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118.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Lst>
  <p:sldIdLst>
    <p:sldId id="256" r:id="rId2"/>
    <p:sldId id="257" r:id="rId3"/>
    <p:sldId id="330" r:id="rId4"/>
    <p:sldId id="331" r:id="rId5"/>
    <p:sldId id="332" r:id="rId6"/>
    <p:sldId id="258" r:id="rId7"/>
    <p:sldId id="333" r:id="rId8"/>
    <p:sldId id="334" r:id="rId9"/>
    <p:sldId id="259" r:id="rId10"/>
    <p:sldId id="260" r:id="rId11"/>
    <p:sldId id="261" r:id="rId12"/>
    <p:sldId id="335" r:id="rId13"/>
    <p:sldId id="262" r:id="rId14"/>
    <p:sldId id="263" r:id="rId15"/>
    <p:sldId id="264" r:id="rId16"/>
    <p:sldId id="336" r:id="rId17"/>
    <p:sldId id="269" r:id="rId18"/>
    <p:sldId id="265" r:id="rId19"/>
    <p:sldId id="266" r:id="rId20"/>
    <p:sldId id="270" r:id="rId21"/>
    <p:sldId id="337" r:id="rId22"/>
    <p:sldId id="267" r:id="rId23"/>
    <p:sldId id="338" r:id="rId24"/>
    <p:sldId id="268" r:id="rId25"/>
    <p:sldId id="271" r:id="rId26"/>
    <p:sldId id="324" r:id="rId27"/>
    <p:sldId id="272" r:id="rId28"/>
    <p:sldId id="339" r:id="rId29"/>
    <p:sldId id="325" r:id="rId30"/>
    <p:sldId id="340" r:id="rId31"/>
    <p:sldId id="273" r:id="rId32"/>
    <p:sldId id="341" r:id="rId33"/>
    <p:sldId id="274" r:id="rId34"/>
    <p:sldId id="342" r:id="rId35"/>
    <p:sldId id="275" r:id="rId36"/>
    <p:sldId id="343" r:id="rId37"/>
    <p:sldId id="344" r:id="rId38"/>
    <p:sldId id="345" r:id="rId39"/>
    <p:sldId id="346" r:id="rId40"/>
    <p:sldId id="276" r:id="rId41"/>
    <p:sldId id="347" r:id="rId42"/>
    <p:sldId id="348" r:id="rId43"/>
    <p:sldId id="277" r:id="rId44"/>
    <p:sldId id="349" r:id="rId45"/>
    <p:sldId id="350" r:id="rId46"/>
    <p:sldId id="278" r:id="rId47"/>
    <p:sldId id="279" r:id="rId48"/>
    <p:sldId id="351" r:id="rId49"/>
    <p:sldId id="352" r:id="rId50"/>
    <p:sldId id="280" r:id="rId51"/>
    <p:sldId id="353" r:id="rId52"/>
    <p:sldId id="281" r:id="rId53"/>
    <p:sldId id="354" r:id="rId54"/>
    <p:sldId id="355" r:id="rId55"/>
    <p:sldId id="282" r:id="rId56"/>
    <p:sldId id="356" r:id="rId57"/>
    <p:sldId id="357" r:id="rId58"/>
    <p:sldId id="283" r:id="rId59"/>
    <p:sldId id="358" r:id="rId60"/>
    <p:sldId id="359" r:id="rId61"/>
    <p:sldId id="284" r:id="rId62"/>
    <p:sldId id="360" r:id="rId63"/>
    <p:sldId id="285" r:id="rId64"/>
    <p:sldId id="286" r:id="rId65"/>
    <p:sldId id="361" r:id="rId66"/>
    <p:sldId id="287" r:id="rId67"/>
    <p:sldId id="362" r:id="rId68"/>
    <p:sldId id="288" r:id="rId69"/>
    <p:sldId id="363" r:id="rId70"/>
    <p:sldId id="289" r:id="rId71"/>
    <p:sldId id="290" r:id="rId72"/>
    <p:sldId id="364" r:id="rId73"/>
    <p:sldId id="291" r:id="rId74"/>
    <p:sldId id="365" r:id="rId75"/>
    <p:sldId id="292" r:id="rId76"/>
    <p:sldId id="293" r:id="rId77"/>
    <p:sldId id="294" r:id="rId78"/>
    <p:sldId id="295" r:id="rId79"/>
    <p:sldId id="366" r:id="rId80"/>
    <p:sldId id="296" r:id="rId81"/>
    <p:sldId id="326" r:id="rId82"/>
    <p:sldId id="327" r:id="rId83"/>
    <p:sldId id="297" r:id="rId84"/>
    <p:sldId id="367" r:id="rId85"/>
    <p:sldId id="298" r:id="rId86"/>
    <p:sldId id="368" r:id="rId87"/>
    <p:sldId id="378" r:id="rId88"/>
    <p:sldId id="379" r:id="rId89"/>
    <p:sldId id="380" r:id="rId90"/>
    <p:sldId id="299" r:id="rId91"/>
    <p:sldId id="381" r:id="rId92"/>
    <p:sldId id="369" r:id="rId93"/>
    <p:sldId id="300" r:id="rId94"/>
    <p:sldId id="370" r:id="rId95"/>
    <p:sldId id="382" r:id="rId96"/>
    <p:sldId id="383" r:id="rId97"/>
    <p:sldId id="384" r:id="rId98"/>
    <p:sldId id="301" r:id="rId99"/>
    <p:sldId id="302" r:id="rId100"/>
    <p:sldId id="371" r:id="rId101"/>
    <p:sldId id="372" r:id="rId102"/>
    <p:sldId id="328" r:id="rId103"/>
    <p:sldId id="385" r:id="rId104"/>
    <p:sldId id="329" r:id="rId105"/>
    <p:sldId id="303" r:id="rId106"/>
    <p:sldId id="373" r:id="rId107"/>
    <p:sldId id="386" r:id="rId108"/>
    <p:sldId id="387" r:id="rId109"/>
    <p:sldId id="304" r:id="rId110"/>
    <p:sldId id="374" r:id="rId111"/>
    <p:sldId id="305" r:id="rId112"/>
    <p:sldId id="306" r:id="rId113"/>
    <p:sldId id="375" r:id="rId114"/>
    <p:sldId id="307" r:id="rId115"/>
    <p:sldId id="376" r:id="rId116"/>
    <p:sldId id="308" r:id="rId117"/>
    <p:sldId id="309" r:id="rId118"/>
    <p:sldId id="377" r:id="rId119"/>
    <p:sldId id="310" r:id="rId120"/>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2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DB1157-A49C-40D8-89D7-A7F11A14F738}" type="doc">
      <dgm:prSet loTypeId="urn:microsoft.com/office/officeart/2005/8/layout/orgChart1" loCatId="hierarchy" qsTypeId="urn:microsoft.com/office/officeart/2005/8/quickstyle/simple3" qsCatId="simple" csTypeId="urn:microsoft.com/office/officeart/2005/8/colors/accent0_1" csCatId="mainScheme" phldr="1"/>
      <dgm:spPr/>
      <dgm:t>
        <a:bodyPr/>
        <a:lstStyle/>
        <a:p>
          <a:endParaRPr lang="tr-TR"/>
        </a:p>
      </dgm:t>
    </dgm:pt>
    <dgm:pt modelId="{1A0A9322-C3C6-4E4D-9A3D-B920FC99CE40}">
      <dgm:prSet phldrT="[Metin]" custT="1"/>
      <dgm:spPr/>
      <dgm:t>
        <a:bodyPr/>
        <a:lstStyle/>
        <a:p>
          <a:pPr algn="ctr"/>
          <a:r>
            <a:rPr lang="tr-TR" sz="1400" dirty="0"/>
            <a:t>Doğduğu Kaynağa Göre Hukuk Kaynakları</a:t>
          </a:r>
        </a:p>
      </dgm:t>
    </dgm:pt>
    <dgm:pt modelId="{AFC995E6-958F-43C9-B783-8782C986AF44}" type="parTrans" cxnId="{55718F04-18EE-448E-A0C6-8FD8C8AEEA1F}">
      <dgm:prSet/>
      <dgm:spPr/>
      <dgm:t>
        <a:bodyPr/>
        <a:lstStyle/>
        <a:p>
          <a:pPr algn="ctr"/>
          <a:endParaRPr lang="tr-TR" sz="1400"/>
        </a:p>
      </dgm:t>
    </dgm:pt>
    <dgm:pt modelId="{73D71CDD-10F0-4D5D-968A-435E217D3BD0}" type="sibTrans" cxnId="{55718F04-18EE-448E-A0C6-8FD8C8AEEA1F}">
      <dgm:prSet/>
      <dgm:spPr/>
      <dgm:t>
        <a:bodyPr/>
        <a:lstStyle/>
        <a:p>
          <a:pPr algn="ctr"/>
          <a:endParaRPr lang="tr-TR" sz="1400"/>
        </a:p>
      </dgm:t>
    </dgm:pt>
    <dgm:pt modelId="{EA9C8E0B-B609-488C-8650-A70DD5FCB590}">
      <dgm:prSet phldrT="[Metin]" custT="1"/>
      <dgm:spPr/>
      <dgm:t>
        <a:bodyPr/>
        <a:lstStyle/>
        <a:p>
          <a:pPr algn="ctr"/>
          <a:r>
            <a:rPr lang="tr-TR" sz="1400"/>
            <a:t>Yasama Organından Doğan Kaynaklar</a:t>
          </a:r>
        </a:p>
      </dgm:t>
    </dgm:pt>
    <dgm:pt modelId="{85160CC0-C58D-4C5C-8B07-7C6719E57401}" type="parTrans" cxnId="{7028F7BA-A2C4-4DD6-9590-787122170522}">
      <dgm:prSet/>
      <dgm:spPr/>
      <dgm:t>
        <a:bodyPr/>
        <a:lstStyle/>
        <a:p>
          <a:pPr algn="ctr"/>
          <a:endParaRPr lang="tr-TR" sz="1400"/>
        </a:p>
      </dgm:t>
    </dgm:pt>
    <dgm:pt modelId="{5208D9C6-06BA-4623-A51D-979063F4B01E}" type="sibTrans" cxnId="{7028F7BA-A2C4-4DD6-9590-787122170522}">
      <dgm:prSet/>
      <dgm:spPr/>
      <dgm:t>
        <a:bodyPr/>
        <a:lstStyle/>
        <a:p>
          <a:pPr algn="ctr"/>
          <a:endParaRPr lang="tr-TR" sz="1400"/>
        </a:p>
      </dgm:t>
    </dgm:pt>
    <dgm:pt modelId="{E20005BB-00B6-483B-A7E8-54D5E9032D1F}">
      <dgm:prSet phldrT="[Metin]" custT="1"/>
      <dgm:spPr/>
      <dgm:t>
        <a:bodyPr/>
        <a:lstStyle/>
        <a:p>
          <a:pPr algn="ctr"/>
          <a:r>
            <a:rPr lang="tr-TR" sz="1400"/>
            <a:t>Yürütme Organından Doğan Kaynaklar</a:t>
          </a:r>
        </a:p>
      </dgm:t>
    </dgm:pt>
    <dgm:pt modelId="{1675AE3E-F96A-4299-9A77-63430B1B172F}" type="parTrans" cxnId="{C6C9F291-2F85-4560-8CFF-BE1A91723E7B}">
      <dgm:prSet/>
      <dgm:spPr/>
      <dgm:t>
        <a:bodyPr/>
        <a:lstStyle/>
        <a:p>
          <a:pPr algn="ctr"/>
          <a:endParaRPr lang="tr-TR" sz="1400"/>
        </a:p>
      </dgm:t>
    </dgm:pt>
    <dgm:pt modelId="{FEE61A32-B303-4965-B2FC-696588806079}" type="sibTrans" cxnId="{C6C9F291-2F85-4560-8CFF-BE1A91723E7B}">
      <dgm:prSet/>
      <dgm:spPr/>
      <dgm:t>
        <a:bodyPr/>
        <a:lstStyle/>
        <a:p>
          <a:pPr algn="ctr"/>
          <a:endParaRPr lang="tr-TR" sz="1400"/>
        </a:p>
      </dgm:t>
    </dgm:pt>
    <dgm:pt modelId="{B005C470-86A5-4D7E-A21B-3F5CACEB7075}">
      <dgm:prSet phldrT="[Metin]" custT="1"/>
      <dgm:spPr/>
      <dgm:t>
        <a:bodyPr/>
        <a:lstStyle/>
        <a:p>
          <a:pPr algn="ctr"/>
          <a:r>
            <a:rPr lang="tr-TR" sz="1400"/>
            <a:t>Yargı Organından Doğan Kaynaklar</a:t>
          </a:r>
        </a:p>
      </dgm:t>
    </dgm:pt>
    <dgm:pt modelId="{774266A3-4145-423A-A60F-B1A0C944A868}" type="parTrans" cxnId="{FE6253B7-914E-4349-9251-37DF65936B2F}">
      <dgm:prSet/>
      <dgm:spPr/>
      <dgm:t>
        <a:bodyPr/>
        <a:lstStyle/>
        <a:p>
          <a:pPr algn="ctr"/>
          <a:endParaRPr lang="tr-TR" sz="1400"/>
        </a:p>
      </dgm:t>
    </dgm:pt>
    <dgm:pt modelId="{CC321481-7D44-40A6-8408-86090C7C9715}" type="sibTrans" cxnId="{FE6253B7-914E-4349-9251-37DF65936B2F}">
      <dgm:prSet/>
      <dgm:spPr/>
      <dgm:t>
        <a:bodyPr/>
        <a:lstStyle/>
        <a:p>
          <a:pPr algn="ctr"/>
          <a:endParaRPr lang="tr-TR" sz="1400"/>
        </a:p>
      </dgm:t>
    </dgm:pt>
    <dgm:pt modelId="{62F7A60C-F816-453B-98D7-09209E6841B0}">
      <dgm:prSet custT="1"/>
      <dgm:spPr/>
      <dgm:t>
        <a:bodyPr/>
        <a:lstStyle/>
        <a:p>
          <a:pPr algn="ctr"/>
          <a:r>
            <a:rPr lang="tr-TR" sz="1400"/>
            <a:t>Anayasa</a:t>
          </a:r>
        </a:p>
        <a:p>
          <a:pPr algn="ctr"/>
          <a:r>
            <a:rPr lang="tr-TR" sz="1400"/>
            <a:t>Uluslararası Antlaşma</a:t>
          </a:r>
        </a:p>
        <a:p>
          <a:pPr algn="ctr"/>
          <a:r>
            <a:rPr lang="tr-TR" sz="1400"/>
            <a:t>Kanun</a:t>
          </a:r>
        </a:p>
        <a:p>
          <a:pPr algn="ctr"/>
          <a:r>
            <a:rPr lang="tr-TR" sz="1400"/>
            <a:t>TBMM İçtüzüğü</a:t>
          </a:r>
        </a:p>
      </dgm:t>
    </dgm:pt>
    <dgm:pt modelId="{16E37157-BC30-490A-8579-55C97B2ACD37}" type="parTrans" cxnId="{37733295-B94E-4683-9E38-253C64DE1575}">
      <dgm:prSet/>
      <dgm:spPr/>
      <dgm:t>
        <a:bodyPr/>
        <a:lstStyle/>
        <a:p>
          <a:pPr algn="ctr"/>
          <a:endParaRPr lang="tr-TR" sz="1400"/>
        </a:p>
      </dgm:t>
    </dgm:pt>
    <dgm:pt modelId="{ED2666C4-6AC3-4643-9D54-692DD4417F61}" type="sibTrans" cxnId="{37733295-B94E-4683-9E38-253C64DE1575}">
      <dgm:prSet/>
      <dgm:spPr/>
      <dgm:t>
        <a:bodyPr/>
        <a:lstStyle/>
        <a:p>
          <a:pPr algn="ctr"/>
          <a:endParaRPr lang="tr-TR" sz="1400"/>
        </a:p>
      </dgm:t>
    </dgm:pt>
    <dgm:pt modelId="{8B2A7688-93B5-458D-8AAF-6BB89FC2A6AC}">
      <dgm:prSet custT="1"/>
      <dgm:spPr/>
      <dgm:t>
        <a:bodyPr/>
        <a:lstStyle/>
        <a:p>
          <a:pPr algn="ctr"/>
          <a:r>
            <a:rPr lang="tr-TR" sz="1400" dirty="0" smtClean="0">
              <a:solidFill>
                <a:srgbClr val="7030A0"/>
              </a:solidFill>
            </a:rPr>
            <a:t>Cumhurbaşkanlığı Kararnamesi</a:t>
          </a:r>
          <a:endParaRPr lang="tr-TR" sz="1400" dirty="0">
            <a:solidFill>
              <a:srgbClr val="7030A0"/>
            </a:solidFill>
          </a:endParaRPr>
        </a:p>
        <a:p>
          <a:pPr algn="ctr"/>
          <a:r>
            <a:rPr lang="tr-TR" sz="1400" dirty="0" smtClean="0">
              <a:solidFill>
                <a:srgbClr val="7030A0"/>
              </a:solidFill>
            </a:rPr>
            <a:t>Cumhurbaşkanı Kararları</a:t>
          </a:r>
          <a:endParaRPr lang="tr-TR" sz="1400" dirty="0">
            <a:solidFill>
              <a:srgbClr val="7030A0"/>
            </a:solidFill>
          </a:endParaRPr>
        </a:p>
        <a:p>
          <a:pPr algn="ctr"/>
          <a:r>
            <a:rPr lang="tr-TR" sz="1400" dirty="0"/>
            <a:t>Yönetmelik</a:t>
          </a:r>
        </a:p>
        <a:p>
          <a:pPr algn="ctr"/>
          <a:r>
            <a:rPr lang="tr-TR" sz="1400" dirty="0"/>
            <a:t>Tebliğ</a:t>
          </a:r>
        </a:p>
      </dgm:t>
    </dgm:pt>
    <dgm:pt modelId="{434FC283-2617-431F-B609-DE69FA260CFC}" type="parTrans" cxnId="{1A51FDC6-9DF7-4542-B34C-8E46B6B36031}">
      <dgm:prSet/>
      <dgm:spPr/>
      <dgm:t>
        <a:bodyPr/>
        <a:lstStyle/>
        <a:p>
          <a:pPr algn="ctr"/>
          <a:endParaRPr lang="tr-TR" sz="1400"/>
        </a:p>
      </dgm:t>
    </dgm:pt>
    <dgm:pt modelId="{E2ADC139-07E5-4E32-80B7-3BABD22278B2}" type="sibTrans" cxnId="{1A51FDC6-9DF7-4542-B34C-8E46B6B36031}">
      <dgm:prSet/>
      <dgm:spPr/>
      <dgm:t>
        <a:bodyPr/>
        <a:lstStyle/>
        <a:p>
          <a:pPr algn="ctr"/>
          <a:endParaRPr lang="tr-TR" sz="1400"/>
        </a:p>
      </dgm:t>
    </dgm:pt>
    <dgm:pt modelId="{10E47F9C-C5F9-45D0-9E18-B89B068A46FF}">
      <dgm:prSet custT="1"/>
      <dgm:spPr/>
      <dgm:t>
        <a:bodyPr/>
        <a:lstStyle/>
        <a:p>
          <a:pPr algn="ctr"/>
          <a:r>
            <a:rPr lang="tr-TR" sz="1400"/>
            <a:t>Anayasa Mahkemesinin İptal Kararları</a:t>
          </a:r>
        </a:p>
        <a:p>
          <a:pPr algn="ctr"/>
          <a:r>
            <a:rPr lang="tr-TR" sz="1400"/>
            <a:t>İçtihatı Birleştirme Kararları</a:t>
          </a:r>
        </a:p>
        <a:p>
          <a:pPr algn="ctr"/>
          <a:r>
            <a:rPr lang="tr-TR" sz="1400"/>
            <a:t>Yargı Kararları</a:t>
          </a:r>
        </a:p>
        <a:p>
          <a:pPr algn="ctr"/>
          <a:endParaRPr lang="tr-TR" sz="1400"/>
        </a:p>
      </dgm:t>
    </dgm:pt>
    <dgm:pt modelId="{20AC0367-117A-45AD-83A5-46F65765E3DE}" type="parTrans" cxnId="{EF33A956-DCA8-4559-BED6-56DF7EE698BD}">
      <dgm:prSet/>
      <dgm:spPr/>
      <dgm:t>
        <a:bodyPr/>
        <a:lstStyle/>
        <a:p>
          <a:pPr algn="ctr"/>
          <a:endParaRPr lang="tr-TR" sz="1400"/>
        </a:p>
      </dgm:t>
    </dgm:pt>
    <dgm:pt modelId="{87A0F4EB-2D91-4C01-AA7D-92DA9FE1E2D1}" type="sibTrans" cxnId="{EF33A956-DCA8-4559-BED6-56DF7EE698BD}">
      <dgm:prSet/>
      <dgm:spPr/>
      <dgm:t>
        <a:bodyPr/>
        <a:lstStyle/>
        <a:p>
          <a:pPr algn="ctr"/>
          <a:endParaRPr lang="tr-TR" sz="1400"/>
        </a:p>
      </dgm:t>
    </dgm:pt>
    <dgm:pt modelId="{2B3F6704-127E-4631-8C98-195366E79557}">
      <dgm:prSet custT="1"/>
      <dgm:spPr/>
      <dgm:t>
        <a:bodyPr/>
        <a:lstStyle/>
        <a:p>
          <a:r>
            <a:rPr lang="tr-TR" sz="1400"/>
            <a:t>Bilimsel Kaynaklar</a:t>
          </a:r>
        </a:p>
      </dgm:t>
    </dgm:pt>
    <dgm:pt modelId="{048AF04A-3C60-4CEA-8544-553B6F7E394C}" type="parTrans" cxnId="{AD9BE653-E4E8-4C54-B1B1-ECFC8654B686}">
      <dgm:prSet/>
      <dgm:spPr/>
      <dgm:t>
        <a:bodyPr/>
        <a:lstStyle/>
        <a:p>
          <a:endParaRPr lang="tr-TR" sz="1400"/>
        </a:p>
      </dgm:t>
    </dgm:pt>
    <dgm:pt modelId="{2FF3C352-16DD-41D0-A975-A146A587CFBF}" type="sibTrans" cxnId="{AD9BE653-E4E8-4C54-B1B1-ECFC8654B686}">
      <dgm:prSet/>
      <dgm:spPr/>
      <dgm:t>
        <a:bodyPr/>
        <a:lstStyle/>
        <a:p>
          <a:endParaRPr lang="tr-TR" sz="1400"/>
        </a:p>
      </dgm:t>
    </dgm:pt>
    <dgm:pt modelId="{84B4A54D-AAA3-46B3-BB47-856217673FAA}" type="pres">
      <dgm:prSet presAssocID="{DFDB1157-A49C-40D8-89D7-A7F11A14F738}" presName="hierChild1" presStyleCnt="0">
        <dgm:presLayoutVars>
          <dgm:orgChart val="1"/>
          <dgm:chPref val="1"/>
          <dgm:dir/>
          <dgm:animOne val="branch"/>
          <dgm:animLvl val="lvl"/>
          <dgm:resizeHandles/>
        </dgm:presLayoutVars>
      </dgm:prSet>
      <dgm:spPr/>
      <dgm:t>
        <a:bodyPr/>
        <a:lstStyle/>
        <a:p>
          <a:endParaRPr lang="tr-TR"/>
        </a:p>
      </dgm:t>
    </dgm:pt>
    <dgm:pt modelId="{528003D0-8799-4200-9BC0-2E53AED3EC38}" type="pres">
      <dgm:prSet presAssocID="{1A0A9322-C3C6-4E4D-9A3D-B920FC99CE40}" presName="hierRoot1" presStyleCnt="0">
        <dgm:presLayoutVars>
          <dgm:hierBranch val="init"/>
        </dgm:presLayoutVars>
      </dgm:prSet>
      <dgm:spPr/>
    </dgm:pt>
    <dgm:pt modelId="{5558EC74-DE5D-4F39-B4C4-0C1C01CF201D}" type="pres">
      <dgm:prSet presAssocID="{1A0A9322-C3C6-4E4D-9A3D-B920FC99CE40}" presName="rootComposite1" presStyleCnt="0"/>
      <dgm:spPr/>
    </dgm:pt>
    <dgm:pt modelId="{B9F15882-C3DB-4E43-95A8-EB5EC03A9EA5}" type="pres">
      <dgm:prSet presAssocID="{1A0A9322-C3C6-4E4D-9A3D-B920FC99CE40}" presName="rootText1" presStyleLbl="node0" presStyleIdx="0" presStyleCnt="1" custScaleX="117831">
        <dgm:presLayoutVars>
          <dgm:chPref val="3"/>
        </dgm:presLayoutVars>
      </dgm:prSet>
      <dgm:spPr/>
      <dgm:t>
        <a:bodyPr/>
        <a:lstStyle/>
        <a:p>
          <a:endParaRPr lang="tr-TR"/>
        </a:p>
      </dgm:t>
    </dgm:pt>
    <dgm:pt modelId="{89E8C458-6E72-4D77-B35F-D108F9C4D23E}" type="pres">
      <dgm:prSet presAssocID="{1A0A9322-C3C6-4E4D-9A3D-B920FC99CE40}" presName="rootConnector1" presStyleLbl="node1" presStyleIdx="0" presStyleCnt="0"/>
      <dgm:spPr/>
      <dgm:t>
        <a:bodyPr/>
        <a:lstStyle/>
        <a:p>
          <a:endParaRPr lang="tr-TR"/>
        </a:p>
      </dgm:t>
    </dgm:pt>
    <dgm:pt modelId="{CF7578ED-50F7-490C-91B5-3B7428AB5CED}" type="pres">
      <dgm:prSet presAssocID="{1A0A9322-C3C6-4E4D-9A3D-B920FC99CE40}" presName="hierChild2" presStyleCnt="0"/>
      <dgm:spPr/>
    </dgm:pt>
    <dgm:pt modelId="{D4590897-B90A-4323-B0B8-88FBC6C4767D}" type="pres">
      <dgm:prSet presAssocID="{85160CC0-C58D-4C5C-8B07-7C6719E57401}" presName="Name37" presStyleLbl="parChTrans1D2" presStyleIdx="0" presStyleCnt="4"/>
      <dgm:spPr/>
      <dgm:t>
        <a:bodyPr/>
        <a:lstStyle/>
        <a:p>
          <a:endParaRPr lang="tr-TR"/>
        </a:p>
      </dgm:t>
    </dgm:pt>
    <dgm:pt modelId="{185CEC67-D8A4-4930-94CC-C88BF9A97A34}" type="pres">
      <dgm:prSet presAssocID="{EA9C8E0B-B609-488C-8650-A70DD5FCB590}" presName="hierRoot2" presStyleCnt="0">
        <dgm:presLayoutVars>
          <dgm:hierBranch val="init"/>
        </dgm:presLayoutVars>
      </dgm:prSet>
      <dgm:spPr/>
    </dgm:pt>
    <dgm:pt modelId="{8C1B2B89-9A46-43FA-AE0F-22438C070856}" type="pres">
      <dgm:prSet presAssocID="{EA9C8E0B-B609-488C-8650-A70DD5FCB590}" presName="rootComposite" presStyleCnt="0"/>
      <dgm:spPr/>
    </dgm:pt>
    <dgm:pt modelId="{697EFDCC-9F87-475D-97C0-5F24E20D3256}" type="pres">
      <dgm:prSet presAssocID="{EA9C8E0B-B609-488C-8650-A70DD5FCB590}" presName="rootText" presStyleLbl="node2" presStyleIdx="0" presStyleCnt="4">
        <dgm:presLayoutVars>
          <dgm:chPref val="3"/>
        </dgm:presLayoutVars>
      </dgm:prSet>
      <dgm:spPr/>
      <dgm:t>
        <a:bodyPr/>
        <a:lstStyle/>
        <a:p>
          <a:endParaRPr lang="tr-TR"/>
        </a:p>
      </dgm:t>
    </dgm:pt>
    <dgm:pt modelId="{E5F06555-A664-48B7-B791-44A96D164E08}" type="pres">
      <dgm:prSet presAssocID="{EA9C8E0B-B609-488C-8650-A70DD5FCB590}" presName="rootConnector" presStyleLbl="node2" presStyleIdx="0" presStyleCnt="4"/>
      <dgm:spPr/>
      <dgm:t>
        <a:bodyPr/>
        <a:lstStyle/>
        <a:p>
          <a:endParaRPr lang="tr-TR"/>
        </a:p>
      </dgm:t>
    </dgm:pt>
    <dgm:pt modelId="{FEB390EB-11E5-4BA9-8758-C5503084D6C2}" type="pres">
      <dgm:prSet presAssocID="{EA9C8E0B-B609-488C-8650-A70DD5FCB590}" presName="hierChild4" presStyleCnt="0"/>
      <dgm:spPr/>
    </dgm:pt>
    <dgm:pt modelId="{4EC8768A-AFA6-4394-A51A-1C9FC62020E5}" type="pres">
      <dgm:prSet presAssocID="{16E37157-BC30-490A-8579-55C97B2ACD37}" presName="Name37" presStyleLbl="parChTrans1D3" presStyleIdx="0" presStyleCnt="3"/>
      <dgm:spPr/>
      <dgm:t>
        <a:bodyPr/>
        <a:lstStyle/>
        <a:p>
          <a:endParaRPr lang="tr-TR"/>
        </a:p>
      </dgm:t>
    </dgm:pt>
    <dgm:pt modelId="{06C39831-2AD2-4CEE-BAF0-1AE1F32BB2EF}" type="pres">
      <dgm:prSet presAssocID="{62F7A60C-F816-453B-98D7-09209E6841B0}" presName="hierRoot2" presStyleCnt="0">
        <dgm:presLayoutVars>
          <dgm:hierBranch val="init"/>
        </dgm:presLayoutVars>
      </dgm:prSet>
      <dgm:spPr/>
    </dgm:pt>
    <dgm:pt modelId="{6EB22822-F29C-4F72-B303-D05C983E1188}" type="pres">
      <dgm:prSet presAssocID="{62F7A60C-F816-453B-98D7-09209E6841B0}" presName="rootComposite" presStyleCnt="0"/>
      <dgm:spPr/>
    </dgm:pt>
    <dgm:pt modelId="{77637DCB-D033-400F-95DB-7EB8AD9F575A}" type="pres">
      <dgm:prSet presAssocID="{62F7A60C-F816-453B-98D7-09209E6841B0}" presName="rootText" presStyleLbl="node3" presStyleIdx="0" presStyleCnt="3" custScaleY="249362">
        <dgm:presLayoutVars>
          <dgm:chPref val="3"/>
        </dgm:presLayoutVars>
      </dgm:prSet>
      <dgm:spPr/>
      <dgm:t>
        <a:bodyPr/>
        <a:lstStyle/>
        <a:p>
          <a:endParaRPr lang="tr-TR"/>
        </a:p>
      </dgm:t>
    </dgm:pt>
    <dgm:pt modelId="{9A24E2B9-5C00-4A60-8AEF-F3FA1A53D926}" type="pres">
      <dgm:prSet presAssocID="{62F7A60C-F816-453B-98D7-09209E6841B0}" presName="rootConnector" presStyleLbl="node3" presStyleIdx="0" presStyleCnt="3"/>
      <dgm:spPr/>
      <dgm:t>
        <a:bodyPr/>
        <a:lstStyle/>
        <a:p>
          <a:endParaRPr lang="tr-TR"/>
        </a:p>
      </dgm:t>
    </dgm:pt>
    <dgm:pt modelId="{73ADB867-9084-421F-B089-9665E2D29CC5}" type="pres">
      <dgm:prSet presAssocID="{62F7A60C-F816-453B-98D7-09209E6841B0}" presName="hierChild4" presStyleCnt="0"/>
      <dgm:spPr/>
    </dgm:pt>
    <dgm:pt modelId="{3526E655-7B75-4E05-AA78-7647064350FA}" type="pres">
      <dgm:prSet presAssocID="{62F7A60C-F816-453B-98D7-09209E6841B0}" presName="hierChild5" presStyleCnt="0"/>
      <dgm:spPr/>
    </dgm:pt>
    <dgm:pt modelId="{0196E7C0-BF1B-4AE6-806D-71BCC6A79E2B}" type="pres">
      <dgm:prSet presAssocID="{EA9C8E0B-B609-488C-8650-A70DD5FCB590}" presName="hierChild5" presStyleCnt="0"/>
      <dgm:spPr/>
    </dgm:pt>
    <dgm:pt modelId="{93D0AD81-48A7-4BF6-B80B-3CD500A8EFAA}" type="pres">
      <dgm:prSet presAssocID="{1675AE3E-F96A-4299-9A77-63430B1B172F}" presName="Name37" presStyleLbl="parChTrans1D2" presStyleIdx="1" presStyleCnt="4"/>
      <dgm:spPr/>
      <dgm:t>
        <a:bodyPr/>
        <a:lstStyle/>
        <a:p>
          <a:endParaRPr lang="tr-TR"/>
        </a:p>
      </dgm:t>
    </dgm:pt>
    <dgm:pt modelId="{7FF24BE7-B218-408C-B3B7-18C9BF5578C5}" type="pres">
      <dgm:prSet presAssocID="{E20005BB-00B6-483B-A7E8-54D5E9032D1F}" presName="hierRoot2" presStyleCnt="0">
        <dgm:presLayoutVars>
          <dgm:hierBranch val="init"/>
        </dgm:presLayoutVars>
      </dgm:prSet>
      <dgm:spPr/>
    </dgm:pt>
    <dgm:pt modelId="{AC451844-CA60-4496-9BB2-9132684433F9}" type="pres">
      <dgm:prSet presAssocID="{E20005BB-00B6-483B-A7E8-54D5E9032D1F}" presName="rootComposite" presStyleCnt="0"/>
      <dgm:spPr/>
    </dgm:pt>
    <dgm:pt modelId="{35B9FF9B-C113-40B5-98FC-C577F0EAE6E9}" type="pres">
      <dgm:prSet presAssocID="{E20005BB-00B6-483B-A7E8-54D5E9032D1F}" presName="rootText" presStyleLbl="node2" presStyleIdx="1" presStyleCnt="4">
        <dgm:presLayoutVars>
          <dgm:chPref val="3"/>
        </dgm:presLayoutVars>
      </dgm:prSet>
      <dgm:spPr/>
      <dgm:t>
        <a:bodyPr/>
        <a:lstStyle/>
        <a:p>
          <a:endParaRPr lang="tr-TR"/>
        </a:p>
      </dgm:t>
    </dgm:pt>
    <dgm:pt modelId="{0AB62C93-1F2A-4634-865C-882D62169D11}" type="pres">
      <dgm:prSet presAssocID="{E20005BB-00B6-483B-A7E8-54D5E9032D1F}" presName="rootConnector" presStyleLbl="node2" presStyleIdx="1" presStyleCnt="4"/>
      <dgm:spPr/>
      <dgm:t>
        <a:bodyPr/>
        <a:lstStyle/>
        <a:p>
          <a:endParaRPr lang="tr-TR"/>
        </a:p>
      </dgm:t>
    </dgm:pt>
    <dgm:pt modelId="{97489347-87D6-4FC7-B889-763F9BEEB8AC}" type="pres">
      <dgm:prSet presAssocID="{E20005BB-00B6-483B-A7E8-54D5E9032D1F}" presName="hierChild4" presStyleCnt="0"/>
      <dgm:spPr/>
    </dgm:pt>
    <dgm:pt modelId="{DC2E1DCD-2C74-4EF9-A432-F1B83EEC1B8B}" type="pres">
      <dgm:prSet presAssocID="{434FC283-2617-431F-B609-DE69FA260CFC}" presName="Name37" presStyleLbl="parChTrans1D3" presStyleIdx="1" presStyleCnt="3"/>
      <dgm:spPr/>
      <dgm:t>
        <a:bodyPr/>
        <a:lstStyle/>
        <a:p>
          <a:endParaRPr lang="tr-TR"/>
        </a:p>
      </dgm:t>
    </dgm:pt>
    <dgm:pt modelId="{9740CC83-9383-4A97-A925-50B1B147C32F}" type="pres">
      <dgm:prSet presAssocID="{8B2A7688-93B5-458D-8AAF-6BB89FC2A6AC}" presName="hierRoot2" presStyleCnt="0">
        <dgm:presLayoutVars>
          <dgm:hierBranch val="hang"/>
        </dgm:presLayoutVars>
      </dgm:prSet>
      <dgm:spPr/>
    </dgm:pt>
    <dgm:pt modelId="{907BFF92-0BB7-445B-A1B0-710677E03018}" type="pres">
      <dgm:prSet presAssocID="{8B2A7688-93B5-458D-8AAF-6BB89FC2A6AC}" presName="rootComposite" presStyleCnt="0"/>
      <dgm:spPr/>
    </dgm:pt>
    <dgm:pt modelId="{460AC61B-15FF-4331-AC24-56903BEDEE5E}" type="pres">
      <dgm:prSet presAssocID="{8B2A7688-93B5-458D-8AAF-6BB89FC2A6AC}" presName="rootText" presStyleLbl="node3" presStyleIdx="1" presStyleCnt="3" custScaleY="250435">
        <dgm:presLayoutVars>
          <dgm:chPref val="3"/>
        </dgm:presLayoutVars>
      </dgm:prSet>
      <dgm:spPr/>
      <dgm:t>
        <a:bodyPr/>
        <a:lstStyle/>
        <a:p>
          <a:endParaRPr lang="tr-TR"/>
        </a:p>
      </dgm:t>
    </dgm:pt>
    <dgm:pt modelId="{E6DF9C8B-639C-4C01-99A6-E5E0F59199A3}" type="pres">
      <dgm:prSet presAssocID="{8B2A7688-93B5-458D-8AAF-6BB89FC2A6AC}" presName="rootConnector" presStyleLbl="node3" presStyleIdx="1" presStyleCnt="3"/>
      <dgm:spPr/>
      <dgm:t>
        <a:bodyPr/>
        <a:lstStyle/>
        <a:p>
          <a:endParaRPr lang="tr-TR"/>
        </a:p>
      </dgm:t>
    </dgm:pt>
    <dgm:pt modelId="{304A5723-0BBD-4ED7-B362-E2082BEE3174}" type="pres">
      <dgm:prSet presAssocID="{8B2A7688-93B5-458D-8AAF-6BB89FC2A6AC}" presName="hierChild4" presStyleCnt="0"/>
      <dgm:spPr/>
    </dgm:pt>
    <dgm:pt modelId="{0FBAA0E5-4E2C-4E41-9238-AA672A61A8B0}" type="pres">
      <dgm:prSet presAssocID="{8B2A7688-93B5-458D-8AAF-6BB89FC2A6AC}" presName="hierChild5" presStyleCnt="0"/>
      <dgm:spPr/>
    </dgm:pt>
    <dgm:pt modelId="{A86A231B-4E83-456E-88E9-8E5FCE9A2AAF}" type="pres">
      <dgm:prSet presAssocID="{E20005BB-00B6-483B-A7E8-54D5E9032D1F}" presName="hierChild5" presStyleCnt="0"/>
      <dgm:spPr/>
    </dgm:pt>
    <dgm:pt modelId="{7B40B37D-FE53-43EC-ABAD-457A7C8A5B6D}" type="pres">
      <dgm:prSet presAssocID="{774266A3-4145-423A-A60F-B1A0C944A868}" presName="Name37" presStyleLbl="parChTrans1D2" presStyleIdx="2" presStyleCnt="4"/>
      <dgm:spPr/>
      <dgm:t>
        <a:bodyPr/>
        <a:lstStyle/>
        <a:p>
          <a:endParaRPr lang="tr-TR"/>
        </a:p>
      </dgm:t>
    </dgm:pt>
    <dgm:pt modelId="{95F3EA9B-FE6B-4B03-95C9-1F64E9A87C25}" type="pres">
      <dgm:prSet presAssocID="{B005C470-86A5-4D7E-A21B-3F5CACEB7075}" presName="hierRoot2" presStyleCnt="0">
        <dgm:presLayoutVars>
          <dgm:hierBranch val="init"/>
        </dgm:presLayoutVars>
      </dgm:prSet>
      <dgm:spPr/>
    </dgm:pt>
    <dgm:pt modelId="{BE737C7D-20BC-47C5-9991-4056CE7D3D40}" type="pres">
      <dgm:prSet presAssocID="{B005C470-86A5-4D7E-A21B-3F5CACEB7075}" presName="rootComposite" presStyleCnt="0"/>
      <dgm:spPr/>
    </dgm:pt>
    <dgm:pt modelId="{0ADAF314-F8DA-4381-9BA4-8517FCF9B6F0}" type="pres">
      <dgm:prSet presAssocID="{B005C470-86A5-4D7E-A21B-3F5CACEB7075}" presName="rootText" presStyleLbl="node2" presStyleIdx="2" presStyleCnt="4">
        <dgm:presLayoutVars>
          <dgm:chPref val="3"/>
        </dgm:presLayoutVars>
      </dgm:prSet>
      <dgm:spPr/>
      <dgm:t>
        <a:bodyPr/>
        <a:lstStyle/>
        <a:p>
          <a:endParaRPr lang="tr-TR"/>
        </a:p>
      </dgm:t>
    </dgm:pt>
    <dgm:pt modelId="{82540773-7DC2-4F2B-BA2B-AE7E41592DC9}" type="pres">
      <dgm:prSet presAssocID="{B005C470-86A5-4D7E-A21B-3F5CACEB7075}" presName="rootConnector" presStyleLbl="node2" presStyleIdx="2" presStyleCnt="4"/>
      <dgm:spPr/>
      <dgm:t>
        <a:bodyPr/>
        <a:lstStyle/>
        <a:p>
          <a:endParaRPr lang="tr-TR"/>
        </a:p>
      </dgm:t>
    </dgm:pt>
    <dgm:pt modelId="{FEF92A1A-1C1A-4800-9024-5A78EB1B2A5E}" type="pres">
      <dgm:prSet presAssocID="{B005C470-86A5-4D7E-A21B-3F5CACEB7075}" presName="hierChild4" presStyleCnt="0"/>
      <dgm:spPr/>
    </dgm:pt>
    <dgm:pt modelId="{7B9916D6-92B1-4513-A3B7-9423BE20B72F}" type="pres">
      <dgm:prSet presAssocID="{20AC0367-117A-45AD-83A5-46F65765E3DE}" presName="Name37" presStyleLbl="parChTrans1D3" presStyleIdx="2" presStyleCnt="3"/>
      <dgm:spPr/>
      <dgm:t>
        <a:bodyPr/>
        <a:lstStyle/>
        <a:p>
          <a:endParaRPr lang="tr-TR"/>
        </a:p>
      </dgm:t>
    </dgm:pt>
    <dgm:pt modelId="{0DCA7E4F-5129-42CD-9A7C-9D3F6B52F3CD}" type="pres">
      <dgm:prSet presAssocID="{10E47F9C-C5F9-45D0-9E18-B89B068A46FF}" presName="hierRoot2" presStyleCnt="0">
        <dgm:presLayoutVars>
          <dgm:hierBranch val="init"/>
        </dgm:presLayoutVars>
      </dgm:prSet>
      <dgm:spPr/>
    </dgm:pt>
    <dgm:pt modelId="{2F7F7053-EE61-41A0-850B-D05EDC1F7119}" type="pres">
      <dgm:prSet presAssocID="{10E47F9C-C5F9-45D0-9E18-B89B068A46FF}" presName="rootComposite" presStyleCnt="0"/>
      <dgm:spPr/>
    </dgm:pt>
    <dgm:pt modelId="{EEF5B067-C3DA-4DBA-B254-733608941E51}" type="pres">
      <dgm:prSet presAssocID="{10E47F9C-C5F9-45D0-9E18-B89B068A46FF}" presName="rootText" presStyleLbl="node3" presStyleIdx="2" presStyleCnt="3" custScaleY="253288">
        <dgm:presLayoutVars>
          <dgm:chPref val="3"/>
        </dgm:presLayoutVars>
      </dgm:prSet>
      <dgm:spPr/>
      <dgm:t>
        <a:bodyPr/>
        <a:lstStyle/>
        <a:p>
          <a:endParaRPr lang="tr-TR"/>
        </a:p>
      </dgm:t>
    </dgm:pt>
    <dgm:pt modelId="{9427F27B-5196-4F4D-BBAB-CAAD1F019D21}" type="pres">
      <dgm:prSet presAssocID="{10E47F9C-C5F9-45D0-9E18-B89B068A46FF}" presName="rootConnector" presStyleLbl="node3" presStyleIdx="2" presStyleCnt="3"/>
      <dgm:spPr/>
      <dgm:t>
        <a:bodyPr/>
        <a:lstStyle/>
        <a:p>
          <a:endParaRPr lang="tr-TR"/>
        </a:p>
      </dgm:t>
    </dgm:pt>
    <dgm:pt modelId="{FBCA05B9-4A21-41E8-8245-026F342D3D24}" type="pres">
      <dgm:prSet presAssocID="{10E47F9C-C5F9-45D0-9E18-B89B068A46FF}" presName="hierChild4" presStyleCnt="0"/>
      <dgm:spPr/>
    </dgm:pt>
    <dgm:pt modelId="{1684DAAB-9F3B-40E7-BBED-0D984F788645}" type="pres">
      <dgm:prSet presAssocID="{10E47F9C-C5F9-45D0-9E18-B89B068A46FF}" presName="hierChild5" presStyleCnt="0"/>
      <dgm:spPr/>
    </dgm:pt>
    <dgm:pt modelId="{215BFF3A-F67A-47A5-ABD3-B26897CBF4EB}" type="pres">
      <dgm:prSet presAssocID="{B005C470-86A5-4D7E-A21B-3F5CACEB7075}" presName="hierChild5" presStyleCnt="0"/>
      <dgm:spPr/>
    </dgm:pt>
    <dgm:pt modelId="{1EAE3043-1B5E-4F07-9CB4-5C76123344CA}" type="pres">
      <dgm:prSet presAssocID="{048AF04A-3C60-4CEA-8544-553B6F7E394C}" presName="Name37" presStyleLbl="parChTrans1D2" presStyleIdx="3" presStyleCnt="4"/>
      <dgm:spPr/>
      <dgm:t>
        <a:bodyPr/>
        <a:lstStyle/>
        <a:p>
          <a:endParaRPr lang="tr-TR"/>
        </a:p>
      </dgm:t>
    </dgm:pt>
    <dgm:pt modelId="{BCD8C8CD-313F-486A-A6C3-BE5ECD900BAB}" type="pres">
      <dgm:prSet presAssocID="{2B3F6704-127E-4631-8C98-195366E79557}" presName="hierRoot2" presStyleCnt="0">
        <dgm:presLayoutVars>
          <dgm:hierBranch val="init"/>
        </dgm:presLayoutVars>
      </dgm:prSet>
      <dgm:spPr/>
    </dgm:pt>
    <dgm:pt modelId="{37CC8D45-F86B-477B-93F2-75BD18F30FC7}" type="pres">
      <dgm:prSet presAssocID="{2B3F6704-127E-4631-8C98-195366E79557}" presName="rootComposite" presStyleCnt="0"/>
      <dgm:spPr/>
    </dgm:pt>
    <dgm:pt modelId="{BB96D4C8-0F01-48F0-AE5E-D175F584C2DE}" type="pres">
      <dgm:prSet presAssocID="{2B3F6704-127E-4631-8C98-195366E79557}" presName="rootText" presStyleLbl="node2" presStyleIdx="3" presStyleCnt="4">
        <dgm:presLayoutVars>
          <dgm:chPref val="3"/>
        </dgm:presLayoutVars>
      </dgm:prSet>
      <dgm:spPr/>
      <dgm:t>
        <a:bodyPr/>
        <a:lstStyle/>
        <a:p>
          <a:endParaRPr lang="tr-TR"/>
        </a:p>
      </dgm:t>
    </dgm:pt>
    <dgm:pt modelId="{6E2A19DE-4B0E-4D30-A167-049A97E054D7}" type="pres">
      <dgm:prSet presAssocID="{2B3F6704-127E-4631-8C98-195366E79557}" presName="rootConnector" presStyleLbl="node2" presStyleIdx="3" presStyleCnt="4"/>
      <dgm:spPr/>
      <dgm:t>
        <a:bodyPr/>
        <a:lstStyle/>
        <a:p>
          <a:endParaRPr lang="tr-TR"/>
        </a:p>
      </dgm:t>
    </dgm:pt>
    <dgm:pt modelId="{180120D3-6D47-482E-9DA9-964E6D897A49}" type="pres">
      <dgm:prSet presAssocID="{2B3F6704-127E-4631-8C98-195366E79557}" presName="hierChild4" presStyleCnt="0"/>
      <dgm:spPr/>
    </dgm:pt>
    <dgm:pt modelId="{0495256B-D11E-4F8C-9AAF-0544BB05271F}" type="pres">
      <dgm:prSet presAssocID="{2B3F6704-127E-4631-8C98-195366E79557}" presName="hierChild5" presStyleCnt="0"/>
      <dgm:spPr/>
    </dgm:pt>
    <dgm:pt modelId="{0D976C31-4CE1-4B1B-BE04-6E6667C8BCA6}" type="pres">
      <dgm:prSet presAssocID="{1A0A9322-C3C6-4E4D-9A3D-B920FC99CE40}" presName="hierChild3" presStyleCnt="0"/>
      <dgm:spPr/>
    </dgm:pt>
  </dgm:ptLst>
  <dgm:cxnLst>
    <dgm:cxn modelId="{D0B83597-BE4F-4E7F-A2FC-E89941F8ACB8}" type="presOf" srcId="{8B2A7688-93B5-458D-8AAF-6BB89FC2A6AC}" destId="{E6DF9C8B-639C-4C01-99A6-E5E0F59199A3}" srcOrd="1" destOrd="0" presId="urn:microsoft.com/office/officeart/2005/8/layout/orgChart1"/>
    <dgm:cxn modelId="{C18DEB72-7D72-4CDE-8ADE-4F4407116E38}" type="presOf" srcId="{774266A3-4145-423A-A60F-B1A0C944A868}" destId="{7B40B37D-FE53-43EC-ABAD-457A7C8A5B6D}" srcOrd="0" destOrd="0" presId="urn:microsoft.com/office/officeart/2005/8/layout/orgChart1"/>
    <dgm:cxn modelId="{7D0AAE52-1ED0-499F-BFF3-84AC29D856C3}" type="presOf" srcId="{E20005BB-00B6-483B-A7E8-54D5E9032D1F}" destId="{0AB62C93-1F2A-4634-865C-882D62169D11}" srcOrd="1" destOrd="0" presId="urn:microsoft.com/office/officeart/2005/8/layout/orgChart1"/>
    <dgm:cxn modelId="{E71AEC79-21C6-4609-8C7E-970507E73945}" type="presOf" srcId="{62F7A60C-F816-453B-98D7-09209E6841B0}" destId="{9A24E2B9-5C00-4A60-8AEF-F3FA1A53D926}" srcOrd="1" destOrd="0" presId="urn:microsoft.com/office/officeart/2005/8/layout/orgChart1"/>
    <dgm:cxn modelId="{0C4EC75E-EBEB-48BE-A7E6-18FAB45A7C93}" type="presOf" srcId="{EA9C8E0B-B609-488C-8650-A70DD5FCB590}" destId="{697EFDCC-9F87-475D-97C0-5F24E20D3256}" srcOrd="0" destOrd="0" presId="urn:microsoft.com/office/officeart/2005/8/layout/orgChart1"/>
    <dgm:cxn modelId="{5DB640AA-E963-48AA-A40F-F54EE3D34E09}" type="presOf" srcId="{1A0A9322-C3C6-4E4D-9A3D-B920FC99CE40}" destId="{89E8C458-6E72-4D77-B35F-D108F9C4D23E}" srcOrd="1" destOrd="0" presId="urn:microsoft.com/office/officeart/2005/8/layout/orgChart1"/>
    <dgm:cxn modelId="{0219A9EF-FF33-4D3B-8803-F6F02B31FD1F}" type="presOf" srcId="{2B3F6704-127E-4631-8C98-195366E79557}" destId="{BB96D4C8-0F01-48F0-AE5E-D175F584C2DE}" srcOrd="0" destOrd="0" presId="urn:microsoft.com/office/officeart/2005/8/layout/orgChart1"/>
    <dgm:cxn modelId="{E3DCDF44-E29B-4E8C-86BD-51AA6C8B963B}" type="presOf" srcId="{62F7A60C-F816-453B-98D7-09209E6841B0}" destId="{77637DCB-D033-400F-95DB-7EB8AD9F575A}" srcOrd="0" destOrd="0" presId="urn:microsoft.com/office/officeart/2005/8/layout/orgChart1"/>
    <dgm:cxn modelId="{37733295-B94E-4683-9E38-253C64DE1575}" srcId="{EA9C8E0B-B609-488C-8650-A70DD5FCB590}" destId="{62F7A60C-F816-453B-98D7-09209E6841B0}" srcOrd="0" destOrd="0" parTransId="{16E37157-BC30-490A-8579-55C97B2ACD37}" sibTransId="{ED2666C4-6AC3-4643-9D54-692DD4417F61}"/>
    <dgm:cxn modelId="{A0858ACC-DA0E-4D53-89D5-548F90193AC0}" type="presOf" srcId="{DFDB1157-A49C-40D8-89D7-A7F11A14F738}" destId="{84B4A54D-AAA3-46B3-BB47-856217673FAA}" srcOrd="0" destOrd="0" presId="urn:microsoft.com/office/officeart/2005/8/layout/orgChart1"/>
    <dgm:cxn modelId="{442EF0A6-7783-484E-8F3A-6F2695306F62}" type="presOf" srcId="{048AF04A-3C60-4CEA-8544-553B6F7E394C}" destId="{1EAE3043-1B5E-4F07-9CB4-5C76123344CA}" srcOrd="0" destOrd="0" presId="urn:microsoft.com/office/officeart/2005/8/layout/orgChart1"/>
    <dgm:cxn modelId="{1A51FDC6-9DF7-4542-B34C-8E46B6B36031}" srcId="{E20005BB-00B6-483B-A7E8-54D5E9032D1F}" destId="{8B2A7688-93B5-458D-8AAF-6BB89FC2A6AC}" srcOrd="0" destOrd="0" parTransId="{434FC283-2617-431F-B609-DE69FA260CFC}" sibTransId="{E2ADC139-07E5-4E32-80B7-3BABD22278B2}"/>
    <dgm:cxn modelId="{EF33A956-DCA8-4559-BED6-56DF7EE698BD}" srcId="{B005C470-86A5-4D7E-A21B-3F5CACEB7075}" destId="{10E47F9C-C5F9-45D0-9E18-B89B068A46FF}" srcOrd="0" destOrd="0" parTransId="{20AC0367-117A-45AD-83A5-46F65765E3DE}" sibTransId="{87A0F4EB-2D91-4C01-AA7D-92DA9FE1E2D1}"/>
    <dgm:cxn modelId="{150092EC-9CD7-422A-BC33-AE0633BF9E3A}" type="presOf" srcId="{EA9C8E0B-B609-488C-8650-A70DD5FCB590}" destId="{E5F06555-A664-48B7-B791-44A96D164E08}" srcOrd="1" destOrd="0" presId="urn:microsoft.com/office/officeart/2005/8/layout/orgChart1"/>
    <dgm:cxn modelId="{C6C9F291-2F85-4560-8CFF-BE1A91723E7B}" srcId="{1A0A9322-C3C6-4E4D-9A3D-B920FC99CE40}" destId="{E20005BB-00B6-483B-A7E8-54D5E9032D1F}" srcOrd="1" destOrd="0" parTransId="{1675AE3E-F96A-4299-9A77-63430B1B172F}" sibTransId="{FEE61A32-B303-4965-B2FC-696588806079}"/>
    <dgm:cxn modelId="{B267DE45-F1D2-4B73-9862-77E00D985C5A}" type="presOf" srcId="{10E47F9C-C5F9-45D0-9E18-B89B068A46FF}" destId="{EEF5B067-C3DA-4DBA-B254-733608941E51}" srcOrd="0" destOrd="0" presId="urn:microsoft.com/office/officeart/2005/8/layout/orgChart1"/>
    <dgm:cxn modelId="{AD9BE653-E4E8-4C54-B1B1-ECFC8654B686}" srcId="{1A0A9322-C3C6-4E4D-9A3D-B920FC99CE40}" destId="{2B3F6704-127E-4631-8C98-195366E79557}" srcOrd="3" destOrd="0" parTransId="{048AF04A-3C60-4CEA-8544-553B6F7E394C}" sibTransId="{2FF3C352-16DD-41D0-A975-A146A587CFBF}"/>
    <dgm:cxn modelId="{626F4D37-93CC-4417-AFE5-5542236B0C59}" type="presOf" srcId="{B005C470-86A5-4D7E-A21B-3F5CACEB7075}" destId="{82540773-7DC2-4F2B-BA2B-AE7E41592DC9}" srcOrd="1" destOrd="0" presId="urn:microsoft.com/office/officeart/2005/8/layout/orgChart1"/>
    <dgm:cxn modelId="{321A9169-F2F5-4B28-A2DF-D5449BBE8697}" type="presOf" srcId="{1A0A9322-C3C6-4E4D-9A3D-B920FC99CE40}" destId="{B9F15882-C3DB-4E43-95A8-EB5EC03A9EA5}" srcOrd="0" destOrd="0" presId="urn:microsoft.com/office/officeart/2005/8/layout/orgChart1"/>
    <dgm:cxn modelId="{B7A5E402-0799-4D25-9DC4-4297CECDA60A}" type="presOf" srcId="{2B3F6704-127E-4631-8C98-195366E79557}" destId="{6E2A19DE-4B0E-4D30-A167-049A97E054D7}" srcOrd="1" destOrd="0" presId="urn:microsoft.com/office/officeart/2005/8/layout/orgChart1"/>
    <dgm:cxn modelId="{55718F04-18EE-448E-A0C6-8FD8C8AEEA1F}" srcId="{DFDB1157-A49C-40D8-89D7-A7F11A14F738}" destId="{1A0A9322-C3C6-4E4D-9A3D-B920FC99CE40}" srcOrd="0" destOrd="0" parTransId="{AFC995E6-958F-43C9-B783-8782C986AF44}" sibTransId="{73D71CDD-10F0-4D5D-968A-435E217D3BD0}"/>
    <dgm:cxn modelId="{E229752F-AD64-44E3-A6C3-D7021592F598}" type="presOf" srcId="{20AC0367-117A-45AD-83A5-46F65765E3DE}" destId="{7B9916D6-92B1-4513-A3B7-9423BE20B72F}" srcOrd="0" destOrd="0" presId="urn:microsoft.com/office/officeart/2005/8/layout/orgChart1"/>
    <dgm:cxn modelId="{E79EF38A-3466-4AD1-942C-CDD1B8EF44BB}" type="presOf" srcId="{16E37157-BC30-490A-8579-55C97B2ACD37}" destId="{4EC8768A-AFA6-4394-A51A-1C9FC62020E5}" srcOrd="0" destOrd="0" presId="urn:microsoft.com/office/officeart/2005/8/layout/orgChart1"/>
    <dgm:cxn modelId="{283BD85F-AE2B-4AF4-8BE5-E8A89DB0A0D2}" type="presOf" srcId="{85160CC0-C58D-4C5C-8B07-7C6719E57401}" destId="{D4590897-B90A-4323-B0B8-88FBC6C4767D}" srcOrd="0" destOrd="0" presId="urn:microsoft.com/office/officeart/2005/8/layout/orgChart1"/>
    <dgm:cxn modelId="{8395EC98-1C2D-4B04-9316-496C42ED8FC0}" type="presOf" srcId="{B005C470-86A5-4D7E-A21B-3F5CACEB7075}" destId="{0ADAF314-F8DA-4381-9BA4-8517FCF9B6F0}" srcOrd="0" destOrd="0" presId="urn:microsoft.com/office/officeart/2005/8/layout/orgChart1"/>
    <dgm:cxn modelId="{BA78B34E-1BF3-4AC9-885F-A0D08F7E1D84}" type="presOf" srcId="{434FC283-2617-431F-B609-DE69FA260CFC}" destId="{DC2E1DCD-2C74-4EF9-A432-F1B83EEC1B8B}" srcOrd="0" destOrd="0" presId="urn:microsoft.com/office/officeart/2005/8/layout/orgChart1"/>
    <dgm:cxn modelId="{7028F7BA-A2C4-4DD6-9590-787122170522}" srcId="{1A0A9322-C3C6-4E4D-9A3D-B920FC99CE40}" destId="{EA9C8E0B-B609-488C-8650-A70DD5FCB590}" srcOrd="0" destOrd="0" parTransId="{85160CC0-C58D-4C5C-8B07-7C6719E57401}" sibTransId="{5208D9C6-06BA-4623-A51D-979063F4B01E}"/>
    <dgm:cxn modelId="{31808185-2D70-4FB7-BEEF-38A8A95A4138}" type="presOf" srcId="{E20005BB-00B6-483B-A7E8-54D5E9032D1F}" destId="{35B9FF9B-C113-40B5-98FC-C577F0EAE6E9}" srcOrd="0" destOrd="0" presId="urn:microsoft.com/office/officeart/2005/8/layout/orgChart1"/>
    <dgm:cxn modelId="{4DA9DAC4-1995-4765-A994-BA9E15C7FE7A}" type="presOf" srcId="{8B2A7688-93B5-458D-8AAF-6BB89FC2A6AC}" destId="{460AC61B-15FF-4331-AC24-56903BEDEE5E}" srcOrd="0" destOrd="0" presId="urn:microsoft.com/office/officeart/2005/8/layout/orgChart1"/>
    <dgm:cxn modelId="{91867AD1-8D89-47E2-8831-A405411E50F0}" type="presOf" srcId="{1675AE3E-F96A-4299-9A77-63430B1B172F}" destId="{93D0AD81-48A7-4BF6-B80B-3CD500A8EFAA}" srcOrd="0" destOrd="0" presId="urn:microsoft.com/office/officeart/2005/8/layout/orgChart1"/>
    <dgm:cxn modelId="{FE6253B7-914E-4349-9251-37DF65936B2F}" srcId="{1A0A9322-C3C6-4E4D-9A3D-B920FC99CE40}" destId="{B005C470-86A5-4D7E-A21B-3F5CACEB7075}" srcOrd="2" destOrd="0" parTransId="{774266A3-4145-423A-A60F-B1A0C944A868}" sibTransId="{CC321481-7D44-40A6-8408-86090C7C9715}"/>
    <dgm:cxn modelId="{6813A8A8-00A5-4032-B20E-9F998DDE90A5}" type="presOf" srcId="{10E47F9C-C5F9-45D0-9E18-B89B068A46FF}" destId="{9427F27B-5196-4F4D-BBAB-CAAD1F019D21}" srcOrd="1" destOrd="0" presId="urn:microsoft.com/office/officeart/2005/8/layout/orgChart1"/>
    <dgm:cxn modelId="{4442FE88-4FD0-4627-9179-1EFB9A4DD97A}" type="presParOf" srcId="{84B4A54D-AAA3-46B3-BB47-856217673FAA}" destId="{528003D0-8799-4200-9BC0-2E53AED3EC38}" srcOrd="0" destOrd="0" presId="urn:microsoft.com/office/officeart/2005/8/layout/orgChart1"/>
    <dgm:cxn modelId="{4DEC2B8B-B3AF-4433-8D84-A81749D45DB3}" type="presParOf" srcId="{528003D0-8799-4200-9BC0-2E53AED3EC38}" destId="{5558EC74-DE5D-4F39-B4C4-0C1C01CF201D}" srcOrd="0" destOrd="0" presId="urn:microsoft.com/office/officeart/2005/8/layout/orgChart1"/>
    <dgm:cxn modelId="{A1EC9A36-ED78-4E17-827E-71794AC3EEDD}" type="presParOf" srcId="{5558EC74-DE5D-4F39-B4C4-0C1C01CF201D}" destId="{B9F15882-C3DB-4E43-95A8-EB5EC03A9EA5}" srcOrd="0" destOrd="0" presId="urn:microsoft.com/office/officeart/2005/8/layout/orgChart1"/>
    <dgm:cxn modelId="{86655D16-B115-42A0-B984-E5681D394613}" type="presParOf" srcId="{5558EC74-DE5D-4F39-B4C4-0C1C01CF201D}" destId="{89E8C458-6E72-4D77-B35F-D108F9C4D23E}" srcOrd="1" destOrd="0" presId="urn:microsoft.com/office/officeart/2005/8/layout/orgChart1"/>
    <dgm:cxn modelId="{6A0C97D2-E87E-4D34-A570-D3D64A31EB17}" type="presParOf" srcId="{528003D0-8799-4200-9BC0-2E53AED3EC38}" destId="{CF7578ED-50F7-490C-91B5-3B7428AB5CED}" srcOrd="1" destOrd="0" presId="urn:microsoft.com/office/officeart/2005/8/layout/orgChart1"/>
    <dgm:cxn modelId="{0CA382F6-BE13-4D6D-B42F-AD005B3FD7C4}" type="presParOf" srcId="{CF7578ED-50F7-490C-91B5-3B7428AB5CED}" destId="{D4590897-B90A-4323-B0B8-88FBC6C4767D}" srcOrd="0" destOrd="0" presId="urn:microsoft.com/office/officeart/2005/8/layout/orgChart1"/>
    <dgm:cxn modelId="{D2FADD91-435F-4E0C-B2C6-E635F7B1D26C}" type="presParOf" srcId="{CF7578ED-50F7-490C-91B5-3B7428AB5CED}" destId="{185CEC67-D8A4-4930-94CC-C88BF9A97A34}" srcOrd="1" destOrd="0" presId="urn:microsoft.com/office/officeart/2005/8/layout/orgChart1"/>
    <dgm:cxn modelId="{5BF7938C-2FFD-4826-96BB-017D8005AFA7}" type="presParOf" srcId="{185CEC67-D8A4-4930-94CC-C88BF9A97A34}" destId="{8C1B2B89-9A46-43FA-AE0F-22438C070856}" srcOrd="0" destOrd="0" presId="urn:microsoft.com/office/officeart/2005/8/layout/orgChart1"/>
    <dgm:cxn modelId="{B8B9B37C-CBC0-424E-821F-A07FCD2A12B7}" type="presParOf" srcId="{8C1B2B89-9A46-43FA-AE0F-22438C070856}" destId="{697EFDCC-9F87-475D-97C0-5F24E20D3256}" srcOrd="0" destOrd="0" presId="urn:microsoft.com/office/officeart/2005/8/layout/orgChart1"/>
    <dgm:cxn modelId="{334D3238-4B75-4810-AC53-CD28457964A5}" type="presParOf" srcId="{8C1B2B89-9A46-43FA-AE0F-22438C070856}" destId="{E5F06555-A664-48B7-B791-44A96D164E08}" srcOrd="1" destOrd="0" presId="urn:microsoft.com/office/officeart/2005/8/layout/orgChart1"/>
    <dgm:cxn modelId="{E0433034-2BB5-46D6-AC40-0B6039C2F199}" type="presParOf" srcId="{185CEC67-D8A4-4930-94CC-C88BF9A97A34}" destId="{FEB390EB-11E5-4BA9-8758-C5503084D6C2}" srcOrd="1" destOrd="0" presId="urn:microsoft.com/office/officeart/2005/8/layout/orgChart1"/>
    <dgm:cxn modelId="{BC13A968-E307-4357-B36B-B2B5A577FE8D}" type="presParOf" srcId="{FEB390EB-11E5-4BA9-8758-C5503084D6C2}" destId="{4EC8768A-AFA6-4394-A51A-1C9FC62020E5}" srcOrd="0" destOrd="0" presId="urn:microsoft.com/office/officeart/2005/8/layout/orgChart1"/>
    <dgm:cxn modelId="{29CB4770-945D-464F-B2BA-9B73CF6F3D32}" type="presParOf" srcId="{FEB390EB-11E5-4BA9-8758-C5503084D6C2}" destId="{06C39831-2AD2-4CEE-BAF0-1AE1F32BB2EF}" srcOrd="1" destOrd="0" presId="urn:microsoft.com/office/officeart/2005/8/layout/orgChart1"/>
    <dgm:cxn modelId="{E2CD5617-15E2-44AB-AA9F-4E3D094BAC03}" type="presParOf" srcId="{06C39831-2AD2-4CEE-BAF0-1AE1F32BB2EF}" destId="{6EB22822-F29C-4F72-B303-D05C983E1188}" srcOrd="0" destOrd="0" presId="urn:microsoft.com/office/officeart/2005/8/layout/orgChart1"/>
    <dgm:cxn modelId="{5B8D8268-E873-47DA-AD53-423011C51F27}" type="presParOf" srcId="{6EB22822-F29C-4F72-B303-D05C983E1188}" destId="{77637DCB-D033-400F-95DB-7EB8AD9F575A}" srcOrd="0" destOrd="0" presId="urn:microsoft.com/office/officeart/2005/8/layout/orgChart1"/>
    <dgm:cxn modelId="{D5FC6DFF-86C8-4107-A986-C3916A110B0B}" type="presParOf" srcId="{6EB22822-F29C-4F72-B303-D05C983E1188}" destId="{9A24E2B9-5C00-4A60-8AEF-F3FA1A53D926}" srcOrd="1" destOrd="0" presId="urn:microsoft.com/office/officeart/2005/8/layout/orgChart1"/>
    <dgm:cxn modelId="{C16A5794-268C-4A4E-BE38-CF885001D2AC}" type="presParOf" srcId="{06C39831-2AD2-4CEE-BAF0-1AE1F32BB2EF}" destId="{73ADB867-9084-421F-B089-9665E2D29CC5}" srcOrd="1" destOrd="0" presId="urn:microsoft.com/office/officeart/2005/8/layout/orgChart1"/>
    <dgm:cxn modelId="{8008FBDD-6162-4DD4-AC2D-B4E7B3565795}" type="presParOf" srcId="{06C39831-2AD2-4CEE-BAF0-1AE1F32BB2EF}" destId="{3526E655-7B75-4E05-AA78-7647064350FA}" srcOrd="2" destOrd="0" presId="urn:microsoft.com/office/officeart/2005/8/layout/orgChart1"/>
    <dgm:cxn modelId="{2A610DC1-3975-416E-8B95-0D13104C85EC}" type="presParOf" srcId="{185CEC67-D8A4-4930-94CC-C88BF9A97A34}" destId="{0196E7C0-BF1B-4AE6-806D-71BCC6A79E2B}" srcOrd="2" destOrd="0" presId="urn:microsoft.com/office/officeart/2005/8/layout/orgChart1"/>
    <dgm:cxn modelId="{2F91FB99-49A6-4302-8F51-6708CBC01666}" type="presParOf" srcId="{CF7578ED-50F7-490C-91B5-3B7428AB5CED}" destId="{93D0AD81-48A7-4BF6-B80B-3CD500A8EFAA}" srcOrd="2" destOrd="0" presId="urn:microsoft.com/office/officeart/2005/8/layout/orgChart1"/>
    <dgm:cxn modelId="{E2676D67-BE37-4628-8EBB-661ED1FD026A}" type="presParOf" srcId="{CF7578ED-50F7-490C-91B5-3B7428AB5CED}" destId="{7FF24BE7-B218-408C-B3B7-18C9BF5578C5}" srcOrd="3" destOrd="0" presId="urn:microsoft.com/office/officeart/2005/8/layout/orgChart1"/>
    <dgm:cxn modelId="{53F2ED06-61F6-4C0A-B1E3-26A46100F6B7}" type="presParOf" srcId="{7FF24BE7-B218-408C-B3B7-18C9BF5578C5}" destId="{AC451844-CA60-4496-9BB2-9132684433F9}" srcOrd="0" destOrd="0" presId="urn:microsoft.com/office/officeart/2005/8/layout/orgChart1"/>
    <dgm:cxn modelId="{D049E3E7-E9EC-44CC-B8E0-7A4FD8EF561E}" type="presParOf" srcId="{AC451844-CA60-4496-9BB2-9132684433F9}" destId="{35B9FF9B-C113-40B5-98FC-C577F0EAE6E9}" srcOrd="0" destOrd="0" presId="urn:microsoft.com/office/officeart/2005/8/layout/orgChart1"/>
    <dgm:cxn modelId="{78D50563-D7FF-4347-BB8C-A906C074E61A}" type="presParOf" srcId="{AC451844-CA60-4496-9BB2-9132684433F9}" destId="{0AB62C93-1F2A-4634-865C-882D62169D11}" srcOrd="1" destOrd="0" presId="urn:microsoft.com/office/officeart/2005/8/layout/orgChart1"/>
    <dgm:cxn modelId="{F8F8BC13-7B2E-4073-A81F-FB1413D8CC61}" type="presParOf" srcId="{7FF24BE7-B218-408C-B3B7-18C9BF5578C5}" destId="{97489347-87D6-4FC7-B889-763F9BEEB8AC}" srcOrd="1" destOrd="0" presId="urn:microsoft.com/office/officeart/2005/8/layout/orgChart1"/>
    <dgm:cxn modelId="{D2C3C12C-90E8-40B9-A41F-1CF16EDBD457}" type="presParOf" srcId="{97489347-87D6-4FC7-B889-763F9BEEB8AC}" destId="{DC2E1DCD-2C74-4EF9-A432-F1B83EEC1B8B}" srcOrd="0" destOrd="0" presId="urn:microsoft.com/office/officeart/2005/8/layout/orgChart1"/>
    <dgm:cxn modelId="{CD7A584D-1236-4718-927A-0D08C0670BE9}" type="presParOf" srcId="{97489347-87D6-4FC7-B889-763F9BEEB8AC}" destId="{9740CC83-9383-4A97-A925-50B1B147C32F}" srcOrd="1" destOrd="0" presId="urn:microsoft.com/office/officeart/2005/8/layout/orgChart1"/>
    <dgm:cxn modelId="{D8A99B9E-8D4F-49B5-BBE4-125C15D156AD}" type="presParOf" srcId="{9740CC83-9383-4A97-A925-50B1B147C32F}" destId="{907BFF92-0BB7-445B-A1B0-710677E03018}" srcOrd="0" destOrd="0" presId="urn:microsoft.com/office/officeart/2005/8/layout/orgChart1"/>
    <dgm:cxn modelId="{BE01796C-A3A0-4465-AC80-4930E7607BA6}" type="presParOf" srcId="{907BFF92-0BB7-445B-A1B0-710677E03018}" destId="{460AC61B-15FF-4331-AC24-56903BEDEE5E}" srcOrd="0" destOrd="0" presId="urn:microsoft.com/office/officeart/2005/8/layout/orgChart1"/>
    <dgm:cxn modelId="{B1A2FEDF-88A6-4FFC-9A80-9F6FB5282237}" type="presParOf" srcId="{907BFF92-0BB7-445B-A1B0-710677E03018}" destId="{E6DF9C8B-639C-4C01-99A6-E5E0F59199A3}" srcOrd="1" destOrd="0" presId="urn:microsoft.com/office/officeart/2005/8/layout/orgChart1"/>
    <dgm:cxn modelId="{6C7D7E9F-CB70-4083-AC65-87563B6257DA}" type="presParOf" srcId="{9740CC83-9383-4A97-A925-50B1B147C32F}" destId="{304A5723-0BBD-4ED7-B362-E2082BEE3174}" srcOrd="1" destOrd="0" presId="urn:microsoft.com/office/officeart/2005/8/layout/orgChart1"/>
    <dgm:cxn modelId="{85968E43-6D4C-4C24-AFAB-DF24FECD4EE2}" type="presParOf" srcId="{9740CC83-9383-4A97-A925-50B1B147C32F}" destId="{0FBAA0E5-4E2C-4E41-9238-AA672A61A8B0}" srcOrd="2" destOrd="0" presId="urn:microsoft.com/office/officeart/2005/8/layout/orgChart1"/>
    <dgm:cxn modelId="{DFBCA958-4650-4166-975A-2D5AA1332824}" type="presParOf" srcId="{7FF24BE7-B218-408C-B3B7-18C9BF5578C5}" destId="{A86A231B-4E83-456E-88E9-8E5FCE9A2AAF}" srcOrd="2" destOrd="0" presId="urn:microsoft.com/office/officeart/2005/8/layout/orgChart1"/>
    <dgm:cxn modelId="{1C3CBD65-8CC3-413C-B551-A05967FF2CEF}" type="presParOf" srcId="{CF7578ED-50F7-490C-91B5-3B7428AB5CED}" destId="{7B40B37D-FE53-43EC-ABAD-457A7C8A5B6D}" srcOrd="4" destOrd="0" presId="urn:microsoft.com/office/officeart/2005/8/layout/orgChart1"/>
    <dgm:cxn modelId="{0F6CD5E2-2BED-4359-B702-98254026A7BC}" type="presParOf" srcId="{CF7578ED-50F7-490C-91B5-3B7428AB5CED}" destId="{95F3EA9B-FE6B-4B03-95C9-1F64E9A87C25}" srcOrd="5" destOrd="0" presId="urn:microsoft.com/office/officeart/2005/8/layout/orgChart1"/>
    <dgm:cxn modelId="{BDFA292F-8E83-4A28-90DC-D2F94527D7C8}" type="presParOf" srcId="{95F3EA9B-FE6B-4B03-95C9-1F64E9A87C25}" destId="{BE737C7D-20BC-47C5-9991-4056CE7D3D40}" srcOrd="0" destOrd="0" presId="urn:microsoft.com/office/officeart/2005/8/layout/orgChart1"/>
    <dgm:cxn modelId="{27B1C67B-5180-409E-AF8C-A646230F7D49}" type="presParOf" srcId="{BE737C7D-20BC-47C5-9991-4056CE7D3D40}" destId="{0ADAF314-F8DA-4381-9BA4-8517FCF9B6F0}" srcOrd="0" destOrd="0" presId="urn:microsoft.com/office/officeart/2005/8/layout/orgChart1"/>
    <dgm:cxn modelId="{33B80401-1140-4C4E-B6B0-6D3F468327C5}" type="presParOf" srcId="{BE737C7D-20BC-47C5-9991-4056CE7D3D40}" destId="{82540773-7DC2-4F2B-BA2B-AE7E41592DC9}" srcOrd="1" destOrd="0" presId="urn:microsoft.com/office/officeart/2005/8/layout/orgChart1"/>
    <dgm:cxn modelId="{3430EC52-1147-404C-BB8B-F3A693174AD7}" type="presParOf" srcId="{95F3EA9B-FE6B-4B03-95C9-1F64E9A87C25}" destId="{FEF92A1A-1C1A-4800-9024-5A78EB1B2A5E}" srcOrd="1" destOrd="0" presId="urn:microsoft.com/office/officeart/2005/8/layout/orgChart1"/>
    <dgm:cxn modelId="{DA3F28E9-0D2E-4680-9993-6FE638B84EF7}" type="presParOf" srcId="{FEF92A1A-1C1A-4800-9024-5A78EB1B2A5E}" destId="{7B9916D6-92B1-4513-A3B7-9423BE20B72F}" srcOrd="0" destOrd="0" presId="urn:microsoft.com/office/officeart/2005/8/layout/orgChart1"/>
    <dgm:cxn modelId="{A9A7E573-0D2B-403E-B6D8-5A3BBC2900C3}" type="presParOf" srcId="{FEF92A1A-1C1A-4800-9024-5A78EB1B2A5E}" destId="{0DCA7E4F-5129-42CD-9A7C-9D3F6B52F3CD}" srcOrd="1" destOrd="0" presId="urn:microsoft.com/office/officeart/2005/8/layout/orgChart1"/>
    <dgm:cxn modelId="{5F9DAAD5-7B45-41DF-8B6F-09867294174C}" type="presParOf" srcId="{0DCA7E4F-5129-42CD-9A7C-9D3F6B52F3CD}" destId="{2F7F7053-EE61-41A0-850B-D05EDC1F7119}" srcOrd="0" destOrd="0" presId="urn:microsoft.com/office/officeart/2005/8/layout/orgChart1"/>
    <dgm:cxn modelId="{5D445FC6-C18C-4985-A53A-58B2258CCD68}" type="presParOf" srcId="{2F7F7053-EE61-41A0-850B-D05EDC1F7119}" destId="{EEF5B067-C3DA-4DBA-B254-733608941E51}" srcOrd="0" destOrd="0" presId="urn:microsoft.com/office/officeart/2005/8/layout/orgChart1"/>
    <dgm:cxn modelId="{6F7579A1-2796-41C2-BA35-A11F7FD25502}" type="presParOf" srcId="{2F7F7053-EE61-41A0-850B-D05EDC1F7119}" destId="{9427F27B-5196-4F4D-BBAB-CAAD1F019D21}" srcOrd="1" destOrd="0" presId="urn:microsoft.com/office/officeart/2005/8/layout/orgChart1"/>
    <dgm:cxn modelId="{40FF340B-D13D-4E64-8E2A-A9FA98C1B629}" type="presParOf" srcId="{0DCA7E4F-5129-42CD-9A7C-9D3F6B52F3CD}" destId="{FBCA05B9-4A21-41E8-8245-026F342D3D24}" srcOrd="1" destOrd="0" presId="urn:microsoft.com/office/officeart/2005/8/layout/orgChart1"/>
    <dgm:cxn modelId="{E912E83B-BD66-470E-8761-CC07130CB658}" type="presParOf" srcId="{0DCA7E4F-5129-42CD-9A7C-9D3F6B52F3CD}" destId="{1684DAAB-9F3B-40E7-BBED-0D984F788645}" srcOrd="2" destOrd="0" presId="urn:microsoft.com/office/officeart/2005/8/layout/orgChart1"/>
    <dgm:cxn modelId="{1A679676-B538-40C6-ACA8-F08209C6E032}" type="presParOf" srcId="{95F3EA9B-FE6B-4B03-95C9-1F64E9A87C25}" destId="{215BFF3A-F67A-47A5-ABD3-B26897CBF4EB}" srcOrd="2" destOrd="0" presId="urn:microsoft.com/office/officeart/2005/8/layout/orgChart1"/>
    <dgm:cxn modelId="{68F6D3BF-00D5-485C-84B4-3CECC4184C70}" type="presParOf" srcId="{CF7578ED-50F7-490C-91B5-3B7428AB5CED}" destId="{1EAE3043-1B5E-4F07-9CB4-5C76123344CA}" srcOrd="6" destOrd="0" presId="urn:microsoft.com/office/officeart/2005/8/layout/orgChart1"/>
    <dgm:cxn modelId="{D9C79025-9E8E-4947-856B-C54C762E8AB8}" type="presParOf" srcId="{CF7578ED-50F7-490C-91B5-3B7428AB5CED}" destId="{BCD8C8CD-313F-486A-A6C3-BE5ECD900BAB}" srcOrd="7" destOrd="0" presId="urn:microsoft.com/office/officeart/2005/8/layout/orgChart1"/>
    <dgm:cxn modelId="{1F3BF8FB-1864-4B8C-97A9-FEA2576F0672}" type="presParOf" srcId="{BCD8C8CD-313F-486A-A6C3-BE5ECD900BAB}" destId="{37CC8D45-F86B-477B-93F2-75BD18F30FC7}" srcOrd="0" destOrd="0" presId="urn:microsoft.com/office/officeart/2005/8/layout/orgChart1"/>
    <dgm:cxn modelId="{33E6AC6D-DAB3-4A4D-B75B-396F8EA3308C}" type="presParOf" srcId="{37CC8D45-F86B-477B-93F2-75BD18F30FC7}" destId="{BB96D4C8-0F01-48F0-AE5E-D175F584C2DE}" srcOrd="0" destOrd="0" presId="urn:microsoft.com/office/officeart/2005/8/layout/orgChart1"/>
    <dgm:cxn modelId="{16A5F760-4BD3-4966-AE71-5F45BF6CE9D7}" type="presParOf" srcId="{37CC8D45-F86B-477B-93F2-75BD18F30FC7}" destId="{6E2A19DE-4B0E-4D30-A167-049A97E054D7}" srcOrd="1" destOrd="0" presId="urn:microsoft.com/office/officeart/2005/8/layout/orgChart1"/>
    <dgm:cxn modelId="{EC43C9FB-308D-43DC-BEB5-BDF66945DD6E}" type="presParOf" srcId="{BCD8C8CD-313F-486A-A6C3-BE5ECD900BAB}" destId="{180120D3-6D47-482E-9DA9-964E6D897A49}" srcOrd="1" destOrd="0" presId="urn:microsoft.com/office/officeart/2005/8/layout/orgChart1"/>
    <dgm:cxn modelId="{BA71D81B-4EC6-40BE-9FF8-FE8DCC8B1437}" type="presParOf" srcId="{BCD8C8CD-313F-486A-A6C3-BE5ECD900BAB}" destId="{0495256B-D11E-4F8C-9AAF-0544BB05271F}" srcOrd="2" destOrd="0" presId="urn:microsoft.com/office/officeart/2005/8/layout/orgChart1"/>
    <dgm:cxn modelId="{08D79729-6783-4B29-B60C-3155C30788B3}" type="presParOf" srcId="{528003D0-8799-4200-9BC0-2E53AED3EC38}" destId="{0D976C31-4CE1-4B1B-BE04-6E6667C8BCA6}"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FBF27EB-2CAD-4AB2-A8B5-5E8F5B0CB704}" type="doc">
      <dgm:prSet loTypeId="urn:microsoft.com/office/officeart/2005/8/layout/pyramid2" loCatId="list" qsTypeId="urn:microsoft.com/office/officeart/2005/8/quickstyle/simple2" qsCatId="simple" csTypeId="urn:microsoft.com/office/officeart/2005/8/colors/accent0_1" csCatId="mainScheme" phldr="1"/>
      <dgm:spPr/>
    </dgm:pt>
    <dgm:pt modelId="{E6241BEA-B26E-47D3-A230-365FFF0A55E1}">
      <dgm:prSet phldrT="[Metin]"/>
      <dgm:spPr/>
      <dgm:t>
        <a:bodyPr/>
        <a:lstStyle/>
        <a:p>
          <a:pPr algn="ctr"/>
          <a:r>
            <a:rPr lang="tr-TR"/>
            <a:t>Anayasa</a:t>
          </a:r>
        </a:p>
      </dgm:t>
    </dgm:pt>
    <dgm:pt modelId="{2E002A4B-9F34-4B50-9740-CE36D3A14383}" type="parTrans" cxnId="{BDB2DB29-00A6-4E01-A92D-9B35B3F25A01}">
      <dgm:prSet/>
      <dgm:spPr/>
      <dgm:t>
        <a:bodyPr/>
        <a:lstStyle/>
        <a:p>
          <a:pPr algn="ctr"/>
          <a:endParaRPr lang="tr-TR"/>
        </a:p>
      </dgm:t>
    </dgm:pt>
    <dgm:pt modelId="{2D651A77-781C-4BA9-A7E9-B249056F3B92}" type="sibTrans" cxnId="{BDB2DB29-00A6-4E01-A92D-9B35B3F25A01}">
      <dgm:prSet/>
      <dgm:spPr/>
      <dgm:t>
        <a:bodyPr/>
        <a:lstStyle/>
        <a:p>
          <a:pPr algn="ctr"/>
          <a:endParaRPr lang="tr-TR"/>
        </a:p>
      </dgm:t>
    </dgm:pt>
    <dgm:pt modelId="{C091E6F1-DD67-491E-BF42-EFF547AE5A9A}">
      <dgm:prSet phldrT="[Metin]"/>
      <dgm:spPr/>
      <dgm:t>
        <a:bodyPr/>
        <a:lstStyle/>
        <a:p>
          <a:pPr algn="ctr"/>
          <a:r>
            <a:rPr lang="tr-TR" dirty="0" smtClean="0">
              <a:solidFill>
                <a:srgbClr val="7030A0"/>
              </a:solidFill>
            </a:rPr>
            <a:t>Cumhurbaşkanı Kararları</a:t>
          </a:r>
          <a:endParaRPr lang="tr-TR" dirty="0">
            <a:solidFill>
              <a:srgbClr val="7030A0"/>
            </a:solidFill>
          </a:endParaRPr>
        </a:p>
      </dgm:t>
    </dgm:pt>
    <dgm:pt modelId="{96AFC1A5-A2C2-4FB6-B062-0710F2BF1784}" type="parTrans" cxnId="{1F8AFE82-46F6-4926-9601-7E5F66A18554}">
      <dgm:prSet/>
      <dgm:spPr/>
      <dgm:t>
        <a:bodyPr/>
        <a:lstStyle/>
        <a:p>
          <a:pPr algn="ctr"/>
          <a:endParaRPr lang="tr-TR"/>
        </a:p>
      </dgm:t>
    </dgm:pt>
    <dgm:pt modelId="{DB17FBEB-8FF9-4621-9944-5C3B5340F3D7}" type="sibTrans" cxnId="{1F8AFE82-46F6-4926-9601-7E5F66A18554}">
      <dgm:prSet/>
      <dgm:spPr/>
      <dgm:t>
        <a:bodyPr/>
        <a:lstStyle/>
        <a:p>
          <a:pPr algn="ctr"/>
          <a:endParaRPr lang="tr-TR"/>
        </a:p>
      </dgm:t>
    </dgm:pt>
    <dgm:pt modelId="{899C73D2-5195-414C-A626-4322DA61558B}">
      <dgm:prSet phldrT="[Metin]"/>
      <dgm:spPr/>
      <dgm:t>
        <a:bodyPr/>
        <a:lstStyle/>
        <a:p>
          <a:pPr algn="ctr"/>
          <a:r>
            <a:rPr lang="tr-TR"/>
            <a:t>Yönetmelik</a:t>
          </a:r>
        </a:p>
      </dgm:t>
    </dgm:pt>
    <dgm:pt modelId="{F0EE55D5-7DDE-4E43-87CF-958DDE684ECB}" type="parTrans" cxnId="{EC8FF047-0AF1-4130-927C-0AB6AFFE7EB9}">
      <dgm:prSet/>
      <dgm:spPr/>
      <dgm:t>
        <a:bodyPr/>
        <a:lstStyle/>
        <a:p>
          <a:pPr algn="ctr"/>
          <a:endParaRPr lang="tr-TR"/>
        </a:p>
      </dgm:t>
    </dgm:pt>
    <dgm:pt modelId="{503C6AD1-12A8-45B0-9659-81C14A5963B5}" type="sibTrans" cxnId="{EC8FF047-0AF1-4130-927C-0AB6AFFE7EB9}">
      <dgm:prSet/>
      <dgm:spPr/>
      <dgm:t>
        <a:bodyPr/>
        <a:lstStyle/>
        <a:p>
          <a:pPr algn="ctr"/>
          <a:endParaRPr lang="tr-TR"/>
        </a:p>
      </dgm:t>
    </dgm:pt>
    <dgm:pt modelId="{02B2C9C7-6844-4D1D-AC41-4F695E3990D9}">
      <dgm:prSet/>
      <dgm:spPr/>
      <dgm:t>
        <a:bodyPr/>
        <a:lstStyle/>
        <a:p>
          <a:pPr algn="ctr"/>
          <a:r>
            <a:rPr lang="tr-TR" dirty="0" smtClean="0">
              <a:solidFill>
                <a:srgbClr val="7030A0"/>
              </a:solidFill>
            </a:rPr>
            <a:t>Cumhurbaşkanlığı Kararnameleri</a:t>
          </a:r>
          <a:endParaRPr lang="tr-TR" dirty="0">
            <a:solidFill>
              <a:srgbClr val="7030A0"/>
            </a:solidFill>
          </a:endParaRPr>
        </a:p>
      </dgm:t>
    </dgm:pt>
    <dgm:pt modelId="{81889477-9E47-4FF3-BEB2-5F8713CE8EE3}" type="parTrans" cxnId="{3C10078E-A9F4-498B-ACA8-B61BEE2F58B2}">
      <dgm:prSet/>
      <dgm:spPr/>
      <dgm:t>
        <a:bodyPr/>
        <a:lstStyle/>
        <a:p>
          <a:pPr algn="ctr"/>
          <a:endParaRPr lang="tr-TR"/>
        </a:p>
      </dgm:t>
    </dgm:pt>
    <dgm:pt modelId="{A93DB294-5032-46D5-8D5D-B5D521102CEA}" type="sibTrans" cxnId="{3C10078E-A9F4-498B-ACA8-B61BEE2F58B2}">
      <dgm:prSet/>
      <dgm:spPr/>
      <dgm:t>
        <a:bodyPr/>
        <a:lstStyle/>
        <a:p>
          <a:pPr algn="ctr"/>
          <a:endParaRPr lang="tr-TR"/>
        </a:p>
      </dgm:t>
    </dgm:pt>
    <dgm:pt modelId="{2BDF5EE0-9396-4207-95DB-BF572A452071}">
      <dgm:prSet/>
      <dgm:spPr/>
      <dgm:t>
        <a:bodyPr/>
        <a:lstStyle/>
        <a:p>
          <a:pPr algn="ctr"/>
          <a:r>
            <a:rPr lang="tr-TR"/>
            <a:t>Kanun</a:t>
          </a:r>
        </a:p>
      </dgm:t>
    </dgm:pt>
    <dgm:pt modelId="{F2EA5064-3AFF-4979-B8F6-C74B8E75661B}" type="parTrans" cxnId="{709AD365-D414-472F-A454-AB46278A32AE}">
      <dgm:prSet/>
      <dgm:spPr/>
      <dgm:t>
        <a:bodyPr/>
        <a:lstStyle/>
        <a:p>
          <a:pPr algn="ctr"/>
          <a:endParaRPr lang="tr-TR"/>
        </a:p>
      </dgm:t>
    </dgm:pt>
    <dgm:pt modelId="{C10E16B0-8E55-4E6D-814E-E856D031C9CC}" type="sibTrans" cxnId="{709AD365-D414-472F-A454-AB46278A32AE}">
      <dgm:prSet/>
      <dgm:spPr/>
      <dgm:t>
        <a:bodyPr/>
        <a:lstStyle/>
        <a:p>
          <a:pPr algn="ctr"/>
          <a:endParaRPr lang="tr-TR"/>
        </a:p>
      </dgm:t>
    </dgm:pt>
    <dgm:pt modelId="{E519B33D-4F32-4950-A678-2C06D8413A5F}" type="pres">
      <dgm:prSet presAssocID="{EFBF27EB-2CAD-4AB2-A8B5-5E8F5B0CB704}" presName="compositeShape" presStyleCnt="0">
        <dgm:presLayoutVars>
          <dgm:dir/>
          <dgm:resizeHandles/>
        </dgm:presLayoutVars>
      </dgm:prSet>
      <dgm:spPr/>
    </dgm:pt>
    <dgm:pt modelId="{36BBCAC4-64FF-4580-91E0-DDA90757D2F4}" type="pres">
      <dgm:prSet presAssocID="{EFBF27EB-2CAD-4AB2-A8B5-5E8F5B0CB704}" presName="pyramid" presStyleLbl="node1" presStyleIdx="0" presStyleCnt="1"/>
      <dgm:spPr/>
    </dgm:pt>
    <dgm:pt modelId="{3431D201-7DBB-48A8-AFDD-39E28F90477F}" type="pres">
      <dgm:prSet presAssocID="{EFBF27EB-2CAD-4AB2-A8B5-5E8F5B0CB704}" presName="theList" presStyleCnt="0"/>
      <dgm:spPr/>
    </dgm:pt>
    <dgm:pt modelId="{E2FC8137-3A49-4C99-98E2-BD16B5A94466}" type="pres">
      <dgm:prSet presAssocID="{E6241BEA-B26E-47D3-A230-365FFF0A55E1}" presName="aNode" presStyleLbl="fgAcc1" presStyleIdx="0" presStyleCnt="5" custLinFactNeighborX="-5876">
        <dgm:presLayoutVars>
          <dgm:bulletEnabled val="1"/>
        </dgm:presLayoutVars>
      </dgm:prSet>
      <dgm:spPr/>
      <dgm:t>
        <a:bodyPr/>
        <a:lstStyle/>
        <a:p>
          <a:endParaRPr lang="tr-TR"/>
        </a:p>
      </dgm:t>
    </dgm:pt>
    <dgm:pt modelId="{252B8264-1635-43EA-90E7-2F5CD1B96C5F}" type="pres">
      <dgm:prSet presAssocID="{E6241BEA-B26E-47D3-A230-365FFF0A55E1}" presName="aSpace" presStyleCnt="0"/>
      <dgm:spPr/>
    </dgm:pt>
    <dgm:pt modelId="{B0B975E7-2D1A-4C47-9565-9846D083AF8B}" type="pres">
      <dgm:prSet presAssocID="{2BDF5EE0-9396-4207-95DB-BF572A452071}" presName="aNode" presStyleLbl="fgAcc1" presStyleIdx="1" presStyleCnt="5" custLinFactNeighborX="-5876">
        <dgm:presLayoutVars>
          <dgm:bulletEnabled val="1"/>
        </dgm:presLayoutVars>
      </dgm:prSet>
      <dgm:spPr/>
      <dgm:t>
        <a:bodyPr/>
        <a:lstStyle/>
        <a:p>
          <a:endParaRPr lang="tr-TR"/>
        </a:p>
      </dgm:t>
    </dgm:pt>
    <dgm:pt modelId="{97AC9BE1-AAF5-4FBC-ACF1-84D5D2E62631}" type="pres">
      <dgm:prSet presAssocID="{2BDF5EE0-9396-4207-95DB-BF572A452071}" presName="aSpace" presStyleCnt="0"/>
      <dgm:spPr/>
    </dgm:pt>
    <dgm:pt modelId="{43E8CA20-3F5E-4882-BC22-6C9F51DB8E75}" type="pres">
      <dgm:prSet presAssocID="{02B2C9C7-6844-4D1D-AC41-4F695E3990D9}" presName="aNode" presStyleLbl="fgAcc1" presStyleIdx="2" presStyleCnt="5" custLinFactNeighborX="-5876">
        <dgm:presLayoutVars>
          <dgm:bulletEnabled val="1"/>
        </dgm:presLayoutVars>
      </dgm:prSet>
      <dgm:spPr/>
      <dgm:t>
        <a:bodyPr/>
        <a:lstStyle/>
        <a:p>
          <a:endParaRPr lang="tr-TR"/>
        </a:p>
      </dgm:t>
    </dgm:pt>
    <dgm:pt modelId="{19A6974E-EB97-4938-8B9E-5F857757E1D2}" type="pres">
      <dgm:prSet presAssocID="{02B2C9C7-6844-4D1D-AC41-4F695E3990D9}" presName="aSpace" presStyleCnt="0"/>
      <dgm:spPr/>
    </dgm:pt>
    <dgm:pt modelId="{39EBEB89-C82F-44E9-BBE8-8383312BB711}" type="pres">
      <dgm:prSet presAssocID="{C091E6F1-DD67-491E-BF42-EFF547AE5A9A}" presName="aNode" presStyleLbl="fgAcc1" presStyleIdx="3" presStyleCnt="5" custLinFactNeighborX="-5876">
        <dgm:presLayoutVars>
          <dgm:bulletEnabled val="1"/>
        </dgm:presLayoutVars>
      </dgm:prSet>
      <dgm:spPr/>
      <dgm:t>
        <a:bodyPr/>
        <a:lstStyle/>
        <a:p>
          <a:endParaRPr lang="tr-TR"/>
        </a:p>
      </dgm:t>
    </dgm:pt>
    <dgm:pt modelId="{4EC48034-A2FB-4ABF-A3A8-99BBB85E79D3}" type="pres">
      <dgm:prSet presAssocID="{C091E6F1-DD67-491E-BF42-EFF547AE5A9A}" presName="aSpace" presStyleCnt="0"/>
      <dgm:spPr/>
    </dgm:pt>
    <dgm:pt modelId="{5B1C3E73-6537-4C9E-8472-0B4B8264086C}" type="pres">
      <dgm:prSet presAssocID="{899C73D2-5195-414C-A626-4322DA61558B}" presName="aNode" presStyleLbl="fgAcc1" presStyleIdx="4" presStyleCnt="5" custLinFactNeighborX="-5876">
        <dgm:presLayoutVars>
          <dgm:bulletEnabled val="1"/>
        </dgm:presLayoutVars>
      </dgm:prSet>
      <dgm:spPr/>
      <dgm:t>
        <a:bodyPr/>
        <a:lstStyle/>
        <a:p>
          <a:endParaRPr lang="tr-TR"/>
        </a:p>
      </dgm:t>
    </dgm:pt>
    <dgm:pt modelId="{160EF7A8-46AC-4046-9407-59ACE4A0FFE2}" type="pres">
      <dgm:prSet presAssocID="{899C73D2-5195-414C-A626-4322DA61558B}" presName="aSpace" presStyleCnt="0"/>
      <dgm:spPr/>
    </dgm:pt>
  </dgm:ptLst>
  <dgm:cxnLst>
    <dgm:cxn modelId="{1F8AFE82-46F6-4926-9601-7E5F66A18554}" srcId="{EFBF27EB-2CAD-4AB2-A8B5-5E8F5B0CB704}" destId="{C091E6F1-DD67-491E-BF42-EFF547AE5A9A}" srcOrd="3" destOrd="0" parTransId="{96AFC1A5-A2C2-4FB6-B062-0710F2BF1784}" sibTransId="{DB17FBEB-8FF9-4621-9944-5C3B5340F3D7}"/>
    <dgm:cxn modelId="{23F12545-8942-4289-AC0C-7CF877D0261E}" type="presOf" srcId="{2BDF5EE0-9396-4207-95DB-BF572A452071}" destId="{B0B975E7-2D1A-4C47-9565-9846D083AF8B}" srcOrd="0" destOrd="0" presId="urn:microsoft.com/office/officeart/2005/8/layout/pyramid2"/>
    <dgm:cxn modelId="{344F3046-8BC0-47C3-9C94-4615A6ED1DCE}" type="presOf" srcId="{02B2C9C7-6844-4D1D-AC41-4F695E3990D9}" destId="{43E8CA20-3F5E-4882-BC22-6C9F51DB8E75}" srcOrd="0" destOrd="0" presId="urn:microsoft.com/office/officeart/2005/8/layout/pyramid2"/>
    <dgm:cxn modelId="{EC8FF047-0AF1-4130-927C-0AB6AFFE7EB9}" srcId="{EFBF27EB-2CAD-4AB2-A8B5-5E8F5B0CB704}" destId="{899C73D2-5195-414C-A626-4322DA61558B}" srcOrd="4" destOrd="0" parTransId="{F0EE55D5-7DDE-4E43-87CF-958DDE684ECB}" sibTransId="{503C6AD1-12A8-45B0-9659-81C14A5963B5}"/>
    <dgm:cxn modelId="{066D6708-CC62-4B64-86FD-64BC69AD092C}" type="presOf" srcId="{C091E6F1-DD67-491E-BF42-EFF547AE5A9A}" destId="{39EBEB89-C82F-44E9-BBE8-8383312BB711}" srcOrd="0" destOrd="0" presId="urn:microsoft.com/office/officeart/2005/8/layout/pyramid2"/>
    <dgm:cxn modelId="{64D4358F-CD97-4618-8C05-321A7C927C8F}" type="presOf" srcId="{E6241BEA-B26E-47D3-A230-365FFF0A55E1}" destId="{E2FC8137-3A49-4C99-98E2-BD16B5A94466}" srcOrd="0" destOrd="0" presId="urn:microsoft.com/office/officeart/2005/8/layout/pyramid2"/>
    <dgm:cxn modelId="{9F5F802D-3A5F-4172-8CF4-51CCFBBAA0ED}" type="presOf" srcId="{EFBF27EB-2CAD-4AB2-A8B5-5E8F5B0CB704}" destId="{E519B33D-4F32-4950-A678-2C06D8413A5F}" srcOrd="0" destOrd="0" presId="urn:microsoft.com/office/officeart/2005/8/layout/pyramid2"/>
    <dgm:cxn modelId="{709AD365-D414-472F-A454-AB46278A32AE}" srcId="{EFBF27EB-2CAD-4AB2-A8B5-5E8F5B0CB704}" destId="{2BDF5EE0-9396-4207-95DB-BF572A452071}" srcOrd="1" destOrd="0" parTransId="{F2EA5064-3AFF-4979-B8F6-C74B8E75661B}" sibTransId="{C10E16B0-8E55-4E6D-814E-E856D031C9CC}"/>
    <dgm:cxn modelId="{52085870-2DAB-4478-A098-3F5F07667FAD}" type="presOf" srcId="{899C73D2-5195-414C-A626-4322DA61558B}" destId="{5B1C3E73-6537-4C9E-8472-0B4B8264086C}" srcOrd="0" destOrd="0" presId="urn:microsoft.com/office/officeart/2005/8/layout/pyramid2"/>
    <dgm:cxn modelId="{3C10078E-A9F4-498B-ACA8-B61BEE2F58B2}" srcId="{EFBF27EB-2CAD-4AB2-A8B5-5E8F5B0CB704}" destId="{02B2C9C7-6844-4D1D-AC41-4F695E3990D9}" srcOrd="2" destOrd="0" parTransId="{81889477-9E47-4FF3-BEB2-5F8713CE8EE3}" sibTransId="{A93DB294-5032-46D5-8D5D-B5D521102CEA}"/>
    <dgm:cxn modelId="{BDB2DB29-00A6-4E01-A92D-9B35B3F25A01}" srcId="{EFBF27EB-2CAD-4AB2-A8B5-5E8F5B0CB704}" destId="{E6241BEA-B26E-47D3-A230-365FFF0A55E1}" srcOrd="0" destOrd="0" parTransId="{2E002A4B-9F34-4B50-9740-CE36D3A14383}" sibTransId="{2D651A77-781C-4BA9-A7E9-B249056F3B92}"/>
    <dgm:cxn modelId="{33DF8B63-A5F9-467E-9C47-28CE9445F025}" type="presParOf" srcId="{E519B33D-4F32-4950-A678-2C06D8413A5F}" destId="{36BBCAC4-64FF-4580-91E0-DDA90757D2F4}" srcOrd="0" destOrd="0" presId="urn:microsoft.com/office/officeart/2005/8/layout/pyramid2"/>
    <dgm:cxn modelId="{D82984C7-10CE-4648-A80D-630AF988D08D}" type="presParOf" srcId="{E519B33D-4F32-4950-A678-2C06D8413A5F}" destId="{3431D201-7DBB-48A8-AFDD-39E28F90477F}" srcOrd="1" destOrd="0" presId="urn:microsoft.com/office/officeart/2005/8/layout/pyramid2"/>
    <dgm:cxn modelId="{C59BF53D-D5A7-494C-88F9-62E41EDFC694}" type="presParOf" srcId="{3431D201-7DBB-48A8-AFDD-39E28F90477F}" destId="{E2FC8137-3A49-4C99-98E2-BD16B5A94466}" srcOrd="0" destOrd="0" presId="urn:microsoft.com/office/officeart/2005/8/layout/pyramid2"/>
    <dgm:cxn modelId="{4D198E80-EAED-4A97-9796-93C7428D5532}" type="presParOf" srcId="{3431D201-7DBB-48A8-AFDD-39E28F90477F}" destId="{252B8264-1635-43EA-90E7-2F5CD1B96C5F}" srcOrd="1" destOrd="0" presId="urn:microsoft.com/office/officeart/2005/8/layout/pyramid2"/>
    <dgm:cxn modelId="{9F676416-720E-4F80-AE19-3EB28B91EB80}" type="presParOf" srcId="{3431D201-7DBB-48A8-AFDD-39E28F90477F}" destId="{B0B975E7-2D1A-4C47-9565-9846D083AF8B}" srcOrd="2" destOrd="0" presId="urn:microsoft.com/office/officeart/2005/8/layout/pyramid2"/>
    <dgm:cxn modelId="{EC7A7F27-8C3C-4AD0-9905-4CD64535633C}" type="presParOf" srcId="{3431D201-7DBB-48A8-AFDD-39E28F90477F}" destId="{97AC9BE1-AAF5-4FBC-ACF1-84D5D2E62631}" srcOrd="3" destOrd="0" presId="urn:microsoft.com/office/officeart/2005/8/layout/pyramid2"/>
    <dgm:cxn modelId="{8397D67C-E838-4F41-8E8F-405E2DDCD6C5}" type="presParOf" srcId="{3431D201-7DBB-48A8-AFDD-39E28F90477F}" destId="{43E8CA20-3F5E-4882-BC22-6C9F51DB8E75}" srcOrd="4" destOrd="0" presId="urn:microsoft.com/office/officeart/2005/8/layout/pyramid2"/>
    <dgm:cxn modelId="{7E49BF1C-85D3-4163-AA0D-1879AB96E0B6}" type="presParOf" srcId="{3431D201-7DBB-48A8-AFDD-39E28F90477F}" destId="{19A6974E-EB97-4938-8B9E-5F857757E1D2}" srcOrd="5" destOrd="0" presId="urn:microsoft.com/office/officeart/2005/8/layout/pyramid2"/>
    <dgm:cxn modelId="{EEA735B8-DBC8-48C6-88D5-F74AD1B5678C}" type="presParOf" srcId="{3431D201-7DBB-48A8-AFDD-39E28F90477F}" destId="{39EBEB89-C82F-44E9-BBE8-8383312BB711}" srcOrd="6" destOrd="0" presId="urn:microsoft.com/office/officeart/2005/8/layout/pyramid2"/>
    <dgm:cxn modelId="{E0618B71-6306-4A9A-9229-82D10FED8189}" type="presParOf" srcId="{3431D201-7DBB-48A8-AFDD-39E28F90477F}" destId="{4EC48034-A2FB-4ABF-A3A8-99BBB85E79D3}" srcOrd="7" destOrd="0" presId="urn:microsoft.com/office/officeart/2005/8/layout/pyramid2"/>
    <dgm:cxn modelId="{3BB142DD-A793-4225-B324-8E82C50BC5A4}" type="presParOf" srcId="{3431D201-7DBB-48A8-AFDD-39E28F90477F}" destId="{5B1C3E73-6537-4C9E-8472-0B4B8264086C}" srcOrd="8" destOrd="0" presId="urn:microsoft.com/office/officeart/2005/8/layout/pyramid2"/>
    <dgm:cxn modelId="{7291B69A-1BC5-4206-8C02-DEC13B2D99FE}" type="presParOf" srcId="{3431D201-7DBB-48A8-AFDD-39E28F90477F}" destId="{160EF7A8-46AC-4046-9407-59ACE4A0FFE2}" srcOrd="9"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EAE3043-1B5E-4F07-9CB4-5C76123344CA}">
      <dsp:nvSpPr>
        <dsp:cNvPr id="0" name=""/>
        <dsp:cNvSpPr/>
      </dsp:nvSpPr>
      <dsp:spPr>
        <a:xfrm>
          <a:off x="4212468" y="951506"/>
          <a:ext cx="3299230" cy="381729"/>
        </a:xfrm>
        <a:custGeom>
          <a:avLst/>
          <a:gdLst/>
          <a:ahLst/>
          <a:cxnLst/>
          <a:rect l="0" t="0" r="0" b="0"/>
          <a:pathLst>
            <a:path>
              <a:moveTo>
                <a:pt x="0" y="0"/>
              </a:moveTo>
              <a:lnTo>
                <a:pt x="0" y="190864"/>
              </a:lnTo>
              <a:lnTo>
                <a:pt x="3299230" y="190864"/>
              </a:lnTo>
              <a:lnTo>
                <a:pt x="3299230" y="381729"/>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9916D6-92B1-4513-A3B7-9423BE20B72F}">
      <dsp:nvSpPr>
        <dsp:cNvPr id="0" name=""/>
        <dsp:cNvSpPr/>
      </dsp:nvSpPr>
      <dsp:spPr>
        <a:xfrm>
          <a:off x="4585108" y="2242114"/>
          <a:ext cx="272663" cy="1532769"/>
        </a:xfrm>
        <a:custGeom>
          <a:avLst/>
          <a:gdLst/>
          <a:ahLst/>
          <a:cxnLst/>
          <a:rect l="0" t="0" r="0" b="0"/>
          <a:pathLst>
            <a:path>
              <a:moveTo>
                <a:pt x="0" y="0"/>
              </a:moveTo>
              <a:lnTo>
                <a:pt x="0" y="1532769"/>
              </a:lnTo>
              <a:lnTo>
                <a:pt x="272663" y="1532769"/>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40B37D-FE53-43EC-ABAD-457A7C8A5B6D}">
      <dsp:nvSpPr>
        <dsp:cNvPr id="0" name=""/>
        <dsp:cNvSpPr/>
      </dsp:nvSpPr>
      <dsp:spPr>
        <a:xfrm>
          <a:off x="4212468" y="951506"/>
          <a:ext cx="1099743" cy="381729"/>
        </a:xfrm>
        <a:custGeom>
          <a:avLst/>
          <a:gdLst/>
          <a:ahLst/>
          <a:cxnLst/>
          <a:rect l="0" t="0" r="0" b="0"/>
          <a:pathLst>
            <a:path>
              <a:moveTo>
                <a:pt x="0" y="0"/>
              </a:moveTo>
              <a:lnTo>
                <a:pt x="0" y="190864"/>
              </a:lnTo>
              <a:lnTo>
                <a:pt x="1099743" y="190864"/>
              </a:lnTo>
              <a:lnTo>
                <a:pt x="1099743" y="381729"/>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C2E1DCD-2C74-4EF9-A432-F1B83EEC1B8B}">
      <dsp:nvSpPr>
        <dsp:cNvPr id="0" name=""/>
        <dsp:cNvSpPr/>
      </dsp:nvSpPr>
      <dsp:spPr>
        <a:xfrm>
          <a:off x="2385621" y="2242114"/>
          <a:ext cx="272663" cy="1519804"/>
        </a:xfrm>
        <a:custGeom>
          <a:avLst/>
          <a:gdLst/>
          <a:ahLst/>
          <a:cxnLst/>
          <a:rect l="0" t="0" r="0" b="0"/>
          <a:pathLst>
            <a:path>
              <a:moveTo>
                <a:pt x="0" y="0"/>
              </a:moveTo>
              <a:lnTo>
                <a:pt x="0" y="1519804"/>
              </a:lnTo>
              <a:lnTo>
                <a:pt x="272663" y="1519804"/>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D0AD81-48A7-4BF6-B80B-3CD500A8EFAA}">
      <dsp:nvSpPr>
        <dsp:cNvPr id="0" name=""/>
        <dsp:cNvSpPr/>
      </dsp:nvSpPr>
      <dsp:spPr>
        <a:xfrm>
          <a:off x="3112724" y="951506"/>
          <a:ext cx="1099743" cy="381729"/>
        </a:xfrm>
        <a:custGeom>
          <a:avLst/>
          <a:gdLst/>
          <a:ahLst/>
          <a:cxnLst/>
          <a:rect l="0" t="0" r="0" b="0"/>
          <a:pathLst>
            <a:path>
              <a:moveTo>
                <a:pt x="1099743" y="0"/>
              </a:moveTo>
              <a:lnTo>
                <a:pt x="1099743" y="190864"/>
              </a:lnTo>
              <a:lnTo>
                <a:pt x="0" y="190864"/>
              </a:lnTo>
              <a:lnTo>
                <a:pt x="0" y="381729"/>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C8768A-AFA6-4394-A51A-1C9FC62020E5}">
      <dsp:nvSpPr>
        <dsp:cNvPr id="0" name=""/>
        <dsp:cNvSpPr/>
      </dsp:nvSpPr>
      <dsp:spPr>
        <a:xfrm>
          <a:off x="186133" y="2242114"/>
          <a:ext cx="272663" cy="1514928"/>
        </a:xfrm>
        <a:custGeom>
          <a:avLst/>
          <a:gdLst/>
          <a:ahLst/>
          <a:cxnLst/>
          <a:rect l="0" t="0" r="0" b="0"/>
          <a:pathLst>
            <a:path>
              <a:moveTo>
                <a:pt x="0" y="0"/>
              </a:moveTo>
              <a:lnTo>
                <a:pt x="0" y="1514928"/>
              </a:lnTo>
              <a:lnTo>
                <a:pt x="272663" y="1514928"/>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590897-B90A-4323-B0B8-88FBC6C4767D}">
      <dsp:nvSpPr>
        <dsp:cNvPr id="0" name=""/>
        <dsp:cNvSpPr/>
      </dsp:nvSpPr>
      <dsp:spPr>
        <a:xfrm>
          <a:off x="913237" y="951506"/>
          <a:ext cx="3299230" cy="381729"/>
        </a:xfrm>
        <a:custGeom>
          <a:avLst/>
          <a:gdLst/>
          <a:ahLst/>
          <a:cxnLst/>
          <a:rect l="0" t="0" r="0" b="0"/>
          <a:pathLst>
            <a:path>
              <a:moveTo>
                <a:pt x="3299230" y="0"/>
              </a:moveTo>
              <a:lnTo>
                <a:pt x="3299230" y="190864"/>
              </a:lnTo>
              <a:lnTo>
                <a:pt x="0" y="190864"/>
              </a:lnTo>
              <a:lnTo>
                <a:pt x="0" y="381729"/>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F15882-C3DB-4E43-95A8-EB5EC03A9EA5}">
      <dsp:nvSpPr>
        <dsp:cNvPr id="0" name=""/>
        <dsp:cNvSpPr/>
      </dsp:nvSpPr>
      <dsp:spPr>
        <a:xfrm>
          <a:off x="3141526" y="42626"/>
          <a:ext cx="2141882" cy="908879"/>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tr-TR" sz="1400" kern="1200" dirty="0"/>
            <a:t>Doğduğu Kaynağa Göre Hukuk Kaynakları</a:t>
          </a:r>
        </a:p>
      </dsp:txBody>
      <dsp:txXfrm>
        <a:off x="3141526" y="42626"/>
        <a:ext cx="2141882" cy="908879"/>
      </dsp:txXfrm>
    </dsp:sp>
    <dsp:sp modelId="{697EFDCC-9F87-475D-97C0-5F24E20D3256}">
      <dsp:nvSpPr>
        <dsp:cNvPr id="0" name=""/>
        <dsp:cNvSpPr/>
      </dsp:nvSpPr>
      <dsp:spPr>
        <a:xfrm>
          <a:off x="4357" y="1333235"/>
          <a:ext cx="1817758" cy="908879"/>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tr-TR" sz="1400" kern="1200"/>
            <a:t>Yasama Organından Doğan Kaynaklar</a:t>
          </a:r>
        </a:p>
      </dsp:txBody>
      <dsp:txXfrm>
        <a:off x="4357" y="1333235"/>
        <a:ext cx="1817758" cy="908879"/>
      </dsp:txXfrm>
    </dsp:sp>
    <dsp:sp modelId="{77637DCB-D033-400F-95DB-7EB8AD9F575A}">
      <dsp:nvSpPr>
        <dsp:cNvPr id="0" name=""/>
        <dsp:cNvSpPr/>
      </dsp:nvSpPr>
      <dsp:spPr>
        <a:xfrm>
          <a:off x="458797" y="2623843"/>
          <a:ext cx="1817758" cy="226639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tr-TR" sz="1400" kern="1200"/>
            <a:t>Anayasa</a:t>
          </a:r>
        </a:p>
        <a:p>
          <a:pPr lvl="0" algn="ctr" defTabSz="622300">
            <a:lnSpc>
              <a:spcPct val="90000"/>
            </a:lnSpc>
            <a:spcBef>
              <a:spcPct val="0"/>
            </a:spcBef>
            <a:spcAft>
              <a:spcPct val="35000"/>
            </a:spcAft>
          </a:pPr>
          <a:r>
            <a:rPr lang="tr-TR" sz="1400" kern="1200"/>
            <a:t>Uluslararası Antlaşma</a:t>
          </a:r>
        </a:p>
        <a:p>
          <a:pPr lvl="0" algn="ctr" defTabSz="622300">
            <a:lnSpc>
              <a:spcPct val="90000"/>
            </a:lnSpc>
            <a:spcBef>
              <a:spcPct val="0"/>
            </a:spcBef>
            <a:spcAft>
              <a:spcPct val="35000"/>
            </a:spcAft>
          </a:pPr>
          <a:r>
            <a:rPr lang="tr-TR" sz="1400" kern="1200"/>
            <a:t>Kanun</a:t>
          </a:r>
        </a:p>
        <a:p>
          <a:pPr lvl="0" algn="ctr" defTabSz="622300">
            <a:lnSpc>
              <a:spcPct val="90000"/>
            </a:lnSpc>
            <a:spcBef>
              <a:spcPct val="0"/>
            </a:spcBef>
            <a:spcAft>
              <a:spcPct val="35000"/>
            </a:spcAft>
          </a:pPr>
          <a:r>
            <a:rPr lang="tr-TR" sz="1400" kern="1200"/>
            <a:t>TBMM İçtüzüğü</a:t>
          </a:r>
        </a:p>
      </dsp:txBody>
      <dsp:txXfrm>
        <a:off x="458797" y="2623843"/>
        <a:ext cx="1817758" cy="2266398"/>
      </dsp:txXfrm>
    </dsp:sp>
    <dsp:sp modelId="{35B9FF9B-C113-40B5-98FC-C577F0EAE6E9}">
      <dsp:nvSpPr>
        <dsp:cNvPr id="0" name=""/>
        <dsp:cNvSpPr/>
      </dsp:nvSpPr>
      <dsp:spPr>
        <a:xfrm>
          <a:off x="2203845" y="1333235"/>
          <a:ext cx="1817758" cy="908879"/>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tr-TR" sz="1400" kern="1200"/>
            <a:t>Yürütme Organından Doğan Kaynaklar</a:t>
          </a:r>
        </a:p>
      </dsp:txBody>
      <dsp:txXfrm>
        <a:off x="2203845" y="1333235"/>
        <a:ext cx="1817758" cy="908879"/>
      </dsp:txXfrm>
    </dsp:sp>
    <dsp:sp modelId="{460AC61B-15FF-4331-AC24-56903BEDEE5E}">
      <dsp:nvSpPr>
        <dsp:cNvPr id="0" name=""/>
        <dsp:cNvSpPr/>
      </dsp:nvSpPr>
      <dsp:spPr>
        <a:xfrm>
          <a:off x="2658284" y="2623843"/>
          <a:ext cx="1817758" cy="227615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tr-TR" sz="1400" kern="1200" dirty="0" smtClean="0">
              <a:solidFill>
                <a:srgbClr val="7030A0"/>
              </a:solidFill>
            </a:rPr>
            <a:t>Cumhurbaşkanlığı Kararnamesi</a:t>
          </a:r>
          <a:endParaRPr lang="tr-TR" sz="1400" kern="1200" dirty="0">
            <a:solidFill>
              <a:srgbClr val="7030A0"/>
            </a:solidFill>
          </a:endParaRPr>
        </a:p>
        <a:p>
          <a:pPr lvl="0" algn="ctr" defTabSz="622300">
            <a:lnSpc>
              <a:spcPct val="90000"/>
            </a:lnSpc>
            <a:spcBef>
              <a:spcPct val="0"/>
            </a:spcBef>
            <a:spcAft>
              <a:spcPct val="35000"/>
            </a:spcAft>
          </a:pPr>
          <a:r>
            <a:rPr lang="tr-TR" sz="1400" kern="1200" dirty="0" smtClean="0">
              <a:solidFill>
                <a:srgbClr val="7030A0"/>
              </a:solidFill>
            </a:rPr>
            <a:t>Cumhurbaşkanı Kararları</a:t>
          </a:r>
          <a:endParaRPr lang="tr-TR" sz="1400" kern="1200" dirty="0">
            <a:solidFill>
              <a:srgbClr val="7030A0"/>
            </a:solidFill>
          </a:endParaRPr>
        </a:p>
        <a:p>
          <a:pPr lvl="0" algn="ctr" defTabSz="622300">
            <a:lnSpc>
              <a:spcPct val="90000"/>
            </a:lnSpc>
            <a:spcBef>
              <a:spcPct val="0"/>
            </a:spcBef>
            <a:spcAft>
              <a:spcPct val="35000"/>
            </a:spcAft>
          </a:pPr>
          <a:r>
            <a:rPr lang="tr-TR" sz="1400" kern="1200" dirty="0"/>
            <a:t>Yönetmelik</a:t>
          </a:r>
        </a:p>
        <a:p>
          <a:pPr lvl="0" algn="ctr" defTabSz="622300">
            <a:lnSpc>
              <a:spcPct val="90000"/>
            </a:lnSpc>
            <a:spcBef>
              <a:spcPct val="0"/>
            </a:spcBef>
            <a:spcAft>
              <a:spcPct val="35000"/>
            </a:spcAft>
          </a:pPr>
          <a:r>
            <a:rPr lang="tr-TR" sz="1400" kern="1200" dirty="0"/>
            <a:t>Tebliğ</a:t>
          </a:r>
        </a:p>
      </dsp:txBody>
      <dsp:txXfrm>
        <a:off x="2658284" y="2623843"/>
        <a:ext cx="1817758" cy="2276151"/>
      </dsp:txXfrm>
    </dsp:sp>
    <dsp:sp modelId="{0ADAF314-F8DA-4381-9BA4-8517FCF9B6F0}">
      <dsp:nvSpPr>
        <dsp:cNvPr id="0" name=""/>
        <dsp:cNvSpPr/>
      </dsp:nvSpPr>
      <dsp:spPr>
        <a:xfrm>
          <a:off x="4403332" y="1333235"/>
          <a:ext cx="1817758" cy="908879"/>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tr-TR" sz="1400" kern="1200"/>
            <a:t>Yargı Organından Doğan Kaynaklar</a:t>
          </a:r>
        </a:p>
      </dsp:txBody>
      <dsp:txXfrm>
        <a:off x="4403332" y="1333235"/>
        <a:ext cx="1817758" cy="908879"/>
      </dsp:txXfrm>
    </dsp:sp>
    <dsp:sp modelId="{EEF5B067-C3DA-4DBA-B254-733608941E51}">
      <dsp:nvSpPr>
        <dsp:cNvPr id="0" name=""/>
        <dsp:cNvSpPr/>
      </dsp:nvSpPr>
      <dsp:spPr>
        <a:xfrm>
          <a:off x="4857772" y="2623843"/>
          <a:ext cx="1817758" cy="230208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tr-TR" sz="1400" kern="1200"/>
            <a:t>Anayasa Mahkemesinin İptal Kararları</a:t>
          </a:r>
        </a:p>
        <a:p>
          <a:pPr lvl="0" algn="ctr" defTabSz="622300">
            <a:lnSpc>
              <a:spcPct val="90000"/>
            </a:lnSpc>
            <a:spcBef>
              <a:spcPct val="0"/>
            </a:spcBef>
            <a:spcAft>
              <a:spcPct val="35000"/>
            </a:spcAft>
          </a:pPr>
          <a:r>
            <a:rPr lang="tr-TR" sz="1400" kern="1200"/>
            <a:t>İçtihatı Birleştirme Kararları</a:t>
          </a:r>
        </a:p>
        <a:p>
          <a:pPr lvl="0" algn="ctr" defTabSz="622300">
            <a:lnSpc>
              <a:spcPct val="90000"/>
            </a:lnSpc>
            <a:spcBef>
              <a:spcPct val="0"/>
            </a:spcBef>
            <a:spcAft>
              <a:spcPct val="35000"/>
            </a:spcAft>
          </a:pPr>
          <a:r>
            <a:rPr lang="tr-TR" sz="1400" kern="1200"/>
            <a:t>Yargı Kararları</a:t>
          </a:r>
        </a:p>
        <a:p>
          <a:pPr lvl="0" algn="ctr" defTabSz="622300">
            <a:lnSpc>
              <a:spcPct val="90000"/>
            </a:lnSpc>
            <a:spcBef>
              <a:spcPct val="0"/>
            </a:spcBef>
            <a:spcAft>
              <a:spcPct val="35000"/>
            </a:spcAft>
          </a:pPr>
          <a:endParaRPr lang="tr-TR" sz="1400" kern="1200"/>
        </a:p>
      </dsp:txBody>
      <dsp:txXfrm>
        <a:off x="4857772" y="2623843"/>
        <a:ext cx="1817758" cy="2302081"/>
      </dsp:txXfrm>
    </dsp:sp>
    <dsp:sp modelId="{BB96D4C8-0F01-48F0-AE5E-D175F584C2DE}">
      <dsp:nvSpPr>
        <dsp:cNvPr id="0" name=""/>
        <dsp:cNvSpPr/>
      </dsp:nvSpPr>
      <dsp:spPr>
        <a:xfrm>
          <a:off x="6602819" y="1333235"/>
          <a:ext cx="1817758" cy="908879"/>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tr-TR" sz="1400" kern="1200"/>
            <a:t>Bilimsel Kaynaklar</a:t>
          </a:r>
        </a:p>
      </dsp:txBody>
      <dsp:txXfrm>
        <a:off x="6602819" y="1333235"/>
        <a:ext cx="1817758" cy="90887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BBCAC4-64FF-4580-91E0-DDA90757D2F4}">
      <dsp:nvSpPr>
        <dsp:cNvPr id="0" name=""/>
        <dsp:cNvSpPr/>
      </dsp:nvSpPr>
      <dsp:spPr>
        <a:xfrm>
          <a:off x="1342441" y="0"/>
          <a:ext cx="5616624" cy="5616624"/>
        </a:xfrm>
        <a:prstGeom prst="triangle">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E2FC8137-3A49-4C99-98E2-BD16B5A94466}">
      <dsp:nvSpPr>
        <dsp:cNvPr id="0" name=""/>
        <dsp:cNvSpPr/>
      </dsp:nvSpPr>
      <dsp:spPr>
        <a:xfrm>
          <a:off x="3936231" y="562210"/>
          <a:ext cx="3650805" cy="798613"/>
        </a:xfrm>
        <a:prstGeom prst="round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tr-TR" sz="2000" kern="1200"/>
            <a:t>Anayasa</a:t>
          </a:r>
        </a:p>
      </dsp:txBody>
      <dsp:txXfrm>
        <a:off x="3936231" y="562210"/>
        <a:ext cx="3650805" cy="798613"/>
      </dsp:txXfrm>
    </dsp:sp>
    <dsp:sp modelId="{B0B975E7-2D1A-4C47-9565-9846D083AF8B}">
      <dsp:nvSpPr>
        <dsp:cNvPr id="0" name=""/>
        <dsp:cNvSpPr/>
      </dsp:nvSpPr>
      <dsp:spPr>
        <a:xfrm>
          <a:off x="3936231" y="1460651"/>
          <a:ext cx="3650805" cy="798613"/>
        </a:xfrm>
        <a:prstGeom prst="round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tr-TR" sz="2000" kern="1200"/>
            <a:t>Kanun</a:t>
          </a:r>
        </a:p>
      </dsp:txBody>
      <dsp:txXfrm>
        <a:off x="3936231" y="1460651"/>
        <a:ext cx="3650805" cy="798613"/>
      </dsp:txXfrm>
    </dsp:sp>
    <dsp:sp modelId="{43E8CA20-3F5E-4882-BC22-6C9F51DB8E75}">
      <dsp:nvSpPr>
        <dsp:cNvPr id="0" name=""/>
        <dsp:cNvSpPr/>
      </dsp:nvSpPr>
      <dsp:spPr>
        <a:xfrm>
          <a:off x="3936231" y="2359091"/>
          <a:ext cx="3650805" cy="798613"/>
        </a:xfrm>
        <a:prstGeom prst="round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tr-TR" sz="2000" kern="1200" dirty="0" smtClean="0">
              <a:solidFill>
                <a:srgbClr val="7030A0"/>
              </a:solidFill>
            </a:rPr>
            <a:t>Cumhurbaşkanlığı Kararnameleri</a:t>
          </a:r>
          <a:endParaRPr lang="tr-TR" sz="2000" kern="1200" dirty="0">
            <a:solidFill>
              <a:srgbClr val="7030A0"/>
            </a:solidFill>
          </a:endParaRPr>
        </a:p>
      </dsp:txBody>
      <dsp:txXfrm>
        <a:off x="3936231" y="2359091"/>
        <a:ext cx="3650805" cy="798613"/>
      </dsp:txXfrm>
    </dsp:sp>
    <dsp:sp modelId="{39EBEB89-C82F-44E9-BBE8-8383312BB711}">
      <dsp:nvSpPr>
        <dsp:cNvPr id="0" name=""/>
        <dsp:cNvSpPr/>
      </dsp:nvSpPr>
      <dsp:spPr>
        <a:xfrm>
          <a:off x="3936231" y="3257532"/>
          <a:ext cx="3650805" cy="798613"/>
        </a:xfrm>
        <a:prstGeom prst="round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tr-TR" sz="2000" kern="1200" dirty="0" smtClean="0">
              <a:solidFill>
                <a:srgbClr val="7030A0"/>
              </a:solidFill>
            </a:rPr>
            <a:t>Cumhurbaşkanı Kararları</a:t>
          </a:r>
          <a:endParaRPr lang="tr-TR" sz="2000" kern="1200" dirty="0">
            <a:solidFill>
              <a:srgbClr val="7030A0"/>
            </a:solidFill>
          </a:endParaRPr>
        </a:p>
      </dsp:txBody>
      <dsp:txXfrm>
        <a:off x="3936231" y="3257532"/>
        <a:ext cx="3650805" cy="798613"/>
      </dsp:txXfrm>
    </dsp:sp>
    <dsp:sp modelId="{5B1C3E73-6537-4C9E-8472-0B4B8264086C}">
      <dsp:nvSpPr>
        <dsp:cNvPr id="0" name=""/>
        <dsp:cNvSpPr/>
      </dsp:nvSpPr>
      <dsp:spPr>
        <a:xfrm>
          <a:off x="3936231" y="4155972"/>
          <a:ext cx="3650805" cy="798613"/>
        </a:xfrm>
        <a:prstGeom prst="round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tr-TR" sz="2000" kern="1200"/>
            <a:t>Yönetmelik</a:t>
          </a:r>
        </a:p>
      </dsp:txBody>
      <dsp:txXfrm>
        <a:off x="3936231" y="4155972"/>
        <a:ext cx="3650805" cy="79861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22.09.2018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22.09.2018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22.09.2018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22.09.2018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22.09.2018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22.09.2018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22.09.2018</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22.09.2018</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22.09.2018</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22.09.2018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22.09.2018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22.09.2018</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dirty="0" smtClean="0"/>
              <a:t>BANKACILIK HUKUKU</a:t>
            </a:r>
            <a:endParaRPr lang="tr-TR" dirty="0"/>
          </a:p>
        </p:txBody>
      </p:sp>
      <p:sp>
        <p:nvSpPr>
          <p:cNvPr id="3" name="2 Alt Başlık"/>
          <p:cNvSpPr>
            <a:spLocks noGrp="1"/>
          </p:cNvSpPr>
          <p:nvPr>
            <p:ph type="subTitle" idx="1"/>
          </p:nvPr>
        </p:nvSpPr>
        <p:spPr/>
        <p:txBody>
          <a:bodyPr/>
          <a:lstStyle/>
          <a:p>
            <a:r>
              <a:rPr lang="tr-TR" dirty="0" smtClean="0"/>
              <a:t>BİRİNCİ BÖLÜM</a:t>
            </a:r>
          </a:p>
          <a:p>
            <a:r>
              <a:rPr lang="tr-TR" b="1" dirty="0" smtClean="0"/>
              <a:t>Banka Hukukunun Hukuk Sistemi İçerisindeki Yeri ve Konusu</a:t>
            </a:r>
            <a:endParaRPr lang="tr-T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597352"/>
          </a:xfrm>
        </p:spPr>
        <p:txBody>
          <a:bodyPr>
            <a:normAutofit fontScale="92500" lnSpcReduction="10000"/>
          </a:bodyPr>
          <a:lstStyle/>
          <a:p>
            <a:r>
              <a:rPr lang="tr-TR" dirty="0" smtClean="0"/>
              <a:t>Banka hukukunun konusu; </a:t>
            </a:r>
            <a:r>
              <a:rPr lang="tr-TR" b="1" dirty="0" smtClean="0"/>
              <a:t>“</a:t>
            </a:r>
            <a:r>
              <a:rPr lang="tr-TR" b="1" i="1" dirty="0" smtClean="0"/>
              <a:t>…finansal piyasalarda güven ve istikrarın sağlanmasına, kredi sisteminin etkin bir şekilde çalışmasına, tasarruf sahiplerinin hak ve menfaatlerinin korunmasına ilişkin </a:t>
            </a:r>
            <a:r>
              <a:rPr lang="tr-TR" b="1" i="1" dirty="0" err="1" smtClean="0"/>
              <a:t>usûl</a:t>
            </a:r>
            <a:r>
              <a:rPr lang="tr-TR" b="1" i="1" dirty="0" smtClean="0"/>
              <a:t> ve esasların…</a:t>
            </a:r>
            <a:r>
              <a:rPr lang="tr-TR" b="1" dirty="0" smtClean="0"/>
              <a:t>”</a:t>
            </a:r>
            <a:r>
              <a:rPr lang="tr-TR" dirty="0" smtClean="0"/>
              <a:t> düzenlenmesi amacıyla 19/10/2005 tarihinde kabul edilip 01/11/2005 tarih ve 25983 sayı ile Resmi Gazete’de (RG) yayımlanan 5411 sayılı Bankacılık Kanunu (BK) madde (md.) 2’de özetle; </a:t>
            </a:r>
            <a:r>
              <a:rPr lang="tr-TR" b="1" dirty="0" smtClean="0"/>
              <a:t>“</a:t>
            </a:r>
            <a:r>
              <a:rPr lang="tr-TR" b="1" i="1" dirty="0" smtClean="0"/>
              <a:t>bankacılık sektöründe yer alan bankalar dâhil diğer kurum ve kuruluşların kurulmaları, faaliyete geçmeleri, faaliyet alanları, yönetimleri, denetimleri ve tasfiyeleri ile mali açıdan hesap düzeni ve sorumlulukları</a:t>
            </a:r>
            <a:r>
              <a:rPr lang="tr-TR" b="1" dirty="0" smtClean="0"/>
              <a:t>” </a:t>
            </a:r>
            <a:r>
              <a:rPr lang="tr-TR" dirty="0" smtClean="0"/>
              <a:t>şeklinde düzenlenmiştir.  </a:t>
            </a:r>
          </a:p>
          <a:p>
            <a:endParaRPr lang="tr-TR"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On yedi üyeli </a:t>
            </a:r>
            <a:r>
              <a:rPr lang="tr-TR" dirty="0" err="1" smtClean="0"/>
              <a:t>AYM’ye</a:t>
            </a:r>
            <a:r>
              <a:rPr lang="tr-TR" dirty="0" smtClean="0"/>
              <a:t> hukuka aykırılık iddiaları, 3 farklı yolla yöneltilebilir. </a:t>
            </a:r>
          </a:p>
          <a:p>
            <a:r>
              <a:rPr lang="tr-TR" dirty="0" smtClean="0"/>
              <a:t>Bunlar; </a:t>
            </a:r>
            <a:r>
              <a:rPr lang="tr-TR" b="1" dirty="0" smtClean="0"/>
              <a:t>soyut norm denetimi (iptal yolu)</a:t>
            </a:r>
            <a:r>
              <a:rPr lang="tr-TR" dirty="0" smtClean="0"/>
              <a:t>, </a:t>
            </a:r>
            <a:r>
              <a:rPr lang="tr-TR" dirty="0" smtClean="0">
                <a:solidFill>
                  <a:srgbClr val="FF0000"/>
                </a:solidFill>
              </a:rPr>
              <a:t>somut norm denetimi (itiraz ya da defi yolu)</a:t>
            </a:r>
            <a:r>
              <a:rPr lang="tr-TR" dirty="0" smtClean="0"/>
              <a:t> ve son olarak 2010 yılı anayasal değişikliklerle mümkün olan </a:t>
            </a:r>
            <a:r>
              <a:rPr lang="tr-TR" b="1" dirty="0" smtClean="0"/>
              <a:t>bireysel başvuru yolu</a:t>
            </a:r>
            <a:r>
              <a:rPr lang="tr-TR" dirty="0" smtClean="0"/>
              <a:t>dur. </a:t>
            </a:r>
            <a:endParaRPr lang="tr-TR"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904656"/>
          </a:xfrm>
        </p:spPr>
        <p:txBody>
          <a:bodyPr>
            <a:normAutofit/>
          </a:bodyPr>
          <a:lstStyle/>
          <a:p>
            <a:r>
              <a:rPr lang="tr-TR" dirty="0" smtClean="0"/>
              <a:t>Sonuçta </a:t>
            </a:r>
            <a:r>
              <a:rPr lang="tr-TR" dirty="0" err="1" smtClean="0"/>
              <a:t>AYM’nin</a:t>
            </a:r>
            <a:r>
              <a:rPr lang="tr-TR" dirty="0" smtClean="0"/>
              <a:t> vermiş olduğu iptal kararları pek çok hukuk alanında olduğu gibi banka hukuku alanında da kaynak olarak kabul edilmektedir. </a:t>
            </a:r>
          </a:p>
          <a:p>
            <a:r>
              <a:rPr lang="tr-TR" dirty="0" err="1" smtClean="0"/>
              <a:t>BK’nin</a:t>
            </a:r>
            <a:r>
              <a:rPr lang="tr-TR" dirty="0" smtClean="0"/>
              <a:t> çeşitli hükümlerinde Anayasa Mahkemesi, kanun koyucunun iradesini hukuka uyar bulmayarak iptal ettiğini görmek mümkündür. Bu tür iptal kararları bağlayıcı olduğundan, banka hukukunun da asli kaynağı olmaktadır.</a:t>
            </a:r>
            <a:endParaRPr lang="tr-TR"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408712"/>
          </a:xfrm>
        </p:spPr>
        <p:txBody>
          <a:bodyPr>
            <a:normAutofit/>
          </a:bodyPr>
          <a:lstStyle/>
          <a:p>
            <a:r>
              <a:rPr lang="tr-TR" b="1" dirty="0" smtClean="0">
                <a:solidFill>
                  <a:srgbClr val="7030A0"/>
                </a:solidFill>
              </a:rPr>
              <a:t>Cumhurbaşkanlığı hükümet sistemi öncesinde Bakanlar Kurulu kararları banka hukukunun yürütme organından doğan kaynakları arasındaydı. </a:t>
            </a:r>
          </a:p>
          <a:p>
            <a:r>
              <a:rPr lang="tr-TR" b="1" dirty="0" smtClean="0">
                <a:solidFill>
                  <a:srgbClr val="7030A0"/>
                </a:solidFill>
              </a:rPr>
              <a:t>Bakanlar kurulunun yürütme yetisinin de Cumhurbaşkanı’nda toplandığı yeni hükümet sisteminde bakanlar kurulu kararlarının yerini Cumhurbaşkanı kararları almış oldu. </a:t>
            </a:r>
            <a:endParaRPr lang="tr-TR" b="1" dirty="0">
              <a:solidFill>
                <a:srgbClr val="7030A0"/>
              </a:solidFill>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b="1" dirty="0" smtClean="0">
                <a:solidFill>
                  <a:srgbClr val="7030A0"/>
                </a:solidFill>
              </a:rPr>
              <a:t>Anayasada belirtilen açık hallerde Bakanlar Kurulu’na düzenleme yapma yetkisi verilen hallerde yetki artık Cumhurbaşkanına devredilmiştir. </a:t>
            </a:r>
          </a:p>
          <a:p>
            <a:r>
              <a:rPr lang="tr-TR" dirty="0" smtClean="0"/>
              <a:t>Verilen yetkiye istinaden; </a:t>
            </a:r>
            <a:r>
              <a:rPr lang="tr-TR" b="1" dirty="0" smtClean="0">
                <a:solidFill>
                  <a:srgbClr val="7030A0"/>
                </a:solidFill>
              </a:rPr>
              <a:t>Cumhurbaşkanı’nın bir kararname ile kararlar alması bunların R.</a:t>
            </a:r>
            <a:r>
              <a:rPr lang="tr-TR" b="1" dirty="0" err="1" smtClean="0">
                <a:solidFill>
                  <a:srgbClr val="7030A0"/>
                </a:solidFill>
              </a:rPr>
              <a:t>G.’de</a:t>
            </a:r>
            <a:r>
              <a:rPr lang="tr-TR" b="1" dirty="0" smtClean="0">
                <a:solidFill>
                  <a:srgbClr val="7030A0"/>
                </a:solidFill>
              </a:rPr>
              <a:t> yayımlanması ardından uygulanması </a:t>
            </a:r>
            <a:r>
              <a:rPr lang="tr-TR" dirty="0" smtClean="0"/>
              <a:t>ve pozitif hukuka değişiklikler ya da yenilikler getirmesi mümkündür. </a:t>
            </a:r>
            <a:endParaRPr lang="tr-TR"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fontScale="85000" lnSpcReduction="10000"/>
          </a:bodyPr>
          <a:lstStyle/>
          <a:p>
            <a:r>
              <a:rPr lang="tr-TR" dirty="0" smtClean="0"/>
              <a:t>Anayasanın 167’nci maddesi yer alan;</a:t>
            </a:r>
          </a:p>
          <a:p>
            <a:r>
              <a:rPr lang="tr-TR" i="1" dirty="0" smtClean="0"/>
              <a:t>“…</a:t>
            </a:r>
            <a:endParaRPr lang="tr-TR" dirty="0" smtClean="0"/>
          </a:p>
          <a:p>
            <a:pPr>
              <a:buNone/>
            </a:pPr>
            <a:r>
              <a:rPr lang="tr-TR" i="1" dirty="0" smtClean="0"/>
              <a:t>	Devlet, para, kredi, sermaye, mal ve hizmet piyasalarının sağlıklı ve düzenli işlemelerini sağlayıcı ve geliştirici tedbirleri alır; piyasalarda fiili veya anlaşma sonucu doğacak tekelleşme ve kartelleşmeyi önler. </a:t>
            </a:r>
            <a:endParaRPr lang="tr-TR" dirty="0" smtClean="0"/>
          </a:p>
          <a:p>
            <a:pPr>
              <a:buNone/>
            </a:pPr>
            <a:r>
              <a:rPr lang="tr-TR" i="1" dirty="0" smtClean="0"/>
              <a:t>	Dış ticaretin ülke ekonomisinin yararına olmak üzere düzenlenmesi amacıyla ithalat, ihracat ve diğer dış ticaret işlemleri üzerine vergi ve benzeri yükümlülükler dışında ek mali yükümlülükler koymaya ve bunları kaldırmaya kanunla </a:t>
            </a:r>
            <a:r>
              <a:rPr lang="tr-TR" b="1" i="1" dirty="0" smtClean="0">
                <a:solidFill>
                  <a:srgbClr val="7030A0"/>
                </a:solidFill>
              </a:rPr>
              <a:t>Cumhurbaşkanına yetki </a:t>
            </a:r>
            <a:r>
              <a:rPr lang="tr-TR" i="1" dirty="0" smtClean="0"/>
              <a:t>verilebilir…”</a:t>
            </a:r>
            <a:endParaRPr lang="tr-TR" dirty="0" smtClean="0"/>
          </a:p>
          <a:p>
            <a:pPr>
              <a:buNone/>
            </a:pPr>
            <a:r>
              <a:rPr lang="tr-TR" dirty="0" smtClean="0"/>
              <a:t>	hükmüyle birlikte </a:t>
            </a:r>
            <a:r>
              <a:rPr lang="tr-TR" b="1" dirty="0" smtClean="0">
                <a:solidFill>
                  <a:srgbClr val="7030A0"/>
                </a:solidFill>
              </a:rPr>
              <a:t>Cumhurbaşkanı’nın hukuki kararlar almakla yetkili kılındığı </a:t>
            </a:r>
            <a:r>
              <a:rPr lang="tr-TR" dirty="0" smtClean="0"/>
              <a:t>görülmektedir.</a:t>
            </a:r>
          </a:p>
          <a:p>
            <a:endParaRPr lang="tr-TR"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Ancak bu yetki sınırlı bir yetkidir. </a:t>
            </a:r>
          </a:p>
          <a:p>
            <a:r>
              <a:rPr lang="tr-TR" b="1" dirty="0" smtClean="0">
                <a:solidFill>
                  <a:srgbClr val="7030A0"/>
                </a:solidFill>
              </a:rPr>
              <a:t>Cumhurbaşkanı ancak yetkili kılındığı konularda kararlar alarak</a:t>
            </a:r>
            <a:r>
              <a:rPr lang="tr-TR" dirty="0" smtClean="0">
                <a:solidFill>
                  <a:srgbClr val="7030A0"/>
                </a:solidFill>
              </a:rPr>
              <a:t> </a:t>
            </a:r>
            <a:r>
              <a:rPr lang="tr-TR" dirty="0" smtClean="0"/>
              <a:t>uygulayabilir. </a:t>
            </a:r>
          </a:p>
          <a:p>
            <a:r>
              <a:rPr lang="tr-TR" dirty="0" smtClean="0"/>
              <a:t>Dolayısıyla banka hukukunun diğer önemli kaynağı Cumhurbaşkanı Kararlarıdır. </a:t>
            </a:r>
          </a:p>
          <a:p>
            <a:r>
              <a:rPr lang="tr-TR" b="1" dirty="0" smtClean="0">
                <a:solidFill>
                  <a:srgbClr val="7030A0"/>
                </a:solidFill>
              </a:rPr>
              <a:t>Cumhurbaşkanlığı hükümet sistemi öncesinde, Bakanlar Kurulu Kararı ile bankacılık sektörüne yönelik pek çok düzenlenmeye gidilmiştir. </a:t>
            </a:r>
          </a:p>
          <a:p>
            <a:endParaRPr lang="tr-TR"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20680"/>
          </a:xfrm>
        </p:spPr>
        <p:txBody>
          <a:bodyPr>
            <a:normAutofit fontScale="92500"/>
          </a:bodyPr>
          <a:lstStyle/>
          <a:p>
            <a:r>
              <a:rPr lang="tr-TR" dirty="0" smtClean="0"/>
              <a:t>Bunlardan birkaç tanesi şu şekildedir:</a:t>
            </a:r>
          </a:p>
          <a:p>
            <a:pPr lvl="1"/>
            <a:r>
              <a:rPr lang="tr-TR" dirty="0" smtClean="0"/>
              <a:t>Kredi Garanti Kurumlarına Sağlanan Hazine Desteğine İlişkin Karar,</a:t>
            </a:r>
          </a:p>
          <a:p>
            <a:pPr lvl="1"/>
            <a:r>
              <a:rPr lang="tr-TR" dirty="0" smtClean="0"/>
              <a:t>Mevduat ve Kredi Faiz Oranları ve Katılma Hesapları Kâr Ve Zarara Katılma Oranları İle Özel Cari Hesaplar Dâhil Bu İşlemlerde Sağlanacak Diğer Menfaatler Hakkında Karar,</a:t>
            </a:r>
          </a:p>
          <a:p>
            <a:pPr lvl="1"/>
            <a:r>
              <a:rPr lang="tr-TR" dirty="0" smtClean="0"/>
              <a:t>Türk Parası Kıymetini Koruma Hakkında 32 Sayılı Karar,</a:t>
            </a:r>
          </a:p>
          <a:p>
            <a:pPr lvl="1"/>
            <a:r>
              <a:rPr lang="tr-TR" dirty="0" smtClean="0"/>
              <a:t>T.C. Ziraat Bankası A.Ş. ve Tarım Kredi Kooperatiflerince Tarımsal Üretime Dair Düşük Faizli Yatırım ve İşletme Kredisi Kullandırılmasına İlişkin Karar</a:t>
            </a:r>
          </a:p>
          <a:p>
            <a:pPr lvl="1"/>
            <a:r>
              <a:rPr lang="tr-TR" dirty="0" smtClean="0"/>
              <a:t>Kredi Garanti Kurumlarına Sağlanan Hazine Desteğine İlişkin Karar </a:t>
            </a:r>
            <a:r>
              <a:rPr lang="tr-TR" dirty="0" err="1" smtClean="0"/>
              <a:t>vb.’dir</a:t>
            </a:r>
            <a:r>
              <a:rPr lang="tr-TR" dirty="0" smtClean="0"/>
              <a:t>.</a:t>
            </a:r>
            <a:endParaRPr lang="tr-TR"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b="1" dirty="0" smtClean="0">
                <a:solidFill>
                  <a:srgbClr val="7030A0"/>
                </a:solidFill>
              </a:rPr>
              <a:t>Cumhurbaşkanlığı hükümet sistemi öncesinde hukukun kaynaklarından biri de tüzüklerdi. </a:t>
            </a:r>
          </a:p>
          <a:p>
            <a:r>
              <a:rPr lang="tr-TR" b="1" dirty="0" smtClean="0">
                <a:solidFill>
                  <a:srgbClr val="7030A0"/>
                </a:solidFill>
              </a:rPr>
              <a:t>Tüzüklere ilişkin anayasal dayanak (AY, md.  115) mülga edilmiş ancak yerini dolduracak bir kaynağa ilişkin bir düzenlemeye gidilmemiştir. </a:t>
            </a:r>
          </a:p>
          <a:p>
            <a:r>
              <a:rPr lang="tr-TR" b="1" dirty="0" smtClean="0">
                <a:solidFill>
                  <a:srgbClr val="7030A0"/>
                </a:solidFill>
              </a:rPr>
              <a:t>Buna karşın AY, md. 124 ve md. 137’de yer alan tüzük ibareleri Cumhurbaşkanlığı Kararnamesi ile değiştirilmiştir. </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b="1" dirty="0" smtClean="0">
                <a:solidFill>
                  <a:srgbClr val="7030A0"/>
                </a:solidFill>
              </a:rPr>
              <a:t>Bu düzenlemelere tezat bir düzenlemeye de AY md. 104/15’te yer verilmiştir. </a:t>
            </a:r>
          </a:p>
          <a:p>
            <a:r>
              <a:rPr lang="tr-TR" b="1" dirty="0" smtClean="0">
                <a:solidFill>
                  <a:srgbClr val="7030A0"/>
                </a:solidFill>
              </a:rPr>
              <a:t>Mezkûr düzenlemede Cumhurbaşkanı’nın, kanunların uygulanmasını sağlamak üzere ve bunlara aykırı olmamak şartıyla, yönetmelik çıkarabileceğine hükmedilmiştir. </a:t>
            </a:r>
          </a:p>
          <a:p>
            <a:r>
              <a:rPr lang="tr-TR" b="1" dirty="0" smtClean="0">
                <a:solidFill>
                  <a:srgbClr val="7030A0"/>
                </a:solidFill>
              </a:rPr>
              <a:t>Aslında bu düzenlemeyle tüzüklerin fonksiyonu olan “</a:t>
            </a:r>
            <a:r>
              <a:rPr lang="tr-TR" b="1" i="1" dirty="0" smtClean="0">
                <a:solidFill>
                  <a:srgbClr val="7030A0"/>
                </a:solidFill>
              </a:rPr>
              <a:t>...kanunların uygulanmasını sağlama...</a:t>
            </a:r>
            <a:r>
              <a:rPr lang="tr-TR" b="1" dirty="0" smtClean="0">
                <a:solidFill>
                  <a:srgbClr val="7030A0"/>
                </a:solidFill>
              </a:rPr>
              <a:t>” işlevinin yönetmelikler yoluyla yerine getirileceği kararlaştırılmıştır.</a:t>
            </a:r>
          </a:p>
          <a:p>
            <a:endParaRPr lang="tr-TR"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b="1" i="1" u="sng" dirty="0" smtClean="0">
                <a:solidFill>
                  <a:srgbClr val="7030A0"/>
                </a:solidFill>
              </a:rPr>
              <a:t>Cumhurbaşkanı, </a:t>
            </a:r>
            <a:r>
              <a:rPr lang="tr-TR" i="1" u="sng" dirty="0" smtClean="0"/>
              <a:t>bakanlıklar ve kamu tüzel kişileri tarafından</a:t>
            </a:r>
            <a:r>
              <a:rPr lang="tr-TR" dirty="0" smtClean="0"/>
              <a:t> yönetmelik adı altında, yönetmelik çıkaranların kendi görev alanları ile ilgili, kanunlara ve </a:t>
            </a:r>
            <a:r>
              <a:rPr lang="tr-TR" b="1" dirty="0" smtClean="0">
                <a:solidFill>
                  <a:srgbClr val="7030A0"/>
                </a:solidFill>
              </a:rPr>
              <a:t>Cumhurbaşkanlığı kararnamelerine aykırı olmamak koşuluyla</a:t>
            </a:r>
            <a:r>
              <a:rPr lang="tr-TR" dirty="0" smtClean="0"/>
              <a:t>, bu düzenlemelerin uygulanması ve bu düzenlemelerde açıkça yer almayan hususlarda daha ayrıntılı ve teknik düzenlemelerin yapılabilmesi için çıkarılan yazılı hukuki metinlerine </a:t>
            </a:r>
            <a:r>
              <a:rPr lang="tr-TR" b="1" dirty="0" smtClean="0"/>
              <a:t>yönetmelik adı verilir</a:t>
            </a:r>
            <a:r>
              <a:rPr lang="tr-TR" dirty="0" smtClean="0"/>
              <a:t> (AY, md. 124/1). </a:t>
            </a:r>
            <a:endParaRPr lang="tr-T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484784"/>
            <a:ext cx="8229600" cy="5112568"/>
          </a:xfrm>
        </p:spPr>
        <p:txBody>
          <a:bodyPr>
            <a:normAutofit/>
          </a:bodyPr>
          <a:lstStyle/>
          <a:p>
            <a:r>
              <a:rPr lang="tr-TR" dirty="0" smtClean="0"/>
              <a:t>Banka hukukunun konusu bu şekilde belirlenmişken, </a:t>
            </a:r>
            <a:r>
              <a:rPr lang="tr-TR" b="1" dirty="0" err="1" smtClean="0"/>
              <a:t>BK’nin</a:t>
            </a:r>
            <a:r>
              <a:rPr lang="tr-TR" b="1" dirty="0" smtClean="0"/>
              <a:t> kapsamına hangi kurum ve kuruluşların tabi</a:t>
            </a:r>
            <a:r>
              <a:rPr lang="tr-TR" dirty="0" smtClean="0"/>
              <a:t> olduğu ayrıca belirlenmesi önem taşımaktadır.</a:t>
            </a:r>
          </a:p>
          <a:p>
            <a:endParaRPr lang="tr-TR"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Yönetmelik çıkarma yetkisi Anayasa md. 124’den doğmaktadır. </a:t>
            </a:r>
          </a:p>
          <a:p>
            <a:r>
              <a:rPr lang="tr-TR" dirty="0" smtClean="0"/>
              <a:t>Bu madde ile; kimlerin yönetmelik çıkarabileceği ve hangi yönetmeliklerin R.</a:t>
            </a:r>
            <a:r>
              <a:rPr lang="tr-TR" dirty="0" err="1" smtClean="0"/>
              <a:t>G.’de</a:t>
            </a:r>
            <a:r>
              <a:rPr lang="tr-TR" dirty="0" smtClean="0"/>
              <a:t> yayımlanacağının kanunla belirleneceğine yönelik düzenlemelere gidilmiştir (AY., md. 124/2). </a:t>
            </a:r>
          </a:p>
          <a:p>
            <a:endParaRPr lang="tr-TR"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i="1" u="sng" dirty="0" smtClean="0"/>
              <a:t>BK ile diğer kanuni düzenlemelerden doğan yetkiye istinaden pek çok yönetmelik çıkarılmış</a:t>
            </a:r>
            <a:r>
              <a:rPr lang="tr-TR" dirty="0" smtClean="0"/>
              <a:t> ve halen yürürlüktedir. </a:t>
            </a:r>
          </a:p>
          <a:p>
            <a:r>
              <a:rPr lang="tr-TR" dirty="0" smtClean="0"/>
              <a:t>Sektörü düzenleyen ve denetleyen başta </a:t>
            </a:r>
            <a:r>
              <a:rPr lang="tr-TR" b="1" dirty="0" smtClean="0">
                <a:solidFill>
                  <a:srgbClr val="7030A0"/>
                </a:solidFill>
              </a:rPr>
              <a:t>Cumhurbaşkanlığı, Hazine ve Maliye Bakanlığı </a:t>
            </a:r>
            <a:r>
              <a:rPr lang="tr-TR" dirty="0" smtClean="0"/>
              <a:t>BDDK, TMSF, TCMB ve SPK olmak üzere pek çok kamu tüzel kişiliği kendi alanlarını düzenleyen yönetmelikler çıkarmış ve uygulamaktadır.  </a:t>
            </a:r>
          </a:p>
          <a:p>
            <a:r>
              <a:rPr lang="tr-TR" dirty="0" smtClean="0"/>
              <a:t>Bu yönetmeliklere kitabın ilerleyen bölümlerinde konu itibariyle değinilecektir.</a:t>
            </a:r>
          </a:p>
          <a:p>
            <a:endParaRPr lang="tr-TR"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 Hukukunun Tali Kaynakları</a:t>
            </a:r>
            <a:endParaRPr lang="tr-TR" dirty="0"/>
          </a:p>
        </p:txBody>
      </p:sp>
      <p:sp>
        <p:nvSpPr>
          <p:cNvPr id="3" name="2 İçerik Yer Tutucusu"/>
          <p:cNvSpPr>
            <a:spLocks noGrp="1"/>
          </p:cNvSpPr>
          <p:nvPr>
            <p:ph idx="1"/>
          </p:nvPr>
        </p:nvSpPr>
        <p:spPr/>
        <p:txBody>
          <a:bodyPr>
            <a:normAutofit/>
          </a:bodyPr>
          <a:lstStyle/>
          <a:p>
            <a:r>
              <a:rPr lang="tr-TR" dirty="0" smtClean="0"/>
              <a:t>Hukukun, bağlayıcılığı olmayan, tali (yardımcı/ikincil/bağlayıcılığı olmayan) kaynakları; </a:t>
            </a:r>
          </a:p>
          <a:p>
            <a:pPr lvl="1"/>
            <a:r>
              <a:rPr lang="tr-TR" dirty="0" smtClean="0"/>
              <a:t>genel tebliğler, </a:t>
            </a:r>
          </a:p>
          <a:p>
            <a:pPr lvl="1"/>
            <a:r>
              <a:rPr lang="tr-TR" dirty="0" smtClean="0"/>
              <a:t>genelge, </a:t>
            </a:r>
          </a:p>
          <a:p>
            <a:pPr lvl="1"/>
            <a:r>
              <a:rPr lang="tr-TR" dirty="0" smtClean="0"/>
              <a:t>yargı kararları, </a:t>
            </a:r>
          </a:p>
          <a:p>
            <a:pPr lvl="1"/>
            <a:r>
              <a:rPr lang="tr-TR" dirty="0" smtClean="0"/>
              <a:t>idari görüşler ve </a:t>
            </a:r>
          </a:p>
          <a:p>
            <a:pPr lvl="1"/>
            <a:r>
              <a:rPr lang="tr-TR" dirty="0" smtClean="0"/>
              <a:t>bilimsel görüşler şeklinde sıralanır. </a:t>
            </a:r>
          </a:p>
          <a:p>
            <a:endParaRPr lang="tr-TR"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fontScale="92500"/>
          </a:bodyPr>
          <a:lstStyle/>
          <a:p>
            <a:r>
              <a:rPr lang="tr-TR" b="1" dirty="0" smtClean="0"/>
              <a:t>Bu kaynaklar </a:t>
            </a:r>
            <a:r>
              <a:rPr lang="tr-TR" dirty="0" smtClean="0"/>
              <a:t>hukukun asli kaynaklarının uygulamada nasıl şekilleneceğini gösteren </a:t>
            </a:r>
            <a:r>
              <a:rPr lang="tr-TR" b="1" dirty="0" smtClean="0"/>
              <a:t>yardımcı kaynaklardır</a:t>
            </a:r>
            <a:r>
              <a:rPr lang="tr-TR" dirty="0" smtClean="0"/>
              <a:t>.</a:t>
            </a:r>
          </a:p>
          <a:p>
            <a:r>
              <a:rPr lang="tr-TR" dirty="0" smtClean="0"/>
              <a:t> Bu kaynaklar, bazen bir uygulamada bazen bir yargılamada kanunu uygulayanlara tespitte ve yorumlamada açıklayıcı izahatlar getirmektedir. </a:t>
            </a:r>
          </a:p>
          <a:p>
            <a:r>
              <a:rPr lang="tr-TR" dirty="0" smtClean="0"/>
              <a:t>Düzenleyici tebliğler hariç, </a:t>
            </a:r>
            <a:r>
              <a:rPr lang="tr-TR" b="1" dirty="0" smtClean="0"/>
              <a:t>bağlayıcı değillerdir.</a:t>
            </a:r>
            <a:r>
              <a:rPr lang="tr-TR" dirty="0" smtClean="0"/>
              <a:t> </a:t>
            </a:r>
          </a:p>
          <a:p>
            <a:r>
              <a:rPr lang="tr-TR" dirty="0" smtClean="0"/>
              <a:t>Bu nedenle </a:t>
            </a:r>
            <a:r>
              <a:rPr lang="tr-TR" b="1" dirty="0" smtClean="0"/>
              <a:t>bu kaynaklar geçerli bir hukuk normu ya da kuralı getirmezler </a:t>
            </a:r>
            <a:r>
              <a:rPr lang="tr-TR" dirty="0" smtClean="0"/>
              <a:t>(</a:t>
            </a:r>
            <a:r>
              <a:rPr lang="tr-TR" dirty="0" err="1" smtClean="0"/>
              <a:t>Kızılot</a:t>
            </a:r>
            <a:r>
              <a:rPr lang="tr-TR" dirty="0" smtClean="0"/>
              <a:t> </a:t>
            </a:r>
            <a:r>
              <a:rPr lang="tr-TR" dirty="0" err="1" smtClean="0"/>
              <a:t>vd</a:t>
            </a:r>
            <a:r>
              <a:rPr lang="tr-TR" dirty="0" smtClean="0"/>
              <a:t>., 2007: 47).</a:t>
            </a:r>
            <a:endParaRPr lang="tr-TR"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i="1" u="sng" dirty="0" smtClean="0"/>
              <a:t>Genel Tebliğler</a:t>
            </a:r>
            <a:r>
              <a:rPr lang="tr-TR" dirty="0" smtClean="0"/>
              <a:t>, bakanlıklar tarafından hazırlanır. </a:t>
            </a:r>
          </a:p>
          <a:p>
            <a:r>
              <a:rPr lang="tr-TR" dirty="0" smtClean="0"/>
              <a:t>Mevzuatın uygulanmasına yönelik olarak, </a:t>
            </a:r>
            <a:r>
              <a:rPr lang="tr-TR" b="1" dirty="0" smtClean="0"/>
              <a:t>düzenleyici ve yorumlayıcı</a:t>
            </a:r>
            <a:r>
              <a:rPr lang="tr-TR" dirty="0" smtClean="0"/>
              <a:t> olmak üzere </a:t>
            </a:r>
            <a:r>
              <a:rPr lang="tr-TR" b="1" dirty="0" smtClean="0"/>
              <a:t>iki farklı şekilde</a:t>
            </a:r>
            <a:r>
              <a:rPr lang="tr-TR" dirty="0" smtClean="0"/>
              <a:t> yayımlanan hukuki metinlerdir.  </a:t>
            </a:r>
          </a:p>
          <a:p>
            <a:r>
              <a:rPr lang="tr-TR" b="1" i="1" dirty="0" smtClean="0">
                <a:solidFill>
                  <a:srgbClr val="FF0000"/>
                </a:solidFill>
              </a:rPr>
              <a:t>Düzenleyici tebliğler hukukun asli kaynakları arasında yer almaktadır.</a:t>
            </a:r>
            <a:r>
              <a:rPr lang="tr-TR" dirty="0" smtClean="0"/>
              <a:t> </a:t>
            </a:r>
          </a:p>
          <a:p>
            <a:r>
              <a:rPr lang="tr-TR" dirty="0" smtClean="0"/>
              <a:t>Bu, onların bağlayıcılıkları olduğunu ayrıca yayımlanan düzenleyici tebliğlere taraf olanların getirilen düzenlemelere uymaları gerektiğini ifade etmektedir.   </a:t>
            </a:r>
          </a:p>
          <a:p>
            <a:endParaRPr lang="tr-TR"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Ancak </a:t>
            </a:r>
            <a:r>
              <a:rPr lang="tr-TR" b="1" dirty="0" smtClean="0"/>
              <a:t>yorumlayıcı tebliğler</a:t>
            </a:r>
            <a:r>
              <a:rPr lang="tr-TR" dirty="0" smtClean="0"/>
              <a:t> tali kaynaklar arasında yer almakla birlikte yol gösterici konumundadırlar. </a:t>
            </a:r>
          </a:p>
          <a:p>
            <a:r>
              <a:rPr lang="tr-TR" dirty="0" smtClean="0"/>
              <a:t>Kaldı ki; </a:t>
            </a:r>
            <a:r>
              <a:rPr lang="tr-TR" b="1" dirty="0" smtClean="0"/>
              <a:t>bağlayıcılıkları olmayan bu kaynaklar</a:t>
            </a:r>
            <a:r>
              <a:rPr lang="tr-TR" dirty="0" smtClean="0"/>
              <a:t>ın hukuka aykırı oldukları da iddia edilemez. </a:t>
            </a:r>
          </a:p>
          <a:p>
            <a:r>
              <a:rPr lang="tr-TR" dirty="0" smtClean="0"/>
              <a:t>Buna karşın düzenleyici tebliğlerin hukuka uyar olmadıkları dava edilebilirler.</a:t>
            </a:r>
            <a:endParaRPr lang="tr-TR"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i="1" dirty="0" smtClean="0"/>
              <a:t>Genelge,</a:t>
            </a:r>
            <a:r>
              <a:rPr lang="tr-TR" dirty="0" smtClean="0"/>
              <a:t> Türk Dil Kurumu büyük sözlüğe göre; kanun ya da yönetmeliklerin uygulanmasında </a:t>
            </a:r>
            <a:r>
              <a:rPr lang="tr-TR" b="1" dirty="0" smtClean="0"/>
              <a:t>yol gösterici olmak</a:t>
            </a:r>
            <a:r>
              <a:rPr lang="tr-TR" dirty="0" smtClean="0"/>
              <a:t>, idari herhangi bir konuda </a:t>
            </a:r>
            <a:r>
              <a:rPr lang="tr-TR" b="1" dirty="0" smtClean="0"/>
              <a:t>kamunun nasıl davranacağına yönelik olarak açıklamalarda bulunmak ya da dikkat çekmek </a:t>
            </a:r>
            <a:r>
              <a:rPr lang="tr-TR" dirty="0" smtClean="0"/>
              <a:t>üzere </a:t>
            </a:r>
            <a:r>
              <a:rPr lang="tr-TR" b="1" dirty="0" smtClean="0">
                <a:solidFill>
                  <a:srgbClr val="7030A0"/>
                </a:solidFill>
                <a:effectLst>
                  <a:outerShdw blurRad="38100" dist="38100" dir="2700000" algn="tl">
                    <a:srgbClr val="000000">
                      <a:alpha val="43137"/>
                    </a:srgbClr>
                  </a:outerShdw>
                </a:effectLst>
              </a:rPr>
              <a:t>Cumhurbaşkanlığı </a:t>
            </a:r>
            <a:r>
              <a:rPr lang="tr-TR" dirty="0" smtClean="0">
                <a:solidFill>
                  <a:srgbClr val="FF0000"/>
                </a:solidFill>
                <a:effectLst>
                  <a:outerShdw blurRad="38100" dist="38100" dir="2700000" algn="tl">
                    <a:srgbClr val="000000">
                      <a:alpha val="43137"/>
                    </a:srgbClr>
                  </a:outerShdw>
                </a:effectLst>
              </a:rPr>
              <a:t>ya da bakanlıklara bağlı kuruluşlara gönderilen </a:t>
            </a:r>
            <a:r>
              <a:rPr lang="tr-TR" dirty="0" smtClean="0"/>
              <a:t>yazı, tamim ve sirküler şeklinde tanımlanmıştır. </a:t>
            </a:r>
          </a:p>
          <a:p>
            <a:r>
              <a:rPr lang="tr-TR" dirty="0" smtClean="0"/>
              <a:t>İdari görüşlerde bu başlık altında düşünülmelidir.</a:t>
            </a:r>
          </a:p>
          <a:p>
            <a:endParaRPr lang="tr-TR"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i="1" dirty="0" smtClean="0"/>
              <a:t>Yargı Kararları</a:t>
            </a:r>
            <a:r>
              <a:rPr lang="tr-TR" dirty="0" smtClean="0"/>
              <a:t> </a:t>
            </a:r>
            <a:r>
              <a:rPr lang="tr-TR" i="1" dirty="0" smtClean="0"/>
              <a:t>(Yargı İçtihatları)</a:t>
            </a:r>
            <a:r>
              <a:rPr lang="tr-TR" dirty="0" smtClean="0"/>
              <a:t>, uyuşmazlık olarak mahkemelere taşınmış, ilk derece, istinaf ya da son derece mahkemeler tarafında verilmiş kararlardır. </a:t>
            </a:r>
          </a:p>
          <a:p>
            <a:r>
              <a:rPr lang="tr-TR" dirty="0" smtClean="0"/>
              <a:t>Bu kararlar ilgililerce dikkate alınarak işlemler ya da yargılama faaliyetleri şekillendirilebilir. </a:t>
            </a:r>
          </a:p>
          <a:p>
            <a:r>
              <a:rPr lang="tr-TR" dirty="0" smtClean="0"/>
              <a:t>Ancak bu kaynağın bağlayıcılığı bulunmamaktadır. </a:t>
            </a:r>
          </a:p>
          <a:p>
            <a:r>
              <a:rPr lang="tr-TR" dirty="0" smtClean="0"/>
              <a:t>Diğer taraftan yargı kararları içtihadı birleştirme kararlarından farklıdır. </a:t>
            </a:r>
          </a:p>
          <a:p>
            <a:endParaRPr lang="tr-TR"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976664"/>
          </a:xfrm>
        </p:spPr>
        <p:txBody>
          <a:bodyPr>
            <a:normAutofit/>
          </a:bodyPr>
          <a:lstStyle/>
          <a:p>
            <a:r>
              <a:rPr lang="tr-TR" dirty="0" smtClean="0"/>
              <a:t>İçtihadı birleştirme kararları adli yargıda Yargıtay’ın Büyük Genel Kurulu, idari yargıda Danıştay’ın İçtihadı Birleştirme Kurulu tarafından aynı olaylarda birbirine aykırı verilen kararların hukukta birlik ve bütünlüğün sağlanması adına birleştirilmeleri sonucunda ortaya konan kararlardır. </a:t>
            </a:r>
          </a:p>
          <a:p>
            <a:r>
              <a:rPr lang="tr-TR" dirty="0" smtClean="0"/>
              <a:t>Bu kararların bağlayıcılıkları vardır. </a:t>
            </a:r>
          </a:p>
          <a:p>
            <a:r>
              <a:rPr lang="tr-TR" dirty="0" smtClean="0"/>
              <a:t>Örneğin bir uyuşmazlıkta karar verecek olan hâkim, içtihadı birleştirme kararlarını dikkate almak zorundadır.</a:t>
            </a:r>
            <a:endParaRPr lang="tr-TR"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i="1" dirty="0" smtClean="0"/>
              <a:t>Bilimsel Görüşler (Bilimsel İçtihat, Doktrin, Öğreti),</a:t>
            </a:r>
            <a:r>
              <a:rPr lang="tr-TR" dirty="0" smtClean="0"/>
              <a:t> konusunda uzman bilim insanlarınca hukuki konularda ileri sürülmüş kanaatler, yorumlar vb. (</a:t>
            </a:r>
            <a:r>
              <a:rPr lang="tr-TR" dirty="0" err="1" smtClean="0"/>
              <a:t>Gültekin</a:t>
            </a:r>
            <a:r>
              <a:rPr lang="tr-TR" dirty="0" smtClean="0"/>
              <a:t> ve </a:t>
            </a:r>
            <a:r>
              <a:rPr lang="tr-TR" dirty="0" err="1" smtClean="0"/>
              <a:t>Çiyiltepe</a:t>
            </a:r>
            <a:r>
              <a:rPr lang="tr-TR" dirty="0" smtClean="0"/>
              <a:t>, 2009: 42) değerlendirmelerdir. </a:t>
            </a:r>
          </a:p>
          <a:p>
            <a:r>
              <a:rPr lang="tr-TR" dirty="0" smtClean="0"/>
              <a:t>Bu değerlendirmeler ancak kanun uygulayıcıya yardımcı olacak ancak bağlayıcılığı olmayacaktır. Yani hukuki kaynağı yorumlayacak olanların bu kaynaklarda yapılan yoruma uymaları gerekmemektedir.</a:t>
            </a:r>
          </a:p>
          <a:p>
            <a:endParaRPr lang="tr-T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453336"/>
          </a:xfrm>
        </p:spPr>
        <p:txBody>
          <a:bodyPr>
            <a:normAutofit lnSpcReduction="10000"/>
          </a:bodyPr>
          <a:lstStyle/>
          <a:p>
            <a:r>
              <a:rPr lang="tr-TR" dirty="0" smtClean="0"/>
              <a:t>Buna göre banka hukukunun hükümlerine aşağıda sıralanan kurum ve kuruluşlar tabidir: </a:t>
            </a:r>
          </a:p>
          <a:p>
            <a:pPr lvl="1"/>
            <a:r>
              <a:rPr lang="tr-TR" dirty="0" smtClean="0"/>
              <a:t>Türkiye’de kurulu mevduat bankaları, katılım bankaları, kalkınma ve yatırım bankaları, </a:t>
            </a:r>
          </a:p>
          <a:p>
            <a:pPr lvl="1"/>
            <a:r>
              <a:rPr lang="tr-TR" dirty="0" smtClean="0"/>
              <a:t>Türkiye dışında kurulu mevduat, katılım, kalkınma ve yatırım bankası niteliğindeki kuruluşların Türkiye'deki şubeleri, </a:t>
            </a:r>
          </a:p>
          <a:p>
            <a:pPr lvl="1"/>
            <a:r>
              <a:rPr lang="tr-TR" dirty="0" smtClean="0"/>
              <a:t>Finansal holding şirketleri, </a:t>
            </a:r>
          </a:p>
          <a:p>
            <a:pPr lvl="1"/>
            <a:r>
              <a:rPr lang="tr-TR" dirty="0" smtClean="0"/>
              <a:t>Özel kanunlarla kurulmuş diğer bankalar, </a:t>
            </a:r>
          </a:p>
          <a:p>
            <a:pPr lvl="1"/>
            <a:r>
              <a:rPr lang="tr-TR" dirty="0" smtClean="0"/>
              <a:t>Türkiye Bankalar Birliği (TBB), </a:t>
            </a:r>
          </a:p>
          <a:p>
            <a:pPr lvl="1"/>
            <a:r>
              <a:rPr lang="tr-TR" dirty="0" smtClean="0"/>
              <a:t>Türkiye Katılım Bankaları Birliği (TKBB), </a:t>
            </a:r>
          </a:p>
          <a:p>
            <a:pPr lvl="1"/>
            <a:r>
              <a:rPr lang="tr-TR" dirty="0" smtClean="0"/>
              <a:t>Bankacılık Düzenleme ve Denetleme Kurumu (BDDK), </a:t>
            </a:r>
          </a:p>
          <a:p>
            <a:pPr lvl="1"/>
            <a:r>
              <a:rPr lang="tr-TR" dirty="0" smtClean="0"/>
              <a:t>Tasarruf Mevduatı Sigorta Fonu (TMSF).</a:t>
            </a:r>
            <a:endParaRPr lang="tr-T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836712"/>
            <a:ext cx="8229600" cy="5289451"/>
          </a:xfrm>
        </p:spPr>
        <p:txBody>
          <a:bodyPr/>
          <a:lstStyle/>
          <a:p>
            <a:r>
              <a:rPr lang="tr-TR" dirty="0" smtClean="0"/>
              <a:t>Görüldüğü üzere adı bankacılık kanunu olmasına karşın, hukuki metin sadece bankalara yönelik hükümler içermemektedir. </a:t>
            </a:r>
          </a:p>
          <a:p>
            <a:r>
              <a:rPr lang="tr-TR" dirty="0" smtClean="0"/>
              <a:t>Hukuki metin; bankalar yanında, finansal holding şirketleri, bankacılık sektörünün meslek kuruluşları, bankacılık sektörünü düzenleyen denetleyen kurumlara yönelik hükümler içermektedir. </a:t>
            </a:r>
          </a:p>
          <a:p>
            <a:endParaRPr lang="tr-T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3154362"/>
          </a:xfrm>
        </p:spPr>
        <p:txBody>
          <a:bodyPr>
            <a:normAutofit/>
          </a:bodyPr>
          <a:lstStyle/>
          <a:p>
            <a:r>
              <a:rPr lang="tr-TR" b="1" dirty="0" smtClean="0"/>
              <a:t>Banka Hukukunun Diğer Hukuk Dallarıyla İlişkisi</a:t>
            </a:r>
            <a:br>
              <a:rPr lang="tr-TR" b="1" dirty="0" smtClean="0"/>
            </a:br>
            <a:endParaRPr lang="tr-T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 Hukukunun Anayasa Hukuku İle İlişkisi</a:t>
            </a:r>
            <a:endParaRPr lang="tr-TR" dirty="0"/>
          </a:p>
        </p:txBody>
      </p:sp>
      <p:sp>
        <p:nvSpPr>
          <p:cNvPr id="3" name="2 İçerik Yer Tutucusu"/>
          <p:cNvSpPr>
            <a:spLocks noGrp="1"/>
          </p:cNvSpPr>
          <p:nvPr>
            <p:ph idx="1"/>
          </p:nvPr>
        </p:nvSpPr>
        <p:spPr>
          <a:xfrm>
            <a:off x="457200" y="1484784"/>
            <a:ext cx="8229600" cy="5112568"/>
          </a:xfrm>
        </p:spPr>
        <p:txBody>
          <a:bodyPr>
            <a:normAutofit/>
          </a:bodyPr>
          <a:lstStyle/>
          <a:p>
            <a:r>
              <a:rPr lang="tr-TR" dirty="0" smtClean="0"/>
              <a:t>Bankacılık sektörünü düzenleyen en temel kurallar elbette normlar hiyerarşisinin en üstünde bulunan T.C. Anayasası’nda yer almaktadır. </a:t>
            </a:r>
          </a:p>
          <a:p>
            <a:r>
              <a:rPr lang="tr-TR" dirty="0" smtClean="0"/>
              <a:t>Anayasa, en temel norm olarak genel ilkeleri düzenleyen hukuk metinidir.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764704"/>
            <a:ext cx="8229600" cy="5361459"/>
          </a:xfrm>
        </p:spPr>
        <p:txBody>
          <a:bodyPr>
            <a:normAutofit/>
          </a:bodyPr>
          <a:lstStyle/>
          <a:p>
            <a:r>
              <a:rPr lang="tr-TR" dirty="0" smtClean="0"/>
              <a:t>Bu metince öngörülen düzenlemeler anayasa hukuku adlı hukuk alanının konusunu oluşturmaktadır. </a:t>
            </a:r>
          </a:p>
          <a:p>
            <a:r>
              <a:rPr lang="tr-TR" b="1" dirty="0" smtClean="0"/>
              <a:t>Anayasa hukuku</a:t>
            </a:r>
            <a:r>
              <a:rPr lang="tr-TR" dirty="0" smtClean="0"/>
              <a:t>; yasama, yürütme ve yargı gibi devletin temel erklerinin kuruluşunu ve işleyişini, bu erkler arasındaki karşılıklı ilişkileri, devlet karşısında kişilerin temel hak ve özgürlüklerini düzenleyen hukuk bilimidir (Gözler, 2001:8).</a:t>
            </a:r>
            <a:endParaRPr lang="tr-T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539552" y="332656"/>
            <a:ext cx="8229600" cy="6192688"/>
          </a:xfrm>
        </p:spPr>
        <p:txBody>
          <a:bodyPr>
            <a:normAutofit lnSpcReduction="10000"/>
          </a:bodyPr>
          <a:lstStyle/>
          <a:p>
            <a:r>
              <a:rPr lang="tr-TR" i="1" u="sng" dirty="0" smtClean="0"/>
              <a:t>Anayasada yer alan temel normlar </a:t>
            </a:r>
            <a:r>
              <a:rPr lang="tr-TR" dirty="0" smtClean="0"/>
              <a:t>ya da ilkeler, </a:t>
            </a:r>
          </a:p>
          <a:p>
            <a:pPr lvl="1"/>
            <a:r>
              <a:rPr lang="tr-TR" dirty="0" smtClean="0"/>
              <a:t>yasama, yürütme yargı erkleri yanında </a:t>
            </a:r>
          </a:p>
          <a:p>
            <a:pPr lvl="1"/>
            <a:r>
              <a:rPr lang="tr-TR" dirty="0" smtClean="0"/>
              <a:t>idari makamları </a:t>
            </a:r>
          </a:p>
          <a:p>
            <a:pPr lvl="1"/>
            <a:r>
              <a:rPr lang="tr-TR" dirty="0" smtClean="0"/>
              <a:t>diğer kamu tüzel kişileri</a:t>
            </a:r>
          </a:p>
          <a:p>
            <a:pPr lvl="1"/>
            <a:r>
              <a:rPr lang="tr-TR" dirty="0" smtClean="0"/>
              <a:t>toplumun diğer bireylerini bağlar (Anayasa, md. 11). </a:t>
            </a:r>
          </a:p>
          <a:p>
            <a:r>
              <a:rPr lang="tr-TR" dirty="0" smtClean="0"/>
              <a:t>Demek ki; anayasa sadece devlete yönelik değil aynı zamanda özel ekonomik kesimde faaliyette bulunan örneğin bir sermaye şirketini ya da diğer tüzel kişileri bağlamakta, </a:t>
            </a:r>
            <a:r>
              <a:rPr lang="tr-TR" b="1" dirty="0" smtClean="0"/>
              <a:t>Anayasanın hükümleri o kişileri sınırlamakta, ödevlendirmekte ya da korumaktadır</a:t>
            </a:r>
            <a:r>
              <a:rPr lang="tr-TR" dirty="0" smtClean="0"/>
              <a:t>.</a:t>
            </a:r>
            <a:endParaRPr lang="tr-T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lnSpcReduction="10000"/>
          </a:bodyPr>
          <a:lstStyle/>
          <a:p>
            <a:r>
              <a:rPr lang="tr-TR" dirty="0" smtClean="0"/>
              <a:t>Bankacılık sektörünün finansal ve ticari bir alan olması onun insan ya da devlet faktöründen uzak olması anlamına gelmemektedir. </a:t>
            </a:r>
          </a:p>
          <a:p>
            <a:r>
              <a:rPr lang="tr-TR" dirty="0" smtClean="0"/>
              <a:t>Bankacılık sektörünü düzenleyen ve denetleyen kamu tüzel kişiliklerin varlığı diğer taraftan bankacılık sektörünün önemli unsurlarından birinin insan olması onun </a:t>
            </a:r>
            <a:r>
              <a:rPr lang="tr-TR" b="1" dirty="0" smtClean="0"/>
              <a:t>anayasanın temel ilkelerine sadık kalmasını gerektirecek düzeyde önemlidir</a:t>
            </a:r>
            <a:r>
              <a:rPr lang="tr-TR" dirty="0" smtClean="0"/>
              <a:t>. </a:t>
            </a:r>
          </a:p>
          <a:p>
            <a:r>
              <a:rPr lang="tr-TR" dirty="0" smtClean="0"/>
              <a:t>1982 Anayasası olarak adlandırılan 2709 sayılı </a:t>
            </a:r>
            <a:r>
              <a:rPr lang="tr-TR" b="1" dirty="0" smtClean="0"/>
              <a:t>Türk Anayasasının çeşitli hükümleri </a:t>
            </a:r>
            <a:r>
              <a:rPr lang="tr-TR" dirty="0" smtClean="0"/>
              <a:t>bu yönde </a:t>
            </a:r>
            <a:r>
              <a:rPr lang="tr-TR" i="1" dirty="0" smtClean="0">
                <a:effectLst>
                  <a:outerShdw blurRad="38100" dist="38100" dir="2700000" algn="tl">
                    <a:srgbClr val="000000">
                      <a:alpha val="43137"/>
                    </a:srgbClr>
                  </a:outerShdw>
                </a:effectLst>
              </a:rPr>
              <a:t>doğrudan ya da dolaylı olarak bankacılık sektörüne </a:t>
            </a:r>
            <a:r>
              <a:rPr lang="tr-TR" i="1" u="sng" dirty="0" smtClean="0">
                <a:effectLst>
                  <a:outerShdw blurRad="38100" dist="38100" dir="2700000" algn="tl">
                    <a:srgbClr val="000000">
                      <a:alpha val="43137"/>
                    </a:srgbClr>
                  </a:outerShdw>
                </a:effectLst>
              </a:rPr>
              <a:t>yönelmektedir</a:t>
            </a:r>
            <a:r>
              <a:rPr lang="tr-TR" u="sng" dirty="0" smtClean="0"/>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b="1" dirty="0" smtClean="0"/>
              <a:t>T.C. Anayasa md. 167/1’de devlet</a:t>
            </a:r>
            <a:r>
              <a:rPr lang="tr-TR" dirty="0" smtClean="0"/>
              <a:t>; </a:t>
            </a:r>
            <a:r>
              <a:rPr lang="tr-TR" i="1" dirty="0" smtClean="0">
                <a:solidFill>
                  <a:srgbClr val="FF0000"/>
                </a:solidFill>
              </a:rPr>
              <a:t>para, kredi, sermaye, mal ve hizmet piyasalarının sağlıklı ve düzenli işlemesini sağlayacak ve geliştirecek tedbirleri almakla ödevlendirilmiştir</a:t>
            </a:r>
            <a:r>
              <a:rPr lang="tr-TR" dirty="0" smtClean="0"/>
              <a:t>.  </a:t>
            </a:r>
          </a:p>
          <a:p>
            <a:r>
              <a:rPr lang="tr-TR" dirty="0" smtClean="0"/>
              <a:t>Anayasanın verdiği </a:t>
            </a:r>
            <a:r>
              <a:rPr lang="tr-TR" b="1" dirty="0" smtClean="0"/>
              <a:t>bu yetkiyle </a:t>
            </a:r>
            <a:r>
              <a:rPr lang="tr-TR" dirty="0" smtClean="0"/>
              <a:t>devlet; BDDK, </a:t>
            </a:r>
            <a:r>
              <a:rPr lang="tr-TR" b="1" dirty="0" smtClean="0"/>
              <a:t>TMSF, TBB ve TKBB </a:t>
            </a:r>
            <a:r>
              <a:rPr lang="tr-TR" dirty="0" smtClean="0"/>
              <a:t>yanında Sermaye Piyasası Kurulu (</a:t>
            </a:r>
            <a:r>
              <a:rPr lang="tr-TR" b="1" dirty="0" smtClean="0"/>
              <a:t>SPK</a:t>
            </a:r>
            <a:r>
              <a:rPr lang="tr-TR" dirty="0" smtClean="0"/>
              <a:t>) ile Türkiye Cumhuriyet Merkez Bankası (</a:t>
            </a:r>
            <a:r>
              <a:rPr lang="tr-TR" b="1" dirty="0" smtClean="0"/>
              <a:t>TCMB</a:t>
            </a:r>
            <a:r>
              <a:rPr lang="tr-TR" dirty="0" smtClean="0"/>
              <a:t>) gibi bazı kurumların </a:t>
            </a:r>
            <a:r>
              <a:rPr lang="tr-TR" b="1" dirty="0" smtClean="0"/>
              <a:t>kurulması</a:t>
            </a:r>
            <a:r>
              <a:rPr lang="tr-TR" dirty="0" smtClean="0"/>
              <a:t>nı ve bu kurumları bankacılık sektörüne yönelik çeşitli yetkilerle donatılmasını </a:t>
            </a:r>
            <a:r>
              <a:rPr lang="tr-TR" b="1" dirty="0" smtClean="0"/>
              <a:t>sağlamıştır</a:t>
            </a:r>
            <a:r>
              <a:rPr lang="tr-TR" dirty="0" smtClean="0"/>
              <a:t>. </a:t>
            </a:r>
          </a:p>
          <a:p>
            <a:endParaRPr lang="tr-T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Hukuk Sistemi İçerisinde Banka Hukukunun Yeri</a:t>
            </a:r>
            <a:endParaRPr lang="tr-TR" dirty="0"/>
          </a:p>
        </p:txBody>
      </p:sp>
      <p:sp>
        <p:nvSpPr>
          <p:cNvPr id="3" name="2 İçerik Yer Tutucusu"/>
          <p:cNvSpPr>
            <a:spLocks noGrp="1"/>
          </p:cNvSpPr>
          <p:nvPr>
            <p:ph idx="1"/>
          </p:nvPr>
        </p:nvSpPr>
        <p:spPr/>
        <p:txBody>
          <a:bodyPr>
            <a:normAutofit/>
          </a:bodyPr>
          <a:lstStyle/>
          <a:p>
            <a:r>
              <a:rPr lang="tr-TR" dirty="0" smtClean="0"/>
              <a:t>Hukuk kelimesi, Arapça kökenli bir kelime olmakla birlikte hak kelimesinden türemiştir (</a:t>
            </a:r>
            <a:r>
              <a:rPr lang="tr-TR" dirty="0" err="1" smtClean="0"/>
              <a:t>Deryal</a:t>
            </a:r>
            <a:r>
              <a:rPr lang="tr-TR" dirty="0" smtClean="0"/>
              <a:t>, 2000: 17). </a:t>
            </a:r>
          </a:p>
          <a:p>
            <a:r>
              <a:rPr lang="tr-TR" dirty="0" smtClean="0"/>
              <a:t>Hukuk, kelime anlamıyla toplumu düzenleyen kurallar bütünü şeklinde tanımlanmaktadır (TDK, Büyük Sözlük).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27173"/>
            <a:ext cx="8229600" cy="6126163"/>
          </a:xfrm>
        </p:spPr>
        <p:txBody>
          <a:bodyPr>
            <a:normAutofit/>
          </a:bodyPr>
          <a:lstStyle/>
          <a:p>
            <a:r>
              <a:rPr lang="tr-TR" dirty="0" smtClean="0"/>
              <a:t>Benzer şekilde </a:t>
            </a:r>
            <a:r>
              <a:rPr lang="tr-TR" b="1" dirty="0" smtClean="0"/>
              <a:t>Anayasa md. 48’de </a:t>
            </a:r>
            <a:r>
              <a:rPr lang="tr-TR" u="sng" dirty="0" smtClean="0">
                <a:solidFill>
                  <a:srgbClr val="FF0000"/>
                </a:solidFill>
              </a:rPr>
              <a:t>özel teşebbüslerin kurulması serbest bırakılmış</a:t>
            </a:r>
            <a:r>
              <a:rPr lang="tr-TR" dirty="0" smtClean="0"/>
              <a:t> yani özel ekonomik kesimin varlığı anayasal güvenceye alınmış ayrıca devletin </a:t>
            </a:r>
            <a:r>
              <a:rPr lang="tr-TR" dirty="0" smtClean="0">
                <a:solidFill>
                  <a:srgbClr val="FF0000"/>
                </a:solidFill>
              </a:rPr>
              <a:t>“</a:t>
            </a:r>
            <a:r>
              <a:rPr lang="tr-TR" i="1" dirty="0" smtClean="0">
                <a:solidFill>
                  <a:srgbClr val="FF0000"/>
                </a:solidFill>
              </a:rPr>
              <a:t>...özel teşebbüslerin milli ekonominin gereklerine ve sosyal amaçlara uygun yürümesini, güvenlik ve kararlılık içinde çalışmasını sağlayacak...</a:t>
            </a:r>
            <a:r>
              <a:rPr lang="tr-TR" dirty="0" smtClean="0">
                <a:solidFill>
                  <a:srgbClr val="FF0000"/>
                </a:solidFill>
              </a:rPr>
              <a:t>”</a:t>
            </a:r>
            <a:r>
              <a:rPr lang="tr-TR" dirty="0" smtClean="0"/>
              <a:t> tedbirleri alması gerektiğine hükmedilmiştir.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Anayasanın bu maddesi </a:t>
            </a:r>
            <a:r>
              <a:rPr lang="tr-TR" i="1" dirty="0" smtClean="0">
                <a:solidFill>
                  <a:srgbClr val="FF0000"/>
                </a:solidFill>
              </a:rPr>
              <a:t>özel bankaların kuruluşu ve faaliyetlerine güvence getirmesi yanında özel ekonomik kesimin devlet garantisi altında olduğu</a:t>
            </a:r>
            <a:r>
              <a:rPr lang="tr-TR" dirty="0" smtClean="0"/>
              <a:t>nu gösteren önemli bir düzenlemedir. </a:t>
            </a:r>
          </a:p>
          <a:p>
            <a:r>
              <a:rPr lang="tr-TR" dirty="0" smtClean="0"/>
              <a:t>Anayasada yer alan bu düzenlemeler doğrudan bankacılık sektörü ile ilişkili düzenlemelerdir.</a:t>
            </a:r>
          </a:p>
          <a:p>
            <a:endParaRPr lang="tr-T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908720"/>
            <a:ext cx="8229600" cy="5949280"/>
          </a:xfrm>
        </p:spPr>
        <p:txBody>
          <a:bodyPr>
            <a:normAutofit/>
          </a:bodyPr>
          <a:lstStyle/>
          <a:p>
            <a:r>
              <a:rPr lang="tr-TR" dirty="0" smtClean="0"/>
              <a:t>Dolaylı olarak anayasanın bazı hükümlerinin bankacılık sektörüne yöneldiği söylenebilir. </a:t>
            </a:r>
          </a:p>
          <a:p>
            <a:r>
              <a:rPr lang="tr-TR" dirty="0" smtClean="0"/>
              <a:t>“Çalışma Hakkı ve Ödevi” başlıklı md. 48’de; devletin, </a:t>
            </a:r>
            <a:r>
              <a:rPr lang="tr-TR" b="1" dirty="0" smtClean="0"/>
              <a:t>çalışma hakkıyla ilgili gerekli düzenlemelere gitme yetkisi </a:t>
            </a:r>
            <a:r>
              <a:rPr lang="tr-TR" dirty="0" smtClean="0"/>
              <a:t>vurgulanmıştır.  </a:t>
            </a:r>
          </a:p>
          <a:p>
            <a:endParaRPr lang="tr-T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fontScale="92500" lnSpcReduction="10000"/>
          </a:bodyPr>
          <a:lstStyle/>
          <a:p>
            <a:r>
              <a:rPr lang="tr-TR" dirty="0" smtClean="0"/>
              <a:t>Bu düzenleme sektör çalışanlarına yönelik bir düzenleme olmakla birlikte, anayasanın devam eden </a:t>
            </a:r>
            <a:r>
              <a:rPr lang="tr-TR" b="1" dirty="0" smtClean="0"/>
              <a:t>50’nci madde</a:t>
            </a:r>
            <a:r>
              <a:rPr lang="tr-TR" dirty="0" smtClean="0"/>
              <a:t>siyle “</a:t>
            </a:r>
            <a:r>
              <a:rPr lang="tr-TR" i="1" dirty="0" smtClean="0">
                <a:solidFill>
                  <a:srgbClr val="FF0000"/>
                </a:solidFill>
                <a:effectLst>
                  <a:outerShdw blurRad="38100" dist="38100" dir="2700000" algn="tl">
                    <a:srgbClr val="000000">
                      <a:alpha val="43137"/>
                    </a:srgbClr>
                  </a:outerShdw>
                </a:effectLst>
              </a:rPr>
              <a:t>Çalışma Şartları ve Dinlenme Hakkı</a:t>
            </a:r>
            <a:r>
              <a:rPr lang="tr-TR" dirty="0" smtClean="0"/>
              <a:t>” başlıklı maddesi yine sektör çalışanlarına yönelik önemli ilkeleri ortaya koymaktadır. </a:t>
            </a:r>
          </a:p>
          <a:p>
            <a:r>
              <a:rPr lang="tr-TR" dirty="0" smtClean="0"/>
              <a:t>Dolayısıyla </a:t>
            </a:r>
            <a:r>
              <a:rPr lang="tr-TR" dirty="0" smtClean="0">
                <a:effectLst>
                  <a:outerShdw blurRad="38100" dist="38100" dir="2700000" algn="tl">
                    <a:srgbClr val="000000">
                      <a:alpha val="43137"/>
                    </a:srgbClr>
                  </a:outerShdw>
                </a:effectLst>
              </a:rPr>
              <a:t>Anayasanın ekonomik alanı düzenleyen pek çok maddesi </a:t>
            </a:r>
            <a:r>
              <a:rPr lang="tr-TR" dirty="0" smtClean="0"/>
              <a:t>aynı zamanda </a:t>
            </a:r>
            <a:r>
              <a:rPr lang="tr-TR" dirty="0" smtClean="0">
                <a:effectLst>
                  <a:outerShdw blurRad="38100" dist="38100" dir="2700000" algn="tl">
                    <a:srgbClr val="000000">
                      <a:alpha val="43137"/>
                    </a:srgbClr>
                  </a:outerShdw>
                </a:effectLst>
              </a:rPr>
              <a:t>bankacılık sektörüne yönelik</a:t>
            </a:r>
            <a:r>
              <a:rPr lang="tr-TR" dirty="0" smtClean="0"/>
              <a:t> dikkate alınması gereken düzenlemelerdir.</a:t>
            </a:r>
            <a:endParaRPr lang="tr-T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120680"/>
          </a:xfrm>
        </p:spPr>
        <p:txBody>
          <a:bodyPr/>
          <a:lstStyle/>
          <a:p>
            <a:r>
              <a:rPr lang="tr-TR" dirty="0" smtClean="0"/>
              <a:t>Anayasanın bir diğer düzenlemesi banka müşterilerine yöneliktir.</a:t>
            </a:r>
          </a:p>
          <a:p>
            <a:r>
              <a:rPr lang="tr-TR" dirty="0" smtClean="0"/>
              <a:t> </a:t>
            </a:r>
            <a:r>
              <a:rPr lang="tr-TR" b="1" dirty="0" smtClean="0"/>
              <a:t>Anayasa</a:t>
            </a:r>
            <a:r>
              <a:rPr lang="tr-TR" dirty="0" smtClean="0"/>
              <a:t>nın “Tüketicilerin Korunması” başlıklı </a:t>
            </a:r>
            <a:r>
              <a:rPr lang="tr-TR" b="1" dirty="0" smtClean="0"/>
              <a:t>md. 172</a:t>
            </a:r>
            <a:r>
              <a:rPr lang="tr-TR" dirty="0" smtClean="0"/>
              <a:t>’de devlet, </a:t>
            </a:r>
            <a:r>
              <a:rPr lang="tr-TR" b="1" i="1" dirty="0" smtClean="0">
                <a:solidFill>
                  <a:srgbClr val="FF0000"/>
                </a:solidFill>
              </a:rPr>
              <a:t>“....tüketicileri koruyucu ve aydınlatıcı tedbirler alır, tüketicilerin kendilerini koruyucu girişimlerini teşvik eder</a:t>
            </a:r>
            <a:r>
              <a:rPr lang="tr-TR" b="1" dirty="0" smtClean="0">
                <a:solidFill>
                  <a:srgbClr val="FF0000"/>
                </a:solidFill>
              </a:rPr>
              <a:t>” </a:t>
            </a:r>
            <a:r>
              <a:rPr lang="tr-TR" dirty="0" smtClean="0"/>
              <a:t>düzenlemesiyle her tüketici gibi müşteri konumundaki bankacılık hizmetlerini tüketenleri koruma altına almaktadır.</a:t>
            </a:r>
          </a:p>
          <a:p>
            <a:endParaRPr lang="tr-T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 Hukukunun İdare Hukuku İle İlişkisi</a:t>
            </a:r>
            <a:endParaRPr lang="tr-TR" dirty="0"/>
          </a:p>
        </p:txBody>
      </p:sp>
      <p:sp>
        <p:nvSpPr>
          <p:cNvPr id="3" name="2 İçerik Yer Tutucusu"/>
          <p:cNvSpPr>
            <a:spLocks noGrp="1"/>
          </p:cNvSpPr>
          <p:nvPr>
            <p:ph idx="1"/>
          </p:nvPr>
        </p:nvSpPr>
        <p:spPr>
          <a:xfrm>
            <a:off x="457200" y="1600200"/>
            <a:ext cx="8229600" cy="4853136"/>
          </a:xfrm>
        </p:spPr>
        <p:txBody>
          <a:bodyPr>
            <a:normAutofit fontScale="92500"/>
          </a:bodyPr>
          <a:lstStyle/>
          <a:p>
            <a:r>
              <a:rPr lang="tr-TR" dirty="0" smtClean="0"/>
              <a:t>İdare, dar tanımıyla </a:t>
            </a:r>
            <a:r>
              <a:rPr lang="tr-TR" b="1" dirty="0" smtClean="0"/>
              <a:t>yasama ve yargı organları dışında kalan</a:t>
            </a:r>
            <a:r>
              <a:rPr lang="tr-TR" dirty="0" smtClean="0"/>
              <a:t> devlet faaliyetlerini ifade etmektedir (Aydın ve Sütken, 2015:194). </a:t>
            </a:r>
          </a:p>
          <a:p>
            <a:r>
              <a:rPr lang="tr-TR" dirty="0" smtClean="0"/>
              <a:t>Öyle ki; bu kavram, kamu hizmetlerini yürütmekle görevli ve yürütme erki içinde istihdam edilen </a:t>
            </a:r>
            <a:r>
              <a:rPr lang="tr-TR" i="1" dirty="0" smtClean="0">
                <a:solidFill>
                  <a:srgbClr val="FF0000"/>
                </a:solidFill>
              </a:rPr>
              <a:t>müsteşardan müstahdeme tüm kamu görevlilerini</a:t>
            </a:r>
            <a:r>
              <a:rPr lang="tr-TR" dirty="0" smtClean="0"/>
              <a:t> içine alan bir kavramdır (</a:t>
            </a:r>
            <a:r>
              <a:rPr lang="tr-TR" dirty="0" err="1" smtClean="0"/>
              <a:t>Deryal</a:t>
            </a:r>
            <a:r>
              <a:rPr lang="tr-TR" dirty="0" smtClean="0"/>
              <a:t>, 2000: 102). </a:t>
            </a:r>
          </a:p>
          <a:p>
            <a:r>
              <a:rPr lang="tr-TR" dirty="0" smtClean="0"/>
              <a:t>Diğer anlamıyla idare, devletin idari organ ve kuruluşlarını ifade etmektedir (</a:t>
            </a:r>
            <a:r>
              <a:rPr lang="tr-TR" dirty="0" err="1" smtClean="0"/>
              <a:t>Günday</a:t>
            </a:r>
            <a:r>
              <a:rPr lang="tr-TR" dirty="0" smtClean="0"/>
              <a:t>, 2004:  3).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99181"/>
            <a:ext cx="8229600" cy="6126163"/>
          </a:xfrm>
        </p:spPr>
        <p:txBody>
          <a:bodyPr>
            <a:normAutofit fontScale="92500" lnSpcReduction="10000"/>
          </a:bodyPr>
          <a:lstStyle/>
          <a:p>
            <a:r>
              <a:rPr lang="tr-TR" dirty="0" smtClean="0"/>
              <a:t>Örneğin, İç İşleri Bakanlığı, Karayolları Genel Müdürlüğü, büyükşehir belediyeleri ya da </a:t>
            </a:r>
            <a:r>
              <a:rPr lang="tr-TR" b="1" dirty="0" smtClean="0"/>
              <a:t>BDDK</a:t>
            </a:r>
            <a:r>
              <a:rPr lang="tr-TR" dirty="0" smtClean="0"/>
              <a:t> gibi </a:t>
            </a:r>
            <a:r>
              <a:rPr lang="tr-TR" b="1" dirty="0" smtClean="0"/>
              <a:t>kamu tüzel kişiliğe haiz kurum ve kuruluşlar</a:t>
            </a:r>
            <a:r>
              <a:rPr lang="tr-TR" dirty="0" smtClean="0"/>
              <a:t> </a:t>
            </a:r>
            <a:r>
              <a:rPr lang="tr-TR" b="1" dirty="0" smtClean="0"/>
              <a:t>idareyi oluşturmaktadır. </a:t>
            </a:r>
          </a:p>
          <a:p>
            <a:r>
              <a:rPr lang="tr-TR" dirty="0" smtClean="0"/>
              <a:t>Dolayısıyla idari organ ve kuruluşların genel ismi olan </a:t>
            </a:r>
            <a:r>
              <a:rPr lang="tr-TR" b="1" dirty="0" smtClean="0"/>
              <a:t>devlet, fonksiyonlarını yerine getirirken gerçek ya da tüzel kişilerle bir etkileşim içersindedir</a:t>
            </a:r>
            <a:r>
              <a:rPr lang="tr-TR" dirty="0" smtClean="0"/>
              <a:t>. Bu </a:t>
            </a:r>
            <a:r>
              <a:rPr lang="tr-TR" dirty="0" smtClean="0">
                <a:solidFill>
                  <a:srgbClr val="FF0000"/>
                </a:solidFill>
              </a:rPr>
              <a:t>ilişki idare hukukunun konusunu oluşturmaktadır</a:t>
            </a:r>
            <a:r>
              <a:rPr lang="tr-TR" dirty="0" smtClean="0"/>
              <a:t>. </a:t>
            </a:r>
          </a:p>
          <a:p>
            <a:r>
              <a:rPr lang="tr-TR" b="1" dirty="0" smtClean="0"/>
              <a:t>İdare hukuku</a:t>
            </a:r>
            <a:r>
              <a:rPr lang="tr-TR" dirty="0" smtClean="0"/>
              <a:t>, </a:t>
            </a:r>
            <a:r>
              <a:rPr lang="tr-TR" b="1" dirty="0" smtClean="0">
                <a:solidFill>
                  <a:srgbClr val="FF0000"/>
                </a:solidFill>
              </a:rPr>
              <a:t>devletin kamusal alanda gerçekleştirdiği yönetimle ilgili işlem ve eylemlerin düzenlendiği hukuk alanıdır </a:t>
            </a:r>
            <a:r>
              <a:rPr lang="tr-TR" dirty="0" smtClean="0"/>
              <a:t>(Pehlivan, 2015: 23). </a:t>
            </a:r>
          </a:p>
          <a:p>
            <a:endParaRPr lang="tr-T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99789"/>
            <a:ext cx="8229600" cy="5937523"/>
          </a:xfrm>
        </p:spPr>
        <p:txBody>
          <a:bodyPr>
            <a:normAutofit/>
          </a:bodyPr>
          <a:lstStyle/>
          <a:p>
            <a:r>
              <a:rPr lang="tr-TR" b="1" dirty="0" smtClean="0"/>
              <a:t>Devlet</a:t>
            </a:r>
            <a:r>
              <a:rPr lang="tr-TR" dirty="0" smtClean="0"/>
              <a:t> erkler ayrılığı ilkesine bağlı olarak yürütme erki vasıtasıyla </a:t>
            </a:r>
            <a:r>
              <a:rPr lang="tr-TR" b="1" dirty="0" smtClean="0"/>
              <a:t>her türlü idari işlem ve eylemin tarafı olmaktadır</a:t>
            </a:r>
            <a:r>
              <a:rPr lang="tr-TR" dirty="0" smtClean="0"/>
              <a:t>.  </a:t>
            </a:r>
          </a:p>
          <a:p>
            <a:r>
              <a:rPr lang="tr-TR" dirty="0" smtClean="0"/>
              <a:t>İdari işlem ve eylemler sayesinde devlet kamusal hizmetleri ifa edebilmekte ya da kamusal faaliyetlerin yürütülmesini sağlamaktadır. </a:t>
            </a:r>
          </a:p>
          <a:p>
            <a:endParaRPr lang="tr-TR"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Anayasadan alınan pek çok yetki ile </a:t>
            </a:r>
            <a:r>
              <a:rPr lang="tr-TR" b="1" dirty="0" smtClean="0"/>
              <a:t>piyasalarda düzenleme yapmak</a:t>
            </a:r>
            <a:r>
              <a:rPr lang="tr-TR" dirty="0" smtClean="0"/>
              <a:t>, ekonomiyi etkileyecek ekonomik alanlara müdahale etmek gibi </a:t>
            </a:r>
            <a:r>
              <a:rPr lang="tr-TR" b="1" dirty="0" smtClean="0"/>
              <a:t>pek çok işlem ya da eylem devlet tarafından uygulanmaktadır</a:t>
            </a:r>
            <a:r>
              <a:rPr lang="tr-TR" dirty="0" smtClean="0"/>
              <a:t>. </a:t>
            </a:r>
          </a:p>
          <a:p>
            <a:r>
              <a:rPr lang="tr-TR" dirty="0" smtClean="0"/>
              <a:t>İdari işlem ve eylem yetkisine sahip </a:t>
            </a:r>
            <a:r>
              <a:rPr lang="tr-TR" b="1" dirty="0" smtClean="0"/>
              <a:t>devlet, yetkisini her daim kanuna uygun şekilde kullanmak zorundadır</a:t>
            </a:r>
            <a:r>
              <a:rPr lang="tr-TR" dirty="0" smtClean="0"/>
              <a:t>.</a:t>
            </a:r>
            <a:endParaRPr lang="tr-T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99789"/>
            <a:ext cx="8229600" cy="6009531"/>
          </a:xfrm>
        </p:spPr>
        <p:txBody>
          <a:bodyPr>
            <a:normAutofit/>
          </a:bodyPr>
          <a:lstStyle/>
          <a:p>
            <a:r>
              <a:rPr lang="tr-TR" dirty="0" smtClean="0"/>
              <a:t>Aksi durumda </a:t>
            </a:r>
            <a:r>
              <a:rPr lang="tr-TR" b="1" dirty="0" smtClean="0"/>
              <a:t>T.C. Anayasası’nın 125</a:t>
            </a:r>
            <a:r>
              <a:rPr lang="tr-TR" dirty="0" smtClean="0"/>
              <a:t>’inci maddesi devreye girmektedir. </a:t>
            </a:r>
          </a:p>
          <a:p>
            <a:r>
              <a:rPr lang="tr-TR" dirty="0" smtClean="0"/>
              <a:t>Mezkûr madde de; </a:t>
            </a:r>
            <a:r>
              <a:rPr lang="tr-TR" b="1" dirty="0" smtClean="0"/>
              <a:t>idarenin her türlü işlem ve eylemlerine karşı yargı yoluna başvurulacağı</a:t>
            </a:r>
            <a:r>
              <a:rPr lang="tr-TR" dirty="0" smtClean="0"/>
              <a:t> hükmü yer almakta, yani hukuksuz işlemin yargı denetimine tabi tutulabileceği anlatılmaktadır. </a:t>
            </a:r>
          </a:p>
          <a:p>
            <a:endParaRPr lang="tr-T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Bu açıklamada kurallar bütünü şeklinde ifade edilen tanımdan elde edilen “</a:t>
            </a:r>
            <a:r>
              <a:rPr lang="tr-TR" b="1" dirty="0" smtClean="0"/>
              <a:t>hukuk kuralları</a:t>
            </a:r>
            <a:r>
              <a:rPr lang="tr-TR" dirty="0" smtClean="0"/>
              <a:t>” deyimi; topluluk halinde yaşayan kişiler (ile aynı zamanda devlet tüzel kişiliğinin diğer kişilerle) arasındaki ilişkileri düzenleyen ve devlet tarafından yaptırımlarla korunan yazılı kurallar bütünü şeklinde tanımlanır (Pehlivan, 2015: 21). </a:t>
            </a:r>
          </a:p>
          <a:p>
            <a:endParaRPr lang="tr-T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lstStyle/>
          <a:p>
            <a:r>
              <a:rPr lang="tr-TR" dirty="0" smtClean="0"/>
              <a:t>Benzer şekilde 2577 sayılı İdari Yargılama Usul Kanunu (İYUK) md. 2/1’de </a:t>
            </a:r>
            <a:r>
              <a:rPr lang="tr-TR" b="1" dirty="0" smtClean="0"/>
              <a:t>idarenin işlem ve eylemleri hakkında</a:t>
            </a:r>
            <a:r>
              <a:rPr lang="tr-TR" dirty="0" smtClean="0"/>
              <a:t> yetki, şekil, sebep, konu ve maksat yönlerinden herhangi biri ile kanuna aykırı olduklarından ötürü </a:t>
            </a:r>
            <a:r>
              <a:rPr lang="tr-TR" b="1" dirty="0" smtClean="0"/>
              <a:t>iptal davası açılabileceği</a:t>
            </a:r>
            <a:r>
              <a:rPr lang="tr-TR" dirty="0" smtClean="0"/>
              <a:t>, devam eden ikinci fıkrada ise; idari işlem ve eylemlerden dolayı </a:t>
            </a:r>
            <a:r>
              <a:rPr lang="tr-TR" b="1" dirty="0" smtClean="0"/>
              <a:t>kişisel hakları doğrudan ihlal edilenler tarafından</a:t>
            </a:r>
            <a:r>
              <a:rPr lang="tr-TR" dirty="0" smtClean="0"/>
              <a:t> </a:t>
            </a:r>
            <a:r>
              <a:rPr lang="tr-TR" b="1" dirty="0" smtClean="0">
                <a:solidFill>
                  <a:srgbClr val="FF0000"/>
                </a:solidFill>
              </a:rPr>
              <a:t>tam yargı davaları</a:t>
            </a:r>
            <a:r>
              <a:rPr lang="tr-TR" dirty="0" smtClean="0"/>
              <a:t>nın açılabileceği düzenlenmiştir. </a:t>
            </a:r>
          </a:p>
          <a:p>
            <a:endParaRPr lang="tr-T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99181"/>
            <a:ext cx="8229600" cy="6126163"/>
          </a:xfrm>
        </p:spPr>
        <p:txBody>
          <a:bodyPr>
            <a:normAutofit/>
          </a:bodyPr>
          <a:lstStyle/>
          <a:p>
            <a:r>
              <a:rPr lang="tr-TR" dirty="0" smtClean="0"/>
              <a:t>Bankalar ülke ekonomileri için önemli teşebbüslerdir. </a:t>
            </a:r>
          </a:p>
          <a:p>
            <a:r>
              <a:rPr lang="tr-TR" dirty="0" smtClean="0"/>
              <a:t>Önemli görevlerinden ikisi </a:t>
            </a:r>
            <a:r>
              <a:rPr lang="tr-TR" b="1" dirty="0" smtClean="0"/>
              <a:t>mevduat toplamak </a:t>
            </a:r>
            <a:r>
              <a:rPr lang="tr-TR" dirty="0" smtClean="0"/>
              <a:t>ve </a:t>
            </a:r>
            <a:r>
              <a:rPr lang="tr-TR" b="1" dirty="0" smtClean="0"/>
              <a:t>kredi kullandırmak</a:t>
            </a:r>
            <a:r>
              <a:rPr lang="tr-TR" dirty="0" smtClean="0"/>
              <a:t>tır. </a:t>
            </a:r>
          </a:p>
          <a:p>
            <a:r>
              <a:rPr lang="tr-TR" dirty="0" smtClean="0"/>
              <a:t>Bu iki görevle para politika uygulamalarında önemli bir aktör olarak görev yapmaktadır. </a:t>
            </a:r>
          </a:p>
          <a:p>
            <a:endParaRPr lang="tr-T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lstStyle/>
          <a:p>
            <a:r>
              <a:rPr lang="tr-TR" dirty="0" smtClean="0"/>
              <a:t>Bunun yanı sıra topladıkları mevduatların korunması, mevduat sahipleri açısından ve ekonomik güven açısından önem taşımaktadır. </a:t>
            </a:r>
          </a:p>
          <a:p>
            <a:r>
              <a:rPr lang="tr-TR" dirty="0" smtClean="0"/>
              <a:t>Bu özelliklerinden ötürü bankacılık sektörü; devlet tarafından anayasadan da alınan yetki ile düzenlenmekte, denetlenmekte ve kontrol altına alınmaktadır. </a:t>
            </a:r>
          </a:p>
          <a:p>
            <a:r>
              <a:rPr lang="tr-TR" dirty="0" smtClean="0"/>
              <a:t>Başlı başına bu durum </a:t>
            </a:r>
            <a:r>
              <a:rPr lang="tr-TR" b="1" dirty="0" smtClean="0"/>
              <a:t>idare hukuku ile banka hukukunun bir ilişki içersinde</a:t>
            </a:r>
            <a:r>
              <a:rPr lang="tr-TR" dirty="0" smtClean="0"/>
              <a:t> olduğunun kanıtıdır. </a:t>
            </a:r>
          </a:p>
          <a:p>
            <a:endParaRPr lang="tr-T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3157"/>
            <a:ext cx="8229600" cy="6414195"/>
          </a:xfrm>
        </p:spPr>
        <p:txBody>
          <a:bodyPr>
            <a:normAutofit/>
          </a:bodyPr>
          <a:lstStyle/>
          <a:p>
            <a:r>
              <a:rPr lang="tr-TR" dirty="0" smtClean="0"/>
              <a:t>Diğer taraftan kamu tüzel kişiliğine haiz BDDK ve TMSF ve de TCMB sektöre yönelik idari işlemlerde ve eylemlerde bulunmaktadır. </a:t>
            </a:r>
          </a:p>
          <a:p>
            <a:r>
              <a:rPr lang="tr-TR" dirty="0" smtClean="0"/>
              <a:t>Ayrıca TCMB, para politikası araçları ile bankalara yönelik sınırları belirlemektedir. </a:t>
            </a:r>
          </a:p>
          <a:p>
            <a:r>
              <a:rPr lang="tr-TR" dirty="0" smtClean="0"/>
              <a:t>Haklarında idari işlem ve eylemde bulunulan bankalar ya da bankacılık sektöründe yer alan diğer paydaşlar, </a:t>
            </a:r>
            <a:r>
              <a:rPr lang="tr-TR" b="1" dirty="0" smtClean="0"/>
              <a:t>idarenin bu tür işlem ve eylemlerine karşı yargı yoluna başvurma hakkı </a:t>
            </a:r>
            <a:r>
              <a:rPr lang="tr-TR" dirty="0" smtClean="0"/>
              <a:t>bulunmaktadır. </a:t>
            </a:r>
          </a:p>
          <a:p>
            <a:endParaRPr lang="tr-T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Dolayısıyla bu örnekle de </a:t>
            </a:r>
            <a:r>
              <a:rPr lang="tr-TR" b="1" dirty="0" smtClean="0"/>
              <a:t>banka hukuku ile idari yargılama hukuku arasında </a:t>
            </a:r>
            <a:r>
              <a:rPr lang="tr-TR" dirty="0" smtClean="0"/>
              <a:t>önemli bir ilişkinin var olduğu söylenebilir. </a:t>
            </a:r>
          </a:p>
          <a:p>
            <a:r>
              <a:rPr lang="tr-TR" dirty="0" smtClean="0"/>
              <a:t>Bu örnek aynı zamanda banka hukukunun idari yargılama hukuku ile arasında bir etkileşimin olduğunu göstermektedir.</a:t>
            </a:r>
          </a:p>
          <a:p>
            <a:endParaRPr lang="tr-T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 Hukukunun Uluslararası Hukukla İlişkisi</a:t>
            </a:r>
            <a:endParaRPr lang="tr-TR" dirty="0"/>
          </a:p>
        </p:txBody>
      </p:sp>
      <p:sp>
        <p:nvSpPr>
          <p:cNvPr id="3" name="2 İçerik Yer Tutucusu"/>
          <p:cNvSpPr>
            <a:spLocks noGrp="1"/>
          </p:cNvSpPr>
          <p:nvPr>
            <p:ph idx="1"/>
          </p:nvPr>
        </p:nvSpPr>
        <p:spPr/>
        <p:txBody>
          <a:bodyPr>
            <a:normAutofit/>
          </a:bodyPr>
          <a:lstStyle/>
          <a:p>
            <a:r>
              <a:rPr lang="tr-TR" dirty="0" smtClean="0"/>
              <a:t>Uluslararası hukuk </a:t>
            </a:r>
            <a:r>
              <a:rPr lang="tr-TR" dirty="0" smtClean="0">
                <a:solidFill>
                  <a:srgbClr val="FF0000"/>
                </a:solidFill>
              </a:rPr>
              <a:t>devletlerarasında uluslararası ilişkilerin düzenlendiği </a:t>
            </a:r>
            <a:r>
              <a:rPr lang="tr-TR" dirty="0" smtClean="0"/>
              <a:t>kamu hukuku </a:t>
            </a:r>
            <a:r>
              <a:rPr lang="tr-TR" dirty="0" smtClean="0">
                <a:solidFill>
                  <a:srgbClr val="FF0000"/>
                </a:solidFill>
              </a:rPr>
              <a:t>alan</a:t>
            </a:r>
            <a:r>
              <a:rPr lang="tr-TR" dirty="0" smtClean="0"/>
              <a:t>ıdır. </a:t>
            </a:r>
          </a:p>
          <a:p>
            <a:r>
              <a:rPr lang="tr-TR" dirty="0" smtClean="0"/>
              <a:t>Uluslararası hukuka aynı zamanda </a:t>
            </a:r>
            <a:r>
              <a:rPr lang="tr-TR" b="1" dirty="0" smtClean="0"/>
              <a:t>devletlerarası hukuk da denilmektedir</a:t>
            </a:r>
            <a:r>
              <a:rPr lang="tr-TR" dirty="0" smtClean="0"/>
              <a: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Ancak uluslararası hukuk bir kamu hukuku alanı olmaktan ziyade teknolojik gelişmeler ve küreselleşmenin etkisiyle, uluslararası ilişkilerin boyutunun değişmesi sonrasında, özel hukuk alanını da ilgilendiren bir hukuk alanı haline dönüşmüştür. </a:t>
            </a:r>
          </a:p>
          <a:p>
            <a:endParaRPr lang="tr-T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Hatta, tek başına bir hukuk alanı olduğu da kabul edilebilir. </a:t>
            </a:r>
          </a:p>
          <a:p>
            <a:r>
              <a:rPr lang="tr-TR" dirty="0" smtClean="0"/>
              <a:t>O halde uluslararası hukuk, </a:t>
            </a:r>
            <a:r>
              <a:rPr lang="tr-TR" b="1" dirty="0" smtClean="0"/>
              <a:t>uluslararası kamu hukuku</a:t>
            </a:r>
            <a:r>
              <a:rPr lang="tr-TR" dirty="0" smtClean="0"/>
              <a:t> ve </a:t>
            </a:r>
            <a:r>
              <a:rPr lang="tr-TR" b="1" dirty="0" smtClean="0"/>
              <a:t>uluslararası özel hukuk</a:t>
            </a:r>
            <a:r>
              <a:rPr lang="tr-TR" dirty="0" smtClean="0"/>
              <a:t> başlıkları altında ikili bir ayrıma tabi tutulabilir. </a:t>
            </a:r>
            <a:endParaRPr lang="tr-T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Uluslararası özel hukuk kapsamında olan kişiler arası uyuşmazlıklarda </a:t>
            </a:r>
            <a:r>
              <a:rPr lang="tr-TR" b="1" dirty="0" smtClean="0"/>
              <a:t>hangi ülke hukukunun uygulanacağı</a:t>
            </a:r>
            <a:r>
              <a:rPr lang="tr-TR" dirty="0" smtClean="0"/>
              <a:t> sorusuna cevap aranacaktır.  </a:t>
            </a:r>
          </a:p>
          <a:p>
            <a:r>
              <a:rPr lang="tr-TR" dirty="0" smtClean="0"/>
              <a:t>Ülkeler bu tür hukuki soruların yanıtlarını aralarında </a:t>
            </a:r>
            <a:r>
              <a:rPr lang="tr-TR" b="1" dirty="0" smtClean="0"/>
              <a:t>anlaşma imzalayarak </a:t>
            </a:r>
            <a:r>
              <a:rPr lang="tr-TR" dirty="0" smtClean="0"/>
              <a:t>ya da </a:t>
            </a:r>
            <a:r>
              <a:rPr lang="tr-TR" b="1" dirty="0" smtClean="0"/>
              <a:t>üyesi bulundukları birlikler aracılığıyla bir sözleşmeye taraf olarak </a:t>
            </a:r>
            <a:r>
              <a:rPr lang="tr-TR" dirty="0" smtClean="0">
                <a:solidFill>
                  <a:srgbClr val="FF0000"/>
                </a:solidFill>
              </a:rPr>
              <a:t>çözüm bulurlar. </a:t>
            </a:r>
          </a:p>
          <a:p>
            <a:endParaRPr lang="tr-T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92696"/>
            <a:ext cx="8229600" cy="5904656"/>
          </a:xfrm>
        </p:spPr>
        <p:txBody>
          <a:bodyPr>
            <a:normAutofit/>
          </a:bodyPr>
          <a:lstStyle/>
          <a:p>
            <a:r>
              <a:rPr lang="tr-TR" dirty="0" smtClean="0"/>
              <a:t>Kaldı ki; </a:t>
            </a:r>
            <a:r>
              <a:rPr lang="tr-TR" b="1" dirty="0" smtClean="0"/>
              <a:t>uluslararası antlaşmalar </a:t>
            </a:r>
            <a:r>
              <a:rPr lang="tr-TR" dirty="0" smtClean="0"/>
              <a:t>uluslararası hukukun </a:t>
            </a:r>
            <a:r>
              <a:rPr lang="tr-TR" b="1" dirty="0" smtClean="0"/>
              <a:t>en temel kaynağıdır.</a:t>
            </a:r>
            <a:r>
              <a:rPr lang="tr-TR" dirty="0" smtClean="0"/>
              <a:t> </a:t>
            </a:r>
          </a:p>
          <a:p>
            <a:r>
              <a:rPr lang="tr-TR" dirty="0" smtClean="0"/>
              <a:t>Uluslararası antlaşmaların hüküm ifade ettiği alanlardan biri de bankacılık sektörüdür. </a:t>
            </a:r>
          </a:p>
          <a:p>
            <a:r>
              <a:rPr lang="tr-TR" dirty="0" smtClean="0"/>
              <a:t>Çünkü </a:t>
            </a:r>
            <a:r>
              <a:rPr lang="tr-TR" b="1" dirty="0" smtClean="0"/>
              <a:t>bankacılık faaliyetleri uluslararası boyuta ulaşmış bir </a:t>
            </a:r>
            <a:r>
              <a:rPr lang="tr-TR" dirty="0" smtClean="0"/>
              <a:t>durumdadır. </a:t>
            </a:r>
          </a:p>
          <a:p>
            <a:r>
              <a:rPr lang="tr-TR" b="1" dirty="0" smtClean="0">
                <a:solidFill>
                  <a:srgbClr val="FF0000"/>
                </a:solidFill>
              </a:rPr>
              <a:t>Uluslararası bankacılık</a:t>
            </a:r>
            <a:r>
              <a:rPr lang="tr-TR" dirty="0" smtClean="0"/>
              <a:t>, </a:t>
            </a:r>
            <a:r>
              <a:rPr lang="tr-TR" i="1" u="sng" dirty="0" smtClean="0"/>
              <a:t>birden çok ülkede şube veya bağlı ortaklıklara sahip olmak ya da bunları kontrol etmek şeklinde tanımlanmaktadır</a:t>
            </a:r>
            <a:r>
              <a:rPr lang="tr-TR" dirty="0" smtClean="0"/>
              <a:t> (Yayla </a:t>
            </a:r>
            <a:r>
              <a:rPr lang="tr-TR" dirty="0" err="1" smtClean="0"/>
              <a:t>vd</a:t>
            </a:r>
            <a:r>
              <a:rPr lang="tr-TR" dirty="0" smtClean="0"/>
              <a:t>., 2005: 2).</a:t>
            </a:r>
            <a:endParaRPr lang="tr-T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normAutofit/>
          </a:bodyPr>
          <a:lstStyle/>
          <a:p>
            <a:r>
              <a:rPr lang="tr-TR" dirty="0" smtClean="0"/>
              <a:t>Görüldüğü üzere hukuk kuralları, kişiler arasındaki ilişkiler yanında, kişilerin devlet ile olan ilişkilerini aynı zamanda devletlerin birbirleri arasındaki ilişkileri de düzenlemektedir. </a:t>
            </a:r>
          </a:p>
          <a:p>
            <a:r>
              <a:rPr lang="tr-TR" dirty="0" smtClean="0"/>
              <a:t>Kişilerin bir birleriyle olan ilişkilerini ve ödevlerini düzenleyen hukuk alanı </a:t>
            </a:r>
            <a:r>
              <a:rPr lang="tr-TR" b="1" dirty="0" smtClean="0"/>
              <a:t>özel hukuk</a:t>
            </a:r>
            <a:r>
              <a:rPr lang="tr-TR" dirty="0" smtClean="0"/>
              <a:t>, kişilerin devlet ile olan ilişkilerini ve ödevlerini düzenleyen hukuk alanı ise </a:t>
            </a:r>
            <a:r>
              <a:rPr lang="tr-TR" b="1" dirty="0" smtClean="0"/>
              <a:t>kamu hukuku</a:t>
            </a:r>
            <a:r>
              <a:rPr lang="tr-TR" dirty="0" smtClean="0"/>
              <a:t> olarak adlandırılır. </a:t>
            </a:r>
            <a:endParaRPr lang="tr-T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b="1" dirty="0" smtClean="0"/>
              <a:t>Günümüzde bankacılık global düzeyde </a:t>
            </a:r>
            <a:r>
              <a:rPr lang="tr-TR" dirty="0" smtClean="0"/>
              <a:t>ele alınarak, uluslararası anlaşmalarla, bankacılık sisteminin güçlendirilmesine yönelik adımlar atılmaktadır. </a:t>
            </a:r>
          </a:p>
          <a:p>
            <a:r>
              <a:rPr lang="tr-TR" dirty="0" smtClean="0"/>
              <a:t>Küreselleşme sosyal, kültürel ve de ekonomik alanlarda kendini hissettirmektedir. </a:t>
            </a:r>
          </a:p>
          <a:p>
            <a:r>
              <a:rPr lang="tr-TR" b="1" dirty="0" smtClean="0"/>
              <a:t>Küreselleşme ile</a:t>
            </a:r>
            <a:r>
              <a:rPr lang="tr-TR" dirty="0" smtClean="0"/>
              <a:t> sınırların ortadan kalkması ve ticaretin sınır ötesi uygulamalarının yaygınlaşması </a:t>
            </a:r>
            <a:r>
              <a:rPr lang="tr-TR" b="1" dirty="0" smtClean="0"/>
              <a:t>bankacılık sektörü</a:t>
            </a:r>
            <a:r>
              <a:rPr lang="tr-TR" dirty="0" smtClean="0"/>
              <a:t>nü de </a:t>
            </a:r>
            <a:r>
              <a:rPr lang="tr-TR" b="1" dirty="0" smtClean="0"/>
              <a:t>etkilemektedir.</a:t>
            </a:r>
            <a:r>
              <a:rPr lang="tr-TR" dirty="0" smtClean="0"/>
              <a:t> </a:t>
            </a:r>
          </a:p>
          <a:p>
            <a:endParaRPr lang="tr-T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fontScale="92500" lnSpcReduction="10000"/>
          </a:bodyPr>
          <a:lstStyle/>
          <a:p>
            <a:r>
              <a:rPr lang="tr-TR" dirty="0" smtClean="0"/>
              <a:t>Uluslararası ticarette tahsilât ya da ödeme hizmetleri, uluslararası finans kuruluşları ya da uluslararası bankalar tarafından sunulan önemli hizmetlerden biridir. </a:t>
            </a:r>
          </a:p>
          <a:p>
            <a:r>
              <a:rPr lang="tr-TR" dirty="0" smtClean="0"/>
              <a:t>Buradan ulaşılan </a:t>
            </a:r>
            <a:r>
              <a:rPr lang="tr-TR" b="1" dirty="0" smtClean="0"/>
              <a:t>uluslararası banka</a:t>
            </a:r>
            <a:r>
              <a:rPr lang="tr-TR" dirty="0" smtClean="0"/>
              <a:t> </a:t>
            </a:r>
            <a:r>
              <a:rPr lang="tr-TR" b="1" dirty="0" smtClean="0"/>
              <a:t>kavramı</a:t>
            </a:r>
            <a:r>
              <a:rPr lang="tr-TR" dirty="0" smtClean="0"/>
              <a:t>; </a:t>
            </a:r>
            <a:r>
              <a:rPr lang="tr-TR" i="1" dirty="0" smtClean="0">
                <a:solidFill>
                  <a:srgbClr val="FF0000"/>
                </a:solidFill>
              </a:rPr>
              <a:t>“... dünya çapında faaliyet gösteren ancak sürdürmekte olduğu faaliyeti sıradan ticaret bankacılığı (ticari bankacılık) ile sınırlı bırakmayıp, tacir bankacılık, finansal kiralama (leasing), </a:t>
            </a:r>
            <a:r>
              <a:rPr lang="tr-TR" i="1" dirty="0" err="1" smtClean="0">
                <a:solidFill>
                  <a:srgbClr val="FF0000"/>
                </a:solidFill>
              </a:rPr>
              <a:t>factoring</a:t>
            </a:r>
            <a:r>
              <a:rPr lang="tr-TR" i="1" dirty="0" smtClean="0">
                <a:solidFill>
                  <a:srgbClr val="FF0000"/>
                </a:solidFill>
              </a:rPr>
              <a:t>, forfaiting ve danışmanlık gibi aktivitelerin yanı sıra yeni finansal tekniklerin tamamını müşterilerine sunan banka...”</a:t>
            </a:r>
            <a:r>
              <a:rPr lang="tr-TR" dirty="0" smtClean="0"/>
              <a:t> (Karapınar, 2013: 209) şeklinde tanımlanmaktadır. </a:t>
            </a:r>
            <a:endParaRPr lang="tr-T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048672"/>
          </a:xfrm>
        </p:spPr>
        <p:txBody>
          <a:bodyPr>
            <a:normAutofit lnSpcReduction="10000"/>
          </a:bodyPr>
          <a:lstStyle/>
          <a:p>
            <a:r>
              <a:rPr lang="tr-TR" dirty="0" smtClean="0"/>
              <a:t>Dolayısıyla tanımdan da anlaşıldığı üzere </a:t>
            </a:r>
            <a:r>
              <a:rPr lang="tr-TR" dirty="0" smtClean="0">
                <a:solidFill>
                  <a:srgbClr val="FF0000"/>
                </a:solidFill>
              </a:rPr>
              <a:t>bankacılık hizmetleri artık sadece bankaların merkezlerinin bulunduğu ülkelerd</a:t>
            </a:r>
            <a:r>
              <a:rPr lang="tr-TR" dirty="0" smtClean="0"/>
              <a:t>e sunulmamaktadır. </a:t>
            </a:r>
          </a:p>
          <a:p>
            <a:r>
              <a:rPr lang="tr-TR" dirty="0" smtClean="0"/>
              <a:t>Günümüzde bankalar yurt dışında şubeler açmakta ya da yurt dışında kurulu bir bankayı satın almakta ya da ortaklık kurmakta veyahut bankalar yurt dışında temsilcilik açmakta ya da uluslararası faaliyetleri yürütmek üzere </a:t>
            </a:r>
            <a:r>
              <a:rPr lang="tr-TR" b="1" dirty="0" smtClean="0"/>
              <a:t>muhabir banka anlaşmaları</a:t>
            </a:r>
            <a:r>
              <a:rPr lang="tr-TR" dirty="0" smtClean="0"/>
              <a:t> yapmaktadır. </a:t>
            </a:r>
          </a:p>
          <a:p>
            <a:r>
              <a:rPr lang="tr-TR" b="1" dirty="0" smtClean="0">
                <a:solidFill>
                  <a:srgbClr val="FF0000"/>
                </a:solidFill>
              </a:rPr>
              <a:t>Tüm bu işlemlerin hukuki yönü uluslararası hukukun konusunu oluşturmaktadır.</a:t>
            </a:r>
            <a:endParaRPr lang="tr-TR" b="1" dirty="0">
              <a:solidFill>
                <a:srgbClr val="FF0000"/>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Başka bir açıdan bakılacak olunursa; bankalar uluslararası anlamda belirlenen kriterlere uygun bir çalışma düzenine sahip olmaları istenmektedir. </a:t>
            </a:r>
          </a:p>
          <a:p>
            <a:r>
              <a:rPr lang="tr-TR" dirty="0" smtClean="0"/>
              <a:t>Bu anlamda uluslararası alanda “</a:t>
            </a:r>
            <a:r>
              <a:rPr lang="tr-TR" b="1" dirty="0" err="1" smtClean="0"/>
              <a:t>Basel</a:t>
            </a:r>
            <a:r>
              <a:rPr lang="tr-TR" b="1" dirty="0" smtClean="0"/>
              <a:t> Komitesi</a:t>
            </a:r>
            <a:r>
              <a:rPr lang="tr-TR" dirty="0" smtClean="0"/>
              <a:t>” çeşitli çalışmalar yapmakta ve bu çalışmaların sonuçlarını paylaşmaktadır.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Oluşturulduğu günden itibaren komitenin almış olduğu </a:t>
            </a:r>
            <a:r>
              <a:rPr lang="tr-TR" dirty="0" err="1" smtClean="0"/>
              <a:t>Besel</a:t>
            </a:r>
            <a:r>
              <a:rPr lang="tr-TR" dirty="0" smtClean="0"/>
              <a:t>-I- , </a:t>
            </a:r>
            <a:r>
              <a:rPr lang="tr-TR" dirty="0" err="1" smtClean="0"/>
              <a:t>Basel</a:t>
            </a:r>
            <a:r>
              <a:rPr lang="tr-TR" dirty="0" smtClean="0"/>
              <a:t> -II- ve </a:t>
            </a:r>
            <a:r>
              <a:rPr lang="tr-TR" dirty="0" err="1" smtClean="0"/>
              <a:t>Basel</a:t>
            </a:r>
            <a:r>
              <a:rPr lang="tr-TR" dirty="0" smtClean="0"/>
              <a:t>-III- kararları ulusal düzeyde devletler tarafından dikkate alınan önemli kararlardır. </a:t>
            </a:r>
          </a:p>
          <a:p>
            <a:r>
              <a:rPr lang="tr-TR" dirty="0" smtClean="0"/>
              <a:t>Örneğin </a:t>
            </a:r>
            <a:r>
              <a:rPr lang="tr-TR" b="1" dirty="0" smtClean="0"/>
              <a:t>Türkiye’de </a:t>
            </a:r>
            <a:r>
              <a:rPr lang="tr-TR" b="1" dirty="0" err="1" smtClean="0"/>
              <a:t>Basel</a:t>
            </a:r>
            <a:r>
              <a:rPr lang="tr-TR" b="1" dirty="0" smtClean="0"/>
              <a:t> -II- kararları 2009 yılından itibaren kabul edilmiş</a:t>
            </a:r>
            <a:r>
              <a:rPr lang="tr-TR" dirty="0" smtClean="0"/>
              <a:t>, 28/06/2012 tarih ve 28337 sayılı </a:t>
            </a:r>
            <a:r>
              <a:rPr lang="tr-TR" dirty="0" err="1" smtClean="0"/>
              <a:t>RG'de</a:t>
            </a:r>
            <a:r>
              <a:rPr lang="tr-TR" dirty="0" smtClean="0"/>
              <a:t> yayımlanarak </a:t>
            </a:r>
            <a:r>
              <a:rPr lang="tr-TR" b="1" dirty="0" smtClean="0"/>
              <a:t>01/07/2012 tarihinde yürürlüğe girmiştir</a:t>
            </a:r>
            <a:r>
              <a:rPr lang="tr-TR" dirty="0" smtClean="0"/>
              <a:t>. </a:t>
            </a:r>
            <a:endParaRPr lang="tr-T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92696"/>
            <a:ext cx="8229600" cy="5433467"/>
          </a:xfrm>
        </p:spPr>
        <p:txBody>
          <a:bodyPr>
            <a:normAutofit/>
          </a:bodyPr>
          <a:lstStyle/>
          <a:p>
            <a:r>
              <a:rPr lang="tr-TR" dirty="0" smtClean="0"/>
              <a:t>Bu düzenlemelerle birlikte </a:t>
            </a:r>
            <a:r>
              <a:rPr lang="tr-TR" b="1" dirty="0" smtClean="0"/>
              <a:t>kararların uygulanması adına çeşitli tebliğler çıkarılmış</a:t>
            </a:r>
            <a:r>
              <a:rPr lang="tr-TR" dirty="0" smtClean="0"/>
              <a:t>, ilgili yönetmeliklerde değişikliklere gidilmiştir. </a:t>
            </a:r>
          </a:p>
          <a:p>
            <a:r>
              <a:rPr lang="tr-TR" dirty="0" smtClean="0"/>
              <a:t>Dolayısıyla uluslararası birliklerin bankacılık alanında almış olduğu çeşitli kararların iç hukukta benimsenmesi ve uygulanması </a:t>
            </a:r>
            <a:r>
              <a:rPr lang="tr-TR" dirty="0" smtClean="0">
                <a:effectLst>
                  <a:outerShdw blurRad="38100" dist="38100" dir="2700000" algn="tl">
                    <a:srgbClr val="000000">
                      <a:alpha val="43137"/>
                    </a:srgbClr>
                  </a:outerShdw>
                </a:effectLst>
              </a:rPr>
              <a:t>uluslararası hukuk ile bankacılık hukuku arasında bir yakınlaşmanın doğmasına neden olmaktadır</a:t>
            </a:r>
            <a:r>
              <a:rPr lang="tr-TR" dirty="0" smtClean="0"/>
              <a:t>.</a:t>
            </a:r>
            <a:endParaRPr lang="tr-T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fontScale="92500" lnSpcReduction="10000"/>
          </a:bodyPr>
          <a:lstStyle/>
          <a:p>
            <a:r>
              <a:rPr lang="tr-TR" dirty="0" smtClean="0"/>
              <a:t>Diğer taraftan ülkeler; bankacılık sisteminin kullanılarak </a:t>
            </a:r>
            <a:r>
              <a:rPr lang="tr-TR" b="1" dirty="0" smtClean="0"/>
              <a:t>kara paranın aklanmasını önleme</a:t>
            </a:r>
            <a:r>
              <a:rPr lang="tr-TR" dirty="0" smtClean="0"/>
              <a:t>ye yönelik uluslararası düzeyde çalışmalar yürütmektedir. </a:t>
            </a:r>
          </a:p>
          <a:p>
            <a:r>
              <a:rPr lang="tr-TR" dirty="0" smtClean="0"/>
              <a:t>Avrupa Birliği, Birleşmiş Milletler ve </a:t>
            </a:r>
            <a:r>
              <a:rPr lang="tr-TR" dirty="0" err="1" smtClean="0"/>
              <a:t>Basel</a:t>
            </a:r>
            <a:r>
              <a:rPr lang="tr-TR" dirty="0" smtClean="0"/>
              <a:t> Komitesi gibi uluslararası kuruluşlar bu alanda çeşitli çalışmalar yapmakta, model anlaşmalar hazırlanmakta ve çoğu ülke bu çalışmalara dâhil olmakta aynı zamanda alınan kararlara taraf olmaktadır. </a:t>
            </a:r>
          </a:p>
          <a:p>
            <a:r>
              <a:rPr lang="tr-TR" i="1" u="sng" dirty="0" smtClean="0"/>
              <a:t>Alınan kararların uygulanması</a:t>
            </a:r>
            <a:r>
              <a:rPr lang="tr-TR" dirty="0" smtClean="0"/>
              <a:t>, </a:t>
            </a:r>
            <a:r>
              <a:rPr lang="tr-TR" i="1" u="sng" dirty="0" smtClean="0"/>
              <a:t>istenilen hedefe ulaşılması amacıyla ülkelerin yaptırım güçleri</a:t>
            </a:r>
            <a:r>
              <a:rPr lang="tr-TR" dirty="0" smtClean="0"/>
              <a:t> yine </a:t>
            </a:r>
            <a:r>
              <a:rPr lang="tr-TR" dirty="0" smtClean="0">
                <a:solidFill>
                  <a:srgbClr val="FF0000"/>
                </a:solidFill>
              </a:rPr>
              <a:t>uluslararası hukukun konusunu oluşturmaktadır</a:t>
            </a:r>
            <a:r>
              <a:rPr lang="tr-TR" dirty="0" smtClean="0"/>
              <a:t>.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Başka bir örnek ile banka hukukunun uluslararası hukukla ilişkisi şu şekilde açıklanabilir. Bankalar önemli bir finans kurumu ve ödeme aracıdır. Uluslararası alanda gerçekleşen ticari ilişkileri ve bu ilişkiler neticesinde onay verilen para transferleri, vergilendirme konusunda yetkili mali idarelerin önemle takip ettikleri konulardır. </a:t>
            </a:r>
            <a:endParaRPr lang="tr-T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lnSpcReduction="10000"/>
          </a:bodyPr>
          <a:lstStyle/>
          <a:p>
            <a:r>
              <a:rPr lang="tr-TR" dirty="0" smtClean="0"/>
              <a:t>Bu noktada uluslararası alanda gerçekleşen para transferlerinin, otomatik bilgi değişimi kapsamında bankalar ya da diğer ödeme kuruluşları tarafından ilgili ülke mali idaresine (ya da gelir idaresine) bildirilmesi önemli konulardan biridir. Bu konu ile ilgili yapılan düzenlemeler ve uluslararası anlaşmalar; bankalar ile ilgili ülkelerde yerel idareler arasındaki çalışma usul ve esaslarının belirlenmesini sağlayacaktır. </a:t>
            </a:r>
          </a:p>
          <a:p>
            <a:endParaRPr lang="tr-T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O halde şunu belirtmek mümkündür ki; banka hukuku ile uluslararası hukuk arasında çok yakın bir ilişki bulunmaktadır. </a:t>
            </a:r>
          </a:p>
          <a:p>
            <a:r>
              <a:rPr lang="tr-TR" dirty="0" smtClean="0"/>
              <a:t>Yukarıda verilen örnekle, banka hukukunun aynı zamanda </a:t>
            </a:r>
            <a:r>
              <a:rPr lang="tr-TR" b="1" dirty="0" smtClean="0"/>
              <a:t>uluslararası vergi hukuku </a:t>
            </a:r>
            <a:r>
              <a:rPr lang="tr-TR" dirty="0" smtClean="0"/>
              <a:t>ile etkileşim içersinde olduğunu görmekteyiz.</a:t>
            </a:r>
            <a:endParaRPr lang="tr-T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048672"/>
          </a:xfrm>
        </p:spPr>
        <p:txBody>
          <a:bodyPr>
            <a:normAutofit/>
          </a:bodyPr>
          <a:lstStyle/>
          <a:p>
            <a:r>
              <a:rPr lang="tr-TR" dirty="0" smtClean="0"/>
              <a:t>Devletlerarasındaki ilişkiler ise; </a:t>
            </a:r>
            <a:r>
              <a:rPr lang="tr-TR" b="1" dirty="0" smtClean="0"/>
              <a:t>uluslararası hukuk alanının </a:t>
            </a:r>
            <a:r>
              <a:rPr lang="tr-TR" dirty="0" smtClean="0"/>
              <a:t>kapsamındadır. </a:t>
            </a:r>
          </a:p>
          <a:p>
            <a:r>
              <a:rPr lang="tr-TR" dirty="0" smtClean="0"/>
              <a:t>Ayrıca hem özel hukuk hem de kamu hukuku alanında yer alan düzenlemelere tabi olan ilişkiler vardır ki; bunlar </a:t>
            </a:r>
            <a:r>
              <a:rPr lang="tr-TR" b="1" dirty="0" smtClean="0"/>
              <a:t>karma hukuk alanı </a:t>
            </a:r>
            <a:r>
              <a:rPr lang="tr-TR" dirty="0" smtClean="0"/>
              <a:t>içersinde ele alınabilir. </a:t>
            </a:r>
          </a:p>
          <a:p>
            <a:r>
              <a:rPr lang="tr-TR" dirty="0" smtClean="0"/>
              <a:t>Bu ayrım Kıta </a:t>
            </a:r>
            <a:r>
              <a:rPr lang="tr-TR" dirty="0" err="1" smtClean="0"/>
              <a:t>Avrupası</a:t>
            </a:r>
            <a:r>
              <a:rPr lang="tr-TR" dirty="0" smtClean="0"/>
              <a:t> Hukuk Sistemine paralel biçimde, özel hukuk ve kamu hukuku ayrımından doğmakta ve Türkiye’de de bu görüş kabul edilmektedir.</a:t>
            </a:r>
            <a:endParaRPr lang="tr-TR"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20680"/>
          </a:xfrm>
        </p:spPr>
        <p:txBody>
          <a:bodyPr>
            <a:normAutofit/>
          </a:bodyPr>
          <a:lstStyle/>
          <a:p>
            <a:r>
              <a:rPr lang="tr-TR" dirty="0" smtClean="0"/>
              <a:t>Son olarak bankacılık alanında ortaya çıkan </a:t>
            </a:r>
            <a:r>
              <a:rPr lang="tr-TR" b="1" dirty="0" smtClean="0"/>
              <a:t>uyuşmazlıklar</a:t>
            </a:r>
            <a:r>
              <a:rPr lang="tr-TR" dirty="0" smtClean="0"/>
              <a:t>, iç hukuk yollarının tüketilmesi ardından </a:t>
            </a:r>
            <a:r>
              <a:rPr lang="tr-TR" b="1" dirty="0" smtClean="0"/>
              <a:t>Avrupa İnsan Hakları Mahkemesi’ne (</a:t>
            </a:r>
            <a:r>
              <a:rPr lang="tr-TR" b="1" dirty="0" err="1" smtClean="0"/>
              <a:t>AİHM’ye</a:t>
            </a:r>
            <a:r>
              <a:rPr lang="tr-TR" b="1" dirty="0" smtClean="0"/>
              <a:t>) taşınabilir</a:t>
            </a:r>
            <a:r>
              <a:rPr lang="tr-TR" dirty="0" smtClean="0"/>
              <a:t>. </a:t>
            </a:r>
          </a:p>
          <a:p>
            <a:r>
              <a:rPr lang="tr-TR" dirty="0" smtClean="0"/>
              <a:t>AİHM,  Türkiye’nin tanıdığı uluslararası bir mahkemedir. </a:t>
            </a:r>
          </a:p>
          <a:p>
            <a:endParaRPr lang="tr-TR"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6048672"/>
          </a:xfrm>
        </p:spPr>
        <p:txBody>
          <a:bodyPr>
            <a:normAutofit/>
          </a:bodyPr>
          <a:lstStyle/>
          <a:p>
            <a:r>
              <a:rPr lang="tr-TR" dirty="0" smtClean="0"/>
              <a:t>Buradan çıkacak kararlar uluslararası hukuk bağlamında, banka hukukunun uluslararası hukuk ile ilişkisinin bir yönünü oluşturmaktadır. </a:t>
            </a:r>
          </a:p>
          <a:p>
            <a:r>
              <a:rPr lang="tr-TR" dirty="0" smtClean="0"/>
              <a:t>Kaldı ki; </a:t>
            </a:r>
            <a:r>
              <a:rPr lang="tr-TR" b="1" dirty="0" smtClean="0"/>
              <a:t>BK md. Geçici 31’de AİHM ile ilgili düzenlemeler</a:t>
            </a:r>
            <a:r>
              <a:rPr lang="tr-TR" dirty="0" smtClean="0"/>
              <a:t> bulunmaktadır. </a:t>
            </a:r>
          </a:p>
          <a:p>
            <a:r>
              <a:rPr lang="tr-TR" dirty="0" smtClean="0"/>
              <a:t>Yine, </a:t>
            </a:r>
            <a:r>
              <a:rPr lang="tr-TR" b="1" dirty="0" smtClean="0"/>
              <a:t>BK md. 9’da merkezi yurt dışında bulunan bankaların Türkiye’de faaliyet göstermeleri</a:t>
            </a:r>
            <a:r>
              <a:rPr lang="tr-TR" dirty="0" smtClean="0"/>
              <a:t>, </a:t>
            </a:r>
            <a:r>
              <a:rPr lang="tr-TR" u="sng" dirty="0" smtClean="0">
                <a:solidFill>
                  <a:srgbClr val="FF0000"/>
                </a:solidFill>
              </a:rPr>
              <a:t>md. 14’te Türkiye merkezli bankaların sınır ötesi faaliyetleri</a:t>
            </a:r>
            <a:r>
              <a:rPr lang="tr-TR" dirty="0" smtClean="0"/>
              <a:t> uluslararası anlamda düzenlenmiş konulardır.</a:t>
            </a:r>
            <a:endParaRPr lang="tr-T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 Hukukunun Özel Hukukla İlişkisi</a:t>
            </a:r>
            <a:endParaRPr lang="tr-TR" dirty="0"/>
          </a:p>
        </p:txBody>
      </p:sp>
      <p:sp>
        <p:nvSpPr>
          <p:cNvPr id="3" name="2 İçerik Yer Tutucusu"/>
          <p:cNvSpPr>
            <a:spLocks noGrp="1"/>
          </p:cNvSpPr>
          <p:nvPr>
            <p:ph idx="1"/>
          </p:nvPr>
        </p:nvSpPr>
        <p:spPr/>
        <p:txBody>
          <a:bodyPr>
            <a:normAutofit/>
          </a:bodyPr>
          <a:lstStyle/>
          <a:p>
            <a:r>
              <a:rPr lang="tr-TR" dirty="0" smtClean="0"/>
              <a:t>Özel hukuk alanı kişiler hukuku olarak da adlandırılmaktadır. </a:t>
            </a:r>
          </a:p>
          <a:p>
            <a:r>
              <a:rPr lang="tr-TR" dirty="0" smtClean="0"/>
              <a:t>Dolayısıyla tarafları özel gerçek ya da tüzel kişilerdir.  </a:t>
            </a:r>
          </a:p>
          <a:p>
            <a:r>
              <a:rPr lang="tr-TR" dirty="0" smtClean="0"/>
              <a:t>Özel hukuk, bu özellikleri taşıyan aynı zamanda kişi haklarını ve ödevlerinin düzenlendiği hukuk alanıdır.  </a:t>
            </a:r>
            <a:endParaRPr lang="tr-TR"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normAutofit/>
          </a:bodyPr>
          <a:lstStyle/>
          <a:p>
            <a:r>
              <a:rPr lang="tr-TR" dirty="0" smtClean="0"/>
              <a:t>Kısaca ifade etmek gerekirse kişilerle kişiler arasındaki ilişkilerin düzenlendiği hukuk alanı özel hukuk alanıdır. </a:t>
            </a:r>
          </a:p>
          <a:p>
            <a:r>
              <a:rPr lang="tr-TR" dirty="0" smtClean="0"/>
              <a:t>Ancak unutulmamalıdır ki; bu ilişkide taraflardan birinin kamu gücüyle donatılmamış olması gerekmektedir. </a:t>
            </a:r>
          </a:p>
          <a:p>
            <a:r>
              <a:rPr lang="tr-TR" dirty="0" smtClean="0"/>
              <a:t>Aksi takdirde devlet ile kişiler ya da devletlerarası ilişkilerden bahsetmek gerekir ki; bu takdirde ilişkilerin kamu hukukunun kapsamında olduğu kabul etmek gerekir. </a:t>
            </a:r>
            <a:endParaRPr lang="tr-TR"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lnSpcReduction="10000"/>
          </a:bodyPr>
          <a:lstStyle/>
          <a:p>
            <a:r>
              <a:rPr lang="tr-TR" dirty="0" smtClean="0"/>
              <a:t>Örneğin anayasa hukuku, ceza hukuku kamu hukukunun bir alt dalıyken, medeni hukuk, ticaret hukuku, borçlar hukuku gibi alanlar özel hukuk alanının kapsamında olduğu kabul edilmektedir. </a:t>
            </a:r>
          </a:p>
          <a:p>
            <a:r>
              <a:rPr lang="tr-TR" dirty="0" smtClean="0"/>
              <a:t>Banka hukuku özel hukuk alanıyla doğrudan ilişki içersindedir. </a:t>
            </a:r>
          </a:p>
          <a:p>
            <a:r>
              <a:rPr lang="tr-TR" dirty="0" smtClean="0"/>
              <a:t>Banka hukuku </a:t>
            </a:r>
            <a:r>
              <a:rPr lang="tr-TR" b="1" dirty="0" smtClean="0"/>
              <a:t>özel hukukun sözleşme, mülkiyet, ikametgâh, hukuki ehliyet, temsil, borcun intikali vb</a:t>
            </a:r>
            <a:r>
              <a:rPr lang="tr-TR" dirty="0" smtClean="0"/>
              <a:t>. birçok hukuki işlem ve kurallarına başvurur (Pehlivan, 2015: 25).</a:t>
            </a:r>
          </a:p>
          <a:p>
            <a:endParaRPr lang="tr-TR"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Bankalar birer sermaye şirketi niteliğindedir. </a:t>
            </a:r>
          </a:p>
          <a:p>
            <a:r>
              <a:rPr lang="tr-TR" dirty="0" smtClean="0"/>
              <a:t>Sermaye şirketlerine yönelik genel hükümler TTK’de düzenlenmiştir. </a:t>
            </a:r>
          </a:p>
          <a:p>
            <a:r>
              <a:rPr lang="tr-TR" b="1" dirty="0" smtClean="0"/>
              <a:t>Şirketler</a:t>
            </a:r>
            <a:r>
              <a:rPr lang="tr-TR" dirty="0" smtClean="0"/>
              <a:t>in kurulmaları, organları, yönetimleri ve denetimleri ile birleşme, bölünme, hisse değişimi ve tasfiyeleri ile ilgili genel düzenlemeler </a:t>
            </a:r>
            <a:r>
              <a:rPr lang="tr-TR" b="1" dirty="0" smtClean="0"/>
              <a:t>TTK</a:t>
            </a:r>
            <a:r>
              <a:rPr lang="tr-TR" dirty="0" smtClean="0"/>
              <a:t>’de yer almaktadır. </a:t>
            </a:r>
          </a:p>
          <a:p>
            <a:endParaRPr lang="tr-TR"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832648"/>
          </a:xfrm>
        </p:spPr>
        <p:txBody>
          <a:bodyPr>
            <a:normAutofit/>
          </a:bodyPr>
          <a:lstStyle/>
          <a:p>
            <a:r>
              <a:rPr lang="tr-TR" dirty="0" smtClean="0"/>
              <a:t>Her ne kadar </a:t>
            </a:r>
            <a:r>
              <a:rPr lang="tr-TR" dirty="0" err="1" smtClean="0"/>
              <a:t>BK’de</a:t>
            </a:r>
            <a:r>
              <a:rPr lang="tr-TR" dirty="0" smtClean="0"/>
              <a:t> bankaların kuruluşları, kuruluş izni almaları, faaliyete geçmeleri, yönetimleri, denetimleri ve tasfiyeleri düzenlenmişse de bankalar, </a:t>
            </a:r>
            <a:r>
              <a:rPr lang="tr-TR" dirty="0" err="1" smtClean="0"/>
              <a:t>BK’de</a:t>
            </a:r>
            <a:r>
              <a:rPr lang="tr-TR" dirty="0" smtClean="0"/>
              <a:t> hüküm bulunmayan hallerde TTK hükümlerine tabidir. </a:t>
            </a:r>
          </a:p>
          <a:p>
            <a:r>
              <a:rPr lang="tr-TR" dirty="0" smtClean="0"/>
              <a:t>Benzer şekilde bankalar talepte bulunan müşterilerine </a:t>
            </a:r>
            <a:r>
              <a:rPr lang="tr-TR" b="1" dirty="0" smtClean="0"/>
              <a:t>çek hesabı açma ve çek defteri kullandırma</a:t>
            </a:r>
            <a:r>
              <a:rPr lang="tr-TR" dirty="0" smtClean="0"/>
              <a:t> ile ilgili işlemleri Çek Kanununda (ÇK) öngörülen usul ve esaslara göre yerine getiriler.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Bu noktada bankalar Çek Kanununun hükümlerine tabidir.  </a:t>
            </a:r>
          </a:p>
          <a:p>
            <a:r>
              <a:rPr lang="tr-TR" dirty="0" smtClean="0"/>
              <a:t>Görüldüğü üzere </a:t>
            </a:r>
            <a:r>
              <a:rPr lang="tr-TR" b="1" dirty="0" smtClean="0"/>
              <a:t>banka hukuku ile özel hukuk alanında yer alan alt hukuk düzenlemeleri</a:t>
            </a:r>
            <a:r>
              <a:rPr lang="tr-TR" dirty="0" smtClean="0"/>
              <a:t>, birbiriyle </a:t>
            </a:r>
            <a:r>
              <a:rPr lang="tr-TR" b="1" dirty="0" smtClean="0"/>
              <a:t>ilişki içersinde </a:t>
            </a:r>
            <a:r>
              <a:rPr lang="tr-TR" dirty="0" smtClean="0"/>
              <a:t>olmak suretiyle sektörü düzenlemektedir.</a:t>
            </a:r>
          </a:p>
          <a:p>
            <a:endParaRPr lang="tr-TR"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 Hukukunun Ceza Hukukuyla İlişkisi</a:t>
            </a:r>
            <a:endParaRPr lang="tr-TR" dirty="0"/>
          </a:p>
        </p:txBody>
      </p:sp>
      <p:sp>
        <p:nvSpPr>
          <p:cNvPr id="3" name="2 İçerik Yer Tutucusu"/>
          <p:cNvSpPr>
            <a:spLocks noGrp="1"/>
          </p:cNvSpPr>
          <p:nvPr>
            <p:ph idx="1"/>
          </p:nvPr>
        </p:nvSpPr>
        <p:spPr/>
        <p:txBody>
          <a:bodyPr>
            <a:normAutofit/>
          </a:bodyPr>
          <a:lstStyle/>
          <a:p>
            <a:r>
              <a:rPr lang="tr-TR" dirty="0" smtClean="0"/>
              <a:t>Kamu, hukuk kurallarıyla toplumsal düzeni ve barışı sağlama amacına yönelmiştir. </a:t>
            </a:r>
          </a:p>
          <a:p>
            <a:r>
              <a:rPr lang="tr-TR" dirty="0" smtClean="0"/>
              <a:t>Bu amacın sağlanması için konulmuş kurallar yine hukuk kurallarıyla konulmuş yaptırımlarla desteklenmiştir. </a:t>
            </a:r>
          </a:p>
          <a:p>
            <a:r>
              <a:rPr lang="tr-TR" dirty="0" smtClean="0"/>
              <a:t>Yaptırımların uygulayıcı ve garantörü devlettir.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20680"/>
          </a:xfrm>
        </p:spPr>
        <p:txBody>
          <a:bodyPr>
            <a:normAutofit/>
          </a:bodyPr>
          <a:lstStyle/>
          <a:p>
            <a:r>
              <a:rPr lang="tr-TR" dirty="0" smtClean="0"/>
              <a:t>Zaman zaman </a:t>
            </a:r>
            <a:r>
              <a:rPr lang="tr-TR" b="1" dirty="0" smtClean="0"/>
              <a:t>kamu kesimi</a:t>
            </a:r>
            <a:r>
              <a:rPr lang="tr-TR" dirty="0" smtClean="0"/>
              <a:t> ve </a:t>
            </a:r>
            <a:r>
              <a:rPr lang="tr-TR" b="1" dirty="0" smtClean="0"/>
              <a:t>kanunun suç saydığı fiilleri işleyenler</a:t>
            </a:r>
            <a:r>
              <a:rPr lang="tr-TR" dirty="0" smtClean="0"/>
              <a:t> a</a:t>
            </a:r>
            <a:r>
              <a:rPr lang="tr-TR" b="1" dirty="0" smtClean="0">
                <a:solidFill>
                  <a:srgbClr val="FF0000"/>
                </a:solidFill>
              </a:rPr>
              <a:t>rasında</a:t>
            </a:r>
            <a:r>
              <a:rPr lang="tr-TR" dirty="0" smtClean="0"/>
              <a:t> çeşitli hukuki ilişkilerin doğması muhtemeledir. </a:t>
            </a:r>
          </a:p>
          <a:p>
            <a:r>
              <a:rPr lang="tr-TR" dirty="0" smtClean="0"/>
              <a:t>Buradan, devlet ile toplumun diğer bireyleri arasında bir hukuki ilişkinin varlığı ve bu hukuki ilişkinin düzenlenmesi gereği ortaya çıkmaktadır. </a:t>
            </a:r>
            <a:endParaRPr lang="tr-T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08712"/>
          </a:xfrm>
        </p:spPr>
        <p:txBody>
          <a:bodyPr>
            <a:normAutofit/>
          </a:bodyPr>
          <a:lstStyle/>
          <a:p>
            <a:r>
              <a:rPr lang="tr-TR" dirty="0" smtClean="0"/>
              <a:t>Bankacılık sektörünün özelliği gereği, bankaların hem müşterileri konumundaki özel gerçek ve tüzel kişilerle hem de kamu gözetimi altında olmaları nedeniyle kamu tüzel kişiliğe haiz çeşitli kamu kurum ve kuruluşlarıyla ilişkileri, sorumlulukları ya da çeşitli ödevleri bulunmaktadır. </a:t>
            </a:r>
          </a:p>
          <a:p>
            <a:r>
              <a:rPr lang="tr-TR" dirty="0" smtClean="0"/>
              <a:t> </a:t>
            </a:r>
          </a:p>
          <a:p>
            <a:endParaRPr lang="tr-TR"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92688"/>
          </a:xfrm>
        </p:spPr>
        <p:txBody>
          <a:bodyPr>
            <a:normAutofit fontScale="92500" lnSpcReduction="10000"/>
          </a:bodyPr>
          <a:lstStyle/>
          <a:p>
            <a:r>
              <a:rPr lang="tr-TR" dirty="0" smtClean="0"/>
              <a:t>İlişkileri düzenleyen yürürlükteki </a:t>
            </a:r>
            <a:r>
              <a:rPr lang="tr-TR" b="1" dirty="0" smtClean="0"/>
              <a:t>hukuki mevzuata, her kesim tarafından uyulması beklenir</a:t>
            </a:r>
            <a:r>
              <a:rPr lang="tr-TR" dirty="0" smtClean="0"/>
              <a:t>. </a:t>
            </a:r>
          </a:p>
          <a:p>
            <a:r>
              <a:rPr lang="tr-TR" dirty="0" smtClean="0"/>
              <a:t>Uyulmadığı takdirde, kamu hukuku içerisinde yer alacak olan ve </a:t>
            </a:r>
            <a:r>
              <a:rPr lang="tr-TR" b="1" dirty="0" smtClean="0"/>
              <a:t>yaptırımlar</a:t>
            </a:r>
            <a:r>
              <a:rPr lang="tr-TR" dirty="0" smtClean="0"/>
              <a:t>ın nasıl ve ne şiddette uygulanacağına yönelen bir hukuk alanının varlığına ihtiyaç duyulmaktadır. </a:t>
            </a:r>
          </a:p>
          <a:p>
            <a:r>
              <a:rPr lang="tr-TR" b="1" dirty="0" smtClean="0"/>
              <a:t>Bu alan ceza hukuku alanıdır</a:t>
            </a:r>
            <a:r>
              <a:rPr lang="tr-TR" dirty="0" smtClean="0"/>
              <a:t>. </a:t>
            </a:r>
          </a:p>
          <a:p>
            <a:r>
              <a:rPr lang="tr-TR" dirty="0" smtClean="0"/>
              <a:t>Öyleyse ceza hukuku, kamu hukukunun bir alt dalıdır. </a:t>
            </a:r>
          </a:p>
          <a:p>
            <a:r>
              <a:rPr lang="tr-TR" b="1" dirty="0" smtClean="0"/>
              <a:t>Ceza hukuku </a:t>
            </a:r>
            <a:r>
              <a:rPr lang="tr-TR" dirty="0" smtClean="0"/>
              <a:t>suç teşkil eden fiilleri ve bunlara uygulanacak yaptırımları düzenleyen hukuk disiplinidir (</a:t>
            </a:r>
            <a:r>
              <a:rPr lang="tr-TR" dirty="0" err="1" smtClean="0"/>
              <a:t>Karakeyha</a:t>
            </a:r>
            <a:r>
              <a:rPr lang="tr-TR" dirty="0" smtClean="0"/>
              <a:t> ve </a:t>
            </a:r>
            <a:r>
              <a:rPr lang="tr-TR" dirty="0" err="1" smtClean="0"/>
              <a:t>Özenbaş</a:t>
            </a:r>
            <a:r>
              <a:rPr lang="tr-TR" dirty="0" smtClean="0"/>
              <a:t>, 2016: 3).</a:t>
            </a:r>
            <a:endParaRPr lang="tr-TR"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20680"/>
          </a:xfrm>
        </p:spPr>
        <p:txBody>
          <a:bodyPr>
            <a:normAutofit/>
          </a:bodyPr>
          <a:lstStyle/>
          <a:p>
            <a:r>
              <a:rPr lang="tr-TR" b="1" dirty="0" smtClean="0"/>
              <a:t>Banka hukuku</a:t>
            </a:r>
            <a:r>
              <a:rPr lang="tr-TR" dirty="0" smtClean="0"/>
              <a:t>nun yakından </a:t>
            </a:r>
            <a:r>
              <a:rPr lang="tr-TR" b="1" dirty="0" smtClean="0"/>
              <a:t>ilişkili</a:t>
            </a:r>
            <a:r>
              <a:rPr lang="tr-TR" dirty="0" smtClean="0"/>
              <a:t> olduğu başka bir alanda </a:t>
            </a:r>
            <a:r>
              <a:rPr lang="tr-TR" b="1" dirty="0" smtClean="0"/>
              <a:t>ceza hukuku</a:t>
            </a:r>
            <a:r>
              <a:rPr lang="tr-TR" dirty="0" smtClean="0"/>
              <a:t>dur. </a:t>
            </a:r>
          </a:p>
          <a:p>
            <a:r>
              <a:rPr lang="tr-TR" dirty="0" smtClean="0"/>
              <a:t>Banka hukukunun önemli kaynaklarından biri olan </a:t>
            </a:r>
            <a:r>
              <a:rPr lang="tr-TR" dirty="0" err="1" smtClean="0"/>
              <a:t>BK’nin</a:t>
            </a:r>
            <a:r>
              <a:rPr lang="tr-TR" dirty="0" smtClean="0"/>
              <a:t> çeşitli hükümleri, cezai müeyyidelerle desteklenmiştir. </a:t>
            </a:r>
          </a:p>
          <a:p>
            <a:endParaRPr lang="tr-TR"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976664"/>
          </a:xfrm>
        </p:spPr>
        <p:txBody>
          <a:bodyPr>
            <a:normAutofit/>
          </a:bodyPr>
          <a:lstStyle/>
          <a:p>
            <a:r>
              <a:rPr lang="tr-TR" dirty="0" err="1" smtClean="0"/>
              <a:t>BK’nin</a:t>
            </a:r>
            <a:r>
              <a:rPr lang="tr-TR" dirty="0" smtClean="0"/>
              <a:t> muhtelif düzenlemelerinde yer alan, uygulanacak ceza ve güvenlik tedbirlerine şunlar örnek gösterilebilir:</a:t>
            </a:r>
          </a:p>
          <a:p>
            <a:pPr lvl="1"/>
            <a:r>
              <a:rPr lang="tr-TR" dirty="0" smtClean="0"/>
              <a:t>Denetimle yetkili görevlilerin denetim faaliyetlerini engellemeye çalışan banka görevlisinin bu fiilleri,</a:t>
            </a:r>
          </a:p>
          <a:p>
            <a:pPr lvl="1"/>
            <a:r>
              <a:rPr lang="tr-TR" dirty="0" smtClean="0"/>
              <a:t>Bankacılık işlemlerine yönelik defter ve belgelerin muhafaza ödevinin ihlali,</a:t>
            </a:r>
          </a:p>
          <a:p>
            <a:pPr lvl="1"/>
            <a:r>
              <a:rPr lang="tr-TR" dirty="0" smtClean="0"/>
              <a:t>Bankacılık sırlarının ifşa edilmesi,</a:t>
            </a:r>
          </a:p>
          <a:p>
            <a:pPr lvl="1"/>
            <a:r>
              <a:rPr lang="tr-TR" dirty="0" smtClean="0"/>
              <a:t>Bankacılık işlemlerinin kayıt dışı bırakılması veya gerçeğe aykırı muhasebe kayıtlarının yapılması vb. fiillerdir.  </a:t>
            </a:r>
          </a:p>
          <a:p>
            <a:endParaRPr lang="tr-TR"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Diğer taraftan bankalar anonim şirket ticaret unvanıyla kurulmakta ve BK hükümleri yanında TTK hükümlerine de tabi olmaktadır. </a:t>
            </a:r>
          </a:p>
          <a:p>
            <a:r>
              <a:rPr lang="tr-TR" b="1" dirty="0" smtClean="0"/>
              <a:t>TTK</a:t>
            </a:r>
            <a:r>
              <a:rPr lang="tr-TR" dirty="0" smtClean="0"/>
              <a:t> hükümleri uyarınca aksi davranışlara da </a:t>
            </a:r>
            <a:r>
              <a:rPr lang="tr-TR" b="1" dirty="0" smtClean="0"/>
              <a:t>cezai hükümler </a:t>
            </a:r>
            <a:r>
              <a:rPr lang="tr-TR" dirty="0" smtClean="0"/>
              <a:t>uygulanacağı yine TTK’nin muhtelif düzenlemelerinde yer almaktadır. </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Yukarıda verilen kanuna aykırı fiiller gerek BK ve TTK kapsamında gerekse de Türk Ceza Kanunu (TCK) kapsamında öngörülen hapis ya da adli para cezaları ile cezalandırılacağına yönelik düzenlemeler açıktır. </a:t>
            </a:r>
          </a:p>
          <a:p>
            <a:r>
              <a:rPr lang="tr-TR" dirty="0" smtClean="0"/>
              <a:t>Dolayısıyla banka hukuku ile ceza hukuku arasında yakın bir ilişki bulunmaktadır.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20680"/>
          </a:xfrm>
        </p:spPr>
        <p:txBody>
          <a:bodyPr>
            <a:normAutofit lnSpcReduction="10000"/>
          </a:bodyPr>
          <a:lstStyle/>
          <a:p>
            <a:r>
              <a:rPr lang="tr-TR" dirty="0" smtClean="0"/>
              <a:t>Banka hukuku ile ceza hukuku arasındaki bu yakın ilişki aynı zamanda </a:t>
            </a:r>
            <a:r>
              <a:rPr lang="tr-TR" b="1" dirty="0" smtClean="0"/>
              <a:t>ceza yargılama hukuku yönünden de</a:t>
            </a:r>
            <a:r>
              <a:rPr lang="tr-TR" dirty="0" smtClean="0"/>
              <a:t> açıklanabilir. </a:t>
            </a:r>
          </a:p>
          <a:p>
            <a:r>
              <a:rPr lang="tr-TR" i="1" dirty="0" smtClean="0">
                <a:solidFill>
                  <a:srgbClr val="FF0000"/>
                </a:solidFill>
              </a:rPr>
              <a:t>Hukuka aykırı filleri işleyenlerin, fiili işlediği şüphesiyle başlayıp bu şüphenin failin lehine ya da aleyhine tekrarlanmasına kadar devam eden süreç</a:t>
            </a:r>
            <a:r>
              <a:rPr lang="tr-TR" dirty="0" smtClean="0"/>
              <a:t>teki tüm yargı faaliyetleri, </a:t>
            </a:r>
            <a:r>
              <a:rPr lang="tr-TR" b="1" dirty="0" smtClean="0"/>
              <a:t>ceza yargılama hukukunun konusunu </a:t>
            </a:r>
            <a:r>
              <a:rPr lang="tr-TR" dirty="0" smtClean="0"/>
              <a:t>oluşturmaktadır. </a:t>
            </a:r>
          </a:p>
          <a:p>
            <a:r>
              <a:rPr lang="tr-TR" dirty="0" smtClean="0"/>
              <a:t>Sonuç olarak bankacılık suçlarını işleyenlerin yargılanmaları da ceza yargılama hukukunun konusunu oluşturmaktadır.</a:t>
            </a:r>
            <a:endParaRPr lang="tr-TR"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 Hukukunun Mali Hukukla İlişkisi</a:t>
            </a:r>
            <a:endParaRPr lang="tr-TR" dirty="0"/>
          </a:p>
        </p:txBody>
      </p:sp>
      <p:sp>
        <p:nvSpPr>
          <p:cNvPr id="3" name="2 İçerik Yer Tutucusu"/>
          <p:cNvSpPr>
            <a:spLocks noGrp="1"/>
          </p:cNvSpPr>
          <p:nvPr>
            <p:ph idx="1"/>
          </p:nvPr>
        </p:nvSpPr>
        <p:spPr>
          <a:xfrm>
            <a:off x="457200" y="1600200"/>
            <a:ext cx="8229600" cy="5069160"/>
          </a:xfrm>
        </p:spPr>
        <p:txBody>
          <a:bodyPr>
            <a:normAutofit fontScale="92500" lnSpcReduction="10000"/>
          </a:bodyPr>
          <a:lstStyle/>
          <a:p>
            <a:r>
              <a:rPr lang="tr-TR" dirty="0" smtClean="0"/>
              <a:t>Mali hukuk bir kamu hukuku dalıdır. </a:t>
            </a:r>
          </a:p>
          <a:p>
            <a:r>
              <a:rPr lang="tr-TR" b="1" dirty="0" smtClean="0"/>
              <a:t>Mali hukuk kapsamında </a:t>
            </a:r>
            <a:r>
              <a:rPr lang="tr-TR" i="1" dirty="0" smtClean="0">
                <a:solidFill>
                  <a:srgbClr val="FF0000"/>
                </a:solidFill>
              </a:rPr>
              <a:t>kamu kurum ve kuruluşlarının etkin, ekonomik, verimli ve hukuka uygun şekilde faaliyetlerini sürdürmesi ayrıca kamuya ait kaynakların öngörülen hedeflere uygun olarak kullanılması ve muhafaza edilmesi, yasal yollarla uygun şekilde elde edilmesi için gerekli tüm önlemlerin alınması ve sorumluların hesap ve işlemlerinin kesin hükme bağlanmasına (Aydın ve Sütken, 2015: 93) yönelik düzenlemeler konu edilmektedir.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r>
              <a:rPr lang="tr-TR" b="1" dirty="0" smtClean="0"/>
              <a:t>Mali hukukun iki yönü </a:t>
            </a:r>
            <a:r>
              <a:rPr lang="tr-TR" dirty="0" smtClean="0"/>
              <a:t>bulunmaktadır. </a:t>
            </a:r>
          </a:p>
          <a:p>
            <a:r>
              <a:rPr lang="tr-TR" dirty="0" smtClean="0"/>
              <a:t>Bunlardan biri gelir diğeri ise gider yönüdür. </a:t>
            </a:r>
          </a:p>
          <a:p>
            <a:r>
              <a:rPr lang="tr-TR" dirty="0" smtClean="0"/>
              <a:t>Yani mali hukuk, </a:t>
            </a:r>
            <a:r>
              <a:rPr lang="tr-TR" b="1" dirty="0" smtClean="0"/>
              <a:t>kamu gelir </a:t>
            </a:r>
            <a:r>
              <a:rPr lang="tr-TR" dirty="0" smtClean="0"/>
              <a:t>ve gider hukuku şeklinde iki başlık altında incelenebilir. </a:t>
            </a:r>
          </a:p>
          <a:p>
            <a:r>
              <a:rPr lang="tr-TR" b="1" dirty="0" smtClean="0"/>
              <a:t>Kamu gelir hukuku </a:t>
            </a:r>
            <a:r>
              <a:rPr lang="tr-TR" dirty="0" smtClean="0"/>
              <a:t>denilen bölüm aslında </a:t>
            </a:r>
            <a:r>
              <a:rPr lang="tr-TR" b="1" dirty="0" smtClean="0"/>
              <a:t>vergi hukuku </a:t>
            </a:r>
            <a:r>
              <a:rPr lang="tr-TR" dirty="0" smtClean="0"/>
              <a:t>olarak adlandırılır. </a:t>
            </a:r>
          </a:p>
          <a:p>
            <a:r>
              <a:rPr lang="tr-TR" b="1" i="1" dirty="0" smtClean="0">
                <a:solidFill>
                  <a:srgbClr val="FF0000"/>
                </a:solidFill>
              </a:rPr>
              <a:t>Vergi hukuku</a:t>
            </a:r>
            <a:r>
              <a:rPr lang="tr-TR" dirty="0" smtClean="0"/>
              <a:t>, devlet ile kişiler arasında doğan </a:t>
            </a:r>
            <a:r>
              <a:rPr lang="tr-TR" dirty="0" smtClean="0">
                <a:solidFill>
                  <a:srgbClr val="FF0000"/>
                </a:solidFill>
              </a:rPr>
              <a:t>vergi ile ilgili ilişkilerin düzenlendiği hukuk alanı</a:t>
            </a:r>
            <a:r>
              <a:rPr lang="tr-TR" dirty="0" smtClean="0"/>
              <a:t>dır. </a:t>
            </a:r>
          </a:p>
          <a:p>
            <a:endParaRPr lang="tr-TR"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Bankacılık sektöründe kurulmuş ve ticari amaçlarla faaliyette bulunan pek çok kurum ya da kuruluş bulunmaktadır. </a:t>
            </a:r>
          </a:p>
          <a:p>
            <a:r>
              <a:rPr lang="tr-TR" dirty="0" smtClean="0"/>
              <a:t>Örneğin tacir sıfatıyla kazanç ve irat elde eden </a:t>
            </a:r>
            <a:r>
              <a:rPr lang="tr-TR" b="1" dirty="0" smtClean="0"/>
              <a:t>bankalar</a:t>
            </a:r>
            <a:r>
              <a:rPr lang="tr-TR" dirty="0" smtClean="0"/>
              <a:t>, elde ettikleri kazanç ve iratlardan dolayı vergi mükellefidirler.  </a:t>
            </a:r>
          </a:p>
          <a:p>
            <a:r>
              <a:rPr lang="tr-TR" dirty="0" smtClean="0"/>
              <a:t>Anonim şirket ticaret unvanıyla kurulan bankalar 5520 sayılı Kurumlar Vergisi Kanunu (KVK) md. 2’ye göre </a:t>
            </a:r>
            <a:r>
              <a:rPr lang="tr-TR" b="1" dirty="0" smtClean="0"/>
              <a:t>kurumlar vergisi mükellefidir</a:t>
            </a:r>
            <a:r>
              <a:rPr lang="tr-TR" dirty="0" smtClean="0"/>
              <a:t>ler.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Dolayısıyla </a:t>
            </a:r>
            <a:r>
              <a:rPr lang="tr-TR" dirty="0" err="1" smtClean="0"/>
              <a:t>BK’ye</a:t>
            </a:r>
            <a:r>
              <a:rPr lang="tr-TR" dirty="0" smtClean="0"/>
              <a:t> tabi </a:t>
            </a:r>
            <a:r>
              <a:rPr lang="tr-TR" b="1" dirty="0" smtClean="0"/>
              <a:t>bankalar</a:t>
            </a:r>
            <a:r>
              <a:rPr lang="tr-TR" dirty="0" smtClean="0"/>
              <a:t> aynı zamanda vergi hukukun genel esaslarını düzenleyen 213 sayılı Vergi Usul Kanunu (</a:t>
            </a:r>
            <a:r>
              <a:rPr lang="tr-TR" b="1" dirty="0" err="1" smtClean="0"/>
              <a:t>VUK’ye</a:t>
            </a:r>
            <a:r>
              <a:rPr lang="tr-TR" dirty="0" smtClean="0"/>
              <a:t>) ve özel esasların düzenlendiği </a:t>
            </a:r>
            <a:r>
              <a:rPr lang="tr-TR" b="1" dirty="0" err="1" smtClean="0"/>
              <a:t>KVK</a:t>
            </a:r>
            <a:r>
              <a:rPr lang="tr-TR" dirty="0" err="1" smtClean="0"/>
              <a:t>’ye</a:t>
            </a:r>
            <a:r>
              <a:rPr lang="tr-TR" dirty="0" smtClean="0"/>
              <a:t> tabidir. </a:t>
            </a:r>
          </a:p>
          <a:p>
            <a:r>
              <a:rPr lang="tr-TR" dirty="0" smtClean="0"/>
              <a:t>Ayrıca bankalara ait kamu borçları vadesinde ödenmediği takdirde; vergi hukukunun bir alt kolu olan kamu icra hukukunun düzenlendiği 6183 sayılı Amme Alacakları Tahsil Hukuku Hakkında Kanuna (</a:t>
            </a:r>
            <a:r>
              <a:rPr lang="tr-TR" b="1" dirty="0" smtClean="0"/>
              <a:t>AATUHK</a:t>
            </a:r>
            <a:r>
              <a:rPr lang="tr-TR" dirty="0" smtClean="0"/>
              <a:t>) göre tahsil edilir. Görüldüğü üzere banka hukuku ile mali hukuk arasında yakın bir ilişki bulunmaktadır.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Dolayısıyla bankaların özel ekonomik kesimde banka müşterileri ile girmiş olduğu ilişkilerin özel hukuk kapsamında kabul edilmesi ve özel hukuk kurallarına tabi olması doğal kabul edilecektir. </a:t>
            </a:r>
          </a:p>
          <a:p>
            <a:endParaRPr lang="tr-TR"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 Hukukunun Kaynakları</a:t>
            </a:r>
            <a:endParaRPr lang="tr-TR" dirty="0"/>
          </a:p>
        </p:txBody>
      </p:sp>
      <p:sp>
        <p:nvSpPr>
          <p:cNvPr id="3" name="2 İçerik Yer Tutucusu"/>
          <p:cNvSpPr>
            <a:spLocks noGrp="1"/>
          </p:cNvSpPr>
          <p:nvPr>
            <p:ph idx="1"/>
          </p:nvPr>
        </p:nvSpPr>
        <p:spPr/>
        <p:txBody>
          <a:bodyPr>
            <a:normAutofit/>
          </a:bodyPr>
          <a:lstStyle/>
          <a:p>
            <a:r>
              <a:rPr lang="tr-TR" dirty="0" smtClean="0"/>
              <a:t>Hukuk kuralları, diğer sosyal düzen kurallarına karşın yazılıdır ve devlet tarafından yaptırımlarla desteklenmiştir. </a:t>
            </a:r>
          </a:p>
          <a:p>
            <a:r>
              <a:rPr lang="tr-TR" dirty="0" smtClean="0"/>
              <a:t>Yazılı olan hukuk kuralları çeşitli açılardan sınıflandırılabilmektedir. </a:t>
            </a:r>
          </a:p>
          <a:p>
            <a:r>
              <a:rPr lang="tr-TR" dirty="0" smtClean="0"/>
              <a:t>Bunlardan ilkinde doğduğu kaynağa göre hukuk kuralları 4 başlık altında toplanmıştır. Buna göre kaynaklar Şekil 1’de sıralanmıştır. </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pPr lvl="0" indent="252413" fontAlgn="base">
              <a:spcAft>
                <a:spcPct val="0"/>
              </a:spcAft>
            </a:pPr>
            <a:r>
              <a:rPr lang="tr-TR" dirty="0" smtClean="0">
                <a:latin typeface="Arial" pitchFamily="34" charset="0"/>
                <a:cs typeface="Arial" pitchFamily="34" charset="0"/>
              </a:rPr>
              <a:t>Ş</a:t>
            </a:r>
            <a:r>
              <a:rPr lang="tr-TR" dirty="0" smtClean="0" bmk="">
                <a:latin typeface="Arial" pitchFamily="34" charset="0"/>
                <a:cs typeface="Arial" pitchFamily="34" charset="0"/>
              </a:rPr>
              <a:t>ekil </a:t>
            </a:r>
            <a:r>
              <a:rPr lang="tr-TR" dirty="0" smtClean="0" bmk="_Toc491879460">
                <a:latin typeface="Arial" pitchFamily="34" charset="0"/>
                <a:cs typeface="Arial" pitchFamily="34" charset="0"/>
              </a:rPr>
              <a:t>1 Doğduğu Kaynağa Göre Hukuk Kaynakları</a:t>
            </a:r>
            <a:endParaRPr lang="tr-TR" dirty="0"/>
          </a:p>
        </p:txBody>
      </p:sp>
      <p:graphicFrame>
        <p:nvGraphicFramePr>
          <p:cNvPr id="5" name="4 Diyagram"/>
          <p:cNvGraphicFramePr/>
          <p:nvPr/>
        </p:nvGraphicFramePr>
        <p:xfrm>
          <a:off x="467544" y="1484784"/>
          <a:ext cx="8424936"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6867" name="Rectangle 3"/>
          <p:cNvSpPr>
            <a:spLocks noChangeArrowheads="1"/>
          </p:cNvSpPr>
          <p:nvPr/>
        </p:nvSpPr>
        <p:spPr bwMode="auto">
          <a:xfrm>
            <a:off x="0" y="3333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52413" algn="just" defTabSz="914400" rtl="0" eaLnBrk="1" fontAlgn="base" latinLnBrk="0" hangingPunct="1">
              <a:lnSpc>
                <a:spcPct val="100000"/>
              </a:lnSpc>
              <a:spcBef>
                <a:spcPct val="0"/>
              </a:spcBef>
              <a:spcAft>
                <a:spcPct val="0"/>
              </a:spcAft>
              <a:buClrTx/>
              <a:buSzTx/>
              <a:buFontTx/>
              <a:buNone/>
              <a:tabLst/>
            </a:pPr>
            <a:r>
              <a:rPr kumimoji="0" lang="tr-TR" sz="10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tr-T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Hukuk kaynakları bu açıdan;</a:t>
            </a:r>
          </a:p>
          <a:p>
            <a:pPr lvl="1"/>
            <a:r>
              <a:rPr lang="tr-TR" dirty="0" smtClean="0"/>
              <a:t>Yasama organı TBMM’den doğan kaynaklar, </a:t>
            </a:r>
          </a:p>
          <a:p>
            <a:pPr lvl="1"/>
            <a:r>
              <a:rPr lang="tr-TR" b="1" dirty="0" smtClean="0">
                <a:solidFill>
                  <a:srgbClr val="7030A0"/>
                </a:solidFill>
              </a:rPr>
              <a:t>Yürütme organı Cumhurbaşkanı </a:t>
            </a:r>
            <a:r>
              <a:rPr lang="tr-TR" dirty="0" smtClean="0"/>
              <a:t>tarafından çıkarılan kaynaklar,</a:t>
            </a:r>
          </a:p>
          <a:p>
            <a:pPr lvl="1"/>
            <a:r>
              <a:rPr lang="tr-TR" dirty="0" smtClean="0"/>
              <a:t>Yargı organından doğan yani bağımsız mahkeme kararları şeklinde sıralanabilir.</a:t>
            </a:r>
          </a:p>
          <a:p>
            <a:endParaRPr lang="tr-TR"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048672"/>
          </a:xfrm>
        </p:spPr>
        <p:txBody>
          <a:bodyPr>
            <a:normAutofit/>
          </a:bodyPr>
          <a:lstStyle/>
          <a:p>
            <a:r>
              <a:rPr lang="tr-TR" dirty="0" smtClean="0"/>
              <a:t>Bunlar haricinde bilim insanlarınca yapılan bilimsel yorumlar bu başlıkta dördüncü kategori kaynak olarak sınıflandırmaya dâhil edilir.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14290"/>
            <a:ext cx="8229600" cy="6643710"/>
          </a:xfrm>
        </p:spPr>
        <p:txBody>
          <a:bodyPr>
            <a:normAutofit fontScale="92500" lnSpcReduction="10000"/>
          </a:bodyPr>
          <a:lstStyle/>
          <a:p>
            <a:r>
              <a:rPr lang="tr-TR" dirty="0" smtClean="0"/>
              <a:t>Diğer taraftan hukuk kaynakları bağlayıcılıklarına göre; </a:t>
            </a:r>
            <a:r>
              <a:rPr lang="tr-TR" b="1" dirty="0" smtClean="0"/>
              <a:t>asli kaynaklar ve tali kaynaklar </a:t>
            </a:r>
            <a:r>
              <a:rPr lang="tr-TR" dirty="0" smtClean="0"/>
              <a:t>olmak üzere iki başlık altında incelenmektedir. </a:t>
            </a:r>
          </a:p>
          <a:p>
            <a:r>
              <a:rPr lang="tr-TR" b="1" dirty="0" smtClean="0"/>
              <a:t>Asli kaynaklar</a:t>
            </a:r>
            <a:r>
              <a:rPr lang="tr-TR" dirty="0" smtClean="0"/>
              <a:t>; anayasa, anayasa mahkemesinin iptal kararları, uluslararası anlaşmalar, kanun, </a:t>
            </a:r>
            <a:r>
              <a:rPr lang="tr-TR" b="1" dirty="0" smtClean="0">
                <a:solidFill>
                  <a:srgbClr val="7030A0"/>
                </a:solidFill>
              </a:rPr>
              <a:t>Cumhurbaşkanlığı kararnameleri, Cumhurbaşkanı kararları</a:t>
            </a:r>
            <a:r>
              <a:rPr lang="tr-TR" dirty="0" smtClean="0"/>
              <a:t>, yönetmelikler, içtihadı birleştirme kararları, düzenleyici tebliğler şeklinde sıralanabilir. Tali kaynaklar ise; yorumlayıcı tebliğler, genelge, yargı kararları, genel yazılar ya da idari görüşler ile bilimsel görüşler şeklinde sıralanabilir.</a:t>
            </a:r>
          </a:p>
          <a:p>
            <a:r>
              <a:rPr lang="tr-TR" b="1" dirty="0" smtClean="0"/>
              <a:t>Tali kaynaklar ise</a:t>
            </a:r>
            <a:r>
              <a:rPr lang="tr-TR" dirty="0" smtClean="0"/>
              <a:t>; yorumlayıcı tebliğler, genelge, yargı kararları, genel yazılar ya da idari görüşler ile bilimsel görüşler şeklinde sıralanabilir. </a:t>
            </a:r>
          </a:p>
          <a:p>
            <a:endParaRPr lang="tr-TR"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dirty="0" smtClean="0"/>
              <a:t>Belirtilen bu kaynaklar arasında astlık-üstlük ilişkisi bulunmakta ve buna hukuk dilinde </a:t>
            </a:r>
            <a:r>
              <a:rPr lang="tr-TR" b="1" dirty="0" smtClean="0"/>
              <a:t>normlar hiyerarşisi</a:t>
            </a:r>
            <a:r>
              <a:rPr lang="tr-TR" dirty="0" smtClean="0"/>
              <a:t> adı verilmektedir. </a:t>
            </a:r>
          </a:p>
          <a:p>
            <a:r>
              <a:rPr lang="tr-TR" dirty="0" smtClean="0"/>
              <a:t>Hatırlatmak adına söylenebilir ki; normlar hiyerarşisinin en tepesinde anayasa yer almakta ve en temel ilkeler yani düzenlemeler bu metinde bulunmaktadır. </a:t>
            </a:r>
          </a:p>
          <a:p>
            <a:r>
              <a:rPr lang="tr-TR" dirty="0" smtClean="0"/>
              <a:t>Aşağıda Şekil 2’de normlar hiyerarşisi yer almaktadır. </a:t>
            </a:r>
          </a:p>
          <a:p>
            <a:endParaRPr lang="tr-TR"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Anayasa ardından kanun gelmekte ve kanunla yapılan düzenlemeler anayasaya aykırılık teşkil etmeyecek şekilde düzenlenmektedir. </a:t>
            </a:r>
          </a:p>
          <a:p>
            <a:r>
              <a:rPr lang="tr-TR" dirty="0" smtClean="0"/>
              <a:t>Bu açıdan normlar hiyerarşisinde bir alt düzeyde yer alan hukuk kaynağının kendinden önce gelen hukuk kaynaklarına aykırılık taşımaması gerekmektedir.</a:t>
            </a:r>
          </a:p>
          <a:p>
            <a:endParaRPr lang="tr-TR"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pPr lvl="0"/>
            <a:r>
              <a:rPr lang="tr-TR" dirty="0" smtClean="0">
                <a:latin typeface="Arial" pitchFamily="34" charset="0"/>
                <a:cs typeface="Arial" pitchFamily="34" charset="0"/>
              </a:rPr>
              <a:t>Ş</a:t>
            </a:r>
            <a:r>
              <a:rPr lang="tr-TR" dirty="0" smtClean="0" bmk="">
                <a:latin typeface="Arial" pitchFamily="34" charset="0"/>
                <a:cs typeface="Arial" pitchFamily="34" charset="0"/>
              </a:rPr>
              <a:t>ekil </a:t>
            </a:r>
            <a:r>
              <a:rPr lang="tr-TR" dirty="0" smtClean="0" bmk="_Toc491879461">
                <a:latin typeface="Arial" pitchFamily="34" charset="0"/>
                <a:cs typeface="Arial" pitchFamily="34" charset="0"/>
              </a:rPr>
              <a:t>2 Normlar Hiyerarşisi</a:t>
            </a:r>
            <a:endParaRPr lang="tr-TR" dirty="0"/>
          </a:p>
        </p:txBody>
      </p:sp>
      <p:graphicFrame>
        <p:nvGraphicFramePr>
          <p:cNvPr id="5" name="4 Diyagram"/>
          <p:cNvGraphicFramePr/>
          <p:nvPr/>
        </p:nvGraphicFramePr>
        <p:xfrm>
          <a:off x="0" y="1196752"/>
          <a:ext cx="9144000"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Aksi halde bunların bir üst kaynağa aykırılıkları iddia edilerek hukuk âleminden kaldırılmaları mümkündür. </a:t>
            </a:r>
          </a:p>
          <a:p>
            <a:r>
              <a:rPr lang="tr-TR" dirty="0" smtClean="0"/>
              <a:t>Anayasa, kanun, Cumhurbaşkanlığı kararnamelerinin (</a:t>
            </a:r>
            <a:r>
              <a:rPr lang="tr-TR" dirty="0" err="1" smtClean="0"/>
              <a:t>CK’lerin</a:t>
            </a:r>
            <a:r>
              <a:rPr lang="tr-TR" dirty="0" smtClean="0"/>
              <a:t>) hukuka aykırılıkları nedeniyle </a:t>
            </a:r>
            <a:r>
              <a:rPr lang="tr-TR" b="1" dirty="0" smtClean="0"/>
              <a:t>iptalleri Anayasa Mahkemesi’nde </a:t>
            </a:r>
            <a:r>
              <a:rPr lang="tr-TR" dirty="0" smtClean="0"/>
              <a:t>dava edilir. </a:t>
            </a:r>
          </a:p>
          <a:p>
            <a:r>
              <a:rPr lang="tr-TR" b="1" dirty="0" smtClean="0"/>
              <a:t>Anayasa Mahkemesi’nin verdiği kararlar </a:t>
            </a:r>
            <a:r>
              <a:rPr lang="tr-TR" dirty="0" smtClean="0"/>
              <a:t>kesindir ve </a:t>
            </a:r>
            <a:r>
              <a:rPr lang="tr-TR" b="1" dirty="0" smtClean="0"/>
              <a:t>banka hukukunun bir başka kaynağı</a:t>
            </a:r>
            <a:r>
              <a:rPr lang="tr-TR" dirty="0" smtClean="0"/>
              <a:t>nı oluşturmaktadır. </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Cumhurbaşkanı kararları, yönetmelik, düzenleyici tebliğler ile ilgili hukuka aykırılık iddiası </a:t>
            </a:r>
            <a:r>
              <a:rPr lang="tr-TR" b="1" dirty="0" smtClean="0"/>
              <a:t>yüksek idari yargı merci Danıştay’dan </a:t>
            </a:r>
            <a:r>
              <a:rPr lang="tr-TR" dirty="0" smtClean="0"/>
              <a:t>talep edilir. </a:t>
            </a:r>
          </a:p>
          <a:p>
            <a:r>
              <a:rPr lang="tr-TR" dirty="0" smtClean="0"/>
              <a:t>Danıştay tarafından verilen kararlar yine Danıştay’ın ilgili organlarınca temyiz edilebilir.</a:t>
            </a:r>
            <a:endParaRPr lang="tr-T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Diğer taraftan bankaların kamu tüzel kişiliğe haiz Banka Düzenleme Denetleme Kurumu (BDDK) ya da Tasarruf Mevduatı Sigorta Fonu (TMSF) gibi kurumlarla ilişkileri, ödevleri ve sorumlulukları kamu hukuku kapsamında değerlendirilmesi gerekmektedir. </a:t>
            </a:r>
          </a:p>
          <a:p>
            <a:r>
              <a:rPr lang="tr-TR" b="1" dirty="0" smtClean="0"/>
              <a:t>Sonuç olarak banka hukuku</a:t>
            </a:r>
            <a:r>
              <a:rPr lang="tr-TR" dirty="0" smtClean="0"/>
              <a:t> hem kamu hukukunun hem de özel hukukun kapsamında yer alan </a:t>
            </a:r>
            <a:r>
              <a:rPr lang="tr-TR" b="1" dirty="0" smtClean="0"/>
              <a:t>karma bir nitelikte </a:t>
            </a:r>
            <a:r>
              <a:rPr lang="tr-TR" dirty="0" smtClean="0"/>
              <a:t>olduğunu söylemek mümkündür.</a:t>
            </a:r>
            <a:endParaRPr lang="tr-TR"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 Hukukunun Asli Kaynakları</a:t>
            </a:r>
            <a:endParaRPr lang="tr-TR" dirty="0"/>
          </a:p>
        </p:txBody>
      </p:sp>
      <p:sp>
        <p:nvSpPr>
          <p:cNvPr id="3" name="2 İçerik Yer Tutucusu"/>
          <p:cNvSpPr>
            <a:spLocks noGrp="1"/>
          </p:cNvSpPr>
          <p:nvPr>
            <p:ph idx="1"/>
          </p:nvPr>
        </p:nvSpPr>
        <p:spPr/>
        <p:txBody>
          <a:bodyPr>
            <a:normAutofit/>
          </a:bodyPr>
          <a:lstStyle/>
          <a:p>
            <a:r>
              <a:rPr lang="tr-TR" dirty="0" smtClean="0"/>
              <a:t>Banka hukukunun asli kaynakları içinde yer alan 2709 sayılı Türkiye Cumhuriyeti Anayasası,  yasama organınca kabul edilen bir kanun olmakla birlikte, 2’nci maddesinde de ifade edildiği üzere; sosyal ve hukuk devleti olan Türkiye’nin hukuk düzenindeki en temel kuralların düzenlendiği yasalar üstü hukuk metinidir. </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a:xfrm>
            <a:off x="457200" y="1600200"/>
            <a:ext cx="8229600" cy="4853136"/>
          </a:xfrm>
        </p:spPr>
        <p:txBody>
          <a:bodyPr>
            <a:normAutofit/>
          </a:bodyPr>
          <a:lstStyle/>
          <a:p>
            <a:r>
              <a:rPr lang="tr-TR" dirty="0" smtClean="0"/>
              <a:t>Anayasa, kişiler ile kişiler ve kişiler ile devlet arasındaki temel hak ve özgürlükler ile siyasi hak ve ödevleri düzenlemesi yanında devletin teşkilat yapısını, yönetimini, biçimini, organlarının çalışma usul ve esaslarının düzenlendiği temel hukuk normudur. </a:t>
            </a:r>
          </a:p>
          <a:p>
            <a:r>
              <a:rPr lang="tr-TR" dirty="0" smtClean="0">
                <a:solidFill>
                  <a:srgbClr val="FF0000"/>
                </a:solidFill>
              </a:rPr>
              <a:t>Anayasada bankalar ya da bankacılık sektörü ile ilgili doğrudan bir düzenleme yer almamaktadır. </a:t>
            </a:r>
          </a:p>
          <a:p>
            <a:endParaRPr lang="tr-TR"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Ancak ekonomik anlamda önemli bir sektör olan bankacılık sektörü ve bankacılık sektörünün faaliyetlerinin sürdürüldüğü piyasalarda devlet elinin gerekliliği (AY., md. 167) anayasada düzenlenmiş olduğuna daha önce değinilmişti. </a:t>
            </a:r>
          </a:p>
          <a:p>
            <a:r>
              <a:rPr lang="tr-TR" dirty="0" smtClean="0"/>
              <a:t>T.C. Anayasasında yer alan pek çok hükmün doğrudan ya da dolaylı olarak bankalara yöneldiğinden bahisle, T.C. Anayasası banka hukukunun asli kaynakları arasında yer almaktadır.</a:t>
            </a:r>
            <a:endParaRPr lang="tr-TR"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Başka bir açıdan; </a:t>
            </a:r>
            <a:r>
              <a:rPr lang="tr-TR" b="1" dirty="0" smtClean="0"/>
              <a:t>bankacılık sektörünü düzenleyen kanunlar</a:t>
            </a:r>
            <a:r>
              <a:rPr lang="tr-TR" dirty="0" smtClean="0"/>
              <a:t>, </a:t>
            </a:r>
            <a:r>
              <a:rPr lang="tr-TR" i="1" u="sng" dirty="0" smtClean="0"/>
              <a:t>kanun yapma yöntemlerine uygun olarak, yasama organınca çıkarılan yazılı hukuk metinleridir </a:t>
            </a:r>
            <a:r>
              <a:rPr lang="tr-TR" dirty="0" smtClean="0"/>
              <a:t>(Bilgili ve Demirkapı, 2012:57).</a:t>
            </a:r>
          </a:p>
          <a:p>
            <a:r>
              <a:rPr lang="tr-TR" dirty="0" smtClean="0"/>
              <a:t>Bu metinlerden ilki ve en önemlisi </a:t>
            </a:r>
            <a:r>
              <a:rPr lang="tr-TR" b="1" dirty="0" err="1" smtClean="0"/>
              <a:t>BK</a:t>
            </a:r>
            <a:r>
              <a:rPr lang="tr-TR" dirty="0" err="1" smtClean="0"/>
              <a:t>’dir</a:t>
            </a:r>
            <a:r>
              <a:rPr lang="tr-TR" dirty="0" smtClean="0"/>
              <a:t>. </a:t>
            </a:r>
          </a:p>
          <a:p>
            <a:r>
              <a:rPr lang="tr-TR" dirty="0" smtClean="0"/>
              <a:t>Bu kanun </a:t>
            </a:r>
            <a:r>
              <a:rPr lang="tr-TR" i="1" dirty="0" smtClean="0"/>
              <a:t>“...finansal piyasalarda güven ve istikrarın sağlanmasına, kredi sisteminin etkin bir şekilde çalışması, tasarruf sahiplerinin hak ve menfaatlerinin korunmasına ilişkin </a:t>
            </a:r>
            <a:r>
              <a:rPr lang="tr-TR" i="1" dirty="0" err="1" smtClean="0"/>
              <a:t>usûl</a:t>
            </a:r>
            <a:r>
              <a:rPr lang="tr-TR" i="1" dirty="0" smtClean="0"/>
              <a:t> ve esasları düzenleme...”</a:t>
            </a:r>
            <a:r>
              <a:rPr lang="tr-TR" dirty="0" smtClean="0"/>
              <a:t> amacıyla kabul edilmiştir ve </a:t>
            </a:r>
            <a:r>
              <a:rPr lang="tr-TR" dirty="0" err="1" smtClean="0"/>
              <a:t>RG’de</a:t>
            </a:r>
            <a:r>
              <a:rPr lang="tr-TR" dirty="0" smtClean="0"/>
              <a:t> yayımlanmıştır. </a:t>
            </a:r>
            <a:endParaRPr lang="tr-TR"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fontScale="92500" lnSpcReduction="20000"/>
          </a:bodyPr>
          <a:lstStyle/>
          <a:p>
            <a:r>
              <a:rPr lang="tr-TR" dirty="0" smtClean="0"/>
              <a:t>Özel nitelikteki bu kanun tüm bankalar ile finans kurumlarının tabi olduğu esas mevzuat niteliğindedir. </a:t>
            </a:r>
          </a:p>
          <a:p>
            <a:r>
              <a:rPr lang="tr-TR" dirty="0" smtClean="0"/>
              <a:t>Bununla birlikte, </a:t>
            </a:r>
            <a:r>
              <a:rPr lang="tr-TR" b="1" dirty="0" smtClean="0"/>
              <a:t>5464 Sayılı Banka Kartları ve Kredi Kartları Kanunu </a:t>
            </a:r>
            <a:r>
              <a:rPr lang="tr-TR" dirty="0" smtClean="0"/>
              <a:t>(Banka Kartları Kanunu - BKK)</a:t>
            </a:r>
            <a:r>
              <a:rPr lang="tr-TR" i="1" dirty="0" smtClean="0"/>
              <a:t>“...banka kartları ve kredi kartlarının çıkarılmasına, kullanımına, takas ve mahsup işlemlerine ilişkin </a:t>
            </a:r>
            <a:r>
              <a:rPr lang="tr-TR" i="1" dirty="0" err="1" smtClean="0"/>
              <a:t>usûl</a:t>
            </a:r>
            <a:r>
              <a:rPr lang="tr-TR" i="1" dirty="0" smtClean="0"/>
              <a:t> ve esasları düzenlemek suretiyle kartlı ödemeler sisteminin etkin çalışmasını sağlamak...”</a:t>
            </a:r>
            <a:r>
              <a:rPr lang="tr-TR" dirty="0" smtClean="0"/>
              <a:t> amacıyla yasalaşmıştır. </a:t>
            </a:r>
          </a:p>
          <a:p>
            <a:r>
              <a:rPr lang="tr-TR" b="1" dirty="0" smtClean="0">
                <a:solidFill>
                  <a:srgbClr val="FF0000"/>
                </a:solidFill>
              </a:rPr>
              <a:t>5941 Sayılı Çek Kanunu</a:t>
            </a:r>
            <a:r>
              <a:rPr lang="tr-TR" dirty="0" smtClean="0"/>
              <a:t> bankalarda çek hesabı açmak isteyenler ile çek kullandırılacaklara ilişkin usul ve esasların düzenlendiği doğrudan bankacılık sektörü ile ilişkin kanunlar arasında yer almaktadır.</a:t>
            </a:r>
            <a:endParaRPr lang="tr-TR"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048672"/>
          </a:xfrm>
        </p:spPr>
        <p:txBody>
          <a:bodyPr>
            <a:normAutofit fontScale="92500" lnSpcReduction="10000"/>
          </a:bodyPr>
          <a:lstStyle/>
          <a:p>
            <a:r>
              <a:rPr lang="tr-TR" dirty="0" smtClean="0"/>
              <a:t>Bankacılık sektörü ile ilgili diğer yasal düzenlemeler şu şekilde sıralanır. </a:t>
            </a:r>
          </a:p>
          <a:p>
            <a:pPr lvl="1"/>
            <a:r>
              <a:rPr lang="tr-TR" dirty="0" smtClean="0"/>
              <a:t>1567 sayılı Türk Parasının Kıymetini Koruma Hakkında Kanun,</a:t>
            </a:r>
          </a:p>
          <a:p>
            <a:pPr lvl="1"/>
            <a:r>
              <a:rPr lang="tr-TR" dirty="0" smtClean="0"/>
              <a:t>4208 sayılı Kara Paranın Aklanmasının Önlenmesine Dair Kanun,</a:t>
            </a:r>
          </a:p>
          <a:p>
            <a:pPr lvl="1"/>
            <a:r>
              <a:rPr lang="tr-TR" dirty="0" smtClean="0"/>
              <a:t>4077 sayılı Tüketicinin Korunması Hakkında Kanun,</a:t>
            </a:r>
          </a:p>
          <a:p>
            <a:pPr lvl="1"/>
            <a:r>
              <a:rPr lang="tr-TR" dirty="0" smtClean="0"/>
              <a:t>6102 sayılı Türk Ticaret Kanunu,</a:t>
            </a:r>
          </a:p>
          <a:p>
            <a:pPr lvl="1"/>
            <a:r>
              <a:rPr lang="tr-TR" dirty="0" smtClean="0"/>
              <a:t>5549 sayılı Suç Gelirlerinin Aklanmasının Önlenmesi Hakkında Kanun,</a:t>
            </a:r>
          </a:p>
          <a:p>
            <a:pPr lvl="1"/>
            <a:r>
              <a:rPr lang="tr-TR" dirty="0" smtClean="0"/>
              <a:t>6145 sayılı Terörizmin Finansmanının Önlenmesi Hakkında Kanun,</a:t>
            </a:r>
          </a:p>
          <a:p>
            <a:pPr lvl="1"/>
            <a:r>
              <a:rPr lang="tr-TR" dirty="0" smtClean="0"/>
              <a:t>Diğer Kanunlar (Borçlar Kanunu, Medeni Kanun, İcra İflas Kanunu vs.)</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Buna karşın, bankacılık sektörüyle ilgili dolaylı düzenlemelere yer verilen pek çok yasa bulunmaktadır. </a:t>
            </a:r>
          </a:p>
          <a:p>
            <a:r>
              <a:rPr lang="tr-TR" dirty="0" smtClean="0"/>
              <a:t>Sırasıyla bunlar; </a:t>
            </a:r>
            <a:r>
              <a:rPr lang="tr-TR" b="1" dirty="0" smtClean="0"/>
              <a:t>1211 Sayılı Türkiye Cumhuriyet Merkez Bankası Kanunu</a:t>
            </a:r>
            <a:r>
              <a:rPr lang="tr-TR" dirty="0" smtClean="0"/>
              <a:t> (TCMBK), </a:t>
            </a:r>
            <a:r>
              <a:rPr lang="tr-TR" b="1" dirty="0" smtClean="0"/>
              <a:t>6362 Sayılı Sermaye Piyasası Kanunu</a:t>
            </a:r>
            <a:r>
              <a:rPr lang="tr-TR" dirty="0" smtClean="0"/>
              <a:t> (</a:t>
            </a:r>
            <a:r>
              <a:rPr lang="tr-TR" dirty="0" err="1" smtClean="0"/>
              <a:t>SPKan</a:t>
            </a:r>
            <a:r>
              <a:rPr lang="tr-TR" dirty="0" smtClean="0"/>
              <a:t>), </a:t>
            </a:r>
            <a:r>
              <a:rPr lang="tr-TR" b="1" dirty="0" smtClean="0"/>
              <a:t>6493 Sayılı Ödeme Ve Menkul Kıymet Mutabakat Sistemleri, Ödeme Hizmetleri ve Elektronik Para Kuruluşları Hakkında Kanun</a:t>
            </a:r>
            <a:r>
              <a:rPr lang="tr-TR" dirty="0" smtClean="0"/>
              <a:t>, </a:t>
            </a:r>
            <a:r>
              <a:rPr lang="tr-TR" b="1" dirty="0" smtClean="0"/>
              <a:t>4632 Sayılı Bireysel Emeklilik ve Tasarruf Yatırım Sistemi Kanunu</a:t>
            </a:r>
            <a:r>
              <a:rPr lang="tr-TR" dirty="0" smtClean="0"/>
              <a:t> </a:t>
            </a:r>
            <a:r>
              <a:rPr lang="tr-TR" dirty="0" err="1" smtClean="0"/>
              <a:t>vb.’dir</a:t>
            </a:r>
            <a:r>
              <a:rPr lang="tr-TR" dirty="0" smtClean="0"/>
              <a:t>.  </a:t>
            </a:r>
          </a:p>
          <a:p>
            <a:endParaRPr lang="tr-TR"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28604"/>
            <a:ext cx="8229600" cy="6286544"/>
          </a:xfrm>
        </p:spPr>
        <p:txBody>
          <a:bodyPr>
            <a:normAutofit/>
          </a:bodyPr>
          <a:lstStyle/>
          <a:p>
            <a:r>
              <a:rPr lang="tr-TR" b="1" dirty="0" smtClean="0">
                <a:solidFill>
                  <a:srgbClr val="7030A0"/>
                </a:solidFill>
              </a:rPr>
              <a:t>Türkiye Cumhuriyeti’nin yeni yönetim şekli Cumhurbaşkanlığı hükümet sistemi adı ile değişmiştir. </a:t>
            </a:r>
          </a:p>
          <a:p>
            <a:r>
              <a:rPr lang="tr-TR" b="1" dirty="0" smtClean="0">
                <a:solidFill>
                  <a:srgbClr val="7030A0"/>
                </a:solidFill>
              </a:rPr>
              <a:t>Bu değişikliğin en belirgin özelliği yürütme yetkisinin Cumhurbaşkanı’nda toplanmasıdır.  </a:t>
            </a:r>
          </a:p>
          <a:p>
            <a:r>
              <a:rPr lang="tr-TR" b="1" dirty="0" smtClean="0">
                <a:solidFill>
                  <a:srgbClr val="7030A0"/>
                </a:solidFill>
              </a:rPr>
              <a:t>Yeni yönetim sistemine geçiş için öngörülen anayasal değişiklikler, genel anlamda hukukun özel anlamda ise banka hukukunun kaynaklarını etkilemiştir. </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166"/>
            <a:ext cx="8229600" cy="5768997"/>
          </a:xfrm>
        </p:spPr>
        <p:txBody>
          <a:bodyPr>
            <a:normAutofit/>
          </a:bodyPr>
          <a:lstStyle/>
          <a:p>
            <a:r>
              <a:rPr lang="tr-TR" b="1" dirty="0" smtClean="0">
                <a:solidFill>
                  <a:srgbClr val="7030A0"/>
                </a:solidFill>
              </a:rPr>
              <a:t>Yeni hükümet sisteminin banka hukukunun asli kaynakları üzerindeki önemli etkisinin; kanun hükmünde kararnameler ve tüzüklerin düzenlendiği anayasal hükümlerin mülga edilmesi ve onların yerine başkaca kaynakların ikame edilmesi ile doğduğu söylenebilir. </a:t>
            </a:r>
          </a:p>
          <a:p>
            <a:r>
              <a:rPr lang="tr-TR" b="1" dirty="0" smtClean="0">
                <a:solidFill>
                  <a:srgbClr val="7030A0"/>
                </a:solidFill>
              </a:rPr>
              <a:t>Diğer taraftan yeni hükümet sistemiyle; Bakanlar Kurulu’nun tasfiyesi ardından bakanlar kurulu kararları da hukukun kaynağı olmaktan çıkmıştır. </a:t>
            </a:r>
          </a:p>
          <a:p>
            <a:endParaRPr lang="tr-TR"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85728"/>
            <a:ext cx="8229600" cy="6357982"/>
          </a:xfrm>
        </p:spPr>
        <p:txBody>
          <a:bodyPr>
            <a:normAutofit/>
          </a:bodyPr>
          <a:lstStyle/>
          <a:p>
            <a:r>
              <a:rPr lang="tr-TR" b="1" dirty="0" smtClean="0">
                <a:solidFill>
                  <a:srgbClr val="7030A0"/>
                </a:solidFill>
              </a:rPr>
              <a:t>Kanun hükmünde kararnameler ve tüzükler yerine Cumhurbaşkanlığı Kararnameleri, bakanlar kurulu kararları yerine ise Cumhurbaşkanı kararları hukukun yeni kaynakları olmuştur.   </a:t>
            </a:r>
          </a:p>
          <a:p>
            <a:r>
              <a:rPr lang="tr-TR" b="1" dirty="0" smtClean="0">
                <a:solidFill>
                  <a:srgbClr val="7030A0"/>
                </a:solidFill>
              </a:rPr>
              <a:t>Bankacılık hukukunun tüm mevzuatında geçen kanun hükmünde kararname, tüzük ve bakanlar kurulu kararları yerini yukarıda adı geçen kaynaklar almıştır.  </a:t>
            </a:r>
          </a:p>
          <a:p>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 Hukukunun Konusu ve Kapsamı</a:t>
            </a:r>
            <a:br>
              <a:rPr lang="tr-TR" b="1" dirty="0" smtClean="0"/>
            </a:br>
            <a:endParaRPr lang="tr-TR" dirty="0"/>
          </a:p>
        </p:txBody>
      </p:sp>
      <p:sp>
        <p:nvSpPr>
          <p:cNvPr id="3" name="2 İçerik Yer Tutucusu"/>
          <p:cNvSpPr>
            <a:spLocks noGrp="1"/>
          </p:cNvSpPr>
          <p:nvPr>
            <p:ph idx="1"/>
          </p:nvPr>
        </p:nvSpPr>
        <p:spPr/>
        <p:txBody>
          <a:bodyPr>
            <a:normAutofit/>
          </a:bodyPr>
          <a:lstStyle/>
          <a:p>
            <a:r>
              <a:rPr lang="tr-TR" b="1" dirty="0" smtClean="0"/>
              <a:t>Banka hukuku</a:t>
            </a:r>
            <a:r>
              <a:rPr lang="tr-TR" dirty="0" smtClean="0"/>
              <a:t>, banka adı verilen ticari ve finansal kurumların faaliyetlerini (Güney, 2012:1) yani bankacılık sektörünü düzenleyen, bankaların müşterileriyle ve tabi oldukları kurum ve kuruluşlarla ilişkilerini tespit eden ve yönlendiren hukuk alanıdır. </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b="1" dirty="0" smtClean="0">
                <a:solidFill>
                  <a:srgbClr val="7030A0"/>
                </a:solidFill>
              </a:rPr>
              <a:t>Banka hukukunun kaynakları arasında yürütme organından doğan Cumhurbaşkanlığı kararnameleri; asli kaynaklar arasında yer almaktadır. </a:t>
            </a:r>
          </a:p>
          <a:p>
            <a:r>
              <a:rPr lang="tr-TR" b="1" dirty="0" smtClean="0">
                <a:solidFill>
                  <a:srgbClr val="7030A0"/>
                </a:solidFill>
              </a:rPr>
              <a:t>Cumhurbaşkanlığı hükümet sistemine geçiş ile birlikte, Cumhurbaşkanına, yürütme yetkisi ile ilgili konularda kararname çıkarma yetkisi tanınmıştır (AY, md. 104/17). </a:t>
            </a:r>
          </a:p>
          <a:p>
            <a:r>
              <a:rPr lang="tr-TR" b="1" dirty="0" smtClean="0">
                <a:solidFill>
                  <a:srgbClr val="7030A0"/>
                </a:solidFill>
              </a:rPr>
              <a:t>Anayasal değişikliklerle Cumhurbaşkanı’nın hangi konularda kararname çıkaracağı belirlenmiştir. </a:t>
            </a:r>
          </a:p>
          <a:p>
            <a:pPr>
              <a:buNone/>
            </a:pPr>
            <a:endParaRPr lang="tr-TR"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fontScale="92500" lnSpcReduction="10000"/>
          </a:bodyPr>
          <a:lstStyle/>
          <a:p>
            <a:r>
              <a:rPr lang="tr-TR" b="1" dirty="0" smtClean="0">
                <a:solidFill>
                  <a:srgbClr val="7030A0"/>
                </a:solidFill>
              </a:rPr>
              <a:t>Buna göre Cumhurbaşkanı’nın; temel haklar, kişi hakları ve ödevleri, siyasi haklar ve ödevler alanında, olağan dönemlerde, kararname ile düzenleme yetkisi sınırlanmıştır.  </a:t>
            </a:r>
          </a:p>
          <a:p>
            <a:r>
              <a:rPr lang="tr-TR" b="1" dirty="0" smtClean="0">
                <a:solidFill>
                  <a:srgbClr val="7030A0"/>
                </a:solidFill>
              </a:rPr>
              <a:t>Başka bir sınırlama ise; kanunla açıkça düzenlenen bir konuda Cumhurbaşkanı’nın kararname ile düzenleme yapma yetkisinde görülmektedir. </a:t>
            </a:r>
          </a:p>
          <a:p>
            <a:r>
              <a:rPr lang="tr-TR" b="1" dirty="0" smtClean="0">
                <a:solidFill>
                  <a:srgbClr val="7030A0"/>
                </a:solidFill>
              </a:rPr>
              <a:t>Kanunla açıkça düzenlenen bir konuda Cumhurbaşkanı’nın kararname ile düzenlemeye gitmesi mümkün değildir. </a:t>
            </a:r>
          </a:p>
          <a:p>
            <a:r>
              <a:rPr lang="tr-TR" b="1" dirty="0" smtClean="0">
                <a:solidFill>
                  <a:srgbClr val="7030A0"/>
                </a:solidFill>
              </a:rPr>
              <a:t>Diğer taraftan Cumhurbaşkanı tarafından çıkarılan bir kararname ile kanunlar çatışıyor ise; kanun hükümlerinin uygulanması zorunludur. </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597352"/>
          </a:xfrm>
        </p:spPr>
        <p:txBody>
          <a:bodyPr>
            <a:normAutofit lnSpcReduction="10000"/>
          </a:bodyPr>
          <a:lstStyle/>
          <a:p>
            <a:r>
              <a:rPr lang="tr-TR" b="1" dirty="0" smtClean="0">
                <a:solidFill>
                  <a:srgbClr val="7030A0"/>
                </a:solidFill>
              </a:rPr>
              <a:t>Cumhurbaşkanı’nca kararname ile düzenlenmiş bir konuda yasama organının (yani TBMM’nin) kanun çıkarması halinde Cumhurbaşkanlığı kararnamesi hükümsüz sayılacaktır. </a:t>
            </a:r>
          </a:p>
          <a:p>
            <a:r>
              <a:rPr lang="tr-TR" b="1" dirty="0" smtClean="0">
                <a:solidFill>
                  <a:srgbClr val="7030A0"/>
                </a:solidFill>
              </a:rPr>
              <a:t>Cumhurbaşkanı kararname yetkisini tek elden ve yetki kanuna gerek olmaksızın kullanır. </a:t>
            </a:r>
          </a:p>
          <a:p>
            <a:r>
              <a:rPr lang="tr-TR" b="1" dirty="0" smtClean="0">
                <a:solidFill>
                  <a:srgbClr val="7030A0"/>
                </a:solidFill>
              </a:rPr>
              <a:t>2017 yılı Anayasa değişiklikleri ile Cumhurbaşkanlığı kararnamelerinin şekil ve esas bakımından denetimi konusunda Anayasa Mahkemesi yetkili kılınmıştır (AY, md. 148/1). </a:t>
            </a:r>
          </a:p>
          <a:p>
            <a:endParaRPr lang="tr-TR"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b="1" dirty="0" smtClean="0">
                <a:solidFill>
                  <a:srgbClr val="7030A0"/>
                </a:solidFill>
              </a:rPr>
              <a:t>Görüleceği üzere Cumhurbaşkanlığı Kararnameleri, kanun hükmünde kararnamelerin tipik özelliklerini bünyesinde barındırmaktadır. </a:t>
            </a:r>
          </a:p>
          <a:p>
            <a:r>
              <a:rPr lang="tr-TR" b="1" dirty="0" smtClean="0">
                <a:solidFill>
                  <a:srgbClr val="7030A0"/>
                </a:solidFill>
              </a:rPr>
              <a:t>Belirginleşen önemli fark; doğduğu organın bakanlar kurulu değil, Cumhurbaşkanı olmasındadır. Diğer taraftan KHK’lerin bakanlar kurulunca çıkarılmaları için TBMM’ce verilen yetki kanunu, Cumhurbaşkanlığı kararnamelerinde aranmamaktadır.  </a:t>
            </a:r>
          </a:p>
          <a:p>
            <a:endParaRPr lang="tr-TR" b="1" dirty="0" smtClean="0">
              <a:solidFill>
                <a:srgbClr val="7030A0"/>
              </a:solidFill>
            </a:endParaRPr>
          </a:p>
          <a:p>
            <a:endParaRPr lang="tr-TR"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08712"/>
          </a:xfrm>
        </p:spPr>
        <p:txBody>
          <a:bodyPr>
            <a:normAutofit fontScale="92500" lnSpcReduction="20000"/>
          </a:bodyPr>
          <a:lstStyle/>
          <a:p>
            <a:r>
              <a:rPr lang="tr-TR" b="1" dirty="0" smtClean="0">
                <a:solidFill>
                  <a:srgbClr val="7030A0"/>
                </a:solidFill>
              </a:rPr>
              <a:t>Cumhurbaşkanlığı kararnameleri ile olağanüstü dönemlerde de (AY, md. 121-122) düzenlemelere gidilebilir (AY, md. 119/6). </a:t>
            </a:r>
          </a:p>
          <a:p>
            <a:r>
              <a:rPr lang="tr-TR" b="1" dirty="0" smtClean="0">
                <a:solidFill>
                  <a:srgbClr val="7030A0"/>
                </a:solidFill>
              </a:rPr>
              <a:t>Bu durumda Cumhurbaşkanlığı kararnameleri; olağan yönetim dönemlerinde çıkarılan Cumhurbaşkanlığı kararnameleri (</a:t>
            </a:r>
            <a:r>
              <a:rPr lang="tr-TR" b="1" dirty="0" err="1" smtClean="0">
                <a:solidFill>
                  <a:srgbClr val="7030A0"/>
                </a:solidFill>
              </a:rPr>
              <a:t>OCK’ler</a:t>
            </a:r>
            <a:r>
              <a:rPr lang="tr-TR" b="1" dirty="0" smtClean="0">
                <a:solidFill>
                  <a:srgbClr val="7030A0"/>
                </a:solidFill>
              </a:rPr>
              <a:t>) ve olağanüstü hal yönetim dönemlerinde çıkarılan Cumhurbaşkanlığı kararnameleri (</a:t>
            </a:r>
            <a:r>
              <a:rPr lang="tr-TR" b="1" dirty="0" err="1" smtClean="0">
                <a:solidFill>
                  <a:srgbClr val="7030A0"/>
                </a:solidFill>
              </a:rPr>
              <a:t>OHALCK’ler</a:t>
            </a:r>
            <a:r>
              <a:rPr lang="tr-TR" b="1" dirty="0" smtClean="0">
                <a:solidFill>
                  <a:srgbClr val="7030A0"/>
                </a:solidFill>
              </a:rPr>
              <a:t>) şeklinde ayrıma tabi tutulabilir. </a:t>
            </a:r>
          </a:p>
          <a:p>
            <a:r>
              <a:rPr lang="tr-TR" b="1" dirty="0" smtClean="0">
                <a:solidFill>
                  <a:srgbClr val="7030A0"/>
                </a:solidFill>
              </a:rPr>
              <a:t>2935 sayılı Olağanüstü Hal Kanunu (OHAL Kanunu) md. 4’te yer alan düzenlemede; olağanüstü halin vuku bulduğu durumlarda AY md. 104/17’deki kısıtlamalara ve usule bağlı kalmaksızın, Cumhurbaşkanlığı kararnameleri çıkarılabileceği düzenlenmiştir. </a:t>
            </a:r>
            <a:endParaRPr lang="tr-TR" b="1" dirty="0">
              <a:solidFill>
                <a:srgbClr val="7030A0"/>
              </a:solidFill>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fontScale="92500" lnSpcReduction="10000"/>
          </a:bodyPr>
          <a:lstStyle/>
          <a:p>
            <a:r>
              <a:rPr lang="tr-TR" b="1" dirty="0" smtClean="0">
                <a:solidFill>
                  <a:srgbClr val="7030A0"/>
                </a:solidFill>
              </a:rPr>
              <a:t>Açık bir ifade ile Cumhurbaşkanı OHAL dönemlerinde konu sınırına bakmaksızın her alanda düzenlemeye gidebilir.  </a:t>
            </a:r>
          </a:p>
          <a:p>
            <a:r>
              <a:rPr lang="tr-TR" b="1" dirty="0" err="1" smtClean="0">
                <a:solidFill>
                  <a:srgbClr val="7030A0"/>
                </a:solidFill>
              </a:rPr>
              <a:t>OHALCK’lerin</a:t>
            </a:r>
            <a:r>
              <a:rPr lang="tr-TR" b="1" dirty="0" smtClean="0">
                <a:solidFill>
                  <a:srgbClr val="7030A0"/>
                </a:solidFill>
              </a:rPr>
              <a:t> şekil ve esas bakımından Anayasa’ya aykırılığı iddia edilmez yani Anayasa Mahkemesi’ne bu konu ile ilgili dava açılamaz (AY, md. 148/1).</a:t>
            </a:r>
          </a:p>
          <a:p>
            <a:r>
              <a:rPr lang="tr-TR" b="1" dirty="0" smtClean="0">
                <a:solidFill>
                  <a:srgbClr val="7030A0"/>
                </a:solidFill>
              </a:rPr>
              <a:t>Aşağıda Tablo’da mülga KHK’ler ile Cumhurbaşkanlığı kararnameleri arasındaki farklar belirginleştirilmiştir. </a:t>
            </a:r>
          </a:p>
          <a:p>
            <a:endParaRPr lang="tr-TR" dirty="0" smtClean="0"/>
          </a:p>
          <a:p>
            <a:endParaRPr lang="tr-TR"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3 İçerik Yer Tutucusu"/>
          <p:cNvGraphicFramePr>
            <a:graphicFrameLocks noGrp="1"/>
          </p:cNvGraphicFramePr>
          <p:nvPr>
            <p:ph idx="1"/>
          </p:nvPr>
        </p:nvGraphicFramePr>
        <p:xfrm>
          <a:off x="0" y="0"/>
          <a:ext cx="9144000" cy="6858000"/>
        </p:xfrm>
        <a:graphic>
          <a:graphicData uri="http://schemas.openxmlformats.org/drawingml/2006/table">
            <a:tbl>
              <a:tblPr/>
              <a:tblGrid>
                <a:gridCol w="971600"/>
                <a:gridCol w="1944216"/>
                <a:gridCol w="2020115"/>
                <a:gridCol w="2104949"/>
                <a:gridCol w="2103120"/>
              </a:tblGrid>
              <a:tr h="557161">
                <a:tc>
                  <a:txBody>
                    <a:bodyPr/>
                    <a:lstStyle/>
                    <a:p>
                      <a:pPr indent="252095" algn="just">
                        <a:spcAft>
                          <a:spcPts val="0"/>
                        </a:spcAft>
                      </a:pPr>
                      <a:endParaRPr lang="tr-TR" sz="1400">
                        <a:solidFill>
                          <a:srgbClr val="7030A0"/>
                        </a:solidFill>
                        <a:latin typeface="Calibri"/>
                        <a:ea typeface="Calibri"/>
                        <a:cs typeface="Times New Roman"/>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47625" cap="flat" cmpd="dbl"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400" b="1" dirty="0">
                          <a:solidFill>
                            <a:srgbClr val="7030A0"/>
                          </a:solidFill>
                          <a:latin typeface="Calibri"/>
                          <a:ea typeface="Calibri"/>
                          <a:cs typeface="Calibri"/>
                        </a:rPr>
                        <a:t>Mülga Olağan Dönem KHK’ler</a:t>
                      </a:r>
                      <a:endParaRPr lang="tr-TR" sz="1400" dirty="0">
                        <a:solidFill>
                          <a:srgbClr val="7030A0"/>
                        </a:solidFill>
                        <a:latin typeface="Calibri"/>
                        <a:ea typeface="Calibri"/>
                        <a:cs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47625" cap="flat" cmpd="dbl"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400" b="1" dirty="0">
                          <a:solidFill>
                            <a:srgbClr val="7030A0"/>
                          </a:solidFill>
                          <a:latin typeface="Calibri"/>
                          <a:ea typeface="Calibri"/>
                          <a:cs typeface="Calibri"/>
                        </a:rPr>
                        <a:t>Mülga OHAL KHK’ler</a:t>
                      </a:r>
                      <a:endParaRPr lang="tr-TR" sz="1400" dirty="0">
                        <a:solidFill>
                          <a:srgbClr val="7030A0"/>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47625" cap="flat" cmpd="dbl"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400" b="1" dirty="0" err="1">
                          <a:solidFill>
                            <a:srgbClr val="7030A0"/>
                          </a:solidFill>
                          <a:latin typeface="Calibri"/>
                          <a:ea typeface="Calibri"/>
                          <a:cs typeface="Calibri"/>
                        </a:rPr>
                        <a:t>OCK’ler</a:t>
                      </a:r>
                      <a:endParaRPr lang="tr-TR" sz="1400" dirty="0">
                        <a:solidFill>
                          <a:srgbClr val="7030A0"/>
                        </a:solidFill>
                        <a:latin typeface="Calibri"/>
                        <a:ea typeface="Calibri"/>
                        <a:cs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47625" cap="flat" cmpd="dbl"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indent="252095" algn="ctr">
                        <a:spcAft>
                          <a:spcPts val="0"/>
                        </a:spcAft>
                      </a:pPr>
                      <a:r>
                        <a:rPr lang="tr-TR" sz="1400" b="1" dirty="0">
                          <a:solidFill>
                            <a:srgbClr val="7030A0"/>
                          </a:solidFill>
                          <a:latin typeface="Calibri"/>
                          <a:ea typeface="Calibri"/>
                          <a:cs typeface="Calibri"/>
                        </a:rPr>
                        <a:t>OHAL </a:t>
                      </a:r>
                      <a:r>
                        <a:rPr lang="tr-TR" sz="1400" b="1" dirty="0" err="1">
                          <a:solidFill>
                            <a:srgbClr val="7030A0"/>
                          </a:solidFill>
                          <a:latin typeface="Calibri"/>
                          <a:ea typeface="Calibri"/>
                          <a:cs typeface="Calibri"/>
                        </a:rPr>
                        <a:t>CK’ler</a:t>
                      </a:r>
                      <a:endParaRPr lang="tr-TR" sz="1400" dirty="0">
                        <a:solidFill>
                          <a:srgbClr val="7030A0"/>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47625" cap="flat" cmpd="dbl"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557161">
                <a:tc>
                  <a:txBody>
                    <a:bodyPr/>
                    <a:lstStyle/>
                    <a:p>
                      <a:pPr lvl="0" indent="252095" algn="l">
                        <a:spcAft>
                          <a:spcPts val="0"/>
                        </a:spcAft>
                      </a:pPr>
                      <a:r>
                        <a:rPr lang="tr-TR" sz="1400" b="1" dirty="0">
                          <a:solidFill>
                            <a:srgbClr val="7030A0"/>
                          </a:solidFill>
                          <a:latin typeface="Calibri"/>
                          <a:ea typeface="Calibri"/>
                          <a:cs typeface="Calibri"/>
                        </a:rPr>
                        <a:t>Dönem</a:t>
                      </a:r>
                      <a:endParaRPr lang="tr-TR" sz="1400" dirty="0">
                        <a:solidFill>
                          <a:srgbClr val="7030A0"/>
                        </a:solidFill>
                        <a:latin typeface="Calibri"/>
                        <a:ea typeface="Calibri"/>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dirty="0">
                          <a:solidFill>
                            <a:srgbClr val="7030A0"/>
                          </a:solidFill>
                          <a:latin typeface="Calibri"/>
                          <a:ea typeface="Calibri"/>
                          <a:cs typeface="Calibri"/>
                        </a:rPr>
                        <a:t>Olağan Dönem</a:t>
                      </a:r>
                      <a:endParaRPr lang="tr-TR" sz="1400" dirty="0">
                        <a:solidFill>
                          <a:srgbClr val="7030A0"/>
                        </a:solidFill>
                        <a:latin typeface="Calibri"/>
                        <a:ea typeface="Calibri"/>
                        <a:cs typeface="Times New Roman"/>
                      </a:endParaRPr>
                    </a:p>
                  </a:txBody>
                  <a:tcPr marL="72000" marR="720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a:solidFill>
                            <a:srgbClr val="7030A0"/>
                          </a:solidFill>
                          <a:latin typeface="Calibri"/>
                          <a:ea typeface="Calibri"/>
                          <a:cs typeface="Calibri"/>
                        </a:rPr>
                        <a:t>OHAL Dönemi </a:t>
                      </a:r>
                      <a:endParaRPr lang="tr-TR" sz="1400">
                        <a:solidFill>
                          <a:srgbClr val="7030A0"/>
                        </a:solidFill>
                        <a:latin typeface="Calibri"/>
                        <a:ea typeface="Calibri"/>
                        <a:cs typeface="Times New Roman"/>
                      </a:endParaRPr>
                    </a:p>
                  </a:txBody>
                  <a:tcPr marL="72000" marR="720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a:solidFill>
                            <a:srgbClr val="7030A0"/>
                          </a:solidFill>
                          <a:latin typeface="Calibri"/>
                          <a:ea typeface="Calibri"/>
                          <a:cs typeface="Calibri"/>
                        </a:rPr>
                        <a:t>Olağan Dönem</a:t>
                      </a:r>
                      <a:endParaRPr lang="tr-TR" sz="1400">
                        <a:solidFill>
                          <a:srgbClr val="7030A0"/>
                        </a:solidFill>
                        <a:latin typeface="Calibri"/>
                        <a:ea typeface="Calibri"/>
                        <a:cs typeface="Times New Roman"/>
                      </a:endParaRPr>
                    </a:p>
                  </a:txBody>
                  <a:tcPr marL="72000" marR="720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a:solidFill>
                            <a:srgbClr val="7030A0"/>
                          </a:solidFill>
                          <a:latin typeface="Calibri"/>
                          <a:ea typeface="Calibri"/>
                          <a:cs typeface="Calibri"/>
                        </a:rPr>
                        <a:t>OHAL Dönemi </a:t>
                      </a:r>
                      <a:endParaRPr lang="tr-TR" sz="1400">
                        <a:solidFill>
                          <a:srgbClr val="7030A0"/>
                        </a:solidFill>
                        <a:latin typeface="Calibri"/>
                        <a:ea typeface="Calibri"/>
                        <a:cs typeface="Times New Roman"/>
                      </a:endParaRPr>
                    </a:p>
                  </a:txBody>
                  <a:tcPr marL="72000" marR="720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63484">
                <a:tc>
                  <a:txBody>
                    <a:bodyPr/>
                    <a:lstStyle/>
                    <a:p>
                      <a:pPr indent="252095" algn="l">
                        <a:spcAft>
                          <a:spcPts val="0"/>
                        </a:spcAft>
                      </a:pPr>
                      <a:r>
                        <a:rPr lang="tr-TR" sz="1400" b="1" dirty="0">
                          <a:solidFill>
                            <a:srgbClr val="7030A0"/>
                          </a:solidFill>
                          <a:latin typeface="Calibri"/>
                          <a:ea typeface="Calibri"/>
                          <a:cs typeface="Calibri"/>
                        </a:rPr>
                        <a:t>Organ</a:t>
                      </a:r>
                      <a:endParaRPr lang="tr-TR" sz="1400" dirty="0">
                        <a:solidFill>
                          <a:srgbClr val="7030A0"/>
                        </a:solidFill>
                        <a:latin typeface="Calibri"/>
                        <a:ea typeface="Calibri"/>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dirty="0">
                          <a:solidFill>
                            <a:srgbClr val="7030A0"/>
                          </a:solidFill>
                          <a:latin typeface="Calibri"/>
                          <a:ea typeface="Calibri"/>
                          <a:cs typeface="Calibri"/>
                        </a:rPr>
                        <a:t>Bakanlar kurulu kararı Cumhurbaşkanı Onayı</a:t>
                      </a:r>
                      <a:endParaRPr lang="tr-TR" sz="1400" dirty="0">
                        <a:solidFill>
                          <a:srgbClr val="7030A0"/>
                        </a:solidFill>
                        <a:latin typeface="Calibri"/>
                        <a:ea typeface="Calibri"/>
                        <a:cs typeface="Times New Roman"/>
                      </a:endParaRPr>
                    </a:p>
                  </a:txBody>
                  <a:tcPr marL="72000" marR="720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dirty="0">
                          <a:solidFill>
                            <a:srgbClr val="7030A0"/>
                          </a:solidFill>
                          <a:latin typeface="Calibri"/>
                          <a:ea typeface="Calibri"/>
                          <a:cs typeface="Calibri"/>
                        </a:rPr>
                        <a:t>Cumhurbaşkanı başkanlığında bakanlar kurulu kararı</a:t>
                      </a:r>
                      <a:endParaRPr lang="tr-TR" sz="1400" dirty="0">
                        <a:solidFill>
                          <a:srgbClr val="7030A0"/>
                        </a:solidFill>
                        <a:latin typeface="Calibri"/>
                        <a:ea typeface="Calibri"/>
                        <a:cs typeface="Times New Roman"/>
                      </a:endParaRPr>
                    </a:p>
                  </a:txBody>
                  <a:tcPr marL="72000" marR="720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a:solidFill>
                            <a:srgbClr val="7030A0"/>
                          </a:solidFill>
                          <a:latin typeface="Calibri"/>
                          <a:ea typeface="Calibri"/>
                          <a:cs typeface="Calibri"/>
                        </a:rPr>
                        <a:t>Cumhurbaşkanı</a:t>
                      </a:r>
                      <a:endParaRPr lang="tr-TR" sz="1400">
                        <a:solidFill>
                          <a:srgbClr val="7030A0"/>
                        </a:solidFill>
                        <a:latin typeface="Calibri"/>
                        <a:ea typeface="Calibri"/>
                        <a:cs typeface="Times New Roman"/>
                      </a:endParaRPr>
                    </a:p>
                  </a:txBody>
                  <a:tcPr marL="72000" marR="720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a:solidFill>
                            <a:srgbClr val="7030A0"/>
                          </a:solidFill>
                          <a:latin typeface="Calibri"/>
                          <a:ea typeface="Calibri"/>
                          <a:cs typeface="Calibri"/>
                        </a:rPr>
                        <a:t>Cumhurbaşkanı</a:t>
                      </a:r>
                      <a:endParaRPr lang="tr-TR" sz="1400">
                        <a:solidFill>
                          <a:srgbClr val="7030A0"/>
                        </a:solidFill>
                        <a:latin typeface="Calibri"/>
                        <a:ea typeface="Calibri"/>
                        <a:cs typeface="Times New Roman"/>
                      </a:endParaRPr>
                    </a:p>
                  </a:txBody>
                  <a:tcPr marL="72000" marR="720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5742">
                <a:tc>
                  <a:txBody>
                    <a:bodyPr/>
                    <a:lstStyle/>
                    <a:p>
                      <a:pPr indent="252095" algn="l">
                        <a:spcAft>
                          <a:spcPts val="0"/>
                        </a:spcAft>
                      </a:pPr>
                      <a:r>
                        <a:rPr lang="tr-TR" sz="1400" b="1" dirty="0">
                          <a:solidFill>
                            <a:srgbClr val="7030A0"/>
                          </a:solidFill>
                          <a:latin typeface="Calibri"/>
                          <a:ea typeface="Calibri"/>
                          <a:cs typeface="Calibri"/>
                        </a:rPr>
                        <a:t>Kaynak</a:t>
                      </a:r>
                      <a:endParaRPr lang="tr-TR" sz="1400" dirty="0">
                        <a:solidFill>
                          <a:srgbClr val="7030A0"/>
                        </a:solidFill>
                        <a:latin typeface="Calibri"/>
                        <a:ea typeface="Calibri"/>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dirty="0">
                          <a:solidFill>
                            <a:srgbClr val="7030A0"/>
                          </a:solidFill>
                          <a:latin typeface="Calibri"/>
                          <a:ea typeface="Calibri"/>
                          <a:cs typeface="Calibri"/>
                        </a:rPr>
                        <a:t>TBMM’ce verilen yetki kanunu</a:t>
                      </a:r>
                      <a:endParaRPr lang="tr-TR" sz="1400" dirty="0">
                        <a:solidFill>
                          <a:srgbClr val="7030A0"/>
                        </a:solidFill>
                        <a:latin typeface="Calibri"/>
                        <a:ea typeface="Calibri"/>
                        <a:cs typeface="Times New Roman"/>
                      </a:endParaRPr>
                    </a:p>
                  </a:txBody>
                  <a:tcPr marL="72000" marR="720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dirty="0">
                          <a:solidFill>
                            <a:srgbClr val="7030A0"/>
                          </a:solidFill>
                          <a:latin typeface="Calibri"/>
                          <a:ea typeface="Calibri"/>
                          <a:cs typeface="Calibri"/>
                        </a:rPr>
                        <a:t>Yetki kanunu gerekmeksizin Anayasa md. 91</a:t>
                      </a:r>
                      <a:endParaRPr lang="tr-TR" sz="1400" dirty="0">
                        <a:solidFill>
                          <a:srgbClr val="7030A0"/>
                        </a:solidFill>
                        <a:latin typeface="Calibri"/>
                        <a:ea typeface="Calibri"/>
                        <a:cs typeface="Times New Roman"/>
                      </a:endParaRPr>
                    </a:p>
                  </a:txBody>
                  <a:tcPr marL="72000" marR="720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a:solidFill>
                            <a:srgbClr val="7030A0"/>
                          </a:solidFill>
                          <a:latin typeface="Calibri"/>
                          <a:ea typeface="Calibri"/>
                          <a:cs typeface="Calibri"/>
                        </a:rPr>
                        <a:t>Yetki kanunu gerekmeksizin Anayasa md. 104/17.</a:t>
                      </a:r>
                      <a:endParaRPr lang="tr-TR" sz="1400">
                        <a:solidFill>
                          <a:srgbClr val="7030A0"/>
                        </a:solidFill>
                        <a:latin typeface="Calibri"/>
                        <a:ea typeface="Calibri"/>
                        <a:cs typeface="Times New Roman"/>
                      </a:endParaRPr>
                    </a:p>
                  </a:txBody>
                  <a:tcPr marL="72000" marR="720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a:solidFill>
                            <a:srgbClr val="7030A0"/>
                          </a:solidFill>
                          <a:latin typeface="Calibri"/>
                          <a:ea typeface="Calibri"/>
                          <a:cs typeface="Calibri"/>
                        </a:rPr>
                        <a:t>Yetki kanunu gerekmeksizin Anayasa md. 119/6.</a:t>
                      </a:r>
                      <a:endParaRPr lang="tr-TR" sz="1400">
                        <a:solidFill>
                          <a:srgbClr val="7030A0"/>
                        </a:solidFill>
                        <a:latin typeface="Calibri"/>
                        <a:ea typeface="Calibri"/>
                        <a:cs typeface="Times New Roman"/>
                      </a:endParaRPr>
                    </a:p>
                  </a:txBody>
                  <a:tcPr marL="72000" marR="720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8645">
                <a:tc>
                  <a:txBody>
                    <a:bodyPr/>
                    <a:lstStyle/>
                    <a:p>
                      <a:pPr indent="252095" algn="l">
                        <a:spcAft>
                          <a:spcPts val="0"/>
                        </a:spcAft>
                      </a:pPr>
                      <a:r>
                        <a:rPr lang="tr-TR" sz="1400" b="1" dirty="0">
                          <a:solidFill>
                            <a:srgbClr val="7030A0"/>
                          </a:solidFill>
                          <a:latin typeface="Calibri"/>
                          <a:ea typeface="Calibri"/>
                          <a:cs typeface="Calibri"/>
                        </a:rPr>
                        <a:t>Biçim</a:t>
                      </a:r>
                      <a:endParaRPr lang="tr-TR" sz="1400" dirty="0">
                        <a:solidFill>
                          <a:srgbClr val="7030A0"/>
                        </a:solidFill>
                        <a:latin typeface="Calibri"/>
                        <a:ea typeface="Calibri"/>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a:solidFill>
                            <a:srgbClr val="7030A0"/>
                          </a:solidFill>
                          <a:latin typeface="Calibri"/>
                          <a:ea typeface="Calibri"/>
                          <a:cs typeface="Calibri"/>
                        </a:rPr>
                        <a:t>Cumhurbaşkanı imzası ve Resmi Gazete’de yayım</a:t>
                      </a:r>
                      <a:endParaRPr lang="tr-TR" sz="1400">
                        <a:solidFill>
                          <a:srgbClr val="7030A0"/>
                        </a:solidFill>
                        <a:latin typeface="Calibri"/>
                        <a:ea typeface="Calibri"/>
                        <a:cs typeface="Times New Roman"/>
                      </a:endParaRPr>
                    </a:p>
                  </a:txBody>
                  <a:tcPr marL="72000" marR="720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dirty="0">
                          <a:solidFill>
                            <a:srgbClr val="7030A0"/>
                          </a:solidFill>
                          <a:latin typeface="Calibri"/>
                          <a:ea typeface="Calibri"/>
                          <a:cs typeface="Calibri"/>
                        </a:rPr>
                        <a:t>Resmi Gazete’de yayım</a:t>
                      </a:r>
                      <a:endParaRPr lang="tr-TR" sz="1400" dirty="0">
                        <a:solidFill>
                          <a:srgbClr val="7030A0"/>
                        </a:solidFill>
                        <a:latin typeface="Calibri"/>
                        <a:ea typeface="Calibri"/>
                        <a:cs typeface="Times New Roman"/>
                      </a:endParaRPr>
                    </a:p>
                  </a:txBody>
                  <a:tcPr marL="72000" marR="720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dirty="0">
                          <a:solidFill>
                            <a:srgbClr val="7030A0"/>
                          </a:solidFill>
                          <a:latin typeface="Calibri"/>
                          <a:ea typeface="Calibri"/>
                          <a:cs typeface="Calibri"/>
                        </a:rPr>
                        <a:t>Cumhurbaşkanı imzası ve Resmi Gazete’de yayım</a:t>
                      </a:r>
                      <a:endParaRPr lang="tr-TR" sz="1400" dirty="0">
                        <a:solidFill>
                          <a:srgbClr val="7030A0"/>
                        </a:solidFill>
                        <a:latin typeface="Calibri"/>
                        <a:ea typeface="Calibri"/>
                        <a:cs typeface="Times New Roman"/>
                      </a:endParaRPr>
                    </a:p>
                  </a:txBody>
                  <a:tcPr marL="72000" marR="720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a:solidFill>
                            <a:srgbClr val="7030A0"/>
                          </a:solidFill>
                          <a:latin typeface="Calibri"/>
                          <a:ea typeface="Calibri"/>
                          <a:cs typeface="Calibri"/>
                        </a:rPr>
                        <a:t>Cumhurbaşkanı imzası ve Resmi Gazete’de yayım</a:t>
                      </a:r>
                      <a:endParaRPr lang="tr-TR" sz="1400">
                        <a:solidFill>
                          <a:srgbClr val="7030A0"/>
                        </a:solidFill>
                        <a:latin typeface="Calibri"/>
                        <a:ea typeface="Calibri"/>
                        <a:cs typeface="Times New Roman"/>
                      </a:endParaRPr>
                    </a:p>
                  </a:txBody>
                  <a:tcPr marL="72000" marR="720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161">
                <a:tc>
                  <a:txBody>
                    <a:bodyPr/>
                    <a:lstStyle/>
                    <a:p>
                      <a:pPr indent="252095" algn="l">
                        <a:spcAft>
                          <a:spcPts val="0"/>
                        </a:spcAft>
                      </a:pPr>
                      <a:r>
                        <a:rPr lang="tr-TR" sz="1400" b="1" dirty="0">
                          <a:solidFill>
                            <a:srgbClr val="7030A0"/>
                          </a:solidFill>
                          <a:latin typeface="Calibri"/>
                          <a:ea typeface="Calibri"/>
                          <a:cs typeface="Calibri"/>
                        </a:rPr>
                        <a:t>Usul</a:t>
                      </a:r>
                      <a:endParaRPr lang="tr-TR" sz="1400" dirty="0">
                        <a:solidFill>
                          <a:srgbClr val="7030A0"/>
                        </a:solidFill>
                        <a:latin typeface="Calibri"/>
                        <a:ea typeface="Calibri"/>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a:solidFill>
                            <a:srgbClr val="7030A0"/>
                          </a:solidFill>
                          <a:latin typeface="Calibri"/>
                          <a:ea typeface="Calibri"/>
                          <a:cs typeface="Calibri"/>
                        </a:rPr>
                        <a:t>TBMM’ye sunulur</a:t>
                      </a:r>
                      <a:endParaRPr lang="tr-TR" sz="1400">
                        <a:solidFill>
                          <a:srgbClr val="7030A0"/>
                        </a:solidFill>
                        <a:latin typeface="Calibri"/>
                        <a:ea typeface="Calibri"/>
                        <a:cs typeface="Times New Roman"/>
                      </a:endParaRPr>
                    </a:p>
                  </a:txBody>
                  <a:tcPr marL="72000" marR="720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dirty="0">
                          <a:solidFill>
                            <a:srgbClr val="7030A0"/>
                          </a:solidFill>
                          <a:latin typeface="Calibri"/>
                          <a:ea typeface="Calibri"/>
                          <a:cs typeface="Calibri"/>
                        </a:rPr>
                        <a:t>TBMM’ye sunulur</a:t>
                      </a:r>
                      <a:endParaRPr lang="tr-TR" sz="1400" dirty="0">
                        <a:solidFill>
                          <a:srgbClr val="7030A0"/>
                        </a:solidFill>
                        <a:latin typeface="Calibri"/>
                        <a:ea typeface="Calibri"/>
                        <a:cs typeface="Times New Roman"/>
                      </a:endParaRPr>
                    </a:p>
                  </a:txBody>
                  <a:tcPr marL="72000" marR="720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dirty="0">
                          <a:solidFill>
                            <a:srgbClr val="7030A0"/>
                          </a:solidFill>
                          <a:latin typeface="Calibri"/>
                          <a:ea typeface="Calibri"/>
                          <a:cs typeface="Calibri"/>
                        </a:rPr>
                        <a:t>TBMM’ye sunulmaz</a:t>
                      </a:r>
                      <a:endParaRPr lang="tr-TR" sz="1400" dirty="0">
                        <a:solidFill>
                          <a:srgbClr val="7030A0"/>
                        </a:solidFill>
                        <a:latin typeface="Calibri"/>
                        <a:ea typeface="Calibri"/>
                        <a:cs typeface="Times New Roman"/>
                      </a:endParaRPr>
                    </a:p>
                  </a:txBody>
                  <a:tcPr marL="72000" marR="720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a:solidFill>
                            <a:srgbClr val="7030A0"/>
                          </a:solidFill>
                          <a:latin typeface="Calibri"/>
                          <a:ea typeface="Calibri"/>
                          <a:cs typeface="Calibri"/>
                        </a:rPr>
                        <a:t>TBMM’ye sunulur</a:t>
                      </a:r>
                      <a:endParaRPr lang="tr-TR" sz="1400">
                        <a:solidFill>
                          <a:srgbClr val="7030A0"/>
                        </a:solidFill>
                        <a:latin typeface="Calibri"/>
                        <a:ea typeface="Calibri"/>
                        <a:cs typeface="Times New Roman"/>
                      </a:endParaRPr>
                    </a:p>
                  </a:txBody>
                  <a:tcPr marL="72000" marR="720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4323">
                <a:tc>
                  <a:txBody>
                    <a:bodyPr/>
                    <a:lstStyle/>
                    <a:p>
                      <a:pPr indent="252095" algn="l">
                        <a:spcAft>
                          <a:spcPts val="0"/>
                        </a:spcAft>
                      </a:pPr>
                      <a:r>
                        <a:rPr lang="tr-TR" sz="1400" b="1" dirty="0">
                          <a:solidFill>
                            <a:srgbClr val="7030A0"/>
                          </a:solidFill>
                          <a:latin typeface="Calibri"/>
                          <a:ea typeface="Calibri"/>
                          <a:cs typeface="Calibri"/>
                        </a:rPr>
                        <a:t>Kapsam</a:t>
                      </a:r>
                      <a:endParaRPr lang="tr-TR" sz="1400" dirty="0">
                        <a:solidFill>
                          <a:srgbClr val="7030A0"/>
                        </a:solidFill>
                        <a:latin typeface="Calibri"/>
                        <a:ea typeface="Calibri"/>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dirty="0">
                          <a:solidFill>
                            <a:srgbClr val="7030A0"/>
                          </a:solidFill>
                          <a:latin typeface="Calibri"/>
                          <a:ea typeface="Calibri"/>
                          <a:cs typeface="Calibri"/>
                        </a:rPr>
                        <a:t>Temel haklar, kişi hakları ve ödevleri, siyasi haklar ve ödevler alanında düzenleme yapılamaz. </a:t>
                      </a:r>
                      <a:endParaRPr lang="tr-TR" sz="1400" dirty="0">
                        <a:solidFill>
                          <a:srgbClr val="7030A0"/>
                        </a:solidFill>
                        <a:latin typeface="Calibri"/>
                        <a:ea typeface="Calibri"/>
                        <a:cs typeface="Times New Roman"/>
                      </a:endParaRPr>
                    </a:p>
                  </a:txBody>
                  <a:tcPr marL="72000" marR="720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a:solidFill>
                            <a:srgbClr val="7030A0"/>
                          </a:solidFill>
                          <a:latin typeface="Calibri"/>
                          <a:ea typeface="Calibri"/>
                          <a:cs typeface="Calibri"/>
                        </a:rPr>
                        <a:t>Anayasa’da mutlaka kanun ile düzenleme şartı olmayan her konuda düzenleme yapılabilir. </a:t>
                      </a:r>
                      <a:endParaRPr lang="tr-TR" sz="1400">
                        <a:solidFill>
                          <a:srgbClr val="7030A0"/>
                        </a:solidFill>
                        <a:latin typeface="Calibri"/>
                        <a:ea typeface="Calibri"/>
                        <a:cs typeface="Times New Roman"/>
                      </a:endParaRPr>
                    </a:p>
                  </a:txBody>
                  <a:tcPr marL="72000" marR="720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dirty="0">
                          <a:solidFill>
                            <a:srgbClr val="7030A0"/>
                          </a:solidFill>
                          <a:latin typeface="Calibri"/>
                          <a:ea typeface="Calibri"/>
                          <a:cs typeface="Calibri"/>
                        </a:rPr>
                        <a:t>Temel haklar, kişi hakları ve ödevleri, siyasi haklar ve ödevler alanında düzenleme yapılamaz. </a:t>
                      </a:r>
                      <a:endParaRPr lang="tr-TR" sz="1400" dirty="0">
                        <a:solidFill>
                          <a:srgbClr val="7030A0"/>
                        </a:solidFill>
                        <a:latin typeface="Calibri"/>
                        <a:ea typeface="Calibri"/>
                        <a:cs typeface="Times New Roman"/>
                      </a:endParaRPr>
                    </a:p>
                  </a:txBody>
                  <a:tcPr marL="72000" marR="720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1400" dirty="0">
                          <a:solidFill>
                            <a:srgbClr val="7030A0"/>
                          </a:solidFill>
                          <a:latin typeface="Calibri"/>
                          <a:ea typeface="Calibri"/>
                          <a:cs typeface="Calibri"/>
                        </a:rPr>
                        <a:t>Anayasa’da mutlaka kanun ile düzenleme şartı olmayan her konuda düzenleme yapılabilir. </a:t>
                      </a:r>
                      <a:endParaRPr lang="tr-TR" sz="1400" dirty="0">
                        <a:solidFill>
                          <a:srgbClr val="7030A0"/>
                        </a:solidFill>
                        <a:latin typeface="Calibri"/>
                        <a:ea typeface="Calibri"/>
                        <a:cs typeface="Times New Roman"/>
                      </a:endParaRPr>
                    </a:p>
                  </a:txBody>
                  <a:tcPr marL="72000" marR="720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4323">
                <a:tc>
                  <a:txBody>
                    <a:bodyPr/>
                    <a:lstStyle/>
                    <a:p>
                      <a:pPr indent="252095" algn="l">
                        <a:spcAft>
                          <a:spcPts val="0"/>
                        </a:spcAft>
                      </a:pPr>
                      <a:r>
                        <a:rPr lang="tr-TR" sz="1400" b="1" dirty="0">
                          <a:solidFill>
                            <a:srgbClr val="7030A0"/>
                          </a:solidFill>
                          <a:latin typeface="Calibri"/>
                          <a:ea typeface="Calibri"/>
                          <a:cs typeface="Calibri"/>
                        </a:rPr>
                        <a:t>Yargı</a:t>
                      </a:r>
                      <a:endParaRPr lang="tr-TR" sz="1400" dirty="0">
                        <a:solidFill>
                          <a:srgbClr val="7030A0"/>
                        </a:solidFill>
                        <a:latin typeface="Calibri"/>
                        <a:ea typeface="Calibri"/>
                        <a:cs typeface="Times New Roman"/>
                      </a:endParaRPr>
                    </a:p>
                    <a:p>
                      <a:pPr indent="252095" algn="l">
                        <a:spcAft>
                          <a:spcPts val="0"/>
                        </a:spcAft>
                      </a:pPr>
                      <a:r>
                        <a:rPr lang="tr-TR" sz="1400" b="1" dirty="0">
                          <a:solidFill>
                            <a:srgbClr val="7030A0"/>
                          </a:solidFill>
                          <a:latin typeface="Calibri"/>
                          <a:ea typeface="Calibri"/>
                          <a:cs typeface="Calibri"/>
                        </a:rPr>
                        <a:t>Denetimi</a:t>
                      </a:r>
                      <a:endParaRPr lang="tr-TR" sz="1400" dirty="0">
                        <a:solidFill>
                          <a:srgbClr val="7030A0"/>
                        </a:solidFill>
                        <a:latin typeface="Calibri"/>
                        <a:ea typeface="Calibri"/>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47625" cap="flat" cmpd="dbl" algn="ctr">
                      <a:solidFill>
                        <a:srgbClr val="000000"/>
                      </a:solidFill>
                      <a:prstDash val="solid"/>
                      <a:round/>
                      <a:headEnd type="none" w="med" len="med"/>
                      <a:tailEnd type="none" w="med" len="med"/>
                    </a:lnB>
                  </a:tcPr>
                </a:tc>
                <a:tc>
                  <a:txBody>
                    <a:bodyPr/>
                    <a:lstStyle/>
                    <a:p>
                      <a:pPr indent="252095" algn="just">
                        <a:spcAft>
                          <a:spcPts val="0"/>
                        </a:spcAft>
                      </a:pPr>
                      <a:r>
                        <a:rPr lang="tr-TR" sz="1400">
                          <a:solidFill>
                            <a:srgbClr val="7030A0"/>
                          </a:solidFill>
                          <a:latin typeface="Calibri"/>
                          <a:ea typeface="Calibri"/>
                          <a:cs typeface="Calibri"/>
                        </a:rPr>
                        <a:t>Anayasa Mahkemesi</a:t>
                      </a:r>
                      <a:endParaRPr lang="tr-TR" sz="1400">
                        <a:solidFill>
                          <a:srgbClr val="7030A0"/>
                        </a:solidFill>
                        <a:latin typeface="Calibri"/>
                        <a:ea typeface="Calibri"/>
                        <a:cs typeface="Times New Roman"/>
                      </a:endParaRPr>
                    </a:p>
                  </a:txBody>
                  <a:tcPr marL="72000" marR="720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47625" cap="flat" cmpd="dbl" algn="ctr">
                      <a:solidFill>
                        <a:srgbClr val="000000"/>
                      </a:solidFill>
                      <a:prstDash val="solid"/>
                      <a:round/>
                      <a:headEnd type="none" w="med" len="med"/>
                      <a:tailEnd type="none" w="med" len="med"/>
                    </a:lnB>
                  </a:tcPr>
                </a:tc>
                <a:tc>
                  <a:txBody>
                    <a:bodyPr/>
                    <a:lstStyle/>
                    <a:p>
                      <a:pPr indent="252095" algn="just">
                        <a:spcAft>
                          <a:spcPts val="0"/>
                        </a:spcAft>
                      </a:pPr>
                      <a:r>
                        <a:rPr lang="tr-TR" sz="1400">
                          <a:solidFill>
                            <a:srgbClr val="7030A0"/>
                          </a:solidFill>
                          <a:latin typeface="Calibri"/>
                          <a:ea typeface="Calibri"/>
                          <a:cs typeface="Calibri"/>
                        </a:rPr>
                        <a:t>Şekil ve esas açıdan dava edilemez.</a:t>
                      </a:r>
                      <a:endParaRPr lang="tr-TR" sz="1400">
                        <a:solidFill>
                          <a:srgbClr val="7030A0"/>
                        </a:solidFill>
                        <a:latin typeface="Calibri"/>
                        <a:ea typeface="Calibri"/>
                        <a:cs typeface="Times New Roman"/>
                      </a:endParaRPr>
                    </a:p>
                  </a:txBody>
                  <a:tcPr marL="72000" marR="720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47625" cap="flat" cmpd="dbl" algn="ctr">
                      <a:solidFill>
                        <a:srgbClr val="000000"/>
                      </a:solidFill>
                      <a:prstDash val="solid"/>
                      <a:round/>
                      <a:headEnd type="none" w="med" len="med"/>
                      <a:tailEnd type="none" w="med" len="med"/>
                    </a:lnB>
                  </a:tcPr>
                </a:tc>
                <a:tc>
                  <a:txBody>
                    <a:bodyPr/>
                    <a:lstStyle/>
                    <a:p>
                      <a:pPr indent="252095" algn="just">
                        <a:spcAft>
                          <a:spcPts val="0"/>
                        </a:spcAft>
                      </a:pPr>
                      <a:r>
                        <a:rPr lang="tr-TR" sz="1400" dirty="0">
                          <a:solidFill>
                            <a:srgbClr val="7030A0"/>
                          </a:solidFill>
                          <a:latin typeface="Calibri"/>
                          <a:ea typeface="Calibri"/>
                          <a:cs typeface="Calibri"/>
                        </a:rPr>
                        <a:t>Anayasa Mahkemesi</a:t>
                      </a:r>
                      <a:endParaRPr lang="tr-TR" sz="1400" dirty="0">
                        <a:solidFill>
                          <a:srgbClr val="7030A0"/>
                        </a:solidFill>
                        <a:latin typeface="Calibri"/>
                        <a:ea typeface="Calibri"/>
                        <a:cs typeface="Times New Roman"/>
                      </a:endParaRPr>
                    </a:p>
                  </a:txBody>
                  <a:tcPr marL="72000" marR="720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47625" cap="flat" cmpd="dbl" algn="ctr">
                      <a:solidFill>
                        <a:srgbClr val="000000"/>
                      </a:solidFill>
                      <a:prstDash val="solid"/>
                      <a:round/>
                      <a:headEnd type="none" w="med" len="med"/>
                      <a:tailEnd type="none" w="med" len="med"/>
                    </a:lnB>
                  </a:tcPr>
                </a:tc>
                <a:tc>
                  <a:txBody>
                    <a:bodyPr/>
                    <a:lstStyle/>
                    <a:p>
                      <a:pPr indent="252095" algn="just">
                        <a:spcAft>
                          <a:spcPts val="0"/>
                        </a:spcAft>
                      </a:pPr>
                      <a:r>
                        <a:rPr lang="tr-TR" sz="1400" dirty="0">
                          <a:solidFill>
                            <a:srgbClr val="7030A0"/>
                          </a:solidFill>
                          <a:latin typeface="Calibri"/>
                          <a:ea typeface="Calibri"/>
                          <a:cs typeface="Calibri"/>
                        </a:rPr>
                        <a:t>Şekil ve esas açıdan dava edilemez.</a:t>
                      </a:r>
                      <a:endParaRPr lang="tr-TR" sz="1400" dirty="0">
                        <a:solidFill>
                          <a:srgbClr val="7030A0"/>
                        </a:solidFill>
                        <a:latin typeface="Calibri"/>
                        <a:ea typeface="Calibri"/>
                        <a:cs typeface="Times New Roman"/>
                      </a:endParaRPr>
                    </a:p>
                  </a:txBody>
                  <a:tcPr marL="72000" marR="720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47625" cap="flat" cmpd="dbl"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b="1" dirty="0" smtClean="0">
                <a:solidFill>
                  <a:srgbClr val="7030A0"/>
                </a:solidFill>
              </a:rPr>
              <a:t>Cumhurbaşkanlığı hükümet sistemine geçildiği günümüzde Cumhurbaşkanlığı kararnameleri ile bankacılık sektörüne yönelik düzenlemelere henüz gidilmemiştir.</a:t>
            </a:r>
          </a:p>
          <a:p>
            <a:r>
              <a:rPr lang="tr-TR" b="1" dirty="0" smtClean="0">
                <a:solidFill>
                  <a:srgbClr val="7030A0"/>
                </a:solidFill>
              </a:rPr>
              <a:t>Ancak </a:t>
            </a:r>
            <a:r>
              <a:rPr lang="tr-TR" dirty="0" smtClean="0"/>
              <a:t>Türk hukuk tarihinde bazı dönemlerde bankacılık sektörüne yönelik olarak KHK’ler ile çeşitli düzenlemeler yapılmıştır. </a:t>
            </a:r>
          </a:p>
          <a:p>
            <a:endParaRPr lang="tr-TR" dirty="0" smtClean="0"/>
          </a:p>
          <a:p>
            <a:endParaRPr lang="tr-TR"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b="1" dirty="0" smtClean="0"/>
              <a:t>2016 yılı </a:t>
            </a:r>
            <a:r>
              <a:rPr lang="tr-TR" dirty="0" smtClean="0"/>
              <a:t>içerisinde </a:t>
            </a:r>
            <a:r>
              <a:rPr lang="tr-TR" b="1" dirty="0" smtClean="0"/>
              <a:t>olağanüstü hal dönemi</a:t>
            </a:r>
            <a:r>
              <a:rPr lang="tr-TR" dirty="0" smtClean="0"/>
              <a:t>nde </a:t>
            </a:r>
            <a:r>
              <a:rPr lang="tr-TR" b="1" dirty="0" smtClean="0"/>
              <a:t>678 sayılı KHK </a:t>
            </a:r>
            <a:r>
              <a:rPr lang="tr-TR" dirty="0" smtClean="0"/>
              <a:t>ile bankacılık sektörüne yönelik düzenlemeye gidilmiştir. </a:t>
            </a:r>
          </a:p>
          <a:p>
            <a:r>
              <a:rPr lang="tr-TR" dirty="0" smtClean="0"/>
              <a:t>Bu düzenleme dışında 22.07.1983 tarih ve Mükerrer 18112 sayılı R.</a:t>
            </a:r>
            <a:r>
              <a:rPr lang="tr-TR" dirty="0" err="1" smtClean="0"/>
              <a:t>G.’de</a:t>
            </a:r>
            <a:r>
              <a:rPr lang="tr-TR" dirty="0" smtClean="0"/>
              <a:t> yayımlanmış Bankalar Hakkında KHK ile </a:t>
            </a:r>
            <a:r>
              <a:rPr lang="tr-TR" i="1" u="sng" dirty="0" smtClean="0"/>
              <a:t>olağan dönemde de düzenlemelere gidilmiştir</a:t>
            </a:r>
            <a:r>
              <a:rPr lang="tr-TR" dirty="0" smtClean="0"/>
              <a:t>. </a:t>
            </a:r>
          </a:p>
          <a:p>
            <a:r>
              <a:rPr lang="tr-TR" dirty="0" smtClean="0"/>
              <a:t>Yine son dönemde </a:t>
            </a:r>
            <a:r>
              <a:rPr lang="tr-TR" dirty="0" smtClean="0">
                <a:solidFill>
                  <a:srgbClr val="FF0000"/>
                </a:solidFill>
                <a:effectLst>
                  <a:outerShdw blurRad="38100" dist="38100" dir="2700000" algn="tl">
                    <a:srgbClr val="000000">
                      <a:alpha val="43137"/>
                    </a:srgbClr>
                  </a:outerShdw>
                </a:effectLst>
              </a:rPr>
              <a:t>684 sayılı olağanüstü KHK</a:t>
            </a:r>
            <a:r>
              <a:rPr lang="tr-TR" dirty="0" smtClean="0"/>
              <a:t> ve </a:t>
            </a:r>
            <a:r>
              <a:rPr lang="tr-TR" b="1" dirty="0" smtClean="0"/>
              <a:t>02.01.2017 tarihli </a:t>
            </a:r>
            <a:r>
              <a:rPr lang="tr-TR" dirty="0" smtClean="0">
                <a:solidFill>
                  <a:srgbClr val="FF0000"/>
                </a:solidFill>
                <a:effectLst>
                  <a:outerShdw blurRad="38100" dist="38100" dir="2700000" algn="tl">
                    <a:srgbClr val="000000">
                      <a:alpha val="43137"/>
                    </a:srgbClr>
                  </a:outerShdw>
                </a:effectLst>
              </a:rPr>
              <a:t>687 sayılı olağanüstü KHK</a:t>
            </a:r>
            <a:r>
              <a:rPr lang="tr-TR" dirty="0" smtClean="0"/>
              <a:t>’ler ile bankacılık alanında düzenlemelere gidilmiştir. </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r>
              <a:rPr lang="tr-TR" dirty="0" smtClean="0"/>
              <a:t>1961 Anayasası ile Türk hukukuna giren anayasa yargısını yerine getiren ve Anayasa’da verilen diğer görevleri yapan yüksek yargı yeri </a:t>
            </a:r>
            <a:r>
              <a:rPr lang="tr-TR" b="1" dirty="0" smtClean="0"/>
              <a:t>Anayasa Mahkemesi’dir </a:t>
            </a:r>
            <a:r>
              <a:rPr lang="tr-TR" dirty="0" smtClean="0"/>
              <a:t>(</a:t>
            </a:r>
            <a:r>
              <a:rPr lang="tr-TR" dirty="0" err="1" smtClean="0"/>
              <a:t>AYM’dir</a:t>
            </a:r>
            <a:r>
              <a:rPr lang="tr-TR" dirty="0" smtClean="0"/>
              <a:t>). </a:t>
            </a:r>
          </a:p>
          <a:p>
            <a:r>
              <a:rPr lang="tr-TR" dirty="0" err="1" smtClean="0"/>
              <a:t>AYM’nin</a:t>
            </a:r>
            <a:r>
              <a:rPr lang="tr-TR" dirty="0" smtClean="0"/>
              <a:t> çeşitli görevleri yanında anayasa, kanun ile KHK ve TBMM iç tüzüğü ve bunlarla ilgili yapılan düzenlemelerin hukuka uyarlığını denetleme görevi kendisine verilmiştir. </a:t>
            </a:r>
          </a:p>
          <a:p>
            <a:endParaRPr lang="tr-TR" dirty="0" smtClean="0"/>
          </a:p>
          <a:p>
            <a:endParaRPr lang="tr-TR" dirty="0"/>
          </a:p>
        </p:txBody>
      </p:sp>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376</TotalTime>
  <Words>5985</Words>
  <Application>Microsoft Office PowerPoint</Application>
  <PresentationFormat>Ekran Gösterisi (4:3)</PresentationFormat>
  <Paragraphs>380</Paragraphs>
  <Slides>119</Slides>
  <Notes>0</Notes>
  <HiddenSlides>0</HiddenSlides>
  <MMClips>0</MMClips>
  <ScaleCrop>false</ScaleCrop>
  <HeadingPairs>
    <vt:vector size="4" baseType="variant">
      <vt:variant>
        <vt:lpstr>Tema</vt:lpstr>
      </vt:variant>
      <vt:variant>
        <vt:i4>1</vt:i4>
      </vt:variant>
      <vt:variant>
        <vt:lpstr>Slayt Başlıkları</vt:lpstr>
      </vt:variant>
      <vt:variant>
        <vt:i4>119</vt:i4>
      </vt:variant>
    </vt:vector>
  </HeadingPairs>
  <TitlesOfParts>
    <vt:vector size="120" baseType="lpstr">
      <vt:lpstr>Ofis Teması</vt:lpstr>
      <vt:lpstr>BANKACILIK HUKUKU</vt:lpstr>
      <vt:lpstr>Hukuk Sistemi İçerisinde Banka Hukukunun Yeri</vt:lpstr>
      <vt:lpstr>Slayt 3</vt:lpstr>
      <vt:lpstr>Slayt 4</vt:lpstr>
      <vt:lpstr>Slayt 5</vt:lpstr>
      <vt:lpstr>Slayt 6</vt:lpstr>
      <vt:lpstr>Slayt 7</vt:lpstr>
      <vt:lpstr>Slayt 8</vt:lpstr>
      <vt:lpstr>Banka Hukukunun Konusu ve Kapsamı </vt:lpstr>
      <vt:lpstr>Slayt 10</vt:lpstr>
      <vt:lpstr>Slayt 11</vt:lpstr>
      <vt:lpstr>Slayt 12</vt:lpstr>
      <vt:lpstr>Slayt 13</vt:lpstr>
      <vt:lpstr>Banka Hukukunun Diğer Hukuk Dallarıyla İlişkisi </vt:lpstr>
      <vt:lpstr>Banka Hukukunun Anayasa Hukuku İle İlişkisi</vt:lpstr>
      <vt:lpstr>Slayt 16</vt:lpstr>
      <vt:lpstr>Slayt 17</vt:lpstr>
      <vt:lpstr>Slayt 18</vt:lpstr>
      <vt:lpstr>Slayt 19</vt:lpstr>
      <vt:lpstr>Slayt 20</vt:lpstr>
      <vt:lpstr>Slayt 21</vt:lpstr>
      <vt:lpstr>Slayt 22</vt:lpstr>
      <vt:lpstr>Slayt 23</vt:lpstr>
      <vt:lpstr>Slayt 24</vt:lpstr>
      <vt:lpstr>Banka Hukukunun İdare Hukuku İle İlişkisi</vt:lpstr>
      <vt:lpstr>Slayt 26</vt:lpstr>
      <vt:lpstr>Slayt 27</vt:lpstr>
      <vt:lpstr>Slayt 28</vt:lpstr>
      <vt:lpstr>Slayt 29</vt:lpstr>
      <vt:lpstr>Slayt 30</vt:lpstr>
      <vt:lpstr>Slayt 31</vt:lpstr>
      <vt:lpstr>Slayt 32</vt:lpstr>
      <vt:lpstr>Slayt 33</vt:lpstr>
      <vt:lpstr>Slayt 34</vt:lpstr>
      <vt:lpstr>Banka Hukukunun Uluslararası Hukukla İlişkisi</vt:lpstr>
      <vt:lpstr>Slayt 36</vt:lpstr>
      <vt:lpstr>Slayt 37</vt:lpstr>
      <vt:lpstr>Slayt 38</vt:lpstr>
      <vt:lpstr>Slayt 39</vt:lpstr>
      <vt:lpstr>Slayt 40</vt:lpstr>
      <vt:lpstr>Slayt 41</vt:lpstr>
      <vt:lpstr>Slayt 42</vt:lpstr>
      <vt:lpstr>Slayt 43</vt:lpstr>
      <vt:lpstr>Slayt 44</vt:lpstr>
      <vt:lpstr>Slayt 45</vt:lpstr>
      <vt:lpstr>Slayt 46</vt:lpstr>
      <vt:lpstr>Slayt 47</vt:lpstr>
      <vt:lpstr>Slayt 48</vt:lpstr>
      <vt:lpstr>Slayt 49</vt:lpstr>
      <vt:lpstr>Slayt 50</vt:lpstr>
      <vt:lpstr>Slayt 51</vt:lpstr>
      <vt:lpstr>Banka Hukukunun Özel Hukukla İlişkisi</vt:lpstr>
      <vt:lpstr>Slayt 53</vt:lpstr>
      <vt:lpstr>Slayt 54</vt:lpstr>
      <vt:lpstr>Slayt 55</vt:lpstr>
      <vt:lpstr>Slayt 56</vt:lpstr>
      <vt:lpstr>Slayt 57</vt:lpstr>
      <vt:lpstr>Banka Hukukunun Ceza Hukukuyla İlişkisi</vt:lpstr>
      <vt:lpstr>Slayt 59</vt:lpstr>
      <vt:lpstr>Slayt 60</vt:lpstr>
      <vt:lpstr>Slayt 61</vt:lpstr>
      <vt:lpstr>Slayt 62</vt:lpstr>
      <vt:lpstr>Slayt 63</vt:lpstr>
      <vt:lpstr>Slayt 64</vt:lpstr>
      <vt:lpstr>Slayt 65</vt:lpstr>
      <vt:lpstr>Banka Hukukunun Mali Hukukla İlişkisi</vt:lpstr>
      <vt:lpstr>Slayt 67</vt:lpstr>
      <vt:lpstr>Slayt 68</vt:lpstr>
      <vt:lpstr>Slayt 69</vt:lpstr>
      <vt:lpstr>Banka Hukukunun Kaynakları</vt:lpstr>
      <vt:lpstr>Şekil 1 Doğduğu Kaynağa Göre Hukuk Kaynakları</vt:lpstr>
      <vt:lpstr>Slayt 72</vt:lpstr>
      <vt:lpstr>Slayt 73</vt:lpstr>
      <vt:lpstr>Slayt 74</vt:lpstr>
      <vt:lpstr>Slayt 75</vt:lpstr>
      <vt:lpstr>Slayt 76</vt:lpstr>
      <vt:lpstr>Şekil 2 Normlar Hiyerarşisi</vt:lpstr>
      <vt:lpstr>Slayt 78</vt:lpstr>
      <vt:lpstr>Slayt 79</vt:lpstr>
      <vt:lpstr>Banka Hukukunun Asli Kaynakları</vt:lpstr>
      <vt:lpstr>Slayt 81</vt:lpstr>
      <vt:lpstr>Slayt 82</vt:lpstr>
      <vt:lpstr>Slayt 83</vt:lpstr>
      <vt:lpstr>Slayt 84</vt:lpstr>
      <vt:lpstr>Slayt 85</vt:lpstr>
      <vt:lpstr>Slayt 86</vt:lpstr>
      <vt:lpstr>Slayt 87</vt:lpstr>
      <vt:lpstr>Slayt 88</vt:lpstr>
      <vt:lpstr>Slayt 89</vt:lpstr>
      <vt:lpstr>Slayt 90</vt:lpstr>
      <vt:lpstr>Slayt 91</vt:lpstr>
      <vt:lpstr>Slayt 92</vt:lpstr>
      <vt:lpstr>Slayt 93</vt:lpstr>
      <vt:lpstr>Slayt 94</vt:lpstr>
      <vt:lpstr>Slayt 95</vt:lpstr>
      <vt:lpstr>Slayt 96</vt:lpstr>
      <vt:lpstr>Slayt 97</vt:lpstr>
      <vt:lpstr>Slayt 98</vt:lpstr>
      <vt:lpstr>Slayt 99</vt:lpstr>
      <vt:lpstr>Slayt 100</vt:lpstr>
      <vt:lpstr>Slayt 101</vt:lpstr>
      <vt:lpstr>Slayt 102</vt:lpstr>
      <vt:lpstr>Slayt 103</vt:lpstr>
      <vt:lpstr>Slayt 104</vt:lpstr>
      <vt:lpstr>Slayt 105</vt:lpstr>
      <vt:lpstr>Slayt 106</vt:lpstr>
      <vt:lpstr>Slayt 107</vt:lpstr>
      <vt:lpstr>Slayt 108</vt:lpstr>
      <vt:lpstr>Slayt 109</vt:lpstr>
      <vt:lpstr>Slayt 110</vt:lpstr>
      <vt:lpstr>Slayt 111</vt:lpstr>
      <vt:lpstr>Banka Hukukunun Tali Kaynakları</vt:lpstr>
      <vt:lpstr>Slayt 113</vt:lpstr>
      <vt:lpstr>Slayt 114</vt:lpstr>
      <vt:lpstr>Slayt 115</vt:lpstr>
      <vt:lpstr>Slayt 116</vt:lpstr>
      <vt:lpstr>Slayt 117</vt:lpstr>
      <vt:lpstr>Slayt 118</vt:lpstr>
      <vt:lpstr>Slayt 119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BANKACILIK HUKUKU</dc:title>
  <dc:creator>Elif</dc:creator>
  <cp:lastModifiedBy>Serkan ACUNER</cp:lastModifiedBy>
  <cp:revision>28</cp:revision>
  <dcterms:created xsi:type="dcterms:W3CDTF">2017-09-16T18:29:56Z</dcterms:created>
  <dcterms:modified xsi:type="dcterms:W3CDTF">2018-09-22T20:36:30Z</dcterms:modified>
</cp:coreProperties>
</file>