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diagrams/layout1.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diagrams/quickStyle1.xml" ContentType="application/vnd.openxmlformats-officedocument.drawingml.diagramStyl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sldIdLst>
    <p:sldId id="256" r:id="rId2"/>
    <p:sldId id="257" r:id="rId3"/>
    <p:sldId id="343" r:id="rId4"/>
    <p:sldId id="258" r:id="rId5"/>
    <p:sldId id="259" r:id="rId6"/>
    <p:sldId id="344" r:id="rId7"/>
    <p:sldId id="260" r:id="rId8"/>
    <p:sldId id="345" r:id="rId9"/>
    <p:sldId id="346" r:id="rId10"/>
    <p:sldId id="347" r:id="rId11"/>
    <p:sldId id="261" r:id="rId12"/>
    <p:sldId id="348" r:id="rId13"/>
    <p:sldId id="262" r:id="rId14"/>
    <p:sldId id="349" r:id="rId15"/>
    <p:sldId id="263" r:id="rId16"/>
    <p:sldId id="350" r:id="rId17"/>
    <p:sldId id="264" r:id="rId18"/>
    <p:sldId id="351" r:id="rId19"/>
    <p:sldId id="352" r:id="rId20"/>
    <p:sldId id="265" r:id="rId21"/>
    <p:sldId id="266" r:id="rId22"/>
    <p:sldId id="267" r:id="rId23"/>
    <p:sldId id="353" r:id="rId24"/>
    <p:sldId id="268" r:id="rId25"/>
    <p:sldId id="269" r:id="rId26"/>
    <p:sldId id="270" r:id="rId27"/>
    <p:sldId id="271" r:id="rId28"/>
    <p:sldId id="272" r:id="rId29"/>
    <p:sldId id="273" r:id="rId30"/>
    <p:sldId id="274" r:id="rId31"/>
    <p:sldId id="275" r:id="rId32"/>
    <p:sldId id="276" r:id="rId33"/>
    <p:sldId id="277" r:id="rId34"/>
    <p:sldId id="354" r:id="rId35"/>
    <p:sldId id="356" r:id="rId36"/>
    <p:sldId id="355" r:id="rId37"/>
    <p:sldId id="278" r:id="rId38"/>
    <p:sldId id="357" r:id="rId39"/>
    <p:sldId id="358" r:id="rId40"/>
    <p:sldId id="279" r:id="rId41"/>
    <p:sldId id="359" r:id="rId42"/>
    <p:sldId id="280" r:id="rId43"/>
    <p:sldId id="360" r:id="rId44"/>
    <p:sldId id="281" r:id="rId45"/>
    <p:sldId id="282" r:id="rId46"/>
    <p:sldId id="361" r:id="rId47"/>
    <p:sldId id="283" r:id="rId48"/>
    <p:sldId id="284" r:id="rId49"/>
    <p:sldId id="285" r:id="rId50"/>
    <p:sldId id="286" r:id="rId51"/>
    <p:sldId id="287" r:id="rId52"/>
    <p:sldId id="288" r:id="rId53"/>
    <p:sldId id="289" r:id="rId54"/>
    <p:sldId id="362" r:id="rId55"/>
    <p:sldId id="290" r:id="rId56"/>
    <p:sldId id="364" r:id="rId57"/>
    <p:sldId id="363" r:id="rId58"/>
    <p:sldId id="291" r:id="rId59"/>
    <p:sldId id="365" r:id="rId60"/>
    <p:sldId id="292" r:id="rId61"/>
    <p:sldId id="366" r:id="rId62"/>
    <p:sldId id="293" r:id="rId63"/>
    <p:sldId id="294" r:id="rId64"/>
    <p:sldId id="295" r:id="rId65"/>
    <p:sldId id="367" r:id="rId66"/>
    <p:sldId id="368" r:id="rId67"/>
    <p:sldId id="296" r:id="rId68"/>
    <p:sldId id="297" r:id="rId69"/>
    <p:sldId id="298" r:id="rId70"/>
    <p:sldId id="299" r:id="rId71"/>
    <p:sldId id="300" r:id="rId72"/>
    <p:sldId id="301" r:id="rId73"/>
    <p:sldId id="302" r:id="rId74"/>
    <p:sldId id="303" r:id="rId75"/>
    <p:sldId id="304" r:id="rId76"/>
    <p:sldId id="305" r:id="rId77"/>
    <p:sldId id="306" r:id="rId78"/>
    <p:sldId id="370" r:id="rId79"/>
    <p:sldId id="369" r:id="rId80"/>
    <p:sldId id="308" r:id="rId81"/>
    <p:sldId id="371" r:id="rId82"/>
    <p:sldId id="372" r:id="rId83"/>
    <p:sldId id="309" r:id="rId84"/>
    <p:sldId id="373" r:id="rId85"/>
    <p:sldId id="310" r:id="rId86"/>
    <p:sldId id="374" r:id="rId87"/>
    <p:sldId id="311" r:id="rId88"/>
    <p:sldId id="312" r:id="rId89"/>
    <p:sldId id="313" r:id="rId90"/>
    <p:sldId id="375" r:id="rId91"/>
    <p:sldId id="376" r:id="rId92"/>
    <p:sldId id="314" r:id="rId93"/>
    <p:sldId id="315" r:id="rId94"/>
    <p:sldId id="377" r:id="rId95"/>
    <p:sldId id="316" r:id="rId96"/>
    <p:sldId id="378" r:id="rId97"/>
    <p:sldId id="317" r:id="rId98"/>
    <p:sldId id="379" r:id="rId99"/>
    <p:sldId id="318" r:id="rId100"/>
    <p:sldId id="380" r:id="rId101"/>
    <p:sldId id="319" r:id="rId102"/>
    <p:sldId id="307" r:id="rId103"/>
    <p:sldId id="320" r:id="rId104"/>
    <p:sldId id="321" r:id="rId105"/>
    <p:sldId id="322" r:id="rId106"/>
    <p:sldId id="323" r:id="rId107"/>
    <p:sldId id="324" r:id="rId108"/>
    <p:sldId id="325" r:id="rId109"/>
    <p:sldId id="326" r:id="rId110"/>
    <p:sldId id="381" r:id="rId111"/>
    <p:sldId id="330" r:id="rId112"/>
    <p:sldId id="382" r:id="rId113"/>
    <p:sldId id="327" r:id="rId114"/>
    <p:sldId id="383" r:id="rId115"/>
    <p:sldId id="384" r:id="rId116"/>
    <p:sldId id="385" r:id="rId117"/>
    <p:sldId id="335" r:id="rId118"/>
    <p:sldId id="386" r:id="rId119"/>
    <p:sldId id="331" r:id="rId120"/>
    <p:sldId id="332" r:id="rId121"/>
    <p:sldId id="387" r:id="rId122"/>
    <p:sldId id="388" r:id="rId123"/>
    <p:sldId id="333" r:id="rId124"/>
    <p:sldId id="391" r:id="rId125"/>
    <p:sldId id="389" r:id="rId126"/>
    <p:sldId id="334" r:id="rId127"/>
    <p:sldId id="328" r:id="rId128"/>
    <p:sldId id="329" r:id="rId129"/>
    <p:sldId id="336" r:id="rId130"/>
    <p:sldId id="337" r:id="rId131"/>
    <p:sldId id="338" r:id="rId132"/>
    <p:sldId id="339" r:id="rId133"/>
    <p:sldId id="340" r:id="rId134"/>
    <p:sldId id="341" r:id="rId135"/>
    <p:sldId id="342" r:id="rId136"/>
    <p:sldId id="390" r:id="rId137"/>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2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D09D43-8FF6-4D5A-A13D-A0D3E75F74D1}" type="doc">
      <dgm:prSet loTypeId="urn:microsoft.com/office/officeart/2005/8/layout/orgChart1" loCatId="hierarchy" qsTypeId="urn:microsoft.com/office/officeart/2005/8/quickstyle/simple3" qsCatId="simple" csTypeId="urn:microsoft.com/office/officeart/2005/8/colors/accent0_1" csCatId="mainScheme" phldr="1"/>
      <dgm:spPr/>
      <dgm:t>
        <a:bodyPr/>
        <a:lstStyle/>
        <a:p>
          <a:endParaRPr lang="tr-TR"/>
        </a:p>
      </dgm:t>
    </dgm:pt>
    <dgm:pt modelId="{3AB43C38-95A7-48AC-A193-5E8AF7FC27BE}">
      <dgm:prSet phldrT="[Metin]" custT="1"/>
      <dgm:spPr/>
      <dgm:t>
        <a:bodyPr/>
        <a:lstStyle/>
        <a:p>
          <a:r>
            <a:rPr lang="tr-TR" sz="1050"/>
            <a:t>Bankalar</a:t>
          </a:r>
        </a:p>
      </dgm:t>
    </dgm:pt>
    <dgm:pt modelId="{5711D617-5F18-43D9-B3D0-7922D598BA28}" type="parTrans" cxnId="{B68ADA44-7936-40C3-8B31-5DB24305A42C}">
      <dgm:prSet/>
      <dgm:spPr/>
      <dgm:t>
        <a:bodyPr/>
        <a:lstStyle/>
        <a:p>
          <a:endParaRPr lang="tr-TR" sz="1050"/>
        </a:p>
      </dgm:t>
    </dgm:pt>
    <dgm:pt modelId="{B7A50A2E-CFF8-4C28-957C-33465B069DFD}" type="sibTrans" cxnId="{B68ADA44-7936-40C3-8B31-5DB24305A42C}">
      <dgm:prSet/>
      <dgm:spPr/>
      <dgm:t>
        <a:bodyPr/>
        <a:lstStyle/>
        <a:p>
          <a:endParaRPr lang="tr-TR" sz="1050"/>
        </a:p>
      </dgm:t>
    </dgm:pt>
    <dgm:pt modelId="{1B56DA47-890C-4C5A-A177-03DC2D7C1933}">
      <dgm:prSet phldrT="[Metin]" custT="1"/>
      <dgm:spPr/>
      <dgm:t>
        <a:bodyPr/>
        <a:lstStyle/>
        <a:p>
          <a:r>
            <a:rPr lang="tr-TR" sz="1050" i="1"/>
            <a:t>Faaliyet Türüne Göre</a:t>
          </a:r>
          <a:endParaRPr lang="tr-TR" sz="1050"/>
        </a:p>
      </dgm:t>
    </dgm:pt>
    <dgm:pt modelId="{3A6AA7D6-2998-4DE9-BD44-48D07CD2E8AA}" type="parTrans" cxnId="{29F99575-C64E-49F1-9829-40DCDC7B99E4}">
      <dgm:prSet custT="1"/>
      <dgm:spPr/>
      <dgm:t>
        <a:bodyPr/>
        <a:lstStyle/>
        <a:p>
          <a:endParaRPr lang="tr-TR" sz="1050"/>
        </a:p>
      </dgm:t>
    </dgm:pt>
    <dgm:pt modelId="{35502512-A1E4-4184-AD95-55F15F4AC442}" type="sibTrans" cxnId="{29F99575-C64E-49F1-9829-40DCDC7B99E4}">
      <dgm:prSet/>
      <dgm:spPr/>
      <dgm:t>
        <a:bodyPr/>
        <a:lstStyle/>
        <a:p>
          <a:endParaRPr lang="tr-TR" sz="1050"/>
        </a:p>
      </dgm:t>
    </dgm:pt>
    <dgm:pt modelId="{6DB7FFAE-B09C-4719-A01E-09B826F23936}">
      <dgm:prSet phldrT="[Metin]" custT="1"/>
      <dgm:spPr/>
      <dgm:t>
        <a:bodyPr/>
        <a:lstStyle/>
        <a:p>
          <a:r>
            <a:rPr lang="tr-TR" sz="1050" i="1" dirty="0"/>
            <a:t>Tabi Oldukları Düzenlemelere Göre</a:t>
          </a:r>
          <a:endParaRPr lang="tr-TR" sz="1050" dirty="0"/>
        </a:p>
      </dgm:t>
    </dgm:pt>
    <dgm:pt modelId="{16E69A84-DD43-495B-A64D-C22B69A9EA9C}" type="parTrans" cxnId="{6220E911-89EF-464D-B8C2-CD141FD70FAE}">
      <dgm:prSet custT="1"/>
      <dgm:spPr/>
      <dgm:t>
        <a:bodyPr/>
        <a:lstStyle/>
        <a:p>
          <a:endParaRPr lang="tr-TR" sz="1050"/>
        </a:p>
      </dgm:t>
    </dgm:pt>
    <dgm:pt modelId="{A882BD4B-F8FA-45DB-8928-BA6AEB2675E6}" type="sibTrans" cxnId="{6220E911-89EF-464D-B8C2-CD141FD70FAE}">
      <dgm:prSet/>
      <dgm:spPr/>
      <dgm:t>
        <a:bodyPr/>
        <a:lstStyle/>
        <a:p>
          <a:endParaRPr lang="tr-TR" sz="1050"/>
        </a:p>
      </dgm:t>
    </dgm:pt>
    <dgm:pt modelId="{E025662F-06FA-403A-87F6-2C6705A99492}">
      <dgm:prSet custT="1"/>
      <dgm:spPr/>
      <dgm:t>
        <a:bodyPr/>
        <a:lstStyle/>
        <a:p>
          <a:r>
            <a:rPr lang="tr-TR" sz="1050" i="1"/>
            <a:t>Fon Kabul Etme Şekline Göre</a:t>
          </a:r>
          <a:endParaRPr lang="tr-TR" sz="1050"/>
        </a:p>
      </dgm:t>
    </dgm:pt>
    <dgm:pt modelId="{8B8F0B47-1B74-460D-BAC2-3A715126310F}" type="parTrans" cxnId="{5CB03702-887E-446A-B315-993FF97A4733}">
      <dgm:prSet custT="1"/>
      <dgm:spPr/>
      <dgm:t>
        <a:bodyPr/>
        <a:lstStyle/>
        <a:p>
          <a:endParaRPr lang="tr-TR" sz="1050"/>
        </a:p>
      </dgm:t>
    </dgm:pt>
    <dgm:pt modelId="{143B0716-1A28-438F-934E-32AA54E82511}" type="sibTrans" cxnId="{5CB03702-887E-446A-B315-993FF97A4733}">
      <dgm:prSet/>
      <dgm:spPr/>
      <dgm:t>
        <a:bodyPr/>
        <a:lstStyle/>
        <a:p>
          <a:endParaRPr lang="tr-TR" sz="1050"/>
        </a:p>
      </dgm:t>
    </dgm:pt>
    <dgm:pt modelId="{49797C5A-A49C-46A0-AFBA-EB6CCE1705DD}">
      <dgm:prSet custT="1"/>
      <dgm:spPr/>
      <dgm:t>
        <a:bodyPr/>
        <a:lstStyle/>
        <a:p>
          <a:r>
            <a:rPr lang="tr-TR" sz="1050" i="1"/>
            <a:t>Faaliyet Gösterdikleri Coğrafyaya Göre</a:t>
          </a:r>
          <a:endParaRPr lang="tr-TR" sz="1050"/>
        </a:p>
      </dgm:t>
    </dgm:pt>
    <dgm:pt modelId="{CC6510BD-0DC4-44F0-A133-B7BEAD46E80F}" type="parTrans" cxnId="{15557FF7-D21A-4CF2-BBB6-AEA18DA35F79}">
      <dgm:prSet custT="1"/>
      <dgm:spPr/>
      <dgm:t>
        <a:bodyPr/>
        <a:lstStyle/>
        <a:p>
          <a:endParaRPr lang="tr-TR" sz="1050"/>
        </a:p>
      </dgm:t>
    </dgm:pt>
    <dgm:pt modelId="{DEB20D2E-70EC-45E3-A57C-BBAB9B7E2FEE}" type="sibTrans" cxnId="{15557FF7-D21A-4CF2-BBB6-AEA18DA35F79}">
      <dgm:prSet/>
      <dgm:spPr/>
      <dgm:t>
        <a:bodyPr/>
        <a:lstStyle/>
        <a:p>
          <a:endParaRPr lang="tr-TR" sz="1050"/>
        </a:p>
      </dgm:t>
    </dgm:pt>
    <dgm:pt modelId="{529F9019-191D-4A95-9DD8-801DAF4F0727}">
      <dgm:prSet custT="1"/>
      <dgm:spPr/>
      <dgm:t>
        <a:bodyPr/>
        <a:lstStyle/>
        <a:p>
          <a:r>
            <a:rPr lang="tr-TR" sz="1050" i="1"/>
            <a:t>Sermaye Yapılarına Göre</a:t>
          </a:r>
          <a:endParaRPr lang="tr-TR" sz="1050"/>
        </a:p>
      </dgm:t>
    </dgm:pt>
    <dgm:pt modelId="{5A6CD7A2-2F84-4546-9905-29B5E4C0D04E}" type="parTrans" cxnId="{E9E52215-DFF7-40AB-B74D-260450C6D581}">
      <dgm:prSet custT="1"/>
      <dgm:spPr/>
      <dgm:t>
        <a:bodyPr/>
        <a:lstStyle/>
        <a:p>
          <a:endParaRPr lang="tr-TR" sz="1050"/>
        </a:p>
      </dgm:t>
    </dgm:pt>
    <dgm:pt modelId="{57CFE75B-A199-4741-846B-A7C7D960FD9B}" type="sibTrans" cxnId="{E9E52215-DFF7-40AB-B74D-260450C6D581}">
      <dgm:prSet/>
      <dgm:spPr/>
      <dgm:t>
        <a:bodyPr/>
        <a:lstStyle/>
        <a:p>
          <a:endParaRPr lang="tr-TR" sz="1050"/>
        </a:p>
      </dgm:t>
    </dgm:pt>
    <dgm:pt modelId="{B223261B-1EA1-4EAC-AFD4-464D7BE93C88}">
      <dgm:prSet custT="1"/>
      <dgm:spPr/>
      <dgm:t>
        <a:bodyPr/>
        <a:lstStyle/>
        <a:p>
          <a:r>
            <a:rPr lang="tr-TR" sz="1050"/>
            <a:t>Uzmanlaşmış Bankalar</a:t>
          </a:r>
        </a:p>
      </dgm:t>
    </dgm:pt>
    <dgm:pt modelId="{8FDD967E-080E-4F1F-ABF4-CF76E6387D85}" type="parTrans" cxnId="{7663CF53-52AE-4A73-B2E4-E1030C8C4D74}">
      <dgm:prSet custT="1"/>
      <dgm:spPr/>
      <dgm:t>
        <a:bodyPr/>
        <a:lstStyle/>
        <a:p>
          <a:endParaRPr lang="tr-TR" sz="1050"/>
        </a:p>
      </dgm:t>
    </dgm:pt>
    <dgm:pt modelId="{C16D7FD0-AA54-478B-A41D-2076012C7E65}" type="sibTrans" cxnId="{7663CF53-52AE-4A73-B2E4-E1030C8C4D74}">
      <dgm:prSet/>
      <dgm:spPr/>
      <dgm:t>
        <a:bodyPr/>
        <a:lstStyle/>
        <a:p>
          <a:endParaRPr lang="tr-TR" sz="1050"/>
        </a:p>
      </dgm:t>
    </dgm:pt>
    <dgm:pt modelId="{17432119-F296-4644-86F0-BE22AAF50605}">
      <dgm:prSet custT="1"/>
      <dgm:spPr/>
      <dgm:t>
        <a:bodyPr/>
        <a:lstStyle/>
        <a:p>
          <a:r>
            <a:rPr lang="tr-TR" sz="1050"/>
            <a:t>Evrensel Bankalar</a:t>
          </a:r>
        </a:p>
      </dgm:t>
    </dgm:pt>
    <dgm:pt modelId="{063A9DC7-B7E4-4ED6-98F8-BEA24C2F4D75}" type="parTrans" cxnId="{550A6A5B-D70F-4C7D-BA9C-55AC87143BF4}">
      <dgm:prSet custT="1"/>
      <dgm:spPr/>
      <dgm:t>
        <a:bodyPr/>
        <a:lstStyle/>
        <a:p>
          <a:endParaRPr lang="tr-TR" sz="1050"/>
        </a:p>
      </dgm:t>
    </dgm:pt>
    <dgm:pt modelId="{EBD70F67-B159-414B-995A-F652EFF9FB17}" type="sibTrans" cxnId="{550A6A5B-D70F-4C7D-BA9C-55AC87143BF4}">
      <dgm:prSet/>
      <dgm:spPr/>
      <dgm:t>
        <a:bodyPr/>
        <a:lstStyle/>
        <a:p>
          <a:endParaRPr lang="tr-TR" sz="1050"/>
        </a:p>
      </dgm:t>
    </dgm:pt>
    <dgm:pt modelId="{6A9481C7-5827-4D69-9D7B-E9489BE5E3E1}">
      <dgm:prSet custT="1"/>
      <dgm:spPr/>
      <dgm:t>
        <a:bodyPr/>
        <a:lstStyle/>
        <a:p>
          <a:r>
            <a:rPr lang="tr-TR" sz="1050"/>
            <a:t>Kamu Bankaları</a:t>
          </a:r>
        </a:p>
      </dgm:t>
    </dgm:pt>
    <dgm:pt modelId="{F4C00DBA-9744-4B79-AEB9-0C3950B8C7BA}" type="parTrans" cxnId="{386F2ED1-0DA7-4131-BF3F-3AE87AF0A292}">
      <dgm:prSet custT="1"/>
      <dgm:spPr/>
      <dgm:t>
        <a:bodyPr/>
        <a:lstStyle/>
        <a:p>
          <a:endParaRPr lang="tr-TR" sz="1050"/>
        </a:p>
      </dgm:t>
    </dgm:pt>
    <dgm:pt modelId="{172DD66F-6519-40B3-A6FE-B937F5D4D30D}" type="sibTrans" cxnId="{386F2ED1-0DA7-4131-BF3F-3AE87AF0A292}">
      <dgm:prSet/>
      <dgm:spPr/>
      <dgm:t>
        <a:bodyPr/>
        <a:lstStyle/>
        <a:p>
          <a:endParaRPr lang="tr-TR" sz="1050"/>
        </a:p>
      </dgm:t>
    </dgm:pt>
    <dgm:pt modelId="{A49E340C-4E55-463C-BF34-DC5C5D19889D}">
      <dgm:prSet custT="1"/>
      <dgm:spPr/>
      <dgm:t>
        <a:bodyPr/>
        <a:lstStyle/>
        <a:p>
          <a:r>
            <a:rPr lang="tr-TR" sz="1050"/>
            <a:t>Özel Bankalar</a:t>
          </a:r>
        </a:p>
      </dgm:t>
    </dgm:pt>
    <dgm:pt modelId="{9AAF80A4-2D28-4E79-BBBD-9DB8C4251889}" type="parTrans" cxnId="{7EEA41F5-505D-4D05-B3BC-DBAD0C3A1607}">
      <dgm:prSet custT="1"/>
      <dgm:spPr/>
      <dgm:t>
        <a:bodyPr/>
        <a:lstStyle/>
        <a:p>
          <a:endParaRPr lang="tr-TR" sz="1050"/>
        </a:p>
      </dgm:t>
    </dgm:pt>
    <dgm:pt modelId="{C8C6784F-4E84-4D79-898B-700E6819D59A}" type="sibTrans" cxnId="{7EEA41F5-505D-4D05-B3BC-DBAD0C3A1607}">
      <dgm:prSet/>
      <dgm:spPr/>
      <dgm:t>
        <a:bodyPr/>
        <a:lstStyle/>
        <a:p>
          <a:endParaRPr lang="tr-TR" sz="1050"/>
        </a:p>
      </dgm:t>
    </dgm:pt>
    <dgm:pt modelId="{76E0A2DF-8D08-417F-8AC0-2E7B100FAB2B}">
      <dgm:prSet custT="1"/>
      <dgm:spPr/>
      <dgm:t>
        <a:bodyPr/>
        <a:lstStyle/>
        <a:p>
          <a:r>
            <a:rPr lang="tr-TR" sz="1050"/>
            <a:t>Karma Bankalar</a:t>
          </a:r>
        </a:p>
      </dgm:t>
    </dgm:pt>
    <dgm:pt modelId="{A527B235-9D0E-4702-81CE-AD4F48DB1469}" type="parTrans" cxnId="{9EDCFECF-D59A-4739-A43C-342CAE97A982}">
      <dgm:prSet custT="1"/>
      <dgm:spPr/>
      <dgm:t>
        <a:bodyPr/>
        <a:lstStyle/>
        <a:p>
          <a:endParaRPr lang="tr-TR" sz="1050"/>
        </a:p>
      </dgm:t>
    </dgm:pt>
    <dgm:pt modelId="{25900A5B-1A2B-4536-99DC-CDD30092E1C1}" type="sibTrans" cxnId="{9EDCFECF-D59A-4739-A43C-342CAE97A982}">
      <dgm:prSet/>
      <dgm:spPr/>
      <dgm:t>
        <a:bodyPr/>
        <a:lstStyle/>
        <a:p>
          <a:endParaRPr lang="tr-TR" sz="1050"/>
        </a:p>
      </dgm:t>
    </dgm:pt>
    <dgm:pt modelId="{0F031975-323D-457B-A050-30493ACA6C45}">
      <dgm:prSet custT="1"/>
      <dgm:spPr/>
      <dgm:t>
        <a:bodyPr/>
        <a:lstStyle/>
        <a:p>
          <a:r>
            <a:rPr lang="tr-TR" sz="1050"/>
            <a:t>Milli </a:t>
          </a:r>
        </a:p>
        <a:p>
          <a:r>
            <a:rPr lang="tr-TR" sz="1050"/>
            <a:t>Bankalar</a:t>
          </a:r>
        </a:p>
      </dgm:t>
    </dgm:pt>
    <dgm:pt modelId="{98CEE9C2-BD2F-4FBB-976F-40E75E81AFFC}" type="parTrans" cxnId="{70A1C1E4-910E-4A64-A7FA-473329422C47}">
      <dgm:prSet custT="1"/>
      <dgm:spPr/>
      <dgm:t>
        <a:bodyPr/>
        <a:lstStyle/>
        <a:p>
          <a:endParaRPr lang="tr-TR" sz="1050"/>
        </a:p>
      </dgm:t>
    </dgm:pt>
    <dgm:pt modelId="{A5DDD26A-ED7F-4ED8-9F2D-D7266E0477E8}" type="sibTrans" cxnId="{70A1C1E4-910E-4A64-A7FA-473329422C47}">
      <dgm:prSet/>
      <dgm:spPr/>
      <dgm:t>
        <a:bodyPr/>
        <a:lstStyle/>
        <a:p>
          <a:endParaRPr lang="tr-TR" sz="1050"/>
        </a:p>
      </dgm:t>
    </dgm:pt>
    <dgm:pt modelId="{4B8BAC7B-2174-461D-AEA6-D6A30351183A}">
      <dgm:prSet custT="1"/>
      <dgm:spPr/>
      <dgm:t>
        <a:bodyPr/>
        <a:lstStyle/>
        <a:p>
          <a:r>
            <a:rPr lang="tr-TR" sz="1050"/>
            <a:t>Uluslararası Bankalar</a:t>
          </a:r>
        </a:p>
      </dgm:t>
    </dgm:pt>
    <dgm:pt modelId="{33EE1CDA-3A22-42DA-815C-822492FF2A6B}" type="parTrans" cxnId="{FF48A9A8-8835-4FE6-B627-017DE938ABAE}">
      <dgm:prSet custT="1"/>
      <dgm:spPr/>
      <dgm:t>
        <a:bodyPr/>
        <a:lstStyle/>
        <a:p>
          <a:endParaRPr lang="tr-TR" sz="1050"/>
        </a:p>
      </dgm:t>
    </dgm:pt>
    <dgm:pt modelId="{83DDCF2E-5A9F-46FB-89D2-F1B1CEDC912E}" type="sibTrans" cxnId="{FF48A9A8-8835-4FE6-B627-017DE938ABAE}">
      <dgm:prSet/>
      <dgm:spPr/>
      <dgm:t>
        <a:bodyPr/>
        <a:lstStyle/>
        <a:p>
          <a:endParaRPr lang="tr-TR" sz="1050"/>
        </a:p>
      </dgm:t>
    </dgm:pt>
    <dgm:pt modelId="{0AE8213E-EB2A-4742-B660-317F1F0C068F}">
      <dgm:prSet custT="1"/>
      <dgm:spPr/>
      <dgm:t>
        <a:bodyPr/>
        <a:lstStyle/>
        <a:p>
          <a:r>
            <a:rPr lang="tr-TR" sz="1050"/>
            <a:t>Doğrudan Fon Kabul Eden</a:t>
          </a:r>
        </a:p>
      </dgm:t>
    </dgm:pt>
    <dgm:pt modelId="{42105A38-CC45-4EB5-BFAB-6AEA01CE41A4}" type="parTrans" cxnId="{6778BB91-B5AD-48A7-9096-6DA76E5DB913}">
      <dgm:prSet custT="1"/>
      <dgm:spPr/>
      <dgm:t>
        <a:bodyPr/>
        <a:lstStyle/>
        <a:p>
          <a:endParaRPr lang="tr-TR" sz="1050"/>
        </a:p>
      </dgm:t>
    </dgm:pt>
    <dgm:pt modelId="{A2594595-A666-437D-B25C-A38E2671B8D1}" type="sibTrans" cxnId="{6778BB91-B5AD-48A7-9096-6DA76E5DB913}">
      <dgm:prSet/>
      <dgm:spPr/>
      <dgm:t>
        <a:bodyPr/>
        <a:lstStyle/>
        <a:p>
          <a:endParaRPr lang="tr-TR" sz="1050"/>
        </a:p>
      </dgm:t>
    </dgm:pt>
    <dgm:pt modelId="{70157DD5-0FAB-4A3C-8326-7C2FB5A1F6E6}">
      <dgm:prSet custT="1"/>
      <dgm:spPr/>
      <dgm:t>
        <a:bodyPr/>
        <a:lstStyle/>
        <a:p>
          <a:r>
            <a:rPr lang="tr-TR" sz="1050"/>
            <a:t>On-Shore Bankalar</a:t>
          </a:r>
        </a:p>
      </dgm:t>
    </dgm:pt>
    <dgm:pt modelId="{B092749F-A86F-4976-849E-1BBB361E2C4A}" type="parTrans" cxnId="{F94405B1-6D75-463B-A4DD-EC86C168D051}">
      <dgm:prSet custT="1"/>
      <dgm:spPr/>
      <dgm:t>
        <a:bodyPr/>
        <a:lstStyle/>
        <a:p>
          <a:endParaRPr lang="tr-TR" sz="1050"/>
        </a:p>
      </dgm:t>
    </dgm:pt>
    <dgm:pt modelId="{8B565022-C32B-4D58-BF8D-58A6D632C4C5}" type="sibTrans" cxnId="{F94405B1-6D75-463B-A4DD-EC86C168D051}">
      <dgm:prSet/>
      <dgm:spPr/>
      <dgm:t>
        <a:bodyPr/>
        <a:lstStyle/>
        <a:p>
          <a:endParaRPr lang="tr-TR" sz="1050"/>
        </a:p>
      </dgm:t>
    </dgm:pt>
    <dgm:pt modelId="{404F26BD-7D24-44F5-B1B9-E449F762AB5C}">
      <dgm:prSet custT="1"/>
      <dgm:spPr/>
      <dgm:t>
        <a:bodyPr/>
        <a:lstStyle/>
        <a:p>
          <a:r>
            <a:rPr lang="tr-TR" sz="1050"/>
            <a:t>Off-Shore Bankalar</a:t>
          </a:r>
        </a:p>
      </dgm:t>
    </dgm:pt>
    <dgm:pt modelId="{57AFF1A1-13E7-4045-A811-0B25107F8BB7}" type="parTrans" cxnId="{8DD674EA-5115-475D-BD70-A4469518D2A0}">
      <dgm:prSet custT="1"/>
      <dgm:spPr/>
      <dgm:t>
        <a:bodyPr/>
        <a:lstStyle/>
        <a:p>
          <a:endParaRPr lang="tr-TR" sz="1050"/>
        </a:p>
      </dgm:t>
    </dgm:pt>
    <dgm:pt modelId="{7E4CD2B6-082A-4922-918D-D62195A27912}" type="sibTrans" cxnId="{8DD674EA-5115-475D-BD70-A4469518D2A0}">
      <dgm:prSet/>
      <dgm:spPr/>
      <dgm:t>
        <a:bodyPr/>
        <a:lstStyle/>
        <a:p>
          <a:endParaRPr lang="tr-TR" sz="1050"/>
        </a:p>
      </dgm:t>
    </dgm:pt>
    <dgm:pt modelId="{07C500BC-32F5-4BEB-9023-83A0F889F273}">
      <dgm:prSet custT="1"/>
      <dgm:spPr/>
      <dgm:t>
        <a:bodyPr/>
        <a:lstStyle/>
        <a:p>
          <a:r>
            <a:rPr lang="tr-TR" sz="1050"/>
            <a:t>Dolaylı Fon Kabul Eden</a:t>
          </a:r>
        </a:p>
      </dgm:t>
    </dgm:pt>
    <dgm:pt modelId="{3A33CFD3-0A4B-404C-BDCD-EBCA480D60AA}" type="parTrans" cxnId="{69255560-08F4-470C-8FA8-6B852994CE90}">
      <dgm:prSet custT="1"/>
      <dgm:spPr/>
      <dgm:t>
        <a:bodyPr/>
        <a:lstStyle/>
        <a:p>
          <a:endParaRPr lang="tr-TR" sz="1050"/>
        </a:p>
      </dgm:t>
    </dgm:pt>
    <dgm:pt modelId="{C790E11C-2C7F-4B4C-8397-30606A51295D}" type="sibTrans" cxnId="{69255560-08F4-470C-8FA8-6B852994CE90}">
      <dgm:prSet/>
      <dgm:spPr/>
      <dgm:t>
        <a:bodyPr/>
        <a:lstStyle/>
        <a:p>
          <a:endParaRPr lang="tr-TR" sz="1050"/>
        </a:p>
      </dgm:t>
    </dgm:pt>
    <dgm:pt modelId="{BC79202C-EC7B-46F9-9BBD-CFD230B8C0F0}">
      <dgm:prSet custT="1"/>
      <dgm:spPr/>
      <dgm:t>
        <a:bodyPr/>
        <a:lstStyle/>
        <a:p>
          <a:r>
            <a:rPr lang="tr-TR" sz="1050"/>
            <a:t>Mevduat Bankası</a:t>
          </a:r>
        </a:p>
      </dgm:t>
    </dgm:pt>
    <dgm:pt modelId="{01068E36-07EC-40BD-8343-E9AE684494CC}" type="parTrans" cxnId="{0525164F-BBC9-470D-B289-9B8005F34CA6}">
      <dgm:prSet custT="1"/>
      <dgm:spPr/>
      <dgm:t>
        <a:bodyPr/>
        <a:lstStyle/>
        <a:p>
          <a:endParaRPr lang="tr-TR" sz="1050"/>
        </a:p>
      </dgm:t>
    </dgm:pt>
    <dgm:pt modelId="{377B83D9-BD1D-452B-AD69-14E8F6891908}" type="sibTrans" cxnId="{0525164F-BBC9-470D-B289-9B8005F34CA6}">
      <dgm:prSet/>
      <dgm:spPr/>
      <dgm:t>
        <a:bodyPr/>
        <a:lstStyle/>
        <a:p>
          <a:endParaRPr lang="tr-TR" sz="1050"/>
        </a:p>
      </dgm:t>
    </dgm:pt>
    <dgm:pt modelId="{FAE5AA37-1FA1-432A-BAC5-56E7ACD02AC3}">
      <dgm:prSet custT="1"/>
      <dgm:spPr/>
      <dgm:t>
        <a:bodyPr/>
        <a:lstStyle/>
        <a:p>
          <a:r>
            <a:rPr lang="tr-TR" sz="1050"/>
            <a:t>Katılım </a:t>
          </a:r>
        </a:p>
        <a:p>
          <a:r>
            <a:rPr lang="tr-TR" sz="1050"/>
            <a:t>Bankası</a:t>
          </a:r>
        </a:p>
      </dgm:t>
    </dgm:pt>
    <dgm:pt modelId="{E2179D68-A389-433A-88B4-F03399DE73F8}" type="parTrans" cxnId="{32CE4C6C-40EA-48A1-8FFE-8A1A7C96990E}">
      <dgm:prSet custT="1"/>
      <dgm:spPr/>
      <dgm:t>
        <a:bodyPr/>
        <a:lstStyle/>
        <a:p>
          <a:endParaRPr lang="tr-TR" sz="1050"/>
        </a:p>
      </dgm:t>
    </dgm:pt>
    <dgm:pt modelId="{8A30D932-4A9E-49B4-A705-C2A6DF636CAC}" type="sibTrans" cxnId="{32CE4C6C-40EA-48A1-8FFE-8A1A7C96990E}">
      <dgm:prSet/>
      <dgm:spPr/>
      <dgm:t>
        <a:bodyPr/>
        <a:lstStyle/>
        <a:p>
          <a:endParaRPr lang="tr-TR" sz="1050"/>
        </a:p>
      </dgm:t>
    </dgm:pt>
    <dgm:pt modelId="{641611C4-A5A9-44EF-B06E-D17AEECA1A40}">
      <dgm:prSet custT="1"/>
      <dgm:spPr/>
      <dgm:t>
        <a:bodyPr/>
        <a:lstStyle/>
        <a:p>
          <a:r>
            <a:rPr lang="tr-TR" sz="1050"/>
            <a:t>Kalkınma Bankası</a:t>
          </a:r>
        </a:p>
      </dgm:t>
    </dgm:pt>
    <dgm:pt modelId="{A4EA30AD-E171-479C-B8B4-E80C1F2028D6}" type="parTrans" cxnId="{5732DCE8-2F54-454A-9D61-D130D2514CBF}">
      <dgm:prSet custT="1"/>
      <dgm:spPr/>
      <dgm:t>
        <a:bodyPr/>
        <a:lstStyle/>
        <a:p>
          <a:endParaRPr lang="tr-TR" sz="1050"/>
        </a:p>
      </dgm:t>
    </dgm:pt>
    <dgm:pt modelId="{256E4591-BA60-403D-9BA2-7010590C97C2}" type="sibTrans" cxnId="{5732DCE8-2F54-454A-9D61-D130D2514CBF}">
      <dgm:prSet/>
      <dgm:spPr/>
      <dgm:t>
        <a:bodyPr/>
        <a:lstStyle/>
        <a:p>
          <a:endParaRPr lang="tr-TR" sz="1050"/>
        </a:p>
      </dgm:t>
    </dgm:pt>
    <dgm:pt modelId="{9B0434A6-642B-4CFF-B286-35D80EE21048}">
      <dgm:prSet custT="1"/>
      <dgm:spPr/>
      <dgm:t>
        <a:bodyPr/>
        <a:lstStyle/>
        <a:p>
          <a:r>
            <a:rPr lang="tr-TR" sz="1050"/>
            <a:t>Yatırım </a:t>
          </a:r>
        </a:p>
        <a:p>
          <a:r>
            <a:rPr lang="tr-TR" sz="1050"/>
            <a:t>Bankası</a:t>
          </a:r>
        </a:p>
      </dgm:t>
    </dgm:pt>
    <dgm:pt modelId="{8DB68434-7CD1-47EC-A586-1A5D13D2A899}" type="parTrans" cxnId="{F1041EE0-5362-4BCE-A46A-E0EC8807902D}">
      <dgm:prSet custT="1"/>
      <dgm:spPr/>
      <dgm:t>
        <a:bodyPr/>
        <a:lstStyle/>
        <a:p>
          <a:endParaRPr lang="tr-TR" sz="1050"/>
        </a:p>
      </dgm:t>
    </dgm:pt>
    <dgm:pt modelId="{550757DE-140B-442F-9D88-699416B7DA8D}" type="sibTrans" cxnId="{F1041EE0-5362-4BCE-A46A-E0EC8807902D}">
      <dgm:prSet/>
      <dgm:spPr/>
      <dgm:t>
        <a:bodyPr/>
        <a:lstStyle/>
        <a:p>
          <a:endParaRPr lang="tr-TR" sz="1050"/>
        </a:p>
      </dgm:t>
    </dgm:pt>
    <dgm:pt modelId="{A7D3F0BC-765D-4832-957C-7CC9C5263CFD}" type="pres">
      <dgm:prSet presAssocID="{F8D09D43-8FF6-4D5A-A13D-A0D3E75F74D1}" presName="hierChild1" presStyleCnt="0">
        <dgm:presLayoutVars>
          <dgm:orgChart val="1"/>
          <dgm:chPref val="1"/>
          <dgm:dir/>
          <dgm:animOne val="branch"/>
          <dgm:animLvl val="lvl"/>
          <dgm:resizeHandles/>
        </dgm:presLayoutVars>
      </dgm:prSet>
      <dgm:spPr/>
      <dgm:t>
        <a:bodyPr/>
        <a:lstStyle/>
        <a:p>
          <a:endParaRPr lang="tr-TR"/>
        </a:p>
      </dgm:t>
    </dgm:pt>
    <dgm:pt modelId="{B82940EC-B3F7-48E3-B91F-665F8405839A}" type="pres">
      <dgm:prSet presAssocID="{3AB43C38-95A7-48AC-A193-5E8AF7FC27BE}" presName="hierRoot1" presStyleCnt="0">
        <dgm:presLayoutVars>
          <dgm:hierBranch val="init"/>
        </dgm:presLayoutVars>
      </dgm:prSet>
      <dgm:spPr/>
    </dgm:pt>
    <dgm:pt modelId="{514ED9B6-FF5A-48D6-AD7E-6C8292030957}" type="pres">
      <dgm:prSet presAssocID="{3AB43C38-95A7-48AC-A193-5E8AF7FC27BE}" presName="rootComposite1" presStyleCnt="0"/>
      <dgm:spPr/>
    </dgm:pt>
    <dgm:pt modelId="{B67EED5B-A226-4779-9505-0AA47C70D049}" type="pres">
      <dgm:prSet presAssocID="{3AB43C38-95A7-48AC-A193-5E8AF7FC27BE}" presName="rootText1" presStyleLbl="node0" presStyleIdx="0" presStyleCnt="1">
        <dgm:presLayoutVars>
          <dgm:chPref val="3"/>
        </dgm:presLayoutVars>
      </dgm:prSet>
      <dgm:spPr/>
      <dgm:t>
        <a:bodyPr/>
        <a:lstStyle/>
        <a:p>
          <a:endParaRPr lang="tr-TR"/>
        </a:p>
      </dgm:t>
    </dgm:pt>
    <dgm:pt modelId="{FC4C0F28-50AD-4A97-B876-8F4F0417D5B0}" type="pres">
      <dgm:prSet presAssocID="{3AB43C38-95A7-48AC-A193-5E8AF7FC27BE}" presName="rootConnector1" presStyleLbl="node1" presStyleIdx="0" presStyleCnt="0"/>
      <dgm:spPr/>
      <dgm:t>
        <a:bodyPr/>
        <a:lstStyle/>
        <a:p>
          <a:endParaRPr lang="tr-TR"/>
        </a:p>
      </dgm:t>
    </dgm:pt>
    <dgm:pt modelId="{78E6705E-8117-4BE7-8693-298781C1972A}" type="pres">
      <dgm:prSet presAssocID="{3AB43C38-95A7-48AC-A193-5E8AF7FC27BE}" presName="hierChild2" presStyleCnt="0"/>
      <dgm:spPr/>
    </dgm:pt>
    <dgm:pt modelId="{A943867F-DC03-4235-880F-C0247CE75C34}" type="pres">
      <dgm:prSet presAssocID="{3A6AA7D6-2998-4DE9-BD44-48D07CD2E8AA}" presName="Name37" presStyleLbl="parChTrans1D2" presStyleIdx="0" presStyleCnt="5"/>
      <dgm:spPr/>
      <dgm:t>
        <a:bodyPr/>
        <a:lstStyle/>
        <a:p>
          <a:endParaRPr lang="tr-TR"/>
        </a:p>
      </dgm:t>
    </dgm:pt>
    <dgm:pt modelId="{824E78FC-BD9A-4AA0-A199-1CC33A383F00}" type="pres">
      <dgm:prSet presAssocID="{1B56DA47-890C-4C5A-A177-03DC2D7C1933}" presName="hierRoot2" presStyleCnt="0">
        <dgm:presLayoutVars>
          <dgm:hierBranch val="init"/>
        </dgm:presLayoutVars>
      </dgm:prSet>
      <dgm:spPr/>
    </dgm:pt>
    <dgm:pt modelId="{95D12330-9EC0-4377-A6A0-BF913DDE5A03}" type="pres">
      <dgm:prSet presAssocID="{1B56DA47-890C-4C5A-A177-03DC2D7C1933}" presName="rootComposite" presStyleCnt="0"/>
      <dgm:spPr/>
    </dgm:pt>
    <dgm:pt modelId="{36DEB867-EFF9-4C55-9101-C47E4323281A}" type="pres">
      <dgm:prSet presAssocID="{1B56DA47-890C-4C5A-A177-03DC2D7C1933}" presName="rootText" presStyleLbl="node2" presStyleIdx="0" presStyleCnt="5">
        <dgm:presLayoutVars>
          <dgm:chPref val="3"/>
        </dgm:presLayoutVars>
      </dgm:prSet>
      <dgm:spPr/>
      <dgm:t>
        <a:bodyPr/>
        <a:lstStyle/>
        <a:p>
          <a:endParaRPr lang="tr-TR"/>
        </a:p>
      </dgm:t>
    </dgm:pt>
    <dgm:pt modelId="{76736902-DB49-4753-A981-B07FD5B9AE1C}" type="pres">
      <dgm:prSet presAssocID="{1B56DA47-890C-4C5A-A177-03DC2D7C1933}" presName="rootConnector" presStyleLbl="node2" presStyleIdx="0" presStyleCnt="5"/>
      <dgm:spPr/>
      <dgm:t>
        <a:bodyPr/>
        <a:lstStyle/>
        <a:p>
          <a:endParaRPr lang="tr-TR"/>
        </a:p>
      </dgm:t>
    </dgm:pt>
    <dgm:pt modelId="{CAEB63C9-35D0-478D-A9CE-0EF6BDBC8CED}" type="pres">
      <dgm:prSet presAssocID="{1B56DA47-890C-4C5A-A177-03DC2D7C1933}" presName="hierChild4" presStyleCnt="0"/>
      <dgm:spPr/>
    </dgm:pt>
    <dgm:pt modelId="{74127B2F-0070-41F0-97DC-297B925CA14C}" type="pres">
      <dgm:prSet presAssocID="{8FDD967E-080E-4F1F-ABF4-CF76E6387D85}" presName="Name37" presStyleLbl="parChTrans1D3" presStyleIdx="0" presStyleCnt="11"/>
      <dgm:spPr/>
      <dgm:t>
        <a:bodyPr/>
        <a:lstStyle/>
        <a:p>
          <a:endParaRPr lang="tr-TR"/>
        </a:p>
      </dgm:t>
    </dgm:pt>
    <dgm:pt modelId="{36B2A435-BB90-4AE4-ADAA-8B9DD66D143F}" type="pres">
      <dgm:prSet presAssocID="{B223261B-1EA1-4EAC-AFD4-464D7BE93C88}" presName="hierRoot2" presStyleCnt="0">
        <dgm:presLayoutVars>
          <dgm:hierBranch val="init"/>
        </dgm:presLayoutVars>
      </dgm:prSet>
      <dgm:spPr/>
    </dgm:pt>
    <dgm:pt modelId="{00695BB8-CB03-4505-A004-D0D8DC75F4FD}" type="pres">
      <dgm:prSet presAssocID="{B223261B-1EA1-4EAC-AFD4-464D7BE93C88}" presName="rootComposite" presStyleCnt="0"/>
      <dgm:spPr/>
    </dgm:pt>
    <dgm:pt modelId="{C4ADE751-4E01-4FC8-8D54-E886FE275D56}" type="pres">
      <dgm:prSet presAssocID="{B223261B-1EA1-4EAC-AFD4-464D7BE93C88}" presName="rootText" presStyleLbl="node3" presStyleIdx="0" presStyleCnt="11">
        <dgm:presLayoutVars>
          <dgm:chPref val="3"/>
        </dgm:presLayoutVars>
      </dgm:prSet>
      <dgm:spPr/>
      <dgm:t>
        <a:bodyPr/>
        <a:lstStyle/>
        <a:p>
          <a:endParaRPr lang="tr-TR"/>
        </a:p>
      </dgm:t>
    </dgm:pt>
    <dgm:pt modelId="{08FE75D0-4BB6-4B40-B092-25DCC60A34E7}" type="pres">
      <dgm:prSet presAssocID="{B223261B-1EA1-4EAC-AFD4-464D7BE93C88}" presName="rootConnector" presStyleLbl="node3" presStyleIdx="0" presStyleCnt="11"/>
      <dgm:spPr/>
      <dgm:t>
        <a:bodyPr/>
        <a:lstStyle/>
        <a:p>
          <a:endParaRPr lang="tr-TR"/>
        </a:p>
      </dgm:t>
    </dgm:pt>
    <dgm:pt modelId="{319E7572-E7A4-4C1C-A902-F5512C77D3F3}" type="pres">
      <dgm:prSet presAssocID="{B223261B-1EA1-4EAC-AFD4-464D7BE93C88}" presName="hierChild4" presStyleCnt="0"/>
      <dgm:spPr/>
    </dgm:pt>
    <dgm:pt modelId="{AB8FB7AA-5F7C-4779-AE34-02A366D9A6AE}" type="pres">
      <dgm:prSet presAssocID="{B223261B-1EA1-4EAC-AFD4-464D7BE93C88}" presName="hierChild5" presStyleCnt="0"/>
      <dgm:spPr/>
    </dgm:pt>
    <dgm:pt modelId="{34DAA46B-DFC1-4C77-8005-A8532A9329A9}" type="pres">
      <dgm:prSet presAssocID="{063A9DC7-B7E4-4ED6-98F8-BEA24C2F4D75}" presName="Name37" presStyleLbl="parChTrans1D3" presStyleIdx="1" presStyleCnt="11"/>
      <dgm:spPr/>
      <dgm:t>
        <a:bodyPr/>
        <a:lstStyle/>
        <a:p>
          <a:endParaRPr lang="tr-TR"/>
        </a:p>
      </dgm:t>
    </dgm:pt>
    <dgm:pt modelId="{F434898C-B8CE-4315-8FB0-A0514DA8D24C}" type="pres">
      <dgm:prSet presAssocID="{17432119-F296-4644-86F0-BE22AAF50605}" presName="hierRoot2" presStyleCnt="0">
        <dgm:presLayoutVars>
          <dgm:hierBranch val="init"/>
        </dgm:presLayoutVars>
      </dgm:prSet>
      <dgm:spPr/>
    </dgm:pt>
    <dgm:pt modelId="{C67FC99B-A6FB-4AFF-939D-4C07F6C403BA}" type="pres">
      <dgm:prSet presAssocID="{17432119-F296-4644-86F0-BE22AAF50605}" presName="rootComposite" presStyleCnt="0"/>
      <dgm:spPr/>
    </dgm:pt>
    <dgm:pt modelId="{52E2BCEA-BCC4-44D9-91AC-A7E103D6D534}" type="pres">
      <dgm:prSet presAssocID="{17432119-F296-4644-86F0-BE22AAF50605}" presName="rootText" presStyleLbl="node3" presStyleIdx="1" presStyleCnt="11">
        <dgm:presLayoutVars>
          <dgm:chPref val="3"/>
        </dgm:presLayoutVars>
      </dgm:prSet>
      <dgm:spPr/>
      <dgm:t>
        <a:bodyPr/>
        <a:lstStyle/>
        <a:p>
          <a:endParaRPr lang="tr-TR"/>
        </a:p>
      </dgm:t>
    </dgm:pt>
    <dgm:pt modelId="{13C3EF83-8E30-4F91-B5A8-6726FF99C788}" type="pres">
      <dgm:prSet presAssocID="{17432119-F296-4644-86F0-BE22AAF50605}" presName="rootConnector" presStyleLbl="node3" presStyleIdx="1" presStyleCnt="11"/>
      <dgm:spPr/>
      <dgm:t>
        <a:bodyPr/>
        <a:lstStyle/>
        <a:p>
          <a:endParaRPr lang="tr-TR"/>
        </a:p>
      </dgm:t>
    </dgm:pt>
    <dgm:pt modelId="{E008ADC8-D863-4562-AA4E-B6DCC507850F}" type="pres">
      <dgm:prSet presAssocID="{17432119-F296-4644-86F0-BE22AAF50605}" presName="hierChild4" presStyleCnt="0"/>
      <dgm:spPr/>
    </dgm:pt>
    <dgm:pt modelId="{AC6C597E-16FC-47ED-AAB6-81BF45859B2E}" type="pres">
      <dgm:prSet presAssocID="{17432119-F296-4644-86F0-BE22AAF50605}" presName="hierChild5" presStyleCnt="0"/>
      <dgm:spPr/>
    </dgm:pt>
    <dgm:pt modelId="{5478306A-6355-4626-9E60-B55315FC1345}" type="pres">
      <dgm:prSet presAssocID="{1B56DA47-890C-4C5A-A177-03DC2D7C1933}" presName="hierChild5" presStyleCnt="0"/>
      <dgm:spPr/>
    </dgm:pt>
    <dgm:pt modelId="{93F969C1-0016-4029-BFDB-4E0B06D4BB7A}" type="pres">
      <dgm:prSet presAssocID="{16E69A84-DD43-495B-A64D-C22B69A9EA9C}" presName="Name37" presStyleLbl="parChTrans1D2" presStyleIdx="1" presStyleCnt="5"/>
      <dgm:spPr/>
      <dgm:t>
        <a:bodyPr/>
        <a:lstStyle/>
        <a:p>
          <a:endParaRPr lang="tr-TR"/>
        </a:p>
      </dgm:t>
    </dgm:pt>
    <dgm:pt modelId="{C69B16D5-5E97-4EAD-BABC-2A2EF182CFEC}" type="pres">
      <dgm:prSet presAssocID="{6DB7FFAE-B09C-4719-A01E-09B826F23936}" presName="hierRoot2" presStyleCnt="0">
        <dgm:presLayoutVars>
          <dgm:hierBranch val="init"/>
        </dgm:presLayoutVars>
      </dgm:prSet>
      <dgm:spPr/>
    </dgm:pt>
    <dgm:pt modelId="{09AB080F-6695-4D50-A85C-678977FB51C7}" type="pres">
      <dgm:prSet presAssocID="{6DB7FFAE-B09C-4719-A01E-09B826F23936}" presName="rootComposite" presStyleCnt="0"/>
      <dgm:spPr/>
    </dgm:pt>
    <dgm:pt modelId="{FB850405-5F24-447E-B35D-858B16B027D2}" type="pres">
      <dgm:prSet presAssocID="{6DB7FFAE-B09C-4719-A01E-09B826F23936}" presName="rootText" presStyleLbl="node2" presStyleIdx="1" presStyleCnt="5">
        <dgm:presLayoutVars>
          <dgm:chPref val="3"/>
        </dgm:presLayoutVars>
      </dgm:prSet>
      <dgm:spPr/>
      <dgm:t>
        <a:bodyPr/>
        <a:lstStyle/>
        <a:p>
          <a:endParaRPr lang="tr-TR"/>
        </a:p>
      </dgm:t>
    </dgm:pt>
    <dgm:pt modelId="{990CA732-5E7F-4A6C-A131-144811F0A8C2}" type="pres">
      <dgm:prSet presAssocID="{6DB7FFAE-B09C-4719-A01E-09B826F23936}" presName="rootConnector" presStyleLbl="node2" presStyleIdx="1" presStyleCnt="5"/>
      <dgm:spPr/>
      <dgm:t>
        <a:bodyPr/>
        <a:lstStyle/>
        <a:p>
          <a:endParaRPr lang="tr-TR"/>
        </a:p>
      </dgm:t>
    </dgm:pt>
    <dgm:pt modelId="{3032B4E0-2DBA-4D5F-8F86-BFCF3AC1DCD1}" type="pres">
      <dgm:prSet presAssocID="{6DB7FFAE-B09C-4719-A01E-09B826F23936}" presName="hierChild4" presStyleCnt="0"/>
      <dgm:spPr/>
    </dgm:pt>
    <dgm:pt modelId="{64455FCF-5DDA-4D60-8FEA-C8582C75C5F5}" type="pres">
      <dgm:prSet presAssocID="{B092749F-A86F-4976-849E-1BBB361E2C4A}" presName="Name37" presStyleLbl="parChTrans1D3" presStyleIdx="2" presStyleCnt="11"/>
      <dgm:spPr/>
      <dgm:t>
        <a:bodyPr/>
        <a:lstStyle/>
        <a:p>
          <a:endParaRPr lang="tr-TR"/>
        </a:p>
      </dgm:t>
    </dgm:pt>
    <dgm:pt modelId="{670095CB-AE6B-41E0-BA69-3120A6636722}" type="pres">
      <dgm:prSet presAssocID="{70157DD5-0FAB-4A3C-8326-7C2FB5A1F6E6}" presName="hierRoot2" presStyleCnt="0">
        <dgm:presLayoutVars>
          <dgm:hierBranch val="init"/>
        </dgm:presLayoutVars>
      </dgm:prSet>
      <dgm:spPr/>
    </dgm:pt>
    <dgm:pt modelId="{C72D4A5F-5211-4B2E-B175-69073493C22D}" type="pres">
      <dgm:prSet presAssocID="{70157DD5-0FAB-4A3C-8326-7C2FB5A1F6E6}" presName="rootComposite" presStyleCnt="0"/>
      <dgm:spPr/>
    </dgm:pt>
    <dgm:pt modelId="{92C64426-D473-4E26-A772-5448671ED3F6}" type="pres">
      <dgm:prSet presAssocID="{70157DD5-0FAB-4A3C-8326-7C2FB5A1F6E6}" presName="rootText" presStyleLbl="node3" presStyleIdx="2" presStyleCnt="11">
        <dgm:presLayoutVars>
          <dgm:chPref val="3"/>
        </dgm:presLayoutVars>
      </dgm:prSet>
      <dgm:spPr/>
      <dgm:t>
        <a:bodyPr/>
        <a:lstStyle/>
        <a:p>
          <a:endParaRPr lang="tr-TR"/>
        </a:p>
      </dgm:t>
    </dgm:pt>
    <dgm:pt modelId="{3CBF3532-C4A5-45D6-A108-E2D6745D5BCC}" type="pres">
      <dgm:prSet presAssocID="{70157DD5-0FAB-4A3C-8326-7C2FB5A1F6E6}" presName="rootConnector" presStyleLbl="node3" presStyleIdx="2" presStyleCnt="11"/>
      <dgm:spPr/>
      <dgm:t>
        <a:bodyPr/>
        <a:lstStyle/>
        <a:p>
          <a:endParaRPr lang="tr-TR"/>
        </a:p>
      </dgm:t>
    </dgm:pt>
    <dgm:pt modelId="{C8A4664C-FD72-45AD-9BAA-F5F2CB128F18}" type="pres">
      <dgm:prSet presAssocID="{70157DD5-0FAB-4A3C-8326-7C2FB5A1F6E6}" presName="hierChild4" presStyleCnt="0"/>
      <dgm:spPr/>
    </dgm:pt>
    <dgm:pt modelId="{1CBC7E15-B909-4C3C-BBEF-49911A42ECB3}" type="pres">
      <dgm:prSet presAssocID="{70157DD5-0FAB-4A3C-8326-7C2FB5A1F6E6}" presName="hierChild5" presStyleCnt="0"/>
      <dgm:spPr/>
    </dgm:pt>
    <dgm:pt modelId="{90AE2FDC-5543-4FB2-84C9-4734D01B7020}" type="pres">
      <dgm:prSet presAssocID="{57AFF1A1-13E7-4045-A811-0B25107F8BB7}" presName="Name37" presStyleLbl="parChTrans1D3" presStyleIdx="3" presStyleCnt="11"/>
      <dgm:spPr/>
      <dgm:t>
        <a:bodyPr/>
        <a:lstStyle/>
        <a:p>
          <a:endParaRPr lang="tr-TR"/>
        </a:p>
      </dgm:t>
    </dgm:pt>
    <dgm:pt modelId="{FC586D8C-F9AC-4E0A-9709-ABE7FE3E858A}" type="pres">
      <dgm:prSet presAssocID="{404F26BD-7D24-44F5-B1B9-E449F762AB5C}" presName="hierRoot2" presStyleCnt="0">
        <dgm:presLayoutVars>
          <dgm:hierBranch val="init"/>
        </dgm:presLayoutVars>
      </dgm:prSet>
      <dgm:spPr/>
    </dgm:pt>
    <dgm:pt modelId="{4921414F-7D95-415C-95E9-6ACD1C8D041F}" type="pres">
      <dgm:prSet presAssocID="{404F26BD-7D24-44F5-B1B9-E449F762AB5C}" presName="rootComposite" presStyleCnt="0"/>
      <dgm:spPr/>
    </dgm:pt>
    <dgm:pt modelId="{DE604463-05B6-4271-B2CC-30F1F6FF4485}" type="pres">
      <dgm:prSet presAssocID="{404F26BD-7D24-44F5-B1B9-E449F762AB5C}" presName="rootText" presStyleLbl="node3" presStyleIdx="3" presStyleCnt="11">
        <dgm:presLayoutVars>
          <dgm:chPref val="3"/>
        </dgm:presLayoutVars>
      </dgm:prSet>
      <dgm:spPr/>
      <dgm:t>
        <a:bodyPr/>
        <a:lstStyle/>
        <a:p>
          <a:endParaRPr lang="tr-TR"/>
        </a:p>
      </dgm:t>
    </dgm:pt>
    <dgm:pt modelId="{295E8FB5-0094-482E-A292-8BB894BC98F2}" type="pres">
      <dgm:prSet presAssocID="{404F26BD-7D24-44F5-B1B9-E449F762AB5C}" presName="rootConnector" presStyleLbl="node3" presStyleIdx="3" presStyleCnt="11"/>
      <dgm:spPr/>
      <dgm:t>
        <a:bodyPr/>
        <a:lstStyle/>
        <a:p>
          <a:endParaRPr lang="tr-TR"/>
        </a:p>
      </dgm:t>
    </dgm:pt>
    <dgm:pt modelId="{DB3C0A7D-66E5-4EAA-8C60-3A328EB2EB00}" type="pres">
      <dgm:prSet presAssocID="{404F26BD-7D24-44F5-B1B9-E449F762AB5C}" presName="hierChild4" presStyleCnt="0"/>
      <dgm:spPr/>
    </dgm:pt>
    <dgm:pt modelId="{F52D71D3-5B31-4DD1-8AFA-7F055B454909}" type="pres">
      <dgm:prSet presAssocID="{404F26BD-7D24-44F5-B1B9-E449F762AB5C}" presName="hierChild5" presStyleCnt="0"/>
      <dgm:spPr/>
    </dgm:pt>
    <dgm:pt modelId="{2C3EF808-F68D-490F-883F-048BE4F20134}" type="pres">
      <dgm:prSet presAssocID="{6DB7FFAE-B09C-4719-A01E-09B826F23936}" presName="hierChild5" presStyleCnt="0"/>
      <dgm:spPr/>
    </dgm:pt>
    <dgm:pt modelId="{2578B20C-EC24-421E-AE3E-4BEEEE8B9C1B}" type="pres">
      <dgm:prSet presAssocID="{8B8F0B47-1B74-460D-BAC2-3A715126310F}" presName="Name37" presStyleLbl="parChTrans1D2" presStyleIdx="2" presStyleCnt="5"/>
      <dgm:spPr/>
      <dgm:t>
        <a:bodyPr/>
        <a:lstStyle/>
        <a:p>
          <a:endParaRPr lang="tr-TR"/>
        </a:p>
      </dgm:t>
    </dgm:pt>
    <dgm:pt modelId="{4F5CAE24-CA4E-452D-AB9B-D457C1F8698D}" type="pres">
      <dgm:prSet presAssocID="{E025662F-06FA-403A-87F6-2C6705A99492}" presName="hierRoot2" presStyleCnt="0">
        <dgm:presLayoutVars>
          <dgm:hierBranch val="init"/>
        </dgm:presLayoutVars>
      </dgm:prSet>
      <dgm:spPr/>
    </dgm:pt>
    <dgm:pt modelId="{DC883303-DEBF-4506-82E1-DB6BC1676E95}" type="pres">
      <dgm:prSet presAssocID="{E025662F-06FA-403A-87F6-2C6705A99492}" presName="rootComposite" presStyleCnt="0"/>
      <dgm:spPr/>
    </dgm:pt>
    <dgm:pt modelId="{47EE0B39-77F0-44AD-837D-7E6C5A36FAA2}" type="pres">
      <dgm:prSet presAssocID="{E025662F-06FA-403A-87F6-2C6705A99492}" presName="rootText" presStyleLbl="node2" presStyleIdx="2" presStyleCnt="5">
        <dgm:presLayoutVars>
          <dgm:chPref val="3"/>
        </dgm:presLayoutVars>
      </dgm:prSet>
      <dgm:spPr/>
      <dgm:t>
        <a:bodyPr/>
        <a:lstStyle/>
        <a:p>
          <a:endParaRPr lang="tr-TR"/>
        </a:p>
      </dgm:t>
    </dgm:pt>
    <dgm:pt modelId="{660E3364-6682-4ADD-BADC-4FEDF5137673}" type="pres">
      <dgm:prSet presAssocID="{E025662F-06FA-403A-87F6-2C6705A99492}" presName="rootConnector" presStyleLbl="node2" presStyleIdx="2" presStyleCnt="5"/>
      <dgm:spPr/>
      <dgm:t>
        <a:bodyPr/>
        <a:lstStyle/>
        <a:p>
          <a:endParaRPr lang="tr-TR"/>
        </a:p>
      </dgm:t>
    </dgm:pt>
    <dgm:pt modelId="{044EA442-5734-417D-B003-7CAA60BE89E4}" type="pres">
      <dgm:prSet presAssocID="{E025662F-06FA-403A-87F6-2C6705A99492}" presName="hierChild4" presStyleCnt="0"/>
      <dgm:spPr/>
    </dgm:pt>
    <dgm:pt modelId="{7FFC9DFC-DFE5-4888-B4A8-10FB47F094A2}" type="pres">
      <dgm:prSet presAssocID="{42105A38-CC45-4EB5-BFAB-6AEA01CE41A4}" presName="Name37" presStyleLbl="parChTrans1D3" presStyleIdx="4" presStyleCnt="11"/>
      <dgm:spPr/>
      <dgm:t>
        <a:bodyPr/>
        <a:lstStyle/>
        <a:p>
          <a:endParaRPr lang="tr-TR"/>
        </a:p>
      </dgm:t>
    </dgm:pt>
    <dgm:pt modelId="{7EE3E3F6-B75B-4269-92FF-9016DD5B028F}" type="pres">
      <dgm:prSet presAssocID="{0AE8213E-EB2A-4742-B660-317F1F0C068F}" presName="hierRoot2" presStyleCnt="0">
        <dgm:presLayoutVars>
          <dgm:hierBranch val="init"/>
        </dgm:presLayoutVars>
      </dgm:prSet>
      <dgm:spPr/>
    </dgm:pt>
    <dgm:pt modelId="{92568B4C-AD29-4BEE-9030-FCC1229A9A10}" type="pres">
      <dgm:prSet presAssocID="{0AE8213E-EB2A-4742-B660-317F1F0C068F}" presName="rootComposite" presStyleCnt="0"/>
      <dgm:spPr/>
    </dgm:pt>
    <dgm:pt modelId="{0244DA55-37F2-43B8-8317-3B1ED7C1AE7C}" type="pres">
      <dgm:prSet presAssocID="{0AE8213E-EB2A-4742-B660-317F1F0C068F}" presName="rootText" presStyleLbl="node3" presStyleIdx="4" presStyleCnt="11">
        <dgm:presLayoutVars>
          <dgm:chPref val="3"/>
        </dgm:presLayoutVars>
      </dgm:prSet>
      <dgm:spPr/>
      <dgm:t>
        <a:bodyPr/>
        <a:lstStyle/>
        <a:p>
          <a:endParaRPr lang="tr-TR"/>
        </a:p>
      </dgm:t>
    </dgm:pt>
    <dgm:pt modelId="{70A7B24B-7987-4130-9ABE-E730B6012B03}" type="pres">
      <dgm:prSet presAssocID="{0AE8213E-EB2A-4742-B660-317F1F0C068F}" presName="rootConnector" presStyleLbl="node3" presStyleIdx="4" presStyleCnt="11"/>
      <dgm:spPr/>
      <dgm:t>
        <a:bodyPr/>
        <a:lstStyle/>
        <a:p>
          <a:endParaRPr lang="tr-TR"/>
        </a:p>
      </dgm:t>
    </dgm:pt>
    <dgm:pt modelId="{F474DED2-207B-4451-BE4E-DDE4B7B67230}" type="pres">
      <dgm:prSet presAssocID="{0AE8213E-EB2A-4742-B660-317F1F0C068F}" presName="hierChild4" presStyleCnt="0"/>
      <dgm:spPr/>
    </dgm:pt>
    <dgm:pt modelId="{E1B1F868-3CE4-4C55-9EA1-AA2521BE282E}" type="pres">
      <dgm:prSet presAssocID="{01068E36-07EC-40BD-8343-E9AE684494CC}" presName="Name37" presStyleLbl="parChTrans1D4" presStyleIdx="0" presStyleCnt="4"/>
      <dgm:spPr/>
      <dgm:t>
        <a:bodyPr/>
        <a:lstStyle/>
        <a:p>
          <a:endParaRPr lang="tr-TR"/>
        </a:p>
      </dgm:t>
    </dgm:pt>
    <dgm:pt modelId="{87CCD423-EC0E-421D-ADED-EB1D912E1D86}" type="pres">
      <dgm:prSet presAssocID="{BC79202C-EC7B-46F9-9BBD-CFD230B8C0F0}" presName="hierRoot2" presStyleCnt="0">
        <dgm:presLayoutVars>
          <dgm:hierBranch val="init"/>
        </dgm:presLayoutVars>
      </dgm:prSet>
      <dgm:spPr/>
    </dgm:pt>
    <dgm:pt modelId="{AC43B6CA-0D11-44DE-95B4-FD4022DE027C}" type="pres">
      <dgm:prSet presAssocID="{BC79202C-EC7B-46F9-9BBD-CFD230B8C0F0}" presName="rootComposite" presStyleCnt="0"/>
      <dgm:spPr/>
    </dgm:pt>
    <dgm:pt modelId="{82DEABB4-31FB-4E5D-BF78-2AE82746D26D}" type="pres">
      <dgm:prSet presAssocID="{BC79202C-EC7B-46F9-9BBD-CFD230B8C0F0}" presName="rootText" presStyleLbl="node4" presStyleIdx="0" presStyleCnt="4">
        <dgm:presLayoutVars>
          <dgm:chPref val="3"/>
        </dgm:presLayoutVars>
      </dgm:prSet>
      <dgm:spPr/>
      <dgm:t>
        <a:bodyPr/>
        <a:lstStyle/>
        <a:p>
          <a:endParaRPr lang="tr-TR"/>
        </a:p>
      </dgm:t>
    </dgm:pt>
    <dgm:pt modelId="{221B3CD6-EEB6-42B3-A73D-97D9B59185D7}" type="pres">
      <dgm:prSet presAssocID="{BC79202C-EC7B-46F9-9BBD-CFD230B8C0F0}" presName="rootConnector" presStyleLbl="node4" presStyleIdx="0" presStyleCnt="4"/>
      <dgm:spPr/>
      <dgm:t>
        <a:bodyPr/>
        <a:lstStyle/>
        <a:p>
          <a:endParaRPr lang="tr-TR"/>
        </a:p>
      </dgm:t>
    </dgm:pt>
    <dgm:pt modelId="{38E15515-C997-41F1-A431-2593DEC044C6}" type="pres">
      <dgm:prSet presAssocID="{BC79202C-EC7B-46F9-9BBD-CFD230B8C0F0}" presName="hierChild4" presStyleCnt="0"/>
      <dgm:spPr/>
    </dgm:pt>
    <dgm:pt modelId="{D4E16359-09BF-49CF-BE38-0EE16808E037}" type="pres">
      <dgm:prSet presAssocID="{BC79202C-EC7B-46F9-9BBD-CFD230B8C0F0}" presName="hierChild5" presStyleCnt="0"/>
      <dgm:spPr/>
    </dgm:pt>
    <dgm:pt modelId="{46131DE0-1B14-4C8A-8CEC-FEA380573A9B}" type="pres">
      <dgm:prSet presAssocID="{E2179D68-A389-433A-88B4-F03399DE73F8}" presName="Name37" presStyleLbl="parChTrans1D4" presStyleIdx="1" presStyleCnt="4"/>
      <dgm:spPr/>
      <dgm:t>
        <a:bodyPr/>
        <a:lstStyle/>
        <a:p>
          <a:endParaRPr lang="tr-TR"/>
        </a:p>
      </dgm:t>
    </dgm:pt>
    <dgm:pt modelId="{768F8D0F-DE56-498E-8021-BEC5BE115CA1}" type="pres">
      <dgm:prSet presAssocID="{FAE5AA37-1FA1-432A-BAC5-56E7ACD02AC3}" presName="hierRoot2" presStyleCnt="0">
        <dgm:presLayoutVars>
          <dgm:hierBranch val="init"/>
        </dgm:presLayoutVars>
      </dgm:prSet>
      <dgm:spPr/>
    </dgm:pt>
    <dgm:pt modelId="{C3EA4F73-F483-4CE4-BE71-8D2909060351}" type="pres">
      <dgm:prSet presAssocID="{FAE5AA37-1FA1-432A-BAC5-56E7ACD02AC3}" presName="rootComposite" presStyleCnt="0"/>
      <dgm:spPr/>
    </dgm:pt>
    <dgm:pt modelId="{0F6E48AE-571C-4FDD-BF2D-9C617F7AED21}" type="pres">
      <dgm:prSet presAssocID="{FAE5AA37-1FA1-432A-BAC5-56E7ACD02AC3}" presName="rootText" presStyleLbl="node4" presStyleIdx="1" presStyleCnt="4">
        <dgm:presLayoutVars>
          <dgm:chPref val="3"/>
        </dgm:presLayoutVars>
      </dgm:prSet>
      <dgm:spPr/>
      <dgm:t>
        <a:bodyPr/>
        <a:lstStyle/>
        <a:p>
          <a:endParaRPr lang="tr-TR"/>
        </a:p>
      </dgm:t>
    </dgm:pt>
    <dgm:pt modelId="{F6C7F92F-CFCF-4343-8BA6-F76047899797}" type="pres">
      <dgm:prSet presAssocID="{FAE5AA37-1FA1-432A-BAC5-56E7ACD02AC3}" presName="rootConnector" presStyleLbl="node4" presStyleIdx="1" presStyleCnt="4"/>
      <dgm:spPr/>
      <dgm:t>
        <a:bodyPr/>
        <a:lstStyle/>
        <a:p>
          <a:endParaRPr lang="tr-TR"/>
        </a:p>
      </dgm:t>
    </dgm:pt>
    <dgm:pt modelId="{41EB4AE7-B916-42DB-9A69-E55A620001D0}" type="pres">
      <dgm:prSet presAssocID="{FAE5AA37-1FA1-432A-BAC5-56E7ACD02AC3}" presName="hierChild4" presStyleCnt="0"/>
      <dgm:spPr/>
    </dgm:pt>
    <dgm:pt modelId="{3CA0C86D-22BF-4CD5-87B6-9ED330B989F8}" type="pres">
      <dgm:prSet presAssocID="{FAE5AA37-1FA1-432A-BAC5-56E7ACD02AC3}" presName="hierChild5" presStyleCnt="0"/>
      <dgm:spPr/>
    </dgm:pt>
    <dgm:pt modelId="{684FA78E-EE75-40B0-AD83-3C55B7003F87}" type="pres">
      <dgm:prSet presAssocID="{0AE8213E-EB2A-4742-B660-317F1F0C068F}" presName="hierChild5" presStyleCnt="0"/>
      <dgm:spPr/>
    </dgm:pt>
    <dgm:pt modelId="{1B8C1B6C-E973-4711-A692-93CC57E789ED}" type="pres">
      <dgm:prSet presAssocID="{3A33CFD3-0A4B-404C-BDCD-EBCA480D60AA}" presName="Name37" presStyleLbl="parChTrans1D3" presStyleIdx="5" presStyleCnt="11"/>
      <dgm:spPr/>
      <dgm:t>
        <a:bodyPr/>
        <a:lstStyle/>
        <a:p>
          <a:endParaRPr lang="tr-TR"/>
        </a:p>
      </dgm:t>
    </dgm:pt>
    <dgm:pt modelId="{4345314A-E17F-4A44-9346-4BDFB0882B80}" type="pres">
      <dgm:prSet presAssocID="{07C500BC-32F5-4BEB-9023-83A0F889F273}" presName="hierRoot2" presStyleCnt="0">
        <dgm:presLayoutVars>
          <dgm:hierBranch val="init"/>
        </dgm:presLayoutVars>
      </dgm:prSet>
      <dgm:spPr/>
    </dgm:pt>
    <dgm:pt modelId="{79F9EAD9-6BFC-43A3-87B5-CB60BA37B63F}" type="pres">
      <dgm:prSet presAssocID="{07C500BC-32F5-4BEB-9023-83A0F889F273}" presName="rootComposite" presStyleCnt="0"/>
      <dgm:spPr/>
    </dgm:pt>
    <dgm:pt modelId="{CDAC262B-8754-4DEA-BA50-1456072AE4E3}" type="pres">
      <dgm:prSet presAssocID="{07C500BC-32F5-4BEB-9023-83A0F889F273}" presName="rootText" presStyleLbl="node3" presStyleIdx="5" presStyleCnt="11">
        <dgm:presLayoutVars>
          <dgm:chPref val="3"/>
        </dgm:presLayoutVars>
      </dgm:prSet>
      <dgm:spPr/>
      <dgm:t>
        <a:bodyPr/>
        <a:lstStyle/>
        <a:p>
          <a:endParaRPr lang="tr-TR"/>
        </a:p>
      </dgm:t>
    </dgm:pt>
    <dgm:pt modelId="{7328A5E1-EA81-4931-B7BC-5FDD0E5D13D5}" type="pres">
      <dgm:prSet presAssocID="{07C500BC-32F5-4BEB-9023-83A0F889F273}" presName="rootConnector" presStyleLbl="node3" presStyleIdx="5" presStyleCnt="11"/>
      <dgm:spPr/>
      <dgm:t>
        <a:bodyPr/>
        <a:lstStyle/>
        <a:p>
          <a:endParaRPr lang="tr-TR"/>
        </a:p>
      </dgm:t>
    </dgm:pt>
    <dgm:pt modelId="{4E8B9466-6BF3-442B-823C-73963EAF2A6A}" type="pres">
      <dgm:prSet presAssocID="{07C500BC-32F5-4BEB-9023-83A0F889F273}" presName="hierChild4" presStyleCnt="0"/>
      <dgm:spPr/>
    </dgm:pt>
    <dgm:pt modelId="{BF3F31B3-06FF-4977-9812-B71017C49C03}" type="pres">
      <dgm:prSet presAssocID="{A4EA30AD-E171-479C-B8B4-E80C1F2028D6}" presName="Name37" presStyleLbl="parChTrans1D4" presStyleIdx="2" presStyleCnt="4"/>
      <dgm:spPr/>
      <dgm:t>
        <a:bodyPr/>
        <a:lstStyle/>
        <a:p>
          <a:endParaRPr lang="tr-TR"/>
        </a:p>
      </dgm:t>
    </dgm:pt>
    <dgm:pt modelId="{DA175FF7-FA14-4E7C-8036-43977E15EC9E}" type="pres">
      <dgm:prSet presAssocID="{641611C4-A5A9-44EF-B06E-D17AEECA1A40}" presName="hierRoot2" presStyleCnt="0">
        <dgm:presLayoutVars>
          <dgm:hierBranch val="init"/>
        </dgm:presLayoutVars>
      </dgm:prSet>
      <dgm:spPr/>
    </dgm:pt>
    <dgm:pt modelId="{A294D36C-8789-4F79-8DAA-3E3FFABE500E}" type="pres">
      <dgm:prSet presAssocID="{641611C4-A5A9-44EF-B06E-D17AEECA1A40}" presName="rootComposite" presStyleCnt="0"/>
      <dgm:spPr/>
    </dgm:pt>
    <dgm:pt modelId="{BF00934A-0E91-46BB-A696-5C1E8726E6EA}" type="pres">
      <dgm:prSet presAssocID="{641611C4-A5A9-44EF-B06E-D17AEECA1A40}" presName="rootText" presStyleLbl="node4" presStyleIdx="2" presStyleCnt="4">
        <dgm:presLayoutVars>
          <dgm:chPref val="3"/>
        </dgm:presLayoutVars>
      </dgm:prSet>
      <dgm:spPr/>
      <dgm:t>
        <a:bodyPr/>
        <a:lstStyle/>
        <a:p>
          <a:endParaRPr lang="tr-TR"/>
        </a:p>
      </dgm:t>
    </dgm:pt>
    <dgm:pt modelId="{E969FEC4-757A-4167-8501-1562EAE81355}" type="pres">
      <dgm:prSet presAssocID="{641611C4-A5A9-44EF-B06E-D17AEECA1A40}" presName="rootConnector" presStyleLbl="node4" presStyleIdx="2" presStyleCnt="4"/>
      <dgm:spPr/>
      <dgm:t>
        <a:bodyPr/>
        <a:lstStyle/>
        <a:p>
          <a:endParaRPr lang="tr-TR"/>
        </a:p>
      </dgm:t>
    </dgm:pt>
    <dgm:pt modelId="{B6F74DA5-E41D-450C-9D56-EDF6797BD6CD}" type="pres">
      <dgm:prSet presAssocID="{641611C4-A5A9-44EF-B06E-D17AEECA1A40}" presName="hierChild4" presStyleCnt="0"/>
      <dgm:spPr/>
    </dgm:pt>
    <dgm:pt modelId="{6E7BDC79-D7A1-4C90-94D1-A1605B93D779}" type="pres">
      <dgm:prSet presAssocID="{641611C4-A5A9-44EF-B06E-D17AEECA1A40}" presName="hierChild5" presStyleCnt="0"/>
      <dgm:spPr/>
    </dgm:pt>
    <dgm:pt modelId="{59937B5A-1B3E-49D8-8945-ADBDC56ADDBF}" type="pres">
      <dgm:prSet presAssocID="{8DB68434-7CD1-47EC-A586-1A5D13D2A899}" presName="Name37" presStyleLbl="parChTrans1D4" presStyleIdx="3" presStyleCnt="4"/>
      <dgm:spPr/>
      <dgm:t>
        <a:bodyPr/>
        <a:lstStyle/>
        <a:p>
          <a:endParaRPr lang="tr-TR"/>
        </a:p>
      </dgm:t>
    </dgm:pt>
    <dgm:pt modelId="{1F8B469C-1507-470A-9375-F5ECC8D1391F}" type="pres">
      <dgm:prSet presAssocID="{9B0434A6-642B-4CFF-B286-35D80EE21048}" presName="hierRoot2" presStyleCnt="0">
        <dgm:presLayoutVars>
          <dgm:hierBranch val="init"/>
        </dgm:presLayoutVars>
      </dgm:prSet>
      <dgm:spPr/>
    </dgm:pt>
    <dgm:pt modelId="{0C80F13E-20C7-4AFD-8D39-6AD1D00CA380}" type="pres">
      <dgm:prSet presAssocID="{9B0434A6-642B-4CFF-B286-35D80EE21048}" presName="rootComposite" presStyleCnt="0"/>
      <dgm:spPr/>
    </dgm:pt>
    <dgm:pt modelId="{3605FC8F-FB77-4363-89FD-C0A80A0C2323}" type="pres">
      <dgm:prSet presAssocID="{9B0434A6-642B-4CFF-B286-35D80EE21048}" presName="rootText" presStyleLbl="node4" presStyleIdx="3" presStyleCnt="4">
        <dgm:presLayoutVars>
          <dgm:chPref val="3"/>
        </dgm:presLayoutVars>
      </dgm:prSet>
      <dgm:spPr/>
      <dgm:t>
        <a:bodyPr/>
        <a:lstStyle/>
        <a:p>
          <a:endParaRPr lang="tr-TR"/>
        </a:p>
      </dgm:t>
    </dgm:pt>
    <dgm:pt modelId="{3C2C49D6-675E-480C-9A0F-AD22ADE59F75}" type="pres">
      <dgm:prSet presAssocID="{9B0434A6-642B-4CFF-B286-35D80EE21048}" presName="rootConnector" presStyleLbl="node4" presStyleIdx="3" presStyleCnt="4"/>
      <dgm:spPr/>
      <dgm:t>
        <a:bodyPr/>
        <a:lstStyle/>
        <a:p>
          <a:endParaRPr lang="tr-TR"/>
        </a:p>
      </dgm:t>
    </dgm:pt>
    <dgm:pt modelId="{3A111AE6-3FE1-4FC8-8E1C-6D1F258D6E24}" type="pres">
      <dgm:prSet presAssocID="{9B0434A6-642B-4CFF-B286-35D80EE21048}" presName="hierChild4" presStyleCnt="0"/>
      <dgm:spPr/>
    </dgm:pt>
    <dgm:pt modelId="{87F377B9-91E5-4720-B4EA-1D9A1A8D5DED}" type="pres">
      <dgm:prSet presAssocID="{9B0434A6-642B-4CFF-B286-35D80EE21048}" presName="hierChild5" presStyleCnt="0"/>
      <dgm:spPr/>
    </dgm:pt>
    <dgm:pt modelId="{686ABCF5-902F-4EAE-9914-3CEFDFF52B25}" type="pres">
      <dgm:prSet presAssocID="{07C500BC-32F5-4BEB-9023-83A0F889F273}" presName="hierChild5" presStyleCnt="0"/>
      <dgm:spPr/>
    </dgm:pt>
    <dgm:pt modelId="{8693B65E-DB88-4B80-89F1-A3E177DAD42C}" type="pres">
      <dgm:prSet presAssocID="{E025662F-06FA-403A-87F6-2C6705A99492}" presName="hierChild5" presStyleCnt="0"/>
      <dgm:spPr/>
    </dgm:pt>
    <dgm:pt modelId="{F93C460D-53DB-4A38-A0C2-8791C55E73D7}" type="pres">
      <dgm:prSet presAssocID="{5A6CD7A2-2F84-4546-9905-29B5E4C0D04E}" presName="Name37" presStyleLbl="parChTrans1D2" presStyleIdx="3" presStyleCnt="5"/>
      <dgm:spPr/>
      <dgm:t>
        <a:bodyPr/>
        <a:lstStyle/>
        <a:p>
          <a:endParaRPr lang="tr-TR"/>
        </a:p>
      </dgm:t>
    </dgm:pt>
    <dgm:pt modelId="{F3E24FED-B23F-4162-98E0-E4546EED9812}" type="pres">
      <dgm:prSet presAssocID="{529F9019-191D-4A95-9DD8-801DAF4F0727}" presName="hierRoot2" presStyleCnt="0">
        <dgm:presLayoutVars>
          <dgm:hierBranch val="init"/>
        </dgm:presLayoutVars>
      </dgm:prSet>
      <dgm:spPr/>
    </dgm:pt>
    <dgm:pt modelId="{6AA250D3-CD1D-4BD9-AD15-2BD525D17B0E}" type="pres">
      <dgm:prSet presAssocID="{529F9019-191D-4A95-9DD8-801DAF4F0727}" presName="rootComposite" presStyleCnt="0"/>
      <dgm:spPr/>
    </dgm:pt>
    <dgm:pt modelId="{7D1DDA63-F03C-451C-835B-9215450C8E4D}" type="pres">
      <dgm:prSet presAssocID="{529F9019-191D-4A95-9DD8-801DAF4F0727}" presName="rootText" presStyleLbl="node2" presStyleIdx="3" presStyleCnt="5">
        <dgm:presLayoutVars>
          <dgm:chPref val="3"/>
        </dgm:presLayoutVars>
      </dgm:prSet>
      <dgm:spPr/>
      <dgm:t>
        <a:bodyPr/>
        <a:lstStyle/>
        <a:p>
          <a:endParaRPr lang="tr-TR"/>
        </a:p>
      </dgm:t>
    </dgm:pt>
    <dgm:pt modelId="{83DDE03C-69B4-40A0-8E3B-75D700DFCC88}" type="pres">
      <dgm:prSet presAssocID="{529F9019-191D-4A95-9DD8-801DAF4F0727}" presName="rootConnector" presStyleLbl="node2" presStyleIdx="3" presStyleCnt="5"/>
      <dgm:spPr/>
      <dgm:t>
        <a:bodyPr/>
        <a:lstStyle/>
        <a:p>
          <a:endParaRPr lang="tr-TR"/>
        </a:p>
      </dgm:t>
    </dgm:pt>
    <dgm:pt modelId="{C34E7FE5-F0C7-475D-938B-835D2787566E}" type="pres">
      <dgm:prSet presAssocID="{529F9019-191D-4A95-9DD8-801DAF4F0727}" presName="hierChild4" presStyleCnt="0"/>
      <dgm:spPr/>
    </dgm:pt>
    <dgm:pt modelId="{460D6E13-4510-44E6-8E56-EDEA60CB04D7}" type="pres">
      <dgm:prSet presAssocID="{F4C00DBA-9744-4B79-AEB9-0C3950B8C7BA}" presName="Name37" presStyleLbl="parChTrans1D3" presStyleIdx="6" presStyleCnt="11"/>
      <dgm:spPr/>
      <dgm:t>
        <a:bodyPr/>
        <a:lstStyle/>
        <a:p>
          <a:endParaRPr lang="tr-TR"/>
        </a:p>
      </dgm:t>
    </dgm:pt>
    <dgm:pt modelId="{7091FD46-EAA3-4D46-9CA0-E71779A5A0FE}" type="pres">
      <dgm:prSet presAssocID="{6A9481C7-5827-4D69-9D7B-E9489BE5E3E1}" presName="hierRoot2" presStyleCnt="0">
        <dgm:presLayoutVars>
          <dgm:hierBranch val="init"/>
        </dgm:presLayoutVars>
      </dgm:prSet>
      <dgm:spPr/>
    </dgm:pt>
    <dgm:pt modelId="{0F509314-FC1A-4765-9DED-90A4E7EB5B6E}" type="pres">
      <dgm:prSet presAssocID="{6A9481C7-5827-4D69-9D7B-E9489BE5E3E1}" presName="rootComposite" presStyleCnt="0"/>
      <dgm:spPr/>
    </dgm:pt>
    <dgm:pt modelId="{3A6EE858-A676-4504-9121-F11C65E87952}" type="pres">
      <dgm:prSet presAssocID="{6A9481C7-5827-4D69-9D7B-E9489BE5E3E1}" presName="rootText" presStyleLbl="node3" presStyleIdx="6" presStyleCnt="11">
        <dgm:presLayoutVars>
          <dgm:chPref val="3"/>
        </dgm:presLayoutVars>
      </dgm:prSet>
      <dgm:spPr/>
      <dgm:t>
        <a:bodyPr/>
        <a:lstStyle/>
        <a:p>
          <a:endParaRPr lang="tr-TR"/>
        </a:p>
      </dgm:t>
    </dgm:pt>
    <dgm:pt modelId="{05297F51-FBFA-45A6-B53B-88970755D419}" type="pres">
      <dgm:prSet presAssocID="{6A9481C7-5827-4D69-9D7B-E9489BE5E3E1}" presName="rootConnector" presStyleLbl="node3" presStyleIdx="6" presStyleCnt="11"/>
      <dgm:spPr/>
      <dgm:t>
        <a:bodyPr/>
        <a:lstStyle/>
        <a:p>
          <a:endParaRPr lang="tr-TR"/>
        </a:p>
      </dgm:t>
    </dgm:pt>
    <dgm:pt modelId="{B531929D-EF5C-4660-A27E-2A7492A7BC77}" type="pres">
      <dgm:prSet presAssocID="{6A9481C7-5827-4D69-9D7B-E9489BE5E3E1}" presName="hierChild4" presStyleCnt="0"/>
      <dgm:spPr/>
    </dgm:pt>
    <dgm:pt modelId="{64DE9A4F-9BEE-48B7-90D3-D58B8543756D}" type="pres">
      <dgm:prSet presAssocID="{6A9481C7-5827-4D69-9D7B-E9489BE5E3E1}" presName="hierChild5" presStyleCnt="0"/>
      <dgm:spPr/>
    </dgm:pt>
    <dgm:pt modelId="{250E1785-8F3C-454A-A909-0FF382A0651B}" type="pres">
      <dgm:prSet presAssocID="{9AAF80A4-2D28-4E79-BBBD-9DB8C4251889}" presName="Name37" presStyleLbl="parChTrans1D3" presStyleIdx="7" presStyleCnt="11"/>
      <dgm:spPr/>
      <dgm:t>
        <a:bodyPr/>
        <a:lstStyle/>
        <a:p>
          <a:endParaRPr lang="tr-TR"/>
        </a:p>
      </dgm:t>
    </dgm:pt>
    <dgm:pt modelId="{496E1426-0A25-453C-83AF-6E98755061F1}" type="pres">
      <dgm:prSet presAssocID="{A49E340C-4E55-463C-BF34-DC5C5D19889D}" presName="hierRoot2" presStyleCnt="0">
        <dgm:presLayoutVars>
          <dgm:hierBranch val="init"/>
        </dgm:presLayoutVars>
      </dgm:prSet>
      <dgm:spPr/>
    </dgm:pt>
    <dgm:pt modelId="{182CFF91-ECAA-494B-9F63-DAA61F3394D3}" type="pres">
      <dgm:prSet presAssocID="{A49E340C-4E55-463C-BF34-DC5C5D19889D}" presName="rootComposite" presStyleCnt="0"/>
      <dgm:spPr/>
    </dgm:pt>
    <dgm:pt modelId="{FFDCFBA4-403F-4478-AC54-8E98B26E41A3}" type="pres">
      <dgm:prSet presAssocID="{A49E340C-4E55-463C-BF34-DC5C5D19889D}" presName="rootText" presStyleLbl="node3" presStyleIdx="7" presStyleCnt="11">
        <dgm:presLayoutVars>
          <dgm:chPref val="3"/>
        </dgm:presLayoutVars>
      </dgm:prSet>
      <dgm:spPr/>
      <dgm:t>
        <a:bodyPr/>
        <a:lstStyle/>
        <a:p>
          <a:endParaRPr lang="tr-TR"/>
        </a:p>
      </dgm:t>
    </dgm:pt>
    <dgm:pt modelId="{271C6AE2-1D8A-4873-88C2-F285F5F2ABB8}" type="pres">
      <dgm:prSet presAssocID="{A49E340C-4E55-463C-BF34-DC5C5D19889D}" presName="rootConnector" presStyleLbl="node3" presStyleIdx="7" presStyleCnt="11"/>
      <dgm:spPr/>
      <dgm:t>
        <a:bodyPr/>
        <a:lstStyle/>
        <a:p>
          <a:endParaRPr lang="tr-TR"/>
        </a:p>
      </dgm:t>
    </dgm:pt>
    <dgm:pt modelId="{AC59D268-A0F5-479A-B37E-0B74F77AC334}" type="pres">
      <dgm:prSet presAssocID="{A49E340C-4E55-463C-BF34-DC5C5D19889D}" presName="hierChild4" presStyleCnt="0"/>
      <dgm:spPr/>
    </dgm:pt>
    <dgm:pt modelId="{86AF729D-972E-4D48-86DD-42C58B894F7E}" type="pres">
      <dgm:prSet presAssocID="{A49E340C-4E55-463C-BF34-DC5C5D19889D}" presName="hierChild5" presStyleCnt="0"/>
      <dgm:spPr/>
    </dgm:pt>
    <dgm:pt modelId="{5F3F8F28-719F-4280-987F-CFFD7AD149EE}" type="pres">
      <dgm:prSet presAssocID="{A527B235-9D0E-4702-81CE-AD4F48DB1469}" presName="Name37" presStyleLbl="parChTrans1D3" presStyleIdx="8" presStyleCnt="11"/>
      <dgm:spPr/>
      <dgm:t>
        <a:bodyPr/>
        <a:lstStyle/>
        <a:p>
          <a:endParaRPr lang="tr-TR"/>
        </a:p>
      </dgm:t>
    </dgm:pt>
    <dgm:pt modelId="{B4D47A45-4E01-4BC6-AEBE-684A26025F06}" type="pres">
      <dgm:prSet presAssocID="{76E0A2DF-8D08-417F-8AC0-2E7B100FAB2B}" presName="hierRoot2" presStyleCnt="0">
        <dgm:presLayoutVars>
          <dgm:hierBranch val="init"/>
        </dgm:presLayoutVars>
      </dgm:prSet>
      <dgm:spPr/>
    </dgm:pt>
    <dgm:pt modelId="{379F21F1-39C8-495F-AD5B-CE2A095A4E8C}" type="pres">
      <dgm:prSet presAssocID="{76E0A2DF-8D08-417F-8AC0-2E7B100FAB2B}" presName="rootComposite" presStyleCnt="0"/>
      <dgm:spPr/>
    </dgm:pt>
    <dgm:pt modelId="{DA81C083-1CC6-46D4-A076-83E606C760F9}" type="pres">
      <dgm:prSet presAssocID="{76E0A2DF-8D08-417F-8AC0-2E7B100FAB2B}" presName="rootText" presStyleLbl="node3" presStyleIdx="8" presStyleCnt="11">
        <dgm:presLayoutVars>
          <dgm:chPref val="3"/>
        </dgm:presLayoutVars>
      </dgm:prSet>
      <dgm:spPr/>
      <dgm:t>
        <a:bodyPr/>
        <a:lstStyle/>
        <a:p>
          <a:endParaRPr lang="tr-TR"/>
        </a:p>
      </dgm:t>
    </dgm:pt>
    <dgm:pt modelId="{0A3A278A-2AFF-4D38-B6D9-43A229EA5F69}" type="pres">
      <dgm:prSet presAssocID="{76E0A2DF-8D08-417F-8AC0-2E7B100FAB2B}" presName="rootConnector" presStyleLbl="node3" presStyleIdx="8" presStyleCnt="11"/>
      <dgm:spPr/>
      <dgm:t>
        <a:bodyPr/>
        <a:lstStyle/>
        <a:p>
          <a:endParaRPr lang="tr-TR"/>
        </a:p>
      </dgm:t>
    </dgm:pt>
    <dgm:pt modelId="{199B41AD-571F-4F58-B5D8-98A8E16D1CBA}" type="pres">
      <dgm:prSet presAssocID="{76E0A2DF-8D08-417F-8AC0-2E7B100FAB2B}" presName="hierChild4" presStyleCnt="0"/>
      <dgm:spPr/>
    </dgm:pt>
    <dgm:pt modelId="{00E5DD61-83F4-4DFB-8BC1-34B938878925}" type="pres">
      <dgm:prSet presAssocID="{76E0A2DF-8D08-417F-8AC0-2E7B100FAB2B}" presName="hierChild5" presStyleCnt="0"/>
      <dgm:spPr/>
    </dgm:pt>
    <dgm:pt modelId="{659D9332-E59A-43DF-990F-E4CAC890073C}" type="pres">
      <dgm:prSet presAssocID="{529F9019-191D-4A95-9DD8-801DAF4F0727}" presName="hierChild5" presStyleCnt="0"/>
      <dgm:spPr/>
    </dgm:pt>
    <dgm:pt modelId="{FAB9CEE1-53BD-4EFE-9090-AB8C6BE90F74}" type="pres">
      <dgm:prSet presAssocID="{CC6510BD-0DC4-44F0-A133-B7BEAD46E80F}" presName="Name37" presStyleLbl="parChTrans1D2" presStyleIdx="4" presStyleCnt="5"/>
      <dgm:spPr/>
      <dgm:t>
        <a:bodyPr/>
        <a:lstStyle/>
        <a:p>
          <a:endParaRPr lang="tr-TR"/>
        </a:p>
      </dgm:t>
    </dgm:pt>
    <dgm:pt modelId="{AF240142-519E-473C-999B-B55B63ED3775}" type="pres">
      <dgm:prSet presAssocID="{49797C5A-A49C-46A0-AFBA-EB6CCE1705DD}" presName="hierRoot2" presStyleCnt="0">
        <dgm:presLayoutVars>
          <dgm:hierBranch val="init"/>
        </dgm:presLayoutVars>
      </dgm:prSet>
      <dgm:spPr/>
    </dgm:pt>
    <dgm:pt modelId="{D6B461EC-88E9-458E-A6BA-AB98611A78C9}" type="pres">
      <dgm:prSet presAssocID="{49797C5A-A49C-46A0-AFBA-EB6CCE1705DD}" presName="rootComposite" presStyleCnt="0"/>
      <dgm:spPr/>
    </dgm:pt>
    <dgm:pt modelId="{E9BC5B8F-93C6-41A6-8AF1-4EF9D83C2759}" type="pres">
      <dgm:prSet presAssocID="{49797C5A-A49C-46A0-AFBA-EB6CCE1705DD}" presName="rootText" presStyleLbl="node2" presStyleIdx="4" presStyleCnt="5">
        <dgm:presLayoutVars>
          <dgm:chPref val="3"/>
        </dgm:presLayoutVars>
      </dgm:prSet>
      <dgm:spPr/>
      <dgm:t>
        <a:bodyPr/>
        <a:lstStyle/>
        <a:p>
          <a:endParaRPr lang="tr-TR"/>
        </a:p>
      </dgm:t>
    </dgm:pt>
    <dgm:pt modelId="{77D75640-6714-453A-8CEC-71523FFECDFE}" type="pres">
      <dgm:prSet presAssocID="{49797C5A-A49C-46A0-AFBA-EB6CCE1705DD}" presName="rootConnector" presStyleLbl="node2" presStyleIdx="4" presStyleCnt="5"/>
      <dgm:spPr/>
      <dgm:t>
        <a:bodyPr/>
        <a:lstStyle/>
        <a:p>
          <a:endParaRPr lang="tr-TR"/>
        </a:p>
      </dgm:t>
    </dgm:pt>
    <dgm:pt modelId="{13AE80BA-759A-457D-A3CE-AE8A96E8EE20}" type="pres">
      <dgm:prSet presAssocID="{49797C5A-A49C-46A0-AFBA-EB6CCE1705DD}" presName="hierChild4" presStyleCnt="0"/>
      <dgm:spPr/>
    </dgm:pt>
    <dgm:pt modelId="{CA0EB90B-09BC-4D3F-9F90-8841E04A7D94}" type="pres">
      <dgm:prSet presAssocID="{98CEE9C2-BD2F-4FBB-976F-40E75E81AFFC}" presName="Name37" presStyleLbl="parChTrans1D3" presStyleIdx="9" presStyleCnt="11"/>
      <dgm:spPr/>
      <dgm:t>
        <a:bodyPr/>
        <a:lstStyle/>
        <a:p>
          <a:endParaRPr lang="tr-TR"/>
        </a:p>
      </dgm:t>
    </dgm:pt>
    <dgm:pt modelId="{ECA23A2B-F1FA-4831-9E68-A5E069357E46}" type="pres">
      <dgm:prSet presAssocID="{0F031975-323D-457B-A050-30493ACA6C45}" presName="hierRoot2" presStyleCnt="0">
        <dgm:presLayoutVars>
          <dgm:hierBranch val="init"/>
        </dgm:presLayoutVars>
      </dgm:prSet>
      <dgm:spPr/>
    </dgm:pt>
    <dgm:pt modelId="{C3A18144-13B7-438D-B0C3-FE14F749B9DD}" type="pres">
      <dgm:prSet presAssocID="{0F031975-323D-457B-A050-30493ACA6C45}" presName="rootComposite" presStyleCnt="0"/>
      <dgm:spPr/>
    </dgm:pt>
    <dgm:pt modelId="{E42CCB67-4C2D-4968-B027-4F2B89820408}" type="pres">
      <dgm:prSet presAssocID="{0F031975-323D-457B-A050-30493ACA6C45}" presName="rootText" presStyleLbl="node3" presStyleIdx="9" presStyleCnt="11">
        <dgm:presLayoutVars>
          <dgm:chPref val="3"/>
        </dgm:presLayoutVars>
      </dgm:prSet>
      <dgm:spPr/>
      <dgm:t>
        <a:bodyPr/>
        <a:lstStyle/>
        <a:p>
          <a:endParaRPr lang="tr-TR"/>
        </a:p>
      </dgm:t>
    </dgm:pt>
    <dgm:pt modelId="{1B40318C-95B1-43ED-A24A-6D16D97E493E}" type="pres">
      <dgm:prSet presAssocID="{0F031975-323D-457B-A050-30493ACA6C45}" presName="rootConnector" presStyleLbl="node3" presStyleIdx="9" presStyleCnt="11"/>
      <dgm:spPr/>
      <dgm:t>
        <a:bodyPr/>
        <a:lstStyle/>
        <a:p>
          <a:endParaRPr lang="tr-TR"/>
        </a:p>
      </dgm:t>
    </dgm:pt>
    <dgm:pt modelId="{3F0F10BC-6755-46D3-8969-A96F6592B2B2}" type="pres">
      <dgm:prSet presAssocID="{0F031975-323D-457B-A050-30493ACA6C45}" presName="hierChild4" presStyleCnt="0"/>
      <dgm:spPr/>
    </dgm:pt>
    <dgm:pt modelId="{CFB82DED-654D-41A2-A3ED-C0D7E4C15C5D}" type="pres">
      <dgm:prSet presAssocID="{0F031975-323D-457B-A050-30493ACA6C45}" presName="hierChild5" presStyleCnt="0"/>
      <dgm:spPr/>
    </dgm:pt>
    <dgm:pt modelId="{A38FD22D-5F29-4E42-980A-55BEC2ACC839}" type="pres">
      <dgm:prSet presAssocID="{33EE1CDA-3A22-42DA-815C-822492FF2A6B}" presName="Name37" presStyleLbl="parChTrans1D3" presStyleIdx="10" presStyleCnt="11"/>
      <dgm:spPr/>
      <dgm:t>
        <a:bodyPr/>
        <a:lstStyle/>
        <a:p>
          <a:endParaRPr lang="tr-TR"/>
        </a:p>
      </dgm:t>
    </dgm:pt>
    <dgm:pt modelId="{A238186E-17B9-4E4F-9DFC-48D416F154D2}" type="pres">
      <dgm:prSet presAssocID="{4B8BAC7B-2174-461D-AEA6-D6A30351183A}" presName="hierRoot2" presStyleCnt="0">
        <dgm:presLayoutVars>
          <dgm:hierBranch val="init"/>
        </dgm:presLayoutVars>
      </dgm:prSet>
      <dgm:spPr/>
    </dgm:pt>
    <dgm:pt modelId="{5D86C1DB-047E-445E-8093-5A07B872BCEB}" type="pres">
      <dgm:prSet presAssocID="{4B8BAC7B-2174-461D-AEA6-D6A30351183A}" presName="rootComposite" presStyleCnt="0"/>
      <dgm:spPr/>
    </dgm:pt>
    <dgm:pt modelId="{A723DDEB-2635-4AC6-ABDE-99BB471F0D04}" type="pres">
      <dgm:prSet presAssocID="{4B8BAC7B-2174-461D-AEA6-D6A30351183A}" presName="rootText" presStyleLbl="node3" presStyleIdx="10" presStyleCnt="11">
        <dgm:presLayoutVars>
          <dgm:chPref val="3"/>
        </dgm:presLayoutVars>
      </dgm:prSet>
      <dgm:spPr/>
      <dgm:t>
        <a:bodyPr/>
        <a:lstStyle/>
        <a:p>
          <a:endParaRPr lang="tr-TR"/>
        </a:p>
      </dgm:t>
    </dgm:pt>
    <dgm:pt modelId="{7A51EE1E-DA28-401F-BA9C-2AE4CB31C38E}" type="pres">
      <dgm:prSet presAssocID="{4B8BAC7B-2174-461D-AEA6-D6A30351183A}" presName="rootConnector" presStyleLbl="node3" presStyleIdx="10" presStyleCnt="11"/>
      <dgm:spPr/>
      <dgm:t>
        <a:bodyPr/>
        <a:lstStyle/>
        <a:p>
          <a:endParaRPr lang="tr-TR"/>
        </a:p>
      </dgm:t>
    </dgm:pt>
    <dgm:pt modelId="{2A85B7C2-BA6E-45FC-BB13-4852513D93D5}" type="pres">
      <dgm:prSet presAssocID="{4B8BAC7B-2174-461D-AEA6-D6A30351183A}" presName="hierChild4" presStyleCnt="0"/>
      <dgm:spPr/>
    </dgm:pt>
    <dgm:pt modelId="{0D772CFC-F059-460C-9C82-A636BC3C8C51}" type="pres">
      <dgm:prSet presAssocID="{4B8BAC7B-2174-461D-AEA6-D6A30351183A}" presName="hierChild5" presStyleCnt="0"/>
      <dgm:spPr/>
    </dgm:pt>
    <dgm:pt modelId="{EFFCFADD-8D94-4B29-9D0C-DC4D51D16260}" type="pres">
      <dgm:prSet presAssocID="{49797C5A-A49C-46A0-AFBA-EB6CCE1705DD}" presName="hierChild5" presStyleCnt="0"/>
      <dgm:spPr/>
    </dgm:pt>
    <dgm:pt modelId="{8FE3AF8B-451B-4654-8606-3560B338FDD0}" type="pres">
      <dgm:prSet presAssocID="{3AB43C38-95A7-48AC-A193-5E8AF7FC27BE}" presName="hierChild3" presStyleCnt="0"/>
      <dgm:spPr/>
    </dgm:pt>
  </dgm:ptLst>
  <dgm:cxnLst>
    <dgm:cxn modelId="{1002A0A5-AC8A-474D-A9B8-E394C3783B48}" type="presOf" srcId="{07C500BC-32F5-4BEB-9023-83A0F889F273}" destId="{7328A5E1-EA81-4931-B7BC-5FDD0E5D13D5}" srcOrd="1" destOrd="0" presId="urn:microsoft.com/office/officeart/2005/8/layout/orgChart1"/>
    <dgm:cxn modelId="{2EE9E64F-334C-4378-8545-84EFA3E242FA}" type="presOf" srcId="{FAE5AA37-1FA1-432A-BAC5-56E7ACD02AC3}" destId="{0F6E48AE-571C-4FDD-BF2D-9C617F7AED21}" srcOrd="0" destOrd="0" presId="urn:microsoft.com/office/officeart/2005/8/layout/orgChart1"/>
    <dgm:cxn modelId="{74E003DC-7CB8-4C4A-A276-EB93EF0E40E7}" type="presOf" srcId="{8B8F0B47-1B74-460D-BAC2-3A715126310F}" destId="{2578B20C-EC24-421E-AE3E-4BEEEE8B9C1B}" srcOrd="0" destOrd="0" presId="urn:microsoft.com/office/officeart/2005/8/layout/orgChart1"/>
    <dgm:cxn modelId="{81EF2E0E-ACFF-4F06-9379-B52E21F85C11}" type="presOf" srcId="{4B8BAC7B-2174-461D-AEA6-D6A30351183A}" destId="{A723DDEB-2635-4AC6-ABDE-99BB471F0D04}" srcOrd="0" destOrd="0" presId="urn:microsoft.com/office/officeart/2005/8/layout/orgChart1"/>
    <dgm:cxn modelId="{7D93BE58-BA35-4888-AB72-6EACC04D2920}" type="presOf" srcId="{E2179D68-A389-433A-88B4-F03399DE73F8}" destId="{46131DE0-1B14-4C8A-8CEC-FEA380573A9B}" srcOrd="0" destOrd="0" presId="urn:microsoft.com/office/officeart/2005/8/layout/orgChart1"/>
    <dgm:cxn modelId="{0D6A593B-45E5-483B-9F93-999983700BDC}" type="presOf" srcId="{E025662F-06FA-403A-87F6-2C6705A99492}" destId="{47EE0B39-77F0-44AD-837D-7E6C5A36FAA2}" srcOrd="0" destOrd="0" presId="urn:microsoft.com/office/officeart/2005/8/layout/orgChart1"/>
    <dgm:cxn modelId="{ED01C7EF-EAB7-4F42-8061-411AC7246B6E}" type="presOf" srcId="{A527B235-9D0E-4702-81CE-AD4F48DB1469}" destId="{5F3F8F28-719F-4280-987F-CFFD7AD149EE}" srcOrd="0" destOrd="0" presId="urn:microsoft.com/office/officeart/2005/8/layout/orgChart1"/>
    <dgm:cxn modelId="{D9E2A91A-597E-4B02-8695-87BA4B4083FA}" type="presOf" srcId="{07C500BC-32F5-4BEB-9023-83A0F889F273}" destId="{CDAC262B-8754-4DEA-BA50-1456072AE4E3}" srcOrd="0" destOrd="0" presId="urn:microsoft.com/office/officeart/2005/8/layout/orgChart1"/>
    <dgm:cxn modelId="{69255560-08F4-470C-8FA8-6B852994CE90}" srcId="{E025662F-06FA-403A-87F6-2C6705A99492}" destId="{07C500BC-32F5-4BEB-9023-83A0F889F273}" srcOrd="1" destOrd="0" parTransId="{3A33CFD3-0A4B-404C-BDCD-EBCA480D60AA}" sibTransId="{C790E11C-2C7F-4B4C-8397-30606A51295D}"/>
    <dgm:cxn modelId="{3CC70A27-026D-4FE7-9FE8-59DBFB6D0485}" type="presOf" srcId="{BC79202C-EC7B-46F9-9BBD-CFD230B8C0F0}" destId="{221B3CD6-EEB6-42B3-A73D-97D9B59185D7}" srcOrd="1" destOrd="0" presId="urn:microsoft.com/office/officeart/2005/8/layout/orgChart1"/>
    <dgm:cxn modelId="{3921E0E8-1B8D-4DEF-B96E-9703B55DDCB8}" type="presOf" srcId="{17432119-F296-4644-86F0-BE22AAF50605}" destId="{52E2BCEA-BCC4-44D9-91AC-A7E103D6D534}" srcOrd="0" destOrd="0" presId="urn:microsoft.com/office/officeart/2005/8/layout/orgChart1"/>
    <dgm:cxn modelId="{C4A3003A-0681-4F6F-A839-319E7F7D4E07}" type="presOf" srcId="{FAE5AA37-1FA1-432A-BAC5-56E7ACD02AC3}" destId="{F6C7F92F-CFCF-4343-8BA6-F76047899797}" srcOrd="1" destOrd="0" presId="urn:microsoft.com/office/officeart/2005/8/layout/orgChart1"/>
    <dgm:cxn modelId="{7663CF53-52AE-4A73-B2E4-E1030C8C4D74}" srcId="{1B56DA47-890C-4C5A-A177-03DC2D7C1933}" destId="{B223261B-1EA1-4EAC-AFD4-464D7BE93C88}" srcOrd="0" destOrd="0" parTransId="{8FDD967E-080E-4F1F-ABF4-CF76E6387D85}" sibTransId="{C16D7FD0-AA54-478B-A41D-2076012C7E65}"/>
    <dgm:cxn modelId="{418063F9-13F4-409C-BBB4-6D48195B9187}" type="presOf" srcId="{0AE8213E-EB2A-4742-B660-317F1F0C068F}" destId="{70A7B24B-7987-4130-9ABE-E730B6012B03}" srcOrd="1" destOrd="0" presId="urn:microsoft.com/office/officeart/2005/8/layout/orgChart1"/>
    <dgm:cxn modelId="{45E42A2F-4E11-49AB-A573-72A5ABF5E0E3}" type="presOf" srcId="{529F9019-191D-4A95-9DD8-801DAF4F0727}" destId="{83DDE03C-69B4-40A0-8E3B-75D700DFCC88}" srcOrd="1" destOrd="0" presId="urn:microsoft.com/office/officeart/2005/8/layout/orgChart1"/>
    <dgm:cxn modelId="{89386547-312D-405E-98F1-AA18F4B918C7}" type="presOf" srcId="{01068E36-07EC-40BD-8343-E9AE684494CC}" destId="{E1B1F868-3CE4-4C55-9EA1-AA2521BE282E}" srcOrd="0" destOrd="0" presId="urn:microsoft.com/office/officeart/2005/8/layout/orgChart1"/>
    <dgm:cxn modelId="{3C31965A-24CC-480A-AF92-8798043FED94}" type="presOf" srcId="{3AB43C38-95A7-48AC-A193-5E8AF7FC27BE}" destId="{FC4C0F28-50AD-4A97-B876-8F4F0417D5B0}" srcOrd="1" destOrd="0" presId="urn:microsoft.com/office/officeart/2005/8/layout/orgChart1"/>
    <dgm:cxn modelId="{098521B7-FC23-4908-9D52-260AFA048706}" type="presOf" srcId="{16E69A84-DD43-495B-A64D-C22B69A9EA9C}" destId="{93F969C1-0016-4029-BFDB-4E0B06D4BB7A}" srcOrd="0" destOrd="0" presId="urn:microsoft.com/office/officeart/2005/8/layout/orgChart1"/>
    <dgm:cxn modelId="{29F188F9-84D9-4AC2-A7CE-9374EE1AC7C1}" type="presOf" srcId="{B092749F-A86F-4976-849E-1BBB361E2C4A}" destId="{64455FCF-5DDA-4D60-8FEA-C8582C75C5F5}" srcOrd="0" destOrd="0" presId="urn:microsoft.com/office/officeart/2005/8/layout/orgChart1"/>
    <dgm:cxn modelId="{AFF02263-72F3-4AF5-A784-FC84C7D95DFE}" type="presOf" srcId="{529F9019-191D-4A95-9DD8-801DAF4F0727}" destId="{7D1DDA63-F03C-451C-835B-9215450C8E4D}" srcOrd="0" destOrd="0" presId="urn:microsoft.com/office/officeart/2005/8/layout/orgChart1"/>
    <dgm:cxn modelId="{291D31D9-747C-4493-B8C5-E005BCF51397}" type="presOf" srcId="{6DB7FFAE-B09C-4719-A01E-09B826F23936}" destId="{FB850405-5F24-447E-B35D-858B16B027D2}" srcOrd="0" destOrd="0" presId="urn:microsoft.com/office/officeart/2005/8/layout/orgChart1"/>
    <dgm:cxn modelId="{62E19013-34BD-4147-8874-5745F402EC3E}" type="presOf" srcId="{B223261B-1EA1-4EAC-AFD4-464D7BE93C88}" destId="{08FE75D0-4BB6-4B40-B092-25DCC60A34E7}" srcOrd="1" destOrd="0" presId="urn:microsoft.com/office/officeart/2005/8/layout/orgChart1"/>
    <dgm:cxn modelId="{E9B8FAD0-E66E-4CCA-914D-2C42D680CE37}" type="presOf" srcId="{BC79202C-EC7B-46F9-9BBD-CFD230B8C0F0}" destId="{82DEABB4-31FB-4E5D-BF78-2AE82746D26D}" srcOrd="0" destOrd="0" presId="urn:microsoft.com/office/officeart/2005/8/layout/orgChart1"/>
    <dgm:cxn modelId="{C9696696-8885-4A07-A9EB-E1F12DDABF07}" type="presOf" srcId="{1B56DA47-890C-4C5A-A177-03DC2D7C1933}" destId="{36DEB867-EFF9-4C55-9101-C47E4323281A}" srcOrd="0" destOrd="0" presId="urn:microsoft.com/office/officeart/2005/8/layout/orgChart1"/>
    <dgm:cxn modelId="{08F729C6-E6D6-4F0E-9B8B-447CE0CEA7CE}" type="presOf" srcId="{49797C5A-A49C-46A0-AFBA-EB6CCE1705DD}" destId="{E9BC5B8F-93C6-41A6-8AF1-4EF9D83C2759}" srcOrd="0" destOrd="0" presId="urn:microsoft.com/office/officeart/2005/8/layout/orgChart1"/>
    <dgm:cxn modelId="{5F16BFDF-0C64-4D4B-A814-D2A668D47469}" type="presOf" srcId="{404F26BD-7D24-44F5-B1B9-E449F762AB5C}" destId="{DE604463-05B6-4271-B2CC-30F1F6FF4485}" srcOrd="0" destOrd="0" presId="urn:microsoft.com/office/officeart/2005/8/layout/orgChart1"/>
    <dgm:cxn modelId="{A3559498-6439-400A-B8DD-54CB593A534D}" type="presOf" srcId="{4B8BAC7B-2174-461D-AEA6-D6A30351183A}" destId="{7A51EE1E-DA28-401F-BA9C-2AE4CB31C38E}" srcOrd="1" destOrd="0" presId="urn:microsoft.com/office/officeart/2005/8/layout/orgChart1"/>
    <dgm:cxn modelId="{FF48A9A8-8835-4FE6-B627-017DE938ABAE}" srcId="{49797C5A-A49C-46A0-AFBA-EB6CCE1705DD}" destId="{4B8BAC7B-2174-461D-AEA6-D6A30351183A}" srcOrd="1" destOrd="0" parTransId="{33EE1CDA-3A22-42DA-815C-822492FF2A6B}" sibTransId="{83DDCF2E-5A9F-46FB-89D2-F1B1CEDC912E}"/>
    <dgm:cxn modelId="{0E3A53D4-99B6-4D3E-B802-CB73A50B787E}" type="presOf" srcId="{E025662F-06FA-403A-87F6-2C6705A99492}" destId="{660E3364-6682-4ADD-BADC-4FEDF5137673}" srcOrd="1" destOrd="0" presId="urn:microsoft.com/office/officeart/2005/8/layout/orgChart1"/>
    <dgm:cxn modelId="{4E818AD6-7E6E-4AE3-8D25-14F454EE84AB}" type="presOf" srcId="{6DB7FFAE-B09C-4719-A01E-09B826F23936}" destId="{990CA732-5E7F-4A6C-A131-144811F0A8C2}" srcOrd="1" destOrd="0" presId="urn:microsoft.com/office/officeart/2005/8/layout/orgChart1"/>
    <dgm:cxn modelId="{7EEA41F5-505D-4D05-B3BC-DBAD0C3A1607}" srcId="{529F9019-191D-4A95-9DD8-801DAF4F0727}" destId="{A49E340C-4E55-463C-BF34-DC5C5D19889D}" srcOrd="1" destOrd="0" parTransId="{9AAF80A4-2D28-4E79-BBBD-9DB8C4251889}" sibTransId="{C8C6784F-4E84-4D79-898B-700E6819D59A}"/>
    <dgm:cxn modelId="{7163B692-8F45-4F15-9B2E-B81C92072228}" type="presOf" srcId="{0F031975-323D-457B-A050-30493ACA6C45}" destId="{E42CCB67-4C2D-4968-B027-4F2B89820408}" srcOrd="0" destOrd="0" presId="urn:microsoft.com/office/officeart/2005/8/layout/orgChart1"/>
    <dgm:cxn modelId="{022719F7-A3EF-45F2-AF9E-6121FD817239}" type="presOf" srcId="{0AE8213E-EB2A-4742-B660-317F1F0C068F}" destId="{0244DA55-37F2-43B8-8317-3B1ED7C1AE7C}" srcOrd="0" destOrd="0" presId="urn:microsoft.com/office/officeart/2005/8/layout/orgChart1"/>
    <dgm:cxn modelId="{32CE4C6C-40EA-48A1-8FFE-8A1A7C96990E}" srcId="{0AE8213E-EB2A-4742-B660-317F1F0C068F}" destId="{FAE5AA37-1FA1-432A-BAC5-56E7ACD02AC3}" srcOrd="1" destOrd="0" parTransId="{E2179D68-A389-433A-88B4-F03399DE73F8}" sibTransId="{8A30D932-4A9E-49B4-A705-C2A6DF636CAC}"/>
    <dgm:cxn modelId="{46D6E1B2-B255-4367-A199-79DE9548789B}" type="presOf" srcId="{3A33CFD3-0A4B-404C-BDCD-EBCA480D60AA}" destId="{1B8C1B6C-E973-4711-A692-93CC57E789ED}" srcOrd="0" destOrd="0" presId="urn:microsoft.com/office/officeart/2005/8/layout/orgChart1"/>
    <dgm:cxn modelId="{176F4773-CAA4-4E02-817B-C7B9703812ED}" type="presOf" srcId="{CC6510BD-0DC4-44F0-A133-B7BEAD46E80F}" destId="{FAB9CEE1-53BD-4EFE-9090-AB8C6BE90F74}" srcOrd="0" destOrd="0" presId="urn:microsoft.com/office/officeart/2005/8/layout/orgChart1"/>
    <dgm:cxn modelId="{14924B67-D633-400A-9324-456C487543E7}" type="presOf" srcId="{70157DD5-0FAB-4A3C-8326-7C2FB5A1F6E6}" destId="{92C64426-D473-4E26-A772-5448671ED3F6}" srcOrd="0" destOrd="0" presId="urn:microsoft.com/office/officeart/2005/8/layout/orgChart1"/>
    <dgm:cxn modelId="{15557FF7-D21A-4CF2-BBB6-AEA18DA35F79}" srcId="{3AB43C38-95A7-48AC-A193-5E8AF7FC27BE}" destId="{49797C5A-A49C-46A0-AFBA-EB6CCE1705DD}" srcOrd="4" destOrd="0" parTransId="{CC6510BD-0DC4-44F0-A133-B7BEAD46E80F}" sibTransId="{DEB20D2E-70EC-45E3-A57C-BBAB9B7E2FEE}"/>
    <dgm:cxn modelId="{DD204DA7-5F95-4ABD-AE30-A2BEB43FC67A}" type="presOf" srcId="{3AB43C38-95A7-48AC-A193-5E8AF7FC27BE}" destId="{B67EED5B-A226-4779-9505-0AA47C70D049}" srcOrd="0" destOrd="0" presId="urn:microsoft.com/office/officeart/2005/8/layout/orgChart1"/>
    <dgm:cxn modelId="{5CB03702-887E-446A-B315-993FF97A4733}" srcId="{3AB43C38-95A7-48AC-A193-5E8AF7FC27BE}" destId="{E025662F-06FA-403A-87F6-2C6705A99492}" srcOrd="2" destOrd="0" parTransId="{8B8F0B47-1B74-460D-BAC2-3A715126310F}" sibTransId="{143B0716-1A28-438F-934E-32AA54E82511}"/>
    <dgm:cxn modelId="{A03B0F96-0837-420D-974F-8D6E6690ECC6}" type="presOf" srcId="{17432119-F296-4644-86F0-BE22AAF50605}" destId="{13C3EF83-8E30-4F91-B5A8-6726FF99C788}" srcOrd="1" destOrd="0" presId="urn:microsoft.com/office/officeart/2005/8/layout/orgChart1"/>
    <dgm:cxn modelId="{3C76A298-2E1E-443A-BA8A-FB0271A0A155}" type="presOf" srcId="{57AFF1A1-13E7-4045-A811-0B25107F8BB7}" destId="{90AE2FDC-5543-4FB2-84C9-4734D01B7020}" srcOrd="0" destOrd="0" presId="urn:microsoft.com/office/officeart/2005/8/layout/orgChart1"/>
    <dgm:cxn modelId="{009DEC21-918A-4111-90FB-6A7E37A4E8F3}" type="presOf" srcId="{6A9481C7-5827-4D69-9D7B-E9489BE5E3E1}" destId="{3A6EE858-A676-4504-9121-F11C65E87952}" srcOrd="0" destOrd="0" presId="urn:microsoft.com/office/officeart/2005/8/layout/orgChart1"/>
    <dgm:cxn modelId="{E5BEE201-D429-4DB6-ACFD-9B8BABA188B7}" type="presOf" srcId="{33EE1CDA-3A22-42DA-815C-822492FF2A6B}" destId="{A38FD22D-5F29-4E42-980A-55BEC2ACC839}" srcOrd="0" destOrd="0" presId="urn:microsoft.com/office/officeart/2005/8/layout/orgChart1"/>
    <dgm:cxn modelId="{9EDCFECF-D59A-4739-A43C-342CAE97A982}" srcId="{529F9019-191D-4A95-9DD8-801DAF4F0727}" destId="{76E0A2DF-8D08-417F-8AC0-2E7B100FAB2B}" srcOrd="2" destOrd="0" parTransId="{A527B235-9D0E-4702-81CE-AD4F48DB1469}" sibTransId="{25900A5B-1A2B-4536-99DC-CDD30092E1C1}"/>
    <dgm:cxn modelId="{0814170F-E1D3-45CA-950A-7B66969D1D15}" type="presOf" srcId="{0F031975-323D-457B-A050-30493ACA6C45}" destId="{1B40318C-95B1-43ED-A24A-6D16D97E493E}" srcOrd="1" destOrd="0" presId="urn:microsoft.com/office/officeart/2005/8/layout/orgChart1"/>
    <dgm:cxn modelId="{04075EF3-2ABD-4F3B-888C-7C38F8079DBB}" type="presOf" srcId="{9B0434A6-642B-4CFF-B286-35D80EE21048}" destId="{3605FC8F-FB77-4363-89FD-C0A80A0C2323}" srcOrd="0" destOrd="0" presId="urn:microsoft.com/office/officeart/2005/8/layout/orgChart1"/>
    <dgm:cxn modelId="{6778BB91-B5AD-48A7-9096-6DA76E5DB913}" srcId="{E025662F-06FA-403A-87F6-2C6705A99492}" destId="{0AE8213E-EB2A-4742-B660-317F1F0C068F}" srcOrd="0" destOrd="0" parTransId="{42105A38-CC45-4EB5-BFAB-6AEA01CE41A4}" sibTransId="{A2594595-A666-437D-B25C-A38E2671B8D1}"/>
    <dgm:cxn modelId="{30DB2BF8-AE4A-4B4D-B731-06DD6BD97F3A}" type="presOf" srcId="{3A6AA7D6-2998-4DE9-BD44-48D07CD2E8AA}" destId="{A943867F-DC03-4235-880F-C0247CE75C34}" srcOrd="0" destOrd="0" presId="urn:microsoft.com/office/officeart/2005/8/layout/orgChart1"/>
    <dgm:cxn modelId="{70A1C1E4-910E-4A64-A7FA-473329422C47}" srcId="{49797C5A-A49C-46A0-AFBA-EB6CCE1705DD}" destId="{0F031975-323D-457B-A050-30493ACA6C45}" srcOrd="0" destOrd="0" parTransId="{98CEE9C2-BD2F-4FBB-976F-40E75E81AFFC}" sibTransId="{A5DDD26A-ED7F-4ED8-9F2D-D7266E0477E8}"/>
    <dgm:cxn modelId="{C131E7F6-8EF6-4FDC-BC7B-67D3E50BE19F}" type="presOf" srcId="{9AAF80A4-2D28-4E79-BBBD-9DB8C4251889}" destId="{250E1785-8F3C-454A-A909-0FF382A0651B}" srcOrd="0" destOrd="0" presId="urn:microsoft.com/office/officeart/2005/8/layout/orgChart1"/>
    <dgm:cxn modelId="{F94405B1-6D75-463B-A4DD-EC86C168D051}" srcId="{6DB7FFAE-B09C-4719-A01E-09B826F23936}" destId="{70157DD5-0FAB-4A3C-8326-7C2FB5A1F6E6}" srcOrd="0" destOrd="0" parTransId="{B092749F-A86F-4976-849E-1BBB361E2C4A}" sibTransId="{8B565022-C32B-4D58-BF8D-58A6D632C4C5}"/>
    <dgm:cxn modelId="{E9E52215-DFF7-40AB-B74D-260450C6D581}" srcId="{3AB43C38-95A7-48AC-A193-5E8AF7FC27BE}" destId="{529F9019-191D-4A95-9DD8-801DAF4F0727}" srcOrd="3" destOrd="0" parTransId="{5A6CD7A2-2F84-4546-9905-29B5E4C0D04E}" sibTransId="{57CFE75B-A199-4741-846B-A7C7D960FD9B}"/>
    <dgm:cxn modelId="{18C669D3-CC10-4BA7-BAC4-8823FED26897}" type="presOf" srcId="{A4EA30AD-E171-479C-B8B4-E80C1F2028D6}" destId="{BF3F31B3-06FF-4977-9812-B71017C49C03}" srcOrd="0" destOrd="0" presId="urn:microsoft.com/office/officeart/2005/8/layout/orgChart1"/>
    <dgm:cxn modelId="{6C63CDDD-31FF-4537-8A4C-4B9D2AE16A9F}" type="presOf" srcId="{76E0A2DF-8D08-417F-8AC0-2E7B100FAB2B}" destId="{DA81C083-1CC6-46D4-A076-83E606C760F9}" srcOrd="0" destOrd="0" presId="urn:microsoft.com/office/officeart/2005/8/layout/orgChart1"/>
    <dgm:cxn modelId="{5732DCE8-2F54-454A-9D61-D130D2514CBF}" srcId="{07C500BC-32F5-4BEB-9023-83A0F889F273}" destId="{641611C4-A5A9-44EF-B06E-D17AEECA1A40}" srcOrd="0" destOrd="0" parTransId="{A4EA30AD-E171-479C-B8B4-E80C1F2028D6}" sibTransId="{256E4591-BA60-403D-9BA2-7010590C97C2}"/>
    <dgm:cxn modelId="{7C20144A-3B01-468C-8EAB-3EB8294ACD87}" type="presOf" srcId="{98CEE9C2-BD2F-4FBB-976F-40E75E81AFFC}" destId="{CA0EB90B-09BC-4D3F-9F90-8841E04A7D94}" srcOrd="0" destOrd="0" presId="urn:microsoft.com/office/officeart/2005/8/layout/orgChart1"/>
    <dgm:cxn modelId="{29F99575-C64E-49F1-9829-40DCDC7B99E4}" srcId="{3AB43C38-95A7-48AC-A193-5E8AF7FC27BE}" destId="{1B56DA47-890C-4C5A-A177-03DC2D7C1933}" srcOrd="0" destOrd="0" parTransId="{3A6AA7D6-2998-4DE9-BD44-48D07CD2E8AA}" sibTransId="{35502512-A1E4-4184-AD95-55F15F4AC442}"/>
    <dgm:cxn modelId="{4E1AE0C0-AB54-4590-BC24-169C8E9716E7}" type="presOf" srcId="{641611C4-A5A9-44EF-B06E-D17AEECA1A40}" destId="{E969FEC4-757A-4167-8501-1562EAE81355}" srcOrd="1" destOrd="0" presId="urn:microsoft.com/office/officeart/2005/8/layout/orgChart1"/>
    <dgm:cxn modelId="{F8031E46-DAFD-429B-BA46-3FD565603A6A}" type="presOf" srcId="{42105A38-CC45-4EB5-BFAB-6AEA01CE41A4}" destId="{7FFC9DFC-DFE5-4888-B4A8-10FB47F094A2}" srcOrd="0" destOrd="0" presId="urn:microsoft.com/office/officeart/2005/8/layout/orgChart1"/>
    <dgm:cxn modelId="{386F2ED1-0DA7-4131-BF3F-3AE87AF0A292}" srcId="{529F9019-191D-4A95-9DD8-801DAF4F0727}" destId="{6A9481C7-5827-4D69-9D7B-E9489BE5E3E1}" srcOrd="0" destOrd="0" parTransId="{F4C00DBA-9744-4B79-AEB9-0C3950B8C7BA}" sibTransId="{172DD66F-6519-40B3-A6FE-B937F5D4D30D}"/>
    <dgm:cxn modelId="{8F7502C5-32B8-428C-A683-71D2A512D06A}" type="presOf" srcId="{1B56DA47-890C-4C5A-A177-03DC2D7C1933}" destId="{76736902-DB49-4753-A981-B07FD5B9AE1C}" srcOrd="1" destOrd="0" presId="urn:microsoft.com/office/officeart/2005/8/layout/orgChart1"/>
    <dgm:cxn modelId="{6220E911-89EF-464D-B8C2-CD141FD70FAE}" srcId="{3AB43C38-95A7-48AC-A193-5E8AF7FC27BE}" destId="{6DB7FFAE-B09C-4719-A01E-09B826F23936}" srcOrd="1" destOrd="0" parTransId="{16E69A84-DD43-495B-A64D-C22B69A9EA9C}" sibTransId="{A882BD4B-F8FA-45DB-8928-BA6AEB2675E6}"/>
    <dgm:cxn modelId="{EAC89D23-62F6-48FB-8239-D4205E575C46}" type="presOf" srcId="{F8D09D43-8FF6-4D5A-A13D-A0D3E75F74D1}" destId="{A7D3F0BC-765D-4832-957C-7CC9C5263CFD}" srcOrd="0" destOrd="0" presId="urn:microsoft.com/office/officeart/2005/8/layout/orgChart1"/>
    <dgm:cxn modelId="{D2F65BD1-0C1A-4AAD-89F4-548C100B1F60}" type="presOf" srcId="{49797C5A-A49C-46A0-AFBA-EB6CCE1705DD}" destId="{77D75640-6714-453A-8CEC-71523FFECDFE}" srcOrd="1" destOrd="0" presId="urn:microsoft.com/office/officeart/2005/8/layout/orgChart1"/>
    <dgm:cxn modelId="{E7FC5EBB-A2F3-4003-880F-BE88F149D00F}" type="presOf" srcId="{641611C4-A5A9-44EF-B06E-D17AEECA1A40}" destId="{BF00934A-0E91-46BB-A696-5C1E8726E6EA}" srcOrd="0" destOrd="0" presId="urn:microsoft.com/office/officeart/2005/8/layout/orgChart1"/>
    <dgm:cxn modelId="{7CD71917-7087-4DF8-9896-96F5600A1270}" type="presOf" srcId="{70157DD5-0FAB-4A3C-8326-7C2FB5A1F6E6}" destId="{3CBF3532-C4A5-45D6-A108-E2D6745D5BCC}" srcOrd="1" destOrd="0" presId="urn:microsoft.com/office/officeart/2005/8/layout/orgChart1"/>
    <dgm:cxn modelId="{8DD674EA-5115-475D-BD70-A4469518D2A0}" srcId="{6DB7FFAE-B09C-4719-A01E-09B826F23936}" destId="{404F26BD-7D24-44F5-B1B9-E449F762AB5C}" srcOrd="1" destOrd="0" parTransId="{57AFF1A1-13E7-4045-A811-0B25107F8BB7}" sibTransId="{7E4CD2B6-082A-4922-918D-D62195A27912}"/>
    <dgm:cxn modelId="{D4C1B171-4D18-4518-A4C1-9CC4779580A0}" type="presOf" srcId="{B223261B-1EA1-4EAC-AFD4-464D7BE93C88}" destId="{C4ADE751-4E01-4FC8-8D54-E886FE275D56}" srcOrd="0" destOrd="0" presId="urn:microsoft.com/office/officeart/2005/8/layout/orgChart1"/>
    <dgm:cxn modelId="{550A6A5B-D70F-4C7D-BA9C-55AC87143BF4}" srcId="{1B56DA47-890C-4C5A-A177-03DC2D7C1933}" destId="{17432119-F296-4644-86F0-BE22AAF50605}" srcOrd="1" destOrd="0" parTransId="{063A9DC7-B7E4-4ED6-98F8-BEA24C2F4D75}" sibTransId="{EBD70F67-B159-414B-995A-F652EFF9FB17}"/>
    <dgm:cxn modelId="{DC55F004-D51F-4BBC-81EF-825C6253D3EE}" type="presOf" srcId="{6A9481C7-5827-4D69-9D7B-E9489BE5E3E1}" destId="{05297F51-FBFA-45A6-B53B-88970755D419}" srcOrd="1" destOrd="0" presId="urn:microsoft.com/office/officeart/2005/8/layout/orgChart1"/>
    <dgm:cxn modelId="{B98AA0BF-6438-4EB3-A041-BA42FC86E69D}" type="presOf" srcId="{9B0434A6-642B-4CFF-B286-35D80EE21048}" destId="{3C2C49D6-675E-480C-9A0F-AD22ADE59F75}" srcOrd="1" destOrd="0" presId="urn:microsoft.com/office/officeart/2005/8/layout/orgChart1"/>
    <dgm:cxn modelId="{2409BC42-0DBB-4E3A-994D-671B5489BFEE}" type="presOf" srcId="{063A9DC7-B7E4-4ED6-98F8-BEA24C2F4D75}" destId="{34DAA46B-DFC1-4C77-8005-A8532A9329A9}" srcOrd="0" destOrd="0" presId="urn:microsoft.com/office/officeart/2005/8/layout/orgChart1"/>
    <dgm:cxn modelId="{AF63FFC9-BBCE-498D-8F05-E942D7F3A51E}" type="presOf" srcId="{8DB68434-7CD1-47EC-A586-1A5D13D2A899}" destId="{59937B5A-1B3E-49D8-8945-ADBDC56ADDBF}" srcOrd="0" destOrd="0" presId="urn:microsoft.com/office/officeart/2005/8/layout/orgChart1"/>
    <dgm:cxn modelId="{F1041EE0-5362-4BCE-A46A-E0EC8807902D}" srcId="{07C500BC-32F5-4BEB-9023-83A0F889F273}" destId="{9B0434A6-642B-4CFF-B286-35D80EE21048}" srcOrd="1" destOrd="0" parTransId="{8DB68434-7CD1-47EC-A586-1A5D13D2A899}" sibTransId="{550757DE-140B-442F-9D88-699416B7DA8D}"/>
    <dgm:cxn modelId="{BF1D9AD1-F7FE-4017-B0D7-FDB5D0DCAB26}" type="presOf" srcId="{A49E340C-4E55-463C-BF34-DC5C5D19889D}" destId="{FFDCFBA4-403F-4478-AC54-8E98B26E41A3}" srcOrd="0" destOrd="0" presId="urn:microsoft.com/office/officeart/2005/8/layout/orgChart1"/>
    <dgm:cxn modelId="{6A6FE194-1995-4ECF-9A02-FDCCE2DDEE76}" type="presOf" srcId="{76E0A2DF-8D08-417F-8AC0-2E7B100FAB2B}" destId="{0A3A278A-2AFF-4D38-B6D9-43A229EA5F69}" srcOrd="1" destOrd="0" presId="urn:microsoft.com/office/officeart/2005/8/layout/orgChart1"/>
    <dgm:cxn modelId="{214D35BE-59E4-4279-8C26-35AE3218FA70}" type="presOf" srcId="{5A6CD7A2-2F84-4546-9905-29B5E4C0D04E}" destId="{F93C460D-53DB-4A38-A0C2-8791C55E73D7}" srcOrd="0" destOrd="0" presId="urn:microsoft.com/office/officeart/2005/8/layout/orgChart1"/>
    <dgm:cxn modelId="{8FC3F179-6ABE-4AAE-B7B5-E3A25502CB46}" type="presOf" srcId="{F4C00DBA-9744-4B79-AEB9-0C3950B8C7BA}" destId="{460D6E13-4510-44E6-8E56-EDEA60CB04D7}" srcOrd="0" destOrd="0" presId="urn:microsoft.com/office/officeart/2005/8/layout/orgChart1"/>
    <dgm:cxn modelId="{887CAB6E-7774-4019-AE5E-5E5B24E19ADD}" type="presOf" srcId="{8FDD967E-080E-4F1F-ABF4-CF76E6387D85}" destId="{74127B2F-0070-41F0-97DC-297B925CA14C}" srcOrd="0" destOrd="0" presId="urn:microsoft.com/office/officeart/2005/8/layout/orgChart1"/>
    <dgm:cxn modelId="{0525164F-BBC9-470D-B289-9B8005F34CA6}" srcId="{0AE8213E-EB2A-4742-B660-317F1F0C068F}" destId="{BC79202C-EC7B-46F9-9BBD-CFD230B8C0F0}" srcOrd="0" destOrd="0" parTransId="{01068E36-07EC-40BD-8343-E9AE684494CC}" sibTransId="{377B83D9-BD1D-452B-AD69-14E8F6891908}"/>
    <dgm:cxn modelId="{8DDB7591-C2AC-4795-98B4-D1410FCE87F7}" type="presOf" srcId="{404F26BD-7D24-44F5-B1B9-E449F762AB5C}" destId="{295E8FB5-0094-482E-A292-8BB894BC98F2}" srcOrd="1" destOrd="0" presId="urn:microsoft.com/office/officeart/2005/8/layout/orgChart1"/>
    <dgm:cxn modelId="{B9E68836-1AB2-4A0A-90F3-14D3CB99F64C}" type="presOf" srcId="{A49E340C-4E55-463C-BF34-DC5C5D19889D}" destId="{271C6AE2-1D8A-4873-88C2-F285F5F2ABB8}" srcOrd="1" destOrd="0" presId="urn:microsoft.com/office/officeart/2005/8/layout/orgChart1"/>
    <dgm:cxn modelId="{B68ADA44-7936-40C3-8B31-5DB24305A42C}" srcId="{F8D09D43-8FF6-4D5A-A13D-A0D3E75F74D1}" destId="{3AB43C38-95A7-48AC-A193-5E8AF7FC27BE}" srcOrd="0" destOrd="0" parTransId="{5711D617-5F18-43D9-B3D0-7922D598BA28}" sibTransId="{B7A50A2E-CFF8-4C28-957C-33465B069DFD}"/>
    <dgm:cxn modelId="{E8660C3F-4710-413E-85CC-CE01BB898BBB}" type="presParOf" srcId="{A7D3F0BC-765D-4832-957C-7CC9C5263CFD}" destId="{B82940EC-B3F7-48E3-B91F-665F8405839A}" srcOrd="0" destOrd="0" presId="urn:microsoft.com/office/officeart/2005/8/layout/orgChart1"/>
    <dgm:cxn modelId="{F38E02FD-818E-41D1-8EAD-A55252065DDA}" type="presParOf" srcId="{B82940EC-B3F7-48E3-B91F-665F8405839A}" destId="{514ED9B6-FF5A-48D6-AD7E-6C8292030957}" srcOrd="0" destOrd="0" presId="urn:microsoft.com/office/officeart/2005/8/layout/orgChart1"/>
    <dgm:cxn modelId="{46E713D5-BF3D-449F-9CA3-C36451A4F6D3}" type="presParOf" srcId="{514ED9B6-FF5A-48D6-AD7E-6C8292030957}" destId="{B67EED5B-A226-4779-9505-0AA47C70D049}" srcOrd="0" destOrd="0" presId="urn:microsoft.com/office/officeart/2005/8/layout/orgChart1"/>
    <dgm:cxn modelId="{3F8289FF-9F56-4001-8AE3-ABF2A4B8EFEA}" type="presParOf" srcId="{514ED9B6-FF5A-48D6-AD7E-6C8292030957}" destId="{FC4C0F28-50AD-4A97-B876-8F4F0417D5B0}" srcOrd="1" destOrd="0" presId="urn:microsoft.com/office/officeart/2005/8/layout/orgChart1"/>
    <dgm:cxn modelId="{01221A58-9895-42A2-8B30-B5B4CFC71D57}" type="presParOf" srcId="{B82940EC-B3F7-48E3-B91F-665F8405839A}" destId="{78E6705E-8117-4BE7-8693-298781C1972A}" srcOrd="1" destOrd="0" presId="urn:microsoft.com/office/officeart/2005/8/layout/orgChart1"/>
    <dgm:cxn modelId="{DCA0B3BC-7AEB-4619-B5C1-89FA6E3F8B93}" type="presParOf" srcId="{78E6705E-8117-4BE7-8693-298781C1972A}" destId="{A943867F-DC03-4235-880F-C0247CE75C34}" srcOrd="0" destOrd="0" presId="urn:microsoft.com/office/officeart/2005/8/layout/orgChart1"/>
    <dgm:cxn modelId="{810A4B40-59B9-43AD-A9F1-5ED0FCB88346}" type="presParOf" srcId="{78E6705E-8117-4BE7-8693-298781C1972A}" destId="{824E78FC-BD9A-4AA0-A199-1CC33A383F00}" srcOrd="1" destOrd="0" presId="urn:microsoft.com/office/officeart/2005/8/layout/orgChart1"/>
    <dgm:cxn modelId="{CBF0DAC1-565D-4204-9111-67B472BD79E3}" type="presParOf" srcId="{824E78FC-BD9A-4AA0-A199-1CC33A383F00}" destId="{95D12330-9EC0-4377-A6A0-BF913DDE5A03}" srcOrd="0" destOrd="0" presId="urn:microsoft.com/office/officeart/2005/8/layout/orgChart1"/>
    <dgm:cxn modelId="{5D24D3AE-6A69-49F6-90EB-25EBDAFDFB7B}" type="presParOf" srcId="{95D12330-9EC0-4377-A6A0-BF913DDE5A03}" destId="{36DEB867-EFF9-4C55-9101-C47E4323281A}" srcOrd="0" destOrd="0" presId="urn:microsoft.com/office/officeart/2005/8/layout/orgChart1"/>
    <dgm:cxn modelId="{F4A26F7D-0D3B-41FC-8A77-1170CCCF6780}" type="presParOf" srcId="{95D12330-9EC0-4377-A6A0-BF913DDE5A03}" destId="{76736902-DB49-4753-A981-B07FD5B9AE1C}" srcOrd="1" destOrd="0" presId="urn:microsoft.com/office/officeart/2005/8/layout/orgChart1"/>
    <dgm:cxn modelId="{5FE7F46E-579F-4553-AA7C-9F4DF878E8E8}" type="presParOf" srcId="{824E78FC-BD9A-4AA0-A199-1CC33A383F00}" destId="{CAEB63C9-35D0-478D-A9CE-0EF6BDBC8CED}" srcOrd="1" destOrd="0" presId="urn:microsoft.com/office/officeart/2005/8/layout/orgChart1"/>
    <dgm:cxn modelId="{11085101-13E7-4BCB-BC51-8C171D8CFD6D}" type="presParOf" srcId="{CAEB63C9-35D0-478D-A9CE-0EF6BDBC8CED}" destId="{74127B2F-0070-41F0-97DC-297B925CA14C}" srcOrd="0" destOrd="0" presId="urn:microsoft.com/office/officeart/2005/8/layout/orgChart1"/>
    <dgm:cxn modelId="{60EBA915-F916-4AA3-9697-58A7677150DD}" type="presParOf" srcId="{CAEB63C9-35D0-478D-A9CE-0EF6BDBC8CED}" destId="{36B2A435-BB90-4AE4-ADAA-8B9DD66D143F}" srcOrd="1" destOrd="0" presId="urn:microsoft.com/office/officeart/2005/8/layout/orgChart1"/>
    <dgm:cxn modelId="{35A30F9A-044C-480B-84D4-8B3059452BBD}" type="presParOf" srcId="{36B2A435-BB90-4AE4-ADAA-8B9DD66D143F}" destId="{00695BB8-CB03-4505-A004-D0D8DC75F4FD}" srcOrd="0" destOrd="0" presId="urn:microsoft.com/office/officeart/2005/8/layout/orgChart1"/>
    <dgm:cxn modelId="{3B7CDE5C-00CA-4986-AF1B-064BF411A5A7}" type="presParOf" srcId="{00695BB8-CB03-4505-A004-D0D8DC75F4FD}" destId="{C4ADE751-4E01-4FC8-8D54-E886FE275D56}" srcOrd="0" destOrd="0" presId="urn:microsoft.com/office/officeart/2005/8/layout/orgChart1"/>
    <dgm:cxn modelId="{76736813-638D-4742-8D4C-4FFE8982AD23}" type="presParOf" srcId="{00695BB8-CB03-4505-A004-D0D8DC75F4FD}" destId="{08FE75D0-4BB6-4B40-B092-25DCC60A34E7}" srcOrd="1" destOrd="0" presId="urn:microsoft.com/office/officeart/2005/8/layout/orgChart1"/>
    <dgm:cxn modelId="{E0744071-9D7C-46E6-AB22-CE20729E8DB0}" type="presParOf" srcId="{36B2A435-BB90-4AE4-ADAA-8B9DD66D143F}" destId="{319E7572-E7A4-4C1C-A902-F5512C77D3F3}" srcOrd="1" destOrd="0" presId="urn:microsoft.com/office/officeart/2005/8/layout/orgChart1"/>
    <dgm:cxn modelId="{88DBBACA-1597-45C9-B678-4A78FF45D7A0}" type="presParOf" srcId="{36B2A435-BB90-4AE4-ADAA-8B9DD66D143F}" destId="{AB8FB7AA-5F7C-4779-AE34-02A366D9A6AE}" srcOrd="2" destOrd="0" presId="urn:microsoft.com/office/officeart/2005/8/layout/orgChart1"/>
    <dgm:cxn modelId="{80D4F2DB-EABB-472C-9F86-245491E98E95}" type="presParOf" srcId="{CAEB63C9-35D0-478D-A9CE-0EF6BDBC8CED}" destId="{34DAA46B-DFC1-4C77-8005-A8532A9329A9}" srcOrd="2" destOrd="0" presId="urn:microsoft.com/office/officeart/2005/8/layout/orgChart1"/>
    <dgm:cxn modelId="{66F2923D-A924-45E5-A664-988FDBBC2EB1}" type="presParOf" srcId="{CAEB63C9-35D0-478D-A9CE-0EF6BDBC8CED}" destId="{F434898C-B8CE-4315-8FB0-A0514DA8D24C}" srcOrd="3" destOrd="0" presId="urn:microsoft.com/office/officeart/2005/8/layout/orgChart1"/>
    <dgm:cxn modelId="{DF0661F2-139B-444F-8C43-9F0CC02A5C81}" type="presParOf" srcId="{F434898C-B8CE-4315-8FB0-A0514DA8D24C}" destId="{C67FC99B-A6FB-4AFF-939D-4C07F6C403BA}" srcOrd="0" destOrd="0" presId="urn:microsoft.com/office/officeart/2005/8/layout/orgChart1"/>
    <dgm:cxn modelId="{1F7BB6BC-6852-4D81-95D2-38FBE238E213}" type="presParOf" srcId="{C67FC99B-A6FB-4AFF-939D-4C07F6C403BA}" destId="{52E2BCEA-BCC4-44D9-91AC-A7E103D6D534}" srcOrd="0" destOrd="0" presId="urn:microsoft.com/office/officeart/2005/8/layout/orgChart1"/>
    <dgm:cxn modelId="{83EE4E4B-B037-4492-B6D2-AA7C80E12D14}" type="presParOf" srcId="{C67FC99B-A6FB-4AFF-939D-4C07F6C403BA}" destId="{13C3EF83-8E30-4F91-B5A8-6726FF99C788}" srcOrd="1" destOrd="0" presId="urn:microsoft.com/office/officeart/2005/8/layout/orgChart1"/>
    <dgm:cxn modelId="{1B623E4A-C5C3-4704-B55B-02EA38E4C576}" type="presParOf" srcId="{F434898C-B8CE-4315-8FB0-A0514DA8D24C}" destId="{E008ADC8-D863-4562-AA4E-B6DCC507850F}" srcOrd="1" destOrd="0" presId="urn:microsoft.com/office/officeart/2005/8/layout/orgChart1"/>
    <dgm:cxn modelId="{4D24C7E9-61D0-44ED-8A74-9612079DEC4F}" type="presParOf" srcId="{F434898C-B8CE-4315-8FB0-A0514DA8D24C}" destId="{AC6C597E-16FC-47ED-AAB6-81BF45859B2E}" srcOrd="2" destOrd="0" presId="urn:microsoft.com/office/officeart/2005/8/layout/orgChart1"/>
    <dgm:cxn modelId="{9AFEE9CE-0D2F-4618-8F5F-336AE543A8F4}" type="presParOf" srcId="{824E78FC-BD9A-4AA0-A199-1CC33A383F00}" destId="{5478306A-6355-4626-9E60-B55315FC1345}" srcOrd="2" destOrd="0" presId="urn:microsoft.com/office/officeart/2005/8/layout/orgChart1"/>
    <dgm:cxn modelId="{6BA8EE99-B1B5-4CEE-8A28-93963E3E2EF3}" type="presParOf" srcId="{78E6705E-8117-4BE7-8693-298781C1972A}" destId="{93F969C1-0016-4029-BFDB-4E0B06D4BB7A}" srcOrd="2" destOrd="0" presId="urn:microsoft.com/office/officeart/2005/8/layout/orgChart1"/>
    <dgm:cxn modelId="{1F0D5C73-7489-4DD8-A5C0-FB16B3A13227}" type="presParOf" srcId="{78E6705E-8117-4BE7-8693-298781C1972A}" destId="{C69B16D5-5E97-4EAD-BABC-2A2EF182CFEC}" srcOrd="3" destOrd="0" presId="urn:microsoft.com/office/officeart/2005/8/layout/orgChart1"/>
    <dgm:cxn modelId="{AE2C3119-8904-4D58-BA8C-07CE42293FC7}" type="presParOf" srcId="{C69B16D5-5E97-4EAD-BABC-2A2EF182CFEC}" destId="{09AB080F-6695-4D50-A85C-678977FB51C7}" srcOrd="0" destOrd="0" presId="urn:microsoft.com/office/officeart/2005/8/layout/orgChart1"/>
    <dgm:cxn modelId="{E66EB38C-2A4D-4C64-9975-696591C5DB30}" type="presParOf" srcId="{09AB080F-6695-4D50-A85C-678977FB51C7}" destId="{FB850405-5F24-447E-B35D-858B16B027D2}" srcOrd="0" destOrd="0" presId="urn:microsoft.com/office/officeart/2005/8/layout/orgChart1"/>
    <dgm:cxn modelId="{BCA41F78-452A-4338-887B-62BC43854F9C}" type="presParOf" srcId="{09AB080F-6695-4D50-A85C-678977FB51C7}" destId="{990CA732-5E7F-4A6C-A131-144811F0A8C2}" srcOrd="1" destOrd="0" presId="urn:microsoft.com/office/officeart/2005/8/layout/orgChart1"/>
    <dgm:cxn modelId="{6A49E90C-8C05-4C56-A023-4AD49748553C}" type="presParOf" srcId="{C69B16D5-5E97-4EAD-BABC-2A2EF182CFEC}" destId="{3032B4E0-2DBA-4D5F-8F86-BFCF3AC1DCD1}" srcOrd="1" destOrd="0" presId="urn:microsoft.com/office/officeart/2005/8/layout/orgChart1"/>
    <dgm:cxn modelId="{A50F3557-DB05-4194-836F-6F6954AF0BE9}" type="presParOf" srcId="{3032B4E0-2DBA-4D5F-8F86-BFCF3AC1DCD1}" destId="{64455FCF-5DDA-4D60-8FEA-C8582C75C5F5}" srcOrd="0" destOrd="0" presId="urn:microsoft.com/office/officeart/2005/8/layout/orgChart1"/>
    <dgm:cxn modelId="{D0306534-683D-426C-96DE-E17023125F1F}" type="presParOf" srcId="{3032B4E0-2DBA-4D5F-8F86-BFCF3AC1DCD1}" destId="{670095CB-AE6B-41E0-BA69-3120A6636722}" srcOrd="1" destOrd="0" presId="urn:microsoft.com/office/officeart/2005/8/layout/orgChart1"/>
    <dgm:cxn modelId="{8FA9A92C-040D-4DB2-8FCC-38432AADD581}" type="presParOf" srcId="{670095CB-AE6B-41E0-BA69-3120A6636722}" destId="{C72D4A5F-5211-4B2E-B175-69073493C22D}" srcOrd="0" destOrd="0" presId="urn:microsoft.com/office/officeart/2005/8/layout/orgChart1"/>
    <dgm:cxn modelId="{DA2E1893-C886-4751-ABBE-AD94E776982A}" type="presParOf" srcId="{C72D4A5F-5211-4B2E-B175-69073493C22D}" destId="{92C64426-D473-4E26-A772-5448671ED3F6}" srcOrd="0" destOrd="0" presId="urn:microsoft.com/office/officeart/2005/8/layout/orgChart1"/>
    <dgm:cxn modelId="{DF708054-EC77-4DC1-AFBF-18D0474AB676}" type="presParOf" srcId="{C72D4A5F-5211-4B2E-B175-69073493C22D}" destId="{3CBF3532-C4A5-45D6-A108-E2D6745D5BCC}" srcOrd="1" destOrd="0" presId="urn:microsoft.com/office/officeart/2005/8/layout/orgChart1"/>
    <dgm:cxn modelId="{D4C74CDA-D0A3-4B36-8022-503C2E4A3FA9}" type="presParOf" srcId="{670095CB-AE6B-41E0-BA69-3120A6636722}" destId="{C8A4664C-FD72-45AD-9BAA-F5F2CB128F18}" srcOrd="1" destOrd="0" presId="urn:microsoft.com/office/officeart/2005/8/layout/orgChart1"/>
    <dgm:cxn modelId="{E5A8DEDD-5995-4693-B0B1-7CB854B749F8}" type="presParOf" srcId="{670095CB-AE6B-41E0-BA69-3120A6636722}" destId="{1CBC7E15-B909-4C3C-BBEF-49911A42ECB3}" srcOrd="2" destOrd="0" presId="urn:microsoft.com/office/officeart/2005/8/layout/orgChart1"/>
    <dgm:cxn modelId="{54430565-37A0-4683-9C43-E5360904DF42}" type="presParOf" srcId="{3032B4E0-2DBA-4D5F-8F86-BFCF3AC1DCD1}" destId="{90AE2FDC-5543-4FB2-84C9-4734D01B7020}" srcOrd="2" destOrd="0" presId="urn:microsoft.com/office/officeart/2005/8/layout/orgChart1"/>
    <dgm:cxn modelId="{7508FC88-ABB9-423B-9C1C-FF90F5E90346}" type="presParOf" srcId="{3032B4E0-2DBA-4D5F-8F86-BFCF3AC1DCD1}" destId="{FC586D8C-F9AC-4E0A-9709-ABE7FE3E858A}" srcOrd="3" destOrd="0" presId="urn:microsoft.com/office/officeart/2005/8/layout/orgChart1"/>
    <dgm:cxn modelId="{EC019399-07AB-439E-92D9-B64141BC3B2F}" type="presParOf" srcId="{FC586D8C-F9AC-4E0A-9709-ABE7FE3E858A}" destId="{4921414F-7D95-415C-95E9-6ACD1C8D041F}" srcOrd="0" destOrd="0" presId="urn:microsoft.com/office/officeart/2005/8/layout/orgChart1"/>
    <dgm:cxn modelId="{757C8C8E-0FE1-436C-9E89-EA04A9C6BACF}" type="presParOf" srcId="{4921414F-7D95-415C-95E9-6ACD1C8D041F}" destId="{DE604463-05B6-4271-B2CC-30F1F6FF4485}" srcOrd="0" destOrd="0" presId="urn:microsoft.com/office/officeart/2005/8/layout/orgChart1"/>
    <dgm:cxn modelId="{0D0F2483-8CBB-483E-BCFA-D093E737D09E}" type="presParOf" srcId="{4921414F-7D95-415C-95E9-6ACD1C8D041F}" destId="{295E8FB5-0094-482E-A292-8BB894BC98F2}" srcOrd="1" destOrd="0" presId="urn:microsoft.com/office/officeart/2005/8/layout/orgChart1"/>
    <dgm:cxn modelId="{FC0B84C5-E9DF-41C1-9242-700BBDAE8CA3}" type="presParOf" srcId="{FC586D8C-F9AC-4E0A-9709-ABE7FE3E858A}" destId="{DB3C0A7D-66E5-4EAA-8C60-3A328EB2EB00}" srcOrd="1" destOrd="0" presId="urn:microsoft.com/office/officeart/2005/8/layout/orgChart1"/>
    <dgm:cxn modelId="{1F88A198-EDFC-4E90-A055-FC1C4FAB1C81}" type="presParOf" srcId="{FC586D8C-F9AC-4E0A-9709-ABE7FE3E858A}" destId="{F52D71D3-5B31-4DD1-8AFA-7F055B454909}" srcOrd="2" destOrd="0" presId="urn:microsoft.com/office/officeart/2005/8/layout/orgChart1"/>
    <dgm:cxn modelId="{24639DA9-32CC-4A3D-9F11-0B4A2868078B}" type="presParOf" srcId="{C69B16D5-5E97-4EAD-BABC-2A2EF182CFEC}" destId="{2C3EF808-F68D-490F-883F-048BE4F20134}" srcOrd="2" destOrd="0" presId="urn:microsoft.com/office/officeart/2005/8/layout/orgChart1"/>
    <dgm:cxn modelId="{52CC1B1C-6771-42AD-883B-628D64CAA8A2}" type="presParOf" srcId="{78E6705E-8117-4BE7-8693-298781C1972A}" destId="{2578B20C-EC24-421E-AE3E-4BEEEE8B9C1B}" srcOrd="4" destOrd="0" presId="urn:microsoft.com/office/officeart/2005/8/layout/orgChart1"/>
    <dgm:cxn modelId="{B4A780CD-1C5F-48E8-8E90-BCF2551CDBF8}" type="presParOf" srcId="{78E6705E-8117-4BE7-8693-298781C1972A}" destId="{4F5CAE24-CA4E-452D-AB9B-D457C1F8698D}" srcOrd="5" destOrd="0" presId="urn:microsoft.com/office/officeart/2005/8/layout/orgChart1"/>
    <dgm:cxn modelId="{995C50E5-075B-4F6B-B7EE-69A594924D9F}" type="presParOf" srcId="{4F5CAE24-CA4E-452D-AB9B-D457C1F8698D}" destId="{DC883303-DEBF-4506-82E1-DB6BC1676E95}" srcOrd="0" destOrd="0" presId="urn:microsoft.com/office/officeart/2005/8/layout/orgChart1"/>
    <dgm:cxn modelId="{7C06E3DD-3521-4488-8155-94EDB01CDCF7}" type="presParOf" srcId="{DC883303-DEBF-4506-82E1-DB6BC1676E95}" destId="{47EE0B39-77F0-44AD-837D-7E6C5A36FAA2}" srcOrd="0" destOrd="0" presId="urn:microsoft.com/office/officeart/2005/8/layout/orgChart1"/>
    <dgm:cxn modelId="{7155CC19-D2EA-4A5C-A5FF-3E167638AC0E}" type="presParOf" srcId="{DC883303-DEBF-4506-82E1-DB6BC1676E95}" destId="{660E3364-6682-4ADD-BADC-4FEDF5137673}" srcOrd="1" destOrd="0" presId="urn:microsoft.com/office/officeart/2005/8/layout/orgChart1"/>
    <dgm:cxn modelId="{4679A982-CD35-49FC-B3F0-94495DA9D12D}" type="presParOf" srcId="{4F5CAE24-CA4E-452D-AB9B-D457C1F8698D}" destId="{044EA442-5734-417D-B003-7CAA60BE89E4}" srcOrd="1" destOrd="0" presId="urn:microsoft.com/office/officeart/2005/8/layout/orgChart1"/>
    <dgm:cxn modelId="{FFFCEFEF-A382-4EC4-9214-7BE080A38AFD}" type="presParOf" srcId="{044EA442-5734-417D-B003-7CAA60BE89E4}" destId="{7FFC9DFC-DFE5-4888-B4A8-10FB47F094A2}" srcOrd="0" destOrd="0" presId="urn:microsoft.com/office/officeart/2005/8/layout/orgChart1"/>
    <dgm:cxn modelId="{6F73156E-5718-4912-9E26-E29B59B96705}" type="presParOf" srcId="{044EA442-5734-417D-B003-7CAA60BE89E4}" destId="{7EE3E3F6-B75B-4269-92FF-9016DD5B028F}" srcOrd="1" destOrd="0" presId="urn:microsoft.com/office/officeart/2005/8/layout/orgChart1"/>
    <dgm:cxn modelId="{A8433B7E-1634-472C-8BC9-B2B7DD0697C8}" type="presParOf" srcId="{7EE3E3F6-B75B-4269-92FF-9016DD5B028F}" destId="{92568B4C-AD29-4BEE-9030-FCC1229A9A10}" srcOrd="0" destOrd="0" presId="urn:microsoft.com/office/officeart/2005/8/layout/orgChart1"/>
    <dgm:cxn modelId="{80BC4B26-8092-456C-A9B2-C4BF2C664B9D}" type="presParOf" srcId="{92568B4C-AD29-4BEE-9030-FCC1229A9A10}" destId="{0244DA55-37F2-43B8-8317-3B1ED7C1AE7C}" srcOrd="0" destOrd="0" presId="urn:microsoft.com/office/officeart/2005/8/layout/orgChart1"/>
    <dgm:cxn modelId="{DD47234F-027B-464D-921E-028E2FB7B20B}" type="presParOf" srcId="{92568B4C-AD29-4BEE-9030-FCC1229A9A10}" destId="{70A7B24B-7987-4130-9ABE-E730B6012B03}" srcOrd="1" destOrd="0" presId="urn:microsoft.com/office/officeart/2005/8/layout/orgChart1"/>
    <dgm:cxn modelId="{B0345818-0005-4615-9441-5AA6D7C6F144}" type="presParOf" srcId="{7EE3E3F6-B75B-4269-92FF-9016DD5B028F}" destId="{F474DED2-207B-4451-BE4E-DDE4B7B67230}" srcOrd="1" destOrd="0" presId="urn:microsoft.com/office/officeart/2005/8/layout/orgChart1"/>
    <dgm:cxn modelId="{E06E3790-E261-4761-90F1-B6AF985F4438}" type="presParOf" srcId="{F474DED2-207B-4451-BE4E-DDE4B7B67230}" destId="{E1B1F868-3CE4-4C55-9EA1-AA2521BE282E}" srcOrd="0" destOrd="0" presId="urn:microsoft.com/office/officeart/2005/8/layout/orgChart1"/>
    <dgm:cxn modelId="{488E229A-1E42-4D16-8034-E57814D3DE07}" type="presParOf" srcId="{F474DED2-207B-4451-BE4E-DDE4B7B67230}" destId="{87CCD423-EC0E-421D-ADED-EB1D912E1D86}" srcOrd="1" destOrd="0" presId="urn:microsoft.com/office/officeart/2005/8/layout/orgChart1"/>
    <dgm:cxn modelId="{866446A4-540E-48E8-BF31-46A3DDFDD45B}" type="presParOf" srcId="{87CCD423-EC0E-421D-ADED-EB1D912E1D86}" destId="{AC43B6CA-0D11-44DE-95B4-FD4022DE027C}" srcOrd="0" destOrd="0" presId="urn:microsoft.com/office/officeart/2005/8/layout/orgChart1"/>
    <dgm:cxn modelId="{8E499996-93B1-4AEA-9977-5935D1BF8545}" type="presParOf" srcId="{AC43B6CA-0D11-44DE-95B4-FD4022DE027C}" destId="{82DEABB4-31FB-4E5D-BF78-2AE82746D26D}" srcOrd="0" destOrd="0" presId="urn:microsoft.com/office/officeart/2005/8/layout/orgChart1"/>
    <dgm:cxn modelId="{B9563F69-229F-4A40-AA3B-BD19EEADB8DF}" type="presParOf" srcId="{AC43B6CA-0D11-44DE-95B4-FD4022DE027C}" destId="{221B3CD6-EEB6-42B3-A73D-97D9B59185D7}" srcOrd="1" destOrd="0" presId="urn:microsoft.com/office/officeart/2005/8/layout/orgChart1"/>
    <dgm:cxn modelId="{32A4F6D7-3423-435D-A6A7-55913772DF8B}" type="presParOf" srcId="{87CCD423-EC0E-421D-ADED-EB1D912E1D86}" destId="{38E15515-C997-41F1-A431-2593DEC044C6}" srcOrd="1" destOrd="0" presId="urn:microsoft.com/office/officeart/2005/8/layout/orgChart1"/>
    <dgm:cxn modelId="{593DB6B9-EF45-4E87-B3A2-F8E2BD517DB8}" type="presParOf" srcId="{87CCD423-EC0E-421D-ADED-EB1D912E1D86}" destId="{D4E16359-09BF-49CF-BE38-0EE16808E037}" srcOrd="2" destOrd="0" presId="urn:microsoft.com/office/officeart/2005/8/layout/orgChart1"/>
    <dgm:cxn modelId="{D99F7DBF-CD0A-488C-B90D-2B16F06EC80D}" type="presParOf" srcId="{F474DED2-207B-4451-BE4E-DDE4B7B67230}" destId="{46131DE0-1B14-4C8A-8CEC-FEA380573A9B}" srcOrd="2" destOrd="0" presId="urn:microsoft.com/office/officeart/2005/8/layout/orgChart1"/>
    <dgm:cxn modelId="{9A3449D5-B273-4AFE-8392-707A84212088}" type="presParOf" srcId="{F474DED2-207B-4451-BE4E-DDE4B7B67230}" destId="{768F8D0F-DE56-498E-8021-BEC5BE115CA1}" srcOrd="3" destOrd="0" presId="urn:microsoft.com/office/officeart/2005/8/layout/orgChart1"/>
    <dgm:cxn modelId="{CF633551-7A42-4A31-A6CE-1BEEFCF21AAA}" type="presParOf" srcId="{768F8D0F-DE56-498E-8021-BEC5BE115CA1}" destId="{C3EA4F73-F483-4CE4-BE71-8D2909060351}" srcOrd="0" destOrd="0" presId="urn:microsoft.com/office/officeart/2005/8/layout/orgChart1"/>
    <dgm:cxn modelId="{553FB1E7-526A-48CC-BE83-DE5205858AB9}" type="presParOf" srcId="{C3EA4F73-F483-4CE4-BE71-8D2909060351}" destId="{0F6E48AE-571C-4FDD-BF2D-9C617F7AED21}" srcOrd="0" destOrd="0" presId="urn:microsoft.com/office/officeart/2005/8/layout/orgChart1"/>
    <dgm:cxn modelId="{09029888-8AFA-4B92-937D-D9CF6A37857D}" type="presParOf" srcId="{C3EA4F73-F483-4CE4-BE71-8D2909060351}" destId="{F6C7F92F-CFCF-4343-8BA6-F76047899797}" srcOrd="1" destOrd="0" presId="urn:microsoft.com/office/officeart/2005/8/layout/orgChart1"/>
    <dgm:cxn modelId="{B094C176-4F99-4D03-84B4-385B294DBC77}" type="presParOf" srcId="{768F8D0F-DE56-498E-8021-BEC5BE115CA1}" destId="{41EB4AE7-B916-42DB-9A69-E55A620001D0}" srcOrd="1" destOrd="0" presId="urn:microsoft.com/office/officeart/2005/8/layout/orgChart1"/>
    <dgm:cxn modelId="{3270C57D-7EE5-4C0E-AB28-F999674033FC}" type="presParOf" srcId="{768F8D0F-DE56-498E-8021-BEC5BE115CA1}" destId="{3CA0C86D-22BF-4CD5-87B6-9ED330B989F8}" srcOrd="2" destOrd="0" presId="urn:microsoft.com/office/officeart/2005/8/layout/orgChart1"/>
    <dgm:cxn modelId="{D9BEF6EA-893E-466D-99F2-555FE64E45BE}" type="presParOf" srcId="{7EE3E3F6-B75B-4269-92FF-9016DD5B028F}" destId="{684FA78E-EE75-40B0-AD83-3C55B7003F87}" srcOrd="2" destOrd="0" presId="urn:microsoft.com/office/officeart/2005/8/layout/orgChart1"/>
    <dgm:cxn modelId="{2CCBB457-5890-4009-9075-270615E72C41}" type="presParOf" srcId="{044EA442-5734-417D-B003-7CAA60BE89E4}" destId="{1B8C1B6C-E973-4711-A692-93CC57E789ED}" srcOrd="2" destOrd="0" presId="urn:microsoft.com/office/officeart/2005/8/layout/orgChart1"/>
    <dgm:cxn modelId="{81B86090-014F-4228-BBD5-F6737C38C01A}" type="presParOf" srcId="{044EA442-5734-417D-B003-7CAA60BE89E4}" destId="{4345314A-E17F-4A44-9346-4BDFB0882B80}" srcOrd="3" destOrd="0" presId="urn:microsoft.com/office/officeart/2005/8/layout/orgChart1"/>
    <dgm:cxn modelId="{CA4F8317-930F-46FD-9CD3-60C619BFFC1D}" type="presParOf" srcId="{4345314A-E17F-4A44-9346-4BDFB0882B80}" destId="{79F9EAD9-6BFC-43A3-87B5-CB60BA37B63F}" srcOrd="0" destOrd="0" presId="urn:microsoft.com/office/officeart/2005/8/layout/orgChart1"/>
    <dgm:cxn modelId="{3C9B6BF1-A3E8-4791-BA0C-C21FCDBECB6E}" type="presParOf" srcId="{79F9EAD9-6BFC-43A3-87B5-CB60BA37B63F}" destId="{CDAC262B-8754-4DEA-BA50-1456072AE4E3}" srcOrd="0" destOrd="0" presId="urn:microsoft.com/office/officeart/2005/8/layout/orgChart1"/>
    <dgm:cxn modelId="{97CAAE03-3D84-4A61-84B0-BB66776345E1}" type="presParOf" srcId="{79F9EAD9-6BFC-43A3-87B5-CB60BA37B63F}" destId="{7328A5E1-EA81-4931-B7BC-5FDD0E5D13D5}" srcOrd="1" destOrd="0" presId="urn:microsoft.com/office/officeart/2005/8/layout/orgChart1"/>
    <dgm:cxn modelId="{00AD5151-F66B-4363-830B-CA6F2F5661B7}" type="presParOf" srcId="{4345314A-E17F-4A44-9346-4BDFB0882B80}" destId="{4E8B9466-6BF3-442B-823C-73963EAF2A6A}" srcOrd="1" destOrd="0" presId="urn:microsoft.com/office/officeart/2005/8/layout/orgChart1"/>
    <dgm:cxn modelId="{722F66F2-2B93-4E0D-A9FE-B71B5D3280A5}" type="presParOf" srcId="{4E8B9466-6BF3-442B-823C-73963EAF2A6A}" destId="{BF3F31B3-06FF-4977-9812-B71017C49C03}" srcOrd="0" destOrd="0" presId="urn:microsoft.com/office/officeart/2005/8/layout/orgChart1"/>
    <dgm:cxn modelId="{9FE7617E-C4E7-4A21-8F1F-F41A47FC1B1C}" type="presParOf" srcId="{4E8B9466-6BF3-442B-823C-73963EAF2A6A}" destId="{DA175FF7-FA14-4E7C-8036-43977E15EC9E}" srcOrd="1" destOrd="0" presId="urn:microsoft.com/office/officeart/2005/8/layout/orgChart1"/>
    <dgm:cxn modelId="{1F85608D-B1AA-4240-8EA9-7F4E7917B5E7}" type="presParOf" srcId="{DA175FF7-FA14-4E7C-8036-43977E15EC9E}" destId="{A294D36C-8789-4F79-8DAA-3E3FFABE500E}" srcOrd="0" destOrd="0" presId="urn:microsoft.com/office/officeart/2005/8/layout/orgChart1"/>
    <dgm:cxn modelId="{72002D8D-71B3-4C9A-9ED8-9BB253211492}" type="presParOf" srcId="{A294D36C-8789-4F79-8DAA-3E3FFABE500E}" destId="{BF00934A-0E91-46BB-A696-5C1E8726E6EA}" srcOrd="0" destOrd="0" presId="urn:microsoft.com/office/officeart/2005/8/layout/orgChart1"/>
    <dgm:cxn modelId="{2137D2DF-A952-4043-ACD1-01813548F654}" type="presParOf" srcId="{A294D36C-8789-4F79-8DAA-3E3FFABE500E}" destId="{E969FEC4-757A-4167-8501-1562EAE81355}" srcOrd="1" destOrd="0" presId="urn:microsoft.com/office/officeart/2005/8/layout/orgChart1"/>
    <dgm:cxn modelId="{A218BC6B-4B45-4FCD-BAC9-C7C902FF7047}" type="presParOf" srcId="{DA175FF7-FA14-4E7C-8036-43977E15EC9E}" destId="{B6F74DA5-E41D-450C-9D56-EDF6797BD6CD}" srcOrd="1" destOrd="0" presId="urn:microsoft.com/office/officeart/2005/8/layout/orgChart1"/>
    <dgm:cxn modelId="{640BEBEE-94E4-48C8-9315-41D242D04D30}" type="presParOf" srcId="{DA175FF7-FA14-4E7C-8036-43977E15EC9E}" destId="{6E7BDC79-D7A1-4C90-94D1-A1605B93D779}" srcOrd="2" destOrd="0" presId="urn:microsoft.com/office/officeart/2005/8/layout/orgChart1"/>
    <dgm:cxn modelId="{488D6DF4-D84A-4054-A477-370E5E54260A}" type="presParOf" srcId="{4E8B9466-6BF3-442B-823C-73963EAF2A6A}" destId="{59937B5A-1B3E-49D8-8945-ADBDC56ADDBF}" srcOrd="2" destOrd="0" presId="urn:microsoft.com/office/officeart/2005/8/layout/orgChart1"/>
    <dgm:cxn modelId="{AE8E819F-B567-40C8-8906-A20369A4B003}" type="presParOf" srcId="{4E8B9466-6BF3-442B-823C-73963EAF2A6A}" destId="{1F8B469C-1507-470A-9375-F5ECC8D1391F}" srcOrd="3" destOrd="0" presId="urn:microsoft.com/office/officeart/2005/8/layout/orgChart1"/>
    <dgm:cxn modelId="{447A886A-008C-4710-8A3C-6A84B7953416}" type="presParOf" srcId="{1F8B469C-1507-470A-9375-F5ECC8D1391F}" destId="{0C80F13E-20C7-4AFD-8D39-6AD1D00CA380}" srcOrd="0" destOrd="0" presId="urn:microsoft.com/office/officeart/2005/8/layout/orgChart1"/>
    <dgm:cxn modelId="{AC52014E-A8F1-4778-B68C-4F52EC89202A}" type="presParOf" srcId="{0C80F13E-20C7-4AFD-8D39-6AD1D00CA380}" destId="{3605FC8F-FB77-4363-89FD-C0A80A0C2323}" srcOrd="0" destOrd="0" presId="urn:microsoft.com/office/officeart/2005/8/layout/orgChart1"/>
    <dgm:cxn modelId="{0B249967-D0BE-4DA7-A51F-4B8B82CA6A5A}" type="presParOf" srcId="{0C80F13E-20C7-4AFD-8D39-6AD1D00CA380}" destId="{3C2C49D6-675E-480C-9A0F-AD22ADE59F75}" srcOrd="1" destOrd="0" presId="urn:microsoft.com/office/officeart/2005/8/layout/orgChart1"/>
    <dgm:cxn modelId="{E13AECD3-3199-4D3A-B519-D67F2757A3FA}" type="presParOf" srcId="{1F8B469C-1507-470A-9375-F5ECC8D1391F}" destId="{3A111AE6-3FE1-4FC8-8E1C-6D1F258D6E24}" srcOrd="1" destOrd="0" presId="urn:microsoft.com/office/officeart/2005/8/layout/orgChart1"/>
    <dgm:cxn modelId="{0750FCFE-6251-4281-BDE2-2E843EB85AD7}" type="presParOf" srcId="{1F8B469C-1507-470A-9375-F5ECC8D1391F}" destId="{87F377B9-91E5-4720-B4EA-1D9A1A8D5DED}" srcOrd="2" destOrd="0" presId="urn:microsoft.com/office/officeart/2005/8/layout/orgChart1"/>
    <dgm:cxn modelId="{3C69F72C-744A-4124-8998-87C2C3DC2F9D}" type="presParOf" srcId="{4345314A-E17F-4A44-9346-4BDFB0882B80}" destId="{686ABCF5-902F-4EAE-9914-3CEFDFF52B25}" srcOrd="2" destOrd="0" presId="urn:microsoft.com/office/officeart/2005/8/layout/orgChart1"/>
    <dgm:cxn modelId="{29AD8A01-1B0D-49F1-851C-8E3DDC0ACF1A}" type="presParOf" srcId="{4F5CAE24-CA4E-452D-AB9B-D457C1F8698D}" destId="{8693B65E-DB88-4B80-89F1-A3E177DAD42C}" srcOrd="2" destOrd="0" presId="urn:microsoft.com/office/officeart/2005/8/layout/orgChart1"/>
    <dgm:cxn modelId="{C81CC5B3-3EA7-4335-A2B5-7A8B3879FBBA}" type="presParOf" srcId="{78E6705E-8117-4BE7-8693-298781C1972A}" destId="{F93C460D-53DB-4A38-A0C2-8791C55E73D7}" srcOrd="6" destOrd="0" presId="urn:microsoft.com/office/officeart/2005/8/layout/orgChart1"/>
    <dgm:cxn modelId="{32291ED5-20D4-422E-A19E-4EE872363320}" type="presParOf" srcId="{78E6705E-8117-4BE7-8693-298781C1972A}" destId="{F3E24FED-B23F-4162-98E0-E4546EED9812}" srcOrd="7" destOrd="0" presId="urn:microsoft.com/office/officeart/2005/8/layout/orgChart1"/>
    <dgm:cxn modelId="{478E7D1B-19F4-4D84-BCDF-40773ADBF553}" type="presParOf" srcId="{F3E24FED-B23F-4162-98E0-E4546EED9812}" destId="{6AA250D3-CD1D-4BD9-AD15-2BD525D17B0E}" srcOrd="0" destOrd="0" presId="urn:microsoft.com/office/officeart/2005/8/layout/orgChart1"/>
    <dgm:cxn modelId="{D0268B0A-4F70-4696-9B38-E2115B8D1934}" type="presParOf" srcId="{6AA250D3-CD1D-4BD9-AD15-2BD525D17B0E}" destId="{7D1DDA63-F03C-451C-835B-9215450C8E4D}" srcOrd="0" destOrd="0" presId="urn:microsoft.com/office/officeart/2005/8/layout/orgChart1"/>
    <dgm:cxn modelId="{CD3B94FD-8F82-445D-A72A-F8FD77B51627}" type="presParOf" srcId="{6AA250D3-CD1D-4BD9-AD15-2BD525D17B0E}" destId="{83DDE03C-69B4-40A0-8E3B-75D700DFCC88}" srcOrd="1" destOrd="0" presId="urn:microsoft.com/office/officeart/2005/8/layout/orgChart1"/>
    <dgm:cxn modelId="{7D7E8743-B066-4044-A1F1-F1B70276B7FF}" type="presParOf" srcId="{F3E24FED-B23F-4162-98E0-E4546EED9812}" destId="{C34E7FE5-F0C7-475D-938B-835D2787566E}" srcOrd="1" destOrd="0" presId="urn:microsoft.com/office/officeart/2005/8/layout/orgChart1"/>
    <dgm:cxn modelId="{6003E411-E525-45C2-B309-9960F4806E26}" type="presParOf" srcId="{C34E7FE5-F0C7-475D-938B-835D2787566E}" destId="{460D6E13-4510-44E6-8E56-EDEA60CB04D7}" srcOrd="0" destOrd="0" presId="urn:microsoft.com/office/officeart/2005/8/layout/orgChart1"/>
    <dgm:cxn modelId="{53F056EA-9EF8-497B-BDBF-99C99FB3C34C}" type="presParOf" srcId="{C34E7FE5-F0C7-475D-938B-835D2787566E}" destId="{7091FD46-EAA3-4D46-9CA0-E71779A5A0FE}" srcOrd="1" destOrd="0" presId="urn:microsoft.com/office/officeart/2005/8/layout/orgChart1"/>
    <dgm:cxn modelId="{9FA002EF-C189-4C1E-844E-B28E4DD574C0}" type="presParOf" srcId="{7091FD46-EAA3-4D46-9CA0-E71779A5A0FE}" destId="{0F509314-FC1A-4765-9DED-90A4E7EB5B6E}" srcOrd="0" destOrd="0" presId="urn:microsoft.com/office/officeart/2005/8/layout/orgChart1"/>
    <dgm:cxn modelId="{C0690640-DC14-4DED-95B7-AAE393FB142E}" type="presParOf" srcId="{0F509314-FC1A-4765-9DED-90A4E7EB5B6E}" destId="{3A6EE858-A676-4504-9121-F11C65E87952}" srcOrd="0" destOrd="0" presId="urn:microsoft.com/office/officeart/2005/8/layout/orgChart1"/>
    <dgm:cxn modelId="{773B635D-CBCF-46A4-9EB7-07942C8BA144}" type="presParOf" srcId="{0F509314-FC1A-4765-9DED-90A4E7EB5B6E}" destId="{05297F51-FBFA-45A6-B53B-88970755D419}" srcOrd="1" destOrd="0" presId="urn:microsoft.com/office/officeart/2005/8/layout/orgChart1"/>
    <dgm:cxn modelId="{7E514AA5-4D78-4C7C-ABE7-3987A9B7D080}" type="presParOf" srcId="{7091FD46-EAA3-4D46-9CA0-E71779A5A0FE}" destId="{B531929D-EF5C-4660-A27E-2A7492A7BC77}" srcOrd="1" destOrd="0" presId="urn:microsoft.com/office/officeart/2005/8/layout/orgChart1"/>
    <dgm:cxn modelId="{368F5AE0-8449-4071-BDBC-336A476599BC}" type="presParOf" srcId="{7091FD46-EAA3-4D46-9CA0-E71779A5A0FE}" destId="{64DE9A4F-9BEE-48B7-90D3-D58B8543756D}" srcOrd="2" destOrd="0" presId="urn:microsoft.com/office/officeart/2005/8/layout/orgChart1"/>
    <dgm:cxn modelId="{70F2637F-0159-459F-A0CD-C49D5607DEA2}" type="presParOf" srcId="{C34E7FE5-F0C7-475D-938B-835D2787566E}" destId="{250E1785-8F3C-454A-A909-0FF382A0651B}" srcOrd="2" destOrd="0" presId="urn:microsoft.com/office/officeart/2005/8/layout/orgChart1"/>
    <dgm:cxn modelId="{6C6DAAED-99B4-4431-9014-E3C54A90B505}" type="presParOf" srcId="{C34E7FE5-F0C7-475D-938B-835D2787566E}" destId="{496E1426-0A25-453C-83AF-6E98755061F1}" srcOrd="3" destOrd="0" presId="urn:microsoft.com/office/officeart/2005/8/layout/orgChart1"/>
    <dgm:cxn modelId="{A5195CB1-134F-423A-B135-092A33E254AB}" type="presParOf" srcId="{496E1426-0A25-453C-83AF-6E98755061F1}" destId="{182CFF91-ECAA-494B-9F63-DAA61F3394D3}" srcOrd="0" destOrd="0" presId="urn:microsoft.com/office/officeart/2005/8/layout/orgChart1"/>
    <dgm:cxn modelId="{F6DD4934-15B8-4A6A-9ACF-014EFD0358C5}" type="presParOf" srcId="{182CFF91-ECAA-494B-9F63-DAA61F3394D3}" destId="{FFDCFBA4-403F-4478-AC54-8E98B26E41A3}" srcOrd="0" destOrd="0" presId="urn:microsoft.com/office/officeart/2005/8/layout/orgChart1"/>
    <dgm:cxn modelId="{25630936-6A5A-4ECD-8F8B-0E363416BC79}" type="presParOf" srcId="{182CFF91-ECAA-494B-9F63-DAA61F3394D3}" destId="{271C6AE2-1D8A-4873-88C2-F285F5F2ABB8}" srcOrd="1" destOrd="0" presId="urn:microsoft.com/office/officeart/2005/8/layout/orgChart1"/>
    <dgm:cxn modelId="{C92E2CA5-241D-4CF3-ACFF-A3070C7FB704}" type="presParOf" srcId="{496E1426-0A25-453C-83AF-6E98755061F1}" destId="{AC59D268-A0F5-479A-B37E-0B74F77AC334}" srcOrd="1" destOrd="0" presId="urn:microsoft.com/office/officeart/2005/8/layout/orgChart1"/>
    <dgm:cxn modelId="{7B18159E-4B7C-4979-A538-DF20D32384F9}" type="presParOf" srcId="{496E1426-0A25-453C-83AF-6E98755061F1}" destId="{86AF729D-972E-4D48-86DD-42C58B894F7E}" srcOrd="2" destOrd="0" presId="urn:microsoft.com/office/officeart/2005/8/layout/orgChart1"/>
    <dgm:cxn modelId="{4EB8A416-24B5-427F-A519-4E16445D1058}" type="presParOf" srcId="{C34E7FE5-F0C7-475D-938B-835D2787566E}" destId="{5F3F8F28-719F-4280-987F-CFFD7AD149EE}" srcOrd="4" destOrd="0" presId="urn:microsoft.com/office/officeart/2005/8/layout/orgChart1"/>
    <dgm:cxn modelId="{9BD7DD9C-21DC-4340-AAF5-44AC26859826}" type="presParOf" srcId="{C34E7FE5-F0C7-475D-938B-835D2787566E}" destId="{B4D47A45-4E01-4BC6-AEBE-684A26025F06}" srcOrd="5" destOrd="0" presId="urn:microsoft.com/office/officeart/2005/8/layout/orgChart1"/>
    <dgm:cxn modelId="{6DB39453-2779-4EAA-9353-9BEB0C46B21F}" type="presParOf" srcId="{B4D47A45-4E01-4BC6-AEBE-684A26025F06}" destId="{379F21F1-39C8-495F-AD5B-CE2A095A4E8C}" srcOrd="0" destOrd="0" presId="urn:microsoft.com/office/officeart/2005/8/layout/orgChart1"/>
    <dgm:cxn modelId="{9EBDDF47-8D6A-4966-8314-17845683D414}" type="presParOf" srcId="{379F21F1-39C8-495F-AD5B-CE2A095A4E8C}" destId="{DA81C083-1CC6-46D4-A076-83E606C760F9}" srcOrd="0" destOrd="0" presId="urn:microsoft.com/office/officeart/2005/8/layout/orgChart1"/>
    <dgm:cxn modelId="{A6B0DBEA-3DC9-4C71-9A26-C7F31A60C836}" type="presParOf" srcId="{379F21F1-39C8-495F-AD5B-CE2A095A4E8C}" destId="{0A3A278A-2AFF-4D38-B6D9-43A229EA5F69}" srcOrd="1" destOrd="0" presId="urn:microsoft.com/office/officeart/2005/8/layout/orgChart1"/>
    <dgm:cxn modelId="{D37DBB92-D276-473D-AE94-6BBAEB4F1D4F}" type="presParOf" srcId="{B4D47A45-4E01-4BC6-AEBE-684A26025F06}" destId="{199B41AD-571F-4F58-B5D8-98A8E16D1CBA}" srcOrd="1" destOrd="0" presId="urn:microsoft.com/office/officeart/2005/8/layout/orgChart1"/>
    <dgm:cxn modelId="{FD4552E5-CF52-4B33-B7F1-B6FA1F857B5B}" type="presParOf" srcId="{B4D47A45-4E01-4BC6-AEBE-684A26025F06}" destId="{00E5DD61-83F4-4DFB-8BC1-34B938878925}" srcOrd="2" destOrd="0" presId="urn:microsoft.com/office/officeart/2005/8/layout/orgChart1"/>
    <dgm:cxn modelId="{BCB95766-DC80-405E-990C-5C86E561BF2A}" type="presParOf" srcId="{F3E24FED-B23F-4162-98E0-E4546EED9812}" destId="{659D9332-E59A-43DF-990F-E4CAC890073C}" srcOrd="2" destOrd="0" presId="urn:microsoft.com/office/officeart/2005/8/layout/orgChart1"/>
    <dgm:cxn modelId="{0DB83653-B501-4F07-8E56-CD0F909E190A}" type="presParOf" srcId="{78E6705E-8117-4BE7-8693-298781C1972A}" destId="{FAB9CEE1-53BD-4EFE-9090-AB8C6BE90F74}" srcOrd="8" destOrd="0" presId="urn:microsoft.com/office/officeart/2005/8/layout/orgChart1"/>
    <dgm:cxn modelId="{32910A15-FFB4-4BF2-8AF5-2F1B1B812C73}" type="presParOf" srcId="{78E6705E-8117-4BE7-8693-298781C1972A}" destId="{AF240142-519E-473C-999B-B55B63ED3775}" srcOrd="9" destOrd="0" presId="urn:microsoft.com/office/officeart/2005/8/layout/orgChart1"/>
    <dgm:cxn modelId="{F07F4527-95FF-47F3-B267-D8479708D164}" type="presParOf" srcId="{AF240142-519E-473C-999B-B55B63ED3775}" destId="{D6B461EC-88E9-458E-A6BA-AB98611A78C9}" srcOrd="0" destOrd="0" presId="urn:microsoft.com/office/officeart/2005/8/layout/orgChart1"/>
    <dgm:cxn modelId="{F66D17B5-B870-48B6-8A0E-EB623AD3AA15}" type="presParOf" srcId="{D6B461EC-88E9-458E-A6BA-AB98611A78C9}" destId="{E9BC5B8F-93C6-41A6-8AF1-4EF9D83C2759}" srcOrd="0" destOrd="0" presId="urn:microsoft.com/office/officeart/2005/8/layout/orgChart1"/>
    <dgm:cxn modelId="{E769D7F6-3DE3-4253-A084-5AE320EF9F33}" type="presParOf" srcId="{D6B461EC-88E9-458E-A6BA-AB98611A78C9}" destId="{77D75640-6714-453A-8CEC-71523FFECDFE}" srcOrd="1" destOrd="0" presId="urn:microsoft.com/office/officeart/2005/8/layout/orgChart1"/>
    <dgm:cxn modelId="{3906C2E1-11A8-42F8-A929-073451F5F82B}" type="presParOf" srcId="{AF240142-519E-473C-999B-B55B63ED3775}" destId="{13AE80BA-759A-457D-A3CE-AE8A96E8EE20}" srcOrd="1" destOrd="0" presId="urn:microsoft.com/office/officeart/2005/8/layout/orgChart1"/>
    <dgm:cxn modelId="{81D666CE-D738-460C-8710-B7A67B2C9B12}" type="presParOf" srcId="{13AE80BA-759A-457D-A3CE-AE8A96E8EE20}" destId="{CA0EB90B-09BC-4D3F-9F90-8841E04A7D94}" srcOrd="0" destOrd="0" presId="urn:microsoft.com/office/officeart/2005/8/layout/orgChart1"/>
    <dgm:cxn modelId="{1E4B7EB5-ECD0-4D91-907D-CD45C511B2F3}" type="presParOf" srcId="{13AE80BA-759A-457D-A3CE-AE8A96E8EE20}" destId="{ECA23A2B-F1FA-4831-9E68-A5E069357E46}" srcOrd="1" destOrd="0" presId="urn:microsoft.com/office/officeart/2005/8/layout/orgChart1"/>
    <dgm:cxn modelId="{87FEA2D9-15B4-4D23-8661-0BCD07A73D30}" type="presParOf" srcId="{ECA23A2B-F1FA-4831-9E68-A5E069357E46}" destId="{C3A18144-13B7-438D-B0C3-FE14F749B9DD}" srcOrd="0" destOrd="0" presId="urn:microsoft.com/office/officeart/2005/8/layout/orgChart1"/>
    <dgm:cxn modelId="{54B485B3-4D4F-47E4-8832-1C1F1C3DB248}" type="presParOf" srcId="{C3A18144-13B7-438D-B0C3-FE14F749B9DD}" destId="{E42CCB67-4C2D-4968-B027-4F2B89820408}" srcOrd="0" destOrd="0" presId="urn:microsoft.com/office/officeart/2005/8/layout/orgChart1"/>
    <dgm:cxn modelId="{7847C17D-8873-4CB3-8BF5-A635E9FC8932}" type="presParOf" srcId="{C3A18144-13B7-438D-B0C3-FE14F749B9DD}" destId="{1B40318C-95B1-43ED-A24A-6D16D97E493E}" srcOrd="1" destOrd="0" presId="urn:microsoft.com/office/officeart/2005/8/layout/orgChart1"/>
    <dgm:cxn modelId="{5E6A2FE6-ACE2-4925-8DA7-129FF64A3700}" type="presParOf" srcId="{ECA23A2B-F1FA-4831-9E68-A5E069357E46}" destId="{3F0F10BC-6755-46D3-8969-A96F6592B2B2}" srcOrd="1" destOrd="0" presId="urn:microsoft.com/office/officeart/2005/8/layout/orgChart1"/>
    <dgm:cxn modelId="{121F0D76-9BC3-452E-9C06-2B17E82E4996}" type="presParOf" srcId="{ECA23A2B-F1FA-4831-9E68-A5E069357E46}" destId="{CFB82DED-654D-41A2-A3ED-C0D7E4C15C5D}" srcOrd="2" destOrd="0" presId="urn:microsoft.com/office/officeart/2005/8/layout/orgChart1"/>
    <dgm:cxn modelId="{38BE2223-8748-423E-BBCA-A3E3C0378772}" type="presParOf" srcId="{13AE80BA-759A-457D-A3CE-AE8A96E8EE20}" destId="{A38FD22D-5F29-4E42-980A-55BEC2ACC839}" srcOrd="2" destOrd="0" presId="urn:microsoft.com/office/officeart/2005/8/layout/orgChart1"/>
    <dgm:cxn modelId="{AB962EBB-6B94-4ECC-9DA2-6BB94E2D2E14}" type="presParOf" srcId="{13AE80BA-759A-457D-A3CE-AE8A96E8EE20}" destId="{A238186E-17B9-4E4F-9DFC-48D416F154D2}" srcOrd="3" destOrd="0" presId="urn:microsoft.com/office/officeart/2005/8/layout/orgChart1"/>
    <dgm:cxn modelId="{D2BA7D16-7285-45A9-A1A9-D6906358BA22}" type="presParOf" srcId="{A238186E-17B9-4E4F-9DFC-48D416F154D2}" destId="{5D86C1DB-047E-445E-8093-5A07B872BCEB}" srcOrd="0" destOrd="0" presId="urn:microsoft.com/office/officeart/2005/8/layout/orgChart1"/>
    <dgm:cxn modelId="{DBBDAD69-B24E-4C73-A36B-EE503E43ECDA}" type="presParOf" srcId="{5D86C1DB-047E-445E-8093-5A07B872BCEB}" destId="{A723DDEB-2635-4AC6-ABDE-99BB471F0D04}" srcOrd="0" destOrd="0" presId="urn:microsoft.com/office/officeart/2005/8/layout/orgChart1"/>
    <dgm:cxn modelId="{09983E88-21D3-4488-A944-25C6F4D0CD89}" type="presParOf" srcId="{5D86C1DB-047E-445E-8093-5A07B872BCEB}" destId="{7A51EE1E-DA28-401F-BA9C-2AE4CB31C38E}" srcOrd="1" destOrd="0" presId="urn:microsoft.com/office/officeart/2005/8/layout/orgChart1"/>
    <dgm:cxn modelId="{78338950-34DB-4250-AD29-ADFFDC92EF7A}" type="presParOf" srcId="{A238186E-17B9-4E4F-9DFC-48D416F154D2}" destId="{2A85B7C2-BA6E-45FC-BB13-4852513D93D5}" srcOrd="1" destOrd="0" presId="urn:microsoft.com/office/officeart/2005/8/layout/orgChart1"/>
    <dgm:cxn modelId="{CBE10C42-2CD8-466A-A991-774C728E0F40}" type="presParOf" srcId="{A238186E-17B9-4E4F-9DFC-48D416F154D2}" destId="{0D772CFC-F059-460C-9C82-A636BC3C8C51}" srcOrd="2" destOrd="0" presId="urn:microsoft.com/office/officeart/2005/8/layout/orgChart1"/>
    <dgm:cxn modelId="{C22E1C93-1F12-4768-8470-3BB2AC9EFB9E}" type="presParOf" srcId="{AF240142-519E-473C-999B-B55B63ED3775}" destId="{EFFCFADD-8D94-4B29-9D0C-DC4D51D16260}" srcOrd="2" destOrd="0" presId="urn:microsoft.com/office/officeart/2005/8/layout/orgChart1"/>
    <dgm:cxn modelId="{E8F1CB63-31E4-48C0-BC16-F41469F5D08C}" type="presParOf" srcId="{B82940EC-B3F7-48E3-B91F-665F8405839A}" destId="{8FE3AF8B-451B-4654-8606-3560B338FDD0}"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75050-0E15-4C5B-92B0-66D068882F1F}" type="datetimeFigureOut">
              <a:rPr lang="tr-TR" smtClean="0"/>
              <a:pPr/>
              <a:t>23.09.2018</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normAutofit/>
          </a:bodyPr>
          <a:lstStyle/>
          <a:p>
            <a:r>
              <a:rPr lang="tr-TR" dirty="0" smtClean="0"/>
              <a:t>BANKACILIK HUKUKU</a:t>
            </a:r>
            <a:endParaRPr lang="tr-TR" dirty="0"/>
          </a:p>
        </p:txBody>
      </p:sp>
      <p:sp>
        <p:nvSpPr>
          <p:cNvPr id="3" name="2 Alt Başlık"/>
          <p:cNvSpPr>
            <a:spLocks noGrp="1"/>
          </p:cNvSpPr>
          <p:nvPr>
            <p:ph type="subTitle" idx="1"/>
          </p:nvPr>
        </p:nvSpPr>
        <p:spPr/>
        <p:txBody>
          <a:bodyPr>
            <a:normAutofit fontScale="92500" lnSpcReduction="20000"/>
          </a:bodyPr>
          <a:lstStyle/>
          <a:p>
            <a:r>
              <a:rPr lang="tr-TR" dirty="0" smtClean="0"/>
              <a:t>İKİNCİ BÖLÜM</a:t>
            </a:r>
          </a:p>
          <a:p>
            <a:r>
              <a:rPr lang="tr-TR" dirty="0" smtClean="0"/>
              <a:t>TEMEL KAVRAMLAR, BANKACILIK İŞLEMLERİ VE DÜZENLEYİCİ-DENETLEYİCİ KURUMLAR</a:t>
            </a:r>
            <a:endParaRPr lang="tr-T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lstStyle/>
          <a:p>
            <a:r>
              <a:rPr lang="tr-TR" dirty="0" smtClean="0"/>
              <a:t>Bankacılığın Avrupa’daki gelişimiyse, 1400’lü yıllardan sonraya rastlamaktadır.</a:t>
            </a:r>
          </a:p>
          <a:p>
            <a:r>
              <a:rPr lang="tr-TR" dirty="0" smtClean="0"/>
              <a:t>Türk tarihinde öncelikle </a:t>
            </a:r>
            <a:r>
              <a:rPr lang="tr-TR" b="1" dirty="0" smtClean="0"/>
              <a:t>Osmanlı döneminde </a:t>
            </a:r>
            <a:r>
              <a:rPr lang="tr-TR" dirty="0" smtClean="0"/>
              <a:t>ilk bankacılık faaliyetleri iki Galata bankerinin kurmuş olduğu </a:t>
            </a:r>
            <a:r>
              <a:rPr lang="tr-TR" b="1" dirty="0" smtClean="0"/>
              <a:t>İstanbul Bankası </a:t>
            </a:r>
            <a:r>
              <a:rPr lang="tr-TR" dirty="0" smtClean="0"/>
              <a:t>(Bank-ı </a:t>
            </a:r>
            <a:r>
              <a:rPr lang="tr-TR" dirty="0" err="1" smtClean="0"/>
              <a:t>Dersaadet</a:t>
            </a:r>
            <a:r>
              <a:rPr lang="tr-TR" dirty="0" smtClean="0"/>
              <a:t> / </a:t>
            </a:r>
            <a:r>
              <a:rPr lang="tr-TR" dirty="0" err="1" smtClean="0"/>
              <a:t>Banque</a:t>
            </a:r>
            <a:r>
              <a:rPr lang="tr-TR" dirty="0" smtClean="0"/>
              <a:t> de </a:t>
            </a:r>
            <a:r>
              <a:rPr lang="tr-TR" dirty="0" err="1" smtClean="0"/>
              <a:t>Constantinople</a:t>
            </a:r>
            <a:r>
              <a:rPr lang="tr-TR" dirty="0" smtClean="0"/>
              <a:t>) ile başlamıştır (</a:t>
            </a:r>
            <a:r>
              <a:rPr lang="tr-TR" dirty="0" err="1" smtClean="0"/>
              <a:t>Akgüç</a:t>
            </a:r>
            <a:r>
              <a:rPr lang="tr-TR" dirty="0" smtClean="0"/>
              <a:t>, 2007: 7).</a:t>
            </a:r>
            <a:endParaRPr lang="tr-TR"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764704"/>
            <a:ext cx="8229600" cy="5361459"/>
          </a:xfrm>
        </p:spPr>
        <p:txBody>
          <a:bodyPr>
            <a:normAutofit/>
          </a:bodyPr>
          <a:lstStyle/>
          <a:p>
            <a:r>
              <a:rPr lang="tr-TR" dirty="0" smtClean="0"/>
              <a:t>Mezkûr yönetmelik md. 9’a göre zamanaşımı sürecinin başlangıcı; </a:t>
            </a:r>
          </a:p>
          <a:p>
            <a:pPr lvl="0"/>
            <a:r>
              <a:rPr lang="tr-TR" u="sng" dirty="0" smtClean="0">
                <a:effectLst>
                  <a:outerShdw blurRad="38100" dist="38100" dir="2700000" algn="tl">
                    <a:srgbClr val="000000">
                      <a:alpha val="43137"/>
                    </a:srgbClr>
                  </a:outerShdw>
                </a:effectLst>
              </a:rPr>
              <a:t>Kiralık kasalardaki kıymetler </a:t>
            </a:r>
            <a:r>
              <a:rPr lang="tr-TR" dirty="0" smtClean="0">
                <a:effectLst>
                  <a:outerShdw blurRad="38100" dist="38100" dir="2700000" algn="tl">
                    <a:srgbClr val="000000">
                      <a:alpha val="43137"/>
                    </a:srgbClr>
                  </a:outerShdw>
                </a:effectLst>
              </a:rPr>
              <a:t>için </a:t>
            </a:r>
            <a:r>
              <a:rPr lang="tr-TR" dirty="0" smtClean="0">
                <a:solidFill>
                  <a:srgbClr val="FF0000"/>
                </a:solidFill>
                <a:effectLst>
                  <a:outerShdw blurRad="38100" dist="38100" dir="2700000" algn="tl">
                    <a:srgbClr val="000000">
                      <a:alpha val="43137"/>
                    </a:srgbClr>
                  </a:outerShdw>
                </a:effectLst>
              </a:rPr>
              <a:t>kasa kira bedelinin en son tahsil edildiği</a:t>
            </a:r>
            <a:r>
              <a:rPr lang="tr-TR" dirty="0" smtClean="0">
                <a:effectLst>
                  <a:outerShdw blurRad="38100" dist="38100" dir="2700000" algn="tl">
                    <a:srgbClr val="000000">
                      <a:alpha val="43137"/>
                    </a:srgbClr>
                  </a:outerShdw>
                </a:effectLst>
              </a:rPr>
              <a:t> ya da </a:t>
            </a:r>
            <a:r>
              <a:rPr lang="tr-TR" dirty="0" smtClean="0">
                <a:solidFill>
                  <a:srgbClr val="FF0000"/>
                </a:solidFill>
                <a:effectLst>
                  <a:outerShdw blurRad="38100" dist="38100" dir="2700000" algn="tl">
                    <a:srgbClr val="000000">
                      <a:alpha val="43137"/>
                    </a:srgbClr>
                  </a:outerShdw>
                </a:effectLst>
              </a:rPr>
              <a:t>kasanın en son açıldığı </a:t>
            </a:r>
            <a:r>
              <a:rPr lang="tr-TR" dirty="0" smtClean="0"/>
              <a:t>(ZİY, md. 9/1), </a:t>
            </a:r>
          </a:p>
          <a:p>
            <a:r>
              <a:rPr lang="tr-TR" u="sng" dirty="0" smtClean="0">
                <a:effectLst>
                  <a:outerShdw blurRad="38100" dist="38100" dir="2700000" algn="tl">
                    <a:srgbClr val="000000">
                      <a:alpha val="43137"/>
                    </a:srgbClr>
                  </a:outerShdw>
                </a:effectLst>
              </a:rPr>
              <a:t>Ergin olmayanlar adına ve yalnızca bunlara ödeme yapılmak kaydıyla açtırılan hesaplarda</a:t>
            </a:r>
            <a:r>
              <a:rPr lang="tr-TR" dirty="0" smtClean="0">
                <a:effectLst>
                  <a:outerShdw blurRad="38100" dist="38100" dir="2700000" algn="tl">
                    <a:srgbClr val="000000">
                      <a:alpha val="43137"/>
                    </a:srgbClr>
                  </a:outerShdw>
                </a:effectLst>
              </a:rPr>
              <a:t>, </a:t>
            </a:r>
            <a:r>
              <a:rPr lang="tr-TR" dirty="0" smtClean="0">
                <a:solidFill>
                  <a:srgbClr val="FF0000"/>
                </a:solidFill>
                <a:effectLst>
                  <a:outerShdw blurRad="38100" dist="38100" dir="2700000" algn="tl">
                    <a:srgbClr val="000000">
                      <a:alpha val="43137"/>
                    </a:srgbClr>
                  </a:outerShdw>
                </a:effectLst>
              </a:rPr>
              <a:t>kişinin ergin olduğu tarihte işlemeye</a:t>
            </a:r>
            <a:r>
              <a:rPr lang="tr-TR" dirty="0" smtClean="0">
                <a:effectLst>
                  <a:outerShdw blurRad="38100" dist="38100" dir="2700000" algn="tl">
                    <a:srgbClr val="000000">
                      <a:alpha val="43137"/>
                    </a:srgbClr>
                  </a:outerShdw>
                </a:effectLst>
              </a:rPr>
              <a:t> başlar</a:t>
            </a:r>
            <a:r>
              <a:rPr lang="tr-TR" dirty="0" smtClean="0"/>
              <a:t> (ZİY, md. 9/1).</a:t>
            </a:r>
          </a:p>
          <a:p>
            <a:endParaRPr lang="tr-TR"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Şekil 4 Mevduat ve Katılım Fonunda Zamanaşımı Süreci</a:t>
            </a:r>
            <a:endParaRPr lang="tr-TR" dirty="0"/>
          </a:p>
        </p:txBody>
      </p:sp>
      <p:pic>
        <p:nvPicPr>
          <p:cNvPr id="4" name="3 Resim"/>
          <p:cNvPicPr/>
          <p:nvPr/>
        </p:nvPicPr>
        <p:blipFill>
          <a:blip r:embed="rId2" cstate="print"/>
          <a:srcRect/>
          <a:stretch>
            <a:fillRect/>
          </a:stretch>
        </p:blipFill>
        <p:spPr bwMode="auto">
          <a:xfrm>
            <a:off x="179512" y="1412776"/>
            <a:ext cx="8712968" cy="5040560"/>
          </a:xfrm>
          <a:prstGeom prst="rect">
            <a:avLst/>
          </a:prstGeom>
          <a:noFill/>
          <a:ln w="9525">
            <a:noFill/>
            <a:miter lim="800000"/>
            <a:headEnd/>
            <a:tailEnd/>
          </a:ln>
        </p:spPr>
      </p:pic>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fontScale="92500" lnSpcReduction="10000"/>
          </a:bodyPr>
          <a:lstStyle/>
          <a:p>
            <a:r>
              <a:rPr lang="tr-TR" dirty="0" smtClean="0"/>
              <a:t>Buna karşın, </a:t>
            </a:r>
            <a:r>
              <a:rPr lang="tr-TR" b="1" dirty="0" smtClean="0"/>
              <a:t>hesabın üzerine </a:t>
            </a:r>
            <a:r>
              <a:rPr lang="tr-TR" b="1" dirty="0" smtClean="0">
                <a:solidFill>
                  <a:srgbClr val="FF0000"/>
                </a:solidFill>
              </a:rPr>
              <a:t>bloke konulması </a:t>
            </a:r>
            <a:r>
              <a:rPr lang="tr-TR" b="1" dirty="0" smtClean="0"/>
              <a:t>halinde </a:t>
            </a:r>
            <a:r>
              <a:rPr lang="tr-TR" dirty="0" smtClean="0"/>
              <a:t>zamanaşımı süresi bloke konulduğu tarihte </a:t>
            </a:r>
            <a:r>
              <a:rPr lang="tr-TR" b="1" dirty="0" smtClean="0">
                <a:solidFill>
                  <a:srgbClr val="FF0000"/>
                </a:solidFill>
              </a:rPr>
              <a:t>durur ve işlemez</a:t>
            </a:r>
            <a:r>
              <a:rPr lang="tr-TR" b="1" dirty="0" smtClean="0"/>
              <a:t>. </a:t>
            </a:r>
          </a:p>
          <a:p>
            <a:r>
              <a:rPr lang="tr-TR" dirty="0" smtClean="0"/>
              <a:t>Burada zamanaşımının </a:t>
            </a:r>
            <a:r>
              <a:rPr lang="tr-TR" dirty="0" smtClean="0">
                <a:solidFill>
                  <a:srgbClr val="FF0000"/>
                </a:solidFill>
              </a:rPr>
              <a:t>kesilmesi söz konusu</a:t>
            </a:r>
            <a:r>
              <a:rPr lang="tr-TR" dirty="0" smtClean="0"/>
              <a:t> </a:t>
            </a:r>
            <a:r>
              <a:rPr lang="tr-TR" b="1" u="sng" dirty="0" smtClean="0"/>
              <a:t>değildir.</a:t>
            </a:r>
            <a:r>
              <a:rPr lang="tr-TR" dirty="0" smtClean="0"/>
              <a:t> </a:t>
            </a:r>
          </a:p>
          <a:p>
            <a:r>
              <a:rPr lang="tr-TR" dirty="0" smtClean="0"/>
              <a:t>Süre, hesaptaki blokenin kaldırıldığı tarihten itibaren yeniden işlemeye devam eder. </a:t>
            </a:r>
          </a:p>
          <a:p>
            <a:r>
              <a:rPr lang="tr-TR" dirty="0" smtClean="0"/>
              <a:t>Yani durma tarihi öncesinde işleyen zamanaşımı süresi geçerlidir. </a:t>
            </a:r>
          </a:p>
          <a:p>
            <a:r>
              <a:rPr lang="tr-TR" dirty="0" smtClean="0"/>
              <a:t>Süre kaldığı yerden devam etmekle birlikte, hesabın zamanaşımına uğraması için kalan süre 10 yıllık zamanaşımı süresine ulaşması gerekir (ZİY, md. 9/2). </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lstStyle/>
          <a:p>
            <a:r>
              <a:rPr lang="tr-TR" dirty="0" smtClean="0"/>
              <a:t>O halde </a:t>
            </a:r>
            <a:r>
              <a:rPr lang="tr-TR" b="1" dirty="0" smtClean="0"/>
              <a:t>zamanaşımını kesen olaylar</a:t>
            </a:r>
            <a:r>
              <a:rPr lang="tr-TR" dirty="0" smtClean="0"/>
              <a:t>ında burada ifade edilmesi gerekir. </a:t>
            </a:r>
          </a:p>
          <a:p>
            <a:r>
              <a:rPr lang="tr-TR" dirty="0" smtClean="0"/>
              <a:t>Hesapla ilgili herhangi </a:t>
            </a:r>
            <a:r>
              <a:rPr lang="tr-TR" b="1" dirty="0" smtClean="0"/>
              <a:t>bir talep, işlem yahut yazılı talimat</a:t>
            </a:r>
            <a:r>
              <a:rPr lang="tr-TR" dirty="0" smtClean="0"/>
              <a:t> zamanaşımı sürelerini keser. </a:t>
            </a:r>
          </a:p>
          <a:p>
            <a:r>
              <a:rPr lang="tr-TR" dirty="0" smtClean="0"/>
              <a:t>Kesilen zamanaşımı (hesaba ilişkin bir talep, işlem yahut yazılı talimat) yani süreyi kesen işlem tarihinden itibaren tekrar yeniden (birinci günden itibaren) işlemeye başlar.</a:t>
            </a:r>
          </a:p>
          <a:p>
            <a:endParaRPr lang="tr-TR"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Konuya ilişkin bir kaç örnek verilmesi, konunun anlaşılmasına yardımcı olacaktır.</a:t>
            </a:r>
            <a:endParaRPr lang="tr-TR"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fontScale="92500" lnSpcReduction="10000"/>
          </a:bodyPr>
          <a:lstStyle/>
          <a:p>
            <a:r>
              <a:rPr lang="tr-TR" b="1" dirty="0" smtClean="0"/>
              <a:t>Örnek_1:</a:t>
            </a:r>
            <a:r>
              <a:rPr lang="tr-TR" dirty="0" smtClean="0"/>
              <a:t> 62 yaşında memur emeklisi olan kimsesiz “A” kişisi, vadesiz mevduat hesabından 14.09.2014 tarihinde elektrik faturası ödemiş ve iki ay sonra ciddi bir travma geçirmiş ve akli dengesini yitirmiştir. </a:t>
            </a:r>
          </a:p>
          <a:p>
            <a:r>
              <a:rPr lang="tr-TR" dirty="0" smtClean="0"/>
              <a:t>1- “A” kişisinin vadesiz mevduat hesabındaki para ne zaman zamanaşımına uğrar? </a:t>
            </a:r>
          </a:p>
          <a:p>
            <a:r>
              <a:rPr lang="tr-TR" dirty="0" smtClean="0"/>
              <a:t>2- “A” kişisinin vadesiz mevduatı ilan edilecek sınırın üstünde olduğu takdirde ne zaman </a:t>
            </a:r>
            <a:r>
              <a:rPr lang="tr-TR" dirty="0" err="1" smtClean="0"/>
              <a:t>TMSF'ye</a:t>
            </a:r>
            <a:r>
              <a:rPr lang="tr-TR" dirty="0" smtClean="0"/>
              <a:t> gelir kaydedilir? </a:t>
            </a:r>
          </a:p>
          <a:p>
            <a:r>
              <a:rPr lang="tr-TR" dirty="0" smtClean="0"/>
              <a:t>3- “A” kişisinin vadesiz mevduatı 1 yıl vadeli olarak 14.09.2014 tarihinde bankaya yatırılsaydı, zamanaşımı süresi nasıl değişecektir?</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597352"/>
          </a:xfrm>
        </p:spPr>
        <p:txBody>
          <a:bodyPr>
            <a:normAutofit fontScale="77500" lnSpcReduction="20000"/>
          </a:bodyPr>
          <a:lstStyle/>
          <a:p>
            <a:r>
              <a:rPr lang="tr-TR" b="1" dirty="0" smtClean="0"/>
              <a:t>Çözüm_1:</a:t>
            </a:r>
            <a:r>
              <a:rPr lang="tr-TR" dirty="0" smtClean="0"/>
              <a:t> Zamanaşımı süresi hesap sahibinin en son talebi, işlemi ya da herhangi bir yazılı talimatından itibaren işlemeye başlayacaktır. Bu örnekte verilen en son işlem tarihi 14.09.2014’tür. Dolayısıyla 10 yıllık zamanaşımı süresi, 14.09.2024 tarihinde dolacaktır. 14.09.2024 tarihinde hesabın zamanaşımına uğramasından dolayı yetkili kuruluşlar, zaman aşımı sürecini takip eden takvim yılı olan 2025 yılının Şubat ayından itibaren başlatacaklardır. Tüm sürecin sonunda hesap sahipleri yahut kanuni mirasçılar tarafından başvuru yapılmadığı takdirde, hesaptaki değerler 2025 yılı Haziran ayının 15’inde </a:t>
            </a:r>
            <a:r>
              <a:rPr lang="tr-TR" dirty="0" err="1" smtClean="0"/>
              <a:t>TMSF’ye</a:t>
            </a:r>
            <a:r>
              <a:rPr lang="tr-TR" dirty="0" smtClean="0"/>
              <a:t> gelir kaydedilecek ve Haziran ayının sonuna kadar TMSF hesaplarına aktarılacaktır. “A” kişisi akli dengesini yitirmeden önce vadesiz hesabındaki miktarı 1 yıl vadeye yatırmış ise, zamanaşımı süresi vade sonunda itibaren işlemeye başlayacaktır. Bu takdirde zaman aşımı süresi 14.09.2025 tarihinde dolacaktır. Bu takdirde, hesap sahiplerinin tüm ilanlara rağmen başvurmadığı düşünülürse, hesaptaki değerler 2026 yılı Haziran ayı 15’inde </a:t>
            </a:r>
            <a:r>
              <a:rPr lang="tr-TR" dirty="0" err="1" smtClean="0"/>
              <a:t>TMSF’ye</a:t>
            </a:r>
            <a:r>
              <a:rPr lang="tr-TR" dirty="0" smtClean="0"/>
              <a:t> gelir kaydedilecek ve Haziran ayının sonuna kadar TMSF hesaplarına aktarılacaktır. </a:t>
            </a: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fontScale="85000" lnSpcReduction="20000"/>
          </a:bodyPr>
          <a:lstStyle/>
          <a:p>
            <a:r>
              <a:rPr lang="tr-TR" b="1" dirty="0" smtClean="0"/>
              <a:t>Örnek_2:</a:t>
            </a:r>
            <a:r>
              <a:rPr lang="tr-TR" dirty="0" smtClean="0"/>
              <a:t> 16.03.2015 tarihinde doğan “</a:t>
            </a:r>
            <a:r>
              <a:rPr lang="tr-TR" dirty="0" err="1" smtClean="0"/>
              <a:t>B”nin</a:t>
            </a:r>
            <a:r>
              <a:rPr lang="tr-TR" dirty="0" smtClean="0"/>
              <a:t> dedesi, “B” doğduğunda onun adına ve yalnız ona ödeme yapılması şartıyla,bir bankada vadeli mevduat hesabı açmış ve bu hesaba belirli bir miktar para yatırmış, ancak bunu hiç kimseye söylememiştir. Sürpriz yapmak isteyen dede 1 yıl sonra 16.03.2016’da vefat etmiştir. Bu durumda zamanaşımı ne zaman başlar ne zaman zona erer?</a:t>
            </a:r>
          </a:p>
          <a:p>
            <a:r>
              <a:rPr lang="tr-TR" dirty="0" smtClean="0"/>
              <a:t>Yahut “</a:t>
            </a:r>
            <a:r>
              <a:rPr lang="tr-TR" dirty="0" err="1" smtClean="0"/>
              <a:t>B”nin</a:t>
            </a:r>
            <a:r>
              <a:rPr lang="tr-TR" dirty="0" smtClean="0"/>
              <a:t> dedesi banka ile bir sözleşme yaparak, torunu 18 yaşına gelene kadar hesabın 1 yıllık vadelerle değerlendirilmesi ve ödemenin 18 yaşından sonra yapılmasını karlaştırmış olsaydı, zamanaşımı süresi ne şekilde etkilenecektir? (“B” adına açılmış vadeli mevduatın hesabının vadesi her yıl 31 Mayıs tarihinde dolmaktadır. O takdirde “B” adına açılmış vadeli mevduat hesabı ne zaman zamanaşımına uğrar ve hesap sahibine yahut velisine ulaşılamadığı takdirde mevduat hangi tarihte </a:t>
            </a:r>
            <a:r>
              <a:rPr lang="tr-TR" dirty="0" err="1" smtClean="0"/>
              <a:t>TMSF’ye</a:t>
            </a:r>
            <a:r>
              <a:rPr lang="tr-TR" dirty="0" smtClean="0"/>
              <a:t> gelir kaydedilir?)</a:t>
            </a:r>
          </a:p>
          <a:p>
            <a:endParaRPr lang="tr-TR" dirty="0" smtClean="0"/>
          </a:p>
          <a:p>
            <a:endParaRPr lang="tr-TR"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fontScale="77500" lnSpcReduction="20000"/>
          </a:bodyPr>
          <a:lstStyle/>
          <a:p>
            <a:r>
              <a:rPr lang="tr-TR" b="1" dirty="0" smtClean="0"/>
              <a:t>Çözüm_2:</a:t>
            </a:r>
            <a:r>
              <a:rPr lang="tr-TR" dirty="0" smtClean="0"/>
              <a:t> Ergin olmayanların adına açılan hesaplarda zamanaşımına ilişkin istisnai düzenleme gereği; ergin olmayanlar adına ve yalnızca bunlara ödeme yapılmak kaydıyla açtırılan hesaplarda zamanaşımı, kişinin ergin olduğu tarihten itibaren işlemeye başlayacaktır. O halde “B” kişisine ait hesap, 18 yaşına bastığı 16.03.2033 tarihinden itibaren işlemeye başlayan zamanaşımı süresinin 16.03.2043 tarihinde dolmasıyla zamanaşımına uğrar. </a:t>
            </a:r>
          </a:p>
          <a:p>
            <a:r>
              <a:rPr lang="tr-TR" dirty="0" smtClean="0"/>
              <a:t>16.03.2015 tarihinde doğan “B” 16.03.2033 tarihinde ergin olacağı için banka ödemeyi bu tarihte gerçekleştirmesi gerekecektir. Ancak vadenin 31 Mayıs’ta dolduğu göz ardı edilmeden, zamanaşımı süresinin 31.05.2033 tarihinden itibaren başlayacağı ve 31.05.2043 tahinde dolacağı hesaplanmalıdır. Başvuru olmadığı takdirde, 2043 takvim yılını takip eden 2044 yılının Haziran ayı 15’inde hesaptaki değerler TMSF adına gelir kaydedilmesi ve Haziran ayının sonuna kadar transfer edilmesi gerekecektir.</a:t>
            </a:r>
          </a:p>
          <a:p>
            <a:endParaRPr lang="tr-TR"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Mevduatın ve Katılım Fonunun Sigortalanması</a:t>
            </a:r>
            <a:endParaRPr lang="tr-TR" dirty="0"/>
          </a:p>
        </p:txBody>
      </p:sp>
      <p:sp>
        <p:nvSpPr>
          <p:cNvPr id="3" name="2 İçerik Yer Tutucusu"/>
          <p:cNvSpPr>
            <a:spLocks noGrp="1"/>
          </p:cNvSpPr>
          <p:nvPr>
            <p:ph idx="1"/>
          </p:nvPr>
        </p:nvSpPr>
        <p:spPr>
          <a:xfrm>
            <a:off x="457200" y="1600200"/>
            <a:ext cx="8229600" cy="4853136"/>
          </a:xfrm>
        </p:spPr>
        <p:txBody>
          <a:bodyPr>
            <a:normAutofit/>
          </a:bodyPr>
          <a:lstStyle/>
          <a:p>
            <a:r>
              <a:rPr lang="tr-TR" dirty="0" smtClean="0"/>
              <a:t>Banka ve benzeri kredi kuruluşlarının önemli faaliyetlerinden biri mevduat toplamaktır. </a:t>
            </a:r>
          </a:p>
          <a:p>
            <a:r>
              <a:rPr lang="tr-TR" dirty="0" smtClean="0"/>
              <a:t>Toplanan mevduatlar banka vb. kredi kuruluşları nezdinde saklanır ve/veya fon ihtiyacı olanlara doğru aktarılır.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048672"/>
          </a:xfrm>
        </p:spPr>
        <p:txBody>
          <a:bodyPr>
            <a:normAutofit/>
          </a:bodyPr>
          <a:lstStyle/>
          <a:p>
            <a:r>
              <a:rPr lang="tr-TR" dirty="0" smtClean="0"/>
              <a:t>1847 yılında kurulan İstanbul Bankası’nın kısa süren ticari hayatı 1852’de son bulmuştur. </a:t>
            </a:r>
          </a:p>
          <a:p>
            <a:r>
              <a:rPr lang="tr-TR" b="1" dirty="0" smtClean="0"/>
              <a:t>Yabancı sermaye ile kurulan ilk banka </a:t>
            </a:r>
            <a:r>
              <a:rPr lang="tr-TR" dirty="0" smtClean="0"/>
              <a:t>özelliği taşıyan ve merkezi Londra’da bulunan </a:t>
            </a:r>
            <a:r>
              <a:rPr lang="tr-TR" b="1" dirty="0" smtClean="0"/>
              <a:t>Osmanlı Bankası</a:t>
            </a:r>
            <a:r>
              <a:rPr lang="tr-TR" dirty="0" smtClean="0"/>
              <a:t> (Bank-ı Osman-i) 1856 tarihinden itibaren bankacılık faaliyetlerine başlamıştır. </a:t>
            </a:r>
          </a:p>
          <a:p>
            <a:endParaRPr lang="tr-TR"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976664"/>
          </a:xfrm>
        </p:spPr>
        <p:txBody>
          <a:bodyPr>
            <a:normAutofit/>
          </a:bodyPr>
          <a:lstStyle/>
          <a:p>
            <a:r>
              <a:rPr lang="tr-TR" dirty="0" smtClean="0"/>
              <a:t>Birden çok kişinin tasarruflarını bir araya toplayan </a:t>
            </a:r>
            <a:r>
              <a:rPr lang="tr-TR" b="1" dirty="0" smtClean="0"/>
              <a:t>banka</a:t>
            </a:r>
            <a:r>
              <a:rPr lang="tr-TR" dirty="0" smtClean="0"/>
              <a:t>nın </a:t>
            </a:r>
            <a:r>
              <a:rPr lang="tr-TR" b="1" dirty="0" smtClean="0"/>
              <a:t>çeşitli riskler taşıdığı</a:t>
            </a:r>
            <a:r>
              <a:rPr lang="tr-TR" dirty="0" smtClean="0"/>
              <a:t> bilinmektedir. </a:t>
            </a:r>
          </a:p>
          <a:p>
            <a:r>
              <a:rPr lang="tr-TR" dirty="0" smtClean="0"/>
              <a:t>Kullandırılan kredilerin geri dönmemesi vs. gibi nedenlerden dolayı bankanın </a:t>
            </a:r>
            <a:r>
              <a:rPr lang="tr-TR" b="1" dirty="0" smtClean="0"/>
              <a:t>mali bünyesinin bozulması </a:t>
            </a:r>
            <a:r>
              <a:rPr lang="tr-TR" dirty="0" smtClean="0"/>
              <a:t>her halükarda mümkündür. </a:t>
            </a:r>
          </a:p>
          <a:p>
            <a:r>
              <a:rPr lang="tr-TR" dirty="0" smtClean="0"/>
              <a:t>Tüm bu risklere karşı, bankalara yatırılan </a:t>
            </a:r>
            <a:r>
              <a:rPr lang="tr-TR" b="1" dirty="0" smtClean="0"/>
              <a:t>tasarruf mevduatları</a:t>
            </a:r>
            <a:r>
              <a:rPr lang="tr-TR" dirty="0" smtClean="0"/>
              <a:t>nın </a:t>
            </a:r>
            <a:r>
              <a:rPr lang="tr-TR" b="1" dirty="0" smtClean="0"/>
              <a:t>korunması devlet garantisi altında</a:t>
            </a:r>
            <a:r>
              <a:rPr lang="tr-TR" dirty="0" smtClean="0"/>
              <a:t>dır. </a:t>
            </a:r>
          </a:p>
          <a:p>
            <a:endParaRPr lang="tr-TR" dirty="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976664"/>
          </a:xfrm>
        </p:spPr>
        <p:txBody>
          <a:bodyPr>
            <a:normAutofit/>
          </a:bodyPr>
          <a:lstStyle/>
          <a:p>
            <a:r>
              <a:rPr lang="tr-TR" dirty="0" smtClean="0"/>
              <a:t>Doğaldır ki; bankaların birer güven müessesesi olduğu bu durumdan kaynaklanmaktadır. </a:t>
            </a:r>
          </a:p>
          <a:p>
            <a:r>
              <a:rPr lang="tr-TR" u="sng" dirty="0" smtClean="0"/>
              <a:t>Bankalar hem </a:t>
            </a:r>
            <a:r>
              <a:rPr lang="tr-TR" b="1" u="sng" dirty="0" smtClean="0"/>
              <a:t>kamu denetimi</a:t>
            </a:r>
            <a:r>
              <a:rPr lang="tr-TR" u="sng" dirty="0" smtClean="0"/>
              <a:t> hem de </a:t>
            </a:r>
            <a:r>
              <a:rPr lang="tr-TR" b="1" u="sng" dirty="0" smtClean="0"/>
              <a:t>kamu garantisi</a:t>
            </a:r>
            <a:r>
              <a:rPr lang="tr-TR" u="sng" dirty="0" smtClean="0"/>
              <a:t> altında</a:t>
            </a:r>
            <a:r>
              <a:rPr lang="tr-TR" dirty="0" smtClean="0"/>
              <a:t> faaliyet göstermektedirler. </a:t>
            </a:r>
          </a:p>
          <a:p>
            <a:r>
              <a:rPr lang="tr-TR" dirty="0" smtClean="0"/>
              <a:t>Bu açıdan banka vb. kredi kuruluşları bünyesindeki müşteri hesaplarında toplanan tasarruf mevduatları </a:t>
            </a:r>
            <a:r>
              <a:rPr lang="tr-TR" b="1" dirty="0" smtClean="0"/>
              <a:t>TMSF tarafından sigortalanmakta</a:t>
            </a:r>
            <a:r>
              <a:rPr lang="tr-TR" dirty="0" smtClean="0"/>
              <a:t>dır (BK, md. 63/1). </a:t>
            </a:r>
          </a:p>
          <a:p>
            <a:endParaRPr lang="tr-TR"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lstStyle/>
          <a:p>
            <a:r>
              <a:rPr lang="tr-TR" dirty="0" smtClean="0"/>
              <a:t>Buna ilişkin düzenlemeler </a:t>
            </a:r>
            <a:r>
              <a:rPr lang="tr-TR" b="1" dirty="0" err="1" smtClean="0"/>
              <a:t>BK’nin</a:t>
            </a:r>
            <a:r>
              <a:rPr lang="tr-TR" b="1" dirty="0" smtClean="0"/>
              <a:t> 63’üncü madde</a:t>
            </a:r>
            <a:r>
              <a:rPr lang="tr-TR" dirty="0" smtClean="0"/>
              <a:t>sinde ve bu maddeye istinaden </a:t>
            </a:r>
            <a:r>
              <a:rPr lang="tr-TR" dirty="0" err="1" smtClean="0"/>
              <a:t>TMSF’ce</a:t>
            </a:r>
            <a:r>
              <a:rPr lang="tr-TR" dirty="0" smtClean="0"/>
              <a:t> çıkarılan “Sigortaya Tabi Mevduat ve Katılım Fonları İle Tasarruf Mevduatı Sigorta Fonunca Tahsil Olunacak Primlere Dair Yönetmelikte” düzenlenmiştir (</a:t>
            </a:r>
            <a:r>
              <a:rPr lang="tr-TR" b="1" dirty="0" smtClean="0"/>
              <a:t>Sigortaya Tabi Mevduat ve Katılım Fonları Yönetmeliği </a:t>
            </a:r>
            <a:r>
              <a:rPr lang="tr-TR" dirty="0" smtClean="0"/>
              <a:t>- STMKFY).</a:t>
            </a:r>
            <a:endParaRPr lang="tr-TR" dirty="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Düzenlemelere göre </a:t>
            </a:r>
            <a:r>
              <a:rPr lang="tr-TR" b="1" dirty="0" smtClean="0"/>
              <a:t>sigortaya tabi hesaplar </a:t>
            </a:r>
            <a:r>
              <a:rPr lang="tr-TR" dirty="0" smtClean="0"/>
              <a:t>şu şekildedir: </a:t>
            </a:r>
          </a:p>
          <a:p>
            <a:pPr lvl="1"/>
            <a:r>
              <a:rPr lang="tr-TR" dirty="0" smtClean="0">
                <a:solidFill>
                  <a:srgbClr val="FF0000"/>
                </a:solidFill>
              </a:rPr>
              <a:t>Tasarruf mevduatı,</a:t>
            </a:r>
          </a:p>
          <a:p>
            <a:pPr lvl="1"/>
            <a:r>
              <a:rPr lang="tr-TR" dirty="0" smtClean="0">
                <a:solidFill>
                  <a:srgbClr val="FF0000"/>
                </a:solidFill>
              </a:rPr>
              <a:t>Gerçek kişilere ait katılım fonları</a:t>
            </a:r>
            <a:r>
              <a:rPr lang="tr-TR" dirty="0" smtClean="0"/>
              <a:t>.</a:t>
            </a: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b="1" dirty="0" smtClean="0"/>
              <a:t>Sigortalama işlevi </a:t>
            </a:r>
            <a:r>
              <a:rPr lang="tr-TR" dirty="0" smtClean="0"/>
              <a:t>bir tercih değil bankalara yüklenmiş bir </a:t>
            </a:r>
            <a:r>
              <a:rPr lang="tr-TR" b="1" dirty="0" smtClean="0"/>
              <a:t>sorumluluk</a:t>
            </a:r>
            <a:r>
              <a:rPr lang="tr-TR" dirty="0" smtClean="0"/>
              <a:t>tur. </a:t>
            </a:r>
          </a:p>
          <a:p>
            <a:r>
              <a:rPr lang="tr-TR" dirty="0" smtClean="0"/>
              <a:t>Sigortalama işleyişine bağlı olarak da </a:t>
            </a:r>
            <a:r>
              <a:rPr lang="tr-TR" b="1" dirty="0" smtClean="0"/>
              <a:t>bankalar</a:t>
            </a:r>
            <a:r>
              <a:rPr lang="tr-TR" dirty="0" smtClean="0"/>
              <a:t>, bünyelerindeki hesaplarda yer alan ve sigortaya tabi kısmı, </a:t>
            </a:r>
            <a:r>
              <a:rPr lang="tr-TR" b="1" dirty="0" smtClean="0"/>
              <a:t>prim ödemek</a:t>
            </a:r>
            <a:r>
              <a:rPr lang="tr-TR" dirty="0" smtClean="0"/>
              <a:t> suretiyle sigortalamak </a:t>
            </a:r>
            <a:r>
              <a:rPr lang="tr-TR" b="1" dirty="0" smtClean="0"/>
              <a:t>durumundadır</a:t>
            </a:r>
            <a:r>
              <a:rPr lang="tr-TR" dirty="0" smtClean="0"/>
              <a:t> (BK, md. 63/2).  </a:t>
            </a:r>
          </a:p>
          <a:p>
            <a:endParaRPr lang="tr-TR"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lnSpcReduction="10000"/>
          </a:bodyPr>
          <a:lstStyle/>
          <a:p>
            <a:r>
              <a:rPr lang="tr-TR" dirty="0" smtClean="0"/>
              <a:t>Sigortaya tabi kısım deyiminden, banka hesaplarında bulunan mevduatların tamamının sigortalanmadığı anlaşılmaktadır. </a:t>
            </a:r>
          </a:p>
          <a:p>
            <a:r>
              <a:rPr lang="tr-TR" dirty="0" smtClean="0"/>
              <a:t>O halde; </a:t>
            </a:r>
          </a:p>
          <a:p>
            <a:pPr lvl="1"/>
            <a:r>
              <a:rPr lang="tr-TR" dirty="0" smtClean="0">
                <a:solidFill>
                  <a:srgbClr val="FF0000"/>
                </a:solidFill>
              </a:rPr>
              <a:t>Tasarruf mevduatı hesaplarında bulunan anapara ile bu hesaplara ilişkin faizlerin toplamının</a:t>
            </a:r>
            <a:r>
              <a:rPr lang="tr-TR" dirty="0" smtClean="0"/>
              <a:t>,</a:t>
            </a:r>
          </a:p>
          <a:p>
            <a:pPr lvl="1"/>
            <a:r>
              <a:rPr lang="tr-TR" dirty="0" smtClean="0">
                <a:solidFill>
                  <a:srgbClr val="FF0000"/>
                </a:solidFill>
              </a:rPr>
              <a:t>Katılım fonlarından, katılma hesapları birim hesap değerleri toplamının</a:t>
            </a:r>
            <a:r>
              <a:rPr lang="tr-TR" dirty="0" smtClean="0"/>
              <a:t>, </a:t>
            </a:r>
          </a:p>
          <a:p>
            <a:pPr lvl="1"/>
            <a:r>
              <a:rPr lang="tr-TR" dirty="0" smtClean="0">
                <a:solidFill>
                  <a:srgbClr val="FF0000"/>
                </a:solidFill>
              </a:rPr>
              <a:t>Katılım fonlarından, özel cari hesapların toplamının</a:t>
            </a:r>
            <a:r>
              <a:rPr lang="tr-TR" dirty="0" smtClean="0"/>
              <a:t>,</a:t>
            </a:r>
          </a:p>
          <a:p>
            <a:pPr>
              <a:buNone/>
            </a:pPr>
            <a:r>
              <a:rPr lang="tr-TR" dirty="0" smtClean="0"/>
              <a:t>	</a:t>
            </a:r>
            <a:r>
              <a:rPr lang="tr-TR" b="1" dirty="0" smtClean="0"/>
              <a:t>100 bin TL'ye kadar olan kısmı </a:t>
            </a:r>
            <a:r>
              <a:rPr lang="tr-TR" dirty="0" smtClean="0"/>
              <a:t>(BK, md. 63/1; STMKFY, md. 4/1) TMSF tarafından sigortalanmaktadır. </a:t>
            </a: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u="sng" dirty="0" smtClean="0">
                <a:effectLst>
                  <a:outerShdw blurRad="38100" dist="38100" dir="2700000" algn="tl">
                    <a:srgbClr val="000000">
                      <a:alpha val="43137"/>
                    </a:srgbClr>
                  </a:outerShdw>
                </a:effectLst>
              </a:rPr>
              <a:t>Sigortaya tabi tutar</a:t>
            </a:r>
            <a:r>
              <a:rPr lang="tr-TR" dirty="0" smtClean="0"/>
              <a:t> TCMB, </a:t>
            </a:r>
            <a:r>
              <a:rPr lang="tr-TR" dirty="0" err="1" smtClean="0"/>
              <a:t>BDDKur</a:t>
            </a:r>
            <a:r>
              <a:rPr lang="tr-TR" dirty="0" smtClean="0"/>
              <a:t> ve Hazine Müsteşarlığı’nın olumlu görüşü üzerine </a:t>
            </a:r>
            <a:r>
              <a:rPr lang="tr-TR" b="1" dirty="0" err="1" smtClean="0"/>
              <a:t>TMSFKur</a:t>
            </a:r>
            <a:r>
              <a:rPr lang="tr-TR" b="1" dirty="0" smtClean="0"/>
              <a:t> tarafından belirlenmektedir </a:t>
            </a:r>
            <a:r>
              <a:rPr lang="tr-TR" dirty="0" smtClean="0"/>
              <a:t>(BK, md. 63/1). </a:t>
            </a:r>
          </a:p>
          <a:p>
            <a:endParaRPr lang="tr-TR"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Örneğin bir banka şubesindeki kişisel hesabında 200.000 TL mevduatı bulunan kişinin, 100.000 TL’lik mevduatı sigorta kapsamındadır. </a:t>
            </a:r>
          </a:p>
          <a:p>
            <a:r>
              <a:rPr lang="tr-TR" dirty="0" smtClean="0"/>
              <a:t>Bankanın iflas etmesi, faaliyet izninin kaldırılması vb. sebeplerden ötürü hesap sahibine </a:t>
            </a:r>
            <a:r>
              <a:rPr lang="tr-TR" b="1" dirty="0" smtClean="0"/>
              <a:t>ödeme </a:t>
            </a:r>
            <a:r>
              <a:rPr lang="tr-TR" b="1" dirty="0" smtClean="0">
                <a:solidFill>
                  <a:srgbClr val="FF0000"/>
                </a:solidFill>
              </a:rPr>
              <a:t>TMSF</a:t>
            </a:r>
            <a:r>
              <a:rPr lang="tr-TR" b="1" dirty="0" smtClean="0"/>
              <a:t> tarafından yapılır </a:t>
            </a:r>
            <a:r>
              <a:rPr lang="tr-TR" dirty="0" smtClean="0"/>
              <a:t>(BK, md. 63/6). </a:t>
            </a:r>
          </a:p>
          <a:p>
            <a:r>
              <a:rPr lang="tr-TR" dirty="0" smtClean="0"/>
              <a:t>Hesap sahipleri, kalan 100.000 TL’lik tutar için </a:t>
            </a:r>
            <a:r>
              <a:rPr lang="tr-TR" dirty="0" err="1" smtClean="0">
                <a:solidFill>
                  <a:srgbClr val="FF0000"/>
                </a:solidFill>
              </a:rPr>
              <a:t>İİK’ye</a:t>
            </a:r>
            <a:r>
              <a:rPr lang="tr-TR" dirty="0" smtClean="0">
                <a:solidFill>
                  <a:srgbClr val="FF0000"/>
                </a:solidFill>
              </a:rPr>
              <a:t> göre takip yapmaları </a:t>
            </a:r>
            <a:r>
              <a:rPr lang="tr-TR" dirty="0" smtClean="0"/>
              <a:t>gerekmektedir. </a:t>
            </a:r>
            <a:endParaRPr lang="tr-TR" dirty="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lstStyle/>
          <a:p>
            <a:r>
              <a:rPr lang="tr-TR" dirty="0" err="1" smtClean="0"/>
              <a:t>TMSF’ye</a:t>
            </a:r>
            <a:r>
              <a:rPr lang="tr-TR" dirty="0" smtClean="0"/>
              <a:t> ödenecek prim oranı yıllık bazda sigortaya tâbi tasarruf mevduat ve katılım </a:t>
            </a:r>
            <a:r>
              <a:rPr lang="tr-TR" b="1" dirty="0" smtClean="0"/>
              <a:t>fonunun </a:t>
            </a:r>
            <a:r>
              <a:rPr lang="tr-TR" b="1" dirty="0" smtClean="0">
                <a:solidFill>
                  <a:srgbClr val="FF0000"/>
                </a:solidFill>
              </a:rPr>
              <a:t>‰ 20’sini aşamaz</a:t>
            </a:r>
            <a:r>
              <a:rPr lang="tr-TR" b="1" dirty="0" smtClean="0"/>
              <a:t>.</a:t>
            </a:r>
            <a:r>
              <a:rPr lang="tr-TR" dirty="0" smtClean="0"/>
              <a:t> </a:t>
            </a:r>
          </a:p>
          <a:p>
            <a:r>
              <a:rPr lang="tr-TR" dirty="0" smtClean="0"/>
              <a:t>Buna bağlı olarak oranlar, risk faktörleri açısından </a:t>
            </a:r>
            <a:r>
              <a:rPr lang="tr-TR" b="1" dirty="0" smtClean="0"/>
              <a:t>‰ 1,1, ‰1,3, ‰1,5 ve ‰1,9</a:t>
            </a:r>
            <a:r>
              <a:rPr lang="tr-TR" dirty="0" smtClean="0"/>
              <a:t> olarak tespit edilmiştir (STMKFY, Ek 2). </a:t>
            </a:r>
          </a:p>
          <a:p>
            <a:r>
              <a:rPr lang="tr-TR" dirty="0" smtClean="0"/>
              <a:t>Banka tarafından fona ödenen sigorta primleri </a:t>
            </a:r>
            <a:r>
              <a:rPr lang="tr-TR" b="1" dirty="0" smtClean="0"/>
              <a:t>kanunen kabul edilen gider </a:t>
            </a:r>
            <a:r>
              <a:rPr lang="tr-TR" dirty="0" smtClean="0"/>
              <a:t>olarak kabul edilir ve kurumlar vergisi matrahından indirilir (BK, md. 63/6).</a:t>
            </a:r>
            <a:endParaRPr lang="tr-TR" dirty="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fontScale="92500" lnSpcReduction="10000"/>
          </a:bodyPr>
          <a:lstStyle/>
          <a:p>
            <a:r>
              <a:rPr lang="tr-TR" dirty="0" smtClean="0"/>
              <a:t>Sigorta kapsamında </a:t>
            </a:r>
            <a:r>
              <a:rPr lang="tr-TR" b="1" dirty="0" smtClean="0">
                <a:solidFill>
                  <a:srgbClr val="FF0000"/>
                </a:solidFill>
              </a:rPr>
              <a:t>ödemeler TL cinsin</a:t>
            </a:r>
            <a:r>
              <a:rPr lang="tr-TR" dirty="0" smtClean="0">
                <a:solidFill>
                  <a:srgbClr val="FF0000"/>
                </a:solidFill>
              </a:rPr>
              <a:t>den </a:t>
            </a:r>
            <a:r>
              <a:rPr lang="tr-TR" dirty="0" smtClean="0"/>
              <a:t>yapılır (STMKFY, md. 6). </a:t>
            </a:r>
          </a:p>
          <a:p>
            <a:r>
              <a:rPr lang="tr-TR" dirty="0" smtClean="0"/>
              <a:t>Buna bağlı olarak; döviz cinsinden hesaplar ile kıymetli maden cinsinden hesapların karşılıkları TL olarak ödenir. </a:t>
            </a:r>
          </a:p>
          <a:p>
            <a:r>
              <a:rPr lang="tr-TR" dirty="0" smtClean="0"/>
              <a:t>Döviz cinsinden hesapların TL cinsinden karşılıkları, </a:t>
            </a:r>
            <a:r>
              <a:rPr lang="tr-TR" u="sng" dirty="0" smtClean="0"/>
              <a:t>kredi kuruluşunun faaliyet izninin kaldırıldığı tarihteki </a:t>
            </a:r>
            <a:r>
              <a:rPr lang="tr-TR" b="1" dirty="0" smtClean="0"/>
              <a:t>TCMB döviz alış kurları esas</a:t>
            </a:r>
            <a:r>
              <a:rPr lang="tr-TR" dirty="0" smtClean="0"/>
              <a:t> alınarak tespit edilir (STMKFY, md. 6). </a:t>
            </a:r>
          </a:p>
          <a:p>
            <a:r>
              <a:rPr lang="tr-TR" dirty="0" smtClean="0"/>
              <a:t>Kıymetli maden cinsinden hesapların TL cinsinden karşılıkları ise, kredi kuruluşunun faaliyet izninin kaldırıldığı tarihteki </a:t>
            </a:r>
            <a:r>
              <a:rPr lang="tr-TR" b="1" dirty="0" smtClean="0"/>
              <a:t>İstanbul Altın Borsası seans kapanış fiyatına ve TCMB döviz alış kurlarına göre </a:t>
            </a:r>
            <a:r>
              <a:rPr lang="tr-TR" dirty="0" smtClean="0"/>
              <a:t>belirlenir (STMKFY, md. 6).</a:t>
            </a:r>
          </a:p>
          <a:p>
            <a:endParaRPr lang="tr-T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Daha sonra </a:t>
            </a:r>
            <a:r>
              <a:rPr lang="tr-TR" b="1" dirty="0" smtClean="0"/>
              <a:t>1863 yılında Mithat Paşa </a:t>
            </a:r>
            <a:r>
              <a:rPr lang="tr-TR" dirty="0" smtClean="0"/>
              <a:t>tarafından “</a:t>
            </a:r>
            <a:r>
              <a:rPr lang="tr-TR" b="1" dirty="0" smtClean="0"/>
              <a:t>memleket sandıkları</a:t>
            </a:r>
            <a:r>
              <a:rPr lang="tr-TR" dirty="0" smtClean="0"/>
              <a:t>” adı altında yardımlaşma sandıkları kurulmuştur. </a:t>
            </a:r>
          </a:p>
          <a:p>
            <a:r>
              <a:rPr lang="tr-TR" dirty="0" smtClean="0"/>
              <a:t>Bu adım </a:t>
            </a:r>
            <a:r>
              <a:rPr lang="tr-TR" b="1" dirty="0" smtClean="0"/>
              <a:t>milli bankacılığın ilk adımları </a:t>
            </a:r>
            <a:r>
              <a:rPr lang="tr-TR" dirty="0" smtClean="0"/>
              <a:t>olarak kabul edilmektedir. </a:t>
            </a:r>
          </a:p>
          <a:p>
            <a:r>
              <a:rPr lang="tr-TR" dirty="0" smtClean="0"/>
              <a:t>Bu adımı </a:t>
            </a:r>
            <a:r>
              <a:rPr lang="tr-TR" b="1" dirty="0" smtClean="0"/>
              <a:t>1888 yılında Ziraat Bankası</a:t>
            </a:r>
            <a:r>
              <a:rPr lang="tr-TR" dirty="0" smtClean="0"/>
              <a:t>’nın kuruluşu takip etmiştir.</a:t>
            </a:r>
            <a:endParaRPr lang="tr-TR" dirty="0"/>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Kredi kuruluşlarının </a:t>
            </a:r>
            <a:r>
              <a:rPr lang="tr-TR" u="sng" dirty="0" err="1" smtClean="0"/>
              <a:t>TMSF’ye</a:t>
            </a:r>
            <a:r>
              <a:rPr lang="tr-TR" u="sng" dirty="0" smtClean="0"/>
              <a:t> ödemesi gereken </a:t>
            </a:r>
            <a:r>
              <a:rPr lang="tr-TR" b="1" dirty="0" smtClean="0"/>
              <a:t>sigorta prim tutarları</a:t>
            </a:r>
            <a:r>
              <a:rPr lang="tr-TR" dirty="0" smtClean="0"/>
              <a:t>, kredi kuruluşlarının </a:t>
            </a:r>
            <a:r>
              <a:rPr lang="tr-TR" b="1" dirty="0" smtClean="0"/>
              <a:t>Mart, Haziran, Eylül ve Aralık ayı </a:t>
            </a:r>
            <a:r>
              <a:rPr lang="tr-TR" dirty="0" smtClean="0"/>
              <a:t>son günü itibariyle düzenledikleri </a:t>
            </a:r>
            <a:r>
              <a:rPr lang="tr-TR" b="1" dirty="0" smtClean="0"/>
              <a:t>mali tablolar esas alınarak</a:t>
            </a:r>
            <a:r>
              <a:rPr lang="tr-TR" dirty="0" smtClean="0"/>
              <a:t> tespit edilir (STMKFY, md. 7/1). </a:t>
            </a:r>
          </a:p>
          <a:p>
            <a:r>
              <a:rPr lang="tr-TR" dirty="0" smtClean="0"/>
              <a:t>Prim tutarları, kredi kuruluşlarının nezdinde yer alan ve sigorta kapsamında olan kısmın, </a:t>
            </a:r>
            <a:r>
              <a:rPr lang="tr-TR" b="1" dirty="0" smtClean="0">
                <a:solidFill>
                  <a:srgbClr val="FF0000"/>
                </a:solidFill>
              </a:rPr>
              <a:t>risk faktör puanı</a:t>
            </a:r>
            <a:r>
              <a:rPr lang="tr-TR" dirty="0" smtClean="0"/>
              <a:t>na göre </a:t>
            </a:r>
            <a:r>
              <a:rPr lang="tr-TR" b="1" dirty="0" smtClean="0"/>
              <a:t>‰ 1,1, ‰1,3, ‰1,5 veya ‰1,9 ile </a:t>
            </a:r>
            <a:r>
              <a:rPr lang="tr-TR" b="1" dirty="0" smtClean="0">
                <a:solidFill>
                  <a:srgbClr val="FF0000"/>
                </a:solidFill>
              </a:rPr>
              <a:t>çarpılması </a:t>
            </a:r>
            <a:r>
              <a:rPr lang="tr-TR" dirty="0" smtClean="0">
                <a:solidFill>
                  <a:srgbClr val="FF0000"/>
                </a:solidFill>
              </a:rPr>
              <a:t>suretiyle </a:t>
            </a:r>
            <a:r>
              <a:rPr lang="tr-TR" dirty="0" smtClean="0"/>
              <a:t>belirlenir (STMKFY, md. 7/1). </a:t>
            </a:r>
          </a:p>
          <a:p>
            <a:endParaRPr lang="tr-TR" dirty="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normAutofit/>
          </a:bodyPr>
          <a:lstStyle/>
          <a:p>
            <a:r>
              <a:rPr lang="tr-TR" dirty="0" smtClean="0"/>
              <a:t>Kredi kuruluşları bünyelerine kattıkları </a:t>
            </a:r>
            <a:r>
              <a:rPr lang="tr-TR" b="1" dirty="0" smtClean="0"/>
              <a:t>hesapların toplam tutarları </a:t>
            </a:r>
            <a:r>
              <a:rPr lang="tr-TR" dirty="0" smtClean="0"/>
              <a:t>ile </a:t>
            </a:r>
            <a:r>
              <a:rPr lang="tr-TR" b="1" dirty="0" smtClean="0"/>
              <a:t>sigortaya tabi tutarları</a:t>
            </a:r>
            <a:r>
              <a:rPr lang="tr-TR" dirty="0" smtClean="0"/>
              <a:t>  TL ve döviz olmak üzere ayrı ayrı toplamlarını </a:t>
            </a:r>
            <a:r>
              <a:rPr lang="tr-TR" b="1" dirty="0" smtClean="0">
                <a:solidFill>
                  <a:srgbClr val="FF0000"/>
                </a:solidFill>
              </a:rPr>
              <a:t>her ay sonu itibarıyla</a:t>
            </a:r>
            <a:r>
              <a:rPr lang="tr-TR" dirty="0" smtClean="0">
                <a:solidFill>
                  <a:srgbClr val="FF0000"/>
                </a:solidFill>
              </a:rPr>
              <a:t> ve </a:t>
            </a:r>
            <a:r>
              <a:rPr lang="tr-TR" b="1" u="sng" dirty="0" smtClean="0">
                <a:solidFill>
                  <a:srgbClr val="0070C0"/>
                </a:solidFill>
              </a:rPr>
              <a:t>takip eden ayın 25’inci gününe kadar</a:t>
            </a:r>
            <a:r>
              <a:rPr lang="tr-TR" dirty="0" smtClean="0"/>
              <a:t>, </a:t>
            </a:r>
            <a:r>
              <a:rPr lang="tr-TR" b="1" dirty="0" smtClean="0"/>
              <a:t>sigorta prim cetvellerini</a:t>
            </a:r>
            <a:r>
              <a:rPr lang="tr-TR" dirty="0" smtClean="0"/>
              <a:t> </a:t>
            </a:r>
            <a:r>
              <a:rPr lang="tr-TR" u="sng" dirty="0" smtClean="0">
                <a:solidFill>
                  <a:srgbClr val="0070C0"/>
                </a:solidFill>
              </a:rPr>
              <a:t>ilgili dönemi takip eden 45’inci günün sonuna kadar</a:t>
            </a:r>
            <a:r>
              <a:rPr lang="tr-TR" dirty="0" smtClean="0">
                <a:solidFill>
                  <a:srgbClr val="0070C0"/>
                </a:solidFill>
              </a:rPr>
              <a:t> </a:t>
            </a:r>
            <a:r>
              <a:rPr lang="tr-TR" b="1" dirty="0" err="1" smtClean="0"/>
              <a:t>TMSF’ye</a:t>
            </a:r>
            <a:r>
              <a:rPr lang="tr-TR" b="1" dirty="0" smtClean="0"/>
              <a:t> beyan etmek zorundadır</a:t>
            </a:r>
            <a:r>
              <a:rPr lang="tr-TR" dirty="0" smtClean="0"/>
              <a:t> (STMKFY, md. 8/1). </a:t>
            </a:r>
          </a:p>
          <a:p>
            <a:endParaRPr lang="tr-TR" dirty="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lstStyle/>
          <a:p>
            <a:r>
              <a:rPr lang="tr-TR" dirty="0" smtClean="0"/>
              <a:t>Yapılacak beyanlarda kıymetli maden ve döviz cinsinden hesapların TL cinsinden değeri dönemin son günündeki </a:t>
            </a:r>
            <a:r>
              <a:rPr lang="tr-TR" b="1" dirty="0" smtClean="0"/>
              <a:t>İstanbul Altın Borsası seans kapanış fiyatı </a:t>
            </a:r>
            <a:r>
              <a:rPr lang="tr-TR" dirty="0" smtClean="0"/>
              <a:t>ve </a:t>
            </a:r>
            <a:r>
              <a:rPr lang="tr-TR" b="1" dirty="0" smtClean="0"/>
              <a:t>TCMB çapraz kuru esas alınarak</a:t>
            </a:r>
            <a:r>
              <a:rPr lang="tr-TR" dirty="0" smtClean="0"/>
              <a:t> belirlenir (STMKFY, md. 8/2). </a:t>
            </a:r>
          </a:p>
          <a:p>
            <a:r>
              <a:rPr lang="tr-TR" dirty="0" smtClean="0"/>
              <a:t>Katılım bankalarının yapacağı bildirimlerde ise, </a:t>
            </a:r>
            <a:r>
              <a:rPr lang="tr-TR" b="1" dirty="0" smtClean="0"/>
              <a:t>katılma hesapları </a:t>
            </a:r>
            <a:r>
              <a:rPr lang="tr-TR" u="sng" dirty="0" smtClean="0">
                <a:solidFill>
                  <a:srgbClr val="0070C0"/>
                </a:solidFill>
              </a:rPr>
              <a:t>birim hesap değerleri üzerinden dikkate alınır </a:t>
            </a:r>
            <a:r>
              <a:rPr lang="tr-TR" dirty="0" smtClean="0"/>
              <a:t>(STMKFY, md. 8/3).</a:t>
            </a:r>
          </a:p>
          <a:p>
            <a:endParaRPr lang="tr-TR" dirty="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normAutofit/>
          </a:bodyPr>
          <a:lstStyle/>
          <a:p>
            <a:r>
              <a:rPr lang="tr-TR" dirty="0" smtClean="0"/>
              <a:t>Sigorta primleri, kredi kuruluşuna ait mali tabloların düzenlendiği ilgili dönemi izleyen </a:t>
            </a:r>
            <a:r>
              <a:rPr lang="tr-TR" b="1" dirty="0" smtClean="0"/>
              <a:t>ikinci ayın son iş gününe kadar</a:t>
            </a:r>
            <a:r>
              <a:rPr lang="tr-TR" dirty="0" smtClean="0"/>
              <a:t>, </a:t>
            </a:r>
            <a:r>
              <a:rPr lang="tr-TR" i="1" u="sng" dirty="0" smtClean="0">
                <a:solidFill>
                  <a:srgbClr val="FF0000"/>
                </a:solidFill>
              </a:rPr>
              <a:t>herhangi bir bildirim gerekmeksizin</a:t>
            </a:r>
            <a:r>
              <a:rPr lang="tr-TR" dirty="0" smtClean="0"/>
              <a:t>,  TL, $ ve € cinsinden hesaplarda kendi para cinsinden;  kıymetli maden ve diğer döviz cinslerinden hesaplarda </a:t>
            </a:r>
            <a:r>
              <a:rPr lang="tr-TR" b="1" dirty="0" smtClean="0"/>
              <a:t>$ cinsinden </a:t>
            </a:r>
            <a:r>
              <a:rPr lang="tr-TR" b="1" dirty="0" err="1" smtClean="0"/>
              <a:t>TMSF’ye</a:t>
            </a:r>
            <a:r>
              <a:rPr lang="tr-TR" b="1" dirty="0" smtClean="0"/>
              <a:t> ödenir</a:t>
            </a:r>
            <a:r>
              <a:rPr lang="tr-TR" dirty="0" smtClean="0"/>
              <a:t> (STMKFY, md. 9/1). </a:t>
            </a:r>
          </a:p>
          <a:p>
            <a:endParaRPr lang="tr-TR" dirty="0"/>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Aksi takdirde, geç yahut eksik beyan edilen tutarlar </a:t>
            </a:r>
            <a:r>
              <a:rPr lang="tr-TR" b="1" dirty="0" smtClean="0"/>
              <a:t>AATUHK hükümlerine göre</a:t>
            </a:r>
            <a:r>
              <a:rPr lang="tr-TR" dirty="0" smtClean="0"/>
              <a:t> </a:t>
            </a:r>
            <a:r>
              <a:rPr lang="tr-TR" dirty="0" smtClean="0">
                <a:solidFill>
                  <a:srgbClr val="FF0000"/>
                </a:solidFill>
              </a:rPr>
              <a:t>gecikme zammı</a:t>
            </a:r>
            <a:r>
              <a:rPr lang="tr-TR" dirty="0" smtClean="0"/>
              <a:t> ile birlikte </a:t>
            </a:r>
            <a:r>
              <a:rPr lang="tr-TR" dirty="0" err="1" smtClean="0"/>
              <a:t>TMSF’ce</a:t>
            </a:r>
            <a:r>
              <a:rPr lang="tr-TR" dirty="0" smtClean="0"/>
              <a:t> tahsil edilir (STMKFY, md. 9/2).</a:t>
            </a:r>
            <a:endParaRPr lang="tr-TR" dirty="0"/>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lnSpcReduction="10000"/>
          </a:bodyPr>
          <a:lstStyle/>
          <a:p>
            <a:r>
              <a:rPr lang="tr-TR" dirty="0" smtClean="0"/>
              <a:t>Kredi kuruluşunca fazla ödenen prim tutarları yazılı talep üzerine faizsiz olarak geri ödenirken (STMKFY, md. 9/4), </a:t>
            </a:r>
            <a:r>
              <a:rPr lang="tr-TR" i="1" dirty="0" smtClean="0"/>
              <a:t>“</a:t>
            </a:r>
            <a:r>
              <a:rPr lang="tr-TR" i="1" dirty="0" smtClean="0">
                <a:solidFill>
                  <a:srgbClr val="FF0000"/>
                </a:solidFill>
              </a:rPr>
              <a:t>Sigorta prim cetvelinin gönderilmemesi ve sigorta priminin süresi içerisinde yatırılmaması halinde, ilgili kredi kuruluşunun bir önceki dönem prim matrahının 1,5 katı üzerinden en yüksek prim oranı uygulanmak suretiyle hesaplanan sigorta prim tutarı, son ödeme gününden itibaren </a:t>
            </a:r>
            <a:r>
              <a:rPr lang="tr-TR" i="1" dirty="0" err="1" smtClean="0">
                <a:solidFill>
                  <a:srgbClr val="FF0000"/>
                </a:solidFill>
              </a:rPr>
              <a:t>AATUHK’ye</a:t>
            </a:r>
            <a:r>
              <a:rPr lang="tr-TR" i="1" dirty="0" smtClean="0">
                <a:solidFill>
                  <a:srgbClr val="FF0000"/>
                </a:solidFill>
              </a:rPr>
              <a:t> göre hesaplanacak gecikme zammı ile birlikte </a:t>
            </a:r>
            <a:r>
              <a:rPr lang="tr-TR" i="1" dirty="0" err="1" smtClean="0">
                <a:solidFill>
                  <a:srgbClr val="FF0000"/>
                </a:solidFill>
              </a:rPr>
              <a:t>TMSF’ce</a:t>
            </a:r>
            <a:r>
              <a:rPr lang="tr-TR" i="1" dirty="0" smtClean="0">
                <a:solidFill>
                  <a:srgbClr val="FF0000"/>
                </a:solidFill>
              </a:rPr>
              <a:t> tahsil edilir</a:t>
            </a:r>
            <a:r>
              <a:rPr lang="tr-TR" i="1" dirty="0" smtClean="0"/>
              <a:t> ”</a:t>
            </a:r>
            <a:r>
              <a:rPr lang="tr-TR" dirty="0" smtClean="0"/>
              <a:t> (STMKFY, md. 9/4).</a:t>
            </a:r>
            <a:endParaRPr lang="tr-TR" dirty="0"/>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Konuya ilişkin hususlar örnekler verilmek suretiyle </a:t>
            </a:r>
            <a:r>
              <a:rPr lang="tr-TR" dirty="0" err="1" smtClean="0"/>
              <a:t>TMSF’nin</a:t>
            </a:r>
            <a:r>
              <a:rPr lang="tr-TR" dirty="0" smtClean="0"/>
              <a:t> kendi sayfasında da açıklığa kavuşturulmuştur. </a:t>
            </a:r>
          </a:p>
          <a:p>
            <a:r>
              <a:rPr lang="tr-TR" dirty="0" err="1" smtClean="0"/>
              <a:t>TMSF’nin</a:t>
            </a:r>
            <a:r>
              <a:rPr lang="tr-TR" dirty="0" smtClean="0"/>
              <a:t> açıklamalarında verdiği örnekler ve izahatlar aynen şu şekildedir: </a:t>
            </a:r>
          </a:p>
          <a:p>
            <a:endParaRPr lang="tr-TR" dirty="0"/>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395536" y="188640"/>
            <a:ext cx="8229600" cy="6552728"/>
          </a:xfrm>
        </p:spPr>
        <p:txBody>
          <a:bodyPr>
            <a:normAutofit fontScale="77500" lnSpcReduction="20000"/>
          </a:bodyPr>
          <a:lstStyle/>
          <a:p>
            <a:r>
              <a:rPr lang="tr-TR" b="1" i="1" dirty="0" smtClean="0"/>
              <a:t>Örnek_1: </a:t>
            </a:r>
            <a:r>
              <a:rPr lang="tr-TR" i="1" dirty="0" smtClean="0"/>
              <a:t>Bir gerçek kişinin birden fazla mevduat bankasında hesabı bulunması halinde sigorta tutarı nasıl hesaplanır?</a:t>
            </a:r>
            <a:endParaRPr lang="tr-TR" dirty="0" smtClean="0"/>
          </a:p>
          <a:p>
            <a:r>
              <a:rPr lang="tr-TR" i="1" dirty="0" smtClean="0"/>
              <a:t>Bir gerçek kişinin birden fazla mevduat bankasındaki hesapları her bir banka için ayrı ayrı hesaplanır. Yani hesaplarının anaparaları ile bu hesaplara ilişkin faiz reeskontları toplamı 100 bin TL'ye kadar olan kısmı her bir mevduat bankası için ayrı ayrı sigorta kapsamındadır.</a:t>
            </a:r>
          </a:p>
          <a:p>
            <a:endParaRPr lang="tr-TR" i="1" dirty="0" smtClean="0"/>
          </a:p>
          <a:p>
            <a:endParaRPr lang="tr-TR" i="1" dirty="0" smtClean="0"/>
          </a:p>
          <a:p>
            <a:endParaRPr lang="tr-TR" i="1" dirty="0" smtClean="0"/>
          </a:p>
          <a:p>
            <a:endParaRPr lang="tr-TR" i="1" dirty="0" smtClean="0"/>
          </a:p>
          <a:p>
            <a:endParaRPr lang="tr-TR" i="1" dirty="0" smtClean="0"/>
          </a:p>
          <a:p>
            <a:endParaRPr lang="tr-TR" i="1" dirty="0" smtClean="0"/>
          </a:p>
          <a:p>
            <a:r>
              <a:rPr lang="tr-TR" i="1" dirty="0" smtClean="0"/>
              <a:t>Bir gerçek kişinin birden fazla mevduat bankasındaki hesapları her bir banka için ayrı ayrı hesaplanır. Yani hesaplarının anaparaları ile bu hesaplara ilişkin faiz reeskontları toplamı 100 bin TL'ye kadar olan kısmı her bir mevduat bankası için ayrı ayrı sigorta kapsamındadır. </a:t>
            </a:r>
            <a:endParaRPr lang="tr-TR" dirty="0" smtClean="0"/>
          </a:p>
          <a:p>
            <a:endParaRPr lang="tr-TR" dirty="0" smtClean="0"/>
          </a:p>
          <a:p>
            <a:endParaRPr lang="tr-TR" dirty="0"/>
          </a:p>
        </p:txBody>
      </p:sp>
      <p:graphicFrame>
        <p:nvGraphicFramePr>
          <p:cNvPr id="6" name="5 Tablo"/>
          <p:cNvGraphicFramePr>
            <a:graphicFrameLocks noGrp="1"/>
          </p:cNvGraphicFramePr>
          <p:nvPr/>
        </p:nvGraphicFramePr>
        <p:xfrm>
          <a:off x="395534" y="2852938"/>
          <a:ext cx="8208915" cy="2160237"/>
        </p:xfrm>
        <a:graphic>
          <a:graphicData uri="http://schemas.openxmlformats.org/drawingml/2006/table">
            <a:tbl>
              <a:tblPr/>
              <a:tblGrid>
                <a:gridCol w="932533"/>
                <a:gridCol w="1334770"/>
                <a:gridCol w="1377456"/>
                <a:gridCol w="1334770"/>
                <a:gridCol w="1377456"/>
                <a:gridCol w="1851930"/>
              </a:tblGrid>
              <a:tr h="714411">
                <a:tc>
                  <a:txBody>
                    <a:bodyPr/>
                    <a:lstStyle/>
                    <a:p>
                      <a:pPr indent="252095" algn="ctr">
                        <a:spcAft>
                          <a:spcPts val="600"/>
                        </a:spcAft>
                      </a:pPr>
                      <a:r>
                        <a:rPr lang="tr-TR" sz="1300" i="1">
                          <a:solidFill>
                            <a:srgbClr val="000000"/>
                          </a:solidFill>
                          <a:latin typeface="Calibri"/>
                          <a:ea typeface="Times New Roman"/>
                          <a:cs typeface="Times New Roman"/>
                        </a:rPr>
                        <a:t> </a:t>
                      </a:r>
                      <a:endParaRPr lang="tr-TR" sz="13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300" i="1">
                          <a:solidFill>
                            <a:srgbClr val="000000"/>
                          </a:solidFill>
                          <a:latin typeface="Calibri"/>
                          <a:ea typeface="Times New Roman"/>
                          <a:cs typeface="Times New Roman"/>
                        </a:rPr>
                        <a:t>A Mevduat Bankası</a:t>
                      </a:r>
                      <a:endParaRPr lang="tr-TR" sz="13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300" i="1">
                          <a:solidFill>
                            <a:srgbClr val="000000"/>
                          </a:solidFill>
                          <a:latin typeface="Calibri"/>
                          <a:ea typeface="Times New Roman"/>
                          <a:cs typeface="Times New Roman"/>
                        </a:rPr>
                        <a:t>Sigortaya Tabi Kısım</a:t>
                      </a:r>
                      <a:endParaRPr lang="tr-TR" sz="13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300" i="1">
                          <a:solidFill>
                            <a:srgbClr val="000000"/>
                          </a:solidFill>
                          <a:latin typeface="Calibri"/>
                          <a:ea typeface="Times New Roman"/>
                          <a:cs typeface="Times New Roman"/>
                        </a:rPr>
                        <a:t>B Mevduat Bankası</a:t>
                      </a:r>
                      <a:endParaRPr lang="tr-TR" sz="13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300" i="1">
                          <a:solidFill>
                            <a:srgbClr val="000000"/>
                          </a:solidFill>
                          <a:latin typeface="Calibri"/>
                          <a:ea typeface="Times New Roman"/>
                          <a:cs typeface="Times New Roman"/>
                        </a:rPr>
                        <a:t>Sigortaya Tabi Kısım</a:t>
                      </a:r>
                      <a:endParaRPr lang="tr-TR" sz="13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300" i="1">
                          <a:solidFill>
                            <a:srgbClr val="000000"/>
                          </a:solidFill>
                          <a:latin typeface="Calibri"/>
                          <a:ea typeface="Times New Roman"/>
                          <a:cs typeface="Times New Roman"/>
                        </a:rPr>
                        <a:t>Sigortalanan Toplam Mevduat</a:t>
                      </a:r>
                      <a:endParaRPr lang="tr-TR" sz="13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r>
              <a:tr h="357204">
                <a:tc>
                  <a:txBody>
                    <a:bodyPr/>
                    <a:lstStyle/>
                    <a:p>
                      <a:pPr indent="252095" algn="ctr">
                        <a:spcAft>
                          <a:spcPts val="600"/>
                        </a:spcAft>
                      </a:pPr>
                      <a:r>
                        <a:rPr lang="tr-TR" sz="1300" i="1">
                          <a:solidFill>
                            <a:srgbClr val="000000"/>
                          </a:solidFill>
                          <a:latin typeface="Calibri"/>
                          <a:ea typeface="Times New Roman"/>
                          <a:cs typeface="Times New Roman"/>
                        </a:rPr>
                        <a:t>Mete</a:t>
                      </a:r>
                      <a:endParaRPr lang="tr-TR" sz="13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300" i="1">
                          <a:solidFill>
                            <a:srgbClr val="000000"/>
                          </a:solidFill>
                          <a:latin typeface="Calibri"/>
                          <a:ea typeface="Times New Roman"/>
                          <a:cs typeface="Times New Roman"/>
                        </a:rPr>
                        <a:t>30.000 TL</a:t>
                      </a:r>
                      <a:endParaRPr lang="tr-TR" sz="13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300" i="1">
                          <a:solidFill>
                            <a:srgbClr val="000000"/>
                          </a:solidFill>
                          <a:latin typeface="Calibri"/>
                          <a:ea typeface="Times New Roman"/>
                          <a:cs typeface="Times New Roman"/>
                        </a:rPr>
                        <a:t>30.000 TL</a:t>
                      </a:r>
                      <a:endParaRPr lang="tr-TR" sz="13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300" i="1">
                          <a:solidFill>
                            <a:srgbClr val="000000"/>
                          </a:solidFill>
                          <a:latin typeface="Calibri"/>
                          <a:ea typeface="Times New Roman"/>
                          <a:cs typeface="Times New Roman"/>
                        </a:rPr>
                        <a:t>110.000 TL</a:t>
                      </a:r>
                      <a:endParaRPr lang="tr-TR" sz="13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300" i="1">
                          <a:solidFill>
                            <a:srgbClr val="000000"/>
                          </a:solidFill>
                          <a:latin typeface="Calibri"/>
                          <a:ea typeface="Times New Roman"/>
                          <a:cs typeface="Times New Roman"/>
                        </a:rPr>
                        <a:t>100.000 TL</a:t>
                      </a:r>
                      <a:endParaRPr lang="tr-TR" sz="13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300" i="1">
                          <a:solidFill>
                            <a:srgbClr val="000000"/>
                          </a:solidFill>
                          <a:latin typeface="Calibri"/>
                          <a:ea typeface="Times New Roman"/>
                          <a:cs typeface="Times New Roman"/>
                        </a:rPr>
                        <a:t>130.000 TL</a:t>
                      </a:r>
                      <a:endParaRPr lang="tr-TR" sz="1300">
                        <a:latin typeface="Calibri"/>
                        <a:ea typeface="Calibri"/>
                        <a:cs typeface="Times New Roman"/>
                      </a:endParaRPr>
                    </a:p>
                  </a:txBody>
                  <a:tcPr marL="0" marR="0" marT="0" marB="0" anchor="ctr">
                    <a:lnL>
                      <a:noFill/>
                    </a:lnL>
                    <a:lnR>
                      <a:noFill/>
                    </a:lnR>
                    <a:lnT>
                      <a:noFill/>
                    </a:lnT>
                    <a:lnB>
                      <a:noFill/>
                    </a:lnB>
                  </a:tcPr>
                </a:tc>
              </a:tr>
              <a:tr h="357204">
                <a:tc>
                  <a:txBody>
                    <a:bodyPr/>
                    <a:lstStyle/>
                    <a:p>
                      <a:pPr indent="252095" algn="ctr">
                        <a:spcAft>
                          <a:spcPts val="600"/>
                        </a:spcAft>
                      </a:pPr>
                      <a:r>
                        <a:rPr lang="tr-TR" sz="1300" i="1">
                          <a:solidFill>
                            <a:srgbClr val="000000"/>
                          </a:solidFill>
                          <a:latin typeface="Calibri"/>
                          <a:ea typeface="Times New Roman"/>
                          <a:cs typeface="Times New Roman"/>
                        </a:rPr>
                        <a:t>Hilal</a:t>
                      </a:r>
                      <a:endParaRPr lang="tr-TR" sz="13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300" i="1">
                          <a:solidFill>
                            <a:srgbClr val="000000"/>
                          </a:solidFill>
                          <a:latin typeface="Calibri"/>
                          <a:ea typeface="Times New Roman"/>
                          <a:cs typeface="Times New Roman"/>
                        </a:rPr>
                        <a:t>55.000 TL</a:t>
                      </a:r>
                      <a:endParaRPr lang="tr-TR" sz="13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300" i="1">
                          <a:solidFill>
                            <a:srgbClr val="000000"/>
                          </a:solidFill>
                          <a:latin typeface="Calibri"/>
                          <a:ea typeface="Times New Roman"/>
                          <a:cs typeface="Times New Roman"/>
                        </a:rPr>
                        <a:t>55.000 TL</a:t>
                      </a:r>
                      <a:endParaRPr lang="tr-TR" sz="13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300" i="1">
                          <a:solidFill>
                            <a:srgbClr val="000000"/>
                          </a:solidFill>
                          <a:latin typeface="Calibri"/>
                          <a:ea typeface="Times New Roman"/>
                          <a:cs typeface="Times New Roman"/>
                        </a:rPr>
                        <a:t>80.000 TL</a:t>
                      </a:r>
                      <a:endParaRPr lang="tr-TR" sz="13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300" i="1">
                          <a:solidFill>
                            <a:srgbClr val="000000"/>
                          </a:solidFill>
                          <a:latin typeface="Calibri"/>
                          <a:ea typeface="Times New Roman"/>
                          <a:cs typeface="Times New Roman"/>
                        </a:rPr>
                        <a:t>80.000 TL</a:t>
                      </a:r>
                      <a:endParaRPr lang="tr-TR" sz="13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300" i="1">
                          <a:solidFill>
                            <a:srgbClr val="000000"/>
                          </a:solidFill>
                          <a:latin typeface="Calibri"/>
                          <a:ea typeface="Times New Roman"/>
                          <a:cs typeface="Times New Roman"/>
                        </a:rPr>
                        <a:t>135.000 TL</a:t>
                      </a:r>
                      <a:endParaRPr lang="tr-TR" sz="1300">
                        <a:latin typeface="Calibri"/>
                        <a:ea typeface="Calibri"/>
                        <a:cs typeface="Times New Roman"/>
                      </a:endParaRPr>
                    </a:p>
                  </a:txBody>
                  <a:tcPr marL="0" marR="0" marT="0" marB="0" anchor="ctr">
                    <a:lnL>
                      <a:noFill/>
                    </a:lnL>
                    <a:lnR>
                      <a:noFill/>
                    </a:lnR>
                    <a:lnT>
                      <a:noFill/>
                    </a:lnT>
                    <a:lnB>
                      <a:noFill/>
                    </a:lnB>
                  </a:tcPr>
                </a:tc>
              </a:tr>
              <a:tr h="357204">
                <a:tc>
                  <a:txBody>
                    <a:bodyPr/>
                    <a:lstStyle/>
                    <a:p>
                      <a:pPr indent="252095" algn="ctr">
                        <a:spcAft>
                          <a:spcPts val="600"/>
                        </a:spcAft>
                      </a:pPr>
                      <a:r>
                        <a:rPr lang="tr-TR" sz="1300" i="1">
                          <a:solidFill>
                            <a:srgbClr val="000000"/>
                          </a:solidFill>
                          <a:latin typeface="Calibri"/>
                          <a:ea typeface="Times New Roman"/>
                          <a:cs typeface="Times New Roman"/>
                        </a:rPr>
                        <a:t>Hakan</a:t>
                      </a:r>
                      <a:endParaRPr lang="tr-TR" sz="13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300" i="1">
                          <a:solidFill>
                            <a:srgbClr val="000000"/>
                          </a:solidFill>
                          <a:latin typeface="Calibri"/>
                          <a:ea typeface="Times New Roman"/>
                          <a:cs typeface="Times New Roman"/>
                        </a:rPr>
                        <a:t>120.000 TL</a:t>
                      </a:r>
                      <a:endParaRPr lang="tr-TR" sz="13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300" i="1">
                          <a:solidFill>
                            <a:srgbClr val="000000"/>
                          </a:solidFill>
                          <a:latin typeface="Calibri"/>
                          <a:ea typeface="Times New Roman"/>
                          <a:cs typeface="Times New Roman"/>
                        </a:rPr>
                        <a:t>100.000 TL</a:t>
                      </a:r>
                      <a:endParaRPr lang="tr-TR" sz="13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300" i="1">
                          <a:solidFill>
                            <a:srgbClr val="000000"/>
                          </a:solidFill>
                          <a:latin typeface="Calibri"/>
                          <a:ea typeface="Times New Roman"/>
                          <a:cs typeface="Times New Roman"/>
                        </a:rPr>
                        <a:t>150.000 TL</a:t>
                      </a:r>
                      <a:endParaRPr lang="tr-TR" sz="13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300" i="1">
                          <a:solidFill>
                            <a:srgbClr val="000000"/>
                          </a:solidFill>
                          <a:latin typeface="Calibri"/>
                          <a:ea typeface="Times New Roman"/>
                          <a:cs typeface="Times New Roman"/>
                        </a:rPr>
                        <a:t>100.000 TL</a:t>
                      </a:r>
                      <a:endParaRPr lang="tr-TR" sz="13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300" i="1">
                          <a:solidFill>
                            <a:srgbClr val="000000"/>
                          </a:solidFill>
                          <a:latin typeface="Calibri"/>
                          <a:ea typeface="Times New Roman"/>
                          <a:cs typeface="Times New Roman"/>
                        </a:rPr>
                        <a:t>200.000 TL</a:t>
                      </a:r>
                      <a:endParaRPr lang="tr-TR" sz="13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r>
              <a:tr h="374214">
                <a:tc>
                  <a:txBody>
                    <a:bodyPr/>
                    <a:lstStyle/>
                    <a:p>
                      <a:pPr indent="252095"/>
                      <a:endParaRPr lang="tr-TR" sz="1300">
                        <a:latin typeface="Calibri"/>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endParaRPr lang="tr-TR" sz="1300">
                        <a:latin typeface="Calibri"/>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endParaRPr lang="tr-TR" sz="1300">
                        <a:latin typeface="Calibri"/>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endParaRPr lang="tr-TR" sz="1300">
                        <a:latin typeface="Calibri"/>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endParaRPr lang="tr-TR" sz="1300">
                        <a:latin typeface="Calibri"/>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endParaRPr lang="tr-TR" sz="1300" dirty="0">
                        <a:latin typeface="Calibri"/>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r>
            </a:tbl>
          </a:graphicData>
        </a:graphic>
      </p:graphicFrame>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3456384"/>
          </a:xfrm>
        </p:spPr>
        <p:txBody>
          <a:bodyPr>
            <a:normAutofit fontScale="85000" lnSpcReduction="10000"/>
          </a:bodyPr>
          <a:lstStyle/>
          <a:p>
            <a:r>
              <a:rPr lang="tr-TR" b="1" i="1" dirty="0" smtClean="0"/>
              <a:t>Örnek_2:</a:t>
            </a:r>
            <a:r>
              <a:rPr lang="tr-TR" i="1" dirty="0" smtClean="0"/>
              <a:t> Bir gerçek kişinin birden fazla katılım bankasında hesabı bulunması halinde sigorta tutarı nasıl hesaplanır?</a:t>
            </a:r>
            <a:endParaRPr lang="tr-TR" dirty="0" smtClean="0"/>
          </a:p>
          <a:p>
            <a:r>
              <a:rPr lang="tr-TR" i="1" dirty="0" smtClean="0"/>
              <a:t>Bir gerçek kişinin birden fazla katılım bankasındaki hesapları her bir banka için ayrı ayrı hesaplanır. Yani Katılma hesapları birim hesap değerleri ve özel cari hesapları toplamı 100 bin TL'ye kadar olan kısmı her bir katılım bankası için ayrı ayrı sigorta kapsamındadır.</a:t>
            </a:r>
            <a:endParaRPr lang="tr-TR" dirty="0" smtClean="0"/>
          </a:p>
          <a:p>
            <a:endParaRPr lang="tr-TR" dirty="0"/>
          </a:p>
        </p:txBody>
      </p:sp>
      <p:graphicFrame>
        <p:nvGraphicFramePr>
          <p:cNvPr id="4" name="3 Tablo"/>
          <p:cNvGraphicFramePr>
            <a:graphicFrameLocks noGrp="1"/>
          </p:cNvGraphicFramePr>
          <p:nvPr/>
        </p:nvGraphicFramePr>
        <p:xfrm>
          <a:off x="539552" y="3645024"/>
          <a:ext cx="7920880" cy="2304255"/>
        </p:xfrm>
        <a:graphic>
          <a:graphicData uri="http://schemas.openxmlformats.org/drawingml/2006/table">
            <a:tbl>
              <a:tblPr/>
              <a:tblGrid>
                <a:gridCol w="1191538"/>
                <a:gridCol w="1151926"/>
                <a:gridCol w="1323052"/>
                <a:gridCol w="1151926"/>
                <a:gridCol w="1323052"/>
                <a:gridCol w="1779386"/>
              </a:tblGrid>
              <a:tr h="921702">
                <a:tc>
                  <a:txBody>
                    <a:bodyPr/>
                    <a:lstStyle/>
                    <a:p>
                      <a:pPr indent="252095" algn="ctr">
                        <a:spcAft>
                          <a:spcPts val="600"/>
                        </a:spcAft>
                      </a:pPr>
                      <a:r>
                        <a:rPr lang="tr-TR" sz="1400" i="1">
                          <a:solidFill>
                            <a:srgbClr val="000000"/>
                          </a:solidFill>
                          <a:latin typeface="Calibri"/>
                          <a:ea typeface="Times New Roman"/>
                          <a:cs typeface="Times New Roman"/>
                        </a:rPr>
                        <a:t> </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A Katılım Bankası</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Sigortaya Tabi Kısım</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B Katılım Bankası</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Sigortaya Tabi Kısım</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Sigortalanan Toplam Katılım Fonu</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r>
              <a:tr h="460851">
                <a:tc>
                  <a:txBody>
                    <a:bodyPr/>
                    <a:lstStyle/>
                    <a:p>
                      <a:pPr indent="252095" algn="ctr">
                        <a:spcAft>
                          <a:spcPts val="600"/>
                        </a:spcAft>
                      </a:pPr>
                      <a:r>
                        <a:rPr lang="tr-TR" sz="1400" i="1">
                          <a:solidFill>
                            <a:srgbClr val="000000"/>
                          </a:solidFill>
                          <a:latin typeface="Calibri"/>
                          <a:ea typeface="Times New Roman"/>
                          <a:cs typeface="Times New Roman"/>
                        </a:rPr>
                        <a:t>Razan</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40.000 TL</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40.000 TL</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110.000 TL</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100.000 TL</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140.000 TL</a:t>
                      </a:r>
                      <a:endParaRPr lang="tr-TR" sz="1400">
                        <a:latin typeface="Calibri"/>
                        <a:ea typeface="Calibri"/>
                        <a:cs typeface="Times New Roman"/>
                      </a:endParaRPr>
                    </a:p>
                  </a:txBody>
                  <a:tcPr marL="0" marR="0" marT="0" marB="0" anchor="ctr">
                    <a:lnL>
                      <a:noFill/>
                    </a:lnL>
                    <a:lnR>
                      <a:noFill/>
                    </a:lnR>
                    <a:lnT>
                      <a:noFill/>
                    </a:lnT>
                    <a:lnB>
                      <a:noFill/>
                    </a:lnB>
                  </a:tcPr>
                </a:tc>
              </a:tr>
              <a:tr h="460851">
                <a:tc>
                  <a:txBody>
                    <a:bodyPr/>
                    <a:lstStyle/>
                    <a:p>
                      <a:pPr indent="252095" algn="ctr">
                        <a:spcAft>
                          <a:spcPts val="600"/>
                        </a:spcAft>
                      </a:pPr>
                      <a:r>
                        <a:rPr lang="tr-TR" sz="1400" i="1">
                          <a:solidFill>
                            <a:srgbClr val="000000"/>
                          </a:solidFill>
                          <a:latin typeface="Calibri"/>
                          <a:ea typeface="Times New Roman"/>
                          <a:cs typeface="Times New Roman"/>
                        </a:rPr>
                        <a:t>Sanem</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70.000 TL</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70.000 TL</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85.000 TL</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85.000 TL</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155.000 TL</a:t>
                      </a:r>
                      <a:endParaRPr lang="tr-TR" sz="1400">
                        <a:latin typeface="Calibri"/>
                        <a:ea typeface="Calibri"/>
                        <a:cs typeface="Times New Roman"/>
                      </a:endParaRPr>
                    </a:p>
                  </a:txBody>
                  <a:tcPr marL="0" marR="0" marT="0" marB="0" anchor="ctr">
                    <a:lnL>
                      <a:noFill/>
                    </a:lnL>
                    <a:lnR>
                      <a:noFill/>
                    </a:lnR>
                    <a:lnT>
                      <a:noFill/>
                    </a:lnT>
                    <a:lnB>
                      <a:noFill/>
                    </a:lnB>
                  </a:tcPr>
                </a:tc>
              </a:tr>
              <a:tr h="460851">
                <a:tc>
                  <a:txBody>
                    <a:bodyPr/>
                    <a:lstStyle/>
                    <a:p>
                      <a:pPr indent="252095" algn="ctr">
                        <a:spcAft>
                          <a:spcPts val="600"/>
                        </a:spcAft>
                      </a:pPr>
                      <a:r>
                        <a:rPr lang="tr-TR" sz="1400" i="1">
                          <a:solidFill>
                            <a:srgbClr val="000000"/>
                          </a:solidFill>
                          <a:latin typeface="Calibri"/>
                          <a:ea typeface="Times New Roman"/>
                          <a:cs typeface="Times New Roman"/>
                        </a:rPr>
                        <a:t>Yasemin</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a:solidFill>
                            <a:srgbClr val="000000"/>
                          </a:solidFill>
                          <a:latin typeface="Calibri"/>
                          <a:ea typeface="Times New Roman"/>
                          <a:cs typeface="Times New Roman"/>
                        </a:rPr>
                        <a:t>120.000 TL</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a:solidFill>
                            <a:srgbClr val="000000"/>
                          </a:solidFill>
                          <a:latin typeface="Calibri"/>
                          <a:ea typeface="Times New Roman"/>
                          <a:cs typeface="Times New Roman"/>
                        </a:rPr>
                        <a:t>100.000 TL</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a:solidFill>
                            <a:srgbClr val="000000"/>
                          </a:solidFill>
                          <a:latin typeface="Calibri"/>
                          <a:ea typeface="Times New Roman"/>
                          <a:cs typeface="Times New Roman"/>
                        </a:rPr>
                        <a:t>150.000 TL</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a:solidFill>
                            <a:srgbClr val="000000"/>
                          </a:solidFill>
                          <a:latin typeface="Calibri"/>
                          <a:ea typeface="Times New Roman"/>
                          <a:cs typeface="Times New Roman"/>
                        </a:rPr>
                        <a:t>100.000 TL</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dirty="0">
                          <a:solidFill>
                            <a:srgbClr val="000000"/>
                          </a:solidFill>
                          <a:latin typeface="Calibri"/>
                          <a:ea typeface="Times New Roman"/>
                          <a:cs typeface="Times New Roman"/>
                        </a:rPr>
                        <a:t>200.000 TL</a:t>
                      </a:r>
                      <a:endParaRPr lang="tr-TR" sz="1400" dirty="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1"/>
            <a:ext cx="8229600" cy="4392487"/>
          </a:xfrm>
        </p:spPr>
        <p:txBody>
          <a:bodyPr>
            <a:normAutofit/>
          </a:bodyPr>
          <a:lstStyle/>
          <a:p>
            <a:r>
              <a:rPr lang="tr-TR" b="1" i="1" dirty="0" smtClean="0"/>
              <a:t>Örnek_3: </a:t>
            </a:r>
            <a:r>
              <a:rPr lang="tr-TR" i="1" dirty="0" smtClean="0"/>
              <a:t>Bir gerçek kişinin bir mevduat bankasında birden fazla hesabı bulunması halinde sigorta tutarı nasıl hesaplanır?</a:t>
            </a:r>
            <a:endParaRPr lang="tr-TR" dirty="0" smtClean="0"/>
          </a:p>
          <a:p>
            <a:r>
              <a:rPr lang="tr-TR" i="1" dirty="0" smtClean="0"/>
              <a:t>Bir gerçek kişinin bir mevduat bankasında aynı veya farklı şubelerinde birden fazla mevduat hesabı bulunması halinde o gerçek kişiye ait tüm mevduat hesapları toplamının 100 bin TL'ye kadar olan kısmı sigorta kapsamındadır.</a:t>
            </a:r>
            <a:endParaRPr lang="tr-TR" dirty="0" smtClean="0"/>
          </a:p>
          <a:p>
            <a:endParaRPr lang="tr-TR" dirty="0"/>
          </a:p>
        </p:txBody>
      </p:sp>
      <p:graphicFrame>
        <p:nvGraphicFramePr>
          <p:cNvPr id="4" name="3 Tablo"/>
          <p:cNvGraphicFramePr>
            <a:graphicFrameLocks noGrp="1"/>
          </p:cNvGraphicFramePr>
          <p:nvPr/>
        </p:nvGraphicFramePr>
        <p:xfrm>
          <a:off x="395536" y="4941170"/>
          <a:ext cx="8424934" cy="1800198"/>
        </p:xfrm>
        <a:graphic>
          <a:graphicData uri="http://schemas.openxmlformats.org/drawingml/2006/table">
            <a:tbl>
              <a:tblPr/>
              <a:tblGrid>
                <a:gridCol w="1117594"/>
                <a:gridCol w="1461468"/>
                <a:gridCol w="1461468"/>
                <a:gridCol w="1461468"/>
                <a:gridCol w="1461468"/>
                <a:gridCol w="1461468"/>
              </a:tblGrid>
              <a:tr h="1080120">
                <a:tc>
                  <a:txBody>
                    <a:bodyPr/>
                    <a:lstStyle/>
                    <a:p>
                      <a:pPr indent="252095" algn="ctr">
                        <a:spcAft>
                          <a:spcPts val="600"/>
                        </a:spcAft>
                      </a:pPr>
                      <a:r>
                        <a:rPr lang="tr-TR" sz="1400" i="1">
                          <a:solidFill>
                            <a:srgbClr val="000000"/>
                          </a:solidFill>
                          <a:latin typeface="Calibri"/>
                          <a:ea typeface="Times New Roman"/>
                          <a:cs typeface="Times New Roman"/>
                        </a:rPr>
                        <a:t> </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A Mevduat Bankası Adana Şubesi</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A Mevduat Bankası Rize Şubesi</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A Mevduat Bankası Kars Şubesi</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A Mevduat Bankası Toplam Mevduat Tutarı</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A Mevduat Bankası Sigortalı Mevduat Tutarı</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r>
              <a:tr h="360039">
                <a:tc>
                  <a:txBody>
                    <a:bodyPr/>
                    <a:lstStyle/>
                    <a:p>
                      <a:pPr indent="252095" algn="ctr">
                        <a:spcAft>
                          <a:spcPts val="600"/>
                        </a:spcAft>
                      </a:pPr>
                      <a:r>
                        <a:rPr lang="tr-TR" sz="1400" i="1">
                          <a:solidFill>
                            <a:srgbClr val="000000"/>
                          </a:solidFill>
                          <a:latin typeface="Calibri"/>
                          <a:ea typeface="Times New Roman"/>
                          <a:cs typeface="Times New Roman"/>
                        </a:rPr>
                        <a:t>Gamze</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25.000 TL</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15.000 TL</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17.500 TL</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57.500 TL</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57.500 TL</a:t>
                      </a:r>
                      <a:endParaRPr lang="tr-TR" sz="1400">
                        <a:latin typeface="Calibri"/>
                        <a:ea typeface="Calibri"/>
                        <a:cs typeface="Times New Roman"/>
                      </a:endParaRPr>
                    </a:p>
                  </a:txBody>
                  <a:tcPr marL="0" marR="0" marT="0" marB="0" anchor="ctr">
                    <a:lnL>
                      <a:noFill/>
                    </a:lnL>
                    <a:lnR>
                      <a:noFill/>
                    </a:lnR>
                    <a:lnT>
                      <a:noFill/>
                    </a:lnT>
                    <a:lnB>
                      <a:noFill/>
                    </a:lnB>
                  </a:tcPr>
                </a:tc>
              </a:tr>
              <a:tr h="360039">
                <a:tc>
                  <a:txBody>
                    <a:bodyPr/>
                    <a:lstStyle/>
                    <a:p>
                      <a:pPr indent="252095" algn="ctr">
                        <a:spcAft>
                          <a:spcPts val="600"/>
                        </a:spcAft>
                      </a:pPr>
                      <a:r>
                        <a:rPr lang="tr-TR" sz="1400" i="1">
                          <a:solidFill>
                            <a:srgbClr val="000000"/>
                          </a:solidFill>
                          <a:latin typeface="Calibri"/>
                          <a:ea typeface="Times New Roman"/>
                          <a:cs typeface="Times New Roman"/>
                        </a:rPr>
                        <a:t>Bülent</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a:solidFill>
                            <a:srgbClr val="000000"/>
                          </a:solidFill>
                          <a:latin typeface="Calibri"/>
                          <a:ea typeface="Times New Roman"/>
                          <a:cs typeface="Times New Roman"/>
                        </a:rPr>
                        <a:t>20.000 TL</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a:solidFill>
                            <a:srgbClr val="000000"/>
                          </a:solidFill>
                          <a:latin typeface="Calibri"/>
                          <a:ea typeface="Times New Roman"/>
                          <a:cs typeface="Times New Roman"/>
                        </a:rPr>
                        <a:t>100.000 TL</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a:solidFill>
                            <a:srgbClr val="000000"/>
                          </a:solidFill>
                          <a:latin typeface="Calibri"/>
                          <a:ea typeface="Times New Roman"/>
                          <a:cs typeface="Times New Roman"/>
                        </a:rPr>
                        <a:t>12.000 TL</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a:solidFill>
                            <a:srgbClr val="000000"/>
                          </a:solidFill>
                          <a:latin typeface="Calibri"/>
                          <a:ea typeface="Times New Roman"/>
                          <a:cs typeface="Times New Roman"/>
                        </a:rPr>
                        <a:t>132.000 TL</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dirty="0">
                          <a:solidFill>
                            <a:srgbClr val="000000"/>
                          </a:solidFill>
                          <a:latin typeface="Calibri"/>
                          <a:ea typeface="Times New Roman"/>
                          <a:cs typeface="Times New Roman"/>
                        </a:rPr>
                        <a:t>100.000 TL</a:t>
                      </a:r>
                      <a:endParaRPr lang="tr-TR" sz="1400" dirty="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b="1" dirty="0" smtClean="0"/>
              <a:t>Cumhuriyet tarihinde ilk banka </a:t>
            </a:r>
            <a:r>
              <a:rPr lang="tr-TR" dirty="0" smtClean="0"/>
              <a:t>1924 yılında </a:t>
            </a:r>
            <a:r>
              <a:rPr lang="tr-TR" b="1" dirty="0" smtClean="0"/>
              <a:t>İş Bankası</a:t>
            </a:r>
            <a:r>
              <a:rPr lang="tr-TR" dirty="0" smtClean="0"/>
              <a:t> adıyla kurulmuştur. </a:t>
            </a:r>
          </a:p>
          <a:p>
            <a:r>
              <a:rPr lang="tr-TR" dirty="0" smtClean="0"/>
              <a:t>Daha sonra bu bankayı sırasıyla; </a:t>
            </a:r>
          </a:p>
          <a:p>
            <a:pPr lvl="1"/>
            <a:r>
              <a:rPr lang="tr-TR" dirty="0" smtClean="0"/>
              <a:t>1927 yılında Emlak ve Eytam Bankası, </a:t>
            </a:r>
          </a:p>
          <a:p>
            <a:pPr lvl="1"/>
            <a:r>
              <a:rPr lang="tr-TR" dirty="0" smtClean="0"/>
              <a:t>1930 yılında T.C. Merkez Bankası, </a:t>
            </a:r>
          </a:p>
          <a:p>
            <a:pPr lvl="1"/>
            <a:r>
              <a:rPr lang="tr-TR" dirty="0" smtClean="0"/>
              <a:t>1933 yılında Sümerbank ve İller Bankası, </a:t>
            </a:r>
          </a:p>
          <a:p>
            <a:pPr lvl="1"/>
            <a:r>
              <a:rPr lang="tr-TR" dirty="0" smtClean="0"/>
              <a:t>1935 yılında Etibank, </a:t>
            </a:r>
          </a:p>
          <a:p>
            <a:pPr lvl="1"/>
            <a:r>
              <a:rPr lang="tr-TR" dirty="0" smtClean="0"/>
              <a:t>1937 yılında Denizbank, ve </a:t>
            </a:r>
          </a:p>
          <a:p>
            <a:pPr lvl="1"/>
            <a:r>
              <a:rPr lang="tr-TR" dirty="0" smtClean="0"/>
              <a:t>1938 yılında Halk Bankası takip etmiştir. </a:t>
            </a:r>
          </a:p>
          <a:p>
            <a:endParaRPr lang="tr-TR" dirty="0"/>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1"/>
            <a:ext cx="8229600" cy="3744416"/>
          </a:xfrm>
        </p:spPr>
        <p:txBody>
          <a:bodyPr>
            <a:normAutofit fontScale="92500" lnSpcReduction="10000"/>
          </a:bodyPr>
          <a:lstStyle/>
          <a:p>
            <a:r>
              <a:rPr lang="tr-TR" b="1" i="1" dirty="0" smtClean="0"/>
              <a:t>Örnek_4: </a:t>
            </a:r>
            <a:r>
              <a:rPr lang="tr-TR" i="1" dirty="0" smtClean="0"/>
              <a:t>Bir gerçek kişinin bir katılım bankasında birden fazla hesabı bulunması halinde sigorta tutarı nasıl hesaplanır?</a:t>
            </a:r>
            <a:endParaRPr lang="tr-TR" dirty="0" smtClean="0"/>
          </a:p>
          <a:p>
            <a:r>
              <a:rPr lang="tr-TR" i="1" dirty="0" smtClean="0"/>
              <a:t>Bir gerçek kişinin bir katılım bankasında aynı veya farklı şubelerinde birden fazla katılım ya da özel cari hesabı bulunması halinde o gerçek kişiye ait tüm katılma ve özel cari hesapları toplamının 100 bin TL'ye kadar olan kısmı sigorta kapsamındadır.</a:t>
            </a:r>
            <a:endParaRPr lang="tr-TR" dirty="0" smtClean="0"/>
          </a:p>
          <a:p>
            <a:endParaRPr lang="tr-TR" dirty="0"/>
          </a:p>
        </p:txBody>
      </p:sp>
      <p:graphicFrame>
        <p:nvGraphicFramePr>
          <p:cNvPr id="4" name="3 Tablo"/>
          <p:cNvGraphicFramePr>
            <a:graphicFrameLocks noGrp="1"/>
          </p:cNvGraphicFramePr>
          <p:nvPr/>
        </p:nvGraphicFramePr>
        <p:xfrm>
          <a:off x="179512" y="4293096"/>
          <a:ext cx="8640960" cy="2232247"/>
        </p:xfrm>
        <a:graphic>
          <a:graphicData uri="http://schemas.openxmlformats.org/drawingml/2006/table">
            <a:tbl>
              <a:tblPr/>
              <a:tblGrid>
                <a:gridCol w="879650"/>
                <a:gridCol w="1959770"/>
                <a:gridCol w="1055925"/>
                <a:gridCol w="1126781"/>
                <a:gridCol w="1809417"/>
                <a:gridCol w="1809417"/>
              </a:tblGrid>
              <a:tr h="1339349">
                <a:tc>
                  <a:txBody>
                    <a:bodyPr/>
                    <a:lstStyle/>
                    <a:p>
                      <a:pPr indent="252095" algn="ctr">
                        <a:spcAft>
                          <a:spcPts val="600"/>
                        </a:spcAft>
                      </a:pPr>
                      <a:r>
                        <a:rPr lang="tr-TR" sz="1400" i="1">
                          <a:solidFill>
                            <a:srgbClr val="000000"/>
                          </a:solidFill>
                          <a:latin typeface="Calibri"/>
                          <a:ea typeface="Times New Roman"/>
                          <a:cs typeface="Times New Roman"/>
                        </a:rPr>
                        <a:t> </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A Katılım Bankası Adana Şubesi(Katılım Hesabı Birim Hesap Değeri)</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A Katılım Bankası Taksim Şubesi (Özel Cari Hesabı)</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A Katılım Bankası Malatya Şubesi (Katılım Hesabı Birim Hesap Değeri)</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A Katılım Bankasındaki Katılım Hesabı Birim Hesap Değeri ve Özel Cari Hesapları Tutarı</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A Katılım Bankasındaki Sigortalı Katılım Hesabı Birim Hesap Değeri ve Özel Cari Hesapları Tutarı</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r>
              <a:tr h="446449">
                <a:tc>
                  <a:txBody>
                    <a:bodyPr/>
                    <a:lstStyle/>
                    <a:p>
                      <a:pPr indent="252095" algn="ctr">
                        <a:spcAft>
                          <a:spcPts val="600"/>
                        </a:spcAft>
                      </a:pPr>
                      <a:r>
                        <a:rPr lang="tr-TR" sz="1400" i="1">
                          <a:solidFill>
                            <a:srgbClr val="000000"/>
                          </a:solidFill>
                          <a:latin typeface="Calibri"/>
                          <a:ea typeface="Times New Roman"/>
                          <a:cs typeface="Times New Roman"/>
                        </a:rPr>
                        <a:t>Özlem</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35.000 TL</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10.000 TL</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25.000 TL</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70.000 TL</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70.000 TL</a:t>
                      </a:r>
                      <a:endParaRPr lang="tr-TR" sz="1400">
                        <a:latin typeface="Calibri"/>
                        <a:ea typeface="Calibri"/>
                        <a:cs typeface="Times New Roman"/>
                      </a:endParaRPr>
                    </a:p>
                  </a:txBody>
                  <a:tcPr marL="0" marR="0" marT="0" marB="0" anchor="ctr">
                    <a:lnL>
                      <a:noFill/>
                    </a:lnL>
                    <a:lnR>
                      <a:noFill/>
                    </a:lnR>
                    <a:lnT>
                      <a:noFill/>
                    </a:lnT>
                    <a:lnB>
                      <a:noFill/>
                    </a:lnB>
                  </a:tcPr>
                </a:tc>
              </a:tr>
              <a:tr h="446449">
                <a:tc>
                  <a:txBody>
                    <a:bodyPr/>
                    <a:lstStyle/>
                    <a:p>
                      <a:pPr indent="252095" algn="ctr">
                        <a:spcAft>
                          <a:spcPts val="600"/>
                        </a:spcAft>
                      </a:pPr>
                      <a:r>
                        <a:rPr lang="tr-TR" sz="1400" i="1">
                          <a:solidFill>
                            <a:srgbClr val="000000"/>
                          </a:solidFill>
                          <a:latin typeface="Calibri"/>
                          <a:ea typeface="Times New Roman"/>
                          <a:cs typeface="Times New Roman"/>
                        </a:rPr>
                        <a:t>Oya</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a:solidFill>
                            <a:srgbClr val="000000"/>
                          </a:solidFill>
                          <a:latin typeface="Calibri"/>
                          <a:ea typeface="Times New Roman"/>
                          <a:cs typeface="Times New Roman"/>
                        </a:rPr>
                        <a:t>20.000 TL</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a:solidFill>
                            <a:srgbClr val="000000"/>
                          </a:solidFill>
                          <a:latin typeface="Calibri"/>
                          <a:ea typeface="Times New Roman"/>
                          <a:cs typeface="Times New Roman"/>
                        </a:rPr>
                        <a:t>10.000 TL</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a:solidFill>
                            <a:srgbClr val="000000"/>
                          </a:solidFill>
                          <a:latin typeface="Calibri"/>
                          <a:ea typeface="Times New Roman"/>
                          <a:cs typeface="Times New Roman"/>
                        </a:rPr>
                        <a:t>75.000 TL</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a:solidFill>
                            <a:srgbClr val="000000"/>
                          </a:solidFill>
                          <a:latin typeface="Calibri"/>
                          <a:ea typeface="Times New Roman"/>
                          <a:cs typeface="Times New Roman"/>
                        </a:rPr>
                        <a:t>105.000 TL</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dirty="0">
                          <a:solidFill>
                            <a:srgbClr val="000000"/>
                          </a:solidFill>
                          <a:latin typeface="Calibri"/>
                          <a:ea typeface="Times New Roman"/>
                          <a:cs typeface="Times New Roman"/>
                        </a:rPr>
                        <a:t>100.000 TL</a:t>
                      </a:r>
                      <a:endParaRPr lang="tr-TR" sz="1400" dirty="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4680520"/>
          </a:xfrm>
        </p:spPr>
        <p:txBody>
          <a:bodyPr>
            <a:normAutofit fontScale="92500" lnSpcReduction="20000"/>
          </a:bodyPr>
          <a:lstStyle/>
          <a:p>
            <a:r>
              <a:rPr lang="tr-TR" b="1" i="1" dirty="0" smtClean="0"/>
              <a:t>Örnek_5: </a:t>
            </a:r>
            <a:r>
              <a:rPr lang="tr-TR" i="1" dirty="0" smtClean="0"/>
              <a:t>Bir gerçek kişinin hem mevduat bankasında hem de katılım bankasında hesabı bulunması halinde sigorta tutarı nasıl hesaplanır?</a:t>
            </a:r>
            <a:endParaRPr lang="tr-TR" dirty="0" smtClean="0"/>
          </a:p>
          <a:p>
            <a:r>
              <a:rPr lang="tr-TR" i="1" dirty="0" smtClean="0"/>
              <a:t>Bir gerçek kişinin hem mevduat ve hem de katılım bankasında bulunan hesaplarına ilişkin sigorta tutarı her bir kredi kuruluşu için ayrı ayrı hesaplanır; yani mevduat hesaplarının anaparaları ve bu hesaplara ilişkin faiz reeskontları toplamı ile katılma hesapları birim hesap değerleri ve özel cari hesapları toplamı 100 bin TL'ye kadar olan kısmı ayrı ayrı sigorta kapsamındadır.</a:t>
            </a:r>
            <a:endParaRPr lang="tr-TR" dirty="0"/>
          </a:p>
        </p:txBody>
      </p:sp>
      <p:graphicFrame>
        <p:nvGraphicFramePr>
          <p:cNvPr id="4" name="3 Tablo"/>
          <p:cNvGraphicFramePr>
            <a:graphicFrameLocks noGrp="1"/>
          </p:cNvGraphicFramePr>
          <p:nvPr/>
        </p:nvGraphicFramePr>
        <p:xfrm>
          <a:off x="323528" y="5085184"/>
          <a:ext cx="8568953" cy="1512168"/>
        </p:xfrm>
        <a:graphic>
          <a:graphicData uri="http://schemas.openxmlformats.org/drawingml/2006/table">
            <a:tbl>
              <a:tblPr/>
              <a:tblGrid>
                <a:gridCol w="896313"/>
                <a:gridCol w="1578401"/>
                <a:gridCol w="1628101"/>
                <a:gridCol w="1417304"/>
                <a:gridCol w="1628101"/>
                <a:gridCol w="1420733"/>
              </a:tblGrid>
              <a:tr h="756084">
                <a:tc>
                  <a:txBody>
                    <a:bodyPr/>
                    <a:lstStyle/>
                    <a:p>
                      <a:pPr indent="252095" algn="ctr">
                        <a:spcAft>
                          <a:spcPts val="600"/>
                        </a:spcAft>
                      </a:pPr>
                      <a:r>
                        <a:rPr lang="tr-TR" sz="1400" i="1">
                          <a:solidFill>
                            <a:srgbClr val="000000"/>
                          </a:solidFill>
                          <a:latin typeface="Calibri"/>
                          <a:ea typeface="Times New Roman"/>
                          <a:cs typeface="Times New Roman"/>
                        </a:rPr>
                        <a:t> </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A Mevduat Bankası</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Sigortaya Tabi Kısım</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B Katılım Bankası</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Sigortaya Tabi Kısım</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Toplam Sigortalı Tutar</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r>
              <a:tr h="378042">
                <a:tc>
                  <a:txBody>
                    <a:bodyPr/>
                    <a:lstStyle/>
                    <a:p>
                      <a:pPr indent="252095" algn="ctr">
                        <a:spcAft>
                          <a:spcPts val="600"/>
                        </a:spcAft>
                      </a:pPr>
                      <a:r>
                        <a:rPr lang="tr-TR" sz="1400" i="1">
                          <a:solidFill>
                            <a:srgbClr val="000000"/>
                          </a:solidFill>
                          <a:latin typeface="Calibri"/>
                          <a:ea typeface="Times New Roman"/>
                          <a:cs typeface="Times New Roman"/>
                        </a:rPr>
                        <a:t>Ayla</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25.000 TL</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25.000 TL</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30.000 TL</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30.000 TL</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55.000 TL</a:t>
                      </a:r>
                      <a:endParaRPr lang="tr-TR" sz="1400">
                        <a:latin typeface="Calibri"/>
                        <a:ea typeface="Calibri"/>
                        <a:cs typeface="Times New Roman"/>
                      </a:endParaRPr>
                    </a:p>
                  </a:txBody>
                  <a:tcPr marL="0" marR="0" marT="0" marB="0" anchor="ctr">
                    <a:lnL>
                      <a:noFill/>
                    </a:lnL>
                    <a:lnR>
                      <a:noFill/>
                    </a:lnR>
                    <a:lnT>
                      <a:noFill/>
                    </a:lnT>
                    <a:lnB>
                      <a:noFill/>
                    </a:lnB>
                  </a:tcPr>
                </a:tc>
              </a:tr>
              <a:tr h="378042">
                <a:tc>
                  <a:txBody>
                    <a:bodyPr/>
                    <a:lstStyle/>
                    <a:p>
                      <a:pPr indent="252095" algn="ctr">
                        <a:spcAft>
                          <a:spcPts val="600"/>
                        </a:spcAft>
                      </a:pPr>
                      <a:r>
                        <a:rPr lang="tr-TR" sz="1400" i="1">
                          <a:solidFill>
                            <a:srgbClr val="000000"/>
                          </a:solidFill>
                          <a:latin typeface="Calibri"/>
                          <a:ea typeface="Times New Roman"/>
                          <a:cs typeface="Times New Roman"/>
                        </a:rPr>
                        <a:t>Atilla</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a:solidFill>
                            <a:srgbClr val="000000"/>
                          </a:solidFill>
                          <a:latin typeface="Calibri"/>
                          <a:ea typeface="Times New Roman"/>
                          <a:cs typeface="Times New Roman"/>
                        </a:rPr>
                        <a:t>175.000 TL</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a:solidFill>
                            <a:srgbClr val="000000"/>
                          </a:solidFill>
                          <a:latin typeface="Calibri"/>
                          <a:ea typeface="Times New Roman"/>
                          <a:cs typeface="Times New Roman"/>
                        </a:rPr>
                        <a:t>100.000 TL</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a:solidFill>
                            <a:srgbClr val="000000"/>
                          </a:solidFill>
                          <a:latin typeface="Calibri"/>
                          <a:ea typeface="Times New Roman"/>
                          <a:cs typeface="Times New Roman"/>
                        </a:rPr>
                        <a:t>110.000 TL</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a:solidFill>
                            <a:srgbClr val="000000"/>
                          </a:solidFill>
                          <a:latin typeface="Calibri"/>
                          <a:ea typeface="Times New Roman"/>
                          <a:cs typeface="Times New Roman"/>
                        </a:rPr>
                        <a:t>100.000 TL</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dirty="0">
                          <a:solidFill>
                            <a:srgbClr val="000000"/>
                          </a:solidFill>
                          <a:latin typeface="Calibri"/>
                          <a:ea typeface="Times New Roman"/>
                          <a:cs typeface="Times New Roman"/>
                        </a:rPr>
                        <a:t>200.000 TL</a:t>
                      </a:r>
                      <a:endParaRPr lang="tr-TR" sz="1400" dirty="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9"/>
            <a:ext cx="8229600" cy="3672408"/>
          </a:xfrm>
        </p:spPr>
        <p:txBody>
          <a:bodyPr/>
          <a:lstStyle/>
          <a:p>
            <a:r>
              <a:rPr lang="tr-TR" b="1" i="1" dirty="0" smtClean="0"/>
              <a:t>Örnek_6: </a:t>
            </a:r>
            <a:r>
              <a:rPr lang="tr-TR" i="1" dirty="0" smtClean="0"/>
              <a:t>Ortak hesap sahipleri sigorta sisteminden nasıl faydalanır?</a:t>
            </a:r>
            <a:endParaRPr lang="tr-TR" dirty="0" smtClean="0"/>
          </a:p>
          <a:p>
            <a:r>
              <a:rPr lang="tr-TR" i="1" dirty="0" smtClean="0"/>
              <a:t>Ortak hesap sahiplerinin sigorta kapsamı hesaba ortak olanların her biri için ayrı ayrı hesaplanır. Ortak hesapta hesap sahiplerinin payları belirtilmemiş ise her hesap sahibinin eşit oranda paya sahip olduğu kabul edilir.</a:t>
            </a:r>
            <a:endParaRPr lang="tr-TR" dirty="0" smtClean="0"/>
          </a:p>
          <a:p>
            <a:endParaRPr lang="tr-TR" dirty="0"/>
          </a:p>
        </p:txBody>
      </p:sp>
      <p:graphicFrame>
        <p:nvGraphicFramePr>
          <p:cNvPr id="4" name="3 Tablo"/>
          <p:cNvGraphicFramePr>
            <a:graphicFrameLocks noGrp="1"/>
          </p:cNvGraphicFramePr>
          <p:nvPr/>
        </p:nvGraphicFramePr>
        <p:xfrm>
          <a:off x="539552" y="4077072"/>
          <a:ext cx="8280920" cy="1584176"/>
        </p:xfrm>
        <a:graphic>
          <a:graphicData uri="http://schemas.openxmlformats.org/drawingml/2006/table">
            <a:tbl>
              <a:tblPr/>
              <a:tblGrid>
                <a:gridCol w="491886"/>
                <a:gridCol w="1659496"/>
                <a:gridCol w="1725743"/>
                <a:gridCol w="2679707"/>
                <a:gridCol w="1724088"/>
              </a:tblGrid>
              <a:tr h="605714">
                <a:tc>
                  <a:txBody>
                    <a:bodyPr/>
                    <a:lstStyle/>
                    <a:p>
                      <a:pPr indent="252095" algn="ctr">
                        <a:spcAft>
                          <a:spcPts val="600"/>
                        </a:spcAft>
                      </a:pPr>
                      <a:r>
                        <a:rPr lang="tr-TR" sz="1400" i="1" dirty="0">
                          <a:solidFill>
                            <a:srgbClr val="000000"/>
                          </a:solidFill>
                          <a:latin typeface="Calibri"/>
                          <a:ea typeface="Times New Roman"/>
                          <a:cs typeface="Times New Roman"/>
                        </a:rPr>
                        <a:t> </a:t>
                      </a:r>
                      <a:endParaRPr lang="tr-TR" sz="1400" dirty="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A Mevduat Bankası</a:t>
                      </a:r>
                      <a:endParaRPr lang="tr-TR" sz="1400">
                        <a:latin typeface="Calibri"/>
                        <a:ea typeface="Calibri"/>
                        <a:cs typeface="Times New Roman"/>
                      </a:endParaRPr>
                    </a:p>
                    <a:p>
                      <a:pPr indent="252095" algn="ctr">
                        <a:spcAft>
                          <a:spcPts val="600"/>
                        </a:spcAft>
                      </a:pPr>
                      <a:r>
                        <a:rPr lang="tr-TR" sz="1400" i="1">
                          <a:solidFill>
                            <a:srgbClr val="000000"/>
                          </a:solidFill>
                          <a:latin typeface="Calibri"/>
                          <a:ea typeface="Times New Roman"/>
                          <a:cs typeface="Times New Roman"/>
                        </a:rPr>
                        <a:t>(Ortak Hesap)</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Sigortaya Tabi Kısım</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0"/>
                        </a:spcAft>
                      </a:pPr>
                      <a:r>
                        <a:rPr lang="tr-TR" sz="1400" i="1">
                          <a:solidFill>
                            <a:srgbClr val="000000"/>
                          </a:solidFill>
                          <a:latin typeface="Calibri"/>
                          <a:ea typeface="Times New Roman"/>
                          <a:cs typeface="Times New Roman"/>
                        </a:rPr>
                        <a:t>B Katılım Bankası </a:t>
                      </a:r>
                      <a:endParaRPr lang="tr-TR" sz="1400">
                        <a:latin typeface="Calibri"/>
                        <a:ea typeface="Calibri"/>
                        <a:cs typeface="Times New Roman"/>
                      </a:endParaRPr>
                    </a:p>
                    <a:p>
                      <a:pPr indent="252095" algn="ctr">
                        <a:spcAft>
                          <a:spcPts val="600"/>
                        </a:spcAft>
                      </a:pPr>
                      <a:r>
                        <a:rPr lang="tr-TR" sz="1400" i="1">
                          <a:solidFill>
                            <a:srgbClr val="000000"/>
                          </a:solidFill>
                          <a:latin typeface="Calibri"/>
                          <a:ea typeface="Times New Roman"/>
                          <a:cs typeface="Times New Roman"/>
                        </a:rPr>
                        <a:t>(Ortak Hesap)</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Sigortaya Tabi Kısım</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r>
              <a:tr h="489231">
                <a:tc>
                  <a:txBody>
                    <a:bodyPr/>
                    <a:lstStyle/>
                    <a:p>
                      <a:pPr indent="0" algn="ctr">
                        <a:spcAft>
                          <a:spcPts val="600"/>
                        </a:spcAft>
                      </a:pPr>
                      <a:r>
                        <a:rPr lang="tr-TR" sz="1400" i="1" dirty="0">
                          <a:solidFill>
                            <a:srgbClr val="000000"/>
                          </a:solidFill>
                          <a:latin typeface="Calibri"/>
                          <a:ea typeface="Times New Roman"/>
                          <a:cs typeface="Times New Roman"/>
                        </a:rPr>
                        <a:t>Yusuf</a:t>
                      </a:r>
                      <a:endParaRPr lang="tr-TR" sz="1400" dirty="0">
                        <a:latin typeface="Calibri"/>
                        <a:ea typeface="Calibri"/>
                        <a:cs typeface="Times New Roman"/>
                      </a:endParaRPr>
                    </a:p>
                  </a:txBody>
                  <a:tcPr marL="0" marR="0" marT="0" marB="0" anchor="ctr">
                    <a:lnL>
                      <a:noFill/>
                    </a:lnL>
                    <a:lnR>
                      <a:noFill/>
                    </a:lnR>
                    <a:lnT>
                      <a:noFill/>
                    </a:lnT>
                    <a:lnB>
                      <a:noFill/>
                    </a:lnB>
                  </a:tcPr>
                </a:tc>
                <a:tc rowSpan="2">
                  <a:txBody>
                    <a:bodyPr/>
                    <a:lstStyle/>
                    <a:p>
                      <a:pPr indent="252095" algn="ctr">
                        <a:spcAft>
                          <a:spcPts val="600"/>
                        </a:spcAft>
                      </a:pPr>
                      <a:r>
                        <a:rPr lang="tr-TR" sz="1400" i="1">
                          <a:solidFill>
                            <a:srgbClr val="000000"/>
                          </a:solidFill>
                          <a:latin typeface="Calibri"/>
                          <a:ea typeface="Times New Roman"/>
                          <a:cs typeface="Times New Roman"/>
                        </a:rPr>
                        <a:t>220.000 TL</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a:solidFill>
                            <a:srgbClr val="000000"/>
                          </a:solidFill>
                          <a:latin typeface="Calibri"/>
                          <a:ea typeface="Times New Roman"/>
                          <a:cs typeface="Times New Roman"/>
                        </a:rPr>
                        <a:t>100.000 TL</a:t>
                      </a:r>
                      <a:endParaRPr lang="tr-TR" sz="1400">
                        <a:latin typeface="Calibri"/>
                        <a:ea typeface="Calibri"/>
                        <a:cs typeface="Times New Roman"/>
                      </a:endParaRPr>
                    </a:p>
                  </a:txBody>
                  <a:tcPr marL="0" marR="0" marT="0" marB="0" anchor="ctr">
                    <a:lnL>
                      <a:noFill/>
                    </a:lnL>
                    <a:lnR>
                      <a:noFill/>
                    </a:lnR>
                    <a:lnT>
                      <a:noFill/>
                    </a:lnT>
                    <a:lnB>
                      <a:noFill/>
                    </a:lnB>
                  </a:tcPr>
                </a:tc>
                <a:tc rowSpan="2">
                  <a:txBody>
                    <a:bodyPr/>
                    <a:lstStyle/>
                    <a:p>
                      <a:pPr indent="252095" algn="ctr">
                        <a:spcAft>
                          <a:spcPts val="600"/>
                        </a:spcAft>
                      </a:pPr>
                      <a:r>
                        <a:rPr lang="tr-TR" sz="1400" i="1">
                          <a:solidFill>
                            <a:srgbClr val="000000"/>
                          </a:solidFill>
                          <a:latin typeface="Calibri"/>
                          <a:ea typeface="Times New Roman"/>
                          <a:cs typeface="Times New Roman"/>
                        </a:rPr>
                        <a:t>90.000 TL</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a:solidFill>
                            <a:srgbClr val="000000"/>
                          </a:solidFill>
                          <a:latin typeface="Calibri"/>
                          <a:ea typeface="Times New Roman"/>
                          <a:cs typeface="Times New Roman"/>
                        </a:rPr>
                        <a:t>45.000 TL</a:t>
                      </a:r>
                      <a:endParaRPr lang="tr-TR" sz="1400">
                        <a:latin typeface="Calibri"/>
                        <a:ea typeface="Calibri"/>
                        <a:cs typeface="Times New Roman"/>
                      </a:endParaRPr>
                    </a:p>
                  </a:txBody>
                  <a:tcPr marL="0" marR="0" marT="0" marB="0" anchor="ctr">
                    <a:lnL>
                      <a:noFill/>
                    </a:lnL>
                    <a:lnR>
                      <a:noFill/>
                    </a:lnR>
                    <a:lnT>
                      <a:noFill/>
                    </a:lnT>
                    <a:lnB>
                      <a:noFill/>
                    </a:lnB>
                  </a:tcPr>
                </a:tc>
              </a:tr>
              <a:tr h="489231">
                <a:tc>
                  <a:txBody>
                    <a:bodyPr/>
                    <a:lstStyle/>
                    <a:p>
                      <a:pPr indent="0" algn="ctr">
                        <a:spcAft>
                          <a:spcPts val="600"/>
                        </a:spcAft>
                      </a:pPr>
                      <a:r>
                        <a:rPr lang="tr-TR" sz="1400" i="1" dirty="0">
                          <a:solidFill>
                            <a:srgbClr val="000000"/>
                          </a:solidFill>
                          <a:latin typeface="Calibri"/>
                          <a:ea typeface="Times New Roman"/>
                          <a:cs typeface="Times New Roman"/>
                        </a:rPr>
                        <a:t>Resul</a:t>
                      </a:r>
                      <a:endParaRPr lang="tr-TR" sz="1400" dirty="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vMerge="1">
                  <a:txBody>
                    <a:bodyPr/>
                    <a:lstStyle/>
                    <a:p>
                      <a:endParaRPr lang="tr-TR"/>
                    </a:p>
                  </a:txBody>
                  <a:tcPr/>
                </a:tc>
                <a:tc>
                  <a:txBody>
                    <a:bodyPr/>
                    <a:lstStyle/>
                    <a:p>
                      <a:pPr indent="252095" algn="ctr">
                        <a:spcAft>
                          <a:spcPts val="600"/>
                        </a:spcAft>
                      </a:pPr>
                      <a:r>
                        <a:rPr lang="tr-TR" sz="1400" i="1" dirty="0">
                          <a:solidFill>
                            <a:srgbClr val="000000"/>
                          </a:solidFill>
                          <a:latin typeface="Calibri"/>
                          <a:ea typeface="Times New Roman"/>
                          <a:cs typeface="Times New Roman"/>
                        </a:rPr>
                        <a:t>100.000 TL</a:t>
                      </a:r>
                      <a:endParaRPr lang="tr-TR" sz="1400" dirty="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vMerge="1">
                  <a:txBody>
                    <a:bodyPr/>
                    <a:lstStyle/>
                    <a:p>
                      <a:endParaRPr lang="tr-TR"/>
                    </a:p>
                  </a:txBody>
                  <a:tcPr/>
                </a:tc>
                <a:tc>
                  <a:txBody>
                    <a:bodyPr/>
                    <a:lstStyle/>
                    <a:p>
                      <a:pPr indent="252095" algn="ctr">
                        <a:spcAft>
                          <a:spcPts val="600"/>
                        </a:spcAft>
                      </a:pPr>
                      <a:r>
                        <a:rPr lang="tr-TR" sz="1400" i="1" dirty="0">
                          <a:solidFill>
                            <a:srgbClr val="000000"/>
                          </a:solidFill>
                          <a:latin typeface="Calibri"/>
                          <a:ea typeface="Times New Roman"/>
                          <a:cs typeface="Times New Roman"/>
                        </a:rPr>
                        <a:t>45.000 TL</a:t>
                      </a:r>
                      <a:endParaRPr lang="tr-TR" sz="1400" dirty="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1"/>
            <a:ext cx="8229600" cy="2736304"/>
          </a:xfrm>
        </p:spPr>
        <p:txBody>
          <a:bodyPr/>
          <a:lstStyle/>
          <a:p>
            <a:r>
              <a:rPr lang="tr-TR" i="1" dirty="0" smtClean="0"/>
              <a:t>Ortak hesap sahiplerinin aynı bankada ayrı ayrı başka hesapları da var ise ortak hesaptaki tutar ile diğer hesaplardaki tutarların toplamının 100 bin TL'ye kadar olan kısmı sigorta kapsamında olacaktır.</a:t>
            </a:r>
            <a:endParaRPr lang="tr-TR" dirty="0" smtClean="0"/>
          </a:p>
          <a:p>
            <a:endParaRPr lang="tr-TR" dirty="0"/>
          </a:p>
        </p:txBody>
      </p:sp>
      <p:graphicFrame>
        <p:nvGraphicFramePr>
          <p:cNvPr id="4" name="3 Tablo"/>
          <p:cNvGraphicFramePr>
            <a:graphicFrameLocks noGrp="1"/>
          </p:cNvGraphicFramePr>
          <p:nvPr/>
        </p:nvGraphicFramePr>
        <p:xfrm>
          <a:off x="467544" y="2780928"/>
          <a:ext cx="8136905" cy="1444420"/>
        </p:xfrm>
        <a:graphic>
          <a:graphicData uri="http://schemas.openxmlformats.org/drawingml/2006/table">
            <a:tbl>
              <a:tblPr/>
              <a:tblGrid>
                <a:gridCol w="1627381"/>
                <a:gridCol w="1627381"/>
                <a:gridCol w="1627381"/>
                <a:gridCol w="1627381"/>
                <a:gridCol w="1627381"/>
              </a:tblGrid>
              <a:tr h="637347">
                <a:tc>
                  <a:txBody>
                    <a:bodyPr/>
                    <a:lstStyle/>
                    <a:p>
                      <a:pPr indent="252095" algn="ctr">
                        <a:spcAft>
                          <a:spcPts val="600"/>
                        </a:spcAft>
                      </a:pPr>
                      <a:r>
                        <a:rPr lang="tr-TR" sz="1400" i="1">
                          <a:solidFill>
                            <a:srgbClr val="000000"/>
                          </a:solidFill>
                          <a:latin typeface="Calibri"/>
                          <a:ea typeface="Times New Roman"/>
                          <a:cs typeface="Times New Roman"/>
                        </a:rPr>
                        <a:t> </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A Mevduat Bankası</a:t>
                      </a:r>
                      <a:endParaRPr lang="tr-TR" sz="1400">
                        <a:latin typeface="Calibri"/>
                        <a:ea typeface="Calibri"/>
                        <a:cs typeface="Times New Roman"/>
                      </a:endParaRPr>
                    </a:p>
                    <a:p>
                      <a:pPr indent="252095" algn="ctr">
                        <a:spcAft>
                          <a:spcPts val="600"/>
                        </a:spcAft>
                      </a:pPr>
                      <a:r>
                        <a:rPr lang="tr-TR" sz="1400" i="1">
                          <a:solidFill>
                            <a:srgbClr val="000000"/>
                          </a:solidFill>
                          <a:latin typeface="Calibri"/>
                          <a:ea typeface="Times New Roman"/>
                          <a:cs typeface="Times New Roman"/>
                        </a:rPr>
                        <a:t>(Ortak Hesap)</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A Mevduat Bankası </a:t>
                      </a:r>
                      <a:endParaRPr lang="tr-TR" sz="1400">
                        <a:latin typeface="Calibri"/>
                        <a:ea typeface="Calibri"/>
                        <a:cs typeface="Times New Roman"/>
                      </a:endParaRPr>
                    </a:p>
                    <a:p>
                      <a:pPr indent="252095" algn="ctr">
                        <a:spcAft>
                          <a:spcPts val="600"/>
                        </a:spcAft>
                      </a:pPr>
                      <a:r>
                        <a:rPr lang="tr-TR" sz="1400" i="1">
                          <a:solidFill>
                            <a:srgbClr val="000000"/>
                          </a:solidFill>
                          <a:latin typeface="Calibri"/>
                          <a:ea typeface="Times New Roman"/>
                          <a:cs typeface="Times New Roman"/>
                        </a:rPr>
                        <a:t>(İkinci Mevduat Hesabı)</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*Hesaplar Toplamı</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Sigortaya Tabi Kısım</a:t>
                      </a:r>
                      <a:endParaRPr lang="tr-TR" sz="1400">
                        <a:latin typeface="Calibri"/>
                        <a:ea typeface="Calibri"/>
                        <a:cs typeface="Times New Roman"/>
                      </a:endParaRPr>
                    </a:p>
                  </a:txBody>
                  <a:tcPr marL="0" marR="0" marT="0" marB="0" anchor="ctr">
                    <a:lnL>
                      <a:noFill/>
                    </a:lnL>
                    <a:lnR>
                      <a:noFill/>
                    </a:lnR>
                    <a:lnT w="31750" cap="flat" cmpd="dbl" algn="ctr">
                      <a:solidFill>
                        <a:srgbClr val="000000"/>
                      </a:solidFill>
                      <a:prstDash val="solid"/>
                      <a:round/>
                      <a:headEnd type="none" w="med" len="med"/>
                      <a:tailEnd type="none" w="med" len="med"/>
                    </a:lnT>
                    <a:lnB>
                      <a:noFill/>
                    </a:lnB>
                  </a:tcPr>
                </a:tc>
              </a:tr>
              <a:tr h="257390">
                <a:tc>
                  <a:txBody>
                    <a:bodyPr/>
                    <a:lstStyle/>
                    <a:p>
                      <a:pPr indent="252095" algn="ctr">
                        <a:spcAft>
                          <a:spcPts val="600"/>
                        </a:spcAft>
                      </a:pPr>
                      <a:r>
                        <a:rPr lang="tr-TR" sz="1400" i="1">
                          <a:solidFill>
                            <a:srgbClr val="000000"/>
                          </a:solidFill>
                          <a:latin typeface="Calibri"/>
                          <a:ea typeface="Times New Roman"/>
                          <a:cs typeface="Times New Roman"/>
                        </a:rPr>
                        <a:t>Anıl</a:t>
                      </a:r>
                      <a:endParaRPr lang="tr-TR" sz="1400">
                        <a:latin typeface="Calibri"/>
                        <a:ea typeface="Calibri"/>
                        <a:cs typeface="Times New Roman"/>
                      </a:endParaRPr>
                    </a:p>
                  </a:txBody>
                  <a:tcPr marL="0" marR="0" marT="0" marB="0" anchor="ctr">
                    <a:lnL>
                      <a:noFill/>
                    </a:lnL>
                    <a:lnR>
                      <a:noFill/>
                    </a:lnR>
                    <a:lnT>
                      <a:noFill/>
                    </a:lnT>
                    <a:lnB>
                      <a:noFill/>
                    </a:lnB>
                  </a:tcPr>
                </a:tc>
                <a:tc rowSpan="2">
                  <a:txBody>
                    <a:bodyPr/>
                    <a:lstStyle/>
                    <a:p>
                      <a:pPr indent="252095" algn="ctr">
                        <a:spcAft>
                          <a:spcPts val="600"/>
                        </a:spcAft>
                      </a:pPr>
                      <a:r>
                        <a:rPr lang="tr-TR" sz="1400" i="1">
                          <a:solidFill>
                            <a:srgbClr val="000000"/>
                          </a:solidFill>
                          <a:latin typeface="Calibri"/>
                          <a:ea typeface="Times New Roman"/>
                          <a:cs typeface="Times New Roman"/>
                        </a:rPr>
                        <a:t>60.000 TL</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a:solidFill>
                            <a:srgbClr val="000000"/>
                          </a:solidFill>
                          <a:latin typeface="Calibri"/>
                          <a:ea typeface="Times New Roman"/>
                          <a:cs typeface="Times New Roman"/>
                        </a:rPr>
                        <a:t>75.000 TL</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105.000 TL</a:t>
                      </a:r>
                      <a:endParaRPr lang="tr-TR" sz="1400">
                        <a:latin typeface="Calibri"/>
                        <a:ea typeface="Calibri"/>
                        <a:cs typeface="Times New Roman"/>
                      </a:endParaRPr>
                    </a:p>
                  </a:txBody>
                  <a:tcPr marL="0" marR="0" marT="0" marB="0" anchor="ctr">
                    <a:lnL>
                      <a:noFill/>
                    </a:lnL>
                    <a:lnR>
                      <a:noFill/>
                    </a:lnR>
                    <a:lnT>
                      <a:noFill/>
                    </a:lnT>
                    <a:lnB>
                      <a:noFill/>
                    </a:lnB>
                  </a:tcPr>
                </a:tc>
                <a:tc>
                  <a:txBody>
                    <a:bodyPr/>
                    <a:lstStyle/>
                    <a:p>
                      <a:pPr indent="252095" algn="ctr">
                        <a:spcAft>
                          <a:spcPts val="600"/>
                        </a:spcAft>
                      </a:pPr>
                      <a:r>
                        <a:rPr lang="tr-TR" sz="1400" i="1">
                          <a:solidFill>
                            <a:srgbClr val="000000"/>
                          </a:solidFill>
                          <a:latin typeface="Calibri"/>
                          <a:ea typeface="Times New Roman"/>
                          <a:cs typeface="Times New Roman"/>
                        </a:rPr>
                        <a:t>100.000 TL</a:t>
                      </a:r>
                      <a:endParaRPr lang="tr-TR" sz="1400">
                        <a:latin typeface="Calibri"/>
                        <a:ea typeface="Calibri"/>
                        <a:cs typeface="Times New Roman"/>
                      </a:endParaRPr>
                    </a:p>
                  </a:txBody>
                  <a:tcPr marL="0" marR="0" marT="0" marB="0" anchor="ctr">
                    <a:lnL>
                      <a:noFill/>
                    </a:lnL>
                    <a:lnR>
                      <a:noFill/>
                    </a:lnR>
                    <a:lnT>
                      <a:noFill/>
                    </a:lnT>
                    <a:lnB>
                      <a:noFill/>
                    </a:lnB>
                  </a:tcPr>
                </a:tc>
              </a:tr>
              <a:tr h="257390">
                <a:tc>
                  <a:txBody>
                    <a:bodyPr/>
                    <a:lstStyle/>
                    <a:p>
                      <a:pPr indent="252095" algn="ctr">
                        <a:spcAft>
                          <a:spcPts val="600"/>
                        </a:spcAft>
                      </a:pPr>
                      <a:r>
                        <a:rPr lang="tr-TR" sz="1400" i="1">
                          <a:solidFill>
                            <a:srgbClr val="000000"/>
                          </a:solidFill>
                          <a:latin typeface="Calibri"/>
                          <a:ea typeface="Times New Roman"/>
                          <a:cs typeface="Times New Roman"/>
                        </a:rPr>
                        <a:t>Elif</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vMerge="1">
                  <a:txBody>
                    <a:bodyPr/>
                    <a:lstStyle/>
                    <a:p>
                      <a:endParaRPr lang="tr-TR"/>
                    </a:p>
                  </a:txBody>
                  <a:tcPr/>
                </a:tc>
                <a:tc>
                  <a:txBody>
                    <a:bodyPr/>
                    <a:lstStyle/>
                    <a:p>
                      <a:pPr indent="252095" algn="ctr">
                        <a:spcAft>
                          <a:spcPts val="600"/>
                        </a:spcAft>
                      </a:pPr>
                      <a:r>
                        <a:rPr lang="tr-TR" sz="1400" i="1">
                          <a:solidFill>
                            <a:srgbClr val="000000"/>
                          </a:solidFill>
                          <a:latin typeface="Calibri"/>
                          <a:ea typeface="Times New Roman"/>
                          <a:cs typeface="Times New Roman"/>
                        </a:rPr>
                        <a:t>45.000 TL</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a:solidFill>
                            <a:srgbClr val="000000"/>
                          </a:solidFill>
                          <a:latin typeface="Calibri"/>
                          <a:ea typeface="Times New Roman"/>
                          <a:cs typeface="Times New Roman"/>
                        </a:rPr>
                        <a:t>75.000 TL</a:t>
                      </a:r>
                      <a:endParaRPr lang="tr-TR" sz="140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c>
                  <a:txBody>
                    <a:bodyPr/>
                    <a:lstStyle/>
                    <a:p>
                      <a:pPr indent="252095" algn="ctr">
                        <a:spcAft>
                          <a:spcPts val="600"/>
                        </a:spcAft>
                      </a:pPr>
                      <a:r>
                        <a:rPr lang="tr-TR" sz="1400" i="1" dirty="0">
                          <a:solidFill>
                            <a:srgbClr val="000000"/>
                          </a:solidFill>
                          <a:latin typeface="Calibri"/>
                          <a:ea typeface="Times New Roman"/>
                          <a:cs typeface="Times New Roman"/>
                        </a:rPr>
                        <a:t>75.000 TL</a:t>
                      </a:r>
                      <a:endParaRPr lang="tr-TR" sz="1400" dirty="0">
                        <a:latin typeface="Calibri"/>
                        <a:ea typeface="Calibri"/>
                        <a:cs typeface="Times New Roman"/>
                      </a:endParaRPr>
                    </a:p>
                  </a:txBody>
                  <a:tcPr marL="0" marR="0" marT="0" marB="0" anchor="ctr">
                    <a:lnL>
                      <a:noFill/>
                    </a:lnL>
                    <a:lnR>
                      <a:noFill/>
                    </a:lnR>
                    <a:lnT>
                      <a:noFill/>
                    </a:lnT>
                    <a:lnB w="31750" cap="flat" cmpd="dbl" algn="ctr">
                      <a:solidFill>
                        <a:srgbClr val="000000"/>
                      </a:solidFill>
                      <a:prstDash val="solid"/>
                      <a:round/>
                      <a:headEnd type="none" w="med" len="med"/>
                      <a:tailEnd type="none" w="med" len="med"/>
                    </a:lnB>
                  </a:tcPr>
                </a:tc>
              </a:tr>
            </a:tbl>
          </a:graphicData>
        </a:graphic>
      </p:graphicFrame>
      <p:sp>
        <p:nvSpPr>
          <p:cNvPr id="5" name="4 Dikdörtgen"/>
          <p:cNvSpPr/>
          <p:nvPr/>
        </p:nvSpPr>
        <p:spPr>
          <a:xfrm>
            <a:off x="611560" y="4293096"/>
            <a:ext cx="7992888" cy="2554545"/>
          </a:xfrm>
          <a:prstGeom prst="rect">
            <a:avLst/>
          </a:prstGeom>
        </p:spPr>
        <p:txBody>
          <a:bodyPr wrap="square">
            <a:spAutoFit/>
          </a:bodyPr>
          <a:lstStyle/>
          <a:p>
            <a:r>
              <a:rPr lang="tr-TR" sz="3200" i="1" dirty="0" smtClean="0"/>
              <a:t>* Bu örnekte ortak hesaptaki hesap sahiplerinin eşit oranda paya sahip olduğu kabul edilmiştir. Buna göre; Anıl ve Elif'in 60.000-TL içindeki payları her biri için 30.000-TL tutarındadır...”</a:t>
            </a:r>
            <a:r>
              <a:rPr lang="tr-TR" sz="3200" dirty="0" smtClean="0"/>
              <a:t>  </a:t>
            </a:r>
            <a:endParaRPr lang="tr-TR" sz="3200" dirty="0"/>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Sigorta Kapsamı Dışında Kalan Mevduat ve Katılım Fonu</a:t>
            </a:r>
            <a:br>
              <a:rPr lang="tr-TR" b="1" i="1" dirty="0" smtClean="0"/>
            </a:br>
            <a:endParaRPr lang="tr-TR" dirty="0"/>
          </a:p>
        </p:txBody>
      </p:sp>
      <p:sp>
        <p:nvSpPr>
          <p:cNvPr id="3" name="2 İçerik Yer Tutucusu"/>
          <p:cNvSpPr>
            <a:spLocks noGrp="1"/>
          </p:cNvSpPr>
          <p:nvPr>
            <p:ph idx="1"/>
          </p:nvPr>
        </p:nvSpPr>
        <p:spPr/>
        <p:txBody>
          <a:bodyPr>
            <a:normAutofit/>
          </a:bodyPr>
          <a:lstStyle/>
          <a:p>
            <a:r>
              <a:rPr lang="tr-TR" dirty="0" smtClean="0"/>
              <a:t>Bankacılık Kanunu md. 63’te tasarruf mevduatlarının ve gerçek kişilere ait katılım fonlarının sigorta kapsamında olduğu düzenlenmişken, devam eden 64’üncü maddesinde hangi tasarruf mevduatı ve katılım fonu hesaplarının sigorta kapsamı dışında kaldığı düzenlenmiştir. </a:t>
            </a:r>
            <a:endParaRPr lang="tr-TR" dirty="0"/>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smtClean="0"/>
              <a:t>Buna göre; </a:t>
            </a:r>
          </a:p>
          <a:p>
            <a:r>
              <a:rPr lang="tr-TR" b="1" dirty="0" smtClean="0">
                <a:solidFill>
                  <a:srgbClr val="FF0000"/>
                </a:solidFill>
              </a:rPr>
              <a:t>“...</a:t>
            </a:r>
            <a:endParaRPr lang="tr-TR" dirty="0" smtClean="0">
              <a:solidFill>
                <a:srgbClr val="FF0000"/>
              </a:solidFill>
            </a:endParaRPr>
          </a:p>
          <a:p>
            <a:r>
              <a:rPr lang="tr-TR" i="1" dirty="0" smtClean="0">
                <a:solidFill>
                  <a:srgbClr val="FF0000"/>
                </a:solidFill>
              </a:rPr>
              <a:t>a) İlgili kredi kuruluşunun </a:t>
            </a:r>
            <a:r>
              <a:rPr lang="tr-TR" i="1" u="sng" dirty="0" smtClean="0">
                <a:solidFill>
                  <a:srgbClr val="FF0000"/>
                </a:solidFill>
              </a:rPr>
              <a:t>hâkim ortakları </a:t>
            </a:r>
            <a:r>
              <a:rPr lang="tr-TR" i="1" dirty="0" smtClean="0">
                <a:solidFill>
                  <a:srgbClr val="FF0000"/>
                </a:solidFill>
              </a:rPr>
              <a:t>ile </a:t>
            </a:r>
            <a:r>
              <a:rPr lang="tr-TR" i="1" u="sng" dirty="0" smtClean="0">
                <a:solidFill>
                  <a:srgbClr val="FF0000"/>
                </a:solidFill>
              </a:rPr>
              <a:t>bunların ana, baba, eş ve velâyet altındaki çocuklarına</a:t>
            </a:r>
            <a:r>
              <a:rPr lang="tr-TR" i="1" dirty="0" smtClean="0">
                <a:solidFill>
                  <a:srgbClr val="FF0000"/>
                </a:solidFill>
              </a:rPr>
              <a:t> ait mevduat ve katılım fonu ile diğer hesaplar. </a:t>
            </a:r>
            <a:endParaRPr lang="tr-TR" dirty="0" smtClean="0">
              <a:solidFill>
                <a:srgbClr val="FF0000"/>
              </a:solidFill>
            </a:endParaRPr>
          </a:p>
          <a:p>
            <a:r>
              <a:rPr lang="tr-TR" i="1" dirty="0" smtClean="0">
                <a:solidFill>
                  <a:srgbClr val="FF0000"/>
                </a:solidFill>
              </a:rPr>
              <a:t>b) İlgili kredi kuruluşunun </a:t>
            </a:r>
            <a:r>
              <a:rPr lang="tr-TR" i="1" u="sng" dirty="0" smtClean="0">
                <a:solidFill>
                  <a:srgbClr val="FF0000"/>
                </a:solidFill>
              </a:rPr>
              <a:t>yönetim veya müdürler kurulu başkan ve üyeleri</a:t>
            </a:r>
            <a:r>
              <a:rPr lang="tr-TR" i="1" dirty="0" smtClean="0">
                <a:solidFill>
                  <a:srgbClr val="FF0000"/>
                </a:solidFill>
              </a:rPr>
              <a:t>, </a:t>
            </a:r>
            <a:r>
              <a:rPr lang="tr-TR" i="1" u="sng" dirty="0" smtClean="0">
                <a:solidFill>
                  <a:srgbClr val="FF0000"/>
                </a:solidFill>
              </a:rPr>
              <a:t>genel müdür ve yardımcıları</a:t>
            </a:r>
            <a:r>
              <a:rPr lang="tr-TR" i="1" dirty="0" smtClean="0">
                <a:solidFill>
                  <a:srgbClr val="FF0000"/>
                </a:solidFill>
              </a:rPr>
              <a:t> ile </a:t>
            </a:r>
            <a:r>
              <a:rPr lang="tr-TR" i="1" u="sng" dirty="0" smtClean="0">
                <a:solidFill>
                  <a:srgbClr val="FF0000"/>
                </a:solidFill>
              </a:rPr>
              <a:t>bunların ana, baba, eş ve velâyet altındaki çocuklarına </a:t>
            </a:r>
            <a:r>
              <a:rPr lang="tr-TR" i="1" dirty="0" smtClean="0">
                <a:solidFill>
                  <a:srgbClr val="FF0000"/>
                </a:solidFill>
              </a:rPr>
              <a:t>ait mevduat ve katılım fonu ile diğer hesaplar…” </a:t>
            </a:r>
            <a:endParaRPr lang="tr-TR" dirty="0" smtClean="0"/>
          </a:p>
          <a:p>
            <a:endParaRPr lang="tr-TR" dirty="0"/>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92696"/>
            <a:ext cx="8229600" cy="5433467"/>
          </a:xfrm>
        </p:spPr>
        <p:txBody>
          <a:bodyPr/>
          <a:lstStyle/>
          <a:p>
            <a:pPr>
              <a:buNone/>
            </a:pPr>
            <a:r>
              <a:rPr lang="tr-TR" i="1" dirty="0" smtClean="0">
                <a:solidFill>
                  <a:srgbClr val="FF0000"/>
                </a:solidFill>
              </a:rPr>
              <a:t>	“…</a:t>
            </a:r>
          </a:p>
          <a:p>
            <a:r>
              <a:rPr lang="tr-TR" i="1" dirty="0" smtClean="0">
                <a:solidFill>
                  <a:srgbClr val="FF0000"/>
                </a:solidFill>
              </a:rPr>
              <a:t>c) 26.9.2004 tarihli ve 5237 sayılı Türk Ceza Kanununun 282’nci maddesindeki </a:t>
            </a:r>
            <a:r>
              <a:rPr lang="tr-TR" i="1" u="sng" dirty="0" smtClean="0">
                <a:solidFill>
                  <a:srgbClr val="FF0000"/>
                </a:solidFill>
              </a:rPr>
              <a:t>suçtan kaynaklanan malvarlığı değerleri </a:t>
            </a:r>
            <a:r>
              <a:rPr lang="tr-TR" i="1" dirty="0" smtClean="0">
                <a:solidFill>
                  <a:srgbClr val="FF0000"/>
                </a:solidFill>
              </a:rPr>
              <a:t>kapsamına giren mevduat ve katılım fonu ile diğer hesaplar.</a:t>
            </a:r>
            <a:endParaRPr lang="tr-TR" dirty="0" smtClean="0">
              <a:solidFill>
                <a:srgbClr val="FF0000"/>
              </a:solidFill>
            </a:endParaRPr>
          </a:p>
          <a:p>
            <a:r>
              <a:rPr lang="tr-TR" i="1" dirty="0" smtClean="0">
                <a:solidFill>
                  <a:srgbClr val="FF0000"/>
                </a:solidFill>
              </a:rPr>
              <a:t> d) Kurul tarafından belirlenen diğer mevduat, katılım fonu ve hesaplar...</a:t>
            </a:r>
            <a:r>
              <a:rPr lang="tr-TR" i="1" dirty="0" smtClean="0"/>
              <a:t>”</a:t>
            </a:r>
            <a:endParaRPr lang="tr-TR" dirty="0" smtClean="0"/>
          </a:p>
          <a:p>
            <a:pPr>
              <a:buNone/>
            </a:pPr>
            <a:r>
              <a:rPr lang="tr-TR" dirty="0" smtClean="0"/>
              <a:t>	mevduat sigortası kapsamının dışındadır.</a:t>
            </a:r>
            <a:endParaRPr lang="tr-T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b="1" dirty="0" smtClean="0"/>
              <a:t>Cumhuriyetin ilk özel bankası </a:t>
            </a:r>
            <a:r>
              <a:rPr lang="tr-TR" dirty="0" smtClean="0"/>
              <a:t>1944</a:t>
            </a:r>
            <a:r>
              <a:rPr lang="tr-TR" b="1" dirty="0" smtClean="0"/>
              <a:t> </a:t>
            </a:r>
            <a:r>
              <a:rPr lang="tr-TR" dirty="0" smtClean="0"/>
              <a:t>yılında kurulan </a:t>
            </a:r>
            <a:r>
              <a:rPr lang="tr-TR" b="1" dirty="0" smtClean="0"/>
              <a:t>Yapı ve Kredi Bankası</a:t>
            </a:r>
            <a:r>
              <a:rPr lang="tr-TR" dirty="0" smtClean="0"/>
              <a:t>’dır. </a:t>
            </a:r>
          </a:p>
          <a:p>
            <a:r>
              <a:rPr lang="tr-TR" dirty="0" smtClean="0"/>
              <a:t>Bu bankayı </a:t>
            </a:r>
            <a:r>
              <a:rPr lang="tr-TR" b="1" dirty="0" smtClean="0"/>
              <a:t>1946 yılında kurulan Garanti </a:t>
            </a:r>
            <a:r>
              <a:rPr lang="tr-TR" dirty="0" smtClean="0"/>
              <a:t>Bankası takip etmiş, sonrasında bu bankaları </a:t>
            </a:r>
            <a:r>
              <a:rPr lang="tr-TR" b="1" dirty="0" smtClean="0"/>
              <a:t>Akbank (1948)</a:t>
            </a:r>
            <a:r>
              <a:rPr lang="tr-TR" dirty="0" smtClean="0"/>
              <a:t>, </a:t>
            </a:r>
            <a:r>
              <a:rPr lang="tr-TR" b="1" dirty="0" smtClean="0"/>
              <a:t>Demirbank (1953)</a:t>
            </a:r>
            <a:r>
              <a:rPr lang="tr-TR" dirty="0" smtClean="0"/>
              <a:t>, </a:t>
            </a:r>
            <a:r>
              <a:rPr lang="tr-TR" b="1" dirty="0" smtClean="0"/>
              <a:t>Pamukbank (1955)  </a:t>
            </a:r>
            <a:r>
              <a:rPr lang="tr-TR" dirty="0" smtClean="0"/>
              <a:t>ve diğerleri takip etmiştir.</a:t>
            </a:r>
            <a:endParaRPr lang="tr-T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dirty="0" smtClean="0"/>
              <a:t>Türk bankacılık sektörünün gelişimi son 60 yılda önemli mesafeler kat etmiştir. </a:t>
            </a:r>
          </a:p>
          <a:p>
            <a:r>
              <a:rPr lang="tr-TR" dirty="0" smtClean="0"/>
              <a:t>Bankacılık mesleğinin gelişimi adına </a:t>
            </a:r>
            <a:r>
              <a:rPr lang="tr-TR" b="1" dirty="0" smtClean="0"/>
              <a:t>1958’de Türkiye Bankalar Birliği</a:t>
            </a:r>
            <a:r>
              <a:rPr lang="tr-TR" dirty="0" smtClean="0"/>
              <a:t> kurulmuştur. </a:t>
            </a:r>
          </a:p>
          <a:p>
            <a:r>
              <a:rPr lang="tr-TR" dirty="0" smtClean="0"/>
              <a:t>Sektörün düzenlenmesi ve denetlenmesine yönelik olarak 4389 sayılı mülga Bankacılık Kanunu ile </a:t>
            </a:r>
            <a:r>
              <a:rPr lang="tr-TR" b="1" dirty="0" smtClean="0"/>
              <a:t>Haziran 1999’da Bankacılık Düzenleme Denetleme Kurumu’nun kurulması kararlaştırılmış</a:t>
            </a:r>
            <a:r>
              <a:rPr lang="tr-TR" dirty="0" smtClean="0"/>
              <a:t>, gerekli alt yapı çalışmaları ardından kurum, Ağustos 2000’de faaliyete başlamıştır.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dirty="0" smtClean="0"/>
              <a:t>Benzer şekilde </a:t>
            </a:r>
            <a:r>
              <a:rPr lang="tr-TR" b="1" dirty="0" smtClean="0"/>
              <a:t>Tasarruf Mevduatı Sigorta Fonu</a:t>
            </a:r>
            <a:r>
              <a:rPr lang="tr-TR" dirty="0" smtClean="0"/>
              <a:t>; mevduatların sigortalanması ve sektöre yönelik kuruluşların mali yönden kontrol altına alınması amacıyla, kamu tüzel kişiliğine haiz, idari ve mali özerkliğe sahip bir kurum olarak 1999 yılında kurulmuş olup, Ağustos 2000’de faaliyete geçmiştir. </a:t>
            </a:r>
          </a:p>
          <a:p>
            <a:r>
              <a:rPr lang="tr-TR" dirty="0" smtClean="0"/>
              <a:t>Bu gelişimleri takiben </a:t>
            </a:r>
            <a:r>
              <a:rPr lang="tr-TR" b="1" dirty="0" smtClean="0"/>
              <a:t>2001 yılında Türkiye Katılım Bankaları Birliği </a:t>
            </a:r>
            <a:r>
              <a:rPr lang="tr-TR" dirty="0" smtClean="0"/>
              <a:t>kurulmuştur. </a:t>
            </a:r>
          </a:p>
          <a:p>
            <a:endParaRPr lang="tr-T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Bankacılık İşlemleri</a:t>
            </a:r>
            <a:endParaRPr lang="tr-TR" dirty="0"/>
          </a:p>
        </p:txBody>
      </p:sp>
      <p:sp>
        <p:nvSpPr>
          <p:cNvPr id="3" name="2 İçerik Yer Tutucusu"/>
          <p:cNvSpPr>
            <a:spLocks noGrp="1"/>
          </p:cNvSpPr>
          <p:nvPr>
            <p:ph idx="1"/>
          </p:nvPr>
        </p:nvSpPr>
        <p:spPr/>
        <p:txBody>
          <a:bodyPr>
            <a:normAutofit/>
          </a:bodyPr>
          <a:lstStyle/>
          <a:p>
            <a:r>
              <a:rPr lang="tr-TR" dirty="0" smtClean="0"/>
              <a:t>Bankaların temel iki fonksiyonu </a:t>
            </a:r>
            <a:r>
              <a:rPr lang="tr-TR" b="1" dirty="0" smtClean="0"/>
              <a:t>mevduat toplamak </a:t>
            </a:r>
            <a:r>
              <a:rPr lang="tr-TR" dirty="0" smtClean="0"/>
              <a:t>ve </a:t>
            </a:r>
            <a:r>
              <a:rPr lang="tr-TR" b="1" dirty="0" smtClean="0"/>
              <a:t>kredi kullandırmak</a:t>
            </a:r>
            <a:r>
              <a:rPr lang="tr-TR" dirty="0" smtClean="0"/>
              <a:t> olduğuna daha önce değinilmiştir. </a:t>
            </a:r>
          </a:p>
          <a:p>
            <a:r>
              <a:rPr lang="tr-TR" dirty="0" smtClean="0"/>
              <a:t>Ancak bankaların, küreselleşmenin etkisiyle ekonomide pek çok işlevi üstlendiği bilinmektedir. </a:t>
            </a:r>
          </a:p>
          <a:p>
            <a:r>
              <a:rPr lang="tr-TR" dirty="0" smtClean="0"/>
              <a:t>Hatta literatürde bankaların varlıkları birden çok nedene dayandırılmıştır. </a:t>
            </a:r>
            <a:endParaRPr lang="tr-T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Buna göre bankalar; </a:t>
            </a:r>
          </a:p>
          <a:p>
            <a:pPr lvl="1"/>
            <a:r>
              <a:rPr lang="tr-TR" dirty="0" smtClean="0"/>
              <a:t>finansal aracılık yapmak, </a:t>
            </a:r>
          </a:p>
          <a:p>
            <a:pPr lvl="1"/>
            <a:r>
              <a:rPr lang="tr-TR" dirty="0" smtClean="0"/>
              <a:t>likidite yaratmak, </a:t>
            </a:r>
          </a:p>
          <a:p>
            <a:pPr lvl="1"/>
            <a:r>
              <a:rPr lang="tr-TR" dirty="0" smtClean="0"/>
              <a:t>kredi talep edenleri değerlendirmek ve izlemek, </a:t>
            </a:r>
          </a:p>
          <a:p>
            <a:pPr lvl="1"/>
            <a:r>
              <a:rPr lang="tr-TR" dirty="0" smtClean="0"/>
              <a:t>asimetrik bilgi problemini çözmek, </a:t>
            </a:r>
          </a:p>
          <a:p>
            <a:pPr lvl="1"/>
            <a:r>
              <a:rPr lang="tr-TR" dirty="0" smtClean="0"/>
              <a:t>para politikalarının etkinliğini arttırmak, </a:t>
            </a:r>
          </a:p>
          <a:p>
            <a:pPr lvl="1"/>
            <a:r>
              <a:rPr lang="tr-TR" dirty="0" smtClean="0"/>
              <a:t>ekonomik istikrarı etkilemek ve ö</a:t>
            </a:r>
          </a:p>
          <a:p>
            <a:pPr lvl="1"/>
            <a:r>
              <a:rPr lang="tr-TR" dirty="0" smtClean="0"/>
              <a:t>deme sistemlerinin etkinliğini arttırmak </a:t>
            </a:r>
          </a:p>
          <a:p>
            <a:pPr>
              <a:buNone/>
            </a:pPr>
            <a:r>
              <a:rPr lang="tr-TR" dirty="0" smtClean="0"/>
              <a:t>	gibi hedeflere yönelmektedir (Yağcılar, 2011: 5-9). </a:t>
            </a:r>
            <a:endParaRPr lang="tr-T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Tüm bu hedeflerin içerdiği işlemler ise; bankaların faaliyet konuları başlıklı BK md. 4’te sıralanmıştır. </a:t>
            </a:r>
          </a:p>
          <a:p>
            <a:r>
              <a:rPr lang="tr-TR" dirty="0" smtClean="0"/>
              <a:t>Buna göre bankalar;</a:t>
            </a:r>
          </a:p>
          <a:p>
            <a:endParaRPr lang="tr-T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Banka Kavramı</a:t>
            </a:r>
            <a:endParaRPr lang="tr-TR" dirty="0"/>
          </a:p>
        </p:txBody>
      </p:sp>
      <p:sp>
        <p:nvSpPr>
          <p:cNvPr id="3" name="2 İçerik Yer Tutucusu"/>
          <p:cNvSpPr>
            <a:spLocks noGrp="1"/>
          </p:cNvSpPr>
          <p:nvPr>
            <p:ph idx="1"/>
          </p:nvPr>
        </p:nvSpPr>
        <p:spPr>
          <a:xfrm>
            <a:off x="457200" y="1268760"/>
            <a:ext cx="8229600" cy="5400600"/>
          </a:xfrm>
        </p:spPr>
        <p:txBody>
          <a:bodyPr>
            <a:normAutofit fontScale="92500" lnSpcReduction="10000"/>
          </a:bodyPr>
          <a:lstStyle/>
          <a:p>
            <a:r>
              <a:rPr lang="tr-TR" b="1" dirty="0" smtClean="0"/>
              <a:t>Finansal sektörün öncü kuruluşları</a:t>
            </a:r>
            <a:r>
              <a:rPr lang="tr-TR" dirty="0" smtClean="0"/>
              <a:t>ndan biri de bankalardır. </a:t>
            </a:r>
          </a:p>
          <a:p>
            <a:r>
              <a:rPr lang="tr-TR" dirty="0" smtClean="0"/>
              <a:t>Banka kavramı İtalyanca “</a:t>
            </a:r>
            <a:r>
              <a:rPr lang="tr-TR" dirty="0" err="1" smtClean="0"/>
              <a:t>banco</a:t>
            </a:r>
            <a:r>
              <a:rPr lang="tr-TR" dirty="0" smtClean="0"/>
              <a:t>” kelimesinden türemiş bir kavramdır (Karapınar, 2013: 3). </a:t>
            </a:r>
          </a:p>
          <a:p>
            <a:r>
              <a:rPr lang="tr-TR" dirty="0" smtClean="0"/>
              <a:t>Bankalar, </a:t>
            </a:r>
            <a:r>
              <a:rPr lang="tr-TR" b="1" dirty="0" smtClean="0"/>
              <a:t>işlevleri açısından tanımlanabilir</a:t>
            </a:r>
            <a:r>
              <a:rPr lang="tr-TR" dirty="0" smtClean="0"/>
              <a:t> bir kavramdır. </a:t>
            </a:r>
          </a:p>
          <a:p>
            <a:r>
              <a:rPr lang="tr-TR" dirty="0" smtClean="0"/>
              <a:t>Buna göre; </a:t>
            </a:r>
            <a:r>
              <a:rPr lang="tr-TR" b="1" dirty="0" smtClean="0"/>
              <a:t>elinde tasarruf bulunduranların tasarruflarını mevduat olarak toplayıp oluşturduğu fonları ihtiyaç duyan gerçek ya da tüzel kişilere kredi şeklinde kullandırarak finansal aracılık görevini üstlenen kuruluşlar</a:t>
            </a:r>
            <a:r>
              <a:rPr lang="tr-TR" dirty="0" smtClean="0"/>
              <a:t> </a:t>
            </a:r>
            <a:r>
              <a:rPr lang="tr-TR" i="1" dirty="0" smtClean="0"/>
              <a:t>banka </a:t>
            </a:r>
            <a:r>
              <a:rPr lang="tr-TR" dirty="0" smtClean="0"/>
              <a:t>olarak tanımlanmaktadır. </a:t>
            </a:r>
          </a:p>
          <a:p>
            <a:endParaRPr lang="tr-T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fontScale="47500" lnSpcReduction="20000"/>
          </a:bodyPr>
          <a:lstStyle/>
          <a:p>
            <a:r>
              <a:rPr lang="tr-TR" dirty="0" smtClean="0"/>
              <a:t>“</a:t>
            </a:r>
            <a:r>
              <a:rPr lang="tr-TR" i="1" dirty="0" smtClean="0"/>
              <a:t>...</a:t>
            </a:r>
            <a:endParaRPr lang="tr-TR" dirty="0" smtClean="0"/>
          </a:p>
          <a:p>
            <a:pPr lvl="0"/>
            <a:r>
              <a:rPr lang="tr-TR" i="1" dirty="0" smtClean="0"/>
              <a:t>Mevduat kabulü,</a:t>
            </a:r>
            <a:endParaRPr lang="tr-TR" dirty="0" smtClean="0"/>
          </a:p>
          <a:p>
            <a:pPr lvl="0"/>
            <a:r>
              <a:rPr lang="tr-TR" i="1" dirty="0" smtClean="0"/>
              <a:t>Katılım fonu kabulü,</a:t>
            </a:r>
            <a:endParaRPr lang="tr-TR" dirty="0" smtClean="0"/>
          </a:p>
          <a:p>
            <a:pPr lvl="0"/>
            <a:r>
              <a:rPr lang="tr-TR" i="1" dirty="0" smtClean="0"/>
              <a:t>Nakdî, </a:t>
            </a:r>
            <a:r>
              <a:rPr lang="tr-TR" i="1" dirty="0" err="1" smtClean="0"/>
              <a:t>gayrinakdî</a:t>
            </a:r>
            <a:r>
              <a:rPr lang="tr-TR" i="1" dirty="0" smtClean="0"/>
              <a:t> her cins ve surette kredi verme işlemleri,</a:t>
            </a:r>
            <a:endParaRPr lang="tr-TR" dirty="0" smtClean="0"/>
          </a:p>
          <a:p>
            <a:pPr lvl="0"/>
            <a:r>
              <a:rPr lang="tr-TR" i="1" dirty="0" smtClean="0"/>
              <a:t>Nakdî ve </a:t>
            </a:r>
            <a:r>
              <a:rPr lang="tr-TR" i="1" dirty="0" err="1" smtClean="0"/>
              <a:t>kaydî</a:t>
            </a:r>
            <a:r>
              <a:rPr lang="tr-TR" i="1" dirty="0" smtClean="0"/>
              <a:t> ödeme ve fon transferi işlemleri, muhabir bankacılık veya çek hesaplarının kullanılması dahil her türlü ödeme ve tahsilat işlemleri,</a:t>
            </a:r>
            <a:endParaRPr lang="tr-TR" dirty="0" smtClean="0"/>
          </a:p>
          <a:p>
            <a:pPr lvl="0"/>
            <a:r>
              <a:rPr lang="tr-TR" i="1" dirty="0" smtClean="0"/>
              <a:t>Çek ve diğer kambiyo senetlerinin iştirası işlemleri,</a:t>
            </a:r>
            <a:endParaRPr lang="tr-TR" dirty="0" smtClean="0"/>
          </a:p>
          <a:p>
            <a:pPr lvl="0"/>
            <a:r>
              <a:rPr lang="tr-TR" i="1" dirty="0" smtClean="0"/>
              <a:t>Saklama hizmetleri,</a:t>
            </a:r>
            <a:endParaRPr lang="tr-TR" dirty="0" smtClean="0"/>
          </a:p>
          <a:p>
            <a:pPr lvl="0"/>
            <a:r>
              <a:rPr lang="tr-TR" i="1" dirty="0" smtClean="0"/>
              <a:t>Kredi kartları, banka kartları ve seyahat çekleri gibi ödeme vasıtalarının ihracı ve bunlarla ilgili faaliyetlerin yürütülmesi işlemleri,</a:t>
            </a:r>
            <a:endParaRPr lang="tr-TR" dirty="0" smtClean="0"/>
          </a:p>
          <a:p>
            <a:pPr lvl="0"/>
            <a:r>
              <a:rPr lang="tr-TR" i="1" dirty="0" smtClean="0"/>
              <a:t>Efektif dahil kambiyo işlemleri; para piyasası araçlarının alım ve satımı; kıymetli maden ve taşların alımı, satımı veya bunların emanete alınması işlemleri,</a:t>
            </a:r>
            <a:endParaRPr lang="tr-TR" dirty="0" smtClean="0"/>
          </a:p>
          <a:p>
            <a:pPr lvl="0"/>
            <a:r>
              <a:rPr lang="tr-TR" i="1" dirty="0" smtClean="0"/>
              <a:t>Ekonomik ve finansal göstergelere, sermaye piyasası araçlarına, mala, kıymetli madenlere ve dövize dayalı; vadeli işlem sözleşmelerinin, opsiyon sözleşmelerinin, birden fazla türev aracı içeren basit veya karmaşık yapıdaki finansal araçların alımı, satımı ve aracılık işlemleri,</a:t>
            </a:r>
            <a:endParaRPr lang="tr-TR" dirty="0" smtClean="0"/>
          </a:p>
          <a:p>
            <a:pPr lvl="0"/>
            <a:r>
              <a:rPr lang="tr-TR" i="1" dirty="0" smtClean="0"/>
              <a:t>Sermaye piyasası araçlarının alım ve satımı ile geri alım veya tekrar satım taahhüdü işlemleri,</a:t>
            </a:r>
            <a:endParaRPr lang="tr-TR" dirty="0" smtClean="0"/>
          </a:p>
          <a:p>
            <a:pPr lvl="0"/>
            <a:r>
              <a:rPr lang="tr-TR" i="1" dirty="0" smtClean="0"/>
              <a:t>Sermaye piyasası araçlarının ihraç veya halka arz yoluyla satışına aracılık işlemleri,</a:t>
            </a:r>
            <a:endParaRPr lang="tr-TR" dirty="0" smtClean="0"/>
          </a:p>
          <a:p>
            <a:pPr lvl="0"/>
            <a:r>
              <a:rPr lang="tr-TR" i="1" dirty="0" smtClean="0"/>
              <a:t>Daha önce ihraç edilmiş olan sermaye piyasası araçlarının aracılık maksadıyla alım satımının yürütülmesi işlemleri,</a:t>
            </a:r>
            <a:endParaRPr lang="tr-TR" dirty="0" smtClean="0"/>
          </a:p>
          <a:p>
            <a:pPr lvl="0"/>
            <a:r>
              <a:rPr lang="tr-TR" i="1" dirty="0" smtClean="0"/>
              <a:t>Başkaları lehine teminat, garanti ve sair yükümlülüklerin üstlenilmesi işlemleri gibi garanti işleri,</a:t>
            </a:r>
            <a:endParaRPr lang="tr-TR" dirty="0" smtClean="0"/>
          </a:p>
          <a:p>
            <a:pPr lvl="0"/>
            <a:r>
              <a:rPr lang="tr-TR" i="1" dirty="0" smtClean="0"/>
              <a:t>Yatırım danışmanlığı işlemleri,</a:t>
            </a:r>
            <a:endParaRPr lang="tr-TR" dirty="0" smtClean="0"/>
          </a:p>
          <a:p>
            <a:pPr lvl="0"/>
            <a:r>
              <a:rPr lang="tr-TR" i="1" dirty="0" smtClean="0"/>
              <a:t>Portföy işletmeciliği ve yönetimi,</a:t>
            </a:r>
            <a:endParaRPr lang="tr-TR" dirty="0" smtClean="0"/>
          </a:p>
          <a:p>
            <a:pPr lvl="0"/>
            <a:r>
              <a:rPr lang="tr-TR" i="1" dirty="0" smtClean="0"/>
              <a:t>Hazine Müsteşarlığı ve/veya Merkez Bankası ve kuruluş birlikleri nezdinde oluşturulan bir sözleşme kapsamında üstlenilen yükümlülükler çerçevesinde alım satım işlemlerine ilişkin piyasa yapıcılığı,</a:t>
            </a:r>
            <a:endParaRPr lang="tr-TR" dirty="0" smtClean="0"/>
          </a:p>
          <a:p>
            <a:pPr lvl="0"/>
            <a:r>
              <a:rPr lang="tr-TR" i="1" dirty="0" smtClean="0"/>
              <a:t>Faktöring ve forfaiting işlemleri,</a:t>
            </a:r>
            <a:endParaRPr lang="tr-TR" dirty="0" smtClean="0"/>
          </a:p>
          <a:p>
            <a:pPr lvl="0"/>
            <a:r>
              <a:rPr lang="tr-TR" i="1" dirty="0" err="1" smtClean="0"/>
              <a:t>Bankalararası</a:t>
            </a:r>
            <a:r>
              <a:rPr lang="tr-TR" i="1" dirty="0" smtClean="0"/>
              <a:t> piyasada para alım satımı işlemlerine aracılık,</a:t>
            </a:r>
            <a:endParaRPr lang="tr-TR" dirty="0" smtClean="0"/>
          </a:p>
          <a:p>
            <a:pPr lvl="0"/>
            <a:r>
              <a:rPr lang="tr-TR" i="1" dirty="0" smtClean="0"/>
              <a:t>Finansal kiralama işlemleri,</a:t>
            </a:r>
            <a:endParaRPr lang="tr-TR" dirty="0" smtClean="0"/>
          </a:p>
          <a:p>
            <a:pPr lvl="0"/>
            <a:r>
              <a:rPr lang="tr-TR" i="1" dirty="0" smtClean="0"/>
              <a:t>Sigorta acenteliği ve bireysel emeklilik aracılık hizmetleri,</a:t>
            </a:r>
            <a:endParaRPr lang="tr-TR" dirty="0" smtClean="0"/>
          </a:p>
          <a:p>
            <a:r>
              <a:rPr lang="tr-TR" i="1" dirty="0" smtClean="0"/>
              <a:t>Kurulca belirlenecek diğer faaliyetleri” </a:t>
            </a:r>
            <a:r>
              <a:rPr lang="tr-TR" dirty="0" smtClean="0"/>
              <a:t>yerine getirmektedir. </a:t>
            </a:r>
            <a:endParaRPr lang="tr-T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a:bodyPr>
          <a:lstStyle/>
          <a:p>
            <a:r>
              <a:rPr lang="tr-TR" dirty="0" smtClean="0"/>
              <a:t>Görüldüğü üzere bankacılık işlevleri 21 başlık altında toplanmıştır. </a:t>
            </a:r>
          </a:p>
          <a:p>
            <a:r>
              <a:rPr lang="tr-TR" dirty="0" smtClean="0"/>
              <a:t>Bu faaliyetlerin yürütülmesi, bazı bankalar için sınırlandırılmıştır. </a:t>
            </a:r>
          </a:p>
          <a:p>
            <a:r>
              <a:rPr lang="tr-TR" dirty="0" smtClean="0"/>
              <a:t>BK md. 4/2’de </a:t>
            </a:r>
            <a:r>
              <a:rPr lang="tr-TR" u="sng" dirty="0" smtClean="0"/>
              <a:t>katılım fonu kabulü ile finansal kiralama işlemlerinin </a:t>
            </a:r>
            <a:r>
              <a:rPr lang="tr-TR" u="sng" dirty="0" smtClean="0">
                <a:solidFill>
                  <a:srgbClr val="FF0000"/>
                </a:solidFill>
              </a:rPr>
              <a:t>mevduat bankalarınca </a:t>
            </a:r>
            <a:r>
              <a:rPr lang="tr-TR" b="1" u="sng" dirty="0" smtClean="0"/>
              <a:t>yürütülemeyeceği</a:t>
            </a:r>
            <a:r>
              <a:rPr lang="tr-TR" dirty="0" smtClean="0"/>
              <a:t> düzenlenmiştir. </a:t>
            </a:r>
          </a:p>
          <a:p>
            <a:r>
              <a:rPr lang="tr-TR" dirty="0" smtClean="0"/>
              <a:t>Benzer şekilde </a:t>
            </a:r>
            <a:r>
              <a:rPr lang="tr-TR" u="sng" dirty="0" smtClean="0">
                <a:solidFill>
                  <a:srgbClr val="FF0000"/>
                </a:solidFill>
              </a:rPr>
              <a:t>katılım bankalarının </a:t>
            </a:r>
            <a:r>
              <a:rPr lang="tr-TR" b="1" u="sng" dirty="0" smtClean="0"/>
              <a:t>mevduat kabul edemeyeceği</a:t>
            </a:r>
            <a:r>
              <a:rPr lang="tr-TR" dirty="0" smtClean="0"/>
              <a:t> diğer taraftan </a:t>
            </a:r>
            <a:r>
              <a:rPr lang="tr-TR" u="sng" dirty="0" smtClean="0">
                <a:solidFill>
                  <a:srgbClr val="FF0000"/>
                </a:solidFill>
              </a:rPr>
              <a:t>yatırım ve kalkınma bankalarının</a:t>
            </a:r>
            <a:r>
              <a:rPr lang="tr-TR" u="sng" dirty="0" smtClean="0"/>
              <a:t> </a:t>
            </a:r>
            <a:r>
              <a:rPr lang="tr-TR" b="1" u="sng" dirty="0" smtClean="0"/>
              <a:t>hem mevduat hem de katılım fonu kabul edemeyeceği</a:t>
            </a:r>
            <a:r>
              <a:rPr lang="tr-TR" dirty="0" smtClean="0"/>
              <a:t> düzenlenmiştir. </a:t>
            </a:r>
          </a:p>
          <a:p>
            <a:endParaRPr lang="tr-T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a:bodyPr>
          <a:lstStyle/>
          <a:p>
            <a:r>
              <a:rPr lang="tr-TR" b="1" dirty="0" smtClean="0"/>
              <a:t>Bankaların Sınıflandırılması</a:t>
            </a:r>
            <a:endParaRPr lang="tr-TR" dirty="0"/>
          </a:p>
        </p:txBody>
      </p:sp>
      <p:sp>
        <p:nvSpPr>
          <p:cNvPr id="3" name="2 İçerik Yer Tutucusu"/>
          <p:cNvSpPr>
            <a:spLocks noGrp="1"/>
          </p:cNvSpPr>
          <p:nvPr>
            <p:ph idx="1"/>
          </p:nvPr>
        </p:nvSpPr>
        <p:spPr>
          <a:xfrm>
            <a:off x="457200" y="980728"/>
            <a:ext cx="8229600" cy="5688632"/>
          </a:xfrm>
        </p:spPr>
        <p:txBody>
          <a:bodyPr>
            <a:normAutofit/>
          </a:bodyPr>
          <a:lstStyle/>
          <a:p>
            <a:r>
              <a:rPr lang="tr-TR" dirty="0" smtClean="0"/>
              <a:t>BK md. 3’de getirilen tanımla bankaların </a:t>
            </a:r>
            <a:r>
              <a:rPr lang="tr-TR" b="1" dirty="0" smtClean="0"/>
              <a:t>mevduat, katılım, yatırım ve kalkınma bankaları</a:t>
            </a:r>
            <a:r>
              <a:rPr lang="tr-TR" dirty="0" smtClean="0"/>
              <a:t>nı ifade ettiğine daha önce değinilmişti. </a:t>
            </a:r>
          </a:p>
          <a:p>
            <a:r>
              <a:rPr lang="tr-TR" dirty="0" smtClean="0"/>
              <a:t>Aynı madde de </a:t>
            </a:r>
            <a:r>
              <a:rPr lang="tr-TR" b="1" dirty="0" smtClean="0"/>
              <a:t>kredi kuruluşları tanımına yer verilmiş</a:t>
            </a:r>
            <a:r>
              <a:rPr lang="tr-TR" dirty="0" smtClean="0"/>
              <a:t> ve mevduat bankaları ile katılım bankalarının birer kredi kuruluşu olduğu hüküm altına alınmıştır. </a:t>
            </a:r>
          </a:p>
          <a:p>
            <a:endParaRPr lang="tr-T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Dolayısıyla </a:t>
            </a:r>
            <a:r>
              <a:rPr lang="tr-TR" u="sng" dirty="0" smtClean="0"/>
              <a:t>Türk hukukunda </a:t>
            </a:r>
            <a:r>
              <a:rPr lang="tr-TR" b="1" u="sng" dirty="0" smtClean="0"/>
              <a:t>dört tür banka</a:t>
            </a:r>
            <a:r>
              <a:rPr lang="tr-TR" b="1" dirty="0" smtClean="0"/>
              <a:t> </a:t>
            </a:r>
            <a:r>
              <a:rPr lang="tr-TR" dirty="0" smtClean="0"/>
              <a:t>kuruluşu olduğu kabul edilmiştir. </a:t>
            </a:r>
          </a:p>
          <a:p>
            <a:r>
              <a:rPr lang="tr-TR" dirty="0" smtClean="0"/>
              <a:t>Ayrıca, BK md. 2’de kanunun kapsamı belirlenirken, bankalar yanında </a:t>
            </a:r>
            <a:r>
              <a:rPr lang="tr-TR" b="1" dirty="0" smtClean="0"/>
              <a:t>finansal holding şirketleri</a:t>
            </a:r>
            <a:r>
              <a:rPr lang="tr-TR" dirty="0" smtClean="0"/>
              <a:t>nin ve </a:t>
            </a:r>
            <a:r>
              <a:rPr lang="tr-TR" b="1" dirty="0" smtClean="0"/>
              <a:t>yurt dışındaki bankaların Türkiye’de ki şubeleri</a:t>
            </a:r>
            <a:r>
              <a:rPr lang="tr-TR" dirty="0" smtClean="0"/>
              <a:t>nin de banka kapsamında kabul edildiği görülmektedir.</a:t>
            </a:r>
            <a:endParaRPr lang="tr-T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Literatürde bankalar ile ilgili çeşitli sınıflandırmalar yapılmaktadır. </a:t>
            </a:r>
          </a:p>
          <a:p>
            <a:r>
              <a:rPr lang="tr-TR" u="sng" dirty="0" smtClean="0"/>
              <a:t>Faaliyet türü</a:t>
            </a:r>
            <a:r>
              <a:rPr lang="tr-TR" dirty="0" smtClean="0"/>
              <a:t>, </a:t>
            </a:r>
            <a:r>
              <a:rPr lang="tr-TR" u="sng" dirty="0" smtClean="0"/>
              <a:t>fon kabul şekli</a:t>
            </a:r>
            <a:r>
              <a:rPr lang="tr-TR" dirty="0" smtClean="0"/>
              <a:t>, </a:t>
            </a:r>
            <a:r>
              <a:rPr lang="tr-TR" u="sng" dirty="0" smtClean="0"/>
              <a:t>tabi oldukları mevzuat</a:t>
            </a:r>
            <a:r>
              <a:rPr lang="tr-TR" dirty="0" smtClean="0"/>
              <a:t>, </a:t>
            </a:r>
            <a:r>
              <a:rPr lang="tr-TR" u="sng" dirty="0" smtClean="0"/>
              <a:t>sermaye yapıları </a:t>
            </a:r>
            <a:r>
              <a:rPr lang="tr-TR" dirty="0" smtClean="0"/>
              <a:t>ve </a:t>
            </a:r>
            <a:r>
              <a:rPr lang="tr-TR" u="sng" dirty="0" smtClean="0"/>
              <a:t>faaliyet gösterdikleri coğrafi bölgeler</a:t>
            </a:r>
            <a:r>
              <a:rPr lang="tr-TR" dirty="0" smtClean="0"/>
              <a:t> yapılan sınıflandırmalarda ele alınan kriterlerdir. </a:t>
            </a:r>
          </a:p>
          <a:p>
            <a:endParaRPr lang="tr-T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i="1" u="sng" dirty="0" smtClean="0"/>
              <a:t>Faaliyet Türüne Göre Bankalar</a:t>
            </a:r>
            <a:r>
              <a:rPr lang="tr-TR" dirty="0" smtClean="0"/>
              <a:t>; </a:t>
            </a:r>
            <a:r>
              <a:rPr lang="tr-TR" b="1" dirty="0" smtClean="0"/>
              <a:t>uzman bankalar</a:t>
            </a:r>
            <a:r>
              <a:rPr lang="tr-TR" dirty="0" smtClean="0"/>
              <a:t> ve </a:t>
            </a:r>
            <a:r>
              <a:rPr lang="tr-TR" b="1" dirty="0" smtClean="0"/>
              <a:t>evrensel bankalar</a:t>
            </a:r>
            <a:r>
              <a:rPr lang="tr-TR" dirty="0" smtClean="0"/>
              <a:t> olarak </a:t>
            </a:r>
            <a:r>
              <a:rPr lang="tr-TR" b="1" dirty="0" smtClean="0"/>
              <a:t>iki</a:t>
            </a:r>
            <a:r>
              <a:rPr lang="tr-TR" dirty="0" smtClean="0"/>
              <a:t>ye ayrılır. </a:t>
            </a:r>
          </a:p>
          <a:p>
            <a:r>
              <a:rPr lang="tr-TR" dirty="0" smtClean="0"/>
              <a:t>Bankacılık faaliyetlerinin </a:t>
            </a:r>
            <a:r>
              <a:rPr lang="tr-TR" dirty="0" err="1" smtClean="0"/>
              <a:t>uzmanlaşılan</a:t>
            </a:r>
            <a:r>
              <a:rPr lang="tr-TR" dirty="0" smtClean="0"/>
              <a:t> sektöre yönelik yürütülmesi yanında bankacılık faaliyetlerinin tümünü her kesime sunan evrensel bankalar bu başlıkta sınıflandırılır (Toprak ve Coşkun, 2012: 31-36). </a:t>
            </a:r>
          </a:p>
          <a:p>
            <a:endParaRPr lang="tr-T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fontScale="92500" lnSpcReduction="10000"/>
          </a:bodyPr>
          <a:lstStyle/>
          <a:p>
            <a:r>
              <a:rPr lang="tr-TR" i="1" u="sng" dirty="0" smtClean="0"/>
              <a:t>Fon Kabul Etme Şekline Göre Bankalar</a:t>
            </a:r>
            <a:r>
              <a:rPr lang="tr-TR" dirty="0" smtClean="0"/>
              <a:t>; Bankaların önemli işlevlerinden biri olan fon toplama faaliyeti doğrudan ya da dolaylı olarak yerine getirilebilir. </a:t>
            </a:r>
          </a:p>
          <a:p>
            <a:r>
              <a:rPr lang="tr-TR" dirty="0" smtClean="0"/>
              <a:t>Bu açıdan </a:t>
            </a:r>
            <a:r>
              <a:rPr lang="tr-TR" u="sng" dirty="0" smtClean="0"/>
              <a:t>mevduat ve katılım bankaları </a:t>
            </a:r>
            <a:r>
              <a:rPr lang="tr-TR" b="1" dirty="0" smtClean="0"/>
              <a:t>doğrudan fon toplamaya </a:t>
            </a:r>
            <a:r>
              <a:rPr lang="tr-TR" dirty="0" smtClean="0"/>
              <a:t>yetkili bankalardır. </a:t>
            </a:r>
          </a:p>
          <a:p>
            <a:r>
              <a:rPr lang="tr-TR" dirty="0" smtClean="0"/>
              <a:t>Diğer fon toplama yöntemi, borçlanma araçlarının kullanılması suretiyle bankanın fon yaratmasıdır. </a:t>
            </a:r>
          </a:p>
          <a:p>
            <a:r>
              <a:rPr lang="tr-TR" dirty="0" smtClean="0"/>
              <a:t>Bu yöntem dolaylı fon toplama yöntemidir. </a:t>
            </a:r>
          </a:p>
          <a:p>
            <a:r>
              <a:rPr lang="tr-TR" u="sng" dirty="0" smtClean="0"/>
              <a:t>İller bankası, kalkınma ve yatırım bankaları </a:t>
            </a:r>
            <a:r>
              <a:rPr lang="tr-TR" b="1" dirty="0" smtClean="0"/>
              <a:t>dolaylı yolla fon toplamakta</a:t>
            </a:r>
            <a:r>
              <a:rPr lang="tr-TR" dirty="0" smtClean="0"/>
              <a:t>dırlar (Toprak ve Coşkun, 2012: 28-30).</a:t>
            </a:r>
          </a:p>
          <a:p>
            <a:endParaRPr lang="tr-T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i="1" dirty="0" smtClean="0"/>
              <a:t>Tabi Oldukları Düzenlemelere Göre Bankalar</a:t>
            </a:r>
            <a:r>
              <a:rPr lang="tr-TR" dirty="0" smtClean="0"/>
              <a:t>; Bankacılık hizmetlerinin tabi olduğu düzenlemeler (tabi olma veya tabi olmama gibi) ile </a:t>
            </a:r>
            <a:r>
              <a:rPr lang="tr-TR" b="1" dirty="0" smtClean="0"/>
              <a:t>elde edilen fonların nereden elde edildiği ve nerede kullanıldığına göre yapılan sınıflandırma</a:t>
            </a:r>
            <a:r>
              <a:rPr lang="tr-TR" dirty="0" smtClean="0"/>
              <a:t>dır. Bu açıdan bankalar “</a:t>
            </a:r>
            <a:r>
              <a:rPr lang="tr-TR" b="1" dirty="0" smtClean="0"/>
              <a:t>on-</a:t>
            </a:r>
            <a:r>
              <a:rPr lang="tr-TR" b="1" dirty="0" err="1" smtClean="0"/>
              <a:t>shore</a:t>
            </a:r>
            <a:r>
              <a:rPr lang="tr-TR" dirty="0" smtClean="0"/>
              <a:t>” bankalar ve “</a:t>
            </a:r>
            <a:r>
              <a:rPr lang="tr-TR" b="1" dirty="0" err="1" smtClean="0"/>
              <a:t>off</a:t>
            </a:r>
            <a:r>
              <a:rPr lang="tr-TR" b="1" dirty="0" smtClean="0"/>
              <a:t> </a:t>
            </a:r>
            <a:r>
              <a:rPr lang="tr-TR" b="1" dirty="0" err="1" smtClean="0"/>
              <a:t>shore</a:t>
            </a:r>
            <a:r>
              <a:rPr lang="tr-TR" dirty="0" smtClean="0"/>
              <a:t>” bankalar şeklinde sınıflandırılır (Toprak ve Coşkun, 2012: 38-40).</a:t>
            </a:r>
          </a:p>
          <a:p>
            <a:endParaRPr lang="tr-T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i="1" dirty="0" smtClean="0"/>
              <a:t>Sermaye Yapılarına Göre Bankalar</a:t>
            </a:r>
            <a:r>
              <a:rPr lang="tr-TR" dirty="0" smtClean="0"/>
              <a:t>; Bankalara ait </a:t>
            </a:r>
            <a:r>
              <a:rPr lang="tr-TR" b="1" dirty="0" smtClean="0"/>
              <a:t>ödenmiş sermayenin sahipleri esas alınarak yapılan ayrım</a:t>
            </a:r>
            <a:r>
              <a:rPr lang="tr-TR" dirty="0" smtClean="0"/>
              <a:t>da bankalar; </a:t>
            </a:r>
          </a:p>
          <a:p>
            <a:pPr lvl="1"/>
            <a:r>
              <a:rPr lang="tr-TR" dirty="0" smtClean="0"/>
              <a:t>kamu bankaları, </a:t>
            </a:r>
          </a:p>
          <a:p>
            <a:pPr lvl="1"/>
            <a:r>
              <a:rPr lang="tr-TR" dirty="0" smtClean="0"/>
              <a:t>özel bankalar ve </a:t>
            </a:r>
          </a:p>
          <a:p>
            <a:pPr lvl="1"/>
            <a:r>
              <a:rPr lang="tr-TR" dirty="0" smtClean="0"/>
              <a:t>karma sermayeli bankalar </a:t>
            </a:r>
          </a:p>
          <a:p>
            <a:pPr>
              <a:buNone/>
            </a:pPr>
            <a:r>
              <a:rPr lang="tr-TR" dirty="0" smtClean="0"/>
              <a:t>	şeklinde sınıflandırılır.</a:t>
            </a:r>
          </a:p>
          <a:p>
            <a:endParaRPr lang="tr-T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r>
              <a:rPr lang="tr-TR" i="1" dirty="0" smtClean="0"/>
              <a:t>Faaliyet Gösterdikleri Coğrafik Alanlara Göre Bankalar</a:t>
            </a:r>
            <a:r>
              <a:rPr lang="tr-TR" dirty="0" smtClean="0"/>
              <a:t>; faaliyetlerine devam ettikleri bölgeye göre sınıflandırılmaktadır. </a:t>
            </a:r>
          </a:p>
          <a:p>
            <a:r>
              <a:rPr lang="tr-TR" dirty="0" smtClean="0"/>
              <a:t>Buna göre bankalar </a:t>
            </a:r>
            <a:r>
              <a:rPr lang="tr-TR" b="1" dirty="0" smtClean="0"/>
              <a:t>milli banka </a:t>
            </a:r>
            <a:r>
              <a:rPr lang="tr-TR" dirty="0" smtClean="0"/>
              <a:t>ve </a:t>
            </a:r>
            <a:r>
              <a:rPr lang="tr-TR" b="1" dirty="0" smtClean="0"/>
              <a:t>uluslararası banka </a:t>
            </a:r>
            <a:r>
              <a:rPr lang="tr-TR" dirty="0" smtClean="0"/>
              <a:t>şeklinde ikiye ayrılmaktadır.</a:t>
            </a:r>
          </a:p>
          <a:p>
            <a:endParaRPr lang="tr-T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Aslında bankalar;  </a:t>
            </a:r>
            <a:r>
              <a:rPr lang="tr-TR" b="1" dirty="0" smtClean="0"/>
              <a:t>fon fazlası bulunduran </a:t>
            </a:r>
            <a:r>
              <a:rPr lang="tr-TR" dirty="0" smtClean="0"/>
              <a:t>kişi ya da kuruluşlar ile </a:t>
            </a:r>
            <a:r>
              <a:rPr lang="tr-TR" b="1" dirty="0" smtClean="0"/>
              <a:t>fon ihtiyacı olan </a:t>
            </a:r>
            <a:r>
              <a:rPr lang="tr-TR" dirty="0" smtClean="0"/>
              <a:t>kişi ya da kuruluşlar arasında (Toprak ve Coşkun, 2012: 25) köprü işlevini yerine getirmektedir.</a:t>
            </a:r>
            <a:endParaRPr lang="tr-T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pPr lvl="0"/>
            <a:r>
              <a:rPr lang="tr-TR" dirty="0" smtClean="0">
                <a:latin typeface="Arial" pitchFamily="34" charset="0"/>
                <a:cs typeface="Arial" pitchFamily="34" charset="0"/>
              </a:rPr>
              <a:t>Ş</a:t>
            </a:r>
            <a:r>
              <a:rPr lang="tr-TR" dirty="0" smtClean="0" bmk="">
                <a:latin typeface="Arial" pitchFamily="34" charset="0"/>
                <a:cs typeface="Arial" pitchFamily="34" charset="0"/>
              </a:rPr>
              <a:t>ekil </a:t>
            </a:r>
            <a:r>
              <a:rPr lang="tr-TR" dirty="0" smtClean="0" bmk="_Toc491879462">
                <a:latin typeface="Arial" pitchFamily="34" charset="0"/>
                <a:cs typeface="Arial" pitchFamily="34" charset="0"/>
              </a:rPr>
              <a:t>3 Bankaların Sınıflandırılması</a:t>
            </a:r>
            <a:endParaRPr lang="tr-TR" dirty="0"/>
          </a:p>
        </p:txBody>
      </p:sp>
      <p:graphicFrame>
        <p:nvGraphicFramePr>
          <p:cNvPr id="5" name="4 Diyagram"/>
          <p:cNvGraphicFramePr/>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84"/>
            <a:ext cx="8229600" cy="1143000"/>
          </a:xfrm>
        </p:spPr>
        <p:txBody>
          <a:bodyPr>
            <a:normAutofit/>
          </a:bodyPr>
          <a:lstStyle/>
          <a:p>
            <a:r>
              <a:rPr lang="tr-TR" sz="3000" b="1" dirty="0" smtClean="0"/>
              <a:t>Tablo 1 Türk Bankacılık Sektöründe Faaliyet Gösteren Bankaların Sınıflandırılması</a:t>
            </a:r>
            <a:endParaRPr lang="tr-TR" sz="3000" dirty="0"/>
          </a:p>
        </p:txBody>
      </p:sp>
      <p:graphicFrame>
        <p:nvGraphicFramePr>
          <p:cNvPr id="4" name="3 İçerik Yer Tutucusu"/>
          <p:cNvGraphicFramePr>
            <a:graphicFrameLocks noGrp="1"/>
          </p:cNvGraphicFramePr>
          <p:nvPr>
            <p:ph idx="1"/>
          </p:nvPr>
        </p:nvGraphicFramePr>
        <p:xfrm>
          <a:off x="0" y="980726"/>
          <a:ext cx="9144000" cy="5881395"/>
        </p:xfrm>
        <a:graphic>
          <a:graphicData uri="http://schemas.openxmlformats.org/drawingml/2006/table">
            <a:tbl>
              <a:tblPr/>
              <a:tblGrid>
                <a:gridCol w="2286000"/>
                <a:gridCol w="2286000"/>
                <a:gridCol w="2286000"/>
                <a:gridCol w="2286000"/>
              </a:tblGrid>
              <a:tr h="192298">
                <a:tc gridSpan="4">
                  <a:txBody>
                    <a:bodyPr/>
                    <a:lstStyle/>
                    <a:p>
                      <a:pPr indent="252095" algn="ctr">
                        <a:spcAft>
                          <a:spcPts val="0"/>
                        </a:spcAft>
                      </a:pPr>
                      <a:r>
                        <a:rPr lang="tr-TR" sz="1200" b="1" dirty="0">
                          <a:latin typeface="Calibri"/>
                          <a:ea typeface="Calibri"/>
                          <a:cs typeface="Times New Roman"/>
                        </a:rPr>
                        <a:t>MEVDUAT BANKALARI</a:t>
                      </a:r>
                      <a:endParaRPr lang="tr-TR" sz="1200" dirty="0">
                        <a:latin typeface="Calibri"/>
                        <a:ea typeface="Calibri"/>
                        <a:cs typeface="Times New Roman"/>
                      </a:endParaRPr>
                    </a:p>
                  </a:txBody>
                  <a:tcPr marL="61162" marR="611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tr-TR"/>
                    </a:p>
                  </a:txBody>
                  <a:tcPr/>
                </a:tc>
                <a:tc hMerge="1">
                  <a:txBody>
                    <a:bodyPr/>
                    <a:lstStyle/>
                    <a:p>
                      <a:endParaRPr lang="tr-TR"/>
                    </a:p>
                  </a:txBody>
                  <a:tcPr/>
                </a:tc>
                <a:tc hMerge="1">
                  <a:txBody>
                    <a:bodyPr/>
                    <a:lstStyle/>
                    <a:p>
                      <a:endParaRPr lang="tr-TR"/>
                    </a:p>
                  </a:txBody>
                  <a:tcPr/>
                </a:tc>
              </a:tr>
              <a:tr h="192298">
                <a:tc gridSpan="2">
                  <a:txBody>
                    <a:bodyPr/>
                    <a:lstStyle/>
                    <a:p>
                      <a:pPr indent="252095" algn="ctr">
                        <a:spcAft>
                          <a:spcPts val="0"/>
                        </a:spcAft>
                      </a:pPr>
                      <a:r>
                        <a:rPr lang="tr-TR" sz="1200" b="1" dirty="0">
                          <a:latin typeface="Calibri"/>
                          <a:ea typeface="Calibri"/>
                          <a:cs typeface="Times New Roman"/>
                        </a:rPr>
                        <a:t>MİLLİ SERMAYELİ MEVDUAT BANKALARI</a:t>
                      </a:r>
                      <a:endParaRPr lang="tr-TR" sz="1200" dirty="0">
                        <a:latin typeface="Calibri"/>
                        <a:ea typeface="Calibri"/>
                        <a:cs typeface="Times New Roman"/>
                      </a:endParaRPr>
                    </a:p>
                  </a:txBody>
                  <a:tcPr marL="61162" marR="611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tr-TR"/>
                    </a:p>
                  </a:txBody>
                  <a:tcPr/>
                </a:tc>
                <a:tc gridSpan="2">
                  <a:txBody>
                    <a:bodyPr/>
                    <a:lstStyle/>
                    <a:p>
                      <a:pPr indent="252095" algn="ctr">
                        <a:spcAft>
                          <a:spcPts val="0"/>
                        </a:spcAft>
                      </a:pPr>
                      <a:r>
                        <a:rPr lang="tr-TR" sz="1200" b="1">
                          <a:latin typeface="Calibri"/>
                          <a:ea typeface="Calibri"/>
                          <a:cs typeface="Times New Roman"/>
                        </a:rPr>
                        <a:t>YABANCI SERMAYELİ MEVDUAT BANKALARI</a:t>
                      </a:r>
                      <a:endParaRPr lang="tr-TR" sz="1200">
                        <a:latin typeface="Calibri"/>
                        <a:ea typeface="Calibri"/>
                        <a:cs typeface="Times New Roman"/>
                      </a:endParaRPr>
                    </a:p>
                  </a:txBody>
                  <a:tcPr marL="61162" marR="611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tr-TR"/>
                    </a:p>
                  </a:txBody>
                  <a:tcPr/>
                </a:tc>
              </a:tr>
              <a:tr h="384595">
                <a:tc>
                  <a:txBody>
                    <a:bodyPr/>
                    <a:lstStyle/>
                    <a:p>
                      <a:pPr indent="252095" algn="just">
                        <a:spcAft>
                          <a:spcPts val="0"/>
                        </a:spcAft>
                      </a:pPr>
                      <a:r>
                        <a:rPr lang="tr-TR" sz="1200" b="1">
                          <a:latin typeface="Calibri"/>
                          <a:ea typeface="Calibri"/>
                          <a:cs typeface="Times New Roman"/>
                        </a:rPr>
                        <a:t>Kamu Sermayeli Mevduat Bankaları</a:t>
                      </a:r>
                      <a:endParaRPr lang="tr-TR" sz="1200">
                        <a:latin typeface="Calibri"/>
                        <a:ea typeface="Calibri"/>
                        <a:cs typeface="Times New Roman"/>
                      </a:endParaRPr>
                    </a:p>
                  </a:txBody>
                  <a:tcPr marL="61162" marR="611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200" b="1">
                          <a:latin typeface="Calibri"/>
                          <a:ea typeface="Calibri"/>
                          <a:cs typeface="Times New Roman"/>
                        </a:rPr>
                        <a:t>Özel Sermayeli Mevduat Bankaları</a:t>
                      </a:r>
                      <a:endParaRPr lang="tr-TR" sz="1200">
                        <a:latin typeface="Calibri"/>
                        <a:ea typeface="Calibri"/>
                        <a:cs typeface="Times New Roman"/>
                      </a:endParaRPr>
                    </a:p>
                  </a:txBody>
                  <a:tcPr marL="61162" marR="611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200" b="1" dirty="0">
                          <a:latin typeface="Calibri"/>
                          <a:ea typeface="Calibri"/>
                          <a:cs typeface="Times New Roman"/>
                        </a:rPr>
                        <a:t>Türkiye’de Kurulmuş Yabancı Sermayeli Bankalar</a:t>
                      </a:r>
                      <a:endParaRPr lang="tr-TR" sz="1200" dirty="0">
                        <a:latin typeface="Calibri"/>
                        <a:ea typeface="Calibri"/>
                        <a:cs typeface="Times New Roman"/>
                      </a:endParaRPr>
                    </a:p>
                  </a:txBody>
                  <a:tcPr marL="61162" marR="611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200" b="1">
                          <a:latin typeface="Calibri"/>
                          <a:ea typeface="Calibri"/>
                          <a:cs typeface="Times New Roman"/>
                        </a:rPr>
                        <a:t>Türkiye’de Şube Açan Yabancı Sermayeli Bankalar</a:t>
                      </a:r>
                      <a:endParaRPr lang="tr-TR" sz="1200">
                        <a:latin typeface="Calibri"/>
                        <a:ea typeface="Calibri"/>
                        <a:cs typeface="Times New Roman"/>
                      </a:endParaRPr>
                    </a:p>
                  </a:txBody>
                  <a:tcPr marL="61162" marR="611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6205">
                <a:tc>
                  <a:txBody>
                    <a:bodyPr/>
                    <a:lstStyle/>
                    <a:p>
                      <a:pPr indent="0" algn="just">
                        <a:spcAft>
                          <a:spcPts val="0"/>
                        </a:spcAft>
                      </a:pPr>
                      <a:r>
                        <a:rPr lang="tr-TR" sz="1200" dirty="0">
                          <a:latin typeface="Calibri"/>
                          <a:ea typeface="Calibri"/>
                          <a:cs typeface="Symbol"/>
                        </a:rPr>
                        <a:t>• </a:t>
                      </a:r>
                      <a:r>
                        <a:rPr lang="tr-TR" sz="1200" dirty="0">
                          <a:latin typeface="Calibri"/>
                          <a:ea typeface="Calibri"/>
                          <a:cs typeface="ArialMT"/>
                        </a:rPr>
                        <a:t>Türkiye Cumhuriyeti Ziraat Bankası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a:latin typeface="Calibri"/>
                          <a:ea typeface="Calibri"/>
                          <a:cs typeface="ArialMT"/>
                        </a:rPr>
                        <a:t>Türkiye Halk Bankası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a:latin typeface="Calibri"/>
                          <a:ea typeface="Calibri"/>
                          <a:cs typeface="ArialMT"/>
                        </a:rPr>
                        <a:t>Türkiye Vakıflar Bankası T.A.O.</a:t>
                      </a:r>
                      <a:endParaRPr lang="tr-TR" sz="1200" dirty="0">
                        <a:latin typeface="Calibri"/>
                        <a:ea typeface="Calibri"/>
                        <a:cs typeface="Times New Roman"/>
                      </a:endParaRPr>
                    </a:p>
                  </a:txBody>
                  <a:tcPr marL="61162" marR="611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just">
                        <a:spcAft>
                          <a:spcPts val="0"/>
                        </a:spcAft>
                      </a:pPr>
                      <a:r>
                        <a:rPr lang="tr-TR" sz="1200" dirty="0">
                          <a:latin typeface="Calibri"/>
                          <a:ea typeface="Calibri"/>
                          <a:cs typeface="Symbol"/>
                        </a:rPr>
                        <a:t>• </a:t>
                      </a:r>
                      <a:r>
                        <a:rPr lang="tr-TR" sz="1200" dirty="0" err="1">
                          <a:latin typeface="Calibri"/>
                          <a:ea typeface="Calibri"/>
                          <a:cs typeface="ArialMT"/>
                        </a:rPr>
                        <a:t>Adabank</a:t>
                      </a:r>
                      <a:r>
                        <a:rPr lang="tr-TR" sz="1200" dirty="0">
                          <a:latin typeface="Calibri"/>
                          <a:ea typeface="Calibri"/>
                          <a:cs typeface="ArialMT"/>
                        </a:rPr>
                        <a:t>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a:latin typeface="Calibri"/>
                          <a:ea typeface="Calibri"/>
                          <a:cs typeface="ArialMT"/>
                        </a:rPr>
                        <a:t>Akbank T.A.Ş.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a:latin typeface="Calibri"/>
                          <a:ea typeface="Calibri"/>
                          <a:cs typeface="ArialMT"/>
                        </a:rPr>
                        <a:t>Alternatif Bank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err="1">
                          <a:latin typeface="Calibri"/>
                          <a:ea typeface="Calibri"/>
                          <a:cs typeface="ArialMT"/>
                        </a:rPr>
                        <a:t>Anadolubank</a:t>
                      </a:r>
                      <a:r>
                        <a:rPr lang="tr-TR" sz="1200" dirty="0">
                          <a:latin typeface="Calibri"/>
                          <a:ea typeface="Calibri"/>
                          <a:cs typeface="ArialMT"/>
                        </a:rPr>
                        <a:t>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err="1">
                          <a:latin typeface="Calibri"/>
                          <a:ea typeface="Calibri"/>
                          <a:cs typeface="ArialMT"/>
                        </a:rPr>
                        <a:t>Şekerbank</a:t>
                      </a:r>
                      <a:r>
                        <a:rPr lang="tr-TR" sz="1200" dirty="0">
                          <a:latin typeface="Calibri"/>
                          <a:ea typeface="Calibri"/>
                          <a:cs typeface="ArialMT"/>
                        </a:rPr>
                        <a:t> T.A.Ş.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a:latin typeface="Calibri"/>
                          <a:ea typeface="Calibri"/>
                          <a:cs typeface="ArialMT"/>
                        </a:rPr>
                        <a:t>Tekstil Bankası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err="1">
                          <a:latin typeface="Calibri"/>
                          <a:ea typeface="Calibri"/>
                          <a:cs typeface="ArialMT"/>
                        </a:rPr>
                        <a:t>Turkish</a:t>
                      </a:r>
                      <a:r>
                        <a:rPr lang="tr-TR" sz="1200" dirty="0">
                          <a:latin typeface="Calibri"/>
                          <a:ea typeface="Calibri"/>
                          <a:cs typeface="ArialMT"/>
                        </a:rPr>
                        <a:t> Bank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a:latin typeface="Calibri"/>
                          <a:ea typeface="Calibri"/>
                          <a:cs typeface="ArialMT"/>
                        </a:rPr>
                        <a:t>Türk Ekonomi Bankası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a:latin typeface="Calibri"/>
                          <a:ea typeface="Calibri"/>
                          <a:cs typeface="ArialMT"/>
                        </a:rPr>
                        <a:t>Türkiye Garanti Bankası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a:latin typeface="Calibri"/>
                          <a:ea typeface="Calibri"/>
                          <a:cs typeface="ArialMT"/>
                        </a:rPr>
                        <a:t>Türkiye İş Bankası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a:latin typeface="Calibri"/>
                          <a:ea typeface="Calibri"/>
                          <a:cs typeface="ArialMT"/>
                        </a:rPr>
                        <a:t>Yapı ve Kredi Bankası A.Ş.</a:t>
                      </a:r>
                      <a:endParaRPr lang="tr-TR" sz="1200" dirty="0">
                        <a:latin typeface="Calibri"/>
                        <a:ea typeface="Calibri"/>
                        <a:cs typeface="Times New Roman"/>
                      </a:endParaRPr>
                    </a:p>
                  </a:txBody>
                  <a:tcPr marL="61162" marR="611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just">
                        <a:spcAft>
                          <a:spcPts val="0"/>
                        </a:spcAft>
                      </a:pPr>
                      <a:r>
                        <a:rPr lang="tr-TR" sz="1200" dirty="0">
                          <a:latin typeface="Calibri"/>
                          <a:ea typeface="Calibri"/>
                          <a:cs typeface="Symbol"/>
                        </a:rPr>
                        <a:t>• </a:t>
                      </a:r>
                      <a:r>
                        <a:rPr lang="tr-TR" sz="1200" dirty="0">
                          <a:latin typeface="Calibri"/>
                          <a:ea typeface="Calibri"/>
                          <a:cs typeface="ArialMT"/>
                        </a:rPr>
                        <a:t>Arap Türk Bankası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err="1">
                          <a:latin typeface="Calibri"/>
                          <a:ea typeface="Calibri"/>
                          <a:cs typeface="ArialMT"/>
                        </a:rPr>
                        <a:t>Citibank</a:t>
                      </a:r>
                      <a:r>
                        <a:rPr lang="tr-TR" sz="1200" dirty="0">
                          <a:latin typeface="Calibri"/>
                          <a:ea typeface="Calibri"/>
                          <a:cs typeface="ArialMT"/>
                        </a:rPr>
                        <a:t>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a:latin typeface="Calibri"/>
                          <a:ea typeface="Calibri"/>
                          <a:cs typeface="ArialMT"/>
                        </a:rPr>
                        <a:t>Denizbank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err="1">
                          <a:latin typeface="Calibri"/>
                          <a:ea typeface="Calibri"/>
                          <a:cs typeface="ArialMT"/>
                        </a:rPr>
                        <a:t>Deutsche</a:t>
                      </a:r>
                      <a:r>
                        <a:rPr lang="tr-TR" sz="1200" dirty="0">
                          <a:latin typeface="Calibri"/>
                          <a:ea typeface="Calibri"/>
                          <a:cs typeface="ArialMT"/>
                        </a:rPr>
                        <a:t> Bank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err="1">
                          <a:latin typeface="Calibri"/>
                          <a:ea typeface="Calibri"/>
                          <a:cs typeface="ArialMT"/>
                        </a:rPr>
                        <a:t>Eurobank</a:t>
                      </a:r>
                      <a:r>
                        <a:rPr lang="tr-TR" sz="1200" dirty="0">
                          <a:latin typeface="Calibri"/>
                          <a:ea typeface="Calibri"/>
                          <a:cs typeface="ArialMT"/>
                        </a:rPr>
                        <a:t> </a:t>
                      </a:r>
                      <a:r>
                        <a:rPr lang="tr-TR" sz="1200" dirty="0" err="1">
                          <a:latin typeface="Calibri"/>
                          <a:ea typeface="Calibri"/>
                          <a:cs typeface="ArialMT"/>
                        </a:rPr>
                        <a:t>Tekfen</a:t>
                      </a:r>
                      <a:r>
                        <a:rPr lang="tr-TR" sz="1200" dirty="0">
                          <a:latin typeface="Calibri"/>
                          <a:ea typeface="Calibri"/>
                          <a:cs typeface="ArialMT"/>
                        </a:rPr>
                        <a:t>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err="1">
                          <a:latin typeface="Calibri"/>
                          <a:ea typeface="Calibri"/>
                          <a:cs typeface="ArialMT"/>
                        </a:rPr>
                        <a:t>Fibabanka</a:t>
                      </a:r>
                      <a:r>
                        <a:rPr lang="tr-TR" sz="1200" dirty="0">
                          <a:latin typeface="Calibri"/>
                          <a:ea typeface="Calibri"/>
                          <a:cs typeface="ArialMT"/>
                        </a:rPr>
                        <a:t>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a:latin typeface="Calibri"/>
                          <a:ea typeface="Calibri"/>
                          <a:cs typeface="ArialMT"/>
                        </a:rPr>
                        <a:t>Finans Bank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a:latin typeface="Calibri"/>
                          <a:ea typeface="Calibri"/>
                          <a:cs typeface="ArialMT"/>
                        </a:rPr>
                        <a:t>HSBC Bank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a:latin typeface="Calibri"/>
                          <a:ea typeface="Calibri"/>
                          <a:cs typeface="ArialMT"/>
                        </a:rPr>
                        <a:t>ING Bank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err="1">
                          <a:latin typeface="Calibri"/>
                          <a:ea typeface="Calibri"/>
                          <a:cs typeface="ArialMT"/>
                        </a:rPr>
                        <a:t>Turkland</a:t>
                      </a:r>
                      <a:r>
                        <a:rPr lang="tr-TR" sz="1200" dirty="0">
                          <a:latin typeface="Calibri"/>
                          <a:ea typeface="Calibri"/>
                          <a:cs typeface="ArialMT"/>
                        </a:rPr>
                        <a:t> Bank A.Ş.</a:t>
                      </a:r>
                      <a:endParaRPr lang="tr-TR" sz="1200" dirty="0">
                        <a:latin typeface="Calibri"/>
                        <a:ea typeface="Calibri"/>
                        <a:cs typeface="Times New Roman"/>
                      </a:endParaRPr>
                    </a:p>
                  </a:txBody>
                  <a:tcPr marL="61162" marR="611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just">
                        <a:spcAft>
                          <a:spcPts val="0"/>
                        </a:spcAft>
                      </a:pPr>
                      <a:r>
                        <a:rPr lang="tr-TR" sz="1200" dirty="0">
                          <a:latin typeface="Calibri"/>
                          <a:ea typeface="Calibri"/>
                          <a:cs typeface="Symbol"/>
                        </a:rPr>
                        <a:t>• </a:t>
                      </a:r>
                      <a:r>
                        <a:rPr lang="tr-TR" sz="1200" dirty="0">
                          <a:latin typeface="Calibri"/>
                          <a:ea typeface="Calibri"/>
                          <a:cs typeface="ArialMT"/>
                        </a:rPr>
                        <a:t>Bank </a:t>
                      </a:r>
                      <a:r>
                        <a:rPr lang="tr-TR" sz="1200" dirty="0" err="1">
                          <a:latin typeface="Calibri"/>
                          <a:ea typeface="Calibri"/>
                          <a:cs typeface="ArialMT"/>
                        </a:rPr>
                        <a:t>Mellat</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a:latin typeface="Calibri"/>
                          <a:ea typeface="Calibri"/>
                          <a:cs typeface="ArialMT"/>
                        </a:rPr>
                        <a:t>Habib Bank </a:t>
                      </a:r>
                      <a:r>
                        <a:rPr lang="tr-TR" sz="1200" dirty="0" err="1">
                          <a:latin typeface="Calibri"/>
                          <a:ea typeface="Calibri"/>
                          <a:cs typeface="ArialMT"/>
                        </a:rPr>
                        <a:t>Limited</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err="1">
                          <a:latin typeface="Calibri"/>
                          <a:ea typeface="Calibri"/>
                          <a:cs typeface="ArialMT"/>
                        </a:rPr>
                        <a:t>JPMorgan</a:t>
                      </a:r>
                      <a:r>
                        <a:rPr lang="tr-TR" sz="1200" dirty="0">
                          <a:latin typeface="Calibri"/>
                          <a:ea typeface="Calibri"/>
                          <a:cs typeface="ArialMT"/>
                        </a:rPr>
                        <a:t> </a:t>
                      </a:r>
                      <a:r>
                        <a:rPr lang="tr-TR" sz="1200" dirty="0" err="1">
                          <a:latin typeface="Calibri"/>
                          <a:ea typeface="Calibri"/>
                          <a:cs typeface="ArialMT"/>
                        </a:rPr>
                        <a:t>Chase</a:t>
                      </a:r>
                      <a:r>
                        <a:rPr lang="tr-TR" sz="1200" dirty="0">
                          <a:latin typeface="Calibri"/>
                          <a:ea typeface="Calibri"/>
                          <a:cs typeface="ArialMT"/>
                        </a:rPr>
                        <a:t> Bank N.A.</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err="1">
                          <a:latin typeface="Calibri"/>
                          <a:ea typeface="Calibri"/>
                          <a:cs typeface="ArialMT"/>
                        </a:rPr>
                        <a:t>Société</a:t>
                      </a:r>
                      <a:r>
                        <a:rPr lang="tr-TR" sz="1200" dirty="0">
                          <a:latin typeface="Calibri"/>
                          <a:ea typeface="Calibri"/>
                          <a:cs typeface="ArialMT"/>
                        </a:rPr>
                        <a:t> </a:t>
                      </a:r>
                      <a:r>
                        <a:rPr lang="tr-TR" sz="1200" dirty="0" err="1">
                          <a:latin typeface="Calibri"/>
                          <a:ea typeface="Calibri"/>
                          <a:cs typeface="ArialMT"/>
                        </a:rPr>
                        <a:t>Générale</a:t>
                      </a:r>
                      <a:r>
                        <a:rPr lang="tr-TR" sz="1200" dirty="0">
                          <a:latin typeface="Calibri"/>
                          <a:ea typeface="Calibri"/>
                          <a:cs typeface="ArialMT"/>
                        </a:rPr>
                        <a:t> (SA)</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err="1">
                          <a:latin typeface="Calibri"/>
                          <a:ea typeface="Calibri"/>
                          <a:cs typeface="ArialMT"/>
                        </a:rPr>
                        <a:t>The</a:t>
                      </a:r>
                      <a:r>
                        <a:rPr lang="tr-TR" sz="1200" dirty="0">
                          <a:latin typeface="Calibri"/>
                          <a:ea typeface="Calibri"/>
                          <a:cs typeface="ArialMT"/>
                        </a:rPr>
                        <a:t> </a:t>
                      </a:r>
                      <a:r>
                        <a:rPr lang="tr-TR" sz="1200" dirty="0" err="1">
                          <a:latin typeface="Calibri"/>
                          <a:ea typeface="Calibri"/>
                          <a:cs typeface="ArialMT"/>
                        </a:rPr>
                        <a:t>Royal</a:t>
                      </a:r>
                      <a:r>
                        <a:rPr lang="tr-TR" sz="1200" dirty="0">
                          <a:latin typeface="Calibri"/>
                          <a:ea typeface="Calibri"/>
                          <a:cs typeface="ArialMT"/>
                        </a:rPr>
                        <a:t> Bank of </a:t>
                      </a:r>
                      <a:r>
                        <a:rPr lang="tr-TR" sz="1200" dirty="0" err="1">
                          <a:latin typeface="Calibri"/>
                          <a:ea typeface="Calibri"/>
                          <a:cs typeface="ArialMT"/>
                        </a:rPr>
                        <a:t>Scotland</a:t>
                      </a:r>
                      <a:r>
                        <a:rPr lang="tr-TR" sz="1200" dirty="0">
                          <a:latin typeface="Calibri"/>
                          <a:ea typeface="Calibri"/>
                          <a:cs typeface="ArialMT"/>
                        </a:rPr>
                        <a:t> N.V.</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err="1">
                          <a:latin typeface="Calibri"/>
                          <a:ea typeface="Calibri"/>
                          <a:cs typeface="ArialMT"/>
                        </a:rPr>
                        <a:t>WestLB</a:t>
                      </a:r>
                      <a:r>
                        <a:rPr lang="tr-TR" sz="1200" dirty="0">
                          <a:latin typeface="Calibri"/>
                          <a:ea typeface="Calibri"/>
                          <a:cs typeface="ArialMT"/>
                        </a:rPr>
                        <a:t> AG</a:t>
                      </a:r>
                      <a:endParaRPr lang="tr-TR" sz="1200" dirty="0">
                        <a:latin typeface="Calibri"/>
                        <a:ea typeface="Calibri"/>
                        <a:cs typeface="Times New Roman"/>
                      </a:endParaRPr>
                    </a:p>
                  </a:txBody>
                  <a:tcPr marL="61162" marR="611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298">
                <a:tc gridSpan="4">
                  <a:txBody>
                    <a:bodyPr/>
                    <a:lstStyle/>
                    <a:p>
                      <a:pPr indent="252095" algn="ctr">
                        <a:spcAft>
                          <a:spcPts val="0"/>
                        </a:spcAft>
                      </a:pPr>
                      <a:r>
                        <a:rPr lang="tr-TR" sz="1200" b="1">
                          <a:latin typeface="Calibri"/>
                          <a:ea typeface="Calibri"/>
                          <a:cs typeface="Times New Roman"/>
                        </a:rPr>
                        <a:t>KALKINMA VE YATIRIM BANKALARI</a:t>
                      </a:r>
                      <a:endParaRPr lang="tr-TR" sz="1200">
                        <a:latin typeface="Calibri"/>
                        <a:ea typeface="Calibri"/>
                        <a:cs typeface="Times New Roman"/>
                      </a:endParaRPr>
                    </a:p>
                  </a:txBody>
                  <a:tcPr marL="61162" marR="611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tr-TR"/>
                    </a:p>
                  </a:txBody>
                  <a:tcPr/>
                </a:tc>
                <a:tc hMerge="1">
                  <a:txBody>
                    <a:bodyPr/>
                    <a:lstStyle/>
                    <a:p>
                      <a:endParaRPr lang="tr-TR"/>
                    </a:p>
                  </a:txBody>
                  <a:tcPr/>
                </a:tc>
                <a:tc hMerge="1">
                  <a:txBody>
                    <a:bodyPr/>
                    <a:lstStyle/>
                    <a:p>
                      <a:endParaRPr lang="tr-TR"/>
                    </a:p>
                  </a:txBody>
                  <a:tcPr/>
                </a:tc>
              </a:tr>
              <a:tr h="307495">
                <a:tc gridSpan="2">
                  <a:txBody>
                    <a:bodyPr/>
                    <a:lstStyle/>
                    <a:p>
                      <a:pPr indent="252095" algn="ctr">
                        <a:spcAft>
                          <a:spcPts val="0"/>
                        </a:spcAft>
                      </a:pPr>
                      <a:r>
                        <a:rPr lang="tr-TR" sz="1200" b="1">
                          <a:latin typeface="Calibri"/>
                          <a:ea typeface="Calibri"/>
                          <a:cs typeface="Times New Roman"/>
                        </a:rPr>
                        <a:t>MİLLİ SERMAYELİ KALKINMA VE YATIRIM BANKALARI</a:t>
                      </a:r>
                      <a:endParaRPr lang="tr-TR" sz="1200">
                        <a:latin typeface="Calibri"/>
                        <a:ea typeface="Calibri"/>
                        <a:cs typeface="Times New Roman"/>
                      </a:endParaRPr>
                    </a:p>
                  </a:txBody>
                  <a:tcPr marL="61162" marR="611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tr-TR"/>
                    </a:p>
                  </a:txBody>
                  <a:tcPr/>
                </a:tc>
                <a:tc gridSpan="2">
                  <a:txBody>
                    <a:bodyPr/>
                    <a:lstStyle/>
                    <a:p>
                      <a:pPr indent="252095" algn="ctr">
                        <a:spcAft>
                          <a:spcPts val="0"/>
                        </a:spcAft>
                      </a:pPr>
                      <a:r>
                        <a:rPr lang="tr-TR" sz="1200" b="1">
                          <a:latin typeface="Calibri"/>
                          <a:ea typeface="Calibri"/>
                          <a:cs typeface="Times New Roman"/>
                        </a:rPr>
                        <a:t>YABANCI SERMAYELİ KALKINMA VE YATIRIM BANKALARI</a:t>
                      </a:r>
                      <a:endParaRPr lang="tr-TR" sz="1200">
                        <a:latin typeface="Calibri"/>
                        <a:ea typeface="Calibri"/>
                        <a:cs typeface="Times New Roman"/>
                      </a:endParaRPr>
                    </a:p>
                  </a:txBody>
                  <a:tcPr marL="61162" marR="611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tr-TR"/>
                    </a:p>
                  </a:txBody>
                  <a:tcPr/>
                </a:tc>
              </a:tr>
              <a:tr h="461241">
                <a:tc>
                  <a:txBody>
                    <a:bodyPr/>
                    <a:lstStyle/>
                    <a:p>
                      <a:pPr indent="252095" algn="just">
                        <a:spcAft>
                          <a:spcPts val="0"/>
                        </a:spcAft>
                      </a:pPr>
                      <a:r>
                        <a:rPr lang="tr-TR" sz="1200" b="1">
                          <a:latin typeface="Calibri"/>
                          <a:ea typeface="Calibri"/>
                          <a:cs typeface="Times New Roman"/>
                        </a:rPr>
                        <a:t>Kamu Sermayeli Kalkınma ve Yatırım Bankaları</a:t>
                      </a:r>
                      <a:endParaRPr lang="tr-TR" sz="1200">
                        <a:latin typeface="Calibri"/>
                        <a:ea typeface="Calibri"/>
                        <a:cs typeface="Times New Roman"/>
                      </a:endParaRPr>
                    </a:p>
                  </a:txBody>
                  <a:tcPr marL="61162" marR="611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200" b="1">
                          <a:latin typeface="Calibri"/>
                          <a:ea typeface="Calibri"/>
                          <a:cs typeface="Times New Roman"/>
                        </a:rPr>
                        <a:t>Özel Sermayeli Kalkınma ve Yatırım Bankaları</a:t>
                      </a:r>
                      <a:endParaRPr lang="tr-TR" sz="1200">
                        <a:latin typeface="Calibri"/>
                        <a:ea typeface="Calibri"/>
                        <a:cs typeface="Times New Roman"/>
                      </a:endParaRPr>
                    </a:p>
                  </a:txBody>
                  <a:tcPr marL="61162" marR="611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indent="252095" algn="just">
                        <a:spcAft>
                          <a:spcPts val="0"/>
                        </a:spcAft>
                      </a:pPr>
                      <a:r>
                        <a:rPr lang="tr-TR" sz="1200" b="1">
                          <a:latin typeface="Calibri"/>
                          <a:ea typeface="Calibri"/>
                          <a:cs typeface="Times New Roman"/>
                        </a:rPr>
                        <a:t>Yabancı Sermayeli Kalkınma ve Yatırım Bankaları</a:t>
                      </a:r>
                      <a:endParaRPr lang="tr-TR" sz="1200">
                        <a:latin typeface="Calibri"/>
                        <a:ea typeface="Calibri"/>
                        <a:cs typeface="Times New Roman"/>
                      </a:endParaRPr>
                    </a:p>
                  </a:txBody>
                  <a:tcPr marL="61162" marR="611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tr-TR"/>
                    </a:p>
                  </a:txBody>
                  <a:tcPr/>
                </a:tc>
              </a:tr>
              <a:tr h="1844965">
                <a:tc>
                  <a:txBody>
                    <a:bodyPr/>
                    <a:lstStyle/>
                    <a:p>
                      <a:pPr indent="0" algn="just">
                        <a:spcAft>
                          <a:spcPts val="0"/>
                        </a:spcAft>
                      </a:pPr>
                      <a:r>
                        <a:rPr lang="tr-TR" sz="1200" dirty="0">
                          <a:latin typeface="Calibri"/>
                          <a:ea typeface="Calibri"/>
                          <a:cs typeface="Symbol"/>
                        </a:rPr>
                        <a:t>• </a:t>
                      </a:r>
                      <a:r>
                        <a:rPr lang="tr-TR" sz="1200" dirty="0">
                          <a:latin typeface="Calibri"/>
                          <a:ea typeface="Calibri"/>
                          <a:cs typeface="ArialMT"/>
                        </a:rPr>
                        <a:t>İller Bankası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a:latin typeface="Calibri"/>
                          <a:ea typeface="Calibri"/>
                          <a:cs typeface="ArialMT"/>
                        </a:rPr>
                        <a:t>Türk </a:t>
                      </a:r>
                      <a:r>
                        <a:rPr lang="tr-TR" sz="1200" dirty="0" err="1">
                          <a:latin typeface="Calibri"/>
                          <a:ea typeface="Calibri"/>
                          <a:cs typeface="ArialMT"/>
                        </a:rPr>
                        <a:t>Eximbank</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a:t>
                      </a:r>
                      <a:r>
                        <a:rPr lang="tr-TR" sz="1200" dirty="0">
                          <a:latin typeface="Calibri"/>
                          <a:ea typeface="Calibri"/>
                          <a:cs typeface="ArialMT"/>
                        </a:rPr>
                        <a:t>Türkiye Kalkınma Bankası A.Ş.</a:t>
                      </a:r>
                      <a:endParaRPr lang="tr-TR" sz="1200" dirty="0">
                        <a:latin typeface="Calibri"/>
                        <a:ea typeface="Calibri"/>
                        <a:cs typeface="Times New Roman"/>
                      </a:endParaRPr>
                    </a:p>
                  </a:txBody>
                  <a:tcPr marL="61162" marR="611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just">
                        <a:spcAft>
                          <a:spcPts val="0"/>
                        </a:spcAft>
                      </a:pPr>
                      <a:r>
                        <a:rPr lang="tr-TR" sz="1200" dirty="0">
                          <a:latin typeface="Calibri"/>
                          <a:ea typeface="Calibri"/>
                          <a:cs typeface="Symbol"/>
                        </a:rPr>
                        <a:t>• </a:t>
                      </a:r>
                      <a:r>
                        <a:rPr lang="tr-TR" sz="1200" dirty="0">
                          <a:latin typeface="Calibri"/>
                          <a:ea typeface="Calibri"/>
                          <a:cs typeface="ArialMT"/>
                        </a:rPr>
                        <a:t>Aktif Yatırım Bankası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a:latin typeface="Calibri"/>
                          <a:ea typeface="Calibri"/>
                          <a:cs typeface="ArialMT"/>
                        </a:rPr>
                        <a:t>Diler Yatırım Bankası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a:latin typeface="Calibri"/>
                          <a:ea typeface="Calibri"/>
                          <a:cs typeface="ArialMT"/>
                        </a:rPr>
                        <a:t>GSD Yatırım Bankası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a:latin typeface="Calibri"/>
                          <a:ea typeface="Calibri"/>
                          <a:cs typeface="ArialMT"/>
                        </a:rPr>
                        <a:t>İMKB Takas ve Saklama Bankası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err="1">
                          <a:latin typeface="Calibri"/>
                          <a:ea typeface="Calibri"/>
                          <a:cs typeface="ArialMT"/>
                        </a:rPr>
                        <a:t>Nurol</a:t>
                      </a:r>
                      <a:r>
                        <a:rPr lang="tr-TR" sz="1200" dirty="0">
                          <a:latin typeface="Calibri"/>
                          <a:ea typeface="Calibri"/>
                          <a:cs typeface="ArialMT"/>
                        </a:rPr>
                        <a:t> Yatırım Bankası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a:latin typeface="Calibri"/>
                          <a:ea typeface="Calibri"/>
                          <a:cs typeface="ArialMT"/>
                        </a:rPr>
                        <a:t>Türkiye Sınai Kalkınma Bankası A.Ş.</a:t>
                      </a:r>
                      <a:endParaRPr lang="tr-TR" sz="1200" dirty="0">
                        <a:latin typeface="Calibri"/>
                        <a:ea typeface="Calibri"/>
                        <a:cs typeface="Times New Roman"/>
                      </a:endParaRPr>
                    </a:p>
                  </a:txBody>
                  <a:tcPr marL="61162" marR="611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indent="0" algn="just">
                        <a:spcAft>
                          <a:spcPts val="0"/>
                        </a:spcAft>
                      </a:pPr>
                      <a:r>
                        <a:rPr lang="tr-TR" sz="1200" dirty="0">
                          <a:latin typeface="Calibri"/>
                          <a:ea typeface="Calibri"/>
                          <a:cs typeface="Symbol"/>
                        </a:rPr>
                        <a:t>• </a:t>
                      </a:r>
                      <a:r>
                        <a:rPr lang="tr-TR" sz="1200" dirty="0">
                          <a:latin typeface="Calibri"/>
                          <a:ea typeface="Calibri"/>
                          <a:cs typeface="ArialMT"/>
                        </a:rPr>
                        <a:t>Bank Pozitif Kredi ve Kalkınma Bankası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err="1">
                          <a:latin typeface="Calibri"/>
                          <a:ea typeface="Calibri"/>
                          <a:cs typeface="ArialMT"/>
                        </a:rPr>
                        <a:t>Credit</a:t>
                      </a:r>
                      <a:r>
                        <a:rPr lang="tr-TR" sz="1200" dirty="0">
                          <a:latin typeface="Calibri"/>
                          <a:ea typeface="Calibri"/>
                          <a:cs typeface="ArialMT"/>
                        </a:rPr>
                        <a:t> </a:t>
                      </a:r>
                      <a:r>
                        <a:rPr lang="tr-TR" sz="1200" dirty="0" err="1">
                          <a:latin typeface="Calibri"/>
                          <a:ea typeface="Calibri"/>
                          <a:cs typeface="ArialMT"/>
                        </a:rPr>
                        <a:t>Agricole</a:t>
                      </a:r>
                      <a:r>
                        <a:rPr lang="tr-TR" sz="1200" dirty="0">
                          <a:latin typeface="Calibri"/>
                          <a:ea typeface="Calibri"/>
                          <a:cs typeface="ArialMT"/>
                        </a:rPr>
                        <a:t> Yatırım Bankası Türk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err="1">
                          <a:latin typeface="Calibri"/>
                          <a:ea typeface="Calibri"/>
                          <a:cs typeface="ArialMT"/>
                        </a:rPr>
                        <a:t>Merrill</a:t>
                      </a:r>
                      <a:r>
                        <a:rPr lang="tr-TR" sz="1200" dirty="0">
                          <a:latin typeface="Calibri"/>
                          <a:ea typeface="Calibri"/>
                          <a:cs typeface="ArialMT"/>
                        </a:rPr>
                        <a:t> </a:t>
                      </a:r>
                      <a:r>
                        <a:rPr lang="tr-TR" sz="1200" dirty="0" err="1">
                          <a:latin typeface="Calibri"/>
                          <a:ea typeface="Calibri"/>
                          <a:cs typeface="ArialMT"/>
                        </a:rPr>
                        <a:t>Lynch</a:t>
                      </a:r>
                      <a:r>
                        <a:rPr lang="tr-TR" sz="1200" dirty="0">
                          <a:latin typeface="Calibri"/>
                          <a:ea typeface="Calibri"/>
                          <a:cs typeface="ArialMT"/>
                        </a:rPr>
                        <a:t> Yatırım Bank A.Ş.</a:t>
                      </a:r>
                      <a:endParaRPr lang="tr-TR" sz="1200" dirty="0">
                        <a:latin typeface="Calibri"/>
                        <a:ea typeface="Calibri"/>
                        <a:cs typeface="Times New Roman"/>
                      </a:endParaRPr>
                    </a:p>
                    <a:p>
                      <a:pPr indent="0" algn="just">
                        <a:spcAft>
                          <a:spcPts val="0"/>
                        </a:spcAft>
                      </a:pPr>
                      <a:r>
                        <a:rPr lang="tr-TR" sz="1200" dirty="0">
                          <a:latin typeface="Calibri"/>
                          <a:ea typeface="Calibri"/>
                          <a:cs typeface="Symbol"/>
                        </a:rPr>
                        <a:t>• </a:t>
                      </a:r>
                      <a:r>
                        <a:rPr lang="tr-TR" sz="1200" dirty="0" err="1">
                          <a:latin typeface="Calibri"/>
                          <a:ea typeface="Calibri"/>
                          <a:cs typeface="ArialMT"/>
                        </a:rPr>
                        <a:t>Taib</a:t>
                      </a:r>
                      <a:r>
                        <a:rPr lang="tr-TR" sz="1200" dirty="0">
                          <a:latin typeface="Calibri"/>
                          <a:ea typeface="Calibri"/>
                          <a:cs typeface="ArialMT"/>
                        </a:rPr>
                        <a:t> Yatırım Bank A.Ş.</a:t>
                      </a:r>
                      <a:endParaRPr lang="tr-TR" sz="1200" dirty="0">
                        <a:latin typeface="Calibri"/>
                        <a:ea typeface="Calibri"/>
                        <a:cs typeface="Times New Roman"/>
                      </a:endParaRPr>
                    </a:p>
                  </a:txBody>
                  <a:tcPr marL="61162" marR="611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tr-TR"/>
                    </a:p>
                  </a:txBody>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Fon Kabul Etme Şekline Göre Bankalar</a:t>
            </a:r>
            <a:endParaRPr lang="tr-TR" dirty="0"/>
          </a:p>
        </p:txBody>
      </p:sp>
      <p:sp>
        <p:nvSpPr>
          <p:cNvPr id="3" name="2 İçerik Yer Tutucusu"/>
          <p:cNvSpPr>
            <a:spLocks noGrp="1"/>
          </p:cNvSpPr>
          <p:nvPr>
            <p:ph idx="1"/>
          </p:nvPr>
        </p:nvSpPr>
        <p:spPr/>
        <p:txBody>
          <a:bodyPr/>
          <a:lstStyle/>
          <a:p>
            <a:endParaRPr lang="tr-T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Mevduat Bankası</a:t>
            </a:r>
            <a:endParaRPr lang="tr-TR" dirty="0"/>
          </a:p>
        </p:txBody>
      </p:sp>
      <p:sp>
        <p:nvSpPr>
          <p:cNvPr id="3" name="2 İçerik Yer Tutucusu"/>
          <p:cNvSpPr>
            <a:spLocks noGrp="1"/>
          </p:cNvSpPr>
          <p:nvPr>
            <p:ph idx="1"/>
          </p:nvPr>
        </p:nvSpPr>
        <p:spPr/>
        <p:txBody>
          <a:bodyPr>
            <a:normAutofit/>
          </a:bodyPr>
          <a:lstStyle/>
          <a:p>
            <a:r>
              <a:rPr lang="tr-TR" b="1" dirty="0" smtClean="0"/>
              <a:t>Mevduat</a:t>
            </a:r>
            <a:r>
              <a:rPr lang="tr-TR" dirty="0" smtClean="0"/>
              <a:t>; yatırım anlamında kullanılmakla beraber, </a:t>
            </a:r>
            <a:r>
              <a:rPr lang="tr-TR" i="1" dirty="0" smtClean="0">
                <a:solidFill>
                  <a:srgbClr val="FF0000"/>
                </a:solidFill>
              </a:rPr>
              <a:t>belirli bir süre sonunda ya da arzu edildiğinde çekilmek üzere banka ve benzeri kuruluşlara faiz karşılığında yatırılan TL ya da döviz cinsinden para</a:t>
            </a:r>
            <a:r>
              <a:rPr lang="tr-TR" dirty="0" smtClean="0"/>
              <a:t> şeklinde tanımlanabilir.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Hesap türleri açısından mevduatın; </a:t>
            </a:r>
          </a:p>
          <a:p>
            <a:pPr lvl="1"/>
            <a:r>
              <a:rPr lang="tr-TR" dirty="0" smtClean="0"/>
              <a:t>resmi, </a:t>
            </a:r>
          </a:p>
          <a:p>
            <a:pPr lvl="1"/>
            <a:r>
              <a:rPr lang="tr-TR" dirty="0" smtClean="0"/>
              <a:t>ticari, </a:t>
            </a:r>
          </a:p>
          <a:p>
            <a:pPr lvl="1"/>
            <a:r>
              <a:rPr lang="tr-TR" dirty="0" smtClean="0"/>
              <a:t>tasarruf ve </a:t>
            </a:r>
          </a:p>
          <a:p>
            <a:pPr lvl="1"/>
            <a:r>
              <a:rPr lang="tr-TR" dirty="0" smtClean="0"/>
              <a:t>banka mevduatı ile </a:t>
            </a:r>
          </a:p>
          <a:p>
            <a:pPr lvl="1"/>
            <a:r>
              <a:rPr lang="tr-TR" dirty="0" smtClean="0"/>
              <a:t>diğer kuruluşlara ait mevduat </a:t>
            </a:r>
          </a:p>
          <a:p>
            <a:pPr>
              <a:buNone/>
            </a:pPr>
            <a:r>
              <a:rPr lang="tr-TR" dirty="0" smtClean="0"/>
              <a:t>	gibi türleri bulunmaktadır.  </a:t>
            </a:r>
          </a:p>
          <a:p>
            <a:r>
              <a:rPr lang="tr-TR" dirty="0" smtClean="0"/>
              <a:t>Bu tanımdan mevduat toplayan bankaların mevduat bankası kabul edilmesi sonucuna varılır. </a:t>
            </a:r>
            <a:endParaRPr lang="tr-T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Hukuki bir tanım yapmak gerekirse; </a:t>
            </a:r>
            <a:r>
              <a:rPr lang="tr-TR" b="1" dirty="0" smtClean="0"/>
              <a:t>mevduat bankası</a:t>
            </a:r>
            <a:r>
              <a:rPr lang="tr-TR" dirty="0" smtClean="0"/>
              <a:t> </a:t>
            </a:r>
            <a:r>
              <a:rPr lang="tr-TR" dirty="0" smtClean="0">
                <a:solidFill>
                  <a:srgbClr val="FF0000"/>
                </a:solidFill>
              </a:rPr>
              <a:t>“</a:t>
            </a:r>
            <a:r>
              <a:rPr lang="tr-TR" i="1" dirty="0" smtClean="0">
                <a:solidFill>
                  <a:srgbClr val="FF0000"/>
                </a:solidFill>
              </a:rPr>
              <a:t>... kendi nam ve hesabına mevduat kabul etmek ve kredi kullandırmak esas olmak üzere faaliyet gösteren kuruluşlar ile yurt dışında kurulu bu nitelikteki kuruluşların Türkiye'deki şubelerini...</a:t>
            </a:r>
            <a:r>
              <a:rPr lang="tr-TR" dirty="0" smtClean="0"/>
              <a:t>” (BK, md. 3) ifade etmektedir.</a:t>
            </a:r>
            <a:endParaRPr lang="tr-T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Tanımdan da görüleceği üzere </a:t>
            </a:r>
            <a:r>
              <a:rPr lang="tr-TR" b="1" dirty="0" smtClean="0"/>
              <a:t>mevduat bankalarına temelde iki görev yüklenmiş</a:t>
            </a:r>
            <a:r>
              <a:rPr lang="tr-TR" dirty="0" smtClean="0"/>
              <a:t>tir. </a:t>
            </a:r>
          </a:p>
          <a:p>
            <a:r>
              <a:rPr lang="tr-TR" dirty="0" smtClean="0"/>
              <a:t>Bunlar; mevduat kabul etmek ve kredi kullandırmaktır. </a:t>
            </a:r>
          </a:p>
          <a:p>
            <a:r>
              <a:rPr lang="tr-TR" dirty="0" smtClean="0"/>
              <a:t>Bununla birlikte banka mevduat toplarken ya da kredi kullandırırken </a:t>
            </a:r>
            <a:r>
              <a:rPr lang="tr-TR" b="1" dirty="0" smtClean="0"/>
              <a:t>faizli işlem yapabilmekte</a:t>
            </a:r>
            <a:r>
              <a:rPr lang="tr-TR" dirty="0" smtClean="0"/>
              <a:t>dir. </a:t>
            </a:r>
          </a:p>
          <a:p>
            <a:r>
              <a:rPr lang="tr-TR" dirty="0" smtClean="0"/>
              <a:t>Özellikle vadeli mevduat kabulünde ve kredi kullandırma işlemlerinde </a:t>
            </a:r>
            <a:r>
              <a:rPr lang="tr-TR" b="1" dirty="0" smtClean="0"/>
              <a:t>faiz beklentisi ön planda</a:t>
            </a:r>
            <a:r>
              <a:rPr lang="tr-TR" dirty="0" smtClean="0"/>
              <a:t>dır.</a:t>
            </a:r>
          </a:p>
          <a:p>
            <a:endParaRPr lang="tr-T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92696"/>
            <a:ext cx="8229600" cy="5433467"/>
          </a:xfrm>
        </p:spPr>
        <p:txBody>
          <a:bodyPr>
            <a:normAutofit/>
          </a:bodyPr>
          <a:lstStyle/>
          <a:p>
            <a:r>
              <a:rPr lang="tr-TR" dirty="0" smtClean="0"/>
              <a:t>Bankaların mevduat kabulüne ilişkin düzenlemeler, BK md. 60’da yer almaktadır. </a:t>
            </a:r>
          </a:p>
          <a:p>
            <a:r>
              <a:rPr lang="tr-TR" dirty="0" smtClean="0"/>
              <a:t>Maddeye göre; </a:t>
            </a:r>
            <a:r>
              <a:rPr lang="tr-TR" b="1" dirty="0" smtClean="0"/>
              <a:t>mevduat toplama yetkisi</a:t>
            </a:r>
            <a:r>
              <a:rPr lang="tr-TR" dirty="0" smtClean="0"/>
              <a:t> münhasıran </a:t>
            </a:r>
            <a:r>
              <a:rPr lang="tr-TR" b="1" dirty="0" smtClean="0"/>
              <a:t>bankalara</a:t>
            </a:r>
            <a:r>
              <a:rPr lang="tr-TR" dirty="0" smtClean="0"/>
              <a:t> aittir. </a:t>
            </a:r>
          </a:p>
          <a:p>
            <a:r>
              <a:rPr lang="tr-TR" dirty="0" smtClean="0"/>
              <a:t>Burada bir istisnai hükümle yasa koyucu </a:t>
            </a:r>
            <a:r>
              <a:rPr lang="tr-TR" b="1" dirty="0" smtClean="0"/>
              <a:t>kredi kuruluşları </a:t>
            </a:r>
            <a:r>
              <a:rPr lang="tr-TR" dirty="0" smtClean="0"/>
              <a:t>ile </a:t>
            </a:r>
            <a:r>
              <a:rPr lang="tr-TR" b="1" dirty="0" smtClean="0"/>
              <a:t>özel kanunlarla yetkilendirilmiş olanlar</a:t>
            </a:r>
            <a:r>
              <a:rPr lang="tr-TR" dirty="0" smtClean="0"/>
              <a:t>ın da mevduat kabul etmesine izin vermiştir. </a:t>
            </a:r>
          </a:p>
          <a:p>
            <a:endParaRPr lang="tr-T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Bankalar ve mevduat kabulüne </a:t>
            </a:r>
            <a:r>
              <a:rPr lang="tr-TR" dirty="0" err="1" smtClean="0"/>
              <a:t>yetkiliolanlar</a:t>
            </a:r>
            <a:r>
              <a:rPr lang="tr-TR" dirty="0" smtClean="0"/>
              <a:t> dışında hiç bir gerçek ya da tüzel kişinin mevduat toplamak gibi mevduat kabulü ifadesini ortaya koyan eylem ve fillerde bulunması yasaklanmıştır (BK, md. 60/1 ve 2). </a:t>
            </a:r>
          </a:p>
          <a:p>
            <a:r>
              <a:rPr lang="tr-TR" dirty="0" smtClean="0"/>
              <a:t>BK md. 60’ın devam eden fıkralarında bu sınırlamaya ilişkin düzenlemeler yer almaktadır. </a:t>
            </a:r>
            <a:endParaRPr lang="tr-T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Mevduat toplama hak ve yetkisine sahip olmayan kişi veya kuruluşlarca mevduat toplanması halinde, </a:t>
            </a:r>
            <a:r>
              <a:rPr lang="tr-TR" b="1" dirty="0" smtClean="0"/>
              <a:t>ilgili kişiye 15.000 TL’den 50.000 TL’ye kadar </a:t>
            </a:r>
            <a:r>
              <a:rPr lang="tr-TR" b="1" dirty="0" smtClean="0">
                <a:solidFill>
                  <a:srgbClr val="FF0000"/>
                </a:solidFill>
              </a:rPr>
              <a:t>idari para cezası</a:t>
            </a:r>
            <a:r>
              <a:rPr lang="tr-TR" dirty="0" smtClean="0">
                <a:solidFill>
                  <a:srgbClr val="FF0000"/>
                </a:solidFill>
              </a:rPr>
              <a:t> </a:t>
            </a:r>
            <a:r>
              <a:rPr lang="tr-TR" dirty="0" smtClean="0"/>
              <a:t>uygulanacaktır (BK, md. 146/1-n).</a:t>
            </a:r>
            <a:endParaRPr lang="tr-T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Bankalar </a:t>
            </a:r>
            <a:r>
              <a:rPr lang="tr-TR" b="1" dirty="0" smtClean="0"/>
              <a:t>ekonomik açıdan önemli işlevler</a:t>
            </a:r>
            <a:r>
              <a:rPr lang="tr-TR" dirty="0" smtClean="0"/>
              <a:t>e sahip kurumlardır. </a:t>
            </a:r>
          </a:p>
          <a:p>
            <a:r>
              <a:rPr lang="tr-TR" dirty="0" smtClean="0"/>
              <a:t>Ekonomik amaçlara ulaşmadaki işlevleri sırasıyla; </a:t>
            </a:r>
          </a:p>
          <a:p>
            <a:pPr lvl="1"/>
            <a:r>
              <a:rPr lang="tr-TR" dirty="0" smtClean="0"/>
              <a:t>para ve kredi politikalarına ayrıca </a:t>
            </a:r>
          </a:p>
          <a:p>
            <a:pPr lvl="1"/>
            <a:r>
              <a:rPr lang="tr-TR" dirty="0" smtClean="0"/>
              <a:t>menkul kıymet alım satımına aracılık etmek,  ihracatı desteklemek </a:t>
            </a:r>
          </a:p>
          <a:p>
            <a:r>
              <a:rPr lang="tr-TR" dirty="0" smtClean="0"/>
              <a:t>vb. şeklindedir. </a:t>
            </a:r>
          </a:p>
          <a:p>
            <a:r>
              <a:rPr lang="tr-TR" dirty="0" smtClean="0"/>
              <a:t>Görüldüğü üzere bankaların mevduat toplama ve kredi kullandırma dışında çeşitli işlevleri üstlendiği görülmektedir. </a:t>
            </a:r>
          </a:p>
          <a:p>
            <a:endParaRPr lang="tr-T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Elbette ticari maksatla mevduat kabul eden bankanın </a:t>
            </a:r>
            <a:r>
              <a:rPr lang="tr-TR" b="1" dirty="0" smtClean="0"/>
              <a:t>yarattığı fonları</a:t>
            </a:r>
            <a:r>
              <a:rPr lang="tr-TR" dirty="0" smtClean="0"/>
              <a:t>, </a:t>
            </a:r>
            <a:r>
              <a:rPr lang="tr-TR" u="sng" dirty="0" smtClean="0"/>
              <a:t>fon ihtiyacı olanlara transfer etmeleri </a:t>
            </a:r>
            <a:r>
              <a:rPr lang="tr-TR" dirty="0" smtClean="0"/>
              <a:t>ekonomiye önemli bir katkı sağlamaktadır. </a:t>
            </a:r>
          </a:p>
          <a:p>
            <a:r>
              <a:rPr lang="tr-TR" dirty="0" smtClean="0"/>
              <a:t>Buradan </a:t>
            </a:r>
            <a:r>
              <a:rPr lang="tr-TR" b="1" dirty="0" smtClean="0"/>
              <a:t>bankalarca kullandırılan krediler</a:t>
            </a:r>
            <a:r>
              <a:rPr lang="tr-TR" dirty="0" smtClean="0"/>
              <a:t>e ulaşılır ki; bankaların ticari özelliği burada da belirginleşmektedir.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lstStyle/>
          <a:p>
            <a:r>
              <a:rPr lang="tr-TR" dirty="0" smtClean="0"/>
              <a:t>Diğer bir deyişle bankacılık faaliyetlerinde ön planda olan başka bir kavram daha vardır, onun da faiz olduğu kabul edilir. </a:t>
            </a:r>
          </a:p>
          <a:p>
            <a:r>
              <a:rPr lang="tr-TR" b="1" dirty="0" smtClean="0"/>
              <a:t>Banka</a:t>
            </a:r>
            <a:r>
              <a:rPr lang="tr-TR" dirty="0" smtClean="0"/>
              <a:t>; kabul ettiği </a:t>
            </a:r>
            <a:r>
              <a:rPr lang="tr-TR" b="1" dirty="0" smtClean="0"/>
              <a:t>mevduatlar karşılığında</a:t>
            </a:r>
            <a:r>
              <a:rPr lang="tr-TR" dirty="0" smtClean="0"/>
              <a:t> belirli miktarlarda </a:t>
            </a:r>
            <a:r>
              <a:rPr lang="tr-TR" b="1" dirty="0" smtClean="0"/>
              <a:t>faiz öderken</a:t>
            </a:r>
            <a:r>
              <a:rPr lang="tr-TR" dirty="0" smtClean="0"/>
              <a:t>, yarattıkları fonları fon ihtiyacı olanlara transfer ederken; yani bu tutarlarının </a:t>
            </a:r>
            <a:r>
              <a:rPr lang="tr-TR" b="1" dirty="0" smtClean="0"/>
              <a:t>kredi olarak kullandırılma</a:t>
            </a:r>
            <a:r>
              <a:rPr lang="tr-TR" dirty="0" smtClean="0"/>
              <a:t>sı karşılığında kredi kullananlardan </a:t>
            </a:r>
            <a:r>
              <a:rPr lang="tr-TR" b="1" dirty="0" smtClean="0"/>
              <a:t>faiz talep etmekte</a:t>
            </a:r>
            <a:r>
              <a:rPr lang="tr-TR" dirty="0" smtClean="0"/>
              <a:t>dir.</a:t>
            </a:r>
            <a:endParaRPr lang="tr-T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Katılım Bankası</a:t>
            </a:r>
            <a:br>
              <a:rPr lang="tr-TR" b="1" i="1" dirty="0" smtClean="0"/>
            </a:br>
            <a:endParaRPr lang="tr-TR" dirty="0"/>
          </a:p>
        </p:txBody>
      </p:sp>
      <p:sp>
        <p:nvSpPr>
          <p:cNvPr id="3" name="2 İçerik Yer Tutucusu"/>
          <p:cNvSpPr>
            <a:spLocks noGrp="1"/>
          </p:cNvSpPr>
          <p:nvPr>
            <p:ph idx="1"/>
          </p:nvPr>
        </p:nvSpPr>
        <p:spPr/>
        <p:txBody>
          <a:bodyPr>
            <a:normAutofit/>
          </a:bodyPr>
          <a:lstStyle/>
          <a:p>
            <a:r>
              <a:rPr lang="tr-TR" dirty="0" smtClean="0"/>
              <a:t>Hukuki anlamda katılım bankası “</a:t>
            </a:r>
            <a:r>
              <a:rPr lang="tr-TR" i="1" dirty="0" smtClean="0">
                <a:solidFill>
                  <a:srgbClr val="FF0000"/>
                </a:solidFill>
              </a:rPr>
              <a:t>...özel cari ve katılma hesapları yoluyla fon toplamak ve kredi kullandırmak esas olmak üzere faaliyet gösteren kuruluşlar ile yurt dışında kurulu bu nitelikteki kuruluşların Türkiye'deki şubeleri...</a:t>
            </a:r>
            <a:r>
              <a:rPr lang="tr-TR" dirty="0" smtClean="0"/>
              <a:t>” şeklinde tanımlanır (BK, md. 3).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976664"/>
          </a:xfrm>
        </p:spPr>
        <p:txBody>
          <a:bodyPr/>
          <a:lstStyle/>
          <a:p>
            <a:r>
              <a:rPr lang="tr-TR" dirty="0" smtClean="0"/>
              <a:t>Bu tanımdan katılma fonu kavramına ulaşılır. </a:t>
            </a:r>
          </a:p>
          <a:p>
            <a:r>
              <a:rPr lang="tr-TR" dirty="0" smtClean="0"/>
              <a:t>Katılma fonu; </a:t>
            </a:r>
            <a:r>
              <a:rPr lang="tr-TR" i="1" dirty="0" smtClean="0">
                <a:solidFill>
                  <a:srgbClr val="FF0000"/>
                </a:solidFill>
              </a:rPr>
              <a:t>“...katılım bankaları nezdinde açtırılan gerçek ve tüzel kişilere ait özel cari hesap ve katılma hesaplarında yer alan paraları...</a:t>
            </a:r>
            <a:r>
              <a:rPr lang="tr-TR" dirty="0" smtClean="0">
                <a:solidFill>
                  <a:srgbClr val="FF0000"/>
                </a:solidFill>
              </a:rPr>
              <a:t>”</a:t>
            </a:r>
            <a:r>
              <a:rPr lang="tr-TR" dirty="0" smtClean="0"/>
              <a:t> ifade etmektedir. </a:t>
            </a:r>
          </a:p>
          <a:p>
            <a:r>
              <a:rPr lang="tr-TR" dirty="0" smtClean="0"/>
              <a:t>Katılım fonları da mevduat türlerinde olduğu gibi sahiplerine göre beş türe ayrılmaktadır.</a:t>
            </a:r>
            <a:endParaRPr lang="tr-TR"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92696"/>
            <a:ext cx="8229600" cy="5904656"/>
          </a:xfrm>
        </p:spPr>
        <p:txBody>
          <a:bodyPr>
            <a:normAutofit/>
          </a:bodyPr>
          <a:lstStyle/>
          <a:p>
            <a:r>
              <a:rPr lang="tr-TR" b="1" dirty="0" smtClean="0"/>
              <a:t>Katılma fonu</a:t>
            </a:r>
            <a:r>
              <a:rPr lang="tr-TR" dirty="0" smtClean="0"/>
              <a:t>nun kapsamını </a:t>
            </a:r>
            <a:r>
              <a:rPr lang="tr-TR" b="1" dirty="0" smtClean="0"/>
              <a:t>iki hesap türü</a:t>
            </a:r>
            <a:r>
              <a:rPr lang="tr-TR" dirty="0" smtClean="0"/>
              <a:t> oluşturmaktadır. </a:t>
            </a:r>
          </a:p>
          <a:p>
            <a:r>
              <a:rPr lang="tr-TR" dirty="0" smtClean="0"/>
              <a:t>Bunlar; </a:t>
            </a:r>
            <a:r>
              <a:rPr lang="tr-TR" b="1" dirty="0" smtClean="0"/>
              <a:t>özel cari hesap </a:t>
            </a:r>
            <a:r>
              <a:rPr lang="tr-TR" dirty="0" smtClean="0"/>
              <a:t>ve </a:t>
            </a:r>
            <a:r>
              <a:rPr lang="tr-TR" b="1" dirty="0" smtClean="0"/>
              <a:t>katılma hesabı</a:t>
            </a:r>
            <a:r>
              <a:rPr lang="tr-TR" dirty="0" smtClean="0"/>
              <a:t>dır. </a:t>
            </a:r>
          </a:p>
          <a:p>
            <a:r>
              <a:rPr lang="tr-TR" b="1" dirty="0" smtClean="0">
                <a:solidFill>
                  <a:srgbClr val="FF0000"/>
                </a:solidFill>
              </a:rPr>
              <a:t>Katılma bankaları mevduat bankaları gibi faiz karşılığında işlem </a:t>
            </a:r>
            <a:r>
              <a:rPr lang="tr-TR" b="1" u="sng" dirty="0" smtClean="0">
                <a:solidFill>
                  <a:srgbClr val="FF0000"/>
                </a:solidFill>
              </a:rPr>
              <a:t>yapmamaktadır.</a:t>
            </a:r>
            <a:r>
              <a:rPr lang="tr-TR" dirty="0" smtClean="0"/>
              <a:t> </a:t>
            </a:r>
          </a:p>
          <a:p>
            <a:r>
              <a:rPr lang="tr-TR" dirty="0" smtClean="0"/>
              <a:t>Bu bankaların en önemli özelliği buradan doğmakta olup, hesap türüne göre </a:t>
            </a:r>
            <a:r>
              <a:rPr lang="tr-TR" b="1" dirty="0" smtClean="0"/>
              <a:t>kâra ya da zarara katılma fikri </a:t>
            </a:r>
            <a:r>
              <a:rPr lang="tr-TR" dirty="0" smtClean="0"/>
              <a:t>ön plandadır. </a:t>
            </a:r>
          </a:p>
          <a:p>
            <a:endParaRPr lang="tr-TR"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Finansal Kuruluşlar ve Finansal Holding Şirketi</a:t>
            </a:r>
            <a:br>
              <a:rPr lang="tr-TR" b="1" i="1" dirty="0" smtClean="0"/>
            </a:br>
            <a:endParaRPr lang="tr-TR" dirty="0"/>
          </a:p>
        </p:txBody>
      </p:sp>
      <p:sp>
        <p:nvSpPr>
          <p:cNvPr id="3" name="2 İçerik Yer Tutucusu"/>
          <p:cNvSpPr>
            <a:spLocks noGrp="1"/>
          </p:cNvSpPr>
          <p:nvPr>
            <p:ph idx="1"/>
          </p:nvPr>
        </p:nvSpPr>
        <p:spPr/>
        <p:txBody>
          <a:bodyPr>
            <a:normAutofit/>
          </a:bodyPr>
          <a:lstStyle/>
          <a:p>
            <a:r>
              <a:rPr lang="tr-TR" dirty="0" smtClean="0"/>
              <a:t>BK md. 3’de banka ve türlerinin tanımı verildikten sonra, banka benzeri finansal kuruluşlar da tanımlanmıştır. </a:t>
            </a:r>
          </a:p>
          <a:p>
            <a:endParaRPr lang="tr-T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lstStyle/>
          <a:p>
            <a:r>
              <a:rPr lang="tr-TR" dirty="0" smtClean="0"/>
              <a:t>Buna göre; </a:t>
            </a:r>
            <a:r>
              <a:rPr lang="tr-TR" b="1" dirty="0" smtClean="0"/>
              <a:t>finansal kuruluş </a:t>
            </a:r>
            <a:r>
              <a:rPr lang="tr-TR" dirty="0" smtClean="0"/>
              <a:t>deyimi, “</a:t>
            </a:r>
            <a:r>
              <a:rPr lang="tr-TR" i="1" dirty="0" smtClean="0">
                <a:solidFill>
                  <a:srgbClr val="FF0000"/>
                </a:solidFill>
              </a:rPr>
              <a:t>...kredi kuruluşları dışında kalan ve sigortacılık, bireysel emeklilik veya sermaye piyasası faaliyetlerinde bulunmak...”</a:t>
            </a:r>
            <a:r>
              <a:rPr lang="tr-TR" dirty="0" smtClean="0"/>
              <a:t> ya da </a:t>
            </a:r>
            <a:r>
              <a:rPr lang="tr-TR" dirty="0" err="1" smtClean="0"/>
              <a:t>BK’de</a:t>
            </a:r>
            <a:r>
              <a:rPr lang="tr-TR" dirty="0" smtClean="0"/>
              <a:t> </a:t>
            </a:r>
            <a:r>
              <a:rPr lang="tr-TR" i="1" dirty="0" smtClean="0">
                <a:solidFill>
                  <a:srgbClr val="FF0000"/>
                </a:solidFill>
              </a:rPr>
              <a:t>“...yer alan faaliyet konularından en az birini yürütmek üzere kurulan kuruluşlar ile kalkınma ve yatırım bankaları ve finansal holding şirketlerini...”</a:t>
            </a:r>
            <a:r>
              <a:rPr lang="tr-TR" dirty="0" smtClean="0">
                <a:solidFill>
                  <a:srgbClr val="FF0000"/>
                </a:solidFill>
              </a:rPr>
              <a:t> </a:t>
            </a:r>
            <a:r>
              <a:rPr lang="tr-TR" dirty="0" smtClean="0"/>
              <a:t>ifade etmek üzere kullanılmaktadır.</a:t>
            </a:r>
            <a:endParaRPr lang="tr-T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Bu tanımda ifade edilen </a:t>
            </a:r>
            <a:r>
              <a:rPr lang="tr-TR" b="1" dirty="0" smtClean="0"/>
              <a:t>finansal holding şirketi</a:t>
            </a:r>
            <a:r>
              <a:rPr lang="tr-TR" dirty="0" smtClean="0"/>
              <a:t>; </a:t>
            </a:r>
            <a:r>
              <a:rPr lang="tr-TR" dirty="0" smtClean="0">
                <a:solidFill>
                  <a:srgbClr val="FF0000"/>
                </a:solidFill>
              </a:rPr>
              <a:t>“</a:t>
            </a:r>
            <a:r>
              <a:rPr lang="tr-TR" i="1" dirty="0" smtClean="0">
                <a:solidFill>
                  <a:srgbClr val="FF0000"/>
                </a:solidFill>
              </a:rPr>
              <a:t>...bağlı şirketlerinin tümü ya da çoğunluğu kredi kuruluşu veya finansal kuruluş olan...</a:t>
            </a:r>
            <a:r>
              <a:rPr lang="tr-TR" dirty="0" smtClean="0">
                <a:solidFill>
                  <a:srgbClr val="FF0000"/>
                </a:solidFill>
              </a:rPr>
              <a:t>”</a:t>
            </a:r>
            <a:r>
              <a:rPr lang="tr-TR" dirty="0" smtClean="0"/>
              <a:t> şirketler topluluğu olduğu kabul edilir.</a:t>
            </a:r>
          </a:p>
          <a:p>
            <a:r>
              <a:rPr lang="tr-TR" b="1" dirty="0" smtClean="0"/>
              <a:t>Finansal kuruluşlar </a:t>
            </a:r>
            <a:r>
              <a:rPr lang="tr-TR" dirty="0" smtClean="0"/>
              <a:t>ekonomik açıdan önem taşıyan kuruluşlardır. </a:t>
            </a:r>
          </a:p>
          <a:p>
            <a:r>
              <a:rPr lang="tr-TR" dirty="0" smtClean="0"/>
              <a:t>Ekonomik açıdan bu kuruluşlar finansal sisteme dâhildirler ve etkinlik ve verimlilik sağlarlar; bu da </a:t>
            </a:r>
            <a:r>
              <a:rPr lang="tr-TR" b="1" dirty="0" smtClean="0"/>
              <a:t>büyümeyi olumlu yönde etkiler </a:t>
            </a:r>
            <a:r>
              <a:rPr lang="tr-TR" dirty="0" smtClean="0"/>
              <a:t>(</a:t>
            </a:r>
            <a:r>
              <a:rPr lang="tr-TR" dirty="0" err="1" smtClean="0"/>
              <a:t>Tanrıverdi</a:t>
            </a:r>
            <a:r>
              <a:rPr lang="tr-TR" dirty="0" smtClean="0"/>
              <a:t>, 2010: 7) .</a:t>
            </a:r>
          </a:p>
          <a:p>
            <a:endParaRPr lang="tr-T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Kalkınma ve Yatırım Bankası</a:t>
            </a:r>
            <a:endParaRPr lang="tr-TR" dirty="0"/>
          </a:p>
        </p:txBody>
      </p:sp>
      <p:sp>
        <p:nvSpPr>
          <p:cNvPr id="3" name="2 İçerik Yer Tutucusu"/>
          <p:cNvSpPr>
            <a:spLocks noGrp="1"/>
          </p:cNvSpPr>
          <p:nvPr>
            <p:ph idx="1"/>
          </p:nvPr>
        </p:nvSpPr>
        <p:spPr/>
        <p:txBody>
          <a:bodyPr>
            <a:normAutofit/>
          </a:bodyPr>
          <a:lstStyle/>
          <a:p>
            <a:r>
              <a:rPr lang="tr-TR" dirty="0" smtClean="0"/>
              <a:t>Kalkınma ve yatırım bankaları </a:t>
            </a:r>
            <a:r>
              <a:rPr lang="tr-TR" i="1" dirty="0" smtClean="0">
                <a:solidFill>
                  <a:srgbClr val="FF0000"/>
                </a:solidFill>
              </a:rPr>
              <a:t>“...</a:t>
            </a:r>
            <a:r>
              <a:rPr lang="tr-TR" i="1" u="sng" dirty="0" smtClean="0">
                <a:solidFill>
                  <a:srgbClr val="FF0000"/>
                </a:solidFill>
              </a:rPr>
              <a:t>mevduat veya katılım fonu kabul etme dışında</a:t>
            </a:r>
            <a:r>
              <a:rPr lang="tr-TR" i="1" dirty="0" smtClean="0">
                <a:solidFill>
                  <a:srgbClr val="FF0000"/>
                </a:solidFill>
              </a:rPr>
              <a:t>; kredi kullandırmak esas olmak üzere faaliyet gösteren ve/veya özel kanunlarla kendilerine verilen görevleri yerine getiren kuruluşlar ile yurt dışında kurulu bu nitelikteki kuruluşların Türkiye'deki şubeleri...</a:t>
            </a:r>
            <a:r>
              <a:rPr lang="tr-TR" dirty="0" smtClean="0"/>
              <a:t>" olarak tanımlanır (BK, md. 3). </a:t>
            </a:r>
          </a:p>
          <a:p>
            <a:endParaRPr lang="tr-TR"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Tanımdan da anlaşılacağı üzere bu bankalar </a:t>
            </a:r>
            <a:r>
              <a:rPr lang="tr-TR" b="1" dirty="0" smtClean="0"/>
              <a:t>mevduat ya da katılım fonu kabul etmezler</a:t>
            </a:r>
            <a:r>
              <a:rPr lang="tr-TR" dirty="0" smtClean="0"/>
              <a:t>. </a:t>
            </a:r>
          </a:p>
          <a:p>
            <a:r>
              <a:rPr lang="tr-TR" dirty="0" smtClean="0"/>
              <a:t>Kalkınma bankalarının </a:t>
            </a:r>
            <a:r>
              <a:rPr lang="tr-TR" b="1" dirty="0" smtClean="0"/>
              <a:t>ortaya çıkış sebebi</a:t>
            </a:r>
            <a:r>
              <a:rPr lang="tr-TR" dirty="0" smtClean="0"/>
              <a:t>; az gelişmiş ya da gelişmekte olan ülkelerde </a:t>
            </a:r>
            <a:r>
              <a:rPr lang="tr-TR" b="1" dirty="0" smtClean="0"/>
              <a:t>ülke kalkınmasının geliştirilmesi</a:t>
            </a:r>
            <a:r>
              <a:rPr lang="tr-TR" dirty="0" smtClean="0"/>
              <a:t> amacıyla bazı sektörlerin desteklenmek istenmesidir.</a:t>
            </a:r>
          </a:p>
          <a:p>
            <a:endParaRPr lang="tr-T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20680"/>
          </a:xfrm>
        </p:spPr>
        <p:txBody>
          <a:bodyPr>
            <a:normAutofit/>
          </a:bodyPr>
          <a:lstStyle/>
          <a:p>
            <a:r>
              <a:rPr lang="tr-TR" dirty="0" smtClean="0"/>
              <a:t>Türk bankacılık mevzuatında banka, tanımlar başlıklı BK md. 3’de tanımlanmıştır. </a:t>
            </a:r>
          </a:p>
          <a:p>
            <a:r>
              <a:rPr lang="tr-TR" dirty="0" smtClean="0"/>
              <a:t>Kanunla getirilen tanım daha çok banka türleri ifade edilerek yapılmıştır. </a:t>
            </a:r>
          </a:p>
          <a:p>
            <a:r>
              <a:rPr lang="tr-TR" dirty="0" smtClean="0"/>
              <a:t>Buna göre bankanın; “</a:t>
            </a:r>
            <a:r>
              <a:rPr lang="tr-TR" i="1" dirty="0" smtClean="0"/>
              <a:t>mevduat bankaları ve katılım bankaları ile kalkınma ve yatırım bankalarını</a:t>
            </a:r>
            <a:r>
              <a:rPr lang="tr-TR" dirty="0" smtClean="0"/>
              <a:t>” ifade edeceğine hükmedilmiştir. </a:t>
            </a:r>
          </a:p>
          <a:p>
            <a:endParaRPr lang="tr-TR"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lnSpcReduction="10000"/>
          </a:bodyPr>
          <a:lstStyle/>
          <a:p>
            <a:r>
              <a:rPr lang="tr-TR" dirty="0" smtClean="0"/>
              <a:t>Yatırım bankaları; </a:t>
            </a:r>
            <a:r>
              <a:rPr lang="tr-TR" i="1" dirty="0" smtClean="0">
                <a:solidFill>
                  <a:srgbClr val="FF0000"/>
                </a:solidFill>
              </a:rPr>
              <a:t>kalkınma bankacılığı dışında, sermaye piyasalarının gelişmiş olduğu ülkelerde kullanılmayan fonlara sahip yatırımcılara aracılık ve danışmanlık yapan, doğrudan kredi vermeksizin işletmelerin kısa ve orta vadedeki fon ihtiyacını karşılayan bankalardır</a:t>
            </a:r>
            <a:r>
              <a:rPr lang="tr-TR" dirty="0" smtClean="0"/>
              <a:t>. </a:t>
            </a:r>
          </a:p>
          <a:p>
            <a:r>
              <a:rPr lang="tr-TR" dirty="0" smtClean="0"/>
              <a:t>Yatırım bankalarının faaliyetleri; </a:t>
            </a:r>
          </a:p>
          <a:p>
            <a:pPr lvl="1"/>
            <a:r>
              <a:rPr lang="tr-TR" dirty="0" smtClean="0"/>
              <a:t>fon sağlama, </a:t>
            </a:r>
          </a:p>
          <a:p>
            <a:pPr lvl="1"/>
            <a:r>
              <a:rPr lang="tr-TR" dirty="0" smtClean="0"/>
              <a:t>yüklenimcilik, </a:t>
            </a:r>
          </a:p>
          <a:p>
            <a:pPr lvl="1"/>
            <a:r>
              <a:rPr lang="tr-TR" dirty="0" smtClean="0"/>
              <a:t>konsorsiyum ve</a:t>
            </a:r>
          </a:p>
          <a:p>
            <a:pPr lvl="1"/>
            <a:r>
              <a:rPr lang="tr-TR" dirty="0" smtClean="0"/>
              <a:t> danışmalık hizmeti </a:t>
            </a:r>
          </a:p>
          <a:p>
            <a:pPr>
              <a:buNone/>
            </a:pPr>
            <a:r>
              <a:rPr lang="tr-TR" dirty="0" smtClean="0"/>
              <a:t>	gibi konularda yoğunlaşmaktadır.  </a:t>
            </a:r>
          </a:p>
          <a:p>
            <a:endParaRPr lang="tr-TR"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Dolayısıyla kalkınma ve yatırım bankalarının </a:t>
            </a:r>
            <a:r>
              <a:rPr lang="tr-TR" b="1" dirty="0" smtClean="0"/>
              <a:t>fonksiyonları ve/ve de varlık nedenleri</a:t>
            </a:r>
            <a:r>
              <a:rPr lang="tr-TR" dirty="0" smtClean="0"/>
              <a:t> </a:t>
            </a:r>
            <a:r>
              <a:rPr lang="tr-TR" b="1" dirty="0" smtClean="0"/>
              <a:t>farklı</a:t>
            </a:r>
            <a:r>
              <a:rPr lang="tr-TR" dirty="0" smtClean="0"/>
              <a:t>dır.</a:t>
            </a:r>
          </a:p>
          <a:p>
            <a:r>
              <a:rPr lang="tr-TR" dirty="0" smtClean="0"/>
              <a:t>Kalkınma bankaları ile yatırım bankaları arasındaki farklar aşağıda </a:t>
            </a:r>
            <a:r>
              <a:rPr lang="tr-TR" b="1" dirty="0" smtClean="0"/>
              <a:t>Tablo 2</a:t>
            </a:r>
            <a:r>
              <a:rPr lang="tr-TR" dirty="0" smtClean="0"/>
              <a:t>’de verilmiştir.</a:t>
            </a:r>
          </a:p>
          <a:p>
            <a:endParaRPr lang="tr-TR"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Tablo 2 Kalkınma ve Yatırım Bankası Arasındaki Farklar</a:t>
            </a:r>
            <a:endParaRPr lang="tr-TR" dirty="0"/>
          </a:p>
        </p:txBody>
      </p:sp>
      <p:graphicFrame>
        <p:nvGraphicFramePr>
          <p:cNvPr id="4" name="3 Tablo"/>
          <p:cNvGraphicFramePr>
            <a:graphicFrameLocks noGrp="1"/>
          </p:cNvGraphicFramePr>
          <p:nvPr/>
        </p:nvGraphicFramePr>
        <p:xfrm>
          <a:off x="0" y="1412776"/>
          <a:ext cx="9144000" cy="5256584"/>
        </p:xfrm>
        <a:graphic>
          <a:graphicData uri="http://schemas.openxmlformats.org/drawingml/2006/table">
            <a:tbl>
              <a:tblPr/>
              <a:tblGrid>
                <a:gridCol w="1753820"/>
                <a:gridCol w="3972152"/>
                <a:gridCol w="3418028"/>
              </a:tblGrid>
              <a:tr h="375470">
                <a:tc>
                  <a:txBody>
                    <a:bodyPr/>
                    <a:lstStyle/>
                    <a:p>
                      <a:pPr indent="252095" algn="ctr">
                        <a:spcAft>
                          <a:spcPts val="0"/>
                        </a:spcAft>
                      </a:pPr>
                      <a:endParaRPr lang="tr-TR" sz="1800" b="1" dirty="0">
                        <a:solidFill>
                          <a:srgbClr val="000000"/>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1800" b="1">
                          <a:solidFill>
                            <a:srgbClr val="000000"/>
                          </a:solidFill>
                          <a:latin typeface="Calibri"/>
                          <a:ea typeface="Calibri"/>
                          <a:cs typeface="Times New Roman"/>
                        </a:rPr>
                        <a:t>Kalkınma Bankası</a:t>
                      </a:r>
                      <a:endParaRPr lang="tr-TR" sz="1800" b="1">
                        <a:solidFill>
                          <a:srgbClr val="4F81BD"/>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1800" b="1">
                          <a:solidFill>
                            <a:srgbClr val="000000"/>
                          </a:solidFill>
                          <a:latin typeface="Calibri"/>
                          <a:ea typeface="Calibri"/>
                          <a:cs typeface="Times New Roman"/>
                        </a:rPr>
                        <a:t>Yatırım Bankası</a:t>
                      </a:r>
                      <a:endParaRPr lang="tr-TR" sz="1800" b="1">
                        <a:solidFill>
                          <a:srgbClr val="4F81BD"/>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0941">
                <a:tc>
                  <a:txBody>
                    <a:bodyPr/>
                    <a:lstStyle/>
                    <a:p>
                      <a:pPr indent="252095" algn="ctr">
                        <a:spcAft>
                          <a:spcPts val="0"/>
                        </a:spcAft>
                      </a:pPr>
                      <a:r>
                        <a:rPr lang="tr-TR" sz="1800" b="1">
                          <a:solidFill>
                            <a:srgbClr val="000000"/>
                          </a:solidFill>
                          <a:latin typeface="Calibri"/>
                          <a:ea typeface="Calibri"/>
                          <a:cs typeface="Times New Roman"/>
                        </a:rPr>
                        <a:t>Faaliyet Yerleri</a:t>
                      </a:r>
                      <a:endParaRPr lang="tr-TR" sz="1800" b="1">
                        <a:solidFill>
                          <a:srgbClr val="4F81BD"/>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1800" b="0">
                          <a:solidFill>
                            <a:srgbClr val="000000"/>
                          </a:solidFill>
                          <a:latin typeface="Calibri"/>
                          <a:ea typeface="Calibri"/>
                          <a:cs typeface="Times New Roman"/>
                        </a:rPr>
                        <a:t>Az gelişmiş ve gelişmekte olan ülkeler.</a:t>
                      </a:r>
                      <a:endParaRPr lang="tr-TR" sz="1800" b="1">
                        <a:solidFill>
                          <a:srgbClr val="4F81BD"/>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1800" b="0">
                          <a:solidFill>
                            <a:srgbClr val="000000"/>
                          </a:solidFill>
                          <a:latin typeface="Calibri"/>
                          <a:ea typeface="Calibri"/>
                          <a:cs typeface="Times New Roman"/>
                        </a:rPr>
                        <a:t>Sermeye piyasalarının gelişmiş olduğu ülkeler.</a:t>
                      </a:r>
                      <a:endParaRPr lang="tr-TR" sz="1800" b="1">
                        <a:solidFill>
                          <a:srgbClr val="4F81BD"/>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5470">
                <a:tc>
                  <a:txBody>
                    <a:bodyPr/>
                    <a:lstStyle/>
                    <a:p>
                      <a:pPr indent="252095" algn="ctr">
                        <a:spcAft>
                          <a:spcPts val="0"/>
                        </a:spcAft>
                      </a:pPr>
                      <a:r>
                        <a:rPr lang="tr-TR" sz="1800" b="1">
                          <a:solidFill>
                            <a:srgbClr val="000000"/>
                          </a:solidFill>
                          <a:latin typeface="Calibri"/>
                          <a:ea typeface="Calibri"/>
                          <a:cs typeface="Times New Roman"/>
                        </a:rPr>
                        <a:t>Karlılık</a:t>
                      </a:r>
                      <a:endParaRPr lang="tr-TR" sz="1800" b="1">
                        <a:solidFill>
                          <a:srgbClr val="4F81BD"/>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1800" b="0">
                          <a:solidFill>
                            <a:srgbClr val="000000"/>
                          </a:solidFill>
                          <a:latin typeface="Calibri"/>
                          <a:ea typeface="Calibri"/>
                          <a:cs typeface="Times New Roman"/>
                        </a:rPr>
                        <a:t>İkinci plandadır.</a:t>
                      </a:r>
                      <a:endParaRPr lang="tr-TR" sz="1800" b="1">
                        <a:solidFill>
                          <a:srgbClr val="4F81BD"/>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1800" b="0">
                          <a:solidFill>
                            <a:srgbClr val="000000"/>
                          </a:solidFill>
                          <a:latin typeface="Calibri"/>
                          <a:ea typeface="Calibri"/>
                          <a:cs typeface="Times New Roman"/>
                        </a:rPr>
                        <a:t>Ön Plandadır</a:t>
                      </a:r>
                      <a:endParaRPr lang="tr-TR" sz="1800" b="1">
                        <a:solidFill>
                          <a:srgbClr val="4F81BD"/>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26411">
                <a:tc>
                  <a:txBody>
                    <a:bodyPr/>
                    <a:lstStyle/>
                    <a:p>
                      <a:pPr indent="252095" algn="ctr">
                        <a:spcAft>
                          <a:spcPts val="0"/>
                        </a:spcAft>
                      </a:pPr>
                      <a:r>
                        <a:rPr lang="tr-TR" sz="1800" b="1">
                          <a:solidFill>
                            <a:srgbClr val="000000"/>
                          </a:solidFill>
                          <a:latin typeface="Calibri"/>
                          <a:ea typeface="Calibri"/>
                          <a:cs typeface="Times New Roman"/>
                        </a:rPr>
                        <a:t>Kredi Kullandırma</a:t>
                      </a:r>
                      <a:endParaRPr lang="tr-TR" sz="1800" b="1">
                        <a:solidFill>
                          <a:srgbClr val="4F81BD"/>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1800" b="0">
                          <a:solidFill>
                            <a:srgbClr val="000000"/>
                          </a:solidFill>
                          <a:latin typeface="Calibri"/>
                          <a:ea typeface="Calibri"/>
                          <a:cs typeface="Times New Roman"/>
                        </a:rPr>
                        <a:t>Orta ve uzun vadeli kredi kullandırır.</a:t>
                      </a:r>
                      <a:endParaRPr lang="tr-TR" sz="1800" b="1">
                        <a:solidFill>
                          <a:srgbClr val="4F81BD"/>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1800" b="0">
                          <a:solidFill>
                            <a:srgbClr val="000000"/>
                          </a:solidFill>
                          <a:latin typeface="Calibri"/>
                          <a:ea typeface="Calibri"/>
                          <a:cs typeface="Times New Roman"/>
                        </a:rPr>
                        <a:t>Kredi kullandırmaz, sermaye piyasasından kaynak bulmalarına yardımcı olur.</a:t>
                      </a:r>
                      <a:endParaRPr lang="tr-TR" sz="1800" b="1">
                        <a:solidFill>
                          <a:srgbClr val="4F81BD"/>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5470">
                <a:tc>
                  <a:txBody>
                    <a:bodyPr/>
                    <a:lstStyle/>
                    <a:p>
                      <a:pPr indent="252095" algn="ctr">
                        <a:spcAft>
                          <a:spcPts val="0"/>
                        </a:spcAft>
                      </a:pPr>
                      <a:r>
                        <a:rPr lang="tr-TR" sz="1800" b="1">
                          <a:solidFill>
                            <a:srgbClr val="000000"/>
                          </a:solidFill>
                          <a:latin typeface="Calibri"/>
                          <a:ea typeface="Calibri"/>
                          <a:cs typeface="Times New Roman"/>
                        </a:rPr>
                        <a:t>İşlevleri</a:t>
                      </a:r>
                      <a:endParaRPr lang="tr-TR" sz="1800" b="1">
                        <a:solidFill>
                          <a:srgbClr val="4F81BD"/>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1800" b="0" dirty="0">
                          <a:solidFill>
                            <a:srgbClr val="000000"/>
                          </a:solidFill>
                          <a:latin typeface="Calibri"/>
                          <a:ea typeface="Calibri"/>
                          <a:cs typeface="Times New Roman"/>
                        </a:rPr>
                        <a:t>Ekonomi ve teknolojiye yönelir.</a:t>
                      </a:r>
                      <a:endParaRPr lang="tr-TR" sz="1800" b="1" dirty="0">
                        <a:solidFill>
                          <a:srgbClr val="4F81BD"/>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1800" b="0">
                          <a:solidFill>
                            <a:srgbClr val="000000"/>
                          </a:solidFill>
                          <a:latin typeface="Calibri"/>
                          <a:ea typeface="Calibri"/>
                          <a:cs typeface="Times New Roman"/>
                        </a:rPr>
                        <a:t>İşletme ağırlıklıdır.</a:t>
                      </a:r>
                      <a:endParaRPr lang="tr-TR" sz="1800" b="1">
                        <a:solidFill>
                          <a:srgbClr val="4F81BD"/>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1881">
                <a:tc>
                  <a:txBody>
                    <a:bodyPr/>
                    <a:lstStyle/>
                    <a:p>
                      <a:pPr indent="252095" algn="ctr">
                        <a:spcAft>
                          <a:spcPts val="0"/>
                        </a:spcAft>
                      </a:pPr>
                      <a:r>
                        <a:rPr lang="tr-TR" sz="1800" b="1">
                          <a:solidFill>
                            <a:srgbClr val="000000"/>
                          </a:solidFill>
                          <a:latin typeface="Calibri"/>
                          <a:ea typeface="Calibri"/>
                          <a:cs typeface="Times New Roman"/>
                        </a:rPr>
                        <a:t>Banka kaynakları</a:t>
                      </a:r>
                      <a:endParaRPr lang="tr-TR" sz="1800" b="1">
                        <a:solidFill>
                          <a:srgbClr val="4F81BD"/>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1800" b="0">
                          <a:solidFill>
                            <a:srgbClr val="000000"/>
                          </a:solidFill>
                          <a:latin typeface="Calibri"/>
                          <a:ea typeface="Calibri"/>
                          <a:cs typeface="Times New Roman"/>
                        </a:rPr>
                        <a:t>Daha çok bankaların öz sermayeleri, yönetimi kendilerine bırakılan fonlar ve alınan iç ve dış</a:t>
                      </a:r>
                      <a:br>
                        <a:rPr lang="tr-TR" sz="1800" b="0">
                          <a:solidFill>
                            <a:srgbClr val="000000"/>
                          </a:solidFill>
                          <a:latin typeface="Calibri"/>
                          <a:ea typeface="Calibri"/>
                          <a:cs typeface="Times New Roman"/>
                        </a:rPr>
                      </a:br>
                      <a:r>
                        <a:rPr lang="tr-TR" sz="1800" b="0">
                          <a:solidFill>
                            <a:srgbClr val="000000"/>
                          </a:solidFill>
                          <a:latin typeface="Calibri"/>
                          <a:ea typeface="Calibri"/>
                          <a:cs typeface="Times New Roman"/>
                        </a:rPr>
                        <a:t>krediler oluştur.</a:t>
                      </a:r>
                      <a:endParaRPr lang="tr-TR" sz="1800" b="1">
                        <a:solidFill>
                          <a:srgbClr val="4F81BD"/>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1800" b="0">
                          <a:solidFill>
                            <a:srgbClr val="000000"/>
                          </a:solidFill>
                          <a:latin typeface="Calibri"/>
                          <a:ea typeface="Calibri"/>
                          <a:cs typeface="Times New Roman"/>
                        </a:rPr>
                        <a:t>Sermaye</a:t>
                      </a:r>
                      <a:br>
                        <a:rPr lang="tr-TR" sz="1800" b="0">
                          <a:solidFill>
                            <a:srgbClr val="000000"/>
                          </a:solidFill>
                          <a:latin typeface="Calibri"/>
                          <a:ea typeface="Calibri"/>
                          <a:cs typeface="Times New Roman"/>
                        </a:rPr>
                      </a:br>
                      <a:r>
                        <a:rPr lang="tr-TR" sz="1800" b="0">
                          <a:solidFill>
                            <a:srgbClr val="000000"/>
                          </a:solidFill>
                          <a:latin typeface="Calibri"/>
                          <a:ea typeface="Calibri"/>
                          <a:cs typeface="Times New Roman"/>
                        </a:rPr>
                        <a:t>piyasasından sağlanır.</a:t>
                      </a:r>
                      <a:endParaRPr lang="tr-TR" sz="1800" b="1">
                        <a:solidFill>
                          <a:srgbClr val="4F81BD"/>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0941">
                <a:tc>
                  <a:txBody>
                    <a:bodyPr/>
                    <a:lstStyle/>
                    <a:p>
                      <a:pPr indent="252095" algn="ctr">
                        <a:spcAft>
                          <a:spcPts val="0"/>
                        </a:spcAft>
                      </a:pPr>
                      <a:r>
                        <a:rPr lang="tr-TR" sz="1800" b="1">
                          <a:solidFill>
                            <a:srgbClr val="000000"/>
                          </a:solidFill>
                          <a:latin typeface="Calibri"/>
                          <a:ea typeface="Calibri"/>
                          <a:cs typeface="Times New Roman"/>
                        </a:rPr>
                        <a:t>Fon Aktarımı</a:t>
                      </a:r>
                      <a:endParaRPr lang="tr-TR" sz="1800" b="1">
                        <a:solidFill>
                          <a:srgbClr val="4F81BD"/>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1800" b="0">
                          <a:solidFill>
                            <a:srgbClr val="000000"/>
                          </a:solidFill>
                          <a:latin typeface="Calibri"/>
                          <a:ea typeface="Calibri"/>
                          <a:cs typeface="Times New Roman"/>
                        </a:rPr>
                        <a:t>Planlı ve güdümlü bir piyasa mekanizmasında gerçekleştirilir.</a:t>
                      </a:r>
                      <a:endParaRPr lang="tr-TR" sz="1800" b="1">
                        <a:solidFill>
                          <a:srgbClr val="4F81BD"/>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1800" b="0" dirty="0">
                          <a:solidFill>
                            <a:srgbClr val="000000"/>
                          </a:solidFill>
                          <a:latin typeface="Calibri"/>
                          <a:ea typeface="Calibri"/>
                          <a:cs typeface="Times New Roman"/>
                        </a:rPr>
                        <a:t>Serbest piyasa şartları içinde gerçekleştirilir.</a:t>
                      </a:r>
                      <a:endParaRPr lang="tr-TR" sz="1800" b="1" dirty="0">
                        <a:solidFill>
                          <a:srgbClr val="4F81BD"/>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Bankacılıkta Şube Kavramı</a:t>
            </a:r>
            <a:endParaRPr lang="tr-TR" dirty="0"/>
          </a:p>
        </p:txBody>
      </p:sp>
      <p:sp>
        <p:nvSpPr>
          <p:cNvPr id="3" name="2 İçerik Yer Tutucusu"/>
          <p:cNvSpPr>
            <a:spLocks noGrp="1"/>
          </p:cNvSpPr>
          <p:nvPr>
            <p:ph idx="1"/>
          </p:nvPr>
        </p:nvSpPr>
        <p:spPr/>
        <p:txBody>
          <a:bodyPr>
            <a:normAutofit/>
          </a:bodyPr>
          <a:lstStyle/>
          <a:p>
            <a:r>
              <a:rPr lang="tr-TR" dirty="0" smtClean="0"/>
              <a:t>Kurum ve kuruluşlar esas olarak </a:t>
            </a:r>
            <a:r>
              <a:rPr lang="tr-TR" b="1" dirty="0" smtClean="0"/>
              <a:t>ana sözleşmelerinde gösterilen yerde faaliyet </a:t>
            </a:r>
            <a:r>
              <a:rPr lang="tr-TR" dirty="0" smtClean="0"/>
              <a:t>göstermek maksadıyla kurulurlar. </a:t>
            </a:r>
          </a:p>
          <a:p>
            <a:r>
              <a:rPr lang="tr-TR" dirty="0" smtClean="0"/>
              <a:t>Ancak </a:t>
            </a:r>
            <a:r>
              <a:rPr lang="tr-TR" b="1" dirty="0" smtClean="0"/>
              <a:t>gelişen ekonomi ve teknoloji </a:t>
            </a:r>
            <a:r>
              <a:rPr lang="tr-TR" dirty="0" smtClean="0"/>
              <a:t>yanında </a:t>
            </a:r>
            <a:r>
              <a:rPr lang="tr-TR" b="1" dirty="0" smtClean="0"/>
              <a:t>yeni pazar arayışları </a:t>
            </a:r>
            <a:r>
              <a:rPr lang="tr-TR" dirty="0" smtClean="0"/>
              <a:t>kurum ya da kuruluşları (müşteri odaklı olmak üzere) </a:t>
            </a:r>
            <a:r>
              <a:rPr lang="tr-TR" b="1" dirty="0" smtClean="0"/>
              <a:t>müşteriye yakın yerlerde hizmet ifa etmeye itmektedir</a:t>
            </a:r>
            <a:r>
              <a:rPr lang="tr-TR" dirty="0" smtClean="0"/>
              <a:t>.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Bu noktada </a:t>
            </a:r>
            <a:r>
              <a:rPr lang="tr-TR" b="1" dirty="0" smtClean="0"/>
              <a:t>işletme merkezi</a:t>
            </a:r>
            <a:r>
              <a:rPr lang="tr-TR" dirty="0" smtClean="0"/>
              <a:t> ve </a:t>
            </a:r>
            <a:r>
              <a:rPr lang="tr-TR" b="1" dirty="0" smtClean="0"/>
              <a:t>şube</a:t>
            </a:r>
            <a:r>
              <a:rPr lang="tr-TR" dirty="0" smtClean="0"/>
              <a:t> kavramlarının doğduğu söylenebilir.</a:t>
            </a:r>
          </a:p>
          <a:p>
            <a:r>
              <a:rPr lang="tr-TR" dirty="0" smtClean="0"/>
              <a:t>Esasen işletme merkezi ve şube kavramları ile ilgili düzenlemeler 6102 sayılı Türk Ticaret Kanununda (</a:t>
            </a:r>
            <a:r>
              <a:rPr lang="tr-TR" b="1" dirty="0" smtClean="0"/>
              <a:t>TTK’de</a:t>
            </a:r>
            <a:r>
              <a:rPr lang="tr-TR" dirty="0" smtClean="0"/>
              <a:t>) yer almasına karşın, bunlara bir </a:t>
            </a:r>
            <a:r>
              <a:rPr lang="tr-TR" b="1" dirty="0" smtClean="0"/>
              <a:t>tanım getirilmemiştir</a:t>
            </a:r>
            <a:r>
              <a:rPr lang="tr-TR" dirty="0" smtClean="0"/>
              <a:t>.</a:t>
            </a:r>
            <a:endParaRPr lang="tr-TR"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İşletme merkezi ana sözleşmede belirlenen ve ticaret siciline kaydedilen ve işletmenin faaliyetlerinin yürütüldüğü yerdir.  </a:t>
            </a:r>
          </a:p>
          <a:p>
            <a:r>
              <a:rPr lang="tr-TR" dirty="0" smtClean="0"/>
              <a:t>İşletme merkezi </a:t>
            </a:r>
            <a:r>
              <a:rPr lang="tr-TR" b="1" dirty="0" smtClean="0"/>
              <a:t>“ana merkez” </a:t>
            </a:r>
            <a:r>
              <a:rPr lang="tr-TR" dirty="0" smtClean="0"/>
              <a:t>ya da </a:t>
            </a:r>
            <a:r>
              <a:rPr lang="tr-TR" b="1" dirty="0" smtClean="0"/>
              <a:t>“kanuni merkez”</a:t>
            </a:r>
            <a:r>
              <a:rPr lang="tr-TR" dirty="0" smtClean="0"/>
              <a:t> şeklinde de telaffuz edilmektedir. </a:t>
            </a:r>
          </a:p>
          <a:p>
            <a:r>
              <a:rPr lang="tr-TR" dirty="0" smtClean="0"/>
              <a:t>Ancak faaliyetler her daim ana merkezde yürütülmemekte, ana merkeze bağlı </a:t>
            </a:r>
            <a:r>
              <a:rPr lang="tr-TR" b="1" dirty="0" smtClean="0"/>
              <a:t>şubelerde de ticari faaliyetlere izin verilmekte</a:t>
            </a:r>
            <a:r>
              <a:rPr lang="tr-TR" dirty="0" smtClean="0"/>
              <a:t>dir.</a:t>
            </a:r>
          </a:p>
          <a:p>
            <a:endParaRPr lang="tr-TR"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smtClean="0"/>
              <a:t>Merkezle birlikte aynı yer ya da farklı yerlerde kurulabilen şubelerin ticaret siciline kaydedilme zorunluluğu bulunmakla (TTK, md. 40/3) birlikte, Ticaret Sicil Yönetmeliği md. 118/1’de; </a:t>
            </a:r>
            <a:r>
              <a:rPr lang="tr-TR" i="1" dirty="0" smtClean="0">
                <a:solidFill>
                  <a:srgbClr val="FF0000"/>
                </a:solidFill>
              </a:rPr>
              <a:t>“...bir ticari işletmeye bağlı olup ister merkezinin bulunduğu sicil çevresi içerisinde isterse başka bir sicil çevresi içinde olsun, bağımsız sermayesi veya muhasebesi bulunup bulunmadığına bakılmaksızın kendi başına sınai veya ticari faaliyetin yürütüldüğü yerler ve satış mağazaları...</a:t>
            </a:r>
            <a:r>
              <a:rPr lang="tr-TR" dirty="0" smtClean="0"/>
              <a:t>” şeklinde tanımlanmıştır.</a:t>
            </a:r>
            <a:endParaRPr lang="tr-TR"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976664"/>
          </a:xfrm>
        </p:spPr>
        <p:txBody>
          <a:bodyPr>
            <a:normAutofit/>
          </a:bodyPr>
          <a:lstStyle/>
          <a:p>
            <a:r>
              <a:rPr lang="tr-TR" dirty="0" smtClean="0"/>
              <a:t>Her şube, ana merkezinin </a:t>
            </a:r>
            <a:r>
              <a:rPr lang="tr-TR" b="1" dirty="0" smtClean="0"/>
              <a:t>ticaret unvanını</a:t>
            </a:r>
            <a:r>
              <a:rPr lang="tr-TR" dirty="0" smtClean="0"/>
              <a:t>, </a:t>
            </a:r>
            <a:r>
              <a:rPr lang="tr-TR" u="sng" dirty="0" smtClean="0"/>
              <a:t>şube olduğunu belirtmek suretiyle kullanmak </a:t>
            </a:r>
            <a:r>
              <a:rPr lang="tr-TR" dirty="0" smtClean="0"/>
              <a:t>zorundadır (TTK, md. 40/1) . </a:t>
            </a:r>
          </a:p>
          <a:p>
            <a:r>
              <a:rPr lang="tr-TR" dirty="0" smtClean="0"/>
              <a:t>Bu unvana </a:t>
            </a:r>
            <a:r>
              <a:rPr lang="tr-TR" b="1" dirty="0" smtClean="0"/>
              <a:t>şube ile ilgili eklerin yapılmasına izin verilir</a:t>
            </a:r>
            <a:r>
              <a:rPr lang="tr-TR" dirty="0" smtClean="0"/>
              <a:t> (TTK, md. 40/1). </a:t>
            </a:r>
          </a:p>
          <a:p>
            <a:r>
              <a:rPr lang="tr-TR" dirty="0" smtClean="0"/>
              <a:t>Merkezi yabancı ülkede bulunan bir işletmenin/bankanın Türkiye’deki şubesinin ticaret unvanında, </a:t>
            </a:r>
            <a:r>
              <a:rPr lang="tr-TR" b="1" dirty="0" smtClean="0"/>
              <a:t>merkezin ve şubenin bulunduğu yerler</a:t>
            </a:r>
            <a:r>
              <a:rPr lang="tr-TR" dirty="0" smtClean="0"/>
              <a:t>in ayrıca </a:t>
            </a:r>
            <a:r>
              <a:rPr lang="tr-TR" b="1" dirty="0" smtClean="0"/>
              <a:t>işletmenin şube şeklinde faaliyet gösterdiği</a:t>
            </a:r>
            <a:r>
              <a:rPr lang="tr-TR" dirty="0" smtClean="0"/>
              <a:t>nin belirtilmesi gerekir (TTK, md. 40/3).</a:t>
            </a:r>
            <a:endParaRPr lang="tr-TR"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TTK mevzuatında yer alan bu düzenlemelere karşı 5411 sayılı </a:t>
            </a:r>
            <a:r>
              <a:rPr lang="tr-TR" dirty="0" err="1" smtClean="0"/>
              <a:t>BK’de</a:t>
            </a:r>
            <a:r>
              <a:rPr lang="tr-TR" dirty="0" smtClean="0"/>
              <a:t> şube daha farklı bir şekilde tanımlanmıştır. </a:t>
            </a:r>
          </a:p>
          <a:p>
            <a:r>
              <a:rPr lang="tr-TR" dirty="0" smtClean="0"/>
              <a:t>Buna göre; şube </a:t>
            </a:r>
            <a:r>
              <a:rPr lang="tr-TR" i="1" dirty="0" smtClean="0">
                <a:solidFill>
                  <a:srgbClr val="FF0000"/>
                </a:solidFill>
              </a:rPr>
              <a:t>“...elektronik işlem cihazlarından ibaret birimler hariç olmak üzere, bankaların bağımlı bir parçasını oluşturan ve bu kuruluşların faaliyetlerinin tamamını veya bir kısmını kendi başına yapan, sabit ya da seyyar bürolar gibi her türlü...”</a:t>
            </a:r>
            <a:r>
              <a:rPr lang="tr-TR" dirty="0" smtClean="0"/>
              <a:t> işyeri olarak kabul edilmektedir (BK, md. 3).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TTK düzenlemelerinden yol çıkarak </a:t>
            </a:r>
            <a:r>
              <a:rPr lang="tr-TR" b="1" dirty="0" smtClean="0"/>
              <a:t>şube</a:t>
            </a:r>
            <a:r>
              <a:rPr lang="tr-TR" dirty="0" smtClean="0"/>
              <a:t>nin </a:t>
            </a:r>
            <a:r>
              <a:rPr lang="tr-TR" b="1" i="1" dirty="0" smtClean="0">
                <a:solidFill>
                  <a:srgbClr val="FF0000"/>
                </a:solidFill>
              </a:rPr>
              <a:t>idari açıdan merkeze bağlı olduğu</a:t>
            </a:r>
            <a:r>
              <a:rPr lang="tr-TR" b="1" i="1" dirty="0" smtClean="0"/>
              <a:t>, </a:t>
            </a:r>
            <a:r>
              <a:rPr lang="tr-TR" b="1" i="1" dirty="0" smtClean="0">
                <a:solidFill>
                  <a:srgbClr val="00B050"/>
                </a:solidFill>
              </a:rPr>
              <a:t>dış ilişkilerde bağımsız</a:t>
            </a:r>
            <a:r>
              <a:rPr lang="tr-TR" b="1" i="1" dirty="0" smtClean="0"/>
              <a:t>, </a:t>
            </a:r>
            <a:r>
              <a:rPr lang="tr-TR" b="1" i="1" dirty="0" smtClean="0">
                <a:solidFill>
                  <a:srgbClr val="0070C0"/>
                </a:solidFill>
              </a:rPr>
              <a:t>merkezden ayrı yönetilen</a:t>
            </a:r>
            <a:r>
              <a:rPr lang="tr-TR" b="1" i="1" dirty="0" smtClean="0"/>
              <a:t> ancak </a:t>
            </a:r>
            <a:r>
              <a:rPr lang="tr-TR" b="1" i="1" dirty="0" smtClean="0">
                <a:solidFill>
                  <a:srgbClr val="7030A0"/>
                </a:solidFill>
              </a:rPr>
              <a:t>yürüttüğü her türlü faaliyetten ötürü sorumluluğun merkeze ait olduğu </a:t>
            </a:r>
            <a:r>
              <a:rPr lang="tr-TR" b="1" i="1" dirty="0" smtClean="0"/>
              <a:t>bir işletme</a:t>
            </a:r>
            <a:r>
              <a:rPr lang="tr-TR" dirty="0" smtClean="0"/>
              <a:t> olduğu kabul edilebilir.</a:t>
            </a:r>
            <a:endParaRPr lang="tr-T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Bu tanımda bankaların işlevlerine yer </a:t>
            </a:r>
            <a:r>
              <a:rPr lang="tr-TR" b="1" dirty="0" smtClean="0"/>
              <a:t>verilmemiştir</a:t>
            </a:r>
            <a:r>
              <a:rPr lang="tr-TR" dirty="0" smtClean="0"/>
              <a:t>. </a:t>
            </a:r>
          </a:p>
          <a:p>
            <a:r>
              <a:rPr lang="tr-TR" dirty="0" smtClean="0"/>
              <a:t>Daha çok kanunda geçen banka tanımının hangi bankaları ifade ettiği belirtilmek istenmiştir. </a:t>
            </a:r>
          </a:p>
          <a:p>
            <a:r>
              <a:rPr lang="tr-TR" b="1" dirty="0" smtClean="0"/>
              <a:t>Bankaların görevleri</a:t>
            </a:r>
            <a:r>
              <a:rPr lang="tr-TR" dirty="0" smtClean="0"/>
              <a:t> bir yönden işlevleri ise; takip eden </a:t>
            </a:r>
            <a:r>
              <a:rPr lang="tr-TR" b="1" dirty="0" smtClean="0"/>
              <a:t>BK md. 4’te </a:t>
            </a:r>
            <a:r>
              <a:rPr lang="tr-TR" dirty="0" smtClean="0"/>
              <a:t>düzenlenmiştir.</a:t>
            </a:r>
            <a:endParaRPr lang="tr-TR"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976664"/>
          </a:xfrm>
        </p:spPr>
        <p:txBody>
          <a:bodyPr>
            <a:normAutofit/>
          </a:bodyPr>
          <a:lstStyle/>
          <a:p>
            <a:r>
              <a:rPr lang="tr-TR" dirty="0" smtClean="0"/>
              <a:t>Banka şubeleri, banka merkezinin yetki sahibi olduğu tüm faaliyet alanlarında faaliyet gösterebilir. </a:t>
            </a:r>
          </a:p>
          <a:p>
            <a:r>
              <a:rPr lang="tr-TR" dirty="0" smtClean="0"/>
              <a:t>Ayrıca </a:t>
            </a:r>
            <a:r>
              <a:rPr lang="tr-TR" dirty="0" err="1" smtClean="0"/>
              <a:t>BK’de</a:t>
            </a:r>
            <a:r>
              <a:rPr lang="tr-TR" dirty="0" smtClean="0"/>
              <a:t> yer alan şube tanımına dönüldüğünde, </a:t>
            </a:r>
            <a:r>
              <a:rPr lang="tr-TR" i="1" u="sng" dirty="0" smtClean="0"/>
              <a:t>şubelerin sabit ya da seyyar olmaları</a:t>
            </a:r>
            <a:r>
              <a:rPr lang="tr-TR" dirty="0" smtClean="0"/>
              <a:t> ya da </a:t>
            </a:r>
            <a:r>
              <a:rPr lang="tr-TR" u="sng" dirty="0" smtClean="0"/>
              <a:t>geçici bir süreliğine kurulmuş olmalarının</a:t>
            </a:r>
            <a:r>
              <a:rPr lang="tr-TR" dirty="0" smtClean="0"/>
              <a:t> niteliklerine bir etkisi yoktur. </a:t>
            </a:r>
          </a:p>
          <a:p>
            <a:endParaRPr lang="tr-TR" dirty="0" smtClean="0"/>
          </a:p>
          <a:p>
            <a:endParaRPr lang="tr-TR"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Ancak elektronik işlem cihazlarından sağlanan bankacılık hizmetlerinin şubelerden sağlandığına yönelik bir düşünce </a:t>
            </a:r>
            <a:r>
              <a:rPr lang="tr-TR" dirty="0" err="1" smtClean="0"/>
              <a:t>BK’de</a:t>
            </a:r>
            <a:r>
              <a:rPr lang="tr-TR" dirty="0" smtClean="0"/>
              <a:t> yer alan tanıma ters düşmektedir. </a:t>
            </a:r>
          </a:p>
          <a:p>
            <a:r>
              <a:rPr lang="tr-TR" dirty="0" smtClean="0"/>
              <a:t>Yani “</a:t>
            </a:r>
            <a:r>
              <a:rPr lang="tr-TR" b="1" dirty="0" smtClean="0"/>
              <a:t>İnternet Şubesi</a:t>
            </a:r>
            <a:r>
              <a:rPr lang="tr-TR" dirty="0" smtClean="0"/>
              <a:t>” ya da “</a:t>
            </a:r>
            <a:r>
              <a:rPr lang="tr-TR" b="1" dirty="0" smtClean="0"/>
              <a:t>Mobil Şube</a:t>
            </a:r>
            <a:r>
              <a:rPr lang="tr-TR" dirty="0" smtClean="0"/>
              <a:t>” gibi kavramlar </a:t>
            </a:r>
            <a:r>
              <a:rPr lang="tr-TR" b="1" dirty="0" smtClean="0"/>
              <a:t>gerçek anlamda bir şubeyi karşılamamakta</a:t>
            </a:r>
            <a:r>
              <a:rPr lang="tr-TR" dirty="0" smtClean="0"/>
              <a:t>dır.</a:t>
            </a:r>
            <a:endParaRPr lang="tr-TR"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904656"/>
          </a:xfrm>
        </p:spPr>
        <p:txBody>
          <a:bodyPr>
            <a:normAutofit/>
          </a:bodyPr>
          <a:lstStyle/>
          <a:p>
            <a:r>
              <a:rPr lang="tr-TR" b="1" dirty="0" smtClean="0"/>
              <a:t>Yurt dışı</a:t>
            </a:r>
            <a:r>
              <a:rPr lang="tr-TR" dirty="0" smtClean="0"/>
              <a:t>nda kurulu </a:t>
            </a:r>
            <a:r>
              <a:rPr lang="tr-TR" b="1" dirty="0" smtClean="0"/>
              <a:t>banka</a:t>
            </a:r>
            <a:r>
              <a:rPr lang="tr-TR" dirty="0" smtClean="0"/>
              <a:t>lar </a:t>
            </a:r>
            <a:r>
              <a:rPr lang="tr-TR" b="1" dirty="0" smtClean="0"/>
              <a:t>Türkiye’de şube açabilir</a:t>
            </a:r>
            <a:r>
              <a:rPr lang="tr-TR" dirty="0" smtClean="0"/>
              <a:t>ler. </a:t>
            </a:r>
          </a:p>
          <a:p>
            <a:r>
              <a:rPr lang="tr-TR" dirty="0" smtClean="0"/>
              <a:t>Yurt dışında kurulu bir bankanın Türkiye'de açtığı </a:t>
            </a:r>
            <a:r>
              <a:rPr lang="tr-TR" b="1" dirty="0" smtClean="0"/>
              <a:t>şube, tek ise </a:t>
            </a:r>
            <a:r>
              <a:rPr lang="tr-TR" dirty="0" smtClean="0"/>
              <a:t>o şube </a:t>
            </a:r>
            <a:r>
              <a:rPr lang="tr-TR" b="1" dirty="0" smtClean="0"/>
              <a:t>merkez şube olarak </a:t>
            </a:r>
            <a:r>
              <a:rPr lang="tr-TR" dirty="0" smtClean="0"/>
              <a:t>kabul edilecektir (BK, md. 3). </a:t>
            </a:r>
          </a:p>
          <a:p>
            <a:r>
              <a:rPr lang="tr-TR" dirty="0" smtClean="0"/>
              <a:t>Yurt dışında kurulu banka Türkiye’de birden fazla şubeye sahip ise;  </a:t>
            </a:r>
            <a:r>
              <a:rPr lang="tr-TR" b="1" dirty="0" err="1" smtClean="0"/>
              <a:t>BDDK’ye</a:t>
            </a:r>
            <a:r>
              <a:rPr lang="tr-TR" b="1" dirty="0" smtClean="0"/>
              <a:t> bildirilen ve </a:t>
            </a:r>
            <a:r>
              <a:rPr lang="tr-TR" b="1" dirty="0" err="1" smtClean="0"/>
              <a:t>BDDKur’dan</a:t>
            </a:r>
            <a:r>
              <a:rPr lang="tr-TR" b="1" dirty="0" smtClean="0"/>
              <a:t> alınan onayla belirlenen şube</a:t>
            </a:r>
            <a:r>
              <a:rPr lang="tr-TR" dirty="0" smtClean="0"/>
              <a:t>, </a:t>
            </a:r>
            <a:r>
              <a:rPr lang="tr-TR" u="sng" dirty="0" smtClean="0"/>
              <a:t>merkez şube olarak kabul edilmektedir</a:t>
            </a:r>
            <a:r>
              <a:rPr lang="tr-TR" dirty="0" smtClean="0"/>
              <a:t> (BK, md. 3). </a:t>
            </a:r>
          </a:p>
          <a:p>
            <a:endParaRPr lang="tr-TR"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pPr lvl="2" algn="ctr" rtl="0">
              <a:spcBef>
                <a:spcPct val="0"/>
              </a:spcBef>
            </a:pPr>
            <a:r>
              <a:rPr lang="tr-TR" sz="3800" b="1" dirty="0"/>
              <a:t>Mevduat ve Katılım Fonu Kabulü </a:t>
            </a:r>
            <a:endParaRPr lang="tr-TR" sz="3800" dirty="0"/>
          </a:p>
        </p:txBody>
      </p:sp>
      <p:sp>
        <p:nvSpPr>
          <p:cNvPr id="3" name="2 İçerik Yer Tutucusu"/>
          <p:cNvSpPr>
            <a:spLocks noGrp="1"/>
          </p:cNvSpPr>
          <p:nvPr>
            <p:ph idx="1"/>
          </p:nvPr>
        </p:nvSpPr>
        <p:spPr/>
        <p:txBody>
          <a:bodyPr/>
          <a:lstStyle/>
          <a:p>
            <a:endParaRPr lang="tr-T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Mevduat Kavramı ve Türleri</a:t>
            </a:r>
            <a:endParaRPr lang="tr-TR" dirty="0"/>
          </a:p>
        </p:txBody>
      </p:sp>
      <p:sp>
        <p:nvSpPr>
          <p:cNvPr id="3" name="2 İçerik Yer Tutucusu"/>
          <p:cNvSpPr>
            <a:spLocks noGrp="1"/>
          </p:cNvSpPr>
          <p:nvPr>
            <p:ph idx="1"/>
          </p:nvPr>
        </p:nvSpPr>
        <p:spPr/>
        <p:txBody>
          <a:bodyPr>
            <a:normAutofit/>
          </a:bodyPr>
          <a:lstStyle/>
          <a:p>
            <a:r>
              <a:rPr lang="tr-TR" b="1" dirty="0" smtClean="0"/>
              <a:t>Mevduat</a:t>
            </a:r>
            <a:r>
              <a:rPr lang="tr-TR" dirty="0" smtClean="0"/>
              <a:t>, banka hesaplarında; </a:t>
            </a:r>
            <a:r>
              <a:rPr lang="tr-TR" i="1" dirty="0" smtClean="0">
                <a:solidFill>
                  <a:srgbClr val="FF0000"/>
                </a:solidFill>
              </a:rPr>
              <a:t>“...kişilerin ellerinde bulunan paralar ile döviz ve altın gibi diğer birikim ve satın alma gücü veren araçların belirli ya da belirsiz bir süre için bir getiri karşılığında ya da sadece saklamak amacıyla...”</a:t>
            </a:r>
            <a:r>
              <a:rPr lang="tr-TR" dirty="0" smtClean="0">
                <a:solidFill>
                  <a:srgbClr val="FF0000"/>
                </a:solidFill>
              </a:rPr>
              <a:t> </a:t>
            </a:r>
            <a:r>
              <a:rPr lang="tr-TR" dirty="0" smtClean="0"/>
              <a:t>tutulan paralardır (Eriş, 2013: 2). </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20680"/>
          </a:xfrm>
        </p:spPr>
        <p:txBody>
          <a:bodyPr>
            <a:normAutofit/>
          </a:bodyPr>
          <a:lstStyle/>
          <a:p>
            <a:r>
              <a:rPr lang="tr-TR" b="1" dirty="0" smtClean="0"/>
              <a:t>Hukuki anlamda ise mevduat</a:t>
            </a:r>
            <a:r>
              <a:rPr lang="tr-TR" dirty="0" smtClean="0"/>
              <a:t>  </a:t>
            </a:r>
            <a:r>
              <a:rPr lang="tr-TR" i="1" dirty="0" smtClean="0">
                <a:solidFill>
                  <a:srgbClr val="FF0000"/>
                </a:solidFill>
              </a:rPr>
              <a:t>“...yazılı ya da sözlü olarak veya herhangi bir şekilde halka duyurulmak suretiyle ivazsız veya bir ivaz karşılığında, istendiğinde ya da belli bir vadede geri ödenmek üzere kabul edilen...</a:t>
            </a:r>
            <a:r>
              <a:rPr lang="tr-TR" i="1" dirty="0" smtClean="0"/>
              <a:t>”</a:t>
            </a:r>
            <a:r>
              <a:rPr lang="tr-TR" dirty="0" smtClean="0"/>
              <a:t> para olarak tanımlanmaktadır (BK, md. 3). </a:t>
            </a:r>
          </a:p>
          <a:p>
            <a:endParaRPr lang="tr-TR"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Hesap türleri açısından mevduatın; </a:t>
            </a:r>
          </a:p>
          <a:p>
            <a:pPr lvl="1"/>
            <a:r>
              <a:rPr lang="tr-TR" dirty="0" smtClean="0"/>
              <a:t>resmi, </a:t>
            </a:r>
          </a:p>
          <a:p>
            <a:pPr lvl="1"/>
            <a:r>
              <a:rPr lang="tr-TR" dirty="0" smtClean="0"/>
              <a:t>ticari, </a:t>
            </a:r>
          </a:p>
          <a:p>
            <a:pPr lvl="1"/>
            <a:r>
              <a:rPr lang="tr-TR" dirty="0" smtClean="0"/>
              <a:t>tasarruf ve </a:t>
            </a:r>
          </a:p>
          <a:p>
            <a:pPr lvl="1"/>
            <a:r>
              <a:rPr lang="tr-TR" dirty="0" smtClean="0"/>
              <a:t>banka mevduatı ile </a:t>
            </a:r>
          </a:p>
          <a:p>
            <a:pPr lvl="1"/>
            <a:r>
              <a:rPr lang="tr-TR" dirty="0" smtClean="0"/>
              <a:t>diğer kuruluşlara ait mevduat </a:t>
            </a:r>
          </a:p>
          <a:p>
            <a:pPr>
              <a:buNone/>
            </a:pPr>
            <a:r>
              <a:rPr lang="tr-TR" dirty="0" smtClean="0"/>
              <a:t>	gibi türleri bulunmaktadır. </a:t>
            </a:r>
          </a:p>
          <a:p>
            <a:r>
              <a:rPr lang="tr-TR" dirty="0" smtClean="0"/>
              <a:t>Bu türlere ilişkin açıklamalara, Mevduat ve Katılım Fonlarının Vadeleri  ve Türleri Hakkında Tebliğ’de (</a:t>
            </a:r>
            <a:r>
              <a:rPr lang="tr-TR" dirty="0" smtClean="0">
                <a:solidFill>
                  <a:srgbClr val="FF0000"/>
                </a:solidFill>
              </a:rPr>
              <a:t>Mevduat ve Katılım Fonları Hakkında Tebliğ </a:t>
            </a:r>
            <a:r>
              <a:rPr lang="tr-TR" dirty="0" smtClean="0"/>
              <a:t>- MKFHT) yer verilmiştir. </a:t>
            </a:r>
            <a:endParaRPr lang="tr-TR"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Bu türlere kısaca değinilirse;</a:t>
            </a:r>
            <a:endParaRPr lang="tr-TR" u="sng" dirty="0" smtClean="0"/>
          </a:p>
          <a:p>
            <a:r>
              <a:rPr lang="tr-TR" u="sng" dirty="0" smtClean="0"/>
              <a:t>Tasarruf Mevduatı Hesabı:</a:t>
            </a:r>
            <a:r>
              <a:rPr lang="tr-TR" dirty="0" smtClean="0"/>
              <a:t> </a:t>
            </a:r>
            <a:r>
              <a:rPr lang="tr-TR" i="1" dirty="0" smtClean="0"/>
              <a:t>“</a:t>
            </a:r>
            <a:r>
              <a:rPr lang="tr-TR" i="1" dirty="0" smtClean="0">
                <a:solidFill>
                  <a:srgbClr val="FF0000"/>
                </a:solidFill>
              </a:rPr>
              <a:t>Mevduat bankaları nezdinde açtırılan, gerçek kişilere ait ve münhasıran çek keşide edilmesi dışında ticari işlemlere konu olmayan mevduat...</a:t>
            </a:r>
            <a:r>
              <a:rPr lang="tr-TR" i="1" dirty="0" smtClean="0"/>
              <a:t>”</a:t>
            </a:r>
            <a:r>
              <a:rPr lang="tr-TR" dirty="0" smtClean="0"/>
              <a:t> hesaplarını ifade eder (BK, md. 3; MKFHT, md. 6/1).</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048672"/>
          </a:xfrm>
        </p:spPr>
        <p:txBody>
          <a:bodyPr>
            <a:normAutofit lnSpcReduction="10000"/>
          </a:bodyPr>
          <a:lstStyle/>
          <a:p>
            <a:r>
              <a:rPr lang="tr-TR" u="sng" dirty="0" smtClean="0"/>
              <a:t>Ticari Mevduat Hesabı:</a:t>
            </a:r>
            <a:r>
              <a:rPr lang="tr-TR" dirty="0" smtClean="0"/>
              <a:t> </a:t>
            </a:r>
            <a:r>
              <a:rPr lang="tr-TR" dirty="0" smtClean="0">
                <a:solidFill>
                  <a:srgbClr val="FF0000"/>
                </a:solidFill>
              </a:rPr>
              <a:t>“</a:t>
            </a:r>
            <a:r>
              <a:rPr lang="tr-TR" i="1" dirty="0" smtClean="0">
                <a:solidFill>
                  <a:srgbClr val="FF0000"/>
                </a:solidFill>
              </a:rPr>
              <a:t>...Gerçek kişilerin ticari işletmelerine, her çeşit ortaklıklara, kamu iktisadi teşebbüsleri ile bunlara ait müesseselere, bağlı ortaklıklara, iştiraklere ve müesseselerin ve bağlı ortaklıkların işletmelerine, yerel yönetimlerin ticari işletmelerine, döner sermayeli kuruluşlara, vakıfların, derneklerin, sendikaların, birliklerin ve mesleki kuruluşların kurdukları veya katıldıkları ticari işletmelere, kooperatiflere,  sigorta şirketlerine, emeklilik şirketlerine ve banka dışı diğer mali kesime ait...</a:t>
            </a:r>
            <a:r>
              <a:rPr lang="tr-TR" dirty="0" smtClean="0"/>
              <a:t>” hesapları ifade eder (MKFHT, md. 9/1).</a:t>
            </a:r>
          </a:p>
          <a:p>
            <a:endParaRPr lang="tr-TR" dirty="0" smtClean="0"/>
          </a:p>
          <a:p>
            <a:endParaRPr lang="tr-TR"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u="sng" dirty="0" smtClean="0"/>
              <a:t>Resmi Mevduat Hesabı:</a:t>
            </a:r>
            <a:r>
              <a:rPr lang="tr-TR" dirty="0" smtClean="0"/>
              <a:t> </a:t>
            </a:r>
            <a:r>
              <a:rPr lang="tr-TR" i="1" dirty="0" smtClean="0">
                <a:solidFill>
                  <a:srgbClr val="FF0000"/>
                </a:solidFill>
              </a:rPr>
              <a:t>“...Genel bütçe kapsamındaki kamu idarelerine, özel bütçeli idarelere, düzenleyici ve denetleyici kurumlara, sosyal güvenlik kurumlarına, yerel yönetimlere, mahkemelere, savcılıklara, icra ve iflas dairelerine ve tereke hâkimliklerine ait...</a:t>
            </a:r>
            <a:r>
              <a:rPr lang="tr-TR" dirty="0" smtClean="0">
                <a:solidFill>
                  <a:srgbClr val="FF0000"/>
                </a:solidFill>
              </a:rPr>
              <a:t>”</a:t>
            </a:r>
            <a:r>
              <a:rPr lang="tr-TR" dirty="0" smtClean="0"/>
              <a:t>  hesapları ifade eder (MKFHT, md. 8/1).</a:t>
            </a:r>
          </a:p>
          <a:p>
            <a:endParaRPr lang="tr-T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Bankacılık Tarihi, Dünyada ve Türkiye’de Bankacılığın Gelişimi</a:t>
            </a:r>
            <a:endParaRPr lang="tr-TR" dirty="0"/>
          </a:p>
        </p:txBody>
      </p:sp>
      <p:sp>
        <p:nvSpPr>
          <p:cNvPr id="3" name="2 İçerik Yer Tutucusu"/>
          <p:cNvSpPr>
            <a:spLocks noGrp="1"/>
          </p:cNvSpPr>
          <p:nvPr>
            <p:ph idx="1"/>
          </p:nvPr>
        </p:nvSpPr>
        <p:spPr/>
        <p:txBody>
          <a:bodyPr>
            <a:normAutofit/>
          </a:bodyPr>
          <a:lstStyle/>
          <a:p>
            <a:r>
              <a:rPr lang="tr-TR" dirty="0" smtClean="0"/>
              <a:t>Bankacılığa benzer ilk işlemler günümüzden 5.500 yıl öncesine dayandığı, ilk olarak M.Ö. 3500’lü yıllarda Sümer, </a:t>
            </a:r>
            <a:r>
              <a:rPr lang="tr-TR" dirty="0" err="1" smtClean="0"/>
              <a:t>Babil</a:t>
            </a:r>
            <a:r>
              <a:rPr lang="tr-TR" dirty="0" smtClean="0"/>
              <a:t> ve eski Yunan</a:t>
            </a:r>
            <a:br>
              <a:rPr lang="tr-TR" dirty="0" smtClean="0"/>
            </a:br>
            <a:r>
              <a:rPr lang="tr-TR" dirty="0" smtClean="0"/>
              <a:t>medeniyetlerinde görüldüğü ifade edilmektedir (</a:t>
            </a:r>
            <a:r>
              <a:rPr lang="tr-TR" dirty="0" err="1" smtClean="0"/>
              <a:t>Yetiz</a:t>
            </a:r>
            <a:r>
              <a:rPr lang="tr-TR" dirty="0" smtClean="0"/>
              <a:t>, 2016: 108). </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u="sng" dirty="0" smtClean="0"/>
              <a:t>Banka Mevduat Hesabı:</a:t>
            </a:r>
            <a:r>
              <a:rPr lang="tr-TR" dirty="0" smtClean="0"/>
              <a:t> </a:t>
            </a:r>
            <a:r>
              <a:rPr lang="tr-TR" dirty="0" smtClean="0">
                <a:solidFill>
                  <a:srgbClr val="FF0000"/>
                </a:solidFill>
              </a:rPr>
              <a:t>“</a:t>
            </a:r>
            <a:r>
              <a:rPr lang="tr-TR" i="1" dirty="0" smtClean="0">
                <a:solidFill>
                  <a:srgbClr val="FF0000"/>
                </a:solidFill>
              </a:rPr>
              <a:t>...Türkiye Cumhuriyet Merkez Bankası ve bankalar ile özel kanunlarına göre mevduat kabulüne yetkili bulunan kuruluşlara ait...</a:t>
            </a:r>
            <a:r>
              <a:rPr lang="tr-TR" dirty="0" smtClean="0"/>
              <a:t>” hesapları ifade eder (MKFHT, md. 10/1).</a:t>
            </a:r>
          </a:p>
          <a:p>
            <a:endParaRPr lang="tr-TR" dirty="0" smtClean="0"/>
          </a:p>
          <a:p>
            <a:endParaRPr lang="tr-TR"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99181"/>
            <a:ext cx="8229600" cy="6126163"/>
          </a:xfrm>
        </p:spPr>
        <p:txBody>
          <a:bodyPr>
            <a:normAutofit lnSpcReduction="10000"/>
          </a:bodyPr>
          <a:lstStyle/>
          <a:p>
            <a:r>
              <a:rPr lang="tr-TR" u="sng" dirty="0" smtClean="0"/>
              <a:t>Diğer Kuruluşlara Ait Mevduat Hesabı:</a:t>
            </a:r>
            <a:r>
              <a:rPr lang="tr-TR" dirty="0" smtClean="0"/>
              <a:t> “</a:t>
            </a:r>
            <a:r>
              <a:rPr lang="tr-TR" i="1" dirty="0" smtClean="0">
                <a:solidFill>
                  <a:srgbClr val="FF0000"/>
                </a:solidFill>
              </a:rPr>
              <a:t>Vakıflara, derneklere, birliklere, sendikalara, tasarruf ve yardımlaşma sandıklarına, elçilik ve konsolosluklara, uluslararası kuruluşların Türkiye'deki büro ve temsilciliklerine, fonlara, apartman yönetimine, noter teminat ve emanetine ait hesaplar ile mahkemeler, savcılıklar, icra ve iflas daireleri ve tereke hâkimlikleri </a:t>
            </a:r>
            <a:r>
              <a:rPr lang="tr-TR" i="1" dirty="0" err="1" smtClean="0">
                <a:solidFill>
                  <a:srgbClr val="FF0000"/>
                </a:solidFill>
              </a:rPr>
              <a:t>nezdindeki</a:t>
            </a:r>
            <a:r>
              <a:rPr lang="tr-TR" i="1" dirty="0" smtClean="0">
                <a:solidFill>
                  <a:srgbClr val="FF0000"/>
                </a:solidFill>
              </a:rPr>
              <a:t> paralara ilişkin hesaplar ve mahkemelerce tevdi mahalli gösterilmek suretiyle yatırılan paralara ilişkin...</a:t>
            </a:r>
            <a:r>
              <a:rPr lang="tr-TR" dirty="0" smtClean="0"/>
              <a:t>” hesapları ifade eder (MKFHT, md. 11/1). </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b="1" dirty="0" smtClean="0">
                <a:solidFill>
                  <a:srgbClr val="FF0000"/>
                </a:solidFill>
              </a:rPr>
              <a:t>Vadeleri açısından mevduat hesapları </a:t>
            </a:r>
            <a:r>
              <a:rPr lang="tr-TR" dirty="0" smtClean="0"/>
              <a:t>ise </a:t>
            </a:r>
          </a:p>
          <a:p>
            <a:pPr lvl="1"/>
            <a:r>
              <a:rPr lang="tr-TR" dirty="0" smtClean="0"/>
              <a:t>vadeli mevduat, </a:t>
            </a:r>
          </a:p>
          <a:p>
            <a:pPr lvl="1"/>
            <a:r>
              <a:rPr lang="tr-TR" dirty="0" smtClean="0"/>
              <a:t>vadesiz mevduat, </a:t>
            </a:r>
          </a:p>
          <a:p>
            <a:pPr lvl="1"/>
            <a:r>
              <a:rPr lang="tr-TR" dirty="0" smtClean="0"/>
              <a:t>ihbarlı ve </a:t>
            </a:r>
          </a:p>
          <a:p>
            <a:pPr lvl="1"/>
            <a:r>
              <a:rPr lang="tr-TR" dirty="0" smtClean="0"/>
              <a:t>birikimli </a:t>
            </a:r>
          </a:p>
          <a:p>
            <a:r>
              <a:rPr lang="tr-TR" dirty="0" smtClean="0"/>
              <a:t>olmak üzere </a:t>
            </a:r>
            <a:r>
              <a:rPr lang="tr-TR" b="1" dirty="0" smtClean="0"/>
              <a:t>dört türü </a:t>
            </a:r>
            <a:r>
              <a:rPr lang="tr-TR" dirty="0" smtClean="0"/>
              <a:t>bulunmaktadır. </a:t>
            </a:r>
          </a:p>
          <a:p>
            <a:endParaRPr lang="tr-TR"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Mezkûr tebliğde verilen tanımlara göre;</a:t>
            </a:r>
          </a:p>
          <a:p>
            <a:r>
              <a:rPr lang="tr-TR" b="1" dirty="0" smtClean="0"/>
              <a:t>Vadesiz mevduat</a:t>
            </a:r>
            <a:r>
              <a:rPr lang="tr-TR" dirty="0" smtClean="0"/>
              <a:t>, </a:t>
            </a:r>
            <a:r>
              <a:rPr lang="tr-TR" i="1" dirty="0" smtClean="0">
                <a:solidFill>
                  <a:srgbClr val="FF0000"/>
                </a:solidFill>
              </a:rPr>
              <a:t>bankanın izni aranmaksızın hesap sahibi tarafından istenildiği zaman kısmen veya tamamen çekilebilen, herhangi bir ihbar veya vade koşulu taşımayan ve faiz tahakkukları ancak yılsonunda veya hesabın kapatılması anında tespit edilen mevduattır </a:t>
            </a:r>
            <a:r>
              <a:rPr lang="tr-TR" dirty="0" smtClean="0"/>
              <a:t>(MKFHT, md. 3/1-a).</a:t>
            </a:r>
          </a:p>
          <a:p>
            <a:endParaRPr lang="tr-TR"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b="1" dirty="0" smtClean="0"/>
              <a:t>İhbarlı mevduat</a:t>
            </a:r>
            <a:r>
              <a:rPr lang="tr-TR" dirty="0" smtClean="0"/>
              <a:t>, </a:t>
            </a:r>
            <a:r>
              <a:rPr lang="tr-TR" i="1" dirty="0" smtClean="0">
                <a:solidFill>
                  <a:srgbClr val="FF0000"/>
                </a:solidFill>
              </a:rPr>
              <a:t>çekileceği tarihten 7 gün önce yazılı bir ihbar verilmek suretiyle çekilebilecek mevduattır </a:t>
            </a:r>
            <a:r>
              <a:rPr lang="tr-TR" dirty="0" smtClean="0"/>
              <a:t>(MKFHT, md. 3/1-b).</a:t>
            </a:r>
          </a:p>
          <a:p>
            <a:endParaRPr lang="tr-TR"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lnSpcReduction="10000"/>
          </a:bodyPr>
          <a:lstStyle/>
          <a:p>
            <a:r>
              <a:rPr lang="tr-TR" b="1" dirty="0" smtClean="0"/>
              <a:t>Vadeli mevduat</a:t>
            </a:r>
            <a:r>
              <a:rPr lang="tr-TR" dirty="0" smtClean="0"/>
              <a:t>, </a:t>
            </a:r>
          </a:p>
          <a:p>
            <a:pPr lvl="1"/>
            <a:r>
              <a:rPr lang="tr-TR" dirty="0" smtClean="0"/>
              <a:t>1 aya kadar vadeli (1 ay dâhil), </a:t>
            </a:r>
          </a:p>
          <a:p>
            <a:pPr lvl="1"/>
            <a:r>
              <a:rPr lang="tr-TR" dirty="0" smtClean="0"/>
              <a:t>3 aya kadar vadeli (3 ay dâhil), </a:t>
            </a:r>
          </a:p>
          <a:p>
            <a:pPr lvl="1"/>
            <a:r>
              <a:rPr lang="tr-TR" dirty="0" smtClean="0"/>
              <a:t>6 aya kadar vadeli (6 ay dâhil), </a:t>
            </a:r>
          </a:p>
          <a:p>
            <a:pPr lvl="1"/>
            <a:r>
              <a:rPr lang="tr-TR" dirty="0" smtClean="0"/>
              <a:t>1 yıla kadar vadeli ve </a:t>
            </a:r>
          </a:p>
          <a:p>
            <a:pPr lvl="1"/>
            <a:r>
              <a:rPr lang="tr-TR" dirty="0" smtClean="0"/>
              <a:t>1 yıl ve daha uzun vadeli (1 ay, 3 ay, 6 ay ve yıllık faiz ödemeli) </a:t>
            </a:r>
          </a:p>
          <a:p>
            <a:pPr>
              <a:buNone/>
            </a:pPr>
            <a:r>
              <a:rPr lang="tr-TR" dirty="0" smtClean="0"/>
              <a:t>	olarak açılabilecek mevduattır (MKFHT, md. 3/1-c).</a:t>
            </a:r>
          </a:p>
          <a:p>
            <a:endParaRPr lang="tr-TR"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b="1" dirty="0" smtClean="0"/>
              <a:t>Birikimli mevduat</a:t>
            </a:r>
            <a:r>
              <a:rPr lang="tr-TR" dirty="0" smtClean="0"/>
              <a:t>, </a:t>
            </a:r>
            <a:r>
              <a:rPr lang="tr-TR" i="1" dirty="0" smtClean="0">
                <a:solidFill>
                  <a:srgbClr val="FF0000"/>
                </a:solidFill>
              </a:rPr>
              <a:t>asgari 3 yıl vade ile açılan, sözleşme ile belirlenen aylık veya üç aylık sürelerde hesaba para yatırmaya imkân veren mevduattır</a:t>
            </a:r>
            <a:r>
              <a:rPr lang="tr-TR" dirty="0" smtClean="0"/>
              <a:t> (MKFHT, md. 3/1-ç).</a:t>
            </a:r>
          </a:p>
          <a:p>
            <a:endParaRPr lang="tr-TR"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557808"/>
            <a:ext cx="8229600" cy="1143000"/>
          </a:xfrm>
        </p:spPr>
        <p:txBody>
          <a:bodyPr>
            <a:normAutofit fontScale="90000"/>
          </a:bodyPr>
          <a:lstStyle/>
          <a:p>
            <a:r>
              <a:rPr lang="tr-TR" b="1" i="1" dirty="0" smtClean="0"/>
              <a:t>Katılım Fonu Kavramı ve Türleri</a:t>
            </a:r>
            <a:br>
              <a:rPr lang="tr-TR" b="1" i="1" dirty="0" smtClean="0"/>
            </a:br>
            <a:endParaRPr lang="tr-TR" dirty="0"/>
          </a:p>
        </p:txBody>
      </p:sp>
      <p:sp>
        <p:nvSpPr>
          <p:cNvPr id="3" name="2 İçerik Yer Tutucusu"/>
          <p:cNvSpPr>
            <a:spLocks noGrp="1"/>
          </p:cNvSpPr>
          <p:nvPr>
            <p:ph idx="1"/>
          </p:nvPr>
        </p:nvSpPr>
        <p:spPr>
          <a:xfrm>
            <a:off x="457200" y="1772816"/>
            <a:ext cx="8229600" cy="4824536"/>
          </a:xfrm>
        </p:spPr>
        <p:txBody>
          <a:bodyPr>
            <a:normAutofit/>
          </a:bodyPr>
          <a:lstStyle/>
          <a:p>
            <a:r>
              <a:rPr lang="tr-TR" dirty="0" smtClean="0"/>
              <a:t>Katılım fonu; </a:t>
            </a:r>
            <a:r>
              <a:rPr lang="tr-TR" b="1" i="1" dirty="0" smtClean="0"/>
              <a:t>katılım bankaları nezdinde açtırılan gerçek ve tüzel kişilere ait özel cari hesap ve katılma hesapları</a:t>
            </a:r>
            <a:r>
              <a:rPr lang="tr-TR" dirty="0" smtClean="0"/>
              <a:t>nda yer alan paraları ifade ettiği daha önce ifade edilmişti. </a:t>
            </a:r>
          </a:p>
          <a:p>
            <a:endParaRPr lang="tr-TR" dirty="0" smtClean="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lnSpcReduction="10000"/>
          </a:bodyPr>
          <a:lstStyle/>
          <a:p>
            <a:r>
              <a:rPr lang="tr-TR" dirty="0" smtClean="0"/>
              <a:t>Hesap türleri ya da hesaba sahip olan kişi ya da kuruluşlar açısından tıpkı mevduat hesapları gibi; </a:t>
            </a:r>
          </a:p>
          <a:p>
            <a:pPr lvl="1"/>
            <a:r>
              <a:rPr lang="tr-TR" dirty="0" smtClean="0"/>
              <a:t>resmi katılma fonu, </a:t>
            </a:r>
          </a:p>
          <a:p>
            <a:pPr lvl="1"/>
            <a:r>
              <a:rPr lang="tr-TR" dirty="0" smtClean="0"/>
              <a:t>ticari katılma fonu, </a:t>
            </a:r>
          </a:p>
          <a:p>
            <a:pPr lvl="1"/>
            <a:r>
              <a:rPr lang="tr-TR" dirty="0" smtClean="0"/>
              <a:t>tasarruf katılma fonu ve </a:t>
            </a:r>
          </a:p>
          <a:p>
            <a:pPr lvl="1"/>
            <a:r>
              <a:rPr lang="tr-TR" dirty="0" err="1" smtClean="0"/>
              <a:t>bankalararası</a:t>
            </a:r>
            <a:r>
              <a:rPr lang="tr-TR" dirty="0" smtClean="0"/>
              <a:t> katılma fonu ile </a:t>
            </a:r>
          </a:p>
          <a:p>
            <a:pPr lvl="1"/>
            <a:r>
              <a:rPr lang="tr-TR" dirty="0" smtClean="0"/>
              <a:t>diğer kuruluşlara ait katılma fonu </a:t>
            </a:r>
          </a:p>
          <a:p>
            <a:pPr>
              <a:buNone/>
            </a:pPr>
            <a:r>
              <a:rPr lang="tr-TR" dirty="0" smtClean="0"/>
              <a:t>	gibi türleri bulunmaktadır (MKFHT, md.5/2).</a:t>
            </a:r>
            <a:endParaRPr lang="tr-TR"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b="1" dirty="0" smtClean="0"/>
              <a:t>Vadeleri açısından </a:t>
            </a:r>
            <a:r>
              <a:rPr lang="tr-TR" dirty="0" smtClean="0"/>
              <a:t>ise katılım fonları, hukuki tanımında da belirtildiği üzere, </a:t>
            </a:r>
            <a:r>
              <a:rPr lang="tr-TR" b="1" dirty="0" smtClean="0"/>
              <a:t>özel cari hesap </a:t>
            </a:r>
            <a:r>
              <a:rPr lang="tr-TR" dirty="0" smtClean="0"/>
              <a:t>ve </a:t>
            </a:r>
            <a:r>
              <a:rPr lang="tr-TR" b="1" dirty="0" smtClean="0"/>
              <a:t>katılma hesapları </a:t>
            </a:r>
            <a:r>
              <a:rPr lang="tr-TR" dirty="0" smtClean="0"/>
              <a:t>ile </a:t>
            </a:r>
            <a:r>
              <a:rPr lang="tr-TR" dirty="0" err="1" smtClean="0"/>
              <a:t>MKFHT’de</a:t>
            </a:r>
            <a:r>
              <a:rPr lang="tr-TR" dirty="0" smtClean="0"/>
              <a:t> düzenlenen </a:t>
            </a:r>
            <a:r>
              <a:rPr lang="tr-TR" b="1" dirty="0" smtClean="0"/>
              <a:t>birikimli katılma hesapları</a:t>
            </a:r>
            <a:r>
              <a:rPr lang="tr-TR" dirty="0" smtClean="0"/>
              <a:t>ndan ibarettir.</a:t>
            </a:r>
            <a:endParaRPr lang="tr-T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976664"/>
          </a:xfrm>
        </p:spPr>
        <p:txBody>
          <a:bodyPr>
            <a:normAutofit/>
          </a:bodyPr>
          <a:lstStyle/>
          <a:p>
            <a:r>
              <a:rPr lang="tr-TR" dirty="0" smtClean="0"/>
              <a:t>M.Ö. 2000’li yıllarda </a:t>
            </a:r>
            <a:r>
              <a:rPr lang="tr-TR" b="1" dirty="0" err="1" smtClean="0"/>
              <a:t>Babil’lerin</a:t>
            </a:r>
            <a:r>
              <a:rPr lang="tr-TR" dirty="0" smtClean="0"/>
              <a:t> değerli </a:t>
            </a:r>
            <a:r>
              <a:rPr lang="tr-TR" b="1" dirty="0" smtClean="0"/>
              <a:t>eşyalarının korunması, ödünç alınması, verilmesine yönelik işlemleri</a:t>
            </a:r>
            <a:r>
              <a:rPr lang="tr-TR" dirty="0" smtClean="0"/>
              <a:t>n, bankalar aracılığıyla yapıldığı bilinmektedir (Başak, 2008: 21). </a:t>
            </a:r>
          </a:p>
          <a:p>
            <a:r>
              <a:rPr lang="tr-TR" dirty="0" smtClean="0"/>
              <a:t>M.Ö. 600’lü yıllarda </a:t>
            </a:r>
            <a:r>
              <a:rPr lang="tr-TR" b="1" dirty="0" smtClean="0"/>
              <a:t>parayı ilk kullanan </a:t>
            </a:r>
            <a:r>
              <a:rPr lang="tr-TR" b="1" dirty="0" err="1" smtClean="0"/>
              <a:t>Lidyalılar</a:t>
            </a:r>
            <a:r>
              <a:rPr lang="tr-TR" dirty="0" err="1" smtClean="0"/>
              <a:t>’dır</a:t>
            </a:r>
            <a:r>
              <a:rPr lang="tr-TR" dirty="0" smtClean="0"/>
              <a:t>. </a:t>
            </a:r>
          </a:p>
          <a:p>
            <a:r>
              <a:rPr lang="tr-TR" dirty="0" smtClean="0"/>
              <a:t>Özellikle saklama ve koruma işlevleriyle, bankacılık faaliyetlerinin bu yüzyıldan sonra gelişim gösterdiği kabul edilir. </a:t>
            </a:r>
          </a:p>
          <a:p>
            <a:endParaRPr lang="tr-TR"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92688"/>
          </a:xfrm>
        </p:spPr>
        <p:txBody>
          <a:bodyPr>
            <a:normAutofit/>
          </a:bodyPr>
          <a:lstStyle/>
          <a:p>
            <a:r>
              <a:rPr lang="tr-TR" b="1" dirty="0" smtClean="0"/>
              <a:t>Özel cari hesap</a:t>
            </a:r>
            <a:r>
              <a:rPr lang="tr-TR" dirty="0" smtClean="0"/>
              <a:t>; </a:t>
            </a:r>
            <a:r>
              <a:rPr lang="tr-TR" i="1" dirty="0" smtClean="0">
                <a:solidFill>
                  <a:srgbClr val="FF0000"/>
                </a:solidFill>
              </a:rPr>
              <a:t>talep edildiğinde kısmen veya tamamen, istenilen an geri çekilebilme özelliğine sahip ve karşılığında hesap sahibine herhangi bir getiri ödenmeyen vadesiz fonların oluşturduğu hesaplar</a:t>
            </a:r>
            <a:r>
              <a:rPr lang="tr-TR" dirty="0" smtClean="0"/>
              <a:t>dır (BK, md. 3; MKFHT, md.4/1-a). </a:t>
            </a:r>
          </a:p>
          <a:p>
            <a:endParaRPr lang="tr-TR"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b="1" dirty="0" smtClean="0"/>
              <a:t>Katılma hesabı</a:t>
            </a:r>
            <a:r>
              <a:rPr lang="tr-TR" dirty="0" smtClean="0"/>
              <a:t> ise; </a:t>
            </a:r>
            <a:r>
              <a:rPr lang="tr-TR" dirty="0" smtClean="0">
                <a:solidFill>
                  <a:srgbClr val="FF0000"/>
                </a:solidFill>
              </a:rPr>
              <a:t>“</a:t>
            </a:r>
            <a:r>
              <a:rPr lang="tr-TR" i="1" dirty="0" smtClean="0">
                <a:solidFill>
                  <a:srgbClr val="FF0000"/>
                </a:solidFill>
              </a:rPr>
              <a:t>...fonların katılım bankalarınca kullandırılmasından doğacak </a:t>
            </a:r>
            <a:r>
              <a:rPr lang="tr-TR" i="1" u="sng" dirty="0" smtClean="0">
                <a:solidFill>
                  <a:srgbClr val="FF0000"/>
                </a:solidFill>
              </a:rPr>
              <a:t>kâr veya zarara katılma sonucu</a:t>
            </a:r>
            <a:r>
              <a:rPr lang="tr-TR" i="1" dirty="0" smtClean="0">
                <a:solidFill>
                  <a:srgbClr val="FF0000"/>
                </a:solidFill>
              </a:rPr>
              <a:t>nu veren, karşılığında hesap sahibine </a:t>
            </a:r>
            <a:r>
              <a:rPr lang="tr-TR" i="1" u="sng" dirty="0" smtClean="0">
                <a:solidFill>
                  <a:srgbClr val="FF0000"/>
                </a:solidFill>
              </a:rPr>
              <a:t>önceden belirlenmiş herhangi bir getiri ödenmeyen </a:t>
            </a:r>
            <a:r>
              <a:rPr lang="tr-TR" i="1" dirty="0" smtClean="0">
                <a:solidFill>
                  <a:srgbClr val="FF0000"/>
                </a:solidFill>
              </a:rPr>
              <a:t>ve </a:t>
            </a:r>
            <a:r>
              <a:rPr lang="tr-TR" i="1" u="sng" dirty="0" smtClean="0">
                <a:solidFill>
                  <a:srgbClr val="FF0000"/>
                </a:solidFill>
              </a:rPr>
              <a:t>anaparanın aynen geri ödenmesi garanti edilmeyen </a:t>
            </a:r>
            <a:r>
              <a:rPr lang="tr-TR" i="1" dirty="0" smtClean="0">
                <a:solidFill>
                  <a:srgbClr val="FF0000"/>
                </a:solidFill>
              </a:rPr>
              <a:t>fonların oluşturduğu...</a:t>
            </a:r>
            <a:r>
              <a:rPr lang="tr-TR" dirty="0" smtClean="0">
                <a:solidFill>
                  <a:srgbClr val="FF0000"/>
                </a:solidFill>
              </a:rPr>
              <a:t>”</a:t>
            </a:r>
            <a:r>
              <a:rPr lang="tr-TR" dirty="0" smtClean="0"/>
              <a:t> hesaplar şeklinde tanımlanmıştır (BK, md. 3). </a:t>
            </a:r>
            <a:endParaRPr lang="tr-TR"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lstStyle/>
          <a:p>
            <a:r>
              <a:rPr lang="tr-TR" dirty="0" smtClean="0"/>
              <a:t>Tanımdan da anlaşılacağı üzere bu tür fonların </a:t>
            </a:r>
            <a:r>
              <a:rPr lang="tr-TR" b="1" dirty="0" smtClean="0"/>
              <a:t>bir kaç temel özelliği bulunmakta</a:t>
            </a:r>
            <a:r>
              <a:rPr lang="tr-TR" dirty="0" smtClean="0"/>
              <a:t>dır. </a:t>
            </a:r>
          </a:p>
          <a:p>
            <a:r>
              <a:rPr lang="tr-TR" dirty="0" smtClean="0"/>
              <a:t>Mevduatlar gibi istenildiğinde </a:t>
            </a:r>
            <a:r>
              <a:rPr lang="tr-TR" b="1" dirty="0" smtClean="0"/>
              <a:t>kısmen ya da tamamen geri alınabilen</a:t>
            </a:r>
            <a:r>
              <a:rPr lang="tr-TR" dirty="0" smtClean="0"/>
              <a:t> katılım fonları için; banka, herhangi bir getiri garantisi vermemektedir.  </a:t>
            </a:r>
          </a:p>
          <a:p>
            <a:r>
              <a:rPr lang="tr-TR" dirty="0" smtClean="0"/>
              <a:t>Dolayısıyla </a:t>
            </a:r>
            <a:r>
              <a:rPr lang="tr-TR" dirty="0" smtClean="0">
                <a:effectLst>
                  <a:outerShdw blurRad="38100" dist="38100" dir="2700000" algn="tl">
                    <a:srgbClr val="000000">
                      <a:alpha val="43137"/>
                    </a:srgbClr>
                  </a:outerShdw>
                </a:effectLst>
              </a:rPr>
              <a:t>anaparanın aynen geri iadesi her zaman mümkün olmayabilir</a:t>
            </a:r>
            <a:r>
              <a:rPr lang="tr-TR" dirty="0" smtClean="0"/>
              <a:t>.</a:t>
            </a:r>
            <a:endParaRPr lang="tr-TR"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dirty="0" smtClean="0"/>
              <a:t>Vadesiz mevduat hesaplarına benzemekle birlikte, katılma hesapları; </a:t>
            </a:r>
          </a:p>
          <a:p>
            <a:pPr lvl="1"/>
            <a:r>
              <a:rPr lang="tr-TR" dirty="0" smtClean="0"/>
              <a:t>1 ay vadeli, </a:t>
            </a:r>
          </a:p>
          <a:p>
            <a:pPr lvl="1"/>
            <a:r>
              <a:rPr lang="tr-TR" dirty="0" smtClean="0"/>
              <a:t>3 aya kadar vadeli (3 ay dâhil), </a:t>
            </a:r>
          </a:p>
          <a:p>
            <a:pPr lvl="1"/>
            <a:r>
              <a:rPr lang="tr-TR" dirty="0" smtClean="0"/>
              <a:t>6 aya kadar vadeli (6 ay dâhil), </a:t>
            </a:r>
          </a:p>
          <a:p>
            <a:pPr lvl="1"/>
            <a:r>
              <a:rPr lang="tr-TR" dirty="0" smtClean="0"/>
              <a:t>1 yıla kadar vadeli ve </a:t>
            </a:r>
          </a:p>
          <a:p>
            <a:pPr lvl="1"/>
            <a:r>
              <a:rPr lang="tr-TR" dirty="0" smtClean="0"/>
              <a:t>1 yıl ve daha uzun vadeli (1 ay, 3 ay, 6 ay ve yıllık kâr payı ödemeli) </a:t>
            </a:r>
          </a:p>
          <a:p>
            <a:pPr>
              <a:buNone/>
            </a:pPr>
            <a:r>
              <a:rPr lang="tr-TR" dirty="0" smtClean="0"/>
              <a:t>	olarak açılabilir (MKFHT, md.4/1-b). </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b="1" dirty="0" smtClean="0"/>
              <a:t>Birikimli katılma hesabı ise</a:t>
            </a:r>
            <a:r>
              <a:rPr lang="tr-TR" dirty="0" smtClean="0"/>
              <a:t>; </a:t>
            </a:r>
            <a:r>
              <a:rPr lang="tr-TR" i="1" dirty="0" smtClean="0">
                <a:solidFill>
                  <a:srgbClr val="FF0000"/>
                </a:solidFill>
              </a:rPr>
              <a:t>asgari 3 yıl vade ile açılan bunun yanında sözleşme ile belirlenmek suretiyle aylık veya üç aylık sürelerde hesaba para yatırmaya imkânı veren bir tür katılma hesabı</a:t>
            </a:r>
            <a:r>
              <a:rPr lang="tr-TR" dirty="0" smtClean="0"/>
              <a:t>dır (MKFHT, md.4/1-c).</a:t>
            </a:r>
          </a:p>
          <a:p>
            <a:endParaRPr lang="tr-TR"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Mevduatın ve Katılım Fonunun Bankadan Çekilmesi</a:t>
            </a:r>
            <a:endParaRPr lang="tr-TR" dirty="0"/>
          </a:p>
        </p:txBody>
      </p:sp>
      <p:sp>
        <p:nvSpPr>
          <p:cNvPr id="3" name="2 İçerik Yer Tutucusu"/>
          <p:cNvSpPr>
            <a:spLocks noGrp="1"/>
          </p:cNvSpPr>
          <p:nvPr>
            <p:ph idx="1"/>
          </p:nvPr>
        </p:nvSpPr>
        <p:spPr/>
        <p:txBody>
          <a:bodyPr>
            <a:normAutofit/>
          </a:bodyPr>
          <a:lstStyle/>
          <a:p>
            <a:r>
              <a:rPr lang="tr-TR" dirty="0" smtClean="0"/>
              <a:t>Mevduat ve katılım bankaları kabul ettikleri </a:t>
            </a:r>
            <a:r>
              <a:rPr lang="tr-TR" b="1" dirty="0" smtClean="0"/>
              <a:t>mevduatları ya da katılım fonları</a:t>
            </a:r>
            <a:r>
              <a:rPr lang="tr-TR" dirty="0" smtClean="0"/>
              <a:t>nı, geri çekmek isteyen hesap sahiplerine </a:t>
            </a:r>
            <a:r>
              <a:rPr lang="tr-TR" b="1" dirty="0" smtClean="0"/>
              <a:t>iade etmek zorunda</a:t>
            </a:r>
            <a:r>
              <a:rPr lang="tr-TR" dirty="0" smtClean="0"/>
              <a:t>dırlar. </a:t>
            </a:r>
          </a:p>
          <a:p>
            <a:r>
              <a:rPr lang="tr-TR" dirty="0" smtClean="0"/>
              <a:t>Bankalar, hesap sahiplerinin </a:t>
            </a:r>
            <a:r>
              <a:rPr lang="tr-TR" b="1" dirty="0" smtClean="0"/>
              <a:t>bu hakları</a:t>
            </a:r>
            <a:r>
              <a:rPr lang="tr-TR" dirty="0" smtClean="0"/>
              <a:t>nı hiçbir surette </a:t>
            </a:r>
            <a:r>
              <a:rPr lang="tr-TR" b="1" dirty="0" smtClean="0"/>
              <a:t>sınırlandırmazlar</a:t>
            </a:r>
            <a:r>
              <a:rPr lang="tr-TR" dirty="0" smtClean="0"/>
              <a:t> (BK, md. 61/1).</a:t>
            </a:r>
          </a:p>
          <a:p>
            <a:r>
              <a:rPr lang="tr-TR" dirty="0" smtClean="0"/>
              <a:t>Ancak bu düzenlemenin çeşitli istisnaları bulunmaktadır.  </a:t>
            </a:r>
          </a:p>
          <a:p>
            <a:endParaRPr lang="tr-TR"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55165"/>
            <a:ext cx="8229600" cy="6602835"/>
          </a:xfrm>
        </p:spPr>
        <p:txBody>
          <a:bodyPr>
            <a:normAutofit lnSpcReduction="10000"/>
          </a:bodyPr>
          <a:lstStyle/>
          <a:p>
            <a:r>
              <a:rPr lang="tr-TR" dirty="0" smtClean="0"/>
              <a:t>İlk olarak bankaların müşterileri ile </a:t>
            </a:r>
            <a:r>
              <a:rPr lang="tr-TR" b="1" dirty="0" smtClean="0"/>
              <a:t>akdettikleri vade ve ihbar sözleşmeleri</a:t>
            </a:r>
            <a:r>
              <a:rPr lang="tr-TR" dirty="0" smtClean="0"/>
              <a:t> doğrultusunda, banka; mevduat ya da katılım fonunun </a:t>
            </a:r>
            <a:r>
              <a:rPr lang="tr-TR" b="1" dirty="0" smtClean="0"/>
              <a:t>vade sonuna kadar ya da ihbar süresi boyunca </a:t>
            </a:r>
            <a:r>
              <a:rPr lang="tr-TR" dirty="0" smtClean="0"/>
              <a:t>bankada saklı kalmasını sağlayabilir (BK, md. 61/1). </a:t>
            </a:r>
          </a:p>
          <a:p>
            <a:r>
              <a:rPr lang="tr-TR" dirty="0" smtClean="0"/>
              <a:t>Bu hak tamamıyla sözleşmeye göre belirlenebilir. </a:t>
            </a:r>
          </a:p>
          <a:p>
            <a:r>
              <a:rPr lang="tr-TR" dirty="0" smtClean="0"/>
              <a:t>Bazı hallerde vadeli mevduat hesabında bulunan mevduatın, vade bozma ve </a:t>
            </a:r>
            <a:r>
              <a:rPr lang="tr-TR" b="1" dirty="0" smtClean="0"/>
              <a:t>bankanın taahhüt ettiği getirilerden vazgeçme karşılığında</a:t>
            </a:r>
            <a:r>
              <a:rPr lang="tr-TR" dirty="0" smtClean="0"/>
              <a:t> geri çekilmesi mümkündür. </a:t>
            </a:r>
          </a:p>
          <a:p>
            <a:r>
              <a:rPr lang="tr-TR" dirty="0" smtClean="0"/>
              <a:t>Benzer şekilde bu husus vade konulan katılma hesapları içinde geçerlidir.</a:t>
            </a:r>
            <a:endParaRPr lang="tr-TR"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525344"/>
          </a:xfrm>
        </p:spPr>
        <p:txBody>
          <a:bodyPr>
            <a:normAutofit/>
          </a:bodyPr>
          <a:lstStyle/>
          <a:p>
            <a:r>
              <a:rPr lang="tr-TR" b="1" dirty="0" smtClean="0"/>
              <a:t>İkinci istisna</a:t>
            </a:r>
            <a:r>
              <a:rPr lang="tr-TR" dirty="0" smtClean="0"/>
              <a:t>i husus, </a:t>
            </a:r>
            <a:r>
              <a:rPr lang="tr-TR" b="1" dirty="0" smtClean="0"/>
              <a:t>rehin ve hapis hakkı</a:t>
            </a:r>
            <a:r>
              <a:rPr lang="tr-TR" dirty="0" smtClean="0"/>
              <a:t>ndan doğmaktadır. </a:t>
            </a:r>
          </a:p>
          <a:p>
            <a:r>
              <a:rPr lang="tr-TR" dirty="0" smtClean="0"/>
              <a:t>Bu noktada, 4721 sayılı Türk Medeni Kanunun (</a:t>
            </a:r>
            <a:r>
              <a:rPr lang="tr-TR" dirty="0" err="1" smtClean="0"/>
              <a:t>TMK’nin</a:t>
            </a:r>
            <a:r>
              <a:rPr lang="tr-TR" dirty="0" smtClean="0"/>
              <a:t>) </a:t>
            </a:r>
            <a:r>
              <a:rPr lang="tr-TR" b="1" dirty="0" smtClean="0"/>
              <a:t>miras, rehin ve hapis hakkına ilişkin düzenlemeler</a:t>
            </a:r>
            <a:r>
              <a:rPr lang="tr-TR" dirty="0" smtClean="0"/>
              <a:t>i saklı kalacaktır (BK, md. 61/1). </a:t>
            </a:r>
          </a:p>
          <a:p>
            <a:r>
              <a:rPr lang="tr-TR" dirty="0" smtClean="0"/>
              <a:t>Yine benzer şekilde 6098 sayılı Türk Borçlar Kanunu (</a:t>
            </a:r>
            <a:r>
              <a:rPr lang="tr-TR" dirty="0" err="1" smtClean="0"/>
              <a:t>TBK’nin</a:t>
            </a:r>
            <a:r>
              <a:rPr lang="tr-TR" dirty="0" smtClean="0"/>
              <a:t>) </a:t>
            </a:r>
            <a:r>
              <a:rPr lang="tr-TR" b="1" dirty="0" smtClean="0"/>
              <a:t>devir, temlik ve takasa dair düzenlemeleri</a:t>
            </a:r>
            <a:r>
              <a:rPr lang="tr-TR" dirty="0" smtClean="0"/>
              <a:t> ile 2004 sayılı İcra İflas Kanunun (</a:t>
            </a:r>
            <a:r>
              <a:rPr lang="tr-TR" dirty="0" err="1" smtClean="0"/>
              <a:t>İİK’nin</a:t>
            </a:r>
            <a:r>
              <a:rPr lang="tr-TR" dirty="0" smtClean="0"/>
              <a:t>) </a:t>
            </a:r>
            <a:r>
              <a:rPr lang="tr-TR" b="1" dirty="0" smtClean="0"/>
              <a:t>takibe ilişkin hükümleri </a:t>
            </a:r>
            <a:r>
              <a:rPr lang="tr-TR" dirty="0" smtClean="0"/>
              <a:t>yanında diğer kanunların emredici hükümleri saklıdır (BK, md. 61/1).  </a:t>
            </a:r>
          </a:p>
          <a:p>
            <a:endParaRPr lang="tr-TR"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Mevduat ve katılım fonunun bankadan çekilmesine ilişkin BK düzenlemelerine karşı, mevduat ve katılım fonunu ilgili kişiye geri iade etmeyen bankaya, </a:t>
            </a:r>
            <a:r>
              <a:rPr lang="tr-TR" b="1" dirty="0" smtClean="0"/>
              <a:t>5.000 TL’den 10.000 TL’ye kadar </a:t>
            </a:r>
            <a:r>
              <a:rPr lang="tr-TR" b="1" dirty="0" smtClean="0">
                <a:solidFill>
                  <a:srgbClr val="FF0000"/>
                </a:solidFill>
              </a:rPr>
              <a:t>idari para cezası</a:t>
            </a:r>
            <a:r>
              <a:rPr lang="tr-TR" b="1" dirty="0" smtClean="0"/>
              <a:t> uygulanır </a:t>
            </a:r>
            <a:r>
              <a:rPr lang="tr-TR" dirty="0" smtClean="0"/>
              <a:t>(BK, md. 146/1-o). </a:t>
            </a:r>
          </a:p>
          <a:p>
            <a:endParaRPr lang="tr-TR"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Mevduat ve Katılım Fonunda Zamanaşımı</a:t>
            </a:r>
            <a:endParaRPr lang="tr-TR" dirty="0"/>
          </a:p>
        </p:txBody>
      </p:sp>
      <p:sp>
        <p:nvSpPr>
          <p:cNvPr id="3" name="2 İçerik Yer Tutucusu"/>
          <p:cNvSpPr>
            <a:spLocks noGrp="1"/>
          </p:cNvSpPr>
          <p:nvPr>
            <p:ph idx="1"/>
          </p:nvPr>
        </p:nvSpPr>
        <p:spPr>
          <a:xfrm>
            <a:off x="457200" y="1484784"/>
            <a:ext cx="8229600" cy="5184576"/>
          </a:xfrm>
        </p:spPr>
        <p:txBody>
          <a:bodyPr>
            <a:normAutofit/>
          </a:bodyPr>
          <a:lstStyle/>
          <a:p>
            <a:r>
              <a:rPr lang="tr-TR" dirty="0" smtClean="0"/>
              <a:t>Banka hesaplarında bulunan mevduat ve katılım fonları sahipleri tarafından ilgili bankadan aranmadığı hallerde, mevduat ve katılım fonları zamanaşımına uğrar (BK, md. 62/1). </a:t>
            </a:r>
          </a:p>
          <a:p>
            <a:r>
              <a:rPr lang="tr-TR" dirty="0" smtClean="0"/>
              <a:t>Zamanaşımı süresi </a:t>
            </a:r>
            <a:r>
              <a:rPr lang="tr-TR" b="1" dirty="0" smtClean="0"/>
              <a:t>10 yıldır </a:t>
            </a:r>
            <a:r>
              <a:rPr lang="tr-TR" dirty="0" smtClean="0"/>
              <a:t>(BK, md. 62/1). </a:t>
            </a:r>
          </a:p>
          <a:p>
            <a:r>
              <a:rPr lang="tr-TR" dirty="0" smtClean="0"/>
              <a:t>Zamanaşımı süresi </a:t>
            </a:r>
            <a:r>
              <a:rPr lang="tr-TR" i="1" dirty="0" smtClean="0">
                <a:effectLst>
                  <a:outerShdw blurRad="38100" dist="38100" dir="2700000" algn="tl">
                    <a:srgbClr val="000000">
                      <a:alpha val="43137"/>
                    </a:srgbClr>
                  </a:outerShdw>
                </a:effectLst>
              </a:rPr>
              <a:t>hesap sahibinin en son talebi, işlemi ya da herhangi bir yazılı talimatından itibaren </a:t>
            </a:r>
            <a:r>
              <a:rPr lang="tr-TR" b="1" i="1" dirty="0" smtClean="0">
                <a:effectLst>
                  <a:outerShdw blurRad="38100" dist="38100" dir="2700000" algn="tl">
                    <a:srgbClr val="000000">
                      <a:alpha val="43137"/>
                    </a:srgbClr>
                  </a:outerShdw>
                </a:effectLst>
              </a:rPr>
              <a:t>işlemeye başlar</a:t>
            </a:r>
            <a:r>
              <a:rPr lang="tr-TR" dirty="0" smtClean="0"/>
              <a:t> (BK, md. 62/1). </a:t>
            </a:r>
          </a:p>
          <a:p>
            <a:endParaRPr lang="tr-TR" dirty="0" smtClean="0"/>
          </a:p>
          <a:p>
            <a:endParaRPr lang="tr-T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dirty="0" smtClean="0"/>
              <a:t>Bu yüzyıldan itibaren paranın ve özellikle ticaretin şekillenmesiyle bankacılık işlevlerinin önemi artmıştır. </a:t>
            </a:r>
          </a:p>
          <a:p>
            <a:r>
              <a:rPr lang="tr-TR" u="sng" dirty="0" smtClean="0"/>
              <a:t>Kurumsal olmayan ilk banka </a:t>
            </a:r>
            <a:r>
              <a:rPr lang="tr-TR" b="1" dirty="0" smtClean="0"/>
              <a:t>İtalya’nın Venedik kentinde 12’nci </a:t>
            </a:r>
            <a:r>
              <a:rPr lang="tr-TR" b="1" dirty="0" err="1" smtClean="0"/>
              <a:t>yy’da</a:t>
            </a:r>
            <a:r>
              <a:rPr lang="tr-TR" b="1" dirty="0" smtClean="0"/>
              <a:t> </a:t>
            </a:r>
            <a:r>
              <a:rPr lang="tr-TR" dirty="0" smtClean="0"/>
              <a:t>(1157 yılında) kurulmuştur. </a:t>
            </a:r>
          </a:p>
          <a:p>
            <a:r>
              <a:rPr lang="tr-TR" dirty="0" smtClean="0"/>
              <a:t>Hatta bu yüzyılda, İtalya’da daha çok sokaklarda, seyyar bir şekilde tezgâhlar üstünde para değiş-tokuşu ile bankacılık faaliyetlerinin yürütüldüğü bilinmektedir (Duramaz, 2016: 30). </a:t>
            </a:r>
            <a:endParaRPr lang="tr-TR"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dirty="0" smtClean="0"/>
              <a:t>Örneğin, en son işlem tarihi </a:t>
            </a:r>
            <a:r>
              <a:rPr lang="tr-TR" b="1" dirty="0" smtClean="0"/>
              <a:t>15 Temmuz 2017 ise</a:t>
            </a:r>
            <a:r>
              <a:rPr lang="tr-TR" dirty="0" smtClean="0"/>
              <a:t>, hesapta bulunan mevduat </a:t>
            </a:r>
            <a:r>
              <a:rPr lang="tr-TR" b="1" dirty="0" smtClean="0"/>
              <a:t>15 Temmuz 2027 </a:t>
            </a:r>
            <a:r>
              <a:rPr lang="tr-TR" dirty="0" smtClean="0"/>
              <a:t>günü akşamı zamanaşımına uğramış olur. </a:t>
            </a:r>
          </a:p>
          <a:p>
            <a:r>
              <a:rPr lang="tr-TR" dirty="0" smtClean="0"/>
              <a:t>10 yıllık zamanaşımı süresinin sonunda, zamanaşımına uğrayan mevduat ya da katılım fonları yanında bankaya bırakılan emanet ve alacaklar; bankanın hak sahiplerine ulaşamaması halinde </a:t>
            </a:r>
            <a:r>
              <a:rPr lang="tr-TR" b="1" dirty="0" err="1" smtClean="0"/>
              <a:t>TMSF’ye</a:t>
            </a:r>
            <a:r>
              <a:rPr lang="tr-TR" b="1" dirty="0" smtClean="0"/>
              <a:t> aktarılır </a:t>
            </a:r>
            <a:r>
              <a:rPr lang="tr-TR" dirty="0" smtClean="0"/>
              <a:t>(BK, md. 62/1).  </a:t>
            </a:r>
            <a:endParaRPr lang="tr-TR"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Zamanaşımına uğrayacak mevduat ve katılma hesaplarıyla ilgili detaylı düzenlemelere, </a:t>
            </a:r>
            <a:r>
              <a:rPr lang="tr-TR" dirty="0" err="1" smtClean="0"/>
              <a:t>BDDKur</a:t>
            </a:r>
            <a:r>
              <a:rPr lang="tr-TR" dirty="0" smtClean="0"/>
              <a:t> tarafından çıkarılan Mevduat ve Katılım Fonunun Kabulüne, Çekilmesine ve Zamanaşımına Uğrayan Mevduat, Katılım Fonu, Emanet ve Alacaklara İlişkin Usul ve Esaslar Hakkında Yönetmelikte (</a:t>
            </a:r>
            <a:r>
              <a:rPr lang="tr-TR" b="1" dirty="0" smtClean="0"/>
              <a:t>Zamanaşımına İlişkin Yönetmelik </a:t>
            </a:r>
            <a:r>
              <a:rPr lang="tr-TR" dirty="0" smtClean="0"/>
              <a:t>- ZİY) değinilmiştir.</a:t>
            </a:r>
            <a:endParaRPr lang="tr-TR"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ZİY md. 8/1’de </a:t>
            </a:r>
            <a:r>
              <a:rPr lang="tr-TR" dirty="0" smtClean="0">
                <a:effectLst>
                  <a:outerShdw blurRad="38100" dist="38100" dir="2700000" algn="tl">
                    <a:srgbClr val="000000">
                      <a:alpha val="43137"/>
                    </a:srgbClr>
                  </a:outerShdw>
                </a:effectLst>
              </a:rPr>
              <a:t>zamanaşımına uğrayacak olan değerler</a:t>
            </a:r>
            <a:r>
              <a:rPr lang="tr-TR" dirty="0" smtClean="0"/>
              <a:t>in sadece </a:t>
            </a:r>
            <a:r>
              <a:rPr lang="tr-TR" b="1" dirty="0" smtClean="0"/>
              <a:t>mevduat ve katılım fonu </a:t>
            </a:r>
            <a:r>
              <a:rPr lang="tr-TR" dirty="0" smtClean="0"/>
              <a:t>olmadığı bunların yanında, </a:t>
            </a:r>
            <a:r>
              <a:rPr lang="tr-TR" b="1" dirty="0" smtClean="0"/>
              <a:t>banka emanetinde bulunan </a:t>
            </a:r>
            <a:r>
              <a:rPr lang="tr-TR" i="1" dirty="0" smtClean="0"/>
              <a:t>“...</a:t>
            </a:r>
            <a:r>
              <a:rPr lang="tr-TR" i="1" dirty="0" smtClean="0">
                <a:solidFill>
                  <a:srgbClr val="FF0000"/>
                </a:solidFill>
              </a:rPr>
              <a:t>hisse senedi ve tahviller, yatırım fonu katılma belgeleri, çek karnesi teslim edilmemiş dahi olsa çek karnesi verdikleri müşterileri adına açılan mevduat hesaplarında bulunan tutarlar, havale bedelleri...</a:t>
            </a:r>
            <a:r>
              <a:rPr lang="tr-TR" dirty="0" smtClean="0">
                <a:solidFill>
                  <a:srgbClr val="FF0000"/>
                </a:solidFill>
              </a:rPr>
              <a:t>”,  ile alacaklar ve bunlara “</a:t>
            </a:r>
            <a:r>
              <a:rPr lang="tr-TR" i="1" dirty="0" smtClean="0">
                <a:solidFill>
                  <a:srgbClr val="FF0000"/>
                </a:solidFill>
              </a:rPr>
              <a:t>...zamanaşımı süresi sonuna kadar işleyecek faizleri ile katılma hesabına ilişkin kâr..</a:t>
            </a:r>
            <a:r>
              <a:rPr lang="tr-TR" i="1" dirty="0" smtClean="0"/>
              <a:t>.</a:t>
            </a:r>
            <a:r>
              <a:rPr lang="tr-TR" dirty="0" smtClean="0"/>
              <a:t>” paylarının da dâhil olduğu düzenlenmiştir. </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048672"/>
          </a:xfrm>
        </p:spPr>
        <p:txBody>
          <a:bodyPr>
            <a:normAutofit/>
          </a:bodyPr>
          <a:lstStyle/>
          <a:p>
            <a:r>
              <a:rPr lang="tr-TR" dirty="0" smtClean="0"/>
              <a:t>Bir takvim yılında zamanaşımına uğrayacak </a:t>
            </a:r>
            <a:r>
              <a:rPr lang="tr-TR" b="1" dirty="0" smtClean="0"/>
              <a:t>mevduat, katılım fonu, emanet ve alacaklar ile tutarı </a:t>
            </a:r>
            <a:r>
              <a:rPr lang="tr-TR" b="1" dirty="0" smtClean="0">
                <a:solidFill>
                  <a:srgbClr val="FF0000"/>
                </a:solidFill>
              </a:rPr>
              <a:t>50 TL üzerindeki </a:t>
            </a:r>
            <a:r>
              <a:rPr lang="tr-TR" b="1" dirty="0" smtClean="0"/>
              <a:t>her türlü mevduat</a:t>
            </a:r>
            <a:r>
              <a:rPr lang="tr-TR" dirty="0" smtClean="0"/>
              <a:t> için </a:t>
            </a:r>
            <a:r>
              <a:rPr lang="tr-TR" b="1" dirty="0" smtClean="0"/>
              <a:t>bankalar</a:t>
            </a:r>
            <a:r>
              <a:rPr lang="tr-TR" dirty="0" smtClean="0"/>
              <a:t>; hak sahiplerini, haklarının zamanaşımına uğrayacağı, bankaya başvurmaları gerektiği, başvuruda bulunmadıkları takdirde haklarının </a:t>
            </a:r>
            <a:r>
              <a:rPr lang="tr-TR" dirty="0" err="1" smtClean="0"/>
              <a:t>TMSF’ye</a:t>
            </a:r>
            <a:r>
              <a:rPr lang="tr-TR" dirty="0" smtClean="0"/>
              <a:t> devredileceği konusunda </a:t>
            </a:r>
            <a:r>
              <a:rPr lang="tr-TR" b="1" dirty="0" smtClean="0">
                <a:solidFill>
                  <a:srgbClr val="FF0000"/>
                </a:solidFill>
              </a:rPr>
              <a:t>iadeli taahhütlü mektupla uyarmak</a:t>
            </a:r>
            <a:r>
              <a:rPr lang="tr-TR" b="1" dirty="0" smtClean="0"/>
              <a:t> zorundadır </a:t>
            </a:r>
            <a:r>
              <a:rPr lang="tr-TR" dirty="0" smtClean="0"/>
              <a:t>(ZİY, md. 8/2). </a:t>
            </a:r>
          </a:p>
          <a:p>
            <a:endParaRPr lang="tr-TR"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Zamanaşımına uğrayacak değerler </a:t>
            </a:r>
            <a:r>
              <a:rPr lang="tr-TR" b="1" dirty="0" smtClean="0"/>
              <a:t>takvim yılını takip eden Şubat ayı</a:t>
            </a:r>
            <a:r>
              <a:rPr lang="tr-TR" dirty="0" smtClean="0"/>
              <a:t>nın başından itibaren </a:t>
            </a:r>
            <a:r>
              <a:rPr lang="tr-TR" b="1" dirty="0" smtClean="0"/>
              <a:t>banka internet sitesinde liste halinde </a:t>
            </a:r>
            <a:r>
              <a:rPr lang="tr-TR" b="1" dirty="0" smtClean="0">
                <a:solidFill>
                  <a:srgbClr val="FF0000"/>
                </a:solidFill>
              </a:rPr>
              <a:t>4 ay süreyle </a:t>
            </a:r>
            <a:r>
              <a:rPr lang="tr-TR" b="1" dirty="0" smtClean="0"/>
              <a:t>ilan</a:t>
            </a:r>
            <a:r>
              <a:rPr lang="tr-TR" dirty="0" smtClean="0"/>
              <a:t> edilir (ZİY, md. 8/2).</a:t>
            </a:r>
            <a:endParaRPr lang="tr-TR"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92688"/>
          </a:xfrm>
        </p:spPr>
        <p:txBody>
          <a:bodyPr>
            <a:normAutofit/>
          </a:bodyPr>
          <a:lstStyle/>
          <a:p>
            <a:r>
              <a:rPr lang="tr-TR" b="1" u="sng" dirty="0" smtClean="0"/>
              <a:t>Banka</a:t>
            </a:r>
            <a:r>
              <a:rPr lang="tr-TR" dirty="0" smtClean="0"/>
              <a:t>; </a:t>
            </a:r>
            <a:r>
              <a:rPr lang="tr-TR" b="1" dirty="0" smtClean="0"/>
              <a:t>zamanaşımı listeleri</a:t>
            </a:r>
            <a:r>
              <a:rPr lang="tr-TR" dirty="0" smtClean="0"/>
              <a:t>ni internet sitesinde ilan ettiğini, </a:t>
            </a:r>
            <a:r>
              <a:rPr lang="tr-TR" b="1" dirty="0" smtClean="0"/>
              <a:t>Şubat ayının 15’inci gününe kadar</a:t>
            </a:r>
            <a:r>
              <a:rPr lang="tr-TR" dirty="0" smtClean="0"/>
              <a:t>, </a:t>
            </a:r>
            <a:r>
              <a:rPr lang="tr-TR" i="1" dirty="0" smtClean="0"/>
              <a:t>“...ülke genelinde yayım yapan ve ilan talebi tarihinde...”</a:t>
            </a:r>
            <a:r>
              <a:rPr lang="tr-TR" dirty="0" smtClean="0"/>
              <a:t> Basın İlan Kurumu’nca (</a:t>
            </a:r>
            <a:r>
              <a:rPr lang="tr-TR" dirty="0" err="1" smtClean="0"/>
              <a:t>BİK’ce</a:t>
            </a:r>
            <a:r>
              <a:rPr lang="tr-TR" dirty="0" smtClean="0"/>
              <a:t>) “...belirlenen </a:t>
            </a:r>
            <a:r>
              <a:rPr lang="tr-TR" dirty="0" smtClean="0">
                <a:solidFill>
                  <a:srgbClr val="FF0000"/>
                </a:solidFill>
              </a:rPr>
              <a:t>tirajı en </a:t>
            </a:r>
            <a:r>
              <a:rPr lang="tr-TR" b="1" dirty="0" smtClean="0">
                <a:solidFill>
                  <a:srgbClr val="FF0000"/>
                </a:solidFill>
              </a:rPr>
              <a:t>yüksek ilk beş gazeteden </a:t>
            </a:r>
            <a:r>
              <a:rPr lang="tr-TR" dirty="0" smtClean="0">
                <a:solidFill>
                  <a:srgbClr val="FF0000"/>
                </a:solidFill>
              </a:rPr>
              <a:t>ikisinde</a:t>
            </a:r>
            <a:r>
              <a:rPr lang="tr-TR" dirty="0" smtClean="0"/>
              <a:t>, BİK aracılığıyla </a:t>
            </a:r>
            <a:r>
              <a:rPr lang="tr-TR" b="1" dirty="0" smtClean="0"/>
              <a:t>2 gün süreyle ilan eder</a:t>
            </a:r>
            <a:r>
              <a:rPr lang="tr-TR" dirty="0" smtClean="0"/>
              <a:t> (ZİY, md. 8/2). </a:t>
            </a:r>
          </a:p>
          <a:p>
            <a:endParaRPr lang="tr-TR"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lstStyle/>
          <a:p>
            <a:r>
              <a:rPr lang="tr-TR" dirty="0" smtClean="0"/>
              <a:t>İlan edilen </a:t>
            </a:r>
            <a:r>
              <a:rPr lang="tr-TR" b="1" dirty="0" smtClean="0"/>
              <a:t>zamanaşımı listeleri </a:t>
            </a:r>
            <a:r>
              <a:rPr lang="tr-TR" dirty="0" smtClean="0"/>
              <a:t>aynı zamanda </a:t>
            </a:r>
            <a:r>
              <a:rPr lang="tr-TR" b="1" dirty="0" smtClean="0"/>
              <a:t>TBB, TKBB ve </a:t>
            </a:r>
            <a:r>
              <a:rPr lang="tr-TR" b="1" dirty="0" err="1" smtClean="0"/>
              <a:t>TMSF’ye</a:t>
            </a:r>
            <a:r>
              <a:rPr lang="tr-TR" b="1" dirty="0" smtClean="0"/>
              <a:t> gönderilir</a:t>
            </a:r>
            <a:r>
              <a:rPr lang="tr-TR" dirty="0" smtClean="0"/>
              <a:t>. </a:t>
            </a:r>
          </a:p>
          <a:p>
            <a:r>
              <a:rPr lang="tr-TR" dirty="0" smtClean="0"/>
              <a:t>TBB ile TKBB ve TMSF bu listeleri, </a:t>
            </a:r>
            <a:r>
              <a:rPr lang="tr-TR" b="1" dirty="0" smtClean="0"/>
              <a:t>kendi internet sitelerinde yayınlar</a:t>
            </a:r>
            <a:r>
              <a:rPr lang="tr-TR" dirty="0" smtClean="0"/>
              <a:t>.  </a:t>
            </a:r>
          </a:p>
          <a:p>
            <a:r>
              <a:rPr lang="tr-TR" dirty="0" smtClean="0"/>
              <a:t>TBB ile TKBB ve TMSF bu listeleri, konsolide edilmiş bir şekilde </a:t>
            </a:r>
            <a:r>
              <a:rPr lang="tr-TR" b="1" dirty="0" smtClean="0">
                <a:solidFill>
                  <a:srgbClr val="FF0000"/>
                </a:solidFill>
              </a:rPr>
              <a:t>Mayıs ayının sonuna</a:t>
            </a:r>
            <a:r>
              <a:rPr lang="tr-TR" b="1" dirty="0" smtClean="0"/>
              <a:t> kadar sayfalarında ilan eder</a:t>
            </a:r>
            <a:r>
              <a:rPr lang="tr-TR" dirty="0" smtClean="0"/>
              <a:t>ler (ZİY, md. 8/2).</a:t>
            </a:r>
            <a:endParaRPr lang="tr-TR"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smtClean="0"/>
              <a:t>Zamanaşımı listeleri ile ilan edilen </a:t>
            </a:r>
            <a:r>
              <a:rPr lang="tr-TR" b="1" dirty="0" smtClean="0"/>
              <a:t>değerler</a:t>
            </a:r>
            <a:r>
              <a:rPr lang="tr-TR" dirty="0" smtClean="0"/>
              <a:t>in sahipleri ya da onların mirasçıları tarafından, </a:t>
            </a:r>
            <a:r>
              <a:rPr lang="tr-TR" b="1" dirty="0" smtClean="0">
                <a:solidFill>
                  <a:srgbClr val="FF0000"/>
                </a:solidFill>
              </a:rPr>
              <a:t>Haziran ayının 15’inci gününe kadar aranmaması halinde</a:t>
            </a:r>
            <a:r>
              <a:rPr lang="tr-TR" dirty="0" smtClean="0"/>
              <a:t>, faiz veya kâr payları ile birlikte </a:t>
            </a:r>
            <a:r>
              <a:rPr lang="tr-TR" b="1" dirty="0" smtClean="0">
                <a:solidFill>
                  <a:srgbClr val="FF0000"/>
                </a:solidFill>
              </a:rPr>
              <a:t>Haziran ayı sonuna kadar </a:t>
            </a:r>
            <a:r>
              <a:rPr lang="tr-TR" dirty="0" err="1" smtClean="0"/>
              <a:t>TMSF’nin</a:t>
            </a:r>
            <a:r>
              <a:rPr lang="tr-TR" dirty="0" smtClean="0"/>
              <a:t> </a:t>
            </a:r>
            <a:r>
              <a:rPr lang="tr-TR" dirty="0" err="1" smtClean="0"/>
              <a:t>TCMB’deki</a:t>
            </a:r>
            <a:r>
              <a:rPr lang="tr-TR" dirty="0" smtClean="0"/>
              <a:t> veya </a:t>
            </a:r>
            <a:r>
              <a:rPr lang="tr-TR" dirty="0" err="1" smtClean="0"/>
              <a:t>TMSFKur’ca</a:t>
            </a:r>
            <a:r>
              <a:rPr lang="tr-TR" dirty="0" smtClean="0"/>
              <a:t> belirlenecek bankalarda yer alan </a:t>
            </a:r>
            <a:r>
              <a:rPr lang="tr-TR" b="1" dirty="0" smtClean="0"/>
              <a:t>hesaplarına devredilir </a:t>
            </a:r>
            <a:r>
              <a:rPr lang="tr-TR" dirty="0" smtClean="0"/>
              <a:t>(ZİY, md. 8/3). </a:t>
            </a:r>
            <a:endParaRPr lang="tr-TR"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048672"/>
          </a:xfrm>
        </p:spPr>
        <p:txBody>
          <a:bodyPr>
            <a:normAutofit fontScale="92500" lnSpcReduction="10000"/>
          </a:bodyPr>
          <a:lstStyle/>
          <a:p>
            <a:r>
              <a:rPr lang="tr-TR" dirty="0" smtClean="0"/>
              <a:t>Zamanaşımına uğramış hakları devretmekle yükümlü olan bankalar, devir işlemine ilişkin olarak;</a:t>
            </a:r>
          </a:p>
          <a:p>
            <a:pPr lvl="1"/>
            <a:r>
              <a:rPr lang="tr-TR" dirty="0" smtClean="0"/>
              <a:t>Hak sahiplerinin kimlik bilgileri, </a:t>
            </a:r>
          </a:p>
          <a:p>
            <a:pPr lvl="1"/>
            <a:r>
              <a:rPr lang="tr-TR" dirty="0" smtClean="0"/>
              <a:t>Adresleri,</a:t>
            </a:r>
          </a:p>
          <a:p>
            <a:pPr lvl="1"/>
            <a:r>
              <a:rPr lang="tr-TR" dirty="0" smtClean="0"/>
              <a:t>Haklarının faiz ve kâr payları ile birlikte ulaştıkları tutarları </a:t>
            </a:r>
          </a:p>
          <a:p>
            <a:pPr>
              <a:buNone/>
            </a:pPr>
            <a:r>
              <a:rPr lang="tr-TR" dirty="0" smtClean="0"/>
              <a:t>	göstermek suretiyle düzenlenecek listeyi, </a:t>
            </a:r>
            <a:r>
              <a:rPr lang="tr-TR" b="1" dirty="0" smtClean="0"/>
              <a:t>devir tarihinden itibaren </a:t>
            </a:r>
            <a:r>
              <a:rPr lang="tr-TR" b="1" dirty="0" smtClean="0">
                <a:solidFill>
                  <a:srgbClr val="FF0000"/>
                </a:solidFill>
              </a:rPr>
              <a:t>bir hafta içerisinde</a:t>
            </a:r>
            <a:r>
              <a:rPr lang="tr-TR" dirty="0" smtClean="0">
                <a:solidFill>
                  <a:srgbClr val="FF0000"/>
                </a:solidFill>
              </a:rPr>
              <a:t> </a:t>
            </a:r>
            <a:r>
              <a:rPr lang="tr-TR" dirty="0" err="1" smtClean="0"/>
              <a:t>TMSF’ye</a:t>
            </a:r>
            <a:r>
              <a:rPr lang="tr-TR" dirty="0" smtClean="0"/>
              <a:t> bildirmekle yükümlüdür (ZİY, md. 8/3). </a:t>
            </a:r>
          </a:p>
          <a:p>
            <a:r>
              <a:rPr lang="tr-TR" dirty="0" smtClean="0"/>
              <a:t>Zamanaşımına uğrayan haklar devir tarihi itibariyle TMSF tarafından gelir kaydedilir (ZİY, md. 8/4).</a:t>
            </a:r>
          </a:p>
          <a:p>
            <a:endParaRPr lang="tr-TR"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55165"/>
            <a:ext cx="8229600" cy="6126163"/>
          </a:xfrm>
        </p:spPr>
        <p:txBody>
          <a:bodyPr>
            <a:normAutofit/>
          </a:bodyPr>
          <a:lstStyle/>
          <a:p>
            <a:r>
              <a:rPr lang="tr-TR" dirty="0" smtClean="0"/>
              <a:t>Diğer taraftan </a:t>
            </a:r>
            <a:r>
              <a:rPr lang="tr-TR" dirty="0" err="1" smtClean="0"/>
              <a:t>ZİY’de</a:t>
            </a:r>
            <a:r>
              <a:rPr lang="tr-TR" dirty="0" smtClean="0"/>
              <a:t> </a:t>
            </a:r>
            <a:r>
              <a:rPr lang="tr-TR" b="1" dirty="0" smtClean="0">
                <a:solidFill>
                  <a:srgbClr val="0070C0"/>
                </a:solidFill>
              </a:rPr>
              <a:t>kiralık kasalardaki kıymetler</a:t>
            </a:r>
            <a:r>
              <a:rPr lang="tr-TR" dirty="0" smtClean="0">
                <a:solidFill>
                  <a:srgbClr val="FF0000"/>
                </a:solidFill>
              </a:rPr>
              <a:t> </a:t>
            </a:r>
            <a:r>
              <a:rPr lang="tr-TR" dirty="0" smtClean="0"/>
              <a:t>ile </a:t>
            </a:r>
            <a:r>
              <a:rPr lang="tr-TR" dirty="0" smtClean="0">
                <a:solidFill>
                  <a:srgbClr val="FF0000"/>
                </a:solidFill>
              </a:rPr>
              <a:t>üzerinde bloke bulunan hesaplar </a:t>
            </a:r>
            <a:r>
              <a:rPr lang="tr-TR" dirty="0" smtClean="0"/>
              <a:t>yanında </a:t>
            </a:r>
            <a:r>
              <a:rPr lang="tr-TR" b="1" dirty="0" smtClean="0">
                <a:solidFill>
                  <a:srgbClr val="0070C0"/>
                </a:solidFill>
              </a:rPr>
              <a:t>ergin olmayanlar adına ve yalnızca bunlara ödeme yapılmak kaydıyla</a:t>
            </a:r>
            <a:r>
              <a:rPr lang="tr-TR" dirty="0" smtClean="0">
                <a:solidFill>
                  <a:srgbClr val="0070C0"/>
                </a:solidFill>
              </a:rPr>
              <a:t> </a:t>
            </a:r>
            <a:r>
              <a:rPr lang="tr-TR" dirty="0" smtClean="0">
                <a:solidFill>
                  <a:srgbClr val="FF0000"/>
                </a:solidFill>
              </a:rPr>
              <a:t>açtırılan hesaplar</a:t>
            </a:r>
            <a:r>
              <a:rPr lang="tr-TR" dirty="0" smtClean="0"/>
              <a:t>da </a:t>
            </a:r>
            <a:r>
              <a:rPr lang="tr-TR" b="1" dirty="0" smtClean="0"/>
              <a:t>zamanaşımı süresinin </a:t>
            </a:r>
            <a:r>
              <a:rPr lang="tr-TR" b="1" u="sng" dirty="0" smtClean="0"/>
              <a:t>başlaması</a:t>
            </a:r>
            <a:r>
              <a:rPr lang="tr-TR" b="1" dirty="0" smtClean="0"/>
              <a:t> ve </a:t>
            </a:r>
            <a:r>
              <a:rPr lang="tr-TR" b="1" u="sng" dirty="0" smtClean="0"/>
              <a:t>durmasına</a:t>
            </a:r>
            <a:r>
              <a:rPr lang="tr-TR" b="1" dirty="0" smtClean="0"/>
              <a:t> yönelik istisnai düzenlemeler</a:t>
            </a:r>
            <a:r>
              <a:rPr lang="tr-TR" dirty="0" smtClean="0"/>
              <a:t>e yer verilmiştir. </a:t>
            </a:r>
          </a:p>
        </p:txBody>
      </p:sp>
    </p:spTree>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242</TotalTime>
  <Words>7028</Words>
  <Application>Microsoft Office PowerPoint</Application>
  <PresentationFormat>Ekran Gösterisi (4:3)</PresentationFormat>
  <Paragraphs>613</Paragraphs>
  <Slides>136</Slides>
  <Notes>0</Notes>
  <HiddenSlides>0</HiddenSlides>
  <MMClips>0</MMClips>
  <ScaleCrop>false</ScaleCrop>
  <HeadingPairs>
    <vt:vector size="4" baseType="variant">
      <vt:variant>
        <vt:lpstr>Tema</vt:lpstr>
      </vt:variant>
      <vt:variant>
        <vt:i4>1</vt:i4>
      </vt:variant>
      <vt:variant>
        <vt:lpstr>Slayt Başlıkları</vt:lpstr>
      </vt:variant>
      <vt:variant>
        <vt:i4>136</vt:i4>
      </vt:variant>
    </vt:vector>
  </HeadingPairs>
  <TitlesOfParts>
    <vt:vector size="137" baseType="lpstr">
      <vt:lpstr>Ofis Teması</vt:lpstr>
      <vt:lpstr>BANKACILIK HUKUKU</vt:lpstr>
      <vt:lpstr>Banka Kavramı</vt:lpstr>
      <vt:lpstr>Slayt 3</vt:lpstr>
      <vt:lpstr>Slayt 4</vt:lpstr>
      <vt:lpstr>Slayt 5</vt:lpstr>
      <vt:lpstr>Slayt 6</vt:lpstr>
      <vt:lpstr>Bankacılık Tarihi, Dünyada ve Türkiye’de Bankacılığın Gelişimi</vt:lpstr>
      <vt:lpstr>Slayt 8</vt:lpstr>
      <vt:lpstr>Slayt 9</vt:lpstr>
      <vt:lpstr>Slayt 10</vt:lpstr>
      <vt:lpstr>Slayt 11</vt:lpstr>
      <vt:lpstr>Slayt 12</vt:lpstr>
      <vt:lpstr>Slayt 13</vt:lpstr>
      <vt:lpstr>Slayt 14</vt:lpstr>
      <vt:lpstr>Slayt 15</vt:lpstr>
      <vt:lpstr>Slayt 16</vt:lpstr>
      <vt:lpstr>Bankacılık İşlemleri</vt:lpstr>
      <vt:lpstr>Slayt 18</vt:lpstr>
      <vt:lpstr>Slayt 19</vt:lpstr>
      <vt:lpstr>Slayt 20</vt:lpstr>
      <vt:lpstr>Slayt 21</vt:lpstr>
      <vt:lpstr>Bankaların Sınıflandırılması</vt:lpstr>
      <vt:lpstr>Slayt 23</vt:lpstr>
      <vt:lpstr>Slayt 24</vt:lpstr>
      <vt:lpstr>Slayt 25</vt:lpstr>
      <vt:lpstr>Slayt 26</vt:lpstr>
      <vt:lpstr>Slayt 27</vt:lpstr>
      <vt:lpstr>Slayt 28</vt:lpstr>
      <vt:lpstr>Slayt 29</vt:lpstr>
      <vt:lpstr>Şekil 3 Bankaların Sınıflandırılması</vt:lpstr>
      <vt:lpstr>Tablo 1 Türk Bankacılık Sektöründe Faaliyet Gösteren Bankaların Sınıflandırılması</vt:lpstr>
      <vt:lpstr>Fon Kabul Etme Şekline Göre Bankalar</vt:lpstr>
      <vt:lpstr>Mevduat Bankası</vt:lpstr>
      <vt:lpstr>Slayt 34</vt:lpstr>
      <vt:lpstr>Slayt 35</vt:lpstr>
      <vt:lpstr>Slayt 36</vt:lpstr>
      <vt:lpstr>Slayt 37</vt:lpstr>
      <vt:lpstr>Slayt 38</vt:lpstr>
      <vt:lpstr>Slayt 39</vt:lpstr>
      <vt:lpstr>Slayt 40</vt:lpstr>
      <vt:lpstr>Slayt 41</vt:lpstr>
      <vt:lpstr>Katılım Bankası </vt:lpstr>
      <vt:lpstr>Slayt 43</vt:lpstr>
      <vt:lpstr>Slayt 44</vt:lpstr>
      <vt:lpstr>Finansal Kuruluşlar ve Finansal Holding Şirketi </vt:lpstr>
      <vt:lpstr>Slayt 46</vt:lpstr>
      <vt:lpstr>Slayt 47</vt:lpstr>
      <vt:lpstr>Kalkınma ve Yatırım Bankası</vt:lpstr>
      <vt:lpstr>Slayt 49</vt:lpstr>
      <vt:lpstr>Slayt 50</vt:lpstr>
      <vt:lpstr>Slayt 51</vt:lpstr>
      <vt:lpstr>Tablo 2 Kalkınma ve Yatırım Bankası Arasındaki Farklar</vt:lpstr>
      <vt:lpstr>Bankacılıkta Şube Kavramı</vt:lpstr>
      <vt:lpstr>Slayt 54</vt:lpstr>
      <vt:lpstr>Slayt 55</vt:lpstr>
      <vt:lpstr>Slayt 56</vt:lpstr>
      <vt:lpstr>Slayt 57</vt:lpstr>
      <vt:lpstr>Slayt 58</vt:lpstr>
      <vt:lpstr>Slayt 59</vt:lpstr>
      <vt:lpstr>Slayt 60</vt:lpstr>
      <vt:lpstr>Slayt 61</vt:lpstr>
      <vt:lpstr>Slayt 62</vt:lpstr>
      <vt:lpstr>Mevduat ve Katılım Fonu Kabulü </vt:lpstr>
      <vt:lpstr>Mevduat Kavramı ve Türleri</vt:lpstr>
      <vt:lpstr>Slayt 65</vt:lpstr>
      <vt:lpstr>Slayt 66</vt:lpstr>
      <vt:lpstr>Slayt 67</vt:lpstr>
      <vt:lpstr>Slayt 68</vt:lpstr>
      <vt:lpstr>Slayt 69</vt:lpstr>
      <vt:lpstr>Slayt 70</vt:lpstr>
      <vt:lpstr>Slayt 71</vt:lpstr>
      <vt:lpstr>Slayt 72</vt:lpstr>
      <vt:lpstr>Slayt 73</vt:lpstr>
      <vt:lpstr>Slayt 74</vt:lpstr>
      <vt:lpstr>Slayt 75</vt:lpstr>
      <vt:lpstr>Slayt 76</vt:lpstr>
      <vt:lpstr>Katılım Fonu Kavramı ve Türleri </vt:lpstr>
      <vt:lpstr>Slayt 78</vt:lpstr>
      <vt:lpstr>Slayt 79</vt:lpstr>
      <vt:lpstr>Slayt 80</vt:lpstr>
      <vt:lpstr>Slayt 81</vt:lpstr>
      <vt:lpstr>Slayt 82</vt:lpstr>
      <vt:lpstr>Slayt 83</vt:lpstr>
      <vt:lpstr>Slayt 84</vt:lpstr>
      <vt:lpstr>Mevduatın ve Katılım Fonunun Bankadan Çekilmesi</vt:lpstr>
      <vt:lpstr>Slayt 86</vt:lpstr>
      <vt:lpstr>Slayt 87</vt:lpstr>
      <vt:lpstr>Slayt 88</vt:lpstr>
      <vt:lpstr>Mevduat ve Katılım Fonunda Zamanaşımı</vt:lpstr>
      <vt:lpstr>Slayt 90</vt:lpstr>
      <vt:lpstr>Slayt 91</vt:lpstr>
      <vt:lpstr>Slayt 92</vt:lpstr>
      <vt:lpstr>Slayt 93</vt:lpstr>
      <vt:lpstr>Slayt 94</vt:lpstr>
      <vt:lpstr>Slayt 95</vt:lpstr>
      <vt:lpstr>Slayt 96</vt:lpstr>
      <vt:lpstr>Slayt 97</vt:lpstr>
      <vt:lpstr>Slayt 98</vt:lpstr>
      <vt:lpstr>Slayt 99</vt:lpstr>
      <vt:lpstr>Slayt 100</vt:lpstr>
      <vt:lpstr>Şekil 4 Mevduat ve Katılım Fonunda Zamanaşımı Süreci</vt:lpstr>
      <vt:lpstr>Slayt 102</vt:lpstr>
      <vt:lpstr>Slayt 103</vt:lpstr>
      <vt:lpstr>Slayt 104</vt:lpstr>
      <vt:lpstr>Slayt 105</vt:lpstr>
      <vt:lpstr>Slayt 106</vt:lpstr>
      <vt:lpstr>Slayt 107</vt:lpstr>
      <vt:lpstr>Slayt 108</vt:lpstr>
      <vt:lpstr>Mevduatın ve Katılım Fonunun Sigortalanması</vt:lpstr>
      <vt:lpstr>Slayt 110</vt:lpstr>
      <vt:lpstr>Slayt 111</vt:lpstr>
      <vt:lpstr>Slayt 112</vt:lpstr>
      <vt:lpstr>Slayt 113</vt:lpstr>
      <vt:lpstr>Slayt 114</vt:lpstr>
      <vt:lpstr>Slayt 115</vt:lpstr>
      <vt:lpstr>Slayt 116</vt:lpstr>
      <vt:lpstr>Slayt 117</vt:lpstr>
      <vt:lpstr>Slayt 118</vt:lpstr>
      <vt:lpstr>Slayt 119</vt:lpstr>
      <vt:lpstr>Slayt 120</vt:lpstr>
      <vt:lpstr>Slayt 121</vt:lpstr>
      <vt:lpstr>Slayt 122</vt:lpstr>
      <vt:lpstr>Slayt 123</vt:lpstr>
      <vt:lpstr>Slayt 124</vt:lpstr>
      <vt:lpstr>Slayt 125</vt:lpstr>
      <vt:lpstr>Slayt 126</vt:lpstr>
      <vt:lpstr>Slayt 127</vt:lpstr>
      <vt:lpstr>Slayt 128</vt:lpstr>
      <vt:lpstr>Slayt 129</vt:lpstr>
      <vt:lpstr>Slayt 130</vt:lpstr>
      <vt:lpstr>Slayt 131</vt:lpstr>
      <vt:lpstr>Slayt 132</vt:lpstr>
      <vt:lpstr>Slayt 133</vt:lpstr>
      <vt:lpstr>Sigorta Kapsamı Dışında Kalan Mevduat ve Katılım Fonu </vt:lpstr>
      <vt:lpstr>Slayt 135</vt:lpstr>
      <vt:lpstr>Slayt 136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BANKACILIK HUKUKU</dc:title>
  <dc:creator>Elif</dc:creator>
  <cp:lastModifiedBy>Serkan ACUNER</cp:lastModifiedBy>
  <cp:revision>29</cp:revision>
  <dcterms:created xsi:type="dcterms:W3CDTF">2017-09-16T19:05:39Z</dcterms:created>
  <dcterms:modified xsi:type="dcterms:W3CDTF">2018-09-22T23:23:22Z</dcterms:modified>
</cp:coreProperties>
</file>