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9.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9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95.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9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s/slide91.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Override PartName="/ppt/slides/slide89.xml" ContentType="application/vnd.openxmlformats-officedocument.presentationml.slide+xml"/>
  <Override PartName="/ppt/slides/slide98.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360" r:id="rId5"/>
    <p:sldId id="259" r:id="rId6"/>
    <p:sldId id="361" r:id="rId7"/>
    <p:sldId id="362" r:id="rId8"/>
    <p:sldId id="260" r:id="rId9"/>
    <p:sldId id="363" r:id="rId10"/>
    <p:sldId id="364" r:id="rId11"/>
    <p:sldId id="261" r:id="rId12"/>
    <p:sldId id="262" r:id="rId13"/>
    <p:sldId id="365" r:id="rId14"/>
    <p:sldId id="263" r:id="rId15"/>
    <p:sldId id="366" r:id="rId16"/>
    <p:sldId id="264" r:id="rId17"/>
    <p:sldId id="367" r:id="rId18"/>
    <p:sldId id="265" r:id="rId19"/>
    <p:sldId id="266" r:id="rId20"/>
    <p:sldId id="368" r:id="rId21"/>
    <p:sldId id="369" r:id="rId22"/>
    <p:sldId id="267" r:id="rId23"/>
    <p:sldId id="370" r:id="rId24"/>
    <p:sldId id="268" r:id="rId25"/>
    <p:sldId id="371" r:id="rId26"/>
    <p:sldId id="372" r:id="rId27"/>
    <p:sldId id="269" r:id="rId28"/>
    <p:sldId id="373" r:id="rId29"/>
    <p:sldId id="374" r:id="rId30"/>
    <p:sldId id="270" r:id="rId31"/>
    <p:sldId id="271" r:id="rId32"/>
    <p:sldId id="375" r:id="rId33"/>
    <p:sldId id="272" r:id="rId34"/>
    <p:sldId id="273" r:id="rId35"/>
    <p:sldId id="274" r:id="rId36"/>
    <p:sldId id="376" r:id="rId37"/>
    <p:sldId id="275" r:id="rId38"/>
    <p:sldId id="377" r:id="rId39"/>
    <p:sldId id="276" r:id="rId40"/>
    <p:sldId id="277" r:id="rId41"/>
    <p:sldId id="278" r:id="rId42"/>
    <p:sldId id="279" r:id="rId43"/>
    <p:sldId id="378" r:id="rId44"/>
    <p:sldId id="280" r:id="rId45"/>
    <p:sldId id="379" r:id="rId46"/>
    <p:sldId id="281" r:id="rId47"/>
    <p:sldId id="282" r:id="rId48"/>
    <p:sldId id="283" r:id="rId49"/>
    <p:sldId id="380" r:id="rId50"/>
    <p:sldId id="357" r:id="rId51"/>
    <p:sldId id="358" r:id="rId52"/>
    <p:sldId id="284" r:id="rId53"/>
    <p:sldId id="285" r:id="rId54"/>
    <p:sldId id="381" r:id="rId55"/>
    <p:sldId id="382" r:id="rId56"/>
    <p:sldId id="286" r:id="rId57"/>
    <p:sldId id="383" r:id="rId58"/>
    <p:sldId id="287" r:id="rId59"/>
    <p:sldId id="384" r:id="rId60"/>
    <p:sldId id="288" r:id="rId61"/>
    <p:sldId id="385" r:id="rId62"/>
    <p:sldId id="386" r:id="rId63"/>
    <p:sldId id="289" r:id="rId64"/>
    <p:sldId id="290" r:id="rId65"/>
    <p:sldId id="387" r:id="rId66"/>
    <p:sldId id="291" r:id="rId67"/>
    <p:sldId id="292" r:id="rId68"/>
    <p:sldId id="293" r:id="rId69"/>
    <p:sldId id="388" r:id="rId70"/>
    <p:sldId id="294" r:id="rId71"/>
    <p:sldId id="389" r:id="rId72"/>
    <p:sldId id="390" r:id="rId73"/>
    <p:sldId id="295" r:id="rId74"/>
    <p:sldId id="391" r:id="rId75"/>
    <p:sldId id="296" r:id="rId76"/>
    <p:sldId id="392" r:id="rId77"/>
    <p:sldId id="297" r:id="rId78"/>
    <p:sldId id="393" r:id="rId79"/>
    <p:sldId id="298" r:id="rId80"/>
    <p:sldId id="394" r:id="rId81"/>
    <p:sldId id="395" r:id="rId82"/>
    <p:sldId id="299" r:id="rId83"/>
    <p:sldId id="396" r:id="rId84"/>
    <p:sldId id="300" r:id="rId85"/>
    <p:sldId id="397" r:id="rId86"/>
    <p:sldId id="398" r:id="rId87"/>
    <p:sldId id="301" r:id="rId88"/>
    <p:sldId id="302" r:id="rId89"/>
    <p:sldId id="399" r:id="rId90"/>
    <p:sldId id="303" r:id="rId91"/>
    <p:sldId id="400" r:id="rId92"/>
    <p:sldId id="304" r:id="rId93"/>
    <p:sldId id="401" r:id="rId94"/>
    <p:sldId id="402" r:id="rId95"/>
    <p:sldId id="305" r:id="rId96"/>
    <p:sldId id="359" r:id="rId97"/>
    <p:sldId id="403" r:id="rId98"/>
    <p:sldId id="306" r:id="rId99"/>
  </p:sldIdLst>
  <p:sldSz cx="9144000" cy="6858000" type="screen4x3"/>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0" d="100"/>
          <a:sy n="110" d="100"/>
        </p:scale>
        <p:origin x="-164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1 Başlık"/>
          <p:cNvSpPr>
            <a:spLocks noGrp="1"/>
          </p:cNvSpPr>
          <p:nvPr>
            <p:ph type="ctrTitle"/>
          </p:nvPr>
        </p:nvSpPr>
        <p:spPr>
          <a:xfrm>
            <a:off x="685800" y="2130425"/>
            <a:ext cx="7772400" cy="1470025"/>
          </a:xfrm>
        </p:spPr>
        <p:txBody>
          <a:bodyPr/>
          <a:lstStyle/>
          <a:p>
            <a:r>
              <a:rPr lang="tr-TR" smtClean="0"/>
              <a:t>Asıl başlık stili için tıklatın</a:t>
            </a:r>
            <a:endParaRPr lang="tr-TR"/>
          </a:p>
        </p:txBody>
      </p:sp>
      <p:sp>
        <p:nvSpPr>
          <p:cNvPr id="3" name="2 Alt Başlık"/>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tr-TR" smtClean="0"/>
              <a:t>Asıl alt başlık stilini düzenlemek için tıklatın</a:t>
            </a:r>
            <a:endParaRPr lang="tr-TR"/>
          </a:p>
        </p:txBody>
      </p:sp>
      <p:sp>
        <p:nvSpPr>
          <p:cNvPr id="4" name="3 Veri Yer Tutucusu"/>
          <p:cNvSpPr>
            <a:spLocks noGrp="1"/>
          </p:cNvSpPr>
          <p:nvPr>
            <p:ph type="dt" sz="half" idx="10"/>
          </p:nvPr>
        </p:nvSpPr>
        <p:spPr/>
        <p:txBody>
          <a:bodyPr/>
          <a:lstStyle/>
          <a:p>
            <a:fld id="{D9F75050-0E15-4C5B-92B0-66D068882F1F}" type="datetimeFigureOut">
              <a:rPr lang="tr-TR" smtClean="0"/>
              <a:pPr/>
              <a:t>23.09.2018</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Dikey Metin Yer Tutucusu"/>
          <p:cNvSpPr>
            <a:spLocks noGrp="1"/>
          </p:cNvSpPr>
          <p:nvPr>
            <p:ph type="body" orient="vert" idx="1"/>
          </p:nvPr>
        </p:nvSpPr>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D9F75050-0E15-4C5B-92B0-66D068882F1F}" type="datetimeFigureOut">
              <a:rPr lang="tr-TR" smtClean="0"/>
              <a:pPr/>
              <a:t>23.09.2018</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1 Dikey Başlık"/>
          <p:cNvSpPr>
            <a:spLocks noGrp="1"/>
          </p:cNvSpPr>
          <p:nvPr>
            <p:ph type="title" orient="vert"/>
          </p:nvPr>
        </p:nvSpPr>
        <p:spPr>
          <a:xfrm>
            <a:off x="6629400" y="274638"/>
            <a:ext cx="2057400" cy="5851525"/>
          </a:xfrm>
        </p:spPr>
        <p:txBody>
          <a:bodyPr vert="eaVert"/>
          <a:lstStyle/>
          <a:p>
            <a:r>
              <a:rPr lang="tr-TR" smtClean="0"/>
              <a:t>Asıl başlık stili için tıklatın</a:t>
            </a:r>
            <a:endParaRPr lang="tr-TR"/>
          </a:p>
        </p:txBody>
      </p:sp>
      <p:sp>
        <p:nvSpPr>
          <p:cNvPr id="3" name="2 Dikey Metin Yer Tutucusu"/>
          <p:cNvSpPr>
            <a:spLocks noGrp="1"/>
          </p:cNvSpPr>
          <p:nvPr>
            <p:ph type="body" orient="vert" idx="1"/>
          </p:nvPr>
        </p:nvSpPr>
        <p:spPr>
          <a:xfrm>
            <a:off x="457200" y="274638"/>
            <a:ext cx="6019800" cy="5851525"/>
          </a:xfrm>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D9F75050-0E15-4C5B-92B0-66D068882F1F}" type="datetimeFigureOut">
              <a:rPr lang="tr-TR" smtClean="0"/>
              <a:pPr/>
              <a:t>23.09.2018</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İçerik Yer Tutucusu"/>
          <p:cNvSpPr>
            <a:spLocks noGrp="1"/>
          </p:cNvSpPr>
          <p:nvPr>
            <p:ph idx="1"/>
          </p:nvPr>
        </p:nvSpPr>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D9F75050-0E15-4C5B-92B0-66D068882F1F}" type="datetimeFigureOut">
              <a:rPr lang="tr-TR" smtClean="0"/>
              <a:pPr/>
              <a:t>23.09.2018</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2" name="1 Başlık"/>
          <p:cNvSpPr>
            <a:spLocks noGrp="1"/>
          </p:cNvSpPr>
          <p:nvPr>
            <p:ph type="title"/>
          </p:nvPr>
        </p:nvSpPr>
        <p:spPr>
          <a:xfrm>
            <a:off x="722313" y="4406900"/>
            <a:ext cx="7772400" cy="1362075"/>
          </a:xfrm>
        </p:spPr>
        <p:txBody>
          <a:bodyPr anchor="t"/>
          <a:lstStyle>
            <a:lvl1pPr algn="l">
              <a:defRPr sz="4000" b="1" cap="all"/>
            </a:lvl1pPr>
          </a:lstStyle>
          <a:p>
            <a:r>
              <a:rPr lang="tr-TR" smtClean="0"/>
              <a:t>Asıl başlık stili için tıklatın</a:t>
            </a:r>
            <a:endParaRPr lang="tr-TR"/>
          </a:p>
        </p:txBody>
      </p:sp>
      <p:sp>
        <p:nvSpPr>
          <p:cNvPr id="3" name="2 Metin Yer Tutucusu"/>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smtClean="0"/>
              <a:t>Asıl metin stillerini düzenlemek için tıklatın</a:t>
            </a:r>
          </a:p>
        </p:txBody>
      </p:sp>
      <p:sp>
        <p:nvSpPr>
          <p:cNvPr id="4" name="3 Veri Yer Tutucusu"/>
          <p:cNvSpPr>
            <a:spLocks noGrp="1"/>
          </p:cNvSpPr>
          <p:nvPr>
            <p:ph type="dt" sz="half" idx="10"/>
          </p:nvPr>
        </p:nvSpPr>
        <p:spPr/>
        <p:txBody>
          <a:bodyPr/>
          <a:lstStyle/>
          <a:p>
            <a:fld id="{D9F75050-0E15-4C5B-92B0-66D068882F1F}" type="datetimeFigureOut">
              <a:rPr lang="tr-TR" smtClean="0"/>
              <a:pPr/>
              <a:t>23.09.2018</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İçerik Yer Tutucusu"/>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İçerik Yer Tutucusu"/>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4 Veri Yer Tutucusu"/>
          <p:cNvSpPr>
            <a:spLocks noGrp="1"/>
          </p:cNvSpPr>
          <p:nvPr>
            <p:ph type="dt" sz="half" idx="10"/>
          </p:nvPr>
        </p:nvSpPr>
        <p:spPr/>
        <p:txBody>
          <a:bodyPr/>
          <a:lstStyle/>
          <a:p>
            <a:fld id="{D9F75050-0E15-4C5B-92B0-66D068882F1F}" type="datetimeFigureOut">
              <a:rPr lang="tr-TR" smtClean="0"/>
              <a:pPr/>
              <a:t>23.09.2018</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lvl1pPr>
              <a:defRPr/>
            </a:lvl1pPr>
          </a:lstStyle>
          <a:p>
            <a:r>
              <a:rPr lang="tr-TR" smtClean="0"/>
              <a:t>Asıl başlık stili için tıklatın</a:t>
            </a:r>
            <a:endParaRPr lang="tr-TR"/>
          </a:p>
        </p:txBody>
      </p:sp>
      <p:sp>
        <p:nvSpPr>
          <p:cNvPr id="3" name="2 Metin Yer Tutucusu"/>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4" name="3 İçerik Yer Tutucusu"/>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4 Metin Yer Tutucusu"/>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6" name="5 İçerik Yer Tutucusu"/>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7" name="6 Veri Yer Tutucusu"/>
          <p:cNvSpPr>
            <a:spLocks noGrp="1"/>
          </p:cNvSpPr>
          <p:nvPr>
            <p:ph type="dt" sz="half" idx="10"/>
          </p:nvPr>
        </p:nvSpPr>
        <p:spPr/>
        <p:txBody>
          <a:bodyPr/>
          <a:lstStyle/>
          <a:p>
            <a:fld id="{D9F75050-0E15-4C5B-92B0-66D068882F1F}" type="datetimeFigureOut">
              <a:rPr lang="tr-TR" smtClean="0"/>
              <a:pPr/>
              <a:t>23.09.2018</a:t>
            </a:fld>
            <a:endParaRPr lang="tr-TR"/>
          </a:p>
        </p:txBody>
      </p:sp>
      <p:sp>
        <p:nvSpPr>
          <p:cNvPr id="8" name="7 Altbilgi Yer Tutucusu"/>
          <p:cNvSpPr>
            <a:spLocks noGrp="1"/>
          </p:cNvSpPr>
          <p:nvPr>
            <p:ph type="ftr" sz="quarter" idx="11"/>
          </p:nvPr>
        </p:nvSpPr>
        <p:spPr/>
        <p:txBody>
          <a:bodyPr/>
          <a:lstStyle/>
          <a:p>
            <a:endParaRPr lang="tr-TR"/>
          </a:p>
        </p:txBody>
      </p:sp>
      <p:sp>
        <p:nvSpPr>
          <p:cNvPr id="9" name="8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Veri Yer Tutucusu"/>
          <p:cNvSpPr>
            <a:spLocks noGrp="1"/>
          </p:cNvSpPr>
          <p:nvPr>
            <p:ph type="dt" sz="half" idx="10"/>
          </p:nvPr>
        </p:nvSpPr>
        <p:spPr/>
        <p:txBody>
          <a:bodyPr/>
          <a:lstStyle/>
          <a:p>
            <a:fld id="{D9F75050-0E15-4C5B-92B0-66D068882F1F}" type="datetimeFigureOut">
              <a:rPr lang="tr-TR" smtClean="0"/>
              <a:pPr/>
              <a:t>23.09.2018</a:t>
            </a:fld>
            <a:endParaRPr lang="tr-TR"/>
          </a:p>
        </p:txBody>
      </p:sp>
      <p:sp>
        <p:nvSpPr>
          <p:cNvPr id="4" name="3 Altbilgi Yer Tutucusu"/>
          <p:cNvSpPr>
            <a:spLocks noGrp="1"/>
          </p:cNvSpPr>
          <p:nvPr>
            <p:ph type="ftr" sz="quarter" idx="11"/>
          </p:nvPr>
        </p:nvSpPr>
        <p:spPr/>
        <p:txBody>
          <a:bodyPr/>
          <a:lstStyle/>
          <a:p>
            <a:endParaRPr lang="tr-TR"/>
          </a:p>
        </p:txBody>
      </p:sp>
      <p:sp>
        <p:nvSpPr>
          <p:cNvPr id="5" name="4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1 Veri Yer Tutucusu"/>
          <p:cNvSpPr>
            <a:spLocks noGrp="1"/>
          </p:cNvSpPr>
          <p:nvPr>
            <p:ph type="dt" sz="half" idx="10"/>
          </p:nvPr>
        </p:nvSpPr>
        <p:spPr/>
        <p:txBody>
          <a:bodyPr/>
          <a:lstStyle/>
          <a:p>
            <a:fld id="{D9F75050-0E15-4C5B-92B0-66D068882F1F}" type="datetimeFigureOut">
              <a:rPr lang="tr-TR" smtClean="0"/>
              <a:pPr/>
              <a:t>23.09.2018</a:t>
            </a:fld>
            <a:endParaRPr lang="tr-TR"/>
          </a:p>
        </p:txBody>
      </p:sp>
      <p:sp>
        <p:nvSpPr>
          <p:cNvPr id="3" name="2 Altbilgi Yer Tutucusu"/>
          <p:cNvSpPr>
            <a:spLocks noGrp="1"/>
          </p:cNvSpPr>
          <p:nvPr>
            <p:ph type="ftr" sz="quarter" idx="11"/>
          </p:nvPr>
        </p:nvSpPr>
        <p:spPr/>
        <p:txBody>
          <a:bodyPr/>
          <a:lstStyle/>
          <a:p>
            <a:endParaRPr lang="tr-TR"/>
          </a:p>
        </p:txBody>
      </p:sp>
      <p:sp>
        <p:nvSpPr>
          <p:cNvPr id="4" name="3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3050"/>
            <a:ext cx="3008313" cy="1162050"/>
          </a:xfrm>
        </p:spPr>
        <p:txBody>
          <a:bodyPr anchor="b"/>
          <a:lstStyle>
            <a:lvl1pPr algn="l">
              <a:defRPr sz="2000" b="1"/>
            </a:lvl1pPr>
          </a:lstStyle>
          <a:p>
            <a:r>
              <a:rPr lang="tr-TR" smtClean="0"/>
              <a:t>Asıl başlık stili için tıklatın</a:t>
            </a:r>
            <a:endParaRPr lang="tr-TR"/>
          </a:p>
        </p:txBody>
      </p:sp>
      <p:sp>
        <p:nvSpPr>
          <p:cNvPr id="3" name="2 İçerik Yer Tutucusu"/>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Metin Yer Tutucusu"/>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4 Veri Yer Tutucusu"/>
          <p:cNvSpPr>
            <a:spLocks noGrp="1"/>
          </p:cNvSpPr>
          <p:nvPr>
            <p:ph type="dt" sz="half" idx="10"/>
          </p:nvPr>
        </p:nvSpPr>
        <p:spPr/>
        <p:txBody>
          <a:bodyPr/>
          <a:lstStyle/>
          <a:p>
            <a:fld id="{D9F75050-0E15-4C5B-92B0-66D068882F1F}" type="datetimeFigureOut">
              <a:rPr lang="tr-TR" smtClean="0"/>
              <a:pPr/>
              <a:t>23.09.2018</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1 Başlık"/>
          <p:cNvSpPr>
            <a:spLocks noGrp="1"/>
          </p:cNvSpPr>
          <p:nvPr>
            <p:ph type="title"/>
          </p:nvPr>
        </p:nvSpPr>
        <p:spPr>
          <a:xfrm>
            <a:off x="1792288" y="4800600"/>
            <a:ext cx="5486400" cy="566738"/>
          </a:xfrm>
        </p:spPr>
        <p:txBody>
          <a:bodyPr anchor="b"/>
          <a:lstStyle>
            <a:lvl1pPr algn="l">
              <a:defRPr sz="2000" b="1"/>
            </a:lvl1pPr>
          </a:lstStyle>
          <a:p>
            <a:r>
              <a:rPr lang="tr-TR" smtClean="0"/>
              <a:t>Asıl başlık stili için tıklatın</a:t>
            </a:r>
            <a:endParaRPr lang="tr-TR"/>
          </a:p>
        </p:txBody>
      </p:sp>
      <p:sp>
        <p:nvSpPr>
          <p:cNvPr id="3" name="2 Resim Yer Tutucusu"/>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r-TR"/>
          </a:p>
        </p:txBody>
      </p:sp>
      <p:sp>
        <p:nvSpPr>
          <p:cNvPr id="4" name="3 Metin Yer Tutucusu"/>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4 Veri Yer Tutucusu"/>
          <p:cNvSpPr>
            <a:spLocks noGrp="1"/>
          </p:cNvSpPr>
          <p:nvPr>
            <p:ph type="dt" sz="half" idx="10"/>
          </p:nvPr>
        </p:nvSpPr>
        <p:spPr/>
        <p:txBody>
          <a:bodyPr/>
          <a:lstStyle/>
          <a:p>
            <a:fld id="{D9F75050-0E15-4C5B-92B0-66D068882F1F}" type="datetimeFigureOut">
              <a:rPr lang="tr-TR" smtClean="0"/>
              <a:pPr/>
              <a:t>23.09.2018</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Başlık Yer Tutucusu"/>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tr-TR" smtClean="0"/>
              <a:t>Asıl başlık stili için tıklatın</a:t>
            </a:r>
            <a:endParaRPr lang="tr-TR"/>
          </a:p>
        </p:txBody>
      </p:sp>
      <p:sp>
        <p:nvSpPr>
          <p:cNvPr id="3" name="2 Metin Yer Tutucusu"/>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F75050-0E15-4C5B-92B0-66D068882F1F}" type="datetimeFigureOut">
              <a:rPr lang="tr-TR" smtClean="0"/>
              <a:pPr/>
              <a:t>23.09.2018</a:t>
            </a:fld>
            <a:endParaRPr lang="tr-TR"/>
          </a:p>
        </p:txBody>
      </p:sp>
      <p:sp>
        <p:nvSpPr>
          <p:cNvPr id="5" name="4 Altbilgi Yer Tutucusu"/>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r-TR"/>
          </a:p>
        </p:txBody>
      </p:sp>
      <p:sp>
        <p:nvSpPr>
          <p:cNvPr id="6" name="5 Slayt Numarası Yer Tutucusu"/>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DEFA8C-F947-479F-BE07-76B6B3F80BF1}" type="slidenum">
              <a:rPr lang="tr-TR" smtClean="0"/>
              <a:pPr/>
              <a:t>‹#›</a:t>
            </a:fld>
            <a:endParaRPr lang="tr-T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ctrTitle"/>
          </p:nvPr>
        </p:nvSpPr>
        <p:spPr/>
        <p:txBody>
          <a:bodyPr/>
          <a:lstStyle/>
          <a:p>
            <a:r>
              <a:rPr lang="tr-TR" dirty="0" smtClean="0"/>
              <a:t>BANKACILIK HUKUKU</a:t>
            </a:r>
            <a:endParaRPr lang="tr-TR" dirty="0"/>
          </a:p>
        </p:txBody>
      </p:sp>
      <p:sp>
        <p:nvSpPr>
          <p:cNvPr id="3" name="2 Alt Başlık"/>
          <p:cNvSpPr>
            <a:spLocks noGrp="1"/>
          </p:cNvSpPr>
          <p:nvPr>
            <p:ph type="subTitle" idx="1"/>
          </p:nvPr>
        </p:nvSpPr>
        <p:spPr/>
        <p:txBody>
          <a:bodyPr/>
          <a:lstStyle/>
          <a:p>
            <a:r>
              <a:rPr lang="tr-TR" b="1" dirty="0" smtClean="0"/>
              <a:t>Bankaların Kuruluşu, Faaliyete Geçmesi, Birleşme, Bölünme, Hisse Değişimi </a:t>
            </a:r>
          </a:p>
          <a:p>
            <a:endParaRPr lang="tr-T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dirty="0" err="1" smtClean="0"/>
              <a:t>BK’nin</a:t>
            </a:r>
            <a:r>
              <a:rPr lang="tr-TR" dirty="0" smtClean="0"/>
              <a:t> bu düzenlemesine aykırı şekilde şube ve temsilcilik açılması hâlinde, ilgili bankaya 15.000 TL’den 50.000 TL’ye kadar idari para cezası uygulanır (BK, md. 134/1-a)</a:t>
            </a:r>
            <a:endParaRPr lang="tr-TR"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548680"/>
            <a:ext cx="8229600" cy="5577483"/>
          </a:xfrm>
        </p:spPr>
        <p:txBody>
          <a:bodyPr>
            <a:normAutofit/>
          </a:bodyPr>
          <a:lstStyle/>
          <a:p>
            <a:r>
              <a:rPr lang="tr-TR" dirty="0" smtClean="0"/>
              <a:t>Bankaların kuruluş izin talebiyle birlikte kuruluş iznine yönelik teknik esaslar (gerekli bilgi ve belgeler ile diğer esaslar) Bankaların İzne Tabi İşlemleri İle Dolaylı Pay Sahipliğine İlişkin Yönetmelik ile belirlenmiştir. </a:t>
            </a:r>
          </a:p>
          <a:p>
            <a:r>
              <a:rPr lang="tr-TR" dirty="0" smtClean="0"/>
              <a:t>Mezkûr yönetmelik md. 4’den md. 10’a kadar, bankaların kuruluşuyla ilgili detaylı düzenlemelere yer verilmiştir.</a:t>
            </a:r>
          </a:p>
          <a:p>
            <a:endParaRPr lang="tr-TR"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5721499"/>
          </a:xfrm>
        </p:spPr>
        <p:txBody>
          <a:bodyPr>
            <a:normAutofit/>
          </a:bodyPr>
          <a:lstStyle/>
          <a:p>
            <a:r>
              <a:rPr lang="tr-TR" dirty="0" smtClean="0"/>
              <a:t>Bankaların kuruluşu ile faaliyet izni almaları çeşitli şartlara bağlanırken, kurulu olan ve faaliyet izni alan bankaların </a:t>
            </a:r>
            <a:r>
              <a:rPr lang="tr-TR" b="1" dirty="0" smtClean="0"/>
              <a:t>Türkiye’de şube açmaları serbest bırakılmış</a:t>
            </a:r>
            <a:r>
              <a:rPr lang="tr-TR" dirty="0" smtClean="0"/>
              <a:t>tır (BK, md. 13). </a:t>
            </a:r>
          </a:p>
          <a:p>
            <a:r>
              <a:rPr lang="tr-TR" dirty="0" smtClean="0"/>
              <a:t>Ancak, </a:t>
            </a:r>
            <a:r>
              <a:rPr lang="tr-TR" dirty="0" err="1" smtClean="0"/>
              <a:t>BK’de</a:t>
            </a:r>
            <a:r>
              <a:rPr lang="tr-TR" dirty="0" smtClean="0"/>
              <a:t> verilen bu özgürlük </a:t>
            </a:r>
            <a:r>
              <a:rPr lang="tr-TR" dirty="0" err="1" smtClean="0"/>
              <a:t>BDDKur’un</a:t>
            </a:r>
            <a:r>
              <a:rPr lang="tr-TR" dirty="0" smtClean="0"/>
              <a:t> belirleyeceği esaslar dâhilindedir. </a:t>
            </a:r>
          </a:p>
          <a:p>
            <a:endParaRPr lang="tr-TR"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171400"/>
            <a:ext cx="8229600" cy="6858000"/>
          </a:xfrm>
        </p:spPr>
        <p:txBody>
          <a:bodyPr>
            <a:normAutofit lnSpcReduction="10000"/>
          </a:bodyPr>
          <a:lstStyle/>
          <a:p>
            <a:r>
              <a:rPr lang="tr-TR" dirty="0" smtClean="0"/>
              <a:t>Ayrıca </a:t>
            </a:r>
            <a:r>
              <a:rPr lang="tr-TR" b="1" dirty="0" smtClean="0"/>
              <a:t>şube açmak isteyen bankalar</a:t>
            </a:r>
            <a:r>
              <a:rPr lang="tr-TR" dirty="0" smtClean="0"/>
              <a:t>ın; </a:t>
            </a:r>
            <a:r>
              <a:rPr lang="tr-TR" dirty="0" err="1" smtClean="0"/>
              <a:t>BK’de</a:t>
            </a:r>
            <a:r>
              <a:rPr lang="tr-TR" dirty="0" smtClean="0"/>
              <a:t> hükmedilen kurumsal yönetim hükümleri ile koruyucu hükümleri dikkate alma yanında, </a:t>
            </a:r>
            <a:r>
              <a:rPr lang="tr-TR" b="1" dirty="0" err="1" smtClean="0"/>
              <a:t>BDDK’ye</a:t>
            </a:r>
            <a:r>
              <a:rPr lang="tr-TR" b="1" dirty="0" smtClean="0"/>
              <a:t> bilgi verme zorunluluğu bulunmakta</a:t>
            </a:r>
            <a:r>
              <a:rPr lang="tr-TR" dirty="0" smtClean="0"/>
              <a:t>dır (BK, md. 13). </a:t>
            </a:r>
          </a:p>
          <a:p>
            <a:r>
              <a:rPr lang="tr-TR" dirty="0" err="1" smtClean="0"/>
              <a:t>BK’nin</a:t>
            </a:r>
            <a:r>
              <a:rPr lang="tr-TR" dirty="0" smtClean="0"/>
              <a:t> bu düzenlemesine aykırı şekilde şube ve temsilcilik açılması hâlinde, ilgili bankaya 15.000 TL’den 50.000 TL’ye kadar idari para cezası uygulanır (BK, md. 146/1-a). </a:t>
            </a:r>
          </a:p>
          <a:p>
            <a:r>
              <a:rPr lang="tr-TR" dirty="0" smtClean="0"/>
              <a:t>Uygulanan idari para cezası yanında düzenlemelere aykırı olarak yurt içinde açılan şube ve temsilcilikler, </a:t>
            </a:r>
            <a:r>
              <a:rPr lang="tr-TR" dirty="0" err="1" smtClean="0"/>
              <a:t>BDDK’nin</a:t>
            </a:r>
            <a:r>
              <a:rPr lang="tr-TR" dirty="0" smtClean="0"/>
              <a:t> talebi üzerine valiliklerce geçici veya sürekli olmak kaydıyla kapatılabilir (BK md. 149)</a:t>
            </a:r>
            <a:endParaRPr lang="tr-TR"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dirty="0" smtClean="0"/>
              <a:t>Türk Ticaret Kanununa Göre Bankaların Kuruluşu </a:t>
            </a:r>
            <a:br>
              <a:rPr lang="tr-TR" b="1" dirty="0" smtClean="0"/>
            </a:br>
            <a:endParaRPr lang="tr-TR" dirty="0"/>
          </a:p>
        </p:txBody>
      </p:sp>
      <p:sp>
        <p:nvSpPr>
          <p:cNvPr id="3" name="2 İçerik Yer Tutucusu"/>
          <p:cNvSpPr>
            <a:spLocks noGrp="1"/>
          </p:cNvSpPr>
          <p:nvPr>
            <p:ph idx="1"/>
          </p:nvPr>
        </p:nvSpPr>
        <p:spPr/>
        <p:txBody>
          <a:bodyPr>
            <a:normAutofit/>
          </a:bodyPr>
          <a:lstStyle/>
          <a:p>
            <a:r>
              <a:rPr lang="tr-TR" dirty="0" smtClean="0"/>
              <a:t>Gerek dünyada gerek Türkiye'de bankacılık, sigortacılık ve kilit öneme sahip olan devlet faaliyetlerinde, özellikle sermaye gerektiren alanlarda, anonim tipte şirketleşmeye gidilmektedir (Bahtiyar, 2014: 131).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6120680"/>
          </a:xfrm>
        </p:spPr>
        <p:txBody>
          <a:bodyPr>
            <a:normAutofit/>
          </a:bodyPr>
          <a:lstStyle/>
          <a:p>
            <a:r>
              <a:rPr lang="tr-TR" dirty="0" smtClean="0"/>
              <a:t>Anonim şirketler sermaye şirketlerindendir. </a:t>
            </a:r>
          </a:p>
          <a:p>
            <a:r>
              <a:rPr lang="tr-TR" dirty="0" smtClean="0"/>
              <a:t>Sermaye şirketlerinin kuruluş ve örgütlenmelerine yönelik hükümler 6102 sayılı Türk Ticaret Kanununda (TTK'de) düzenlenmiştir. </a:t>
            </a:r>
          </a:p>
          <a:p>
            <a:r>
              <a:rPr lang="tr-TR" dirty="0" smtClean="0"/>
              <a:t>Anonim şirketler; TTK'nin ticaret şirketlerine yönelik ikinci kitabının dördüncü kısmında md. 329 ile md. 563 arasında ayrıntılı bir şekilde düzenlenmiştir.</a:t>
            </a:r>
            <a:endParaRPr lang="tr-TR"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5865515"/>
          </a:xfrm>
        </p:spPr>
        <p:txBody>
          <a:bodyPr>
            <a:normAutofit/>
          </a:bodyPr>
          <a:lstStyle/>
          <a:p>
            <a:r>
              <a:rPr lang="tr-TR" dirty="0" smtClean="0"/>
              <a:t>Anonim şirket TTK'de; sermayesi belirli ve paylara bölünmüş olan, borçlarından dolayı yalnız malvarlığıyla sorumlu bulunan (TTK, md. 329/1) ayrıca ortakların sadece taahhüt ettikleri sermaye payları ile ancak şirkete karşı sorumlu (TTK, md. 329/2) olduğu, kanunen yasaklanmamış her türlü ekonomik amaç ve konularda faaliyette bulunmasına izin verilen (TTK, md. 331) şirket olarak tanımlanmaktadır.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264696"/>
          </a:xfrm>
        </p:spPr>
        <p:txBody>
          <a:bodyPr>
            <a:normAutofit/>
          </a:bodyPr>
          <a:lstStyle/>
          <a:p>
            <a:r>
              <a:rPr lang="tr-TR" dirty="0" smtClean="0"/>
              <a:t>Anonim şirketler, bankacılık, sigortacılık gibi kilit sektörlerde kurulduğundan, bu sektörlerde kurulan şirketler (örneğin bankalar) sermaye şirketlerine yönelik yürürlükteki kanunlara ayrıca tabidirler. </a:t>
            </a:r>
          </a:p>
          <a:p>
            <a:r>
              <a:rPr lang="tr-TR" dirty="0" smtClean="0"/>
              <a:t>Dolayısıyla özel kanunlara tabi bankalar ayrıca hüküm bulunmayan hallerde TTK'ye tabidir (TTK, md. 330). </a:t>
            </a:r>
          </a:p>
          <a:p>
            <a:r>
              <a:rPr lang="tr-TR" dirty="0" smtClean="0"/>
              <a:t>Anonim şirketler TTK md. 332'de belirtilen en az sermaye tutarına sahip olmak zorundadırlar.</a:t>
            </a:r>
            <a:endParaRPr lang="tr-TR"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76672"/>
            <a:ext cx="8229600" cy="6120680"/>
          </a:xfrm>
        </p:spPr>
        <p:txBody>
          <a:bodyPr>
            <a:normAutofit/>
          </a:bodyPr>
          <a:lstStyle/>
          <a:p>
            <a:r>
              <a:rPr lang="tr-TR" b="1" dirty="0" smtClean="0">
                <a:solidFill>
                  <a:srgbClr val="7030A0"/>
                </a:solidFill>
              </a:rPr>
              <a:t>Ticaret </a:t>
            </a:r>
            <a:r>
              <a:rPr lang="tr-TR" b="1" dirty="0" smtClean="0">
                <a:solidFill>
                  <a:srgbClr val="7030A0"/>
                </a:solidFill>
              </a:rPr>
              <a:t>Bakanlığı </a:t>
            </a:r>
            <a:r>
              <a:rPr lang="tr-TR" dirty="0" smtClean="0"/>
              <a:t>tarafından yayımlanan tebliğle anonim şirketlerin faaliyet alanları belirlenmiştir. </a:t>
            </a:r>
          </a:p>
          <a:p>
            <a:r>
              <a:rPr lang="tr-TR" dirty="0" smtClean="0"/>
              <a:t>Dahası,  anonim şirket şeklinde kurulan bankalar, sigorta şirketleri, </a:t>
            </a:r>
            <a:r>
              <a:rPr lang="tr-TR" dirty="0" err="1" smtClean="0"/>
              <a:t>SPK'ya</a:t>
            </a:r>
            <a:r>
              <a:rPr lang="tr-TR" dirty="0" smtClean="0"/>
              <a:t> tabi kurum-kuruluşlar ve diğer benzeri şirketler </a:t>
            </a:r>
            <a:r>
              <a:rPr lang="tr-TR" b="1" dirty="0" smtClean="0">
                <a:solidFill>
                  <a:srgbClr val="7030A0"/>
                </a:solidFill>
              </a:rPr>
              <a:t>Ticaret </a:t>
            </a:r>
            <a:r>
              <a:rPr lang="tr-TR" b="1" dirty="0" smtClean="0">
                <a:solidFill>
                  <a:srgbClr val="7030A0"/>
                </a:solidFill>
              </a:rPr>
              <a:t>Bakanlığı'nın</a:t>
            </a:r>
            <a:r>
              <a:rPr lang="tr-TR" dirty="0" smtClean="0"/>
              <a:t> izni ile kurulur (TTK, md. 333). </a:t>
            </a:r>
          </a:p>
          <a:p>
            <a:r>
              <a:rPr lang="tr-TR" dirty="0" smtClean="0"/>
              <a:t>Benzer şekilde esas sözleşme değişiklikleri de aynı bakanlığın iznine tabidir (TTK, md. 333). </a:t>
            </a:r>
          </a:p>
          <a:p>
            <a:endParaRPr lang="tr-TR" dirty="0" smtClean="0"/>
          </a:p>
          <a:p>
            <a:endParaRPr lang="tr-TR"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6120680"/>
          </a:xfrm>
        </p:spPr>
        <p:txBody>
          <a:bodyPr>
            <a:normAutofit fontScale="92500" lnSpcReduction="10000"/>
          </a:bodyPr>
          <a:lstStyle/>
          <a:p>
            <a:r>
              <a:rPr lang="tr-TR" dirty="0" smtClean="0"/>
              <a:t>Türkiye'de anonim şirketlerin kuruluşu ve ortaklığın tüzel kişilik kazanması, TTK'de öngörülen usul ve esasların tamamlanması şartına bağlanmıştır (Bahtiyar, 2014: 137). </a:t>
            </a:r>
          </a:p>
          <a:p>
            <a:r>
              <a:rPr lang="tr-TR" dirty="0" smtClean="0"/>
              <a:t>Bu süreçte öncelikle kurucuların her birinin imzasını taşıyan ana sözleşmenin hazırlanması gerekmektedir. </a:t>
            </a:r>
          </a:p>
          <a:p>
            <a:r>
              <a:rPr lang="tr-TR" dirty="0" smtClean="0"/>
              <a:t>Bu husus; TTK md. 335/1’de, “</a:t>
            </a:r>
            <a:r>
              <a:rPr lang="tr-TR" i="1" dirty="0" smtClean="0"/>
              <a:t>şirket, kurucuların, kanuna uygun olarak düzenlenmiş bulunan, sermayenin tamamını ödemeyi, şartsız taahhüt ettikleri, imzalarının noterce onaylandığı esas sözleşmede, anonim şirket kurma iradelerini açıklamalarıyla kurulur</a:t>
            </a:r>
            <a:r>
              <a:rPr lang="tr-TR" dirty="0" smtClean="0"/>
              <a:t>” şeklindeki hükmün gereğidir.</a:t>
            </a:r>
          </a:p>
          <a:p>
            <a:endParaRPr lang="tr-T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b="1" dirty="0" smtClean="0"/>
              <a:t>Bankaların Kuruluşu </a:t>
            </a:r>
            <a:endParaRPr lang="tr-TR" dirty="0"/>
          </a:p>
        </p:txBody>
      </p:sp>
      <p:sp>
        <p:nvSpPr>
          <p:cNvPr id="3" name="2 İçerik Yer Tutucusu"/>
          <p:cNvSpPr>
            <a:spLocks noGrp="1"/>
          </p:cNvSpPr>
          <p:nvPr>
            <p:ph idx="1"/>
          </p:nvPr>
        </p:nvSpPr>
        <p:spPr/>
        <p:txBody>
          <a:bodyPr/>
          <a:lstStyle/>
          <a:p>
            <a:endParaRPr lang="tr-T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264696"/>
          </a:xfrm>
        </p:spPr>
        <p:txBody>
          <a:bodyPr>
            <a:normAutofit/>
          </a:bodyPr>
          <a:lstStyle/>
          <a:p>
            <a:r>
              <a:rPr lang="tr-TR" dirty="0" smtClean="0"/>
              <a:t>En az bir ortakla kurulması mümkün anonim şirketlerde (TTK, md. 338), pay taahhüt edip esas sözleşmeyi imzalayan gerçek ve tüzel kişiler kurucu sıfatını kazanmaktadır. </a:t>
            </a:r>
          </a:p>
          <a:p>
            <a:r>
              <a:rPr lang="tr-TR" dirty="0" smtClean="0"/>
              <a:t>Ana sözleşmede bulunması gereken zorunlu ve ihtiyari hususlar TTK'de düzenlenmiştir. </a:t>
            </a:r>
          </a:p>
          <a:p>
            <a:endParaRPr lang="tr-TR"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5793507"/>
          </a:xfrm>
        </p:spPr>
        <p:txBody>
          <a:bodyPr>
            <a:normAutofit fontScale="92500"/>
          </a:bodyPr>
          <a:lstStyle/>
          <a:p>
            <a:r>
              <a:rPr lang="tr-TR" dirty="0" smtClean="0"/>
              <a:t>Yazılı şekilde yapılan ana sözleşme, bütün kurucular tarafından noter huzurunda imzalanması ardından (TTK, md. 339/1), şirket esas sözleşmesinin tamamı, bakanlık iznine tabi olan anonim şirketlerde bakanlık izninin alınmasını takiben, ortakların şirket kurma iradelerini açıkladıkları tarihi takip eden 30 gün içinde şirketin merkezinin bulunduğu yer ticaret siciline tescil edilir. </a:t>
            </a:r>
          </a:p>
          <a:p>
            <a:r>
              <a:rPr lang="tr-TR" dirty="0" smtClean="0"/>
              <a:t>Tescil, Türkiye Ticaret Sicil Gazetesi’nde (</a:t>
            </a:r>
            <a:r>
              <a:rPr lang="tr-TR" dirty="0" err="1" smtClean="0"/>
              <a:t>TTSG'de</a:t>
            </a:r>
            <a:r>
              <a:rPr lang="tr-TR" dirty="0" smtClean="0"/>
              <a:t>) ilan edilir. Anonim şirketler, ticaret siciline tescil ile tüzel kişilik kazanmaktadırlar (TTK, md. 355/1).</a:t>
            </a:r>
            <a:endParaRPr lang="tr-TR"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5721499"/>
          </a:xfrm>
        </p:spPr>
        <p:txBody>
          <a:bodyPr>
            <a:normAutofit/>
          </a:bodyPr>
          <a:lstStyle/>
          <a:p>
            <a:r>
              <a:rPr lang="tr-TR" dirty="0" smtClean="0"/>
              <a:t>Anonim ortaklık, halka arz edilen ve edilmeyen ortaklık gibi iki farklı şekilde kurulabilir. </a:t>
            </a:r>
          </a:p>
          <a:p>
            <a:r>
              <a:rPr lang="tr-TR" dirty="0" smtClean="0"/>
              <a:t>Ortaklık payları halka arz edilen halka açık anonim şirketler </a:t>
            </a:r>
            <a:r>
              <a:rPr lang="tr-TR" dirty="0" err="1" smtClean="0"/>
              <a:t>SPKan</a:t>
            </a:r>
            <a:r>
              <a:rPr lang="tr-TR" dirty="0" smtClean="0"/>
              <a:t> md. 3/1-(e)’de </a:t>
            </a:r>
            <a:r>
              <a:rPr lang="tr-TR" i="1" dirty="0" smtClean="0"/>
              <a:t>“...pay senetlerini halka arz eden ve arz etmiş sayılan ortaklıklar</a:t>
            </a:r>
            <a:r>
              <a:rPr lang="tr-TR" dirty="0" smtClean="0"/>
              <a:t>” şeklinde tanımlanmıştır. </a:t>
            </a:r>
          </a:p>
          <a:p>
            <a:endParaRPr lang="tr-TR"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620688"/>
            <a:ext cx="8229600" cy="5505475"/>
          </a:xfrm>
        </p:spPr>
        <p:txBody>
          <a:bodyPr/>
          <a:lstStyle/>
          <a:p>
            <a:r>
              <a:rPr lang="tr-TR" dirty="0" smtClean="0"/>
              <a:t>Sermaye payları borsada işlem gören anonim ortaklıklar ile pay sahibi sayısı 500’ü aşan anonim ortaklıkların payları halka arz olunmuş sayılır (</a:t>
            </a:r>
            <a:r>
              <a:rPr lang="tr-TR" dirty="0" err="1" smtClean="0"/>
              <a:t>SPKan</a:t>
            </a:r>
            <a:r>
              <a:rPr lang="tr-TR" dirty="0" smtClean="0"/>
              <a:t>, md. 16/1). </a:t>
            </a:r>
          </a:p>
          <a:p>
            <a:r>
              <a:rPr lang="tr-TR" dirty="0" smtClean="0"/>
              <a:t>Halka açık anonim şirketler ise kendi içerisinde; pay senetleri borsada işlem gören anonim şirketler ve işlem görmeyen anonim şirketler şeklinde ikili bir ayrıma tabi tutulur. </a:t>
            </a:r>
          </a:p>
          <a:p>
            <a:endParaRPr lang="tr-TR"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76672"/>
            <a:ext cx="8229600" cy="5649491"/>
          </a:xfrm>
        </p:spPr>
        <p:txBody>
          <a:bodyPr>
            <a:normAutofit/>
          </a:bodyPr>
          <a:lstStyle/>
          <a:p>
            <a:r>
              <a:rPr lang="tr-TR" dirty="0" smtClean="0"/>
              <a:t>Anonim ortaklıklar iki zorunlu organa sahiptirler. </a:t>
            </a:r>
          </a:p>
          <a:p>
            <a:r>
              <a:rPr lang="tr-TR" dirty="0" smtClean="0"/>
              <a:t>Bunlar; genel kurul ve yönetim kuruludur. </a:t>
            </a:r>
          </a:p>
          <a:p>
            <a:r>
              <a:rPr lang="tr-TR" dirty="0" smtClean="0"/>
              <a:t>Genel kurul; pay sahiplerinin kanundan doğan hak ve yetkilerini kullandığı bir organ olup (TTK, md. 407/1), şirketin geniş yetkilere sahip karar organıdır (</a:t>
            </a:r>
            <a:r>
              <a:rPr lang="tr-TR" dirty="0" err="1" smtClean="0"/>
              <a:t>Deryal</a:t>
            </a:r>
            <a:r>
              <a:rPr lang="tr-TR" dirty="0" smtClean="0"/>
              <a:t>, 2004:217). </a:t>
            </a:r>
          </a:p>
          <a:p>
            <a:r>
              <a:rPr lang="tr-TR" dirty="0" smtClean="0"/>
              <a:t>Anonim şirket genel kurulu, şirketin tüm pay sahiplerinin katılımıyla oluşan bir kurul niteliğindedir (Bilgili ve Demirkapı, 2012: 234). </a:t>
            </a:r>
          </a:p>
          <a:p>
            <a:endParaRPr lang="tr-TR"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188640"/>
            <a:ext cx="8229600" cy="5937523"/>
          </a:xfrm>
        </p:spPr>
        <p:txBody>
          <a:bodyPr>
            <a:normAutofit/>
          </a:bodyPr>
          <a:lstStyle/>
          <a:p>
            <a:r>
              <a:rPr lang="tr-TR" dirty="0" smtClean="0"/>
              <a:t>Yılda en az bir kez olağan olarak toplanan genel kurul, gerektiğinde ilgililer tarafından olağanüstü toplantıya çağırılabilir (Bilgili ve Demirkapı, 2013: 185). </a:t>
            </a:r>
          </a:p>
          <a:p>
            <a:r>
              <a:rPr lang="tr-TR" dirty="0" smtClean="0"/>
              <a:t>Bununla beraber genel kurul toplantılarının çağrılı yapılması esastır. </a:t>
            </a:r>
          </a:p>
          <a:p>
            <a:r>
              <a:rPr lang="tr-TR" dirty="0" smtClean="0"/>
              <a:t>Buna karşı çağrısız toplantı yapılacak istisnai haller de mevcuttur (bkz: TTK md. 416). </a:t>
            </a:r>
          </a:p>
          <a:p>
            <a:r>
              <a:rPr lang="tr-TR" dirty="0" smtClean="0"/>
              <a:t>Anonim ortaklıkların genel kurul toplantılarıyla ilgili diğer esaslara TTK md. 407’nin devam eden fıkralarında değinilmiştir.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548680"/>
            <a:ext cx="8229600" cy="5577483"/>
          </a:xfrm>
        </p:spPr>
        <p:txBody>
          <a:bodyPr>
            <a:normAutofit/>
          </a:bodyPr>
          <a:lstStyle/>
          <a:p>
            <a:r>
              <a:rPr lang="tr-TR" dirty="0" smtClean="0"/>
              <a:t>Kuruluş izni için </a:t>
            </a:r>
            <a:r>
              <a:rPr lang="tr-TR" b="1" dirty="0" smtClean="0">
                <a:solidFill>
                  <a:srgbClr val="7030A0"/>
                </a:solidFill>
              </a:rPr>
              <a:t>Ticaret </a:t>
            </a:r>
            <a:r>
              <a:rPr lang="tr-TR" b="1" dirty="0" smtClean="0">
                <a:solidFill>
                  <a:srgbClr val="7030A0"/>
                </a:solidFill>
              </a:rPr>
              <a:t>Bakanlığı'ndan</a:t>
            </a:r>
            <a:r>
              <a:rPr lang="tr-TR" dirty="0" smtClean="0"/>
              <a:t> izin alması gereken anonim ortaklıkların genel kurul toplantılarında bir bakanlık temsilci (TTK, md. 407/3), bir murahhas üye ile en az bir yönetim kurulu üyesi bulunması (TTK, md. 407/2) gerekmektedir. </a:t>
            </a:r>
          </a:p>
          <a:p>
            <a:r>
              <a:rPr lang="tr-TR" dirty="0" smtClean="0"/>
              <a:t>Genel kurulun, kanunda ve ana sözleşmede belirtilen hallerde şirkete yönelik kararlar alma yetkisi bulunmaktadır(TTK, md. 408/1).</a:t>
            </a:r>
          </a:p>
          <a:p>
            <a:endParaRPr lang="tr-TR"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5865515"/>
          </a:xfrm>
        </p:spPr>
        <p:txBody>
          <a:bodyPr>
            <a:normAutofit/>
          </a:bodyPr>
          <a:lstStyle/>
          <a:p>
            <a:r>
              <a:rPr lang="tr-TR" dirty="0" smtClean="0"/>
              <a:t>Diğer zorunlu organ olan yönetim kurulu; anonim şirketlerin yönetimi ve temsilini yerine getiren organdır (TTK, md. 365/1). </a:t>
            </a:r>
          </a:p>
          <a:p>
            <a:r>
              <a:rPr lang="tr-TR" dirty="0" smtClean="0"/>
              <a:t>Yönetim kurulu, anonim şirketin ve ona ait olan tüm malvarlığın ve işletmelerin sahibi konumunda olan daimi organdır (</a:t>
            </a:r>
            <a:r>
              <a:rPr lang="tr-TR" dirty="0" err="1" smtClean="0"/>
              <a:t>Deryal</a:t>
            </a:r>
            <a:r>
              <a:rPr lang="tr-TR" dirty="0" smtClean="0"/>
              <a:t>, 2004: 245). </a:t>
            </a:r>
          </a:p>
          <a:p>
            <a:r>
              <a:rPr lang="tr-TR" dirty="0" smtClean="0"/>
              <a:t>Anonim şirketlerde yönetim kurulu, esas sözleşmeyle atanmış veya genel kurul tarafından seçilmiş, bir veya daha fazla kişiden oluşmaktadır (TTK, md. 359/1). </a:t>
            </a:r>
          </a:p>
          <a:p>
            <a:endParaRPr lang="tr-TR"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192688"/>
          </a:xfrm>
        </p:spPr>
        <p:txBody>
          <a:bodyPr>
            <a:normAutofit lnSpcReduction="10000"/>
          </a:bodyPr>
          <a:lstStyle/>
          <a:p>
            <a:r>
              <a:rPr lang="tr-TR" dirty="0" smtClean="0"/>
              <a:t>Yönetim kurulu ile ilgili diğer esaslar TTK md. 359, md. 362, md. 368, md. 369 ve md. 390 ile düzenlenmiştir. </a:t>
            </a:r>
          </a:p>
          <a:p>
            <a:r>
              <a:rPr lang="tr-TR" dirty="0" smtClean="0"/>
              <a:t>Atanmış ya da seçilmiş yönetim kurulu üyeleri sicile tescil edilmek zorundadır (TTK, md. 359/2). </a:t>
            </a:r>
          </a:p>
          <a:p>
            <a:r>
              <a:rPr lang="tr-TR" dirty="0" smtClean="0"/>
              <a:t>Seçilen üyelerin görev süresi </a:t>
            </a:r>
            <a:r>
              <a:rPr lang="tr-TR" b="1" dirty="0" smtClean="0"/>
              <a:t>en çok üç yıldır </a:t>
            </a:r>
            <a:r>
              <a:rPr lang="tr-TR" dirty="0" smtClean="0"/>
              <a:t>ve esas sözleşmede aksine hüküm bulunmadığı takdirde, </a:t>
            </a:r>
            <a:r>
              <a:rPr lang="tr-TR" b="1" dirty="0" smtClean="0"/>
              <a:t>üyeler yeniden seçilebilir </a:t>
            </a:r>
            <a:r>
              <a:rPr lang="tr-TR" dirty="0" smtClean="0"/>
              <a:t>(TTK, md. 362/1). </a:t>
            </a:r>
          </a:p>
          <a:p>
            <a:r>
              <a:rPr lang="tr-TR" dirty="0" smtClean="0"/>
              <a:t>Yönetim kurulu bir kurul organ niteliğinde, istisnai haller hariç, genellikle toplantı yapmak suretiyle faaliyette bulunur. </a:t>
            </a:r>
            <a:endParaRPr lang="tr-TR"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836712"/>
            <a:ext cx="8229600" cy="5289451"/>
          </a:xfrm>
        </p:spPr>
        <p:txBody>
          <a:bodyPr/>
          <a:lstStyle/>
          <a:p>
            <a:r>
              <a:rPr lang="tr-TR" dirty="0" smtClean="0"/>
              <a:t>Ticari mümessil ve vekil atama hakkına sahip yönetim kurulunun (TTK, md. 368/1) üyeleri, özen ve bağlılıkla ödevlendirilmiştir (TTK, md. 369/1). </a:t>
            </a:r>
          </a:p>
          <a:p>
            <a:r>
              <a:rPr lang="tr-TR" dirty="0" smtClean="0"/>
              <a:t>Şirket ana sözleşmesinde hüküm bulunmadığı takdirde, yönetim kurulu üye tam sayısının salt çoğunluğu ile toplanmakta ve karar almaktadır (TTK, md. 390/1)</a:t>
            </a:r>
            <a:endParaRPr lang="tr-TR"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b="1" dirty="0" smtClean="0"/>
              <a:t>Banka Kuruluş İzni</a:t>
            </a:r>
            <a:endParaRPr lang="tr-TR" dirty="0"/>
          </a:p>
        </p:txBody>
      </p:sp>
      <p:sp>
        <p:nvSpPr>
          <p:cNvPr id="3" name="2 İçerik Yer Tutucusu"/>
          <p:cNvSpPr>
            <a:spLocks noGrp="1"/>
          </p:cNvSpPr>
          <p:nvPr>
            <p:ph idx="1"/>
          </p:nvPr>
        </p:nvSpPr>
        <p:spPr/>
        <p:txBody>
          <a:bodyPr>
            <a:normAutofit/>
          </a:bodyPr>
          <a:lstStyle/>
          <a:p>
            <a:r>
              <a:rPr lang="tr-TR" dirty="0" smtClean="0"/>
              <a:t>Banka olarak kurulmanın ilk koşulu BK md. 6’da yer alan esaslara göre </a:t>
            </a:r>
            <a:r>
              <a:rPr lang="tr-TR" b="1" dirty="0" err="1" smtClean="0"/>
              <a:t>BDDKur’dan</a:t>
            </a:r>
            <a:r>
              <a:rPr lang="tr-TR" b="1" dirty="0" smtClean="0"/>
              <a:t> izin talep </a:t>
            </a:r>
            <a:r>
              <a:rPr lang="tr-TR" dirty="0" smtClean="0"/>
              <a:t>etmektir. </a:t>
            </a:r>
          </a:p>
          <a:p>
            <a:r>
              <a:rPr lang="tr-TR" dirty="0" smtClean="0"/>
              <a:t>İzin talebinin nedeni ekonomik koşullara dayandırılmıştır. </a:t>
            </a:r>
          </a:p>
          <a:p>
            <a:r>
              <a:rPr lang="tr-TR" dirty="0" smtClean="0"/>
              <a:t>Bankaların faaliyetleri ülke ekonomisi ile yakın ilişki içersindedir.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76672"/>
            <a:ext cx="8229600" cy="5976664"/>
          </a:xfrm>
        </p:spPr>
        <p:txBody>
          <a:bodyPr>
            <a:normAutofit/>
          </a:bodyPr>
          <a:lstStyle/>
          <a:p>
            <a:r>
              <a:rPr lang="tr-TR" dirty="0" smtClean="0"/>
              <a:t>Yönetim kurulu üyeleri TTK'de çeşitli ödevlerle sorumlu tutulmuştur. </a:t>
            </a:r>
          </a:p>
          <a:p>
            <a:r>
              <a:rPr lang="tr-TR" dirty="0" smtClean="0"/>
              <a:t>Daha önce de belirtildiği üzere özen ve bağlılık (TTK, md. 369/1), bilgi alma ve inceleme hakkı (TTK, md. 392), müzakereye katılma yasağı (TTK, md. 393) bu ödevlerdendir. </a:t>
            </a:r>
          </a:p>
          <a:p>
            <a:r>
              <a:rPr lang="tr-TR" dirty="0" smtClean="0"/>
              <a:t>Benzer şekilde yönetim kurulu üyeleri; şirketle işlem yapma, şirkete borçlanma yasağı (TTK, md. 395) ve rekabet yasağı (TTK, md. 396) gibi mali yükümlerle de ödevlendirilmiştir.</a:t>
            </a:r>
          </a:p>
          <a:p>
            <a:endParaRPr lang="tr-TR"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b="1" dirty="0" smtClean="0"/>
              <a:t>Banka Kuruluş Şartları </a:t>
            </a:r>
            <a:endParaRPr lang="tr-TR" dirty="0"/>
          </a:p>
        </p:txBody>
      </p:sp>
      <p:sp>
        <p:nvSpPr>
          <p:cNvPr id="3" name="2 İçerik Yer Tutucusu"/>
          <p:cNvSpPr>
            <a:spLocks noGrp="1"/>
          </p:cNvSpPr>
          <p:nvPr>
            <p:ph idx="1"/>
          </p:nvPr>
        </p:nvSpPr>
        <p:spPr>
          <a:xfrm>
            <a:off x="457200" y="1268760"/>
            <a:ext cx="8229600" cy="4857403"/>
          </a:xfrm>
        </p:spPr>
        <p:txBody>
          <a:bodyPr>
            <a:normAutofit/>
          </a:bodyPr>
          <a:lstStyle/>
          <a:p>
            <a:r>
              <a:rPr lang="tr-TR" dirty="0" smtClean="0"/>
              <a:t>BK md. 7’de Türkiye’de kurulacak bankalara ilişkin şartlar yer almaktadır. Maddeye göre; bankalar </a:t>
            </a:r>
            <a:r>
              <a:rPr lang="tr-TR" b="1" dirty="0" smtClean="0"/>
              <a:t>anonim şirket ticaret unvanıyla </a:t>
            </a:r>
            <a:r>
              <a:rPr lang="tr-TR" dirty="0" smtClean="0"/>
              <a:t>kurulmak zorundadır (BK md. 7/1-a). </a:t>
            </a:r>
          </a:p>
          <a:p>
            <a:r>
              <a:rPr lang="tr-TR" dirty="0" smtClean="0"/>
              <a:t>Bu zorunluluk bankaların aynı zamanda </a:t>
            </a:r>
            <a:r>
              <a:rPr lang="tr-TR" dirty="0" err="1" smtClean="0"/>
              <a:t>BK’de</a:t>
            </a:r>
            <a:r>
              <a:rPr lang="tr-TR" dirty="0" smtClean="0"/>
              <a:t> hüküm bulunmayan hallerde, TTK’nin genel hükümlerine tabi olacağını göstermektedir. </a:t>
            </a:r>
            <a:endParaRPr lang="tr-TR"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336704"/>
          </a:xfrm>
        </p:spPr>
        <p:txBody>
          <a:bodyPr>
            <a:normAutofit/>
          </a:bodyPr>
          <a:lstStyle/>
          <a:p>
            <a:r>
              <a:rPr lang="tr-TR" dirty="0" smtClean="0"/>
              <a:t>Bankaların hisse senetleri nakit karşılığı çıkarılmalı ve çıkarılan hisse senetleri nama yazılı olmalıdır (BK md. 7/1-b). </a:t>
            </a:r>
          </a:p>
          <a:p>
            <a:r>
              <a:rPr lang="tr-TR" dirty="0" smtClean="0"/>
              <a:t>Banka kurucularının </a:t>
            </a:r>
            <a:r>
              <a:rPr lang="tr-TR" dirty="0" err="1" smtClean="0"/>
              <a:t>BK’de</a:t>
            </a:r>
            <a:r>
              <a:rPr lang="tr-TR" dirty="0" smtClean="0"/>
              <a:t> kurucular için belirtilen şartları taşımaları gerekmektedir (BK md. 7/1-c). </a:t>
            </a:r>
          </a:p>
          <a:p>
            <a:r>
              <a:rPr lang="tr-TR" dirty="0" smtClean="0"/>
              <a:t>Bankaların zorunlu organlarından biri olan yönetim kurulunda yer alacakların “</a:t>
            </a:r>
            <a:r>
              <a:rPr lang="tr-TR" i="1" dirty="0" smtClean="0"/>
              <a:t>...kurumsal yönetim hükümlerinde belirtilen niteliklere ve plânlanan faaliyetleri gerçekleştirebilecek meslekî tecrübeye haiz...</a:t>
            </a:r>
            <a:r>
              <a:rPr lang="tr-TR" dirty="0" smtClean="0"/>
              <a:t>” olmaları aranan şartlardandır (BK md. 7/1-d).</a:t>
            </a:r>
            <a:endParaRPr lang="tr-TR"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264696"/>
          </a:xfrm>
        </p:spPr>
        <p:txBody>
          <a:bodyPr>
            <a:normAutofit fontScale="92500" lnSpcReduction="20000"/>
          </a:bodyPr>
          <a:lstStyle/>
          <a:p>
            <a:r>
              <a:rPr lang="tr-TR" dirty="0" smtClean="0"/>
              <a:t>Bankalara yönelik öngörülen şartlardan diğeri; banka faaliyet konularının, planlanmış malî, yönetim ve organizasyon yapısı ile uyumlu olmasıdır (BK md. 7/1-e). </a:t>
            </a:r>
          </a:p>
          <a:p>
            <a:r>
              <a:rPr lang="tr-TR" dirty="0" smtClean="0"/>
              <a:t>Bankanın ödenmiş sermayesi en az 30 milyon TL olmalıdır (BK md. 7/1-f). </a:t>
            </a:r>
          </a:p>
          <a:p>
            <a:r>
              <a:rPr lang="tr-TR" dirty="0" smtClean="0"/>
              <a:t>En az 30 milyon TL şeklinde belirlenen ödenmiş sermaye tutarı, kalkınma ve yatırım bankaları için 20 milyon TL olması kararlaştırılmıştır (BK md. 7/2). </a:t>
            </a:r>
          </a:p>
          <a:p>
            <a:r>
              <a:rPr lang="tr-TR" dirty="0" smtClean="0"/>
              <a:t>TTK hükümlerine göre hazırlanan ana sözleşmenin BK hükümlerine aykırılık taşımaması (BK md. 7/1-g) ve bankaların, BDDK denetimi için gereken şeffaf ve açık organizasyon yapısına ve şemasına sahip olması gerekmektedir (BK md. 7/1-h). </a:t>
            </a:r>
          </a:p>
          <a:p>
            <a:endParaRPr lang="tr-TR" dirty="0" smtClean="0"/>
          </a:p>
          <a:p>
            <a:endParaRPr lang="tr-TR"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264696"/>
          </a:xfrm>
        </p:spPr>
        <p:txBody>
          <a:bodyPr>
            <a:normAutofit fontScale="92500"/>
          </a:bodyPr>
          <a:lstStyle/>
          <a:p>
            <a:r>
              <a:rPr lang="tr-TR" dirty="0" smtClean="0"/>
              <a:t>Banka mali hesapları için öngörülen konsolide denetimini engelleyecek herhangi bir durumun ortaya çıkmaması diğer şartlardan biridir (BK md. 7/1-i). </a:t>
            </a:r>
          </a:p>
          <a:p>
            <a:r>
              <a:rPr lang="tr-TR" dirty="0" smtClean="0"/>
              <a:t>Bankaların mali konulara ilişkin yerine getirmesi gereken son şart ise; “</a:t>
            </a:r>
            <a:r>
              <a:rPr lang="tr-TR" i="1" dirty="0" smtClean="0"/>
              <a:t>...öngörülen faaliyet konularına ait iş plânlarını, kuruluşun malî yapısı ile ilgili projeksiyonlarını sermaye yeterliliğini de içerecek şekilde, ilk üç yıl için bütçe plânını ve yapısal örgütlenmesini gösteren bir faaliyet programını iç kontrol, risk yönetimi ve iç denetim sistemi de dâhil olmak üzere ibraz etmesi</a:t>
            </a:r>
            <a:r>
              <a:rPr lang="tr-TR" dirty="0" smtClean="0"/>
              <a:t>” şeklinde düzenlenmiştir (BK md. 7/1-j).</a:t>
            </a:r>
            <a:endParaRPr lang="tr-TR"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44624"/>
            <a:ext cx="8229600" cy="1143000"/>
          </a:xfrm>
        </p:spPr>
        <p:txBody>
          <a:bodyPr>
            <a:normAutofit/>
          </a:bodyPr>
          <a:lstStyle/>
          <a:p>
            <a:r>
              <a:rPr lang="tr-TR" b="1" dirty="0" smtClean="0"/>
              <a:t>Bankaların Ana Sözleşmesi  </a:t>
            </a:r>
            <a:endParaRPr lang="tr-TR" dirty="0"/>
          </a:p>
        </p:txBody>
      </p:sp>
      <p:sp>
        <p:nvSpPr>
          <p:cNvPr id="3" name="2 İçerik Yer Tutucusu"/>
          <p:cNvSpPr>
            <a:spLocks noGrp="1"/>
          </p:cNvSpPr>
          <p:nvPr>
            <p:ph idx="1"/>
          </p:nvPr>
        </p:nvSpPr>
        <p:spPr>
          <a:xfrm>
            <a:off x="457200" y="980728"/>
            <a:ext cx="8229600" cy="5544616"/>
          </a:xfrm>
        </p:spPr>
        <p:txBody>
          <a:bodyPr>
            <a:normAutofit lnSpcReduction="10000"/>
          </a:bodyPr>
          <a:lstStyle/>
          <a:p>
            <a:r>
              <a:rPr lang="tr-TR" dirty="0" smtClean="0"/>
              <a:t>Banka ana sözleşmesi; TTK’de hükmedildiği üzere kısaca anonim şirket kurma iradesini açıklamaya yönelik beyanı yansıtmalıdır. </a:t>
            </a:r>
          </a:p>
          <a:p>
            <a:r>
              <a:rPr lang="tr-TR" dirty="0" smtClean="0"/>
              <a:t>Anonim şirket ticaret unvanıyla kurulan bankaların kuruluşlarında hazırlayacakları ana sözleşmeleri hem TTK hem de BK hükümleri gereğince değiştirilebilir. </a:t>
            </a:r>
          </a:p>
          <a:p>
            <a:r>
              <a:rPr lang="tr-TR" dirty="0" smtClean="0"/>
              <a:t>Değişikliklerde BK hükümlerine göre </a:t>
            </a:r>
            <a:r>
              <a:rPr lang="tr-TR" dirty="0" err="1" smtClean="0"/>
              <a:t>BDDK’nin</a:t>
            </a:r>
            <a:r>
              <a:rPr lang="tr-TR" dirty="0" smtClean="0"/>
              <a:t> uygun görüşü aranırken (BK, md. 16/1), TTK hükümleri gereğince </a:t>
            </a:r>
            <a:r>
              <a:rPr lang="tr-TR" b="1" dirty="0" smtClean="0">
                <a:solidFill>
                  <a:srgbClr val="7030A0"/>
                </a:solidFill>
              </a:rPr>
              <a:t>Ticaret </a:t>
            </a:r>
            <a:r>
              <a:rPr lang="tr-TR" b="1" dirty="0" smtClean="0">
                <a:solidFill>
                  <a:srgbClr val="7030A0"/>
                </a:solidFill>
              </a:rPr>
              <a:t>Bakanlığı’nın </a:t>
            </a:r>
            <a:r>
              <a:rPr lang="tr-TR" dirty="0" smtClean="0"/>
              <a:t>izni aranmaktadır.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188640"/>
            <a:ext cx="8229600" cy="6669360"/>
          </a:xfrm>
        </p:spPr>
        <p:txBody>
          <a:bodyPr>
            <a:normAutofit fontScale="85000" lnSpcReduction="10000"/>
          </a:bodyPr>
          <a:lstStyle/>
          <a:p>
            <a:r>
              <a:rPr lang="tr-TR" dirty="0" err="1" smtClean="0"/>
              <a:t>BDDK’den</a:t>
            </a:r>
            <a:r>
              <a:rPr lang="tr-TR" dirty="0" smtClean="0"/>
              <a:t> izin alınmaksızın gerçekleştirilen ana sözleşme değişiklikleri banka genel kuruluna sunulamaz aynı şekilde genel kurulca değişiklik kabul edilse bile ticaret siciline tescil edilemez (BK, md. 16/1).  </a:t>
            </a:r>
          </a:p>
          <a:p>
            <a:r>
              <a:rPr lang="tr-TR" dirty="0" smtClean="0"/>
              <a:t>Ana sözleşme değişikliğinin banka genel kuruluna sunulması için öncelikle </a:t>
            </a:r>
            <a:r>
              <a:rPr lang="tr-TR" dirty="0" err="1" smtClean="0"/>
              <a:t>BDDK’den</a:t>
            </a:r>
            <a:r>
              <a:rPr lang="tr-TR" dirty="0" smtClean="0"/>
              <a:t> onay talep edilir. </a:t>
            </a:r>
          </a:p>
          <a:p>
            <a:r>
              <a:rPr lang="tr-TR" dirty="0" smtClean="0"/>
              <a:t>BDDK başvuruyu 15 gün içinde cevaplandırmak zorundadır (BK, md. 16/1). </a:t>
            </a:r>
          </a:p>
          <a:p>
            <a:r>
              <a:rPr lang="tr-TR" dirty="0" smtClean="0"/>
              <a:t>Bankalar ana sözleşmelerinin güncel halini internet sayfalarından yayınlamaları gerekmektedir (BK, md. 16/2). </a:t>
            </a:r>
          </a:p>
          <a:p>
            <a:r>
              <a:rPr lang="tr-TR" dirty="0" smtClean="0"/>
              <a:t>Ana sözleşmede değişikliğe gidilmesi ardından bankalar, değişikliği 10 iş günü içerisinde internet sayfalarında güncellemeleri yasal zorunluluklardan biridir (BK, md. 16/2). </a:t>
            </a:r>
          </a:p>
          <a:p>
            <a:endParaRPr lang="tr-TR"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dirty="0" smtClean="0"/>
              <a:t>Banka Kurucularında Aranan Şartlar </a:t>
            </a:r>
            <a:endParaRPr lang="tr-TR" dirty="0"/>
          </a:p>
        </p:txBody>
      </p:sp>
      <p:sp>
        <p:nvSpPr>
          <p:cNvPr id="3" name="2 İçerik Yer Tutucusu"/>
          <p:cNvSpPr>
            <a:spLocks noGrp="1"/>
          </p:cNvSpPr>
          <p:nvPr>
            <p:ph idx="1"/>
          </p:nvPr>
        </p:nvSpPr>
        <p:spPr/>
        <p:txBody>
          <a:bodyPr>
            <a:normAutofit/>
          </a:bodyPr>
          <a:lstStyle/>
          <a:p>
            <a:r>
              <a:rPr lang="tr-TR" dirty="0" smtClean="0"/>
              <a:t>Bankalar birer güven müessesesidirler. </a:t>
            </a:r>
          </a:p>
          <a:p>
            <a:r>
              <a:rPr lang="tr-TR" dirty="0" smtClean="0"/>
              <a:t>Bu sebeple bankalar, toplumun tüm kesimlerinden çeşitli sebeplerle edindikleri, sakladıkları mevduatların, hak sahipleri tarafından geri istendiği anda ödenmesini garanti altına almak zorundadırlar. </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76672"/>
            <a:ext cx="8229600" cy="5649491"/>
          </a:xfrm>
        </p:spPr>
        <p:txBody>
          <a:bodyPr>
            <a:normAutofit/>
          </a:bodyPr>
          <a:lstStyle/>
          <a:p>
            <a:r>
              <a:rPr lang="tr-TR" dirty="0" err="1" smtClean="0"/>
              <a:t>Dolyısıyla</a:t>
            </a:r>
            <a:r>
              <a:rPr lang="tr-TR" dirty="0" smtClean="0"/>
              <a:t> bankalar hem yönetim açısından hem de mali açıdan istikrar ve güven sağlamak durumundadırlar. </a:t>
            </a:r>
          </a:p>
          <a:p>
            <a:r>
              <a:rPr lang="tr-TR" dirty="0" smtClean="0"/>
              <a:t>BK md. 8‘de banka kurucularının taşıması gereken vasıflar sıralanmıştır. </a:t>
            </a:r>
          </a:p>
          <a:p>
            <a:r>
              <a:rPr lang="tr-TR" dirty="0" smtClean="0"/>
              <a:t>Bu şartların bazılarına daha önce BDDK ve </a:t>
            </a:r>
            <a:r>
              <a:rPr lang="tr-TR" dirty="0" err="1" smtClean="0"/>
              <a:t>TMSF’nin</a:t>
            </a:r>
            <a:r>
              <a:rPr lang="tr-TR" dirty="0" smtClean="0"/>
              <a:t> başkan ve üyeleri için aranan şartlarda değinilmiştir. </a:t>
            </a:r>
          </a:p>
          <a:p>
            <a:r>
              <a:rPr lang="tr-TR" dirty="0" smtClean="0"/>
              <a:t>BK md. 8’e göre banka kurucu ortaklarının taşıması gereken vasıflar şunlardır:</a:t>
            </a:r>
            <a:endParaRPr lang="tr-TR"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71797"/>
            <a:ext cx="8229600" cy="5793507"/>
          </a:xfrm>
        </p:spPr>
        <p:txBody>
          <a:bodyPr>
            <a:normAutofit fontScale="85000" lnSpcReduction="10000"/>
          </a:bodyPr>
          <a:lstStyle/>
          <a:p>
            <a:pPr lvl="0"/>
            <a:r>
              <a:rPr lang="tr-TR" dirty="0" smtClean="0"/>
              <a:t>Müflis olmamak, </a:t>
            </a:r>
          </a:p>
          <a:p>
            <a:pPr lvl="0"/>
            <a:r>
              <a:rPr lang="tr-TR" dirty="0" smtClean="0"/>
              <a:t>Konkordato ilân etmiş olmamak, </a:t>
            </a:r>
          </a:p>
          <a:p>
            <a:pPr lvl="0"/>
            <a:r>
              <a:rPr lang="tr-TR" dirty="0" smtClean="0"/>
              <a:t>Yeniden yapılandırma başvurusu tasdik edilmiş olmamak, </a:t>
            </a:r>
          </a:p>
          <a:p>
            <a:pPr lvl="0"/>
            <a:r>
              <a:rPr lang="tr-TR" dirty="0" smtClean="0"/>
              <a:t>Hakkında iflasın ertelenmesi kararı verilmiş olmaması,</a:t>
            </a:r>
          </a:p>
          <a:p>
            <a:pPr lvl="0"/>
            <a:r>
              <a:rPr lang="tr-TR" dirty="0" smtClean="0"/>
              <a:t>Faaliyet izni kaldırılmış ya da fona devredilmiş kalkınma ve yatırım bankaları dâhil bankalarda nitelikli paya sahip olmamak veya kontrolü elinde bulundurmamak,</a:t>
            </a:r>
          </a:p>
          <a:p>
            <a:pPr lvl="0"/>
            <a:r>
              <a:rPr lang="tr-TR" dirty="0" smtClean="0"/>
              <a:t>Gerekli malî güç ve itibara sahip bulunmak, </a:t>
            </a:r>
          </a:p>
          <a:p>
            <a:pPr lvl="0"/>
            <a:r>
              <a:rPr lang="tr-TR" dirty="0" smtClean="0"/>
              <a:t>İşin gerektirdiği dürüstlük ve yeterliliğe sahip olmak,</a:t>
            </a:r>
          </a:p>
          <a:p>
            <a:pPr lvl="0"/>
            <a:r>
              <a:rPr lang="tr-TR" dirty="0" smtClean="0"/>
              <a:t>Tüzel kişi banka kurucusunun ait olduğu risk grubu ile birlikte ortaklık yapısının şeffaf ve açık olmak</a:t>
            </a:r>
          </a:p>
          <a:p>
            <a:pPr lvl="0"/>
            <a:r>
              <a:rPr lang="tr-TR" dirty="0" smtClean="0"/>
              <a:t>Tasfiyeye tabi tutulmuş banker olmamak,</a:t>
            </a:r>
          </a:p>
          <a:p>
            <a:pPr lvl="0"/>
            <a:endParaRPr lang="tr-TR" dirty="0" smtClean="0"/>
          </a:p>
          <a:p>
            <a:endParaRPr lang="tr-TR" dirty="0" smtClean="0"/>
          </a:p>
          <a:p>
            <a:endParaRPr lang="tr-TR"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dirty="0" smtClean="0"/>
              <a:t>Diğer taraftan bankacılık faaliyetlerinin kamu hizmeti niteliğinde olduğu (Yürük, 2006: 17) görüşü bankaların kamu gözetimi altında olması yani kurulmalarından, faaliyete geçmelerine ve sona ermelerine kadar denetleyici ve düzenleyici kurumların gözetiminde olmalarını gerektirmiştir.</a:t>
            </a:r>
            <a:endParaRPr lang="tr-TR"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6192688"/>
          </a:xfrm>
        </p:spPr>
        <p:txBody>
          <a:bodyPr>
            <a:normAutofit fontScale="62500" lnSpcReduction="20000"/>
          </a:bodyPr>
          <a:lstStyle/>
          <a:p>
            <a:pPr lvl="0"/>
            <a:r>
              <a:rPr lang="tr-TR" dirty="0" smtClean="0"/>
              <a:t>İradi tasfiye dışında,  tasfiyeye tabi tutulan finansal kuruluşlarda nitelikli paya sahip olmamak veya kontrolü elinde bulundurmamış olmak,</a:t>
            </a:r>
          </a:p>
          <a:p>
            <a:pPr lvl="0"/>
            <a:r>
              <a:rPr lang="tr-TR" dirty="0" smtClean="0"/>
              <a:t>Ortaklarının temettü hariç ortaklık hakları ile yönetim ve denetimi </a:t>
            </a:r>
            <a:r>
              <a:rPr lang="tr-TR" dirty="0" err="1" smtClean="0"/>
              <a:t>TMSF’ye</a:t>
            </a:r>
            <a:r>
              <a:rPr lang="tr-TR" dirty="0" smtClean="0"/>
              <a:t> intikal eden veya bankacılık yapma ve mevduat ve katılım fonu kabul etme izin ve yetkileri kaldırılan kredi kuruluşlarında nitelikli paya sahip olmamak veya kontrolü elinde bulundurmak ve bulundurmamış olmak,</a:t>
            </a:r>
          </a:p>
          <a:p>
            <a:pPr lvl="0"/>
            <a:r>
              <a:rPr lang="tr-TR" dirty="0" smtClean="0"/>
              <a:t>Taksirli suçlar hariç olmak üzere affa uğramış olsalar bile mülga 765 sayılı Türk Ceza Kanunu ve diğer kanunlar uyarınca ağır hapis veya beş yıldan fazla hapis cezası ile cezalandırılmış olmamak, </a:t>
            </a:r>
          </a:p>
          <a:p>
            <a:pPr lvl="0"/>
            <a:r>
              <a:rPr lang="tr-TR" dirty="0" smtClean="0"/>
              <a:t>Taksirli suçlar hariç olmak üzere 5237 sayılı Türk Ceza Kanunu ve diğer kanunlar uyarınca üç yıldan fazla hapis cezasıyla cezalandırılmış olmamak</a:t>
            </a:r>
          </a:p>
          <a:p>
            <a:pPr lvl="0"/>
            <a:r>
              <a:rPr lang="tr-TR" dirty="0" smtClean="0"/>
              <a:t>Basit veya nitelikli zimmet, zimmet, irtikâp, rüşvet, hırsızlık, dolandırıcılık, sahtecilik, inancı kötüye kullanma, hileli iflas gibi yüz kızartıcı suçlar ile istimal (kullanma) ve  istihlâk (tüketme) kaçakçılığı dışında kalan kaçakçılık suçları, resmî ihale ve alım satımlara fesat karıştırma, kara para aklama gibi suçlardan veya bu suçlara iştirakten hükümlü bulunmamak. </a:t>
            </a:r>
          </a:p>
          <a:p>
            <a:pPr lvl="0"/>
            <a:r>
              <a:rPr lang="tr-TR" dirty="0" smtClean="0"/>
              <a:t>Devletin şahsiyetine karşı işlenen suçlar ile devlet sırlarını açığa vurma, devletin egemenlik alametlerine ve organlarının saygınlığına karşı suçlar, devletin güvenliğine karşı suçlar, anayasal düzene ve bu düzenin işleyişine karşı suçlar, milli savunmaya karşı suçlar, devlet sırlarına karşı suçlar ve casusluk, yabancı devletlerle olan ilişkilere karşı suçlar, vergi kaçakçılığı suçlarından veya bu suçlara iştirakten hükümlü bulunmamak.</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dirty="0" smtClean="0"/>
              <a:t>Görüldüğü üzere banka kurucularında aranan şartlar BK md. 8’de detaylı bir şekilde düzenlenmiş ve bankaların güven kurumu olmalarına yönelik kanaat yasa koyucu tarafından pekiştirilmiştir.</a:t>
            </a:r>
          </a:p>
          <a:p>
            <a:endParaRPr lang="tr-TR"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44624"/>
            <a:ext cx="8229600" cy="1143000"/>
          </a:xfrm>
        </p:spPr>
        <p:txBody>
          <a:bodyPr>
            <a:normAutofit/>
          </a:bodyPr>
          <a:lstStyle/>
          <a:p>
            <a:r>
              <a:rPr lang="tr-TR" b="1" dirty="0" smtClean="0"/>
              <a:t>Banka Kuruluş İzninin İptali</a:t>
            </a:r>
            <a:endParaRPr lang="tr-TR" dirty="0"/>
          </a:p>
        </p:txBody>
      </p:sp>
      <p:sp>
        <p:nvSpPr>
          <p:cNvPr id="3" name="2 İçerik Yer Tutucusu"/>
          <p:cNvSpPr>
            <a:spLocks noGrp="1"/>
          </p:cNvSpPr>
          <p:nvPr>
            <p:ph idx="1"/>
          </p:nvPr>
        </p:nvSpPr>
        <p:spPr>
          <a:xfrm>
            <a:off x="457200" y="1196752"/>
            <a:ext cx="8229600" cy="5400600"/>
          </a:xfrm>
        </p:spPr>
        <p:txBody>
          <a:bodyPr>
            <a:normAutofit fontScale="77500" lnSpcReduction="20000"/>
          </a:bodyPr>
          <a:lstStyle/>
          <a:p>
            <a:r>
              <a:rPr lang="tr-TR" dirty="0" smtClean="0"/>
              <a:t>Bankalara </a:t>
            </a:r>
            <a:r>
              <a:rPr lang="tr-TR" dirty="0" err="1" smtClean="0"/>
              <a:t>BDDKur</a:t>
            </a:r>
            <a:r>
              <a:rPr lang="tr-TR" dirty="0" smtClean="0"/>
              <a:t> tarafından verilen kuruluş izninin hangi hallerde iptal olacağı BK md. 11’de sıralanmıştır. </a:t>
            </a:r>
          </a:p>
          <a:p>
            <a:r>
              <a:rPr lang="tr-TR" dirty="0" smtClean="0"/>
              <a:t>Maddeye göre bankaların (BK md. 11/1); </a:t>
            </a:r>
          </a:p>
          <a:p>
            <a:pPr lvl="1"/>
            <a:r>
              <a:rPr lang="tr-TR" dirty="0" smtClean="0"/>
              <a:t>Kuruluş izninin gerçeğe aykırı beyanlarla alınmış olması, </a:t>
            </a:r>
          </a:p>
          <a:p>
            <a:pPr lvl="1"/>
            <a:r>
              <a:rPr lang="tr-TR" dirty="0" smtClean="0"/>
              <a:t>Kuruluş izninin verildiği tarihten itibaren dokuz ay içerisinde faaliyet izni için başvurulmaması,</a:t>
            </a:r>
          </a:p>
          <a:p>
            <a:pPr lvl="1"/>
            <a:r>
              <a:rPr lang="tr-TR" dirty="0" smtClean="0"/>
              <a:t>Kuruluş izninden vazgeçildiğinin beyan edilmesi, </a:t>
            </a:r>
          </a:p>
          <a:p>
            <a:pPr lvl="1"/>
            <a:r>
              <a:rPr lang="tr-TR" dirty="0" smtClean="0"/>
              <a:t>İznin verilmesinde aranan şartların, faaliyete geçilinceye kadar kaybedilmesi, </a:t>
            </a:r>
          </a:p>
          <a:p>
            <a:pPr lvl="1"/>
            <a:r>
              <a:rPr lang="tr-TR" dirty="0" smtClean="0"/>
              <a:t>Faaliyet izni alınamamış olması,</a:t>
            </a:r>
          </a:p>
          <a:p>
            <a:pPr lvl="1"/>
            <a:r>
              <a:rPr lang="tr-TR" dirty="0" smtClean="0"/>
              <a:t>Bankanın bankacılık faaliyetlerinin tümünden kendi isteğiyle vazgeçmiş olması ya da iradi tasfiyenin tamamlanmış olması,</a:t>
            </a:r>
          </a:p>
          <a:p>
            <a:pPr lvl="1"/>
            <a:r>
              <a:rPr lang="tr-TR" dirty="0" smtClean="0"/>
              <a:t>Devrolunan bankanın birleşme veya bölünme işlemlerinin tamamlanması,</a:t>
            </a:r>
          </a:p>
          <a:p>
            <a:pPr lvl="1"/>
            <a:r>
              <a:rPr lang="tr-TR" dirty="0" smtClean="0"/>
              <a:t>Faaliyet izni kaldırılan bankanın tasfiye veya iflas takibatının tamamlanması hallerinden biri ile karşılaşılması durumunda bankanın kuruluş izni iptal edilir. </a:t>
            </a:r>
          </a:p>
          <a:p>
            <a:pPr>
              <a:buNone/>
            </a:pPr>
            <a:endParaRPr lang="tr-TR" dirty="0" smtClean="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dirty="0" smtClean="0"/>
              <a:t>İptal kararı </a:t>
            </a:r>
            <a:r>
              <a:rPr lang="tr-TR" dirty="0" err="1" smtClean="0"/>
              <a:t>BDDKur</a:t>
            </a:r>
            <a:r>
              <a:rPr lang="tr-TR" dirty="0" smtClean="0"/>
              <a:t> tarafından verilir. </a:t>
            </a:r>
          </a:p>
          <a:p>
            <a:r>
              <a:rPr lang="tr-TR" dirty="0" smtClean="0"/>
              <a:t>Kuruluş izninin verilmesi kararında olduğu gibi iptali kararında da </a:t>
            </a:r>
            <a:r>
              <a:rPr lang="tr-TR" b="1" dirty="0" smtClean="0"/>
              <a:t>en az beş üyenin aynı yönde görüş bildirme</a:t>
            </a:r>
            <a:r>
              <a:rPr lang="tr-TR" dirty="0" smtClean="0"/>
              <a:t> şartı aranmaktadır (BK md. 11/2).  </a:t>
            </a:r>
          </a:p>
          <a:p>
            <a:endParaRPr lang="tr-TR"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dirty="0" smtClean="0"/>
              <a:t>Yabancı Bankaların Türkiye’de Şube Açma Şartları</a:t>
            </a:r>
            <a:endParaRPr lang="tr-TR" dirty="0"/>
          </a:p>
        </p:txBody>
      </p:sp>
      <p:sp>
        <p:nvSpPr>
          <p:cNvPr id="3" name="2 İçerik Yer Tutucusu"/>
          <p:cNvSpPr>
            <a:spLocks noGrp="1"/>
          </p:cNvSpPr>
          <p:nvPr>
            <p:ph idx="1"/>
          </p:nvPr>
        </p:nvSpPr>
        <p:spPr/>
        <p:txBody>
          <a:bodyPr>
            <a:normAutofit lnSpcReduction="10000"/>
          </a:bodyPr>
          <a:lstStyle/>
          <a:p>
            <a:r>
              <a:rPr lang="tr-TR" dirty="0" smtClean="0"/>
              <a:t>BK md.6’da belirtildiği üzere; Türkiye’de kurulu bankalar yanında yurtdışında (yani kanuni merkezi yurtdışında) bulunan bankaların Türkiye’de faaliyette bulunmalarına izin verilebilir. </a:t>
            </a:r>
          </a:p>
          <a:p>
            <a:r>
              <a:rPr lang="tr-TR" dirty="0" smtClean="0"/>
              <a:t>Türkiye’de bankacılık faaliyetinde bulunacak yurtdışı merkezli bankaların şube açmaları çeşitli şartlara bağlanmıştır. </a:t>
            </a:r>
          </a:p>
          <a:p>
            <a:r>
              <a:rPr lang="tr-TR" dirty="0" smtClean="0"/>
              <a:t>Bu şartlar BK md. 9’da sıralanmıştır. </a:t>
            </a:r>
          </a:p>
          <a:p>
            <a:endParaRPr lang="tr-TR" dirty="0" smtClean="0"/>
          </a:p>
          <a:p>
            <a:endParaRPr lang="tr-TR"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5793507"/>
          </a:xfrm>
        </p:spPr>
        <p:txBody>
          <a:bodyPr>
            <a:normAutofit/>
          </a:bodyPr>
          <a:lstStyle/>
          <a:p>
            <a:r>
              <a:rPr lang="tr-TR" dirty="0" smtClean="0"/>
              <a:t>Türkiye merkezli bir bankanın kuruluşu ile yurt dışında yerleşik bir bankanın Türkiye’de kuruluş izni almasına ve ilk şubesini açmasına yönelik mevzuat hükümleri benzerlik göstermektedir (Köseoğlu, 2016: 142). </a:t>
            </a:r>
          </a:p>
          <a:p>
            <a:r>
              <a:rPr lang="tr-TR" dirty="0" smtClean="0"/>
              <a:t>Yurtdışı merkezli bankanın Türkiye’de şube açması öncelikle </a:t>
            </a:r>
            <a:r>
              <a:rPr lang="tr-TR" dirty="0" err="1" smtClean="0"/>
              <a:t>BDDKur’dan</a:t>
            </a:r>
            <a:r>
              <a:rPr lang="tr-TR" dirty="0" smtClean="0"/>
              <a:t> izin almasına bağlanmıştır. </a:t>
            </a:r>
          </a:p>
          <a:p>
            <a:r>
              <a:rPr lang="tr-TR" dirty="0" smtClean="0"/>
              <a:t>Ardından yurtdışı merkezli bankaların Türkiye’de şube açmaları için (BK, md. 9/1);</a:t>
            </a:r>
            <a:endParaRPr lang="tr-TR"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0" y="188640"/>
            <a:ext cx="9144000" cy="6480720"/>
          </a:xfrm>
        </p:spPr>
        <p:txBody>
          <a:bodyPr>
            <a:normAutofit fontScale="92500" lnSpcReduction="10000"/>
          </a:bodyPr>
          <a:lstStyle/>
          <a:p>
            <a:pPr lvl="1"/>
            <a:r>
              <a:rPr lang="tr-TR" i="1" dirty="0" smtClean="0"/>
              <a:t>“...</a:t>
            </a:r>
            <a:endParaRPr lang="tr-TR" sz="2000" dirty="0" smtClean="0"/>
          </a:p>
          <a:p>
            <a:pPr lvl="1"/>
            <a:r>
              <a:rPr lang="tr-TR" i="1" dirty="0" smtClean="0"/>
              <a:t>Yabancı bankanın kurulduğu ülkede;</a:t>
            </a:r>
            <a:endParaRPr lang="tr-TR" sz="2000" dirty="0" smtClean="0"/>
          </a:p>
          <a:p>
            <a:pPr lvl="2"/>
            <a:r>
              <a:rPr lang="tr-TR" i="1" dirty="0" smtClean="0"/>
              <a:t>Esas faaliyetlerinden yasaklanmamış olması, </a:t>
            </a:r>
            <a:endParaRPr lang="tr-TR" sz="1600" dirty="0" smtClean="0"/>
          </a:p>
          <a:p>
            <a:pPr lvl="2"/>
            <a:r>
              <a:rPr lang="tr-TR" i="1" dirty="0" smtClean="0"/>
              <a:t>Faaliyet gösteren yetkili denetim merciinin Türkiye'de faaliyette bulunulmasına yönelik olumsuz görüşünün olmaması,</a:t>
            </a:r>
            <a:endParaRPr lang="tr-TR" sz="1600" dirty="0" smtClean="0"/>
          </a:p>
          <a:p>
            <a:pPr lvl="1"/>
            <a:r>
              <a:rPr lang="tr-TR" i="1" dirty="0" smtClean="0"/>
              <a:t>Yabancı bankanın ödenmiş sermayesinin Türkiye'ye tahsis edilen kısmının 30 milyon TL’den az olmaması, </a:t>
            </a:r>
            <a:endParaRPr lang="tr-TR" sz="2000" dirty="0" smtClean="0"/>
          </a:p>
          <a:p>
            <a:pPr lvl="1"/>
            <a:r>
              <a:rPr lang="tr-TR" i="1" dirty="0" smtClean="0"/>
              <a:t>Yabancı banka müdürler kurulu üyelerinin, kurumsal yönetim hükümlerinde belirtilen şartları ve plânlanan faaliyetleri gerçekleştirebilecek meslekî tecrübeyi haiz olmaları,</a:t>
            </a:r>
            <a:endParaRPr lang="tr-TR" sz="2000" dirty="0" smtClean="0"/>
          </a:p>
          <a:p>
            <a:pPr lvl="1"/>
            <a:r>
              <a:rPr lang="tr-TR" i="1" dirty="0" smtClean="0"/>
              <a:t>İzin kapsamındaki faaliyet konularına ait iş plânlarını, ilk üç yıl için bütçe plânını ve yapısal örgütlenmesini gösteren bir faaliyet programını ibraz etmesi,</a:t>
            </a:r>
            <a:endParaRPr lang="tr-TR" sz="2000" dirty="0" smtClean="0"/>
          </a:p>
          <a:p>
            <a:pPr lvl="1"/>
            <a:r>
              <a:rPr lang="tr-TR" i="1" dirty="0" smtClean="0"/>
              <a:t>Dâhil olduğu grubun ortaklık yapısının şeffaf ve açık olması”</a:t>
            </a:r>
            <a:endParaRPr lang="tr-TR" sz="2000" dirty="0" smtClean="0"/>
          </a:p>
          <a:p>
            <a:r>
              <a:rPr lang="tr-TR" dirty="0" smtClean="0"/>
              <a:t>şartlarını topyekun taşımaları gerekmektedir.</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dirty="0" smtClean="0"/>
              <a:t>Bu şartlar dışında Türkiye’de şube açmak isteyen yurtdışı merkezli bankanın bağlı bulunduğu ülkenin yerel düzenlemelerine aykırılık göstermesi sonucunda faaliyeti yasaklanmış bankacılık alanlarında Türkiye’de faaliyette bulunmasına izni verilmez (BK, md. 9/2).</a:t>
            </a:r>
          </a:p>
          <a:p>
            <a:endParaRPr lang="tr-TR"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b="1" dirty="0" smtClean="0"/>
              <a:t>Bankaların Faaliyete Geçmesi </a:t>
            </a:r>
            <a:endParaRPr lang="tr-TR" dirty="0"/>
          </a:p>
        </p:txBody>
      </p:sp>
      <p:sp>
        <p:nvSpPr>
          <p:cNvPr id="3" name="2 İçerik Yer Tutucusu"/>
          <p:cNvSpPr>
            <a:spLocks noGrp="1"/>
          </p:cNvSpPr>
          <p:nvPr>
            <p:ph idx="1"/>
          </p:nvPr>
        </p:nvSpPr>
        <p:spPr>
          <a:xfrm>
            <a:off x="457200" y="1124744"/>
            <a:ext cx="8229600" cy="5472608"/>
          </a:xfrm>
        </p:spPr>
        <p:txBody>
          <a:bodyPr>
            <a:normAutofit/>
          </a:bodyPr>
          <a:lstStyle/>
          <a:p>
            <a:r>
              <a:rPr lang="tr-TR" dirty="0" smtClean="0"/>
              <a:t>Kuruluş izni alan bankalar ayrıca </a:t>
            </a:r>
            <a:r>
              <a:rPr lang="tr-TR" b="1" dirty="0" smtClean="0"/>
              <a:t>faaliyet izni almak zorundadır </a:t>
            </a:r>
            <a:r>
              <a:rPr lang="tr-TR" dirty="0" smtClean="0"/>
              <a:t>(BK md.   10/1). </a:t>
            </a:r>
          </a:p>
          <a:p>
            <a:r>
              <a:rPr lang="tr-TR" dirty="0" smtClean="0"/>
              <a:t>Aynı şekilde </a:t>
            </a:r>
            <a:r>
              <a:rPr lang="tr-TR" b="1" dirty="0" smtClean="0"/>
              <a:t>yurtdışı merkezli bankalar</a:t>
            </a:r>
            <a:r>
              <a:rPr lang="tr-TR" dirty="0" smtClean="0"/>
              <a:t>dan Türkiye’de şube açma izni almış olanların da </a:t>
            </a:r>
            <a:r>
              <a:rPr lang="tr-TR" b="1" dirty="0" smtClean="0"/>
              <a:t>faaliyet izni alma zorunlulukları </a:t>
            </a:r>
            <a:r>
              <a:rPr lang="tr-TR" dirty="0" smtClean="0"/>
              <a:t>bulunmaktadır (BK md.   10/1). </a:t>
            </a:r>
          </a:p>
          <a:p>
            <a:r>
              <a:rPr lang="tr-TR" dirty="0" smtClean="0"/>
              <a:t>Faaliyet izni de kuruluş izni gibi </a:t>
            </a:r>
            <a:r>
              <a:rPr lang="tr-TR" b="1" dirty="0" err="1" smtClean="0"/>
              <a:t>BDDKur</a:t>
            </a:r>
            <a:r>
              <a:rPr lang="tr-TR" b="1" dirty="0" smtClean="0"/>
              <a:t> tarafından verilmekte</a:t>
            </a:r>
            <a:r>
              <a:rPr lang="tr-TR" dirty="0" smtClean="0"/>
              <a:t>dir. </a:t>
            </a:r>
          </a:p>
          <a:p>
            <a:r>
              <a:rPr lang="tr-TR" dirty="0" smtClean="0"/>
              <a:t>Faaliyet izni için </a:t>
            </a:r>
            <a:r>
              <a:rPr lang="tr-TR" dirty="0" err="1" smtClean="0"/>
              <a:t>BDDKur’a</a:t>
            </a:r>
            <a:r>
              <a:rPr lang="tr-TR" dirty="0" smtClean="0"/>
              <a:t> </a:t>
            </a:r>
            <a:r>
              <a:rPr lang="tr-TR" b="1" dirty="0" smtClean="0"/>
              <a:t>bir beyanname ile başvurulur</a:t>
            </a:r>
            <a:r>
              <a:rPr lang="tr-TR" dirty="0" smtClean="0"/>
              <a:t> (BK md.   10/1). </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548680"/>
            <a:ext cx="8229600" cy="5577483"/>
          </a:xfrm>
        </p:spPr>
        <p:txBody>
          <a:bodyPr>
            <a:normAutofit/>
          </a:bodyPr>
          <a:lstStyle/>
          <a:p>
            <a:r>
              <a:rPr lang="tr-TR" dirty="0" smtClean="0"/>
              <a:t>Bankalara </a:t>
            </a:r>
            <a:r>
              <a:rPr lang="tr-TR" dirty="0" err="1" smtClean="0"/>
              <a:t>BDDKur</a:t>
            </a:r>
            <a:r>
              <a:rPr lang="tr-TR" dirty="0" smtClean="0"/>
              <a:t> tarafından verilen faaliyet izinleri </a:t>
            </a:r>
            <a:r>
              <a:rPr lang="tr-TR" b="1" dirty="0" err="1" smtClean="0"/>
              <a:t>RG’de</a:t>
            </a:r>
            <a:r>
              <a:rPr lang="tr-TR" b="1" dirty="0" smtClean="0"/>
              <a:t> yayım</a:t>
            </a:r>
            <a:r>
              <a:rPr lang="tr-TR" dirty="0" smtClean="0"/>
              <a:t>lanır (BK md.   10/1). </a:t>
            </a:r>
          </a:p>
          <a:p>
            <a:r>
              <a:rPr lang="tr-TR" dirty="0" smtClean="0"/>
              <a:t>Bankalar </a:t>
            </a:r>
            <a:r>
              <a:rPr lang="tr-TR" b="1" dirty="0" smtClean="0"/>
              <a:t>kuruluş izninin verildiği tarihten itibaren </a:t>
            </a:r>
            <a:r>
              <a:rPr lang="tr-TR" b="1" dirty="0" smtClean="0">
                <a:solidFill>
                  <a:srgbClr val="FF0000"/>
                </a:solidFill>
              </a:rPr>
              <a:t>9 ay içerisinde </a:t>
            </a:r>
            <a:r>
              <a:rPr lang="tr-TR" dirty="0" smtClean="0"/>
              <a:t>faaliyet izni için başvurmak zorundadırlar (BK md.   11/1-b). </a:t>
            </a:r>
            <a:r>
              <a:rPr lang="tr-TR" dirty="0" err="1" smtClean="0"/>
              <a:t>BDDKur</a:t>
            </a:r>
            <a:r>
              <a:rPr lang="tr-TR" dirty="0" smtClean="0"/>
              <a:t> tarafından verilecek faaliyet izni; ilk faaliyet izin başvurusunun yapıldığı tarihten itibaren </a:t>
            </a:r>
            <a:r>
              <a:rPr lang="tr-TR" b="1" dirty="0" smtClean="0"/>
              <a:t>en geç 3 ay içinde </a:t>
            </a:r>
            <a:r>
              <a:rPr lang="tr-TR" dirty="0" smtClean="0"/>
              <a:t>sonuçlandırılmalıdır (BK md.   10/1).</a:t>
            </a:r>
          </a:p>
          <a:p>
            <a:endParaRPr lang="tr-TR"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5721499"/>
          </a:xfrm>
        </p:spPr>
        <p:txBody>
          <a:bodyPr>
            <a:normAutofit/>
          </a:bodyPr>
          <a:lstStyle/>
          <a:p>
            <a:r>
              <a:rPr lang="tr-TR" dirty="0" smtClean="0"/>
              <a:t>BK md. 6/1’e göre bankaların kurulması ya da yurt dışında kurulu bankanın Türkiye’de şube açması izne tabidir. </a:t>
            </a:r>
          </a:p>
          <a:p>
            <a:r>
              <a:rPr lang="tr-TR" dirty="0" smtClean="0"/>
              <a:t>Kuruluş izni </a:t>
            </a:r>
            <a:r>
              <a:rPr lang="tr-TR" dirty="0" err="1" smtClean="0"/>
              <a:t>BDDKur</a:t>
            </a:r>
            <a:r>
              <a:rPr lang="tr-TR" dirty="0" smtClean="0"/>
              <a:t> tarafından verilmektedir. Bankalar </a:t>
            </a:r>
            <a:r>
              <a:rPr lang="tr-TR" dirty="0" err="1" smtClean="0"/>
              <a:t>BK’de</a:t>
            </a:r>
            <a:r>
              <a:rPr lang="tr-TR" dirty="0" smtClean="0"/>
              <a:t> belirtilen şartları taşıdıklarına yönelik belgelerle </a:t>
            </a:r>
            <a:r>
              <a:rPr lang="tr-TR" dirty="0" err="1" smtClean="0"/>
              <a:t>BDDKur’a</a:t>
            </a:r>
            <a:r>
              <a:rPr lang="tr-TR" dirty="0" smtClean="0"/>
              <a:t> başvurmak zorundadırlar. </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251520" y="0"/>
            <a:ext cx="8686800" cy="6858000"/>
          </a:xfrm>
        </p:spPr>
        <p:txBody>
          <a:bodyPr>
            <a:normAutofit/>
          </a:bodyPr>
          <a:lstStyle/>
          <a:p>
            <a:r>
              <a:rPr lang="tr-TR" dirty="0" smtClean="0"/>
              <a:t>Faaliyet izninin verilmesi için bankalar, mevzuatta belirtilen </a:t>
            </a:r>
            <a:r>
              <a:rPr lang="tr-TR" b="1" dirty="0" smtClean="0"/>
              <a:t>şartları taşımaları </a:t>
            </a:r>
            <a:r>
              <a:rPr lang="tr-TR" dirty="0" smtClean="0"/>
              <a:t>ve </a:t>
            </a:r>
            <a:r>
              <a:rPr lang="tr-TR" b="1" dirty="0" smtClean="0"/>
              <a:t>bunu belgelendirmeleri </a:t>
            </a:r>
            <a:r>
              <a:rPr lang="tr-TR" dirty="0" smtClean="0"/>
              <a:t>gerekir (BK md.   10/2).  </a:t>
            </a:r>
          </a:p>
          <a:p>
            <a:r>
              <a:rPr lang="tr-TR" b="1" dirty="0" smtClean="0"/>
              <a:t>Şartları taşımayan bankalara </a:t>
            </a:r>
            <a:r>
              <a:rPr lang="tr-TR" dirty="0" err="1" smtClean="0"/>
              <a:t>BDDKur</a:t>
            </a:r>
            <a:r>
              <a:rPr lang="tr-TR" dirty="0" smtClean="0"/>
              <a:t> tarafından eksikliklerin giderilmesi için </a:t>
            </a:r>
            <a:r>
              <a:rPr lang="tr-TR" b="1" dirty="0" smtClean="0"/>
              <a:t>6 ayı geçmemek üzere süre</a:t>
            </a:r>
            <a:r>
              <a:rPr lang="tr-TR" dirty="0" smtClean="0"/>
              <a:t> verilir (BK md.   10/2).  </a:t>
            </a:r>
          </a:p>
          <a:p>
            <a:r>
              <a:rPr lang="tr-TR" dirty="0" smtClean="0"/>
              <a:t>Eksikliklerini tamamlayarak bu süre içinde yeniden başvuranların, yapılan incelemeler ardından; ya talepleri uygun görülerek faaliyet izni kendilerine verilir ya da talepleri uygun bulunmayarak verilen banka kuruluş izinleri de geçersiz sayılarak, sonuç başvuranlara tebliğ edilir (BK md.   10/2). </a:t>
            </a:r>
          </a:p>
          <a:p>
            <a:endParaRPr lang="tr-TR"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dirty="0" smtClean="0"/>
              <a:t>Faaliyet izni almak için gereken şartlar BK md.   10/2’de sıralanmıştır.  </a:t>
            </a:r>
          </a:p>
          <a:p>
            <a:endParaRPr lang="tr-TR"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336704"/>
          </a:xfrm>
        </p:spPr>
        <p:txBody>
          <a:bodyPr>
            <a:normAutofit lnSpcReduction="10000"/>
          </a:bodyPr>
          <a:lstStyle/>
          <a:p>
            <a:r>
              <a:rPr lang="tr-TR" dirty="0" smtClean="0"/>
              <a:t>Sırasıyla bu şartlar aşağıdaki gibidir.          </a:t>
            </a:r>
          </a:p>
          <a:p>
            <a:pPr lvl="1"/>
            <a:r>
              <a:rPr lang="tr-TR" dirty="0" smtClean="0"/>
              <a:t>Sermayesinin nakit olarak ödenmiş ve nakit ödenen sermayenin plânlanan faaliyetleri gerçekleştirebilecek düzeyde olması,</a:t>
            </a:r>
          </a:p>
          <a:p>
            <a:pPr lvl="1"/>
            <a:r>
              <a:rPr lang="tr-TR" dirty="0" err="1" smtClean="0"/>
              <a:t>BK’de</a:t>
            </a:r>
            <a:r>
              <a:rPr lang="tr-TR" dirty="0" smtClean="0"/>
              <a:t> hükmedilen en az 30 milyon TL sermayenin % 10’u tutarındaki sisteme giriş payının en az dörtte birinin (30 milyon x % 10 x ⅟4 = </a:t>
            </a:r>
            <a:r>
              <a:rPr lang="tr-TR" b="1" dirty="0" smtClean="0"/>
              <a:t>750 bin TL’nin) TMSF hesabına yatırıldığına dair belge</a:t>
            </a:r>
            <a:r>
              <a:rPr lang="tr-TR" dirty="0" smtClean="0"/>
              <a:t>nin sunulması, </a:t>
            </a:r>
          </a:p>
          <a:p>
            <a:pPr lvl="1"/>
            <a:r>
              <a:rPr lang="tr-TR" dirty="0" smtClean="0"/>
              <a:t>Banka faaliyetlerinin kurumsal yönetim hükümlerine uygunluğunun sağlaması ve yeterli personel ve teknik donanıma sahip olması, </a:t>
            </a:r>
          </a:p>
          <a:p>
            <a:pPr lvl="1"/>
            <a:r>
              <a:rPr lang="tr-TR" dirty="0" smtClean="0"/>
              <a:t>Yöneticilerinin, kurumsal yönetim hükümlerinde belirtilen niteliklere haiz olması gerekmektedir. </a:t>
            </a:r>
          </a:p>
          <a:p>
            <a:endParaRPr lang="tr-TR" dirty="0" smtClean="0"/>
          </a:p>
          <a:p>
            <a:endParaRPr lang="tr-TR"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76672"/>
            <a:ext cx="8229600" cy="6048672"/>
          </a:xfrm>
        </p:spPr>
        <p:txBody>
          <a:bodyPr>
            <a:normAutofit/>
          </a:bodyPr>
          <a:lstStyle/>
          <a:p>
            <a:r>
              <a:rPr lang="tr-TR" dirty="0" smtClean="0"/>
              <a:t>Bu şartlar yanında banka faaliyet izinlerinin verilmesinde </a:t>
            </a:r>
            <a:r>
              <a:rPr lang="tr-TR" b="1" dirty="0" err="1" smtClean="0"/>
              <a:t>BDDKur’a</a:t>
            </a:r>
            <a:r>
              <a:rPr lang="tr-TR" b="1" dirty="0" smtClean="0"/>
              <a:t> takdir yetkisi tanımış</a:t>
            </a:r>
            <a:r>
              <a:rPr lang="tr-TR" dirty="0" smtClean="0"/>
              <a:t>tır. </a:t>
            </a:r>
          </a:p>
          <a:p>
            <a:r>
              <a:rPr lang="tr-TR" dirty="0" smtClean="0"/>
              <a:t>Bu yetki kapsamında </a:t>
            </a:r>
            <a:r>
              <a:rPr lang="tr-TR" dirty="0" err="1" smtClean="0"/>
              <a:t>BDDKur</a:t>
            </a:r>
            <a:r>
              <a:rPr lang="tr-TR" dirty="0" smtClean="0"/>
              <a:t>, bankaların faaliyet konularını yürütebilecek yeterliliğe sahip olup olmadıkları konusunda </a:t>
            </a:r>
            <a:r>
              <a:rPr lang="tr-TR" dirty="0" err="1" smtClean="0"/>
              <a:t>taktiren</a:t>
            </a:r>
            <a:r>
              <a:rPr lang="tr-TR" dirty="0" smtClean="0"/>
              <a:t> karar vermektedir (BK md.   10/2-e).</a:t>
            </a:r>
          </a:p>
          <a:p>
            <a:endParaRPr lang="tr-TR" dirty="0" smtClean="0"/>
          </a:p>
          <a:p>
            <a:endParaRPr lang="tr-TR"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264696"/>
          </a:xfrm>
        </p:spPr>
        <p:txBody>
          <a:bodyPr>
            <a:normAutofit/>
          </a:bodyPr>
          <a:lstStyle/>
          <a:p>
            <a:r>
              <a:rPr lang="tr-TR" dirty="0" smtClean="0"/>
              <a:t>Yukarıda ödenmesi gereken sisteme giriş payına ilişkin belgenin </a:t>
            </a:r>
            <a:r>
              <a:rPr lang="tr-TR" dirty="0" err="1" smtClean="0"/>
              <a:t>BDDKur’a</a:t>
            </a:r>
            <a:r>
              <a:rPr lang="tr-TR" dirty="0" smtClean="0"/>
              <a:t> sunulması gerektiği, şartlardan biri olarak düzenlenmiştir (30 milyon x % 10 x ⅟4 = 750 bin TL) (BK md.   10/2-b).  </a:t>
            </a:r>
          </a:p>
          <a:p>
            <a:r>
              <a:rPr lang="tr-TR" dirty="0" smtClean="0"/>
              <a:t>Kalan kısmın </a:t>
            </a:r>
            <a:r>
              <a:rPr lang="tr-TR" b="1" dirty="0" smtClean="0"/>
              <a:t>(30 milyon x % 10 x ¾= 2.250 bin TL’nin) </a:t>
            </a:r>
            <a:r>
              <a:rPr lang="tr-TR" dirty="0" smtClean="0"/>
              <a:t>ödenmesi için </a:t>
            </a:r>
            <a:r>
              <a:rPr lang="tr-TR" dirty="0" err="1" smtClean="0"/>
              <a:t>BDDKur</a:t>
            </a:r>
            <a:r>
              <a:rPr lang="tr-TR" dirty="0" smtClean="0"/>
              <a:t> bir ödeme planı belirler. </a:t>
            </a:r>
          </a:p>
          <a:p>
            <a:endParaRPr lang="tr-TR"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6120680"/>
          </a:xfrm>
        </p:spPr>
        <p:txBody>
          <a:bodyPr>
            <a:normAutofit/>
          </a:bodyPr>
          <a:lstStyle/>
          <a:p>
            <a:r>
              <a:rPr lang="tr-TR" dirty="0" smtClean="0"/>
              <a:t>Faaliyete geçme izni talep eden bankalar ayrıca, bankanın faaliyete geçiş tarihinden itibaren geçerli olacak bu plana göre, </a:t>
            </a:r>
            <a:r>
              <a:rPr lang="tr-TR" b="1" dirty="0" smtClean="0"/>
              <a:t>ödemelerin </a:t>
            </a:r>
            <a:r>
              <a:rPr lang="tr-TR" b="1" dirty="0" err="1" smtClean="0"/>
              <a:t>TMSF’ye</a:t>
            </a:r>
            <a:r>
              <a:rPr lang="tr-TR" b="1" dirty="0" smtClean="0"/>
              <a:t> yapılacağı yönünde bir taahhüt hazırlayarak </a:t>
            </a:r>
            <a:r>
              <a:rPr lang="tr-TR" b="1" dirty="0" err="1" smtClean="0"/>
              <a:t>BDDKur’a</a:t>
            </a:r>
            <a:r>
              <a:rPr lang="tr-TR" b="1" dirty="0" smtClean="0"/>
              <a:t> sunması gerekmekte</a:t>
            </a:r>
            <a:r>
              <a:rPr lang="tr-TR" dirty="0" smtClean="0"/>
              <a:t>dir (BK md.   10/3).  </a:t>
            </a:r>
          </a:p>
          <a:p>
            <a:r>
              <a:rPr lang="tr-TR" b="1" dirty="0" smtClean="0"/>
              <a:t>Sisteme giriş payı </a:t>
            </a:r>
            <a:r>
              <a:rPr lang="tr-TR" dirty="0" smtClean="0"/>
              <a:t>bir kez için alınmakta ve ödenmesinden </a:t>
            </a:r>
            <a:r>
              <a:rPr lang="tr-TR" b="1" dirty="0" smtClean="0"/>
              <a:t>banka hissedarları (ortakları) </a:t>
            </a:r>
            <a:r>
              <a:rPr lang="tr-TR" b="1" dirty="0" err="1" smtClean="0"/>
              <a:t>müteselsilen</a:t>
            </a:r>
            <a:r>
              <a:rPr lang="tr-TR" b="1" dirty="0" smtClean="0"/>
              <a:t> sorumlu </a:t>
            </a:r>
            <a:r>
              <a:rPr lang="tr-TR" dirty="0" smtClean="0"/>
              <a:t>tutulmaktadır (BK md.   10/3).</a:t>
            </a:r>
            <a:endParaRPr lang="tr-TR"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188640"/>
            <a:ext cx="8229600" cy="1143000"/>
          </a:xfrm>
        </p:spPr>
        <p:txBody>
          <a:bodyPr>
            <a:normAutofit/>
          </a:bodyPr>
          <a:lstStyle/>
          <a:p>
            <a:r>
              <a:rPr lang="tr-TR" b="1" dirty="0" smtClean="0"/>
              <a:t>Banka Faaliyet İzninin Kaldırılması </a:t>
            </a:r>
            <a:endParaRPr lang="tr-TR" dirty="0"/>
          </a:p>
        </p:txBody>
      </p:sp>
      <p:sp>
        <p:nvSpPr>
          <p:cNvPr id="3" name="2 İçerik Yer Tutucusu"/>
          <p:cNvSpPr>
            <a:spLocks noGrp="1"/>
          </p:cNvSpPr>
          <p:nvPr>
            <p:ph idx="1"/>
          </p:nvPr>
        </p:nvSpPr>
        <p:spPr>
          <a:xfrm>
            <a:off x="457200" y="1268760"/>
            <a:ext cx="8229600" cy="4857403"/>
          </a:xfrm>
        </p:spPr>
        <p:txBody>
          <a:bodyPr>
            <a:normAutofit/>
          </a:bodyPr>
          <a:lstStyle/>
          <a:p>
            <a:r>
              <a:rPr lang="tr-TR" dirty="0" smtClean="0"/>
              <a:t>Banka kuruluş izni ile banka faaliyet izninin </a:t>
            </a:r>
            <a:r>
              <a:rPr lang="tr-TR" b="1" dirty="0" smtClean="0"/>
              <a:t>farklı işlevleri bulunmaktadır</a:t>
            </a:r>
            <a:r>
              <a:rPr lang="tr-TR" dirty="0" smtClean="0"/>
              <a:t>. </a:t>
            </a:r>
          </a:p>
          <a:p>
            <a:r>
              <a:rPr lang="tr-TR" dirty="0" smtClean="0"/>
              <a:t>Kuruluş izninde anonim şirket unvanıyla kurulan bankanın tüzel kişilik kazanması sağlanırken, </a:t>
            </a:r>
            <a:r>
              <a:rPr lang="tr-TR" b="1" dirty="0" smtClean="0"/>
              <a:t>faaliyet izninde bankanın sektörde faaliyette bulunmasına ilişkin izinler </a:t>
            </a:r>
            <a:r>
              <a:rPr lang="tr-TR" dirty="0" smtClean="0"/>
              <a:t>verilir. </a:t>
            </a:r>
          </a:p>
          <a:p>
            <a:r>
              <a:rPr lang="tr-TR" dirty="0" smtClean="0">
                <a:solidFill>
                  <a:srgbClr val="FF0000"/>
                </a:solidFill>
                <a:effectLst>
                  <a:outerShdw blurRad="38100" dist="38100" dir="2700000" algn="tl">
                    <a:srgbClr val="000000">
                      <a:alpha val="43137"/>
                    </a:srgbClr>
                  </a:outerShdw>
                </a:effectLst>
              </a:rPr>
              <a:t>Bu nedenledir ki; kuruluş izni </a:t>
            </a:r>
            <a:r>
              <a:rPr lang="tr-TR" dirty="0" err="1" smtClean="0">
                <a:solidFill>
                  <a:srgbClr val="FF0000"/>
                </a:solidFill>
                <a:effectLst>
                  <a:outerShdw blurRad="38100" dist="38100" dir="2700000" algn="tl">
                    <a:srgbClr val="000000">
                      <a:alpha val="43137"/>
                    </a:srgbClr>
                  </a:outerShdw>
                </a:effectLst>
              </a:rPr>
              <a:t>BK’de</a:t>
            </a:r>
            <a:r>
              <a:rPr lang="tr-TR" dirty="0" smtClean="0">
                <a:solidFill>
                  <a:srgbClr val="FF0000"/>
                </a:solidFill>
                <a:effectLst>
                  <a:outerShdw blurRad="38100" dist="38100" dir="2700000" algn="tl">
                    <a:srgbClr val="000000">
                      <a:alpha val="43137"/>
                    </a:srgbClr>
                  </a:outerShdw>
                </a:effectLst>
              </a:rPr>
              <a:t> öngörülen şartların kaybedilmesiyle iptal edilebilir.</a:t>
            </a:r>
            <a:r>
              <a:rPr lang="tr-TR" dirty="0" smtClean="0"/>
              <a:t> </a:t>
            </a:r>
          </a:p>
          <a:p>
            <a:endParaRPr lang="tr-TR" dirty="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620688"/>
            <a:ext cx="8229600" cy="5505475"/>
          </a:xfrm>
        </p:spPr>
        <p:txBody>
          <a:bodyPr/>
          <a:lstStyle/>
          <a:p>
            <a:r>
              <a:rPr lang="tr-TR" dirty="0" smtClean="0"/>
              <a:t>Buna karşın </a:t>
            </a:r>
            <a:r>
              <a:rPr lang="tr-TR" b="1" dirty="0" smtClean="0"/>
              <a:t>faaliyet izni </a:t>
            </a:r>
            <a:r>
              <a:rPr lang="tr-TR" dirty="0" smtClean="0"/>
              <a:t>yine </a:t>
            </a:r>
            <a:r>
              <a:rPr lang="tr-TR" dirty="0" err="1" smtClean="0"/>
              <a:t>BK’de</a:t>
            </a:r>
            <a:r>
              <a:rPr lang="tr-TR" dirty="0" smtClean="0"/>
              <a:t> öngörülen şartların kaybedilmesiyle </a:t>
            </a:r>
            <a:r>
              <a:rPr lang="tr-TR" b="1" dirty="0" smtClean="0"/>
              <a:t>ya iptal edilir ya da sınırlanır</a:t>
            </a:r>
            <a:r>
              <a:rPr lang="tr-TR" dirty="0" smtClean="0"/>
              <a:t>. </a:t>
            </a:r>
          </a:p>
          <a:p>
            <a:r>
              <a:rPr lang="tr-TR" dirty="0" smtClean="0"/>
              <a:t>Bu </a:t>
            </a:r>
            <a:r>
              <a:rPr lang="tr-TR" b="1" dirty="0" smtClean="0"/>
              <a:t>sınırlama</a:t>
            </a:r>
            <a:r>
              <a:rPr lang="tr-TR" dirty="0" smtClean="0"/>
              <a:t> ancak bankaların </a:t>
            </a:r>
            <a:r>
              <a:rPr lang="tr-TR" b="1" dirty="0" smtClean="0"/>
              <a:t>faaliyet alanlarına ilişkin olarak gerçekleşir</a:t>
            </a:r>
            <a:r>
              <a:rPr lang="tr-TR" dirty="0" smtClean="0"/>
              <a:t>. </a:t>
            </a:r>
          </a:p>
          <a:p>
            <a:r>
              <a:rPr lang="tr-TR" dirty="0" smtClean="0"/>
              <a:t>Örneğin </a:t>
            </a:r>
            <a:r>
              <a:rPr lang="tr-TR" b="1" dirty="0" smtClean="0"/>
              <a:t>saklama hizmetlerinin ya da kredi kullandırma haklarının sınırlaması</a:t>
            </a:r>
            <a:r>
              <a:rPr lang="tr-TR" dirty="0" smtClean="0"/>
              <a:t>,  faaliyet iznin sınırlamasına örnek verilebilir.</a:t>
            </a:r>
          </a:p>
          <a:p>
            <a:endParaRPr lang="tr-TR" dirty="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76672"/>
            <a:ext cx="8229600" cy="5649491"/>
          </a:xfrm>
        </p:spPr>
        <p:txBody>
          <a:bodyPr>
            <a:normAutofit/>
          </a:bodyPr>
          <a:lstStyle/>
          <a:p>
            <a:r>
              <a:rPr lang="tr-TR" dirty="0" smtClean="0"/>
              <a:t>Bu açıdan kanunda faaliyet izninin iptali ve sınırlandırılması hali ayrı ayrı düzenlenmiştir. </a:t>
            </a:r>
          </a:p>
          <a:p>
            <a:r>
              <a:rPr lang="tr-TR" b="1" dirty="0" smtClean="0"/>
              <a:t>Faaliyet izninin iptali</a:t>
            </a:r>
            <a:r>
              <a:rPr lang="tr-TR" dirty="0" smtClean="0"/>
              <a:t>ni gerektiren haller şunlardır (BK, md. 12/1):</a:t>
            </a:r>
          </a:p>
          <a:p>
            <a:pPr lvl="1"/>
            <a:r>
              <a:rPr lang="tr-TR" dirty="0" smtClean="0"/>
              <a:t>Faaliyet izninin gerçeğe aykırı beyanla alınmış olması,</a:t>
            </a:r>
          </a:p>
          <a:p>
            <a:pPr lvl="1"/>
            <a:r>
              <a:rPr lang="tr-TR" dirty="0" smtClean="0"/>
              <a:t>Faaliyet izninin alınmasından itibaren 6 ay içinde faaliyete geçilmemesi,</a:t>
            </a:r>
          </a:p>
          <a:p>
            <a:pPr lvl="1"/>
            <a:r>
              <a:rPr lang="tr-TR" dirty="0" smtClean="0"/>
              <a:t>Faaliyet izninin alınmasından itibaren 1 yıl içinde kesintisiz 6 ay süreyle faaliyette bulunulmamış olmasıdır. </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264696"/>
          </a:xfrm>
        </p:spPr>
        <p:txBody>
          <a:bodyPr>
            <a:normAutofit/>
          </a:bodyPr>
          <a:lstStyle/>
          <a:p>
            <a:r>
              <a:rPr lang="tr-TR" b="1" dirty="0" smtClean="0"/>
              <a:t>Faaliyet izninin sınırlandırılması</a:t>
            </a:r>
            <a:r>
              <a:rPr lang="tr-TR" dirty="0" smtClean="0"/>
              <a:t>nı gerektiren haller ise şunlardır (BK, md. 12/1): </a:t>
            </a:r>
          </a:p>
          <a:p>
            <a:pPr lvl="1"/>
            <a:r>
              <a:rPr lang="tr-TR" dirty="0" smtClean="0"/>
              <a:t>Faaliyet izninin alınmasından itibaren bir ay içersinde bağlı olacağı </a:t>
            </a:r>
            <a:r>
              <a:rPr lang="tr-TR" u="sng" dirty="0" smtClean="0"/>
              <a:t>kurulu</a:t>
            </a:r>
            <a:r>
              <a:rPr lang="tr-TR" dirty="0" smtClean="0"/>
              <a:t> birliğine (yani TBB veya </a:t>
            </a:r>
            <a:r>
              <a:rPr lang="tr-TR" dirty="0" err="1" smtClean="0"/>
              <a:t>TKBB’ne</a:t>
            </a:r>
            <a:r>
              <a:rPr lang="tr-TR" dirty="0" smtClean="0"/>
              <a:t>) üye olunmaması,</a:t>
            </a:r>
          </a:p>
          <a:p>
            <a:pPr lvl="1"/>
            <a:r>
              <a:rPr lang="tr-TR" dirty="0" smtClean="0"/>
              <a:t>Kuruluş şartlarından biri olan sisteme giriş payının kalan taksitlerinin </a:t>
            </a:r>
            <a:r>
              <a:rPr lang="tr-TR" dirty="0" err="1" smtClean="0"/>
              <a:t>TMSF’ye</a:t>
            </a:r>
            <a:r>
              <a:rPr lang="tr-TR" dirty="0" smtClean="0"/>
              <a:t> ödenmemiş olması,</a:t>
            </a:r>
          </a:p>
          <a:p>
            <a:pPr lvl="1"/>
            <a:r>
              <a:rPr lang="tr-TR" dirty="0" smtClean="0"/>
              <a:t>Bu iki yükümlülüğün BDDK tarafından yapılan uyarıya rağmen yerine getirilmemesi şeklindedir. </a:t>
            </a:r>
          </a:p>
          <a:p>
            <a:endParaRPr lang="tr-TR"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5793507"/>
          </a:xfrm>
        </p:spPr>
        <p:txBody>
          <a:bodyPr>
            <a:normAutofit/>
          </a:bodyPr>
          <a:lstStyle/>
          <a:p>
            <a:r>
              <a:rPr lang="tr-TR" dirty="0" err="1" smtClean="0"/>
              <a:t>BDDKur</a:t>
            </a:r>
            <a:r>
              <a:rPr lang="tr-TR" dirty="0" smtClean="0"/>
              <a:t> kuruluş iznini değerlendirdiği toplantısında </a:t>
            </a:r>
            <a:r>
              <a:rPr lang="tr-TR" b="1" dirty="0" smtClean="0"/>
              <a:t>en az beş üyenin aynı yöndeki görüşleriyle</a:t>
            </a:r>
            <a:r>
              <a:rPr lang="tr-TR" dirty="0" smtClean="0"/>
              <a:t>, bankanın kurulması kararını onaylar. </a:t>
            </a:r>
          </a:p>
          <a:p>
            <a:r>
              <a:rPr lang="tr-TR" dirty="0" err="1" smtClean="0"/>
              <a:t>BDDKur</a:t>
            </a:r>
            <a:r>
              <a:rPr lang="tr-TR" dirty="0" smtClean="0"/>
              <a:t> tarafından alınan karar, ilgililerine </a:t>
            </a:r>
            <a:r>
              <a:rPr lang="tr-TR" b="1" dirty="0" smtClean="0"/>
              <a:t>3 ay içerisinde bildirilmek zorunda</a:t>
            </a:r>
            <a:r>
              <a:rPr lang="tr-TR" dirty="0" smtClean="0"/>
              <a:t>dır (BK, md. 6/2). </a:t>
            </a:r>
          </a:p>
          <a:p>
            <a:r>
              <a:rPr lang="tr-TR" dirty="0" err="1" smtClean="0"/>
              <a:t>BDDKur</a:t>
            </a:r>
            <a:r>
              <a:rPr lang="tr-TR" dirty="0" smtClean="0"/>
              <a:t>, yapılan kuruluş izin talebinde </a:t>
            </a:r>
            <a:r>
              <a:rPr lang="tr-TR" b="1" dirty="0" smtClean="0"/>
              <a:t>eksiklikler bulması halinde </a:t>
            </a:r>
            <a:r>
              <a:rPr lang="tr-TR" dirty="0" smtClean="0"/>
              <a:t>ilgililerine bu eksikliklerin </a:t>
            </a:r>
            <a:r>
              <a:rPr lang="tr-TR" b="1" dirty="0" smtClean="0"/>
              <a:t>giderilmesini tebliğ eder</a:t>
            </a:r>
            <a:r>
              <a:rPr lang="tr-TR" dirty="0" smtClean="0"/>
              <a:t> (BK, md. 6/2). </a:t>
            </a:r>
            <a:endParaRPr lang="tr-TR" dirty="0"/>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6192688"/>
          </a:xfrm>
        </p:spPr>
        <p:txBody>
          <a:bodyPr>
            <a:normAutofit/>
          </a:bodyPr>
          <a:lstStyle/>
          <a:p>
            <a:r>
              <a:rPr lang="tr-TR" dirty="0" smtClean="0"/>
              <a:t>Bu şartların ihlal edilmesi halinde ilgili bankaların </a:t>
            </a:r>
            <a:r>
              <a:rPr lang="tr-TR" b="1" dirty="0" smtClean="0"/>
              <a:t>mevduat ve katılım fonu kabulü dışındaki faaliyet konuları </a:t>
            </a:r>
            <a:r>
              <a:rPr lang="tr-TR" dirty="0" err="1" smtClean="0"/>
              <a:t>BDDKur</a:t>
            </a:r>
            <a:r>
              <a:rPr lang="tr-TR" dirty="0" smtClean="0"/>
              <a:t> tarafından </a:t>
            </a:r>
            <a:r>
              <a:rPr lang="tr-TR" b="1" dirty="0" smtClean="0"/>
              <a:t>tek tek sınırlanabilir </a:t>
            </a:r>
            <a:r>
              <a:rPr lang="tr-TR" dirty="0" smtClean="0"/>
              <a:t>(BK, md. 12/1). </a:t>
            </a:r>
          </a:p>
          <a:p>
            <a:r>
              <a:rPr lang="tr-TR" dirty="0" err="1" smtClean="0"/>
              <a:t>BDDKur’ca</a:t>
            </a:r>
            <a:r>
              <a:rPr lang="tr-TR" dirty="0" smtClean="0"/>
              <a:t> alınan faaliyet izninin kaldırılması ya da sınırlandırılması kararı </a:t>
            </a:r>
            <a:r>
              <a:rPr lang="tr-TR" b="1" dirty="0" err="1" smtClean="0"/>
              <a:t>RG’de</a:t>
            </a:r>
            <a:r>
              <a:rPr lang="tr-TR" b="1" dirty="0" smtClean="0"/>
              <a:t> yayımlanarak ilgili bankaya tebliğ edilmekte</a:t>
            </a:r>
            <a:r>
              <a:rPr lang="tr-TR" dirty="0" smtClean="0"/>
              <a:t>dir (BK, md. 12/2). </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normAutofit/>
          </a:bodyPr>
          <a:lstStyle/>
          <a:p>
            <a:r>
              <a:rPr lang="tr-TR" dirty="0" smtClean="0"/>
              <a:t>Merkezi Türkiye’de kurulu bankalar yanında </a:t>
            </a:r>
            <a:r>
              <a:rPr lang="tr-TR" b="1" dirty="0" smtClean="0"/>
              <a:t>yurtdışı merkezli</a:t>
            </a:r>
            <a:r>
              <a:rPr lang="tr-TR" dirty="0" smtClean="0"/>
              <a:t> bankaların Türkiye’deki </a:t>
            </a:r>
            <a:r>
              <a:rPr lang="tr-TR" b="1" dirty="0" smtClean="0"/>
              <a:t>şubelerinin faaliyet </a:t>
            </a:r>
            <a:r>
              <a:rPr lang="tr-TR" dirty="0" smtClean="0"/>
              <a:t>izninin </a:t>
            </a:r>
            <a:r>
              <a:rPr lang="tr-TR" b="1" dirty="0" smtClean="0"/>
              <a:t>kaldırılması ya da sınırlandırılması mümkündür</a:t>
            </a:r>
            <a:r>
              <a:rPr lang="tr-TR" dirty="0" smtClean="0"/>
              <a:t>. </a:t>
            </a:r>
            <a:endParaRPr lang="tr-TR" dirty="0"/>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76672"/>
            <a:ext cx="8229600" cy="6120680"/>
          </a:xfrm>
        </p:spPr>
        <p:txBody>
          <a:bodyPr>
            <a:normAutofit/>
          </a:bodyPr>
          <a:lstStyle/>
          <a:p>
            <a:r>
              <a:rPr lang="tr-TR" b="1" dirty="0" smtClean="0"/>
              <a:t>Yurtdışı merkezli bankanın </a:t>
            </a:r>
            <a:r>
              <a:rPr lang="tr-TR" dirty="0" smtClean="0"/>
              <a:t>kurulu bulunduğu ülkede herhangi bir nedenle; </a:t>
            </a:r>
          </a:p>
          <a:p>
            <a:pPr lvl="1"/>
            <a:r>
              <a:rPr lang="tr-TR" dirty="0" smtClean="0"/>
              <a:t>Faaliyet izninin kaldırılması, </a:t>
            </a:r>
          </a:p>
          <a:p>
            <a:pPr lvl="1"/>
            <a:r>
              <a:rPr lang="tr-TR" dirty="0" smtClean="0"/>
              <a:t>Faaliyetlerinin durdurulması, </a:t>
            </a:r>
          </a:p>
          <a:p>
            <a:pPr lvl="1"/>
            <a:r>
              <a:rPr lang="tr-TR" dirty="0" smtClean="0"/>
              <a:t>İflas veya tasfiyelerine karar verilmesi veya konkordato ilân etmeleri hâlinde, </a:t>
            </a:r>
          </a:p>
          <a:p>
            <a:pPr>
              <a:buNone/>
            </a:pPr>
            <a:r>
              <a:rPr lang="tr-TR" dirty="0" smtClean="0"/>
              <a:t>	bunların </a:t>
            </a:r>
            <a:r>
              <a:rPr lang="tr-TR" b="1" dirty="0" smtClean="0"/>
              <a:t>Türkiye'deki şubelerinin faaliyet izinleri </a:t>
            </a:r>
            <a:r>
              <a:rPr lang="tr-TR" b="1" dirty="0" err="1" smtClean="0"/>
              <a:t>BDDKur</a:t>
            </a:r>
            <a:r>
              <a:rPr lang="tr-TR" b="1" dirty="0" smtClean="0"/>
              <a:t> tarafından kal</a:t>
            </a:r>
            <a:r>
              <a:rPr lang="tr-TR" dirty="0" smtClean="0"/>
              <a:t>dırılır (BK, md. 12/3). </a:t>
            </a:r>
          </a:p>
          <a:p>
            <a:endParaRPr lang="tr-TR" dirty="0"/>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76672"/>
            <a:ext cx="8229600" cy="5649491"/>
          </a:xfrm>
        </p:spPr>
        <p:txBody>
          <a:bodyPr/>
          <a:lstStyle/>
          <a:p>
            <a:r>
              <a:rPr lang="tr-TR" dirty="0" smtClean="0"/>
              <a:t>BK md. 12/4 ile faaliyet izinlerinin kaldırılması konusunda kredi kuruluşlarına yönelik farklı bir hüküm getirilmiştir. </a:t>
            </a:r>
          </a:p>
          <a:p>
            <a:r>
              <a:rPr lang="tr-TR" dirty="0" smtClean="0"/>
              <a:t>Kredi kuruluşlarının mevduat ve katılım fonunun kabulüne yönelik </a:t>
            </a:r>
            <a:r>
              <a:rPr lang="tr-TR" dirty="0" smtClean="0">
                <a:solidFill>
                  <a:srgbClr val="FF0000"/>
                </a:solidFill>
                <a:effectLst>
                  <a:outerShdw blurRad="38100" dist="38100" dir="2700000" algn="tl">
                    <a:srgbClr val="000000">
                      <a:alpha val="43137"/>
                    </a:srgbClr>
                  </a:outerShdw>
                </a:effectLst>
              </a:rPr>
              <a:t>faaliyetlerinin sınırlandırılması</a:t>
            </a:r>
            <a:r>
              <a:rPr lang="tr-TR" dirty="0" smtClean="0"/>
              <a:t> onların </a:t>
            </a:r>
            <a:r>
              <a:rPr lang="tr-TR" b="1" u="sng" dirty="0" smtClean="0"/>
              <a:t>faaliyet izinlerinin kaldırılması hükmündedir </a:t>
            </a:r>
            <a:r>
              <a:rPr lang="tr-TR" dirty="0" smtClean="0"/>
              <a:t>(BK, md. 12/4).</a:t>
            </a:r>
          </a:p>
          <a:p>
            <a:endParaRPr lang="tr-TR" dirty="0"/>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44624"/>
            <a:ext cx="8229600" cy="1143000"/>
          </a:xfrm>
        </p:spPr>
        <p:txBody>
          <a:bodyPr>
            <a:normAutofit/>
          </a:bodyPr>
          <a:lstStyle/>
          <a:p>
            <a:r>
              <a:rPr lang="tr-TR" b="1" dirty="0" smtClean="0"/>
              <a:t>Bankaların Sermaye Artırımları </a:t>
            </a:r>
            <a:endParaRPr lang="tr-TR" dirty="0"/>
          </a:p>
        </p:txBody>
      </p:sp>
      <p:sp>
        <p:nvSpPr>
          <p:cNvPr id="3" name="2 İçerik Yer Tutucusu"/>
          <p:cNvSpPr>
            <a:spLocks noGrp="1"/>
          </p:cNvSpPr>
          <p:nvPr>
            <p:ph idx="1"/>
          </p:nvPr>
        </p:nvSpPr>
        <p:spPr>
          <a:xfrm>
            <a:off x="457200" y="980728"/>
            <a:ext cx="8229600" cy="5688632"/>
          </a:xfrm>
        </p:spPr>
        <p:txBody>
          <a:bodyPr>
            <a:normAutofit/>
          </a:bodyPr>
          <a:lstStyle/>
          <a:p>
            <a:r>
              <a:rPr lang="tr-TR" dirty="0" smtClean="0"/>
              <a:t>Anonim türde şirketleşen bankalar çeşitli sebeplerden ötürü </a:t>
            </a:r>
            <a:r>
              <a:rPr lang="tr-TR" b="1" dirty="0" smtClean="0"/>
              <a:t>sermayelerini artırabilirler</a:t>
            </a:r>
            <a:r>
              <a:rPr lang="tr-TR" dirty="0" smtClean="0"/>
              <a:t>. </a:t>
            </a:r>
          </a:p>
          <a:p>
            <a:r>
              <a:rPr lang="tr-TR" dirty="0" smtClean="0"/>
              <a:t>Bankaların </a:t>
            </a:r>
          </a:p>
          <a:p>
            <a:pPr lvl="1"/>
            <a:r>
              <a:rPr lang="tr-TR" dirty="0" smtClean="0"/>
              <a:t>iş hacimlerinin genişletilmek istenmesi, </a:t>
            </a:r>
          </a:p>
          <a:p>
            <a:pPr lvl="1"/>
            <a:r>
              <a:rPr lang="tr-TR" dirty="0" smtClean="0"/>
              <a:t>sermayenin çeşitli nedenlerle azalması, </a:t>
            </a:r>
          </a:p>
          <a:p>
            <a:pPr lvl="1"/>
            <a:r>
              <a:rPr lang="tr-TR" dirty="0" smtClean="0"/>
              <a:t>kuruluş sırasında sağlanan asgari 30 milyon TL’lik sermayenin iş kapasitesini karşılayacak düzeyde olmaması </a:t>
            </a:r>
          </a:p>
          <a:p>
            <a:pPr>
              <a:buNone/>
            </a:pPr>
            <a:r>
              <a:rPr lang="tr-TR" b="1" dirty="0" smtClean="0">
                <a:solidFill>
                  <a:srgbClr val="FF0000"/>
                </a:solidFill>
              </a:rPr>
              <a:t>	sermaye artırım sebepleri</a:t>
            </a:r>
            <a:r>
              <a:rPr lang="tr-TR" dirty="0" smtClean="0"/>
              <a:t>ne örnek gösterilebilir. </a:t>
            </a:r>
          </a:p>
          <a:p>
            <a:endParaRPr lang="tr-TR" dirty="0"/>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336704"/>
          </a:xfrm>
        </p:spPr>
        <p:txBody>
          <a:bodyPr>
            <a:normAutofit fontScale="92500" lnSpcReduction="10000"/>
          </a:bodyPr>
          <a:lstStyle/>
          <a:p>
            <a:r>
              <a:rPr lang="tr-TR" dirty="0" smtClean="0"/>
              <a:t>Bankaların sermaye artırımlarında, </a:t>
            </a:r>
            <a:r>
              <a:rPr lang="tr-TR" dirty="0" smtClean="0">
                <a:solidFill>
                  <a:srgbClr val="FF0000"/>
                </a:solidFill>
              </a:rPr>
              <a:t>kendi iç kaynaklarına başvurmadan </a:t>
            </a:r>
            <a:r>
              <a:rPr lang="tr-TR" b="1" dirty="0" smtClean="0"/>
              <a:t>sermayenin nakden ödenmesi</a:t>
            </a:r>
            <a:r>
              <a:rPr lang="tr-TR" dirty="0" smtClean="0"/>
              <a:t> önemli şartlardan biridir (BK, md. 17/1). </a:t>
            </a:r>
          </a:p>
          <a:p>
            <a:r>
              <a:rPr lang="tr-TR" dirty="0" smtClean="0"/>
              <a:t>Banka sermaye artırımı </a:t>
            </a:r>
            <a:r>
              <a:rPr lang="tr-TR" b="1" dirty="0" smtClean="0"/>
              <a:t>muvazaadan arındırılmış</a:t>
            </a:r>
            <a:r>
              <a:rPr lang="tr-TR" dirty="0" smtClean="0"/>
              <a:t>, mevzuatla izin verilen kaynaklardan sağlanmak zorundadır (BK, md. 17/1). </a:t>
            </a:r>
          </a:p>
          <a:p>
            <a:r>
              <a:rPr lang="tr-TR" dirty="0" smtClean="0"/>
              <a:t>Sermaye artırımları </a:t>
            </a:r>
            <a:r>
              <a:rPr lang="tr-TR" dirty="0" smtClean="0">
                <a:solidFill>
                  <a:srgbClr val="FF0000"/>
                </a:solidFill>
                <a:effectLst>
                  <a:outerShdw blurRad="38100" dist="38100" dir="2700000" algn="tl">
                    <a:srgbClr val="000000">
                      <a:alpha val="43137"/>
                    </a:srgbClr>
                  </a:outerShdw>
                </a:effectLst>
              </a:rPr>
              <a:t>ticaret siciline tescil edilmeden önce </a:t>
            </a:r>
            <a:r>
              <a:rPr lang="tr-TR" b="1" dirty="0" err="1" smtClean="0"/>
              <a:t>BDDK’den</a:t>
            </a:r>
            <a:r>
              <a:rPr lang="tr-TR" b="1" dirty="0" smtClean="0"/>
              <a:t> uygun görüş alınmak zorunda</a:t>
            </a:r>
            <a:r>
              <a:rPr lang="tr-TR" dirty="0" smtClean="0"/>
              <a:t>dır (BK, md. 17/1). </a:t>
            </a:r>
          </a:p>
          <a:p>
            <a:r>
              <a:rPr lang="tr-TR" dirty="0" smtClean="0"/>
              <a:t>BK md. 17’de ve bu maddeye ilişkin olarak </a:t>
            </a:r>
            <a:r>
              <a:rPr lang="tr-TR" dirty="0" err="1" smtClean="0"/>
              <a:t>BDDKur</a:t>
            </a:r>
            <a:r>
              <a:rPr lang="tr-TR" dirty="0" smtClean="0"/>
              <a:t> tarafından belirlenen </a:t>
            </a:r>
            <a:r>
              <a:rPr lang="tr-TR" b="1" dirty="0" smtClean="0"/>
              <a:t>esaslara aykırı olarak artırılan sermaye </a:t>
            </a:r>
            <a:r>
              <a:rPr lang="tr-TR" u="sng" dirty="0" err="1" smtClean="0">
                <a:solidFill>
                  <a:srgbClr val="FF0000"/>
                </a:solidFill>
              </a:rPr>
              <a:t>özkaynak</a:t>
            </a:r>
            <a:r>
              <a:rPr lang="tr-TR" u="sng" dirty="0" smtClean="0">
                <a:solidFill>
                  <a:srgbClr val="FF0000"/>
                </a:solidFill>
              </a:rPr>
              <a:t> hesabında dikkate alınmayacaktır</a:t>
            </a:r>
            <a:r>
              <a:rPr lang="tr-TR" dirty="0" smtClean="0"/>
              <a:t> (BK, md. 17/2 ve 3).</a:t>
            </a:r>
            <a:endParaRPr lang="tr-TR" dirty="0"/>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dirty="0" smtClean="0"/>
              <a:t>Bankaların Birleşme, Bölünme, Hisse Değişimi </a:t>
            </a:r>
            <a:endParaRPr lang="tr-TR" dirty="0"/>
          </a:p>
        </p:txBody>
      </p:sp>
      <p:sp>
        <p:nvSpPr>
          <p:cNvPr id="3" name="2 İçerik Yer Tutucusu"/>
          <p:cNvSpPr>
            <a:spLocks noGrp="1"/>
          </p:cNvSpPr>
          <p:nvPr>
            <p:ph idx="1"/>
          </p:nvPr>
        </p:nvSpPr>
        <p:spPr/>
        <p:txBody>
          <a:bodyPr/>
          <a:lstStyle/>
          <a:p>
            <a:endParaRPr lang="tr-TR" dirty="0"/>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dirty="0" smtClean="0"/>
              <a:t>Türk Ticaret Kanununda Birleşme, Bölünme, Hisse Değişimi</a:t>
            </a:r>
            <a:endParaRPr lang="tr-TR" dirty="0"/>
          </a:p>
        </p:txBody>
      </p:sp>
      <p:sp>
        <p:nvSpPr>
          <p:cNvPr id="3" name="2 İçerik Yer Tutucusu"/>
          <p:cNvSpPr>
            <a:spLocks noGrp="1"/>
          </p:cNvSpPr>
          <p:nvPr>
            <p:ph idx="1"/>
          </p:nvPr>
        </p:nvSpPr>
        <p:spPr/>
        <p:txBody>
          <a:bodyPr>
            <a:normAutofit/>
          </a:bodyPr>
          <a:lstStyle/>
          <a:p>
            <a:r>
              <a:rPr lang="tr-TR" dirty="0" smtClean="0"/>
              <a:t>Sermaye şirketlerinin birleşme, bölünme ve hisse değişimi ile ilgili </a:t>
            </a:r>
            <a:r>
              <a:rPr lang="tr-TR" b="1" dirty="0" smtClean="0"/>
              <a:t>genel hükümler </a:t>
            </a:r>
            <a:r>
              <a:rPr lang="tr-TR" dirty="0" smtClean="0"/>
              <a:t>esasen </a:t>
            </a:r>
            <a:r>
              <a:rPr lang="tr-TR" b="1" dirty="0" smtClean="0"/>
              <a:t>TTK’de</a:t>
            </a:r>
            <a:r>
              <a:rPr lang="tr-TR" dirty="0" smtClean="0"/>
              <a:t> düzenlenmiştir. </a:t>
            </a:r>
          </a:p>
          <a:p>
            <a:r>
              <a:rPr lang="tr-TR" dirty="0" smtClean="0"/>
              <a:t>TTK’de yer alan düzenlemelere karşın özel kanun hükümleri TTK’ye aykırı olmadığı sürece geçerli sayılacaktır. </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99181"/>
            <a:ext cx="8229600" cy="6126163"/>
          </a:xfrm>
        </p:spPr>
        <p:txBody>
          <a:bodyPr>
            <a:normAutofit/>
          </a:bodyPr>
          <a:lstStyle/>
          <a:p>
            <a:r>
              <a:rPr lang="tr-TR" b="1" dirty="0" smtClean="0"/>
              <a:t>Birleşme</a:t>
            </a:r>
            <a:r>
              <a:rPr lang="tr-TR" dirty="0" smtClean="0"/>
              <a:t>; </a:t>
            </a:r>
            <a:r>
              <a:rPr lang="tr-TR" dirty="0" smtClean="0">
                <a:solidFill>
                  <a:srgbClr val="FF0000"/>
                </a:solidFill>
              </a:rPr>
              <a:t>“</a:t>
            </a:r>
            <a:r>
              <a:rPr lang="tr-TR" i="1" dirty="0" smtClean="0">
                <a:solidFill>
                  <a:srgbClr val="FF0000"/>
                </a:solidFill>
              </a:rPr>
              <a:t>...iki veya daha fazla şirketin birleşerek yeni bir şirket kurmaları veya bir şirketin mevcut diğer bir şirkete devredilmesi...</a:t>
            </a:r>
            <a:r>
              <a:rPr lang="tr-TR" dirty="0" smtClean="0">
                <a:solidFill>
                  <a:srgbClr val="FF0000"/>
                </a:solidFill>
              </a:rPr>
              <a:t>” </a:t>
            </a:r>
            <a:r>
              <a:rPr lang="tr-TR" dirty="0" smtClean="0"/>
              <a:t>(Pehlivan, 2010:282) olarak tanımlanabilir. </a:t>
            </a:r>
          </a:p>
          <a:p>
            <a:r>
              <a:rPr lang="tr-TR" dirty="0" smtClean="0"/>
              <a:t>Tanımdan da anlaşılacağı üzere </a:t>
            </a:r>
            <a:r>
              <a:rPr lang="tr-TR" b="1" dirty="0" smtClean="0"/>
              <a:t>birleşmenin iki şekilde gerçekleşmesi</a:t>
            </a:r>
            <a:r>
              <a:rPr lang="tr-TR" dirty="0" smtClean="0"/>
              <a:t> mümkündür. </a:t>
            </a:r>
          </a:p>
          <a:p>
            <a:r>
              <a:rPr lang="tr-TR" dirty="0" smtClean="0"/>
              <a:t>Bunlardan ilkinde </a:t>
            </a:r>
            <a:r>
              <a:rPr lang="tr-TR" b="1" dirty="0" smtClean="0"/>
              <a:t>birleşecek şirketlerin infisah ederek yeni bir şirket kurmaları</a:t>
            </a:r>
            <a:r>
              <a:rPr lang="tr-TR" dirty="0" smtClean="0"/>
              <a:t> söz konusudur. </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5793507"/>
          </a:xfrm>
        </p:spPr>
        <p:txBody>
          <a:bodyPr/>
          <a:lstStyle/>
          <a:p>
            <a:r>
              <a:rPr lang="tr-TR" dirty="0" smtClean="0"/>
              <a:t>Diğer şekilde ise; </a:t>
            </a:r>
            <a:r>
              <a:rPr lang="tr-TR" dirty="0" smtClean="0">
                <a:solidFill>
                  <a:srgbClr val="FF0000"/>
                </a:solidFill>
              </a:rPr>
              <a:t>bir veya daha fazla şirketin </a:t>
            </a:r>
            <a:r>
              <a:rPr lang="tr-TR" dirty="0" smtClean="0"/>
              <a:t>hali hazırda mevcut bulunan </a:t>
            </a:r>
            <a:r>
              <a:rPr lang="tr-TR" b="1" dirty="0" smtClean="0"/>
              <a:t>bir şirket bünyesine katılmaları yani devralınmaları </a:t>
            </a:r>
            <a:r>
              <a:rPr lang="tr-TR" dirty="0" smtClean="0"/>
              <a:t>(Pehlivan, 2010:283) ile birleşme gerçekleşir. </a:t>
            </a:r>
          </a:p>
          <a:p>
            <a:r>
              <a:rPr lang="tr-TR" dirty="0" smtClean="0"/>
              <a:t>Birleşme halinde </a:t>
            </a:r>
            <a:r>
              <a:rPr lang="tr-TR" b="1" dirty="0" smtClean="0"/>
              <a:t>birleşmeyi kabul eden şirket </a:t>
            </a:r>
            <a:r>
              <a:rPr lang="tr-TR" b="1" dirty="0" smtClean="0">
                <a:solidFill>
                  <a:srgbClr val="FF0000"/>
                </a:solidFill>
              </a:rPr>
              <a:t>“devralan”,</a:t>
            </a:r>
            <a:r>
              <a:rPr lang="tr-TR" dirty="0" smtClean="0"/>
              <a:t> </a:t>
            </a:r>
            <a:r>
              <a:rPr lang="tr-TR" b="1" dirty="0" smtClean="0"/>
              <a:t>birleşme talebinde bulunan yani katılan şirket ise</a:t>
            </a:r>
            <a:r>
              <a:rPr lang="tr-TR" dirty="0" smtClean="0"/>
              <a:t>, </a:t>
            </a:r>
            <a:r>
              <a:rPr lang="tr-TR" b="1" dirty="0" smtClean="0">
                <a:solidFill>
                  <a:srgbClr val="FF0000"/>
                </a:solidFill>
              </a:rPr>
              <a:t>“devrolunan”</a:t>
            </a:r>
            <a:r>
              <a:rPr lang="tr-TR" dirty="0" smtClean="0"/>
              <a:t> şeklinde adlandırılır (TTK, md. 136/2).</a:t>
            </a:r>
          </a:p>
          <a:p>
            <a:endParaRPr lang="tr-TR"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dirty="0" smtClean="0"/>
              <a:t>Kuruluş izni talep edenler, </a:t>
            </a:r>
            <a:r>
              <a:rPr lang="tr-TR" b="1" dirty="0" smtClean="0"/>
              <a:t>6 aylık süre içinde eksiklikleri gidermesi gerekmekte</a:t>
            </a:r>
            <a:r>
              <a:rPr lang="tr-TR" dirty="0" smtClean="0"/>
              <a:t>dir (BK, md. 6/2). </a:t>
            </a:r>
          </a:p>
          <a:p>
            <a:r>
              <a:rPr lang="tr-TR" dirty="0" smtClean="0"/>
              <a:t>Aksi takdirde </a:t>
            </a:r>
            <a:r>
              <a:rPr lang="tr-TR" dirty="0" err="1" smtClean="0"/>
              <a:t>BDDKur</a:t>
            </a:r>
            <a:r>
              <a:rPr lang="tr-TR" dirty="0" smtClean="0"/>
              <a:t>, bu süre sonunda </a:t>
            </a:r>
            <a:r>
              <a:rPr lang="tr-TR" b="1" dirty="0" smtClean="0"/>
              <a:t>eksikliklerin giderilmediği gerekçesiyle başvuru</a:t>
            </a:r>
            <a:r>
              <a:rPr lang="tr-TR" dirty="0" smtClean="0"/>
              <a:t>yu </a:t>
            </a:r>
            <a:r>
              <a:rPr lang="tr-TR" b="1" dirty="0" smtClean="0"/>
              <a:t>geçersiz</a:t>
            </a:r>
            <a:r>
              <a:rPr lang="tr-TR" dirty="0" smtClean="0"/>
              <a:t> sayar (BK, md. 6/2).</a:t>
            </a:r>
            <a:endParaRPr lang="tr-TR" dirty="0"/>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6264696"/>
          </a:xfrm>
        </p:spPr>
        <p:txBody>
          <a:bodyPr>
            <a:normAutofit/>
          </a:bodyPr>
          <a:lstStyle/>
          <a:p>
            <a:r>
              <a:rPr lang="tr-TR" dirty="0" smtClean="0"/>
              <a:t>Anonim şirketler </a:t>
            </a:r>
            <a:r>
              <a:rPr lang="tr-TR" b="1" dirty="0" smtClean="0"/>
              <a:t>tam ve kısmi şekilde bölünebilir</a:t>
            </a:r>
            <a:r>
              <a:rPr lang="tr-TR" dirty="0" smtClean="0"/>
              <a:t> (TTK, md. 159/1). </a:t>
            </a:r>
          </a:p>
          <a:p>
            <a:r>
              <a:rPr lang="tr-TR" b="1" dirty="0" smtClean="0"/>
              <a:t>Tam bölünmede</a:t>
            </a:r>
            <a:r>
              <a:rPr lang="tr-TR" dirty="0" smtClean="0"/>
              <a:t>, </a:t>
            </a:r>
            <a:r>
              <a:rPr lang="tr-TR" i="1" dirty="0" smtClean="0">
                <a:solidFill>
                  <a:srgbClr val="FF0000"/>
                </a:solidFill>
              </a:rPr>
              <a:t>bölünen şirket malvarlığı </a:t>
            </a:r>
            <a:r>
              <a:rPr lang="tr-TR" i="1" u="sng" dirty="0" smtClean="0">
                <a:solidFill>
                  <a:srgbClr val="FF0000"/>
                </a:solidFill>
              </a:rPr>
              <a:t>bölümlere ayrılarak diğer şirketlere devredilir</a:t>
            </a:r>
            <a:r>
              <a:rPr lang="tr-TR" i="1" dirty="0" smtClean="0">
                <a:solidFill>
                  <a:srgbClr val="FF0000"/>
                </a:solidFill>
              </a:rPr>
              <a:t>, devredilen şirket varlıkları karşılığında, diğer şirketin payları bölünen şirketin ortakları tarafından iktisap edilir</a:t>
            </a:r>
            <a:r>
              <a:rPr lang="tr-TR" dirty="0" smtClean="0"/>
              <a:t> (TTK, md. 159/1-a). </a:t>
            </a:r>
          </a:p>
          <a:p>
            <a:endParaRPr lang="tr-TR" dirty="0"/>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5793507"/>
          </a:xfrm>
        </p:spPr>
        <p:txBody>
          <a:bodyPr>
            <a:normAutofit/>
          </a:bodyPr>
          <a:lstStyle/>
          <a:p>
            <a:r>
              <a:rPr lang="tr-TR" dirty="0" smtClean="0"/>
              <a:t>Tam bölünmede </a:t>
            </a:r>
            <a:r>
              <a:rPr lang="tr-TR" u="sng" dirty="0" smtClean="0"/>
              <a:t>bölünen şirket </a:t>
            </a:r>
            <a:r>
              <a:rPr lang="tr-TR" b="1" u="sng" dirty="0" smtClean="0"/>
              <a:t>infisah etmiş </a:t>
            </a:r>
            <a:r>
              <a:rPr lang="tr-TR" u="sng" dirty="0" smtClean="0"/>
              <a:t>kabul edilerek </a:t>
            </a:r>
            <a:r>
              <a:rPr lang="tr-TR" b="1" u="sng" dirty="0" smtClean="0"/>
              <a:t>unvanı</a:t>
            </a:r>
            <a:r>
              <a:rPr lang="tr-TR" u="sng" dirty="0" smtClean="0"/>
              <a:t> ticaret sicilinden </a:t>
            </a:r>
            <a:r>
              <a:rPr lang="tr-TR" b="1" u="sng" dirty="0" smtClean="0"/>
              <a:t>silinir</a:t>
            </a:r>
            <a:r>
              <a:rPr lang="tr-TR" u="sng" dirty="0" smtClean="0"/>
              <a:t> </a:t>
            </a:r>
            <a:r>
              <a:rPr lang="tr-TR" dirty="0" smtClean="0"/>
              <a:t>(TTK, md. 159/1-a). </a:t>
            </a:r>
          </a:p>
          <a:p>
            <a:r>
              <a:rPr lang="tr-TR" dirty="0" smtClean="0"/>
              <a:t>Diğer bölünme hali olan </a:t>
            </a:r>
            <a:r>
              <a:rPr lang="tr-TR" b="1" dirty="0" smtClean="0"/>
              <a:t>kısmi bölünmede</a:t>
            </a:r>
            <a:r>
              <a:rPr lang="tr-TR" dirty="0" smtClean="0"/>
              <a:t>, </a:t>
            </a:r>
            <a:r>
              <a:rPr lang="tr-TR" b="1" dirty="0" smtClean="0"/>
              <a:t>bölünen şirketin tüm malvarlığı bölünmeye konu edilmez</a:t>
            </a:r>
            <a:r>
              <a:rPr lang="tr-TR" dirty="0" smtClean="0"/>
              <a:t>. </a:t>
            </a:r>
          </a:p>
          <a:p>
            <a:r>
              <a:rPr lang="tr-TR" dirty="0" smtClean="0"/>
              <a:t>Yani bölümlere ayrılan malvarlığının </a:t>
            </a:r>
            <a:r>
              <a:rPr lang="tr-TR" b="1" dirty="0" smtClean="0"/>
              <a:t>bir veya birden çok kısmı diğer şirkete devrolunur</a:t>
            </a:r>
            <a:r>
              <a:rPr lang="tr-TR" dirty="0" smtClean="0"/>
              <a:t> (TTK, md. 159/1-b). </a:t>
            </a:r>
            <a:endParaRPr lang="tr-TR" dirty="0"/>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251520" y="332656"/>
            <a:ext cx="8435280" cy="6336704"/>
          </a:xfrm>
        </p:spPr>
        <p:txBody>
          <a:bodyPr>
            <a:normAutofit fontScale="92500" lnSpcReduction="10000"/>
          </a:bodyPr>
          <a:lstStyle/>
          <a:p>
            <a:r>
              <a:rPr lang="tr-TR" dirty="0" smtClean="0"/>
              <a:t>Burada önemli husus tam bölünmede olduğu gibi </a:t>
            </a:r>
            <a:r>
              <a:rPr lang="tr-TR" u="sng" dirty="0" smtClean="0"/>
              <a:t>bölünen şirketin infisah </a:t>
            </a:r>
            <a:r>
              <a:rPr lang="tr-TR" b="1" u="sng" dirty="0" smtClean="0"/>
              <a:t>etmemesidir.</a:t>
            </a:r>
            <a:r>
              <a:rPr lang="tr-TR" dirty="0" smtClean="0"/>
              <a:t> </a:t>
            </a:r>
          </a:p>
          <a:p>
            <a:r>
              <a:rPr lang="tr-TR" dirty="0" smtClean="0"/>
              <a:t>Yani </a:t>
            </a:r>
            <a:r>
              <a:rPr lang="tr-TR" b="1" dirty="0" smtClean="0"/>
              <a:t>bölünen şirket ticari hayatına devam </a:t>
            </a:r>
            <a:r>
              <a:rPr lang="tr-TR" dirty="0" smtClean="0"/>
              <a:t>etmektedir. </a:t>
            </a:r>
          </a:p>
          <a:p>
            <a:r>
              <a:rPr lang="tr-TR" dirty="0" smtClean="0"/>
              <a:t>Kısmi bölünmede </a:t>
            </a:r>
            <a:r>
              <a:rPr lang="tr-TR" b="1" dirty="0" smtClean="0"/>
              <a:t>bölünen şirketin ortakları</a:t>
            </a:r>
            <a:r>
              <a:rPr lang="tr-TR" dirty="0" smtClean="0"/>
              <a:t>, şirket mal varlığını </a:t>
            </a:r>
            <a:r>
              <a:rPr lang="tr-TR" b="1" dirty="0" smtClean="0"/>
              <a:t>devralan şirketin paylarına ve haklarına sahip olur</a:t>
            </a:r>
            <a:r>
              <a:rPr lang="tr-TR" dirty="0" smtClean="0"/>
              <a:t>. </a:t>
            </a:r>
          </a:p>
          <a:p>
            <a:r>
              <a:rPr lang="tr-TR" dirty="0" smtClean="0"/>
              <a:t>Yasa koyucu, kısmi bölünmede ayrıca yavru şirket kavramına yer vermiştir (TTK, md. 159/1-b). </a:t>
            </a:r>
          </a:p>
          <a:p>
            <a:r>
              <a:rPr lang="tr-TR" dirty="0" smtClean="0"/>
              <a:t>Mal varlığının belirli bölümleri devrolan ve ticaret hayatına devam eden şirketin bir kısım mal ve hakkını devir alan şirketin </a:t>
            </a:r>
            <a:r>
              <a:rPr lang="tr-TR" b="1" dirty="0" smtClean="0"/>
              <a:t>yavru şirketi konumuna geçmektedir</a:t>
            </a:r>
            <a:r>
              <a:rPr lang="tr-TR" dirty="0" smtClean="0"/>
              <a:t>(TTK, md. 159/1-b).</a:t>
            </a:r>
          </a:p>
          <a:p>
            <a:endParaRPr lang="tr-TR" dirty="0"/>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192688"/>
          </a:xfrm>
        </p:spPr>
        <p:txBody>
          <a:bodyPr>
            <a:normAutofit lnSpcReduction="10000"/>
          </a:bodyPr>
          <a:lstStyle/>
          <a:p>
            <a:r>
              <a:rPr lang="tr-TR" dirty="0" smtClean="0"/>
              <a:t>Hisse değişimi tanımına TTK’de yer verilmemiştir. Buradan hisse değişiminin bölünme kapsamında düşünülmesi gerektiği sonucuna varılır. </a:t>
            </a:r>
          </a:p>
          <a:p>
            <a:r>
              <a:rPr lang="tr-TR" dirty="0" smtClean="0"/>
              <a:t>Ancak 5520 sayılı Kurumlar Vergisi Kanunu md. 19/3-(c)’de hisse değişimi; </a:t>
            </a:r>
            <a:r>
              <a:rPr lang="tr-TR" i="1" dirty="0" smtClean="0">
                <a:solidFill>
                  <a:srgbClr val="FF0000"/>
                </a:solidFill>
              </a:rPr>
              <a:t>“...bir sermaye şirketinin, diğer bir sermaye şirketinin hisselerini, bu </a:t>
            </a:r>
            <a:r>
              <a:rPr lang="tr-TR" b="1" i="1" dirty="0" smtClean="0">
                <a:solidFill>
                  <a:srgbClr val="FF0000"/>
                </a:solidFill>
              </a:rPr>
              <a:t>şirketin yönetimini ve hisse çoğunluğunu elde edecek şekilde devralması </a:t>
            </a:r>
            <a:r>
              <a:rPr lang="tr-TR" i="1" dirty="0" smtClean="0">
                <a:solidFill>
                  <a:srgbClr val="FF0000"/>
                </a:solidFill>
              </a:rPr>
              <a:t>ve karşılığında bu şirketin hisselerini devreden ortaklarına </a:t>
            </a:r>
            <a:r>
              <a:rPr lang="tr-TR" b="1" i="1" dirty="0" smtClean="0">
                <a:solidFill>
                  <a:srgbClr val="FF0000"/>
                </a:solidFill>
              </a:rPr>
              <a:t>kendi şirketinin sermayesini temsil eden iştirak hisselerini </a:t>
            </a:r>
            <a:r>
              <a:rPr lang="tr-TR" i="1" dirty="0" smtClean="0">
                <a:solidFill>
                  <a:srgbClr val="FF0000"/>
                </a:solidFill>
              </a:rPr>
              <a:t>vermesi...”</a:t>
            </a:r>
            <a:r>
              <a:rPr lang="tr-TR" dirty="0" smtClean="0">
                <a:solidFill>
                  <a:srgbClr val="FF0000"/>
                </a:solidFill>
              </a:rPr>
              <a:t> </a:t>
            </a:r>
            <a:r>
              <a:rPr lang="tr-TR" dirty="0" smtClean="0"/>
              <a:t>şeklinde tanımlanmıştır. </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76672"/>
            <a:ext cx="8229600" cy="6192688"/>
          </a:xfrm>
        </p:spPr>
        <p:txBody>
          <a:bodyPr>
            <a:normAutofit/>
          </a:bodyPr>
          <a:lstStyle/>
          <a:p>
            <a:r>
              <a:rPr lang="tr-TR" dirty="0" smtClean="0"/>
              <a:t>Hisse değişiminin bu kapsamda kabul edilebilmesi için; </a:t>
            </a:r>
          </a:p>
          <a:p>
            <a:pPr lvl="1"/>
            <a:r>
              <a:rPr lang="tr-TR" dirty="0" smtClean="0"/>
              <a:t>Devralan kurumun sermaye şirketi olması,</a:t>
            </a:r>
          </a:p>
          <a:p>
            <a:pPr lvl="1"/>
            <a:r>
              <a:rPr lang="tr-TR" dirty="0" smtClean="0"/>
              <a:t>İştirak hisseleri devredilen kurumun sermaye şirketi olması,</a:t>
            </a:r>
          </a:p>
          <a:p>
            <a:pPr lvl="1"/>
            <a:r>
              <a:rPr lang="tr-TR" dirty="0" smtClean="0"/>
              <a:t>Devralan kurumun diğer şirketin hisselerini yönetim ve hisse senedi çoğunluğunu elde edecek şekilde devralması,</a:t>
            </a:r>
          </a:p>
          <a:p>
            <a:pPr lvl="1"/>
            <a:r>
              <a:rPr lang="tr-TR" dirty="0" smtClean="0"/>
              <a:t>İştirak hisseleri devredilen kurumun ortaklarına devralan kurumun kendi sermayesini temsil eden iştirak hisselerinin verilmesi gerekmektedir. </a:t>
            </a:r>
          </a:p>
          <a:p>
            <a:endParaRPr lang="tr-TR" dirty="0"/>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6192688"/>
          </a:xfrm>
        </p:spPr>
        <p:txBody>
          <a:bodyPr>
            <a:normAutofit/>
          </a:bodyPr>
          <a:lstStyle/>
          <a:p>
            <a:r>
              <a:rPr lang="tr-TR" dirty="0" smtClean="0"/>
              <a:t>Aslında bu hususlar hisse değişiminin tanımında yer alan özellikler olarak kabul edilebilir. </a:t>
            </a:r>
          </a:p>
          <a:p>
            <a:r>
              <a:rPr lang="tr-TR" dirty="0" smtClean="0"/>
              <a:t>Son olarak şunu belirtmekte yarar vardır. </a:t>
            </a:r>
          </a:p>
          <a:p>
            <a:r>
              <a:rPr lang="tr-TR" dirty="0" smtClean="0"/>
              <a:t>BK md. 19’da yürürlükten kaldırılmış (mülga) 6762 sayılı Türk Ticaret Kanunu’nun birleşme, devir, bölünme ve hisse değişimine yönelik hükümlerinin bankalar için uygulanamayacağı yönündeki düzenlemedir. </a:t>
            </a:r>
          </a:p>
          <a:p>
            <a:endParaRPr lang="tr-TR" dirty="0" smtClean="0"/>
          </a:p>
          <a:p>
            <a:endParaRPr lang="tr-TR" dirty="0"/>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dirty="0" smtClean="0"/>
              <a:t>Mülga 6762 sayılı kanun sonrasında yürürlüğe giren 6102 sayılı kanunun birleşme, devir, bölünme ve hisse değişimine yönelik hükümlerinin bankalar için uygulanıp uygulanamayacağı, yapılacak bir düzenlemeyle giderilmesi gereken önemli bir konudur.</a:t>
            </a:r>
            <a:endParaRPr lang="tr-TR" dirty="0"/>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dirty="0" smtClean="0"/>
              <a:t>Bankaların Birleşme, Bölünme, Hisse Değişimi</a:t>
            </a:r>
            <a:endParaRPr lang="tr-TR" dirty="0"/>
          </a:p>
        </p:txBody>
      </p:sp>
      <p:sp>
        <p:nvSpPr>
          <p:cNvPr id="3" name="2 İçerik Yer Tutucusu"/>
          <p:cNvSpPr>
            <a:spLocks noGrp="1"/>
          </p:cNvSpPr>
          <p:nvPr>
            <p:ph idx="1"/>
          </p:nvPr>
        </p:nvSpPr>
        <p:spPr/>
        <p:txBody>
          <a:bodyPr>
            <a:normAutofit/>
          </a:bodyPr>
          <a:lstStyle/>
          <a:p>
            <a:r>
              <a:rPr lang="tr-TR" dirty="0" smtClean="0"/>
              <a:t>Bankaların birleşme, bölünme hisse değişimine yönelik kavramlara </a:t>
            </a:r>
            <a:r>
              <a:rPr lang="tr-TR" b="1" dirty="0" smtClean="0"/>
              <a:t>yönetmelik düzeyinde tanımlar</a:t>
            </a:r>
            <a:r>
              <a:rPr lang="tr-TR" dirty="0" smtClean="0"/>
              <a:t> getirilmiştir.  </a:t>
            </a: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548680"/>
            <a:ext cx="8229600" cy="6309320"/>
          </a:xfrm>
        </p:spPr>
        <p:txBody>
          <a:bodyPr>
            <a:normAutofit/>
          </a:bodyPr>
          <a:lstStyle/>
          <a:p>
            <a:r>
              <a:rPr lang="tr-TR" dirty="0" smtClean="0"/>
              <a:t>Bankaların Birleşme, Devir, Bölünme ve Hisse Değişimi Hakkında Yönetmelik (</a:t>
            </a:r>
            <a:r>
              <a:rPr lang="tr-TR" b="1" dirty="0" smtClean="0"/>
              <a:t>Birleşme, Bölünme, Devir, Hisse Değişimi Hakkında Yönetmelik</a:t>
            </a:r>
            <a:r>
              <a:rPr lang="tr-TR" dirty="0" smtClean="0"/>
              <a:t> - BBHY) md. 4/1-</a:t>
            </a:r>
            <a:r>
              <a:rPr lang="tr-TR" dirty="0" err="1" smtClean="0"/>
              <a:t>b’de</a:t>
            </a:r>
            <a:r>
              <a:rPr lang="tr-TR" dirty="0" smtClean="0"/>
              <a:t>; </a:t>
            </a:r>
            <a:r>
              <a:rPr lang="tr-TR" i="1" dirty="0" smtClean="0">
                <a:solidFill>
                  <a:srgbClr val="FF0000"/>
                </a:solidFill>
              </a:rPr>
              <a:t>“...Bir bankanın, bir veya birden fazla banka ya da finansal kuruluş ile </a:t>
            </a:r>
            <a:r>
              <a:rPr lang="tr-TR" b="1" i="1" dirty="0" smtClean="0">
                <a:solidFill>
                  <a:srgbClr val="FF0000"/>
                </a:solidFill>
              </a:rPr>
              <a:t>tüzel kişilikleri sona ermek suretiyle</a:t>
            </a:r>
            <a:r>
              <a:rPr lang="tr-TR" i="1" dirty="0" smtClean="0">
                <a:solidFill>
                  <a:srgbClr val="FF0000"/>
                </a:solidFill>
              </a:rPr>
              <a:t> tüm hak ve alacakları ile mevduat veya katılım fonları dahil </a:t>
            </a:r>
            <a:r>
              <a:rPr lang="tr-TR" b="1" i="1" dirty="0" smtClean="0">
                <a:solidFill>
                  <a:srgbClr val="FF0000"/>
                </a:solidFill>
              </a:rPr>
              <a:t>tüm borç ve yükümlülüklerinin yeni kurulacak bir bankaya</a:t>
            </a:r>
            <a:r>
              <a:rPr lang="tr-TR" i="1" dirty="0" smtClean="0">
                <a:solidFill>
                  <a:srgbClr val="FF0000"/>
                </a:solidFill>
              </a:rPr>
              <a:t> devri...</a:t>
            </a:r>
            <a:r>
              <a:rPr lang="tr-TR" dirty="0" smtClean="0">
                <a:solidFill>
                  <a:srgbClr val="FF0000"/>
                </a:solidFill>
              </a:rPr>
              <a:t>”</a:t>
            </a:r>
            <a:r>
              <a:rPr lang="tr-TR" dirty="0" smtClean="0"/>
              <a:t> şeklinde tanımlanmıştır. </a:t>
            </a: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5721499"/>
          </a:xfrm>
        </p:spPr>
        <p:txBody>
          <a:bodyPr>
            <a:normAutofit/>
          </a:bodyPr>
          <a:lstStyle/>
          <a:p>
            <a:r>
              <a:rPr lang="tr-TR" b="1" dirty="0" smtClean="0"/>
              <a:t>Bölünme ise</a:t>
            </a:r>
            <a:r>
              <a:rPr lang="tr-TR" dirty="0" smtClean="0"/>
              <a:t>;  “</a:t>
            </a:r>
            <a:r>
              <a:rPr lang="tr-TR" i="1" dirty="0" smtClean="0"/>
              <a:t>...</a:t>
            </a:r>
            <a:r>
              <a:rPr lang="tr-TR" i="1" dirty="0" smtClean="0">
                <a:solidFill>
                  <a:srgbClr val="FF0000"/>
                </a:solidFill>
              </a:rPr>
              <a:t>bir bankanın tüzel kişiliği sona ermek kaydıyla tüm malvarlığının bölümlere ayrılmak suretiyle birden fazla banka, finansal kuruluş veya diğer anonim şirketlere devredilmesi şeklindeki </a:t>
            </a:r>
            <a:r>
              <a:rPr lang="tr-TR" b="1" i="1" dirty="0" smtClean="0"/>
              <a:t>tam bölünmeyi </a:t>
            </a:r>
            <a:r>
              <a:rPr lang="tr-TR" i="1" dirty="0" smtClean="0">
                <a:solidFill>
                  <a:srgbClr val="FF0000"/>
                </a:solidFill>
              </a:rPr>
              <a:t>veya bir bankanın malvarlığının bir veya birden fazla bölümünün bankanın infisah etmesine neden olmayacak şekilde banka, finansal kuruluş veya diğer anonim şirketlere devredilmesi şeklindeki </a:t>
            </a:r>
            <a:r>
              <a:rPr lang="tr-TR" b="1" i="1" dirty="0" smtClean="0"/>
              <a:t>kısmi bölünmeyi...</a:t>
            </a:r>
            <a:r>
              <a:rPr lang="tr-TR" dirty="0" smtClean="0"/>
              <a:t>” (BBHY, md. 4/1-c) ifade etmektedir. </a:t>
            </a:r>
            <a:endParaRPr lang="tr-TR"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6192688"/>
          </a:xfrm>
        </p:spPr>
        <p:txBody>
          <a:bodyPr>
            <a:normAutofit/>
          </a:bodyPr>
          <a:lstStyle/>
          <a:p>
            <a:r>
              <a:rPr lang="tr-TR" dirty="0" smtClean="0"/>
              <a:t>BK md. 6/3 ve md. 6/4’te sırasıyla; Türkiye’de sadece kıyı (</a:t>
            </a:r>
            <a:r>
              <a:rPr lang="tr-TR" dirty="0" err="1" smtClean="0"/>
              <a:t>off</a:t>
            </a:r>
            <a:r>
              <a:rPr lang="tr-TR" dirty="0" smtClean="0"/>
              <a:t>-</a:t>
            </a:r>
            <a:r>
              <a:rPr lang="tr-TR" dirty="0" err="1" smtClean="0"/>
              <a:t>shore</a:t>
            </a:r>
            <a:r>
              <a:rPr lang="tr-TR" dirty="0" smtClean="0"/>
              <a:t>) bankacılığı faaliyetinde bulunmak isteyenler ile yurt dışında kurulu bankaların mevduat ve katılım fonu kabul etmek amacıyla temsilcilik açmaya yönelik isteklerine ilişkin usul ve esaslar düzenlenmiştir.  </a:t>
            </a:r>
          </a:p>
          <a:p>
            <a:endParaRPr lang="tr-TR" dirty="0" smtClean="0"/>
          </a:p>
          <a:p>
            <a:endParaRPr lang="tr-TR" dirty="0"/>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6192688"/>
          </a:xfrm>
        </p:spPr>
        <p:txBody>
          <a:bodyPr>
            <a:normAutofit/>
          </a:bodyPr>
          <a:lstStyle/>
          <a:p>
            <a:r>
              <a:rPr lang="tr-TR" dirty="0" smtClean="0"/>
              <a:t>Aynı maddenin devam eden fıkrasında ise devir tanımlanmaktadır. </a:t>
            </a:r>
          </a:p>
          <a:p>
            <a:r>
              <a:rPr lang="tr-TR" dirty="0" smtClean="0"/>
              <a:t>Buna göre </a:t>
            </a:r>
            <a:r>
              <a:rPr lang="tr-TR" b="1" dirty="0" smtClean="0"/>
              <a:t>devir</a:t>
            </a:r>
            <a:r>
              <a:rPr lang="tr-TR" dirty="0" smtClean="0"/>
              <a:t>; </a:t>
            </a:r>
            <a:r>
              <a:rPr lang="tr-TR" i="1" dirty="0" smtClean="0">
                <a:solidFill>
                  <a:srgbClr val="FF0000"/>
                </a:solidFill>
              </a:rPr>
              <a:t>“...bir bankanın tüzel kişiliği sona ermek kaydıyla bütün aktif ve pasifi ile birlikte diğer hak ve yükümlülüklerini diğer bir bankaya devretmesini veya diğer bir veya birden fazla bankayı bütün aktif ve pasifi ve diğer hak ve yükümlülükleri ile birlikte...</a:t>
            </a:r>
            <a:r>
              <a:rPr lang="tr-TR" i="1" dirty="0" smtClean="0"/>
              <a:t>”</a:t>
            </a:r>
            <a:r>
              <a:rPr lang="tr-TR" dirty="0" smtClean="0"/>
              <a:t> devralmasıdır (BBHY, md. 4/1-ç). </a:t>
            </a:r>
          </a:p>
          <a:p>
            <a:endParaRPr lang="tr-TR" dirty="0"/>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b="1" dirty="0" smtClean="0"/>
              <a:t>Hisse değişimi</a:t>
            </a:r>
            <a:r>
              <a:rPr lang="tr-TR" dirty="0" smtClean="0"/>
              <a:t>, </a:t>
            </a:r>
            <a:r>
              <a:rPr lang="tr-TR" dirty="0" smtClean="0">
                <a:solidFill>
                  <a:srgbClr val="FF0000"/>
                </a:solidFill>
              </a:rPr>
              <a:t>“</a:t>
            </a:r>
            <a:r>
              <a:rPr lang="tr-TR" i="1" dirty="0" smtClean="0">
                <a:solidFill>
                  <a:srgbClr val="FF0000"/>
                </a:solidFill>
              </a:rPr>
              <a:t>...bir bankanın diğer bir banka ya da finansal kuruluşun hisselerini, söz konusu banka veya finansal kuruluşu </a:t>
            </a:r>
            <a:r>
              <a:rPr lang="tr-TR" i="1" u="sng" dirty="0" smtClean="0">
                <a:solidFill>
                  <a:srgbClr val="FF0000"/>
                </a:solidFill>
              </a:rPr>
              <a:t>kontrol edecek şekilde devralması</a:t>
            </a:r>
            <a:r>
              <a:rPr lang="tr-TR" i="1" dirty="0" smtClean="0">
                <a:solidFill>
                  <a:srgbClr val="FF0000"/>
                </a:solidFill>
              </a:rPr>
              <a:t> ve karşılığında söz konusu banka veya finansal kuruluşun ortaklarına kendi sermayesini temsil eden hisselerin...</a:t>
            </a:r>
            <a:r>
              <a:rPr lang="tr-TR" dirty="0" smtClean="0">
                <a:solidFill>
                  <a:srgbClr val="FF0000"/>
                </a:solidFill>
              </a:rPr>
              <a:t>”</a:t>
            </a:r>
            <a:r>
              <a:rPr lang="tr-TR" dirty="0" smtClean="0"/>
              <a:t>  (BBHY, md. 4/1-f) verilmesidir.</a:t>
            </a:r>
            <a:endParaRPr lang="tr-TR" dirty="0"/>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120680"/>
          </a:xfrm>
        </p:spPr>
        <p:txBody>
          <a:bodyPr>
            <a:normAutofit/>
          </a:bodyPr>
          <a:lstStyle/>
          <a:p>
            <a:r>
              <a:rPr lang="tr-TR" dirty="0" smtClean="0"/>
              <a:t>Türkiye’de faaliyet izni alan bankaların yukarıda tanımları da verilen </a:t>
            </a:r>
            <a:r>
              <a:rPr lang="tr-TR" b="1" dirty="0" smtClean="0"/>
              <a:t>birleşme, bölünme, devir ve hisse değişim</a:t>
            </a:r>
            <a:r>
              <a:rPr lang="tr-TR" dirty="0" smtClean="0"/>
              <a:t> talepleri </a:t>
            </a:r>
            <a:r>
              <a:rPr lang="tr-TR" b="1" dirty="0" err="1" smtClean="0"/>
              <a:t>BDDKur’un</a:t>
            </a:r>
            <a:r>
              <a:rPr lang="tr-TR" b="1" dirty="0" smtClean="0"/>
              <a:t> iznine tabidir </a:t>
            </a:r>
            <a:r>
              <a:rPr lang="tr-TR" dirty="0" smtClean="0"/>
              <a:t>(BK, md. 19). </a:t>
            </a:r>
          </a:p>
          <a:p>
            <a:r>
              <a:rPr lang="tr-TR" dirty="0" err="1" smtClean="0"/>
              <a:t>BDDKur’ca</a:t>
            </a:r>
            <a:r>
              <a:rPr lang="tr-TR" dirty="0" smtClean="0"/>
              <a:t> verilen </a:t>
            </a:r>
            <a:r>
              <a:rPr lang="tr-TR" b="1" dirty="0" smtClean="0"/>
              <a:t>izin</a:t>
            </a:r>
            <a:r>
              <a:rPr lang="tr-TR" dirty="0" smtClean="0"/>
              <a:t> ilgili bankalarca </a:t>
            </a:r>
            <a:r>
              <a:rPr lang="tr-TR" b="1" dirty="0" smtClean="0"/>
              <a:t>3 ay içerisinde kullanılması gerekmekte</a:t>
            </a:r>
            <a:r>
              <a:rPr lang="tr-TR" dirty="0" smtClean="0"/>
              <a:t>dir (BK, md. 19). </a:t>
            </a:r>
          </a:p>
          <a:p>
            <a:r>
              <a:rPr lang="tr-TR" dirty="0" smtClean="0"/>
              <a:t>3 aylık süre hak düşürücü süre olduğundan, hakkın kullanılmaması halinde yani gerekli işlemlerin tamamlanmaması halinde </a:t>
            </a:r>
            <a:r>
              <a:rPr lang="tr-TR" b="1" dirty="0" smtClean="0"/>
              <a:t>verilen izin geçersiz olur </a:t>
            </a:r>
            <a:r>
              <a:rPr lang="tr-TR" dirty="0" smtClean="0"/>
              <a:t>(BK, md. 19). </a:t>
            </a:r>
          </a:p>
          <a:p>
            <a:endParaRPr lang="tr-TR" dirty="0"/>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76672"/>
            <a:ext cx="8229600" cy="5976664"/>
          </a:xfrm>
        </p:spPr>
        <p:txBody>
          <a:bodyPr>
            <a:normAutofit/>
          </a:bodyPr>
          <a:lstStyle/>
          <a:p>
            <a:r>
              <a:rPr lang="tr-TR" dirty="0" smtClean="0"/>
              <a:t>Bankaların birleşme veya devir işleminin kesinleşmesini takiben, </a:t>
            </a:r>
            <a:r>
              <a:rPr lang="tr-TR" b="1" dirty="0" smtClean="0"/>
              <a:t>devredilen kuruluşun tüm aktif ve pasifleri ile diğer hak ve yükümlülükleri devralan bankaya geçer </a:t>
            </a:r>
            <a:r>
              <a:rPr lang="tr-TR" dirty="0" smtClean="0"/>
              <a:t>ve devredilen kuruluş </a:t>
            </a:r>
            <a:r>
              <a:rPr lang="tr-TR" b="1" dirty="0" smtClean="0"/>
              <a:t>infisah eder</a:t>
            </a:r>
            <a:r>
              <a:rPr lang="tr-TR" dirty="0" smtClean="0"/>
              <a:t> (BK, md. 19). </a:t>
            </a:r>
          </a:p>
          <a:p>
            <a:r>
              <a:rPr lang="tr-TR" dirty="0" smtClean="0"/>
              <a:t>İnfisah eden kuruluşun unvanı </a:t>
            </a:r>
            <a:r>
              <a:rPr lang="tr-TR" b="1" dirty="0" smtClean="0"/>
              <a:t>ticaret sicilinden silinir </a:t>
            </a:r>
            <a:r>
              <a:rPr lang="tr-TR" dirty="0" smtClean="0"/>
              <a:t>(BK, md. 19). </a:t>
            </a:r>
          </a:p>
          <a:p>
            <a:r>
              <a:rPr lang="tr-TR" dirty="0" smtClean="0"/>
              <a:t>Diğer taraftan </a:t>
            </a:r>
            <a:r>
              <a:rPr lang="tr-TR" b="1" dirty="0" err="1" smtClean="0"/>
              <a:t>TMSF’ye</a:t>
            </a:r>
            <a:r>
              <a:rPr lang="tr-TR" b="1" dirty="0" smtClean="0"/>
              <a:t> devredilen bankalar için </a:t>
            </a:r>
            <a:r>
              <a:rPr lang="tr-TR" dirty="0" err="1" smtClean="0"/>
              <a:t>BK’nin</a:t>
            </a:r>
            <a:r>
              <a:rPr lang="tr-TR" dirty="0" smtClean="0"/>
              <a:t> devir bölünme ve hisse değişimine yönelik </a:t>
            </a:r>
            <a:r>
              <a:rPr lang="tr-TR" b="1" dirty="0" smtClean="0"/>
              <a:t>hükümleri uygulanmaz</a:t>
            </a:r>
            <a:r>
              <a:rPr lang="tr-TR" dirty="0" smtClean="0"/>
              <a:t> (BBHY, md. 2/2). </a:t>
            </a:r>
            <a:endParaRPr lang="tr-TR" dirty="0"/>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dirty="0" smtClean="0"/>
              <a:t>Bankaların Sermaye Paylarına Sahip Olmaları ve Devirleri</a:t>
            </a:r>
            <a:endParaRPr lang="tr-TR" dirty="0"/>
          </a:p>
        </p:txBody>
      </p:sp>
      <p:sp>
        <p:nvSpPr>
          <p:cNvPr id="3" name="2 İçerik Yer Tutucusu"/>
          <p:cNvSpPr>
            <a:spLocks noGrp="1"/>
          </p:cNvSpPr>
          <p:nvPr>
            <p:ph idx="1"/>
          </p:nvPr>
        </p:nvSpPr>
        <p:spPr/>
        <p:txBody>
          <a:bodyPr>
            <a:normAutofit/>
          </a:bodyPr>
          <a:lstStyle/>
          <a:p>
            <a:r>
              <a:rPr lang="tr-TR" dirty="0" smtClean="0"/>
              <a:t>Banka hissedarlarının sahip oldukları nitelikli paylara ve bu payların edinilmesi ya da devirlerine ilişkin hükümler BK md. 18’de detaylı bir şekilde düzenlenmiştir. </a:t>
            </a:r>
          </a:p>
          <a:p>
            <a:r>
              <a:rPr lang="tr-TR" dirty="0" smtClean="0"/>
              <a:t>Yasa koyucu maddede pay sahipliğine yönelik olarak </a:t>
            </a:r>
            <a:r>
              <a:rPr lang="tr-TR" b="1" dirty="0" smtClean="0"/>
              <a:t>doğrudan ya da dolaylı pay sahipliği</a:t>
            </a:r>
            <a:r>
              <a:rPr lang="tr-TR" dirty="0" smtClean="0"/>
              <a:t> kavramlarına değinmiştir. </a:t>
            </a:r>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395536" y="183157"/>
            <a:ext cx="8229600" cy="6126163"/>
          </a:xfrm>
        </p:spPr>
        <p:txBody>
          <a:bodyPr>
            <a:normAutofit/>
          </a:bodyPr>
          <a:lstStyle/>
          <a:p>
            <a:r>
              <a:rPr lang="tr-TR" b="1" dirty="0" smtClean="0"/>
              <a:t>Doğrudan pay sahipliği</a:t>
            </a:r>
            <a:r>
              <a:rPr lang="tr-TR" dirty="0" smtClean="0"/>
              <a:t>, bir gerçek ya da tüzel kişinin hiç bir aracı kişi ya da kurum olmaksızın banka hissedarı olması şeklinde kabul edilmelidir. </a:t>
            </a:r>
          </a:p>
          <a:p>
            <a:r>
              <a:rPr lang="tr-TR" b="1" dirty="0" smtClean="0"/>
              <a:t>Dolaylı pay sahipliği ise</a:t>
            </a:r>
            <a:r>
              <a:rPr lang="tr-TR" dirty="0" smtClean="0"/>
              <a:t>; bankaya ortak olan bir kişi ya da kuruluşa ortak olunması sebebiyle hak sahibi olunan payı ifade edilmektedir. </a:t>
            </a:r>
          </a:p>
          <a:p>
            <a:endParaRPr lang="tr-TR" dirty="0"/>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264696"/>
          </a:xfrm>
        </p:spPr>
        <p:txBody>
          <a:bodyPr>
            <a:normAutofit/>
          </a:bodyPr>
          <a:lstStyle/>
          <a:p>
            <a:r>
              <a:rPr lang="tr-TR" dirty="0" smtClean="0"/>
              <a:t>Dolaylı pay sahipliğinin belirlenmesine ilişkin esaslar hem gerçek kişiler hem de tüzel kişiler için ayrı ayrı BK md. 5’de düzenlenmiştir. </a:t>
            </a:r>
          </a:p>
          <a:p>
            <a:r>
              <a:rPr lang="tr-TR" dirty="0" smtClean="0"/>
              <a:t>Buna göre; “</a:t>
            </a:r>
            <a:r>
              <a:rPr lang="tr-TR" i="1" dirty="0" smtClean="0"/>
              <a:t>...</a:t>
            </a:r>
            <a:r>
              <a:rPr lang="tr-TR" i="1" dirty="0" smtClean="0">
                <a:solidFill>
                  <a:srgbClr val="FF0000"/>
                </a:solidFill>
              </a:rPr>
              <a:t>bir gerçek kişi ile eş ve çocuklarına ve bunların sınırsız sorumlulukla katıldıkları ortaklıklara veya bu kişi veya ortaklıkların ayrı ayrı veya birlikte kontrol ettikleri ortaklıklara ait paylar birlikte dikkate alınır</a:t>
            </a:r>
            <a:r>
              <a:rPr lang="tr-TR" dirty="0" smtClean="0"/>
              <a:t>”. </a:t>
            </a:r>
          </a:p>
          <a:p>
            <a:r>
              <a:rPr lang="tr-TR" dirty="0" smtClean="0"/>
              <a:t>Tüzel kişilerde ise; </a:t>
            </a:r>
            <a:r>
              <a:rPr lang="tr-TR" i="1" dirty="0" smtClean="0"/>
              <a:t>“...</a:t>
            </a:r>
            <a:r>
              <a:rPr lang="tr-TR" i="1" dirty="0" smtClean="0">
                <a:solidFill>
                  <a:srgbClr val="FF0000"/>
                </a:solidFill>
              </a:rPr>
              <a:t>bunlara ait paylar ile bunların kontrol ettikleri ortaklıklara ait paylar birlikte hesaplanır</a:t>
            </a:r>
            <a:r>
              <a:rPr lang="tr-TR" dirty="0" smtClean="0"/>
              <a:t>”.</a:t>
            </a:r>
            <a:endParaRPr lang="tr-TR" dirty="0"/>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548680"/>
            <a:ext cx="8229600" cy="5577483"/>
          </a:xfrm>
        </p:spPr>
        <p:txBody>
          <a:bodyPr>
            <a:normAutofit/>
          </a:bodyPr>
          <a:lstStyle/>
          <a:p>
            <a:r>
              <a:rPr lang="tr-TR" dirty="0" smtClean="0"/>
              <a:t>Bankaların devri ise; </a:t>
            </a:r>
            <a:r>
              <a:rPr lang="tr-TR" dirty="0" err="1" smtClean="0"/>
              <a:t>BBHY’de</a:t>
            </a:r>
            <a:r>
              <a:rPr lang="tr-TR" dirty="0" smtClean="0"/>
              <a:t>, </a:t>
            </a:r>
            <a:r>
              <a:rPr lang="tr-TR" i="1" dirty="0" smtClean="0"/>
              <a:t>“...bir bankanın tüzel kişiliği sona ermek kaydıyla bütün aktif ve pasifi ile birlikte diğer hak ve yükümlülüklerini diğer bir bankaya devretmesini veya diğer bir veya birden fazla bankayı bütün aktif ve pasifi ve diğer hak ve yükümlülükleri ile birlikte devralması...”</a:t>
            </a:r>
            <a:r>
              <a:rPr lang="tr-TR" dirty="0" smtClean="0"/>
              <a:t> şeklinde tanımlanmıştır (BBHY, md. 4/1-ç).</a:t>
            </a:r>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548680"/>
            <a:ext cx="8229600" cy="6048672"/>
          </a:xfrm>
        </p:spPr>
        <p:txBody>
          <a:bodyPr>
            <a:normAutofit/>
          </a:bodyPr>
          <a:lstStyle/>
          <a:p>
            <a:r>
              <a:rPr lang="tr-TR" dirty="0" smtClean="0"/>
              <a:t>Dolaylı ya da doğrudan pay sahibi olan gerçek ve tüzel kişilerin sahip oldukları </a:t>
            </a:r>
            <a:r>
              <a:rPr lang="tr-TR" b="1" dirty="0" smtClean="0"/>
              <a:t>payların edinimi ya da devir alınması </a:t>
            </a:r>
            <a:r>
              <a:rPr lang="tr-TR" dirty="0" smtClean="0"/>
              <a:t>farklı koşullarda </a:t>
            </a:r>
            <a:r>
              <a:rPr lang="tr-TR" b="1" dirty="0" err="1" smtClean="0"/>
              <a:t>BDDKur’un</a:t>
            </a:r>
            <a:r>
              <a:rPr lang="tr-TR" b="1" dirty="0" smtClean="0"/>
              <a:t> iznine tabi tutulmuştur </a:t>
            </a:r>
            <a:r>
              <a:rPr lang="tr-TR" dirty="0" smtClean="0"/>
              <a:t>(BK md. 18/1 ve md. 18/6). </a:t>
            </a:r>
          </a:p>
          <a:p>
            <a:r>
              <a:rPr lang="tr-TR" dirty="0" err="1" smtClean="0"/>
              <a:t>BDDKur’un</a:t>
            </a:r>
            <a:r>
              <a:rPr lang="tr-TR" dirty="0" smtClean="0"/>
              <a:t> </a:t>
            </a:r>
            <a:r>
              <a:rPr lang="tr-TR" b="1" dirty="0" smtClean="0"/>
              <a:t>izni olmaksızın gerçekleşen devirler yaptırıma tabi</a:t>
            </a:r>
            <a:r>
              <a:rPr lang="tr-TR" dirty="0" smtClean="0"/>
              <a:t>dir. </a:t>
            </a:r>
          </a:p>
          <a:p>
            <a:endParaRPr lang="tr-TR" dirty="0"/>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dirty="0" smtClean="0"/>
              <a:t>Bu </a:t>
            </a:r>
            <a:r>
              <a:rPr lang="tr-TR" b="1" dirty="0" smtClean="0"/>
              <a:t>yaptırım</a:t>
            </a:r>
            <a:r>
              <a:rPr lang="tr-TR" dirty="0" smtClean="0"/>
              <a:t> bankaların temettü hariç </a:t>
            </a:r>
            <a:r>
              <a:rPr lang="tr-TR" b="1" dirty="0" smtClean="0"/>
              <a:t>ortaklık haklarını kullanamaması</a:t>
            </a:r>
            <a:r>
              <a:rPr lang="tr-TR" dirty="0" smtClean="0"/>
              <a:t>, bu hakların </a:t>
            </a:r>
            <a:r>
              <a:rPr lang="tr-TR" b="1" dirty="0" err="1" smtClean="0"/>
              <a:t>TMSF’ye</a:t>
            </a:r>
            <a:r>
              <a:rPr lang="tr-TR" b="1" dirty="0" smtClean="0"/>
              <a:t> devredilmesi </a:t>
            </a:r>
            <a:r>
              <a:rPr lang="tr-TR" dirty="0" smtClean="0"/>
              <a:t>şeklindedir.  </a:t>
            </a:r>
          </a:p>
          <a:p>
            <a:r>
              <a:rPr lang="tr-TR" dirty="0" smtClean="0"/>
              <a:t>Ayrıca başka bir yaptırım, </a:t>
            </a:r>
            <a:r>
              <a:rPr lang="tr-TR" b="1" dirty="0" smtClean="0"/>
              <a:t>idari para cezası</a:t>
            </a:r>
            <a:r>
              <a:rPr lang="tr-TR" dirty="0" smtClean="0"/>
              <a:t>nın uygulanmasıdır. </a:t>
            </a:r>
          </a:p>
          <a:p>
            <a:r>
              <a:rPr lang="tr-TR" dirty="0" smtClean="0"/>
              <a:t>Yukarıda ifade edilen farklı koşullar şunlardır: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76672"/>
            <a:ext cx="8229600" cy="6192688"/>
          </a:xfrm>
        </p:spPr>
        <p:txBody>
          <a:bodyPr>
            <a:normAutofit lnSpcReduction="10000"/>
          </a:bodyPr>
          <a:lstStyle/>
          <a:p>
            <a:r>
              <a:rPr lang="tr-TR" dirty="0" smtClean="0"/>
              <a:t>Hem kıyı bankacılığı hem de temsilcilik açmaya yönelik talepler de </a:t>
            </a:r>
            <a:r>
              <a:rPr lang="tr-TR" dirty="0" err="1" smtClean="0"/>
              <a:t>BDDKur’un</a:t>
            </a:r>
            <a:r>
              <a:rPr lang="tr-TR" dirty="0" smtClean="0"/>
              <a:t> iznine tabidir. </a:t>
            </a:r>
          </a:p>
          <a:p>
            <a:r>
              <a:rPr lang="tr-TR" dirty="0" smtClean="0"/>
              <a:t>Bu iki hükme paralel düzenlemeler BK md. 14’te yer almaktadır. </a:t>
            </a:r>
          </a:p>
          <a:p>
            <a:r>
              <a:rPr lang="tr-TR" dirty="0" smtClean="0"/>
              <a:t>Maddeye göre “</a:t>
            </a:r>
            <a:r>
              <a:rPr lang="tr-TR" i="1" dirty="0" smtClean="0"/>
              <a:t>Türkiye'de kurulan bankaların, kıyı bankacılığı bölgeleri de dâhil olmak üzere yurt dışında şube veya temsilcilik açmaları, ortaklık kurmaları veya kurulmuş ortaklıklara katılmaları...”,</a:t>
            </a:r>
            <a:r>
              <a:rPr lang="tr-TR" dirty="0" smtClean="0"/>
              <a:t> </a:t>
            </a:r>
            <a:r>
              <a:rPr lang="tr-TR" dirty="0" err="1" smtClean="0"/>
              <a:t>BK’de</a:t>
            </a:r>
            <a:r>
              <a:rPr lang="tr-TR" dirty="0" smtClean="0"/>
              <a:t> “</a:t>
            </a:r>
            <a:r>
              <a:rPr lang="tr-TR" i="1" dirty="0" smtClean="0"/>
              <a:t>...yer alan kurumsal yönetim hükümleri ile koruyucu hükümlere...</a:t>
            </a:r>
            <a:r>
              <a:rPr lang="tr-TR" dirty="0" smtClean="0"/>
              <a:t>”  ve </a:t>
            </a:r>
            <a:r>
              <a:rPr lang="tr-TR" dirty="0" err="1" smtClean="0"/>
              <a:t>BDDKur</a:t>
            </a:r>
            <a:r>
              <a:rPr lang="tr-TR" dirty="0" smtClean="0"/>
              <a:t> tarafından belirlenecek usul ve esaslara uyulması şartıyla yine </a:t>
            </a:r>
            <a:r>
              <a:rPr lang="tr-TR" dirty="0" err="1" smtClean="0"/>
              <a:t>BDDKur’un</a:t>
            </a:r>
            <a:r>
              <a:rPr lang="tr-TR" dirty="0" smtClean="0"/>
              <a:t> iznine tâbidir. </a:t>
            </a:r>
            <a:endParaRPr lang="tr-TR" dirty="0"/>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264696"/>
          </a:xfrm>
        </p:spPr>
        <p:txBody>
          <a:bodyPr>
            <a:normAutofit/>
          </a:bodyPr>
          <a:lstStyle/>
          <a:p>
            <a:pPr lvl="0"/>
            <a:r>
              <a:rPr lang="tr-TR" dirty="0" smtClean="0"/>
              <a:t>Bir bankada doğrudan veya dolaylı pay sahipliği yoluyla sermayenin % 10 ve daha fazlasını temsil eden payların edinilmesi (BK md. 18/1), </a:t>
            </a:r>
          </a:p>
          <a:p>
            <a:pPr lvl="0"/>
            <a:r>
              <a:rPr lang="tr-TR" dirty="0" smtClean="0"/>
              <a:t>Bir ortağa ait doğrudan veya dolaylı payların sermayenin % 10, % 20, % 33 veya % 50’sini aşması sonucunu veren payların edinilmesi (BK md. 18/1), </a:t>
            </a:r>
          </a:p>
          <a:p>
            <a:pPr lvl="0"/>
            <a:r>
              <a:rPr lang="tr-TR" dirty="0" smtClean="0"/>
              <a:t>Bir ortağa ait payların, % 10, % 20, % 33 veya % 50 altına düşmesi sonucunu veren pay devirleri (BK md. 18/1) </a:t>
            </a:r>
            <a:r>
              <a:rPr lang="tr-TR" b="1" dirty="0" err="1" smtClean="0"/>
              <a:t>BDDKur</a:t>
            </a:r>
            <a:r>
              <a:rPr lang="tr-TR" b="1" dirty="0" smtClean="0"/>
              <a:t> iznine tabidir</a:t>
            </a:r>
            <a:r>
              <a:rPr lang="tr-TR" dirty="0" smtClean="0"/>
              <a:t>. </a:t>
            </a:r>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6264696"/>
          </a:xfrm>
        </p:spPr>
        <p:txBody>
          <a:bodyPr>
            <a:normAutofit/>
          </a:bodyPr>
          <a:lstStyle/>
          <a:p>
            <a:pPr lvl="0"/>
            <a:r>
              <a:rPr lang="tr-TR" dirty="0" smtClean="0"/>
              <a:t>% 10, % 20, % 33 veya % 50’lik sınırlara bakılmaksızın yönetim kuruluna veya denetim komitesine </a:t>
            </a:r>
            <a:r>
              <a:rPr lang="tr-TR" dirty="0" smtClean="0">
                <a:solidFill>
                  <a:srgbClr val="FF0000"/>
                </a:solidFill>
                <a:effectLst>
                  <a:outerShdw blurRad="38100" dist="38100" dir="2700000" algn="tl">
                    <a:srgbClr val="000000">
                      <a:alpha val="43137"/>
                    </a:srgbClr>
                  </a:outerShdw>
                </a:effectLst>
              </a:rPr>
              <a:t>üye belirleme imtiyazı veren payların tesisi, devri veya yeni imtiyazlı pay ihracı</a:t>
            </a:r>
            <a:r>
              <a:rPr lang="tr-TR" dirty="0" smtClean="0"/>
              <a:t> (BK md. 18/2) </a:t>
            </a:r>
            <a:r>
              <a:rPr lang="tr-TR" b="1" dirty="0" err="1" smtClean="0"/>
              <a:t>BDDKur</a:t>
            </a:r>
            <a:r>
              <a:rPr lang="tr-TR" b="1" dirty="0" smtClean="0"/>
              <a:t> iznine tabidir</a:t>
            </a:r>
            <a:r>
              <a:rPr lang="tr-TR" dirty="0" smtClean="0"/>
              <a:t>. </a:t>
            </a:r>
          </a:p>
          <a:p>
            <a:pPr lvl="0"/>
            <a:r>
              <a:rPr lang="tr-TR" dirty="0" err="1" smtClean="0"/>
              <a:t>BDDKur’un</a:t>
            </a:r>
            <a:r>
              <a:rPr lang="tr-TR" dirty="0" smtClean="0"/>
              <a:t> izni olmaksızın gerçekleşen işlemlerde bankaya 5.000 TL’den 15.000 TL’ye kadar idari para cezası uygulanır (BK, md. 146/1-b).            </a:t>
            </a:r>
          </a:p>
          <a:p>
            <a:endParaRPr lang="tr-TR" dirty="0"/>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264696"/>
          </a:xfrm>
        </p:spPr>
        <p:txBody>
          <a:bodyPr>
            <a:normAutofit/>
          </a:bodyPr>
          <a:lstStyle/>
          <a:p>
            <a:r>
              <a:rPr lang="tr-TR" dirty="0" smtClean="0"/>
              <a:t>Pay edinimlerine getirilen şartlardan biri de; payı devir alan tarafın </a:t>
            </a:r>
            <a:r>
              <a:rPr lang="tr-TR" b="1" dirty="0" err="1" smtClean="0"/>
              <a:t>TMSF’ye</a:t>
            </a:r>
            <a:r>
              <a:rPr lang="tr-TR" b="1" dirty="0" smtClean="0"/>
              <a:t> ödemek zorunda olduğu devir payı tutarı</a:t>
            </a:r>
            <a:r>
              <a:rPr lang="tr-TR" dirty="0" smtClean="0"/>
              <a:t>dır (BK md. 18/3). </a:t>
            </a:r>
          </a:p>
          <a:p>
            <a:r>
              <a:rPr lang="tr-TR" dirty="0" smtClean="0"/>
              <a:t>Devir payı, </a:t>
            </a:r>
            <a:r>
              <a:rPr lang="tr-TR" b="1" dirty="0" smtClean="0"/>
              <a:t>devir alınan payların nominal değerinin % 10’u </a:t>
            </a:r>
            <a:r>
              <a:rPr lang="tr-TR" dirty="0" smtClean="0"/>
              <a:t>kadardır (BK md. 18/3). </a:t>
            </a:r>
          </a:p>
          <a:p>
            <a:r>
              <a:rPr lang="tr-TR" dirty="0" smtClean="0"/>
              <a:t>Devredilen paylar usulen </a:t>
            </a:r>
            <a:r>
              <a:rPr lang="tr-TR" b="1" dirty="0" smtClean="0"/>
              <a:t>pay defterine kaydolunur</a:t>
            </a:r>
            <a:r>
              <a:rPr lang="tr-TR" dirty="0" smtClean="0"/>
              <a:t>. </a:t>
            </a:r>
          </a:p>
          <a:p>
            <a:endParaRPr lang="tr-TR" dirty="0" smtClean="0"/>
          </a:p>
          <a:p>
            <a:endParaRPr lang="tr-TR" dirty="0"/>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6048672"/>
          </a:xfrm>
        </p:spPr>
        <p:txBody>
          <a:bodyPr>
            <a:normAutofit/>
          </a:bodyPr>
          <a:lstStyle/>
          <a:p>
            <a:r>
              <a:rPr lang="tr-TR" dirty="0" smtClean="0"/>
              <a:t>Kayıt edilecek payların </a:t>
            </a:r>
            <a:r>
              <a:rPr lang="tr-TR" b="1" dirty="0" smtClean="0"/>
              <a:t>izin alınmadan pay defterine kaydedilmesi hükümsüz</a:t>
            </a:r>
            <a:r>
              <a:rPr lang="tr-TR" dirty="0" smtClean="0"/>
              <a:t>dür. </a:t>
            </a:r>
          </a:p>
          <a:p>
            <a:r>
              <a:rPr lang="tr-TR" dirty="0" smtClean="0"/>
              <a:t>Aynı şeklide banka </a:t>
            </a:r>
            <a:r>
              <a:rPr lang="tr-TR" b="1" dirty="0" smtClean="0"/>
              <a:t>ortak sayısını beşten daha az kişiye düşürecek pay devirleri</a:t>
            </a:r>
            <a:r>
              <a:rPr lang="tr-TR" dirty="0" smtClean="0"/>
              <a:t>nin kayıtları da </a:t>
            </a:r>
            <a:r>
              <a:rPr lang="tr-TR" b="1" dirty="0" smtClean="0"/>
              <a:t>hükümsüz</a:t>
            </a:r>
            <a:r>
              <a:rPr lang="tr-TR" dirty="0" smtClean="0"/>
              <a:t> kabul edilmektedir (BK, md. 18/4). </a:t>
            </a:r>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dirty="0" smtClean="0"/>
              <a:t>Payların değişmesine ilişkin elde edilecek oy hakları ile hisseler üzerinde oluşacak intifa hakkı tesisleri de </a:t>
            </a:r>
            <a:r>
              <a:rPr lang="tr-TR" dirty="0" err="1" smtClean="0"/>
              <a:t>BK’nin</a:t>
            </a:r>
            <a:r>
              <a:rPr lang="tr-TR" dirty="0" smtClean="0"/>
              <a:t> md. 18 hükümlerine tabi tutulacaktır (BK md. 18/4). </a:t>
            </a:r>
          </a:p>
          <a:p>
            <a:r>
              <a:rPr lang="tr-TR" dirty="0" smtClean="0"/>
              <a:t>BK md. 18/4 </a:t>
            </a:r>
            <a:r>
              <a:rPr lang="tr-TR" b="1" dirty="0" smtClean="0"/>
              <a:t>aykırı şekilde pay defterine pay kaydeden bankaya</a:t>
            </a:r>
            <a:r>
              <a:rPr lang="tr-TR" dirty="0" smtClean="0"/>
              <a:t> </a:t>
            </a:r>
            <a:r>
              <a:rPr lang="tr-TR" dirty="0" smtClean="0">
                <a:solidFill>
                  <a:srgbClr val="FF0000"/>
                </a:solidFill>
              </a:rPr>
              <a:t>5.000 TL’den 15.000 TL’ye kadar</a:t>
            </a:r>
            <a:r>
              <a:rPr lang="tr-TR" dirty="0" smtClean="0"/>
              <a:t> idari para cezası uygulanır (BK, md. 146/1-b).</a:t>
            </a:r>
          </a:p>
          <a:p>
            <a:endParaRPr lang="tr-TR" dirty="0"/>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normAutofit/>
          </a:bodyPr>
          <a:lstStyle/>
          <a:p>
            <a:r>
              <a:rPr lang="tr-TR" dirty="0" smtClean="0"/>
              <a:t>Pay edinimlerine ya da devirlerine karşı getirilen </a:t>
            </a:r>
            <a:r>
              <a:rPr lang="tr-TR" b="1" dirty="0" smtClean="0"/>
              <a:t>başka bir şart ise</a:t>
            </a:r>
            <a:r>
              <a:rPr lang="tr-TR" dirty="0" smtClean="0"/>
              <a:t>; </a:t>
            </a:r>
            <a:r>
              <a:rPr lang="tr-TR" b="1" dirty="0" smtClean="0">
                <a:solidFill>
                  <a:srgbClr val="FF0000"/>
                </a:solidFill>
              </a:rPr>
              <a:t>nitelikli paya sahip olan ortakların sahip olması gereken şartlar</a:t>
            </a:r>
            <a:r>
              <a:rPr lang="tr-TR" dirty="0" smtClean="0"/>
              <a:t>a yönelik olarak düzenlenmiştir. </a:t>
            </a:r>
          </a:p>
          <a:p>
            <a:r>
              <a:rPr lang="tr-TR" dirty="0" smtClean="0"/>
              <a:t>BK md. 18/5’te nitelikli pay sahiplerinin </a:t>
            </a:r>
            <a:r>
              <a:rPr lang="tr-TR" b="1" dirty="0" smtClean="0">
                <a:solidFill>
                  <a:srgbClr val="FF0000"/>
                </a:solidFill>
              </a:rPr>
              <a:t>kurucularda aranan şartları taşımaları gerektiği</a:t>
            </a:r>
            <a:r>
              <a:rPr lang="tr-TR" dirty="0" smtClean="0"/>
              <a:t>ne hükmedilmiştir. </a:t>
            </a:r>
            <a:endParaRPr lang="tr-TR" dirty="0"/>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normAutofit/>
          </a:bodyPr>
          <a:lstStyle/>
          <a:p>
            <a:r>
              <a:rPr lang="tr-TR" dirty="0" smtClean="0"/>
              <a:t>Bunun yanı sıra; hali hazırda nitelikli paya sahip olanların </a:t>
            </a:r>
            <a:r>
              <a:rPr lang="tr-TR" b="1" dirty="0" smtClean="0"/>
              <a:t>kurucularda aranan şartları kaybetmesi halinde</a:t>
            </a:r>
            <a:r>
              <a:rPr lang="tr-TR" dirty="0" smtClean="0"/>
              <a:t>, ortakların ancak </a:t>
            </a:r>
            <a:r>
              <a:rPr lang="tr-TR" b="1" dirty="0" smtClean="0"/>
              <a:t>temettü haklarından yararlanacak</a:t>
            </a:r>
            <a:r>
              <a:rPr lang="tr-TR" dirty="0" smtClean="0"/>
              <a:t>ları, </a:t>
            </a:r>
            <a:r>
              <a:rPr lang="tr-TR" b="1" dirty="0" smtClean="0"/>
              <a:t>oy hakkı vb. diğer haklardan mahrum kalacak</a:t>
            </a:r>
            <a:r>
              <a:rPr lang="tr-TR" dirty="0" smtClean="0"/>
              <a:t>ları düzenlenmiştir (BK, md. 18/5). </a:t>
            </a:r>
          </a:p>
          <a:p>
            <a:endParaRPr lang="tr-TR" dirty="0" smtClean="0"/>
          </a:p>
          <a:p>
            <a:endParaRPr lang="tr-TR" dirty="0"/>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76672"/>
            <a:ext cx="8229600" cy="5649491"/>
          </a:xfrm>
        </p:spPr>
        <p:txBody>
          <a:bodyPr/>
          <a:lstStyle/>
          <a:p>
            <a:r>
              <a:rPr lang="tr-TR" dirty="0" smtClean="0"/>
              <a:t>Mahrum kalınan hakların kullanılması konusundaki yetki, </a:t>
            </a:r>
            <a:r>
              <a:rPr lang="tr-TR" dirty="0" err="1" smtClean="0"/>
              <a:t>BDDK’nin</a:t>
            </a:r>
            <a:r>
              <a:rPr lang="tr-TR" dirty="0" smtClean="0"/>
              <a:t> bildirimi üzerine </a:t>
            </a:r>
            <a:r>
              <a:rPr lang="tr-TR" dirty="0" err="1" smtClean="0"/>
              <a:t>TMSF’ce</a:t>
            </a:r>
            <a:r>
              <a:rPr lang="tr-TR" dirty="0" smtClean="0"/>
              <a:t> kullanılır (BK, md. 18/5). </a:t>
            </a:r>
          </a:p>
          <a:p>
            <a:r>
              <a:rPr lang="tr-TR" dirty="0" smtClean="0"/>
              <a:t>Ayrıca BK md 18/5 ile; nitelikli pay sahibi olmakla birlikte kurucularda aranan şartları kaybedenlerin, sermaye paylarının (doğrudan ya da dolaylı olsun) %10’un altına düşmesi halinde rüçhan haklarını kullanamayacakları düzenlenmiştir.</a:t>
            </a:r>
            <a:endParaRPr lang="tr-TR" dirty="0"/>
          </a:p>
        </p:txBody>
      </p:sp>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120680"/>
          </a:xfrm>
        </p:spPr>
        <p:txBody>
          <a:bodyPr>
            <a:normAutofit/>
          </a:bodyPr>
          <a:lstStyle/>
          <a:p>
            <a:r>
              <a:rPr lang="tr-TR" dirty="0" smtClean="0"/>
              <a:t>BK md. 18/1, md. 18/2 ve md. 18/4’e aykırı olarak pay edinen </a:t>
            </a:r>
            <a:r>
              <a:rPr lang="tr-TR" b="1" dirty="0" smtClean="0"/>
              <a:t>gerçek ya da tüzel kişiler 5.000 TL’den 15.000 TL’ye kadar idari para </a:t>
            </a:r>
            <a:r>
              <a:rPr lang="tr-TR" dirty="0" smtClean="0"/>
              <a:t>cezasıyla cezalandırılır (BK, md. 147/1-a). </a:t>
            </a:r>
          </a:p>
          <a:p>
            <a:r>
              <a:rPr lang="tr-TR" dirty="0" smtClean="0"/>
              <a:t>Bu başlık altında görüldüğü üzere pay edinimine yönelik hükümlere aykırı davranılması halinde </a:t>
            </a:r>
            <a:r>
              <a:rPr lang="tr-TR" b="1" dirty="0" smtClean="0"/>
              <a:t>hem bankaya hem de buna neden olan gerçek ya da tüzel kişilere idari para cezası </a:t>
            </a:r>
            <a:r>
              <a:rPr lang="tr-TR" dirty="0" smtClean="0"/>
              <a:t>uygulanmaktadır.</a:t>
            </a:r>
          </a:p>
        </p:txBody>
      </p:sp>
    </p:spTree>
  </p:cSld>
  <p:clrMapOvr>
    <a:masterClrMapping/>
  </p:clrMapOvr>
</p:sld>
</file>

<file path=ppt/theme/theme1.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320</TotalTime>
  <Words>5169</Words>
  <Application>Microsoft Office PowerPoint</Application>
  <PresentationFormat>Ekran Gösterisi (4:3)</PresentationFormat>
  <Paragraphs>282</Paragraphs>
  <Slides>98</Slides>
  <Notes>0</Notes>
  <HiddenSlides>0</HiddenSlides>
  <MMClips>0</MMClips>
  <ScaleCrop>false</ScaleCrop>
  <HeadingPairs>
    <vt:vector size="4" baseType="variant">
      <vt:variant>
        <vt:lpstr>Tema</vt:lpstr>
      </vt:variant>
      <vt:variant>
        <vt:i4>1</vt:i4>
      </vt:variant>
      <vt:variant>
        <vt:lpstr>Slayt Başlıkları</vt:lpstr>
      </vt:variant>
      <vt:variant>
        <vt:i4>98</vt:i4>
      </vt:variant>
    </vt:vector>
  </HeadingPairs>
  <TitlesOfParts>
    <vt:vector size="99" baseType="lpstr">
      <vt:lpstr>Ofis Teması</vt:lpstr>
      <vt:lpstr>BANKACILIK HUKUKU</vt:lpstr>
      <vt:lpstr>Bankaların Kuruluşu </vt:lpstr>
      <vt:lpstr>Banka Kuruluş İzni</vt:lpstr>
      <vt:lpstr>Slayt 4</vt:lpstr>
      <vt:lpstr>Slayt 5</vt:lpstr>
      <vt:lpstr>Slayt 6</vt:lpstr>
      <vt:lpstr>Slayt 7</vt:lpstr>
      <vt:lpstr>Slayt 8</vt:lpstr>
      <vt:lpstr>Slayt 9</vt:lpstr>
      <vt:lpstr>Slayt 10</vt:lpstr>
      <vt:lpstr>Slayt 11</vt:lpstr>
      <vt:lpstr>Slayt 12</vt:lpstr>
      <vt:lpstr>Slayt 13</vt:lpstr>
      <vt:lpstr>Türk Ticaret Kanununa Göre Bankaların Kuruluşu  </vt:lpstr>
      <vt:lpstr>Slayt 15</vt:lpstr>
      <vt:lpstr>Slayt 16</vt:lpstr>
      <vt:lpstr>Slayt 17</vt:lpstr>
      <vt:lpstr>Slayt 18</vt:lpstr>
      <vt:lpstr>Slayt 19</vt:lpstr>
      <vt:lpstr>Slayt 20</vt:lpstr>
      <vt:lpstr>Slayt 21</vt:lpstr>
      <vt:lpstr>Slayt 22</vt:lpstr>
      <vt:lpstr>Slayt 23</vt:lpstr>
      <vt:lpstr>Slayt 24</vt:lpstr>
      <vt:lpstr>Slayt 25</vt:lpstr>
      <vt:lpstr>Slayt 26</vt:lpstr>
      <vt:lpstr>Slayt 27</vt:lpstr>
      <vt:lpstr>Slayt 28</vt:lpstr>
      <vt:lpstr>Slayt 29</vt:lpstr>
      <vt:lpstr>Slayt 30</vt:lpstr>
      <vt:lpstr>Banka Kuruluş Şartları </vt:lpstr>
      <vt:lpstr>Slayt 32</vt:lpstr>
      <vt:lpstr>Slayt 33</vt:lpstr>
      <vt:lpstr>Slayt 34</vt:lpstr>
      <vt:lpstr>Bankaların Ana Sözleşmesi  </vt:lpstr>
      <vt:lpstr>Slayt 36</vt:lpstr>
      <vt:lpstr>Banka Kurucularında Aranan Şartlar </vt:lpstr>
      <vt:lpstr>Slayt 38</vt:lpstr>
      <vt:lpstr>Slayt 39</vt:lpstr>
      <vt:lpstr>Slayt 40</vt:lpstr>
      <vt:lpstr>Slayt 41</vt:lpstr>
      <vt:lpstr>Banka Kuruluş İzninin İptali</vt:lpstr>
      <vt:lpstr>Slayt 43</vt:lpstr>
      <vt:lpstr>Yabancı Bankaların Türkiye’de Şube Açma Şartları</vt:lpstr>
      <vt:lpstr>Slayt 45</vt:lpstr>
      <vt:lpstr>Slayt 46</vt:lpstr>
      <vt:lpstr>Slayt 47</vt:lpstr>
      <vt:lpstr>Bankaların Faaliyete Geçmesi </vt:lpstr>
      <vt:lpstr>Slayt 49</vt:lpstr>
      <vt:lpstr>Slayt 50</vt:lpstr>
      <vt:lpstr>Slayt 51</vt:lpstr>
      <vt:lpstr>Slayt 52</vt:lpstr>
      <vt:lpstr>Slayt 53</vt:lpstr>
      <vt:lpstr>Slayt 54</vt:lpstr>
      <vt:lpstr>Slayt 55</vt:lpstr>
      <vt:lpstr>Banka Faaliyet İzninin Kaldırılması </vt:lpstr>
      <vt:lpstr>Slayt 57</vt:lpstr>
      <vt:lpstr>Slayt 58</vt:lpstr>
      <vt:lpstr>Slayt 59</vt:lpstr>
      <vt:lpstr>Slayt 60</vt:lpstr>
      <vt:lpstr>Slayt 61</vt:lpstr>
      <vt:lpstr>Slayt 62</vt:lpstr>
      <vt:lpstr>Slayt 63</vt:lpstr>
      <vt:lpstr>Bankaların Sermaye Artırımları </vt:lpstr>
      <vt:lpstr>Slayt 65</vt:lpstr>
      <vt:lpstr>Bankaların Birleşme, Bölünme, Hisse Değişimi </vt:lpstr>
      <vt:lpstr>Türk Ticaret Kanununda Birleşme, Bölünme, Hisse Değişimi</vt:lpstr>
      <vt:lpstr>Slayt 68</vt:lpstr>
      <vt:lpstr>Slayt 69</vt:lpstr>
      <vt:lpstr>Slayt 70</vt:lpstr>
      <vt:lpstr>Slayt 71</vt:lpstr>
      <vt:lpstr>Slayt 72</vt:lpstr>
      <vt:lpstr>Slayt 73</vt:lpstr>
      <vt:lpstr>Slayt 74</vt:lpstr>
      <vt:lpstr>Slayt 75</vt:lpstr>
      <vt:lpstr>Slayt 76</vt:lpstr>
      <vt:lpstr>Bankaların Birleşme, Bölünme, Hisse Değişimi</vt:lpstr>
      <vt:lpstr>Slayt 78</vt:lpstr>
      <vt:lpstr>Slayt 79</vt:lpstr>
      <vt:lpstr>Slayt 80</vt:lpstr>
      <vt:lpstr>Slayt 81</vt:lpstr>
      <vt:lpstr>Slayt 82</vt:lpstr>
      <vt:lpstr>Slayt 83</vt:lpstr>
      <vt:lpstr>Bankaların Sermaye Paylarına Sahip Olmaları ve Devirleri</vt:lpstr>
      <vt:lpstr>Slayt 85</vt:lpstr>
      <vt:lpstr>Slayt 86</vt:lpstr>
      <vt:lpstr>Slayt 87</vt:lpstr>
      <vt:lpstr>Slayt 88</vt:lpstr>
      <vt:lpstr>Slayt 89</vt:lpstr>
      <vt:lpstr>Slayt 90</vt:lpstr>
      <vt:lpstr>Slayt 91</vt:lpstr>
      <vt:lpstr>Slayt 92</vt:lpstr>
      <vt:lpstr>Slayt 93</vt:lpstr>
      <vt:lpstr>Slayt 94</vt:lpstr>
      <vt:lpstr>Slayt 95</vt:lpstr>
      <vt:lpstr>Slayt 96</vt:lpstr>
      <vt:lpstr>Slayt 97</vt:lpstr>
      <vt:lpstr>Slayt 98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BANKACILIK HUKUKU</dc:title>
  <dc:creator>Elif</dc:creator>
  <cp:lastModifiedBy>Serkan ACUNER</cp:lastModifiedBy>
  <cp:revision>36</cp:revision>
  <dcterms:created xsi:type="dcterms:W3CDTF">2017-09-16T21:53:50Z</dcterms:created>
  <dcterms:modified xsi:type="dcterms:W3CDTF">2018-09-22T23:23:45Z</dcterms:modified>
</cp:coreProperties>
</file>