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229.xml" ContentType="application/vnd.openxmlformats-officedocument.presentationml.slide+xml"/>
  <Override PartName="/ppt/slides/slide276.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slides/slide265.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s/slide254.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slides/slide243.xml" ContentType="application/vnd.openxmlformats-officedocument.presentationml.slide+xml"/>
  <Override PartName="/ppt/slides/slide290.xml" ContentType="application/vnd.openxmlformats-officedocument.presentationml.slide+xml"/>
  <Override PartName="/ppt/slides/slide169.xml" ContentType="application/vnd.openxmlformats-officedocument.presentationml.slide+xml"/>
  <Override PartName="/ppt/slides/slide221.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diagrams/layout1.xml" ContentType="application/vnd.openxmlformats-officedocument.drawingml.diagramLayout+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259.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s/slide248.xml" ContentType="application/vnd.openxmlformats-officedocument.presentationml.slide+xml"/>
  <Override PartName="/ppt/slides/slide295.xml" ContentType="application/vnd.openxmlformats-officedocument.presentationml.slide+xml"/>
  <Override PartName="/ppt/slides/slide300.xml" ContentType="application/vnd.openxmlformats-officedocument.presentationml.slide+xml"/>
  <Override PartName="/ppt/slideLayouts/slideLayout7.xml" ContentType="application/vnd.openxmlformats-officedocument.presentationml.slideLayout+xml"/>
  <Override PartName="/ppt/slides/slide55.xml" ContentType="application/vnd.openxmlformats-officedocument.presentationml.slide+xml"/>
  <Override PartName="/ppt/slides/slide237.xml" ContentType="application/vnd.openxmlformats-officedocument.presentationml.slide+xml"/>
  <Override PartName="/ppt/slides/slide284.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26.xml" ContentType="application/vnd.openxmlformats-officedocument.presentationml.slide+xml"/>
  <Override PartName="/ppt/slides/slide262.xml" ContentType="application/vnd.openxmlformats-officedocument.presentationml.slide+xml"/>
  <Override PartName="/ppt/slides/slide273.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ppt/slides/slide2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240.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30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slides/slide278.xml" ContentType="application/vnd.openxmlformats-officedocument.presentationml.slide+xml"/>
  <Override PartName="/ppt/slides/slide289.xml" ContentType="application/vnd.openxmlformats-officedocument.presentationml.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s/slide267.xml" ContentType="application/vnd.openxmlformats-officedocument.presentationml.slide+xml"/>
  <Override PartName="/ppt/diagrams/colors1.xml" ContentType="application/vnd.openxmlformats-officedocument.drawingml.diagramColors+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s/slide256.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s/slide234.xml" ContentType="application/vnd.openxmlformats-officedocument.presentationml.slide+xml"/>
  <Override PartName="/ppt/slides/slide245.xml" ContentType="application/vnd.openxmlformats-officedocument.presentationml.slide+xml"/>
  <Override PartName="/ppt/slides/slide281.xml" ContentType="application/vnd.openxmlformats-officedocument.presentationml.slide+xml"/>
  <Override PartName="/ppt/slides/slide292.xml" ContentType="application/vnd.openxmlformats-officedocument.presentationml.slide+xml"/>
  <Override PartName="/ppt/slides/slide41.xml" ContentType="application/vnd.openxmlformats-officedocument.presentationml.slide+xml"/>
  <Override PartName="/ppt/slides/slide223.xml" ContentType="application/vnd.openxmlformats-officedocument.presentationml.slide+xml"/>
  <Override PartName="/ppt/slides/slide270.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s/slide297.xml" ContentType="application/vnd.openxmlformats-officedocument.presentationml.slide+xml"/>
  <Override PartName="/ppt/slides/slide302.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239.xml" ContentType="application/vnd.openxmlformats-officedocument.presentationml.slide+xml"/>
  <Override PartName="/ppt/slides/slide257.xml" ContentType="application/vnd.openxmlformats-officedocument.presentationml.slide+xml"/>
  <Override PartName="/ppt/slides/slide268.xml" ContentType="application/vnd.openxmlformats-officedocument.presentationml.slide+xml"/>
  <Override PartName="/ppt/slides/slide286.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s/slide246.xml" ContentType="application/vnd.openxmlformats-officedocument.presentationml.slide+xml"/>
  <Override PartName="/ppt/slides/slide264.xml" ContentType="application/vnd.openxmlformats-officedocument.presentationml.slide+xml"/>
  <Override PartName="/ppt/slides/slide275.xml" ContentType="application/vnd.openxmlformats-officedocument.presentationml.slide+xml"/>
  <Override PartName="/ppt/slides/slide293.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35.xml" ContentType="application/vnd.openxmlformats-officedocument.presentationml.slide+xml"/>
  <Override PartName="/ppt/slides/slide253.xml" ContentType="application/vnd.openxmlformats-officedocument.presentationml.slide+xml"/>
  <Override PartName="/ppt/slides/slide282.xml" ContentType="application/vnd.openxmlformats-officedocument.presentationml.slide+xml"/>
  <Override PartName="/ppt/diagrams/quickStyle1.xml" ContentType="application/vnd.openxmlformats-officedocument.drawingml.diagramStyl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s/slide242.xml" ContentType="application/vnd.openxmlformats-officedocument.presentationml.slide+xml"/>
  <Override PartName="/ppt/slides/slide260.xml" ContentType="application/vnd.openxmlformats-officedocument.presentationml.slide+xml"/>
  <Override PartName="/ppt/slides/slide271.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231.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69.xml" ContentType="application/vnd.openxmlformats-officedocument.presentationml.slide+xml"/>
  <Override PartName="/ppt/slides/slide287.xml" ContentType="application/vnd.openxmlformats-officedocument.presentationml.slide+xml"/>
  <Override PartName="/ppt/slides/slide298.xml" ContentType="application/vnd.openxmlformats-officedocument.presentationml.slide+xml"/>
  <Override PartName="/ppt/slides/slide303.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2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s/slide247.xml" ContentType="application/vnd.openxmlformats-officedocument.presentationml.slide+xml"/>
  <Override PartName="/ppt/slides/slide283.xml" ContentType="application/vnd.openxmlformats-officedocument.presentationml.slide+xml"/>
  <Override PartName="/ppt/slides/slide294.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slides/slide272.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2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299.xml" ContentType="application/vnd.openxmlformats-officedocument.presentationml.slide+xml"/>
  <Override PartName="/ppt/slides/slide304.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slides/slide288.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7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slides/slide255.xml" ContentType="application/vnd.openxmlformats-officedocument.presentationml.slide+xml"/>
  <Override PartName="/ppt/slides/slide266.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s/slide291.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s/slide233.xml" ContentType="application/vnd.openxmlformats-officedocument.presentationml.slide+xml"/>
  <Override PartName="/ppt/slides/slide280.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38.xml" ContentType="application/vnd.openxmlformats-officedocument.presentationml.slide+xml"/>
  <Override PartName="/ppt/slides/slide249.xml" ContentType="application/vnd.openxmlformats-officedocument.presentationml.slide+xml"/>
  <Override PartName="/ppt/slides/slide285.xml" ContentType="application/vnd.openxmlformats-officedocument.presentationml.slide+xml"/>
  <Override PartName="/ppt/slides/slide296.xml" ContentType="application/vnd.openxmlformats-officedocument.presentationml.slide+xml"/>
  <Override PartName="/ppt/slides/slide30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slides/slide227.xml" ContentType="application/vnd.openxmlformats-officedocument.presentationml.slide+xml"/>
  <Override PartName="/ppt/slides/slide274.xml" ContentType="application/vnd.openxmlformats-officedocument.presentationml.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slides/slide2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slides/slide12.xml" ContentType="application/vnd.openxmlformats-officedocument.presentationml.slide+xml"/>
  <Override PartName="/ppt/slides/slide178.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slides/slide167.xml" ContentType="application/vnd.openxmlformats-officedocument.presentationml.slide+xml"/>
  <Override PartName="/ppt/slides/slide306.xml" ContentType="application/vnd.openxmlformats-officedocument.presentationml.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slides/slide2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449" r:id="rId4"/>
    <p:sldId id="258" r:id="rId5"/>
    <p:sldId id="259" r:id="rId6"/>
    <p:sldId id="260" r:id="rId7"/>
    <p:sldId id="45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451" r:id="rId22"/>
    <p:sldId id="452" r:id="rId23"/>
    <p:sldId id="274" r:id="rId24"/>
    <p:sldId id="308" r:id="rId25"/>
    <p:sldId id="275" r:id="rId26"/>
    <p:sldId id="453" r:id="rId27"/>
    <p:sldId id="454" r:id="rId28"/>
    <p:sldId id="277" r:id="rId29"/>
    <p:sldId id="455" r:id="rId30"/>
    <p:sldId id="278" r:id="rId31"/>
    <p:sldId id="279" r:id="rId32"/>
    <p:sldId id="280" r:id="rId33"/>
    <p:sldId id="456" r:id="rId34"/>
    <p:sldId id="281" r:id="rId35"/>
    <p:sldId id="457" r:id="rId36"/>
    <p:sldId id="282" r:id="rId37"/>
    <p:sldId id="458" r:id="rId38"/>
    <p:sldId id="459" r:id="rId39"/>
    <p:sldId id="283" r:id="rId40"/>
    <p:sldId id="460" r:id="rId41"/>
    <p:sldId id="284" r:id="rId42"/>
    <p:sldId id="560" r:id="rId43"/>
    <p:sldId id="285" r:id="rId44"/>
    <p:sldId id="286" r:id="rId45"/>
    <p:sldId id="461" r:id="rId46"/>
    <p:sldId id="287" r:id="rId47"/>
    <p:sldId id="288" r:id="rId48"/>
    <p:sldId id="462" r:id="rId49"/>
    <p:sldId id="289" r:id="rId50"/>
    <p:sldId id="463" r:id="rId51"/>
    <p:sldId id="290" r:id="rId52"/>
    <p:sldId id="291" r:id="rId53"/>
    <p:sldId id="292" r:id="rId54"/>
    <p:sldId id="464" r:id="rId55"/>
    <p:sldId id="561" r:id="rId56"/>
    <p:sldId id="293" r:id="rId57"/>
    <p:sldId id="465" r:id="rId58"/>
    <p:sldId id="294" r:id="rId59"/>
    <p:sldId id="466" r:id="rId60"/>
    <p:sldId id="467" r:id="rId61"/>
    <p:sldId id="295" r:id="rId62"/>
    <p:sldId id="468" r:id="rId63"/>
    <p:sldId id="296" r:id="rId64"/>
    <p:sldId id="297" r:id="rId65"/>
    <p:sldId id="298" r:id="rId66"/>
    <p:sldId id="299" r:id="rId67"/>
    <p:sldId id="300" r:id="rId68"/>
    <p:sldId id="469" r:id="rId69"/>
    <p:sldId id="301" r:id="rId70"/>
    <p:sldId id="470" r:id="rId71"/>
    <p:sldId id="302" r:id="rId72"/>
    <p:sldId id="471" r:id="rId73"/>
    <p:sldId id="303" r:id="rId74"/>
    <p:sldId id="472" r:id="rId75"/>
    <p:sldId id="309" r:id="rId76"/>
    <p:sldId id="473" r:id="rId77"/>
    <p:sldId id="304" r:id="rId78"/>
    <p:sldId id="474" r:id="rId79"/>
    <p:sldId id="305" r:id="rId80"/>
    <p:sldId id="306" r:id="rId81"/>
    <p:sldId id="475" r:id="rId82"/>
    <p:sldId id="476" r:id="rId83"/>
    <p:sldId id="307" r:id="rId84"/>
    <p:sldId id="477" r:id="rId85"/>
    <p:sldId id="276" r:id="rId86"/>
    <p:sldId id="310" r:id="rId87"/>
    <p:sldId id="478" r:id="rId88"/>
    <p:sldId id="311" r:id="rId89"/>
    <p:sldId id="312" r:id="rId90"/>
    <p:sldId id="313" r:id="rId91"/>
    <p:sldId id="479" r:id="rId92"/>
    <p:sldId id="314" r:id="rId93"/>
    <p:sldId id="480" r:id="rId94"/>
    <p:sldId id="315" r:id="rId95"/>
    <p:sldId id="481" r:id="rId96"/>
    <p:sldId id="316" r:id="rId97"/>
    <p:sldId id="482" r:id="rId98"/>
    <p:sldId id="483" r:id="rId99"/>
    <p:sldId id="317" r:id="rId100"/>
    <p:sldId id="484" r:id="rId101"/>
    <p:sldId id="318" r:id="rId102"/>
    <p:sldId id="319" r:id="rId103"/>
    <p:sldId id="320" r:id="rId104"/>
    <p:sldId id="485" r:id="rId105"/>
    <p:sldId id="321" r:id="rId106"/>
    <p:sldId id="322" r:id="rId107"/>
    <p:sldId id="323" r:id="rId108"/>
    <p:sldId id="324" r:id="rId109"/>
    <p:sldId id="486" r:id="rId110"/>
    <p:sldId id="325" r:id="rId111"/>
    <p:sldId id="487" r:id="rId112"/>
    <p:sldId id="326" r:id="rId113"/>
    <p:sldId id="327" r:id="rId114"/>
    <p:sldId id="488" r:id="rId115"/>
    <p:sldId id="328" r:id="rId116"/>
    <p:sldId id="329" r:id="rId117"/>
    <p:sldId id="489" r:id="rId118"/>
    <p:sldId id="330" r:id="rId119"/>
    <p:sldId id="331" r:id="rId120"/>
    <p:sldId id="332" r:id="rId121"/>
    <p:sldId id="333" r:id="rId122"/>
    <p:sldId id="334" r:id="rId123"/>
    <p:sldId id="490" r:id="rId124"/>
    <p:sldId id="352" r:id="rId125"/>
    <p:sldId id="335" r:id="rId126"/>
    <p:sldId id="336" r:id="rId127"/>
    <p:sldId id="491" r:id="rId128"/>
    <p:sldId id="337" r:id="rId129"/>
    <p:sldId id="338" r:id="rId130"/>
    <p:sldId id="492" r:id="rId131"/>
    <p:sldId id="493" r:id="rId132"/>
    <p:sldId id="339" r:id="rId133"/>
    <p:sldId id="340" r:id="rId134"/>
    <p:sldId id="494" r:id="rId135"/>
    <p:sldId id="341" r:id="rId136"/>
    <p:sldId id="342" r:id="rId137"/>
    <p:sldId id="495" r:id="rId138"/>
    <p:sldId id="343" r:id="rId139"/>
    <p:sldId id="496" r:id="rId140"/>
    <p:sldId id="344" r:id="rId141"/>
    <p:sldId id="497" r:id="rId142"/>
    <p:sldId id="345" r:id="rId143"/>
    <p:sldId id="346" r:id="rId144"/>
    <p:sldId id="347" r:id="rId145"/>
    <p:sldId id="498" r:id="rId146"/>
    <p:sldId id="353" r:id="rId147"/>
    <p:sldId id="499" r:id="rId148"/>
    <p:sldId id="354" r:id="rId149"/>
    <p:sldId id="348" r:id="rId150"/>
    <p:sldId id="349" r:id="rId151"/>
    <p:sldId id="350" r:id="rId152"/>
    <p:sldId id="500" r:id="rId153"/>
    <p:sldId id="351" r:id="rId154"/>
    <p:sldId id="501" r:id="rId155"/>
    <p:sldId id="355" r:id="rId156"/>
    <p:sldId id="356" r:id="rId157"/>
    <p:sldId id="502" r:id="rId158"/>
    <p:sldId id="357" r:id="rId159"/>
    <p:sldId id="503" r:id="rId160"/>
    <p:sldId id="358" r:id="rId161"/>
    <p:sldId id="359" r:id="rId162"/>
    <p:sldId id="360" r:id="rId163"/>
    <p:sldId id="361" r:id="rId164"/>
    <p:sldId id="362" r:id="rId165"/>
    <p:sldId id="363" r:id="rId166"/>
    <p:sldId id="364" r:id="rId167"/>
    <p:sldId id="504" r:id="rId168"/>
    <p:sldId id="365" r:id="rId169"/>
    <p:sldId id="366" r:id="rId170"/>
    <p:sldId id="367" r:id="rId171"/>
    <p:sldId id="368" r:id="rId172"/>
    <p:sldId id="369" r:id="rId173"/>
    <p:sldId id="370" r:id="rId174"/>
    <p:sldId id="371" r:id="rId175"/>
    <p:sldId id="505" r:id="rId176"/>
    <p:sldId id="372" r:id="rId177"/>
    <p:sldId id="373" r:id="rId178"/>
    <p:sldId id="374" r:id="rId179"/>
    <p:sldId id="506" r:id="rId180"/>
    <p:sldId id="375" r:id="rId181"/>
    <p:sldId id="507" r:id="rId182"/>
    <p:sldId id="376" r:id="rId183"/>
    <p:sldId id="508" r:id="rId184"/>
    <p:sldId id="377" r:id="rId185"/>
    <p:sldId id="509" r:id="rId186"/>
    <p:sldId id="378" r:id="rId187"/>
    <p:sldId id="510" r:id="rId188"/>
    <p:sldId id="379" r:id="rId189"/>
    <p:sldId id="511" r:id="rId190"/>
    <p:sldId id="380" r:id="rId191"/>
    <p:sldId id="512" r:id="rId192"/>
    <p:sldId id="513" r:id="rId193"/>
    <p:sldId id="381" r:id="rId194"/>
    <p:sldId id="382" r:id="rId195"/>
    <p:sldId id="383" r:id="rId196"/>
    <p:sldId id="384" r:id="rId197"/>
    <p:sldId id="385" r:id="rId198"/>
    <p:sldId id="386" r:id="rId199"/>
    <p:sldId id="514" r:id="rId200"/>
    <p:sldId id="387" r:id="rId201"/>
    <p:sldId id="388" r:id="rId202"/>
    <p:sldId id="389" r:id="rId203"/>
    <p:sldId id="390" r:id="rId204"/>
    <p:sldId id="391" r:id="rId205"/>
    <p:sldId id="392" r:id="rId206"/>
    <p:sldId id="515" r:id="rId207"/>
    <p:sldId id="393" r:id="rId208"/>
    <p:sldId id="517" r:id="rId209"/>
    <p:sldId id="516" r:id="rId210"/>
    <p:sldId id="518" r:id="rId211"/>
    <p:sldId id="394" r:id="rId212"/>
    <p:sldId id="395" r:id="rId213"/>
    <p:sldId id="519" r:id="rId214"/>
    <p:sldId id="396" r:id="rId215"/>
    <p:sldId id="520" r:id="rId216"/>
    <p:sldId id="397" r:id="rId217"/>
    <p:sldId id="521" r:id="rId218"/>
    <p:sldId id="522" r:id="rId219"/>
    <p:sldId id="398" r:id="rId220"/>
    <p:sldId id="523" r:id="rId221"/>
    <p:sldId id="399" r:id="rId222"/>
    <p:sldId id="400" r:id="rId223"/>
    <p:sldId id="401" r:id="rId224"/>
    <p:sldId id="402" r:id="rId225"/>
    <p:sldId id="403" r:id="rId226"/>
    <p:sldId id="404" r:id="rId227"/>
    <p:sldId id="405" r:id="rId228"/>
    <p:sldId id="406" r:id="rId229"/>
    <p:sldId id="407" r:id="rId230"/>
    <p:sldId id="408" r:id="rId231"/>
    <p:sldId id="524" r:id="rId232"/>
    <p:sldId id="409" r:id="rId233"/>
    <p:sldId id="410" r:id="rId234"/>
    <p:sldId id="411" r:id="rId235"/>
    <p:sldId id="412" r:id="rId236"/>
    <p:sldId id="413" r:id="rId237"/>
    <p:sldId id="414" r:id="rId238"/>
    <p:sldId id="445" r:id="rId239"/>
    <p:sldId id="415" r:id="rId240"/>
    <p:sldId id="416" r:id="rId241"/>
    <p:sldId id="525" r:id="rId242"/>
    <p:sldId id="446" r:id="rId243"/>
    <p:sldId id="526" r:id="rId244"/>
    <p:sldId id="417" r:id="rId245"/>
    <p:sldId id="527" r:id="rId246"/>
    <p:sldId id="528" r:id="rId247"/>
    <p:sldId id="418" r:id="rId248"/>
    <p:sldId id="529" r:id="rId249"/>
    <p:sldId id="419" r:id="rId250"/>
    <p:sldId id="530" r:id="rId251"/>
    <p:sldId id="420" r:id="rId252"/>
    <p:sldId id="447" r:id="rId253"/>
    <p:sldId id="421" r:id="rId254"/>
    <p:sldId id="422" r:id="rId255"/>
    <p:sldId id="423" r:id="rId256"/>
    <p:sldId id="424" r:id="rId257"/>
    <p:sldId id="531" r:id="rId258"/>
    <p:sldId id="425" r:id="rId259"/>
    <p:sldId id="533" r:id="rId260"/>
    <p:sldId id="532" r:id="rId261"/>
    <p:sldId id="534" r:id="rId262"/>
    <p:sldId id="536" r:id="rId263"/>
    <p:sldId id="537" r:id="rId264"/>
    <p:sldId id="535" r:id="rId265"/>
    <p:sldId id="539" r:id="rId266"/>
    <p:sldId id="538" r:id="rId267"/>
    <p:sldId id="540" r:id="rId268"/>
    <p:sldId id="541" r:id="rId269"/>
    <p:sldId id="426" r:id="rId270"/>
    <p:sldId id="542" r:id="rId271"/>
    <p:sldId id="543" r:id="rId272"/>
    <p:sldId id="427" r:id="rId273"/>
    <p:sldId id="544" r:id="rId274"/>
    <p:sldId id="545" r:id="rId275"/>
    <p:sldId id="546" r:id="rId276"/>
    <p:sldId id="428" r:id="rId277"/>
    <p:sldId id="547" r:id="rId278"/>
    <p:sldId id="429" r:id="rId279"/>
    <p:sldId id="548" r:id="rId280"/>
    <p:sldId id="430" r:id="rId281"/>
    <p:sldId id="549" r:id="rId282"/>
    <p:sldId id="550" r:id="rId283"/>
    <p:sldId id="431" r:id="rId284"/>
    <p:sldId id="432" r:id="rId285"/>
    <p:sldId id="433" r:id="rId286"/>
    <p:sldId id="551" r:id="rId287"/>
    <p:sldId id="434" r:id="rId288"/>
    <p:sldId id="435" r:id="rId289"/>
    <p:sldId id="552" r:id="rId290"/>
    <p:sldId id="436" r:id="rId291"/>
    <p:sldId id="553" r:id="rId292"/>
    <p:sldId id="437" r:id="rId293"/>
    <p:sldId id="554" r:id="rId294"/>
    <p:sldId id="555" r:id="rId295"/>
    <p:sldId id="438" r:id="rId296"/>
    <p:sldId id="556" r:id="rId297"/>
    <p:sldId id="439" r:id="rId298"/>
    <p:sldId id="440" r:id="rId299"/>
    <p:sldId id="441" r:id="rId300"/>
    <p:sldId id="442" r:id="rId301"/>
    <p:sldId id="557" r:id="rId302"/>
    <p:sldId id="443" r:id="rId303"/>
    <p:sldId id="444" r:id="rId304"/>
    <p:sldId id="558" r:id="rId305"/>
    <p:sldId id="559" r:id="rId306"/>
    <p:sldId id="448" r:id="rId30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20" y="4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303" Type="http://schemas.openxmlformats.org/officeDocument/2006/relationships/slide" Target="slides/slide302.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305" Type="http://schemas.openxmlformats.org/officeDocument/2006/relationships/slide" Target="slides/slide304.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287" Type="http://schemas.openxmlformats.org/officeDocument/2006/relationships/slide" Target="slides/slide286.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slide" Target="slides/slide28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slide" Target="slides/slide292.xml"/><Relationship Id="rId302" Type="http://schemas.openxmlformats.org/officeDocument/2006/relationships/slide" Target="slides/slide301.xml"/><Relationship Id="rId307" Type="http://schemas.openxmlformats.org/officeDocument/2006/relationships/slide" Target="slides/slide30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presProps" Target="pres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theme" Target="theme/theme1.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tableStyles" Target="tableStyles.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EE8682-3E8B-45A4-9C00-E8BD4956964E}" type="doc">
      <dgm:prSet loTypeId="urn:microsoft.com/office/officeart/2005/8/layout/vList6" loCatId="list" qsTypeId="urn:microsoft.com/office/officeart/2005/8/quickstyle/3d3" qsCatId="3D" csTypeId="urn:microsoft.com/office/officeart/2005/8/colors/accent0_1" csCatId="mainScheme" phldr="1"/>
      <dgm:spPr/>
      <dgm:t>
        <a:bodyPr/>
        <a:lstStyle/>
        <a:p>
          <a:endParaRPr lang="tr-TR"/>
        </a:p>
      </dgm:t>
    </dgm:pt>
    <dgm:pt modelId="{A541AA1E-46BC-44EF-A3E4-997DD468A9BC}">
      <dgm:prSet phldrT="[Metin]" custT="1"/>
      <dgm:spPr/>
      <dgm:t>
        <a:bodyPr/>
        <a:lstStyle/>
        <a:p>
          <a:pPr algn="l"/>
          <a:r>
            <a:rPr lang="tr-TR" sz="1800"/>
            <a:t>Sermaye Yeterliliği Oranı (%8)</a:t>
          </a:r>
        </a:p>
      </dgm:t>
    </dgm:pt>
    <dgm:pt modelId="{567130EA-1123-4171-A04A-A10791DD2895}" type="parTrans" cxnId="{B4EDB560-D1AF-4615-8EFB-F33CB9D3529D}">
      <dgm:prSet/>
      <dgm:spPr/>
      <dgm:t>
        <a:bodyPr/>
        <a:lstStyle/>
        <a:p>
          <a:pPr algn="l"/>
          <a:endParaRPr lang="tr-TR" sz="1800"/>
        </a:p>
      </dgm:t>
    </dgm:pt>
    <dgm:pt modelId="{8DB28B9C-149A-428F-BFD1-050C0A275856}" type="sibTrans" cxnId="{B4EDB560-D1AF-4615-8EFB-F33CB9D3529D}">
      <dgm:prSet/>
      <dgm:spPr/>
      <dgm:t>
        <a:bodyPr/>
        <a:lstStyle/>
        <a:p>
          <a:pPr algn="l"/>
          <a:endParaRPr lang="tr-TR" sz="1800"/>
        </a:p>
      </dgm:t>
    </dgm:pt>
    <dgm:pt modelId="{E236DE66-5E8A-4CC6-8100-9CFF18FEC486}">
      <dgm:prSet phldrT="[Metin]" custT="1"/>
      <dgm:spPr/>
      <dgm:t>
        <a:bodyPr/>
        <a:lstStyle/>
        <a:p>
          <a:pPr algn="l"/>
          <a:r>
            <a:rPr lang="tr-TR" sz="1800"/>
            <a:t>Ana Sermaye Yeterliliği Oranı (% 6)</a:t>
          </a:r>
        </a:p>
      </dgm:t>
    </dgm:pt>
    <dgm:pt modelId="{49361909-4853-49A9-89FC-570261A24EDD}" type="parTrans" cxnId="{D0B323F6-AD3E-4A71-8EE2-7AF9160E346D}">
      <dgm:prSet/>
      <dgm:spPr/>
      <dgm:t>
        <a:bodyPr/>
        <a:lstStyle/>
        <a:p>
          <a:pPr algn="l"/>
          <a:endParaRPr lang="tr-TR" sz="1800"/>
        </a:p>
      </dgm:t>
    </dgm:pt>
    <dgm:pt modelId="{FE6557C7-8DAB-4E80-9A2E-56BFD869438E}" type="sibTrans" cxnId="{D0B323F6-AD3E-4A71-8EE2-7AF9160E346D}">
      <dgm:prSet/>
      <dgm:spPr/>
      <dgm:t>
        <a:bodyPr/>
        <a:lstStyle/>
        <a:p>
          <a:pPr algn="l"/>
          <a:endParaRPr lang="tr-TR" sz="1800"/>
        </a:p>
      </dgm:t>
    </dgm:pt>
    <dgm:pt modelId="{C2F1BC8E-C62B-40A9-A7C5-D100719E9711}">
      <dgm:prSet phldrT="[Metin]" custT="1"/>
      <dgm:spPr/>
      <dgm:t>
        <a:bodyPr/>
        <a:lstStyle/>
        <a:p>
          <a:pPr algn="l"/>
          <a:r>
            <a:rPr lang="tr-TR" sz="1800"/>
            <a:t>Çekirdek Sermaye Yeterliliği Oranı (%4,5)</a:t>
          </a:r>
        </a:p>
      </dgm:t>
    </dgm:pt>
    <dgm:pt modelId="{E042A650-C17C-49E4-B67D-5A886C78E1EB}" type="parTrans" cxnId="{F445D362-B30D-4BEE-9753-55679FBC5E81}">
      <dgm:prSet/>
      <dgm:spPr/>
      <dgm:t>
        <a:bodyPr/>
        <a:lstStyle/>
        <a:p>
          <a:pPr algn="l"/>
          <a:endParaRPr lang="tr-TR" sz="1800"/>
        </a:p>
      </dgm:t>
    </dgm:pt>
    <dgm:pt modelId="{BA6896DC-D18F-439C-B9DA-B3700EC6B703}" type="sibTrans" cxnId="{F445D362-B30D-4BEE-9753-55679FBC5E81}">
      <dgm:prSet/>
      <dgm:spPr/>
      <dgm:t>
        <a:bodyPr/>
        <a:lstStyle/>
        <a:p>
          <a:pPr algn="l"/>
          <a:endParaRPr lang="tr-TR" sz="1800"/>
        </a:p>
      </dgm:t>
    </dgm:pt>
    <dgm:pt modelId="{CE42087F-2097-4AAB-859F-460758B6E98D}">
      <dgm:prSet phldrT="[Metin]" custT="1"/>
      <dgm:spPr/>
      <dgm:t>
        <a:bodyPr/>
        <a:lstStyle/>
        <a:p>
          <a:pPr algn="l"/>
          <a:r>
            <a:rPr lang="tr-TR" sz="1800"/>
            <a:t>Konsolide Sermaye Yeterliliği Oranı (%8)</a:t>
          </a:r>
        </a:p>
      </dgm:t>
    </dgm:pt>
    <dgm:pt modelId="{53808C26-DA38-46A5-9AFF-741A7361F1FC}" type="parTrans" cxnId="{50EAF7F4-8C90-463F-8F05-D709D9D3E39B}">
      <dgm:prSet/>
      <dgm:spPr/>
      <dgm:t>
        <a:bodyPr/>
        <a:lstStyle/>
        <a:p>
          <a:pPr algn="l"/>
          <a:endParaRPr lang="tr-TR" sz="1800"/>
        </a:p>
      </dgm:t>
    </dgm:pt>
    <dgm:pt modelId="{056AF8B5-0E9A-448E-A41C-158BD5AB58F6}" type="sibTrans" cxnId="{50EAF7F4-8C90-463F-8F05-D709D9D3E39B}">
      <dgm:prSet/>
      <dgm:spPr/>
      <dgm:t>
        <a:bodyPr/>
        <a:lstStyle/>
        <a:p>
          <a:pPr algn="l"/>
          <a:endParaRPr lang="tr-TR" sz="1800"/>
        </a:p>
      </dgm:t>
    </dgm:pt>
    <dgm:pt modelId="{8DD92885-50BA-405A-A1A7-F9CD4FF39F09}">
      <dgm:prSet phldrT="[Metin]" custT="1"/>
      <dgm:spPr/>
      <dgm:t>
        <a:bodyPr/>
        <a:lstStyle/>
        <a:p>
          <a:pPr algn="l"/>
          <a:r>
            <a:rPr lang="tr-TR" sz="1800"/>
            <a:t>Konsolide Ana Sermaye Yeterliliği Oranı (% 6)</a:t>
          </a:r>
        </a:p>
      </dgm:t>
    </dgm:pt>
    <dgm:pt modelId="{559FAFEE-214F-4A45-9D78-E3D10C586067}" type="parTrans" cxnId="{267EF414-F67E-44A8-9749-01218709FBCA}">
      <dgm:prSet/>
      <dgm:spPr/>
      <dgm:t>
        <a:bodyPr/>
        <a:lstStyle/>
        <a:p>
          <a:pPr algn="l"/>
          <a:endParaRPr lang="tr-TR" sz="1800"/>
        </a:p>
      </dgm:t>
    </dgm:pt>
    <dgm:pt modelId="{A205605C-07DC-4601-B466-4CE08AA190D2}" type="sibTrans" cxnId="{267EF414-F67E-44A8-9749-01218709FBCA}">
      <dgm:prSet/>
      <dgm:spPr/>
      <dgm:t>
        <a:bodyPr/>
        <a:lstStyle/>
        <a:p>
          <a:pPr algn="l"/>
          <a:endParaRPr lang="tr-TR" sz="1800"/>
        </a:p>
      </dgm:t>
    </dgm:pt>
    <dgm:pt modelId="{50701506-0B0B-4EA0-9CF7-F76AD4B2BE1A}">
      <dgm:prSet custT="1"/>
      <dgm:spPr/>
      <dgm:t>
        <a:bodyPr/>
        <a:lstStyle/>
        <a:p>
          <a:pPr algn="l"/>
          <a:r>
            <a:rPr lang="tr-TR" sz="1800"/>
            <a:t>Konsolide Çekirdek Sermaye Yeterliliği Oranı (%4,5)</a:t>
          </a:r>
        </a:p>
      </dgm:t>
    </dgm:pt>
    <dgm:pt modelId="{D8E39132-2422-4BBE-B832-128BD4C450BA}" type="parTrans" cxnId="{407F7C32-8B18-48C7-9A42-E23313641496}">
      <dgm:prSet/>
      <dgm:spPr/>
      <dgm:t>
        <a:bodyPr/>
        <a:lstStyle/>
        <a:p>
          <a:pPr algn="l"/>
          <a:endParaRPr lang="tr-TR" sz="1800"/>
        </a:p>
      </dgm:t>
    </dgm:pt>
    <dgm:pt modelId="{86EC7476-58F1-4A05-BBF1-2A198B20D322}" type="sibTrans" cxnId="{407F7C32-8B18-48C7-9A42-E23313641496}">
      <dgm:prSet/>
      <dgm:spPr/>
      <dgm:t>
        <a:bodyPr/>
        <a:lstStyle/>
        <a:p>
          <a:pPr algn="l"/>
          <a:endParaRPr lang="tr-TR" sz="1800"/>
        </a:p>
      </dgm:t>
    </dgm:pt>
    <dgm:pt modelId="{C6DC4B26-4D50-4FC7-8DFE-ADA7957B917A}" type="pres">
      <dgm:prSet presAssocID="{9FEE8682-3E8B-45A4-9C00-E8BD4956964E}" presName="Name0" presStyleCnt="0">
        <dgm:presLayoutVars>
          <dgm:dir/>
          <dgm:animLvl val="lvl"/>
          <dgm:resizeHandles/>
        </dgm:presLayoutVars>
      </dgm:prSet>
      <dgm:spPr/>
      <dgm:t>
        <a:bodyPr/>
        <a:lstStyle/>
        <a:p>
          <a:endParaRPr lang="tr-TR"/>
        </a:p>
      </dgm:t>
    </dgm:pt>
    <dgm:pt modelId="{EA0313B2-3A4D-4AD0-AC6F-A8277CACD96E}" type="pres">
      <dgm:prSet presAssocID="{A541AA1E-46BC-44EF-A3E4-997DD468A9BC}" presName="linNode" presStyleCnt="0"/>
      <dgm:spPr/>
    </dgm:pt>
    <dgm:pt modelId="{E1D5C0C9-15CB-4F8F-AAD7-8C20643C7DC5}" type="pres">
      <dgm:prSet presAssocID="{A541AA1E-46BC-44EF-A3E4-997DD468A9BC}" presName="parentShp" presStyleLbl="node1" presStyleIdx="0" presStyleCnt="2">
        <dgm:presLayoutVars>
          <dgm:bulletEnabled val="1"/>
        </dgm:presLayoutVars>
      </dgm:prSet>
      <dgm:spPr/>
      <dgm:t>
        <a:bodyPr/>
        <a:lstStyle/>
        <a:p>
          <a:endParaRPr lang="tr-TR"/>
        </a:p>
      </dgm:t>
    </dgm:pt>
    <dgm:pt modelId="{220F9009-4FEB-4FF4-9DE7-F64FD5F66B00}" type="pres">
      <dgm:prSet presAssocID="{A541AA1E-46BC-44EF-A3E4-997DD468A9BC}" presName="childShp" presStyleLbl="bgAccFollowNode1" presStyleIdx="0" presStyleCnt="2">
        <dgm:presLayoutVars>
          <dgm:bulletEnabled val="1"/>
        </dgm:presLayoutVars>
      </dgm:prSet>
      <dgm:spPr/>
      <dgm:t>
        <a:bodyPr/>
        <a:lstStyle/>
        <a:p>
          <a:endParaRPr lang="tr-TR"/>
        </a:p>
      </dgm:t>
    </dgm:pt>
    <dgm:pt modelId="{237E15BD-2922-4712-8772-A7DEE242EBAC}" type="pres">
      <dgm:prSet presAssocID="{8DB28B9C-149A-428F-BFD1-050C0A275856}" presName="spacing" presStyleCnt="0"/>
      <dgm:spPr/>
    </dgm:pt>
    <dgm:pt modelId="{C6FFB4A8-5EAD-48EA-9871-2658D64C3888}" type="pres">
      <dgm:prSet presAssocID="{CE42087F-2097-4AAB-859F-460758B6E98D}" presName="linNode" presStyleCnt="0"/>
      <dgm:spPr/>
    </dgm:pt>
    <dgm:pt modelId="{8B5B1881-6B7E-41AC-AB0A-6BF793467D04}" type="pres">
      <dgm:prSet presAssocID="{CE42087F-2097-4AAB-859F-460758B6E98D}" presName="parentShp" presStyleLbl="node1" presStyleIdx="1" presStyleCnt="2">
        <dgm:presLayoutVars>
          <dgm:bulletEnabled val="1"/>
        </dgm:presLayoutVars>
      </dgm:prSet>
      <dgm:spPr/>
      <dgm:t>
        <a:bodyPr/>
        <a:lstStyle/>
        <a:p>
          <a:endParaRPr lang="tr-TR"/>
        </a:p>
      </dgm:t>
    </dgm:pt>
    <dgm:pt modelId="{E593E68C-3226-41C9-8D28-157A5FED5817}" type="pres">
      <dgm:prSet presAssocID="{CE42087F-2097-4AAB-859F-460758B6E98D}" presName="childShp" presStyleLbl="bgAccFollowNode1" presStyleIdx="1" presStyleCnt="2">
        <dgm:presLayoutVars>
          <dgm:bulletEnabled val="1"/>
        </dgm:presLayoutVars>
      </dgm:prSet>
      <dgm:spPr/>
      <dgm:t>
        <a:bodyPr/>
        <a:lstStyle/>
        <a:p>
          <a:endParaRPr lang="tr-TR"/>
        </a:p>
      </dgm:t>
    </dgm:pt>
  </dgm:ptLst>
  <dgm:cxnLst>
    <dgm:cxn modelId="{D894E60D-638B-46E3-A356-F61642DDAF40}" type="presOf" srcId="{50701506-0B0B-4EA0-9CF7-F76AD4B2BE1A}" destId="{E593E68C-3226-41C9-8D28-157A5FED5817}" srcOrd="0" destOrd="1" presId="urn:microsoft.com/office/officeart/2005/8/layout/vList6"/>
    <dgm:cxn modelId="{407F7C32-8B18-48C7-9A42-E23313641496}" srcId="{CE42087F-2097-4AAB-859F-460758B6E98D}" destId="{50701506-0B0B-4EA0-9CF7-F76AD4B2BE1A}" srcOrd="1" destOrd="0" parTransId="{D8E39132-2422-4BBE-B832-128BD4C450BA}" sibTransId="{86EC7476-58F1-4A05-BBF1-2A198B20D322}"/>
    <dgm:cxn modelId="{78C8A8A4-8BCA-4729-A246-6776D3FDB5A3}" type="presOf" srcId="{9FEE8682-3E8B-45A4-9C00-E8BD4956964E}" destId="{C6DC4B26-4D50-4FC7-8DFE-ADA7957B917A}" srcOrd="0" destOrd="0" presId="urn:microsoft.com/office/officeart/2005/8/layout/vList6"/>
    <dgm:cxn modelId="{F445D362-B30D-4BEE-9753-55679FBC5E81}" srcId="{A541AA1E-46BC-44EF-A3E4-997DD468A9BC}" destId="{C2F1BC8E-C62B-40A9-A7C5-D100719E9711}" srcOrd="1" destOrd="0" parTransId="{E042A650-C17C-49E4-B67D-5A886C78E1EB}" sibTransId="{BA6896DC-D18F-439C-B9DA-B3700EC6B703}"/>
    <dgm:cxn modelId="{DD8E35A8-AB86-4B65-938C-AA4A427F0F9C}" type="presOf" srcId="{CE42087F-2097-4AAB-859F-460758B6E98D}" destId="{8B5B1881-6B7E-41AC-AB0A-6BF793467D04}" srcOrd="0" destOrd="0" presId="urn:microsoft.com/office/officeart/2005/8/layout/vList6"/>
    <dgm:cxn modelId="{40112A17-C689-4FCC-AF55-D444E726A892}" type="presOf" srcId="{C2F1BC8E-C62B-40A9-A7C5-D100719E9711}" destId="{220F9009-4FEB-4FF4-9DE7-F64FD5F66B00}" srcOrd="0" destOrd="1" presId="urn:microsoft.com/office/officeart/2005/8/layout/vList6"/>
    <dgm:cxn modelId="{50EAF7F4-8C90-463F-8F05-D709D9D3E39B}" srcId="{9FEE8682-3E8B-45A4-9C00-E8BD4956964E}" destId="{CE42087F-2097-4AAB-859F-460758B6E98D}" srcOrd="1" destOrd="0" parTransId="{53808C26-DA38-46A5-9AFF-741A7361F1FC}" sibTransId="{056AF8B5-0E9A-448E-A41C-158BD5AB58F6}"/>
    <dgm:cxn modelId="{D0B323F6-AD3E-4A71-8EE2-7AF9160E346D}" srcId="{A541AA1E-46BC-44EF-A3E4-997DD468A9BC}" destId="{E236DE66-5E8A-4CC6-8100-9CFF18FEC486}" srcOrd="0" destOrd="0" parTransId="{49361909-4853-49A9-89FC-570261A24EDD}" sibTransId="{FE6557C7-8DAB-4E80-9A2E-56BFD869438E}"/>
    <dgm:cxn modelId="{137FEF07-20A7-4BB1-97DF-09C7BB766877}" type="presOf" srcId="{E236DE66-5E8A-4CC6-8100-9CFF18FEC486}" destId="{220F9009-4FEB-4FF4-9DE7-F64FD5F66B00}" srcOrd="0" destOrd="0" presId="urn:microsoft.com/office/officeart/2005/8/layout/vList6"/>
    <dgm:cxn modelId="{D998BD6A-957D-4342-AA4A-1707253410B4}" type="presOf" srcId="{A541AA1E-46BC-44EF-A3E4-997DD468A9BC}" destId="{E1D5C0C9-15CB-4F8F-AAD7-8C20643C7DC5}" srcOrd="0" destOrd="0" presId="urn:microsoft.com/office/officeart/2005/8/layout/vList6"/>
    <dgm:cxn modelId="{2A2BA823-C87C-443F-8DF9-AE0C230A97D9}" type="presOf" srcId="{8DD92885-50BA-405A-A1A7-F9CD4FF39F09}" destId="{E593E68C-3226-41C9-8D28-157A5FED5817}" srcOrd="0" destOrd="0" presId="urn:microsoft.com/office/officeart/2005/8/layout/vList6"/>
    <dgm:cxn modelId="{267EF414-F67E-44A8-9749-01218709FBCA}" srcId="{CE42087F-2097-4AAB-859F-460758B6E98D}" destId="{8DD92885-50BA-405A-A1A7-F9CD4FF39F09}" srcOrd="0" destOrd="0" parTransId="{559FAFEE-214F-4A45-9D78-E3D10C586067}" sibTransId="{A205605C-07DC-4601-B466-4CE08AA190D2}"/>
    <dgm:cxn modelId="{B4EDB560-D1AF-4615-8EFB-F33CB9D3529D}" srcId="{9FEE8682-3E8B-45A4-9C00-E8BD4956964E}" destId="{A541AA1E-46BC-44EF-A3E4-997DD468A9BC}" srcOrd="0" destOrd="0" parTransId="{567130EA-1123-4171-A04A-A10791DD2895}" sibTransId="{8DB28B9C-149A-428F-BFD1-050C0A275856}"/>
    <dgm:cxn modelId="{295B73DF-566D-403C-A511-722BCF284F03}" type="presParOf" srcId="{C6DC4B26-4D50-4FC7-8DFE-ADA7957B917A}" destId="{EA0313B2-3A4D-4AD0-AC6F-A8277CACD96E}" srcOrd="0" destOrd="0" presId="urn:microsoft.com/office/officeart/2005/8/layout/vList6"/>
    <dgm:cxn modelId="{35B51B2E-E236-4FD4-A7BE-6CA8B3064E35}" type="presParOf" srcId="{EA0313B2-3A4D-4AD0-AC6F-A8277CACD96E}" destId="{E1D5C0C9-15CB-4F8F-AAD7-8C20643C7DC5}" srcOrd="0" destOrd="0" presId="urn:microsoft.com/office/officeart/2005/8/layout/vList6"/>
    <dgm:cxn modelId="{8575CAF0-1B6C-451D-A368-DB39AD558487}" type="presParOf" srcId="{EA0313B2-3A4D-4AD0-AC6F-A8277CACD96E}" destId="{220F9009-4FEB-4FF4-9DE7-F64FD5F66B00}" srcOrd="1" destOrd="0" presId="urn:microsoft.com/office/officeart/2005/8/layout/vList6"/>
    <dgm:cxn modelId="{BD3DDFB0-BC37-40E3-80D4-E5AE81CF7DB3}" type="presParOf" srcId="{C6DC4B26-4D50-4FC7-8DFE-ADA7957B917A}" destId="{237E15BD-2922-4712-8772-A7DEE242EBAC}" srcOrd="1" destOrd="0" presId="urn:microsoft.com/office/officeart/2005/8/layout/vList6"/>
    <dgm:cxn modelId="{782F9B49-2CF0-476E-B5BC-DD80BF961FA3}" type="presParOf" srcId="{C6DC4B26-4D50-4FC7-8DFE-ADA7957B917A}" destId="{C6FFB4A8-5EAD-48EA-9871-2658D64C3888}" srcOrd="2" destOrd="0" presId="urn:microsoft.com/office/officeart/2005/8/layout/vList6"/>
    <dgm:cxn modelId="{83E14994-CB41-4476-8EB6-A716B6E7602B}" type="presParOf" srcId="{C6FFB4A8-5EAD-48EA-9871-2658D64C3888}" destId="{8B5B1881-6B7E-41AC-AB0A-6BF793467D04}" srcOrd="0" destOrd="0" presId="urn:microsoft.com/office/officeart/2005/8/layout/vList6"/>
    <dgm:cxn modelId="{925DF2D8-D1FE-46D5-89C6-C341E9DAA784}" type="presParOf" srcId="{C6FFB4A8-5EAD-48EA-9871-2658D64C3888}" destId="{E593E68C-3226-41C9-8D28-157A5FED5817}"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23.09.2018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dirty="0" smtClean="0"/>
              <a:t>BANKALARIN YÖNETİMİ VE DENETİMİ</a:t>
            </a:r>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i="1" dirty="0" smtClean="0"/>
              <a:t>Üst yönetim:</a:t>
            </a:r>
            <a:r>
              <a:rPr lang="tr-TR" i="1" dirty="0" smtClean="0"/>
              <a:t> Banka yönetim kurulu ile üst düzey yönetimini (BKYİY, md. 3/ğ) ifade etmektedir.</a:t>
            </a:r>
            <a:r>
              <a:rPr lang="tr-TR" dirty="0" smtClean="0"/>
              <a:t> </a:t>
            </a:r>
          </a:p>
          <a:p>
            <a:endParaRPr lang="tr-TR" dirty="0" smtClean="0"/>
          </a:p>
          <a:p>
            <a:endParaRPr lang="tr-TR" dirty="0" smtClean="0"/>
          </a:p>
          <a:p>
            <a:endParaRPr lang="tr-T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Ayrıca banka; maruz kalınan her türlü riski tanıyarak, değerlendirmeli ve yönetimi için gerekli alt yapıyı hazırlamak yanında yeterli iletişim ağını oluşturmalıdır (BK, md. 30). </a:t>
            </a:r>
          </a:p>
          <a:p>
            <a:r>
              <a:rPr lang="tr-TR" dirty="0" smtClean="0"/>
              <a:t>İç kontrol sistemi, bankanın yurt içi ve yurt dışı şubeleri ile genel müdürlük birimlerini, konsolidasyona tabi ortaklıklarını ve tüm faaliyetlerini kapsayacak şekilde yapılandırılmak zorundadır (BİSHY, md. 9/3).</a:t>
            </a:r>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İç kontrol kapsamında </a:t>
            </a:r>
            <a:r>
              <a:rPr lang="tr-TR" b="1" dirty="0" smtClean="0"/>
              <a:t>yapılacak kontroller şunlar</a:t>
            </a:r>
            <a:r>
              <a:rPr lang="tr-TR" dirty="0" smtClean="0"/>
              <a:t>dan ibarettir. </a:t>
            </a:r>
          </a:p>
          <a:p>
            <a:pPr lvl="1"/>
            <a:r>
              <a:rPr lang="tr-TR" dirty="0" smtClean="0"/>
              <a:t>Faaliyetlerin icrasına yönelik işlemlerin kontrolü (BİSHY, md. 15),</a:t>
            </a:r>
          </a:p>
          <a:p>
            <a:pPr lvl="1"/>
            <a:r>
              <a:rPr lang="tr-TR" dirty="0" smtClean="0"/>
              <a:t>İletişim kanallarının ve bilgi sistemlerinin kontrolü (BİSHY, md. 16),</a:t>
            </a:r>
          </a:p>
          <a:p>
            <a:pPr lvl="1"/>
            <a:r>
              <a:rPr lang="tr-TR" dirty="0" smtClean="0"/>
              <a:t>Finansal raporlama sistemlerinin kontrolü (BİSHY, md. 17),</a:t>
            </a:r>
          </a:p>
          <a:p>
            <a:pPr lvl="1"/>
            <a:r>
              <a:rPr lang="tr-TR" dirty="0" smtClean="0"/>
              <a:t>Uyum kontrolleri (BİSHY, md. 18).</a:t>
            </a:r>
          </a:p>
          <a:p>
            <a:endParaRPr lang="tr-T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Risk Yönetim Sistemi</a:t>
            </a:r>
            <a:endParaRPr lang="tr-TR" dirty="0"/>
          </a:p>
        </p:txBody>
      </p:sp>
      <p:sp>
        <p:nvSpPr>
          <p:cNvPr id="3" name="2 İçerik Yer Tutucusu"/>
          <p:cNvSpPr>
            <a:spLocks noGrp="1"/>
          </p:cNvSpPr>
          <p:nvPr>
            <p:ph idx="1"/>
          </p:nvPr>
        </p:nvSpPr>
        <p:spPr/>
        <p:txBody>
          <a:bodyPr>
            <a:normAutofit/>
          </a:bodyPr>
          <a:lstStyle/>
          <a:p>
            <a:r>
              <a:rPr lang="tr-TR" dirty="0" smtClean="0"/>
              <a:t>Banka iç sistemlerinden biri olan risk yönetimi sistemi kapsamında bankalar; </a:t>
            </a:r>
            <a:r>
              <a:rPr lang="tr-TR" i="1" dirty="0" smtClean="0">
                <a:solidFill>
                  <a:srgbClr val="FF0000"/>
                </a:solidFill>
              </a:rPr>
              <a:t>risk politikalarını </a:t>
            </a:r>
            <a:r>
              <a:rPr lang="tr-TR" i="1" dirty="0" err="1" smtClean="0">
                <a:solidFill>
                  <a:srgbClr val="FF0000"/>
                </a:solidFill>
              </a:rPr>
              <a:t>BDDKur’ca</a:t>
            </a:r>
            <a:r>
              <a:rPr lang="tr-TR" i="1" dirty="0" smtClean="0">
                <a:solidFill>
                  <a:srgbClr val="FF0000"/>
                </a:solidFill>
              </a:rPr>
              <a:t> belirlenen esasları dikkate almak suretiyle oluşturmak, uygulamak ve raporlamak zorundadır</a:t>
            </a:r>
            <a:r>
              <a:rPr lang="tr-TR" dirty="0" smtClean="0"/>
              <a:t>lar (BK, md. 31). </a:t>
            </a:r>
            <a:endParaRPr lang="tr-TR"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Risk yönetimi faaliyetleri iç kontrol sisteminde olduğu gibi </a:t>
            </a:r>
            <a:r>
              <a:rPr lang="tr-TR" b="1" dirty="0" smtClean="0"/>
              <a:t>yönetim kuruluna bağlı</a:t>
            </a:r>
            <a:r>
              <a:rPr lang="tr-TR" dirty="0" smtClean="0"/>
              <a:t> olarak çalışacak </a:t>
            </a:r>
            <a:r>
              <a:rPr lang="tr-TR" b="1" dirty="0" smtClean="0"/>
              <a:t>risk yönetimi birimi ve personeli tarafından yürütülür </a:t>
            </a:r>
            <a:r>
              <a:rPr lang="tr-TR" dirty="0" smtClean="0"/>
              <a:t>(BK, md. 31). </a:t>
            </a:r>
          </a:p>
          <a:p>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lnSpcReduction="10000"/>
          </a:bodyPr>
          <a:lstStyle/>
          <a:p>
            <a:r>
              <a:rPr lang="tr-TR" dirty="0" smtClean="0"/>
              <a:t>Risk yönetiminin amacı; “</a:t>
            </a:r>
            <a:r>
              <a:rPr lang="tr-TR" i="1" dirty="0" smtClean="0"/>
              <a:t>... bankanın gelecekteki nakit akımlarının ihtiva ettiği risk-getiri yapısını, buna bağlı olarak faaliyetlerin niteliğini ve düzeyini izlemeye, kontrol altında tutmaya ve gerektiğinde değiştirmeye yönelik olarak belirlenen politikalar, uygulama usulleri ve limitler vasıtasıyla, konsolide ve konsolide olmayan bazda maruz kalınan riskler ile bankanın dahil olduğu risk grubu ile gerçekleştirilen işlemlerden kaynaklanan risklerin tanımlanmasını, ölçülmesini, raporlanmasını, izlenmesini, kontrolünü sağlamaktır</a:t>
            </a:r>
            <a:r>
              <a:rPr lang="tr-TR" dirty="0" smtClean="0"/>
              <a:t>” (BİSHY, md. 35/1).</a:t>
            </a:r>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İç Denetim Sistemi </a:t>
            </a:r>
            <a:endParaRPr lang="tr-TR" dirty="0"/>
          </a:p>
        </p:txBody>
      </p:sp>
      <p:sp>
        <p:nvSpPr>
          <p:cNvPr id="3" name="2 İçerik Yer Tutucusu"/>
          <p:cNvSpPr>
            <a:spLocks noGrp="1"/>
          </p:cNvSpPr>
          <p:nvPr>
            <p:ph idx="1"/>
          </p:nvPr>
        </p:nvSpPr>
        <p:spPr>
          <a:xfrm>
            <a:off x="457200" y="1196752"/>
            <a:ext cx="8229600" cy="5472608"/>
          </a:xfrm>
        </p:spPr>
        <p:txBody>
          <a:bodyPr>
            <a:normAutofit/>
          </a:bodyPr>
          <a:lstStyle/>
          <a:p>
            <a:r>
              <a:rPr lang="tr-TR" dirty="0" smtClean="0"/>
              <a:t>Bankalar </a:t>
            </a:r>
            <a:r>
              <a:rPr lang="tr-TR" i="1" dirty="0" smtClean="0">
                <a:solidFill>
                  <a:srgbClr val="FF0000"/>
                </a:solidFill>
              </a:rPr>
              <a:t>bütün birim, şube ve konsolidasyona tâbi ortaklıklarını kapsayan bir iç denetim sistemi kurmak </a:t>
            </a:r>
            <a:r>
              <a:rPr lang="tr-TR" dirty="0" smtClean="0"/>
              <a:t>zorundadır (BK, md. 32/1). </a:t>
            </a:r>
          </a:p>
          <a:p>
            <a:r>
              <a:rPr lang="tr-TR" dirty="0" smtClean="0"/>
              <a:t>Bu açıdan iç denetim </a:t>
            </a:r>
            <a:r>
              <a:rPr lang="tr-TR" b="1" dirty="0" smtClean="0"/>
              <a:t>banka müfettişleri tarafından yerine getirilir </a:t>
            </a:r>
            <a:r>
              <a:rPr lang="tr-TR" dirty="0" smtClean="0"/>
              <a:t>(BK, md. 32/1). </a:t>
            </a:r>
          </a:p>
          <a:p>
            <a:r>
              <a:rPr lang="tr-TR" dirty="0" smtClean="0"/>
              <a:t>Banka müfettişleri; </a:t>
            </a:r>
            <a:r>
              <a:rPr lang="tr-TR" b="1" dirty="0" smtClean="0"/>
              <a:t>banka faaliyetlerinin </a:t>
            </a:r>
            <a:r>
              <a:rPr lang="tr-TR" dirty="0" smtClean="0"/>
              <a:t>mevzuata, ana sözleşmeye, iç düzenlemelere ve bankacılık ilkelerine olan </a:t>
            </a:r>
            <a:r>
              <a:rPr lang="tr-TR" b="1" dirty="0" smtClean="0"/>
              <a:t>uygunluğunu denetlemektedir</a:t>
            </a:r>
            <a:r>
              <a:rPr lang="tr-TR" dirty="0" smtClean="0"/>
              <a:t>ler (BK, md. 32/1).  </a:t>
            </a:r>
          </a:p>
          <a:p>
            <a:endParaRPr lang="tr-T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Banka müfettişleri tarafından yerine getirilen denetim faaliyetinin </a:t>
            </a:r>
            <a:r>
              <a:rPr lang="tr-TR" dirty="0" smtClean="0">
                <a:solidFill>
                  <a:srgbClr val="FF0000"/>
                </a:solidFill>
              </a:rPr>
              <a:t>tarafsız ve bağımsız bir şekilde, </a:t>
            </a:r>
            <a:r>
              <a:rPr lang="tr-TR" dirty="0" smtClean="0">
                <a:solidFill>
                  <a:srgbClr val="00B050"/>
                </a:solidFill>
              </a:rPr>
              <a:t>gerekli meslekî özen gösterilerek </a:t>
            </a:r>
            <a:r>
              <a:rPr lang="tr-TR" dirty="0" smtClean="0">
                <a:solidFill>
                  <a:srgbClr val="FF0000"/>
                </a:solidFill>
              </a:rPr>
              <a:t>yerine getirilmesi gerekmekte</a:t>
            </a:r>
            <a:r>
              <a:rPr lang="tr-TR" dirty="0" smtClean="0"/>
              <a:t>dir (BK, md. 32/2). </a:t>
            </a:r>
          </a:p>
          <a:p>
            <a:r>
              <a:rPr lang="tr-TR" dirty="0" smtClean="0"/>
              <a:t>İç denetimi yürüten banka müfettişleri </a:t>
            </a:r>
            <a:r>
              <a:rPr lang="tr-TR" b="1" dirty="0" smtClean="0"/>
              <a:t>iç denetim raporu hazırlamak</a:t>
            </a:r>
            <a:r>
              <a:rPr lang="tr-TR" dirty="0" smtClean="0"/>
              <a:t> ve hazırladığı raporu </a:t>
            </a:r>
            <a:r>
              <a:rPr lang="tr-TR" b="1" dirty="0" smtClean="0"/>
              <a:t>denetim komitesi aracılığıyla yönetim kuruluna sunmak zorunda</a:t>
            </a:r>
            <a:r>
              <a:rPr lang="tr-TR" dirty="0" smtClean="0"/>
              <a:t>dır (BK, md. 32/2).</a:t>
            </a:r>
            <a:endParaRPr lang="tr-T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Bankaların Korunmasına Yönelik Hükümler ve Sınırlar</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Bankaların Korunmasına Yönelik Hükümler</a:t>
            </a:r>
            <a:endParaRPr lang="tr-TR" dirty="0"/>
          </a:p>
        </p:txBody>
      </p:sp>
      <p:sp>
        <p:nvSpPr>
          <p:cNvPr id="3" name="2 İçerik Yer Tutucusu"/>
          <p:cNvSpPr>
            <a:spLocks noGrp="1"/>
          </p:cNvSpPr>
          <p:nvPr>
            <p:ph idx="1"/>
          </p:nvPr>
        </p:nvSpPr>
        <p:spPr/>
        <p:txBody>
          <a:bodyPr>
            <a:normAutofit/>
          </a:bodyPr>
          <a:lstStyle/>
          <a:p>
            <a:r>
              <a:rPr lang="tr-TR" dirty="0" smtClean="0"/>
              <a:t>Bankalar ülke ekonomisi için önem arz eden müesseselerdir. </a:t>
            </a:r>
          </a:p>
          <a:p>
            <a:r>
              <a:rPr lang="tr-TR" dirty="0" smtClean="0"/>
              <a:t>Bu nedenle kamu ve özel (bağımsız) denetime tabi tutulurlar. </a:t>
            </a:r>
          </a:p>
          <a:p>
            <a:r>
              <a:rPr lang="tr-TR" dirty="0" smtClean="0"/>
              <a:t>Bunun yanı sıra bankalar kamu gözetimi altındadırlar.  </a:t>
            </a:r>
          </a:p>
          <a:p>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Bu gözetimin BDDK tarafından yürütüldüğüne daha önce değinilmiştir. </a:t>
            </a:r>
          </a:p>
          <a:p>
            <a:r>
              <a:rPr lang="tr-TR" dirty="0" smtClean="0"/>
              <a:t>Bu bağlamda </a:t>
            </a:r>
            <a:r>
              <a:rPr lang="tr-TR" b="1" dirty="0" err="1" smtClean="0"/>
              <a:t>BDDKur</a:t>
            </a:r>
            <a:r>
              <a:rPr lang="tr-TR" dirty="0" smtClean="0"/>
              <a:t>, bankaların korunması, varlıklarını ve faaliyetlerini sürdürmeleri amacıyla </a:t>
            </a:r>
            <a:r>
              <a:rPr lang="tr-TR" b="1" dirty="0" smtClean="0"/>
              <a:t>çeşitli önlemler ve sınırlamalar belirleme yetkisine sahip</a:t>
            </a:r>
            <a:r>
              <a:rPr lang="tr-TR" dirty="0" smtClean="0"/>
              <a:t>tir. </a:t>
            </a:r>
          </a:p>
          <a:p>
            <a:r>
              <a:rPr lang="tr-TR" b="1" dirty="0" smtClean="0"/>
              <a:t>Bankalar;</a:t>
            </a:r>
            <a:r>
              <a:rPr lang="tr-TR" dirty="0" smtClean="0"/>
              <a:t> </a:t>
            </a:r>
            <a:r>
              <a:rPr lang="tr-TR" dirty="0" smtClean="0">
                <a:solidFill>
                  <a:srgbClr val="00B050"/>
                </a:solidFill>
                <a:effectLst>
                  <a:outerShdw blurRad="38100" dist="38100" dir="2700000" algn="tl">
                    <a:srgbClr val="000000">
                      <a:alpha val="43137"/>
                    </a:srgbClr>
                  </a:outerShdw>
                </a:effectLst>
              </a:rPr>
              <a:t>sahip olduğu varlıkları, alacakları, öz kaynakları, borçları yanında yükümlülüklerini ve taahhütlerini ayrıca gelir ve giderleri arasındaki ilgi ve dengelerin korunması ve sürdürülebilirliği adına </a:t>
            </a:r>
            <a:r>
              <a:rPr lang="tr-TR" b="1" dirty="0" smtClean="0"/>
              <a:t>gerekli tedbirleri almak zorundadır</a:t>
            </a:r>
            <a:r>
              <a:rPr lang="tr-TR" dirty="0" smtClean="0"/>
              <a:t> (BK, md. 43/1). </a:t>
            </a:r>
          </a:p>
          <a:p>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Yönetmelik ile banka kurumsal yönetiminin 7 farklı ilkeye dayandırılması istenmiştir. </a:t>
            </a:r>
          </a:p>
          <a:p>
            <a:r>
              <a:rPr lang="tr-TR" dirty="0" smtClean="0"/>
              <a:t>Bu ilkeler sırasıyla şöyledir. </a:t>
            </a:r>
          </a:p>
          <a:p>
            <a:pPr lvl="0"/>
            <a:endParaRPr lang="tr-TR" dirty="0" smtClean="0"/>
          </a:p>
          <a:p>
            <a:endParaRPr lang="tr-TR"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Ayrıca </a:t>
            </a:r>
            <a:r>
              <a:rPr lang="tr-TR" b="1" dirty="0" smtClean="0"/>
              <a:t>bankalar</a:t>
            </a:r>
            <a:r>
              <a:rPr lang="tr-TR" dirty="0" smtClean="0"/>
              <a:t>; </a:t>
            </a:r>
            <a:r>
              <a:rPr lang="tr-TR" dirty="0" smtClean="0">
                <a:solidFill>
                  <a:srgbClr val="FF0000"/>
                </a:solidFill>
                <a:effectLst>
                  <a:outerShdw blurRad="38100" dist="38100" dir="2700000" algn="tl">
                    <a:srgbClr val="000000">
                      <a:alpha val="43137"/>
                    </a:srgbClr>
                  </a:outerShdw>
                </a:effectLst>
              </a:rPr>
              <a:t>malî bünyelerini etkileyecek diğer tüm unsurların ve maruz kaldıkları risklerin tespiti, tahlili, izlenmesi, ölçülmesi ve değerlendirilmesi amacıyla kendilerine mevzuatla öngörülen sınırlamalara ve standart oranlara da dikkat etmek ve bunlar hakkında her türlü tedbiri almak</a:t>
            </a:r>
            <a:r>
              <a:rPr lang="tr-TR" dirty="0" smtClean="0"/>
              <a:t> </a:t>
            </a:r>
            <a:r>
              <a:rPr lang="tr-TR" b="1" dirty="0" smtClean="0"/>
              <a:t>zorundadır</a:t>
            </a:r>
            <a:r>
              <a:rPr lang="tr-TR" dirty="0" smtClean="0"/>
              <a:t> (BK, md. 43/1). </a:t>
            </a:r>
            <a:endParaRPr lang="tr-TR"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lnSpcReduction="10000"/>
          </a:bodyPr>
          <a:lstStyle/>
          <a:p>
            <a:r>
              <a:rPr lang="tr-TR" dirty="0" smtClean="0"/>
              <a:t>Bankaların mükellef tutulduğu tüm bu </a:t>
            </a:r>
            <a:r>
              <a:rPr lang="tr-TR" dirty="0" smtClean="0">
                <a:solidFill>
                  <a:srgbClr val="FF0000"/>
                </a:solidFill>
              </a:rPr>
              <a:t>koruyucu önlemlerin belirleyicisi, takipçisi ya da gözeticisi</a:t>
            </a:r>
            <a:r>
              <a:rPr lang="tr-TR" dirty="0" smtClean="0"/>
              <a:t> </a:t>
            </a:r>
            <a:r>
              <a:rPr lang="tr-TR" b="1" dirty="0" err="1" smtClean="0"/>
              <a:t>BDDKur’dur</a:t>
            </a:r>
            <a:r>
              <a:rPr lang="tr-TR" dirty="0" smtClean="0"/>
              <a:t>. </a:t>
            </a:r>
          </a:p>
          <a:p>
            <a:r>
              <a:rPr lang="tr-TR" dirty="0" smtClean="0"/>
              <a:t>Bankalar; </a:t>
            </a:r>
            <a:r>
              <a:rPr lang="tr-TR" dirty="0" err="1" smtClean="0"/>
              <a:t>BDDKur</a:t>
            </a:r>
            <a:r>
              <a:rPr lang="tr-TR" dirty="0" smtClean="0"/>
              <a:t> tarafından uygun görülen koruyucu önlemleri verilen süre içerisinde hesaplamak, tutturmak ve idame ettirmek ve bunlara ilişkin olarak </a:t>
            </a:r>
            <a:r>
              <a:rPr lang="tr-TR" b="1" dirty="0" smtClean="0"/>
              <a:t>BDDK tarafından istenen tedbirleri uygulamakla yükümlü</a:t>
            </a:r>
            <a:r>
              <a:rPr lang="tr-TR" dirty="0" smtClean="0"/>
              <a:t>dür (BK, md. 43/1). </a:t>
            </a:r>
          </a:p>
          <a:p>
            <a:r>
              <a:rPr lang="tr-TR" dirty="0" err="1" smtClean="0"/>
              <a:t>BDDKur</a:t>
            </a:r>
            <a:r>
              <a:rPr lang="tr-TR" dirty="0" smtClean="0"/>
              <a:t> koruyucu önlemlerde değişikliğe giderek, banka veya banka grubunu dikkate alarak yeniden tespit etmeye yetkilidir (BK, md. 43/2).</a:t>
            </a:r>
            <a:endParaRPr lang="tr-T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lnSpcReduction="10000"/>
          </a:bodyPr>
          <a:lstStyle/>
          <a:p>
            <a:r>
              <a:rPr lang="tr-TR" b="1" dirty="0" smtClean="0"/>
              <a:t>Bankalar,</a:t>
            </a:r>
            <a:r>
              <a:rPr lang="tr-TR" dirty="0" smtClean="0"/>
              <a:t> </a:t>
            </a:r>
            <a:r>
              <a:rPr lang="tr-TR" dirty="0" err="1" smtClean="0"/>
              <a:t>BDDKur</a:t>
            </a:r>
            <a:r>
              <a:rPr lang="tr-TR" dirty="0" smtClean="0"/>
              <a:t> tarafından belirlenen </a:t>
            </a:r>
            <a:r>
              <a:rPr lang="tr-TR" b="1" dirty="0" smtClean="0"/>
              <a:t>koruyucu önlemleri </a:t>
            </a:r>
            <a:r>
              <a:rPr lang="tr-TR" dirty="0" smtClean="0"/>
              <a:t>(yani sınırlamaları ya da standart oranları) </a:t>
            </a:r>
            <a:r>
              <a:rPr lang="tr-TR" b="1" dirty="0" smtClean="0"/>
              <a:t>ihlal etmesi </a:t>
            </a:r>
            <a:r>
              <a:rPr lang="tr-TR" dirty="0" smtClean="0"/>
              <a:t>ya da belirlenen eşiklere ulaşması halinde </a:t>
            </a:r>
            <a:r>
              <a:rPr lang="tr-TR" b="1" dirty="0" err="1" smtClean="0"/>
              <a:t>BDDK’ye</a:t>
            </a:r>
            <a:r>
              <a:rPr lang="tr-TR" b="1" dirty="0" smtClean="0"/>
              <a:t> bildirimde bulunmakla yüküm</a:t>
            </a:r>
            <a:r>
              <a:rPr lang="tr-TR" dirty="0" smtClean="0"/>
              <a:t>lendirilmiştir (BK, md. 43/3). </a:t>
            </a:r>
          </a:p>
          <a:p>
            <a:r>
              <a:rPr lang="tr-TR" dirty="0" smtClean="0"/>
              <a:t>Bankaların korunmasına yönelik hükümler kapsamında, bir bankanın </a:t>
            </a:r>
            <a:r>
              <a:rPr lang="tr-TR" b="1" dirty="0" smtClean="0"/>
              <a:t>bildirim yükümlülüğüne aykırı hareket etmesi </a:t>
            </a:r>
            <a:r>
              <a:rPr lang="tr-TR" dirty="0" smtClean="0"/>
              <a:t>BK md. 146/1-f uyarınca cezalandırılır. </a:t>
            </a:r>
          </a:p>
          <a:p>
            <a:r>
              <a:rPr lang="tr-TR" dirty="0" smtClean="0"/>
              <a:t>Ceza, idari para cezasıdır ve </a:t>
            </a:r>
            <a:r>
              <a:rPr lang="tr-TR" b="1" dirty="0" smtClean="0"/>
              <a:t>5.000 TL’den 15.000 TL’ye kadar</a:t>
            </a:r>
            <a:r>
              <a:rPr lang="tr-TR" dirty="0" smtClean="0"/>
              <a:t> tatbik edilir (BK, md. 146/1-f).</a:t>
            </a:r>
            <a:endParaRPr lang="tr-TR"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Ödenmiş Sermaye, Yedek Akçeler ve </a:t>
            </a:r>
            <a:r>
              <a:rPr lang="tr-TR" b="1" i="1" dirty="0" err="1" smtClean="0"/>
              <a:t>Özkaynak</a:t>
            </a:r>
            <a:endParaRPr lang="tr-TR" dirty="0"/>
          </a:p>
        </p:txBody>
      </p:sp>
      <p:sp>
        <p:nvSpPr>
          <p:cNvPr id="3" name="2 İçerik Yer Tutucusu"/>
          <p:cNvSpPr>
            <a:spLocks noGrp="1"/>
          </p:cNvSpPr>
          <p:nvPr>
            <p:ph idx="1"/>
          </p:nvPr>
        </p:nvSpPr>
        <p:spPr>
          <a:xfrm>
            <a:off x="457200" y="1600200"/>
            <a:ext cx="8229600" cy="5069160"/>
          </a:xfrm>
        </p:spPr>
        <p:txBody>
          <a:bodyPr>
            <a:normAutofit lnSpcReduction="10000"/>
          </a:bodyPr>
          <a:lstStyle/>
          <a:p>
            <a:r>
              <a:rPr lang="tr-TR" b="1" dirty="0" smtClean="0"/>
              <a:t>Öz sermaye </a:t>
            </a:r>
            <a:r>
              <a:rPr lang="tr-TR" dirty="0" smtClean="0"/>
              <a:t>en genel tanımıyla; </a:t>
            </a:r>
            <a:r>
              <a:rPr lang="tr-TR" dirty="0" smtClean="0">
                <a:solidFill>
                  <a:srgbClr val="FF0000"/>
                </a:solidFill>
                <a:effectLst>
                  <a:outerShdw blurRad="38100" dist="38100" dir="2700000" algn="tl">
                    <a:srgbClr val="000000">
                      <a:alpha val="43137"/>
                    </a:srgbClr>
                  </a:outerShdw>
                </a:effectLst>
              </a:rPr>
              <a:t>işletme sahip ve/veya sahiplerinin işletme aktifleri üzerindeki haklarının parasal karşılığı</a:t>
            </a:r>
            <a:r>
              <a:rPr lang="tr-TR" dirty="0" smtClean="0"/>
              <a:t> olarak tanımlanmaktadır. </a:t>
            </a:r>
          </a:p>
          <a:p>
            <a:r>
              <a:rPr lang="tr-TR" dirty="0" smtClean="0"/>
              <a:t>Buradan yola çıkarak ödenmiş sermaye tanımı yapmak gerekir ki bu kavramlar arasındaki fark görülebilsin. </a:t>
            </a:r>
          </a:p>
          <a:p>
            <a:r>
              <a:rPr lang="tr-TR" b="1" dirty="0" smtClean="0"/>
              <a:t>Ödenmiş sermaye </a:t>
            </a:r>
            <a:r>
              <a:rPr lang="tr-TR" dirty="0" smtClean="0">
                <a:solidFill>
                  <a:srgbClr val="FF0000"/>
                </a:solidFill>
                <a:effectLst>
                  <a:outerShdw blurRad="38100" dist="38100" dir="2700000" algn="tl">
                    <a:srgbClr val="000000">
                      <a:alpha val="43137"/>
                    </a:srgbClr>
                  </a:outerShdw>
                </a:effectLst>
              </a:rPr>
              <a:t>işletme sahip ve/veya sahiplerinin taahhüt ettikleri sermaye tutarlarından ödenen kısmı </a:t>
            </a:r>
            <a:r>
              <a:rPr lang="tr-TR" dirty="0" smtClean="0"/>
              <a:t>ifade etmektedir. </a:t>
            </a:r>
            <a:endParaRPr lang="tr-T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92500"/>
          </a:bodyPr>
          <a:lstStyle/>
          <a:p>
            <a:r>
              <a:rPr lang="tr-TR" dirty="0" smtClean="0"/>
              <a:t>Bu tanıma karşın bankalara yönelik ödenmiş sermaye kavramı </a:t>
            </a:r>
            <a:r>
              <a:rPr lang="tr-TR" b="1" dirty="0" smtClean="0"/>
              <a:t>BK md. 44/1’de tanımlanmıştır</a:t>
            </a:r>
            <a:r>
              <a:rPr lang="tr-TR" dirty="0" smtClean="0"/>
              <a:t>.</a:t>
            </a:r>
          </a:p>
          <a:p>
            <a:r>
              <a:rPr lang="tr-TR" dirty="0" smtClean="0"/>
              <a:t>Tanıma göre </a:t>
            </a:r>
            <a:r>
              <a:rPr lang="tr-TR" dirty="0" smtClean="0">
                <a:solidFill>
                  <a:srgbClr val="00B050"/>
                </a:solidFill>
                <a:effectLst>
                  <a:outerShdw blurRad="38100" dist="38100" dir="2700000" algn="tl">
                    <a:srgbClr val="000000">
                      <a:alpha val="43137"/>
                    </a:srgbClr>
                  </a:outerShdw>
                </a:effectLst>
              </a:rPr>
              <a:t>ödenmiş sermaye</a:t>
            </a:r>
            <a:r>
              <a:rPr lang="tr-TR" dirty="0" smtClean="0"/>
              <a:t>; “</a:t>
            </a:r>
            <a:r>
              <a:rPr lang="tr-TR" i="1" dirty="0" smtClean="0"/>
              <a:t>...</a:t>
            </a:r>
            <a:r>
              <a:rPr lang="tr-TR" i="1" dirty="0" smtClean="0">
                <a:solidFill>
                  <a:srgbClr val="FF0000"/>
                </a:solidFill>
              </a:rPr>
              <a:t>bankaların fiilen ve her türlü muvazaadan arî olarak ödenmiş..</a:t>
            </a:r>
            <a:r>
              <a:rPr lang="tr-TR" i="1" dirty="0" smtClean="0"/>
              <a:t>.</a:t>
            </a:r>
            <a:r>
              <a:rPr lang="tr-TR" dirty="0" smtClean="0"/>
              <a:t>” ve “</a:t>
            </a:r>
            <a:r>
              <a:rPr lang="tr-TR" i="1" dirty="0" smtClean="0"/>
              <a:t>...</a:t>
            </a:r>
            <a:r>
              <a:rPr lang="tr-TR" i="1" dirty="0" smtClean="0">
                <a:solidFill>
                  <a:srgbClr val="FF0000"/>
                </a:solidFill>
              </a:rPr>
              <a:t>bilançoda görülen zararın yedek akçelerle karşılanamayan kısmı düşüldükten sonra kalan.</a:t>
            </a:r>
            <a:r>
              <a:rPr lang="tr-TR" i="1" dirty="0" smtClean="0"/>
              <a:t>..</a:t>
            </a:r>
            <a:r>
              <a:rPr lang="tr-TR" dirty="0" smtClean="0"/>
              <a:t>” kısma karşılık gelen tutar olduğu kabul edilmektedir (BK, md. 44/1). </a:t>
            </a:r>
          </a:p>
          <a:p>
            <a:r>
              <a:rPr lang="tr-TR" dirty="0" smtClean="0"/>
              <a:t>Yurt dışı merkezli bankaların Türkiye’de faaliyet göstermesi halinde tanımı yapılan ödenmiş sermayenin Türkiye’ye ayrılmış olması gerekmektedir (BK, md. 44/1).</a:t>
            </a:r>
            <a:endParaRPr lang="tr-TR"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525344"/>
          </a:xfrm>
        </p:spPr>
        <p:txBody>
          <a:bodyPr>
            <a:normAutofit lnSpcReduction="10000"/>
          </a:bodyPr>
          <a:lstStyle/>
          <a:p>
            <a:r>
              <a:rPr lang="tr-TR" dirty="0" smtClean="0"/>
              <a:t>Tanımda geçen </a:t>
            </a:r>
            <a:r>
              <a:rPr lang="tr-TR" b="1" dirty="0" smtClean="0"/>
              <a:t>yedek akçe </a:t>
            </a:r>
            <a:r>
              <a:rPr lang="tr-TR" dirty="0" smtClean="0"/>
              <a:t>kavramı ise TTK’de, </a:t>
            </a:r>
            <a:r>
              <a:rPr lang="tr-TR" b="1" dirty="0" smtClean="0">
                <a:solidFill>
                  <a:srgbClr val="FF0000"/>
                </a:solidFill>
              </a:rPr>
              <a:t>şirket ana sözleşmesi ya da şirket genel kurul kararıyla ayrılan ve şirket karından dağıtılmayarak banka bünyesinde bırakılan dolayısıyla bilançoda takip edilen değerler</a:t>
            </a:r>
            <a:r>
              <a:rPr lang="tr-TR" dirty="0" smtClean="0"/>
              <a:t> şeklinde ifade edilmiştir.  </a:t>
            </a:r>
          </a:p>
          <a:p>
            <a:r>
              <a:rPr lang="tr-TR" dirty="0" smtClean="0"/>
              <a:t>Yedek akçenin </a:t>
            </a:r>
            <a:r>
              <a:rPr lang="tr-TR" u="sng" dirty="0" smtClean="0"/>
              <a:t>kanuni yedek akçe </a:t>
            </a:r>
            <a:r>
              <a:rPr lang="tr-TR" dirty="0" smtClean="0"/>
              <a:t>(TTK md. 591 ve md. 520) ve </a:t>
            </a:r>
            <a:r>
              <a:rPr lang="tr-TR" u="sng" dirty="0" smtClean="0"/>
              <a:t>ihtiyari yedek akçe </a:t>
            </a:r>
            <a:r>
              <a:rPr lang="tr-TR" dirty="0" smtClean="0"/>
              <a:t>şeklinde </a:t>
            </a:r>
            <a:r>
              <a:rPr lang="tr-TR" b="1" dirty="0" smtClean="0"/>
              <a:t>iki türü </a:t>
            </a:r>
            <a:r>
              <a:rPr lang="tr-TR" dirty="0" smtClean="0"/>
              <a:t>vardır. </a:t>
            </a:r>
          </a:p>
          <a:p>
            <a:r>
              <a:rPr lang="tr-TR" dirty="0" smtClean="0"/>
              <a:t>BK md. 44/2’de yedek akçenin hesaplamasında; mevzuat, ana sözleşme ya da genel kurul kararıyla ayrılan yedek akçelerden, </a:t>
            </a:r>
            <a:r>
              <a:rPr lang="tr-TR" dirty="0" smtClean="0">
                <a:effectLst>
                  <a:outerShdw blurRad="38100" dist="38100" dir="2700000" algn="tl">
                    <a:srgbClr val="000000">
                      <a:alpha val="43137"/>
                    </a:srgbClr>
                  </a:outerShdw>
                </a:effectLst>
              </a:rPr>
              <a:t>bilançoda yer alan zararların düşülmesi gerekliliği</a:t>
            </a:r>
            <a:r>
              <a:rPr lang="tr-TR" dirty="0" smtClean="0"/>
              <a:t>ne dikkat çekilmiştir.  </a:t>
            </a:r>
          </a:p>
          <a:p>
            <a:endParaRPr lang="tr-TR" dirty="0" smtClean="0"/>
          </a:p>
          <a:p>
            <a:endParaRPr lang="tr-TR" dirty="0" smtClean="0"/>
          </a:p>
          <a:p>
            <a:endParaRPr lang="tr-TR"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Yukarıda genel tanımı yapılan </a:t>
            </a:r>
            <a:r>
              <a:rPr lang="tr-TR" dirty="0" err="1" smtClean="0"/>
              <a:t>özkaynak</a:t>
            </a:r>
            <a:r>
              <a:rPr lang="tr-TR" dirty="0" smtClean="0"/>
              <a:t> ise, </a:t>
            </a:r>
            <a:r>
              <a:rPr lang="tr-TR" dirty="0" err="1" smtClean="0"/>
              <a:t>BK’de</a:t>
            </a:r>
            <a:r>
              <a:rPr lang="tr-TR" dirty="0" smtClean="0"/>
              <a:t>; “</a:t>
            </a:r>
            <a:r>
              <a:rPr lang="tr-TR" i="1" dirty="0" smtClean="0"/>
              <a:t>... </a:t>
            </a:r>
            <a:r>
              <a:rPr lang="tr-TR" i="1" dirty="0" smtClean="0">
                <a:solidFill>
                  <a:srgbClr val="FF0000"/>
                </a:solidFill>
              </a:rPr>
              <a:t>ana sermaye ve katkı sermaye toplamı ile bu toplamdan sermayeden indirilecek değerlerin düşülmesi sonucu bulunacak</a:t>
            </a:r>
            <a:r>
              <a:rPr lang="tr-TR" i="1" dirty="0" smtClean="0"/>
              <a:t>...</a:t>
            </a:r>
            <a:r>
              <a:rPr lang="tr-TR" dirty="0" smtClean="0"/>
              <a:t>” tutar (BK, md. 44/3) olduğu düzenlenmiştir. </a:t>
            </a:r>
          </a:p>
          <a:p>
            <a:r>
              <a:rPr lang="tr-TR" dirty="0" smtClean="0"/>
              <a:t>Bankaların </a:t>
            </a:r>
            <a:r>
              <a:rPr lang="tr-TR" dirty="0" err="1" smtClean="0"/>
              <a:t>Özkaynaklarına</a:t>
            </a:r>
            <a:r>
              <a:rPr lang="tr-TR" dirty="0" smtClean="0"/>
              <a:t> İlişkin Yönetmelikte (BÖİY) bu tanıma ek olarak sermayeden indirilecek tutarlara yönelik belirlemeler yer almaktadır. </a:t>
            </a:r>
            <a:endParaRPr lang="tr-T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lnSpcReduction="10000"/>
          </a:bodyPr>
          <a:lstStyle/>
          <a:p>
            <a:r>
              <a:rPr lang="tr-TR" dirty="0" smtClean="0"/>
              <a:t>BK md. 44’de tanımlanmış başka bir kavram ise </a:t>
            </a:r>
            <a:r>
              <a:rPr lang="tr-TR" b="1" dirty="0" smtClean="0"/>
              <a:t>konsolide </a:t>
            </a:r>
            <a:r>
              <a:rPr lang="tr-TR" b="1" dirty="0" err="1" smtClean="0"/>
              <a:t>özkaynak</a:t>
            </a:r>
            <a:r>
              <a:rPr lang="tr-TR" dirty="0" smtClean="0"/>
              <a:t> kavramıdır. </a:t>
            </a:r>
          </a:p>
          <a:p>
            <a:r>
              <a:rPr lang="tr-TR" dirty="0" smtClean="0"/>
              <a:t>Bu kavram BÖİY md. 10/1’de detaylı şekilde açıklanmıştır. </a:t>
            </a:r>
          </a:p>
          <a:p>
            <a:r>
              <a:rPr lang="tr-TR" dirty="0" smtClean="0"/>
              <a:t>Yönetmeliğin bu maddesine göre </a:t>
            </a:r>
            <a:r>
              <a:rPr lang="tr-TR" b="1" dirty="0" smtClean="0"/>
              <a:t>konsolide </a:t>
            </a:r>
            <a:r>
              <a:rPr lang="tr-TR" b="1" dirty="0" err="1" smtClean="0"/>
              <a:t>özkaynak</a:t>
            </a:r>
            <a:r>
              <a:rPr lang="tr-TR" dirty="0" smtClean="0"/>
              <a:t>; BK </a:t>
            </a:r>
            <a:r>
              <a:rPr lang="tr-TR" dirty="0" smtClean="0">
                <a:solidFill>
                  <a:srgbClr val="FF0000"/>
                </a:solidFill>
              </a:rPr>
              <a:t>“</a:t>
            </a:r>
            <a:r>
              <a:rPr lang="tr-TR" i="1" dirty="0" smtClean="0">
                <a:solidFill>
                  <a:srgbClr val="FF0000"/>
                </a:solidFill>
              </a:rPr>
              <a:t>...uyarınca yürürlüğe konulan düzenlemelere göre, ana ortaklık niteliğinde olan bankaların konsolide finansal tabloları üzerinden </a:t>
            </a:r>
            <a:r>
              <a:rPr lang="tr-TR" i="1" dirty="0" err="1" smtClean="0">
                <a:solidFill>
                  <a:srgbClr val="FF0000"/>
                </a:solidFill>
              </a:rPr>
              <a:t>BÖİY’in</a:t>
            </a:r>
            <a:r>
              <a:rPr lang="tr-TR" i="1" dirty="0" smtClean="0">
                <a:solidFill>
                  <a:srgbClr val="FF0000"/>
                </a:solidFill>
              </a:rPr>
              <a:t> ikinci bölümünde yer alan esaslar çerçevesinde hesapladıkları </a:t>
            </a:r>
            <a:r>
              <a:rPr lang="tr-TR" i="1" dirty="0" err="1" smtClean="0">
                <a:solidFill>
                  <a:srgbClr val="FF0000"/>
                </a:solidFill>
              </a:rPr>
              <a:t>özkaynaklarına</a:t>
            </a:r>
            <a:r>
              <a:rPr lang="tr-TR" i="1" dirty="0" smtClean="0">
                <a:solidFill>
                  <a:srgbClr val="FF0000"/>
                </a:solidFill>
              </a:rPr>
              <a:t>, bu </a:t>
            </a:r>
            <a:r>
              <a:rPr lang="tr-TR" i="1" dirty="0" err="1" smtClean="0">
                <a:solidFill>
                  <a:srgbClr val="FF0000"/>
                </a:solidFill>
              </a:rPr>
              <a:t>BÖİY’in</a:t>
            </a:r>
            <a:r>
              <a:rPr lang="tr-TR" i="1" dirty="0" smtClean="0">
                <a:solidFill>
                  <a:srgbClr val="FF0000"/>
                </a:solidFill>
              </a:rPr>
              <a:t> üçüncü bölümünde belirtilen usul ve esaslar çerçevesinde hesaplanan azınlık payları ile üçüncü kişilerin paylarının eklenmesi suretiyle...</a:t>
            </a:r>
            <a:r>
              <a:rPr lang="tr-TR" dirty="0" smtClean="0">
                <a:solidFill>
                  <a:srgbClr val="FF0000"/>
                </a:solidFill>
              </a:rPr>
              <a:t>”</a:t>
            </a:r>
            <a:r>
              <a:rPr lang="tr-TR" dirty="0" smtClean="0"/>
              <a:t> bulunan tutar şeklinde tanımlanmıştır.</a:t>
            </a:r>
          </a:p>
          <a:p>
            <a:endParaRPr lang="tr-T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Sermaye ve Likidite Yeterliliği</a:t>
            </a:r>
            <a:endParaRPr lang="tr-TR" dirty="0"/>
          </a:p>
        </p:txBody>
      </p:sp>
      <p:sp>
        <p:nvSpPr>
          <p:cNvPr id="3" name="2 İçerik Yer Tutucusu"/>
          <p:cNvSpPr>
            <a:spLocks noGrp="1"/>
          </p:cNvSpPr>
          <p:nvPr>
            <p:ph idx="1"/>
          </p:nvPr>
        </p:nvSpPr>
        <p:spPr>
          <a:xfrm>
            <a:off x="457200" y="1268760"/>
            <a:ext cx="8229600" cy="5589240"/>
          </a:xfrm>
        </p:spPr>
        <p:txBody>
          <a:bodyPr>
            <a:normAutofit lnSpcReduction="10000"/>
          </a:bodyPr>
          <a:lstStyle/>
          <a:p>
            <a:r>
              <a:rPr lang="tr-TR" b="1" dirty="0" smtClean="0"/>
              <a:t>Bankalar</a:t>
            </a:r>
            <a:r>
              <a:rPr lang="tr-TR" dirty="0" smtClean="0"/>
              <a:t> faaliyetleri doğrultusunda </a:t>
            </a:r>
            <a:r>
              <a:rPr lang="tr-TR" b="1" dirty="0" smtClean="0"/>
              <a:t>çeşitli risklerle karşı kaşıya </a:t>
            </a:r>
            <a:r>
              <a:rPr lang="tr-TR" dirty="0" smtClean="0"/>
              <a:t>kalmaktadır. </a:t>
            </a:r>
          </a:p>
          <a:p>
            <a:r>
              <a:rPr lang="tr-TR" u="sng" dirty="0" smtClean="0"/>
              <a:t>Kredi riski, kur riski, genel piyasa riski, faiz oranı riski ve emtia riski</a:t>
            </a:r>
            <a:r>
              <a:rPr lang="tr-TR" dirty="0" smtClean="0"/>
              <a:t> bunlardan bir kaçıdır. </a:t>
            </a:r>
          </a:p>
          <a:p>
            <a:r>
              <a:rPr lang="tr-TR" dirty="0" smtClean="0"/>
              <a:t>Bu riskler nedeniyle oluşması muhtemel zararların karşılanması bankaların ticari hayatı açısından önem taşımaktadır. </a:t>
            </a:r>
          </a:p>
          <a:p>
            <a:r>
              <a:rPr lang="tr-TR" dirty="0" smtClean="0"/>
              <a:t>Bu nedenle </a:t>
            </a:r>
            <a:r>
              <a:rPr lang="tr-TR" b="1" dirty="0" smtClean="0"/>
              <a:t>risklerin ortaya çıkardığı zararlara karşı yeterli </a:t>
            </a:r>
            <a:r>
              <a:rPr lang="tr-TR" b="1" dirty="0" err="1" smtClean="0"/>
              <a:t>özkaynak</a:t>
            </a:r>
            <a:r>
              <a:rPr lang="tr-TR" b="1" dirty="0" smtClean="0"/>
              <a:t> bulundurulması</a:t>
            </a:r>
            <a:r>
              <a:rPr lang="tr-TR" dirty="0" smtClean="0"/>
              <a:t> gerekir ki;  bu kavram bankaların </a:t>
            </a:r>
            <a:r>
              <a:rPr lang="tr-TR" b="1" dirty="0" smtClean="0"/>
              <a:t>sermaye yeterliliği</a:t>
            </a:r>
            <a:r>
              <a:rPr lang="tr-TR" dirty="0" smtClean="0"/>
              <a:t>ni ifade etmektedir (BK, md. 45/1). </a:t>
            </a:r>
            <a:endParaRPr lang="tr-T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Bankalar için </a:t>
            </a:r>
            <a:r>
              <a:rPr lang="tr-TR" b="1" dirty="0" smtClean="0"/>
              <a:t>belirlenen sermaye yeterliliği oranı</a:t>
            </a:r>
            <a:r>
              <a:rPr lang="tr-TR" dirty="0" smtClean="0"/>
              <a:t> </a:t>
            </a:r>
            <a:r>
              <a:rPr lang="tr-TR" dirty="0" smtClean="0">
                <a:solidFill>
                  <a:srgbClr val="FF0000"/>
                </a:solidFill>
              </a:rPr>
              <a:t>% 8</a:t>
            </a:r>
            <a:r>
              <a:rPr lang="tr-TR" dirty="0" smtClean="0"/>
              <a:t>’dir. </a:t>
            </a:r>
          </a:p>
          <a:p>
            <a:r>
              <a:rPr lang="tr-TR" dirty="0" smtClean="0"/>
              <a:t>Bankalar bu oranı hesaplamak, tutturmak, idame ettirmek ve raporlamak zorundadır. </a:t>
            </a:r>
          </a:p>
          <a:p>
            <a:r>
              <a:rPr lang="tr-TR" dirty="0" smtClean="0"/>
              <a:t>% 8’lik sermaye yeterliliği oranında </a:t>
            </a:r>
            <a:r>
              <a:rPr lang="tr-TR" b="1" dirty="0" smtClean="0"/>
              <a:t>değişiklik yapma ve yeniden tespit etme yetkisi</a:t>
            </a:r>
            <a:r>
              <a:rPr lang="tr-TR" dirty="0" smtClean="0"/>
              <a:t> de BK md. 44/2 ile </a:t>
            </a:r>
            <a:r>
              <a:rPr lang="tr-TR" b="1" dirty="0" err="1" smtClean="0"/>
              <a:t>BDDKur’a</a:t>
            </a:r>
            <a:r>
              <a:rPr lang="tr-TR" b="1" dirty="0" smtClean="0"/>
              <a:t> bırakılmış</a:t>
            </a:r>
            <a:r>
              <a:rPr lang="tr-TR" dirty="0" smtClean="0"/>
              <a:t>tır. </a:t>
            </a:r>
          </a:p>
          <a:p>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i="1" u="sng" dirty="0" smtClean="0"/>
              <a:t>Banka içerisinde kurumsal değerler ve stratejik hedefler oluşturulmalıdır:</a:t>
            </a:r>
            <a:r>
              <a:rPr lang="tr-TR" dirty="0" smtClean="0"/>
              <a:t> Bankalar; misyon, vizyon, kurumsal değerler ve etik kurallar vb. değerleri belirlemeli, çıkar çatışmaları tespit edilerek önlenmelidir. Bu ilke ile banka yönetim kurulu ve diğer yönetim erklerine çeşitli sorumluluklar yüklenmiştir. </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Sermaye yeterliliği oranı yanında bankalar benzer şekilde </a:t>
            </a:r>
            <a:r>
              <a:rPr lang="tr-TR" b="1" dirty="0" smtClean="0"/>
              <a:t>konsolide sermaye yeterliliği </a:t>
            </a:r>
            <a:r>
              <a:rPr lang="tr-TR" dirty="0" smtClean="0"/>
              <a:t>oranını tutturmak, idame ettirmek ve raporlamak zorunda oldukları konuya ilişkin alt düzenlemelerde belirtilmiştir. </a:t>
            </a:r>
          </a:p>
          <a:p>
            <a:r>
              <a:rPr lang="tr-TR" dirty="0" smtClean="0"/>
              <a:t>Buna göre bankalar; asgari olarak Şekil 16’da belirtilen oranlara dikkat etmek zorundadır.</a:t>
            </a:r>
          </a:p>
          <a:p>
            <a:endParaRPr lang="tr-T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16 Sermaye ve Asgari Sermaye Yeterlilik Oranları</a:t>
            </a:r>
            <a:endParaRPr lang="tr-TR" dirty="0"/>
          </a:p>
        </p:txBody>
      </p:sp>
      <p:graphicFrame>
        <p:nvGraphicFramePr>
          <p:cNvPr id="4" name="3 Diyagram"/>
          <p:cNvGraphicFramePr/>
          <p:nvPr/>
        </p:nvGraphicFramePr>
        <p:xfrm>
          <a:off x="179512" y="1700808"/>
          <a:ext cx="8712968"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Sermaye yeterliliği ve konsolide sermaye yeterliliği oranları yanında </a:t>
            </a:r>
            <a:r>
              <a:rPr lang="tr-TR" b="1" dirty="0" smtClean="0"/>
              <a:t>bankaların dikkat etmesi gereken bir başka sınır </a:t>
            </a:r>
            <a:r>
              <a:rPr lang="tr-TR" b="1" dirty="0" smtClean="0">
                <a:solidFill>
                  <a:srgbClr val="FF0000"/>
                </a:solidFill>
              </a:rPr>
              <a:t>likidite yeterliliği</a:t>
            </a:r>
            <a:r>
              <a:rPr lang="tr-TR" dirty="0" smtClean="0"/>
              <a:t>dir. </a:t>
            </a:r>
          </a:p>
          <a:p>
            <a:r>
              <a:rPr lang="tr-TR" b="1" dirty="0" smtClean="0"/>
              <a:t>Likidite ya da likit varlık</a:t>
            </a:r>
            <a:r>
              <a:rPr lang="tr-TR" dirty="0" smtClean="0"/>
              <a:t> </a:t>
            </a:r>
            <a:r>
              <a:rPr lang="tr-TR" b="1" dirty="0" smtClean="0">
                <a:solidFill>
                  <a:srgbClr val="FF0000"/>
                </a:solidFill>
              </a:rPr>
              <a:t>işletmelerin kısa vadeli kaynaklarını</a:t>
            </a:r>
            <a:r>
              <a:rPr lang="tr-TR" dirty="0" smtClean="0"/>
              <a:t> ifade etmek için kullanılır. </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Dolayısıyla likidite oranları </a:t>
            </a:r>
            <a:r>
              <a:rPr lang="tr-TR" b="1" dirty="0" smtClean="0"/>
              <a:t>işletmelerin kısa vadeli borçlarını ödeyebilme kabiliyetini </a:t>
            </a:r>
            <a:r>
              <a:rPr lang="tr-TR" dirty="0" smtClean="0"/>
              <a:t>yansıtmaktadır. </a:t>
            </a:r>
          </a:p>
          <a:p>
            <a:r>
              <a:rPr lang="tr-TR" dirty="0" smtClean="0"/>
              <a:t>İşletmenin varlığı ve faaliyetlerinin idame ettirilmesinin öneminden dolayı, bankaların likidite yeterliliğini hesaplayarak belirlenen düzeylerde kalmasını, idame ettirilmesini ve gerçekleşen likit durumun raporlanmasını sağlamaları gerekmektedir (BK, md. 46). </a:t>
            </a:r>
          </a:p>
          <a:p>
            <a:r>
              <a:rPr lang="tr-TR" dirty="0" smtClean="0"/>
              <a:t>Likidite yerliliğine yönelik sınırlar </a:t>
            </a:r>
            <a:r>
              <a:rPr lang="tr-TR" dirty="0" err="1" smtClean="0"/>
              <a:t>BDDKur</a:t>
            </a:r>
            <a:r>
              <a:rPr lang="tr-TR" dirty="0" smtClean="0"/>
              <a:t> tarafından bir yönetmelikle belirlenmiştir.</a:t>
            </a:r>
            <a:endParaRPr lang="tr-TR"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Bankaların Likidite Karşılama Oranı Hesaplamasına İlişkin Yönetmelik md. 4/4’de likidite karşılama oranları; “</a:t>
            </a:r>
            <a:r>
              <a:rPr lang="tr-TR" i="1" dirty="0" smtClean="0">
                <a:solidFill>
                  <a:srgbClr val="FF0000"/>
                </a:solidFill>
              </a:rPr>
              <a:t>konsolide ve konsolide olmayan toplam likidite karşılama oranı % 100’den, konsolide ve konsolide olmayan yabancı para likidite karşılama oranı % 80’den az olamaz</a:t>
            </a:r>
            <a:r>
              <a:rPr lang="tr-TR" dirty="0" smtClean="0"/>
              <a:t>” şeklinde belirlenmiştir. </a:t>
            </a:r>
          </a:p>
          <a:p>
            <a:r>
              <a:rPr lang="tr-TR" dirty="0" smtClean="0"/>
              <a:t>Detaylı düzenlemelerin yer aldığı yönetmelikte likit varlıklar; yüksek kaliteli likit varlıklar adı altında; (1) birinci derece likit varlıklar, (2) 2A derece likit varlıklar, (2) 2B derece likit varlıklar şeklinde sınıflandırılmıştır.</a:t>
            </a:r>
            <a:endParaRPr lang="tr-TR"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260648"/>
            <a:ext cx="8686800" cy="6525344"/>
          </a:xfrm>
        </p:spPr>
        <p:txBody>
          <a:bodyPr>
            <a:normAutofit lnSpcReduction="10000"/>
          </a:bodyPr>
          <a:lstStyle/>
          <a:p>
            <a:r>
              <a:rPr lang="tr-TR" dirty="0" smtClean="0"/>
              <a:t>Sermaye ve likidite yeterliliği gibi </a:t>
            </a:r>
            <a:r>
              <a:rPr lang="tr-TR" dirty="0" err="1" smtClean="0"/>
              <a:t>BDDKur</a:t>
            </a:r>
            <a:r>
              <a:rPr lang="tr-TR" dirty="0" smtClean="0"/>
              <a:t> tarafından belirlenen sınırların aşılması halinde bankalar, bu aşımları ilgili </a:t>
            </a:r>
            <a:r>
              <a:rPr lang="tr-TR" b="1" dirty="0" smtClean="0"/>
              <a:t>mevzuata göre derhal gidermek zorundadır</a:t>
            </a:r>
            <a:r>
              <a:rPr lang="tr-TR" dirty="0" smtClean="0"/>
              <a:t> (BK, md. 47/1). </a:t>
            </a:r>
          </a:p>
          <a:p>
            <a:r>
              <a:rPr lang="tr-TR" dirty="0" smtClean="0"/>
              <a:t>Benzer şekilde </a:t>
            </a:r>
            <a:r>
              <a:rPr lang="tr-TR" dirty="0" err="1" smtClean="0"/>
              <a:t>özkaynaklarda</a:t>
            </a:r>
            <a:r>
              <a:rPr lang="tr-TR" dirty="0" smtClean="0"/>
              <a:t> “</a:t>
            </a:r>
            <a:r>
              <a:rPr lang="tr-TR" i="1" dirty="0" smtClean="0">
                <a:solidFill>
                  <a:srgbClr val="FF0000"/>
                </a:solidFill>
              </a:rPr>
              <a:t>meydana gelebilecek düşüşler nedeniyle </a:t>
            </a:r>
            <a:r>
              <a:rPr lang="tr-TR" i="1" dirty="0" err="1" smtClean="0">
                <a:solidFill>
                  <a:srgbClr val="FF0000"/>
                </a:solidFill>
              </a:rPr>
              <a:t>özkaynağın</a:t>
            </a:r>
            <a:r>
              <a:rPr lang="tr-TR" i="1" dirty="0" smtClean="0">
                <a:solidFill>
                  <a:srgbClr val="FF0000"/>
                </a:solidFill>
              </a:rPr>
              <a:t> belirli bir oranı ile ilişkilendirilen sınırlama ve oranlarda aşımların oluşması ve şartların gerektirmesi hâlinde</a:t>
            </a:r>
            <a:r>
              <a:rPr lang="tr-TR" dirty="0" smtClean="0"/>
              <a:t>”, aşılan kısımlar </a:t>
            </a:r>
            <a:r>
              <a:rPr lang="tr-TR" dirty="0" err="1" smtClean="0"/>
              <a:t>BDDK’nin</a:t>
            </a:r>
            <a:r>
              <a:rPr lang="tr-TR" dirty="0" smtClean="0"/>
              <a:t> belirlediği süre içinde banka tarafından giderilmesi gerekmektedir (BK, md. 47/2). </a:t>
            </a:r>
          </a:p>
          <a:p>
            <a:r>
              <a:rPr lang="tr-TR" dirty="0" smtClean="0"/>
              <a:t>Aksi halde bankalara idari para cezası uygulanabilir (BK, md. 47/2). </a:t>
            </a:r>
            <a:endParaRPr lang="tr-TR"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Krediler </a:t>
            </a:r>
            <a:endParaRPr lang="tr-TR" dirty="0"/>
          </a:p>
        </p:txBody>
      </p:sp>
      <p:sp>
        <p:nvSpPr>
          <p:cNvPr id="3" name="2 İçerik Yer Tutucusu"/>
          <p:cNvSpPr>
            <a:spLocks noGrp="1"/>
          </p:cNvSpPr>
          <p:nvPr>
            <p:ph idx="1"/>
          </p:nvPr>
        </p:nvSpPr>
        <p:spPr/>
        <p:txBody>
          <a:bodyPr>
            <a:normAutofit/>
          </a:bodyPr>
          <a:lstStyle/>
          <a:p>
            <a:r>
              <a:rPr lang="tr-TR" dirty="0" smtClean="0"/>
              <a:t>Bankacılıkta kredi;  </a:t>
            </a:r>
            <a:r>
              <a:rPr lang="tr-TR" i="1" dirty="0" smtClean="0"/>
              <a:t>“... </a:t>
            </a:r>
            <a:r>
              <a:rPr lang="tr-TR" i="1" dirty="0" smtClean="0">
                <a:solidFill>
                  <a:srgbClr val="FF0000"/>
                </a:solidFill>
              </a:rPr>
              <a:t>bir bankanın yapacağı istihbarat sonucunda gerçek veya tüzel kişilere; yasa ve bankanın iç kurallarını ve kaynaklarını da göz önünde bulundurarak, teminat karşılığı ya da teminatsız olarak para, teminat veya kefalet vermek şeklinde tanınan olanak veya limittir</a:t>
            </a:r>
            <a:r>
              <a:rPr lang="tr-TR" dirty="0" smtClean="0"/>
              <a:t>” (Erdem, 2013: 15) şeklinde tanımlanabilir. </a:t>
            </a:r>
            <a:endParaRPr lang="tr-TR"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Bankaların temel işlevlerinden biri </a:t>
            </a:r>
            <a:r>
              <a:rPr lang="tr-TR" dirty="0" smtClean="0">
                <a:solidFill>
                  <a:srgbClr val="FF0000"/>
                </a:solidFill>
              </a:rPr>
              <a:t>kredi kullandırmak</a:t>
            </a:r>
            <a:r>
              <a:rPr lang="tr-TR" dirty="0" smtClean="0"/>
              <a:t>tır. </a:t>
            </a:r>
          </a:p>
          <a:p>
            <a:r>
              <a:rPr lang="tr-TR" dirty="0" smtClean="0"/>
              <a:t>Banka faaliyetleri ya da işlemleri arasında </a:t>
            </a:r>
            <a:r>
              <a:rPr lang="tr-TR" dirty="0" smtClean="0">
                <a:solidFill>
                  <a:srgbClr val="FF0000"/>
                </a:solidFill>
              </a:rPr>
              <a:t>hangilerinin kredi ya da kredi niteliğinde işlem olduğu</a:t>
            </a:r>
            <a:r>
              <a:rPr lang="tr-TR" dirty="0" smtClean="0"/>
              <a:t> ya da kabul edildiği BK md. 48’de sıralanmıştır.</a:t>
            </a:r>
            <a:endParaRPr lang="tr-TR"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52728"/>
          </a:xfrm>
        </p:spPr>
        <p:txBody>
          <a:bodyPr>
            <a:normAutofit fontScale="62500" lnSpcReduction="20000"/>
          </a:bodyPr>
          <a:lstStyle/>
          <a:p>
            <a:r>
              <a:rPr lang="tr-TR" dirty="0" smtClean="0"/>
              <a:t>Bunlar;</a:t>
            </a:r>
          </a:p>
          <a:p>
            <a:pPr lvl="1"/>
            <a:r>
              <a:rPr lang="tr-TR" dirty="0" smtClean="0"/>
              <a:t>Nakdî krediler ile teminat mektupları, </a:t>
            </a:r>
          </a:p>
          <a:p>
            <a:pPr lvl="1"/>
            <a:r>
              <a:rPr lang="tr-TR" dirty="0" err="1" smtClean="0"/>
              <a:t>Kontrgarantiler</a:t>
            </a:r>
            <a:r>
              <a:rPr lang="tr-TR" dirty="0" smtClean="0"/>
              <a:t>, kefaletler, aval, ciro, kabul gibi </a:t>
            </a:r>
            <a:r>
              <a:rPr lang="tr-TR" dirty="0" err="1" smtClean="0"/>
              <a:t>gayrinakdî</a:t>
            </a:r>
            <a:r>
              <a:rPr lang="tr-TR" dirty="0" smtClean="0"/>
              <a:t> krediler ve bu niteliği haiz taahhütler, </a:t>
            </a:r>
          </a:p>
          <a:p>
            <a:pPr lvl="1"/>
            <a:r>
              <a:rPr lang="tr-TR" dirty="0" smtClean="0"/>
              <a:t>Satın alınan tahvil ve benzeri sermaye piyasası araçları, </a:t>
            </a:r>
          </a:p>
          <a:p>
            <a:pPr lvl="1"/>
            <a:r>
              <a:rPr lang="tr-TR" dirty="0" smtClean="0"/>
              <a:t>Tevdiatta bulunmak suretiyle ya da herhangi bir şekil ve surette verilen ödünçler, </a:t>
            </a:r>
          </a:p>
          <a:p>
            <a:pPr lvl="1"/>
            <a:r>
              <a:rPr lang="tr-TR" dirty="0" smtClean="0"/>
              <a:t>Varlıkların vadeli satışından doğan alacaklar, </a:t>
            </a:r>
          </a:p>
          <a:p>
            <a:pPr lvl="1"/>
            <a:r>
              <a:rPr lang="tr-TR" dirty="0" smtClean="0"/>
              <a:t>Vadesi geçmiş nakdî krediler, </a:t>
            </a:r>
          </a:p>
          <a:p>
            <a:pPr lvl="1"/>
            <a:r>
              <a:rPr lang="tr-TR" dirty="0" smtClean="0"/>
              <a:t>Tahakkuk etmekle birlikte tahsil edilmemiş faizler, </a:t>
            </a:r>
          </a:p>
          <a:p>
            <a:pPr lvl="1"/>
            <a:r>
              <a:rPr lang="tr-TR" dirty="0" err="1" smtClean="0"/>
              <a:t>Gayrinakdî</a:t>
            </a:r>
            <a:r>
              <a:rPr lang="tr-TR" dirty="0" smtClean="0"/>
              <a:t> kredilerin nakde tahvil olan bedelleri, </a:t>
            </a:r>
          </a:p>
          <a:p>
            <a:pPr lvl="1"/>
            <a:r>
              <a:rPr lang="tr-TR" dirty="0" smtClean="0"/>
              <a:t>Ters repo işlemlerinden alacaklar, </a:t>
            </a:r>
          </a:p>
          <a:p>
            <a:pPr lvl="1"/>
            <a:r>
              <a:rPr lang="tr-TR" dirty="0" smtClean="0"/>
              <a:t>Vadeli işlem ve opsiyon sözleşmeleri ile benzeri diğer sözleşmeler nedeniyle üstlenilen riskler, </a:t>
            </a:r>
          </a:p>
          <a:p>
            <a:pPr lvl="1"/>
            <a:r>
              <a:rPr lang="tr-TR" dirty="0" smtClean="0"/>
              <a:t>Ortaklık payları ,</a:t>
            </a:r>
          </a:p>
          <a:p>
            <a:pPr lvl="1"/>
            <a:r>
              <a:rPr lang="tr-TR" dirty="0" err="1" smtClean="0"/>
              <a:t>BDDKur</a:t>
            </a:r>
            <a:r>
              <a:rPr lang="tr-TR" dirty="0" smtClean="0"/>
              <a:t> tarafından kredi olarak kabul edilen işlemler </a:t>
            </a:r>
          </a:p>
          <a:p>
            <a:pPr lvl="1"/>
            <a:r>
              <a:rPr lang="tr-TR" dirty="0" smtClean="0"/>
              <a:t>Kalkınma ve yatırım bankalarının finansal kiralama yöntemiyle sağladığı finansmanlar </a:t>
            </a:r>
          </a:p>
          <a:p>
            <a:pPr lvl="1"/>
            <a:r>
              <a:rPr lang="tr-TR" dirty="0" smtClean="0"/>
              <a:t>Katılım bankalarının taşınır ve taşınmaz mal ve hizmet bedellerinin ödenmesi suretiyle veya kâr ve zarar ortaklığı yatırımları, </a:t>
            </a:r>
          </a:p>
          <a:p>
            <a:pPr lvl="1"/>
            <a:r>
              <a:rPr lang="tr-TR" dirty="0" smtClean="0"/>
              <a:t>Taşınmaz, ekipman veya emtia temini veya finansal kiralama, </a:t>
            </a:r>
          </a:p>
          <a:p>
            <a:pPr lvl="1"/>
            <a:r>
              <a:rPr lang="tr-TR" dirty="0" smtClean="0"/>
              <a:t>Mal karşılığı vesaikin finansmanı, </a:t>
            </a:r>
          </a:p>
          <a:p>
            <a:pPr lvl="1"/>
            <a:r>
              <a:rPr lang="tr-TR" dirty="0" smtClean="0"/>
              <a:t>Ortak yatırımlar veya benzer yöntemlerle sağladıkları finansmanlar </a:t>
            </a:r>
          </a:p>
          <a:p>
            <a:r>
              <a:rPr lang="tr-TR" dirty="0" smtClean="0"/>
              <a:t>kredi niteliğinde kabul edilmektedir. </a:t>
            </a:r>
          </a:p>
          <a:p>
            <a:endParaRPr lang="tr-TR"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Bankalarda Kredi Açma Yetkisi</a:t>
            </a:r>
            <a:endParaRPr lang="tr-TR" dirty="0"/>
          </a:p>
        </p:txBody>
      </p:sp>
      <p:sp>
        <p:nvSpPr>
          <p:cNvPr id="3" name="2 İçerik Yer Tutucusu"/>
          <p:cNvSpPr>
            <a:spLocks noGrp="1"/>
          </p:cNvSpPr>
          <p:nvPr>
            <p:ph idx="1"/>
          </p:nvPr>
        </p:nvSpPr>
        <p:spPr>
          <a:xfrm>
            <a:off x="457200" y="1268760"/>
            <a:ext cx="8229600" cy="4857403"/>
          </a:xfrm>
        </p:spPr>
        <p:txBody>
          <a:bodyPr>
            <a:normAutofit/>
          </a:bodyPr>
          <a:lstStyle/>
          <a:p>
            <a:r>
              <a:rPr lang="tr-TR" dirty="0" smtClean="0"/>
              <a:t>Bankalarda kredi açma yetkisi </a:t>
            </a:r>
            <a:r>
              <a:rPr lang="tr-TR" b="1" dirty="0" smtClean="0">
                <a:solidFill>
                  <a:srgbClr val="FF0000"/>
                </a:solidFill>
              </a:rPr>
              <a:t>esas olarak banka yönetim kurulu</a:t>
            </a:r>
            <a:r>
              <a:rPr lang="tr-TR" dirty="0" smtClean="0"/>
              <a:t>na aittir. </a:t>
            </a:r>
          </a:p>
          <a:p>
            <a:r>
              <a:rPr lang="tr-TR" dirty="0" smtClean="0"/>
              <a:t>Ayrıca banka </a:t>
            </a:r>
            <a:r>
              <a:rPr lang="tr-TR" b="1" dirty="0" smtClean="0"/>
              <a:t>yönetim kurulu</a:t>
            </a:r>
            <a:r>
              <a:rPr lang="tr-TR" dirty="0" smtClean="0"/>
              <a:t>; </a:t>
            </a:r>
            <a:r>
              <a:rPr lang="tr-TR" dirty="0" smtClean="0">
                <a:solidFill>
                  <a:srgbClr val="FF0000"/>
                </a:solidFill>
              </a:rPr>
              <a:t>kredi açma, onay verme ve kredi açılmasına yönelik diğer idarî esaslara ilişkin politikaları oluşturmak, bu politikaların uygulanmasını ve izlenmesini sağlamak ve gerekli tedbirleri almakla</a:t>
            </a:r>
            <a:r>
              <a:rPr lang="tr-TR" dirty="0" smtClean="0"/>
              <a:t> </a:t>
            </a:r>
            <a:r>
              <a:rPr lang="tr-TR" b="1" dirty="0" smtClean="0"/>
              <a:t>yükümlü</a:t>
            </a:r>
            <a:r>
              <a:rPr lang="tr-TR" dirty="0" smtClean="0"/>
              <a:t>dür (BK, md. 51/1).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i="1" u="sng" dirty="0" smtClean="0"/>
              <a:t>Banka içinde yetki ve sorumluluklar açıkça belirlenmeli ve uygulanmalıdır</a:t>
            </a:r>
            <a:r>
              <a:rPr lang="tr-TR" dirty="0" smtClean="0"/>
              <a:t>: Yönetim erklerinin yetki ve sorumluluklarının tespit edilmesi yanında bu yetki ve sorumlulukların izlenmesi, bu ilkenin kapsamını oluşturmaktadır. Kurumsal yönetim ilkelerine uyulup uyulmadığı gözlenmelidir. </a:t>
            </a:r>
          </a:p>
          <a:p>
            <a:endParaRPr lang="tr-TR"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Ancak kredi açma yetkisine sahip banka yönetim kurulu, </a:t>
            </a:r>
            <a:r>
              <a:rPr lang="tr-TR" b="1" dirty="0" smtClean="0"/>
              <a:t>bu yetkisini devredebilir </a:t>
            </a:r>
            <a:r>
              <a:rPr lang="tr-TR" dirty="0" smtClean="0"/>
              <a:t>(BK, md. 51/2). </a:t>
            </a:r>
          </a:p>
          <a:p>
            <a:r>
              <a:rPr lang="tr-TR" dirty="0" smtClean="0"/>
              <a:t>Devir ile ilgili usul ve esaslar </a:t>
            </a:r>
            <a:r>
              <a:rPr lang="tr-TR" dirty="0" err="1" smtClean="0"/>
              <a:t>BDDKur</a:t>
            </a:r>
            <a:r>
              <a:rPr lang="tr-TR" dirty="0" smtClean="0"/>
              <a:t> tarafından belirlenir (BK, md. 51/2). </a:t>
            </a:r>
          </a:p>
          <a:p>
            <a:r>
              <a:rPr lang="tr-TR" dirty="0" smtClean="0"/>
              <a:t>Belirlenen usul ve esaslara bağlı olarak </a:t>
            </a:r>
            <a:r>
              <a:rPr lang="tr-TR" b="1" dirty="0" smtClean="0"/>
              <a:t>kredi komitesi</a:t>
            </a:r>
            <a:r>
              <a:rPr lang="tr-TR" dirty="0" smtClean="0"/>
              <a:t> veya </a:t>
            </a:r>
            <a:r>
              <a:rPr lang="tr-TR" b="1" dirty="0" smtClean="0"/>
              <a:t>banka genel müdürlüğü </a:t>
            </a:r>
            <a:r>
              <a:rPr lang="tr-TR" dirty="0" smtClean="0"/>
              <a:t>yetki devri yapılabilecek organlardır (BK, md. 51/2).</a:t>
            </a:r>
          </a:p>
          <a:p>
            <a:r>
              <a:rPr lang="tr-TR" dirty="0" smtClean="0"/>
              <a:t>Elbette banka faaliyetleri genelde bölge müdürlükleri ve şubelerde yoğunlaşmaktadır. </a:t>
            </a:r>
            <a:endParaRPr lang="tr-TR"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 açıdan </a:t>
            </a:r>
            <a:r>
              <a:rPr lang="tr-TR" b="1" dirty="0" smtClean="0"/>
              <a:t>genel müdürlüğe devredilen kredi açma yetkisi </a:t>
            </a:r>
            <a:r>
              <a:rPr lang="tr-TR" dirty="0" smtClean="0">
                <a:solidFill>
                  <a:srgbClr val="FF0000"/>
                </a:solidFill>
              </a:rPr>
              <a:t>bölge müdürlükleri, şubeler ya da bankaların diğer birimleri ile paylaşabilir </a:t>
            </a:r>
            <a:r>
              <a:rPr lang="tr-TR" dirty="0" smtClean="0"/>
              <a:t>(BK, md. 51/2). </a:t>
            </a:r>
          </a:p>
          <a:p>
            <a:r>
              <a:rPr lang="tr-TR" dirty="0" smtClean="0"/>
              <a:t>Gerçek veya tüzel kişilere açılacak kredi sınırının tespitinde; yönetim kurulu, </a:t>
            </a:r>
            <a:r>
              <a:rPr lang="tr-TR" b="1" dirty="0" smtClean="0">
                <a:solidFill>
                  <a:srgbClr val="FF0000"/>
                </a:solidFill>
              </a:rPr>
              <a:t>kredi komitesine</a:t>
            </a:r>
            <a:r>
              <a:rPr lang="tr-TR" dirty="0" smtClean="0"/>
              <a:t> </a:t>
            </a:r>
            <a:r>
              <a:rPr lang="tr-TR" b="1" dirty="0" err="1" smtClean="0"/>
              <a:t>özkaynakların</a:t>
            </a:r>
            <a:r>
              <a:rPr lang="tr-TR" b="1" dirty="0" smtClean="0"/>
              <a:t> en fazla % 10’u tutarındaki krediler için </a:t>
            </a:r>
            <a:r>
              <a:rPr lang="tr-TR" dirty="0" smtClean="0"/>
              <a:t>kredi açma yetkisini devredebilirken, </a:t>
            </a:r>
            <a:r>
              <a:rPr lang="tr-TR" b="1" dirty="0" smtClean="0">
                <a:solidFill>
                  <a:srgbClr val="FF0000"/>
                </a:solidFill>
              </a:rPr>
              <a:t>genel müdürlüğe</a:t>
            </a:r>
            <a:r>
              <a:rPr lang="tr-TR" dirty="0" smtClean="0"/>
              <a:t> </a:t>
            </a:r>
            <a:r>
              <a:rPr lang="tr-TR" b="1" dirty="0" smtClean="0"/>
              <a:t>% 1’i tutarındaki </a:t>
            </a:r>
            <a:r>
              <a:rPr lang="tr-TR" dirty="0" smtClean="0"/>
              <a:t>kredi açma yetkisini devredebilir.</a:t>
            </a:r>
            <a:endParaRPr lang="tr-TR"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Kredi açma yetkisine yönelik usul ve esaslar </a:t>
            </a:r>
            <a:r>
              <a:rPr lang="tr-TR" dirty="0" err="1" smtClean="0"/>
              <a:t>BDDKur</a:t>
            </a:r>
            <a:r>
              <a:rPr lang="tr-TR" dirty="0" smtClean="0"/>
              <a:t> tarafından belirleneceğine daha önce değinilmiştir. </a:t>
            </a:r>
          </a:p>
          <a:p>
            <a:r>
              <a:rPr lang="tr-TR" dirty="0" smtClean="0"/>
              <a:t>Buna karşın BK kapsamında hükmedilen </a:t>
            </a:r>
            <a:r>
              <a:rPr lang="tr-TR" dirty="0" smtClean="0">
                <a:solidFill>
                  <a:srgbClr val="FF0000"/>
                </a:solidFill>
              </a:rPr>
              <a:t>kredi sınırlarının uygulanmadığı kredi işlemlerine yönelik usul ve esaslar </a:t>
            </a:r>
            <a:r>
              <a:rPr lang="tr-TR" dirty="0" smtClean="0"/>
              <a:t>ise banka </a:t>
            </a:r>
            <a:r>
              <a:rPr lang="tr-TR" b="1" dirty="0" smtClean="0"/>
              <a:t>yönetim kurulları tarafından belir</a:t>
            </a:r>
            <a:r>
              <a:rPr lang="tr-TR" dirty="0" smtClean="0"/>
              <a:t>lenecektir (BK, md. 51/2). </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Bankalarda kredi açma yetkisine sahip olanlara, BK md. 51/3 ile objektiflik esasının sağlanması adına, bir yükümlülük getirilmiştir. </a:t>
            </a:r>
          </a:p>
          <a:p>
            <a:r>
              <a:rPr lang="tr-TR" dirty="0" smtClean="0"/>
              <a:t>Maddenin bu fıkrasına göre kredi açma yetkisine sahip olanlar; “</a:t>
            </a:r>
            <a:r>
              <a:rPr lang="tr-TR" i="1" dirty="0" smtClean="0"/>
              <a:t>...</a:t>
            </a:r>
            <a:r>
              <a:rPr lang="tr-TR" i="1" dirty="0" smtClean="0">
                <a:solidFill>
                  <a:srgbClr val="FF0000"/>
                </a:solidFill>
              </a:rPr>
              <a:t>kendileri ile eş ve velâyeti altındaki çocuklarının veya bunlarla risk grubu oluşturan diğer gerçek ve tüzel kişilerin taraf olduğu kredi işlemlerine ilişkin değerlendirme ve karar verme aşamalarında yer..</a:t>
            </a:r>
            <a:r>
              <a:rPr lang="tr-TR" i="1" dirty="0" smtClean="0"/>
              <a:t>.</a:t>
            </a:r>
            <a:r>
              <a:rPr lang="tr-TR" dirty="0" smtClean="0"/>
              <a:t>” </a:t>
            </a:r>
            <a:r>
              <a:rPr lang="tr-TR" b="1" dirty="0" smtClean="0"/>
              <a:t>alamazlar. </a:t>
            </a:r>
          </a:p>
          <a:p>
            <a:endParaRPr lang="tr-TR" dirty="0" smtClean="0"/>
          </a:p>
          <a:p>
            <a:endParaRPr lang="tr-TR"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Böyle bir durumun </a:t>
            </a:r>
            <a:r>
              <a:rPr lang="tr-TR" dirty="0" smtClean="0"/>
              <a:t>varlığı halinde kredi açma yetkisine sahip olanlar, </a:t>
            </a:r>
            <a:r>
              <a:rPr lang="tr-TR" b="1" dirty="0" smtClean="0"/>
              <a:t>derhal yazılı bilgilendirme yapmaları</a:t>
            </a:r>
            <a:r>
              <a:rPr lang="tr-TR" dirty="0" smtClean="0"/>
              <a:t>, yetkilileri bilgilendirmeleri </a:t>
            </a:r>
            <a:r>
              <a:rPr lang="tr-TR" b="1" dirty="0" smtClean="0"/>
              <a:t>gerekmekte</a:t>
            </a:r>
            <a:r>
              <a:rPr lang="tr-TR" dirty="0" smtClean="0"/>
              <a:t>dir.</a:t>
            </a:r>
            <a:endParaRPr lang="tr-TR"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noktada bankaların kredi kullandırma hükümlerine </a:t>
            </a:r>
            <a:r>
              <a:rPr lang="tr-TR" dirty="0" smtClean="0">
                <a:solidFill>
                  <a:srgbClr val="FF0000"/>
                </a:solidFill>
              </a:rPr>
              <a:t>aykırı olarak kredi kullandırdıkları tespit edilmişse</a:t>
            </a:r>
            <a:r>
              <a:rPr lang="tr-TR" dirty="0" smtClean="0"/>
              <a:t>, </a:t>
            </a:r>
            <a:r>
              <a:rPr lang="tr-TR" dirty="0" err="1" smtClean="0"/>
              <a:t>BDDKur</a:t>
            </a:r>
            <a:r>
              <a:rPr lang="tr-TR" dirty="0" smtClean="0"/>
              <a:t>; kullandırılan kredilerin </a:t>
            </a:r>
            <a:r>
              <a:rPr lang="tr-TR" u="sng" dirty="0" err="1" smtClean="0"/>
              <a:t>özkaynak</a:t>
            </a:r>
            <a:r>
              <a:rPr lang="tr-TR" u="sng" dirty="0" smtClean="0"/>
              <a:t> hesabında indirim unsuru olarak dikkate alınmasını, aynı zamanda kullandırılan kredi tutarı kadar kaynağın temin edilerek </a:t>
            </a:r>
            <a:r>
              <a:rPr lang="tr-TR" u="sng" dirty="0" err="1" smtClean="0"/>
              <a:t>özkaynağa</a:t>
            </a:r>
            <a:r>
              <a:rPr lang="tr-TR" u="sng" dirty="0" smtClean="0"/>
              <a:t> ilave edilmesini</a:t>
            </a:r>
            <a:r>
              <a:rPr lang="tr-TR" dirty="0" smtClean="0"/>
              <a:t> </a:t>
            </a:r>
            <a:r>
              <a:rPr lang="tr-TR" b="1" dirty="0" smtClean="0"/>
              <a:t>talep edebilir</a:t>
            </a:r>
            <a:r>
              <a:rPr lang="tr-TR" dirty="0" smtClean="0"/>
              <a:t> (BK, md. 51/4). </a:t>
            </a:r>
          </a:p>
          <a:p>
            <a:r>
              <a:rPr lang="tr-TR" dirty="0" err="1" smtClean="0"/>
              <a:t>BDDKur’un</a:t>
            </a:r>
            <a:r>
              <a:rPr lang="tr-TR" dirty="0" smtClean="0"/>
              <a:t> bu yetkisine bağlı olarak, bankalar zorunlulukla talebi yerine getirmek durumundadır.</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Bankalarca Kullandırılan Kredilerin İzlenmesi </a:t>
            </a:r>
            <a:endParaRPr lang="tr-TR" dirty="0"/>
          </a:p>
        </p:txBody>
      </p:sp>
      <p:sp>
        <p:nvSpPr>
          <p:cNvPr id="3" name="2 İçerik Yer Tutucusu"/>
          <p:cNvSpPr>
            <a:spLocks noGrp="1"/>
          </p:cNvSpPr>
          <p:nvPr>
            <p:ph idx="1"/>
          </p:nvPr>
        </p:nvSpPr>
        <p:spPr/>
        <p:txBody>
          <a:bodyPr>
            <a:normAutofit/>
          </a:bodyPr>
          <a:lstStyle/>
          <a:p>
            <a:r>
              <a:rPr lang="tr-TR" dirty="0" smtClean="0"/>
              <a:t>Bankalar kullandırdıkları kredilerden ötürü risk altına girmektedir. </a:t>
            </a:r>
          </a:p>
          <a:p>
            <a:r>
              <a:rPr lang="tr-TR" dirty="0" smtClean="0"/>
              <a:t>Ayrıca bankalar, kredinin geri ödenmemesi vb. riskleri ölçmek, </a:t>
            </a:r>
            <a:r>
              <a:rPr lang="tr-TR" u="sng" dirty="0" smtClean="0">
                <a:solidFill>
                  <a:srgbClr val="FF0000"/>
                </a:solidFill>
              </a:rPr>
              <a:t>kredi kullananların </a:t>
            </a:r>
            <a:r>
              <a:rPr lang="tr-TR" u="sng" dirty="0" smtClean="0">
                <a:solidFill>
                  <a:srgbClr val="00B050"/>
                </a:solidFill>
              </a:rPr>
              <a:t>malî gücünü düzenli olarak analiz etmek</a:t>
            </a:r>
            <a:r>
              <a:rPr lang="tr-TR" u="sng" dirty="0" smtClean="0">
                <a:solidFill>
                  <a:srgbClr val="FF0000"/>
                </a:solidFill>
              </a:rPr>
              <a:t> ve </a:t>
            </a:r>
            <a:r>
              <a:rPr lang="tr-TR" u="sng" dirty="0" smtClean="0">
                <a:solidFill>
                  <a:srgbClr val="00B050"/>
                </a:solidFill>
              </a:rPr>
              <a:t>izlemek, gerekli bilgi ve belgeleri temin etmek </a:t>
            </a:r>
            <a:r>
              <a:rPr lang="tr-TR" u="sng" dirty="0" smtClean="0">
                <a:solidFill>
                  <a:srgbClr val="FF0000"/>
                </a:solidFill>
              </a:rPr>
              <a:t>ve bunlara ilişkin </a:t>
            </a:r>
            <a:r>
              <a:rPr lang="tr-TR" u="sng" dirty="0" smtClean="0">
                <a:solidFill>
                  <a:srgbClr val="00B050"/>
                </a:solidFill>
              </a:rPr>
              <a:t>esasları belirlemek</a:t>
            </a:r>
            <a:r>
              <a:rPr lang="tr-TR" dirty="0" smtClean="0">
                <a:solidFill>
                  <a:srgbClr val="00B050"/>
                </a:solidFill>
              </a:rPr>
              <a:t> </a:t>
            </a:r>
            <a:r>
              <a:rPr lang="tr-TR" dirty="0" smtClean="0"/>
              <a:t>zorundadır (BK, md. 52/1). </a:t>
            </a:r>
          </a:p>
          <a:p>
            <a:endParaRPr lang="tr-TR"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açıdan bankalar </a:t>
            </a:r>
            <a:r>
              <a:rPr lang="tr-TR" b="1" dirty="0" smtClean="0"/>
              <a:t>kredi kullananlardan </a:t>
            </a:r>
            <a:r>
              <a:rPr lang="tr-TR" dirty="0" smtClean="0"/>
              <a:t>konsolide ve konsolide olmayan bazda </a:t>
            </a:r>
            <a:r>
              <a:rPr lang="tr-TR" b="1" dirty="0" smtClean="0"/>
              <a:t>bilgi ve belgeler isteme hak ve yetkisine sahiptir </a:t>
            </a:r>
            <a:r>
              <a:rPr lang="tr-TR" dirty="0" smtClean="0"/>
              <a:t>(BK, md. 52/1). </a:t>
            </a:r>
          </a:p>
          <a:p>
            <a:r>
              <a:rPr lang="tr-TR" dirty="0" smtClean="0"/>
              <a:t>Kredi kullananlar da bu bilgi ve belgeleri </a:t>
            </a:r>
            <a:r>
              <a:rPr lang="tr-TR" b="1" dirty="0" smtClean="0"/>
              <a:t>vermekle yükümlüdür </a:t>
            </a:r>
            <a:r>
              <a:rPr lang="tr-TR" dirty="0" smtClean="0"/>
              <a:t>(BK, md. 52/1).</a:t>
            </a:r>
            <a:endParaRPr lang="tr-TR"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BDDK bazı durumlarda kullandırılacak </a:t>
            </a:r>
            <a:r>
              <a:rPr lang="tr-TR" b="1" dirty="0" smtClean="0"/>
              <a:t>kredinin izlenmesi açısından ek bir şart </a:t>
            </a:r>
            <a:r>
              <a:rPr lang="tr-TR" dirty="0" smtClean="0"/>
              <a:t>öngörmektedir. </a:t>
            </a:r>
          </a:p>
          <a:p>
            <a:r>
              <a:rPr lang="tr-TR" dirty="0" smtClean="0"/>
              <a:t>Bu şart; ruhsat sahibi olan denetim yetkisine sahip </a:t>
            </a:r>
            <a:r>
              <a:rPr lang="tr-TR" b="1" dirty="0" smtClean="0"/>
              <a:t>denetçiler tarafından </a:t>
            </a:r>
            <a:r>
              <a:rPr lang="tr-TR" dirty="0" smtClean="0"/>
              <a:t>kredi kullanacak olan kurum ya da kuruluşun hesap durum belgesi ile eki bilanço ve kâr ve zarar cetvellerinin genel kabul görmüş muhasebe ilkelerine uygunluğunun </a:t>
            </a:r>
            <a:r>
              <a:rPr lang="tr-TR" b="1" dirty="0" smtClean="0"/>
              <a:t>denetlenme</a:t>
            </a:r>
            <a:r>
              <a:rPr lang="tr-TR" dirty="0" smtClean="0"/>
              <a:t>sidir (BK,md. 52/2). </a:t>
            </a:r>
          </a:p>
          <a:p>
            <a:endParaRPr lang="tr-TR"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904656"/>
          </a:xfrm>
        </p:spPr>
        <p:txBody>
          <a:bodyPr>
            <a:normAutofit/>
          </a:bodyPr>
          <a:lstStyle/>
          <a:p>
            <a:r>
              <a:rPr lang="tr-TR" dirty="0" smtClean="0"/>
              <a:t>Örneğin </a:t>
            </a:r>
            <a:r>
              <a:rPr lang="tr-TR" dirty="0" smtClean="0">
                <a:solidFill>
                  <a:srgbClr val="00B050"/>
                </a:solidFill>
              </a:rPr>
              <a:t>genel ve özel bütçeli idarelerin ve kamu iktisadi teşebbüslerin sermayesinin yarısından fazlasına sahip olan teşebbüslere </a:t>
            </a:r>
            <a:r>
              <a:rPr lang="tr-TR" dirty="0" smtClean="0"/>
              <a:t>kredi kullandırılması halinde </a:t>
            </a:r>
            <a:r>
              <a:rPr lang="tr-TR" b="1" dirty="0" smtClean="0"/>
              <a:t>bağımsız denetçi onayının aranma</a:t>
            </a:r>
            <a:r>
              <a:rPr lang="tr-TR" dirty="0" smtClean="0"/>
              <a:t>sı gerekecektir. </a:t>
            </a:r>
          </a:p>
          <a:p>
            <a:r>
              <a:rPr lang="tr-TR" dirty="0" smtClean="0"/>
              <a:t>Kredilerin izlenmesine ilişkin düzenlemelere aykırı hareket eden bankaya, </a:t>
            </a:r>
            <a:r>
              <a:rPr lang="tr-TR" b="1" dirty="0" smtClean="0"/>
              <a:t>5.000 TL’den 10.000 TL’ye kadar idari para cezası </a:t>
            </a:r>
            <a:r>
              <a:rPr lang="tr-TR" dirty="0" smtClean="0"/>
              <a:t>uygulanır (BK, md. 146/1-h).</a:t>
            </a: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i="1" u="sng" dirty="0" smtClean="0"/>
              <a:t>Yönetim kurulu üyeleri, görevlerini etkin bir şekilde yerine getirecek nitelikleri haiz ve kurumsal yönetimde üstlenmiş oldukları rolün bilincinde olmalı ve banka faaliyetleri hakkında bağımsız değerlendirme yapabilmelidir</a:t>
            </a:r>
            <a:r>
              <a:rPr lang="tr-TR" dirty="0" smtClean="0"/>
              <a:t>:</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Karşılıklar ve Teminatlar</a:t>
            </a:r>
            <a:endParaRPr lang="tr-TR" dirty="0"/>
          </a:p>
        </p:txBody>
      </p:sp>
      <p:sp>
        <p:nvSpPr>
          <p:cNvPr id="3" name="2 İçerik Yer Tutucusu"/>
          <p:cNvSpPr>
            <a:spLocks noGrp="1"/>
          </p:cNvSpPr>
          <p:nvPr>
            <p:ph idx="1"/>
          </p:nvPr>
        </p:nvSpPr>
        <p:spPr>
          <a:xfrm>
            <a:off x="457200" y="1052736"/>
            <a:ext cx="8229600" cy="5616624"/>
          </a:xfrm>
        </p:spPr>
        <p:txBody>
          <a:bodyPr>
            <a:normAutofit lnSpcReduction="10000"/>
          </a:bodyPr>
          <a:lstStyle/>
          <a:p>
            <a:r>
              <a:rPr lang="tr-TR" dirty="0" smtClean="0"/>
              <a:t>Bankalar kullandırdıkları kredileri izlemek yanında bu kredilerin geri ödenmemesi vb. riskleri gidermek üzere </a:t>
            </a:r>
            <a:r>
              <a:rPr lang="tr-TR" b="1" dirty="0" smtClean="0"/>
              <a:t>karşılık ayırmaları gerekmektedir</a:t>
            </a:r>
            <a:r>
              <a:rPr lang="tr-TR" dirty="0" smtClean="0"/>
              <a:t>. </a:t>
            </a:r>
          </a:p>
          <a:p>
            <a:r>
              <a:rPr lang="tr-TR" dirty="0" smtClean="0"/>
              <a:t>Bu husus, BK md. 53’de düzenlenmiştir. </a:t>
            </a:r>
          </a:p>
          <a:p>
            <a:r>
              <a:rPr lang="tr-TR" dirty="0" smtClean="0"/>
              <a:t>Hükme göre; sadece krediler değil aynı zamanda </a:t>
            </a:r>
            <a:r>
              <a:rPr lang="tr-TR" b="1" dirty="0" smtClean="0"/>
              <a:t>diğer alacaklar </a:t>
            </a:r>
            <a:r>
              <a:rPr lang="tr-TR" dirty="0" smtClean="0"/>
              <a:t>ile </a:t>
            </a:r>
            <a:r>
              <a:rPr lang="tr-TR" b="1" dirty="0" smtClean="0"/>
              <a:t>doğmuş olan ya da doğması muhtemel zararlar</a:t>
            </a:r>
            <a:r>
              <a:rPr lang="tr-TR" dirty="0" smtClean="0"/>
              <a:t>la birlikte, bunlar dışında </a:t>
            </a:r>
            <a:r>
              <a:rPr lang="tr-TR" b="1" dirty="0" smtClean="0"/>
              <a:t>bankaların sahip olduğu diğer varlıklarda yaşanacak değer azalışları için</a:t>
            </a:r>
            <a:r>
              <a:rPr lang="tr-TR" dirty="0" smtClean="0"/>
              <a:t>de karşılık ayrılması gerekecektir. </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lnSpcReduction="10000"/>
          </a:bodyPr>
          <a:lstStyle/>
          <a:p>
            <a:r>
              <a:rPr lang="tr-TR" dirty="0" smtClean="0"/>
              <a:t>Bankalar anonim şirket ticaret unvanıyla kurulurlar. </a:t>
            </a:r>
          </a:p>
          <a:p>
            <a:r>
              <a:rPr lang="tr-TR" dirty="0" smtClean="0"/>
              <a:t>Yani birer sermaye şirketidirler. </a:t>
            </a:r>
          </a:p>
          <a:p>
            <a:r>
              <a:rPr lang="tr-TR" dirty="0" smtClean="0"/>
              <a:t>Bu nedenle bankalar kurumlar vergisi mükellefidirler. </a:t>
            </a:r>
          </a:p>
          <a:p>
            <a:r>
              <a:rPr lang="tr-TR" dirty="0" smtClean="0"/>
              <a:t>Vergi ödevi açısından </a:t>
            </a:r>
            <a:r>
              <a:rPr lang="tr-TR" b="1" dirty="0" smtClean="0"/>
              <a:t>bankaların ayırdığı karşılıklar</a:t>
            </a:r>
            <a:r>
              <a:rPr lang="tr-TR" dirty="0" smtClean="0"/>
              <a:t>, gayri safi gelirlerinden indirilir. </a:t>
            </a:r>
          </a:p>
          <a:p>
            <a:r>
              <a:rPr lang="tr-TR" dirty="0" smtClean="0"/>
              <a:t>Yani kanun yapıcı ayrılan karşılıkları bankaların kurumlar vergisi matrah tespitinde </a:t>
            </a:r>
            <a:r>
              <a:rPr lang="tr-TR" b="1" dirty="0" smtClean="0"/>
              <a:t>kanunen kabul edilen gider</a:t>
            </a:r>
            <a:r>
              <a:rPr lang="tr-TR" dirty="0" smtClean="0"/>
              <a:t> olduğuna hükmetmiştir (BK, md 53/2). </a:t>
            </a:r>
          </a:p>
          <a:p>
            <a:r>
              <a:rPr lang="tr-TR" dirty="0" smtClean="0"/>
              <a:t>Bu hükme paralel düzenlemeler tüm kurumlar vergisi mükellefleri için </a:t>
            </a:r>
            <a:r>
              <a:rPr lang="tr-TR" dirty="0" err="1" smtClean="0"/>
              <a:t>KVK’de</a:t>
            </a:r>
            <a:r>
              <a:rPr lang="tr-TR" dirty="0" smtClean="0"/>
              <a:t> de yer almaktadır.</a:t>
            </a:r>
          </a:p>
          <a:p>
            <a:endParaRPr lang="tr-TR"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Bankalara; ayırmaları gereken karşılıkları ayırmamaları hâlinde, </a:t>
            </a:r>
            <a:r>
              <a:rPr lang="tr-TR" b="1" dirty="0" smtClean="0"/>
              <a:t>5.000 TL’den az olmamak üzere</a:t>
            </a:r>
            <a:r>
              <a:rPr lang="tr-TR" dirty="0" smtClean="0"/>
              <a:t>, </a:t>
            </a:r>
            <a:r>
              <a:rPr lang="tr-TR" dirty="0" smtClean="0">
                <a:solidFill>
                  <a:srgbClr val="FF0000"/>
                </a:solidFill>
              </a:rPr>
              <a:t>ayrılması gereken karşılık tutarının ‰ 2’si kadar</a:t>
            </a:r>
            <a:r>
              <a:rPr lang="tr-TR" dirty="0" smtClean="0"/>
              <a:t> idari </a:t>
            </a:r>
            <a:r>
              <a:rPr lang="tr-TR" b="1" dirty="0" smtClean="0">
                <a:solidFill>
                  <a:srgbClr val="FF0000"/>
                </a:solidFill>
              </a:rPr>
              <a:t>para cezası </a:t>
            </a:r>
            <a:r>
              <a:rPr lang="tr-TR" dirty="0" smtClean="0"/>
              <a:t>uygulanır (BK, 146/1-i). </a:t>
            </a:r>
          </a:p>
          <a:p>
            <a:r>
              <a:rPr lang="tr-TR" dirty="0" smtClean="0"/>
              <a:t>BDDK; bankaya </a:t>
            </a:r>
            <a:r>
              <a:rPr lang="tr-TR" b="1" dirty="0" smtClean="0">
                <a:solidFill>
                  <a:srgbClr val="FF0000"/>
                </a:solidFill>
              </a:rPr>
              <a:t>3 aydan az olmamak üzere süre</a:t>
            </a:r>
            <a:r>
              <a:rPr lang="tr-TR" dirty="0" smtClean="0"/>
              <a:t> vererek aykırılığın giderilmesini talep eder. </a:t>
            </a:r>
          </a:p>
          <a:p>
            <a:r>
              <a:rPr lang="tr-TR" dirty="0" smtClean="0"/>
              <a:t>Süreye rağmen yinede </a:t>
            </a:r>
            <a:r>
              <a:rPr lang="tr-TR" b="1" dirty="0" smtClean="0"/>
              <a:t>ayrılmayan karşılık tutarının </a:t>
            </a:r>
            <a:r>
              <a:rPr lang="tr-TR" b="1" dirty="0" smtClean="0">
                <a:solidFill>
                  <a:srgbClr val="FF0000"/>
                </a:solidFill>
              </a:rPr>
              <a:t>% 3’ü tutarında</a:t>
            </a:r>
            <a:r>
              <a:rPr lang="tr-TR" b="1" dirty="0" smtClean="0"/>
              <a:t> ayrıca idari para</a:t>
            </a:r>
            <a:r>
              <a:rPr lang="tr-TR" dirty="0" smtClean="0"/>
              <a:t> cezası uygulanır (BK, 146/1-i). </a:t>
            </a:r>
          </a:p>
          <a:p>
            <a:endParaRPr lang="tr-TR" dirty="0" smtClean="0"/>
          </a:p>
          <a:p>
            <a:endParaRPr lang="tr-TR"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Karşılık ayırma ödevi yanında bankalar; banka </a:t>
            </a:r>
            <a:r>
              <a:rPr lang="tr-TR" i="1" dirty="0" smtClean="0"/>
              <a:t>“...aktiflerin kalitesine ve sınıflandırılmasına, garantilerin ve teminatların alınmasına, bunların değerinin ve güvenilirliğinin ölçülmesine, takibe alınan kredilerin izlenmesine ve vadesi dolmuş kredilerin geri ödenmesine ilişkin politikaları oluşturmak ve uygulamak, bunları düzenli olarak gözden geçirmek, tüm bu hususları icra edebilecek gerekli yapıları tesis etmek ve...”</a:t>
            </a:r>
            <a:r>
              <a:rPr lang="tr-TR" dirty="0" smtClean="0"/>
              <a:t> işletmekle ödevlendirilmiştir (BK, md 53/1).</a:t>
            </a:r>
            <a:endParaRPr lang="tr-TR"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Risk Grupları</a:t>
            </a:r>
            <a:endParaRPr lang="tr-TR" dirty="0"/>
          </a:p>
        </p:txBody>
      </p:sp>
      <p:sp>
        <p:nvSpPr>
          <p:cNvPr id="3" name="2 İçerik Yer Tutucusu"/>
          <p:cNvSpPr>
            <a:spLocks noGrp="1"/>
          </p:cNvSpPr>
          <p:nvPr>
            <p:ph idx="1"/>
          </p:nvPr>
        </p:nvSpPr>
        <p:spPr/>
        <p:txBody>
          <a:bodyPr>
            <a:normAutofit/>
          </a:bodyPr>
          <a:lstStyle/>
          <a:p>
            <a:r>
              <a:rPr lang="tr-TR" b="1" dirty="0" smtClean="0"/>
              <a:t>Risk</a:t>
            </a:r>
            <a:r>
              <a:rPr lang="tr-TR" dirty="0" smtClean="0"/>
              <a:t>; </a:t>
            </a:r>
            <a:r>
              <a:rPr lang="tr-TR" dirty="0" smtClean="0">
                <a:solidFill>
                  <a:srgbClr val="FF0000"/>
                </a:solidFill>
              </a:rPr>
              <a:t>bir olayın gerçekleşen sonucunun, beklenen sonucundan önemli derecede sapmasının objektif olasılığı </a:t>
            </a:r>
            <a:r>
              <a:rPr lang="tr-TR" dirty="0" smtClean="0"/>
              <a:t>(Güvel ve Güvel, 2008: 73) ya da zarar verme özelliği olan olayların gerçekleşme olasılığı (Çeker, 2013: 51) olarak tanımlanabilir (</a:t>
            </a:r>
            <a:r>
              <a:rPr lang="tr-TR" dirty="0" err="1" smtClean="0"/>
              <a:t>Acuner</a:t>
            </a:r>
            <a:r>
              <a:rPr lang="tr-TR" dirty="0" smtClean="0"/>
              <a:t>, 2017: 7). </a:t>
            </a:r>
          </a:p>
          <a:p>
            <a:endParaRPr lang="tr-TR"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Ancak buradaki tanım daha çok sigortacılık sektörüne yönelik bir tanımdır. </a:t>
            </a:r>
          </a:p>
          <a:p>
            <a:r>
              <a:rPr lang="tr-TR" dirty="0" smtClean="0"/>
              <a:t>Bankacılık riskinin; “</a:t>
            </a:r>
            <a:r>
              <a:rPr lang="tr-TR" b="1" i="1" dirty="0" smtClean="0">
                <a:solidFill>
                  <a:srgbClr val="FF0000"/>
                </a:solidFill>
              </a:rPr>
              <a:t>bir bankanın kredi vererek veya herhangi bir şekilde sorumluluk üstlenerek aldığı toplam yük ve bundan doğan tehlike</a:t>
            </a:r>
            <a:r>
              <a:rPr lang="tr-TR" dirty="0" smtClean="0"/>
              <a:t>” (Gülerci, 2015: 22; </a:t>
            </a:r>
            <a:r>
              <a:rPr lang="tr-TR" dirty="0" err="1" smtClean="0"/>
              <a:t>Tekinalp</a:t>
            </a:r>
            <a:r>
              <a:rPr lang="tr-TR" dirty="0" smtClean="0"/>
              <a:t>, 2009: 61) olduğu kabul edilebilir.</a:t>
            </a:r>
            <a:endParaRPr lang="tr-TR"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Bankacılık riski olarak tanımlanan bu tehlike, </a:t>
            </a:r>
            <a:r>
              <a:rPr lang="tr-TR" b="1" dirty="0" smtClean="0"/>
              <a:t>işlem yapılan kişilere bağlı olarak gruplandırılmış</a:t>
            </a:r>
            <a:r>
              <a:rPr lang="tr-TR" dirty="0" smtClean="0"/>
              <a:t>tır. </a:t>
            </a:r>
          </a:p>
          <a:p>
            <a:r>
              <a:rPr lang="tr-TR" dirty="0" smtClean="0"/>
              <a:t>Dolayısıyla bankacılık sektöründe ifade edilen risk grupları BK md. 49’da tanımlanmış, tanımda kimlerin risk grubu içerisinde yer aldığı ifade edilmiştir. </a:t>
            </a:r>
            <a:endParaRPr lang="tr-TR"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BK md. 49/1’de “</a:t>
            </a:r>
            <a:r>
              <a:rPr lang="tr-TR" b="1" i="1" dirty="0" smtClean="0"/>
              <a:t>kişisel risk grubu</a:t>
            </a:r>
            <a:r>
              <a:rPr lang="tr-TR" dirty="0" smtClean="0"/>
              <a:t>”, BK md. 49/2’de ise bankaların dâhil olduğu risk grubu (</a:t>
            </a:r>
            <a:r>
              <a:rPr lang="tr-TR" b="1" i="1" dirty="0" smtClean="0"/>
              <a:t>banka risk grubu</a:t>
            </a:r>
            <a:r>
              <a:rPr lang="tr-TR" dirty="0" smtClean="0"/>
              <a:t>) tanımlanmıştır. </a:t>
            </a:r>
          </a:p>
          <a:p>
            <a:r>
              <a:rPr lang="tr-TR" dirty="0" smtClean="0"/>
              <a:t>“</a:t>
            </a:r>
            <a:r>
              <a:rPr lang="tr-TR" i="1" dirty="0" smtClean="0">
                <a:solidFill>
                  <a:srgbClr val="FF0000"/>
                </a:solidFill>
              </a:rPr>
              <a:t>Bir gerçek kişi ile eşi ve çocukları, bunların yönetim kurulu üyesi veya genel müdürü oldukları veya bunların ya da bir tüzel kişinin birlikte veya tek başlarına, doğrudan ya da dolaylı olarak kontrol ettikleri ya da sınırsız sorumlulukla katıldıkları ortaklıklar </a:t>
            </a:r>
            <a:r>
              <a:rPr lang="tr-TR" b="1" i="1" dirty="0" smtClean="0">
                <a:solidFill>
                  <a:srgbClr val="FF0000"/>
                </a:solidFill>
              </a:rPr>
              <a:t>bir risk grubunu</a:t>
            </a:r>
            <a:r>
              <a:rPr lang="tr-TR" i="1" dirty="0" smtClean="0">
                <a:solidFill>
                  <a:srgbClr val="FF0000"/>
                </a:solidFill>
              </a:rPr>
              <a:t> oluşturur</a:t>
            </a:r>
            <a:r>
              <a:rPr lang="tr-TR" dirty="0" smtClean="0"/>
              <a:t>” (BK md. 49/1).</a:t>
            </a:r>
            <a:endParaRPr lang="tr-TR"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99789"/>
            <a:ext cx="8229600" cy="6369571"/>
          </a:xfrm>
        </p:spPr>
        <p:txBody>
          <a:bodyPr>
            <a:normAutofit lnSpcReduction="10000"/>
          </a:bodyPr>
          <a:lstStyle/>
          <a:p>
            <a:r>
              <a:rPr lang="tr-TR" dirty="0" smtClean="0"/>
              <a:t>Burada </a:t>
            </a:r>
            <a:r>
              <a:rPr lang="tr-TR" b="1" dirty="0" smtClean="0"/>
              <a:t>kişisel risk grubunun </a:t>
            </a:r>
            <a:r>
              <a:rPr lang="tr-TR" dirty="0" smtClean="0"/>
              <a:t>kapsamı açıkça belirlenmiştir. </a:t>
            </a:r>
          </a:p>
          <a:p>
            <a:r>
              <a:rPr lang="tr-TR" dirty="0" smtClean="0"/>
              <a:t>Diğer taraftan “</a:t>
            </a:r>
            <a:r>
              <a:rPr lang="tr-TR" i="1" dirty="0" smtClean="0">
                <a:solidFill>
                  <a:srgbClr val="FF0000"/>
                </a:solidFill>
              </a:rPr>
              <a:t>Bir banka ile bu bankanın nitelikli pay sahipleri, yönetim kurulu üyeleri ve genel müdürü, bunların birlikte veya tek başına, doğrudan ya da dolaylı olarak kontrol ettikleri ya da bunların sınırsız sorumlulukla katıldıkları veya yönetim kurulu üyesi ya da genel müdürü oldukları ortaklıklar </a:t>
            </a:r>
            <a:r>
              <a:rPr lang="tr-TR" b="1" i="1" dirty="0" smtClean="0">
                <a:solidFill>
                  <a:srgbClr val="FF0000"/>
                </a:solidFill>
              </a:rPr>
              <a:t>bankanın dâhil olduğu risk grubunu </a:t>
            </a:r>
            <a:r>
              <a:rPr lang="tr-TR" i="1" dirty="0" smtClean="0">
                <a:solidFill>
                  <a:srgbClr val="FF0000"/>
                </a:solidFill>
              </a:rPr>
              <a:t>oluşturur</a:t>
            </a:r>
            <a:r>
              <a:rPr lang="tr-TR" dirty="0" smtClean="0"/>
              <a:t>” (BK md. 49/2). </a:t>
            </a:r>
          </a:p>
          <a:p>
            <a:r>
              <a:rPr lang="tr-TR" dirty="0" smtClean="0"/>
              <a:t>Bu tanımdan da görüldüğü üzere; banka risk grubunun çerçevesi belirginleştirilmiştir.</a:t>
            </a:r>
            <a:endParaRPr lang="tr-TR"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Belirlenen bu risk gruplarına dâhil edilecek olanlar ise maddenin devam eden fıkralarında sıralanmıştır. </a:t>
            </a:r>
          </a:p>
          <a:p>
            <a:r>
              <a:rPr lang="tr-TR" dirty="0" smtClean="0"/>
              <a:t>Buna göre; </a:t>
            </a:r>
          </a:p>
          <a:p>
            <a:pPr lvl="1"/>
            <a:r>
              <a:rPr lang="tr-TR" dirty="0" smtClean="0"/>
              <a:t>Kontrol edilen ortaklıklar, bu ortaklıkların kontrolünü birlikte sağlayan her bir hissedarın dâhil olduğu risk grubuna dâhil edilir (BK md. 49/3).</a:t>
            </a:r>
          </a:p>
          <a:p>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i="1" u="sng" dirty="0" smtClean="0"/>
              <a:t>Üst düzey yönetim, görevlerini etkin bir şekilde yerine getirecek nitelikleri haiz ve kurumsal yönetimde üstlenmiş oldukları rolün bilincinde olmalıdır</a:t>
            </a:r>
            <a:r>
              <a:rPr lang="tr-TR" dirty="0" smtClean="0"/>
              <a:t>: Üst düzey yönetimde yer alanların nitelikleri ile ilgili bu ilke kapsamında; gerekli bilgi ve yeteneğe sahip olmak, adil, şeffaf, hesap verebilir ve sorumlu olmak aranan özellikler arasında yer almaktadır.</a:t>
            </a:r>
          </a:p>
          <a:p>
            <a:endParaRPr lang="tr-TR" dirty="0" smtClean="0"/>
          </a:p>
          <a:p>
            <a:endParaRPr lang="tr-TR"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1"/>
            <a:r>
              <a:rPr lang="tr-TR" dirty="0" smtClean="0"/>
              <a:t>Aralarında birinin ödeme güçlüğüne düşmesinin diğer bir veya birkaçının ödeme güçlüğüne düşmesi sonucunu doğuracak boyutta kefalet, garanti veya benzeri ilişkiler bulunan gerçek ve tüzel kişiler ilgili risk gruplarına dâhil edilir (BK md. 49/4).</a:t>
            </a:r>
          </a:p>
          <a:p>
            <a:endParaRPr lang="tr-TR"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Yukarıda belirlenen iki risk grubu dışında BK md.  49/5’de “</a:t>
            </a:r>
            <a:r>
              <a:rPr lang="tr-TR" b="1" i="1" dirty="0" smtClean="0"/>
              <a:t>kurumsal risk grubunu</a:t>
            </a:r>
            <a:r>
              <a:rPr lang="tr-TR" dirty="0" smtClean="0"/>
              <a:t>” belirlemeye yönelik bir hükme yer verilmiştir. </a:t>
            </a:r>
          </a:p>
          <a:p>
            <a:endParaRPr lang="tr-TR"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fontScale="92500" lnSpcReduction="10000"/>
          </a:bodyPr>
          <a:lstStyle/>
          <a:p>
            <a:r>
              <a:rPr lang="tr-TR" b="1" dirty="0" smtClean="0"/>
              <a:t>Kurumsal risk grubu</a:t>
            </a:r>
            <a:r>
              <a:rPr lang="tr-TR" dirty="0" smtClean="0"/>
              <a:t>; “</a:t>
            </a:r>
            <a:r>
              <a:rPr lang="tr-TR" i="1" dirty="0" smtClean="0"/>
              <a:t>Sermayesinin çoğunluğu ayrı ayrı veya birlikte Hazineye, Özelleştirme İdaresi Başkanlığına, genel veya özel bütçeli dairelere ait bankalar; doğrudan veya dolaylı olarak kontrol ettikleri ortaklıklar ile birlikte...</a:t>
            </a:r>
            <a:r>
              <a:rPr lang="tr-TR" dirty="0" smtClean="0"/>
              <a:t>” oluşan risk grubudur. </a:t>
            </a:r>
          </a:p>
          <a:p>
            <a:r>
              <a:rPr lang="tr-TR" dirty="0" smtClean="0"/>
              <a:t>Benzer şekilde “</a:t>
            </a:r>
            <a:r>
              <a:rPr lang="tr-TR" i="1" dirty="0" smtClean="0"/>
              <a:t>bankalar dışındaki kamu iktisadi teşebbüslerinin veya hisselerinin çoğunluğu Özelleştirme İdaresi Başkanlığının elinde bulunan diğer kamu kurum ve kuruluşları, sermaye, yönetim ve denetimlerine hâkim oldukları bağlı ortaklık, iştirak ve müesseseler ile birlikte...</a:t>
            </a:r>
            <a:r>
              <a:rPr lang="tr-TR" dirty="0" smtClean="0"/>
              <a:t>” dâhil oldukları risk grubu “</a:t>
            </a:r>
            <a:r>
              <a:rPr lang="tr-TR" b="1" dirty="0" smtClean="0"/>
              <a:t>kamusal risk grubunu</a:t>
            </a:r>
            <a:r>
              <a:rPr lang="tr-TR" dirty="0" smtClean="0"/>
              <a:t>” oluşturmaktadır (BK md.  49/6).</a:t>
            </a:r>
            <a:endParaRPr lang="tr-TR"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Dâhil Olunan Risk Grubu ve Mensuplarına Kredi Kullandırılması</a:t>
            </a:r>
            <a:endParaRPr lang="tr-TR" dirty="0"/>
          </a:p>
        </p:txBody>
      </p:sp>
      <p:sp>
        <p:nvSpPr>
          <p:cNvPr id="3" name="2 İçerik Yer Tutucusu"/>
          <p:cNvSpPr>
            <a:spLocks noGrp="1"/>
          </p:cNvSpPr>
          <p:nvPr>
            <p:ph idx="1"/>
          </p:nvPr>
        </p:nvSpPr>
        <p:spPr/>
        <p:txBody>
          <a:bodyPr>
            <a:normAutofit/>
          </a:bodyPr>
          <a:lstStyle/>
          <a:p>
            <a:r>
              <a:rPr lang="tr-TR" dirty="0" smtClean="0"/>
              <a:t>Bankaların risk gruplarına ve bu risk gruplarına dâhil olan mensuplarına kredi kullandırılması kanunla ya </a:t>
            </a:r>
            <a:r>
              <a:rPr lang="tr-TR" b="1" dirty="0" smtClean="0"/>
              <a:t>sınırlandırılmış ya da yasaklanmıştır</a:t>
            </a:r>
            <a:r>
              <a:rPr lang="tr-TR" dirty="0" smtClean="0"/>
              <a:t>. </a:t>
            </a:r>
          </a:p>
          <a:p>
            <a:r>
              <a:rPr lang="tr-TR" b="1" dirty="0" smtClean="0"/>
              <a:t>Nakdi ya da gayri nakdî kredi kullanmaktan </a:t>
            </a:r>
            <a:r>
              <a:rPr lang="tr-TR" b="1" dirty="0" smtClean="0">
                <a:solidFill>
                  <a:srgbClr val="FF0000"/>
                </a:solidFill>
              </a:rPr>
              <a:t>yasaklı olanlar </a:t>
            </a:r>
            <a:r>
              <a:rPr lang="tr-TR" b="1" dirty="0" smtClean="0"/>
              <a:t>şunlardır </a:t>
            </a:r>
            <a:r>
              <a:rPr lang="tr-TR" dirty="0" smtClean="0"/>
              <a:t>(BK, md. 50/1):</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1149"/>
            <a:ext cx="8229600" cy="6558211"/>
          </a:xfrm>
        </p:spPr>
        <p:txBody>
          <a:bodyPr>
            <a:normAutofit/>
          </a:bodyPr>
          <a:lstStyle/>
          <a:p>
            <a:pPr lvl="1"/>
            <a:r>
              <a:rPr lang="tr-TR" dirty="0" smtClean="0"/>
              <a:t>Banka yönetim kurulu üyeleri, banka genel müdürü ve bunların yardımcıları ile kredi açma yetkisine sahip olanlar,</a:t>
            </a:r>
          </a:p>
          <a:p>
            <a:pPr lvl="1"/>
            <a:r>
              <a:rPr lang="tr-TR" dirty="0" smtClean="0"/>
              <a:t>Yukarıda adı geçen kredi kullanmaktan yasaklı olanların eş ve velâyet altındaki çocuklarına; bunların tek başlarına ya da birlikte sermayesinin % 25 veya daha fazlasına sahip oldukları ortaklıklara,</a:t>
            </a:r>
          </a:p>
          <a:p>
            <a:pPr lvl="1"/>
            <a:r>
              <a:rPr lang="tr-TR" dirty="0" smtClean="0"/>
              <a:t>Yukarıda sayılanlar dışında kalan ve o risk grubuna dâhil mensuplar ile bunların eş ve velâyeti altındaki çocuklarına, </a:t>
            </a:r>
          </a:p>
          <a:p>
            <a:pPr lvl="1"/>
            <a:r>
              <a:rPr lang="tr-TR" dirty="0" smtClean="0"/>
              <a:t>Risk grubuna dâhil olan mensupların kurduğu veya banka mensupları için kurulan sandık, dernek, sendika veya vakıflar.</a:t>
            </a:r>
            <a:endParaRPr lang="tr-TR"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Kredi kullanmaktan yasaklı olanlara nakdî ve gayri nakdî kredi verilemeyeceği gibi, bankalar; yasaklı olanların tahvillerini ya da benzeri menkul kıymetlerini satın alamazlar. </a:t>
            </a:r>
          </a:p>
          <a:p>
            <a:r>
              <a:rPr lang="tr-TR" dirty="0" smtClean="0"/>
              <a:t>Kredi kullanmaktan yasaklı olanlara kredi kullandıran bankaya </a:t>
            </a:r>
            <a:r>
              <a:rPr lang="tr-TR" b="1" dirty="0" smtClean="0"/>
              <a:t>5.000 TL’den az olmamak üzere kullandırılan kredinin % 5’i tutarına kadar idari para cezası </a:t>
            </a:r>
            <a:r>
              <a:rPr lang="tr-TR" dirty="0" smtClean="0"/>
              <a:t>uygulanır. </a:t>
            </a:r>
          </a:p>
          <a:p>
            <a:endParaRPr lang="tr-TR"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Kredi kullanmaktan yasaklı olanlara yönelik hükme bir istisna getirilerek; yasaklılık halinin </a:t>
            </a:r>
            <a:r>
              <a:rPr lang="tr-TR" i="1" dirty="0" smtClean="0"/>
              <a:t>“...</a:t>
            </a:r>
            <a:r>
              <a:rPr lang="tr-TR" i="1" dirty="0" smtClean="0">
                <a:solidFill>
                  <a:srgbClr val="FF0000"/>
                </a:solidFill>
              </a:rPr>
              <a:t>yönetim kurulu üyeliklerinde aslen bulunan veya temsilci bulunduran ve banka sermayesinde doğrudan veya dolaylı olarak nitelikli paya sahip olan gerçek kişi ortaklar ile tüzel kişi ortaklar</a:t>
            </a:r>
            <a:r>
              <a:rPr lang="tr-TR" i="1" dirty="0" smtClean="0"/>
              <a:t>...”</a:t>
            </a:r>
            <a:r>
              <a:rPr lang="tr-TR" dirty="0" smtClean="0"/>
              <a:t>  hakkında uygulanamayacağı düzenlenmiştir (BK, md. 50/2). </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Diğer taraftan bir bankanın başka bir kuruma ortak olması; o kurumun yönetim ve denetim kurullarında bulunan kimselerin aynı zamanda o bankanın mensubu olması sonucunu doğurmaktadır. </a:t>
            </a:r>
          </a:p>
          <a:p>
            <a:r>
              <a:rPr lang="tr-TR" dirty="0" smtClean="0"/>
              <a:t>Ancak, bu durum bu ortaklıkların ilgili banka ile işlem yapmasına engel bir durum teşkil etmemektedir (BK, md. 50/3).</a:t>
            </a:r>
            <a:endParaRPr lang="tr-TR"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904656"/>
          </a:xfrm>
        </p:spPr>
        <p:txBody>
          <a:bodyPr>
            <a:normAutofit/>
          </a:bodyPr>
          <a:lstStyle/>
          <a:p>
            <a:r>
              <a:rPr lang="tr-TR" dirty="0" smtClean="0"/>
              <a:t>Banka dâhil olduğu risk grubunda (yani </a:t>
            </a:r>
            <a:r>
              <a:rPr lang="tr-TR" dirty="0" smtClean="0">
                <a:solidFill>
                  <a:srgbClr val="FF0000"/>
                </a:solidFill>
              </a:rPr>
              <a:t>banka risk grubunda) bulunan gerçek ve tüzel kişilere </a:t>
            </a:r>
            <a:r>
              <a:rPr lang="tr-TR" b="1" dirty="0" smtClean="0"/>
              <a:t>kredi kullandırmak isterse</a:t>
            </a:r>
            <a:r>
              <a:rPr lang="tr-TR" dirty="0" smtClean="0"/>
              <a:t>, kredi kullandırılmasına yönelik banka </a:t>
            </a:r>
            <a:r>
              <a:rPr lang="tr-TR" dirty="0" smtClean="0">
                <a:solidFill>
                  <a:srgbClr val="FF0000"/>
                </a:solidFill>
              </a:rPr>
              <a:t>yönetim kurulunun bir karar alm</a:t>
            </a:r>
            <a:r>
              <a:rPr lang="tr-TR" dirty="0" smtClean="0"/>
              <a:t>ası ve alınacak kararın </a:t>
            </a:r>
            <a:r>
              <a:rPr lang="tr-TR" dirty="0" smtClean="0">
                <a:solidFill>
                  <a:srgbClr val="FF0000"/>
                </a:solidFill>
              </a:rPr>
              <a:t>yönetim kurulu üye tam sayısının ⅔’ünün aynı yöndeki iradesi</a:t>
            </a:r>
            <a:r>
              <a:rPr lang="tr-TR" dirty="0" smtClean="0"/>
              <a:t>yle kredi kullandırmaya yönelik bir kararı alması gerekmektedir (BK, md. 50/4). </a:t>
            </a:r>
          </a:p>
          <a:p>
            <a:endParaRPr lang="tr-TR" dirty="0" smtClean="0"/>
          </a:p>
          <a:p>
            <a:endParaRPr lang="tr-TR"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Ayrıca kredi kullandırılması halinde, kullanana sağlanan kredi koşullarının kredi kullananın lehine, diğer kişi ve gruplara kullandırılanlardan ve </a:t>
            </a:r>
            <a:r>
              <a:rPr lang="tr-TR" dirty="0" smtClean="0">
                <a:solidFill>
                  <a:srgbClr val="FF0000"/>
                </a:solidFill>
              </a:rPr>
              <a:t>piyasa koşullarından farklılık arz etmemesi</a:t>
            </a:r>
            <a:r>
              <a:rPr lang="tr-TR" dirty="0" smtClean="0"/>
              <a:t> gerekmektedir (BK, md. 50/4).</a:t>
            </a:r>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i="1" u="sng" dirty="0" smtClean="0"/>
              <a:t>Bankanın müfettişleri ile bağımsız denetim elemanlarının çalışmalarından etkin olarak yararlanılmalıdır</a:t>
            </a:r>
            <a:r>
              <a:rPr lang="tr-TR" dirty="0" smtClean="0"/>
              <a:t>: Banka yönetim kurulu; denetim sonucunda elde edilen bulguları, üst düzey yönetimden aldığı banka faaliyetlerine ve performansına ilişkin bilgileri kontrollerde kullanmalıdır. Denetenlerin bağımsızlık ve itibarlarını koruyacak ve katkı sağlayacak önlemler bu ilke kapsamındadır.</a:t>
            </a:r>
          </a:p>
          <a:p>
            <a:endParaRPr lang="tr-TR" dirty="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BK md. 50’de getirilen başka bir istisna ise yasaklılık (BK, md. 50/1) ve sınırlama (BK, md. 50/4) hallerine yöneliktir. </a:t>
            </a:r>
          </a:p>
          <a:p>
            <a:r>
              <a:rPr lang="tr-TR" dirty="0" smtClean="0"/>
              <a:t>Buna göre aşağıda sıralananlara kullandırılan krediler için BK, md. 50/1 ve md. 50/4 hükümleri uygulanmayacaktır (BK, md. 50/5). </a:t>
            </a:r>
          </a:p>
          <a:p>
            <a:endParaRPr lang="tr-TR"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1"/>
            <a:r>
              <a:rPr lang="tr-TR" dirty="0" smtClean="0"/>
              <a:t>Bir bankanın yönetim kurulu üyelerine, mensupları ile bunların eşlerine ve velâyet altındaki çocuklarına, aylık net ücretleri toplamının beş katını aşmamak üzere verilecek krediler, </a:t>
            </a:r>
          </a:p>
          <a:p>
            <a:endParaRPr lang="tr-TR"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1"/>
            <a:r>
              <a:rPr lang="tr-TR" dirty="0" smtClean="0"/>
              <a:t>Bir bankanın yönetim kurulu üyelerine, mensupları ile bunların eşlerine ve velâyet altındaki çocuklarına, aylık net ücretleri toplamının üç katını aşmamak üzere çek karnesi veya kredi kartı verilmesi suretiyle kullandırılacak krediler, </a:t>
            </a:r>
          </a:p>
          <a:p>
            <a:endParaRPr lang="tr-TR"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1"/>
            <a:r>
              <a:rPr lang="tr-TR" dirty="0" smtClean="0"/>
              <a:t>Karşılığı nakit, nakit benzeri kıymet ve hesaplar ile kıymetli maden olan işlemler karşılığı yanında Hazine Müsteşarlığı, Merkez Bankası, Özelleştirme İdaresi Başkanlığı ve Toplu Konut İdaresi Başkanlığı ile yapılan işlemler ile bunlarca çıkarılan ya da ödenmesi garanti edilen bono, tahvil ve benzeri menkul kıymetler karşılığı kullandırılan krediler bu kapsamdadır. </a:t>
            </a:r>
          </a:p>
          <a:p>
            <a:endParaRPr lang="tr-TR"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Ayrıca </a:t>
            </a:r>
            <a:r>
              <a:rPr lang="tr-TR" b="1" dirty="0" smtClean="0"/>
              <a:t>bankalar kendi risk grubunda yer alan kişilere kullandırdığı kredileri </a:t>
            </a:r>
            <a:r>
              <a:rPr lang="tr-TR" b="1" dirty="0" err="1" smtClean="0">
                <a:solidFill>
                  <a:srgbClr val="FF0000"/>
                </a:solidFill>
              </a:rPr>
              <a:t>BDDK’ye</a:t>
            </a:r>
            <a:r>
              <a:rPr lang="tr-TR" b="1" dirty="0" smtClean="0">
                <a:solidFill>
                  <a:srgbClr val="FF0000"/>
                </a:solidFill>
              </a:rPr>
              <a:t> düzenli olarak rapor etmek</a:t>
            </a:r>
            <a:r>
              <a:rPr lang="tr-TR" dirty="0" smtClean="0"/>
              <a:t> zorundadırlar (BK, md. 50/6). </a:t>
            </a:r>
          </a:p>
          <a:p>
            <a:r>
              <a:rPr lang="tr-TR" dirty="0" smtClean="0"/>
              <a:t>Bu başlık altında kullandırılması sınırlanan kredilerle ilgili aykırı uygulamaların tespiti halinde banka bu kredileri en geç altı ay içinde tasfiye etmek zorundadır (BK, md 50/7).</a:t>
            </a:r>
          </a:p>
          <a:p>
            <a:endParaRPr lang="tr-TR" dirty="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Bankalara Yönelik Sınırlar</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Kredi Sınırları </a:t>
            </a:r>
            <a:endParaRPr lang="tr-TR" dirty="0"/>
          </a:p>
        </p:txBody>
      </p:sp>
      <p:sp>
        <p:nvSpPr>
          <p:cNvPr id="3" name="2 İçerik Yer Tutucusu"/>
          <p:cNvSpPr>
            <a:spLocks noGrp="1"/>
          </p:cNvSpPr>
          <p:nvPr>
            <p:ph idx="1"/>
          </p:nvPr>
        </p:nvSpPr>
        <p:spPr/>
        <p:txBody>
          <a:bodyPr>
            <a:normAutofit/>
          </a:bodyPr>
          <a:lstStyle/>
          <a:p>
            <a:r>
              <a:rPr lang="tr-TR" dirty="0" smtClean="0"/>
              <a:t>Bankalara yönelik önemli sınırlardan biri kullandırılacak kredilere yönelik olanlardır. </a:t>
            </a:r>
          </a:p>
          <a:p>
            <a:r>
              <a:rPr lang="tr-TR" dirty="0" smtClean="0"/>
              <a:t>Bir banka bir gerçek ya da tüzel kişiye ya da risk grubu ya da mensuplarına </a:t>
            </a:r>
            <a:r>
              <a:rPr lang="tr-TR" b="1" dirty="0" smtClean="0"/>
              <a:t>toplam kullandırabilecekleri kredi </a:t>
            </a:r>
            <a:r>
              <a:rPr lang="tr-TR" dirty="0" smtClean="0"/>
              <a:t>tutarı </a:t>
            </a:r>
            <a:r>
              <a:rPr lang="tr-TR" b="1" dirty="0" smtClean="0">
                <a:solidFill>
                  <a:srgbClr val="FF0000"/>
                </a:solidFill>
              </a:rPr>
              <a:t>öz kaynaklarının % 25’ini aşamaz </a:t>
            </a:r>
            <a:r>
              <a:rPr lang="tr-TR" dirty="0" smtClean="0"/>
              <a:t>(BK, md. 54/1). </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solidFill>
                  <a:srgbClr val="FF0000"/>
                </a:solidFill>
              </a:rPr>
              <a:t>% 25’lik oran </a:t>
            </a:r>
            <a:r>
              <a:rPr lang="tr-TR" dirty="0" smtClean="0"/>
              <a:t>“</a:t>
            </a:r>
            <a:r>
              <a:rPr lang="tr-TR" b="1" i="1" dirty="0" smtClean="0"/>
              <a:t>kişisel risk </a:t>
            </a:r>
            <a:r>
              <a:rPr lang="tr-TR" b="1" i="1" dirty="0" err="1" smtClean="0"/>
              <a:t>grubu</a:t>
            </a:r>
            <a:r>
              <a:rPr lang="tr-TR" dirty="0" err="1" smtClean="0"/>
              <a:t>”na</a:t>
            </a:r>
            <a:r>
              <a:rPr lang="tr-TR" dirty="0" smtClean="0"/>
              <a:t> dâhil olanlar için </a:t>
            </a:r>
            <a:r>
              <a:rPr lang="tr-TR" dirty="0" smtClean="0">
                <a:solidFill>
                  <a:srgbClr val="FF0000"/>
                </a:solidFill>
              </a:rPr>
              <a:t>% 20 olarak uygulanacak</a:t>
            </a:r>
            <a:r>
              <a:rPr lang="tr-TR" dirty="0" smtClean="0"/>
              <a:t>tır (BK, md. 54/1). </a:t>
            </a:r>
          </a:p>
          <a:p>
            <a:r>
              <a:rPr lang="tr-TR" dirty="0" smtClean="0"/>
              <a:t>BK md. 54/1’de belirlenen bu oranlarda değişikliğe gitme yetkisi </a:t>
            </a:r>
            <a:r>
              <a:rPr lang="tr-TR" dirty="0" err="1" smtClean="0"/>
              <a:t>BDDKur’dadır</a:t>
            </a:r>
            <a:r>
              <a:rPr lang="tr-TR" dirty="0" smtClean="0"/>
              <a:t> (BK, md. 54/1). </a:t>
            </a:r>
          </a:p>
          <a:p>
            <a:r>
              <a:rPr lang="tr-TR" dirty="0" err="1" smtClean="0"/>
              <a:t>BDDKur</a:t>
            </a:r>
            <a:r>
              <a:rPr lang="tr-TR" dirty="0" smtClean="0"/>
              <a:t>, bu oranı %25’e kadar çıkarmaya veya kanuni sınıra kadar indirmeye yetkilidir (BK, md. 54/1).</a:t>
            </a:r>
            <a:endParaRPr lang="tr-TR"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fontScale="92500" lnSpcReduction="10000"/>
          </a:bodyPr>
          <a:lstStyle/>
          <a:p>
            <a:r>
              <a:rPr lang="tr-TR" b="1" dirty="0" smtClean="0"/>
              <a:t>Başka bir oransal sınır </a:t>
            </a:r>
            <a:r>
              <a:rPr lang="tr-TR" dirty="0" smtClean="0"/>
              <a:t>bankaların sermayesinin % 1 ve daha fazla payına sahip olup pay defterine kayıtlı olan tüm ortaklarına ve bunlarla risk grubu oluşturan kişilere kullandırılacak kredilere yönelik düzenlenmiştir. </a:t>
            </a:r>
          </a:p>
          <a:p>
            <a:r>
              <a:rPr lang="tr-TR" dirty="0" smtClean="0"/>
              <a:t>Buna göre;  “</a:t>
            </a:r>
            <a:r>
              <a:rPr lang="tr-TR" i="1" dirty="0" smtClean="0"/>
              <a:t>...</a:t>
            </a:r>
            <a:r>
              <a:rPr lang="tr-TR" i="1" dirty="0" smtClean="0">
                <a:solidFill>
                  <a:srgbClr val="FF0000"/>
                </a:solidFill>
              </a:rPr>
              <a:t>bankalarca hâkim ortak veya nitelikli pay sahibi olup olmadıklarına bakılmaksızın bankaların sermayesinin % 1 ve daha fazla payına sahip olup pay defterine kayıtlı olan tüm ortaklarına ve bunlarla risk grubu oluşturan kişilere kullandırılacak kredilerin toplamı...</a:t>
            </a:r>
            <a:r>
              <a:rPr lang="tr-TR" dirty="0" smtClean="0">
                <a:solidFill>
                  <a:srgbClr val="FF0000"/>
                </a:solidFill>
              </a:rPr>
              <a:t>”</a:t>
            </a:r>
            <a:r>
              <a:rPr lang="tr-TR" dirty="0" smtClean="0"/>
              <a:t> bankanın </a:t>
            </a:r>
            <a:r>
              <a:rPr lang="tr-TR" dirty="0" smtClean="0">
                <a:solidFill>
                  <a:srgbClr val="FF0000"/>
                </a:solidFill>
                <a:effectLst>
                  <a:outerShdw blurRad="38100" dist="38100" dir="2700000" algn="tl">
                    <a:srgbClr val="000000">
                      <a:alpha val="43137"/>
                    </a:srgbClr>
                  </a:outerShdw>
                </a:effectLst>
              </a:rPr>
              <a:t>öz kaynaklarının % 50’sini </a:t>
            </a:r>
            <a:r>
              <a:rPr lang="tr-TR" dirty="0" smtClean="0"/>
              <a:t>aşamaz (BK, md. 54/2).  </a:t>
            </a:r>
          </a:p>
          <a:p>
            <a:endParaRPr lang="tr-TR" dirty="0" smtClean="0"/>
          </a:p>
          <a:p>
            <a:endParaRPr lang="tr-TR" dirty="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rmAutofit/>
          </a:bodyPr>
          <a:lstStyle/>
          <a:p>
            <a:r>
              <a:rPr lang="tr-TR" dirty="0" smtClean="0"/>
              <a:t>Kredi sınırlarına hesaplanmasında dikkat edilecek hususlar BK md. 54/2 ve md. 54/4 ve devam eden fıkralarda düzenlenmiştir. </a:t>
            </a:r>
          </a:p>
          <a:p>
            <a:r>
              <a:rPr lang="tr-TR" dirty="0" smtClean="0"/>
              <a:t>Bunlardan ilkinde; adi ortaklığa kullandırılan kredilerde, </a:t>
            </a:r>
            <a:r>
              <a:rPr lang="tr-TR" dirty="0" smtClean="0">
                <a:solidFill>
                  <a:srgbClr val="FF0000"/>
                </a:solidFill>
              </a:rPr>
              <a:t>adi ortaklığın ortaklarının sorumlulukları oranında </a:t>
            </a:r>
            <a:r>
              <a:rPr lang="tr-TR" dirty="0" smtClean="0"/>
              <a:t>ortaklara kullandırılmış kredi olarak </a:t>
            </a:r>
            <a:r>
              <a:rPr lang="tr-TR" b="1" dirty="0" smtClean="0"/>
              <a:t>kabul edileceği düzenlenmiştir</a:t>
            </a:r>
            <a:r>
              <a:rPr lang="tr-TR" dirty="0" smtClean="0"/>
              <a:t> (BK, md. 54/1). </a:t>
            </a:r>
          </a:p>
          <a:p>
            <a:r>
              <a:rPr lang="tr-TR" dirty="0" smtClean="0"/>
              <a:t>Ayrıca;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i="1" u="sng" dirty="0" smtClean="0"/>
              <a:t>Ücret politikalarının bankanın etik değerleri, stratejik hedefleri ve iç dengeleri ile uyumu sağlanmalıdır</a:t>
            </a:r>
            <a:r>
              <a:rPr lang="tr-TR" dirty="0" smtClean="0"/>
              <a:t>:</a:t>
            </a:r>
          </a:p>
          <a:p>
            <a:endParaRPr lang="tr-TR" dirty="0"/>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40960" cy="6480720"/>
          </a:xfrm>
        </p:spPr>
        <p:txBody>
          <a:bodyPr>
            <a:normAutofit fontScale="70000" lnSpcReduction="20000"/>
          </a:bodyPr>
          <a:lstStyle/>
          <a:p>
            <a:r>
              <a:rPr lang="tr-TR" dirty="0" smtClean="0"/>
              <a:t>“</a:t>
            </a:r>
            <a:r>
              <a:rPr lang="tr-TR" i="1" dirty="0" smtClean="0"/>
              <a:t>...</a:t>
            </a:r>
            <a:endParaRPr lang="tr-TR" dirty="0" smtClean="0"/>
          </a:p>
          <a:p>
            <a:pPr lvl="0"/>
            <a:r>
              <a:rPr lang="tr-TR" i="1" dirty="0" smtClean="0"/>
              <a:t>Birlikte kontrol edilen ortaklıklara kullandırılan krediler, bu ortaklıkları birlikte kontrol eden hissedarların her birinin ortaklık sermayesinde sahip olduğu payların, birlikte kontrol ettikleri toplam paya oranı ölçüsünde ortaklığı birlikte kontrol eden her bir hissedarın dâhil olduğu risk grubuna kullandırılmış sayılır</a:t>
            </a:r>
            <a:r>
              <a:rPr lang="tr-TR" dirty="0" smtClean="0"/>
              <a:t>(BK, md. 54/3)</a:t>
            </a:r>
            <a:r>
              <a:rPr lang="tr-TR" i="1" dirty="0" smtClean="0"/>
              <a:t>.</a:t>
            </a:r>
            <a:endParaRPr lang="tr-TR" dirty="0" smtClean="0"/>
          </a:p>
          <a:p>
            <a:pPr lvl="0"/>
            <a:r>
              <a:rPr lang="tr-TR" i="1" dirty="0" smtClean="0"/>
              <a:t>Bir gerçek ya da tüzel kişiye veya bir risk grubuna öz kaynakların yüzde onu veya daha fazlası oranında kullandırılan krediler büyük kredi sayılır ve bunların toplamı öz kaynakların sekiz katını aşamaz </a:t>
            </a:r>
            <a:r>
              <a:rPr lang="tr-TR" dirty="0" smtClean="0"/>
              <a:t>(BK, md. 54/4)</a:t>
            </a:r>
            <a:r>
              <a:rPr lang="tr-TR" i="1" dirty="0" smtClean="0"/>
              <a:t>.</a:t>
            </a:r>
            <a:endParaRPr lang="tr-TR" dirty="0" smtClean="0"/>
          </a:p>
          <a:p>
            <a:pPr lvl="0"/>
            <a:r>
              <a:rPr lang="tr-TR" i="1" dirty="0" smtClean="0"/>
              <a:t>Bir risk grubuna kullandırılan kredilerin teminatını oluşturmak üzere aynı risk grubuna dâhil gerçek veya tüzel kişilerden kabul edilen aval, garanti ve kefaletler risk grubuna ait kredi sınırlarının hesabında dikkate alınmaz </a:t>
            </a:r>
            <a:r>
              <a:rPr lang="tr-TR" dirty="0" smtClean="0"/>
              <a:t>(BK, md. 54/5)</a:t>
            </a:r>
            <a:r>
              <a:rPr lang="tr-TR" i="1" dirty="0" smtClean="0"/>
              <a:t>. </a:t>
            </a:r>
            <a:endParaRPr lang="tr-TR" dirty="0" smtClean="0"/>
          </a:p>
          <a:p>
            <a:pPr lvl="0"/>
            <a:r>
              <a:rPr lang="tr-TR" i="1" dirty="0" smtClean="0"/>
              <a:t>Gayri nakdî krediler, vadeli işlem ve opsiyon sözleşmeleri ile benzeri diğer sözleşmeler, kabul edilen aval, garanti ve kefaletler, kredi kuruluşları ve finansal kuruluşlarla gerçekleştirilen işlemler, Kurulca kabul edilecek ülkelerin merkezî yönetimleri, merkez bankaları ve bankaları ile yapılan işlemler veya bunlarca çıkarılan ya da ödenmesi garanti edilen bono, tahvil ve benzeri sermaye piyasası araçları, verilen diğer garantiler karşılığı yapılan işlemler kredi sınırlarının hesabında </a:t>
            </a:r>
            <a:r>
              <a:rPr lang="tr-TR" i="1" dirty="0" err="1" smtClean="0"/>
              <a:t>BDDKur’ca</a:t>
            </a:r>
            <a:r>
              <a:rPr lang="tr-TR" i="1" dirty="0" smtClean="0"/>
              <a:t> belirlenen esaslar ve oranlar dâhilinde dikkate alınır </a:t>
            </a:r>
            <a:r>
              <a:rPr lang="tr-TR" dirty="0" smtClean="0"/>
              <a:t>(BK, md. 54/6)</a:t>
            </a:r>
            <a:r>
              <a:rPr lang="tr-TR" i="1" dirty="0" smtClean="0"/>
              <a:t>...</a:t>
            </a:r>
            <a:r>
              <a:rPr lang="tr-TR" dirty="0" smtClean="0"/>
              <a:t>”.</a:t>
            </a:r>
          </a:p>
          <a:p>
            <a:endParaRPr lang="tr-TR" dirty="0" smtClean="0"/>
          </a:p>
          <a:p>
            <a:endParaRPr lang="tr-TR" dirty="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Bankalar yukarıda belirtilen kredi sınırlarını aşarak kredi kullandırması halinde, </a:t>
            </a:r>
            <a:r>
              <a:rPr lang="tr-TR" b="1" dirty="0" smtClean="0">
                <a:solidFill>
                  <a:srgbClr val="FF0000"/>
                </a:solidFill>
              </a:rPr>
              <a:t>50.000 TL’den az olmamak üzere kredi sınırını aşan tutarın % 1’ine kadar idari para cezası</a:t>
            </a:r>
            <a:r>
              <a:rPr lang="tr-TR" dirty="0" smtClean="0"/>
              <a:t>yla karşı karşıya kalabilir (BK, md. 146/1-j). </a:t>
            </a:r>
            <a:r>
              <a:rPr lang="tr-TR" i="1" dirty="0" smtClean="0"/>
              <a:t>     </a:t>
            </a:r>
            <a:endParaRPr lang="tr-TR" dirty="0" smtClean="0"/>
          </a:p>
          <a:p>
            <a:r>
              <a:rPr lang="tr-TR" dirty="0" smtClean="0"/>
              <a:t>Yukarıda belirtilen kredi sınırlarına karşın bu sınırların uygulanmayacağı işlemler ise, BK md. 55’de sıralanmıştır. </a:t>
            </a:r>
          </a:p>
          <a:p>
            <a:r>
              <a:rPr lang="tr-TR" dirty="0" smtClean="0"/>
              <a:t>Buna göre aşağıda sıralanan kredi işlemleri kredi sınırlamalarına tabi tutulmamaktadır. </a:t>
            </a:r>
          </a:p>
          <a:p>
            <a:endParaRPr lang="tr-TR"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79512" y="260648"/>
            <a:ext cx="8712968" cy="6408712"/>
          </a:xfrm>
        </p:spPr>
        <p:txBody>
          <a:bodyPr>
            <a:normAutofit fontScale="62500" lnSpcReduction="20000"/>
          </a:bodyPr>
          <a:lstStyle/>
          <a:p>
            <a:r>
              <a:rPr lang="tr-TR" dirty="0" smtClean="0"/>
              <a:t>“.</a:t>
            </a:r>
            <a:r>
              <a:rPr lang="tr-TR" i="1" dirty="0" smtClean="0"/>
              <a:t>..</a:t>
            </a:r>
            <a:r>
              <a:rPr lang="tr-TR" b="1" i="1" dirty="0" smtClean="0"/>
              <a:t>  </a:t>
            </a:r>
            <a:endParaRPr lang="tr-TR" dirty="0" smtClean="0"/>
          </a:p>
          <a:p>
            <a:pPr lvl="0"/>
            <a:r>
              <a:rPr lang="tr-TR" i="1" dirty="0" smtClean="0"/>
              <a:t>Karşılığı nakit, nakit benzeri kıymet ve hesaplar ile kıymetli maden olan işlemler. </a:t>
            </a:r>
            <a:endParaRPr lang="tr-TR" dirty="0" smtClean="0"/>
          </a:p>
          <a:p>
            <a:pPr lvl="0"/>
            <a:r>
              <a:rPr lang="tr-TR" i="1" dirty="0" smtClean="0"/>
              <a:t>Hazine Müsteşarlığı, Merkez Bankası, Özelleştirme İdaresi Başkanlığı ve Toplu Konut İdaresi Başkanlığıyla yapılan işlemler ile bu kurumlarca çıkarılan ya da ödenmesi garanti edilen bono, tahvil ve benzeri menkul kıymetler karşılığı yapılan işlemler. </a:t>
            </a:r>
            <a:endParaRPr lang="tr-TR" dirty="0" smtClean="0"/>
          </a:p>
          <a:p>
            <a:pPr lvl="0"/>
            <a:r>
              <a:rPr lang="tr-TR" i="1" dirty="0" smtClean="0"/>
              <a:t>Merkez Bankası </a:t>
            </a:r>
            <a:r>
              <a:rPr lang="tr-TR" i="1" dirty="0" err="1" smtClean="0"/>
              <a:t>nezdindeki</a:t>
            </a:r>
            <a:r>
              <a:rPr lang="tr-TR" i="1" dirty="0" smtClean="0"/>
              <a:t> piyasalarda veya kanunla teşkilatlanmış diğer para piyasalarında yapılan işlemler.</a:t>
            </a:r>
            <a:endParaRPr lang="tr-TR" dirty="0" smtClean="0"/>
          </a:p>
          <a:p>
            <a:pPr lvl="0"/>
            <a:r>
              <a:rPr lang="tr-TR" i="1" dirty="0" smtClean="0"/>
              <a:t>Aynı kişiye ya da aynı risk grubuna yeni kredi tahsisi hâlinde daha önce yabancı para cinsinden veya yabancı para ölçüsü ile verilen kredilerin, müteakiben tahsis edilen kredinin kullandırılmaya başlandığı tarihteki cari kurdan dikkate alınması kaydıyla çek ve kredi kartı </a:t>
            </a:r>
            <a:r>
              <a:rPr lang="tr-TR" i="1" dirty="0" err="1" smtClean="0"/>
              <a:t>kullandırımları</a:t>
            </a:r>
            <a:r>
              <a:rPr lang="tr-TR" i="1" dirty="0" smtClean="0"/>
              <a:t> hariç, kredilerde kur değişikliklerinin doğurduğu artışlar ile vadesi geçmiş kredilere tahakkuk ettirilen faiz, kâr payı ve diğer unsurlar.</a:t>
            </a:r>
            <a:endParaRPr lang="tr-TR" dirty="0" smtClean="0"/>
          </a:p>
          <a:p>
            <a:pPr lvl="0"/>
            <a:r>
              <a:rPr lang="tr-TR" i="1" dirty="0" smtClean="0"/>
              <a:t>Her türlü sermaye artırımları dolayısıyla bedelsiz edinilen ortaklık payları ile ortaklık paylarının herhangi bir fon çıkışı gerektirmeyen değer artışları.</a:t>
            </a:r>
            <a:endParaRPr lang="tr-TR" dirty="0" smtClean="0"/>
          </a:p>
          <a:p>
            <a:pPr lvl="0"/>
            <a:r>
              <a:rPr lang="tr-TR" i="1" dirty="0" err="1" smtClean="0"/>
              <a:t>BDDKur’ca</a:t>
            </a:r>
            <a:r>
              <a:rPr lang="tr-TR" i="1" dirty="0" smtClean="0"/>
              <a:t> belirlenecek esaslar dâhilinde bankaların kendi aralarındaki işlemler.</a:t>
            </a:r>
            <a:endParaRPr lang="tr-TR" dirty="0" smtClean="0"/>
          </a:p>
          <a:p>
            <a:pPr lvl="0"/>
            <a:r>
              <a:rPr lang="tr-TR" i="1" dirty="0" err="1" smtClean="0"/>
              <a:t>BDDKur’ca</a:t>
            </a:r>
            <a:r>
              <a:rPr lang="tr-TR" i="1" dirty="0" smtClean="0"/>
              <a:t> belirlenecek esas ve süreler çerçevesinde elden çıkarılması kaydıyla halka arza aracılık yüklenimleri kapsamında edinilen ortaklık payları.</a:t>
            </a:r>
            <a:endParaRPr lang="tr-TR" dirty="0" smtClean="0"/>
          </a:p>
          <a:p>
            <a:pPr lvl="0"/>
            <a:r>
              <a:rPr lang="tr-TR" i="1" dirty="0" err="1" smtClean="0"/>
              <a:t>Özkaynak</a:t>
            </a:r>
            <a:r>
              <a:rPr lang="tr-TR" i="1" dirty="0" smtClean="0"/>
              <a:t> hesabında indirilecek değer olarak dikkate alınan işlemler.</a:t>
            </a:r>
            <a:endParaRPr lang="tr-TR" dirty="0" smtClean="0"/>
          </a:p>
          <a:p>
            <a:pPr lvl="0"/>
            <a:r>
              <a:rPr lang="tr-TR" i="1" dirty="0" err="1" smtClean="0"/>
              <a:t>BDDKur’ca</a:t>
            </a:r>
            <a:r>
              <a:rPr lang="tr-TR" i="1" dirty="0" smtClean="0"/>
              <a:t> belirlenecek diğer işlemler...</a:t>
            </a:r>
            <a:r>
              <a:rPr lang="tr-TR" dirty="0" smtClean="0"/>
              <a:t>”</a:t>
            </a:r>
          </a:p>
          <a:p>
            <a:endParaRPr lang="tr-TR" dirty="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Ortaklık Paylarına İlişkin Sınırlamalar</a:t>
            </a:r>
            <a:endParaRPr lang="tr-TR" dirty="0"/>
          </a:p>
        </p:txBody>
      </p:sp>
      <p:sp>
        <p:nvSpPr>
          <p:cNvPr id="3" name="2 İçerik Yer Tutucusu"/>
          <p:cNvSpPr>
            <a:spLocks noGrp="1"/>
          </p:cNvSpPr>
          <p:nvPr>
            <p:ph idx="1"/>
          </p:nvPr>
        </p:nvSpPr>
        <p:spPr>
          <a:xfrm>
            <a:off x="457200" y="1196752"/>
            <a:ext cx="8229600" cy="5400600"/>
          </a:xfrm>
        </p:spPr>
        <p:txBody>
          <a:bodyPr>
            <a:normAutofit lnSpcReduction="10000"/>
          </a:bodyPr>
          <a:lstStyle/>
          <a:p>
            <a:r>
              <a:rPr lang="tr-TR" dirty="0" smtClean="0"/>
              <a:t>BK ile bankaların ortaklarına yönelik de sınırlamalar getirilmiştir. </a:t>
            </a:r>
          </a:p>
          <a:p>
            <a:r>
              <a:rPr lang="tr-TR" dirty="0" smtClean="0"/>
              <a:t>Ortaklık paylarına ilişkin sınırlama hem nispi hem de maktu tutarlarda düzenlenmiştir. </a:t>
            </a:r>
          </a:p>
          <a:p>
            <a:r>
              <a:rPr lang="tr-TR" dirty="0" smtClean="0"/>
              <a:t>Çünkü bankalar esasen bankacılık faaliyetlerine yönelmek ve faaliyetlerini bu alanda idame ettirmekle sorumludurlar.  </a:t>
            </a:r>
          </a:p>
          <a:p>
            <a:r>
              <a:rPr lang="tr-TR" dirty="0" smtClean="0"/>
              <a:t>Bu nedenle </a:t>
            </a:r>
            <a:r>
              <a:rPr lang="tr-TR" b="1" dirty="0" smtClean="0">
                <a:solidFill>
                  <a:srgbClr val="FF0000"/>
                </a:solidFill>
              </a:rPr>
              <a:t>bankaların</a:t>
            </a:r>
            <a:r>
              <a:rPr lang="tr-TR" dirty="0" smtClean="0"/>
              <a:t>; kredi kuruluşları ve finansal kuruluşlar haricindeki </a:t>
            </a:r>
            <a:r>
              <a:rPr lang="tr-TR" b="1" dirty="0" smtClean="0">
                <a:solidFill>
                  <a:srgbClr val="FF0000"/>
                </a:solidFill>
              </a:rPr>
              <a:t>herhangi bir ortaklıktaki payı</a:t>
            </a:r>
            <a:r>
              <a:rPr lang="tr-TR" dirty="0" smtClean="0"/>
              <a:t>, </a:t>
            </a:r>
            <a:r>
              <a:rPr lang="tr-TR" b="1" dirty="0" smtClean="0"/>
              <a:t>bankanın kendi öz kaynaklarının % 15’ini aşamaz </a:t>
            </a:r>
            <a:r>
              <a:rPr lang="tr-TR" dirty="0" smtClean="0"/>
              <a:t>(BK, md. 56/1). </a:t>
            </a:r>
            <a:endParaRPr lang="tr-TR"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Bankaların sahip olduğu </a:t>
            </a:r>
            <a:r>
              <a:rPr lang="tr-TR" b="1" dirty="0" smtClean="0"/>
              <a:t>ortaklık paylarının toplam tutarı</a:t>
            </a:r>
            <a:r>
              <a:rPr lang="tr-TR" dirty="0" smtClean="0"/>
              <a:t> ise </a:t>
            </a:r>
            <a:r>
              <a:rPr lang="tr-TR" b="1" dirty="0" smtClean="0"/>
              <a:t>öz kaynaklarının % 60’ını aşamaması gerekmekte</a:t>
            </a:r>
            <a:r>
              <a:rPr lang="tr-TR" dirty="0" smtClean="0"/>
              <a:t>dir (BK, md. 56/1). </a:t>
            </a:r>
          </a:p>
          <a:p>
            <a:r>
              <a:rPr lang="tr-TR" dirty="0" smtClean="0"/>
              <a:t>BK md. 56/1 düzenlemesinin istisnası takip eden fıkrada düzenlenmiştir. </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Her türlü sermaye artırımları dolayısıyla bedelsiz edinilen ortaklık payları ile ortaklık paylarının herhangi bir fon çıkışı gerektirmeyen değer artışlarına ilişkin işlemler, % 15 ve % 60’lık sınırların hesabında dikkate alınmaz. </a:t>
            </a:r>
          </a:p>
          <a:p>
            <a:r>
              <a:rPr lang="tr-TR" dirty="0" smtClean="0"/>
              <a:t>% 15 ve % 60’lık sınırların aşılması hâlinde ise; aşılan tutar, öz kaynak hesaplamasında ana sermayeden indirilen bir kalem olarak dikkate alınır (BK, md. 56/1). </a:t>
            </a:r>
          </a:p>
          <a:p>
            <a:endParaRPr lang="tr-TR" dirty="0"/>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normAutofit/>
          </a:bodyPr>
          <a:lstStyle/>
          <a:p>
            <a:r>
              <a:rPr lang="tr-TR" dirty="0" smtClean="0"/>
              <a:t>Bu madde de düzenlenmiş </a:t>
            </a:r>
            <a:r>
              <a:rPr lang="tr-TR" b="1" dirty="0" smtClean="0"/>
              <a:t>son sınırlama ise </a:t>
            </a:r>
            <a:r>
              <a:rPr lang="tr-TR" dirty="0" smtClean="0">
                <a:solidFill>
                  <a:srgbClr val="FF0000"/>
                </a:solidFill>
              </a:rPr>
              <a:t>doğrudan ya da dolaylı ortaklıklara ilişkin</a:t>
            </a:r>
            <a:r>
              <a:rPr lang="tr-TR" dirty="0" smtClean="0"/>
              <a:t>dir. </a:t>
            </a:r>
          </a:p>
          <a:p>
            <a:r>
              <a:rPr lang="tr-TR" dirty="0" smtClean="0"/>
              <a:t>Şöyle ki; bir banka kendisine doğrudan ya da dolaylı ortak olan bir kurum ya da kuruluşa doğrudan ya da dolaylı şekilde ortak olmaz (BK, md. 56/3). </a:t>
            </a:r>
          </a:p>
          <a:p>
            <a:r>
              <a:rPr lang="tr-TR" dirty="0" smtClean="0"/>
              <a:t>Ayrıca kendine ortak olan bu kurum ya da kuruluşlara ortak olup, hisse senetlerini rehin olarak kabul edemez yahut karşılığında avans kullandıramaz (BK, md. 56/3). </a:t>
            </a:r>
            <a:endParaRPr lang="tr-TR"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40960" cy="6408712"/>
          </a:xfrm>
        </p:spPr>
        <p:txBody>
          <a:bodyPr>
            <a:normAutofit/>
          </a:bodyPr>
          <a:lstStyle/>
          <a:p>
            <a:r>
              <a:rPr lang="tr-TR" dirty="0" smtClean="0"/>
              <a:t>BK md. 56’ya aykırı şekilde ortaklık payı edinen </a:t>
            </a:r>
            <a:r>
              <a:rPr lang="tr-TR" dirty="0" smtClean="0">
                <a:solidFill>
                  <a:srgbClr val="FF0000"/>
                </a:solidFill>
              </a:rPr>
              <a:t>bankaya, 20.000 TL’den az olmamak üzere, aykırı şekilde edinilen pay tutarının % 5’ine kadar idari para cezası</a:t>
            </a:r>
            <a:r>
              <a:rPr lang="tr-TR" dirty="0" smtClean="0"/>
              <a:t> uygulanır (BK, md. 146/1-k). </a:t>
            </a:r>
          </a:p>
          <a:p>
            <a:r>
              <a:rPr lang="tr-TR" dirty="0" smtClean="0"/>
              <a:t>Ceza tebellüğ edildiği tarihten itibaren </a:t>
            </a:r>
            <a:r>
              <a:rPr lang="tr-TR" b="1" dirty="0" smtClean="0"/>
              <a:t>1 yıl içinde mevcut aykırılığın giderilmesi gerekmekte</a:t>
            </a:r>
            <a:r>
              <a:rPr lang="tr-TR" dirty="0" smtClean="0"/>
              <a:t>dir.  </a:t>
            </a:r>
          </a:p>
          <a:p>
            <a:r>
              <a:rPr lang="tr-TR" dirty="0" smtClean="0"/>
              <a:t>Aykırılığın giderilmemesi durumunda ise 1 yıllık sürenin bitiminden itibaren, aykırılığın giderildiği tarihe kadar geçen her gün için verilen cezanın % 1’i tutarında ayrıca idari para cezası uygulanır (BK, md. 146/1-k).</a:t>
            </a:r>
            <a:endParaRPr lang="tr-TR" dirty="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Gayrimenkul ve Emtia Üzerine Sınırlar</a:t>
            </a:r>
            <a:endParaRPr lang="tr-TR" dirty="0"/>
          </a:p>
        </p:txBody>
      </p:sp>
      <p:sp>
        <p:nvSpPr>
          <p:cNvPr id="3" name="2 İçerik Yer Tutucusu"/>
          <p:cNvSpPr>
            <a:spLocks noGrp="1"/>
          </p:cNvSpPr>
          <p:nvPr>
            <p:ph idx="1"/>
          </p:nvPr>
        </p:nvSpPr>
        <p:spPr>
          <a:xfrm>
            <a:off x="457200" y="1196752"/>
            <a:ext cx="8229600" cy="5400600"/>
          </a:xfrm>
        </p:spPr>
        <p:txBody>
          <a:bodyPr>
            <a:normAutofit/>
          </a:bodyPr>
          <a:lstStyle/>
          <a:p>
            <a:r>
              <a:rPr lang="tr-TR" dirty="0" smtClean="0"/>
              <a:t>Bankalar ticari faaliyetlerini devam ettirmek üzere gayrimenkul sahibi olabilirler. </a:t>
            </a:r>
          </a:p>
          <a:p>
            <a:r>
              <a:rPr lang="tr-TR" dirty="0" smtClean="0"/>
              <a:t>Yani banka bir </a:t>
            </a:r>
            <a:r>
              <a:rPr lang="tr-TR" b="1" dirty="0" smtClean="0"/>
              <a:t>genel merkez, bölge müdürlüğü ya da şube binası ihtiyacına yönelik gayrimenkul satın alma yoluna </a:t>
            </a:r>
            <a:r>
              <a:rPr lang="tr-TR" dirty="0" smtClean="0"/>
              <a:t>gidebilir. </a:t>
            </a:r>
          </a:p>
          <a:p>
            <a:r>
              <a:rPr lang="tr-TR" dirty="0" smtClean="0"/>
              <a:t>Buradaki amaç kesinlikle faaliyetin sürdürülmesi olmalıdır. </a:t>
            </a:r>
          </a:p>
          <a:p>
            <a:r>
              <a:rPr lang="tr-TR" dirty="0" smtClean="0"/>
              <a:t>Buna karşın, bankalar </a:t>
            </a:r>
            <a:r>
              <a:rPr lang="tr-TR" b="1" dirty="0" smtClean="0"/>
              <a:t>ticari amaçlı gayrimenkul alım satım işi ile iştigal olamazlar</a:t>
            </a:r>
            <a:r>
              <a:rPr lang="tr-TR" dirty="0" smtClean="0"/>
              <a:t>/uğraşamazlar (BK, md. 57/2). </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Buna rağmen bankanın </a:t>
            </a:r>
            <a:r>
              <a:rPr lang="tr-TR" b="1" dirty="0" smtClean="0"/>
              <a:t>sahip olacağı gayrimenkullerin toplamı</a:t>
            </a:r>
            <a:r>
              <a:rPr lang="tr-TR" dirty="0" smtClean="0"/>
              <a:t>, onların </a:t>
            </a:r>
            <a:r>
              <a:rPr lang="tr-TR" dirty="0" smtClean="0">
                <a:solidFill>
                  <a:srgbClr val="FF0000"/>
                </a:solidFill>
                <a:effectLst>
                  <a:outerShdw blurRad="38100" dist="38100" dir="2700000" algn="tl">
                    <a:srgbClr val="000000">
                      <a:alpha val="43137"/>
                    </a:srgbClr>
                  </a:outerShdw>
                </a:effectLst>
              </a:rPr>
              <a:t>bankacılık faaliyetlerini etkilemeyecek düzeyde olması gerekir</a:t>
            </a:r>
            <a:r>
              <a:rPr lang="tr-TR" dirty="0" smtClean="0"/>
              <a:t>. </a:t>
            </a:r>
          </a:p>
          <a:p>
            <a:r>
              <a:rPr lang="tr-TR" dirty="0" smtClean="0"/>
              <a:t>Bu nedenle bankanın sahip olacağı gayrimenkullere yönelik sınırlama getirilmiştir. </a:t>
            </a:r>
          </a:p>
          <a:p>
            <a:r>
              <a:rPr lang="tr-TR" dirty="0" smtClean="0"/>
              <a:t>BK md. 57/1’de düzenlenmiş bu sınır; </a:t>
            </a:r>
            <a:r>
              <a:rPr lang="tr-TR" b="1" dirty="0" smtClean="0"/>
              <a:t>sahip olunan gayrimenkullerin net defter değerleri toplamı</a:t>
            </a:r>
            <a:r>
              <a:rPr lang="tr-TR" dirty="0" smtClean="0"/>
              <a:t>, </a:t>
            </a:r>
            <a:r>
              <a:rPr lang="tr-TR" b="1" dirty="0" smtClean="0">
                <a:solidFill>
                  <a:srgbClr val="FF0000"/>
                </a:solidFill>
              </a:rPr>
              <a:t>öz kaynaklarının % 50’sidir.</a:t>
            </a:r>
            <a:r>
              <a:rPr lang="tr-TR" dirty="0" smtClean="0"/>
              <a:t> </a:t>
            </a:r>
          </a:p>
          <a:p>
            <a:r>
              <a:rPr lang="tr-TR" dirty="0" smtClean="0"/>
              <a:t>Banka bu sınır üzerinde gayrimenkul sahibi olamayacaktır. </a:t>
            </a:r>
          </a:p>
          <a:p>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0"/>
            <a:r>
              <a:rPr lang="tr-TR" i="1" u="sng" dirty="0" smtClean="0"/>
              <a:t>Kurumsal yönetimde şeffaflık sağlanmalıdır</a:t>
            </a:r>
            <a:r>
              <a:rPr lang="tr-TR" dirty="0" smtClean="0"/>
              <a:t>: Banka; ilgilileri, bankanın yapısı ve amaçları hakkında bilgilendirmeli, böylelikle, ilgililerin banka yönetimini değerlendirmesine imkân tanımalıdır. Banka resmi web sayfası bu amaçlar için kullanılması bu ilke kapsamındadır. </a:t>
            </a:r>
          </a:p>
          <a:p>
            <a:endParaRPr lang="tr-TR" dirty="0"/>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5937523"/>
          </a:xfrm>
        </p:spPr>
        <p:txBody>
          <a:bodyPr>
            <a:normAutofit/>
          </a:bodyPr>
          <a:lstStyle/>
          <a:p>
            <a:r>
              <a:rPr lang="tr-TR" dirty="0" smtClean="0"/>
              <a:t>BK md. 57’de öngörülen diğer bir sınır ise emtiaya yöneliktir. </a:t>
            </a:r>
          </a:p>
          <a:p>
            <a:r>
              <a:rPr lang="tr-TR" dirty="0" smtClean="0"/>
              <a:t>Ticari anlamda </a:t>
            </a:r>
            <a:r>
              <a:rPr lang="tr-TR" b="1" dirty="0" smtClean="0"/>
              <a:t>emtia alım satımı </a:t>
            </a:r>
            <a:r>
              <a:rPr lang="tr-TR" dirty="0" smtClean="0"/>
              <a:t>gayrimenkullerde olduğu gibi </a:t>
            </a:r>
            <a:r>
              <a:rPr lang="tr-TR" b="1" dirty="0" smtClean="0"/>
              <a:t>yasaklanmıştır </a:t>
            </a:r>
            <a:r>
              <a:rPr lang="tr-TR" dirty="0" smtClean="0"/>
              <a:t>(BK, md. 57/2). </a:t>
            </a:r>
          </a:p>
          <a:p>
            <a:r>
              <a:rPr lang="tr-TR" dirty="0" smtClean="0"/>
              <a:t>Bu yasağa; </a:t>
            </a:r>
            <a:r>
              <a:rPr lang="tr-TR" dirty="0" err="1" smtClean="0"/>
              <a:t>SPKan</a:t>
            </a:r>
            <a:r>
              <a:rPr lang="tr-TR" dirty="0" smtClean="0"/>
              <a:t> kapsamında olan gayrimenkul ve emtiayı esas alan sözleşmeler ile </a:t>
            </a:r>
            <a:r>
              <a:rPr lang="tr-TR" dirty="0" err="1" smtClean="0"/>
              <a:t>BDDKur</a:t>
            </a:r>
            <a:r>
              <a:rPr lang="tr-TR" dirty="0" smtClean="0"/>
              <a:t> tarafından uygun görülecek kıymetli madenlerin alım ve satımı işi dâhil değildir (BK, md. 57/2). </a:t>
            </a: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27781"/>
            <a:ext cx="8229600" cy="6369571"/>
          </a:xfrm>
        </p:spPr>
        <p:txBody>
          <a:bodyPr>
            <a:normAutofit/>
          </a:bodyPr>
          <a:lstStyle/>
          <a:p>
            <a:r>
              <a:rPr lang="tr-TR" dirty="0" smtClean="0"/>
              <a:t>Bankalar alacaklarından dolayı sahibi oldukları gayrimenkul ya da emtiaları ise elden çıkarmak yani paraya çevirmek zorundadır (BK, md. 57/4). </a:t>
            </a:r>
          </a:p>
          <a:p>
            <a:r>
              <a:rPr lang="tr-TR" dirty="0" smtClean="0"/>
              <a:t>Ayrıca bankaların; esas faaliyet konusu gayrimenkul ticareti olan ortaklıklara katılmaları da yasaklanmıştır (BK, md. 57/2). </a:t>
            </a:r>
          </a:p>
          <a:p>
            <a:r>
              <a:rPr lang="tr-TR" dirty="0" smtClean="0"/>
              <a:t>Bu hükmün istisnası ipotekli konut finansmanı kuruluşu ve gayrimenkul yatırım ortaklıklarıdır (BK, md. 57/2). </a:t>
            </a:r>
          </a:p>
          <a:p>
            <a:r>
              <a:rPr lang="tr-TR" dirty="0" smtClean="0"/>
              <a:t>Yani bankaların bu ortaklıklara katılmaları mümkündür. </a:t>
            </a:r>
          </a:p>
          <a:p>
            <a:endParaRPr lang="tr-TR"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dirty="0" smtClean="0"/>
              <a:t>Bankaların gayrimenkul ya da emtia satın almalarına yönelik yasaklama ve sınırlamalara </a:t>
            </a:r>
            <a:r>
              <a:rPr lang="tr-TR" b="1" dirty="0" smtClean="0"/>
              <a:t>aykırı davranmaları hâlinde, bankalara; 20.000 TL’den az olmamak üzere, yasaklama ve sınırlama konusu değerin % 10’na kadar idari para cezası</a:t>
            </a:r>
            <a:r>
              <a:rPr lang="tr-TR" dirty="0" smtClean="0"/>
              <a:t> uygulanır (BK, md. 146/1-l). </a:t>
            </a:r>
          </a:p>
          <a:p>
            <a:r>
              <a:rPr lang="tr-TR" dirty="0" smtClean="0"/>
              <a:t>Ceza tebliğ edildiği tarihinden itibaren bankanın, </a:t>
            </a:r>
            <a:r>
              <a:rPr lang="tr-TR" b="1" dirty="0" smtClean="0"/>
              <a:t>1 yıl içinde bu aykırılığı gidermesi </a:t>
            </a:r>
            <a:r>
              <a:rPr lang="tr-TR" dirty="0" smtClean="0"/>
              <a:t>gerekmektedir. </a:t>
            </a:r>
          </a:p>
          <a:p>
            <a:endParaRPr lang="tr-TR" dirty="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Kredi kullandırmadan kaynaklanan aykırılık hariç, </a:t>
            </a:r>
            <a:r>
              <a:rPr lang="tr-TR" dirty="0" smtClean="0">
                <a:solidFill>
                  <a:srgbClr val="FF0000"/>
                </a:solidFill>
              </a:rPr>
              <a:t>1 yıllık sürenin bitiminden itibaren aykırılığın giderildiği tarihe kadar geçen her gün için verilen cezanın % 1’i tutarında ayrıca idari para cezası</a:t>
            </a:r>
            <a:r>
              <a:rPr lang="tr-TR" dirty="0" smtClean="0"/>
              <a:t>na karar verilir (BK, md. 146/1-l).</a:t>
            </a:r>
            <a:endParaRPr lang="tr-TR" dirty="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55773"/>
            <a:ext cx="8229600" cy="6369571"/>
          </a:xfrm>
        </p:spPr>
        <p:txBody>
          <a:bodyPr>
            <a:normAutofit/>
          </a:bodyPr>
          <a:lstStyle/>
          <a:p>
            <a:r>
              <a:rPr lang="tr-TR" dirty="0" smtClean="0"/>
              <a:t>Katılım bankaları; gayrimenkul, ekipman ya da emtia temini ya da finansal kiralama, kâr ve zarar ortaklığı, ortak yatırımlar yoluyla finansman sağlanması gibi faaliyetlere girişebilir. </a:t>
            </a:r>
          </a:p>
          <a:p>
            <a:r>
              <a:rPr lang="tr-TR" dirty="0" smtClean="0"/>
              <a:t>Bu sebeple katılım bankaları bu tür faaliyetler nedeniyle belirli yükümlülükleri üstlenebilirler (BK, md. 57/3). </a:t>
            </a:r>
          </a:p>
          <a:p>
            <a:endParaRPr lang="tr-TR"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Buna karşın üstlenilen bu yükümlülüklerden dolayı, katılım bankaları; gayrimenkul ve emtia üzerine işlem yapabilir (BK, md. 57/3). </a:t>
            </a:r>
          </a:p>
          <a:p>
            <a:r>
              <a:rPr lang="tr-TR" dirty="0" smtClean="0"/>
              <a:t>Katılım bankalarının bu işlemleri gayrimenkul ve emtia sınırlamasına ilişkin düzenlemeler kapsamının dışındadır (BK, md. 57/3).</a:t>
            </a:r>
            <a:endParaRPr lang="tr-TR"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Sandık ve Vakıflara İlişkin İşlemler ile Bağış Sınırları</a:t>
            </a:r>
            <a:endParaRPr lang="tr-TR" dirty="0"/>
          </a:p>
        </p:txBody>
      </p:sp>
      <p:sp>
        <p:nvSpPr>
          <p:cNvPr id="3" name="2 İçerik Yer Tutucusu"/>
          <p:cNvSpPr>
            <a:spLocks noGrp="1"/>
          </p:cNvSpPr>
          <p:nvPr>
            <p:ph idx="1"/>
          </p:nvPr>
        </p:nvSpPr>
        <p:spPr/>
        <p:txBody>
          <a:bodyPr>
            <a:normAutofit/>
          </a:bodyPr>
          <a:lstStyle/>
          <a:p>
            <a:r>
              <a:rPr lang="tr-TR" dirty="0" smtClean="0"/>
              <a:t>Bankalar sadece kendi çalışanlarına çeşitli amaçlarla (sağlık, emeklilik yahut konut edindirme vb.) </a:t>
            </a:r>
            <a:r>
              <a:rPr lang="tr-TR" b="1" dirty="0" smtClean="0"/>
              <a:t>sandık veya vakıf kurabilir</a:t>
            </a:r>
            <a:r>
              <a:rPr lang="tr-TR" dirty="0" smtClean="0"/>
              <a:t>. </a:t>
            </a:r>
          </a:p>
          <a:p>
            <a:r>
              <a:rPr lang="tr-TR" dirty="0" smtClean="0"/>
              <a:t>Sandık ya da vakıf kurma amacına yönelik önemli örneklerden biri, çalışanlarının </a:t>
            </a:r>
            <a:r>
              <a:rPr lang="tr-TR" b="1" dirty="0" smtClean="0"/>
              <a:t>sosyal güvence</a:t>
            </a:r>
            <a:r>
              <a:rPr lang="tr-TR" dirty="0" smtClean="0"/>
              <a:t>ye kavuşturulması ya da </a:t>
            </a:r>
            <a:r>
              <a:rPr lang="tr-TR" b="1" dirty="0" smtClean="0"/>
              <a:t>emeklilik riskine karşı korunması </a:t>
            </a:r>
            <a:r>
              <a:rPr lang="tr-TR" dirty="0" smtClean="0"/>
              <a:t>olduğu kabul edilebilir.      </a:t>
            </a: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27781"/>
            <a:ext cx="8229600" cy="6297563"/>
          </a:xfrm>
        </p:spPr>
        <p:txBody>
          <a:bodyPr>
            <a:normAutofit fontScale="92500" lnSpcReduction="10000"/>
          </a:bodyPr>
          <a:lstStyle/>
          <a:p>
            <a:r>
              <a:rPr lang="tr-TR" dirty="0" smtClean="0"/>
              <a:t>Bankalarca sosyal yardım, ihtiyat ve tasarruf sağlama amaçlarına yönelik olarak da sandık ya da vakıf kurabileceği yine </a:t>
            </a:r>
            <a:r>
              <a:rPr lang="tr-TR" dirty="0" err="1" smtClean="0"/>
              <a:t>BK’de</a:t>
            </a:r>
            <a:r>
              <a:rPr lang="tr-TR" dirty="0" smtClean="0"/>
              <a:t> düzenlenmiştir. </a:t>
            </a:r>
          </a:p>
          <a:p>
            <a:r>
              <a:rPr lang="tr-TR" dirty="0" smtClean="0"/>
              <a:t>Ancak kanun koyucu açık bir şekilde; bu </a:t>
            </a:r>
            <a:r>
              <a:rPr lang="tr-TR" u="sng" dirty="0" smtClean="0"/>
              <a:t>sandık ve vakıfların banka bütçesi dışında kendi bütçesine sahip olmasını</a:t>
            </a:r>
            <a:r>
              <a:rPr lang="tr-TR" dirty="0" smtClean="0"/>
              <a:t>, </a:t>
            </a:r>
            <a:r>
              <a:rPr lang="tr-TR" u="sng" dirty="0" smtClean="0"/>
              <a:t>sandık ve vakıfların hangi sebeple olursa olsun bütçe açığı verse de bankanın kendi kaynaklarından bu sandık ya da vakıfları açıklarını finanse etmemesi gerektiği</a:t>
            </a:r>
            <a:r>
              <a:rPr lang="tr-TR" dirty="0" smtClean="0"/>
              <a:t>ni düzenlemiştir (BK, md. 58). </a:t>
            </a:r>
          </a:p>
          <a:p>
            <a:r>
              <a:rPr lang="tr-TR" dirty="0" smtClean="0"/>
              <a:t>Buna rağmen bankaya, böyle bir işlemle sandık ya da vakfa para aktarması halinde </a:t>
            </a:r>
            <a:r>
              <a:rPr lang="tr-TR" b="1" dirty="0" smtClean="0"/>
              <a:t>5.000 TL’den az olmamak üzere aktardığı para miktarı kadar idari para cezası</a:t>
            </a:r>
            <a:r>
              <a:rPr lang="tr-TR" dirty="0" smtClean="0"/>
              <a:t> uygulanır (BK, md. 146/1-m).</a:t>
            </a:r>
            <a:endParaRPr lang="tr-TR" dirty="0"/>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55773"/>
            <a:ext cx="8229600" cy="6369571"/>
          </a:xfrm>
        </p:spPr>
        <p:txBody>
          <a:bodyPr>
            <a:normAutofit/>
          </a:bodyPr>
          <a:lstStyle/>
          <a:p>
            <a:r>
              <a:rPr lang="tr-TR" dirty="0" smtClean="0"/>
              <a:t>Benzer şekilde bankalar ve konsolide denetime tabi kuruluşlarca bir malî yılda (1 Ocak-31 Aralık) </a:t>
            </a:r>
            <a:r>
              <a:rPr lang="tr-TR" b="1" dirty="0" smtClean="0"/>
              <a:t>yapılabilecek bağış miktarı</a:t>
            </a:r>
            <a:r>
              <a:rPr lang="tr-TR" dirty="0" smtClean="0"/>
              <a:t>na sınır getirilmiştir. </a:t>
            </a:r>
          </a:p>
          <a:p>
            <a:r>
              <a:rPr lang="tr-TR" dirty="0" smtClean="0"/>
              <a:t>Bankalar, </a:t>
            </a:r>
            <a:r>
              <a:rPr lang="tr-TR" b="1" dirty="0" smtClean="0"/>
              <a:t>öz kaynaklarının ‰ 4’ü </a:t>
            </a:r>
            <a:r>
              <a:rPr lang="tr-TR" dirty="0" smtClean="0"/>
              <a:t>üzerinde bağış yapmaları mümkün değildir (BK, md. 59). </a:t>
            </a:r>
          </a:p>
          <a:p>
            <a:r>
              <a:rPr lang="tr-TR" dirty="0" smtClean="0"/>
              <a:t>Bankanın yapmış olduğu bağış ve yardımların % 50’sinin, gayri safi gelirinden indirilmesine izin verilen türden ya da vergi indirimi tanınan türden olması gerekir. </a:t>
            </a:r>
          </a:p>
          <a:p>
            <a:endParaRPr lang="tr-TR" dirty="0" smtClean="0"/>
          </a:p>
          <a:p>
            <a:endParaRPr lang="tr-TR" dirty="0"/>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Yani bu bağış ve yardımların kurumlar vergisi kanununa göre ya kurumlar vergisi matrahının tespitinde gider olarak indirilmesi ya da vergi indirim tanınmış bağış ve yardımlardan oluşması zorunluluğu bulunmaktadır (BK, md. 59). </a:t>
            </a:r>
          </a:p>
          <a:p>
            <a:r>
              <a:rPr lang="tr-TR" dirty="0" smtClean="0"/>
              <a:t>Bankalarca yapılabilecek </a:t>
            </a:r>
            <a:r>
              <a:rPr lang="tr-TR" b="1" dirty="0" smtClean="0"/>
              <a:t>bağış sınırının aşılması halinde kendilerine 5.000 TL’den az olmamak üzere bağış sınırı aşan miktar kadar idari para cezası</a:t>
            </a:r>
            <a:r>
              <a:rPr lang="tr-TR" dirty="0" smtClean="0"/>
              <a:t> uygulanır (BK, md. 146/1-m).</a:t>
            </a: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a:bodyPr>
          <a:lstStyle/>
          <a:p>
            <a:r>
              <a:rPr lang="tr-TR" dirty="0" smtClean="0"/>
              <a:t>Diğer taraftan bankalar ile bankaların mensupları etik </a:t>
            </a:r>
            <a:r>
              <a:rPr lang="tr-TR" u="sng" dirty="0" smtClean="0">
                <a:solidFill>
                  <a:srgbClr val="FF0000"/>
                </a:solidFill>
              </a:rPr>
              <a:t>ilkelere uygun hareket etmek </a:t>
            </a:r>
            <a:r>
              <a:rPr lang="tr-TR" dirty="0" smtClean="0"/>
              <a:t>ve </a:t>
            </a:r>
            <a:r>
              <a:rPr lang="tr-TR" u="sng" dirty="0" smtClean="0">
                <a:solidFill>
                  <a:srgbClr val="FF0000"/>
                </a:solidFill>
              </a:rPr>
              <a:t>buna göre hizmet vermekle</a:t>
            </a:r>
            <a:r>
              <a:rPr lang="tr-TR" dirty="0" smtClean="0"/>
              <a:t> yükümlendirilmişlerdir. </a:t>
            </a:r>
          </a:p>
          <a:p>
            <a:r>
              <a:rPr lang="tr-TR" dirty="0" smtClean="0"/>
              <a:t>Etik ilkeler </a:t>
            </a:r>
            <a:r>
              <a:rPr lang="tr-TR" dirty="0" err="1" smtClean="0"/>
              <a:t>BDDKur’un</a:t>
            </a:r>
            <a:r>
              <a:rPr lang="tr-TR" dirty="0" smtClean="0"/>
              <a:t> uygun görüşü alınmak suretiyle </a:t>
            </a:r>
            <a:r>
              <a:rPr lang="tr-TR" b="1" dirty="0" smtClean="0"/>
              <a:t>TBB ve TKBB tarafından belirlenmiştir </a:t>
            </a:r>
            <a:r>
              <a:rPr lang="tr-TR" dirty="0" smtClean="0"/>
              <a:t>(BK, md. 75/2). </a:t>
            </a:r>
          </a:p>
          <a:p>
            <a:r>
              <a:rPr lang="tr-TR" dirty="0" smtClean="0"/>
              <a:t>Etik ilkelerle ifade edilen; bankacılık mevzuatına, bankaların kuruluş, amaç ve politikalarına uygun faaliyet yürütmek/yürütülmesini temin etmek yanında yönetimde adalet, dürüstlük ve sosyal sorumluluk esaslarına uygun hareket etmektir (BK, md. 75/1).</a:t>
            </a:r>
          </a:p>
          <a:p>
            <a:endParaRPr lang="tr-TR" dirty="0"/>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Bankaların Denetimi</a:t>
            </a:r>
            <a:endParaRPr lang="tr-TR" dirty="0"/>
          </a:p>
        </p:txBody>
      </p:sp>
      <p:sp>
        <p:nvSpPr>
          <p:cNvPr id="3" name="2 İçerik Yer Tutucusu"/>
          <p:cNvSpPr>
            <a:spLocks noGrp="1"/>
          </p:cNvSpPr>
          <p:nvPr>
            <p:ph idx="1"/>
          </p:nvPr>
        </p:nvSpPr>
        <p:spPr>
          <a:xfrm>
            <a:off x="457200" y="1268760"/>
            <a:ext cx="8229600" cy="4857403"/>
          </a:xfrm>
        </p:spPr>
        <p:txBody>
          <a:bodyPr>
            <a:normAutofit/>
          </a:bodyPr>
          <a:lstStyle/>
          <a:p>
            <a:r>
              <a:rPr lang="tr-TR" dirty="0" smtClean="0"/>
              <a:t>Bankaların bir güven kurumu hüviyetine kavuşmasındaki en önemli unsur, onların denetime tabi birer kurum olmalarıyla sağlanmaktadır. </a:t>
            </a:r>
          </a:p>
          <a:p>
            <a:r>
              <a:rPr lang="tr-TR" dirty="0" smtClean="0"/>
              <a:t>Dolayısıyla bankalar, belli aralıklarla </a:t>
            </a:r>
            <a:r>
              <a:rPr lang="tr-TR" b="1" dirty="0" smtClean="0"/>
              <a:t>iç ve dış denetim elamanlarınca denetlenir</a:t>
            </a:r>
            <a:r>
              <a:rPr lang="tr-TR" dirty="0" smtClean="0"/>
              <a:t>.  </a:t>
            </a: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 yargıdan bir tanıma ulaşmak gerekirse; bankalar belli aralıklarla </a:t>
            </a:r>
            <a:r>
              <a:rPr lang="tr-TR" dirty="0" smtClean="0">
                <a:solidFill>
                  <a:srgbClr val="FF0000"/>
                </a:solidFill>
              </a:rPr>
              <a:t>iç de dış denetçiler tarafından, yapılan işlemlerinin ve bunlara ilişkin kayıtların yasal düzenlemelere uygun olduğunun kontrol edilmesi işlemi</a:t>
            </a:r>
            <a:r>
              <a:rPr lang="tr-TR" dirty="0" smtClean="0"/>
              <a:t>ne (Karapınar, 2013: 180) muhatap kalırlar ki; buna </a:t>
            </a:r>
            <a:r>
              <a:rPr lang="tr-TR" b="1" dirty="0" smtClean="0"/>
              <a:t>banka denetimi </a:t>
            </a:r>
            <a:r>
              <a:rPr lang="tr-TR" dirty="0" smtClean="0"/>
              <a:t>adı verilebilir. </a:t>
            </a:r>
            <a:endParaRPr lang="tr-TR"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lnSpcReduction="10000"/>
          </a:bodyPr>
          <a:lstStyle/>
          <a:p>
            <a:r>
              <a:rPr lang="tr-TR" dirty="0" smtClean="0"/>
              <a:t>Bu açıdan bankalar hem banka (iç) denetçileri ile bağımsız denetçiler hem de devlet otoritesi tarafından (BDDK yoluyla) denetlenmektedir. </a:t>
            </a:r>
          </a:p>
          <a:p>
            <a:r>
              <a:rPr lang="tr-TR" dirty="0" smtClean="0"/>
              <a:t>Bu kapsamda denetimin etkin gerçekleşmesi adına bankalara belli başlı yükümlülükler getirilmiştir. </a:t>
            </a:r>
          </a:p>
          <a:p>
            <a:r>
              <a:rPr lang="tr-TR" dirty="0" smtClean="0"/>
              <a:t>Bu yükümlülüklerin bir kaçı; bazı finansal tabloları hazırlamak, gerekli tedbirleri almak </a:t>
            </a:r>
            <a:r>
              <a:rPr lang="tr-TR" dirty="0" err="1" smtClean="0"/>
              <a:t>vb.’dir</a:t>
            </a:r>
            <a:r>
              <a:rPr lang="tr-TR" dirty="0" smtClean="0"/>
              <a:t>.  </a:t>
            </a:r>
          </a:p>
          <a:p>
            <a:endParaRPr lang="tr-TR"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Bankalar Tarafından Hazırlanan Finansal Tablolar</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Temel ve Yardımcı Finansal Tablolar</a:t>
            </a:r>
            <a:br>
              <a:rPr lang="tr-TR" b="1" i="1" dirty="0" smtClean="0"/>
            </a:br>
            <a:endParaRPr lang="tr-TR" dirty="0"/>
          </a:p>
        </p:txBody>
      </p:sp>
      <p:sp>
        <p:nvSpPr>
          <p:cNvPr id="3" name="2 İçerik Yer Tutucusu"/>
          <p:cNvSpPr>
            <a:spLocks noGrp="1"/>
          </p:cNvSpPr>
          <p:nvPr>
            <p:ph idx="1"/>
          </p:nvPr>
        </p:nvSpPr>
        <p:spPr>
          <a:xfrm>
            <a:off x="457200" y="1124744"/>
            <a:ext cx="8229600" cy="5001419"/>
          </a:xfrm>
        </p:spPr>
        <p:txBody>
          <a:bodyPr>
            <a:normAutofit/>
          </a:bodyPr>
          <a:lstStyle/>
          <a:p>
            <a:r>
              <a:rPr lang="tr-TR" dirty="0" smtClean="0"/>
              <a:t>Bankalar sermaye yapılarından ve tabi oldukları mevzuattan dolayı </a:t>
            </a:r>
            <a:r>
              <a:rPr lang="tr-TR" b="1" dirty="0" smtClean="0"/>
              <a:t>çeşitli finansal tabloları hazırlamak zorundadır</a:t>
            </a:r>
            <a:r>
              <a:rPr lang="tr-TR" dirty="0" smtClean="0"/>
              <a:t>lar. </a:t>
            </a:r>
          </a:p>
          <a:p>
            <a:r>
              <a:rPr lang="tr-TR" dirty="0" smtClean="0"/>
              <a:t>Hem BK hem de TTK hükümlerine tabi bankalar (</a:t>
            </a:r>
            <a:r>
              <a:rPr lang="tr-TR" dirty="0" smtClean="0">
                <a:solidFill>
                  <a:srgbClr val="FF0000"/>
                </a:solidFill>
              </a:rPr>
              <a:t>bilanço, gelir tablosu</a:t>
            </a:r>
            <a:r>
              <a:rPr lang="tr-TR" dirty="0" smtClean="0"/>
              <a:t> gibi)  bazı tablolarını belirli aralıklarla, bazı tablolarını ise </a:t>
            </a:r>
            <a:r>
              <a:rPr lang="tr-TR" b="1" dirty="0" smtClean="0"/>
              <a:t>yılsonu hazırlayarak finansal bilgi kullanıcılarının</a:t>
            </a:r>
            <a:r>
              <a:rPr lang="tr-TR" dirty="0" smtClean="0"/>
              <a:t> (TTK, md. 68) </a:t>
            </a:r>
            <a:r>
              <a:rPr lang="tr-TR" b="1" dirty="0" smtClean="0"/>
              <a:t>bilgisine sunarlar</a:t>
            </a:r>
            <a:r>
              <a:rPr lang="tr-TR" dirty="0" smtClean="0"/>
              <a:t>. </a:t>
            </a:r>
            <a:endParaRPr lang="tr-TR"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r>
              <a:rPr lang="tr-TR" dirty="0" smtClean="0"/>
              <a:t>Finansal tablo kavramı; Bankaların Muhasebe Uygulamalarına ve Belgelerin Saklanmasına İlişkin Usul ve Esaslar Hakkında Yönetmelikte (Banka Muhasebe Yönetmeliği - BMY) finansal tablolar sayılmak suretiyle tanımlanmıştır. </a:t>
            </a:r>
          </a:p>
          <a:p>
            <a:r>
              <a:rPr lang="tr-TR" dirty="0" smtClean="0"/>
              <a:t>Mezkûr yönetmelik md. 5’de belirtildiği üzere, bankaların </a:t>
            </a:r>
            <a:r>
              <a:rPr lang="tr-TR" b="1" dirty="0" smtClean="0"/>
              <a:t>hazırlaması gereken tablolar aşağıdaki gibidir</a:t>
            </a:r>
            <a:r>
              <a:rPr lang="tr-TR" dirty="0" smtClean="0"/>
              <a:t>.</a:t>
            </a:r>
            <a:endParaRPr lang="tr-TR"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o"/>
          <p:cNvGraphicFramePr>
            <a:graphicFrameLocks noGrp="1"/>
          </p:cNvGraphicFramePr>
          <p:nvPr/>
        </p:nvGraphicFramePr>
        <p:xfrm>
          <a:off x="179512" y="1196750"/>
          <a:ext cx="8712968" cy="4032450"/>
        </p:xfrm>
        <a:graphic>
          <a:graphicData uri="http://schemas.openxmlformats.org/drawingml/2006/table">
            <a:tbl>
              <a:tblPr/>
              <a:tblGrid>
                <a:gridCol w="4355881"/>
                <a:gridCol w="4357087"/>
              </a:tblGrid>
              <a:tr h="806490">
                <a:tc>
                  <a:txBody>
                    <a:bodyPr/>
                    <a:lstStyle/>
                    <a:p>
                      <a:pPr marL="342900" lvl="0" indent="-342900" algn="just">
                        <a:lnSpc>
                          <a:spcPts val="1200"/>
                        </a:lnSpc>
                        <a:spcAft>
                          <a:spcPts val="0"/>
                        </a:spcAft>
                        <a:buFont typeface="Symbol"/>
                        <a:buChar char=""/>
                      </a:pPr>
                      <a:r>
                        <a:rPr lang="tr-TR" sz="2400" dirty="0">
                          <a:solidFill>
                            <a:srgbClr val="000000"/>
                          </a:solidFill>
                          <a:latin typeface="Calibri"/>
                          <a:ea typeface="Calibri"/>
                          <a:cs typeface="Times New Roman"/>
                        </a:rPr>
                        <a:t>Bilanço,</a:t>
                      </a:r>
                      <a:endParaRPr lang="tr-TR" sz="2400" dirty="0">
                        <a:latin typeface="Calibri"/>
                        <a:ea typeface="Calibri"/>
                        <a:cs typeface="Times New Roman"/>
                      </a:endParaRPr>
                    </a:p>
                  </a:txBody>
                  <a:tcPr marL="68580" marR="68580" marT="0" marB="0">
                    <a:lnL>
                      <a:noFill/>
                    </a:lnL>
                    <a:lnR>
                      <a:noFill/>
                    </a:lnR>
                    <a:lnT>
                      <a:noFill/>
                    </a:lnT>
                    <a:lnB>
                      <a:noFill/>
                    </a:lnB>
                  </a:tcPr>
                </a:tc>
                <a:tc rowSpan="2">
                  <a:txBody>
                    <a:bodyPr/>
                    <a:lstStyle/>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a:latin typeface="Calibri"/>
                        <a:ea typeface="Calibri"/>
                        <a:cs typeface="Times New Roman"/>
                      </a:endParaRPr>
                    </a:p>
                    <a:p>
                      <a:pPr indent="252095" algn="ctr">
                        <a:lnSpc>
                          <a:spcPts val="1200"/>
                        </a:lnSpc>
                        <a:spcAft>
                          <a:spcPts val="0"/>
                        </a:spcAft>
                      </a:pPr>
                      <a:r>
                        <a:rPr lang="tr-TR" sz="2400" dirty="0">
                          <a:latin typeface="Calibri"/>
                          <a:ea typeface="Calibri"/>
                          <a:cs typeface="Times New Roman"/>
                        </a:rPr>
                        <a:t>Temel/Ana Finansal Tablolar</a:t>
                      </a:r>
                    </a:p>
                  </a:txBody>
                  <a:tcPr marL="68580" marR="68580" marT="0" marB="0">
                    <a:lnL>
                      <a:noFill/>
                    </a:lnL>
                    <a:lnR>
                      <a:noFill/>
                    </a:lnR>
                    <a:lnT>
                      <a:noFill/>
                    </a:lnT>
                    <a:lnB>
                      <a:noFill/>
                    </a:lnB>
                  </a:tcPr>
                </a:tc>
              </a:tr>
              <a:tr h="806490">
                <a:tc>
                  <a:txBody>
                    <a:bodyPr/>
                    <a:lstStyle/>
                    <a:p>
                      <a:pPr marL="342900" lvl="0" indent="-342900" algn="just">
                        <a:lnSpc>
                          <a:spcPts val="1200"/>
                        </a:lnSpc>
                        <a:spcAft>
                          <a:spcPts val="0"/>
                        </a:spcAft>
                        <a:buFont typeface="Symbol"/>
                        <a:buChar char=""/>
                      </a:pPr>
                      <a:r>
                        <a:rPr lang="tr-TR" sz="2400">
                          <a:solidFill>
                            <a:srgbClr val="000000"/>
                          </a:solidFill>
                          <a:latin typeface="Calibri"/>
                          <a:ea typeface="Calibri"/>
                          <a:cs typeface="Times New Roman"/>
                        </a:rPr>
                        <a:t>Gelir tablosu,</a:t>
                      </a:r>
                      <a:endParaRPr lang="tr-TR" sz="2400">
                        <a:latin typeface="Calibri"/>
                        <a:ea typeface="Calibri"/>
                        <a:cs typeface="Times New Roman"/>
                      </a:endParaRPr>
                    </a:p>
                  </a:txBody>
                  <a:tcPr marL="68580" marR="68580" marT="0" marB="0">
                    <a:lnL>
                      <a:noFill/>
                    </a:lnL>
                    <a:lnR>
                      <a:noFill/>
                    </a:lnR>
                    <a:lnT>
                      <a:noFill/>
                    </a:lnT>
                    <a:lnB>
                      <a:noFill/>
                    </a:lnB>
                  </a:tcPr>
                </a:tc>
                <a:tc vMerge="1">
                  <a:txBody>
                    <a:bodyPr/>
                    <a:lstStyle/>
                    <a:p>
                      <a:endParaRPr lang="tr-TR"/>
                    </a:p>
                  </a:txBody>
                  <a:tcPr/>
                </a:tc>
              </a:tr>
              <a:tr h="806490">
                <a:tc>
                  <a:txBody>
                    <a:bodyPr/>
                    <a:lstStyle/>
                    <a:p>
                      <a:pPr marL="342900" lvl="0" indent="-342900" algn="just">
                        <a:lnSpc>
                          <a:spcPts val="1200"/>
                        </a:lnSpc>
                        <a:spcAft>
                          <a:spcPts val="0"/>
                        </a:spcAft>
                        <a:buFont typeface="Symbol"/>
                        <a:buChar char=""/>
                      </a:pPr>
                      <a:r>
                        <a:rPr lang="tr-TR" sz="2400">
                          <a:solidFill>
                            <a:srgbClr val="000000"/>
                          </a:solidFill>
                          <a:latin typeface="Calibri"/>
                          <a:ea typeface="Calibri"/>
                          <a:cs typeface="Times New Roman"/>
                        </a:rPr>
                        <a:t>Öz kaynak değişim tablosu,</a:t>
                      </a:r>
                      <a:endParaRPr lang="tr-TR" sz="2400">
                        <a:latin typeface="Calibri"/>
                        <a:ea typeface="Calibri"/>
                        <a:cs typeface="Times New Roman"/>
                      </a:endParaRPr>
                    </a:p>
                  </a:txBody>
                  <a:tcPr marL="68580" marR="68580" marT="0" marB="0">
                    <a:lnL>
                      <a:noFill/>
                    </a:lnL>
                    <a:lnR>
                      <a:noFill/>
                    </a:lnR>
                    <a:lnT>
                      <a:noFill/>
                    </a:lnT>
                    <a:lnB>
                      <a:noFill/>
                    </a:lnB>
                  </a:tcPr>
                </a:tc>
                <a:tc rowSpan="3">
                  <a:txBody>
                    <a:bodyPr/>
                    <a:lstStyle/>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smtClean="0">
                        <a:latin typeface="Calibri"/>
                        <a:ea typeface="Calibri"/>
                        <a:cs typeface="Times New Roman"/>
                      </a:endParaRPr>
                    </a:p>
                    <a:p>
                      <a:pPr indent="252095" algn="ctr">
                        <a:lnSpc>
                          <a:spcPts val="1200"/>
                        </a:lnSpc>
                        <a:spcAft>
                          <a:spcPts val="0"/>
                        </a:spcAft>
                      </a:pPr>
                      <a:endParaRPr lang="tr-TR" sz="2400" dirty="0">
                        <a:latin typeface="Calibri"/>
                        <a:ea typeface="Calibri"/>
                        <a:cs typeface="Times New Roman"/>
                      </a:endParaRPr>
                    </a:p>
                    <a:p>
                      <a:pPr indent="252095" algn="ctr">
                        <a:lnSpc>
                          <a:spcPts val="1200"/>
                        </a:lnSpc>
                        <a:spcAft>
                          <a:spcPts val="0"/>
                        </a:spcAft>
                      </a:pPr>
                      <a:r>
                        <a:rPr lang="tr-TR" sz="2400" dirty="0">
                          <a:latin typeface="Calibri"/>
                          <a:ea typeface="Calibri"/>
                          <a:cs typeface="Times New Roman"/>
                        </a:rPr>
                        <a:t>Yardımcı Finansal Tablolar</a:t>
                      </a:r>
                    </a:p>
                  </a:txBody>
                  <a:tcPr marL="68580" marR="68580" marT="0" marB="0">
                    <a:lnL>
                      <a:noFill/>
                    </a:lnL>
                    <a:lnR>
                      <a:noFill/>
                    </a:lnR>
                    <a:lnT>
                      <a:noFill/>
                    </a:lnT>
                    <a:lnB>
                      <a:noFill/>
                    </a:lnB>
                  </a:tcPr>
                </a:tc>
              </a:tr>
              <a:tr h="806490">
                <a:tc>
                  <a:txBody>
                    <a:bodyPr/>
                    <a:lstStyle/>
                    <a:p>
                      <a:pPr marL="342900" lvl="0" indent="-342900" algn="just">
                        <a:lnSpc>
                          <a:spcPts val="1200"/>
                        </a:lnSpc>
                        <a:spcAft>
                          <a:spcPts val="0"/>
                        </a:spcAft>
                        <a:buFont typeface="Symbol"/>
                        <a:buChar char=""/>
                      </a:pPr>
                      <a:r>
                        <a:rPr lang="tr-TR" sz="2400">
                          <a:solidFill>
                            <a:srgbClr val="000000"/>
                          </a:solidFill>
                          <a:latin typeface="Calibri"/>
                          <a:ea typeface="Calibri"/>
                          <a:cs typeface="Times New Roman"/>
                        </a:rPr>
                        <a:t>Nakit akış tablosu</a:t>
                      </a:r>
                      <a:endParaRPr lang="tr-TR" sz="2400">
                        <a:latin typeface="Calibri"/>
                        <a:ea typeface="Calibri"/>
                        <a:cs typeface="Times New Roman"/>
                      </a:endParaRPr>
                    </a:p>
                  </a:txBody>
                  <a:tcPr marL="68580" marR="68580" marT="0" marB="0">
                    <a:lnL>
                      <a:noFill/>
                    </a:lnL>
                    <a:lnR>
                      <a:noFill/>
                    </a:lnR>
                    <a:lnT>
                      <a:noFill/>
                    </a:lnT>
                    <a:lnB>
                      <a:noFill/>
                    </a:lnB>
                  </a:tcPr>
                </a:tc>
                <a:tc vMerge="1">
                  <a:txBody>
                    <a:bodyPr/>
                    <a:lstStyle/>
                    <a:p>
                      <a:endParaRPr lang="tr-TR"/>
                    </a:p>
                  </a:txBody>
                  <a:tcPr/>
                </a:tc>
              </a:tr>
              <a:tr h="806490">
                <a:tc>
                  <a:txBody>
                    <a:bodyPr/>
                    <a:lstStyle/>
                    <a:p>
                      <a:pPr marL="342900" lvl="0" indent="-342900" algn="just">
                        <a:lnSpc>
                          <a:spcPts val="1200"/>
                        </a:lnSpc>
                        <a:spcAft>
                          <a:spcPts val="0"/>
                        </a:spcAft>
                        <a:buFont typeface="Symbol"/>
                        <a:buChar char=""/>
                      </a:pPr>
                      <a:r>
                        <a:rPr lang="tr-TR" sz="2400" dirty="0">
                          <a:solidFill>
                            <a:srgbClr val="000000"/>
                          </a:solidFill>
                          <a:latin typeface="Calibri"/>
                          <a:ea typeface="Calibri"/>
                          <a:cs typeface="Times New Roman"/>
                        </a:rPr>
                        <a:t>Kâr dağıtım tablosu</a:t>
                      </a:r>
                      <a:endParaRPr lang="tr-TR" sz="2400" dirty="0">
                        <a:latin typeface="Calibri"/>
                        <a:ea typeface="Calibri"/>
                        <a:cs typeface="Times New Roman"/>
                      </a:endParaRPr>
                    </a:p>
                  </a:txBody>
                  <a:tcPr marL="68580" marR="68580" marT="0" marB="0">
                    <a:lnL>
                      <a:noFill/>
                    </a:lnL>
                    <a:lnR>
                      <a:noFill/>
                    </a:lnR>
                    <a:lnT>
                      <a:noFill/>
                    </a:lnT>
                    <a:lnB>
                      <a:noFill/>
                    </a:lnB>
                  </a:tcPr>
                </a:tc>
                <a:tc vMerge="1">
                  <a:txBody>
                    <a:bodyPr/>
                    <a:lstStyle/>
                    <a:p>
                      <a:endParaRPr lang="tr-TR"/>
                    </a:p>
                  </a:txBody>
                  <a:tcPr/>
                </a:tc>
              </a:tr>
            </a:tbl>
          </a:graphicData>
        </a:graphic>
      </p:graphicFrame>
      <p:sp>
        <p:nvSpPr>
          <p:cNvPr id="63491" name="AutoShape 3"/>
          <p:cNvSpPr>
            <a:spLocks/>
          </p:cNvSpPr>
          <p:nvPr/>
        </p:nvSpPr>
        <p:spPr bwMode="auto">
          <a:xfrm>
            <a:off x="4427984" y="980728"/>
            <a:ext cx="144016" cy="1584176"/>
          </a:xfrm>
          <a:prstGeom prst="rightBrace">
            <a:avLst>
              <a:gd name="adj1" fmla="val 38218"/>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tr-TR"/>
          </a:p>
        </p:txBody>
      </p:sp>
      <p:sp>
        <p:nvSpPr>
          <p:cNvPr id="63492" name="AutoShape 4"/>
          <p:cNvSpPr>
            <a:spLocks/>
          </p:cNvSpPr>
          <p:nvPr/>
        </p:nvSpPr>
        <p:spPr bwMode="auto">
          <a:xfrm>
            <a:off x="4427985" y="2724845"/>
            <a:ext cx="144016" cy="1856283"/>
          </a:xfrm>
          <a:prstGeom prst="rightBrace">
            <a:avLst>
              <a:gd name="adj1" fmla="val 37931"/>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tr-T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TTK md. 69’a paralel bir düzenleme ile </a:t>
            </a:r>
            <a:r>
              <a:rPr lang="tr-TR" b="1" dirty="0" smtClean="0"/>
              <a:t>bankalar</a:t>
            </a:r>
            <a:r>
              <a:rPr lang="tr-TR" dirty="0" smtClean="0"/>
              <a:t>, hazırlayacakları finansal tabloları Kamu Gözetimi, Muhasebe ve Denetim Standartları Kurumunun (</a:t>
            </a:r>
            <a:r>
              <a:rPr lang="tr-TR" b="1" dirty="0" smtClean="0"/>
              <a:t>KGMDSK</a:t>
            </a:r>
            <a:r>
              <a:rPr lang="tr-TR" dirty="0" smtClean="0"/>
              <a:t>) ve kuruluş birlikleri olan TBB ve </a:t>
            </a:r>
            <a:r>
              <a:rPr lang="tr-TR" dirty="0" err="1" smtClean="0"/>
              <a:t>TKBB’nin</a:t>
            </a:r>
            <a:r>
              <a:rPr lang="tr-TR" dirty="0" smtClean="0"/>
              <a:t> görüşü alınmak suretiyle </a:t>
            </a:r>
            <a:r>
              <a:rPr lang="tr-TR" b="1" dirty="0" err="1" smtClean="0"/>
              <a:t>BDDKur</a:t>
            </a:r>
            <a:r>
              <a:rPr lang="tr-TR" b="1" dirty="0" smtClean="0"/>
              <a:t> tarafından belirlenen usul ve esaslara göre hazırlamalıdır</a:t>
            </a:r>
            <a:r>
              <a:rPr lang="tr-TR" dirty="0" smtClean="0"/>
              <a:t> (BK, md. 37/1).</a:t>
            </a:r>
            <a:r>
              <a:rPr lang="en-US" dirty="0" smtClean="0"/>
              <a:t>  </a:t>
            </a:r>
            <a:endParaRPr lang="tr-TR" dirty="0" smtClean="0"/>
          </a:p>
          <a:p>
            <a:endParaRPr lang="tr-TR"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Diğer taraftan bankalar </a:t>
            </a:r>
            <a:r>
              <a:rPr lang="tr-TR" b="1" dirty="0" smtClean="0"/>
              <a:t>tek düzen hesap planını uygulamak zorundadır</a:t>
            </a:r>
            <a:r>
              <a:rPr lang="tr-TR" dirty="0" smtClean="0"/>
              <a:t>lar. </a:t>
            </a:r>
          </a:p>
          <a:p>
            <a:r>
              <a:rPr lang="tr-TR" dirty="0" smtClean="0"/>
              <a:t>Bunun dışında bankalar; KGMDSK tarafından </a:t>
            </a:r>
            <a:r>
              <a:rPr lang="tr-TR" b="1" dirty="0" smtClean="0"/>
              <a:t>yayımlanan muhasebe ve finansal raporlama standartlarına uygun olarak tüm işlemlerini gerçek mahiyetlerine uygun surette muhasebeleştirmek zorunda</a:t>
            </a:r>
            <a:r>
              <a:rPr lang="tr-TR" dirty="0" smtClean="0"/>
              <a:t>dır (BK, md. 37/1). </a:t>
            </a: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Ayrıca bankalar; </a:t>
            </a:r>
            <a:r>
              <a:rPr lang="tr-TR" u="sng" dirty="0" smtClean="0">
                <a:solidFill>
                  <a:srgbClr val="FF0000"/>
                </a:solidFill>
              </a:rPr>
              <a:t>hazırladığı finansal raporların finansal bilgi kullanıcılarının bilgi edinme ihtiyacını karşılayabilecek biçim ve içerikte, anlaşılır, güvenilir ve karşılaştırılabilir, denetime, analize ve yorumlamaya elverişli, zamanında ve doğru şekilde</a:t>
            </a:r>
            <a:r>
              <a:rPr lang="tr-TR" dirty="0" smtClean="0"/>
              <a:t> düzenlemek zorundadır (BK, md. 37/1). </a:t>
            </a:r>
          </a:p>
          <a:p>
            <a:r>
              <a:rPr lang="tr-TR" dirty="0" smtClean="0"/>
              <a:t>Finansal tabloların hazırlanmasına ilişkin düzenlemelere aykırı şekilde davranan </a:t>
            </a:r>
            <a:r>
              <a:rPr lang="tr-TR" b="1" dirty="0" smtClean="0"/>
              <a:t>bankalara 10.000 TL’den 25.000 TL ‘ye kadar idari para cezası </a:t>
            </a:r>
            <a:r>
              <a:rPr lang="tr-TR" dirty="0" smtClean="0"/>
              <a:t>uygulanır (BK, md. 146/1-e)</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Bankaların Yönetimi</a:t>
            </a:r>
            <a:endParaRPr lang="tr-TR" dirty="0"/>
          </a:p>
        </p:txBody>
      </p:sp>
      <p:sp>
        <p:nvSpPr>
          <p:cNvPr id="3" name="2 İçerik Yer Tutucusu"/>
          <p:cNvSpPr>
            <a:spLocks noGrp="1"/>
          </p:cNvSpPr>
          <p:nvPr>
            <p:ph idx="1"/>
          </p:nvPr>
        </p:nvSpPr>
        <p:spPr/>
        <p:txBody>
          <a:bodyPr>
            <a:normAutofit/>
          </a:bodyPr>
          <a:lstStyle/>
          <a:p>
            <a:r>
              <a:rPr lang="tr-TR" dirty="0" smtClean="0"/>
              <a:t>TTK ile </a:t>
            </a:r>
            <a:r>
              <a:rPr lang="tr-TR" dirty="0" err="1" smtClean="0"/>
              <a:t>BK’de</a:t>
            </a:r>
            <a:r>
              <a:rPr lang="tr-TR" dirty="0" smtClean="0"/>
              <a:t> yer alan ve bankaların kuruluşu ve faaliyete geçmesi ile ilgili olan hükümlere bir önceki bölümde detaylı bir şekilde değinilmiştir. </a:t>
            </a:r>
          </a:p>
          <a:p>
            <a:r>
              <a:rPr lang="tr-TR" dirty="0" smtClean="0"/>
              <a:t>Bilindiği üzere anonim ortaklık şeklinde kurulan bankalar iki zorunlu organa sahiptirler. </a:t>
            </a:r>
          </a:p>
          <a:p>
            <a:r>
              <a:rPr lang="tr-TR" dirty="0" smtClean="0"/>
              <a:t>Bunlar </a:t>
            </a:r>
            <a:r>
              <a:rPr lang="tr-TR" b="1" dirty="0" smtClean="0"/>
              <a:t>genel kurul </a:t>
            </a:r>
            <a:r>
              <a:rPr lang="tr-TR" dirty="0" smtClean="0"/>
              <a:t>ve </a:t>
            </a:r>
            <a:r>
              <a:rPr lang="tr-TR" b="1" dirty="0" smtClean="0"/>
              <a:t>yönetim kurulu</a:t>
            </a:r>
            <a:r>
              <a:rPr lang="tr-TR" dirty="0" smtClean="0"/>
              <a:t>dur. </a:t>
            </a:r>
          </a:p>
          <a:p>
            <a:endParaRPr lang="tr-T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Banka Yönetim Kurulu</a:t>
            </a:r>
            <a:endParaRPr lang="tr-TR" dirty="0"/>
          </a:p>
        </p:txBody>
      </p:sp>
      <p:sp>
        <p:nvSpPr>
          <p:cNvPr id="3" name="2 İçerik Yer Tutucusu"/>
          <p:cNvSpPr>
            <a:spLocks noGrp="1"/>
          </p:cNvSpPr>
          <p:nvPr>
            <p:ph idx="1"/>
          </p:nvPr>
        </p:nvSpPr>
        <p:spPr>
          <a:xfrm>
            <a:off x="457200" y="980728"/>
            <a:ext cx="8229600" cy="5688632"/>
          </a:xfrm>
        </p:spPr>
        <p:txBody>
          <a:bodyPr>
            <a:normAutofit lnSpcReduction="10000"/>
          </a:bodyPr>
          <a:lstStyle/>
          <a:p>
            <a:r>
              <a:rPr lang="tr-TR" dirty="0" smtClean="0"/>
              <a:t>TTK hükümleri gereği anonim şirketlerin yönetim kurulları bir veya birden çok kişiden oluşmak zorundadır. </a:t>
            </a:r>
          </a:p>
          <a:p>
            <a:r>
              <a:rPr lang="tr-TR" dirty="0" smtClean="0"/>
              <a:t>Bu hükmün yanında </a:t>
            </a:r>
            <a:r>
              <a:rPr lang="tr-TR" dirty="0" err="1" smtClean="0"/>
              <a:t>BK’de</a:t>
            </a:r>
            <a:r>
              <a:rPr lang="tr-TR" dirty="0" smtClean="0"/>
              <a:t> </a:t>
            </a:r>
            <a:r>
              <a:rPr lang="tr-TR" b="1" dirty="0" smtClean="0"/>
              <a:t>banka yönetim kurulu sayısı için alt bir sınır</a:t>
            </a:r>
            <a:r>
              <a:rPr lang="tr-TR" dirty="0" smtClean="0"/>
              <a:t> getirilmiştir. </a:t>
            </a:r>
          </a:p>
          <a:p>
            <a:r>
              <a:rPr lang="tr-TR" dirty="0" smtClean="0"/>
              <a:t>Hükme göre bankaların yönetim kurulu </a:t>
            </a:r>
            <a:r>
              <a:rPr lang="tr-TR" dirty="0" smtClean="0">
                <a:solidFill>
                  <a:srgbClr val="FF0000"/>
                </a:solidFill>
              </a:rPr>
              <a:t>genel müdür dâhil</a:t>
            </a:r>
            <a:r>
              <a:rPr lang="tr-TR" dirty="0" smtClean="0"/>
              <a:t> </a:t>
            </a:r>
            <a:r>
              <a:rPr lang="tr-TR" b="1" dirty="0" smtClean="0"/>
              <a:t>5 kişiden az olamaz</a:t>
            </a:r>
            <a:r>
              <a:rPr lang="tr-TR" dirty="0" smtClean="0"/>
              <a:t> (BK, md. 23/1). </a:t>
            </a:r>
          </a:p>
          <a:p>
            <a:r>
              <a:rPr lang="tr-TR" dirty="0" smtClean="0"/>
              <a:t>Banka </a:t>
            </a:r>
            <a:r>
              <a:rPr lang="tr-TR" b="1" dirty="0" smtClean="0"/>
              <a:t>genel müdürü</a:t>
            </a:r>
            <a:r>
              <a:rPr lang="tr-TR" dirty="0" smtClean="0"/>
              <a:t>, kendisinin bulunmadığı hallerde (genel müdür yardımcısı gibi) vekili, </a:t>
            </a:r>
            <a:r>
              <a:rPr lang="tr-TR" b="1" dirty="0" smtClean="0"/>
              <a:t>yönetim kurulunun doğal üyesi kabul edilmiş</a:t>
            </a:r>
            <a:r>
              <a:rPr lang="tr-TR" dirty="0" smtClean="0"/>
              <a:t>tir (BK, md. 23/1). </a:t>
            </a:r>
          </a:p>
          <a:p>
            <a:pPr>
              <a:buNone/>
            </a:pPr>
            <a:endParaRPr lang="tr-TR" dirty="0" smtClean="0"/>
          </a:p>
          <a:p>
            <a:endParaRPr lang="tr-TR" dirty="0"/>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err="1" smtClean="0"/>
              <a:t>BMY’de</a:t>
            </a:r>
            <a:r>
              <a:rPr lang="tr-TR" dirty="0" smtClean="0"/>
              <a:t> bilanço;  </a:t>
            </a:r>
            <a:r>
              <a:rPr lang="tr-TR" i="1" dirty="0" smtClean="0"/>
              <a:t>“...</a:t>
            </a:r>
            <a:r>
              <a:rPr lang="tr-TR" i="1" dirty="0" smtClean="0">
                <a:solidFill>
                  <a:srgbClr val="FF0000"/>
                </a:solidFill>
              </a:rPr>
              <a:t>bankanın belirli bir tarihteki iktisadi ve mali durumunu yansıtan, varlıklarını, borçlarını ve </a:t>
            </a:r>
            <a:r>
              <a:rPr lang="tr-TR" i="1" dirty="0" err="1" smtClean="0">
                <a:solidFill>
                  <a:srgbClr val="FF0000"/>
                </a:solidFill>
              </a:rPr>
              <a:t>özkaynaklarını</a:t>
            </a:r>
            <a:r>
              <a:rPr lang="tr-TR" i="1" dirty="0" smtClean="0">
                <a:solidFill>
                  <a:srgbClr val="FF0000"/>
                </a:solidFill>
              </a:rPr>
              <a:t>, aktif ve pasif hesaplar şeklinde gerçeğe uygun ve doğru bir biçimde gösteren tablo</a:t>
            </a:r>
            <a:r>
              <a:rPr lang="tr-TR" i="1" dirty="0" smtClean="0"/>
              <a:t>...”</a:t>
            </a:r>
            <a:r>
              <a:rPr lang="tr-TR" dirty="0" smtClean="0"/>
              <a:t> şeklinde tanımlanmıştır. </a:t>
            </a:r>
          </a:p>
          <a:p>
            <a:r>
              <a:rPr lang="tr-TR" dirty="0" smtClean="0"/>
              <a:t>Bankalar hazırlayacağı bilançosunu, kanunî ve yardımcı defter ve kayıtlarını, şubeleri, yurt içi ve yurt dışındaki muhabirleri ile hesap mutabakatı sağlamadan kapatamaz (BK, 37/2).</a:t>
            </a:r>
          </a:p>
          <a:p>
            <a:endParaRPr lang="tr-TR"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lnSpcReduction="10000"/>
          </a:bodyPr>
          <a:lstStyle/>
          <a:p>
            <a:r>
              <a:rPr lang="tr-TR" b="1" dirty="0" smtClean="0"/>
              <a:t>Gelir tablosu</a:t>
            </a:r>
            <a:r>
              <a:rPr lang="tr-TR" dirty="0" smtClean="0"/>
              <a:t>, </a:t>
            </a:r>
            <a:r>
              <a:rPr lang="tr-TR" dirty="0" smtClean="0">
                <a:solidFill>
                  <a:srgbClr val="FF0000"/>
                </a:solidFill>
              </a:rPr>
              <a:t>bankanın belirli bir hesap döneminde elde ettiği tüm hâsılat ve gelirler ile katlandığı tüm maliyet ve giderlerin sınıflandırılmış olarak gösterildiği bir tablo</a:t>
            </a:r>
            <a:r>
              <a:rPr lang="tr-TR" dirty="0" smtClean="0"/>
              <a:t>dur (BMY, md. 7/1).  </a:t>
            </a:r>
          </a:p>
          <a:p>
            <a:r>
              <a:rPr lang="tr-TR" dirty="0" smtClean="0"/>
              <a:t>Bu tabloda dönem faaliyet sonuçları, kâr veya zarar olarak özetlenir (BMY, md. 7/1). </a:t>
            </a:r>
          </a:p>
          <a:p>
            <a:r>
              <a:rPr lang="tr-TR" dirty="0" smtClean="0"/>
              <a:t>Bankaların tüm gelir ve giderleri, tahakkuk ettikleri tarih itibariyle kayda alınmak ve tahakkuk ettikleri hesap dönemine ait gelir tablosunda gösterilmek zorundadır (BMY, md. 7/2).</a:t>
            </a:r>
          </a:p>
          <a:p>
            <a:endParaRPr lang="tr-TR" dirty="0" smtClean="0"/>
          </a:p>
          <a:p>
            <a:endParaRPr lang="tr-TR"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92688"/>
          </a:xfrm>
        </p:spPr>
        <p:txBody>
          <a:bodyPr>
            <a:normAutofit/>
          </a:bodyPr>
          <a:lstStyle/>
          <a:p>
            <a:r>
              <a:rPr lang="tr-TR" dirty="0" smtClean="0"/>
              <a:t> </a:t>
            </a:r>
            <a:r>
              <a:rPr lang="tr-TR" i="1" dirty="0" smtClean="0"/>
              <a:t>“...</a:t>
            </a:r>
            <a:r>
              <a:rPr lang="tr-TR" i="1" dirty="0" smtClean="0">
                <a:solidFill>
                  <a:srgbClr val="FF0000"/>
                </a:solidFill>
              </a:rPr>
              <a:t>Belirli bir muhasebe döneminde bankaların nakit ve nakit benzeri varlıklarında meydana gelen değişiklikleri ifade eden nakit akışlarını (nakit tahsilât ve ödemelerini), kaynakları ve kullanım yerleri bakımından bankacılık faaliyetleri, yatırım faaliyetleri ve finansman faaliyetleri itibarıyla sınıflandırarak gösteren tablo</a:t>
            </a:r>
            <a:r>
              <a:rPr lang="tr-TR" i="1" dirty="0" smtClean="0"/>
              <a:t>...”</a:t>
            </a:r>
            <a:r>
              <a:rPr lang="tr-TR" dirty="0" smtClean="0"/>
              <a:t> </a:t>
            </a:r>
            <a:r>
              <a:rPr lang="tr-TR" b="1" dirty="0" smtClean="0"/>
              <a:t>nakit akış tablosu</a:t>
            </a:r>
            <a:r>
              <a:rPr lang="tr-TR" dirty="0" smtClean="0"/>
              <a:t>dur (BMY, md. 7/2). </a:t>
            </a:r>
          </a:p>
          <a:p>
            <a:r>
              <a:rPr lang="tr-TR" dirty="0" smtClean="0"/>
              <a:t>Nakit akış tablosu hangi bilgileri içereceği BMY, md. 7/2’de sıralanmıştır. </a:t>
            </a:r>
          </a:p>
          <a:p>
            <a:endParaRPr lang="tr-TR"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Buna göre; </a:t>
            </a:r>
          </a:p>
          <a:p>
            <a:pPr lvl="0"/>
            <a:endParaRPr lang="tr-TR" dirty="0" smtClean="0"/>
          </a:p>
          <a:p>
            <a:pPr lvl="1"/>
            <a:r>
              <a:rPr lang="tr-TR" dirty="0" smtClean="0"/>
              <a:t>Bankanın nakit ve nakde eşdeğer varlık yaratma kabiliyetinin, </a:t>
            </a:r>
          </a:p>
          <a:p>
            <a:pPr lvl="1"/>
            <a:r>
              <a:rPr lang="tr-TR" dirty="0" smtClean="0"/>
              <a:t>Nakit ve nakde eşdeğer varlık tutarı, </a:t>
            </a:r>
          </a:p>
          <a:p>
            <a:pPr lvl="1"/>
            <a:r>
              <a:rPr lang="tr-TR" dirty="0" smtClean="0"/>
              <a:t>Nakit ve nakde eşdeğer varlık zamanlamasının, </a:t>
            </a:r>
          </a:p>
          <a:p>
            <a:pPr lvl="1"/>
            <a:r>
              <a:rPr lang="tr-TR" dirty="0" smtClean="0"/>
              <a:t>Nakit ve nakde eşdeğer varlık kesinliğinin değerlendirilmesine yönelik finansal bilgiler nakit akış tablosunda yer alır. </a:t>
            </a:r>
          </a:p>
          <a:p>
            <a:endParaRPr lang="tr-TR" dirty="0" smtClean="0"/>
          </a:p>
          <a:p>
            <a:endParaRPr lang="tr-TR"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lnSpcReduction="10000"/>
          </a:bodyPr>
          <a:lstStyle/>
          <a:p>
            <a:r>
              <a:rPr lang="tr-TR" dirty="0" smtClean="0"/>
              <a:t>Yönetmelikte tanımlanan bir diğer tablo </a:t>
            </a:r>
            <a:r>
              <a:rPr lang="tr-TR" b="1" dirty="0" err="1" smtClean="0"/>
              <a:t>özkaynak</a:t>
            </a:r>
            <a:r>
              <a:rPr lang="tr-TR" b="1" dirty="0" smtClean="0"/>
              <a:t> değişim tablosu</a:t>
            </a:r>
            <a:r>
              <a:rPr lang="tr-TR" dirty="0" smtClean="0"/>
              <a:t>dur. . </a:t>
            </a:r>
          </a:p>
          <a:p>
            <a:r>
              <a:rPr lang="tr-TR" dirty="0" smtClean="0"/>
              <a:t>Bu tablo; </a:t>
            </a:r>
            <a:r>
              <a:rPr lang="tr-TR" i="1" dirty="0" smtClean="0"/>
              <a:t>“...</a:t>
            </a:r>
            <a:r>
              <a:rPr lang="tr-TR" i="1" dirty="0" smtClean="0">
                <a:solidFill>
                  <a:srgbClr val="FF0000"/>
                </a:solidFill>
              </a:rPr>
              <a:t>ana ve katkı sermaye kalemlerinin her birinin dönem başı bakiyesini, dönem içinde söz konusu kalemlerde meydana gelen artışları veya azalışları ve dönem sonu kalanını ayrı ayrı gösterecek biçimde..</a:t>
            </a:r>
            <a:r>
              <a:rPr lang="tr-TR" i="1" dirty="0" smtClean="0"/>
              <a:t>.”</a:t>
            </a:r>
            <a:r>
              <a:rPr lang="tr-TR" dirty="0" smtClean="0"/>
              <a:t> düzenlenmek zorundadır. </a:t>
            </a:r>
          </a:p>
          <a:p>
            <a:r>
              <a:rPr lang="tr-TR" dirty="0" smtClean="0"/>
              <a:t>Her ne kadar </a:t>
            </a:r>
            <a:r>
              <a:rPr lang="tr-TR" dirty="0" err="1" smtClean="0"/>
              <a:t>BK’de</a:t>
            </a:r>
            <a:r>
              <a:rPr lang="tr-TR" dirty="0" smtClean="0"/>
              <a:t> ve </a:t>
            </a:r>
            <a:r>
              <a:rPr lang="tr-TR" dirty="0" err="1" smtClean="0"/>
              <a:t>BMY’de</a:t>
            </a:r>
            <a:r>
              <a:rPr lang="tr-TR" dirty="0" smtClean="0"/>
              <a:t> düzenlenmemiş olsa da </a:t>
            </a:r>
            <a:r>
              <a:rPr lang="tr-TR" dirty="0" err="1" smtClean="0"/>
              <a:t>BDDK’ce</a:t>
            </a:r>
            <a:r>
              <a:rPr lang="tr-TR" dirty="0" smtClean="0"/>
              <a:t> yayımlanan tebliğle yukarıda sayılan tablolara ek olarak </a:t>
            </a:r>
            <a:r>
              <a:rPr lang="tr-TR" b="1" dirty="0" smtClean="0"/>
              <a:t>kâr dağıtım tablosu</a:t>
            </a:r>
            <a:r>
              <a:rPr lang="tr-TR" dirty="0" smtClean="0"/>
              <a:t>nun düzenlenmesi gerekliliği bulunmaktadır.</a:t>
            </a:r>
            <a:endParaRPr lang="tr-TR" dirty="0"/>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i="1" dirty="0" smtClean="0"/>
              <a:t>Konsolide Finansal Raporlar</a:t>
            </a:r>
            <a:endParaRPr lang="tr-TR" dirty="0"/>
          </a:p>
        </p:txBody>
      </p:sp>
      <p:sp>
        <p:nvSpPr>
          <p:cNvPr id="3" name="2 İçerik Yer Tutucusu"/>
          <p:cNvSpPr>
            <a:spLocks noGrp="1"/>
          </p:cNvSpPr>
          <p:nvPr>
            <p:ph idx="1"/>
          </p:nvPr>
        </p:nvSpPr>
        <p:spPr>
          <a:xfrm>
            <a:off x="457200" y="1052736"/>
            <a:ext cx="8229600" cy="5472608"/>
          </a:xfrm>
        </p:spPr>
        <p:txBody>
          <a:bodyPr>
            <a:normAutofit/>
          </a:bodyPr>
          <a:lstStyle/>
          <a:p>
            <a:r>
              <a:rPr lang="tr-TR" dirty="0" smtClean="0"/>
              <a:t>Bankalar yukarıda sayılan tablolar dışında </a:t>
            </a:r>
            <a:r>
              <a:rPr lang="tr-TR" dirty="0" smtClean="0">
                <a:solidFill>
                  <a:srgbClr val="FF0000"/>
                </a:solidFill>
              </a:rPr>
              <a:t>konsolide finansal raporlar </a:t>
            </a:r>
            <a:r>
              <a:rPr lang="tr-TR" dirty="0" smtClean="0"/>
              <a:t>ile </a:t>
            </a:r>
            <a:r>
              <a:rPr lang="tr-TR" dirty="0" smtClean="0">
                <a:solidFill>
                  <a:srgbClr val="FF0000"/>
                </a:solidFill>
              </a:rPr>
              <a:t>konsolide olmayan ara finansal raporları</a:t>
            </a:r>
            <a:r>
              <a:rPr lang="tr-TR" dirty="0" smtClean="0"/>
              <a:t> hazırlamak zorundadır (BK, md. 38). </a:t>
            </a:r>
          </a:p>
          <a:p>
            <a:r>
              <a:rPr lang="tr-TR" dirty="0" smtClean="0"/>
              <a:t>Konsolide finansal rapor hazırlamak zorunda olan </a:t>
            </a:r>
            <a:r>
              <a:rPr lang="tr-TR" dirty="0" smtClean="0">
                <a:solidFill>
                  <a:srgbClr val="FF0000"/>
                </a:solidFill>
              </a:rPr>
              <a:t>ana ortaklığa karşı </a:t>
            </a:r>
            <a:r>
              <a:rPr lang="tr-TR" dirty="0" smtClean="0"/>
              <a:t>kuruluşlara</a:t>
            </a:r>
            <a:r>
              <a:rPr lang="tr-TR" dirty="0" smtClean="0">
                <a:solidFill>
                  <a:srgbClr val="FF0000"/>
                </a:solidFill>
              </a:rPr>
              <a:t> bilgi ve belge ibraz etme yükümlülüğü</a:t>
            </a:r>
            <a:r>
              <a:rPr lang="tr-TR" dirty="0" smtClean="0"/>
              <a:t> getirilmiştir. </a:t>
            </a: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Buna göre ana ortaklık, konsolide finansal raporların düzenlenmesine ilişkin olarak istenecek her türlü bilgi ve belgeyi isteyebilir. </a:t>
            </a:r>
          </a:p>
          <a:p>
            <a:r>
              <a:rPr lang="tr-TR" dirty="0" smtClean="0"/>
              <a:t>Konsolide finansal rapor hazırlamak zorunda olan kuruluşlar da ilgili ana ortaklığa bu bilgi ve belgeleri vermekle yükümlüdür (BK, md. 38). </a:t>
            </a:r>
          </a:p>
          <a:p>
            <a:r>
              <a:rPr lang="tr-TR" dirty="0" smtClean="0"/>
              <a:t>Bu </a:t>
            </a:r>
            <a:r>
              <a:rPr lang="tr-TR" b="1" dirty="0" smtClean="0"/>
              <a:t>yükümlülüğe aykırı hareket eden gerçek ya da tüzel kişilere 5.000 TL’den 20.000 TL’ye kadar idari para cezası </a:t>
            </a:r>
            <a:r>
              <a:rPr lang="tr-TR" dirty="0" smtClean="0"/>
              <a:t>uygulanır (BK, md. 147/1-c).</a:t>
            </a:r>
            <a:endParaRPr lang="tr-TR" dirty="0"/>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27781"/>
            <a:ext cx="8229600" cy="6297563"/>
          </a:xfrm>
        </p:spPr>
        <p:txBody>
          <a:bodyPr>
            <a:normAutofit/>
          </a:bodyPr>
          <a:lstStyle/>
          <a:p>
            <a:r>
              <a:rPr lang="tr-TR" dirty="0" smtClean="0"/>
              <a:t>Bankalarca hazırlanan </a:t>
            </a:r>
            <a:r>
              <a:rPr lang="tr-TR" b="1" dirty="0" smtClean="0"/>
              <a:t>finansal raporlar </a:t>
            </a:r>
            <a:r>
              <a:rPr lang="tr-TR" dirty="0" smtClean="0"/>
              <a:t>ilgili kişilerce </a:t>
            </a:r>
            <a:r>
              <a:rPr lang="tr-TR" b="1" dirty="0" smtClean="0"/>
              <a:t>imzalanmak zorundadır</a:t>
            </a:r>
            <a:r>
              <a:rPr lang="tr-TR" dirty="0" smtClean="0"/>
              <a:t>. </a:t>
            </a:r>
          </a:p>
          <a:p>
            <a:r>
              <a:rPr lang="tr-TR" dirty="0" smtClean="0"/>
              <a:t>Ancak hazırlanan her finansal rapor imzaya tabi değildir. </a:t>
            </a:r>
          </a:p>
          <a:p>
            <a:r>
              <a:rPr lang="tr-TR" dirty="0" smtClean="0"/>
              <a:t>İmzaya tabi raporlar </a:t>
            </a:r>
            <a:r>
              <a:rPr lang="tr-TR" dirty="0" err="1" smtClean="0"/>
              <a:t>BDDKur’ca</a:t>
            </a:r>
            <a:r>
              <a:rPr lang="tr-TR" dirty="0" smtClean="0"/>
              <a:t> belirlenmiştir. </a:t>
            </a:r>
          </a:p>
          <a:p>
            <a:r>
              <a:rPr lang="tr-TR" dirty="0" smtClean="0"/>
              <a:t>Raporları imzalayacak kişiler, BK md. 39/1’de sıralanmıştır.  </a:t>
            </a:r>
            <a:endParaRPr lang="tr-TR"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Buna göre; </a:t>
            </a:r>
            <a:r>
              <a:rPr lang="tr-TR" dirty="0" smtClean="0">
                <a:solidFill>
                  <a:srgbClr val="FF0000"/>
                </a:solidFill>
              </a:rPr>
              <a:t>yönetim kurulu başkanı, denetim komitesi üyeleri, genel müdür ile finansal raporlamadan sorumlu genel müdür yardımcısı ve ilgili birim müdürü veya bu unvanlara eşdeğer kişiler</a:t>
            </a:r>
            <a:r>
              <a:rPr lang="tr-TR" b="1" dirty="0" smtClean="0"/>
              <a:t> </a:t>
            </a:r>
            <a:r>
              <a:rPr lang="tr-TR" dirty="0" smtClean="0"/>
              <a:t>hazırlanan finansal tabloları ad, </a:t>
            </a:r>
            <a:r>
              <a:rPr lang="tr-TR" dirty="0" err="1" smtClean="0"/>
              <a:t>soyad</a:t>
            </a:r>
            <a:r>
              <a:rPr lang="tr-TR" dirty="0" smtClean="0"/>
              <a:t> ve unvan belirtilmek suretiyle </a:t>
            </a:r>
            <a:r>
              <a:rPr lang="tr-TR" b="1" dirty="0" smtClean="0"/>
              <a:t>imzalamak durumunda</a:t>
            </a:r>
            <a:r>
              <a:rPr lang="tr-TR" dirty="0" smtClean="0"/>
              <a:t>dır (BK, md. 39/1; BMY, md. 13).</a:t>
            </a:r>
            <a:endParaRPr lang="tr-TR"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İmza ile yükümlü kişiler, finansal raporlamaya ilişkin düzenlemelere ve muhasebe kayıtlarına uygun olduğunu belirtmek zorundadır (BK, md. 39/1; BMY, md. 13). </a:t>
            </a:r>
          </a:p>
          <a:p>
            <a:r>
              <a:rPr lang="tr-TR" b="1" dirty="0" smtClean="0"/>
              <a:t>İmza yükümlülüğü</a:t>
            </a:r>
            <a:r>
              <a:rPr lang="tr-TR" dirty="0" smtClean="0"/>
              <a:t>, merkezi yurt dışında olup Türkiye'de şube açmak suretiyle faaliyette bulunan </a:t>
            </a:r>
            <a:r>
              <a:rPr lang="tr-TR" b="1" dirty="0" smtClean="0">
                <a:solidFill>
                  <a:srgbClr val="FF0000"/>
                </a:solidFill>
              </a:rPr>
              <a:t>yabancı bankalarda </a:t>
            </a:r>
            <a:r>
              <a:rPr lang="tr-TR" b="1" dirty="0" smtClean="0"/>
              <a:t>müdürler kurulu üyelerince yerine getirilir</a:t>
            </a:r>
            <a:r>
              <a:rPr lang="tr-TR" dirty="0" smtClean="0"/>
              <a:t> (BK, md. 39/1; BMY, md. 13). </a:t>
            </a:r>
          </a:p>
          <a:p>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Banka </a:t>
            </a:r>
            <a:r>
              <a:rPr lang="tr-TR" b="1" dirty="0" smtClean="0"/>
              <a:t>genel müdür</a:t>
            </a:r>
            <a:r>
              <a:rPr lang="tr-TR" dirty="0" smtClean="0"/>
              <a:t>ü atanacak kişilerde </a:t>
            </a:r>
            <a:r>
              <a:rPr lang="tr-TR" b="1" dirty="0" smtClean="0"/>
              <a:t>bazı şartlar aranmakta</a:t>
            </a:r>
            <a:r>
              <a:rPr lang="tr-TR" dirty="0" smtClean="0"/>
              <a:t>dır. </a:t>
            </a:r>
          </a:p>
          <a:p>
            <a:r>
              <a:rPr lang="tr-TR" dirty="0" smtClean="0"/>
              <a:t>Aynı zamanda banka genel müdüründe aranan şartlar, </a:t>
            </a:r>
            <a:r>
              <a:rPr lang="tr-TR" b="1" dirty="0" smtClean="0">
                <a:solidFill>
                  <a:srgbClr val="FF0000"/>
                </a:solidFill>
              </a:rPr>
              <a:t>yönetim kurulu üyelerinin </a:t>
            </a:r>
            <a:r>
              <a:rPr lang="tr-TR" b="1" u="sng" dirty="0" smtClean="0">
                <a:solidFill>
                  <a:srgbClr val="FF0000"/>
                </a:solidFill>
              </a:rPr>
              <a:t>yarıdan bir fazlası için de </a:t>
            </a:r>
            <a:r>
              <a:rPr lang="tr-TR" b="1" dirty="0" smtClean="0">
                <a:solidFill>
                  <a:srgbClr val="FF0000"/>
                </a:solidFill>
              </a:rPr>
              <a:t>aranır</a:t>
            </a:r>
            <a:r>
              <a:rPr lang="tr-TR" dirty="0" smtClean="0"/>
              <a:t> (BK, md. 23/1). </a:t>
            </a:r>
          </a:p>
          <a:p>
            <a:r>
              <a:rPr lang="tr-TR" dirty="0" smtClean="0"/>
              <a:t>Banka yönetim kuruluna ayrıca üye atanabilir. </a:t>
            </a:r>
          </a:p>
          <a:p>
            <a:r>
              <a:rPr lang="tr-TR" dirty="0" smtClean="0"/>
              <a:t>Bu üye </a:t>
            </a:r>
            <a:r>
              <a:rPr lang="tr-TR" b="1" dirty="0" smtClean="0"/>
              <a:t>murahhas üye olarak</a:t>
            </a:r>
            <a:r>
              <a:rPr lang="tr-TR" dirty="0" smtClean="0"/>
              <a:t> adlandırılır.  </a:t>
            </a:r>
          </a:p>
          <a:p>
            <a:r>
              <a:rPr lang="tr-TR" dirty="0" smtClean="0"/>
              <a:t>Murahhas (atanmış) üyeler, genel müdürde aranan </a:t>
            </a:r>
            <a:r>
              <a:rPr lang="tr-TR" b="1" dirty="0" smtClean="0"/>
              <a:t>şartları topyekûn taşımak zorundadır</a:t>
            </a:r>
            <a:r>
              <a:rPr lang="tr-TR" dirty="0" smtClean="0"/>
              <a:t>lar (BK, md. 23/1). </a:t>
            </a:r>
            <a:endParaRPr lang="tr-TR" dirty="0"/>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Ayrıca, hazırlanarak imzalanan </a:t>
            </a:r>
            <a:r>
              <a:rPr lang="tr-TR" b="1" dirty="0" smtClean="0"/>
              <a:t>bu raporlar bağımsız denetime </a:t>
            </a:r>
            <a:r>
              <a:rPr lang="tr-TR" dirty="0" smtClean="0"/>
              <a:t>tabidir (BK, md. 39/2; BMY, md. 13). </a:t>
            </a:r>
          </a:p>
          <a:p>
            <a:r>
              <a:rPr lang="tr-TR" b="1" dirty="0" smtClean="0"/>
              <a:t>Bankalar</a:t>
            </a:r>
            <a:r>
              <a:rPr lang="tr-TR" dirty="0" smtClean="0"/>
              <a:t>, BK md 38 ve 39 hükümlerine tabi </a:t>
            </a:r>
            <a:r>
              <a:rPr lang="tr-TR" b="1" dirty="0" smtClean="0"/>
              <a:t>raporları ilgili mercilere sunmak ve ilan etmek </a:t>
            </a:r>
            <a:r>
              <a:rPr lang="tr-TR" dirty="0" smtClean="0"/>
              <a:t>zorundadırlar (BK, md. 39/3; BMY, md. 13). </a:t>
            </a:r>
          </a:p>
          <a:p>
            <a:endParaRPr lang="tr-TR" dirty="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Konsolide finansal raporlar ile finansal raporların imzalanması, sunulması, ilânı ve denetimi başlıklı BK md. 38 ve md. 39’a </a:t>
            </a:r>
            <a:r>
              <a:rPr lang="tr-TR" b="1" dirty="0" smtClean="0"/>
              <a:t>aykırı hareket eden bankalara, 10.000 TL’den 25.000 TL’ye kadar idari para cezası </a:t>
            </a:r>
            <a:r>
              <a:rPr lang="tr-TR" dirty="0" smtClean="0"/>
              <a:t>uygulanır (BK, md. 146/1-e). </a:t>
            </a: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Bankalar hazırladıkları </a:t>
            </a:r>
            <a:r>
              <a:rPr lang="tr-TR" b="1" dirty="0" smtClean="0"/>
              <a:t>raporları</a:t>
            </a:r>
            <a:r>
              <a:rPr lang="tr-TR" dirty="0" smtClean="0"/>
              <a:t>; raporların ilgili olduğu yılı takip eden </a:t>
            </a:r>
            <a:r>
              <a:rPr lang="tr-TR" b="1" dirty="0" smtClean="0"/>
              <a:t>Nisan ayı sonuna </a:t>
            </a:r>
            <a:r>
              <a:rPr lang="tr-TR" dirty="0" smtClean="0"/>
              <a:t>kadar, aynı zamanda konsolide olmayan </a:t>
            </a:r>
            <a:r>
              <a:rPr lang="tr-TR" b="1" dirty="0" smtClean="0"/>
              <a:t>ara dönem finansal raporları</a:t>
            </a:r>
            <a:r>
              <a:rPr lang="tr-TR" dirty="0" smtClean="0"/>
              <a:t>nı </a:t>
            </a:r>
            <a:r>
              <a:rPr lang="tr-TR" b="1" dirty="0" smtClean="0"/>
              <a:t>Mart, Haziran ve Eylül aylarını takip eden 45 gün içinde</a:t>
            </a:r>
            <a:r>
              <a:rPr lang="tr-TR" dirty="0" smtClean="0"/>
              <a:t>, </a:t>
            </a:r>
            <a:r>
              <a:rPr lang="tr-TR" b="1" dirty="0" smtClean="0">
                <a:solidFill>
                  <a:srgbClr val="FF0000"/>
                </a:solidFill>
              </a:rPr>
              <a:t>konsolide olanları ise bu ayları takip eden 75 gün içinde </a:t>
            </a:r>
            <a:r>
              <a:rPr lang="tr-TR" dirty="0" err="1" smtClean="0">
                <a:solidFill>
                  <a:srgbClr val="FF0000"/>
                </a:solidFill>
              </a:rPr>
              <a:t>BDDK’ye</a:t>
            </a:r>
            <a:r>
              <a:rPr lang="tr-TR" dirty="0" smtClean="0">
                <a:solidFill>
                  <a:srgbClr val="FF0000"/>
                </a:solidFill>
              </a:rPr>
              <a:t> ve TBB ile </a:t>
            </a:r>
            <a:r>
              <a:rPr lang="tr-TR" dirty="0" err="1" smtClean="0">
                <a:solidFill>
                  <a:srgbClr val="FF0000"/>
                </a:solidFill>
              </a:rPr>
              <a:t>TKBB’ye</a:t>
            </a:r>
            <a:r>
              <a:rPr lang="tr-TR" dirty="0" smtClean="0"/>
              <a:t> hem elektronik ortamda hem de matbu olarak </a:t>
            </a:r>
            <a:r>
              <a:rPr lang="tr-TR" b="1" dirty="0" smtClean="0"/>
              <a:t>sunmak zorundadır </a:t>
            </a:r>
            <a:r>
              <a:rPr lang="tr-TR" dirty="0" smtClean="0"/>
              <a:t>(BMY, md. 14/1 ve 3).  </a:t>
            </a:r>
          </a:p>
          <a:p>
            <a:endParaRPr lang="tr-TR" dirty="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Merkezi yurt dışında bulunan </a:t>
            </a:r>
            <a:r>
              <a:rPr lang="tr-TR" dirty="0" smtClean="0"/>
              <a:t>ve Türkiye’de şube açan bankaların müdürler kurulu tarafından hazırlanarak imzalanan yılsonu bilançoları, gelir tabloları, merkezlerinin bilânço ve gelir tabloları </a:t>
            </a:r>
            <a:r>
              <a:rPr lang="tr-TR" b="1" dirty="0" err="1" smtClean="0"/>
              <a:t>BDDK’ye</a:t>
            </a:r>
            <a:r>
              <a:rPr lang="tr-TR" b="1" dirty="0" smtClean="0"/>
              <a:t> ve TBB ile </a:t>
            </a:r>
            <a:r>
              <a:rPr lang="tr-TR" b="1" dirty="0" err="1" smtClean="0"/>
              <a:t>TKBB’ye</a:t>
            </a:r>
            <a:r>
              <a:rPr lang="tr-TR" b="1" dirty="0" smtClean="0"/>
              <a:t> </a:t>
            </a:r>
            <a:r>
              <a:rPr lang="tr-TR" dirty="0" smtClean="0"/>
              <a:t>hem elektronik ortamda hem de matbu olarak </a:t>
            </a:r>
            <a:r>
              <a:rPr lang="tr-TR" b="1" dirty="0" smtClean="0"/>
              <a:t>sunmak zorundadır </a:t>
            </a:r>
            <a:r>
              <a:rPr lang="tr-TR" dirty="0" smtClean="0"/>
              <a:t>(BMY, md. 14/2).</a:t>
            </a:r>
            <a:endParaRPr lang="tr-TR"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27781"/>
            <a:ext cx="8229600" cy="6369571"/>
          </a:xfrm>
        </p:spPr>
        <p:txBody>
          <a:bodyPr>
            <a:normAutofit/>
          </a:bodyPr>
          <a:lstStyle/>
          <a:p>
            <a:r>
              <a:rPr lang="tr-TR" dirty="0" smtClean="0"/>
              <a:t>Ayrıca bankalar, aylık olarak hazırladıkları bilânço ve gelir tablolarının birer örneğini ve BDDK tarafından istenen başkaca ek bilgi ve açıklamaları aylık dönemi izleyen </a:t>
            </a:r>
            <a:r>
              <a:rPr lang="tr-TR" b="1" dirty="0" smtClean="0"/>
              <a:t>30 gün içinde </a:t>
            </a:r>
            <a:r>
              <a:rPr lang="tr-TR" b="1" dirty="0" err="1" smtClean="0"/>
              <a:t>BDDK’ye</a:t>
            </a:r>
            <a:r>
              <a:rPr lang="tr-TR" b="1" dirty="0" smtClean="0"/>
              <a:t> sunmaları </a:t>
            </a:r>
            <a:r>
              <a:rPr lang="tr-TR" dirty="0" smtClean="0"/>
              <a:t>gerekmektedir (BMY, md. 14/4). </a:t>
            </a:r>
          </a:p>
          <a:p>
            <a:r>
              <a:rPr lang="tr-TR" dirty="0" smtClean="0"/>
              <a:t>Konsolide olan ya da olmayan finansal tablolar ayrıca </a:t>
            </a:r>
            <a:r>
              <a:rPr lang="tr-TR" b="1" dirty="0" smtClean="0"/>
              <a:t>Nisan ayının sonuna kadar </a:t>
            </a:r>
            <a:r>
              <a:rPr lang="tr-TR" b="1" dirty="0" err="1" smtClean="0"/>
              <a:t>RG’de</a:t>
            </a:r>
            <a:r>
              <a:rPr lang="tr-TR" b="1" dirty="0" smtClean="0"/>
              <a:t> yayımlanır</a:t>
            </a:r>
            <a:r>
              <a:rPr lang="tr-TR" dirty="0" smtClean="0"/>
              <a:t> (BMY, md. 14/5).  </a:t>
            </a: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27781"/>
            <a:ext cx="8229600" cy="6297563"/>
          </a:xfrm>
        </p:spPr>
        <p:txBody>
          <a:bodyPr>
            <a:normAutofit/>
          </a:bodyPr>
          <a:lstStyle/>
          <a:p>
            <a:r>
              <a:rPr lang="tr-TR" dirty="0" smtClean="0"/>
              <a:t>TBB ile TKBB, </a:t>
            </a:r>
            <a:r>
              <a:rPr lang="tr-TR" dirty="0" err="1" smtClean="0"/>
              <a:t>RG’de</a:t>
            </a:r>
            <a:r>
              <a:rPr lang="tr-TR" dirty="0" smtClean="0"/>
              <a:t> yayımlanan ve kendilerine sunulan yılsonu finansal raporları, sunum tarihinden itibaren yedi gün içinde internet sayfalarında yayımlamakla yükümlüdür (BMY, md. 14/6).</a:t>
            </a:r>
          </a:p>
          <a:p>
            <a:r>
              <a:rPr lang="tr-TR" dirty="0" smtClean="0"/>
              <a:t>Benzer şekilde bankalarda, </a:t>
            </a:r>
            <a:r>
              <a:rPr lang="tr-TR" dirty="0" err="1" smtClean="0"/>
              <a:t>RG’de</a:t>
            </a:r>
            <a:r>
              <a:rPr lang="tr-TR" dirty="0" smtClean="0"/>
              <a:t> yayımlanan yılsonu finansal raporları ile finansal tablolarını, TBB ile </a:t>
            </a:r>
            <a:r>
              <a:rPr lang="tr-TR" dirty="0" err="1" smtClean="0"/>
              <a:t>TKBB’ye</a:t>
            </a:r>
            <a:r>
              <a:rPr lang="tr-TR" dirty="0" smtClean="0"/>
              <a:t> sunduktan sonra, </a:t>
            </a:r>
            <a:r>
              <a:rPr lang="tr-TR" dirty="0" err="1" smtClean="0"/>
              <a:t>komuoyunun</a:t>
            </a:r>
            <a:r>
              <a:rPr lang="tr-TR" dirty="0" smtClean="0"/>
              <a:t> bilgisine sunmak üzere </a:t>
            </a:r>
            <a:r>
              <a:rPr lang="tr-TR" b="1" dirty="0" smtClean="0"/>
              <a:t>kendi internet sitelerinden yayımlamak </a:t>
            </a:r>
            <a:r>
              <a:rPr lang="tr-TR" dirty="0" smtClean="0"/>
              <a:t>ve </a:t>
            </a:r>
            <a:r>
              <a:rPr lang="tr-TR" dirty="0" smtClean="0">
                <a:solidFill>
                  <a:srgbClr val="FF0000"/>
                </a:solidFill>
              </a:rPr>
              <a:t>en az 5 yıl süreyle kamuoyunun erişimine açık tutmak zorundadır</a:t>
            </a:r>
            <a:r>
              <a:rPr lang="tr-TR" dirty="0" smtClean="0"/>
              <a:t> (BMY, md. 14/7).</a:t>
            </a:r>
            <a:endParaRPr lang="tr-TR"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i="1" dirty="0" smtClean="0"/>
              <a:t>Yıllık Faaliyet Raporu</a:t>
            </a:r>
            <a:endParaRPr lang="tr-TR" dirty="0"/>
          </a:p>
        </p:txBody>
      </p:sp>
      <p:sp>
        <p:nvSpPr>
          <p:cNvPr id="3" name="2 İçerik Yer Tutucusu"/>
          <p:cNvSpPr>
            <a:spLocks noGrp="1"/>
          </p:cNvSpPr>
          <p:nvPr>
            <p:ph idx="1"/>
          </p:nvPr>
        </p:nvSpPr>
        <p:spPr>
          <a:xfrm>
            <a:off x="457200" y="1052736"/>
            <a:ext cx="8229600" cy="5616624"/>
          </a:xfrm>
        </p:spPr>
        <p:txBody>
          <a:bodyPr>
            <a:normAutofit/>
          </a:bodyPr>
          <a:lstStyle/>
          <a:p>
            <a:r>
              <a:rPr lang="tr-TR" dirty="0" smtClean="0"/>
              <a:t>Bankalar yıllık faaliyet raporu hazırlamak durumundadır. </a:t>
            </a:r>
          </a:p>
          <a:p>
            <a:r>
              <a:rPr lang="tr-TR" dirty="0" smtClean="0"/>
              <a:t>Yıllık faaliyet raporunun içeriğinde </a:t>
            </a:r>
            <a:r>
              <a:rPr lang="tr-TR" i="1" dirty="0" smtClean="0"/>
              <a:t>“...</a:t>
            </a:r>
            <a:r>
              <a:rPr lang="tr-TR" i="1" dirty="0" smtClean="0">
                <a:solidFill>
                  <a:srgbClr val="FF0000"/>
                </a:solidFill>
              </a:rPr>
              <a:t>statülerine, yönetim ve organizasyon yapılarına, insan kaynaklarına, faaliyetlerine, finansal durumlarına, yönetimin değerlendirmeleri ve geleceğe yönelik beklentilerine ilişkin bilgiler</a:t>
            </a:r>
            <a:r>
              <a:rPr lang="tr-TR" i="1" dirty="0" smtClean="0"/>
              <a:t>...”</a:t>
            </a:r>
            <a:r>
              <a:rPr lang="tr-TR" dirty="0" smtClean="0"/>
              <a:t> yer almak zorundadır. </a:t>
            </a:r>
            <a:endParaRPr lang="tr-TR"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Hazırlanan raporların; </a:t>
            </a:r>
            <a:r>
              <a:rPr lang="tr-TR" dirty="0" smtClean="0">
                <a:solidFill>
                  <a:srgbClr val="FF0000"/>
                </a:solidFill>
              </a:rPr>
              <a:t>bankaların finansal tablolarını, özet yönetim kurulu raporunu ve bağımsız denetim raporunu da kapsayacak şekilde hazırlaması</a:t>
            </a:r>
            <a:r>
              <a:rPr lang="tr-TR" dirty="0" smtClean="0"/>
              <a:t> gerekir. </a:t>
            </a:r>
          </a:p>
          <a:p>
            <a:r>
              <a:rPr lang="tr-TR" dirty="0" smtClean="0"/>
              <a:t>Bankalarca hazırlanacak yıllık faaliyet raporuna ilişkin detaylı düzenlemeler Bankalarca Yıllık Faaliyet Raporunun Hazırlanmasına ve Yayımlanmasına İlişkin Usul ve Esaslar Hakkında Yönetmelikte (Yıllık Faaliyet Raporu Hakkında Yönetmelik - YFRHY) düzenlenmiştir.  </a:t>
            </a:r>
          </a:p>
          <a:p>
            <a:endParaRPr lang="tr-TR" dirty="0" smtClean="0"/>
          </a:p>
          <a:p>
            <a:endParaRPr lang="tr-TR" dirty="0"/>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Mezkûr yönetmelik md. 5/2’ye göre; yıllık </a:t>
            </a:r>
            <a:r>
              <a:rPr lang="tr-TR" b="1" dirty="0" smtClean="0"/>
              <a:t>faaliyet raporunda</a:t>
            </a:r>
            <a:r>
              <a:rPr lang="tr-TR" dirty="0" smtClean="0"/>
              <a:t>, bankaların ilgili hesap dönemine ait </a:t>
            </a:r>
            <a:r>
              <a:rPr lang="tr-TR" b="1" dirty="0" smtClean="0"/>
              <a:t>faaliyetlerinin doğru, eksiksiz, gerçeğe uygun bir şekilde yansıtılması </a:t>
            </a:r>
            <a:r>
              <a:rPr lang="tr-TR" dirty="0" smtClean="0"/>
              <a:t>zorunludur. </a:t>
            </a:r>
          </a:p>
          <a:p>
            <a:r>
              <a:rPr lang="tr-TR" dirty="0" smtClean="0"/>
              <a:t>Diğer taraftan mezkûr yönetmelik md. 6’ya göre hazırlanan </a:t>
            </a:r>
            <a:r>
              <a:rPr lang="tr-TR" b="1" dirty="0" smtClean="0"/>
              <a:t>yıllık faaliyet raporları bağımsız denetime tabi</a:t>
            </a:r>
            <a:r>
              <a:rPr lang="tr-TR" dirty="0" smtClean="0"/>
              <a:t>dir.</a:t>
            </a:r>
            <a:endParaRPr lang="tr-TR" dirty="0"/>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Hazırlanan yıllık faaliyet raporu aynı zamanda </a:t>
            </a:r>
            <a:r>
              <a:rPr lang="tr-TR" b="1" dirty="0" smtClean="0"/>
              <a:t>kamuoyuna duyurulmak zorunda</a:t>
            </a:r>
            <a:r>
              <a:rPr lang="tr-TR" dirty="0" smtClean="0"/>
              <a:t>dır (BK, md. 40). </a:t>
            </a:r>
          </a:p>
          <a:p>
            <a:r>
              <a:rPr lang="tr-TR" dirty="0" smtClean="0"/>
              <a:t>Bankalar, yıllık faaliyet raporunu </a:t>
            </a:r>
            <a:r>
              <a:rPr lang="tr-TR" dirty="0" smtClean="0">
                <a:solidFill>
                  <a:srgbClr val="FF0000"/>
                </a:solidFill>
              </a:rPr>
              <a:t>en geç ilgili hesap döneminin sonunu izleyen yılın </a:t>
            </a:r>
            <a:r>
              <a:rPr lang="tr-TR" b="1" dirty="0" smtClean="0"/>
              <a:t>Mayıs ayı sonuna kadar</a:t>
            </a:r>
            <a:r>
              <a:rPr lang="tr-TR" dirty="0" smtClean="0"/>
              <a:t> matbu olarak ve ayrıca kendi </a:t>
            </a:r>
            <a:r>
              <a:rPr lang="tr-TR" b="1" dirty="0" smtClean="0"/>
              <a:t>internet sayfalarında</a:t>
            </a:r>
            <a:r>
              <a:rPr lang="tr-TR" dirty="0" smtClean="0"/>
              <a:t>, finansal tablo kullanıcıları tarafından kolaylıkla ulaşılabilecek şekilde, elektronik ortamda </a:t>
            </a:r>
            <a:r>
              <a:rPr lang="tr-TR" b="1" dirty="0" smtClean="0"/>
              <a:t>yayımlamakla yükümlüdürler</a:t>
            </a:r>
            <a:r>
              <a:rPr lang="tr-TR" dirty="0" smtClean="0"/>
              <a:t> (YFRHY, md. 10/1). </a:t>
            </a:r>
          </a:p>
          <a:p>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r>
              <a:rPr lang="tr-TR" dirty="0" smtClean="0"/>
              <a:t>Yönetim kuruluna ve boşalan </a:t>
            </a:r>
            <a:r>
              <a:rPr lang="tr-TR" i="1" u="sng" dirty="0" smtClean="0"/>
              <a:t>üyeliklere atananlar</a:t>
            </a:r>
            <a:r>
              <a:rPr lang="tr-TR" dirty="0" smtClean="0"/>
              <a:t>, şartları taşıdıklarına yönelik belgeler ile </a:t>
            </a:r>
            <a:r>
              <a:rPr lang="tr-TR" u="sng" dirty="0" err="1" smtClean="0">
                <a:solidFill>
                  <a:srgbClr val="FF0000"/>
                </a:solidFill>
              </a:rPr>
              <a:t>BDDK’ye</a:t>
            </a:r>
            <a:r>
              <a:rPr lang="tr-TR" u="sng" dirty="0" smtClean="0">
                <a:solidFill>
                  <a:srgbClr val="FF0000"/>
                </a:solidFill>
              </a:rPr>
              <a:t> bildirilmesi gerekir </a:t>
            </a:r>
            <a:r>
              <a:rPr lang="tr-TR" dirty="0" smtClean="0"/>
              <a:t>(BK, md. 23/1). </a:t>
            </a:r>
          </a:p>
          <a:p>
            <a:r>
              <a:rPr lang="tr-TR" b="1" dirty="0" smtClean="0">
                <a:solidFill>
                  <a:srgbClr val="FF0000"/>
                </a:solidFill>
              </a:rPr>
              <a:t>Bildirim süresi 7 gündür</a:t>
            </a:r>
            <a:r>
              <a:rPr lang="tr-TR" dirty="0" smtClean="0"/>
              <a:t> (BK, md. 23/1). </a:t>
            </a:r>
          </a:p>
          <a:p>
            <a:r>
              <a:rPr lang="tr-TR" dirty="0" smtClean="0"/>
              <a:t>Banka yönetim kuruluna </a:t>
            </a:r>
            <a:r>
              <a:rPr lang="tr-TR" b="1" dirty="0" smtClean="0"/>
              <a:t>başkan</a:t>
            </a:r>
            <a:r>
              <a:rPr lang="tr-TR" dirty="0" smtClean="0"/>
              <a:t> seçilenler ile </a:t>
            </a:r>
            <a:r>
              <a:rPr lang="tr-TR" b="1" dirty="0" smtClean="0"/>
              <a:t>genel müdürlük görevleri</a:t>
            </a:r>
            <a:r>
              <a:rPr lang="tr-TR" dirty="0" smtClean="0"/>
              <a:t> </a:t>
            </a:r>
            <a:r>
              <a:rPr lang="tr-TR" u="sng" dirty="0" smtClean="0">
                <a:solidFill>
                  <a:srgbClr val="0070C0"/>
                </a:solidFill>
              </a:rPr>
              <a:t>aynı kişide birleşemez</a:t>
            </a:r>
            <a:r>
              <a:rPr lang="tr-TR" dirty="0" smtClean="0"/>
              <a:t> (BK, md. 23/1).</a:t>
            </a:r>
            <a:endParaRPr lang="tr-TR" dirty="0"/>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lnSpcReduction="10000"/>
          </a:bodyPr>
          <a:lstStyle/>
          <a:p>
            <a:r>
              <a:rPr lang="tr-TR" dirty="0" smtClean="0"/>
              <a:t>Ayrıca matbu olarak yayımlanan yıllık faaliyet raporunun bir örneği </a:t>
            </a:r>
            <a:r>
              <a:rPr lang="tr-TR" b="1" dirty="0" smtClean="0"/>
              <a:t>yayımlandığı tarihten itibaren 7 gün içinde </a:t>
            </a:r>
            <a:r>
              <a:rPr lang="tr-TR" dirty="0" smtClean="0"/>
              <a:t>elektronik ortamda </a:t>
            </a:r>
            <a:r>
              <a:rPr lang="tr-TR" b="1" dirty="0" err="1" smtClean="0"/>
              <a:t>BDDK’ye</a:t>
            </a:r>
            <a:r>
              <a:rPr lang="tr-TR" b="1" dirty="0" smtClean="0"/>
              <a:t> gönderilmek zorunda</a:t>
            </a:r>
            <a:r>
              <a:rPr lang="tr-TR" dirty="0" smtClean="0"/>
              <a:t>dır (YFRHY, md. 10/4). </a:t>
            </a:r>
          </a:p>
          <a:p>
            <a:r>
              <a:rPr lang="tr-TR" dirty="0" smtClean="0"/>
              <a:t>Bununla birlikte rapor, </a:t>
            </a:r>
            <a:r>
              <a:rPr lang="tr-TR" b="1" dirty="0" smtClean="0"/>
              <a:t>banka merkezinde hazır bulundurulur </a:t>
            </a:r>
            <a:r>
              <a:rPr lang="tr-TR" dirty="0" smtClean="0"/>
              <a:t>(YFRHY, md. 10/4). </a:t>
            </a:r>
          </a:p>
          <a:p>
            <a:r>
              <a:rPr lang="tr-TR" dirty="0" smtClean="0"/>
              <a:t>İlaveten,  banka şubelerinde bir sonraki hesap dönemine ilişkin yıllık faaliyet raporu yayımlanıncaya kadar, talep halinde basılı olarak verilmek üzere, elektronik ortamda hazır bulundurulması gerekmektedir (YFRHY, md. 10/4).</a:t>
            </a:r>
            <a:endParaRPr lang="tr-TR" dirty="0"/>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Finansal Tablolar ve Raporlara İlişkin Sorumluluk</a:t>
            </a:r>
            <a:endParaRPr lang="tr-TR" dirty="0"/>
          </a:p>
        </p:txBody>
      </p:sp>
      <p:sp>
        <p:nvSpPr>
          <p:cNvPr id="3" name="2 İçerik Yer Tutucusu"/>
          <p:cNvSpPr>
            <a:spLocks noGrp="1"/>
          </p:cNvSpPr>
          <p:nvPr>
            <p:ph idx="1"/>
          </p:nvPr>
        </p:nvSpPr>
        <p:spPr>
          <a:xfrm>
            <a:off x="251520" y="1412776"/>
            <a:ext cx="8640960" cy="5184576"/>
          </a:xfrm>
        </p:spPr>
        <p:txBody>
          <a:bodyPr>
            <a:normAutofit lnSpcReduction="10000"/>
          </a:bodyPr>
          <a:lstStyle/>
          <a:p>
            <a:r>
              <a:rPr lang="tr-TR" dirty="0" smtClean="0"/>
              <a:t>Finansal tablolara ve raporlara ilişkin </a:t>
            </a:r>
            <a:r>
              <a:rPr lang="tr-TR" b="1" dirty="0" smtClean="0"/>
              <a:t>sorumluluk banka yönetim kuruluna</a:t>
            </a:r>
            <a:r>
              <a:rPr lang="tr-TR" dirty="0" smtClean="0"/>
              <a:t> bırakılmıştır. </a:t>
            </a:r>
          </a:p>
          <a:p>
            <a:r>
              <a:rPr lang="tr-TR" b="1" dirty="0" smtClean="0"/>
              <a:t>Banka yönetim kurulu</a:t>
            </a:r>
            <a:r>
              <a:rPr lang="tr-TR" dirty="0" smtClean="0"/>
              <a:t>; </a:t>
            </a:r>
            <a:r>
              <a:rPr lang="tr-TR" dirty="0" smtClean="0">
                <a:solidFill>
                  <a:srgbClr val="FF0000"/>
                </a:solidFill>
              </a:rPr>
              <a:t>banka faaliyetlerin muhasebeleştirilmesi, finansal tablolarının hazırlanması, onaylanması, denetlenmesi, BDDK ve TBB ile </a:t>
            </a:r>
            <a:r>
              <a:rPr lang="tr-TR" dirty="0" err="1" smtClean="0">
                <a:solidFill>
                  <a:srgbClr val="FF0000"/>
                </a:solidFill>
              </a:rPr>
              <a:t>TKBB’ye</a:t>
            </a:r>
            <a:r>
              <a:rPr lang="tr-TR" dirty="0" smtClean="0">
                <a:solidFill>
                  <a:srgbClr val="FF0000"/>
                </a:solidFill>
              </a:rPr>
              <a:t> sunulması ve yayımlanması yanında finansal raporlama sistemini, görev, yetki ve sorumlulukları belirlemek, bilgi sistemlerini yeterli hale getirmek ve uygulamayı gözetmekle ödevlendirilmiştir</a:t>
            </a:r>
            <a:r>
              <a:rPr lang="tr-TR" dirty="0" smtClean="0"/>
              <a:t> (BK, md. 41; BMY, md. 12). </a:t>
            </a:r>
          </a:p>
          <a:p>
            <a:endParaRPr lang="tr-TR" dirty="0"/>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a:bodyPr>
          <a:lstStyle/>
          <a:p>
            <a:r>
              <a:rPr lang="tr-TR" dirty="0" smtClean="0"/>
              <a:t>Bu ödevin yerine getirilmesinde yönetim kurulu, bazı tedbirler almak zorundadır. </a:t>
            </a:r>
          </a:p>
          <a:p>
            <a:r>
              <a:rPr lang="tr-TR" dirty="0" smtClean="0"/>
              <a:t>Yönetim kurulu; “</a:t>
            </a:r>
            <a:r>
              <a:rPr lang="tr-TR" i="1" dirty="0" smtClean="0"/>
              <a:t>...</a:t>
            </a:r>
            <a:r>
              <a:rPr lang="tr-TR" i="1" dirty="0" smtClean="0">
                <a:solidFill>
                  <a:srgbClr val="FF0000"/>
                </a:solidFill>
              </a:rPr>
              <a:t>muhasebe ve raporlama sistemiyle ilgili olarak; temel politikaların belirlenmesi, iş tanımlarının, görev, yetki ve sorumlulukların iş akış şemasına uygun olarak açık bir şekilde yapılması, iç ve dış bilgi akış sisteminin yeterli hale getirilmesi, yetki ve sorumlulukların açık bir şekilde belirlenmesi ve bununla ilgili uygulamanın gözetilmesi</a:t>
            </a:r>
            <a:r>
              <a:rPr lang="tr-TR" i="1" dirty="0" smtClean="0"/>
              <a:t>...</a:t>
            </a:r>
            <a:r>
              <a:rPr lang="tr-TR" dirty="0" smtClean="0"/>
              <a:t>” gibi tedbirleri almakla mükelleftir (BMY, md. 12).</a:t>
            </a:r>
            <a:endParaRPr lang="tr-TR" dirty="0"/>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Bankaların Belge Saklama Yükümlülüğü </a:t>
            </a:r>
            <a:endParaRPr lang="tr-TR" dirty="0"/>
          </a:p>
        </p:txBody>
      </p:sp>
      <p:sp>
        <p:nvSpPr>
          <p:cNvPr id="3" name="2 İçerik Yer Tutucusu"/>
          <p:cNvSpPr>
            <a:spLocks noGrp="1"/>
          </p:cNvSpPr>
          <p:nvPr>
            <p:ph idx="1"/>
          </p:nvPr>
        </p:nvSpPr>
        <p:spPr>
          <a:xfrm>
            <a:off x="251520" y="1340768"/>
            <a:ext cx="8686800" cy="5517232"/>
          </a:xfrm>
        </p:spPr>
        <p:txBody>
          <a:bodyPr>
            <a:normAutofit/>
          </a:bodyPr>
          <a:lstStyle/>
          <a:p>
            <a:r>
              <a:rPr lang="tr-TR" dirty="0" smtClean="0"/>
              <a:t>Bankalar müşterilerinden ve resmî ya da özel kurum ve kuruluşlardan aldıkları </a:t>
            </a:r>
            <a:r>
              <a:rPr lang="tr-TR" dirty="0" smtClean="0">
                <a:solidFill>
                  <a:srgbClr val="FF0000"/>
                </a:solidFill>
              </a:rPr>
              <a:t>mektup, telgraf, elektronik posta mesajı, ilam ve tebligatlar ile aldıkları diğer yazılar </a:t>
            </a:r>
            <a:r>
              <a:rPr lang="tr-TR" dirty="0" smtClean="0"/>
              <a:t>(BMY, md. 17/1) yanında banka faaliyetleri ile ilgili belgelerin asıllarını </a:t>
            </a:r>
            <a:r>
              <a:rPr lang="tr-TR" dirty="0" smtClean="0">
                <a:solidFill>
                  <a:srgbClr val="FF0000"/>
                </a:solidFill>
              </a:rPr>
              <a:t>10 yıl saklamakla</a:t>
            </a:r>
            <a:r>
              <a:rPr lang="tr-TR" dirty="0" smtClean="0"/>
              <a:t> yükümlüdürler (BK, md. 42). </a:t>
            </a:r>
          </a:p>
          <a:p>
            <a:r>
              <a:rPr lang="tr-TR" dirty="0" smtClean="0"/>
              <a:t>Ayrıca gelen giden evrak dâhil bu belgelerin oluşturulacak evrak kayıt sisteminde tarih, numara ve konusu belirtilmek suretiyle kaydının tutulması zorunludur (BMY, md. 17/2). </a:t>
            </a:r>
            <a:endParaRPr lang="tr-TR" dirty="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Bankaların İç Sistemleri Hakkında Yönetmelik uyarınca hazırlanacak raporlar da belge saklama yükümlülüğüne dâhildir (BMY, md. 17/1). </a:t>
            </a:r>
          </a:p>
          <a:p>
            <a:r>
              <a:rPr lang="tr-TR" dirty="0" smtClean="0"/>
              <a:t>BK, md 42’de; yazı ya da belgelerin asıllarına sahip olunamadığı hallerde, gerçekliklerinden şüphe duyulmayacak şekilde elde bulunan kopyaları ayrıca yazılan yazıların makine ile alınmış, tarih ve numara sırası verilerek düzenlenecek suretlerinin saklanması da uygun bulunmuştur. </a:t>
            </a:r>
            <a:endParaRPr lang="tr-TR" dirty="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Bu belgelerin mikrofilm, </a:t>
            </a:r>
            <a:r>
              <a:rPr lang="tr-TR" dirty="0" err="1" smtClean="0"/>
              <a:t>mikrofiş</a:t>
            </a:r>
            <a:r>
              <a:rPr lang="tr-TR" dirty="0" smtClean="0"/>
              <a:t> şeklinde veya elektronik, manyetik veya benzeri ortamlarda saklanmalarına izin verilmiştir (BK, md. 42).  Ancak bu şekilde saklanan belgelerin kurumca yapılacak denetimlerde ibrazı zorunludur (BMY, md. 17/2). </a:t>
            </a:r>
          </a:p>
          <a:p>
            <a:r>
              <a:rPr lang="tr-TR" b="1" dirty="0" smtClean="0"/>
              <a:t>Belge saklama yükümlülüğüne aykırı hareket eden bankalara 10.000 TL’den 25.000 TL’ye kadar idari para cezası </a:t>
            </a:r>
            <a:r>
              <a:rPr lang="tr-TR" dirty="0" smtClean="0"/>
              <a:t>uygulanır (BK, md. 146/1-e). </a:t>
            </a:r>
          </a:p>
          <a:p>
            <a:endParaRPr lang="tr-TR" dirty="0"/>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Bankaların Kamusal Denetimi</a:t>
            </a:r>
            <a:endParaRPr lang="tr-TR" dirty="0"/>
          </a:p>
        </p:txBody>
      </p:sp>
      <p:sp>
        <p:nvSpPr>
          <p:cNvPr id="3" name="2 İçerik Yer Tutucusu"/>
          <p:cNvSpPr>
            <a:spLocks noGrp="1"/>
          </p:cNvSpPr>
          <p:nvPr>
            <p:ph idx="1"/>
          </p:nvPr>
        </p:nvSpPr>
        <p:spPr>
          <a:xfrm>
            <a:off x="457200" y="1196752"/>
            <a:ext cx="8229600" cy="5661248"/>
          </a:xfrm>
        </p:spPr>
        <p:txBody>
          <a:bodyPr>
            <a:normAutofit/>
          </a:bodyPr>
          <a:lstStyle/>
          <a:p>
            <a:r>
              <a:rPr lang="tr-TR" dirty="0" smtClean="0"/>
              <a:t>Bankaların kamusal denetimi </a:t>
            </a:r>
            <a:r>
              <a:rPr lang="tr-TR" b="1" dirty="0" smtClean="0"/>
              <a:t>BDDK tarafından </a:t>
            </a:r>
            <a:r>
              <a:rPr lang="tr-TR" dirty="0" smtClean="0"/>
              <a:t>yerine getirilir (BK, md. 65/1). </a:t>
            </a:r>
          </a:p>
          <a:p>
            <a:r>
              <a:rPr lang="tr-TR" dirty="0" smtClean="0"/>
              <a:t>Ayrıca bankalar </a:t>
            </a:r>
            <a:r>
              <a:rPr lang="tr-TR" b="1" dirty="0" smtClean="0"/>
              <a:t>TCMB tarafından uzaktan denetime </a:t>
            </a:r>
            <a:r>
              <a:rPr lang="tr-TR" dirty="0" smtClean="0"/>
              <a:t>tabi tutulmaktadır. </a:t>
            </a:r>
          </a:p>
          <a:p>
            <a:r>
              <a:rPr lang="tr-TR" dirty="0" smtClean="0"/>
              <a:t>BDDK tarafından yürütülecek denetim; genel kurul toplantılarından, idari ve mali denetime kadar uzanmaktadır. </a:t>
            </a:r>
          </a:p>
          <a:p>
            <a:r>
              <a:rPr lang="tr-TR" dirty="0" smtClean="0"/>
              <a:t>Bu kapsamda </a:t>
            </a:r>
            <a:r>
              <a:rPr lang="tr-TR" dirty="0" smtClean="0">
                <a:solidFill>
                  <a:srgbClr val="FF0000"/>
                </a:solidFill>
              </a:rPr>
              <a:t>BDDK bankaların genel kurul toplantılarına gözlemci sıfatıyla temsilci gönderme hakk</a:t>
            </a:r>
            <a:r>
              <a:rPr lang="tr-TR" dirty="0" smtClean="0"/>
              <a:t>ına sahiptir (BK, md. 65/2). </a:t>
            </a: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Bankaların BDDK tarafından denetlenmesine yönelik detaylı düzenlemeler Bankacılık Düzenleme ve Denetleme Kurumu Tarafından Yapılacak Denetime İlişkin Usul ve Esaslar Hakkında Yönetmelikte (BDDK Denetimi Hakkında Yönetmelik -DHY) yapılmıştır. </a:t>
            </a:r>
          </a:p>
          <a:p>
            <a:r>
              <a:rPr lang="tr-TR" dirty="0" smtClean="0"/>
              <a:t>BDDK esas olarak bankaların gözetimini ve </a:t>
            </a:r>
            <a:r>
              <a:rPr lang="tr-TR" b="1" dirty="0" smtClean="0"/>
              <a:t>yerinden denetimini </a:t>
            </a:r>
            <a:r>
              <a:rPr lang="tr-TR" dirty="0" smtClean="0"/>
              <a:t>yerine getirmekle görevlidir (DHY, md. 14). </a:t>
            </a:r>
          </a:p>
          <a:p>
            <a:r>
              <a:rPr lang="tr-TR" dirty="0" smtClean="0"/>
              <a:t>Ayrıca DHY kapsamında BDDK, bankaların (DHY, md. 2); </a:t>
            </a:r>
          </a:p>
          <a:p>
            <a:endParaRPr lang="tr-TR" dirty="0" smtClean="0"/>
          </a:p>
          <a:p>
            <a:endParaRPr lang="tr-TR" dirty="0"/>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332656"/>
            <a:ext cx="8964488" cy="6336704"/>
          </a:xfrm>
        </p:spPr>
        <p:txBody>
          <a:bodyPr>
            <a:normAutofit/>
          </a:bodyPr>
          <a:lstStyle/>
          <a:p>
            <a:pPr lvl="1"/>
            <a:r>
              <a:rPr lang="tr-TR" dirty="0" smtClean="0">
                <a:solidFill>
                  <a:srgbClr val="FF0000"/>
                </a:solidFill>
              </a:rPr>
              <a:t>Kanun hükümleri ile bankalar hakkında diğer kanunlarda yer alan hükümleri uygulayıp uygulamadığı,</a:t>
            </a:r>
          </a:p>
          <a:p>
            <a:pPr lvl="1"/>
            <a:r>
              <a:rPr lang="tr-TR" dirty="0" smtClean="0">
                <a:solidFill>
                  <a:srgbClr val="FF0000"/>
                </a:solidFill>
              </a:rPr>
              <a:t>Bankaların konsolide ve konsolide olmayan bazda risk yapısı, iç kontrol, risk yönetimi ve iç denetim sistemleri, </a:t>
            </a:r>
          </a:p>
          <a:p>
            <a:pPr lvl="1"/>
            <a:r>
              <a:rPr lang="tr-TR" dirty="0" smtClean="0">
                <a:solidFill>
                  <a:srgbClr val="FF0000"/>
                </a:solidFill>
              </a:rPr>
              <a:t>Bankaların varlıkları, alacakları, </a:t>
            </a:r>
            <a:r>
              <a:rPr lang="tr-TR" dirty="0" err="1" smtClean="0">
                <a:solidFill>
                  <a:srgbClr val="FF0000"/>
                </a:solidFill>
              </a:rPr>
              <a:t>özkaynakları</a:t>
            </a:r>
            <a:r>
              <a:rPr lang="tr-TR" dirty="0" smtClean="0">
                <a:solidFill>
                  <a:srgbClr val="FF0000"/>
                </a:solidFill>
              </a:rPr>
              <a:t>, borçları, kâr ve zarar hesapları, yükümlülükleri ve taahhütleri arasındaki ilgi ve dengelerin, mali bünyeyi etkileyen diğer tüm unsurların analizini,</a:t>
            </a:r>
          </a:p>
          <a:p>
            <a:pPr lvl="1"/>
            <a:r>
              <a:rPr lang="tr-TR" dirty="0" smtClean="0">
                <a:solidFill>
                  <a:srgbClr val="FF0000"/>
                </a:solidFill>
              </a:rPr>
              <a:t>Kuruluşların kurumsal yönetim ilkelerine uyum seviyesini </a:t>
            </a:r>
          </a:p>
          <a:p>
            <a:pPr>
              <a:buNone/>
            </a:pPr>
            <a:r>
              <a:rPr lang="tr-TR" dirty="0" smtClean="0"/>
              <a:t>	denetlemekle yükümlüdür. </a:t>
            </a:r>
          </a:p>
          <a:p>
            <a:endParaRPr lang="tr-TR" dirty="0"/>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fontScale="92500" lnSpcReduction="10000"/>
          </a:bodyPr>
          <a:lstStyle/>
          <a:p>
            <a:r>
              <a:rPr lang="tr-TR" dirty="0" err="1" smtClean="0"/>
              <a:t>BDDK’nin</a:t>
            </a:r>
            <a:r>
              <a:rPr lang="tr-TR" dirty="0" smtClean="0"/>
              <a:t> denetime yönelik yaklaşımı, DHY md. 5’te şu şekilde düzenlenmiştir. </a:t>
            </a:r>
          </a:p>
          <a:p>
            <a:r>
              <a:rPr lang="tr-TR" i="1" dirty="0" smtClean="0"/>
              <a:t>“...</a:t>
            </a:r>
            <a:r>
              <a:rPr lang="tr-TR" i="1" dirty="0" smtClean="0">
                <a:solidFill>
                  <a:srgbClr val="FF0000"/>
                </a:solidFill>
              </a:rPr>
              <a:t>Kurum, denetimin etkinliğinin, sürekliliğinin, yeterliliğinin ve denetim kaynaklarının etkin kullanımının sağlanması amacı ile risk odaklı bakış açısına sahip dinamik bir yaklaşımla denetim yapar. Risk odaklı denetim, denetimin kapsamının, yoğunluğunun, denetim kaynaklarının tahsisinin ve denetim faaliyetlerinin, her bir kuruluşun risk profili ile iç kontrol ve risk yönetim sisteminin mevcudiyeti ve bunların yeterliliği esas alınarak şekillendirilmesini amaçlayan denetim yaklaşımıdır....</a:t>
            </a:r>
            <a:r>
              <a:rPr lang="tr-TR" i="1" dirty="0" smtClean="0"/>
              <a:t>”</a:t>
            </a:r>
            <a:r>
              <a:rPr lang="tr-TR" dirty="0" smtClean="0"/>
              <a:t>.</a:t>
            </a:r>
          </a:p>
          <a:p>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fontScale="77500" lnSpcReduction="20000"/>
          </a:bodyPr>
          <a:lstStyle/>
          <a:p>
            <a:r>
              <a:rPr lang="tr-TR" dirty="0" smtClean="0"/>
              <a:t>Yönetim Kurulu üyelerinin taşımalar geren şartlar şunlardır (BK, md. 8/1- (a), (b), (c), (d)): </a:t>
            </a:r>
          </a:p>
          <a:p>
            <a:pPr lvl="1"/>
            <a:r>
              <a:rPr lang="tr-TR" dirty="0" smtClean="0"/>
              <a:t>Müflis olmamak, </a:t>
            </a:r>
          </a:p>
          <a:p>
            <a:pPr lvl="1"/>
            <a:r>
              <a:rPr lang="tr-TR" dirty="0" smtClean="0"/>
              <a:t>Konkordato ilân etmiş olmamak, </a:t>
            </a:r>
          </a:p>
          <a:p>
            <a:pPr lvl="1"/>
            <a:r>
              <a:rPr lang="tr-TR" dirty="0" smtClean="0"/>
              <a:t>Yeniden yapılandırma başvurusu tasdik edilmiş olmamak,</a:t>
            </a:r>
          </a:p>
          <a:p>
            <a:pPr lvl="1"/>
            <a:r>
              <a:rPr lang="tr-TR" dirty="0" smtClean="0"/>
              <a:t>Hakkında iflasın ertelenmesi kararı verilmiş olmamak,</a:t>
            </a:r>
          </a:p>
          <a:p>
            <a:pPr lvl="1"/>
            <a:r>
              <a:rPr lang="tr-TR" dirty="0" smtClean="0"/>
              <a:t>Faaliyet izni kaldırılmış ya da fona devredilmiş kalkınma ve yatırım bankaları dâhil bankalarda nitelikli paya sahip olmamak veya kontrolü elinde bulundurmamak,</a:t>
            </a:r>
          </a:p>
          <a:p>
            <a:pPr lvl="1"/>
            <a:r>
              <a:rPr lang="tr-TR" dirty="0" smtClean="0"/>
              <a:t>Tasfiyeye tabi tutulmuş banker olmamak,</a:t>
            </a:r>
          </a:p>
          <a:p>
            <a:pPr lvl="1"/>
            <a:r>
              <a:rPr lang="tr-TR" dirty="0" smtClean="0"/>
              <a:t>İradi tasfiye dışında,  tasfiyeye tabi tutulan finansal kuruluşlarda nitelikli paya sahip olmamak veya kontrolü elinde bulundurmamış olmak,</a:t>
            </a:r>
          </a:p>
          <a:p>
            <a:pPr lvl="1"/>
            <a:r>
              <a:rPr lang="tr-TR" dirty="0" smtClean="0"/>
              <a:t>Ortaklarının temettü hariç ortaklık hakları ile yönetim ve denetimi </a:t>
            </a:r>
            <a:r>
              <a:rPr lang="tr-TR" dirty="0" err="1" smtClean="0"/>
              <a:t>TMSF’ye</a:t>
            </a:r>
            <a:r>
              <a:rPr lang="tr-TR" dirty="0" smtClean="0"/>
              <a:t> intikal eden veya bankacılık yapma ve mevduat ve katılım fonu kabul etme izin ve yetkileri kaldırılan kredi kuruluşlarında nitelikli paya sahip olmamak veya kontrolü elinde bulundurmak ve bulundurmamış olmak,</a:t>
            </a:r>
          </a:p>
          <a:p>
            <a:endParaRPr lang="tr-TR" dirty="0"/>
          </a:p>
        </p:txBody>
      </p:sp>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71400"/>
            <a:ext cx="8229600" cy="6858000"/>
          </a:xfrm>
        </p:spPr>
        <p:txBody>
          <a:bodyPr>
            <a:normAutofit/>
          </a:bodyPr>
          <a:lstStyle/>
          <a:p>
            <a:r>
              <a:rPr lang="tr-TR" dirty="0" smtClean="0"/>
              <a:t>BDDK tarafında yapılacak denetimlerde </a:t>
            </a:r>
            <a:r>
              <a:rPr lang="tr-TR" b="1" dirty="0" smtClean="0"/>
              <a:t>iki kavram</a:t>
            </a:r>
            <a:r>
              <a:rPr lang="tr-TR" dirty="0" smtClean="0"/>
              <a:t> ortaya çıkmaktadır. </a:t>
            </a:r>
          </a:p>
          <a:p>
            <a:r>
              <a:rPr lang="tr-TR" dirty="0" smtClean="0"/>
              <a:t>Bunlardan ilki </a:t>
            </a:r>
            <a:r>
              <a:rPr lang="tr-TR" b="1" dirty="0" smtClean="0"/>
              <a:t>kalite güvence sistemi</a:t>
            </a:r>
            <a:r>
              <a:rPr lang="tr-TR" dirty="0" smtClean="0"/>
              <a:t>, diğer ise </a:t>
            </a:r>
            <a:r>
              <a:rPr lang="tr-TR" b="1" dirty="0" smtClean="0"/>
              <a:t>iyi uygulama rehberi</a:t>
            </a:r>
            <a:r>
              <a:rPr lang="tr-TR" dirty="0" smtClean="0"/>
              <a:t>dir. </a:t>
            </a:r>
          </a:p>
          <a:p>
            <a:r>
              <a:rPr lang="tr-TR" b="1" dirty="0" smtClean="0"/>
              <a:t>Kalite güvence sistemi</a:t>
            </a:r>
            <a:r>
              <a:rPr lang="tr-TR" dirty="0" smtClean="0"/>
              <a:t>, </a:t>
            </a:r>
            <a:r>
              <a:rPr lang="tr-TR" dirty="0" smtClean="0">
                <a:solidFill>
                  <a:srgbClr val="FF0000"/>
                </a:solidFill>
              </a:rPr>
              <a:t>denetimde yer alan tüm süreçleri kapsayan ve </a:t>
            </a:r>
            <a:r>
              <a:rPr lang="tr-TR" dirty="0" err="1" smtClean="0">
                <a:solidFill>
                  <a:srgbClr val="FF0000"/>
                </a:solidFill>
              </a:rPr>
              <a:t>BDDK’nin</a:t>
            </a:r>
            <a:r>
              <a:rPr lang="tr-TR" dirty="0" smtClean="0">
                <a:solidFill>
                  <a:srgbClr val="FF0000"/>
                </a:solidFill>
              </a:rPr>
              <a:t> denetimden beklenen amaçlara ulaşması yönünde, denetimlerde kalitenin sürekli olarak artırılmasını, tutarlılığı, raporların asgari bir standartta düzenlenmesini ve denetim standartlarının sürekli geliştirilmesini sağlayan bir sistem</a:t>
            </a:r>
            <a:r>
              <a:rPr lang="tr-TR" dirty="0" smtClean="0"/>
              <a:t>dir (DHY, md. 7/1). </a:t>
            </a:r>
          </a:p>
          <a:p>
            <a:endParaRPr lang="tr-TR" dirty="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İyi uygulama rehberleri </a:t>
            </a:r>
            <a:r>
              <a:rPr lang="tr-TR" dirty="0" smtClean="0"/>
              <a:t>ise; </a:t>
            </a:r>
            <a:r>
              <a:rPr lang="tr-TR" dirty="0" smtClean="0">
                <a:solidFill>
                  <a:srgbClr val="FF0000"/>
                </a:solidFill>
              </a:rPr>
              <a:t>bankalardan beklenen iyi uygulamaları göstermek ve BDDK tarafından yapılan denetimde dikkate alınacak değerlendirme ölçütleri hakkında bankaları bilgilendirmek amacıyla </a:t>
            </a:r>
            <a:r>
              <a:rPr lang="tr-TR" dirty="0" err="1" smtClean="0">
                <a:solidFill>
                  <a:srgbClr val="FF0000"/>
                </a:solidFill>
              </a:rPr>
              <a:t>BDDKur</a:t>
            </a:r>
            <a:r>
              <a:rPr lang="tr-TR" dirty="0" smtClean="0">
                <a:solidFill>
                  <a:srgbClr val="FF0000"/>
                </a:solidFill>
              </a:rPr>
              <a:t> tarafından yayımlanan bir rehber</a:t>
            </a:r>
            <a:r>
              <a:rPr lang="tr-TR" dirty="0" smtClean="0"/>
              <a:t>dir (DHY, md. 7A/1).</a:t>
            </a:r>
            <a:endParaRPr lang="tr-TR" dirty="0"/>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Bankaların Konsolide Denetimi </a:t>
            </a:r>
            <a:endParaRPr lang="tr-TR" dirty="0"/>
          </a:p>
        </p:txBody>
      </p:sp>
      <p:sp>
        <p:nvSpPr>
          <p:cNvPr id="3" name="2 İçerik Yer Tutucusu"/>
          <p:cNvSpPr>
            <a:spLocks noGrp="1"/>
          </p:cNvSpPr>
          <p:nvPr>
            <p:ph idx="1"/>
          </p:nvPr>
        </p:nvSpPr>
        <p:spPr/>
        <p:txBody>
          <a:bodyPr>
            <a:normAutofit lnSpcReduction="10000"/>
          </a:bodyPr>
          <a:lstStyle/>
          <a:p>
            <a:r>
              <a:rPr lang="tr-TR" dirty="0" smtClean="0"/>
              <a:t>BDDK, bankaları konsolide düzeyde denetime tabi tutar. </a:t>
            </a:r>
          </a:p>
          <a:p>
            <a:r>
              <a:rPr lang="tr-TR" dirty="0" smtClean="0"/>
              <a:t>Konsolide denetim kapsamında; konsolide bazda sınırlama ve oranlara tâbi olan ana ortaklık statüsündeki banka yanında bu bankanın yurt içi ve yurt dışı bağlı ortaklıkları, birlikte kontrol ettikleri ortaklıklar, şube ve temsilcilikler topyekun denetime tabi tutulur (BK md. 66/1).  </a:t>
            </a: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b="1" dirty="0" smtClean="0"/>
              <a:t>Konsolide denetim kapsamında </a:t>
            </a:r>
            <a:r>
              <a:rPr lang="tr-TR" dirty="0" smtClean="0"/>
              <a:t>bankalar; </a:t>
            </a:r>
            <a:r>
              <a:rPr lang="tr-TR" dirty="0" smtClean="0">
                <a:solidFill>
                  <a:srgbClr val="FF0000"/>
                </a:solidFill>
              </a:rPr>
              <a:t>iç kontrol, risk yönetimi ve iç denetim sistemleri, muhasebe ve finansal raporlama birimi, finansal tablolar ve raporları ile risk grubuna kullandırılan kredilere ilişkin bilgi ve belgeler olmak üzere her türlü kayıt, bilgi, belge, yapı ve sistemlerini konsolide denetime uygun ve hazır hale getirmek zorunda</a:t>
            </a:r>
            <a:r>
              <a:rPr lang="tr-TR" dirty="0" smtClean="0"/>
              <a:t>dırlar (BK md. 66/1).</a:t>
            </a: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36712"/>
            <a:ext cx="8229600" cy="5289451"/>
          </a:xfrm>
        </p:spPr>
        <p:txBody>
          <a:bodyPr>
            <a:normAutofit/>
          </a:bodyPr>
          <a:lstStyle/>
          <a:p>
            <a:r>
              <a:rPr lang="tr-TR" dirty="0" smtClean="0"/>
              <a:t>Bankaların bağlı ortaklıkları ve birlikte kontrol edilen ortaklıkların konsolide denetimi, gerek duyulması hâlinde, BDDK ve konsolide denetime tâbi kuruluşların denetimi ve gözetimi ile yetkili mercileriyle birlikte gerçekleştirilmesine karar verilebilir (BK md. 66/2).  </a:t>
            </a:r>
          </a:p>
          <a:p>
            <a:endParaRPr lang="tr-TR" dirty="0" smtClean="0"/>
          </a:p>
          <a:p>
            <a:endParaRPr lang="tr-TR" dirty="0"/>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Yapılan </a:t>
            </a:r>
            <a:r>
              <a:rPr lang="tr-TR" b="1" dirty="0" smtClean="0"/>
              <a:t>konsolide denetimler ardından </a:t>
            </a:r>
            <a:r>
              <a:rPr lang="tr-TR" dirty="0" smtClean="0"/>
              <a:t>bankalar hakkında </a:t>
            </a:r>
            <a:r>
              <a:rPr lang="tr-TR" b="1" dirty="0" smtClean="0">
                <a:solidFill>
                  <a:srgbClr val="FF0000"/>
                </a:solidFill>
              </a:rPr>
              <a:t>çeşitli yaptırımların ya da önlemlerin alınması mümkün</a:t>
            </a:r>
            <a:r>
              <a:rPr lang="tr-TR" dirty="0" smtClean="0"/>
              <a:t>dür. </a:t>
            </a:r>
          </a:p>
          <a:p>
            <a:r>
              <a:rPr lang="tr-TR" dirty="0" smtClean="0"/>
              <a:t>Bu noktada önlem alınmasını gerektiren haller (ÖAGH) tek tek BK md. 67’de sıralanmıştır. </a:t>
            </a:r>
          </a:p>
          <a:p>
            <a:endParaRPr lang="tr-TR" dirty="0"/>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Buna göre (BK, md. 67/1);</a:t>
            </a:r>
          </a:p>
          <a:p>
            <a:endParaRPr lang="tr-TR" dirty="0"/>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lnSpcReduction="10000"/>
          </a:bodyPr>
          <a:lstStyle/>
          <a:p>
            <a:r>
              <a:rPr lang="tr-TR" dirty="0" smtClean="0"/>
              <a:t>“</a:t>
            </a:r>
            <a:r>
              <a:rPr lang="tr-TR" i="1" dirty="0" smtClean="0"/>
              <a:t>...</a:t>
            </a:r>
            <a:endParaRPr lang="tr-TR" dirty="0" smtClean="0"/>
          </a:p>
          <a:p>
            <a:pPr lvl="0"/>
            <a:r>
              <a:rPr lang="tr-TR" b="1" dirty="0" smtClean="0"/>
              <a:t>ÖAGH</a:t>
            </a:r>
            <a:r>
              <a:rPr lang="tr-TR" b="1" i="1" dirty="0" smtClean="0"/>
              <a:t> </a:t>
            </a:r>
            <a:r>
              <a:rPr lang="tr-TR" b="1" dirty="0" smtClean="0"/>
              <a:t>1:</a:t>
            </a:r>
            <a:r>
              <a:rPr lang="tr-TR" i="1" dirty="0" smtClean="0"/>
              <a:t> Aktiflerinin vade itibarıyla yükümlülüklerini karşılayamama tehlikesiyle karşı karşıya gelmesi ya da likiditeye ilişkin düzenlemelere uymaması,</a:t>
            </a:r>
            <a:endParaRPr lang="tr-TR" dirty="0" smtClean="0"/>
          </a:p>
          <a:p>
            <a:pPr lvl="0"/>
            <a:r>
              <a:rPr lang="tr-TR" b="1" dirty="0" smtClean="0"/>
              <a:t>ÖAGH</a:t>
            </a:r>
            <a:r>
              <a:rPr lang="tr-TR" b="1" i="1" dirty="0" smtClean="0"/>
              <a:t> </a:t>
            </a:r>
            <a:r>
              <a:rPr lang="tr-TR" b="1" dirty="0" smtClean="0"/>
              <a:t>2: </a:t>
            </a:r>
            <a:r>
              <a:rPr lang="tr-TR" i="1" dirty="0" smtClean="0"/>
              <a:t>Gelir ve giderleri arasındaki ilgi ve dengelerin bozulması nedeniyle kârlılığın faaliyetleri emin bir şekilde yürütecek yeterlilikte olmaması, </a:t>
            </a:r>
            <a:endParaRPr lang="tr-TR" dirty="0" smtClean="0"/>
          </a:p>
          <a:p>
            <a:pPr lvl="0"/>
            <a:r>
              <a:rPr lang="tr-TR" b="1" dirty="0" smtClean="0"/>
              <a:t>ÖAGH</a:t>
            </a:r>
            <a:r>
              <a:rPr lang="tr-TR" b="1" i="1" dirty="0" smtClean="0"/>
              <a:t> </a:t>
            </a:r>
            <a:r>
              <a:rPr lang="tr-TR" b="1" dirty="0" smtClean="0"/>
              <a:t>3: </a:t>
            </a:r>
            <a:r>
              <a:rPr lang="tr-TR" i="1" dirty="0" err="1" smtClean="0"/>
              <a:t>Özkaynaklarının</a:t>
            </a:r>
            <a:r>
              <a:rPr lang="tr-TR" i="1" dirty="0" smtClean="0"/>
              <a:t> sermaye yeterliliğine ilişkin düzenlemelere göre yetersiz olması veya bu durumun gerçekleşmek üzere bulunması,</a:t>
            </a:r>
            <a:endParaRPr lang="tr-TR" dirty="0" smtClean="0"/>
          </a:p>
          <a:p>
            <a:endParaRPr lang="tr-TR" dirty="0"/>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126163"/>
          </a:xfrm>
        </p:spPr>
        <p:txBody>
          <a:bodyPr>
            <a:normAutofit fontScale="92500" lnSpcReduction="20000"/>
          </a:bodyPr>
          <a:lstStyle/>
          <a:p>
            <a:pPr lvl="0"/>
            <a:r>
              <a:rPr lang="tr-TR" b="1" dirty="0" smtClean="0"/>
              <a:t>ÖAGH</a:t>
            </a:r>
            <a:r>
              <a:rPr lang="tr-TR" b="1" i="1" dirty="0" smtClean="0"/>
              <a:t> </a:t>
            </a:r>
            <a:r>
              <a:rPr lang="tr-TR" b="1" dirty="0" smtClean="0"/>
              <a:t>4:</a:t>
            </a:r>
            <a:r>
              <a:rPr lang="tr-TR" i="1" dirty="0" smtClean="0"/>
              <a:t>Aktif kalitesinin malî bünyeyi zayıflatabilecek şekilde bozulması,</a:t>
            </a:r>
            <a:endParaRPr lang="tr-TR" dirty="0" smtClean="0"/>
          </a:p>
          <a:p>
            <a:pPr lvl="0"/>
            <a:r>
              <a:rPr lang="tr-TR" b="1" dirty="0" smtClean="0"/>
              <a:t>ÖAGH</a:t>
            </a:r>
            <a:r>
              <a:rPr lang="tr-TR" b="1" i="1" dirty="0" smtClean="0"/>
              <a:t> </a:t>
            </a:r>
            <a:r>
              <a:rPr lang="tr-TR" b="1" dirty="0" smtClean="0"/>
              <a:t>5: </a:t>
            </a:r>
            <a:r>
              <a:rPr lang="tr-TR" i="1" dirty="0" smtClean="0"/>
              <a:t>BK ve ilgili düzenlemelere veya </a:t>
            </a:r>
            <a:r>
              <a:rPr lang="tr-TR" i="1" dirty="0" err="1" smtClean="0"/>
              <a:t>BDDKur’ca</a:t>
            </a:r>
            <a:r>
              <a:rPr lang="tr-TR" i="1" dirty="0" smtClean="0"/>
              <a:t> alınan kararlara aykırı nitelikte karar, işlem ve uygulamalarının bulunması, </a:t>
            </a:r>
            <a:endParaRPr lang="tr-TR" dirty="0" smtClean="0"/>
          </a:p>
          <a:p>
            <a:pPr lvl="0"/>
            <a:r>
              <a:rPr lang="tr-TR" b="1" dirty="0" smtClean="0"/>
              <a:t>ÖAGH</a:t>
            </a:r>
            <a:r>
              <a:rPr lang="tr-TR" b="1" i="1" dirty="0" smtClean="0"/>
              <a:t> </a:t>
            </a:r>
            <a:r>
              <a:rPr lang="tr-TR" b="1" dirty="0" smtClean="0"/>
              <a:t>6: </a:t>
            </a:r>
            <a:r>
              <a:rPr lang="tr-TR" i="1" dirty="0" smtClean="0"/>
              <a:t>İç denetim, iç kontrol ve risk yönetim sistemlerini kurmaması veya bu sistemleri etkin ve yeterli bir şekilde işletmemesi veya denetimi engelleyici herhangi bir hususun bulunması, </a:t>
            </a:r>
            <a:endParaRPr lang="tr-TR" dirty="0" smtClean="0"/>
          </a:p>
          <a:p>
            <a:pPr lvl="0"/>
            <a:r>
              <a:rPr lang="tr-TR" b="1" dirty="0" smtClean="0"/>
              <a:t>ÖAGH</a:t>
            </a:r>
            <a:r>
              <a:rPr lang="tr-TR" b="1" i="1" dirty="0" smtClean="0"/>
              <a:t> </a:t>
            </a:r>
            <a:r>
              <a:rPr lang="tr-TR" b="1" dirty="0" smtClean="0"/>
              <a:t>7: </a:t>
            </a:r>
            <a:r>
              <a:rPr lang="tr-TR" i="1" dirty="0" smtClean="0"/>
              <a:t>Yönetiminin basiretsizliği nedeniyle BK ve ilgili mevzuat ile tanımlanmış risklerin önemli ölçüde artması veya malî bünyeyi zayıflatabilecek şekilde yoğunlaşması,</a:t>
            </a:r>
            <a:endParaRPr lang="tr-TR" dirty="0" smtClean="0"/>
          </a:p>
          <a:p>
            <a:r>
              <a:rPr lang="tr-TR" i="1" dirty="0" smtClean="0"/>
              <a:t>...</a:t>
            </a:r>
            <a:r>
              <a:rPr lang="tr-TR" dirty="0" smtClean="0"/>
              <a:t>”</a:t>
            </a:r>
          </a:p>
          <a:p>
            <a:endParaRPr lang="tr-TR" dirty="0"/>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hâllerinden bir veya bir kaçı gerçekleştiğinde bankalar hakkında düzeltici, iyileştirici ve kısıtlayıcı önlemlere derhal başvurulmasına karar verilebilir (BK, md. 67/2). </a:t>
            </a:r>
          </a:p>
          <a:p>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fontScale="77500" lnSpcReduction="20000"/>
          </a:bodyPr>
          <a:lstStyle/>
          <a:p>
            <a:pPr lvl="1"/>
            <a:r>
              <a:rPr lang="tr-TR" dirty="0" smtClean="0"/>
              <a:t>Taksirli suçlar hariç olmak üzere affa uğramış olsalar bile mülga 765 sayılı Türk Ceza Kanunu (yerine 5237 sayılı Türk Ceza Kanunu) ve diğer kanunlar uyarınca ağır hapis veya beş yıldan fazla hapis cezası ile cezalandırılmış olmamak, </a:t>
            </a:r>
          </a:p>
          <a:p>
            <a:pPr lvl="1"/>
            <a:r>
              <a:rPr lang="tr-TR" dirty="0" smtClean="0"/>
              <a:t>Taksirli suçlar hariç olmak üzere 5237 sayılı Türk Ceza Kanunu ve diğer kanunlar uyarınca üç yıldan fazla hapis cezasıyla cezalandırılmış olmamak,</a:t>
            </a:r>
          </a:p>
          <a:p>
            <a:pPr lvl="1"/>
            <a:r>
              <a:rPr lang="tr-TR" dirty="0" smtClean="0"/>
              <a:t>Basit veya nitelikli zimmet, zimmet, irtikâp, rüşvet, hırsızlık, dolandırıcılık, sahtecilik, inancı kötüye kullanma, hileli iflas gibi yüz kızartıcı suçlar ile istimal (kullanma) ve  istihlâk (tüketme) kaçakçılığı dışında kalan kaçakçılık suçları, resmî ihale ve alım satımlara fesat karıştırma, kara para aklama gibi suçlardan veya bu suçlara iştirakten hükümlü bulunmamak,</a:t>
            </a:r>
          </a:p>
          <a:p>
            <a:pPr lvl="1"/>
            <a:r>
              <a:rPr lang="tr-TR" dirty="0" smtClean="0"/>
              <a:t>Devletin şahsiyetine karşı işlenen suçlar ile devlet sırlarını açığa vurma, devletin egemenlik alametlerine ve organlarının saygınlığına karşı suçlar, devletin güvenliğine karşı suçlar, anayasal düzene ve bu düzenin işleyişine karşı suçlar, milli savunmaya karşı suçlar, devlet sırlarına karşı suçlar ve casusluk, yabancı devletlerle olan ilişkilere karşı suçlar, vergi kaçakçılığı suçlarından veya bu suçlara iştirakten hükümlü bulunmamak.</a:t>
            </a:r>
          </a:p>
        </p:txBody>
      </p:sp>
    </p:spTree>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Düzeltici Önlemler</a:t>
            </a:r>
            <a:endParaRPr lang="tr-TR" dirty="0"/>
          </a:p>
        </p:txBody>
      </p:sp>
      <p:sp>
        <p:nvSpPr>
          <p:cNvPr id="3" name="2 İçerik Yer Tutucusu"/>
          <p:cNvSpPr>
            <a:spLocks noGrp="1"/>
          </p:cNvSpPr>
          <p:nvPr>
            <p:ph idx="1"/>
          </p:nvPr>
        </p:nvSpPr>
        <p:spPr>
          <a:xfrm>
            <a:off x="457200" y="1196752"/>
            <a:ext cx="8229600" cy="4929411"/>
          </a:xfrm>
        </p:spPr>
        <p:txBody>
          <a:bodyPr>
            <a:normAutofit/>
          </a:bodyPr>
          <a:lstStyle/>
          <a:p>
            <a:r>
              <a:rPr lang="tr-TR" dirty="0" smtClean="0"/>
              <a:t>Gerektiği hallerde bankalara uygulanacak düzeltici önlemler iki başlık altında düzenlenmiştir. </a:t>
            </a:r>
          </a:p>
          <a:p>
            <a:r>
              <a:rPr lang="tr-TR" dirty="0" smtClean="0"/>
              <a:t>BK md. 68/1-(a)’ya göre bankalarda </a:t>
            </a:r>
            <a:r>
              <a:rPr lang="tr-TR" b="1" dirty="0" smtClean="0"/>
              <a:t>ÖAGH (1), (2), (3) ve (4)</a:t>
            </a:r>
            <a:r>
              <a:rPr lang="tr-TR" dirty="0" smtClean="0"/>
              <a:t>’den birinin ve bir kaçının tespit edilmesi durumunda </a:t>
            </a:r>
            <a:r>
              <a:rPr lang="tr-TR" b="1" dirty="0" smtClean="0"/>
              <a:t>düzeltici önlemlere </a:t>
            </a:r>
            <a:r>
              <a:rPr lang="tr-TR" dirty="0" smtClean="0"/>
              <a:t>başvurulacaktır. </a:t>
            </a:r>
          </a:p>
          <a:p>
            <a:r>
              <a:rPr lang="tr-TR" dirty="0" smtClean="0"/>
              <a:t>Düzeltici önlemler:  </a:t>
            </a:r>
          </a:p>
          <a:p>
            <a:endParaRPr lang="tr-TR" dirty="0"/>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pPr lvl="1"/>
            <a:r>
              <a:rPr lang="tr-TR" dirty="0" smtClean="0"/>
              <a:t>Bankanın </a:t>
            </a:r>
            <a:r>
              <a:rPr lang="tr-TR" dirty="0" err="1" smtClean="0"/>
              <a:t>özkaynağının</a:t>
            </a:r>
            <a:r>
              <a:rPr lang="tr-TR" dirty="0" smtClean="0"/>
              <a:t> artırılması veya kâr dağıtımının geçici bir süreyle durdurularak ihtiyatlara aktarılması veya ayrılan karşılıkların artırılması: (BDDK bu hallerden birine ya da hepsine birden karar verebilir.)  </a:t>
            </a:r>
          </a:p>
          <a:p>
            <a:pPr lvl="1"/>
            <a:r>
              <a:rPr lang="tr-TR" dirty="0" smtClean="0"/>
              <a:t>Hissedarlara kredi verilmesinin durdurulması veya aktiflerin elden çıkarılması suretiyle likidite temin edilmesi veya yeni yatırımların sınırlandırılması veya durdurulması, (BDDK bu hallerden birine ya da hepsine birden karar verebilir.) </a:t>
            </a:r>
          </a:p>
          <a:p>
            <a:pPr lvl="1"/>
            <a:r>
              <a:rPr lang="tr-TR" dirty="0" smtClean="0"/>
              <a:t>Ücret ve diğer ödemelerin sınırlandırılması, </a:t>
            </a:r>
          </a:p>
          <a:p>
            <a:pPr lvl="1"/>
            <a:r>
              <a:rPr lang="tr-TR" dirty="0" smtClean="0"/>
              <a:t>Uzun vadeli yatırımların durdurulması (BK md. 68/1-a ) şeklindedir.</a:t>
            </a:r>
          </a:p>
          <a:p>
            <a:endParaRPr lang="tr-TR" dirty="0"/>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BK md. 68/1-(b)’ye göre ise; bankalarda </a:t>
            </a:r>
            <a:r>
              <a:rPr lang="tr-TR" b="1" dirty="0" smtClean="0"/>
              <a:t>ÖAGH (5), (6) ve (7)</a:t>
            </a:r>
            <a:r>
              <a:rPr lang="tr-TR" dirty="0" smtClean="0"/>
              <a:t>’den birinin ve bir kaçının tespit edilmesi durumunda </a:t>
            </a:r>
            <a:r>
              <a:rPr lang="tr-TR" b="1" dirty="0" smtClean="0"/>
              <a:t>diğer düzeltici önlemlere </a:t>
            </a:r>
            <a:r>
              <a:rPr lang="tr-TR" dirty="0" smtClean="0"/>
              <a:t>başvurulması gerektiği düzenlenmiştir. </a:t>
            </a:r>
          </a:p>
          <a:p>
            <a:r>
              <a:rPr lang="tr-TR" dirty="0" smtClean="0"/>
              <a:t>Burada öngörülen düzeltici önlemler;</a:t>
            </a:r>
          </a:p>
          <a:p>
            <a:pPr lvl="1"/>
            <a:r>
              <a:rPr lang="tr-TR" dirty="0" smtClean="0"/>
              <a:t>Tespit edilen aykırılıkların giderilmesi, </a:t>
            </a:r>
          </a:p>
          <a:p>
            <a:pPr lvl="1"/>
            <a:r>
              <a:rPr lang="tr-TR" dirty="0" smtClean="0"/>
              <a:t>Kredi politikasının gözden geçirilerek riskli işlemlerin durdurulması, </a:t>
            </a:r>
          </a:p>
          <a:p>
            <a:pPr lvl="1"/>
            <a:r>
              <a:rPr lang="tr-TR" dirty="0" smtClean="0"/>
              <a:t>Maruz kalınan vade, kur veya faiz riskinin azaltılması için gerekli önlemlerin </a:t>
            </a:r>
          </a:p>
          <a:p>
            <a:r>
              <a:rPr lang="tr-TR" dirty="0" smtClean="0"/>
              <a:t>alınması şeklindedir.   </a:t>
            </a:r>
          </a:p>
          <a:p>
            <a:endParaRPr lang="tr-TR" dirty="0"/>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Bu kapsamda belirlenen </a:t>
            </a:r>
            <a:r>
              <a:rPr lang="tr-TR" b="1" dirty="0" smtClean="0"/>
              <a:t>düzeltici önlemler </a:t>
            </a:r>
            <a:r>
              <a:rPr lang="tr-TR" dirty="0" smtClean="0"/>
              <a:t>BDDK tarafından </a:t>
            </a:r>
            <a:r>
              <a:rPr lang="tr-TR" b="1" dirty="0" smtClean="0"/>
              <a:t>banka yönetiminden talep edilir</a:t>
            </a:r>
            <a:r>
              <a:rPr lang="tr-TR" dirty="0" smtClean="0"/>
              <a:t> (BK md. 68/2). </a:t>
            </a:r>
          </a:p>
          <a:p>
            <a:r>
              <a:rPr lang="tr-TR" dirty="0" smtClean="0"/>
              <a:t>Düzeltici önlemlere yönelik tedbirlerin BDDK tarafından uygun görülecek bir plan dâhilinde ve sürede </a:t>
            </a:r>
            <a:r>
              <a:rPr lang="tr-TR" b="1" dirty="0" smtClean="0"/>
              <a:t>banka tarafından yerine getirilmesi gerekmekte</a:t>
            </a:r>
            <a:r>
              <a:rPr lang="tr-TR" dirty="0" smtClean="0"/>
              <a:t>dir (BK md. 68/2). </a:t>
            </a:r>
          </a:p>
          <a:p>
            <a:r>
              <a:rPr lang="tr-TR" dirty="0" smtClean="0"/>
              <a:t>BDDK ayıca ek düzeltici önlemlere başvurabilir (BK md. 68/2).</a:t>
            </a:r>
            <a:endParaRPr lang="tr-TR" dirty="0"/>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 İyileştirici Önlemler</a:t>
            </a:r>
            <a:endParaRPr lang="tr-TR" dirty="0"/>
          </a:p>
        </p:txBody>
      </p:sp>
      <p:sp>
        <p:nvSpPr>
          <p:cNvPr id="3" name="2 İçerik Yer Tutucusu"/>
          <p:cNvSpPr>
            <a:spLocks noGrp="1"/>
          </p:cNvSpPr>
          <p:nvPr>
            <p:ph idx="1"/>
          </p:nvPr>
        </p:nvSpPr>
        <p:spPr>
          <a:xfrm>
            <a:off x="457200" y="980728"/>
            <a:ext cx="8229600" cy="5688632"/>
          </a:xfrm>
        </p:spPr>
        <p:txBody>
          <a:bodyPr>
            <a:normAutofit/>
          </a:bodyPr>
          <a:lstStyle/>
          <a:p>
            <a:r>
              <a:rPr lang="tr-TR" dirty="0" smtClean="0"/>
              <a:t>Bankalara yönelik iyileştirici önlemler ancak (1) </a:t>
            </a:r>
            <a:r>
              <a:rPr lang="tr-TR" b="1" dirty="0" smtClean="0"/>
              <a:t>düzeltici önlemlerin banka tarafından alınmaması ya da (2) alınmış olsa dahi mevcut problemlerin çözülememesi yahut (3) düzeltici önlemler alınmasının mevcut sorunları gidermeyeceğinin BDDK tarafından anlaşılması halinde </a:t>
            </a:r>
            <a:r>
              <a:rPr lang="tr-TR" dirty="0" smtClean="0"/>
              <a:t>başvurulacak önlemelerdir (BK, md. 69/1). </a:t>
            </a:r>
          </a:p>
          <a:p>
            <a:endParaRPr lang="tr-TR" dirty="0"/>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BK md. 69/1-(a)’ya göre bankalarda </a:t>
            </a:r>
            <a:r>
              <a:rPr lang="tr-TR" b="1" dirty="0" smtClean="0"/>
              <a:t>ÖAGH (1), (2), (3) ve (4)</a:t>
            </a:r>
            <a:r>
              <a:rPr lang="tr-TR" dirty="0" smtClean="0"/>
              <a:t>’den birinin ve bir kaçının  tespit edilmesi durumunda iyileştirici önlemlere başvurulacaktır. </a:t>
            </a:r>
          </a:p>
          <a:p>
            <a:endParaRPr lang="tr-TR" dirty="0"/>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lnSpcReduction="10000"/>
          </a:bodyPr>
          <a:lstStyle/>
          <a:p>
            <a:r>
              <a:rPr lang="tr-TR" dirty="0" smtClean="0"/>
              <a:t>İyileştirici önlemler:</a:t>
            </a:r>
          </a:p>
          <a:p>
            <a:pPr lvl="1"/>
            <a:r>
              <a:rPr lang="tr-TR" dirty="0" smtClean="0"/>
              <a:t>Malî bünyenin düzeltilmesi, </a:t>
            </a:r>
          </a:p>
          <a:p>
            <a:pPr lvl="1"/>
            <a:r>
              <a:rPr lang="tr-TR" dirty="0" smtClean="0"/>
              <a:t>Sermaye yeterliliği veya likidite düzeylerinden birinin ya da her ikisinin yükseltilmesi, </a:t>
            </a:r>
          </a:p>
          <a:p>
            <a:pPr lvl="1"/>
            <a:r>
              <a:rPr lang="tr-TR" dirty="0" smtClean="0"/>
              <a:t>Uygun bir süre vererek uzun vadeli veya duran varlıkların elden çıkarılması, </a:t>
            </a:r>
          </a:p>
          <a:p>
            <a:pPr lvl="1"/>
            <a:r>
              <a:rPr lang="tr-TR" dirty="0" smtClean="0"/>
              <a:t>İşletme ve yönetim giderlerinde kısıntıya gidilmesini veya mensuplarına her ne ad altında olursa olsun düzenli olarak ödenenler dışındaki ödemelerin durdurulması, </a:t>
            </a:r>
          </a:p>
          <a:p>
            <a:pPr lvl="1"/>
            <a:r>
              <a:rPr lang="tr-TR" dirty="0" smtClean="0"/>
              <a:t>Belirli kişi, kurum, risk grubu veya sektörlere nakdî ve gayri nakdî kredi kullandırılmasının sınırlandırılması veya yasaklanması,</a:t>
            </a:r>
          </a:p>
          <a:p>
            <a:pPr>
              <a:buNone/>
            </a:pPr>
            <a:r>
              <a:rPr lang="tr-TR" dirty="0" smtClean="0"/>
              <a:t>	şeklindedir.</a:t>
            </a:r>
            <a:endParaRPr lang="tr-TR" dirty="0"/>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lnSpcReduction="10000"/>
          </a:bodyPr>
          <a:lstStyle/>
          <a:p>
            <a:r>
              <a:rPr lang="tr-TR" dirty="0" smtClean="0"/>
              <a:t>BK md. 69/1-(b)’ye göre; bankalarda </a:t>
            </a:r>
            <a:r>
              <a:rPr lang="tr-TR" b="1" dirty="0" smtClean="0"/>
              <a:t>ÖAGH (5), (6) ve (7)</a:t>
            </a:r>
            <a:r>
              <a:rPr lang="tr-TR" dirty="0" smtClean="0"/>
              <a:t>’de belirtilen hallerle ilgili </a:t>
            </a:r>
            <a:r>
              <a:rPr lang="tr-TR" b="1" dirty="0" smtClean="0">
                <a:solidFill>
                  <a:srgbClr val="FF0000"/>
                </a:solidFill>
              </a:rPr>
              <a:t>aykırılıkların giderilmemesi, karar, işlem ve uygulamalarda bankanın yönetim kurulu üyelerinden birinin veya bir kaçının sorumluluğu bulunması hâlinde</a:t>
            </a:r>
            <a:r>
              <a:rPr lang="tr-TR" dirty="0" smtClean="0"/>
              <a:t> genel kurulun en kısa sürede </a:t>
            </a:r>
            <a:r>
              <a:rPr lang="tr-TR" u="sng" dirty="0" smtClean="0"/>
              <a:t>olağanüstü toplantıya çağrılarak yönetim kurulu üyelerinden bir veya birkaçının veya tamamının değiştirilmesi veya üye sayısının arttırılarak yeni üye atanması veya karar ve işlemlerde sorumluluğu bulunan mensuplarının görevden alınması</a:t>
            </a:r>
            <a:r>
              <a:rPr lang="tr-TR" dirty="0" smtClean="0"/>
              <a:t>, yönetim kurulundan talep edebilir. </a:t>
            </a:r>
          </a:p>
          <a:p>
            <a:endParaRPr lang="tr-TR" dirty="0"/>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lnSpcReduction="10000"/>
          </a:bodyPr>
          <a:lstStyle/>
          <a:p>
            <a:r>
              <a:rPr lang="tr-TR" dirty="0" smtClean="0"/>
              <a:t>Ayrıca </a:t>
            </a:r>
            <a:r>
              <a:rPr lang="tr-TR" b="1" dirty="0" smtClean="0"/>
              <a:t>ÖAGH (5) </a:t>
            </a:r>
            <a:r>
              <a:rPr lang="tr-TR" dirty="0" smtClean="0"/>
              <a:t>olarak ifade edilen</a:t>
            </a:r>
            <a:r>
              <a:rPr lang="tr-TR" b="1" dirty="0" smtClean="0"/>
              <a:t> </a:t>
            </a:r>
            <a:r>
              <a:rPr lang="tr-TR" dirty="0" smtClean="0"/>
              <a:t>aykırılık ile ilgili olarak </a:t>
            </a:r>
            <a:r>
              <a:rPr lang="tr-TR" u="sng" dirty="0" smtClean="0"/>
              <a:t>maruz kalınan risklerin azaltılması için kısa, orta ve uzun vadeli olmak üzere </a:t>
            </a:r>
            <a:r>
              <a:rPr lang="tr-TR" u="sng" dirty="0" err="1" smtClean="0"/>
              <a:t>BDDKur</a:t>
            </a:r>
            <a:r>
              <a:rPr lang="tr-TR" u="sng" dirty="0" smtClean="0"/>
              <a:t> tarafından uygun görülecek bir plân oluşturulması</a:t>
            </a:r>
            <a:r>
              <a:rPr lang="tr-TR" dirty="0" smtClean="0"/>
              <a:t> bununla birlikte </a:t>
            </a:r>
            <a:r>
              <a:rPr lang="tr-TR" u="sng" dirty="0" smtClean="0"/>
              <a:t>yönetim kurulu üyeleri ile nitelikli paya sahip ortaklarından, bu plânın yazılı olarak taahhüt edilmesi ve belirlediği dönemler itibarıyla uygulama sonuçlarının gönderilmesi yine yönetim kurulundan</a:t>
            </a:r>
            <a:r>
              <a:rPr lang="tr-TR" dirty="0" smtClean="0"/>
              <a:t> isteyebilir (BK md. 69/1-b). </a:t>
            </a:r>
          </a:p>
          <a:p>
            <a:r>
              <a:rPr lang="tr-TR" dirty="0" smtClean="0"/>
              <a:t>Ayrıca BDDK bu tedbirler dışında ek tedbirleri banka yönetim kurulundan talep edebilir (BK md. 69/1-b).</a:t>
            </a:r>
            <a:endParaRPr lang="tr-TR" dirty="0"/>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Kısıtlayıcı Önlemler</a:t>
            </a:r>
            <a:endParaRPr lang="tr-TR" dirty="0"/>
          </a:p>
        </p:txBody>
      </p:sp>
      <p:sp>
        <p:nvSpPr>
          <p:cNvPr id="3" name="2 İçerik Yer Tutucusu"/>
          <p:cNvSpPr>
            <a:spLocks noGrp="1"/>
          </p:cNvSpPr>
          <p:nvPr>
            <p:ph idx="1"/>
          </p:nvPr>
        </p:nvSpPr>
        <p:spPr>
          <a:xfrm>
            <a:off x="457200" y="1052736"/>
            <a:ext cx="8229600" cy="5544616"/>
          </a:xfrm>
        </p:spPr>
        <p:txBody>
          <a:bodyPr>
            <a:normAutofit/>
          </a:bodyPr>
          <a:lstStyle/>
          <a:p>
            <a:r>
              <a:rPr lang="tr-TR" dirty="0" smtClean="0"/>
              <a:t>Düzeltici ve iyileştirici önlemlere karşın, </a:t>
            </a:r>
            <a:r>
              <a:rPr lang="tr-TR" b="1" dirty="0" smtClean="0"/>
              <a:t>kısıtlayıcı önlemlerin daha ağır yaptırımlar içerdiği söylenebilir</a:t>
            </a:r>
            <a:r>
              <a:rPr lang="tr-TR" dirty="0" smtClean="0"/>
              <a:t>. </a:t>
            </a:r>
          </a:p>
          <a:p>
            <a:r>
              <a:rPr lang="tr-TR" dirty="0" smtClean="0"/>
              <a:t>Çünkü düzeltici ve iyileştirici önlemlerin banka tarafından dikkate alınmaması, alınan tedbirler uygulansa dahi sonuç alınamaması ya da düzeltici ve iyileştirici önlemlerin uygulansa dahi sonuç alınamayacağının BDDK tarafından belirlenmesi hallerinde kısıtlayıcı önlemlere başvurulacaktır (BK, md. 70/1). </a:t>
            </a:r>
          </a:p>
          <a:p>
            <a:endParaRPr lang="tr-TR" dirty="0" smtClean="0"/>
          </a:p>
          <a:p>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Kanuni merkezi Türkiye’de bulunan bankalar yanında, </a:t>
            </a:r>
            <a:r>
              <a:rPr lang="tr-TR" b="1" dirty="0" smtClean="0"/>
              <a:t>yurtdışı merkezli bankaların</a:t>
            </a:r>
            <a:r>
              <a:rPr lang="tr-TR" dirty="0" smtClean="0"/>
              <a:t> Türkiye’de </a:t>
            </a:r>
            <a:r>
              <a:rPr lang="tr-TR" b="1" dirty="0" smtClean="0"/>
              <a:t>açtıkları şubeler </a:t>
            </a:r>
            <a:r>
              <a:rPr lang="tr-TR" dirty="0" smtClean="0"/>
              <a:t>ile faaliyet gösteren bankalar BK md. 23’de belirlenen esaslara tabidir. </a:t>
            </a:r>
          </a:p>
          <a:p>
            <a:r>
              <a:rPr lang="tr-TR" dirty="0" smtClean="0"/>
              <a:t>Bu bankaların Türkiye'deki yönetim merkezlerinde </a:t>
            </a:r>
            <a:r>
              <a:rPr lang="tr-TR" b="1" dirty="0" smtClean="0"/>
              <a:t>müdürler kurulu kurulmak zorundadır</a:t>
            </a:r>
            <a:r>
              <a:rPr lang="tr-TR" dirty="0" smtClean="0"/>
              <a:t> (BK md. 23/2). </a:t>
            </a:r>
          </a:p>
          <a:p>
            <a:endParaRPr lang="tr-TR" dirty="0"/>
          </a:p>
        </p:txBody>
      </p:sp>
    </p:spTree>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BDDK, kısıtlayıcı önlemlere ilişkin olarak bankalardan (BK, md. 70/1);</a:t>
            </a:r>
            <a:endParaRPr lang="tr-TR" dirty="0"/>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lnSpcReduction="20000"/>
          </a:bodyPr>
          <a:lstStyle/>
          <a:p>
            <a:r>
              <a:rPr lang="tr-TR" dirty="0" smtClean="0"/>
              <a:t>“</a:t>
            </a:r>
            <a:r>
              <a:rPr lang="tr-TR" i="1" dirty="0" smtClean="0"/>
              <a:t>...</a:t>
            </a:r>
            <a:endParaRPr lang="tr-TR" dirty="0" smtClean="0"/>
          </a:p>
          <a:p>
            <a:pPr lvl="0"/>
            <a:r>
              <a:rPr lang="tr-TR" i="1" dirty="0" smtClean="0"/>
              <a:t>Faaliyetlerini, faaliyet türleri itibarıyla tüm teşkilatını veya gerekli görülecek yurt içi veya yurt dışı şubelerini veya muhabirlerle ilişkilerini kapsayacak şekilde kısıtlaması veya geçici olarak durdurulması, </a:t>
            </a:r>
            <a:endParaRPr lang="tr-TR" dirty="0" smtClean="0"/>
          </a:p>
          <a:p>
            <a:pPr lvl="0"/>
            <a:r>
              <a:rPr lang="tr-TR" i="1" dirty="0" smtClean="0"/>
              <a:t>Kaynakların toplanması ve kullandırılmasına ilişkin olarak faiz oranı ve vade kısıtlamaları da dâhil olmak üzere, her türlü sınırlama ve kısıtlama getirmesi, </a:t>
            </a:r>
            <a:endParaRPr lang="tr-TR" dirty="0" smtClean="0"/>
          </a:p>
          <a:p>
            <a:pPr lvl="0"/>
            <a:r>
              <a:rPr lang="tr-TR" i="1" dirty="0" smtClean="0"/>
              <a:t>Yönetim kurulu da dâhil olmak üzere genel müdür, genel müdür yardımcıları, ilgili birim ve şube yöneticilerinin bir kısmını veya tamamını görevden alması, görevden alınan kişilerin yerine atanacak veya seçilecek kişiler için Kurumdan onay alınması, </a:t>
            </a:r>
            <a:endParaRPr lang="tr-TR" dirty="0" smtClean="0"/>
          </a:p>
          <a:p>
            <a:endParaRPr lang="tr-TR" dirty="0"/>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lnSpcReduction="10000"/>
          </a:bodyPr>
          <a:lstStyle/>
          <a:p>
            <a:pPr lvl="0"/>
            <a:r>
              <a:rPr lang="tr-TR" i="1" dirty="0" smtClean="0"/>
              <a:t>Sigortaya tâbi mevduat veya katılım fonu tutarını aşmamak ve yeterli teminatı hâkim ortakların hisse senetlerinden veya diğer malvarlıklarından karşılanmak üzere uzun vadeli kredi sağlaması,</a:t>
            </a:r>
            <a:endParaRPr lang="tr-TR" dirty="0" smtClean="0"/>
          </a:p>
          <a:p>
            <a:pPr lvl="0"/>
            <a:r>
              <a:rPr lang="tr-TR" i="1" dirty="0" smtClean="0"/>
              <a:t>Zarar doğurduğu tespit edilen faaliyetlerinin sınırlandırılması veya durdurulması, verimi düşük veya verimsiz varlıklarının elden çıkarılması,</a:t>
            </a:r>
            <a:endParaRPr lang="tr-TR" dirty="0" smtClean="0"/>
          </a:p>
          <a:p>
            <a:pPr lvl="0"/>
            <a:r>
              <a:rPr lang="tr-TR" i="1" dirty="0" smtClean="0"/>
              <a:t>İstekli olan bir veya birkaç banka ile birleşmesi,</a:t>
            </a:r>
            <a:endParaRPr lang="tr-TR" dirty="0" smtClean="0"/>
          </a:p>
          <a:p>
            <a:pPr lvl="0"/>
            <a:r>
              <a:rPr lang="tr-TR" i="1" dirty="0" err="1" smtClean="0"/>
              <a:t>Özkaynakların</a:t>
            </a:r>
            <a:r>
              <a:rPr lang="tr-TR" i="1" dirty="0" smtClean="0"/>
              <a:t> artırılmasını sağlamak amacıyla uygun görülecek yeni hissedarlar bulunması,</a:t>
            </a:r>
            <a:endParaRPr lang="tr-TR" dirty="0" smtClean="0"/>
          </a:p>
          <a:p>
            <a:pPr lvl="0"/>
            <a:r>
              <a:rPr lang="tr-TR" i="1" dirty="0" smtClean="0"/>
              <a:t>Doğan zararın </a:t>
            </a:r>
            <a:r>
              <a:rPr lang="tr-TR" i="1" dirty="0" err="1" smtClean="0"/>
              <a:t>özkaynaktan</a:t>
            </a:r>
            <a:r>
              <a:rPr lang="tr-TR" i="1" dirty="0" smtClean="0"/>
              <a:t> indirilmesi, ...</a:t>
            </a:r>
            <a:r>
              <a:rPr lang="tr-TR" dirty="0" smtClean="0"/>
              <a:t>”</a:t>
            </a:r>
          </a:p>
          <a:p>
            <a:endParaRPr lang="tr-TR" dirty="0"/>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önlemlerinden birini veya birkaçını dikkate alarak uygulamasını talep edebilir. </a:t>
            </a:r>
          </a:p>
          <a:p>
            <a:r>
              <a:rPr lang="tr-TR" dirty="0" smtClean="0"/>
              <a:t>BDDK yukarıda sayılan önlemlerden başka önlemler almaya zorlanabilir.  </a:t>
            </a:r>
          </a:p>
          <a:p>
            <a:endParaRPr lang="tr-TR" dirty="0"/>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Faaliyet İzninin Kaldırılması ve </a:t>
            </a:r>
            <a:r>
              <a:rPr lang="tr-TR" b="1" dirty="0" err="1" smtClean="0"/>
              <a:t>TMSF’ye</a:t>
            </a:r>
            <a:r>
              <a:rPr lang="tr-TR" b="1" dirty="0" smtClean="0"/>
              <a:t> Devir </a:t>
            </a:r>
            <a:endParaRPr lang="tr-TR" dirty="0"/>
          </a:p>
        </p:txBody>
      </p:sp>
      <p:sp>
        <p:nvSpPr>
          <p:cNvPr id="3" name="2 İçerik Yer Tutucusu"/>
          <p:cNvSpPr>
            <a:spLocks noGrp="1"/>
          </p:cNvSpPr>
          <p:nvPr>
            <p:ph idx="1"/>
          </p:nvPr>
        </p:nvSpPr>
        <p:spPr/>
        <p:txBody>
          <a:bodyPr>
            <a:normAutofit/>
          </a:bodyPr>
          <a:lstStyle/>
          <a:p>
            <a:r>
              <a:rPr lang="tr-TR" dirty="0" smtClean="0"/>
              <a:t>Bankalarla ilgili yürütülen denetim sonrasında bankalar hakkında alınacak </a:t>
            </a:r>
            <a:r>
              <a:rPr lang="tr-TR" b="1" dirty="0" smtClean="0"/>
              <a:t>en ağır tedbirlerden biri</a:t>
            </a:r>
            <a:r>
              <a:rPr lang="tr-TR" dirty="0" smtClean="0"/>
              <a:t> </a:t>
            </a:r>
            <a:r>
              <a:rPr lang="tr-TR" dirty="0" smtClean="0">
                <a:solidFill>
                  <a:srgbClr val="FF0000"/>
                </a:solidFill>
              </a:rPr>
              <a:t>faaliyet izninin kaldırılması </a:t>
            </a:r>
            <a:r>
              <a:rPr lang="tr-TR" b="1" dirty="0" smtClean="0"/>
              <a:t>diğer ise </a:t>
            </a:r>
            <a:r>
              <a:rPr lang="tr-TR" dirty="0" smtClean="0"/>
              <a:t>bankaların </a:t>
            </a:r>
            <a:r>
              <a:rPr lang="tr-TR" dirty="0" err="1" smtClean="0">
                <a:solidFill>
                  <a:srgbClr val="FF0000"/>
                </a:solidFill>
              </a:rPr>
              <a:t>TMSF’ye</a:t>
            </a:r>
            <a:r>
              <a:rPr lang="tr-TR" dirty="0" smtClean="0">
                <a:solidFill>
                  <a:srgbClr val="FF0000"/>
                </a:solidFill>
              </a:rPr>
              <a:t> devredilmesi</a:t>
            </a:r>
            <a:r>
              <a:rPr lang="tr-TR" dirty="0" smtClean="0"/>
              <a:t>dir. </a:t>
            </a:r>
          </a:p>
          <a:p>
            <a:r>
              <a:rPr lang="tr-TR" dirty="0" smtClean="0"/>
              <a:t>BDDK tarafından yapılan denetimler sonrasında (BK, md. 71);</a:t>
            </a:r>
          </a:p>
          <a:p>
            <a:endParaRPr lang="tr-TR" dirty="0"/>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1149"/>
            <a:ext cx="8229600" cy="6558211"/>
          </a:xfrm>
        </p:spPr>
        <p:txBody>
          <a:bodyPr>
            <a:normAutofit fontScale="77500" lnSpcReduction="20000"/>
          </a:bodyPr>
          <a:lstStyle/>
          <a:p>
            <a:r>
              <a:rPr lang="tr-TR" dirty="0" smtClean="0"/>
              <a:t>“</a:t>
            </a:r>
            <a:r>
              <a:rPr lang="tr-TR" i="1" dirty="0" smtClean="0"/>
              <a:t>...</a:t>
            </a:r>
            <a:endParaRPr lang="tr-TR" dirty="0" smtClean="0"/>
          </a:p>
          <a:p>
            <a:pPr lvl="0"/>
            <a:r>
              <a:rPr lang="tr-TR" i="1" dirty="0" smtClean="0"/>
              <a:t>Bankanın kısıtlayıcı önlemleri verilen süre içinde her halde 12 aylık süre içinde kısmen ya da tamamen alınmamış olması, banka tedbirleri almış olsa da banka malî bünyesinin güçlendirilmesine imkân bulunmaması veya önlemler alınmış olsa dahi banka malî bünyesinin güçlendirilemeyeceğinin tespit edilmesi,</a:t>
            </a:r>
            <a:endParaRPr lang="tr-TR" dirty="0" smtClean="0"/>
          </a:p>
          <a:p>
            <a:pPr lvl="0"/>
            <a:r>
              <a:rPr lang="tr-TR" i="1" dirty="0" smtClean="0"/>
              <a:t>Faaliyetine devamının mevduat ve katılım fonu sahiplerinin hakları ve malî sistemin güven ve istikrarı bakımından tehlike arz ettiğinin ortaya çıkması,</a:t>
            </a:r>
            <a:endParaRPr lang="tr-TR" dirty="0" smtClean="0"/>
          </a:p>
          <a:p>
            <a:pPr lvl="0"/>
            <a:r>
              <a:rPr lang="tr-TR" i="1" dirty="0" smtClean="0"/>
              <a:t>Yükümlülüklerini vadesinde yerine getiremediğinin tespit edilmesi,</a:t>
            </a:r>
            <a:endParaRPr lang="tr-TR" dirty="0" smtClean="0"/>
          </a:p>
          <a:p>
            <a:pPr lvl="0"/>
            <a:r>
              <a:rPr lang="tr-TR" i="1" dirty="0" smtClean="0"/>
              <a:t>Yükümlülüklerinin toplam değerinin varlıklarının toplam değerini aşması,</a:t>
            </a:r>
            <a:endParaRPr lang="tr-TR" dirty="0" smtClean="0"/>
          </a:p>
          <a:p>
            <a:pPr lvl="0"/>
            <a:r>
              <a:rPr lang="tr-TR" i="1" dirty="0" smtClean="0"/>
              <a:t>Hâkim ortaklarının veya yöneticilerinin, banka kaynaklarını, bankanın emin bir şekilde çalışmasını tehlikeye düşürecek biçimde doğrudan veya dolaylı veya dolanlı olarak kendi lehlerine kullanması veya dolanlı olarak kaynak kullandırması ve bankayı bu suretle zarara uğratması,...</a:t>
            </a:r>
            <a:r>
              <a:rPr lang="tr-TR" dirty="0" smtClean="0"/>
              <a:t>”</a:t>
            </a:r>
          </a:p>
          <a:p>
            <a:endParaRPr lang="tr-TR" dirty="0"/>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 hallerinden </a:t>
            </a:r>
            <a:r>
              <a:rPr lang="tr-TR" b="1" dirty="0" smtClean="0"/>
              <a:t>bir veya birkaçının tespit edilmesi durumunda</a:t>
            </a:r>
            <a:r>
              <a:rPr lang="tr-TR" dirty="0" smtClean="0"/>
              <a:t> </a:t>
            </a:r>
            <a:r>
              <a:rPr lang="tr-TR" dirty="0" err="1" smtClean="0"/>
              <a:t>BDDKur</a:t>
            </a:r>
            <a:r>
              <a:rPr lang="tr-TR" dirty="0" smtClean="0"/>
              <a:t>, </a:t>
            </a:r>
            <a:r>
              <a:rPr lang="tr-TR" dirty="0" smtClean="0">
                <a:solidFill>
                  <a:srgbClr val="FF0000"/>
                </a:solidFill>
              </a:rPr>
              <a:t>en az beş üyesinin aynı yöndeki oyuyla </a:t>
            </a:r>
            <a:r>
              <a:rPr lang="tr-TR" dirty="0" smtClean="0"/>
              <a:t>karar alarak bankanın </a:t>
            </a:r>
            <a:r>
              <a:rPr lang="tr-TR" dirty="0" smtClean="0">
                <a:solidFill>
                  <a:srgbClr val="FF0000"/>
                </a:solidFill>
                <a:effectLst>
                  <a:outerShdw blurRad="38100" dist="38100" dir="2700000" algn="tl">
                    <a:srgbClr val="000000">
                      <a:alpha val="43137"/>
                    </a:srgbClr>
                  </a:outerShdw>
                </a:effectLst>
              </a:rPr>
              <a:t>faaliyet izninin kaldırılmasına karar verebilir</a:t>
            </a:r>
            <a:r>
              <a:rPr lang="tr-TR" dirty="0" smtClean="0"/>
              <a:t>. </a:t>
            </a:r>
          </a:p>
          <a:p>
            <a:endParaRPr lang="tr-TR" dirty="0" smtClean="0"/>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kararla birlikte aynı zamanda bankanın “</a:t>
            </a:r>
            <a:r>
              <a:rPr lang="tr-TR" i="1" dirty="0" smtClean="0"/>
              <a:t>...temettü hariç ortaklık hakları ile yönetim ve denetimini, zararın mevcut ortakların sermayesinden indirilmesi kaydıyla kısmen veya tamamen devri, satışı veya birleştirilmesi amacıyla...</a:t>
            </a:r>
            <a:r>
              <a:rPr lang="tr-TR" dirty="0" smtClean="0"/>
              <a:t>” </a:t>
            </a:r>
            <a:r>
              <a:rPr lang="tr-TR" b="1" dirty="0" err="1" smtClean="0"/>
              <a:t>TMSF’ye</a:t>
            </a:r>
            <a:r>
              <a:rPr lang="tr-TR" b="1" dirty="0" smtClean="0"/>
              <a:t> devredilmesi yönünde karar vermeye </a:t>
            </a:r>
            <a:r>
              <a:rPr lang="tr-TR" dirty="0" smtClean="0"/>
              <a:t>yetkilidir (BK, md. 71/1). </a:t>
            </a:r>
          </a:p>
          <a:p>
            <a:r>
              <a:rPr lang="tr-TR" dirty="0" err="1" smtClean="0"/>
              <a:t>BDDKur</a:t>
            </a:r>
            <a:r>
              <a:rPr lang="tr-TR" dirty="0" smtClean="0"/>
              <a:t> tarafından alınan faaliyet izninin kaldırılması ya da </a:t>
            </a:r>
            <a:r>
              <a:rPr lang="tr-TR" dirty="0" err="1" smtClean="0"/>
              <a:t>TMSF’ye</a:t>
            </a:r>
            <a:r>
              <a:rPr lang="tr-TR" dirty="0" smtClean="0"/>
              <a:t> devir kararları </a:t>
            </a:r>
            <a:r>
              <a:rPr lang="tr-TR" b="1" dirty="0" err="1" smtClean="0"/>
              <a:t>RG’de</a:t>
            </a:r>
            <a:r>
              <a:rPr lang="tr-TR" b="1" dirty="0" smtClean="0"/>
              <a:t> yayımlanır</a:t>
            </a:r>
            <a:r>
              <a:rPr lang="tr-TR" dirty="0" smtClean="0"/>
              <a:t>. </a:t>
            </a:r>
          </a:p>
          <a:p>
            <a:r>
              <a:rPr lang="tr-TR" dirty="0" smtClean="0"/>
              <a:t>Kararların </a:t>
            </a:r>
            <a:r>
              <a:rPr lang="tr-TR" dirty="0" err="1" smtClean="0"/>
              <a:t>RG’de</a:t>
            </a:r>
            <a:r>
              <a:rPr lang="tr-TR" dirty="0" smtClean="0"/>
              <a:t> yayımlanması ilgililere tebliğ hükmündedir (BK, md. 71/3).</a:t>
            </a:r>
            <a:endParaRPr lang="tr-TR" dirty="0"/>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TMSF’ye</a:t>
            </a:r>
            <a:r>
              <a:rPr lang="tr-TR" b="1" dirty="0" smtClean="0"/>
              <a:t> Devredilen Bankalarla İlgili Diğer Hükümler</a:t>
            </a:r>
            <a:endParaRPr lang="tr-TR" dirty="0"/>
          </a:p>
        </p:txBody>
      </p:sp>
      <p:sp>
        <p:nvSpPr>
          <p:cNvPr id="3" name="2 İçerik Yer Tutucusu"/>
          <p:cNvSpPr>
            <a:spLocks noGrp="1"/>
          </p:cNvSpPr>
          <p:nvPr>
            <p:ph idx="1"/>
          </p:nvPr>
        </p:nvSpPr>
        <p:spPr/>
        <p:txBody>
          <a:bodyPr>
            <a:normAutofit lnSpcReduction="10000"/>
          </a:bodyPr>
          <a:lstStyle/>
          <a:p>
            <a:r>
              <a:rPr lang="tr-TR" dirty="0" err="1" smtClean="0"/>
              <a:t>TMSF’ye</a:t>
            </a:r>
            <a:r>
              <a:rPr lang="tr-TR" dirty="0" smtClean="0"/>
              <a:t> devredilen bankaların </a:t>
            </a:r>
            <a:r>
              <a:rPr lang="tr-TR" dirty="0" smtClean="0">
                <a:solidFill>
                  <a:srgbClr val="FF0000"/>
                </a:solidFill>
              </a:rPr>
              <a:t>yönetim ve denetimi</a:t>
            </a:r>
            <a:r>
              <a:rPr lang="tr-TR" dirty="0" smtClean="0"/>
              <a:t> </a:t>
            </a:r>
            <a:r>
              <a:rPr lang="tr-TR" b="1" dirty="0" smtClean="0"/>
              <a:t>TMSF tarafından kullanılır </a:t>
            </a:r>
            <a:r>
              <a:rPr lang="tr-TR" dirty="0" smtClean="0"/>
              <a:t>(BK, md. 106/1). </a:t>
            </a:r>
          </a:p>
          <a:p>
            <a:r>
              <a:rPr lang="tr-TR" dirty="0" smtClean="0"/>
              <a:t>TMSF kendisine devredilen bankaların yönetim ve denetim konularındaki yetkilerini, maliyet etkinliğini sağlama ve malî sistemin güven ve istikrarını koruma ilkeleri doğrultusunda kullanmak zorundadır (BK, md. 107/1).</a:t>
            </a:r>
          </a:p>
          <a:p>
            <a:endParaRPr lang="tr-TR" dirty="0"/>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TMSF devir aldığı bankaların; </a:t>
            </a:r>
          </a:p>
          <a:p>
            <a:pPr lvl="1"/>
            <a:r>
              <a:rPr lang="tr-TR" dirty="0" smtClean="0"/>
              <a:t>Malî bünyelerinin güçlendirebilir, </a:t>
            </a:r>
          </a:p>
          <a:p>
            <a:pPr lvl="1"/>
            <a:r>
              <a:rPr lang="tr-TR" dirty="0" smtClean="0"/>
              <a:t>Yeniden yapılandırabilir, </a:t>
            </a:r>
          </a:p>
          <a:p>
            <a:pPr lvl="1"/>
            <a:r>
              <a:rPr lang="tr-TR" dirty="0" smtClean="0"/>
              <a:t>Başka bir bankaya devredebilir, </a:t>
            </a:r>
          </a:p>
          <a:p>
            <a:pPr lvl="1"/>
            <a:r>
              <a:rPr lang="tr-TR" dirty="0" smtClean="0"/>
              <a:t>Başka bir bankayla birleşmesine izin verebilir,</a:t>
            </a:r>
          </a:p>
          <a:p>
            <a:pPr lvl="1"/>
            <a:r>
              <a:rPr lang="tr-TR" dirty="0" smtClean="0"/>
              <a:t>Satışına karar verebilir.</a:t>
            </a:r>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b="1" dirty="0" smtClean="0"/>
              <a:t>Müdürler kurulu </a:t>
            </a:r>
            <a:r>
              <a:rPr lang="tr-TR" dirty="0" smtClean="0"/>
              <a:t>banka </a:t>
            </a:r>
            <a:r>
              <a:rPr lang="tr-TR" b="1" dirty="0" smtClean="0"/>
              <a:t>yönetim kurulu </a:t>
            </a:r>
            <a:r>
              <a:rPr lang="tr-TR" dirty="0" smtClean="0"/>
              <a:t>yetki ve sorumluluklarını taşımakla görevlendirilmiştir (BK md. 23/2). </a:t>
            </a:r>
          </a:p>
          <a:p>
            <a:r>
              <a:rPr lang="tr-TR" dirty="0" smtClean="0"/>
              <a:t>Müdürler kurulu </a:t>
            </a:r>
            <a:r>
              <a:rPr lang="tr-TR" b="1" dirty="0" smtClean="0"/>
              <a:t>merkez şube müdürü de dâhil </a:t>
            </a:r>
            <a:r>
              <a:rPr lang="tr-TR" b="1" dirty="0" smtClean="0">
                <a:solidFill>
                  <a:srgbClr val="FF0000"/>
                </a:solidFill>
              </a:rPr>
              <a:t>en az üç kişiden </a:t>
            </a:r>
            <a:r>
              <a:rPr lang="tr-TR" b="1" dirty="0" smtClean="0"/>
              <a:t>oluşturulmak</a:t>
            </a:r>
            <a:r>
              <a:rPr lang="tr-TR" dirty="0" smtClean="0"/>
              <a:t> zorundadır (BK md. 23/2). </a:t>
            </a:r>
          </a:p>
          <a:p>
            <a:r>
              <a:rPr lang="tr-TR" dirty="0" smtClean="0"/>
              <a:t>Banka yönetim kuruluna çeşitli sorumluluklar yüklenmiştir. </a:t>
            </a:r>
          </a:p>
          <a:p>
            <a:endParaRPr lang="tr-TR" dirty="0"/>
          </a:p>
        </p:txBody>
      </p:sp>
    </p:spTree>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TMSF kendisine devredilen banka ile ilgili süreci en geç </a:t>
            </a:r>
            <a:r>
              <a:rPr lang="tr-TR" b="1" dirty="0" smtClean="0"/>
              <a:t>9 ay içinde tamamlamak </a:t>
            </a:r>
            <a:r>
              <a:rPr lang="tr-TR" dirty="0" smtClean="0"/>
              <a:t>zorundadır (BK, md. 107/6). </a:t>
            </a:r>
          </a:p>
          <a:p>
            <a:r>
              <a:rPr lang="tr-TR" dirty="0" smtClean="0"/>
              <a:t>TMSF, bu yetkilerden </a:t>
            </a:r>
            <a:r>
              <a:rPr lang="tr-TR" b="1" dirty="0" smtClean="0"/>
              <a:t>devir yetkisini kullanırken</a:t>
            </a:r>
            <a:r>
              <a:rPr lang="tr-TR" dirty="0" smtClean="0"/>
              <a:t> bağımsızdır, bankanın alacaklı ya da borçlularından </a:t>
            </a:r>
            <a:r>
              <a:rPr lang="tr-TR" b="1" dirty="0" smtClean="0"/>
              <a:t>rıza göstermelerini beklemez</a:t>
            </a:r>
            <a:r>
              <a:rPr lang="tr-TR" dirty="0" smtClean="0"/>
              <a:t> (BK, md. 107/5). </a:t>
            </a:r>
          </a:p>
          <a:p>
            <a:endParaRPr lang="tr-TR" dirty="0"/>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err="1" smtClean="0"/>
              <a:t>TMSF’nin</a:t>
            </a:r>
            <a:r>
              <a:rPr lang="tr-TR" dirty="0" smtClean="0"/>
              <a:t> diğer yetkileri arasında; kendisine devredilen </a:t>
            </a:r>
            <a:r>
              <a:rPr lang="tr-TR" b="1" dirty="0" smtClean="0"/>
              <a:t>bankanın faaliyetlerini </a:t>
            </a:r>
            <a:r>
              <a:rPr lang="tr-TR" dirty="0" smtClean="0"/>
              <a:t>(belirli) bir süre boyunca geçici olarak durdurma ve/veya devir tarihi itibariyle düzenlenecek bankanın bilançosunu esas almak üzere, </a:t>
            </a:r>
            <a:r>
              <a:rPr lang="tr-TR" b="1" dirty="0" smtClean="0"/>
              <a:t>bankanın varlıklarını (aktif ve pasiflerini) başka bir bankaya devretme yetkileri</a:t>
            </a:r>
            <a:r>
              <a:rPr lang="tr-TR" dirty="0" smtClean="0"/>
              <a:t> bulunmaktadır.  </a:t>
            </a:r>
          </a:p>
          <a:p>
            <a:endParaRPr lang="tr-TR" dirty="0"/>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Hal böyleyken </a:t>
            </a:r>
            <a:r>
              <a:rPr lang="tr-TR" b="1" dirty="0" smtClean="0"/>
              <a:t>TMSF</a:t>
            </a:r>
            <a:r>
              <a:rPr lang="tr-TR" dirty="0" smtClean="0"/>
              <a:t>, kendisine devredilen </a:t>
            </a:r>
            <a:r>
              <a:rPr lang="tr-TR" dirty="0" smtClean="0">
                <a:solidFill>
                  <a:srgbClr val="FF0000"/>
                </a:solidFill>
              </a:rPr>
              <a:t>bankanın faaliyet izninin kaldırılmasını </a:t>
            </a:r>
            <a:r>
              <a:rPr lang="tr-TR" dirty="0" err="1" smtClean="0">
                <a:solidFill>
                  <a:srgbClr val="FF0000"/>
                </a:solidFill>
              </a:rPr>
              <a:t>BDDKur’dan</a:t>
            </a:r>
            <a:r>
              <a:rPr lang="tr-TR" dirty="0" smtClean="0">
                <a:solidFill>
                  <a:srgbClr val="FF0000"/>
                </a:solidFill>
              </a:rPr>
              <a:t> istemeye yetkili</a:t>
            </a:r>
            <a:r>
              <a:rPr lang="tr-TR" dirty="0" smtClean="0"/>
              <a:t>dir (BK, md. 107/2-a ve d). </a:t>
            </a:r>
          </a:p>
          <a:p>
            <a:r>
              <a:rPr lang="tr-TR" dirty="0" smtClean="0"/>
              <a:t>Bu şekilde yeni kurulan yahut mevcut bulunan bir bankaya aktif ve pasiflerin devrinde; </a:t>
            </a:r>
            <a:r>
              <a:rPr lang="tr-TR" i="1" dirty="0" smtClean="0"/>
              <a:t>“...aktiflerinin toplamının devredilen pasiflerinin toplamını karşılamaması hâlinde aradaki fark sigorta kapsamındaki mevduat ve katılım fonu tutarını aşmamak kaydıyla...”</a:t>
            </a:r>
            <a:r>
              <a:rPr lang="tr-TR" dirty="0" smtClean="0"/>
              <a:t> TMSF tarafından karşılanır (BK, md. 107/3). </a:t>
            </a:r>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Ödenen bu tutar </a:t>
            </a:r>
            <a:r>
              <a:rPr lang="tr-TR" dirty="0" err="1" smtClean="0"/>
              <a:t>TMSF’ye</a:t>
            </a:r>
            <a:r>
              <a:rPr lang="tr-TR" dirty="0" smtClean="0"/>
              <a:t> devredilen bankanın iflas tasfiyesi sırasında oluşturulan iflas masasına, </a:t>
            </a:r>
            <a:r>
              <a:rPr lang="tr-TR" dirty="0" err="1" smtClean="0"/>
              <a:t>TMSF’nin</a:t>
            </a:r>
            <a:r>
              <a:rPr lang="tr-TR" dirty="0" smtClean="0"/>
              <a:t> imtiyazlı alacağı olarak kaydedilir (BK, md. 107/3).</a:t>
            </a:r>
            <a:endParaRPr lang="tr-TR" dirty="0"/>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Diğer taraftan </a:t>
            </a:r>
            <a:r>
              <a:rPr lang="tr-TR" dirty="0" err="1" smtClean="0"/>
              <a:t>TMSF’nin</a:t>
            </a:r>
            <a:r>
              <a:rPr lang="tr-TR" dirty="0" smtClean="0"/>
              <a:t> kendisine devredilen bankaya, şartların oluşması halinde, mali yardım sağlama imkânı da bulunmaktadır (BK, md. 107/2-b). </a:t>
            </a:r>
          </a:p>
          <a:p>
            <a:r>
              <a:rPr lang="tr-TR" dirty="0" err="1" smtClean="0"/>
              <a:t>BK’de</a:t>
            </a:r>
            <a:r>
              <a:rPr lang="tr-TR" dirty="0" smtClean="0"/>
              <a:t> bu şartlar;  </a:t>
            </a:r>
            <a:r>
              <a:rPr lang="tr-TR" dirty="0" err="1" smtClean="0"/>
              <a:t>TMSF’nin</a:t>
            </a:r>
            <a:r>
              <a:rPr lang="tr-TR" dirty="0" smtClean="0"/>
              <a:t> kendisine devredilen bankanın hisselerine sahip olmak (ve sahip olduğu bu hisseleri temsil eden sermayeye karşılık gelen zararları devralmak) ve yapılacak yardımın tutarının sigorta kapsamındaki mevduat ve katılım fonu tutarı kadar olmak (BK, md. 107/2-b) şeklinde sıralanmıştır. </a:t>
            </a:r>
          </a:p>
          <a:p>
            <a:endParaRPr lang="tr-TR" dirty="0"/>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Kendisine devredilen bankanın hisse senetlerine ve onu temsil eden zararlara sahip olan TMSF, bankanın hisselerin tamamına sahip olamadığı hallerde karşılığını ödemek suretiyle tüm hisseleri devralmaya da yetkilidir (BK, md. 107/2-c).</a:t>
            </a:r>
            <a:endParaRPr lang="tr-TR" dirty="0"/>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TMSF, kendisine devredilen bankanın hisselerinin çoğunluğuna ya da tüm hisselerine sahip olduğu takdirde; mali ve teknik yardım da sağlamak suretiyle bu bankanın varlık ve yükümlülüklerini talep eden herhangi bir bankaya devretmeye ya da talep eden bir bankayla birleşmesine karar vermeye yetkilidir (BK, md. 107/4-a). </a:t>
            </a:r>
            <a:endParaRPr lang="tr-TR" dirty="0"/>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71797"/>
            <a:ext cx="8229600" cy="6225555"/>
          </a:xfrm>
        </p:spPr>
        <p:txBody>
          <a:bodyPr>
            <a:normAutofit/>
          </a:bodyPr>
          <a:lstStyle/>
          <a:p>
            <a:r>
              <a:rPr lang="tr-TR" dirty="0" smtClean="0"/>
              <a:t>TMSF ayrıca kendisine devredilen bankanın mali bünyesini güçlendirmek ve yeniden yapılandırmak için, </a:t>
            </a:r>
            <a:r>
              <a:rPr lang="tr-TR" dirty="0" err="1" smtClean="0"/>
              <a:t>TMSFKur’un</a:t>
            </a:r>
            <a:r>
              <a:rPr lang="tr-TR" dirty="0" smtClean="0"/>
              <a:t> izin verdiği sınırlarda; </a:t>
            </a:r>
          </a:p>
          <a:p>
            <a:pPr>
              <a:buNone/>
            </a:pPr>
            <a:endParaRPr lang="tr-TR" dirty="0"/>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77500" lnSpcReduction="20000"/>
          </a:bodyPr>
          <a:lstStyle/>
          <a:p>
            <a:r>
              <a:rPr lang="tr-TR" i="1" dirty="0" smtClean="0"/>
              <a:t>“...</a:t>
            </a:r>
            <a:endParaRPr lang="tr-TR" dirty="0" smtClean="0"/>
          </a:p>
          <a:p>
            <a:pPr lvl="0"/>
            <a:r>
              <a:rPr lang="tr-TR" i="1" dirty="0" smtClean="0"/>
              <a:t>Sermayesini artırmaya,</a:t>
            </a:r>
            <a:endParaRPr lang="tr-TR" dirty="0" smtClean="0"/>
          </a:p>
          <a:p>
            <a:pPr lvl="0"/>
            <a:r>
              <a:rPr lang="tr-TR" i="1" dirty="0" smtClean="0"/>
              <a:t>Zorunlu karşılık ve umumi disponibilite yükümlülüklerinden kaynaklanan cezaî faizlerini kaldırmaya,</a:t>
            </a:r>
            <a:endParaRPr lang="tr-TR" dirty="0" smtClean="0"/>
          </a:p>
          <a:p>
            <a:pPr lvl="0"/>
            <a:r>
              <a:rPr lang="tr-TR" i="1" dirty="0" smtClean="0"/>
              <a:t>İştirak, gayrimenkul ve diğer aktiflerini satın almaya veya bunları teminat olarak alıp karşılığında avans vermeye,</a:t>
            </a:r>
            <a:endParaRPr lang="tr-TR" dirty="0" smtClean="0"/>
          </a:p>
          <a:p>
            <a:pPr lvl="0"/>
            <a:r>
              <a:rPr lang="tr-TR" i="1" dirty="0" smtClean="0"/>
              <a:t>Likidite ihtiyacını gidermek üzere mevduat koymaya,</a:t>
            </a:r>
            <a:endParaRPr lang="tr-TR" dirty="0" smtClean="0"/>
          </a:p>
          <a:p>
            <a:pPr lvl="0"/>
            <a:r>
              <a:rPr lang="tr-TR" i="1" dirty="0" smtClean="0"/>
              <a:t>Alacaklarını veya zararlarını devralmaya,</a:t>
            </a:r>
            <a:endParaRPr lang="tr-TR" dirty="0" smtClean="0"/>
          </a:p>
          <a:p>
            <a:pPr lvl="0"/>
            <a:r>
              <a:rPr lang="tr-TR" i="1" dirty="0" smtClean="0"/>
              <a:t>Varlık ve yükümlülükleri ile ilgili her türlü işlemi yapmaya ve nakde tahvilini sağlamaya,</a:t>
            </a:r>
            <a:endParaRPr lang="tr-TR" dirty="0" smtClean="0"/>
          </a:p>
          <a:p>
            <a:pPr lvl="0"/>
            <a:r>
              <a:rPr lang="tr-TR" i="1" dirty="0" smtClean="0"/>
              <a:t>Sahip olduğu aktifleri </a:t>
            </a:r>
            <a:r>
              <a:rPr lang="tr-TR" i="1" dirty="0" err="1" smtClean="0"/>
              <a:t>iskonto</a:t>
            </a:r>
            <a:r>
              <a:rPr lang="tr-TR" i="1" dirty="0" smtClean="0"/>
              <a:t> uygulayarak veya sair suretlerle üçüncü kişilere satmaya ve gerekli göreceği her türlü tedbiri almaya, </a:t>
            </a:r>
            <a:endParaRPr lang="tr-TR" dirty="0" smtClean="0"/>
          </a:p>
          <a:p>
            <a:pPr lvl="0"/>
            <a:r>
              <a:rPr lang="tr-TR" i="1" dirty="0" smtClean="0"/>
              <a:t>Hisselerini </a:t>
            </a:r>
            <a:r>
              <a:rPr lang="tr-TR" i="1" dirty="0" err="1" smtClean="0"/>
              <a:t>BDDKur’dan</a:t>
            </a:r>
            <a:r>
              <a:rPr lang="tr-TR" i="1" dirty="0" smtClean="0"/>
              <a:t> izin almak koşuluyla Tasarruf Mevduatı Sigorta Fon Kurulu tarafından belirlenecek </a:t>
            </a:r>
            <a:r>
              <a:rPr lang="tr-TR" i="1" dirty="0" err="1" smtClean="0"/>
              <a:t>usûl</a:t>
            </a:r>
            <a:r>
              <a:rPr lang="tr-TR" i="1" dirty="0" smtClean="0"/>
              <a:t> ve esaslar dâhilinde üçüncü kişilere devretmeye yetkilidir”</a:t>
            </a:r>
            <a:r>
              <a:rPr lang="tr-TR" dirty="0" smtClean="0"/>
              <a:t>.</a:t>
            </a:r>
            <a:endParaRPr lang="tr-TR" dirty="0"/>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Banka Kaynaklarının İstismarı</a:t>
            </a:r>
            <a:endParaRPr lang="tr-TR" dirty="0"/>
          </a:p>
        </p:txBody>
      </p:sp>
      <p:sp>
        <p:nvSpPr>
          <p:cNvPr id="3" name="2 İçerik Yer Tutucusu"/>
          <p:cNvSpPr>
            <a:spLocks noGrp="1"/>
          </p:cNvSpPr>
          <p:nvPr>
            <p:ph idx="1"/>
          </p:nvPr>
        </p:nvSpPr>
        <p:spPr>
          <a:xfrm>
            <a:off x="457200" y="1196752"/>
            <a:ext cx="8229600" cy="4929411"/>
          </a:xfrm>
        </p:spPr>
        <p:txBody>
          <a:bodyPr>
            <a:normAutofit/>
          </a:bodyPr>
          <a:lstStyle/>
          <a:p>
            <a:r>
              <a:rPr lang="tr-TR" dirty="0" smtClean="0"/>
              <a:t>Bankaların faaliyet izinlerinin kaldırılmasına sebep olan durumlardan biride; </a:t>
            </a:r>
            <a:r>
              <a:rPr lang="tr-TR" i="1" dirty="0" smtClean="0"/>
              <a:t>“</a:t>
            </a:r>
            <a:r>
              <a:rPr lang="tr-TR" b="1" i="1" dirty="0" smtClean="0"/>
              <a:t>Hâkim ortaklarının veya yöneticilerinin</a:t>
            </a:r>
            <a:r>
              <a:rPr lang="tr-TR" i="1" dirty="0" smtClean="0"/>
              <a:t>, </a:t>
            </a:r>
            <a:r>
              <a:rPr lang="tr-TR" i="1" dirty="0" smtClean="0">
                <a:solidFill>
                  <a:srgbClr val="FF0000"/>
                </a:solidFill>
              </a:rPr>
              <a:t>banka kaynaklarını, bankanın emin bir şekilde çalışmasını tehlikeye düşürecek biçimde doğrudan veya dolaylı veya dolanlı olarak kendi lehlerine kullanması veya dolanlı olarak kaynak kullandırması ve bankayı bu suretle zarara...”</a:t>
            </a:r>
            <a:r>
              <a:rPr lang="tr-TR" dirty="0" smtClean="0">
                <a:solidFill>
                  <a:srgbClr val="FF0000"/>
                </a:solidFill>
              </a:rPr>
              <a:t> </a:t>
            </a:r>
            <a:r>
              <a:rPr lang="tr-TR" dirty="0" smtClean="0"/>
              <a:t>uğratmasıdır (BK, md. 71/1-e). </a:t>
            </a:r>
          </a:p>
          <a:p>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Bunlar BK md. 23/3’de şu şekilde sıralanmıştır.</a:t>
            </a:r>
          </a:p>
          <a:p>
            <a:pPr lvl="1"/>
            <a:r>
              <a:rPr lang="tr-TR" dirty="0" smtClean="0"/>
              <a:t>İç kontrol, risk yönetimi ve iç denetim sistemlerinin ilgili mevzuata uygun olarak tesis edilmesi, </a:t>
            </a:r>
          </a:p>
          <a:p>
            <a:pPr lvl="1"/>
            <a:r>
              <a:rPr lang="tr-TR" dirty="0" smtClean="0"/>
              <a:t>İç kontrol, risk yönetimi ve iç denetim sistemlerinin işlerliğinin, uygunluğunun ve yeterliliğinin sağlanması, </a:t>
            </a:r>
          </a:p>
          <a:p>
            <a:pPr lvl="1"/>
            <a:r>
              <a:rPr lang="tr-TR" dirty="0" smtClean="0"/>
              <a:t>Finansal raporlama sistemlerinin güvence altına alınması, </a:t>
            </a:r>
          </a:p>
          <a:p>
            <a:pPr lvl="1"/>
            <a:r>
              <a:rPr lang="tr-TR" dirty="0" smtClean="0"/>
              <a:t>Banka içindeki yetki ve sorumlulukların belirlenmesidir.</a:t>
            </a:r>
            <a:endParaRPr lang="tr-TR" dirty="0"/>
          </a:p>
        </p:txBody>
      </p:sp>
    </p:spTree>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126163"/>
          </a:xfrm>
        </p:spPr>
        <p:txBody>
          <a:bodyPr>
            <a:normAutofit/>
          </a:bodyPr>
          <a:lstStyle/>
          <a:p>
            <a:r>
              <a:rPr lang="tr-TR" dirty="0" smtClean="0"/>
              <a:t>Bu husus banka kaynaklarının istismar edilmesi şeklinde kabul edilmektedir. </a:t>
            </a:r>
          </a:p>
          <a:p>
            <a:r>
              <a:rPr lang="tr-TR" dirty="0" smtClean="0"/>
              <a:t>BK md. 108’de istismar edilen kaynağa da bir açıklama getirilmiştir. </a:t>
            </a:r>
          </a:p>
        </p:txBody>
      </p:sp>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85000" lnSpcReduction="20000"/>
          </a:bodyPr>
          <a:lstStyle/>
          <a:p>
            <a:r>
              <a:rPr lang="tr-TR" dirty="0" smtClean="0"/>
              <a:t>Buna göre; </a:t>
            </a:r>
            <a:r>
              <a:rPr lang="tr-TR" i="1" dirty="0" smtClean="0"/>
              <a:t>“...bankaların hâkim ortaklarının ve yöneticilerinin; yönetim kurulu, kredi komiteleri, yöneticiler, şubeler ve diğer yetkili ve görevliler aracılığıyla veya sair suretlerle, banka kaynaklarını ve varlıklarını; </a:t>
            </a:r>
            <a:r>
              <a:rPr lang="tr-TR" i="1" dirty="0" err="1" smtClean="0"/>
              <a:t>rehnetmek</a:t>
            </a:r>
            <a:r>
              <a:rPr lang="tr-TR" i="1" dirty="0" smtClean="0"/>
              <a:t>, teminat göstermek, açıldığı tarih itibarıyla kredibilitesi olmadığı aşikâr bulunan kişilere kredi vermek, karşılığında kredi temin etmek amacıyla kredi kullandırmak, yurt içi ve yurt dışı banka ve malî kuruluşlar nezdinde depo ve sair adlarla hesap açtırmak veya bu hesapları teminat göstermek ve sair şekillerde doğrudan veya dolaylı olarak kendileri veya başkaları lehine para, mal, her türlü hak ve alacak temini amacıyla kullandıkları veya başkalarına kullandırdıkları banka kaynakları ve varlıkları, dolanlı kaynak olarak kullanılmış sayılır”</a:t>
            </a:r>
            <a:r>
              <a:rPr lang="tr-TR" dirty="0" smtClean="0"/>
              <a:t> (BK, md. 108/2) denmek suretiyle kaynağın istismarı hem tanımlanmış hem de kapsamı belirlenmiştir.</a:t>
            </a:r>
          </a:p>
          <a:p>
            <a:endParaRPr lang="tr-TR" dirty="0"/>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Hâkim ortaklar ya da yöneticiler tarafından </a:t>
            </a:r>
            <a:r>
              <a:rPr lang="tr-TR" b="1" dirty="0" smtClean="0"/>
              <a:t>istismar edilen banka kaynakları</a:t>
            </a:r>
            <a:r>
              <a:rPr lang="tr-TR" dirty="0" smtClean="0"/>
              <a:t> ve bu suiistimal nedeniyle bankanın </a:t>
            </a:r>
            <a:r>
              <a:rPr lang="tr-TR" b="1" dirty="0" smtClean="0"/>
              <a:t>uğradığı zararları temin etmeleri yasal bir yükümlülük </a:t>
            </a:r>
            <a:r>
              <a:rPr lang="tr-TR" dirty="0" smtClean="0"/>
              <a:t>olarak düzenlenmiştir (BK, md. 108/1). </a:t>
            </a:r>
          </a:p>
          <a:p>
            <a:r>
              <a:rPr lang="tr-TR" dirty="0" smtClean="0"/>
              <a:t>İstismar edilen kaynaklar ile bu kaynaklar nedeniyle oluşan zararlara ilişkin tutarlar, </a:t>
            </a:r>
            <a:r>
              <a:rPr lang="tr-TR" b="1" dirty="0" smtClean="0"/>
              <a:t>BDDK tarafından yapılan incelemeler sonunda </a:t>
            </a:r>
            <a:r>
              <a:rPr lang="tr-TR" b="1" dirty="0" err="1" smtClean="0"/>
              <a:t>TMSFKur</a:t>
            </a:r>
            <a:r>
              <a:rPr lang="tr-TR" b="1" dirty="0" smtClean="0"/>
              <a:t> tarafından belirlenir </a:t>
            </a:r>
            <a:r>
              <a:rPr lang="tr-TR" dirty="0" smtClean="0"/>
              <a:t>(BK, md. 108/3). </a:t>
            </a:r>
          </a:p>
          <a:p>
            <a:endParaRPr lang="tr-TR" dirty="0"/>
          </a:p>
        </p:txBody>
      </p:sp>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Bu yasal yükümlülüğün yerine getirilmesinde ilgililere TMSF tarafından bir </a:t>
            </a:r>
            <a:r>
              <a:rPr lang="tr-TR" b="1" dirty="0" smtClean="0"/>
              <a:t>süre tanınır </a:t>
            </a:r>
            <a:r>
              <a:rPr lang="tr-TR" dirty="0" smtClean="0"/>
              <a:t>(BK, md. 108/1). </a:t>
            </a:r>
          </a:p>
          <a:p>
            <a:r>
              <a:rPr lang="tr-TR" dirty="0" smtClean="0"/>
              <a:t>Verilen süre içerisinde </a:t>
            </a:r>
            <a:r>
              <a:rPr lang="tr-TR" b="1" dirty="0" smtClean="0"/>
              <a:t>iade ve tazmin edilemeyen tutarlar</a:t>
            </a:r>
            <a:r>
              <a:rPr lang="tr-TR" dirty="0" smtClean="0"/>
              <a:t>, </a:t>
            </a:r>
            <a:r>
              <a:rPr lang="tr-TR" dirty="0" err="1" smtClean="0"/>
              <a:t>TMSF’nin</a:t>
            </a:r>
            <a:r>
              <a:rPr lang="tr-TR" dirty="0" smtClean="0"/>
              <a:t> bir alacağı gibi kabul edilir ve 6183 sayılı Amme Alacakları Tahsil Usulü Hakkında Kanun (AATUHK) yani </a:t>
            </a:r>
            <a:r>
              <a:rPr lang="tr-TR" b="1" dirty="0" smtClean="0"/>
              <a:t>kamu icra hukuku hükümlerine göre takip ve tahsil edilir</a:t>
            </a:r>
            <a:r>
              <a:rPr lang="tr-TR" dirty="0" smtClean="0"/>
              <a:t> (BK, md. 108/4). </a:t>
            </a:r>
            <a:endParaRPr lang="tr-TR" dirty="0"/>
          </a:p>
        </p:txBody>
      </p:sp>
    </p:spTree>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Kamu icra hukuku hükümlerine göre yürütülecek takip ve tahsil işlemlerine ikame olarak banka kaynaklarını istismar edenlerin elinde bulundurdukları hisselerin </a:t>
            </a:r>
            <a:r>
              <a:rPr lang="tr-TR" dirty="0" err="1" smtClean="0"/>
              <a:t>TMSF’ye</a:t>
            </a:r>
            <a:r>
              <a:rPr lang="tr-TR" dirty="0" smtClean="0"/>
              <a:t> devredilmesi de mümkündür (BK, md. 108/5). </a:t>
            </a:r>
            <a:endParaRPr lang="tr-TR" dirty="0"/>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Bunun için istismar edilen ve zarara uğratılan tutarların süresinde iade ve tazmin edilmemesi, teminatlandırılmaması veya banka kaynaklarını istismar edenlerin elinde bulundurdukları hisse senetlerini </a:t>
            </a:r>
            <a:r>
              <a:rPr lang="tr-TR" dirty="0" err="1" smtClean="0"/>
              <a:t>TMSF’nin</a:t>
            </a:r>
            <a:r>
              <a:rPr lang="tr-TR" dirty="0" smtClean="0"/>
              <a:t> belirleyeceği üçüncü kişilere devretmemesi şeklinde şartlar aranmaktadır (BK, md. 108/5).  </a:t>
            </a:r>
          </a:p>
          <a:p>
            <a:r>
              <a:rPr lang="tr-TR" dirty="0" err="1" smtClean="0"/>
              <a:t>TMSF’ye</a:t>
            </a:r>
            <a:r>
              <a:rPr lang="tr-TR" dirty="0" smtClean="0"/>
              <a:t> devredilen hisseler paraya çevrilerek hâkim ortakların bankaya yahut </a:t>
            </a:r>
            <a:r>
              <a:rPr lang="tr-TR" dirty="0" err="1" smtClean="0"/>
              <a:t>TMSF’ye</a:t>
            </a:r>
            <a:r>
              <a:rPr lang="tr-TR" dirty="0" smtClean="0"/>
              <a:t> olan borçları tahsil edilir (BK, md. 108/5).</a:t>
            </a:r>
            <a:endParaRPr lang="tr-TR" dirty="0"/>
          </a:p>
        </p:txBody>
      </p:sp>
    </p:spTree>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Hâkim ortak yahut yöneticiler istismar ettikleri kaynaklar ile bundan ötürü neden oldukları zararları verilen süre içinde ödese veya teminatlandırsa dahi, bilançoda görülen bakiye zararının </a:t>
            </a:r>
            <a:r>
              <a:rPr lang="tr-TR" dirty="0" err="1" smtClean="0"/>
              <a:t>özkaynakları</a:t>
            </a:r>
            <a:r>
              <a:rPr lang="tr-TR" dirty="0" smtClean="0"/>
              <a:t> aştığının tespiti hâlinde TMSF, bankanın faaliyet izninin kaldırılmasını </a:t>
            </a:r>
            <a:r>
              <a:rPr lang="tr-TR" dirty="0" err="1" smtClean="0"/>
              <a:t>BDDKur’dan</a:t>
            </a:r>
            <a:r>
              <a:rPr lang="tr-TR" dirty="0" smtClean="0"/>
              <a:t> istemeye yetkilidir (BK, md. 108/5). </a:t>
            </a:r>
          </a:p>
          <a:p>
            <a:pPr>
              <a:buNone/>
            </a:pPr>
            <a:endParaRPr lang="tr-TR" dirty="0"/>
          </a:p>
        </p:txBody>
      </p:sp>
    </p:spTree>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Bilançoda görülen zararın </a:t>
            </a:r>
            <a:r>
              <a:rPr lang="tr-TR" dirty="0" err="1" smtClean="0"/>
              <a:t>özkaynakları</a:t>
            </a:r>
            <a:r>
              <a:rPr lang="tr-TR" dirty="0" smtClean="0"/>
              <a:t> aşmaması hâlinde ise, “</a:t>
            </a:r>
            <a:r>
              <a:rPr lang="tr-TR" i="1" dirty="0" smtClean="0"/>
              <a:t>TMSF en az beş üyesinin aynı yöndeki oyları ile alınan </a:t>
            </a:r>
            <a:r>
              <a:rPr lang="tr-TR" i="1" dirty="0" err="1" smtClean="0"/>
              <a:t>TMSFKur</a:t>
            </a:r>
            <a:r>
              <a:rPr lang="tr-TR" i="1" dirty="0" smtClean="0"/>
              <a:t> kararıyla hâkim ortaklar dışındaki ortaklara ait hisseleri, zararın ödenmiş sermaye tutarından düşülmesi suretiyle hesaplanacak sermaye esas alınmak üzere bulunacak bedel üzerinden TMSF Kurulu’nca belirlenecek süre içinde banka hissedarlarına ödenmesi karşılığında devralmaya yetkilidir”</a:t>
            </a:r>
            <a:r>
              <a:rPr lang="tr-TR" dirty="0" smtClean="0"/>
              <a:t> (BK, md. 108/5).</a:t>
            </a:r>
            <a:endParaRPr lang="tr-TR" dirty="0"/>
          </a:p>
        </p:txBody>
      </p:sp>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Faaliyet İzni Kaldırılan veya </a:t>
            </a:r>
            <a:r>
              <a:rPr lang="tr-TR" b="1" dirty="0" err="1" smtClean="0"/>
              <a:t>TMSF’ye</a:t>
            </a:r>
            <a:r>
              <a:rPr lang="tr-TR" b="1" dirty="0" smtClean="0"/>
              <a:t> Devredilen Bankalara İlişkin Ortak Hükümler</a:t>
            </a:r>
            <a:endParaRPr lang="tr-TR" dirty="0"/>
          </a:p>
        </p:txBody>
      </p:sp>
      <p:sp>
        <p:nvSpPr>
          <p:cNvPr id="3" name="2 İçerik Yer Tutucusu"/>
          <p:cNvSpPr>
            <a:spLocks noGrp="1"/>
          </p:cNvSpPr>
          <p:nvPr>
            <p:ph idx="1"/>
          </p:nvPr>
        </p:nvSpPr>
        <p:spPr>
          <a:xfrm>
            <a:off x="457200" y="1772816"/>
            <a:ext cx="8229600" cy="4353347"/>
          </a:xfrm>
        </p:spPr>
        <p:txBody>
          <a:bodyPr>
            <a:normAutofit/>
          </a:bodyPr>
          <a:lstStyle/>
          <a:p>
            <a:r>
              <a:rPr lang="tr-TR" dirty="0" err="1" smtClean="0"/>
              <a:t>TMSF’ye</a:t>
            </a:r>
            <a:r>
              <a:rPr lang="tr-TR" dirty="0" smtClean="0"/>
              <a:t> tanınan yetkilerden bir diğeri de; faaliyet izni kaldırılan veya </a:t>
            </a:r>
            <a:r>
              <a:rPr lang="tr-TR" dirty="0" err="1" smtClean="0"/>
              <a:t>TMSF’ye</a:t>
            </a:r>
            <a:r>
              <a:rPr lang="tr-TR" dirty="0" smtClean="0"/>
              <a:t> devredilen bankaların </a:t>
            </a:r>
            <a:r>
              <a:rPr lang="tr-TR" b="1" dirty="0" smtClean="0"/>
              <a:t>ana sözleşme</a:t>
            </a:r>
            <a:r>
              <a:rPr lang="tr-TR" dirty="0" smtClean="0"/>
              <a:t>lerinde yer alan düzenlemelerin değiştirilmesidir. </a:t>
            </a:r>
          </a:p>
          <a:p>
            <a:r>
              <a:rPr lang="tr-TR" dirty="0" smtClean="0"/>
              <a:t>Yapılacak </a:t>
            </a:r>
            <a:r>
              <a:rPr lang="tr-TR" b="1" dirty="0" smtClean="0"/>
              <a:t>değişikliklerde tek yetkili </a:t>
            </a:r>
            <a:r>
              <a:rPr lang="tr-TR" b="1" dirty="0" err="1" smtClean="0"/>
              <a:t>TMSF</a:t>
            </a:r>
            <a:r>
              <a:rPr lang="tr-TR" dirty="0" err="1" smtClean="0"/>
              <a:t>’dir</a:t>
            </a:r>
            <a:r>
              <a:rPr lang="tr-TR" dirty="0" smtClean="0"/>
              <a:t>. </a:t>
            </a:r>
          </a:p>
          <a:p>
            <a:endParaRPr lang="tr-TR" dirty="0"/>
          </a:p>
        </p:txBody>
      </p:sp>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Ne var ki; </a:t>
            </a:r>
            <a:r>
              <a:rPr lang="tr-TR" dirty="0" err="1" smtClean="0"/>
              <a:t>TMSF’nin</a:t>
            </a:r>
            <a:r>
              <a:rPr lang="tr-TR" dirty="0" smtClean="0"/>
              <a:t> bu kararı almasında, ne TTK hükümlerinin uygulanmasına ne de genel kurul kararı alınmasına gerek bulunmamaktadır. </a:t>
            </a:r>
          </a:p>
          <a:p>
            <a:r>
              <a:rPr lang="tr-TR" dirty="0" smtClean="0"/>
              <a:t>TMSF tarafından yapılan </a:t>
            </a:r>
            <a:r>
              <a:rPr lang="tr-TR" b="1" dirty="0" smtClean="0"/>
              <a:t>ana sözleşme değişiklikleri</a:t>
            </a:r>
            <a:r>
              <a:rPr lang="tr-TR" dirty="0" smtClean="0"/>
              <a:t>nin </a:t>
            </a:r>
            <a:r>
              <a:rPr lang="tr-TR" b="1" dirty="0" smtClean="0"/>
              <a:t>tescil ettirilmesi yeterli</a:t>
            </a:r>
            <a:r>
              <a:rPr lang="tr-TR" dirty="0" smtClean="0"/>
              <a:t>dir (BK, md. 109/1).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Denetim Komitesi</a:t>
            </a:r>
            <a:endParaRPr lang="tr-TR" dirty="0"/>
          </a:p>
        </p:txBody>
      </p:sp>
      <p:sp>
        <p:nvSpPr>
          <p:cNvPr id="3" name="2 İçerik Yer Tutucusu"/>
          <p:cNvSpPr>
            <a:spLocks noGrp="1"/>
          </p:cNvSpPr>
          <p:nvPr>
            <p:ph idx="1"/>
          </p:nvPr>
        </p:nvSpPr>
        <p:spPr>
          <a:xfrm>
            <a:off x="457200" y="1600200"/>
            <a:ext cx="8229600" cy="4925144"/>
          </a:xfrm>
        </p:spPr>
        <p:txBody>
          <a:bodyPr>
            <a:normAutofit/>
          </a:bodyPr>
          <a:lstStyle/>
          <a:p>
            <a:r>
              <a:rPr lang="tr-TR" dirty="0" smtClean="0"/>
              <a:t>Denetim kurulu her ne kadar TTK’de bir organ olmaktan çıkarılmışsa da, bankalar için bir denetim komitesi oluşturulması </a:t>
            </a:r>
            <a:r>
              <a:rPr lang="tr-TR" dirty="0" err="1" smtClean="0"/>
              <a:t>BK’de</a:t>
            </a:r>
            <a:r>
              <a:rPr lang="tr-TR" dirty="0" smtClean="0"/>
              <a:t> ayrık bir düzenleme olarak devam etmektedir. </a:t>
            </a:r>
          </a:p>
          <a:p>
            <a:r>
              <a:rPr lang="tr-TR" dirty="0" smtClean="0"/>
              <a:t>Banka yönetim kurulunun görevleri arasında yer alan </a:t>
            </a:r>
            <a:r>
              <a:rPr lang="tr-TR" b="1" dirty="0" smtClean="0"/>
              <a:t>denetim</a:t>
            </a:r>
            <a:r>
              <a:rPr lang="tr-TR" dirty="0" smtClean="0"/>
              <a:t>, yönetim kurulu adına </a:t>
            </a:r>
            <a:r>
              <a:rPr lang="tr-TR" b="1" dirty="0" smtClean="0"/>
              <a:t>denetim komitesince yerine getirilir</a:t>
            </a:r>
            <a:r>
              <a:rPr lang="tr-TR" dirty="0" smtClean="0"/>
              <a:t>. </a:t>
            </a:r>
          </a:p>
          <a:p>
            <a:r>
              <a:rPr lang="tr-TR" dirty="0" smtClean="0"/>
              <a:t>Denetim komitesine </a:t>
            </a:r>
            <a:r>
              <a:rPr lang="tr-TR" b="1" dirty="0" smtClean="0">
                <a:solidFill>
                  <a:srgbClr val="FF0000"/>
                </a:solidFill>
              </a:rPr>
              <a:t>üyeler</a:t>
            </a:r>
            <a:r>
              <a:rPr lang="tr-TR" dirty="0" smtClean="0"/>
              <a:t>, </a:t>
            </a:r>
            <a:r>
              <a:rPr lang="tr-TR" b="1" dirty="0" smtClean="0"/>
              <a:t>yönetim kurulu üyeleri arasından seçilir </a:t>
            </a:r>
            <a:r>
              <a:rPr lang="tr-TR" dirty="0" smtClean="0"/>
              <a:t>(BK, md. 24/1). </a:t>
            </a:r>
            <a:endParaRPr lang="tr-TR" dirty="0"/>
          </a:p>
        </p:txBody>
      </p:sp>
    </p:spTree>
  </p:cSld>
  <p:clrMapOvr>
    <a:masterClrMapping/>
  </p:clrMapOvr>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99789"/>
            <a:ext cx="8229600" cy="6297563"/>
          </a:xfrm>
        </p:spPr>
        <p:txBody>
          <a:bodyPr>
            <a:normAutofit lnSpcReduction="10000"/>
          </a:bodyPr>
          <a:lstStyle/>
          <a:p>
            <a:r>
              <a:rPr lang="tr-TR" dirty="0" smtClean="0"/>
              <a:t>Ayrıca </a:t>
            </a:r>
            <a:r>
              <a:rPr lang="tr-TR" dirty="0" smtClean="0">
                <a:solidFill>
                  <a:srgbClr val="FF0000"/>
                </a:solidFill>
              </a:rPr>
              <a:t>TMSF bankayla ilişkili kişilerden </a:t>
            </a:r>
            <a:r>
              <a:rPr lang="tr-TR" b="1" dirty="0" smtClean="0">
                <a:solidFill>
                  <a:srgbClr val="FF0000"/>
                </a:solidFill>
              </a:rPr>
              <a:t>mal beyanında bulunmalarını</a:t>
            </a:r>
            <a:r>
              <a:rPr lang="tr-TR" dirty="0" smtClean="0">
                <a:solidFill>
                  <a:srgbClr val="FF0000"/>
                </a:solidFill>
              </a:rPr>
              <a:t> talep edebilir</a:t>
            </a:r>
            <a:r>
              <a:rPr lang="tr-TR" dirty="0" smtClean="0"/>
              <a:t> (BK, md. 109/2). </a:t>
            </a:r>
          </a:p>
          <a:p>
            <a:r>
              <a:rPr lang="tr-TR" dirty="0" smtClean="0"/>
              <a:t>İlgililer mal beyanlarını </a:t>
            </a:r>
            <a:r>
              <a:rPr lang="tr-TR" dirty="0" err="1" smtClean="0"/>
              <a:t>TMSF’nin</a:t>
            </a:r>
            <a:r>
              <a:rPr lang="tr-TR" dirty="0" smtClean="0"/>
              <a:t> talep ettiği tarihten itibaren </a:t>
            </a:r>
            <a:r>
              <a:rPr lang="tr-TR" b="1" dirty="0" smtClean="0"/>
              <a:t>7 gün içinde vermek </a:t>
            </a:r>
            <a:r>
              <a:rPr lang="tr-TR" dirty="0" smtClean="0"/>
              <a:t>zorundadır (BK, md. 109/2). </a:t>
            </a:r>
          </a:p>
          <a:p>
            <a:r>
              <a:rPr lang="tr-TR" b="1" dirty="0" smtClean="0"/>
              <a:t>Mal beyanı icra iflas hükümlerine göre yapılır </a:t>
            </a:r>
            <a:r>
              <a:rPr lang="tr-TR" dirty="0" smtClean="0"/>
              <a:t>(Buna göre örneğin; mal beyanında bulunmayanlar bir yaptırımla karşı karşıya kalır. Bu yaptırım 3 ayı geçmemek üzere hapis cezasıdır. Hapis cezasına çarptırılan ancak mal beyanında bulunan kişinin hakkındaki hüküm infaz edilmiş sayılır ve derhal salıverilir.).</a:t>
            </a:r>
          </a:p>
          <a:p>
            <a:endParaRPr lang="tr-TR" dirty="0"/>
          </a:p>
        </p:txBody>
      </p:sp>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99181"/>
            <a:ext cx="8229600" cy="6126163"/>
          </a:xfrm>
        </p:spPr>
        <p:txBody>
          <a:bodyPr>
            <a:normAutofit/>
          </a:bodyPr>
          <a:lstStyle/>
          <a:p>
            <a:pPr>
              <a:buNone/>
            </a:pPr>
            <a:r>
              <a:rPr lang="tr-TR" dirty="0" smtClean="0"/>
              <a:t> </a:t>
            </a:r>
          </a:p>
          <a:p>
            <a:r>
              <a:rPr lang="tr-TR" dirty="0" smtClean="0"/>
              <a:t>Mal beyanında bulunması gereken bankayla ilişkili kişiler; </a:t>
            </a:r>
            <a:r>
              <a:rPr lang="tr-TR" i="1" dirty="0" smtClean="0"/>
              <a:t>“... bankaların hâkim ortakları ve tüzel kişi ortaklarının sermayesinin yüzde onundan fazlasına sahip gerçek kişi hissedarları ve yöneticileri, bunların eşleri, üçüncü dereceye kadar kan ve ikinci dereceye kadar kayın hısımları, evlatlıkları ve kendilerini evlat edinenler...”</a:t>
            </a:r>
            <a:r>
              <a:rPr lang="tr-TR" dirty="0" smtClean="0"/>
              <a:t> şeklindedir (BK, md. 109/2). </a:t>
            </a:r>
            <a:endParaRPr lang="tr-TR" dirty="0"/>
          </a:p>
        </p:txBody>
      </p:sp>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Bu kişiler; </a:t>
            </a:r>
            <a:r>
              <a:rPr lang="tr-TR" i="1" dirty="0" smtClean="0"/>
              <a:t>“...kendilerine ait taşınmaz ve iştiraklerini, haczi caiz olan taşınır hak ve alacaklarını ve menkul kıymetlerini, her türlü kazanç ve gelirleri ile yaşayış tarzına göre geçim kaynaklarını ve ayrıca bildirimden önceki iki yıl içinde ivazlı veya ivazsız olarak iktisap ettikleri veya devrettikleri taşınmaz, haczi caiz taşınır, hak, alacak ve menkul kıymetlerini...”</a:t>
            </a:r>
            <a:r>
              <a:rPr lang="tr-TR" dirty="0" smtClean="0"/>
              <a:t> mal beyanlarında göstermek zorundadırlar (BK, md. 109/2).</a:t>
            </a:r>
            <a:endParaRPr lang="tr-TR" dirty="0"/>
          </a:p>
        </p:txBody>
      </p:sp>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err="1" smtClean="0"/>
              <a:t>TMSF’nin</a:t>
            </a:r>
            <a:r>
              <a:rPr lang="tr-TR" dirty="0" smtClean="0"/>
              <a:t> bir diğer yetkisi; faaliyet izni kaldırılan ve kendisine devredilen bankalarda mevduat ya da katılma fonuna sahip olanların haklarına ilişkindir. </a:t>
            </a:r>
          </a:p>
          <a:p>
            <a:r>
              <a:rPr lang="tr-TR" dirty="0" smtClean="0"/>
              <a:t>Bu kişilerin haklarının korunması adına TMSF her türlü tedbiri almakla </a:t>
            </a:r>
            <a:r>
              <a:rPr lang="tr-TR" dirty="0" err="1" smtClean="0"/>
              <a:t>mükellefdir</a:t>
            </a:r>
            <a:r>
              <a:rPr lang="tr-TR" dirty="0" smtClean="0"/>
              <a:t> (BK, md. 109/3). </a:t>
            </a:r>
          </a:p>
          <a:p>
            <a:r>
              <a:rPr lang="tr-TR" dirty="0" smtClean="0"/>
              <a:t>Bu yetkiyi; bankanın hâkim ortakları ve tüzel kişi ortaklarının sermayesinin % 10’undan fazlasına sahip gerçek kişi hissedarları ve yöneticilerinin;</a:t>
            </a:r>
          </a:p>
          <a:p>
            <a:endParaRPr lang="tr-TR" dirty="0"/>
          </a:p>
        </p:txBody>
      </p:sp>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pPr lvl="0"/>
            <a:r>
              <a:rPr lang="tr-TR" dirty="0" smtClean="0"/>
              <a:t>Mal, hak ve alacaklarına teminat göstermeksizin mahkemeden ihtiyati tedbir veya ihtiyati haciz talep etme,</a:t>
            </a:r>
          </a:p>
          <a:p>
            <a:pPr lvl="0"/>
            <a:r>
              <a:rPr lang="tr-TR" dirty="0" smtClean="0"/>
              <a:t>Bu kişilerin yurt dışına çıkışının kısıtlanması isteme </a:t>
            </a:r>
          </a:p>
          <a:p>
            <a:r>
              <a:rPr lang="tr-TR" dirty="0" smtClean="0"/>
              <a:t>şeklinde kullanabilir (BK, md. 109/3). </a:t>
            </a:r>
          </a:p>
          <a:p>
            <a:r>
              <a:rPr lang="tr-TR" dirty="0" smtClean="0"/>
              <a:t>Ancak alınan ihtiyatî tedbir ve ihtiyatî haciz kararları, karar tarihinden itibaren 6 ay içinde dava, icra ve iflas takibine konu edilmez ise kendiliğinden ortadan kalkar (BK, md. 109/3).  </a:t>
            </a:r>
          </a:p>
        </p:txBody>
      </p:sp>
    </p:spTree>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Yönetici ve Denetçilerin Şahsi Sorumluluğu</a:t>
            </a:r>
            <a:endParaRPr lang="tr-TR" dirty="0"/>
          </a:p>
        </p:txBody>
      </p:sp>
      <p:sp>
        <p:nvSpPr>
          <p:cNvPr id="3" name="2 İçerik Yer Tutucusu"/>
          <p:cNvSpPr>
            <a:spLocks noGrp="1"/>
          </p:cNvSpPr>
          <p:nvPr>
            <p:ph idx="1"/>
          </p:nvPr>
        </p:nvSpPr>
        <p:spPr/>
        <p:txBody>
          <a:bodyPr>
            <a:normAutofit/>
          </a:bodyPr>
          <a:lstStyle/>
          <a:p>
            <a:r>
              <a:rPr lang="tr-TR" dirty="0" smtClean="0"/>
              <a:t>Bankaların faaliyet izinlerinin kaldırılması ve </a:t>
            </a:r>
            <a:r>
              <a:rPr lang="tr-TR" dirty="0" err="1" smtClean="0"/>
              <a:t>TMSF’ye</a:t>
            </a:r>
            <a:r>
              <a:rPr lang="tr-TR" dirty="0" smtClean="0"/>
              <a:t> devredilmesinde kanuna aykırı karar ve işlemleriyle neden olan yönetici ve deneticiler, </a:t>
            </a:r>
            <a:r>
              <a:rPr lang="tr-TR" b="1" dirty="0" smtClean="0"/>
              <a:t>bankaya verdikleri zararlarla sınırlı olmak suretiyle sorumlu tutulur</a:t>
            </a:r>
            <a:r>
              <a:rPr lang="tr-TR" dirty="0" smtClean="0"/>
              <a:t>lar. </a:t>
            </a:r>
          </a:p>
          <a:p>
            <a:endParaRPr lang="tr-TR" dirty="0"/>
          </a:p>
        </p:txBody>
      </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602835"/>
          </a:xfrm>
        </p:spPr>
        <p:txBody>
          <a:bodyPr>
            <a:normAutofit lnSpcReduction="10000"/>
          </a:bodyPr>
          <a:lstStyle/>
          <a:p>
            <a:r>
              <a:rPr lang="tr-TR" dirty="0" smtClean="0"/>
              <a:t>Sorumluluk bu şahıslar üzerinden dikkate alınır ve </a:t>
            </a:r>
            <a:r>
              <a:rPr lang="tr-TR" dirty="0" err="1" smtClean="0"/>
              <a:t>TMSF’nin</a:t>
            </a:r>
            <a:r>
              <a:rPr lang="tr-TR" dirty="0" smtClean="0"/>
              <a:t> talebi üzerine bu şahısların iflasları istenebilir (BK, md. 110/1). </a:t>
            </a:r>
          </a:p>
          <a:p>
            <a:r>
              <a:rPr lang="tr-TR" dirty="0" smtClean="0"/>
              <a:t>İflas usulü takipsiz yani doğrudan doğruya iflas takibi olmakla birlikte, yönetici ve denetçilerin kanuna aykırı karar ve işlemleri; hâkim ortakların menfaatlerinin temini amacıyla yapılmışsa, iflas hâkim ortaklar içinde talep edilebilir (BK, md. 110/1). </a:t>
            </a:r>
          </a:p>
          <a:p>
            <a:r>
              <a:rPr lang="tr-TR" dirty="0" smtClean="0"/>
              <a:t>Asliye ticaret mahkemesi; yönetici, denetçi yahut hâkim ortak için iflas kararı verirse, takibi TMSF yürütür (BK, md. 110/2) ve </a:t>
            </a:r>
            <a:r>
              <a:rPr lang="tr-TR" dirty="0" err="1" smtClean="0"/>
              <a:t>İİK’nin</a:t>
            </a:r>
            <a:r>
              <a:rPr lang="tr-TR" dirty="0" smtClean="0"/>
              <a:t> iflas hükümleri uygulanır (BK, md. 110/3).</a:t>
            </a:r>
            <a:endParaRPr lang="tr-TR" dirty="0"/>
          </a:p>
        </p:txBody>
      </p:sp>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Bankaların Bağımsız Denetimi</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Bağımsız Denetim</a:t>
            </a:r>
            <a:endParaRPr lang="tr-TR" dirty="0"/>
          </a:p>
        </p:txBody>
      </p:sp>
      <p:sp>
        <p:nvSpPr>
          <p:cNvPr id="3" name="2 İçerik Yer Tutucusu"/>
          <p:cNvSpPr>
            <a:spLocks noGrp="1"/>
          </p:cNvSpPr>
          <p:nvPr>
            <p:ph idx="1"/>
          </p:nvPr>
        </p:nvSpPr>
        <p:spPr>
          <a:xfrm>
            <a:off x="457200" y="1268760"/>
            <a:ext cx="8229600" cy="5328592"/>
          </a:xfrm>
        </p:spPr>
        <p:txBody>
          <a:bodyPr>
            <a:normAutofit/>
          </a:bodyPr>
          <a:lstStyle/>
          <a:p>
            <a:r>
              <a:rPr lang="tr-TR" dirty="0" smtClean="0"/>
              <a:t>Denetim türleri; bağımsız denetim, kamu denetimi ve iç denetim şeklinde üçlü bir ayrıma tabi tutulabilir. </a:t>
            </a:r>
          </a:p>
          <a:p>
            <a:r>
              <a:rPr lang="tr-TR" b="1" dirty="0" smtClean="0"/>
              <a:t>Kamu denetimi </a:t>
            </a:r>
            <a:r>
              <a:rPr lang="tr-TR" dirty="0" smtClean="0"/>
              <a:t>devletin gerekli gördüğü tüm ekonomik alanlarda gerçekleştirilen denetim olarak tanımlanabilir. </a:t>
            </a:r>
          </a:p>
          <a:p>
            <a:r>
              <a:rPr lang="tr-TR" b="1" dirty="0" smtClean="0"/>
              <a:t>İç denetim </a:t>
            </a:r>
            <a:r>
              <a:rPr lang="tr-TR" dirty="0" smtClean="0"/>
              <a:t>ise kurum ya da kuruluşların kendi bünyelerinde oluşturdukları denetim birimleri aracılığıyla denetlenmesidir. </a:t>
            </a:r>
          </a:p>
          <a:p>
            <a:endParaRPr lang="tr-TR" dirty="0"/>
          </a:p>
        </p:txBody>
      </p:sp>
    </p:spTree>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b="1" dirty="0" smtClean="0"/>
              <a:t>Bağımsız denetim </a:t>
            </a:r>
            <a:r>
              <a:rPr lang="tr-TR" dirty="0" smtClean="0"/>
              <a:t>ise, Bağımsız Denetim Yönetmeliğinde; “</a:t>
            </a:r>
            <a:r>
              <a:rPr lang="tr-TR" i="1" dirty="0" smtClean="0"/>
              <a:t>...</a:t>
            </a:r>
            <a:r>
              <a:rPr lang="tr-TR" i="1" dirty="0" smtClean="0">
                <a:solidFill>
                  <a:srgbClr val="FF0000"/>
                </a:solidFill>
              </a:rPr>
              <a:t>finansal tablo ve diğer finansal bilgilerin, finansal raporlama standartlarına uygunluğu ve doğruluğu hususunda, makul güvence sağlayacak yeterli ve uygun bağımsız denetim kanıtlarının elde edilmesi amacıyla, denetim standartlarında öngörülen gerekli bağımsız denetim tekniklerinin uygulanarak defter, kayıt ve belgeler üzerinden denetlenmesi ve değerlendirilerek rapora bağlanmasını...</a:t>
            </a:r>
            <a:r>
              <a:rPr lang="tr-TR" dirty="0" smtClean="0">
                <a:solidFill>
                  <a:srgbClr val="FF0000"/>
                </a:solidFill>
              </a:rPr>
              <a:t>”</a:t>
            </a:r>
            <a:r>
              <a:rPr lang="tr-TR" dirty="0" smtClean="0"/>
              <a:t> şeklinde tanımlanmıştır.</a:t>
            </a: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lnSpcReduction="10000"/>
          </a:bodyPr>
          <a:lstStyle/>
          <a:p>
            <a:r>
              <a:rPr lang="tr-TR" dirty="0" smtClean="0"/>
              <a:t>Denetim komitesine seçilecek </a:t>
            </a:r>
            <a:r>
              <a:rPr lang="tr-TR" b="1" u="sng" dirty="0" smtClean="0"/>
              <a:t>üyelerin</a:t>
            </a:r>
            <a:r>
              <a:rPr lang="tr-TR" dirty="0" smtClean="0"/>
              <a:t> yönetim kurulu içerisinde </a:t>
            </a:r>
            <a:r>
              <a:rPr lang="tr-TR" u="sng" dirty="0" smtClean="0">
                <a:solidFill>
                  <a:srgbClr val="FF0000"/>
                </a:solidFill>
              </a:rPr>
              <a:t>esas faaliyetlere yönelik bir görevinin bulunmaması şarttır</a:t>
            </a:r>
            <a:r>
              <a:rPr lang="tr-TR" dirty="0" smtClean="0"/>
              <a:t> (BK, md. 24/1). </a:t>
            </a:r>
          </a:p>
          <a:p>
            <a:r>
              <a:rPr lang="tr-TR" dirty="0" smtClean="0"/>
              <a:t>BK ile denetim komitesinde yer alacak </a:t>
            </a:r>
            <a:r>
              <a:rPr lang="tr-TR" b="1" dirty="0" smtClean="0"/>
              <a:t>üye sayısına</a:t>
            </a:r>
            <a:r>
              <a:rPr lang="tr-TR" dirty="0" smtClean="0"/>
              <a:t> </a:t>
            </a:r>
            <a:r>
              <a:rPr lang="tr-TR" b="1" dirty="0" smtClean="0"/>
              <a:t>alt sınır getirilmiş</a:t>
            </a:r>
            <a:r>
              <a:rPr lang="tr-TR" dirty="0" smtClean="0"/>
              <a:t>tir. </a:t>
            </a:r>
          </a:p>
          <a:p>
            <a:r>
              <a:rPr lang="tr-TR" dirty="0" smtClean="0"/>
              <a:t>Buna göre denetim komitesi </a:t>
            </a:r>
            <a:r>
              <a:rPr lang="tr-TR" b="1" dirty="0" smtClean="0"/>
              <a:t>en az iki kişi </a:t>
            </a:r>
            <a:r>
              <a:rPr lang="tr-TR" dirty="0" smtClean="0"/>
              <a:t>olmalıdır (BK, md. 24/1).  </a:t>
            </a:r>
          </a:p>
          <a:p>
            <a:r>
              <a:rPr lang="tr-TR" b="1" dirty="0" smtClean="0"/>
              <a:t>Yurtdışı merkezli </a:t>
            </a:r>
            <a:r>
              <a:rPr lang="tr-TR" dirty="0" smtClean="0"/>
              <a:t>Türkiye’de şube açan bankaların denetim komitesi </a:t>
            </a:r>
            <a:r>
              <a:rPr lang="tr-TR" b="1" dirty="0" smtClean="0">
                <a:solidFill>
                  <a:srgbClr val="FF0000"/>
                </a:solidFill>
              </a:rPr>
              <a:t>en az bir kişi</a:t>
            </a:r>
            <a:r>
              <a:rPr lang="tr-TR" b="1" dirty="0" smtClean="0"/>
              <a:t>den oluşmalı ve </a:t>
            </a:r>
            <a:r>
              <a:rPr lang="tr-TR" b="1" u="sng" dirty="0" smtClean="0"/>
              <a:t>müdürler kurulu içinden atama</a:t>
            </a:r>
            <a:r>
              <a:rPr lang="tr-TR" b="1" dirty="0" smtClean="0"/>
              <a:t>lar yapılmalıdır</a:t>
            </a:r>
            <a:r>
              <a:rPr lang="tr-TR" dirty="0" smtClean="0"/>
              <a:t> (BK, md. 24/1). </a:t>
            </a:r>
          </a:p>
          <a:p>
            <a:endParaRPr lang="tr-TR" dirty="0"/>
          </a:p>
        </p:txBody>
      </p:sp>
    </p:spTree>
  </p:cSld>
  <p:clrMapOvr>
    <a:masterClrMapping/>
  </p:clrMapOvr>
  <p:timing>
    <p:tnLst>
      <p:par>
        <p:cTn id="1" dur="indefinite" restart="never" nodeType="tmRoot"/>
      </p:par>
    </p:tn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Bankalar </a:t>
            </a:r>
            <a:r>
              <a:rPr lang="tr-TR" b="1" dirty="0" smtClean="0"/>
              <a:t>bağımsız denetime tabi kuruluşlardan</a:t>
            </a:r>
            <a:r>
              <a:rPr lang="tr-TR" dirty="0" smtClean="0"/>
              <a:t>dır. </a:t>
            </a:r>
          </a:p>
          <a:p>
            <a:r>
              <a:rPr lang="tr-TR" dirty="0" smtClean="0"/>
              <a:t>Bankaların bağımsız denetimine yönelik usul ve esaslar BK md. 34 ve Bankaların Bağımsız Denetimi Hakkında Yönetmelikte (BBDY) düzenlenmiştir. </a:t>
            </a:r>
          </a:p>
          <a:p>
            <a:r>
              <a:rPr lang="tr-TR" dirty="0" smtClean="0"/>
              <a:t>Unutulmaması gereken önemli bir husus, bağımsız denetimde </a:t>
            </a:r>
            <a:r>
              <a:rPr lang="tr-TR" b="1" dirty="0" smtClean="0"/>
              <a:t>denetimin kapsamı</a:t>
            </a:r>
            <a:r>
              <a:rPr lang="tr-TR" dirty="0" smtClean="0"/>
              <a:t>nı sadece </a:t>
            </a:r>
            <a:r>
              <a:rPr lang="tr-TR" dirty="0" smtClean="0">
                <a:solidFill>
                  <a:srgbClr val="FF0000"/>
                </a:solidFill>
              </a:rPr>
              <a:t>bankaların finansal tablolarının oluşturmadığı</a:t>
            </a:r>
            <a:r>
              <a:rPr lang="tr-TR" dirty="0" smtClean="0"/>
              <a:t>dır. </a:t>
            </a:r>
            <a:endParaRPr lang="tr-TR" dirty="0"/>
          </a:p>
        </p:txBody>
      </p:sp>
    </p:spTree>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435280" cy="6336704"/>
          </a:xfrm>
        </p:spPr>
        <p:txBody>
          <a:bodyPr>
            <a:normAutofit/>
          </a:bodyPr>
          <a:lstStyle/>
          <a:p>
            <a:r>
              <a:rPr lang="tr-TR" dirty="0" smtClean="0"/>
              <a:t>Ayrıca, bankaların </a:t>
            </a:r>
            <a:r>
              <a:rPr lang="tr-TR" b="1" dirty="0" smtClean="0"/>
              <a:t>bilgi sistemleri ve bankacılık süreçleri</a:t>
            </a:r>
            <a:r>
              <a:rPr lang="tr-TR" dirty="0" smtClean="0"/>
              <a:t> de bağımsız </a:t>
            </a:r>
            <a:r>
              <a:rPr lang="tr-TR" b="1" dirty="0" smtClean="0"/>
              <a:t>denetim kapsamında</a:t>
            </a:r>
            <a:r>
              <a:rPr lang="tr-TR" dirty="0" smtClean="0"/>
              <a:t>dır. </a:t>
            </a:r>
          </a:p>
          <a:p>
            <a:r>
              <a:rPr lang="tr-TR" dirty="0" smtClean="0"/>
              <a:t>Bankaların bilgi sistemleri ve bankacılık süreçlerine yönelik detaylı düzenlemelere Bağımsız Denetim Kuruluşlarınca Gerçekleştirilecek Banka Bilgi Sistemleri ve Bankacılık Süreçlerinin Denetimi Hakkında Yönetmelikte yer verilmiştir. </a:t>
            </a:r>
          </a:p>
          <a:p>
            <a:r>
              <a:rPr lang="tr-TR" dirty="0" smtClean="0"/>
              <a:t>Ancak bu bölümde bankaların finansal durumlarına yönelik bağımsız denetim ele alınacaktır. </a:t>
            </a:r>
          </a:p>
          <a:p>
            <a:endParaRPr lang="tr-TR" dirty="0"/>
          </a:p>
        </p:txBody>
      </p: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Bankaların bağımsız denetimi tabi olmasının </a:t>
            </a:r>
            <a:r>
              <a:rPr lang="tr-TR" b="1" dirty="0" smtClean="0"/>
              <a:t>temel amacı</a:t>
            </a:r>
            <a:r>
              <a:rPr lang="tr-TR" dirty="0" smtClean="0"/>
              <a:t>, </a:t>
            </a:r>
            <a:r>
              <a:rPr lang="tr-TR" dirty="0" smtClean="0">
                <a:solidFill>
                  <a:srgbClr val="FF0000"/>
                </a:solidFill>
              </a:rPr>
              <a:t>bankaların hesap ve kayıt düzeni ile finansal tablolarının doğruluğu, güvenilirliği, BK uyarınca yürürlüğe konulan düzenlemelere ve Türk Muhasebe Standartlarına (TMS) uygunluğu hakkında makul güvence sağlayacak şekilde görüş oluşturulması</a:t>
            </a:r>
            <a:r>
              <a:rPr lang="tr-TR" dirty="0" smtClean="0"/>
              <a:t>dır (BBDY, md. 4/1). </a:t>
            </a:r>
          </a:p>
        </p:txBody>
      </p:sp>
    </p:spTree>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Bağımsız denetime yetkili kuruluşlar, yetkili bağımsız denetim kuruluşları arasından </a:t>
            </a:r>
            <a:r>
              <a:rPr lang="tr-TR" dirty="0" err="1" smtClean="0"/>
              <a:t>BDDK’ce</a:t>
            </a:r>
            <a:r>
              <a:rPr lang="tr-TR" dirty="0" smtClean="0"/>
              <a:t> belirlenir (BK, md. 33). </a:t>
            </a:r>
          </a:p>
          <a:p>
            <a:r>
              <a:rPr lang="tr-TR" dirty="0" smtClean="0"/>
              <a:t>Aynı şekilde </a:t>
            </a:r>
            <a:r>
              <a:rPr lang="tr-TR" b="1" dirty="0" smtClean="0"/>
              <a:t>bağımsız denetim faaliyetlerine karar verme yetkisi </a:t>
            </a:r>
            <a:r>
              <a:rPr lang="tr-TR" b="1" dirty="0" err="1" smtClean="0"/>
              <a:t>BDDKur</a:t>
            </a:r>
            <a:r>
              <a:rPr lang="tr-TR" dirty="0" err="1" smtClean="0"/>
              <a:t>’a</a:t>
            </a:r>
            <a:r>
              <a:rPr lang="tr-TR" dirty="0" smtClean="0"/>
              <a:t> bırakılmıştır (BK, md. 1). </a:t>
            </a:r>
          </a:p>
          <a:p>
            <a:r>
              <a:rPr lang="tr-TR" dirty="0" smtClean="0"/>
              <a:t>BDDK bağımsız denetim kuruluşlarını belirlerken Merkez Bankası, TBB ve </a:t>
            </a:r>
            <a:r>
              <a:rPr lang="tr-TR" dirty="0" err="1" smtClean="0"/>
              <a:t>TKBB’nin</a:t>
            </a:r>
            <a:r>
              <a:rPr lang="tr-TR" dirty="0" smtClean="0"/>
              <a:t> görüşünü almaktadır ve liste düzenleyerek denetim kuruluşlarını ilan etmektedir (BK, md. 33). </a:t>
            </a:r>
          </a:p>
          <a:p>
            <a:endParaRPr lang="tr-TR" dirty="0"/>
          </a:p>
        </p:txBody>
      </p:sp>
    </p:spTree>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Ayrıca BDDK, bağımsız denetimle yetkilendirdiği kuruluşları yasal aykırılıklara dayanarak listeden çıkarmaya, bağımsız denetim kuruluşları üzerinde kalite kontrol ve denetim çalışmaları yapmaya yetkilidir. </a:t>
            </a:r>
          </a:p>
          <a:p>
            <a:r>
              <a:rPr lang="tr-TR" dirty="0" smtClean="0"/>
              <a:t>Bunların sonuçları, Kamu Gözetimi, Muhasebe ve Denetim Standartları Kurumuna bildirir (BK, md. 33). </a:t>
            </a:r>
          </a:p>
          <a:p>
            <a:r>
              <a:rPr lang="tr-TR" dirty="0" smtClean="0"/>
              <a:t>Bankaların </a:t>
            </a:r>
            <a:r>
              <a:rPr lang="tr-TR" dirty="0" smtClean="0">
                <a:solidFill>
                  <a:srgbClr val="FF0000"/>
                </a:solidFill>
              </a:rPr>
              <a:t>bağımsız denetime ilişkin BK hükümlerine aykırı davranmaları </a:t>
            </a:r>
            <a:r>
              <a:rPr lang="tr-TR" dirty="0" smtClean="0"/>
              <a:t>halinde kendilerine </a:t>
            </a:r>
            <a:r>
              <a:rPr lang="tr-TR" b="1" dirty="0" smtClean="0"/>
              <a:t>10.000 TL’den 25.000 TL ‘ye kadar idari para cezası uygulanır </a:t>
            </a:r>
            <a:r>
              <a:rPr lang="tr-TR" dirty="0" smtClean="0"/>
              <a:t>(BK, md. 146/1-e).</a:t>
            </a:r>
            <a:endParaRPr lang="tr-TR" dirty="0"/>
          </a:p>
        </p:txBody>
      </p:sp>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i="1" dirty="0" smtClean="0"/>
              <a:t>Bağımsız Denetim Süreci</a:t>
            </a:r>
            <a:endParaRPr lang="tr-TR" dirty="0"/>
          </a:p>
        </p:txBody>
      </p:sp>
      <p:sp>
        <p:nvSpPr>
          <p:cNvPr id="3" name="2 İçerik Yer Tutucusu"/>
          <p:cNvSpPr>
            <a:spLocks noGrp="1"/>
          </p:cNvSpPr>
          <p:nvPr>
            <p:ph idx="1"/>
          </p:nvPr>
        </p:nvSpPr>
        <p:spPr>
          <a:xfrm>
            <a:off x="457200" y="1124744"/>
            <a:ext cx="8229600" cy="5001419"/>
          </a:xfrm>
        </p:spPr>
        <p:txBody>
          <a:bodyPr>
            <a:normAutofit/>
          </a:bodyPr>
          <a:lstStyle/>
          <a:p>
            <a:r>
              <a:rPr lang="tr-TR" dirty="0" smtClean="0"/>
              <a:t>Bağımsız denetim, bağımsız denetim kuruluşlarında görevli </a:t>
            </a:r>
            <a:r>
              <a:rPr lang="tr-TR" b="1" dirty="0" smtClean="0"/>
              <a:t>bağımsız denetçiler </a:t>
            </a:r>
            <a:r>
              <a:rPr lang="tr-TR" dirty="0" smtClean="0"/>
              <a:t>tarafından yerine getirilir. </a:t>
            </a:r>
          </a:p>
          <a:p>
            <a:r>
              <a:rPr lang="tr-TR" dirty="0" smtClean="0">
                <a:solidFill>
                  <a:srgbClr val="FF0000"/>
                </a:solidFill>
              </a:rPr>
              <a:t>Denetim bir süreçtir</a:t>
            </a:r>
            <a:r>
              <a:rPr lang="tr-TR" dirty="0" smtClean="0"/>
              <a:t>. </a:t>
            </a:r>
          </a:p>
          <a:p>
            <a:r>
              <a:rPr lang="tr-TR" dirty="0" smtClean="0"/>
              <a:t>Bu süreçte, </a:t>
            </a:r>
            <a:r>
              <a:rPr lang="tr-TR" dirty="0" smtClean="0">
                <a:solidFill>
                  <a:srgbClr val="FF0000"/>
                </a:solidFill>
              </a:rPr>
              <a:t>denetim </a:t>
            </a:r>
            <a:r>
              <a:rPr lang="tr-TR" b="1" dirty="0" smtClean="0">
                <a:solidFill>
                  <a:srgbClr val="FF0000"/>
                </a:solidFill>
              </a:rPr>
              <a:t>planlanarak</a:t>
            </a:r>
            <a:r>
              <a:rPr lang="tr-TR" dirty="0" smtClean="0">
                <a:solidFill>
                  <a:srgbClr val="FF0000"/>
                </a:solidFill>
              </a:rPr>
              <a:t> yürütülür</a:t>
            </a:r>
            <a:r>
              <a:rPr lang="tr-TR" dirty="0" smtClean="0"/>
              <a:t>. </a:t>
            </a:r>
          </a:p>
          <a:p>
            <a:r>
              <a:rPr lang="tr-TR" dirty="0" smtClean="0"/>
              <a:t>İşin alınması ardından planlama yapılır ve bu </a:t>
            </a:r>
            <a:r>
              <a:rPr lang="tr-TR" b="1" dirty="0" smtClean="0"/>
              <a:t>planlamaya göre denetim yürütülür. </a:t>
            </a:r>
          </a:p>
          <a:p>
            <a:endParaRPr lang="tr-TR" dirty="0"/>
          </a:p>
        </p:txBody>
      </p:sp>
    </p:spTree>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Sonuçta bağımsız denetimden elde edilen bulgular ilgililer (finansal bilgi kullanıcıları) için raporlanır. </a:t>
            </a:r>
          </a:p>
          <a:p>
            <a:r>
              <a:rPr lang="tr-TR" dirty="0" smtClean="0"/>
              <a:t>Bağımsız denetçiler yürütecekleri denetimler sırasında bağımsızdırlar ve çeşitli yetkilere sahiptir. </a:t>
            </a:r>
          </a:p>
          <a:p>
            <a:r>
              <a:rPr lang="tr-TR" dirty="0" smtClean="0"/>
              <a:t>Bu yetkiler şunlardır (BBDY, md. 6/1):</a:t>
            </a:r>
            <a:endParaRPr lang="tr-TR" dirty="0"/>
          </a:p>
        </p:txBody>
      </p:sp>
    </p:spTree>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pPr lvl="1"/>
            <a:r>
              <a:rPr lang="tr-TR" dirty="0" smtClean="0"/>
              <a:t>Denetlenen bankanın denetim konularıyla ilgili tüm defter, kayıt ve belgelerini gizli olsa dahi incelemek,</a:t>
            </a:r>
          </a:p>
          <a:p>
            <a:pPr lvl="1"/>
            <a:r>
              <a:rPr lang="tr-TR" dirty="0" smtClean="0"/>
              <a:t>Denetim işlemini ilgilendiren tüm bilgileri banka yönetiminden, müfettişlerden ve diğer ilgililerden istemek,</a:t>
            </a:r>
          </a:p>
          <a:p>
            <a:pPr lvl="1"/>
            <a:r>
              <a:rPr lang="tr-TR" dirty="0" smtClean="0"/>
              <a:t>Denetlenen banka tarafından talep edildiği takdirde, yönetim kurulu ve genel kurul toplantılarına katılarak, denetim faaliyetini ve sonuçlarını ilgilendiren konularda açıklamalarda bulunmak. </a:t>
            </a:r>
          </a:p>
          <a:p>
            <a:endParaRPr lang="tr-TR" dirty="0"/>
          </a:p>
        </p:txBody>
      </p:sp>
    </p:spTree>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dirty="0" smtClean="0"/>
              <a:t>Bağımsız denetçiler denetimi yürütürken; bankaların iç sistemlerini, hesap ve kayıt düzeniyle ilgili birimlerini ve muhasebe sistemlerini </a:t>
            </a:r>
            <a:r>
              <a:rPr lang="tr-TR" dirty="0" err="1" smtClean="0"/>
              <a:t>BK’ye</a:t>
            </a:r>
            <a:r>
              <a:rPr lang="tr-TR" dirty="0" smtClean="0"/>
              <a:t> ve diğer mevzuata uyumunu, yeterliliğini ve etkinliğini değerlendirecek şekilde yürütür. </a:t>
            </a:r>
          </a:p>
          <a:p>
            <a:r>
              <a:rPr lang="tr-TR" dirty="0" smtClean="0"/>
              <a:t>Bağımsız denetçiler bu amaçla Türk Denetim Standartları (TDS) kapsamında belirlenmiş denetim prosedürlerine uygun bir denetim yürütmek durumundadır (BBDY, md. 4/2). </a:t>
            </a:r>
            <a:endParaRPr lang="tr-TR" dirty="0"/>
          </a:p>
        </p:txBody>
      </p:sp>
    </p:spTree>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Ayrıca, bağımsız denetçiler denetim esnasında karşılaştıkları bankanın varlığını tehlikeye sokabilecek durumlar ile yöneticilerin mevzuatı veya esas sözleşmeyi ihlâl etmiş olduklarını gösteren kanıtları ve buna dair sonuçları derhal </a:t>
            </a:r>
            <a:r>
              <a:rPr lang="tr-TR" dirty="0" err="1" smtClean="0"/>
              <a:t>BDDK’ye</a:t>
            </a:r>
            <a:r>
              <a:rPr lang="tr-TR" dirty="0" smtClean="0"/>
              <a:t> bildirmek zorundadır (BK, md. 33). </a:t>
            </a:r>
          </a:p>
          <a:p>
            <a:r>
              <a:rPr lang="tr-TR" dirty="0" smtClean="0"/>
              <a:t>Bankaların bağımsız denetimi; Mart, Haziran ve Eylül aylarında, üçer aylık dönemleri kapsayacak şekilde ara denetim ve yılsonu denetimi şeklinde gerçekleştirilir (BBDY, md. 4/4).  </a:t>
            </a:r>
          </a:p>
          <a:p>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b="1" dirty="0" smtClean="0"/>
              <a:t>Genel kurul</a:t>
            </a:r>
            <a:r>
              <a:rPr lang="tr-TR" dirty="0" smtClean="0"/>
              <a:t>; pay sahiplerinin kanundan doğan hak ve yetkilerini kullandığı (TTK, md. 407/1), </a:t>
            </a:r>
            <a:r>
              <a:rPr lang="tr-TR" b="1" dirty="0" smtClean="0"/>
              <a:t>şirketin geniş yetkilere sahip karar organıdır </a:t>
            </a:r>
            <a:r>
              <a:rPr lang="tr-TR" dirty="0" smtClean="0"/>
              <a:t>(</a:t>
            </a:r>
            <a:r>
              <a:rPr lang="tr-TR" dirty="0" err="1" smtClean="0"/>
              <a:t>Deryal</a:t>
            </a:r>
            <a:r>
              <a:rPr lang="tr-TR" dirty="0" smtClean="0"/>
              <a:t>, 2004:217). </a:t>
            </a:r>
          </a:p>
          <a:p>
            <a:r>
              <a:rPr lang="tr-TR" dirty="0" smtClean="0"/>
              <a:t>Anonim şirket genel kurulu, </a:t>
            </a:r>
            <a:r>
              <a:rPr lang="tr-TR" b="1" dirty="0" smtClean="0"/>
              <a:t>şirketin tüm pay sahiplerinin katılımıyla oluşan organ niteliğinde</a:t>
            </a:r>
            <a:r>
              <a:rPr lang="tr-TR" dirty="0" smtClean="0"/>
              <a:t>dir (Bilgili ve Demirkapı, 2012: 234). </a:t>
            </a:r>
          </a:p>
          <a:p>
            <a:r>
              <a:rPr lang="tr-TR" dirty="0" smtClean="0"/>
              <a:t>Yılda </a:t>
            </a:r>
            <a:r>
              <a:rPr lang="tr-TR" b="1" dirty="0" smtClean="0"/>
              <a:t>en az bir kez olağan </a:t>
            </a:r>
            <a:r>
              <a:rPr lang="tr-TR" dirty="0" smtClean="0"/>
              <a:t>olarak toplanan genel kurul, gerektiğinde ilgililer tarafından </a:t>
            </a:r>
            <a:r>
              <a:rPr lang="tr-TR" b="1" dirty="0" smtClean="0"/>
              <a:t>olağanüstü toplantıya çağırılabilir</a:t>
            </a:r>
            <a:r>
              <a:rPr lang="tr-TR" dirty="0" smtClean="0"/>
              <a:t> (Bilgili ve Demirkapı, 2013: 185).</a:t>
            </a:r>
            <a:endParaRPr lang="tr-T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Denetim komitesine atananların; atanacaklarda aranan şartları taşıdıklarına dair bilgi ve belgelerle, atanmalarını takip eden tarihten itibaren 7 gün içinde </a:t>
            </a:r>
            <a:r>
              <a:rPr lang="tr-TR" dirty="0" err="1" smtClean="0"/>
              <a:t>BDDK’ye</a:t>
            </a:r>
            <a:r>
              <a:rPr lang="tr-TR" dirty="0" smtClean="0"/>
              <a:t> beyan edilmesi zorunludur (BK, md. 24/2). </a:t>
            </a:r>
          </a:p>
          <a:p>
            <a:r>
              <a:rPr lang="tr-TR" dirty="0" smtClean="0"/>
              <a:t>Denetim komitesinin görevleri BK md. 24/3’de ve md. 24/4’de düzenlenmiştir. </a:t>
            </a:r>
          </a:p>
          <a:p>
            <a:r>
              <a:rPr lang="tr-TR" dirty="0" smtClean="0"/>
              <a:t>Buna göre denetim komitesinin görevleri şunlardır. </a:t>
            </a:r>
          </a:p>
          <a:p>
            <a:endParaRPr lang="tr-TR" dirty="0"/>
          </a:p>
        </p:txBody>
      </p:sp>
    </p:spTree>
  </p:cSld>
  <p:clrMapOvr>
    <a:masterClrMapping/>
  </p:clrMapOvr>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a:bodyPr>
          <a:lstStyle/>
          <a:p>
            <a:r>
              <a:rPr lang="tr-TR" dirty="0" smtClean="0"/>
              <a:t>Bağımsız denetçi yürüttüğü denetim sırasında </a:t>
            </a:r>
            <a:r>
              <a:rPr lang="tr-TR" b="1" dirty="0" smtClean="0"/>
              <a:t>bankaya vereceği tüm zararlardan dolayı sorumlu</a:t>
            </a:r>
            <a:r>
              <a:rPr lang="tr-TR" dirty="0" smtClean="0"/>
              <a:t>dur. </a:t>
            </a:r>
          </a:p>
          <a:p>
            <a:r>
              <a:rPr lang="tr-TR" dirty="0" smtClean="0"/>
              <a:t>Bağımsız denetim kuruluşları BK md. 36’ya göre verdikleri hizmetlerden doğabilecek zararları karşılamak amacıyla yurt içinde veya yurt dışında kurulu sigorta şirketlerinden sigorta himayesi (sorumluluk sigortası) sağlayabilirler. </a:t>
            </a:r>
          </a:p>
          <a:p>
            <a:endParaRPr lang="tr-TR" dirty="0"/>
          </a:p>
        </p:txBody>
      </p:sp>
    </p:spTree>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Sağlanacak sigorta himayesinin Hazine Müsteşarlığı tarafından genel şartları belirlenecek ya da bu şartların uygunluğu müsteşarlıkça teyit edilecektir (BK, md. 36).  </a:t>
            </a:r>
          </a:p>
          <a:p>
            <a:r>
              <a:rPr lang="tr-TR" dirty="0" smtClean="0"/>
              <a:t>Sorumluluk sigortası yaptırılmasına ilişkin yükümlülüklere </a:t>
            </a:r>
            <a:r>
              <a:rPr lang="tr-TR" b="1" dirty="0" smtClean="0">
                <a:solidFill>
                  <a:srgbClr val="FF0000"/>
                </a:solidFill>
              </a:rPr>
              <a:t>aykırı davranan bağımsız denetim kuruluşuna</a:t>
            </a:r>
            <a:r>
              <a:rPr lang="tr-TR" dirty="0" smtClean="0"/>
              <a:t> </a:t>
            </a:r>
            <a:r>
              <a:rPr lang="tr-TR" b="1" dirty="0" smtClean="0"/>
              <a:t>5.000 TL’den 20.000 TL’ye kadar idari para cezası </a:t>
            </a:r>
            <a:r>
              <a:rPr lang="tr-TR" dirty="0" smtClean="0"/>
              <a:t>uygulanır.</a:t>
            </a:r>
            <a:endParaRPr lang="tr-TR" dirty="0"/>
          </a:p>
        </p:txBody>
      </p:sp>
    </p:spTree>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Bağımsız Denetim Raporu</a:t>
            </a:r>
            <a:endParaRPr lang="tr-TR" dirty="0"/>
          </a:p>
        </p:txBody>
      </p:sp>
      <p:sp>
        <p:nvSpPr>
          <p:cNvPr id="3" name="2 İçerik Yer Tutucusu"/>
          <p:cNvSpPr>
            <a:spLocks noGrp="1"/>
          </p:cNvSpPr>
          <p:nvPr>
            <p:ph idx="1"/>
          </p:nvPr>
        </p:nvSpPr>
        <p:spPr>
          <a:xfrm>
            <a:off x="457200" y="1340768"/>
            <a:ext cx="8229600" cy="5256584"/>
          </a:xfrm>
        </p:spPr>
        <p:txBody>
          <a:bodyPr>
            <a:normAutofit/>
          </a:bodyPr>
          <a:lstStyle/>
          <a:p>
            <a:r>
              <a:rPr lang="tr-TR" dirty="0" smtClean="0"/>
              <a:t>Bağımsız denetim sonucunda sonuçlar raporlanarak finansal bilgi kullanıcıları (yani banka yönetimi, BDDK, yatırımcılar, kamuoyu vb.) ile paylaşılır. </a:t>
            </a:r>
          </a:p>
          <a:p>
            <a:r>
              <a:rPr lang="tr-TR" dirty="0" smtClean="0"/>
              <a:t>Bağımsız </a:t>
            </a:r>
            <a:r>
              <a:rPr lang="tr-TR" b="1" dirty="0" smtClean="0"/>
              <a:t>denetçi</a:t>
            </a:r>
            <a:r>
              <a:rPr lang="tr-TR" dirty="0" smtClean="0"/>
              <a:t>ler bağımsız denetim sonucunda hazırlayacakları raporlarda, denetim sonuçlarıyla ilgili </a:t>
            </a:r>
            <a:r>
              <a:rPr lang="tr-TR" b="1" dirty="0" smtClean="0"/>
              <a:t>görüşlerini belirtmek durumunda</a:t>
            </a:r>
            <a:r>
              <a:rPr lang="tr-TR" dirty="0" smtClean="0"/>
              <a:t>dırlar. </a:t>
            </a:r>
            <a:endParaRPr lang="tr-TR" dirty="0"/>
          </a:p>
        </p:txBody>
      </p:sp>
    </p:spTree>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Bağımsız denetçilerin; raporlarında yansıtacakları </a:t>
            </a:r>
            <a:r>
              <a:rPr lang="tr-TR" b="1" dirty="0" smtClean="0"/>
              <a:t>4 tür görüş bulunmakta</a:t>
            </a:r>
            <a:r>
              <a:rPr lang="tr-TR" dirty="0" smtClean="0"/>
              <a:t>dır. </a:t>
            </a:r>
          </a:p>
          <a:p>
            <a:r>
              <a:rPr lang="tr-TR" dirty="0" smtClean="0"/>
              <a:t>Bunlar; </a:t>
            </a:r>
            <a:r>
              <a:rPr lang="tr-TR" b="1" dirty="0" smtClean="0"/>
              <a:t>olumlu, olumsuz ve şartlı görüş</a:t>
            </a:r>
            <a:r>
              <a:rPr lang="tr-TR" dirty="0" smtClean="0"/>
              <a:t> ile birlikte </a:t>
            </a:r>
            <a:r>
              <a:rPr lang="tr-TR" b="1" dirty="0" smtClean="0"/>
              <a:t>görüş bildirmekten kaçınma</a:t>
            </a:r>
            <a:r>
              <a:rPr lang="tr-TR" dirty="0" smtClean="0"/>
              <a:t>dır. </a:t>
            </a:r>
          </a:p>
          <a:p>
            <a:r>
              <a:rPr lang="tr-TR" b="1" dirty="0" smtClean="0"/>
              <a:t>Olumlu görüş</a:t>
            </a:r>
            <a:r>
              <a:rPr lang="tr-TR" dirty="0" smtClean="0"/>
              <a:t>le; bağımsız denetim sonucunda, denetlenen bankanın mali durum ve faaliyet sonuçlarının </a:t>
            </a:r>
            <a:r>
              <a:rPr lang="tr-TR" b="1" dirty="0" smtClean="0"/>
              <a:t>gerçeği yansıttığı ifade edilir</a:t>
            </a:r>
            <a:r>
              <a:rPr lang="tr-TR" dirty="0" smtClean="0"/>
              <a:t>. </a:t>
            </a:r>
          </a:p>
        </p:txBody>
      </p:sp>
    </p:spTree>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Bunun tam tersi </a:t>
            </a:r>
            <a:r>
              <a:rPr lang="tr-TR" b="1" dirty="0" smtClean="0"/>
              <a:t>olumsuz görüştür </a:t>
            </a:r>
            <a:r>
              <a:rPr lang="tr-TR" dirty="0" smtClean="0"/>
              <a:t>ve bu halde aykırı durumların </a:t>
            </a:r>
            <a:r>
              <a:rPr lang="tr-TR" dirty="0" err="1" smtClean="0"/>
              <a:t>BDDK’ye</a:t>
            </a:r>
            <a:r>
              <a:rPr lang="tr-TR" dirty="0" smtClean="0"/>
              <a:t> derhal bildirilmesi gerekliliği </a:t>
            </a:r>
            <a:r>
              <a:rPr lang="tr-TR" dirty="0" err="1" smtClean="0"/>
              <a:t>BK’nin</a:t>
            </a:r>
            <a:r>
              <a:rPr lang="tr-TR" dirty="0" smtClean="0"/>
              <a:t> ve </a:t>
            </a:r>
            <a:r>
              <a:rPr lang="tr-TR" dirty="0" err="1" smtClean="0"/>
              <a:t>BBDY’nin</a:t>
            </a:r>
            <a:r>
              <a:rPr lang="tr-TR" dirty="0" smtClean="0"/>
              <a:t> muhtelif düzenlemelerinde yer almaktadır. </a:t>
            </a:r>
          </a:p>
          <a:p>
            <a:r>
              <a:rPr lang="tr-TR" b="1" dirty="0" smtClean="0"/>
              <a:t>Şartlı görüş</a:t>
            </a:r>
            <a:r>
              <a:rPr lang="tr-TR" dirty="0" smtClean="0"/>
              <a:t>se, </a:t>
            </a:r>
            <a:r>
              <a:rPr lang="tr-TR" dirty="0" smtClean="0">
                <a:solidFill>
                  <a:srgbClr val="FF0000"/>
                </a:solidFill>
              </a:rPr>
              <a:t>bankalarca hazırlanacak finansal tabloların güvenilirliğini bozmayacak aykırılıkların bulunmaması halinde verilen görüştür</a:t>
            </a:r>
            <a:r>
              <a:rPr lang="tr-TR" dirty="0" smtClean="0"/>
              <a:t>. </a:t>
            </a:r>
          </a:p>
        </p:txBody>
      </p:sp>
    </p:spTree>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Bu durumda denetçi aykırılıkları denetim raporunda belirtmekle birlikte, mevcut aykırılıkların giderilmesini ilgili bankadan talep eder. </a:t>
            </a:r>
          </a:p>
          <a:p>
            <a:r>
              <a:rPr lang="tr-TR" dirty="0" smtClean="0"/>
              <a:t>Bağımsız denetçi, bankanın iradesi dışında gerçekleşen, çalışma alanını sınırlayacak önemli belirsizliğin var olduğu yahut denetimle ilgili yeterli kanıta ulaşamadığı hallerde görüş bildirmekten kaçınabilir.</a:t>
            </a:r>
          </a:p>
          <a:p>
            <a:endParaRPr lang="tr-TR" dirty="0"/>
          </a:p>
        </p:txBody>
      </p:sp>
    </p:spTree>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lnSpcReduction="10000"/>
          </a:bodyPr>
          <a:lstStyle/>
          <a:p>
            <a:r>
              <a:rPr lang="tr-TR" dirty="0" smtClean="0"/>
              <a:t>Hazırlanacak denetim raporu, </a:t>
            </a:r>
            <a:r>
              <a:rPr lang="tr-TR" dirty="0" err="1" smtClean="0"/>
              <a:t>TDS’de</a:t>
            </a:r>
            <a:r>
              <a:rPr lang="tr-TR" dirty="0" smtClean="0"/>
              <a:t> öngörülen standartlara ilave olarak; bankanın iç kontrol sisteminin; finansal tabloların bankacılık mevzuatına ve TMS hükümleri ile </a:t>
            </a:r>
            <a:r>
              <a:rPr lang="tr-TR" dirty="0" err="1" smtClean="0"/>
              <a:t>BDDKur</a:t>
            </a:r>
            <a:r>
              <a:rPr lang="tr-TR" dirty="0" smtClean="0"/>
              <a:t> tarafından bankaların hesap ve kayıt düzenine ilişkin yayımlanan diğer düzenlemelere, </a:t>
            </a:r>
            <a:r>
              <a:rPr lang="tr-TR" smtClean="0"/>
              <a:t>BDDK’ce </a:t>
            </a:r>
            <a:r>
              <a:rPr lang="tr-TR" dirty="0" smtClean="0"/>
              <a:t>yayımlanan genelge ve açıklamalara uygun olarak, tüm önemli yönleriyle gerçeğe uygun bir biçimde hazırlanmasını ve sunulmasını sağlayacak nitelikte olduğu, uygun muhasebe politikalarının seçildiği ve uygulandığına ilişkin ibareleri de içerecek şekilde düzenlenir (BBDY, md. 4/3).</a:t>
            </a:r>
          </a:p>
          <a:p>
            <a:endParaRPr lang="tr-TR" dirty="0" smtClean="0"/>
          </a:p>
          <a:p>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79512" y="44624"/>
            <a:ext cx="8892480" cy="6858000"/>
          </a:xfrm>
        </p:spPr>
        <p:txBody>
          <a:bodyPr>
            <a:normAutofit fontScale="77500" lnSpcReduction="20000"/>
          </a:bodyPr>
          <a:lstStyle/>
          <a:p>
            <a:r>
              <a:rPr lang="tr-TR" dirty="0" smtClean="0"/>
              <a:t>“</a:t>
            </a:r>
            <a:r>
              <a:rPr lang="tr-TR" i="1" dirty="0" smtClean="0"/>
              <a:t>...</a:t>
            </a:r>
            <a:endParaRPr lang="tr-TR" dirty="0" smtClean="0"/>
          </a:p>
          <a:p>
            <a:pPr lvl="0"/>
            <a:r>
              <a:rPr lang="tr-TR" i="1" dirty="0" smtClean="0"/>
              <a:t>Yönetim kurulu adına bankanın iç kontrol, risk yönetimi ve iç denetim sistemlerinin etkinliğini ve yeterliliğini gözetmek,  </a:t>
            </a:r>
            <a:endParaRPr lang="tr-TR" dirty="0" smtClean="0"/>
          </a:p>
          <a:p>
            <a:pPr lvl="0"/>
            <a:r>
              <a:rPr lang="tr-TR" i="1" dirty="0" smtClean="0"/>
              <a:t>Bu sistemler ile muhasebe ve raporlama sistemlerinin mevzuat çerçevesinde işleyişini ve üretilen bilgilerin bütünlüğünü gözetmek, </a:t>
            </a:r>
            <a:endParaRPr lang="tr-TR" dirty="0" smtClean="0"/>
          </a:p>
          <a:p>
            <a:pPr lvl="0"/>
            <a:r>
              <a:rPr lang="tr-TR" i="1" dirty="0" smtClean="0"/>
              <a:t>Bağımsız denetim kuruluşlarının yönetim kurulu tarafından seçilmesinde gerekli ön değerlendirmeleri yapmak, </a:t>
            </a:r>
            <a:endParaRPr lang="tr-TR" dirty="0" smtClean="0"/>
          </a:p>
          <a:p>
            <a:pPr lvl="0"/>
            <a:r>
              <a:rPr lang="tr-TR" i="1" dirty="0" smtClean="0"/>
              <a:t>Yönetim kurulu tarafından seçilen bağımsız denetim kuruluşlarının faaliyetlerini düzenli olarak izlemek, </a:t>
            </a:r>
            <a:endParaRPr lang="tr-TR" dirty="0" smtClean="0"/>
          </a:p>
          <a:p>
            <a:pPr lvl="0"/>
            <a:r>
              <a:rPr lang="tr-TR" i="1" dirty="0" smtClean="0"/>
              <a:t>BK kapsamında ana ortaklık niteliğindeki kuruluşlarda, konsolide denetime tâbi kuruluşların iç denetim işlevlerinin konsolide olarak sürdürülmesini ve eşgüdümünü sağlamak,  </a:t>
            </a:r>
            <a:endParaRPr lang="tr-TR" dirty="0" smtClean="0"/>
          </a:p>
          <a:p>
            <a:pPr lvl="0"/>
            <a:r>
              <a:rPr lang="tr-TR" i="1" dirty="0" smtClean="0"/>
              <a:t>Denetim komitesi, iç kontrol, iç denetim ve risk yönetimi sistemleri kapsamında oluşturulan birimlerden ve bağımsız denetim kuruluşlarından; görevlerinin ifasıyla ilgili olarak düzenli raporlar almak ve bankanın faaliyetlerinin sürekliliği ve güven içinde yürütülmesini olumsuz etkileyebilecek hususlar veya mevzuata ve iç düzenlemelere aykırılıklar bulunması hâlinde bu hususları yönetim kuruluna bildirmekle yükümlüdür...</a:t>
            </a:r>
            <a:r>
              <a:rPr lang="tr-TR" dirty="0" smtClean="0"/>
              <a:t>”.</a:t>
            </a:r>
          </a:p>
          <a:p>
            <a:endParaRPr lang="tr-T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Denetim komitesi yapmış olduğu denetimler ardından, </a:t>
            </a:r>
            <a:r>
              <a:rPr lang="tr-TR" b="1" dirty="0" smtClean="0"/>
              <a:t>altı aylık dönemler itibariyle </a:t>
            </a:r>
            <a:r>
              <a:rPr lang="tr-TR" dirty="0" smtClean="0"/>
              <a:t>faaliyet sonuçlarını ve bankaların alması gerekli önlemleri ayrıca ihtiyaç duyulan uygulamaları ve de güvenli banka faaliyetleri için diğer hususları </a:t>
            </a:r>
            <a:r>
              <a:rPr lang="tr-TR" b="1" dirty="0" smtClean="0"/>
              <a:t>yönetim kuruluna bildirmekle ödevli tutulmuştur </a:t>
            </a:r>
            <a:r>
              <a:rPr lang="tr-TR" dirty="0" smtClean="0"/>
              <a:t>(BK, md. 24/5). </a:t>
            </a:r>
          </a:p>
          <a:p>
            <a:endParaRPr lang="tr-T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Denetim komitesi ihtiyaç duyduğu banka faaliyetlerine yönelik </a:t>
            </a:r>
            <a:r>
              <a:rPr lang="tr-TR" b="1" dirty="0" smtClean="0"/>
              <a:t>bilgi ve belgeleri ilgililerinden</a:t>
            </a:r>
            <a:r>
              <a:rPr lang="tr-TR" dirty="0" smtClean="0"/>
              <a:t> </a:t>
            </a:r>
            <a:r>
              <a:rPr lang="tr-TR" b="1" dirty="0" smtClean="0"/>
              <a:t>talep edebilir </a:t>
            </a:r>
            <a:r>
              <a:rPr lang="tr-TR" dirty="0" smtClean="0"/>
              <a:t>(BK, md. 24/6). </a:t>
            </a:r>
          </a:p>
          <a:p>
            <a:r>
              <a:rPr lang="tr-TR" dirty="0" smtClean="0"/>
              <a:t>Ayrıca denetim komitesi yönetim kurulunun onayı ile dışarıdan </a:t>
            </a:r>
            <a:r>
              <a:rPr lang="tr-TR" b="1" dirty="0" smtClean="0"/>
              <a:t>danışmanlık hizmeti sağlayabilir</a:t>
            </a:r>
            <a:r>
              <a:rPr lang="tr-TR" dirty="0" smtClean="0"/>
              <a:t> (BK, md. 24/6).</a:t>
            </a:r>
            <a:endParaRPr lang="tr-T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Genel Müdürü ve Genel Müdür Yardımcısı</a:t>
            </a:r>
            <a:endParaRPr lang="tr-TR" dirty="0"/>
          </a:p>
        </p:txBody>
      </p:sp>
      <p:sp>
        <p:nvSpPr>
          <p:cNvPr id="3" name="2 İçerik Yer Tutucusu"/>
          <p:cNvSpPr>
            <a:spLocks noGrp="1"/>
          </p:cNvSpPr>
          <p:nvPr>
            <p:ph idx="1"/>
          </p:nvPr>
        </p:nvSpPr>
        <p:spPr/>
        <p:txBody>
          <a:bodyPr>
            <a:normAutofit fontScale="92500" lnSpcReduction="10000"/>
          </a:bodyPr>
          <a:lstStyle/>
          <a:p>
            <a:r>
              <a:rPr lang="tr-TR" dirty="0" smtClean="0"/>
              <a:t>Bankaların </a:t>
            </a:r>
            <a:r>
              <a:rPr lang="tr-TR" b="1" dirty="0" smtClean="0"/>
              <a:t>idari yönetiminde </a:t>
            </a:r>
            <a:r>
              <a:rPr lang="tr-TR" dirty="0" smtClean="0"/>
              <a:t>genel müdür ve genel müdür yardımcıları </a:t>
            </a:r>
            <a:r>
              <a:rPr lang="tr-TR" b="1" dirty="0" smtClean="0"/>
              <a:t>görev alır. </a:t>
            </a:r>
          </a:p>
          <a:p>
            <a:r>
              <a:rPr lang="tr-TR" dirty="0" smtClean="0"/>
              <a:t>Banka genel müdürlerinin </a:t>
            </a:r>
            <a:r>
              <a:rPr lang="tr-TR" b="1" dirty="0" smtClean="0"/>
              <a:t>bazı vasıfları taşımaları şart</a:t>
            </a:r>
            <a:r>
              <a:rPr lang="tr-TR" dirty="0" smtClean="0"/>
              <a:t> koşulmuştur. </a:t>
            </a:r>
          </a:p>
          <a:p>
            <a:r>
              <a:rPr lang="tr-TR" dirty="0" smtClean="0"/>
              <a:t>Bunlardan biri </a:t>
            </a:r>
            <a:r>
              <a:rPr lang="tr-TR" b="1" dirty="0" smtClean="0"/>
              <a:t>eğitim kriteri</a:t>
            </a:r>
            <a:r>
              <a:rPr lang="tr-TR" dirty="0" smtClean="0"/>
              <a:t>dir. </a:t>
            </a:r>
          </a:p>
          <a:p>
            <a:r>
              <a:rPr lang="tr-TR" dirty="0" smtClean="0"/>
              <a:t>Banka genel müdürleri; </a:t>
            </a:r>
            <a:r>
              <a:rPr lang="tr-TR" dirty="0" smtClean="0">
                <a:solidFill>
                  <a:srgbClr val="FF0000"/>
                </a:solidFill>
              </a:rPr>
              <a:t>hukuk, iktisat, maliye, bankacılık, işletme, kamu yönetimi ve dengi dallarda </a:t>
            </a:r>
            <a:r>
              <a:rPr lang="tr-TR" b="1" dirty="0" smtClean="0">
                <a:solidFill>
                  <a:srgbClr val="FF0000"/>
                </a:solidFill>
              </a:rPr>
              <a:t>en az lisans düzeyinde </a:t>
            </a:r>
            <a:r>
              <a:rPr lang="tr-TR" dirty="0" smtClean="0"/>
              <a:t>eğitimlerini tamamlamış olmaları gerekmektedir (BK, md. 25/1). </a:t>
            </a:r>
          </a:p>
          <a:p>
            <a:endParaRPr lang="tr-T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İktisadi ve idari alanlar dışında </a:t>
            </a:r>
            <a:r>
              <a:rPr lang="tr-TR" u="sng" dirty="0" smtClean="0">
                <a:solidFill>
                  <a:srgbClr val="FF0000"/>
                </a:solidFill>
              </a:rPr>
              <a:t>mühendislik alanında lisans düzeyinde öğrenim görmüş olanların ise </a:t>
            </a:r>
            <a:r>
              <a:rPr lang="tr-TR" dirty="0" smtClean="0"/>
              <a:t>yukarıda belirtilen </a:t>
            </a:r>
            <a:r>
              <a:rPr lang="tr-TR" u="sng" dirty="0" smtClean="0">
                <a:effectLst>
                  <a:outerShdw blurRad="38100" dist="38100" dir="2700000" algn="tl">
                    <a:srgbClr val="000000">
                      <a:alpha val="43137"/>
                    </a:srgbClr>
                  </a:outerShdw>
                </a:effectLst>
              </a:rPr>
              <a:t>iktisadi idari alanlarda lisansüstü öğrenim görmüş olmaları </a:t>
            </a:r>
            <a:r>
              <a:rPr lang="tr-TR" dirty="0" smtClean="0"/>
              <a:t>gerekmektedir (BK, md. 25/1). </a:t>
            </a:r>
          </a:p>
          <a:p>
            <a:r>
              <a:rPr lang="tr-TR" dirty="0" smtClean="0"/>
              <a:t>Diğer bir şart </a:t>
            </a:r>
            <a:r>
              <a:rPr lang="tr-TR" b="1" dirty="0" smtClean="0"/>
              <a:t>mesleki deneyim şartı</a:t>
            </a:r>
            <a:r>
              <a:rPr lang="tr-TR" dirty="0" smtClean="0"/>
              <a:t>dır. </a:t>
            </a:r>
          </a:p>
          <a:p>
            <a:r>
              <a:rPr lang="tr-TR" dirty="0" smtClean="0"/>
              <a:t>Buna göre; banka genel müdürlerinin </a:t>
            </a:r>
            <a:r>
              <a:rPr lang="tr-TR" dirty="0" smtClean="0">
                <a:solidFill>
                  <a:srgbClr val="FF0000"/>
                </a:solidFill>
              </a:rPr>
              <a:t>bankacılık veya işletmecilik alanında</a:t>
            </a:r>
            <a:r>
              <a:rPr lang="tr-TR" dirty="0" smtClean="0"/>
              <a:t> </a:t>
            </a:r>
            <a:r>
              <a:rPr lang="tr-TR" b="1" dirty="0" smtClean="0"/>
              <a:t>en az 10 yıllık meslekî deneyime sahip olması gerekmek</a:t>
            </a:r>
            <a:r>
              <a:rPr lang="tr-TR" dirty="0" smtClean="0"/>
              <a:t>tedir (BK, md. 25/1). </a:t>
            </a:r>
          </a:p>
          <a:p>
            <a:r>
              <a:rPr lang="tr-TR" b="1" dirty="0" smtClean="0"/>
              <a:t>Liyakatin sağlanması</a:t>
            </a:r>
            <a:r>
              <a:rPr lang="tr-TR" dirty="0" smtClean="0"/>
              <a:t>nda eğitim ve deneyim şartı önem taşımaktadır.</a:t>
            </a:r>
            <a:endParaRPr lang="tr-TR"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Genel müdüre yönetim faaliyetlerinde yardımcı olarak atanacakların taşıması gereken şartlar arasında; </a:t>
            </a:r>
            <a:r>
              <a:rPr lang="tr-TR" b="1" dirty="0" smtClean="0"/>
              <a:t>en az 7 yıllık mesleki deneyim</a:t>
            </a:r>
            <a:r>
              <a:rPr lang="tr-TR" dirty="0" smtClean="0"/>
              <a:t> ve (yardımcıların </a:t>
            </a:r>
            <a:r>
              <a:rPr lang="tr-TR" u="sng" dirty="0" smtClean="0">
                <a:solidFill>
                  <a:srgbClr val="FF0000"/>
                </a:solidFill>
              </a:rPr>
              <a:t>asgari ⅔’ünün</a:t>
            </a:r>
            <a:r>
              <a:rPr lang="tr-TR" dirty="0" smtClean="0"/>
              <a:t>) yukarıda sayılan iktisadi idari bilimler alanlarından en </a:t>
            </a:r>
            <a:r>
              <a:rPr lang="tr-TR" u="sng" dirty="0" smtClean="0">
                <a:effectLst>
                  <a:outerShdw blurRad="38100" dist="38100" dir="2700000" algn="tl">
                    <a:srgbClr val="000000">
                      <a:alpha val="43137"/>
                    </a:srgbClr>
                  </a:outerShdw>
                </a:effectLst>
              </a:rPr>
              <a:t>az lisans düzeyinde eğitim görmüş olma şartları yer almakta</a:t>
            </a:r>
            <a:r>
              <a:rPr lang="tr-TR" dirty="0" smtClean="0"/>
              <a:t>dır (BK, md. 25/2). </a:t>
            </a:r>
          </a:p>
          <a:p>
            <a:endParaRPr lang="tr-TR"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lnSpcReduction="10000"/>
          </a:bodyPr>
          <a:lstStyle/>
          <a:p>
            <a:r>
              <a:rPr lang="tr-TR" dirty="0" smtClean="0"/>
              <a:t>Hem genel müdür hem de genel müdür yardımcısının aranan şartları taşıdığına yönelik bilgi ve belgeler, atanmadan önce </a:t>
            </a:r>
            <a:r>
              <a:rPr lang="tr-TR" dirty="0" err="1" smtClean="0"/>
              <a:t>BDDK’ye</a:t>
            </a:r>
            <a:r>
              <a:rPr lang="tr-TR" dirty="0" smtClean="0"/>
              <a:t> beyan edilmek zorundadır. </a:t>
            </a:r>
          </a:p>
          <a:p>
            <a:r>
              <a:rPr lang="tr-TR" dirty="0" smtClean="0"/>
              <a:t>BDDK, beyanı takip eden </a:t>
            </a:r>
            <a:r>
              <a:rPr lang="tr-TR" b="1" dirty="0" smtClean="0"/>
              <a:t>7 iş günü içerisinde atamaya yönelik olumsuz bir görüş vermediği takdirde</a:t>
            </a:r>
            <a:r>
              <a:rPr lang="tr-TR" dirty="0" smtClean="0"/>
              <a:t> atamalar yapılabilir (BK, md. 23/4).</a:t>
            </a:r>
          </a:p>
          <a:p>
            <a:r>
              <a:rPr lang="tr-TR" dirty="0" smtClean="0"/>
              <a:t>Bankalarda genel müdür ya da yardımcısı olarak çalışanların göreve </a:t>
            </a:r>
            <a:r>
              <a:rPr lang="tr-TR" dirty="0" smtClean="0">
                <a:solidFill>
                  <a:srgbClr val="FF0000"/>
                </a:solidFill>
              </a:rPr>
              <a:t>başlamaları</a:t>
            </a:r>
            <a:r>
              <a:rPr lang="tr-TR" dirty="0" smtClean="0"/>
              <a:t> gibi </a:t>
            </a:r>
            <a:r>
              <a:rPr lang="tr-TR" dirty="0" smtClean="0">
                <a:solidFill>
                  <a:srgbClr val="FF0000"/>
                </a:solidFill>
              </a:rPr>
              <a:t>görevden ayrılmaları </a:t>
            </a:r>
            <a:r>
              <a:rPr lang="tr-TR" dirty="0" smtClean="0"/>
              <a:t>ve </a:t>
            </a:r>
            <a:r>
              <a:rPr lang="tr-TR" dirty="0" smtClean="0">
                <a:solidFill>
                  <a:srgbClr val="FF0000"/>
                </a:solidFill>
              </a:rPr>
              <a:t>ayrılma nedenleri </a:t>
            </a:r>
            <a:r>
              <a:rPr lang="tr-TR" b="1" dirty="0" err="1" smtClean="0"/>
              <a:t>BDDK’ye</a:t>
            </a:r>
            <a:r>
              <a:rPr lang="tr-TR" b="1" dirty="0" smtClean="0"/>
              <a:t> beyan edilmek zorundadır </a:t>
            </a:r>
            <a:r>
              <a:rPr lang="tr-TR" dirty="0" smtClean="0"/>
              <a:t>(BK, md. 23/4).   </a:t>
            </a:r>
            <a:endParaRPr lang="tr-T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b="1" dirty="0" smtClean="0"/>
              <a:t>Beyan süresi</a:t>
            </a:r>
            <a:r>
              <a:rPr lang="tr-TR" dirty="0" smtClean="0"/>
              <a:t> ayrılma tarihini </a:t>
            </a:r>
            <a:r>
              <a:rPr lang="tr-TR" b="1" dirty="0" smtClean="0"/>
              <a:t>takip eden gün başlar ve süre 7 gündür</a:t>
            </a:r>
            <a:r>
              <a:rPr lang="tr-TR" dirty="0" smtClean="0"/>
              <a:t> (BK, md. 23/4). </a:t>
            </a:r>
          </a:p>
          <a:p>
            <a:r>
              <a:rPr lang="tr-TR" dirty="0" smtClean="0"/>
              <a:t>Bu hükümler genel müdür ya da yardımcılarına denk ya da daha üst bir statüde çalışacak olanlar içinde geçerlidir (BK, md. 23/3). </a:t>
            </a:r>
          </a:p>
          <a:p>
            <a:r>
              <a:rPr lang="tr-TR" dirty="0" smtClean="0"/>
              <a:t>Aynı şekilde yurtdışı merkezli bankaların Türkiye’deki şubeleri için atanacak genel müdür ya da yardımcıları için de bu şartlar ve ödevler geçerlidir (BK, md. 23/5).</a:t>
            </a:r>
            <a:endParaRPr lang="tr-T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Yönetim kurulu üyelerinin taşıması gereken şartlara ilişkin olarak yapılan açıklamalara yukarıda değinilmiştir (BK, md. 26/1). </a:t>
            </a:r>
          </a:p>
          <a:p>
            <a:r>
              <a:rPr lang="tr-TR" dirty="0" smtClean="0"/>
              <a:t>Bu şartları taşımayanların bankalarda </a:t>
            </a:r>
            <a:r>
              <a:rPr lang="tr-TR" u="sng" dirty="0" smtClean="0"/>
              <a:t>genel müdür, genel müdür yardımcısı veya imza yetkisine haiz bir görevde çalışmaları </a:t>
            </a:r>
            <a:r>
              <a:rPr lang="tr-TR" b="1" u="sng" dirty="0" smtClean="0"/>
              <a:t>yasaklanmış</a:t>
            </a:r>
            <a:r>
              <a:rPr lang="tr-TR" dirty="0" smtClean="0"/>
              <a:t>tır (BK, md. 26/1). </a:t>
            </a:r>
          </a:p>
          <a:p>
            <a:endParaRPr lang="tr-T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Bankaların diğer zorunlu organı </a:t>
            </a:r>
            <a:r>
              <a:rPr lang="tr-TR" b="1" dirty="0" smtClean="0"/>
              <a:t>yönetim kurulu</a:t>
            </a:r>
            <a:r>
              <a:rPr lang="tr-TR" dirty="0" smtClean="0"/>
              <a:t>dur. </a:t>
            </a:r>
          </a:p>
          <a:p>
            <a:r>
              <a:rPr lang="tr-TR" dirty="0" smtClean="0"/>
              <a:t>Yönetim kurulu anonim şirketlerin </a:t>
            </a:r>
            <a:r>
              <a:rPr lang="tr-TR" b="1" dirty="0" smtClean="0"/>
              <a:t>yönetimi ve temsili ile görevli</a:t>
            </a:r>
            <a:r>
              <a:rPr lang="tr-TR" dirty="0" smtClean="0"/>
              <a:t>dir (TTK, md. 365/1). </a:t>
            </a:r>
          </a:p>
          <a:p>
            <a:r>
              <a:rPr lang="tr-TR" dirty="0" smtClean="0"/>
              <a:t>Yönetim kurulu, </a:t>
            </a:r>
            <a:r>
              <a:rPr lang="tr-TR" dirty="0" smtClean="0">
                <a:solidFill>
                  <a:srgbClr val="FF0000"/>
                </a:solidFill>
              </a:rPr>
              <a:t>anonim şirketin ve ona ait olan tüm malvarlığının ve işletmelerin sahibi konumunda olan daimi organdır </a:t>
            </a:r>
            <a:r>
              <a:rPr lang="tr-TR" dirty="0" smtClean="0"/>
              <a:t>(</a:t>
            </a:r>
            <a:r>
              <a:rPr lang="tr-TR" dirty="0" err="1" smtClean="0"/>
              <a:t>Deryal</a:t>
            </a:r>
            <a:r>
              <a:rPr lang="tr-TR" dirty="0" smtClean="0"/>
              <a:t>, 2004: 245). </a:t>
            </a:r>
          </a:p>
          <a:p>
            <a:r>
              <a:rPr lang="tr-TR" dirty="0" smtClean="0"/>
              <a:t>Anonim şirketlerde </a:t>
            </a:r>
            <a:r>
              <a:rPr lang="tr-TR" b="1" dirty="0" smtClean="0"/>
              <a:t>yönetim kurulu</a:t>
            </a:r>
            <a:r>
              <a:rPr lang="tr-TR" dirty="0" smtClean="0"/>
              <a:t>, esas sözleşmeyle </a:t>
            </a:r>
            <a:r>
              <a:rPr lang="tr-TR" b="1" dirty="0" smtClean="0"/>
              <a:t>atanmış veya genel kurul tarafından seçilmiş</a:t>
            </a:r>
            <a:r>
              <a:rPr lang="tr-TR" dirty="0" smtClean="0"/>
              <a:t>, </a:t>
            </a:r>
            <a:r>
              <a:rPr lang="tr-TR" b="1" dirty="0" smtClean="0"/>
              <a:t>bir veya daha fazla kişi</a:t>
            </a:r>
            <a:r>
              <a:rPr lang="tr-TR" dirty="0" smtClean="0"/>
              <a:t>den oluşmaktadır (TTK, md. 359/1).</a:t>
            </a:r>
          </a:p>
          <a:p>
            <a:endParaRPr lang="tr-T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b="1" dirty="0" smtClean="0"/>
              <a:t>Şartlardan birini kaybeden yetkilinin imza yetkileri derhal kaldırmak zorunda</a:t>
            </a:r>
            <a:r>
              <a:rPr lang="tr-TR" dirty="0" smtClean="0"/>
              <a:t>dır (BK, md. 26/1). </a:t>
            </a:r>
          </a:p>
          <a:p>
            <a:r>
              <a:rPr lang="tr-TR" dirty="0" smtClean="0"/>
              <a:t>Veyahut, BDDK denetimleri sonucunda yetkililerden birinin; mevzuatta koşulan hükümleri ihlal ettikleri ayrıca banka yönetiminin emin bir şekilde çalışmasını tehlikeye düşürdükleri tespit edilen ve haklarında yasal soruşturma istenen yetkili kimselerin, </a:t>
            </a:r>
            <a:r>
              <a:rPr lang="tr-TR" dirty="0" err="1" smtClean="0"/>
              <a:t>BDDKur’dan</a:t>
            </a:r>
            <a:r>
              <a:rPr lang="tr-TR" dirty="0" smtClean="0"/>
              <a:t> izinsiz imza yetkisine sahip bir personel olarak çalıştırılmalarına izin verilmemektedir (BK, md. 26/2).</a:t>
            </a:r>
            <a:endParaRPr lang="tr-T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97352"/>
          </a:xfrm>
        </p:spPr>
        <p:txBody>
          <a:bodyPr>
            <a:normAutofit/>
          </a:bodyPr>
          <a:lstStyle/>
          <a:p>
            <a:r>
              <a:rPr lang="tr-TR" dirty="0" smtClean="0"/>
              <a:t>Genel müdür ve yardımcılarının atamalarına ilişkin yasal düzenlemelere aykırı olarak, genel müdür ya da genel müdür yardımcısının atanması bunun yanında BK md. 26’daki şartları taşımayanlara imza yetkisi verilerek çalıştırılması halinde ilgili bankaya </a:t>
            </a:r>
            <a:r>
              <a:rPr lang="tr-TR" b="1" dirty="0" smtClean="0"/>
              <a:t>idari para cezası </a:t>
            </a:r>
            <a:r>
              <a:rPr lang="tr-TR" dirty="0" smtClean="0"/>
              <a:t>uygulanır. </a:t>
            </a:r>
          </a:p>
          <a:p>
            <a:endParaRPr lang="tr-TR" dirty="0" smtClean="0"/>
          </a:p>
          <a:p>
            <a:endParaRPr lang="tr-T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Hükme aykırı genel müdür yahut genel müdür yardımcılığına atama yapan ya da yasaklı kişiyi çalıştıran bankaya </a:t>
            </a:r>
            <a:r>
              <a:rPr lang="tr-TR" b="1" dirty="0" smtClean="0"/>
              <a:t>10.000 TL’den 40.000 TL’ye </a:t>
            </a:r>
            <a:r>
              <a:rPr lang="tr-TR" dirty="0" smtClean="0"/>
              <a:t>kadar idari para cezası uygulanır. </a:t>
            </a:r>
          </a:p>
          <a:p>
            <a:r>
              <a:rPr lang="tr-TR" dirty="0" smtClean="0"/>
              <a:t>Aykırılığın, cezanın tebliğ tarihinden itibaren on iş günü içinde giderilmemesi hâlinde, bu sürenin bitiminden itibaren geçen her gün için verilmiş olan cezanın % 10’u tutarında ayrıca idari para cezası uygulanır (146/1-c).</a:t>
            </a:r>
            <a:endParaRPr lang="tr-TR"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Çalışanlarının Yemin Ödevi ve Mal Beyanı</a:t>
            </a:r>
            <a:endParaRPr lang="tr-TR" dirty="0"/>
          </a:p>
        </p:txBody>
      </p:sp>
      <p:sp>
        <p:nvSpPr>
          <p:cNvPr id="3" name="2 İçerik Yer Tutucusu"/>
          <p:cNvSpPr>
            <a:spLocks noGrp="1"/>
          </p:cNvSpPr>
          <p:nvPr>
            <p:ph idx="1"/>
          </p:nvPr>
        </p:nvSpPr>
        <p:spPr/>
        <p:txBody>
          <a:bodyPr>
            <a:normAutofit/>
          </a:bodyPr>
          <a:lstStyle/>
          <a:p>
            <a:r>
              <a:rPr lang="tr-TR" dirty="0" smtClean="0"/>
              <a:t>Bankalarda çalışan imza yetkisine sahip personel için yemin ve mal beyanına ilişkin düzenlemeler BK md. 27 ve Bankaların Üst Yönetimine Atanacakların Bildirimi, Yemin ve Mal Beyanında Bulunulması ve Karar Defterlerinin Tutulmasına İlişkin Usul ve Esaslar Hakkında Yönetmelik  (Yemin ve Mal Beyanına İlişkin Yönetmelik - YMBİY) ile düzenlenmiştir.</a:t>
            </a:r>
            <a:r>
              <a:rPr lang="tr-TR" b="1" dirty="0" smtClean="0"/>
              <a:t> </a:t>
            </a:r>
            <a:endParaRPr lang="tr-TR" dirty="0" smtClean="0"/>
          </a:p>
          <a:p>
            <a:endParaRPr lang="tr-TR"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Bankalarda çalışan </a:t>
            </a:r>
            <a:r>
              <a:rPr lang="tr-TR" b="1" dirty="0" smtClean="0"/>
              <a:t>üst düzey yöneticiler</a:t>
            </a:r>
            <a:r>
              <a:rPr lang="tr-TR" dirty="0" smtClean="0"/>
              <a:t> (yönetim kurulu üyeleri ile müdürler kurulu başkan ve üyeleri) seçilmeleri veya atanmaları ardından göreve başlamak için bankanın merkezinin veya yurt dışında kurulu bankanın Türkiye’deki merkez şubesinin bulunduğu ildeki </a:t>
            </a:r>
            <a:r>
              <a:rPr lang="tr-TR" b="1" dirty="0" smtClean="0"/>
              <a:t>ticaret mahkemesi </a:t>
            </a:r>
            <a:r>
              <a:rPr lang="tr-TR" dirty="0" smtClean="0"/>
              <a:t>(YMBİY, md. 9/2) </a:t>
            </a:r>
            <a:r>
              <a:rPr lang="tr-TR" b="1" dirty="0" smtClean="0"/>
              <a:t>huzurunda yemin etmek zorunda</a:t>
            </a:r>
            <a:r>
              <a:rPr lang="tr-TR" dirty="0" smtClean="0"/>
              <a:t>dırlar (BK, md. 27).  </a:t>
            </a:r>
          </a:p>
          <a:p>
            <a:endParaRPr lang="tr-TR"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Yemin; </a:t>
            </a:r>
            <a:r>
              <a:rPr lang="tr-TR" i="1" dirty="0" smtClean="0">
                <a:solidFill>
                  <a:srgbClr val="FF0000"/>
                </a:solidFill>
              </a:rPr>
              <a:t>“…… bankasındaki görevimi tam bir dikkat ve dürüstlük içinde yapacağıma, mevzuat hükümlerine aykırı hareket etmeyeceğime ve ettirmeyeceğime namusum ve şerefim üzerine yemin ederim.</a:t>
            </a:r>
            <a:r>
              <a:rPr lang="tr-TR" dirty="0" smtClean="0">
                <a:solidFill>
                  <a:srgbClr val="FF0000"/>
                </a:solidFill>
              </a:rPr>
              <a:t>”</a:t>
            </a:r>
            <a:r>
              <a:rPr lang="tr-TR" dirty="0" smtClean="0"/>
              <a:t> denilmek suretiyle icra edilir (YMBİY, md. 9/2).</a:t>
            </a:r>
            <a:endParaRPr lang="tr-T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Diğer taraftan; </a:t>
            </a:r>
            <a:endParaRPr lang="tr-TR" b="1" dirty="0" smtClean="0"/>
          </a:p>
          <a:p>
            <a:pPr lvl="1"/>
            <a:r>
              <a:rPr lang="tr-TR" u="sng" dirty="0" smtClean="0">
                <a:solidFill>
                  <a:srgbClr val="FF0000"/>
                </a:solidFill>
              </a:rPr>
              <a:t>Yönetim kurulu üyeleri, </a:t>
            </a:r>
            <a:endParaRPr lang="tr-TR" b="1" u="sng" dirty="0" smtClean="0">
              <a:solidFill>
                <a:srgbClr val="FF0000"/>
              </a:solidFill>
            </a:endParaRPr>
          </a:p>
          <a:p>
            <a:pPr lvl="1"/>
            <a:r>
              <a:rPr lang="tr-TR" u="sng" dirty="0" smtClean="0">
                <a:solidFill>
                  <a:srgbClr val="FF0000"/>
                </a:solidFill>
              </a:rPr>
              <a:t>Müdürler kurulu başkan ve üyeleri,</a:t>
            </a:r>
            <a:endParaRPr lang="tr-TR" b="1" u="sng" dirty="0" smtClean="0">
              <a:solidFill>
                <a:srgbClr val="FF0000"/>
              </a:solidFill>
            </a:endParaRPr>
          </a:p>
          <a:p>
            <a:pPr lvl="1"/>
            <a:r>
              <a:rPr lang="tr-TR" u="sng" dirty="0" smtClean="0">
                <a:solidFill>
                  <a:srgbClr val="FF0000"/>
                </a:solidFill>
              </a:rPr>
              <a:t>Genel müdür ve yardımcıları,</a:t>
            </a:r>
            <a:endParaRPr lang="tr-TR" b="1" u="sng" dirty="0" smtClean="0">
              <a:solidFill>
                <a:srgbClr val="FF0000"/>
              </a:solidFill>
            </a:endParaRPr>
          </a:p>
          <a:p>
            <a:pPr lvl="1"/>
            <a:r>
              <a:rPr lang="tr-TR" u="sng" dirty="0" smtClean="0">
                <a:solidFill>
                  <a:srgbClr val="FF0000"/>
                </a:solidFill>
              </a:rPr>
              <a:t>İmza yetkisine sahip bölge müdürleri, şube müdürleri ve genel müdürlük merkez teşkilatında yer alan bölüm, kısım, grup ve bunlara eşdeğer isimler altında faaliyet gösteren birim yöneticileri </a:t>
            </a:r>
            <a:endParaRPr lang="tr-TR" b="1" u="sng" dirty="0" smtClean="0">
              <a:solidFill>
                <a:srgbClr val="FF0000"/>
              </a:solidFill>
            </a:endParaRPr>
          </a:p>
          <a:p>
            <a:pPr>
              <a:buNone/>
            </a:pPr>
            <a:r>
              <a:rPr lang="tr-TR" dirty="0" smtClean="0"/>
              <a:t>	</a:t>
            </a:r>
            <a:r>
              <a:rPr lang="tr-TR" b="1" dirty="0" smtClean="0"/>
              <a:t>mal beyanında bulunmak zorunda</a:t>
            </a:r>
            <a:r>
              <a:rPr lang="tr-TR" dirty="0" smtClean="0"/>
              <a:t>dır (BK, md. 27). </a:t>
            </a:r>
          </a:p>
          <a:p>
            <a:endParaRPr lang="tr-TR"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Mal beyanında bulunacak personel, 3628 sayılı Mal Bildiriminde Bulunulması, Rüşvet ve Yolsuzluklarla Mücadele Kanunu (Mal Beyanına İlişkin Kanun- MBİK) hükümlerine tâbidir. </a:t>
            </a:r>
          </a:p>
          <a:p>
            <a:r>
              <a:rPr lang="tr-TR" dirty="0" smtClean="0"/>
              <a:t>Mezkûr kanuna göre; </a:t>
            </a:r>
            <a:r>
              <a:rPr lang="tr-TR" dirty="0" smtClean="0">
                <a:solidFill>
                  <a:srgbClr val="FF0000"/>
                </a:solidFill>
              </a:rPr>
              <a:t>yönetim ve denetim kurulu üyelikleri ile komisyon üyeliklerine seçim ve atamalarda</a:t>
            </a:r>
            <a:r>
              <a:rPr lang="tr-TR" dirty="0" smtClean="0"/>
              <a:t> </a:t>
            </a:r>
            <a:r>
              <a:rPr lang="tr-TR" b="1" dirty="0" smtClean="0"/>
              <a:t>göreve başlama tarihini izleyen bir ay içinde</a:t>
            </a:r>
            <a:r>
              <a:rPr lang="tr-TR" dirty="0" smtClean="0"/>
              <a:t> (MBİK, md. 6/1-e) mal bayanında bulunmak zorunludur. </a:t>
            </a:r>
            <a:endParaRPr lang="tr-TR"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Her halükarda bu kişilerin </a:t>
            </a:r>
            <a:r>
              <a:rPr lang="tr-TR" b="1" dirty="0" smtClean="0"/>
              <a:t>görevinin sona ermesi halinde</a:t>
            </a:r>
            <a:r>
              <a:rPr lang="tr-TR" dirty="0" smtClean="0"/>
              <a:t>, </a:t>
            </a:r>
            <a:r>
              <a:rPr lang="tr-TR" dirty="0" smtClean="0">
                <a:solidFill>
                  <a:srgbClr val="FF0000"/>
                </a:solidFill>
              </a:rPr>
              <a:t>ayrılma tarihini izleyen bir ay içinde de</a:t>
            </a:r>
            <a:r>
              <a:rPr lang="tr-TR" dirty="0" smtClean="0"/>
              <a:t> (MBİK, md. 6/1-f) </a:t>
            </a:r>
            <a:r>
              <a:rPr lang="tr-TR" dirty="0" smtClean="0">
                <a:solidFill>
                  <a:srgbClr val="FF0000"/>
                </a:solidFill>
              </a:rPr>
              <a:t>mal bayanında </a:t>
            </a:r>
            <a:r>
              <a:rPr lang="tr-TR" dirty="0" smtClean="0"/>
              <a:t>bulunmaları gerekir. </a:t>
            </a:r>
          </a:p>
          <a:p>
            <a:r>
              <a:rPr lang="tr-TR" dirty="0" smtClean="0"/>
              <a:t>Bu hususa paralel bir düzenlemeye YMBİY md. 10/1-(a)’da değinilmiştir. </a:t>
            </a:r>
          </a:p>
          <a:p>
            <a:r>
              <a:rPr lang="tr-TR" dirty="0" smtClean="0"/>
              <a:t>Ayrıca mal beyanında bulunmak zorunda olanlar, </a:t>
            </a:r>
            <a:r>
              <a:rPr lang="tr-TR" b="1" dirty="0" smtClean="0">
                <a:solidFill>
                  <a:srgbClr val="FF0000"/>
                </a:solidFill>
              </a:rPr>
              <a:t>sonu (0) ve (5) ile biten yılların en geç Şubat ayı sonuna kadar </a:t>
            </a:r>
            <a:r>
              <a:rPr lang="tr-TR" dirty="0" smtClean="0"/>
              <a:t>mal beyanlarını </a:t>
            </a:r>
            <a:r>
              <a:rPr lang="tr-TR" b="1" u="sng" dirty="0" smtClean="0"/>
              <a:t>yenilemeleri</a:t>
            </a:r>
            <a:r>
              <a:rPr lang="tr-TR" dirty="0" smtClean="0"/>
              <a:t> gerekmektedir (MBİK, md. 7).</a:t>
            </a:r>
            <a:endParaRPr lang="tr-TR"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Bildirim yapılan merci, </a:t>
            </a:r>
            <a:r>
              <a:rPr lang="tr-TR" b="1" dirty="0" smtClean="0"/>
              <a:t>eski ve yeni bildirimleri karşılaştırmak</a:t>
            </a:r>
            <a:r>
              <a:rPr lang="tr-TR" dirty="0" smtClean="0"/>
              <a:t> durumundadır (MBİK, md. 7). </a:t>
            </a:r>
          </a:p>
          <a:p>
            <a:r>
              <a:rPr lang="tr-TR" dirty="0" smtClean="0"/>
              <a:t>Bildirimler </a:t>
            </a:r>
            <a:r>
              <a:rPr lang="tr-TR" b="1" dirty="0" smtClean="0"/>
              <a:t>gizlilik esasına tabi</a:t>
            </a:r>
            <a:r>
              <a:rPr lang="tr-TR" dirty="0" smtClean="0"/>
              <a:t>dir (MBİK, md. 9). </a:t>
            </a:r>
          </a:p>
          <a:p>
            <a:r>
              <a:rPr lang="tr-TR" dirty="0" smtClean="0"/>
              <a:t>Mal beyanı </a:t>
            </a:r>
            <a:r>
              <a:rPr lang="tr-TR" b="1" dirty="0" smtClean="0"/>
              <a:t>kapalı bir zarf içinde</a:t>
            </a:r>
            <a:r>
              <a:rPr lang="tr-TR" dirty="0" smtClean="0"/>
              <a:t>, üzerine </a:t>
            </a:r>
            <a:r>
              <a:rPr lang="tr-TR" b="1" dirty="0" smtClean="0"/>
              <a:t>gizlidir şerhi düşülmek kaydıyla</a:t>
            </a:r>
            <a:r>
              <a:rPr lang="tr-TR" dirty="0" smtClean="0"/>
              <a:t> tek nüsha olarak verilecektir (YMBİY, md. 10/1-a). </a:t>
            </a:r>
          </a:p>
          <a:p>
            <a:r>
              <a:rPr lang="tr-TR" dirty="0" smtClean="0"/>
              <a:t>Mal beyanı </a:t>
            </a:r>
            <a:r>
              <a:rPr lang="tr-TR" b="1" dirty="0" smtClean="0"/>
              <a:t>banka genel müdürlüklerine verilir</a:t>
            </a:r>
            <a:r>
              <a:rPr lang="tr-TR" dirty="0" smtClean="0"/>
              <a:t> (YMBİY, md. 10/1-a). </a:t>
            </a:r>
            <a:endParaRPr lang="tr-T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err="1" smtClean="0"/>
              <a:t>BK’de</a:t>
            </a:r>
            <a:r>
              <a:rPr lang="tr-TR" b="1" dirty="0" smtClean="0"/>
              <a:t> yer alan hükümler </a:t>
            </a:r>
            <a:r>
              <a:rPr lang="tr-TR" dirty="0" smtClean="0"/>
              <a:t>dikkate alındığında bu iki organ dışında banka yönetiminde rol alan </a:t>
            </a:r>
            <a:r>
              <a:rPr lang="tr-TR" b="1" dirty="0" smtClean="0"/>
              <a:t>diğer bir organ denetim komitesi</a:t>
            </a:r>
            <a:r>
              <a:rPr lang="tr-TR" dirty="0" smtClean="0"/>
              <a:t>dir. </a:t>
            </a:r>
          </a:p>
          <a:p>
            <a:endParaRPr lang="tr-T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Yönetim kurulu başkan ve üyeleri, müdürler kurulu başkan ve üyeleri ile genel müdür ve yardımcılarına ait olan mal beyanları, </a:t>
            </a:r>
            <a:r>
              <a:rPr lang="tr-TR" b="1" dirty="0" smtClean="0"/>
              <a:t>veriliş tarihini izleyen ayın sonunda bir liste ekinde topluca </a:t>
            </a:r>
            <a:r>
              <a:rPr lang="tr-TR" b="1" dirty="0" err="1" smtClean="0"/>
              <a:t>BDDK’ye</a:t>
            </a:r>
            <a:r>
              <a:rPr lang="tr-TR" dirty="0" smtClean="0"/>
              <a:t> gönderilir (YMBİY, md. 10/1-a).  </a:t>
            </a:r>
          </a:p>
          <a:p>
            <a:r>
              <a:rPr lang="tr-TR" b="1" dirty="0" smtClean="0"/>
              <a:t>Diğer personelin mal beyanları özlük dosyalarında saklanır </a:t>
            </a:r>
            <a:r>
              <a:rPr lang="tr-TR" dirty="0" smtClean="0"/>
              <a:t>(YMBİY, md. 10/1-a).</a:t>
            </a:r>
            <a:endParaRPr lang="tr-TR"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Bankacılık Sektöründe Tutulması Zorunlu Defter ve Belgeler </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Türk Ticaret Kanununa Göre Tutulması Zorunlu Defterler</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Karar Defteri</a:t>
            </a:r>
            <a:endParaRPr lang="tr-TR" dirty="0"/>
          </a:p>
        </p:txBody>
      </p:sp>
      <p:sp>
        <p:nvSpPr>
          <p:cNvPr id="3" name="2 İçerik Yer Tutucusu"/>
          <p:cNvSpPr>
            <a:spLocks noGrp="1"/>
          </p:cNvSpPr>
          <p:nvPr>
            <p:ph idx="1"/>
          </p:nvPr>
        </p:nvSpPr>
        <p:spPr/>
        <p:txBody>
          <a:bodyPr>
            <a:normAutofit lnSpcReduction="10000"/>
          </a:bodyPr>
          <a:lstStyle/>
          <a:p>
            <a:r>
              <a:rPr lang="tr-TR" dirty="0" smtClean="0"/>
              <a:t>Bankalar, TTK’de hükmedilen defterleri tutmak zorundadır. </a:t>
            </a:r>
          </a:p>
          <a:p>
            <a:r>
              <a:rPr lang="tr-TR" dirty="0" smtClean="0"/>
              <a:t>Tacir kabul edilen bankalar TTK md. 64/1’e göre; tutacakları defterlere </a:t>
            </a:r>
            <a:r>
              <a:rPr lang="tr-TR" i="1" dirty="0" smtClean="0"/>
              <a:t>“...ticari işletmesinin iktisadi ve mali durumunu, borç ve alacak ilişkilerini ve her hesap dönemi içinde elde edilen neticeleri...”</a:t>
            </a:r>
            <a:r>
              <a:rPr lang="tr-TR" dirty="0" smtClean="0"/>
              <a:t>, TTK hükümlerine göre açıkça görülebilir bir şekilde kaydetmekle ödevlidirler.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b="1" dirty="0" smtClean="0"/>
              <a:t>Defter tutmanın amacı </a:t>
            </a:r>
            <a:r>
              <a:rPr lang="tr-TR" dirty="0" smtClean="0"/>
              <a:t>mezkûr fıkrada düzenlenmiştir. </a:t>
            </a:r>
          </a:p>
          <a:p>
            <a:r>
              <a:rPr lang="tr-TR" dirty="0" smtClean="0"/>
              <a:t>Bankalar defterlerini; üçüncü kişi uzmanlara, makul bir süre içinde yapacakları incelemede, </a:t>
            </a:r>
            <a:r>
              <a:rPr lang="tr-TR" b="1" dirty="0" smtClean="0"/>
              <a:t>işletmenin faaliyetleri ve finansal durumu hakkında fikir verebilecek </a:t>
            </a:r>
            <a:r>
              <a:rPr lang="tr-TR" dirty="0" smtClean="0"/>
              <a:t>şekilde tutmakla ödevlidir. </a:t>
            </a:r>
          </a:p>
          <a:p>
            <a:r>
              <a:rPr lang="tr-TR" dirty="0" smtClean="0"/>
              <a:t>Ayrıca banka, banka </a:t>
            </a:r>
            <a:r>
              <a:rPr lang="tr-TR" b="1" dirty="0" smtClean="0"/>
              <a:t>faaliyetlerinin oluşumu ve gelişiminin</a:t>
            </a:r>
            <a:r>
              <a:rPr lang="tr-TR" dirty="0" smtClean="0"/>
              <a:t> tutulan defterlerden </a:t>
            </a:r>
            <a:r>
              <a:rPr lang="tr-TR" b="1" dirty="0" smtClean="0"/>
              <a:t>izlenmesine</a:t>
            </a:r>
            <a:r>
              <a:rPr lang="tr-TR" dirty="0" smtClean="0"/>
              <a:t> imkan  verecek önlemleri almakla mükelleftir (TTK md. 64/1).</a:t>
            </a:r>
            <a:endParaRPr lang="tr-TR"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Görüldüğü üzere defter tutmanın amacı bankaların teftişine imkân vermek, bankaların finansal durumunu izlemek, banka faaliyetlerinin oluşum ve gelişimini izleme vb. şeklinde sıralanmaktadır.</a:t>
            </a:r>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fontScale="92500" lnSpcReduction="20000"/>
          </a:bodyPr>
          <a:lstStyle/>
          <a:p>
            <a:r>
              <a:rPr lang="tr-TR" dirty="0" smtClean="0"/>
              <a:t>TTK hükümlerine göre bankaların tutması zorunlu defterler; </a:t>
            </a:r>
          </a:p>
          <a:p>
            <a:pPr lvl="1"/>
            <a:r>
              <a:rPr lang="tr-TR" b="1" dirty="0" smtClean="0"/>
              <a:t>envanter defteri, </a:t>
            </a:r>
          </a:p>
          <a:p>
            <a:pPr lvl="1"/>
            <a:r>
              <a:rPr lang="tr-TR" b="1" dirty="0" smtClean="0"/>
              <a:t>yevmiye defteri, </a:t>
            </a:r>
          </a:p>
          <a:p>
            <a:pPr lvl="1"/>
            <a:r>
              <a:rPr lang="tr-TR" b="1" dirty="0" smtClean="0"/>
              <a:t>defteri kebir gibi  </a:t>
            </a:r>
          </a:p>
          <a:p>
            <a:pPr>
              <a:buNone/>
            </a:pPr>
            <a:r>
              <a:rPr lang="tr-TR" dirty="0" smtClean="0"/>
              <a:t>	(TTK md. 64/2) işletmenin muhasebesi ile ilgili olan defterler yanında, </a:t>
            </a:r>
          </a:p>
          <a:p>
            <a:pPr lvl="1"/>
            <a:r>
              <a:rPr lang="tr-TR" b="1" dirty="0" smtClean="0"/>
              <a:t>karar defteri, </a:t>
            </a:r>
          </a:p>
          <a:p>
            <a:pPr lvl="1"/>
            <a:r>
              <a:rPr lang="tr-TR" b="1" dirty="0" smtClean="0"/>
              <a:t>yönetim kurulu karar defteri ve </a:t>
            </a:r>
          </a:p>
          <a:p>
            <a:pPr lvl="1"/>
            <a:r>
              <a:rPr lang="tr-TR" b="1" dirty="0" smtClean="0"/>
              <a:t>genel kurul toplantı ve müzakere defteri</a:t>
            </a:r>
            <a:r>
              <a:rPr lang="tr-TR" dirty="0" smtClean="0"/>
              <a:t> gibi  </a:t>
            </a:r>
          </a:p>
          <a:p>
            <a:pPr>
              <a:buNone/>
            </a:pPr>
            <a:r>
              <a:rPr lang="tr-TR" dirty="0" smtClean="0"/>
              <a:t>	(TTK md. 64/4) işletmenin muhasebesiyle ilgili olmayan idari maksatla banka idaresinin (yani genel kurul, yönetim kurulu, denetim komitesi gibi organların) faaliyetlerinin kayıt altına alınmasına yönelen defterlerdir. </a:t>
            </a:r>
          </a:p>
          <a:p>
            <a:endParaRPr lang="tr-TR" dirty="0" smtClean="0"/>
          </a:p>
          <a:p>
            <a:endParaRPr lang="tr-TR" dirty="0" smtClean="0"/>
          </a:p>
          <a:p>
            <a:endParaRPr lang="tr-TR"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TTK’de sayılan bu defterlerden </a:t>
            </a:r>
            <a:r>
              <a:rPr lang="tr-TR" b="1" dirty="0" smtClean="0"/>
              <a:t>sadece karar defteri </a:t>
            </a:r>
            <a:r>
              <a:rPr lang="tr-TR" b="1" dirty="0" err="1" smtClean="0"/>
              <a:t>BK’de</a:t>
            </a:r>
            <a:r>
              <a:rPr lang="tr-TR" b="1" dirty="0" smtClean="0"/>
              <a:t> düzenlenmiş</a:t>
            </a:r>
            <a:r>
              <a:rPr lang="tr-TR" dirty="0" smtClean="0"/>
              <a:t>tir. </a:t>
            </a:r>
          </a:p>
          <a:p>
            <a:r>
              <a:rPr lang="tr-TR" b="1" dirty="0" smtClean="0">
                <a:solidFill>
                  <a:srgbClr val="FF0000"/>
                </a:solidFill>
              </a:rPr>
              <a:t>Karar defteri</a:t>
            </a:r>
            <a:r>
              <a:rPr lang="tr-TR" dirty="0" smtClean="0"/>
              <a:t>; </a:t>
            </a:r>
          </a:p>
          <a:p>
            <a:pPr lvl="1"/>
            <a:r>
              <a:rPr lang="tr-TR" dirty="0" smtClean="0">
                <a:effectLst>
                  <a:outerShdw blurRad="38100" dist="38100" dir="2700000" algn="tl">
                    <a:srgbClr val="000000">
                      <a:alpha val="43137"/>
                    </a:srgbClr>
                  </a:outerShdw>
                </a:effectLst>
              </a:rPr>
              <a:t>Yönetim kurulu, </a:t>
            </a:r>
          </a:p>
          <a:p>
            <a:pPr lvl="1"/>
            <a:r>
              <a:rPr lang="tr-TR" dirty="0" smtClean="0">
                <a:effectLst>
                  <a:outerShdw blurRad="38100" dist="38100" dir="2700000" algn="tl">
                    <a:srgbClr val="000000">
                      <a:alpha val="43137"/>
                    </a:srgbClr>
                  </a:outerShdw>
                </a:effectLst>
              </a:rPr>
              <a:t>Denetim komitesi </a:t>
            </a:r>
          </a:p>
          <a:p>
            <a:pPr lvl="1"/>
            <a:r>
              <a:rPr lang="tr-TR" dirty="0" smtClean="0">
                <a:effectLst>
                  <a:outerShdw blurRad="38100" dist="38100" dir="2700000" algn="tl">
                    <a:srgbClr val="000000">
                      <a:alpha val="43137"/>
                    </a:srgbClr>
                  </a:outerShdw>
                </a:effectLst>
              </a:rPr>
              <a:t>Kredi komitesi </a:t>
            </a:r>
          </a:p>
          <a:p>
            <a:pPr lvl="1"/>
            <a:r>
              <a:rPr lang="tr-TR" dirty="0" smtClean="0">
                <a:effectLst>
                  <a:outerShdw blurRad="38100" dist="38100" dir="2700000" algn="tl">
                    <a:srgbClr val="000000">
                      <a:alpha val="43137"/>
                    </a:srgbClr>
                  </a:outerShdw>
                </a:effectLst>
              </a:rPr>
              <a:t>Müdürler kurulu</a:t>
            </a:r>
          </a:p>
          <a:p>
            <a:pPr>
              <a:buNone/>
            </a:pPr>
            <a:r>
              <a:rPr lang="tr-TR" dirty="0" smtClean="0"/>
              <a:t>	</a:t>
            </a:r>
            <a:r>
              <a:rPr lang="tr-TR" b="1" dirty="0" smtClean="0">
                <a:solidFill>
                  <a:srgbClr val="FF0000"/>
                </a:solidFill>
              </a:rPr>
              <a:t>tarafından</a:t>
            </a:r>
            <a:r>
              <a:rPr lang="tr-TR" dirty="0" smtClean="0"/>
              <a:t> tutulmaktadır (BK, md. 28/1; YMBİY md. 11/1).</a:t>
            </a:r>
            <a:endParaRPr lang="tr-TR"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b="1" dirty="0" smtClean="0"/>
              <a:t>Defter tutacak olanlar </a:t>
            </a:r>
            <a:r>
              <a:rPr lang="tr-TR" dirty="0" smtClean="0"/>
              <a:t>aldıkları kararları aralarında açıklık bırakılmamak ve satır aralarında çıkıntı olmamak kaydıyla </a:t>
            </a:r>
            <a:r>
              <a:rPr lang="tr-TR" b="1" dirty="0" smtClean="0"/>
              <a:t>TTK hükümlerine göre </a:t>
            </a:r>
            <a:r>
              <a:rPr lang="tr-TR" dirty="0" smtClean="0"/>
              <a:t>tutacaklardır (BK, md. 28/1; YMBİY md. 11/1). </a:t>
            </a:r>
          </a:p>
          <a:p>
            <a:r>
              <a:rPr lang="tr-TR" dirty="0" smtClean="0"/>
              <a:t>Defter tutmakla ödevli olanlar kararlarını, </a:t>
            </a:r>
            <a:r>
              <a:rPr lang="tr-TR" b="1" dirty="0" smtClean="0"/>
              <a:t>bir birini takip eden sayfa numarasına sahip ayrı bir deftere</a:t>
            </a:r>
            <a:r>
              <a:rPr lang="tr-TR" dirty="0" smtClean="0"/>
              <a:t> kayıt edebilecekleri gibi noter onaylı olup yılsonunda ciltlenmek üzere </a:t>
            </a:r>
            <a:r>
              <a:rPr lang="tr-TR" b="1" dirty="0" err="1" smtClean="0"/>
              <a:t>kalamoza</a:t>
            </a:r>
            <a:r>
              <a:rPr lang="tr-TR" b="1" dirty="0" smtClean="0"/>
              <a:t> kaydedebilir</a:t>
            </a:r>
            <a:r>
              <a:rPr lang="tr-TR" dirty="0" smtClean="0"/>
              <a:t>ler (BK, md. 28/1).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lnSpcReduction="10000"/>
          </a:bodyPr>
          <a:lstStyle/>
          <a:p>
            <a:r>
              <a:rPr lang="tr-TR" b="1" dirty="0" err="1" smtClean="0"/>
              <a:t>Kalamoz</a:t>
            </a:r>
            <a:r>
              <a:rPr lang="tr-TR" dirty="0" err="1" smtClean="0"/>
              <a:t>da</a:t>
            </a:r>
            <a:r>
              <a:rPr lang="tr-TR" dirty="0" smtClean="0"/>
              <a:t> kayıt altına alınacak kararlar en geç </a:t>
            </a:r>
            <a:r>
              <a:rPr lang="tr-TR" b="1" dirty="0" smtClean="0"/>
              <a:t>Ocak ayının sonuna kadar ciltlenmesi şart</a:t>
            </a:r>
            <a:r>
              <a:rPr lang="tr-TR" dirty="0" smtClean="0"/>
              <a:t>tır (YMBİY md. 11/2). </a:t>
            </a:r>
          </a:p>
          <a:p>
            <a:r>
              <a:rPr lang="tr-TR" dirty="0" smtClean="0"/>
              <a:t>Tutulacak defter sayfalarının ve metnin doğruluğundan hiç bir şüpheye yer verilmeyecek şekilde </a:t>
            </a:r>
            <a:r>
              <a:rPr lang="tr-TR" b="1" dirty="0" smtClean="0"/>
              <a:t>günü gününe kaydedilmesi </a:t>
            </a:r>
            <a:r>
              <a:rPr lang="tr-TR" dirty="0" smtClean="0"/>
              <a:t>ve </a:t>
            </a:r>
            <a:r>
              <a:rPr lang="tr-TR" b="1" dirty="0" smtClean="0"/>
              <a:t>alınan kararların karar tarihinden itibaren 1 ay içinde üyelerce imzalanması</a:t>
            </a:r>
            <a:r>
              <a:rPr lang="tr-TR" dirty="0" smtClean="0"/>
              <a:t> gerekmektedir (BK, md. 28/1; YMBİY md. 11/1). </a:t>
            </a:r>
          </a:p>
          <a:p>
            <a:r>
              <a:rPr lang="tr-TR" dirty="0" smtClean="0"/>
              <a:t>Karar almaya yetkili </a:t>
            </a:r>
            <a:r>
              <a:rPr lang="tr-TR" b="1" dirty="0" smtClean="0"/>
              <a:t>üyeler</a:t>
            </a:r>
            <a:r>
              <a:rPr lang="tr-TR" dirty="0" smtClean="0"/>
              <a:t>ce </a:t>
            </a:r>
            <a:r>
              <a:rPr lang="tr-TR" b="1" dirty="0" smtClean="0"/>
              <a:t>kararlara,</a:t>
            </a:r>
            <a:r>
              <a:rPr lang="tr-TR" dirty="0" smtClean="0"/>
              <a:t> gerekçeleri belirtilmek üzere </a:t>
            </a:r>
            <a:r>
              <a:rPr lang="tr-TR" b="1" dirty="0" smtClean="0"/>
              <a:t>şerh koyulabilir </a:t>
            </a:r>
            <a:r>
              <a:rPr lang="tr-TR" dirty="0" smtClean="0"/>
              <a:t>(YMBİY md. 11/1). </a:t>
            </a:r>
            <a:endParaRPr lang="tr-T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Kurumsal Yönetim İlkeleri</a:t>
            </a:r>
            <a:endParaRPr lang="tr-TR" dirty="0"/>
          </a:p>
        </p:txBody>
      </p:sp>
      <p:sp>
        <p:nvSpPr>
          <p:cNvPr id="3" name="2 İçerik Yer Tutucusu"/>
          <p:cNvSpPr>
            <a:spLocks noGrp="1"/>
          </p:cNvSpPr>
          <p:nvPr>
            <p:ph idx="1"/>
          </p:nvPr>
        </p:nvSpPr>
        <p:spPr/>
        <p:txBody>
          <a:bodyPr>
            <a:normAutofit/>
          </a:bodyPr>
          <a:lstStyle/>
          <a:p>
            <a:r>
              <a:rPr lang="tr-TR" dirty="0" smtClean="0"/>
              <a:t>Bankalar BK md. 22’de hükmedildiği üzere kurumsal yönetim ilkelerine riayet etmek zorundadır. </a:t>
            </a:r>
          </a:p>
          <a:p>
            <a:r>
              <a:rPr lang="tr-TR" b="1" dirty="0" smtClean="0"/>
              <a:t>Kurumsal yönetim ilkeleri</a:t>
            </a:r>
            <a:r>
              <a:rPr lang="tr-TR" dirty="0" smtClean="0"/>
              <a:t>ne ilişkin yapı ve süreçler SPK, TBB veya </a:t>
            </a:r>
            <a:r>
              <a:rPr lang="tr-TR" dirty="0" err="1" smtClean="0"/>
              <a:t>TKBB’nin</a:t>
            </a:r>
            <a:r>
              <a:rPr lang="tr-TR" dirty="0" smtClean="0"/>
              <a:t> görüşleri alınmak suretiyle </a:t>
            </a:r>
            <a:r>
              <a:rPr lang="tr-TR" b="1" dirty="0" err="1" smtClean="0"/>
              <a:t>BDDKur</a:t>
            </a:r>
            <a:r>
              <a:rPr lang="tr-TR" b="1" dirty="0" smtClean="0"/>
              <a:t> tarafından belirlenir</a:t>
            </a:r>
            <a:r>
              <a:rPr lang="tr-TR" dirty="0" smtClean="0"/>
              <a:t> (BK md. 22). </a:t>
            </a:r>
          </a:p>
          <a:p>
            <a:endParaRPr lang="tr-TR"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lnSpcReduction="10000"/>
          </a:bodyPr>
          <a:lstStyle/>
          <a:p>
            <a:r>
              <a:rPr lang="tr-TR" u="sng" dirty="0" smtClean="0"/>
              <a:t>Defterler Türkçe tutulur </a:t>
            </a:r>
            <a:r>
              <a:rPr lang="tr-TR" dirty="0" smtClean="0"/>
              <a:t>(YMBİY md. 11/2) ve </a:t>
            </a:r>
            <a:r>
              <a:rPr lang="tr-TR" u="sng" dirty="0" smtClean="0">
                <a:solidFill>
                  <a:srgbClr val="FF0000"/>
                </a:solidFill>
              </a:rPr>
              <a:t>defterlerde yer alacak asgari bilgiler </a:t>
            </a:r>
            <a:r>
              <a:rPr lang="tr-TR" dirty="0" smtClean="0"/>
              <a:t>şunlardır: </a:t>
            </a:r>
          </a:p>
          <a:p>
            <a:pPr lvl="1"/>
            <a:r>
              <a:rPr lang="tr-TR" dirty="0" smtClean="0"/>
              <a:t>karar tarihi, </a:t>
            </a:r>
          </a:p>
          <a:p>
            <a:pPr lvl="1"/>
            <a:r>
              <a:rPr lang="tr-TR" dirty="0" smtClean="0"/>
              <a:t>karar sayısı, </a:t>
            </a:r>
          </a:p>
          <a:p>
            <a:pPr lvl="1"/>
            <a:r>
              <a:rPr lang="tr-TR" dirty="0" smtClean="0"/>
              <a:t>toplantıda hazır bulunanlar, </a:t>
            </a:r>
          </a:p>
          <a:p>
            <a:pPr lvl="1"/>
            <a:r>
              <a:rPr lang="tr-TR" dirty="0" smtClean="0"/>
              <a:t>kararın içeriği, </a:t>
            </a:r>
          </a:p>
          <a:p>
            <a:pPr lvl="1"/>
            <a:r>
              <a:rPr lang="tr-TR" dirty="0" smtClean="0"/>
              <a:t>üyelerin imzaları. </a:t>
            </a:r>
          </a:p>
          <a:p>
            <a:r>
              <a:rPr lang="tr-TR" dirty="0" smtClean="0"/>
              <a:t>Banka karar defterinin </a:t>
            </a:r>
            <a:r>
              <a:rPr lang="tr-TR" u="sng" dirty="0" smtClean="0">
                <a:solidFill>
                  <a:srgbClr val="FF0000"/>
                </a:solidFill>
              </a:rPr>
              <a:t>tutulmasına ilişkin yasaya aykırılık</a:t>
            </a:r>
            <a:r>
              <a:rPr lang="tr-TR" dirty="0" smtClean="0"/>
              <a:t>lar, BK 146/1-d bendi uyarınca </a:t>
            </a:r>
            <a:r>
              <a:rPr lang="tr-TR" b="1" dirty="0" smtClean="0"/>
              <a:t>5.000 TL’den 15.000 TL’ye kadar </a:t>
            </a:r>
            <a:r>
              <a:rPr lang="tr-TR" dirty="0" smtClean="0"/>
              <a:t>idari para cezası ile cezalandırılır.</a:t>
            </a:r>
            <a:endParaRPr lang="tr-TR"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TTK hükümleri gereğince defterlerin </a:t>
            </a:r>
            <a:r>
              <a:rPr lang="tr-TR" b="1" dirty="0" smtClean="0"/>
              <a:t>açılışı ve kapanışı onaya tabi</a:t>
            </a:r>
            <a:r>
              <a:rPr lang="tr-TR" dirty="0" smtClean="0"/>
              <a:t>dir. </a:t>
            </a:r>
          </a:p>
          <a:p>
            <a:r>
              <a:rPr lang="tr-TR" dirty="0" smtClean="0"/>
              <a:t>Bankaların </a:t>
            </a:r>
            <a:r>
              <a:rPr lang="tr-TR" b="1" dirty="0" smtClean="0"/>
              <a:t>ticaret siciline tescili sırasında</a:t>
            </a:r>
            <a:r>
              <a:rPr lang="tr-TR" dirty="0" smtClean="0"/>
              <a:t> </a:t>
            </a:r>
            <a:r>
              <a:rPr lang="tr-TR" u="sng" dirty="0" smtClean="0">
                <a:solidFill>
                  <a:srgbClr val="FF0000"/>
                </a:solidFill>
              </a:rPr>
              <a:t>defterlerin açılışı ticaret sicili müdürlükleri tarafından </a:t>
            </a:r>
            <a:r>
              <a:rPr lang="tr-TR" dirty="0" smtClean="0"/>
              <a:t>onaylanabilir (TTK md. 64/3). </a:t>
            </a:r>
          </a:p>
          <a:p>
            <a:r>
              <a:rPr lang="tr-TR" b="1" dirty="0" smtClean="0"/>
              <a:t>Açılış onayı </a:t>
            </a:r>
            <a:r>
              <a:rPr lang="tr-TR" dirty="0" smtClean="0"/>
              <a:t>aynı zamanda </a:t>
            </a:r>
            <a:r>
              <a:rPr lang="tr-TR" b="1" dirty="0" smtClean="0"/>
              <a:t>noter tarafından </a:t>
            </a:r>
            <a:r>
              <a:rPr lang="tr-TR" dirty="0" smtClean="0"/>
              <a:t>da yapılabilir. </a:t>
            </a:r>
          </a:p>
          <a:p>
            <a:r>
              <a:rPr lang="tr-TR" dirty="0" smtClean="0"/>
              <a:t>Bu halde </a:t>
            </a:r>
            <a:r>
              <a:rPr lang="tr-TR" b="1" dirty="0" smtClean="0"/>
              <a:t>noter</a:t>
            </a:r>
            <a:r>
              <a:rPr lang="tr-TR" dirty="0" smtClean="0"/>
              <a:t>, </a:t>
            </a:r>
            <a:r>
              <a:rPr lang="tr-TR" u="sng" dirty="0" smtClean="0">
                <a:solidFill>
                  <a:srgbClr val="FF0000"/>
                </a:solidFill>
              </a:rPr>
              <a:t>ticaret sicili tasdiknamesini aramakla mükellef</a:t>
            </a:r>
            <a:r>
              <a:rPr lang="tr-TR" dirty="0" smtClean="0"/>
              <a:t>tir (TTK md. 64/3). </a:t>
            </a:r>
            <a:endParaRPr lang="tr-TR"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rmAutofit/>
          </a:bodyPr>
          <a:lstStyle/>
          <a:p>
            <a:r>
              <a:rPr lang="tr-TR" dirty="0" smtClean="0"/>
              <a:t>Yönetim kurulu karar defterinin </a:t>
            </a:r>
            <a:r>
              <a:rPr lang="tr-TR" b="1" dirty="0" smtClean="0"/>
              <a:t>kapanış onayı</a:t>
            </a:r>
            <a:r>
              <a:rPr lang="tr-TR" dirty="0" smtClean="0"/>
              <a:t> ise yine </a:t>
            </a:r>
            <a:r>
              <a:rPr lang="tr-TR" b="1" dirty="0" smtClean="0"/>
              <a:t>noterler</a:t>
            </a:r>
            <a:r>
              <a:rPr lang="tr-TR" dirty="0" smtClean="0"/>
              <a:t> tarafından yapılır (TTK md. 64/3). </a:t>
            </a:r>
          </a:p>
          <a:p>
            <a:r>
              <a:rPr lang="tr-TR" b="1" dirty="0" smtClean="0"/>
              <a:t>Kapanış onayı </a:t>
            </a:r>
            <a:r>
              <a:rPr lang="tr-TR" dirty="0" smtClean="0"/>
              <a:t>bankaların </a:t>
            </a:r>
            <a:r>
              <a:rPr lang="tr-TR" b="1" dirty="0" smtClean="0"/>
              <a:t>izleyen faaliyet döneminin birinci ayının sonuna kadar </a:t>
            </a:r>
            <a:r>
              <a:rPr lang="tr-TR" dirty="0" smtClean="0"/>
              <a:t>yapılmak zorundadır (TTK md. 64/3). </a:t>
            </a:r>
          </a:p>
          <a:p>
            <a:r>
              <a:rPr lang="tr-TR" dirty="0" smtClean="0"/>
              <a:t>Normal hesap dönemine göre muhasebe işlemlerini yürüten bir banka için bu süre </a:t>
            </a:r>
            <a:r>
              <a:rPr lang="tr-TR" b="1" dirty="0" smtClean="0"/>
              <a:t>Ocak ayının son günü</a:t>
            </a:r>
            <a:r>
              <a:rPr lang="tr-TR" dirty="0" smtClean="0"/>
              <a:t>dür. </a:t>
            </a:r>
          </a:p>
          <a:p>
            <a:endParaRPr lang="tr-TR"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fontScale="92500"/>
          </a:bodyPr>
          <a:lstStyle/>
          <a:p>
            <a:r>
              <a:rPr lang="tr-TR" dirty="0" smtClean="0"/>
              <a:t>TTK’de </a:t>
            </a:r>
            <a:r>
              <a:rPr lang="tr-TR" b="1" dirty="0" smtClean="0"/>
              <a:t>defterlerin nasıl tutulacağına yönelik hükümler</a:t>
            </a:r>
            <a:r>
              <a:rPr lang="tr-TR" dirty="0" smtClean="0"/>
              <a:t> yer almaktadır. </a:t>
            </a:r>
          </a:p>
          <a:p>
            <a:r>
              <a:rPr lang="tr-TR" dirty="0" smtClean="0"/>
              <a:t>Buna göre (TTK, md. 65);  </a:t>
            </a:r>
          </a:p>
          <a:p>
            <a:pPr lvl="1"/>
            <a:r>
              <a:rPr lang="tr-TR" dirty="0" smtClean="0"/>
              <a:t>Defterler Türkçe tutulur ve Türk para birimi kullanılır. </a:t>
            </a:r>
          </a:p>
          <a:p>
            <a:pPr lvl="1"/>
            <a:r>
              <a:rPr lang="tr-TR" dirty="0" smtClean="0"/>
              <a:t>Defterler eksiksiz, doğru, zamanında ve düzenli tutulur,</a:t>
            </a:r>
          </a:p>
          <a:p>
            <a:pPr lvl="1"/>
            <a:r>
              <a:rPr lang="tr-TR" dirty="0" smtClean="0"/>
              <a:t>Kayıtlar önceki içeriği gizleyecek biçimde silinemez ve çizilemez,</a:t>
            </a:r>
          </a:p>
          <a:p>
            <a:pPr lvl="1"/>
            <a:r>
              <a:rPr lang="tr-TR" dirty="0" smtClean="0"/>
              <a:t>Defterler elektronik ortamda tutulabilir.</a:t>
            </a:r>
          </a:p>
          <a:p>
            <a:pPr lvl="1"/>
            <a:r>
              <a:rPr lang="tr-TR" dirty="0" smtClean="0"/>
              <a:t>Defterler TTK hükümlerine göre 10 yıl, VUK hükümlerine göre 5 yıl muhafaza edilmek zorundadır.</a:t>
            </a:r>
          </a:p>
          <a:p>
            <a:endParaRPr lang="tr-TR"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Genel Kurul Toplantı ve Müzakere Defteri </a:t>
            </a:r>
            <a:endParaRPr lang="tr-TR" dirty="0"/>
          </a:p>
        </p:txBody>
      </p:sp>
      <p:sp>
        <p:nvSpPr>
          <p:cNvPr id="3" name="2 İçerik Yer Tutucusu"/>
          <p:cNvSpPr>
            <a:spLocks noGrp="1"/>
          </p:cNvSpPr>
          <p:nvPr>
            <p:ph idx="1"/>
          </p:nvPr>
        </p:nvSpPr>
        <p:spPr/>
        <p:txBody>
          <a:bodyPr>
            <a:normAutofit/>
          </a:bodyPr>
          <a:lstStyle/>
          <a:p>
            <a:r>
              <a:rPr lang="tr-TR" dirty="0" smtClean="0"/>
              <a:t>Genel kurul toplantı ve müzakere defteri, </a:t>
            </a:r>
            <a:r>
              <a:rPr lang="tr-TR" u="sng" dirty="0" smtClean="0"/>
              <a:t>bankaların genel kurul toplantılarında görüşülen konularla birlikte alınan kararların kaydedildiği </a:t>
            </a:r>
            <a:r>
              <a:rPr lang="tr-TR" dirty="0" smtClean="0"/>
              <a:t>ciltlenmiş ve birbirini takip eden sayfa numaralarına sahip bir defterdir. </a:t>
            </a:r>
          </a:p>
          <a:p>
            <a:endParaRPr lang="tr-TR"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Bu defter </a:t>
            </a:r>
            <a:r>
              <a:rPr lang="tr-TR" u="sng" dirty="0" smtClean="0"/>
              <a:t>iki şekilde tutulabilir</a:t>
            </a:r>
            <a:r>
              <a:rPr lang="tr-TR" dirty="0" smtClean="0"/>
              <a:t>. </a:t>
            </a:r>
          </a:p>
          <a:p>
            <a:r>
              <a:rPr lang="tr-TR" dirty="0" smtClean="0"/>
              <a:t>İlki; </a:t>
            </a:r>
            <a:r>
              <a:rPr lang="tr-TR" b="1" dirty="0" smtClean="0"/>
              <a:t>toplantı yapılırken </a:t>
            </a:r>
            <a:r>
              <a:rPr lang="tr-TR" dirty="0" smtClean="0"/>
              <a:t>yazılmak suretiyle defterin tutulmasıdır. </a:t>
            </a:r>
          </a:p>
          <a:p>
            <a:r>
              <a:rPr lang="tr-TR" dirty="0" smtClean="0"/>
              <a:t>İkincisi ise, toplantı içeriğinin bir kâğıda yazılması sonrası </a:t>
            </a:r>
            <a:r>
              <a:rPr lang="tr-TR" b="1" dirty="0" smtClean="0"/>
              <a:t>deftere aktarılması </a:t>
            </a:r>
            <a:r>
              <a:rPr lang="tr-TR" dirty="0" smtClean="0"/>
              <a:t>şeklindedir. </a:t>
            </a:r>
          </a:p>
          <a:p>
            <a:r>
              <a:rPr lang="tr-TR" dirty="0" smtClean="0"/>
              <a:t>Toplantı sırasında </a:t>
            </a:r>
            <a:r>
              <a:rPr lang="tr-TR" u="sng" dirty="0" smtClean="0"/>
              <a:t>sorulan sorular, verilen cevaplar, sunulan önergeler, alınan kararlar </a:t>
            </a:r>
            <a:r>
              <a:rPr lang="tr-TR" dirty="0" smtClean="0"/>
              <a:t>bu deftere işlenir.</a:t>
            </a:r>
            <a:endParaRPr lang="tr-TR"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Vergi Usul Kanununa Göre Tutulması Zorunlu Defterler</a:t>
            </a:r>
            <a:endParaRPr lang="tr-TR" dirty="0"/>
          </a:p>
        </p:txBody>
      </p:sp>
      <p:sp>
        <p:nvSpPr>
          <p:cNvPr id="3" name="2 İçerik Yer Tutucusu"/>
          <p:cNvSpPr>
            <a:spLocks noGrp="1"/>
          </p:cNvSpPr>
          <p:nvPr>
            <p:ph idx="1"/>
          </p:nvPr>
        </p:nvSpPr>
        <p:spPr>
          <a:xfrm>
            <a:off x="457200" y="1412776"/>
            <a:ext cx="8229600" cy="5184576"/>
          </a:xfrm>
        </p:spPr>
        <p:txBody>
          <a:bodyPr>
            <a:normAutofit/>
          </a:bodyPr>
          <a:lstStyle/>
          <a:p>
            <a:r>
              <a:rPr lang="tr-TR" dirty="0" smtClean="0"/>
              <a:t>TTK hükümlerinde, ticaret şirketlerinin ayrıca mali durumlarını tespit etmek üzere 213 sayılı Vergi Usul </a:t>
            </a:r>
            <a:r>
              <a:rPr lang="tr-TR" dirty="0" err="1" smtClean="0"/>
              <a:t>Kanunun’da</a:t>
            </a:r>
            <a:r>
              <a:rPr lang="tr-TR" dirty="0" smtClean="0"/>
              <a:t> (VUK) hükmedilen defterleri tutmak zorunda olduklarına yönelik bir </a:t>
            </a:r>
            <a:r>
              <a:rPr lang="tr-TR" dirty="0" err="1" smtClean="0"/>
              <a:t>atıfa</a:t>
            </a:r>
            <a:r>
              <a:rPr lang="tr-TR" dirty="0" smtClean="0"/>
              <a:t> yer verilmiştir (TTK md. 65/5). </a:t>
            </a:r>
          </a:p>
          <a:p>
            <a:r>
              <a:rPr lang="tr-TR" dirty="0" smtClean="0"/>
              <a:t>Bunun amacı; vergi kanunlarına uygun olarak </a:t>
            </a:r>
            <a:r>
              <a:rPr lang="tr-TR" b="1" dirty="0" smtClean="0"/>
              <a:t>vergi matrahının tespit edilmesi </a:t>
            </a:r>
            <a:r>
              <a:rPr lang="tr-TR" dirty="0" smtClean="0"/>
              <a:t>ve buna yönelik </a:t>
            </a:r>
            <a:r>
              <a:rPr lang="tr-TR" b="1" dirty="0" smtClean="0"/>
              <a:t>mali tabloların hazırlanması</a:t>
            </a:r>
            <a:r>
              <a:rPr lang="tr-TR" dirty="0" smtClean="0"/>
              <a:t>dır (TTK md. 65/5). </a:t>
            </a:r>
          </a:p>
          <a:p>
            <a:endParaRPr lang="tr-TR"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Sermaye şirketlerinden anonim şirket ticaret unvanıyla kurulan bankalar, KVK md. 2’ye göre </a:t>
            </a:r>
            <a:r>
              <a:rPr lang="tr-TR" b="1" dirty="0" smtClean="0"/>
              <a:t>kurumlar vergisi mükellefi</a:t>
            </a:r>
            <a:r>
              <a:rPr lang="tr-TR" dirty="0" smtClean="0"/>
              <a:t>dirler. </a:t>
            </a:r>
          </a:p>
          <a:p>
            <a:r>
              <a:rPr lang="tr-TR" dirty="0" smtClean="0"/>
              <a:t>Kurumlar vergisi mükellefleri </a:t>
            </a:r>
            <a:r>
              <a:rPr lang="tr-TR" b="1" dirty="0" smtClean="0"/>
              <a:t>gerçek usulde bilanço esası tabi</a:t>
            </a:r>
            <a:r>
              <a:rPr lang="tr-TR" dirty="0" smtClean="0"/>
              <a:t>dir. </a:t>
            </a:r>
          </a:p>
          <a:p>
            <a:r>
              <a:rPr lang="tr-TR" dirty="0" smtClean="0"/>
              <a:t>Bilanço esasına tabi olan bankalar </a:t>
            </a:r>
            <a:r>
              <a:rPr lang="tr-TR" b="1" dirty="0" smtClean="0"/>
              <a:t>birinci sınıf tacir kabul edilir</a:t>
            </a:r>
            <a:r>
              <a:rPr lang="tr-TR" dirty="0" smtClean="0"/>
              <a:t>. </a:t>
            </a:r>
          </a:p>
          <a:p>
            <a:endParaRPr lang="tr-TR"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Dolayısıyla elde ettikleri kazançlar ticari kazanç hükümlerine göre vergilendirilir.</a:t>
            </a:r>
          </a:p>
          <a:p>
            <a:r>
              <a:rPr lang="tr-TR" dirty="0" smtClean="0"/>
              <a:t> VUK hükümlerine göre birinci sınıf tacir bankalar, birinci sınıf tacir gibi defter tutarlar. </a:t>
            </a:r>
          </a:p>
          <a:p>
            <a:r>
              <a:rPr lang="tr-TR" dirty="0" smtClean="0"/>
              <a:t>Bu defterler; </a:t>
            </a:r>
            <a:r>
              <a:rPr lang="tr-TR" u="sng" dirty="0" smtClean="0">
                <a:effectLst>
                  <a:outerShdw blurRad="38100" dist="38100" dir="2700000" algn="tl">
                    <a:srgbClr val="000000">
                      <a:alpha val="43137"/>
                    </a:srgbClr>
                  </a:outerShdw>
                </a:effectLst>
              </a:rPr>
              <a:t>defterikebir, yevmiye defteri, envanter defteri, bilanço defteri ve diğer defterlerdir.</a:t>
            </a:r>
            <a:endParaRPr lang="tr-TR" u="sng" dirty="0">
              <a:effectLst>
                <a:outerShdw blurRad="38100" dist="38100" dir="2700000" algn="tl">
                  <a:srgbClr val="000000">
                    <a:alpha val="43137"/>
                  </a:srgbClr>
                </a:outerShdw>
              </a:effectLst>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Defterikebir</a:t>
            </a:r>
            <a:endParaRPr lang="tr-TR" dirty="0"/>
          </a:p>
        </p:txBody>
      </p:sp>
      <p:sp>
        <p:nvSpPr>
          <p:cNvPr id="3" name="2 İçerik Yer Tutucusu"/>
          <p:cNvSpPr>
            <a:spLocks noGrp="1"/>
          </p:cNvSpPr>
          <p:nvPr>
            <p:ph idx="1"/>
          </p:nvPr>
        </p:nvSpPr>
        <p:spPr>
          <a:xfrm>
            <a:off x="457200" y="1268760"/>
            <a:ext cx="8229600" cy="5328592"/>
          </a:xfrm>
        </p:spPr>
        <p:txBody>
          <a:bodyPr>
            <a:normAutofit/>
          </a:bodyPr>
          <a:lstStyle/>
          <a:p>
            <a:r>
              <a:rPr lang="tr-TR" b="1" dirty="0" smtClean="0"/>
              <a:t>Defterikebir,</a:t>
            </a:r>
            <a:r>
              <a:rPr lang="tr-TR" dirty="0" smtClean="0"/>
              <a:t> </a:t>
            </a:r>
            <a:r>
              <a:rPr lang="tr-TR" u="sng" dirty="0" smtClean="0"/>
              <a:t>yevmiye defterine geçirilmiş olan muameleleri buradan alarak usulüne göre hesaplara dağıtan ve tasnifli olarak bu hesaplarda toplayan defterdir </a:t>
            </a:r>
            <a:r>
              <a:rPr lang="tr-TR" dirty="0" smtClean="0"/>
              <a:t>(VUK, md. 184). </a:t>
            </a:r>
          </a:p>
          <a:p>
            <a:r>
              <a:rPr lang="tr-TR" dirty="0" smtClean="0"/>
              <a:t>Defterikebire aktarılacak kayıtların </a:t>
            </a:r>
            <a:r>
              <a:rPr lang="tr-TR" b="1" dirty="0" smtClean="0"/>
              <a:t>bazı bilgileri içermesi şart</a:t>
            </a:r>
            <a:r>
              <a:rPr lang="tr-TR" dirty="0" smtClean="0"/>
              <a:t>tır. </a:t>
            </a:r>
          </a:p>
          <a:p>
            <a:endParaRPr lang="tr-TR"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Bankaların kurumsal yönetimine ilişkin detaylı düzenlemelere </a:t>
            </a:r>
            <a:r>
              <a:rPr lang="tr-TR" u="sng" dirty="0" smtClean="0"/>
              <a:t>Bankaların Kurumsal Yönetimine İlişkin Yönetmelikte </a:t>
            </a:r>
            <a:r>
              <a:rPr lang="tr-TR" dirty="0" smtClean="0"/>
              <a:t>(BKYİY) yer verilmiştir. </a:t>
            </a:r>
          </a:p>
          <a:p>
            <a:r>
              <a:rPr lang="tr-TR" dirty="0" smtClean="0"/>
              <a:t>Yönetmelikte </a:t>
            </a:r>
            <a:r>
              <a:rPr lang="tr-TR" u="sng" dirty="0" smtClean="0">
                <a:solidFill>
                  <a:srgbClr val="FF0000"/>
                </a:solidFill>
              </a:rPr>
              <a:t>üç farklı yönetim kavramı</a:t>
            </a:r>
            <a:r>
              <a:rPr lang="tr-TR" dirty="0" smtClean="0"/>
              <a:t>na tanım getirilmiş ve bu tanımlarda </a:t>
            </a:r>
            <a:r>
              <a:rPr lang="tr-TR" u="sng" dirty="0" smtClean="0">
                <a:solidFill>
                  <a:srgbClr val="FF0000"/>
                </a:solidFill>
              </a:rPr>
              <a:t>kapsam ve yönetim düzeyi dikkate alınmış</a:t>
            </a:r>
            <a:r>
              <a:rPr lang="tr-TR" dirty="0" smtClean="0"/>
              <a:t>tır. </a:t>
            </a:r>
          </a:p>
          <a:p>
            <a:r>
              <a:rPr lang="tr-TR" dirty="0" smtClean="0"/>
              <a:t>Bu tanımlar sırasıyla şöyledir.</a:t>
            </a:r>
            <a:endParaRPr lang="tr-TR"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lnSpcReduction="10000"/>
          </a:bodyPr>
          <a:lstStyle/>
          <a:p>
            <a:r>
              <a:rPr lang="tr-TR" dirty="0" smtClean="0"/>
              <a:t>Bunlar; </a:t>
            </a:r>
          </a:p>
          <a:p>
            <a:pPr lvl="1"/>
            <a:r>
              <a:rPr lang="tr-TR" dirty="0" smtClean="0"/>
              <a:t>tarih, </a:t>
            </a:r>
          </a:p>
          <a:p>
            <a:pPr lvl="1"/>
            <a:r>
              <a:rPr lang="tr-TR" dirty="0" smtClean="0"/>
              <a:t>yevmiye defteri madde sıra numarası, </a:t>
            </a:r>
          </a:p>
          <a:p>
            <a:pPr lvl="1"/>
            <a:r>
              <a:rPr lang="tr-TR" dirty="0" smtClean="0"/>
              <a:t>tutar, </a:t>
            </a:r>
          </a:p>
          <a:p>
            <a:pPr lvl="1"/>
            <a:r>
              <a:rPr lang="tr-TR" dirty="0" smtClean="0"/>
              <a:t>toplu hesaplarda yardımcı nihai hesapların isimleridir. </a:t>
            </a:r>
          </a:p>
          <a:p>
            <a:r>
              <a:rPr lang="tr-TR" dirty="0" smtClean="0"/>
              <a:t>Defterikebir </a:t>
            </a:r>
            <a:r>
              <a:rPr lang="tr-TR" b="1" dirty="0" smtClean="0"/>
              <a:t>ciltli ve sayfaları birbirini takip eden sıra numaralı </a:t>
            </a:r>
            <a:r>
              <a:rPr lang="tr-TR" dirty="0" smtClean="0"/>
              <a:t>olmak zorundadır. </a:t>
            </a:r>
          </a:p>
          <a:p>
            <a:r>
              <a:rPr lang="tr-TR" dirty="0" smtClean="0"/>
              <a:t>Ayrıca vergi kanunlarına uygun olmak üzere sayfaları birbirinden ayrılabilen </a:t>
            </a:r>
            <a:r>
              <a:rPr lang="tr-TR" b="1" dirty="0" smtClean="0"/>
              <a:t>yapraklı defterlerin de kullanılması mümkün</a:t>
            </a:r>
            <a:r>
              <a:rPr lang="tr-TR" dirty="0" smtClean="0"/>
              <a:t>dür.</a:t>
            </a:r>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Yevmiye Defteri</a:t>
            </a:r>
            <a:endParaRPr lang="tr-TR" dirty="0"/>
          </a:p>
        </p:txBody>
      </p:sp>
      <p:sp>
        <p:nvSpPr>
          <p:cNvPr id="3" name="2 İçerik Yer Tutucusu"/>
          <p:cNvSpPr>
            <a:spLocks noGrp="1"/>
          </p:cNvSpPr>
          <p:nvPr>
            <p:ph idx="1"/>
          </p:nvPr>
        </p:nvSpPr>
        <p:spPr>
          <a:xfrm>
            <a:off x="457200" y="908720"/>
            <a:ext cx="8229600" cy="5688632"/>
          </a:xfrm>
        </p:spPr>
        <p:txBody>
          <a:bodyPr>
            <a:normAutofit fontScale="92500" lnSpcReduction="10000"/>
          </a:bodyPr>
          <a:lstStyle/>
          <a:p>
            <a:r>
              <a:rPr lang="tr-TR" b="1" dirty="0" smtClean="0"/>
              <a:t>Yevmiye defteri</a:t>
            </a:r>
            <a:r>
              <a:rPr lang="tr-TR" dirty="0" smtClean="0"/>
              <a:t>, </a:t>
            </a:r>
            <a:r>
              <a:rPr lang="tr-TR" u="sng" dirty="0" smtClean="0"/>
              <a:t>kayda geçirilmesi gereken işlemlerin </a:t>
            </a:r>
            <a:r>
              <a:rPr lang="tr-TR" dirty="0" smtClean="0"/>
              <a:t>(ilgili belge ya da ispata ilişkin evraktan ayrıştırılarak) </a:t>
            </a:r>
            <a:r>
              <a:rPr lang="tr-TR" u="sng" dirty="0" smtClean="0"/>
              <a:t>tarih sırasıyla ve maddeler halinde düzenli olarak yazıldığı def</a:t>
            </a:r>
            <a:r>
              <a:rPr lang="tr-TR" dirty="0" smtClean="0"/>
              <a:t>ter şeklinde tanımlanmaktadır (VUK, md. 183). </a:t>
            </a:r>
          </a:p>
          <a:p>
            <a:r>
              <a:rPr lang="tr-TR" dirty="0" smtClean="0"/>
              <a:t>Yevmiye defterlerinde asgari bulunması gereken bilgiler şunlardır: </a:t>
            </a:r>
          </a:p>
          <a:p>
            <a:pPr lvl="2"/>
            <a:r>
              <a:rPr lang="tr-TR" dirty="0" smtClean="0"/>
              <a:t>madde sıra numarası, </a:t>
            </a:r>
          </a:p>
          <a:p>
            <a:pPr lvl="2"/>
            <a:r>
              <a:rPr lang="tr-TR" dirty="0" smtClean="0"/>
              <a:t>tarih, </a:t>
            </a:r>
          </a:p>
          <a:p>
            <a:pPr lvl="2"/>
            <a:r>
              <a:rPr lang="tr-TR" dirty="0" smtClean="0"/>
              <a:t>borçlu hesap,  </a:t>
            </a:r>
          </a:p>
          <a:p>
            <a:pPr lvl="2"/>
            <a:r>
              <a:rPr lang="tr-TR" dirty="0" smtClean="0"/>
              <a:t>alacaklı hesap, </a:t>
            </a:r>
          </a:p>
          <a:p>
            <a:pPr lvl="2"/>
            <a:r>
              <a:rPr lang="tr-TR" dirty="0" smtClean="0"/>
              <a:t>tutar, </a:t>
            </a:r>
          </a:p>
          <a:p>
            <a:pPr lvl="2"/>
            <a:r>
              <a:rPr lang="tr-TR" dirty="0" smtClean="0"/>
              <a:t>her kaydın dayandığı belgelerin türü ile </a:t>
            </a:r>
          </a:p>
          <a:p>
            <a:pPr lvl="2"/>
            <a:r>
              <a:rPr lang="tr-TR" dirty="0" smtClean="0"/>
              <a:t>varsa tarihleri ve sayılarıdır.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Yevmiye defteri </a:t>
            </a:r>
            <a:r>
              <a:rPr lang="tr-TR" b="1" dirty="0" smtClean="0"/>
              <a:t>ciltli ve sayfaları bir birini takip eden sıra numaralı</a:t>
            </a:r>
            <a:r>
              <a:rPr lang="tr-TR" dirty="0" smtClean="0"/>
              <a:t> olmak zorundadır (VUK, md. 183). </a:t>
            </a:r>
          </a:p>
          <a:p>
            <a:r>
              <a:rPr lang="tr-TR" dirty="0" smtClean="0"/>
              <a:t>Bankalar arzu ettikleri takdirde, yevmiye defterlerini vergi kanunlarına uygun olmak üzere </a:t>
            </a:r>
            <a:r>
              <a:rPr lang="tr-TR" b="1" dirty="0" smtClean="0"/>
              <a:t>sayfaları birbirinden ayrılabilen yapraklı defterler şeklinde de kullanabilir</a:t>
            </a:r>
            <a:r>
              <a:rPr lang="tr-TR" dirty="0" smtClean="0"/>
              <a:t>.</a:t>
            </a:r>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Envanter Defteri</a:t>
            </a:r>
            <a:br>
              <a:rPr lang="tr-TR" b="1" dirty="0" smtClean="0"/>
            </a:br>
            <a:endParaRPr lang="tr-TR" dirty="0"/>
          </a:p>
        </p:txBody>
      </p:sp>
      <p:sp>
        <p:nvSpPr>
          <p:cNvPr id="3" name="2 İçerik Yer Tutucusu"/>
          <p:cNvSpPr>
            <a:spLocks noGrp="1"/>
          </p:cNvSpPr>
          <p:nvPr>
            <p:ph idx="1"/>
          </p:nvPr>
        </p:nvSpPr>
        <p:spPr>
          <a:xfrm>
            <a:off x="457200" y="980728"/>
            <a:ext cx="8229600" cy="5616624"/>
          </a:xfrm>
        </p:spPr>
        <p:txBody>
          <a:bodyPr>
            <a:normAutofit/>
          </a:bodyPr>
          <a:lstStyle/>
          <a:p>
            <a:r>
              <a:rPr lang="tr-TR" dirty="0" smtClean="0"/>
              <a:t>Envanter çıkarmak hukuki olarak tanımlanmış bir eylemdir. </a:t>
            </a:r>
          </a:p>
          <a:p>
            <a:r>
              <a:rPr lang="tr-TR" dirty="0" smtClean="0"/>
              <a:t>Hukuki tanıma göre bu eylem; </a:t>
            </a:r>
            <a:r>
              <a:rPr lang="tr-TR" dirty="0" smtClean="0">
                <a:solidFill>
                  <a:srgbClr val="FF0000"/>
                </a:solidFill>
              </a:rPr>
              <a:t>“</a:t>
            </a:r>
            <a:r>
              <a:rPr lang="tr-TR" i="1" dirty="0" smtClean="0">
                <a:solidFill>
                  <a:srgbClr val="FF0000"/>
                </a:solidFill>
              </a:rPr>
              <a:t>...bilanço günündeki mevcutları, alacakları ve borçları (yani işletmeye dâhil iktisadi kıymetleri) saymak, ölçmek, tartmak ve değerlemek suretiyle kesin bir şekilde ve müfredatlı olarak tespit…” etmektir</a:t>
            </a:r>
            <a:r>
              <a:rPr lang="tr-TR" dirty="0" smtClean="0"/>
              <a:t> (VUK, md. 186). </a:t>
            </a:r>
          </a:p>
          <a:p>
            <a:endParaRPr lang="tr-TR" dirty="0" smtClean="0"/>
          </a:p>
          <a:p>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92500" lnSpcReduction="10000"/>
          </a:bodyPr>
          <a:lstStyle/>
          <a:p>
            <a:r>
              <a:rPr lang="tr-TR" dirty="0" smtClean="0"/>
              <a:t>Envanter defteri VUK md. 185’te düzenlenmiştir. </a:t>
            </a:r>
          </a:p>
          <a:p>
            <a:r>
              <a:rPr lang="tr-TR" dirty="0" smtClean="0"/>
              <a:t>Envanter defteri </a:t>
            </a:r>
            <a:r>
              <a:rPr lang="tr-TR" dirty="0" smtClean="0">
                <a:effectLst>
                  <a:outerShdw blurRad="38100" dist="38100" dir="2700000" algn="tl">
                    <a:srgbClr val="000000">
                      <a:alpha val="43137"/>
                    </a:srgbClr>
                  </a:outerShdw>
                </a:effectLst>
              </a:rPr>
              <a:t>işe başlama tarihi itibariyle her hesap döneminin sonunda çıkarılan envanter ve bilançoların kaydolduğu defter</a:t>
            </a:r>
            <a:r>
              <a:rPr lang="tr-TR" dirty="0" smtClean="0"/>
              <a:t>dir. </a:t>
            </a:r>
          </a:p>
          <a:p>
            <a:r>
              <a:rPr lang="tr-TR" dirty="0" smtClean="0"/>
              <a:t>Bu defter </a:t>
            </a:r>
            <a:r>
              <a:rPr lang="tr-TR" dirty="0" smtClean="0">
                <a:effectLst>
                  <a:outerShdw blurRad="38100" dist="38100" dir="2700000" algn="tl">
                    <a:srgbClr val="000000">
                      <a:alpha val="43137"/>
                    </a:srgbClr>
                  </a:outerShdw>
                </a:effectLst>
              </a:rPr>
              <a:t>ciltli ve sayfaları bir birini takip eden sıra numaralı </a:t>
            </a:r>
            <a:r>
              <a:rPr lang="tr-TR" dirty="0" smtClean="0"/>
              <a:t>olmak zorundadır (VUK, md. 185). </a:t>
            </a:r>
          </a:p>
          <a:p>
            <a:r>
              <a:rPr lang="tr-TR" dirty="0" smtClean="0"/>
              <a:t>Hesap dönemi sonunda </a:t>
            </a:r>
            <a:r>
              <a:rPr lang="tr-TR" b="1" dirty="0" smtClean="0"/>
              <a:t>envanterin çıkarılıp bilançonun hazırlandığı güne </a:t>
            </a:r>
            <a:r>
              <a:rPr lang="tr-TR" dirty="0" smtClean="0"/>
              <a:t>ise “</a:t>
            </a:r>
            <a:r>
              <a:rPr lang="tr-TR" b="1" dirty="0" smtClean="0"/>
              <a:t>bilanço günü</a:t>
            </a:r>
            <a:r>
              <a:rPr lang="tr-TR" dirty="0" smtClean="0"/>
              <a:t>” adı verilir (VUK, md. 185). </a:t>
            </a:r>
          </a:p>
          <a:p>
            <a:r>
              <a:rPr lang="tr-TR" dirty="0" smtClean="0"/>
              <a:t>Defterikebir ve yevmiye defterinde olduğu gibi, envanter defteri de; vergi kanunlarına uygun olmak üzere </a:t>
            </a:r>
            <a:r>
              <a:rPr lang="tr-TR" b="1" dirty="0" smtClean="0"/>
              <a:t>sayfaları birbirinden ayrılabilen yapraklı defterler şeklinde d</a:t>
            </a:r>
            <a:r>
              <a:rPr lang="tr-TR" dirty="0" smtClean="0"/>
              <a:t>e kullanılabilir.</a:t>
            </a:r>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Bu bölümde belirtilen </a:t>
            </a:r>
            <a:r>
              <a:rPr lang="tr-TR" b="1" dirty="0" smtClean="0"/>
              <a:t>hesap dönemi</a:t>
            </a:r>
            <a:r>
              <a:rPr lang="tr-TR" dirty="0" smtClean="0"/>
              <a:t> en fazla 12 aylık bir süreyi kapsamaktadır (TTK md. 66/2). </a:t>
            </a:r>
          </a:p>
          <a:p>
            <a:r>
              <a:rPr lang="tr-TR" dirty="0" smtClean="0"/>
              <a:t>Bu hesap dönemi </a:t>
            </a:r>
            <a:r>
              <a:rPr lang="tr-TR" b="1" dirty="0" smtClean="0"/>
              <a:t>normal hesap dönemi </a:t>
            </a:r>
            <a:r>
              <a:rPr lang="tr-TR" dirty="0" smtClean="0"/>
              <a:t>olarak adlandırılır (1 Ocak - 31 Aralık). </a:t>
            </a:r>
          </a:p>
          <a:p>
            <a:r>
              <a:rPr lang="tr-TR" dirty="0" smtClean="0"/>
              <a:t>Hesap dönemi 1 Ocak-31 Aralık tarihleri arasında olabileceği gibi, farklı bir aydan başlayan yine 12 aydan ibaret bir süreyi kapsayabilir. </a:t>
            </a:r>
          </a:p>
          <a:p>
            <a:r>
              <a:rPr lang="tr-TR" dirty="0" smtClean="0"/>
              <a:t>Bu hesap dönemi </a:t>
            </a:r>
            <a:r>
              <a:rPr lang="tr-TR" b="1" dirty="0" smtClean="0"/>
              <a:t>özel hesap dönemi</a:t>
            </a:r>
            <a:r>
              <a:rPr lang="tr-TR" dirty="0" smtClean="0"/>
              <a:t> olarak adlandırılır. </a:t>
            </a:r>
          </a:p>
          <a:p>
            <a:endParaRPr lang="tr-TR" dirty="0" smtClean="0"/>
          </a:p>
          <a:p>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lnSpcReduction="10000"/>
          </a:bodyPr>
          <a:lstStyle/>
          <a:p>
            <a:r>
              <a:rPr lang="tr-TR" dirty="0" smtClean="0"/>
              <a:t>Örneğin hesap dönemi, 1 Nisan tarihinde başlayıp takip eden yıl 31 Mart tarihinde sona erebilir. </a:t>
            </a:r>
          </a:p>
          <a:p>
            <a:r>
              <a:rPr lang="tr-TR" dirty="0" smtClean="0"/>
              <a:t>Bankalar yetkili merciden özel hesap dönemi talebinde bulunabilir. </a:t>
            </a:r>
          </a:p>
          <a:p>
            <a:r>
              <a:rPr lang="tr-TR" dirty="0" smtClean="0"/>
              <a:t>Bu hesap dönemleri dışında </a:t>
            </a:r>
            <a:r>
              <a:rPr lang="tr-TR" b="1" dirty="0" err="1" smtClean="0"/>
              <a:t>kıst</a:t>
            </a:r>
            <a:r>
              <a:rPr lang="tr-TR" b="1" dirty="0" smtClean="0"/>
              <a:t> hesap dönemi </a:t>
            </a:r>
            <a:r>
              <a:rPr lang="tr-TR" dirty="0" smtClean="0"/>
              <a:t>adında; 12 aylık süreden daha kısa olan hesap dönemleri, mükellefleri yeni işe başlama ya da iş bırakma hallerinde doğabilir. </a:t>
            </a:r>
          </a:p>
          <a:p>
            <a:r>
              <a:rPr lang="tr-TR" dirty="0" smtClean="0"/>
              <a:t>Envanter belirtilen bu </a:t>
            </a:r>
            <a:r>
              <a:rPr lang="tr-TR" b="1" dirty="0" smtClean="0"/>
              <a:t>hesap dönemlerinin sonundan itibaren 3 ay içinde çıkarılır ve deftere kaydedilir</a:t>
            </a:r>
            <a:r>
              <a:rPr lang="tr-TR" dirty="0" smtClean="0"/>
              <a:t>.</a:t>
            </a:r>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Bilanço </a:t>
            </a:r>
            <a:br>
              <a:rPr lang="tr-TR" b="1" dirty="0" smtClean="0"/>
            </a:br>
            <a:endParaRPr lang="tr-TR" dirty="0"/>
          </a:p>
        </p:txBody>
      </p:sp>
      <p:sp>
        <p:nvSpPr>
          <p:cNvPr id="3" name="2 İçerik Yer Tutucusu"/>
          <p:cNvSpPr>
            <a:spLocks noGrp="1"/>
          </p:cNvSpPr>
          <p:nvPr>
            <p:ph idx="1"/>
          </p:nvPr>
        </p:nvSpPr>
        <p:spPr>
          <a:xfrm>
            <a:off x="457200" y="980728"/>
            <a:ext cx="8229600" cy="5616624"/>
          </a:xfrm>
        </p:spPr>
        <p:txBody>
          <a:bodyPr>
            <a:normAutofit/>
          </a:bodyPr>
          <a:lstStyle/>
          <a:p>
            <a:r>
              <a:rPr lang="tr-TR" b="1" dirty="0" smtClean="0">
                <a:solidFill>
                  <a:srgbClr val="FF0000"/>
                </a:solidFill>
              </a:rPr>
              <a:t>Bilanço</a:t>
            </a:r>
            <a:r>
              <a:rPr lang="tr-TR" dirty="0" smtClean="0"/>
              <a:t>, </a:t>
            </a:r>
            <a:r>
              <a:rPr lang="tr-TR" b="1" dirty="0" smtClean="0"/>
              <a:t>banka envanterinde yer alan kıymetlerin</a:t>
            </a:r>
            <a:r>
              <a:rPr lang="tr-TR" dirty="0" smtClean="0"/>
              <a:t> (yani  taşınmazlar, alacaklar, borçlar, nakit para tutarı ve varlıkları) </a:t>
            </a:r>
            <a:r>
              <a:rPr lang="tr-TR" b="1" dirty="0" smtClean="0"/>
              <a:t>tasnifli ve karşılıklı olarak değerleri itibariyle sıralandığı bir tablo</a:t>
            </a:r>
            <a:r>
              <a:rPr lang="tr-TR" dirty="0" smtClean="0"/>
              <a:t>dur (VUK md. 192). </a:t>
            </a:r>
          </a:p>
          <a:p>
            <a:r>
              <a:rPr lang="tr-TR" dirty="0" smtClean="0"/>
              <a:t>Daha doğrusu </a:t>
            </a:r>
            <a:r>
              <a:rPr lang="tr-TR" b="1" dirty="0" smtClean="0"/>
              <a:t>bilanço bir finansal tablo</a:t>
            </a:r>
            <a:r>
              <a:rPr lang="tr-TR" dirty="0" smtClean="0"/>
              <a:t>dur. </a:t>
            </a:r>
          </a:p>
          <a:p>
            <a:r>
              <a:rPr lang="tr-TR" dirty="0" smtClean="0"/>
              <a:t>Bilançonun </a:t>
            </a:r>
            <a:r>
              <a:rPr lang="tr-TR" b="1" dirty="0" smtClean="0"/>
              <a:t>iki yönü vardır (</a:t>
            </a:r>
            <a:r>
              <a:rPr lang="tr-TR" dirty="0" smtClean="0"/>
              <a:t>VUK md. 192). </a:t>
            </a:r>
          </a:p>
          <a:p>
            <a:endParaRPr lang="tr-T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6024"/>
            <a:ext cx="8229600" cy="6597352"/>
          </a:xfrm>
        </p:spPr>
        <p:txBody>
          <a:bodyPr>
            <a:normAutofit/>
          </a:bodyPr>
          <a:lstStyle/>
          <a:p>
            <a:r>
              <a:rPr lang="tr-TR" dirty="0" smtClean="0"/>
              <a:t>Bunlar; </a:t>
            </a:r>
            <a:r>
              <a:rPr lang="tr-TR" b="1" dirty="0" smtClean="0"/>
              <a:t>aktifler ve pasiflerdir</a:t>
            </a:r>
            <a:r>
              <a:rPr lang="tr-TR" dirty="0" smtClean="0"/>
              <a:t>. </a:t>
            </a:r>
          </a:p>
          <a:p>
            <a:r>
              <a:rPr lang="tr-TR" dirty="0" smtClean="0"/>
              <a:t>Aktifler bir tarafta pasifler bir tarafta yer alır. </a:t>
            </a:r>
          </a:p>
          <a:p>
            <a:r>
              <a:rPr lang="tr-TR" b="1" dirty="0" smtClean="0"/>
              <a:t>Aktif</a:t>
            </a:r>
            <a:r>
              <a:rPr lang="tr-TR" dirty="0" smtClean="0"/>
              <a:t> tablosunda </a:t>
            </a:r>
            <a:r>
              <a:rPr lang="tr-TR" b="1" dirty="0" smtClean="0"/>
              <a:t>mevcutlar ile alacaklar </a:t>
            </a:r>
            <a:r>
              <a:rPr lang="tr-TR" dirty="0" smtClean="0"/>
              <a:t>(ve varsa zarar), </a:t>
            </a:r>
            <a:r>
              <a:rPr lang="tr-TR" b="1" dirty="0" smtClean="0"/>
              <a:t>pasif tablosunda ise borçlar takip edilir</a:t>
            </a:r>
            <a:r>
              <a:rPr lang="tr-TR" dirty="0" smtClean="0"/>
              <a:t> (VUK md. 192). </a:t>
            </a:r>
          </a:p>
          <a:p>
            <a:r>
              <a:rPr lang="tr-TR" dirty="0" smtClean="0"/>
              <a:t>Aktif toplamı ile borçlar </a:t>
            </a:r>
            <a:r>
              <a:rPr lang="tr-TR" b="1" dirty="0" smtClean="0"/>
              <a:t>arasındaki fark</a:t>
            </a:r>
            <a:r>
              <a:rPr lang="tr-TR" dirty="0" smtClean="0"/>
              <a:t>, banka işletmesinin </a:t>
            </a:r>
            <a:r>
              <a:rPr lang="tr-TR" b="1" dirty="0" smtClean="0"/>
              <a:t>öz sermaye</a:t>
            </a:r>
            <a:r>
              <a:rPr lang="tr-TR" dirty="0" smtClean="0"/>
              <a:t>sini oluşturur (VUK md. 192). </a:t>
            </a:r>
          </a:p>
          <a:p>
            <a:r>
              <a:rPr lang="tr-TR" b="1" dirty="0" smtClean="0"/>
              <a:t>Öz sermaye pasif tablosunda </a:t>
            </a:r>
            <a:r>
              <a:rPr lang="tr-TR" dirty="0" smtClean="0"/>
              <a:t>yer alır (VUK md. 192). </a:t>
            </a:r>
          </a:p>
          <a:p>
            <a:r>
              <a:rPr lang="tr-TR" dirty="0" smtClean="0"/>
              <a:t>Aktif ve pasif tablolarının toplamları </a:t>
            </a:r>
            <a:r>
              <a:rPr lang="tr-TR" b="1" dirty="0" smtClean="0"/>
              <a:t>denk olmak zorunda</a:t>
            </a:r>
            <a:r>
              <a:rPr lang="tr-TR" dirty="0" smtClean="0"/>
              <a:t>dır (VUK md. 192).</a:t>
            </a:r>
          </a:p>
          <a:p>
            <a:endParaRPr lang="tr-T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Bilanço yanında tacirler TTK md. 68/2’ye göre ayrıca </a:t>
            </a:r>
            <a:r>
              <a:rPr lang="tr-TR" b="1" dirty="0" smtClean="0"/>
              <a:t>gelir tablosu oluşturmak </a:t>
            </a:r>
            <a:r>
              <a:rPr lang="tr-TR" dirty="0" smtClean="0"/>
              <a:t>durumundadırlar. </a:t>
            </a:r>
          </a:p>
          <a:p>
            <a:r>
              <a:rPr lang="tr-TR" dirty="0" smtClean="0"/>
              <a:t>Bilanço ve gelir tablosu </a:t>
            </a:r>
            <a:r>
              <a:rPr lang="tr-TR" b="1" dirty="0" smtClean="0"/>
              <a:t>yılsonu finansal tablolarını oluşturur</a:t>
            </a:r>
            <a:r>
              <a:rPr lang="tr-TR" dirty="0" smtClean="0"/>
              <a:t> (TTK md. 68/3). </a:t>
            </a:r>
          </a:p>
          <a:p>
            <a:r>
              <a:rPr lang="tr-TR" dirty="0" smtClean="0"/>
              <a:t>Bu tablolar </a:t>
            </a:r>
            <a:r>
              <a:rPr lang="tr-TR" dirty="0" smtClean="0">
                <a:solidFill>
                  <a:srgbClr val="FF0000"/>
                </a:solidFill>
              </a:rPr>
              <a:t>açık, anlaşılır, Türkiye muhasebe standartlarına uygun ve düzenli bir işletme faaliyeti akışına uygun sürede </a:t>
            </a:r>
            <a:r>
              <a:rPr lang="tr-TR" dirty="0" smtClean="0"/>
              <a:t>oluşturulmalıdır (TTK, md. 69). </a:t>
            </a:r>
          </a:p>
          <a:p>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i="1" dirty="0" smtClean="0"/>
              <a:t>Kurumsal yönetim: </a:t>
            </a:r>
            <a:r>
              <a:rPr lang="tr-TR" i="1" dirty="0" smtClean="0"/>
              <a:t>Banka üst yönetiminin bankayı, belirlenmiş hedefler, BK, </a:t>
            </a:r>
            <a:r>
              <a:rPr lang="tr-TR" i="1" dirty="0" err="1" smtClean="0"/>
              <a:t>BK’ye</a:t>
            </a:r>
            <a:r>
              <a:rPr lang="tr-TR" i="1" dirty="0" smtClean="0"/>
              <a:t> istinaden çıkarılan düzenlemeler ile ilgili diğer mevzuat, ana sözleşme ve banka içi düzenlemeler ile bankacılık etik kuralları doğrultusunda, tüm menfaat ve pay sahipleri ile tasarruf sahiplerinin hak ve menfaatlerini koruyacak biçimde yönetimini (BKYİY, md. 3/f) ifade etmektedir. </a:t>
            </a:r>
            <a:endParaRPr lang="tr-TR"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Diğer Defterler</a:t>
            </a:r>
            <a:br>
              <a:rPr lang="tr-TR" b="1" dirty="0" smtClean="0"/>
            </a:br>
            <a:endParaRPr lang="tr-TR" dirty="0"/>
          </a:p>
        </p:txBody>
      </p:sp>
      <p:sp>
        <p:nvSpPr>
          <p:cNvPr id="3" name="2 İçerik Yer Tutucusu"/>
          <p:cNvSpPr>
            <a:spLocks noGrp="1"/>
          </p:cNvSpPr>
          <p:nvPr>
            <p:ph idx="1"/>
          </p:nvPr>
        </p:nvSpPr>
        <p:spPr>
          <a:xfrm>
            <a:off x="457200" y="1124744"/>
            <a:ext cx="8229600" cy="5001419"/>
          </a:xfrm>
        </p:spPr>
        <p:txBody>
          <a:bodyPr>
            <a:normAutofit fontScale="92500" lnSpcReduction="10000"/>
          </a:bodyPr>
          <a:lstStyle/>
          <a:p>
            <a:r>
              <a:rPr lang="tr-TR" dirty="0" smtClean="0"/>
              <a:t>Yukarıda sayılan defterler dışında ya TTK’de ya da </a:t>
            </a:r>
            <a:r>
              <a:rPr lang="tr-TR" dirty="0" err="1" smtClean="0"/>
              <a:t>VUK’de</a:t>
            </a:r>
            <a:r>
              <a:rPr lang="tr-TR" dirty="0" smtClean="0"/>
              <a:t> bankalara yönelik tutulması emredilen defterler bulunmaktadır. </a:t>
            </a:r>
          </a:p>
          <a:p>
            <a:r>
              <a:rPr lang="tr-TR" dirty="0" smtClean="0"/>
              <a:t>Bunlardan biri </a:t>
            </a:r>
            <a:r>
              <a:rPr lang="tr-TR" b="1" dirty="0" smtClean="0"/>
              <a:t>pay defteri</a:t>
            </a:r>
            <a:r>
              <a:rPr lang="tr-TR" dirty="0" smtClean="0"/>
              <a:t>dir. </a:t>
            </a:r>
          </a:p>
          <a:p>
            <a:r>
              <a:rPr lang="tr-TR" dirty="0" smtClean="0"/>
              <a:t>Pay defteri kısaca </a:t>
            </a:r>
            <a:r>
              <a:rPr lang="tr-TR" b="1" dirty="0" smtClean="0">
                <a:solidFill>
                  <a:srgbClr val="FF0000"/>
                </a:solidFill>
              </a:rPr>
              <a:t>pay sahiplerinin kaydedildiği </a:t>
            </a:r>
            <a:r>
              <a:rPr lang="tr-TR" b="1" dirty="0" smtClean="0"/>
              <a:t>ciltli ve sayfaları birbirini takip eden sıra numaralı bir defter</a:t>
            </a:r>
            <a:r>
              <a:rPr lang="tr-TR" dirty="0" smtClean="0"/>
              <a:t>dir. </a:t>
            </a:r>
          </a:p>
          <a:p>
            <a:r>
              <a:rPr lang="tr-TR" dirty="0" smtClean="0"/>
              <a:t>Pay defteri bankaların senede bağlanmamış pay ve nama yazılı pay senedi sahipleriyle, intifa hakkı sahiplerini, ad, </a:t>
            </a:r>
            <a:r>
              <a:rPr lang="tr-TR" dirty="0" err="1" smtClean="0"/>
              <a:t>soyad</a:t>
            </a:r>
            <a:r>
              <a:rPr lang="tr-TR" dirty="0" smtClean="0"/>
              <a:t>, unvan ve adresleriyle birlikte kaydedildiği defterdir  (TTK, 499/1). </a:t>
            </a:r>
          </a:p>
          <a:p>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96752"/>
            <a:ext cx="8229600" cy="4929411"/>
          </a:xfrm>
        </p:spPr>
        <p:txBody>
          <a:bodyPr>
            <a:normAutofit lnSpcReduction="10000"/>
          </a:bodyPr>
          <a:lstStyle/>
          <a:p>
            <a:r>
              <a:rPr lang="tr-TR" dirty="0" smtClean="0"/>
              <a:t>Banka ile ilişkilerde, sadece </a:t>
            </a:r>
            <a:r>
              <a:rPr lang="tr-TR" u="sng" dirty="0" smtClean="0"/>
              <a:t>pay defterine kayıtlı olan kimseler </a:t>
            </a:r>
            <a:r>
              <a:rPr lang="tr-TR" dirty="0" smtClean="0">
                <a:solidFill>
                  <a:srgbClr val="FF0000"/>
                </a:solidFill>
              </a:rPr>
              <a:t>pay sahibi ve intifa hakkı sahibi</a:t>
            </a:r>
            <a:r>
              <a:rPr lang="tr-TR" dirty="0" smtClean="0"/>
              <a:t> olduğu kabul edilir (TTK, 499/1). </a:t>
            </a:r>
          </a:p>
          <a:p>
            <a:r>
              <a:rPr lang="tr-TR" dirty="0" smtClean="0"/>
              <a:t>Her </a:t>
            </a:r>
            <a:r>
              <a:rPr lang="tr-TR" b="1" dirty="0" smtClean="0"/>
              <a:t>pay sahibi defterin ayrı bir sayfasında </a:t>
            </a:r>
            <a:r>
              <a:rPr lang="tr-TR" dirty="0" smtClean="0"/>
              <a:t>izlenir. </a:t>
            </a:r>
          </a:p>
          <a:p>
            <a:r>
              <a:rPr lang="tr-TR" dirty="0" smtClean="0"/>
              <a:t>Payı/pay senedini devralan yeni ortak veya pay sahibi de yine ayrı bir sayfada izlenmek durumundadır. </a:t>
            </a:r>
          </a:p>
          <a:p>
            <a:r>
              <a:rPr lang="tr-TR" dirty="0" smtClean="0"/>
              <a:t>Pay defterleri </a:t>
            </a:r>
            <a:r>
              <a:rPr lang="tr-TR" b="1" dirty="0" smtClean="0">
                <a:solidFill>
                  <a:srgbClr val="FF0000"/>
                </a:solidFill>
              </a:rPr>
              <a:t>açılış onayı</a:t>
            </a:r>
            <a:r>
              <a:rPr lang="tr-TR" b="1" dirty="0" smtClean="0"/>
              <a:t> yapılmaksızın kullanılabilen bir defter</a:t>
            </a:r>
            <a:r>
              <a:rPr lang="tr-TR" dirty="0" smtClean="0"/>
              <a:t>dir (TTK, md. 64/3). </a:t>
            </a:r>
            <a:endParaRPr lang="tr-T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92500" lnSpcReduction="10000"/>
          </a:bodyPr>
          <a:lstStyle/>
          <a:p>
            <a:r>
              <a:rPr lang="tr-TR" dirty="0" smtClean="0"/>
              <a:t>Pay defterine yapılacak kayıtların şu bilgileri içermesi gerekmektedir: </a:t>
            </a:r>
          </a:p>
          <a:p>
            <a:pPr lvl="1"/>
            <a:r>
              <a:rPr lang="tr-TR" dirty="0" smtClean="0"/>
              <a:t>pay sahibinin adı soyadı veya unvanı, </a:t>
            </a:r>
          </a:p>
          <a:p>
            <a:pPr lvl="1"/>
            <a:r>
              <a:rPr lang="tr-TR" dirty="0" smtClean="0"/>
              <a:t>pay sahibinin iletişim bilgileri, </a:t>
            </a:r>
          </a:p>
          <a:p>
            <a:pPr lvl="1"/>
            <a:r>
              <a:rPr lang="tr-TR" dirty="0" smtClean="0"/>
              <a:t>varsa pay üzerindeki intifa hakkı sahiplerinin adı soyadı veya unvanı ve intifa hakkı sahibi oldukları paylar, </a:t>
            </a:r>
          </a:p>
          <a:p>
            <a:pPr lvl="1"/>
            <a:r>
              <a:rPr lang="tr-TR" dirty="0" smtClean="0"/>
              <a:t>varsa intifa hakkı sahiplerinin iletişim bilgileri, payın nominal değeri, </a:t>
            </a:r>
          </a:p>
          <a:p>
            <a:pPr lvl="1"/>
            <a:r>
              <a:rPr lang="tr-TR" dirty="0" smtClean="0"/>
              <a:t>sahip olunan pay sayısı ve toplam tutar, </a:t>
            </a:r>
          </a:p>
          <a:p>
            <a:pPr lvl="1"/>
            <a:r>
              <a:rPr lang="tr-TR" dirty="0" smtClean="0"/>
              <a:t>payın tertibi, payın edinme tarihi, </a:t>
            </a:r>
          </a:p>
          <a:p>
            <a:pPr lvl="1"/>
            <a:r>
              <a:rPr lang="tr-TR" dirty="0" smtClean="0"/>
              <a:t>deftere kayıt tarihi, </a:t>
            </a:r>
          </a:p>
          <a:p>
            <a:pPr lvl="1"/>
            <a:r>
              <a:rPr lang="tr-TR" dirty="0" smtClean="0"/>
              <a:t>payın senede bağlanıp bağlanmadığı ve türü, </a:t>
            </a:r>
          </a:p>
          <a:p>
            <a:pPr lvl="1"/>
            <a:r>
              <a:rPr lang="tr-TR" dirty="0" smtClean="0"/>
              <a:t>payın edinimi ve devrine ilişkin gerekli açıklamalar.</a:t>
            </a:r>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VUK md. 204’e göre bankalar (ki özel finans kurumu olarak adlandırılır), bankerler ve sigorta şirketleri </a:t>
            </a:r>
            <a:r>
              <a:rPr lang="tr-TR" b="1" dirty="0" smtClean="0"/>
              <a:t>banka ve sigorta muameleleri defteri</a:t>
            </a:r>
            <a:r>
              <a:rPr lang="tr-TR" dirty="0" smtClean="0"/>
              <a:t> tutmak zorundadır. </a:t>
            </a:r>
          </a:p>
          <a:p>
            <a:r>
              <a:rPr lang="tr-TR" dirty="0" smtClean="0"/>
              <a:t>Banka, banker ve sigorta şirketleri </a:t>
            </a:r>
            <a:r>
              <a:rPr lang="tr-TR" b="1" dirty="0" smtClean="0"/>
              <a:t>banka ve sigorta muameleleri vergisinin konusuna giren işlemleri</a:t>
            </a:r>
            <a:r>
              <a:rPr lang="tr-TR" dirty="0" smtClean="0"/>
              <a:t> müfredatlı veya bordrolar üzerinden toplu olarak </a:t>
            </a:r>
            <a:r>
              <a:rPr lang="tr-TR" b="1" dirty="0" smtClean="0"/>
              <a:t>kendi muhasebe defterlerinde kayıt altına alabilir</a:t>
            </a:r>
            <a:r>
              <a:rPr lang="tr-TR" dirty="0" smtClean="0"/>
              <a:t>. </a:t>
            </a:r>
          </a:p>
          <a:p>
            <a:endParaRPr lang="tr-T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Yahut banka, banker ve sigorta şirketleri arzu ederlerse ayrı bir banka ve sigorta muameleleri vergisi defterinde, faaliyetlerine ilişkin diğer işlemlerinden bu işlemleri ayırmak suretiyle defter tutabilirler. </a:t>
            </a:r>
          </a:p>
          <a:p>
            <a:r>
              <a:rPr lang="tr-TR" dirty="0" smtClean="0"/>
              <a:t>Diğer taraftan bankalar damga vergisi sorumluluklarına ilişkin olarak </a:t>
            </a:r>
            <a:r>
              <a:rPr lang="tr-TR" b="1" dirty="0" smtClean="0"/>
              <a:t>damga vergisi defteri tutmak zorundadır</a:t>
            </a:r>
            <a:r>
              <a:rPr lang="tr-TR" dirty="0" smtClean="0"/>
              <a:t>lar.</a:t>
            </a:r>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Müşteri Haklarına Yönelik Kanuni Yükümlülükler</a:t>
            </a:r>
            <a:endParaRPr lang="tr-TR" dirty="0"/>
          </a:p>
        </p:txBody>
      </p:sp>
      <p:sp>
        <p:nvSpPr>
          <p:cNvPr id="3" name="2 İçerik Yer Tutucusu"/>
          <p:cNvSpPr>
            <a:spLocks noGrp="1"/>
          </p:cNvSpPr>
          <p:nvPr>
            <p:ph idx="1"/>
          </p:nvPr>
        </p:nvSpPr>
        <p:spPr/>
        <p:txBody>
          <a:bodyPr>
            <a:normAutofit/>
          </a:bodyPr>
          <a:lstStyle/>
          <a:p>
            <a:r>
              <a:rPr lang="tr-TR" dirty="0" smtClean="0"/>
              <a:t>Bankalara getirilmiş </a:t>
            </a:r>
            <a:r>
              <a:rPr lang="tr-TR" b="1" dirty="0" smtClean="0"/>
              <a:t>yükümlülüklerden bazıları müşterilere yönelik</a:t>
            </a:r>
            <a:r>
              <a:rPr lang="tr-TR" dirty="0" smtClean="0"/>
              <a:t>tir. </a:t>
            </a:r>
          </a:p>
          <a:p>
            <a:r>
              <a:rPr lang="tr-TR" dirty="0" smtClean="0"/>
              <a:t>Bu yükümlülükler genelde müşteri hakları şeklinde de ifade edilebilir. </a:t>
            </a:r>
          </a:p>
          <a:p>
            <a:r>
              <a:rPr lang="tr-TR" dirty="0" smtClean="0"/>
              <a:t>Bankaların işlemlerine ya da faaliyetlerine yönelen bu yükümlülüklerin amacı, </a:t>
            </a:r>
            <a:r>
              <a:rPr lang="tr-TR" b="1" dirty="0" smtClean="0"/>
              <a:t>müşterinin aydınlatılması</a:t>
            </a:r>
            <a:r>
              <a:rPr lang="tr-TR" dirty="0" smtClean="0"/>
              <a:t>dır. </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b="1" dirty="0" smtClean="0"/>
              <a:t>Bankalar</a:t>
            </a:r>
            <a:r>
              <a:rPr lang="tr-TR" dirty="0" smtClean="0"/>
              <a:t> verdikleri hizmetlere ilişkin olarak müşterileri tarafından yöneltilen </a:t>
            </a:r>
            <a:r>
              <a:rPr lang="tr-TR" b="1" dirty="0" smtClean="0"/>
              <a:t>her türlü soruya cevap verecek sistemi kurmakla </a:t>
            </a:r>
            <a:r>
              <a:rPr lang="tr-TR" dirty="0" smtClean="0"/>
              <a:t>ve bu sistemler ile ilgili </a:t>
            </a:r>
            <a:r>
              <a:rPr lang="tr-TR" dirty="0" smtClean="0">
                <a:solidFill>
                  <a:srgbClr val="FF0000"/>
                </a:solidFill>
                <a:effectLst>
                  <a:outerShdw blurRad="38100" dist="38100" dir="2700000" algn="tl">
                    <a:srgbClr val="000000">
                      <a:alpha val="43137"/>
                    </a:srgbClr>
                  </a:outerShdw>
                </a:effectLst>
              </a:rPr>
              <a:t>bilgiyi, kullanım yollarını </a:t>
            </a:r>
            <a:r>
              <a:rPr lang="tr-TR" b="1" i="1" dirty="0" smtClean="0"/>
              <a:t>bildirmekle yükümlüdür </a:t>
            </a:r>
            <a:r>
              <a:rPr lang="tr-TR" dirty="0" smtClean="0"/>
              <a:t>(BK, md. 76/1). </a:t>
            </a:r>
          </a:p>
          <a:p>
            <a:r>
              <a:rPr lang="tr-TR" dirty="0" smtClean="0"/>
              <a:t>Günümüzde müşteriler telefon bankacılığı yanında bölge müdürlükleri ya da şubelerden </a:t>
            </a:r>
            <a:r>
              <a:rPr lang="tr-TR" b="1" dirty="0" smtClean="0"/>
              <a:t>talep ettikleri tüm bilgilere ulaşabilmektedir</a:t>
            </a:r>
            <a:r>
              <a:rPr lang="tr-TR" dirty="0" smtClean="0"/>
              <a:t>.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Bankaların müşterilerine sundukları </a:t>
            </a:r>
            <a:r>
              <a:rPr lang="tr-TR" b="1" dirty="0" smtClean="0"/>
              <a:t>hizmetlerden biri</a:t>
            </a:r>
            <a:r>
              <a:rPr lang="tr-TR" dirty="0" smtClean="0"/>
              <a:t> de, </a:t>
            </a:r>
            <a:r>
              <a:rPr lang="tr-TR" b="1" dirty="0" smtClean="0"/>
              <a:t>kredi kullandırma işlemi</a:t>
            </a:r>
            <a:r>
              <a:rPr lang="tr-TR" dirty="0" smtClean="0"/>
              <a:t>dir. </a:t>
            </a:r>
          </a:p>
          <a:p>
            <a:r>
              <a:rPr lang="tr-TR" dirty="0" smtClean="0"/>
              <a:t>Kredi kullandıran bankalar, kredi sözleşmesinin onaylı bir örneğini müşterilerine vermek zorundadır (BK, md. 76/1). </a:t>
            </a:r>
          </a:p>
          <a:p>
            <a:r>
              <a:rPr lang="tr-TR" dirty="0" smtClean="0"/>
              <a:t>Belge talebine ilişkin örnek verme yükümü sadece kredi sözleşmeleriyle sınırlı değildir. </a:t>
            </a:r>
          </a:p>
          <a:p>
            <a:r>
              <a:rPr lang="tr-TR" dirty="0" smtClean="0"/>
              <a:t>Aynı zamanda </a:t>
            </a:r>
            <a:r>
              <a:rPr lang="tr-TR" b="1" dirty="0" smtClean="0"/>
              <a:t>diğer işlemlerle ilgili tüm belgeler, talepleri halinde müşterilere verilmek zorunda</a:t>
            </a:r>
            <a:r>
              <a:rPr lang="tr-TR" dirty="0" smtClean="0"/>
              <a:t>dır (BK, md. 76/1).</a:t>
            </a:r>
            <a:endParaRPr lang="tr-T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92500" lnSpcReduction="10000"/>
          </a:bodyPr>
          <a:lstStyle/>
          <a:p>
            <a:r>
              <a:rPr lang="tr-TR" dirty="0" smtClean="0"/>
              <a:t>Bankaların müşterileriyle akdettikleri </a:t>
            </a:r>
            <a:r>
              <a:rPr lang="tr-TR" b="1" dirty="0" smtClean="0"/>
              <a:t>sözleşmelerin belli unsurları içermesi gerekmekte</a:t>
            </a:r>
            <a:r>
              <a:rPr lang="tr-TR" dirty="0" smtClean="0"/>
              <a:t>dir. </a:t>
            </a:r>
          </a:p>
          <a:p>
            <a:r>
              <a:rPr lang="tr-TR" dirty="0" err="1" smtClean="0"/>
              <a:t>BK’ye</a:t>
            </a:r>
            <a:r>
              <a:rPr lang="tr-TR" dirty="0" smtClean="0"/>
              <a:t> göre; bu sözleşmelerin şekil ve içeriğinde yer alması gereken asgari unsurlar ile “tip sözleşme” akdetmekle yapılacak işlemlerde </a:t>
            </a:r>
            <a:r>
              <a:rPr lang="tr-TR" b="1" dirty="0" smtClean="0"/>
              <a:t>sözleşmenin taşıması gereken asgari unsurlar, </a:t>
            </a:r>
            <a:r>
              <a:rPr lang="tr-TR" b="1" dirty="0" err="1" smtClean="0"/>
              <a:t>BDDKur’un</a:t>
            </a:r>
            <a:r>
              <a:rPr lang="tr-TR" b="1" dirty="0" smtClean="0"/>
              <a:t> da görüşünü almak suretiyle TBB ve TKBB tarafından belirlenir </a:t>
            </a:r>
            <a:r>
              <a:rPr lang="tr-TR" dirty="0" smtClean="0"/>
              <a:t>(BK, md. 76/2). </a:t>
            </a:r>
          </a:p>
          <a:p>
            <a:r>
              <a:rPr lang="tr-TR" dirty="0" smtClean="0"/>
              <a:t>Kuruluş birlikleri tarafından belirlenen unsurlar tüketici haklarına ilişkin mevzuat hükümlerini etkilemeyecektir (BK, md. 76/2). </a:t>
            </a:r>
          </a:p>
          <a:p>
            <a:r>
              <a:rPr lang="tr-TR" dirty="0" smtClean="0"/>
              <a:t>Bu haklar saklıdır. </a:t>
            </a:r>
          </a:p>
          <a:p>
            <a:endParaRPr lang="tr-TR" dirty="0" smtClean="0"/>
          </a:p>
          <a:p>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dirty="0" smtClean="0"/>
              <a:t>Bankacılık hizmetlerinden yararlanmak isteyen </a:t>
            </a:r>
            <a:r>
              <a:rPr lang="tr-TR" b="1" dirty="0" smtClean="0"/>
              <a:t>müşteriler</a:t>
            </a:r>
            <a:r>
              <a:rPr lang="tr-TR" dirty="0" smtClean="0"/>
              <a:t>, </a:t>
            </a:r>
            <a:r>
              <a:rPr lang="tr-TR" u="sng" dirty="0" smtClean="0">
                <a:solidFill>
                  <a:srgbClr val="FF0000"/>
                </a:solidFill>
              </a:rPr>
              <a:t>kimliklerini ve vergi numaralarını ibraz etmek durumundadır</a:t>
            </a:r>
            <a:r>
              <a:rPr lang="tr-TR" dirty="0" smtClean="0"/>
              <a:t>lar. </a:t>
            </a:r>
          </a:p>
          <a:p>
            <a:r>
              <a:rPr lang="tr-TR" dirty="0" smtClean="0"/>
              <a:t>Bankalar, </a:t>
            </a:r>
            <a:r>
              <a:rPr lang="tr-TR" u="sng" dirty="0" smtClean="0"/>
              <a:t>kimliksiz ya da vergi numarası olmaksızın başvuranların</a:t>
            </a:r>
            <a:r>
              <a:rPr lang="tr-TR" dirty="0" smtClean="0"/>
              <a:t>; </a:t>
            </a:r>
            <a:r>
              <a:rPr lang="tr-TR" i="1" u="sng" dirty="0" smtClean="0"/>
              <a:t>mevduat, katılım fonu, kredi ve her ne ad altında olursa olsun hesap açma taleplerini </a:t>
            </a:r>
            <a:r>
              <a:rPr lang="tr-TR" dirty="0" smtClean="0"/>
              <a:t>yerine getiremezler (BK, md. 76/3). </a:t>
            </a:r>
          </a:p>
          <a:p>
            <a:r>
              <a:rPr lang="tr-TR" dirty="0" smtClean="0"/>
              <a:t>Ayrıca, bankaların bu müşterilerle sözleşme düzenlemeleri diğer taraftan havale ve kambiyo hizmetleri ile diğer bankacılık ve malî hizmetleri </a:t>
            </a:r>
            <a:r>
              <a:rPr lang="tr-TR" u="sng" dirty="0" smtClean="0"/>
              <a:t>kimliksiz ya da vergi numarası olmaksızın başvuranlara</a:t>
            </a:r>
            <a:r>
              <a:rPr lang="tr-TR" dirty="0" smtClean="0"/>
              <a:t> sunmaları yasaklanmıştır (BK, md. 76/3).</a:t>
            </a:r>
          </a:p>
          <a:p>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i="1" dirty="0" smtClean="0"/>
              <a:t>Üst düzey yönetim: </a:t>
            </a:r>
            <a:r>
              <a:rPr lang="tr-TR" i="1" dirty="0" smtClean="0"/>
              <a:t>Banka genel müdür ve genel müdür yardımcıları, iç sistemler kapsamındaki birimlerin yöneticileri ile başka unvanlarla istihdam edilseler dahi, danışmanlık birimleri dışındaki birimlerin, yetki ve görevleri itibarıyla genel müdür yardımcısına denk veya daha üst konumlarda görev yapan yöneticilerini (BKYİY, md. 3/g) kapsamaktadır. </a:t>
            </a:r>
            <a:endParaRPr lang="tr-TR" dirty="0"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İç Sistemleri </a:t>
            </a:r>
            <a:endParaRPr lang="tr-TR" dirty="0"/>
          </a:p>
        </p:txBody>
      </p:sp>
      <p:sp>
        <p:nvSpPr>
          <p:cNvPr id="3" name="2 İçerik Yer Tutucusu"/>
          <p:cNvSpPr>
            <a:spLocks noGrp="1"/>
          </p:cNvSpPr>
          <p:nvPr>
            <p:ph idx="1"/>
          </p:nvPr>
        </p:nvSpPr>
        <p:spPr>
          <a:xfrm>
            <a:off x="457200" y="1340768"/>
            <a:ext cx="8229600" cy="4785395"/>
          </a:xfrm>
        </p:spPr>
        <p:txBody>
          <a:bodyPr>
            <a:normAutofit/>
          </a:bodyPr>
          <a:lstStyle/>
          <a:p>
            <a:r>
              <a:rPr lang="tr-TR" dirty="0" smtClean="0"/>
              <a:t>Günümüzde </a:t>
            </a:r>
            <a:r>
              <a:rPr lang="tr-TR" b="1" dirty="0" smtClean="0"/>
              <a:t>bankacılık sistemi</a:t>
            </a:r>
            <a:r>
              <a:rPr lang="tr-TR" dirty="0" smtClean="0"/>
              <a:t>, yalnızca ticari kârı düşünen ya da risklerden belli oranlarda kaçınmaya yönelen, </a:t>
            </a:r>
            <a:r>
              <a:rPr lang="tr-TR" b="1" dirty="0" smtClean="0"/>
              <a:t>tek yönlü yönetim anlayışla yönetilemeyecek kadar güç bir faaliyet alanına dönüşmüş</a:t>
            </a:r>
            <a:r>
              <a:rPr lang="tr-TR" dirty="0" smtClean="0"/>
              <a:t>ken, özellikle risk ve getiriyi bir arada dikkate alan </a:t>
            </a:r>
            <a:r>
              <a:rPr lang="tr-TR" b="1" dirty="0" smtClean="0"/>
              <a:t>çok yönlü bir yönetim anlayışıyla yönetilmesi gereken bir sektör</a:t>
            </a:r>
            <a:r>
              <a:rPr lang="tr-TR" dirty="0" smtClean="0"/>
              <a:t> haline gelmiştir (Şişman, 2011: 5). </a:t>
            </a:r>
          </a:p>
          <a:p>
            <a:endParaRPr lang="tr-T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Dolayısıyla bankalar iç ve dış sistemlerinde tutarlılık göstermek ve </a:t>
            </a:r>
            <a:r>
              <a:rPr lang="tr-TR" dirty="0" err="1" smtClean="0"/>
              <a:t>uluslararasılaşan</a:t>
            </a:r>
            <a:r>
              <a:rPr lang="tr-TR" dirty="0" smtClean="0"/>
              <a:t> sektörde yeni </a:t>
            </a:r>
            <a:r>
              <a:rPr lang="tr-TR" b="1" dirty="0" smtClean="0"/>
              <a:t>hukuki düzenlemelere ayak uyduran bir yapıya sahip olmak zorunda</a:t>
            </a:r>
            <a:r>
              <a:rPr lang="tr-TR" dirty="0" smtClean="0"/>
              <a:t>dır.</a:t>
            </a:r>
            <a:endParaRPr lang="tr-T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b="1" dirty="0" smtClean="0"/>
              <a:t>Bankalar</a:t>
            </a:r>
            <a:r>
              <a:rPr lang="tr-TR" dirty="0" smtClean="0"/>
              <a:t> yürüttükleri faaliyetler nedeniyle örneğin kullandırılan kredilerin geri ödenmemesi gibi </a:t>
            </a:r>
            <a:r>
              <a:rPr lang="tr-TR" b="1" dirty="0" smtClean="0"/>
              <a:t>pek çok riskle karşı karşıyadırlar</a:t>
            </a:r>
            <a:r>
              <a:rPr lang="tr-TR" dirty="0" smtClean="0"/>
              <a:t>. </a:t>
            </a:r>
          </a:p>
          <a:p>
            <a:r>
              <a:rPr lang="tr-TR" dirty="0" smtClean="0"/>
              <a:t>Bu nedenle bankaların karşılaştıkları </a:t>
            </a:r>
            <a:r>
              <a:rPr lang="tr-TR" b="1" dirty="0" smtClean="0"/>
              <a:t>risklerin izlenmesi ve kontrolünün sağlanması önem taşımakta</a:t>
            </a:r>
            <a:r>
              <a:rPr lang="tr-TR" dirty="0" smtClean="0"/>
              <a:t>dır.  </a:t>
            </a:r>
          </a:p>
          <a:p>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fontScale="92500" lnSpcReduction="10000"/>
          </a:bodyPr>
          <a:lstStyle/>
          <a:p>
            <a:r>
              <a:rPr lang="tr-TR" dirty="0" smtClean="0"/>
              <a:t>Bu sebeplerden ötürü, bankalar “</a:t>
            </a:r>
            <a:r>
              <a:rPr lang="tr-TR" i="1" dirty="0" smtClean="0"/>
              <a:t>...faaliyetlerinin kapsamı ve yapısıyla uyumlu ve değişen koşullara uygun, tüm şube ve konsolidasyona tâbi ortaklıklarını kapsayan </a:t>
            </a:r>
            <a:r>
              <a:rPr lang="tr-TR" i="1" dirty="0" smtClean="0">
                <a:solidFill>
                  <a:srgbClr val="FF0000"/>
                </a:solidFill>
              </a:rPr>
              <a:t>yeterli ve etkin bir iç kontrol</a:t>
            </a:r>
            <a:r>
              <a:rPr lang="tr-TR" i="1" dirty="0" smtClean="0"/>
              <a:t>, </a:t>
            </a:r>
            <a:r>
              <a:rPr lang="tr-TR" i="1" dirty="0" smtClean="0">
                <a:solidFill>
                  <a:srgbClr val="0070C0"/>
                </a:solidFill>
              </a:rPr>
              <a:t>risk yönetimi ve iç denetim sistemi </a:t>
            </a:r>
            <a:r>
              <a:rPr lang="tr-TR" b="1" i="1" dirty="0" smtClean="0">
                <a:solidFill>
                  <a:srgbClr val="0070C0"/>
                </a:solidFill>
              </a:rPr>
              <a:t>kurmak ve işletmekle </a:t>
            </a:r>
            <a:r>
              <a:rPr lang="tr-TR" i="1" dirty="0" smtClean="0"/>
              <a:t>yükümlüdürler</a:t>
            </a:r>
            <a:r>
              <a:rPr lang="tr-TR" dirty="0" smtClean="0"/>
              <a:t>” (BK, md. 29/1). </a:t>
            </a:r>
          </a:p>
          <a:p>
            <a:r>
              <a:rPr lang="tr-TR" dirty="0" smtClean="0"/>
              <a:t>Hükümden de anlaşıldığı üzere banka iç sistemleri; </a:t>
            </a:r>
          </a:p>
          <a:p>
            <a:pPr lvl="1"/>
            <a:r>
              <a:rPr lang="tr-TR" dirty="0" smtClean="0"/>
              <a:t>iç kontrol, </a:t>
            </a:r>
          </a:p>
          <a:p>
            <a:pPr lvl="1"/>
            <a:r>
              <a:rPr lang="tr-TR" dirty="0" smtClean="0"/>
              <a:t>iç denetim ve </a:t>
            </a:r>
          </a:p>
          <a:p>
            <a:pPr lvl="1"/>
            <a:r>
              <a:rPr lang="tr-TR" dirty="0" smtClean="0"/>
              <a:t>risk yönetimi </a:t>
            </a:r>
          </a:p>
          <a:p>
            <a:r>
              <a:rPr lang="tr-TR" dirty="0" smtClean="0"/>
              <a:t>gibi üç farklı kavram üzerine kurulmuştur.</a:t>
            </a:r>
            <a:endParaRPr lang="tr-T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Banka iç sistemlerine yönelik detaylı düzenlemeler Bankaların İç Sistemleri ve İçsel Sermaye Yeterliliği Değerlendirme Süreci Hakkında Yönetmelik (Banka İç Sistemleri Hakkında Yönetmelik - BİSHY) ile düzenlenmiştir. </a:t>
            </a:r>
          </a:p>
          <a:p>
            <a:endParaRPr lang="tr-TR" dirty="0" smtClean="0"/>
          </a:p>
          <a:p>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Banka </a:t>
            </a:r>
            <a:r>
              <a:rPr lang="tr-TR" b="1" dirty="0" smtClean="0"/>
              <a:t>iç sistemler</a:t>
            </a:r>
            <a:r>
              <a:rPr lang="tr-TR" dirty="0" smtClean="0"/>
              <a:t>i kapsamındaki birimler banka organizasyon yapısı içerisinde, </a:t>
            </a:r>
            <a:r>
              <a:rPr lang="tr-TR" b="1" dirty="0" smtClean="0"/>
              <a:t>yönetim kuruluna bağlı olarak </a:t>
            </a:r>
            <a:r>
              <a:rPr lang="tr-TR" dirty="0" smtClean="0"/>
              <a:t>kurulacaktır (BİSHY, md. 4/2). </a:t>
            </a:r>
          </a:p>
          <a:p>
            <a:r>
              <a:rPr lang="tr-TR" dirty="0" smtClean="0"/>
              <a:t>Ancak bu </a:t>
            </a:r>
            <a:r>
              <a:rPr lang="tr-TR" b="1" dirty="0" smtClean="0"/>
              <a:t>yetki </a:t>
            </a:r>
            <a:r>
              <a:rPr lang="tr-TR" dirty="0" smtClean="0"/>
              <a:t>iç sistem sorumlusuna </a:t>
            </a:r>
            <a:r>
              <a:rPr lang="tr-TR" b="1" dirty="0" smtClean="0"/>
              <a:t>devredilebilir</a:t>
            </a:r>
            <a:r>
              <a:rPr lang="tr-TR" dirty="0" smtClean="0"/>
              <a:t> (BİSHY, md. 4/2). </a:t>
            </a:r>
          </a:p>
          <a:p>
            <a:r>
              <a:rPr lang="tr-TR" dirty="0" smtClean="0"/>
              <a:t>Bu noktada BİSHY md. 5 ile yönetim kurulu, denetim komitesi ve üst düzey yönetime pek çok sorumluluk yüklenmiştir.</a:t>
            </a:r>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İç Kontrol Sistemi </a:t>
            </a:r>
            <a:endParaRPr lang="tr-TR" dirty="0"/>
          </a:p>
        </p:txBody>
      </p:sp>
      <p:sp>
        <p:nvSpPr>
          <p:cNvPr id="3" name="2 İçerik Yer Tutucusu"/>
          <p:cNvSpPr>
            <a:spLocks noGrp="1"/>
          </p:cNvSpPr>
          <p:nvPr>
            <p:ph idx="1"/>
          </p:nvPr>
        </p:nvSpPr>
        <p:spPr/>
        <p:txBody>
          <a:bodyPr>
            <a:normAutofit/>
          </a:bodyPr>
          <a:lstStyle/>
          <a:p>
            <a:r>
              <a:rPr lang="tr-TR" dirty="0" smtClean="0"/>
              <a:t>Banka iç kontrol sistemi, </a:t>
            </a:r>
            <a:r>
              <a:rPr lang="tr-TR" i="1" dirty="0" smtClean="0">
                <a:solidFill>
                  <a:srgbClr val="FF0000"/>
                </a:solidFill>
              </a:rPr>
              <a:t>banka faaliyetlerinin yönetim kuruluna bağlı iç kontrol birimi ve personeli tarafından çeşitli açılardan uygunluğunun sağlanması adına yürütülen sistemli bir faaliyet</a:t>
            </a:r>
            <a:r>
              <a:rPr lang="tr-TR" dirty="0" smtClean="0"/>
              <a:t> olduğu kabul edilir.  </a:t>
            </a:r>
            <a:endParaRPr lang="tr-T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Bu </a:t>
            </a:r>
            <a:r>
              <a:rPr lang="tr-TR" b="1" dirty="0" smtClean="0"/>
              <a:t>sisteminin temel amacı</a:t>
            </a:r>
            <a:r>
              <a:rPr lang="tr-TR" dirty="0" smtClean="0"/>
              <a:t>; </a:t>
            </a:r>
            <a:r>
              <a:rPr lang="tr-TR" i="1" dirty="0" smtClean="0">
                <a:solidFill>
                  <a:srgbClr val="FF0000"/>
                </a:solidFill>
              </a:rPr>
              <a:t>bankanın varlıklarının korunmasını, faaliyetlerin etkin ve verimli bir şekilde mevzuata, banka içi politika ve kurallara ve bankacılık teamüllerine uygun olarak yürütülmesini, muhasebe ve finansal raporlama sisteminin güvenilirliğini, bütünlüğünü ve bilgilerin zamanında elde edilebilirliğini sağlamaktır</a:t>
            </a:r>
            <a:r>
              <a:rPr lang="tr-TR" dirty="0" smtClean="0"/>
              <a:t> (BK, md. 30; BİSHY, md. 9/1). </a:t>
            </a:r>
            <a:endParaRPr lang="tr-T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nedenle bankanın her kademesinde görevli personelin uyacağı ve uygulayacağı sürekli kontrol faaliyetlerinin sağlaması gerekmektedir (BK, md. 30).</a:t>
            </a:r>
            <a:endParaRPr lang="tr-T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Bunun yanında uygun bir iç kontrol sistemi için banka; çalışanlara verilen görevlerin fonksiyonel ayrımları, yetki ve sorumlulukların paylaşımı, fon ödemeleri, banka işlemlerinin mutabakatı, varlıkların korunmasını ve yükümlülüklerin kontrol altında tutulması gibi hususları temin etmek durumundadır (BK, md. 30). </a:t>
            </a:r>
          </a:p>
          <a:p>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864</TotalTime>
  <Words>16572</Words>
  <Application>Microsoft Office PowerPoint</Application>
  <PresentationFormat>Ekran Gösterisi (4:3)</PresentationFormat>
  <Paragraphs>878</Paragraphs>
  <Slides>306</Slides>
  <Notes>0</Notes>
  <HiddenSlides>0</HiddenSlides>
  <MMClips>0</MMClips>
  <ScaleCrop>false</ScaleCrop>
  <HeadingPairs>
    <vt:vector size="4" baseType="variant">
      <vt:variant>
        <vt:lpstr>Tema</vt:lpstr>
      </vt:variant>
      <vt:variant>
        <vt:i4>1</vt:i4>
      </vt:variant>
      <vt:variant>
        <vt:lpstr>Slayt Başlıkları</vt:lpstr>
      </vt:variant>
      <vt:variant>
        <vt:i4>306</vt:i4>
      </vt:variant>
    </vt:vector>
  </HeadingPairs>
  <TitlesOfParts>
    <vt:vector size="307" baseType="lpstr">
      <vt:lpstr>Ofis Teması</vt:lpstr>
      <vt:lpstr>BANKACILIK HUKUKU</vt:lpstr>
      <vt:lpstr>Bankaların Yönetimi</vt:lpstr>
      <vt:lpstr>Slayt 3</vt:lpstr>
      <vt:lpstr>Slayt 4</vt:lpstr>
      <vt:lpstr>Slayt 5</vt:lpstr>
      <vt:lpstr>Banka Kurumsal Yönetim İlkeleri</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Banka Yönetim Kurulu</vt:lpstr>
      <vt:lpstr>Slayt 21</vt:lpstr>
      <vt:lpstr>Slayt 22</vt:lpstr>
      <vt:lpstr>Slayt 23</vt:lpstr>
      <vt:lpstr>Slayt 24</vt:lpstr>
      <vt:lpstr>Slayt 25</vt:lpstr>
      <vt:lpstr>Slayt 26</vt:lpstr>
      <vt:lpstr>Slayt 27</vt:lpstr>
      <vt:lpstr>Banka Denetim Komitesi</vt:lpstr>
      <vt:lpstr>Slayt 29</vt:lpstr>
      <vt:lpstr>Slayt 30</vt:lpstr>
      <vt:lpstr>Slayt 31</vt:lpstr>
      <vt:lpstr>Slayt 32</vt:lpstr>
      <vt:lpstr>Slayt 33</vt:lpstr>
      <vt:lpstr>Banka Genel Müdürü ve Genel Müdür Yardımcısı</vt:lpstr>
      <vt:lpstr>Slayt 35</vt:lpstr>
      <vt:lpstr>Slayt 36</vt:lpstr>
      <vt:lpstr>Slayt 37</vt:lpstr>
      <vt:lpstr>Slayt 38</vt:lpstr>
      <vt:lpstr>Slayt 39</vt:lpstr>
      <vt:lpstr>Slayt 40</vt:lpstr>
      <vt:lpstr>Slayt 41</vt:lpstr>
      <vt:lpstr>Slayt 42</vt:lpstr>
      <vt:lpstr>Banka Çalışanlarının Yemin Ödevi ve Mal Beyanı</vt:lpstr>
      <vt:lpstr>Slayt 44</vt:lpstr>
      <vt:lpstr>Slayt 45</vt:lpstr>
      <vt:lpstr>Slayt 46</vt:lpstr>
      <vt:lpstr>Slayt 47</vt:lpstr>
      <vt:lpstr>Slayt 48</vt:lpstr>
      <vt:lpstr>Slayt 49</vt:lpstr>
      <vt:lpstr>Slayt 50</vt:lpstr>
      <vt:lpstr>Bankacılık Sektöründe Tutulması Zorunlu Defter ve Belgeler </vt:lpstr>
      <vt:lpstr>Türk Ticaret Kanununa Göre Tutulması Zorunlu Defterler</vt:lpstr>
      <vt:lpstr>Karar Defteri</vt:lpstr>
      <vt:lpstr>Slayt 54</vt:lpstr>
      <vt:lpstr>Slayt 55</vt:lpstr>
      <vt:lpstr>Slayt 56</vt:lpstr>
      <vt:lpstr>Slayt 57</vt:lpstr>
      <vt:lpstr>Slayt 58</vt:lpstr>
      <vt:lpstr>Slayt 59</vt:lpstr>
      <vt:lpstr>Slayt 60</vt:lpstr>
      <vt:lpstr>Slayt 61</vt:lpstr>
      <vt:lpstr>Slayt 62</vt:lpstr>
      <vt:lpstr>Slayt 63</vt:lpstr>
      <vt:lpstr>Genel Kurul Toplantı ve Müzakere Defteri </vt:lpstr>
      <vt:lpstr>Slayt 65</vt:lpstr>
      <vt:lpstr>Vergi Usul Kanununa Göre Tutulması Zorunlu Defterler</vt:lpstr>
      <vt:lpstr>Slayt 67</vt:lpstr>
      <vt:lpstr>Slayt 68</vt:lpstr>
      <vt:lpstr>Defterikebir</vt:lpstr>
      <vt:lpstr>Slayt 70</vt:lpstr>
      <vt:lpstr>Yevmiye Defteri</vt:lpstr>
      <vt:lpstr>Slayt 72</vt:lpstr>
      <vt:lpstr>Envanter Defteri </vt:lpstr>
      <vt:lpstr>Slayt 74</vt:lpstr>
      <vt:lpstr>Slayt 75</vt:lpstr>
      <vt:lpstr>Slayt 76</vt:lpstr>
      <vt:lpstr>Bilanço  </vt:lpstr>
      <vt:lpstr>Slayt 78</vt:lpstr>
      <vt:lpstr>Slayt 79</vt:lpstr>
      <vt:lpstr>Diğer Defterler </vt:lpstr>
      <vt:lpstr>Slayt 81</vt:lpstr>
      <vt:lpstr>Slayt 82</vt:lpstr>
      <vt:lpstr>Slayt 83</vt:lpstr>
      <vt:lpstr>Slayt 84</vt:lpstr>
      <vt:lpstr>Müşteri Haklarına Yönelik Kanuni Yükümlülükler</vt:lpstr>
      <vt:lpstr>Slayt 86</vt:lpstr>
      <vt:lpstr>Slayt 87</vt:lpstr>
      <vt:lpstr>Slayt 88</vt:lpstr>
      <vt:lpstr>Slayt 89</vt:lpstr>
      <vt:lpstr>Banka İç Sistemleri </vt:lpstr>
      <vt:lpstr>Slayt 91</vt:lpstr>
      <vt:lpstr>Slayt 92</vt:lpstr>
      <vt:lpstr>Slayt 93</vt:lpstr>
      <vt:lpstr>Slayt 94</vt:lpstr>
      <vt:lpstr>Slayt 95</vt:lpstr>
      <vt:lpstr>Banka İç Kontrol Sistemi </vt:lpstr>
      <vt:lpstr>Slayt 97</vt:lpstr>
      <vt:lpstr>Slayt 98</vt:lpstr>
      <vt:lpstr>Slayt 99</vt:lpstr>
      <vt:lpstr>Slayt 100</vt:lpstr>
      <vt:lpstr>Slayt 101</vt:lpstr>
      <vt:lpstr>Banka Risk Yönetim Sistemi</vt:lpstr>
      <vt:lpstr>Slayt 103</vt:lpstr>
      <vt:lpstr>Slayt 104</vt:lpstr>
      <vt:lpstr>Banka İç Denetim Sistemi </vt:lpstr>
      <vt:lpstr>Slayt 106</vt:lpstr>
      <vt:lpstr>Bankaların Korunmasına Yönelik Hükümler ve Sınırlar</vt:lpstr>
      <vt:lpstr>Bankaların Korunmasına Yönelik Hükümler</vt:lpstr>
      <vt:lpstr>Slayt 109</vt:lpstr>
      <vt:lpstr>Slayt 110</vt:lpstr>
      <vt:lpstr>Slayt 111</vt:lpstr>
      <vt:lpstr>Slayt 112</vt:lpstr>
      <vt:lpstr>Ödenmiş Sermaye, Yedek Akçeler ve Özkaynak</vt:lpstr>
      <vt:lpstr>Slayt 114</vt:lpstr>
      <vt:lpstr>Slayt 115</vt:lpstr>
      <vt:lpstr>Slayt 116</vt:lpstr>
      <vt:lpstr>Slayt 117</vt:lpstr>
      <vt:lpstr>Sermaye ve Likidite Yeterliliği</vt:lpstr>
      <vt:lpstr>Slayt 119</vt:lpstr>
      <vt:lpstr>Slayt 120</vt:lpstr>
      <vt:lpstr>Şekil 16 Sermaye ve Asgari Sermaye Yeterlilik Oranları</vt:lpstr>
      <vt:lpstr>Slayt 122</vt:lpstr>
      <vt:lpstr>Slayt 123</vt:lpstr>
      <vt:lpstr>Slayt 124</vt:lpstr>
      <vt:lpstr>Slayt 125</vt:lpstr>
      <vt:lpstr>Krediler </vt:lpstr>
      <vt:lpstr>Slayt 127</vt:lpstr>
      <vt:lpstr>Slayt 128</vt:lpstr>
      <vt:lpstr>Bankalarda Kredi Açma Yetkisi</vt:lpstr>
      <vt:lpstr>Slayt 130</vt:lpstr>
      <vt:lpstr>Slayt 131</vt:lpstr>
      <vt:lpstr>Slayt 132</vt:lpstr>
      <vt:lpstr>Slayt 133</vt:lpstr>
      <vt:lpstr>Slayt 134</vt:lpstr>
      <vt:lpstr>Slayt 135</vt:lpstr>
      <vt:lpstr>Bankalarca Kullandırılan Kredilerin İzlenmesi </vt:lpstr>
      <vt:lpstr>Slayt 137</vt:lpstr>
      <vt:lpstr>Slayt 138</vt:lpstr>
      <vt:lpstr>Slayt 139</vt:lpstr>
      <vt:lpstr>Karşılıklar ve Teminatlar</vt:lpstr>
      <vt:lpstr>Slayt 141</vt:lpstr>
      <vt:lpstr>Slayt 142</vt:lpstr>
      <vt:lpstr>Slayt 143</vt:lpstr>
      <vt:lpstr>Risk Grupları</vt:lpstr>
      <vt:lpstr>Slayt 145</vt:lpstr>
      <vt:lpstr>Slayt 146</vt:lpstr>
      <vt:lpstr>Slayt 147</vt:lpstr>
      <vt:lpstr>Slayt 148</vt:lpstr>
      <vt:lpstr>Slayt 149</vt:lpstr>
      <vt:lpstr>Slayt 150</vt:lpstr>
      <vt:lpstr>Slayt 151</vt:lpstr>
      <vt:lpstr>Slayt 152</vt:lpstr>
      <vt:lpstr>Dâhil Olunan Risk Grubu ve Mensuplarına Kredi Kullandırılması</vt:lpstr>
      <vt:lpstr>Slayt 154</vt:lpstr>
      <vt:lpstr>Slayt 155</vt:lpstr>
      <vt:lpstr>Slayt 156</vt:lpstr>
      <vt:lpstr>Slayt 157</vt:lpstr>
      <vt:lpstr>Slayt 158</vt:lpstr>
      <vt:lpstr>Slayt 159</vt:lpstr>
      <vt:lpstr>Slayt 160</vt:lpstr>
      <vt:lpstr>Slayt 161</vt:lpstr>
      <vt:lpstr>Slayt 162</vt:lpstr>
      <vt:lpstr>Slayt 163</vt:lpstr>
      <vt:lpstr>Slayt 164</vt:lpstr>
      <vt:lpstr>Bankalara Yönelik Sınırlar</vt:lpstr>
      <vt:lpstr>Kredi Sınırları </vt:lpstr>
      <vt:lpstr>Slayt 167</vt:lpstr>
      <vt:lpstr>Slayt 168</vt:lpstr>
      <vt:lpstr>Slayt 169</vt:lpstr>
      <vt:lpstr>Slayt 170</vt:lpstr>
      <vt:lpstr>Slayt 171</vt:lpstr>
      <vt:lpstr>Slayt 172</vt:lpstr>
      <vt:lpstr>Ortaklık Paylarına İlişkin Sınırlamalar</vt:lpstr>
      <vt:lpstr>Slayt 174</vt:lpstr>
      <vt:lpstr>Slayt 175</vt:lpstr>
      <vt:lpstr>Slayt 176</vt:lpstr>
      <vt:lpstr>Slayt 177</vt:lpstr>
      <vt:lpstr>Gayrimenkul ve Emtia Üzerine Sınırlar</vt:lpstr>
      <vt:lpstr>Slayt 179</vt:lpstr>
      <vt:lpstr>Slayt 180</vt:lpstr>
      <vt:lpstr>Slayt 181</vt:lpstr>
      <vt:lpstr>Slayt 182</vt:lpstr>
      <vt:lpstr>Slayt 183</vt:lpstr>
      <vt:lpstr>Slayt 184</vt:lpstr>
      <vt:lpstr>Slayt 185</vt:lpstr>
      <vt:lpstr>Sandık ve Vakıflara İlişkin İşlemler ile Bağış Sınırları</vt:lpstr>
      <vt:lpstr>Slayt 187</vt:lpstr>
      <vt:lpstr>Slayt 188</vt:lpstr>
      <vt:lpstr>Slayt 189</vt:lpstr>
      <vt:lpstr>Bankaların Denetimi</vt:lpstr>
      <vt:lpstr>Slayt 191</vt:lpstr>
      <vt:lpstr>Slayt 192</vt:lpstr>
      <vt:lpstr>Bankalar Tarafından Hazırlanan Finansal Tablolar</vt:lpstr>
      <vt:lpstr>Temel ve Yardımcı Finansal Tablolar </vt:lpstr>
      <vt:lpstr>Slayt 195</vt:lpstr>
      <vt:lpstr>Slayt 196</vt:lpstr>
      <vt:lpstr>Slayt 197</vt:lpstr>
      <vt:lpstr>Slayt 198</vt:lpstr>
      <vt:lpstr>Slayt 199</vt:lpstr>
      <vt:lpstr>Slayt 200</vt:lpstr>
      <vt:lpstr>Slayt 201</vt:lpstr>
      <vt:lpstr>Slayt 202</vt:lpstr>
      <vt:lpstr>Slayt 203</vt:lpstr>
      <vt:lpstr>Slayt 204</vt:lpstr>
      <vt:lpstr>Konsolide Finansal Raporlar</vt:lpstr>
      <vt:lpstr>Slayt 206</vt:lpstr>
      <vt:lpstr>Slayt 207</vt:lpstr>
      <vt:lpstr>Slayt 208</vt:lpstr>
      <vt:lpstr>Slayt 209</vt:lpstr>
      <vt:lpstr>Slayt 210</vt:lpstr>
      <vt:lpstr>Slayt 211</vt:lpstr>
      <vt:lpstr>Slayt 212</vt:lpstr>
      <vt:lpstr>Slayt 213</vt:lpstr>
      <vt:lpstr>Slayt 214</vt:lpstr>
      <vt:lpstr>Slayt 215</vt:lpstr>
      <vt:lpstr>Yıllık Faaliyet Raporu</vt:lpstr>
      <vt:lpstr>Slayt 217</vt:lpstr>
      <vt:lpstr>Slayt 218</vt:lpstr>
      <vt:lpstr>Slayt 219</vt:lpstr>
      <vt:lpstr>Slayt 220</vt:lpstr>
      <vt:lpstr>Finansal Tablolar ve Raporlara İlişkin Sorumluluk</vt:lpstr>
      <vt:lpstr>Slayt 222</vt:lpstr>
      <vt:lpstr>Bankaların Belge Saklama Yükümlülüğü </vt:lpstr>
      <vt:lpstr>Slayt 224</vt:lpstr>
      <vt:lpstr>Slayt 225</vt:lpstr>
      <vt:lpstr>Bankaların Kamusal Denetimi</vt:lpstr>
      <vt:lpstr>Slayt 227</vt:lpstr>
      <vt:lpstr>Slayt 228</vt:lpstr>
      <vt:lpstr>Slayt 229</vt:lpstr>
      <vt:lpstr>Slayt 230</vt:lpstr>
      <vt:lpstr>Slayt 231</vt:lpstr>
      <vt:lpstr>Bankaların Konsolide Denetimi </vt:lpstr>
      <vt:lpstr>Slayt 233</vt:lpstr>
      <vt:lpstr>Slayt 234</vt:lpstr>
      <vt:lpstr>Slayt 235</vt:lpstr>
      <vt:lpstr>Slayt 236</vt:lpstr>
      <vt:lpstr>Slayt 237</vt:lpstr>
      <vt:lpstr>Slayt 238</vt:lpstr>
      <vt:lpstr>Slayt 239</vt:lpstr>
      <vt:lpstr>Düzeltici Önlemler</vt:lpstr>
      <vt:lpstr>Slayt 241</vt:lpstr>
      <vt:lpstr>Slayt 242</vt:lpstr>
      <vt:lpstr>Slayt 243</vt:lpstr>
      <vt:lpstr> İyileştirici Önlemler</vt:lpstr>
      <vt:lpstr>Slayt 245</vt:lpstr>
      <vt:lpstr>Slayt 246</vt:lpstr>
      <vt:lpstr>Slayt 247</vt:lpstr>
      <vt:lpstr>Slayt 248</vt:lpstr>
      <vt:lpstr>Kısıtlayıcı Önlemler</vt:lpstr>
      <vt:lpstr>Slayt 250</vt:lpstr>
      <vt:lpstr>Slayt 251</vt:lpstr>
      <vt:lpstr>Slayt 252</vt:lpstr>
      <vt:lpstr>Slayt 253</vt:lpstr>
      <vt:lpstr>Faaliyet İzninin Kaldırılması ve TMSF’ye Devir </vt:lpstr>
      <vt:lpstr>Slayt 255</vt:lpstr>
      <vt:lpstr>Slayt 256</vt:lpstr>
      <vt:lpstr>Slayt 257</vt:lpstr>
      <vt:lpstr>TMSF’ye Devredilen Bankalarla İlgili Diğer Hükümler</vt:lpstr>
      <vt:lpstr>Slayt 259</vt:lpstr>
      <vt:lpstr>Slayt 260</vt:lpstr>
      <vt:lpstr>Slayt 261</vt:lpstr>
      <vt:lpstr>Slayt 262</vt:lpstr>
      <vt:lpstr>Slayt 263</vt:lpstr>
      <vt:lpstr>Slayt 264</vt:lpstr>
      <vt:lpstr>Slayt 265</vt:lpstr>
      <vt:lpstr>Slayt 266</vt:lpstr>
      <vt:lpstr>Slayt 267</vt:lpstr>
      <vt:lpstr>Slayt 268</vt:lpstr>
      <vt:lpstr>Banka Kaynaklarının İstismarı</vt:lpstr>
      <vt:lpstr>Slayt 270</vt:lpstr>
      <vt:lpstr>Slayt 271</vt:lpstr>
      <vt:lpstr>Slayt 272</vt:lpstr>
      <vt:lpstr>Slayt 273</vt:lpstr>
      <vt:lpstr>Slayt 274</vt:lpstr>
      <vt:lpstr>Slayt 275</vt:lpstr>
      <vt:lpstr>Slayt 276</vt:lpstr>
      <vt:lpstr>Slayt 277</vt:lpstr>
      <vt:lpstr>Faaliyet İzni Kaldırılan veya TMSF’ye Devredilen Bankalara İlişkin Ortak Hükümler</vt:lpstr>
      <vt:lpstr>Slayt 279</vt:lpstr>
      <vt:lpstr>Slayt 280</vt:lpstr>
      <vt:lpstr>Slayt 281</vt:lpstr>
      <vt:lpstr>Slayt 282</vt:lpstr>
      <vt:lpstr>Slayt 283</vt:lpstr>
      <vt:lpstr>Slayt 284</vt:lpstr>
      <vt:lpstr>Yönetici ve Denetçilerin Şahsi Sorumluluğu</vt:lpstr>
      <vt:lpstr>Slayt 286</vt:lpstr>
      <vt:lpstr>Bankaların Bağımsız Denetimi</vt:lpstr>
      <vt:lpstr>Bağımsız Denetim</vt:lpstr>
      <vt:lpstr>Slayt 289</vt:lpstr>
      <vt:lpstr>Slayt 290</vt:lpstr>
      <vt:lpstr>Slayt 291</vt:lpstr>
      <vt:lpstr>Slayt 292</vt:lpstr>
      <vt:lpstr>Slayt 293</vt:lpstr>
      <vt:lpstr>Slayt 294</vt:lpstr>
      <vt:lpstr>Bağımsız Denetim Süreci</vt:lpstr>
      <vt:lpstr>Slayt 296</vt:lpstr>
      <vt:lpstr>Slayt 297</vt:lpstr>
      <vt:lpstr>Slayt 298</vt:lpstr>
      <vt:lpstr>Slayt 299</vt:lpstr>
      <vt:lpstr>Slayt 300</vt:lpstr>
      <vt:lpstr>Slayt 301</vt:lpstr>
      <vt:lpstr>Bağımsız Denetim Raporu</vt:lpstr>
      <vt:lpstr>Slayt 303</vt:lpstr>
      <vt:lpstr>Slayt 304</vt:lpstr>
      <vt:lpstr>Slayt 305</vt:lpstr>
      <vt:lpstr>Slayt 306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67</cp:revision>
  <dcterms:created xsi:type="dcterms:W3CDTF">2017-09-16T22:09:40Z</dcterms:created>
  <dcterms:modified xsi:type="dcterms:W3CDTF">2018-09-22T23:23:35Z</dcterms:modified>
</cp:coreProperties>
</file>