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44.xml" ContentType="application/vnd.openxmlformats-officedocument.presentationml.slide+xml"/>
  <Override PartName="/ppt/slides/slide153.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343" r:id="rId5"/>
    <p:sldId id="344" r:id="rId6"/>
    <p:sldId id="259" r:id="rId7"/>
    <p:sldId id="260" r:id="rId8"/>
    <p:sldId id="345" r:id="rId9"/>
    <p:sldId id="261" r:id="rId10"/>
    <p:sldId id="262" r:id="rId11"/>
    <p:sldId id="346" r:id="rId12"/>
    <p:sldId id="263" r:id="rId13"/>
    <p:sldId id="347" r:id="rId14"/>
    <p:sldId id="264" r:id="rId15"/>
    <p:sldId id="348" r:id="rId16"/>
    <p:sldId id="265" r:id="rId17"/>
    <p:sldId id="349" r:id="rId18"/>
    <p:sldId id="266" r:id="rId19"/>
    <p:sldId id="267" r:id="rId20"/>
    <p:sldId id="350" r:id="rId21"/>
    <p:sldId id="268" r:id="rId22"/>
    <p:sldId id="269" r:id="rId23"/>
    <p:sldId id="351" r:id="rId24"/>
    <p:sldId id="270" r:id="rId25"/>
    <p:sldId id="271" r:id="rId26"/>
    <p:sldId id="352" r:id="rId27"/>
    <p:sldId id="353" r:id="rId28"/>
    <p:sldId id="272" r:id="rId29"/>
    <p:sldId id="354" r:id="rId30"/>
    <p:sldId id="273" r:id="rId31"/>
    <p:sldId id="274" r:id="rId32"/>
    <p:sldId id="355" r:id="rId33"/>
    <p:sldId id="356" r:id="rId34"/>
    <p:sldId id="275" r:id="rId35"/>
    <p:sldId id="276" r:id="rId36"/>
    <p:sldId id="357" r:id="rId37"/>
    <p:sldId id="277" r:id="rId38"/>
    <p:sldId id="358" r:id="rId39"/>
    <p:sldId id="332" r:id="rId40"/>
    <p:sldId id="359" r:id="rId41"/>
    <p:sldId id="278" r:id="rId42"/>
    <p:sldId id="360" r:id="rId43"/>
    <p:sldId id="279" r:id="rId44"/>
    <p:sldId id="361" r:id="rId45"/>
    <p:sldId id="280" r:id="rId46"/>
    <p:sldId id="362" r:id="rId47"/>
    <p:sldId id="281" r:id="rId48"/>
    <p:sldId id="282" r:id="rId49"/>
    <p:sldId id="363" r:id="rId50"/>
    <p:sldId id="283" r:id="rId51"/>
    <p:sldId id="364" r:id="rId52"/>
    <p:sldId id="284" r:id="rId53"/>
    <p:sldId id="365" r:id="rId54"/>
    <p:sldId id="366" r:id="rId55"/>
    <p:sldId id="285" r:id="rId56"/>
    <p:sldId id="367" r:id="rId57"/>
    <p:sldId id="286" r:id="rId58"/>
    <p:sldId id="368" r:id="rId59"/>
    <p:sldId id="369" r:id="rId60"/>
    <p:sldId id="287" r:id="rId61"/>
    <p:sldId id="370" r:id="rId62"/>
    <p:sldId id="288" r:id="rId63"/>
    <p:sldId id="371" r:id="rId64"/>
    <p:sldId id="289" r:id="rId65"/>
    <p:sldId id="372" r:id="rId66"/>
    <p:sldId id="373" r:id="rId67"/>
    <p:sldId id="374" r:id="rId68"/>
    <p:sldId id="290" r:id="rId69"/>
    <p:sldId id="291" r:id="rId70"/>
    <p:sldId id="292" r:id="rId71"/>
    <p:sldId id="293" r:id="rId72"/>
    <p:sldId id="375" r:id="rId73"/>
    <p:sldId id="294" r:id="rId74"/>
    <p:sldId id="376" r:id="rId75"/>
    <p:sldId id="377" r:id="rId76"/>
    <p:sldId id="295" r:id="rId77"/>
    <p:sldId id="378" r:id="rId78"/>
    <p:sldId id="379" r:id="rId79"/>
    <p:sldId id="296" r:id="rId80"/>
    <p:sldId id="380" r:id="rId81"/>
    <p:sldId id="297" r:id="rId82"/>
    <p:sldId id="298" r:id="rId83"/>
    <p:sldId id="381" r:id="rId84"/>
    <p:sldId id="299" r:id="rId85"/>
    <p:sldId id="382" r:id="rId86"/>
    <p:sldId id="300" r:id="rId87"/>
    <p:sldId id="383" r:id="rId88"/>
    <p:sldId id="384" r:id="rId89"/>
    <p:sldId id="301" r:id="rId90"/>
    <p:sldId id="385" r:id="rId91"/>
    <p:sldId id="386" r:id="rId92"/>
    <p:sldId id="387" r:id="rId93"/>
    <p:sldId id="302" r:id="rId94"/>
    <p:sldId id="303" r:id="rId95"/>
    <p:sldId id="388" r:id="rId96"/>
    <p:sldId id="304" r:id="rId97"/>
    <p:sldId id="389" r:id="rId98"/>
    <p:sldId id="305" r:id="rId99"/>
    <p:sldId id="390" r:id="rId100"/>
    <p:sldId id="391" r:id="rId101"/>
    <p:sldId id="306" r:id="rId102"/>
    <p:sldId id="392" r:id="rId103"/>
    <p:sldId id="307" r:id="rId104"/>
    <p:sldId id="393" r:id="rId105"/>
    <p:sldId id="308" r:id="rId106"/>
    <p:sldId id="394" r:id="rId107"/>
    <p:sldId id="395" r:id="rId108"/>
    <p:sldId id="396" r:id="rId109"/>
    <p:sldId id="309" r:id="rId110"/>
    <p:sldId id="397" r:id="rId111"/>
    <p:sldId id="398" r:id="rId112"/>
    <p:sldId id="310" r:id="rId113"/>
    <p:sldId id="399" r:id="rId114"/>
    <p:sldId id="311" r:id="rId115"/>
    <p:sldId id="312" r:id="rId116"/>
    <p:sldId id="400" r:id="rId117"/>
    <p:sldId id="313" r:id="rId118"/>
    <p:sldId id="314" r:id="rId119"/>
    <p:sldId id="315" r:id="rId120"/>
    <p:sldId id="401" r:id="rId121"/>
    <p:sldId id="316" r:id="rId122"/>
    <p:sldId id="402" r:id="rId123"/>
    <p:sldId id="317" r:id="rId124"/>
    <p:sldId id="403" r:id="rId125"/>
    <p:sldId id="318" r:id="rId126"/>
    <p:sldId id="404" r:id="rId127"/>
    <p:sldId id="319" r:id="rId128"/>
    <p:sldId id="320" r:id="rId129"/>
    <p:sldId id="321" r:id="rId130"/>
    <p:sldId id="405" r:id="rId131"/>
    <p:sldId id="322" r:id="rId132"/>
    <p:sldId id="323" r:id="rId133"/>
    <p:sldId id="324" r:id="rId134"/>
    <p:sldId id="406" r:id="rId135"/>
    <p:sldId id="325" r:id="rId136"/>
    <p:sldId id="407" r:id="rId137"/>
    <p:sldId id="326" r:id="rId138"/>
    <p:sldId id="408" r:id="rId139"/>
    <p:sldId id="410" r:id="rId140"/>
    <p:sldId id="409" r:id="rId141"/>
    <p:sldId id="327" r:id="rId142"/>
    <p:sldId id="328" r:id="rId143"/>
    <p:sldId id="411" r:id="rId144"/>
    <p:sldId id="329" r:id="rId145"/>
    <p:sldId id="412" r:id="rId146"/>
    <p:sldId id="330" r:id="rId147"/>
    <p:sldId id="331" r:id="rId148"/>
    <p:sldId id="413" r:id="rId149"/>
    <p:sldId id="333" r:id="rId150"/>
    <p:sldId id="414" r:id="rId151"/>
    <p:sldId id="334" r:id="rId152"/>
    <p:sldId id="335" r:id="rId153"/>
    <p:sldId id="415" r:id="rId154"/>
    <p:sldId id="336" r:id="rId155"/>
    <p:sldId id="337" r:id="rId156"/>
    <p:sldId id="338" r:id="rId157"/>
    <p:sldId id="416" r:id="rId158"/>
    <p:sldId id="339" r:id="rId159"/>
    <p:sldId id="417" r:id="rId160"/>
    <p:sldId id="418" r:id="rId161"/>
    <p:sldId id="340" r:id="rId162"/>
    <p:sldId id="341" r:id="rId163"/>
    <p:sldId id="419" r:id="rId164"/>
    <p:sldId id="342" r:id="rId16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23.09.2018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BANKACILIK HUKUKU</a:t>
            </a:r>
            <a:endParaRPr lang="tr-TR" dirty="0"/>
          </a:p>
        </p:txBody>
      </p:sp>
      <p:sp>
        <p:nvSpPr>
          <p:cNvPr id="3" name="2 Alt Başlık"/>
          <p:cNvSpPr>
            <a:spLocks noGrp="1"/>
          </p:cNvSpPr>
          <p:nvPr>
            <p:ph type="subTitle" idx="1"/>
          </p:nvPr>
        </p:nvSpPr>
        <p:spPr/>
        <p:txBody>
          <a:bodyPr/>
          <a:lstStyle/>
          <a:p>
            <a:r>
              <a:rPr lang="tr-TR" b="1" dirty="0" smtClean="0"/>
              <a:t>Bankalara Yönelik İcra İflas Hükümleri ve Bankaların Tasfiyesi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İlamsız Takip</a:t>
            </a:r>
            <a:endParaRPr lang="tr-TR" dirty="0"/>
          </a:p>
        </p:txBody>
      </p:sp>
      <p:sp>
        <p:nvSpPr>
          <p:cNvPr id="3" name="2 İçerik Yer Tutucusu"/>
          <p:cNvSpPr>
            <a:spLocks noGrp="1"/>
          </p:cNvSpPr>
          <p:nvPr>
            <p:ph idx="1"/>
          </p:nvPr>
        </p:nvSpPr>
        <p:spPr/>
        <p:txBody>
          <a:bodyPr>
            <a:normAutofit/>
          </a:bodyPr>
          <a:lstStyle/>
          <a:p>
            <a:r>
              <a:rPr lang="tr-TR" dirty="0" smtClean="0"/>
              <a:t>İlamsız takip, genel haciz yoluyla takip olarak da anılmaktadır. </a:t>
            </a:r>
          </a:p>
          <a:p>
            <a:r>
              <a:rPr lang="tr-TR" dirty="0" smtClean="0"/>
              <a:t>Bu yol </a:t>
            </a:r>
            <a:r>
              <a:rPr lang="tr-TR" b="1" dirty="0" smtClean="0"/>
              <a:t>sadece para ve teminat alacakları için</a:t>
            </a:r>
            <a:r>
              <a:rPr lang="tr-TR" dirty="0" smtClean="0"/>
              <a:t> öngörülmüştür (İİK, md. 42). </a:t>
            </a:r>
          </a:p>
          <a:p>
            <a:r>
              <a:rPr lang="tr-TR" dirty="0" smtClean="0"/>
              <a:t>Bu yolda bir ilama gerek kalmaksızın alacaklılar, </a:t>
            </a:r>
            <a:r>
              <a:rPr lang="tr-TR" b="1" dirty="0" smtClean="0"/>
              <a:t>icra dairesine takip talebinde bulunarak</a:t>
            </a:r>
            <a:r>
              <a:rPr lang="tr-TR" dirty="0" smtClean="0"/>
              <a:t>, borçlu hakkında bir icra takibi başlatırlar (İİK, md. 58). </a:t>
            </a:r>
            <a:endParaRPr lang="tr-TR"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err="1" smtClean="0">
                <a:solidFill>
                  <a:srgbClr val="00B050"/>
                </a:solidFill>
              </a:rPr>
              <a:t>TMSFKur</a:t>
            </a:r>
            <a:r>
              <a:rPr lang="tr-TR" dirty="0" smtClean="0">
                <a:solidFill>
                  <a:srgbClr val="00B050"/>
                </a:solidFill>
              </a:rPr>
              <a:t> tarafından tasfiyesine karar verilen şirketlerin </a:t>
            </a:r>
            <a:r>
              <a:rPr lang="tr-TR" b="1" dirty="0" smtClean="0">
                <a:solidFill>
                  <a:srgbClr val="FF0000"/>
                </a:solidFill>
              </a:rPr>
              <a:t>iflası yahut mali olarak güçlendirilmesi</a:t>
            </a:r>
            <a:r>
              <a:rPr lang="tr-TR" dirty="0" smtClean="0">
                <a:solidFill>
                  <a:srgbClr val="00B050"/>
                </a:solidFill>
              </a:rPr>
              <a:t> </a:t>
            </a:r>
            <a:r>
              <a:rPr lang="tr-TR" b="1" dirty="0" smtClean="0">
                <a:solidFill>
                  <a:srgbClr val="00B050"/>
                </a:solidFill>
              </a:rPr>
              <a:t>talep edilemez </a:t>
            </a:r>
            <a:r>
              <a:rPr lang="tr-TR" dirty="0" smtClean="0"/>
              <a:t>(BK, md. 134/8). </a:t>
            </a:r>
          </a:p>
          <a:p>
            <a:r>
              <a:rPr lang="tr-TR" dirty="0" smtClean="0"/>
              <a:t>Yapılan ilân neticesinde </a:t>
            </a:r>
            <a:r>
              <a:rPr lang="tr-TR" b="1" dirty="0" smtClean="0"/>
              <a:t>kayıt altına alınan alacaklar TMSF tarafından </a:t>
            </a:r>
            <a:r>
              <a:rPr lang="tr-TR" dirty="0" smtClean="0"/>
              <a:t>BK, AATUHK ve İİK hükümlerine uygun olarak düzenlenecek </a:t>
            </a:r>
            <a:r>
              <a:rPr lang="tr-TR" b="1" dirty="0" smtClean="0"/>
              <a:t>sıra cetveli ile tasfiye kararı verilen şirketin alacaklılarına dağıtı</a:t>
            </a:r>
            <a:r>
              <a:rPr lang="tr-TR" dirty="0" smtClean="0"/>
              <a:t>lır (BK, md. 134/8).</a:t>
            </a:r>
            <a:endParaRPr lang="tr-T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Tasfiye sürecine alınan şirketlerin hâkim ortakları ve yöneticileri ile üçüncü şahıslar aleyhine açılan şahsi sorumluluk, iflas ve alacak davalarına kanunî halef; ceza davalarına kanunî müdahil sıfatıyla TMSF tarafından devam edilir (BK, md. 134/8). </a:t>
            </a:r>
          </a:p>
          <a:p>
            <a:r>
              <a:rPr lang="tr-TR" dirty="0" smtClean="0"/>
              <a:t>Bu </a:t>
            </a:r>
            <a:r>
              <a:rPr lang="tr-TR" b="1" dirty="0" smtClean="0"/>
              <a:t>davalar sonucunda herhangi bir tahsilât gerçekleşmiş ise</a:t>
            </a:r>
            <a:r>
              <a:rPr lang="tr-TR" dirty="0" smtClean="0"/>
              <a:t>, başkaca bir işleme gerek kalmaksızın tahsil edilen tutarlar düzenlenmiş </a:t>
            </a:r>
            <a:r>
              <a:rPr lang="tr-TR" b="1" dirty="0" smtClean="0"/>
              <a:t>sıra cetveline uygun olarak dağıtılır </a:t>
            </a:r>
            <a:r>
              <a:rPr lang="tr-TR" dirty="0" smtClean="0"/>
              <a:t>(BK, md. 134/8). </a:t>
            </a:r>
          </a:p>
          <a:p>
            <a:endParaRPr lang="tr-TR"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Dağıtım sonrasında </a:t>
            </a:r>
            <a:r>
              <a:rPr lang="tr-TR" b="1" dirty="0" smtClean="0"/>
              <a:t>alacağını tamamen alamamış olan alacaklılara </a:t>
            </a:r>
            <a:r>
              <a:rPr lang="tr-TR" dirty="0" smtClean="0"/>
              <a:t>talepleri halinde şirketin tasfiye edildiğine ve dağıtılacak tasfiye bakiyesi bulunmadığına dair </a:t>
            </a:r>
            <a:r>
              <a:rPr lang="tr-TR" b="1" dirty="0" smtClean="0"/>
              <a:t>bir belge verilir </a:t>
            </a:r>
            <a:r>
              <a:rPr lang="tr-TR" dirty="0" smtClean="0"/>
              <a:t>(BK, md. 134/8). </a:t>
            </a:r>
          </a:p>
          <a:p>
            <a:r>
              <a:rPr lang="tr-TR" dirty="0" smtClean="0"/>
              <a:t>Bu belge </a:t>
            </a:r>
            <a:r>
              <a:rPr lang="tr-TR" b="1" dirty="0" smtClean="0"/>
              <a:t>aciz vesikası hüküm ve sonuçlarını doğurur</a:t>
            </a:r>
            <a:r>
              <a:rPr lang="tr-TR" dirty="0" smtClean="0"/>
              <a:t> (BK, md. 134/8). </a:t>
            </a:r>
          </a:p>
          <a:p>
            <a:r>
              <a:rPr lang="tr-TR" dirty="0" smtClean="0"/>
              <a:t>Alacaklılara sıra cetveline uygun olarak yapılacak dağıtım sonrası </a:t>
            </a:r>
            <a:r>
              <a:rPr lang="tr-TR" b="1" dirty="0" smtClean="0"/>
              <a:t>tasfiye bakiyesi kalması halinde</a:t>
            </a:r>
            <a:r>
              <a:rPr lang="tr-TR" dirty="0" smtClean="0"/>
              <a:t> bu bakiye, şirket hissedarlarına </a:t>
            </a:r>
            <a:r>
              <a:rPr lang="tr-TR" b="1" dirty="0" smtClean="0"/>
              <a:t>hisseleri oranında ödenir </a:t>
            </a:r>
            <a:r>
              <a:rPr lang="tr-TR" dirty="0" smtClean="0"/>
              <a:t>(BK, md. 134/8).</a:t>
            </a:r>
            <a:endParaRPr lang="tr-TR"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629816"/>
            <a:ext cx="8229600" cy="1143000"/>
          </a:xfrm>
        </p:spPr>
        <p:txBody>
          <a:bodyPr>
            <a:normAutofit fontScale="90000"/>
          </a:bodyPr>
          <a:lstStyle/>
          <a:p>
            <a:r>
              <a:rPr lang="tr-TR" b="1" i="1" dirty="0" err="1" smtClean="0"/>
              <a:t>TMSF’ye</a:t>
            </a:r>
            <a:r>
              <a:rPr lang="tr-TR" b="1" i="1" dirty="0" smtClean="0"/>
              <a:t> Devredilen Bankanın İlişkili Olduğu Kurum, Kuruluşlara Yönelik Tasarrufların İptali</a:t>
            </a:r>
            <a:endParaRPr lang="tr-TR" dirty="0"/>
          </a:p>
        </p:txBody>
      </p:sp>
      <p:sp>
        <p:nvSpPr>
          <p:cNvPr id="3" name="2 İçerik Yer Tutucusu"/>
          <p:cNvSpPr>
            <a:spLocks noGrp="1"/>
          </p:cNvSpPr>
          <p:nvPr>
            <p:ph idx="1"/>
          </p:nvPr>
        </p:nvSpPr>
        <p:spPr>
          <a:xfrm>
            <a:off x="457200" y="2388021"/>
            <a:ext cx="8229600" cy="4209331"/>
          </a:xfrm>
        </p:spPr>
        <p:txBody>
          <a:bodyPr>
            <a:normAutofit/>
          </a:bodyPr>
          <a:lstStyle/>
          <a:p>
            <a:r>
              <a:rPr lang="tr-TR" dirty="0" smtClean="0"/>
              <a:t>Bazen borçlular şirketlerinin/bankalarının </a:t>
            </a:r>
            <a:r>
              <a:rPr lang="tr-TR" dirty="0" err="1" smtClean="0"/>
              <a:t>TMSF’ye</a:t>
            </a:r>
            <a:r>
              <a:rPr lang="tr-TR" dirty="0" smtClean="0"/>
              <a:t> devredileceği, haklarında icra ya da iflas takibi yürütüleceği ihtimali üzerine, alacaklılarından mallarını </a:t>
            </a:r>
            <a:r>
              <a:rPr lang="tr-TR" b="1" dirty="0" smtClean="0"/>
              <a:t>gizlemeye, kaçırmaya yönelen muvazaalı işlemlere başvurmaları mümkün</a:t>
            </a:r>
            <a:r>
              <a:rPr lang="tr-TR" dirty="0" smtClean="0"/>
              <a:t>dür. </a:t>
            </a:r>
          </a:p>
          <a:p>
            <a:endParaRPr lang="tr-TR"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99393"/>
            <a:ext cx="8712968" cy="6857999"/>
          </a:xfrm>
        </p:spPr>
        <p:txBody>
          <a:bodyPr>
            <a:normAutofit fontScale="92500" lnSpcReduction="10000"/>
          </a:bodyPr>
          <a:lstStyle/>
          <a:p>
            <a:r>
              <a:rPr lang="tr-TR" dirty="0" smtClean="0"/>
              <a:t>Bu işlemlere karşı alacaklıların gösterebileceği hukuki davranış, </a:t>
            </a:r>
            <a:r>
              <a:rPr lang="tr-TR" b="1" dirty="0" smtClean="0"/>
              <a:t>tasarrufun iptal edilmesi için yargı yoluna</a:t>
            </a:r>
            <a:r>
              <a:rPr lang="tr-TR" dirty="0" smtClean="0"/>
              <a:t> başvurmaktır. </a:t>
            </a:r>
          </a:p>
          <a:p>
            <a:r>
              <a:rPr lang="tr-TR" dirty="0" smtClean="0"/>
              <a:t>Buna yönelik genel düzenlemeler </a:t>
            </a:r>
            <a:r>
              <a:rPr lang="tr-TR" dirty="0" err="1" smtClean="0"/>
              <a:t>İİK’nin</a:t>
            </a:r>
            <a:r>
              <a:rPr lang="tr-TR" dirty="0" smtClean="0"/>
              <a:t> 277’nci maddesi ile 284’üncü maddeleri arasında düzenlenmiştir. </a:t>
            </a:r>
          </a:p>
          <a:p>
            <a:r>
              <a:rPr lang="tr-TR" dirty="0" smtClean="0"/>
              <a:t>Bu kapsamda icra ya da iflas takibinden önceki </a:t>
            </a:r>
            <a:r>
              <a:rPr lang="tr-TR" b="1" dirty="0" smtClean="0"/>
              <a:t>2 yıl içinde</a:t>
            </a:r>
            <a:r>
              <a:rPr lang="tr-TR" dirty="0" smtClean="0"/>
              <a:t> (İİK, md. 278/2); borçlunun karşılıksız edindirdiği ve bağışladığı malların devri hükümsüz kabul edilir (İİK, md. 278). </a:t>
            </a:r>
          </a:p>
          <a:p>
            <a:r>
              <a:rPr lang="tr-TR" dirty="0" smtClean="0"/>
              <a:t>Diğer taraftan borçlunun </a:t>
            </a:r>
            <a:r>
              <a:rPr lang="tr-TR" b="1" dirty="0" smtClean="0"/>
              <a:t>aciz halinde </a:t>
            </a:r>
            <a:r>
              <a:rPr lang="tr-TR" dirty="0" smtClean="0"/>
              <a:t>(İİK, md. 279) ve </a:t>
            </a:r>
            <a:r>
              <a:rPr lang="tr-TR" b="1" dirty="0" smtClean="0"/>
              <a:t>alacaklılara zarar verme kastında </a:t>
            </a:r>
            <a:r>
              <a:rPr lang="tr-TR" dirty="0" smtClean="0"/>
              <a:t>(İİK, md. 280) </a:t>
            </a:r>
            <a:r>
              <a:rPr lang="tr-TR" dirty="0" smtClean="0">
                <a:solidFill>
                  <a:srgbClr val="FF0000"/>
                </a:solidFill>
              </a:rPr>
              <a:t>tasarrufların iptali mümkündür</a:t>
            </a:r>
            <a:r>
              <a:rPr lang="tr-TR" dirty="0" smtClean="0"/>
              <a:t>. </a:t>
            </a:r>
          </a:p>
          <a:p>
            <a:r>
              <a:rPr lang="tr-TR" dirty="0" err="1" smtClean="0"/>
              <a:t>İİK’de</a:t>
            </a:r>
            <a:r>
              <a:rPr lang="tr-TR" dirty="0" smtClean="0"/>
              <a:t> yer alan bu müesseseye benzer hükümler </a:t>
            </a:r>
            <a:r>
              <a:rPr lang="tr-TR" dirty="0" err="1" smtClean="0"/>
              <a:t>BK’de</a:t>
            </a:r>
            <a:r>
              <a:rPr lang="tr-TR" dirty="0" smtClean="0"/>
              <a:t> yer almaktadır.</a:t>
            </a:r>
            <a:endParaRPr lang="tr-T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fontScale="92500" lnSpcReduction="10000"/>
          </a:bodyPr>
          <a:lstStyle/>
          <a:p>
            <a:r>
              <a:rPr lang="tr-TR" dirty="0" smtClean="0"/>
              <a:t>BK md 134/9’da faaliyet izni kaldırılan veya </a:t>
            </a:r>
            <a:r>
              <a:rPr lang="tr-TR" dirty="0" err="1" smtClean="0"/>
              <a:t>TMSF’ye</a:t>
            </a:r>
            <a:r>
              <a:rPr lang="tr-TR" dirty="0" smtClean="0"/>
              <a:t> devredilen bankaların devir tarihinden önceki tasarruflarına yönelik düzenlemelere gidilmiştir.  </a:t>
            </a:r>
          </a:p>
          <a:p>
            <a:r>
              <a:rPr lang="tr-TR" b="1" dirty="0" smtClean="0"/>
              <a:t>Faaliyet izni kaldırılan veya </a:t>
            </a:r>
            <a:r>
              <a:rPr lang="tr-TR" b="1" dirty="0" err="1" smtClean="0"/>
              <a:t>TMSF’ye</a:t>
            </a:r>
            <a:r>
              <a:rPr lang="tr-TR" b="1" dirty="0" smtClean="0"/>
              <a:t> devredilen bankalar ile bankalarla ilişkili olan gerçek ya da tüzel kişilere</a:t>
            </a:r>
            <a:r>
              <a:rPr lang="tr-TR" dirty="0" smtClean="0"/>
              <a:t> (tasfiyeye tâbi tutulan veya tasfiye işlemi başlatılan bankaların, bankalarla ilişkili gerçek ve tüzel kişiler ile gerçek kişilerin kan ve kayın hısımlarının edindikleri ve/veya bu suretle üçüncü kişilere) </a:t>
            </a:r>
            <a:r>
              <a:rPr lang="tr-TR" b="1" dirty="0" smtClean="0"/>
              <a:t>edindirdikleri para, her türlü mal, hak ve alacakların banka kaynağı kullanılmak suretiyle edinildiği ve/veya </a:t>
            </a:r>
            <a:r>
              <a:rPr lang="tr-TR" b="1" u="sng" dirty="0" smtClean="0"/>
              <a:t>edindirildiği kabul edilir</a:t>
            </a:r>
            <a:r>
              <a:rPr lang="tr-TR" u="sng" dirty="0" smtClean="0"/>
              <a:t> </a:t>
            </a:r>
            <a:r>
              <a:rPr lang="tr-TR" dirty="0" smtClean="0"/>
              <a:t>(BK, md. 134/9). </a:t>
            </a:r>
            <a:endParaRPr lang="tr-TR"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120680"/>
          </a:xfrm>
        </p:spPr>
        <p:txBody>
          <a:bodyPr>
            <a:normAutofit/>
          </a:bodyPr>
          <a:lstStyle/>
          <a:p>
            <a:r>
              <a:rPr lang="tr-TR" dirty="0" smtClean="0"/>
              <a:t>Bu suretle edinildiği ve/veya edindirildiği kabul edilen tasarrufların (ki bunlar; para, her türlü mal, hak ve alacaklar üzerinde ilk kredinin ve/veya banka kaynağının kullanıldığı tarihten sonra üçüncü kişilere yapılan satış, devir ve temlik, sınırlı aynî hak tesisi gibi işlemler ile üçüncü kişiler lehine tesis edilen aynî ve şahsi her türlü hakkın) devri </a:t>
            </a:r>
            <a:r>
              <a:rPr lang="tr-TR" dirty="0" err="1" smtClean="0"/>
              <a:t>TMSF’ye</a:t>
            </a:r>
            <a:r>
              <a:rPr lang="tr-TR" dirty="0" smtClean="0"/>
              <a:t> karşı hüküm ifade etmez (BK, md. 134/9). </a:t>
            </a:r>
          </a:p>
          <a:p>
            <a:r>
              <a:rPr lang="tr-TR" dirty="0" smtClean="0"/>
              <a:t>Bu tür </a:t>
            </a:r>
            <a:r>
              <a:rPr lang="tr-TR" b="1" dirty="0" smtClean="0"/>
              <a:t>tasarrufların iptalinin istenmesi yönündeki yetki </a:t>
            </a:r>
            <a:r>
              <a:rPr lang="tr-TR" b="1" dirty="0" err="1" smtClean="0"/>
              <a:t>TMSF’ye</a:t>
            </a:r>
            <a:r>
              <a:rPr lang="tr-TR" b="1" dirty="0" smtClean="0"/>
              <a:t> ait</a:t>
            </a:r>
            <a:r>
              <a:rPr lang="tr-TR" dirty="0" smtClean="0"/>
              <a:t>tir (BK, md. 134/9). </a:t>
            </a:r>
          </a:p>
          <a:p>
            <a:endParaRPr lang="tr-TR"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 hukuki işlemlere taraf olan, küllî ve </a:t>
            </a:r>
            <a:r>
              <a:rPr lang="tr-TR" dirty="0" err="1" smtClean="0"/>
              <a:t>cüz'i</a:t>
            </a:r>
            <a:r>
              <a:rPr lang="tr-TR" dirty="0" smtClean="0"/>
              <a:t> halefleri dâhil tüm şahısların, yukarıda belirtilen işlemlerin gerçekleşmesinden sonra edindikleri ve/veya edindirdikleri para, her türlü mal, hak ve alacaklar hakkında da tasarrufların iptaline yönelik düzenlemeler uygulanacaktır (BK, md. 134/9). </a:t>
            </a:r>
          </a:p>
          <a:p>
            <a:r>
              <a:rPr lang="tr-TR" dirty="0" smtClean="0"/>
              <a:t>Bu tür tasarruflara taraf olan ilişkili kişiler devir öncesinde yahut devir sonrasında </a:t>
            </a:r>
            <a:r>
              <a:rPr lang="tr-TR" b="1" dirty="0" err="1" smtClean="0"/>
              <a:t>iyiniyet</a:t>
            </a:r>
            <a:r>
              <a:rPr lang="tr-TR" b="1" dirty="0" smtClean="0"/>
              <a:t> iddiasında bulunamazlar</a:t>
            </a:r>
            <a:r>
              <a:rPr lang="tr-TR" dirty="0" smtClean="0"/>
              <a:t> (BK, md. 134/10). </a:t>
            </a:r>
          </a:p>
          <a:p>
            <a:endParaRPr lang="tr-TR"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Benzer şekilde ilişkisiz olan üçüncü kişiler de; bankanın </a:t>
            </a:r>
            <a:r>
              <a:rPr lang="tr-TR" dirty="0" err="1" smtClean="0"/>
              <a:t>TMSF’ye</a:t>
            </a:r>
            <a:r>
              <a:rPr lang="tr-TR" dirty="0" smtClean="0"/>
              <a:t> devir tarihinden sonra bankaya karşı olan tasarrufları için </a:t>
            </a:r>
            <a:r>
              <a:rPr lang="tr-TR" dirty="0" err="1" smtClean="0"/>
              <a:t>iyiniyet</a:t>
            </a:r>
            <a:r>
              <a:rPr lang="tr-TR" dirty="0" smtClean="0"/>
              <a:t> iddiasında bulunamazlar (BK, md. 134/10).  </a:t>
            </a:r>
          </a:p>
          <a:p>
            <a:r>
              <a:rPr lang="tr-TR" dirty="0" smtClean="0"/>
              <a:t>Buna karşın bankanın </a:t>
            </a:r>
            <a:r>
              <a:rPr lang="tr-TR" dirty="0" err="1" smtClean="0"/>
              <a:t>TMSF’ye</a:t>
            </a:r>
            <a:r>
              <a:rPr lang="tr-TR" dirty="0" smtClean="0"/>
              <a:t> devrinden önce ilişkisiz üçüncü kişilerin; satış, kira, devir ve temlik gibi işlemler ile aynî ve şahsi hak tesisine ilişkin işlemlerinde </a:t>
            </a:r>
            <a:r>
              <a:rPr lang="tr-TR" dirty="0" err="1" smtClean="0"/>
              <a:t>iyiniyetli</a:t>
            </a:r>
            <a:r>
              <a:rPr lang="tr-TR" dirty="0" smtClean="0"/>
              <a:t> olduklarını kanıtlamaları gerekmektedir (BK, md. 134/10).</a:t>
            </a:r>
            <a:endParaRPr lang="tr-T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Faaliyet izni kaldırılan veya </a:t>
            </a:r>
            <a:r>
              <a:rPr lang="tr-TR" dirty="0" err="1" smtClean="0"/>
              <a:t>TMSF’ye</a:t>
            </a:r>
            <a:r>
              <a:rPr lang="tr-TR" dirty="0" smtClean="0"/>
              <a:t> devredilen bankanın hâkim ortakları, yönetim kurulu üyeleri, denetim kurulu üyeleri, genel müdür, genel müdür yardımcıları ve bunların eş ve çocukları ile evlatlıklarının, bunların diğer kan ve kayın hısımlarının ve imzaya yetkili banka mensuplarının kendi aralarında veya üçüncü kişilerle akdettikleri ve kanunda adı geçen sözleşmelerin geçersizliğine karar verme yetkisi </a:t>
            </a:r>
            <a:r>
              <a:rPr lang="tr-TR" dirty="0" err="1" smtClean="0"/>
              <a:t>TMSFKur’a</a:t>
            </a:r>
            <a:r>
              <a:rPr lang="tr-TR" dirty="0" smtClean="0"/>
              <a:t> bırakılmıştır (BK, md. 134/12). </a:t>
            </a:r>
          </a:p>
          <a:p>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Takip talebini alan </a:t>
            </a:r>
            <a:r>
              <a:rPr lang="tr-TR" b="1" dirty="0" smtClean="0"/>
              <a:t>icra dairesi borçluya bir ödeme emri gönderir</a:t>
            </a:r>
            <a:r>
              <a:rPr lang="tr-TR" dirty="0" smtClean="0"/>
              <a:t> (İİK, md. 60). </a:t>
            </a:r>
          </a:p>
          <a:p>
            <a:r>
              <a:rPr lang="tr-TR" dirty="0" smtClean="0"/>
              <a:t>Ödeme emrini tebellüğ eden borçlu; bu tarihten itibaren </a:t>
            </a:r>
            <a:r>
              <a:rPr lang="tr-TR" b="1" dirty="0" smtClean="0"/>
              <a:t>7 gün içinde borcunu ödeyerek takibe son verebilir</a:t>
            </a:r>
            <a:r>
              <a:rPr lang="tr-TR" dirty="0" smtClean="0"/>
              <a:t> </a:t>
            </a:r>
            <a:r>
              <a:rPr lang="tr-TR" dirty="0" smtClean="0">
                <a:solidFill>
                  <a:srgbClr val="FF0000"/>
                </a:solidFill>
              </a:rPr>
              <a:t>yahut</a:t>
            </a:r>
            <a:r>
              <a:rPr lang="tr-TR" dirty="0" smtClean="0"/>
              <a:t> kendisine tebliğ edilen ödeme emrine (borca yahut imzaya) </a:t>
            </a:r>
            <a:r>
              <a:rPr lang="tr-TR" b="1" dirty="0" smtClean="0"/>
              <a:t>itiraz edebilir</a:t>
            </a:r>
            <a:r>
              <a:rPr lang="tr-TR" dirty="0" smtClean="0"/>
              <a:t> (İİK, md. 62 - 66). </a:t>
            </a:r>
          </a:p>
          <a:p>
            <a:r>
              <a:rPr lang="tr-TR" dirty="0" smtClean="0"/>
              <a:t>Borçlunun </a:t>
            </a:r>
            <a:r>
              <a:rPr lang="tr-TR" b="1" dirty="0" smtClean="0"/>
              <a:t>ödeme</a:t>
            </a:r>
            <a:r>
              <a:rPr lang="tr-TR" dirty="0" smtClean="0"/>
              <a:t> yapması halinde </a:t>
            </a:r>
            <a:r>
              <a:rPr lang="tr-TR" b="1" dirty="0" smtClean="0"/>
              <a:t>takip son bulur</a:t>
            </a:r>
            <a:r>
              <a:rPr lang="tr-TR" dirty="0" smtClean="0"/>
              <a:t>. </a:t>
            </a:r>
          </a:p>
          <a:p>
            <a:r>
              <a:rPr lang="tr-TR" dirty="0" smtClean="0"/>
              <a:t>Buna karşın, borçlunun </a:t>
            </a:r>
            <a:r>
              <a:rPr lang="tr-TR" b="1" dirty="0" smtClean="0"/>
              <a:t>itiraz</a:t>
            </a:r>
            <a:r>
              <a:rPr lang="tr-TR" dirty="0" smtClean="0"/>
              <a:t> etmesi halinde </a:t>
            </a:r>
            <a:r>
              <a:rPr lang="tr-TR" b="1" dirty="0" smtClean="0"/>
              <a:t>takip durur</a:t>
            </a:r>
            <a:r>
              <a:rPr lang="tr-TR" dirty="0" smtClean="0"/>
              <a:t>.</a:t>
            </a:r>
            <a:endParaRPr lang="tr-TR"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16632"/>
            <a:ext cx="8640960" cy="6552728"/>
          </a:xfrm>
        </p:spPr>
        <p:txBody>
          <a:bodyPr>
            <a:normAutofit fontScale="77500" lnSpcReduction="20000"/>
          </a:bodyPr>
          <a:lstStyle/>
          <a:p>
            <a:r>
              <a:rPr lang="tr-TR" dirty="0" smtClean="0"/>
              <a:t>Bu sözleşmeler sırasıyla şunlardır; </a:t>
            </a:r>
            <a:r>
              <a:rPr lang="tr-TR" i="1" dirty="0" smtClean="0"/>
              <a:t>“...taşınır ve taşınmaz </a:t>
            </a:r>
            <a:r>
              <a:rPr lang="tr-TR" i="1" dirty="0" err="1" smtClean="0"/>
              <a:t>rehni</a:t>
            </a:r>
            <a:r>
              <a:rPr lang="tr-TR" i="1" dirty="0" smtClean="0"/>
              <a:t>, ipotek, üst hakkı, intifa hakkı ve oturma hakkı gibi her türlü sınırlı aynî hak tesisine ilişkin sözleşmeler mahsus siciline veya defterine kayıt ya da şerh edilmiş olsun veya olmasın her türlü şahsi haklar ve/veya zilyetliğin devrine dair sözleşmeler dâhil her türlü tasarrufları ile kara, hava ve deniz taşıtları gibi taşınır ve yalı, villa, ada, site, tüm eklentileri ile çiftlik gibi taşınmazlarla ilgili adi ve hasılat kira sözleşmeleri, taşınır veya taşınmaz mal, finansal kiralama sözleşmeleri, uydu ve kablolu yayın kanalı kullanma hakkı, televizyon kanalı ile gazetelerin yayım hakkı, marka ve lisansı devir ve kullanma hakkı veren sözleşmeleri, idare ve hizmet vekâleti ile Avrupa Birliği standartları üzerinde prim ödemek suretiyle yapılan hayat, bireysel emeklilik, ihtiyarlık ve sağlık sigorta sözleşmeleri ve limitli veya limitsiz kredi kartı ile ATM kartı sözleşmeleri ile münferit veya karşılıklı verilen banka teminat mektupları, kabul kredileri ve avaller ile her türlü hisse devir sözleşmeleri...” </a:t>
            </a:r>
            <a:r>
              <a:rPr lang="tr-TR" dirty="0" smtClean="0"/>
              <a:t>(BK, md. 134/12). </a:t>
            </a:r>
          </a:p>
          <a:p>
            <a:r>
              <a:rPr lang="tr-TR" dirty="0" smtClean="0"/>
              <a:t>Borçlunun kendine ait konutun kiralanması bu kapsamda değildir (BK, md. 134/13). </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Geçersiz kılınan sözleşmeler nedeniyle karşı tarafın açacağı tazminat davalarında, sözleşmede muvazaa bulunmadığını ve sözleşmeyle ödenen bedelin muvazaalı olmayan rayiç bedel üzerinden yapıldığını ispat etme yükü davacıya aittir (BK, md. 134/12).</a:t>
            </a:r>
          </a:p>
          <a:p>
            <a:endParaRPr lang="tr-T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570186"/>
          </a:xfrm>
        </p:spPr>
        <p:txBody>
          <a:bodyPr>
            <a:normAutofit fontScale="90000"/>
          </a:bodyPr>
          <a:lstStyle/>
          <a:p>
            <a:r>
              <a:rPr lang="tr-TR" b="1" i="1" dirty="0" err="1" smtClean="0"/>
              <a:t>TMSF’ye</a:t>
            </a:r>
            <a:r>
              <a:rPr lang="tr-TR" b="1" i="1" dirty="0" smtClean="0"/>
              <a:t> Devredilen Bankanın İlişkili Olduğu Kurum, Kuruluşlarda İstihdam Edilenlerin Sorumluluğu</a:t>
            </a:r>
            <a:endParaRPr lang="tr-TR" dirty="0"/>
          </a:p>
        </p:txBody>
      </p:sp>
      <p:sp>
        <p:nvSpPr>
          <p:cNvPr id="3" name="2 İçerik Yer Tutucusu"/>
          <p:cNvSpPr>
            <a:spLocks noGrp="1"/>
          </p:cNvSpPr>
          <p:nvPr>
            <p:ph idx="1"/>
          </p:nvPr>
        </p:nvSpPr>
        <p:spPr>
          <a:xfrm>
            <a:off x="457200" y="2132856"/>
            <a:ext cx="8229600" cy="3993307"/>
          </a:xfrm>
        </p:spPr>
        <p:txBody>
          <a:bodyPr>
            <a:normAutofit fontScale="92500"/>
          </a:bodyPr>
          <a:lstStyle/>
          <a:p>
            <a:r>
              <a:rPr lang="tr-TR" b="1" dirty="0" err="1" smtClean="0"/>
              <a:t>BK’de</a:t>
            </a:r>
            <a:r>
              <a:rPr lang="tr-TR" b="1" dirty="0" smtClean="0"/>
              <a:t> hükmedildiği üzere</a:t>
            </a:r>
            <a:r>
              <a:rPr lang="tr-TR" dirty="0" smtClean="0"/>
              <a:t>; </a:t>
            </a:r>
            <a:r>
              <a:rPr lang="tr-TR" dirty="0" err="1" smtClean="0"/>
              <a:t>TMSF’nin</a:t>
            </a:r>
            <a:r>
              <a:rPr lang="tr-TR" dirty="0" smtClean="0"/>
              <a:t> alacaklarına kavuşması adına banka tüzel kişiliği, hâkim ortakları, yöneticileri, deneticileri ve bankalarla ilişkili olan kişiler yanında, ilişkili olan kişilerin yönetim ve/veya denetimindeki şirketlerde ve/veya işletmelerinde ve buna benzer şekilde </a:t>
            </a:r>
            <a:r>
              <a:rPr lang="tr-TR" b="1" dirty="0" smtClean="0"/>
              <a:t>istihdam edilen kişilere de borçtan sorumluluk yüklenmiştir</a:t>
            </a:r>
            <a:r>
              <a:rPr lang="tr-TR" dirty="0" smtClean="0"/>
              <a:t>. </a:t>
            </a:r>
          </a:p>
          <a:p>
            <a:endParaRPr lang="tr-TR"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lstStyle/>
          <a:p>
            <a:r>
              <a:rPr lang="tr-TR" dirty="0" smtClean="0"/>
              <a:t>Dolayısıyla bu kişilerce kullanılan kaynakların da banka kaynağı olduğu kabul edilmiştir.</a:t>
            </a:r>
            <a:endParaRPr lang="tr-TR"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552728"/>
          </a:xfrm>
        </p:spPr>
        <p:txBody>
          <a:bodyPr>
            <a:normAutofit fontScale="62500" lnSpcReduction="20000"/>
          </a:bodyPr>
          <a:lstStyle/>
          <a:p>
            <a:r>
              <a:rPr lang="tr-TR" dirty="0" smtClean="0"/>
              <a:t>Buna göre; bankalarla ilişkili olan kişilerin </a:t>
            </a:r>
            <a:r>
              <a:rPr lang="tr-TR" i="1" dirty="0" smtClean="0"/>
              <a:t>“...yönetim ve/veya denetimindeki şirketlerde ve/veya işletmelerinde iş akdine bağlı ve/veya bağlı olmaksızın geçici veya sürekli olarak istihdam edilen şahısların kurucusu, ortağı, yöneticisi veya denetçisi olduğu şirketlerin; bir iş akdine bağlı olmaksızın, yukarıda sayılan şahısların vekâleten ve/veya ticarî mümessil ve/veya ticarî vekil sıfatıyla ve/veya vekâletsiz iş görme hükümleri gibi herhangi bir hukukî ilişkiye dayanarak geçici ve/veya sürekli olarak temsil eden şahıslar ile temsil ettikleri gerçek ve/veya tüzel kişilerin; bu fıkrada belirtilen şahıslar dışındaki ve/veya bunlar tarafından kurulan şirketlere bankacılık mevzuatına ve/veya teamüllerine uyulmadan ve/veya teminatsız ve/veya yetersiz teminat ile kredi kullandırılan ve/veya genellikle faaliyet yeri olarak aynı adresi kullanan ve/veya yapılan sözleşmelere cayma hakkı ve/veya borcun nakli  gibi hükümler  koymak suretiyle  kullandıkları kredileri ve/veya banka kaynaklarını bankanın yönetim ve denetimini doğrudan ve/veya dolaylı olarak tek başına ve/veya birlikte elinde bulunduran gerçek ve tüzel kişilere ve/veya bunların ve/veya bankanın iştiraklerine ve/veya doğrudan veyahut dolaylı bağı bulunan şahıs ve şirketlere yukarıdaki fıkralarda sayılan gerçek veya tüzel kişilere aktarılmasını sağlayan gerçek veya tüzel kişilerin kullanmış oldukları krediler ve/veya banka kaynakları bankanın yönetim ve denetimini doğrudan ve/veya dolaylı olarak, tek başına veya birlikte elinde bulunduran ortaklar tarafından kullanılmış banka kaynağı sayılır ve bu şahıslar ile edindikleri ve/veya üçüncü kişilere edindirdikleri para, her türlü mal, alacak ve haklar hakkında bu madde hükümleri uygulanır</a:t>
            </a:r>
            <a:r>
              <a:rPr lang="tr-TR" dirty="0" smtClean="0"/>
              <a:t>” (BK, md. 134/11).</a:t>
            </a:r>
            <a:endParaRPr lang="tr-TR"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err="1" smtClean="0"/>
              <a:t>TMSF’nin</a:t>
            </a:r>
            <a:r>
              <a:rPr lang="tr-TR" b="1" i="1" dirty="0" smtClean="0"/>
              <a:t> Alacaklarının Tahsiline İlişkin Ortak Hükümler</a:t>
            </a:r>
            <a:endParaRPr lang="tr-TR" dirty="0"/>
          </a:p>
        </p:txBody>
      </p:sp>
      <p:sp>
        <p:nvSpPr>
          <p:cNvPr id="3" name="2 İçerik Yer Tutucusu"/>
          <p:cNvSpPr>
            <a:spLocks noGrp="1"/>
          </p:cNvSpPr>
          <p:nvPr>
            <p:ph idx="1"/>
          </p:nvPr>
        </p:nvSpPr>
        <p:spPr/>
        <p:txBody>
          <a:bodyPr>
            <a:normAutofit/>
          </a:bodyPr>
          <a:lstStyle/>
          <a:p>
            <a:r>
              <a:rPr lang="tr-TR" b="1" dirty="0" smtClean="0"/>
              <a:t>TMSF</a:t>
            </a:r>
            <a:r>
              <a:rPr lang="tr-TR" dirty="0" smtClean="0"/>
              <a:t>, BK md. 134 kapsamında sayılan alacaklara ilişkin para, mal, her türlü hak ve alacaklara </a:t>
            </a:r>
            <a:r>
              <a:rPr lang="tr-TR" b="1" dirty="0" smtClean="0"/>
              <a:t>ihtiyatî haciz koymaya, muhafaza altına almaya</a:t>
            </a:r>
            <a:r>
              <a:rPr lang="tr-TR" dirty="0" smtClean="0"/>
              <a:t> ve TMSF tarafından belirlenecek kurum ve kuruluşlarca hazırlanacak raporları dikkate alarak tespit edeceği değeri üzerinden, </a:t>
            </a:r>
            <a:r>
              <a:rPr lang="tr-TR" b="1" dirty="0" smtClean="0"/>
              <a:t>alacağına mahsuben, devralmaya yetkilidir </a:t>
            </a:r>
            <a:r>
              <a:rPr lang="tr-TR" dirty="0" smtClean="0"/>
              <a:t>(BK, md. 134/13). </a:t>
            </a:r>
            <a:endParaRPr lang="tr-TR"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TMSF; bu alacaklara</a:t>
            </a:r>
            <a:r>
              <a:rPr lang="tr-TR" dirty="0" smtClean="0"/>
              <a:t>, zararın ve/veya alacağın doğmasına sebebiyet veren haksız işlemin yapıldığı tarihten itibaren AATUHK hükümlerine göre gecikme zammı oranında </a:t>
            </a:r>
            <a:r>
              <a:rPr lang="tr-TR" b="1" dirty="0" smtClean="0"/>
              <a:t>gecikme faizi uygulamaya yetkilidir </a:t>
            </a:r>
            <a:r>
              <a:rPr lang="tr-TR" dirty="0" smtClean="0"/>
              <a:t>(BK, md. 134/14). </a:t>
            </a:r>
          </a:p>
          <a:p>
            <a:endParaRPr lang="tr-TR"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err="1" smtClean="0"/>
              <a:t>AATUHK’de</a:t>
            </a:r>
            <a:r>
              <a:rPr lang="tr-TR" dirty="0" smtClean="0"/>
              <a:t> gecikme zammına ilişkin düzenleme md. 51’de yer almaktadır. </a:t>
            </a:r>
          </a:p>
          <a:p>
            <a:r>
              <a:rPr lang="tr-TR" dirty="0" smtClean="0"/>
              <a:t>Mezkûr maddede, kamu borcunu ödeme süresi/vadesi içinde/sonunda ödemeyen borçlunun ödenmeyen borcuna, vadenin bitim tarihinden itibaren </a:t>
            </a:r>
            <a:r>
              <a:rPr lang="tr-TR" b="1" dirty="0" smtClean="0"/>
              <a:t>her ay için ayrı ayrı % 4 oranında gecikme zammı uygulanacağı</a:t>
            </a:r>
            <a:r>
              <a:rPr lang="tr-TR" dirty="0" smtClean="0"/>
              <a:t> düzenlenmiştir (AATUHK, md. 51/1). </a:t>
            </a:r>
          </a:p>
          <a:p>
            <a:r>
              <a:rPr lang="tr-TR" dirty="0" smtClean="0"/>
              <a:t>Ay kesirlerine isabet eden gecikme zammı günlük olarak hesap edilip uygulanacaktır (AATUHK, md. 51/1).</a:t>
            </a:r>
          </a:p>
          <a:p>
            <a:endParaRPr lang="tr-TR"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BK md. 134 düzenlemesine istinaden, </a:t>
            </a:r>
            <a:r>
              <a:rPr lang="tr-TR" b="1" dirty="0" smtClean="0"/>
              <a:t>TMSF tarafından tesis edilen işlemlere karşı</a:t>
            </a:r>
            <a:r>
              <a:rPr lang="tr-TR" dirty="0" smtClean="0"/>
              <a:t> idarî yargı mercilerinde </a:t>
            </a:r>
            <a:r>
              <a:rPr lang="tr-TR" b="1" dirty="0" smtClean="0"/>
              <a:t>açılan davalarda </a:t>
            </a:r>
            <a:r>
              <a:rPr lang="tr-TR" dirty="0" smtClean="0"/>
              <a:t>mahkemelerce </a:t>
            </a:r>
            <a:r>
              <a:rPr lang="tr-TR" b="1" dirty="0" smtClean="0"/>
              <a:t>yürütmenin durdurulması kararı verilebilmesi için teminat şartı aranmaz </a:t>
            </a:r>
            <a:r>
              <a:rPr lang="tr-TR" dirty="0" smtClean="0"/>
              <a:t>(BK, md. 134/15).</a:t>
            </a:r>
          </a:p>
          <a:p>
            <a:endParaRPr lang="tr-T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TMSF tarafından </a:t>
            </a:r>
            <a:r>
              <a:rPr lang="tr-TR" b="1" dirty="0" smtClean="0"/>
              <a:t>BK md. 134 düzenlemesine istinaden</a:t>
            </a:r>
            <a:r>
              <a:rPr lang="tr-TR" dirty="0" smtClean="0"/>
              <a:t> yapılacak işlemlerde </a:t>
            </a:r>
            <a:r>
              <a:rPr lang="tr-TR" b="1" dirty="0" smtClean="0"/>
              <a:t>TTK hükümleri uygulanmaz</a:t>
            </a:r>
            <a:r>
              <a:rPr lang="tr-TR" dirty="0" smtClean="0"/>
              <a:t> (BK, md. 134/16). </a:t>
            </a:r>
          </a:p>
          <a:p>
            <a:r>
              <a:rPr lang="tr-TR" dirty="0" smtClean="0"/>
              <a:t>Bu işlemler </a:t>
            </a:r>
            <a:r>
              <a:rPr lang="tr-TR" b="1" dirty="0" smtClean="0"/>
              <a:t>her türlü vergi, resim ve harçtan istisna tutulur</a:t>
            </a:r>
            <a:r>
              <a:rPr lang="tr-TR" dirty="0" smtClean="0"/>
              <a:t> (BK, md. 134/16). </a:t>
            </a:r>
          </a:p>
          <a:p>
            <a:r>
              <a:rPr lang="tr-TR" dirty="0" smtClean="0"/>
              <a:t>BK md. 134 ile </a:t>
            </a:r>
            <a:r>
              <a:rPr lang="tr-TR" dirty="0" err="1" smtClean="0"/>
              <a:t>TMSF’ye</a:t>
            </a:r>
            <a:r>
              <a:rPr lang="tr-TR" dirty="0" smtClean="0"/>
              <a:t> tanınan yetkiler TMSF tarafından başkaca bir işleme gerek olmaksızın </a:t>
            </a:r>
            <a:r>
              <a:rPr lang="tr-TR" dirty="0" err="1" smtClean="0"/>
              <a:t>TMSFKur’un</a:t>
            </a:r>
            <a:r>
              <a:rPr lang="tr-TR" dirty="0" smtClean="0"/>
              <a:t> karar alması ile sonuç doğurur (BK, md. 134/16). </a:t>
            </a:r>
          </a:p>
          <a:p>
            <a:r>
              <a:rPr lang="tr-TR" dirty="0" smtClean="0"/>
              <a:t>Yapılan </a:t>
            </a:r>
            <a:r>
              <a:rPr lang="tr-TR" b="1" dirty="0" smtClean="0"/>
              <a:t>işlemlerden tescile tâbi olanlar</a:t>
            </a:r>
            <a:r>
              <a:rPr lang="tr-TR" dirty="0" smtClean="0"/>
              <a:t>, </a:t>
            </a:r>
            <a:r>
              <a:rPr lang="tr-TR" dirty="0" err="1" smtClean="0"/>
              <a:t>TMSF’nin</a:t>
            </a:r>
            <a:r>
              <a:rPr lang="tr-TR" dirty="0" smtClean="0"/>
              <a:t> talebi üzerine </a:t>
            </a:r>
            <a:r>
              <a:rPr lang="tr-TR" b="1" dirty="0" smtClean="0"/>
              <a:t>tescil ve gerektiğinde ilân olunur</a:t>
            </a:r>
            <a:r>
              <a:rPr lang="tr-TR" dirty="0" smtClean="0"/>
              <a:t> (BK, md. 134/16).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Duran </a:t>
            </a:r>
            <a:r>
              <a:rPr lang="tr-TR" b="1" dirty="0" smtClean="0"/>
              <a:t>takibin devamı</a:t>
            </a:r>
            <a:r>
              <a:rPr lang="tr-TR" dirty="0" smtClean="0"/>
              <a:t>; alacaklının, itirazın iptali yahut itirazın kaldırılması müesseselerinden (İİK, md. 67-69) yararlanarak, </a:t>
            </a:r>
            <a:r>
              <a:rPr lang="tr-TR" b="1" dirty="0" smtClean="0"/>
              <a:t>borçlunun itirazını hükümden düşürmesine bağlı</a:t>
            </a:r>
            <a:r>
              <a:rPr lang="tr-TR" dirty="0" smtClean="0"/>
              <a:t>dır. </a:t>
            </a:r>
          </a:p>
          <a:p>
            <a:r>
              <a:rPr lang="tr-TR" dirty="0" smtClean="0"/>
              <a:t>Kaldı ki; itirazın hükümden düşürülmesi </a:t>
            </a:r>
            <a:r>
              <a:rPr lang="tr-TR" b="1" dirty="0" smtClean="0"/>
              <a:t>takibin kesinleşmesi</a:t>
            </a:r>
            <a:r>
              <a:rPr lang="tr-TR" dirty="0" smtClean="0"/>
              <a:t>ne neden olur. </a:t>
            </a:r>
          </a:p>
          <a:p>
            <a:r>
              <a:rPr lang="tr-TR" dirty="0" smtClean="0"/>
              <a:t>Kesinleşen takip sonrasında alacaklının haciz talebiyle, </a:t>
            </a:r>
            <a:r>
              <a:rPr lang="tr-TR" b="1" dirty="0" smtClean="0"/>
              <a:t>borçlunun</a:t>
            </a:r>
            <a:r>
              <a:rPr lang="tr-TR" dirty="0" smtClean="0"/>
              <a:t> borca yeter </a:t>
            </a:r>
            <a:r>
              <a:rPr lang="tr-TR" b="1" dirty="0" smtClean="0"/>
              <a:t>hacze kabil malı haczedilir</a:t>
            </a:r>
            <a:r>
              <a:rPr lang="tr-TR" dirty="0" smtClean="0"/>
              <a:t> (İİK, md 78-105). </a:t>
            </a:r>
          </a:p>
          <a:p>
            <a:endParaRPr lang="tr-TR"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b="1" dirty="0" smtClean="0"/>
              <a:t>Tescilde</a:t>
            </a:r>
            <a:r>
              <a:rPr lang="tr-TR" dirty="0" smtClean="0"/>
              <a:t> (ki bu işlemler arasında; TMSF tarafından devralınan şirketler veya TMSF iştiraklerince alınan ve tescile tabi olan tüm kararlar, yönergeler, sirküler ile imza beyannameleri de bulunmaktadır) </a:t>
            </a:r>
            <a:r>
              <a:rPr lang="tr-TR" b="1" dirty="0" smtClean="0"/>
              <a:t>noter onayı aranmaz ve tescile tabi işlemlere yönelik olanlar vergi, resim ve harçtan muaf olarak,  ticaret sicil müdürlüklerince resen tescil ve ilan edilir</a:t>
            </a:r>
            <a:r>
              <a:rPr lang="tr-TR" dirty="0" smtClean="0"/>
              <a:t> (BK, md. 134/17).</a:t>
            </a:r>
          </a:p>
          <a:p>
            <a:endParaRPr lang="tr-TR"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498178"/>
          </a:xfrm>
        </p:spPr>
        <p:txBody>
          <a:bodyPr>
            <a:normAutofit fontScale="90000"/>
          </a:bodyPr>
          <a:lstStyle/>
          <a:p>
            <a:r>
              <a:rPr lang="tr-TR" b="1" dirty="0" smtClean="0"/>
              <a:t>Sigortaya Tâbi Mevduat ve Katılım Fonu Tutarının Eksik Beyanı Hâlinde Uygulanacak Takip ve Tahsil </a:t>
            </a:r>
            <a:r>
              <a:rPr lang="tr-TR" b="1" dirty="0" err="1" smtClean="0"/>
              <a:t>Usûlleri</a:t>
            </a:r>
            <a:endParaRPr lang="tr-TR" dirty="0"/>
          </a:p>
        </p:txBody>
      </p:sp>
      <p:sp>
        <p:nvSpPr>
          <p:cNvPr id="3" name="2 İçerik Yer Tutucusu"/>
          <p:cNvSpPr>
            <a:spLocks noGrp="1"/>
          </p:cNvSpPr>
          <p:nvPr>
            <p:ph idx="1"/>
          </p:nvPr>
        </p:nvSpPr>
        <p:spPr>
          <a:xfrm>
            <a:off x="457200" y="2276872"/>
            <a:ext cx="8229600" cy="3849291"/>
          </a:xfrm>
        </p:spPr>
        <p:txBody>
          <a:bodyPr>
            <a:normAutofit lnSpcReduction="10000"/>
          </a:bodyPr>
          <a:lstStyle/>
          <a:p>
            <a:r>
              <a:rPr lang="tr-TR" dirty="0" smtClean="0"/>
              <a:t>Banka müşterilerinin mevduat ve katılım bankalarında tasarruf ettikleri </a:t>
            </a:r>
            <a:r>
              <a:rPr lang="tr-TR" b="1" dirty="0" smtClean="0"/>
              <a:t>mevduat ve katılım fonları TMSF tarafından sigortalanır</a:t>
            </a:r>
            <a:r>
              <a:rPr lang="tr-TR" dirty="0" smtClean="0"/>
              <a:t>. </a:t>
            </a:r>
          </a:p>
          <a:p>
            <a:r>
              <a:rPr lang="tr-TR" dirty="0" smtClean="0"/>
              <a:t>Bu faaliyet; ilgili bankanın faaliyet izninin kaldırılması ve </a:t>
            </a:r>
            <a:r>
              <a:rPr lang="tr-TR" dirty="0" err="1" smtClean="0"/>
              <a:t>TMSF’ye</a:t>
            </a:r>
            <a:r>
              <a:rPr lang="tr-TR" dirty="0" smtClean="0"/>
              <a:t> devredilmesi durumunda </a:t>
            </a:r>
            <a:r>
              <a:rPr lang="tr-TR" b="1" dirty="0" smtClean="0"/>
              <a:t>mevduat ve katılım fonu sahiplerinin haklarının korunması amacına yöneliktir</a:t>
            </a:r>
            <a:r>
              <a:rPr lang="tr-TR" dirty="0" smtClean="0"/>
              <a:t>. </a:t>
            </a:r>
          </a:p>
          <a:p>
            <a:endParaRPr lang="tr-TR"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44016"/>
            <a:ext cx="8229600" cy="6669360"/>
          </a:xfrm>
        </p:spPr>
        <p:txBody>
          <a:bodyPr>
            <a:normAutofit lnSpcReduction="10000"/>
          </a:bodyPr>
          <a:lstStyle/>
          <a:p>
            <a:r>
              <a:rPr lang="tr-TR" b="1" dirty="0" smtClean="0"/>
              <a:t>Koruma</a:t>
            </a:r>
            <a:r>
              <a:rPr lang="tr-TR" dirty="0" smtClean="0"/>
              <a:t> faaliyeti kamu tüzel kişiliğine haiz </a:t>
            </a:r>
            <a:r>
              <a:rPr lang="tr-TR" b="1" dirty="0" smtClean="0"/>
              <a:t>TMSF tarafından yerine getirilir</a:t>
            </a:r>
            <a:r>
              <a:rPr lang="tr-TR" dirty="0" smtClean="0"/>
              <a:t>. </a:t>
            </a:r>
          </a:p>
          <a:p>
            <a:r>
              <a:rPr lang="tr-TR" dirty="0" smtClean="0"/>
              <a:t>Dolayısıyla TMSF, bankacılık işlemlerinde </a:t>
            </a:r>
            <a:r>
              <a:rPr lang="tr-TR" b="1" dirty="0" smtClean="0"/>
              <a:t>güven unsurunun ön plana çıkmasına katkı</a:t>
            </a:r>
            <a:r>
              <a:rPr lang="tr-TR" dirty="0" smtClean="0"/>
              <a:t>da bulunur. </a:t>
            </a:r>
          </a:p>
          <a:p>
            <a:r>
              <a:rPr lang="tr-TR" dirty="0" smtClean="0"/>
              <a:t>TMSF tarafından sigortalanan mevduat ve katılım fonları nedeniyle ilgili banka </a:t>
            </a:r>
            <a:r>
              <a:rPr lang="tr-TR" b="1" dirty="0" smtClean="0"/>
              <a:t>üçer aylık dönemler itibariyle bünyelerinde topladıkları mevduat ve katılım fonlarının </a:t>
            </a:r>
            <a:r>
              <a:rPr lang="tr-TR" dirty="0" smtClean="0"/>
              <a:t>sigortaya tabi kısmının </a:t>
            </a:r>
            <a:r>
              <a:rPr lang="tr-TR" b="1" dirty="0" smtClean="0"/>
              <a:t>on binde on beşi oranında </a:t>
            </a:r>
            <a:r>
              <a:rPr lang="tr-TR" dirty="0" smtClean="0"/>
              <a:t>prim öderler (ya da ‰ 1,5). </a:t>
            </a:r>
          </a:p>
          <a:p>
            <a:r>
              <a:rPr lang="tr-TR" dirty="0" smtClean="0"/>
              <a:t>Bu tutar, </a:t>
            </a:r>
            <a:r>
              <a:rPr lang="tr-TR" b="1" dirty="0" smtClean="0"/>
              <a:t>üç aylık dönemleri takip eden ikinci ayın son gününe kadar </a:t>
            </a:r>
            <a:r>
              <a:rPr lang="tr-TR" b="1" dirty="0" err="1" smtClean="0"/>
              <a:t>TMSF’ye</a:t>
            </a:r>
            <a:r>
              <a:rPr lang="tr-TR" b="1" dirty="0" smtClean="0"/>
              <a:t> beyan edilerek ödenir</a:t>
            </a:r>
            <a:r>
              <a:rPr lang="tr-TR" dirty="0" smtClean="0"/>
              <a:t>.</a:t>
            </a:r>
            <a:endParaRPr lang="tr-TR"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552728"/>
          </a:xfrm>
        </p:spPr>
        <p:txBody>
          <a:bodyPr>
            <a:normAutofit/>
          </a:bodyPr>
          <a:lstStyle/>
          <a:p>
            <a:r>
              <a:rPr lang="tr-TR" dirty="0" smtClean="0"/>
              <a:t>Banka tarafından </a:t>
            </a:r>
            <a:r>
              <a:rPr lang="tr-TR" dirty="0" err="1" smtClean="0"/>
              <a:t>TMSF’ye</a:t>
            </a:r>
            <a:r>
              <a:rPr lang="tr-TR" dirty="0" smtClean="0"/>
              <a:t> beyan edilen ile asıl ödenmesi gereken </a:t>
            </a:r>
            <a:r>
              <a:rPr lang="tr-TR" b="1" dirty="0" smtClean="0"/>
              <a:t>sigorta primleri arasında fark bulunması halinde</a:t>
            </a:r>
            <a:r>
              <a:rPr lang="tr-TR" dirty="0" smtClean="0"/>
              <a:t>, </a:t>
            </a:r>
            <a:r>
              <a:rPr lang="tr-TR" b="1" dirty="0" smtClean="0"/>
              <a:t>TMSF</a:t>
            </a:r>
            <a:r>
              <a:rPr lang="tr-TR" dirty="0" smtClean="0"/>
              <a:t> çeşitli </a:t>
            </a:r>
            <a:r>
              <a:rPr lang="tr-TR" b="1" dirty="0" smtClean="0"/>
              <a:t>önlem</a:t>
            </a:r>
            <a:r>
              <a:rPr lang="tr-TR" dirty="0" smtClean="0"/>
              <a:t>lerin alınması </a:t>
            </a:r>
            <a:r>
              <a:rPr lang="tr-TR" b="1" dirty="0" smtClean="0"/>
              <a:t>istemeye yetkili</a:t>
            </a:r>
            <a:r>
              <a:rPr lang="tr-TR" dirty="0" smtClean="0"/>
              <a:t>dir. </a:t>
            </a:r>
          </a:p>
          <a:p>
            <a:r>
              <a:rPr lang="tr-TR" dirty="0" smtClean="0"/>
              <a:t>Bunlardan ilki; banka mensupları ve ilişkili kişilerin hesaplarının dondurulmasıdır. </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16632"/>
            <a:ext cx="8712968" cy="6741368"/>
          </a:xfrm>
        </p:spPr>
        <p:txBody>
          <a:bodyPr>
            <a:normAutofit fontScale="92500" lnSpcReduction="20000"/>
          </a:bodyPr>
          <a:lstStyle/>
          <a:p>
            <a:r>
              <a:rPr lang="tr-TR" dirty="0" smtClean="0"/>
              <a:t>Buna göre; beyan edilen ile asıl ödenmesi gereken sigorta primleri arasında fark bulunması halinde</a:t>
            </a:r>
            <a:r>
              <a:rPr lang="tr-TR" i="1" dirty="0" smtClean="0"/>
              <a:t> “...</a:t>
            </a:r>
            <a:r>
              <a:rPr lang="tr-TR" i="1" dirty="0" smtClean="0">
                <a:solidFill>
                  <a:srgbClr val="FF0000"/>
                </a:solidFill>
              </a:rPr>
              <a:t>bu fark nispetinde bankanın yönetim kurulu ve kredi komitesi başkan ve üyeleri ile genel müdür, genel müdür yardımcıları, imzaları ile bankayı temsil yetkisine sahip memurları ve şube müdürleri ile ilişkili kişilere (ki bunlar; yönetim ve denetimini doğrudan veya dolaylı olarak tek başına veya birlikte elinde bulunduran ortaklarının, kendilerine, eşlerine ve çocuklarıdır) ait bankalar ve banka dışı malî kurumlar ile diğer gerçek ve tüzel kişiler bünyesinde, kiralık kasa mevcutları da dâhil olmak üzere, hak ve alacakları, döviz tevdiat hesapları ve limitli ve limitsiz kredi kartı ve ATM kartları hesapları dâhil tüm banka hesaplarının dondurulmasına</a:t>
            </a:r>
            <a:r>
              <a:rPr lang="tr-TR" i="1" dirty="0" smtClean="0"/>
              <a:t>...”</a:t>
            </a:r>
            <a:r>
              <a:rPr lang="tr-TR" dirty="0" smtClean="0"/>
              <a:t> </a:t>
            </a:r>
            <a:r>
              <a:rPr lang="tr-TR" b="1" dirty="0" err="1" smtClean="0"/>
              <a:t>TMSF’nin</a:t>
            </a:r>
            <a:r>
              <a:rPr lang="tr-TR" b="1" dirty="0" smtClean="0"/>
              <a:t> talebi üzerine soruşturma evresinde sulh ceza hâkimi, kovuşturma evresinde ise yetkili mahkemece karar verilir</a:t>
            </a:r>
            <a:r>
              <a:rPr lang="tr-TR" dirty="0" smtClean="0"/>
              <a:t> (BK, md. 135/1).</a:t>
            </a:r>
            <a:endParaRPr lang="tr-TR"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a:bodyPr>
          <a:lstStyle/>
          <a:p>
            <a:r>
              <a:rPr lang="tr-TR" dirty="0" smtClean="0"/>
              <a:t>Diğer bir önlem; </a:t>
            </a:r>
            <a:r>
              <a:rPr lang="tr-TR" b="1" dirty="0" smtClean="0"/>
              <a:t>banka mensupları ile onlarla ilişkili olan kişilerin taşınır, taşınmaz ve benzeri varlıkları üzerindeki tasarruf yetkisinin kaldırılmasıdır. </a:t>
            </a:r>
          </a:p>
          <a:p>
            <a:endParaRPr lang="tr-TR"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88640"/>
            <a:ext cx="8640960" cy="6480720"/>
          </a:xfrm>
        </p:spPr>
        <p:txBody>
          <a:bodyPr>
            <a:normAutofit fontScale="92500" lnSpcReduction="10000"/>
          </a:bodyPr>
          <a:lstStyle/>
          <a:p>
            <a:r>
              <a:rPr lang="tr-TR" dirty="0" smtClean="0"/>
              <a:t>Bu kişilerin; </a:t>
            </a:r>
            <a:r>
              <a:rPr lang="tr-TR" i="1" dirty="0" smtClean="0">
                <a:solidFill>
                  <a:srgbClr val="FF0000"/>
                </a:solidFill>
              </a:rPr>
              <a:t>“...kara, hava ve deniz taşıtları dâhil her türlü taşınır ve taşınmaz, kıymetli evrak ve yurt içi veya yurt dışı hazine bonosu, devlet tahvili, hisse senedi, yatırım fonları katılım belgeleri gibi diğer menkul değerlerle, bağımsız ticari işletme, fabrika ve tesisler, bu tesislerin işletilmesine yönelik marka ve lisans hakları, kamu imtiyaz sözleşmelerinden doğan televizyon kanalı, elektrik santralı gibi bir tesisin kurulması ve işletilmesi yetkilerini veren lisans, ruhsat ve işletme hakları ile bu tesisleri lisans hakkına dayanarak veya lisans hakkı bulunmadan kuran ve işleten şirketlere ait hisse senetleri, hak ve alacakların üzerindeki tasarruf yetkisinin tamamen veya kısmen kaldırılmasına...</a:t>
            </a:r>
            <a:r>
              <a:rPr lang="tr-TR" dirty="0" smtClean="0">
                <a:solidFill>
                  <a:srgbClr val="FF0000"/>
                </a:solidFill>
              </a:rPr>
              <a:t>”</a:t>
            </a:r>
            <a:r>
              <a:rPr lang="tr-TR" dirty="0" smtClean="0"/>
              <a:t> aynı şekilde </a:t>
            </a:r>
            <a:r>
              <a:rPr lang="tr-TR" b="1" dirty="0" err="1" smtClean="0"/>
              <a:t>TMSF’nin</a:t>
            </a:r>
            <a:r>
              <a:rPr lang="tr-TR" b="1" dirty="0" smtClean="0"/>
              <a:t> talebi üzerine karar verilebilir</a:t>
            </a:r>
            <a:r>
              <a:rPr lang="tr-TR" dirty="0" smtClean="0"/>
              <a:t> (BK, md. 135/1).</a:t>
            </a:r>
            <a:endParaRPr lang="tr-TR"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79512" y="188640"/>
            <a:ext cx="8784976" cy="6408712"/>
          </a:xfrm>
        </p:spPr>
        <p:txBody>
          <a:bodyPr>
            <a:normAutofit fontScale="92500" lnSpcReduction="10000"/>
          </a:bodyPr>
          <a:lstStyle/>
          <a:p>
            <a:r>
              <a:rPr lang="tr-TR" dirty="0" smtClean="0"/>
              <a:t>Bunun dışında </a:t>
            </a:r>
            <a:r>
              <a:rPr lang="tr-TR" b="1" dirty="0" smtClean="0"/>
              <a:t>soruşturma evresinde sulh ceza hâkimince, kovuşturma evresinde ise yetkili mahkemece</a:t>
            </a:r>
            <a:r>
              <a:rPr lang="tr-TR" dirty="0" smtClean="0"/>
              <a:t> bunların; </a:t>
            </a:r>
            <a:r>
              <a:rPr lang="tr-TR" i="1" dirty="0" smtClean="0">
                <a:solidFill>
                  <a:srgbClr val="FF0000"/>
                </a:solidFill>
              </a:rPr>
              <a:t>“...belirtilen tüm mal, kıymetli evrak, nakit ve diğer değerlerin zaptına ve/veya resmî sicillerdeki kayıtları üzerinde ihtiyatî tedbir konulmasına, bunların bir tevdi mahalline yatırılmasına ve hak ve alacakların üzerine diğer tedbirlerin konulmasına, bunlardan elde edinilmiş her türlü taşınır ve taşınmaz, hak ve alacaklar ile kıymetli evrak, nakit, bir tesisi işletme ve kurma hakkı veren marka ve lisans hakları, bu tesisleri lisans,   ruhsat  ve  işletme  hakkı ile veya bu hakları bulunmadan işleten, kuran ve hak sahibi niteliğini haiz şirketlere ait hisse senetleri hakkında belirtilen tedbirlerin alınmasına...”</a:t>
            </a:r>
            <a:r>
              <a:rPr lang="tr-TR" dirty="0" smtClean="0"/>
              <a:t> karar verilir (BK, md. 135/1).</a:t>
            </a:r>
          </a:p>
          <a:p>
            <a:endParaRPr lang="tr-TR" dirty="0" smtClean="0"/>
          </a:p>
          <a:p>
            <a:endParaRPr lang="tr-TR"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Ödenmesi gereken ile ödenen sigorta primi arasındaki fark, </a:t>
            </a:r>
            <a:r>
              <a:rPr lang="tr-TR" b="1" dirty="0" smtClean="0"/>
              <a:t>TMSF tarafından takip ve tahsil edilir</a:t>
            </a:r>
            <a:r>
              <a:rPr lang="tr-TR" dirty="0" smtClean="0"/>
              <a:t> (BK, md. 135/2). </a:t>
            </a:r>
          </a:p>
          <a:p>
            <a:r>
              <a:rPr lang="tr-TR" dirty="0" smtClean="0"/>
              <a:t>Alınacak tüm tedbirler ve kararlar, yukarıda sayılan kişiler adına hareket eden veya onlar hesabına kendi adına para, mal veya hak edinen kişiler hakkında da uygulanır (BK, md. 135/2).</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err="1" smtClean="0"/>
              <a:t>TMSF’nin</a:t>
            </a:r>
            <a:r>
              <a:rPr lang="tr-TR" dirty="0" smtClean="0"/>
              <a:t> talep ettiği tedbirler, </a:t>
            </a:r>
            <a:r>
              <a:rPr lang="tr-TR" b="1" dirty="0" smtClean="0"/>
              <a:t>soruşturma evresinde sulh ceza hâkimi</a:t>
            </a:r>
            <a:r>
              <a:rPr lang="tr-TR" dirty="0" smtClean="0"/>
              <a:t> tarafından, </a:t>
            </a:r>
            <a:r>
              <a:rPr lang="tr-TR" b="1" dirty="0" smtClean="0"/>
              <a:t>kovuşturma evresinde ise mahkeme </a:t>
            </a:r>
            <a:r>
              <a:rPr lang="tr-TR" dirty="0" smtClean="0"/>
              <a:t>tarafından dosya üzerinde yapılacak inceleme ardından </a:t>
            </a:r>
            <a:r>
              <a:rPr lang="tr-TR" b="1" dirty="0" smtClean="0"/>
              <a:t>ivedilikle ve nihai olarak 24 saat içinde sonuçlandırılmak zorunda</a:t>
            </a:r>
            <a:r>
              <a:rPr lang="tr-TR" dirty="0" smtClean="0"/>
              <a:t>dır (BK, md. 135/3). </a:t>
            </a:r>
          </a:p>
          <a:p>
            <a:r>
              <a:rPr lang="tr-TR" dirty="0" smtClean="0"/>
              <a:t>Soruşturma evresinde </a:t>
            </a:r>
            <a:r>
              <a:rPr lang="tr-TR" b="1" dirty="0" smtClean="0"/>
              <a:t>gecikmesinde sakınca görülen haller söz konusu ise</a:t>
            </a:r>
            <a:r>
              <a:rPr lang="tr-TR" dirty="0" smtClean="0"/>
              <a:t>, </a:t>
            </a:r>
            <a:r>
              <a:rPr lang="tr-TR" b="1" dirty="0" smtClean="0"/>
              <a:t>Cumhuriyet Başsavcılıklarının</a:t>
            </a:r>
            <a:r>
              <a:rPr lang="tr-TR" dirty="0" smtClean="0"/>
              <a:t> tedbir alınmasına ilişkin </a:t>
            </a:r>
            <a:r>
              <a:rPr lang="tr-TR" b="1" dirty="0" smtClean="0"/>
              <a:t>doğrudan karar verme yetkisi </a:t>
            </a:r>
            <a:r>
              <a:rPr lang="tr-TR" dirty="0" smtClean="0"/>
              <a:t>bulunmaktadır.  </a:t>
            </a:r>
          </a:p>
          <a:p>
            <a:endParaRPr lang="tr-TR" dirty="0" smtClean="0"/>
          </a:p>
          <a:p>
            <a:endParaRPr lang="tr-T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Haczedilen mallar yine alacaklının talebi ile satılarak paraya çevrilir (İİK, 106-137). </a:t>
            </a:r>
          </a:p>
          <a:p>
            <a:r>
              <a:rPr lang="tr-TR" dirty="0" smtClean="0"/>
              <a:t>İcra dairesi, satış bedelinden alacaklının ya da alacaklıların hakkını ödeyerek (ki bu süreç, paraların paylaştırılması süreci olarak da kabul edilir) takibi sonlandırır. </a:t>
            </a:r>
          </a:p>
          <a:p>
            <a:r>
              <a:rPr lang="tr-TR" dirty="0" smtClean="0"/>
              <a:t>Tüm bu sürece rağmen borçlunun ödeme emrine cevap verecek ödeme güçlüğü (diğer bir deyişle beyan edebileceği bir mala sahip olmaması veya acizlik hali gibi bir durum) içersinde olduğu hallerde dahi bu durumu 7 gün içerisinde beyan etmesi gerekmektedir.</a:t>
            </a:r>
            <a:endParaRPr lang="tr-TR"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Gecikmesinde sakınca bulunan hallerde Cumhuriyet Başsavcılıkları tarafından alınan kararlar en geç </a:t>
            </a:r>
            <a:r>
              <a:rPr lang="tr-TR" b="1" dirty="0" smtClean="0"/>
              <a:t>24 saat içinde sulh ceza hâkimine bildirilmelidir </a:t>
            </a:r>
            <a:r>
              <a:rPr lang="tr-TR" dirty="0" smtClean="0"/>
              <a:t>(BK, md. 135/3). </a:t>
            </a:r>
          </a:p>
          <a:p>
            <a:r>
              <a:rPr lang="tr-TR" b="1" dirty="0" smtClean="0"/>
              <a:t>Sulh ceza hâkimi </a:t>
            </a:r>
            <a:r>
              <a:rPr lang="tr-TR" dirty="0" smtClean="0"/>
              <a:t>ya da mahkeme başkanı </a:t>
            </a:r>
            <a:r>
              <a:rPr lang="tr-TR" b="1" dirty="0" smtClean="0"/>
              <a:t>24 saat içinde</a:t>
            </a:r>
            <a:r>
              <a:rPr lang="tr-TR" dirty="0" smtClean="0"/>
              <a:t> alınan </a:t>
            </a:r>
            <a:r>
              <a:rPr lang="tr-TR" b="1" dirty="0" smtClean="0"/>
              <a:t>tedbirleri onaylama yahut onaylamama hakkını kullanabilir </a:t>
            </a:r>
            <a:r>
              <a:rPr lang="tr-TR" dirty="0" smtClean="0"/>
              <a:t>(BK, md. 135/3). </a:t>
            </a:r>
          </a:p>
          <a:p>
            <a:r>
              <a:rPr lang="tr-TR" dirty="0" smtClean="0"/>
              <a:t>Bu halde </a:t>
            </a:r>
            <a:r>
              <a:rPr lang="tr-TR" b="1" dirty="0" smtClean="0"/>
              <a:t>onaylanmayan kararlar hükümsüz </a:t>
            </a:r>
            <a:r>
              <a:rPr lang="tr-TR" dirty="0" smtClean="0"/>
              <a:t>kalır (BK, md. 135/3).</a:t>
            </a:r>
            <a:endParaRPr lang="tr-TR"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669360"/>
          </a:xfrm>
        </p:spPr>
        <p:txBody>
          <a:bodyPr>
            <a:normAutofit lnSpcReduction="10000"/>
          </a:bodyPr>
          <a:lstStyle/>
          <a:p>
            <a:r>
              <a:rPr lang="tr-TR" b="1" dirty="0" smtClean="0"/>
              <a:t>Tedbir</a:t>
            </a:r>
            <a:r>
              <a:rPr lang="tr-TR" dirty="0" smtClean="0"/>
              <a:t>e yönelik alınan kararlar, tedbir kararını veren mahkemenin bulunduğu yerdeki </a:t>
            </a:r>
            <a:r>
              <a:rPr lang="tr-TR" b="1" dirty="0" smtClean="0"/>
              <a:t>nöbetçi icra dairesi tarafından uygulamaya koyulur </a:t>
            </a:r>
            <a:r>
              <a:rPr lang="tr-TR" dirty="0" smtClean="0"/>
              <a:t>(BK, md. 135/4). </a:t>
            </a:r>
          </a:p>
          <a:p>
            <a:r>
              <a:rPr lang="tr-TR" dirty="0" smtClean="0"/>
              <a:t>Tedbir kararlarının kendiliğinden kalkmasına neden durumlar ise şöyledir: </a:t>
            </a:r>
            <a:r>
              <a:rPr lang="tr-TR" dirty="0" err="1" smtClean="0"/>
              <a:t>TMSF’nin</a:t>
            </a:r>
            <a:r>
              <a:rPr lang="tr-TR" dirty="0" smtClean="0"/>
              <a:t>,</a:t>
            </a:r>
          </a:p>
          <a:p>
            <a:pPr lvl="1"/>
            <a:r>
              <a:rPr lang="tr-TR" dirty="0" smtClean="0"/>
              <a:t>Bankanın bankacılık işlemleri yapma ile mevduat ve katılım fonu kabul etme iznini kaldırdığı ve tedbir kararının verildiği tarihten itibaren 1 yıl içerisinde suç duyurusunda bulunmaması, </a:t>
            </a:r>
          </a:p>
          <a:p>
            <a:pPr lvl="1"/>
            <a:r>
              <a:rPr lang="tr-TR" dirty="0" err="1" smtClean="0"/>
              <a:t>AATUHK’na</a:t>
            </a:r>
            <a:r>
              <a:rPr lang="tr-TR" dirty="0" smtClean="0"/>
              <a:t> göre alacağın tahsili yolunda takip başlatmaması, </a:t>
            </a:r>
          </a:p>
          <a:p>
            <a:pPr lvl="1"/>
            <a:r>
              <a:rPr lang="tr-TR" dirty="0" smtClean="0"/>
              <a:t>Alacağın tahsili yolunda hukuk mahkemelerinde dava açmamasıdır (BK, md. 135/4).</a:t>
            </a:r>
          </a:p>
          <a:p>
            <a:endParaRPr lang="tr-TR"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92500"/>
          </a:bodyPr>
          <a:lstStyle/>
          <a:p>
            <a:r>
              <a:rPr lang="tr-TR" dirty="0" smtClean="0"/>
              <a:t>Buna karşın </a:t>
            </a:r>
            <a:r>
              <a:rPr lang="tr-TR" b="1" dirty="0" smtClean="0"/>
              <a:t>tedbirin</a:t>
            </a:r>
            <a:r>
              <a:rPr lang="tr-TR" dirty="0" smtClean="0"/>
              <a:t> kendiliğinden </a:t>
            </a:r>
            <a:r>
              <a:rPr lang="tr-TR" b="1" dirty="0" smtClean="0"/>
              <a:t>kalkmasına neden olan durumlardan birinin </a:t>
            </a:r>
            <a:r>
              <a:rPr lang="tr-TR" b="1" dirty="0" err="1" smtClean="0"/>
              <a:t>TMSF’ce</a:t>
            </a:r>
            <a:r>
              <a:rPr lang="tr-TR" b="1" dirty="0" smtClean="0"/>
              <a:t> yerine getirilmesi halinde</a:t>
            </a:r>
            <a:r>
              <a:rPr lang="tr-TR" dirty="0" smtClean="0"/>
              <a:t>, </a:t>
            </a:r>
            <a:r>
              <a:rPr lang="tr-TR" dirty="0" err="1" smtClean="0"/>
              <a:t>TMSF’nin</a:t>
            </a:r>
            <a:r>
              <a:rPr lang="tr-TR" dirty="0" smtClean="0"/>
              <a:t> alacakları tamamen tahsil edilinceye kadar </a:t>
            </a:r>
            <a:r>
              <a:rPr lang="tr-TR" b="1" dirty="0" smtClean="0"/>
              <a:t>tedbirler uygulanmaya devam eder </a:t>
            </a:r>
            <a:r>
              <a:rPr lang="tr-TR" dirty="0" smtClean="0"/>
              <a:t>(BK, md. 135/4).  </a:t>
            </a:r>
          </a:p>
          <a:p>
            <a:r>
              <a:rPr lang="tr-TR" dirty="0" smtClean="0"/>
              <a:t>Bunun dışında mahkeme, TMSF tarafından ödenen ve/veya ödenecek miktarın, sorumlularca doğrudan </a:t>
            </a:r>
            <a:r>
              <a:rPr lang="tr-TR" dirty="0" err="1" smtClean="0"/>
              <a:t>TMSF’ye</a:t>
            </a:r>
            <a:r>
              <a:rPr lang="tr-TR" dirty="0" smtClean="0"/>
              <a:t> ödenmesine karar verir (BK, md. 135/5). </a:t>
            </a:r>
          </a:p>
          <a:p>
            <a:r>
              <a:rPr lang="tr-TR" dirty="0" smtClean="0"/>
              <a:t>Bu kararın verilmesi halinde alınan tedbirler, mahkemece belirlenen tutarın sorumlularca tedbir konulan değerler üzerinden ödenmesine kadar devam eder (BK, md. 135/5). </a:t>
            </a:r>
          </a:p>
          <a:p>
            <a:endParaRPr lang="tr-TR"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Tedbir konulmasına neden olan tutarlar için; sorumlularca, onların </a:t>
            </a:r>
            <a:r>
              <a:rPr lang="tr-TR" i="1" dirty="0" smtClean="0"/>
              <a:t>“...boşanmış veya dul eşlerinin, diğer kan hısımları ile kayın hısımları ve üçüncü kişilerin mülkiyeti ve tasarrufuna geçirilmiş bulunan tüm mal, sınırlı aynî veya şahsi hak ve alacaklar...”</a:t>
            </a:r>
            <a:r>
              <a:rPr lang="tr-TR" dirty="0" smtClean="0"/>
              <a:t> üzerine de tedbir konulmasıyla sonuçlanabilir (BK, md. 135/6).  </a:t>
            </a:r>
            <a:endParaRPr lang="tr-TR"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lnSpcReduction="10000"/>
          </a:bodyPr>
          <a:lstStyle/>
          <a:p>
            <a:r>
              <a:rPr lang="tr-TR" dirty="0" smtClean="0"/>
              <a:t>Tüm bu mal, hak ve alacaklara ilişkin olarak açılmış veya açılacak davalarda bu kişiler; </a:t>
            </a:r>
            <a:r>
              <a:rPr lang="tr-TR" dirty="0" err="1" smtClean="0"/>
              <a:t>TMK’nin</a:t>
            </a:r>
            <a:r>
              <a:rPr lang="tr-TR" dirty="0" smtClean="0"/>
              <a:t> </a:t>
            </a:r>
            <a:r>
              <a:rPr lang="tr-TR" dirty="0" err="1" smtClean="0"/>
              <a:t>iyiniyet</a:t>
            </a:r>
            <a:r>
              <a:rPr lang="tr-TR" dirty="0" smtClean="0"/>
              <a:t> karinesi ile mülkiyet karinesinden ve tüm resmî sicillere </a:t>
            </a:r>
            <a:r>
              <a:rPr lang="tr-TR" dirty="0" err="1" smtClean="0"/>
              <a:t>iyiniyetli</a:t>
            </a:r>
            <a:r>
              <a:rPr lang="tr-TR" dirty="0" smtClean="0"/>
              <a:t> güven ilkesinden yararlanamazlar (BK, md. 135/6). </a:t>
            </a:r>
          </a:p>
          <a:p>
            <a:r>
              <a:rPr lang="tr-TR" dirty="0" smtClean="0"/>
              <a:t>Bu kişiler tüm mal, sınırlı aynî veya şahsi hak ve alacaklara </a:t>
            </a:r>
            <a:r>
              <a:rPr lang="tr-TR" dirty="0" err="1" smtClean="0"/>
              <a:t>iyiniyetle</a:t>
            </a:r>
            <a:r>
              <a:rPr lang="tr-TR" dirty="0" smtClean="0"/>
              <a:t> sahip olduklarını ispatladıkları takdirde, </a:t>
            </a:r>
            <a:r>
              <a:rPr lang="tr-TR" i="1" dirty="0" smtClean="0"/>
              <a:t>“...yaptıkları ödemelerin muvazaalı olmayan rayiç değer olduğunu belgelendirmeleri şartıyla, ödediklerinin asli sorumluların malvarlığı ve diğer varlıklarından alınmasına mahkemece karar verilir”</a:t>
            </a:r>
            <a:r>
              <a:rPr lang="tr-TR" dirty="0" smtClean="0"/>
              <a:t> (BK, md. 135/6). </a:t>
            </a:r>
            <a:endParaRPr lang="tr-TR"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TMSF Alacaklarının Yasal Teminatı</a:t>
            </a:r>
            <a:endParaRPr lang="tr-TR" dirty="0"/>
          </a:p>
        </p:txBody>
      </p:sp>
      <p:sp>
        <p:nvSpPr>
          <p:cNvPr id="3" name="2 İçerik Yer Tutucusu"/>
          <p:cNvSpPr>
            <a:spLocks noGrp="1"/>
          </p:cNvSpPr>
          <p:nvPr>
            <p:ph idx="1"/>
          </p:nvPr>
        </p:nvSpPr>
        <p:spPr/>
        <p:txBody>
          <a:bodyPr>
            <a:normAutofit/>
          </a:bodyPr>
          <a:lstStyle/>
          <a:p>
            <a:r>
              <a:rPr lang="tr-TR" b="1" dirty="0" smtClean="0"/>
              <a:t>TMSF alacaklarına kavuşmak adına</a:t>
            </a:r>
            <a:r>
              <a:rPr lang="tr-TR" dirty="0" smtClean="0"/>
              <a:t>, açtığı ve/veya takip ettiği </a:t>
            </a:r>
            <a:r>
              <a:rPr lang="tr-TR" b="1" dirty="0" smtClean="0"/>
              <a:t>davalarda ihtiyati haciz ve ihtiyati tedbir kararı alınmasını talep edebilir</a:t>
            </a:r>
            <a:r>
              <a:rPr lang="tr-TR" dirty="0" smtClean="0"/>
              <a:t>. </a:t>
            </a:r>
          </a:p>
          <a:p>
            <a:r>
              <a:rPr lang="tr-TR" dirty="0" err="1" smtClean="0"/>
              <a:t>TMSF’nin</a:t>
            </a:r>
            <a:r>
              <a:rPr lang="tr-TR" dirty="0" smtClean="0"/>
              <a:t> talebi üzerine para, her türlü mal, hak ve alacaklar üzerine konulan ihtiyati haciz veya ihtiyati tedbir kararı, davanın konusunu oluşturan alacağın teminatı kabul edilir (BK, md. 136).  </a:t>
            </a:r>
            <a:endParaRPr lang="tr-TR"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b="1" dirty="0" smtClean="0"/>
              <a:t>Karar kesinleşinceye yahut takip sonuçlanıncaya kadar ihtiyati haciz ve ihtiyati tedbir kararları kalkmaz, devam eder</a:t>
            </a:r>
            <a:r>
              <a:rPr lang="tr-TR" dirty="0" smtClean="0"/>
              <a:t> (BK, md. 136). </a:t>
            </a:r>
          </a:p>
          <a:p>
            <a:r>
              <a:rPr lang="tr-TR" dirty="0" smtClean="0"/>
              <a:t>Mahkemenin kararına bağlı olarak </a:t>
            </a:r>
            <a:r>
              <a:rPr lang="tr-TR" b="1" dirty="0" smtClean="0"/>
              <a:t>kesinleşen alacaklar</a:t>
            </a:r>
            <a:r>
              <a:rPr lang="tr-TR" dirty="0" smtClean="0"/>
              <a:t>, ihtiyati haciz veya ihtiyati tedbir konulan unsurların bedelleri üzerinden, devletin ve </a:t>
            </a:r>
            <a:r>
              <a:rPr lang="tr-TR" dirty="0" err="1" smtClean="0"/>
              <a:t>SGK’nin</a:t>
            </a:r>
            <a:r>
              <a:rPr lang="tr-TR" dirty="0" smtClean="0"/>
              <a:t> amme alacaklarından sonra gelmek üzere </a:t>
            </a:r>
            <a:r>
              <a:rPr lang="tr-TR" b="1" dirty="0" smtClean="0"/>
              <a:t>imtiyazlı alacak kabul edilerek ödenir</a:t>
            </a:r>
            <a:r>
              <a:rPr lang="tr-TR" dirty="0" smtClean="0"/>
              <a:t> (BK, md. 136).</a:t>
            </a:r>
            <a:endParaRPr lang="tr-TR"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TMSF Alacaklarının Takip ve Tahsiline İlişkin İstisnalar</a:t>
            </a:r>
            <a:endParaRPr lang="tr-TR" dirty="0"/>
          </a:p>
        </p:txBody>
      </p:sp>
      <p:sp>
        <p:nvSpPr>
          <p:cNvPr id="3" name="2 İçerik Yer Tutucusu"/>
          <p:cNvSpPr>
            <a:spLocks noGrp="1"/>
          </p:cNvSpPr>
          <p:nvPr>
            <p:ph idx="1"/>
          </p:nvPr>
        </p:nvSpPr>
        <p:spPr/>
        <p:txBody>
          <a:bodyPr>
            <a:normAutofit/>
          </a:bodyPr>
          <a:lstStyle/>
          <a:p>
            <a:r>
              <a:rPr lang="tr-TR" dirty="0" smtClean="0"/>
              <a:t>Bilindiği üzere dava açılması yahut bir takip talebinde bulunulması halinde davacı yahut </a:t>
            </a:r>
            <a:r>
              <a:rPr lang="tr-TR" b="1" dirty="0" smtClean="0"/>
              <a:t>takipte bulunan alacaklı</a:t>
            </a:r>
            <a:r>
              <a:rPr lang="tr-TR" dirty="0" smtClean="0"/>
              <a:t> çeşitli adlar altında yararlandığı kamu hizmetinin (</a:t>
            </a:r>
            <a:r>
              <a:rPr lang="tr-TR" b="1" dirty="0" smtClean="0"/>
              <a:t>yargılama ve takip hizmetlerinin) maliyetine katılmak zorundadır</a:t>
            </a:r>
            <a:r>
              <a:rPr lang="tr-TR" dirty="0" smtClean="0"/>
              <a:t>. </a:t>
            </a:r>
          </a:p>
          <a:p>
            <a:r>
              <a:rPr lang="tr-TR" dirty="0" smtClean="0"/>
              <a:t>Bunlardan bazıları </a:t>
            </a:r>
            <a:r>
              <a:rPr lang="tr-TR" b="1" dirty="0" smtClean="0"/>
              <a:t>harç adı altında</a:t>
            </a:r>
            <a:r>
              <a:rPr lang="tr-TR" dirty="0" smtClean="0"/>
              <a:t> anılmaktadır. </a:t>
            </a:r>
            <a:endParaRPr lang="tr-TR"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 noktada </a:t>
            </a:r>
            <a:r>
              <a:rPr lang="tr-TR" b="1" dirty="0" smtClean="0">
                <a:solidFill>
                  <a:srgbClr val="FF0000"/>
                </a:solidFill>
              </a:rPr>
              <a:t>yargı harçları</a:t>
            </a:r>
            <a:r>
              <a:rPr lang="tr-TR" dirty="0" smtClean="0"/>
              <a:t>; </a:t>
            </a:r>
            <a:r>
              <a:rPr lang="tr-TR" b="1" dirty="0" smtClean="0"/>
              <a:t>başvuru harcı, celse harcı, karar ve ilam harcı, temyiz, istinaf ve itiraz harçları</a:t>
            </a:r>
            <a:r>
              <a:rPr lang="tr-TR" dirty="0" smtClean="0"/>
              <a:t>dır (</a:t>
            </a:r>
            <a:r>
              <a:rPr lang="tr-TR" dirty="0" err="1" smtClean="0"/>
              <a:t>Furtun</a:t>
            </a:r>
            <a:r>
              <a:rPr lang="tr-TR" dirty="0" smtClean="0"/>
              <a:t> ve Aslan, 2014: </a:t>
            </a:r>
            <a:r>
              <a:rPr lang="tr-TR" dirty="0" err="1" smtClean="0"/>
              <a:t>vii</a:t>
            </a:r>
            <a:r>
              <a:rPr lang="tr-TR" dirty="0" smtClean="0"/>
              <a:t>). </a:t>
            </a:r>
          </a:p>
          <a:p>
            <a:r>
              <a:rPr lang="tr-TR" b="1" dirty="0" smtClean="0">
                <a:solidFill>
                  <a:srgbClr val="FF0000"/>
                </a:solidFill>
              </a:rPr>
              <a:t>İcra ve iflas harçları </a:t>
            </a:r>
            <a:r>
              <a:rPr lang="tr-TR" dirty="0" smtClean="0"/>
              <a:t>ise; </a:t>
            </a:r>
            <a:r>
              <a:rPr lang="tr-TR" b="1" dirty="0" smtClean="0"/>
              <a:t>başvuru harcı, icranın yerine getirilmesi harcı, tahsil harcı, idare harcı, iflas harçları, haciz, teslim ve satış harcı, kayıt ve tescil harcı, suret harcı, muhafaza harcı, cezaevi harcı</a:t>
            </a:r>
            <a:r>
              <a:rPr lang="tr-TR" dirty="0" smtClean="0"/>
              <a:t>dır (</a:t>
            </a:r>
            <a:r>
              <a:rPr lang="tr-TR" dirty="0" err="1" smtClean="0"/>
              <a:t>Furtun</a:t>
            </a:r>
            <a:r>
              <a:rPr lang="tr-TR" dirty="0" smtClean="0"/>
              <a:t> ve Aslan, 2014: </a:t>
            </a:r>
            <a:r>
              <a:rPr lang="tr-TR" dirty="0" err="1" smtClean="0"/>
              <a:t>vii</a:t>
            </a:r>
            <a:r>
              <a:rPr lang="tr-TR" dirty="0" smtClean="0"/>
              <a:t>). </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Diğer taraftan takibe </a:t>
            </a:r>
            <a:r>
              <a:rPr lang="tr-TR" b="1" dirty="0" smtClean="0"/>
              <a:t>başvuran alacaklının veya hakkında takipte bulunulan borçlunun takip sürecinde ortaya koymuş olduğu </a:t>
            </a:r>
            <a:r>
              <a:rPr lang="tr-TR" dirty="0" smtClean="0"/>
              <a:t>(alacaklı için alacak hakkı, borçlu için borca itirazı, üçüncü kişi için istihkak iddiası gibi) </a:t>
            </a:r>
            <a:r>
              <a:rPr lang="tr-TR" b="1" dirty="0" smtClean="0"/>
              <a:t>iddiaların haksız çıkması halinde </a:t>
            </a:r>
            <a:r>
              <a:rPr lang="tr-TR" dirty="0" smtClean="0"/>
              <a:t>yargı mercileri haklarında bazı </a:t>
            </a:r>
            <a:r>
              <a:rPr lang="tr-TR" b="1" dirty="0" smtClean="0"/>
              <a:t>ceza veya tazminatlara karar verebilir</a:t>
            </a:r>
            <a:r>
              <a:rPr lang="tr-TR" dirty="0" smtClean="0"/>
              <a:t>. </a:t>
            </a:r>
          </a:p>
          <a:p>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i="1" dirty="0" smtClean="0"/>
              <a:t>İlamlı Takip </a:t>
            </a:r>
            <a:endParaRPr lang="tr-TR" dirty="0"/>
          </a:p>
        </p:txBody>
      </p:sp>
      <p:sp>
        <p:nvSpPr>
          <p:cNvPr id="3" name="2 İçerik Yer Tutucusu"/>
          <p:cNvSpPr>
            <a:spLocks noGrp="1"/>
          </p:cNvSpPr>
          <p:nvPr>
            <p:ph idx="1"/>
          </p:nvPr>
        </p:nvSpPr>
        <p:spPr>
          <a:xfrm>
            <a:off x="457200" y="1196752"/>
            <a:ext cx="8229600" cy="4929411"/>
          </a:xfrm>
        </p:spPr>
        <p:txBody>
          <a:bodyPr>
            <a:normAutofit/>
          </a:bodyPr>
          <a:lstStyle/>
          <a:p>
            <a:r>
              <a:rPr lang="tr-TR" dirty="0" smtClean="0"/>
              <a:t>İlamsız takip yolundan farklı olarak alacaklının bu yola başvurması için </a:t>
            </a:r>
            <a:r>
              <a:rPr lang="tr-TR" b="1" dirty="0" smtClean="0"/>
              <a:t>elinde bir ilam bulunması </a:t>
            </a:r>
            <a:r>
              <a:rPr lang="tr-TR" dirty="0" smtClean="0"/>
              <a:t>gerekmektedir. </a:t>
            </a:r>
          </a:p>
          <a:p>
            <a:r>
              <a:rPr lang="tr-TR" b="1" dirty="0" smtClean="0"/>
              <a:t>İlam</a:t>
            </a:r>
            <a:r>
              <a:rPr lang="tr-TR" dirty="0" smtClean="0"/>
              <a:t>, </a:t>
            </a:r>
            <a:r>
              <a:rPr lang="tr-TR" dirty="0" smtClean="0">
                <a:solidFill>
                  <a:srgbClr val="FF0000"/>
                </a:solidFill>
              </a:rPr>
              <a:t>mahkemelerce verilmiş gerekçeli karar olarak tanımlanabilir</a:t>
            </a:r>
            <a:r>
              <a:rPr lang="tr-TR" dirty="0" smtClean="0"/>
              <a:t>. </a:t>
            </a:r>
          </a:p>
          <a:p>
            <a:r>
              <a:rPr lang="tr-TR" dirty="0" smtClean="0"/>
              <a:t>Ancak </a:t>
            </a:r>
            <a:r>
              <a:rPr lang="tr-TR" dirty="0" err="1" smtClean="0"/>
              <a:t>İİK’de</a:t>
            </a:r>
            <a:r>
              <a:rPr lang="tr-TR" dirty="0" smtClean="0"/>
              <a:t>, </a:t>
            </a:r>
            <a:r>
              <a:rPr lang="tr-TR" b="1" dirty="0" smtClean="0"/>
              <a:t>ilam niteliğinde olduğunu kabul edilen diğer belgeler</a:t>
            </a:r>
            <a:r>
              <a:rPr lang="tr-TR" dirty="0" smtClean="0"/>
              <a:t> ile ilamlı takip yoluna başvurulabileceği düzenlenmiştir. </a:t>
            </a:r>
            <a:endParaRPr lang="tr-TR"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92500"/>
          </a:bodyPr>
          <a:lstStyle/>
          <a:p>
            <a:r>
              <a:rPr lang="tr-TR" dirty="0" smtClean="0"/>
              <a:t>Bunlardan bir kaçı; </a:t>
            </a:r>
            <a:r>
              <a:rPr lang="tr-TR" b="1" dirty="0" smtClean="0"/>
              <a:t>icra inkâr tazminatı</a:t>
            </a:r>
            <a:r>
              <a:rPr lang="tr-TR" dirty="0" smtClean="0"/>
              <a:t> (AATUHK, md. 79/4 ve İİK md. 67/2; md. 68/7), </a:t>
            </a:r>
            <a:r>
              <a:rPr lang="tr-TR" b="1" dirty="0" smtClean="0"/>
              <a:t>kötü niyet tazminatı</a:t>
            </a:r>
            <a:r>
              <a:rPr lang="tr-TR" dirty="0" smtClean="0"/>
              <a:t> (İİK md. 170),  </a:t>
            </a:r>
            <a:r>
              <a:rPr lang="tr-TR" b="1" dirty="0" smtClean="0"/>
              <a:t>istihkak iddiasının mahkemece reddedilmesi halinde uygulanan tazminatlar</a:t>
            </a:r>
            <a:r>
              <a:rPr lang="tr-TR" dirty="0" smtClean="0"/>
              <a:t>dır (AATUHK, md. 68/3 ve İİK md. 97/13). </a:t>
            </a:r>
          </a:p>
          <a:p>
            <a:r>
              <a:rPr lang="tr-TR" dirty="0" smtClean="0"/>
              <a:t>Ancak </a:t>
            </a:r>
            <a:r>
              <a:rPr lang="tr-TR" dirty="0" err="1" smtClean="0"/>
              <a:t>TMSF’ye</a:t>
            </a:r>
            <a:r>
              <a:rPr lang="tr-TR" dirty="0" smtClean="0"/>
              <a:t> yönelik olarak bu hükümlerin uygulanamayacağına ilişkin düzenleme BK md. 138’de yer almaktadır. </a:t>
            </a:r>
          </a:p>
          <a:p>
            <a:r>
              <a:rPr lang="tr-TR" dirty="0" smtClean="0"/>
              <a:t>Buna göre; dava veya icra takiplerinin kısmen veya tamamen TMSF aleyhine neticelenmesi hâlinde, </a:t>
            </a:r>
            <a:r>
              <a:rPr lang="tr-TR" b="1" dirty="0" err="1" smtClean="0"/>
              <a:t>İİK’de</a:t>
            </a:r>
            <a:r>
              <a:rPr lang="tr-TR" b="1" dirty="0" smtClean="0"/>
              <a:t> düzenlenmiş tazminat ve cezalar TMSF hakkında uygulanmaz</a:t>
            </a:r>
            <a:r>
              <a:rPr lang="tr-TR" dirty="0" smtClean="0"/>
              <a:t> (BK, md. 138/1).</a:t>
            </a:r>
            <a:endParaRPr lang="tr-TR"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23528" y="332656"/>
            <a:ext cx="8568952" cy="6336704"/>
          </a:xfrm>
        </p:spPr>
        <p:txBody>
          <a:bodyPr>
            <a:normAutofit/>
          </a:bodyPr>
          <a:lstStyle/>
          <a:p>
            <a:r>
              <a:rPr lang="tr-TR" dirty="0" smtClean="0"/>
              <a:t>TMSF alacaklarının takibine yönelik başka bir istisnaya, zamanaşımı ve benzeri hak düşürücü hukuki sürelerin durmasına yönelik hükümlerde rastlanmaktadır. </a:t>
            </a:r>
          </a:p>
          <a:p>
            <a:r>
              <a:rPr lang="tr-TR" b="1" dirty="0" smtClean="0"/>
              <a:t>Sürenin durması için temel şart, TMSF tarafından bir bankanın devralınmasıdır</a:t>
            </a:r>
            <a:r>
              <a:rPr lang="tr-TR" dirty="0" smtClean="0"/>
              <a:t>.  </a:t>
            </a:r>
          </a:p>
          <a:p>
            <a:r>
              <a:rPr lang="tr-TR" dirty="0" smtClean="0"/>
              <a:t>Devir ile </a:t>
            </a:r>
            <a:r>
              <a:rPr lang="tr-TR" dirty="0" err="1" smtClean="0"/>
              <a:t>TMSF’nin</a:t>
            </a:r>
            <a:r>
              <a:rPr lang="tr-TR" dirty="0" smtClean="0"/>
              <a:t> yüklendiği borç, taahhütler ile devraldığı alacaklarla ilgili olarak açılmış veya açılacak dava ve icra takiplerinde bahsi geçen süreler dâhil </a:t>
            </a:r>
            <a:r>
              <a:rPr lang="tr-TR" b="1" dirty="0" smtClean="0"/>
              <a:t>her türlü süre</a:t>
            </a:r>
            <a:r>
              <a:rPr lang="tr-TR" dirty="0" smtClean="0"/>
              <a:t>, alacağın devralındığı veya borçlar ve taahhütlerin yüklenildiği tarihten itibaren </a:t>
            </a:r>
            <a:r>
              <a:rPr lang="tr-TR" b="1" dirty="0" smtClean="0"/>
              <a:t>9 ay süre ile durur </a:t>
            </a:r>
            <a:r>
              <a:rPr lang="tr-TR" dirty="0" smtClean="0"/>
              <a:t>(BK, md. 138/2).</a:t>
            </a:r>
          </a:p>
          <a:p>
            <a:endParaRPr lang="tr-TR"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err="1" smtClean="0"/>
              <a:t>TMSF’nin</a:t>
            </a:r>
            <a:r>
              <a:rPr lang="tr-TR" dirty="0" smtClean="0"/>
              <a:t> kendisine devredilen bir bankayla ilgili olan ve özel hukuka tabi alacakları İİK hükümlerine tabidir. </a:t>
            </a:r>
          </a:p>
          <a:p>
            <a:r>
              <a:rPr lang="tr-TR" dirty="0" smtClean="0"/>
              <a:t>Daha öncede ifade edildiği üzere; </a:t>
            </a:r>
            <a:r>
              <a:rPr lang="tr-TR" dirty="0" err="1" smtClean="0"/>
              <a:t>İİK’nin</a:t>
            </a:r>
            <a:r>
              <a:rPr lang="tr-TR" dirty="0" smtClean="0"/>
              <a:t> ilgili hükümlerine göre alacaklı </a:t>
            </a:r>
            <a:r>
              <a:rPr lang="tr-TR" dirty="0" err="1" smtClean="0"/>
              <a:t>TMSF’nin</a:t>
            </a:r>
            <a:r>
              <a:rPr lang="tr-TR" dirty="0" smtClean="0"/>
              <a:t>, hakkında takip yürüttüğü borçluya gönderdiği/hakkında takip yürütülen borçluya gönderilen ödeme emrine karşı itiraz hakkı bulunmaktadır (İİK, md. 62-66). </a:t>
            </a:r>
          </a:p>
          <a:p>
            <a:r>
              <a:rPr lang="tr-TR" dirty="0" smtClean="0"/>
              <a:t>Genel esaslara göre borçlunun itirazı üzerine takip durur. </a:t>
            </a:r>
          </a:p>
          <a:p>
            <a:endParaRPr lang="tr-TR"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Bunun dışında borçlunun ödeme emrine itirazı gibi, üçüncü kişinin haczedilen malına ilişkin itirazı gibi pek çok hüküm </a:t>
            </a:r>
            <a:r>
              <a:rPr lang="tr-TR" dirty="0" err="1" smtClean="0"/>
              <a:t>İİK’de</a:t>
            </a:r>
            <a:r>
              <a:rPr lang="tr-TR" dirty="0" smtClean="0"/>
              <a:t> düzenlenmiştir. </a:t>
            </a:r>
          </a:p>
          <a:p>
            <a:r>
              <a:rPr lang="tr-TR" dirty="0" smtClean="0"/>
              <a:t>Tüm bu düzenlemelere karşın, </a:t>
            </a:r>
            <a:r>
              <a:rPr lang="tr-TR" b="1" dirty="0" smtClean="0"/>
              <a:t>BK md. 138/4 ile </a:t>
            </a:r>
            <a:r>
              <a:rPr lang="tr-TR" b="1" dirty="0" err="1" smtClean="0"/>
              <a:t>TMSF’ye</a:t>
            </a:r>
            <a:r>
              <a:rPr lang="tr-TR" b="1" dirty="0" smtClean="0"/>
              <a:t> tanınan istisna</a:t>
            </a:r>
            <a:r>
              <a:rPr lang="tr-TR" dirty="0" smtClean="0"/>
              <a:t>; </a:t>
            </a:r>
            <a:r>
              <a:rPr lang="tr-TR" b="1" dirty="0" smtClean="0">
                <a:solidFill>
                  <a:srgbClr val="FF0000"/>
                </a:solidFill>
              </a:rPr>
              <a:t>borçlunun yapacağı itirazların, satış talebi haricindeki takip işlemlerini durdurmayacağıdır</a:t>
            </a:r>
            <a:r>
              <a:rPr lang="tr-TR" dirty="0" smtClean="0"/>
              <a:t> (BK, md. 138/4).</a:t>
            </a:r>
            <a:endParaRPr lang="tr-TR"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err="1" smtClean="0"/>
              <a:t>TMSF’nin</a:t>
            </a:r>
            <a:r>
              <a:rPr lang="tr-TR" dirty="0" smtClean="0"/>
              <a:t> İİK hükümlerine göre istisna tutulduğu diğer haller şöyledir: </a:t>
            </a:r>
          </a:p>
          <a:p>
            <a:pPr lvl="1"/>
            <a:r>
              <a:rPr lang="tr-TR" dirty="0" smtClean="0"/>
              <a:t>Bankacılık mevzuatına yönelik olarak </a:t>
            </a:r>
            <a:r>
              <a:rPr lang="tr-TR" dirty="0" err="1" smtClean="0"/>
              <a:t>TMSF’nin</a:t>
            </a:r>
            <a:r>
              <a:rPr lang="tr-TR" dirty="0" smtClean="0"/>
              <a:t> yapılan ihalelere iştirak etmesi hâlinde teminat şartı aranmaz (BK, md. 138/3). </a:t>
            </a:r>
          </a:p>
          <a:p>
            <a:pPr lvl="1"/>
            <a:r>
              <a:rPr lang="tr-TR" dirty="0" err="1" smtClean="0"/>
              <a:t>TMSF’nin</a:t>
            </a:r>
            <a:r>
              <a:rPr lang="tr-TR" dirty="0" smtClean="0"/>
              <a:t> alacaklı olduğu icra takiplerinde yaptırılan kıymet takdirleri ile satış ilânlarının borçlular dışındaki ilgililere tebliği, ilânda belirtilen süreler geçerli olmak kaydıyla, ilgililerin bilinen son adreslerine yapılacak, adresleri bilinmeyenlere ise tebligat, ilan yoluyla yapılacaktır (BK, md. 138/5). </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pPr lvl="1"/>
            <a:r>
              <a:rPr lang="tr-TR" dirty="0" err="1" smtClean="0"/>
              <a:t>TMSF’nin</a:t>
            </a:r>
            <a:r>
              <a:rPr lang="tr-TR" dirty="0" smtClean="0"/>
              <a:t> alacaklı olduğu icra takiplerinde, haczedilen malların satışından elde edilen tutarlardan </a:t>
            </a:r>
            <a:r>
              <a:rPr lang="tr-TR" dirty="0" err="1" smtClean="0"/>
              <a:t>TMSF’nin</a:t>
            </a:r>
            <a:r>
              <a:rPr lang="tr-TR" dirty="0" smtClean="0"/>
              <a:t> alacağı, sıra cetvelinin kesinleşmesi beklenmeksizin, teminatsız olarak ödenir (BK, md. 138/6).</a:t>
            </a:r>
          </a:p>
          <a:p>
            <a:endParaRPr lang="tr-TR"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err="1" smtClean="0"/>
              <a:t>TMSF’nin</a:t>
            </a:r>
            <a:r>
              <a:rPr lang="tr-TR" b="1" dirty="0" smtClean="0"/>
              <a:t> İştirakleri İle İlgili Yetkileri</a:t>
            </a:r>
            <a:endParaRPr lang="tr-TR" dirty="0"/>
          </a:p>
        </p:txBody>
      </p:sp>
      <p:sp>
        <p:nvSpPr>
          <p:cNvPr id="3" name="2 İçerik Yer Tutucusu"/>
          <p:cNvSpPr>
            <a:spLocks noGrp="1"/>
          </p:cNvSpPr>
          <p:nvPr>
            <p:ph idx="1"/>
          </p:nvPr>
        </p:nvSpPr>
        <p:spPr/>
        <p:txBody>
          <a:bodyPr>
            <a:normAutofit fontScale="92500" lnSpcReduction="20000"/>
          </a:bodyPr>
          <a:lstStyle/>
          <a:p>
            <a:r>
              <a:rPr lang="tr-TR" dirty="0" smtClean="0"/>
              <a:t>TMSF; faaliyet izni kaldırılan veya kendisine devredilen bankalar ile bu bankalara ait iştirakleri, bankaların ilişkili olduğu kişilerden tüzel kişiliğe sahip şirketlerin sermaye artırımları, yeniden yapılandırılmaları ve TMSF alacağının tahsiline yönelik olmak suretiyle bu şirketlerin mal, hak ve alacaklarının korunması ve değerlendirilmesi amacıyla </a:t>
            </a:r>
            <a:r>
              <a:rPr lang="tr-TR" dirty="0" err="1" smtClean="0"/>
              <a:t>TMSFKur</a:t>
            </a:r>
            <a:r>
              <a:rPr lang="tr-TR" dirty="0" smtClean="0"/>
              <a:t> tarafında belirlenecek </a:t>
            </a:r>
            <a:r>
              <a:rPr lang="tr-TR" dirty="0" err="1" smtClean="0"/>
              <a:t>usûl</a:t>
            </a:r>
            <a:r>
              <a:rPr lang="tr-TR" dirty="0" smtClean="0"/>
              <a:t> ve esaslar çerçevesinde malî kaynak sağlanması da dâhil gerekli her türlü tedbiri almaya yetkilidir (BK, md. 139).  </a:t>
            </a:r>
          </a:p>
          <a:p>
            <a:endParaRPr lang="tr-TR"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TMSF ve Faaliyet İzni Kaldırılan Bankalara İlişkin Malî İstisnalar</a:t>
            </a:r>
            <a:endParaRPr lang="tr-TR" dirty="0"/>
          </a:p>
        </p:txBody>
      </p:sp>
      <p:sp>
        <p:nvSpPr>
          <p:cNvPr id="3" name="2 İçerik Yer Tutucusu"/>
          <p:cNvSpPr>
            <a:spLocks noGrp="1"/>
          </p:cNvSpPr>
          <p:nvPr>
            <p:ph idx="1"/>
          </p:nvPr>
        </p:nvSpPr>
        <p:spPr>
          <a:xfrm>
            <a:off x="457200" y="1600200"/>
            <a:ext cx="8229600" cy="4997152"/>
          </a:xfrm>
        </p:spPr>
        <p:txBody>
          <a:bodyPr>
            <a:normAutofit lnSpcReduction="10000"/>
          </a:bodyPr>
          <a:lstStyle/>
          <a:p>
            <a:r>
              <a:rPr lang="tr-TR" b="1" dirty="0" smtClean="0"/>
              <a:t>TMSF her türlü vergi, resim ve harçtan muaf</a:t>
            </a:r>
            <a:r>
              <a:rPr lang="tr-TR" dirty="0" smtClean="0"/>
              <a:t>tır (BK, md. 140/1). </a:t>
            </a:r>
          </a:p>
          <a:p>
            <a:r>
              <a:rPr lang="tr-TR" dirty="0" smtClean="0"/>
              <a:t>Faaliyet izni kaldırılan veya </a:t>
            </a:r>
            <a:r>
              <a:rPr lang="tr-TR" dirty="0" err="1" smtClean="0"/>
              <a:t>TMSF’ye</a:t>
            </a:r>
            <a:r>
              <a:rPr lang="tr-TR" dirty="0" smtClean="0"/>
              <a:t> devredilen bankaların; </a:t>
            </a:r>
          </a:p>
          <a:p>
            <a:pPr lvl="1"/>
            <a:r>
              <a:rPr lang="tr-TR" dirty="0" smtClean="0"/>
              <a:t>TMSF tarafından yürütülen iflas ve tasfiye idarelerinin işlemleri, </a:t>
            </a:r>
          </a:p>
          <a:p>
            <a:pPr lvl="1"/>
            <a:r>
              <a:rPr lang="tr-TR" dirty="0" err="1" smtClean="0"/>
              <a:t>TMSF’nin</a:t>
            </a:r>
            <a:r>
              <a:rPr lang="tr-TR" dirty="0" smtClean="0"/>
              <a:t> devraldığı bankalar, bu bankalara ait iştirakleri, bankaların ilişkili olduğu kişilere ait olup üstlendiği borçlarının ve/veya taahhütlerinin, devraldığı alacaklarla ilgili devir ve temlik sözleşmeleri,          </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pPr lvl="1"/>
            <a:r>
              <a:rPr lang="tr-TR" dirty="0" smtClean="0"/>
              <a:t>Her türlü teminatın tesisi ve kaldırılması, </a:t>
            </a:r>
          </a:p>
          <a:p>
            <a:pPr lvl="1"/>
            <a:r>
              <a:rPr lang="tr-TR" dirty="0" smtClean="0"/>
              <a:t>Sözleşmelerin bozulması, </a:t>
            </a:r>
          </a:p>
          <a:p>
            <a:pPr lvl="1"/>
            <a:r>
              <a:rPr lang="tr-TR" dirty="0" smtClean="0"/>
              <a:t>Dava ve icra takipleri  </a:t>
            </a:r>
          </a:p>
          <a:p>
            <a:pPr lvl="1"/>
            <a:r>
              <a:rPr lang="tr-TR" dirty="0" smtClean="0"/>
              <a:t>Borçlar  ve/veya  alacaklar  ve/veya  taahhütlerle  ilgili  diğer  her türlü işlemler ve bu işlemlerle ilgili düzenlenen kâğıtlar, </a:t>
            </a:r>
          </a:p>
          <a:p>
            <a:pPr lvl="1"/>
            <a:r>
              <a:rPr lang="tr-TR" dirty="0" smtClean="0"/>
              <a:t>alacaklının mükellef olduğu cezaevi harcı dâhil her türlü vergi, resim, harç ve fondan müstesnadır (BK, md. 140/2).</a:t>
            </a:r>
            <a:endParaRPr lang="tr-TR"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Haczedilen malların satışı dolayısıyla borçlu tarafından ödenmesi gereken tahsil harcı dâhil her türlü vergi, resim, harç ve masraflar </a:t>
            </a:r>
            <a:r>
              <a:rPr lang="tr-TR" dirty="0" err="1" smtClean="0"/>
              <a:t>TMSF’nin</a:t>
            </a:r>
            <a:r>
              <a:rPr lang="tr-TR" dirty="0" smtClean="0"/>
              <a:t> alacağından mahsup edilemez (BK, md. 140/3). </a:t>
            </a:r>
          </a:p>
          <a:p>
            <a:r>
              <a:rPr lang="tr-TR" dirty="0" smtClean="0"/>
              <a:t>Bu işlemlerden kaynaklanan döner sermaye ücreti </a:t>
            </a:r>
            <a:r>
              <a:rPr lang="tr-TR" dirty="0" err="1" smtClean="0"/>
              <a:t>TMSF’nin</a:t>
            </a:r>
            <a:r>
              <a:rPr lang="tr-TR" dirty="0" smtClean="0"/>
              <a:t> alacağından ödenemez ve diğer kesintiler yapılamaz (BK, md. 140/3). </a:t>
            </a:r>
          </a:p>
          <a:p>
            <a:endParaRPr lang="tr-TR" dirty="0" smtClean="0"/>
          </a:p>
          <a:p>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İlamlı takip, ilamsız takipte olduğu gibi </a:t>
            </a:r>
            <a:r>
              <a:rPr lang="tr-TR" b="1" dirty="0" smtClean="0"/>
              <a:t>takip talebi</a:t>
            </a:r>
            <a:r>
              <a:rPr lang="tr-TR" dirty="0" smtClean="0"/>
              <a:t> ile başlar (İİK, md. 35). </a:t>
            </a:r>
          </a:p>
          <a:p>
            <a:r>
              <a:rPr lang="tr-TR" dirty="0" smtClean="0"/>
              <a:t>Takip talebini alan icra dairesi, borçluya bir </a:t>
            </a:r>
            <a:r>
              <a:rPr lang="tr-TR" b="1" dirty="0" smtClean="0"/>
              <a:t>icra emri</a:t>
            </a:r>
            <a:r>
              <a:rPr lang="tr-TR" dirty="0" smtClean="0"/>
              <a:t> gönderir (İİK, md. 24, 25, 26, 30, 31 ve32). </a:t>
            </a:r>
          </a:p>
          <a:p>
            <a:r>
              <a:rPr lang="tr-TR" dirty="0" smtClean="0"/>
              <a:t>Borçlunun </a:t>
            </a:r>
            <a:r>
              <a:rPr lang="tr-TR" b="1" dirty="0" smtClean="0"/>
              <a:t>icra emrine 7 gün içerisinde cevap </a:t>
            </a:r>
            <a:r>
              <a:rPr lang="tr-TR" dirty="0" smtClean="0"/>
              <a:t>vermesi gerekmektedir. </a:t>
            </a:r>
          </a:p>
          <a:p>
            <a:r>
              <a:rPr lang="tr-TR" dirty="0" smtClean="0"/>
              <a:t>İcra emrini alan borçlu, borç konusunu yerine getiri ise, takip son bulur. </a:t>
            </a:r>
          </a:p>
          <a:p>
            <a:r>
              <a:rPr lang="tr-TR" dirty="0" smtClean="0"/>
              <a:t>İlamlı takip yolunda; ilamsız takip yolunda olduğu gibi, </a:t>
            </a:r>
            <a:r>
              <a:rPr lang="tr-TR" b="1" dirty="0" smtClean="0"/>
              <a:t>icra emrine itiraz hakkı bulunmamakta</a:t>
            </a:r>
            <a:r>
              <a:rPr lang="tr-TR" dirty="0" smtClean="0"/>
              <a:t>dır. </a:t>
            </a:r>
          </a:p>
          <a:p>
            <a:endParaRPr lang="tr-TR"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TMSF yahut TMSF bünyesindeki bankalar (yani </a:t>
            </a:r>
            <a:r>
              <a:rPr lang="tr-TR" b="1" dirty="0" smtClean="0"/>
              <a:t>TMSF bankaları</a:t>
            </a:r>
            <a:r>
              <a:rPr lang="tr-TR" dirty="0" smtClean="0"/>
              <a:t>); alacaklarına karşılık, </a:t>
            </a:r>
            <a:r>
              <a:rPr lang="tr-TR" b="1" dirty="0" smtClean="0"/>
              <a:t>borçlunun hacze kabil mallarını </a:t>
            </a:r>
            <a:r>
              <a:rPr lang="tr-TR" dirty="0" smtClean="0"/>
              <a:t>borçlunun rızasına yahut icra takibi sürecinde ihaleye katılmak suretiyle satılması aşamasında </a:t>
            </a:r>
            <a:r>
              <a:rPr lang="tr-TR" dirty="0" err="1" smtClean="0"/>
              <a:t>icraen</a:t>
            </a:r>
            <a:r>
              <a:rPr lang="tr-TR" dirty="0" smtClean="0"/>
              <a:t> </a:t>
            </a:r>
            <a:r>
              <a:rPr lang="tr-TR" b="1" dirty="0" smtClean="0"/>
              <a:t>satın alma hakkına sahiptir</a:t>
            </a:r>
            <a:r>
              <a:rPr lang="tr-TR" dirty="0" smtClean="0"/>
              <a:t>. </a:t>
            </a:r>
          </a:p>
          <a:p>
            <a:r>
              <a:rPr lang="tr-TR" b="1" dirty="0" smtClean="0"/>
              <a:t>Bu yetkiye istinaden yapılan satışlarda </a:t>
            </a:r>
            <a:r>
              <a:rPr lang="tr-TR" dirty="0" smtClean="0"/>
              <a:t>TMSF ve malı satın alınan borçlu tarafından ödenmesi gereken vergi, resim, harç ve döner sermaye ücreti gibi </a:t>
            </a:r>
            <a:r>
              <a:rPr lang="tr-TR" b="1" dirty="0" smtClean="0"/>
              <a:t>malî yükümlülükler kendilerinden aranmaz </a:t>
            </a:r>
            <a:r>
              <a:rPr lang="tr-TR" dirty="0" smtClean="0"/>
              <a:t>(BK, md. 140/4).</a:t>
            </a:r>
            <a:endParaRPr lang="tr-TR"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80720"/>
          </a:xfrm>
        </p:spPr>
        <p:txBody>
          <a:bodyPr>
            <a:normAutofit/>
          </a:bodyPr>
          <a:lstStyle/>
          <a:p>
            <a:r>
              <a:rPr lang="tr-TR" dirty="0" err="1" smtClean="0"/>
              <a:t>TMSF’nin</a:t>
            </a:r>
            <a:r>
              <a:rPr lang="tr-TR" dirty="0" smtClean="0"/>
              <a:t>, tasfiye ettiği bankalar ile bünyesindeki bankaların iflas yahut tasfiye süreçlerinde oluşturulan iflas ve tasfiye idarelerinin, mahkeme ilanını alması ve tebliğe çıkarması işlemlerinde karşı tarafa yükletilmiş olan karar harcının ödenmiş olup olmadığına bakılmaz (BK, md. 140/5). </a:t>
            </a:r>
          </a:p>
          <a:p>
            <a:r>
              <a:rPr lang="tr-TR" dirty="0" smtClean="0"/>
              <a:t>Aynı şekilde her türlü ihtiyati tedbir ve ihtiyati haciz ve icra takibinin ertelenmesi taleplerinde </a:t>
            </a:r>
            <a:r>
              <a:rPr lang="tr-TR" dirty="0" err="1" smtClean="0"/>
              <a:t>TMSF’den</a:t>
            </a:r>
            <a:r>
              <a:rPr lang="tr-TR" dirty="0" smtClean="0"/>
              <a:t> teminat göstermesi şart koşulamaz (BK, md. 140/5).          </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lnSpcReduction="10000"/>
          </a:bodyPr>
          <a:lstStyle/>
          <a:p>
            <a:r>
              <a:rPr lang="tr-TR" dirty="0" smtClean="0"/>
              <a:t>TMSF ve tasfiye ettiği bankalar ile TMSF bünyesindeki bankaların iflas yahut tasfiye süreçlerinde oluşturulan iflas ve tasfiye idarelerinin, </a:t>
            </a:r>
            <a:r>
              <a:rPr lang="tr-TR" i="1" dirty="0" smtClean="0"/>
              <a:t>“...kendi aralarındaki ve/veya diğer gerçek ve tüzel kişilerle aralarındaki işlemler nedeniyle düzenlenen sözleşmeler, belgeler ve sair kâğıtlar ile bunların değiştirilmesi, yenilenmesi, uzatılması, devredilmesi ya da yeni bir itfa plânına bağlanması, alacakların teminatlandırılması, teminatların devir alınması, tarafların sulh ve/veya ibra olması ve/veya her ne nam altında olursa olsun herhangi bir işleme tâbi tutulması nedeniyle düzenlenen kâğıtlar ve/veya belgeler...”</a:t>
            </a:r>
            <a:r>
              <a:rPr lang="tr-TR" dirty="0" smtClean="0"/>
              <a:t> vergi benzeri her türlü mali yükümlülükten müstesnadır (BK, md. 140/7). </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Aslında bu istisna hal genellikle damga vergisine yönelmektedir. </a:t>
            </a:r>
          </a:p>
          <a:p>
            <a:r>
              <a:rPr lang="tr-TR" dirty="0" smtClean="0"/>
              <a:t>Çünkü bu işlemlerden genellikle doğan vergi damga vergisidir. </a:t>
            </a:r>
          </a:p>
          <a:p>
            <a:r>
              <a:rPr lang="tr-TR" dirty="0" smtClean="0"/>
              <a:t>Bu hüküm benzer şekilde üçüncü kişinin talebine bağlı olarak </a:t>
            </a:r>
            <a:r>
              <a:rPr lang="tr-TR" dirty="0" err="1" smtClean="0"/>
              <a:t>TMSF’nin</a:t>
            </a:r>
            <a:r>
              <a:rPr lang="tr-TR" dirty="0" smtClean="0"/>
              <a:t> taraf olduğu işlemlerde de geçerlidir (BK, md. 140/7). </a:t>
            </a:r>
          </a:p>
          <a:p>
            <a:r>
              <a:rPr lang="tr-TR" dirty="0" err="1" smtClean="0"/>
              <a:t>TMSF’nin</a:t>
            </a:r>
            <a:r>
              <a:rPr lang="tr-TR" dirty="0" smtClean="0"/>
              <a:t> vergiden müstesna olduğu bir diğer hal ise, borçlanma ve avans yetkisini kullandığı hallerdir. </a:t>
            </a:r>
          </a:p>
          <a:p>
            <a:endParaRPr lang="tr-TR"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624736"/>
          </a:xfrm>
        </p:spPr>
        <p:txBody>
          <a:bodyPr>
            <a:normAutofit fontScale="92500" lnSpcReduction="10000"/>
          </a:bodyPr>
          <a:lstStyle/>
          <a:p>
            <a:r>
              <a:rPr lang="tr-TR" dirty="0" smtClean="0"/>
              <a:t>TMSF, BK md. 131’e göre; Hazine Müsteşarlığından izin alarak borçlanabilir, gerektiğinde </a:t>
            </a:r>
            <a:r>
              <a:rPr lang="tr-TR" dirty="0" err="1" smtClean="0"/>
              <a:t>TMSF’ye</a:t>
            </a:r>
            <a:r>
              <a:rPr lang="tr-TR" dirty="0" smtClean="0"/>
              <a:t> geri ödenmek üzere Hazine </a:t>
            </a:r>
            <a:r>
              <a:rPr lang="tr-TR" dirty="0" err="1" smtClean="0"/>
              <a:t>Müşteşarlığı’nca</a:t>
            </a:r>
            <a:r>
              <a:rPr lang="tr-TR" dirty="0" smtClean="0"/>
              <a:t> özel tertip devlet iç borçlanma senedi ihraç edilebilir, </a:t>
            </a:r>
            <a:r>
              <a:rPr lang="tr-TR" dirty="0" err="1" smtClean="0"/>
              <a:t>BDDK’nin</a:t>
            </a:r>
            <a:r>
              <a:rPr lang="tr-TR" dirty="0" smtClean="0"/>
              <a:t> görüşü alınmak ve </a:t>
            </a:r>
            <a:r>
              <a:rPr lang="tr-TR" dirty="0" err="1" smtClean="0"/>
              <a:t>TMSFKur’un</a:t>
            </a:r>
            <a:r>
              <a:rPr lang="tr-TR" dirty="0" smtClean="0"/>
              <a:t> kararı ile bankalardan ileride doğacak prim yükümlülüklerine mahsuben bir önceki yılda ödedikleri sigorta primi toplamına kadar avans alabilir ve nihai olarak TMSF, kaynaklarının ihtiyacı karşılamaması ve talep etmesi üzerine </a:t>
            </a:r>
            <a:r>
              <a:rPr lang="tr-TR" dirty="0" err="1" smtClean="0"/>
              <a:t>TCMB’den</a:t>
            </a:r>
            <a:r>
              <a:rPr lang="tr-TR" dirty="0" smtClean="0"/>
              <a:t> avans alabilir (BK, md. 131). </a:t>
            </a:r>
          </a:p>
          <a:p>
            <a:r>
              <a:rPr lang="tr-TR" dirty="0" smtClean="0"/>
              <a:t>Tüm bu </a:t>
            </a:r>
            <a:r>
              <a:rPr lang="tr-TR" b="1" dirty="0" smtClean="0"/>
              <a:t>borçlanma ve avans işlemlerinde TMSF, her türlü vergi, resim ve harçtan müstesnadır </a:t>
            </a:r>
            <a:r>
              <a:rPr lang="tr-TR" dirty="0" smtClean="0"/>
              <a:t>(BK, md. 140/8). </a:t>
            </a:r>
          </a:p>
          <a:p>
            <a:endParaRPr lang="tr-TR" dirty="0" smtClean="0"/>
          </a:p>
          <a:p>
            <a:endParaRPr lang="tr-TR" dirty="0" smtClean="0"/>
          </a:p>
          <a:p>
            <a:endParaRPr lang="tr-TR"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TMSF bünyesindeki bankaların, faaliyet izni kaldırılan veya tasfiyeleri TMSF tarafından sürdürülen bankaların iflas ve tasfiye idarelerine ait alacakların tahsilini </a:t>
            </a:r>
            <a:r>
              <a:rPr lang="tr-TR" dirty="0" err="1" smtClean="0"/>
              <a:t>teminen</a:t>
            </a:r>
            <a:r>
              <a:rPr lang="tr-TR" dirty="0" smtClean="0"/>
              <a:t> yapacakları her türlü işlem, dava ve icra takipleri, bu dava ve takiplerin borçlularınca kabul edilmek suretiyle kesinleştirilmesi cezaevi harcı dâhil her türlü vergi, resim, harç ve fondan müstesnadır (BK, md. 140/9). </a:t>
            </a:r>
          </a:p>
          <a:p>
            <a:endParaRPr lang="tr-TR"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lnSpcReduction="10000"/>
          </a:bodyPr>
          <a:lstStyle/>
          <a:p>
            <a:r>
              <a:rPr lang="tr-TR" dirty="0" smtClean="0"/>
              <a:t>TMSF bünyesinde yer alan ve faaliyet izni kaldırılan bankalara ilişkin son malî istisna bu bankalara bağlı sosyal sandıkların </a:t>
            </a:r>
            <a:r>
              <a:rPr lang="tr-TR" dirty="0" err="1" smtClean="0"/>
              <a:t>SGK’ye</a:t>
            </a:r>
            <a:r>
              <a:rPr lang="tr-TR" dirty="0" smtClean="0"/>
              <a:t> devri ile ilgilidir. </a:t>
            </a:r>
          </a:p>
          <a:p>
            <a:r>
              <a:rPr lang="tr-TR" dirty="0" smtClean="0"/>
              <a:t>Bilindiği üzere bankalar çalışanları için özel sağlık ve emeklilik gibi hizmetleri sunan sandık ve vakıfları kurabilir ve işletebilirler. </a:t>
            </a:r>
          </a:p>
          <a:p>
            <a:r>
              <a:rPr lang="tr-TR" dirty="0" smtClean="0"/>
              <a:t>Bu sandık ve vakıflar, bankanın faaliyet izni kaldırıldıktan veya </a:t>
            </a:r>
            <a:r>
              <a:rPr lang="tr-TR" dirty="0" err="1" smtClean="0"/>
              <a:t>TMSF’ye</a:t>
            </a:r>
            <a:r>
              <a:rPr lang="tr-TR" dirty="0" smtClean="0"/>
              <a:t> devredildikten sonra işletilmeye devam etmesi, banka çalışanlarının haklarının korunması açısından önem taşımaktadır. </a:t>
            </a:r>
          </a:p>
          <a:p>
            <a:endParaRPr lang="tr-TR"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lnSpcReduction="10000"/>
          </a:bodyPr>
          <a:lstStyle/>
          <a:p>
            <a:r>
              <a:rPr lang="tr-TR" dirty="0" smtClean="0"/>
              <a:t>Bu sandık ve vakıflar, bankaların mali bünyelerinin bozulmasından etkilenerek fiili ve teknik açıklar verebilir.  </a:t>
            </a:r>
          </a:p>
          <a:p>
            <a:r>
              <a:rPr lang="tr-TR" dirty="0" smtClean="0"/>
              <a:t>Bu nedenle TMSF, bu sandık ve vakıfları SGK bünyesine devredebilir. </a:t>
            </a:r>
          </a:p>
          <a:p>
            <a:r>
              <a:rPr lang="tr-TR" dirty="0" smtClean="0"/>
              <a:t>Devir halinde sigorta aktüerlerince tespit edilen fiili ve teknik açıklardan doğan sorumluluk, faaliyet izni kaldırılan bankaya, </a:t>
            </a:r>
            <a:r>
              <a:rPr lang="tr-TR" dirty="0" err="1" smtClean="0"/>
              <a:t>TMSF’ye</a:t>
            </a:r>
            <a:r>
              <a:rPr lang="tr-TR" dirty="0" smtClean="0"/>
              <a:t> ve/veya TMSF bünyesinde yer alan bankaya </a:t>
            </a:r>
            <a:r>
              <a:rPr lang="tr-TR" dirty="0" err="1" smtClean="0"/>
              <a:t>rücu</a:t>
            </a:r>
            <a:r>
              <a:rPr lang="tr-TR" dirty="0" smtClean="0"/>
              <a:t> edilemez (BK, md. 140/10). </a:t>
            </a:r>
          </a:p>
          <a:p>
            <a:r>
              <a:rPr lang="tr-TR" dirty="0" smtClean="0"/>
              <a:t>Yani açıkların sorumluları bankanın </a:t>
            </a:r>
            <a:r>
              <a:rPr lang="tr-TR" dirty="0" err="1" smtClean="0"/>
              <a:t>TMSF’ye</a:t>
            </a:r>
            <a:r>
              <a:rPr lang="tr-TR" dirty="0" smtClean="0"/>
              <a:t> devrinden önceki banka mensupları, yöneticileri ve ilişkili kişileridir.</a:t>
            </a:r>
            <a:endParaRPr lang="tr-TR"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Varlık Yönetim Şirketi</a:t>
            </a:r>
            <a:endParaRPr lang="tr-TR" dirty="0"/>
          </a:p>
        </p:txBody>
      </p:sp>
      <p:sp>
        <p:nvSpPr>
          <p:cNvPr id="3" name="2 İçerik Yer Tutucusu"/>
          <p:cNvSpPr>
            <a:spLocks noGrp="1"/>
          </p:cNvSpPr>
          <p:nvPr>
            <p:ph idx="1"/>
          </p:nvPr>
        </p:nvSpPr>
        <p:spPr/>
        <p:txBody>
          <a:bodyPr>
            <a:normAutofit/>
          </a:bodyPr>
          <a:lstStyle/>
          <a:p>
            <a:r>
              <a:rPr lang="tr-TR" dirty="0" smtClean="0"/>
              <a:t>Bankacılık mevzuatında; bankaların ve </a:t>
            </a:r>
            <a:r>
              <a:rPr lang="tr-TR" dirty="0" err="1" smtClean="0"/>
              <a:t>TMSF’nin</a:t>
            </a:r>
            <a:r>
              <a:rPr lang="tr-TR" dirty="0" smtClean="0"/>
              <a:t> dâhil olduğu diğer mali kurumların alacak ve benzeri varlıklarının satın alınması,  tahsili, yeniden yapılandırılması ve satılması amacıyla, kuruluş ve faaliyet esasları </a:t>
            </a:r>
            <a:r>
              <a:rPr lang="tr-TR" dirty="0" err="1" smtClean="0"/>
              <a:t>BDDKur</a:t>
            </a:r>
            <a:r>
              <a:rPr lang="tr-TR" dirty="0" smtClean="0"/>
              <a:t> tarafından belirlenen varlık yönetim şirketlerinin kurulmasına izin verilmiştir (BK, md. 143/1). </a:t>
            </a:r>
          </a:p>
          <a:p>
            <a:endParaRPr lang="tr-TR"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Hatta </a:t>
            </a:r>
            <a:r>
              <a:rPr lang="tr-TR" dirty="0" err="1" smtClean="0"/>
              <a:t>TMSF’nin</a:t>
            </a:r>
            <a:r>
              <a:rPr lang="tr-TR" dirty="0" smtClean="0"/>
              <a:t> bu varlık yönetim şirketlerine sermaye sağlamak suretiyle kurucu ortak yahut hissedar olmasına izin verilmiştir (BK, md. 143/3). </a:t>
            </a:r>
          </a:p>
          <a:p>
            <a:r>
              <a:rPr lang="tr-TR" dirty="0" smtClean="0"/>
              <a:t>Dahası mevzuatla varlık yönetim şirketlerine geniş yetkiler tanınmıştır. </a:t>
            </a:r>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048672"/>
          </a:xfrm>
        </p:spPr>
        <p:txBody>
          <a:bodyPr>
            <a:normAutofit/>
          </a:bodyPr>
          <a:lstStyle/>
          <a:p>
            <a:r>
              <a:rPr lang="tr-TR" dirty="0" smtClean="0"/>
              <a:t>Ödeme emrine </a:t>
            </a:r>
            <a:r>
              <a:rPr lang="tr-TR" b="1" dirty="0" smtClean="0"/>
              <a:t>itiraz yerine </a:t>
            </a:r>
            <a:r>
              <a:rPr lang="tr-TR" dirty="0" smtClean="0"/>
              <a:t>bu takip yolunda </a:t>
            </a:r>
            <a:r>
              <a:rPr lang="tr-TR" b="1" dirty="0" smtClean="0"/>
              <a:t>icranın geri bırakılması</a:t>
            </a:r>
            <a:r>
              <a:rPr lang="tr-TR" dirty="0" smtClean="0"/>
              <a:t>, borçlunun başvurabileceği bir yoldur. </a:t>
            </a:r>
          </a:p>
          <a:p>
            <a:r>
              <a:rPr lang="tr-TR" dirty="0" smtClean="0"/>
              <a:t>Borçlu; </a:t>
            </a:r>
            <a:r>
              <a:rPr lang="tr-TR" dirty="0" smtClean="0">
                <a:solidFill>
                  <a:srgbClr val="FF0000"/>
                </a:solidFill>
              </a:rPr>
              <a:t>Yargıtay’dan icranın durdurulmasına </a:t>
            </a:r>
            <a:r>
              <a:rPr lang="tr-TR" dirty="0" smtClean="0"/>
              <a:t>(İKK, md. 36), icra mahkemesinden icranın geri bırakılmasına (İKK, md. 33 ve 33A) veya yargılamanın yenilenmesine ilişkin talepte bulunulan mahkemeden icranın geri bırakılmasına yönelik bir kararı getirmesi halinde takibi durdurabilir. </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Bu yetkiler sırasıyla; </a:t>
            </a:r>
            <a:r>
              <a:rPr lang="tr-TR" i="1" dirty="0" smtClean="0"/>
              <a:t>“...alacak tahsili amacıyla edindiği gayrimenkul veya sair mal, hak ve varlıkların işletilmesi, kiralanması ve bunlara yatırım yapılması ve yine alacaklarını tahsil etmek amacıyla borçlularına ilâve finansman sağlamak veya sermayelerine iştirak etmek dâhil olmak üzere her türlü faaliyeti...”</a:t>
            </a:r>
            <a:r>
              <a:rPr lang="tr-TR" dirty="0" smtClean="0"/>
              <a:t> gerçekleştirmektir (BK, md. 143/1).</a:t>
            </a:r>
            <a:endParaRPr lang="tr-TR"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2017 yılında 684 sayılı olağanüstü KHK ile BK md. 143’e eklenen fıkra ile kamu bankalarının veya kamuya ait olan veya kamu tarafından kontrol edilen bankaların alacaklarının varlık yönetim şirketlerine devrinde uygulanacak usul ve esasların belirlenmesinde yetki </a:t>
            </a:r>
            <a:r>
              <a:rPr lang="tr-TR" dirty="0" err="1" smtClean="0"/>
              <a:t>BDDKur’a</a:t>
            </a:r>
            <a:r>
              <a:rPr lang="tr-TR" dirty="0" smtClean="0"/>
              <a:t> devredilmiştir. </a:t>
            </a:r>
          </a:p>
          <a:p>
            <a:r>
              <a:rPr lang="tr-TR" dirty="0" err="1" smtClean="0"/>
              <a:t>TMSF’nin</a:t>
            </a:r>
            <a:r>
              <a:rPr lang="tr-TR" dirty="0" smtClean="0"/>
              <a:t> en az % 20’sine sahip olduğu varlık yönetim şirketleri, </a:t>
            </a:r>
            <a:r>
              <a:rPr lang="tr-TR" dirty="0" err="1" smtClean="0"/>
              <a:t>TMSF’ye</a:t>
            </a:r>
            <a:r>
              <a:rPr lang="tr-TR" dirty="0" smtClean="0"/>
              <a:t> BK md. 132/8 ve md. 138/5 ile tanınan yetkilere haizdir (BK, md. 143/4). </a:t>
            </a:r>
          </a:p>
          <a:p>
            <a:endParaRPr lang="tr-TR"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Diğer taraftan varlık yönetim şirketlerinin işlemlerinin muhasebeleştirilmesinde kendilerine (</a:t>
            </a:r>
            <a:r>
              <a:rPr lang="tr-TR" i="1" dirty="0" smtClean="0"/>
              <a:t>“...doğmuş veya doğması beklenen, ancak miktarı kesin olarak belli olmayan zararlarını karşılamak amacıyla...”</a:t>
            </a:r>
            <a:r>
              <a:rPr lang="tr-TR" dirty="0" smtClean="0"/>
              <a:t>) karşılık ayırma imkânı tanınmıştır. </a:t>
            </a:r>
          </a:p>
          <a:p>
            <a:r>
              <a:rPr lang="tr-TR" dirty="0" smtClean="0"/>
              <a:t>Ayrılan karşılıkların tamamı kanunen kabul edilen gider kabul edilerek gayri safi gelirlerinden indirilmesine izin verilmiştir (BK, md. 143/5). </a:t>
            </a:r>
          </a:p>
          <a:p>
            <a:endParaRPr lang="tr-TR"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dirty="0" smtClean="0"/>
              <a:t>Ayrıca varlık yönetim şirketlerinin </a:t>
            </a:r>
            <a:r>
              <a:rPr lang="tr-TR" i="1" dirty="0" smtClean="0"/>
              <a:t>“...yaptıkları işlemler ve bununla ilgili olarak düzenlenen kâğıtlar, kuruluş işlemleri de dâhil olmak üzere kuruldukları takvim yılı ve bunu izleyen 5 yıl süresince...”</a:t>
            </a:r>
            <a:r>
              <a:rPr lang="tr-TR" dirty="0" smtClean="0"/>
              <a:t> damga vergisinden, harçtan ve banka sigorta muameleleri vergisinden müstesnadır (BK, md. 143/6.</a:t>
            </a:r>
            <a:endParaRPr lang="tr-TR" dirty="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fontScale="92500" lnSpcReduction="10000"/>
          </a:bodyPr>
          <a:lstStyle/>
          <a:p>
            <a:r>
              <a:rPr lang="tr-TR" dirty="0" smtClean="0"/>
              <a:t>Bununla birlikte varlık yönetim şirketlerinin işlemleri 5 yıl boyunca, kaynak kullanımını destekleme fonuna yapılacak kesintilerden, 4054 sayılı Rekabetin Korunması Hakkında Kanunun “kurumun gelirleri” başlıklı md. 39/1-(c)’de düzenlenen </a:t>
            </a:r>
            <a:r>
              <a:rPr lang="tr-TR" i="1" dirty="0" smtClean="0"/>
              <a:t>“...yeni kurulacak olan anonim ve </a:t>
            </a:r>
            <a:r>
              <a:rPr lang="tr-TR" i="1" dirty="0" err="1" smtClean="0"/>
              <a:t>limited</a:t>
            </a:r>
            <a:r>
              <a:rPr lang="tr-TR" i="1" dirty="0" smtClean="0"/>
              <a:t> şirket statüsündeki tüm ortaklıkların sermayelerinin ve sermaye artırımı halinde artan kısmın on binde dördü nispetinde yapılacak...”</a:t>
            </a:r>
            <a:r>
              <a:rPr lang="tr-TR" dirty="0" smtClean="0"/>
              <a:t> ödemelerden müstesnadır (BK, md. 143/6). </a:t>
            </a:r>
          </a:p>
          <a:p>
            <a:r>
              <a:rPr lang="tr-TR" dirty="0" smtClean="0"/>
              <a:t>Ayrıca varlık yönetim şirketlerine, alacaklara ilişkin davalarda, tıpkı TMSF gibi kendiliğinden davaya katılma (müdahil olma) hakkı tanımıştır (BK, md. 143/7).</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Duran takip, ilgili kararları veren mahkemenin esas hakkındaki kararın bağlı olarak devam eder ya da son bulur. </a:t>
            </a:r>
          </a:p>
          <a:p>
            <a:r>
              <a:rPr lang="tr-TR" dirty="0" smtClean="0"/>
              <a:t>Mahkeme, borçlu lehine karar verirse takip son bulur. </a:t>
            </a:r>
          </a:p>
          <a:p>
            <a:r>
              <a:rPr lang="tr-TR" dirty="0" smtClean="0"/>
              <a:t>Aksi halde takip kesinleşmiş olur ve bu noktadan sonra haciz talebi ardından satış talebi, haczedilen malların satışı ve paraların paylaştırılması sonunda, alacaklı alacağına kavuşturulur ve takip son bulur.</a:t>
            </a:r>
            <a:endParaRPr lang="tr-T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Rehinin Paraya Çevrilmesi Yoluyla Takip </a:t>
            </a:r>
            <a:endParaRPr lang="tr-TR" dirty="0"/>
          </a:p>
        </p:txBody>
      </p:sp>
      <p:sp>
        <p:nvSpPr>
          <p:cNvPr id="3" name="2 İçerik Yer Tutucusu"/>
          <p:cNvSpPr>
            <a:spLocks noGrp="1"/>
          </p:cNvSpPr>
          <p:nvPr>
            <p:ph idx="1"/>
          </p:nvPr>
        </p:nvSpPr>
        <p:spPr>
          <a:xfrm>
            <a:off x="457200" y="1600200"/>
            <a:ext cx="8229600" cy="5069160"/>
          </a:xfrm>
        </p:spPr>
        <p:txBody>
          <a:bodyPr>
            <a:normAutofit/>
          </a:bodyPr>
          <a:lstStyle/>
          <a:p>
            <a:r>
              <a:rPr lang="tr-TR" b="1" dirty="0" smtClean="0"/>
              <a:t>Rehin</a:t>
            </a:r>
            <a:r>
              <a:rPr lang="tr-TR" dirty="0" smtClean="0"/>
              <a:t>; </a:t>
            </a:r>
            <a:r>
              <a:rPr lang="tr-TR" dirty="0" smtClean="0">
                <a:solidFill>
                  <a:srgbClr val="FF0000"/>
                </a:solidFill>
              </a:rPr>
              <a:t>bir hakkın yerine getirileceğine yönelik teminat olarak, hak yerine getirildiğinde geri verilmek suretiyle borçlu tarafından gösterilen bir teminat şekli </a:t>
            </a:r>
            <a:r>
              <a:rPr lang="tr-TR" dirty="0" smtClean="0"/>
              <a:t>olduğu söylenebilir. </a:t>
            </a:r>
          </a:p>
          <a:p>
            <a:r>
              <a:rPr lang="tr-TR" dirty="0" smtClean="0"/>
              <a:t>Sınırlı ayni haklardan bir olan rehin ve rehine yönelik hükümler </a:t>
            </a:r>
            <a:r>
              <a:rPr lang="tr-TR" dirty="0" err="1" smtClean="0"/>
              <a:t>TMK’de</a:t>
            </a:r>
            <a:r>
              <a:rPr lang="tr-TR" dirty="0" smtClean="0"/>
              <a:t> düzenlenmiştir. </a:t>
            </a:r>
          </a:p>
          <a:p>
            <a:r>
              <a:rPr lang="tr-TR" b="1" dirty="0" smtClean="0"/>
              <a:t>Rehin hakkı</a:t>
            </a:r>
            <a:r>
              <a:rPr lang="tr-TR" dirty="0" smtClean="0"/>
              <a:t>, </a:t>
            </a:r>
            <a:r>
              <a:rPr lang="tr-TR" dirty="0" smtClean="0">
                <a:solidFill>
                  <a:srgbClr val="FF0000"/>
                </a:solidFill>
              </a:rPr>
              <a:t>taşınır ve taşınmaz mallar üzerinde kurulabilir</a:t>
            </a:r>
            <a:r>
              <a:rPr lang="tr-TR" dirty="0" smtClean="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lnSpcReduction="10000"/>
          </a:bodyPr>
          <a:lstStyle/>
          <a:p>
            <a:r>
              <a:rPr lang="tr-TR" b="1" dirty="0" smtClean="0"/>
              <a:t>Rehin hakkı</a:t>
            </a:r>
            <a:r>
              <a:rPr lang="tr-TR" dirty="0" smtClean="0"/>
              <a:t>, </a:t>
            </a:r>
            <a:r>
              <a:rPr lang="tr-TR" dirty="0" smtClean="0">
                <a:solidFill>
                  <a:srgbClr val="FF0000"/>
                </a:solidFill>
              </a:rPr>
              <a:t>tapuya kayıtlı taşınmazlar üzerinde kurulabilen bir hak</a:t>
            </a:r>
            <a:r>
              <a:rPr lang="tr-TR" dirty="0" smtClean="0"/>
              <a:t>tır (TMK, md. 853). </a:t>
            </a:r>
          </a:p>
          <a:p>
            <a:r>
              <a:rPr lang="tr-TR" dirty="0" smtClean="0"/>
              <a:t>Ancak istisnai haller de yok değildir.  </a:t>
            </a:r>
          </a:p>
          <a:p>
            <a:r>
              <a:rPr lang="tr-TR" dirty="0" smtClean="0"/>
              <a:t>Bunlardan birinde; </a:t>
            </a:r>
            <a:r>
              <a:rPr lang="tr-TR" b="1" dirty="0" smtClean="0"/>
              <a:t>taşınmaz </a:t>
            </a:r>
            <a:r>
              <a:rPr lang="tr-TR" b="1" dirty="0" err="1" smtClean="0"/>
              <a:t>rehni</a:t>
            </a:r>
            <a:r>
              <a:rPr lang="tr-TR" dirty="0" smtClean="0"/>
              <a:t>, </a:t>
            </a:r>
            <a:r>
              <a:rPr lang="tr-TR" dirty="0" smtClean="0">
                <a:solidFill>
                  <a:srgbClr val="FF0000"/>
                </a:solidFill>
              </a:rPr>
              <a:t>miktarı TL ile gösterilen belli bir alacak için kurulabilmekte</a:t>
            </a:r>
            <a:r>
              <a:rPr lang="tr-TR" dirty="0" smtClean="0"/>
              <a:t>dir (TMK, md. 851). </a:t>
            </a:r>
          </a:p>
          <a:p>
            <a:r>
              <a:rPr lang="tr-TR" dirty="0" smtClean="0"/>
              <a:t>Taşınmaz üzerindeki rehin, </a:t>
            </a:r>
            <a:r>
              <a:rPr lang="tr-TR" b="1" dirty="0" smtClean="0"/>
              <a:t>sözleşme ile kurulur</a:t>
            </a:r>
            <a:r>
              <a:rPr lang="tr-TR" dirty="0" smtClean="0"/>
              <a:t>. </a:t>
            </a:r>
          </a:p>
          <a:p>
            <a:r>
              <a:rPr lang="tr-TR" dirty="0" smtClean="0"/>
              <a:t>Bu bağlı olarak kurulan rehin, taşınmazın kayıtlı olduğu </a:t>
            </a:r>
            <a:r>
              <a:rPr lang="tr-TR" b="1" dirty="0" smtClean="0"/>
              <a:t>sicile tescil </a:t>
            </a:r>
            <a:r>
              <a:rPr lang="tr-TR" dirty="0" smtClean="0"/>
              <a:t>(TMK, md. 856) edilir.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Bankalara Yönelik İcra İflas Hükümleri</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Taşınırlara yönelik rehin ise, </a:t>
            </a:r>
            <a:r>
              <a:rPr lang="tr-TR" dirty="0" err="1" smtClean="0"/>
              <a:t>TMK’nin</a:t>
            </a:r>
            <a:r>
              <a:rPr lang="tr-TR" dirty="0" smtClean="0"/>
              <a:t> 939 ve diğer maddelerinde düzenlenmiştir. </a:t>
            </a:r>
          </a:p>
          <a:p>
            <a:r>
              <a:rPr lang="tr-TR" b="1" dirty="0" smtClean="0"/>
              <a:t>Taşınır rehinleri</a:t>
            </a:r>
            <a:r>
              <a:rPr lang="tr-TR" dirty="0" smtClean="0"/>
              <a:t>nde var olan özel durum ise; taşınırların ancak </a:t>
            </a:r>
            <a:r>
              <a:rPr lang="tr-TR" b="1" dirty="0" smtClean="0"/>
              <a:t>zilyetliklerinin alacaklıya devri suretiyle rehin</a:t>
            </a:r>
            <a:r>
              <a:rPr lang="tr-TR" dirty="0" smtClean="0"/>
              <a:t> edilebildikleridir (TMK, md. 939).</a:t>
            </a:r>
            <a:endParaRPr lang="tr-T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Rehin sözleşmesi üzerine borçlu taraf, </a:t>
            </a:r>
            <a:r>
              <a:rPr lang="tr-TR" b="1" dirty="0" smtClean="0"/>
              <a:t>borcunu vadesinde ödemediği takdirde </a:t>
            </a:r>
            <a:r>
              <a:rPr lang="tr-TR" dirty="0" smtClean="0"/>
              <a:t>alacaklı icra yoluyla </a:t>
            </a:r>
            <a:r>
              <a:rPr lang="tr-TR" b="1" dirty="0" err="1" smtClean="0"/>
              <a:t>rehni</a:t>
            </a:r>
            <a:r>
              <a:rPr lang="tr-TR" b="1" dirty="0" smtClean="0"/>
              <a:t> paraya çevir(t)</a:t>
            </a:r>
            <a:r>
              <a:rPr lang="tr-TR" b="1" dirty="0" err="1" smtClean="0"/>
              <a:t>mek</a:t>
            </a:r>
            <a:r>
              <a:rPr lang="tr-TR" dirty="0" smtClean="0"/>
              <a:t> suretiyle alacağına kavuşur (TMK, md. 873 ve 946). </a:t>
            </a:r>
          </a:p>
          <a:p>
            <a:r>
              <a:rPr lang="tr-TR" dirty="0" smtClean="0"/>
              <a:t>Dolayısıyla rehin hakkı ile </a:t>
            </a:r>
            <a:r>
              <a:rPr lang="tr-TR" b="1" dirty="0" smtClean="0">
                <a:solidFill>
                  <a:srgbClr val="FF0000"/>
                </a:solidFill>
              </a:rPr>
              <a:t>hak sahibi paraya çevir(t)</a:t>
            </a:r>
            <a:r>
              <a:rPr lang="tr-TR" b="1" dirty="0" err="1" smtClean="0">
                <a:solidFill>
                  <a:srgbClr val="FF0000"/>
                </a:solidFill>
              </a:rPr>
              <a:t>me</a:t>
            </a:r>
            <a:r>
              <a:rPr lang="tr-TR" b="1" dirty="0" smtClean="0">
                <a:solidFill>
                  <a:srgbClr val="FF0000"/>
                </a:solidFill>
              </a:rPr>
              <a:t> hakkına bürünmüş bir tasarruf yetkisiyle donanmış</a:t>
            </a:r>
            <a:r>
              <a:rPr lang="tr-TR" dirty="0" smtClean="0"/>
              <a:t> olduğu kabul edilir (</a:t>
            </a:r>
            <a:r>
              <a:rPr lang="tr-TR" dirty="0" err="1" smtClean="0"/>
              <a:t>Erişgin</a:t>
            </a:r>
            <a:r>
              <a:rPr lang="tr-TR" dirty="0" smtClean="0"/>
              <a:t>, 2012:5).</a:t>
            </a:r>
          </a:p>
          <a:p>
            <a:endParaRPr lang="tr-TR" dirty="0" smtClean="0"/>
          </a:p>
          <a:p>
            <a:endParaRPr lang="tr-T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Rehin ile ilgili yukarıda verilen bilgilerden önemli bir sonuç çıkmaktadır. </a:t>
            </a:r>
          </a:p>
          <a:p>
            <a:r>
              <a:rPr lang="tr-TR" dirty="0" smtClean="0"/>
              <a:t>Alacağı rehinle teminat alınan alacaklının </a:t>
            </a:r>
            <a:r>
              <a:rPr lang="tr-TR" dirty="0" err="1" smtClean="0"/>
              <a:t>rehnin</a:t>
            </a:r>
            <a:r>
              <a:rPr lang="tr-TR" dirty="0" smtClean="0"/>
              <a:t> paraya çevrilmesini talep etme hakkı vardır. </a:t>
            </a:r>
          </a:p>
          <a:p>
            <a:r>
              <a:rPr lang="tr-TR" dirty="0" smtClean="0"/>
              <a:t>İİK hükümlerinde de bu görüşü destekleyecek düzenlemeler yer almaktadır. </a:t>
            </a:r>
          </a:p>
          <a:p>
            <a:r>
              <a:rPr lang="tr-TR" dirty="0" smtClean="0"/>
              <a:t>Rehinli alacaklı, icra ya da iflas takibinden önce </a:t>
            </a:r>
            <a:r>
              <a:rPr lang="tr-TR" b="1" dirty="0" err="1" smtClean="0"/>
              <a:t>rehnin</a:t>
            </a:r>
            <a:r>
              <a:rPr lang="tr-TR" b="1" dirty="0" smtClean="0"/>
              <a:t> paraya çevrilmesi yoluna başvurmak zorunda</a:t>
            </a:r>
            <a:r>
              <a:rPr lang="tr-TR" dirty="0" smtClean="0"/>
              <a:t>dır (İİK, md. 45). </a:t>
            </a:r>
          </a:p>
          <a:p>
            <a:endParaRPr lang="tr-T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Dolayısıyla rehinli alacaklar için özel bir takip yolu düzenlenmiştir.  </a:t>
            </a:r>
          </a:p>
          <a:p>
            <a:r>
              <a:rPr lang="tr-TR" dirty="0" smtClean="0"/>
              <a:t>Bu yol rehinin paraya çevrilemesi yolu ile takiptir. </a:t>
            </a:r>
          </a:p>
          <a:p>
            <a:r>
              <a:rPr lang="tr-TR" dirty="0" smtClean="0"/>
              <a:t>Rehin alacaklısı, alacağına vadesinde ulaşamadığı takdirde </a:t>
            </a:r>
            <a:r>
              <a:rPr lang="tr-TR" dirty="0" smtClean="0">
                <a:solidFill>
                  <a:srgbClr val="FF0000"/>
                </a:solidFill>
                <a:effectLst>
                  <a:outerShdw blurRad="38100" dist="38100" dir="2700000" algn="tl">
                    <a:srgbClr val="000000">
                      <a:alpha val="43137"/>
                    </a:srgbClr>
                  </a:outerShdw>
                </a:effectLst>
              </a:rPr>
              <a:t>icra dairesine başvurarak rehinin paraya çevrilmesini talep eder</a:t>
            </a:r>
            <a:r>
              <a:rPr lang="tr-TR" dirty="0" smtClean="0"/>
              <a:t>.</a:t>
            </a:r>
            <a:endParaRPr lang="tr-T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lnSpcReduction="10000"/>
          </a:bodyPr>
          <a:lstStyle/>
          <a:p>
            <a:r>
              <a:rPr lang="tr-TR" dirty="0" smtClean="0"/>
              <a:t>Talep ardından rehin paraya çevrilir ve alacaklı alacağına kavuşur. </a:t>
            </a:r>
          </a:p>
          <a:p>
            <a:r>
              <a:rPr lang="tr-TR" dirty="0" smtClean="0"/>
              <a:t>Rehinin paraya çevrilmesi ile elde edilen tutar ile </a:t>
            </a:r>
            <a:r>
              <a:rPr lang="tr-TR" b="1" dirty="0" smtClean="0"/>
              <a:t>alacaklının alacağı hala ödenememişse</a:t>
            </a:r>
            <a:r>
              <a:rPr lang="tr-TR" dirty="0" smtClean="0"/>
              <a:t>, o takdirde alacaklı </a:t>
            </a:r>
            <a:r>
              <a:rPr lang="tr-TR" b="1" dirty="0" smtClean="0"/>
              <a:t>ilamlı ya da ilamsız takip </a:t>
            </a:r>
            <a:r>
              <a:rPr lang="tr-TR" dirty="0" smtClean="0"/>
              <a:t>yollarına başvurabilir. </a:t>
            </a:r>
          </a:p>
          <a:p>
            <a:r>
              <a:rPr lang="tr-TR" dirty="0" smtClean="0"/>
              <a:t>Bu noktada takibin konusunu, alacağın teminatı olarak gösterilmiş rehinli taşınır/</a:t>
            </a:r>
            <a:r>
              <a:rPr lang="tr-TR" dirty="0" err="1" smtClean="0"/>
              <a:t>ların</a:t>
            </a:r>
            <a:r>
              <a:rPr lang="tr-TR" dirty="0" smtClean="0"/>
              <a:t> yahut taşınmaz/</a:t>
            </a:r>
            <a:r>
              <a:rPr lang="tr-TR" dirty="0" err="1" smtClean="0"/>
              <a:t>ların</a:t>
            </a:r>
            <a:r>
              <a:rPr lang="tr-TR" dirty="0" smtClean="0"/>
              <a:t> oluşturduğu ifade edilmelidir (</a:t>
            </a:r>
            <a:r>
              <a:rPr lang="tr-TR" dirty="0" err="1" smtClean="0"/>
              <a:t>Pekcanıtez</a:t>
            </a:r>
            <a:r>
              <a:rPr lang="tr-TR" dirty="0" smtClean="0"/>
              <a:t>, Atalay ve </a:t>
            </a:r>
            <a:r>
              <a:rPr lang="tr-TR" dirty="0" err="1" smtClean="0"/>
              <a:t>Özekes</a:t>
            </a:r>
            <a:r>
              <a:rPr lang="tr-TR" dirty="0" smtClean="0"/>
              <a:t>, 2014: 7). </a:t>
            </a:r>
          </a:p>
          <a:p>
            <a:r>
              <a:rPr lang="tr-TR" dirty="0" err="1" smtClean="0"/>
              <a:t>Rehnin</a:t>
            </a:r>
            <a:r>
              <a:rPr lang="tr-TR" dirty="0" smtClean="0"/>
              <a:t> paraya çevrilmesi yolu ile takip kendi içinde </a:t>
            </a:r>
            <a:r>
              <a:rPr lang="tr-TR" b="1" dirty="0" smtClean="0"/>
              <a:t>ilamlı ve ilamsız şeklinde ikiye ayrılır</a:t>
            </a:r>
            <a:r>
              <a:rPr lang="tr-TR" dirty="0" smtClean="0"/>
              <a:t>.</a:t>
            </a:r>
            <a:endParaRPr lang="tr-T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84"/>
            <a:ext cx="8229600" cy="1143000"/>
          </a:xfrm>
        </p:spPr>
        <p:txBody>
          <a:bodyPr>
            <a:normAutofit/>
          </a:bodyPr>
          <a:lstStyle/>
          <a:p>
            <a:r>
              <a:rPr lang="tr-TR" b="1" i="1" dirty="0" smtClean="0"/>
              <a:t>İflas Yoluyla Takip</a:t>
            </a:r>
            <a:endParaRPr lang="tr-TR" dirty="0"/>
          </a:p>
        </p:txBody>
      </p:sp>
      <p:sp>
        <p:nvSpPr>
          <p:cNvPr id="3" name="2 İçerik Yer Tutucusu"/>
          <p:cNvSpPr>
            <a:spLocks noGrp="1"/>
          </p:cNvSpPr>
          <p:nvPr>
            <p:ph idx="1"/>
          </p:nvPr>
        </p:nvSpPr>
        <p:spPr>
          <a:xfrm>
            <a:off x="457200" y="980728"/>
            <a:ext cx="8229600" cy="5145435"/>
          </a:xfrm>
        </p:spPr>
        <p:txBody>
          <a:bodyPr>
            <a:normAutofit/>
          </a:bodyPr>
          <a:lstStyle/>
          <a:p>
            <a:r>
              <a:rPr lang="tr-TR" dirty="0" smtClean="0"/>
              <a:t>Daha önce takibin iki yolla gerçekleşebileceği üzerinde durulmuştur. </a:t>
            </a:r>
          </a:p>
          <a:p>
            <a:r>
              <a:rPr lang="tr-TR" dirty="0" smtClean="0"/>
              <a:t>Bunlardan biri de </a:t>
            </a:r>
            <a:r>
              <a:rPr lang="tr-TR" b="1" dirty="0" smtClean="0"/>
              <a:t>külli icra </a:t>
            </a:r>
            <a:r>
              <a:rPr lang="tr-TR" dirty="0" smtClean="0"/>
              <a:t>yoludur. </a:t>
            </a:r>
          </a:p>
          <a:p>
            <a:r>
              <a:rPr lang="tr-TR" dirty="0" smtClean="0"/>
              <a:t>Külli (toplu) icra yolu, iflas takip yolu olarak da adlandırılır. </a:t>
            </a:r>
          </a:p>
          <a:p>
            <a:r>
              <a:rPr lang="tr-TR" dirty="0" smtClean="0"/>
              <a:t>İflas yolunda borçlu, </a:t>
            </a:r>
            <a:r>
              <a:rPr lang="tr-TR" b="1" dirty="0" smtClean="0"/>
              <a:t>borcunu ödemediği takdirde alacaklılara karşı tüm malvarlığı ile sorumlu</a:t>
            </a:r>
            <a:r>
              <a:rPr lang="tr-TR" dirty="0" smtClean="0"/>
              <a:t> olmaktadır. </a:t>
            </a:r>
          </a:p>
          <a:p>
            <a:endParaRPr lang="tr-TR" dirty="0" smtClean="0"/>
          </a:p>
          <a:p>
            <a:endParaRPr lang="tr-T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lnSpcReduction="10000"/>
          </a:bodyPr>
          <a:lstStyle/>
          <a:p>
            <a:r>
              <a:rPr lang="tr-TR" dirty="0" smtClean="0"/>
              <a:t>Yani iflas takibinin konusu borçlunun haczi kabil tüm malvarlığıdır. </a:t>
            </a:r>
          </a:p>
          <a:p>
            <a:r>
              <a:rPr lang="tr-TR" dirty="0" smtClean="0"/>
              <a:t>İflas yolu ile takip </a:t>
            </a:r>
            <a:r>
              <a:rPr lang="tr-TR" b="1" dirty="0" smtClean="0"/>
              <a:t>her borçluya karşı ileri sürülemez</a:t>
            </a:r>
            <a:r>
              <a:rPr lang="tr-TR" dirty="0" smtClean="0"/>
              <a:t>. </a:t>
            </a:r>
          </a:p>
          <a:p>
            <a:r>
              <a:rPr lang="tr-TR" dirty="0" smtClean="0"/>
              <a:t>Dolayısıyla iflas yoluyla takip, </a:t>
            </a:r>
            <a:r>
              <a:rPr lang="tr-TR" b="1" dirty="0" smtClean="0"/>
              <a:t>iflasa tabi kişiler</a:t>
            </a:r>
            <a:r>
              <a:rPr lang="tr-TR" dirty="0" smtClean="0"/>
              <a:t> hakkında talep edilebilir. </a:t>
            </a:r>
          </a:p>
          <a:p>
            <a:r>
              <a:rPr lang="tr-TR" dirty="0" smtClean="0"/>
              <a:t>Örneğin, </a:t>
            </a:r>
            <a:r>
              <a:rPr lang="tr-TR" b="1" dirty="0" smtClean="0">
                <a:solidFill>
                  <a:srgbClr val="FF0000"/>
                </a:solidFill>
              </a:rPr>
              <a:t>tacirler, </a:t>
            </a:r>
            <a:r>
              <a:rPr lang="tr-TR" b="1" dirty="0" err="1" smtClean="0">
                <a:solidFill>
                  <a:srgbClr val="FF0000"/>
                </a:solidFill>
              </a:rPr>
              <a:t>kollektif</a:t>
            </a:r>
            <a:r>
              <a:rPr lang="tr-TR" b="1" dirty="0" smtClean="0">
                <a:solidFill>
                  <a:srgbClr val="FF0000"/>
                </a:solidFill>
              </a:rPr>
              <a:t> şirket ortakları, donatma iştiraki, ticareti terk edenler</a:t>
            </a:r>
            <a:r>
              <a:rPr lang="tr-TR" dirty="0" smtClean="0"/>
              <a:t> iflasa tabi kişilerdendir. </a:t>
            </a:r>
          </a:p>
          <a:p>
            <a:r>
              <a:rPr lang="tr-TR" dirty="0" smtClean="0"/>
              <a:t>İflas yolu ile takibin önemli bir özelliği vardır. </a:t>
            </a:r>
          </a:p>
          <a:p>
            <a:r>
              <a:rPr lang="tr-TR" dirty="0" smtClean="0"/>
              <a:t>Bu, </a:t>
            </a:r>
            <a:r>
              <a:rPr lang="tr-TR" b="1" dirty="0" smtClean="0"/>
              <a:t>alacaklının iflas yoluna başvurma zorunluluğunun bulunmaması</a:t>
            </a:r>
            <a:r>
              <a:rPr lang="tr-TR" dirty="0" smtClean="0"/>
              <a:t>dır. </a:t>
            </a:r>
            <a:endParaRPr lang="tr-T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lstStyle/>
          <a:p>
            <a:r>
              <a:rPr lang="tr-TR" dirty="0" smtClean="0"/>
              <a:t>Alacaklı alacağını, ilamlı yahut ilamsız yolla takip edebilir veya ilamlı yahut ilamsız yolla takip yapmak yerine alacaklı, bu yollara başvurmadan borçlunun iflasını isteyebilir.</a:t>
            </a:r>
          </a:p>
          <a:p>
            <a:r>
              <a:rPr lang="tr-TR" dirty="0" smtClean="0"/>
              <a:t>İflas; </a:t>
            </a:r>
            <a:r>
              <a:rPr lang="tr-TR" b="1" dirty="0" smtClean="0"/>
              <a:t>takipli iflas </a:t>
            </a:r>
            <a:r>
              <a:rPr lang="tr-TR" dirty="0" smtClean="0"/>
              <a:t>ve </a:t>
            </a:r>
            <a:r>
              <a:rPr lang="tr-TR" b="1" dirty="0" smtClean="0"/>
              <a:t>takipsiz iflas</a:t>
            </a:r>
            <a:r>
              <a:rPr lang="tr-TR" dirty="0" smtClean="0"/>
              <a:t> şeklinde ikiye ayrılır. </a:t>
            </a:r>
          </a:p>
          <a:p>
            <a:r>
              <a:rPr lang="tr-TR" b="1" dirty="0" smtClean="0"/>
              <a:t>Takipli iflas</a:t>
            </a:r>
            <a:r>
              <a:rPr lang="tr-TR" dirty="0" smtClean="0"/>
              <a:t>ta alacaklı iflas takibini </a:t>
            </a:r>
            <a:r>
              <a:rPr lang="tr-TR" b="1" dirty="0" smtClean="0"/>
              <a:t>icra dairesine başvurarak iletir </a:t>
            </a:r>
            <a:r>
              <a:rPr lang="tr-TR" dirty="0" smtClean="0"/>
              <a:t>ve borçlu hakkında </a:t>
            </a:r>
            <a:r>
              <a:rPr lang="tr-TR" b="1" dirty="0" smtClean="0"/>
              <a:t>iflas takibi başlatılır</a:t>
            </a:r>
            <a:r>
              <a:rPr lang="tr-TR" dirty="0" smtClean="0"/>
              <a:t>. </a:t>
            </a:r>
          </a:p>
          <a:p>
            <a:r>
              <a:rPr lang="tr-TR" dirty="0" smtClean="0"/>
              <a:t>Borçlu borcunu </a:t>
            </a:r>
            <a:r>
              <a:rPr lang="tr-TR" b="1" dirty="0" smtClean="0"/>
              <a:t>ödemediği takdirde </a:t>
            </a:r>
            <a:r>
              <a:rPr lang="tr-TR" dirty="0" smtClean="0"/>
              <a:t>alacaklı, </a:t>
            </a:r>
            <a:r>
              <a:rPr lang="tr-TR" b="1" dirty="0" smtClean="0"/>
              <a:t>borçlunun iflasını mahkemeden talep eder</a:t>
            </a:r>
            <a:r>
              <a:rPr lang="tr-TR" dirty="0" smtClean="0"/>
              <a:t>.</a:t>
            </a:r>
          </a:p>
          <a:p>
            <a:endParaRPr lang="tr-T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Bu </a:t>
            </a:r>
            <a:r>
              <a:rPr lang="tr-TR" b="1" dirty="0" smtClean="0"/>
              <a:t>davaya iflas davası </a:t>
            </a:r>
            <a:r>
              <a:rPr lang="tr-TR" dirty="0" smtClean="0"/>
              <a:t>denir. </a:t>
            </a:r>
          </a:p>
          <a:p>
            <a:r>
              <a:rPr lang="tr-TR" dirty="0" smtClean="0"/>
              <a:t>Görevli mahkeme ise, </a:t>
            </a:r>
            <a:r>
              <a:rPr lang="tr-TR" b="1" dirty="0" smtClean="0"/>
              <a:t>asliye ticaret mahkemesi</a:t>
            </a:r>
            <a:r>
              <a:rPr lang="tr-TR" dirty="0" smtClean="0"/>
              <a:t>dir.  </a:t>
            </a:r>
          </a:p>
          <a:p>
            <a:r>
              <a:rPr lang="tr-TR" dirty="0" smtClean="0"/>
              <a:t>Takipsiz iflasta ise alacaklı iflas takibi başlatmaksızın, </a:t>
            </a:r>
            <a:r>
              <a:rPr lang="tr-TR" b="1" dirty="0" smtClean="0"/>
              <a:t>doğrudan asliye ticaret mahkemesine başvurarak borçlunun iflasını talep edebilir</a:t>
            </a:r>
            <a:r>
              <a:rPr lang="tr-TR" dirty="0" smtClean="0"/>
              <a:t>. </a:t>
            </a:r>
          </a:p>
          <a:p>
            <a:r>
              <a:rPr lang="tr-TR" dirty="0" smtClean="0"/>
              <a:t>Burada özel bir durum vardır ki; o da, takipsiz iflasta alacaklı yanında şartlar oluştuğu takdirde </a:t>
            </a:r>
            <a:r>
              <a:rPr lang="tr-TR" b="1" dirty="0" smtClean="0"/>
              <a:t>borçlunun da kendi iflasını isteme hakkı bulunmasıdır</a:t>
            </a:r>
            <a:r>
              <a:rPr lang="tr-TR" dirty="0" smtClean="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lstStyle/>
          <a:p>
            <a:r>
              <a:rPr lang="tr-TR" dirty="0" smtClean="0"/>
              <a:t>Her iki yolla da </a:t>
            </a:r>
            <a:r>
              <a:rPr lang="tr-TR" b="1" dirty="0" smtClean="0"/>
              <a:t>mahkem</a:t>
            </a:r>
            <a:r>
              <a:rPr lang="tr-TR" dirty="0" smtClean="0"/>
              <a:t>e, istenilen iflas talebini kabul eder ve </a:t>
            </a:r>
            <a:r>
              <a:rPr lang="tr-TR" b="1" dirty="0" smtClean="0"/>
              <a:t>iflasın açılmasına karar verirse</a:t>
            </a:r>
            <a:r>
              <a:rPr lang="tr-TR" dirty="0" smtClean="0"/>
              <a:t>, borçlunun tüm malvarlığı üzerinden </a:t>
            </a:r>
            <a:r>
              <a:rPr lang="tr-TR" b="1" dirty="0" smtClean="0"/>
              <a:t>tasfiye süreci başlatılır</a:t>
            </a:r>
            <a:r>
              <a:rPr lang="tr-TR" dirty="0" smtClean="0"/>
              <a:t>.  </a:t>
            </a:r>
          </a:p>
          <a:p>
            <a:r>
              <a:rPr lang="tr-TR" dirty="0" smtClean="0"/>
              <a:t>Bu sürece </a:t>
            </a:r>
            <a:r>
              <a:rPr lang="tr-TR" b="1" dirty="0" smtClean="0"/>
              <a:t>iflas tasfiyesi</a:t>
            </a:r>
            <a:r>
              <a:rPr lang="tr-TR" dirty="0" smtClean="0"/>
              <a:t> adı verilir.</a:t>
            </a:r>
          </a:p>
          <a:p>
            <a:r>
              <a:rPr lang="tr-TR" dirty="0" smtClean="0"/>
              <a:t>İflas; iflas idaresi, iflas bürosu, alacaklılar toplantısı gibi organların oluşumu ve iflas masası üzerinden tamamlanır.</a:t>
            </a:r>
            <a:endParaRPr lang="tr-T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Genel Olarak İcra İflas Hukuku </a:t>
            </a:r>
            <a:endParaRPr lang="tr-TR" dirty="0"/>
          </a:p>
        </p:txBody>
      </p:sp>
      <p:sp>
        <p:nvSpPr>
          <p:cNvPr id="3" name="2 İçerik Yer Tutucusu"/>
          <p:cNvSpPr>
            <a:spLocks noGrp="1"/>
          </p:cNvSpPr>
          <p:nvPr>
            <p:ph idx="1"/>
          </p:nvPr>
        </p:nvSpPr>
        <p:spPr/>
        <p:txBody>
          <a:bodyPr>
            <a:normAutofit lnSpcReduction="10000"/>
          </a:bodyPr>
          <a:lstStyle/>
          <a:p>
            <a:r>
              <a:rPr lang="tr-TR" b="1" dirty="0" smtClean="0"/>
              <a:t>Devlet</a:t>
            </a:r>
            <a:r>
              <a:rPr lang="tr-TR" dirty="0" smtClean="0"/>
              <a:t> toplumsal yaşamı düzenlemek adına hukuk kurallarını işletmek yanında, onları yaptırımlarla güçlendirerek </a:t>
            </a:r>
            <a:r>
              <a:rPr lang="tr-TR" b="1" dirty="0" smtClean="0"/>
              <a:t>toplumsal barışı sağlamayı</a:t>
            </a:r>
            <a:r>
              <a:rPr lang="tr-TR" dirty="0" smtClean="0"/>
              <a:t> hedeflemektedir. </a:t>
            </a:r>
          </a:p>
          <a:p>
            <a:r>
              <a:rPr lang="tr-TR" dirty="0" smtClean="0"/>
              <a:t>Bu çabanın doğası aslında kişi haklarının korunması amacına yönelmektedir. </a:t>
            </a:r>
          </a:p>
          <a:p>
            <a:r>
              <a:rPr lang="tr-TR" dirty="0" smtClean="0"/>
              <a:t>Kişiler arası ya da kişilerle devlet arasındaki ilişkiler düzenlenirken, </a:t>
            </a:r>
            <a:r>
              <a:rPr lang="tr-TR" b="1" dirty="0" smtClean="0"/>
              <a:t>hak sahibi olan her kesimin hakları korunmak istenir</a:t>
            </a:r>
            <a:r>
              <a:rPr lang="tr-TR" dirty="0" smtClean="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b="1" dirty="0" smtClean="0"/>
              <a:t>İflas masası</a:t>
            </a:r>
            <a:r>
              <a:rPr lang="tr-TR" dirty="0" smtClean="0"/>
              <a:t>, </a:t>
            </a:r>
            <a:r>
              <a:rPr lang="tr-TR" dirty="0" smtClean="0">
                <a:solidFill>
                  <a:srgbClr val="FF0000"/>
                </a:solidFill>
              </a:rPr>
              <a:t>borçlunun tüm malvarlığının toplandığı, kayıt altına alındığı ve değerlendiği bir oluşum </a:t>
            </a:r>
            <a:r>
              <a:rPr lang="tr-TR" dirty="0" smtClean="0"/>
              <a:t>olarak tanımlanabilir. </a:t>
            </a:r>
          </a:p>
          <a:p>
            <a:r>
              <a:rPr lang="tr-TR" dirty="0" smtClean="0"/>
              <a:t>İflas masasında toplanan borçlunun mal varlığı; </a:t>
            </a:r>
            <a:r>
              <a:rPr lang="tr-TR" b="1" dirty="0" smtClean="0"/>
              <a:t>paraya çevrilir, alacakları tahsil edilir ve alacaklılarına borçları ödenerek yine mahkeme kararıyla iflas kapatılır</a:t>
            </a:r>
            <a:r>
              <a:rPr lang="tr-TR" dirty="0" smtClean="0"/>
              <a:t>.</a:t>
            </a:r>
          </a:p>
          <a:p>
            <a:endParaRPr lang="tr-T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Kamu Alacaklarının Takibi </a:t>
            </a:r>
            <a:endParaRPr lang="tr-TR" dirty="0"/>
          </a:p>
        </p:txBody>
      </p:sp>
      <p:sp>
        <p:nvSpPr>
          <p:cNvPr id="3" name="2 İçerik Yer Tutucusu"/>
          <p:cNvSpPr>
            <a:spLocks noGrp="1"/>
          </p:cNvSpPr>
          <p:nvPr>
            <p:ph idx="1"/>
          </p:nvPr>
        </p:nvSpPr>
        <p:spPr/>
        <p:txBody>
          <a:bodyPr>
            <a:normAutofit/>
          </a:bodyPr>
          <a:lstStyle/>
          <a:p>
            <a:r>
              <a:rPr lang="tr-TR" dirty="0" smtClean="0"/>
              <a:t>Kişilerin özel hukuktan doğan alacak haklarına icra yoluyla kavuşmasına yönelik hükümler </a:t>
            </a:r>
            <a:r>
              <a:rPr lang="tr-TR" dirty="0" err="1" smtClean="0"/>
              <a:t>İİK’de</a:t>
            </a:r>
            <a:r>
              <a:rPr lang="tr-TR" dirty="0" smtClean="0"/>
              <a:t> düzenlenmiştir. </a:t>
            </a:r>
          </a:p>
          <a:p>
            <a:r>
              <a:rPr lang="tr-TR" dirty="0" smtClean="0"/>
              <a:t>Kamu icra hukuku kapsamında, </a:t>
            </a:r>
            <a:r>
              <a:rPr lang="tr-TR" b="1" dirty="0" smtClean="0"/>
              <a:t>devlet alacaklarının tahsiline yönelik hükümler </a:t>
            </a:r>
            <a:r>
              <a:rPr lang="tr-TR" dirty="0" smtClean="0"/>
              <a:t>ise, </a:t>
            </a:r>
            <a:r>
              <a:rPr lang="tr-TR" b="1" dirty="0" smtClean="0"/>
              <a:t>AATUHK</a:t>
            </a:r>
            <a:r>
              <a:rPr lang="tr-TR" dirty="0" smtClean="0"/>
              <a:t> ile düzenlenmiştir.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i="1" dirty="0" smtClean="0"/>
              <a:t>“</a:t>
            </a:r>
            <a:r>
              <a:rPr lang="tr-TR" i="1" dirty="0" smtClean="0">
                <a:solidFill>
                  <a:srgbClr val="FF0000"/>
                </a:solidFill>
              </a:rPr>
              <a:t>Devlete, il özel idarelerine ve belediyelere ait vergi, resim, harç, ceza tahkik ve takiplerine ait muhakeme masrafı, vergi cezası, para cezası gibi asli, gecikme zammı, faiz gibi fer'i amme alacakları ve aynı idarelerin akitten, haksız fiil ve haksız iktisaptan doğanlar dışında kalan ve amme hizmetleri tatbikatından mütevellit olan diğer alacakları ile; bunların takip masrafları...</a:t>
            </a:r>
            <a:r>
              <a:rPr lang="tr-TR" i="1" dirty="0" smtClean="0"/>
              <a:t>”</a:t>
            </a:r>
            <a:r>
              <a:rPr lang="tr-TR" dirty="0" smtClean="0"/>
              <a:t> (AATUHK, md. 1) kamu icra </a:t>
            </a:r>
            <a:r>
              <a:rPr lang="tr-TR" b="1" dirty="0" smtClean="0"/>
              <a:t>takibinin konusu</a:t>
            </a:r>
            <a:r>
              <a:rPr lang="tr-TR" dirty="0" smtClean="0"/>
              <a:t>nu oluşturmaktadır.  </a:t>
            </a:r>
          </a:p>
          <a:p>
            <a:endParaRPr lang="tr-T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Alacaklı olan devlet, </a:t>
            </a:r>
            <a:r>
              <a:rPr lang="tr-TR" b="1" dirty="0" smtClean="0"/>
              <a:t>rüçhan hakkına sahip imtiyazlı alacaklılardan</a:t>
            </a:r>
            <a:r>
              <a:rPr lang="tr-TR" dirty="0" smtClean="0"/>
              <a:t>dır (AATUHK, md. 21). </a:t>
            </a:r>
          </a:p>
          <a:p>
            <a:r>
              <a:rPr lang="tr-TR" dirty="0" smtClean="0"/>
              <a:t>Devlete borçlu olanlar borçlarını vadesinde ödemediği takdirde hakkında bir icra takibi başlatılır. </a:t>
            </a:r>
          </a:p>
          <a:p>
            <a:r>
              <a:rPr lang="tr-TR" dirty="0" smtClean="0"/>
              <a:t>Burada </a:t>
            </a:r>
            <a:r>
              <a:rPr lang="tr-TR" dirty="0" err="1" smtClean="0"/>
              <a:t>İİK’de</a:t>
            </a:r>
            <a:r>
              <a:rPr lang="tr-TR" dirty="0" smtClean="0"/>
              <a:t> olduğu gibi, alacaklı konumundaki devletin takip talebinde bulunmasına gerek yoktur. </a:t>
            </a:r>
          </a:p>
          <a:p>
            <a:r>
              <a:rPr lang="tr-TR" dirty="0" smtClean="0"/>
              <a:t>Çünkü </a:t>
            </a:r>
            <a:r>
              <a:rPr lang="tr-TR" b="1" dirty="0" smtClean="0"/>
              <a:t>takip</a:t>
            </a:r>
            <a:r>
              <a:rPr lang="tr-TR" dirty="0" smtClean="0"/>
              <a:t>, </a:t>
            </a:r>
            <a:r>
              <a:rPr lang="tr-TR" dirty="0" smtClean="0">
                <a:solidFill>
                  <a:srgbClr val="FF0000"/>
                </a:solidFill>
              </a:rPr>
              <a:t>alacaklı devlet idaresi eliyle başlatılır</a:t>
            </a:r>
            <a:r>
              <a:rPr lang="tr-TR" dirty="0" smtClean="0"/>
              <a:t> (AATUHK, md. 54).</a:t>
            </a:r>
            <a:endParaRPr lang="tr-T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Kamu icra hukukunda tahsil usulleri ise şu şekildedir (AATUK, md. 54). </a:t>
            </a:r>
          </a:p>
          <a:p>
            <a:pPr lvl="1"/>
            <a:r>
              <a:rPr lang="tr-TR" dirty="0" smtClean="0">
                <a:solidFill>
                  <a:srgbClr val="FF0000"/>
                </a:solidFill>
              </a:rPr>
              <a:t>Devlete borçlu olanlar tahsil dairesine teminat göstermişse, teminatın paraya çevrilmesi veya kefilin takibi,</a:t>
            </a:r>
          </a:p>
          <a:p>
            <a:pPr lvl="1"/>
            <a:r>
              <a:rPr lang="tr-TR" dirty="0" smtClean="0">
                <a:solidFill>
                  <a:srgbClr val="FF0000"/>
                </a:solidFill>
              </a:rPr>
              <a:t>Devlete borçlu olanların borca yetecek miktardaki mallarının haczedilerek paraya çevrilmesi,  </a:t>
            </a:r>
          </a:p>
          <a:p>
            <a:pPr lvl="1"/>
            <a:r>
              <a:rPr lang="tr-TR" dirty="0" smtClean="0">
                <a:solidFill>
                  <a:srgbClr val="FF0000"/>
                </a:solidFill>
              </a:rPr>
              <a:t>Şartlar oluştuğu takdirde borçlunun iflasının istenmesi.</a:t>
            </a:r>
            <a:r>
              <a:rPr lang="tr-TR" dirty="0" smtClean="0"/>
              <a:t>  </a:t>
            </a:r>
          </a:p>
          <a:p>
            <a:endParaRPr lang="tr-T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Alacaklı </a:t>
            </a:r>
            <a:r>
              <a:rPr lang="tr-TR" b="1" dirty="0" smtClean="0"/>
              <a:t>idare</a:t>
            </a:r>
            <a:r>
              <a:rPr lang="tr-TR" dirty="0" smtClean="0"/>
              <a:t> borcunu vadesinde ödemeyen borçluya </a:t>
            </a:r>
            <a:r>
              <a:rPr lang="tr-TR" b="1" dirty="0" smtClean="0"/>
              <a:t>bir ödeme emri çıkarır</a:t>
            </a:r>
            <a:r>
              <a:rPr lang="tr-TR" dirty="0" smtClean="0"/>
              <a:t>. </a:t>
            </a:r>
          </a:p>
          <a:p>
            <a:r>
              <a:rPr lang="tr-TR" dirty="0" smtClean="0"/>
              <a:t>Ödeme emrinde borcu </a:t>
            </a:r>
            <a:r>
              <a:rPr lang="tr-TR" dirty="0" smtClean="0">
                <a:effectLst>
                  <a:outerShdw blurRad="38100" dist="38100" dir="2700000" algn="tl">
                    <a:srgbClr val="000000">
                      <a:alpha val="43137"/>
                    </a:srgbClr>
                  </a:outerShdw>
                </a:effectLst>
              </a:rPr>
              <a:t>7 gün içinde ödemesi </a:t>
            </a:r>
            <a:r>
              <a:rPr lang="tr-TR" dirty="0" smtClean="0"/>
              <a:t>ya da </a:t>
            </a:r>
            <a:r>
              <a:rPr lang="tr-TR" b="1" dirty="0" smtClean="0">
                <a:solidFill>
                  <a:srgbClr val="FF0000"/>
                </a:solidFill>
              </a:rPr>
              <a:t>mal beyanında bulunması gerektiği</a:t>
            </a:r>
            <a:r>
              <a:rPr lang="tr-TR" dirty="0" smtClean="0"/>
              <a:t>, </a:t>
            </a:r>
            <a:r>
              <a:rPr lang="tr-TR" b="1" dirty="0" smtClean="0">
                <a:solidFill>
                  <a:srgbClr val="00B050"/>
                </a:solidFill>
              </a:rPr>
              <a:t>teminat gösterilmişse teminatın paraya çevrileceği</a:t>
            </a:r>
            <a:r>
              <a:rPr lang="tr-TR" dirty="0" smtClean="0"/>
              <a:t>, </a:t>
            </a:r>
            <a:r>
              <a:rPr lang="tr-TR" b="1" dirty="0" smtClean="0">
                <a:solidFill>
                  <a:srgbClr val="FFC000"/>
                </a:solidFill>
              </a:rPr>
              <a:t>kefil gösterilmişse takibin kefil üzerinden devam edeceği</a:t>
            </a:r>
            <a:r>
              <a:rPr lang="tr-TR" dirty="0" smtClean="0"/>
              <a:t> kendisine tebliğ edilir (AATUHK, md. 55 -57).   </a:t>
            </a:r>
          </a:p>
          <a:p>
            <a:r>
              <a:rPr lang="tr-TR" dirty="0" smtClean="0"/>
              <a:t>Ödeme emri üzerine borçlu borcunu öder ise takip son bulur. </a:t>
            </a:r>
          </a:p>
          <a:p>
            <a:r>
              <a:rPr lang="tr-TR" dirty="0" smtClean="0"/>
              <a:t>Borçlunun bu noktada </a:t>
            </a:r>
            <a:r>
              <a:rPr lang="tr-TR" b="1" dirty="0" smtClean="0"/>
              <a:t>ödeme emrine itiraz hakkı </a:t>
            </a:r>
            <a:r>
              <a:rPr lang="tr-TR" b="1" u="sng" dirty="0" smtClean="0"/>
              <a:t>bulunmaktadır</a:t>
            </a:r>
            <a:r>
              <a:rPr lang="tr-TR" dirty="0" smtClean="0"/>
              <a:t> (AATUHK, md. 58). </a:t>
            </a:r>
          </a:p>
          <a:p>
            <a:endParaRPr lang="tr-T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552728"/>
          </a:xfrm>
        </p:spPr>
        <p:txBody>
          <a:bodyPr>
            <a:normAutofit fontScale="92500" lnSpcReduction="20000"/>
          </a:bodyPr>
          <a:lstStyle/>
          <a:p>
            <a:r>
              <a:rPr lang="tr-TR" dirty="0" smtClean="0">
                <a:effectLst>
                  <a:outerShdw blurRad="38100" dist="38100" dir="2700000" algn="tl">
                    <a:srgbClr val="000000">
                      <a:alpha val="43137"/>
                    </a:srgbClr>
                  </a:outerShdw>
                </a:effectLst>
              </a:rPr>
              <a:t>İtirazı</a:t>
            </a:r>
            <a:r>
              <a:rPr lang="tr-TR" dirty="0" smtClean="0"/>
              <a:t> kısmen ya da tamamen </a:t>
            </a:r>
            <a:r>
              <a:rPr lang="tr-TR" dirty="0" smtClean="0">
                <a:effectLst>
                  <a:outerShdw blurRad="38100" dist="38100" dir="2700000" algn="tl">
                    <a:srgbClr val="000000">
                      <a:alpha val="43137"/>
                    </a:srgbClr>
                  </a:outerShdw>
                </a:effectLst>
              </a:rPr>
              <a:t>kabul edilen borçlunun</a:t>
            </a:r>
            <a:r>
              <a:rPr lang="tr-TR" dirty="0" smtClean="0"/>
              <a:t> kabul edilen miktar itibariyle </a:t>
            </a:r>
            <a:r>
              <a:rPr lang="tr-TR" dirty="0" smtClean="0">
                <a:effectLst>
                  <a:outerShdw blurRad="38100" dist="38100" dir="2700000" algn="tl">
                    <a:srgbClr val="000000">
                      <a:alpha val="43137"/>
                    </a:srgbClr>
                  </a:outerShdw>
                </a:effectLst>
              </a:rPr>
              <a:t>borcu son bulur. </a:t>
            </a:r>
          </a:p>
          <a:p>
            <a:r>
              <a:rPr lang="tr-TR" dirty="0" smtClean="0">
                <a:effectLst>
                  <a:outerShdw blurRad="38100" dist="38100" dir="2700000" algn="tl">
                    <a:srgbClr val="000000">
                      <a:alpha val="43137"/>
                    </a:srgbClr>
                  </a:outerShdw>
                </a:effectLst>
              </a:rPr>
              <a:t>İtirazı kabul edilmeyen borçlu </a:t>
            </a:r>
            <a:r>
              <a:rPr lang="tr-TR" dirty="0" smtClean="0"/>
              <a:t>ise, </a:t>
            </a:r>
            <a:r>
              <a:rPr lang="tr-TR" dirty="0" smtClean="0">
                <a:solidFill>
                  <a:srgbClr val="FF0000"/>
                </a:solidFill>
              </a:rPr>
              <a:t>mal beyanında bulunmak zorunda</a:t>
            </a:r>
            <a:r>
              <a:rPr lang="tr-TR" dirty="0" smtClean="0"/>
              <a:t>dır (AATUHK, md. 59). </a:t>
            </a:r>
          </a:p>
          <a:p>
            <a:r>
              <a:rPr lang="tr-TR" dirty="0" smtClean="0"/>
              <a:t>Mal beyanında bulunmayan borçlu hapisle tazyik edilir (AATUHK, md. 60). </a:t>
            </a:r>
          </a:p>
          <a:p>
            <a:r>
              <a:rPr lang="tr-TR" dirty="0" smtClean="0"/>
              <a:t>Mal beyanında bulunan borçlunun beyan ettiği mallar ya da idarenin tespit ettiği haczi kabil mallar haczedilerek paraya çevrilir ve alacaklı kamu idaresi alacağına kavuşur. </a:t>
            </a:r>
          </a:p>
          <a:p>
            <a:r>
              <a:rPr lang="tr-TR" dirty="0" smtClean="0"/>
              <a:t>Bu noktada takip son bulur. </a:t>
            </a:r>
          </a:p>
          <a:p>
            <a:r>
              <a:rPr lang="tr-TR" dirty="0" smtClean="0"/>
              <a:t>Bu takip yoluna özel; </a:t>
            </a:r>
            <a:r>
              <a:rPr lang="tr-TR" b="1" dirty="0" smtClean="0"/>
              <a:t>teminat</a:t>
            </a:r>
            <a:r>
              <a:rPr lang="tr-TR" dirty="0" smtClean="0"/>
              <a:t> (AATUHK, md. 9-12), </a:t>
            </a:r>
            <a:r>
              <a:rPr lang="tr-TR" b="1" dirty="0" smtClean="0"/>
              <a:t>ihtiyati haciz </a:t>
            </a:r>
            <a:r>
              <a:rPr lang="tr-TR" dirty="0" smtClean="0"/>
              <a:t>(AATUHK, md. 13-16) ve </a:t>
            </a:r>
            <a:r>
              <a:rPr lang="tr-TR" b="1" dirty="0" smtClean="0"/>
              <a:t>ihtiyati tahakkuk </a:t>
            </a:r>
            <a:r>
              <a:rPr lang="tr-TR" dirty="0" smtClean="0"/>
              <a:t>(AATUHK, md. 17-20) gibi müesseseler de bulunmaktadır.</a:t>
            </a:r>
            <a:endParaRPr lang="tr-T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16632"/>
            <a:ext cx="8229600" cy="1143000"/>
          </a:xfrm>
        </p:spPr>
        <p:txBody>
          <a:bodyPr>
            <a:normAutofit/>
          </a:bodyPr>
          <a:lstStyle/>
          <a:p>
            <a:r>
              <a:rPr lang="tr-TR" b="1" dirty="0" smtClean="0"/>
              <a:t>Bankaların İradi Tasfiyeleri </a:t>
            </a:r>
            <a:endParaRPr lang="tr-TR" dirty="0"/>
          </a:p>
        </p:txBody>
      </p:sp>
      <p:sp>
        <p:nvSpPr>
          <p:cNvPr id="3" name="2 İçerik Yer Tutucusu"/>
          <p:cNvSpPr>
            <a:spLocks noGrp="1"/>
          </p:cNvSpPr>
          <p:nvPr>
            <p:ph idx="1"/>
          </p:nvPr>
        </p:nvSpPr>
        <p:spPr>
          <a:xfrm>
            <a:off x="457200" y="1124744"/>
            <a:ext cx="8229600" cy="5616624"/>
          </a:xfrm>
        </p:spPr>
        <p:txBody>
          <a:bodyPr>
            <a:normAutofit/>
          </a:bodyPr>
          <a:lstStyle/>
          <a:p>
            <a:r>
              <a:rPr lang="tr-TR" dirty="0" smtClean="0"/>
              <a:t>Tasfiye sona erme hükmündedir. </a:t>
            </a:r>
          </a:p>
          <a:p>
            <a:r>
              <a:rPr lang="tr-TR" dirty="0" smtClean="0"/>
              <a:t>Tasfiye, tüzel kişilerin </a:t>
            </a:r>
            <a:r>
              <a:rPr lang="tr-TR" dirty="0" smtClean="0">
                <a:solidFill>
                  <a:srgbClr val="FF0000"/>
                </a:solidFill>
              </a:rPr>
              <a:t>varlıklarının paraya çevrilmesi, alacaklarının tahsili ve borçlarının ödenmesi</a:t>
            </a:r>
            <a:r>
              <a:rPr lang="tr-TR" dirty="0" smtClean="0"/>
              <a:t> suretiyle sona erdirilmeleridir. </a:t>
            </a:r>
          </a:p>
          <a:p>
            <a:r>
              <a:rPr lang="tr-TR" dirty="0" smtClean="0"/>
              <a:t>Tasfiye, </a:t>
            </a:r>
            <a:r>
              <a:rPr lang="tr-TR" b="1" dirty="0" smtClean="0"/>
              <a:t>tasfiye memurları</a:t>
            </a:r>
            <a:r>
              <a:rPr lang="tr-TR" dirty="0" smtClean="0"/>
              <a:t> eliyle yürütülür. </a:t>
            </a:r>
          </a:p>
          <a:p>
            <a:r>
              <a:rPr lang="tr-TR" dirty="0" smtClean="0"/>
              <a:t>Bankaların tasfiyesine yönelik hükümler BK md. 20 ve Bankaların İradi Tasfiyeleri Hakkında Yönetmelikte (</a:t>
            </a:r>
            <a:r>
              <a:rPr lang="tr-TR" dirty="0" err="1" smtClean="0"/>
              <a:t>BİTHY’de</a:t>
            </a:r>
            <a:r>
              <a:rPr lang="tr-TR" dirty="0" smtClean="0"/>
              <a:t>) detaylı bir şekilde düzenlenmiştir.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err="1" smtClean="0"/>
              <a:t>BİTHY’de</a:t>
            </a:r>
            <a:r>
              <a:rPr lang="tr-TR" dirty="0" smtClean="0"/>
              <a:t> tasfiyenin; </a:t>
            </a:r>
            <a:r>
              <a:rPr lang="tr-TR" i="1" dirty="0" smtClean="0">
                <a:solidFill>
                  <a:srgbClr val="FF0000"/>
                </a:solidFill>
              </a:rPr>
              <a:t>“...bir bankanın yetkili organlarınca faaliyetlerine son vermesi ve bu amaçla malvarlığının paraya çevrilmesi, alacaklarının tahsil edilmesi, borçlarının ödenmesi ve olumlu bir bakiye varsa bunun pay sahiplerine dağıtılması ve ticaret sicilinden kaydının silinmesi işlemlerini...</a:t>
            </a:r>
            <a:r>
              <a:rPr lang="tr-TR" dirty="0" smtClean="0"/>
              <a:t>” (BİTHY, md. 4-c) ifade ettiği düzenlenmiştir.</a:t>
            </a:r>
            <a:endParaRPr lang="tr-T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Tasfiye kararı alan banka tasfiye için yönetmelikte belirlenen şartlar dâhilinde dilekçe ile </a:t>
            </a:r>
            <a:r>
              <a:rPr lang="tr-TR" b="1" dirty="0" err="1" smtClean="0"/>
              <a:t>BDDKur’dan</a:t>
            </a:r>
            <a:r>
              <a:rPr lang="tr-TR" b="1" dirty="0" smtClean="0"/>
              <a:t> izin talep etmek </a:t>
            </a:r>
            <a:r>
              <a:rPr lang="tr-TR" dirty="0" smtClean="0"/>
              <a:t>zorundadır (BİTHY, md. 5). </a:t>
            </a:r>
          </a:p>
          <a:p>
            <a:r>
              <a:rPr lang="tr-TR" b="1" dirty="0" err="1" smtClean="0"/>
              <a:t>BDDKur’un</a:t>
            </a:r>
            <a:r>
              <a:rPr lang="tr-TR" b="1" dirty="0" smtClean="0"/>
              <a:t> izni olmaksızın </a:t>
            </a:r>
            <a:r>
              <a:rPr lang="tr-TR" dirty="0" smtClean="0"/>
              <a:t>bankalar kendiliğinden faaliyetlerine sona veremez ve </a:t>
            </a:r>
            <a:r>
              <a:rPr lang="tr-TR" b="1" dirty="0" smtClean="0"/>
              <a:t>tasfiye işlemlerine başlayamaz </a:t>
            </a:r>
            <a:r>
              <a:rPr lang="tr-TR" dirty="0" smtClean="0"/>
              <a:t>(BİTHY, md. 6/1). </a:t>
            </a:r>
          </a:p>
          <a:p>
            <a:r>
              <a:rPr lang="tr-TR" dirty="0" smtClean="0"/>
              <a:t>Banka faaliyetlerinin sona ermesi yanında tasfiye sürecine girmeleri </a:t>
            </a:r>
            <a:r>
              <a:rPr lang="tr-TR" dirty="0" err="1" smtClean="0"/>
              <a:t>BDDKur’un</a:t>
            </a:r>
            <a:r>
              <a:rPr lang="tr-TR" dirty="0" smtClean="0"/>
              <a:t> iznine tabidir (BK, md. 20/1). </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Buna rağmen; </a:t>
            </a:r>
            <a:r>
              <a:rPr lang="tr-TR" b="1" dirty="0" smtClean="0"/>
              <a:t>kişilerin ya da devletin kendisi</a:t>
            </a:r>
            <a:r>
              <a:rPr lang="tr-TR" dirty="0" smtClean="0"/>
              <a:t>, diğer kişilerin </a:t>
            </a:r>
            <a:r>
              <a:rPr lang="tr-TR" b="1" dirty="0" smtClean="0"/>
              <a:t>haklarının ihlal edilmesine </a:t>
            </a:r>
            <a:r>
              <a:rPr lang="tr-TR" dirty="0" smtClean="0"/>
              <a:t>yani hak tecavüzüne </a:t>
            </a:r>
            <a:r>
              <a:rPr lang="tr-TR" b="1" dirty="0" smtClean="0"/>
              <a:t>neden olabilirler</a:t>
            </a:r>
            <a:r>
              <a:rPr lang="tr-TR" dirty="0" smtClean="0"/>
              <a:t>. </a:t>
            </a:r>
          </a:p>
          <a:p>
            <a:r>
              <a:rPr lang="tr-TR" dirty="0" smtClean="0"/>
              <a:t>Böyle bir durumda hakkı ihlal edilen kişi, </a:t>
            </a:r>
            <a:r>
              <a:rPr lang="tr-TR" dirty="0" smtClean="0">
                <a:solidFill>
                  <a:srgbClr val="FF0000"/>
                </a:solidFill>
              </a:rPr>
              <a:t>sahibi olduğu hakka ancak hukuk düzeni içerisinde kavuşabilir</a:t>
            </a:r>
            <a:r>
              <a:rPr lang="tr-TR" dirty="0" smtClean="0"/>
              <a:t>. </a:t>
            </a:r>
          </a:p>
          <a:p>
            <a:r>
              <a:rPr lang="tr-TR" b="1" dirty="0" smtClean="0"/>
              <a:t>Aksi hal</a:t>
            </a:r>
            <a:r>
              <a:rPr lang="tr-TR" dirty="0" smtClean="0"/>
              <a:t>, her kişinin kendi hukukunu yaratması sonucunu doğurur ki; </a:t>
            </a:r>
            <a:r>
              <a:rPr lang="tr-TR" dirty="0" smtClean="0">
                <a:solidFill>
                  <a:srgbClr val="FF0000"/>
                </a:solidFill>
              </a:rPr>
              <a:t>toplumsal barış ve adalet tehlikeye düşer</a:t>
            </a:r>
            <a:r>
              <a:rPr lang="tr-TR" dirty="0" smtClean="0"/>
              <a:t>. </a:t>
            </a:r>
          </a:p>
          <a:p>
            <a:endParaRPr lang="tr-T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976664"/>
          </a:xfrm>
        </p:spPr>
        <p:txBody>
          <a:bodyPr>
            <a:normAutofit/>
          </a:bodyPr>
          <a:lstStyle/>
          <a:p>
            <a:r>
              <a:rPr lang="tr-TR" dirty="0" smtClean="0"/>
              <a:t>Ayrıca, </a:t>
            </a:r>
            <a:r>
              <a:rPr lang="tr-TR" b="1" dirty="0" smtClean="0"/>
              <a:t>tasfiye süreci ve tasfiye sonuçları </a:t>
            </a:r>
            <a:r>
              <a:rPr lang="tr-TR" b="1" dirty="0" err="1" smtClean="0"/>
              <a:t>BDDK’nın</a:t>
            </a:r>
            <a:r>
              <a:rPr lang="tr-TR" b="1" dirty="0" smtClean="0"/>
              <a:t> denetimine tabidir </a:t>
            </a:r>
            <a:r>
              <a:rPr lang="tr-TR" dirty="0" smtClean="0"/>
              <a:t>(BK, md. 20/1). </a:t>
            </a:r>
          </a:p>
          <a:p>
            <a:r>
              <a:rPr lang="tr-TR" dirty="0" err="1" smtClean="0"/>
              <a:t>BDDKur’un</a:t>
            </a:r>
            <a:r>
              <a:rPr lang="tr-TR" dirty="0" smtClean="0"/>
              <a:t> bu yönde verdiği izni takip eden 3 ay içinde, tasfiye talebinde bulunan </a:t>
            </a:r>
            <a:r>
              <a:rPr lang="tr-TR" b="1" dirty="0" smtClean="0"/>
              <a:t>banka</a:t>
            </a:r>
            <a:r>
              <a:rPr lang="tr-TR" dirty="0" smtClean="0"/>
              <a:t>nın kanunen yetkili organlarınca </a:t>
            </a:r>
            <a:r>
              <a:rPr lang="tr-TR" b="1" dirty="0" smtClean="0"/>
              <a:t>tasfiye işlemlerine başlanması yönünde karar alınır </a:t>
            </a:r>
            <a:r>
              <a:rPr lang="tr-TR" dirty="0" smtClean="0"/>
              <a:t>(BİTHY, md. 6/1). </a:t>
            </a:r>
          </a:p>
          <a:p>
            <a:r>
              <a:rPr lang="tr-TR" dirty="0" smtClean="0">
                <a:solidFill>
                  <a:srgbClr val="FF0000"/>
                </a:solidFill>
              </a:rPr>
              <a:t>Kararın alınmaması tasfiye iznini hükümsüz kılar</a:t>
            </a:r>
            <a:r>
              <a:rPr lang="tr-TR" dirty="0" smtClean="0"/>
              <a:t> (BİTHY, md. 6/4).</a:t>
            </a:r>
            <a:endParaRPr lang="tr-T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Tasfiye talebinde bulunan bankalar; faaliyetlerini sona erdirmek ve </a:t>
            </a:r>
            <a:r>
              <a:rPr lang="tr-TR" b="1" dirty="0" smtClean="0"/>
              <a:t>tasfiye sürecine girme isteklerini</a:t>
            </a:r>
            <a:r>
              <a:rPr lang="tr-TR" dirty="0" smtClean="0"/>
              <a:t> Türkiye çapında basımı ve dağıtımı yapılan </a:t>
            </a:r>
            <a:r>
              <a:rPr lang="tr-TR" b="1" dirty="0" smtClean="0"/>
              <a:t>en az iki gazetede</a:t>
            </a:r>
            <a:r>
              <a:rPr lang="tr-TR" dirty="0" smtClean="0"/>
              <a:t>, </a:t>
            </a:r>
            <a:r>
              <a:rPr lang="tr-TR" b="1" dirty="0" smtClean="0"/>
              <a:t>en fazla birer hafta ara ile üç defa ilan</a:t>
            </a:r>
            <a:r>
              <a:rPr lang="tr-TR" dirty="0" smtClean="0"/>
              <a:t> etmek durumundadırlar. </a:t>
            </a:r>
          </a:p>
          <a:p>
            <a:r>
              <a:rPr lang="tr-TR" dirty="0" smtClean="0"/>
              <a:t>İlan, Türkiye çapında basımı ve dağıtımı yapılan en az iki gazetede duyurulmalıdır. </a:t>
            </a:r>
          </a:p>
          <a:p>
            <a:r>
              <a:rPr lang="tr-TR" dirty="0" smtClean="0"/>
              <a:t>Ayrıca </a:t>
            </a:r>
            <a:r>
              <a:rPr lang="tr-TR" b="1" dirty="0" smtClean="0"/>
              <a:t>tasfiye kararı</a:t>
            </a:r>
            <a:r>
              <a:rPr lang="tr-TR" dirty="0" smtClean="0"/>
              <a:t>, </a:t>
            </a:r>
            <a:r>
              <a:rPr lang="tr-TR" dirty="0" smtClean="0">
                <a:solidFill>
                  <a:srgbClr val="FF0000"/>
                </a:solidFill>
              </a:rPr>
              <a:t>banka müşterilerine ve ilişkide olduğu diğer kişilere tebliğ </a:t>
            </a:r>
            <a:r>
              <a:rPr lang="tr-TR" dirty="0" smtClean="0"/>
              <a:t>edilmek zorundadır.  </a:t>
            </a:r>
          </a:p>
          <a:p>
            <a:endParaRPr lang="tr-T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Tebliğ ile birlikte; </a:t>
            </a:r>
            <a:r>
              <a:rPr lang="tr-TR" b="1" dirty="0" smtClean="0"/>
              <a:t>müşterileri ve de ilişkide bulunduğu kişileri</a:t>
            </a:r>
            <a:r>
              <a:rPr lang="tr-TR" dirty="0" smtClean="0"/>
              <a:t> “</a:t>
            </a:r>
            <a:r>
              <a:rPr lang="tr-TR" i="1" dirty="0" smtClean="0"/>
              <a:t>...ellerinde bulunan aynî ve nakdî her türlü mevduat veya katılım fonu ile emanet ve cari hesap bakiyelerini ve sair borçlarını, vadeli olsalar bile vadelerini beklemeksizin...</a:t>
            </a:r>
            <a:r>
              <a:rPr lang="tr-TR" dirty="0" smtClean="0"/>
              <a:t>”  </a:t>
            </a:r>
            <a:r>
              <a:rPr lang="tr-TR" b="1" dirty="0" smtClean="0"/>
              <a:t>2 ay içinde iadeye almaya </a:t>
            </a:r>
            <a:r>
              <a:rPr lang="tr-TR" dirty="0" smtClean="0"/>
              <a:t>davet ederler. </a:t>
            </a:r>
          </a:p>
          <a:p>
            <a:r>
              <a:rPr lang="tr-TR" dirty="0" smtClean="0"/>
              <a:t>Banka, bu süreçte </a:t>
            </a:r>
            <a:r>
              <a:rPr lang="tr-TR" b="1" dirty="0" smtClean="0"/>
              <a:t>başvurmayanların haklarını </a:t>
            </a:r>
            <a:r>
              <a:rPr lang="tr-TR" b="1" dirty="0" err="1" smtClean="0"/>
              <a:t>BDDK’ye</a:t>
            </a:r>
            <a:r>
              <a:rPr lang="tr-TR" b="1" dirty="0" smtClean="0"/>
              <a:t> tevdi</a:t>
            </a:r>
            <a:r>
              <a:rPr lang="tr-TR" dirty="0" smtClean="0"/>
              <a:t> etmeye mecburdur.</a:t>
            </a:r>
            <a:endParaRPr lang="tr-T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BDDK, kendine tevdi edilen değerleri, </a:t>
            </a:r>
            <a:r>
              <a:rPr lang="tr-TR" b="1" dirty="0" smtClean="0"/>
              <a:t>takip eden yılbaşından itibaren </a:t>
            </a:r>
            <a:r>
              <a:rPr lang="tr-TR" b="1" u="sng" dirty="0" smtClean="0"/>
              <a:t>10 yıl süre ile</a:t>
            </a:r>
            <a:r>
              <a:rPr lang="tr-TR" u="sng" dirty="0" smtClean="0"/>
              <a:t> </a:t>
            </a:r>
            <a:r>
              <a:rPr lang="tr-TR" dirty="0" smtClean="0"/>
              <a:t>her yılbaşında usulüne göre </a:t>
            </a:r>
            <a:r>
              <a:rPr lang="tr-TR" b="1" dirty="0" smtClean="0"/>
              <a:t>ilan etmek</a:t>
            </a:r>
            <a:r>
              <a:rPr lang="tr-TR" dirty="0" smtClean="0"/>
              <a:t>, </a:t>
            </a:r>
            <a:r>
              <a:rPr lang="tr-TR" b="1" dirty="0" smtClean="0"/>
              <a:t>muhafaza altına almak</a:t>
            </a:r>
            <a:r>
              <a:rPr lang="tr-TR" dirty="0" smtClean="0"/>
              <a:t>la mükelleftir. </a:t>
            </a:r>
          </a:p>
          <a:p>
            <a:r>
              <a:rPr lang="tr-TR" dirty="0" err="1" smtClean="0"/>
              <a:t>BDDK’ye</a:t>
            </a:r>
            <a:r>
              <a:rPr lang="tr-TR" dirty="0" smtClean="0"/>
              <a:t> tevdi edilen ve ilan edilmesine rağmen son ilân tarihinden itibaren 6 ay içinde aranmayan bu değerler </a:t>
            </a:r>
            <a:r>
              <a:rPr lang="tr-TR" dirty="0" err="1" smtClean="0"/>
              <a:t>TMSF’ye</a:t>
            </a:r>
            <a:r>
              <a:rPr lang="tr-TR" dirty="0" smtClean="0"/>
              <a:t> gelir kaydedilir. </a:t>
            </a:r>
          </a:p>
          <a:p>
            <a:r>
              <a:rPr lang="tr-TR" u="sng" dirty="0" smtClean="0"/>
              <a:t>Tasfiye sürecine giren bankalar hiç bir şekilde bankacılık faaliyetinde bulunamaz</a:t>
            </a:r>
            <a:r>
              <a:rPr lang="tr-TR" dirty="0" smtClean="0"/>
              <a:t> (BİTHY, md. 6/5). </a:t>
            </a:r>
            <a:endParaRPr lang="tr-T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Bankalar, </a:t>
            </a:r>
            <a:r>
              <a:rPr lang="tr-TR" b="1" dirty="0" smtClean="0"/>
              <a:t>tasfiye yönünde aldıkları kararın ticaret siciline tescilini</a:t>
            </a:r>
            <a:r>
              <a:rPr lang="tr-TR" dirty="0" smtClean="0"/>
              <a:t> takiben </a:t>
            </a:r>
            <a:r>
              <a:rPr lang="tr-TR" b="1" dirty="0" smtClean="0"/>
              <a:t>tescili gösteren belgeleri en geç 7 gün içinde </a:t>
            </a:r>
            <a:r>
              <a:rPr lang="tr-TR" b="1" dirty="0" err="1" smtClean="0"/>
              <a:t>BDDK’ye</a:t>
            </a:r>
            <a:r>
              <a:rPr lang="tr-TR" b="1" dirty="0" smtClean="0"/>
              <a:t> </a:t>
            </a:r>
            <a:r>
              <a:rPr lang="tr-TR" dirty="0" smtClean="0"/>
              <a:t>iletmek zorundadırlar (BİTHY, md. 9). </a:t>
            </a:r>
          </a:p>
          <a:p>
            <a:r>
              <a:rPr lang="tr-TR" dirty="0" smtClean="0"/>
              <a:t>Türkiye’de kurulmuş ve faaliyet gösteren bankaların, iradi tasfiye aşamasında TTK’nin tasfiyeye ilişkin hükümleri uygulanır (BİTHY, md. 10/1).</a:t>
            </a:r>
            <a:endParaRPr lang="tr-T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Faaliyet İzni Kaldırılan ve Fona Devredilen Bankaların İflas Tasfiyesi</a:t>
            </a:r>
            <a:endParaRPr lang="tr-TR" dirty="0"/>
          </a:p>
        </p:txBody>
      </p:sp>
      <p:sp>
        <p:nvSpPr>
          <p:cNvPr id="3" name="2 İçerik Yer Tutucusu"/>
          <p:cNvSpPr>
            <a:spLocks noGrp="1"/>
          </p:cNvSpPr>
          <p:nvPr>
            <p:ph idx="1"/>
          </p:nvPr>
        </p:nvSpPr>
        <p:spPr/>
        <p:txBody>
          <a:bodyPr>
            <a:normAutofit/>
          </a:bodyPr>
          <a:lstStyle/>
          <a:p>
            <a:r>
              <a:rPr lang="tr-TR" dirty="0" smtClean="0"/>
              <a:t>Bankaların faaliyet izninin kaldırılması ve </a:t>
            </a:r>
            <a:r>
              <a:rPr lang="tr-TR" dirty="0" err="1" smtClean="0"/>
              <a:t>TMSF’ye</a:t>
            </a:r>
            <a:r>
              <a:rPr lang="tr-TR" dirty="0" smtClean="0"/>
              <a:t> devredilmesine yönelik açıklamalara daha önceki bölümlerde değinilmiştir. </a:t>
            </a:r>
          </a:p>
          <a:p>
            <a:r>
              <a:rPr lang="tr-TR" dirty="0" smtClean="0"/>
              <a:t>Ancak genel esasları tekrar hatırlamakta yarar vardır. </a:t>
            </a:r>
          </a:p>
          <a:p>
            <a:r>
              <a:rPr lang="tr-TR" dirty="0" smtClean="0"/>
              <a:t>Bankaların faaliyet izni </a:t>
            </a:r>
            <a:r>
              <a:rPr lang="tr-TR" dirty="0" err="1" smtClean="0"/>
              <a:t>BDDKur</a:t>
            </a:r>
            <a:r>
              <a:rPr lang="tr-TR" dirty="0" smtClean="0"/>
              <a:t> tarafından kaldırılabilir. </a:t>
            </a:r>
            <a:endParaRPr lang="tr-T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Alınan karar ilgili bankaya tebliğ edilir ve R.</a:t>
            </a:r>
            <a:r>
              <a:rPr lang="tr-TR" dirty="0" err="1" smtClean="0"/>
              <a:t>G.’de</a:t>
            </a:r>
            <a:r>
              <a:rPr lang="tr-TR" dirty="0" smtClean="0"/>
              <a:t> yayımlanır. </a:t>
            </a:r>
          </a:p>
          <a:p>
            <a:r>
              <a:rPr lang="tr-TR" dirty="0" smtClean="0"/>
              <a:t>Faaliyet izni kaldırılan bankaların yönetim ve denetimi </a:t>
            </a:r>
            <a:r>
              <a:rPr lang="tr-TR" dirty="0" err="1" smtClean="0"/>
              <a:t>TMSF’ye</a:t>
            </a:r>
            <a:r>
              <a:rPr lang="tr-TR" dirty="0" smtClean="0"/>
              <a:t> devredilir (BK, md. 106/1).</a:t>
            </a:r>
            <a:endParaRPr lang="tr-T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TMSF, devir aldığı bankaların; </a:t>
            </a:r>
          </a:p>
          <a:p>
            <a:pPr lvl="1"/>
            <a:r>
              <a:rPr lang="tr-TR" dirty="0" smtClean="0"/>
              <a:t>Malî bünyelerini güçlendirebilir, </a:t>
            </a:r>
          </a:p>
          <a:p>
            <a:pPr lvl="1"/>
            <a:r>
              <a:rPr lang="tr-TR" dirty="0" smtClean="0"/>
              <a:t>Yeniden yapılandırabilir, </a:t>
            </a:r>
          </a:p>
          <a:p>
            <a:pPr lvl="1"/>
            <a:r>
              <a:rPr lang="tr-TR" dirty="0" smtClean="0"/>
              <a:t>Başka bir bankaya devredebilir, </a:t>
            </a:r>
          </a:p>
          <a:p>
            <a:pPr lvl="1"/>
            <a:r>
              <a:rPr lang="tr-TR" dirty="0" smtClean="0"/>
              <a:t>Başka bir bankayla birleşmesine izin verebilir,</a:t>
            </a:r>
          </a:p>
          <a:p>
            <a:pPr lvl="1"/>
            <a:r>
              <a:rPr lang="tr-TR" dirty="0" smtClean="0"/>
              <a:t>Satışına karar verebilir. </a:t>
            </a:r>
          </a:p>
          <a:p>
            <a:endParaRPr lang="tr-TR" dirty="0" smtClean="0"/>
          </a:p>
          <a:p>
            <a:endParaRPr lang="tr-TR" dirty="0" smtClean="0"/>
          </a:p>
          <a:p>
            <a:endParaRPr lang="tr-T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80720"/>
          </a:xfrm>
        </p:spPr>
        <p:txBody>
          <a:bodyPr>
            <a:normAutofit/>
          </a:bodyPr>
          <a:lstStyle/>
          <a:p>
            <a:r>
              <a:rPr lang="tr-TR" dirty="0" smtClean="0"/>
              <a:t>Bunun dışında </a:t>
            </a:r>
            <a:r>
              <a:rPr lang="tr-TR" b="1" dirty="0" smtClean="0"/>
              <a:t>TMSF kendisine devredilen bankanın tasfiye edilmesi karar</a:t>
            </a:r>
            <a:r>
              <a:rPr lang="tr-TR" dirty="0" smtClean="0"/>
              <a:t>ını da alabilir. </a:t>
            </a:r>
          </a:p>
          <a:p>
            <a:r>
              <a:rPr lang="tr-TR" dirty="0" smtClean="0"/>
              <a:t>Bu kararla </a:t>
            </a:r>
            <a:r>
              <a:rPr lang="tr-TR" b="1" dirty="0" smtClean="0"/>
              <a:t>bankanın iflas tasfiyesine </a:t>
            </a:r>
            <a:r>
              <a:rPr lang="tr-TR" dirty="0" smtClean="0"/>
              <a:t>başlanır. </a:t>
            </a:r>
          </a:p>
          <a:p>
            <a:r>
              <a:rPr lang="tr-TR" b="1" dirty="0" smtClean="0"/>
              <a:t>TMSF</a:t>
            </a:r>
            <a:r>
              <a:rPr lang="tr-TR" dirty="0" smtClean="0"/>
              <a:t> kendisine devredilen banka ile ilgili </a:t>
            </a:r>
            <a:r>
              <a:rPr lang="tr-TR" b="1" dirty="0" smtClean="0"/>
              <a:t>süreci</a:t>
            </a:r>
            <a:r>
              <a:rPr lang="tr-TR" dirty="0" smtClean="0"/>
              <a:t> </a:t>
            </a:r>
            <a:r>
              <a:rPr lang="tr-TR" b="1" dirty="0" smtClean="0"/>
              <a:t>en geç 9 ay içinde tamamlamak zorundadır</a:t>
            </a:r>
            <a:r>
              <a:rPr lang="tr-TR" dirty="0" smtClean="0"/>
              <a:t> (BK, md. 107/6). </a:t>
            </a:r>
          </a:p>
          <a:p>
            <a:r>
              <a:rPr lang="tr-TR" dirty="0" err="1" smtClean="0"/>
              <a:t>BDDKur</a:t>
            </a:r>
            <a:r>
              <a:rPr lang="tr-TR" dirty="0" smtClean="0"/>
              <a:t> tarafından alınan devir kararının </a:t>
            </a:r>
            <a:r>
              <a:rPr lang="tr-TR" dirty="0" err="1" smtClean="0"/>
              <a:t>RG’de</a:t>
            </a:r>
            <a:r>
              <a:rPr lang="tr-TR" dirty="0" smtClean="0"/>
              <a:t> yayımlandığı tarihten itibaren; banka hakkındaki, </a:t>
            </a:r>
            <a:r>
              <a:rPr lang="tr-TR" b="1" dirty="0" smtClean="0"/>
              <a:t>ihtiyati tedbir dâhil her türlü icra yahut iflas takibi durur </a:t>
            </a:r>
            <a:r>
              <a:rPr lang="tr-TR" dirty="0" smtClean="0"/>
              <a:t>(BK, md. 106/2).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fontScale="92500"/>
          </a:bodyPr>
          <a:lstStyle/>
          <a:p>
            <a:r>
              <a:rPr lang="tr-TR" dirty="0" smtClean="0"/>
              <a:t>Bu tarihten itibaren yeni bir takibin başlatılması da mümkün değildir (BK, md. 106/2). </a:t>
            </a:r>
          </a:p>
          <a:p>
            <a:r>
              <a:rPr lang="tr-TR" u="sng" dirty="0" smtClean="0">
                <a:solidFill>
                  <a:srgbClr val="FF0000"/>
                </a:solidFill>
              </a:rPr>
              <a:t>İcra ve iflas daireleri ve mahkemeler</a:t>
            </a:r>
            <a:r>
              <a:rPr lang="tr-TR" dirty="0" smtClean="0"/>
              <a:t>, </a:t>
            </a:r>
            <a:r>
              <a:rPr lang="tr-TR" b="1" dirty="0" smtClean="0"/>
              <a:t>banka hakkında açılmış tüm davalar ile icra iflas takiplerini </a:t>
            </a:r>
            <a:r>
              <a:rPr lang="tr-TR" b="1" dirty="0" err="1" smtClean="0"/>
              <a:t>TMSF’ye</a:t>
            </a:r>
            <a:r>
              <a:rPr lang="tr-TR" b="1" dirty="0" smtClean="0"/>
              <a:t> bildirmek</a:t>
            </a:r>
            <a:r>
              <a:rPr lang="tr-TR" dirty="0" smtClean="0"/>
              <a:t> zorundadır (BK, md. 106/2).</a:t>
            </a:r>
          </a:p>
          <a:p>
            <a:r>
              <a:rPr lang="tr-TR" b="1" dirty="0" smtClean="0"/>
              <a:t>TMSF</a:t>
            </a:r>
            <a:r>
              <a:rPr lang="tr-TR" dirty="0" smtClean="0"/>
              <a:t> kendisine devredilen bankada sigortalı </a:t>
            </a:r>
            <a:r>
              <a:rPr lang="tr-TR" b="1" dirty="0" smtClean="0"/>
              <a:t>mevduat ve katılım fonu</a:t>
            </a:r>
            <a:r>
              <a:rPr lang="tr-TR" dirty="0" smtClean="0"/>
              <a:t> hesabı bulunan hak sahiplerine mevduat ve katılım fonlarını doğrudan ya da bir başka banka aracılığı ile </a:t>
            </a:r>
            <a:r>
              <a:rPr lang="tr-TR" b="1" dirty="0" smtClean="0"/>
              <a:t>ödeyerek</a:t>
            </a:r>
            <a:r>
              <a:rPr lang="tr-TR" dirty="0" smtClean="0"/>
              <a:t>,  bankanın </a:t>
            </a:r>
            <a:r>
              <a:rPr lang="tr-TR" b="1" dirty="0" smtClean="0"/>
              <a:t>takipsiz yolla yani doğrudan doğruya iflasını ister </a:t>
            </a:r>
            <a:r>
              <a:rPr lang="tr-TR" dirty="0" smtClean="0"/>
              <a:t>(BK, md. 106/3).</a:t>
            </a:r>
          </a:p>
          <a:p>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lnSpcReduction="10000"/>
          </a:bodyPr>
          <a:lstStyle/>
          <a:p>
            <a:r>
              <a:rPr lang="tr-TR" dirty="0" smtClean="0"/>
              <a:t>O halde hakları ihlal edilenlerin başvurmaları gereken tek mercii vardır ki; o da yargı yerleridir. </a:t>
            </a:r>
          </a:p>
          <a:p>
            <a:r>
              <a:rPr lang="tr-TR" dirty="0" smtClean="0"/>
              <a:t>Yargı kararlarına ya da diğer hukuki ilişkilere bağlı olarak doğan ve gönüllü yerine getirilmeyen hakları, devlet otoritesi zorla hak sahibi ile buluşturur. </a:t>
            </a:r>
          </a:p>
          <a:p>
            <a:r>
              <a:rPr lang="tr-TR" dirty="0" smtClean="0"/>
              <a:t>Yani devlet bu noktada bir cebir uygulamaktadır.</a:t>
            </a:r>
            <a:endParaRPr lang="tr-TR"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Bu yetki sadece </a:t>
            </a:r>
            <a:r>
              <a:rPr lang="tr-TR" dirty="0" err="1" smtClean="0"/>
              <a:t>TMSF’ye</a:t>
            </a:r>
            <a:r>
              <a:rPr lang="tr-TR" dirty="0" smtClean="0"/>
              <a:t> aittir ve bankanın </a:t>
            </a:r>
            <a:r>
              <a:rPr lang="tr-TR" b="1" dirty="0" smtClean="0"/>
              <a:t>başkaca alacaklılar</a:t>
            </a:r>
            <a:r>
              <a:rPr lang="tr-TR" dirty="0" smtClean="0"/>
              <a:t>ı, asliye ticaret mahkemesinden </a:t>
            </a:r>
            <a:r>
              <a:rPr lang="tr-TR" b="1" dirty="0" smtClean="0"/>
              <a:t>iflas talebinin mahkemece reddedilmesini isteyemez</a:t>
            </a:r>
            <a:r>
              <a:rPr lang="tr-TR" dirty="0" smtClean="0"/>
              <a:t>. </a:t>
            </a:r>
          </a:p>
          <a:p>
            <a:r>
              <a:rPr lang="tr-TR" dirty="0" smtClean="0"/>
              <a:t>Bunun yanında </a:t>
            </a:r>
            <a:r>
              <a:rPr lang="tr-TR" b="1" dirty="0" smtClean="0"/>
              <a:t>iflasın geri bırakılması</a:t>
            </a:r>
            <a:r>
              <a:rPr lang="tr-TR" dirty="0" smtClean="0"/>
              <a:t>na yönelik hükümler de burada </a:t>
            </a:r>
            <a:r>
              <a:rPr lang="tr-TR" b="1" dirty="0" smtClean="0"/>
              <a:t>uygulanmaz</a:t>
            </a:r>
            <a:r>
              <a:rPr lang="tr-TR" dirty="0" smtClean="0"/>
              <a:t> (BK, md. 106/3). </a:t>
            </a:r>
          </a:p>
          <a:p>
            <a:r>
              <a:rPr lang="tr-TR" dirty="0" smtClean="0"/>
              <a:t>Asliye ticaret </a:t>
            </a:r>
            <a:r>
              <a:rPr lang="tr-TR" b="1" dirty="0" smtClean="0"/>
              <a:t>mahkeme</a:t>
            </a:r>
            <a:r>
              <a:rPr lang="tr-TR" dirty="0" smtClean="0"/>
              <a:t>si iflas talebi hakkındaki kararını </a:t>
            </a:r>
            <a:r>
              <a:rPr lang="tr-TR" b="1" dirty="0" smtClean="0"/>
              <a:t>en geç 6 ay içinde açıklamak durumunda</a:t>
            </a:r>
            <a:r>
              <a:rPr lang="tr-TR" dirty="0" smtClean="0"/>
              <a:t>dır (BK, md. 106/3).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525344"/>
          </a:xfrm>
        </p:spPr>
        <p:txBody>
          <a:bodyPr>
            <a:normAutofit/>
          </a:bodyPr>
          <a:lstStyle/>
          <a:p>
            <a:r>
              <a:rPr lang="tr-TR" dirty="0" smtClean="0"/>
              <a:t>Mahkemenin iflasın açılmasına karar vermesi halinde, TMSF;  </a:t>
            </a:r>
            <a:r>
              <a:rPr lang="tr-TR" b="1" dirty="0" smtClean="0"/>
              <a:t>devlet ve SGK alacaklarından sonra</a:t>
            </a:r>
            <a:r>
              <a:rPr lang="tr-TR" dirty="0" smtClean="0"/>
              <a:t> ancak 3. sıradaki imtiyazlı alacaklılardan önce gelmek suretiyle </a:t>
            </a:r>
            <a:r>
              <a:rPr lang="tr-TR" b="1" dirty="0" smtClean="0"/>
              <a:t>imtiyazlı alacaklı </a:t>
            </a:r>
            <a:r>
              <a:rPr lang="tr-TR" dirty="0" smtClean="0"/>
              <a:t>olarak </a:t>
            </a:r>
            <a:r>
              <a:rPr lang="tr-TR" b="1" dirty="0" smtClean="0"/>
              <a:t>iflas masasına iştirak </a:t>
            </a:r>
            <a:r>
              <a:rPr lang="tr-TR" dirty="0" smtClean="0"/>
              <a:t>eder (BK, md. 106/4). </a:t>
            </a:r>
          </a:p>
          <a:p>
            <a:r>
              <a:rPr lang="tr-TR" dirty="0" smtClean="0"/>
              <a:t>İflas takibi sürecinde </a:t>
            </a:r>
            <a:r>
              <a:rPr lang="tr-TR" b="1" dirty="0" smtClean="0"/>
              <a:t>TMSF</a:t>
            </a:r>
            <a:r>
              <a:rPr lang="tr-TR" dirty="0" smtClean="0"/>
              <a:t>, iflas dairesi, alacaklılar toplantısı, iflas idaresi gibi iflasın genel ve özel organlarının yetkilerine sahip olarak, </a:t>
            </a:r>
            <a:r>
              <a:rPr lang="tr-TR" b="1" dirty="0" smtClean="0"/>
              <a:t>bankanın iflas tasfiyesini gerçekleştirir </a:t>
            </a:r>
            <a:r>
              <a:rPr lang="tr-TR" dirty="0" smtClean="0"/>
              <a:t>(BK, md. 106/4). </a:t>
            </a:r>
          </a:p>
          <a:p>
            <a:r>
              <a:rPr lang="tr-TR" dirty="0" smtClean="0"/>
              <a:t>Yani bankanın varlıkları paraya çevrilir, alacakları tahsil edilir ve borçları ödenir.</a:t>
            </a:r>
            <a:endParaRPr lang="tr-T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5937523"/>
          </a:xfrm>
        </p:spPr>
        <p:txBody>
          <a:bodyPr>
            <a:normAutofit/>
          </a:bodyPr>
          <a:lstStyle/>
          <a:p>
            <a:r>
              <a:rPr lang="tr-TR" dirty="0" smtClean="0"/>
              <a:t>Ancak </a:t>
            </a:r>
            <a:r>
              <a:rPr lang="tr-TR" dirty="0" err="1" smtClean="0"/>
              <a:t>BK’de</a:t>
            </a:r>
            <a:r>
              <a:rPr lang="tr-TR" dirty="0" smtClean="0"/>
              <a:t>, iflas tasfiyesi devam eden bir bankanın </a:t>
            </a:r>
            <a:r>
              <a:rPr lang="tr-TR" dirty="0" err="1" smtClean="0"/>
              <a:t>TMSF’ye</a:t>
            </a:r>
            <a:r>
              <a:rPr lang="tr-TR" dirty="0" smtClean="0"/>
              <a:t> olan borçlarının ödenmesi aşamasında </a:t>
            </a:r>
            <a:r>
              <a:rPr lang="tr-TR" b="1" dirty="0" smtClean="0"/>
              <a:t>özel bir istisnai hükme yer verilmiş</a:t>
            </a:r>
            <a:r>
              <a:rPr lang="tr-TR" dirty="0" smtClean="0"/>
              <a:t>tir. </a:t>
            </a:r>
          </a:p>
          <a:p>
            <a:r>
              <a:rPr lang="tr-TR" dirty="0" smtClean="0"/>
              <a:t>İİK hükümlerine göre, iflas tasfiyesinde alacaklılara ödeme yapılabilmesi için </a:t>
            </a:r>
            <a:r>
              <a:rPr lang="tr-TR" b="1" dirty="0" smtClean="0"/>
              <a:t>bir sıra cetveli oluşturulması </a:t>
            </a:r>
            <a:r>
              <a:rPr lang="tr-TR" dirty="0" smtClean="0"/>
              <a:t>gerekir. </a:t>
            </a:r>
          </a:p>
          <a:p>
            <a:r>
              <a:rPr lang="tr-TR" b="1" dirty="0" smtClean="0"/>
              <a:t>Sıra cetveli</a:t>
            </a:r>
            <a:r>
              <a:rPr lang="tr-TR" dirty="0" smtClean="0"/>
              <a:t>, </a:t>
            </a:r>
            <a:r>
              <a:rPr lang="tr-TR" dirty="0" smtClean="0">
                <a:solidFill>
                  <a:srgbClr val="FF0000"/>
                </a:solidFill>
              </a:rPr>
              <a:t>iflas idaresi tarafından, iflas idaresinin oluşmasından itibaren 3 ay içinde, alacaklıların sırasını belirleyen bir cetveldir</a:t>
            </a:r>
            <a:r>
              <a:rPr lang="tr-TR" dirty="0" smtClean="0"/>
              <a:t> (İİK, md. 232). </a:t>
            </a:r>
          </a:p>
          <a:p>
            <a:endParaRPr lang="tr-T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lnSpcReduction="10000"/>
          </a:bodyPr>
          <a:lstStyle/>
          <a:p>
            <a:r>
              <a:rPr lang="tr-TR" dirty="0" smtClean="0"/>
              <a:t>Ödemenin yapılması için bu sıra cetvelinin kesinleşmesi beklenir. </a:t>
            </a:r>
          </a:p>
          <a:p>
            <a:r>
              <a:rPr lang="tr-TR" dirty="0" smtClean="0"/>
              <a:t>Sıra cetvelinin kesinleşmesinin beklenmesinin esas nedeni, tarafların sıra cetveline itiraz edebilecek olmalarıdır (İİK, md. 235). </a:t>
            </a:r>
          </a:p>
          <a:p>
            <a:r>
              <a:rPr lang="tr-TR" dirty="0" err="1" smtClean="0"/>
              <a:t>İİK’nin</a:t>
            </a:r>
            <a:r>
              <a:rPr lang="tr-TR" dirty="0" smtClean="0"/>
              <a:t> bu hükümlerine karşın, </a:t>
            </a:r>
            <a:r>
              <a:rPr lang="tr-TR" b="1" dirty="0" smtClean="0"/>
              <a:t>bankanın </a:t>
            </a:r>
            <a:r>
              <a:rPr lang="tr-TR" b="1" dirty="0" err="1" smtClean="0"/>
              <a:t>TMSF’ye</a:t>
            </a:r>
            <a:r>
              <a:rPr lang="tr-TR" b="1" dirty="0" smtClean="0"/>
              <a:t> olan borçları</a:t>
            </a:r>
            <a:r>
              <a:rPr lang="tr-TR" dirty="0" smtClean="0"/>
              <a:t> </a:t>
            </a:r>
            <a:r>
              <a:rPr lang="tr-TR" u="sng" dirty="0" smtClean="0">
                <a:solidFill>
                  <a:srgbClr val="FF0000"/>
                </a:solidFill>
              </a:rPr>
              <a:t>nakit durumuna göre sıra cetvelinin kesinleşmesi beklenmeksizin ödenir</a:t>
            </a:r>
            <a:r>
              <a:rPr lang="tr-TR" dirty="0" smtClean="0"/>
              <a:t> (BK, md. 106/5). </a:t>
            </a:r>
          </a:p>
          <a:p>
            <a:r>
              <a:rPr lang="tr-TR" dirty="0" smtClean="0"/>
              <a:t>Yine </a:t>
            </a:r>
            <a:r>
              <a:rPr lang="tr-TR" b="1" dirty="0" smtClean="0"/>
              <a:t>başka bir özel durum</a:t>
            </a:r>
            <a:r>
              <a:rPr lang="tr-TR" dirty="0" smtClean="0"/>
              <a:t>; sıra cetvelinin belirlenmesinde iflas idaresine tanınan </a:t>
            </a:r>
            <a:r>
              <a:rPr lang="tr-TR" b="1" dirty="0" smtClean="0"/>
              <a:t>3 aylık sürenin yetmediği durumda ortaya çıkmakta</a:t>
            </a:r>
            <a:r>
              <a:rPr lang="tr-TR" dirty="0" smtClean="0"/>
              <a:t>dır. </a:t>
            </a:r>
            <a:endParaRPr lang="tr-T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err="1" smtClean="0"/>
              <a:t>TMSF’ye</a:t>
            </a:r>
            <a:r>
              <a:rPr lang="tr-TR" dirty="0" smtClean="0"/>
              <a:t> devredilen banka haricinde iflasa tabi bir kişi için yürütülen iflas takibinde, iflas idaresi 3 aylık süre yetmediği takdirde icra mahkemesinden ek süre talep ederken (İİK, md. 232), </a:t>
            </a:r>
            <a:r>
              <a:rPr lang="tr-TR" b="1" dirty="0" err="1" smtClean="0"/>
              <a:t>TMSF’ye</a:t>
            </a:r>
            <a:r>
              <a:rPr lang="tr-TR" b="1" dirty="0" smtClean="0"/>
              <a:t> devredilen bankaların iflas takibinde iflas idaresi ek süreyi </a:t>
            </a:r>
            <a:r>
              <a:rPr lang="tr-TR" b="1" dirty="0" err="1" smtClean="0"/>
              <a:t>TMSF’den</a:t>
            </a:r>
            <a:r>
              <a:rPr lang="tr-TR" b="1" dirty="0" smtClean="0"/>
              <a:t> talep </a:t>
            </a:r>
            <a:r>
              <a:rPr lang="tr-TR" dirty="0" smtClean="0"/>
              <a:t>eder (BK, md. 106/5).  </a:t>
            </a:r>
          </a:p>
          <a:p>
            <a:r>
              <a:rPr lang="tr-TR" dirty="0" smtClean="0"/>
              <a:t>Dolayısıyla TMSF burada yargı erkine kanunla verilen bir yetkiyi üstlenmiş durumdadır.</a:t>
            </a:r>
            <a:endParaRPr lang="tr-T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408712"/>
          </a:xfrm>
        </p:spPr>
        <p:txBody>
          <a:bodyPr>
            <a:normAutofit/>
          </a:bodyPr>
          <a:lstStyle/>
          <a:p>
            <a:r>
              <a:rPr lang="tr-TR" dirty="0" smtClean="0"/>
              <a:t>TMSF tarafından açılan iflas davasını asliye ticaret mahkemesi reddedebilir. </a:t>
            </a:r>
          </a:p>
          <a:p>
            <a:r>
              <a:rPr lang="tr-TR" dirty="0" smtClean="0"/>
              <a:t>Mahkemece bankanın </a:t>
            </a:r>
            <a:r>
              <a:rPr lang="tr-TR" b="1" dirty="0" smtClean="0"/>
              <a:t>iflasının reddedilmesi halinde</a:t>
            </a:r>
            <a:r>
              <a:rPr lang="tr-TR" dirty="0" smtClean="0"/>
              <a:t>, bankalar </a:t>
            </a:r>
            <a:r>
              <a:rPr lang="tr-TR" b="1" dirty="0" smtClean="0"/>
              <a:t>iradi tasfiyeye tabi tutulur</a:t>
            </a:r>
            <a:r>
              <a:rPr lang="tr-TR" dirty="0" smtClean="0"/>
              <a:t>. </a:t>
            </a:r>
          </a:p>
          <a:p>
            <a:r>
              <a:rPr lang="tr-TR" dirty="0" smtClean="0"/>
              <a:t>Bu şekilde bankaların iradi tasfiyelerinde </a:t>
            </a:r>
            <a:r>
              <a:rPr lang="tr-TR" b="1" dirty="0" smtClean="0"/>
              <a:t>genel kurul kararı aranmaksızın</a:t>
            </a:r>
            <a:r>
              <a:rPr lang="tr-TR" dirty="0" smtClean="0"/>
              <a:t> ve 6102 sayılı TTK’nin anonim şirketlerin infisah ve tasfiyeye ilişkin hükümleri dikkate alınmaksızın, </a:t>
            </a:r>
            <a:r>
              <a:rPr lang="tr-TR" u="sng" dirty="0" smtClean="0">
                <a:solidFill>
                  <a:srgbClr val="FF0000"/>
                </a:solidFill>
              </a:rPr>
              <a:t>üyeleri TMSF tarafından atanan tasfiye kurulu tarafından bankanın iradi tasfiyesi gerçekleştirilir</a:t>
            </a:r>
            <a:r>
              <a:rPr lang="tr-TR" dirty="0" smtClean="0"/>
              <a:t> (BK, md. 106/6). </a:t>
            </a:r>
          </a:p>
          <a:p>
            <a:pPr>
              <a:buNone/>
            </a:pPr>
            <a:endParaRPr lang="tr-T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BK md. 106’da düzenlenen hükümler merkezi </a:t>
            </a:r>
            <a:r>
              <a:rPr lang="tr-TR" b="1" dirty="0" smtClean="0"/>
              <a:t>yurt dışı</a:t>
            </a:r>
            <a:r>
              <a:rPr lang="tr-TR" dirty="0" smtClean="0"/>
              <a:t>nda bulunan ve Türkiye’de faaliyet gösteren </a:t>
            </a:r>
            <a:r>
              <a:rPr lang="tr-TR" b="1" dirty="0" smtClean="0"/>
              <a:t>banka şubelerine yönelikte uygulanır </a:t>
            </a:r>
            <a:r>
              <a:rPr lang="tr-TR" dirty="0" smtClean="0"/>
              <a:t>(BK, md. 106/7).</a:t>
            </a:r>
          </a:p>
          <a:p>
            <a:endParaRPr lang="tr-T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err="1" smtClean="0"/>
              <a:t>TMSF’ye</a:t>
            </a:r>
            <a:r>
              <a:rPr lang="tr-TR" b="1" dirty="0" smtClean="0"/>
              <a:t> Ait Alacakların Takip ve Tahsili</a:t>
            </a:r>
            <a:endParaRPr lang="tr-TR" dirty="0"/>
          </a:p>
        </p:txBody>
      </p:sp>
      <p:sp>
        <p:nvSpPr>
          <p:cNvPr id="3" name="2 İçerik Yer Tutucusu"/>
          <p:cNvSpPr>
            <a:spLocks noGrp="1"/>
          </p:cNvSpPr>
          <p:nvPr>
            <p:ph idx="1"/>
          </p:nvPr>
        </p:nvSpPr>
        <p:spPr/>
        <p:txBody>
          <a:bodyPr>
            <a:normAutofit/>
          </a:bodyPr>
          <a:lstStyle/>
          <a:p>
            <a:r>
              <a:rPr lang="tr-TR" dirty="0" err="1" smtClean="0"/>
              <a:t>TMSF’nin</a:t>
            </a:r>
            <a:r>
              <a:rPr lang="tr-TR" dirty="0" smtClean="0"/>
              <a:t> </a:t>
            </a:r>
            <a:r>
              <a:rPr lang="tr-TR" dirty="0" smtClean="0">
                <a:solidFill>
                  <a:srgbClr val="FF0000"/>
                </a:solidFill>
              </a:rPr>
              <a:t>kanunla belirlenmiş öz gelirleri </a:t>
            </a:r>
            <a:r>
              <a:rPr lang="tr-TR" dirty="0" smtClean="0"/>
              <a:t>ile </a:t>
            </a:r>
            <a:r>
              <a:rPr lang="tr-TR" dirty="0" smtClean="0">
                <a:solidFill>
                  <a:srgbClr val="FF0000"/>
                </a:solidFill>
              </a:rPr>
              <a:t>sigortaya tâbi mevduat ve katılım fonu tutarının eksik beyanından doğan </a:t>
            </a:r>
            <a:r>
              <a:rPr lang="tr-TR" dirty="0" smtClean="0"/>
              <a:t>diğer taraftan ise </a:t>
            </a:r>
            <a:r>
              <a:rPr lang="tr-TR" dirty="0" smtClean="0">
                <a:solidFill>
                  <a:srgbClr val="FF0000"/>
                </a:solidFill>
              </a:rPr>
              <a:t>banka kaynaklarının istismarı hâlinde tahsil edilecek tutarların </a:t>
            </a:r>
            <a:r>
              <a:rPr lang="tr-TR" dirty="0" smtClean="0"/>
              <a:t>takip ve tahsilinde </a:t>
            </a:r>
            <a:r>
              <a:rPr lang="tr-TR" b="1" dirty="0" smtClean="0"/>
              <a:t>AATUHK hükümleri </a:t>
            </a:r>
            <a:r>
              <a:rPr lang="tr-TR" dirty="0" smtClean="0"/>
              <a:t>uygulanacaktır (BK, md. 132/1). </a:t>
            </a:r>
          </a:p>
          <a:p>
            <a:endParaRPr lang="tr-T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Bu açıdan </a:t>
            </a:r>
            <a:r>
              <a:rPr lang="tr-TR" b="1" dirty="0" smtClean="0"/>
              <a:t>TMSF</a:t>
            </a:r>
            <a:r>
              <a:rPr lang="tr-TR" dirty="0" smtClean="0"/>
              <a:t>, tıpkı vergi idareleri ve benzerleri gibi kamu alacaklarının tahsilinde, </a:t>
            </a:r>
            <a:r>
              <a:rPr lang="tr-TR" b="1" dirty="0" smtClean="0"/>
              <a:t>takip yetkisini tek başına kullanmaya haiz</a:t>
            </a:r>
            <a:r>
              <a:rPr lang="tr-TR" dirty="0" smtClean="0"/>
              <a:t>dir (BK, md. 132/3). </a:t>
            </a:r>
          </a:p>
          <a:p>
            <a:r>
              <a:rPr lang="tr-TR" dirty="0" smtClean="0"/>
              <a:t>Yani takip sürecini TMSF yürütür. </a:t>
            </a:r>
          </a:p>
          <a:p>
            <a:r>
              <a:rPr lang="tr-TR" b="1" dirty="0" smtClean="0"/>
              <a:t>Örneğin</a:t>
            </a:r>
            <a:r>
              <a:rPr lang="tr-TR" dirty="0" smtClean="0"/>
              <a:t> borçluya </a:t>
            </a:r>
            <a:r>
              <a:rPr lang="tr-TR" b="1" dirty="0" smtClean="0"/>
              <a:t>ödeme emri gönderir</a:t>
            </a:r>
            <a:r>
              <a:rPr lang="tr-TR" dirty="0" smtClean="0"/>
              <a:t>, borçlunun hacze kabil mallarını haczeder daha sonra haczedilen malları paraya çevirir.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b="1" dirty="0" smtClean="0"/>
              <a:t>Buna karşın</a:t>
            </a:r>
            <a:r>
              <a:rPr lang="tr-TR" dirty="0" smtClean="0"/>
              <a:t> </a:t>
            </a:r>
            <a:r>
              <a:rPr lang="tr-TR" dirty="0" err="1" smtClean="0">
                <a:solidFill>
                  <a:srgbClr val="FF0000"/>
                </a:solidFill>
              </a:rPr>
              <a:t>TMSF’nin</a:t>
            </a:r>
            <a:r>
              <a:rPr lang="tr-TR" dirty="0" smtClean="0">
                <a:solidFill>
                  <a:srgbClr val="FF0000"/>
                </a:solidFill>
              </a:rPr>
              <a:t> devraldığı bankaların alacakları </a:t>
            </a:r>
            <a:r>
              <a:rPr lang="tr-TR" dirty="0" err="1" smtClean="0">
                <a:solidFill>
                  <a:srgbClr val="FF0000"/>
                </a:solidFill>
              </a:rPr>
              <a:t>TMSF’nin</a:t>
            </a:r>
            <a:r>
              <a:rPr lang="tr-TR" dirty="0" smtClean="0">
                <a:solidFill>
                  <a:srgbClr val="FF0000"/>
                </a:solidFill>
              </a:rPr>
              <a:t> alacağı sayılır </a:t>
            </a:r>
            <a:r>
              <a:rPr lang="tr-TR" dirty="0" smtClean="0"/>
              <a:t>ve bu alacakların takip ve tahsiline yönelik </a:t>
            </a:r>
            <a:r>
              <a:rPr lang="tr-TR" dirty="0" err="1" smtClean="0"/>
              <a:t>İİK’ye</a:t>
            </a:r>
            <a:r>
              <a:rPr lang="tr-TR" dirty="0" smtClean="0"/>
              <a:t> göre açılmış </a:t>
            </a:r>
            <a:r>
              <a:rPr lang="tr-TR" dirty="0" smtClean="0">
                <a:solidFill>
                  <a:srgbClr val="FF0000"/>
                </a:solidFill>
              </a:rPr>
              <a:t>takip ve davalar aynı şekilde devam eder</a:t>
            </a:r>
            <a:r>
              <a:rPr lang="tr-TR" dirty="0" smtClean="0"/>
              <a:t> (BK, md. 132/7). </a:t>
            </a:r>
          </a:p>
          <a:p>
            <a:r>
              <a:rPr lang="tr-TR" dirty="0" smtClean="0"/>
              <a:t>Yani </a:t>
            </a:r>
            <a:r>
              <a:rPr lang="tr-TR" dirty="0" err="1" smtClean="0"/>
              <a:t>TMSF’nin</a:t>
            </a:r>
            <a:r>
              <a:rPr lang="tr-TR" dirty="0" smtClean="0"/>
              <a:t> devraldığı bankanın devir öncesinde kullandırdığı ancak geri ödenmeyen kredinin cebir yoluyla tahsilinde öngörülen takip usulü ve yönteminin aynı yolla devam etmesi gerekecektir.</a:t>
            </a:r>
          </a:p>
          <a:p>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solidFill>
                  <a:srgbClr val="FF0000"/>
                </a:solidFill>
              </a:rPr>
              <a:t>Hakları inkâr ya da ihlal edilenlerin haklarını inkâr ve ihlal edenler üzerine uygulanan ve hakkın yerine getirilmesini sağlayan zor</a:t>
            </a:r>
            <a:r>
              <a:rPr lang="tr-TR" dirty="0" smtClean="0"/>
              <a:t>, </a:t>
            </a:r>
            <a:r>
              <a:rPr lang="tr-TR" b="1" dirty="0" smtClean="0"/>
              <a:t>cebri icra faaliyetidir </a:t>
            </a:r>
            <a:r>
              <a:rPr lang="tr-TR" dirty="0" smtClean="0"/>
              <a:t>(</a:t>
            </a:r>
            <a:r>
              <a:rPr lang="tr-TR" dirty="0" err="1" smtClean="0"/>
              <a:t>Pekcanıtez</a:t>
            </a:r>
            <a:r>
              <a:rPr lang="tr-TR" dirty="0" smtClean="0"/>
              <a:t>, Atalay ve </a:t>
            </a:r>
            <a:r>
              <a:rPr lang="tr-TR" dirty="0" err="1" smtClean="0"/>
              <a:t>Özekes</a:t>
            </a:r>
            <a:r>
              <a:rPr lang="tr-TR" dirty="0" smtClean="0"/>
              <a:t>, 2014: 3). </a:t>
            </a:r>
          </a:p>
          <a:p>
            <a:r>
              <a:rPr lang="tr-TR" b="1" dirty="0" smtClean="0"/>
              <a:t>Bu faaliyetle ilgili hukuk kurallarının yer aldığı hukuk âlemine</a:t>
            </a:r>
            <a:r>
              <a:rPr lang="tr-TR" dirty="0" smtClean="0"/>
              <a:t> ise </a:t>
            </a:r>
            <a:r>
              <a:rPr lang="tr-TR" dirty="0" smtClean="0">
                <a:solidFill>
                  <a:srgbClr val="FF0000"/>
                </a:solidFill>
              </a:rPr>
              <a:t>cebri icra hukuku </a:t>
            </a:r>
            <a:r>
              <a:rPr lang="tr-TR" dirty="0" smtClean="0"/>
              <a:t>ya da takip hukuku adı verilmektedir.  </a:t>
            </a:r>
          </a:p>
          <a:p>
            <a:endParaRPr lang="tr-TR"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TMSF, </a:t>
            </a:r>
            <a:r>
              <a:rPr lang="tr-TR" b="1" dirty="0" smtClean="0"/>
              <a:t>banka kaynaklarının istismarından doğacak takiplerde</a:t>
            </a:r>
            <a:r>
              <a:rPr lang="tr-TR" dirty="0" smtClean="0"/>
              <a:t>, </a:t>
            </a:r>
            <a:r>
              <a:rPr lang="tr-TR" i="1" dirty="0" smtClean="0"/>
              <a:t>“...banka kaynağının kullanıldığı tarihten itibaren banka defter, kayıt ve belgelerine göre anapara, her türlü faiz, komisyon ve sair giderlerin toplamından oluşan birikmiş alacak tutarı üzerinden...”</a:t>
            </a:r>
            <a:r>
              <a:rPr lang="tr-TR" dirty="0" smtClean="0"/>
              <a:t> </a:t>
            </a:r>
            <a:r>
              <a:rPr lang="tr-TR" dirty="0" err="1" smtClean="0"/>
              <a:t>AATUHK’ye</a:t>
            </a:r>
            <a:r>
              <a:rPr lang="tr-TR" dirty="0" smtClean="0"/>
              <a:t> göre </a:t>
            </a:r>
            <a:r>
              <a:rPr lang="tr-TR" b="1" dirty="0" smtClean="0"/>
              <a:t>gecikme zammı hesaplayacaktır</a:t>
            </a:r>
            <a:r>
              <a:rPr lang="tr-TR" dirty="0" smtClean="0"/>
              <a:t>. </a:t>
            </a:r>
          </a:p>
          <a:p>
            <a:endParaRPr lang="tr-T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Benzer şekilde TMSF; </a:t>
            </a:r>
            <a:r>
              <a:rPr lang="tr-TR" b="1" dirty="0" smtClean="0"/>
              <a:t>kendine ait öz gelirlerin ödenmemesi halinde</a:t>
            </a:r>
            <a:r>
              <a:rPr lang="tr-TR" dirty="0" smtClean="0"/>
              <a:t> tahakkuk eden anapara üzerinden ve </a:t>
            </a:r>
            <a:r>
              <a:rPr lang="tr-TR" b="1" dirty="0" smtClean="0"/>
              <a:t>sigortaya tâbi mevduat ve katılım fonu tutarının eksik beyanından </a:t>
            </a:r>
            <a:r>
              <a:rPr lang="tr-TR" dirty="0" smtClean="0"/>
              <a:t>doğan alacaklarda ise tespit edilen tutar üzerinden </a:t>
            </a:r>
            <a:r>
              <a:rPr lang="tr-TR" b="1" dirty="0" smtClean="0"/>
              <a:t>gecikme zammı hesaplayarak</a:t>
            </a:r>
            <a:r>
              <a:rPr lang="tr-TR" dirty="0" smtClean="0"/>
              <a:t>, alacağını tahsil edecektir (BK, md. 132/2).</a:t>
            </a:r>
            <a:endParaRPr lang="tr-T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Takip sürecinde TMSF, </a:t>
            </a:r>
            <a:r>
              <a:rPr lang="tr-TR" b="1" dirty="0" smtClean="0"/>
              <a:t>borçlunun mal ve hakları üzerinden bizzat takibat yürütebileceği </a:t>
            </a:r>
            <a:r>
              <a:rPr lang="tr-TR" dirty="0" smtClean="0"/>
              <a:t>gibi, borçlunun mallarının başka yerlerde bulunması halinde, </a:t>
            </a:r>
            <a:r>
              <a:rPr lang="tr-TR" b="1" dirty="0" smtClean="0"/>
              <a:t>Maliye Bakanlığı’na bağlı tahsil dairelerinden hukuki yardım</a:t>
            </a:r>
            <a:r>
              <a:rPr lang="tr-TR" dirty="0" smtClean="0"/>
              <a:t> alabilecektir (BK, md. 132/4). </a:t>
            </a:r>
          </a:p>
          <a:p>
            <a:r>
              <a:rPr lang="tr-TR" dirty="0" smtClean="0"/>
              <a:t>Yine haczedilecek malın, o yer tahsil idaresince haczinde hukuki yardımdan faydalanabilir.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t>Benzer şekilde TMSF, </a:t>
            </a:r>
            <a:r>
              <a:rPr lang="tr-TR" b="1" dirty="0" smtClean="0"/>
              <a:t>her türlü alacağına karşı gösterilen teminatın</a:t>
            </a:r>
            <a:r>
              <a:rPr lang="tr-TR" dirty="0" smtClean="0"/>
              <a:t> </a:t>
            </a:r>
            <a:r>
              <a:rPr lang="tr-TR" b="1" dirty="0" smtClean="0"/>
              <a:t>paraya çevirme usulü</a:t>
            </a:r>
            <a:r>
              <a:rPr lang="tr-TR" dirty="0" smtClean="0"/>
              <a:t>nde de </a:t>
            </a:r>
            <a:r>
              <a:rPr lang="tr-TR" b="1" dirty="0" smtClean="0"/>
              <a:t>AATUHK hükümlerine göre</a:t>
            </a:r>
            <a:r>
              <a:rPr lang="tr-TR" dirty="0" smtClean="0"/>
              <a:t> işlem yürütecektir (BK, md. 132/5). </a:t>
            </a:r>
          </a:p>
          <a:p>
            <a:r>
              <a:rPr lang="tr-TR" dirty="0" smtClean="0"/>
              <a:t>Hatta </a:t>
            </a:r>
            <a:r>
              <a:rPr lang="tr-TR" b="1" dirty="0" smtClean="0"/>
              <a:t>TMSF</a:t>
            </a:r>
            <a:r>
              <a:rPr lang="tr-TR" dirty="0" smtClean="0"/>
              <a:t>, AATUHK hükümlerine göre yaptığı </a:t>
            </a:r>
            <a:r>
              <a:rPr lang="tr-TR" b="1" dirty="0" smtClean="0"/>
              <a:t>satışlarda ihaleyi kazanana taksitle ödeme imkânı </a:t>
            </a:r>
            <a:r>
              <a:rPr lang="tr-TR" dirty="0" smtClean="0"/>
              <a:t>sunabilir (BK, md. 132/6). </a:t>
            </a:r>
          </a:p>
          <a:p>
            <a:r>
              <a:rPr lang="tr-TR" dirty="0" smtClean="0"/>
              <a:t>Bu istisnai uygulama ancak taksitli </a:t>
            </a:r>
            <a:r>
              <a:rPr lang="tr-TR" b="1" dirty="0" smtClean="0"/>
              <a:t>satış imkânının ve şartlarının satış ilânında ve satış şartnamesinde belirtilmesi </a:t>
            </a:r>
            <a:r>
              <a:rPr lang="tr-TR" dirty="0" smtClean="0"/>
              <a:t>ile mümkün hale gelir (BK, md. 132/6).</a:t>
            </a:r>
          </a:p>
          <a:p>
            <a:endParaRPr lang="tr-T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fontScale="92500" lnSpcReduction="10000"/>
          </a:bodyPr>
          <a:lstStyle/>
          <a:p>
            <a:r>
              <a:rPr lang="tr-TR" dirty="0" err="1" smtClean="0"/>
              <a:t>TMSF’ye</a:t>
            </a:r>
            <a:r>
              <a:rPr lang="tr-TR" dirty="0" smtClean="0"/>
              <a:t> devredilen bankaların </a:t>
            </a:r>
            <a:r>
              <a:rPr lang="tr-TR" b="1" dirty="0" smtClean="0"/>
              <a:t>üçüncü kişilerde bulunan alacaklar</a:t>
            </a:r>
            <a:r>
              <a:rPr lang="tr-TR" dirty="0" smtClean="0"/>
              <a:t>ı devir tarihinden itibaren </a:t>
            </a:r>
            <a:r>
              <a:rPr lang="tr-TR" b="1" dirty="0" err="1" smtClean="0"/>
              <a:t>TMSF’nin</a:t>
            </a:r>
            <a:r>
              <a:rPr lang="tr-TR" b="1" dirty="0" smtClean="0"/>
              <a:t> alacağı</a:t>
            </a:r>
            <a:r>
              <a:rPr lang="tr-TR" dirty="0" smtClean="0"/>
              <a:t> kabul edilir (BK, md. 132/7). </a:t>
            </a:r>
          </a:p>
          <a:p>
            <a:r>
              <a:rPr lang="tr-TR" dirty="0" smtClean="0"/>
              <a:t>Bu tür </a:t>
            </a:r>
            <a:r>
              <a:rPr lang="tr-TR" b="1" dirty="0" smtClean="0"/>
              <a:t>alacakların borçluları eğer iflas etmişse</a:t>
            </a:r>
            <a:r>
              <a:rPr lang="tr-TR" dirty="0" smtClean="0"/>
              <a:t>, </a:t>
            </a:r>
            <a:r>
              <a:rPr lang="tr-TR" b="1" dirty="0" smtClean="0"/>
              <a:t>TMSF iflas takibine dâhil olur</a:t>
            </a:r>
            <a:r>
              <a:rPr lang="tr-TR" dirty="0" smtClean="0"/>
              <a:t> ve özel iflas organlarından biri olan iflas bürosu ve iflas idaresi </a:t>
            </a:r>
            <a:r>
              <a:rPr lang="tr-TR" dirty="0" err="1" smtClean="0"/>
              <a:t>TMSF’nin</a:t>
            </a:r>
            <a:r>
              <a:rPr lang="tr-TR" dirty="0" smtClean="0"/>
              <a:t> belirleyeceği birer temsilciyle oluşturulur (BK, md. 132/8). </a:t>
            </a:r>
          </a:p>
          <a:p>
            <a:r>
              <a:rPr lang="tr-TR" b="1" dirty="0" smtClean="0"/>
              <a:t>İflas bürosu</a:t>
            </a:r>
            <a:r>
              <a:rPr lang="tr-TR" dirty="0" smtClean="0"/>
              <a:t> </a:t>
            </a:r>
            <a:r>
              <a:rPr lang="tr-TR" dirty="0" smtClean="0">
                <a:solidFill>
                  <a:srgbClr val="FF0000"/>
                </a:solidFill>
              </a:rPr>
              <a:t>iflasın özel organlarındadır ve birinci alacaklılar toplantısında kullanılan oyların muteber olup olmadıklarının tayinini gerçekleştirmek göreviyle birlikte alacaklılardan bir yahut ikisinden veya onların temsilcilerinden oluşturulur</a:t>
            </a:r>
            <a:r>
              <a:rPr lang="tr-TR" dirty="0" smtClean="0"/>
              <a:t>. </a:t>
            </a:r>
          </a:p>
          <a:p>
            <a:endParaRPr lang="tr-T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a:bodyPr>
          <a:lstStyle/>
          <a:p>
            <a:r>
              <a:rPr lang="tr-TR" dirty="0" smtClean="0"/>
              <a:t>Özel iflas organlarından diğeri ise </a:t>
            </a:r>
            <a:r>
              <a:rPr lang="tr-TR" b="1" dirty="0" smtClean="0"/>
              <a:t>iflas idaresidir</a:t>
            </a:r>
            <a:r>
              <a:rPr lang="tr-TR" dirty="0" smtClean="0"/>
              <a:t>. </a:t>
            </a:r>
          </a:p>
          <a:p>
            <a:r>
              <a:rPr lang="tr-TR" b="1" dirty="0" smtClean="0"/>
              <a:t>İflas idaresi </a:t>
            </a:r>
            <a:r>
              <a:rPr lang="tr-TR" dirty="0" smtClean="0"/>
              <a:t>yine </a:t>
            </a:r>
            <a:r>
              <a:rPr lang="tr-TR" dirty="0" smtClean="0">
                <a:solidFill>
                  <a:srgbClr val="FF0000"/>
                </a:solidFill>
              </a:rPr>
              <a:t>birinci alacaklılar toplantısında gösterilen adaylar arasından icra mahkemesince seçilen üç kişiden oluşmakla birlikte iflâs masasının kanunî temsilcisi konumunda görev yapmakta</a:t>
            </a:r>
            <a:r>
              <a:rPr lang="tr-TR" dirty="0" smtClean="0"/>
              <a:t>dır (İİK, md. 226/1). </a:t>
            </a:r>
          </a:p>
          <a:p>
            <a:r>
              <a:rPr lang="tr-TR" dirty="0" err="1" smtClean="0"/>
              <a:t>TMSF’ye</a:t>
            </a:r>
            <a:r>
              <a:rPr lang="tr-TR" dirty="0" smtClean="0"/>
              <a:t> devredilen bankaların alacaklarının iflas yoluyla takip edildiği hallerde </a:t>
            </a:r>
            <a:r>
              <a:rPr lang="tr-TR" b="1" dirty="0" smtClean="0"/>
              <a:t>iflas idaresinin seçiminde belirlenecek üç kişiden biri</a:t>
            </a:r>
            <a:r>
              <a:rPr lang="tr-TR" dirty="0" smtClean="0"/>
              <a:t> </a:t>
            </a:r>
            <a:r>
              <a:rPr lang="tr-TR" dirty="0" err="1" smtClean="0">
                <a:solidFill>
                  <a:srgbClr val="FF0000"/>
                </a:solidFill>
              </a:rPr>
              <a:t>TMSF’nin</a:t>
            </a:r>
            <a:r>
              <a:rPr lang="tr-TR" dirty="0" smtClean="0">
                <a:solidFill>
                  <a:srgbClr val="FF0000"/>
                </a:solidFill>
              </a:rPr>
              <a:t> belirleyeceği iki aday içinden yine icra mahkemesince seçilecekti</a:t>
            </a:r>
            <a:r>
              <a:rPr lang="tr-TR" dirty="0" smtClean="0"/>
              <a:t>r (BK, md. 132/8). </a:t>
            </a:r>
            <a:endParaRPr lang="tr-T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Ayrıca TMSF, alacağının tahsili açısından gerekli gördüğü hallerde </a:t>
            </a:r>
            <a:r>
              <a:rPr lang="tr-TR" b="1" dirty="0" smtClean="0"/>
              <a:t>iflas idaresinin iki üyesinin kendi belirleyeceği adaylar arasından seçilmesini talep edebilir </a:t>
            </a:r>
            <a:r>
              <a:rPr lang="tr-TR" dirty="0" smtClean="0"/>
              <a:t>(BK, md. 132/8). </a:t>
            </a:r>
          </a:p>
          <a:p>
            <a:r>
              <a:rPr lang="tr-TR" dirty="0" smtClean="0"/>
              <a:t>Bu talep üzerine </a:t>
            </a:r>
            <a:r>
              <a:rPr lang="tr-TR" b="1" dirty="0" smtClean="0"/>
              <a:t>icra mahkemesi iki üyeyi </a:t>
            </a:r>
            <a:r>
              <a:rPr lang="tr-TR" dirty="0" err="1" smtClean="0"/>
              <a:t>TMSF’nin</a:t>
            </a:r>
            <a:r>
              <a:rPr lang="tr-TR" dirty="0" smtClean="0"/>
              <a:t> belirleyeceği </a:t>
            </a:r>
            <a:r>
              <a:rPr lang="tr-TR" b="1" dirty="0" smtClean="0"/>
              <a:t>4 aday içinde seçmek zorundadır</a:t>
            </a:r>
            <a:r>
              <a:rPr lang="tr-TR" dirty="0" smtClean="0"/>
              <a:t> (BK, md. 132/8). </a:t>
            </a:r>
          </a:p>
          <a:p>
            <a:endParaRPr lang="tr-TR" dirty="0" smtClean="0"/>
          </a:p>
          <a:p>
            <a:endParaRPr lang="tr-T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lnSpcReduction="10000"/>
          </a:bodyPr>
          <a:lstStyle/>
          <a:p>
            <a:r>
              <a:rPr lang="tr-TR" dirty="0" smtClean="0"/>
              <a:t>İflas idaresinin oluşumunda </a:t>
            </a:r>
            <a:r>
              <a:rPr lang="tr-TR" dirty="0" err="1" smtClean="0"/>
              <a:t>TMSF’den</a:t>
            </a:r>
            <a:r>
              <a:rPr lang="tr-TR" dirty="0" smtClean="0"/>
              <a:t> bir üye yer almışsa, icra mahkemesi </a:t>
            </a:r>
            <a:r>
              <a:rPr lang="tr-TR" i="1" dirty="0" smtClean="0"/>
              <a:t>“...bir üyeyi alacak tutarı itibarıyla çoğunlukta olanların göstereceği iki aday arasından, bir üyeyi de alacaklı sayısı itibarıyla çoğunlukta olanların göstereceği adaylar arasından seçer</a:t>
            </a:r>
            <a:r>
              <a:rPr lang="tr-TR" dirty="0" smtClean="0"/>
              <a:t>” (BK, md. 132/8). </a:t>
            </a:r>
          </a:p>
          <a:p>
            <a:r>
              <a:rPr lang="tr-TR" dirty="0" smtClean="0"/>
              <a:t>İflas idaresine </a:t>
            </a:r>
            <a:r>
              <a:rPr lang="tr-TR" dirty="0" err="1" smtClean="0"/>
              <a:t>TMSF’den</a:t>
            </a:r>
            <a:r>
              <a:rPr lang="tr-TR" dirty="0" smtClean="0"/>
              <a:t> iki üye seçilmişse, diğer üye icra mahkemesi </a:t>
            </a:r>
            <a:r>
              <a:rPr lang="tr-TR" i="1" dirty="0" smtClean="0"/>
              <a:t>“...tarafından alacaklı sayısı itibarıyla çoğunlukta olanların göstereceği iki aday arasından seçilir” </a:t>
            </a:r>
            <a:r>
              <a:rPr lang="tr-TR" dirty="0" smtClean="0"/>
              <a:t>(BK, md. 132/8).</a:t>
            </a:r>
            <a:endParaRPr lang="tr-T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85000" lnSpcReduction="10000"/>
          </a:bodyPr>
          <a:lstStyle/>
          <a:p>
            <a:r>
              <a:rPr lang="tr-TR" dirty="0" err="1" smtClean="0"/>
              <a:t>TMSF’nin</a:t>
            </a:r>
            <a:r>
              <a:rPr lang="tr-TR" dirty="0" smtClean="0"/>
              <a:t> takip usulüne ilişkin istisnai haller şu şekilde sıralanabilir;</a:t>
            </a:r>
          </a:p>
          <a:p>
            <a:pPr lvl="0"/>
            <a:r>
              <a:rPr lang="tr-TR" i="1" dirty="0" smtClean="0"/>
              <a:t>“...takip ettiği alacaklar ile ilgili olarak </a:t>
            </a:r>
            <a:r>
              <a:rPr lang="tr-TR" i="1" dirty="0" err="1" smtClean="0"/>
              <a:t>iskonto</a:t>
            </a:r>
            <a:r>
              <a:rPr lang="tr-TR" i="1" dirty="0" smtClean="0"/>
              <a:t> da dâhil olmak üzere, her türlü tasarrufta bulunmaya, sulh olmaya, satmaya, geri almaya, alacağına mahsuben menkul ve gayrimenkul mallar ile her türlü hak ve alacakları belirleyeceği koşullar ile devralmaya ve alacağın yeniden itfa plânına bağlanması da dâhil olmak üzere borçlularla anlaşma yapmaya ve borçlularla yaptığı anlaşmalar kapsamında </a:t>
            </a:r>
            <a:r>
              <a:rPr lang="tr-TR" i="1" dirty="0" err="1" smtClean="0"/>
              <a:t>TMSFKur’ca</a:t>
            </a:r>
            <a:r>
              <a:rPr lang="tr-TR" i="1" dirty="0" smtClean="0"/>
              <a:t> belirlenecek </a:t>
            </a:r>
            <a:r>
              <a:rPr lang="tr-TR" i="1" dirty="0" err="1" smtClean="0"/>
              <a:t>usûl</a:t>
            </a:r>
            <a:r>
              <a:rPr lang="tr-TR" i="1" dirty="0" smtClean="0"/>
              <a:t> ve esaslar dâhilinde muhafaza tedbiri uygulayıp uygulamamaya, dava açıp açmamaya veya açılmış bulunan hukuk davalarının yapılan anlaşma süresince durdurulmasını mahkemeden istemeye yetkilidir” </a:t>
            </a:r>
            <a:r>
              <a:rPr lang="tr-TR" dirty="0" smtClean="0"/>
              <a:t>(BK, md. 132/9).</a:t>
            </a:r>
          </a:p>
          <a:p>
            <a:endParaRPr lang="tr-T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pPr lvl="0"/>
            <a:r>
              <a:rPr lang="tr-TR" i="1" dirty="0" smtClean="0"/>
              <a:t>“TMSF, her türlü alacağın teminatını teşkil etmek üzere, TL ve/veya yabancı para birimi üzerinden, ticari işletme </a:t>
            </a:r>
            <a:r>
              <a:rPr lang="tr-TR" i="1" dirty="0" err="1" smtClean="0"/>
              <a:t>rehni</a:t>
            </a:r>
            <a:r>
              <a:rPr lang="tr-TR" i="1" dirty="0" smtClean="0"/>
              <a:t>, taşınmaz </a:t>
            </a:r>
            <a:r>
              <a:rPr lang="tr-TR" i="1" dirty="0" err="1" smtClean="0"/>
              <a:t>rehni</a:t>
            </a:r>
            <a:r>
              <a:rPr lang="tr-TR" i="1" dirty="0" smtClean="0"/>
              <a:t> ve taşınır </a:t>
            </a:r>
            <a:r>
              <a:rPr lang="tr-TR" i="1" dirty="0" err="1" smtClean="0"/>
              <a:t>rehni</a:t>
            </a:r>
            <a:r>
              <a:rPr lang="tr-TR" i="1" dirty="0" smtClean="0"/>
              <a:t> dâhil olmak üzere her türlü aynî ve şahsi teminatı almaya ehil ve yetkilidir” (BK, md. 132/10).</a:t>
            </a:r>
            <a:endParaRPr lang="tr-TR" dirty="0" smtClean="0"/>
          </a:p>
          <a:p>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Takip hukuku temel de </a:t>
            </a:r>
            <a:r>
              <a:rPr lang="tr-TR" b="1" dirty="0" smtClean="0"/>
              <a:t>iki başlık altında </a:t>
            </a:r>
            <a:r>
              <a:rPr lang="tr-TR" dirty="0" smtClean="0"/>
              <a:t>ele alınmak durumundadır. </a:t>
            </a:r>
          </a:p>
          <a:p>
            <a:r>
              <a:rPr lang="tr-TR" dirty="0" smtClean="0"/>
              <a:t>Bunlar; </a:t>
            </a:r>
            <a:r>
              <a:rPr lang="tr-TR" b="1" dirty="0" smtClean="0"/>
              <a:t>kamu takip hukuku </a:t>
            </a:r>
            <a:r>
              <a:rPr lang="tr-TR" dirty="0" smtClean="0"/>
              <a:t>ve </a:t>
            </a:r>
            <a:r>
              <a:rPr lang="tr-TR" b="1" dirty="0" smtClean="0"/>
              <a:t>özel takip hukuku</a:t>
            </a:r>
            <a:r>
              <a:rPr lang="tr-TR" dirty="0" smtClean="0"/>
              <a:t>dur. </a:t>
            </a:r>
          </a:p>
          <a:p>
            <a:r>
              <a:rPr lang="tr-TR" dirty="0" smtClean="0"/>
              <a:t>Bu ayrımda; </a:t>
            </a:r>
            <a:r>
              <a:rPr lang="tr-TR" b="1" dirty="0" smtClean="0"/>
              <a:t>taraflardan birinin devlet </a:t>
            </a:r>
            <a:r>
              <a:rPr lang="tr-TR" dirty="0" smtClean="0"/>
              <a:t>tüzel kişiliği olması halinde yapılacak takiplerde, </a:t>
            </a:r>
            <a:r>
              <a:rPr lang="tr-TR" b="1" dirty="0" smtClean="0"/>
              <a:t>kamu icra hukuku</a:t>
            </a:r>
            <a:r>
              <a:rPr lang="tr-TR" dirty="0" smtClean="0"/>
              <a:t>na yönelik hükümlerin uygulanması gerektiği belirginleşmektedir. </a:t>
            </a:r>
          </a:p>
          <a:p>
            <a:endParaRPr lang="tr-TR"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pPr lvl="0"/>
            <a:r>
              <a:rPr lang="tr-TR" i="1" dirty="0" smtClean="0"/>
              <a:t>“..., faaliyet izni kaldırılan veya yönetim ve denetimi </a:t>
            </a:r>
            <a:r>
              <a:rPr lang="tr-TR" i="1" dirty="0" err="1" smtClean="0"/>
              <a:t>TMSF’ye</a:t>
            </a:r>
            <a:r>
              <a:rPr lang="tr-TR" i="1" dirty="0" smtClean="0"/>
              <a:t> devredilen bankalarla ilgili olarak, takibi şikâyete bağlı suçlar dâhil olmak üzere, BK hükümleri uyarınca yapılan başvurular üzerine açılmış veya açılacak her türlü ceza davalarında TMSF, suçtan zarar gören olarak müdahil sıfatını kazanır. Bu davalara bağlı şahsî haklar dahi </a:t>
            </a:r>
            <a:r>
              <a:rPr lang="tr-TR" i="1" dirty="0" err="1" smtClean="0"/>
              <a:t>TMSF’ye</a:t>
            </a:r>
            <a:r>
              <a:rPr lang="tr-TR" i="1" dirty="0" smtClean="0"/>
              <a:t> ait olur” (BK, md. 132/11).</a:t>
            </a:r>
            <a:endParaRPr lang="tr-TR" dirty="0" smtClean="0"/>
          </a:p>
          <a:p>
            <a:endParaRPr lang="tr-T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err="1" smtClean="0"/>
              <a:t>TMSF’nin</a:t>
            </a:r>
            <a:r>
              <a:rPr lang="tr-TR" b="1" dirty="0" smtClean="0"/>
              <a:t> Alacaklarına İlişkin Takip ve Davalara Yönelik Esaslar</a:t>
            </a:r>
            <a:endParaRPr lang="tr-TR" dirty="0"/>
          </a:p>
        </p:txBody>
      </p:sp>
      <p:sp>
        <p:nvSpPr>
          <p:cNvPr id="3" name="2 İçerik Yer Tutucusu"/>
          <p:cNvSpPr>
            <a:spLocks noGrp="1"/>
          </p:cNvSpPr>
          <p:nvPr>
            <p:ph idx="1"/>
          </p:nvPr>
        </p:nvSpPr>
        <p:spPr>
          <a:xfrm>
            <a:off x="457200" y="1600200"/>
            <a:ext cx="8229600" cy="4925144"/>
          </a:xfrm>
        </p:spPr>
        <p:txBody>
          <a:bodyPr>
            <a:normAutofit/>
          </a:bodyPr>
          <a:lstStyle/>
          <a:p>
            <a:r>
              <a:rPr lang="tr-TR" u="sng" dirty="0" smtClean="0"/>
              <a:t>Açılan takip ve davalarda ispat yükü </a:t>
            </a:r>
            <a:r>
              <a:rPr lang="tr-TR" b="1" dirty="0" smtClean="0"/>
              <a:t>davalıya</a:t>
            </a:r>
            <a:r>
              <a:rPr lang="tr-TR" dirty="0" smtClean="0"/>
              <a:t> aittir (BK, md. 137). </a:t>
            </a:r>
          </a:p>
          <a:p>
            <a:r>
              <a:rPr lang="tr-TR" b="1" dirty="0" smtClean="0"/>
              <a:t>Dava zamanaşımı</a:t>
            </a:r>
            <a:r>
              <a:rPr lang="tr-TR" dirty="0" smtClean="0"/>
              <a:t> ise </a:t>
            </a:r>
            <a:r>
              <a:rPr lang="tr-TR" b="1" dirty="0" smtClean="0"/>
              <a:t>20 yıl</a:t>
            </a:r>
            <a:r>
              <a:rPr lang="tr-TR" dirty="0" smtClean="0"/>
              <a:t>dır (BK, md. 141). </a:t>
            </a:r>
          </a:p>
          <a:p>
            <a:r>
              <a:rPr lang="tr-TR" dirty="0" smtClean="0"/>
              <a:t>Görevli mahkeme </a:t>
            </a:r>
            <a:r>
              <a:rPr lang="tr-TR" b="1" dirty="0" smtClean="0"/>
              <a:t>asliye ticaret mahkemesi</a:t>
            </a:r>
            <a:r>
              <a:rPr lang="tr-TR" dirty="0" smtClean="0"/>
              <a:t>dir (BK, md. 142/1). </a:t>
            </a:r>
          </a:p>
          <a:p>
            <a:r>
              <a:rPr lang="tr-TR" dirty="0" smtClean="0"/>
              <a:t>O yerde birden çok asliye ticaret mahkemesinin bulunması halinde, (1) ve (2) numaralı asliye ticaret mahkemeleri yetkili mahkemelerdir (BK, md. 142/1). </a:t>
            </a:r>
          </a:p>
          <a:p>
            <a:endParaRPr lang="tr-TR"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lnSpcReduction="10000"/>
          </a:bodyPr>
          <a:lstStyle/>
          <a:p>
            <a:r>
              <a:rPr lang="tr-TR" dirty="0" smtClean="0"/>
              <a:t>TMSF, kendisine devredilen ve faaliyet izni kaldırılan bankaların iflas ve tasfiye idareleri tarafından, muamele merkezi veya ikametgâhı İstanbul ili sınırları içinde olan kişiler aleyhine açacağı hukuk davaları ile borçlular hakkında açılacak iflas davalarında </a:t>
            </a:r>
            <a:r>
              <a:rPr lang="tr-TR" b="1" dirty="0" smtClean="0"/>
              <a:t>yetkili mahkeme İstanbul (1) ve (2) numaralı asliye ticaret mahkemesi</a:t>
            </a:r>
            <a:r>
              <a:rPr lang="tr-TR" dirty="0" smtClean="0"/>
              <a:t>dir (BK, md. 142/1). </a:t>
            </a:r>
          </a:p>
          <a:p>
            <a:r>
              <a:rPr lang="tr-TR" dirty="0" smtClean="0"/>
              <a:t>İflas davası açılması hâlinde, bu mahkeme, hakkında iflası istenen borçlunun muamele merkezinin bulunduğu yer asliye ticaret mahkemesine borçlu aleyhine iflas davası açıldığını bildirir (BK, md. 142/1).</a:t>
            </a:r>
            <a:endParaRPr lang="tr-T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BK md. 140/6’da; TMSF alacaklarına yönelik görülecek davalarda 1086 sayılı Hukuk Usulü Muhakemeleri Kanunu’nun </a:t>
            </a:r>
            <a:r>
              <a:rPr lang="tr-TR" b="1" dirty="0" smtClean="0"/>
              <a:t>seri muhakeme usulüne yönelik hükümleri uygulanır </a:t>
            </a:r>
            <a:r>
              <a:rPr lang="tr-TR" dirty="0" smtClean="0"/>
              <a:t>denmektedir. </a:t>
            </a:r>
          </a:p>
          <a:p>
            <a:r>
              <a:rPr lang="tr-TR" dirty="0" smtClean="0"/>
              <a:t>1086 sayılı kanunun yürürlükte olduğu süre içerisinde </a:t>
            </a:r>
            <a:r>
              <a:rPr lang="tr-TR" b="1" dirty="0" smtClean="0"/>
              <a:t>seri muhakeme usulü</a:t>
            </a:r>
            <a:r>
              <a:rPr lang="tr-TR" dirty="0" smtClean="0"/>
              <a:t>; asliye hukuk mahkemelerinde </a:t>
            </a:r>
            <a:r>
              <a:rPr lang="tr-TR" b="1" dirty="0" smtClean="0"/>
              <a:t>günümüz yazılı yargılama usulünün ivedileştirilmiş hali olarak kabul edilmekteydi</a:t>
            </a:r>
            <a:r>
              <a:rPr lang="tr-TR" dirty="0" smtClean="0"/>
              <a:t>. </a:t>
            </a:r>
          </a:p>
          <a:p>
            <a:endParaRPr lang="tr-T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 yargılama usulünde </a:t>
            </a:r>
            <a:r>
              <a:rPr lang="tr-TR" b="1" dirty="0" smtClean="0"/>
              <a:t>cevap, cevaba cevap ve ikinci cevap dilekçeleri için </a:t>
            </a:r>
            <a:r>
              <a:rPr lang="tr-TR" dirty="0" smtClean="0"/>
              <a:t>taraflara </a:t>
            </a:r>
            <a:r>
              <a:rPr lang="tr-TR" b="1" dirty="0" smtClean="0"/>
              <a:t>7 günlük süre tanınmaktaydı</a:t>
            </a:r>
            <a:r>
              <a:rPr lang="tr-TR" dirty="0" smtClean="0"/>
              <a:t>. </a:t>
            </a:r>
          </a:p>
          <a:p>
            <a:r>
              <a:rPr lang="tr-TR" dirty="0" smtClean="0"/>
              <a:t>Ancak 1086 sayılı kanun günümüzde yerini 6100 sayılı Hukuk Muhakemeleri Kanunu’na (</a:t>
            </a:r>
            <a:r>
              <a:rPr lang="tr-TR" dirty="0" err="1" smtClean="0"/>
              <a:t>HMK’ye</a:t>
            </a:r>
            <a:r>
              <a:rPr lang="tr-TR" dirty="0" smtClean="0"/>
              <a:t>) bırakmıştır.  </a:t>
            </a:r>
          </a:p>
          <a:p>
            <a:r>
              <a:rPr lang="tr-TR" dirty="0" smtClean="0"/>
              <a:t>Yasa koyucu, </a:t>
            </a:r>
            <a:r>
              <a:rPr lang="tr-TR" dirty="0" err="1" smtClean="0"/>
              <a:t>HMK’nin</a:t>
            </a:r>
            <a:r>
              <a:rPr lang="tr-TR" dirty="0" smtClean="0"/>
              <a:t> yeni düzenlemeleri arasında seri muhakeme usulüne yer vermemiştir. </a:t>
            </a:r>
          </a:p>
          <a:p>
            <a:r>
              <a:rPr lang="tr-TR" dirty="0" smtClean="0"/>
              <a:t>Mevcut haliyle </a:t>
            </a:r>
            <a:r>
              <a:rPr lang="tr-TR" dirty="0" err="1" smtClean="0"/>
              <a:t>HMK’de</a:t>
            </a:r>
            <a:r>
              <a:rPr lang="tr-TR" dirty="0" smtClean="0"/>
              <a:t> yargılama, genel olarak </a:t>
            </a:r>
            <a:r>
              <a:rPr lang="tr-TR" b="1" dirty="0" smtClean="0"/>
              <a:t>basit ve yazılı yargılama usulü olmak üzere iki başlık </a:t>
            </a:r>
            <a:r>
              <a:rPr lang="tr-TR" dirty="0" smtClean="0"/>
              <a:t>altında toplanmıştır.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lstStyle/>
          <a:p>
            <a:r>
              <a:rPr lang="tr-TR" dirty="0" smtClean="0"/>
              <a:t>HMK md. 447 ile diğer kanunların seri muhakeme usulüne yapmış olduğu atıflardan dolayı görülecek davaların </a:t>
            </a:r>
            <a:r>
              <a:rPr lang="tr-TR" b="1" dirty="0" smtClean="0"/>
              <a:t>basit yargılama usulü ile çözüleceği </a:t>
            </a:r>
            <a:r>
              <a:rPr lang="tr-TR" dirty="0" smtClean="0"/>
              <a:t>düzenlenmiştir. </a:t>
            </a:r>
          </a:p>
          <a:p>
            <a:r>
              <a:rPr lang="tr-TR" dirty="0" smtClean="0"/>
              <a:t>Dolayısıyla bankacılık mevzuatında ifade bulan seri yargılama usulü aslında atfen </a:t>
            </a:r>
            <a:r>
              <a:rPr lang="tr-TR" b="1" dirty="0" smtClean="0"/>
              <a:t>basit yargılama usulünün</a:t>
            </a:r>
            <a:r>
              <a:rPr lang="tr-TR" dirty="0" smtClean="0"/>
              <a:t> karşılığı olmaktadır.</a:t>
            </a:r>
          </a:p>
          <a:p>
            <a:pPr>
              <a:buNone/>
            </a:pPr>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Sorumluluk Davalarına İlişkin İstisnai Yetkiler</a:t>
            </a:r>
            <a:endParaRPr lang="tr-TR" dirty="0"/>
          </a:p>
        </p:txBody>
      </p:sp>
      <p:sp>
        <p:nvSpPr>
          <p:cNvPr id="3" name="2 İçerik Yer Tutucusu"/>
          <p:cNvSpPr>
            <a:spLocks noGrp="1"/>
          </p:cNvSpPr>
          <p:nvPr>
            <p:ph idx="1"/>
          </p:nvPr>
        </p:nvSpPr>
        <p:spPr/>
        <p:txBody>
          <a:bodyPr>
            <a:normAutofit/>
          </a:bodyPr>
          <a:lstStyle/>
          <a:p>
            <a:r>
              <a:rPr lang="tr-TR" dirty="0" err="1" smtClean="0"/>
              <a:t>TMSF’ye</a:t>
            </a:r>
            <a:r>
              <a:rPr lang="tr-TR" dirty="0" smtClean="0"/>
              <a:t> devredilen ve iflas tasfiye süreci başlatılan bankaların tasfiyelerinin tamamlanmasına rağmen, </a:t>
            </a:r>
            <a:r>
              <a:rPr lang="tr-TR" b="1" dirty="0" smtClean="0"/>
              <a:t>masa alacaklarının tamamen tahsil edilememiş olması durumunda</a:t>
            </a:r>
            <a:r>
              <a:rPr lang="tr-TR" dirty="0" smtClean="0"/>
              <a:t> </a:t>
            </a:r>
            <a:r>
              <a:rPr lang="tr-TR" dirty="0" smtClean="0">
                <a:solidFill>
                  <a:srgbClr val="FF0000"/>
                </a:solidFill>
              </a:rPr>
              <a:t>kalan alacaklardan sorumluluğu bulunan </a:t>
            </a:r>
            <a:r>
              <a:rPr lang="tr-TR" b="1" dirty="0" smtClean="0">
                <a:solidFill>
                  <a:srgbClr val="FF0000"/>
                </a:solidFill>
              </a:rPr>
              <a:t>banka ortakları, yönetim kurulu eski üyeleri ve denetçiler </a:t>
            </a:r>
            <a:r>
              <a:rPr lang="tr-TR" dirty="0" smtClean="0">
                <a:solidFill>
                  <a:srgbClr val="FF0000"/>
                </a:solidFill>
              </a:rPr>
              <a:t>sorumlu</a:t>
            </a:r>
            <a:r>
              <a:rPr lang="tr-TR" dirty="0" smtClean="0"/>
              <a:t>durlar. </a:t>
            </a:r>
          </a:p>
          <a:p>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Bunlar geçmiş yıllarda </a:t>
            </a:r>
            <a:r>
              <a:rPr lang="tr-TR" b="1" dirty="0" smtClean="0"/>
              <a:t>ibra edilmiş olsalar dahi</a:t>
            </a:r>
            <a:r>
              <a:rPr lang="tr-TR" dirty="0" smtClean="0"/>
              <a:t>, ibraların iptali ayrıca işlemleriyle bankaya vermiş oldukları zararın tazmini için </a:t>
            </a:r>
            <a:r>
              <a:rPr lang="tr-TR" b="1" dirty="0" smtClean="0"/>
              <a:t>dava edilebilirler</a:t>
            </a:r>
            <a:r>
              <a:rPr lang="tr-TR" dirty="0" smtClean="0"/>
              <a:t>. </a:t>
            </a:r>
          </a:p>
          <a:p>
            <a:r>
              <a:rPr lang="tr-TR" b="1" dirty="0" smtClean="0"/>
              <a:t>Bu tür davalar </a:t>
            </a:r>
            <a:r>
              <a:rPr lang="tr-TR" dirty="0" smtClean="0"/>
              <a:t>tasfiyenin tamamlanmasını takip eden </a:t>
            </a:r>
            <a:r>
              <a:rPr lang="tr-TR" b="1" dirty="0" smtClean="0"/>
              <a:t>5 yıl içersinde açılmak durumunda</a:t>
            </a:r>
            <a:r>
              <a:rPr lang="tr-TR" dirty="0" smtClean="0"/>
              <a:t>dır (BK, md. 133/1). </a:t>
            </a:r>
          </a:p>
          <a:p>
            <a:r>
              <a:rPr lang="tr-TR" dirty="0" smtClean="0"/>
              <a:t>Burada belirtilen 5 yıllık süre hak düşürücü bir süre olmasına karşın genel dava açma zamanaşımı olarak kabul edilemeyecektir. </a:t>
            </a:r>
            <a:endParaRPr lang="tr-T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Çünkü BK md. 141 takip ve tahsile yönelen davalarda dava zamanaşımını 20 yıl olarak belirlemiştir (Bkz: Görev ve yetki kurallarına ilişkin düzenlemelere daha önce, </a:t>
            </a:r>
            <a:r>
              <a:rPr lang="tr-TR" dirty="0" err="1" smtClean="0"/>
              <a:t>TMSF’ye</a:t>
            </a:r>
            <a:r>
              <a:rPr lang="tr-TR" dirty="0" smtClean="0"/>
              <a:t> ait alacakların takip ve tahsil usulü başlığında değinilmiştir). </a:t>
            </a:r>
          </a:p>
          <a:p>
            <a:r>
              <a:rPr lang="tr-TR" dirty="0" smtClean="0"/>
              <a:t>Burada bahsedilen </a:t>
            </a:r>
            <a:r>
              <a:rPr lang="tr-TR" b="1" dirty="0" smtClean="0"/>
              <a:t>süre</a:t>
            </a:r>
            <a:r>
              <a:rPr lang="tr-TR" dirty="0" smtClean="0"/>
              <a:t>, </a:t>
            </a:r>
            <a:r>
              <a:rPr lang="tr-TR" b="1" dirty="0" smtClean="0"/>
              <a:t>sorumluluk davalarına ilişkin dava açma zamanaşımıdır</a:t>
            </a:r>
            <a:r>
              <a:rPr lang="tr-TR" dirty="0" smtClean="0"/>
              <a:t>.</a:t>
            </a:r>
            <a:endParaRPr lang="tr-T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lnSpcReduction="10000"/>
          </a:bodyPr>
          <a:lstStyle/>
          <a:p>
            <a:r>
              <a:rPr lang="tr-TR" b="1" dirty="0" smtClean="0"/>
              <a:t>Sorumluluk davaları </a:t>
            </a:r>
            <a:r>
              <a:rPr lang="tr-TR" dirty="0" smtClean="0"/>
              <a:t>TMSF dışında, TMSF bünyesindeki bankanın hisselerini </a:t>
            </a:r>
            <a:r>
              <a:rPr lang="tr-TR" b="1" dirty="0" smtClean="0"/>
              <a:t>devralan banka tarafından da açılabilir</a:t>
            </a:r>
            <a:r>
              <a:rPr lang="tr-TR" dirty="0" smtClean="0"/>
              <a:t> (BK, md. 133/2). </a:t>
            </a:r>
          </a:p>
          <a:p>
            <a:r>
              <a:rPr lang="tr-TR" dirty="0" smtClean="0"/>
              <a:t>Hükme göre; </a:t>
            </a:r>
            <a:r>
              <a:rPr lang="tr-TR" dirty="0" err="1" smtClean="0"/>
              <a:t>TMSF’ye</a:t>
            </a:r>
            <a:r>
              <a:rPr lang="tr-TR" dirty="0" smtClean="0"/>
              <a:t> devredilen </a:t>
            </a:r>
            <a:r>
              <a:rPr lang="tr-TR" i="1" dirty="0" smtClean="0">
                <a:solidFill>
                  <a:srgbClr val="FF0000"/>
                </a:solidFill>
              </a:rPr>
              <a:t>“...bankaların başka bir bankaya devredilmesi ya da başka bir banka ile birleşmesi, hisselerinin üçüncü kişilere devredilmesi ya da tasfiyelerine karar verilmesi hâlinde, 5 yıllık dava açma sürecinde sorumlulukları tespit edilen yönetim kurulu eski üyeleri ve eski denetçileri aleyhine varsa ibralarının iptali ve işlemleri nedeniyle verdikleri zararın TMSF adına tazmini istemi ile TMSF tarafından dava açılabilir. Dava açılmasına dair </a:t>
            </a:r>
            <a:r>
              <a:rPr lang="tr-TR" i="1" dirty="0" err="1" smtClean="0">
                <a:solidFill>
                  <a:srgbClr val="FF0000"/>
                </a:solidFill>
              </a:rPr>
              <a:t>TMSFKur</a:t>
            </a:r>
            <a:r>
              <a:rPr lang="tr-TR" i="1" dirty="0" smtClean="0">
                <a:solidFill>
                  <a:srgbClr val="FF0000"/>
                </a:solidFill>
              </a:rPr>
              <a:t> kararı dava şartı olarak aranan banka genel kurul kararı yerine geçer”</a:t>
            </a:r>
            <a:r>
              <a:rPr lang="tr-TR" dirty="0" smtClean="0"/>
              <a:t> (BK, md. 133/2)</a:t>
            </a:r>
            <a:r>
              <a:rPr lang="tr-TR" i="1" dirty="0" smtClean="0"/>
              <a:t>. </a:t>
            </a:r>
            <a:endParaRPr lang="tr-TR" dirty="0" smtClean="0"/>
          </a:p>
          <a:p>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Kamu icra hukuku kapsamında yer alan başlıca düzenleme 6183 sayılı Amme Alacakları Tahsil Usulü Hakkında Kanun’dur (AATUHK). </a:t>
            </a:r>
          </a:p>
          <a:p>
            <a:r>
              <a:rPr lang="tr-TR" b="1" dirty="0" smtClean="0"/>
              <a:t>Özel takip hukuku</a:t>
            </a:r>
            <a:r>
              <a:rPr lang="tr-TR" dirty="0" smtClean="0"/>
              <a:t>nda ise </a:t>
            </a:r>
            <a:r>
              <a:rPr lang="tr-TR" dirty="0" smtClean="0">
                <a:solidFill>
                  <a:srgbClr val="FF0000"/>
                </a:solidFill>
              </a:rPr>
              <a:t>kişiler arasında doğan ve özel bir hakkın yerine getirilmesine ilişkin talepler</a:t>
            </a:r>
            <a:r>
              <a:rPr lang="tr-TR" dirty="0" smtClean="0"/>
              <a:t> ön plandadır. </a:t>
            </a:r>
          </a:p>
          <a:p>
            <a:r>
              <a:rPr lang="tr-TR" dirty="0" smtClean="0"/>
              <a:t>Dolayısıyla bu noktada hukuk düzeni işletilirken, rehber olacak en önemli kaynak 2004 sayılı İcra ve İflas Kanunu’dur (İİK).</a:t>
            </a:r>
            <a:endParaRPr lang="tr-TR"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Devralan banka tarafından açılan bu davaya ve aynı zamanda takiplere TMSF, kanuni halef sıfatıyla müdahil olabilir (BK, md. 133/2). </a:t>
            </a:r>
          </a:p>
          <a:p>
            <a:r>
              <a:rPr lang="tr-TR" dirty="0" smtClean="0"/>
              <a:t>Burada bir husus özellik arz etmektedir. </a:t>
            </a:r>
          </a:p>
          <a:p>
            <a:r>
              <a:rPr lang="tr-TR" dirty="0" smtClean="0"/>
              <a:t>Her ne kadar devralan banka tarafından dava yahut takip açılmış olsa da, dava ve takip sonunda hükmolunacak tutarlar TMSF adına gelir kabul edilecektir (BK, md. 133/2). </a:t>
            </a:r>
          </a:p>
          <a:p>
            <a:r>
              <a:rPr lang="tr-TR" dirty="0" smtClean="0"/>
              <a:t>Bu davalarda, lehine hüküm verilen tarafın avukatına vekâlet ücreti maktu olarak belirlenir (BK, md. 133/3).</a:t>
            </a:r>
            <a:endParaRPr lang="tr-T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err="1" smtClean="0"/>
              <a:t>TMSF’nin</a:t>
            </a:r>
            <a:r>
              <a:rPr lang="tr-TR" b="1" dirty="0" smtClean="0"/>
              <a:t> Alacaklarının Tahsiline İlişkin Diğer Yetkiler</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err="1" smtClean="0"/>
              <a:t>TMSF’ye</a:t>
            </a:r>
            <a:r>
              <a:rPr lang="tr-TR" b="1" i="1" dirty="0" smtClean="0"/>
              <a:t> Devredilen Bankanın İlişkili Olduğu Kurum, Kuruluşların Devralınması</a:t>
            </a:r>
            <a:endParaRPr lang="tr-TR" dirty="0"/>
          </a:p>
        </p:txBody>
      </p:sp>
      <p:sp>
        <p:nvSpPr>
          <p:cNvPr id="3" name="2 İçerik Yer Tutucusu"/>
          <p:cNvSpPr>
            <a:spLocks noGrp="1"/>
          </p:cNvSpPr>
          <p:nvPr>
            <p:ph idx="1"/>
          </p:nvPr>
        </p:nvSpPr>
        <p:spPr/>
        <p:txBody>
          <a:bodyPr>
            <a:normAutofit/>
          </a:bodyPr>
          <a:lstStyle/>
          <a:p>
            <a:r>
              <a:rPr lang="tr-TR" b="1" dirty="0" smtClean="0"/>
              <a:t>TMSF kendisine devredilen bankaya ilişkin takibi </a:t>
            </a:r>
            <a:r>
              <a:rPr lang="tr-TR" b="1" dirty="0" smtClean="0">
                <a:solidFill>
                  <a:srgbClr val="FF0000"/>
                </a:solidFill>
              </a:rPr>
              <a:t>bankanın tüzel kişiliği yahut hâkim ortakları üzerinden yürütebileceği gibi gerekli gördüğü hallerde ve borçlu olup olmadıklarına bakmaksızın bankanın </a:t>
            </a:r>
            <a:r>
              <a:rPr lang="tr-TR" dirty="0" smtClean="0"/>
              <a:t>(burada belirtilen kişiler bu bölümün açıklanmasında ilişkili kişiler olarak adlandırılacaktır); </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1"/>
            <a:r>
              <a:rPr lang="tr-TR" dirty="0" smtClean="0">
                <a:solidFill>
                  <a:srgbClr val="FF0000"/>
                </a:solidFill>
              </a:rPr>
              <a:t>Yönetim ve denetimine sahip olduğu iştiraklerinin,</a:t>
            </a:r>
          </a:p>
          <a:p>
            <a:pPr lvl="1"/>
            <a:r>
              <a:rPr lang="tr-TR" dirty="0" smtClean="0">
                <a:solidFill>
                  <a:srgbClr val="FF0000"/>
                </a:solidFill>
              </a:rPr>
              <a:t>Hâkim ortağı olduğu tüzel kişilerin,</a:t>
            </a:r>
          </a:p>
          <a:p>
            <a:pPr lvl="1"/>
            <a:r>
              <a:rPr lang="tr-TR" dirty="0" smtClean="0">
                <a:solidFill>
                  <a:srgbClr val="FF0000"/>
                </a:solidFill>
              </a:rPr>
              <a:t>Gerçek ve tüzel kişi hâkim ortaklarının hâkim ortak olduğu şirketlerin,</a:t>
            </a:r>
          </a:p>
          <a:p>
            <a:pPr lvl="1"/>
            <a:r>
              <a:rPr lang="tr-TR" dirty="0" smtClean="0">
                <a:solidFill>
                  <a:srgbClr val="FF0000"/>
                </a:solidFill>
              </a:rPr>
              <a:t>Yukarıda sayılan kişiler adına hareket eden veya onlar hesabına kendi adına para, mal veya hak edinen şirketlerin ortakları,</a:t>
            </a:r>
          </a:p>
          <a:p>
            <a:r>
              <a:rPr lang="tr-TR" dirty="0" smtClean="0"/>
              <a:t> üzerinden de yürütebilir (BK, md. 134/1). </a:t>
            </a:r>
          </a:p>
          <a:p>
            <a:endParaRPr lang="tr-T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lnSpcReduction="10000"/>
          </a:bodyPr>
          <a:lstStyle/>
          <a:p>
            <a:r>
              <a:rPr lang="tr-TR" dirty="0" err="1" smtClean="0"/>
              <a:t>TMSFKur</a:t>
            </a:r>
            <a:r>
              <a:rPr lang="tr-TR" dirty="0" smtClean="0"/>
              <a:t>; bankanın veya hâkim ortağın belirtilen ilişkili </a:t>
            </a:r>
            <a:r>
              <a:rPr lang="tr-TR" i="1" dirty="0" smtClean="0">
                <a:solidFill>
                  <a:srgbClr val="FF0000"/>
                </a:solidFill>
              </a:rPr>
              <a:t>“...şirketlerde sahip olduğu hisselerin tamamına ve/veya bir kısmına ilişkin temettü hariç ortaklık hakları ile bu şirketlerin yönetim ve denetimini devralmaya ve şirket ana sözleşmesinde belirlenen yönetim, müdürler ve denetim kurulu üyelerinin sayılarıyla bağlı kalmaksızın ve imtiyazlı hisselere dayanılarak atanıp atanmadıklarına bakılmaksızın görevden almak ve/veya üye sayısını artırmak ve/veya eksiltmek suretiyle bu kurullara üye atamaya yetkilidir</a:t>
            </a:r>
            <a:r>
              <a:rPr lang="tr-TR" dirty="0" smtClean="0">
                <a:solidFill>
                  <a:srgbClr val="FF0000"/>
                </a:solidFill>
              </a:rPr>
              <a:t>”</a:t>
            </a:r>
            <a:r>
              <a:rPr lang="tr-TR" dirty="0" smtClean="0"/>
              <a:t> (BK, md. 134/1). </a:t>
            </a:r>
          </a:p>
          <a:p>
            <a:endParaRPr lang="tr-T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err="1" smtClean="0"/>
              <a:t>TMSF’nin</a:t>
            </a:r>
            <a:r>
              <a:rPr lang="tr-TR" dirty="0" smtClean="0"/>
              <a:t> bu şekilde devraldığı şirketlerin </a:t>
            </a:r>
            <a:r>
              <a:rPr lang="tr-TR" dirty="0" err="1" smtClean="0"/>
              <a:t>BK’ce</a:t>
            </a:r>
            <a:r>
              <a:rPr lang="tr-TR" dirty="0" smtClean="0"/>
              <a:t> belirlenen yetkilileri ile </a:t>
            </a:r>
            <a:r>
              <a:rPr lang="tr-TR" b="1" dirty="0" err="1" smtClean="0"/>
              <a:t>TMSFKur</a:t>
            </a:r>
            <a:r>
              <a:rPr lang="tr-TR" dirty="0" smtClean="0"/>
              <a:t>, şirkete ait olan </a:t>
            </a:r>
            <a:r>
              <a:rPr lang="tr-TR" dirty="0" smtClean="0">
                <a:solidFill>
                  <a:srgbClr val="FF0000"/>
                </a:solidFill>
              </a:rPr>
              <a:t>lisans, ruhsat, geçici frekans ile kanal kullanımı ve imtiyaz sözleşmelerinden doğan haklar gibi tüm hak ve varlıklarının satışını gerçekleştirmeye ve satıştan elde edilen tutarlar ile </a:t>
            </a:r>
            <a:r>
              <a:rPr lang="tr-TR" dirty="0" err="1" smtClean="0">
                <a:solidFill>
                  <a:srgbClr val="FF0000"/>
                </a:solidFill>
              </a:rPr>
              <a:t>TMSF’ye</a:t>
            </a:r>
            <a:r>
              <a:rPr lang="tr-TR" dirty="0" smtClean="0">
                <a:solidFill>
                  <a:srgbClr val="FF0000"/>
                </a:solidFill>
              </a:rPr>
              <a:t> yahut </a:t>
            </a:r>
            <a:r>
              <a:rPr lang="tr-TR" dirty="0" err="1" smtClean="0">
                <a:solidFill>
                  <a:srgbClr val="FF0000"/>
                </a:solidFill>
              </a:rPr>
              <a:t>SGK’ye</a:t>
            </a:r>
            <a:r>
              <a:rPr lang="tr-TR" dirty="0" smtClean="0">
                <a:solidFill>
                  <a:srgbClr val="FF0000"/>
                </a:solidFill>
              </a:rPr>
              <a:t> olan borçların ödenmesine </a:t>
            </a:r>
            <a:r>
              <a:rPr lang="tr-TR" b="1" dirty="0" smtClean="0">
                <a:solidFill>
                  <a:srgbClr val="FF0000"/>
                </a:solidFill>
              </a:rPr>
              <a:t>yönelik kararları almaya yetkilidir</a:t>
            </a:r>
            <a:r>
              <a:rPr lang="tr-TR" b="1" dirty="0" smtClean="0"/>
              <a:t> </a:t>
            </a:r>
            <a:r>
              <a:rPr lang="tr-TR" dirty="0" smtClean="0"/>
              <a:t>(BK, md. 134/2). </a:t>
            </a:r>
          </a:p>
          <a:p>
            <a:r>
              <a:rPr lang="tr-TR" dirty="0" smtClean="0"/>
              <a:t>BK md. 134/3’de ise; bu satışın yabancı gerçek ve tüzel kişilere gerçekleşebileceği düzenlenmiştir.</a:t>
            </a:r>
            <a:endParaRPr lang="tr-T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lnSpcReduction="10000"/>
          </a:bodyPr>
          <a:lstStyle/>
          <a:p>
            <a:r>
              <a:rPr lang="tr-TR" dirty="0" err="1" smtClean="0"/>
              <a:t>TMSFKur’un</a:t>
            </a:r>
            <a:r>
              <a:rPr lang="tr-TR" dirty="0" smtClean="0"/>
              <a:t> bu başlıktaki </a:t>
            </a:r>
            <a:r>
              <a:rPr lang="tr-TR" b="1" dirty="0" smtClean="0"/>
              <a:t>diğer yetkileri şu şekilde</a:t>
            </a:r>
            <a:r>
              <a:rPr lang="tr-TR" dirty="0" smtClean="0"/>
              <a:t>dir: </a:t>
            </a:r>
          </a:p>
          <a:p>
            <a:pPr lvl="1"/>
            <a:r>
              <a:rPr lang="tr-TR" dirty="0" smtClean="0">
                <a:solidFill>
                  <a:srgbClr val="FF0000"/>
                </a:solidFill>
              </a:rPr>
              <a:t>AATUHK uyarınca haczedilen aktif değerler ile lisans, ruhsat ve imtiyaz sözleşmelerinden doğan haklar ve bu varlıkların feri veya mütemmim cüzü niteliğindeki sözleşmelerden doğan, ancak başlı başına iktisadî değeri olmayanlar da dâhil olmak üzere diğer tüm hak ve varlıkları bir araya getirerek, ticarî ve iktisadî bütünlük oluşturarak alıcısına geçişini sağlayacak şekilde satışına (BK, md. 134/4)yetkilidir </a:t>
            </a:r>
            <a:r>
              <a:rPr lang="tr-TR" dirty="0" smtClean="0"/>
              <a:t>(Bu bölümde bu mallar “</a:t>
            </a:r>
            <a:r>
              <a:rPr lang="tr-TR" i="1" dirty="0" smtClean="0"/>
              <a:t>ticarî ve iktisadî bütünlük oluşturan mal, hak ve varlıklar</a:t>
            </a:r>
            <a:r>
              <a:rPr lang="tr-TR" dirty="0" smtClean="0"/>
              <a:t>” şeklinde anılacaktır).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pPr lvl="1"/>
            <a:r>
              <a:rPr lang="tr-TR" dirty="0" smtClean="0">
                <a:solidFill>
                  <a:srgbClr val="FF0000"/>
                </a:solidFill>
              </a:rPr>
              <a:t>Hacizli malların birden fazla borçluya ait olması ve/veya birden fazla alacaklının haczi olması hâlinde de satışı yaptırmaya, ihale bedelinin ödenme şeklini, para birimini, alıcıların sahip olması gereken şartları, ödeme tarihini ve ihalenin sair </a:t>
            </a:r>
            <a:r>
              <a:rPr lang="tr-TR" dirty="0" err="1" smtClean="0">
                <a:solidFill>
                  <a:srgbClr val="FF0000"/>
                </a:solidFill>
              </a:rPr>
              <a:t>usûl</a:t>
            </a:r>
            <a:r>
              <a:rPr lang="tr-TR" dirty="0" smtClean="0">
                <a:solidFill>
                  <a:srgbClr val="FF0000"/>
                </a:solidFill>
              </a:rPr>
              <a:t> ve esasları ile satış şartlarını AATUHK hükümlerine bağlı olmaksızın belirlemeye, satışa konu ticarî ve iktisadî bütünlüğü alacağına mahsuben satın almaya (BK, md. 134/4) yetkilidir.</a:t>
            </a:r>
          </a:p>
          <a:p>
            <a:endParaRPr lang="tr-TR"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lstStyle/>
          <a:p>
            <a:pPr lvl="1"/>
            <a:r>
              <a:rPr lang="tr-TR" dirty="0" smtClean="0">
                <a:solidFill>
                  <a:srgbClr val="FF0000"/>
                </a:solidFill>
              </a:rPr>
              <a:t>Satışa konu varlıkların ait olduğu şirketlerin teknik bilgi, yazılım, donanım, ekipman, mal ve hizmet alımından doğan geçmiş dönem borçlarını ihale bedelinden ödemeye veya ihale alıcısına ödetmeye (BK, md. 134/5) yetkilidir.  </a:t>
            </a:r>
          </a:p>
          <a:p>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fontScale="92500" lnSpcReduction="20000"/>
          </a:bodyPr>
          <a:lstStyle/>
          <a:p>
            <a:r>
              <a:rPr lang="tr-TR" dirty="0" err="1" smtClean="0"/>
              <a:t>TMSFKur</a:t>
            </a:r>
            <a:r>
              <a:rPr lang="tr-TR" dirty="0" smtClean="0"/>
              <a:t>, satış işlemlerini gerçekleştirmek üzere </a:t>
            </a:r>
            <a:r>
              <a:rPr lang="tr-TR" b="1" dirty="0" smtClean="0"/>
              <a:t>en az üç kişiden oluşan bir satış komisyonu oluşturmaya ve başkanını belirlemeye </a:t>
            </a:r>
            <a:r>
              <a:rPr lang="tr-TR" dirty="0" smtClean="0"/>
              <a:t>(BK, md. 134/5) yetkilidir.  </a:t>
            </a:r>
          </a:p>
          <a:p>
            <a:r>
              <a:rPr lang="tr-TR" dirty="0" smtClean="0"/>
              <a:t>Satış komisyonu, toplam üye sayısının salt çoğunluğu ile toplanır ve toplam üye sayısının salt çoğunluğu ile karar alır (BK, md. 134/5). </a:t>
            </a:r>
          </a:p>
          <a:p>
            <a:r>
              <a:rPr lang="tr-TR" dirty="0" smtClean="0"/>
              <a:t>Ticarî ve iktisadî bütünlüğün muhammen bedeli, satış komisyonu tarafından, uzman gerçek veya tüzel kişilerin kıymet takdiri raporu dikkate alınarak, daha önce bütünlüğü oluşturan varlıkların ayrı ayrı kıymet takdirlerinin yapılmış olması ile bağlı olmaksızın düzenlenecek rapor çerçevesinde </a:t>
            </a:r>
            <a:r>
              <a:rPr lang="tr-TR" dirty="0" err="1" smtClean="0"/>
              <a:t>TMSFKur</a:t>
            </a:r>
            <a:r>
              <a:rPr lang="tr-TR" dirty="0" smtClean="0"/>
              <a:t> tarafından belirlenir (BK, md. 134/5). </a:t>
            </a:r>
          </a:p>
          <a:p>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lnSpcReduction="10000"/>
          </a:bodyPr>
          <a:lstStyle/>
          <a:p>
            <a:r>
              <a:rPr lang="tr-TR" dirty="0" smtClean="0"/>
              <a:t>Hem kamu takip hem de özel takip hukuku topyekûn dikkate alındığında </a:t>
            </a:r>
            <a:r>
              <a:rPr lang="tr-TR" b="1" dirty="0" smtClean="0"/>
              <a:t>takip iki farklı yolla yürütülmek</a:t>
            </a:r>
            <a:r>
              <a:rPr lang="tr-TR" dirty="0" smtClean="0"/>
              <a:t>tedir. </a:t>
            </a:r>
          </a:p>
          <a:p>
            <a:r>
              <a:rPr lang="tr-TR" dirty="0" smtClean="0"/>
              <a:t>Bunlardan ilki </a:t>
            </a:r>
            <a:r>
              <a:rPr lang="tr-TR" b="1" dirty="0" smtClean="0"/>
              <a:t>cüzi icra </a:t>
            </a:r>
            <a:r>
              <a:rPr lang="tr-TR" dirty="0" smtClean="0"/>
              <a:t>(şahsi icra takibi), diğeri ise </a:t>
            </a:r>
            <a:r>
              <a:rPr lang="tr-TR" b="1" dirty="0" smtClean="0"/>
              <a:t>külli icra takibi </a:t>
            </a:r>
            <a:r>
              <a:rPr lang="tr-TR" dirty="0" smtClean="0"/>
              <a:t>(yani toplu icra takibi) diğer adıyla iflas takibidir. </a:t>
            </a:r>
          </a:p>
          <a:p>
            <a:r>
              <a:rPr lang="tr-TR" b="1" dirty="0" smtClean="0"/>
              <a:t>Cüzi icra takibinin konusu</a:t>
            </a:r>
            <a:r>
              <a:rPr lang="tr-TR" dirty="0" smtClean="0"/>
              <a:t>, hakkında takip yürütülen kişinin </a:t>
            </a:r>
            <a:r>
              <a:rPr lang="tr-TR" b="1" dirty="0" smtClean="0"/>
              <a:t>borca yeter mal varlığıdır</a:t>
            </a:r>
            <a:r>
              <a:rPr lang="tr-TR" dirty="0" smtClean="0"/>
              <a:t>. </a:t>
            </a:r>
          </a:p>
          <a:p>
            <a:r>
              <a:rPr lang="tr-TR" b="1" dirty="0" smtClean="0"/>
              <a:t>Külli icra</a:t>
            </a:r>
            <a:r>
              <a:rPr lang="tr-TR" dirty="0" smtClean="0"/>
              <a:t> da ise takibin konusu, </a:t>
            </a:r>
            <a:r>
              <a:rPr lang="tr-TR" b="1" dirty="0" smtClean="0"/>
              <a:t>hakkında takip yürütülen kişinin tüm mal varlığı</a:t>
            </a:r>
            <a:r>
              <a:rPr lang="tr-TR" dirty="0" smtClean="0"/>
              <a:t>dır. </a:t>
            </a:r>
          </a:p>
          <a:p>
            <a:r>
              <a:rPr lang="tr-TR" dirty="0" smtClean="0"/>
              <a:t>Cüzi icranın; ilamsız, ilamlı, </a:t>
            </a:r>
            <a:r>
              <a:rPr lang="tr-TR" dirty="0" err="1" smtClean="0"/>
              <a:t>rehnin</a:t>
            </a:r>
            <a:r>
              <a:rPr lang="tr-TR" dirty="0" smtClean="0"/>
              <a:t> paraya çevrilmesi yolu ile takip gibi türleri bulunmaktadır. </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fontScale="92500" lnSpcReduction="20000"/>
          </a:bodyPr>
          <a:lstStyle/>
          <a:p>
            <a:r>
              <a:rPr lang="tr-TR" dirty="0" smtClean="0"/>
              <a:t>Ticarî ve iktisadî bütünlük oluşturan hacizli mallar üzerinde birden fazla kişinin aynî veya şahsî hakkının bulunması veya bunların mülkiyetinin birden fazla kişiye ait olması durumunda; bu mal, hak ve/veya varlıkların değeri ayrı ayrı tespit edilir (BK, md. 134/5). </a:t>
            </a:r>
          </a:p>
          <a:p>
            <a:r>
              <a:rPr lang="tr-TR" dirty="0" smtClean="0"/>
              <a:t>Satış sürecinde, satış ilânının R.</a:t>
            </a:r>
            <a:r>
              <a:rPr lang="tr-TR" dirty="0" err="1" smtClean="0"/>
              <a:t>G.’de</a:t>
            </a:r>
            <a:r>
              <a:rPr lang="tr-TR" dirty="0" smtClean="0"/>
              <a:t> yayımlanması ilgililere yapılacak tebliğ hükmündedir (BK, md. 134/5). </a:t>
            </a:r>
          </a:p>
          <a:p>
            <a:r>
              <a:rPr lang="tr-TR" dirty="0" smtClean="0"/>
              <a:t>Ticarî ve iktisadî bütünlük oluşturduğuna karar verilen hacizli malların satışı, kapalı zarf veya açık artırma usullerinden biri veya ikisi birlikte uygulanmak suretiyle yapılır (BK, md. 134/5). </a:t>
            </a:r>
          </a:p>
          <a:p>
            <a:r>
              <a:rPr lang="tr-TR" dirty="0" smtClean="0"/>
              <a:t>Bundan sonra, </a:t>
            </a:r>
            <a:r>
              <a:rPr lang="tr-TR" dirty="0" err="1" smtClean="0"/>
              <a:t>TMSFKur’un</a:t>
            </a:r>
            <a:r>
              <a:rPr lang="tr-TR" dirty="0" smtClean="0"/>
              <a:t> gerekli görmesi hâlinde, ihalelere pazarlık </a:t>
            </a:r>
            <a:r>
              <a:rPr lang="tr-TR" dirty="0" err="1" smtClean="0"/>
              <a:t>usûlü</a:t>
            </a:r>
            <a:r>
              <a:rPr lang="tr-TR" dirty="0" smtClean="0"/>
              <a:t> ile devam edilebilir (BK, md. 134/5).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 </a:t>
            </a:r>
            <a:r>
              <a:rPr lang="tr-TR" dirty="0" err="1" smtClean="0"/>
              <a:t>usûllerden</a:t>
            </a:r>
            <a:r>
              <a:rPr lang="tr-TR" dirty="0" smtClean="0"/>
              <a:t> hangisinin uygulanacağına, ticarî ve iktisadî bütünlük oluşturan mal, hak ve varlıkların nitelikleri dikkate alınarak </a:t>
            </a:r>
            <a:r>
              <a:rPr lang="tr-TR" dirty="0" err="1" smtClean="0"/>
              <a:t>TMSFKur</a:t>
            </a:r>
            <a:r>
              <a:rPr lang="tr-TR" dirty="0" smtClean="0"/>
              <a:t> tarafından karar verilir (BK, md. 134/5). </a:t>
            </a:r>
          </a:p>
          <a:p>
            <a:r>
              <a:rPr lang="tr-TR" dirty="0" smtClean="0"/>
              <a:t>Satıştan elde edilen tutarın dağıtımına yardımcı olan sıra cetveli, satış komisyonu tarafından düzenlenir. İhalenin sonuçlanması, </a:t>
            </a:r>
            <a:r>
              <a:rPr lang="tr-TR" dirty="0" err="1" smtClean="0"/>
              <a:t>TMSFKur’un</a:t>
            </a:r>
            <a:r>
              <a:rPr lang="tr-TR" dirty="0" smtClean="0"/>
              <a:t> onayına bağlıdır (BK, md. 134/5). </a:t>
            </a:r>
          </a:p>
          <a:p>
            <a:r>
              <a:rPr lang="tr-TR" dirty="0" smtClean="0"/>
              <a:t>Yapılan satışlarla ilgili ihalenin feshi davaları, </a:t>
            </a:r>
            <a:r>
              <a:rPr lang="tr-TR" dirty="0" err="1" smtClean="0"/>
              <a:t>TMSF’nin</a:t>
            </a:r>
            <a:r>
              <a:rPr lang="tr-TR" dirty="0" smtClean="0"/>
              <a:t> merkezinin bulunduğu yer idare mahkemelerinde görülür. </a:t>
            </a:r>
          </a:p>
          <a:p>
            <a:endParaRPr lang="tr-T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Ticarî ve iktisadî bütünlük oluşturulmasına karar verilmesinden itibaren 2 yıl içerisinde ticarî ve iktisadî bütünlük oluşturan hacizli malların, </a:t>
            </a:r>
            <a:r>
              <a:rPr lang="tr-TR" dirty="0" err="1" smtClean="0"/>
              <a:t>TMSF’nin</a:t>
            </a:r>
            <a:r>
              <a:rPr lang="tr-TR" dirty="0" smtClean="0"/>
              <a:t> izni olmaksızın imtiyazlı alacaklılar dâhil üçüncü kişiler tarafından muhafaza altına alınması ve satışı talep edilemez, hacizli malların sahiplerinin iflasına karar verilemez, hacizli mallar üzerinde hak sahibi olanlar hakkında zamanaşımı ve hak düşürücü süreler işlemez (BK, md. 134/5).</a:t>
            </a:r>
          </a:p>
          <a:p>
            <a:endParaRPr lang="tr-T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fontScale="92500"/>
          </a:bodyPr>
          <a:lstStyle/>
          <a:p>
            <a:r>
              <a:rPr lang="tr-TR" dirty="0" smtClean="0"/>
              <a:t>Yönetimi ve denetimi TMSF tarafından devralınan bankaların ilişkili olduğu telekomünikasyon, enerji, ulaşım, radyo, yazılı ve görsel medya ve diğer sektörlerdeki, şirketlere tanınmış imtiyaz sözleşmesi, lisans, ruhsat, işletme izni, ön izin, yayın izni, geçici frekans ve kanal kullanımı ve benzeri izinlerin yeni alıcılara devri ve tescil işlemleri, </a:t>
            </a:r>
            <a:r>
              <a:rPr lang="tr-TR" dirty="0" err="1" smtClean="0"/>
              <a:t>TMSF’nin</a:t>
            </a:r>
            <a:r>
              <a:rPr lang="tr-TR" dirty="0" smtClean="0"/>
              <a:t> bildirimi üzerine ilgili kurum, kuruluş ve üst kurullarca, gerekli bilgi ve belgelerin tamamlanmasını müteakip başkaca bir işleme gerek kalmaksızın en fazla 1 ay içinde tamamlanır (BK, md. 134/6). </a:t>
            </a:r>
          </a:p>
          <a:p>
            <a:endParaRPr lang="tr-T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err="1" smtClean="0"/>
              <a:t>TMSF’ye</a:t>
            </a:r>
            <a:r>
              <a:rPr lang="tr-TR" dirty="0" smtClean="0"/>
              <a:t> devredilen bankaların ve onlarla ilişkili gerçek kişi ya da tüzel kişi şirketlerden iktisadi bir bütünlük oluşturanların, cebri icra yoluyla satışından elde edilen tutarlardan ödenecek (satış tarihine kadar tahakkuk etmiş olan) borçlara yönelik imtiyaz sırası ayrıca kanunda düzenlenmiştir (BK, md. 134/7). </a:t>
            </a:r>
          </a:p>
          <a:p>
            <a:endParaRPr lang="tr-TR" dirty="0" smtClean="0"/>
          </a:p>
          <a:p>
            <a:endParaRPr lang="tr-TR" dirty="0" smtClean="0"/>
          </a:p>
          <a:p>
            <a:endParaRPr lang="tr-T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Buna göre imtiyaz sırasıyla;   </a:t>
            </a:r>
          </a:p>
          <a:p>
            <a:pPr lvl="0"/>
            <a:r>
              <a:rPr lang="tr-TR" dirty="0" err="1" smtClean="0"/>
              <a:t>TMSFKur</a:t>
            </a:r>
            <a:r>
              <a:rPr lang="tr-TR" dirty="0" smtClean="0"/>
              <a:t> tarafından karar verilmesi halinde şirketlerin teknik bilgi, yazılım, donanım, ekipman, mal ve hizmet alımından doğan geçmiş dönem borçları (BK, md. 134/7), </a:t>
            </a:r>
          </a:p>
          <a:p>
            <a:pPr lvl="0"/>
            <a:r>
              <a:rPr lang="tr-TR" dirty="0" smtClean="0"/>
              <a:t>Kişilerin Devlete ve sosyal güvenlik kuruluşlarına olan AATUHK kapsamındaki borçları ile GSM imtiyaz sözleşmesinden doğan hazine payı borçlarına (BK, md. 134/7) tanınır.</a:t>
            </a:r>
          </a:p>
          <a:p>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Bu borçlar satış tutarından öncelikle ödenir. </a:t>
            </a:r>
          </a:p>
          <a:p>
            <a:r>
              <a:rPr lang="tr-TR" dirty="0" smtClean="0"/>
              <a:t>Bu ödemeler ardından arta kalan bir kısım olursa o tutar, kişilerin diğer kamu kurum ve kuruluşları ile üst kurullara olan borçlarına alacakları oranında (</a:t>
            </a:r>
            <a:r>
              <a:rPr lang="tr-TR" dirty="0" err="1" smtClean="0"/>
              <a:t>garameten</a:t>
            </a:r>
            <a:r>
              <a:rPr lang="tr-TR" dirty="0" smtClean="0"/>
              <a:t>) paylaştırılarak ödenir (BK, md. 134/7). </a:t>
            </a:r>
          </a:p>
          <a:p>
            <a:r>
              <a:rPr lang="tr-TR" dirty="0" smtClean="0"/>
              <a:t>Tüm paylaştırma işlemlerine karşın; </a:t>
            </a:r>
            <a:r>
              <a:rPr lang="tr-TR" dirty="0" err="1" smtClean="0"/>
              <a:t>TMSF’ye</a:t>
            </a:r>
            <a:r>
              <a:rPr lang="tr-TR" dirty="0" smtClean="0"/>
              <a:t> devredilen bankanın hala ödenmeyen bir borcu kalsa dahi, yapılan satışlarda ihaleyi kazananlara satılan devredilir ve tescil işlemleri tamamlanır (BK, md. 134/7). </a:t>
            </a:r>
            <a:endParaRPr lang="tr-TR"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Daha açık bir ifadeyle </a:t>
            </a:r>
            <a:r>
              <a:rPr lang="tr-TR" dirty="0" err="1" smtClean="0"/>
              <a:t>TMSF’ye</a:t>
            </a:r>
            <a:r>
              <a:rPr lang="tr-TR" dirty="0" smtClean="0"/>
              <a:t> devredilen bankanın hala ödenmeyen bir borcu olması; ihaleyi kazananca satın alınan mal ve hakların yeni alıcısı tarafından işletilmesi için gerekli olan ve kamu kurum ve kuruluşları ile üst kurullarca yapılması gereken devir işlemi, tescil ve nakli işlemine engel teşkil etmez (BK, md. 134/7).</a:t>
            </a:r>
            <a:endParaRPr lang="tr-T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err="1" smtClean="0"/>
              <a:t>TMSF’ye</a:t>
            </a:r>
            <a:r>
              <a:rPr lang="tr-TR" b="1" i="1" dirty="0" smtClean="0"/>
              <a:t> Devredilen Bankanın İlişkili Olduğu Kurum, Kuruluşların Tasfiyesi</a:t>
            </a:r>
            <a:endParaRPr lang="tr-TR" dirty="0"/>
          </a:p>
        </p:txBody>
      </p:sp>
      <p:sp>
        <p:nvSpPr>
          <p:cNvPr id="3" name="2 İçerik Yer Tutucusu"/>
          <p:cNvSpPr>
            <a:spLocks noGrp="1"/>
          </p:cNvSpPr>
          <p:nvPr>
            <p:ph idx="1"/>
          </p:nvPr>
        </p:nvSpPr>
        <p:spPr>
          <a:xfrm>
            <a:off x="457200" y="1600200"/>
            <a:ext cx="8229600" cy="4853136"/>
          </a:xfrm>
        </p:spPr>
        <p:txBody>
          <a:bodyPr>
            <a:normAutofit/>
          </a:bodyPr>
          <a:lstStyle/>
          <a:p>
            <a:r>
              <a:rPr lang="tr-TR" dirty="0" err="1" smtClean="0">
                <a:solidFill>
                  <a:srgbClr val="FF0000"/>
                </a:solidFill>
              </a:rPr>
              <a:t>TMSF’ye</a:t>
            </a:r>
            <a:r>
              <a:rPr lang="tr-TR" dirty="0" smtClean="0">
                <a:solidFill>
                  <a:srgbClr val="FF0000"/>
                </a:solidFill>
              </a:rPr>
              <a:t> devredilen bankalar ile ilişkide oldukları diğer gerçek ya da tüzel kişilerin, </a:t>
            </a:r>
            <a:r>
              <a:rPr lang="tr-TR" b="1" dirty="0" smtClean="0">
                <a:solidFill>
                  <a:srgbClr val="FF0000"/>
                </a:solidFill>
              </a:rPr>
              <a:t>yönetim kurulları tarafından alacaklılarına ve borçlularına </a:t>
            </a:r>
            <a:r>
              <a:rPr lang="tr-TR" b="1" dirty="0" err="1" smtClean="0">
                <a:solidFill>
                  <a:srgbClr val="FF0000"/>
                </a:solidFill>
              </a:rPr>
              <a:t>TMSF’nin</a:t>
            </a:r>
            <a:r>
              <a:rPr lang="tr-TR" b="1" dirty="0" smtClean="0">
                <a:solidFill>
                  <a:srgbClr val="FF0000"/>
                </a:solidFill>
              </a:rPr>
              <a:t> belirlediği esaslar çerçevesinde</a:t>
            </a:r>
            <a:r>
              <a:rPr lang="tr-TR" dirty="0" smtClean="0">
                <a:solidFill>
                  <a:srgbClr val="FF0000"/>
                </a:solidFill>
              </a:rPr>
              <a:t> </a:t>
            </a:r>
            <a:r>
              <a:rPr lang="tr-TR" u="sng" dirty="0" smtClean="0">
                <a:solidFill>
                  <a:srgbClr val="FF0000"/>
                </a:solidFill>
              </a:rPr>
              <a:t>yapılacak ilânı takiben</a:t>
            </a:r>
            <a:r>
              <a:rPr lang="tr-TR" dirty="0" smtClean="0">
                <a:solidFill>
                  <a:srgbClr val="FF0000"/>
                </a:solidFill>
              </a:rPr>
              <a:t>, </a:t>
            </a:r>
            <a:r>
              <a:rPr lang="tr-TR" u="sng" dirty="0" smtClean="0">
                <a:solidFill>
                  <a:srgbClr val="FF0000"/>
                </a:solidFill>
                <a:effectLst>
                  <a:outerShdw blurRad="38100" dist="38100" dir="2700000" algn="tl">
                    <a:srgbClr val="000000">
                      <a:alpha val="43137"/>
                    </a:srgbClr>
                  </a:outerShdw>
                </a:effectLst>
              </a:rPr>
              <a:t>düzenlenen bilançoları esas alınarak</a:t>
            </a:r>
            <a:r>
              <a:rPr lang="tr-TR" dirty="0" smtClean="0">
                <a:solidFill>
                  <a:srgbClr val="FF0000"/>
                </a:solidFill>
              </a:rPr>
              <a:t>, </a:t>
            </a:r>
            <a:r>
              <a:rPr lang="tr-TR" b="1" dirty="0" err="1" smtClean="0">
                <a:solidFill>
                  <a:srgbClr val="FF0000"/>
                </a:solidFill>
              </a:rPr>
              <a:t>TMSFKur’un</a:t>
            </a:r>
            <a:r>
              <a:rPr lang="tr-TR" b="1" dirty="0" smtClean="0">
                <a:solidFill>
                  <a:srgbClr val="FF0000"/>
                </a:solidFill>
              </a:rPr>
              <a:t> kararı ile İİK, TTK hükümlerine tabi olmaksızın</a:t>
            </a:r>
            <a:r>
              <a:rPr lang="tr-TR" dirty="0" smtClean="0">
                <a:solidFill>
                  <a:srgbClr val="FF0000"/>
                </a:solidFill>
              </a:rPr>
              <a:t> </a:t>
            </a:r>
            <a:r>
              <a:rPr lang="tr-TR" b="1" dirty="0" smtClean="0">
                <a:solidFill>
                  <a:srgbClr val="00B050"/>
                </a:solidFill>
              </a:rPr>
              <a:t>tasfiye olunur</a:t>
            </a:r>
            <a:r>
              <a:rPr lang="tr-TR" dirty="0" smtClean="0"/>
              <a:t> (BK, md. 134/8). </a:t>
            </a:r>
            <a:endParaRPr lang="tr-T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Tasfiyeye ilişkin </a:t>
            </a:r>
            <a:r>
              <a:rPr lang="tr-TR" b="1" dirty="0" err="1" smtClean="0"/>
              <a:t>TMSFKur’un</a:t>
            </a:r>
            <a:r>
              <a:rPr lang="tr-TR" b="1" dirty="0" smtClean="0"/>
              <a:t> kararı </a:t>
            </a:r>
            <a:r>
              <a:rPr lang="tr-TR" dirty="0" smtClean="0"/>
              <a:t>şirketin </a:t>
            </a:r>
            <a:r>
              <a:rPr lang="tr-TR" b="1" dirty="0" smtClean="0"/>
              <a:t>infisah ettirilmesi anlamında </a:t>
            </a:r>
            <a:r>
              <a:rPr lang="tr-TR" dirty="0" smtClean="0"/>
              <a:t>olup, bu şirketler </a:t>
            </a:r>
            <a:r>
              <a:rPr lang="tr-TR" dirty="0" err="1" smtClean="0"/>
              <a:t>TMSF’nin</a:t>
            </a:r>
            <a:r>
              <a:rPr lang="tr-TR" dirty="0" smtClean="0"/>
              <a:t> yazılı bildirimi üzerine ilgili </a:t>
            </a:r>
            <a:r>
              <a:rPr lang="tr-TR" b="1" dirty="0" smtClean="0"/>
              <a:t>sicilden</a:t>
            </a:r>
            <a:r>
              <a:rPr lang="tr-TR" dirty="0" smtClean="0"/>
              <a:t> başkaca bir işleme gerek kalmaksızın </a:t>
            </a:r>
            <a:r>
              <a:rPr lang="tr-TR" b="1" dirty="0" smtClean="0"/>
              <a:t>terkin </a:t>
            </a:r>
            <a:r>
              <a:rPr lang="tr-TR" dirty="0" smtClean="0"/>
              <a:t>olunur (BK, md. 134/8). </a:t>
            </a:r>
          </a:p>
          <a:p>
            <a:r>
              <a:rPr lang="tr-TR" b="1" dirty="0" smtClean="0"/>
              <a:t>Tasfiye kararı aleyhine </a:t>
            </a:r>
            <a:r>
              <a:rPr lang="tr-TR" dirty="0" smtClean="0"/>
              <a:t>ilgililer tarafından </a:t>
            </a:r>
            <a:r>
              <a:rPr lang="tr-TR" b="1" dirty="0" smtClean="0"/>
              <a:t>açılacak davalar </a:t>
            </a:r>
            <a:r>
              <a:rPr lang="tr-TR" dirty="0" err="1" smtClean="0"/>
              <a:t>TMSF’nin</a:t>
            </a:r>
            <a:r>
              <a:rPr lang="tr-TR" dirty="0" smtClean="0"/>
              <a:t> merkezinin bulunduğu yer </a:t>
            </a:r>
            <a:r>
              <a:rPr lang="tr-TR" b="1" dirty="0" smtClean="0"/>
              <a:t>idare mahkemelerinde</a:t>
            </a:r>
            <a:r>
              <a:rPr lang="tr-TR" dirty="0" smtClean="0"/>
              <a:t> görülür. </a:t>
            </a:r>
            <a:endParaRPr lang="tr-TR"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566</TotalTime>
  <Words>10273</Words>
  <Application>Microsoft Office PowerPoint</Application>
  <PresentationFormat>Ekran Gösterisi (4:3)</PresentationFormat>
  <Paragraphs>426</Paragraphs>
  <Slides>164</Slides>
  <Notes>0</Notes>
  <HiddenSlides>0</HiddenSlides>
  <MMClips>0</MMClips>
  <ScaleCrop>false</ScaleCrop>
  <HeadingPairs>
    <vt:vector size="4" baseType="variant">
      <vt:variant>
        <vt:lpstr>Tema</vt:lpstr>
      </vt:variant>
      <vt:variant>
        <vt:i4>1</vt:i4>
      </vt:variant>
      <vt:variant>
        <vt:lpstr>Slayt Başlıkları</vt:lpstr>
      </vt:variant>
      <vt:variant>
        <vt:i4>164</vt:i4>
      </vt:variant>
    </vt:vector>
  </HeadingPairs>
  <TitlesOfParts>
    <vt:vector size="165" baseType="lpstr">
      <vt:lpstr>Ofis Teması</vt:lpstr>
      <vt:lpstr>BANKACILIK HUKUKU</vt:lpstr>
      <vt:lpstr>Bankalara Yönelik İcra İflas Hükümleri</vt:lpstr>
      <vt:lpstr>Genel Olarak İcra İflas Hukuku </vt:lpstr>
      <vt:lpstr>Slayt 4</vt:lpstr>
      <vt:lpstr>Slayt 5</vt:lpstr>
      <vt:lpstr>Slayt 6</vt:lpstr>
      <vt:lpstr>Slayt 7</vt:lpstr>
      <vt:lpstr>Slayt 8</vt:lpstr>
      <vt:lpstr>Slayt 9</vt:lpstr>
      <vt:lpstr>İlamsız Takip</vt:lpstr>
      <vt:lpstr>Slayt 11</vt:lpstr>
      <vt:lpstr>Slayt 12</vt:lpstr>
      <vt:lpstr>Slayt 13</vt:lpstr>
      <vt:lpstr>İlamlı Takip </vt:lpstr>
      <vt:lpstr>Slayt 15</vt:lpstr>
      <vt:lpstr>Slayt 16</vt:lpstr>
      <vt:lpstr>Slayt 17</vt:lpstr>
      <vt:lpstr>Rehinin Paraya Çevrilmesi Yoluyla Takip </vt:lpstr>
      <vt:lpstr>Slayt 19</vt:lpstr>
      <vt:lpstr>Slayt 20</vt:lpstr>
      <vt:lpstr>Slayt 21</vt:lpstr>
      <vt:lpstr>Slayt 22</vt:lpstr>
      <vt:lpstr>Slayt 23</vt:lpstr>
      <vt:lpstr>Slayt 24</vt:lpstr>
      <vt:lpstr>İflas Yoluyla Takip</vt:lpstr>
      <vt:lpstr>Slayt 26</vt:lpstr>
      <vt:lpstr>Slayt 27</vt:lpstr>
      <vt:lpstr>Slayt 28</vt:lpstr>
      <vt:lpstr>Slayt 29</vt:lpstr>
      <vt:lpstr>Slayt 30</vt:lpstr>
      <vt:lpstr>Kamu Alacaklarının Takibi </vt:lpstr>
      <vt:lpstr>Slayt 32</vt:lpstr>
      <vt:lpstr>Slayt 33</vt:lpstr>
      <vt:lpstr>Slayt 34</vt:lpstr>
      <vt:lpstr>Slayt 35</vt:lpstr>
      <vt:lpstr>Slayt 36</vt:lpstr>
      <vt:lpstr>Bankaların İradi Tasfiyeleri </vt:lpstr>
      <vt:lpstr>Slayt 38</vt:lpstr>
      <vt:lpstr>Slayt 39</vt:lpstr>
      <vt:lpstr>Slayt 40</vt:lpstr>
      <vt:lpstr>Slayt 41</vt:lpstr>
      <vt:lpstr>Slayt 42</vt:lpstr>
      <vt:lpstr>Slayt 43</vt:lpstr>
      <vt:lpstr>Slayt 44</vt:lpstr>
      <vt:lpstr>Faaliyet İzni Kaldırılan ve Fona Devredilen Bankaların İflas Tasfiyesi</vt:lpstr>
      <vt:lpstr>Slayt 46</vt:lpstr>
      <vt:lpstr>Slayt 47</vt:lpstr>
      <vt:lpstr>Slayt 48</vt:lpstr>
      <vt:lpstr>Slayt 49</vt:lpstr>
      <vt:lpstr>Slayt 50</vt:lpstr>
      <vt:lpstr>Slayt 51</vt:lpstr>
      <vt:lpstr>Slayt 52</vt:lpstr>
      <vt:lpstr>Slayt 53</vt:lpstr>
      <vt:lpstr>Slayt 54</vt:lpstr>
      <vt:lpstr>Slayt 55</vt:lpstr>
      <vt:lpstr>Slayt 56</vt:lpstr>
      <vt:lpstr>TMSF’ye Ait Alacakların Takip ve Tahsili</vt:lpstr>
      <vt:lpstr>Slayt 58</vt:lpstr>
      <vt:lpstr>Slayt 59</vt:lpstr>
      <vt:lpstr>Slayt 60</vt:lpstr>
      <vt:lpstr>Slayt 61</vt:lpstr>
      <vt:lpstr>Slayt 62</vt:lpstr>
      <vt:lpstr>Slayt 63</vt:lpstr>
      <vt:lpstr>Slayt 64</vt:lpstr>
      <vt:lpstr>Slayt 65</vt:lpstr>
      <vt:lpstr>Slayt 66</vt:lpstr>
      <vt:lpstr>Slayt 67</vt:lpstr>
      <vt:lpstr>Slayt 68</vt:lpstr>
      <vt:lpstr>Slayt 69</vt:lpstr>
      <vt:lpstr>Slayt 70</vt:lpstr>
      <vt:lpstr>TMSF’nin Alacaklarına İlişkin Takip ve Davalara Yönelik Esaslar</vt:lpstr>
      <vt:lpstr>Slayt 72</vt:lpstr>
      <vt:lpstr>Slayt 73</vt:lpstr>
      <vt:lpstr>Slayt 74</vt:lpstr>
      <vt:lpstr>Slayt 75</vt:lpstr>
      <vt:lpstr>Sorumluluk Davalarına İlişkin İstisnai Yetkiler</vt:lpstr>
      <vt:lpstr>Slayt 77</vt:lpstr>
      <vt:lpstr>Slayt 78</vt:lpstr>
      <vt:lpstr>Slayt 79</vt:lpstr>
      <vt:lpstr>Slayt 80</vt:lpstr>
      <vt:lpstr>TMSF’nin Alacaklarının Tahsiline İlişkin Diğer Yetkiler</vt:lpstr>
      <vt:lpstr>TMSF’ye Devredilen Bankanın İlişkili Olduğu Kurum, Kuruluşların Devralınması</vt:lpstr>
      <vt:lpstr>Slayt 83</vt:lpstr>
      <vt:lpstr>Slayt 84</vt:lpstr>
      <vt:lpstr>Slayt 85</vt:lpstr>
      <vt:lpstr>Slayt 86</vt:lpstr>
      <vt:lpstr>Slayt 87</vt:lpstr>
      <vt:lpstr>Slayt 88</vt:lpstr>
      <vt:lpstr>Slayt 89</vt:lpstr>
      <vt:lpstr>Slayt 90</vt:lpstr>
      <vt:lpstr>Slayt 91</vt:lpstr>
      <vt:lpstr>Slayt 92</vt:lpstr>
      <vt:lpstr>Slayt 93</vt:lpstr>
      <vt:lpstr>Slayt 94</vt:lpstr>
      <vt:lpstr>Slayt 95</vt:lpstr>
      <vt:lpstr>Slayt 96</vt:lpstr>
      <vt:lpstr>Slayt 97</vt:lpstr>
      <vt:lpstr>TMSF’ye Devredilen Bankanın İlişkili Olduğu Kurum, Kuruluşların Tasfiyesi</vt:lpstr>
      <vt:lpstr>Slayt 99</vt:lpstr>
      <vt:lpstr>Slayt 100</vt:lpstr>
      <vt:lpstr>Slayt 101</vt:lpstr>
      <vt:lpstr>Slayt 102</vt:lpstr>
      <vt:lpstr>TMSF’ye Devredilen Bankanın İlişkili Olduğu Kurum, Kuruluşlara Yönelik Tasarrufların İptali</vt:lpstr>
      <vt:lpstr>Slayt 104</vt:lpstr>
      <vt:lpstr>Slayt 105</vt:lpstr>
      <vt:lpstr>Slayt 106</vt:lpstr>
      <vt:lpstr>Slayt 107</vt:lpstr>
      <vt:lpstr>Slayt 108</vt:lpstr>
      <vt:lpstr>Slayt 109</vt:lpstr>
      <vt:lpstr>Slayt 110</vt:lpstr>
      <vt:lpstr>Slayt 111</vt:lpstr>
      <vt:lpstr>TMSF’ye Devredilen Bankanın İlişkili Olduğu Kurum, Kuruluşlarda İstihdam Edilenlerin Sorumluluğu</vt:lpstr>
      <vt:lpstr>Slayt 113</vt:lpstr>
      <vt:lpstr>Slayt 114</vt:lpstr>
      <vt:lpstr>TMSF’nin Alacaklarının Tahsiline İlişkin Ortak Hükümler</vt:lpstr>
      <vt:lpstr>Slayt 116</vt:lpstr>
      <vt:lpstr>Slayt 117</vt:lpstr>
      <vt:lpstr>Slayt 118</vt:lpstr>
      <vt:lpstr>Slayt 119</vt:lpstr>
      <vt:lpstr>Slayt 120</vt:lpstr>
      <vt:lpstr>Sigortaya Tâbi Mevduat ve Katılım Fonu Tutarının Eksik Beyanı Hâlinde Uygulanacak Takip ve Tahsil Usûlleri</vt:lpstr>
      <vt:lpstr>Slayt 122</vt:lpstr>
      <vt:lpstr>Slayt 123</vt:lpstr>
      <vt:lpstr>Slayt 124</vt:lpstr>
      <vt:lpstr>Slayt 125</vt:lpstr>
      <vt:lpstr>Slayt 126</vt:lpstr>
      <vt:lpstr>Slayt 127</vt:lpstr>
      <vt:lpstr>Slayt 128</vt:lpstr>
      <vt:lpstr>Slayt 129</vt:lpstr>
      <vt:lpstr>Slayt 130</vt:lpstr>
      <vt:lpstr>Slayt 131</vt:lpstr>
      <vt:lpstr>Slayt 132</vt:lpstr>
      <vt:lpstr>Slayt 133</vt:lpstr>
      <vt:lpstr>Slayt 134</vt:lpstr>
      <vt:lpstr>TMSF Alacaklarının Yasal Teminatı</vt:lpstr>
      <vt:lpstr>Slayt 136</vt:lpstr>
      <vt:lpstr>TMSF Alacaklarının Takip ve Tahsiline İlişkin İstisnalar</vt:lpstr>
      <vt:lpstr>Slayt 138</vt:lpstr>
      <vt:lpstr>Slayt 139</vt:lpstr>
      <vt:lpstr>Slayt 140</vt:lpstr>
      <vt:lpstr>Slayt 141</vt:lpstr>
      <vt:lpstr>Slayt 142</vt:lpstr>
      <vt:lpstr>Slayt 143</vt:lpstr>
      <vt:lpstr>Slayt 144</vt:lpstr>
      <vt:lpstr>Slayt 145</vt:lpstr>
      <vt:lpstr>TMSF’nin İştirakleri İle İlgili Yetkileri</vt:lpstr>
      <vt:lpstr>TMSF ve Faaliyet İzni Kaldırılan Bankalara İlişkin Malî İstisnalar</vt:lpstr>
      <vt:lpstr>Slayt 148</vt:lpstr>
      <vt:lpstr>Slayt 149</vt:lpstr>
      <vt:lpstr>Slayt 150</vt:lpstr>
      <vt:lpstr>Slayt 151</vt:lpstr>
      <vt:lpstr>Slayt 152</vt:lpstr>
      <vt:lpstr>Slayt 153</vt:lpstr>
      <vt:lpstr>Slayt 154</vt:lpstr>
      <vt:lpstr>Slayt 155</vt:lpstr>
      <vt:lpstr>Slayt 156</vt:lpstr>
      <vt:lpstr>Slayt 157</vt:lpstr>
      <vt:lpstr>Varlık Yönetim Şirketi</vt:lpstr>
      <vt:lpstr>Slayt 159</vt:lpstr>
      <vt:lpstr>Slayt 160</vt:lpstr>
      <vt:lpstr>Slayt 161</vt:lpstr>
      <vt:lpstr>Slayt 162</vt:lpstr>
      <vt:lpstr>Slayt 163</vt:lpstr>
      <vt:lpstr>Slayt 164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BANKACILIK HUKUKU</dc:title>
  <dc:creator>Elif</dc:creator>
  <cp:lastModifiedBy>Serkan ACUNER</cp:lastModifiedBy>
  <cp:revision>52</cp:revision>
  <dcterms:created xsi:type="dcterms:W3CDTF">2017-09-17T19:54:34Z</dcterms:created>
  <dcterms:modified xsi:type="dcterms:W3CDTF">2018-09-22T23:23:50Z</dcterms:modified>
</cp:coreProperties>
</file>