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142.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147.xml" ContentType="application/vnd.openxmlformats-officedocument.presentationml.slide+xml"/>
  <Override PartName="/ppt/slides/slide158.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39.xml" ContentType="application/vnd.openxmlformats-officedocument.presentationml.slide+xml"/>
  <Override PartName="/ppt/slides/slide157.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360" r:id="rId4"/>
    <p:sldId id="258" r:id="rId5"/>
    <p:sldId id="361" r:id="rId6"/>
    <p:sldId id="259" r:id="rId7"/>
    <p:sldId id="260" r:id="rId8"/>
    <p:sldId id="261" r:id="rId9"/>
    <p:sldId id="362" r:id="rId10"/>
    <p:sldId id="262" r:id="rId11"/>
    <p:sldId id="363" r:id="rId12"/>
    <p:sldId id="263" r:id="rId13"/>
    <p:sldId id="364" r:id="rId14"/>
    <p:sldId id="264" r:id="rId15"/>
    <p:sldId id="265" r:id="rId16"/>
    <p:sldId id="365" r:id="rId17"/>
    <p:sldId id="266" r:id="rId18"/>
    <p:sldId id="366" r:id="rId19"/>
    <p:sldId id="267" r:id="rId20"/>
    <p:sldId id="268" r:id="rId21"/>
    <p:sldId id="367" r:id="rId22"/>
    <p:sldId id="269" r:id="rId23"/>
    <p:sldId id="270" r:id="rId24"/>
    <p:sldId id="271" r:id="rId25"/>
    <p:sldId id="368" r:id="rId26"/>
    <p:sldId id="369" r:id="rId27"/>
    <p:sldId id="272" r:id="rId28"/>
    <p:sldId id="370" r:id="rId29"/>
    <p:sldId id="273" r:id="rId30"/>
    <p:sldId id="371" r:id="rId31"/>
    <p:sldId id="372" r:id="rId32"/>
    <p:sldId id="274" r:id="rId33"/>
    <p:sldId id="373" r:id="rId34"/>
    <p:sldId id="275" r:id="rId35"/>
    <p:sldId id="276" r:id="rId36"/>
    <p:sldId id="374" r:id="rId37"/>
    <p:sldId id="277" r:id="rId38"/>
    <p:sldId id="375" r:id="rId39"/>
    <p:sldId id="278" r:id="rId40"/>
    <p:sldId id="376" r:id="rId41"/>
    <p:sldId id="279" r:id="rId42"/>
    <p:sldId id="377" r:id="rId43"/>
    <p:sldId id="280" r:id="rId44"/>
    <p:sldId id="281" r:id="rId45"/>
    <p:sldId id="378" r:id="rId46"/>
    <p:sldId id="282" r:id="rId47"/>
    <p:sldId id="283" r:id="rId48"/>
    <p:sldId id="284" r:id="rId49"/>
    <p:sldId id="285" r:id="rId50"/>
    <p:sldId id="286" r:id="rId51"/>
    <p:sldId id="287" r:id="rId52"/>
    <p:sldId id="288" r:id="rId53"/>
    <p:sldId id="289" r:id="rId54"/>
    <p:sldId id="290" r:id="rId55"/>
    <p:sldId id="291" r:id="rId56"/>
    <p:sldId id="292" r:id="rId57"/>
    <p:sldId id="293" r:id="rId58"/>
    <p:sldId id="294" r:id="rId59"/>
    <p:sldId id="295" r:id="rId60"/>
    <p:sldId id="296" r:id="rId61"/>
    <p:sldId id="297" r:id="rId62"/>
    <p:sldId id="298" r:id="rId63"/>
    <p:sldId id="299" r:id="rId64"/>
    <p:sldId id="300" r:id="rId65"/>
    <p:sldId id="301" r:id="rId66"/>
    <p:sldId id="302" r:id="rId67"/>
    <p:sldId id="379" r:id="rId68"/>
    <p:sldId id="380" r:id="rId69"/>
    <p:sldId id="303" r:id="rId70"/>
    <p:sldId id="304" r:id="rId71"/>
    <p:sldId id="381" r:id="rId72"/>
    <p:sldId id="305" r:id="rId73"/>
    <p:sldId id="382" r:id="rId74"/>
    <p:sldId id="306" r:id="rId75"/>
    <p:sldId id="307" r:id="rId76"/>
    <p:sldId id="383" r:id="rId77"/>
    <p:sldId id="308" r:id="rId78"/>
    <p:sldId id="309" r:id="rId79"/>
    <p:sldId id="384" r:id="rId80"/>
    <p:sldId id="310" r:id="rId81"/>
    <p:sldId id="311" r:id="rId82"/>
    <p:sldId id="312" r:id="rId83"/>
    <p:sldId id="313" r:id="rId84"/>
    <p:sldId id="385" r:id="rId85"/>
    <p:sldId id="314" r:id="rId86"/>
    <p:sldId id="386" r:id="rId87"/>
    <p:sldId id="315" r:id="rId88"/>
    <p:sldId id="387" r:id="rId89"/>
    <p:sldId id="316" r:id="rId90"/>
    <p:sldId id="388" r:id="rId91"/>
    <p:sldId id="317" r:id="rId92"/>
    <p:sldId id="389" r:id="rId93"/>
    <p:sldId id="318" r:id="rId94"/>
    <p:sldId id="390" r:id="rId95"/>
    <p:sldId id="319" r:id="rId96"/>
    <p:sldId id="320" r:id="rId97"/>
    <p:sldId id="321" r:id="rId98"/>
    <p:sldId id="322" r:id="rId99"/>
    <p:sldId id="391" r:id="rId100"/>
    <p:sldId id="323" r:id="rId101"/>
    <p:sldId id="392" r:id="rId102"/>
    <p:sldId id="324" r:id="rId103"/>
    <p:sldId id="393" r:id="rId104"/>
    <p:sldId id="325" r:id="rId105"/>
    <p:sldId id="394" r:id="rId106"/>
    <p:sldId id="326" r:id="rId107"/>
    <p:sldId id="395" r:id="rId108"/>
    <p:sldId id="327" r:id="rId109"/>
    <p:sldId id="328" r:id="rId110"/>
    <p:sldId id="329" r:id="rId111"/>
    <p:sldId id="396" r:id="rId112"/>
    <p:sldId id="330" r:id="rId113"/>
    <p:sldId id="397" r:id="rId114"/>
    <p:sldId id="331" r:id="rId115"/>
    <p:sldId id="398" r:id="rId116"/>
    <p:sldId id="332" r:id="rId117"/>
    <p:sldId id="399" r:id="rId118"/>
    <p:sldId id="333" r:id="rId119"/>
    <p:sldId id="334" r:id="rId120"/>
    <p:sldId id="400" r:id="rId121"/>
    <p:sldId id="335" r:id="rId122"/>
    <p:sldId id="401" r:id="rId123"/>
    <p:sldId id="336" r:id="rId124"/>
    <p:sldId id="402" r:id="rId125"/>
    <p:sldId id="337" r:id="rId126"/>
    <p:sldId id="338" r:id="rId127"/>
    <p:sldId id="403" r:id="rId128"/>
    <p:sldId id="339" r:id="rId129"/>
    <p:sldId id="404" r:id="rId130"/>
    <p:sldId id="340" r:id="rId131"/>
    <p:sldId id="341" r:id="rId132"/>
    <p:sldId id="342" r:id="rId133"/>
    <p:sldId id="405" r:id="rId134"/>
    <p:sldId id="343" r:id="rId135"/>
    <p:sldId id="406" r:id="rId136"/>
    <p:sldId id="344" r:id="rId137"/>
    <p:sldId id="407" r:id="rId138"/>
    <p:sldId id="345" r:id="rId139"/>
    <p:sldId id="346" r:id="rId140"/>
    <p:sldId id="347" r:id="rId141"/>
    <p:sldId id="408" r:id="rId142"/>
    <p:sldId id="409" r:id="rId143"/>
    <p:sldId id="348" r:id="rId144"/>
    <p:sldId id="410" r:id="rId145"/>
    <p:sldId id="349" r:id="rId146"/>
    <p:sldId id="411" r:id="rId147"/>
    <p:sldId id="350" r:id="rId148"/>
    <p:sldId id="351" r:id="rId149"/>
    <p:sldId id="412" r:id="rId150"/>
    <p:sldId id="352" r:id="rId151"/>
    <p:sldId id="353" r:id="rId152"/>
    <p:sldId id="413" r:id="rId153"/>
    <p:sldId id="354" r:id="rId154"/>
    <p:sldId id="355" r:id="rId155"/>
    <p:sldId id="414" r:id="rId156"/>
    <p:sldId id="356" r:id="rId157"/>
    <p:sldId id="415" r:id="rId158"/>
    <p:sldId id="416" r:id="rId159"/>
    <p:sldId id="357" r:id="rId160"/>
    <p:sldId id="358" r:id="rId161"/>
    <p:sldId id="417" r:id="rId162"/>
    <p:sldId id="359" r:id="rId163"/>
    <p:sldId id="418" r:id="rId164"/>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91" autoAdjust="0"/>
    <p:restoredTop sz="86380" autoAdjust="0"/>
  </p:normalViewPr>
  <p:slideViewPr>
    <p:cSldViewPr>
      <p:cViewPr varScale="1">
        <p:scale>
          <a:sx n="116" d="100"/>
          <a:sy n="116" d="100"/>
        </p:scale>
        <p:origin x="-1470" y="-114"/>
      </p:cViewPr>
      <p:guideLst>
        <p:guide orient="horz" pos="2160"/>
        <p:guide pos="2880"/>
      </p:guideLst>
    </p:cSldViewPr>
  </p:slideViewPr>
  <p:outlineViewPr>
    <p:cViewPr>
      <p:scale>
        <a:sx n="33" d="100"/>
        <a:sy n="33" d="100"/>
      </p:scale>
      <p:origin x="246"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75050-0E15-4C5B-92B0-66D068882F1F}" type="datetimeFigureOut">
              <a:rPr lang="tr-TR" smtClean="0"/>
              <a:pPr/>
              <a:t>23.09.2018</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r>
              <a:rPr lang="tr-TR" dirty="0" smtClean="0"/>
              <a:t>BANKACILIK HUKUKU</a:t>
            </a:r>
            <a:endParaRPr lang="tr-TR" dirty="0"/>
          </a:p>
        </p:txBody>
      </p:sp>
      <p:sp>
        <p:nvSpPr>
          <p:cNvPr id="3" name="2 Alt Başlık"/>
          <p:cNvSpPr>
            <a:spLocks noGrp="1"/>
          </p:cNvSpPr>
          <p:nvPr>
            <p:ph type="subTitle" idx="1"/>
          </p:nvPr>
        </p:nvSpPr>
        <p:spPr/>
        <p:txBody>
          <a:bodyPr/>
          <a:lstStyle/>
          <a:p>
            <a:r>
              <a:rPr lang="tr-TR" dirty="0" smtClean="0"/>
              <a:t>Çek Hukuku</a:t>
            </a:r>
            <a:endParaRPr lang="tr-T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6215106"/>
          </a:xfrm>
        </p:spPr>
        <p:txBody>
          <a:bodyPr>
            <a:normAutofit/>
          </a:bodyPr>
          <a:lstStyle/>
          <a:p>
            <a:r>
              <a:rPr lang="tr-TR" dirty="0" smtClean="0"/>
              <a:t>Bu </a:t>
            </a:r>
            <a:r>
              <a:rPr lang="tr-TR" dirty="0" smtClean="0">
                <a:solidFill>
                  <a:srgbClr val="FF0000"/>
                </a:solidFill>
              </a:rPr>
              <a:t>kayıtları taşımayan çek geçersizdir </a:t>
            </a:r>
            <a:r>
              <a:rPr lang="tr-TR" dirty="0" smtClean="0"/>
              <a:t>(TTK, md. 781/1). </a:t>
            </a:r>
          </a:p>
          <a:p>
            <a:r>
              <a:rPr lang="tr-TR" dirty="0" smtClean="0"/>
              <a:t>Bu şartlar literatürde </a:t>
            </a:r>
            <a:r>
              <a:rPr lang="tr-TR" b="1" dirty="0" smtClean="0"/>
              <a:t>zorunlu şekil şartları</a:t>
            </a:r>
            <a:r>
              <a:rPr lang="tr-TR" dirty="0" smtClean="0"/>
              <a:t> olarak da anılmaktadır. </a:t>
            </a:r>
          </a:p>
          <a:p>
            <a:r>
              <a:rPr lang="tr-TR" b="1" dirty="0" err="1" smtClean="0"/>
              <a:t>Karekodlu</a:t>
            </a:r>
            <a:r>
              <a:rPr lang="tr-TR" b="1" dirty="0" smtClean="0"/>
              <a:t> çek</a:t>
            </a:r>
            <a:r>
              <a:rPr lang="tr-TR" dirty="0" smtClean="0"/>
              <a:t>, 6728 sayılı Yatırım Ortamının İyileştirilmesi Amacıyla Bazı Kanunlarda Değişiklik Yapılmasına Dair Kanun ile 31.12.</a:t>
            </a:r>
            <a:r>
              <a:rPr lang="tr-TR" b="1" dirty="0" smtClean="0"/>
              <a:t>2016 tarihinden itibaren uygulanmaya </a:t>
            </a:r>
            <a:r>
              <a:rPr lang="tr-TR" dirty="0" smtClean="0"/>
              <a:t>başlanmıştır. </a:t>
            </a: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4290"/>
            <a:ext cx="8229600" cy="5911873"/>
          </a:xfrm>
        </p:spPr>
        <p:txBody>
          <a:bodyPr>
            <a:normAutofit/>
          </a:bodyPr>
          <a:lstStyle/>
          <a:p>
            <a:r>
              <a:rPr lang="tr-TR" dirty="0" smtClean="0"/>
              <a:t>Bankaca hamile kanunen yapılacak ödeme sonrasında kalan (</a:t>
            </a:r>
            <a:r>
              <a:rPr lang="tr-TR" b="1" dirty="0" smtClean="0"/>
              <a:t>ödenemeyen) tutar</a:t>
            </a:r>
            <a:r>
              <a:rPr lang="tr-TR" dirty="0" smtClean="0"/>
              <a:t>, çekin karşılanmayan kısmı olarak kabul edilir ve bu tutar </a:t>
            </a:r>
            <a:r>
              <a:rPr lang="tr-TR" b="1" dirty="0" smtClean="0"/>
              <a:t>için karşılıksızdır işlemi yapılır </a:t>
            </a:r>
            <a:r>
              <a:rPr lang="tr-TR" dirty="0" smtClean="0"/>
              <a:t>(ÇK, md. 3/2). </a:t>
            </a:r>
          </a:p>
          <a:p>
            <a:r>
              <a:rPr lang="tr-TR" dirty="0" smtClean="0"/>
              <a:t>Karşılıksızdır işlemi </a:t>
            </a:r>
            <a:r>
              <a:rPr lang="tr-TR" dirty="0" smtClean="0">
                <a:solidFill>
                  <a:srgbClr val="FF0000"/>
                </a:solidFill>
                <a:effectLst>
                  <a:outerShdw blurRad="38100" dist="38100" dir="2700000" algn="tl">
                    <a:srgbClr val="000000">
                      <a:alpha val="43137"/>
                    </a:srgbClr>
                  </a:outerShdw>
                </a:effectLst>
              </a:rPr>
              <a:t>hamilin talebi ve işlemlere imza atmak suretiyle onay vermesi üzerine </a:t>
            </a:r>
            <a:r>
              <a:rPr lang="tr-TR" dirty="0" smtClean="0"/>
              <a:t>yapılır (ÇK, md. 3/4). </a:t>
            </a:r>
            <a:endParaRPr lang="tr-TR"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357982"/>
          </a:xfrm>
        </p:spPr>
        <p:txBody>
          <a:bodyPr>
            <a:normAutofit lnSpcReduction="10000"/>
          </a:bodyPr>
          <a:lstStyle/>
          <a:p>
            <a:r>
              <a:rPr lang="tr-TR" dirty="0" smtClean="0"/>
              <a:t>Talep üzerine banka görevlisi; çekin arka yüzüne, </a:t>
            </a:r>
          </a:p>
          <a:p>
            <a:pPr lvl="1"/>
            <a:r>
              <a:rPr lang="tr-TR" dirty="0" smtClean="0">
                <a:solidFill>
                  <a:srgbClr val="FF0000"/>
                </a:solidFill>
              </a:rPr>
              <a:t>Tahsil için bankaya ibraz edildiği tarihi, </a:t>
            </a:r>
          </a:p>
          <a:p>
            <a:pPr lvl="1"/>
            <a:r>
              <a:rPr lang="tr-TR" dirty="0" smtClean="0">
                <a:solidFill>
                  <a:srgbClr val="FF0000"/>
                </a:solidFill>
              </a:rPr>
              <a:t>Hesap durumunu, </a:t>
            </a:r>
          </a:p>
          <a:p>
            <a:pPr lvl="1"/>
            <a:r>
              <a:rPr lang="tr-TR" dirty="0" smtClean="0">
                <a:solidFill>
                  <a:srgbClr val="FF0000"/>
                </a:solidFill>
              </a:rPr>
              <a:t>Bankanın yükümlülüğü çerçevesinde ödenen miktarı,</a:t>
            </a:r>
          </a:p>
          <a:p>
            <a:pPr lvl="1"/>
            <a:r>
              <a:rPr lang="tr-TR" dirty="0" smtClean="0">
                <a:solidFill>
                  <a:srgbClr val="FF0000"/>
                </a:solidFill>
              </a:rPr>
              <a:t>Karşılıksız kalan tutarı, </a:t>
            </a:r>
          </a:p>
          <a:p>
            <a:pPr lvl="1"/>
            <a:r>
              <a:rPr lang="tr-TR" dirty="0" smtClean="0">
                <a:solidFill>
                  <a:srgbClr val="FF0000"/>
                </a:solidFill>
              </a:rPr>
              <a:t>İbraz eden gerçek kişinin adı ve soyadını,</a:t>
            </a:r>
          </a:p>
          <a:p>
            <a:pPr lvl="1"/>
            <a:r>
              <a:rPr lang="tr-TR" dirty="0" smtClean="0">
                <a:solidFill>
                  <a:srgbClr val="FF0000"/>
                </a:solidFill>
              </a:rPr>
              <a:t>Hamilin tüzel kişi adına bedeli tahsil etmesi hâlinde bu durumu yazmak suretiyle</a:t>
            </a:r>
            <a:r>
              <a:rPr lang="tr-TR" dirty="0" smtClean="0"/>
              <a:t> </a:t>
            </a:r>
          </a:p>
          <a:p>
            <a:pPr>
              <a:buNone/>
            </a:pPr>
            <a:r>
              <a:rPr lang="tr-TR" dirty="0" smtClean="0"/>
              <a:t>	</a:t>
            </a:r>
            <a:r>
              <a:rPr lang="tr-TR" dirty="0" smtClean="0">
                <a:effectLst>
                  <a:outerShdw blurRad="38100" dist="38100" dir="2700000" algn="tl">
                    <a:srgbClr val="000000">
                      <a:alpha val="43137"/>
                    </a:srgbClr>
                  </a:outerShdw>
                </a:effectLst>
              </a:rPr>
              <a:t>hem kendisi hem de hamilin imzasını alması ardından karşılıksızdır işlemini tamamlar</a:t>
            </a:r>
            <a:r>
              <a:rPr lang="tr-TR" dirty="0" smtClean="0"/>
              <a:t> (ÇK, md. 3/4). </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6286544"/>
          </a:xfrm>
        </p:spPr>
        <p:txBody>
          <a:bodyPr>
            <a:normAutofit/>
          </a:bodyPr>
          <a:lstStyle/>
          <a:p>
            <a:r>
              <a:rPr lang="tr-TR" dirty="0" smtClean="0"/>
              <a:t>ÇK md. 3/2’de de düzenlendiği üzere kısmen ya da tamamen karşılığı bulunmayan çeke ilişkin olarak, hamilin talebi üzerine </a:t>
            </a:r>
            <a:r>
              <a:rPr lang="tr-TR" b="1" dirty="0" smtClean="0"/>
              <a:t>banka görevlisi karşılıksızdır işlemi yapmakla mükellef</a:t>
            </a:r>
            <a:r>
              <a:rPr lang="tr-TR" dirty="0" smtClean="0"/>
              <a:t>tir. </a:t>
            </a:r>
          </a:p>
          <a:p>
            <a:r>
              <a:rPr lang="tr-TR" dirty="0" smtClean="0"/>
              <a:t>Bu sorumluluğa rağmen, </a:t>
            </a:r>
            <a:r>
              <a:rPr lang="tr-TR" b="1" dirty="0" smtClean="0"/>
              <a:t>karşılıksızdır işlemi yapmayan banka görevlisi</a:t>
            </a:r>
            <a:r>
              <a:rPr lang="tr-TR" dirty="0" smtClean="0"/>
              <a:t>, şikâyet üzerine, </a:t>
            </a:r>
            <a:r>
              <a:rPr lang="tr-TR" b="1" dirty="0" smtClean="0"/>
              <a:t>1 yıla kadar hapis cezası </a:t>
            </a:r>
            <a:r>
              <a:rPr lang="tr-TR" dirty="0" smtClean="0"/>
              <a:t>ile cezalandırılır (ÇK, md. 7/4). </a:t>
            </a:r>
          </a:p>
          <a:p>
            <a:endParaRPr lang="tr-TR"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28604"/>
            <a:ext cx="8229600" cy="5697559"/>
          </a:xfrm>
        </p:spPr>
        <p:txBody>
          <a:bodyPr/>
          <a:lstStyle/>
          <a:p>
            <a:r>
              <a:rPr lang="tr-TR" dirty="0" smtClean="0"/>
              <a:t>Ayrıca hamil tarafından talep edilmesi halinde, </a:t>
            </a:r>
            <a:r>
              <a:rPr lang="tr-TR" b="1" dirty="0" smtClean="0"/>
              <a:t>çek düzenleyenin banka nezdinde bilinen adresi hamile verilmek zorunda</a:t>
            </a:r>
            <a:r>
              <a:rPr lang="tr-TR" dirty="0" smtClean="0"/>
              <a:t>dır. </a:t>
            </a:r>
          </a:p>
          <a:p>
            <a:r>
              <a:rPr lang="tr-TR" dirty="0" smtClean="0"/>
              <a:t>Bu yükümlülüğe </a:t>
            </a:r>
            <a:r>
              <a:rPr lang="tr-TR" b="1" dirty="0" smtClean="0">
                <a:solidFill>
                  <a:srgbClr val="FF0000"/>
                </a:solidFill>
              </a:rPr>
              <a:t>aykırı davranan bankaya </a:t>
            </a:r>
            <a:r>
              <a:rPr lang="tr-TR" dirty="0" smtClean="0"/>
              <a:t>Cumhuriyet savcısı tarafından </a:t>
            </a:r>
            <a:r>
              <a:rPr lang="tr-TR" b="1" dirty="0" smtClean="0"/>
              <a:t>500 TL’den 5,000 TL’ye kadar idarî para cezası </a:t>
            </a:r>
            <a:r>
              <a:rPr lang="tr-TR" dirty="0" smtClean="0"/>
              <a:t>verilir (ÇK, md. 7/10).</a:t>
            </a:r>
            <a:endParaRPr lang="tr-TR"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215106"/>
          </a:xfrm>
        </p:spPr>
        <p:txBody>
          <a:bodyPr>
            <a:normAutofit lnSpcReduction="10000"/>
          </a:bodyPr>
          <a:lstStyle/>
          <a:p>
            <a:r>
              <a:rPr lang="tr-TR" dirty="0" smtClean="0"/>
              <a:t>Çeke hamil olan kişi </a:t>
            </a:r>
            <a:r>
              <a:rPr lang="tr-TR" b="1" dirty="0" smtClean="0"/>
              <a:t>bankanın kanunen ödemekle yükümlüğü olduğu tutar dâhil kısmi karşılığı kabul etmeme hakkına</a:t>
            </a:r>
            <a:r>
              <a:rPr lang="tr-TR" dirty="0" smtClean="0"/>
              <a:t> sahiptir (ÇK, md. 3/5). </a:t>
            </a:r>
          </a:p>
          <a:p>
            <a:r>
              <a:rPr lang="tr-TR" dirty="0" smtClean="0"/>
              <a:t>Bu takdirde; </a:t>
            </a:r>
            <a:r>
              <a:rPr lang="tr-TR" b="1" dirty="0" smtClean="0"/>
              <a:t>karşılıksızdır işlemi bankanın ödemekle yükümlü olduğu miktarın dışında</a:t>
            </a:r>
            <a:r>
              <a:rPr lang="tr-TR" dirty="0" smtClean="0"/>
              <a:t>, çek bedelinin </a:t>
            </a:r>
            <a:r>
              <a:rPr lang="tr-TR" b="1" dirty="0" smtClean="0"/>
              <a:t>karşılanamayan kısmıyla </a:t>
            </a:r>
            <a:r>
              <a:rPr lang="tr-TR" dirty="0" smtClean="0"/>
              <a:t>sınırlı olarak yapılır (ÇK, md. 3/5). </a:t>
            </a:r>
          </a:p>
          <a:p>
            <a:r>
              <a:rPr lang="tr-TR" dirty="0" smtClean="0"/>
              <a:t>Banka görevlisi karşılıksızdır işlemini; ibraz tarihi ile ödememe nedenini </a:t>
            </a:r>
            <a:r>
              <a:rPr lang="tr-TR" b="1" dirty="0" smtClean="0"/>
              <a:t>çekin üzerine yazar ve çeki</a:t>
            </a:r>
            <a:r>
              <a:rPr lang="tr-TR" dirty="0" smtClean="0"/>
              <a:t>n üzeri hamil tarafından imzalanmak suretiyle kendisine </a:t>
            </a:r>
            <a:r>
              <a:rPr lang="tr-TR" b="1" dirty="0" smtClean="0"/>
              <a:t>iade edilir </a:t>
            </a:r>
            <a:r>
              <a:rPr lang="tr-TR" dirty="0" smtClean="0"/>
              <a:t>(ÇK, md. 3/5). </a:t>
            </a:r>
            <a:endParaRPr lang="tr-TR"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5840435"/>
          </a:xfrm>
        </p:spPr>
        <p:txBody>
          <a:bodyPr/>
          <a:lstStyle/>
          <a:p>
            <a:r>
              <a:rPr lang="tr-TR" dirty="0" smtClean="0"/>
              <a:t>Ayrıca banka görevlisi, çeki hamile iade etmeden önce çekin </a:t>
            </a:r>
            <a:r>
              <a:rPr lang="tr-TR" u="sng" dirty="0" smtClean="0">
                <a:solidFill>
                  <a:srgbClr val="FF0000"/>
                </a:solidFill>
              </a:rPr>
              <a:t>ön ve arka yüzünün fotokopisini alarak banka nezdinde saklar </a:t>
            </a:r>
            <a:r>
              <a:rPr lang="tr-TR" dirty="0" smtClean="0"/>
              <a:t>(ÇK, md. 3/5). </a:t>
            </a:r>
          </a:p>
          <a:p>
            <a:r>
              <a:rPr lang="tr-TR" dirty="0" smtClean="0"/>
              <a:t>Bu uygulama; </a:t>
            </a:r>
            <a:r>
              <a:rPr lang="tr-TR" u="sng" dirty="0" smtClean="0"/>
              <a:t>çek hesabında hiç karşılık bulunmaması</a:t>
            </a:r>
            <a:r>
              <a:rPr lang="tr-TR" dirty="0" smtClean="0"/>
              <a:t> ve </a:t>
            </a:r>
            <a:r>
              <a:rPr lang="tr-TR" u="sng" dirty="0" smtClean="0"/>
              <a:t>hamilin bankanın ödemekle yükümlü olduğu tutarın ödenmesini talep ettiği durumlarda da uygulanır </a:t>
            </a:r>
            <a:r>
              <a:rPr lang="tr-TR" dirty="0" smtClean="0"/>
              <a:t>(ÇK, md. 3/5).  </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357982"/>
          </a:xfrm>
        </p:spPr>
        <p:txBody>
          <a:bodyPr>
            <a:normAutofit/>
          </a:bodyPr>
          <a:lstStyle/>
          <a:p>
            <a:r>
              <a:rPr lang="tr-TR" dirty="0" smtClean="0"/>
              <a:t>Bankanın ödemekle yükümlü olduğu </a:t>
            </a:r>
            <a:r>
              <a:rPr lang="tr-TR" b="1" dirty="0" smtClean="0"/>
              <a:t>kanuni tutar ile çek hesabında bulunan kısmî ödemeyi kabul edilmesi hâlinde</a:t>
            </a:r>
            <a:r>
              <a:rPr lang="tr-TR" dirty="0" smtClean="0"/>
              <a:t>, </a:t>
            </a:r>
            <a:r>
              <a:rPr lang="tr-TR" dirty="0" smtClean="0">
                <a:solidFill>
                  <a:srgbClr val="FF0000"/>
                </a:solidFill>
                <a:effectLst>
                  <a:outerShdw blurRad="38100" dist="38100" dir="2700000" algn="tl">
                    <a:srgbClr val="000000">
                      <a:alpha val="43137"/>
                    </a:srgbClr>
                  </a:outerShdw>
                </a:effectLst>
              </a:rPr>
              <a:t>çekin aslı bankada kalır</a:t>
            </a:r>
            <a:r>
              <a:rPr lang="tr-TR" dirty="0" smtClean="0"/>
              <a:t>, </a:t>
            </a:r>
            <a:r>
              <a:rPr lang="tr-TR" dirty="0" smtClean="0">
                <a:solidFill>
                  <a:srgbClr val="FF0000"/>
                </a:solidFill>
              </a:rPr>
              <a:t>çekin ön ve arka yüzünün onaylı fotokopisi ücretsiz olarak hamile </a:t>
            </a:r>
            <a:r>
              <a:rPr lang="tr-TR" dirty="0" smtClean="0"/>
              <a:t>verilir (ÇK, md. 3/6). </a:t>
            </a:r>
          </a:p>
          <a:p>
            <a:r>
              <a:rPr lang="tr-TR" b="1" dirty="0" smtClean="0"/>
              <a:t>Onaylı fotokopi </a:t>
            </a:r>
            <a:r>
              <a:rPr lang="tr-TR" dirty="0" smtClean="0"/>
              <a:t>icra dairesi ya da icra mahkemesine sunulan </a:t>
            </a:r>
            <a:r>
              <a:rPr lang="tr-TR" b="1" dirty="0" smtClean="0"/>
              <a:t>delil niteliği taşımakla birlikte</a:t>
            </a:r>
            <a:r>
              <a:rPr lang="tr-TR" dirty="0" smtClean="0"/>
              <a:t>; hamile, TTK’ce </a:t>
            </a:r>
            <a:r>
              <a:rPr lang="tr-TR" b="1" dirty="0" smtClean="0"/>
              <a:t>belirlenen başvuru borçlularına</a:t>
            </a:r>
            <a:r>
              <a:rPr lang="tr-TR" dirty="0" smtClean="0"/>
              <a:t> (yani çeki kendinden önce ciro edenlere ya da lehtara) </a:t>
            </a:r>
            <a:r>
              <a:rPr lang="tr-TR" b="1" dirty="0" smtClean="0"/>
              <a:t>başvurma imkânını verir</a:t>
            </a:r>
            <a:r>
              <a:rPr lang="tr-TR" dirty="0" smtClean="0"/>
              <a:t> (ÇK, md. 3/6). </a:t>
            </a:r>
          </a:p>
          <a:p>
            <a:endParaRPr lang="tr-TR"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6143668"/>
          </a:xfrm>
        </p:spPr>
        <p:txBody>
          <a:bodyPr>
            <a:normAutofit/>
          </a:bodyPr>
          <a:lstStyle/>
          <a:p>
            <a:r>
              <a:rPr lang="tr-TR" dirty="0" smtClean="0"/>
              <a:t>Bunun yanında icra iflas hükümlerine göre kambiyo senetlerine özgü haciz yoluna başvurulması halinde, </a:t>
            </a:r>
            <a:r>
              <a:rPr lang="tr-TR" b="1" dirty="0" smtClean="0"/>
              <a:t>takip talebine çekin onaylı fotokopisi eklenmeli</a:t>
            </a:r>
            <a:r>
              <a:rPr lang="tr-TR" dirty="0" smtClean="0"/>
              <a:t>dir (ÇK, md. 3/6). </a:t>
            </a:r>
          </a:p>
          <a:p>
            <a:r>
              <a:rPr lang="tr-TR" dirty="0" smtClean="0"/>
              <a:t>Dahası; icra iflas hükümlerine göre şikâyet yoluna başvurmak isteyen borçlunun icra mahkemesine yapacağı </a:t>
            </a:r>
            <a:r>
              <a:rPr lang="tr-TR" b="1" dirty="0" smtClean="0"/>
              <a:t>şikâyetlerde şikâyet dilekçesine bu belgeyi eklemesi </a:t>
            </a:r>
            <a:r>
              <a:rPr lang="tr-TR" dirty="0" smtClean="0"/>
              <a:t>gerekmektedir (ÇK, md. 3/6).</a:t>
            </a:r>
            <a:endParaRPr lang="tr-TR"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357982"/>
          </a:xfrm>
        </p:spPr>
        <p:txBody>
          <a:bodyPr>
            <a:normAutofit fontScale="92500"/>
          </a:bodyPr>
          <a:lstStyle/>
          <a:p>
            <a:r>
              <a:rPr lang="tr-TR" b="1" dirty="0" smtClean="0"/>
              <a:t>Bankaya</a:t>
            </a:r>
            <a:r>
              <a:rPr lang="tr-TR" dirty="0" smtClean="0"/>
              <a:t>, </a:t>
            </a:r>
            <a:r>
              <a:rPr lang="tr-TR" dirty="0" err="1" smtClean="0"/>
              <a:t>ÇK’de</a:t>
            </a:r>
            <a:r>
              <a:rPr lang="tr-TR" dirty="0" smtClean="0"/>
              <a:t> verilen bu tür sorumluluklara karşın yükümlülüklerini yerine getirmemesi halinde </a:t>
            </a:r>
            <a:r>
              <a:rPr lang="tr-TR" b="1" dirty="0" smtClean="0"/>
              <a:t>mali bir yaptırım uygulanır</a:t>
            </a:r>
            <a:r>
              <a:rPr lang="tr-TR" dirty="0" smtClean="0"/>
              <a:t>. </a:t>
            </a:r>
          </a:p>
          <a:p>
            <a:r>
              <a:rPr lang="tr-TR" dirty="0" smtClean="0"/>
              <a:t>Buna göre banka, çek karşılığının hesapta bulunması ya da kanunen ödemekle yükümlendirildiği miktarı hamile </a:t>
            </a:r>
            <a:r>
              <a:rPr lang="tr-TR" b="1" dirty="0" smtClean="0"/>
              <a:t>ödemeyi geciktirmesi halinde hamile, her geçen gün için ‰ 3 oranında gecikme cezası</a:t>
            </a:r>
            <a:r>
              <a:rPr lang="tr-TR" dirty="0" smtClean="0"/>
              <a:t> öder (ÇK, md. 3/7). </a:t>
            </a:r>
          </a:p>
          <a:p>
            <a:r>
              <a:rPr lang="tr-TR" dirty="0" smtClean="0"/>
              <a:t>Diğer taraftan karşılığı kısmen veya tamamen bulunmayan bir çek düzenleyen kişi, </a:t>
            </a:r>
            <a:r>
              <a:rPr lang="tr-TR" b="1" dirty="0" smtClean="0"/>
              <a:t>çekin karşılıksız kalan kısmının % 10’u tutarında bir bedeli</a:t>
            </a:r>
            <a:r>
              <a:rPr lang="tr-TR" dirty="0" smtClean="0"/>
              <a:t> hamile ödemek yanında </a:t>
            </a:r>
            <a:r>
              <a:rPr lang="tr-TR" b="1" dirty="0" smtClean="0"/>
              <a:t>uğradığı zararları da tazmin etmek</a:t>
            </a:r>
            <a:r>
              <a:rPr lang="tr-TR" dirty="0" smtClean="0"/>
              <a:t> zorundadır (TTK, 783/3).</a:t>
            </a:r>
          </a:p>
          <a:p>
            <a:endParaRPr lang="tr-TR"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4290"/>
            <a:ext cx="8229600" cy="6500858"/>
          </a:xfrm>
        </p:spPr>
        <p:txBody>
          <a:bodyPr>
            <a:normAutofit fontScale="92500" lnSpcReduction="10000"/>
          </a:bodyPr>
          <a:lstStyle/>
          <a:p>
            <a:r>
              <a:rPr lang="tr-TR" dirty="0" smtClean="0"/>
              <a:t>2016 yılının ikinci yarısında yasalaşan çekte </a:t>
            </a:r>
            <a:r>
              <a:rPr lang="tr-TR" dirty="0" err="1" smtClean="0"/>
              <a:t>karekod</a:t>
            </a:r>
            <a:r>
              <a:rPr lang="tr-TR" dirty="0" smtClean="0"/>
              <a:t> uygulamasının gereği olarak, lehine </a:t>
            </a:r>
            <a:r>
              <a:rPr lang="tr-TR" dirty="0" err="1" smtClean="0"/>
              <a:t>karekodlu</a:t>
            </a:r>
            <a:r>
              <a:rPr lang="tr-TR" dirty="0" smtClean="0"/>
              <a:t> çek düzenlenen lehtar, teslim aldığı çeki </a:t>
            </a:r>
            <a:r>
              <a:rPr lang="tr-TR" b="1" dirty="0" smtClean="0"/>
              <a:t>TBB Risk Merkezi </a:t>
            </a:r>
            <a:r>
              <a:rPr lang="tr-TR" b="1" dirty="0" err="1" smtClean="0"/>
              <a:t>nezdindeki</a:t>
            </a:r>
            <a:r>
              <a:rPr lang="tr-TR" b="1" dirty="0" smtClean="0"/>
              <a:t> sisteme kaydetmek zorunda</a:t>
            </a:r>
            <a:r>
              <a:rPr lang="tr-TR" dirty="0" smtClean="0"/>
              <a:t>dır (ÇK, md. 3/10). </a:t>
            </a:r>
          </a:p>
          <a:p>
            <a:r>
              <a:rPr lang="tr-TR" dirty="0" smtClean="0"/>
              <a:t>Bu uygulama </a:t>
            </a:r>
            <a:r>
              <a:rPr lang="tr-TR" b="1" dirty="0" smtClean="0"/>
              <a:t>çek hamilini korumaya yönelik önemli bir müessese</a:t>
            </a:r>
            <a:r>
              <a:rPr lang="tr-TR" dirty="0" smtClean="0"/>
              <a:t>dir. </a:t>
            </a:r>
          </a:p>
          <a:p>
            <a:r>
              <a:rPr lang="tr-TR" dirty="0" smtClean="0"/>
              <a:t>Bu düzenleme sayesinde </a:t>
            </a:r>
            <a:r>
              <a:rPr lang="tr-TR" dirty="0" err="1" smtClean="0"/>
              <a:t>lehdar</a:t>
            </a:r>
            <a:r>
              <a:rPr lang="tr-TR" dirty="0" smtClean="0"/>
              <a:t>; lehine düzenlenen </a:t>
            </a:r>
            <a:r>
              <a:rPr lang="tr-TR" dirty="0" err="1" smtClean="0"/>
              <a:t>karekodlu</a:t>
            </a:r>
            <a:r>
              <a:rPr lang="tr-TR" dirty="0" smtClean="0"/>
              <a:t> çeki sisteme kaydettikten sonra, </a:t>
            </a:r>
            <a:r>
              <a:rPr lang="tr-TR" i="1" dirty="0" smtClean="0"/>
              <a:t>“...çek düzenleyen tüzel kişinin temsilcilerinde meydana gelen değişiklikler, çek hesabı sahibi tüzel kişinin sorumluluğunu ortadan...”</a:t>
            </a:r>
            <a:r>
              <a:rPr lang="tr-TR" dirty="0" smtClean="0"/>
              <a:t> kaldırmayacağından koruma altına alınır (ÇK, md. 3/10).</a:t>
            </a:r>
          </a:p>
          <a:p>
            <a:endParaRPr lang="tr-T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42918"/>
            <a:ext cx="8229600" cy="5483245"/>
          </a:xfrm>
        </p:spPr>
        <p:txBody>
          <a:bodyPr/>
          <a:lstStyle/>
          <a:p>
            <a:r>
              <a:rPr lang="tr-TR" dirty="0" smtClean="0"/>
              <a:t>Kare kodlu çek uygulaması ile; çek alacaklıları, çek üzerindeki </a:t>
            </a:r>
            <a:r>
              <a:rPr lang="tr-TR" dirty="0" err="1" smtClean="0"/>
              <a:t>karekodu</a:t>
            </a:r>
            <a:r>
              <a:rPr lang="tr-TR" dirty="0" smtClean="0"/>
              <a:t> okutmak suretiyle, </a:t>
            </a:r>
          </a:p>
          <a:p>
            <a:pPr lvl="1"/>
            <a:r>
              <a:rPr lang="tr-TR" dirty="0" smtClean="0"/>
              <a:t>çekin ödenip ödenmeme riskini, </a:t>
            </a:r>
          </a:p>
          <a:p>
            <a:pPr lvl="1"/>
            <a:r>
              <a:rPr lang="tr-TR" dirty="0" smtClean="0"/>
              <a:t>çek düzenleyicisinin bilgilerini, </a:t>
            </a:r>
          </a:p>
          <a:p>
            <a:pPr lvl="1"/>
            <a:r>
              <a:rPr lang="tr-TR" dirty="0" smtClean="0"/>
              <a:t>kredibilitesini ve </a:t>
            </a:r>
          </a:p>
          <a:p>
            <a:pPr lvl="1"/>
            <a:r>
              <a:rPr lang="tr-TR" dirty="0" smtClean="0"/>
              <a:t>ödeme alışkanlığını ayrıca</a:t>
            </a:r>
          </a:p>
          <a:p>
            <a:pPr lvl="1"/>
            <a:r>
              <a:rPr lang="tr-TR" dirty="0" smtClean="0"/>
              <a:t>yasaklılık durumu vb. bilgilere kolaylıkla ulaşabilmektedirler (Şahin, 2017: 11).</a:t>
            </a:r>
            <a:endParaRPr lang="tr-TR"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Çek Düzenleme ve Çek Hesabı Açma Yasağı </a:t>
            </a:r>
            <a:endParaRPr lang="tr-TR" dirty="0"/>
          </a:p>
        </p:txBody>
      </p:sp>
      <p:sp>
        <p:nvSpPr>
          <p:cNvPr id="3" name="2 İçerik Yer Tutucusu"/>
          <p:cNvSpPr>
            <a:spLocks noGrp="1"/>
          </p:cNvSpPr>
          <p:nvPr>
            <p:ph idx="1"/>
          </p:nvPr>
        </p:nvSpPr>
        <p:spPr>
          <a:xfrm>
            <a:off x="457200" y="1600200"/>
            <a:ext cx="8229600" cy="5043510"/>
          </a:xfrm>
        </p:spPr>
        <p:txBody>
          <a:bodyPr>
            <a:normAutofit/>
          </a:bodyPr>
          <a:lstStyle/>
          <a:p>
            <a:r>
              <a:rPr lang="tr-TR" dirty="0" smtClean="0"/>
              <a:t>Keşide edilen çekin karşılıksız işlemi görmesi nedeniyle çek düzenleyen kişi, uygulanan mali yaptırım yanında, </a:t>
            </a:r>
            <a:r>
              <a:rPr lang="tr-TR" b="1" dirty="0" smtClean="0"/>
              <a:t>iki farklı yaptırıma daha tabi tutulur</a:t>
            </a:r>
            <a:r>
              <a:rPr lang="tr-TR" dirty="0" smtClean="0"/>
              <a:t>. </a:t>
            </a:r>
          </a:p>
          <a:p>
            <a:r>
              <a:rPr lang="tr-TR" dirty="0" smtClean="0"/>
              <a:t>Bu yaptırımlar </a:t>
            </a:r>
            <a:r>
              <a:rPr lang="tr-TR" b="1" dirty="0" smtClean="0"/>
              <a:t>adli yaptırımlar</a:t>
            </a:r>
            <a:r>
              <a:rPr lang="tr-TR" dirty="0" smtClean="0"/>
              <a:t>dır. </a:t>
            </a:r>
          </a:p>
          <a:p>
            <a:r>
              <a:rPr lang="tr-TR" dirty="0" err="1" smtClean="0"/>
              <a:t>ÇK’ye</a:t>
            </a:r>
            <a:r>
              <a:rPr lang="tr-TR" dirty="0" smtClean="0"/>
              <a:t> göre, bu yaptırımlardan ilki </a:t>
            </a:r>
            <a:r>
              <a:rPr lang="tr-TR" b="1" dirty="0" smtClean="0"/>
              <a:t>adli para cezası</a:t>
            </a:r>
            <a:r>
              <a:rPr lang="tr-TR" dirty="0" smtClean="0"/>
              <a:t>, diğeri ise (bir hakkın kullanımını engellemeye yönelen) </a:t>
            </a:r>
            <a:r>
              <a:rPr lang="tr-TR" b="1" dirty="0" smtClean="0"/>
              <a:t>çek düzenleme ve çek hesabı açma yasağı</a:t>
            </a:r>
            <a:r>
              <a:rPr lang="tr-TR" dirty="0" smtClean="0"/>
              <a:t>dır. </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5840435"/>
          </a:xfrm>
        </p:spPr>
        <p:txBody>
          <a:bodyPr/>
          <a:lstStyle/>
          <a:p>
            <a:r>
              <a:rPr lang="tr-TR" dirty="0" smtClean="0"/>
              <a:t>Bu yaptırımlara yönelik olarak, hükmün açıklanmasının geri bırakılması kararı verilemeyeceği gibi, ön ödeme ya da uzlaşma gibi müesseselere de başvurulamaz (ÇK, md. 5/10).</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5840435"/>
          </a:xfrm>
        </p:spPr>
        <p:txBody>
          <a:bodyPr>
            <a:normAutofit/>
          </a:bodyPr>
          <a:lstStyle/>
          <a:p>
            <a:r>
              <a:rPr lang="tr-TR" b="1" dirty="0" smtClean="0"/>
              <a:t>Adli para cezası</a:t>
            </a:r>
            <a:r>
              <a:rPr lang="tr-TR" dirty="0" smtClean="0"/>
              <a:t>nın uygulanmasına yönelik ön koşul </a:t>
            </a:r>
            <a:r>
              <a:rPr lang="tr-TR" b="1" dirty="0" smtClean="0"/>
              <a:t>hamilin şikâyeti</a:t>
            </a:r>
            <a:r>
              <a:rPr lang="tr-TR" dirty="0" smtClean="0"/>
              <a:t>dir. </a:t>
            </a:r>
          </a:p>
          <a:p>
            <a:r>
              <a:rPr lang="tr-TR" dirty="0" smtClean="0"/>
              <a:t>Kanun koyucu şikâyete ilişkin hükümler için İİK md. 347, md. 349, … md. 353’e atıfta bulunmuştur. </a:t>
            </a:r>
          </a:p>
          <a:p>
            <a:r>
              <a:rPr lang="tr-TR" dirty="0" smtClean="0"/>
              <a:t>Buna göre; </a:t>
            </a:r>
            <a:r>
              <a:rPr lang="tr-TR" b="1" dirty="0" smtClean="0"/>
              <a:t>şikâyet süreye tabidir</a:t>
            </a:r>
            <a:r>
              <a:rPr lang="tr-TR" dirty="0" smtClean="0"/>
              <a:t>. </a:t>
            </a:r>
          </a:p>
          <a:p>
            <a:r>
              <a:rPr lang="tr-TR" dirty="0" smtClean="0"/>
              <a:t>Şikâyet hakkı, </a:t>
            </a:r>
            <a:r>
              <a:rPr lang="tr-TR" b="1" dirty="0" smtClean="0"/>
              <a:t>fiilin öğrenildiği tarihten itibaren 3 ay </a:t>
            </a:r>
            <a:r>
              <a:rPr lang="tr-TR" dirty="0" smtClean="0"/>
              <a:t>ve </a:t>
            </a:r>
            <a:r>
              <a:rPr lang="tr-TR" b="1" dirty="0" smtClean="0"/>
              <a:t>her halde fiilin işlendiği tarihten itibaren 1 yıl içinde</a:t>
            </a:r>
            <a:r>
              <a:rPr lang="tr-TR" dirty="0" smtClean="0"/>
              <a:t> ilgili </a:t>
            </a:r>
            <a:r>
              <a:rPr lang="tr-TR" dirty="0" err="1" smtClean="0"/>
              <a:t>merciye</a:t>
            </a:r>
            <a:r>
              <a:rPr lang="tr-TR" dirty="0" smtClean="0"/>
              <a:t> iletilmesi gerekir. </a:t>
            </a:r>
            <a:endParaRPr lang="tr-TR" dirty="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4290"/>
            <a:ext cx="8229600" cy="6500858"/>
          </a:xfrm>
        </p:spPr>
        <p:txBody>
          <a:bodyPr>
            <a:normAutofit fontScale="92500"/>
          </a:bodyPr>
          <a:lstStyle/>
          <a:p>
            <a:r>
              <a:rPr lang="tr-TR" dirty="0" smtClean="0"/>
              <a:t>Aksi takdirde şikâyet hakkı düşer (İİK, md. 347). </a:t>
            </a:r>
          </a:p>
          <a:p>
            <a:r>
              <a:rPr lang="tr-TR" b="1" dirty="0" smtClean="0"/>
              <a:t>Şikâyet merci icra mahkemesi</a:t>
            </a:r>
            <a:r>
              <a:rPr lang="tr-TR" dirty="0" smtClean="0"/>
              <a:t>dir. </a:t>
            </a:r>
          </a:p>
          <a:p>
            <a:r>
              <a:rPr lang="tr-TR" dirty="0" smtClean="0"/>
              <a:t>Yetkili icra mahkemesi ise; </a:t>
            </a:r>
            <a:r>
              <a:rPr lang="tr-TR" dirty="0" smtClean="0">
                <a:solidFill>
                  <a:srgbClr val="FF0000"/>
                </a:solidFill>
              </a:rPr>
              <a:t>“</a:t>
            </a:r>
            <a:r>
              <a:rPr lang="tr-TR" i="1" dirty="0" smtClean="0">
                <a:solidFill>
                  <a:srgbClr val="FF0000"/>
                </a:solidFill>
              </a:rPr>
              <a:t>… çekin tahsil için bankaya ibraz edildiği veya çek hesabının açıldığı banka şubesinin bulunduğu yer ya da hesap sahibinin yahut şikâyetçinin yerleşim yeri…” </a:t>
            </a:r>
            <a:r>
              <a:rPr lang="tr-TR" dirty="0" smtClean="0"/>
              <a:t>mahkemesidir (ÇK, md. 5/1). </a:t>
            </a:r>
          </a:p>
          <a:p>
            <a:r>
              <a:rPr lang="tr-TR" dirty="0" smtClean="0"/>
              <a:t>İcra mahkemesi şikâyeti; </a:t>
            </a:r>
            <a:r>
              <a:rPr lang="tr-TR" dirty="0" smtClean="0">
                <a:effectLst>
                  <a:outerShdw blurRad="38100" dist="38100" dir="2700000" algn="tl">
                    <a:srgbClr val="000000">
                      <a:alpha val="43137"/>
                    </a:srgbClr>
                  </a:outerShdw>
                </a:effectLst>
              </a:rPr>
              <a:t>Cumhuriyet Başsavcısının yer almadığı duruşmada dinler, delilleri inceler ve nihai kararını bu süreci takip eden 5 gün içinde verir ve ilamın gereğinin yerine getirilmesini Cumhuriyet Savcısından </a:t>
            </a:r>
            <a:r>
              <a:rPr lang="tr-TR" dirty="0" smtClean="0"/>
              <a:t>talep eder (İİK, md. 349, md. 350, md. 351, md. 352)</a:t>
            </a:r>
          </a:p>
          <a:p>
            <a:endParaRPr lang="tr-TR"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4290"/>
            <a:ext cx="8229600" cy="6429420"/>
          </a:xfrm>
        </p:spPr>
        <p:txBody>
          <a:bodyPr>
            <a:normAutofit/>
          </a:bodyPr>
          <a:lstStyle/>
          <a:p>
            <a:r>
              <a:rPr lang="tr-TR" dirty="0" smtClean="0"/>
              <a:t>Şikâyet üzerine kovuşturma sırasında icra mahkemesi </a:t>
            </a:r>
            <a:r>
              <a:rPr lang="tr-TR" b="1" dirty="0" smtClean="0"/>
              <a:t>karşılıksızdır işlemi yapılan her bir çek için 1,500 güne kadar adli para cezası</a:t>
            </a:r>
            <a:r>
              <a:rPr lang="tr-TR" dirty="0" smtClean="0"/>
              <a:t>na hükmedebilir (ÇK, md. 5/1). </a:t>
            </a:r>
          </a:p>
          <a:p>
            <a:r>
              <a:rPr lang="tr-TR" dirty="0" smtClean="0"/>
              <a:t>Adli para cezası (20 TL ile 100 TL arasında) sanığın ekonomik durumunda göre hâkim tarafından takdir edilir. </a:t>
            </a:r>
          </a:p>
          <a:p>
            <a:r>
              <a:rPr lang="tr-TR" dirty="0" smtClean="0"/>
              <a:t>Ancak kanun koyucu tatbik edilecek adli para cezasının en az tutarını ÇK md. 5/1’de ayrıca tespit etmiştir. </a:t>
            </a: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286544"/>
          </a:xfrm>
        </p:spPr>
        <p:txBody>
          <a:bodyPr>
            <a:normAutofit fontScale="92500"/>
          </a:bodyPr>
          <a:lstStyle/>
          <a:p>
            <a:r>
              <a:rPr lang="tr-TR" dirty="0" smtClean="0"/>
              <a:t>Buna göre; </a:t>
            </a:r>
            <a:r>
              <a:rPr lang="tr-TR" b="1" dirty="0" smtClean="0"/>
              <a:t>adli para cezasında alt sınır</a:t>
            </a:r>
            <a:r>
              <a:rPr lang="tr-TR" dirty="0" smtClean="0"/>
              <a:t>; </a:t>
            </a:r>
            <a:r>
              <a:rPr lang="tr-TR" u="sng" dirty="0" smtClean="0">
                <a:solidFill>
                  <a:srgbClr val="FF0000"/>
                </a:solidFill>
              </a:rPr>
              <a:t>karşılıksız kalan miktar ile takip ve yargılama masrafları yanında</a:t>
            </a:r>
            <a:r>
              <a:rPr lang="tr-TR" dirty="0" smtClean="0"/>
              <a:t> “</a:t>
            </a:r>
            <a:r>
              <a:rPr lang="tr-TR" i="1" dirty="0" smtClean="0"/>
              <a:t>…çekin üzerinde yazılı bulunan düzenleme tarihine göre kanuni ibraz tarihinden itibaren işleyecek…</a:t>
            </a:r>
            <a:r>
              <a:rPr lang="tr-TR" dirty="0" smtClean="0"/>
              <a:t>” 3095 sayılı Kanuni Faiz ve Temerrüt Faizine İlişkin Kanuna “</a:t>
            </a:r>
            <a:r>
              <a:rPr lang="tr-TR" i="1" dirty="0" smtClean="0"/>
              <a:t>…göre ticari işlerde…</a:t>
            </a:r>
            <a:r>
              <a:rPr lang="tr-TR" dirty="0" smtClean="0"/>
              <a:t>”</a:t>
            </a:r>
            <a:r>
              <a:rPr lang="tr-TR" i="1" dirty="0" smtClean="0"/>
              <a:t> </a:t>
            </a:r>
            <a:r>
              <a:rPr lang="tr-TR" dirty="0" smtClean="0"/>
              <a:t>uygulanan “</a:t>
            </a:r>
            <a:r>
              <a:rPr lang="tr-TR" i="1" dirty="0" smtClean="0"/>
              <a:t>…temerrüt faizi oranı üzerinden hesaplanacak…</a:t>
            </a:r>
            <a:r>
              <a:rPr lang="tr-TR" dirty="0" smtClean="0"/>
              <a:t>” </a:t>
            </a:r>
            <a:r>
              <a:rPr lang="tr-TR" u="sng" dirty="0" smtClean="0">
                <a:solidFill>
                  <a:srgbClr val="FF0000"/>
                </a:solidFill>
              </a:rPr>
              <a:t>faiz tutarlarının toplamından az olamaz</a:t>
            </a:r>
            <a:r>
              <a:rPr lang="tr-TR" dirty="0" smtClean="0"/>
              <a:t> (ÇK, md. 5/1). </a:t>
            </a:r>
          </a:p>
          <a:p>
            <a:r>
              <a:rPr lang="tr-TR" dirty="0" smtClean="0"/>
              <a:t>Adli para cezasının hükümlü tarafından </a:t>
            </a:r>
            <a:r>
              <a:rPr lang="tr-TR" b="1" dirty="0" smtClean="0"/>
              <a:t>ödenmemesi halinde</a:t>
            </a:r>
            <a:r>
              <a:rPr lang="tr-TR" dirty="0" smtClean="0"/>
              <a:t>, diğer güvenlik tedbirlerine başvurulmaksızın </a:t>
            </a:r>
            <a:r>
              <a:rPr lang="tr-TR" b="1" dirty="0" smtClean="0"/>
              <a:t>para cezası hapis cezasına çevrilerek tatbik edilir </a:t>
            </a:r>
            <a:r>
              <a:rPr lang="tr-TR" dirty="0" smtClean="0"/>
              <a:t>(ÇK, md. 5/11). </a:t>
            </a:r>
          </a:p>
          <a:p>
            <a:endParaRPr lang="tr-TR" dirty="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5840435"/>
          </a:xfrm>
        </p:spPr>
        <p:txBody>
          <a:bodyPr>
            <a:normAutofit/>
          </a:bodyPr>
          <a:lstStyle/>
          <a:p>
            <a:r>
              <a:rPr lang="tr-TR" dirty="0" smtClean="0"/>
              <a:t>Adli para cezası yanında icra mahkemesi, düzenlediği çeke karşılıksızdır işlemi yapılan kişinin </a:t>
            </a:r>
            <a:r>
              <a:rPr lang="tr-TR" b="1" dirty="0" smtClean="0"/>
              <a:t>çek düzenlemesini ya da çek hesabı açmasını yasaklayabilir</a:t>
            </a:r>
            <a:r>
              <a:rPr lang="tr-TR" dirty="0" smtClean="0"/>
              <a:t>; böyle bir karar hali hazırda varsa </a:t>
            </a:r>
            <a:r>
              <a:rPr lang="tr-TR" b="1" dirty="0" smtClean="0"/>
              <a:t>kararın devamına da hükmedebilir</a:t>
            </a:r>
            <a:r>
              <a:rPr lang="tr-TR" dirty="0" smtClean="0"/>
              <a:t> (ÇK, md. 5/1). </a:t>
            </a:r>
          </a:p>
          <a:p>
            <a:r>
              <a:rPr lang="tr-TR" dirty="0" smtClean="0"/>
              <a:t>Yargılama sürecinde mahkeme başkanı resen çek düzenlemenin ya da çek hesabı açılmasının yasaklanmasını bir </a:t>
            </a:r>
            <a:r>
              <a:rPr lang="tr-TR" b="1" dirty="0" smtClean="0"/>
              <a:t>koruma tedbiri olarak alabilir</a:t>
            </a:r>
            <a:r>
              <a:rPr lang="tr-TR" dirty="0" smtClean="0"/>
              <a:t>. </a:t>
            </a: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526508"/>
          </a:xfrm>
        </p:spPr>
        <p:txBody>
          <a:bodyPr>
            <a:normAutofit/>
          </a:bodyPr>
          <a:lstStyle/>
          <a:p>
            <a:r>
              <a:rPr lang="tr-TR" dirty="0" smtClean="0"/>
              <a:t>Bu uygulama ile mahkeme; zaten düzenlediği çekleri ödeyemeyen kişinin yeni bir çek düzenlemesini önleyerek, </a:t>
            </a:r>
            <a:r>
              <a:rPr lang="tr-TR" b="1" dirty="0" smtClean="0"/>
              <a:t>ekonomik ve adli anlamda daha fazla uyuşmazlığın ortaya çıkmasını önlemek isteyecektir</a:t>
            </a:r>
            <a:r>
              <a:rPr lang="tr-TR" dirty="0" smtClean="0"/>
              <a:t>. </a:t>
            </a:r>
          </a:p>
          <a:p>
            <a:r>
              <a:rPr lang="tr-TR" dirty="0" smtClean="0"/>
              <a:t>Yasağa ilişkin kararlar; </a:t>
            </a:r>
          </a:p>
          <a:p>
            <a:pPr lvl="1"/>
            <a:r>
              <a:rPr lang="tr-TR" dirty="0" smtClean="0">
                <a:solidFill>
                  <a:srgbClr val="FF0000"/>
                </a:solidFill>
              </a:rPr>
              <a:t>Çek hesabı sahibi gerçek kişi,</a:t>
            </a:r>
          </a:p>
          <a:p>
            <a:pPr lvl="1"/>
            <a:r>
              <a:rPr lang="tr-TR" dirty="0" smtClean="0">
                <a:solidFill>
                  <a:srgbClr val="FF0000"/>
                </a:solidFill>
              </a:rPr>
              <a:t>Çek hesabı sahibi tüzel kişi ya da tüzel kişi adına çek keşide eden kişi/kişiler,</a:t>
            </a:r>
          </a:p>
          <a:p>
            <a:pPr lvl="1"/>
            <a:r>
              <a:rPr lang="tr-TR" dirty="0" smtClean="0">
                <a:solidFill>
                  <a:srgbClr val="FF0000"/>
                </a:solidFill>
              </a:rPr>
              <a:t>Sermaye şirketlerinde yönetim organı ile ticaret siciline tescil edilen şirket yetkilileri</a:t>
            </a:r>
            <a:r>
              <a:rPr lang="tr-TR" dirty="0" smtClean="0"/>
              <a:t> </a:t>
            </a:r>
            <a:r>
              <a:rPr lang="tr-TR" b="1" dirty="0" smtClean="0"/>
              <a:t>hakkında uygulanır. </a:t>
            </a: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6215106"/>
          </a:xfrm>
        </p:spPr>
        <p:txBody>
          <a:bodyPr>
            <a:normAutofit/>
          </a:bodyPr>
          <a:lstStyle/>
          <a:p>
            <a:r>
              <a:rPr lang="tr-TR" dirty="0" smtClean="0"/>
              <a:t>Mahkeme tarafından verilen </a:t>
            </a:r>
            <a:r>
              <a:rPr lang="tr-TR" b="1" dirty="0" smtClean="0"/>
              <a:t>karar</a:t>
            </a:r>
            <a:r>
              <a:rPr lang="tr-TR" dirty="0" smtClean="0"/>
              <a:t>; ilgililerine, çek hesabının açılması sırasında bildirdikleri adreslerine ya da değişen ve bankaya bildirdikleri adreslerine </a:t>
            </a:r>
            <a:r>
              <a:rPr lang="tr-TR" b="1" dirty="0" smtClean="0"/>
              <a:t>tebliğ edilir</a:t>
            </a:r>
            <a:r>
              <a:rPr lang="tr-TR" dirty="0" smtClean="0"/>
              <a:t>. </a:t>
            </a:r>
          </a:p>
          <a:p>
            <a:r>
              <a:rPr lang="tr-TR" dirty="0" smtClean="0"/>
              <a:t>Bu adreste ilgilinin bulunup bulunmaması tebliğin sonuçlarını ortadan kaldırmaz. </a:t>
            </a:r>
          </a:p>
          <a:p>
            <a:r>
              <a:rPr lang="tr-TR" dirty="0" smtClean="0"/>
              <a:t>Yani her halükarda karar tebliğ edilmiş sayılır (ÇK, md. 5/5). </a:t>
            </a:r>
          </a:p>
          <a:p>
            <a:endParaRPr lang="tr-TR" dirty="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5840435"/>
          </a:xfrm>
        </p:spPr>
        <p:txBody>
          <a:bodyPr>
            <a:normAutofit/>
          </a:bodyPr>
          <a:lstStyle/>
          <a:p>
            <a:r>
              <a:rPr lang="tr-TR" dirty="0" smtClean="0"/>
              <a:t>Hakkında koruma tedbiri olarak yasaklama kararı verilenler, kararın kendilerine tefhim ya da tebliğ tarihinde itibaren </a:t>
            </a:r>
            <a:r>
              <a:rPr lang="tr-TR" b="1" dirty="0" smtClean="0"/>
              <a:t>7 gün içinde itiraz edebilirler</a:t>
            </a:r>
            <a:r>
              <a:rPr lang="tr-TR" dirty="0" smtClean="0"/>
              <a:t>. </a:t>
            </a:r>
          </a:p>
          <a:p>
            <a:r>
              <a:rPr lang="tr-TR" dirty="0" smtClean="0"/>
              <a:t>Kanun koyucu itiraza ilişkin hükümlere yönelik İİK. md. 353/1’e atıfta bulunmuştur.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6357982"/>
          </a:xfrm>
        </p:spPr>
        <p:txBody>
          <a:bodyPr>
            <a:normAutofit lnSpcReduction="10000"/>
          </a:bodyPr>
          <a:lstStyle/>
          <a:p>
            <a:r>
              <a:rPr lang="tr-TR" dirty="0" smtClean="0"/>
              <a:t>Ayrıca ÇK. md. 2/7’de </a:t>
            </a:r>
            <a:r>
              <a:rPr lang="tr-TR" b="1" dirty="0" smtClean="0"/>
              <a:t>çek yaprağının üzerinde bulunması gereken bilgilere </a:t>
            </a:r>
            <a:r>
              <a:rPr lang="tr-TR" dirty="0" smtClean="0"/>
              <a:t>yer verilmiştir. </a:t>
            </a:r>
          </a:p>
          <a:p>
            <a:r>
              <a:rPr lang="tr-TR" dirty="0" smtClean="0"/>
              <a:t>Bunlar; </a:t>
            </a:r>
            <a:r>
              <a:rPr lang="tr-TR" dirty="0" smtClean="0">
                <a:solidFill>
                  <a:srgbClr val="FF0000"/>
                </a:solidFill>
              </a:rPr>
              <a:t>bankaca açılan çek hesabının numarası</a:t>
            </a:r>
            <a:r>
              <a:rPr lang="tr-TR" dirty="0" smtClean="0"/>
              <a:t>, </a:t>
            </a:r>
            <a:r>
              <a:rPr lang="tr-TR" dirty="0" smtClean="0">
                <a:solidFill>
                  <a:srgbClr val="00B050"/>
                </a:solidFill>
              </a:rPr>
              <a:t>çek hesabının bulunduğu banka şubesinin adı</a:t>
            </a:r>
            <a:r>
              <a:rPr lang="tr-TR" dirty="0" smtClean="0"/>
              <a:t>, </a:t>
            </a:r>
            <a:r>
              <a:rPr lang="tr-TR" dirty="0" smtClean="0">
                <a:solidFill>
                  <a:srgbClr val="0070C0"/>
                </a:solidFill>
              </a:rPr>
              <a:t>çek hesabı sahibi gerçek kişinin adı ve soyadı</a:t>
            </a:r>
            <a:r>
              <a:rPr lang="tr-TR" dirty="0" smtClean="0"/>
              <a:t>, </a:t>
            </a:r>
            <a:r>
              <a:rPr lang="tr-TR" dirty="0" smtClean="0">
                <a:solidFill>
                  <a:srgbClr val="C00000"/>
                </a:solidFill>
              </a:rPr>
              <a:t>tüzel kişinin adı</a:t>
            </a:r>
            <a:r>
              <a:rPr lang="tr-TR" dirty="0" smtClean="0"/>
              <a:t>, </a:t>
            </a:r>
            <a:r>
              <a:rPr lang="tr-TR" dirty="0" smtClean="0">
                <a:solidFill>
                  <a:srgbClr val="FF0000"/>
                </a:solidFill>
              </a:rPr>
              <a:t>çek hesabı sahibi gerçek veya tüzel kişinin vergi kimlik numarası</a:t>
            </a:r>
            <a:r>
              <a:rPr lang="tr-TR" dirty="0" smtClean="0"/>
              <a:t>, </a:t>
            </a:r>
            <a:r>
              <a:rPr lang="tr-TR" dirty="0" smtClean="0">
                <a:solidFill>
                  <a:srgbClr val="00B050"/>
                </a:solidFill>
              </a:rPr>
              <a:t>çekin basıldığı tarih</a:t>
            </a:r>
            <a:r>
              <a:rPr lang="tr-TR" dirty="0" smtClean="0"/>
              <a:t>, </a:t>
            </a:r>
            <a:r>
              <a:rPr lang="tr-TR" dirty="0" smtClean="0">
                <a:solidFill>
                  <a:srgbClr val="0070C0"/>
                </a:solidFill>
              </a:rPr>
              <a:t>çek hesabı sahibi gerçek kişi ise T.C. kimlik numarası</a:t>
            </a:r>
            <a:r>
              <a:rPr lang="tr-TR" dirty="0" smtClean="0"/>
              <a:t>; </a:t>
            </a:r>
            <a:r>
              <a:rPr lang="tr-TR" dirty="0" smtClean="0">
                <a:solidFill>
                  <a:srgbClr val="FF0000"/>
                </a:solidFill>
              </a:rPr>
              <a:t>tüzel kişilerde ise varsa Merkezi Sicil Kayıt Sistemi (MERSİS) numarası</a:t>
            </a:r>
            <a:r>
              <a:rPr lang="tr-TR" dirty="0" smtClean="0">
                <a:solidFill>
                  <a:srgbClr val="0070C0"/>
                </a:solidFill>
              </a:rPr>
              <a:t>, çek hesabı sahibi ile düzenleyenin farklı kişiler olması hâlinde, ayrıca düzenleyenin T.C. kimlik numarası</a:t>
            </a:r>
            <a:r>
              <a:rPr lang="tr-TR" dirty="0" smtClean="0"/>
              <a:t>dır. </a:t>
            </a:r>
          </a:p>
          <a:p>
            <a:endParaRPr lang="tr-TR" dirty="0"/>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4290"/>
            <a:ext cx="8229600" cy="6429420"/>
          </a:xfrm>
        </p:spPr>
        <p:txBody>
          <a:bodyPr>
            <a:normAutofit fontScale="92500" lnSpcReduction="10000"/>
          </a:bodyPr>
          <a:lstStyle/>
          <a:p>
            <a:r>
              <a:rPr lang="tr-TR" dirty="0" smtClean="0"/>
              <a:t>Buna göre; itiraz dilekçesi kararı veren mahkemeye süresinde verildikten sonra, </a:t>
            </a:r>
            <a:r>
              <a:rPr lang="tr-TR" i="1" dirty="0" smtClean="0"/>
              <a:t>“</a:t>
            </a:r>
            <a:r>
              <a:rPr lang="tr-TR" i="1" dirty="0" smtClean="0">
                <a:solidFill>
                  <a:srgbClr val="FF0000"/>
                </a:solidFill>
              </a:rPr>
              <a:t>mahkeme itirazı incelemesi için dosyayı o yerde icra mahkemesinin birden fazla dairesinin bulunması hâlinde, numara olarak kendisini izleyen daireye, son numaralı daire için birinci daireye, o yerde icra mahkemesinin tek dairesi bulunması hâlinde asliye ceza mahkemesine, icra mahkemesi hâkimi ile asliye ceza mahkemesi hâkiminin aynı hâkim olması hâlinde ise en yakın asliye ceza mahkemesine gönderir</a:t>
            </a:r>
            <a:r>
              <a:rPr lang="tr-TR" dirty="0" smtClean="0"/>
              <a:t>” (İİK, md. 353/1). </a:t>
            </a:r>
          </a:p>
          <a:p>
            <a:r>
              <a:rPr lang="tr-TR" dirty="0" smtClean="0"/>
              <a:t>İtiraz incelemesi sonrasında </a:t>
            </a:r>
            <a:r>
              <a:rPr lang="tr-TR" b="1" dirty="0" smtClean="0"/>
              <a:t>verilen karar kesin</a:t>
            </a:r>
            <a:r>
              <a:rPr lang="tr-TR" dirty="0" smtClean="0"/>
              <a:t>dir (İİK, md. 353/1). </a:t>
            </a:r>
          </a:p>
          <a:p>
            <a:endParaRPr lang="tr-TR" dirty="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4290"/>
            <a:ext cx="8229600" cy="6429420"/>
          </a:xfrm>
        </p:spPr>
        <p:txBody>
          <a:bodyPr>
            <a:normAutofit/>
          </a:bodyPr>
          <a:lstStyle/>
          <a:p>
            <a:r>
              <a:rPr lang="tr-TR" dirty="0" smtClean="0"/>
              <a:t>Çek düzenleme ve çek hesabı açma haklarından yasaklanan kişilerin çek düzenlemesi ya da onlar adına çek hesabı açılması mümkün değildir. </a:t>
            </a:r>
          </a:p>
          <a:p>
            <a:r>
              <a:rPr lang="tr-TR" dirty="0" smtClean="0"/>
              <a:t>Buna rağmen </a:t>
            </a:r>
            <a:r>
              <a:rPr lang="tr-TR" b="1" dirty="0" smtClean="0"/>
              <a:t>yasaklı kişi çek düzenlerse</a:t>
            </a:r>
            <a:r>
              <a:rPr lang="tr-TR" dirty="0" smtClean="0"/>
              <a:t>, </a:t>
            </a:r>
            <a:r>
              <a:rPr lang="tr-TR" dirty="0" smtClean="0">
                <a:solidFill>
                  <a:srgbClr val="FF0000"/>
                </a:solidFill>
              </a:rPr>
              <a:t>1 yıldan 3 yıla kadar hapis cezas</a:t>
            </a:r>
            <a:r>
              <a:rPr lang="tr-TR" dirty="0" smtClean="0"/>
              <a:t>ı ile cezalandırılır (ÇK, md. 7/6). </a:t>
            </a:r>
          </a:p>
          <a:p>
            <a:r>
              <a:rPr lang="tr-TR" dirty="0" smtClean="0"/>
              <a:t>Bu kişinin çek düzenleme fiili ile başkaca ağır suça neden olan </a:t>
            </a:r>
            <a:r>
              <a:rPr lang="tr-TR" b="1" dirty="0" smtClean="0"/>
              <a:t>filleri birlikte işlemesi halinde içtima hükümleri uygulanır</a:t>
            </a:r>
            <a:r>
              <a:rPr lang="tr-TR" dirty="0" smtClean="0"/>
              <a:t>. </a:t>
            </a:r>
          </a:p>
          <a:p>
            <a:r>
              <a:rPr lang="tr-TR" dirty="0" smtClean="0">
                <a:solidFill>
                  <a:srgbClr val="FF0000"/>
                </a:solidFill>
                <a:effectLst>
                  <a:outerShdw blurRad="38100" dist="38100" dir="2700000" algn="tl">
                    <a:srgbClr val="000000">
                      <a:alpha val="43137"/>
                    </a:srgbClr>
                  </a:outerShdw>
                </a:effectLst>
              </a:rPr>
              <a:t>İçtimai filler suçun nitelikli halini oluşturur</a:t>
            </a:r>
            <a:r>
              <a:rPr lang="tr-TR" dirty="0" smtClean="0"/>
              <a:t>. </a:t>
            </a:r>
          </a:p>
          <a:p>
            <a:endParaRPr lang="tr-TR" dirty="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357982"/>
          </a:xfrm>
        </p:spPr>
        <p:txBody>
          <a:bodyPr/>
          <a:lstStyle/>
          <a:p>
            <a:r>
              <a:rPr lang="tr-TR" dirty="0" smtClean="0"/>
              <a:t>Fiilin temel cezası 1 yıldan 3 yıla kadar hapis cezası iken, nitelikli halde ceza arttırılarak uygulanır. </a:t>
            </a:r>
          </a:p>
          <a:p>
            <a:r>
              <a:rPr lang="tr-TR" dirty="0" smtClean="0"/>
              <a:t>Bu noktada; çek düzenleme ve çek hesabı açma yönünden </a:t>
            </a:r>
            <a:r>
              <a:rPr lang="tr-TR" b="1" dirty="0" smtClean="0"/>
              <a:t>yasaklanan kişi adına çek hesabı açan banka görevlileri de</a:t>
            </a:r>
            <a:r>
              <a:rPr lang="tr-TR" dirty="0" smtClean="0"/>
              <a:t> sorumlu kabul edilerek, onlar adına </a:t>
            </a:r>
            <a:r>
              <a:rPr lang="tr-TR" b="1" dirty="0" smtClean="0"/>
              <a:t>3 aydan 1 yıla kadar hapis cezası takdir edilir </a:t>
            </a:r>
            <a:r>
              <a:rPr lang="tr-TR" dirty="0" smtClean="0"/>
              <a:t>(ÇK, md. 7/7).</a:t>
            </a:r>
            <a:endParaRPr lang="tr-TR" dirty="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fontScale="90000"/>
          </a:bodyPr>
          <a:lstStyle/>
          <a:p>
            <a:r>
              <a:rPr lang="tr-TR" b="1" dirty="0" smtClean="0"/>
              <a:t>Çek Düzenleme ve Çek Hesabı Açma Yasağının Sonuçları</a:t>
            </a:r>
            <a:endParaRPr lang="tr-TR" dirty="0"/>
          </a:p>
        </p:txBody>
      </p:sp>
      <p:sp>
        <p:nvSpPr>
          <p:cNvPr id="3" name="2 İçerik Yer Tutucusu"/>
          <p:cNvSpPr>
            <a:spLocks noGrp="1"/>
          </p:cNvSpPr>
          <p:nvPr>
            <p:ph idx="1"/>
          </p:nvPr>
        </p:nvSpPr>
        <p:spPr>
          <a:xfrm>
            <a:off x="457200" y="1196752"/>
            <a:ext cx="8229600" cy="5518396"/>
          </a:xfrm>
        </p:spPr>
        <p:txBody>
          <a:bodyPr>
            <a:normAutofit fontScale="92500"/>
          </a:bodyPr>
          <a:lstStyle/>
          <a:p>
            <a:r>
              <a:rPr lang="tr-TR" dirty="0" smtClean="0"/>
              <a:t>Çek hesabı sahibi gerçek kişiler düzenledikleri çeklerin karşılığını hesaplarında bulundurmak zorundadırlar (ÇK, md. 5/2). </a:t>
            </a:r>
          </a:p>
          <a:p>
            <a:r>
              <a:rPr lang="tr-TR" dirty="0" smtClean="0"/>
              <a:t>Aynı şekilde çek hesabı sahibinin tüzel kişi olması durumunda da düzenlenen çeklerin karşılıkları hesaplarda bulundurulmak zorundadır. </a:t>
            </a:r>
          </a:p>
          <a:p>
            <a:r>
              <a:rPr lang="tr-TR" dirty="0" smtClean="0">
                <a:solidFill>
                  <a:srgbClr val="FF0000"/>
                </a:solidFill>
              </a:rPr>
              <a:t>Tüzel kişilerde bu yükümlülük</a:t>
            </a:r>
            <a:r>
              <a:rPr lang="tr-TR" dirty="0" smtClean="0"/>
              <a:t>; </a:t>
            </a:r>
            <a:r>
              <a:rPr lang="tr-TR" b="1" dirty="0" smtClean="0"/>
              <a:t>mali işlerle yetkilendirilmiş yönetim kurulu üyesi</a:t>
            </a:r>
            <a:r>
              <a:rPr lang="tr-TR" dirty="0" smtClean="0"/>
              <a:t>, </a:t>
            </a:r>
            <a:r>
              <a:rPr lang="tr-TR" b="1" dirty="0" smtClean="0">
                <a:solidFill>
                  <a:srgbClr val="FF0000"/>
                </a:solidFill>
              </a:rPr>
              <a:t>yetkilendirme yapılmadığı durumlarda yönetim kurulu üyesi gerçek kişi/kişiler</a:t>
            </a:r>
            <a:r>
              <a:rPr lang="tr-TR" dirty="0" smtClean="0"/>
              <a:t>dedir (ÇK, md. 5/2). </a:t>
            </a:r>
            <a:endParaRPr lang="tr-TR" dirty="0"/>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6168178"/>
          </a:xfrm>
        </p:spPr>
        <p:txBody>
          <a:bodyPr/>
          <a:lstStyle/>
          <a:p>
            <a:r>
              <a:rPr lang="tr-TR" dirty="0" smtClean="0"/>
              <a:t>Bu kişi ya da kişiler hakkında çek düzenleme ya da çek hesabı açma yasağı verildiği takdirde, bu kişiler adına yeni bir çek hesabı açılamayacağı gibi, </a:t>
            </a:r>
            <a:r>
              <a:rPr lang="tr-TR" b="1" dirty="0" smtClean="0"/>
              <a:t>ellerinde bulundurdukları bütün çek yapraklarını ait olduğu bankalara iade etmeleri gerekmekte</a:t>
            </a:r>
            <a:r>
              <a:rPr lang="tr-TR" dirty="0" smtClean="0"/>
              <a:t>dir (ÇK, md. 5/6).</a:t>
            </a:r>
          </a:p>
          <a:p>
            <a:r>
              <a:rPr lang="tr-TR" dirty="0" smtClean="0"/>
              <a:t>Ayrıca bu kişilerin </a:t>
            </a:r>
            <a:r>
              <a:rPr lang="tr-TR" u="sng" dirty="0" smtClean="0"/>
              <a:t>düzenlemiş bulunduğu ve henüz karşılığı tahsil edilmemiş olan çekleri </a:t>
            </a:r>
            <a:r>
              <a:rPr lang="tr-TR" b="1" dirty="0" smtClean="0"/>
              <a:t>muhatap bankaya bir liste halinde bildirmeleri gerekmekte</a:t>
            </a:r>
            <a:r>
              <a:rPr lang="tr-TR" dirty="0" smtClean="0"/>
              <a:t>dir (ÇK, md. 5/7).</a:t>
            </a:r>
            <a:endParaRPr lang="tr-TR" dirty="0"/>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92696"/>
            <a:ext cx="8229600" cy="5433467"/>
          </a:xfrm>
        </p:spPr>
        <p:txBody>
          <a:bodyPr>
            <a:normAutofit/>
          </a:bodyPr>
          <a:lstStyle/>
          <a:p>
            <a:r>
              <a:rPr lang="tr-TR" dirty="0" smtClean="0"/>
              <a:t>Hazırlanan listede; çekler, düzenleme tarihleri, miktarları ve varsa lehtarları da gösterilmek suretiyle sıralanır (ÇK, md. 5/7).  </a:t>
            </a:r>
          </a:p>
          <a:p>
            <a:r>
              <a:rPr lang="tr-TR" b="1" dirty="0" smtClean="0"/>
              <a:t>Bildirim</a:t>
            </a:r>
            <a:r>
              <a:rPr lang="tr-TR" dirty="0" smtClean="0"/>
              <a:t>, çek düzenleme ve çek hesabı açma yasağı kararının tebellüğ edildiği tarihten itibaren </a:t>
            </a:r>
            <a:r>
              <a:rPr lang="tr-TR" b="1" dirty="0" smtClean="0"/>
              <a:t>10 gün içinde yerine getirilmeli</a:t>
            </a:r>
            <a:r>
              <a:rPr lang="tr-TR" dirty="0" smtClean="0"/>
              <a:t>dir (ÇK, md. 5/7).</a:t>
            </a:r>
          </a:p>
          <a:p>
            <a:endParaRPr lang="tr-TR" dirty="0"/>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4290"/>
            <a:ext cx="8229600" cy="6429420"/>
          </a:xfrm>
        </p:spPr>
        <p:txBody>
          <a:bodyPr>
            <a:normAutofit/>
          </a:bodyPr>
          <a:lstStyle/>
          <a:p>
            <a:r>
              <a:rPr lang="tr-TR" dirty="0" smtClean="0"/>
              <a:t>Diğer taraftan çek düzenleme ve çek hesabı açma </a:t>
            </a:r>
            <a:r>
              <a:rPr lang="tr-TR" b="1" dirty="0" smtClean="0"/>
              <a:t>yasağı olanlar</a:t>
            </a:r>
            <a:r>
              <a:rPr lang="tr-TR" dirty="0" smtClean="0"/>
              <a:t>, yasaklı oldukları süre zarfında bir </a:t>
            </a:r>
            <a:r>
              <a:rPr lang="tr-TR" b="1" dirty="0" smtClean="0"/>
              <a:t>sermaye şirketinin yönetiminde görev alamazlar </a:t>
            </a:r>
            <a:r>
              <a:rPr lang="tr-TR" dirty="0" smtClean="0"/>
              <a:t>(ÇK, md. 5/2). </a:t>
            </a:r>
          </a:p>
          <a:p>
            <a:r>
              <a:rPr lang="tr-TR" dirty="0" smtClean="0"/>
              <a:t>Sermaye şirketlerinin yönetiminde görevdeyken, haklarında bu yaptırımın uygulanmasına karar verilenler yönetim kurulu üyeliğine yönelik </a:t>
            </a:r>
            <a:r>
              <a:rPr lang="tr-TR" b="1" dirty="0" smtClean="0"/>
              <a:t>görev süreleri doluncaya kadar</a:t>
            </a:r>
            <a:r>
              <a:rPr lang="tr-TR" dirty="0" smtClean="0"/>
              <a:t> </a:t>
            </a:r>
            <a:r>
              <a:rPr lang="tr-TR" b="1" dirty="0" smtClean="0"/>
              <a:t>görevleri başında kalabilirler </a:t>
            </a:r>
            <a:r>
              <a:rPr lang="tr-TR" dirty="0" smtClean="0"/>
              <a:t>(ÇK, md. 5/2). </a:t>
            </a: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42918"/>
            <a:ext cx="8229600" cy="5483245"/>
          </a:xfrm>
        </p:spPr>
        <p:txBody>
          <a:bodyPr/>
          <a:lstStyle/>
          <a:p>
            <a:r>
              <a:rPr lang="tr-TR" dirty="0" smtClean="0"/>
              <a:t>Yasaklılık yönünde mahkeme tarafından verilen kararlar, yine mahkeme tarafından elektronik imza ile imzalandıktan sonra Adalet Bakanlığı Ulusal Yargı Ağı Bilişim Sistemi (UYAP) aracılığıyla </a:t>
            </a:r>
            <a:r>
              <a:rPr lang="tr-TR" b="1" dirty="0" smtClean="0"/>
              <a:t>MERSİS ile Risk Merkezine elektronik ortamda bildirilir </a:t>
            </a:r>
            <a:r>
              <a:rPr lang="tr-TR" dirty="0" smtClean="0"/>
              <a:t>(ÇK, md. 5/8). </a:t>
            </a:r>
          </a:p>
          <a:p>
            <a:r>
              <a:rPr lang="tr-TR" b="1" dirty="0" smtClean="0"/>
              <a:t>Risk Merkezi </a:t>
            </a:r>
            <a:r>
              <a:rPr lang="tr-TR" dirty="0" smtClean="0"/>
              <a:t>hakkında yasaklılık kararı alınanları </a:t>
            </a:r>
            <a:r>
              <a:rPr lang="tr-TR" b="1" dirty="0" smtClean="0"/>
              <a:t>bankalara bildirir </a:t>
            </a:r>
            <a:r>
              <a:rPr lang="tr-TR" dirty="0" smtClean="0"/>
              <a:t>(ÇK, md. 5/8).</a:t>
            </a:r>
            <a:endParaRPr lang="tr-TR" dirty="0"/>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Çek Düzenleme ve Çek Hesabı Yasağının Kaldırılması</a:t>
            </a:r>
            <a:endParaRPr lang="tr-TR" dirty="0"/>
          </a:p>
        </p:txBody>
      </p:sp>
      <p:sp>
        <p:nvSpPr>
          <p:cNvPr id="3" name="2 İçerik Yer Tutucusu"/>
          <p:cNvSpPr>
            <a:spLocks noGrp="1"/>
          </p:cNvSpPr>
          <p:nvPr>
            <p:ph idx="1"/>
          </p:nvPr>
        </p:nvSpPr>
        <p:spPr>
          <a:xfrm>
            <a:off x="457200" y="1600200"/>
            <a:ext cx="8229600" cy="5257800"/>
          </a:xfrm>
        </p:spPr>
        <p:txBody>
          <a:bodyPr>
            <a:normAutofit/>
          </a:bodyPr>
          <a:lstStyle/>
          <a:p>
            <a:r>
              <a:rPr lang="tr-TR" dirty="0" smtClean="0"/>
              <a:t>Çek düzenleme veya çek hesabı açma yasağının kaldırılmasına yönelik hükümler, ÇK md. 5/8 ve md. 5/9 ile md. 6’da düzenlenmiştir. </a:t>
            </a: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lstStyle/>
          <a:p>
            <a:r>
              <a:rPr lang="tr-TR" dirty="0" smtClean="0"/>
              <a:t>Çekin karşılıksız kalmasına neden olan çek düzenleyen/çek hesabı sahibi olan kişi </a:t>
            </a:r>
            <a:r>
              <a:rPr lang="tr-TR" b="1" dirty="0" smtClean="0"/>
              <a:t>hakkındaki şikâyetten vazgeçilmesi </a:t>
            </a:r>
            <a:r>
              <a:rPr lang="tr-TR" dirty="0" smtClean="0"/>
              <a:t>(ÇK, md. 6/2) yahut çek düzenleyen/çek hesabı sahibi olan kişi tarafından </a:t>
            </a:r>
            <a:r>
              <a:rPr lang="tr-TR" b="1" dirty="0" smtClean="0"/>
              <a:t>çekin</a:t>
            </a:r>
            <a:r>
              <a:rPr lang="tr-TR" dirty="0" smtClean="0"/>
              <a:t> kanuni ibraz tarihinden itibaren işleyecek (ticarî işlerde temerrüt faiz oranı üzerinden hesaplanacak) faizi ile birlikte </a:t>
            </a:r>
            <a:r>
              <a:rPr lang="tr-TR" b="1" dirty="0" smtClean="0"/>
              <a:t>tamamen ödenmesi hallerinde</a:t>
            </a:r>
            <a:r>
              <a:rPr lang="tr-TR" dirty="0" smtClean="0"/>
              <a:t>,</a:t>
            </a:r>
            <a:endParaRPr lang="tr-T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6215106"/>
          </a:xfrm>
        </p:spPr>
        <p:txBody>
          <a:bodyPr>
            <a:normAutofit/>
          </a:bodyPr>
          <a:lstStyle/>
          <a:p>
            <a:r>
              <a:rPr lang="tr-TR" dirty="0" smtClean="0"/>
              <a:t>Ayrıca </a:t>
            </a:r>
            <a:r>
              <a:rPr lang="tr-TR" dirty="0" smtClean="0">
                <a:solidFill>
                  <a:srgbClr val="FF0000"/>
                </a:solidFill>
              </a:rPr>
              <a:t>tüzel kişi adına çek düzenleyen kişinin adı ve soyadı</a:t>
            </a:r>
            <a:r>
              <a:rPr lang="tr-TR" dirty="0" smtClean="0"/>
              <a:t> çek yaprağı üzerinde belirtilmelidir (ÇK, md. 2/8).  </a:t>
            </a:r>
          </a:p>
          <a:p>
            <a:r>
              <a:rPr lang="tr-TR" dirty="0" smtClean="0"/>
              <a:t>Bu noktada yasa koyucu, </a:t>
            </a:r>
            <a:r>
              <a:rPr lang="tr-TR" dirty="0" err="1" smtClean="0"/>
              <a:t>ÇK’de</a:t>
            </a:r>
            <a:r>
              <a:rPr lang="tr-TR" dirty="0" smtClean="0"/>
              <a:t> özel bir hükmün yürürlüğünü öngörmüştür. </a:t>
            </a:r>
          </a:p>
          <a:p>
            <a:r>
              <a:rPr lang="tr-TR" dirty="0" smtClean="0"/>
              <a:t>Bu düzenleme ile bir çek; </a:t>
            </a:r>
            <a:r>
              <a:rPr lang="tr-TR" u="sng" dirty="0" smtClean="0">
                <a:solidFill>
                  <a:srgbClr val="FF0000"/>
                </a:solidFill>
              </a:rPr>
              <a:t>TTK’de belirtilen şartları taşımakla birlikte</a:t>
            </a:r>
            <a:r>
              <a:rPr lang="tr-TR" dirty="0" smtClean="0"/>
              <a:t>, </a:t>
            </a:r>
            <a:r>
              <a:rPr lang="tr-TR" dirty="0" smtClean="0">
                <a:effectLst>
                  <a:outerShdw blurRad="38100" dist="38100" dir="2700000" algn="tl">
                    <a:srgbClr val="000000">
                      <a:alpha val="43137"/>
                    </a:srgbClr>
                  </a:outerShdw>
                </a:effectLst>
              </a:rPr>
              <a:t>çekin her bir yaprağında bulunması gereken yukarıdaki kayıtlardan yoksun olması</a:t>
            </a:r>
            <a:r>
              <a:rPr lang="tr-TR" dirty="0" smtClean="0"/>
              <a:t>, </a:t>
            </a:r>
            <a:r>
              <a:rPr lang="tr-TR" b="1" dirty="0" smtClean="0"/>
              <a:t>onun niteliğini etkilemeyecektir</a:t>
            </a:r>
            <a:r>
              <a:rPr lang="tr-TR" dirty="0" smtClean="0"/>
              <a:t> (ÇK, md. 2/9). </a:t>
            </a:r>
          </a:p>
          <a:p>
            <a:r>
              <a:rPr lang="tr-TR" dirty="0" smtClean="0"/>
              <a:t>Yani çek geçerliliğini koruyacaktır.</a:t>
            </a:r>
            <a:endParaRPr lang="tr-TR" dirty="0"/>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pPr lvl="1"/>
            <a:r>
              <a:rPr lang="tr-TR" dirty="0" smtClean="0"/>
              <a:t>Yargılama aşamasında mahkeme tarafından davanın düşmesine,</a:t>
            </a:r>
          </a:p>
          <a:p>
            <a:pPr lvl="1"/>
            <a:r>
              <a:rPr lang="tr-TR" dirty="0" smtClean="0"/>
              <a:t>Mahkûmiyet hükmünün kesinleşmesinden sonra mahkeme tarafından hükmün bütün sonuçlarıyla ortadan kaldırılmasına karar verilir (ÇK, md. 6/1) . </a:t>
            </a: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Karşılıksızdır işlemi gören çeke ilişkin şikâyet üzerine yapılan yargılama sonucunda mahkeme; çek hesabı sahibinin lehine </a:t>
            </a:r>
            <a:r>
              <a:rPr lang="tr-TR" dirty="0" smtClean="0">
                <a:solidFill>
                  <a:srgbClr val="FF0000"/>
                </a:solidFill>
              </a:rPr>
              <a:t>(davanın reddi, davanın düşmesi, beraat yahut ceza verilmesine yer olmadığı gibi bir) karar vermesi halinde</a:t>
            </a:r>
            <a:r>
              <a:rPr lang="tr-TR" dirty="0" smtClean="0"/>
              <a:t>, aynı karar kapsamında mevcut çek düzenleme veya çek hesabı açma </a:t>
            </a:r>
            <a:r>
              <a:rPr lang="tr-TR" dirty="0" smtClean="0">
                <a:solidFill>
                  <a:srgbClr val="FF0000"/>
                </a:solidFill>
              </a:rPr>
              <a:t>yasağının kaldırılmasına karar verilir </a:t>
            </a:r>
            <a:r>
              <a:rPr lang="tr-TR" dirty="0" smtClean="0"/>
              <a:t>(ÇK, md. 5/9). </a:t>
            </a:r>
          </a:p>
          <a:p>
            <a:endParaRPr lang="tr-TR" dirty="0"/>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dirty="0" smtClean="0"/>
              <a:t>Diğer taraftan hakkında yasaklılık kararı verilen kişi kendisine hükmedilen </a:t>
            </a:r>
            <a:r>
              <a:rPr lang="tr-TR" b="1" dirty="0" smtClean="0"/>
              <a:t>adli para cezasının tam olarak ödediği tarihten itibaren 3 yıl </a:t>
            </a:r>
            <a:r>
              <a:rPr lang="tr-TR" dirty="0" smtClean="0"/>
              <a:t>ve her halde yasağın konulduğu tarihten itibaren </a:t>
            </a:r>
            <a:r>
              <a:rPr lang="tr-TR" b="1" dirty="0" smtClean="0"/>
              <a:t>10 yıl geçtikten sonra</a:t>
            </a:r>
            <a:r>
              <a:rPr lang="tr-TR" dirty="0" smtClean="0"/>
              <a:t>, kararı veren </a:t>
            </a:r>
            <a:r>
              <a:rPr lang="tr-TR" u="sng" dirty="0" smtClean="0">
                <a:solidFill>
                  <a:srgbClr val="FF0000"/>
                </a:solidFill>
              </a:rPr>
              <a:t>mahkemeye müracaat ederek yasaklılık halinin kaldırılmasını talep edebilir </a:t>
            </a:r>
            <a:r>
              <a:rPr lang="tr-TR" dirty="0" smtClean="0"/>
              <a:t>(ÇK, md. 6/3).</a:t>
            </a:r>
          </a:p>
          <a:p>
            <a:r>
              <a:rPr lang="tr-TR" dirty="0" smtClean="0"/>
              <a:t>Mahkemenin vereceği karara göre yasaklılık hali kalkar ya da yasaklılık hali devam eder. </a:t>
            </a:r>
          </a:p>
          <a:p>
            <a:r>
              <a:rPr lang="tr-TR" dirty="0" smtClean="0"/>
              <a:t>Mahkemenin yasaklılık halinin devamı yönündeki kararlarına karşı itiraz yolu açıktır (ÇK, md. 6/3).   </a:t>
            </a:r>
          </a:p>
          <a:p>
            <a:endParaRPr lang="tr-TR" dirty="0"/>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55165"/>
            <a:ext cx="8229600" cy="6126163"/>
          </a:xfrm>
        </p:spPr>
        <p:txBody>
          <a:bodyPr>
            <a:normAutofit/>
          </a:bodyPr>
          <a:lstStyle/>
          <a:p>
            <a:r>
              <a:rPr lang="tr-TR" dirty="0" smtClean="0"/>
              <a:t>İlgili kişi kararın kendisine tefhim ya da tebliğ tarihinde itibaren 7 gün içinde itiraz edebilir. </a:t>
            </a:r>
          </a:p>
          <a:p>
            <a:r>
              <a:rPr lang="tr-TR" dirty="0" smtClean="0"/>
              <a:t>Buradaki itiraz prosedürü; yasaklılık kararı veren mahkemenin kararlarına karşı itiraz prosedürü ile aynıdır (yani İİK md. 353’e göre işlemektedir). </a:t>
            </a:r>
          </a:p>
          <a:p>
            <a:r>
              <a:rPr lang="tr-TR" dirty="0" smtClean="0"/>
              <a:t>Kesinleşen kararlar, </a:t>
            </a:r>
            <a:r>
              <a:rPr lang="tr-TR" b="1" dirty="0" smtClean="0"/>
              <a:t>UYAP üzerinden MERSİS ile Risk Merkezine bildirilir ve ilan olunur </a:t>
            </a:r>
            <a:r>
              <a:rPr lang="tr-TR" dirty="0" smtClean="0"/>
              <a:t>(ÇK, md. 5/9 ve md. 6/3).</a:t>
            </a:r>
            <a:endParaRPr lang="tr-TR" dirty="0"/>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Çekin Ödenmesinin Önlenmesi, Çekten Cayma Hakkı </a:t>
            </a:r>
            <a:endParaRPr lang="tr-TR" dirty="0"/>
          </a:p>
        </p:txBody>
      </p:sp>
      <p:sp>
        <p:nvSpPr>
          <p:cNvPr id="3" name="2 İçerik Yer Tutucusu"/>
          <p:cNvSpPr>
            <a:spLocks noGrp="1"/>
          </p:cNvSpPr>
          <p:nvPr>
            <p:ph idx="1"/>
          </p:nvPr>
        </p:nvSpPr>
        <p:spPr/>
        <p:txBody>
          <a:bodyPr>
            <a:normAutofit/>
          </a:bodyPr>
          <a:lstStyle/>
          <a:p>
            <a:r>
              <a:rPr lang="tr-TR" dirty="0" smtClean="0"/>
              <a:t>Çekin düzenlenmesi ve cirantalar arasında zilyetliğin devri (tedavüle çıkarılması) ardından, </a:t>
            </a:r>
            <a:r>
              <a:rPr lang="tr-TR" b="1" dirty="0" smtClean="0"/>
              <a:t>düzenleyenin ölmesi, medeni hakları kullanma ehliyetinden yoksun kalması yahut iflas etmiş olması </a:t>
            </a:r>
            <a:r>
              <a:rPr lang="tr-TR" b="1" dirty="0" smtClean="0">
                <a:solidFill>
                  <a:srgbClr val="FF0000"/>
                </a:solidFill>
              </a:rPr>
              <a:t>çekin geçerliliğini etkilememektedir</a:t>
            </a:r>
            <a:r>
              <a:rPr lang="tr-TR" dirty="0" smtClean="0"/>
              <a:t>. </a:t>
            </a:r>
          </a:p>
          <a:p>
            <a:endParaRPr lang="tr-TR" dirty="0"/>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b="1" dirty="0" smtClean="0"/>
              <a:t>Her halükarda çek ödenmek zorundadır</a:t>
            </a:r>
            <a:r>
              <a:rPr lang="tr-TR" dirty="0" smtClean="0"/>
              <a:t>. </a:t>
            </a:r>
          </a:p>
          <a:p>
            <a:r>
              <a:rPr lang="tr-TR" dirty="0" smtClean="0"/>
              <a:t>Bu duruma ilişkin </a:t>
            </a:r>
            <a:r>
              <a:rPr lang="tr-TR" b="1" dirty="0" smtClean="0"/>
              <a:t>istisnai iki hal </a:t>
            </a:r>
            <a:r>
              <a:rPr lang="tr-TR" dirty="0" smtClean="0"/>
              <a:t>TTK’de düzenlenmiştir. </a:t>
            </a:r>
          </a:p>
          <a:p>
            <a:r>
              <a:rPr lang="tr-TR" dirty="0" smtClean="0"/>
              <a:t>Bunlardan biri </a:t>
            </a:r>
            <a:r>
              <a:rPr lang="tr-TR" b="1" dirty="0" smtClean="0"/>
              <a:t>çekten cayılması</a:t>
            </a:r>
            <a:r>
              <a:rPr lang="tr-TR" dirty="0" smtClean="0"/>
              <a:t>, diğeri ise </a:t>
            </a:r>
            <a:r>
              <a:rPr lang="tr-TR" b="1" dirty="0" smtClean="0"/>
              <a:t>bankanın ödeme yapmasını yasaklayan bir ilamın ya da tedbirin bulunması</a:t>
            </a:r>
            <a:r>
              <a:rPr lang="tr-TR" dirty="0" smtClean="0"/>
              <a:t>dır.</a:t>
            </a:r>
            <a:endParaRPr lang="tr-TR" dirty="0"/>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Çekten cayma hakkı, düzenleyenin yasada belirlenen süre sonunda </a:t>
            </a:r>
            <a:r>
              <a:rPr lang="tr-TR" b="1" dirty="0" smtClean="0"/>
              <a:t>çeki ödemekten imtina etmesi</a:t>
            </a:r>
            <a:r>
              <a:rPr lang="tr-TR" dirty="0" smtClean="0"/>
              <a:t>dir. </a:t>
            </a:r>
          </a:p>
          <a:p>
            <a:r>
              <a:rPr lang="tr-TR" dirty="0" smtClean="0"/>
              <a:t>Cayma hakkı ancak </a:t>
            </a:r>
            <a:r>
              <a:rPr lang="tr-TR" b="1" dirty="0" smtClean="0"/>
              <a:t>ibraz süresinin geçmesiyle hüküm ifade eder </a:t>
            </a:r>
            <a:r>
              <a:rPr lang="tr-TR" dirty="0" smtClean="0"/>
              <a:t>(TTK, md. 799/1). </a:t>
            </a:r>
          </a:p>
          <a:p>
            <a:r>
              <a:rPr lang="tr-TR" dirty="0" smtClean="0"/>
              <a:t>Buna karşın </a:t>
            </a:r>
            <a:r>
              <a:rPr lang="tr-TR" u="sng" dirty="0" smtClean="0">
                <a:solidFill>
                  <a:srgbClr val="FF0000"/>
                </a:solidFill>
              </a:rPr>
              <a:t>ibraz süresi geçmiş olsa dahi</a:t>
            </a:r>
            <a:r>
              <a:rPr lang="tr-TR" dirty="0" smtClean="0"/>
              <a:t>, </a:t>
            </a:r>
            <a:r>
              <a:rPr lang="tr-TR" b="1" dirty="0" smtClean="0"/>
              <a:t>çekten cayma hakkının kullanılmaması halinde banka çeki ödeyebilir </a:t>
            </a:r>
            <a:r>
              <a:rPr lang="tr-TR" dirty="0" smtClean="0"/>
              <a:t>(TTK, md. 799/1). </a:t>
            </a:r>
          </a:p>
          <a:p>
            <a:endParaRPr lang="tr-TR" dirty="0"/>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20680"/>
          </a:xfrm>
        </p:spPr>
        <p:txBody>
          <a:bodyPr/>
          <a:lstStyle/>
          <a:p>
            <a:r>
              <a:rPr lang="tr-TR" dirty="0" smtClean="0"/>
              <a:t>Bir çek; düzenleyenin elinden </a:t>
            </a:r>
            <a:r>
              <a:rPr lang="tr-TR" b="1" dirty="0" smtClean="0"/>
              <a:t>zayi, korku, ikrah ya da bunlara benzer başkaca yollarla çıkmış ise</a:t>
            </a:r>
            <a:r>
              <a:rPr lang="tr-TR" dirty="0" smtClean="0"/>
              <a:t>, düzenleyenin </a:t>
            </a:r>
            <a:r>
              <a:rPr lang="tr-TR" u="sng" dirty="0" smtClean="0">
                <a:solidFill>
                  <a:srgbClr val="FF0000"/>
                </a:solidFill>
              </a:rPr>
              <a:t>bir mahkeme kararı ile çekin ödenmesini önlemesi gerekir</a:t>
            </a:r>
            <a:r>
              <a:rPr lang="tr-TR" dirty="0" smtClean="0"/>
              <a:t>.</a:t>
            </a:r>
          </a:p>
          <a:p>
            <a:r>
              <a:rPr lang="tr-TR" dirty="0" smtClean="0"/>
              <a:t>Diğer yandan TTK md. 792 ile herhangi bir suretle elden çıkan çekin hamiline geri iadesi düzenlenmiştir.</a:t>
            </a:r>
            <a:endParaRPr lang="tr-TR" dirty="0"/>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20680"/>
          </a:xfrm>
        </p:spPr>
        <p:txBody>
          <a:bodyPr>
            <a:normAutofit/>
          </a:bodyPr>
          <a:lstStyle/>
          <a:p>
            <a:r>
              <a:rPr lang="tr-TR" dirty="0" smtClean="0"/>
              <a:t>İster hamiline düzenlensin isterse de ciro yoluyla devredilmiş olsun bir çek, </a:t>
            </a:r>
            <a:r>
              <a:rPr lang="tr-TR" b="1" dirty="0" smtClean="0"/>
              <a:t>hamilin elinden rızası dışında çıkmış ise</a:t>
            </a:r>
            <a:r>
              <a:rPr lang="tr-TR" dirty="0" smtClean="0"/>
              <a:t>, müteselsil ve birbirine bağlı cirolardan hamilin anlaşılması kaydıyla, </a:t>
            </a:r>
            <a:r>
              <a:rPr lang="tr-TR" b="1" dirty="0" smtClean="0"/>
              <a:t>çeki elinde bulundurandan çeki iade alabilir</a:t>
            </a:r>
            <a:r>
              <a:rPr lang="tr-TR" dirty="0" smtClean="0"/>
              <a:t> (TTK, md. 792). </a:t>
            </a:r>
          </a:p>
          <a:p>
            <a:r>
              <a:rPr lang="tr-TR" dirty="0" smtClean="0"/>
              <a:t>Bunun için çeki elinde bulunduran kişinin o </a:t>
            </a:r>
            <a:r>
              <a:rPr lang="tr-TR" b="1" dirty="0" smtClean="0"/>
              <a:t>çeki kötü niyetle edinmiş olması ve bunu yaparken de ağır kusurlu olması</a:t>
            </a:r>
            <a:r>
              <a:rPr lang="tr-TR" dirty="0" smtClean="0"/>
              <a:t> gerekir (TTK, md. 792). </a:t>
            </a:r>
          </a:p>
          <a:p>
            <a:endParaRPr lang="tr-TR" dirty="0"/>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Çek Hukukunda Sorumluluk</a:t>
            </a:r>
            <a:endParaRPr lang="tr-TR" dirty="0"/>
          </a:p>
        </p:txBody>
      </p:sp>
      <p:sp>
        <p:nvSpPr>
          <p:cNvPr id="3" name="2 İçerik Yer Tutucusu"/>
          <p:cNvSpPr>
            <a:spLocks noGrp="1"/>
          </p:cNvSpPr>
          <p:nvPr>
            <p:ph idx="1"/>
          </p:nvPr>
        </p:nvSpPr>
        <p:spPr/>
        <p:txBody>
          <a:bodyPr/>
          <a:lstStyle/>
          <a:p>
            <a:endParaRPr lang="tr-T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5768997"/>
          </a:xfrm>
        </p:spPr>
        <p:txBody>
          <a:bodyPr>
            <a:normAutofit/>
          </a:bodyPr>
          <a:lstStyle/>
          <a:p>
            <a:r>
              <a:rPr lang="tr-TR" dirty="0" smtClean="0"/>
              <a:t>Buna ilaveten 2016 yılında 6728 sayılı kanun ile TTK md. 780/1’e eklenen bir fıkra ile çek yapraklarının </a:t>
            </a:r>
            <a:r>
              <a:rPr lang="tr-TR" b="1" dirty="0" smtClean="0"/>
              <a:t>kare kod ile basılması yasalaşmıştır</a:t>
            </a:r>
            <a:r>
              <a:rPr lang="tr-TR" dirty="0" smtClean="0"/>
              <a:t>. </a:t>
            </a:r>
          </a:p>
          <a:p>
            <a:r>
              <a:rPr lang="tr-TR" dirty="0" smtClean="0"/>
              <a:t>Kare kod uygulamasının temel amacı; çek alacaklılarının,</a:t>
            </a:r>
            <a:r>
              <a:rPr lang="tr-TR" i="1" dirty="0" smtClean="0"/>
              <a:t> </a:t>
            </a:r>
            <a:r>
              <a:rPr lang="tr-TR" i="1" dirty="0" smtClean="0">
                <a:solidFill>
                  <a:srgbClr val="FF0000"/>
                </a:solidFill>
                <a:effectLst>
                  <a:outerShdw blurRad="38100" dist="38100" dir="2700000" algn="tl">
                    <a:srgbClr val="000000">
                      <a:alpha val="43137"/>
                    </a:srgbClr>
                  </a:outerShdw>
                </a:effectLst>
              </a:rPr>
              <a:t>“...ellerinde bulunan çek ile çek hesabı sahibine ve bu çeki düzenleyenlere ilişkin verilere...”</a:t>
            </a:r>
            <a:r>
              <a:rPr lang="tr-TR" dirty="0" smtClean="0"/>
              <a:t> (TTK, md. 780/2) ulaşmasının sağlanmasıdır. </a:t>
            </a:r>
            <a:endParaRPr lang="tr-TR" dirty="0"/>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Çek Düzenleyenin ve Bankanın Sorumluluğu</a:t>
            </a:r>
            <a:endParaRPr lang="tr-TR" dirty="0"/>
          </a:p>
        </p:txBody>
      </p:sp>
      <p:sp>
        <p:nvSpPr>
          <p:cNvPr id="3" name="2 İçerik Yer Tutucusu"/>
          <p:cNvSpPr>
            <a:spLocks noGrp="1"/>
          </p:cNvSpPr>
          <p:nvPr>
            <p:ph idx="1"/>
          </p:nvPr>
        </p:nvSpPr>
        <p:spPr>
          <a:xfrm>
            <a:off x="457200" y="1600200"/>
            <a:ext cx="8229600" cy="4997152"/>
          </a:xfrm>
        </p:spPr>
        <p:txBody>
          <a:bodyPr>
            <a:normAutofit/>
          </a:bodyPr>
          <a:lstStyle/>
          <a:p>
            <a:r>
              <a:rPr lang="tr-TR" dirty="0" smtClean="0"/>
              <a:t>Daha önce ifade edildiği üzere </a:t>
            </a:r>
            <a:r>
              <a:rPr lang="tr-TR" dirty="0" err="1" smtClean="0"/>
              <a:t>ÇK’de</a:t>
            </a:r>
            <a:r>
              <a:rPr lang="tr-TR" dirty="0" smtClean="0"/>
              <a:t> yer alan düzenlemeye göre banka, karşılıksız çıkan her çek yaprağına ilişkin olarak ödemek zorunda olduğu maktu bir tutar bulunmaktadır (2017 yılı için </a:t>
            </a:r>
            <a:r>
              <a:rPr lang="tr-TR" b="1" dirty="0" smtClean="0"/>
              <a:t>1,410 TL</a:t>
            </a:r>
            <a:r>
              <a:rPr lang="tr-TR" dirty="0" smtClean="0"/>
              <a:t>) (ÇK, md. 3/3).  </a:t>
            </a:r>
          </a:p>
          <a:p>
            <a:r>
              <a:rPr lang="tr-TR" dirty="0" smtClean="0"/>
              <a:t>Bankaya, </a:t>
            </a:r>
            <a:r>
              <a:rPr lang="tr-TR" dirty="0" err="1" smtClean="0"/>
              <a:t>ÇK’de</a:t>
            </a:r>
            <a:r>
              <a:rPr lang="tr-TR" dirty="0" smtClean="0"/>
              <a:t> verilen sorumluluğa karşın yükümlülüklerini yerine getirmemesi halinde yine mali bir yaptırımın uygulanacağına değinilmişti. </a:t>
            </a:r>
          </a:p>
          <a:p>
            <a:endParaRPr lang="tr-TR" dirty="0"/>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dirty="0" smtClean="0"/>
              <a:t>Bankanın, çek karşılığının hesapta bulunması ya da kanunen ödemekle yükümlendirildiği miktarı hamile ödemeyi geciktirmesi halinde, her geçen gün için ‰ 3 oranında gecikme cezası ödeyeceği düzenlenmiştir (ÇK, md. 3/7). </a:t>
            </a:r>
          </a:p>
          <a:p>
            <a:r>
              <a:rPr lang="tr-TR" dirty="0" smtClean="0"/>
              <a:t>Diğer taraftan karşılığı kısmen veya tamamen bulunmayan bir çek düzenleyen kişi, çekin karşılıksız kalan kısmının % 10’u tutarında bir bedeli hamile ödemek yanında uğradığı zararları da tazmin etmek zorundadır (TTK, 783/3). </a:t>
            </a:r>
            <a:endParaRPr lang="tr-TR" dirty="0"/>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lstStyle/>
          <a:p>
            <a:r>
              <a:rPr lang="tr-TR" dirty="0" smtClean="0"/>
              <a:t>% 10’luk tutar ve uğranılan zarara yönelik tazmin hakkı karşılıksız işlemi ile birlikte başvuru hakkının kullanılması sonrasında doğacaktır.</a:t>
            </a:r>
            <a:endParaRPr lang="tr-TR" dirty="0"/>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Sahte veya Tahrif Edilmiş Çekin Ödenmesinden Doğan Sorumluluk</a:t>
            </a:r>
            <a:endParaRPr lang="tr-TR" dirty="0"/>
          </a:p>
        </p:txBody>
      </p:sp>
      <p:sp>
        <p:nvSpPr>
          <p:cNvPr id="3" name="2 İçerik Yer Tutucusu"/>
          <p:cNvSpPr>
            <a:spLocks noGrp="1"/>
          </p:cNvSpPr>
          <p:nvPr>
            <p:ph idx="1"/>
          </p:nvPr>
        </p:nvSpPr>
        <p:spPr>
          <a:xfrm>
            <a:off x="457200" y="1484784"/>
            <a:ext cx="8229600" cy="5184576"/>
          </a:xfrm>
        </p:spPr>
        <p:txBody>
          <a:bodyPr>
            <a:normAutofit/>
          </a:bodyPr>
          <a:lstStyle/>
          <a:p>
            <a:r>
              <a:rPr lang="tr-TR" dirty="0" smtClean="0"/>
              <a:t>Düzenlenen </a:t>
            </a:r>
            <a:r>
              <a:rPr lang="tr-TR" dirty="0" smtClean="0">
                <a:solidFill>
                  <a:srgbClr val="FF0000"/>
                </a:solidFill>
              </a:rPr>
              <a:t>bir çekte yer alan </a:t>
            </a:r>
            <a:r>
              <a:rPr lang="tr-TR" b="1" dirty="0" smtClean="0">
                <a:solidFill>
                  <a:srgbClr val="FF0000"/>
                </a:solidFill>
              </a:rPr>
              <a:t>imzanın düzenleyene ya da temsilcisine ait olmadığı</a:t>
            </a:r>
            <a:r>
              <a:rPr lang="tr-TR" dirty="0" smtClean="0">
                <a:solidFill>
                  <a:srgbClr val="FF0000"/>
                </a:solidFill>
              </a:rPr>
              <a:t>nın tespit edilmiş olması hallerinde </a:t>
            </a:r>
            <a:r>
              <a:rPr lang="tr-TR" b="1" dirty="0" smtClean="0"/>
              <a:t>çek, sahte</a:t>
            </a:r>
            <a:r>
              <a:rPr lang="tr-TR" dirty="0" smtClean="0"/>
              <a:t> olarak nitelendirilir. </a:t>
            </a:r>
          </a:p>
          <a:p>
            <a:r>
              <a:rPr lang="tr-TR" b="1" dirty="0" smtClean="0"/>
              <a:t>Tahrif edilmiş çek</a:t>
            </a:r>
            <a:r>
              <a:rPr lang="tr-TR" dirty="0" smtClean="0"/>
              <a:t>te ise; </a:t>
            </a:r>
            <a:r>
              <a:rPr lang="tr-TR" b="1" dirty="0" smtClean="0">
                <a:solidFill>
                  <a:srgbClr val="FF0000"/>
                </a:solidFill>
              </a:rPr>
              <a:t>çek kayıtlarının değiştirilmesi ve aslına aykırı hale getirilmesi </a:t>
            </a:r>
            <a:r>
              <a:rPr lang="tr-TR" dirty="0" smtClean="0"/>
              <a:t>söz konusudur. </a:t>
            </a:r>
          </a:p>
          <a:p>
            <a:r>
              <a:rPr lang="tr-TR" b="1" u="sng" dirty="0" smtClean="0"/>
              <a:t>Sahte veya tahrif edilmiş çekin ödenmesinden doğan sorumluluk bankaya aittir</a:t>
            </a:r>
            <a:r>
              <a:rPr lang="tr-TR" dirty="0" smtClean="0"/>
              <a:t> (TTK, md. 812/1). </a:t>
            </a:r>
          </a:p>
          <a:p>
            <a:endParaRPr lang="tr-TR" dirty="0"/>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lstStyle/>
          <a:p>
            <a:r>
              <a:rPr lang="tr-TR" dirty="0" smtClean="0"/>
              <a:t>Bu durumda muhatap bankanın sorumluluğu düzenleyenin kusursuz sorumluluğuna bağlıdır. </a:t>
            </a:r>
          </a:p>
          <a:p>
            <a:r>
              <a:rPr lang="tr-TR" dirty="0" smtClean="0"/>
              <a:t>Eğer çeki düzenleyen kişi, banka tarafından kendisine verilen çek defterini iyi saklama yükümlülüğünü ihlal etmişse, bankanın sorumluluğu ortadan kalkar.</a:t>
            </a:r>
            <a:endParaRPr lang="tr-TR" dirty="0"/>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Bankaların Diğer Sorumlulukları</a:t>
            </a:r>
            <a:endParaRPr lang="tr-TR" dirty="0"/>
          </a:p>
        </p:txBody>
      </p:sp>
      <p:sp>
        <p:nvSpPr>
          <p:cNvPr id="3" name="2 İçerik Yer Tutucusu"/>
          <p:cNvSpPr>
            <a:spLocks noGrp="1"/>
          </p:cNvSpPr>
          <p:nvPr>
            <p:ph idx="1"/>
          </p:nvPr>
        </p:nvSpPr>
        <p:spPr/>
        <p:txBody>
          <a:bodyPr>
            <a:normAutofit/>
          </a:bodyPr>
          <a:lstStyle/>
          <a:p>
            <a:r>
              <a:rPr lang="tr-TR" dirty="0" smtClean="0"/>
              <a:t>ÇK ile bankalara yüklenmiş sorumluluklardan biri de, özellikle </a:t>
            </a:r>
            <a:r>
              <a:rPr lang="tr-TR" b="1" dirty="0" smtClean="0"/>
              <a:t>vergi yükümlülüğüne yönelik olayların tespiti açısından getirilen bildirim yükümlülüğü</a:t>
            </a:r>
            <a:r>
              <a:rPr lang="tr-TR" dirty="0" smtClean="0"/>
              <a:t>dür. </a:t>
            </a:r>
          </a:p>
          <a:p>
            <a:r>
              <a:rPr lang="tr-TR" b="1" dirty="0" smtClean="0"/>
              <a:t>Bankalar bildirim yüküm</a:t>
            </a:r>
            <a:r>
              <a:rPr lang="tr-TR" dirty="0" smtClean="0"/>
              <a:t>lülüğü ile ilgili beyanlarını </a:t>
            </a:r>
            <a:r>
              <a:rPr lang="tr-TR" b="1" dirty="0" smtClean="0"/>
              <a:t>Gelir İdaresi Başkanlığı’na </a:t>
            </a:r>
            <a:r>
              <a:rPr lang="tr-TR" dirty="0" smtClean="0"/>
              <a:t>(</a:t>
            </a:r>
            <a:r>
              <a:rPr lang="tr-TR" dirty="0" err="1" smtClean="0"/>
              <a:t>GİB’ye</a:t>
            </a:r>
            <a:r>
              <a:rPr lang="tr-TR" dirty="0" smtClean="0"/>
              <a:t>) yaparlar. </a:t>
            </a:r>
          </a:p>
          <a:p>
            <a:endParaRPr lang="tr-TR" dirty="0"/>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lstStyle/>
          <a:p>
            <a:r>
              <a:rPr lang="tr-TR" b="1" dirty="0" smtClean="0"/>
              <a:t>Banka</a:t>
            </a:r>
            <a:r>
              <a:rPr lang="tr-TR" dirty="0" smtClean="0"/>
              <a:t>, nezdinde açılan hamiline çek hesap sahiplerinin; </a:t>
            </a:r>
            <a:r>
              <a:rPr lang="tr-TR" dirty="0" smtClean="0">
                <a:solidFill>
                  <a:srgbClr val="FF0000"/>
                </a:solidFill>
              </a:rPr>
              <a:t>“</a:t>
            </a:r>
            <a:r>
              <a:rPr lang="tr-TR" i="1" dirty="0" smtClean="0">
                <a:solidFill>
                  <a:srgbClr val="FF0000"/>
                </a:solidFill>
              </a:rPr>
              <a:t>…açık kimlikleri, adresleri, vergi kimlik numaraları, bu hesaplardan ödeme yapılan kişilere ait bu bilgiler ile bu kişilere yapılan ödemelerin tutarları ve üzerinde vergi kimlik numarası bulunmayan çeklere ilişkin bilgileri, …, dönemler  itibarıyla, </a:t>
            </a:r>
            <a:r>
              <a:rPr lang="tr-TR" i="1" dirty="0" err="1" smtClean="0">
                <a:solidFill>
                  <a:srgbClr val="FF0000"/>
                </a:solidFill>
              </a:rPr>
              <a:t>GİB’ye</a:t>
            </a:r>
            <a:r>
              <a:rPr lang="tr-TR" i="1" dirty="0" smtClean="0">
                <a:solidFill>
                  <a:srgbClr val="FF0000"/>
                </a:solidFill>
              </a:rPr>
              <a:t>  elektronik ortamda...</a:t>
            </a:r>
            <a:r>
              <a:rPr lang="tr-TR" dirty="0" smtClean="0"/>
              <a:t>”  </a:t>
            </a:r>
            <a:r>
              <a:rPr lang="tr-TR" b="1" dirty="0" smtClean="0"/>
              <a:t>bildirmek zorundadır </a:t>
            </a:r>
            <a:r>
              <a:rPr lang="tr-TR" dirty="0" smtClean="0"/>
              <a:t>(ÇK, md. 4/1).</a:t>
            </a:r>
            <a:endParaRPr lang="tr-TR" dirty="0"/>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normAutofit/>
          </a:bodyPr>
          <a:lstStyle/>
          <a:p>
            <a:r>
              <a:rPr lang="tr-TR" dirty="0" smtClean="0"/>
              <a:t>Bilindiği üzere gerçek kişiler gibi tacir kişiler de çek hesabı sahibi olurlar ve bu çek hesabından çek, yetkili kişilerce düzenlenir. </a:t>
            </a:r>
          </a:p>
          <a:p>
            <a:r>
              <a:rPr lang="tr-TR" b="1" dirty="0" smtClean="0"/>
              <a:t>Tacir tüzel kişiler ya da yürüttüğü faaliyetler ile ilişkilendirilebilir bazı kişiler vardır ki;  onlarca düzenlenen çekler de tacir tüzel kişiye ait olduğu kabul edilir ve bu çekler bildirim yükümlülüğü kapsamındadır</a:t>
            </a:r>
            <a:r>
              <a:rPr lang="tr-TR" dirty="0" smtClean="0"/>
              <a:t>. </a:t>
            </a:r>
            <a:endParaRPr lang="tr-TR" dirty="0"/>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ÇK, md. 4/2’ye göre; </a:t>
            </a:r>
            <a:r>
              <a:rPr lang="tr-TR" i="1" dirty="0" smtClean="0"/>
              <a:t>“…tüzel kişinin gerçek kişi ortakları, ortakların ilgili bulunduğu veya tüzel kişinin veya ortaklarının etkisi altında bulundurduğu gerçek kişiler ile tüzel kişinin yönetim organında görev alan veya temsilcisi sıfatını taşıyan gerçek kişiler adına açılmış olan çek hesapları…”</a:t>
            </a:r>
            <a:r>
              <a:rPr lang="tr-TR" dirty="0" smtClean="0"/>
              <a:t> </a:t>
            </a:r>
            <a:r>
              <a:rPr lang="tr-TR" b="1" dirty="0" smtClean="0"/>
              <a:t>tacir kişilerle ilişkili kişilere ait hesaplar olduğu kabul edilir</a:t>
            </a:r>
            <a:r>
              <a:rPr lang="tr-TR" dirty="0" smtClean="0"/>
              <a:t>. </a:t>
            </a:r>
          </a:p>
          <a:p>
            <a:endParaRPr lang="tr-TR" dirty="0" smtClean="0"/>
          </a:p>
          <a:p>
            <a:endParaRPr lang="tr-TR" dirty="0"/>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b="1" dirty="0" smtClean="0"/>
              <a:t>Yani bu kişilere ait çek hesapları da, tacir tüzel kişiye ait olduğu kabul edilir</a:t>
            </a:r>
            <a:r>
              <a:rPr lang="tr-TR" dirty="0" smtClean="0"/>
              <a:t>. </a:t>
            </a:r>
          </a:p>
          <a:p>
            <a:r>
              <a:rPr lang="tr-TR" dirty="0" smtClean="0"/>
              <a:t>Yukarıda belirtilen ilişkinin varlığına yönelik emarelerin bulunması hâlinde, hesabın bulunduğu banka şubesi durumu </a:t>
            </a:r>
            <a:r>
              <a:rPr lang="tr-TR" b="1" dirty="0" err="1" smtClean="0"/>
              <a:t>GİB’ye</a:t>
            </a:r>
            <a:r>
              <a:rPr lang="tr-TR" b="1" dirty="0" smtClean="0"/>
              <a:t> bildirmek zorundadır</a:t>
            </a:r>
            <a:r>
              <a:rPr lang="tr-TR" dirty="0" smtClean="0"/>
              <a:t> (ÇK, md. 4/2).</a:t>
            </a:r>
            <a:endParaRPr lang="tr-T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357982"/>
          </a:xfrm>
        </p:spPr>
        <p:txBody>
          <a:bodyPr>
            <a:normAutofit fontScale="55000" lnSpcReduction="20000"/>
          </a:bodyPr>
          <a:lstStyle/>
          <a:p>
            <a:r>
              <a:rPr lang="tr-TR" dirty="0" err="1" smtClean="0"/>
              <a:t>Karekod</a:t>
            </a:r>
            <a:r>
              <a:rPr lang="tr-TR" dirty="0" smtClean="0"/>
              <a:t> uygulaması ile ilgililer;</a:t>
            </a:r>
          </a:p>
          <a:p>
            <a:r>
              <a:rPr lang="tr-TR" dirty="0" smtClean="0"/>
              <a:t> </a:t>
            </a:r>
            <a:r>
              <a:rPr lang="tr-TR" i="1" dirty="0" smtClean="0"/>
              <a:t>“...</a:t>
            </a:r>
            <a:endParaRPr lang="tr-TR" dirty="0" smtClean="0"/>
          </a:p>
          <a:p>
            <a:pPr lvl="0"/>
            <a:r>
              <a:rPr lang="tr-TR" i="1" dirty="0" smtClean="0"/>
              <a:t>Çek hesabı sahibinin adı, soyadı veya ticaret unvanı,</a:t>
            </a:r>
            <a:endParaRPr lang="tr-TR" dirty="0" smtClean="0"/>
          </a:p>
          <a:p>
            <a:pPr lvl="0"/>
            <a:r>
              <a:rPr lang="tr-TR" i="1" dirty="0" smtClean="0"/>
              <a:t>Çek hesabı sahibinin tacir olması hâlinde, ticaret siciline tescil edilen yetkililerinin adı, soyadı veya ticaret unvanı,</a:t>
            </a:r>
            <a:endParaRPr lang="tr-TR" dirty="0" smtClean="0"/>
          </a:p>
          <a:p>
            <a:pPr lvl="0"/>
            <a:r>
              <a:rPr lang="tr-TR" i="1" dirty="0" smtClean="0"/>
              <a:t>Çek hesabı sahibinin, çek hesabı bulunan toplam banka sayısı,</a:t>
            </a:r>
            <a:endParaRPr lang="tr-TR" dirty="0" smtClean="0"/>
          </a:p>
          <a:p>
            <a:pPr lvl="0"/>
            <a:r>
              <a:rPr lang="tr-TR" i="1" dirty="0" smtClean="0"/>
              <a:t>Çek hesabı sahibine ait bankalara ibraz edilmemiş çek adedi ve tutarı,</a:t>
            </a:r>
            <a:endParaRPr lang="tr-TR" dirty="0" smtClean="0"/>
          </a:p>
          <a:p>
            <a:pPr lvl="0"/>
            <a:r>
              <a:rPr lang="tr-TR" i="1" dirty="0" smtClean="0"/>
              <a:t>Düzenlenerek bankalara teslim edilen çeklerin adedi ve tutarı,</a:t>
            </a:r>
            <a:endParaRPr lang="tr-TR" dirty="0" smtClean="0"/>
          </a:p>
          <a:p>
            <a:pPr lvl="0"/>
            <a:r>
              <a:rPr lang="tr-TR" i="1" dirty="0" smtClean="0"/>
              <a:t>Son beş yıl içerisinde ibrazında ödenen çeklerin adedi ve tutarı,</a:t>
            </a:r>
            <a:endParaRPr lang="tr-TR" dirty="0" smtClean="0"/>
          </a:p>
          <a:p>
            <a:pPr lvl="0"/>
            <a:r>
              <a:rPr lang="tr-TR" i="1" dirty="0" smtClean="0"/>
              <a:t>İbraz edilen ilk çekin ibraz tarihi,</a:t>
            </a:r>
            <a:endParaRPr lang="tr-TR" dirty="0" smtClean="0"/>
          </a:p>
          <a:p>
            <a:pPr lvl="0"/>
            <a:r>
              <a:rPr lang="tr-TR" i="1" dirty="0" smtClean="0"/>
              <a:t>İbraz edilen son çekin ibraz tarihi,</a:t>
            </a:r>
            <a:endParaRPr lang="tr-TR" dirty="0" smtClean="0"/>
          </a:p>
          <a:p>
            <a:pPr lvl="0"/>
            <a:r>
              <a:rPr lang="tr-TR" i="1" dirty="0" smtClean="0"/>
              <a:t>İbrazında ödenen son çekin ibraz tarihi,</a:t>
            </a:r>
            <a:endParaRPr lang="tr-TR" dirty="0" smtClean="0"/>
          </a:p>
          <a:p>
            <a:pPr lvl="0"/>
            <a:r>
              <a:rPr lang="tr-TR" i="1" dirty="0" smtClean="0"/>
              <a:t>Son beş yılda “karşılıksızdır” işlemi gören ve halen ödenmemiş çeklerin adedi ve tutarları,</a:t>
            </a:r>
            <a:endParaRPr lang="tr-TR" dirty="0" smtClean="0"/>
          </a:p>
          <a:p>
            <a:pPr lvl="0"/>
            <a:r>
              <a:rPr lang="tr-TR" i="1" dirty="0" smtClean="0"/>
              <a:t>Son beş yılda “karşılıksızdır” işlemi gören ve sonradan ödenen çeklerin adedi ve tutarı,</a:t>
            </a:r>
            <a:endParaRPr lang="tr-TR" dirty="0" smtClean="0"/>
          </a:p>
          <a:p>
            <a:pPr lvl="0"/>
            <a:r>
              <a:rPr lang="tr-TR" i="1" dirty="0" smtClean="0"/>
              <a:t>Son beş yılda “karşılıksızdır” işlemi gören son çekin ibraz tarihi,</a:t>
            </a:r>
            <a:endParaRPr lang="tr-TR" dirty="0" smtClean="0"/>
          </a:p>
          <a:p>
            <a:pPr lvl="0"/>
            <a:r>
              <a:rPr lang="tr-TR" i="1" dirty="0" smtClean="0"/>
              <a:t>Çek hesabı sahibi hakkında çek hesabı açma yasağı bulunup bulunmadığı, varsa yasaklama kararının tarihi,</a:t>
            </a:r>
            <a:endParaRPr lang="tr-TR" dirty="0" smtClean="0"/>
          </a:p>
          <a:p>
            <a:pPr lvl="0"/>
            <a:r>
              <a:rPr lang="tr-TR" i="1" dirty="0" smtClean="0"/>
              <a:t>Her bir çek yaprağı ile ilgili olarak tedbir kaydı olup olmadığı,</a:t>
            </a:r>
            <a:endParaRPr lang="tr-TR" dirty="0" smtClean="0"/>
          </a:p>
          <a:p>
            <a:pPr lvl="0"/>
            <a:r>
              <a:rPr lang="tr-TR" i="1" dirty="0" smtClean="0"/>
              <a:t>Çek hesabı sahibi tacirse, iflasına karar verilip verilmediği, iflasına karar verilmişse kararın tarihi...,”</a:t>
            </a:r>
            <a:endParaRPr lang="tr-TR" dirty="0" smtClean="0"/>
          </a:p>
          <a:p>
            <a:pPr>
              <a:buNone/>
            </a:pPr>
            <a:r>
              <a:rPr lang="tr-TR" dirty="0" smtClean="0"/>
              <a:t>	ile ilgili bilgilere çek hesabı sahibi ya da cirantanın rızası aranmaksızın erişim sağlamaktadırlar. </a:t>
            </a:r>
            <a:endParaRPr lang="tr-TR" dirty="0"/>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6024"/>
            <a:ext cx="8229600" cy="6453336"/>
          </a:xfrm>
        </p:spPr>
        <p:txBody>
          <a:bodyPr>
            <a:normAutofit/>
          </a:bodyPr>
          <a:lstStyle/>
          <a:p>
            <a:r>
              <a:rPr lang="tr-TR" dirty="0" smtClean="0"/>
              <a:t>ÇK md. 4 kapsamında bankalara yüklenen </a:t>
            </a:r>
            <a:r>
              <a:rPr lang="tr-TR" b="1" dirty="0" smtClean="0"/>
              <a:t>son bildirim yükümlülüğü</a:t>
            </a:r>
            <a:r>
              <a:rPr lang="tr-TR" dirty="0" smtClean="0"/>
              <a:t>, </a:t>
            </a:r>
            <a:r>
              <a:rPr lang="tr-TR" u="sng" dirty="0" smtClean="0">
                <a:solidFill>
                  <a:srgbClr val="FF0000"/>
                </a:solidFill>
              </a:rPr>
              <a:t>hamiline çek defteri yaprağını kullanmadan hamiline çek düzenlendiğinin tespit edildiği </a:t>
            </a:r>
            <a:r>
              <a:rPr lang="tr-TR" dirty="0" smtClean="0"/>
              <a:t>durumlardır. </a:t>
            </a:r>
          </a:p>
          <a:p>
            <a:r>
              <a:rPr lang="tr-TR" dirty="0" smtClean="0"/>
              <a:t>Bankaların böyle bir durumu tespit etmeleri hâlinde, yalnız </a:t>
            </a:r>
            <a:r>
              <a:rPr lang="tr-TR" b="1" dirty="0" err="1" smtClean="0"/>
              <a:t>GİB’ye</a:t>
            </a:r>
            <a:r>
              <a:rPr lang="tr-TR" b="1" dirty="0" smtClean="0"/>
              <a:t> değil aynı zamanda Cumhuriyet Başsavcılığına </a:t>
            </a:r>
            <a:r>
              <a:rPr lang="tr-TR" dirty="0" smtClean="0"/>
              <a:t>durumu bildirmeleri gerekir. </a:t>
            </a:r>
          </a:p>
          <a:p>
            <a:r>
              <a:rPr lang="tr-TR" dirty="0" smtClean="0"/>
              <a:t>Bildirim, mevcut delillerle birlikte, </a:t>
            </a:r>
            <a:r>
              <a:rPr lang="tr-TR" u="sng" dirty="0" smtClean="0"/>
              <a:t>olayın tespit tarihinden itibaren </a:t>
            </a:r>
            <a:r>
              <a:rPr lang="tr-TR" b="1" u="sng" dirty="0" smtClean="0"/>
              <a:t>en geç 1 hafta içinde </a:t>
            </a:r>
            <a:r>
              <a:rPr lang="tr-TR" dirty="0" smtClean="0"/>
              <a:t>yerine getirilmek zorundadır (ÇK, md. 4/3).</a:t>
            </a:r>
          </a:p>
          <a:p>
            <a:pPr>
              <a:buNone/>
            </a:pPr>
            <a:endParaRPr lang="tr-TR" dirty="0"/>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Başvuru Hakları</a:t>
            </a:r>
            <a:endParaRPr lang="tr-TR" dirty="0"/>
          </a:p>
        </p:txBody>
      </p:sp>
      <p:sp>
        <p:nvSpPr>
          <p:cNvPr id="3" name="2 İçerik Yer Tutucusu"/>
          <p:cNvSpPr>
            <a:spLocks noGrp="1"/>
          </p:cNvSpPr>
          <p:nvPr>
            <p:ph idx="1"/>
          </p:nvPr>
        </p:nvSpPr>
        <p:spPr/>
        <p:txBody>
          <a:bodyPr>
            <a:normAutofit/>
          </a:bodyPr>
          <a:lstStyle/>
          <a:p>
            <a:r>
              <a:rPr lang="tr-TR" b="1" dirty="0" smtClean="0"/>
              <a:t>Başvuru hakkı</a:t>
            </a:r>
            <a:r>
              <a:rPr lang="tr-TR" dirty="0" smtClean="0"/>
              <a:t>, süresinde ibraz edilen bir </a:t>
            </a:r>
            <a:r>
              <a:rPr lang="tr-TR" b="1" dirty="0" smtClean="0"/>
              <a:t>çekin karşılıksız kalması</a:t>
            </a:r>
            <a:r>
              <a:rPr lang="tr-TR" dirty="0" smtClean="0"/>
              <a:t> yani usule uygun ödenmemesinden ya da </a:t>
            </a:r>
            <a:r>
              <a:rPr lang="tr-TR" b="1" dirty="0" smtClean="0"/>
              <a:t>ödemenin tehlikeye düşmesi hallerinde </a:t>
            </a:r>
            <a:r>
              <a:rPr lang="tr-TR" dirty="0" smtClean="0"/>
              <a:t>doğmaktadır. </a:t>
            </a:r>
          </a:p>
          <a:p>
            <a:r>
              <a:rPr lang="tr-TR" dirty="0" smtClean="0"/>
              <a:t>Dolayısıyla usulüne uygun ödenen çekle ilgili olarak hamil, başvuru hakkını kullanamaz. </a:t>
            </a:r>
            <a:endParaRPr lang="tr-TR" dirty="0"/>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lstStyle/>
          <a:p>
            <a:r>
              <a:rPr lang="tr-TR" dirty="0" smtClean="0"/>
              <a:t>Çeki elinde bulunduran hamil çekin ödenmesi adına, çeki düzenleyen, aval veren (diğer çek borçlularına) ya da ciro edenlere (cirantalara) ödeme için başvurabilir. </a:t>
            </a:r>
          </a:p>
          <a:p>
            <a:r>
              <a:rPr lang="tr-TR" dirty="0" smtClean="0"/>
              <a:t>Bunlara başvuru borçluları adı verilir. </a:t>
            </a:r>
          </a:p>
          <a:p>
            <a:r>
              <a:rPr lang="tr-TR" dirty="0" smtClean="0"/>
              <a:t>Muhatap konumunda olan </a:t>
            </a:r>
            <a:r>
              <a:rPr lang="tr-TR" b="1" dirty="0" smtClean="0"/>
              <a:t>banka başvuru borçluları arasında yer almaz</a:t>
            </a:r>
            <a:r>
              <a:rPr lang="tr-TR" dirty="0" smtClean="0"/>
              <a:t>.</a:t>
            </a:r>
            <a:endParaRPr lang="tr-TR" dirty="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Bunun nedeni </a:t>
            </a:r>
            <a:r>
              <a:rPr lang="tr-TR" b="1" dirty="0" smtClean="0"/>
              <a:t>bankanın kambiyo taahhüdü altına girmemiş olması</a:t>
            </a:r>
            <a:r>
              <a:rPr lang="tr-TR" dirty="0" smtClean="0"/>
              <a:t>dır. </a:t>
            </a:r>
          </a:p>
          <a:p>
            <a:r>
              <a:rPr lang="tr-TR" dirty="0" smtClean="0"/>
              <a:t>Başvuru hakkının kullanılması için, hamil; çekin karşılıksız olduğunu yani ödenmemiş olduğunu ve ödememe halini;</a:t>
            </a:r>
          </a:p>
          <a:p>
            <a:pPr lvl="1"/>
            <a:r>
              <a:rPr lang="tr-TR" dirty="0" smtClean="0"/>
              <a:t>Protesto,</a:t>
            </a:r>
          </a:p>
          <a:p>
            <a:pPr lvl="1"/>
            <a:r>
              <a:rPr lang="tr-TR" dirty="0" smtClean="0"/>
              <a:t>Karşılıksızdır işlemi, </a:t>
            </a:r>
          </a:p>
          <a:p>
            <a:pPr lvl="1"/>
            <a:r>
              <a:rPr lang="tr-TR" dirty="0" smtClean="0"/>
              <a:t>Takas odasının ödenmemeye ilişkin beyanı ile tespit etmeleri gerekmektedir (TTK, md. 808/1).</a:t>
            </a:r>
          </a:p>
          <a:p>
            <a:endParaRPr lang="tr-TR" dirty="0"/>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smtClean="0"/>
              <a:t>TTK md. 809/1 ve md. 811/1 maddeleri bir arada değerlendirildiğinde ortaya çıkan yorum; ödememe halinin tespitinin ancak ibraz günü süresinin son gününe kadar yerine getirilmesi gerektiğidir. </a:t>
            </a:r>
          </a:p>
          <a:p>
            <a:r>
              <a:rPr lang="tr-TR" dirty="0" smtClean="0"/>
              <a:t>Bu süre ancak mücbir sebep hallerinin varlığında uzayabilir (TTK, md. 811/1). </a:t>
            </a: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smtClean="0"/>
              <a:t>Kaldı ki; TTK md. 809/1’de </a:t>
            </a:r>
            <a:r>
              <a:rPr lang="tr-TR" b="1" dirty="0" smtClean="0"/>
              <a:t>protestonun ya da ona benzer bir belirlemenin</a:t>
            </a:r>
            <a:r>
              <a:rPr lang="tr-TR" dirty="0" smtClean="0"/>
              <a:t>, </a:t>
            </a:r>
            <a:r>
              <a:rPr lang="tr-TR" b="1" dirty="0" smtClean="0"/>
              <a:t>ibraz süresinin geçmesinden önce yapılması gerektiğini </a:t>
            </a:r>
            <a:r>
              <a:rPr lang="tr-TR" dirty="0" smtClean="0"/>
              <a:t>düzenlenmiştir. </a:t>
            </a:r>
          </a:p>
          <a:p>
            <a:r>
              <a:rPr lang="tr-TR" u="sng" dirty="0" smtClean="0"/>
              <a:t>Çekin ibrazı; ibraz süresinin son gününde gerçekleşirse, protesto işlemi ibraz süresini </a:t>
            </a:r>
            <a:r>
              <a:rPr lang="tr-TR" b="1" u="sng" dirty="0" smtClean="0"/>
              <a:t>takip eden iş günü yerine </a:t>
            </a:r>
            <a:r>
              <a:rPr lang="tr-TR" u="sng" dirty="0" smtClean="0"/>
              <a:t>getirilmek </a:t>
            </a:r>
            <a:r>
              <a:rPr lang="tr-TR" dirty="0" smtClean="0"/>
              <a:t>zorundadır (TTK, md. 809/2). </a:t>
            </a:r>
          </a:p>
          <a:p>
            <a:r>
              <a:rPr lang="tr-TR" dirty="0" smtClean="0"/>
              <a:t>Sürenin hesaplanmasına ilişkin hükümler burada aynen uygulanır. </a:t>
            </a:r>
          </a:p>
          <a:p>
            <a:endParaRPr lang="tr-TR" dirty="0"/>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1"/>
            <a:ext cx="8229600" cy="6480720"/>
          </a:xfrm>
        </p:spPr>
        <p:txBody>
          <a:bodyPr>
            <a:normAutofit lnSpcReduction="10000"/>
          </a:bodyPr>
          <a:lstStyle/>
          <a:p>
            <a:r>
              <a:rPr lang="tr-TR" dirty="0" smtClean="0">
                <a:solidFill>
                  <a:srgbClr val="FF0000"/>
                </a:solidFill>
              </a:rPr>
              <a:t>Mücbir sebep halleri, yukarıda ifade edilen işlem sürelerinin uzamasına neden </a:t>
            </a:r>
            <a:r>
              <a:rPr lang="tr-TR" dirty="0" smtClean="0"/>
              <a:t>olur. </a:t>
            </a:r>
          </a:p>
          <a:p>
            <a:r>
              <a:rPr lang="tr-TR" dirty="0" smtClean="0"/>
              <a:t>Mücbir sebep hali elde olmayan doğa olayları gibi, savaş vb. haller olduğu kabul edilir. </a:t>
            </a:r>
          </a:p>
          <a:p>
            <a:r>
              <a:rPr lang="tr-TR" dirty="0" smtClean="0"/>
              <a:t>Bu haller </a:t>
            </a:r>
            <a:r>
              <a:rPr lang="tr-TR" b="1" dirty="0" smtClean="0"/>
              <a:t>sadece hamil için geçerli</a:t>
            </a:r>
            <a:r>
              <a:rPr lang="tr-TR" dirty="0" smtClean="0"/>
              <a:t>dir.  </a:t>
            </a:r>
          </a:p>
          <a:p>
            <a:r>
              <a:rPr lang="tr-TR" dirty="0" smtClean="0"/>
              <a:t>Hamilin işlemler için yetkilendirdiği kişilerin karşılaştığı mücbir olaylar nedeniyle süre uzamaz (TTK, md. 801/5). </a:t>
            </a:r>
          </a:p>
          <a:p>
            <a:r>
              <a:rPr lang="tr-TR" dirty="0" smtClean="0"/>
              <a:t>Buna ilaveten TTK’de, “</a:t>
            </a:r>
            <a:r>
              <a:rPr lang="tr-TR" i="1" dirty="0" smtClean="0"/>
              <a:t>...bir devletin mevzuatı...</a:t>
            </a:r>
            <a:r>
              <a:rPr lang="tr-TR" dirty="0" smtClean="0"/>
              <a:t>” ibaresine de yer vererek pozitif hukuktan kaynaklanan ve sürelerin geçirilmesine neden olan düzenlemelerinde süreyi uzatacağına değinilmiştir (TTK, 811/1).</a:t>
            </a:r>
          </a:p>
          <a:p>
            <a:endParaRPr lang="tr-TR" dirty="0"/>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Hamil, mücbir sebep halini gecikmeksizin kendi cirantasına ihbar etmekle yükümlüdür (TTK, 811/2). </a:t>
            </a:r>
          </a:p>
          <a:p>
            <a:r>
              <a:rPr lang="tr-TR" dirty="0" smtClean="0"/>
              <a:t>Buna ilaveten ihbarı, çek ya da </a:t>
            </a:r>
            <a:r>
              <a:rPr lang="tr-TR" dirty="0" err="1" smtClean="0"/>
              <a:t>alonja</a:t>
            </a:r>
            <a:r>
              <a:rPr lang="tr-TR" dirty="0" smtClean="0"/>
              <a:t> imzalamak suretiyle kaydetmek zorundadır (TTK, 811/2). </a:t>
            </a:r>
          </a:p>
          <a:p>
            <a:r>
              <a:rPr lang="tr-TR" dirty="0" smtClean="0"/>
              <a:t>Mücbir sebep hali ile uzayan süre bu halin ortadan kalkmasıyla son erer.  </a:t>
            </a:r>
          </a:p>
          <a:p>
            <a:r>
              <a:rPr lang="tr-TR" dirty="0" smtClean="0"/>
              <a:t>Bunun üzerine hamil geciktirdiği (ibraz ya da protesto gibi) işlemleri yerine getirmek zorundadır (TTK, 811/3). </a:t>
            </a:r>
          </a:p>
          <a:p>
            <a:endParaRPr lang="tr-TR" dirty="0"/>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20680"/>
          </a:xfrm>
        </p:spPr>
        <p:txBody>
          <a:bodyPr/>
          <a:lstStyle/>
          <a:p>
            <a:r>
              <a:rPr lang="tr-TR" dirty="0" smtClean="0"/>
              <a:t>Mücbir sebep haline ilişkin istisnai hüküm TTK, md. 811/4’te düzenlenmiştir. </a:t>
            </a:r>
          </a:p>
          <a:p>
            <a:r>
              <a:rPr lang="tr-TR" dirty="0" smtClean="0"/>
              <a:t>Buna göre mücbir sebep hali; ibraz süresinin bitmesinden önce, hamil tarafından, kendinden önce gelen (ciranta, aval ya da düzenleyenden biri olan ilgili) borçluya ihbar edildiği günden itibaren 15 günden fazla devam ederse, çekin ibrazı ya da ödememe halinin tespitine gerek kalmadan başvuru hakkı kullanılabilir.</a:t>
            </a:r>
            <a:endParaRPr lang="tr-TR" dirty="0"/>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smtClean="0"/>
              <a:t>Hamil başvurma hakkını kullanmasıyla, çekin ödenmeyen kısmını, ibraz tarihinden itibaren bu kısma isabet eden faizi, ödenmeme halinin tespiti için katlanılan ihbarname giderleri ile diğer giderleri ve çek bedelinin </a:t>
            </a:r>
            <a:r>
              <a:rPr lang="tr-TR" smtClean="0"/>
              <a:t>‰ 3’ünü </a:t>
            </a:r>
            <a:r>
              <a:rPr lang="tr-TR" dirty="0" smtClean="0"/>
              <a:t>aşmamak üzere komisyon ücretini talep etme hakkına dolayısıyla İİK hükümlerine göre takip hakkına sahip olur (TTK, md. 810/1).</a:t>
            </a:r>
          </a:p>
          <a:p>
            <a:endParaRPr lang="tr-T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Kare kod okutma ve bilgi paylaşım </a:t>
            </a:r>
            <a:r>
              <a:rPr lang="tr-TR" b="1" dirty="0" smtClean="0"/>
              <a:t>sistemi TBB Risk Merkezi</a:t>
            </a:r>
            <a:r>
              <a:rPr lang="tr-TR" dirty="0" smtClean="0"/>
              <a:t> tarafından işletilmektedir (TTK, md. 780/3).</a:t>
            </a:r>
          </a:p>
          <a:p>
            <a:endParaRPr lang="tr-TR" dirty="0"/>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Başvuru haklarına ilişkin zamanaşımı süreleri TTK md. 814’te düzenlenmiştir. </a:t>
            </a:r>
          </a:p>
          <a:p>
            <a:r>
              <a:rPr lang="tr-TR" dirty="0" smtClean="0"/>
              <a:t>Madde de; hamilin çek borçlularına (düzenleyen, cirantalar ve de </a:t>
            </a:r>
            <a:r>
              <a:rPr lang="tr-TR" dirty="0" err="1" smtClean="0"/>
              <a:t>avalist</a:t>
            </a:r>
            <a:r>
              <a:rPr lang="tr-TR" dirty="0" smtClean="0"/>
              <a:t> gibi diğer çek borçlularına) karşı sahip olduğu başvurma hakkının,  ibraz süresinin bitiminden itibaren 3 yıl geçmekle zamanaşımına uğrayacağı düzenlenmiştir (TTK, 814/1). </a:t>
            </a:r>
          </a:p>
          <a:p>
            <a:endParaRPr lang="tr-TR" dirty="0"/>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Maddenin devam eden fıkrasında çek borçlularının birbirleri arasındaki başvurma hakları ile ilgili olan zamanaşımı süreleri tespit edilmiştir. </a:t>
            </a:r>
          </a:p>
          <a:p>
            <a:r>
              <a:rPr lang="tr-TR" dirty="0" smtClean="0"/>
              <a:t>Buna göre; çek borçlusunun çeki ödediği veya çekin  dava yolu ile kendisine karşı ileri sürüldüğü tarihten itibaren 3 yıl geçmekle başvurma hakkı zamanaşımına uğrar (TTK, 814/1).</a:t>
            </a:r>
            <a:endParaRPr lang="tr-TR" dirty="0"/>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smtClean="0"/>
              <a:t>Diğer taraftan </a:t>
            </a:r>
            <a:r>
              <a:rPr lang="tr-TR" dirty="0" err="1" smtClean="0"/>
              <a:t>hesaben</a:t>
            </a:r>
            <a:r>
              <a:rPr lang="tr-TR" dirty="0" smtClean="0"/>
              <a:t> ödenecek çeklerde hamile bazı haklar tanınmış olup, bu haklar TTK md. 806 ve md. 807’de düzenlenmiştir. </a:t>
            </a:r>
          </a:p>
          <a:p>
            <a:r>
              <a:rPr lang="tr-TR" dirty="0" smtClean="0"/>
              <a:t>TTK md. 806’da </a:t>
            </a:r>
            <a:r>
              <a:rPr lang="tr-TR" dirty="0" err="1" smtClean="0"/>
              <a:t>hesaben</a:t>
            </a:r>
            <a:r>
              <a:rPr lang="tr-TR" dirty="0" smtClean="0"/>
              <a:t> ödenecek çeklerde muhatap bankanın iflas etmiş veya ödemelerini ertelemiş yahut hakkında yürütülen takip sonucunda bankanın aciz halinde olduğu tespit edilmişse, hamil; çek bedelinin nakden ödenmesini bankadan isteyebileceği gibi, ödememe hâlinde başvurma hakkını da kullanabilir (TTK, md. 806/1). </a:t>
            </a:r>
          </a:p>
          <a:p>
            <a:endParaRPr lang="tr-TR" dirty="0"/>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lstStyle/>
          <a:p>
            <a:r>
              <a:rPr lang="tr-TR" dirty="0" smtClean="0"/>
              <a:t>Benzer şekilde </a:t>
            </a:r>
            <a:r>
              <a:rPr lang="tr-TR" dirty="0" err="1" smtClean="0"/>
              <a:t>hesaben</a:t>
            </a:r>
            <a:r>
              <a:rPr lang="tr-TR" dirty="0" smtClean="0"/>
              <a:t> ödenecek çeklerde çeke hamil olan kişi; “</a:t>
            </a:r>
            <a:r>
              <a:rPr lang="tr-TR" i="1" dirty="0" smtClean="0"/>
              <a:t>...muhatabın, çek bedelini kayıtsız ve şartsız bir alacak olarak hesaba geçirmekten kaçındığını veya ödeme yerindeki takas odasının, bu çekin, hamilin borçlarına mahsup edilmek kabiliyetini haiz olmadığını beyan etmiş bulunduğunu ispat ederse, başvurma haklarını kullanabilir</a:t>
            </a:r>
            <a:r>
              <a:rPr lang="tr-TR" dirty="0" smtClean="0"/>
              <a:t>” (TTK, md. 807/1).</a:t>
            </a:r>
            <a:endParaRPr lang="tr-T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 Seçimlik Şartlar</a:t>
            </a:r>
            <a:endParaRPr lang="tr-TR" dirty="0"/>
          </a:p>
        </p:txBody>
      </p:sp>
      <p:sp>
        <p:nvSpPr>
          <p:cNvPr id="3" name="2 İçerik Yer Tutucusu"/>
          <p:cNvSpPr>
            <a:spLocks noGrp="1"/>
          </p:cNvSpPr>
          <p:nvPr>
            <p:ph idx="1"/>
          </p:nvPr>
        </p:nvSpPr>
        <p:spPr/>
        <p:txBody>
          <a:bodyPr>
            <a:normAutofit/>
          </a:bodyPr>
          <a:lstStyle/>
          <a:p>
            <a:r>
              <a:rPr lang="tr-TR" dirty="0" smtClean="0"/>
              <a:t>Seçimlik zorunlu şartlar; </a:t>
            </a:r>
            <a:r>
              <a:rPr lang="tr-TR" u="sng" dirty="0" smtClean="0"/>
              <a:t>çek üzerinde belirtilmemiş olsa da</a:t>
            </a:r>
            <a:r>
              <a:rPr lang="tr-TR" dirty="0" smtClean="0"/>
              <a:t>, </a:t>
            </a:r>
            <a:r>
              <a:rPr lang="tr-TR" dirty="0" smtClean="0">
                <a:solidFill>
                  <a:srgbClr val="FF0000"/>
                </a:solidFill>
                <a:effectLst>
                  <a:outerShdw blurRad="38100" dist="38100" dir="2700000" algn="tl">
                    <a:srgbClr val="000000">
                      <a:alpha val="43137"/>
                    </a:srgbClr>
                  </a:outerShdw>
                </a:effectLst>
              </a:rPr>
              <a:t>eksiklikleri başka kayıtlarla giderilen şekil şartlarıdır </a:t>
            </a:r>
            <a:r>
              <a:rPr lang="tr-TR" dirty="0" smtClean="0"/>
              <a:t>(Bahtiyar, 2014: 264). </a:t>
            </a:r>
          </a:p>
          <a:p>
            <a:r>
              <a:rPr lang="tr-TR" dirty="0" smtClean="0"/>
              <a:t>Bu kayıtlardan </a:t>
            </a:r>
            <a:r>
              <a:rPr lang="tr-TR" b="1" dirty="0" smtClean="0"/>
              <a:t>ilki </a:t>
            </a:r>
            <a:r>
              <a:rPr lang="tr-TR" b="1" dirty="0" smtClean="0">
                <a:solidFill>
                  <a:srgbClr val="FF0000"/>
                </a:solidFill>
              </a:rPr>
              <a:t>düzenleme yeri</a:t>
            </a:r>
            <a:r>
              <a:rPr lang="tr-TR" dirty="0" smtClean="0"/>
              <a:t>dir. </a:t>
            </a:r>
            <a:endParaRPr lang="tr-T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03233"/>
            <a:ext cx="8229600" cy="6411915"/>
          </a:xfrm>
        </p:spPr>
        <p:txBody>
          <a:bodyPr>
            <a:normAutofit fontScale="92500" lnSpcReduction="10000"/>
          </a:bodyPr>
          <a:lstStyle/>
          <a:p>
            <a:r>
              <a:rPr lang="tr-TR" b="1" dirty="0" smtClean="0"/>
              <a:t>Düzenlenme yeri belirtilmemiş çekte</a:t>
            </a:r>
            <a:r>
              <a:rPr lang="tr-TR" dirty="0" smtClean="0"/>
              <a:t>, düzenlenme yeri </a:t>
            </a:r>
            <a:r>
              <a:rPr lang="tr-TR" dirty="0" smtClean="0">
                <a:solidFill>
                  <a:srgbClr val="FF0000"/>
                </a:solidFill>
                <a:effectLst>
                  <a:outerShdw blurRad="38100" dist="38100" dir="2700000" algn="tl">
                    <a:srgbClr val="000000">
                      <a:alpha val="43137"/>
                    </a:srgbClr>
                  </a:outerShdw>
                </a:effectLst>
              </a:rPr>
              <a:t>düzenleyenin adı yanında yazan yer</a:t>
            </a:r>
            <a:r>
              <a:rPr lang="tr-TR" dirty="0" smtClean="0"/>
              <a:t>dir (TTK, 781/3). </a:t>
            </a:r>
          </a:p>
          <a:p>
            <a:r>
              <a:rPr lang="tr-TR" dirty="0" smtClean="0">
                <a:effectLst>
                  <a:outerShdw blurRad="38100" dist="38100" dir="2700000" algn="tl">
                    <a:srgbClr val="000000">
                      <a:alpha val="43137"/>
                    </a:srgbClr>
                  </a:outerShdw>
                </a:effectLst>
              </a:rPr>
              <a:t>Bu yerin de belirtilmemesi halinde çekin geçersiz olduğu kabul edilir</a:t>
            </a:r>
            <a:r>
              <a:rPr lang="tr-TR" dirty="0" smtClean="0"/>
              <a:t>. </a:t>
            </a:r>
          </a:p>
          <a:p>
            <a:r>
              <a:rPr lang="tr-TR" b="1" dirty="0" smtClean="0"/>
              <a:t>Ödeme yeri</a:t>
            </a:r>
            <a:r>
              <a:rPr lang="tr-TR" dirty="0" smtClean="0"/>
              <a:t> de bu kapsamda kabul edilebilir. </a:t>
            </a:r>
          </a:p>
          <a:p>
            <a:r>
              <a:rPr lang="tr-TR" b="1" dirty="0" smtClean="0"/>
              <a:t>Ödeme yeri belirtilmemişse</a:t>
            </a:r>
            <a:r>
              <a:rPr lang="tr-TR" dirty="0" smtClean="0"/>
              <a:t>, </a:t>
            </a:r>
            <a:r>
              <a:rPr lang="tr-TR" dirty="0" smtClean="0">
                <a:solidFill>
                  <a:srgbClr val="FF0000"/>
                </a:solidFill>
              </a:rPr>
              <a:t>muhatap bankanın ticaret unvanı (... Bankası A.Ş.)  yanında yazan yer</a:t>
            </a:r>
            <a:r>
              <a:rPr lang="tr-TR" dirty="0" smtClean="0"/>
              <a:t> ödeme yeri sayılacak olup, bu yerin birden fazla olması halinde </a:t>
            </a:r>
            <a:r>
              <a:rPr lang="tr-TR" dirty="0" smtClean="0">
                <a:solidFill>
                  <a:srgbClr val="FF0000"/>
                </a:solidFill>
              </a:rPr>
              <a:t>ilk gösterilen yer ödeme yeri </a:t>
            </a:r>
            <a:r>
              <a:rPr lang="tr-TR" dirty="0" smtClean="0"/>
              <a:t>kabul edilecektir (TTK, 781/2).  </a:t>
            </a:r>
          </a:p>
          <a:p>
            <a:r>
              <a:rPr lang="tr-TR" b="1" dirty="0" smtClean="0"/>
              <a:t>Böyle bir açıklığın ya da başka bir kayıtın da bulunmadığı hallerde</a:t>
            </a:r>
            <a:r>
              <a:rPr lang="tr-TR" dirty="0" smtClean="0"/>
              <a:t>, </a:t>
            </a:r>
            <a:r>
              <a:rPr lang="tr-TR" dirty="0" smtClean="0">
                <a:solidFill>
                  <a:srgbClr val="FF0000"/>
                </a:solidFill>
                <a:effectLst>
                  <a:outerShdw blurRad="38100" dist="38100" dir="2700000" algn="tl">
                    <a:srgbClr val="000000">
                      <a:alpha val="43137"/>
                    </a:srgbClr>
                  </a:outerShdw>
                </a:effectLst>
              </a:rPr>
              <a:t>çek muhatabın merkezinin bulunduğu yerde ödenecektir </a:t>
            </a:r>
            <a:r>
              <a:rPr lang="tr-TR" dirty="0" smtClean="0"/>
              <a:t>(TTK, 781/2).  </a:t>
            </a:r>
          </a:p>
          <a:p>
            <a:endParaRPr lang="tr-T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İhtiyari Şartlar</a:t>
            </a:r>
            <a:endParaRPr lang="tr-TR" dirty="0"/>
          </a:p>
        </p:txBody>
      </p:sp>
      <p:sp>
        <p:nvSpPr>
          <p:cNvPr id="3" name="2 İçerik Yer Tutucusu"/>
          <p:cNvSpPr>
            <a:spLocks noGrp="1"/>
          </p:cNvSpPr>
          <p:nvPr>
            <p:ph idx="1"/>
          </p:nvPr>
        </p:nvSpPr>
        <p:spPr>
          <a:xfrm>
            <a:off x="457200" y="1357298"/>
            <a:ext cx="8229600" cy="5214974"/>
          </a:xfrm>
        </p:spPr>
        <p:txBody>
          <a:bodyPr>
            <a:normAutofit/>
          </a:bodyPr>
          <a:lstStyle/>
          <a:p>
            <a:r>
              <a:rPr lang="tr-TR" dirty="0" smtClean="0"/>
              <a:t>Bu şartlar adı üzerinde </a:t>
            </a:r>
            <a:r>
              <a:rPr lang="tr-TR" dirty="0" smtClean="0">
                <a:solidFill>
                  <a:srgbClr val="FF0000"/>
                </a:solidFill>
              </a:rPr>
              <a:t>ihtiyari şartlar</a:t>
            </a:r>
            <a:r>
              <a:rPr lang="tr-TR" dirty="0" smtClean="0"/>
              <a:t>dır. </a:t>
            </a:r>
          </a:p>
          <a:p>
            <a:r>
              <a:rPr lang="tr-TR" dirty="0" smtClean="0">
                <a:solidFill>
                  <a:srgbClr val="FF0000"/>
                </a:solidFill>
              </a:rPr>
              <a:t>Olması ya da olmaması çekin niteliğini etkilemez</a:t>
            </a:r>
            <a:r>
              <a:rPr lang="tr-TR" dirty="0" smtClean="0"/>
              <a:t>. </a:t>
            </a:r>
          </a:p>
          <a:p>
            <a:r>
              <a:rPr lang="tr-TR" b="1" dirty="0" smtClean="0"/>
              <a:t>Aval kaydı </a:t>
            </a:r>
            <a:r>
              <a:rPr lang="tr-TR" dirty="0" smtClean="0"/>
              <a:t>(TTK, md. 794), </a:t>
            </a:r>
            <a:r>
              <a:rPr lang="tr-TR" b="1" dirty="0" err="1" smtClean="0"/>
              <a:t>muacceliyet</a:t>
            </a:r>
            <a:r>
              <a:rPr lang="tr-TR" b="1" dirty="0" smtClean="0"/>
              <a:t> kaydı </a:t>
            </a:r>
            <a:r>
              <a:rPr lang="tr-TR" dirty="0" smtClean="0"/>
              <a:t>(TTK, md. 795), </a:t>
            </a:r>
            <a:r>
              <a:rPr lang="tr-TR" b="1" dirty="0" smtClean="0"/>
              <a:t>ödeme yeri</a:t>
            </a:r>
            <a:r>
              <a:rPr lang="tr-TR" dirty="0" smtClean="0"/>
              <a:t> (TTK, md. 781/2), </a:t>
            </a:r>
            <a:r>
              <a:rPr lang="tr-TR" b="1" dirty="0" smtClean="0"/>
              <a:t>tahkim kaydı</a:t>
            </a:r>
            <a:r>
              <a:rPr lang="tr-TR" dirty="0" smtClean="0"/>
              <a:t>, </a:t>
            </a:r>
            <a:r>
              <a:rPr lang="tr-TR" b="1" dirty="0" smtClean="0"/>
              <a:t>lehtarın belirtilmesi ya da hamiline kaydı </a:t>
            </a:r>
            <a:r>
              <a:rPr lang="tr-TR" dirty="0" smtClean="0"/>
              <a:t>(TTK, md. 785) bu kayıtlar arasında yer almaktadır. </a:t>
            </a:r>
          </a:p>
          <a:p>
            <a:endParaRPr lang="tr-T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Çek Hukukuna Giriş</a:t>
            </a:r>
            <a:endParaRPr lang="tr-TR" dirty="0"/>
          </a:p>
        </p:txBody>
      </p:sp>
      <p:sp>
        <p:nvSpPr>
          <p:cNvPr id="3" name="2 İçerik Yer Tutucusu"/>
          <p:cNvSpPr>
            <a:spLocks noGrp="1"/>
          </p:cNvSpPr>
          <p:nvPr>
            <p:ph idx="1"/>
          </p:nvPr>
        </p:nvSpPr>
        <p:spPr/>
        <p:txBody>
          <a:bodyPr>
            <a:normAutofit lnSpcReduction="10000"/>
          </a:bodyPr>
          <a:lstStyle/>
          <a:p>
            <a:r>
              <a:rPr lang="tr-TR" dirty="0" smtClean="0"/>
              <a:t>Çek bir </a:t>
            </a:r>
            <a:r>
              <a:rPr lang="tr-TR" dirty="0" smtClean="0">
                <a:solidFill>
                  <a:srgbClr val="FF0000"/>
                </a:solidFill>
              </a:rPr>
              <a:t>ödeme aracı </a:t>
            </a:r>
            <a:r>
              <a:rPr lang="tr-TR" dirty="0" smtClean="0"/>
              <a:t>olmakla birlikte </a:t>
            </a:r>
            <a:r>
              <a:rPr lang="tr-TR" dirty="0" smtClean="0">
                <a:solidFill>
                  <a:srgbClr val="FF0000"/>
                </a:solidFill>
              </a:rPr>
              <a:t>kıymetli evraklar</a:t>
            </a:r>
            <a:r>
              <a:rPr lang="tr-TR" dirty="0" smtClean="0"/>
              <a:t> arasında yer aldığı kabul edilmektedir. </a:t>
            </a:r>
          </a:p>
          <a:p>
            <a:r>
              <a:rPr lang="tr-TR" dirty="0" smtClean="0"/>
              <a:t>Çeke ilişkin düzenlemelere hem 5941 sayılı Çek Kanunu’nda (</a:t>
            </a:r>
            <a:r>
              <a:rPr lang="tr-TR" dirty="0" err="1" smtClean="0"/>
              <a:t>ÇK’de</a:t>
            </a:r>
            <a:r>
              <a:rPr lang="tr-TR" dirty="0" smtClean="0"/>
              <a:t>) hem de 6102 sayılı TTK’de (md. 780- md. 823 arasında) yer verilmiştir. </a:t>
            </a:r>
          </a:p>
          <a:p>
            <a:r>
              <a:rPr lang="tr-TR" dirty="0" smtClean="0"/>
              <a:t>Buna karşın (ayrıca kambiyo senetleri içerisinde sayılan) çek,  hukuki anlamda </a:t>
            </a:r>
            <a:r>
              <a:rPr lang="tr-TR" dirty="0" smtClean="0">
                <a:solidFill>
                  <a:srgbClr val="FF0000"/>
                </a:solidFill>
              </a:rPr>
              <a:t>ne TTK’de ne de </a:t>
            </a:r>
            <a:r>
              <a:rPr lang="tr-TR" dirty="0" err="1" smtClean="0">
                <a:solidFill>
                  <a:srgbClr val="FF0000"/>
                </a:solidFill>
              </a:rPr>
              <a:t>ÇK’de</a:t>
            </a:r>
            <a:r>
              <a:rPr lang="tr-TR" dirty="0" smtClean="0">
                <a:solidFill>
                  <a:srgbClr val="FF0000"/>
                </a:solidFill>
              </a:rPr>
              <a:t> tanımlanmamış</a:t>
            </a:r>
            <a:r>
              <a:rPr lang="tr-TR" dirty="0" smtClean="0"/>
              <a:t>tır. </a:t>
            </a:r>
          </a:p>
          <a:p>
            <a:endParaRPr lang="tr-T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4290"/>
            <a:ext cx="8229600" cy="6500858"/>
          </a:xfrm>
        </p:spPr>
        <p:txBody>
          <a:bodyPr>
            <a:normAutofit/>
          </a:bodyPr>
          <a:lstStyle/>
          <a:p>
            <a:r>
              <a:rPr lang="tr-TR" dirty="0" smtClean="0"/>
              <a:t>Bir başka husus, </a:t>
            </a:r>
            <a:r>
              <a:rPr lang="tr-TR" b="1" dirty="0" smtClean="0">
                <a:solidFill>
                  <a:srgbClr val="FF0000"/>
                </a:solidFill>
              </a:rPr>
              <a:t>bazı kayıtların çek üzerinde yer alamayaca</a:t>
            </a:r>
            <a:r>
              <a:rPr lang="tr-TR" dirty="0" smtClean="0"/>
              <a:t>ğıdır. </a:t>
            </a:r>
          </a:p>
          <a:p>
            <a:r>
              <a:rPr lang="tr-TR" dirty="0" smtClean="0"/>
              <a:t>Buna karşın </a:t>
            </a:r>
            <a:r>
              <a:rPr lang="tr-TR" b="1" dirty="0" smtClean="0"/>
              <a:t>bu kayıtlar var olsalar dahi</a:t>
            </a:r>
            <a:r>
              <a:rPr lang="tr-TR" dirty="0" smtClean="0"/>
              <a:t>, çek açısından bir </a:t>
            </a:r>
            <a:r>
              <a:rPr lang="tr-TR" b="1" dirty="0" smtClean="0"/>
              <a:t>etki yaratmayacaklardır</a:t>
            </a:r>
            <a:r>
              <a:rPr lang="tr-TR" dirty="0" smtClean="0"/>
              <a:t>. </a:t>
            </a:r>
          </a:p>
          <a:p>
            <a:r>
              <a:rPr lang="tr-TR" dirty="0" smtClean="0"/>
              <a:t>Bunlardan ilki, çekte yer alacak </a:t>
            </a:r>
            <a:r>
              <a:rPr lang="tr-TR" b="1" dirty="0" smtClean="0"/>
              <a:t>kabul koşulu</a:t>
            </a:r>
            <a:r>
              <a:rPr lang="tr-TR" dirty="0" smtClean="0"/>
              <a:t>dur. </a:t>
            </a:r>
          </a:p>
          <a:p>
            <a:r>
              <a:rPr lang="tr-TR" dirty="0" smtClean="0"/>
              <a:t>Çek hakkında </a:t>
            </a:r>
            <a:r>
              <a:rPr lang="tr-TR" b="1" dirty="0" smtClean="0"/>
              <a:t>kabul işlemi yapılamaz</a:t>
            </a:r>
            <a:r>
              <a:rPr lang="tr-TR" dirty="0" smtClean="0"/>
              <a:t> (TTK 784). </a:t>
            </a:r>
          </a:p>
          <a:p>
            <a:r>
              <a:rPr lang="tr-TR" dirty="0" smtClean="0"/>
              <a:t>Buna karşın, </a:t>
            </a:r>
            <a:r>
              <a:rPr lang="tr-TR" b="1" dirty="0" smtClean="0"/>
              <a:t>çek üzerine yazılmış bir kabul kaydı, hiç yazılmamış kabul edilir </a:t>
            </a:r>
            <a:r>
              <a:rPr lang="tr-TR" dirty="0" smtClean="0"/>
              <a:t>(TTK 784). </a:t>
            </a:r>
          </a:p>
          <a:p>
            <a:endParaRPr lang="tr-T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52"/>
            <a:ext cx="8229600" cy="6500834"/>
          </a:xfrm>
        </p:spPr>
        <p:txBody>
          <a:bodyPr>
            <a:normAutofit fontScale="92500" lnSpcReduction="10000"/>
          </a:bodyPr>
          <a:lstStyle/>
          <a:p>
            <a:r>
              <a:rPr lang="tr-TR" dirty="0" smtClean="0"/>
              <a:t>Benzer şekilde çek üzerine yazılmış </a:t>
            </a:r>
            <a:r>
              <a:rPr lang="tr-TR" b="1" dirty="0" smtClean="0"/>
              <a:t>faiz şartı da mevzuata göre yazılmamış kabul edilir</a:t>
            </a:r>
            <a:r>
              <a:rPr lang="tr-TR" dirty="0" smtClean="0"/>
              <a:t> (TTK, md. 786). </a:t>
            </a:r>
          </a:p>
          <a:p>
            <a:r>
              <a:rPr lang="tr-TR" dirty="0" smtClean="0"/>
              <a:t>Aynı şekilde </a:t>
            </a:r>
            <a:r>
              <a:rPr lang="tr-TR" b="1" dirty="0" smtClean="0"/>
              <a:t>çekte vade yoktur</a:t>
            </a:r>
            <a:r>
              <a:rPr lang="tr-TR" dirty="0" smtClean="0"/>
              <a:t>. </a:t>
            </a:r>
          </a:p>
          <a:p>
            <a:r>
              <a:rPr lang="tr-TR" dirty="0" smtClean="0"/>
              <a:t>Çek üzerine </a:t>
            </a:r>
            <a:r>
              <a:rPr lang="tr-TR" b="1" dirty="0" smtClean="0"/>
              <a:t>yazılmış bir vade kaydı yazılmamış kabul edilir</a:t>
            </a:r>
            <a:r>
              <a:rPr lang="tr-TR" dirty="0" smtClean="0"/>
              <a:t>. </a:t>
            </a:r>
          </a:p>
          <a:p>
            <a:r>
              <a:rPr lang="tr-TR" dirty="0" smtClean="0"/>
              <a:t>Görüldüğü üzere bu üç kaydın çek üzerine yazılması çekin niteliğini kaybetmesine yol açmaz. </a:t>
            </a:r>
          </a:p>
          <a:p>
            <a:r>
              <a:rPr lang="tr-TR" dirty="0" smtClean="0"/>
              <a:t>Dolayısıyla </a:t>
            </a:r>
            <a:r>
              <a:rPr lang="tr-TR" b="1" dirty="0" smtClean="0"/>
              <a:t>bu kayıtlar </a:t>
            </a:r>
            <a:r>
              <a:rPr lang="tr-TR" b="1" dirty="0" smtClean="0">
                <a:solidFill>
                  <a:srgbClr val="FF0000"/>
                </a:solidFill>
              </a:rPr>
              <a:t>yok hükmünde</a:t>
            </a:r>
            <a:r>
              <a:rPr lang="tr-TR" b="1" dirty="0" smtClean="0"/>
              <a:t>dir</a:t>
            </a:r>
            <a:r>
              <a:rPr lang="tr-TR" dirty="0" smtClean="0"/>
              <a:t>. </a:t>
            </a:r>
          </a:p>
          <a:p>
            <a:r>
              <a:rPr lang="tr-TR" dirty="0" smtClean="0"/>
              <a:t>Buna ilaveten </a:t>
            </a:r>
            <a:r>
              <a:rPr lang="tr-TR" b="1" dirty="0" smtClean="0"/>
              <a:t>çekin ciro edilmesi halinde de </a:t>
            </a:r>
            <a:r>
              <a:rPr lang="tr-TR" b="1" dirty="0" smtClean="0">
                <a:solidFill>
                  <a:srgbClr val="FF0000"/>
                </a:solidFill>
              </a:rPr>
              <a:t>kayıtsız şartsız ciro edilmesi gerekir</a:t>
            </a:r>
            <a:r>
              <a:rPr lang="tr-TR" dirty="0" smtClean="0">
                <a:solidFill>
                  <a:srgbClr val="FF0000"/>
                </a:solidFill>
              </a:rPr>
              <a:t>. </a:t>
            </a:r>
          </a:p>
          <a:p>
            <a:r>
              <a:rPr lang="tr-TR" dirty="0" smtClean="0"/>
              <a:t>Aksi halde kayıt ve şart koşulu </a:t>
            </a:r>
            <a:r>
              <a:rPr lang="tr-TR" b="1" dirty="0" smtClean="0"/>
              <a:t>yazılmamış kabul edilir</a:t>
            </a:r>
            <a:r>
              <a:rPr lang="tr-TR" dirty="0" smtClean="0"/>
              <a:t> (TTK, md. 789/1).</a:t>
            </a:r>
            <a:endParaRPr lang="tr-T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42852"/>
            <a:ext cx="8229600" cy="6572272"/>
          </a:xfrm>
        </p:spPr>
        <p:txBody>
          <a:bodyPr>
            <a:normAutofit fontScale="92500" lnSpcReduction="10000"/>
          </a:bodyPr>
          <a:lstStyle/>
          <a:p>
            <a:r>
              <a:rPr lang="tr-TR" dirty="0" smtClean="0"/>
              <a:t>Yukarıdaki kayıtlara karşın senet üzerine yazılmasına </a:t>
            </a:r>
            <a:r>
              <a:rPr lang="tr-TR" b="1" dirty="0" smtClean="0"/>
              <a:t>izin verilmeyen </a:t>
            </a:r>
            <a:r>
              <a:rPr lang="tr-TR" dirty="0" smtClean="0"/>
              <a:t>hatta </a:t>
            </a:r>
            <a:r>
              <a:rPr lang="tr-TR" b="1" dirty="0" smtClean="0"/>
              <a:t>yazıldığında çeki geçersiz kılan kayıtlar</a:t>
            </a:r>
            <a:r>
              <a:rPr lang="tr-TR" dirty="0" smtClean="0"/>
              <a:t>da mevzuatta düzenlenmiştir. </a:t>
            </a:r>
          </a:p>
          <a:p>
            <a:r>
              <a:rPr lang="tr-TR" dirty="0" smtClean="0"/>
              <a:t>Örneğin; </a:t>
            </a:r>
            <a:r>
              <a:rPr lang="tr-TR" dirty="0" smtClean="0">
                <a:solidFill>
                  <a:srgbClr val="FF0000"/>
                </a:solidFill>
              </a:rPr>
              <a:t>çekin ödenmesini, </a:t>
            </a:r>
            <a:r>
              <a:rPr lang="tr-TR" b="1" dirty="0" smtClean="0">
                <a:solidFill>
                  <a:srgbClr val="FF0000"/>
                </a:solidFill>
              </a:rPr>
              <a:t>bir hizmetin ifasına ya da bir işin tamamlanmasına bağlayan </a:t>
            </a:r>
            <a:r>
              <a:rPr lang="tr-TR" dirty="0" smtClean="0">
                <a:solidFill>
                  <a:srgbClr val="FF0000"/>
                </a:solidFill>
              </a:rPr>
              <a:t>kayıtlar çeki geçersiz kılar</a:t>
            </a:r>
            <a:r>
              <a:rPr lang="tr-TR" dirty="0" smtClean="0"/>
              <a:t>.  </a:t>
            </a:r>
          </a:p>
          <a:p>
            <a:r>
              <a:rPr lang="tr-TR" dirty="0" smtClean="0"/>
              <a:t>Bunun nedeni TTK md 780/1-</a:t>
            </a:r>
            <a:r>
              <a:rPr lang="tr-TR" dirty="0" err="1" smtClean="0"/>
              <a:t>b’de</a:t>
            </a:r>
            <a:r>
              <a:rPr lang="tr-TR" dirty="0" smtClean="0"/>
              <a:t> de belirtildiği üzere çek; </a:t>
            </a:r>
            <a:r>
              <a:rPr lang="tr-TR" i="1" dirty="0" smtClean="0"/>
              <a:t>“</a:t>
            </a:r>
            <a:r>
              <a:rPr lang="tr-TR" b="1" i="1" dirty="0" smtClean="0"/>
              <a:t>Kayıtsız ve şartsız belirli bir bedelin ödenmesini içeren havale</a:t>
            </a:r>
            <a:r>
              <a:rPr lang="tr-TR" i="1" dirty="0" smtClean="0"/>
              <a:t>”</a:t>
            </a:r>
            <a:r>
              <a:rPr lang="tr-TR" dirty="0" smtClean="0"/>
              <a:t> kaydını taşıması gerektiğindendir. </a:t>
            </a:r>
          </a:p>
          <a:p>
            <a:r>
              <a:rPr lang="tr-TR" dirty="0" smtClean="0"/>
              <a:t>Diğer taraftan </a:t>
            </a:r>
            <a:r>
              <a:rPr lang="tr-TR" b="1" dirty="0" smtClean="0"/>
              <a:t>çekin kısmen ciro edilmesi </a:t>
            </a:r>
            <a:r>
              <a:rPr lang="tr-TR" dirty="0" smtClean="0"/>
              <a:t>ile </a:t>
            </a:r>
            <a:r>
              <a:rPr lang="tr-TR" b="1" dirty="0" smtClean="0"/>
              <a:t>muhatap banka tarafından ciro edilmesi </a:t>
            </a:r>
            <a:r>
              <a:rPr lang="tr-TR" b="1" dirty="0" smtClean="0">
                <a:solidFill>
                  <a:srgbClr val="FF0000"/>
                </a:solidFill>
              </a:rPr>
              <a:t>batıl kabul edilmekte </a:t>
            </a:r>
            <a:r>
              <a:rPr lang="tr-TR" dirty="0" smtClean="0"/>
              <a:t>ancak bu hallerde </a:t>
            </a:r>
            <a:r>
              <a:rPr lang="tr-TR" dirty="0" smtClean="0">
                <a:solidFill>
                  <a:srgbClr val="FF0000"/>
                </a:solidFill>
                <a:effectLst>
                  <a:outerShdw blurRad="38100" dist="38100" dir="2700000" algn="tl">
                    <a:srgbClr val="000000">
                      <a:alpha val="43137"/>
                    </a:srgbClr>
                  </a:outerShdw>
                </a:effectLst>
              </a:rPr>
              <a:t>çek geçerliliğini yitirmemekte</a:t>
            </a:r>
            <a:r>
              <a:rPr lang="tr-TR" dirty="0" smtClean="0"/>
              <a:t>dir (TTK, md. 789/2). </a:t>
            </a:r>
          </a:p>
          <a:p>
            <a:endParaRPr lang="tr-T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429420"/>
          </a:xfrm>
        </p:spPr>
        <p:txBody>
          <a:bodyPr>
            <a:normAutofit lnSpcReduction="10000"/>
          </a:bodyPr>
          <a:lstStyle/>
          <a:p>
            <a:r>
              <a:rPr lang="tr-TR" dirty="0" smtClean="0"/>
              <a:t>Diğer taraftan yabancı bankalar tarafından basılan çeklerle ilgili olarak istisnai bir durum TTK md. 78/4 de düzenlenmiştir. </a:t>
            </a:r>
          </a:p>
          <a:p>
            <a:r>
              <a:rPr lang="tr-TR" dirty="0" smtClean="0"/>
              <a:t>Buna göre; </a:t>
            </a:r>
            <a:r>
              <a:rPr lang="tr-TR" b="1" dirty="0" smtClean="0"/>
              <a:t>yabancı banka tarafından bastırılan çeklerde</a:t>
            </a:r>
            <a:r>
              <a:rPr lang="tr-TR" dirty="0" smtClean="0"/>
              <a:t>, </a:t>
            </a:r>
            <a:r>
              <a:rPr lang="tr-TR" dirty="0" smtClean="0">
                <a:solidFill>
                  <a:srgbClr val="FF0000"/>
                </a:solidFill>
              </a:rPr>
              <a:t>banka tarafından verilen seri numarası</a:t>
            </a:r>
            <a:r>
              <a:rPr lang="tr-TR" dirty="0" smtClean="0"/>
              <a:t> ve </a:t>
            </a:r>
            <a:r>
              <a:rPr lang="tr-TR" dirty="0" smtClean="0">
                <a:solidFill>
                  <a:srgbClr val="FF0000"/>
                </a:solidFill>
              </a:rPr>
              <a:t>çek kare kodunun bulunmaması</a:t>
            </a:r>
            <a:r>
              <a:rPr lang="tr-TR" dirty="0" smtClean="0"/>
              <a:t>, o senedin çek olarak </a:t>
            </a:r>
            <a:r>
              <a:rPr lang="tr-TR" b="1" u="sng" dirty="0" smtClean="0"/>
              <a:t>geçerliliğini etkilemez. </a:t>
            </a:r>
          </a:p>
          <a:p>
            <a:r>
              <a:rPr lang="tr-TR" dirty="0" smtClean="0"/>
              <a:t>Kanun koyucu; bu düzenlemeyle; farklı ülke mevzuatlarına göre bastırılan çeklerde yer alan şekil farklılıklarının, </a:t>
            </a:r>
            <a:r>
              <a:rPr lang="tr-TR" dirty="0" smtClean="0">
                <a:solidFill>
                  <a:srgbClr val="FF0000"/>
                </a:solidFill>
              </a:rPr>
              <a:t>ticari hayatta ortaya çıkacak muhtemel olumsuzlukları bertaraf </a:t>
            </a:r>
            <a:r>
              <a:rPr lang="tr-TR" dirty="0" smtClean="0"/>
              <a:t>etmeyi amaçlamıştır.</a:t>
            </a:r>
          </a:p>
          <a:p>
            <a:endParaRPr lang="tr-T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Çek Hesabının Açılması</a:t>
            </a:r>
            <a:endParaRPr lang="tr-TR" dirty="0"/>
          </a:p>
        </p:txBody>
      </p:sp>
      <p:sp>
        <p:nvSpPr>
          <p:cNvPr id="3" name="2 İçerik Yer Tutucusu"/>
          <p:cNvSpPr>
            <a:spLocks noGrp="1"/>
          </p:cNvSpPr>
          <p:nvPr>
            <p:ph idx="1"/>
          </p:nvPr>
        </p:nvSpPr>
        <p:spPr/>
        <p:txBody>
          <a:bodyPr>
            <a:normAutofit lnSpcReduction="10000"/>
          </a:bodyPr>
          <a:lstStyle/>
          <a:p>
            <a:r>
              <a:rPr lang="tr-TR" dirty="0" smtClean="0"/>
              <a:t>Çek düzenlemek isteyenler öncelikle banka nezdinde bir </a:t>
            </a:r>
            <a:r>
              <a:rPr lang="tr-TR" b="1" dirty="0" smtClean="0"/>
              <a:t>çek hesabına sahip olmaları </a:t>
            </a:r>
            <a:r>
              <a:rPr lang="tr-TR" dirty="0" smtClean="0"/>
              <a:t>gerekir. </a:t>
            </a:r>
          </a:p>
          <a:p>
            <a:r>
              <a:rPr lang="tr-TR" dirty="0" smtClean="0"/>
              <a:t>Çek hesabının açılması işlemi, gerekli belgeleri tamamlamaları ardından çek hesabı talep edenlerin </a:t>
            </a:r>
            <a:r>
              <a:rPr lang="tr-TR" b="1" dirty="0" smtClean="0"/>
              <a:t>bankaya başvurmaları</a:t>
            </a:r>
            <a:r>
              <a:rPr lang="tr-TR" dirty="0" smtClean="0"/>
              <a:t> ile sonuç doğurur. </a:t>
            </a:r>
          </a:p>
          <a:p>
            <a:r>
              <a:rPr lang="tr-TR" dirty="0" smtClean="0"/>
              <a:t>Başvuru sonrası; </a:t>
            </a:r>
            <a:r>
              <a:rPr lang="tr-TR" b="1" dirty="0" smtClean="0"/>
              <a:t>bankaya</a:t>
            </a:r>
            <a:r>
              <a:rPr lang="tr-TR" dirty="0" smtClean="0"/>
              <a:t>, </a:t>
            </a:r>
            <a:r>
              <a:rPr lang="tr-TR" dirty="0" smtClean="0">
                <a:solidFill>
                  <a:srgbClr val="FF0000"/>
                </a:solidFill>
              </a:rPr>
              <a:t>çek hesabının açılmasına ilişkin bazı ödevler </a:t>
            </a:r>
            <a:r>
              <a:rPr lang="tr-TR" b="1" dirty="0" smtClean="0">
                <a:solidFill>
                  <a:srgbClr val="FF0000"/>
                </a:solidFill>
              </a:rPr>
              <a:t>yüklenmiştir</a:t>
            </a:r>
            <a:r>
              <a:rPr lang="tr-TR" dirty="0" smtClean="0"/>
              <a:t>. </a:t>
            </a:r>
            <a:endParaRPr lang="tr-T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4290"/>
            <a:ext cx="8229600" cy="5911873"/>
          </a:xfrm>
        </p:spPr>
        <p:txBody>
          <a:bodyPr>
            <a:normAutofit/>
          </a:bodyPr>
          <a:lstStyle/>
          <a:p>
            <a:r>
              <a:rPr lang="tr-TR" b="1" dirty="0" smtClean="0"/>
              <a:t>Banka</a:t>
            </a:r>
            <a:r>
              <a:rPr lang="tr-TR" dirty="0" smtClean="0"/>
              <a:t>; çek hesabı açılmasını talep edenin, </a:t>
            </a:r>
            <a:r>
              <a:rPr lang="tr-TR" dirty="0" smtClean="0">
                <a:solidFill>
                  <a:srgbClr val="FF0000"/>
                </a:solidFill>
              </a:rPr>
              <a:t>yasaklı olup olmadığının tespitine </a:t>
            </a:r>
            <a:r>
              <a:rPr lang="tr-TR" dirty="0" smtClean="0"/>
              <a:t>ayrıca bu </a:t>
            </a:r>
            <a:r>
              <a:rPr lang="tr-TR" dirty="0" smtClean="0">
                <a:solidFill>
                  <a:srgbClr val="FF0000"/>
                </a:solidFill>
              </a:rPr>
              <a:t>kişinin ekonomik ve sosyal durumunun belirlenmesine </a:t>
            </a:r>
            <a:r>
              <a:rPr lang="tr-TR" dirty="0" smtClean="0"/>
              <a:t>yönelik </a:t>
            </a:r>
            <a:r>
              <a:rPr lang="tr-TR" dirty="0" smtClean="0">
                <a:effectLst>
                  <a:outerShdw blurRad="38100" dist="38100" dir="2700000" algn="tl">
                    <a:srgbClr val="000000">
                      <a:alpha val="43137"/>
                    </a:srgbClr>
                  </a:outerShdw>
                </a:effectLst>
              </a:rPr>
              <a:t>gerekli özeni ve dikkati göstermesi </a:t>
            </a:r>
            <a:r>
              <a:rPr lang="tr-TR" dirty="0" smtClean="0"/>
              <a:t>konusunda ödevlendirilmiştir (ÇK, md. 2/1). </a:t>
            </a:r>
          </a:p>
          <a:p>
            <a:r>
              <a:rPr lang="tr-TR" dirty="0" smtClean="0"/>
              <a:t>Banka, çek hesabının açılmasına yönelik yasaklılık halini TBB nezdinde işleyen </a:t>
            </a:r>
            <a:r>
              <a:rPr lang="tr-TR" b="1" dirty="0" smtClean="0"/>
              <a:t>Risk Merkezi’nden kontrol ederek</a:t>
            </a:r>
            <a:r>
              <a:rPr lang="tr-TR" dirty="0" smtClean="0"/>
              <a:t> tespit edebilir. </a:t>
            </a:r>
          </a:p>
          <a:p>
            <a:endParaRPr lang="tr-T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6286544"/>
          </a:xfrm>
        </p:spPr>
        <p:txBody>
          <a:bodyPr>
            <a:normAutofit/>
          </a:bodyPr>
          <a:lstStyle/>
          <a:p>
            <a:r>
              <a:rPr lang="tr-TR" dirty="0" smtClean="0"/>
              <a:t>Buna ilaveten </a:t>
            </a:r>
            <a:r>
              <a:rPr lang="tr-TR" b="1" dirty="0" smtClean="0"/>
              <a:t>bankalar</a:t>
            </a:r>
            <a:r>
              <a:rPr lang="tr-TR" dirty="0" smtClean="0"/>
              <a:t>, çek hesabı açılmasını talep edenlerin; </a:t>
            </a:r>
          </a:p>
          <a:p>
            <a:pPr lvl="1"/>
            <a:r>
              <a:rPr lang="tr-TR" dirty="0" smtClean="0"/>
              <a:t>Adli sicil kayıtlarını ve açık kimliklerini saptamak için fotoğraflı nüfus cüzdanı, </a:t>
            </a:r>
          </a:p>
          <a:p>
            <a:pPr lvl="1"/>
            <a:r>
              <a:rPr lang="tr-TR" dirty="0" smtClean="0"/>
              <a:t>Pasaport veya sürücü belgesi örneklerini, </a:t>
            </a:r>
          </a:p>
          <a:p>
            <a:pPr lvl="1"/>
            <a:r>
              <a:rPr lang="tr-TR" dirty="0" smtClean="0"/>
              <a:t>Yerleşim yeri belgelerini, </a:t>
            </a:r>
          </a:p>
          <a:p>
            <a:pPr lvl="1"/>
            <a:r>
              <a:rPr lang="tr-TR" dirty="0" smtClean="0"/>
              <a:t>Vergi kimlik numaralarını, </a:t>
            </a:r>
          </a:p>
          <a:p>
            <a:pPr lvl="1"/>
            <a:r>
              <a:rPr lang="tr-TR" dirty="0" smtClean="0"/>
              <a:t>Tacir olanların ayrıca ticaret sicili kayıtlarını, </a:t>
            </a:r>
          </a:p>
          <a:p>
            <a:pPr lvl="1"/>
            <a:r>
              <a:rPr lang="tr-TR" dirty="0" smtClean="0"/>
              <a:t>Esnaf ve sanatkâr olanların ise esnaf ve sanatkâr sicili kayıtlarını </a:t>
            </a:r>
          </a:p>
          <a:p>
            <a:pPr lvl="0"/>
            <a:r>
              <a:rPr lang="tr-TR" dirty="0" smtClean="0"/>
              <a:t>talep etmekle yükümlüdür (ÇK, md. 2/2).</a:t>
            </a:r>
            <a:endParaRPr lang="tr-T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6286544"/>
          </a:xfrm>
        </p:spPr>
        <p:txBody>
          <a:bodyPr>
            <a:normAutofit/>
          </a:bodyPr>
          <a:lstStyle/>
          <a:p>
            <a:r>
              <a:rPr lang="tr-TR" dirty="0" smtClean="0"/>
              <a:t>Bankalar; </a:t>
            </a:r>
            <a:r>
              <a:rPr lang="tr-TR" b="1" dirty="0" smtClean="0"/>
              <a:t>talep ettiği bu belgeleri </a:t>
            </a:r>
            <a:r>
              <a:rPr lang="tr-TR" dirty="0" smtClean="0"/>
              <a:t>çek hesabı kapatılsa dahi, hesabın kapatıldığı tarihten itibaren </a:t>
            </a:r>
            <a:r>
              <a:rPr lang="tr-TR" b="1" dirty="0" smtClean="0"/>
              <a:t>10 yıl süreyle saklamakla</a:t>
            </a:r>
            <a:r>
              <a:rPr lang="tr-TR" dirty="0" smtClean="0"/>
              <a:t> yükümlüdür (ÇK, md. 2/2). </a:t>
            </a:r>
          </a:p>
          <a:p>
            <a:r>
              <a:rPr lang="tr-TR" dirty="0" smtClean="0"/>
              <a:t>Çek hesabının açılmasını talep edenlerden </a:t>
            </a:r>
            <a:r>
              <a:rPr lang="tr-TR" b="1" dirty="0" smtClean="0"/>
              <a:t>ikameti yurt dışında bulunanların</a:t>
            </a:r>
            <a:r>
              <a:rPr lang="tr-TR" dirty="0" smtClean="0"/>
              <a:t>, bankaya </a:t>
            </a:r>
            <a:r>
              <a:rPr lang="tr-TR" dirty="0" smtClean="0">
                <a:solidFill>
                  <a:srgbClr val="FF0000"/>
                </a:solidFill>
              </a:rPr>
              <a:t>Türkiye’de bir adres bildirmeleri </a:t>
            </a:r>
            <a:r>
              <a:rPr lang="tr-TR" dirty="0" smtClean="0"/>
              <a:t>zorunludur. </a:t>
            </a:r>
          </a:p>
          <a:p>
            <a:r>
              <a:rPr lang="tr-TR" dirty="0" smtClean="0"/>
              <a:t>Her halükarda </a:t>
            </a:r>
            <a:r>
              <a:rPr lang="tr-TR" b="1" dirty="0" smtClean="0"/>
              <a:t>çek düzenleyenin bilinen adresi</a:t>
            </a:r>
            <a:r>
              <a:rPr lang="tr-TR" dirty="0" smtClean="0"/>
              <a:t>, çekin karşılığının tamamen veya kısmen bulunmaması hâllerinde, </a:t>
            </a:r>
            <a:r>
              <a:rPr lang="tr-TR" b="1" dirty="0" smtClean="0"/>
              <a:t>çek hamilinin talebi halinde kendisine verilir</a:t>
            </a:r>
            <a:r>
              <a:rPr lang="tr-TR" dirty="0" smtClean="0"/>
              <a:t> (ÇK, md. 2/2). </a:t>
            </a:r>
            <a:endParaRPr lang="tr-T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4290"/>
            <a:ext cx="8229600" cy="6500858"/>
          </a:xfrm>
        </p:spPr>
        <p:txBody>
          <a:bodyPr>
            <a:normAutofit lnSpcReduction="10000"/>
          </a:bodyPr>
          <a:lstStyle/>
          <a:p>
            <a:r>
              <a:rPr lang="tr-TR" dirty="0" smtClean="0"/>
              <a:t>Çek hesabı açılmasına karar verilenlerden </a:t>
            </a:r>
            <a:r>
              <a:rPr lang="tr-TR" dirty="0" smtClean="0">
                <a:solidFill>
                  <a:srgbClr val="FF0000"/>
                </a:solidFill>
              </a:rPr>
              <a:t>sağlanması ve saklanması gereken bilgi ve belgelerin sağlanmaması ve bu belgelerin saklanmaması halinde</a:t>
            </a:r>
            <a:r>
              <a:rPr lang="tr-TR" dirty="0" smtClean="0"/>
              <a:t> </a:t>
            </a:r>
            <a:r>
              <a:rPr lang="tr-TR" b="1" dirty="0" smtClean="0"/>
              <a:t>ilgili bankaya </a:t>
            </a:r>
            <a:r>
              <a:rPr lang="tr-TR" dirty="0" smtClean="0"/>
              <a:t>Cumhuriyet savcısı tarafından </a:t>
            </a:r>
            <a:r>
              <a:rPr lang="tr-TR" b="1" dirty="0" smtClean="0"/>
              <a:t>500 TL’den 5,000 TL’ye kadar idarî para cezası</a:t>
            </a:r>
            <a:r>
              <a:rPr lang="tr-TR" dirty="0" smtClean="0"/>
              <a:t> verilir (ÇK, md. 7/10).</a:t>
            </a:r>
          </a:p>
          <a:p>
            <a:r>
              <a:rPr lang="tr-TR" dirty="0" smtClean="0"/>
              <a:t>Çek hesabı açmak isteyen veya sahip olduğu çek hesabından </a:t>
            </a:r>
            <a:r>
              <a:rPr lang="tr-TR" u="sng" dirty="0" smtClean="0"/>
              <a:t>çek defteri verilmesini talep eden kişi</a:t>
            </a:r>
            <a:r>
              <a:rPr lang="tr-TR" dirty="0" smtClean="0"/>
              <a:t>, </a:t>
            </a:r>
            <a:r>
              <a:rPr lang="tr-TR" b="1" dirty="0" smtClean="0"/>
              <a:t>her talep öncesinde</a:t>
            </a:r>
            <a:r>
              <a:rPr lang="tr-TR" dirty="0" smtClean="0"/>
              <a:t>;</a:t>
            </a:r>
          </a:p>
          <a:p>
            <a:pPr lvl="1"/>
            <a:r>
              <a:rPr lang="tr-TR" dirty="0" smtClean="0">
                <a:solidFill>
                  <a:srgbClr val="FF0000"/>
                </a:solidFill>
              </a:rPr>
              <a:t>Tacir ya da esnaf ve sanatkâr olup olmadığını,</a:t>
            </a:r>
          </a:p>
          <a:p>
            <a:pPr lvl="1"/>
            <a:r>
              <a:rPr lang="tr-TR" dirty="0" smtClean="0">
                <a:solidFill>
                  <a:srgbClr val="FF0000"/>
                </a:solidFill>
              </a:rPr>
              <a:t>Kendisi hakkında çek düzenleme ve çek hesabı açma yasağı bulunup bulunmadığını</a:t>
            </a:r>
          </a:p>
          <a:p>
            <a:r>
              <a:rPr lang="tr-TR" dirty="0" smtClean="0"/>
              <a:t>bankaya </a:t>
            </a:r>
            <a:r>
              <a:rPr lang="tr-TR" dirty="0" smtClean="0">
                <a:effectLst>
                  <a:outerShdw blurRad="38100" dist="38100" dir="2700000" algn="tl">
                    <a:srgbClr val="000000">
                      <a:alpha val="43137"/>
                    </a:srgbClr>
                  </a:outerShdw>
                </a:effectLst>
              </a:rPr>
              <a:t>yazılı şekilde beyan etmek </a:t>
            </a:r>
            <a:r>
              <a:rPr lang="tr-TR" dirty="0" smtClean="0"/>
              <a:t>zorundadır.</a:t>
            </a:r>
            <a:endParaRPr lang="tr-T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215106"/>
          </a:xfrm>
        </p:spPr>
        <p:txBody>
          <a:bodyPr>
            <a:normAutofit/>
          </a:bodyPr>
          <a:lstStyle/>
          <a:p>
            <a:r>
              <a:rPr lang="tr-TR" dirty="0" smtClean="0"/>
              <a:t>Beyannamenin </a:t>
            </a:r>
            <a:r>
              <a:rPr lang="tr-TR" b="1" dirty="0" smtClean="0"/>
              <a:t>tüzel kişiler adına </a:t>
            </a:r>
            <a:r>
              <a:rPr lang="tr-TR" dirty="0" smtClean="0"/>
              <a:t>verilecek olması halinde, </a:t>
            </a:r>
            <a:r>
              <a:rPr lang="tr-TR" i="1" dirty="0" smtClean="0"/>
              <a:t>“...</a:t>
            </a:r>
            <a:r>
              <a:rPr lang="tr-TR" i="1" dirty="0" smtClean="0">
                <a:solidFill>
                  <a:srgbClr val="FF0000"/>
                </a:solidFill>
              </a:rPr>
              <a:t>tüzel kişinin yönetim organında görev yapan, temsilcisi olan veya imza yetkilisi olan kişilerin çek düzenleme ve çek hesabı açma yasağı bulunmadığı </a:t>
            </a:r>
            <a:r>
              <a:rPr lang="tr-TR" b="1" i="1" dirty="0" smtClean="0">
                <a:solidFill>
                  <a:srgbClr val="FF0000"/>
                </a:solidFill>
              </a:rPr>
              <a:t>beyan</a:t>
            </a:r>
            <a:r>
              <a:rPr lang="tr-TR" i="1" dirty="0" smtClean="0"/>
              <a:t>...”</a:t>
            </a:r>
            <a:r>
              <a:rPr lang="tr-TR" dirty="0" smtClean="0"/>
              <a:t> edilmek zorundadır (ÇK, md. 2/3). </a:t>
            </a:r>
          </a:p>
          <a:p>
            <a:r>
              <a:rPr lang="tr-TR" dirty="0" smtClean="0"/>
              <a:t>Beyanda bulunacak olanların </a:t>
            </a:r>
            <a:r>
              <a:rPr lang="tr-TR" b="1" dirty="0" smtClean="0"/>
              <a:t>gerçek dışı beyan</a:t>
            </a:r>
            <a:r>
              <a:rPr lang="tr-TR" dirty="0" smtClean="0"/>
              <a:t>da bulunmaları halinde kendilerine </a:t>
            </a:r>
            <a:r>
              <a:rPr lang="tr-TR" b="1" dirty="0" smtClean="0"/>
              <a:t>3 aydan 2 yıla kadar hapis </a:t>
            </a:r>
            <a:r>
              <a:rPr lang="tr-TR" dirty="0" smtClean="0"/>
              <a:t>cezası tatbik edilir (ÇK, md. 7/3). </a:t>
            </a:r>
          </a:p>
          <a:p>
            <a:endParaRPr lang="tr-T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4290"/>
            <a:ext cx="8229600" cy="6429420"/>
          </a:xfrm>
        </p:spPr>
        <p:txBody>
          <a:bodyPr>
            <a:normAutofit fontScale="92500"/>
          </a:bodyPr>
          <a:lstStyle/>
          <a:p>
            <a:r>
              <a:rPr lang="tr-TR" dirty="0" smtClean="0"/>
              <a:t>Ancak, TTK md. 780 ve ÇK md. 2’nin muhtelif fıkralarında çekin şekil şartlarına değinilerek, bir nevi dolaylı tanımlamaya gidilmiştir.   </a:t>
            </a:r>
          </a:p>
          <a:p>
            <a:r>
              <a:rPr lang="tr-TR" dirty="0" smtClean="0"/>
              <a:t>Bu düzenlemelere bağlı olarak çekin; </a:t>
            </a:r>
            <a:r>
              <a:rPr lang="tr-TR" b="1" dirty="0" smtClean="0"/>
              <a:t>düzenleyen, muhatap ve lehtar arasında, üçlü bir ilişkiye dayanan ödeme aracı</a:t>
            </a:r>
            <a:r>
              <a:rPr lang="tr-TR" dirty="0" smtClean="0"/>
              <a:t> olduğu ifade edilmektedir. </a:t>
            </a:r>
          </a:p>
          <a:p>
            <a:r>
              <a:rPr lang="tr-TR" dirty="0" smtClean="0">
                <a:solidFill>
                  <a:srgbClr val="FF0000"/>
                </a:solidFill>
              </a:rPr>
              <a:t>Üçlü ilişkide düzenleyen taraf; muhatap tarafın çekte yazılı miktarı, </a:t>
            </a:r>
            <a:r>
              <a:rPr lang="tr-TR" dirty="0" err="1" smtClean="0">
                <a:solidFill>
                  <a:srgbClr val="FF0000"/>
                </a:solidFill>
              </a:rPr>
              <a:t>lehdara</a:t>
            </a:r>
            <a:r>
              <a:rPr lang="tr-TR" dirty="0" smtClean="0">
                <a:solidFill>
                  <a:srgbClr val="FF0000"/>
                </a:solidFill>
              </a:rPr>
              <a:t> ödemesi konusunda bir talimat oluşturduğu kabul edilmektedir</a:t>
            </a:r>
            <a:r>
              <a:rPr lang="tr-TR" dirty="0" smtClean="0"/>
              <a:t>. </a:t>
            </a:r>
          </a:p>
          <a:p>
            <a:r>
              <a:rPr lang="tr-TR" dirty="0" smtClean="0"/>
              <a:t>Bu açıklamalar ışığında çek en dar şekliyle; </a:t>
            </a:r>
            <a:r>
              <a:rPr lang="tr-TR" b="1" i="1" dirty="0" smtClean="0"/>
              <a:t>“...nakit kullanılmaksızın ödeme yapılmasını sağlayan ödeme aracı...</a:t>
            </a:r>
            <a:r>
              <a:rPr lang="tr-TR" b="1" dirty="0" smtClean="0"/>
              <a:t>”</a:t>
            </a:r>
            <a:r>
              <a:rPr lang="tr-TR" dirty="0" smtClean="0"/>
              <a:t> (Bahtiyar, 2014: 261) olarak tanımlanabilir.</a:t>
            </a:r>
            <a:endParaRPr lang="tr-T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4290"/>
            <a:ext cx="8229600" cy="6500858"/>
          </a:xfrm>
        </p:spPr>
        <p:txBody>
          <a:bodyPr>
            <a:normAutofit/>
          </a:bodyPr>
          <a:lstStyle/>
          <a:p>
            <a:r>
              <a:rPr lang="tr-TR" b="1" dirty="0" smtClean="0"/>
              <a:t>Bankalar</a:t>
            </a:r>
            <a:r>
              <a:rPr lang="tr-TR" dirty="0" smtClean="0"/>
              <a:t>, çek hesabı açılmasını talep edenlerin </a:t>
            </a:r>
            <a:r>
              <a:rPr lang="tr-TR" u="sng" dirty="0" smtClean="0"/>
              <a:t>yasaklılık halinin bulunmadığına yönelik</a:t>
            </a:r>
            <a:r>
              <a:rPr lang="tr-TR" dirty="0" smtClean="0"/>
              <a:t> </a:t>
            </a:r>
            <a:r>
              <a:rPr lang="tr-TR" b="1" dirty="0" smtClean="0">
                <a:solidFill>
                  <a:srgbClr val="FF0000"/>
                </a:solidFill>
              </a:rPr>
              <a:t>sorgulama sonuçlarını </a:t>
            </a:r>
            <a:r>
              <a:rPr lang="tr-TR" b="1" dirty="0" smtClean="0"/>
              <a:t>muhafaza etmek durumunda</a:t>
            </a:r>
            <a:r>
              <a:rPr lang="tr-TR" dirty="0" smtClean="0"/>
              <a:t>dır.  </a:t>
            </a:r>
          </a:p>
          <a:p>
            <a:r>
              <a:rPr lang="tr-TR" dirty="0" smtClean="0"/>
              <a:t>Gerekli belgeleri tamamlayıp, şartları taşıyarak başvuranlardan </a:t>
            </a:r>
            <a:r>
              <a:rPr lang="tr-TR" u="sng" dirty="0" smtClean="0"/>
              <a:t>imzaları alınmak suretiyle adlarına çek hesabının açılması</a:t>
            </a:r>
            <a:r>
              <a:rPr lang="tr-TR" dirty="0" smtClean="0"/>
              <a:t> kararlaştırılır. </a:t>
            </a:r>
          </a:p>
          <a:p>
            <a:r>
              <a:rPr lang="tr-TR" dirty="0" smtClean="0"/>
              <a:t>Bu noktada </a:t>
            </a:r>
            <a:r>
              <a:rPr lang="tr-TR" b="1" dirty="0" smtClean="0"/>
              <a:t>çek hesabı</a:t>
            </a:r>
            <a:r>
              <a:rPr lang="tr-TR" dirty="0" smtClean="0"/>
              <a:t>; </a:t>
            </a:r>
            <a:r>
              <a:rPr lang="tr-TR" dirty="0" smtClean="0">
                <a:solidFill>
                  <a:srgbClr val="FF0000"/>
                </a:solidFill>
              </a:rPr>
              <a:t>ilgilinin, vekilin veya yasal temsilcisinin imzası olmadan </a:t>
            </a:r>
            <a:r>
              <a:rPr lang="tr-TR" b="1" dirty="0" smtClean="0">
                <a:solidFill>
                  <a:srgbClr val="FF0000"/>
                </a:solidFill>
              </a:rPr>
              <a:t>açılamaz</a:t>
            </a:r>
            <a:r>
              <a:rPr lang="tr-TR" dirty="0" smtClean="0">
                <a:solidFill>
                  <a:srgbClr val="FF0000"/>
                </a:solidFill>
              </a:rPr>
              <a:t> </a:t>
            </a:r>
            <a:r>
              <a:rPr lang="tr-TR" dirty="0" smtClean="0"/>
              <a:t>(ÇK, md. 2/3).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71480"/>
            <a:ext cx="8229600" cy="5554683"/>
          </a:xfrm>
        </p:spPr>
        <p:txBody>
          <a:bodyPr/>
          <a:lstStyle/>
          <a:p>
            <a:r>
              <a:rPr lang="tr-TR" dirty="0" smtClean="0"/>
              <a:t>Çek hesabı açılması ardından </a:t>
            </a:r>
            <a:r>
              <a:rPr lang="tr-TR" b="1" dirty="0" smtClean="0"/>
              <a:t>bankalar</a:t>
            </a:r>
            <a:r>
              <a:rPr lang="tr-TR" dirty="0" smtClean="0"/>
              <a:t>, çek hesabı açtıkları </a:t>
            </a:r>
            <a:r>
              <a:rPr lang="tr-TR" b="1" dirty="0" smtClean="0"/>
              <a:t>gerçek kişiler ile tüzel kişiler</a:t>
            </a:r>
            <a:r>
              <a:rPr lang="tr-TR" dirty="0" smtClean="0"/>
              <a:t>de işlem yetkisine sahip olanları </a:t>
            </a:r>
            <a:r>
              <a:rPr lang="tr-TR" b="1" dirty="0" smtClean="0"/>
              <a:t>TBB Risk Merkezi </a:t>
            </a:r>
            <a:r>
              <a:rPr lang="tr-TR" dirty="0" err="1" smtClean="0"/>
              <a:t>nezdindeki</a:t>
            </a:r>
            <a:r>
              <a:rPr lang="tr-TR" dirty="0" smtClean="0"/>
              <a:t> </a:t>
            </a:r>
            <a:r>
              <a:rPr lang="tr-TR" b="1" dirty="0" smtClean="0"/>
              <a:t>sisteme kaydetmek</a:t>
            </a:r>
            <a:r>
              <a:rPr lang="tr-TR" dirty="0" smtClean="0"/>
              <a:t>le yükümlüdürler (ÇK, md. 2/3).</a:t>
            </a:r>
          </a:p>
          <a:p>
            <a:endParaRPr lang="tr-T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28604"/>
            <a:ext cx="8229600" cy="5697559"/>
          </a:xfrm>
        </p:spPr>
        <p:txBody>
          <a:bodyPr>
            <a:normAutofit/>
          </a:bodyPr>
          <a:lstStyle/>
          <a:p>
            <a:r>
              <a:rPr lang="tr-TR" b="1" dirty="0" smtClean="0"/>
              <a:t>Çek düzenleme ve çek hesabı açma yasağı bulunanlara çek hesabı açılamaz</a:t>
            </a:r>
            <a:r>
              <a:rPr lang="tr-TR" dirty="0" smtClean="0"/>
              <a:t>. </a:t>
            </a:r>
          </a:p>
          <a:p>
            <a:r>
              <a:rPr lang="tr-TR" dirty="0" smtClean="0"/>
              <a:t>Ayrıca çek düzenleme ve çek hesabı açma yasağı bulunan bir </a:t>
            </a:r>
            <a:r>
              <a:rPr lang="tr-TR" dirty="0" smtClean="0">
                <a:solidFill>
                  <a:srgbClr val="FF0000"/>
                </a:solidFill>
              </a:rPr>
              <a:t>gerçek kişinin yönetim organında görev yaptığı veya ticaret siciline tescil edilen yetkilisi olduğu </a:t>
            </a:r>
            <a:r>
              <a:rPr lang="tr-TR" b="1" dirty="0" smtClean="0"/>
              <a:t>tüzel kişiye çek defteri verilmez</a:t>
            </a:r>
            <a:r>
              <a:rPr lang="tr-TR" dirty="0" smtClean="0"/>
              <a:t> (ÇK, md. 2/4). </a:t>
            </a:r>
          </a:p>
          <a:p>
            <a:endParaRPr lang="tr-T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5840435"/>
          </a:xfrm>
        </p:spPr>
        <p:txBody>
          <a:bodyPr/>
          <a:lstStyle/>
          <a:p>
            <a:r>
              <a:rPr lang="tr-TR" dirty="0" smtClean="0"/>
              <a:t>Beyanname almadan veya beyannameye rağmen, hakkında çek düzenleme ve çek hesabı açma yasağı bulunan kişiye veya bu kişinin yönetim organında görev yaptığı veya temsilcisi ya da imza yetkilisi olduğu tüzel kişiye </a:t>
            </a:r>
            <a:r>
              <a:rPr lang="tr-TR" b="1" dirty="0" smtClean="0"/>
              <a:t>çek defteri veren banka görevlileri</a:t>
            </a:r>
            <a:r>
              <a:rPr lang="tr-TR" dirty="0" smtClean="0"/>
              <a:t> </a:t>
            </a:r>
            <a:r>
              <a:rPr lang="tr-TR" b="1" dirty="0" smtClean="0">
                <a:solidFill>
                  <a:srgbClr val="FF0000"/>
                </a:solidFill>
              </a:rPr>
              <a:t>50 günden 150 güne kadar adlî para cezası </a:t>
            </a:r>
            <a:r>
              <a:rPr lang="tr-TR" dirty="0" smtClean="0"/>
              <a:t>ile cezalandırılır (ÇK, md. 7/3).</a:t>
            </a:r>
            <a:endParaRPr lang="tr-T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286544"/>
          </a:xfrm>
        </p:spPr>
        <p:txBody>
          <a:bodyPr>
            <a:normAutofit/>
          </a:bodyPr>
          <a:lstStyle/>
          <a:p>
            <a:r>
              <a:rPr lang="tr-TR" dirty="0" smtClean="0"/>
              <a:t>Çek defterleri </a:t>
            </a:r>
            <a:r>
              <a:rPr lang="tr-TR" b="1" dirty="0" smtClean="0"/>
              <a:t>bankalarca bastırılır </a:t>
            </a:r>
            <a:r>
              <a:rPr lang="tr-TR" dirty="0" smtClean="0"/>
              <a:t>(ÇK, md. 2/5). </a:t>
            </a:r>
          </a:p>
          <a:p>
            <a:r>
              <a:rPr lang="tr-TR" dirty="0" smtClean="0"/>
              <a:t>Banka dışında kişilerce çek defteri basılamaz. </a:t>
            </a:r>
          </a:p>
          <a:p>
            <a:r>
              <a:rPr lang="tr-TR" dirty="0" smtClean="0"/>
              <a:t>Bu açıdan hem yetkisiz kişilerce çek defteri basılması hem de bastırılması </a:t>
            </a:r>
            <a:r>
              <a:rPr lang="tr-TR" b="1" dirty="0" smtClean="0"/>
              <a:t>suç kabul edilmiş</a:t>
            </a:r>
            <a:r>
              <a:rPr lang="tr-TR" dirty="0" smtClean="0"/>
              <a:t>tir.  </a:t>
            </a:r>
          </a:p>
          <a:p>
            <a:r>
              <a:rPr lang="tr-TR" dirty="0" smtClean="0"/>
              <a:t>Dolayısıyla ÇK md. 7/8’e göre; </a:t>
            </a:r>
            <a:r>
              <a:rPr lang="tr-TR" dirty="0" smtClean="0">
                <a:solidFill>
                  <a:srgbClr val="FF0000"/>
                </a:solidFill>
              </a:rPr>
              <a:t>yetkisiz çek defteri basanlar ve bastıranlar </a:t>
            </a:r>
            <a:r>
              <a:rPr lang="tr-TR" b="1" dirty="0" smtClean="0"/>
              <a:t>2 yıldan 5 yıla kadar hapis </a:t>
            </a:r>
            <a:r>
              <a:rPr lang="tr-TR" dirty="0" smtClean="0"/>
              <a:t>ve </a:t>
            </a:r>
            <a:r>
              <a:rPr lang="tr-TR" b="1" dirty="0" smtClean="0"/>
              <a:t>1500 güne kadar adlî para cezası</a:t>
            </a:r>
            <a:r>
              <a:rPr lang="tr-TR" dirty="0" smtClean="0"/>
              <a:t>yla cezalandırılır. </a:t>
            </a:r>
          </a:p>
          <a:p>
            <a:endParaRPr lang="tr-T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5768997"/>
          </a:xfrm>
        </p:spPr>
        <p:txBody>
          <a:bodyPr>
            <a:normAutofit/>
          </a:bodyPr>
          <a:lstStyle/>
          <a:p>
            <a:r>
              <a:rPr lang="tr-TR" dirty="0" smtClean="0"/>
              <a:t>Basılacak çek </a:t>
            </a:r>
            <a:r>
              <a:rPr lang="tr-TR" b="1" dirty="0" smtClean="0"/>
              <a:t>defterlerinin şekli </a:t>
            </a:r>
            <a:r>
              <a:rPr lang="tr-TR" dirty="0" err="1" smtClean="0"/>
              <a:t>TCMB’ce</a:t>
            </a:r>
            <a:r>
              <a:rPr lang="tr-TR" dirty="0" smtClean="0"/>
              <a:t> R.</a:t>
            </a:r>
            <a:r>
              <a:rPr lang="tr-TR" dirty="0" err="1" smtClean="0"/>
              <a:t>G.’de</a:t>
            </a:r>
            <a:r>
              <a:rPr lang="tr-TR" dirty="0" smtClean="0"/>
              <a:t> yayımlanan </a:t>
            </a:r>
            <a:r>
              <a:rPr lang="tr-TR" b="1" dirty="0" smtClean="0"/>
              <a:t>tebliğle düzenlenmiştir </a:t>
            </a:r>
            <a:r>
              <a:rPr lang="tr-TR" dirty="0" smtClean="0"/>
              <a:t>(ÇK, md. 2/6). </a:t>
            </a:r>
          </a:p>
          <a:p>
            <a:r>
              <a:rPr lang="tr-TR" dirty="0" smtClean="0">
                <a:solidFill>
                  <a:srgbClr val="FF0000"/>
                </a:solidFill>
              </a:rPr>
              <a:t>Tacir olanlara ya da tacir olmayanlara </a:t>
            </a:r>
            <a:r>
              <a:rPr lang="tr-TR" dirty="0" smtClean="0"/>
              <a:t>ayrıca </a:t>
            </a:r>
            <a:r>
              <a:rPr lang="tr-TR" dirty="0" smtClean="0">
                <a:solidFill>
                  <a:srgbClr val="FF0000"/>
                </a:solidFill>
              </a:rPr>
              <a:t>hamiline düzenlenecek çeklerin </a:t>
            </a:r>
            <a:r>
              <a:rPr lang="tr-TR" dirty="0" smtClean="0"/>
              <a:t>açıkça </a:t>
            </a:r>
            <a:r>
              <a:rPr lang="tr-TR" b="1" dirty="0" smtClean="0"/>
              <a:t>ayırt edilebilecek unsurları taşıması</a:t>
            </a:r>
            <a:r>
              <a:rPr lang="tr-TR" dirty="0" smtClean="0"/>
              <a:t>, hamiline düzenlenecek çeklerin, açıkça ayırt edilebilecek biçimde bastırılması gerekmektedir (ÇK, md. 2/6). </a:t>
            </a:r>
          </a:p>
          <a:p>
            <a:endParaRPr lang="tr-T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00042"/>
            <a:ext cx="8229600" cy="5626121"/>
          </a:xfrm>
        </p:spPr>
        <p:txBody>
          <a:bodyPr/>
          <a:lstStyle/>
          <a:p>
            <a:r>
              <a:rPr lang="tr-TR" b="1" dirty="0" smtClean="0"/>
              <a:t>Hamiline düzenlenecek çekler için</a:t>
            </a:r>
            <a:r>
              <a:rPr lang="tr-TR" dirty="0" smtClean="0"/>
              <a:t> sadece bu çeklere ilişkin işlemlerin işlendiği </a:t>
            </a:r>
            <a:r>
              <a:rPr lang="tr-TR" b="1" dirty="0" smtClean="0"/>
              <a:t>ayrı çek hesapları açılır</a:t>
            </a:r>
            <a:r>
              <a:rPr lang="tr-TR" dirty="0" smtClean="0"/>
              <a:t> (ÇK, md. 2/6). </a:t>
            </a:r>
          </a:p>
          <a:p>
            <a:r>
              <a:rPr lang="tr-TR" dirty="0" smtClean="0"/>
              <a:t>Hamiline düzenlenecek çeklerde, </a:t>
            </a:r>
            <a:r>
              <a:rPr lang="tr-TR" dirty="0" smtClean="0">
                <a:solidFill>
                  <a:srgbClr val="FF0000"/>
                </a:solidFill>
              </a:rPr>
              <a:t>hamiline çek defteri yapraklarının kullanılması gerekir</a:t>
            </a:r>
            <a:r>
              <a:rPr lang="tr-TR" dirty="0" smtClean="0"/>
              <a:t>. </a:t>
            </a:r>
          </a:p>
          <a:p>
            <a:r>
              <a:rPr lang="tr-TR" dirty="0" smtClean="0"/>
              <a:t>Çek yapraklarının üzerinde </a:t>
            </a:r>
            <a:r>
              <a:rPr lang="tr-TR" dirty="0" smtClean="0">
                <a:solidFill>
                  <a:srgbClr val="FF0000"/>
                </a:solidFill>
              </a:rPr>
              <a:t>“hamiline” ibaresi matbu olarak yer alır </a:t>
            </a:r>
            <a:r>
              <a:rPr lang="tr-TR" dirty="0" smtClean="0"/>
              <a:t>(ÇK, md. 2/6).</a:t>
            </a:r>
            <a:endParaRPr lang="tr-T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Çekin Düzenlenmesi</a:t>
            </a:r>
            <a:endParaRPr lang="tr-TR" dirty="0"/>
          </a:p>
        </p:txBody>
      </p:sp>
      <p:sp>
        <p:nvSpPr>
          <p:cNvPr id="3" name="2 İçerik Yer Tutucusu"/>
          <p:cNvSpPr>
            <a:spLocks noGrp="1"/>
          </p:cNvSpPr>
          <p:nvPr>
            <p:ph idx="1"/>
          </p:nvPr>
        </p:nvSpPr>
        <p:spPr>
          <a:xfrm>
            <a:off x="457200" y="1214422"/>
            <a:ext cx="8229600" cy="5429288"/>
          </a:xfrm>
        </p:spPr>
        <p:txBody>
          <a:bodyPr>
            <a:normAutofit lnSpcReduction="10000"/>
          </a:bodyPr>
          <a:lstStyle/>
          <a:p>
            <a:r>
              <a:rPr lang="tr-TR" dirty="0" smtClean="0"/>
              <a:t>Çek düzenlemek bazı ön şartlara tabidir. Bunlar; </a:t>
            </a:r>
            <a:r>
              <a:rPr lang="tr-TR" dirty="0" smtClean="0">
                <a:solidFill>
                  <a:srgbClr val="FF0000"/>
                </a:solidFill>
              </a:rPr>
              <a:t>muhatabın bir banka olması </a:t>
            </a:r>
            <a:r>
              <a:rPr lang="tr-TR" dirty="0" smtClean="0"/>
              <a:t>(TTK, md. 787), </a:t>
            </a:r>
            <a:r>
              <a:rPr lang="tr-TR" dirty="0" smtClean="0">
                <a:solidFill>
                  <a:srgbClr val="FF0000"/>
                </a:solidFill>
              </a:rPr>
              <a:t>banka ile çek anlaşması bulunması </a:t>
            </a:r>
            <a:r>
              <a:rPr lang="tr-TR" dirty="0" smtClean="0"/>
              <a:t>ve </a:t>
            </a:r>
            <a:r>
              <a:rPr lang="tr-TR" dirty="0" smtClean="0">
                <a:solidFill>
                  <a:srgbClr val="FF0000"/>
                </a:solidFill>
              </a:rPr>
              <a:t>çekin karşılığının bulunması</a:t>
            </a:r>
            <a:r>
              <a:rPr lang="tr-TR" dirty="0" smtClean="0"/>
              <a:t>dır (TTK, md. 783/1).  </a:t>
            </a:r>
          </a:p>
          <a:p>
            <a:r>
              <a:rPr lang="tr-TR" dirty="0" smtClean="0"/>
              <a:t>Ancak kanunda da ifade edildiği üzere ön şartların yokluğu çekin niteliğini etkilememektedir (TTK, md. 783/1). </a:t>
            </a:r>
          </a:p>
          <a:p>
            <a:r>
              <a:rPr lang="tr-TR" dirty="0" smtClean="0"/>
              <a:t>Bir çek düzenlemek tabiri öncelikle çekin, </a:t>
            </a:r>
            <a:r>
              <a:rPr lang="tr-TR" b="1" dirty="0" smtClean="0"/>
              <a:t>düzenleyen tarafından imza edilerek hamiline verilmesini </a:t>
            </a:r>
            <a:r>
              <a:rPr lang="tr-TR" dirty="0" smtClean="0"/>
              <a:t>ifade eder. </a:t>
            </a:r>
            <a:endParaRPr lang="tr-T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28604"/>
            <a:ext cx="8229600" cy="5697559"/>
          </a:xfrm>
        </p:spPr>
        <p:txBody>
          <a:bodyPr>
            <a:normAutofit/>
          </a:bodyPr>
          <a:lstStyle/>
          <a:p>
            <a:r>
              <a:rPr lang="tr-TR" b="1" dirty="0" smtClean="0"/>
              <a:t>Bu işlem çekin keşide edilmesi </a:t>
            </a:r>
            <a:r>
              <a:rPr lang="tr-TR" dirty="0" smtClean="0"/>
              <a:t>şeklinde de ifade edilmektedir. </a:t>
            </a:r>
          </a:p>
          <a:p>
            <a:r>
              <a:rPr lang="tr-TR" dirty="0" smtClean="0"/>
              <a:t>Bu durumda </a:t>
            </a:r>
            <a:r>
              <a:rPr lang="tr-TR" b="1" dirty="0" smtClean="0"/>
              <a:t>düzenleyen</a:t>
            </a:r>
            <a:r>
              <a:rPr lang="tr-TR" dirty="0" smtClean="0"/>
              <a:t> </a:t>
            </a:r>
            <a:r>
              <a:rPr lang="tr-TR" dirty="0" smtClean="0">
                <a:solidFill>
                  <a:srgbClr val="FF0000"/>
                </a:solidFill>
              </a:rPr>
              <a:t>keşideci vasfını kazanır</a:t>
            </a:r>
            <a:r>
              <a:rPr lang="tr-TR" dirty="0" smtClean="0"/>
              <a:t>. </a:t>
            </a:r>
          </a:p>
          <a:p>
            <a:r>
              <a:rPr lang="tr-TR" dirty="0" smtClean="0"/>
              <a:t>Düzenlenen çeki elinde bulunduran kişi ise hamildir. </a:t>
            </a:r>
          </a:p>
          <a:p>
            <a:r>
              <a:rPr lang="tr-TR" dirty="0" smtClean="0">
                <a:solidFill>
                  <a:srgbClr val="FF0000"/>
                </a:solidFill>
              </a:rPr>
              <a:t>Hamil bazı hallerde lehtar olabilir</a:t>
            </a:r>
            <a:r>
              <a:rPr lang="tr-TR" dirty="0" smtClean="0"/>
              <a:t>. </a:t>
            </a:r>
          </a:p>
          <a:p>
            <a:r>
              <a:rPr lang="tr-TR" dirty="0" smtClean="0"/>
              <a:t>Çekin ciro edilmesi halinde çek üzerindeki haklar hamile geçer. </a:t>
            </a:r>
          </a:p>
          <a:p>
            <a:endParaRPr lang="tr-T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286544"/>
          </a:xfrm>
        </p:spPr>
        <p:txBody>
          <a:bodyPr>
            <a:normAutofit/>
          </a:bodyPr>
          <a:lstStyle/>
          <a:p>
            <a:r>
              <a:rPr lang="tr-TR" dirty="0" smtClean="0"/>
              <a:t>Çek, </a:t>
            </a:r>
            <a:r>
              <a:rPr lang="tr-TR" dirty="0" smtClean="0">
                <a:solidFill>
                  <a:srgbClr val="FF0000"/>
                </a:solidFill>
              </a:rPr>
              <a:t>muhatap bankanın kanuni ya da iş merkezinde düzenlenebileceği gibi başka bir yerde de düzenlenebilir </a:t>
            </a:r>
            <a:r>
              <a:rPr lang="tr-TR" dirty="0" smtClean="0"/>
              <a:t>(TTK, md. 787). </a:t>
            </a:r>
          </a:p>
          <a:p>
            <a:r>
              <a:rPr lang="tr-TR" dirty="0" smtClean="0"/>
              <a:t>Ancak düzenleme </a:t>
            </a:r>
            <a:r>
              <a:rPr lang="tr-TR" dirty="0" smtClean="0">
                <a:solidFill>
                  <a:srgbClr val="FF0000"/>
                </a:solidFill>
              </a:rPr>
              <a:t>üçüncü bir kişi nezdinde ödenmek üzere olmalı</a:t>
            </a:r>
            <a:r>
              <a:rPr lang="tr-TR" dirty="0" smtClean="0"/>
              <a:t>dır (TTK, md. 787). </a:t>
            </a:r>
          </a:p>
          <a:p>
            <a:r>
              <a:rPr lang="tr-TR" dirty="0" smtClean="0"/>
              <a:t>Yani </a:t>
            </a:r>
            <a:r>
              <a:rPr lang="tr-TR" dirty="0" smtClean="0">
                <a:solidFill>
                  <a:srgbClr val="FF0000"/>
                </a:solidFill>
              </a:rPr>
              <a:t>muhatap banka olmalı</a:t>
            </a:r>
            <a:r>
              <a:rPr lang="tr-TR" dirty="0" smtClean="0"/>
              <a:t>dır. </a:t>
            </a:r>
          </a:p>
          <a:p>
            <a:r>
              <a:rPr lang="tr-TR" dirty="0" smtClean="0"/>
              <a:t>Düzenlenecek çek </a:t>
            </a:r>
            <a:r>
              <a:rPr lang="tr-TR" dirty="0" smtClean="0">
                <a:solidFill>
                  <a:srgbClr val="FF0000"/>
                </a:solidFill>
              </a:rPr>
              <a:t>emre, nama ya da hamiline </a:t>
            </a:r>
            <a:r>
              <a:rPr lang="tr-TR" dirty="0" smtClean="0"/>
              <a:t>düzenlenebilir. </a:t>
            </a:r>
          </a:p>
          <a:p>
            <a:r>
              <a:rPr lang="tr-TR" dirty="0" smtClean="0"/>
              <a:t>Çekin düzenlenmesinde </a:t>
            </a:r>
            <a:r>
              <a:rPr lang="tr-TR" b="1" dirty="0" err="1" smtClean="0"/>
              <a:t>lehdar</a:t>
            </a:r>
            <a:r>
              <a:rPr lang="tr-TR" b="1" dirty="0" smtClean="0"/>
              <a:t> belirleme zorunluluğu yok</a:t>
            </a:r>
            <a:r>
              <a:rPr lang="tr-TR" dirty="0" smtClean="0"/>
              <a:t>tur.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357982"/>
          </a:xfrm>
        </p:spPr>
        <p:txBody>
          <a:bodyPr>
            <a:normAutofit/>
          </a:bodyPr>
          <a:lstStyle/>
          <a:p>
            <a:r>
              <a:rPr lang="tr-TR" dirty="0" smtClean="0"/>
              <a:t>Çekin taraflarından biri olan </a:t>
            </a:r>
            <a:r>
              <a:rPr lang="tr-TR" b="1" dirty="0" smtClean="0"/>
              <a:t>muhatap</a:t>
            </a:r>
            <a:r>
              <a:rPr lang="tr-TR" dirty="0" smtClean="0"/>
              <a:t>, sadece (mevzuata uygun kurulmuş diğer bir ifadeyle) </a:t>
            </a:r>
            <a:r>
              <a:rPr lang="tr-TR" dirty="0" err="1" smtClean="0"/>
              <a:t>BK’ye</a:t>
            </a:r>
            <a:r>
              <a:rPr lang="tr-TR" dirty="0" smtClean="0"/>
              <a:t> tabi </a:t>
            </a:r>
            <a:r>
              <a:rPr lang="tr-TR" b="1" dirty="0" smtClean="0"/>
              <a:t>banka</a:t>
            </a:r>
            <a:r>
              <a:rPr lang="tr-TR" dirty="0" smtClean="0"/>
              <a:t> vb. kuruluşlar olabilir (TTK, md. 781/1 ve md. 815/1).  </a:t>
            </a:r>
          </a:p>
          <a:p>
            <a:r>
              <a:rPr lang="tr-TR" dirty="0" smtClean="0">
                <a:solidFill>
                  <a:srgbClr val="FF0000"/>
                </a:solidFill>
              </a:rPr>
              <a:t>Muhatabın banka haricinde bir kişi olması halinde çek hüviyetini kaybeder</a:t>
            </a:r>
            <a:r>
              <a:rPr lang="tr-TR" dirty="0" smtClean="0"/>
              <a:t>. </a:t>
            </a:r>
          </a:p>
          <a:p>
            <a:r>
              <a:rPr lang="tr-TR" dirty="0" smtClean="0"/>
              <a:t>Bu sebepten ötürü, düzenlenen ödeme belgesinin (senedin) ancak bir havale hükmünde olduğu kabul edilir (TTK, md. 781/2). </a:t>
            </a:r>
          </a:p>
          <a:p>
            <a:pPr>
              <a:buNone/>
            </a:pPr>
            <a:endParaRPr lang="tr-T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6286544"/>
          </a:xfrm>
        </p:spPr>
        <p:txBody>
          <a:bodyPr>
            <a:normAutofit/>
          </a:bodyPr>
          <a:lstStyle/>
          <a:p>
            <a:r>
              <a:rPr lang="tr-TR" dirty="0" smtClean="0"/>
              <a:t>Dolayısıyla </a:t>
            </a:r>
            <a:r>
              <a:rPr lang="tr-TR" b="1" dirty="0" smtClean="0"/>
              <a:t>lehtarı gösterilmemiş çekler </a:t>
            </a:r>
            <a:r>
              <a:rPr lang="tr-TR" dirty="0" smtClean="0"/>
              <a:t>(TTK, md. 785/3) ile </a:t>
            </a:r>
            <a:r>
              <a:rPr lang="tr-TR" b="1" dirty="0" smtClean="0"/>
              <a:t>belirli bir kişi lehine veya “hamiline” kelimelerinin veya buna benzer başka bir ibarenin eklenmesiyle düzenlenen çek</a:t>
            </a:r>
            <a:r>
              <a:rPr lang="tr-TR" dirty="0" smtClean="0"/>
              <a:t>, </a:t>
            </a:r>
            <a:r>
              <a:rPr lang="tr-TR" b="1" dirty="0" smtClean="0">
                <a:solidFill>
                  <a:srgbClr val="FF0000"/>
                </a:solidFill>
              </a:rPr>
              <a:t>hamiline yazılı çek sayılır </a:t>
            </a:r>
            <a:r>
              <a:rPr lang="tr-TR" dirty="0" smtClean="0"/>
              <a:t>(TTK, md. 785/2). </a:t>
            </a:r>
          </a:p>
          <a:p>
            <a:r>
              <a:rPr lang="tr-TR" dirty="0" smtClean="0"/>
              <a:t>Bunun dışında </a:t>
            </a:r>
            <a:r>
              <a:rPr lang="tr-TR" b="1" dirty="0" smtClean="0"/>
              <a:t>çek</a:t>
            </a:r>
            <a:r>
              <a:rPr lang="tr-TR" dirty="0" smtClean="0"/>
              <a:t>; </a:t>
            </a:r>
            <a:r>
              <a:rPr lang="tr-TR" dirty="0" smtClean="0">
                <a:solidFill>
                  <a:srgbClr val="FF0000"/>
                </a:solidFill>
              </a:rPr>
              <a:t>“emre yazılı” kaydıyla </a:t>
            </a:r>
            <a:r>
              <a:rPr lang="tr-TR" dirty="0" smtClean="0"/>
              <a:t>veya bu kayıt olmadan </a:t>
            </a:r>
            <a:r>
              <a:rPr lang="tr-TR" dirty="0" smtClean="0">
                <a:solidFill>
                  <a:srgbClr val="FF0000"/>
                </a:solidFill>
              </a:rPr>
              <a:t>belirli bir kişiye, “emre yazılı değildir”</a:t>
            </a:r>
            <a:r>
              <a:rPr lang="tr-TR" dirty="0" smtClean="0"/>
              <a:t> kaydıyla veya buna benzer bir kayıtla belirli bir kişiye veya</a:t>
            </a:r>
            <a:r>
              <a:rPr lang="tr-TR" b="1" dirty="0" smtClean="0"/>
              <a:t> </a:t>
            </a:r>
            <a:r>
              <a:rPr lang="tr-TR" dirty="0" smtClean="0"/>
              <a:t>hamile ödenmek üzere düzenlenebilir (TTK, md. 785/1).</a:t>
            </a:r>
          </a:p>
          <a:p>
            <a:endParaRPr lang="tr-T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28604"/>
            <a:ext cx="8229600" cy="6143668"/>
          </a:xfrm>
        </p:spPr>
        <p:txBody>
          <a:bodyPr>
            <a:normAutofit/>
          </a:bodyPr>
          <a:lstStyle/>
          <a:p>
            <a:r>
              <a:rPr lang="tr-TR" b="1" dirty="0" smtClean="0"/>
              <a:t>Çek hesabı sahibi gerçek kişiler</a:t>
            </a:r>
            <a:r>
              <a:rPr lang="tr-TR" dirty="0" smtClean="0"/>
              <a:t>, kendileri adına </a:t>
            </a:r>
            <a:r>
              <a:rPr lang="tr-TR" dirty="0" smtClean="0">
                <a:solidFill>
                  <a:srgbClr val="FF0000"/>
                </a:solidFill>
              </a:rPr>
              <a:t>çek düzenlemek üzere bir başkasını temsilci yahut vekil olarak belirleyemez </a:t>
            </a:r>
            <a:r>
              <a:rPr lang="tr-TR" dirty="0" smtClean="0"/>
              <a:t>(ÇK, md. 5/3). </a:t>
            </a:r>
          </a:p>
          <a:p>
            <a:r>
              <a:rPr lang="tr-TR" dirty="0" smtClean="0"/>
              <a:t>O halde </a:t>
            </a:r>
            <a:r>
              <a:rPr lang="tr-TR" b="1" dirty="0" smtClean="0"/>
              <a:t>çek</a:t>
            </a:r>
            <a:r>
              <a:rPr lang="tr-TR" dirty="0" smtClean="0"/>
              <a:t>, gerçek kişiler için </a:t>
            </a:r>
            <a:r>
              <a:rPr lang="tr-TR" b="1" dirty="0" smtClean="0"/>
              <a:t>şahsa münhasır bir ödeme aracı</a:t>
            </a:r>
            <a:r>
              <a:rPr lang="tr-TR" dirty="0" smtClean="0"/>
              <a:t>dır. </a:t>
            </a:r>
          </a:p>
          <a:p>
            <a:r>
              <a:rPr lang="tr-TR" dirty="0" smtClean="0"/>
              <a:t>Bu nedenledir ki;, </a:t>
            </a:r>
            <a:r>
              <a:rPr lang="tr-TR" b="1" dirty="0" smtClean="0"/>
              <a:t>düzenlenen çekten dolayı hukukî ve cezai sorumluluk </a:t>
            </a:r>
            <a:r>
              <a:rPr lang="tr-TR" b="1" dirty="0" smtClean="0">
                <a:solidFill>
                  <a:srgbClr val="FF0000"/>
                </a:solidFill>
              </a:rPr>
              <a:t>çek hesabı sahibine aittir</a:t>
            </a:r>
            <a:r>
              <a:rPr lang="tr-TR" dirty="0" smtClean="0"/>
              <a:t> (ÇK, md. 5/3).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5768997"/>
          </a:xfrm>
        </p:spPr>
        <p:txBody>
          <a:bodyPr/>
          <a:lstStyle/>
          <a:p>
            <a:r>
              <a:rPr lang="tr-TR" b="1" dirty="0" smtClean="0"/>
              <a:t>Tüzel kişilerde ise çek</a:t>
            </a:r>
            <a:r>
              <a:rPr lang="tr-TR" dirty="0" smtClean="0"/>
              <a:t>, </a:t>
            </a:r>
            <a:r>
              <a:rPr lang="tr-TR" dirty="0" smtClean="0">
                <a:solidFill>
                  <a:srgbClr val="FF0000"/>
                </a:solidFill>
              </a:rPr>
              <a:t>yetkili keşideci yahut yetki verilmiş yönetim kurulu üyesi, sermaye şirketlerinde yönetim kurulu üyeleri yahut ticaret siciline kaydedilmiş yetkili kişi ve benzerleri tarafından düzenlenir</a:t>
            </a:r>
            <a:r>
              <a:rPr lang="tr-TR" dirty="0" smtClean="0"/>
              <a:t>. </a:t>
            </a:r>
          </a:p>
          <a:p>
            <a:endParaRPr lang="tr-T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Çek Türleri</a:t>
            </a:r>
            <a:endParaRPr lang="tr-TR" dirty="0"/>
          </a:p>
        </p:txBody>
      </p:sp>
      <p:sp>
        <p:nvSpPr>
          <p:cNvPr id="3" name="2 İçerik Yer Tutucusu"/>
          <p:cNvSpPr>
            <a:spLocks noGrp="1"/>
          </p:cNvSpPr>
          <p:nvPr>
            <p:ph idx="1"/>
          </p:nvPr>
        </p:nvSpPr>
        <p:spPr/>
        <p:txBody>
          <a:bodyPr/>
          <a:lstStyle/>
          <a:p>
            <a:endParaRPr lang="tr-T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Genel Olarak</a:t>
            </a:r>
            <a:endParaRPr lang="tr-TR" dirty="0"/>
          </a:p>
        </p:txBody>
      </p:sp>
      <p:sp>
        <p:nvSpPr>
          <p:cNvPr id="3" name="2 İçerik Yer Tutucusu"/>
          <p:cNvSpPr>
            <a:spLocks noGrp="1"/>
          </p:cNvSpPr>
          <p:nvPr>
            <p:ph idx="1"/>
          </p:nvPr>
        </p:nvSpPr>
        <p:spPr>
          <a:xfrm>
            <a:off x="457200" y="1285860"/>
            <a:ext cx="8229600" cy="5286412"/>
          </a:xfrm>
        </p:spPr>
        <p:txBody>
          <a:bodyPr>
            <a:normAutofit/>
          </a:bodyPr>
          <a:lstStyle/>
          <a:p>
            <a:r>
              <a:rPr lang="tr-TR" dirty="0" smtClean="0"/>
              <a:t>Çek Kanunu md. 2/5’de de belirtildiği üzere, </a:t>
            </a:r>
            <a:r>
              <a:rPr lang="tr-TR" b="1" dirty="0" smtClean="0"/>
              <a:t>çek yaprakları bankalarca bastırılır </a:t>
            </a:r>
            <a:r>
              <a:rPr lang="tr-TR" dirty="0" smtClean="0"/>
              <a:t>ve </a:t>
            </a:r>
            <a:r>
              <a:rPr lang="tr-TR" b="1" dirty="0" smtClean="0"/>
              <a:t>tacir ve tacir olmayan çekler ile hamiline düzenlenen çekler</a:t>
            </a:r>
            <a:r>
              <a:rPr lang="tr-TR" dirty="0" smtClean="0"/>
              <a:t> açık bir şekilde birbirinden </a:t>
            </a:r>
            <a:r>
              <a:rPr lang="tr-TR" b="1" dirty="0" smtClean="0"/>
              <a:t>ayırt edilebilecek şekilde basılmalı</a:t>
            </a:r>
            <a:r>
              <a:rPr lang="tr-TR" dirty="0" smtClean="0"/>
              <a:t>dır (ÇK, md. 2/6; ÇDHT, md. 3/1).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71480"/>
            <a:ext cx="8229600" cy="6072230"/>
          </a:xfrm>
        </p:spPr>
        <p:txBody>
          <a:bodyPr>
            <a:normAutofit lnSpcReduction="10000"/>
          </a:bodyPr>
          <a:lstStyle/>
          <a:p>
            <a:r>
              <a:rPr lang="tr-TR" dirty="0" smtClean="0"/>
              <a:t>ÇK md. 2/3, md. 2/4, md. 2/5, md. 2/6 ve md. Geçici 1 hükümlerine istinaden </a:t>
            </a:r>
            <a:r>
              <a:rPr lang="tr-TR" dirty="0" err="1" smtClean="0"/>
              <a:t>TCMB’ce</a:t>
            </a:r>
            <a:r>
              <a:rPr lang="tr-TR" dirty="0" smtClean="0"/>
              <a:t> 20.01.2010 tarih ve 2010/2 sayılı "</a:t>
            </a:r>
            <a:r>
              <a:rPr lang="tr-TR" dirty="0" smtClean="0">
                <a:solidFill>
                  <a:srgbClr val="FF0000"/>
                </a:solidFill>
              </a:rPr>
              <a:t>Çek Defterlerinin Baskı Şekline, Bankaların Hamile Ödemekle Yükümlü Olduğu Miktar İle Çek Düzenleme ve Çek Hesabı Açma Yasağı Kararlarının Bildirilmesine ve Duyurulmasına İlişkin Tebliğ</a:t>
            </a:r>
            <a:r>
              <a:rPr lang="tr-TR" dirty="0" smtClean="0"/>
              <a:t>" (Çek Defterler Hakkında Tebliğ – ÇDHT) ile </a:t>
            </a:r>
            <a:r>
              <a:rPr lang="tr-TR" u="sng" dirty="0" smtClean="0"/>
              <a:t>çek yapraklarının baskı şekli, ölçüleri ve karşılıksız çeklerde bankanın yükümlülüğü ile çek düzenleme ve çek hesabı açma yasağı kararlarına yönelik uygulamaların ne yönde olacağı</a:t>
            </a:r>
            <a:r>
              <a:rPr lang="tr-TR" dirty="0" smtClean="0"/>
              <a:t> belirlenmiştir (ÇDHT, md. 1).</a:t>
            </a:r>
          </a:p>
          <a:p>
            <a:endParaRPr lang="tr-T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42852"/>
            <a:ext cx="8229600" cy="6715148"/>
          </a:xfrm>
        </p:spPr>
        <p:txBody>
          <a:bodyPr>
            <a:normAutofit fontScale="92500" lnSpcReduction="20000"/>
          </a:bodyPr>
          <a:lstStyle/>
          <a:p>
            <a:r>
              <a:rPr lang="tr-TR" dirty="0" smtClean="0"/>
              <a:t>Tebliğe göre; </a:t>
            </a:r>
            <a:r>
              <a:rPr lang="tr-TR" b="1" dirty="0" smtClean="0"/>
              <a:t>çek yapraklarının boyutları </a:t>
            </a:r>
            <a:r>
              <a:rPr lang="tr-TR" dirty="0" smtClean="0"/>
              <a:t>koçan hariç eni </a:t>
            </a:r>
            <a:r>
              <a:rPr lang="tr-TR" b="1" dirty="0" smtClean="0"/>
              <a:t>76 mm., boyu 166 mm</a:t>
            </a:r>
            <a:r>
              <a:rPr lang="tr-TR" dirty="0" smtClean="0"/>
              <a:t>. olmak zorundadır.  </a:t>
            </a:r>
          </a:p>
          <a:p>
            <a:r>
              <a:rPr lang="tr-TR" b="1" dirty="0" smtClean="0"/>
              <a:t>Çek tutar alanı </a:t>
            </a:r>
            <a:r>
              <a:rPr lang="tr-TR" b="1" dirty="0" smtClean="0">
                <a:solidFill>
                  <a:srgbClr val="FF0000"/>
                </a:solidFill>
              </a:rPr>
              <a:t>sağ üst köşeye </a:t>
            </a:r>
            <a:r>
              <a:rPr lang="tr-TR" dirty="0" smtClean="0"/>
              <a:t>gelecek şekilde bastırılır (ÇDHT, md. 3/1-a). </a:t>
            </a:r>
          </a:p>
          <a:p>
            <a:r>
              <a:rPr lang="tr-TR" dirty="0" smtClean="0"/>
              <a:t>Basılacak çek yapraklarının her bir yaprağına aşağıda belirtilen hususların yazılması ve </a:t>
            </a:r>
            <a:r>
              <a:rPr lang="tr-TR" dirty="0" smtClean="0">
                <a:solidFill>
                  <a:srgbClr val="FF0000"/>
                </a:solidFill>
                <a:effectLst>
                  <a:outerShdw blurRad="38100" dist="38100" dir="2700000" algn="tl">
                    <a:srgbClr val="000000">
                      <a:alpha val="43137"/>
                    </a:srgbClr>
                  </a:outerShdw>
                </a:effectLst>
              </a:rPr>
              <a:t>imza atmaya imkân verecek ibarelerin konulması </a:t>
            </a:r>
            <a:r>
              <a:rPr lang="tr-TR" dirty="0" smtClean="0"/>
              <a:t>gerekir (ÇDHT, md. 3/1-c): </a:t>
            </a:r>
          </a:p>
          <a:p>
            <a:pPr lvl="1"/>
            <a:r>
              <a:rPr lang="tr-TR" dirty="0" smtClean="0"/>
              <a:t>Çek numarası, </a:t>
            </a:r>
          </a:p>
          <a:p>
            <a:pPr lvl="1"/>
            <a:r>
              <a:rPr lang="tr-TR" dirty="0" smtClean="0"/>
              <a:t>Çek hesap numarası, </a:t>
            </a:r>
          </a:p>
          <a:p>
            <a:pPr lvl="1"/>
            <a:r>
              <a:rPr lang="tr-TR" dirty="0" smtClean="0"/>
              <a:t>Çek hesabının bulunduğu banka şubesinin adı, </a:t>
            </a:r>
          </a:p>
          <a:p>
            <a:pPr lvl="1"/>
            <a:r>
              <a:rPr lang="tr-TR" dirty="0" smtClean="0"/>
              <a:t>Çek hesabı sahibi gerçek kişinin adı ve soyadı,</a:t>
            </a:r>
          </a:p>
          <a:p>
            <a:pPr lvl="1"/>
            <a:r>
              <a:rPr lang="tr-TR" dirty="0" smtClean="0"/>
              <a:t>Çek hesabı sahibi tüzel kişinin adı, </a:t>
            </a:r>
          </a:p>
          <a:p>
            <a:pPr lvl="1"/>
            <a:r>
              <a:rPr lang="tr-TR" dirty="0" smtClean="0"/>
              <a:t>Çek hesabı sahibi gerçek veya tüzel kişinin vergi kimlik numarası,</a:t>
            </a:r>
          </a:p>
          <a:p>
            <a:pPr lvl="1"/>
            <a:r>
              <a:rPr lang="tr-TR" dirty="0" smtClean="0"/>
              <a:t>Tüzel kişi adına çek düzenleyen kişinin adı ve soyadı.</a:t>
            </a:r>
          </a:p>
          <a:p>
            <a:endParaRPr lang="tr-T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46109"/>
            <a:ext cx="8229600" cy="6126163"/>
          </a:xfrm>
        </p:spPr>
        <p:txBody>
          <a:bodyPr>
            <a:normAutofit/>
          </a:bodyPr>
          <a:lstStyle/>
          <a:p>
            <a:r>
              <a:rPr lang="tr-TR" b="1" dirty="0" smtClean="0"/>
              <a:t>Bankalar</a:t>
            </a:r>
            <a:r>
              <a:rPr lang="tr-TR" dirty="0" smtClean="0"/>
              <a:t> TTK’de hükmedilen çek şartları (TTK, md. 780/1; ÇDHT, md. 3/1-i) ile bu tebliğin md. 3/1-d bendine uygun düzenleyecekleri </a:t>
            </a:r>
            <a:r>
              <a:rPr lang="tr-TR" b="1" dirty="0" smtClean="0"/>
              <a:t>çekleri</a:t>
            </a:r>
            <a:r>
              <a:rPr lang="tr-TR" dirty="0" smtClean="0"/>
              <a:t>, </a:t>
            </a:r>
            <a:r>
              <a:rPr lang="tr-TR" b="1" dirty="0" smtClean="0"/>
              <a:t>istedikleri renk ve desende bastırılabilir</a:t>
            </a:r>
            <a:r>
              <a:rPr lang="tr-TR" dirty="0" smtClean="0"/>
              <a:t>. </a:t>
            </a:r>
          </a:p>
          <a:p>
            <a:r>
              <a:rPr lang="tr-TR" dirty="0" smtClean="0"/>
              <a:t>Çek üzerine </a:t>
            </a:r>
            <a:r>
              <a:rPr lang="tr-TR" b="1" dirty="0" smtClean="0"/>
              <a:t>amblem, resim koyabilirler </a:t>
            </a:r>
            <a:r>
              <a:rPr lang="tr-TR" dirty="0" smtClean="0"/>
              <a:t>(ÇDHT, md. 3/1-f). </a:t>
            </a:r>
          </a:p>
          <a:p>
            <a:r>
              <a:rPr lang="tr-TR" dirty="0" smtClean="0"/>
              <a:t>Aşağıda Şekil 17’de verilen çek örneği sadece bir örnekten ibaret olmakla birlikte tebliğde belirtilen simetriğe uygun değildir.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4290"/>
            <a:ext cx="8229600" cy="6500858"/>
          </a:xfrm>
        </p:spPr>
        <p:txBody>
          <a:bodyPr>
            <a:normAutofit fontScale="92500" lnSpcReduction="10000"/>
          </a:bodyPr>
          <a:lstStyle/>
          <a:p>
            <a:r>
              <a:rPr lang="tr-TR" dirty="0" smtClean="0"/>
              <a:t>Aşağıdaki çek örneği göz önüne alındığından </a:t>
            </a:r>
            <a:r>
              <a:rPr lang="tr-TR" b="1" dirty="0" smtClean="0"/>
              <a:t>çek yapraklarının alt kısmında kodlama alanı için 16 </a:t>
            </a:r>
            <a:r>
              <a:rPr lang="tr-TR" b="1" dirty="0" err="1" smtClean="0"/>
              <a:t>mm.’lik</a:t>
            </a:r>
            <a:r>
              <a:rPr lang="tr-TR" b="1" dirty="0" smtClean="0"/>
              <a:t> boşluk</a:t>
            </a:r>
            <a:r>
              <a:rPr lang="tr-TR" dirty="0" smtClean="0"/>
              <a:t> bırakılır (ÇDHT, md. 1/e). </a:t>
            </a:r>
          </a:p>
          <a:p>
            <a:r>
              <a:rPr lang="tr-TR" dirty="0" smtClean="0">
                <a:solidFill>
                  <a:srgbClr val="FF0000"/>
                </a:solidFill>
                <a:effectLst>
                  <a:outerShdw blurRad="38100" dist="38100" dir="2700000" algn="tl">
                    <a:srgbClr val="000000">
                      <a:alpha val="43137"/>
                    </a:srgbClr>
                  </a:outerShdw>
                </a:effectLst>
              </a:rPr>
              <a:t>Kodlama alanının sağ ve sol köşelerinden yatay olarak 7,937 mm., alt ve üst kısmından da dikey olarak 6,35 </a:t>
            </a:r>
            <a:r>
              <a:rPr lang="tr-TR" dirty="0" err="1" smtClean="0">
                <a:solidFill>
                  <a:srgbClr val="FF0000"/>
                </a:solidFill>
                <a:effectLst>
                  <a:outerShdw blurRad="38100" dist="38100" dir="2700000" algn="tl">
                    <a:srgbClr val="000000">
                      <a:alpha val="43137"/>
                    </a:srgbClr>
                  </a:outerShdw>
                </a:effectLst>
              </a:rPr>
              <a:t>mm.’lik</a:t>
            </a:r>
            <a:r>
              <a:rPr lang="tr-TR" dirty="0" smtClean="0">
                <a:solidFill>
                  <a:srgbClr val="FF0000"/>
                </a:solidFill>
                <a:effectLst>
                  <a:outerShdw blurRad="38100" dist="38100" dir="2700000" algn="tl">
                    <a:srgbClr val="000000">
                      <a:alpha val="43137"/>
                    </a:srgbClr>
                  </a:outerShdw>
                </a:effectLst>
              </a:rPr>
              <a:t> boşlukların bırakılması </a:t>
            </a:r>
            <a:r>
              <a:rPr lang="tr-TR" dirty="0" smtClean="0"/>
              <a:t>gerekir (ÇDHT, md. 1/e).  </a:t>
            </a:r>
          </a:p>
          <a:p>
            <a:r>
              <a:rPr lang="tr-TR" dirty="0" smtClean="0"/>
              <a:t>Bunun yanında kodlama satırı üzerine soldan itibaren;</a:t>
            </a:r>
          </a:p>
          <a:p>
            <a:pPr lvl="1"/>
            <a:r>
              <a:rPr lang="tr-TR" dirty="0" smtClean="0"/>
              <a:t>Çek numarası, </a:t>
            </a:r>
          </a:p>
          <a:p>
            <a:pPr lvl="1"/>
            <a:r>
              <a:rPr lang="tr-TR" dirty="0" smtClean="0"/>
              <a:t>Banka ve şube isimlerini tanımlayan banka ve şube kodu, </a:t>
            </a:r>
          </a:p>
          <a:p>
            <a:pPr lvl="1"/>
            <a:r>
              <a:rPr lang="tr-TR" dirty="0" smtClean="0"/>
              <a:t>Hesap numarası ve çek tutarına ilişkin bilgiler basılmak zorundadır (ÇDHT, md. 1/e).</a:t>
            </a:r>
          </a:p>
          <a:p>
            <a:endParaRPr lang="tr-TR"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Şekil 17 Çek Örneği</a:t>
            </a:r>
            <a:endParaRPr lang="tr-TR" dirty="0"/>
          </a:p>
        </p:txBody>
      </p:sp>
      <p:pic>
        <p:nvPicPr>
          <p:cNvPr id="4" name="3 Resim"/>
          <p:cNvPicPr/>
          <p:nvPr/>
        </p:nvPicPr>
        <p:blipFill>
          <a:blip r:embed="rId2" cstate="print"/>
          <a:srcRect/>
          <a:stretch>
            <a:fillRect/>
          </a:stretch>
        </p:blipFill>
        <p:spPr bwMode="auto">
          <a:xfrm>
            <a:off x="467544" y="1340768"/>
            <a:ext cx="8424936" cy="4896544"/>
          </a:xfrm>
          <a:prstGeom prst="rect">
            <a:avLst/>
          </a:prstGeom>
          <a:noFill/>
          <a:ln w="9525" cmpd="sng">
            <a:solidFill>
              <a:schemeClr val="tx1"/>
            </a:solid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286544"/>
          </a:xfrm>
        </p:spPr>
        <p:txBody>
          <a:bodyPr/>
          <a:lstStyle/>
          <a:p>
            <a:r>
              <a:rPr lang="tr-TR" dirty="0" smtClean="0"/>
              <a:t>Çekin taraflarından bir diğeri çeki düzenleyen kişidir. </a:t>
            </a:r>
          </a:p>
          <a:p>
            <a:r>
              <a:rPr lang="tr-TR" b="1" dirty="0" smtClean="0"/>
              <a:t>Çek düzenleyen kişi</a:t>
            </a:r>
            <a:r>
              <a:rPr lang="tr-TR" dirty="0" smtClean="0"/>
              <a:t>, </a:t>
            </a:r>
            <a:r>
              <a:rPr lang="tr-TR" dirty="0" smtClean="0">
                <a:solidFill>
                  <a:srgbClr val="FF0000"/>
                </a:solidFill>
              </a:rPr>
              <a:t>bir bankada çek hesabı açma şartlarına haiz olan ve belir bir miktar paranın ilgilisine ödenmesi talimatını banka vb. kuruluşlara veren kişi</a:t>
            </a:r>
            <a:r>
              <a:rPr lang="tr-TR" dirty="0" smtClean="0"/>
              <a:t> olduğu kabul edilir. </a:t>
            </a:r>
          </a:p>
          <a:p>
            <a:r>
              <a:rPr lang="tr-TR" dirty="0" smtClean="0">
                <a:solidFill>
                  <a:srgbClr val="FF0000"/>
                </a:solidFill>
              </a:rPr>
              <a:t>Çekte belirtilen meblağın muhatap tarafından ödeneceği kişi </a:t>
            </a:r>
            <a:r>
              <a:rPr lang="tr-TR" dirty="0" smtClean="0"/>
              <a:t>ise </a:t>
            </a:r>
            <a:r>
              <a:rPr lang="tr-TR" b="1" dirty="0" smtClean="0"/>
              <a:t>lehtar</a:t>
            </a:r>
            <a:r>
              <a:rPr lang="tr-TR" dirty="0" smtClean="0"/>
              <a:t>dır. </a:t>
            </a:r>
          </a:p>
          <a:p>
            <a:r>
              <a:rPr lang="tr-TR" dirty="0" smtClean="0">
                <a:solidFill>
                  <a:srgbClr val="FF0000"/>
                </a:solidFill>
              </a:rPr>
              <a:t>Çekin ciro edilmesi halinde bu kişi hak sahibi olan </a:t>
            </a:r>
            <a:r>
              <a:rPr lang="tr-TR" b="1" dirty="0" smtClean="0"/>
              <a:t>hamil</a:t>
            </a:r>
            <a:r>
              <a:rPr lang="tr-TR" dirty="0" smtClean="0"/>
              <a:t> sıfatını kazanır. </a:t>
            </a:r>
          </a:p>
          <a:p>
            <a:endParaRPr lang="tr-TR"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Çek numarası, banka ve şube kodu, hesap numarası ve tutara ilişkin karakter sayısı ve sembol sayısı aşağıda Tablo 5’de ki gibidir. </a:t>
            </a:r>
          </a:p>
          <a:p>
            <a:endParaRPr lang="tr-TR"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Tablo 5 Çeke İlişkin Karakter ve Sembol Sayıları</a:t>
            </a:r>
            <a:endParaRPr lang="tr-TR" dirty="0"/>
          </a:p>
        </p:txBody>
      </p:sp>
      <p:graphicFrame>
        <p:nvGraphicFramePr>
          <p:cNvPr id="5" name="4 Tablo"/>
          <p:cNvGraphicFramePr>
            <a:graphicFrameLocks noGrp="1"/>
          </p:cNvGraphicFramePr>
          <p:nvPr/>
        </p:nvGraphicFramePr>
        <p:xfrm>
          <a:off x="179511" y="1844826"/>
          <a:ext cx="8496945" cy="4536504"/>
        </p:xfrm>
        <a:graphic>
          <a:graphicData uri="http://schemas.openxmlformats.org/drawingml/2006/table">
            <a:tbl>
              <a:tblPr/>
              <a:tblGrid>
                <a:gridCol w="2832315"/>
                <a:gridCol w="2832315"/>
                <a:gridCol w="2832315"/>
              </a:tblGrid>
              <a:tr h="756084">
                <a:tc>
                  <a:txBody>
                    <a:bodyPr/>
                    <a:lstStyle/>
                    <a:p>
                      <a:pPr indent="252095" algn="just">
                        <a:lnSpc>
                          <a:spcPts val="1200"/>
                        </a:lnSpc>
                        <a:spcAft>
                          <a:spcPts val="0"/>
                        </a:spcAft>
                      </a:pPr>
                      <a:endParaRPr lang="tr-TR" sz="2400" b="1" dirty="0" smtClean="0">
                        <a:solidFill>
                          <a:srgbClr val="000000"/>
                        </a:solidFill>
                        <a:latin typeface="Calibri"/>
                        <a:ea typeface="Times New Roman"/>
                        <a:cs typeface="Times New Roman"/>
                      </a:endParaRPr>
                    </a:p>
                    <a:p>
                      <a:pPr indent="252095" algn="just">
                        <a:lnSpc>
                          <a:spcPts val="1200"/>
                        </a:lnSpc>
                        <a:spcAft>
                          <a:spcPts val="0"/>
                        </a:spcAft>
                      </a:pPr>
                      <a:r>
                        <a:rPr lang="tr-TR" sz="2400" b="1" dirty="0" smtClean="0">
                          <a:solidFill>
                            <a:srgbClr val="000000"/>
                          </a:solidFill>
                          <a:latin typeface="Calibri"/>
                          <a:ea typeface="Times New Roman"/>
                          <a:cs typeface="Times New Roman"/>
                        </a:rPr>
                        <a:t>Kodlanacak </a:t>
                      </a:r>
                      <a:r>
                        <a:rPr lang="tr-TR" sz="2400" b="1" dirty="0">
                          <a:solidFill>
                            <a:srgbClr val="000000"/>
                          </a:solidFill>
                          <a:latin typeface="Calibri"/>
                          <a:ea typeface="Times New Roman"/>
                          <a:cs typeface="Times New Roman"/>
                        </a:rPr>
                        <a:t>Bilgi</a:t>
                      </a:r>
                      <a:endParaRPr lang="tr-TR" sz="2400" dirty="0">
                        <a:latin typeface="Calibri"/>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lnSpc>
                          <a:spcPts val="1200"/>
                        </a:lnSpc>
                        <a:spcAft>
                          <a:spcPts val="0"/>
                        </a:spcAft>
                      </a:pPr>
                      <a:endParaRPr lang="tr-TR" sz="2400" b="1" dirty="0" smtClean="0">
                        <a:solidFill>
                          <a:srgbClr val="000000"/>
                        </a:solidFill>
                        <a:latin typeface="Calibri"/>
                        <a:ea typeface="Times New Roman"/>
                        <a:cs typeface="Times New Roman"/>
                      </a:endParaRPr>
                    </a:p>
                    <a:p>
                      <a:pPr indent="252095" algn="just">
                        <a:lnSpc>
                          <a:spcPts val="1200"/>
                        </a:lnSpc>
                        <a:spcAft>
                          <a:spcPts val="0"/>
                        </a:spcAft>
                      </a:pPr>
                      <a:r>
                        <a:rPr lang="tr-TR" sz="2400" b="1" dirty="0" smtClean="0">
                          <a:solidFill>
                            <a:srgbClr val="000000"/>
                          </a:solidFill>
                          <a:latin typeface="Calibri"/>
                          <a:ea typeface="Times New Roman"/>
                          <a:cs typeface="Times New Roman"/>
                        </a:rPr>
                        <a:t>Karakter </a:t>
                      </a:r>
                      <a:r>
                        <a:rPr lang="tr-TR" sz="2400" b="1" dirty="0">
                          <a:solidFill>
                            <a:srgbClr val="000000"/>
                          </a:solidFill>
                          <a:latin typeface="Calibri"/>
                          <a:ea typeface="Times New Roman"/>
                          <a:cs typeface="Times New Roman"/>
                        </a:rPr>
                        <a:t>Sayısı</a:t>
                      </a:r>
                      <a:endParaRPr lang="tr-TR" sz="2400" dirty="0">
                        <a:latin typeface="Calibri"/>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lnSpc>
                          <a:spcPts val="1200"/>
                        </a:lnSpc>
                        <a:spcAft>
                          <a:spcPts val="0"/>
                        </a:spcAft>
                      </a:pPr>
                      <a:endParaRPr lang="tr-TR" sz="2400" b="1" dirty="0" smtClean="0">
                        <a:solidFill>
                          <a:srgbClr val="000000"/>
                        </a:solidFill>
                        <a:latin typeface="Calibri"/>
                        <a:ea typeface="Times New Roman"/>
                        <a:cs typeface="Times New Roman"/>
                      </a:endParaRPr>
                    </a:p>
                    <a:p>
                      <a:pPr indent="252095" algn="just">
                        <a:lnSpc>
                          <a:spcPts val="1200"/>
                        </a:lnSpc>
                        <a:spcAft>
                          <a:spcPts val="0"/>
                        </a:spcAft>
                      </a:pPr>
                      <a:r>
                        <a:rPr lang="tr-TR" sz="2400" b="1" dirty="0" smtClean="0">
                          <a:solidFill>
                            <a:srgbClr val="000000"/>
                          </a:solidFill>
                          <a:latin typeface="Calibri"/>
                          <a:ea typeface="Times New Roman"/>
                          <a:cs typeface="Times New Roman"/>
                        </a:rPr>
                        <a:t>Sembol </a:t>
                      </a:r>
                      <a:r>
                        <a:rPr lang="tr-TR" sz="2400" b="1" dirty="0">
                          <a:solidFill>
                            <a:srgbClr val="000000"/>
                          </a:solidFill>
                          <a:latin typeface="Calibri"/>
                          <a:ea typeface="Times New Roman"/>
                          <a:cs typeface="Times New Roman"/>
                        </a:rPr>
                        <a:t>Sayısı</a:t>
                      </a:r>
                      <a:endParaRPr lang="tr-TR" sz="2400" dirty="0">
                        <a:latin typeface="Calibri"/>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6084">
                <a:tc>
                  <a:txBody>
                    <a:bodyPr/>
                    <a:lstStyle/>
                    <a:p>
                      <a:pPr indent="252095" algn="just">
                        <a:lnSpc>
                          <a:spcPts val="1200"/>
                        </a:lnSpc>
                        <a:spcAft>
                          <a:spcPts val="0"/>
                        </a:spcAft>
                      </a:pPr>
                      <a:endParaRPr lang="tr-TR" sz="2400" b="1" dirty="0" smtClean="0">
                        <a:solidFill>
                          <a:srgbClr val="000000"/>
                        </a:solidFill>
                        <a:latin typeface="Calibri"/>
                        <a:ea typeface="Times New Roman"/>
                        <a:cs typeface="Times New Roman"/>
                      </a:endParaRPr>
                    </a:p>
                    <a:p>
                      <a:pPr indent="252095" algn="just">
                        <a:lnSpc>
                          <a:spcPts val="1200"/>
                        </a:lnSpc>
                        <a:spcAft>
                          <a:spcPts val="0"/>
                        </a:spcAft>
                      </a:pPr>
                      <a:r>
                        <a:rPr lang="tr-TR" sz="2400" b="1" dirty="0" smtClean="0">
                          <a:solidFill>
                            <a:srgbClr val="000000"/>
                          </a:solidFill>
                          <a:latin typeface="Calibri"/>
                          <a:ea typeface="Times New Roman"/>
                          <a:cs typeface="Times New Roman"/>
                        </a:rPr>
                        <a:t>Çek </a:t>
                      </a:r>
                      <a:r>
                        <a:rPr lang="tr-TR" sz="2400" b="1" dirty="0">
                          <a:solidFill>
                            <a:srgbClr val="000000"/>
                          </a:solidFill>
                          <a:latin typeface="Calibri"/>
                          <a:ea typeface="Times New Roman"/>
                          <a:cs typeface="Times New Roman"/>
                        </a:rPr>
                        <a:t>Numarası</a:t>
                      </a:r>
                      <a:endParaRPr lang="tr-TR" sz="2400" dirty="0">
                        <a:latin typeface="Calibri"/>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indent="252095" algn="ctr">
                        <a:lnSpc>
                          <a:spcPts val="1200"/>
                        </a:lnSpc>
                        <a:spcAft>
                          <a:spcPts val="0"/>
                        </a:spcAft>
                      </a:pPr>
                      <a:r>
                        <a:rPr lang="tr-TR" sz="2400">
                          <a:solidFill>
                            <a:srgbClr val="000000"/>
                          </a:solidFill>
                          <a:latin typeface="Calibri"/>
                          <a:ea typeface="Times New Roman"/>
                          <a:cs typeface="Times New Roman"/>
                        </a:rPr>
                        <a:t>7</a:t>
                      </a:r>
                      <a:endParaRPr lang="tr-TR" sz="2400">
                        <a:latin typeface="Calibri"/>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indent="252095" algn="ctr">
                        <a:lnSpc>
                          <a:spcPts val="1200"/>
                        </a:lnSpc>
                        <a:spcAft>
                          <a:spcPts val="0"/>
                        </a:spcAft>
                      </a:pPr>
                      <a:r>
                        <a:rPr lang="tr-TR" sz="2400">
                          <a:solidFill>
                            <a:srgbClr val="000000"/>
                          </a:solidFill>
                          <a:latin typeface="Calibri"/>
                          <a:ea typeface="Times New Roman"/>
                          <a:cs typeface="Times New Roman"/>
                        </a:rPr>
                        <a:t>2</a:t>
                      </a:r>
                      <a:endParaRPr lang="tr-TR" sz="2400">
                        <a:latin typeface="Calibri"/>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756084">
                <a:tc>
                  <a:txBody>
                    <a:bodyPr/>
                    <a:lstStyle/>
                    <a:p>
                      <a:pPr indent="252095" algn="just">
                        <a:lnSpc>
                          <a:spcPts val="1200"/>
                        </a:lnSpc>
                        <a:spcAft>
                          <a:spcPts val="0"/>
                        </a:spcAft>
                      </a:pPr>
                      <a:endParaRPr lang="tr-TR" sz="2400" b="1" dirty="0" smtClean="0">
                        <a:solidFill>
                          <a:srgbClr val="000000"/>
                        </a:solidFill>
                        <a:latin typeface="Calibri"/>
                        <a:ea typeface="Times New Roman"/>
                        <a:cs typeface="Times New Roman"/>
                      </a:endParaRPr>
                    </a:p>
                    <a:p>
                      <a:pPr indent="252095" algn="just">
                        <a:lnSpc>
                          <a:spcPts val="1200"/>
                        </a:lnSpc>
                        <a:spcAft>
                          <a:spcPts val="0"/>
                        </a:spcAft>
                      </a:pPr>
                      <a:r>
                        <a:rPr lang="tr-TR" sz="2400" b="1" dirty="0" smtClean="0">
                          <a:solidFill>
                            <a:srgbClr val="000000"/>
                          </a:solidFill>
                          <a:latin typeface="Calibri"/>
                          <a:ea typeface="Times New Roman"/>
                          <a:cs typeface="Times New Roman"/>
                        </a:rPr>
                        <a:t>Banka </a:t>
                      </a:r>
                      <a:r>
                        <a:rPr lang="tr-TR" sz="2400" b="1" dirty="0">
                          <a:solidFill>
                            <a:srgbClr val="000000"/>
                          </a:solidFill>
                          <a:latin typeface="Calibri"/>
                          <a:ea typeface="Times New Roman"/>
                          <a:cs typeface="Times New Roman"/>
                        </a:rPr>
                        <a:t>Kodu</a:t>
                      </a:r>
                      <a:endParaRPr lang="tr-TR" sz="2400" dirty="0">
                        <a:latin typeface="Calibri"/>
                        <a:ea typeface="Calibri"/>
                        <a:cs typeface="Times New Roman"/>
                      </a:endParaRPr>
                    </a:p>
                  </a:txBody>
                  <a:tcPr marL="68580" marR="68580" marT="0" marB="0">
                    <a:lnL>
                      <a:noFill/>
                    </a:lnL>
                    <a:lnR>
                      <a:noFill/>
                    </a:lnR>
                    <a:lnT>
                      <a:noFill/>
                    </a:lnT>
                    <a:lnB>
                      <a:noFill/>
                    </a:lnB>
                  </a:tcPr>
                </a:tc>
                <a:tc>
                  <a:txBody>
                    <a:bodyPr/>
                    <a:lstStyle/>
                    <a:p>
                      <a:pPr indent="252095" algn="ctr">
                        <a:lnSpc>
                          <a:spcPts val="1200"/>
                        </a:lnSpc>
                        <a:spcAft>
                          <a:spcPts val="0"/>
                        </a:spcAft>
                      </a:pPr>
                      <a:r>
                        <a:rPr lang="tr-TR" sz="2400" dirty="0">
                          <a:solidFill>
                            <a:srgbClr val="000000"/>
                          </a:solidFill>
                          <a:latin typeface="Calibri"/>
                          <a:ea typeface="Times New Roman"/>
                          <a:cs typeface="Times New Roman"/>
                        </a:rPr>
                        <a:t>3</a:t>
                      </a:r>
                      <a:endParaRPr lang="tr-TR" sz="2400" dirty="0">
                        <a:latin typeface="Calibri"/>
                        <a:ea typeface="Calibri"/>
                        <a:cs typeface="Times New Roman"/>
                      </a:endParaRPr>
                    </a:p>
                  </a:txBody>
                  <a:tcPr marL="68580" marR="68580" marT="0" marB="0" anchor="ctr">
                    <a:lnL>
                      <a:noFill/>
                    </a:lnL>
                    <a:lnR>
                      <a:noFill/>
                    </a:lnR>
                    <a:lnT>
                      <a:noFill/>
                    </a:lnT>
                    <a:lnB>
                      <a:noFill/>
                    </a:lnB>
                  </a:tcPr>
                </a:tc>
                <a:tc>
                  <a:txBody>
                    <a:bodyPr/>
                    <a:lstStyle/>
                    <a:p>
                      <a:pPr indent="252095" algn="ctr">
                        <a:lnSpc>
                          <a:spcPts val="1200"/>
                        </a:lnSpc>
                        <a:spcAft>
                          <a:spcPts val="0"/>
                        </a:spcAft>
                      </a:pPr>
                      <a:r>
                        <a:rPr lang="tr-TR" sz="2400">
                          <a:solidFill>
                            <a:srgbClr val="000000"/>
                          </a:solidFill>
                          <a:latin typeface="Calibri"/>
                          <a:ea typeface="Times New Roman"/>
                          <a:cs typeface="Times New Roman"/>
                        </a:rPr>
                        <a:t>1</a:t>
                      </a:r>
                      <a:endParaRPr lang="tr-TR" sz="2400">
                        <a:latin typeface="Calibri"/>
                        <a:ea typeface="Calibri"/>
                        <a:cs typeface="Times New Roman"/>
                      </a:endParaRPr>
                    </a:p>
                  </a:txBody>
                  <a:tcPr marL="68580" marR="68580" marT="0" marB="0" anchor="ctr">
                    <a:lnL>
                      <a:noFill/>
                    </a:lnL>
                    <a:lnR>
                      <a:noFill/>
                    </a:lnR>
                    <a:lnT>
                      <a:noFill/>
                    </a:lnT>
                    <a:lnB>
                      <a:noFill/>
                    </a:lnB>
                  </a:tcPr>
                </a:tc>
              </a:tr>
              <a:tr h="756084">
                <a:tc>
                  <a:txBody>
                    <a:bodyPr/>
                    <a:lstStyle/>
                    <a:p>
                      <a:pPr indent="252095" algn="just">
                        <a:lnSpc>
                          <a:spcPts val="1200"/>
                        </a:lnSpc>
                        <a:spcAft>
                          <a:spcPts val="0"/>
                        </a:spcAft>
                      </a:pPr>
                      <a:endParaRPr lang="tr-TR" sz="2400" b="1" dirty="0" smtClean="0">
                        <a:solidFill>
                          <a:srgbClr val="000000"/>
                        </a:solidFill>
                        <a:latin typeface="Calibri"/>
                        <a:ea typeface="Times New Roman"/>
                        <a:cs typeface="Times New Roman"/>
                      </a:endParaRPr>
                    </a:p>
                    <a:p>
                      <a:pPr indent="252095" algn="just">
                        <a:lnSpc>
                          <a:spcPts val="1200"/>
                        </a:lnSpc>
                        <a:spcAft>
                          <a:spcPts val="0"/>
                        </a:spcAft>
                      </a:pPr>
                      <a:r>
                        <a:rPr lang="tr-TR" sz="2400" b="1" dirty="0" smtClean="0">
                          <a:solidFill>
                            <a:srgbClr val="000000"/>
                          </a:solidFill>
                          <a:latin typeface="Calibri"/>
                          <a:ea typeface="Times New Roman"/>
                          <a:cs typeface="Times New Roman"/>
                        </a:rPr>
                        <a:t>Şube </a:t>
                      </a:r>
                      <a:r>
                        <a:rPr lang="tr-TR" sz="2400" b="1" dirty="0">
                          <a:solidFill>
                            <a:srgbClr val="000000"/>
                          </a:solidFill>
                          <a:latin typeface="Calibri"/>
                          <a:ea typeface="Times New Roman"/>
                          <a:cs typeface="Times New Roman"/>
                        </a:rPr>
                        <a:t>Kodu</a:t>
                      </a:r>
                      <a:endParaRPr lang="tr-TR" sz="2400" dirty="0">
                        <a:latin typeface="Calibri"/>
                        <a:ea typeface="Calibri"/>
                        <a:cs typeface="Times New Roman"/>
                      </a:endParaRPr>
                    </a:p>
                  </a:txBody>
                  <a:tcPr marL="68580" marR="68580" marT="0" marB="0">
                    <a:lnL>
                      <a:noFill/>
                    </a:lnL>
                    <a:lnR>
                      <a:noFill/>
                    </a:lnR>
                    <a:lnT>
                      <a:noFill/>
                    </a:lnT>
                    <a:lnB>
                      <a:noFill/>
                    </a:lnB>
                  </a:tcPr>
                </a:tc>
                <a:tc>
                  <a:txBody>
                    <a:bodyPr/>
                    <a:lstStyle/>
                    <a:p>
                      <a:pPr indent="252095" algn="ctr">
                        <a:lnSpc>
                          <a:spcPts val="1200"/>
                        </a:lnSpc>
                        <a:spcAft>
                          <a:spcPts val="0"/>
                        </a:spcAft>
                      </a:pPr>
                      <a:r>
                        <a:rPr lang="tr-TR" sz="2400" dirty="0">
                          <a:solidFill>
                            <a:srgbClr val="000000"/>
                          </a:solidFill>
                          <a:latin typeface="Calibri"/>
                          <a:ea typeface="Times New Roman"/>
                          <a:cs typeface="Times New Roman"/>
                        </a:rPr>
                        <a:t>4</a:t>
                      </a:r>
                      <a:endParaRPr lang="tr-TR" sz="2400" dirty="0">
                        <a:latin typeface="Calibri"/>
                        <a:ea typeface="Calibri"/>
                        <a:cs typeface="Times New Roman"/>
                      </a:endParaRPr>
                    </a:p>
                  </a:txBody>
                  <a:tcPr marL="68580" marR="68580" marT="0" marB="0" anchor="ctr">
                    <a:lnL>
                      <a:noFill/>
                    </a:lnL>
                    <a:lnR>
                      <a:noFill/>
                    </a:lnR>
                    <a:lnT>
                      <a:noFill/>
                    </a:lnT>
                    <a:lnB>
                      <a:noFill/>
                    </a:lnB>
                  </a:tcPr>
                </a:tc>
                <a:tc>
                  <a:txBody>
                    <a:bodyPr/>
                    <a:lstStyle/>
                    <a:p>
                      <a:pPr indent="252095" algn="ctr">
                        <a:lnSpc>
                          <a:spcPts val="1200"/>
                        </a:lnSpc>
                        <a:spcAft>
                          <a:spcPts val="0"/>
                        </a:spcAft>
                      </a:pPr>
                      <a:r>
                        <a:rPr lang="tr-TR" sz="2400">
                          <a:solidFill>
                            <a:srgbClr val="000000"/>
                          </a:solidFill>
                          <a:latin typeface="Calibri"/>
                          <a:ea typeface="Times New Roman"/>
                          <a:cs typeface="Times New Roman"/>
                        </a:rPr>
                        <a:t>1</a:t>
                      </a:r>
                      <a:endParaRPr lang="tr-TR" sz="2400">
                        <a:latin typeface="Calibri"/>
                        <a:ea typeface="Calibri"/>
                        <a:cs typeface="Times New Roman"/>
                      </a:endParaRPr>
                    </a:p>
                  </a:txBody>
                  <a:tcPr marL="68580" marR="68580" marT="0" marB="0" anchor="ctr">
                    <a:lnL>
                      <a:noFill/>
                    </a:lnL>
                    <a:lnR>
                      <a:noFill/>
                    </a:lnR>
                    <a:lnT>
                      <a:noFill/>
                    </a:lnT>
                    <a:lnB>
                      <a:noFill/>
                    </a:lnB>
                  </a:tcPr>
                </a:tc>
              </a:tr>
              <a:tr h="756084">
                <a:tc>
                  <a:txBody>
                    <a:bodyPr/>
                    <a:lstStyle/>
                    <a:p>
                      <a:pPr indent="252095" algn="just">
                        <a:lnSpc>
                          <a:spcPts val="1200"/>
                        </a:lnSpc>
                        <a:spcAft>
                          <a:spcPts val="0"/>
                        </a:spcAft>
                      </a:pPr>
                      <a:endParaRPr lang="tr-TR" sz="2400" b="1" dirty="0" smtClean="0">
                        <a:solidFill>
                          <a:srgbClr val="000000"/>
                        </a:solidFill>
                        <a:latin typeface="Calibri"/>
                        <a:ea typeface="Times New Roman"/>
                        <a:cs typeface="Times New Roman"/>
                      </a:endParaRPr>
                    </a:p>
                    <a:p>
                      <a:pPr indent="252095" algn="just">
                        <a:lnSpc>
                          <a:spcPts val="1200"/>
                        </a:lnSpc>
                        <a:spcAft>
                          <a:spcPts val="0"/>
                        </a:spcAft>
                      </a:pPr>
                      <a:r>
                        <a:rPr lang="tr-TR" sz="2400" b="1" dirty="0" smtClean="0">
                          <a:solidFill>
                            <a:srgbClr val="000000"/>
                          </a:solidFill>
                          <a:latin typeface="Calibri"/>
                          <a:ea typeface="Times New Roman"/>
                          <a:cs typeface="Times New Roman"/>
                        </a:rPr>
                        <a:t>Hesap </a:t>
                      </a:r>
                      <a:r>
                        <a:rPr lang="tr-TR" sz="2400" b="1" dirty="0">
                          <a:solidFill>
                            <a:srgbClr val="000000"/>
                          </a:solidFill>
                          <a:latin typeface="Calibri"/>
                          <a:ea typeface="Times New Roman"/>
                          <a:cs typeface="Times New Roman"/>
                        </a:rPr>
                        <a:t>Numarası</a:t>
                      </a:r>
                      <a:endParaRPr lang="tr-TR" sz="2400" dirty="0">
                        <a:latin typeface="Calibri"/>
                        <a:ea typeface="Calibri"/>
                        <a:cs typeface="Times New Roman"/>
                      </a:endParaRPr>
                    </a:p>
                  </a:txBody>
                  <a:tcPr marL="68580" marR="68580" marT="0" marB="0">
                    <a:lnL>
                      <a:noFill/>
                    </a:lnL>
                    <a:lnR>
                      <a:noFill/>
                    </a:lnR>
                    <a:lnT>
                      <a:noFill/>
                    </a:lnT>
                    <a:lnB>
                      <a:noFill/>
                    </a:lnB>
                  </a:tcPr>
                </a:tc>
                <a:tc>
                  <a:txBody>
                    <a:bodyPr/>
                    <a:lstStyle/>
                    <a:p>
                      <a:pPr indent="252095" algn="ctr">
                        <a:lnSpc>
                          <a:spcPts val="1200"/>
                        </a:lnSpc>
                        <a:spcAft>
                          <a:spcPts val="0"/>
                        </a:spcAft>
                      </a:pPr>
                      <a:r>
                        <a:rPr lang="tr-TR" sz="2400" dirty="0">
                          <a:solidFill>
                            <a:srgbClr val="000000"/>
                          </a:solidFill>
                          <a:latin typeface="Calibri"/>
                          <a:ea typeface="Times New Roman"/>
                          <a:cs typeface="Times New Roman"/>
                        </a:rPr>
                        <a:t>16</a:t>
                      </a:r>
                      <a:endParaRPr lang="tr-TR" sz="2400" dirty="0">
                        <a:latin typeface="Calibri"/>
                        <a:ea typeface="Calibri"/>
                        <a:cs typeface="Times New Roman"/>
                      </a:endParaRPr>
                    </a:p>
                  </a:txBody>
                  <a:tcPr marL="68580" marR="68580" marT="0" marB="0" anchor="ctr">
                    <a:lnL>
                      <a:noFill/>
                    </a:lnL>
                    <a:lnR>
                      <a:noFill/>
                    </a:lnR>
                    <a:lnT>
                      <a:noFill/>
                    </a:lnT>
                    <a:lnB>
                      <a:noFill/>
                    </a:lnB>
                  </a:tcPr>
                </a:tc>
                <a:tc>
                  <a:txBody>
                    <a:bodyPr/>
                    <a:lstStyle/>
                    <a:p>
                      <a:pPr indent="252095" algn="ctr">
                        <a:lnSpc>
                          <a:spcPts val="1200"/>
                        </a:lnSpc>
                        <a:spcAft>
                          <a:spcPts val="0"/>
                        </a:spcAft>
                      </a:pPr>
                      <a:r>
                        <a:rPr lang="tr-TR" sz="2400" dirty="0">
                          <a:solidFill>
                            <a:srgbClr val="000000"/>
                          </a:solidFill>
                          <a:latin typeface="Calibri"/>
                          <a:ea typeface="Times New Roman"/>
                          <a:cs typeface="Times New Roman"/>
                        </a:rPr>
                        <a:t>1</a:t>
                      </a:r>
                      <a:endParaRPr lang="tr-TR" sz="2400" dirty="0">
                        <a:latin typeface="Calibri"/>
                        <a:ea typeface="Calibri"/>
                        <a:cs typeface="Times New Roman"/>
                      </a:endParaRPr>
                    </a:p>
                  </a:txBody>
                  <a:tcPr marL="68580" marR="68580" marT="0" marB="0" anchor="ctr">
                    <a:lnL>
                      <a:noFill/>
                    </a:lnL>
                    <a:lnR>
                      <a:noFill/>
                    </a:lnR>
                    <a:lnT>
                      <a:noFill/>
                    </a:lnT>
                    <a:lnB>
                      <a:noFill/>
                    </a:lnB>
                  </a:tcPr>
                </a:tc>
              </a:tr>
              <a:tr h="756084">
                <a:tc>
                  <a:txBody>
                    <a:bodyPr/>
                    <a:lstStyle/>
                    <a:p>
                      <a:pPr indent="252095" algn="just">
                        <a:lnSpc>
                          <a:spcPts val="1200"/>
                        </a:lnSpc>
                        <a:spcAft>
                          <a:spcPts val="0"/>
                        </a:spcAft>
                      </a:pPr>
                      <a:endParaRPr lang="tr-TR" sz="2400" b="1" dirty="0" smtClean="0">
                        <a:solidFill>
                          <a:srgbClr val="000000"/>
                        </a:solidFill>
                        <a:latin typeface="Calibri"/>
                        <a:ea typeface="Times New Roman"/>
                        <a:cs typeface="Times New Roman"/>
                      </a:endParaRPr>
                    </a:p>
                    <a:p>
                      <a:pPr indent="252095" algn="just">
                        <a:lnSpc>
                          <a:spcPts val="1200"/>
                        </a:lnSpc>
                        <a:spcAft>
                          <a:spcPts val="0"/>
                        </a:spcAft>
                      </a:pPr>
                      <a:r>
                        <a:rPr lang="tr-TR" sz="2400" b="1" dirty="0" smtClean="0">
                          <a:solidFill>
                            <a:srgbClr val="000000"/>
                          </a:solidFill>
                          <a:latin typeface="Calibri"/>
                          <a:ea typeface="Times New Roman"/>
                          <a:cs typeface="Times New Roman"/>
                        </a:rPr>
                        <a:t>Tutar</a:t>
                      </a:r>
                      <a:endParaRPr lang="tr-TR" sz="2400" dirty="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indent="252095" algn="ctr">
                        <a:lnSpc>
                          <a:spcPts val="1200"/>
                        </a:lnSpc>
                        <a:spcAft>
                          <a:spcPts val="0"/>
                        </a:spcAft>
                      </a:pPr>
                      <a:r>
                        <a:rPr lang="tr-TR" sz="2400">
                          <a:solidFill>
                            <a:srgbClr val="000000"/>
                          </a:solidFill>
                          <a:latin typeface="Calibri"/>
                          <a:ea typeface="Times New Roman"/>
                          <a:cs typeface="Times New Roman"/>
                        </a:rPr>
                        <a:t>11</a:t>
                      </a:r>
                      <a:endParaRPr lang="tr-TR" sz="2400">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indent="252095" algn="ctr">
                        <a:lnSpc>
                          <a:spcPts val="1200"/>
                        </a:lnSpc>
                        <a:spcAft>
                          <a:spcPts val="0"/>
                        </a:spcAft>
                      </a:pPr>
                      <a:r>
                        <a:rPr lang="tr-TR" sz="2400" dirty="0">
                          <a:solidFill>
                            <a:srgbClr val="000000"/>
                          </a:solidFill>
                          <a:latin typeface="Calibri"/>
                          <a:ea typeface="Times New Roman"/>
                          <a:cs typeface="Times New Roman"/>
                        </a:rPr>
                        <a:t>1</a:t>
                      </a:r>
                      <a:endParaRPr lang="tr-TR" sz="2400" dirty="0">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0"/>
            <a:ext cx="8229600" cy="6858000"/>
          </a:xfrm>
        </p:spPr>
        <p:txBody>
          <a:bodyPr>
            <a:normAutofit/>
          </a:bodyPr>
          <a:lstStyle/>
          <a:p>
            <a:r>
              <a:rPr lang="tr-TR" dirty="0" smtClean="0"/>
              <a:t>Semboller çekin sağ kenarından başlayarak; tutar, hesap numarası, şube ve banka kodunun başlangıcında, çek numarası kodunun başlangıç ve bitiminde kullanılır. </a:t>
            </a:r>
          </a:p>
          <a:p>
            <a:r>
              <a:rPr lang="tr-TR" dirty="0" smtClean="0"/>
              <a:t>Kodlama alanındaki her karakterin uzunluğu 3,175 mm.dir. </a:t>
            </a:r>
          </a:p>
          <a:p>
            <a:r>
              <a:rPr lang="tr-TR" dirty="0" smtClean="0"/>
              <a:t>Çek yaprakları üzerine lehtar imzasının alınması bankalar için seçimlik bir haktır (ÇDHT, md. 3/1-g). </a:t>
            </a:r>
          </a:p>
          <a:p>
            <a:r>
              <a:rPr lang="tr-TR" dirty="0" smtClean="0"/>
              <a:t>Bu hakka ilave olarak bankalar, çek üzerine “yukarıda imzası bulunan” ibaresi de eklemek suretiyle çek basmaları mümkündür (ÇDHT, md. 3/1-g).</a:t>
            </a:r>
          </a:p>
          <a:p>
            <a:endParaRPr lang="tr-TR"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Şekil 18 Çek Yaprağı Örneği</a:t>
            </a:r>
            <a:endParaRPr lang="tr-TR" dirty="0"/>
          </a:p>
        </p:txBody>
      </p:sp>
      <p:pic>
        <p:nvPicPr>
          <p:cNvPr id="4" name="3 Resim"/>
          <p:cNvPicPr/>
          <p:nvPr/>
        </p:nvPicPr>
        <p:blipFill>
          <a:blip r:embed="rId2" cstate="print"/>
          <a:srcRect/>
          <a:stretch>
            <a:fillRect/>
          </a:stretch>
        </p:blipFill>
        <p:spPr bwMode="auto">
          <a:xfrm>
            <a:off x="0" y="1340768"/>
            <a:ext cx="9144000" cy="5112568"/>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Tacir Çeki</a:t>
            </a:r>
            <a:endParaRPr lang="tr-TR" dirty="0"/>
          </a:p>
        </p:txBody>
      </p:sp>
      <p:sp>
        <p:nvSpPr>
          <p:cNvPr id="3" name="2 İçerik Yer Tutucusu"/>
          <p:cNvSpPr>
            <a:spLocks noGrp="1"/>
          </p:cNvSpPr>
          <p:nvPr>
            <p:ph idx="1"/>
          </p:nvPr>
        </p:nvSpPr>
        <p:spPr/>
        <p:txBody>
          <a:bodyPr>
            <a:normAutofit/>
          </a:bodyPr>
          <a:lstStyle/>
          <a:p>
            <a:r>
              <a:rPr lang="tr-TR" dirty="0" smtClean="0"/>
              <a:t>Tacir çekleri diğer çeklerden ayırt edilecek şekilde basılmak zorundadır. </a:t>
            </a:r>
          </a:p>
          <a:p>
            <a:r>
              <a:rPr lang="tr-TR" dirty="0" smtClean="0"/>
              <a:t>Tacir çekleri, </a:t>
            </a:r>
            <a:r>
              <a:rPr lang="tr-TR" b="1" dirty="0" smtClean="0">
                <a:solidFill>
                  <a:srgbClr val="002060"/>
                </a:solidFill>
              </a:rPr>
              <a:t>zemini lacivert olan </a:t>
            </a:r>
            <a:r>
              <a:rPr lang="tr-TR" b="1" dirty="0" smtClean="0"/>
              <a:t>çerçeve içerisinde beyaz renkte </a:t>
            </a:r>
            <a:r>
              <a:rPr lang="tr-TR" dirty="0" smtClean="0"/>
              <a:t>ve büyük harflerle </a:t>
            </a:r>
            <a:r>
              <a:rPr lang="tr-TR" b="1" dirty="0" smtClean="0"/>
              <a:t>“TACİR” ibaresi</a:t>
            </a:r>
            <a:r>
              <a:rPr lang="tr-TR" dirty="0" smtClean="0"/>
              <a:t> ile basılır (ÇDHT, md. 3/1-d-1).</a:t>
            </a:r>
          </a:p>
          <a:p>
            <a:endParaRPr lang="tr-TR"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Şekil 19 Tacir Çekine Yönelik İbare</a:t>
            </a:r>
            <a:endParaRPr lang="tr-TR" dirty="0"/>
          </a:p>
        </p:txBody>
      </p:sp>
      <p:sp>
        <p:nvSpPr>
          <p:cNvPr id="5" name="3 Metin kutusu"/>
          <p:cNvSpPr txBox="1"/>
          <p:nvPr/>
        </p:nvSpPr>
        <p:spPr>
          <a:xfrm>
            <a:off x="1403648" y="1844824"/>
            <a:ext cx="6192688" cy="738664"/>
          </a:xfrm>
          <a:prstGeom prst="rect">
            <a:avLst/>
          </a:prstGeom>
          <a:solidFill>
            <a:srgbClr val="002060"/>
          </a:solidFill>
        </p:spPr>
        <p:txBody>
          <a:bodyPr wrap="square"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tr-TR" dirty="0" smtClean="0"/>
              <a:t>                                             </a:t>
            </a:r>
            <a:r>
              <a:rPr lang="tr-TR" sz="4200" b="1" dirty="0" smtClean="0">
                <a:solidFill>
                  <a:schemeClr val="bg1"/>
                </a:solidFill>
              </a:rPr>
              <a:t>TACİR</a:t>
            </a:r>
            <a:r>
              <a:rPr lang="tr-TR" sz="4200" b="1" dirty="0" smtClean="0"/>
              <a:t> </a:t>
            </a:r>
            <a:endParaRPr lang="tr-TR" sz="4200" b="1"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5840435"/>
          </a:xfrm>
        </p:spPr>
        <p:txBody>
          <a:bodyPr>
            <a:normAutofit/>
          </a:bodyPr>
          <a:lstStyle/>
          <a:p>
            <a:r>
              <a:rPr lang="tr-TR" b="1" dirty="0" smtClean="0"/>
              <a:t>Hamiline düzenlenen tacir çeklerinde </a:t>
            </a:r>
            <a:r>
              <a:rPr lang="tr-TR" dirty="0" smtClean="0"/>
              <a:t>ise </a:t>
            </a:r>
            <a:r>
              <a:rPr lang="tr-TR" b="1" dirty="0" smtClean="0">
                <a:solidFill>
                  <a:srgbClr val="FF0000"/>
                </a:solidFill>
              </a:rPr>
              <a:t>zemini kırmızı olan çerçeve </a:t>
            </a:r>
            <a:r>
              <a:rPr lang="tr-TR" dirty="0" smtClean="0"/>
              <a:t>içerisinde beyaz renkte ve büyük harflerle, </a:t>
            </a:r>
            <a:r>
              <a:rPr lang="tr-TR" b="1" dirty="0" smtClean="0"/>
              <a:t>hamiline ifadesi ikinci satırda</a:t>
            </a:r>
            <a:r>
              <a:rPr lang="tr-TR" dirty="0" smtClean="0"/>
              <a:t> olmak üzere, “TACİR HAMİLİNE” ibaresi yer alır (ÇDHT, md. 3/1-d-2). </a:t>
            </a:r>
          </a:p>
          <a:p>
            <a:r>
              <a:rPr lang="tr-TR" dirty="0" smtClean="0"/>
              <a:t>Hamiline düzenlenecek çekler, </a:t>
            </a:r>
            <a:r>
              <a:rPr lang="tr-TR" b="1" dirty="0" smtClean="0"/>
              <a:t>lehtar ismi için ayrılan kısımda ayrıca “HAMİLİNE” ibaresi </a:t>
            </a:r>
            <a:r>
              <a:rPr lang="tr-TR" dirty="0" smtClean="0"/>
              <a:t>yer alacak şekilde bastırılır.</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Şekil 20 Tacir Hamiline Yönelik İbare</a:t>
            </a:r>
            <a:endParaRPr lang="tr-TR" dirty="0"/>
          </a:p>
        </p:txBody>
      </p:sp>
      <p:sp>
        <p:nvSpPr>
          <p:cNvPr id="5" name="3 Metin kutusu"/>
          <p:cNvSpPr txBox="1"/>
          <p:nvPr/>
        </p:nvSpPr>
        <p:spPr>
          <a:xfrm>
            <a:off x="1691680" y="2736503"/>
            <a:ext cx="6048672" cy="1384995"/>
          </a:xfrm>
          <a:prstGeom prst="rect">
            <a:avLst/>
          </a:prstGeom>
          <a:solidFill>
            <a:srgbClr val="FF0000"/>
          </a:solidFill>
        </p:spPr>
        <p:txBody>
          <a:bodyPr wrap="square"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tr-TR" sz="4200" b="1" dirty="0" smtClean="0">
                <a:solidFill>
                  <a:schemeClr val="bg1"/>
                </a:solidFill>
              </a:rPr>
              <a:t>TACİR </a:t>
            </a:r>
          </a:p>
          <a:p>
            <a:pPr algn="ctr"/>
            <a:r>
              <a:rPr lang="tr-TR" sz="4200" b="1" dirty="0" smtClean="0">
                <a:solidFill>
                  <a:schemeClr val="bg1"/>
                </a:solidFill>
              </a:rPr>
              <a:t>HAMİLİNE</a:t>
            </a:r>
            <a:endParaRPr lang="tr-TR" sz="4200" b="1"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5840435"/>
          </a:xfrm>
        </p:spPr>
        <p:txBody>
          <a:bodyPr>
            <a:normAutofit/>
          </a:bodyPr>
          <a:lstStyle/>
          <a:p>
            <a:r>
              <a:rPr lang="tr-TR" dirty="0" smtClean="0"/>
              <a:t>Çek üzerine yazılacak olan </a:t>
            </a:r>
            <a:r>
              <a:rPr lang="tr-TR" b="1" dirty="0" smtClean="0"/>
              <a:t>“TACİR” ya da “TACİR HAMİLİNE” ibarelerini çevreleyen çerçeve</a:t>
            </a:r>
            <a:r>
              <a:rPr lang="tr-TR" dirty="0" smtClean="0"/>
              <a:t>, </a:t>
            </a:r>
            <a:r>
              <a:rPr lang="tr-TR" dirty="0" smtClean="0">
                <a:solidFill>
                  <a:srgbClr val="FF0000"/>
                </a:solidFill>
                <a:effectLst>
                  <a:outerShdw blurRad="38100" dist="38100" dir="2700000" algn="tl">
                    <a:srgbClr val="000000">
                      <a:alpha val="43137"/>
                    </a:srgbClr>
                  </a:outerShdw>
                </a:effectLst>
              </a:rPr>
              <a:t>çek yaprağının üst kısmında yer alacak şekilde </a:t>
            </a:r>
            <a:r>
              <a:rPr lang="tr-TR" dirty="0" smtClean="0"/>
              <a:t>bastırılır (ÇDHT, md. 3/1-d). </a:t>
            </a:r>
          </a:p>
          <a:p>
            <a:r>
              <a:rPr lang="tr-TR" dirty="0" smtClean="0"/>
              <a:t>Çerçevenin ölçüleri 6 mm. x 22 mm. olarak bastırılır (ÇDHT, md. 3/1-d).  </a:t>
            </a:r>
          </a:p>
          <a:p>
            <a:r>
              <a:rPr lang="tr-TR" dirty="0" smtClean="0"/>
              <a:t>Çerçeve içersine yazılar “</a:t>
            </a:r>
            <a:r>
              <a:rPr lang="tr-TR" dirty="0" err="1" smtClean="0"/>
              <a:t>Helvetica</a:t>
            </a:r>
            <a:r>
              <a:rPr lang="tr-TR" dirty="0" smtClean="0"/>
              <a:t> </a:t>
            </a:r>
            <a:r>
              <a:rPr lang="tr-TR" dirty="0" err="1" smtClean="0"/>
              <a:t>Bold</a:t>
            </a:r>
            <a:r>
              <a:rPr lang="tr-TR" dirty="0" smtClean="0"/>
              <a:t>” yazı karakteri ile 7 punto olacak şekilde bastırılır (ÇDHT, md. 3/1-d).</a:t>
            </a:r>
          </a:p>
          <a:p>
            <a:endParaRPr lang="tr-TR"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Tacir Olmayan Çeki</a:t>
            </a:r>
            <a:endParaRPr lang="tr-TR" dirty="0"/>
          </a:p>
        </p:txBody>
      </p:sp>
      <p:sp>
        <p:nvSpPr>
          <p:cNvPr id="3" name="2 İçerik Yer Tutucusu"/>
          <p:cNvSpPr>
            <a:spLocks noGrp="1"/>
          </p:cNvSpPr>
          <p:nvPr>
            <p:ph idx="1"/>
          </p:nvPr>
        </p:nvSpPr>
        <p:spPr/>
        <p:txBody>
          <a:bodyPr>
            <a:normAutofit/>
          </a:bodyPr>
          <a:lstStyle/>
          <a:p>
            <a:r>
              <a:rPr lang="tr-TR" dirty="0" smtClean="0"/>
              <a:t>Tacir olmayan kişi çekleri de diğer çeklerden ayırt edilecek şekilde basılmak zorundadır. </a:t>
            </a:r>
          </a:p>
          <a:p>
            <a:r>
              <a:rPr lang="tr-TR" dirty="0" smtClean="0"/>
              <a:t>Tacir olmayan kişi çeklerinde </a:t>
            </a:r>
            <a:r>
              <a:rPr lang="tr-TR" b="1" dirty="0" smtClean="0">
                <a:solidFill>
                  <a:srgbClr val="00B050"/>
                </a:solidFill>
              </a:rPr>
              <a:t>zemini yeşil olan çerçeve içerisinde </a:t>
            </a:r>
            <a:r>
              <a:rPr lang="tr-TR" dirty="0" smtClean="0"/>
              <a:t>beyaz renkte ve büyük harflerle </a:t>
            </a:r>
            <a:r>
              <a:rPr lang="tr-TR" b="1" dirty="0" smtClean="0"/>
              <a:t>“TACİR OLMAYAN” </a:t>
            </a:r>
            <a:r>
              <a:rPr lang="tr-TR" dirty="0" smtClean="0"/>
              <a:t>ibaresi yer alır.</a:t>
            </a:r>
          </a:p>
          <a:p>
            <a:endParaRPr lang="tr-T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Adı üzerinde çek yazılı olsa dahi; </a:t>
            </a:r>
            <a:r>
              <a:rPr lang="tr-TR" dirty="0" smtClean="0">
                <a:solidFill>
                  <a:srgbClr val="FF0000"/>
                </a:solidFill>
              </a:rPr>
              <a:t>hediye çeki, posta çeki ya da seyahat çeki</a:t>
            </a:r>
            <a:r>
              <a:rPr lang="tr-TR" dirty="0" smtClean="0"/>
              <a:t> TTK anlamında çek kabul edilmesi mümkün değildir. </a:t>
            </a:r>
          </a:p>
          <a:p>
            <a:r>
              <a:rPr lang="tr-TR" dirty="0" smtClean="0"/>
              <a:t>Bunun nedeni çekin sıkı şekil şartlarına tabi olmasıdır.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Şekil 21 Tacir Olmayan Çekine Yönelik İbare</a:t>
            </a:r>
            <a:endParaRPr lang="tr-TR" dirty="0"/>
          </a:p>
        </p:txBody>
      </p:sp>
      <p:sp>
        <p:nvSpPr>
          <p:cNvPr id="3" name="2 İçerik Yer Tutucusu"/>
          <p:cNvSpPr>
            <a:spLocks noGrp="1"/>
          </p:cNvSpPr>
          <p:nvPr>
            <p:ph idx="1"/>
          </p:nvPr>
        </p:nvSpPr>
        <p:spPr/>
        <p:txBody>
          <a:bodyPr>
            <a:normAutofit/>
          </a:bodyPr>
          <a:lstStyle/>
          <a:p>
            <a:endParaRPr lang="tr-TR" dirty="0" smtClean="0"/>
          </a:p>
          <a:p>
            <a:endParaRPr lang="tr-TR" dirty="0"/>
          </a:p>
        </p:txBody>
      </p:sp>
      <p:sp>
        <p:nvSpPr>
          <p:cNvPr id="4" name="4 Metin kutusu"/>
          <p:cNvSpPr txBox="1"/>
          <p:nvPr/>
        </p:nvSpPr>
        <p:spPr>
          <a:xfrm>
            <a:off x="1331640" y="1988840"/>
            <a:ext cx="6552728" cy="1200329"/>
          </a:xfrm>
          <a:prstGeom prst="rect">
            <a:avLst/>
          </a:prstGeom>
          <a:solidFill>
            <a:srgbClr val="00B050"/>
          </a:solidFill>
        </p:spPr>
        <p:txBody>
          <a:bodyPr wrap="square"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tr-TR" dirty="0" smtClean="0"/>
              <a:t>            </a:t>
            </a:r>
          </a:p>
          <a:p>
            <a:pPr algn="ctr"/>
            <a:r>
              <a:rPr lang="tr-TR" sz="4200" b="1" dirty="0" smtClean="0"/>
              <a:t> </a:t>
            </a:r>
            <a:r>
              <a:rPr lang="tr-TR" sz="4200" b="1" dirty="0" smtClean="0">
                <a:solidFill>
                  <a:schemeClr val="bg1"/>
                </a:solidFill>
              </a:rPr>
              <a:t>TACİR OLMAYAN</a:t>
            </a:r>
          </a:p>
          <a:p>
            <a:endParaRPr lang="tr-TR" sz="1200" b="1" dirty="0" smtClean="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5768997"/>
          </a:xfrm>
        </p:spPr>
        <p:txBody>
          <a:bodyPr>
            <a:normAutofit/>
          </a:bodyPr>
          <a:lstStyle/>
          <a:p>
            <a:r>
              <a:rPr lang="tr-TR" b="1" dirty="0" smtClean="0"/>
              <a:t>Hamiline düzenlenen tacir olmayan kişi çeklerinde </a:t>
            </a:r>
            <a:r>
              <a:rPr lang="tr-TR" b="1" dirty="0" smtClean="0">
                <a:solidFill>
                  <a:schemeClr val="bg2">
                    <a:lumMod val="50000"/>
                  </a:schemeClr>
                </a:solidFill>
              </a:rPr>
              <a:t>zemini kahverengi olan çerçeve içerisinde</a:t>
            </a:r>
            <a:r>
              <a:rPr lang="tr-TR" dirty="0" smtClean="0"/>
              <a:t> beyaz renkte (negatif görüntü) ve büyük harflerle, hamiline ifadesi ikinci satırda olmak üzere, </a:t>
            </a:r>
            <a:r>
              <a:rPr lang="tr-TR" b="1" dirty="0" smtClean="0"/>
              <a:t>“TACİR OLMAYAN HAMİLİNE” </a:t>
            </a:r>
            <a:r>
              <a:rPr lang="tr-TR" dirty="0" smtClean="0"/>
              <a:t>ibaresi yer alır. </a:t>
            </a:r>
          </a:p>
          <a:p>
            <a:r>
              <a:rPr lang="tr-TR" dirty="0" smtClean="0"/>
              <a:t>Hamiline düzenlenecek çekler, lehtar ismi için ayrılan kısımda ayrıca “HAMİLİNE” ibaresi yer alması gerekmektedir.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Şekil 22 Tacir Olmayan Hamiline Yönelik İbare</a:t>
            </a:r>
            <a:endParaRPr lang="tr-TR" dirty="0"/>
          </a:p>
        </p:txBody>
      </p:sp>
      <p:sp>
        <p:nvSpPr>
          <p:cNvPr id="5" name="3 Metin kutusu"/>
          <p:cNvSpPr txBox="1"/>
          <p:nvPr/>
        </p:nvSpPr>
        <p:spPr>
          <a:xfrm>
            <a:off x="1691680" y="1844824"/>
            <a:ext cx="5904656" cy="1077218"/>
          </a:xfrm>
          <a:prstGeom prst="rect">
            <a:avLst/>
          </a:prstGeom>
          <a:solidFill>
            <a:srgbClr val="332F1D"/>
          </a:solidFill>
        </p:spPr>
        <p:txBody>
          <a:bodyPr wrap="square"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0"/>
            <a:r>
              <a:rPr lang="tr-TR" sz="3200" b="1" dirty="0" smtClean="0">
                <a:solidFill>
                  <a:schemeClr val="bg1"/>
                </a:solidFill>
              </a:rPr>
              <a:t>TACİR OLMAYAN</a:t>
            </a:r>
          </a:p>
          <a:p>
            <a:pPr algn="ctr" defTabSz="0"/>
            <a:r>
              <a:rPr lang="tr-TR" sz="3200" b="1" dirty="0" smtClean="0">
                <a:solidFill>
                  <a:schemeClr val="bg1"/>
                </a:solidFill>
              </a:rPr>
              <a:t>HAMİLİNE</a:t>
            </a:r>
            <a:r>
              <a:rPr lang="tr-TR" sz="3200" b="1" dirty="0" smtClean="0"/>
              <a:t> </a:t>
            </a:r>
            <a:endParaRPr lang="tr-TR" sz="3200" b="1"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5768997"/>
          </a:xfrm>
        </p:spPr>
        <p:txBody>
          <a:bodyPr/>
          <a:lstStyle/>
          <a:p>
            <a:r>
              <a:rPr lang="tr-TR" dirty="0" smtClean="0"/>
              <a:t>Çek üzerine yazılacak olan </a:t>
            </a:r>
            <a:r>
              <a:rPr lang="tr-TR" b="1" dirty="0" smtClean="0"/>
              <a:t>“TACİR” ya da “TACİR HAMİLİNE” ibareleri</a:t>
            </a:r>
            <a:r>
              <a:rPr lang="tr-TR" dirty="0" smtClean="0"/>
              <a:t>ni çevreleyen çerçeve, </a:t>
            </a:r>
            <a:r>
              <a:rPr lang="tr-TR" b="1" dirty="0" smtClean="0"/>
              <a:t>çek yaprağının üst kısmında </a:t>
            </a:r>
            <a:r>
              <a:rPr lang="tr-TR" dirty="0" smtClean="0"/>
              <a:t>yer alacak şekilde bastırılır (ÇDHT, md. 3/1-d). </a:t>
            </a:r>
          </a:p>
          <a:p>
            <a:r>
              <a:rPr lang="tr-TR" dirty="0" smtClean="0"/>
              <a:t>Çerçevenin ölçüleri 6 mm. x 22 mm. olmak zorundadır (ÇDHT, md. 3/1-d).  </a:t>
            </a:r>
          </a:p>
          <a:p>
            <a:r>
              <a:rPr lang="tr-TR" dirty="0" smtClean="0"/>
              <a:t>Çerçeve içersine yazılar “</a:t>
            </a:r>
            <a:r>
              <a:rPr lang="tr-TR" dirty="0" err="1" smtClean="0"/>
              <a:t>Helvetica</a:t>
            </a:r>
            <a:r>
              <a:rPr lang="tr-TR" dirty="0" smtClean="0"/>
              <a:t> </a:t>
            </a:r>
            <a:r>
              <a:rPr lang="tr-TR" dirty="0" err="1" smtClean="0"/>
              <a:t>Bold</a:t>
            </a:r>
            <a:r>
              <a:rPr lang="tr-TR" dirty="0" smtClean="0"/>
              <a:t>” yazı karakteri ile 7 punto olacak şekilde bastırılır (ÇDHT, md. 3/1-d).</a:t>
            </a:r>
          </a:p>
          <a:p>
            <a:endParaRPr lang="tr-TR"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Genel Olarak Çekin Devri ve Şartları</a:t>
            </a:r>
            <a:endParaRPr lang="tr-TR" dirty="0"/>
          </a:p>
        </p:txBody>
      </p:sp>
      <p:sp>
        <p:nvSpPr>
          <p:cNvPr id="3" name="2 İçerik Yer Tutucusu"/>
          <p:cNvSpPr>
            <a:spLocks noGrp="1"/>
          </p:cNvSpPr>
          <p:nvPr>
            <p:ph idx="1"/>
          </p:nvPr>
        </p:nvSpPr>
        <p:spPr/>
        <p:txBody>
          <a:bodyPr>
            <a:normAutofit/>
          </a:bodyPr>
          <a:lstStyle/>
          <a:p>
            <a:r>
              <a:rPr lang="tr-TR" dirty="0" smtClean="0"/>
              <a:t>Genel olarak bir </a:t>
            </a:r>
            <a:r>
              <a:rPr lang="tr-TR" b="1" dirty="0" smtClean="0"/>
              <a:t>çekin devri üç yolla </a:t>
            </a:r>
            <a:r>
              <a:rPr lang="tr-TR" dirty="0" smtClean="0"/>
              <a:t>gerçekleşebilir. </a:t>
            </a:r>
          </a:p>
          <a:p>
            <a:r>
              <a:rPr lang="tr-TR" dirty="0" smtClean="0"/>
              <a:t>Bunlar; </a:t>
            </a:r>
            <a:r>
              <a:rPr lang="tr-TR" b="1" dirty="0" smtClean="0"/>
              <a:t>temlik beyanı</a:t>
            </a:r>
            <a:r>
              <a:rPr lang="tr-TR" dirty="0" smtClean="0"/>
              <a:t>, </a:t>
            </a:r>
            <a:r>
              <a:rPr lang="tr-TR" b="1" dirty="0" smtClean="0"/>
              <a:t>ciro</a:t>
            </a:r>
            <a:r>
              <a:rPr lang="tr-TR" dirty="0" smtClean="0"/>
              <a:t> ve </a:t>
            </a:r>
            <a:r>
              <a:rPr lang="tr-TR" b="1" dirty="0" smtClean="0"/>
              <a:t>zilyetliğin devri</a:t>
            </a:r>
            <a:r>
              <a:rPr lang="tr-TR" dirty="0" smtClean="0"/>
              <a:t>dir.  </a:t>
            </a:r>
          </a:p>
          <a:p>
            <a:r>
              <a:rPr lang="tr-TR" dirty="0" smtClean="0"/>
              <a:t>Çekin niteliğine göre; çekin devrinde, bu yollardan bir veya bir kaçı bir arada gerçekleştirilerek devir gerçekleştirilir. </a:t>
            </a:r>
          </a:p>
          <a:p>
            <a:pPr>
              <a:buNone/>
            </a:pPr>
            <a:endParaRPr lang="tr-TR" b="1" dirty="0" smtClean="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4"/>
            <a:ext cx="8229600" cy="1143000"/>
          </a:xfrm>
        </p:spPr>
        <p:txBody>
          <a:bodyPr>
            <a:normAutofit/>
          </a:bodyPr>
          <a:lstStyle/>
          <a:p>
            <a:r>
              <a:rPr lang="tr-TR" b="1" dirty="0" smtClean="0"/>
              <a:t>Temlik Beyanı</a:t>
            </a:r>
            <a:endParaRPr lang="tr-TR" dirty="0"/>
          </a:p>
        </p:txBody>
      </p:sp>
      <p:sp>
        <p:nvSpPr>
          <p:cNvPr id="3" name="2 İçerik Yer Tutucusu"/>
          <p:cNvSpPr>
            <a:spLocks noGrp="1"/>
          </p:cNvSpPr>
          <p:nvPr>
            <p:ph idx="1"/>
          </p:nvPr>
        </p:nvSpPr>
        <p:spPr>
          <a:xfrm>
            <a:off x="457200" y="1214422"/>
            <a:ext cx="8229600" cy="5500726"/>
          </a:xfrm>
        </p:spPr>
        <p:txBody>
          <a:bodyPr>
            <a:normAutofit fontScale="92500" lnSpcReduction="10000"/>
          </a:bodyPr>
          <a:lstStyle/>
          <a:p>
            <a:r>
              <a:rPr lang="tr-TR" b="1" dirty="0" smtClean="0">
                <a:solidFill>
                  <a:srgbClr val="FF0000"/>
                </a:solidFill>
              </a:rPr>
              <a:t>Kanuni, kaza-i ve iradi </a:t>
            </a:r>
            <a:r>
              <a:rPr lang="tr-TR" b="1" dirty="0" smtClean="0"/>
              <a:t>olmak üzere üç türü</a:t>
            </a:r>
            <a:r>
              <a:rPr lang="tr-TR" dirty="0" smtClean="0"/>
              <a:t> bulunan temlik beyanı; </a:t>
            </a:r>
            <a:r>
              <a:rPr lang="tr-TR" b="1" dirty="0" smtClean="0"/>
              <a:t>alacak hakkının bir başkasına devri</a:t>
            </a:r>
            <a:r>
              <a:rPr lang="tr-TR" dirty="0" smtClean="0"/>
              <a:t>ni ifade eder. </a:t>
            </a:r>
          </a:p>
          <a:p>
            <a:r>
              <a:rPr lang="tr-TR" dirty="0" smtClean="0"/>
              <a:t>Temlik beyanı, TBK md. 162 ve md. 172 arasında düzenlenmiştir. </a:t>
            </a:r>
          </a:p>
          <a:p>
            <a:r>
              <a:rPr lang="tr-TR" b="1" dirty="0" smtClean="0"/>
              <a:t>Çekin devrinde </a:t>
            </a:r>
            <a:r>
              <a:rPr lang="tr-TR" dirty="0" smtClean="0"/>
              <a:t>esasen </a:t>
            </a:r>
            <a:r>
              <a:rPr lang="tr-TR" b="1" dirty="0" smtClean="0"/>
              <a:t>iradi temlikten </a:t>
            </a:r>
            <a:r>
              <a:rPr lang="tr-TR" dirty="0" smtClean="0"/>
              <a:t>bahsedilmektedir. </a:t>
            </a:r>
          </a:p>
          <a:p>
            <a:r>
              <a:rPr lang="tr-TR" dirty="0" smtClean="0"/>
              <a:t>Burada alacak hakkının bir başkasına devrinde, </a:t>
            </a:r>
            <a:r>
              <a:rPr lang="tr-TR" b="1" dirty="0" smtClean="0"/>
              <a:t>tarafların</a:t>
            </a:r>
            <a:r>
              <a:rPr lang="tr-TR" dirty="0" smtClean="0"/>
              <a:t> (temlik eden ile temellük eden arasında) </a:t>
            </a:r>
            <a:r>
              <a:rPr lang="tr-TR" b="1" dirty="0" smtClean="0"/>
              <a:t>yapılan rıza-i bir sözleşme ile alacağın temlik edilmesine yönelik iradeleri</a:t>
            </a:r>
            <a:r>
              <a:rPr lang="tr-TR" dirty="0" smtClean="0"/>
              <a:t>ni </a:t>
            </a:r>
            <a:r>
              <a:rPr lang="tr-TR" b="1" dirty="0" smtClean="0"/>
              <a:t>ortaya koyma</a:t>
            </a:r>
            <a:r>
              <a:rPr lang="tr-TR" dirty="0" smtClean="0"/>
              <a:t>ları esastır.</a:t>
            </a:r>
          </a:p>
          <a:p>
            <a:endParaRPr lang="tr-TR"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4"/>
            <a:ext cx="8229600" cy="1143000"/>
          </a:xfrm>
        </p:spPr>
        <p:txBody>
          <a:bodyPr>
            <a:normAutofit/>
          </a:bodyPr>
          <a:lstStyle/>
          <a:p>
            <a:r>
              <a:rPr lang="tr-TR" b="1" dirty="0" smtClean="0"/>
              <a:t>Ciro </a:t>
            </a:r>
            <a:endParaRPr lang="tr-TR" dirty="0"/>
          </a:p>
        </p:txBody>
      </p:sp>
      <p:sp>
        <p:nvSpPr>
          <p:cNvPr id="3" name="2 İçerik Yer Tutucusu"/>
          <p:cNvSpPr>
            <a:spLocks noGrp="1"/>
          </p:cNvSpPr>
          <p:nvPr>
            <p:ph idx="1"/>
          </p:nvPr>
        </p:nvSpPr>
        <p:spPr>
          <a:xfrm>
            <a:off x="457200" y="928670"/>
            <a:ext cx="8229600" cy="5197493"/>
          </a:xfrm>
        </p:spPr>
        <p:txBody>
          <a:bodyPr>
            <a:normAutofit fontScale="92500" lnSpcReduction="20000"/>
          </a:bodyPr>
          <a:lstStyle/>
          <a:p>
            <a:r>
              <a:rPr lang="tr-TR" dirty="0" smtClean="0"/>
              <a:t>Temlik beyanına benzer şekilde ciro da bir devir beyanıdır. </a:t>
            </a:r>
          </a:p>
          <a:p>
            <a:r>
              <a:rPr lang="tr-TR" dirty="0" smtClean="0"/>
              <a:t>Ciro sayesinde </a:t>
            </a:r>
            <a:r>
              <a:rPr lang="tr-TR" b="1" dirty="0" smtClean="0"/>
              <a:t>mülkiyet hakkı ile birlikte alacak hakkının da devralana devredilmesi </a:t>
            </a:r>
            <a:r>
              <a:rPr lang="tr-TR" dirty="0" smtClean="0"/>
              <a:t>amaçlanmaktadır. </a:t>
            </a:r>
          </a:p>
          <a:p>
            <a:r>
              <a:rPr lang="tr-TR" dirty="0" smtClean="0"/>
              <a:t>Poliçe için düzenlenen ve ciroya ilişkin olan TTK md. 681 ve md. 690 hükümleri çeke ilişkin olarak burada da uygulanır.  </a:t>
            </a:r>
          </a:p>
          <a:p>
            <a:r>
              <a:rPr lang="tr-TR" dirty="0" smtClean="0"/>
              <a:t>Emre yazılı çeke özgün olarak uygulanan ciro genelde </a:t>
            </a:r>
            <a:r>
              <a:rPr lang="tr-TR" b="1" dirty="0" smtClean="0"/>
              <a:t>çekin arka yüzüne ya da </a:t>
            </a:r>
            <a:r>
              <a:rPr lang="tr-TR" b="1" dirty="0" err="1" smtClean="0"/>
              <a:t>alonj</a:t>
            </a:r>
            <a:r>
              <a:rPr lang="tr-TR" b="1" dirty="0" smtClean="0"/>
              <a:t> üzerine yapılır</a:t>
            </a:r>
            <a:r>
              <a:rPr lang="tr-TR" dirty="0" smtClean="0"/>
              <a:t> ve </a:t>
            </a:r>
            <a:r>
              <a:rPr lang="tr-TR" b="1" dirty="0" smtClean="0"/>
              <a:t>ciranta tarafından imzalanır </a:t>
            </a:r>
            <a:r>
              <a:rPr lang="tr-TR" dirty="0" smtClean="0"/>
              <a:t>(TTK, md. 683/1). </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6357982"/>
          </a:xfrm>
        </p:spPr>
        <p:txBody>
          <a:bodyPr>
            <a:normAutofit/>
          </a:bodyPr>
          <a:lstStyle/>
          <a:p>
            <a:r>
              <a:rPr lang="tr-TR" b="1" dirty="0" err="1" smtClean="0"/>
              <a:t>Alonj</a:t>
            </a:r>
            <a:r>
              <a:rPr lang="tr-TR" dirty="0" smtClean="0"/>
              <a:t>, </a:t>
            </a:r>
            <a:r>
              <a:rPr lang="tr-TR" dirty="0" smtClean="0">
                <a:solidFill>
                  <a:srgbClr val="FF0000"/>
                </a:solidFill>
              </a:rPr>
              <a:t>kıymetli evrak olarak kabul edilen poliçe, bono ve çekteki yer darlığını çözmek üzere senede eklenen bir parça</a:t>
            </a:r>
            <a:r>
              <a:rPr lang="tr-TR" dirty="0" smtClean="0"/>
              <a:t>dır.  </a:t>
            </a:r>
          </a:p>
          <a:p>
            <a:r>
              <a:rPr lang="tr-TR" dirty="0" smtClean="0"/>
              <a:t>Ciro sadece cirantanın (ciro edenin) imzasını taşımasıyla yapılır (TTK, md. 683/2). </a:t>
            </a:r>
          </a:p>
          <a:p>
            <a:r>
              <a:rPr lang="tr-TR" dirty="0" smtClean="0"/>
              <a:t>Diğer taraftan </a:t>
            </a:r>
            <a:r>
              <a:rPr lang="tr-TR" b="1" dirty="0" smtClean="0"/>
              <a:t>cirantanın</a:t>
            </a:r>
            <a:r>
              <a:rPr lang="tr-TR" dirty="0" smtClean="0"/>
              <a:t>, </a:t>
            </a:r>
            <a:r>
              <a:rPr lang="tr-TR" b="1" dirty="0" smtClean="0"/>
              <a:t>lehine ciro yaptığı kişiyi göstermesi şart değildir</a:t>
            </a:r>
            <a:r>
              <a:rPr lang="tr-TR" dirty="0" smtClean="0"/>
              <a:t>. </a:t>
            </a:r>
          </a:p>
          <a:p>
            <a:r>
              <a:rPr lang="tr-TR" dirty="0" smtClean="0"/>
              <a:t>Sadece </a:t>
            </a:r>
            <a:r>
              <a:rPr lang="tr-TR" dirty="0" smtClean="0">
                <a:solidFill>
                  <a:srgbClr val="FF0000"/>
                </a:solidFill>
              </a:rPr>
              <a:t>imza ya da lehine ciro yapılan kişinin adının bulunmaması şeklinde yapılan ciro</a:t>
            </a:r>
            <a:r>
              <a:rPr lang="tr-TR" dirty="0" smtClean="0"/>
              <a:t> </a:t>
            </a:r>
            <a:r>
              <a:rPr lang="tr-TR" b="1" dirty="0" smtClean="0"/>
              <a:t>beyaz ciro</a:t>
            </a:r>
            <a:r>
              <a:rPr lang="tr-TR" dirty="0" smtClean="0"/>
              <a:t> adıyla adlandırılır (TTK, md. 683/2). </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07504" y="169096"/>
            <a:ext cx="8964488" cy="6688904"/>
          </a:xfrm>
        </p:spPr>
        <p:txBody>
          <a:bodyPr>
            <a:normAutofit lnSpcReduction="10000"/>
          </a:bodyPr>
          <a:lstStyle/>
          <a:p>
            <a:r>
              <a:rPr lang="tr-TR" dirty="0" smtClean="0"/>
              <a:t>Çekin ciro edilmesi ilişkin hükümlere göre; </a:t>
            </a:r>
            <a:r>
              <a:rPr lang="tr-TR" b="1" dirty="0" smtClean="0"/>
              <a:t>hamiline yazılı ciro “beyaz ciro”dur </a:t>
            </a:r>
            <a:r>
              <a:rPr lang="tr-TR" dirty="0" smtClean="0"/>
              <a:t>(TTK, md. 789/3). </a:t>
            </a:r>
          </a:p>
          <a:p>
            <a:r>
              <a:rPr lang="tr-TR" dirty="0" smtClean="0"/>
              <a:t>Buna karşı </a:t>
            </a:r>
            <a:r>
              <a:rPr lang="tr-TR" dirty="0" smtClean="0">
                <a:solidFill>
                  <a:srgbClr val="FF0000"/>
                </a:solidFill>
              </a:rPr>
              <a:t>lehine ciro edilenin adının yazıldığı ciro</a:t>
            </a:r>
            <a:r>
              <a:rPr lang="tr-TR" dirty="0" smtClean="0"/>
              <a:t> ise “</a:t>
            </a:r>
            <a:r>
              <a:rPr lang="tr-TR" b="1" dirty="0" smtClean="0"/>
              <a:t>tam ciro</a:t>
            </a:r>
            <a:r>
              <a:rPr lang="tr-TR" dirty="0" smtClean="0"/>
              <a:t>”dur.</a:t>
            </a:r>
          </a:p>
          <a:p>
            <a:r>
              <a:rPr lang="tr-TR" b="1" dirty="0" smtClean="0"/>
              <a:t>Çekte ciro </a:t>
            </a:r>
            <a:r>
              <a:rPr lang="tr-TR" dirty="0" smtClean="0">
                <a:solidFill>
                  <a:srgbClr val="FF0000"/>
                </a:solidFill>
              </a:rPr>
              <a:t>kayıtsız şartsız yapılması </a:t>
            </a:r>
            <a:r>
              <a:rPr lang="tr-TR" dirty="0" smtClean="0"/>
              <a:t>gerekmektedir (TTK, md. 789/1). </a:t>
            </a:r>
          </a:p>
          <a:p>
            <a:r>
              <a:rPr lang="tr-TR" dirty="0" smtClean="0"/>
              <a:t>Kaldı ki; </a:t>
            </a:r>
            <a:r>
              <a:rPr lang="tr-TR" dirty="0" smtClean="0">
                <a:solidFill>
                  <a:srgbClr val="FF0000"/>
                </a:solidFill>
              </a:rPr>
              <a:t>kayda ya da şarta bağlanan ciro </a:t>
            </a:r>
            <a:r>
              <a:rPr lang="tr-TR" b="1" dirty="0" smtClean="0"/>
              <a:t>yazılmamış kabul edilir </a:t>
            </a:r>
            <a:r>
              <a:rPr lang="tr-TR" dirty="0" smtClean="0"/>
              <a:t>(TTK, md. 789/1). </a:t>
            </a:r>
          </a:p>
          <a:p>
            <a:r>
              <a:rPr lang="tr-TR" dirty="0" smtClean="0"/>
              <a:t>Çek üzerindeki alacak hakkının bir </a:t>
            </a:r>
            <a:r>
              <a:rPr lang="tr-TR" b="1" dirty="0" smtClean="0"/>
              <a:t>kısmının devri </a:t>
            </a:r>
            <a:r>
              <a:rPr lang="tr-TR" dirty="0" smtClean="0"/>
              <a:t>şeklinde ya da </a:t>
            </a:r>
            <a:r>
              <a:rPr lang="tr-TR" b="1" dirty="0" smtClean="0">
                <a:solidFill>
                  <a:srgbClr val="FF0000"/>
                </a:solidFill>
              </a:rPr>
              <a:t>muhatap banka tarafından yapılan ciro </a:t>
            </a:r>
            <a:r>
              <a:rPr lang="tr-TR" b="1" dirty="0" smtClean="0"/>
              <a:t>batıl yani hükümsüz </a:t>
            </a:r>
            <a:r>
              <a:rPr lang="tr-TR" dirty="0" smtClean="0"/>
              <a:t>kabul edilmektedir (TTK, md. 789/2).</a:t>
            </a:r>
          </a:p>
          <a:p>
            <a:endParaRPr lang="tr-TR"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357982"/>
          </a:xfrm>
        </p:spPr>
        <p:txBody>
          <a:bodyPr>
            <a:normAutofit/>
          </a:bodyPr>
          <a:lstStyle/>
          <a:p>
            <a:r>
              <a:rPr lang="tr-TR" dirty="0" smtClean="0"/>
              <a:t>Muhatap banka lehine ciro edilen çek sadece makbuz niteliği taşır. </a:t>
            </a:r>
          </a:p>
          <a:p>
            <a:r>
              <a:rPr lang="tr-TR" dirty="0" smtClean="0"/>
              <a:t>Yalnız muhatap bankanın birden fazla şubesi var ve ciro ödemeyi yapacak </a:t>
            </a:r>
            <a:r>
              <a:rPr lang="tr-TR" b="1" dirty="0" smtClean="0"/>
              <a:t>bankanın başka bir şubesince ciro edilmişse</a:t>
            </a:r>
            <a:r>
              <a:rPr lang="tr-TR" dirty="0" smtClean="0"/>
              <a:t>, yapılan </a:t>
            </a:r>
            <a:r>
              <a:rPr lang="tr-TR" b="1" dirty="0" smtClean="0">
                <a:solidFill>
                  <a:srgbClr val="FF0000"/>
                </a:solidFill>
              </a:rPr>
              <a:t>işlem geçerliliğini koruyacaktır</a:t>
            </a:r>
            <a:r>
              <a:rPr lang="tr-TR" dirty="0" smtClean="0"/>
              <a:t> (TTK, md. 789/4). </a:t>
            </a:r>
          </a:p>
          <a:p>
            <a:r>
              <a:rPr lang="tr-TR" dirty="0" smtClean="0">
                <a:solidFill>
                  <a:srgbClr val="FF0000"/>
                </a:solidFill>
              </a:rPr>
              <a:t>Çekin cirosu ibraz süresi içersinde yapılmalıdır</a:t>
            </a:r>
            <a:r>
              <a:rPr lang="tr-TR" dirty="0" smtClean="0"/>
              <a:t>. </a:t>
            </a:r>
          </a:p>
          <a:p>
            <a:r>
              <a:rPr lang="tr-TR" dirty="0" smtClean="0"/>
              <a:t>Ödememe protestosunun düzenlenmesinden yahut aynı nitelikte bir belirlemeden veya ibraz süresinin geçmesinden sonra yapılan ciro, ancak alacağın temliki hükmündedir (TTK, md. 793/1).</a:t>
            </a:r>
          </a:p>
          <a:p>
            <a:endParaRPr lang="tr-TR" dirty="0" smtClean="0"/>
          </a:p>
          <a:p>
            <a:endParaRPr lang="tr-T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Çekin Şekil Şartları</a:t>
            </a:r>
            <a:endParaRPr lang="tr-TR" dirty="0"/>
          </a:p>
        </p:txBody>
      </p:sp>
      <p:sp>
        <p:nvSpPr>
          <p:cNvPr id="3" name="2 İçerik Yer Tutucusu"/>
          <p:cNvSpPr>
            <a:spLocks noGrp="1"/>
          </p:cNvSpPr>
          <p:nvPr>
            <p:ph idx="1"/>
          </p:nvPr>
        </p:nvSpPr>
        <p:spPr/>
        <p:txBody>
          <a:bodyPr/>
          <a:lstStyle/>
          <a:p>
            <a:endParaRPr lang="tr-T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4"/>
            <a:ext cx="8229600" cy="1143000"/>
          </a:xfrm>
        </p:spPr>
        <p:txBody>
          <a:bodyPr>
            <a:normAutofit/>
          </a:bodyPr>
          <a:lstStyle/>
          <a:p>
            <a:r>
              <a:rPr lang="tr-TR" b="1" dirty="0" smtClean="0"/>
              <a:t>Zilyetliğin Devri</a:t>
            </a:r>
            <a:endParaRPr lang="tr-TR" dirty="0"/>
          </a:p>
        </p:txBody>
      </p:sp>
      <p:sp>
        <p:nvSpPr>
          <p:cNvPr id="3" name="2 İçerik Yer Tutucusu"/>
          <p:cNvSpPr>
            <a:spLocks noGrp="1"/>
          </p:cNvSpPr>
          <p:nvPr>
            <p:ph idx="1"/>
          </p:nvPr>
        </p:nvSpPr>
        <p:spPr>
          <a:xfrm>
            <a:off x="457200" y="1000108"/>
            <a:ext cx="8229600" cy="5715040"/>
          </a:xfrm>
        </p:spPr>
        <p:txBody>
          <a:bodyPr>
            <a:normAutofit lnSpcReduction="10000"/>
          </a:bodyPr>
          <a:lstStyle/>
          <a:p>
            <a:r>
              <a:rPr lang="tr-TR" dirty="0" smtClean="0"/>
              <a:t>Son olarak </a:t>
            </a:r>
            <a:r>
              <a:rPr lang="tr-TR" b="1" dirty="0" smtClean="0"/>
              <a:t>zilyetliğin devri </a:t>
            </a:r>
            <a:r>
              <a:rPr lang="tr-TR" dirty="0" smtClean="0"/>
              <a:t>ise; </a:t>
            </a:r>
            <a:r>
              <a:rPr lang="tr-TR" dirty="0" smtClean="0">
                <a:solidFill>
                  <a:srgbClr val="FF0000"/>
                </a:solidFill>
              </a:rPr>
              <a:t>taşınmaz ve taşınır eşyalar için geçerli olan ve teslim hükmünde </a:t>
            </a:r>
            <a:r>
              <a:rPr lang="tr-TR" dirty="0" smtClean="0"/>
              <a:t>(ya da devralan tarafından fiilen hâkimiyet altına alma) </a:t>
            </a:r>
            <a:r>
              <a:rPr lang="tr-TR" dirty="0" smtClean="0">
                <a:solidFill>
                  <a:srgbClr val="FF0000"/>
                </a:solidFill>
              </a:rPr>
              <a:t>olduğu varsayılan bir eylem</a:t>
            </a:r>
            <a:r>
              <a:rPr lang="tr-TR" dirty="0" smtClean="0"/>
              <a:t> olduğu kabul edilir. </a:t>
            </a:r>
          </a:p>
          <a:p>
            <a:r>
              <a:rPr lang="tr-TR" dirty="0" smtClean="0"/>
              <a:t>TMK md. 763 ve md. 766 ile md. 978 ve md. 992 arasında düzenlenen zilyetliğin devri çeşitli şekillerde sınıflandırılabilir. </a:t>
            </a:r>
          </a:p>
          <a:p>
            <a:r>
              <a:rPr lang="tr-TR" dirty="0" smtClean="0"/>
              <a:t>Bunlardan biri </a:t>
            </a:r>
            <a:r>
              <a:rPr lang="tr-TR" b="1" dirty="0" smtClean="0"/>
              <a:t>zilyetliği aslen </a:t>
            </a:r>
            <a:r>
              <a:rPr lang="tr-TR" dirty="0" smtClean="0"/>
              <a:t>ya da </a:t>
            </a:r>
            <a:r>
              <a:rPr lang="tr-TR" b="1" dirty="0" smtClean="0"/>
              <a:t>devren </a:t>
            </a:r>
            <a:r>
              <a:rPr lang="tr-TR" dirty="0" smtClean="0"/>
              <a:t>kazanılmasıdır. </a:t>
            </a:r>
          </a:p>
          <a:p>
            <a:r>
              <a:rPr lang="tr-TR" dirty="0" smtClean="0"/>
              <a:t>Çeke ilişkin olarak kabul edilebilecek zilyetlik kazanımı, </a:t>
            </a:r>
            <a:r>
              <a:rPr lang="tr-TR" b="1" dirty="0" smtClean="0"/>
              <a:t>devren olanı</a:t>
            </a:r>
            <a:r>
              <a:rPr lang="tr-TR" dirty="0" smtClean="0"/>
              <a:t>dır.  </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5768997"/>
          </a:xfrm>
        </p:spPr>
        <p:txBody>
          <a:bodyPr>
            <a:normAutofit/>
          </a:bodyPr>
          <a:lstStyle/>
          <a:p>
            <a:r>
              <a:rPr lang="tr-TR" dirty="0" smtClean="0"/>
              <a:t>Burada zilyetliğin devri ile senedin/çekin </a:t>
            </a:r>
            <a:r>
              <a:rPr lang="tr-TR" b="1" dirty="0" smtClean="0"/>
              <a:t>mülkiyet hakkının devri amaçlanmakta</a:t>
            </a:r>
            <a:r>
              <a:rPr lang="tr-TR" dirty="0" smtClean="0"/>
              <a:t>dır. </a:t>
            </a:r>
          </a:p>
          <a:p>
            <a:r>
              <a:rPr lang="tr-TR" dirty="0" smtClean="0"/>
              <a:t>Çekin zilyetliğinin </a:t>
            </a:r>
            <a:r>
              <a:rPr lang="tr-TR" b="1" dirty="0" smtClean="0"/>
              <a:t>aslen kazanılması</a:t>
            </a:r>
            <a:r>
              <a:rPr lang="tr-TR" dirty="0" smtClean="0"/>
              <a:t> ancak </a:t>
            </a:r>
            <a:r>
              <a:rPr lang="tr-TR" b="1" dirty="0" smtClean="0"/>
              <a:t>düzenleyen tarafından hamile çek düzenlenmesi şeklinde </a:t>
            </a:r>
            <a:r>
              <a:rPr lang="tr-TR" dirty="0" smtClean="0"/>
              <a:t>olabilir.  </a:t>
            </a:r>
          </a:p>
          <a:p>
            <a:r>
              <a:rPr lang="tr-TR" dirty="0" smtClean="0"/>
              <a:t>Çekin zilyetliğinin devren kazanılmasının başkaca halleri de yok değildir. </a:t>
            </a:r>
          </a:p>
          <a:p>
            <a:r>
              <a:rPr lang="tr-TR" b="1" dirty="0" smtClean="0"/>
              <a:t>Miras ve cebri icra yolları</a:t>
            </a:r>
            <a:r>
              <a:rPr lang="tr-TR" dirty="0" smtClean="0"/>
              <a:t>yla da </a:t>
            </a:r>
            <a:r>
              <a:rPr lang="tr-TR" b="1" dirty="0" smtClean="0"/>
              <a:t>çek devren kazanılabilir. </a:t>
            </a:r>
          </a:p>
          <a:p>
            <a:endParaRPr lang="tr-TR"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71400"/>
            <a:ext cx="8229600" cy="1143000"/>
          </a:xfrm>
        </p:spPr>
        <p:txBody>
          <a:bodyPr>
            <a:normAutofit/>
          </a:bodyPr>
          <a:lstStyle/>
          <a:p>
            <a:r>
              <a:rPr lang="tr-TR" b="1" dirty="0" smtClean="0"/>
              <a:t>Çekin Devri </a:t>
            </a:r>
            <a:endParaRPr lang="tr-TR" dirty="0"/>
          </a:p>
        </p:txBody>
      </p:sp>
      <p:sp>
        <p:nvSpPr>
          <p:cNvPr id="3" name="2 İçerik Yer Tutucusu"/>
          <p:cNvSpPr>
            <a:spLocks noGrp="1"/>
          </p:cNvSpPr>
          <p:nvPr>
            <p:ph idx="1"/>
          </p:nvPr>
        </p:nvSpPr>
        <p:spPr>
          <a:xfrm>
            <a:off x="251520" y="764704"/>
            <a:ext cx="8640960" cy="5879006"/>
          </a:xfrm>
        </p:spPr>
        <p:txBody>
          <a:bodyPr>
            <a:normAutofit fontScale="92500"/>
          </a:bodyPr>
          <a:lstStyle/>
          <a:p>
            <a:r>
              <a:rPr lang="tr-TR" dirty="0" smtClean="0"/>
              <a:t>Çek “emre yazılı değildir” kaydıyla düzenlenmişse ya da buna benzer bir kayıtla </a:t>
            </a:r>
            <a:r>
              <a:rPr lang="tr-TR" b="1" dirty="0" smtClean="0"/>
              <a:t>belirli bir kişi lehine ödenmesi şart kılınmış ise </a:t>
            </a:r>
            <a:r>
              <a:rPr lang="tr-TR" dirty="0" smtClean="0"/>
              <a:t>ancak </a:t>
            </a:r>
            <a:r>
              <a:rPr lang="tr-TR" b="1" dirty="0" smtClean="0">
                <a:solidFill>
                  <a:srgbClr val="FF0000"/>
                </a:solidFill>
              </a:rPr>
              <a:t>temlik beyanı ile devredilebilir</a:t>
            </a:r>
            <a:r>
              <a:rPr lang="tr-TR" dirty="0" smtClean="0"/>
              <a:t> (TTK, md. 788/2). </a:t>
            </a:r>
          </a:p>
          <a:p>
            <a:r>
              <a:rPr lang="tr-TR" dirty="0" smtClean="0"/>
              <a:t>Bu şekilde yapılan devir, </a:t>
            </a:r>
            <a:r>
              <a:rPr lang="tr-TR" dirty="0" err="1" smtClean="0"/>
              <a:t>TBK’nin</a:t>
            </a:r>
            <a:r>
              <a:rPr lang="tr-TR" dirty="0" smtClean="0"/>
              <a:t> md. 162 ve md. 172 arasında yer alan hükümler açısından hüküm doğurur. </a:t>
            </a:r>
          </a:p>
          <a:p>
            <a:r>
              <a:rPr lang="tr-TR" dirty="0" smtClean="0"/>
              <a:t>Diğer taraftan </a:t>
            </a:r>
            <a:r>
              <a:rPr lang="tr-TR" dirty="0" smtClean="0">
                <a:solidFill>
                  <a:srgbClr val="FF0000"/>
                </a:solidFill>
              </a:rPr>
              <a:t>çek açık bir şekilde “emre yazılı” kaydıyla veya bu kayıt olmadan belirli bir kişi lehine ödenmesi şart kılınarak düzenlenmişse</a:t>
            </a:r>
            <a:r>
              <a:rPr lang="tr-TR" dirty="0" smtClean="0"/>
              <a:t>, çekin ciro edilmesinde mülkiyet hakkının yani </a:t>
            </a:r>
            <a:r>
              <a:rPr lang="tr-TR" b="1" dirty="0" smtClean="0"/>
              <a:t>zilyetliğin hak sahibine devredilmesi </a:t>
            </a:r>
            <a:r>
              <a:rPr lang="tr-TR" dirty="0" smtClean="0"/>
              <a:t>gerekir (TTK, md. 788/1). </a:t>
            </a:r>
          </a:p>
          <a:p>
            <a:endParaRPr lang="tr-TR"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357982"/>
          </a:xfrm>
        </p:spPr>
        <p:txBody>
          <a:bodyPr>
            <a:normAutofit/>
          </a:bodyPr>
          <a:lstStyle/>
          <a:p>
            <a:r>
              <a:rPr lang="tr-TR" dirty="0" smtClean="0"/>
              <a:t>Buna ilaveten </a:t>
            </a:r>
            <a:r>
              <a:rPr lang="tr-TR" b="1" dirty="0" smtClean="0"/>
              <a:t>cironun geriye doğru yapılması </a:t>
            </a:r>
            <a:r>
              <a:rPr lang="tr-TR" dirty="0" smtClean="0"/>
              <a:t>da mümkündür. </a:t>
            </a:r>
          </a:p>
          <a:p>
            <a:r>
              <a:rPr lang="tr-TR" dirty="0" smtClean="0"/>
              <a:t>Yani çek </a:t>
            </a:r>
            <a:r>
              <a:rPr lang="tr-TR" b="1" dirty="0" smtClean="0"/>
              <a:t>ilk düzenleyene ya da ilk hamil ya da onun cirosuyla hak sahibi olan lehtarlardan herhangi birine</a:t>
            </a:r>
            <a:r>
              <a:rPr lang="tr-TR" dirty="0" smtClean="0"/>
              <a:t> ciro edilmesi, </a:t>
            </a:r>
            <a:r>
              <a:rPr lang="tr-TR" b="1" dirty="0" smtClean="0">
                <a:solidFill>
                  <a:srgbClr val="FF0000"/>
                </a:solidFill>
              </a:rPr>
              <a:t>çekin geriye doğru ciro edilmesi </a:t>
            </a:r>
            <a:r>
              <a:rPr lang="tr-TR" dirty="0" smtClean="0"/>
              <a:t>hükmündedir. </a:t>
            </a:r>
          </a:p>
          <a:p>
            <a:r>
              <a:rPr lang="tr-TR" dirty="0" smtClean="0"/>
              <a:t>Bu durumda, geriye doğru ciro edilen çeki ilk düzenleyen ya da hak sahibi olan </a:t>
            </a:r>
            <a:r>
              <a:rPr lang="tr-TR" b="1" dirty="0" smtClean="0">
                <a:solidFill>
                  <a:srgbClr val="FF0000"/>
                </a:solidFill>
              </a:rPr>
              <a:t>ciranta</a:t>
            </a:r>
            <a:r>
              <a:rPr lang="tr-TR" dirty="0" smtClean="0"/>
              <a:t>, </a:t>
            </a:r>
            <a:r>
              <a:rPr lang="tr-TR" b="1" dirty="0" smtClean="0"/>
              <a:t>çeki yeniden ciro edebilir</a:t>
            </a:r>
            <a:r>
              <a:rPr lang="tr-TR" dirty="0" smtClean="0"/>
              <a:t> (TTK, md. 788/3). </a:t>
            </a:r>
          </a:p>
          <a:p>
            <a:r>
              <a:rPr lang="tr-TR" b="1" dirty="0" smtClean="0"/>
              <a:t>Hamiline yazılı bir çek </a:t>
            </a:r>
            <a:r>
              <a:rPr lang="tr-TR" dirty="0" smtClean="0"/>
              <a:t>ise yalnız </a:t>
            </a:r>
            <a:r>
              <a:rPr lang="tr-TR" b="1" dirty="0" smtClean="0">
                <a:solidFill>
                  <a:srgbClr val="FF0000"/>
                </a:solidFill>
              </a:rPr>
              <a:t>zilyetliğin teslimi ile devredilebilir </a:t>
            </a:r>
            <a:r>
              <a:rPr lang="tr-TR" dirty="0" smtClean="0"/>
              <a:t>(Bahtiyar, 2014: 266).</a:t>
            </a:r>
            <a:endParaRPr lang="tr-TR"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Çekin Ödeme Süreci</a:t>
            </a:r>
            <a:endParaRPr lang="tr-TR" dirty="0"/>
          </a:p>
        </p:txBody>
      </p:sp>
      <p:sp>
        <p:nvSpPr>
          <p:cNvPr id="3" name="2 İçerik Yer Tutucusu"/>
          <p:cNvSpPr>
            <a:spLocks noGrp="1"/>
          </p:cNvSpPr>
          <p:nvPr>
            <p:ph idx="1"/>
          </p:nvPr>
        </p:nvSpPr>
        <p:spPr/>
        <p:txBody>
          <a:bodyPr/>
          <a:lstStyle/>
          <a:p>
            <a:endParaRPr lang="tr-TR"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Çekin İbrazı</a:t>
            </a:r>
            <a:endParaRPr lang="tr-TR" dirty="0"/>
          </a:p>
        </p:txBody>
      </p:sp>
      <p:sp>
        <p:nvSpPr>
          <p:cNvPr id="3" name="2 İçerik Yer Tutucusu"/>
          <p:cNvSpPr>
            <a:spLocks noGrp="1"/>
          </p:cNvSpPr>
          <p:nvPr>
            <p:ph idx="1"/>
          </p:nvPr>
        </p:nvSpPr>
        <p:spPr>
          <a:xfrm>
            <a:off x="457200" y="1285860"/>
            <a:ext cx="8229600" cy="5357850"/>
          </a:xfrm>
        </p:spPr>
        <p:txBody>
          <a:bodyPr>
            <a:normAutofit/>
          </a:bodyPr>
          <a:lstStyle/>
          <a:p>
            <a:r>
              <a:rPr lang="tr-TR" dirty="0" smtClean="0"/>
              <a:t>Lehtar ya da çeki elinde bulunduran kişi çekin ödenmesi için, </a:t>
            </a:r>
            <a:r>
              <a:rPr lang="tr-TR" u="sng" dirty="0" smtClean="0">
                <a:solidFill>
                  <a:srgbClr val="FF0000"/>
                </a:solidFill>
              </a:rPr>
              <a:t>çek hesabının bulunduğu bankanın herhangi bir şubesine çeki ibraz</a:t>
            </a:r>
            <a:r>
              <a:rPr lang="tr-TR" dirty="0" smtClean="0"/>
              <a:t> etmek zorundadır (ÇK, md. 3/1). </a:t>
            </a:r>
          </a:p>
          <a:p>
            <a:r>
              <a:rPr lang="tr-TR" dirty="0" smtClean="0"/>
              <a:t>İbraz; hamil tarafından yapılırsa banka görevlisi,  </a:t>
            </a:r>
            <a:r>
              <a:rPr lang="tr-TR" dirty="0" smtClean="0">
                <a:solidFill>
                  <a:srgbClr val="FF0000"/>
                </a:solidFill>
              </a:rPr>
              <a:t>hamilin varsa vergi kimlik numarasını tespit ettikten sonra</a:t>
            </a:r>
            <a:r>
              <a:rPr lang="tr-TR" dirty="0" smtClean="0"/>
              <a:t>, çekin karşılığının bulunması halinde, ödemeyi gerçekleştirir (ÇK, md. 3/1). </a:t>
            </a:r>
          </a:p>
          <a:p>
            <a:endParaRPr lang="tr-TR"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5768997"/>
          </a:xfrm>
        </p:spPr>
        <p:txBody>
          <a:bodyPr/>
          <a:lstStyle/>
          <a:p>
            <a:r>
              <a:rPr lang="tr-TR" dirty="0" smtClean="0"/>
              <a:t>Lehtar ya da hamil elinde bulundurduğu çeki, çek hesabının bulunduğu şube dışında ilgili </a:t>
            </a:r>
            <a:r>
              <a:rPr lang="tr-TR" b="1" dirty="0" smtClean="0"/>
              <a:t>bankanın başka şubelerine ibraz edebilir</a:t>
            </a:r>
            <a:r>
              <a:rPr lang="tr-TR" dirty="0" smtClean="0"/>
              <a:t>. </a:t>
            </a:r>
          </a:p>
          <a:p>
            <a:r>
              <a:rPr lang="tr-TR" dirty="0" smtClean="0"/>
              <a:t>Bu halde banka görevlisi, çek hesabının bulunduğu </a:t>
            </a:r>
            <a:r>
              <a:rPr lang="tr-TR" b="1" dirty="0" smtClean="0"/>
              <a:t>şubeye karşılık sormak suretiyle</a:t>
            </a:r>
            <a:r>
              <a:rPr lang="tr-TR" dirty="0" smtClean="0"/>
              <a:t> ödemenin yapılıp yapılmayacağına karar verir (ÇK, md. 3/1).</a:t>
            </a:r>
            <a:endParaRPr lang="tr-TR"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357982"/>
          </a:xfrm>
        </p:spPr>
        <p:txBody>
          <a:bodyPr>
            <a:normAutofit fontScale="92500" lnSpcReduction="10000"/>
          </a:bodyPr>
          <a:lstStyle/>
          <a:p>
            <a:r>
              <a:rPr lang="tr-TR" dirty="0" smtClean="0"/>
              <a:t>Çekin ibrazına yönelik süreler TTK md. 796 ve md. 797’de düzenlenmiştir. </a:t>
            </a:r>
          </a:p>
          <a:p>
            <a:r>
              <a:rPr lang="tr-TR" dirty="0" smtClean="0"/>
              <a:t>Çek; </a:t>
            </a:r>
          </a:p>
          <a:p>
            <a:pPr lvl="1"/>
            <a:r>
              <a:rPr lang="tr-TR" dirty="0" smtClean="0"/>
              <a:t>Düzenlendiği yerde ödenecekse </a:t>
            </a:r>
            <a:r>
              <a:rPr lang="tr-TR" b="1" dirty="0" smtClean="0"/>
              <a:t>10 gün içinde</a:t>
            </a:r>
            <a:r>
              <a:rPr lang="tr-TR" dirty="0" smtClean="0"/>
              <a:t>, </a:t>
            </a:r>
          </a:p>
          <a:p>
            <a:pPr lvl="1"/>
            <a:r>
              <a:rPr lang="tr-TR" dirty="0" smtClean="0"/>
              <a:t>Düzenlendiği yerden başka bir yerde ödenecekse </a:t>
            </a:r>
            <a:r>
              <a:rPr lang="tr-TR" b="1" dirty="0" smtClean="0"/>
              <a:t>1 ay içinde</a:t>
            </a:r>
            <a:r>
              <a:rPr lang="tr-TR" dirty="0" smtClean="0"/>
              <a:t>, </a:t>
            </a:r>
          </a:p>
          <a:p>
            <a:pPr lvl="1"/>
            <a:r>
              <a:rPr lang="tr-TR" dirty="0" smtClean="0"/>
              <a:t>Ödeneceği ülkeden başka bir ülkede düzenlenen çek, düzenlenme yeri ile ödeme yeri aynı kıtada ise </a:t>
            </a:r>
            <a:r>
              <a:rPr lang="tr-TR" b="1" dirty="0" smtClean="0"/>
              <a:t>1 ay içinde</a:t>
            </a:r>
            <a:r>
              <a:rPr lang="tr-TR" dirty="0" smtClean="0"/>
              <a:t>, </a:t>
            </a:r>
          </a:p>
          <a:p>
            <a:pPr lvl="1"/>
            <a:r>
              <a:rPr lang="tr-TR" dirty="0" smtClean="0"/>
              <a:t>Ödeneceği ülkeden başka bir ülkede düzenlenen çek, düzenlenme yeri ile ödeme yeri ayrı kıtalarda ise </a:t>
            </a:r>
            <a:r>
              <a:rPr lang="tr-TR" b="1" dirty="0" smtClean="0"/>
              <a:t>3 ay içinde</a:t>
            </a:r>
            <a:r>
              <a:rPr lang="tr-TR" dirty="0" smtClean="0"/>
              <a:t> </a:t>
            </a:r>
          </a:p>
          <a:p>
            <a:pPr>
              <a:buNone/>
            </a:pPr>
            <a:r>
              <a:rPr lang="tr-TR" dirty="0" smtClean="0"/>
              <a:t>	bankaya ibraz edilmek zorundadır (TTK, md. 796/1 ve 2). </a:t>
            </a:r>
            <a:endParaRPr lang="tr-TR"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6286544"/>
          </a:xfrm>
        </p:spPr>
        <p:txBody>
          <a:bodyPr>
            <a:normAutofit/>
          </a:bodyPr>
          <a:lstStyle/>
          <a:p>
            <a:r>
              <a:rPr lang="tr-TR" dirty="0" smtClean="0"/>
              <a:t>İbraz süresi hesaplanırken, çekin düzenlendiği gün hesaba katılmaz (TTK, md. 817/1). </a:t>
            </a:r>
          </a:p>
          <a:p>
            <a:r>
              <a:rPr lang="tr-TR" dirty="0" smtClean="0"/>
              <a:t>Dolayısıyla süre, düzenleme gününü takip eden günden itibaren işlemeye başlar (TTK, md. 796/3). </a:t>
            </a:r>
          </a:p>
          <a:p>
            <a:r>
              <a:rPr lang="tr-TR" dirty="0" smtClean="0"/>
              <a:t>TTK’de takvim farklılığına yönelik bir düzenlemeye gidilerek, </a:t>
            </a:r>
            <a:r>
              <a:rPr lang="tr-TR" u="sng" dirty="0" smtClean="0"/>
              <a:t>takvimleri farklı iki yer arasında oluşan uyumsuzlukta </a:t>
            </a:r>
            <a:r>
              <a:rPr lang="tr-TR" b="1" u="sng" dirty="0" smtClean="0"/>
              <a:t>düzenleme tarihi</a:t>
            </a:r>
            <a:r>
              <a:rPr lang="tr-TR" dirty="0" smtClean="0"/>
              <a:t>, </a:t>
            </a:r>
            <a:r>
              <a:rPr lang="tr-TR" dirty="0" smtClean="0">
                <a:solidFill>
                  <a:srgbClr val="FF0000"/>
                </a:solidFill>
                <a:effectLst>
                  <a:outerShdw blurRad="38100" dist="38100" dir="2700000" algn="tl">
                    <a:srgbClr val="000000">
                      <a:alpha val="43137"/>
                    </a:srgbClr>
                  </a:outerShdw>
                </a:effectLst>
              </a:rPr>
              <a:t>ödeme yerindeki takvimin onu karşılayan gününe dönüştürülür </a:t>
            </a:r>
            <a:r>
              <a:rPr lang="tr-TR" dirty="0" smtClean="0"/>
              <a:t>(TTK, md. 797). </a:t>
            </a:r>
          </a:p>
          <a:p>
            <a:endParaRPr lang="tr-TR"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28604"/>
            <a:ext cx="8229600" cy="6072230"/>
          </a:xfrm>
        </p:spPr>
        <p:txBody>
          <a:bodyPr>
            <a:normAutofit/>
          </a:bodyPr>
          <a:lstStyle/>
          <a:p>
            <a:r>
              <a:rPr lang="tr-TR" dirty="0" smtClean="0"/>
              <a:t>Böylelikle ibraz günü de bu tarihe göre belirlenir. </a:t>
            </a:r>
          </a:p>
          <a:p>
            <a:r>
              <a:rPr lang="tr-TR" dirty="0" smtClean="0"/>
              <a:t>Bir çekin ibrazı ve de ileriki başlıklarda da ifade edildiği üzere protestosu ancak iş günlerinde yapılabilir (TTK, md. 816/1). </a:t>
            </a:r>
          </a:p>
          <a:p>
            <a:r>
              <a:rPr lang="tr-TR" dirty="0" smtClean="0"/>
              <a:t>Sürenin </a:t>
            </a:r>
            <a:r>
              <a:rPr lang="tr-TR" b="1" dirty="0" smtClean="0"/>
              <a:t>son günü tatil günlerine rastlaması halinde</a:t>
            </a:r>
            <a:r>
              <a:rPr lang="tr-TR" dirty="0" smtClean="0"/>
              <a:t>, </a:t>
            </a:r>
            <a:r>
              <a:rPr lang="tr-TR" u="sng" dirty="0" smtClean="0">
                <a:solidFill>
                  <a:srgbClr val="FF0000"/>
                </a:solidFill>
              </a:rPr>
              <a:t>süre tatil gününü izleyen ilk iş günü mesai saatine kadar uzar </a:t>
            </a:r>
            <a:r>
              <a:rPr lang="tr-TR" dirty="0" smtClean="0"/>
              <a:t>(TTK, md. 816/2). </a:t>
            </a:r>
          </a:p>
          <a:p>
            <a:r>
              <a:rPr lang="tr-TR" b="1" dirty="0" smtClean="0"/>
              <a:t>Süre hesabında tatil günleri süreye dâhil</a:t>
            </a:r>
            <a:r>
              <a:rPr lang="tr-TR" dirty="0" smtClean="0"/>
              <a:t>dir (TTK, md. 816/2). </a:t>
            </a:r>
          </a:p>
          <a:p>
            <a:endParaRPr lang="tr-T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Zorunlu Şekil Şartları </a:t>
            </a:r>
            <a:br>
              <a:rPr lang="tr-TR" b="1" dirty="0" smtClean="0"/>
            </a:br>
            <a:endParaRPr lang="tr-TR" dirty="0"/>
          </a:p>
        </p:txBody>
      </p:sp>
      <p:sp>
        <p:nvSpPr>
          <p:cNvPr id="3" name="2 İçerik Yer Tutucusu"/>
          <p:cNvSpPr>
            <a:spLocks noGrp="1"/>
          </p:cNvSpPr>
          <p:nvPr>
            <p:ph idx="1"/>
          </p:nvPr>
        </p:nvSpPr>
        <p:spPr/>
        <p:txBody>
          <a:bodyPr>
            <a:normAutofit lnSpcReduction="10000"/>
          </a:bodyPr>
          <a:lstStyle/>
          <a:p>
            <a:r>
              <a:rPr lang="tr-TR" b="1" dirty="0" smtClean="0"/>
              <a:t>Çek bir kambiyo senedidir</a:t>
            </a:r>
            <a:r>
              <a:rPr lang="tr-TR" dirty="0" smtClean="0"/>
              <a:t>. Kambiyo senetlerinin genel özellikleri dikkate alındığında, </a:t>
            </a:r>
            <a:r>
              <a:rPr lang="tr-TR" b="1" dirty="0" smtClean="0"/>
              <a:t>sıkı şekil şartlarına tabi</a:t>
            </a:r>
            <a:r>
              <a:rPr lang="tr-TR" dirty="0" smtClean="0"/>
              <a:t> oldukları görülür. </a:t>
            </a:r>
          </a:p>
          <a:p>
            <a:r>
              <a:rPr lang="tr-TR" dirty="0" smtClean="0"/>
              <a:t>İçerdikleri hakkın türü bakımından </a:t>
            </a:r>
            <a:r>
              <a:rPr lang="tr-TR" b="1" dirty="0" smtClean="0"/>
              <a:t>para alacağını içeren</a:t>
            </a:r>
            <a:r>
              <a:rPr lang="tr-TR" dirty="0" smtClean="0"/>
              <a:t> bu tür senetlerde (TTK, md. 671/1-b, md. 776/1-b, md. 780/1-b) </a:t>
            </a:r>
            <a:r>
              <a:rPr lang="tr-TR" dirty="0" smtClean="0">
                <a:solidFill>
                  <a:srgbClr val="FF0000"/>
                </a:solidFill>
              </a:rPr>
              <a:t>şekil şartlarının yokluğu onların niteliklerinin kaybolmasına neden olur</a:t>
            </a:r>
            <a:r>
              <a:rPr lang="tr-TR" dirty="0" smtClean="0"/>
              <a:t>. </a:t>
            </a:r>
            <a:endParaRPr lang="tr-TR"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28604"/>
            <a:ext cx="8229600" cy="6143668"/>
          </a:xfrm>
        </p:spPr>
        <p:txBody>
          <a:bodyPr>
            <a:normAutofit/>
          </a:bodyPr>
          <a:lstStyle/>
          <a:p>
            <a:r>
              <a:rPr lang="tr-TR" dirty="0" smtClean="0"/>
              <a:t>Diğer taraftan ibraz sürelerine yönelik başka bir istisnai düzenleme, yer bakımından yapılmıştır. </a:t>
            </a:r>
          </a:p>
          <a:p>
            <a:r>
              <a:rPr lang="tr-TR" dirty="0" smtClean="0"/>
              <a:t>Çekin düzenlenme yerinin Avrupa kıtasında bir yer olması, ödeme yerinin ise Akdeniz’e kıyısı olan bir yer olması yahut çekin düzenlenme yerinin Akdeniz’e kıyısı olan bir yer olması, ödeme yerinin ise Avrupa kıtasında bir yer olması durumunda çek, aynı kıtada düzenlenmiş ve ödenmesi şart kılınmış kabul edilir (TTK, md. 796/2).</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4314"/>
            <a:ext cx="8229600" cy="6643710"/>
          </a:xfrm>
        </p:spPr>
        <p:txBody>
          <a:bodyPr>
            <a:normAutofit fontScale="92500" lnSpcReduction="10000"/>
          </a:bodyPr>
          <a:lstStyle/>
          <a:p>
            <a:r>
              <a:rPr lang="tr-TR" b="1" dirty="0" smtClean="0"/>
              <a:t>Çek vadeli bir ödeme aracı değildir. </a:t>
            </a:r>
          </a:p>
          <a:p>
            <a:r>
              <a:rPr lang="tr-TR" dirty="0" smtClean="0"/>
              <a:t>Yani çek </a:t>
            </a:r>
            <a:r>
              <a:rPr lang="tr-TR" b="1" dirty="0" smtClean="0"/>
              <a:t>düzenleme tarihini takip eden günden itibaren</a:t>
            </a:r>
            <a:r>
              <a:rPr lang="tr-TR" dirty="0" smtClean="0"/>
              <a:t> yasal süre sonuna kadar her halükarda </a:t>
            </a:r>
            <a:r>
              <a:rPr lang="tr-TR" b="1" dirty="0" smtClean="0"/>
              <a:t>bankaya ibraz edilebilir</a:t>
            </a:r>
            <a:r>
              <a:rPr lang="tr-TR" dirty="0" smtClean="0"/>
              <a:t>. </a:t>
            </a:r>
          </a:p>
          <a:p>
            <a:r>
              <a:rPr lang="tr-TR" dirty="0" smtClean="0"/>
              <a:t>Bu hususa ilişkin istisnai düzenlemeye ÇK Geçici md. 3’de yer verilmiştir. </a:t>
            </a:r>
          </a:p>
          <a:p>
            <a:r>
              <a:rPr lang="tr-TR" dirty="0" smtClean="0"/>
              <a:t>Düzenlemeye göre; </a:t>
            </a:r>
            <a:r>
              <a:rPr lang="tr-TR" dirty="0" smtClean="0">
                <a:solidFill>
                  <a:srgbClr val="FF0000"/>
                </a:solidFill>
              </a:rPr>
              <a:t>31.12.2017 tarihine kadar çekin vadeye bağlanmasına izin verilmiş</a:t>
            </a:r>
            <a:r>
              <a:rPr lang="tr-TR" dirty="0" smtClean="0"/>
              <a:t>tir.</a:t>
            </a:r>
          </a:p>
          <a:p>
            <a:r>
              <a:rPr lang="tr-TR" dirty="0" smtClean="0"/>
              <a:t>Yasa koyucu ÇK Geçici md. 3/5 ile; </a:t>
            </a:r>
            <a:r>
              <a:rPr lang="tr-TR" i="1" dirty="0" smtClean="0"/>
              <a:t>“...31/12/2017 tarihine kadar, üzerinde yazılı düzenleme tarihinden önce çekin ödenmek için muhatap bankaya ibrazı geçersizdir”</a:t>
            </a:r>
            <a:r>
              <a:rPr lang="tr-TR" dirty="0" smtClean="0"/>
              <a:t> demek suretiyle ileri tarihli düzenlenen çeklerde vadeye imkân tanımıştır. </a:t>
            </a:r>
          </a:p>
          <a:p>
            <a:endParaRPr lang="tr-TR"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5840435"/>
          </a:xfrm>
        </p:spPr>
        <p:txBody>
          <a:bodyPr>
            <a:normAutofit/>
          </a:bodyPr>
          <a:lstStyle/>
          <a:p>
            <a:r>
              <a:rPr lang="tr-TR" dirty="0" smtClean="0"/>
              <a:t>Dolayısıyla </a:t>
            </a:r>
            <a:r>
              <a:rPr lang="tr-TR" u="sng" dirty="0" smtClean="0">
                <a:solidFill>
                  <a:srgbClr val="FF0000"/>
                </a:solidFill>
              </a:rPr>
              <a:t>çek düzenleyenler çeki düzenleme tarihinden ileri bir tarihe yazabilmektedirler</a:t>
            </a:r>
            <a:r>
              <a:rPr lang="tr-TR" dirty="0" smtClean="0"/>
              <a:t>. Böylelikle lehtar ya da hamil için ibraz süreleri bu tarihten itibaren işlemeye başlayacaktır. </a:t>
            </a:r>
          </a:p>
          <a:p>
            <a:r>
              <a:rPr lang="tr-TR" dirty="0" smtClean="0"/>
              <a:t>Çekin üzerinde yazılı olan düzenleme tarihinden önce bankaya ibraz edilmesi durumunda, çekin karşılığının olmaması ya da çekin kısmen ödenebildiği hallerde herhangi bir hukuki takibin yapılması mümkün değildir (ÇK, md. 3/8)</a:t>
            </a:r>
            <a:endParaRPr lang="tr-TR"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4"/>
            <a:ext cx="8229600" cy="1143000"/>
          </a:xfrm>
        </p:spPr>
        <p:txBody>
          <a:bodyPr>
            <a:normAutofit/>
          </a:bodyPr>
          <a:lstStyle/>
          <a:p>
            <a:r>
              <a:rPr lang="tr-TR" b="1" dirty="0" smtClean="0"/>
              <a:t>Çekin Ödenmesi</a:t>
            </a:r>
            <a:endParaRPr lang="tr-TR" dirty="0"/>
          </a:p>
        </p:txBody>
      </p:sp>
      <p:sp>
        <p:nvSpPr>
          <p:cNvPr id="3" name="2 İçerik Yer Tutucusu"/>
          <p:cNvSpPr>
            <a:spLocks noGrp="1"/>
          </p:cNvSpPr>
          <p:nvPr>
            <p:ph idx="1"/>
          </p:nvPr>
        </p:nvSpPr>
        <p:spPr>
          <a:xfrm>
            <a:off x="457200" y="1071546"/>
            <a:ext cx="8229600" cy="5054617"/>
          </a:xfrm>
        </p:spPr>
        <p:txBody>
          <a:bodyPr>
            <a:normAutofit lnSpcReduction="10000"/>
          </a:bodyPr>
          <a:lstStyle/>
          <a:p>
            <a:r>
              <a:rPr lang="tr-TR" b="1" dirty="0" smtClean="0"/>
              <a:t>Çek esasen görüldüğünde ödenir </a:t>
            </a:r>
            <a:r>
              <a:rPr lang="tr-TR" dirty="0" smtClean="0"/>
              <a:t>(TTK, md. 795/1). </a:t>
            </a:r>
          </a:p>
          <a:p>
            <a:r>
              <a:rPr lang="tr-TR" dirty="0" smtClean="0"/>
              <a:t>Bu ilkeye aykırı olarak çek üzerine yazılan herhangi bir kayıt yazılmamış kabul edilir (TTK, md. 795/1). </a:t>
            </a:r>
          </a:p>
          <a:p>
            <a:r>
              <a:rPr lang="tr-TR" dirty="0" smtClean="0"/>
              <a:t>Dolayısıyla, çekin düzenlenme gününden önce bankaya ibraz edilmesi halinde çek ödenmek durumundadır (TTK, md. 795/2).  </a:t>
            </a:r>
          </a:p>
          <a:p>
            <a:r>
              <a:rPr lang="tr-TR" dirty="0" smtClean="0"/>
              <a:t>Buradan çekte vade kavramının olmadığı anlaşılmaktadır. </a:t>
            </a:r>
          </a:p>
          <a:p>
            <a:endParaRPr lang="tr-TR"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Ancak ÇK ile getirilen geçici bir hüküm ile çekte vade olanağı 31.12.2017 tarihine kadar kabul edilmiştir (ÇK, md Geçici 3/5). </a:t>
            </a:r>
          </a:p>
          <a:p>
            <a:r>
              <a:rPr lang="tr-TR" dirty="0" smtClean="0"/>
              <a:t>Dolayısıyla 31.12.2017 tarihine kadar, çekin düzenlenme tarihinden önce bankaya ibrazı geçersiz kabul edilmiştir. </a:t>
            </a:r>
          </a:p>
          <a:p>
            <a:endParaRPr lang="tr-TR"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6500834"/>
          </a:xfrm>
        </p:spPr>
        <p:txBody>
          <a:bodyPr>
            <a:normAutofit/>
          </a:bodyPr>
          <a:lstStyle/>
          <a:p>
            <a:r>
              <a:rPr lang="tr-TR" dirty="0" smtClean="0"/>
              <a:t>Çek </a:t>
            </a:r>
            <a:r>
              <a:rPr lang="tr-TR" b="1" dirty="0" smtClean="0"/>
              <a:t>farklı şekillerde ödenebilir</a:t>
            </a:r>
            <a:r>
              <a:rPr lang="tr-TR" dirty="0" smtClean="0"/>
              <a:t>. </a:t>
            </a:r>
          </a:p>
          <a:p>
            <a:r>
              <a:rPr lang="tr-TR" dirty="0" smtClean="0"/>
              <a:t>Bunlardan ilki çekin </a:t>
            </a:r>
            <a:r>
              <a:rPr lang="tr-TR" b="1" dirty="0" err="1" smtClean="0"/>
              <a:t>fiziken</a:t>
            </a:r>
            <a:r>
              <a:rPr lang="tr-TR" dirty="0" smtClean="0"/>
              <a:t> bankaya ibraz edilerek nakden ödenmesidir. </a:t>
            </a:r>
          </a:p>
          <a:p>
            <a:r>
              <a:rPr lang="tr-TR" dirty="0" smtClean="0"/>
              <a:t>İkinci ödeme şekli ise çekin </a:t>
            </a:r>
            <a:r>
              <a:rPr lang="tr-TR" b="1" dirty="0" err="1" smtClean="0"/>
              <a:t>hesaben</a:t>
            </a:r>
            <a:r>
              <a:rPr lang="tr-TR" dirty="0" smtClean="0"/>
              <a:t> ödenmesidir (TTK, md. 805). </a:t>
            </a:r>
          </a:p>
          <a:p>
            <a:r>
              <a:rPr lang="tr-TR" dirty="0" err="1" smtClean="0"/>
              <a:t>Hesaben</a:t>
            </a:r>
            <a:r>
              <a:rPr lang="tr-TR" dirty="0" smtClean="0"/>
              <a:t> ödemede çeki düzenleyenin ya da hamilinin </a:t>
            </a:r>
            <a:r>
              <a:rPr lang="tr-TR" dirty="0" smtClean="0">
                <a:solidFill>
                  <a:srgbClr val="FF0000"/>
                </a:solidFill>
              </a:rPr>
              <a:t>çekin ön yüzüne</a:t>
            </a:r>
            <a:r>
              <a:rPr lang="tr-TR" dirty="0" smtClean="0"/>
              <a:t> “</a:t>
            </a:r>
            <a:r>
              <a:rPr lang="tr-TR" dirty="0" smtClean="0">
                <a:solidFill>
                  <a:srgbClr val="FF0000"/>
                </a:solidFill>
                <a:effectLst>
                  <a:outerShdw blurRad="38100" dist="38100" dir="2700000" algn="tl">
                    <a:srgbClr val="000000">
                      <a:alpha val="43137"/>
                    </a:srgbClr>
                  </a:outerShdw>
                </a:effectLst>
              </a:rPr>
              <a:t>hesaba geçirilecektir” kaydını ya da bu kayda benzer bir ibareyi yazması </a:t>
            </a:r>
            <a:r>
              <a:rPr lang="tr-TR" dirty="0" smtClean="0"/>
              <a:t>gerekmektedir. </a:t>
            </a:r>
          </a:p>
          <a:p>
            <a:r>
              <a:rPr lang="tr-TR" dirty="0" smtClean="0"/>
              <a:t>Böylelikle ödemenin </a:t>
            </a:r>
            <a:r>
              <a:rPr lang="tr-TR" b="1" dirty="0" smtClean="0">
                <a:solidFill>
                  <a:srgbClr val="FF0000"/>
                </a:solidFill>
              </a:rPr>
              <a:t>nakit dışında</a:t>
            </a:r>
            <a:r>
              <a:rPr lang="tr-TR" dirty="0" smtClean="0"/>
              <a:t> </a:t>
            </a:r>
            <a:r>
              <a:rPr lang="tr-TR" b="1" dirty="0" smtClean="0"/>
              <a:t>hesaba alacak kaydı, takas, hesap nakli suretiyle yapılması mümkündür</a:t>
            </a:r>
            <a:r>
              <a:rPr lang="tr-TR" dirty="0" smtClean="0"/>
              <a:t>(TTK, md. 805/1). </a:t>
            </a:r>
            <a:endParaRPr lang="tr-TR"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357982"/>
          </a:xfrm>
        </p:spPr>
        <p:txBody>
          <a:bodyPr>
            <a:normAutofit fontScale="92500"/>
          </a:bodyPr>
          <a:lstStyle/>
          <a:p>
            <a:r>
              <a:rPr lang="tr-TR" b="1" dirty="0" smtClean="0"/>
              <a:t>Diğer şekil </a:t>
            </a:r>
            <a:r>
              <a:rPr lang="tr-TR" dirty="0" smtClean="0"/>
              <a:t>ise; </a:t>
            </a:r>
            <a:r>
              <a:rPr lang="tr-TR" dirty="0" err="1" smtClean="0"/>
              <a:t>fiziken</a:t>
            </a:r>
            <a:r>
              <a:rPr lang="tr-TR" dirty="0" smtClean="0"/>
              <a:t> ibraz gerektirmeyen, çekin elektronik ortamda </a:t>
            </a:r>
            <a:r>
              <a:rPr lang="tr-TR" b="1" dirty="0" err="1" smtClean="0"/>
              <a:t>bankalararası</a:t>
            </a:r>
            <a:r>
              <a:rPr lang="tr-TR" b="1" dirty="0" smtClean="0"/>
              <a:t> takas odaları aracılığı ile ödenmesi</a:t>
            </a:r>
            <a:r>
              <a:rPr lang="tr-TR" dirty="0" smtClean="0"/>
              <a:t>dir (TTK, md. 798). </a:t>
            </a:r>
          </a:p>
          <a:p>
            <a:r>
              <a:rPr lang="tr-TR" dirty="0" smtClean="0"/>
              <a:t>Çeklerin banka şubeleri arasında ödenmesi ve bu ödemeyi sağlayacak sistemlerin kurulması konusunda yetki </a:t>
            </a:r>
            <a:r>
              <a:rPr lang="tr-TR" dirty="0" err="1" smtClean="0"/>
              <a:t>TCMB’dedir</a:t>
            </a:r>
            <a:r>
              <a:rPr lang="tr-TR" dirty="0" smtClean="0"/>
              <a:t> (ÇK, md. 8/1, 2 ve 3). </a:t>
            </a:r>
          </a:p>
          <a:p>
            <a:r>
              <a:rPr lang="tr-TR" dirty="0" smtClean="0"/>
              <a:t>Bu yetkiye istinaden TCMB tarafından yayımlanan </a:t>
            </a:r>
            <a:r>
              <a:rPr lang="tr-TR" dirty="0" err="1" smtClean="0"/>
              <a:t>Bankalararası</a:t>
            </a:r>
            <a:r>
              <a:rPr lang="tr-TR" dirty="0" smtClean="0"/>
              <a:t> Takas Odaları Merkezi Yönetmeliği ile </a:t>
            </a:r>
            <a:r>
              <a:rPr lang="tr-TR" b="1" dirty="0" smtClean="0"/>
              <a:t>tüzel kişiliğe sahip bir merkezin kurulması </a:t>
            </a:r>
            <a:r>
              <a:rPr lang="tr-TR" dirty="0" smtClean="0"/>
              <a:t>kararlaştırılmıştır. </a:t>
            </a:r>
          </a:p>
          <a:p>
            <a:r>
              <a:rPr lang="tr-TR" dirty="0" smtClean="0"/>
              <a:t>Merkezin adı  “</a:t>
            </a:r>
            <a:r>
              <a:rPr lang="tr-TR" b="1" dirty="0" err="1" smtClean="0"/>
              <a:t>Bankalararası</a:t>
            </a:r>
            <a:r>
              <a:rPr lang="tr-TR" b="1" dirty="0" smtClean="0"/>
              <a:t> Takas Odaları Merkezi</a:t>
            </a:r>
            <a:r>
              <a:rPr lang="tr-TR" dirty="0" smtClean="0"/>
              <a:t>”dir (BTOM).</a:t>
            </a:r>
            <a:endParaRPr lang="tr-TR"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5840435"/>
          </a:xfrm>
        </p:spPr>
        <p:txBody>
          <a:bodyPr>
            <a:normAutofit lnSpcReduction="10000"/>
          </a:bodyPr>
          <a:lstStyle/>
          <a:p>
            <a:r>
              <a:rPr lang="tr-TR" dirty="0" smtClean="0"/>
              <a:t>TCMB tarafından kurulan </a:t>
            </a:r>
            <a:r>
              <a:rPr lang="tr-TR" dirty="0" err="1" smtClean="0"/>
              <a:t>BTOM’nin</a:t>
            </a:r>
            <a:r>
              <a:rPr lang="tr-TR" dirty="0" smtClean="0"/>
              <a:t> </a:t>
            </a:r>
            <a:r>
              <a:rPr lang="tr-TR" b="1" dirty="0" smtClean="0"/>
              <a:t>merkezi Ankara</a:t>
            </a:r>
            <a:r>
              <a:rPr lang="tr-TR" dirty="0" smtClean="0"/>
              <a:t>’dadır.  </a:t>
            </a:r>
          </a:p>
          <a:p>
            <a:r>
              <a:rPr lang="tr-TR" b="1" dirty="0" smtClean="0"/>
              <a:t>BTOM</a:t>
            </a:r>
            <a:r>
              <a:rPr lang="tr-TR" dirty="0" smtClean="0"/>
              <a:t> faaliyetlerinde </a:t>
            </a:r>
            <a:r>
              <a:rPr lang="tr-TR" b="1" dirty="0" smtClean="0"/>
              <a:t>özel hukuk hükümlerine tabi</a:t>
            </a:r>
            <a:r>
              <a:rPr lang="tr-TR" dirty="0" smtClean="0"/>
              <a:t>dir. </a:t>
            </a:r>
          </a:p>
          <a:p>
            <a:r>
              <a:rPr lang="tr-TR" dirty="0" smtClean="0"/>
              <a:t>Bir başka </a:t>
            </a:r>
            <a:r>
              <a:rPr lang="tr-TR" b="1" dirty="0" smtClean="0"/>
              <a:t>ödeme şekli</a:t>
            </a:r>
            <a:r>
              <a:rPr lang="tr-TR" dirty="0" smtClean="0"/>
              <a:t>, </a:t>
            </a:r>
            <a:r>
              <a:rPr lang="tr-TR" b="1" dirty="0" smtClean="0"/>
              <a:t>çizgili çek uygulaması</a:t>
            </a:r>
            <a:r>
              <a:rPr lang="tr-TR" dirty="0" smtClean="0"/>
              <a:t>dır.  </a:t>
            </a:r>
          </a:p>
          <a:p>
            <a:r>
              <a:rPr lang="tr-TR" dirty="0" smtClean="0"/>
              <a:t>Çizgili çek uygulamasında, çeki düzenleyen ya da çekin hamili (TTK, md. 803/1) çekin ön yüzüne, </a:t>
            </a:r>
            <a:r>
              <a:rPr lang="tr-TR" b="1" dirty="0" smtClean="0"/>
              <a:t>birbirine paralel iki çizgi çekerek çeki çizebilir</a:t>
            </a:r>
            <a:r>
              <a:rPr lang="tr-TR" dirty="0" smtClean="0"/>
              <a:t> (TTK, md. 803/2). </a:t>
            </a:r>
          </a:p>
          <a:p>
            <a:r>
              <a:rPr lang="tr-TR" dirty="0" smtClean="0"/>
              <a:t>Çek iki şekilde; </a:t>
            </a:r>
            <a:r>
              <a:rPr lang="tr-TR" b="1" dirty="0" smtClean="0"/>
              <a:t>genel veya özel </a:t>
            </a:r>
            <a:r>
              <a:rPr lang="tr-TR" dirty="0" smtClean="0"/>
              <a:t>olarak </a:t>
            </a:r>
            <a:r>
              <a:rPr lang="tr-TR" b="1" dirty="0" smtClean="0"/>
              <a:t>çizilebilir</a:t>
            </a:r>
            <a:r>
              <a:rPr lang="tr-TR" dirty="0" smtClean="0"/>
              <a:t> (TTK, md. 803/2). </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357982"/>
          </a:xfrm>
        </p:spPr>
        <p:txBody>
          <a:bodyPr>
            <a:normAutofit/>
          </a:bodyPr>
          <a:lstStyle/>
          <a:p>
            <a:r>
              <a:rPr lang="tr-TR" b="1" dirty="0" smtClean="0"/>
              <a:t>Genel olarak çizilmiş çekte</a:t>
            </a:r>
            <a:r>
              <a:rPr lang="tr-TR" dirty="0" smtClean="0"/>
              <a:t>, </a:t>
            </a:r>
            <a:r>
              <a:rPr lang="tr-TR" dirty="0" smtClean="0">
                <a:solidFill>
                  <a:srgbClr val="FF0000"/>
                </a:solidFill>
              </a:rPr>
              <a:t>birbirine paralel iki çizgi arasına hiç bir ibare konmayarak</a:t>
            </a:r>
            <a:r>
              <a:rPr lang="tr-TR" dirty="0" smtClean="0"/>
              <a:t>, </a:t>
            </a:r>
            <a:r>
              <a:rPr lang="tr-TR" b="1" dirty="0" smtClean="0"/>
              <a:t>diğer halde ise</a:t>
            </a:r>
            <a:r>
              <a:rPr lang="tr-TR" dirty="0" smtClean="0"/>
              <a:t> </a:t>
            </a:r>
            <a:r>
              <a:rPr lang="tr-TR" dirty="0" smtClean="0">
                <a:solidFill>
                  <a:srgbClr val="FF0000"/>
                </a:solidFill>
              </a:rPr>
              <a:t>iki çizgi arasına “banka” kelimesi veya buna benzer bir ibare konularak çizilir </a:t>
            </a:r>
            <a:r>
              <a:rPr lang="tr-TR" dirty="0" smtClean="0"/>
              <a:t>(TTK, md. 803/3). </a:t>
            </a:r>
          </a:p>
          <a:p>
            <a:r>
              <a:rPr lang="tr-TR" dirty="0" smtClean="0"/>
              <a:t>Bu çizgiler arasına bir bankanın ticaret unvanı yazılarak çizilmiş ise çekin, özel olarak çizilmiş olduğu kabul edilir (TTK, md. 803/4). </a:t>
            </a:r>
          </a:p>
          <a:p>
            <a:r>
              <a:rPr lang="tr-TR" dirty="0" smtClean="0"/>
              <a:t>Genel ya da özel çizgili çekin ibrazı halinde </a:t>
            </a:r>
            <a:r>
              <a:rPr lang="tr-TR" b="1" dirty="0" smtClean="0"/>
              <a:t>banka ödemeyi iki çizgi arasında gösterilen kişiye</a:t>
            </a:r>
            <a:r>
              <a:rPr lang="tr-TR" dirty="0" smtClean="0"/>
              <a:t> yapmak zorundadır (TTK, md. 804).</a:t>
            </a:r>
            <a:endParaRPr lang="tr-TR"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6143668"/>
          </a:xfrm>
        </p:spPr>
        <p:txBody>
          <a:bodyPr>
            <a:normAutofit/>
          </a:bodyPr>
          <a:lstStyle/>
          <a:p>
            <a:r>
              <a:rPr lang="tr-TR" dirty="0" smtClean="0">
                <a:solidFill>
                  <a:srgbClr val="FF0000"/>
                </a:solidFill>
              </a:rPr>
              <a:t>Çekin keşide edildiği anda karşılığının bulunması </a:t>
            </a:r>
            <a:r>
              <a:rPr lang="tr-TR" u="sng" dirty="0" smtClean="0">
                <a:solidFill>
                  <a:srgbClr val="FF0000"/>
                </a:solidFill>
              </a:rPr>
              <a:t>önemli değildir</a:t>
            </a:r>
            <a:r>
              <a:rPr lang="tr-TR" dirty="0" smtClean="0"/>
              <a:t>. </a:t>
            </a:r>
          </a:p>
          <a:p>
            <a:r>
              <a:rPr lang="tr-TR" dirty="0" smtClean="0"/>
              <a:t>Önemli olan çekin ibrazı anında karşılığının bulunmasıdır. </a:t>
            </a:r>
          </a:p>
          <a:p>
            <a:r>
              <a:rPr lang="tr-TR" dirty="0" smtClean="0"/>
              <a:t>Çekin karşılığının bulunması halinde muhatap banka ilgiliye ödemeyi yaparak işlemi sonlandırır. </a:t>
            </a:r>
          </a:p>
          <a:p>
            <a:r>
              <a:rPr lang="tr-TR" b="1" dirty="0" smtClean="0"/>
              <a:t>Çekin muhatap bankaya ibrazı sırasında karşılığı bulunmasa dahi geçerliliğini korur </a:t>
            </a:r>
            <a:r>
              <a:rPr lang="tr-TR" dirty="0" smtClean="0"/>
              <a:t>(TTK, 783/1).  </a:t>
            </a:r>
          </a:p>
          <a:p>
            <a:endParaRPr lang="tr-T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4290"/>
            <a:ext cx="8229600" cy="6429420"/>
          </a:xfrm>
        </p:spPr>
        <p:txBody>
          <a:bodyPr>
            <a:normAutofit fontScale="92500" lnSpcReduction="20000"/>
          </a:bodyPr>
          <a:lstStyle/>
          <a:p>
            <a:r>
              <a:rPr lang="tr-TR" dirty="0" smtClean="0"/>
              <a:t>Dolayısıyla kambiyo senetlerinin her biri için şekil şartları ilgili olduğu mevzuatta sıralanmıştır. </a:t>
            </a:r>
          </a:p>
          <a:p>
            <a:r>
              <a:rPr lang="tr-TR" dirty="0" smtClean="0"/>
              <a:t>Buna göre bir çek; </a:t>
            </a:r>
          </a:p>
          <a:p>
            <a:pPr lvl="1"/>
            <a:r>
              <a:rPr lang="tr-TR" dirty="0" smtClean="0"/>
              <a:t>Senet metninde “çek” kelimesini, </a:t>
            </a:r>
          </a:p>
          <a:p>
            <a:pPr lvl="1"/>
            <a:r>
              <a:rPr lang="tr-TR" dirty="0" err="1" smtClean="0"/>
              <a:t>Türkçe’den</a:t>
            </a:r>
            <a:r>
              <a:rPr lang="tr-TR" dirty="0" smtClean="0"/>
              <a:t> başka bir dille yazılmış ise, o dilde  “çek” karşılığı olarak kullanılan kelimeyi,</a:t>
            </a:r>
          </a:p>
          <a:p>
            <a:pPr lvl="1"/>
            <a:r>
              <a:rPr lang="tr-TR" dirty="0" smtClean="0"/>
              <a:t>Kayıtsız ve şartsız belirli bir bedelin ödenmesi içeren havaleyi,</a:t>
            </a:r>
          </a:p>
          <a:p>
            <a:pPr lvl="1"/>
            <a:r>
              <a:rPr lang="tr-TR" dirty="0" smtClean="0"/>
              <a:t>Muhatap bankanın ticaret unvanını,</a:t>
            </a:r>
          </a:p>
          <a:p>
            <a:pPr lvl="1"/>
            <a:r>
              <a:rPr lang="tr-TR" dirty="0" smtClean="0"/>
              <a:t>Ödeme yerini,</a:t>
            </a:r>
          </a:p>
          <a:p>
            <a:pPr lvl="1"/>
            <a:r>
              <a:rPr lang="tr-TR" dirty="0" smtClean="0"/>
              <a:t>Düzenlenme tarihini ve yerini,</a:t>
            </a:r>
          </a:p>
          <a:p>
            <a:pPr lvl="1"/>
            <a:r>
              <a:rPr lang="tr-TR" dirty="0" smtClean="0"/>
              <a:t>Düzenleyenin imzasını,</a:t>
            </a:r>
          </a:p>
          <a:p>
            <a:pPr lvl="1"/>
            <a:r>
              <a:rPr lang="tr-TR" dirty="0" smtClean="0"/>
              <a:t>Muhatap banka tarafından verilen seri numarasını,</a:t>
            </a:r>
          </a:p>
          <a:p>
            <a:pPr lvl="1"/>
            <a:r>
              <a:rPr lang="tr-TR" dirty="0" err="1" smtClean="0"/>
              <a:t>Karekodu</a:t>
            </a:r>
            <a:r>
              <a:rPr lang="tr-TR" dirty="0" smtClean="0"/>
              <a:t>,</a:t>
            </a:r>
          </a:p>
          <a:p>
            <a:r>
              <a:rPr lang="tr-TR" dirty="0" smtClean="0"/>
              <a:t>içermesi gerekmektedir (TTK, md. 780/1). </a:t>
            </a:r>
          </a:p>
          <a:p>
            <a:endParaRPr lang="tr-TR"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28604"/>
            <a:ext cx="8229600" cy="5697559"/>
          </a:xfrm>
        </p:spPr>
        <p:txBody>
          <a:bodyPr/>
          <a:lstStyle/>
          <a:p>
            <a:r>
              <a:rPr lang="tr-TR" dirty="0" smtClean="0"/>
              <a:t>Muhatap banka; düzenleyenin hesabında </a:t>
            </a:r>
            <a:r>
              <a:rPr lang="tr-TR" dirty="0" smtClean="0">
                <a:effectLst>
                  <a:outerShdw blurRad="38100" dist="38100" dir="2700000" algn="tl">
                    <a:srgbClr val="000000">
                      <a:alpha val="43137"/>
                    </a:srgbClr>
                  </a:outerShdw>
                </a:effectLst>
              </a:rPr>
              <a:t>kısmi karşılık bulunması ve hamilin kısmi ödemeyi kabul etmesi halinde</a:t>
            </a:r>
            <a:r>
              <a:rPr lang="tr-TR" dirty="0" smtClean="0"/>
              <a:t> </a:t>
            </a:r>
            <a:r>
              <a:rPr lang="tr-TR" b="1" dirty="0" smtClean="0">
                <a:solidFill>
                  <a:srgbClr val="FF0000"/>
                </a:solidFill>
              </a:rPr>
              <a:t>bu tutarı ödemekle yükümlüdür</a:t>
            </a:r>
            <a:r>
              <a:rPr lang="tr-TR" dirty="0" smtClean="0"/>
              <a:t> (TTK, 783/2). </a:t>
            </a:r>
          </a:p>
          <a:p>
            <a:r>
              <a:rPr lang="tr-TR" dirty="0" smtClean="0"/>
              <a:t>Bankaya ibraz edilen </a:t>
            </a:r>
            <a:r>
              <a:rPr lang="tr-TR" dirty="0" smtClean="0">
                <a:effectLst>
                  <a:outerShdw blurRad="38100" dist="38100" dir="2700000" algn="tl">
                    <a:srgbClr val="000000">
                      <a:alpha val="43137"/>
                    </a:srgbClr>
                  </a:outerShdw>
                </a:effectLst>
              </a:rPr>
              <a:t>çekin karşılığı bulunmasına karşın</a:t>
            </a:r>
            <a:r>
              <a:rPr lang="tr-TR" dirty="0" smtClean="0"/>
              <a:t>, </a:t>
            </a:r>
            <a:r>
              <a:rPr lang="tr-TR" u="sng" dirty="0" smtClean="0"/>
              <a:t>hamile ödeme yapmayan banka görevlileri</a:t>
            </a:r>
            <a:r>
              <a:rPr lang="tr-TR" dirty="0" smtClean="0"/>
              <a:t>, </a:t>
            </a:r>
            <a:r>
              <a:rPr lang="tr-TR" b="1" dirty="0" smtClean="0"/>
              <a:t>şikâyet üzerine </a:t>
            </a:r>
            <a:r>
              <a:rPr lang="tr-TR" b="1" dirty="0" smtClean="0">
                <a:solidFill>
                  <a:srgbClr val="FF0000"/>
                </a:solidFill>
              </a:rPr>
              <a:t>1 yıla kadar </a:t>
            </a:r>
            <a:r>
              <a:rPr lang="tr-TR" b="1" dirty="0" smtClean="0"/>
              <a:t>hapis cezası ile cezalandırılır</a:t>
            </a:r>
            <a:r>
              <a:rPr lang="tr-TR" dirty="0" smtClean="0"/>
              <a:t> (ÇK, md. 7/5).</a:t>
            </a:r>
          </a:p>
          <a:p>
            <a:endParaRPr lang="tr-TR"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286544"/>
          </a:xfrm>
        </p:spPr>
        <p:txBody>
          <a:bodyPr>
            <a:normAutofit/>
          </a:bodyPr>
          <a:lstStyle/>
          <a:p>
            <a:r>
              <a:rPr lang="tr-TR" dirty="0" smtClean="0"/>
              <a:t>Çekin </a:t>
            </a:r>
            <a:r>
              <a:rPr lang="tr-TR" b="1" dirty="0" smtClean="0"/>
              <a:t>ödenmesine yönelik güvence</a:t>
            </a:r>
            <a:r>
              <a:rPr lang="tr-TR" dirty="0" smtClean="0"/>
              <a:t> sağlayan önemli müesseselerden biri </a:t>
            </a:r>
            <a:r>
              <a:rPr lang="tr-TR" b="1" dirty="0" smtClean="0"/>
              <a:t>aval kaydı</a:t>
            </a:r>
            <a:r>
              <a:rPr lang="tr-TR" dirty="0" smtClean="0"/>
              <a:t>dır. </a:t>
            </a:r>
          </a:p>
          <a:p>
            <a:r>
              <a:rPr lang="tr-TR" dirty="0" smtClean="0"/>
              <a:t>Aval; </a:t>
            </a:r>
            <a:r>
              <a:rPr lang="tr-TR" b="1" dirty="0" smtClean="0"/>
              <a:t>çeki devralanlara ek güvence sağlayan</a:t>
            </a:r>
            <a:r>
              <a:rPr lang="tr-TR" dirty="0" smtClean="0"/>
              <a:t>, çek düzenleyenle birlikte senedin ödenmesinden dolayı </a:t>
            </a:r>
            <a:r>
              <a:rPr lang="tr-TR" b="1" dirty="0" smtClean="0"/>
              <a:t>özel sorumluluk yaratan bir kurum</a:t>
            </a:r>
            <a:r>
              <a:rPr lang="tr-TR" dirty="0" smtClean="0"/>
              <a:t>dur.</a:t>
            </a:r>
          </a:p>
          <a:p>
            <a:r>
              <a:rPr lang="tr-TR" dirty="0" smtClean="0"/>
              <a:t>TTK’de yer alan yer alan mezkûr düzenlemeye göre, çekte yazılı bedelin ödenmesi kısmen veya tamamen aval kaydı ile teminat altına alınabilir (TTK, md. 794/1). </a:t>
            </a:r>
          </a:p>
          <a:p>
            <a:endParaRPr lang="tr-TR"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5768997"/>
          </a:xfrm>
        </p:spPr>
        <p:txBody>
          <a:bodyPr>
            <a:normAutofit lnSpcReduction="10000"/>
          </a:bodyPr>
          <a:lstStyle/>
          <a:p>
            <a:r>
              <a:rPr lang="tr-TR" u="sng" dirty="0" smtClean="0"/>
              <a:t>Aval veren kişiye </a:t>
            </a:r>
            <a:r>
              <a:rPr lang="tr-TR" b="1" dirty="0" smtClean="0"/>
              <a:t>“</a:t>
            </a:r>
            <a:r>
              <a:rPr lang="tr-TR" b="1" dirty="0" err="1" smtClean="0"/>
              <a:t>avalist</a:t>
            </a:r>
            <a:r>
              <a:rPr lang="tr-TR" b="1" dirty="0" smtClean="0"/>
              <a:t>” </a:t>
            </a:r>
            <a:r>
              <a:rPr lang="tr-TR" dirty="0" smtClean="0"/>
              <a:t>denmekle birlikte, </a:t>
            </a:r>
            <a:r>
              <a:rPr lang="tr-TR" dirty="0" err="1" smtClean="0"/>
              <a:t>avalistler</a:t>
            </a:r>
            <a:r>
              <a:rPr lang="tr-TR" dirty="0" smtClean="0"/>
              <a:t> verdikleri aval kaydı yanında çekin ödenmesinden çek düzenleyenle birlikte sorumlu olurlar. </a:t>
            </a:r>
          </a:p>
          <a:p>
            <a:r>
              <a:rPr lang="tr-TR" dirty="0" smtClean="0"/>
              <a:t>Aval kaydı ile teminat ancak üçüncü kişiler ya da çek üzerinde imzası bulunanlarca verilebilir (TTK, md. 794/2). </a:t>
            </a:r>
          </a:p>
          <a:p>
            <a:r>
              <a:rPr lang="tr-TR" dirty="0" smtClean="0"/>
              <a:t>Yani çek düzenleyen dışında çek üzerinde imzası bulunanların yahut üçüncü kişilerin </a:t>
            </a:r>
            <a:r>
              <a:rPr lang="tr-TR" dirty="0" err="1" smtClean="0"/>
              <a:t>avalist</a:t>
            </a:r>
            <a:r>
              <a:rPr lang="tr-TR" dirty="0" smtClean="0"/>
              <a:t> olduğu kabul edilir.</a:t>
            </a:r>
          </a:p>
          <a:p>
            <a:r>
              <a:rPr lang="tr-TR" dirty="0" smtClean="0"/>
              <a:t>Dolayısıyla muhatap bankanın </a:t>
            </a:r>
            <a:r>
              <a:rPr lang="tr-TR" dirty="0" err="1" smtClean="0"/>
              <a:t>avalist</a:t>
            </a:r>
            <a:r>
              <a:rPr lang="tr-TR" dirty="0" smtClean="0"/>
              <a:t> konumunda olması mümkün değildir.</a:t>
            </a:r>
            <a:endParaRPr lang="tr-TR"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Çekin Karşılıksız Çıkması ve Karşılıksızdır İşlemi</a:t>
            </a:r>
            <a:endParaRPr lang="tr-TR" dirty="0"/>
          </a:p>
        </p:txBody>
      </p:sp>
      <p:sp>
        <p:nvSpPr>
          <p:cNvPr id="3" name="2 İçerik Yer Tutucusu"/>
          <p:cNvSpPr>
            <a:spLocks noGrp="1"/>
          </p:cNvSpPr>
          <p:nvPr>
            <p:ph idx="1"/>
          </p:nvPr>
        </p:nvSpPr>
        <p:spPr>
          <a:xfrm>
            <a:off x="457200" y="1600200"/>
            <a:ext cx="8229600" cy="5043510"/>
          </a:xfrm>
        </p:spPr>
        <p:txBody>
          <a:bodyPr>
            <a:normAutofit/>
          </a:bodyPr>
          <a:lstStyle/>
          <a:p>
            <a:r>
              <a:rPr lang="tr-TR" dirty="0" smtClean="0"/>
              <a:t>Çekin karşılığının bulunmaması halinde </a:t>
            </a:r>
            <a:r>
              <a:rPr lang="tr-TR" b="1" dirty="0" smtClean="0"/>
              <a:t>çeki düzenleyene ve bankaya bazı ödevler yüklenmiş</a:t>
            </a:r>
            <a:r>
              <a:rPr lang="tr-TR" dirty="0" smtClean="0"/>
              <a:t>tir. </a:t>
            </a:r>
          </a:p>
          <a:p>
            <a:r>
              <a:rPr lang="tr-TR" dirty="0" smtClean="0"/>
              <a:t>Karşılığı olmayan ya da kısmen karşılığı olan çeklerde </a:t>
            </a:r>
            <a:r>
              <a:rPr lang="tr-TR" b="1" dirty="0" smtClean="0"/>
              <a:t>banka</a:t>
            </a:r>
            <a:r>
              <a:rPr lang="tr-TR" dirty="0" smtClean="0"/>
              <a:t>; her çek yaprağı için hamile, </a:t>
            </a:r>
            <a:r>
              <a:rPr lang="tr-TR" b="1" dirty="0" smtClean="0"/>
              <a:t>kanunda belirtilen tutarda ödemeyi yapmakla yükümlü</a:t>
            </a:r>
            <a:r>
              <a:rPr lang="tr-TR" dirty="0" smtClean="0"/>
              <a:t>dür. </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4290"/>
            <a:ext cx="8229600" cy="6429420"/>
          </a:xfrm>
        </p:spPr>
        <p:txBody>
          <a:bodyPr>
            <a:normAutofit/>
          </a:bodyPr>
          <a:lstStyle/>
          <a:p>
            <a:r>
              <a:rPr lang="tr-TR" dirty="0" smtClean="0"/>
              <a:t>Bunun için ön şart; </a:t>
            </a:r>
            <a:r>
              <a:rPr lang="tr-TR" dirty="0" smtClean="0">
                <a:solidFill>
                  <a:srgbClr val="FF0000"/>
                </a:solidFill>
              </a:rPr>
              <a:t>“</a:t>
            </a:r>
            <a:r>
              <a:rPr lang="tr-TR" i="1" dirty="0" smtClean="0">
                <a:solidFill>
                  <a:srgbClr val="FF0000"/>
                </a:solidFill>
              </a:rPr>
              <a:t>...çekin üzerindeki düzenleme tarihine göre kanunî ibraz süresi içinde bankaya ibraz edilmesi ve karşılıksızdır işlemine tabi...</a:t>
            </a:r>
            <a:r>
              <a:rPr lang="tr-TR" dirty="0" smtClean="0">
                <a:solidFill>
                  <a:srgbClr val="FF0000"/>
                </a:solidFill>
              </a:rPr>
              <a:t>” </a:t>
            </a:r>
            <a:r>
              <a:rPr lang="tr-TR" dirty="0" smtClean="0"/>
              <a:t>tutulmasıdır (ÇK, md. 3/8).  </a:t>
            </a:r>
          </a:p>
          <a:p>
            <a:r>
              <a:rPr lang="tr-TR" dirty="0" smtClean="0"/>
              <a:t>Süresinde ibraz edilen her çek yaprağının karşılığının hiç bulunmaması halinde banka; </a:t>
            </a:r>
          </a:p>
          <a:p>
            <a:pPr lvl="1"/>
            <a:r>
              <a:rPr lang="tr-TR" dirty="0" smtClean="0">
                <a:solidFill>
                  <a:srgbClr val="FF0000"/>
                </a:solidFill>
                <a:effectLst>
                  <a:outerShdw blurRad="38100" dist="38100" dir="2700000" algn="tl">
                    <a:srgbClr val="000000">
                      <a:alpha val="43137"/>
                    </a:srgbClr>
                  </a:outerShdw>
                </a:effectLst>
              </a:rPr>
              <a:t>Çek bedeli </a:t>
            </a:r>
            <a:r>
              <a:rPr lang="tr-TR" dirty="0" smtClean="0"/>
              <a:t>1.000 TL (2017 yılı için </a:t>
            </a:r>
            <a:r>
              <a:rPr lang="tr-TR" dirty="0" smtClean="0">
                <a:solidFill>
                  <a:srgbClr val="FF0000"/>
                </a:solidFill>
                <a:effectLst>
                  <a:outerShdw blurRad="38100" dist="38100" dir="2700000" algn="tl">
                    <a:srgbClr val="000000">
                      <a:alpha val="43137"/>
                    </a:srgbClr>
                  </a:outerShdw>
                </a:effectLst>
              </a:rPr>
              <a:t>1.410 TL </a:t>
            </a:r>
            <a:r>
              <a:rPr lang="tr-TR" dirty="0" smtClean="0"/>
              <a:t>) </a:t>
            </a:r>
            <a:r>
              <a:rPr lang="tr-TR" dirty="0" smtClean="0">
                <a:solidFill>
                  <a:srgbClr val="FF0000"/>
                </a:solidFill>
                <a:effectLst>
                  <a:outerShdw blurRad="38100" dist="38100" dir="2700000" algn="tl">
                    <a:srgbClr val="000000">
                      <a:alpha val="43137"/>
                    </a:srgbClr>
                  </a:outerShdw>
                </a:effectLst>
              </a:rPr>
              <a:t>ve üzerinde ise</a:t>
            </a:r>
            <a:r>
              <a:rPr lang="tr-TR" dirty="0" smtClean="0"/>
              <a:t> 1.000 TL (2017 yılı için </a:t>
            </a:r>
            <a:r>
              <a:rPr lang="tr-TR" dirty="0" smtClean="0">
                <a:solidFill>
                  <a:srgbClr val="FF0000"/>
                </a:solidFill>
                <a:effectLst>
                  <a:outerShdw blurRad="38100" dist="38100" dir="2700000" algn="tl">
                    <a:srgbClr val="000000">
                      <a:alpha val="43137"/>
                    </a:srgbClr>
                  </a:outerShdw>
                </a:effectLst>
              </a:rPr>
              <a:t>1.410 TL</a:t>
            </a:r>
            <a:r>
              <a:rPr lang="tr-TR" dirty="0" smtClean="0"/>
              <a:t>),  </a:t>
            </a:r>
          </a:p>
          <a:p>
            <a:pPr lvl="1"/>
            <a:r>
              <a:rPr lang="tr-TR" dirty="0" smtClean="0">
                <a:solidFill>
                  <a:srgbClr val="FF0000"/>
                </a:solidFill>
                <a:effectLst>
                  <a:outerShdw blurRad="38100" dist="38100" dir="2700000" algn="tl">
                    <a:srgbClr val="000000">
                      <a:alpha val="43137"/>
                    </a:srgbClr>
                  </a:outerShdw>
                </a:effectLst>
              </a:rPr>
              <a:t>Çek bedeli</a:t>
            </a:r>
            <a:r>
              <a:rPr lang="tr-TR" dirty="0" smtClean="0"/>
              <a:t> 1000 TL’nin (2017 yılı için </a:t>
            </a:r>
            <a:r>
              <a:rPr lang="tr-TR" dirty="0" smtClean="0">
                <a:solidFill>
                  <a:srgbClr val="FF0000"/>
                </a:solidFill>
                <a:effectLst>
                  <a:outerShdw blurRad="38100" dist="38100" dir="2700000" algn="tl">
                    <a:srgbClr val="000000">
                      <a:alpha val="43137"/>
                    </a:srgbClr>
                  </a:outerShdw>
                </a:effectLst>
              </a:rPr>
              <a:t>1.410 TL </a:t>
            </a:r>
            <a:r>
              <a:rPr lang="tr-TR" dirty="0" smtClean="0"/>
              <a:t>) </a:t>
            </a:r>
            <a:r>
              <a:rPr lang="tr-TR" dirty="0" smtClean="0">
                <a:solidFill>
                  <a:srgbClr val="FF0000"/>
                </a:solidFill>
                <a:effectLst>
                  <a:outerShdw blurRad="38100" dist="38100" dir="2700000" algn="tl">
                    <a:srgbClr val="000000">
                      <a:alpha val="43137"/>
                    </a:srgbClr>
                  </a:outerShdw>
                </a:effectLst>
              </a:rPr>
              <a:t>altında ise çek bedeli</a:t>
            </a:r>
            <a:r>
              <a:rPr lang="tr-TR" dirty="0" smtClean="0"/>
              <a:t>ni ödemesi gerekmektedir (ÇK, md. 3/3). </a:t>
            </a:r>
          </a:p>
          <a:p>
            <a:endParaRPr lang="tr-TR" dirty="0" smtClean="0"/>
          </a:p>
          <a:p>
            <a:endParaRPr lang="tr-TR"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357982"/>
          </a:xfrm>
        </p:spPr>
        <p:txBody>
          <a:bodyPr>
            <a:normAutofit/>
          </a:bodyPr>
          <a:lstStyle/>
          <a:p>
            <a:r>
              <a:rPr lang="tr-TR" dirty="0" smtClean="0"/>
              <a:t>İbraz edilen her bir çek bedelinin </a:t>
            </a:r>
            <a:r>
              <a:rPr lang="tr-TR" b="1" dirty="0" smtClean="0"/>
              <a:t>kısmen karşılığı bulunması durumunda</a:t>
            </a:r>
            <a:r>
              <a:rPr lang="tr-TR" dirty="0" smtClean="0"/>
              <a:t> banka; </a:t>
            </a:r>
          </a:p>
          <a:p>
            <a:pPr lvl="1"/>
            <a:r>
              <a:rPr lang="tr-TR" dirty="0" smtClean="0"/>
              <a:t>Çek bedeli 1000 TL’nin (2017 yılı için 1.410 TL ) </a:t>
            </a:r>
            <a:r>
              <a:rPr lang="tr-TR" b="1" dirty="0" smtClean="0"/>
              <a:t>altında ise</a:t>
            </a:r>
            <a:r>
              <a:rPr lang="tr-TR" dirty="0" smtClean="0"/>
              <a:t>, çek bedelini aşmamak koşuluyla, kısmî karşılığı 1000 TL’ye (2017 yılı için </a:t>
            </a:r>
            <a:r>
              <a:rPr lang="tr-TR" b="1" dirty="0" smtClean="0"/>
              <a:t>1.410 TL’ye) tamamlayacak bir miktarı,</a:t>
            </a:r>
          </a:p>
          <a:p>
            <a:pPr lvl="1"/>
            <a:r>
              <a:rPr lang="tr-TR" dirty="0" smtClean="0"/>
              <a:t>Çek bedeli 1.000 TL (2017 yılı için 1.410 TL) </a:t>
            </a:r>
            <a:r>
              <a:rPr lang="tr-TR" b="1" dirty="0" smtClean="0"/>
              <a:t>üzerinde ise</a:t>
            </a:r>
            <a:r>
              <a:rPr lang="tr-TR" dirty="0" smtClean="0"/>
              <a:t>, çek bedelini aşmamak şartıyla, </a:t>
            </a:r>
            <a:r>
              <a:rPr lang="tr-TR" b="1" dirty="0" smtClean="0"/>
              <a:t>kısmî karşılığa ilave olarak </a:t>
            </a:r>
            <a:r>
              <a:rPr lang="tr-TR" dirty="0" smtClean="0"/>
              <a:t>1.000 TL’yi (2017 yılı için </a:t>
            </a:r>
            <a:r>
              <a:rPr lang="tr-TR" b="1" dirty="0" smtClean="0"/>
              <a:t>1.410 TL’yi) ödemekle yükümlüdür </a:t>
            </a:r>
            <a:r>
              <a:rPr lang="tr-TR" dirty="0" smtClean="0"/>
              <a:t>(ÇK, md. 3/3). </a:t>
            </a:r>
          </a:p>
          <a:p>
            <a:endParaRPr lang="tr-TR"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42876"/>
            <a:ext cx="8229600" cy="6715148"/>
          </a:xfrm>
        </p:spPr>
        <p:txBody>
          <a:bodyPr>
            <a:normAutofit lnSpcReduction="10000"/>
          </a:bodyPr>
          <a:lstStyle/>
          <a:p>
            <a:r>
              <a:rPr lang="tr-TR" dirty="0" err="1" smtClean="0"/>
              <a:t>ÇK’de</a:t>
            </a:r>
            <a:r>
              <a:rPr lang="tr-TR" dirty="0" smtClean="0"/>
              <a:t> düzenlenen bu yükümlülük, </a:t>
            </a:r>
            <a:r>
              <a:rPr lang="tr-TR" b="1" dirty="0" smtClean="0"/>
              <a:t>çek hesabı sahibi ile banka arasında</a:t>
            </a:r>
            <a:r>
              <a:rPr lang="tr-TR" dirty="0" smtClean="0"/>
              <a:t> </a:t>
            </a:r>
            <a:r>
              <a:rPr lang="tr-TR" dirty="0" smtClean="0">
                <a:solidFill>
                  <a:srgbClr val="FF0000"/>
                </a:solidFill>
                <a:effectLst>
                  <a:outerShdw blurRad="38100" dist="38100" dir="2700000" algn="tl">
                    <a:srgbClr val="000000">
                      <a:alpha val="43137"/>
                    </a:srgbClr>
                  </a:outerShdw>
                </a:effectLst>
              </a:rPr>
              <a:t>çek defterinin teslimi sırasında akdedilmiş gayri nakdî kredi sözleşmesi</a:t>
            </a:r>
            <a:r>
              <a:rPr lang="tr-TR" dirty="0" smtClean="0"/>
              <a:t> hükmündedir. </a:t>
            </a:r>
          </a:p>
          <a:p>
            <a:r>
              <a:rPr lang="tr-TR" dirty="0" smtClean="0"/>
              <a:t>Yukarıda da görüldüğü üzere bankanın sorumlu tutulacağı 1.000 TL’lik tutar </a:t>
            </a:r>
            <a:r>
              <a:rPr lang="tr-TR" b="1" dirty="0" smtClean="0"/>
              <a:t>her yıl Ocak ayında</a:t>
            </a:r>
            <a:r>
              <a:rPr lang="tr-TR" dirty="0" smtClean="0"/>
              <a:t> TCMB tarafından yeniden belirlenerek </a:t>
            </a:r>
            <a:r>
              <a:rPr lang="tr-TR" b="1" dirty="0" smtClean="0"/>
              <a:t>Resmî Gazete’de yayımlanır</a:t>
            </a:r>
            <a:r>
              <a:rPr lang="tr-TR" dirty="0" smtClean="0"/>
              <a:t>. </a:t>
            </a:r>
          </a:p>
          <a:p>
            <a:r>
              <a:rPr lang="tr-TR" dirty="0" smtClean="0"/>
              <a:t>1.000 TL’lik tutar, Türkiye İstatistik Kurumu tarafından yayımlanan fiyat endekslerindeki yıllık değişimler göz önünde tutularak belirlenir. </a:t>
            </a:r>
          </a:p>
          <a:p>
            <a:r>
              <a:rPr lang="tr-TR" dirty="0" smtClean="0"/>
              <a:t>Yıllar itibariyle artan sorumluluk tutarları Aşağıda Tablo 6’da verilmiştir.</a:t>
            </a:r>
          </a:p>
          <a:p>
            <a:endParaRPr lang="tr-TR"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1426170"/>
          </a:xfrm>
        </p:spPr>
        <p:txBody>
          <a:bodyPr>
            <a:normAutofit fontScale="90000"/>
          </a:bodyPr>
          <a:lstStyle/>
          <a:p>
            <a:r>
              <a:rPr lang="tr-TR" dirty="0" smtClean="0"/>
              <a:t>Tablo 6 Yıllar İtibariyle Karşılıksız Çeklerde Bankaların Ödemekle Yükümlü Olduğu Tutar</a:t>
            </a:r>
            <a:endParaRPr lang="tr-TR" dirty="0"/>
          </a:p>
        </p:txBody>
      </p:sp>
      <p:graphicFrame>
        <p:nvGraphicFramePr>
          <p:cNvPr id="4" name="3 Tablo"/>
          <p:cNvGraphicFramePr>
            <a:graphicFrameLocks noGrp="1"/>
          </p:cNvGraphicFramePr>
          <p:nvPr/>
        </p:nvGraphicFramePr>
        <p:xfrm>
          <a:off x="971600" y="2060850"/>
          <a:ext cx="7416824" cy="4392486"/>
        </p:xfrm>
        <a:graphic>
          <a:graphicData uri="http://schemas.openxmlformats.org/drawingml/2006/table">
            <a:tbl>
              <a:tblPr/>
              <a:tblGrid>
                <a:gridCol w="2691117"/>
                <a:gridCol w="4725707"/>
              </a:tblGrid>
              <a:tr h="627498">
                <a:tc>
                  <a:txBody>
                    <a:bodyPr/>
                    <a:lstStyle/>
                    <a:p>
                      <a:pPr indent="252095" algn="ctr">
                        <a:spcAft>
                          <a:spcPts val="0"/>
                        </a:spcAft>
                      </a:pPr>
                      <a:r>
                        <a:rPr lang="tr-TR" sz="3200" b="1">
                          <a:latin typeface="Calibri"/>
                          <a:ea typeface="Calibri"/>
                          <a:cs typeface="Times New Roman"/>
                        </a:rPr>
                        <a:t>Yıl</a:t>
                      </a:r>
                      <a:endParaRPr lang="tr-TR" sz="3200">
                        <a:latin typeface="Calibri"/>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3200" b="1">
                          <a:latin typeface="Calibri"/>
                          <a:ea typeface="Calibri"/>
                          <a:cs typeface="Times New Roman"/>
                        </a:rPr>
                        <a:t>Tutar</a:t>
                      </a:r>
                      <a:endParaRPr lang="tr-TR" sz="3200">
                        <a:latin typeface="Calibri"/>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7498">
                <a:tc>
                  <a:txBody>
                    <a:bodyPr/>
                    <a:lstStyle/>
                    <a:p>
                      <a:pPr indent="212090" algn="ctr">
                        <a:spcAft>
                          <a:spcPts val="0"/>
                        </a:spcAft>
                      </a:pPr>
                      <a:r>
                        <a:rPr lang="tr-TR" sz="3200" b="1">
                          <a:latin typeface="Calibri"/>
                          <a:ea typeface="Calibri"/>
                          <a:cs typeface="Times New Roman"/>
                        </a:rPr>
                        <a:t>2012</a:t>
                      </a:r>
                      <a:endParaRPr lang="tr-TR" sz="3200">
                        <a:latin typeface="Calibri"/>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indent="252095" algn="ctr">
                        <a:spcAft>
                          <a:spcPts val="0"/>
                        </a:spcAft>
                      </a:pPr>
                      <a:r>
                        <a:rPr lang="tr-TR" sz="3200">
                          <a:latin typeface="Calibri"/>
                          <a:ea typeface="Calibri"/>
                          <a:cs typeface="Times New Roman"/>
                        </a:rPr>
                        <a:t>1.000 TL</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627498">
                <a:tc>
                  <a:txBody>
                    <a:bodyPr/>
                    <a:lstStyle/>
                    <a:p>
                      <a:pPr indent="252095" algn="ctr">
                        <a:spcAft>
                          <a:spcPts val="0"/>
                        </a:spcAft>
                      </a:pPr>
                      <a:r>
                        <a:rPr lang="tr-TR" sz="3200" b="1">
                          <a:latin typeface="Calibri"/>
                          <a:ea typeface="Calibri"/>
                          <a:cs typeface="Times New Roman"/>
                        </a:rPr>
                        <a:t>2013</a:t>
                      </a:r>
                      <a:endParaRPr lang="tr-TR" sz="3200">
                        <a:latin typeface="Calibri"/>
                        <a:ea typeface="Calibri"/>
                        <a:cs typeface="Times New Roman"/>
                      </a:endParaRPr>
                    </a:p>
                  </a:txBody>
                  <a:tcPr marL="68580" marR="68580" marT="0" marB="0" anchor="ctr">
                    <a:lnL>
                      <a:noFill/>
                    </a:lnL>
                    <a:lnR>
                      <a:noFill/>
                    </a:lnR>
                    <a:lnT>
                      <a:noFill/>
                    </a:lnT>
                    <a:lnB>
                      <a:noFill/>
                    </a:lnB>
                  </a:tcPr>
                </a:tc>
                <a:tc>
                  <a:txBody>
                    <a:bodyPr/>
                    <a:lstStyle/>
                    <a:p>
                      <a:pPr indent="252095" algn="ctr">
                        <a:spcAft>
                          <a:spcPts val="0"/>
                        </a:spcAft>
                      </a:pPr>
                      <a:r>
                        <a:rPr lang="tr-TR" sz="3200">
                          <a:latin typeface="Calibri"/>
                          <a:ea typeface="Calibri"/>
                          <a:cs typeface="Times New Roman"/>
                        </a:rPr>
                        <a:t>1.045 TL</a:t>
                      </a:r>
                    </a:p>
                  </a:txBody>
                  <a:tcPr marL="68580" marR="68580" marT="0" marB="0" anchor="ctr">
                    <a:lnL>
                      <a:noFill/>
                    </a:lnL>
                    <a:lnR>
                      <a:noFill/>
                    </a:lnR>
                    <a:lnT>
                      <a:noFill/>
                    </a:lnT>
                    <a:lnB>
                      <a:noFill/>
                    </a:lnB>
                  </a:tcPr>
                </a:tc>
              </a:tr>
              <a:tr h="627498">
                <a:tc>
                  <a:txBody>
                    <a:bodyPr/>
                    <a:lstStyle/>
                    <a:p>
                      <a:pPr indent="252095" algn="ctr">
                        <a:spcAft>
                          <a:spcPts val="0"/>
                        </a:spcAft>
                      </a:pPr>
                      <a:r>
                        <a:rPr lang="tr-TR" sz="3200" b="1">
                          <a:latin typeface="Calibri"/>
                          <a:ea typeface="Calibri"/>
                          <a:cs typeface="Times New Roman"/>
                        </a:rPr>
                        <a:t>2014</a:t>
                      </a:r>
                      <a:endParaRPr lang="tr-TR" sz="3200">
                        <a:latin typeface="Calibri"/>
                        <a:ea typeface="Calibri"/>
                        <a:cs typeface="Times New Roman"/>
                      </a:endParaRPr>
                    </a:p>
                  </a:txBody>
                  <a:tcPr marL="68580" marR="68580" marT="0" marB="0" anchor="ctr">
                    <a:lnL>
                      <a:noFill/>
                    </a:lnL>
                    <a:lnR>
                      <a:noFill/>
                    </a:lnR>
                    <a:lnT>
                      <a:noFill/>
                    </a:lnT>
                    <a:lnB>
                      <a:noFill/>
                    </a:lnB>
                  </a:tcPr>
                </a:tc>
                <a:tc>
                  <a:txBody>
                    <a:bodyPr/>
                    <a:lstStyle/>
                    <a:p>
                      <a:pPr indent="252095" algn="ctr">
                        <a:spcAft>
                          <a:spcPts val="0"/>
                        </a:spcAft>
                      </a:pPr>
                      <a:r>
                        <a:rPr lang="tr-TR" sz="3200">
                          <a:latin typeface="Calibri"/>
                          <a:ea typeface="Calibri"/>
                          <a:cs typeface="Times New Roman"/>
                        </a:rPr>
                        <a:t>1.120 TL</a:t>
                      </a:r>
                    </a:p>
                  </a:txBody>
                  <a:tcPr marL="68580" marR="68580" marT="0" marB="0" anchor="ctr">
                    <a:lnL>
                      <a:noFill/>
                    </a:lnL>
                    <a:lnR>
                      <a:noFill/>
                    </a:lnR>
                    <a:lnT>
                      <a:noFill/>
                    </a:lnT>
                    <a:lnB>
                      <a:noFill/>
                    </a:lnB>
                  </a:tcPr>
                </a:tc>
              </a:tr>
              <a:tr h="627498">
                <a:tc>
                  <a:txBody>
                    <a:bodyPr/>
                    <a:lstStyle/>
                    <a:p>
                      <a:pPr indent="252095" algn="ctr">
                        <a:spcAft>
                          <a:spcPts val="0"/>
                        </a:spcAft>
                      </a:pPr>
                      <a:r>
                        <a:rPr lang="tr-TR" sz="3200" b="1">
                          <a:latin typeface="Calibri"/>
                          <a:ea typeface="Calibri"/>
                          <a:cs typeface="Times New Roman"/>
                        </a:rPr>
                        <a:t>2015</a:t>
                      </a:r>
                      <a:endParaRPr lang="tr-TR" sz="3200">
                        <a:latin typeface="Calibri"/>
                        <a:ea typeface="Calibri"/>
                        <a:cs typeface="Times New Roman"/>
                      </a:endParaRPr>
                    </a:p>
                  </a:txBody>
                  <a:tcPr marL="68580" marR="68580" marT="0" marB="0" anchor="ctr">
                    <a:lnL>
                      <a:noFill/>
                    </a:lnL>
                    <a:lnR>
                      <a:noFill/>
                    </a:lnR>
                    <a:lnT>
                      <a:noFill/>
                    </a:lnT>
                    <a:lnB>
                      <a:noFill/>
                    </a:lnB>
                  </a:tcPr>
                </a:tc>
                <a:tc>
                  <a:txBody>
                    <a:bodyPr/>
                    <a:lstStyle/>
                    <a:p>
                      <a:pPr indent="252095" algn="ctr">
                        <a:spcAft>
                          <a:spcPts val="0"/>
                        </a:spcAft>
                      </a:pPr>
                      <a:r>
                        <a:rPr lang="tr-TR" sz="3200">
                          <a:latin typeface="Calibri"/>
                          <a:ea typeface="Calibri"/>
                          <a:cs typeface="Times New Roman"/>
                        </a:rPr>
                        <a:t>1.200 TL</a:t>
                      </a:r>
                    </a:p>
                  </a:txBody>
                  <a:tcPr marL="68580" marR="68580" marT="0" marB="0" anchor="ctr">
                    <a:lnL>
                      <a:noFill/>
                    </a:lnL>
                    <a:lnR>
                      <a:noFill/>
                    </a:lnR>
                    <a:lnT>
                      <a:noFill/>
                    </a:lnT>
                    <a:lnB>
                      <a:noFill/>
                    </a:lnB>
                  </a:tcPr>
                </a:tc>
              </a:tr>
              <a:tr h="627498">
                <a:tc>
                  <a:txBody>
                    <a:bodyPr/>
                    <a:lstStyle/>
                    <a:p>
                      <a:pPr indent="252095" algn="ctr">
                        <a:spcAft>
                          <a:spcPts val="0"/>
                        </a:spcAft>
                      </a:pPr>
                      <a:r>
                        <a:rPr lang="tr-TR" sz="3200" b="1">
                          <a:latin typeface="Calibri"/>
                          <a:ea typeface="Calibri"/>
                          <a:cs typeface="Times New Roman"/>
                        </a:rPr>
                        <a:t>2016</a:t>
                      </a:r>
                      <a:endParaRPr lang="tr-TR" sz="3200">
                        <a:latin typeface="Calibri"/>
                        <a:ea typeface="Calibri"/>
                        <a:cs typeface="Times New Roman"/>
                      </a:endParaRPr>
                    </a:p>
                  </a:txBody>
                  <a:tcPr marL="68580" marR="68580" marT="0" marB="0" anchor="ctr">
                    <a:lnL>
                      <a:noFill/>
                    </a:lnL>
                    <a:lnR>
                      <a:noFill/>
                    </a:lnR>
                    <a:lnT>
                      <a:noFill/>
                    </a:lnT>
                    <a:lnB>
                      <a:noFill/>
                    </a:lnB>
                  </a:tcPr>
                </a:tc>
                <a:tc>
                  <a:txBody>
                    <a:bodyPr/>
                    <a:lstStyle/>
                    <a:p>
                      <a:pPr indent="252095" algn="ctr">
                        <a:spcAft>
                          <a:spcPts val="0"/>
                        </a:spcAft>
                      </a:pPr>
                      <a:r>
                        <a:rPr lang="tr-TR" sz="3200">
                          <a:latin typeface="Calibri"/>
                          <a:ea typeface="Calibri"/>
                          <a:cs typeface="Times New Roman"/>
                        </a:rPr>
                        <a:t>1.290 TL</a:t>
                      </a:r>
                    </a:p>
                  </a:txBody>
                  <a:tcPr marL="68580" marR="68580" marT="0" marB="0" anchor="ctr">
                    <a:lnL>
                      <a:noFill/>
                    </a:lnL>
                    <a:lnR>
                      <a:noFill/>
                    </a:lnR>
                    <a:lnT>
                      <a:noFill/>
                    </a:lnT>
                    <a:lnB>
                      <a:noFill/>
                    </a:lnB>
                  </a:tcPr>
                </a:tc>
              </a:tr>
              <a:tr h="627498">
                <a:tc>
                  <a:txBody>
                    <a:bodyPr/>
                    <a:lstStyle/>
                    <a:p>
                      <a:pPr indent="252095" algn="ctr">
                        <a:spcAft>
                          <a:spcPts val="0"/>
                        </a:spcAft>
                      </a:pPr>
                      <a:r>
                        <a:rPr lang="tr-TR" sz="3200" b="1">
                          <a:latin typeface="Calibri"/>
                          <a:ea typeface="Calibri"/>
                          <a:cs typeface="Times New Roman"/>
                        </a:rPr>
                        <a:t>2017</a:t>
                      </a:r>
                      <a:endParaRPr lang="tr-TR" sz="3200">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3200" dirty="0">
                          <a:latin typeface="Calibri"/>
                          <a:ea typeface="Calibri"/>
                          <a:cs typeface="Times New Roman"/>
                        </a:rPr>
                        <a:t>1.410 TL</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357982"/>
          </a:xfrm>
        </p:spPr>
        <p:txBody>
          <a:bodyPr>
            <a:normAutofit fontScale="92500" lnSpcReduction="10000"/>
          </a:bodyPr>
          <a:lstStyle/>
          <a:p>
            <a:r>
              <a:rPr lang="tr-TR" dirty="0" smtClean="0"/>
              <a:t>Sorumluluk tutarına ilişkin hükmün istisnasına ÇK md. 8/4’te yer verilmiş olup, takas odaları aracılığıyla bankalara ibraz edilen çekler için </a:t>
            </a:r>
            <a:r>
              <a:rPr lang="tr-TR" i="1" dirty="0" smtClean="0"/>
              <a:t>“…, banka sorumluluk miktarı dâhil, kısmî ödeme yapılmaz”</a:t>
            </a:r>
            <a:r>
              <a:rPr lang="tr-TR" dirty="0" smtClean="0"/>
              <a:t> denilmektedir. </a:t>
            </a:r>
          </a:p>
          <a:p>
            <a:r>
              <a:rPr lang="tr-TR" dirty="0" smtClean="0"/>
              <a:t>Bu düzenleme bankanın ödemesi gereken sorumluluk tutarına ilişkin ödevlerini topyekûn ortadan kaldırmamaktadır. </a:t>
            </a:r>
          </a:p>
          <a:p>
            <a:r>
              <a:rPr lang="tr-TR" dirty="0" smtClean="0"/>
              <a:t>Bir çek bankaya </a:t>
            </a:r>
            <a:r>
              <a:rPr lang="tr-TR" b="1" dirty="0" smtClean="0"/>
              <a:t>takas odaları aracılığıyla ibraz edildiği takdirde</a:t>
            </a:r>
            <a:r>
              <a:rPr lang="tr-TR" dirty="0" smtClean="0"/>
              <a:t>, banka hesapta yeterli karşılığın olmadığını belirlemesi ardından, </a:t>
            </a:r>
            <a:r>
              <a:rPr lang="tr-TR" b="1" dirty="0" smtClean="0"/>
              <a:t>hesapta bulunan kısmî karşılık tutarını</a:t>
            </a:r>
            <a:r>
              <a:rPr lang="tr-TR" dirty="0" smtClean="0"/>
              <a:t>, çeki ibraz eden hamil lehine </a:t>
            </a:r>
            <a:r>
              <a:rPr lang="tr-TR" dirty="0" smtClean="0">
                <a:solidFill>
                  <a:srgbClr val="FF0000"/>
                </a:solidFill>
                <a:effectLst>
                  <a:outerShdw blurRad="38100" dist="38100" dir="2700000" algn="tl">
                    <a:srgbClr val="000000">
                      <a:alpha val="43137"/>
                    </a:srgbClr>
                  </a:outerShdw>
                </a:effectLst>
              </a:rPr>
              <a:t>15 gün süreyle bloke etmek zorunda</a:t>
            </a:r>
            <a:r>
              <a:rPr lang="tr-TR" dirty="0" smtClean="0"/>
              <a:t>dır (ÇK, md. 8/4). </a:t>
            </a:r>
            <a:endParaRPr lang="tr-TR"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286544"/>
          </a:xfrm>
        </p:spPr>
        <p:txBody>
          <a:bodyPr>
            <a:normAutofit/>
          </a:bodyPr>
          <a:lstStyle/>
          <a:p>
            <a:r>
              <a:rPr lang="tr-TR" dirty="0" smtClean="0"/>
              <a:t>Karşılıksız çeklerde; </a:t>
            </a:r>
            <a:r>
              <a:rPr lang="tr-TR" dirty="0" smtClean="0">
                <a:solidFill>
                  <a:srgbClr val="FF0000"/>
                </a:solidFill>
              </a:rPr>
              <a:t>bankanın kanunen ödemekle yükümlü olduğu miktarı hamile ödemeyen </a:t>
            </a:r>
            <a:r>
              <a:rPr lang="tr-TR" b="1" dirty="0" smtClean="0">
                <a:solidFill>
                  <a:srgbClr val="FF0000"/>
                </a:solidFill>
              </a:rPr>
              <a:t>banka görevlisine</a:t>
            </a:r>
            <a:r>
              <a:rPr lang="tr-TR" dirty="0" smtClean="0"/>
              <a:t>, </a:t>
            </a:r>
            <a:r>
              <a:rPr lang="tr-TR" b="1" dirty="0" smtClean="0"/>
              <a:t>şikâyet üzerine 1 yıla kadar hapis cezası </a:t>
            </a:r>
            <a:r>
              <a:rPr lang="tr-TR" dirty="0" smtClean="0"/>
              <a:t>tatbik olunur (ÇK, md. 7/5). </a:t>
            </a:r>
          </a:p>
          <a:p>
            <a:r>
              <a:rPr lang="tr-TR" dirty="0" smtClean="0"/>
              <a:t>Bankanın bu yükümlülüğü </a:t>
            </a:r>
            <a:r>
              <a:rPr lang="tr-TR" b="1" dirty="0" smtClean="0"/>
              <a:t>5 yıllık zamanaşımına tabi</a:t>
            </a:r>
            <a:r>
              <a:rPr lang="tr-TR" dirty="0" smtClean="0"/>
              <a:t>dir (ÇK, md. 3/9). </a:t>
            </a:r>
          </a:p>
          <a:p>
            <a:r>
              <a:rPr lang="tr-TR" dirty="0" smtClean="0"/>
              <a:t>Çek; lehtar ya da hamili tarafından, üzerinde yazılı </a:t>
            </a:r>
            <a:r>
              <a:rPr lang="tr-TR" b="1" dirty="0" smtClean="0"/>
              <a:t>baskı tarihinden itibaren 5 yıl</a:t>
            </a:r>
            <a:r>
              <a:rPr lang="tr-TR" dirty="0" smtClean="0"/>
              <a:t>lık süre içinde, bankaya </a:t>
            </a:r>
            <a:r>
              <a:rPr lang="tr-TR" b="1" dirty="0" smtClean="0"/>
              <a:t>ibraz edilmez ise </a:t>
            </a:r>
            <a:r>
              <a:rPr lang="tr-TR" dirty="0" smtClean="0"/>
              <a:t>bankanın sorumluluğu sona erer (ÇK, md. 3/9).</a:t>
            </a:r>
          </a:p>
          <a:p>
            <a:endParaRPr lang="tr-TR" dirty="0"/>
          </a:p>
        </p:txBody>
      </p:sp>
    </p:spTree>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634</TotalTime>
  <Words>9519</Words>
  <Application>Microsoft Office PowerPoint</Application>
  <PresentationFormat>Ekran Gösterisi (4:3)</PresentationFormat>
  <Paragraphs>554</Paragraphs>
  <Slides>163</Slides>
  <Notes>0</Notes>
  <HiddenSlides>0</HiddenSlides>
  <MMClips>0</MMClips>
  <ScaleCrop>false</ScaleCrop>
  <HeadingPairs>
    <vt:vector size="4" baseType="variant">
      <vt:variant>
        <vt:lpstr>Tema</vt:lpstr>
      </vt:variant>
      <vt:variant>
        <vt:i4>1</vt:i4>
      </vt:variant>
      <vt:variant>
        <vt:lpstr>Slayt Başlıkları</vt:lpstr>
      </vt:variant>
      <vt:variant>
        <vt:i4>163</vt:i4>
      </vt:variant>
    </vt:vector>
  </HeadingPairs>
  <TitlesOfParts>
    <vt:vector size="164" baseType="lpstr">
      <vt:lpstr>Ofis Teması</vt:lpstr>
      <vt:lpstr>BANKACILIK HUKUKU</vt:lpstr>
      <vt:lpstr>Çek Hukukuna Giriş</vt:lpstr>
      <vt:lpstr>Slayt 3</vt:lpstr>
      <vt:lpstr>Slayt 4</vt:lpstr>
      <vt:lpstr>Slayt 5</vt:lpstr>
      <vt:lpstr>Slayt 6</vt:lpstr>
      <vt:lpstr>Çekin Şekil Şartları</vt:lpstr>
      <vt:lpstr>Zorunlu Şekil Şartları  </vt:lpstr>
      <vt:lpstr>Slayt 9</vt:lpstr>
      <vt:lpstr>Slayt 10</vt:lpstr>
      <vt:lpstr>Slayt 11</vt:lpstr>
      <vt:lpstr>Slayt 12</vt:lpstr>
      <vt:lpstr>Slayt 13</vt:lpstr>
      <vt:lpstr>Slayt 14</vt:lpstr>
      <vt:lpstr>Slayt 15</vt:lpstr>
      <vt:lpstr>Slayt 16</vt:lpstr>
      <vt:lpstr> Seçimlik Şartlar</vt:lpstr>
      <vt:lpstr>Slayt 18</vt:lpstr>
      <vt:lpstr>İhtiyari Şartlar</vt:lpstr>
      <vt:lpstr>Slayt 20</vt:lpstr>
      <vt:lpstr>Slayt 21</vt:lpstr>
      <vt:lpstr>Slayt 22</vt:lpstr>
      <vt:lpstr>Slayt 23</vt:lpstr>
      <vt:lpstr>Çek Hesabının Açılması</vt:lpstr>
      <vt:lpstr>Slayt 25</vt:lpstr>
      <vt:lpstr>Slayt 26</vt:lpstr>
      <vt:lpstr>Slayt 27</vt:lpstr>
      <vt:lpstr>Slayt 28</vt:lpstr>
      <vt:lpstr>Slayt 29</vt:lpstr>
      <vt:lpstr>Slayt 30</vt:lpstr>
      <vt:lpstr>Slayt 31</vt:lpstr>
      <vt:lpstr>Slayt 32</vt:lpstr>
      <vt:lpstr>Slayt 33</vt:lpstr>
      <vt:lpstr>Slayt 34</vt:lpstr>
      <vt:lpstr>Slayt 35</vt:lpstr>
      <vt:lpstr>Slayt 36</vt:lpstr>
      <vt:lpstr>Çekin Düzenlenmesi</vt:lpstr>
      <vt:lpstr>Slayt 38</vt:lpstr>
      <vt:lpstr>Slayt 39</vt:lpstr>
      <vt:lpstr>Slayt 40</vt:lpstr>
      <vt:lpstr>Slayt 41</vt:lpstr>
      <vt:lpstr>Slayt 42</vt:lpstr>
      <vt:lpstr>Çek Türleri</vt:lpstr>
      <vt:lpstr>Genel Olarak</vt:lpstr>
      <vt:lpstr>Slayt 45</vt:lpstr>
      <vt:lpstr>Slayt 46</vt:lpstr>
      <vt:lpstr>Slayt 47</vt:lpstr>
      <vt:lpstr>Slayt 48</vt:lpstr>
      <vt:lpstr>Şekil 17 Çek Örneği</vt:lpstr>
      <vt:lpstr>Slayt 50</vt:lpstr>
      <vt:lpstr>Tablo 5 Çeke İlişkin Karakter ve Sembol Sayıları</vt:lpstr>
      <vt:lpstr>Slayt 52</vt:lpstr>
      <vt:lpstr>Şekil 18 Çek Yaprağı Örneği</vt:lpstr>
      <vt:lpstr>Tacir Çeki</vt:lpstr>
      <vt:lpstr>Şekil 19 Tacir Çekine Yönelik İbare</vt:lpstr>
      <vt:lpstr>Slayt 56</vt:lpstr>
      <vt:lpstr>Şekil 20 Tacir Hamiline Yönelik İbare</vt:lpstr>
      <vt:lpstr>Slayt 58</vt:lpstr>
      <vt:lpstr>Tacir Olmayan Çeki</vt:lpstr>
      <vt:lpstr>Şekil 21 Tacir Olmayan Çekine Yönelik İbare</vt:lpstr>
      <vt:lpstr>Slayt 61</vt:lpstr>
      <vt:lpstr>Şekil 22 Tacir Olmayan Hamiline Yönelik İbare</vt:lpstr>
      <vt:lpstr>Slayt 63</vt:lpstr>
      <vt:lpstr>Genel Olarak Çekin Devri ve Şartları</vt:lpstr>
      <vt:lpstr>Temlik Beyanı</vt:lpstr>
      <vt:lpstr>Ciro </vt:lpstr>
      <vt:lpstr>Slayt 67</vt:lpstr>
      <vt:lpstr>Slayt 68</vt:lpstr>
      <vt:lpstr>Slayt 69</vt:lpstr>
      <vt:lpstr>Zilyetliğin Devri</vt:lpstr>
      <vt:lpstr>Slayt 71</vt:lpstr>
      <vt:lpstr>Çekin Devri </vt:lpstr>
      <vt:lpstr>Slayt 73</vt:lpstr>
      <vt:lpstr>Çekin Ödeme Süreci</vt:lpstr>
      <vt:lpstr>Çekin İbrazı</vt:lpstr>
      <vt:lpstr>Slayt 76</vt:lpstr>
      <vt:lpstr>Slayt 77</vt:lpstr>
      <vt:lpstr>Slayt 78</vt:lpstr>
      <vt:lpstr>Slayt 79</vt:lpstr>
      <vt:lpstr>Slayt 80</vt:lpstr>
      <vt:lpstr>Slayt 81</vt:lpstr>
      <vt:lpstr>Slayt 82</vt:lpstr>
      <vt:lpstr>Çekin Ödenmesi</vt:lpstr>
      <vt:lpstr>Slayt 84</vt:lpstr>
      <vt:lpstr>Slayt 85</vt:lpstr>
      <vt:lpstr>Slayt 86</vt:lpstr>
      <vt:lpstr>Slayt 87</vt:lpstr>
      <vt:lpstr>Slayt 88</vt:lpstr>
      <vt:lpstr>Slayt 89</vt:lpstr>
      <vt:lpstr>Slayt 90</vt:lpstr>
      <vt:lpstr>Slayt 91</vt:lpstr>
      <vt:lpstr>Slayt 92</vt:lpstr>
      <vt:lpstr>Çekin Karşılıksız Çıkması ve Karşılıksızdır İşlemi</vt:lpstr>
      <vt:lpstr>Slayt 94</vt:lpstr>
      <vt:lpstr>Slayt 95</vt:lpstr>
      <vt:lpstr>Slayt 96</vt:lpstr>
      <vt:lpstr>Tablo 6 Yıllar İtibariyle Karşılıksız Çeklerde Bankaların Ödemekle Yükümlü Olduğu Tutar</vt:lpstr>
      <vt:lpstr>Slayt 98</vt:lpstr>
      <vt:lpstr>Slayt 99</vt:lpstr>
      <vt:lpstr>Slayt 100</vt:lpstr>
      <vt:lpstr>Slayt 101</vt:lpstr>
      <vt:lpstr>Slayt 102</vt:lpstr>
      <vt:lpstr>Slayt 103</vt:lpstr>
      <vt:lpstr>Slayt 104</vt:lpstr>
      <vt:lpstr>Slayt 105</vt:lpstr>
      <vt:lpstr>Slayt 106</vt:lpstr>
      <vt:lpstr>Slayt 107</vt:lpstr>
      <vt:lpstr>Slayt 108</vt:lpstr>
      <vt:lpstr>Slayt 109</vt:lpstr>
      <vt:lpstr>Çek Düzenleme ve Çek Hesabı Açma Yasağı </vt:lpstr>
      <vt:lpstr>Slayt 111</vt:lpstr>
      <vt:lpstr>Slayt 112</vt:lpstr>
      <vt:lpstr>Slayt 113</vt:lpstr>
      <vt:lpstr>Slayt 114</vt:lpstr>
      <vt:lpstr>Slayt 115</vt:lpstr>
      <vt:lpstr>Slayt 116</vt:lpstr>
      <vt:lpstr>Slayt 117</vt:lpstr>
      <vt:lpstr>Slayt 118</vt:lpstr>
      <vt:lpstr>Slayt 119</vt:lpstr>
      <vt:lpstr>Slayt 120</vt:lpstr>
      <vt:lpstr>Slayt 121</vt:lpstr>
      <vt:lpstr>Slayt 122</vt:lpstr>
      <vt:lpstr>Çek Düzenleme ve Çek Hesabı Açma Yasağının Sonuçları</vt:lpstr>
      <vt:lpstr>Slayt 124</vt:lpstr>
      <vt:lpstr>Slayt 125</vt:lpstr>
      <vt:lpstr>Slayt 126</vt:lpstr>
      <vt:lpstr>Slayt 127</vt:lpstr>
      <vt:lpstr>Çek Düzenleme ve Çek Hesabı Yasağının Kaldırılması</vt:lpstr>
      <vt:lpstr>Slayt 129</vt:lpstr>
      <vt:lpstr>Slayt 130</vt:lpstr>
      <vt:lpstr>Slayt 131</vt:lpstr>
      <vt:lpstr>Slayt 132</vt:lpstr>
      <vt:lpstr>Slayt 133</vt:lpstr>
      <vt:lpstr>Çekin Ödenmesinin Önlenmesi, Çekten Cayma Hakkı </vt:lpstr>
      <vt:lpstr>Slayt 135</vt:lpstr>
      <vt:lpstr>Slayt 136</vt:lpstr>
      <vt:lpstr>Slayt 137</vt:lpstr>
      <vt:lpstr>Slayt 138</vt:lpstr>
      <vt:lpstr>Çek Hukukunda Sorumluluk</vt:lpstr>
      <vt:lpstr>Çek Düzenleyenin ve Bankanın Sorumluluğu</vt:lpstr>
      <vt:lpstr>Slayt 141</vt:lpstr>
      <vt:lpstr>Slayt 142</vt:lpstr>
      <vt:lpstr>Sahte veya Tahrif Edilmiş Çekin Ödenmesinden Doğan Sorumluluk</vt:lpstr>
      <vt:lpstr>Slayt 144</vt:lpstr>
      <vt:lpstr>Bankaların Diğer Sorumlulukları</vt:lpstr>
      <vt:lpstr>Slayt 146</vt:lpstr>
      <vt:lpstr>Slayt 147</vt:lpstr>
      <vt:lpstr>Slayt 148</vt:lpstr>
      <vt:lpstr>Slayt 149</vt:lpstr>
      <vt:lpstr>Slayt 150</vt:lpstr>
      <vt:lpstr>Başvuru Hakları</vt:lpstr>
      <vt:lpstr>Slayt 152</vt:lpstr>
      <vt:lpstr>Slayt 153</vt:lpstr>
      <vt:lpstr>Slayt 154</vt:lpstr>
      <vt:lpstr>Slayt 155</vt:lpstr>
      <vt:lpstr>Slayt 156</vt:lpstr>
      <vt:lpstr>Slayt 157</vt:lpstr>
      <vt:lpstr>Slayt 158</vt:lpstr>
      <vt:lpstr>Slayt 159</vt:lpstr>
      <vt:lpstr>Slayt 160</vt:lpstr>
      <vt:lpstr>Slayt 161</vt:lpstr>
      <vt:lpstr>Slayt 162</vt:lpstr>
      <vt:lpstr>Slayt 163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BANKACILIK HUKUKU</dc:title>
  <dc:creator>Elif</dc:creator>
  <cp:lastModifiedBy>Serkan ACUNER</cp:lastModifiedBy>
  <cp:revision>63</cp:revision>
  <dcterms:created xsi:type="dcterms:W3CDTF">2017-09-17T20:57:41Z</dcterms:created>
  <dcterms:modified xsi:type="dcterms:W3CDTF">2018-09-22T23:23:53Z</dcterms:modified>
</cp:coreProperties>
</file>