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s/slide21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211.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438" r:id="rId6"/>
    <p:sldId id="260" r:id="rId7"/>
    <p:sldId id="261" r:id="rId8"/>
    <p:sldId id="439" r:id="rId9"/>
    <p:sldId id="262" r:id="rId10"/>
    <p:sldId id="263" r:id="rId11"/>
    <p:sldId id="264" r:id="rId12"/>
    <p:sldId id="440" r:id="rId13"/>
    <p:sldId id="441" r:id="rId14"/>
    <p:sldId id="265" r:id="rId15"/>
    <p:sldId id="442" r:id="rId16"/>
    <p:sldId id="266" r:id="rId17"/>
    <p:sldId id="267" r:id="rId18"/>
    <p:sldId id="268" r:id="rId19"/>
    <p:sldId id="269" r:id="rId20"/>
    <p:sldId id="443" r:id="rId21"/>
    <p:sldId id="270" r:id="rId22"/>
    <p:sldId id="271" r:id="rId23"/>
    <p:sldId id="272" r:id="rId24"/>
    <p:sldId id="273" r:id="rId25"/>
    <p:sldId id="274" r:id="rId26"/>
    <p:sldId id="444" r:id="rId27"/>
    <p:sldId id="275" r:id="rId28"/>
    <p:sldId id="276" r:id="rId29"/>
    <p:sldId id="277" r:id="rId30"/>
    <p:sldId id="278" r:id="rId31"/>
    <p:sldId id="279" r:id="rId32"/>
    <p:sldId id="445" r:id="rId33"/>
    <p:sldId id="280" r:id="rId34"/>
    <p:sldId id="281" r:id="rId35"/>
    <p:sldId id="282" r:id="rId36"/>
    <p:sldId id="283"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446" r:id="rId56"/>
    <p:sldId id="303" r:id="rId57"/>
    <p:sldId id="304" r:id="rId58"/>
    <p:sldId id="305" r:id="rId59"/>
    <p:sldId id="306" r:id="rId60"/>
    <p:sldId id="447" r:id="rId61"/>
    <p:sldId id="307" r:id="rId62"/>
    <p:sldId id="308" r:id="rId63"/>
    <p:sldId id="448" r:id="rId64"/>
    <p:sldId id="309" r:id="rId65"/>
    <p:sldId id="310" r:id="rId66"/>
    <p:sldId id="311" r:id="rId67"/>
    <p:sldId id="312" r:id="rId68"/>
    <p:sldId id="449" r:id="rId69"/>
    <p:sldId id="313" r:id="rId70"/>
    <p:sldId id="450" r:id="rId71"/>
    <p:sldId id="314" r:id="rId72"/>
    <p:sldId id="315" r:id="rId73"/>
    <p:sldId id="316" r:id="rId74"/>
    <p:sldId id="317" r:id="rId75"/>
    <p:sldId id="318" r:id="rId76"/>
    <p:sldId id="319" r:id="rId77"/>
    <p:sldId id="320" r:id="rId78"/>
    <p:sldId id="321" r:id="rId79"/>
    <p:sldId id="451" r:id="rId80"/>
    <p:sldId id="322" r:id="rId81"/>
    <p:sldId id="452" r:id="rId82"/>
    <p:sldId id="453" r:id="rId83"/>
    <p:sldId id="323" r:id="rId84"/>
    <p:sldId id="324" r:id="rId85"/>
    <p:sldId id="325" r:id="rId86"/>
    <p:sldId id="454" r:id="rId87"/>
    <p:sldId id="326" r:id="rId88"/>
    <p:sldId id="327" r:id="rId89"/>
    <p:sldId id="328" r:id="rId90"/>
    <p:sldId id="329" r:id="rId91"/>
    <p:sldId id="330" r:id="rId92"/>
    <p:sldId id="331" r:id="rId93"/>
    <p:sldId id="356" r:id="rId94"/>
    <p:sldId id="332" r:id="rId95"/>
    <p:sldId id="333" r:id="rId96"/>
    <p:sldId id="334" r:id="rId97"/>
    <p:sldId id="335" r:id="rId98"/>
    <p:sldId id="455" r:id="rId99"/>
    <p:sldId id="336" r:id="rId100"/>
    <p:sldId id="337" r:id="rId101"/>
    <p:sldId id="338" r:id="rId102"/>
    <p:sldId id="339" r:id="rId103"/>
    <p:sldId id="340" r:id="rId104"/>
    <p:sldId id="456" r:id="rId105"/>
    <p:sldId id="341" r:id="rId106"/>
    <p:sldId id="342" r:id="rId107"/>
    <p:sldId id="343" r:id="rId108"/>
    <p:sldId id="457" r:id="rId109"/>
    <p:sldId id="344" r:id="rId110"/>
    <p:sldId id="458" r:id="rId111"/>
    <p:sldId id="345" r:id="rId112"/>
    <p:sldId id="459" r:id="rId113"/>
    <p:sldId id="346" r:id="rId114"/>
    <p:sldId id="347" r:id="rId115"/>
    <p:sldId id="348" r:id="rId116"/>
    <p:sldId id="349" r:id="rId117"/>
    <p:sldId id="350" r:id="rId118"/>
    <p:sldId id="351" r:id="rId119"/>
    <p:sldId id="352" r:id="rId120"/>
    <p:sldId id="353" r:id="rId121"/>
    <p:sldId id="357" r:id="rId122"/>
    <p:sldId id="358" r:id="rId123"/>
    <p:sldId id="354" r:id="rId124"/>
    <p:sldId id="359" r:id="rId125"/>
    <p:sldId id="360" r:id="rId126"/>
    <p:sldId id="361" r:id="rId127"/>
    <p:sldId id="355" r:id="rId128"/>
    <p:sldId id="362" r:id="rId129"/>
    <p:sldId id="363" r:id="rId130"/>
    <p:sldId id="364" r:id="rId131"/>
    <p:sldId id="365" r:id="rId132"/>
    <p:sldId id="366" r:id="rId133"/>
    <p:sldId id="460" r:id="rId134"/>
    <p:sldId id="367" r:id="rId135"/>
    <p:sldId id="368" r:id="rId136"/>
    <p:sldId id="369" r:id="rId137"/>
    <p:sldId id="461" r:id="rId138"/>
    <p:sldId id="370" r:id="rId139"/>
    <p:sldId id="371" r:id="rId140"/>
    <p:sldId id="372" r:id="rId141"/>
    <p:sldId id="373" r:id="rId142"/>
    <p:sldId id="462" r:id="rId143"/>
    <p:sldId id="374" r:id="rId144"/>
    <p:sldId id="375" r:id="rId145"/>
    <p:sldId id="376" r:id="rId146"/>
    <p:sldId id="377" r:id="rId147"/>
    <p:sldId id="463" r:id="rId148"/>
    <p:sldId id="378" r:id="rId149"/>
    <p:sldId id="464" r:id="rId150"/>
    <p:sldId id="379" r:id="rId151"/>
    <p:sldId id="465" r:id="rId152"/>
    <p:sldId id="380" r:id="rId153"/>
    <p:sldId id="466" r:id="rId154"/>
    <p:sldId id="381" r:id="rId155"/>
    <p:sldId id="389" r:id="rId156"/>
    <p:sldId id="382" r:id="rId157"/>
    <p:sldId id="383" r:id="rId158"/>
    <p:sldId id="384" r:id="rId159"/>
    <p:sldId id="467" r:id="rId160"/>
    <p:sldId id="385" r:id="rId161"/>
    <p:sldId id="386" r:id="rId162"/>
    <p:sldId id="387" r:id="rId163"/>
    <p:sldId id="388" r:id="rId164"/>
    <p:sldId id="390" r:id="rId165"/>
    <p:sldId id="391" r:id="rId166"/>
    <p:sldId id="392" r:id="rId167"/>
    <p:sldId id="393" r:id="rId168"/>
    <p:sldId id="394" r:id="rId169"/>
    <p:sldId id="468" r:id="rId170"/>
    <p:sldId id="395" r:id="rId171"/>
    <p:sldId id="396" r:id="rId172"/>
    <p:sldId id="397" r:id="rId173"/>
    <p:sldId id="398" r:id="rId174"/>
    <p:sldId id="399" r:id="rId175"/>
    <p:sldId id="400" r:id="rId176"/>
    <p:sldId id="401" r:id="rId177"/>
    <p:sldId id="402" r:id="rId178"/>
    <p:sldId id="469" r:id="rId179"/>
    <p:sldId id="403" r:id="rId180"/>
    <p:sldId id="404" r:id="rId181"/>
    <p:sldId id="405" r:id="rId182"/>
    <p:sldId id="406" r:id="rId183"/>
    <p:sldId id="407" r:id="rId184"/>
    <p:sldId id="408" r:id="rId185"/>
    <p:sldId id="409" r:id="rId186"/>
    <p:sldId id="410" r:id="rId187"/>
    <p:sldId id="411" r:id="rId188"/>
    <p:sldId id="412" r:id="rId189"/>
    <p:sldId id="413" r:id="rId190"/>
    <p:sldId id="414" r:id="rId191"/>
    <p:sldId id="415" r:id="rId192"/>
    <p:sldId id="416" r:id="rId193"/>
    <p:sldId id="417" r:id="rId194"/>
    <p:sldId id="418" r:id="rId195"/>
    <p:sldId id="419" r:id="rId196"/>
    <p:sldId id="420" r:id="rId197"/>
    <p:sldId id="470" r:id="rId198"/>
    <p:sldId id="421" r:id="rId199"/>
    <p:sldId id="422" r:id="rId200"/>
    <p:sldId id="423" r:id="rId201"/>
    <p:sldId id="424" r:id="rId202"/>
    <p:sldId id="425" r:id="rId203"/>
    <p:sldId id="426" r:id="rId204"/>
    <p:sldId id="471" r:id="rId205"/>
    <p:sldId id="427" r:id="rId206"/>
    <p:sldId id="428" r:id="rId207"/>
    <p:sldId id="429" r:id="rId208"/>
    <p:sldId id="430" r:id="rId209"/>
    <p:sldId id="431" r:id="rId210"/>
    <p:sldId id="432" r:id="rId211"/>
    <p:sldId id="433" r:id="rId212"/>
    <p:sldId id="472" r:id="rId213"/>
    <p:sldId id="473" r:id="rId214"/>
    <p:sldId id="434" r:id="rId215"/>
    <p:sldId id="435" r:id="rId216"/>
    <p:sldId id="436" r:id="rId217"/>
    <p:sldId id="437" r:id="rId2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08" autoAdjust="0"/>
    <p:restoredTop sz="94660"/>
  </p:normalViewPr>
  <p:slideViewPr>
    <p:cSldViewPr>
      <p:cViewPr varScale="1">
        <p:scale>
          <a:sx n="110" d="100"/>
          <a:sy n="110" d="100"/>
        </p:scale>
        <p:origin x="-16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6" Type="http://schemas.openxmlformats.org/officeDocument/2006/relationships/slide" Target="slides/slide215.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22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presProps" Target="presProps.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theme" Target="theme/theme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23.09.2018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23.09.2018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BANKACILIK HUKUKU</a:t>
            </a:r>
            <a:endParaRPr lang="tr-TR" dirty="0"/>
          </a:p>
        </p:txBody>
      </p:sp>
      <p:sp>
        <p:nvSpPr>
          <p:cNvPr id="3" name="2 Alt Başlık"/>
          <p:cNvSpPr>
            <a:spLocks noGrp="1"/>
          </p:cNvSpPr>
          <p:nvPr>
            <p:ph type="subTitle" idx="1"/>
          </p:nvPr>
        </p:nvSpPr>
        <p:spPr/>
        <p:txBody>
          <a:bodyPr/>
          <a:lstStyle/>
          <a:p>
            <a:r>
              <a:rPr lang="tr-TR" b="1" dirty="0" smtClean="0"/>
              <a:t>Banka Kartları ve Kredi Kartları Hukuku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Dolayısıyla </a:t>
            </a:r>
            <a:r>
              <a:rPr lang="tr-TR" b="1" dirty="0" smtClean="0"/>
              <a:t>üye işyerleri</a:t>
            </a:r>
            <a:r>
              <a:rPr lang="tr-TR" dirty="0" smtClean="0">
                <a:effectLst>
                  <a:outerShdw blurRad="38100" dist="38100" dir="2700000" algn="tl">
                    <a:srgbClr val="000000">
                      <a:alpha val="43137"/>
                    </a:srgbClr>
                  </a:outerShdw>
                </a:effectLst>
              </a:rPr>
              <a:t> </a:t>
            </a:r>
            <a:r>
              <a:rPr lang="tr-TR" dirty="0" smtClean="0">
                <a:solidFill>
                  <a:srgbClr val="FF0000"/>
                </a:solidFill>
              </a:rPr>
              <a:t>üye iş yeri anlaşması yapan kuruluşlar ile akdettiği sözleşme kapsamında kart sahiplerine mal teslim etmeyi veya hizmet ifa etmeyi yahut nakit temin etmeyi taahhüt eden (BKK, md. 3/1-i) kuruluş </a:t>
            </a:r>
            <a:r>
              <a:rPr lang="tr-TR" dirty="0" smtClean="0"/>
              <a:t>şeklinde tanımlanır. </a:t>
            </a:r>
          </a:p>
          <a:p>
            <a:r>
              <a:rPr lang="tr-TR" dirty="0" smtClean="0"/>
              <a:t>Bu kuruluşlara ilaveten sistem içerisinde </a:t>
            </a:r>
            <a:r>
              <a:rPr lang="tr-TR" b="1" dirty="0" smtClean="0"/>
              <a:t>kartlı sistem kuruluşları </a:t>
            </a:r>
            <a:r>
              <a:rPr lang="tr-TR" dirty="0" smtClean="0"/>
              <a:t>bulunmaktadır ki; onlar, </a:t>
            </a:r>
            <a:r>
              <a:rPr lang="tr-TR" dirty="0" smtClean="0">
                <a:solidFill>
                  <a:srgbClr val="FF0000"/>
                </a:solidFill>
              </a:rPr>
              <a:t>banka kartlarına yönelik sistemi kuran ve bu sisteme göre kart çıkarma ve üye işyeri yapma yetkisi veren kuruluşlardır </a:t>
            </a:r>
            <a:r>
              <a:rPr lang="tr-TR" dirty="0" smtClean="0"/>
              <a:t>(BKK, md. 3/1-f).  </a:t>
            </a:r>
          </a:p>
          <a:p>
            <a:endParaRPr lang="tr-TR" dirty="0" smtClean="0"/>
          </a:p>
          <a:p>
            <a:endParaRPr lang="tr-T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16632"/>
            <a:ext cx="8686800" cy="6602835"/>
          </a:xfrm>
        </p:spPr>
        <p:txBody>
          <a:bodyPr>
            <a:normAutofit fontScale="92500" lnSpcReduction="10000"/>
          </a:bodyPr>
          <a:lstStyle/>
          <a:p>
            <a:r>
              <a:rPr lang="tr-TR" dirty="0" smtClean="0">
                <a:solidFill>
                  <a:srgbClr val="FF0000"/>
                </a:solidFill>
                <a:effectLst>
                  <a:outerShdw blurRad="38100" dist="38100" dir="2700000" algn="tl">
                    <a:srgbClr val="000000">
                      <a:alpha val="43137"/>
                    </a:srgbClr>
                  </a:outerShdw>
                </a:effectLst>
              </a:rPr>
              <a:t>Talep olmaksızın müşterilerine kart çıkaran, asgari ödeme tutarını ödemeyen kart sahibine gerekli bildirimleri yaparak ödemenin gerçekleşmemesi halinde kart sahibinin kartını iptal etmeyen yahut borcun tamamı ödenmeden yeni bir kredi kartı çıkaran, banka kartlarının düzenli ve güvenli kullanımı ile bildirim, talep, şikâyet ve itirazlara ilişkin gerekli tedbirleri almaya yönelik sistemi kurmayan ve kesintisiz olarak işletmeyen kart kuruluşlarına idari para cezası uygulanır</a:t>
            </a:r>
            <a:r>
              <a:rPr lang="tr-TR" dirty="0" smtClean="0"/>
              <a:t>. </a:t>
            </a:r>
          </a:p>
          <a:p>
            <a:r>
              <a:rPr lang="tr-TR" dirty="0" smtClean="0"/>
              <a:t>İdari para cezası,  (2006 yılı için) </a:t>
            </a:r>
            <a:r>
              <a:rPr lang="tr-TR" b="1" dirty="0" smtClean="0"/>
              <a:t>2.000 TL’den 10.000 TL’ye kadar uygulanabilir</a:t>
            </a:r>
            <a:r>
              <a:rPr lang="tr-TR" dirty="0" smtClean="0"/>
              <a:t> (BKK, md. 35/1-a). </a:t>
            </a:r>
          </a:p>
          <a:p>
            <a:r>
              <a:rPr lang="tr-TR" dirty="0" smtClean="0"/>
              <a:t>Uygulanacak para cezası her yıl yeniden değerleme oranında arttırılarak güncellenir (BKK, md. 35/2). </a:t>
            </a:r>
          </a:p>
          <a:p>
            <a:endParaRPr lang="tr-T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048672"/>
          </a:xfrm>
        </p:spPr>
        <p:txBody>
          <a:bodyPr>
            <a:normAutofit/>
          </a:bodyPr>
          <a:lstStyle/>
          <a:p>
            <a:r>
              <a:rPr lang="tr-TR" dirty="0" smtClean="0"/>
              <a:t>Kart müşterileri </a:t>
            </a:r>
            <a:r>
              <a:rPr lang="tr-TR" dirty="0" smtClean="0">
                <a:effectLst>
                  <a:outerShdw blurRad="38100" dist="38100" dir="2700000" algn="tl">
                    <a:srgbClr val="000000">
                      <a:alpha val="43137"/>
                    </a:srgbClr>
                  </a:outerShdw>
                </a:effectLst>
              </a:rPr>
              <a:t>kartın çıkarılması öncesinde yeteri derecede bilgilendirilmeli</a:t>
            </a:r>
            <a:r>
              <a:rPr lang="tr-TR" dirty="0" smtClean="0"/>
              <a:t>dir (BKK, md. 8/4). </a:t>
            </a:r>
          </a:p>
          <a:p>
            <a:r>
              <a:rPr lang="tr-TR" dirty="0" smtClean="0"/>
              <a:t>Bunun yanında </a:t>
            </a:r>
            <a:r>
              <a:rPr lang="tr-TR" b="1" dirty="0" smtClean="0"/>
              <a:t>müşterinin talebi üzerine</a:t>
            </a:r>
            <a:r>
              <a:rPr lang="tr-TR" dirty="0" smtClean="0"/>
              <a:t>, </a:t>
            </a:r>
            <a:r>
              <a:rPr lang="tr-TR" dirty="0" smtClean="0">
                <a:solidFill>
                  <a:srgbClr val="FF0000"/>
                </a:solidFill>
                <a:effectLst>
                  <a:outerShdw blurRad="38100" dist="38100" dir="2700000" algn="tl">
                    <a:srgbClr val="000000">
                      <a:alpha val="43137"/>
                    </a:srgbClr>
                  </a:outerShdw>
                </a:effectLst>
              </a:rPr>
              <a:t>kartı ile ilgili yapmış olduğu harcamalara ait kayıtları 30 günü geçmemekle birlikte işlemin niteliğine uygun bir sürede kendisine verilmesi gerekmekte</a:t>
            </a:r>
            <a:r>
              <a:rPr lang="tr-TR" dirty="0" smtClean="0"/>
              <a:t>dir (BKK, md. 8/4). </a:t>
            </a:r>
          </a:p>
          <a:p>
            <a:r>
              <a:rPr lang="tr-TR" dirty="0" smtClean="0"/>
              <a:t>Müşterinin </a:t>
            </a:r>
            <a:r>
              <a:rPr lang="tr-TR" u="sng" dirty="0" smtClean="0">
                <a:solidFill>
                  <a:srgbClr val="FF0000"/>
                </a:solidFill>
              </a:rPr>
              <a:t>yurt dışı işlemlerinde 30 günlük süre, 60 gün olarak uygulanır </a:t>
            </a:r>
            <a:r>
              <a:rPr lang="tr-TR" dirty="0" smtClean="0"/>
              <a:t>(BKK, md. 8/4).</a:t>
            </a:r>
          </a:p>
          <a:p>
            <a:endParaRPr lang="tr-T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53336"/>
          </a:xfrm>
        </p:spPr>
        <p:txBody>
          <a:bodyPr>
            <a:normAutofit fontScale="92500"/>
          </a:bodyPr>
          <a:lstStyle/>
          <a:p>
            <a:r>
              <a:rPr lang="tr-TR" dirty="0" smtClean="0"/>
              <a:t>Bilindiği üzere bazı hallerde (özellikle elektronik işlemlerde) </a:t>
            </a:r>
            <a:r>
              <a:rPr lang="tr-TR" b="1" dirty="0" smtClean="0"/>
              <a:t>kart üzerine yazılı bilgilerin beyanı müşterilerden talep edilmekte</a:t>
            </a:r>
            <a:r>
              <a:rPr lang="tr-TR" dirty="0" smtClean="0"/>
              <a:t>dir. </a:t>
            </a:r>
          </a:p>
          <a:p>
            <a:r>
              <a:rPr lang="tr-TR" dirty="0" smtClean="0"/>
              <a:t>Bu bilgiler kod numarası, şifre ya da kimliği belirleyici başka türden bilgiler olabilir (BKK, md. 8/5). </a:t>
            </a:r>
          </a:p>
          <a:p>
            <a:r>
              <a:rPr lang="tr-TR" dirty="0" smtClean="0"/>
              <a:t>Kart çıkaran kuruluşlar, </a:t>
            </a:r>
            <a:r>
              <a:rPr lang="tr-TR" b="1" dirty="0" smtClean="0"/>
              <a:t>bu tür bilgilerin gizli kalması amacıyla gerekli önlemleri almakla yüküm</a:t>
            </a:r>
            <a:r>
              <a:rPr lang="tr-TR" dirty="0" smtClean="0"/>
              <a:t>lendirilmiştir (BKK, md. 8/5).  </a:t>
            </a:r>
          </a:p>
          <a:p>
            <a:r>
              <a:rPr lang="tr-TR" dirty="0" smtClean="0"/>
              <a:t>Ayrıca kuruluşlar, harcama ya da alacak belgelerinin müşteri nüshası üzerinde ve diğer yazışmalarda </a:t>
            </a:r>
            <a:r>
              <a:rPr lang="tr-TR" dirty="0" smtClean="0">
                <a:solidFill>
                  <a:srgbClr val="FF0000"/>
                </a:solidFill>
                <a:effectLst>
                  <a:outerShdw blurRad="38100" dist="38100" dir="2700000" algn="tl">
                    <a:srgbClr val="000000">
                      <a:alpha val="43137"/>
                    </a:srgbClr>
                  </a:outerShdw>
                </a:effectLst>
              </a:rPr>
              <a:t>kart numarasının açıkça yer almasını engellemekle yükümlü</a:t>
            </a:r>
            <a:r>
              <a:rPr lang="tr-TR" dirty="0" smtClean="0"/>
              <a:t>dür (BKK, md. 8/5). </a:t>
            </a:r>
          </a:p>
          <a:p>
            <a:endParaRPr lang="tr-T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548680"/>
            <a:ext cx="8352928" cy="6192688"/>
          </a:xfrm>
        </p:spPr>
        <p:txBody>
          <a:bodyPr>
            <a:normAutofit/>
          </a:bodyPr>
          <a:lstStyle/>
          <a:p>
            <a:r>
              <a:rPr lang="tr-TR" dirty="0" smtClean="0"/>
              <a:t>Örneğin günlük hayatta POS cihazlarından çıkan harcama belgesi üzerinde kart numaralarının bazı hanelerinin görülmediği, bu düzenlemenin uygulaması olduğu anlaşılmalıdır. </a:t>
            </a:r>
          </a:p>
          <a:p>
            <a:r>
              <a:rPr lang="tr-TR" b="1" dirty="0" smtClean="0"/>
              <a:t>Kart çıkaran kuruluşlar sahibi adına çıkardıkları kartları, sahiplerine teslim etmekle yükümlüdür</a:t>
            </a:r>
            <a:r>
              <a:rPr lang="tr-TR" dirty="0" smtClean="0"/>
              <a:t>. </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Buna bağlı olarak </a:t>
            </a:r>
            <a:r>
              <a:rPr lang="tr-TR" dirty="0" smtClean="0">
                <a:effectLst>
                  <a:outerShdw blurRad="38100" dist="38100" dir="2700000" algn="tl">
                    <a:srgbClr val="000000">
                      <a:alpha val="43137"/>
                    </a:srgbClr>
                  </a:outerShdw>
                </a:effectLst>
              </a:rPr>
              <a:t>sahibi haricinde başka bir kişiye yapılan teslimatın olumsuz sonuçlarıyla karşı karşıya kalacak</a:t>
            </a:r>
            <a:r>
              <a:rPr lang="tr-TR" dirty="0" smtClean="0"/>
              <a:t>tır (BKK, md. 8/6). </a:t>
            </a:r>
          </a:p>
          <a:p>
            <a:r>
              <a:rPr lang="tr-TR" dirty="0" smtClean="0"/>
              <a:t>Ayrıca reşit olmayanlar adına çıkarılan kartlarla ilgili teslimatlarda da, </a:t>
            </a:r>
            <a:r>
              <a:rPr lang="tr-TR" b="1" dirty="0" smtClean="0"/>
              <a:t>ek kart talebinde bulunan asıl kart sahibine teslimatın yapılması zorunlu</a:t>
            </a:r>
            <a:r>
              <a:rPr lang="tr-TR" dirty="0" smtClean="0"/>
              <a:t>dur (BKK, md. 8/6). </a:t>
            </a:r>
          </a:p>
          <a:p>
            <a:r>
              <a:rPr lang="tr-TR" dirty="0" smtClean="0"/>
              <a:t>Kuruluşlar buna ilişkin </a:t>
            </a:r>
            <a:r>
              <a:rPr lang="tr-TR" b="1" dirty="0" smtClean="0"/>
              <a:t>önlemleri almak zorunda</a:t>
            </a:r>
            <a:r>
              <a:rPr lang="tr-TR" dirty="0" smtClean="0"/>
              <a:t>dır (BKK, md. 8/6).</a:t>
            </a:r>
          </a:p>
          <a:p>
            <a:endParaRPr lang="tr-T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Kredi Kartı Limiti</a:t>
            </a:r>
            <a:endParaRPr lang="tr-TR" dirty="0"/>
          </a:p>
        </p:txBody>
      </p:sp>
      <p:sp>
        <p:nvSpPr>
          <p:cNvPr id="3" name="2 İçerik Yer Tutucusu"/>
          <p:cNvSpPr>
            <a:spLocks noGrp="1"/>
          </p:cNvSpPr>
          <p:nvPr>
            <p:ph idx="1"/>
          </p:nvPr>
        </p:nvSpPr>
        <p:spPr/>
        <p:txBody>
          <a:bodyPr>
            <a:normAutofit/>
          </a:bodyPr>
          <a:lstStyle/>
          <a:p>
            <a:r>
              <a:rPr lang="tr-TR" dirty="0" smtClean="0"/>
              <a:t>Kredi </a:t>
            </a:r>
            <a:r>
              <a:rPr lang="tr-TR" b="1" dirty="0" smtClean="0"/>
              <a:t>kartı çıkaran kuruluşlar</a:t>
            </a:r>
            <a:r>
              <a:rPr lang="tr-TR" dirty="0" smtClean="0"/>
              <a:t>, müşterilerinin harcamalarını sınırlandıracak şekilde, kredi kartlarına </a:t>
            </a:r>
            <a:r>
              <a:rPr lang="tr-TR" b="1" dirty="0" smtClean="0"/>
              <a:t>limit belirlemekle yüküml</a:t>
            </a:r>
            <a:r>
              <a:rPr lang="tr-TR" dirty="0" smtClean="0"/>
              <a:t>üdür. </a:t>
            </a:r>
          </a:p>
          <a:p>
            <a:r>
              <a:rPr lang="tr-TR" dirty="0" smtClean="0"/>
              <a:t>Limitin belirlenmesi işlemi, </a:t>
            </a:r>
            <a:r>
              <a:rPr lang="tr-TR" b="1" dirty="0" smtClean="0"/>
              <a:t>kişisel verilere bağlı</a:t>
            </a:r>
            <a:r>
              <a:rPr lang="tr-TR" dirty="0" smtClean="0"/>
              <a:t> olarak kuruluş tarafından yerine getirirler. </a:t>
            </a:r>
            <a:endParaRPr lang="tr-T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veriler sırasıyla; </a:t>
            </a:r>
          </a:p>
          <a:p>
            <a:pPr lvl="1"/>
            <a:r>
              <a:rPr lang="tr-TR" dirty="0" smtClean="0"/>
              <a:t>Yasaklılık veya kredi kartı kullanmaya engel durumun tespiti,</a:t>
            </a:r>
          </a:p>
          <a:p>
            <a:pPr lvl="1"/>
            <a:r>
              <a:rPr lang="tr-TR" dirty="0" smtClean="0"/>
              <a:t>Ekonomik ve sosyal durum, </a:t>
            </a:r>
          </a:p>
          <a:p>
            <a:pPr lvl="1"/>
            <a:r>
              <a:rPr lang="tr-TR" dirty="0" smtClean="0"/>
              <a:t>Aylık veya yıllık ortalama gelir, </a:t>
            </a:r>
          </a:p>
          <a:p>
            <a:pPr lvl="1"/>
            <a:r>
              <a:rPr lang="tr-TR" dirty="0" smtClean="0"/>
              <a:t>Sahip olunan diğer kredi kartlarının toplam limitleri,</a:t>
            </a:r>
          </a:p>
          <a:p>
            <a:pPr lvl="1"/>
            <a:r>
              <a:rPr lang="tr-TR" dirty="0" smtClean="0"/>
              <a:t>Kredi notu,</a:t>
            </a:r>
          </a:p>
          <a:p>
            <a:pPr lvl="1"/>
            <a:r>
              <a:rPr lang="tr-TR" dirty="0" smtClean="0"/>
              <a:t>Müşterinin tanınması,</a:t>
            </a:r>
          </a:p>
          <a:p>
            <a:pPr lvl="1"/>
            <a:r>
              <a:rPr lang="tr-TR" dirty="0" smtClean="0"/>
              <a:t>Bilgi alışverişi, takas ve mahsup işlemlerine yönelik müşteri hakkında sağlanan bilgilerdir. </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674843"/>
          </a:xfrm>
        </p:spPr>
        <p:txBody>
          <a:bodyPr>
            <a:normAutofit/>
          </a:bodyPr>
          <a:lstStyle/>
          <a:p>
            <a:r>
              <a:rPr lang="tr-TR" b="1" dirty="0" smtClean="0"/>
              <a:t>Bu veriler </a:t>
            </a:r>
            <a:r>
              <a:rPr lang="tr-TR" dirty="0" smtClean="0"/>
              <a:t>kullanılmak suretiyle müşteriye çıkarılacak kredi kartının </a:t>
            </a:r>
            <a:r>
              <a:rPr lang="tr-TR" b="1" dirty="0" smtClean="0"/>
              <a:t>limiti tespit edilecektir</a:t>
            </a:r>
            <a:r>
              <a:rPr lang="tr-TR" dirty="0" smtClean="0"/>
              <a:t> (BKK, md. 9/1). </a:t>
            </a:r>
          </a:p>
          <a:p>
            <a:r>
              <a:rPr lang="tr-TR" dirty="0" smtClean="0"/>
              <a:t>Limitler güncellenmek suretiyle arttırılabilir ya da azaltılabilir. </a:t>
            </a:r>
          </a:p>
          <a:p>
            <a:r>
              <a:rPr lang="tr-TR" dirty="0" smtClean="0"/>
              <a:t>Ancak </a:t>
            </a:r>
            <a:r>
              <a:rPr lang="tr-TR" b="1" dirty="0" smtClean="0"/>
              <a:t>limit artışı kart sahibinin talebine bağlı </a:t>
            </a:r>
            <a:r>
              <a:rPr lang="tr-TR" dirty="0" smtClean="0"/>
              <a:t>olarak gerçekleşebilir. </a:t>
            </a:r>
          </a:p>
          <a:p>
            <a:r>
              <a:rPr lang="tr-TR" dirty="0" smtClean="0"/>
              <a:t>Kart sahipleri yapmış oldukları harcamalarla </a:t>
            </a:r>
            <a:r>
              <a:rPr lang="tr-TR" dirty="0" smtClean="0">
                <a:solidFill>
                  <a:srgbClr val="FF0000"/>
                </a:solidFill>
                <a:effectLst>
                  <a:outerShdw blurRad="38100" dist="38100" dir="2700000" algn="tl">
                    <a:srgbClr val="000000">
                      <a:alpha val="43137"/>
                    </a:srgbClr>
                  </a:outerShdw>
                </a:effectLst>
              </a:rPr>
              <a:t>limit üzerine çıkma ihtimalleri bulunabilir</a:t>
            </a:r>
            <a:r>
              <a:rPr lang="tr-TR" dirty="0" smtClean="0"/>
              <a:t>. </a:t>
            </a:r>
          </a:p>
          <a:p>
            <a:r>
              <a:rPr lang="tr-TR" dirty="0" smtClean="0"/>
              <a:t>Örneğin ödenmeyen ve biriken taksitler nedeniyle ya da başkaca nedenlerle güncel borç, limit üzerine çıkabilir. </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Müşterinin </a:t>
            </a:r>
            <a:r>
              <a:rPr lang="tr-TR" b="1" dirty="0" smtClean="0"/>
              <a:t>limit aşımı nedeniyle</a:t>
            </a:r>
            <a:r>
              <a:rPr lang="tr-TR" i="1" dirty="0" smtClean="0"/>
              <a:t>“...aşılan miktara işlem tarihi ile ödeme tarihi arasındaki süre için, akdi faizden başka </a:t>
            </a:r>
            <a:r>
              <a:rPr lang="tr-TR" i="1" dirty="0" smtClean="0">
                <a:solidFill>
                  <a:srgbClr val="FF0000"/>
                </a:solidFill>
              </a:rPr>
              <a:t>herhangi bir ücret...”</a:t>
            </a:r>
            <a:r>
              <a:rPr lang="tr-TR" dirty="0" smtClean="0">
                <a:solidFill>
                  <a:srgbClr val="FF0000"/>
                </a:solidFill>
              </a:rPr>
              <a:t> uygulanamaz</a:t>
            </a:r>
            <a:r>
              <a:rPr lang="tr-TR" dirty="0" smtClean="0"/>
              <a:t> (BKK, md. 9/1).  </a:t>
            </a:r>
          </a:p>
          <a:p>
            <a:r>
              <a:rPr lang="tr-TR" dirty="0" smtClean="0"/>
              <a:t>BKK md. 9/1 hükmüne aykırı olarak işlem yapan kart kuruluşlarına (2006 yılı için) </a:t>
            </a:r>
            <a:r>
              <a:rPr lang="tr-TR" b="1" dirty="0" smtClean="0"/>
              <a:t>2.000 TL’den 10.000 TL’ye kadar idari para cezası </a:t>
            </a:r>
            <a:r>
              <a:rPr lang="tr-TR" dirty="0" smtClean="0"/>
              <a:t>uygulanır (BKK, md. 35/1-b). </a:t>
            </a:r>
          </a:p>
          <a:p>
            <a:r>
              <a:rPr lang="tr-TR" dirty="0" smtClean="0"/>
              <a:t>Uygulanacak idari para cezası her yıl yeniden değerleme oranında arttırılır (BKK, md. 35/2).</a:t>
            </a:r>
          </a:p>
          <a:p>
            <a:endParaRPr lang="tr-TR"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lnSpcReduction="10000"/>
          </a:bodyPr>
          <a:lstStyle/>
          <a:p>
            <a:r>
              <a:rPr lang="tr-TR" dirty="0" smtClean="0"/>
              <a:t>Kredi kartlarının limitinin belirlenmesinde uygulanan </a:t>
            </a:r>
            <a:r>
              <a:rPr lang="tr-TR" b="1" dirty="0" smtClean="0"/>
              <a:t>üst bir sınır daha bulunmakta</a:t>
            </a:r>
            <a:r>
              <a:rPr lang="tr-TR" dirty="0" smtClean="0"/>
              <a:t>dır. </a:t>
            </a:r>
          </a:p>
          <a:p>
            <a:r>
              <a:rPr lang="tr-TR" dirty="0" smtClean="0"/>
              <a:t>Bu sınıra </a:t>
            </a:r>
            <a:r>
              <a:rPr lang="tr-TR" b="1" dirty="0" smtClean="0"/>
              <a:t>“</a:t>
            </a:r>
            <a:r>
              <a:rPr lang="tr-TR" b="1" i="1" dirty="0" smtClean="0"/>
              <a:t>genel limit</a:t>
            </a:r>
            <a:r>
              <a:rPr lang="tr-TR" b="1" dirty="0" smtClean="0"/>
              <a:t>” </a:t>
            </a:r>
            <a:r>
              <a:rPr lang="tr-TR" dirty="0" smtClean="0"/>
              <a:t>adı verilebilir. </a:t>
            </a:r>
          </a:p>
          <a:p>
            <a:r>
              <a:rPr lang="tr-TR" dirty="0" smtClean="0"/>
              <a:t>Bir kart müşterisinin birden çok kredi kartına sahip olma imkânını düşünen yasa koyucu; </a:t>
            </a:r>
            <a:r>
              <a:rPr lang="tr-TR" dirty="0" smtClean="0">
                <a:solidFill>
                  <a:srgbClr val="FF0000"/>
                </a:solidFill>
              </a:rPr>
              <a:t>o kişinin tüm kredi kartları için toplam limitin</a:t>
            </a:r>
            <a:r>
              <a:rPr lang="tr-TR" dirty="0" smtClean="0"/>
              <a:t>, </a:t>
            </a:r>
            <a:r>
              <a:rPr lang="tr-TR" b="1" dirty="0" smtClean="0"/>
              <a:t>ilk yıl için</a:t>
            </a:r>
            <a:r>
              <a:rPr lang="tr-TR" dirty="0" smtClean="0"/>
              <a:t>, ilgilinin </a:t>
            </a:r>
            <a:r>
              <a:rPr lang="tr-TR" dirty="0" smtClean="0">
                <a:solidFill>
                  <a:srgbClr val="FF0000"/>
                </a:solidFill>
              </a:rPr>
              <a:t>aylık ortalama net gelirinin 2 katına</a:t>
            </a:r>
            <a:r>
              <a:rPr lang="tr-TR" dirty="0" smtClean="0"/>
              <a:t>, </a:t>
            </a:r>
            <a:r>
              <a:rPr lang="tr-TR" b="1" dirty="0" smtClean="0"/>
              <a:t>ikinci yıl için ise</a:t>
            </a:r>
            <a:r>
              <a:rPr lang="tr-TR" dirty="0" smtClean="0"/>
              <a:t>, </a:t>
            </a:r>
            <a:r>
              <a:rPr lang="tr-TR" dirty="0" smtClean="0">
                <a:solidFill>
                  <a:srgbClr val="FF0000"/>
                </a:solidFill>
              </a:rPr>
              <a:t>4 katına kadar olabileceğini düzenlemiştir </a:t>
            </a:r>
            <a:r>
              <a:rPr lang="tr-TR" dirty="0" smtClean="0"/>
              <a:t>(BKK, md. 9/2). </a:t>
            </a:r>
          </a:p>
          <a:p>
            <a:r>
              <a:rPr lang="tr-TR" b="1" dirty="0" smtClean="0"/>
              <a:t>Aylık ortalama net gelir</a:t>
            </a:r>
            <a:r>
              <a:rPr lang="tr-TR" dirty="0" smtClean="0"/>
              <a:t>, kart sahibinin beyanı ya da kart kuruluşunun teyit ettiği bilgi ile tespit edilebilir. </a:t>
            </a:r>
            <a:r>
              <a:rPr lang="tr-TR" dirty="0" smtClean="0">
                <a:solidFill>
                  <a:srgbClr val="FF0000"/>
                </a:solidFill>
                <a:effectLst>
                  <a:outerShdw blurRad="38100" dist="38100" dir="2700000" algn="tl">
                    <a:srgbClr val="000000">
                      <a:alpha val="43137"/>
                    </a:srgbClr>
                  </a:outerShdw>
                </a:effectLst>
              </a:rPr>
              <a:t>1.000 TL’ye kadar olan kredi kartları bu belirlemenin önemli bir istisnasıdır </a:t>
            </a:r>
            <a:r>
              <a:rPr lang="tr-TR" dirty="0" smtClean="0"/>
              <a:t>(BKK, md. 9/2).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Yukarıda yer alan </a:t>
            </a:r>
            <a:r>
              <a:rPr lang="tr-TR" dirty="0" smtClean="0">
                <a:effectLst>
                  <a:outerShdw blurRad="38100" dist="38100" dir="2700000" algn="tl">
                    <a:srgbClr val="000000">
                      <a:alpha val="43137"/>
                    </a:srgbClr>
                  </a:outerShdw>
                </a:effectLst>
              </a:rPr>
              <a:t>aktörlerin varlığıyla sistemin artık tamamlandığı</a:t>
            </a:r>
            <a:r>
              <a:rPr lang="tr-TR" dirty="0" smtClean="0"/>
              <a:t>, kart sahipleri üye işyerlerinden mal ve hizmet satın almaya başladığı kabul edilebilir. </a:t>
            </a:r>
          </a:p>
          <a:p>
            <a:r>
              <a:rPr lang="tr-TR" b="1" dirty="0" smtClean="0"/>
              <a:t>Üye iş yerleri</a:t>
            </a:r>
            <a:r>
              <a:rPr lang="tr-TR" dirty="0" smtClean="0"/>
              <a:t>, kart sahiplerinin harcamalarına ya da nakit teminlerinin karşılığında onlara bir </a:t>
            </a:r>
            <a:r>
              <a:rPr lang="tr-TR" b="1" dirty="0" smtClean="0"/>
              <a:t>harcama belgesi yahut nakit ödeme belgesi </a:t>
            </a:r>
            <a:r>
              <a:rPr lang="tr-TR" dirty="0" smtClean="0"/>
              <a:t>ibraz ederek işlemi bir yönüyle </a:t>
            </a:r>
            <a:r>
              <a:rPr lang="tr-TR" dirty="0" smtClean="0">
                <a:solidFill>
                  <a:srgbClr val="FF0000"/>
                </a:solidFill>
              </a:rPr>
              <a:t>belgelendirmektedirler</a:t>
            </a:r>
            <a:r>
              <a:rPr lang="tr-TR" dirty="0" smtClean="0"/>
              <a:t>.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a:bodyPr>
          <a:lstStyle/>
          <a:p>
            <a:r>
              <a:rPr lang="tr-TR" dirty="0" smtClean="0"/>
              <a:t>Daha önceki başlıkta da açıklandığı üzere; kart sahipleri üçüncü kişiler adına asıl karta bağlı olan ek kartların çıkarılmasını talep edebilir. </a:t>
            </a:r>
          </a:p>
          <a:p>
            <a:r>
              <a:rPr lang="tr-TR" dirty="0" smtClean="0"/>
              <a:t>Bu halde </a:t>
            </a:r>
            <a:r>
              <a:rPr lang="tr-TR" dirty="0" smtClean="0">
                <a:solidFill>
                  <a:srgbClr val="FF0000"/>
                </a:solidFill>
              </a:rPr>
              <a:t>ek kart limiti asıl karta bağlı olmak zorunda</a:t>
            </a:r>
            <a:r>
              <a:rPr lang="tr-TR" dirty="0" smtClean="0"/>
              <a:t>dır ve </a:t>
            </a:r>
            <a:r>
              <a:rPr lang="tr-TR" dirty="0" smtClean="0">
                <a:solidFill>
                  <a:srgbClr val="FF0000"/>
                </a:solidFill>
              </a:rPr>
              <a:t>asıl kart limitini aşamaz </a:t>
            </a:r>
            <a:r>
              <a:rPr lang="tr-TR" dirty="0" smtClean="0"/>
              <a:t>(BKK, md. 9/2). </a:t>
            </a:r>
          </a:p>
          <a:p>
            <a:r>
              <a:rPr lang="tr-TR" dirty="0" smtClean="0"/>
              <a:t>Bu yükümlülüklere aykırı davranan kart kuruluşlarına (2006 yılı için) </a:t>
            </a:r>
            <a:r>
              <a:rPr lang="tr-TR" dirty="0" smtClean="0">
                <a:solidFill>
                  <a:srgbClr val="FF0000"/>
                </a:solidFill>
              </a:rPr>
              <a:t>5.000 TL’den az olmamak üzere</a:t>
            </a:r>
            <a:r>
              <a:rPr lang="tr-TR" dirty="0" smtClean="0"/>
              <a:t>, aykırılık oluşturan yani aykırı şekilde aşılan limit toplamının % 1’lik tutarı kadar idari para cezası uygulanır (BKK, md. 35/1-b).</a:t>
            </a:r>
          </a:p>
          <a:p>
            <a:endParaRPr lang="tr-TR"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smtClean="0"/>
              <a:t>Hesap Özetinin Gönderilmesi</a:t>
            </a:r>
            <a:endParaRPr lang="tr-TR" dirty="0"/>
          </a:p>
        </p:txBody>
      </p:sp>
      <p:sp>
        <p:nvSpPr>
          <p:cNvPr id="3" name="2 İçerik Yer Tutucusu"/>
          <p:cNvSpPr>
            <a:spLocks noGrp="1"/>
          </p:cNvSpPr>
          <p:nvPr>
            <p:ph idx="1"/>
          </p:nvPr>
        </p:nvSpPr>
        <p:spPr/>
        <p:txBody>
          <a:bodyPr>
            <a:normAutofit/>
          </a:bodyPr>
          <a:lstStyle/>
          <a:p>
            <a:r>
              <a:rPr lang="tr-TR" dirty="0" smtClean="0"/>
              <a:t>Hesap özeti, kart sahibinin bir aylık hesap dönemine ilişkin dönem borcunu gösteren bir cetvel olarak tanımlanabilir. </a:t>
            </a:r>
          </a:p>
          <a:p>
            <a:r>
              <a:rPr lang="tr-TR" dirty="0" smtClean="0"/>
              <a:t>Kart sahibine ait hesap özeti, önceki dönemden devreden borç bakiyesi yanında dönem içi işlem tutarları ile diğer bilgileri bünyesinde barındırır. </a:t>
            </a:r>
          </a:p>
          <a:p>
            <a:endParaRPr lang="tr-TR" dirty="0" smtClean="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lstStyle/>
          <a:p>
            <a:r>
              <a:rPr lang="tr-TR" dirty="0" smtClean="0"/>
              <a:t>Müşterinin </a:t>
            </a:r>
            <a:r>
              <a:rPr lang="tr-TR" b="1" dirty="0" smtClean="0"/>
              <a:t>hesap kesim tarihi </a:t>
            </a:r>
            <a:r>
              <a:rPr lang="tr-TR" dirty="0" smtClean="0"/>
              <a:t>ve buna bağlı olarak </a:t>
            </a:r>
            <a:r>
              <a:rPr lang="tr-TR" b="1" dirty="0" smtClean="0"/>
              <a:t>son ödeme tarihi </a:t>
            </a:r>
            <a:r>
              <a:rPr lang="tr-TR" dirty="0" smtClean="0">
                <a:solidFill>
                  <a:srgbClr val="FF0000"/>
                </a:solidFill>
                <a:effectLst>
                  <a:outerShdw blurRad="38100" dist="38100" dir="2700000" algn="tl">
                    <a:srgbClr val="000000">
                      <a:alpha val="43137"/>
                    </a:srgbClr>
                  </a:outerShdw>
                </a:effectLst>
              </a:rPr>
              <a:t>hesap özeti ile </a:t>
            </a:r>
            <a:r>
              <a:rPr lang="tr-TR" b="1" dirty="0" smtClean="0"/>
              <a:t>kart sahibine tebliğ edilir</a:t>
            </a:r>
            <a:r>
              <a:rPr lang="tr-TR" dirty="0" smtClean="0"/>
              <a:t>. </a:t>
            </a:r>
          </a:p>
          <a:p>
            <a:r>
              <a:rPr lang="tr-TR" dirty="0" smtClean="0"/>
              <a:t>Kart çıkaran kuruluş kart sahibine, düzenlediği hesap özetini; yazılı veya talebi doğrultusunda elektronik ortam yahut başkaca etkin yollarla bildirmek zorundadır (BKK, md. 10).</a:t>
            </a:r>
            <a:endParaRPr lang="tr-TR"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77500" lnSpcReduction="20000"/>
          </a:bodyPr>
          <a:lstStyle/>
          <a:p>
            <a:r>
              <a:rPr lang="tr-TR" dirty="0" smtClean="0"/>
              <a:t>Kredi kartı sahiplerine gönderilecek hesap özetlerinde (BKHY, md. 19);</a:t>
            </a:r>
          </a:p>
          <a:p>
            <a:pPr lvl="1"/>
            <a:r>
              <a:rPr lang="tr-TR" dirty="0" smtClean="0"/>
              <a:t>Kredi kartı sahibinin adı, soyadı ve adresine,</a:t>
            </a:r>
          </a:p>
          <a:p>
            <a:pPr lvl="1"/>
            <a:r>
              <a:rPr lang="tr-TR" dirty="0" smtClean="0"/>
              <a:t>Kredi kartıyla yapılan işlemlere ilişkin dönem borcuna,</a:t>
            </a:r>
          </a:p>
          <a:p>
            <a:pPr lvl="1"/>
            <a:r>
              <a:rPr lang="tr-TR" dirty="0" smtClean="0"/>
              <a:t>Toplam kredi kartı limitine,</a:t>
            </a:r>
          </a:p>
          <a:p>
            <a:pPr lvl="1"/>
            <a:r>
              <a:rPr lang="tr-TR" dirty="0" smtClean="0"/>
              <a:t>Hesap kesim tarihine,</a:t>
            </a:r>
          </a:p>
          <a:p>
            <a:pPr lvl="1"/>
            <a:r>
              <a:rPr lang="tr-TR" dirty="0" smtClean="0"/>
              <a:t>Son ödeme tarihine,</a:t>
            </a:r>
          </a:p>
          <a:p>
            <a:pPr lvl="1"/>
            <a:r>
              <a:rPr lang="tr-TR" dirty="0" smtClean="0"/>
              <a:t>Bir sonraki hesap kesim tarihi ve son ödeme tarihine,</a:t>
            </a:r>
          </a:p>
          <a:p>
            <a:pPr lvl="1"/>
            <a:r>
              <a:rPr lang="tr-TR" dirty="0" smtClean="0"/>
              <a:t>Ödenmesi gereken asgari tutara,</a:t>
            </a:r>
          </a:p>
          <a:p>
            <a:pPr lvl="1"/>
            <a:r>
              <a:rPr lang="tr-TR" dirty="0" smtClean="0"/>
              <a:t>Kredi kartıyla yapılan nakit çekim işlemlerinin veya mal ve hizmet alımlarının tutar ve tarihlerine,</a:t>
            </a:r>
          </a:p>
          <a:p>
            <a:pPr lvl="1"/>
            <a:r>
              <a:rPr lang="tr-TR" dirty="0" smtClean="0"/>
              <a:t>Kredi kartlarına uygulanan akdi faiz oranlarına,</a:t>
            </a:r>
          </a:p>
          <a:p>
            <a:pPr lvl="1"/>
            <a:r>
              <a:rPr lang="tr-TR" dirty="0" smtClean="0"/>
              <a:t>Kredi kartlarına uygulanan gecikme faizi oranlarına,</a:t>
            </a:r>
          </a:p>
          <a:p>
            <a:pPr lvl="1"/>
            <a:r>
              <a:rPr lang="tr-TR" dirty="0" smtClean="0"/>
              <a:t>Kredi kartlarına ilişkin olarak ilgili hesap özetinde tahakkuk ettirilen yıllık ücret, faiz ve diğer her türlü ücret ve komisyon tutarlarına,</a:t>
            </a:r>
          </a:p>
          <a:p>
            <a:pPr lvl="1"/>
            <a:r>
              <a:rPr lang="tr-TR" dirty="0" smtClean="0"/>
              <a:t>Kredi kartı ile gerçekleştirilen yabancı para cinsinden işlemlerde, işleme konu döviz cinsi ve tutarı ile kart hesabına borç kaydedilen para birimi ve tutarına, ilişkin bilgilerin bulunması zorunludur.</a:t>
            </a:r>
          </a:p>
          <a:p>
            <a:endParaRPr lang="tr-TR"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Hesap özetinin usulüne uygun gönderilmemesi nedeniyle ilgili kuruluş adına (2006 yılı için) 2.000 TL’den 10.000 TL’ye kadar idari para cezası uygulanır (BKK, md. 35/1-c).</a:t>
            </a:r>
          </a:p>
          <a:p>
            <a:endParaRPr lang="tr-TR"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i="1" dirty="0" smtClean="0"/>
              <a:t>Şikâyet ve İtirazlar</a:t>
            </a:r>
            <a:endParaRPr lang="tr-TR" dirty="0"/>
          </a:p>
        </p:txBody>
      </p:sp>
      <p:sp>
        <p:nvSpPr>
          <p:cNvPr id="3" name="2 İçerik Yer Tutucusu"/>
          <p:cNvSpPr>
            <a:spLocks noGrp="1"/>
          </p:cNvSpPr>
          <p:nvPr>
            <p:ph idx="1"/>
          </p:nvPr>
        </p:nvSpPr>
        <p:spPr>
          <a:xfrm>
            <a:off x="251520" y="980728"/>
            <a:ext cx="8712968" cy="5688632"/>
          </a:xfrm>
        </p:spPr>
        <p:txBody>
          <a:bodyPr>
            <a:normAutofit/>
          </a:bodyPr>
          <a:lstStyle/>
          <a:p>
            <a:r>
              <a:rPr lang="tr-TR" dirty="0" smtClean="0"/>
              <a:t>Kart çıkaran kuruluşlar, müşterilerinin kullandıkları kartlarla ilgili olarak şikâyet ya da taleplerini cevaplayacak bir sisteme sahip olmaları ve bu sistemi kesintisiz şekilde işletmeleri gerekmektedir. </a:t>
            </a:r>
          </a:p>
          <a:p>
            <a:r>
              <a:rPr lang="tr-TR" dirty="0" smtClean="0"/>
              <a:t>Kart çıkaran kuruluşlar bu sistem aracılığıyla aldıkları </a:t>
            </a:r>
            <a:r>
              <a:rPr lang="tr-TR" dirty="0" smtClean="0">
                <a:solidFill>
                  <a:srgbClr val="FF0000"/>
                </a:solidFill>
                <a:effectLst>
                  <a:outerShdw blurRad="38100" dist="38100" dir="2700000" algn="tl">
                    <a:srgbClr val="000000">
                      <a:alpha val="43137"/>
                    </a:srgbClr>
                  </a:outerShdw>
                </a:effectLst>
              </a:rPr>
              <a:t>şikâyet ve itiraz başvurularını </a:t>
            </a:r>
            <a:r>
              <a:rPr lang="tr-TR" b="1" dirty="0" smtClean="0"/>
              <a:t>başvuru tarihinden itibaren 20 gün içinde yanıtlamak durumunda</a:t>
            </a:r>
            <a:r>
              <a:rPr lang="tr-TR" dirty="0" smtClean="0"/>
              <a:t>dır (BKK, md. 11/1). </a:t>
            </a:r>
          </a:p>
          <a:p>
            <a:r>
              <a:rPr lang="tr-TR" dirty="0" smtClean="0"/>
              <a:t>Yanıt, müşterinin başvuru yoluna göre değişmektedir (BKK, md. 11/1). </a:t>
            </a:r>
            <a:endParaRPr lang="tr-TR"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480720"/>
          </a:xfrm>
        </p:spPr>
        <p:txBody>
          <a:bodyPr>
            <a:normAutofit/>
          </a:bodyPr>
          <a:lstStyle/>
          <a:p>
            <a:r>
              <a:rPr lang="tr-TR" dirty="0" smtClean="0"/>
              <a:t>Kanun hükmünden anlaşılan şudur ki; müşteri </a:t>
            </a:r>
            <a:r>
              <a:rPr lang="tr-TR" dirty="0" smtClean="0">
                <a:solidFill>
                  <a:srgbClr val="FF0000"/>
                </a:solidFill>
                <a:effectLst>
                  <a:outerShdw blurRad="38100" dist="38100" dir="2700000" algn="tl">
                    <a:srgbClr val="000000">
                      <a:alpha val="43137"/>
                    </a:srgbClr>
                  </a:outerShdw>
                </a:effectLst>
              </a:rPr>
              <a:t>yazılı bir talepte bulunmuşsa, cevap yazılı yolla kendisine iletilecek</a:t>
            </a:r>
            <a:r>
              <a:rPr lang="tr-TR" dirty="0" smtClean="0"/>
              <a:t>tir. </a:t>
            </a:r>
          </a:p>
          <a:p>
            <a:r>
              <a:rPr lang="tr-TR" dirty="0" smtClean="0"/>
              <a:t>Ya da müşteri elektronik ortamda bir şikâyet ya da itiraz talebinde bulunmuşsa, cevap internet ortamında kendisine ilgili sürede verilmek zorundadır. </a:t>
            </a:r>
          </a:p>
          <a:p>
            <a:r>
              <a:rPr lang="tr-TR" dirty="0" smtClean="0"/>
              <a:t>Kart çıkaran kuruluşlar, müşterilerinin şikâyet ve itirazlarını ilgili birimlerine kolaylıkla ulaşmasını sağlayacak tüm önlemleri almakla ödevlendirilmişlerdir (BKK, md. 11/1). </a:t>
            </a:r>
            <a:endParaRPr lang="tr-TR"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Kart kuruluşlarının 20 günlük süre içerisinde başvuruları cevaplamaması yahut şikâyet ve itirazları yanıtlayacak birimlere kolaylıkla ulaşılmasını sağlayacak önlemleri almaması halinde kendilerine (2006 yılı için) 2.000 TL’den 10.000 TL’ye kadar idari para cezası uygulanır (BKK, md. 35/1-c).</a:t>
            </a:r>
          </a:p>
          <a:p>
            <a:endParaRPr lang="tr-TR"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Şikâyet ve itiraz başlıklı düzenlemede şikâyet için bir süre belirlenmemişken, </a:t>
            </a:r>
            <a:r>
              <a:rPr lang="tr-TR" b="1" dirty="0" smtClean="0"/>
              <a:t>itiraz yolu için 10 günlük bir süre </a:t>
            </a:r>
            <a:r>
              <a:rPr lang="tr-TR" dirty="0" smtClean="0"/>
              <a:t>tayin edilmiştir (BKK, md. 11/2). </a:t>
            </a:r>
          </a:p>
          <a:p>
            <a:r>
              <a:rPr lang="tr-TR" b="1" dirty="0" smtClean="0"/>
              <a:t>10 günlük süre</a:t>
            </a:r>
            <a:r>
              <a:rPr lang="tr-TR" dirty="0" smtClean="0"/>
              <a:t>;  kredi kartı ile yapılan işlemlerde, </a:t>
            </a:r>
            <a:r>
              <a:rPr lang="tr-TR" dirty="0" smtClean="0">
                <a:solidFill>
                  <a:srgbClr val="FF0000"/>
                </a:solidFill>
                <a:effectLst>
                  <a:outerShdw blurRad="38100" dist="38100" dir="2700000" algn="tl">
                    <a:srgbClr val="000000">
                      <a:alpha val="43137"/>
                    </a:srgbClr>
                  </a:outerShdw>
                </a:effectLst>
              </a:rPr>
              <a:t>son ödeme tarihinden itibaren başlamakta</a:t>
            </a:r>
            <a:r>
              <a:rPr lang="tr-TR" dirty="0" smtClean="0"/>
              <a:t>dır (BKK, md. 11/2). </a:t>
            </a:r>
          </a:p>
          <a:p>
            <a:r>
              <a:rPr lang="tr-TR" dirty="0" smtClean="0"/>
              <a:t>10 günlük </a:t>
            </a:r>
            <a:r>
              <a:rPr lang="tr-TR" b="1" dirty="0" smtClean="0"/>
              <a:t>sürenin geçirilmesi halinde </a:t>
            </a:r>
            <a:r>
              <a:rPr lang="tr-TR" dirty="0" smtClean="0"/>
              <a:t>itiraz </a:t>
            </a:r>
            <a:r>
              <a:rPr lang="tr-TR" b="1" dirty="0" smtClean="0"/>
              <a:t>hakkı düşmektedir </a:t>
            </a:r>
            <a:r>
              <a:rPr lang="tr-TR" dirty="0" smtClean="0"/>
              <a:t>(BKK, md. 11/2). </a:t>
            </a:r>
          </a:p>
          <a:p>
            <a:endParaRPr lang="tr-TR"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Burada uygulanan 10 günlük hak düşürücü süre kullanılmadığı takdirde hesap özeti yani </a:t>
            </a:r>
            <a:r>
              <a:rPr lang="tr-TR" b="1" dirty="0" smtClean="0"/>
              <a:t>kart borcu kesinleşir</a:t>
            </a:r>
            <a:r>
              <a:rPr lang="tr-TR" dirty="0" smtClean="0"/>
              <a:t>. </a:t>
            </a:r>
          </a:p>
          <a:p>
            <a:r>
              <a:rPr lang="tr-TR" dirty="0" smtClean="0"/>
              <a:t>Ancak bu demek değildir ki; borca karşılık müşteri, genel dava yollarından birini kullanarak var olan uyuşmazlığı yargıya taşımayacaktır (BKK, md. 11/2). </a:t>
            </a:r>
          </a:p>
          <a:p>
            <a:r>
              <a:rPr lang="tr-TR" dirty="0" smtClean="0"/>
              <a:t>Kart sahibi, itiraz başvurusunda, </a:t>
            </a:r>
            <a:r>
              <a:rPr lang="tr-TR" i="1" dirty="0" smtClean="0"/>
              <a:t>“...hesap özetinin hangi unsurlarına itiraz ettiğini gerekçesiyle belirtmek zorundadır...”</a:t>
            </a:r>
            <a:r>
              <a:rPr lang="tr-TR" dirty="0" smtClean="0"/>
              <a:t> (BKK, md. 11/2).</a:t>
            </a:r>
            <a:endParaRPr lang="tr-T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b="1" dirty="0" smtClean="0"/>
              <a:t>Harcama belgesi</a:t>
            </a:r>
            <a:r>
              <a:rPr lang="tr-TR" dirty="0" smtClean="0"/>
              <a:t>;</a:t>
            </a:r>
            <a:r>
              <a:rPr lang="tr-TR" i="1" dirty="0" smtClean="0"/>
              <a:t> “</a:t>
            </a:r>
            <a:r>
              <a:rPr lang="tr-TR" i="1" dirty="0" smtClean="0">
                <a:solidFill>
                  <a:srgbClr val="FF0000"/>
                </a:solidFill>
              </a:rPr>
              <a:t>banka kartı veya kredi kartı ile yapılan işlemler ile ilgili olarak üye işyeri tarafından düzenlenen, kart hamilinin işlemden doğan borcu ile diğer bilgileri gösteren ve kart hamilinin kimliğinin bir kod numarası, şifre veya kimliği belirleyici başka bir yöntemle belirlendiği haller dışında kart hamili tarafından imzalanan belgeyi..</a:t>
            </a:r>
            <a:r>
              <a:rPr lang="tr-TR" i="1" dirty="0" smtClean="0"/>
              <a:t>.”</a:t>
            </a:r>
            <a:r>
              <a:rPr lang="tr-TR" dirty="0" smtClean="0"/>
              <a:t> (BKK, md. 3/1-k) ifade etmektedir. </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1143000"/>
          </a:xfrm>
        </p:spPr>
        <p:txBody>
          <a:bodyPr>
            <a:normAutofit fontScale="90000"/>
          </a:bodyPr>
          <a:lstStyle/>
          <a:p>
            <a:r>
              <a:rPr lang="tr-TR" b="1" i="1" dirty="0" smtClean="0"/>
              <a:t>Kartın Haksız Kullanımı ve Sigortalanması</a:t>
            </a:r>
            <a:endParaRPr lang="tr-TR" dirty="0"/>
          </a:p>
        </p:txBody>
      </p:sp>
      <p:sp>
        <p:nvSpPr>
          <p:cNvPr id="3" name="2 İçerik Yer Tutucusu"/>
          <p:cNvSpPr>
            <a:spLocks noGrp="1"/>
          </p:cNvSpPr>
          <p:nvPr>
            <p:ph idx="1"/>
          </p:nvPr>
        </p:nvSpPr>
        <p:spPr>
          <a:xfrm>
            <a:off x="457200" y="1268760"/>
            <a:ext cx="8229600" cy="5472608"/>
          </a:xfrm>
        </p:spPr>
        <p:txBody>
          <a:bodyPr>
            <a:normAutofit lnSpcReduction="10000"/>
          </a:bodyPr>
          <a:lstStyle/>
          <a:p>
            <a:r>
              <a:rPr lang="tr-TR" dirty="0" smtClean="0"/>
              <a:t>Banka kartları </a:t>
            </a:r>
            <a:r>
              <a:rPr lang="tr-TR" b="1" dirty="0" smtClean="0"/>
              <a:t>hak sahiplerinin elinden çeşitli yollarla çıkmış</a:t>
            </a:r>
            <a:r>
              <a:rPr lang="tr-TR" dirty="0" smtClean="0"/>
              <a:t> ve bu nedenle kartlar hak sahipleri dışında başka kişilerce kullanılmış olabilir. </a:t>
            </a:r>
          </a:p>
          <a:p>
            <a:r>
              <a:rPr lang="tr-TR" dirty="0" smtClean="0"/>
              <a:t>Bu durum açık bir şekilde haksız kullanım olarak tabir edilebilir. </a:t>
            </a:r>
          </a:p>
          <a:p>
            <a:r>
              <a:rPr lang="tr-TR" dirty="0" smtClean="0"/>
              <a:t>Diğer taraftan, </a:t>
            </a:r>
            <a:r>
              <a:rPr lang="tr-TR" b="1" dirty="0" smtClean="0"/>
              <a:t>kart üzerindeki bilgilerin kaybolması ya da çalınması halinde de</a:t>
            </a:r>
            <a:r>
              <a:rPr lang="tr-TR" dirty="0" smtClean="0"/>
              <a:t> kartın yetkisiz kişilerce kullanılması (yani kart ile mal ve hizmet alımına yönelik işlem yapılması ya da nakit çekilmesi) halleriyle karşılaşılabilir. </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16632"/>
            <a:ext cx="8686800" cy="6669360"/>
          </a:xfrm>
        </p:spPr>
        <p:txBody>
          <a:bodyPr>
            <a:normAutofit/>
          </a:bodyPr>
          <a:lstStyle/>
          <a:p>
            <a:r>
              <a:rPr lang="tr-TR" dirty="0" smtClean="0"/>
              <a:t>Banka kartının ya da </a:t>
            </a:r>
            <a:r>
              <a:rPr lang="tr-TR" dirty="0" smtClean="0">
                <a:solidFill>
                  <a:srgbClr val="FF0000"/>
                </a:solidFill>
                <a:effectLst>
                  <a:outerShdw blurRad="38100" dist="38100" dir="2700000" algn="tl">
                    <a:srgbClr val="000000">
                      <a:alpha val="43137"/>
                    </a:srgbClr>
                  </a:outerShdw>
                </a:effectLst>
              </a:rPr>
              <a:t>kart üzerindeki bilgilerin kaybolması, çalınması halinde </a:t>
            </a:r>
            <a:r>
              <a:rPr lang="tr-TR" dirty="0" smtClean="0"/>
              <a:t>kart sahipleri durumu </a:t>
            </a:r>
            <a:r>
              <a:rPr lang="tr-TR" b="1" dirty="0" smtClean="0"/>
              <a:t>derhal bankaya bildirmelidirler</a:t>
            </a:r>
            <a:r>
              <a:rPr lang="tr-TR" dirty="0" smtClean="0"/>
              <a:t>. </a:t>
            </a:r>
          </a:p>
          <a:p>
            <a:r>
              <a:rPr lang="tr-TR" b="1" dirty="0" smtClean="0"/>
              <a:t>Böylelikle banka</a:t>
            </a:r>
            <a:r>
              <a:rPr lang="tr-TR" dirty="0" smtClean="0"/>
              <a:t>, kaybolan ya da çalınan kartı iptal ederek </a:t>
            </a:r>
            <a:r>
              <a:rPr lang="tr-TR" b="1" dirty="0" smtClean="0"/>
              <a:t>hak kayıplarının önüne geçebilecektir</a:t>
            </a:r>
            <a:r>
              <a:rPr lang="tr-TR" dirty="0" smtClean="0"/>
              <a:t>. </a:t>
            </a:r>
          </a:p>
          <a:p>
            <a:r>
              <a:rPr lang="tr-TR" dirty="0" smtClean="0"/>
              <a:t>Ancak kart sahibinin kayıp ya da çalıntı bildirimini yapacağı süreye kadar yetkisiz kişilerin kartla yaptığı </a:t>
            </a:r>
            <a:r>
              <a:rPr lang="tr-TR" u="sng" dirty="0" smtClean="0"/>
              <a:t>işlemlerden bir sorumluluk doğacaktır </a:t>
            </a:r>
            <a:r>
              <a:rPr lang="tr-TR" dirty="0" smtClean="0"/>
              <a:t>ki; </a:t>
            </a:r>
            <a:r>
              <a:rPr lang="tr-TR" b="1" dirty="0" smtClean="0"/>
              <a:t>bu sorumluluk çeşitli hallerde </a:t>
            </a:r>
            <a:r>
              <a:rPr lang="tr-TR" b="1" dirty="0" smtClean="0">
                <a:solidFill>
                  <a:srgbClr val="FF0000"/>
                </a:solidFill>
              </a:rPr>
              <a:t>kart sahibine</a:t>
            </a:r>
            <a:r>
              <a:rPr lang="tr-TR" b="1" dirty="0" smtClean="0"/>
              <a:t> ya da </a:t>
            </a:r>
            <a:r>
              <a:rPr lang="tr-TR" b="1" dirty="0" smtClean="0">
                <a:solidFill>
                  <a:srgbClr val="FF0000"/>
                </a:solidFill>
              </a:rPr>
              <a:t>kart çıkaran kuruluşa </a:t>
            </a:r>
            <a:r>
              <a:rPr lang="tr-TR" b="1" dirty="0" smtClean="0"/>
              <a:t>yüklenebilir</a:t>
            </a:r>
            <a:r>
              <a:rPr lang="tr-TR" dirty="0" smtClean="0"/>
              <a:t>. </a:t>
            </a:r>
            <a:endParaRPr lang="tr-TR"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b="1" dirty="0" smtClean="0"/>
              <a:t>Kart sahibi</a:t>
            </a:r>
            <a:r>
              <a:rPr lang="tr-TR" dirty="0" smtClean="0"/>
              <a:t>; </a:t>
            </a:r>
            <a:r>
              <a:rPr lang="tr-TR" dirty="0" smtClean="0">
                <a:solidFill>
                  <a:srgbClr val="FF0000"/>
                </a:solidFill>
              </a:rPr>
              <a:t>kayıp ya da çalıntı bildiriminden önceki 24 saat içinde gerçekleşecek hukuka aykırı kullanımlardan dolayı </a:t>
            </a:r>
            <a:r>
              <a:rPr lang="tr-TR" b="1" dirty="0" smtClean="0"/>
              <a:t>sadece 150 TL’ye kadar sorumlu tutulabilecek</a:t>
            </a:r>
            <a:r>
              <a:rPr lang="tr-TR" dirty="0" smtClean="0"/>
              <a:t>tir.</a:t>
            </a:r>
          </a:p>
          <a:p>
            <a:r>
              <a:rPr lang="tr-TR" dirty="0" smtClean="0"/>
              <a:t>Hukuka aykırı olan kullanımlar, </a:t>
            </a:r>
            <a:r>
              <a:rPr lang="tr-TR" u="sng" dirty="0" smtClean="0"/>
              <a:t>kart sahibinin ağır ihmali ya da kasti hareketleri neticesinde gerçekleşmişse</a:t>
            </a:r>
            <a:r>
              <a:rPr lang="tr-TR" dirty="0" smtClean="0"/>
              <a:t> veyahut </a:t>
            </a:r>
            <a:r>
              <a:rPr lang="tr-TR" u="sng" dirty="0" smtClean="0"/>
              <a:t>24 saat içinde bildirimde bulunulmaması halinde </a:t>
            </a:r>
            <a:r>
              <a:rPr lang="tr-TR" b="1" dirty="0" smtClean="0">
                <a:solidFill>
                  <a:srgbClr val="FF0000"/>
                </a:solidFill>
              </a:rPr>
              <a:t>150 TL’lik sınır uygulanmayacaktır</a:t>
            </a:r>
            <a:r>
              <a:rPr lang="tr-TR" dirty="0" smtClean="0"/>
              <a:t> (BKK, md. 12/1). </a:t>
            </a:r>
          </a:p>
          <a:p>
            <a:r>
              <a:rPr lang="tr-TR" dirty="0" smtClean="0"/>
              <a:t>Kart sahibine yüklenen </a:t>
            </a:r>
            <a:r>
              <a:rPr lang="tr-TR" b="1" dirty="0" smtClean="0"/>
              <a:t>150 TL’lik sorumluluk</a:t>
            </a:r>
            <a:r>
              <a:rPr lang="tr-TR" dirty="0" smtClean="0"/>
              <a:t>, </a:t>
            </a:r>
            <a:r>
              <a:rPr lang="tr-TR" u="sng" dirty="0" smtClean="0">
                <a:solidFill>
                  <a:srgbClr val="FF0000"/>
                </a:solidFill>
              </a:rPr>
              <a:t>talebi ve sigorta bedelini ödemesi karşılığında kart çıkaran kuruluş tarafından sigortalanabilir </a:t>
            </a:r>
            <a:r>
              <a:rPr lang="tr-TR" dirty="0" smtClean="0"/>
              <a:t>(BKK, md. 12/2).</a:t>
            </a:r>
          </a:p>
          <a:p>
            <a:endParaRPr lang="tr-TR"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1143000"/>
          </a:xfrm>
        </p:spPr>
        <p:txBody>
          <a:bodyPr>
            <a:normAutofit fontScale="90000"/>
          </a:bodyPr>
          <a:lstStyle/>
          <a:p>
            <a:r>
              <a:rPr lang="tr-TR" b="1" i="1" dirty="0" smtClean="0"/>
              <a:t>Kuruluşlara Yönelik Diğer Yükümlülükler   </a:t>
            </a:r>
            <a:endParaRPr lang="tr-TR" dirty="0"/>
          </a:p>
        </p:txBody>
      </p:sp>
      <p:sp>
        <p:nvSpPr>
          <p:cNvPr id="3" name="2 İçerik Yer Tutucusu"/>
          <p:cNvSpPr>
            <a:spLocks noGrp="1"/>
          </p:cNvSpPr>
          <p:nvPr>
            <p:ph idx="1"/>
          </p:nvPr>
        </p:nvSpPr>
        <p:spPr>
          <a:xfrm>
            <a:off x="467544" y="1340768"/>
            <a:ext cx="8229600" cy="5400600"/>
          </a:xfrm>
        </p:spPr>
        <p:txBody>
          <a:bodyPr>
            <a:normAutofit lnSpcReduction="10000"/>
          </a:bodyPr>
          <a:lstStyle/>
          <a:p>
            <a:r>
              <a:rPr lang="tr-TR" dirty="0" smtClean="0"/>
              <a:t>Kart çıkaran kuruluşlar </a:t>
            </a:r>
            <a:r>
              <a:rPr lang="tr-TR" b="1" dirty="0" smtClean="0"/>
              <a:t>kredi kartlarına yönelik </a:t>
            </a:r>
            <a:r>
              <a:rPr lang="tr-TR" dirty="0" smtClean="0"/>
              <a:t>faiz, gecikme faizi, yıllık ücret ya da her ne ad altında olursa olsun komisyon benzeri </a:t>
            </a:r>
            <a:r>
              <a:rPr lang="tr-TR" b="1" dirty="0" smtClean="0"/>
              <a:t>bir ücret uygulayabilir</a:t>
            </a:r>
            <a:r>
              <a:rPr lang="tr-TR" dirty="0" smtClean="0"/>
              <a:t>. </a:t>
            </a:r>
          </a:p>
          <a:p>
            <a:r>
              <a:rPr lang="tr-TR" dirty="0" smtClean="0"/>
              <a:t>Müşterileri ile akdettikleri </a:t>
            </a:r>
            <a:r>
              <a:rPr lang="tr-TR" b="1" dirty="0" smtClean="0"/>
              <a:t>sözleşmelere bunlara ilişkin hükümler koyabilir</a:t>
            </a:r>
            <a:r>
              <a:rPr lang="tr-TR" dirty="0" smtClean="0"/>
              <a:t>. </a:t>
            </a:r>
          </a:p>
          <a:p>
            <a:r>
              <a:rPr lang="tr-TR" dirty="0" smtClean="0"/>
              <a:t>Ancak uygulayacakları faiz ya da ücret adı altındaki </a:t>
            </a:r>
            <a:r>
              <a:rPr lang="tr-TR" b="1" dirty="0" smtClean="0"/>
              <a:t>mali yükümleri kamuoyuna ilan etmek durumunda</a:t>
            </a:r>
            <a:r>
              <a:rPr lang="tr-TR" dirty="0" smtClean="0"/>
              <a:t>dırlar. </a:t>
            </a:r>
          </a:p>
          <a:p>
            <a:r>
              <a:rPr lang="tr-TR" dirty="0" smtClean="0"/>
              <a:t>İlan edilecek hususlar ilandan önce </a:t>
            </a:r>
            <a:r>
              <a:rPr lang="tr-TR" dirty="0" err="1" smtClean="0"/>
              <a:t>BDDK’ye</a:t>
            </a:r>
            <a:r>
              <a:rPr lang="tr-TR" dirty="0" smtClean="0"/>
              <a:t> bildirilir. (BKK, md. 13/2).</a:t>
            </a:r>
          </a:p>
          <a:p>
            <a:endParaRPr lang="tr-TR"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Diğer taraftan kart çıkaran kuruluşlar; </a:t>
            </a:r>
            <a:r>
              <a:rPr lang="tr-TR" dirty="0" err="1" smtClean="0"/>
              <a:t>BDDKur</a:t>
            </a:r>
            <a:r>
              <a:rPr lang="tr-TR" dirty="0" smtClean="0"/>
              <a:t> tarafından belirlenen, varlık, alacak, </a:t>
            </a:r>
            <a:r>
              <a:rPr lang="tr-TR" dirty="0" err="1" smtClean="0"/>
              <a:t>özkaynak</a:t>
            </a:r>
            <a:r>
              <a:rPr lang="tr-TR" dirty="0" smtClean="0"/>
              <a:t> ve mali bünyeyi etkileyecek diğer tüm hususlar yanında sermaye ve </a:t>
            </a:r>
            <a:r>
              <a:rPr lang="tr-TR" dirty="0" err="1" smtClean="0"/>
              <a:t>likitide</a:t>
            </a:r>
            <a:r>
              <a:rPr lang="tr-TR" dirty="0" smtClean="0"/>
              <a:t> yeterliliği gibi sınırlarda dâhil olmak üzere buna benzer finansal kriterler ile ilgili tedbirleri, belirlenen süreler içinde almak ve uygulamakla yükümlüdür (BKK, md. 13/2). </a:t>
            </a:r>
          </a:p>
          <a:p>
            <a:endParaRPr lang="tr-TR"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Kredi kartı çıkaran kuruluşlar, üye iş yerleri ile anlaşmak suretiyle kredi kartı sahiplerinin nakit kullanmaksızın o üye işyerlerinde alışveriş yapmalarına imkân tanır. </a:t>
            </a:r>
          </a:p>
          <a:p>
            <a:r>
              <a:rPr lang="tr-TR" dirty="0" smtClean="0"/>
              <a:t>Sistemin doğası da bu şekilde tamamlanır. </a:t>
            </a:r>
          </a:p>
          <a:p>
            <a:r>
              <a:rPr lang="tr-TR" dirty="0" smtClean="0"/>
              <a:t>Yani kartı çıkaran kuruluş, adına kart çıkaracağı müşterisinin talebini alır, onun adına kart çıkarır ve müşterisinin alışveriş yapacağı işyerleri ile anlaşmalar yaparak, çıkardığı banka kartlarının o işyerlerinde nakit dışında ödeme yeteneği kazanmasını sağlar. </a:t>
            </a:r>
            <a:endParaRPr lang="tr-TR"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Haliyle üye işyerleri de kartla yapılan işlemler neticesinde teslim ettiği mal ya da ifa ettiği hizmetin karşılığını kart çıkaran kuruluştan talep eder. </a:t>
            </a:r>
          </a:p>
          <a:p>
            <a:r>
              <a:rPr lang="tr-TR" dirty="0" smtClean="0"/>
              <a:t>Dolayısıyla kart çıkaran kuruluşlar, sözleşme yaptıkları üye işyerlerine kart sahiplerinin gerçekleştirdikleri işlem bedellerini sözleşme hükümlerine uygun şekilde ödemek zorundadır (BKK, md. 21/2).</a:t>
            </a:r>
          </a:p>
          <a:p>
            <a:endParaRPr lang="tr-TR"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Kart Sahiplerinin Yükümlülükleri</a:t>
            </a:r>
            <a:endParaRPr lang="tr-TR" dirty="0"/>
          </a:p>
        </p:txBody>
      </p:sp>
      <p:sp>
        <p:nvSpPr>
          <p:cNvPr id="3" name="2 İçerik Yer Tutucusu"/>
          <p:cNvSpPr>
            <a:spLocks noGrp="1"/>
          </p:cNvSpPr>
          <p:nvPr>
            <p:ph idx="1"/>
          </p:nvPr>
        </p:nvSpPr>
        <p:spPr/>
        <p:txBody>
          <a:bodyPr>
            <a:normAutofit/>
          </a:bodyPr>
          <a:lstStyle/>
          <a:p>
            <a:r>
              <a:rPr lang="tr-TR" dirty="0" smtClean="0"/>
              <a:t>Kart sahipleri, adlarına çıkarılan banka kartlarından dolayı farklı türde sorumluluklarla karşı karşıyadır. </a:t>
            </a:r>
          </a:p>
          <a:p>
            <a:r>
              <a:rPr lang="tr-TR" dirty="0" smtClean="0"/>
              <a:t>Örneğin </a:t>
            </a:r>
            <a:r>
              <a:rPr lang="tr-TR" dirty="0" smtClean="0">
                <a:solidFill>
                  <a:srgbClr val="FF0000"/>
                </a:solidFill>
              </a:rPr>
              <a:t>kartın korunması</a:t>
            </a:r>
            <a:r>
              <a:rPr lang="tr-TR" dirty="0" smtClean="0"/>
              <a:t>, </a:t>
            </a:r>
            <a:r>
              <a:rPr lang="tr-TR" dirty="0" smtClean="0">
                <a:solidFill>
                  <a:srgbClr val="FF0000"/>
                </a:solidFill>
              </a:rPr>
              <a:t>hakların kötüye kullanılmaması</a:t>
            </a:r>
            <a:r>
              <a:rPr lang="tr-TR" dirty="0" smtClean="0"/>
              <a:t>, </a:t>
            </a:r>
            <a:r>
              <a:rPr lang="tr-TR" dirty="0" smtClean="0">
                <a:solidFill>
                  <a:srgbClr val="FF0000"/>
                </a:solidFill>
              </a:rPr>
              <a:t>faiz, gecikme faizi ve benzerleri</a:t>
            </a:r>
            <a:r>
              <a:rPr lang="tr-TR" dirty="0" smtClean="0"/>
              <a:t> bu sorumluluk kapsamında kabul edilebilir. </a:t>
            </a:r>
            <a:endParaRPr lang="tr-TR"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597352"/>
          </a:xfrm>
        </p:spPr>
        <p:txBody>
          <a:bodyPr>
            <a:normAutofit/>
          </a:bodyPr>
          <a:lstStyle/>
          <a:p>
            <a:r>
              <a:rPr lang="tr-TR" dirty="0" smtClean="0"/>
              <a:t>Buna ilave olarak; </a:t>
            </a:r>
            <a:r>
              <a:rPr lang="tr-TR" b="1" dirty="0" smtClean="0"/>
              <a:t>kart sahipleri</a:t>
            </a:r>
            <a:r>
              <a:rPr lang="tr-TR" dirty="0" smtClean="0"/>
              <a:t>, adına çıkarılan ve teslim edilen kartı ve kartın kullanılması için gerekli kod numarasını ya da şifresini veya kimliği belirleyici başka bir yöntemin kullanılmasını gerektiriyorsa bu bilgileri güvenli bir ortamda saklamak, korumak ve üçüncü kişiler tarafından haksız şekilde kullanılmasına engel olmak adına gerekli </a:t>
            </a:r>
            <a:r>
              <a:rPr lang="tr-TR" b="1" dirty="0" smtClean="0"/>
              <a:t>tüm önlemleri almak zorundadır </a:t>
            </a:r>
            <a:r>
              <a:rPr lang="tr-TR" dirty="0" smtClean="0"/>
              <a:t>(BKK, md. 16/1). </a:t>
            </a:r>
            <a:endParaRPr lang="tr-TR"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Daha önce de ifade edildiği üzere </a:t>
            </a:r>
            <a:r>
              <a:rPr lang="tr-TR" b="1" dirty="0" smtClean="0"/>
              <a:t>kart sahipleri</a:t>
            </a:r>
            <a:r>
              <a:rPr lang="tr-TR" dirty="0" smtClean="0"/>
              <a:t>; </a:t>
            </a:r>
            <a:r>
              <a:rPr lang="tr-TR" dirty="0" smtClean="0">
                <a:solidFill>
                  <a:srgbClr val="FF0000"/>
                </a:solidFill>
              </a:rPr>
              <a:t>banka kartının kaybolması, çalınması veya iradesi dışında gerçekleşmiş herhangi bir işlemi öğrenmesi halinde kart çıkaran kuruluşu derhal haberdar etmek zorundadır </a:t>
            </a:r>
            <a:r>
              <a:rPr lang="tr-TR" dirty="0" smtClean="0"/>
              <a:t>(BKK, md. 16/1). </a:t>
            </a:r>
          </a:p>
          <a:p>
            <a:r>
              <a:rPr lang="tr-TR" b="1" dirty="0" smtClean="0"/>
              <a:t>Sorumluluk,</a:t>
            </a:r>
            <a:r>
              <a:rPr lang="tr-TR" dirty="0" smtClean="0"/>
              <a:t>   </a:t>
            </a:r>
            <a:r>
              <a:rPr lang="tr-TR" dirty="0" smtClean="0">
                <a:solidFill>
                  <a:srgbClr val="FF0000"/>
                </a:solidFill>
              </a:rPr>
              <a:t>kart çıkarılmasına yönelik akdedilen sözleşmenin imzalandığı ve kartın müşteri eline ulaştığı, kartın fiziki varlığı bulunmadığı durumlarda kart numarasının öğrenildiği tarihten itibaren başlamaktadır </a:t>
            </a:r>
            <a:r>
              <a:rPr lang="tr-TR" dirty="0" smtClean="0"/>
              <a:t>(BKK, md. 15/1). </a:t>
            </a:r>
          </a:p>
          <a:p>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b="1" dirty="0" smtClean="0"/>
              <a:t>Nakit ödeme belgesi</a:t>
            </a:r>
            <a:r>
              <a:rPr lang="tr-TR" dirty="0" smtClean="0"/>
              <a:t> ise </a:t>
            </a:r>
            <a:r>
              <a:rPr lang="tr-TR" i="1" dirty="0" smtClean="0">
                <a:solidFill>
                  <a:srgbClr val="FF0000"/>
                </a:solidFill>
              </a:rPr>
              <a:t>“...bankalarca veya yetkili üye işyerlerince banka kartı veya kredi kartı hamiline yapılan nakit ödemelerde düzenlenerek, kart hamilinin kimliğinin bir kod numarası, şifre veya kimliği belirleyici başka bir yöntemle belirlendiği haller dışında kart hamili tarafından imzalanan belge...”</a:t>
            </a:r>
            <a:r>
              <a:rPr lang="tr-TR" dirty="0" smtClean="0">
                <a:solidFill>
                  <a:srgbClr val="FF0000"/>
                </a:solidFill>
              </a:rPr>
              <a:t> </a:t>
            </a:r>
            <a:r>
              <a:rPr lang="tr-TR" dirty="0" smtClean="0"/>
              <a:t>(BKK, md. 3/1-l) şeklinde tanımlanmaktadır.</a:t>
            </a:r>
          </a:p>
          <a:p>
            <a:endParaRPr lang="tr-TR"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Kartla işlem yapılan, bir bakıma mal veya hizmet alınan </a:t>
            </a:r>
            <a:r>
              <a:rPr lang="tr-TR" b="1" dirty="0" smtClean="0"/>
              <a:t>üye işyeri</a:t>
            </a:r>
            <a:r>
              <a:rPr lang="tr-TR" dirty="0" smtClean="0"/>
              <a:t>, kartın kullanımı sırasında </a:t>
            </a:r>
            <a:r>
              <a:rPr lang="tr-TR" dirty="0" smtClean="0">
                <a:solidFill>
                  <a:srgbClr val="FF0000"/>
                </a:solidFill>
              </a:rPr>
              <a:t>kimlik belgesi ibraz edilmesini kart sahibinden talep edebilir </a:t>
            </a:r>
            <a:r>
              <a:rPr lang="tr-TR" dirty="0" smtClean="0"/>
              <a:t>(BKK, md. 15/2). </a:t>
            </a:r>
          </a:p>
          <a:p>
            <a:r>
              <a:rPr lang="tr-TR" dirty="0" smtClean="0"/>
              <a:t>Bu durumda </a:t>
            </a:r>
            <a:r>
              <a:rPr lang="tr-TR" dirty="0" smtClean="0">
                <a:solidFill>
                  <a:srgbClr val="FF0000"/>
                </a:solidFill>
              </a:rPr>
              <a:t>kart sahibi kimlik belgesini ibraz etmek zorundadır</a:t>
            </a:r>
            <a:r>
              <a:rPr lang="tr-TR" dirty="0" smtClean="0"/>
              <a:t> (BKK, md. 15/2). </a:t>
            </a:r>
          </a:p>
          <a:p>
            <a:r>
              <a:rPr lang="tr-TR" dirty="0" smtClean="0"/>
              <a:t>Genelde kartın arka yüzünde </a:t>
            </a:r>
            <a:r>
              <a:rPr lang="tr-TR" b="1" dirty="0" smtClean="0"/>
              <a:t>kart sahibinin imzalayacağı bir bölüm</a:t>
            </a:r>
            <a:r>
              <a:rPr lang="tr-TR" dirty="0" smtClean="0"/>
              <a:t> bulunmaktadır (BKK, md. 15/2). </a:t>
            </a:r>
          </a:p>
          <a:p>
            <a:r>
              <a:rPr lang="tr-TR" dirty="0" smtClean="0"/>
              <a:t>Bu bölümün de </a:t>
            </a:r>
            <a:r>
              <a:rPr lang="tr-TR" b="1" dirty="0" smtClean="0"/>
              <a:t>kart sahibince ayrıca imzalanması zorunlu</a:t>
            </a:r>
            <a:r>
              <a:rPr lang="tr-TR" dirty="0" smtClean="0"/>
              <a:t>dur (BKK, md. 15/2). </a:t>
            </a:r>
          </a:p>
          <a:p>
            <a:endParaRPr lang="tr-TR"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lstStyle/>
          <a:p>
            <a:r>
              <a:rPr lang="tr-TR" dirty="0" smtClean="0"/>
              <a:t>Son olarak </a:t>
            </a:r>
            <a:r>
              <a:rPr lang="tr-TR" b="1" dirty="0" smtClean="0"/>
              <a:t>harcama belgesi düzenlemeden </a:t>
            </a:r>
            <a:r>
              <a:rPr lang="tr-TR" dirty="0" smtClean="0"/>
              <a:t>farklı iletişim araçlarıyla ya da sipariş formu vasıtasıyla yapılan mal ve hizmet alımlarındaki </a:t>
            </a:r>
            <a:r>
              <a:rPr lang="tr-TR" u="sng" dirty="0" smtClean="0"/>
              <a:t>hukuka aykırı kullanımlardan kaynaklanan zararlardan </a:t>
            </a:r>
            <a:r>
              <a:rPr lang="tr-TR" u="sng" dirty="0" smtClean="0">
                <a:solidFill>
                  <a:srgbClr val="FF0000"/>
                </a:solidFill>
              </a:rPr>
              <a:t>kart sahipleri sorumlu tutulamaz </a:t>
            </a:r>
            <a:r>
              <a:rPr lang="tr-TR" dirty="0" smtClean="0"/>
              <a:t>(BKK, md. 15). </a:t>
            </a:r>
          </a:p>
          <a:p>
            <a:r>
              <a:rPr lang="tr-TR" dirty="0" smtClean="0"/>
              <a:t>Bununla birlikte </a:t>
            </a:r>
            <a:r>
              <a:rPr lang="tr-TR" b="1" dirty="0" smtClean="0"/>
              <a:t>kart sahipleri </a:t>
            </a:r>
            <a:r>
              <a:rPr lang="tr-TR" dirty="0" smtClean="0">
                <a:solidFill>
                  <a:srgbClr val="FF0000"/>
                </a:solidFill>
              </a:rPr>
              <a:t>adres değişikliklerini</a:t>
            </a:r>
            <a:r>
              <a:rPr lang="tr-TR" dirty="0" smtClean="0"/>
              <a:t>, değişiklik tarihinden itibaren </a:t>
            </a:r>
            <a:r>
              <a:rPr lang="tr-TR" b="1" dirty="0" smtClean="0"/>
              <a:t>15 gün içinde </a:t>
            </a:r>
            <a:r>
              <a:rPr lang="tr-TR" dirty="0" smtClean="0"/>
              <a:t>kart çıkaran kuruluşa bildirmekle mükelleftir (BKK, md. 16/2).</a:t>
            </a:r>
          </a:p>
          <a:p>
            <a:endParaRPr lang="tr-TR"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53752"/>
            <a:ext cx="8229600" cy="1143000"/>
          </a:xfrm>
        </p:spPr>
        <p:txBody>
          <a:bodyPr>
            <a:normAutofit fontScale="90000"/>
          </a:bodyPr>
          <a:lstStyle/>
          <a:p>
            <a:r>
              <a:rPr lang="tr-TR" b="1" dirty="0" smtClean="0"/>
              <a:t>Üye İşyerleri ile Üye İşyeri Anlaşması Yapan Kuruluşların Yükümlülükleri</a:t>
            </a:r>
            <a:endParaRPr lang="tr-TR" dirty="0"/>
          </a:p>
        </p:txBody>
      </p:sp>
      <p:sp>
        <p:nvSpPr>
          <p:cNvPr id="3" name="2 İçerik Yer Tutucusu"/>
          <p:cNvSpPr>
            <a:spLocks noGrp="1"/>
          </p:cNvSpPr>
          <p:nvPr>
            <p:ph idx="1"/>
          </p:nvPr>
        </p:nvSpPr>
        <p:spPr>
          <a:xfrm>
            <a:off x="457200" y="1224136"/>
            <a:ext cx="8229600" cy="5517232"/>
          </a:xfrm>
        </p:spPr>
        <p:txBody>
          <a:bodyPr>
            <a:normAutofit/>
          </a:bodyPr>
          <a:lstStyle/>
          <a:p>
            <a:r>
              <a:rPr lang="tr-TR" b="1" dirty="0" smtClean="0"/>
              <a:t>Üye işyerleri </a:t>
            </a:r>
            <a:r>
              <a:rPr lang="tr-TR" dirty="0" smtClean="0"/>
              <a:t>kart hamiline doğrudan hizmet sağlayan kuruluşlardır. </a:t>
            </a:r>
          </a:p>
          <a:p>
            <a:r>
              <a:rPr lang="tr-TR" dirty="0" smtClean="0"/>
              <a:t>Daha doğrusu, kart çıkaran kuruluş ile akdettiği sözleşme doğrultusunda kart sahiplerine </a:t>
            </a:r>
            <a:r>
              <a:rPr lang="tr-TR" b="1" dirty="0" smtClean="0"/>
              <a:t>mal teslim eden ya da hizmet ifa eden veyahut nakit temin eden kuruluşlar</a:t>
            </a:r>
            <a:r>
              <a:rPr lang="tr-TR" dirty="0" smtClean="0"/>
              <a:t>dır (BKK, md. 3/1-i). </a:t>
            </a:r>
          </a:p>
          <a:p>
            <a:r>
              <a:rPr lang="tr-TR" dirty="0" smtClean="0"/>
              <a:t>Üye işyerleri sağlayacakları hizmet karşılığında, kart sahibinin talebi doğrultusunda, </a:t>
            </a:r>
            <a:r>
              <a:rPr lang="tr-TR" dirty="0" smtClean="0">
                <a:solidFill>
                  <a:srgbClr val="FF0000"/>
                </a:solidFill>
                <a:effectLst>
                  <a:outerShdw blurRad="38100" dist="38100" dir="2700000" algn="tl">
                    <a:srgbClr val="000000">
                      <a:alpha val="43137"/>
                    </a:srgbClr>
                  </a:outerShdw>
                </a:effectLst>
              </a:rPr>
              <a:t>ödemeyi kartla almak zorundadır</a:t>
            </a:r>
            <a:r>
              <a:rPr lang="tr-TR" dirty="0" smtClean="0"/>
              <a:t> (BKK, md. 17/1). </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Bu </a:t>
            </a:r>
            <a:r>
              <a:rPr lang="tr-TR" b="1" dirty="0" smtClean="0"/>
              <a:t>zorunluluk</a:t>
            </a:r>
            <a:r>
              <a:rPr lang="tr-TR" dirty="0" smtClean="0"/>
              <a:t> hizmetin sunulduğu her dönemde ayrıca </a:t>
            </a:r>
            <a:r>
              <a:rPr lang="tr-TR" b="1" dirty="0" smtClean="0"/>
              <a:t>indirim dönemlerinde de geçerlidir</a:t>
            </a:r>
            <a:r>
              <a:rPr lang="tr-TR" dirty="0" smtClean="0"/>
              <a:t> (BKK, md. 17/1). </a:t>
            </a:r>
          </a:p>
          <a:p>
            <a:r>
              <a:rPr lang="tr-TR" dirty="0" smtClean="0"/>
              <a:t>Kartla işlem yapılmasından dolayı; üye işyerleri, kart sahibinden ekstra komisyon veya benzeri bir ödemeyi talep etme hakları bulunmamaktadır (BKK, md. 17/1).  </a:t>
            </a:r>
          </a:p>
          <a:p>
            <a:r>
              <a:rPr lang="tr-TR" b="1" dirty="0" smtClean="0"/>
              <a:t>Bu kuralın ihlali halinde </a:t>
            </a:r>
            <a:r>
              <a:rPr lang="tr-TR" dirty="0" smtClean="0"/>
              <a:t>uygulanacak yaptırım, </a:t>
            </a:r>
            <a:r>
              <a:rPr lang="tr-TR" dirty="0" smtClean="0">
                <a:solidFill>
                  <a:srgbClr val="FF0000"/>
                </a:solidFill>
              </a:rPr>
              <a:t>üye işyeri sözleşmesinin feshi </a:t>
            </a:r>
            <a:r>
              <a:rPr lang="tr-TR" dirty="0" smtClean="0"/>
              <a:t>ve </a:t>
            </a:r>
            <a:r>
              <a:rPr lang="tr-TR" dirty="0" smtClean="0">
                <a:solidFill>
                  <a:srgbClr val="FF0000"/>
                </a:solidFill>
              </a:rPr>
              <a:t>bir yıl süreyle yeni sözleşme akdetme yasağı</a:t>
            </a:r>
            <a:r>
              <a:rPr lang="tr-TR" dirty="0" smtClean="0"/>
              <a:t>dır (BKK, md. 17/1).</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486203"/>
          </a:xfrm>
        </p:spPr>
        <p:txBody>
          <a:bodyPr>
            <a:normAutofit lnSpcReduction="10000"/>
          </a:bodyPr>
          <a:lstStyle/>
          <a:p>
            <a:r>
              <a:rPr lang="tr-TR" b="1" dirty="0" smtClean="0"/>
              <a:t>Üye işyerleri, kart sahiplerinin kartla işlem yaptıkları sırada</a:t>
            </a:r>
            <a:r>
              <a:rPr lang="tr-TR" dirty="0" smtClean="0"/>
              <a:t>;</a:t>
            </a:r>
          </a:p>
          <a:p>
            <a:pPr lvl="1"/>
            <a:r>
              <a:rPr lang="tr-TR" dirty="0" smtClean="0"/>
              <a:t>İmza gerektiren işlemlerde imza kontrolünü yapmak, </a:t>
            </a:r>
          </a:p>
          <a:p>
            <a:pPr lvl="1"/>
            <a:r>
              <a:rPr lang="tr-TR" dirty="0" smtClean="0"/>
              <a:t>Kartın tahrifata uğrayıp uğramadığını kontrol etmek, </a:t>
            </a:r>
          </a:p>
          <a:p>
            <a:pPr lvl="1"/>
            <a:r>
              <a:rPr lang="tr-TR" dirty="0" smtClean="0"/>
              <a:t>Kartın geçerliliğini tespit etmek, </a:t>
            </a:r>
          </a:p>
          <a:p>
            <a:pPr lvl="1"/>
            <a:r>
              <a:rPr lang="tr-TR" dirty="0" smtClean="0"/>
              <a:t>Kimlik belgesi ibrazını talep etmek,</a:t>
            </a:r>
          </a:p>
          <a:p>
            <a:pPr lvl="1"/>
            <a:r>
              <a:rPr lang="tr-TR" dirty="0" smtClean="0"/>
              <a:t>Gerektiği hallerde kart üzerinde yer alan bilgilerle kimlik belgesi üzerinde yer alan bilgileri karşılaştırmak, </a:t>
            </a:r>
          </a:p>
          <a:p>
            <a:pPr lvl="1"/>
            <a:r>
              <a:rPr lang="tr-TR" dirty="0" smtClean="0"/>
              <a:t>Harcama belgesi üzerindeki bilgilerle kredi kartı üzerindeki bilgileri karşılaştırarak kontrol etmekle yükümlüdür (BKK, md. 17/2). </a:t>
            </a:r>
          </a:p>
          <a:p>
            <a:endParaRPr lang="tr-TR"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Aksi takdirde, </a:t>
            </a:r>
            <a:r>
              <a:rPr lang="tr-TR" dirty="0" smtClean="0">
                <a:solidFill>
                  <a:srgbClr val="FF0000"/>
                </a:solidFill>
              </a:rPr>
              <a:t>yapılmayan bu kontrollerden ötürü</a:t>
            </a:r>
            <a:r>
              <a:rPr lang="tr-TR" dirty="0" smtClean="0"/>
              <a:t> doğan zararlardan </a:t>
            </a:r>
            <a:r>
              <a:rPr lang="tr-TR" dirty="0" smtClean="0">
                <a:solidFill>
                  <a:srgbClr val="FF0000"/>
                </a:solidFill>
              </a:rPr>
              <a:t>üye işyerleri sorumludur</a:t>
            </a:r>
            <a:r>
              <a:rPr lang="tr-TR" dirty="0" smtClean="0"/>
              <a:t> (BKK, md. 17/1). </a:t>
            </a:r>
          </a:p>
          <a:p>
            <a:r>
              <a:rPr lang="tr-TR" b="1" dirty="0" smtClean="0"/>
              <a:t>Üye iş yerleri</a:t>
            </a:r>
            <a:r>
              <a:rPr lang="tr-TR" dirty="0" smtClean="0"/>
              <a:t> </a:t>
            </a:r>
            <a:r>
              <a:rPr lang="tr-TR" u="sng" dirty="0" smtClean="0"/>
              <a:t>kartlı işlem yapıldığını gösteren işaretleri</a:t>
            </a:r>
            <a:r>
              <a:rPr lang="tr-TR" dirty="0" smtClean="0"/>
              <a:t>, </a:t>
            </a:r>
            <a:r>
              <a:rPr lang="tr-TR" dirty="0" smtClean="0">
                <a:effectLst>
                  <a:outerShdw blurRad="38100" dist="38100" dir="2700000" algn="tl">
                    <a:srgbClr val="000000">
                      <a:alpha val="43137"/>
                    </a:srgbClr>
                  </a:outerShdw>
                </a:effectLst>
              </a:rPr>
              <a:t>kolayca görülebilecek yerlere asmakla</a:t>
            </a:r>
            <a:r>
              <a:rPr lang="tr-TR" dirty="0" smtClean="0"/>
              <a:t>, </a:t>
            </a:r>
            <a:r>
              <a:rPr lang="tr-TR" dirty="0" smtClean="0">
                <a:effectLst>
                  <a:outerShdw blurRad="38100" dist="38100" dir="2700000" algn="tl">
                    <a:srgbClr val="000000">
                      <a:alpha val="43137"/>
                    </a:srgbClr>
                  </a:outerShdw>
                </a:effectLst>
              </a:rPr>
              <a:t>sözleşmelerinin son erdiği tarihten itibaren bu işaretleri kaldırmakla</a:t>
            </a:r>
            <a:r>
              <a:rPr lang="tr-TR" dirty="0" smtClean="0"/>
              <a:t> mükellef olmak yanında, </a:t>
            </a:r>
            <a:r>
              <a:rPr lang="tr-TR" dirty="0" smtClean="0">
                <a:effectLst>
                  <a:outerShdw blurRad="38100" dist="38100" dir="2700000" algn="tl">
                    <a:srgbClr val="000000">
                      <a:alpha val="43137"/>
                    </a:srgbClr>
                  </a:outerShdw>
                </a:effectLst>
              </a:rPr>
              <a:t>teknik bir sebepten dolayı işlem yapılamadığı durumlarda kart sahiplerini bilgilendirmekle</a:t>
            </a:r>
            <a:r>
              <a:rPr lang="tr-TR" dirty="0" smtClean="0"/>
              <a:t> </a:t>
            </a:r>
            <a:r>
              <a:rPr lang="tr-TR" b="1" dirty="0" smtClean="0">
                <a:solidFill>
                  <a:srgbClr val="FF0000"/>
                </a:solidFill>
              </a:rPr>
              <a:t>sorumlu</a:t>
            </a:r>
            <a:r>
              <a:rPr lang="tr-TR" dirty="0" smtClean="0"/>
              <a:t> tutulmuştur (BKK, md. 18/1).</a:t>
            </a:r>
          </a:p>
          <a:p>
            <a:endParaRPr lang="tr-TR"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Müşterinin banka kartı ya da kredi kartı ile yaptığı işlemler ile nakit para taleplerinde </a:t>
            </a:r>
            <a:r>
              <a:rPr lang="tr-TR" b="1" dirty="0" smtClean="0"/>
              <a:t>üye işyerleri</a:t>
            </a:r>
            <a:r>
              <a:rPr lang="tr-TR" dirty="0" smtClean="0"/>
              <a:t>; POS cihazı ve benzeri elektronik ya da mekanik cihazlar kullanmak suretiyle müşterilerine </a:t>
            </a:r>
            <a:r>
              <a:rPr lang="tr-TR" b="1" dirty="0" smtClean="0"/>
              <a:t>harcama belgesi ya da nakit ödeme belgesi düzenleme zorunluluğu bulunmakta</a:t>
            </a:r>
            <a:r>
              <a:rPr lang="tr-TR" dirty="0" smtClean="0"/>
              <a:t>dır. </a:t>
            </a:r>
          </a:p>
          <a:p>
            <a:r>
              <a:rPr lang="tr-TR" dirty="0" smtClean="0"/>
              <a:t>Düzenlenen belgenin </a:t>
            </a:r>
            <a:r>
              <a:rPr lang="tr-TR" dirty="0" smtClean="0">
                <a:solidFill>
                  <a:srgbClr val="FF0000"/>
                </a:solidFill>
              </a:rPr>
              <a:t>aslı üye iş yerinde kalmalı ve muhafaza edilmeli</a:t>
            </a:r>
            <a:r>
              <a:rPr lang="tr-TR" dirty="0" smtClean="0"/>
              <a:t>, bir örneğini de müşterisine yani </a:t>
            </a:r>
            <a:r>
              <a:rPr lang="tr-TR" dirty="0" smtClean="0">
                <a:solidFill>
                  <a:srgbClr val="FF0000"/>
                </a:solidFill>
              </a:rPr>
              <a:t>kart sahibine verilmelidir </a:t>
            </a:r>
            <a:r>
              <a:rPr lang="tr-TR" dirty="0" smtClean="0"/>
              <a:t>(BKK, md. 19/1).   </a:t>
            </a:r>
            <a:endParaRPr lang="tr-TR"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116632"/>
            <a:ext cx="8784976" cy="6624736"/>
          </a:xfrm>
        </p:spPr>
        <p:txBody>
          <a:bodyPr>
            <a:normAutofit/>
          </a:bodyPr>
          <a:lstStyle/>
          <a:p>
            <a:r>
              <a:rPr lang="tr-TR" dirty="0" smtClean="0"/>
              <a:t>Aynı banka kartı ile </a:t>
            </a:r>
            <a:r>
              <a:rPr lang="tr-TR" u="sng" dirty="0" smtClean="0">
                <a:solidFill>
                  <a:srgbClr val="FF0000"/>
                </a:solidFill>
              </a:rPr>
              <a:t>aynı ödeme işlemi için birden fazla harcama belgesi düzenlenemez </a:t>
            </a:r>
            <a:r>
              <a:rPr lang="tr-TR" dirty="0" smtClean="0"/>
              <a:t>(BKK, md. 22/1). </a:t>
            </a:r>
          </a:p>
          <a:p>
            <a:r>
              <a:rPr lang="tr-TR" dirty="0" smtClean="0"/>
              <a:t>Üye işyeri, </a:t>
            </a:r>
            <a:r>
              <a:rPr lang="tr-TR" u="sng" dirty="0" smtClean="0"/>
              <a:t>harcama belgesi ya da nakit ödeme belgesini düzenlediği sürece </a:t>
            </a:r>
            <a:r>
              <a:rPr lang="tr-TR" dirty="0" smtClean="0"/>
              <a:t>sattığı mal ya da ifa ettiği hizmetin </a:t>
            </a:r>
            <a:r>
              <a:rPr lang="tr-TR" b="1" dirty="0" smtClean="0"/>
              <a:t>karşılığını kart çıkaran kuruluştan talep edebilir </a:t>
            </a:r>
            <a:r>
              <a:rPr lang="tr-TR" dirty="0" smtClean="0"/>
              <a:t>(BKK, md. 19/1).</a:t>
            </a:r>
          </a:p>
          <a:p>
            <a:r>
              <a:rPr lang="tr-TR" dirty="0" smtClean="0"/>
              <a:t>Aksi takdirde harcama belgesinin düzenlenmediği ya da bir işlem üzerinden birden fazla harcama belgesi düzenlendiği hallerde üye işyeri işlem bedelini kart çıkaran kuruluştan talep edemez (BKK, md. 19/1 ve md. 22/1).</a:t>
            </a:r>
            <a:endParaRPr lang="tr-TR"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Satılan malın iadesinde ya da ifa edilen hizmetten vazgeçilmesinde </a:t>
            </a:r>
            <a:r>
              <a:rPr lang="tr-TR" b="1" dirty="0" smtClean="0"/>
              <a:t>üye işyeri </a:t>
            </a:r>
            <a:r>
              <a:rPr lang="tr-TR" dirty="0" smtClean="0">
                <a:solidFill>
                  <a:srgbClr val="FF0000"/>
                </a:solidFill>
              </a:rPr>
              <a:t>alacak belgesi düzenleyerek</a:t>
            </a:r>
            <a:r>
              <a:rPr lang="tr-TR" dirty="0" smtClean="0"/>
              <a:t>, </a:t>
            </a:r>
            <a:r>
              <a:rPr lang="tr-TR" dirty="0" smtClean="0">
                <a:effectLst>
                  <a:outerShdw blurRad="38100" dist="38100" dir="2700000" algn="tl">
                    <a:srgbClr val="000000">
                      <a:alpha val="43137"/>
                    </a:srgbClr>
                  </a:outerShdw>
                </a:effectLst>
              </a:rPr>
              <a:t>muhafaza etmek </a:t>
            </a:r>
            <a:r>
              <a:rPr lang="tr-TR" dirty="0" smtClean="0"/>
              <a:t>ve bir </a:t>
            </a:r>
            <a:r>
              <a:rPr lang="tr-TR" dirty="0" smtClean="0">
                <a:solidFill>
                  <a:srgbClr val="FF0000"/>
                </a:solidFill>
              </a:rPr>
              <a:t>örneğini de kart sahibine vermek </a:t>
            </a:r>
            <a:r>
              <a:rPr lang="tr-TR" dirty="0" smtClean="0"/>
              <a:t>zorundadır (BKK, md. 19/2). </a:t>
            </a:r>
          </a:p>
          <a:p>
            <a:r>
              <a:rPr lang="tr-TR" dirty="0" smtClean="0"/>
              <a:t>Uygulamada; harcama, nakit ödeme yahut alacak belgesi düzenleme işlemleri, kullanılan elektronik ya da mekanik cihazlar sayesinde gerçekleştirilmektedir.</a:t>
            </a:r>
            <a:r>
              <a:rPr lang="tr-TR" b="1" dirty="0" smtClean="0"/>
              <a:t> </a:t>
            </a:r>
            <a:r>
              <a:rPr lang="tr-TR" dirty="0" smtClean="0"/>
              <a:t> </a:t>
            </a:r>
          </a:p>
          <a:p>
            <a:endParaRPr lang="tr-TR" dirty="0" smtClean="0"/>
          </a:p>
          <a:p>
            <a:endParaRPr lang="tr-TR"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Bazı hallerde üye işyerleri, işlemin niteliği nedeniyle harcama ve alacak belgesi düzenleme imkânını bulamadığı hallerde, mal teslim veya hizmet ifası veyahut nakit kullandırma işlemlerini çeşitli iletişim araçları vasıtasıyla ile sadece kart numarasını bildirilmek veya imza yerine geçen kod numarası, kart şifresi ya da kart kullanıcısının kimliğini tanımlayan başka bir yöntemle işlem yapılmasını sağlayabilir (BKK md. 20). </a:t>
            </a:r>
            <a:endParaRPr lang="tr-T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Harcama belgeleri yahut nakit ödeme belgeleri kart çıkaran kuruluşa </a:t>
            </a:r>
            <a:r>
              <a:rPr lang="tr-TR" dirty="0" smtClean="0">
                <a:solidFill>
                  <a:srgbClr val="FF0000"/>
                </a:solidFill>
              </a:rPr>
              <a:t>tevsik edilmek </a:t>
            </a:r>
            <a:r>
              <a:rPr lang="tr-TR" dirty="0" smtClean="0"/>
              <a:t>(belgelendirilmek) suretiyle </a:t>
            </a:r>
            <a:r>
              <a:rPr lang="tr-TR" b="1" dirty="0" smtClean="0"/>
              <a:t>üye işyerleri</a:t>
            </a:r>
            <a:r>
              <a:rPr lang="tr-TR" dirty="0" smtClean="0"/>
              <a:t>, teslim ettiği mal ya da ifa ettiği hizmetin </a:t>
            </a:r>
            <a:r>
              <a:rPr lang="tr-TR" b="1" dirty="0" smtClean="0"/>
              <a:t>karşılığını kart çıkaran kuruluştan talep eder</a:t>
            </a:r>
            <a:r>
              <a:rPr lang="tr-TR" dirty="0" smtClean="0"/>
              <a:t>. </a:t>
            </a:r>
          </a:p>
          <a:p>
            <a:r>
              <a:rPr lang="tr-TR" b="1" dirty="0" smtClean="0"/>
              <a:t>Kart çıkaran kuruluş </a:t>
            </a:r>
            <a:r>
              <a:rPr lang="tr-TR" dirty="0" smtClean="0"/>
              <a:t>ise kart sahibi için belirlediği hesap dönemi itibariyle kart sahibinin </a:t>
            </a:r>
            <a:r>
              <a:rPr lang="tr-TR" b="1" dirty="0" smtClean="0"/>
              <a:t>dönem borcunu hesap özeti ile kendisine bildirerek</a:t>
            </a:r>
            <a:r>
              <a:rPr lang="tr-TR" dirty="0" smtClean="0"/>
              <a:t>, dönem borcunun son ödeme tarihine kadar tamamının ya da asgari ödeme tutarının </a:t>
            </a:r>
            <a:r>
              <a:rPr lang="tr-TR" b="1" dirty="0" smtClean="0"/>
              <a:t>ödemesini talep eder</a:t>
            </a:r>
            <a:r>
              <a:rPr lang="tr-TR" dirty="0" smtClean="0"/>
              <a:t>. </a:t>
            </a:r>
          </a:p>
          <a:p>
            <a:endParaRPr lang="tr-TR"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712968" cy="6480720"/>
          </a:xfrm>
        </p:spPr>
        <p:txBody>
          <a:bodyPr>
            <a:normAutofit/>
          </a:bodyPr>
          <a:lstStyle/>
          <a:p>
            <a:r>
              <a:rPr lang="tr-TR" b="1" dirty="0" smtClean="0"/>
              <a:t>Üye işyerleri </a:t>
            </a:r>
            <a:r>
              <a:rPr lang="tr-TR" dirty="0" smtClean="0"/>
              <a:t>(örneğin elektronik ticaret yoluyla harcama belgesi düzenlemeksizin iletişim araçları yahut sipariş formu sayesinde işlem yapılmasına olanak sağlayan) </a:t>
            </a:r>
            <a:r>
              <a:rPr lang="tr-TR" b="1" dirty="0" smtClean="0"/>
              <a:t>ödeme sistemlerinin güvenli şekilde işlemesini temin etmekle yükümlü</a:t>
            </a:r>
            <a:r>
              <a:rPr lang="tr-TR" dirty="0" smtClean="0"/>
              <a:t>dür (BKK, md. 18/2). </a:t>
            </a:r>
          </a:p>
          <a:p>
            <a:r>
              <a:rPr lang="tr-TR" dirty="0" smtClean="0"/>
              <a:t>Sistemin güvenli bir şekilde işlemesini sağlamayan üye iş yeri (2006 yılı için) </a:t>
            </a:r>
            <a:r>
              <a:rPr lang="tr-TR" b="1" dirty="0" smtClean="0"/>
              <a:t>2.000 TL’den 10.000 TL’ye kadar idari para cezasıyla cezalandırılır</a:t>
            </a:r>
            <a:r>
              <a:rPr lang="tr-TR" dirty="0" smtClean="0"/>
              <a:t> (BKK, md. 35/1-e). </a:t>
            </a:r>
          </a:p>
          <a:p>
            <a:endParaRPr lang="tr-TR"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552728"/>
          </a:xfrm>
        </p:spPr>
        <p:txBody>
          <a:bodyPr>
            <a:normAutofit lnSpcReduction="10000"/>
          </a:bodyPr>
          <a:lstStyle/>
          <a:p>
            <a:r>
              <a:rPr lang="tr-TR" dirty="0" smtClean="0"/>
              <a:t>Kart çıkaran kuruluşlar sözleşme akdettikleri </a:t>
            </a:r>
            <a:r>
              <a:rPr lang="tr-TR" b="1" dirty="0" smtClean="0"/>
              <a:t>işyerleri için işlem limiti tespit edebilir </a:t>
            </a:r>
            <a:r>
              <a:rPr lang="tr-TR" dirty="0" smtClean="0"/>
              <a:t>(BKK, md. 21/1). </a:t>
            </a:r>
          </a:p>
          <a:p>
            <a:r>
              <a:rPr lang="tr-TR" dirty="0" smtClean="0"/>
              <a:t>Bu hallerde, özellikle </a:t>
            </a:r>
            <a:r>
              <a:rPr lang="tr-TR" b="1" dirty="0" smtClean="0"/>
              <a:t>işlem limitlerinin aşılması halinde,</a:t>
            </a:r>
            <a:r>
              <a:rPr lang="tr-TR" dirty="0" smtClean="0"/>
              <a:t> üye işyerlerinin satış işlemlerinin tamamlanması adına </a:t>
            </a:r>
            <a:r>
              <a:rPr lang="tr-TR" b="1" dirty="0" smtClean="0"/>
              <a:t>kart çıkaran kuruluştan kartın kabulüne ilişkin onay alması </a:t>
            </a:r>
            <a:r>
              <a:rPr lang="tr-TR" dirty="0" smtClean="0"/>
              <a:t>gerekebilir (BKK, md. 22/1). </a:t>
            </a:r>
          </a:p>
          <a:p>
            <a:r>
              <a:rPr lang="tr-TR" dirty="0" smtClean="0"/>
              <a:t>Yani kart çıkaran kuruluş belirlediği limit üzerinde yapılan işlemler için kendisinden onay alınmasını talep etmektedir.</a:t>
            </a:r>
          </a:p>
          <a:p>
            <a:r>
              <a:rPr lang="tr-TR" dirty="0" smtClean="0"/>
              <a:t>Bu onay tek bir kredi kartı ile tek seferde yapılan tüm harcamalar için geçerlidir (BKK, md. 22/1). </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lnSpcReduction="10000"/>
          </a:bodyPr>
          <a:lstStyle/>
          <a:p>
            <a:r>
              <a:rPr lang="tr-TR" dirty="0" smtClean="0"/>
              <a:t>Dolayısıyla </a:t>
            </a:r>
            <a:r>
              <a:rPr lang="tr-TR" dirty="0" smtClean="0">
                <a:solidFill>
                  <a:srgbClr val="FF0000"/>
                </a:solidFill>
                <a:effectLst>
                  <a:outerShdw blurRad="38100" dist="38100" dir="2700000" algn="tl">
                    <a:srgbClr val="000000">
                      <a:alpha val="43137"/>
                    </a:srgbClr>
                  </a:outerShdw>
                </a:effectLst>
              </a:rPr>
              <a:t>üye iş yerleri bu sorgulamaları yapacak alt yapıyı oluşturmakla görevlendirilmiş</a:t>
            </a:r>
            <a:r>
              <a:rPr lang="tr-TR" dirty="0" smtClean="0"/>
              <a:t>tir (BKK, md. 21/1). </a:t>
            </a:r>
          </a:p>
          <a:p>
            <a:r>
              <a:rPr lang="tr-TR" b="1" dirty="0" smtClean="0"/>
              <a:t>Üye işyerleri</a:t>
            </a:r>
            <a:r>
              <a:rPr lang="tr-TR" dirty="0" smtClean="0"/>
              <a:t>ne yüklenen ödevlerden biri de; kart sahibi ve onun kartı ile ilgili edindikleri </a:t>
            </a:r>
            <a:r>
              <a:rPr lang="tr-TR" b="1" dirty="0" smtClean="0"/>
              <a:t>bilgilerin mahremiyetini koruma</a:t>
            </a:r>
            <a:r>
              <a:rPr lang="tr-TR" dirty="0" smtClean="0"/>
              <a:t>ktır.</a:t>
            </a:r>
          </a:p>
          <a:p>
            <a:r>
              <a:rPr lang="tr-TR" dirty="0" smtClean="0"/>
              <a:t>Üye işyerleri, hem kart sahibinin hem de kart sahibinin banka kartına ilişkin edindikleri bilgileri, (kanunla yetkili kılınan kişi, kurum ve kuruluşlar hariç) kart sahibinin yazılı rızası olmaksızın </a:t>
            </a:r>
            <a:r>
              <a:rPr lang="tr-TR" b="1" dirty="0" smtClean="0"/>
              <a:t>başkasına ifşa edemezler, saklayamazlar ya da kopyalayamazlar </a:t>
            </a:r>
            <a:r>
              <a:rPr lang="tr-TR" dirty="0" smtClean="0"/>
              <a:t>(BKK, md. 23/1).</a:t>
            </a:r>
          </a:p>
          <a:p>
            <a:endParaRPr lang="tr-TR"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Üye iş yerleri kart sahiplerine ait banka kartına ilişkin </a:t>
            </a:r>
            <a:r>
              <a:rPr lang="tr-TR" dirty="0" smtClean="0">
                <a:solidFill>
                  <a:srgbClr val="FF0000"/>
                </a:solidFill>
              </a:rPr>
              <a:t>bilgileri ancak kartı çıkaran kuruluş ile paylaşabilir</a:t>
            </a:r>
            <a:r>
              <a:rPr lang="tr-TR" dirty="0" smtClean="0"/>
              <a:t>. </a:t>
            </a:r>
          </a:p>
          <a:p>
            <a:r>
              <a:rPr lang="tr-TR" dirty="0" smtClean="0"/>
              <a:t>Bunun dışında kartla ilgili </a:t>
            </a:r>
            <a:r>
              <a:rPr lang="tr-TR" u="sng" dirty="0" smtClean="0"/>
              <a:t>bilgileri herhangi bir şahıs ya da kuruluşla paylaşamaz</a:t>
            </a:r>
            <a:r>
              <a:rPr lang="tr-TR" dirty="0" smtClean="0"/>
              <a:t>, </a:t>
            </a:r>
            <a:r>
              <a:rPr lang="tr-TR" u="sng" dirty="0" smtClean="0"/>
              <a:t>satamaz</a:t>
            </a:r>
            <a:r>
              <a:rPr lang="tr-TR" dirty="0" smtClean="0"/>
              <a:t>, </a:t>
            </a:r>
            <a:r>
              <a:rPr lang="tr-TR" u="sng" dirty="0" smtClean="0"/>
              <a:t>satın alamaz </a:t>
            </a:r>
            <a:r>
              <a:rPr lang="tr-TR" dirty="0" smtClean="0"/>
              <a:t>ve </a:t>
            </a:r>
            <a:r>
              <a:rPr lang="tr-TR" u="sng" dirty="0" smtClean="0"/>
              <a:t>takas edemez </a:t>
            </a:r>
            <a:r>
              <a:rPr lang="tr-TR" dirty="0" smtClean="0"/>
              <a:t>(BKK, md. 23/1). </a:t>
            </a:r>
          </a:p>
          <a:p>
            <a:r>
              <a:rPr lang="tr-TR" dirty="0" smtClean="0"/>
              <a:t>Kaldı ki;  bu noktada </a:t>
            </a:r>
            <a:r>
              <a:rPr lang="tr-TR" b="1" dirty="0" smtClean="0"/>
              <a:t>kart çıkaran kuruluşa </a:t>
            </a:r>
            <a:r>
              <a:rPr lang="tr-TR" dirty="0" smtClean="0"/>
              <a:t>bu kuralın </a:t>
            </a:r>
            <a:r>
              <a:rPr lang="tr-TR" dirty="0" smtClean="0">
                <a:solidFill>
                  <a:srgbClr val="FF0000"/>
                </a:solidFill>
              </a:rPr>
              <a:t>istismar edilmesinin önüne geçilmesi için gereken tedbirleri almak</a:t>
            </a:r>
            <a:r>
              <a:rPr lang="tr-TR" dirty="0" smtClean="0"/>
              <a:t>, </a:t>
            </a:r>
            <a:r>
              <a:rPr lang="tr-TR" dirty="0" smtClean="0">
                <a:solidFill>
                  <a:srgbClr val="FF0000"/>
                </a:solidFill>
              </a:rPr>
              <a:t>gözetimi sağlamak görevi de </a:t>
            </a:r>
            <a:r>
              <a:rPr lang="tr-TR" dirty="0" smtClean="0"/>
              <a:t>yüklenmiştir (BKK, md. 23/1).</a:t>
            </a:r>
          </a:p>
          <a:p>
            <a:endParaRPr lang="tr-TR"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Ayrıca üye iş yerlerine yüklenen </a:t>
            </a:r>
            <a:r>
              <a:rPr lang="tr-TR" b="1" dirty="0" smtClean="0"/>
              <a:t>mahremiyetin gizliliği ödevi</a:t>
            </a:r>
            <a:r>
              <a:rPr lang="tr-TR" dirty="0" smtClean="0"/>
              <a:t> aynı şekilde </a:t>
            </a:r>
            <a:r>
              <a:rPr lang="tr-TR" b="1" dirty="0" smtClean="0"/>
              <a:t>kart çıkaran kuruluşlara da yüklenmiştir </a:t>
            </a:r>
            <a:r>
              <a:rPr lang="tr-TR" dirty="0" smtClean="0"/>
              <a:t>(BKK, md. 23/2).  </a:t>
            </a:r>
          </a:p>
          <a:p>
            <a:r>
              <a:rPr lang="tr-TR" dirty="0" smtClean="0"/>
              <a:t>Kart çıkaran kuruluşlar kart sahipleri hakkında edindikleri bilgileri ancak kendi hizmetlerinin pazarlanması kapsamında ya da kanunla yetkili kılınan kişi, kurum veya kuruluşların talebi doğrultusunda kendilerine arz edebilir (BKK, md. 23/2).</a:t>
            </a:r>
            <a:endParaRPr lang="tr-TR"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3226370"/>
          </a:xfrm>
        </p:spPr>
        <p:txBody>
          <a:bodyPr>
            <a:normAutofit/>
          </a:bodyPr>
          <a:lstStyle/>
          <a:p>
            <a:r>
              <a:rPr lang="tr-TR" b="1" dirty="0" smtClean="0"/>
              <a:t>Kredi Kartlarına İlişkin Sözleşmeler, Sözleşme Şekilleri ve Genel İşlem Şartları</a:t>
            </a:r>
            <a:br>
              <a:rPr lang="tr-TR" b="1" dirty="0" smtClean="0"/>
            </a:br>
            <a:endParaRPr lang="tr-TR"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Sözleşme Şartları</a:t>
            </a:r>
            <a:endParaRPr lang="tr-TR" dirty="0"/>
          </a:p>
        </p:txBody>
      </p:sp>
      <p:sp>
        <p:nvSpPr>
          <p:cNvPr id="3" name="2 İçerik Yer Tutucusu"/>
          <p:cNvSpPr>
            <a:spLocks noGrp="1"/>
          </p:cNvSpPr>
          <p:nvPr>
            <p:ph idx="1"/>
          </p:nvPr>
        </p:nvSpPr>
        <p:spPr>
          <a:xfrm>
            <a:off x="457200" y="1268760"/>
            <a:ext cx="8229600" cy="5400600"/>
          </a:xfrm>
        </p:spPr>
        <p:txBody>
          <a:bodyPr>
            <a:normAutofit lnSpcReduction="10000"/>
          </a:bodyPr>
          <a:lstStyle/>
          <a:p>
            <a:r>
              <a:rPr lang="tr-TR" dirty="0" smtClean="0"/>
              <a:t>Ticari olan hemen hemen her hukuki ilişkide olduğu gibi banka kartlarının çıkarılması ve kullanılmasına yönelik olarak kart çıkaran kuruluş ile kart sahibi ya da kart çıkaran kuruluş ile üye işyeri arasında bir sözleşme akdedilir. </a:t>
            </a:r>
          </a:p>
          <a:p>
            <a:r>
              <a:rPr lang="tr-TR" dirty="0" smtClean="0">
                <a:solidFill>
                  <a:srgbClr val="FF0000"/>
                </a:solidFill>
              </a:rPr>
              <a:t>Kart çıkaran kuruluş ile kart sahipleri arasında akdedilecek sözleşme için </a:t>
            </a:r>
            <a:r>
              <a:rPr lang="tr-TR" b="1" dirty="0" err="1" smtClean="0"/>
              <a:t>BKK’de</a:t>
            </a:r>
            <a:r>
              <a:rPr lang="tr-TR" b="1" dirty="0" smtClean="0"/>
              <a:t> bazı şartlar belirlenmiş</a:t>
            </a:r>
            <a:r>
              <a:rPr lang="tr-TR" dirty="0" smtClean="0"/>
              <a:t>, diğer şekil şartları ile içeriği hakkındaki belirlemeleri yapma yetkisi </a:t>
            </a:r>
            <a:r>
              <a:rPr lang="tr-TR" dirty="0" err="1" smtClean="0"/>
              <a:t>BDDKur’a</a:t>
            </a:r>
            <a:r>
              <a:rPr lang="tr-TR" dirty="0" smtClean="0"/>
              <a:t> devredilmiştir. (BKK, md. 24/2). </a:t>
            </a:r>
          </a:p>
          <a:p>
            <a:endParaRPr lang="tr-TR"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 şartlardan biri akdedilecek </a:t>
            </a:r>
            <a:r>
              <a:rPr lang="tr-TR" b="1" dirty="0" smtClean="0"/>
              <a:t>sözleşmenin yazılı olması</a:t>
            </a:r>
            <a:r>
              <a:rPr lang="tr-TR" dirty="0" smtClean="0"/>
              <a:t>dır (BKK, md. 24/1). </a:t>
            </a:r>
          </a:p>
          <a:p>
            <a:r>
              <a:rPr lang="tr-TR" dirty="0" smtClean="0"/>
              <a:t>Diğer taraftan sözleşmenin </a:t>
            </a:r>
            <a:r>
              <a:rPr lang="tr-TR" b="1" dirty="0" smtClean="0"/>
              <a:t>12 punto yazı büyüklüğünde</a:t>
            </a:r>
            <a:r>
              <a:rPr lang="tr-TR" dirty="0" smtClean="0"/>
              <a:t> ve </a:t>
            </a:r>
            <a:r>
              <a:rPr lang="tr-TR" b="1" dirty="0" smtClean="0"/>
              <a:t>koyu (</a:t>
            </a:r>
            <a:r>
              <a:rPr lang="tr-TR" b="1" dirty="0" err="1" smtClean="0"/>
              <a:t>bold</a:t>
            </a:r>
            <a:r>
              <a:rPr lang="tr-TR" b="1" dirty="0" smtClean="0"/>
              <a:t>) siyah harflerle </a:t>
            </a:r>
            <a:r>
              <a:rPr lang="tr-TR" dirty="0" smtClean="0"/>
              <a:t>hazırlanması gerekmektedir (BKK, md. 24/1). </a:t>
            </a:r>
          </a:p>
          <a:p>
            <a:r>
              <a:rPr lang="tr-TR" dirty="0" smtClean="0"/>
              <a:t>Sözleşme </a:t>
            </a:r>
            <a:r>
              <a:rPr lang="tr-TR" b="1" dirty="0" smtClean="0"/>
              <a:t>en az iki nüsha düzenlenmeli </a:t>
            </a:r>
            <a:r>
              <a:rPr lang="tr-TR" dirty="0" smtClean="0"/>
              <a:t>ve bir nüshası </a:t>
            </a:r>
            <a:r>
              <a:rPr lang="tr-TR" dirty="0" smtClean="0">
                <a:solidFill>
                  <a:srgbClr val="FF0000"/>
                </a:solidFill>
                <a:effectLst>
                  <a:outerShdw blurRad="38100" dist="38100" dir="2700000" algn="tl">
                    <a:srgbClr val="000000">
                      <a:alpha val="43137"/>
                    </a:srgbClr>
                  </a:outerShdw>
                </a:effectLst>
              </a:rPr>
              <a:t>kart sahibine ya da varsa kefiline verilmeli</a:t>
            </a:r>
            <a:r>
              <a:rPr lang="tr-TR" dirty="0" smtClean="0"/>
              <a:t>dir (BKK, md. 24/1). </a:t>
            </a:r>
          </a:p>
          <a:p>
            <a:r>
              <a:rPr lang="tr-TR" dirty="0" smtClean="0"/>
              <a:t>Ayrıca kart sahibine, imzaladığı sözleşme ve kartın kullanımı ile ilgili ayrıntılı bilgi verilmesi gerekmektedir (BKK, md. 24/1).</a:t>
            </a:r>
            <a:endParaRPr lang="tr-TR"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smtClean="0"/>
              <a:t>Banka kartlarının çıkarılmasına ilişkin sözleşmelerin genelde, </a:t>
            </a:r>
            <a:r>
              <a:rPr lang="tr-TR" dirty="0" smtClean="0">
                <a:solidFill>
                  <a:srgbClr val="FF0000"/>
                </a:solidFill>
                <a:effectLst>
                  <a:outerShdw blurRad="38100" dist="38100" dir="2700000" algn="tl">
                    <a:srgbClr val="000000">
                      <a:alpha val="43137"/>
                    </a:srgbClr>
                  </a:outerShdw>
                </a:effectLst>
              </a:rPr>
              <a:t>genel işlem şartlarını içeren </a:t>
            </a:r>
            <a:r>
              <a:rPr lang="tr-TR" u="sng" dirty="0" err="1" smtClean="0">
                <a:solidFill>
                  <a:srgbClr val="FF0000"/>
                </a:solidFill>
                <a:effectLst>
                  <a:outerShdw blurRad="38100" dist="38100" dir="2700000" algn="tl">
                    <a:srgbClr val="000000">
                      <a:alpha val="43137"/>
                    </a:srgbClr>
                  </a:outerShdw>
                </a:effectLst>
              </a:rPr>
              <a:t>iltihaki</a:t>
            </a:r>
            <a:r>
              <a:rPr lang="tr-TR" u="sng" dirty="0" smtClean="0">
                <a:solidFill>
                  <a:srgbClr val="FF0000"/>
                </a:solidFill>
                <a:effectLst>
                  <a:outerShdw blurRad="38100" dist="38100" dir="2700000" algn="tl">
                    <a:srgbClr val="000000">
                      <a:alpha val="43137"/>
                    </a:srgbClr>
                  </a:outerShdw>
                </a:effectLst>
              </a:rPr>
              <a:t>/katılmalı bir </a:t>
            </a:r>
            <a:r>
              <a:rPr lang="tr-TR" dirty="0" smtClean="0">
                <a:solidFill>
                  <a:srgbClr val="FF0000"/>
                </a:solidFill>
                <a:effectLst>
                  <a:outerShdw blurRad="38100" dist="38100" dir="2700000" algn="tl">
                    <a:srgbClr val="000000">
                      <a:alpha val="43137"/>
                    </a:srgbClr>
                  </a:outerShdw>
                </a:effectLst>
              </a:rPr>
              <a:t>sözleşme olduğu kabul edilir</a:t>
            </a:r>
            <a:r>
              <a:rPr lang="tr-TR" dirty="0" smtClean="0"/>
              <a:t>.</a:t>
            </a:r>
            <a:r>
              <a:rPr lang="tr-TR" b="1" dirty="0" smtClean="0"/>
              <a:t> </a:t>
            </a:r>
          </a:p>
          <a:p>
            <a:r>
              <a:rPr lang="tr-TR" dirty="0" err="1" smtClean="0"/>
              <a:t>İltihaki</a:t>
            </a:r>
            <a:r>
              <a:rPr lang="tr-TR" dirty="0" smtClean="0"/>
              <a:t> sözleşmelerde taraflar, </a:t>
            </a:r>
            <a:r>
              <a:rPr lang="tr-TR" dirty="0" smtClean="0">
                <a:effectLst>
                  <a:outerShdw blurRad="38100" dist="38100" dir="2700000" algn="tl">
                    <a:srgbClr val="000000">
                      <a:alpha val="43137"/>
                    </a:srgbClr>
                  </a:outerShdw>
                </a:effectLst>
              </a:rPr>
              <a:t>sözleşme şartları üzerine müzakere edemezler</a:t>
            </a:r>
            <a:r>
              <a:rPr lang="tr-TR" dirty="0" smtClean="0"/>
              <a:t> (</a:t>
            </a:r>
            <a:r>
              <a:rPr lang="tr-TR" dirty="0" err="1" smtClean="0"/>
              <a:t>Acuner</a:t>
            </a:r>
            <a:r>
              <a:rPr lang="tr-TR" dirty="0" smtClean="0"/>
              <a:t>, 2017: 214; </a:t>
            </a:r>
            <a:r>
              <a:rPr lang="tr-TR" dirty="0" err="1" smtClean="0"/>
              <a:t>Aydoğdu</a:t>
            </a:r>
            <a:r>
              <a:rPr lang="tr-TR" dirty="0" smtClean="0"/>
              <a:t>, 2011: 7). </a:t>
            </a:r>
          </a:p>
          <a:p>
            <a:r>
              <a:rPr lang="tr-TR" dirty="0" smtClean="0"/>
              <a:t>Bu sözleşmelerin bir </a:t>
            </a:r>
            <a:r>
              <a:rPr lang="tr-TR" b="1" dirty="0" smtClean="0"/>
              <a:t>tarafında</a:t>
            </a:r>
            <a:r>
              <a:rPr lang="tr-TR" dirty="0" smtClean="0"/>
              <a:t>, </a:t>
            </a:r>
            <a:r>
              <a:rPr lang="tr-TR" dirty="0" smtClean="0">
                <a:solidFill>
                  <a:srgbClr val="FF0000"/>
                </a:solidFill>
              </a:rPr>
              <a:t>mal tesliminin ya da hizmetin ifa edilmesinde rol oynayan kurum ya da kuruluşlar</a:t>
            </a:r>
            <a:r>
              <a:rPr lang="tr-TR" dirty="0" smtClean="0"/>
              <a:t>, </a:t>
            </a:r>
            <a:r>
              <a:rPr lang="tr-TR" b="1" dirty="0" smtClean="0"/>
              <a:t>diğer tarafta ise </a:t>
            </a:r>
            <a:r>
              <a:rPr lang="tr-TR" dirty="0" smtClean="0">
                <a:solidFill>
                  <a:srgbClr val="0070C0"/>
                </a:solidFill>
              </a:rPr>
              <a:t>teslim edilecek malları ya da ifa edilecek hizmeti talep eden geniş halk kitleleri</a:t>
            </a:r>
            <a:r>
              <a:rPr lang="tr-TR" dirty="0" smtClean="0"/>
              <a:t> yer almaktadır (</a:t>
            </a:r>
            <a:r>
              <a:rPr lang="tr-TR" dirty="0" err="1" smtClean="0"/>
              <a:t>Acuner</a:t>
            </a:r>
            <a:r>
              <a:rPr lang="tr-TR" dirty="0" smtClean="0"/>
              <a:t>, 2017: 214; 18.03.1996 tarih ve 2495 sayılı Yargıtay 13. H.D.).   </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Öyleyse </a:t>
            </a:r>
            <a:r>
              <a:rPr lang="tr-TR" b="1" dirty="0" err="1" smtClean="0"/>
              <a:t>iltihaki</a:t>
            </a:r>
            <a:r>
              <a:rPr lang="tr-TR" b="1" dirty="0" smtClean="0"/>
              <a:t> sözleşmeler</a:t>
            </a:r>
            <a:r>
              <a:rPr lang="tr-TR" dirty="0" smtClean="0"/>
              <a:t>; </a:t>
            </a:r>
            <a:r>
              <a:rPr lang="tr-TR" dirty="0" smtClean="0">
                <a:solidFill>
                  <a:srgbClr val="0070C0"/>
                </a:solidFill>
              </a:rPr>
              <a:t>sözleşmede yer alan hükümlerin önceden bir tarafça (yani kart çıkaran kuruluşça) belirlendiği, diğer taraf olan kart çıkarılmasını talep edenin ise sözleşmenin hükümleri üzerinde görüşleriyle değişiklik yapamadığı, ya önerilen şartlarla sözleşmeyi akdetmek ya da sözleşme akdetmekten vazgeçmek zorunda olduğu sözleşme tipleridir </a:t>
            </a:r>
            <a:r>
              <a:rPr lang="tr-TR" dirty="0" smtClean="0"/>
              <a:t>(</a:t>
            </a:r>
            <a:r>
              <a:rPr lang="tr-TR" dirty="0" err="1" smtClean="0"/>
              <a:t>Acuner</a:t>
            </a:r>
            <a:r>
              <a:rPr lang="tr-TR" dirty="0" smtClean="0"/>
              <a:t>, 2017: 214; </a:t>
            </a:r>
            <a:r>
              <a:rPr lang="tr-TR" dirty="0" err="1" smtClean="0"/>
              <a:t>Algan</a:t>
            </a:r>
            <a:r>
              <a:rPr lang="tr-TR" dirty="0" smtClean="0"/>
              <a:t>, 2015: 292).</a:t>
            </a:r>
          </a:p>
          <a:p>
            <a:endParaRPr lang="tr-T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Burada adı geçen </a:t>
            </a:r>
            <a:r>
              <a:rPr lang="tr-TR" b="1" dirty="0" smtClean="0"/>
              <a:t>dönem borcu kavramı</a:t>
            </a:r>
            <a:r>
              <a:rPr lang="tr-TR" dirty="0" smtClean="0"/>
              <a:t>; </a:t>
            </a:r>
            <a:r>
              <a:rPr lang="tr-TR" i="1" dirty="0" smtClean="0"/>
              <a:t>“</a:t>
            </a:r>
            <a:r>
              <a:rPr lang="tr-TR" i="1" dirty="0" smtClean="0">
                <a:solidFill>
                  <a:srgbClr val="FF0000"/>
                </a:solidFill>
              </a:rPr>
              <a:t>hesap kesim tarihine kadar oluşan borç ve alacak kayıtlarının bakiyesi ile önceki hesap özeti bakiyesinin toplamı...</a:t>
            </a:r>
            <a:r>
              <a:rPr lang="tr-TR" i="1" dirty="0" smtClean="0"/>
              <a:t>”</a:t>
            </a:r>
            <a:r>
              <a:rPr lang="tr-TR" dirty="0" smtClean="0"/>
              <a:t> (BKK, md. 3/1-n) şeklinde tanımlanmıştır. </a:t>
            </a:r>
          </a:p>
          <a:p>
            <a:r>
              <a:rPr lang="tr-TR" dirty="0" smtClean="0"/>
              <a:t>Hesap özetinde belirtilmesi gereken unsurlardan biri </a:t>
            </a:r>
            <a:r>
              <a:rPr lang="tr-TR" b="1" dirty="0" smtClean="0"/>
              <a:t>son ödeme tarihi</a:t>
            </a:r>
            <a:r>
              <a:rPr lang="tr-TR" dirty="0" smtClean="0"/>
              <a:t>dir. </a:t>
            </a:r>
          </a:p>
          <a:p>
            <a:r>
              <a:rPr lang="tr-TR" b="1" dirty="0" smtClean="0"/>
              <a:t>Son ödeme tarihi </a:t>
            </a:r>
            <a:r>
              <a:rPr lang="tr-TR" dirty="0" smtClean="0">
                <a:solidFill>
                  <a:srgbClr val="FF0000"/>
                </a:solidFill>
              </a:rPr>
              <a:t>kart sahibinin dönem borcunu ya da dönem borcuna karşılık ödemesi gereken asgari (en az) tutarı (BKK, md. 3/1-o) gecikmeden ödeyebileceği son gündür</a:t>
            </a:r>
            <a:r>
              <a:rPr lang="tr-TR" dirty="0" smtClean="0"/>
              <a:t> (BKK, md. 3/1-m).</a:t>
            </a:r>
            <a:endParaRPr lang="tr-TR"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86800" cy="6480720"/>
          </a:xfrm>
        </p:spPr>
        <p:txBody>
          <a:bodyPr>
            <a:normAutofit fontScale="92500" lnSpcReduction="10000"/>
          </a:bodyPr>
          <a:lstStyle/>
          <a:p>
            <a:r>
              <a:rPr lang="tr-TR" dirty="0" smtClean="0"/>
              <a:t>Banka kartları ile ilgili </a:t>
            </a:r>
            <a:r>
              <a:rPr lang="tr-TR" dirty="0" smtClean="0">
                <a:solidFill>
                  <a:srgbClr val="FF0000"/>
                </a:solidFill>
                <a:effectLst>
                  <a:outerShdw blurRad="38100" dist="38100" dir="2700000" algn="tl">
                    <a:srgbClr val="000000">
                      <a:alpha val="43137"/>
                    </a:srgbClr>
                  </a:outerShdw>
                </a:effectLst>
              </a:rPr>
              <a:t>sözleşmelerde</a:t>
            </a:r>
            <a:r>
              <a:rPr lang="tr-TR" dirty="0" smtClean="0"/>
              <a:t>; </a:t>
            </a:r>
            <a:r>
              <a:rPr lang="tr-TR" dirty="0" smtClean="0">
                <a:effectLst>
                  <a:outerShdw blurRad="38100" dist="38100" dir="2700000" algn="tl">
                    <a:srgbClr val="000000">
                      <a:alpha val="43137"/>
                    </a:srgbClr>
                  </a:outerShdw>
                </a:effectLst>
              </a:rPr>
              <a:t>kartın teslimi, kredi kartı limiti, kartın geçerlilik süresi, kartın kullanımı, kartın mülkiyeti, kaybolma ya da çalınması halinde sorumluluk, kart ve kart şifresinin kullanımından kaynaklanan sorumluluk, asgari ödeme tutarı, uygulanacak faiz,  komisyon ve diğer ücretler gibi pek çok husus </a:t>
            </a:r>
            <a:r>
              <a:rPr lang="tr-TR" dirty="0" smtClean="0"/>
              <a:t>akit altına alınmaktadır. </a:t>
            </a:r>
          </a:p>
          <a:p>
            <a:r>
              <a:rPr lang="tr-TR" dirty="0" smtClean="0"/>
              <a:t>Bu konulardan bazılarına kanun ile sınırlamalar getirilmiştir. </a:t>
            </a:r>
          </a:p>
          <a:p>
            <a:r>
              <a:rPr lang="tr-TR" dirty="0" smtClean="0"/>
              <a:t>Bunlardan bir tanesinde; </a:t>
            </a:r>
            <a:r>
              <a:rPr lang="tr-TR" b="1" dirty="0" smtClean="0"/>
              <a:t>asgari ödeme tutarı</a:t>
            </a:r>
            <a:r>
              <a:rPr lang="tr-TR" dirty="0" smtClean="0"/>
              <a:t>nın </a:t>
            </a:r>
            <a:r>
              <a:rPr lang="tr-TR" dirty="0" smtClean="0">
                <a:solidFill>
                  <a:srgbClr val="FF0000"/>
                </a:solidFill>
                <a:effectLst>
                  <a:outerShdw blurRad="38100" dist="38100" dir="2700000" algn="tl">
                    <a:srgbClr val="000000">
                      <a:alpha val="43137"/>
                    </a:srgbClr>
                  </a:outerShdw>
                </a:effectLst>
              </a:rPr>
              <a:t>dönem borcunun % 20’sinden aşağı olamayacağı</a:t>
            </a:r>
            <a:r>
              <a:rPr lang="tr-TR" dirty="0" smtClean="0"/>
              <a:t>, bu oranın, Hazine Müsteşarlığı ve </a:t>
            </a:r>
            <a:r>
              <a:rPr lang="tr-TR" dirty="0" err="1" smtClean="0"/>
              <a:t>TCMB’nin</a:t>
            </a:r>
            <a:r>
              <a:rPr lang="tr-TR" dirty="0" smtClean="0"/>
              <a:t> olumlu görüşüne bağlı olarak arttırıp azaltma yetkisinin </a:t>
            </a:r>
            <a:r>
              <a:rPr lang="tr-TR" dirty="0" err="1" smtClean="0"/>
              <a:t>BDDKur’a</a:t>
            </a:r>
            <a:r>
              <a:rPr lang="tr-TR" dirty="0" smtClean="0"/>
              <a:t> ait olduğu düzenlenmiştir (BKK, md. 24/2).  </a:t>
            </a:r>
          </a:p>
          <a:p>
            <a:endParaRPr lang="tr-TR"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fontScale="85000" lnSpcReduction="20000"/>
          </a:bodyPr>
          <a:lstStyle/>
          <a:p>
            <a:r>
              <a:rPr lang="tr-TR" dirty="0" smtClean="0"/>
              <a:t>Yasal olarak belirlenen diğer bir husus ise ödenecek </a:t>
            </a:r>
            <a:r>
              <a:rPr lang="tr-TR" b="1" dirty="0" smtClean="0"/>
              <a:t>gecikme faizi</a:t>
            </a:r>
            <a:r>
              <a:rPr lang="tr-TR" dirty="0" smtClean="0"/>
              <a:t>ne ilişkindir. </a:t>
            </a:r>
          </a:p>
          <a:p>
            <a:r>
              <a:rPr lang="tr-TR" dirty="0" smtClean="0">
                <a:effectLst>
                  <a:outerShdw blurRad="38100" dist="38100" dir="2700000" algn="tl">
                    <a:srgbClr val="000000">
                      <a:alpha val="43137"/>
                    </a:srgbClr>
                  </a:outerShdw>
                </a:effectLst>
              </a:rPr>
              <a:t>Asgari ödeme tutarı son ödeme tarihinde ödenmediği takdirde</a:t>
            </a:r>
            <a:r>
              <a:rPr lang="tr-TR" dirty="0" smtClean="0"/>
              <a:t>, </a:t>
            </a:r>
            <a:r>
              <a:rPr lang="tr-TR" dirty="0" smtClean="0">
                <a:solidFill>
                  <a:srgbClr val="FF0000"/>
                </a:solidFill>
                <a:effectLst>
                  <a:outerShdw blurRad="38100" dist="38100" dir="2700000" algn="tl">
                    <a:srgbClr val="000000">
                      <a:alpha val="43137"/>
                    </a:srgbClr>
                  </a:outerShdw>
                </a:effectLst>
              </a:rPr>
              <a:t>kart sahibi ancak sözleşmede öngörülen gecikme faizi oranında bir faiz ile karşı karşıya kalır</a:t>
            </a:r>
            <a:r>
              <a:rPr lang="tr-TR" dirty="0" smtClean="0"/>
              <a:t>. </a:t>
            </a:r>
          </a:p>
          <a:p>
            <a:r>
              <a:rPr lang="tr-TR" dirty="0" smtClean="0"/>
              <a:t>Dolayısıyla sözleşmede düzenlenmemiş herhangi bir yükümlülük kart sahibine uygulanamayacaktır. </a:t>
            </a:r>
          </a:p>
          <a:p>
            <a:r>
              <a:rPr lang="tr-TR" dirty="0" smtClean="0"/>
              <a:t>Bu husus BKK md. 24’ün devam eden üçüncü fıkrasında da düzenlenmiştir. </a:t>
            </a:r>
          </a:p>
          <a:p>
            <a:r>
              <a:rPr lang="tr-TR" dirty="0" smtClean="0"/>
              <a:t>Buna göre; </a:t>
            </a:r>
            <a:r>
              <a:rPr lang="tr-TR" i="1" dirty="0" smtClean="0"/>
              <a:t>“...</a:t>
            </a:r>
            <a:r>
              <a:rPr lang="tr-TR" i="1" dirty="0" smtClean="0">
                <a:solidFill>
                  <a:srgbClr val="FF0000"/>
                </a:solidFill>
              </a:rPr>
              <a:t>kart hamilinin yaptığı işlemler nedeniyle, sözleşmede yer almayan faiz, komisyon veya masraf gibi adlar altında hiçbir şekil ve surette ödeme talep edilemez ve kart hamilinin hesabından kesinti yapılamaz. Sözleşmede kart hamilinin haklarını zedeleyici ve kart çıkaran kuruluş lehine tek taraflı haksız şartlar sağlayan hükümlere yer verilemez</a:t>
            </a:r>
            <a:r>
              <a:rPr lang="tr-TR" i="1" dirty="0" smtClean="0"/>
              <a:t>” </a:t>
            </a:r>
            <a:r>
              <a:rPr lang="tr-TR" dirty="0" smtClean="0"/>
              <a:t>(BKK, md. 24/3).</a:t>
            </a:r>
            <a:endParaRPr lang="tr-TR"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a:bodyPr>
          <a:lstStyle/>
          <a:p>
            <a:r>
              <a:rPr lang="tr-TR" dirty="0" smtClean="0"/>
              <a:t>Kart sahibinin borcunu ödemediği hallerde kefile başvurulması en doğal sonuçlardan biridir. </a:t>
            </a:r>
          </a:p>
          <a:p>
            <a:r>
              <a:rPr lang="tr-TR" dirty="0" smtClean="0"/>
              <a:t>Ancak burada </a:t>
            </a:r>
            <a:r>
              <a:rPr lang="tr-TR" dirty="0" err="1" smtClean="0"/>
              <a:t>TBK’de</a:t>
            </a:r>
            <a:r>
              <a:rPr lang="tr-TR" dirty="0" smtClean="0"/>
              <a:t> düzenlenen adi kefalet hükümleri geçerli olduğundan, asıl borçluya başvurulmadan, kefile başvurulmayacağı genel kural olarak kabul edilmektedir (BKK, md. 24/3).  </a:t>
            </a:r>
          </a:p>
          <a:p>
            <a:r>
              <a:rPr lang="tr-TR" dirty="0" smtClean="0"/>
              <a:t>Kart sahibinin borcunu ödenmediği hallerde, kefilin temerrüde düşmesi ancak borcu tebellüğ etmesine bağlanmıştır (BKK, md. 24/3). </a:t>
            </a:r>
          </a:p>
          <a:p>
            <a:endParaRPr lang="tr-TR"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Bu hususun sözleşmede ayrıca belirtilmesi önemli zorunluluklardan biridir. </a:t>
            </a:r>
          </a:p>
          <a:p>
            <a:r>
              <a:rPr lang="tr-TR" dirty="0" smtClean="0"/>
              <a:t>Ayrıca sözleşme hükümlerinde kefilin sorumluluğunu artırıcı nitelikteki değişikliklere gidilmesi bununla birlikte kart limitinin yükseltilmesine yönelik kefilin ilave şartlara dair sorumluluğunun var olması, ancak kefilin yazılı onayına bağlıdır (BKK, md. 24/3). </a:t>
            </a:r>
          </a:p>
          <a:p>
            <a:r>
              <a:rPr lang="tr-TR" dirty="0" smtClean="0"/>
              <a:t>Yazılı onay olmaksızın kefilin bu tür sorumluluk altına sokulması mümkün değildir. </a:t>
            </a:r>
          </a:p>
          <a:p>
            <a:endParaRPr lang="tr-TR" dirty="0"/>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27173"/>
            <a:ext cx="8229600" cy="6342187"/>
          </a:xfrm>
        </p:spPr>
        <p:txBody>
          <a:bodyPr>
            <a:normAutofit fontScale="92500" lnSpcReduction="10000"/>
          </a:bodyPr>
          <a:lstStyle/>
          <a:p>
            <a:r>
              <a:rPr lang="tr-TR" dirty="0" smtClean="0"/>
              <a:t>Kart çıkaran kuruluş ile kart sahibi arasında akdedilen </a:t>
            </a:r>
            <a:r>
              <a:rPr lang="tr-TR" dirty="0" smtClean="0">
                <a:solidFill>
                  <a:srgbClr val="FF0000"/>
                </a:solidFill>
              </a:rPr>
              <a:t>sözleşmelerin taraflarca değiştirilmesi mümkün</a:t>
            </a:r>
            <a:r>
              <a:rPr lang="tr-TR" dirty="0" smtClean="0"/>
              <a:t>dür. </a:t>
            </a:r>
          </a:p>
          <a:p>
            <a:r>
              <a:rPr lang="tr-TR" dirty="0" smtClean="0"/>
              <a:t>Genelde bu tür değişiklikler kart çıkaran kuruluş tarafından yerine getirilir. </a:t>
            </a:r>
          </a:p>
          <a:p>
            <a:r>
              <a:rPr lang="tr-TR" dirty="0" smtClean="0"/>
              <a:t>Her halükarda sözleşmede yapılan değişikliklerin </a:t>
            </a:r>
            <a:r>
              <a:rPr lang="tr-TR" dirty="0" smtClean="0">
                <a:solidFill>
                  <a:srgbClr val="FF0000"/>
                </a:solidFill>
              </a:rPr>
              <a:t>kart sahibine bildirilmesi gerekmekte</a:t>
            </a:r>
            <a:r>
              <a:rPr lang="tr-TR" dirty="0" smtClean="0"/>
              <a:t>dir (BKK, md. 25/1). </a:t>
            </a:r>
          </a:p>
          <a:p>
            <a:r>
              <a:rPr lang="tr-TR" dirty="0" smtClean="0"/>
              <a:t>Yapılan </a:t>
            </a:r>
            <a:r>
              <a:rPr lang="tr-TR" b="1" dirty="0" smtClean="0"/>
              <a:t>değişikliklerin geçerli olacağı tarih</a:t>
            </a:r>
            <a:r>
              <a:rPr lang="tr-TR" dirty="0" smtClean="0"/>
              <a:t>; </a:t>
            </a:r>
            <a:r>
              <a:rPr lang="tr-TR" b="1" dirty="0" smtClean="0">
                <a:solidFill>
                  <a:srgbClr val="FF0000"/>
                </a:solidFill>
              </a:rPr>
              <a:t>bildirim tarihinden sonraki ilk son ödeme tarihi</a:t>
            </a:r>
            <a:r>
              <a:rPr lang="tr-TR" dirty="0" smtClean="0"/>
              <a:t>dir. </a:t>
            </a:r>
          </a:p>
          <a:p>
            <a:r>
              <a:rPr lang="tr-TR" b="1" u="sng" dirty="0" smtClean="0">
                <a:solidFill>
                  <a:srgbClr val="00B0F0"/>
                </a:solidFill>
              </a:rPr>
              <a:t>Bu tarihten itibaren kart sahibi; kartını kullanılmaya devam ettiği takdirde, değişiklikleri kabul etmiş sayılır </a:t>
            </a:r>
            <a:r>
              <a:rPr lang="tr-TR" dirty="0" smtClean="0"/>
              <a:t>(BKK, md. 25/1). </a:t>
            </a:r>
          </a:p>
          <a:p>
            <a:endParaRPr lang="tr-TR"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Faiz oranlarına yönelik sözleşme değişikliklerindeki usul farklılık arz etmektedir. </a:t>
            </a:r>
          </a:p>
          <a:p>
            <a:r>
              <a:rPr lang="tr-TR" b="1" dirty="0" smtClean="0"/>
              <a:t>Faiz oranında yapılan artışlar</a:t>
            </a:r>
            <a:r>
              <a:rPr lang="tr-TR" dirty="0" smtClean="0"/>
              <a:t>, </a:t>
            </a:r>
            <a:r>
              <a:rPr lang="tr-TR" dirty="0" smtClean="0">
                <a:solidFill>
                  <a:srgbClr val="FF0000"/>
                </a:solidFill>
                <a:effectLst>
                  <a:outerShdw blurRad="38100" dist="38100" dir="2700000" algn="tl">
                    <a:srgbClr val="000000">
                      <a:alpha val="43137"/>
                    </a:srgbClr>
                  </a:outerShdw>
                </a:effectLst>
              </a:rPr>
              <a:t>sözleşme değişikliğine neden olan karar tarihinden </a:t>
            </a:r>
            <a:r>
              <a:rPr lang="tr-TR" b="1" dirty="0" smtClean="0">
                <a:solidFill>
                  <a:srgbClr val="FF0000"/>
                </a:solidFill>
                <a:effectLst>
                  <a:outerShdw blurRad="38100" dist="38100" dir="2700000" algn="tl">
                    <a:srgbClr val="000000">
                      <a:alpha val="43137"/>
                    </a:srgbClr>
                  </a:outerShdw>
                </a:effectLst>
              </a:rPr>
              <a:t>30 gün önce</a:t>
            </a:r>
            <a:r>
              <a:rPr lang="tr-TR" dirty="0" smtClean="0">
                <a:solidFill>
                  <a:srgbClr val="FF0000"/>
                </a:solidFill>
                <a:effectLst>
                  <a:outerShdw blurRad="38100" dist="38100" dir="2700000" algn="tl">
                    <a:srgbClr val="000000">
                      <a:alpha val="43137"/>
                    </a:srgbClr>
                  </a:outerShdw>
                </a:effectLst>
              </a:rPr>
              <a:t> kart hamiline bildirilmek zorunda</a:t>
            </a:r>
            <a:r>
              <a:rPr lang="tr-TR" dirty="0" smtClean="0"/>
              <a:t>dır (BKK, md. 25/1). </a:t>
            </a:r>
          </a:p>
          <a:p>
            <a:r>
              <a:rPr lang="tr-TR" dirty="0" smtClean="0"/>
              <a:t>Aksi takdirde faiz artışı hukuken bir sonuç doğurmayacaktır. </a:t>
            </a:r>
          </a:p>
          <a:p>
            <a:r>
              <a:rPr lang="tr-TR" dirty="0" smtClean="0"/>
              <a:t>Buna karşın, </a:t>
            </a:r>
            <a:r>
              <a:rPr lang="tr-TR" dirty="0" smtClean="0">
                <a:solidFill>
                  <a:srgbClr val="FF0000"/>
                </a:solidFill>
                <a:effectLst>
                  <a:outerShdw blurRad="38100" dist="38100" dir="2700000" algn="tl">
                    <a:srgbClr val="000000">
                      <a:alpha val="43137"/>
                    </a:srgbClr>
                  </a:outerShdw>
                </a:effectLst>
              </a:rPr>
              <a:t>kart sahibinin faiz artışına karşı koyma hakkı bulunmakta</a:t>
            </a:r>
            <a:r>
              <a:rPr lang="tr-TR" dirty="0" smtClean="0"/>
              <a:t>dır. </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Kart sahibi, </a:t>
            </a:r>
            <a:r>
              <a:rPr lang="tr-TR" dirty="0" smtClean="0">
                <a:effectLst>
                  <a:outerShdw blurRad="38100" dist="38100" dir="2700000" algn="tl">
                    <a:srgbClr val="000000">
                      <a:alpha val="43137"/>
                    </a:srgbClr>
                  </a:outerShdw>
                </a:effectLst>
              </a:rPr>
              <a:t>bildirimi tebellüğ ettiği tarihten itibaren </a:t>
            </a:r>
            <a:r>
              <a:rPr lang="tr-TR" dirty="0" smtClean="0">
                <a:solidFill>
                  <a:srgbClr val="FF0000"/>
                </a:solidFill>
                <a:effectLst>
                  <a:outerShdw blurRad="38100" dist="38100" dir="2700000" algn="tl">
                    <a:srgbClr val="000000">
                      <a:alpha val="43137"/>
                    </a:srgbClr>
                  </a:outerShdw>
                </a:effectLst>
              </a:rPr>
              <a:t>60 gün içinde </a:t>
            </a:r>
            <a:r>
              <a:rPr lang="tr-TR" dirty="0" smtClean="0">
                <a:solidFill>
                  <a:srgbClr val="0070C0"/>
                </a:solidFill>
                <a:effectLst>
                  <a:outerShdw blurRad="38100" dist="38100" dir="2700000" algn="tl">
                    <a:srgbClr val="000000">
                      <a:alpha val="43137"/>
                    </a:srgbClr>
                  </a:outerShdw>
                </a:effectLst>
              </a:rPr>
              <a:t>tüm borcunu ödeyerek kartını kullanıma kapattığı takdirde faiz artışından etkilenmeyecek</a:t>
            </a:r>
            <a:r>
              <a:rPr lang="tr-TR" dirty="0" smtClean="0"/>
              <a:t>tir (BKK, md. 25/1). </a:t>
            </a:r>
          </a:p>
          <a:p>
            <a:r>
              <a:rPr lang="tr-TR" dirty="0" smtClean="0"/>
              <a:t>Diğer taraftan </a:t>
            </a:r>
            <a:r>
              <a:rPr lang="tr-TR" b="1" dirty="0" smtClean="0"/>
              <a:t>kart sahibi </a:t>
            </a:r>
            <a:r>
              <a:rPr lang="tr-TR" dirty="0" smtClean="0"/>
              <a:t>her halükarda, </a:t>
            </a:r>
            <a:r>
              <a:rPr lang="tr-TR" u="sng" dirty="0" smtClean="0"/>
              <a:t>tek taraflı olarak sözleşmesini sona erdirebilir </a:t>
            </a:r>
            <a:r>
              <a:rPr lang="tr-TR" dirty="0" smtClean="0"/>
              <a:t>ve </a:t>
            </a:r>
            <a:r>
              <a:rPr lang="tr-TR" u="sng" dirty="0" smtClean="0"/>
              <a:t>kartını kullanıma kapatabilir </a:t>
            </a:r>
            <a:r>
              <a:rPr lang="tr-TR" dirty="0" smtClean="0"/>
              <a:t>(BKK, md. 25/2).</a:t>
            </a:r>
          </a:p>
          <a:p>
            <a:r>
              <a:rPr lang="tr-TR" dirty="0" smtClean="0"/>
              <a:t>Son olarak kart tesliminde kart çıkaran kuruluşların kart sahiplerini detaylı bilgilendirme yükümü daha önceki başlıklarda ifade edilmişti. </a:t>
            </a: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20680"/>
          </a:xfrm>
        </p:spPr>
        <p:txBody>
          <a:bodyPr>
            <a:normAutofit/>
          </a:bodyPr>
          <a:lstStyle/>
          <a:p>
            <a:r>
              <a:rPr lang="tr-TR" dirty="0" smtClean="0"/>
              <a:t>Buna ilişkin hükümlere sözleşmede yer verilmesi gerektiği gibi, kredi kartları ya da banka kartlarının tesliminde detaylı bilgi yanında yazılı bilgi verilmesine ilişkin hallere </a:t>
            </a:r>
            <a:r>
              <a:rPr lang="tr-TR" dirty="0" err="1" smtClean="0"/>
              <a:t>BKHY’de</a:t>
            </a:r>
            <a:r>
              <a:rPr lang="tr-TR" dirty="0" smtClean="0"/>
              <a:t> detaylı bir şekilde değinilmiştir (Bkz: BKHY, md. 17). </a:t>
            </a:r>
          </a:p>
          <a:p>
            <a:r>
              <a:rPr lang="tr-TR" dirty="0" smtClean="0"/>
              <a:t>Sözleşme şartları ve sözleşme değişikliklerine ilişkin </a:t>
            </a:r>
            <a:r>
              <a:rPr lang="tr-TR" dirty="0" err="1" smtClean="0"/>
              <a:t>BKK’nin</a:t>
            </a:r>
            <a:r>
              <a:rPr lang="tr-TR" dirty="0" smtClean="0"/>
              <a:t> 24’üncü ve 25’inci maddelerine ilişkin hükümlere aykırı fiiller (2006 yılı için) </a:t>
            </a:r>
            <a:r>
              <a:rPr lang="tr-TR" b="1" dirty="0" smtClean="0">
                <a:solidFill>
                  <a:srgbClr val="FF0000"/>
                </a:solidFill>
              </a:rPr>
              <a:t>2.000 TL’den 10.000 TL’ye kadar idari para ceza </a:t>
            </a:r>
            <a:r>
              <a:rPr lang="tr-TR" dirty="0" smtClean="0"/>
              <a:t>ile cezalandırılır (BKK, md. 35/1-f). </a:t>
            </a:r>
          </a:p>
          <a:p>
            <a:endParaRPr lang="tr-TR"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Sözleşme Hükümlerinde Faiz Uygulaması ve Hesabı</a:t>
            </a:r>
            <a:endParaRPr lang="tr-TR" dirty="0"/>
          </a:p>
        </p:txBody>
      </p:sp>
      <p:sp>
        <p:nvSpPr>
          <p:cNvPr id="3" name="2 İçerik Yer Tutucusu"/>
          <p:cNvSpPr>
            <a:spLocks noGrp="1"/>
          </p:cNvSpPr>
          <p:nvPr>
            <p:ph idx="1"/>
          </p:nvPr>
        </p:nvSpPr>
        <p:spPr>
          <a:xfrm>
            <a:off x="457200" y="1600200"/>
            <a:ext cx="8229600" cy="5141168"/>
          </a:xfrm>
        </p:spPr>
        <p:txBody>
          <a:bodyPr>
            <a:normAutofit/>
          </a:bodyPr>
          <a:lstStyle/>
          <a:p>
            <a:r>
              <a:rPr lang="tr-TR" dirty="0" smtClean="0"/>
              <a:t>Kart sahipleri nakit kullanmaksızın banka kartları ile yapmış oldukları işlemlerden ötürü borçlandıkları tutarları ya tamamen öderler ya da borçlarının asgari tutarlarını ödemekle kısmen yükümlülüklerini yerine getirirler.</a:t>
            </a:r>
          </a:p>
          <a:p>
            <a:r>
              <a:rPr lang="tr-TR" dirty="0" smtClean="0"/>
              <a:t>Kart çıkaran kuruluş aylık hesap dönemi sonunda kart sahibi için bir hesap özeti oluşturarak kendisine gönderir. </a:t>
            </a:r>
          </a:p>
          <a:p>
            <a:endParaRPr lang="tr-TR"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lstStyle/>
          <a:p>
            <a:r>
              <a:rPr lang="tr-TR" dirty="0" smtClean="0"/>
              <a:t>Hesap özeti bir takvim aralığı (genelde aylık hesap dönemi) için oluşturulur ve hesap döneminin son günü hesap kesim tarihi olarak kabul edilir. </a:t>
            </a:r>
          </a:p>
          <a:p>
            <a:r>
              <a:rPr lang="tr-TR" dirty="0" smtClean="0"/>
              <a:t>Bu tarihten itibaren borç kart sahibine tebliğ edilir ve ödeme yapması için kendisine geçerli bir süre tanınır. </a:t>
            </a:r>
          </a:p>
          <a:p>
            <a:r>
              <a:rPr lang="tr-TR" dirty="0" smtClean="0"/>
              <a:t>Bu tarih son ödeme tarihi olarak kabul edilir. </a:t>
            </a:r>
          </a:p>
          <a:p>
            <a:r>
              <a:rPr lang="tr-TR" dirty="0" smtClean="0">
                <a:solidFill>
                  <a:srgbClr val="FF0000"/>
                </a:solidFill>
                <a:effectLst>
                  <a:outerShdw blurRad="38100" dist="38100" dir="2700000" algn="tl">
                    <a:srgbClr val="000000">
                      <a:alpha val="43137"/>
                    </a:srgbClr>
                  </a:outerShdw>
                </a:effectLst>
              </a:rPr>
              <a:t>Hesap kesim tarihi ile son ödeme tarihi arasında 10 günden az bir süre olmamalı</a:t>
            </a:r>
            <a:r>
              <a:rPr lang="tr-TR" dirty="0" smtClean="0"/>
              <a:t>dır (BKK, md. 26/4).</a:t>
            </a:r>
            <a:endParaRPr lang="tr-T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smtClean="0"/>
              <a:t>Sistem içerisinde var olan bir işlem daha vardır ki; bu işlemde kart sahibi, kartı ile yapmış olduğu </a:t>
            </a:r>
            <a:r>
              <a:rPr lang="tr-TR" b="1" dirty="0" smtClean="0"/>
              <a:t>işlemi iptal etmek </a:t>
            </a:r>
            <a:r>
              <a:rPr lang="tr-TR" dirty="0" smtClean="0"/>
              <a:t>istediği anda doğmaktadır. </a:t>
            </a:r>
          </a:p>
          <a:p>
            <a:r>
              <a:rPr lang="tr-TR" dirty="0" smtClean="0"/>
              <a:t>Bu durumda işlemi </a:t>
            </a:r>
            <a:r>
              <a:rPr lang="tr-TR" b="1" dirty="0" smtClean="0"/>
              <a:t>iptal edecek olan iş yeri</a:t>
            </a:r>
            <a:r>
              <a:rPr lang="tr-TR" dirty="0" smtClean="0"/>
              <a:t>, kart sahibi için bir </a:t>
            </a:r>
            <a:r>
              <a:rPr lang="tr-TR" b="1" dirty="0" smtClean="0"/>
              <a:t>alacak belgesi düzenleyip </a:t>
            </a:r>
            <a:r>
              <a:rPr lang="tr-TR" dirty="0" smtClean="0"/>
              <a:t>kendisine teslim edecektir.  </a:t>
            </a:r>
          </a:p>
          <a:p>
            <a:r>
              <a:rPr lang="tr-TR" dirty="0" smtClean="0"/>
              <a:t>Hukuki tanımla bu belge; </a:t>
            </a:r>
            <a:r>
              <a:rPr lang="tr-TR" dirty="0" smtClean="0">
                <a:solidFill>
                  <a:srgbClr val="FF0000"/>
                </a:solidFill>
              </a:rPr>
              <a:t>banka kartlarından biri kullanılarak satın alınan malın iadesi yahut ifa edilen hizmetten vazgeçilmesi halinde veyahut yapılan işlemin iptal edilmesinde üye iş yerince düzenlenen ve kart sahibinin hesabına alacak kaydedilmesini sağlayan belge</a:t>
            </a:r>
            <a:r>
              <a:rPr lang="tr-TR" dirty="0" smtClean="0"/>
              <a:t>dir  (BKK, md. 3/1-p).</a:t>
            </a:r>
          </a:p>
          <a:p>
            <a:endParaRPr lang="tr-TR"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80720"/>
          </a:xfrm>
        </p:spPr>
        <p:txBody>
          <a:bodyPr>
            <a:normAutofit lnSpcReduction="10000"/>
          </a:bodyPr>
          <a:lstStyle/>
          <a:p>
            <a:r>
              <a:rPr lang="tr-TR" dirty="0" smtClean="0"/>
              <a:t>Kart sahipleri; dönem borçlarını ödemedikleri takdirde ya da kısmen ödeme yaptıkları takdirde ödenmeyen kısım için (BKK, md. 26/2) sözleşme şartlarıyla belirlenen oranda gecikme faizi ile karşı karşıya kalacaklardır. </a:t>
            </a:r>
          </a:p>
          <a:p>
            <a:r>
              <a:rPr lang="tr-TR" u="sng" dirty="0" smtClean="0">
                <a:effectLst>
                  <a:outerShdw blurRad="38100" dist="38100" dir="2700000" algn="tl">
                    <a:srgbClr val="000000">
                      <a:alpha val="43137"/>
                    </a:srgbClr>
                  </a:outerShdw>
                </a:effectLst>
              </a:rPr>
              <a:t>Gecikme faizinin uygulanacağı başlangıç tarihi </a:t>
            </a:r>
            <a:r>
              <a:rPr lang="tr-TR" dirty="0" smtClean="0"/>
              <a:t>hiçbir zaman </a:t>
            </a:r>
            <a:r>
              <a:rPr lang="tr-TR" dirty="0" smtClean="0">
                <a:solidFill>
                  <a:srgbClr val="FF0000"/>
                </a:solidFill>
                <a:effectLst>
                  <a:outerShdw blurRad="38100" dist="38100" dir="2700000" algn="tl">
                    <a:srgbClr val="000000">
                      <a:alpha val="43137"/>
                    </a:srgbClr>
                  </a:outerShdw>
                </a:effectLst>
              </a:rPr>
              <a:t>hesap kesim tarihinden önceki bir tarih olamaz</a:t>
            </a:r>
            <a:r>
              <a:rPr lang="tr-TR" dirty="0" smtClean="0"/>
              <a:t> (BKK, md. 26/1). </a:t>
            </a:r>
          </a:p>
          <a:p>
            <a:r>
              <a:rPr lang="tr-TR" dirty="0" smtClean="0"/>
              <a:t>Sözleşmelere bu yönde bir hüküm konulamaz (BKK, md. 26/1).  </a:t>
            </a:r>
          </a:p>
          <a:p>
            <a:r>
              <a:rPr lang="tr-TR" dirty="0" smtClean="0"/>
              <a:t>Ancak </a:t>
            </a:r>
            <a:r>
              <a:rPr lang="tr-TR" dirty="0" smtClean="0">
                <a:solidFill>
                  <a:srgbClr val="FF0000"/>
                </a:solidFill>
              </a:rPr>
              <a:t>nakit kullanımının olduğu işlemler için </a:t>
            </a:r>
            <a:r>
              <a:rPr lang="tr-TR" b="1" dirty="0" smtClean="0"/>
              <a:t>nakit çekim tarihi esas alınarak faiz uygulamasına gidilebilir</a:t>
            </a:r>
            <a:r>
              <a:rPr lang="tr-TR" dirty="0" smtClean="0"/>
              <a:t> (BKK, md. 26/1). </a:t>
            </a:r>
          </a:p>
          <a:p>
            <a:endParaRPr lang="tr-TR"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23528" y="260648"/>
            <a:ext cx="8568952" cy="6552728"/>
          </a:xfrm>
        </p:spPr>
        <p:txBody>
          <a:bodyPr>
            <a:normAutofit lnSpcReduction="10000"/>
          </a:bodyPr>
          <a:lstStyle/>
          <a:p>
            <a:r>
              <a:rPr lang="tr-TR" dirty="0" smtClean="0"/>
              <a:t>Kart sahibi borcunun asgarî tutarını yahut bu tutar üzerinde bir ödemeyi gerçekleştirmesi halinde kalan kısım için akdi faiz (katılım bankaları için kâr payı), asgarî tutarın altında ödeme yapması halinde ise, kendisine gecikme faizi (katılım bankaları için gecikme cezası) uygulanır (BKK, md. 26/2). </a:t>
            </a:r>
          </a:p>
          <a:p>
            <a:r>
              <a:rPr lang="tr-TR" dirty="0" smtClean="0"/>
              <a:t>Kart sahibi temerrüde (borcunu hiç ödememek gibi bir hale) düşse dahi, </a:t>
            </a:r>
            <a:r>
              <a:rPr lang="tr-TR" b="1" dirty="0" smtClean="0"/>
              <a:t>kart borcu üzerine bileşik faiz uygulanmaz</a:t>
            </a:r>
            <a:r>
              <a:rPr lang="tr-TR" dirty="0" smtClean="0"/>
              <a:t> (BKK, md. 26/2). </a:t>
            </a:r>
          </a:p>
          <a:p>
            <a:r>
              <a:rPr lang="tr-TR" dirty="0" smtClean="0"/>
              <a:t>Uygulanacak akdi faiz ile gecikme faiz oranları </a:t>
            </a:r>
            <a:r>
              <a:rPr lang="tr-TR" dirty="0" smtClean="0">
                <a:solidFill>
                  <a:srgbClr val="FF0000"/>
                </a:solidFill>
              </a:rPr>
              <a:t>TCMB tarafından tespit edilir </a:t>
            </a:r>
            <a:r>
              <a:rPr lang="tr-TR" dirty="0" smtClean="0"/>
              <a:t>ve </a:t>
            </a:r>
            <a:r>
              <a:rPr lang="tr-TR" b="1" dirty="0" smtClean="0"/>
              <a:t>her 3 ayda bir kamuoyuna duyurulur</a:t>
            </a:r>
            <a:r>
              <a:rPr lang="tr-TR" dirty="0" smtClean="0"/>
              <a:t> (BKK, md. 26/3). </a:t>
            </a:r>
          </a:p>
          <a:p>
            <a:endParaRPr lang="tr-TR"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dirty="0" smtClean="0"/>
              <a:t>Kuruluşların Denetimi ve Alınacak Önlemler</a:t>
            </a:r>
            <a:endParaRPr lang="tr-TR" dirty="0"/>
          </a:p>
        </p:txBody>
      </p:sp>
      <p:sp>
        <p:nvSpPr>
          <p:cNvPr id="3" name="2 İçerik Yer Tutucusu"/>
          <p:cNvSpPr>
            <a:spLocks noGrp="1"/>
          </p:cNvSpPr>
          <p:nvPr>
            <p:ph idx="1"/>
          </p:nvPr>
        </p:nvSpPr>
        <p:spPr>
          <a:xfrm>
            <a:off x="457200" y="1268760"/>
            <a:ext cx="8229600" cy="5472608"/>
          </a:xfrm>
        </p:spPr>
        <p:txBody>
          <a:bodyPr>
            <a:normAutofit lnSpcReduction="10000"/>
          </a:bodyPr>
          <a:lstStyle/>
          <a:p>
            <a:r>
              <a:rPr lang="tr-TR" dirty="0" smtClean="0"/>
              <a:t>Banka kartları ve kredi kartları mevzuatı kapsamında kartlı sistem kuruluşları, kart çıkaran kuruluşlar, bilgi alışverişi ile takas ve mahsup işlemlerini yürüten kuruluşların </a:t>
            </a:r>
            <a:r>
              <a:rPr lang="tr-TR" b="1" dirty="0" err="1" smtClean="0"/>
              <a:t>BDDKur’dan</a:t>
            </a:r>
            <a:r>
              <a:rPr lang="tr-TR" b="1" dirty="0" smtClean="0"/>
              <a:t> izin alarak faaliyet gösterdiklerine daha önce değinilmiş</a:t>
            </a:r>
            <a:r>
              <a:rPr lang="tr-TR" dirty="0" smtClean="0"/>
              <a:t>ti. </a:t>
            </a:r>
          </a:p>
          <a:p>
            <a:r>
              <a:rPr lang="tr-TR" dirty="0" smtClean="0"/>
              <a:t>Mevzuatta bu kuruluşlar topyekûn kart kuruluşu olarak kabul edilmiştir. </a:t>
            </a:r>
          </a:p>
          <a:p>
            <a:r>
              <a:rPr lang="tr-TR" dirty="0" smtClean="0"/>
              <a:t>Kart kuruluşlarının BKK kapsamında yürüttükleri faaliyetleri </a:t>
            </a:r>
            <a:r>
              <a:rPr lang="tr-TR" b="1" dirty="0" smtClean="0">
                <a:solidFill>
                  <a:srgbClr val="FF0000"/>
                </a:solidFill>
              </a:rPr>
              <a:t>BDDK tarafından denetlenir ve gözetlenir </a:t>
            </a:r>
            <a:r>
              <a:rPr lang="tr-TR" dirty="0" smtClean="0"/>
              <a:t>(BKK, md. 27/1). </a:t>
            </a:r>
            <a:endParaRPr lang="tr-TR"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fontScale="92500" lnSpcReduction="10000"/>
          </a:bodyPr>
          <a:lstStyle/>
          <a:p>
            <a:r>
              <a:rPr lang="tr-TR" dirty="0" smtClean="0"/>
              <a:t>Kart kuruluşları, ilk olarak </a:t>
            </a:r>
            <a:r>
              <a:rPr lang="tr-TR" dirty="0" smtClean="0">
                <a:solidFill>
                  <a:srgbClr val="FF0000"/>
                </a:solidFill>
              </a:rPr>
              <a:t>iç kontrol, risk yönetimi ve iç denetim sistemlerini, muhasebe ve finansal raporlama birimlerini</a:t>
            </a:r>
            <a:r>
              <a:rPr lang="tr-TR" dirty="0" smtClean="0"/>
              <a:t> </a:t>
            </a:r>
            <a:r>
              <a:rPr lang="tr-TR" b="1" dirty="0" smtClean="0"/>
              <a:t>kurmak zorundadırlar </a:t>
            </a:r>
            <a:r>
              <a:rPr lang="tr-TR" dirty="0" smtClean="0"/>
              <a:t>(BKK, md. 27/1). </a:t>
            </a:r>
          </a:p>
          <a:p>
            <a:r>
              <a:rPr lang="tr-TR" dirty="0" smtClean="0"/>
              <a:t>Kart kuruluşları kendilerine ait </a:t>
            </a:r>
            <a:r>
              <a:rPr lang="tr-TR" i="1" dirty="0" smtClean="0"/>
              <a:t>“...finansal tablolara ilişkin bilgi ve belgeler başta olmak üzere her türlü kayıt, bilgi, belge, yapı ve sistemlerini denetime uygun ve hazır hale getirmek zorundadırlar”</a:t>
            </a:r>
            <a:r>
              <a:rPr lang="tr-TR" dirty="0" smtClean="0"/>
              <a:t> (BKK, md. 27/1). </a:t>
            </a:r>
          </a:p>
          <a:p>
            <a:r>
              <a:rPr lang="tr-TR" dirty="0" smtClean="0"/>
              <a:t>Kart kuruluşlarının bu bilgi ve belgeler ile diğer kayıtları ya da sistemlerini denetime uygun ve hazır halde bulundurmalarının cezası; (2006 yılı için) </a:t>
            </a:r>
            <a:r>
              <a:rPr lang="tr-TR" b="1" dirty="0" smtClean="0"/>
              <a:t>10.000 TL’den 50.000 TL’ye kadar idari para cezası</a:t>
            </a:r>
            <a:r>
              <a:rPr lang="tr-TR" dirty="0" smtClean="0"/>
              <a:t>dır (BKK, md. 35/1-g). </a:t>
            </a:r>
          </a:p>
          <a:p>
            <a:endParaRPr lang="tr-TR"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BDDK denetim ve gözetim yetkisine istinaden kart kuruluşlarından </a:t>
            </a:r>
            <a:r>
              <a:rPr lang="tr-TR" dirty="0" smtClean="0">
                <a:solidFill>
                  <a:srgbClr val="FF0000"/>
                </a:solidFill>
                <a:effectLst>
                  <a:outerShdw blurRad="38100" dist="38100" dir="2700000" algn="tl">
                    <a:srgbClr val="000000">
                      <a:alpha val="43137"/>
                    </a:srgbClr>
                  </a:outerShdw>
                </a:effectLst>
              </a:rPr>
              <a:t>her türlü belgeyi talep edebilir</a:t>
            </a:r>
            <a:r>
              <a:rPr lang="tr-TR" dirty="0" smtClean="0"/>
              <a:t>, </a:t>
            </a:r>
            <a:r>
              <a:rPr lang="tr-TR" b="1" dirty="0" smtClean="0"/>
              <a:t>kart kuruluşları ise bu belgeleri </a:t>
            </a:r>
            <a:r>
              <a:rPr lang="tr-TR" b="1" dirty="0" err="1" smtClean="0"/>
              <a:t>BDDK’ya</a:t>
            </a:r>
            <a:r>
              <a:rPr lang="tr-TR" b="1" dirty="0" smtClean="0"/>
              <a:t> tevdi etmekle mükelleftir </a:t>
            </a:r>
            <a:r>
              <a:rPr lang="tr-TR" dirty="0" smtClean="0"/>
              <a:t>(BKK, md. 27/2). </a:t>
            </a:r>
          </a:p>
          <a:p>
            <a:endParaRPr lang="tr-TR"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Daha öncede ifade edildiği üzere </a:t>
            </a:r>
            <a:r>
              <a:rPr lang="tr-TR" b="1" dirty="0" err="1" smtClean="0"/>
              <a:t>BDDKur</a:t>
            </a:r>
            <a:r>
              <a:rPr lang="tr-TR" dirty="0" smtClean="0"/>
              <a:t>, kart kuruluşlarının mali yapı ve finansal durumlarını göze alarak </a:t>
            </a:r>
            <a:r>
              <a:rPr lang="tr-TR" b="1" dirty="0" smtClean="0"/>
              <a:t>her türlü koruyucu önlemi almaya yetkili</a:t>
            </a:r>
            <a:r>
              <a:rPr lang="tr-TR" dirty="0" smtClean="0"/>
              <a:t>dir. </a:t>
            </a:r>
          </a:p>
          <a:p>
            <a:r>
              <a:rPr lang="tr-TR" dirty="0" smtClean="0"/>
              <a:t>Bu yetki, paralel bir şekilde BKK md. 28’de tekrar edilmekle birlikte, </a:t>
            </a:r>
            <a:r>
              <a:rPr lang="tr-TR" dirty="0" smtClean="0">
                <a:solidFill>
                  <a:srgbClr val="FF0000"/>
                </a:solidFill>
                <a:effectLst>
                  <a:outerShdw blurRad="38100" dist="38100" dir="2700000" algn="tl">
                    <a:srgbClr val="000000">
                      <a:alpha val="43137"/>
                    </a:srgbClr>
                  </a:outerShdw>
                </a:effectLst>
              </a:rPr>
              <a:t>tedbirlerin alınmaması ve diğer gereken hallerde </a:t>
            </a:r>
            <a:r>
              <a:rPr lang="tr-TR" b="1" dirty="0" smtClean="0"/>
              <a:t>kart kuruluşlarının faaliyet izninin iptal edilmesine </a:t>
            </a:r>
            <a:r>
              <a:rPr lang="tr-TR" dirty="0" smtClean="0"/>
              <a:t>karar verilebilir. </a:t>
            </a:r>
          </a:p>
          <a:p>
            <a:r>
              <a:rPr lang="tr-TR" dirty="0" err="1" smtClean="0"/>
              <a:t>BDDKur</a:t>
            </a:r>
            <a:r>
              <a:rPr lang="tr-TR" dirty="0" smtClean="0"/>
              <a:t> bu kararını </a:t>
            </a:r>
            <a:r>
              <a:rPr lang="tr-TR" b="1" dirty="0" smtClean="0"/>
              <a:t>en az 5 üyenin aynı yöndeki oyuyla</a:t>
            </a:r>
            <a:r>
              <a:rPr lang="tr-TR" dirty="0" smtClean="0"/>
              <a:t> alabilir (BKK, md. 28).</a:t>
            </a:r>
          </a:p>
          <a:p>
            <a:endParaRPr lang="tr-TR"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dirty="0" smtClean="0"/>
              <a:t>Kurum ve </a:t>
            </a:r>
            <a:r>
              <a:rPr lang="tr-TR" b="1" dirty="0" err="1" smtClean="0"/>
              <a:t>Kuruluşlararası</a:t>
            </a:r>
            <a:r>
              <a:rPr lang="tr-TR" b="1" dirty="0" smtClean="0"/>
              <a:t> İşbirliği</a:t>
            </a:r>
            <a:endParaRPr lang="tr-TR" dirty="0"/>
          </a:p>
        </p:txBody>
      </p:sp>
      <p:sp>
        <p:nvSpPr>
          <p:cNvPr id="3" name="2 İçerik Yer Tutucusu"/>
          <p:cNvSpPr>
            <a:spLocks noGrp="1"/>
          </p:cNvSpPr>
          <p:nvPr>
            <p:ph idx="1"/>
          </p:nvPr>
        </p:nvSpPr>
        <p:spPr>
          <a:xfrm>
            <a:off x="457200" y="980728"/>
            <a:ext cx="8229600" cy="5760640"/>
          </a:xfrm>
        </p:spPr>
        <p:txBody>
          <a:bodyPr>
            <a:normAutofit/>
          </a:bodyPr>
          <a:lstStyle/>
          <a:p>
            <a:r>
              <a:rPr lang="tr-TR" dirty="0" smtClean="0"/>
              <a:t>Bankacılık faaliyetlerinde güvenin tesis edilmesi önem taşımaktadır. </a:t>
            </a:r>
          </a:p>
          <a:p>
            <a:r>
              <a:rPr lang="tr-TR" dirty="0" smtClean="0"/>
              <a:t>Bahsi geçen önem; hem bankaların faaliyetleri ve finansal yapıları hem de ülke ekonomisi ve müşteriler için kritik bir olgudur. </a:t>
            </a:r>
          </a:p>
          <a:p>
            <a:r>
              <a:rPr lang="tr-TR" dirty="0" smtClean="0"/>
              <a:t>Bankalar finansal yapılarının devamlılığı için </a:t>
            </a:r>
            <a:r>
              <a:rPr lang="tr-TR" dirty="0" smtClean="0">
                <a:solidFill>
                  <a:srgbClr val="FF0000"/>
                </a:solidFill>
                <a:effectLst>
                  <a:outerShdw blurRad="38100" dist="38100" dir="2700000" algn="tl">
                    <a:srgbClr val="000000">
                      <a:alpha val="43137"/>
                    </a:srgbClr>
                  </a:outerShdw>
                </a:effectLst>
              </a:rPr>
              <a:t>müşterilerinin devam eden ekonomik yapılarını bilmeleri ve iyi analiz etmeleri gerekmekte</a:t>
            </a:r>
            <a:r>
              <a:rPr lang="tr-TR" dirty="0" smtClean="0"/>
              <a:t>dir. </a:t>
            </a:r>
            <a:endParaRPr lang="tr-TR"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480720"/>
          </a:xfrm>
        </p:spPr>
        <p:txBody>
          <a:bodyPr>
            <a:normAutofit/>
          </a:bodyPr>
          <a:lstStyle/>
          <a:p>
            <a:r>
              <a:rPr lang="tr-TR" dirty="0" smtClean="0"/>
              <a:t>Örneğin kredi kullandırılan müşteriler hakkında Risk Merkezinden alınan bilgiler, her müşteri için oluşturulan kredi notu gibi kriterler bu kapsamda düşünülebilir.</a:t>
            </a:r>
          </a:p>
          <a:p>
            <a:r>
              <a:rPr lang="tr-TR" dirty="0" smtClean="0"/>
              <a:t>Aynı şekilde kart çıkaran kuruluşlar da, kart kullandırdıkları müşterilerinin değişen ekonomik yapılarını takip etmeleri gerekmektedir. </a:t>
            </a:r>
          </a:p>
          <a:p>
            <a:r>
              <a:rPr lang="tr-TR" dirty="0" smtClean="0"/>
              <a:t>Bu açıdan bu işlevi görecek kuruluşlar, BKK kapsamında, “</a:t>
            </a:r>
            <a:r>
              <a:rPr lang="tr-TR" dirty="0" smtClean="0">
                <a:solidFill>
                  <a:srgbClr val="FF0000"/>
                </a:solidFill>
              </a:rPr>
              <a:t>bilgi alışverişi ile takas ve mahsup işlemlerini yürüten kuruluşlar</a:t>
            </a:r>
            <a:r>
              <a:rPr lang="tr-TR" dirty="0" smtClean="0"/>
              <a:t>” olarak adlandırılırlar. </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Müşterilerin/kart sahiplerinin </a:t>
            </a:r>
            <a:r>
              <a:rPr lang="tr-TR" dirty="0" smtClean="0">
                <a:solidFill>
                  <a:srgbClr val="FF0000"/>
                </a:solidFill>
              </a:rPr>
              <a:t>“</a:t>
            </a:r>
            <a:r>
              <a:rPr lang="tr-TR" i="1" dirty="0" smtClean="0">
                <a:solidFill>
                  <a:srgbClr val="FF0000"/>
                </a:solidFill>
              </a:rPr>
              <a:t>...risk durumlarının izlenmesi, değerlendirilmesi, kontrolü ve müşteri hizmetlerinin yerine getirilmesi amacıyla yapılacak bilgi ve belge alışverişi veya kartların kullanımından doğan borç ve alacakların takas ve mahsup işlemleri...</a:t>
            </a:r>
            <a:r>
              <a:rPr lang="tr-TR" dirty="0" smtClean="0">
                <a:solidFill>
                  <a:srgbClr val="FF0000"/>
                </a:solidFill>
              </a:rPr>
              <a:t>”</a:t>
            </a:r>
            <a:r>
              <a:rPr lang="tr-TR" dirty="0" smtClean="0"/>
              <a:t> bu kuruluşlar vasıtasıyla yürütülür (BKK md. 29/1). </a:t>
            </a:r>
          </a:p>
          <a:p>
            <a:r>
              <a:rPr lang="tr-TR" dirty="0" smtClean="0"/>
              <a:t>Bu kuruluşlar, </a:t>
            </a:r>
            <a:r>
              <a:rPr lang="tr-TR" i="1" dirty="0" smtClean="0">
                <a:solidFill>
                  <a:srgbClr val="FF0000"/>
                </a:solidFill>
              </a:rPr>
              <a:t>“...kart çıkaran kuruluşların aralarında akdedecekleri yazılı sözleşmeler çerçevesinde kendi aralarında ya da en az beş kart çıkaran kuruluş...”</a:t>
            </a:r>
            <a:r>
              <a:rPr lang="tr-TR" dirty="0" smtClean="0">
                <a:solidFill>
                  <a:srgbClr val="FF0000"/>
                </a:solidFill>
              </a:rPr>
              <a:t> </a:t>
            </a:r>
            <a:r>
              <a:rPr lang="tr-TR" dirty="0" smtClean="0"/>
              <a:t>tarafından kurulurlar (BKK md. 29/1). </a:t>
            </a:r>
            <a:endParaRPr lang="tr-TR" dirty="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Bilgi alış verişini ya da takas veya mahsup işlemini sağlayan kuruluşlar sağladıkları bu hizmetten ötürü ücret hakkına sahip olurlar (BKK md. 29/1). </a:t>
            </a:r>
          </a:p>
          <a:p>
            <a:r>
              <a:rPr lang="tr-TR" dirty="0" smtClean="0"/>
              <a:t>Bilgi alış verişini sağlayan kuruluşların sağladığı bilgiler, </a:t>
            </a:r>
            <a:r>
              <a:rPr lang="tr-TR" b="1" dirty="0" smtClean="0">
                <a:solidFill>
                  <a:srgbClr val="FF0000"/>
                </a:solidFill>
              </a:rPr>
              <a:t>sırların ifşası hükmünün istisnasıdır </a:t>
            </a:r>
            <a:r>
              <a:rPr lang="tr-TR" dirty="0" smtClean="0"/>
              <a:t>(BKK md. 29/1). </a:t>
            </a:r>
          </a:p>
          <a:p>
            <a:r>
              <a:rPr lang="tr-TR" b="1" dirty="0" smtClean="0"/>
              <a:t>Kart kuruluşları gibi BDDK de </a:t>
            </a:r>
            <a:r>
              <a:rPr lang="tr-TR" u="sng" dirty="0" smtClean="0">
                <a:solidFill>
                  <a:srgbClr val="FF0000"/>
                </a:solidFill>
              </a:rPr>
              <a:t>bu sistemden bilgi talep edebilir</a:t>
            </a:r>
            <a:r>
              <a:rPr lang="tr-TR" dirty="0" smtClean="0"/>
              <a:t> ve bu sistemden temin ettiği bilgi ve belgeleri, </a:t>
            </a:r>
            <a:r>
              <a:rPr lang="tr-TR" b="1" dirty="0" smtClean="0"/>
              <a:t>gözetim ve denetim işlemlerinde ve diğer kanuni uygulamalarda kullanabilir</a:t>
            </a:r>
            <a:r>
              <a:rPr lang="tr-TR" dirty="0" smtClean="0"/>
              <a:t> (BKK md. 29/2).</a:t>
            </a:r>
            <a:endParaRPr lang="tr-T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Yukarıda ifade edilen süreç aşağıda Şekil 23’de şematiğe dönüştürülmüştür.</a:t>
            </a:r>
          </a:p>
          <a:p>
            <a:endParaRPr lang="tr-TR" dirty="0"/>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Kart çıkaran kuruluşlar gibi bu kuruluşlar da </a:t>
            </a:r>
            <a:r>
              <a:rPr lang="tr-TR" dirty="0" err="1" smtClean="0"/>
              <a:t>BDDK’nin</a:t>
            </a:r>
            <a:r>
              <a:rPr lang="tr-TR" dirty="0" smtClean="0"/>
              <a:t> denetim ve gözetimine tabi olmakla birlikte, </a:t>
            </a:r>
            <a:r>
              <a:rPr lang="tr-TR" dirty="0" err="1" smtClean="0"/>
              <a:t>BDDKur</a:t>
            </a:r>
            <a:r>
              <a:rPr lang="tr-TR" dirty="0" smtClean="0"/>
              <a:t> denetim ve gözetim yetkisini TCMB ile birlikte kullanmayı kararlaştırabilir (BKK md. 29/3).</a:t>
            </a:r>
          </a:p>
          <a:p>
            <a:r>
              <a:rPr lang="tr-TR" dirty="0" smtClean="0"/>
              <a:t>Özellikle bu sistem içerisinde, devlet otoritesinin çeşitli kademeleri, sistemin işlerliği konusunda kurumsal bir işbirliğini kabul etmiştir.</a:t>
            </a:r>
          </a:p>
          <a:p>
            <a:endParaRPr lang="tr-TR" dirty="0" smtClean="0"/>
          </a:p>
          <a:p>
            <a:endParaRPr lang="tr-TR" dirty="0"/>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err="1" smtClean="0"/>
              <a:t>BKK’de</a:t>
            </a:r>
            <a:r>
              <a:rPr lang="tr-TR" dirty="0" smtClean="0"/>
              <a:t>; </a:t>
            </a:r>
            <a:r>
              <a:rPr lang="tr-TR" dirty="0" err="1" smtClean="0"/>
              <a:t>BKK’nin</a:t>
            </a:r>
            <a:r>
              <a:rPr lang="tr-TR" dirty="0" smtClean="0"/>
              <a:t> uygulanması ve kredi kartlarına ilişkin politikaların yürütülmesi ile ilgili konularda </a:t>
            </a:r>
            <a:r>
              <a:rPr lang="tr-TR" dirty="0" err="1" smtClean="0"/>
              <a:t>BDDK’nin</a:t>
            </a:r>
            <a:r>
              <a:rPr lang="tr-TR" dirty="0" smtClean="0"/>
              <a:t>, </a:t>
            </a:r>
            <a:r>
              <a:rPr lang="tr-TR" dirty="0" smtClean="0"/>
              <a:t>Hazine ve Maliye </a:t>
            </a:r>
            <a:r>
              <a:rPr lang="tr-TR" dirty="0" smtClean="0"/>
              <a:t>Bakanlığı</a:t>
            </a:r>
            <a:r>
              <a:rPr lang="tr-TR" smtClean="0"/>
              <a:t>, </a:t>
            </a:r>
            <a:r>
              <a:rPr lang="tr-TR" smtClean="0"/>
              <a:t>Ticaret </a:t>
            </a:r>
            <a:r>
              <a:rPr lang="tr-TR" dirty="0" smtClean="0"/>
              <a:t>Bakanlığı, Hazine Müsteşarlığı, Rekabet Kurumu, TCMB ve </a:t>
            </a:r>
            <a:r>
              <a:rPr lang="tr-TR" dirty="0" err="1" smtClean="0"/>
              <a:t>BDDKur</a:t>
            </a:r>
            <a:r>
              <a:rPr lang="tr-TR" dirty="0" smtClean="0"/>
              <a:t> tarafından belirlenen diğer kurumlar ile karşılıklı yardımlaşma veya bilgi alışverişinde bulunabilecekleri düzenlenmiştir (BKK, md. 30/1).  </a:t>
            </a:r>
          </a:p>
          <a:p>
            <a:endParaRPr lang="tr-TR"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normAutofit fontScale="92500" lnSpcReduction="10000"/>
          </a:bodyPr>
          <a:lstStyle/>
          <a:p>
            <a:r>
              <a:rPr lang="tr-TR" dirty="0" err="1" smtClean="0"/>
              <a:t>Kurumlararası</a:t>
            </a:r>
            <a:r>
              <a:rPr lang="tr-TR" dirty="0" smtClean="0"/>
              <a:t> işbirliğine yönelik diğer düzenlemeler şu şekildedir: </a:t>
            </a:r>
          </a:p>
          <a:p>
            <a:r>
              <a:rPr lang="tr-TR" i="1" dirty="0" smtClean="0"/>
              <a:t>“</a:t>
            </a:r>
            <a:r>
              <a:rPr lang="tr-TR" i="1" dirty="0" smtClean="0">
                <a:solidFill>
                  <a:srgbClr val="FF0000"/>
                </a:solidFill>
              </a:rPr>
              <a:t>Kurum ve Türkiye Cumhuriyet Merkez Bankası bu Kanunda belirtilen görevleri yerine getirmek amacıyla veri tabanlarında yer alan ve birlikte üzerinde uzlaşılan bilgileri gizlilik hükümleri çerçevesinde paylaşırlar. Aile ve Sosyal Politikalar Bakanlığı Sosyal Yardımlar Genel Müdürlüğü, sosyal yardım hak sahiplerinin tespiti ile gelir testi işlemlerinde kullanılmak üzere Türkiye Bankalar Birliği Risk Merkezinden harcama bilgileri dâhil gerekli bilgileri istemeye ve almaya yetkilidir. Bu bilgiler kişilerin muvafakati ile kullanılır”.</a:t>
            </a:r>
            <a:endParaRPr lang="tr-TR" dirty="0" smtClean="0">
              <a:solidFill>
                <a:srgbClr val="FF0000"/>
              </a:solidFill>
            </a:endParaRPr>
          </a:p>
          <a:p>
            <a:endParaRPr lang="tr-TR" dirty="0"/>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Diğer Kanuni Yükümlülükler</a:t>
            </a:r>
            <a:endParaRPr lang="tr-TR" dirty="0"/>
          </a:p>
        </p:txBody>
      </p:sp>
      <p:sp>
        <p:nvSpPr>
          <p:cNvPr id="3" name="2 İçerik Yer Tutucusu"/>
          <p:cNvSpPr>
            <a:spLocks noGrp="1"/>
          </p:cNvSpPr>
          <p:nvPr>
            <p:ph idx="1"/>
          </p:nvPr>
        </p:nvSpPr>
        <p:spPr>
          <a:xfrm>
            <a:off x="457200" y="1052736"/>
            <a:ext cx="8229600" cy="5616624"/>
          </a:xfrm>
        </p:spPr>
        <p:txBody>
          <a:bodyPr>
            <a:normAutofit fontScale="92500" lnSpcReduction="10000"/>
          </a:bodyPr>
          <a:lstStyle/>
          <a:p>
            <a:r>
              <a:rPr lang="tr-TR" dirty="0" smtClean="0"/>
              <a:t>Bu başlık altında sırların saklanmasına ilişkin yükümlülükler ele alınacaktır. </a:t>
            </a:r>
          </a:p>
          <a:p>
            <a:r>
              <a:rPr lang="tr-TR" dirty="0" smtClean="0"/>
              <a:t>BKK md. 31 ile; </a:t>
            </a:r>
            <a:r>
              <a:rPr lang="tr-TR" b="1" dirty="0" err="1" smtClean="0"/>
              <a:t>BDDKur</a:t>
            </a:r>
            <a:r>
              <a:rPr lang="tr-TR" b="1" dirty="0" smtClean="0"/>
              <a:t> üyeleri ile BDDK personeli ve kartlı sistem kuran, kart çıkaran, üye işyeri anlaşması yapan kuruluşlara </a:t>
            </a:r>
            <a:r>
              <a:rPr lang="tr-TR" dirty="0" smtClean="0"/>
              <a:t>yönelik sır saklama yükümlülüğü getirilmiştir. </a:t>
            </a:r>
          </a:p>
          <a:p>
            <a:r>
              <a:rPr lang="tr-TR" dirty="0" err="1" smtClean="0"/>
              <a:t>BDDKur</a:t>
            </a:r>
            <a:r>
              <a:rPr lang="tr-TR" dirty="0" smtClean="0"/>
              <a:t> üyeleri ile BDDK personeli görevleri sırasında, kart kuruluşlarına, kart sahiplerine yahut onların kefillerine ait öğrendikleri </a:t>
            </a:r>
            <a:r>
              <a:rPr lang="tr-TR" b="1" dirty="0" smtClean="0"/>
              <a:t>sırları</a:t>
            </a:r>
            <a:r>
              <a:rPr lang="tr-TR" dirty="0" smtClean="0"/>
              <a:t>, </a:t>
            </a:r>
            <a:r>
              <a:rPr lang="tr-TR" dirty="0" smtClean="0">
                <a:solidFill>
                  <a:srgbClr val="FF0000"/>
                </a:solidFill>
              </a:rPr>
              <a:t>kanunen açıkça yetkili kılınanlardan başkasına açıklayamazlar ve kendileri veya başkaları yararına kullanamazlar </a:t>
            </a:r>
            <a:r>
              <a:rPr lang="tr-TR" dirty="0" smtClean="0"/>
              <a:t>(BKK, md. 31/1). </a:t>
            </a:r>
            <a:endParaRPr lang="tr-TR" dirty="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Aynı şekilde kart kuruluşları yanında bu kuruluşların destek hizmeti aldığı kuruluşlar ve onların çalışanları </a:t>
            </a:r>
            <a:r>
              <a:rPr lang="tr-TR" i="1" dirty="0" smtClean="0"/>
              <a:t>“...ile üye işyerleri, bunların ortakları, yönetim kurulu üyeleri, mensupları, bunlar adına hareket eden kişiler ile görevlileri, sıfat ve görevleri dolayısıyla öğrendikleri sırları kanunen açıkça yetkili kılınan mercilerden başkasına açıklayamazlar”</a:t>
            </a:r>
            <a:r>
              <a:rPr lang="tr-TR" dirty="0" smtClean="0"/>
              <a:t> (BKK, md. 31/2). </a:t>
            </a:r>
          </a:p>
          <a:p>
            <a:endParaRPr lang="tr-TR" dirty="0"/>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Diğer taraftan kart kuruluşları </a:t>
            </a:r>
            <a:r>
              <a:rPr lang="tr-TR" b="1" dirty="0" smtClean="0"/>
              <a:t>özen yükümlülüğü ile sorumlu</a:t>
            </a:r>
            <a:r>
              <a:rPr lang="tr-TR" dirty="0" smtClean="0"/>
              <a:t> tutulmuştur. </a:t>
            </a:r>
          </a:p>
          <a:p>
            <a:r>
              <a:rPr lang="tr-TR" dirty="0" smtClean="0"/>
              <a:t>Kart kuruluşları yahut üye iş yeri anlaşması yapan kuruluşlar ve üye iş yerleri, BKK ile getirilen düzenlemelere ve ödevlerin yerine getirilmesinde </a:t>
            </a:r>
            <a:r>
              <a:rPr lang="tr-TR" b="1" dirty="0" smtClean="0"/>
              <a:t>basiretli ve özenli davranmakla yükümlü kılınmıştır </a:t>
            </a:r>
            <a:r>
              <a:rPr lang="tr-TR" dirty="0" smtClean="0"/>
              <a:t>(BKK, md. 33). </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Bununla birlikte kartlı sistem kurma, </a:t>
            </a:r>
            <a:r>
              <a:rPr lang="tr-TR" dirty="0" smtClean="0">
                <a:solidFill>
                  <a:srgbClr val="FF0000"/>
                </a:solidFill>
                <a:effectLst>
                  <a:outerShdw blurRad="38100" dist="38100" dir="2700000" algn="tl">
                    <a:srgbClr val="000000">
                      <a:alpha val="43137"/>
                    </a:srgbClr>
                  </a:outerShdw>
                </a:effectLst>
              </a:rPr>
              <a:t>kart çıkarma veya üye işyerleri ile anlaşma yapma yetkisi</a:t>
            </a:r>
            <a:r>
              <a:rPr lang="tr-TR" dirty="0" smtClean="0"/>
              <a:t> </a:t>
            </a:r>
            <a:r>
              <a:rPr lang="tr-TR" b="1" dirty="0" smtClean="0"/>
              <a:t>sadece ve sadece BKK ile yetkili kılınan kuruluşlara tanımış</a:t>
            </a:r>
            <a:r>
              <a:rPr lang="tr-TR" dirty="0" smtClean="0"/>
              <a:t>tır. </a:t>
            </a:r>
          </a:p>
          <a:p>
            <a:r>
              <a:rPr lang="tr-TR" dirty="0" smtClean="0"/>
              <a:t>Bunun dışında herhangi bir gerçek ya da tüzel kişi asli (doğrudan) ya da fer’i (dolaylı) olarak </a:t>
            </a:r>
            <a:r>
              <a:rPr lang="tr-TR" dirty="0" err="1" smtClean="0"/>
              <a:t>BKK’de</a:t>
            </a:r>
            <a:r>
              <a:rPr lang="tr-TR" dirty="0" smtClean="0"/>
              <a:t> düzenlenen faaliyetleri </a:t>
            </a:r>
            <a:r>
              <a:rPr lang="tr-TR" i="1" dirty="0" smtClean="0"/>
              <a:t>“...meslek edinerek kartlı sistem kuramaz, kart çıkaramaz veya üye işyerleri ile anlaşma yapamaz, ticaret unvanları ve her türlü belgeleri ile ilân ve reklâmlarında bu faaliyetleri yerine getirdiği izlenimini yaratacak hiçbir kelime veya ibareyi kullanamazlar” </a:t>
            </a:r>
            <a:r>
              <a:rPr lang="tr-TR" dirty="0" smtClean="0"/>
              <a:t>(BKK, md. 34).</a:t>
            </a:r>
            <a:endParaRPr lang="tr-TR"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dirty="0" smtClean="0"/>
              <a:t>Uyuşmazlıkların Çözümü ve İspat Yükü </a:t>
            </a:r>
            <a:endParaRPr lang="tr-TR" dirty="0"/>
          </a:p>
        </p:txBody>
      </p:sp>
      <p:sp>
        <p:nvSpPr>
          <p:cNvPr id="3" name="2 İçerik Yer Tutucusu"/>
          <p:cNvSpPr>
            <a:spLocks noGrp="1"/>
          </p:cNvSpPr>
          <p:nvPr>
            <p:ph idx="1"/>
          </p:nvPr>
        </p:nvSpPr>
        <p:spPr>
          <a:xfrm>
            <a:off x="457200" y="1196752"/>
            <a:ext cx="8229600" cy="5400600"/>
          </a:xfrm>
        </p:spPr>
        <p:txBody>
          <a:bodyPr>
            <a:normAutofit/>
          </a:bodyPr>
          <a:lstStyle/>
          <a:p>
            <a:r>
              <a:rPr lang="tr-TR" dirty="0" smtClean="0"/>
              <a:t>BKK kapsamındaki </a:t>
            </a:r>
            <a:r>
              <a:rPr lang="tr-TR" b="1" dirty="0" smtClean="0"/>
              <a:t>paydaşlar</a:t>
            </a:r>
            <a:r>
              <a:rPr lang="tr-TR" dirty="0" smtClean="0"/>
              <a:t>, sistemin yürütülmesi sırasında </a:t>
            </a:r>
            <a:r>
              <a:rPr lang="tr-TR" b="1" dirty="0" smtClean="0"/>
              <a:t>uyuşmazlık içerisine düşebilirler. </a:t>
            </a:r>
          </a:p>
          <a:p>
            <a:r>
              <a:rPr lang="tr-TR" dirty="0" smtClean="0"/>
              <a:t>Uyuşmazlıklar bazen kredi kartı sahipleri ile kart çıkaran kuruluşlar arasındaki ilişkilerden doğabilir. </a:t>
            </a:r>
          </a:p>
          <a:p>
            <a:r>
              <a:rPr lang="tr-TR" dirty="0" smtClean="0"/>
              <a:t>Ya da uyuşmazlıklar, bankalar yahut kart çıkaran kuruluşlar ile üye işyerleri veya üye işyerleri ile kart sahiplerinin ilişkilerinden doğabilir. </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80720"/>
          </a:xfrm>
        </p:spPr>
        <p:txBody>
          <a:bodyPr>
            <a:normAutofit/>
          </a:bodyPr>
          <a:lstStyle/>
          <a:p>
            <a:r>
              <a:rPr lang="tr-TR" dirty="0" smtClean="0"/>
              <a:t>Uyuşmazlıkların çözüm yeri elbette yargı mercileridir. </a:t>
            </a:r>
          </a:p>
          <a:p>
            <a:r>
              <a:rPr lang="tr-TR" dirty="0" smtClean="0"/>
              <a:t>Bu noktada yetkili yahut görevli mahkemenin tespiti önem taşır. </a:t>
            </a:r>
          </a:p>
          <a:p>
            <a:r>
              <a:rPr lang="tr-TR" dirty="0" smtClean="0"/>
              <a:t>Uyuşmazlıkların taraflarından birinin kart sahibi olması ve kart sahibinin tüketici konumunda olması halinde uyuşmazlık; 6502 sayılı Tüketicinin Korunması Hakkında Kanun hükümlerine göre </a:t>
            </a:r>
            <a:r>
              <a:rPr lang="tr-TR" b="1" dirty="0" smtClean="0"/>
              <a:t>kurulan tüketici hakem heyeti ve tüketici mahkemelerine ilişkin hükümler dikkate alınarak giderilir </a:t>
            </a:r>
            <a:r>
              <a:rPr lang="tr-TR" dirty="0" smtClean="0"/>
              <a:t>(BKK, md. 44).</a:t>
            </a:r>
            <a:endParaRPr lang="tr-TR"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552728"/>
          </a:xfrm>
        </p:spPr>
        <p:txBody>
          <a:bodyPr>
            <a:normAutofit/>
          </a:bodyPr>
          <a:lstStyle/>
          <a:p>
            <a:r>
              <a:rPr lang="tr-TR" dirty="0" smtClean="0"/>
              <a:t>Buna karşın uyuşmazlığın taraflarının her ikisinin de ticari kuruluş olması halinde görevli mahkeme ticaret mahkemesi olacaktır. </a:t>
            </a:r>
          </a:p>
          <a:p>
            <a:r>
              <a:rPr lang="tr-TR" dirty="0" smtClean="0"/>
              <a:t>Diğer taraftan kurulun aldığı kararların kart kuruluşları tarafından yargıya taşınmasında görevli yargı mercileri idari yargı mercileri olacaktır. </a:t>
            </a:r>
          </a:p>
          <a:p>
            <a:r>
              <a:rPr lang="tr-TR" dirty="0" smtClean="0"/>
              <a:t>Kart çıkaran kuruluşlar tarafından kart sahipleri aleyhine açılacak davalarda 6100 sayılı Hukuk Muhakemeleri Kanunu (</a:t>
            </a:r>
            <a:r>
              <a:rPr lang="tr-TR" dirty="0" err="1" smtClean="0"/>
              <a:t>HMK’nin</a:t>
            </a:r>
            <a:r>
              <a:rPr lang="tr-TR" dirty="0" smtClean="0"/>
              <a:t>) görev ve yetkiye ilişkin hükümleri uygulanacaktır. </a:t>
            </a:r>
          </a:p>
          <a:p>
            <a:endParaRPr lang="tr-TR" dirty="0" smtClean="0"/>
          </a:p>
          <a:p>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dirty="0" smtClean="0"/>
              <a:t>Şekil 23 Kartlı Sistemin İşleyişi</a:t>
            </a:r>
            <a:endParaRPr lang="tr-TR" dirty="0"/>
          </a:p>
        </p:txBody>
      </p:sp>
      <p:sp>
        <p:nvSpPr>
          <p:cNvPr id="3" name="2 İçerik Yer Tutucusu"/>
          <p:cNvSpPr>
            <a:spLocks noGrp="1"/>
          </p:cNvSpPr>
          <p:nvPr>
            <p:ph idx="1"/>
          </p:nvPr>
        </p:nvSpPr>
        <p:spPr/>
        <p:txBody>
          <a:bodyPr/>
          <a:lstStyle/>
          <a:p>
            <a:endParaRPr lang="tr-TR" dirty="0"/>
          </a:p>
        </p:txBody>
      </p:sp>
      <p:pic>
        <p:nvPicPr>
          <p:cNvPr id="4" name="3 Resim"/>
          <p:cNvPicPr/>
          <p:nvPr/>
        </p:nvPicPr>
        <p:blipFill>
          <a:blip r:embed="rId2" cstate="print"/>
          <a:srcRect/>
          <a:stretch>
            <a:fillRect/>
          </a:stretch>
        </p:blipFill>
        <p:spPr bwMode="auto">
          <a:xfrm>
            <a:off x="0" y="1124744"/>
            <a:ext cx="9144000" cy="5733256"/>
          </a:xfrm>
          <a:prstGeom prst="rect">
            <a:avLst/>
          </a:prstGeom>
          <a:noFill/>
          <a:ln w="9525">
            <a:noFill/>
            <a:miter lim="800000"/>
            <a:headEnd/>
            <a:tailEnd/>
          </a:ln>
        </p:spPr>
      </p:pic>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fontScale="92500" lnSpcReduction="10000"/>
          </a:bodyPr>
          <a:lstStyle/>
          <a:p>
            <a:r>
              <a:rPr lang="tr-TR" dirty="0" smtClean="0"/>
              <a:t>Uyuşmazlıklarda ortaya çıkan ispat yükü </a:t>
            </a:r>
            <a:r>
              <a:rPr lang="tr-TR" dirty="0" err="1" smtClean="0"/>
              <a:t>BKK’de</a:t>
            </a:r>
            <a:r>
              <a:rPr lang="tr-TR" dirty="0" smtClean="0"/>
              <a:t> ayrıca düzenlenmiştir. </a:t>
            </a:r>
          </a:p>
          <a:p>
            <a:r>
              <a:rPr lang="tr-TR" dirty="0" smtClean="0"/>
              <a:t>İspat yükü bazı hallerde üye işyerine bazı hallerde ise kart çıkaran kuruluşa yüklenmiştir. </a:t>
            </a:r>
          </a:p>
          <a:p>
            <a:r>
              <a:rPr lang="tr-TR" dirty="0" smtClean="0"/>
              <a:t>Üye işyerinden </a:t>
            </a:r>
            <a:r>
              <a:rPr lang="tr-TR" dirty="0" smtClean="0">
                <a:solidFill>
                  <a:srgbClr val="FF0000"/>
                </a:solidFill>
              </a:rPr>
              <a:t>telefon, elektronik ortam, sipariş formu veya diğer iletişim araçları yoluyla yapılan işlemlerden doğacak anlaşmazlıklarda </a:t>
            </a:r>
            <a:r>
              <a:rPr lang="tr-TR" dirty="0" smtClean="0"/>
              <a:t>ispat yükü </a:t>
            </a:r>
            <a:r>
              <a:rPr lang="tr-TR" b="1" dirty="0" smtClean="0"/>
              <a:t>üye işyerine aittir </a:t>
            </a:r>
            <a:r>
              <a:rPr lang="tr-TR" dirty="0" smtClean="0"/>
              <a:t>(BKK, md. 32/1). </a:t>
            </a:r>
          </a:p>
          <a:p>
            <a:r>
              <a:rPr lang="tr-TR" dirty="0" smtClean="0"/>
              <a:t>Diğer taraftan, </a:t>
            </a:r>
            <a:r>
              <a:rPr lang="tr-TR" dirty="0" smtClean="0">
                <a:solidFill>
                  <a:srgbClr val="FF0000"/>
                </a:solidFill>
              </a:rPr>
              <a:t>kart çıkaran kuruluş ile kart sahibi arasında çıkabilecek herhangi bir uyuşmazlıkta</a:t>
            </a:r>
            <a:r>
              <a:rPr lang="tr-TR" dirty="0" smtClean="0"/>
              <a:t> ise, </a:t>
            </a:r>
            <a:r>
              <a:rPr lang="tr-TR" u="sng" dirty="0" smtClean="0"/>
              <a:t>işlemin hatasız kaydedildiği, hesaba aktarıldığı ya da herhangi bir teknik yetersizlik yahut arıza halinin bulunmadığının ispat yükü kart çıkaran kuruluşa</a:t>
            </a:r>
            <a:r>
              <a:rPr lang="tr-TR" dirty="0" smtClean="0"/>
              <a:t> yüklenmiştir (BKK, md. 32/2). </a:t>
            </a:r>
          </a:p>
          <a:p>
            <a:endParaRPr lang="tr-TR" dirty="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5577483"/>
          </a:xfrm>
        </p:spPr>
        <p:txBody>
          <a:bodyPr>
            <a:normAutofit/>
          </a:bodyPr>
          <a:lstStyle/>
          <a:p>
            <a:r>
              <a:rPr lang="tr-TR" dirty="0" smtClean="0"/>
              <a:t>Kart kuruluşları; müşterilerine yazılı bilgilendirmeleri </a:t>
            </a:r>
            <a:r>
              <a:rPr lang="tr-TR" b="1" dirty="0" smtClean="0"/>
              <a:t>7201 sayılı Tebligat Kanunu </a:t>
            </a:r>
            <a:r>
              <a:rPr lang="tr-TR" dirty="0" smtClean="0"/>
              <a:t>hükümlerine göre, kart çıkaran kuruluşla akdettiği sözleşmede ya da kart başvuru formunda belirttiği adresine yahut kart sahibinin değiştirdiğini bildirmiş olduğu en son adresine yaparlar (BKK, md. 45). </a:t>
            </a:r>
          </a:p>
          <a:p>
            <a:r>
              <a:rPr lang="tr-TR" dirty="0" smtClean="0"/>
              <a:t>Ayrıca kart kuruluşları bu bildirimleri </a:t>
            </a:r>
            <a:r>
              <a:rPr lang="tr-TR" b="1" dirty="0" smtClean="0"/>
              <a:t>telefonla iletme imkânına da sahiptir</a:t>
            </a:r>
            <a:r>
              <a:rPr lang="tr-TR" dirty="0" smtClean="0"/>
              <a:t>. </a:t>
            </a:r>
            <a:endParaRPr lang="tr-TR"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6632"/>
            <a:ext cx="8229600" cy="6552728"/>
          </a:xfrm>
        </p:spPr>
        <p:txBody>
          <a:bodyPr>
            <a:normAutofit/>
          </a:bodyPr>
          <a:lstStyle/>
          <a:p>
            <a:r>
              <a:rPr lang="tr-TR" dirty="0" smtClean="0">
                <a:solidFill>
                  <a:srgbClr val="FF0000"/>
                </a:solidFill>
                <a:effectLst>
                  <a:outerShdw blurRad="38100" dist="38100" dir="2700000" algn="tl">
                    <a:srgbClr val="000000">
                      <a:alpha val="43137"/>
                    </a:srgbClr>
                  </a:outerShdw>
                </a:effectLst>
              </a:rPr>
              <a:t>Çağrı merkezlerinden yapılan bildirimlerin kayıt cihazları ile kayıt altına alınması ve bu kayıtların bildirim tarihinden itibaren 1 yıl süreyle saklanması zorunludur </a:t>
            </a:r>
            <a:r>
              <a:rPr lang="tr-TR" dirty="0" smtClean="0"/>
              <a:t>(BKK, md. 32/3). </a:t>
            </a:r>
          </a:p>
          <a:p>
            <a:r>
              <a:rPr lang="tr-TR" dirty="0" smtClean="0"/>
              <a:t>Uyuşmazlık konusu edilen halleri ispat edecek bildirimlerin, uyuşmazlık halinin yargı mercilerince çözüme kavuşturulması anına kadar saklanması zorunludur (BKK, md. 32/3).</a:t>
            </a:r>
          </a:p>
          <a:p>
            <a:r>
              <a:rPr lang="tr-TR" dirty="0" smtClean="0"/>
              <a:t>Taraflar arasında </a:t>
            </a:r>
            <a:r>
              <a:rPr lang="tr-TR" b="1" dirty="0" smtClean="0"/>
              <a:t>alacağa ilişkin bir takibin yürütülmesi herhalde </a:t>
            </a:r>
            <a:r>
              <a:rPr lang="tr-TR" dirty="0" smtClean="0"/>
              <a:t>mümkündür. </a:t>
            </a:r>
          </a:p>
          <a:p>
            <a:endParaRPr lang="tr-TR" dirty="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lnSpcReduction="10000"/>
          </a:bodyPr>
          <a:lstStyle/>
          <a:p>
            <a:r>
              <a:rPr lang="tr-TR" dirty="0" smtClean="0"/>
              <a:t>Yani kart çıkaran kuruluşun borcunu ödemeyen kart sahibi hakkında takip başlatması ya da kart çıkaran kuruluştan hak ettiği işlem bedelini tahsil edemeyen üye işyerinin kart çıkaran kuruluş hakkında bir takip başlatması mümkündür. </a:t>
            </a:r>
          </a:p>
          <a:p>
            <a:r>
              <a:rPr lang="tr-TR" dirty="0" smtClean="0"/>
              <a:t>Bu gibi hallerde takip talebinde bulunan tarafın elinde bulundurduğu </a:t>
            </a:r>
            <a:r>
              <a:rPr lang="tr-TR" i="1" dirty="0" smtClean="0"/>
              <a:t>“...mikrofilmlerden veya </a:t>
            </a:r>
            <a:r>
              <a:rPr lang="tr-TR" i="1" dirty="0" err="1" smtClean="0"/>
              <a:t>mikrofişlerden</a:t>
            </a:r>
            <a:r>
              <a:rPr lang="tr-TR" i="1" dirty="0" smtClean="0"/>
              <a:t> alınan kopyalar ya da elektronik veya manyetik ortamlardan çıkarılan bilgileri içeren belgeler...”</a:t>
            </a:r>
            <a:r>
              <a:rPr lang="tr-TR" dirty="0" smtClean="0"/>
              <a:t> </a:t>
            </a:r>
            <a:r>
              <a:rPr lang="tr-TR" b="1" dirty="0" smtClean="0"/>
              <a:t>2004 sayılı İİK kapsamında resmi senet kabul edilir</a:t>
            </a:r>
            <a:r>
              <a:rPr lang="tr-TR" dirty="0" smtClean="0"/>
              <a:t>. </a:t>
            </a:r>
          </a:p>
          <a:p>
            <a:endParaRPr lang="tr-TR"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Ceza-i Hükümler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dirty="0" smtClean="0"/>
              <a:t>İdarî Suç ve Cezalar</a:t>
            </a:r>
            <a:endParaRPr lang="tr-TR" dirty="0"/>
          </a:p>
        </p:txBody>
      </p:sp>
      <p:sp>
        <p:nvSpPr>
          <p:cNvPr id="3" name="2 İçerik Yer Tutucusu"/>
          <p:cNvSpPr>
            <a:spLocks noGrp="1"/>
          </p:cNvSpPr>
          <p:nvPr>
            <p:ph idx="1"/>
          </p:nvPr>
        </p:nvSpPr>
        <p:spPr>
          <a:xfrm>
            <a:off x="457200" y="1052736"/>
            <a:ext cx="8229600" cy="5688632"/>
          </a:xfrm>
        </p:spPr>
        <p:txBody>
          <a:bodyPr>
            <a:normAutofit lnSpcReduction="10000"/>
          </a:bodyPr>
          <a:lstStyle/>
          <a:p>
            <a:r>
              <a:rPr lang="tr-TR" dirty="0" smtClean="0"/>
              <a:t>BKK hükümlerine aykırılık halinde ilgililer idari yönden para cezası ile cezalandırılır. </a:t>
            </a:r>
          </a:p>
          <a:p>
            <a:r>
              <a:rPr lang="tr-TR" dirty="0" smtClean="0"/>
              <a:t>İdari para cezaları </a:t>
            </a:r>
            <a:r>
              <a:rPr lang="tr-TR" dirty="0" err="1" smtClean="0"/>
              <a:t>BDDKur</a:t>
            </a:r>
            <a:r>
              <a:rPr lang="tr-TR" dirty="0" smtClean="0"/>
              <a:t> tarafından yapılan tespitler ardından, </a:t>
            </a:r>
            <a:r>
              <a:rPr lang="tr-TR" b="1" dirty="0" smtClean="0"/>
              <a:t>gerekçesi belirtilmek suretiyle</a:t>
            </a:r>
            <a:r>
              <a:rPr lang="tr-TR" dirty="0" smtClean="0"/>
              <a:t> (BKK, md. 35/1) f</a:t>
            </a:r>
            <a:r>
              <a:rPr lang="tr-TR" dirty="0" smtClean="0">
                <a:solidFill>
                  <a:srgbClr val="FF0000"/>
                </a:solidFill>
                <a:effectLst>
                  <a:outerShdw blurRad="38100" dist="38100" dir="2700000" algn="tl">
                    <a:srgbClr val="000000">
                      <a:alpha val="43137"/>
                    </a:srgbClr>
                  </a:outerShdw>
                </a:effectLst>
              </a:rPr>
              <a:t>iilin ağırlığına göre kanunda alt ve üst sınırları </a:t>
            </a:r>
            <a:r>
              <a:rPr lang="tr-TR" dirty="0" smtClean="0"/>
              <a:t>belirtilen parasal tutarlarda uygulanır. </a:t>
            </a:r>
          </a:p>
          <a:p>
            <a:r>
              <a:rPr lang="tr-TR" dirty="0" smtClean="0"/>
              <a:t>BKK md. 35’de sıralanan idari para cezaları, bölüm içersinde ilgili olduğu konu başlığı altında ayrı ayrı verildiğinden, bu cezalara ilişkin ayrı bir açıklama burada yapılmayacaktır. </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Ancak genel nitelikte bir uygulama BKK md. 35/1-</a:t>
            </a:r>
            <a:r>
              <a:rPr lang="tr-TR" dirty="0" err="1" smtClean="0"/>
              <a:t>h’de</a:t>
            </a:r>
            <a:r>
              <a:rPr lang="tr-TR" dirty="0" smtClean="0"/>
              <a:t> yer almaktadır. </a:t>
            </a:r>
          </a:p>
          <a:p>
            <a:r>
              <a:rPr lang="tr-TR" dirty="0" smtClean="0"/>
              <a:t>Bu düzenlemede; </a:t>
            </a:r>
            <a:r>
              <a:rPr lang="tr-TR" b="1" dirty="0" err="1" smtClean="0"/>
              <a:t>BDDKur</a:t>
            </a:r>
            <a:r>
              <a:rPr lang="tr-TR" b="1" dirty="0" smtClean="0"/>
              <a:t> tarafından BKK kapsamında çıkarılan yönetmelik ya da tebliğler ile yapılan diğer düzenlemelere uyulmaması hali</a:t>
            </a:r>
            <a:r>
              <a:rPr lang="tr-TR" dirty="0" smtClean="0"/>
              <a:t> ele alınmıştır. </a:t>
            </a:r>
          </a:p>
          <a:p>
            <a:r>
              <a:rPr lang="tr-TR" dirty="0" smtClean="0"/>
              <a:t>Bu halde ilgili (kart kuruluşları, üye işyerleri vs.) (2006 yılı için) </a:t>
            </a:r>
            <a:r>
              <a:rPr lang="tr-TR" b="1" dirty="0" smtClean="0"/>
              <a:t>2.000 TL’den 10.000 TL’ye kadar </a:t>
            </a:r>
            <a:r>
              <a:rPr lang="tr-TR" dirty="0" smtClean="0"/>
              <a:t>ve </a:t>
            </a:r>
            <a:r>
              <a:rPr lang="tr-TR" dirty="0" smtClean="0">
                <a:solidFill>
                  <a:srgbClr val="FF0000"/>
                </a:solidFill>
                <a:effectLst>
                  <a:outerShdw blurRad="38100" dist="38100" dir="2700000" algn="tl">
                    <a:srgbClr val="000000">
                      <a:alpha val="43137"/>
                    </a:srgbClr>
                  </a:outerShdw>
                </a:effectLst>
              </a:rPr>
              <a:t>aykırılık teşkil eden tutarın % 1’i oranında</a:t>
            </a:r>
            <a:r>
              <a:rPr lang="tr-TR" dirty="0" smtClean="0"/>
              <a:t> idari para cezasıyla cezalandırılır. </a:t>
            </a:r>
          </a:p>
          <a:p>
            <a:endParaRPr lang="tr-TR"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lstStyle/>
          <a:p>
            <a:r>
              <a:rPr lang="tr-TR" dirty="0" smtClean="0"/>
              <a:t>İdari para cezaları </a:t>
            </a:r>
            <a:r>
              <a:rPr lang="tr-TR" dirty="0" err="1" smtClean="0"/>
              <a:t>BKK’nin</a:t>
            </a:r>
            <a:r>
              <a:rPr lang="tr-TR" dirty="0" smtClean="0"/>
              <a:t> yürürlüğe girdiği 2006 yılı için tespit edilmiş ve buradaki parasal tutarların her yılbaşında 5326 sayılı Kabahatler Kanununun md. 17/7 hükmü ile VUK hükümlerine (VUK, md. Mükerrer 298’e) yapılan atıf gereğince yeniden değerleme oranı nispetince arttırılacağı düzenlenmiştir. </a:t>
            </a:r>
          </a:p>
          <a:p>
            <a:r>
              <a:rPr lang="tr-TR" dirty="0" smtClean="0"/>
              <a:t>2007 yılından itibaren uygulanan yeniden değerleme oranları aşağıda Tablo 8’de verilmiştir. </a:t>
            </a:r>
          </a:p>
          <a:p>
            <a:endParaRPr lang="tr-TR" dirty="0"/>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8 Yıllar İtibariyle Yeniden Değerleme Oranları</a:t>
            </a:r>
            <a:endParaRPr lang="tr-TR" dirty="0"/>
          </a:p>
        </p:txBody>
      </p:sp>
      <p:graphicFrame>
        <p:nvGraphicFramePr>
          <p:cNvPr id="4" name="3 Tablo"/>
          <p:cNvGraphicFramePr>
            <a:graphicFrameLocks noGrp="1"/>
          </p:cNvGraphicFramePr>
          <p:nvPr/>
        </p:nvGraphicFramePr>
        <p:xfrm>
          <a:off x="467544" y="1988840"/>
          <a:ext cx="7152456" cy="2743200"/>
        </p:xfrm>
        <a:graphic>
          <a:graphicData uri="http://schemas.openxmlformats.org/drawingml/2006/table">
            <a:tbl>
              <a:tblPr/>
              <a:tblGrid>
                <a:gridCol w="1788114"/>
                <a:gridCol w="1788114"/>
                <a:gridCol w="1788114"/>
                <a:gridCol w="1788114"/>
              </a:tblGrid>
              <a:tr h="520060">
                <a:tc>
                  <a:txBody>
                    <a:bodyPr/>
                    <a:lstStyle/>
                    <a:p>
                      <a:pPr indent="252095" algn="just">
                        <a:spcAft>
                          <a:spcPts val="0"/>
                        </a:spcAft>
                      </a:pPr>
                      <a:r>
                        <a:rPr lang="tr-TR" sz="2000" b="1" dirty="0" smtClean="0">
                          <a:latin typeface="Calibri"/>
                          <a:ea typeface="Calibri"/>
                          <a:cs typeface="Times New Roman"/>
                        </a:rPr>
                        <a:t> Uygulanacağı Yıl</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2000" b="1" dirty="0">
                          <a:latin typeface="Calibri"/>
                          <a:ea typeface="Calibri"/>
                          <a:cs typeface="Times New Roman"/>
                        </a:rPr>
                        <a:t>Yeniden Değerleme Oranı</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b="1" dirty="0" smtClean="0">
                          <a:latin typeface="Calibri"/>
                          <a:ea typeface="Calibri"/>
                          <a:cs typeface="Times New Roman"/>
                        </a:rPr>
                        <a:t> Uygulanacağı Yıl</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just">
                        <a:spcAft>
                          <a:spcPts val="0"/>
                        </a:spcAft>
                      </a:pPr>
                      <a:r>
                        <a:rPr lang="tr-TR" sz="2000" b="1" dirty="0">
                          <a:latin typeface="Calibri"/>
                          <a:ea typeface="Calibri"/>
                          <a:cs typeface="Times New Roman"/>
                        </a:rPr>
                        <a:t>Yeniden Değerleme Oranı</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dirty="0">
                          <a:latin typeface="Calibri"/>
                          <a:ea typeface="Calibri"/>
                          <a:cs typeface="Times New Roman"/>
                        </a:rPr>
                        <a:t>2007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7,8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a:latin typeface="Calibri"/>
                          <a:ea typeface="Calibri"/>
                          <a:cs typeface="Times New Roman"/>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7,8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a:latin typeface="Calibri"/>
                          <a:ea typeface="Calibri"/>
                          <a:cs typeface="Times New Roman"/>
                        </a:rPr>
                        <a:t>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dirty="0">
                          <a:latin typeface="Calibri"/>
                          <a:ea typeface="Calibri"/>
                          <a:cs typeface="Times New Roman"/>
                        </a:rPr>
                        <a:t>% 7,2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a:latin typeface="Calibri"/>
                          <a:ea typeface="Calibri"/>
                          <a:cs typeface="Times New Roman"/>
                        </a:rPr>
                        <a:t>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3,93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a:latin typeface="Calibri"/>
                          <a:ea typeface="Calibri"/>
                          <a:cs typeface="Times New Roman"/>
                        </a:rPr>
                        <a:t>2009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dirty="0">
                          <a:latin typeface="Calibri"/>
                          <a:ea typeface="Calibri"/>
                          <a:cs typeface="Times New Roman"/>
                        </a:rPr>
                        <a:t>% 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a:latin typeface="Calibri"/>
                          <a:ea typeface="Calibri"/>
                          <a:cs typeface="Times New Roman"/>
                        </a:rPr>
                        <a:t>2015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10,11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a:latin typeface="Calibri"/>
                          <a:ea typeface="Calibri"/>
                          <a:cs typeface="Times New Roman"/>
                        </a:rPr>
                        <a:t>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dirty="0">
                          <a:latin typeface="Calibri"/>
                          <a:ea typeface="Calibri"/>
                          <a:cs typeface="Times New Roman"/>
                        </a:rPr>
                        <a:t>% 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dirty="0">
                          <a:latin typeface="Calibri"/>
                          <a:ea typeface="Calibri"/>
                          <a:cs typeface="Times New Roman"/>
                        </a:rPr>
                        <a:t>2016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5,58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a:latin typeface="Calibri"/>
                          <a:ea typeface="Calibri"/>
                          <a:cs typeface="Times New Roman"/>
                        </a:rPr>
                        <a:t>2011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a:spcAft>
                          <a:spcPts val="0"/>
                        </a:spcAft>
                      </a:pPr>
                      <a:r>
                        <a:rPr lang="tr-TR" sz="2000" dirty="0">
                          <a:latin typeface="Calibri"/>
                          <a:ea typeface="Calibri"/>
                          <a:cs typeface="Times New Roman"/>
                        </a:rPr>
                        <a:t>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dirty="0">
                          <a:latin typeface="Calibri"/>
                          <a:ea typeface="Calibri"/>
                          <a:cs typeface="Times New Roman"/>
                        </a:rPr>
                        <a:t>% 3,83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030">
                <a:tc>
                  <a:txBody>
                    <a:bodyPr/>
                    <a:lstStyle/>
                    <a:p>
                      <a:pPr indent="252095" algn="just">
                        <a:spcAft>
                          <a:spcPts val="0"/>
                        </a:spcAft>
                      </a:pPr>
                      <a:r>
                        <a:rPr lang="tr-TR" sz="2000">
                          <a:latin typeface="Calibri"/>
                          <a:ea typeface="Calibri"/>
                          <a:cs typeface="Times New Roman"/>
                        </a:rPr>
                        <a:t>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a:latin typeface="Calibri"/>
                          <a:ea typeface="Calibri"/>
                          <a:cs typeface="Times New Roman"/>
                        </a:rPr>
                        <a:t>% 10,26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l">
                        <a:spcAft>
                          <a:spcPts val="0"/>
                        </a:spcAft>
                      </a:pPr>
                      <a:r>
                        <a:rPr lang="tr-TR" sz="2000" dirty="0" smtClean="0">
                          <a:latin typeface="Calibri"/>
                          <a:ea typeface="Calibri"/>
                          <a:cs typeface="Times New Roman"/>
                        </a:rPr>
                        <a:t>2018</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spcAft>
                          <a:spcPts val="0"/>
                        </a:spcAft>
                      </a:pPr>
                      <a:r>
                        <a:rPr lang="tr-TR" sz="2000" dirty="0" smtClean="0">
                          <a:latin typeface="Calibri"/>
                          <a:ea typeface="Calibri"/>
                          <a:cs typeface="Times New Roman"/>
                        </a:rPr>
                        <a:t>% 14, 47</a:t>
                      </a:r>
                      <a:endParaRPr lang="tr-T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Tabloda gösterilen oranların uygulanması suretiyle idari para cezasının güncellenerek tatbik edilmesi gerekmektedir. </a:t>
            </a:r>
          </a:p>
          <a:p>
            <a:r>
              <a:rPr lang="tr-TR" dirty="0" smtClean="0"/>
              <a:t>Örneğin 20.000 TL alt sınırlı idari para cezası 2007 yılında (20.000 TL x 107,8 / 100 formülünden ) 21.560 TL alt sınırlı olarak uygulanması gerekecektir. </a:t>
            </a:r>
          </a:p>
          <a:p>
            <a:r>
              <a:rPr lang="tr-TR" dirty="0" smtClean="0"/>
              <a:t>Aynı tutar yıllar itibariyle yeniden değerleme oranında artırılarak o yılın yeni değeri tespit edilir. </a:t>
            </a:r>
          </a:p>
          <a:p>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dirty="0" smtClean="0"/>
              <a:t>Banka Kartı ve Kredi Kartı Sisteminin Araçları</a:t>
            </a:r>
            <a:endParaRPr lang="tr-TR" dirty="0"/>
          </a:p>
        </p:txBody>
      </p:sp>
      <p:sp>
        <p:nvSpPr>
          <p:cNvPr id="3" name="2 İçerik Yer Tutucusu"/>
          <p:cNvSpPr>
            <a:spLocks noGrp="1"/>
          </p:cNvSpPr>
          <p:nvPr>
            <p:ph idx="1"/>
          </p:nvPr>
        </p:nvSpPr>
        <p:spPr>
          <a:xfrm>
            <a:off x="457200" y="1196752"/>
            <a:ext cx="8229600" cy="5472608"/>
          </a:xfrm>
        </p:spPr>
        <p:txBody>
          <a:bodyPr>
            <a:normAutofit/>
          </a:bodyPr>
          <a:lstStyle/>
          <a:p>
            <a:r>
              <a:rPr lang="tr-TR" dirty="0" smtClean="0"/>
              <a:t>Banka kartlarının işlevi onların kullanıldıkları araçlara göre değişebilmektedir. </a:t>
            </a:r>
          </a:p>
          <a:p>
            <a:r>
              <a:rPr lang="tr-TR" dirty="0" smtClean="0"/>
              <a:t>Banka kartı bir ATM’de kullanıldığı takdirde pek çok bankacılık işleminin yerine getirilmekte olduğu, günümüz bankacılığının ulaştığı teknolojik ve küresel gerçeklerle açıklanabilmektedir. </a:t>
            </a:r>
          </a:p>
          <a:p>
            <a:r>
              <a:rPr lang="tr-TR" dirty="0" smtClean="0"/>
              <a:t>Dolayısıyla müşteriler </a:t>
            </a:r>
            <a:r>
              <a:rPr lang="tr-TR" dirty="0" smtClean="0">
                <a:solidFill>
                  <a:srgbClr val="FF0000"/>
                </a:solidFill>
              </a:rPr>
              <a:t>ATM’lerden para çekme, para yatırma, havale vb. </a:t>
            </a:r>
            <a:r>
              <a:rPr lang="tr-TR" dirty="0" smtClean="0"/>
              <a:t>pek çok işlemi gerçekleştirebilirler. </a:t>
            </a:r>
            <a:endParaRPr lang="tr-TR" dirty="0"/>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Adli Suç ve Cezalar</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a:bodyPr>
          <a:lstStyle/>
          <a:p>
            <a:r>
              <a:rPr lang="tr-TR" b="1" i="1" dirty="0" smtClean="0"/>
              <a:t>Sahte Belge Düzenleme</a:t>
            </a:r>
            <a:endParaRPr lang="tr-TR" dirty="0"/>
          </a:p>
        </p:txBody>
      </p:sp>
      <p:sp>
        <p:nvSpPr>
          <p:cNvPr id="3" name="2 İçerik Yer Tutucusu"/>
          <p:cNvSpPr>
            <a:spLocks noGrp="1"/>
          </p:cNvSpPr>
          <p:nvPr>
            <p:ph idx="1"/>
          </p:nvPr>
        </p:nvSpPr>
        <p:spPr>
          <a:xfrm>
            <a:off x="277688" y="1124744"/>
            <a:ext cx="8686800" cy="5616624"/>
          </a:xfrm>
        </p:spPr>
        <p:txBody>
          <a:bodyPr>
            <a:normAutofit fontScale="92500" lnSpcReduction="20000"/>
          </a:bodyPr>
          <a:lstStyle/>
          <a:p>
            <a:r>
              <a:rPr lang="tr-TR" dirty="0" smtClean="0"/>
              <a:t>İşlemler sonrasında üye işyerleri; müşterilerin kartla gerçekleştirdikleri işlemlerden ötürü kendilerine </a:t>
            </a:r>
            <a:r>
              <a:rPr lang="tr-TR" dirty="0" smtClean="0">
                <a:solidFill>
                  <a:srgbClr val="FF0000"/>
                </a:solidFill>
                <a:effectLst>
                  <a:outerShdw blurRad="38100" dist="38100" dir="2700000" algn="tl">
                    <a:srgbClr val="000000">
                      <a:alpha val="43137"/>
                    </a:srgbClr>
                  </a:outerShdw>
                </a:effectLst>
              </a:rPr>
              <a:t>harcama belgesi, nakit ödeme belgesi ya da alacak belgesi</a:t>
            </a:r>
            <a:r>
              <a:rPr lang="tr-TR" dirty="0" smtClean="0"/>
              <a:t> düzenleme zorunluluğu bulunmaktadır. </a:t>
            </a:r>
          </a:p>
          <a:p>
            <a:r>
              <a:rPr lang="tr-TR" dirty="0" smtClean="0"/>
              <a:t>Bu belgelerin </a:t>
            </a:r>
            <a:r>
              <a:rPr lang="tr-TR" dirty="0" smtClean="0">
                <a:solidFill>
                  <a:srgbClr val="FF0000"/>
                </a:solidFill>
                <a:effectLst>
                  <a:outerShdw blurRad="38100" dist="38100" dir="2700000" algn="tl">
                    <a:srgbClr val="000000">
                      <a:alpha val="43137"/>
                    </a:srgbClr>
                  </a:outerShdw>
                </a:effectLst>
              </a:rPr>
              <a:t>gerçeğe aykırı olarak düzenlenmesi </a:t>
            </a:r>
            <a:r>
              <a:rPr lang="tr-TR" dirty="0" smtClean="0"/>
              <a:t>yahut bu belgeler üzerinde her ne şekilde olursa olsun </a:t>
            </a:r>
            <a:r>
              <a:rPr lang="tr-TR" dirty="0" smtClean="0">
                <a:solidFill>
                  <a:srgbClr val="FF0000"/>
                </a:solidFill>
                <a:effectLst>
                  <a:outerShdw blurRad="38100" dist="38100" dir="2700000" algn="tl">
                    <a:srgbClr val="000000">
                      <a:alpha val="43137"/>
                    </a:srgbClr>
                  </a:outerShdw>
                </a:effectLst>
              </a:rPr>
              <a:t>tahrifat yapılması </a:t>
            </a:r>
            <a:r>
              <a:rPr lang="tr-TR" dirty="0" smtClean="0"/>
              <a:t>bunun sonucunda da bu belgeler üzerinden </a:t>
            </a:r>
            <a:r>
              <a:rPr lang="tr-TR" dirty="0" smtClean="0">
                <a:solidFill>
                  <a:srgbClr val="FF0000"/>
                </a:solidFill>
                <a:effectLst>
                  <a:outerShdw blurRad="38100" dist="38100" dir="2700000" algn="tl">
                    <a:srgbClr val="000000">
                      <a:alpha val="43137"/>
                    </a:srgbClr>
                  </a:outerShdw>
                </a:effectLst>
              </a:rPr>
              <a:t>kendi adına ya da başkası adına fayda sağlanması </a:t>
            </a:r>
            <a:r>
              <a:rPr lang="tr-TR" dirty="0" smtClean="0"/>
              <a:t>hukuka aykırı fillerden biri olarak kabul edilmektedir. </a:t>
            </a:r>
          </a:p>
          <a:p>
            <a:r>
              <a:rPr lang="tr-TR" dirty="0" smtClean="0"/>
              <a:t>Dolayısıyla BKK md. 36 ile suç kabul edilen bu fiili işleyenler </a:t>
            </a:r>
            <a:r>
              <a:rPr lang="tr-TR" dirty="0" smtClean="0">
                <a:solidFill>
                  <a:srgbClr val="FF0000"/>
                </a:solidFill>
                <a:effectLst>
                  <a:outerShdw blurRad="38100" dist="38100" dir="2700000" algn="tl">
                    <a:srgbClr val="000000">
                      <a:alpha val="43137"/>
                    </a:srgbClr>
                  </a:outerShdw>
                </a:effectLst>
              </a:rPr>
              <a:t>2 yıldan 5 yıla kadar hapis cezası ve 5.000 günden az olmamak üzere adli para cezası</a:t>
            </a:r>
            <a:r>
              <a:rPr lang="tr-TR" dirty="0" smtClean="0"/>
              <a:t>na çarptırılır.  </a:t>
            </a:r>
          </a:p>
          <a:p>
            <a:endParaRPr lang="tr-TR"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25760"/>
            <a:ext cx="8229600" cy="1143000"/>
          </a:xfrm>
        </p:spPr>
        <p:txBody>
          <a:bodyPr>
            <a:normAutofit fontScale="90000"/>
          </a:bodyPr>
          <a:lstStyle/>
          <a:p>
            <a:r>
              <a:rPr lang="tr-TR" b="1" i="1" dirty="0" smtClean="0"/>
              <a:t>Gerçeğe Aykırı Beyan, Sözleşme ve Eki Belgelerde Sahtecilik</a:t>
            </a:r>
            <a:endParaRPr lang="tr-TR" dirty="0"/>
          </a:p>
        </p:txBody>
      </p:sp>
      <p:sp>
        <p:nvSpPr>
          <p:cNvPr id="3" name="2 İçerik Yer Tutucusu"/>
          <p:cNvSpPr>
            <a:spLocks noGrp="1"/>
          </p:cNvSpPr>
          <p:nvPr>
            <p:ph idx="1"/>
          </p:nvPr>
        </p:nvSpPr>
        <p:spPr>
          <a:xfrm>
            <a:off x="179512" y="1484784"/>
            <a:ext cx="8784976" cy="5184576"/>
          </a:xfrm>
        </p:spPr>
        <p:txBody>
          <a:bodyPr>
            <a:normAutofit/>
          </a:bodyPr>
          <a:lstStyle/>
          <a:p>
            <a:r>
              <a:rPr lang="tr-TR" dirty="0" smtClean="0"/>
              <a:t>Banka kartını ya da kredi kartını kaybeden kart sahiplerinin, mevcut durumu derhal kart çıkaran kuruluşa bildirme zorunlulukları yanında bildirim tarihinden önceki 24 saatlik süre içinde yetkisiz kişilerin yapmış olduğu harcamaların 150 TL’sine kadar sorumlu oldukları, </a:t>
            </a:r>
            <a:r>
              <a:rPr lang="tr-TR" dirty="0" err="1" smtClean="0"/>
              <a:t>BKK’de</a:t>
            </a:r>
            <a:r>
              <a:rPr lang="tr-TR" dirty="0" smtClean="0"/>
              <a:t> düzenlenmiş önemli yükümlerden biridir.</a:t>
            </a:r>
          </a:p>
          <a:p>
            <a:r>
              <a:rPr lang="tr-TR" dirty="0" smtClean="0"/>
              <a:t>Bu düzenlemenin temelinde önemli bir ayrıntı yatmaktadır. </a:t>
            </a: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Bazı durumlarda kart sahipleri kartlarının kaybolduğu ya da çalındığı gibi asılsız bir ihbarı kart çıkaran kuruluşa beyan etmeleri her halükarda mümkündür.  </a:t>
            </a:r>
          </a:p>
          <a:p>
            <a:r>
              <a:rPr lang="tr-TR" dirty="0" smtClean="0"/>
              <a:t>Kart sahipleri asılsız çalıntı kart ihbarı sonrasında kendileri yahut başkaları aracılığıyla, sorumlu oldukları rakam dışında harcama yapmaları ve düzenlemeyi istismar etmeleri mümkün hale getirilmiştir. </a:t>
            </a:r>
          </a:p>
          <a:p>
            <a:r>
              <a:rPr lang="tr-TR" dirty="0" smtClean="0"/>
              <a:t>Dolayısıyla bu istismarın önüne geçilmesi önemli bir konudur. </a:t>
            </a:r>
            <a:endParaRPr lang="tr-TR" dirty="0"/>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fontScale="92500" lnSpcReduction="10000"/>
          </a:bodyPr>
          <a:lstStyle/>
          <a:p>
            <a:r>
              <a:rPr lang="tr-TR" dirty="0" smtClean="0"/>
              <a:t>Bu nedenle kanun koyucu aslında kaybolmayan ya da çalınmayan kartı kendisi yahut başkasına kullandırılarak, kart çıkaran kuruluşun zarara uğratılmasının önüne geçilmesi adına gerçeğe aykırı bildirimde bulunanlara yönelik cezai yaptırımlar belirlemiştir.  </a:t>
            </a:r>
          </a:p>
          <a:p>
            <a:r>
              <a:rPr lang="tr-TR" dirty="0" smtClean="0"/>
              <a:t>Kanun koyucu, BKK md. 37 ile;  </a:t>
            </a:r>
            <a:r>
              <a:rPr lang="tr-TR" dirty="0" smtClean="0">
                <a:effectLst>
                  <a:outerShdw blurRad="38100" dist="38100" dir="2700000" algn="tl">
                    <a:srgbClr val="000000">
                      <a:alpha val="43137"/>
                    </a:srgbClr>
                  </a:outerShdw>
                </a:effectLst>
              </a:rPr>
              <a:t>hem gerçeğe aykırı kayıp ya da çalıntı bildirimde bulunan ve kartı bizzat kullanan yahut başkasına kullandıran kart sahipleri ile birlikte kartları bilerek kullananlar</a:t>
            </a:r>
            <a:r>
              <a:rPr lang="tr-TR" dirty="0" smtClean="0"/>
              <a:t> </a:t>
            </a:r>
            <a:r>
              <a:rPr lang="tr-TR" dirty="0" smtClean="0">
                <a:solidFill>
                  <a:srgbClr val="FF0000"/>
                </a:solidFill>
                <a:effectLst>
                  <a:outerShdw blurRad="38100" dist="38100" dir="2700000" algn="tl">
                    <a:srgbClr val="000000">
                      <a:alpha val="43137"/>
                    </a:srgbClr>
                  </a:outerShdw>
                </a:effectLst>
              </a:rPr>
              <a:t>1  yıldan  3 yıla kadar hapis ve 2.000 güne kadar adlî para cezası</a:t>
            </a:r>
            <a:r>
              <a:rPr lang="tr-TR" dirty="0" smtClean="0"/>
              <a:t> ile cezalandırılır şeklinde bir düzenlemeye gitmiştir (BKK, md. 37/1).  </a:t>
            </a:r>
          </a:p>
          <a:p>
            <a:endParaRPr lang="tr-TR"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Ayrıca </a:t>
            </a:r>
            <a:r>
              <a:rPr lang="tr-TR" b="1" dirty="0" smtClean="0"/>
              <a:t>kredi kartı veya üye işyeri sözleşmesinde ya da eki belgelerde sahtecilik yapanlar veya sözleşme imzalamak amacıyla sahte belge ibraz edenler </a:t>
            </a:r>
            <a:r>
              <a:rPr lang="tr-TR" dirty="0" smtClean="0"/>
              <a:t>de </a:t>
            </a:r>
            <a:r>
              <a:rPr lang="tr-TR" dirty="0" smtClean="0">
                <a:solidFill>
                  <a:srgbClr val="FF0000"/>
                </a:solidFill>
                <a:effectLst>
                  <a:outerShdw blurRad="38100" dist="38100" dir="2700000" algn="tl">
                    <a:srgbClr val="000000">
                      <a:alpha val="43137"/>
                    </a:srgbClr>
                  </a:outerShdw>
                </a:effectLst>
              </a:rPr>
              <a:t>1 yıldan 3 yıla kadar hapis cezasına</a:t>
            </a:r>
            <a:r>
              <a:rPr lang="tr-TR" dirty="0" smtClean="0"/>
              <a:t> çarptırılırlar (BKK, md. 37/2).</a:t>
            </a:r>
          </a:p>
          <a:p>
            <a:endParaRPr lang="tr-TR"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i="1" dirty="0" smtClean="0"/>
              <a:t>Faaliyet İzni Almaksızın Kart Çıkarma</a:t>
            </a:r>
            <a:endParaRPr lang="tr-TR" dirty="0"/>
          </a:p>
        </p:txBody>
      </p:sp>
      <p:sp>
        <p:nvSpPr>
          <p:cNvPr id="3" name="2 İçerik Yer Tutucusu"/>
          <p:cNvSpPr>
            <a:spLocks noGrp="1"/>
          </p:cNvSpPr>
          <p:nvPr>
            <p:ph idx="1"/>
          </p:nvPr>
        </p:nvSpPr>
        <p:spPr>
          <a:xfrm>
            <a:off x="457200" y="1484784"/>
            <a:ext cx="8229600" cy="5256584"/>
          </a:xfrm>
        </p:spPr>
        <p:txBody>
          <a:bodyPr>
            <a:normAutofit/>
          </a:bodyPr>
          <a:lstStyle/>
          <a:p>
            <a:r>
              <a:rPr lang="tr-TR" dirty="0" smtClean="0"/>
              <a:t>BKK kapsamında faaliyet gösteren kart çıkaran kuruluşlar, kartlı sistem kuran, üye işyeri anlaşması yapan yahut bilgi alışverişi, takas ve mahsup işlemlerini gerçekleştiren kuruluşlar </a:t>
            </a:r>
            <a:r>
              <a:rPr lang="tr-TR" dirty="0" err="1" smtClean="0"/>
              <a:t>BDDKur’dan</a:t>
            </a:r>
            <a:r>
              <a:rPr lang="tr-TR" dirty="0" smtClean="0"/>
              <a:t> faaliyet izni almaları gerekmektedir (BKK, md. 4).  </a:t>
            </a:r>
            <a:endParaRPr lang="tr-TR"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Buna rağmen </a:t>
            </a:r>
            <a:r>
              <a:rPr lang="tr-TR" b="1" dirty="0" smtClean="0"/>
              <a:t>faaliyet izni alınmaksızın </a:t>
            </a:r>
            <a:r>
              <a:rPr lang="tr-TR" dirty="0" smtClean="0">
                <a:solidFill>
                  <a:srgbClr val="FF0000"/>
                </a:solidFill>
              </a:rPr>
              <a:t>kartlı sistem kuran, kredi kartı çıkaran veya üye işyeri anlaşması yapanlar ile ticaret unvanlarında, her türlü belgelerinde, ilân ve reklamlarında yahut kamuoyuna yaptıkları açıklamalarında bu faaliyetlerle uğraştıkları izlenimini yaratacak söz veya ibareleri kullanan </a:t>
            </a:r>
            <a:r>
              <a:rPr lang="tr-TR" u="sng" dirty="0" smtClean="0">
                <a:solidFill>
                  <a:srgbClr val="FF0000"/>
                </a:solidFill>
                <a:effectLst>
                  <a:outerShdw blurRad="38100" dist="38100" dir="2700000" algn="tl">
                    <a:srgbClr val="000000">
                      <a:alpha val="43137"/>
                    </a:srgbClr>
                  </a:outerShdw>
                </a:effectLst>
              </a:rPr>
              <a:t>gerçek ve tüzel kişilerin görevlileri </a:t>
            </a:r>
            <a:r>
              <a:rPr lang="tr-TR" b="1" dirty="0" smtClean="0">
                <a:solidFill>
                  <a:srgbClr val="0070C0"/>
                </a:solidFill>
              </a:rPr>
              <a:t>1 yıldan 3 yıla kadar hapis ve 1.000 güne kadar adlî para cezası </a:t>
            </a:r>
            <a:r>
              <a:rPr lang="tr-TR" dirty="0" smtClean="0"/>
              <a:t>ile cezalandırılırlar (BKK, md. 38/1).</a:t>
            </a:r>
            <a:endParaRPr lang="tr-TR"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3157"/>
            <a:ext cx="8229600" cy="6126163"/>
          </a:xfrm>
        </p:spPr>
        <p:txBody>
          <a:bodyPr>
            <a:normAutofit fontScale="92500" lnSpcReduction="10000"/>
          </a:bodyPr>
          <a:lstStyle/>
          <a:p>
            <a:r>
              <a:rPr lang="tr-TR" dirty="0" smtClean="0"/>
              <a:t>Faaliyet izni alınmaksızın yukarıda bahsedilen faaliyetlere girişen gerçek ya da tüzel kişilerin </a:t>
            </a:r>
            <a:r>
              <a:rPr lang="tr-TR" dirty="0" err="1" smtClean="0"/>
              <a:t>BDDK’ce</a:t>
            </a:r>
            <a:r>
              <a:rPr lang="tr-TR" dirty="0" smtClean="0"/>
              <a:t> tespit edilmesi halinde, soruşturma evresinde savcılıktan bu işyerlerinin faaliyetlerinin ve reklamlarının geçici olarak durdurulmasını talep edilebilir (BKK, md. 38/2). </a:t>
            </a:r>
          </a:p>
          <a:p>
            <a:r>
              <a:rPr lang="tr-TR" dirty="0" smtClean="0"/>
              <a:t>Savcılığa yapılan bu talep soruşturma evresinin herhangi bir aşamasında sulh ceza hâkimliğince değerlendirilerek, bu işyerlerin faaliyetleri durdurulur, reklamları toplatılır (BKK, md. 38/2).  </a:t>
            </a:r>
          </a:p>
          <a:p>
            <a:r>
              <a:rPr lang="tr-TR" dirty="0" smtClean="0"/>
              <a:t>Kovuşturma evresinde ise BDDK talebini dava açılan mahkeme başkanlığına sunar (BKK, md. 38/2). </a:t>
            </a:r>
            <a:endParaRPr lang="tr-TR"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669360"/>
          </a:xfrm>
        </p:spPr>
        <p:txBody>
          <a:bodyPr>
            <a:normAutofit lnSpcReduction="10000"/>
          </a:bodyPr>
          <a:lstStyle/>
          <a:p>
            <a:r>
              <a:rPr lang="tr-TR" dirty="0" smtClean="0"/>
              <a:t>Dava açılan mahkeme, aynı şekilde, bu işyerlerinin faaliyetlerinin durdurulması ve reklamlarının toplanması tedbirine karar verebilir (BKK, md. 38/2). </a:t>
            </a:r>
          </a:p>
          <a:p>
            <a:r>
              <a:rPr lang="tr-TR" dirty="0" smtClean="0"/>
              <a:t>Bu tedbirler, hâkim kararı ile kaldırılıncaya kadar devam eder (BKK, md. 38/2). </a:t>
            </a:r>
          </a:p>
          <a:p>
            <a:r>
              <a:rPr lang="tr-TR" dirty="0" smtClean="0"/>
              <a:t>Tedbire yönelik alınan kararlara karşı itiraz yolu açıktır (BKK, md. 38/2).</a:t>
            </a:r>
          </a:p>
          <a:p>
            <a:r>
              <a:rPr lang="tr-TR" dirty="0" smtClean="0"/>
              <a:t>Bu fiilin tespiti halinde BDDK, Cumhuriyet Başsavcılığına bir başvuruda bulunarak fiili ihbar eder (BKK, md. 42/1). </a:t>
            </a:r>
          </a:p>
          <a:p>
            <a:r>
              <a:rPr lang="tr-TR" dirty="0" smtClean="0"/>
              <a:t>Bu başvuru muhakeme şartı niteliğindedir (BKK, md. 42/1). </a:t>
            </a:r>
          </a:p>
          <a:p>
            <a:endParaRPr lang="tr-TR" dirty="0" smtClean="0"/>
          </a:p>
          <a:p>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Banka Kartları ve Kredi Kartları</a:t>
            </a:r>
            <a:endParaRPr lang="tr-TR" dirty="0"/>
          </a:p>
        </p:txBody>
      </p:sp>
      <p:sp>
        <p:nvSpPr>
          <p:cNvPr id="3" name="2 İçerik Yer Tutucusu"/>
          <p:cNvSpPr>
            <a:spLocks noGrp="1"/>
          </p:cNvSpPr>
          <p:nvPr>
            <p:ph idx="1"/>
          </p:nvPr>
        </p:nvSpPr>
        <p:spPr/>
        <p:txBody>
          <a:bodyPr/>
          <a:lstStyle/>
          <a:p>
            <a:endParaRPr lang="tr-T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5937523"/>
          </a:xfrm>
        </p:spPr>
        <p:txBody>
          <a:bodyPr/>
          <a:lstStyle/>
          <a:p>
            <a:r>
              <a:rPr lang="tr-TR" dirty="0" smtClean="0"/>
              <a:t>ATM’lerin kullanılmaya başlanması yakın tarihe rastlamaktadır. </a:t>
            </a:r>
          </a:p>
          <a:p>
            <a:r>
              <a:rPr lang="tr-TR" b="1" dirty="0" smtClean="0"/>
              <a:t>İlk otomatik ödeme makinesi </a:t>
            </a:r>
            <a:r>
              <a:rPr lang="tr-TR" dirty="0" smtClean="0"/>
              <a:t>(ATM), 1939 yılında </a:t>
            </a:r>
            <a:r>
              <a:rPr lang="tr-TR" dirty="0" err="1" smtClean="0">
                <a:solidFill>
                  <a:srgbClr val="FF0000"/>
                </a:solidFill>
                <a:effectLst>
                  <a:outerShdw blurRad="38100" dist="38100" dir="2700000" algn="tl">
                    <a:srgbClr val="000000">
                      <a:alpha val="43137"/>
                    </a:srgbClr>
                  </a:outerShdw>
                </a:effectLst>
              </a:rPr>
              <a:t>Luther</a:t>
            </a:r>
            <a:r>
              <a:rPr lang="tr-TR" dirty="0" smtClean="0">
                <a:solidFill>
                  <a:srgbClr val="FF0000"/>
                </a:solidFill>
                <a:effectLst>
                  <a:outerShdw blurRad="38100" dist="38100" dir="2700000" algn="tl">
                    <a:srgbClr val="000000">
                      <a:alpha val="43137"/>
                    </a:srgbClr>
                  </a:outerShdw>
                </a:effectLst>
              </a:rPr>
              <a:t> George </a:t>
            </a:r>
            <a:r>
              <a:rPr lang="tr-TR" dirty="0" err="1" smtClean="0">
                <a:solidFill>
                  <a:srgbClr val="FF0000"/>
                </a:solidFill>
                <a:effectLst>
                  <a:outerShdw blurRad="38100" dist="38100" dir="2700000" algn="tl">
                    <a:srgbClr val="000000">
                      <a:alpha val="43137"/>
                    </a:srgbClr>
                  </a:outerShdw>
                </a:effectLst>
              </a:rPr>
              <a:t>Simjian</a:t>
            </a:r>
            <a:r>
              <a:rPr lang="tr-TR" dirty="0" smtClean="0">
                <a:solidFill>
                  <a:srgbClr val="FF0000"/>
                </a:solidFill>
                <a:effectLst>
                  <a:outerShdw blurRad="38100" dist="38100" dir="2700000" algn="tl">
                    <a:srgbClr val="000000">
                      <a:alpha val="43137"/>
                    </a:srgbClr>
                  </a:outerShdw>
                </a:effectLst>
              </a:rPr>
              <a:t> </a:t>
            </a:r>
            <a:r>
              <a:rPr lang="tr-TR" dirty="0" smtClean="0"/>
              <a:t>tarafından icat edilmiş, Türkiye’de ise 1980’li yıllar ardından kullanılmaya başlamıştır (Kaya, 2009: 15). </a:t>
            </a:r>
          </a:p>
          <a:p>
            <a:r>
              <a:rPr lang="tr-TR" dirty="0" smtClean="0"/>
              <a:t>Banka kartları merkezinin (</a:t>
            </a:r>
            <a:r>
              <a:rPr lang="tr-TR" dirty="0" err="1" smtClean="0"/>
              <a:t>BKM’nin</a:t>
            </a:r>
            <a:r>
              <a:rPr lang="tr-TR" dirty="0" smtClean="0"/>
              <a:t>) verilerine göre; </a:t>
            </a:r>
            <a:r>
              <a:rPr lang="tr-TR" b="1" dirty="0" smtClean="0"/>
              <a:t>2017 yılının ilk 3 ayı itibariyle </a:t>
            </a:r>
            <a:r>
              <a:rPr lang="tr-TR" dirty="0" smtClean="0"/>
              <a:t>Türkiye’de işlemekte olan </a:t>
            </a:r>
            <a:r>
              <a:rPr lang="tr-TR" b="1" dirty="0" smtClean="0">
                <a:solidFill>
                  <a:srgbClr val="FF0000"/>
                </a:solidFill>
              </a:rPr>
              <a:t>48.532 ATM</a:t>
            </a:r>
            <a:r>
              <a:rPr lang="tr-TR" dirty="0" smtClean="0"/>
              <a:t> bulunmaktadır.</a:t>
            </a:r>
          </a:p>
          <a:p>
            <a:endParaRPr lang="tr-TR" dirty="0"/>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Bunun üzerine Cumhuriyet Başsavcısı gerekli soruşturmayı başlatır (BKK, md. 42/1). </a:t>
            </a:r>
          </a:p>
          <a:p>
            <a:r>
              <a:rPr lang="tr-TR" dirty="0" smtClean="0"/>
              <a:t>Soruşturmanın tamamlanması ardından Cumhuriyet Başsavcılığı yeterli şüpheyi doğuracak kanıtlara ulaşırsa kamu davasının açılması talebiyle kovuşturma makamına başvurur. </a:t>
            </a:r>
          </a:p>
          <a:p>
            <a:r>
              <a:rPr lang="tr-TR" dirty="0" smtClean="0"/>
              <a:t>Aksi takdirde kovuşturmaya yer olmadığı kararını verir (BKK, md. 42/2). </a:t>
            </a:r>
          </a:p>
          <a:p>
            <a:r>
              <a:rPr lang="tr-TR" dirty="0" smtClean="0"/>
              <a:t>Her iki karar da savcılıkça </a:t>
            </a:r>
            <a:r>
              <a:rPr lang="tr-TR" dirty="0" err="1" smtClean="0"/>
              <a:t>BDDK’ye</a:t>
            </a:r>
            <a:r>
              <a:rPr lang="tr-TR" dirty="0" smtClean="0"/>
              <a:t> tebliğ edilir (BKK, md. 42/1 ve 2).</a:t>
            </a:r>
          </a:p>
          <a:p>
            <a:endParaRPr lang="tr-TR"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188640"/>
            <a:ext cx="8640960" cy="6408712"/>
          </a:xfrm>
        </p:spPr>
        <p:txBody>
          <a:bodyPr>
            <a:normAutofit/>
          </a:bodyPr>
          <a:lstStyle/>
          <a:p>
            <a:r>
              <a:rPr lang="tr-TR" dirty="0" smtClean="0"/>
              <a:t>Kamu davası açılması halinde de savcılıkça hazırlanan iddianamenin bir örneği </a:t>
            </a:r>
            <a:r>
              <a:rPr lang="tr-TR" dirty="0" err="1" smtClean="0"/>
              <a:t>BDDK’ye</a:t>
            </a:r>
            <a:r>
              <a:rPr lang="tr-TR" dirty="0" smtClean="0"/>
              <a:t> tebliğ edilmektedir (BKK, md. 42/2). </a:t>
            </a:r>
          </a:p>
          <a:p>
            <a:r>
              <a:rPr lang="tr-TR" dirty="0" smtClean="0"/>
              <a:t>Kamu davası açılması halinde BDDK, davanın açıldığı mahkemeye başvurarak davaya müdahil olabilir (BKK, md. 42/1). </a:t>
            </a:r>
          </a:p>
          <a:p>
            <a:r>
              <a:rPr lang="tr-TR" dirty="0" smtClean="0"/>
              <a:t>Savcılığın kovuşturmaya yer olmadığı kararına karşı BDDK, itiraz yoluna gidebilir (BKK, md. 42/2). </a:t>
            </a:r>
          </a:p>
          <a:p>
            <a:r>
              <a:rPr lang="tr-TR" dirty="0" smtClean="0"/>
              <a:t>İtiraz yoluna ilişkin düzenlemelere daha önce banka ceza hukuku bölümünde değinildiğinden burada ayrıca tekrar edilmeyecektir.</a:t>
            </a:r>
            <a:endParaRPr lang="tr-TR"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i="1" dirty="0" smtClean="0"/>
              <a:t>Bilgi Güvenliği Yükümlülüğüne Aykırı Davranılması           </a:t>
            </a:r>
            <a:endParaRPr lang="tr-TR" dirty="0"/>
          </a:p>
        </p:txBody>
      </p:sp>
      <p:sp>
        <p:nvSpPr>
          <p:cNvPr id="3" name="2 İçerik Yer Tutucusu"/>
          <p:cNvSpPr>
            <a:spLocks noGrp="1"/>
          </p:cNvSpPr>
          <p:nvPr>
            <p:ph idx="1"/>
          </p:nvPr>
        </p:nvSpPr>
        <p:spPr>
          <a:xfrm>
            <a:off x="457200" y="1268760"/>
            <a:ext cx="8229600" cy="5472608"/>
          </a:xfrm>
        </p:spPr>
        <p:txBody>
          <a:bodyPr>
            <a:normAutofit/>
          </a:bodyPr>
          <a:lstStyle/>
          <a:p>
            <a:r>
              <a:rPr lang="tr-TR" dirty="0" smtClean="0"/>
              <a:t>Banka kartları güvenlik nedeniyle pek çok işlemde bir kod numarası ya da kart şifresiyle, bazı işlemlerde de özellikle elektronik ticaret kapsamında kimliği belirleyici güvenlik aşamalarından geçilerek kullanılmaktadır. </a:t>
            </a:r>
          </a:p>
          <a:p>
            <a:r>
              <a:rPr lang="tr-TR" dirty="0" smtClean="0"/>
              <a:t>Haliyle güvenliğin ön planda olduğu bir faaliyetin icrasında şifre niteliğindeki bilgilerin ya da kimliği belirleyici bilgilerin korunması esastır. </a:t>
            </a:r>
            <a:endParaRPr lang="tr-TR"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Kart çıkaran kuruluşlar, kartların kullanılması sırasında kod numarası veya şifre ya da kimliği belirleyici bilginin kullanılmasının gerekli olduğu hallerde, bu tür bilgilerin gizli kalması amacıyla gerekli önlemleri almak zorundadır (BKK, md. 8/5).  </a:t>
            </a:r>
          </a:p>
          <a:p>
            <a:r>
              <a:rPr lang="tr-TR" dirty="0" smtClean="0"/>
              <a:t>Bununla birlikte kuruluşların, müşteriye verilecek harcama ve alacak belgesinin üzerinde ve yazışmalarda kart numarasının açıkça yer almasını engelleme yükümlülüğü bulunmaktadır (BKK, md. 8/5). </a:t>
            </a: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lstStyle/>
          <a:p>
            <a:r>
              <a:rPr lang="tr-TR" dirty="0" smtClean="0"/>
              <a:t>Bu yükümlüğe kasıtlı olarak aykırı hareket eden </a:t>
            </a:r>
            <a:r>
              <a:rPr lang="tr-TR" dirty="0" smtClean="0">
                <a:solidFill>
                  <a:srgbClr val="FF0000"/>
                </a:solidFill>
                <a:effectLst>
                  <a:outerShdw blurRad="38100" dist="38100" dir="2700000" algn="tl">
                    <a:srgbClr val="000000">
                      <a:alpha val="43137"/>
                    </a:srgbClr>
                  </a:outerShdw>
                </a:effectLst>
              </a:rPr>
              <a:t>kart kuruluşları (kart çıkaran kuruluşlar, kartlı sistem kuruluşları, üye işyeri anlaşması yapan kuruluşlar) ile üye işyerlerinin işlerini fiilen yöneten görevlileri ve işlemi yapan kişiler</a:t>
            </a:r>
            <a:r>
              <a:rPr lang="tr-TR" dirty="0" smtClean="0"/>
              <a:t>, </a:t>
            </a:r>
            <a:r>
              <a:rPr lang="tr-TR" b="1" dirty="0" smtClean="0">
                <a:solidFill>
                  <a:srgbClr val="0070C0"/>
                </a:solidFill>
              </a:rPr>
              <a:t>1 yıldan 3 yıla kadar hapis ve 1.000 güne kadar adlî para cezası</a:t>
            </a:r>
            <a:r>
              <a:rPr lang="tr-TR" dirty="0" smtClean="0"/>
              <a:t> ile cezalandırılırlar (BKK, md. 39/1).</a:t>
            </a:r>
          </a:p>
          <a:p>
            <a:endParaRPr lang="tr-TR"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dirty="0" smtClean="0"/>
              <a:t>Yukarıda belirtilen ve güvenlik nedeniyle korunması gereken bilgilerin; </a:t>
            </a:r>
            <a:r>
              <a:rPr lang="tr-TR" i="1" dirty="0" smtClean="0"/>
              <a:t>“...</a:t>
            </a:r>
            <a:r>
              <a:rPr lang="tr-TR" i="1" u="sng" dirty="0" smtClean="0"/>
              <a:t>dikkatsizlik veya tedbirsizlik veya meslekte yetersizlik yahut emir ve kurallara aykırılık nedeniyle açığa çıkmasına neden olan </a:t>
            </a:r>
            <a:r>
              <a:rPr lang="tr-TR" b="1" i="1" dirty="0" smtClean="0"/>
              <a:t>kart çıkaran kuruluşlar</a:t>
            </a:r>
            <a:r>
              <a:rPr lang="tr-TR" i="1" dirty="0" smtClean="0"/>
              <a:t>, </a:t>
            </a:r>
            <a:r>
              <a:rPr lang="tr-TR" b="1" i="1" dirty="0" smtClean="0"/>
              <a:t>üye işyerleri ve üye işyeri anlaşması yapan kuruluşların işlerini fiilen yöneten görevli ve ilgili mensupları </a:t>
            </a:r>
            <a:r>
              <a:rPr lang="tr-TR" i="1" dirty="0" smtClean="0">
                <a:solidFill>
                  <a:srgbClr val="FF0000"/>
                </a:solidFill>
                <a:effectLst>
                  <a:outerShdw blurRad="38100" dist="38100" dir="2700000" algn="tl">
                    <a:srgbClr val="000000">
                      <a:alpha val="43137"/>
                    </a:srgbClr>
                  </a:outerShdw>
                </a:effectLst>
              </a:rPr>
              <a:t>1000 güne kadar adlî para cezası ile cezalandırılır</a:t>
            </a:r>
            <a:r>
              <a:rPr lang="tr-TR" i="1" dirty="0" smtClean="0"/>
              <a:t>lar”</a:t>
            </a:r>
            <a:r>
              <a:rPr lang="tr-TR" dirty="0" smtClean="0"/>
              <a:t> (BKK, md. 39/2).</a:t>
            </a:r>
          </a:p>
          <a:p>
            <a:endParaRPr lang="tr-TR" dirty="0" smtClean="0"/>
          </a:p>
          <a:p>
            <a:endParaRPr lang="tr-TR"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smtClean="0"/>
              <a:t>Diğer taraftan </a:t>
            </a:r>
            <a:r>
              <a:rPr lang="tr-TR" b="1" dirty="0" smtClean="0"/>
              <a:t>kart çıkaran kuruluşlar ile üye işyerleri</a:t>
            </a:r>
            <a:r>
              <a:rPr lang="tr-TR" dirty="0" smtClean="0"/>
              <a:t> </a:t>
            </a:r>
            <a:r>
              <a:rPr lang="tr-TR" dirty="0" smtClean="0">
                <a:solidFill>
                  <a:srgbClr val="FF0000"/>
                </a:solidFill>
              </a:rPr>
              <a:t>kart sahipleri hakkında öğrendikleri bilgileri saklamak, kendileri ya da başkaları yararına kullanmamak yani ifşa etmemekle mükelleftir</a:t>
            </a:r>
            <a:r>
              <a:rPr lang="tr-TR" dirty="0" smtClean="0"/>
              <a:t>ler (BKK, md. 23/ 1 ve 2). </a:t>
            </a:r>
          </a:p>
          <a:p>
            <a:r>
              <a:rPr lang="tr-TR" dirty="0" smtClean="0"/>
              <a:t>Bu yükümlüğe kasıtlı olarak </a:t>
            </a:r>
            <a:r>
              <a:rPr lang="tr-TR" dirty="0" smtClean="0">
                <a:solidFill>
                  <a:srgbClr val="FF0000"/>
                </a:solidFill>
                <a:effectLst>
                  <a:outerShdw blurRad="38100" dist="38100" dir="2700000" algn="tl">
                    <a:srgbClr val="000000">
                      <a:alpha val="43137"/>
                    </a:srgbClr>
                  </a:outerShdw>
                </a:effectLst>
              </a:rPr>
              <a:t>aykırı hareket eden kart kuruluşları</a:t>
            </a:r>
            <a:r>
              <a:rPr lang="tr-TR" dirty="0" smtClean="0"/>
              <a:t> (kart çıkaran kuruluşlar, kartlı sistem kuruluşları, üye işyeri anlaşması yapan kuruluşlar) ile üye işyerlerinin işlerini fiilen yöneten görevlileri ve işlemi yapan kişiler, </a:t>
            </a:r>
            <a:r>
              <a:rPr lang="tr-TR" dirty="0" smtClean="0">
                <a:solidFill>
                  <a:srgbClr val="FF0000"/>
                </a:solidFill>
                <a:effectLst>
                  <a:outerShdw blurRad="38100" dist="38100" dir="2700000" algn="tl">
                    <a:srgbClr val="000000">
                      <a:alpha val="43137"/>
                    </a:srgbClr>
                  </a:outerShdw>
                </a:effectLst>
              </a:rPr>
              <a:t>1 yıldan 3 yıla kadar hapis ve 1.000 güne kadar adlî para cezası</a:t>
            </a:r>
            <a:r>
              <a:rPr lang="tr-TR" dirty="0" smtClean="0"/>
              <a:t> ile cezalandırılırlar (BKK, md. 39/1).</a:t>
            </a:r>
          </a:p>
          <a:p>
            <a:endParaRPr lang="tr-TR" dirty="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lnSpcReduction="10000"/>
          </a:bodyPr>
          <a:lstStyle/>
          <a:p>
            <a:r>
              <a:rPr lang="tr-TR" dirty="0" smtClean="0"/>
              <a:t>Kart sahibine ait bilgilerin ifşa edilmemesine yönelik yükümlülük yanında, </a:t>
            </a:r>
            <a:r>
              <a:rPr lang="tr-TR" dirty="0" err="1" smtClean="0">
                <a:effectLst>
                  <a:outerShdw blurRad="38100" dist="38100" dir="2700000" algn="tl">
                    <a:srgbClr val="000000">
                      <a:alpha val="43137"/>
                    </a:srgbClr>
                  </a:outerShdw>
                </a:effectLst>
              </a:rPr>
              <a:t>BDDKur</a:t>
            </a:r>
            <a:r>
              <a:rPr lang="tr-TR" dirty="0" smtClean="0">
                <a:effectLst>
                  <a:outerShdw blurRad="38100" dist="38100" dir="2700000" algn="tl">
                    <a:srgbClr val="000000">
                      <a:alpha val="43137"/>
                    </a:srgbClr>
                  </a:outerShdw>
                </a:effectLst>
              </a:rPr>
              <a:t> üyeleri ile BDDK personeli, kart kuruluşları, üye işyerleri, bunların ortakları, yönetim kurulu üyeleri, mensupları, bunlar adına hareket eden kişiler ile görevlileri </a:t>
            </a:r>
            <a:r>
              <a:rPr lang="tr-TR" dirty="0" smtClean="0"/>
              <a:t>BKK md. 31 ile </a:t>
            </a:r>
            <a:r>
              <a:rPr lang="tr-TR" u="sng" dirty="0" smtClean="0">
                <a:solidFill>
                  <a:srgbClr val="FF0000"/>
                </a:solidFill>
              </a:rPr>
              <a:t>kart sahibine ait sırları saklamakla ve kanunen yetkili kılınanlar dışında başkaca kişilere ifşa etmemekle yükümlü </a:t>
            </a:r>
            <a:r>
              <a:rPr lang="tr-TR" dirty="0" smtClean="0"/>
              <a:t>kılınmıştır (BKK, md. 31/ 1 ve 2). </a:t>
            </a:r>
          </a:p>
          <a:p>
            <a:r>
              <a:rPr lang="tr-TR" dirty="0" smtClean="0"/>
              <a:t>Bu hükme aykırı fiilde bulunanlara, </a:t>
            </a:r>
            <a:r>
              <a:rPr lang="tr-TR" dirty="0" smtClean="0">
                <a:solidFill>
                  <a:srgbClr val="FF0000"/>
                </a:solidFill>
                <a:effectLst>
                  <a:outerShdw blurRad="38100" dist="38100" dir="2700000" algn="tl">
                    <a:srgbClr val="000000">
                      <a:alpha val="43137"/>
                    </a:srgbClr>
                  </a:outerShdw>
                </a:effectLst>
              </a:rPr>
              <a:t>1 yıldan 3 yıla kadar hapis ve 1.000 güne kadar adlî para cezası</a:t>
            </a:r>
            <a:r>
              <a:rPr lang="tr-TR" dirty="0" smtClean="0"/>
              <a:t> uygulanır.</a:t>
            </a:r>
          </a:p>
          <a:p>
            <a:endParaRPr lang="tr-TR"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smtClean="0"/>
              <a:t>Bu fiilin tespiti halinde BDDK Cumhuriyet Başsavcılığına bir başvuruda bulunarak fiili ihbar eder (BKK, md. 42/1). </a:t>
            </a:r>
          </a:p>
          <a:p>
            <a:r>
              <a:rPr lang="tr-TR" dirty="0" smtClean="0"/>
              <a:t>Bu başvuru muhakeme şartı niteliğindedir (BKK, md. 42/1). </a:t>
            </a:r>
          </a:p>
          <a:p>
            <a:r>
              <a:rPr lang="tr-TR" dirty="0" smtClean="0"/>
              <a:t>Bunun üzerine Cumhuriyet Başsavcısı gerekli soruşturmayı başlatır (BKK, md. 42/1). </a:t>
            </a:r>
          </a:p>
          <a:p>
            <a:r>
              <a:rPr lang="tr-TR" dirty="0" smtClean="0"/>
              <a:t>Soruşturmanın tamamlanması ardından Cumhuriyet Başsavcılığı yeterli şüpheyi doğuracak kanıtlara ulaşırsa kamu davasının açılmasına yönelik talebini kovuşturma makamına iletir. </a:t>
            </a:r>
          </a:p>
          <a:p>
            <a:r>
              <a:rPr lang="tr-TR" dirty="0" smtClean="0"/>
              <a:t>Aksi takdirde kovuşturmaya yer olmadığı kararını verir (BKK, md. 42/2). </a:t>
            </a:r>
            <a:endParaRPr lang="tr-TR"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Her iki karar da savcılıkça </a:t>
            </a:r>
            <a:r>
              <a:rPr lang="tr-TR" dirty="0" err="1" smtClean="0"/>
              <a:t>BDDK’ye</a:t>
            </a:r>
            <a:r>
              <a:rPr lang="tr-TR" dirty="0" smtClean="0"/>
              <a:t> tebliğ edilir (BKK, md. 42/1 ve 2). </a:t>
            </a:r>
          </a:p>
          <a:p>
            <a:r>
              <a:rPr lang="tr-TR" dirty="0" smtClean="0"/>
              <a:t>Kamu davası açılması halinde de savcılıkça hazırlanan iddianamenin bir örneği </a:t>
            </a:r>
            <a:r>
              <a:rPr lang="tr-TR" dirty="0" err="1" smtClean="0"/>
              <a:t>BDDK’ye</a:t>
            </a:r>
            <a:r>
              <a:rPr lang="tr-TR" dirty="0" smtClean="0"/>
              <a:t> tebliğ edilmektedir (BKK, md. 42/2). </a:t>
            </a:r>
          </a:p>
          <a:p>
            <a:r>
              <a:rPr lang="tr-TR" dirty="0" smtClean="0"/>
              <a:t>Kamu davası açılması halinde BDDK, davanın açıldığı mahkemeye başvurarak davaya müdahil olabilir (BKK, md. 42/1). </a:t>
            </a:r>
          </a:p>
          <a:p>
            <a:r>
              <a:rPr lang="tr-TR" dirty="0" smtClean="0"/>
              <a:t>Savcılığın kovuşturmaya yer olmadığı kararına karşı BDDK itiraz yoluna gidebilir (BKK, md. 42/2).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normAutofit/>
          </a:bodyPr>
          <a:lstStyle/>
          <a:p>
            <a:r>
              <a:rPr lang="tr-TR" dirty="0" smtClean="0"/>
              <a:t>Kartlı ve günümüzde artık kartsız işlemlerin yapıldığı ATM’ler, bankaların kullanış maksatlarına göre değişik adlarla anılmaktadır. </a:t>
            </a:r>
          </a:p>
          <a:p>
            <a:r>
              <a:rPr lang="tr-TR" dirty="0" smtClean="0"/>
              <a:t>Bazı bankaların </a:t>
            </a:r>
            <a:r>
              <a:rPr lang="tr-TR" b="1" dirty="0" smtClean="0"/>
              <a:t>BTM</a:t>
            </a:r>
            <a:r>
              <a:rPr lang="tr-TR" dirty="0" smtClean="0"/>
              <a:t> şeklinde adlandırdığı otomatik ödeme makineleri ilk ATM’lere göre farklı fonksiyonlarının bulunduğu kabul edilmektedir.</a:t>
            </a:r>
          </a:p>
          <a:p>
            <a:endParaRPr lang="tr-TR" dirty="0"/>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dirty="0" smtClean="0"/>
              <a:t>Ayrıca bilgi yükümlülüğüne aykırı davranılması halinde ilgililerin Cumhuriyet başsavcılığına başvuru hakkı saklıdır (BKK, md 42/3). </a:t>
            </a:r>
          </a:p>
          <a:p>
            <a:r>
              <a:rPr lang="tr-TR" dirty="0" smtClean="0"/>
              <a:t>Yani açılacak kamu davası dışında fiilden zarar görenlerin ayrıca davacı olmasının yolu açık olmakla birlikte gördükleri zararın tazmini ayrıca talep edebilirler. </a:t>
            </a:r>
          </a:p>
          <a:p>
            <a:pPr>
              <a:buNone/>
            </a:pPr>
            <a:endParaRPr lang="tr-TR" dirty="0" smtClean="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8256"/>
            <a:ext cx="8229600" cy="1143000"/>
          </a:xfrm>
        </p:spPr>
        <p:txBody>
          <a:bodyPr>
            <a:normAutofit/>
          </a:bodyPr>
          <a:lstStyle/>
          <a:p>
            <a:r>
              <a:rPr lang="tr-TR" b="1" i="1" dirty="0" smtClean="0"/>
              <a:t>Üye İşyerlerinin Cezaî Sorumluluğu</a:t>
            </a:r>
            <a:endParaRPr lang="tr-TR" dirty="0"/>
          </a:p>
        </p:txBody>
      </p:sp>
      <p:sp>
        <p:nvSpPr>
          <p:cNvPr id="3" name="2 İçerik Yer Tutucusu"/>
          <p:cNvSpPr>
            <a:spLocks noGrp="1"/>
          </p:cNvSpPr>
          <p:nvPr>
            <p:ph idx="1"/>
          </p:nvPr>
        </p:nvSpPr>
        <p:spPr>
          <a:xfrm>
            <a:off x="457200" y="1700808"/>
            <a:ext cx="8229600" cy="4968552"/>
          </a:xfrm>
        </p:spPr>
        <p:txBody>
          <a:bodyPr>
            <a:normAutofit/>
          </a:bodyPr>
          <a:lstStyle/>
          <a:p>
            <a:r>
              <a:rPr lang="tr-TR" dirty="0" smtClean="0"/>
              <a:t>BKK kapsamında üye işyerlerine çeşitli yükümlülükler getirilmiştir. </a:t>
            </a:r>
          </a:p>
          <a:p>
            <a:r>
              <a:rPr lang="tr-TR" dirty="0" smtClean="0"/>
              <a:t>Bu yükümlülüklerden bazılarının ihlali adli yaptırımlarla desteklenmiştir. </a:t>
            </a: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fontScale="92500" lnSpcReduction="10000"/>
          </a:bodyPr>
          <a:lstStyle/>
          <a:p>
            <a:r>
              <a:rPr lang="tr-TR" dirty="0" smtClean="0"/>
              <a:t>Bunlar; sözleşme imzaladığı kart çıkaran kuruluştan kart sahibi olanların kartlı işlemlerini kabul etmek (BKK, md. 17/1), kartla yapılan işlem nedeniyle ek bir komisyon yahut bedel talep etmemek (BKK, md. 17/1), kartın kart sahibi tarafından kullanıldığını kontrol etmek (BKK, md. 17/1), üye işyeri sözleşmesi sona erdiğinde banka kartı ve kredi kartı ile işlem yapıldığını gösteren işaretleri kaldırmak (BKK, md. 18/1), </a:t>
            </a:r>
            <a:r>
              <a:rPr lang="tr-TR" i="1" dirty="0" smtClean="0"/>
              <a:t>“...kart kullanılarak satın alınmış bir malın iadesi veya hizmetin alımından vazgeçilmesi veya yapılan işlemin iptali halinde, alacak belgesi düzenleyerek bir nüshasını kart hamiline verdikten sonra diğer bir nüshayı da muhafaza...”</a:t>
            </a:r>
            <a:r>
              <a:rPr lang="tr-TR" dirty="0" smtClean="0"/>
              <a:t> (BKK, md. 19/2) etmek şeklindedir. </a:t>
            </a:r>
          </a:p>
          <a:p>
            <a:endParaRPr lang="tr-TR" dirty="0" smtClean="0"/>
          </a:p>
          <a:p>
            <a:endParaRPr lang="tr-TR"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Sayılan bu yükümlülüklere aykırı hareket eden </a:t>
            </a:r>
            <a:r>
              <a:rPr lang="tr-TR" dirty="0" smtClean="0">
                <a:solidFill>
                  <a:srgbClr val="FF0000"/>
                </a:solidFill>
              </a:rPr>
              <a:t>üye işyerlerinin işlerini fiilen yöneten görevli ve ilgili mensupları </a:t>
            </a:r>
            <a:r>
              <a:rPr lang="tr-TR" b="1" dirty="0" smtClean="0"/>
              <a:t>1.000 güne kadar adlî para cezası ile cezalandırılır</a:t>
            </a:r>
            <a:r>
              <a:rPr lang="tr-TR" dirty="0" smtClean="0"/>
              <a:t>lar (BKK, md. 40).</a:t>
            </a:r>
            <a:endParaRPr lang="tr-TR"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97768"/>
            <a:ext cx="8229600" cy="1143000"/>
          </a:xfrm>
        </p:spPr>
        <p:txBody>
          <a:bodyPr>
            <a:normAutofit fontScale="90000"/>
          </a:bodyPr>
          <a:lstStyle/>
          <a:p>
            <a:r>
              <a:rPr lang="tr-TR" b="1" i="1" dirty="0" smtClean="0"/>
              <a:t>Denetimde İstenilen Bilgi ve Belgeleri Vermemek</a:t>
            </a:r>
            <a:endParaRPr lang="tr-TR" dirty="0"/>
          </a:p>
        </p:txBody>
      </p:sp>
      <p:sp>
        <p:nvSpPr>
          <p:cNvPr id="3" name="2 İçerik Yer Tutucusu"/>
          <p:cNvSpPr>
            <a:spLocks noGrp="1"/>
          </p:cNvSpPr>
          <p:nvPr>
            <p:ph idx="1"/>
          </p:nvPr>
        </p:nvSpPr>
        <p:spPr>
          <a:xfrm>
            <a:off x="457200" y="1484784"/>
            <a:ext cx="8229600" cy="5184576"/>
          </a:xfrm>
        </p:spPr>
        <p:txBody>
          <a:bodyPr>
            <a:normAutofit/>
          </a:bodyPr>
          <a:lstStyle/>
          <a:p>
            <a:r>
              <a:rPr lang="tr-TR" dirty="0" smtClean="0"/>
              <a:t>Faaliyet iznine tabi olan kart kuruluşları aynı zamanda </a:t>
            </a:r>
            <a:r>
              <a:rPr lang="tr-TR" dirty="0" err="1" smtClean="0"/>
              <a:t>BDDK’nin</a:t>
            </a:r>
            <a:r>
              <a:rPr lang="tr-TR" dirty="0" smtClean="0"/>
              <a:t> denetim ve gözetimi altındadır (BKK, md. 41). </a:t>
            </a:r>
          </a:p>
          <a:p>
            <a:r>
              <a:rPr lang="tr-TR" dirty="0" smtClean="0"/>
              <a:t>Bu denetim ve gözetim kapsamında BDDK, kart kuruluşlarından her türlü bilgi ve belgeyi talep eder. </a:t>
            </a:r>
          </a:p>
          <a:p>
            <a:r>
              <a:rPr lang="tr-TR" dirty="0" smtClean="0"/>
              <a:t>Kart kuruluşları da kendilerinden talep edilen her türlü bilgi ve belgeyi </a:t>
            </a:r>
            <a:r>
              <a:rPr lang="tr-TR" dirty="0" err="1" smtClean="0"/>
              <a:t>BDDK’ye</a:t>
            </a:r>
            <a:r>
              <a:rPr lang="tr-TR" dirty="0" smtClean="0"/>
              <a:t> ibraz etmek zorundadır. </a:t>
            </a:r>
            <a:endParaRPr lang="tr-TR"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err="1" smtClean="0"/>
              <a:t>BDDK’ce</a:t>
            </a:r>
            <a:r>
              <a:rPr lang="tr-TR" dirty="0" smtClean="0"/>
              <a:t> istenen </a:t>
            </a:r>
            <a:r>
              <a:rPr lang="tr-TR" b="1" dirty="0" smtClean="0"/>
              <a:t>bilgi ve belgeleri vermeyen </a:t>
            </a:r>
            <a:r>
              <a:rPr lang="tr-TR" dirty="0" smtClean="0"/>
              <a:t>ya da bu </a:t>
            </a:r>
            <a:r>
              <a:rPr lang="tr-TR" b="1" dirty="0" smtClean="0"/>
              <a:t>bilgi ve belgeleri gerçeğe aykırı olarak veren</a:t>
            </a:r>
            <a:r>
              <a:rPr lang="tr-TR" dirty="0" smtClean="0"/>
              <a:t> </a:t>
            </a:r>
            <a:r>
              <a:rPr lang="tr-TR" dirty="0" smtClean="0">
                <a:solidFill>
                  <a:srgbClr val="FF0000"/>
                </a:solidFill>
                <a:effectLst>
                  <a:outerShdw blurRad="38100" dist="38100" dir="2700000" algn="tl">
                    <a:srgbClr val="000000">
                      <a:alpha val="43137"/>
                    </a:srgbClr>
                  </a:outerShdw>
                </a:effectLst>
              </a:rPr>
              <a:t>gerçek kişiler ile kart kuruluşlarının ilgilileri</a:t>
            </a:r>
            <a:r>
              <a:rPr lang="tr-TR" dirty="0" smtClean="0"/>
              <a:t>, </a:t>
            </a:r>
            <a:r>
              <a:rPr lang="tr-TR" u="sng" dirty="0" smtClean="0"/>
              <a:t>3 aydan 1 yıla kadar hapis ve 1.500 güne kadar adlî para cezası ile cezalandırılır</a:t>
            </a:r>
            <a:r>
              <a:rPr lang="tr-TR" dirty="0" smtClean="0"/>
              <a:t>lar (BKK, md. 41).</a:t>
            </a:r>
          </a:p>
          <a:p>
            <a:endParaRPr lang="tr-TR"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67544" y="155773"/>
            <a:ext cx="8229600" cy="6513587"/>
          </a:xfrm>
        </p:spPr>
        <p:txBody>
          <a:bodyPr>
            <a:normAutofit fontScale="92500" lnSpcReduction="20000"/>
          </a:bodyPr>
          <a:lstStyle/>
          <a:p>
            <a:r>
              <a:rPr lang="tr-TR" dirty="0" smtClean="0"/>
              <a:t>Bu fiilin tespiti halinde BDDK, Cumhuriyet başsavcılığına fiili ihbar eder (BKK, md. 42/1). </a:t>
            </a:r>
          </a:p>
          <a:p>
            <a:r>
              <a:rPr lang="tr-TR" dirty="0" smtClean="0"/>
              <a:t>Bu başvuru muhakeme şartı niteliğindedir (BKK, md. 42/1). </a:t>
            </a:r>
          </a:p>
          <a:p>
            <a:r>
              <a:rPr lang="tr-TR" dirty="0" smtClean="0"/>
              <a:t>Bunun üzerine Cumhuriyet Başsavcısı gerekli soruşturmayı başlatır (BKK, md. 42/1). </a:t>
            </a:r>
          </a:p>
          <a:p>
            <a:r>
              <a:rPr lang="tr-TR" dirty="0" smtClean="0"/>
              <a:t>Soruşturmanın tamamlanması ardından, Cumhuriyet Başsavcılığı yeterli şüpheyi doğuracak kanıtlara ulaştığı takdirde kamu davasının açılması talebiyle  kovuşturma makamına iddianameyi sunar. </a:t>
            </a:r>
          </a:p>
          <a:p>
            <a:r>
              <a:rPr lang="tr-TR" dirty="0" smtClean="0"/>
              <a:t>Aksi takdirde kovuşturmaya yer olmadığı kararını verir (BKK, md. 42/2). </a:t>
            </a:r>
          </a:p>
          <a:p>
            <a:r>
              <a:rPr lang="tr-TR" dirty="0" smtClean="0"/>
              <a:t>Her iki karar da savcılıkça </a:t>
            </a:r>
            <a:r>
              <a:rPr lang="tr-TR" dirty="0" err="1" smtClean="0"/>
              <a:t>BDDK’ye</a:t>
            </a:r>
            <a:r>
              <a:rPr lang="tr-TR" dirty="0" smtClean="0"/>
              <a:t> tebliğ edilir (BKK, md. 42/1 ve 2). </a:t>
            </a:r>
            <a:endParaRPr lang="tr-TR"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normAutofit/>
          </a:bodyPr>
          <a:lstStyle/>
          <a:p>
            <a:r>
              <a:rPr lang="tr-TR" dirty="0" smtClean="0"/>
              <a:t>Kamu davası açılması halinde de, savcılıkça hazırlanan iddianamenin bir örneği </a:t>
            </a:r>
            <a:r>
              <a:rPr lang="tr-TR" dirty="0" err="1" smtClean="0"/>
              <a:t>BDDK’ye</a:t>
            </a:r>
            <a:r>
              <a:rPr lang="tr-TR" dirty="0" smtClean="0"/>
              <a:t> tebliğ edilmektedir (BKK, md. 42/2). </a:t>
            </a:r>
          </a:p>
          <a:p>
            <a:r>
              <a:rPr lang="tr-TR" dirty="0" smtClean="0"/>
              <a:t>Kamu davası açılması halinde BDDK, davanın açıldığı mahkemeye başvurarak davaya müdahil olabilir (BKK, md. 42/1). </a:t>
            </a:r>
          </a:p>
          <a:p>
            <a:r>
              <a:rPr lang="tr-TR" dirty="0" smtClean="0"/>
              <a:t>Savcılığın kovuşturmaya yer olmadığı kararına karşı BDDK itiraz yoluna gidebilir (BKK, md. 42/2). </a:t>
            </a:r>
          </a:p>
          <a:p>
            <a:endParaRPr lang="tr-TR" dirty="0" smtClean="0"/>
          </a:p>
          <a:p>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90264"/>
            <a:ext cx="8229600" cy="1143000"/>
          </a:xfrm>
        </p:spPr>
        <p:txBody>
          <a:bodyPr>
            <a:normAutofit/>
          </a:bodyPr>
          <a:lstStyle/>
          <a:p>
            <a:r>
              <a:rPr lang="tr-TR" b="1" dirty="0" smtClean="0"/>
              <a:t>Şekil 24 Örnek ATM</a:t>
            </a:r>
            <a:endParaRPr lang="tr-TR" dirty="0"/>
          </a:p>
        </p:txBody>
      </p:sp>
      <p:pic>
        <p:nvPicPr>
          <p:cNvPr id="4" name="3 Resim"/>
          <p:cNvPicPr/>
          <p:nvPr/>
        </p:nvPicPr>
        <p:blipFill>
          <a:blip r:embed="rId2" cstate="print"/>
          <a:srcRect/>
          <a:stretch>
            <a:fillRect/>
          </a:stretch>
        </p:blipFill>
        <p:spPr bwMode="auto">
          <a:xfrm>
            <a:off x="3203848" y="1124744"/>
            <a:ext cx="2520280" cy="5733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Diğer taraftan banka kartlarının birer ödeme aracı olduğunu unutmamak gerekir. </a:t>
            </a:r>
          </a:p>
          <a:p>
            <a:r>
              <a:rPr lang="tr-TR" dirty="0" smtClean="0"/>
              <a:t>Bir mağazadan yapılan alış veriş ardından satıcıya ibraz edilen banka kartı ya da kredi kartının POS (</a:t>
            </a:r>
            <a:r>
              <a:rPr lang="tr-TR" dirty="0" err="1" smtClean="0"/>
              <a:t>Point</a:t>
            </a:r>
            <a:r>
              <a:rPr lang="tr-TR" dirty="0" smtClean="0"/>
              <a:t> Of </a:t>
            </a:r>
            <a:r>
              <a:rPr lang="tr-TR" dirty="0" err="1" smtClean="0"/>
              <a:t>Sale</a:t>
            </a:r>
            <a:r>
              <a:rPr lang="tr-TR" dirty="0" smtClean="0"/>
              <a:t>) cihazına tanıtılması ve bankadan alınan onay sayesinde ödeme yapılamasına pek çok kez tanık olmuşsunuzdur. </a:t>
            </a:r>
          </a:p>
          <a:p>
            <a:r>
              <a:rPr lang="tr-TR" dirty="0" smtClean="0"/>
              <a:t>Dolayısıyla banka kartlarının ödeme aracı olarak kullanılmasını sağlayan araçlardan biride POS makineleridir.  </a:t>
            </a:r>
            <a:endParaRPr lang="tr-T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260648"/>
            <a:ext cx="8784976" cy="6408712"/>
          </a:xfrm>
        </p:spPr>
        <p:txBody>
          <a:bodyPr>
            <a:normAutofit lnSpcReduction="10000"/>
          </a:bodyPr>
          <a:lstStyle/>
          <a:p>
            <a:r>
              <a:rPr lang="tr-TR" b="1" dirty="0" smtClean="0"/>
              <a:t>POS makineleri </a:t>
            </a:r>
            <a:r>
              <a:rPr lang="tr-TR" dirty="0" smtClean="0">
                <a:solidFill>
                  <a:srgbClr val="FF0000"/>
                </a:solidFill>
              </a:rPr>
              <a:t>kart üzerindeki bilgileri okuyarak ilgili kart kuruluşu ile sağladığı iletişim ve ödemenin onaylanması ardından harcamanın tamamlanmasını sağlayan bir makine</a:t>
            </a:r>
            <a:r>
              <a:rPr lang="tr-TR" dirty="0" smtClean="0"/>
              <a:t>dir.</a:t>
            </a:r>
          </a:p>
          <a:p>
            <a:r>
              <a:rPr lang="tr-TR" dirty="0" smtClean="0"/>
              <a:t>Bu sistem ilk kez </a:t>
            </a:r>
            <a:r>
              <a:rPr lang="tr-TR" b="1" dirty="0" smtClean="0"/>
              <a:t>1973 yılında </a:t>
            </a:r>
            <a:r>
              <a:rPr lang="tr-TR" dirty="0" err="1" smtClean="0"/>
              <a:t>International</a:t>
            </a:r>
            <a:r>
              <a:rPr lang="tr-TR" dirty="0" smtClean="0"/>
              <a:t> </a:t>
            </a:r>
            <a:r>
              <a:rPr lang="tr-TR" dirty="0" err="1" smtClean="0"/>
              <a:t>Business</a:t>
            </a:r>
            <a:r>
              <a:rPr lang="tr-TR" dirty="0" smtClean="0"/>
              <a:t> </a:t>
            </a:r>
            <a:r>
              <a:rPr lang="tr-TR" dirty="0" err="1" smtClean="0"/>
              <a:t>Machines</a:t>
            </a:r>
            <a:r>
              <a:rPr lang="tr-TR" dirty="0" smtClean="0"/>
              <a:t> (</a:t>
            </a:r>
            <a:r>
              <a:rPr lang="tr-TR" b="1" dirty="0" smtClean="0"/>
              <a:t>IBM</a:t>
            </a:r>
            <a:r>
              <a:rPr lang="tr-TR" dirty="0" smtClean="0"/>
              <a:t>) tarafından geliştirilmiştir, Türkiye’de ise ilk POS terminalinin kullanılması, </a:t>
            </a:r>
            <a:r>
              <a:rPr lang="tr-TR" b="1" u="sng" dirty="0" smtClean="0">
                <a:solidFill>
                  <a:srgbClr val="00B0F0"/>
                </a:solidFill>
              </a:rPr>
              <a:t>1991 yılında </a:t>
            </a:r>
            <a:r>
              <a:rPr lang="tr-TR" b="1" u="sng" dirty="0" smtClean="0">
                <a:solidFill>
                  <a:srgbClr val="FF0000"/>
                </a:solidFill>
              </a:rPr>
              <a:t>Yapı Kredi Bankası</a:t>
            </a:r>
            <a:r>
              <a:rPr lang="tr-TR" u="sng" dirty="0" smtClean="0">
                <a:solidFill>
                  <a:srgbClr val="FF0000"/>
                </a:solidFill>
              </a:rPr>
              <a:t>’nın bu sisteme geçişi ile mümkün olmuştur </a:t>
            </a:r>
            <a:r>
              <a:rPr lang="tr-TR" dirty="0" smtClean="0"/>
              <a:t>(Kaya, 2009: 15). </a:t>
            </a:r>
          </a:p>
          <a:p>
            <a:r>
              <a:rPr lang="tr-TR" dirty="0" err="1" smtClean="0"/>
              <a:t>BKM’nin</a:t>
            </a:r>
            <a:r>
              <a:rPr lang="tr-TR" dirty="0" smtClean="0"/>
              <a:t> verilerine göre; 2017 yılının ilk üç ayında üye işyerleri tarafından kullanılan toplam </a:t>
            </a:r>
            <a:r>
              <a:rPr lang="tr-TR" b="1" dirty="0" smtClean="0"/>
              <a:t>POS makinesi sayısı </a:t>
            </a:r>
            <a:r>
              <a:rPr lang="tr-TR" b="1" dirty="0" smtClean="0">
                <a:solidFill>
                  <a:srgbClr val="FF0000"/>
                </a:solidFill>
              </a:rPr>
              <a:t>1.702.389</a:t>
            </a:r>
            <a:r>
              <a:rPr lang="tr-TR" b="1" dirty="0" smtClean="0"/>
              <a:t>’dur</a:t>
            </a:r>
            <a:r>
              <a:rPr lang="tr-TR" dirty="0" smtClean="0"/>
              <a:t>. </a:t>
            </a:r>
          </a:p>
          <a:p>
            <a:endParaRPr lang="tr-T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Bilindiği üzere elektronik ticaret kapsamında elektronik ödeme yöntemleri kullanılarak banka kartları aracılığıyla alış veriş imkânı, bir diğer ödeme yöntemi olarak karşımıza çıkmaktadır. </a:t>
            </a:r>
          </a:p>
          <a:p>
            <a:r>
              <a:rPr lang="tr-TR" dirty="0" smtClean="0"/>
              <a:t>Banka kartlarından </a:t>
            </a:r>
            <a:r>
              <a:rPr lang="tr-TR" u="sng" dirty="0" smtClean="0"/>
              <a:t>kredi kartının anayurdunun Amerika Birleşik Devletleri </a:t>
            </a:r>
            <a:r>
              <a:rPr lang="tr-TR" dirty="0" smtClean="0"/>
              <a:t>(ABD) olduğu bilinmektedir. </a:t>
            </a:r>
          </a:p>
          <a:p>
            <a:r>
              <a:rPr lang="tr-TR" b="1" dirty="0" smtClean="0"/>
              <a:t>İlk kredi kartı</a:t>
            </a:r>
            <a:r>
              <a:rPr lang="tr-TR" dirty="0" smtClean="0"/>
              <a:t>nı </a:t>
            </a:r>
            <a:r>
              <a:rPr lang="tr-TR" dirty="0" smtClean="0">
                <a:solidFill>
                  <a:srgbClr val="FF0000"/>
                </a:solidFill>
                <a:effectLst>
                  <a:outerShdw blurRad="38100" dist="38100" dir="2700000" algn="tl">
                    <a:srgbClr val="000000">
                      <a:alpha val="43137"/>
                    </a:srgbClr>
                  </a:outerShdw>
                </a:effectLst>
              </a:rPr>
              <a:t>1894 yılında ABD’de </a:t>
            </a:r>
            <a:r>
              <a:rPr lang="tr-TR" dirty="0" err="1" smtClean="0">
                <a:solidFill>
                  <a:srgbClr val="FF0000"/>
                </a:solidFill>
                <a:effectLst>
                  <a:outerShdw blurRad="38100" dist="38100" dir="2700000" algn="tl">
                    <a:srgbClr val="000000">
                      <a:alpha val="43137"/>
                    </a:srgbClr>
                  </a:outerShdw>
                </a:effectLst>
              </a:rPr>
              <a:t>Hotel</a:t>
            </a:r>
            <a:r>
              <a:rPr lang="tr-TR" dirty="0" smtClean="0">
                <a:solidFill>
                  <a:srgbClr val="FF0000"/>
                </a:solidFill>
                <a:effectLst>
                  <a:outerShdw blurRad="38100" dist="38100" dir="2700000" algn="tl">
                    <a:srgbClr val="000000">
                      <a:alpha val="43137"/>
                    </a:srgbClr>
                  </a:outerShdw>
                </a:effectLst>
              </a:rPr>
              <a:t> </a:t>
            </a:r>
            <a:r>
              <a:rPr lang="tr-TR" dirty="0" err="1" smtClean="0">
                <a:solidFill>
                  <a:srgbClr val="FF0000"/>
                </a:solidFill>
                <a:effectLst>
                  <a:outerShdw blurRad="38100" dist="38100" dir="2700000" algn="tl">
                    <a:srgbClr val="000000">
                      <a:alpha val="43137"/>
                    </a:srgbClr>
                  </a:outerShdw>
                </a:effectLst>
              </a:rPr>
              <a:t>Credit</a:t>
            </a:r>
            <a:r>
              <a:rPr lang="tr-TR" dirty="0" smtClean="0">
                <a:solidFill>
                  <a:srgbClr val="FF0000"/>
                </a:solidFill>
                <a:effectLst>
                  <a:outerShdw blurRad="38100" dist="38100" dir="2700000" algn="tl">
                    <a:srgbClr val="000000">
                      <a:alpha val="43137"/>
                    </a:srgbClr>
                  </a:outerShdw>
                </a:effectLst>
              </a:rPr>
              <a:t> </a:t>
            </a:r>
            <a:r>
              <a:rPr lang="tr-TR" dirty="0" err="1" smtClean="0">
                <a:solidFill>
                  <a:srgbClr val="FF0000"/>
                </a:solidFill>
                <a:effectLst>
                  <a:outerShdw blurRad="38100" dist="38100" dir="2700000" algn="tl">
                    <a:srgbClr val="000000">
                      <a:alpha val="43137"/>
                    </a:srgbClr>
                  </a:outerShdw>
                </a:effectLst>
              </a:rPr>
              <a:t>Letter</a:t>
            </a:r>
            <a:r>
              <a:rPr lang="tr-TR" dirty="0" smtClean="0">
                <a:solidFill>
                  <a:srgbClr val="FF0000"/>
                </a:solidFill>
                <a:effectLst>
                  <a:outerShdw blurRad="38100" dist="38100" dir="2700000" algn="tl">
                    <a:srgbClr val="000000">
                      <a:alpha val="43137"/>
                    </a:srgbClr>
                  </a:outerShdw>
                </a:effectLst>
              </a:rPr>
              <a:t> </a:t>
            </a:r>
            <a:r>
              <a:rPr lang="tr-TR" dirty="0" err="1" smtClean="0">
                <a:solidFill>
                  <a:srgbClr val="FF0000"/>
                </a:solidFill>
                <a:effectLst>
                  <a:outerShdw blurRad="38100" dist="38100" dir="2700000" algn="tl">
                    <a:srgbClr val="000000">
                      <a:alpha val="43137"/>
                    </a:srgbClr>
                  </a:outerShdw>
                </a:effectLst>
              </a:rPr>
              <a:t>Company</a:t>
            </a:r>
            <a:r>
              <a:rPr lang="tr-TR" dirty="0" smtClean="0"/>
              <a:t> çıkartmıştır (Kaya, 2009: 9). </a:t>
            </a:r>
          </a:p>
          <a:p>
            <a:endParaRPr lang="tr-T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smtClean="0"/>
              <a:t>Türkiye’de ise; </a:t>
            </a:r>
            <a:r>
              <a:rPr lang="tr-TR" b="1" dirty="0" smtClean="0"/>
              <a:t>1968 yılında</a:t>
            </a:r>
            <a:r>
              <a:rPr lang="tr-TR" dirty="0" smtClean="0"/>
              <a:t> Koç grubuna bağlı “Servis Turistik AŞ”nin girişimleriyle </a:t>
            </a:r>
            <a:r>
              <a:rPr lang="tr-TR" u="sng" dirty="0" err="1" smtClean="0">
                <a:effectLst>
                  <a:outerShdw blurRad="38100" dist="38100" dir="2700000" algn="tl">
                    <a:srgbClr val="000000">
                      <a:alpha val="43137"/>
                    </a:srgbClr>
                  </a:outerShdw>
                </a:effectLst>
              </a:rPr>
              <a:t>Diners</a:t>
            </a:r>
            <a:r>
              <a:rPr lang="tr-TR" u="sng" dirty="0" smtClean="0">
                <a:effectLst>
                  <a:outerShdw blurRad="38100" dist="38100" dir="2700000" algn="tl">
                    <a:srgbClr val="000000">
                      <a:alpha val="43137"/>
                    </a:srgbClr>
                  </a:outerShdw>
                </a:effectLst>
              </a:rPr>
              <a:t> </a:t>
            </a:r>
            <a:r>
              <a:rPr lang="tr-TR" u="sng" dirty="0" err="1" smtClean="0">
                <a:effectLst>
                  <a:outerShdw blurRad="38100" dist="38100" dir="2700000" algn="tl">
                    <a:srgbClr val="000000">
                      <a:alpha val="43137"/>
                    </a:srgbClr>
                  </a:outerShdw>
                </a:effectLst>
              </a:rPr>
              <a:t>Club</a:t>
            </a:r>
            <a:r>
              <a:rPr lang="tr-TR" u="sng" dirty="0" smtClean="0">
                <a:effectLst>
                  <a:outerShdw blurRad="38100" dist="38100" dir="2700000" algn="tl">
                    <a:srgbClr val="000000">
                      <a:alpha val="43137"/>
                    </a:srgbClr>
                  </a:outerShdw>
                </a:effectLst>
              </a:rPr>
              <a:t> kredi kartının müşterilerin hizmetine sunulmuş</a:t>
            </a:r>
            <a:r>
              <a:rPr lang="tr-TR" dirty="0" smtClean="0"/>
              <a:t>tur (Kaya, 2009: 17). </a:t>
            </a:r>
          </a:p>
          <a:p>
            <a:r>
              <a:rPr lang="tr-TR" dirty="0" smtClean="0"/>
              <a:t>Yine BKM verilerine göre; 2017 yılının ilk üç aylık döneminde </a:t>
            </a:r>
            <a:r>
              <a:rPr lang="tr-TR" b="1" dirty="0" smtClean="0">
                <a:solidFill>
                  <a:srgbClr val="FF0000"/>
                </a:solidFill>
              </a:rPr>
              <a:t>120.623.051</a:t>
            </a:r>
            <a:r>
              <a:rPr lang="tr-TR" b="1" dirty="0" smtClean="0"/>
              <a:t> kişinin banka kartı sahibi olduğu</a:t>
            </a:r>
            <a:r>
              <a:rPr lang="tr-TR" dirty="0" smtClean="0"/>
              <a:t>, bunun yanında </a:t>
            </a:r>
            <a:r>
              <a:rPr lang="tr-TR" b="1" dirty="0" smtClean="0">
                <a:solidFill>
                  <a:srgbClr val="FF0000"/>
                </a:solidFill>
              </a:rPr>
              <a:t>59.405.429</a:t>
            </a:r>
            <a:r>
              <a:rPr lang="tr-TR" b="1" dirty="0" smtClean="0"/>
              <a:t> kişinin ise kredi kartı sahibi </a:t>
            </a:r>
            <a:r>
              <a:rPr lang="tr-TR" dirty="0" smtClean="0"/>
              <a:t>olduğu açıklanmıştır.</a:t>
            </a:r>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Banka kartlarının şekil ve özellikleri aşağıda Resim 1 ve Resim 2’de görülmektedir.</a:t>
            </a:r>
          </a:p>
          <a:p>
            <a:endParaRPr lang="tr-T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Resim 1 Örnek Bir Banka Kartının Ön ve Arka Yüzü</a:t>
            </a:r>
            <a:endParaRPr lang="tr-TR" dirty="0"/>
          </a:p>
        </p:txBody>
      </p:sp>
      <p:pic>
        <p:nvPicPr>
          <p:cNvPr id="4" name="3 Resim"/>
          <p:cNvPicPr/>
          <p:nvPr/>
        </p:nvPicPr>
        <p:blipFill>
          <a:blip r:embed="rId2" cstate="print"/>
          <a:srcRect/>
          <a:stretch>
            <a:fillRect/>
          </a:stretch>
        </p:blipFill>
        <p:spPr bwMode="auto">
          <a:xfrm>
            <a:off x="2339752" y="1412776"/>
            <a:ext cx="4536504"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Resim 2 Örnek Bir Kredi Kartının Ön ve Arka Yüzü</a:t>
            </a:r>
            <a:endParaRPr lang="tr-TR" dirty="0"/>
          </a:p>
        </p:txBody>
      </p:sp>
      <p:pic>
        <p:nvPicPr>
          <p:cNvPr id="4" name="3 Resim" descr="İlgili resim"/>
          <p:cNvPicPr/>
          <p:nvPr/>
        </p:nvPicPr>
        <p:blipFill>
          <a:blip r:embed="rId2" cstate="print"/>
          <a:srcRect/>
          <a:stretch>
            <a:fillRect/>
          </a:stretch>
        </p:blipFill>
        <p:spPr bwMode="auto">
          <a:xfrm>
            <a:off x="1979712" y="1412776"/>
            <a:ext cx="4752528" cy="5445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43408"/>
            <a:ext cx="8229600" cy="1143000"/>
          </a:xfrm>
        </p:spPr>
        <p:txBody>
          <a:bodyPr>
            <a:normAutofit fontScale="90000"/>
          </a:bodyPr>
          <a:lstStyle/>
          <a:p>
            <a:r>
              <a:rPr lang="tr-TR" b="1" dirty="0" smtClean="0"/>
              <a:t>Banka Kartı ve Kredi Kartının Tanımı</a:t>
            </a:r>
            <a:endParaRPr lang="tr-TR" dirty="0"/>
          </a:p>
        </p:txBody>
      </p:sp>
      <p:sp>
        <p:nvSpPr>
          <p:cNvPr id="3" name="2 İçerik Yer Tutucusu"/>
          <p:cNvSpPr>
            <a:spLocks noGrp="1"/>
          </p:cNvSpPr>
          <p:nvPr>
            <p:ph idx="1"/>
          </p:nvPr>
        </p:nvSpPr>
        <p:spPr>
          <a:xfrm>
            <a:off x="457200" y="764704"/>
            <a:ext cx="8229600" cy="5904656"/>
          </a:xfrm>
        </p:spPr>
        <p:txBody>
          <a:bodyPr>
            <a:normAutofit/>
          </a:bodyPr>
          <a:lstStyle/>
          <a:p>
            <a:r>
              <a:rPr lang="tr-TR" dirty="0" smtClean="0"/>
              <a:t>Bankacılık faaliyetleri artarak, her alanda genişleyen teknolojik gelişmelere ayak uydurmakta, geleneksel (yüz yüze) hizmet ifası yanında artık </a:t>
            </a:r>
            <a:r>
              <a:rPr lang="tr-TR" b="1" dirty="0" smtClean="0"/>
              <a:t>7 gün 24 saat</a:t>
            </a:r>
            <a:r>
              <a:rPr lang="tr-TR" dirty="0" smtClean="0"/>
              <a:t>, </a:t>
            </a:r>
            <a:r>
              <a:rPr lang="tr-TR" dirty="0" smtClean="0">
                <a:solidFill>
                  <a:srgbClr val="FF0000"/>
                </a:solidFill>
              </a:rPr>
              <a:t>her türlü iletişim araçları kullanılarak</a:t>
            </a:r>
            <a:r>
              <a:rPr lang="tr-TR" dirty="0" smtClean="0"/>
              <a:t> devam etmektedir. </a:t>
            </a:r>
          </a:p>
          <a:p>
            <a:r>
              <a:rPr lang="tr-TR" dirty="0" smtClean="0"/>
              <a:t>Banka müşterileri istedikleri her an tüm bankacılık işlemlerini </a:t>
            </a:r>
            <a:r>
              <a:rPr lang="tr-TR" b="1" dirty="0" smtClean="0"/>
              <a:t>istedikleri yerden</a:t>
            </a:r>
            <a:r>
              <a:rPr lang="tr-TR" dirty="0" smtClean="0"/>
              <a:t> yerine getirebilmektedirler. </a:t>
            </a:r>
          </a:p>
          <a:p>
            <a:r>
              <a:rPr lang="tr-TR" dirty="0" smtClean="0"/>
              <a:t>Elektronik fon transferi (EFT), havale, para çekme yahut yatırma her an ve istenilen iletişim kanalları kullanılarak sağlanmaktadır. </a:t>
            </a:r>
          </a:p>
          <a:p>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smtClean="0"/>
              <a:t>Genelde </a:t>
            </a:r>
            <a:r>
              <a:rPr lang="tr-TR" b="1" dirty="0" smtClean="0"/>
              <a:t>banka kartlarının ön yüzünde </a:t>
            </a:r>
          </a:p>
          <a:p>
            <a:pPr lvl="1"/>
            <a:r>
              <a:rPr lang="tr-TR" dirty="0" smtClean="0"/>
              <a:t>bankaya ilişkin logo, </a:t>
            </a:r>
          </a:p>
          <a:p>
            <a:pPr lvl="1"/>
            <a:r>
              <a:rPr lang="tr-TR" dirty="0" smtClean="0"/>
              <a:t>müşterinin bilgilerini içeren çip, </a:t>
            </a:r>
          </a:p>
          <a:p>
            <a:pPr lvl="1"/>
            <a:r>
              <a:rPr lang="tr-TR" dirty="0" smtClean="0"/>
              <a:t>müşterinin adı soyadı, </a:t>
            </a:r>
          </a:p>
          <a:p>
            <a:pPr lvl="1"/>
            <a:r>
              <a:rPr lang="tr-TR" dirty="0" smtClean="0"/>
              <a:t>16 haneli kart numarası yanında </a:t>
            </a:r>
          </a:p>
          <a:p>
            <a:pPr lvl="1"/>
            <a:r>
              <a:rPr lang="tr-TR" dirty="0" smtClean="0"/>
              <a:t>hesap numarası yahut </a:t>
            </a:r>
          </a:p>
          <a:p>
            <a:pPr lvl="1"/>
            <a:r>
              <a:rPr lang="tr-TR" dirty="0" smtClean="0"/>
              <a:t>IBAN (</a:t>
            </a:r>
            <a:r>
              <a:rPr lang="tr-TR" dirty="0" err="1" smtClean="0"/>
              <a:t>International</a:t>
            </a:r>
            <a:r>
              <a:rPr lang="tr-TR" dirty="0" smtClean="0"/>
              <a:t> Bank </a:t>
            </a:r>
            <a:r>
              <a:rPr lang="tr-TR" dirty="0" err="1" smtClean="0"/>
              <a:t>Account</a:t>
            </a:r>
            <a:r>
              <a:rPr lang="tr-TR" dirty="0" smtClean="0"/>
              <a:t> </a:t>
            </a:r>
            <a:r>
              <a:rPr lang="tr-TR" dirty="0" err="1" smtClean="0"/>
              <a:t>Number</a:t>
            </a:r>
            <a:r>
              <a:rPr lang="tr-TR" dirty="0" smtClean="0"/>
              <a:t> - Uluslararası Banka Hesap Numarası) numarası, </a:t>
            </a:r>
          </a:p>
          <a:p>
            <a:pPr lvl="1"/>
            <a:r>
              <a:rPr lang="tr-TR" dirty="0" smtClean="0"/>
              <a:t>kartın geçerlilik süresi vb. bilgiler yanında </a:t>
            </a:r>
          </a:p>
          <a:p>
            <a:pPr lvl="1"/>
            <a:r>
              <a:rPr lang="tr-TR" dirty="0" smtClean="0"/>
              <a:t>holograma </a:t>
            </a:r>
          </a:p>
          <a:p>
            <a:pPr>
              <a:buNone/>
            </a:pPr>
            <a:r>
              <a:rPr lang="tr-TR" b="1" dirty="0" smtClean="0"/>
              <a:t>	yer verilmektedir</a:t>
            </a:r>
            <a:r>
              <a:rPr lang="tr-TR" dirty="0" smtClean="0"/>
              <a:t>. </a:t>
            </a:r>
            <a:endParaRPr lang="tr-T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Burada açıklanmasında yarar bulunan husus banka kartlarının üzerinde bulunan </a:t>
            </a:r>
            <a:r>
              <a:rPr lang="tr-TR" b="1" dirty="0" smtClean="0"/>
              <a:t>çip</a:t>
            </a:r>
            <a:r>
              <a:rPr lang="tr-TR" dirty="0" smtClean="0"/>
              <a:t>lerdir. </a:t>
            </a:r>
          </a:p>
          <a:p>
            <a:r>
              <a:rPr lang="tr-TR" dirty="0" smtClean="0"/>
              <a:t>İlk kez </a:t>
            </a:r>
            <a:r>
              <a:rPr lang="tr-TR" b="1" dirty="0" smtClean="0"/>
              <a:t>1974 yılında Fransız Ronald </a:t>
            </a:r>
            <a:r>
              <a:rPr lang="tr-TR" b="1" dirty="0" err="1" smtClean="0"/>
              <a:t>Moreno</a:t>
            </a:r>
            <a:r>
              <a:rPr lang="tr-TR" b="1" dirty="0" smtClean="0"/>
              <a:t> tarafından icat edildiği </a:t>
            </a:r>
            <a:r>
              <a:rPr lang="tr-TR" dirty="0" smtClean="0"/>
              <a:t>bilinmekle birlikte, çipler sayesinde kart sahteciliğinin önüne geçilmek istenmiştir (Kaya, 2009: 15). </a:t>
            </a:r>
          </a:p>
          <a:p>
            <a:r>
              <a:rPr lang="tr-TR" u="sng" dirty="0" smtClean="0">
                <a:solidFill>
                  <a:srgbClr val="FF0000"/>
                </a:solidFill>
              </a:rPr>
              <a:t>Türkiye çipli banka kartı </a:t>
            </a:r>
            <a:r>
              <a:rPr lang="tr-TR" dirty="0" smtClean="0"/>
              <a:t>uygulamasına </a:t>
            </a:r>
            <a:r>
              <a:rPr lang="tr-TR" b="1" dirty="0" smtClean="0"/>
              <a:t>2000’li yıllardan sonra geçmiş</a:t>
            </a:r>
            <a:r>
              <a:rPr lang="tr-TR" dirty="0" smtClean="0"/>
              <a:t>tir (Kaya, 2009: 15). </a:t>
            </a:r>
          </a:p>
          <a:p>
            <a:endParaRPr lang="tr-T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5865515"/>
          </a:xfrm>
        </p:spPr>
        <p:txBody>
          <a:bodyPr/>
          <a:lstStyle/>
          <a:p>
            <a:r>
              <a:rPr lang="tr-TR" dirty="0" smtClean="0"/>
              <a:t>Bir diğer önemli husus hologramların kart üzerinde kullanılmaya başlanmasıdır. </a:t>
            </a:r>
          </a:p>
          <a:p>
            <a:r>
              <a:rPr lang="tr-TR" dirty="0" smtClean="0"/>
              <a:t>Hologram kullanımı güvenlik amaçlı diğer taraftan sahte kart kullanımının önüne geçilmesini hedeflemektedir. </a:t>
            </a:r>
          </a:p>
          <a:p>
            <a:r>
              <a:rPr lang="tr-TR" u="sng" dirty="0" smtClean="0"/>
              <a:t>Hologram</a:t>
            </a:r>
            <a:r>
              <a:rPr lang="tr-TR" dirty="0" smtClean="0"/>
              <a:t>, </a:t>
            </a:r>
            <a:r>
              <a:rPr lang="tr-TR" dirty="0" smtClean="0">
                <a:solidFill>
                  <a:srgbClr val="FF0000"/>
                </a:solidFill>
              </a:rPr>
              <a:t>1974 yılında Macar </a:t>
            </a:r>
            <a:r>
              <a:rPr lang="tr-TR" dirty="0" err="1" smtClean="0">
                <a:solidFill>
                  <a:srgbClr val="FF0000"/>
                </a:solidFill>
              </a:rPr>
              <a:t>Denis</a:t>
            </a:r>
            <a:r>
              <a:rPr lang="tr-TR" dirty="0" smtClean="0">
                <a:solidFill>
                  <a:srgbClr val="FF0000"/>
                </a:solidFill>
              </a:rPr>
              <a:t> </a:t>
            </a:r>
            <a:r>
              <a:rPr lang="tr-TR" dirty="0" err="1" smtClean="0">
                <a:solidFill>
                  <a:srgbClr val="FF0000"/>
                </a:solidFill>
              </a:rPr>
              <a:t>Gabor</a:t>
            </a:r>
            <a:r>
              <a:rPr lang="tr-TR" dirty="0" smtClean="0">
                <a:solidFill>
                  <a:srgbClr val="FF0000"/>
                </a:solidFill>
              </a:rPr>
              <a:t> tarafından icat edilmiş</a:t>
            </a:r>
            <a:r>
              <a:rPr lang="tr-TR" dirty="0" smtClean="0"/>
              <a:t>tir (Kaya, 2009: 16).</a:t>
            </a:r>
          </a:p>
          <a:p>
            <a:endParaRPr lang="tr-T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669360"/>
          </a:xfrm>
        </p:spPr>
        <p:txBody>
          <a:bodyPr>
            <a:normAutofit/>
          </a:bodyPr>
          <a:lstStyle/>
          <a:p>
            <a:r>
              <a:rPr lang="tr-TR" dirty="0" smtClean="0"/>
              <a:t>Yukarıda Resim 2’ye dikkat edildiğinde, banka kartlarının arka yüzünde </a:t>
            </a:r>
            <a:r>
              <a:rPr lang="tr-TR" b="1" dirty="0" smtClean="0"/>
              <a:t>kart sahibinin imzası için bir bölüm </a:t>
            </a:r>
            <a:r>
              <a:rPr lang="tr-TR" dirty="0" smtClean="0"/>
              <a:t>yanında, manyetik şerit ve güvenlik kodunun yer aldığı görülmektedir. </a:t>
            </a:r>
          </a:p>
          <a:p>
            <a:r>
              <a:rPr lang="tr-TR" b="1" dirty="0" smtClean="0"/>
              <a:t>Manyetik şerit uygulaması ile </a:t>
            </a:r>
            <a:r>
              <a:rPr lang="tr-TR" dirty="0" smtClean="0"/>
              <a:t>birlikte </a:t>
            </a:r>
            <a:r>
              <a:rPr lang="tr-TR" dirty="0" smtClean="0">
                <a:solidFill>
                  <a:srgbClr val="FF0000"/>
                </a:solidFill>
              </a:rPr>
              <a:t>kart sahibine ait bilgiler kart üzerine yerleştirilebilmekte</a:t>
            </a:r>
            <a:r>
              <a:rPr lang="tr-TR" dirty="0" smtClean="0"/>
              <a:t>dir.</a:t>
            </a:r>
          </a:p>
          <a:p>
            <a:r>
              <a:rPr lang="tr-TR" b="1" dirty="0" smtClean="0"/>
              <a:t>Manyetik şerid</a:t>
            </a:r>
            <a:r>
              <a:rPr lang="tr-TR" dirty="0" smtClean="0"/>
              <a:t>in ilk olarak </a:t>
            </a:r>
            <a:r>
              <a:rPr lang="tr-TR" dirty="0" smtClean="0">
                <a:solidFill>
                  <a:srgbClr val="FF0000"/>
                </a:solidFill>
              </a:rPr>
              <a:t>Londra’da metro kartlarında kullanıldığı bilinmekle </a:t>
            </a:r>
            <a:r>
              <a:rPr lang="tr-TR" dirty="0" smtClean="0"/>
              <a:t>birlikte, 1960 yıllarda plastik banka kartlarının üzerine işlenmesi ardından, </a:t>
            </a:r>
            <a:r>
              <a:rPr lang="tr-TR" u="sng" dirty="0" smtClean="0">
                <a:solidFill>
                  <a:srgbClr val="FF0000"/>
                </a:solidFill>
              </a:rPr>
              <a:t>ilk banka kartı </a:t>
            </a:r>
            <a:r>
              <a:rPr lang="tr-TR" b="1" u="sng" dirty="0" smtClean="0">
                <a:solidFill>
                  <a:srgbClr val="FF0000"/>
                </a:solidFill>
              </a:rPr>
              <a:t>1969 yılında </a:t>
            </a:r>
            <a:r>
              <a:rPr lang="tr-TR" u="sng" dirty="0" smtClean="0">
                <a:solidFill>
                  <a:srgbClr val="FF0000"/>
                </a:solidFill>
                <a:effectLst>
                  <a:outerShdw blurRad="38100" dist="38100" dir="2700000" algn="tl">
                    <a:srgbClr val="000000">
                      <a:alpha val="43137"/>
                    </a:srgbClr>
                  </a:outerShdw>
                </a:effectLst>
              </a:rPr>
              <a:t>New </a:t>
            </a:r>
            <a:r>
              <a:rPr lang="tr-TR" u="sng" dirty="0" err="1" smtClean="0">
                <a:solidFill>
                  <a:srgbClr val="FF0000"/>
                </a:solidFill>
                <a:effectLst>
                  <a:outerShdw blurRad="38100" dist="38100" dir="2700000" algn="tl">
                    <a:srgbClr val="000000">
                      <a:alpha val="43137"/>
                    </a:srgbClr>
                  </a:outerShdw>
                </a:effectLst>
              </a:rPr>
              <a:t>York’s</a:t>
            </a:r>
            <a:r>
              <a:rPr lang="tr-TR" u="sng" dirty="0" smtClean="0">
                <a:solidFill>
                  <a:srgbClr val="FF0000"/>
                </a:solidFill>
                <a:effectLst>
                  <a:outerShdw blurRad="38100" dist="38100" dir="2700000" algn="tl">
                    <a:srgbClr val="000000">
                      <a:alpha val="43137"/>
                    </a:srgbClr>
                  </a:outerShdw>
                </a:effectLst>
              </a:rPr>
              <a:t> </a:t>
            </a:r>
            <a:r>
              <a:rPr lang="tr-TR" u="sng" dirty="0" err="1" smtClean="0">
                <a:solidFill>
                  <a:srgbClr val="FF0000"/>
                </a:solidFill>
                <a:effectLst>
                  <a:outerShdw blurRad="38100" dist="38100" dir="2700000" algn="tl">
                    <a:srgbClr val="000000">
                      <a:alpha val="43137"/>
                    </a:srgbClr>
                  </a:outerShdw>
                </a:effectLst>
              </a:rPr>
              <a:t>Chemic</a:t>
            </a:r>
            <a:r>
              <a:rPr lang="tr-TR" u="sng" dirty="0" smtClean="0">
                <a:solidFill>
                  <a:srgbClr val="FF0000"/>
                </a:solidFill>
                <a:effectLst>
                  <a:outerShdw blurRad="38100" dist="38100" dir="2700000" algn="tl">
                    <a:srgbClr val="000000">
                      <a:alpha val="43137"/>
                    </a:srgbClr>
                  </a:outerShdw>
                </a:effectLst>
              </a:rPr>
              <a:t> Al Bank </a:t>
            </a:r>
            <a:r>
              <a:rPr lang="tr-TR" u="sng" dirty="0" smtClean="0">
                <a:solidFill>
                  <a:srgbClr val="FF0000"/>
                </a:solidFill>
              </a:rPr>
              <a:t>tarafından müşterilerine ulaştırılmıştır </a:t>
            </a:r>
            <a:r>
              <a:rPr lang="tr-TR" dirty="0" smtClean="0"/>
              <a:t>(Kaya, 2009: 16).</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Hizmet Sunan Ödeme Sistemleri </a:t>
            </a:r>
            <a:endParaRPr lang="tr-TR" dirty="0"/>
          </a:p>
        </p:txBody>
      </p:sp>
      <p:sp>
        <p:nvSpPr>
          <p:cNvPr id="3" name="2 İçerik Yer Tutucusu"/>
          <p:cNvSpPr>
            <a:spLocks noGrp="1"/>
          </p:cNvSpPr>
          <p:nvPr>
            <p:ph idx="1"/>
          </p:nvPr>
        </p:nvSpPr>
        <p:spPr/>
        <p:txBody>
          <a:bodyPr/>
          <a:lstStyle/>
          <a:p>
            <a:endParaRPr lang="tr-T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Türkiye’nin Ödeme Yöntemi (TROY)</a:t>
            </a:r>
            <a:endParaRPr lang="tr-TR" dirty="0"/>
          </a:p>
        </p:txBody>
      </p:sp>
      <p:sp>
        <p:nvSpPr>
          <p:cNvPr id="3" name="2 İçerik Yer Tutucusu"/>
          <p:cNvSpPr>
            <a:spLocks noGrp="1"/>
          </p:cNvSpPr>
          <p:nvPr>
            <p:ph idx="1"/>
          </p:nvPr>
        </p:nvSpPr>
        <p:spPr/>
        <p:txBody>
          <a:bodyPr>
            <a:normAutofit/>
          </a:bodyPr>
          <a:lstStyle/>
          <a:p>
            <a:r>
              <a:rPr lang="tr-TR" b="1" dirty="0" err="1" smtClean="0"/>
              <a:t>BKM</a:t>
            </a:r>
            <a:r>
              <a:rPr lang="tr-TR" dirty="0" err="1" smtClean="0"/>
              <a:t>’nin</a:t>
            </a:r>
            <a:r>
              <a:rPr lang="tr-TR" dirty="0" smtClean="0"/>
              <a:t> 31.03.2016 tarihinde </a:t>
            </a:r>
            <a:r>
              <a:rPr lang="tr-TR" dirty="0" err="1" smtClean="0"/>
              <a:t>BDDK’den</a:t>
            </a:r>
            <a:r>
              <a:rPr lang="tr-TR" dirty="0" smtClean="0"/>
              <a:t> almış olduğu </a:t>
            </a:r>
            <a:r>
              <a:rPr lang="tr-TR" b="1" dirty="0" smtClean="0"/>
              <a:t>kartlı sistem kurma faaliyet izin üzerine, </a:t>
            </a:r>
            <a:r>
              <a:rPr lang="tr-TR" dirty="0" smtClean="0"/>
              <a:t>Türkiye’nin Ödeme Yöntemi kısa adıyla TROY, BKM tarafından kurulmuştur. Türkiye’ye özel bir ödeme yöntemi olan TROY, ödeme işlemleri güvenli, hızlı ve sorunsuz şekilde gerçekleşmesini hedeflemektedir. </a:t>
            </a:r>
          </a:p>
          <a:p>
            <a:endParaRPr lang="tr-T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264696"/>
          </a:xfrm>
        </p:spPr>
        <p:txBody>
          <a:bodyPr>
            <a:normAutofit/>
          </a:bodyPr>
          <a:lstStyle/>
          <a:p>
            <a:r>
              <a:rPr lang="tr-TR" dirty="0" smtClean="0"/>
              <a:t>TROY, nakitsiz ödeme yapılmasını sağlayan bir altyapı olmakla birlikte, kart sahipleri ile üye işyerlerine kartlı ödeme hizmetlerini sunmaktadır. </a:t>
            </a:r>
          </a:p>
          <a:p>
            <a:r>
              <a:rPr lang="tr-TR" dirty="0" smtClean="0"/>
              <a:t>2017 yılına kadar </a:t>
            </a:r>
            <a:r>
              <a:rPr lang="tr-TR" b="1" dirty="0" smtClean="0"/>
              <a:t>25 üye bankaya ödeme hizmeti sağlayan kuruluş</a:t>
            </a:r>
            <a:r>
              <a:rPr lang="tr-TR" dirty="0" smtClean="0"/>
              <a:t>, ilk olarak </a:t>
            </a:r>
            <a:r>
              <a:rPr lang="tr-TR" b="1" dirty="0" smtClean="0">
                <a:solidFill>
                  <a:srgbClr val="FF0000"/>
                </a:solidFill>
              </a:rPr>
              <a:t>1 Nisan 2016 tarihi</a:t>
            </a:r>
            <a:r>
              <a:rPr lang="tr-TR" dirty="0" smtClean="0">
                <a:solidFill>
                  <a:srgbClr val="FF0000"/>
                </a:solidFill>
              </a:rPr>
              <a:t>nden itibaren faaliyete geçmiş</a:t>
            </a:r>
            <a:r>
              <a:rPr lang="tr-TR" dirty="0" smtClean="0"/>
              <a:t>tir. </a:t>
            </a:r>
          </a:p>
          <a:p>
            <a:r>
              <a:rPr lang="tr-TR" dirty="0" smtClean="0"/>
              <a:t>TROY ürünlerinden olan banka kartları, kredi kartları ve ön ödemeli kartların sağ alt köşesinde aşağıdaki logo yer almaktadır.</a:t>
            </a:r>
          </a:p>
          <a:p>
            <a:endParaRPr lang="tr-T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3 TROY Logo</a:t>
            </a:r>
            <a:endParaRPr lang="tr-TR" dirty="0"/>
          </a:p>
        </p:txBody>
      </p:sp>
      <p:pic>
        <p:nvPicPr>
          <p:cNvPr id="4" name="3 Resim" descr="TROY ile ilgili görsel sonucu"/>
          <p:cNvPicPr/>
          <p:nvPr/>
        </p:nvPicPr>
        <p:blipFill>
          <a:blip r:embed="rId2" cstate="print"/>
          <a:srcRect/>
          <a:stretch>
            <a:fillRect/>
          </a:stretch>
        </p:blipFill>
        <p:spPr bwMode="auto">
          <a:xfrm>
            <a:off x="72008" y="2060848"/>
            <a:ext cx="8964488"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i="1" dirty="0" err="1" smtClean="0"/>
              <a:t>Master</a:t>
            </a:r>
            <a:r>
              <a:rPr lang="tr-TR" b="1" i="1" dirty="0" smtClean="0"/>
              <a:t> </a:t>
            </a:r>
            <a:r>
              <a:rPr lang="tr-TR" b="1" i="1" dirty="0" err="1" smtClean="0"/>
              <a:t>Card</a:t>
            </a:r>
            <a:endParaRPr lang="tr-TR" dirty="0"/>
          </a:p>
        </p:txBody>
      </p:sp>
      <p:sp>
        <p:nvSpPr>
          <p:cNvPr id="3" name="2 İçerik Yer Tutucusu"/>
          <p:cNvSpPr>
            <a:spLocks noGrp="1"/>
          </p:cNvSpPr>
          <p:nvPr>
            <p:ph idx="1"/>
          </p:nvPr>
        </p:nvSpPr>
        <p:spPr>
          <a:xfrm>
            <a:off x="457200" y="908720"/>
            <a:ext cx="8229600" cy="5760640"/>
          </a:xfrm>
        </p:spPr>
        <p:txBody>
          <a:bodyPr>
            <a:normAutofit/>
          </a:bodyPr>
          <a:lstStyle/>
          <a:p>
            <a:r>
              <a:rPr lang="tr-TR" b="1" dirty="0" smtClean="0"/>
              <a:t>1966 yılında </a:t>
            </a:r>
            <a:r>
              <a:rPr lang="tr-TR" dirty="0" smtClean="0"/>
              <a:t>ABD’de bir grup bankanın </a:t>
            </a:r>
            <a:r>
              <a:rPr lang="tr-TR" u="sng" dirty="0" err="1" smtClean="0"/>
              <a:t>Interbank</a:t>
            </a:r>
            <a:r>
              <a:rPr lang="tr-TR" u="sng" dirty="0" smtClean="0"/>
              <a:t> Kart Birliğini kurmasından </a:t>
            </a:r>
            <a:r>
              <a:rPr lang="tr-TR" b="1" dirty="0" smtClean="0"/>
              <a:t>üç yıl sonra</a:t>
            </a:r>
            <a:r>
              <a:rPr lang="tr-TR" dirty="0" smtClean="0"/>
              <a:t>, </a:t>
            </a:r>
            <a:r>
              <a:rPr lang="tr-TR" dirty="0" err="1" smtClean="0"/>
              <a:t>Mastercharge</a:t>
            </a:r>
            <a:r>
              <a:rPr lang="tr-TR" dirty="0" smtClean="0"/>
              <a:t> ismini ve kesişen daireleri ise logo olarak kabul etmesiyle </a:t>
            </a:r>
            <a:r>
              <a:rPr lang="tr-TR" dirty="0" err="1" smtClean="0"/>
              <a:t>Mastercard</a:t>
            </a:r>
            <a:r>
              <a:rPr lang="tr-TR" dirty="0" smtClean="0"/>
              <a:t> ödeme sistemleri tarihindeki yerini almıştır. </a:t>
            </a:r>
          </a:p>
          <a:p>
            <a:r>
              <a:rPr lang="tr-TR" dirty="0" smtClean="0"/>
              <a:t>Daha sonra </a:t>
            </a:r>
            <a:r>
              <a:rPr lang="tr-TR" b="1" dirty="0" smtClean="0"/>
              <a:t>1979 yılında </a:t>
            </a:r>
            <a:r>
              <a:rPr lang="tr-TR" b="1" dirty="0" err="1" smtClean="0"/>
              <a:t>Mastercharge</a:t>
            </a:r>
            <a:r>
              <a:rPr lang="tr-TR" b="1" dirty="0" smtClean="0"/>
              <a:t> ismi </a:t>
            </a:r>
            <a:r>
              <a:rPr lang="tr-TR" b="1" dirty="0" err="1" smtClean="0"/>
              <a:t>Mastercard</a:t>
            </a:r>
            <a:r>
              <a:rPr lang="tr-TR" b="1" dirty="0" smtClean="0"/>
              <a:t> </a:t>
            </a:r>
            <a:r>
              <a:rPr lang="tr-TR" dirty="0" smtClean="0"/>
              <a:t>şeklinde değiştirilerek ticari hayatına devam etmiştir. </a:t>
            </a:r>
          </a:p>
          <a:p>
            <a:r>
              <a:rPr lang="tr-TR" dirty="0" err="1" smtClean="0"/>
              <a:t>Martercard’ın</a:t>
            </a:r>
            <a:r>
              <a:rPr lang="tr-TR" dirty="0" smtClean="0"/>
              <a:t> kartlı sistem tarihindeki yeri büyük önem taşımaktadır. </a:t>
            </a:r>
            <a:endParaRPr lang="tr-T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192688"/>
          </a:xfrm>
        </p:spPr>
        <p:txBody>
          <a:bodyPr>
            <a:normAutofit/>
          </a:bodyPr>
          <a:lstStyle/>
          <a:p>
            <a:r>
              <a:rPr lang="tr-TR" dirty="0" smtClean="0"/>
              <a:t>Özellikle </a:t>
            </a:r>
            <a:r>
              <a:rPr lang="tr-TR" dirty="0" err="1" smtClean="0"/>
              <a:t>Mastercard’ın</a:t>
            </a:r>
            <a:r>
              <a:rPr lang="tr-TR" dirty="0" smtClean="0"/>
              <a:t> 1980’lerde Çin Halk Cumhuriyeti’nde kullanılan ilk ödeme kartı olma özelliği yanında, </a:t>
            </a:r>
            <a:r>
              <a:rPr lang="tr-TR" b="1" dirty="0" smtClean="0"/>
              <a:t>kartlar üzerinde lazer hologramı kullanan ilk marka </a:t>
            </a:r>
            <a:r>
              <a:rPr lang="tr-TR" dirty="0" smtClean="0"/>
              <a:t>olmuştur. </a:t>
            </a:r>
          </a:p>
          <a:p>
            <a:r>
              <a:rPr lang="tr-TR" dirty="0" smtClean="0"/>
              <a:t>Aynı zamanda </a:t>
            </a:r>
            <a:r>
              <a:rPr lang="tr-TR" b="1" dirty="0" smtClean="0"/>
              <a:t>ilk ticari kredi kartı </a:t>
            </a:r>
            <a:r>
              <a:rPr lang="tr-TR" b="1" dirty="0" err="1" smtClean="0"/>
              <a:t>Mastercard</a:t>
            </a:r>
            <a:r>
              <a:rPr lang="tr-TR" b="1" dirty="0" smtClean="0"/>
              <a:t> tarafından </a:t>
            </a:r>
            <a:r>
              <a:rPr lang="tr-TR" dirty="0" smtClean="0"/>
              <a:t>piyasaya sürülmüştür. </a:t>
            </a:r>
          </a:p>
          <a:p>
            <a:r>
              <a:rPr lang="tr-TR" dirty="0" smtClean="0"/>
              <a:t>Günümüzde evrensel bir itibara sahip olan </a:t>
            </a:r>
            <a:r>
              <a:rPr lang="tr-TR" dirty="0" err="1" smtClean="0"/>
              <a:t>Mastercard</a:t>
            </a:r>
            <a:r>
              <a:rPr lang="tr-TR" dirty="0" smtClean="0"/>
              <a:t> yaygın bir ödeme sistemini müşterilerine sunmaktadır. </a:t>
            </a:r>
          </a:p>
          <a:p>
            <a:r>
              <a:rPr lang="tr-TR" dirty="0" smtClean="0"/>
              <a:t>Ödeme sistemleri içinde lider konumda olduğu söylenebilir. </a:t>
            </a:r>
          </a:p>
          <a:p>
            <a:endParaRPr lang="tr-T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6120680"/>
          </a:xfrm>
        </p:spPr>
        <p:txBody>
          <a:bodyPr>
            <a:normAutofit/>
          </a:bodyPr>
          <a:lstStyle/>
          <a:p>
            <a:r>
              <a:rPr lang="tr-TR" dirty="0" smtClean="0"/>
              <a:t>Para çekme-yatırma gibi pek çok bankacılık işlemleri, bankaların müşterileri için belirli noktalarda tedarik ettiği otomatik ödeme makinelerinden sağlanmaktadır (</a:t>
            </a:r>
            <a:r>
              <a:rPr lang="tr-TR" dirty="0" err="1" smtClean="0">
                <a:solidFill>
                  <a:srgbClr val="FF0000"/>
                </a:solidFill>
              </a:rPr>
              <a:t>Automated</a:t>
            </a:r>
            <a:r>
              <a:rPr lang="tr-TR" dirty="0" smtClean="0">
                <a:solidFill>
                  <a:srgbClr val="FF0000"/>
                </a:solidFill>
              </a:rPr>
              <a:t> Teller </a:t>
            </a:r>
            <a:r>
              <a:rPr lang="tr-TR" dirty="0" err="1" smtClean="0">
                <a:solidFill>
                  <a:srgbClr val="FF0000"/>
                </a:solidFill>
              </a:rPr>
              <a:t>Machine</a:t>
            </a:r>
            <a:r>
              <a:rPr lang="tr-TR" dirty="0" smtClean="0"/>
              <a:t>-ATM). </a:t>
            </a:r>
          </a:p>
          <a:p>
            <a:r>
              <a:rPr lang="tr-TR" dirty="0" smtClean="0"/>
              <a:t>ATM olarak adlandırılan bu makineler gelişen yüzüyle </a:t>
            </a:r>
            <a:r>
              <a:rPr lang="tr-TR" dirty="0" smtClean="0">
                <a:solidFill>
                  <a:srgbClr val="FF0000"/>
                </a:solidFill>
              </a:rPr>
              <a:t>kartlı ya da kartsız işlem </a:t>
            </a:r>
            <a:r>
              <a:rPr lang="tr-TR" dirty="0" smtClean="0"/>
              <a:t>yapabilmektedirler. </a:t>
            </a:r>
          </a:p>
          <a:p>
            <a:r>
              <a:rPr lang="tr-TR" dirty="0" smtClean="0"/>
              <a:t>En klasik yöntem kartla para çekme ve yatırma amacına yönelmişken, diğer işlemler de bu makinelerden yapılabilmektedir. </a:t>
            </a:r>
          </a:p>
          <a:p>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lstStyle/>
          <a:p>
            <a:r>
              <a:rPr lang="tr-TR" dirty="0" err="1" smtClean="0"/>
              <a:t>Mastercard</a:t>
            </a:r>
            <a:r>
              <a:rPr lang="tr-TR" dirty="0" smtClean="0"/>
              <a:t> “</a:t>
            </a:r>
            <a:r>
              <a:rPr lang="tr-TR" i="1" dirty="0" smtClean="0"/>
              <a:t>Nakitsiz Bir Dünya</a:t>
            </a:r>
            <a:r>
              <a:rPr lang="tr-TR" dirty="0" smtClean="0"/>
              <a:t>” vizyonuyla, her gün, her yerde ödemeleri daha güvenli, basit ve akıllı hale getirebilmek için teknoloji ve uzmanlığı kullanmayı misyon edinerek faaliyetlerine devam etmektedir. </a:t>
            </a:r>
          </a:p>
          <a:p>
            <a:endParaRPr lang="tr-T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4 </a:t>
            </a:r>
            <a:r>
              <a:rPr lang="tr-TR" b="1" dirty="0" err="1" smtClean="0"/>
              <a:t>Mastercard</a:t>
            </a:r>
            <a:r>
              <a:rPr lang="tr-TR" b="1" dirty="0" smtClean="0"/>
              <a:t> Logo</a:t>
            </a:r>
            <a:endParaRPr lang="tr-TR" dirty="0"/>
          </a:p>
        </p:txBody>
      </p:sp>
      <p:pic>
        <p:nvPicPr>
          <p:cNvPr id="4" name="3 Resim" descr="master card ile ilgili görsel sonucu"/>
          <p:cNvPicPr/>
          <p:nvPr/>
        </p:nvPicPr>
        <p:blipFill>
          <a:blip r:embed="rId2" cstate="print"/>
          <a:srcRect/>
          <a:stretch>
            <a:fillRect/>
          </a:stretch>
        </p:blipFill>
        <p:spPr bwMode="auto">
          <a:xfrm>
            <a:off x="827584" y="1700808"/>
            <a:ext cx="7704856" cy="3888432"/>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err="1" smtClean="0"/>
              <a:t>Visa</a:t>
            </a:r>
            <a:endParaRPr lang="tr-TR" dirty="0"/>
          </a:p>
        </p:txBody>
      </p:sp>
      <p:sp>
        <p:nvSpPr>
          <p:cNvPr id="3" name="2 İçerik Yer Tutucusu"/>
          <p:cNvSpPr>
            <a:spLocks noGrp="1"/>
          </p:cNvSpPr>
          <p:nvPr>
            <p:ph idx="1"/>
          </p:nvPr>
        </p:nvSpPr>
        <p:spPr/>
        <p:txBody>
          <a:bodyPr>
            <a:normAutofit/>
          </a:bodyPr>
          <a:lstStyle/>
          <a:p>
            <a:r>
              <a:rPr lang="tr-TR" dirty="0" err="1" smtClean="0"/>
              <a:t>Visa</a:t>
            </a:r>
            <a:r>
              <a:rPr lang="tr-TR" dirty="0" smtClean="0"/>
              <a:t> ödeme sistemi, </a:t>
            </a:r>
            <a:r>
              <a:rPr lang="tr-TR" b="1" dirty="0" smtClean="0"/>
              <a:t>2004 yılında genel merkezi İngiltere</a:t>
            </a:r>
            <a:r>
              <a:rPr lang="tr-TR" dirty="0" smtClean="0"/>
              <a:t>’de olmak suretiyle </a:t>
            </a:r>
            <a:r>
              <a:rPr lang="tr-TR" dirty="0" err="1" smtClean="0"/>
              <a:t>Visa</a:t>
            </a:r>
            <a:r>
              <a:rPr lang="tr-TR" dirty="0" smtClean="0"/>
              <a:t> </a:t>
            </a:r>
            <a:r>
              <a:rPr lang="tr-TR" dirty="0" err="1" smtClean="0"/>
              <a:t>Europe’nin</a:t>
            </a:r>
            <a:r>
              <a:rPr lang="tr-TR" dirty="0" smtClean="0"/>
              <a:t> kurulmasına dayandırılsa da daha eski bir işlem tarihi olduğu söylenebilir. </a:t>
            </a:r>
          </a:p>
          <a:p>
            <a:endParaRPr lang="tr-TR" b="1" dirty="0" smtClean="0"/>
          </a:p>
          <a:p>
            <a:endParaRPr lang="tr-T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err="1" smtClean="0"/>
              <a:t>Visa</a:t>
            </a:r>
            <a:r>
              <a:rPr lang="tr-TR" dirty="0" smtClean="0"/>
              <a:t> </a:t>
            </a:r>
            <a:r>
              <a:rPr lang="tr-TR" dirty="0" err="1" smtClean="0"/>
              <a:t>Europe’nin</a:t>
            </a:r>
            <a:r>
              <a:rPr lang="tr-TR" dirty="0" smtClean="0"/>
              <a:t> sahip olduğu </a:t>
            </a:r>
            <a:r>
              <a:rPr lang="tr-TR" dirty="0" err="1" smtClean="0"/>
              <a:t>Visa</a:t>
            </a:r>
            <a:r>
              <a:rPr lang="tr-TR" dirty="0" smtClean="0"/>
              <a:t> </a:t>
            </a:r>
            <a:r>
              <a:rPr lang="tr-TR" dirty="0" err="1" smtClean="0"/>
              <a:t>Inc</a:t>
            </a:r>
            <a:r>
              <a:rPr lang="tr-TR" dirty="0" smtClean="0"/>
              <a:t>., 200’den fazla ülkede kredi kartı sahipleri ile üye işyerlerine güven içinde ödeme sistemi sağlayan küresel bir şirkettir. </a:t>
            </a:r>
          </a:p>
          <a:p>
            <a:r>
              <a:rPr lang="tr-TR" dirty="0" smtClean="0"/>
              <a:t>Avrupa başta olmak üzere 35’in üzerinde ülkede banka kartları ile ödeme imkânı sağlamaktadır.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5 VISA Logo</a:t>
            </a:r>
            <a:endParaRPr lang="tr-TR" dirty="0"/>
          </a:p>
        </p:txBody>
      </p:sp>
      <p:pic>
        <p:nvPicPr>
          <p:cNvPr id="4" name="3 İçerik Yer Tutucusu" descr="visa ile ilgili görsel sonucu"/>
          <p:cNvPicPr>
            <a:picLocks noGrp="1"/>
          </p:cNvPicPr>
          <p:nvPr>
            <p:ph idx="1"/>
          </p:nvPr>
        </p:nvPicPr>
        <p:blipFill>
          <a:blip r:embed="rId2" cstate="print"/>
          <a:srcRect/>
          <a:stretch>
            <a:fillRect/>
          </a:stretch>
        </p:blipFill>
        <p:spPr bwMode="auto">
          <a:xfrm>
            <a:off x="323528" y="1484784"/>
            <a:ext cx="8424936" cy="3528392"/>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err="1" smtClean="0"/>
              <a:t>Union</a:t>
            </a:r>
            <a:r>
              <a:rPr lang="tr-TR" b="1" i="1" dirty="0" smtClean="0"/>
              <a:t> Pay</a:t>
            </a:r>
            <a:endParaRPr lang="tr-TR" dirty="0"/>
          </a:p>
        </p:txBody>
      </p:sp>
      <p:sp>
        <p:nvSpPr>
          <p:cNvPr id="3" name="2 İçerik Yer Tutucusu"/>
          <p:cNvSpPr>
            <a:spLocks noGrp="1"/>
          </p:cNvSpPr>
          <p:nvPr>
            <p:ph idx="1"/>
          </p:nvPr>
        </p:nvSpPr>
        <p:spPr/>
        <p:txBody>
          <a:bodyPr>
            <a:normAutofit/>
          </a:bodyPr>
          <a:lstStyle/>
          <a:p>
            <a:r>
              <a:rPr lang="tr-TR" dirty="0" smtClean="0"/>
              <a:t>Çin merkezli ve daha çok Çin pazarına hitap eden </a:t>
            </a:r>
            <a:r>
              <a:rPr lang="tr-TR" dirty="0" err="1" smtClean="0"/>
              <a:t>China</a:t>
            </a:r>
            <a:r>
              <a:rPr lang="tr-TR" dirty="0" smtClean="0"/>
              <a:t> </a:t>
            </a:r>
            <a:r>
              <a:rPr lang="tr-TR" dirty="0" err="1" smtClean="0"/>
              <a:t>Union</a:t>
            </a:r>
            <a:r>
              <a:rPr lang="tr-TR" dirty="0" smtClean="0"/>
              <a:t> </a:t>
            </a:r>
            <a:r>
              <a:rPr lang="tr-TR" dirty="0" err="1" smtClean="0"/>
              <a:t>Pay’in</a:t>
            </a:r>
            <a:r>
              <a:rPr lang="tr-TR" dirty="0" smtClean="0"/>
              <a:t> bir yan kuruluşu olan </a:t>
            </a:r>
            <a:r>
              <a:rPr lang="tr-TR" dirty="0" err="1" smtClean="0"/>
              <a:t>Union</a:t>
            </a:r>
            <a:r>
              <a:rPr lang="tr-TR" dirty="0" smtClean="0"/>
              <a:t> Pay daha sonra dünyaya açılan ödeme sistemlerinden biri olmuştur.</a:t>
            </a:r>
          </a:p>
          <a:p>
            <a:r>
              <a:rPr lang="tr-TR" dirty="0" smtClean="0"/>
              <a:t>Mart 2002’de kurulan bu şirket sayesinde, dünya çapında 162 ülkede, ödemeler sorunsuzca yerine getirilmektedir.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6 </a:t>
            </a:r>
            <a:r>
              <a:rPr lang="tr-TR" b="1" dirty="0" err="1" smtClean="0"/>
              <a:t>Union</a:t>
            </a:r>
            <a:r>
              <a:rPr lang="tr-TR" b="1" dirty="0" smtClean="0"/>
              <a:t> Pay Logo</a:t>
            </a:r>
            <a:endParaRPr lang="tr-TR" b="1" dirty="0"/>
          </a:p>
        </p:txBody>
      </p:sp>
      <p:pic>
        <p:nvPicPr>
          <p:cNvPr id="4" name="3 İçerik Yer Tutucusu" descr="Union Pay ile ilgili görsel sonucu"/>
          <p:cNvPicPr>
            <a:picLocks noGrp="1"/>
          </p:cNvPicPr>
          <p:nvPr>
            <p:ph idx="1"/>
          </p:nvPr>
        </p:nvPicPr>
        <p:blipFill>
          <a:blip r:embed="rId2" cstate="print"/>
          <a:srcRect/>
          <a:stretch>
            <a:fillRect/>
          </a:stretch>
        </p:blipFill>
        <p:spPr bwMode="auto">
          <a:xfrm>
            <a:off x="971600" y="1916832"/>
            <a:ext cx="7056783" cy="3744416"/>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err="1" smtClean="0"/>
              <a:t>Diners</a:t>
            </a:r>
            <a:r>
              <a:rPr lang="tr-TR" b="1" i="1" dirty="0" smtClean="0"/>
              <a:t> </a:t>
            </a:r>
            <a:r>
              <a:rPr lang="tr-TR" b="1" i="1" dirty="0" err="1" smtClean="0"/>
              <a:t>Club</a:t>
            </a:r>
            <a:endParaRPr lang="tr-TR" dirty="0"/>
          </a:p>
        </p:txBody>
      </p:sp>
      <p:sp>
        <p:nvSpPr>
          <p:cNvPr id="3" name="2 İçerik Yer Tutucusu"/>
          <p:cNvSpPr>
            <a:spLocks noGrp="1"/>
          </p:cNvSpPr>
          <p:nvPr>
            <p:ph idx="1"/>
          </p:nvPr>
        </p:nvSpPr>
        <p:spPr/>
        <p:txBody>
          <a:bodyPr/>
          <a:lstStyle/>
          <a:p>
            <a:r>
              <a:rPr lang="tr-TR" dirty="0" smtClean="0"/>
              <a:t>1950 yılında bir kartla başlayan serüven, 200’den fazla ülkede ve 70’e yakın para biriminde ödemelere aracılık eden bir şirkete dönüşmüştür. </a:t>
            </a:r>
          </a:p>
          <a:p>
            <a:r>
              <a:rPr lang="tr-TR" dirty="0" smtClean="0"/>
              <a:t>Şirket New York merkezli bir Amerikan şirketidir.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7 </a:t>
            </a:r>
            <a:r>
              <a:rPr lang="tr-TR" b="1" dirty="0" err="1" smtClean="0"/>
              <a:t>Diners</a:t>
            </a:r>
            <a:r>
              <a:rPr lang="tr-TR" b="1" dirty="0" smtClean="0"/>
              <a:t> </a:t>
            </a:r>
            <a:r>
              <a:rPr lang="tr-TR" b="1" dirty="0" err="1" smtClean="0"/>
              <a:t>Club</a:t>
            </a:r>
            <a:r>
              <a:rPr lang="tr-TR" b="1" dirty="0" smtClean="0"/>
              <a:t> Logo</a:t>
            </a:r>
            <a:endParaRPr lang="tr-TR" b="1" dirty="0"/>
          </a:p>
        </p:txBody>
      </p:sp>
      <p:pic>
        <p:nvPicPr>
          <p:cNvPr id="4" name="3 İçerik Yer Tutucusu" descr="DİNERS cLUP ile ilgili görsel sonucu"/>
          <p:cNvPicPr>
            <a:picLocks noGrp="1"/>
          </p:cNvPicPr>
          <p:nvPr>
            <p:ph idx="1"/>
          </p:nvPr>
        </p:nvPicPr>
        <p:blipFill>
          <a:blip r:embed="rId2" cstate="print"/>
          <a:srcRect/>
          <a:stretch>
            <a:fillRect/>
          </a:stretch>
        </p:blipFill>
        <p:spPr bwMode="auto">
          <a:xfrm>
            <a:off x="971600" y="1556792"/>
            <a:ext cx="7272808" cy="4104456"/>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err="1" smtClean="0"/>
              <a:t>American</a:t>
            </a:r>
            <a:r>
              <a:rPr lang="tr-TR" b="1" i="1" dirty="0" smtClean="0"/>
              <a:t> Express (AMEX)</a:t>
            </a:r>
            <a:endParaRPr lang="tr-TR" dirty="0"/>
          </a:p>
        </p:txBody>
      </p:sp>
      <p:sp>
        <p:nvSpPr>
          <p:cNvPr id="3" name="2 İçerik Yer Tutucusu"/>
          <p:cNvSpPr>
            <a:spLocks noGrp="1"/>
          </p:cNvSpPr>
          <p:nvPr>
            <p:ph idx="1"/>
          </p:nvPr>
        </p:nvSpPr>
        <p:spPr/>
        <p:txBody>
          <a:bodyPr/>
          <a:lstStyle/>
          <a:p>
            <a:r>
              <a:rPr lang="tr-TR" dirty="0" smtClean="0"/>
              <a:t>AMEX dünya çapında bir kart ödeme sistemi ve turizm şirketidir. </a:t>
            </a:r>
          </a:p>
          <a:p>
            <a:r>
              <a:rPr lang="tr-TR" dirty="0" smtClean="0"/>
              <a:t>Merkezi New </a:t>
            </a:r>
            <a:r>
              <a:rPr lang="tr-TR" dirty="0" err="1" smtClean="0"/>
              <a:t>York’da</a:t>
            </a:r>
            <a:r>
              <a:rPr lang="tr-TR" dirty="0" smtClean="0"/>
              <a:t> bulunan şirketin temelleri 1850’ye dayanmaktadır.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55165"/>
            <a:ext cx="8229600" cy="6126163"/>
          </a:xfrm>
        </p:spPr>
        <p:txBody>
          <a:bodyPr/>
          <a:lstStyle/>
          <a:p>
            <a:r>
              <a:rPr lang="tr-TR" dirty="0" smtClean="0"/>
              <a:t>Kart olarak ifade edilen araç sadece </a:t>
            </a:r>
            <a:r>
              <a:rPr lang="tr-TR" dirty="0" smtClean="0">
                <a:effectLst>
                  <a:outerShdw blurRad="38100" dist="38100" dir="2700000" algn="tl">
                    <a:srgbClr val="000000">
                      <a:alpha val="43137"/>
                    </a:srgbClr>
                  </a:outerShdw>
                </a:effectLst>
              </a:rPr>
              <a:t>ATM’lerde kullanılmamakta</a:t>
            </a:r>
            <a:r>
              <a:rPr lang="tr-TR" dirty="0" smtClean="0"/>
              <a:t>, aynı zamanda bir </a:t>
            </a:r>
            <a:r>
              <a:rPr lang="tr-TR" dirty="0" smtClean="0">
                <a:effectLst>
                  <a:outerShdw blurRad="38100" dist="38100" dir="2700000" algn="tl">
                    <a:srgbClr val="000000">
                      <a:alpha val="43137"/>
                    </a:srgbClr>
                  </a:outerShdw>
                </a:effectLst>
              </a:rPr>
              <a:t>ödeme aracı </a:t>
            </a:r>
            <a:r>
              <a:rPr lang="tr-TR" dirty="0" smtClean="0"/>
              <a:t>olarak işlev görmektedir.  </a:t>
            </a:r>
          </a:p>
          <a:p>
            <a:r>
              <a:rPr lang="tr-TR" dirty="0" smtClean="0"/>
              <a:t>Bu açıdan bankacılık işlevlerinde kullanılan kartlar; </a:t>
            </a:r>
            <a:r>
              <a:rPr lang="tr-TR" dirty="0" smtClean="0">
                <a:solidFill>
                  <a:srgbClr val="FF0000"/>
                </a:solidFill>
                <a:effectLst>
                  <a:outerShdw blurRad="38100" dist="38100" dir="2700000" algn="tl">
                    <a:srgbClr val="000000">
                      <a:alpha val="43137"/>
                    </a:srgbClr>
                  </a:outerShdw>
                </a:effectLst>
              </a:rPr>
              <a:t>banka kartı, kredi kartı, sanal kart </a:t>
            </a:r>
            <a:r>
              <a:rPr lang="tr-TR" dirty="0" smtClean="0"/>
              <a:t>vb. şeklinde sınıflandırılmaktadır.</a:t>
            </a:r>
          </a:p>
          <a:p>
            <a:r>
              <a:rPr lang="tr-TR" b="1" dirty="0" smtClean="0"/>
              <a:t>Banka kartı</a:t>
            </a:r>
            <a:r>
              <a:rPr lang="tr-TR" dirty="0" smtClean="0"/>
              <a:t>; </a:t>
            </a:r>
            <a:r>
              <a:rPr lang="tr-TR" dirty="0" smtClean="0">
                <a:solidFill>
                  <a:srgbClr val="FF0000"/>
                </a:solidFill>
              </a:rPr>
              <a:t>müşterilerin bankalarında bulunan mevduat ya da özel cari hesaplarının kullanılmasına ilaveten bankacılık hizmetlerinden yararlandırmayı sağlayan kart</a:t>
            </a:r>
            <a:r>
              <a:rPr lang="tr-TR" dirty="0" smtClean="0"/>
              <a:t> (BKK, md. 3/1-d) şeklinde tanımlanmaktadır.</a:t>
            </a:r>
            <a:endParaRPr lang="tr-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8 </a:t>
            </a:r>
            <a:r>
              <a:rPr lang="tr-TR" b="1" dirty="0" err="1" smtClean="0"/>
              <a:t>American</a:t>
            </a:r>
            <a:r>
              <a:rPr lang="tr-TR" b="1" dirty="0" smtClean="0"/>
              <a:t> Express Logo</a:t>
            </a:r>
            <a:endParaRPr lang="tr-TR" dirty="0"/>
          </a:p>
        </p:txBody>
      </p:sp>
      <p:pic>
        <p:nvPicPr>
          <p:cNvPr id="4" name="3 İçerik Yer Tutucusu" descr="American Express ile ilgili görsel sonucu"/>
          <p:cNvPicPr>
            <a:picLocks noGrp="1"/>
          </p:cNvPicPr>
          <p:nvPr>
            <p:ph idx="1"/>
          </p:nvPr>
        </p:nvPicPr>
        <p:blipFill>
          <a:blip r:embed="rId2" cstate="print"/>
          <a:srcRect/>
          <a:stretch>
            <a:fillRect/>
          </a:stretch>
        </p:blipFill>
        <p:spPr bwMode="auto">
          <a:xfrm>
            <a:off x="1043608" y="1484784"/>
            <a:ext cx="6768751" cy="460851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i="1" dirty="0" err="1" smtClean="0"/>
              <a:t>Japan</a:t>
            </a:r>
            <a:r>
              <a:rPr lang="tr-TR" b="1" i="1" dirty="0" smtClean="0"/>
              <a:t> </a:t>
            </a:r>
            <a:r>
              <a:rPr lang="tr-TR" b="1" i="1" dirty="0" err="1" smtClean="0"/>
              <a:t>Credit</a:t>
            </a:r>
            <a:r>
              <a:rPr lang="tr-TR" b="1" i="1" dirty="0" smtClean="0"/>
              <a:t> </a:t>
            </a:r>
            <a:r>
              <a:rPr lang="tr-TR" b="1" i="1" dirty="0" err="1" smtClean="0"/>
              <a:t>Bureau</a:t>
            </a:r>
            <a:r>
              <a:rPr lang="tr-TR" b="1" i="1" dirty="0" smtClean="0"/>
              <a:t> (JCB)</a:t>
            </a:r>
            <a:endParaRPr lang="tr-TR" dirty="0"/>
          </a:p>
        </p:txBody>
      </p:sp>
      <p:sp>
        <p:nvSpPr>
          <p:cNvPr id="3" name="2 İçerik Yer Tutucusu"/>
          <p:cNvSpPr>
            <a:spLocks noGrp="1"/>
          </p:cNvSpPr>
          <p:nvPr>
            <p:ph idx="1"/>
          </p:nvPr>
        </p:nvSpPr>
        <p:spPr/>
        <p:txBody>
          <a:bodyPr>
            <a:normAutofit/>
          </a:bodyPr>
          <a:lstStyle/>
          <a:p>
            <a:r>
              <a:rPr lang="tr-TR" dirty="0" smtClean="0"/>
              <a:t>Tokyo merkezli uluslararası ödeme sistemi JCB, 1961 yılında kurulmuş ve 1981 yılından itibaren uluslararası çapta hizmet vermeye devam etmektedir. </a:t>
            </a:r>
          </a:p>
          <a:p>
            <a:r>
              <a:rPr lang="tr-TR" dirty="0" smtClean="0"/>
              <a:t>Bu kuruluş, 190 ülkede geçerliliğini sağlamış ve 23 ülke tarafından kart sahiplerine ulaştırılan bir anlaşma ağına sahiptir.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Resim 9 </a:t>
            </a:r>
            <a:r>
              <a:rPr lang="tr-TR" b="1" dirty="0" err="1" smtClean="0"/>
              <a:t>Japan</a:t>
            </a:r>
            <a:r>
              <a:rPr lang="tr-TR" b="1" dirty="0" smtClean="0"/>
              <a:t> </a:t>
            </a:r>
            <a:r>
              <a:rPr lang="tr-TR" b="1" dirty="0" err="1" smtClean="0"/>
              <a:t>Credit</a:t>
            </a:r>
            <a:r>
              <a:rPr lang="tr-TR" b="1" dirty="0" smtClean="0"/>
              <a:t> </a:t>
            </a:r>
            <a:r>
              <a:rPr lang="tr-TR" b="1" dirty="0" err="1" smtClean="0"/>
              <a:t>Bureau</a:t>
            </a:r>
            <a:r>
              <a:rPr lang="tr-TR" b="1" dirty="0" smtClean="0"/>
              <a:t> Logo</a:t>
            </a:r>
            <a:endParaRPr lang="tr-TR" dirty="0"/>
          </a:p>
        </p:txBody>
      </p:sp>
      <p:pic>
        <p:nvPicPr>
          <p:cNvPr id="4" name="3 İçerik Yer Tutucusu" descr="İlgili resim"/>
          <p:cNvPicPr>
            <a:picLocks noGrp="1"/>
          </p:cNvPicPr>
          <p:nvPr>
            <p:ph idx="1"/>
          </p:nvPr>
        </p:nvPicPr>
        <p:blipFill>
          <a:blip r:embed="rId2" cstate="print"/>
          <a:srcRect/>
          <a:stretch>
            <a:fillRect/>
          </a:stretch>
        </p:blipFill>
        <p:spPr bwMode="auto">
          <a:xfrm>
            <a:off x="0" y="1556792"/>
            <a:ext cx="8892479" cy="4464496"/>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t>Kart Kuruluşlarının Yönetimi</a:t>
            </a:r>
            <a:endParaRPr lang="tr-TR" dirty="0"/>
          </a:p>
        </p:txBody>
      </p:sp>
      <p:sp>
        <p:nvSpPr>
          <p:cNvPr id="3" name="2 İçerik Yer Tutucusu"/>
          <p:cNvSpPr>
            <a:spLocks noGrp="1"/>
          </p:cNvSpPr>
          <p:nvPr>
            <p:ph idx="1"/>
          </p:nvPr>
        </p:nvSpPr>
        <p:spPr/>
        <p:txBody>
          <a:bodyPr>
            <a:normAutofit/>
          </a:bodyPr>
          <a:lstStyle/>
          <a:p>
            <a:endParaRPr lang="tr-T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1143000"/>
          </a:xfrm>
        </p:spPr>
        <p:txBody>
          <a:bodyPr/>
          <a:lstStyle/>
          <a:p>
            <a:r>
              <a:rPr lang="tr-TR" b="1" i="1" dirty="0" smtClean="0"/>
              <a:t>Kuruluşların Yönetim Kurulu</a:t>
            </a:r>
          </a:p>
        </p:txBody>
      </p:sp>
      <p:sp>
        <p:nvSpPr>
          <p:cNvPr id="3" name="2 İçerik Yer Tutucusu"/>
          <p:cNvSpPr>
            <a:spLocks noGrp="1"/>
          </p:cNvSpPr>
          <p:nvPr>
            <p:ph idx="1"/>
          </p:nvPr>
        </p:nvSpPr>
        <p:spPr>
          <a:xfrm>
            <a:off x="457200" y="1340768"/>
            <a:ext cx="8229600" cy="5328592"/>
          </a:xfrm>
        </p:spPr>
        <p:txBody>
          <a:bodyPr>
            <a:normAutofit/>
          </a:bodyPr>
          <a:lstStyle/>
          <a:p>
            <a:r>
              <a:rPr lang="tr-TR" dirty="0" smtClean="0"/>
              <a:t>Kart kuruluşları; kart çıkaran kuruluşlar, kartlı sistemleri kuran kuruluşlar, üye işyeri anlaşması yapan kuruluşlar ve bilgi alışverişi, takas ve mahsup işlemlerini ifa eden kuruluşları kapsamaktadır.  </a:t>
            </a:r>
          </a:p>
          <a:p>
            <a:r>
              <a:rPr lang="tr-TR" dirty="0" smtClean="0"/>
              <a:t>Bu kuruluşların yönetimi, atanacak genel müdürler ve onlarda aranan şartlara Banka Kartları ve Kredi Kartları Hakkında Yönetmelikte (BKHY) yer verilmiştir. </a:t>
            </a:r>
            <a:endParaRPr lang="tr-T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192688"/>
          </a:xfrm>
        </p:spPr>
        <p:txBody>
          <a:bodyPr/>
          <a:lstStyle/>
          <a:p>
            <a:r>
              <a:rPr lang="tr-TR" dirty="0" smtClean="0"/>
              <a:t>Bu kuruluşların yönetim kurulları </a:t>
            </a:r>
            <a:r>
              <a:rPr lang="tr-TR" b="1" dirty="0" smtClean="0"/>
              <a:t>5 kişiden az olamaz</a:t>
            </a:r>
            <a:r>
              <a:rPr lang="tr-TR" dirty="0" smtClean="0"/>
              <a:t> (BKHY, md. 14/1). </a:t>
            </a:r>
          </a:p>
          <a:p>
            <a:r>
              <a:rPr lang="tr-TR" dirty="0" smtClean="0"/>
              <a:t>Bu kuruluşların yönetim kurullarına </a:t>
            </a:r>
            <a:r>
              <a:rPr lang="tr-TR" b="1" dirty="0" smtClean="0"/>
              <a:t>murahhas üye atanabilir</a:t>
            </a:r>
            <a:r>
              <a:rPr lang="tr-TR" dirty="0" smtClean="0"/>
              <a:t>. </a:t>
            </a:r>
          </a:p>
          <a:p>
            <a:r>
              <a:rPr lang="tr-TR" dirty="0" smtClean="0"/>
              <a:t>Atanan murahhas üyeler, bu kuruluşlara atanacak genel müdürlerde aranan şartları taşımaları gerekmektedir (BKHY, md. 14/1).</a:t>
            </a:r>
          </a:p>
          <a:p>
            <a:r>
              <a:rPr lang="tr-TR" dirty="0" smtClean="0"/>
              <a:t>Ayrıca </a:t>
            </a:r>
            <a:r>
              <a:rPr lang="tr-TR" dirty="0" smtClean="0">
                <a:solidFill>
                  <a:srgbClr val="FF0000"/>
                </a:solidFill>
              </a:rPr>
              <a:t>yönetim kurullarının yarıdan bir fazla sayıdaki üyeleri </a:t>
            </a:r>
            <a:r>
              <a:rPr lang="tr-TR" b="1" dirty="0" smtClean="0"/>
              <a:t>genel müdürlerde aranan şartları taşımaları </a:t>
            </a:r>
            <a:r>
              <a:rPr lang="tr-TR" dirty="0" smtClean="0"/>
              <a:t>aranmaktadır (BKHY, md. 14/1).</a:t>
            </a:r>
            <a:endParaRPr lang="tr-T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048672"/>
          </a:xfrm>
        </p:spPr>
        <p:txBody>
          <a:bodyPr>
            <a:normAutofit/>
          </a:bodyPr>
          <a:lstStyle/>
          <a:p>
            <a:r>
              <a:rPr lang="tr-TR" b="1" dirty="0" smtClean="0"/>
              <a:t>Yönetim kurulu başkanları aynı zamanda genel müdür olarak görev yapamazlar</a:t>
            </a:r>
            <a:r>
              <a:rPr lang="tr-TR" dirty="0" smtClean="0"/>
              <a:t> yani bu iki statü bir kişide birleşemez (BKHY, md. 14/1). </a:t>
            </a:r>
          </a:p>
          <a:p>
            <a:r>
              <a:rPr lang="tr-TR" dirty="0" smtClean="0"/>
              <a:t>Yönetim kurulu üyeleri için burada belirtilen şartlara ilave olarak, </a:t>
            </a:r>
            <a:r>
              <a:rPr lang="tr-TR" b="1" dirty="0" smtClean="0">
                <a:solidFill>
                  <a:srgbClr val="FF0000"/>
                </a:solidFill>
              </a:rPr>
              <a:t>banka kurucularında aranan şartlardan</a:t>
            </a:r>
            <a:r>
              <a:rPr lang="tr-TR" dirty="0" smtClean="0"/>
              <a:t>; </a:t>
            </a:r>
            <a:r>
              <a:rPr lang="tr-TR" b="1" dirty="0" smtClean="0"/>
              <a:t>müflis olmamak, </a:t>
            </a:r>
            <a:r>
              <a:rPr lang="tr-TR" b="1" dirty="0" err="1" smtClean="0"/>
              <a:t>TMSF’ye</a:t>
            </a:r>
            <a:r>
              <a:rPr lang="tr-TR" b="1" dirty="0" smtClean="0"/>
              <a:t> devredilen bankalardan birinde nitelikli paya sahip olmamak ve hüküm giymemiş olmak gibi şartlar ayrıca </a:t>
            </a:r>
            <a:r>
              <a:rPr lang="tr-TR" dirty="0" smtClean="0"/>
              <a:t>aranmaktadır (BKHY, md. 14/1). </a:t>
            </a:r>
          </a:p>
          <a:p>
            <a:endParaRPr lang="tr-T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b="1" dirty="0" smtClean="0"/>
              <a:t>Merkezi yurt dışında kurulu kartlı sistem kuruluşları</a:t>
            </a:r>
            <a:r>
              <a:rPr lang="tr-TR" dirty="0" smtClean="0"/>
              <a:t>nın Türkiye’de şube açmak suretiyle faaliyetlerini gerçekleştirdikleri yönetim merkezlerinde, </a:t>
            </a:r>
            <a:r>
              <a:rPr lang="tr-TR" b="1" dirty="0" smtClean="0"/>
              <a:t>yönetim kurulu yerine geçen</a:t>
            </a:r>
            <a:r>
              <a:rPr lang="tr-TR" dirty="0" smtClean="0"/>
              <a:t>, merkez şube müdürünün de dâhil olduğu en az </a:t>
            </a:r>
            <a:r>
              <a:rPr lang="tr-TR" b="1" dirty="0" smtClean="0"/>
              <a:t>3 üyeli müdürler kurulunu </a:t>
            </a:r>
            <a:r>
              <a:rPr lang="tr-TR" dirty="0" smtClean="0"/>
              <a:t>oluşturmaları gerekir (BKHY, md. 14/2). </a:t>
            </a:r>
          </a:p>
          <a:p>
            <a:r>
              <a:rPr lang="tr-TR" dirty="0" smtClean="0"/>
              <a:t>Müdürler kurulunun üyeleri için aranan şartlarla, merkezi Türkiye’de bulunan kart kuruluşlarının yönetim kurulu üyelerinde aranan şartlar paralellik göstermektedir (BKHY, md. 14/2). </a:t>
            </a:r>
          </a:p>
          <a:p>
            <a:endParaRPr lang="tr-T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lstStyle/>
          <a:p>
            <a:r>
              <a:rPr lang="tr-TR" dirty="0" smtClean="0"/>
              <a:t>Yönetim kurulu yahut müdürler kurulunun önemli </a:t>
            </a:r>
            <a:r>
              <a:rPr lang="tr-TR" b="1" dirty="0" smtClean="0"/>
              <a:t>sorumlulukları</a:t>
            </a:r>
            <a:r>
              <a:rPr lang="tr-TR" dirty="0" smtClean="0"/>
              <a:t>ndan bir kaçı; kuruluşlarının </a:t>
            </a:r>
            <a:r>
              <a:rPr lang="tr-TR" i="1" dirty="0" smtClean="0"/>
              <a:t>“...iç kontrol, risk yönetimi ve iç denetim sistemlerinin işlerliğinin, uygunluğunun ve yeterliliğinin sağlanması, finansal raporlama sistemlerinin güvence altına alınması, söz konusu kuruluşlar içindeki yetki ve sorumlulukları...”</a:t>
            </a:r>
            <a:r>
              <a:rPr lang="tr-TR" dirty="0" smtClean="0"/>
              <a:t> belirlemektir (BKHY, md. 14/3). </a:t>
            </a:r>
          </a:p>
          <a:p>
            <a:endParaRPr lang="tr-T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i="1" dirty="0" smtClean="0"/>
              <a:t>Kuruluşlara Atanan Genel Müdür ve Yardımcılarında Aranan Şartlar</a:t>
            </a:r>
            <a:endParaRPr lang="tr-TR" dirty="0"/>
          </a:p>
        </p:txBody>
      </p:sp>
      <p:sp>
        <p:nvSpPr>
          <p:cNvPr id="3" name="2 İçerik Yer Tutucusu"/>
          <p:cNvSpPr>
            <a:spLocks noGrp="1"/>
          </p:cNvSpPr>
          <p:nvPr>
            <p:ph idx="1"/>
          </p:nvPr>
        </p:nvSpPr>
        <p:spPr>
          <a:xfrm>
            <a:off x="457200" y="1196752"/>
            <a:ext cx="8229600" cy="5472608"/>
          </a:xfrm>
        </p:spPr>
        <p:txBody>
          <a:bodyPr>
            <a:normAutofit/>
          </a:bodyPr>
          <a:lstStyle/>
          <a:p>
            <a:r>
              <a:rPr lang="tr-TR" dirty="0" smtClean="0"/>
              <a:t>Bilgi alışverişi ile takas ve mahsuplaşma kuruluşları hariç kart kuruluşlarına atanacak genel müdürlerde aranan şartların başında </a:t>
            </a:r>
            <a:r>
              <a:rPr lang="tr-TR" b="1" dirty="0" smtClean="0"/>
              <a:t>eğitim ve mesleki deneyim şartı</a:t>
            </a:r>
            <a:r>
              <a:rPr lang="tr-TR" dirty="0" smtClean="0"/>
              <a:t> gelmektedir.  </a:t>
            </a:r>
          </a:p>
          <a:p>
            <a:r>
              <a:rPr lang="tr-TR" dirty="0" smtClean="0"/>
              <a:t>Genel müdür atanacaklar </a:t>
            </a:r>
            <a:r>
              <a:rPr lang="tr-TR" b="1" dirty="0" smtClean="0">
                <a:solidFill>
                  <a:srgbClr val="FF0000"/>
                </a:solidFill>
              </a:rPr>
              <a:t>hukuk, iktisat, maliye, bankacılık, işletme, kamu yönetimi </a:t>
            </a:r>
            <a:r>
              <a:rPr lang="tr-TR" dirty="0" smtClean="0">
                <a:solidFill>
                  <a:srgbClr val="FF0000"/>
                </a:solidFill>
              </a:rPr>
              <a:t>ve dengi dallarda lisans düzeyinde eğitimlerini tamamlamış olmaları gerekmekte</a:t>
            </a:r>
            <a:r>
              <a:rPr lang="tr-TR" dirty="0" smtClean="0"/>
              <a:t>dir (BKHY, md. 15/1).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a:bodyPr>
          <a:lstStyle/>
          <a:p>
            <a:r>
              <a:rPr lang="tr-TR" b="1" dirty="0" smtClean="0"/>
              <a:t>Kredi kartı ise</a:t>
            </a:r>
            <a:r>
              <a:rPr lang="tr-TR" dirty="0" smtClean="0"/>
              <a:t>; </a:t>
            </a:r>
            <a:r>
              <a:rPr lang="tr-TR" dirty="0" smtClean="0">
                <a:solidFill>
                  <a:srgbClr val="FF0000"/>
                </a:solidFill>
              </a:rPr>
              <a:t>banka müşterilerinin nakit para kullanmaksızın mal veya hizmet alımı yahut nakit çekim işlemi sağlayan basılı kartı ya da fiziki varlığı bulunmayan kart numarasını </a:t>
            </a:r>
            <a:r>
              <a:rPr lang="tr-TR" dirty="0" smtClean="0"/>
              <a:t>(BKK, md. 3/1-e) ifade eder. </a:t>
            </a:r>
          </a:p>
          <a:p>
            <a:r>
              <a:rPr lang="tr-TR" dirty="0" smtClean="0"/>
              <a:t>Tanımdan da anlaşılacağı üzere banka kartlarının </a:t>
            </a:r>
            <a:r>
              <a:rPr lang="tr-TR" dirty="0" smtClean="0">
                <a:effectLst>
                  <a:outerShdw blurRad="38100" dist="38100" dir="2700000" algn="tl">
                    <a:srgbClr val="000000">
                      <a:alpha val="43137"/>
                    </a:srgbClr>
                  </a:outerShdw>
                </a:effectLst>
              </a:rPr>
              <a:t>fiziki bir varlığı bulunmakta</a:t>
            </a:r>
            <a:r>
              <a:rPr lang="tr-TR" dirty="0" smtClean="0"/>
              <a:t>dır. </a:t>
            </a:r>
          </a:p>
          <a:p>
            <a:r>
              <a:rPr lang="tr-TR" dirty="0" smtClean="0"/>
              <a:t>Bunun yanında fiziki bir varlığı bulunmaksızın sadece kart numarasından ibaret olan </a:t>
            </a:r>
            <a:r>
              <a:rPr lang="tr-TR" b="1" dirty="0" smtClean="0"/>
              <a:t>sanal kartların da kullanımda</a:t>
            </a:r>
            <a:r>
              <a:rPr lang="tr-TR" dirty="0" smtClean="0"/>
              <a:t> olduğu unutulmamalıdır.</a:t>
            </a:r>
            <a:endParaRPr lang="tr-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lstStyle/>
          <a:p>
            <a:r>
              <a:rPr lang="tr-TR" b="1" dirty="0" smtClean="0"/>
              <a:t>Bu alanlar dışında </a:t>
            </a:r>
            <a:r>
              <a:rPr lang="tr-TR" dirty="0" smtClean="0"/>
              <a:t>(Örneğin makine mühendisliği gibi) lisans düzeyinde eğitimlerini tamamlayanlardan ise, hukuk, iktisat, maliye, bankacılık, işletme, kamu yönetimi ve dengi dallarda </a:t>
            </a:r>
            <a:r>
              <a:rPr lang="tr-TR" b="1" dirty="0" smtClean="0"/>
              <a:t>lisansüstü</a:t>
            </a:r>
            <a:r>
              <a:rPr lang="tr-TR" dirty="0" smtClean="0"/>
              <a:t> (yani yüksek lisans yahut doktora) </a:t>
            </a:r>
            <a:r>
              <a:rPr lang="tr-TR" b="1" dirty="0" smtClean="0"/>
              <a:t>eğitimlerini tamamlamaları aranmakta</a:t>
            </a:r>
            <a:r>
              <a:rPr lang="tr-TR" dirty="0" smtClean="0"/>
              <a:t>dır (BKHY, md. 15/1). </a:t>
            </a:r>
          </a:p>
          <a:p>
            <a:endParaRPr lang="tr-T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Mesleki deneyim şartı </a:t>
            </a:r>
            <a:r>
              <a:rPr lang="tr-TR" b="1" dirty="0" smtClean="0"/>
              <a:t>10 yıl</a:t>
            </a:r>
            <a:r>
              <a:rPr lang="tr-TR" dirty="0" smtClean="0"/>
              <a:t>dır ve </a:t>
            </a:r>
            <a:r>
              <a:rPr lang="tr-TR" b="1" dirty="0" smtClean="0"/>
              <a:t>finans alanında çalışılmış olması</a:t>
            </a:r>
            <a:r>
              <a:rPr lang="tr-TR" dirty="0" smtClean="0"/>
              <a:t> şarttır (BKHY, md. 15/1). </a:t>
            </a:r>
          </a:p>
          <a:p>
            <a:r>
              <a:rPr lang="tr-TR" dirty="0" smtClean="0"/>
              <a:t>Genel müdürlere atanacak </a:t>
            </a:r>
            <a:r>
              <a:rPr lang="tr-TR" b="1" dirty="0" smtClean="0"/>
              <a:t>yardımcılarda</a:t>
            </a:r>
            <a:r>
              <a:rPr lang="tr-TR" dirty="0" smtClean="0"/>
              <a:t> ise eğitim şartı aynen uygulanmakta ancak </a:t>
            </a:r>
            <a:r>
              <a:rPr lang="tr-TR" b="1" dirty="0" smtClean="0"/>
              <a:t>mesleki deneyim şartı 7 yıl</a:t>
            </a:r>
            <a:r>
              <a:rPr lang="tr-TR" dirty="0" smtClean="0"/>
              <a:t> olarak aranmaktadır (BKHY, md. 15/2). </a:t>
            </a:r>
          </a:p>
          <a:p>
            <a:r>
              <a:rPr lang="tr-TR" dirty="0" smtClean="0"/>
              <a:t>Ancak </a:t>
            </a:r>
            <a:r>
              <a:rPr lang="tr-TR" u="sng" dirty="0" smtClean="0"/>
              <a:t>tüm genel müdür yardımcılarının bu şartları taşımaları zorunlu değildir</a:t>
            </a:r>
            <a:r>
              <a:rPr lang="tr-TR" dirty="0" smtClean="0"/>
              <a:t>. </a:t>
            </a:r>
          </a:p>
          <a:p>
            <a:r>
              <a:rPr lang="tr-TR" dirty="0" smtClean="0"/>
              <a:t>Atanacak genel müdür yardımcılarının </a:t>
            </a:r>
            <a:r>
              <a:rPr lang="tr-TR" b="1" dirty="0" smtClean="0"/>
              <a:t>en az ⅔’nün bu şartları sağlaması</a:t>
            </a:r>
            <a:r>
              <a:rPr lang="tr-TR" dirty="0" smtClean="0"/>
              <a:t> yeterlidir (BKHY, md. 15/2).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Bilgi alışverişi ile takas ve mahsuplaşma kuruluşlarına atanacak genel müdürlerde aranan şartlar da neredeyse diğer kart kuruluşlarında aranan şartlarla benzer düzenlenmiştir. </a:t>
            </a:r>
          </a:p>
          <a:p>
            <a:r>
              <a:rPr lang="tr-TR" dirty="0" smtClean="0"/>
              <a:t>Farklılık eğitim alanında ortaya çıkmaktadır. </a:t>
            </a:r>
          </a:p>
          <a:p>
            <a:r>
              <a:rPr lang="tr-TR" dirty="0" smtClean="0"/>
              <a:t>Şöyle ki; bu kuruluşların faaliyet alanları dikkate alınarak </a:t>
            </a:r>
            <a:r>
              <a:rPr lang="tr-TR" b="1" dirty="0" smtClean="0"/>
              <a:t>bilişim teknolojileri alanında lisans eğitimi görenlerin genel müdür atanmasına olanak tanınmış</a:t>
            </a:r>
            <a:r>
              <a:rPr lang="tr-TR" dirty="0" smtClean="0"/>
              <a:t>tır (BKHY, md. 15/3). </a:t>
            </a:r>
            <a:endParaRPr lang="tr-T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Bu kuruluşların genel müdürlerine atanacak genel müdür yardımcılarında ise düzenleme paralellik göstermekte; </a:t>
            </a:r>
            <a:r>
              <a:rPr lang="tr-TR" b="1" dirty="0" smtClean="0"/>
              <a:t>⅔ oranındaki yardımcı sayısının eğitim şartları</a:t>
            </a:r>
            <a:r>
              <a:rPr lang="tr-TR" dirty="0" smtClean="0"/>
              <a:t>nı (bilişim teknoloji alanındaki lisans eğitimi dâhil) ve </a:t>
            </a:r>
            <a:r>
              <a:rPr lang="tr-TR" b="1" dirty="0" smtClean="0"/>
              <a:t>7 yıllık deneyim şartını </a:t>
            </a:r>
            <a:r>
              <a:rPr lang="tr-TR" dirty="0" smtClean="0"/>
              <a:t>sağlaması gerekmektedir (BKHY, md. 15/3). </a:t>
            </a:r>
          </a:p>
          <a:p>
            <a:endParaRPr lang="tr-T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dirty="0" smtClean="0"/>
              <a:t>Genel müdür yardımcılığı statüsünde özel bir durum daha vardır ki; o da </a:t>
            </a:r>
            <a:r>
              <a:rPr lang="tr-TR" b="1" dirty="0" smtClean="0"/>
              <a:t>genel müdür yardımcılığı</a:t>
            </a:r>
            <a:r>
              <a:rPr lang="tr-TR" dirty="0" smtClean="0"/>
              <a:t> (yetki ve görevleri itibariyle) </a:t>
            </a:r>
            <a:r>
              <a:rPr lang="tr-TR" b="1" dirty="0" smtClean="0"/>
              <a:t>statüsüne denk ya da daha üst konumda çalışanlar</a:t>
            </a:r>
            <a:r>
              <a:rPr lang="tr-TR" dirty="0" smtClean="0"/>
              <a:t>da da genel müdür yardımcılarına ilişkin </a:t>
            </a:r>
            <a:r>
              <a:rPr lang="tr-TR" b="1" dirty="0" smtClean="0"/>
              <a:t>şartların aranması gerektiğidir </a:t>
            </a:r>
            <a:r>
              <a:rPr lang="tr-TR" dirty="0" smtClean="0"/>
              <a:t>(BKHY, md. 15/4). </a:t>
            </a:r>
          </a:p>
          <a:p>
            <a:endParaRPr lang="tr-T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5793507"/>
          </a:xfrm>
        </p:spPr>
        <p:txBody>
          <a:bodyPr>
            <a:normAutofit/>
          </a:bodyPr>
          <a:lstStyle/>
          <a:p>
            <a:r>
              <a:rPr lang="tr-TR" dirty="0" smtClean="0"/>
              <a:t>Kuruluşların; atayacakları genel müdür ve yardımcılarını, şartları sağladıklarını gösterir belgelerle birlikte </a:t>
            </a:r>
            <a:r>
              <a:rPr lang="tr-TR" b="1" dirty="0" err="1" smtClean="0"/>
              <a:t>BDDK’ye</a:t>
            </a:r>
            <a:r>
              <a:rPr lang="tr-TR" b="1" dirty="0" smtClean="0"/>
              <a:t> bildirme zorunluluğu bulunmaktadır </a:t>
            </a:r>
            <a:r>
              <a:rPr lang="tr-TR" dirty="0" smtClean="0"/>
              <a:t>(BKHY, md. 15/5).</a:t>
            </a:r>
          </a:p>
          <a:p>
            <a:r>
              <a:rPr lang="tr-TR" dirty="0" smtClean="0"/>
              <a:t>Aynı bildirim yönetim kurulu üyeliğine seçilenler ile herhangi bir nedenle boşalan yönetim kurulu üyeliğine görevlendirilenler içinde geçerlidir (BKHY, md. 16/4). </a:t>
            </a:r>
            <a:endParaRPr lang="tr-T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144016"/>
            <a:ext cx="9144000" cy="6669360"/>
          </a:xfrm>
        </p:spPr>
        <p:txBody>
          <a:bodyPr>
            <a:normAutofit fontScale="92500" lnSpcReduction="10000"/>
          </a:bodyPr>
          <a:lstStyle/>
          <a:p>
            <a:r>
              <a:rPr lang="tr-TR" dirty="0" smtClean="0"/>
              <a:t>Yönetim kurulu üyeliğine  seçilenlerin </a:t>
            </a:r>
            <a:r>
              <a:rPr lang="tr-TR" dirty="0" err="1" smtClean="0"/>
              <a:t>BDDK’ye</a:t>
            </a:r>
            <a:r>
              <a:rPr lang="tr-TR" dirty="0" smtClean="0"/>
              <a:t> bildirimine yönelik süre 15 gündür (BKHY, md. 16/4). </a:t>
            </a:r>
          </a:p>
          <a:p>
            <a:r>
              <a:rPr lang="tr-TR" dirty="0" smtClean="0"/>
              <a:t>Bildirimle birlikte şu hususlar, belgeleri ile birlikte, </a:t>
            </a:r>
            <a:r>
              <a:rPr lang="tr-TR" dirty="0" err="1" smtClean="0"/>
              <a:t>BDDK’ye</a:t>
            </a:r>
            <a:r>
              <a:rPr lang="tr-TR" dirty="0" smtClean="0"/>
              <a:t> sunulur (BKHY, md. 16/1): </a:t>
            </a:r>
          </a:p>
          <a:p>
            <a:pPr lvl="1"/>
            <a:r>
              <a:rPr lang="tr-TR" dirty="0" smtClean="0"/>
              <a:t>Müflis olmadıkları ve konkordato ilan etmemiş oldukları (Yabancı uyruklu kişiler için ilgili ülkenin beyanını gösterir belge),</a:t>
            </a:r>
          </a:p>
          <a:p>
            <a:pPr lvl="1"/>
            <a:r>
              <a:rPr lang="tr-TR" dirty="0" smtClean="0"/>
              <a:t>Arşiv kaydını da içeren adli sicil belgeleri (Yabancı uyruklu kişiler için ilgili ülkenin beyanını gösterir belge),</a:t>
            </a:r>
          </a:p>
          <a:p>
            <a:pPr lvl="1"/>
            <a:r>
              <a:rPr lang="tr-TR" dirty="0" err="1" smtClean="0"/>
              <a:t>MERSİS’den</a:t>
            </a:r>
            <a:r>
              <a:rPr lang="tr-TR" dirty="0" smtClean="0"/>
              <a:t> kimlik bilgilerine ulaşılabilenler hariç, yabancı uyruklu kişiler için kimlik belgesi veya pasaportlarının noter onaylı örnekleri ve ikametgâh belgeleri,</a:t>
            </a:r>
          </a:p>
          <a:p>
            <a:pPr lvl="1"/>
            <a:r>
              <a:rPr lang="tr-TR" dirty="0" smtClean="0"/>
              <a:t>Ayrıntılı özgeçmişleri,</a:t>
            </a:r>
          </a:p>
          <a:p>
            <a:pPr lvl="1"/>
            <a:r>
              <a:rPr lang="tr-TR" dirty="0" smtClean="0"/>
              <a:t>Lisans ve varsa lisansüstü diplomalarının noterce veya aslının ibrazı halinde </a:t>
            </a:r>
            <a:r>
              <a:rPr lang="tr-TR" dirty="0" err="1" smtClean="0"/>
              <a:t>BDDK’ce</a:t>
            </a:r>
            <a:r>
              <a:rPr lang="tr-TR" dirty="0" smtClean="0"/>
              <a:t> onaylı birer örneğinin atama işleminden önce </a:t>
            </a:r>
            <a:r>
              <a:rPr lang="tr-TR" dirty="0" err="1" smtClean="0"/>
              <a:t>BDDK’ye</a:t>
            </a:r>
            <a:r>
              <a:rPr lang="tr-TR" dirty="0" smtClean="0"/>
              <a:t> gönderilmesi zorunludur.</a:t>
            </a:r>
          </a:p>
          <a:p>
            <a:endParaRPr lang="tr-T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dirty="0" smtClean="0"/>
              <a:t>Bildirim tarihinden itibaren </a:t>
            </a:r>
            <a:r>
              <a:rPr lang="tr-TR" b="1" dirty="0" smtClean="0"/>
              <a:t>10 iş günü içinde </a:t>
            </a:r>
            <a:r>
              <a:rPr lang="tr-TR" b="1" dirty="0" err="1" smtClean="0"/>
              <a:t>BDDK’nin</a:t>
            </a:r>
            <a:r>
              <a:rPr lang="tr-TR" b="1" dirty="0" smtClean="0"/>
              <a:t> olumsuz görüş bildirmemesi halinde </a:t>
            </a:r>
            <a:r>
              <a:rPr lang="tr-TR" dirty="0" smtClean="0"/>
              <a:t>genel müdür yahut yardımcılarının ataması gerçekleştirilir (BKHY, md. 15/5 ve 16/3). </a:t>
            </a:r>
          </a:p>
          <a:p>
            <a:r>
              <a:rPr lang="tr-TR" dirty="0" smtClean="0"/>
              <a:t>Atanan genel müdür yahut yardımcıların </a:t>
            </a:r>
            <a:r>
              <a:rPr lang="tr-TR" dirty="0" err="1" smtClean="0"/>
              <a:t>BDDK’ye</a:t>
            </a:r>
            <a:r>
              <a:rPr lang="tr-TR" dirty="0" smtClean="0"/>
              <a:t> bildirildiği gibi bunların </a:t>
            </a:r>
            <a:r>
              <a:rPr lang="tr-TR" b="1" dirty="0" smtClean="0"/>
              <a:t>görevden ayrılmaları da </a:t>
            </a:r>
            <a:r>
              <a:rPr lang="tr-TR" b="1" dirty="0" err="1" smtClean="0"/>
              <a:t>BDDK’ye</a:t>
            </a:r>
            <a:r>
              <a:rPr lang="tr-TR" b="1" dirty="0" smtClean="0"/>
              <a:t> bildirilmek zorunda</a:t>
            </a:r>
            <a:r>
              <a:rPr lang="tr-TR" dirty="0" smtClean="0"/>
              <a:t>dır (BKHY, md. 15/6).  </a:t>
            </a:r>
          </a:p>
          <a:p>
            <a:endParaRPr lang="tr-T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505475"/>
          </a:xfrm>
        </p:spPr>
        <p:txBody>
          <a:bodyPr/>
          <a:lstStyle/>
          <a:p>
            <a:r>
              <a:rPr lang="tr-TR" dirty="0" smtClean="0"/>
              <a:t>Bildirim, kuruluşlar ve görevden ayrılanlar tarafından </a:t>
            </a:r>
            <a:r>
              <a:rPr lang="tr-TR" b="1" dirty="0" smtClean="0"/>
              <a:t>ayrı ayrı yapılmak zorundadır </a:t>
            </a:r>
            <a:r>
              <a:rPr lang="tr-TR" dirty="0" smtClean="0"/>
              <a:t>(BKHY, md. 15/6). </a:t>
            </a:r>
          </a:p>
          <a:p>
            <a:r>
              <a:rPr lang="tr-TR" dirty="0" smtClean="0"/>
              <a:t>Taraflar görevden </a:t>
            </a:r>
            <a:r>
              <a:rPr lang="tr-TR" b="1" dirty="0" smtClean="0"/>
              <a:t>ayrılma tarihini takip eden 7 gün içinde</a:t>
            </a:r>
            <a:r>
              <a:rPr lang="tr-TR" dirty="0" smtClean="0"/>
              <a:t> ayrılma nedenini içerecek şekilde </a:t>
            </a:r>
            <a:r>
              <a:rPr lang="tr-TR" b="1" dirty="0" smtClean="0"/>
              <a:t>beyanda bulunurlar </a:t>
            </a:r>
            <a:r>
              <a:rPr lang="tr-TR" dirty="0" smtClean="0"/>
              <a:t>(BKHY, md. 15/6).</a:t>
            </a:r>
            <a:endParaRPr lang="tr-T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84"/>
            <a:ext cx="8229600" cy="1143000"/>
          </a:xfrm>
        </p:spPr>
        <p:txBody>
          <a:bodyPr>
            <a:normAutofit/>
          </a:bodyPr>
          <a:lstStyle/>
          <a:p>
            <a:r>
              <a:rPr lang="tr-TR" b="1" dirty="0" err="1" smtClean="0"/>
              <a:t>Bankalararası</a:t>
            </a:r>
            <a:r>
              <a:rPr lang="tr-TR" b="1" dirty="0" smtClean="0"/>
              <a:t> Kart Merkezi </a:t>
            </a:r>
            <a:endParaRPr lang="tr-TR" dirty="0"/>
          </a:p>
        </p:txBody>
      </p:sp>
      <p:sp>
        <p:nvSpPr>
          <p:cNvPr id="3" name="2 İçerik Yer Tutucusu"/>
          <p:cNvSpPr>
            <a:spLocks noGrp="1"/>
          </p:cNvSpPr>
          <p:nvPr>
            <p:ph idx="1"/>
          </p:nvPr>
        </p:nvSpPr>
        <p:spPr>
          <a:xfrm>
            <a:off x="457200" y="1052736"/>
            <a:ext cx="8229600" cy="5616624"/>
          </a:xfrm>
        </p:spPr>
        <p:txBody>
          <a:bodyPr>
            <a:normAutofit/>
          </a:bodyPr>
          <a:lstStyle/>
          <a:p>
            <a:r>
              <a:rPr lang="tr-TR" dirty="0" err="1" smtClean="0"/>
              <a:t>Bankalararası</a:t>
            </a:r>
            <a:r>
              <a:rPr lang="tr-TR" dirty="0" smtClean="0"/>
              <a:t> Kart Merkezi (BKM) </a:t>
            </a:r>
            <a:r>
              <a:rPr lang="tr-TR" b="1" dirty="0" smtClean="0"/>
              <a:t>1990 yılında kurulmuş</a:t>
            </a:r>
            <a:r>
              <a:rPr lang="tr-TR" dirty="0" smtClean="0"/>
              <a:t>tur. </a:t>
            </a:r>
          </a:p>
          <a:p>
            <a:r>
              <a:rPr lang="tr-TR" dirty="0" smtClean="0"/>
              <a:t>Bu kuruluşun hukuki statüsü, Banka Kartları ve Kredi Kartları Kanunu’nun 29’uncu maddesine dayanmaktadır. </a:t>
            </a:r>
          </a:p>
          <a:p>
            <a:r>
              <a:rPr lang="tr-TR" dirty="0" smtClean="0"/>
              <a:t>Dünyada önde gelen ödeme sistemlerinden </a:t>
            </a:r>
            <a:r>
              <a:rPr lang="tr-TR" b="1" dirty="0" err="1" smtClean="0">
                <a:solidFill>
                  <a:srgbClr val="FF0000"/>
                </a:solidFill>
              </a:rPr>
              <a:t>Visa</a:t>
            </a:r>
            <a:r>
              <a:rPr lang="tr-TR" b="1" dirty="0" smtClean="0">
                <a:solidFill>
                  <a:srgbClr val="FF0000"/>
                </a:solidFill>
              </a:rPr>
              <a:t> ve </a:t>
            </a:r>
            <a:r>
              <a:rPr lang="tr-TR" b="1" dirty="0" err="1" smtClean="0">
                <a:solidFill>
                  <a:srgbClr val="FF0000"/>
                </a:solidFill>
              </a:rPr>
              <a:t>Mastercard</a:t>
            </a:r>
            <a:r>
              <a:rPr lang="tr-TR" b="1" dirty="0" smtClean="0">
                <a:solidFill>
                  <a:srgbClr val="FF0000"/>
                </a:solidFill>
              </a:rPr>
              <a:t> markalarının yürüttüğü işlevi</a:t>
            </a:r>
            <a:r>
              <a:rPr lang="tr-TR" dirty="0" smtClean="0"/>
              <a:t> </a:t>
            </a:r>
            <a:r>
              <a:rPr lang="tr-TR" b="1" dirty="0" smtClean="0"/>
              <a:t>ulusal çapta gerçekleştiren bir kuruluş </a:t>
            </a:r>
            <a:r>
              <a:rPr lang="tr-TR" dirty="0" smtClean="0"/>
              <a:t>olduğu kabul edilebilir. </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4624"/>
            <a:ext cx="8229600" cy="1143000"/>
          </a:xfrm>
        </p:spPr>
        <p:txBody>
          <a:bodyPr>
            <a:normAutofit fontScale="90000"/>
          </a:bodyPr>
          <a:lstStyle/>
          <a:p>
            <a:r>
              <a:rPr lang="tr-TR" b="1" dirty="0" smtClean="0"/>
              <a:t>Banka Kartı ve Kredi Kartı İşlemlerinde Ödeme Sistematiği</a:t>
            </a:r>
            <a:endParaRPr lang="tr-TR" dirty="0"/>
          </a:p>
        </p:txBody>
      </p:sp>
      <p:sp>
        <p:nvSpPr>
          <p:cNvPr id="3" name="2 İçerik Yer Tutucusu"/>
          <p:cNvSpPr>
            <a:spLocks noGrp="1"/>
          </p:cNvSpPr>
          <p:nvPr>
            <p:ph idx="1"/>
          </p:nvPr>
        </p:nvSpPr>
        <p:spPr>
          <a:xfrm>
            <a:off x="457200" y="1268760"/>
            <a:ext cx="8229600" cy="5328592"/>
          </a:xfrm>
        </p:spPr>
        <p:txBody>
          <a:bodyPr>
            <a:normAutofit/>
          </a:bodyPr>
          <a:lstStyle/>
          <a:p>
            <a:r>
              <a:rPr lang="tr-TR" dirty="0" smtClean="0"/>
              <a:t>Banka kartı ya da kredi kartları (kısaca banka kartları) ile ATM’ler de bankacılık işlemi yapma yanında ödeme aracı işlevine daha önce değinilmiştir. </a:t>
            </a:r>
          </a:p>
          <a:p>
            <a:r>
              <a:rPr lang="tr-TR" dirty="0" smtClean="0"/>
              <a:t>Banka kartlarının ödeme sistemi kabaca şu şekilde ifade edilebilir. </a:t>
            </a:r>
          </a:p>
          <a:p>
            <a:r>
              <a:rPr lang="tr-TR" dirty="0" err="1" smtClean="0"/>
              <a:t>BDDK’nin</a:t>
            </a:r>
            <a:r>
              <a:rPr lang="tr-TR" dirty="0" smtClean="0"/>
              <a:t> </a:t>
            </a:r>
            <a:r>
              <a:rPr lang="tr-TR" dirty="0" smtClean="0">
                <a:solidFill>
                  <a:srgbClr val="FF0000"/>
                </a:solidFill>
              </a:rPr>
              <a:t>gözetim ve denetiminde olan sistemde en önemli taraf </a:t>
            </a:r>
            <a:r>
              <a:rPr lang="tr-TR" b="1" dirty="0" smtClean="0"/>
              <a:t>kart çıkaran kuruluşlar</a:t>
            </a:r>
            <a:r>
              <a:rPr lang="tr-TR" dirty="0" smtClean="0"/>
              <a:t>dır.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92696"/>
            <a:ext cx="8229600" cy="5433467"/>
          </a:xfrm>
        </p:spPr>
        <p:txBody>
          <a:bodyPr/>
          <a:lstStyle/>
          <a:p>
            <a:r>
              <a:rPr lang="tr-TR" dirty="0" smtClean="0">
                <a:solidFill>
                  <a:srgbClr val="FF0000"/>
                </a:solidFill>
              </a:rPr>
              <a:t>Nakitsiz ödemelerde geleceğin deneyimini yaşatmak vizyonuyla faaliyet gösteren BKM, ödeme sistemleri içerisinde; nakit kullanımı gerekmeksizin her türlü ödemeyi veya para transferini sağlayan veya destekleyen sistem, platform ve altyapıları oluşturmayı, işletmeyi ve geliştirmeyi </a:t>
            </a:r>
            <a:r>
              <a:rPr lang="tr-TR" b="1" dirty="0" smtClean="0"/>
              <a:t>amaçlamaktadır </a:t>
            </a:r>
            <a:r>
              <a:rPr lang="tr-TR" dirty="0" smtClean="0"/>
              <a:t>(BKM Resmi Web Sayfası).</a:t>
            </a:r>
            <a:endParaRPr lang="tr-T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dirty="0" smtClean="0">
                <a:solidFill>
                  <a:srgbClr val="FF0000"/>
                </a:solidFill>
                <a:effectLst>
                  <a:outerShdw blurRad="38100" dist="38100" dir="2700000" algn="tl">
                    <a:srgbClr val="000000">
                      <a:alpha val="43137"/>
                    </a:srgbClr>
                  </a:outerShdw>
                </a:effectLst>
              </a:rPr>
              <a:t>Kuruluşunda 13 kamu ve özel Türk bankası rol oynamışken</a:t>
            </a:r>
            <a:r>
              <a:rPr lang="tr-TR" dirty="0" smtClean="0"/>
              <a:t>, </a:t>
            </a:r>
            <a:r>
              <a:rPr lang="tr-TR" b="1" dirty="0" smtClean="0"/>
              <a:t>günümüzde 10 bankanın</a:t>
            </a:r>
            <a:r>
              <a:rPr lang="tr-TR" dirty="0" smtClean="0"/>
              <a:t> (Akbank T.A.Ş., </a:t>
            </a:r>
            <a:r>
              <a:rPr lang="tr-TR" dirty="0" err="1" smtClean="0"/>
              <a:t>Finansbank</a:t>
            </a:r>
            <a:r>
              <a:rPr lang="tr-TR" dirty="0" smtClean="0"/>
              <a:t> A.Ş., T. Garanti Bankası A.Ş., </a:t>
            </a:r>
            <a:r>
              <a:rPr lang="tr-TR" dirty="0" err="1" smtClean="0"/>
              <a:t>Halkbank</a:t>
            </a:r>
            <a:r>
              <a:rPr lang="tr-TR" dirty="0" smtClean="0"/>
              <a:t> A.Ş., ING Bank A.Ş., Türk Ekonomi Bankası A.Ş., Türkiye İş Bankası A.Ş., T. Vakıflar Bankası T.A.O., Yapı ve Kredi Bankası A.Ş. ve T.C. Ziraat Bankası A.Ş.’</a:t>
            </a:r>
            <a:r>
              <a:rPr lang="tr-TR" dirty="0" err="1" smtClean="0"/>
              <a:t>nin</a:t>
            </a:r>
            <a:r>
              <a:rPr lang="tr-TR" dirty="0" smtClean="0"/>
              <a:t>) </a:t>
            </a:r>
            <a:r>
              <a:rPr lang="tr-TR" b="1" dirty="0" smtClean="0"/>
              <a:t>ortağı olduğu</a:t>
            </a:r>
            <a:r>
              <a:rPr lang="tr-TR" dirty="0" smtClean="0"/>
              <a:t>,  </a:t>
            </a:r>
            <a:r>
              <a:rPr lang="tr-TR" b="1" dirty="0" smtClean="0">
                <a:solidFill>
                  <a:srgbClr val="FF0000"/>
                </a:solidFill>
              </a:rPr>
              <a:t>30 banka vb. diğer kuruluşların üye olduğu</a:t>
            </a:r>
            <a:r>
              <a:rPr lang="tr-TR" dirty="0" smtClean="0"/>
              <a:t> önemli bir kuruluş olarak karşımıza çıkmaktadır.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fontScale="92500"/>
          </a:bodyPr>
          <a:lstStyle/>
          <a:p>
            <a:r>
              <a:rPr lang="tr-TR" dirty="0" err="1" smtClean="0"/>
              <a:t>BKM’nin</a:t>
            </a:r>
            <a:r>
              <a:rPr lang="tr-TR" dirty="0" smtClean="0"/>
              <a:t> ana faaliyetleri şu şekilde sıralanabilir: </a:t>
            </a:r>
          </a:p>
          <a:p>
            <a:pPr lvl="1"/>
            <a:r>
              <a:rPr lang="tr-TR" dirty="0" smtClean="0"/>
              <a:t>Kredi kartı ve banka kartı uygulaması içinde bulunan bankalar arasında uygulanacak prosedürleri geliştirmek, </a:t>
            </a:r>
          </a:p>
          <a:p>
            <a:pPr lvl="1"/>
            <a:r>
              <a:rPr lang="tr-TR" dirty="0" smtClean="0"/>
              <a:t>Standardizasyonu sağlamaya yönelik çalışmalar yaparak kararlar almak, </a:t>
            </a:r>
          </a:p>
          <a:p>
            <a:pPr lvl="1"/>
            <a:r>
              <a:rPr lang="tr-TR" dirty="0" smtClean="0"/>
              <a:t>Türkiye genelinde uygulamalar ile yurt içi kuralları oluşturmak, </a:t>
            </a:r>
          </a:p>
          <a:p>
            <a:pPr lvl="1"/>
            <a:r>
              <a:rPr lang="tr-TR" dirty="0" smtClean="0"/>
              <a:t>Bankalar arasındaki takas ve hesaplaşmayı yürütmek, </a:t>
            </a:r>
          </a:p>
          <a:p>
            <a:pPr lvl="1"/>
            <a:r>
              <a:rPr lang="tr-TR" dirty="0" smtClean="0"/>
              <a:t>Yurt dışı kuruluş ve komisyonlarla ilişkiler kurmak ve gerektiğinde üyelerini bu kuruluşlarda temsil etmek, </a:t>
            </a:r>
          </a:p>
          <a:p>
            <a:pPr lvl="1"/>
            <a:r>
              <a:rPr lang="tr-TR" dirty="0" smtClean="0"/>
              <a:t>Halen her banka tarafından devam ettirilen işlemleri daha güvenli, süratli ve daha az maliyetli tek bir merkezden yürütmektir.</a:t>
            </a:r>
            <a:endParaRPr lang="tr-T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Banka Kartları ve Kredi Kartlarına İlişkin Mevzuat</a:t>
            </a:r>
            <a:endParaRPr lang="tr-TR" dirty="0"/>
          </a:p>
        </p:txBody>
      </p:sp>
      <p:sp>
        <p:nvSpPr>
          <p:cNvPr id="3" name="2 İçerik Yer Tutucusu"/>
          <p:cNvSpPr>
            <a:spLocks noGrp="1"/>
          </p:cNvSpPr>
          <p:nvPr>
            <p:ph idx="1"/>
          </p:nvPr>
        </p:nvSpPr>
        <p:spPr>
          <a:xfrm>
            <a:off x="457200" y="1412776"/>
            <a:ext cx="8229600" cy="5256584"/>
          </a:xfrm>
        </p:spPr>
        <p:txBody>
          <a:bodyPr>
            <a:normAutofit lnSpcReduction="10000"/>
          </a:bodyPr>
          <a:lstStyle/>
          <a:p>
            <a:r>
              <a:rPr lang="tr-TR" dirty="0" smtClean="0"/>
              <a:t>Bankalarca kullanılan kartlı ödeme sistemlerine yönelik hukuksal düzenlemeler 5464 sayılı Banka Kartları ve Kredi Kartları Kanunu (Banka Kartları Kanunu - BKK) ile yürürlüğe girmiştir. </a:t>
            </a:r>
          </a:p>
          <a:p>
            <a:r>
              <a:rPr lang="tr-TR" b="1" dirty="0" smtClean="0"/>
              <a:t>Bu kanunla </a:t>
            </a:r>
            <a:r>
              <a:rPr lang="tr-TR" dirty="0" smtClean="0">
                <a:solidFill>
                  <a:srgbClr val="FF0000"/>
                </a:solidFill>
              </a:rPr>
              <a:t>kartlı ödeme sistemlerine bağlı olarak müşteriler adına basılan kartların; çıkarılması, kullanımı, takas ve mahsup işlemleri ile kartlı ödeme sisteminin etkin işlemesine </a:t>
            </a:r>
            <a:r>
              <a:rPr lang="tr-TR" b="1" dirty="0" smtClean="0">
                <a:solidFill>
                  <a:srgbClr val="FF0000"/>
                </a:solidFill>
              </a:rPr>
              <a:t>yönelik usul ve esaslar düzenlenmiş</a:t>
            </a:r>
            <a:r>
              <a:rPr lang="tr-TR" dirty="0" smtClean="0"/>
              <a:t>tir (BKK, md. 1). </a:t>
            </a:r>
            <a:endParaRPr lang="tr-T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92688"/>
          </a:xfrm>
        </p:spPr>
        <p:txBody>
          <a:bodyPr>
            <a:normAutofit/>
          </a:bodyPr>
          <a:lstStyle/>
          <a:p>
            <a:r>
              <a:rPr lang="tr-TR" b="1" dirty="0" smtClean="0"/>
              <a:t>İlk kez 2006 yılında yürürlüğe giren BKK</a:t>
            </a:r>
            <a:r>
              <a:rPr lang="tr-TR" dirty="0" smtClean="0"/>
              <a:t>, bir kaç değişiklik dışında günümüzde yürürlüğünü korumaktadır. </a:t>
            </a:r>
          </a:p>
          <a:p>
            <a:r>
              <a:rPr lang="tr-TR" dirty="0" smtClean="0"/>
              <a:t>On bir bölümden oluşan kanun ile sırasıyla; izne tabi işlemler, kart çıkaran kuruluşların, kart sahipleri ile üye işyeri ve üye işyeri anlaşması yapan kuruluşlara ilişkin yükümlülükler yanında kartlara ilişkin sözleşmeler, denetim ve ayrıca kanun hükümlerine aykırılık halinde uygulanan yaptırımlara yönelik düzenlemelere yer verilmiştir. </a:t>
            </a:r>
            <a:endParaRPr lang="tr-T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normAutofit/>
          </a:bodyPr>
          <a:lstStyle/>
          <a:p>
            <a:r>
              <a:rPr lang="tr-TR" dirty="0" smtClean="0"/>
              <a:t>Ayrıca </a:t>
            </a:r>
            <a:r>
              <a:rPr lang="tr-TR" dirty="0" err="1" smtClean="0"/>
              <a:t>BKK’nin</a:t>
            </a:r>
            <a:r>
              <a:rPr lang="tr-TR" dirty="0" smtClean="0"/>
              <a:t> verdiği yetki (BKK, md. 4/3) ile çıkarılan Banka Kartları ve Kredi Kartları Kanunu Hakkında Yönetmelikle (Banka Kartları Hakkında Yönetmelik - BKHY) pek çok teknik düzenleme detaylı bir şekilde açıklığa kavuşturulmuştur. </a:t>
            </a:r>
          </a:p>
          <a:p>
            <a:endParaRPr lang="tr-T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5721499"/>
          </a:xfrm>
        </p:spPr>
        <p:txBody>
          <a:bodyPr>
            <a:normAutofit/>
          </a:bodyPr>
          <a:lstStyle/>
          <a:p>
            <a:r>
              <a:rPr lang="tr-TR" dirty="0" smtClean="0"/>
              <a:t>Bilindiği üzere kartlı ödeme sistemleri </a:t>
            </a:r>
            <a:r>
              <a:rPr lang="tr-TR" dirty="0" smtClean="0">
                <a:solidFill>
                  <a:srgbClr val="FF0000"/>
                </a:solidFill>
              </a:rPr>
              <a:t>sadece bankalar tarafından </a:t>
            </a:r>
            <a:r>
              <a:rPr lang="tr-TR" b="1" u="sng" dirty="0" smtClean="0">
                <a:solidFill>
                  <a:srgbClr val="FF0000"/>
                </a:solidFill>
              </a:rPr>
              <a:t>kullanılmamaktadır</a:t>
            </a:r>
            <a:r>
              <a:rPr lang="tr-TR" b="1" u="sng" dirty="0" smtClean="0"/>
              <a:t>.</a:t>
            </a:r>
            <a:r>
              <a:rPr lang="tr-TR" dirty="0" smtClean="0"/>
              <a:t> </a:t>
            </a:r>
          </a:p>
          <a:p>
            <a:r>
              <a:rPr lang="tr-TR" dirty="0" smtClean="0"/>
              <a:t>Buna bağlı olarak </a:t>
            </a:r>
            <a:r>
              <a:rPr lang="tr-TR" dirty="0" smtClean="0">
                <a:effectLst>
                  <a:outerShdw blurRad="38100" dist="38100" dir="2700000" algn="tl">
                    <a:srgbClr val="000000">
                      <a:alpha val="43137"/>
                    </a:srgbClr>
                  </a:outerShdw>
                </a:effectLst>
              </a:rPr>
              <a:t>banka dışında</a:t>
            </a:r>
            <a:r>
              <a:rPr lang="tr-TR" dirty="0" smtClean="0"/>
              <a:t>, </a:t>
            </a:r>
            <a:r>
              <a:rPr lang="tr-TR" u="sng" dirty="0" smtClean="0">
                <a:solidFill>
                  <a:srgbClr val="FF0000"/>
                </a:solidFill>
              </a:rPr>
              <a:t>kartlı ödeme sistemini kuranlar, ödeme aracı olarak kart çıkaranlar ya da üye işyeri sözleşmesi akdeden kuruluşlar ile üye iş yerleri ve kart sahipleri bu kanunun ilgili hükümlerine tabidir</a:t>
            </a:r>
            <a:r>
              <a:rPr lang="tr-TR" dirty="0" smtClean="0"/>
              <a:t>ler (BKK, md. 2/1). </a:t>
            </a:r>
          </a:p>
          <a:p>
            <a:endParaRPr lang="tr-T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Buna karşın </a:t>
            </a:r>
            <a:r>
              <a:rPr lang="tr-TR" b="1" dirty="0" smtClean="0"/>
              <a:t>kanun kapsamının dışında kalanlar </a:t>
            </a:r>
            <a:r>
              <a:rPr lang="tr-TR" dirty="0" smtClean="0"/>
              <a:t>BKK md. 2/2’de sıralanmıştır. </a:t>
            </a:r>
          </a:p>
          <a:p>
            <a:r>
              <a:rPr lang="tr-TR" dirty="0" smtClean="0"/>
              <a:t>Buna göre; </a:t>
            </a:r>
            <a:r>
              <a:rPr lang="tr-TR" i="1" dirty="0" smtClean="0"/>
              <a:t>“ </a:t>
            </a:r>
            <a:r>
              <a:rPr lang="tr-TR" i="1" dirty="0" smtClean="0">
                <a:solidFill>
                  <a:srgbClr val="FF0000"/>
                </a:solidFill>
              </a:rPr>
              <a:t>kendi işyerleri ile sınırlı olmak üzere, mal veya hizmetlerin vadeli satışı ile alıcının borç alacak durumunun izlenmesi amacıyla kart çıkaran veya sistem oluşturan veya herhangi bir kredilendirme işlemi yapılmaksızın veya hesaba bağlı olmaksızın önceden belirlenen bir tutarla sınırlı olmak üzere kart düzenleyen gerçek veya tüzel kişiler...”</a:t>
            </a:r>
            <a:r>
              <a:rPr lang="tr-TR" dirty="0" smtClean="0">
                <a:solidFill>
                  <a:srgbClr val="FF0000"/>
                </a:solidFill>
              </a:rPr>
              <a:t> </a:t>
            </a:r>
            <a:r>
              <a:rPr lang="tr-TR" dirty="0" err="1" smtClean="0"/>
              <a:t>BKK’nin</a:t>
            </a:r>
            <a:r>
              <a:rPr lang="tr-TR" dirty="0" smtClean="0"/>
              <a:t> hükümlerine tabi değildir.</a:t>
            </a:r>
            <a:endParaRPr lang="tr-T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629816"/>
            <a:ext cx="8229600" cy="1143000"/>
          </a:xfrm>
        </p:spPr>
        <p:txBody>
          <a:bodyPr>
            <a:normAutofit fontScale="90000"/>
          </a:bodyPr>
          <a:lstStyle/>
          <a:p>
            <a:r>
              <a:rPr lang="tr-TR" b="1" dirty="0" smtClean="0"/>
              <a:t>Kartlı Ödeme Sisteminin Kurulmasına ve Kullanılmasına Yönelik Faaliyet İzni </a:t>
            </a:r>
            <a:br>
              <a:rPr lang="tr-TR" b="1" dirty="0" smtClean="0"/>
            </a:br>
            <a:endParaRPr lang="tr-TR" dirty="0"/>
          </a:p>
        </p:txBody>
      </p:sp>
      <p:sp>
        <p:nvSpPr>
          <p:cNvPr id="3" name="2 İçerik Yer Tutucusu"/>
          <p:cNvSpPr>
            <a:spLocks noGrp="1"/>
          </p:cNvSpPr>
          <p:nvPr>
            <p:ph idx="1"/>
          </p:nvPr>
        </p:nvSpPr>
        <p:spPr>
          <a:xfrm>
            <a:off x="457200" y="1811957"/>
            <a:ext cx="8229600" cy="4857403"/>
          </a:xfrm>
        </p:spPr>
        <p:txBody>
          <a:bodyPr>
            <a:normAutofit/>
          </a:bodyPr>
          <a:lstStyle/>
          <a:p>
            <a:r>
              <a:rPr lang="tr-TR" dirty="0" smtClean="0"/>
              <a:t>Diğer pek çok bankacılık işleminde olduğu gibi, kartlı sistemlerin kurulması, kartların çıkarılması ve bankaların üye işyerleri ile anlaşma yapması yanında, bilgi alışverişi, takas ve mahsup işlemlerini yürütmek için </a:t>
            </a:r>
            <a:r>
              <a:rPr lang="tr-TR" b="1" dirty="0" smtClean="0"/>
              <a:t>bankalar, </a:t>
            </a:r>
            <a:r>
              <a:rPr lang="tr-TR" b="1" dirty="0" err="1" smtClean="0"/>
              <a:t>BDDKur’dan</a:t>
            </a:r>
            <a:r>
              <a:rPr lang="tr-TR" b="1" dirty="0" smtClean="0"/>
              <a:t> izin almak zorundadır</a:t>
            </a:r>
            <a:r>
              <a:rPr lang="tr-TR" dirty="0" smtClean="0"/>
              <a:t> (BKK, md. 4/1). </a:t>
            </a:r>
            <a:endParaRPr lang="tr-T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lnSpcReduction="10000"/>
          </a:bodyPr>
          <a:lstStyle/>
          <a:p>
            <a:r>
              <a:rPr lang="tr-TR" dirty="0" smtClean="0">
                <a:effectLst>
                  <a:outerShdw blurRad="38100" dist="38100" dir="2700000" algn="tl">
                    <a:srgbClr val="000000">
                      <a:alpha val="43137"/>
                    </a:srgbClr>
                  </a:outerShdw>
                </a:effectLst>
              </a:rPr>
              <a:t>İzin alacak kuruluşlar yalnız bankalar değildir</a:t>
            </a:r>
            <a:r>
              <a:rPr lang="tr-TR" dirty="0" smtClean="0"/>
              <a:t>. </a:t>
            </a:r>
          </a:p>
          <a:p>
            <a:r>
              <a:rPr lang="tr-TR" dirty="0" smtClean="0"/>
              <a:t>Yani </a:t>
            </a:r>
            <a:r>
              <a:rPr lang="tr-TR" dirty="0" smtClean="0">
                <a:solidFill>
                  <a:srgbClr val="FF0000"/>
                </a:solidFill>
                <a:effectLst>
                  <a:outerShdw blurRad="38100" dist="38100" dir="2700000" algn="tl">
                    <a:srgbClr val="000000">
                      <a:alpha val="43137"/>
                    </a:srgbClr>
                  </a:outerShdw>
                </a:effectLst>
              </a:rPr>
              <a:t>sadece bankalar kart çıkaran kuruluş hüviyetinde değillerdir</a:t>
            </a:r>
            <a:r>
              <a:rPr lang="tr-TR" dirty="0" smtClean="0"/>
              <a:t>. </a:t>
            </a:r>
          </a:p>
          <a:p>
            <a:r>
              <a:rPr lang="tr-TR" dirty="0" smtClean="0"/>
              <a:t>Bu kanun kapsamında banka dışındaki </a:t>
            </a:r>
            <a:r>
              <a:rPr lang="tr-TR" b="1" dirty="0" smtClean="0"/>
              <a:t>kart çıkaran kuruluşlar</a:t>
            </a:r>
            <a:r>
              <a:rPr lang="tr-TR" dirty="0" smtClean="0"/>
              <a:t>ın, </a:t>
            </a:r>
            <a:r>
              <a:rPr lang="tr-TR" b="1" dirty="0" smtClean="0"/>
              <a:t>kartlı sistem kuruluşları</a:t>
            </a:r>
            <a:r>
              <a:rPr lang="tr-TR" dirty="0" smtClean="0"/>
              <a:t>nın ve </a:t>
            </a:r>
            <a:r>
              <a:rPr lang="tr-TR" b="1" dirty="0" smtClean="0"/>
              <a:t>bilgi alışverişi ile takas ve mahsup işlem kuruluşları</a:t>
            </a:r>
            <a:r>
              <a:rPr lang="tr-TR" dirty="0" smtClean="0"/>
              <a:t>nın sistem içersinde faaliyet gösterdiği unutulmamalıdır. </a:t>
            </a:r>
          </a:p>
          <a:p>
            <a:r>
              <a:rPr lang="tr-TR" dirty="0" smtClean="0"/>
              <a:t>O halde yukarıda adı geçen kuruluşların tamamı faaliyet izni almak zorundadır (BKHY, md. 11).</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lstStyle/>
          <a:p>
            <a:r>
              <a:rPr lang="tr-TR" b="1" dirty="0" smtClean="0"/>
              <a:t>Kart çıkaran kuruluşlar</a:t>
            </a:r>
            <a:r>
              <a:rPr lang="tr-TR" dirty="0" smtClean="0"/>
              <a:t>; </a:t>
            </a:r>
            <a:r>
              <a:rPr lang="tr-TR" dirty="0" smtClean="0">
                <a:solidFill>
                  <a:srgbClr val="FF0000"/>
                </a:solidFill>
              </a:rPr>
              <a:t>banka ya da kredi kartı düzenleme yetkisini sahip olan bankalar ile diğer kuruluşlar</a:t>
            </a:r>
            <a:r>
              <a:rPr lang="tr-TR" dirty="0" smtClean="0"/>
              <a:t>ı (BKK, md. 3/1-g) ifade eder. </a:t>
            </a:r>
          </a:p>
          <a:p>
            <a:r>
              <a:rPr lang="tr-TR" dirty="0" smtClean="0"/>
              <a:t>Bu kuruluşlar faaliyet izinlerini almaları ardından, çıkaracakları banka kartlarını kullanacak müşterilerden kart çıkarma taleplerini alarak, onlara </a:t>
            </a:r>
            <a:r>
              <a:rPr lang="tr-TR" dirty="0" smtClean="0">
                <a:effectLst>
                  <a:outerShdw blurRad="38100" dist="38100" dir="2700000" algn="tl">
                    <a:srgbClr val="000000">
                      <a:alpha val="43137"/>
                    </a:srgbClr>
                  </a:outerShdw>
                </a:effectLst>
              </a:rPr>
              <a:t>kartlarını mevzuata uygun bir şekilde teslim ederler</a:t>
            </a:r>
            <a:r>
              <a:rPr lang="tr-TR" dirty="0" smtClean="0"/>
              <a:t>.</a:t>
            </a:r>
          </a:p>
          <a:p>
            <a:endParaRPr lang="tr-T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a:bodyPr>
          <a:lstStyle/>
          <a:p>
            <a:r>
              <a:rPr lang="tr-TR" u="sng" dirty="0" smtClean="0"/>
              <a:t>Faaliyet izni </a:t>
            </a:r>
            <a:r>
              <a:rPr lang="tr-TR" u="sng" dirty="0" err="1" smtClean="0"/>
              <a:t>BDDKur</a:t>
            </a:r>
            <a:r>
              <a:rPr lang="tr-TR" u="sng" dirty="0" smtClean="0"/>
              <a:t> tarafından verilmekte</a:t>
            </a:r>
            <a:r>
              <a:rPr lang="tr-TR" dirty="0" smtClean="0"/>
              <a:t>dir. </a:t>
            </a:r>
          </a:p>
          <a:p>
            <a:r>
              <a:rPr lang="tr-TR" dirty="0" err="1" smtClean="0"/>
              <a:t>BDDKur</a:t>
            </a:r>
            <a:r>
              <a:rPr lang="tr-TR" dirty="0" smtClean="0"/>
              <a:t> faaliyet iznine yönelik kararını </a:t>
            </a:r>
            <a:r>
              <a:rPr lang="tr-TR" b="1" dirty="0" smtClean="0"/>
              <a:t>en az 5 üyenin olumlu oyu ile almakta</a:t>
            </a:r>
            <a:r>
              <a:rPr lang="tr-TR" dirty="0" smtClean="0"/>
              <a:t>dır (BKHY, md. 11/1).  </a:t>
            </a:r>
          </a:p>
          <a:p>
            <a:r>
              <a:rPr lang="tr-TR" dirty="0" smtClean="0"/>
              <a:t>İzin başvurularının yapılması bazı ön şartların yerine getirilmesine bağlıdır.</a:t>
            </a:r>
          </a:p>
          <a:p>
            <a:r>
              <a:rPr lang="tr-TR" b="1" dirty="0" smtClean="0"/>
              <a:t>Bu şartlar sırasıyla </a:t>
            </a:r>
            <a:r>
              <a:rPr lang="tr-TR" dirty="0" smtClean="0"/>
              <a:t>şunlardır (BKK, md. 4/2): </a:t>
            </a:r>
          </a:p>
          <a:p>
            <a:endParaRPr lang="tr-TR" dirty="0" smtClean="0"/>
          </a:p>
          <a:p>
            <a:endParaRPr lang="tr-T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23528" y="260648"/>
            <a:ext cx="8640960" cy="6336704"/>
          </a:xfrm>
        </p:spPr>
        <p:txBody>
          <a:bodyPr>
            <a:normAutofit fontScale="92500"/>
          </a:bodyPr>
          <a:lstStyle/>
          <a:p>
            <a:r>
              <a:rPr lang="tr-TR" dirty="0" smtClean="0"/>
              <a:t>Kartlı sistemi kuracak ve bu sistemi işletecek kuruluş(un)/banka(</a:t>
            </a:r>
            <a:r>
              <a:rPr lang="tr-TR" dirty="0" err="1" smtClean="0"/>
              <a:t>nın</a:t>
            </a:r>
            <a:r>
              <a:rPr lang="tr-TR" dirty="0" smtClean="0"/>
              <a:t>); </a:t>
            </a:r>
          </a:p>
          <a:p>
            <a:pPr lvl="1"/>
            <a:r>
              <a:rPr lang="tr-TR" dirty="0" smtClean="0"/>
              <a:t>Anonim şirket şeklinde kurulmalıdır (unutulmamalıdır ki; bankalar ancak anonim şirket ticaret unvanı ile kurulabilirler),</a:t>
            </a:r>
          </a:p>
          <a:p>
            <a:pPr lvl="1"/>
            <a:r>
              <a:rPr lang="tr-TR" dirty="0" smtClean="0"/>
              <a:t>Kurucularının gerekli mali güç ve itibara aynı zamanda işin gerektirdiği dürüstlük ve yeterliliğe sahip olmalıdırlar,</a:t>
            </a:r>
          </a:p>
          <a:p>
            <a:pPr lvl="1"/>
            <a:r>
              <a:rPr lang="tr-TR" dirty="0" smtClean="0"/>
              <a:t>Kurucularının banka ortakları için aranan şartları taşımalıdır, </a:t>
            </a:r>
          </a:p>
          <a:p>
            <a:pPr lvl="1"/>
            <a:r>
              <a:rPr lang="tr-TR" dirty="0" smtClean="0"/>
              <a:t>Hisse senetleri nakit karşılığı çıkarılmalı ve tamamı nama yazılı olmalıdır,</a:t>
            </a:r>
          </a:p>
          <a:p>
            <a:pPr lvl="1"/>
            <a:r>
              <a:rPr lang="tr-TR" dirty="0" smtClean="0"/>
              <a:t>Kurucuları arasında yer alan tüzel kişilerin yönetim ve denetimine sahip gerçek kişilerin kimler olduğu belgelenmelidir,</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fontScale="92500" lnSpcReduction="10000"/>
          </a:bodyPr>
          <a:lstStyle/>
          <a:p>
            <a:pPr lvl="1"/>
            <a:r>
              <a:rPr lang="tr-TR" dirty="0" smtClean="0"/>
              <a:t>Ödenmiş sermayesinin 6.000.000 TL’den az olmaması ve bu sermayenin nakden ve her türlü muvazaadan arındırılmış olması,</a:t>
            </a:r>
          </a:p>
          <a:p>
            <a:pPr lvl="1"/>
            <a:r>
              <a:rPr lang="tr-TR" dirty="0" smtClean="0"/>
              <a:t>Kuruluş ana sözleşmesinin BKK hükümlerine uygun olması,</a:t>
            </a:r>
          </a:p>
          <a:p>
            <a:pPr lvl="1"/>
            <a:r>
              <a:rPr lang="tr-TR" dirty="0" smtClean="0"/>
              <a:t>Yönetim, yeterli personel ve teknik donanım açısından yeterli olması,</a:t>
            </a:r>
          </a:p>
          <a:p>
            <a:pPr lvl="1"/>
            <a:r>
              <a:rPr lang="tr-TR" dirty="0" smtClean="0"/>
              <a:t>Müşterilerin şikâyet ve itirazlarına cevap verecek bir birimi oluşturması,</a:t>
            </a:r>
          </a:p>
          <a:p>
            <a:pPr lvl="1"/>
            <a:r>
              <a:rPr lang="tr-TR" dirty="0" smtClean="0"/>
              <a:t>(Ödenmiş sermayenin % 5’i olan) 300.000 TL tutarındaki sisteme giriş payının </a:t>
            </a:r>
            <a:r>
              <a:rPr lang="tr-TR" dirty="0" err="1" smtClean="0"/>
              <a:t>BDDK’ya</a:t>
            </a:r>
            <a:r>
              <a:rPr lang="tr-TR" dirty="0" smtClean="0"/>
              <a:t> ödemiş olması,</a:t>
            </a:r>
          </a:p>
          <a:p>
            <a:pPr lvl="1"/>
            <a:r>
              <a:rPr lang="tr-TR" dirty="0" smtClean="0"/>
              <a:t>Kurumsal yönetim hükümlerine uygunluğu sağlaması şarttır.</a:t>
            </a:r>
          </a:p>
          <a:p>
            <a:endParaRPr lang="tr-T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08712"/>
          </a:xfrm>
        </p:spPr>
        <p:txBody>
          <a:bodyPr>
            <a:normAutofit fontScale="92500" lnSpcReduction="10000"/>
          </a:bodyPr>
          <a:lstStyle/>
          <a:p>
            <a:r>
              <a:rPr lang="tr-TR" dirty="0" smtClean="0"/>
              <a:t>Şartların sağlanması ardından </a:t>
            </a:r>
            <a:r>
              <a:rPr lang="tr-TR" dirty="0" err="1" smtClean="0"/>
              <a:t>BDDKur’a</a:t>
            </a:r>
            <a:r>
              <a:rPr lang="tr-TR" dirty="0" smtClean="0"/>
              <a:t> yapılacak başvurunun değerlendirilmesi sonucunda faaliyet izni ilgili kuruluşa verilir. </a:t>
            </a:r>
          </a:p>
          <a:p>
            <a:r>
              <a:rPr lang="tr-TR" dirty="0" smtClean="0"/>
              <a:t>Ancak değerlendirme sürecinde </a:t>
            </a:r>
            <a:r>
              <a:rPr lang="tr-TR" dirty="0" err="1" smtClean="0"/>
              <a:t>BDDKur</a:t>
            </a:r>
            <a:r>
              <a:rPr lang="tr-TR" dirty="0" smtClean="0"/>
              <a:t>, kuruluşun denetiminin </a:t>
            </a:r>
            <a:r>
              <a:rPr lang="tr-TR" i="1" dirty="0" smtClean="0">
                <a:solidFill>
                  <a:srgbClr val="FF0000"/>
                </a:solidFill>
              </a:rPr>
              <a:t>“...etkin bir şekilde ifa edilmesine engel olabilecek nitelikte doğrudan veya dolaylı herhangi bir ilişkinin varlığı veya izne tâbi işlem için öngörülen koşulların, niteliklerin, yeterliliklerin izin başvurusu esnasında ya da değerlendirme sürecinde sağlanamaması veya kaybedilmesi halinde...”</a:t>
            </a:r>
            <a:r>
              <a:rPr lang="tr-TR" dirty="0" smtClean="0">
                <a:solidFill>
                  <a:srgbClr val="FF0000"/>
                </a:solidFill>
              </a:rPr>
              <a:t> </a:t>
            </a:r>
            <a:r>
              <a:rPr lang="tr-TR" b="1" dirty="0" smtClean="0"/>
              <a:t>faaliyet iznine ilişkin talebini </a:t>
            </a:r>
            <a:r>
              <a:rPr lang="tr-TR" b="1" dirty="0" err="1" smtClean="0"/>
              <a:t>red</a:t>
            </a:r>
            <a:r>
              <a:rPr lang="tr-TR" dirty="0" smtClean="0"/>
              <a:t> edebilir (BKK, md. 7). </a:t>
            </a:r>
          </a:p>
          <a:p>
            <a:r>
              <a:rPr lang="tr-TR" dirty="0" err="1" smtClean="0"/>
              <a:t>BDDKur’un</a:t>
            </a:r>
            <a:r>
              <a:rPr lang="tr-TR" dirty="0" smtClean="0"/>
              <a:t> </a:t>
            </a:r>
            <a:r>
              <a:rPr lang="tr-TR" b="1" dirty="0" smtClean="0"/>
              <a:t>redde yönelik kararları ilgililere gerekçeli olarak tebliğ </a:t>
            </a:r>
            <a:r>
              <a:rPr lang="tr-TR" dirty="0" smtClean="0"/>
              <a:t>edilir (BKK, md. 7).</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lnSpcReduction="10000"/>
          </a:bodyPr>
          <a:lstStyle/>
          <a:p>
            <a:r>
              <a:rPr lang="tr-TR" dirty="0" err="1" smtClean="0"/>
              <a:t>BDDKur</a:t>
            </a:r>
            <a:r>
              <a:rPr lang="tr-TR" dirty="0" smtClean="0"/>
              <a:t>, </a:t>
            </a:r>
            <a:r>
              <a:rPr lang="tr-TR" b="1" dirty="0" smtClean="0"/>
              <a:t>faaliyet izni</a:t>
            </a:r>
            <a:r>
              <a:rPr lang="tr-TR" dirty="0" smtClean="0"/>
              <a:t>nin verilmesine ilişkin kararını gerekçeli olarak hazırlar ve hazırlanan kararlar </a:t>
            </a:r>
            <a:r>
              <a:rPr lang="tr-TR" b="1" dirty="0" err="1" smtClean="0"/>
              <a:t>RG’de</a:t>
            </a:r>
            <a:r>
              <a:rPr lang="tr-TR" b="1" dirty="0" smtClean="0"/>
              <a:t> yayımlanır </a:t>
            </a:r>
            <a:r>
              <a:rPr lang="tr-TR" dirty="0" smtClean="0"/>
              <a:t>(BKK, md. 5/2). </a:t>
            </a:r>
          </a:p>
          <a:p>
            <a:r>
              <a:rPr lang="tr-TR" dirty="0" smtClean="0"/>
              <a:t>Aynı şekilde </a:t>
            </a:r>
            <a:r>
              <a:rPr lang="tr-TR" dirty="0" err="1" smtClean="0"/>
              <a:t>BDDKur’ca</a:t>
            </a:r>
            <a:r>
              <a:rPr lang="tr-TR" dirty="0" smtClean="0"/>
              <a:t> verilen </a:t>
            </a:r>
            <a:r>
              <a:rPr lang="tr-TR" b="1" dirty="0" smtClean="0"/>
              <a:t>faaliyet izinleri </a:t>
            </a:r>
            <a:r>
              <a:rPr lang="tr-TR" dirty="0" smtClean="0"/>
              <a:t>yine </a:t>
            </a:r>
            <a:r>
              <a:rPr lang="tr-TR" b="1" dirty="0" err="1" smtClean="0"/>
              <a:t>BDDKur</a:t>
            </a:r>
            <a:r>
              <a:rPr lang="tr-TR" b="1" dirty="0" smtClean="0"/>
              <a:t> tarafından iptal edilebilir</a:t>
            </a:r>
            <a:r>
              <a:rPr lang="tr-TR" dirty="0" smtClean="0"/>
              <a:t>. </a:t>
            </a:r>
          </a:p>
          <a:p>
            <a:r>
              <a:rPr lang="tr-TR" dirty="0" err="1" smtClean="0"/>
              <a:t>BDDKur</a:t>
            </a:r>
            <a:r>
              <a:rPr lang="tr-TR" dirty="0" smtClean="0"/>
              <a:t> iznine tabi diğer bir husus ise, yurt dışı merkezli kartlı sistem kuruluşlarının Türkiye’deki temsilcilik boyutundaki faaliyetleridir. </a:t>
            </a:r>
          </a:p>
          <a:p>
            <a:r>
              <a:rPr lang="tr-TR" dirty="0" smtClean="0"/>
              <a:t>Bu kuruluşlar temsilciliklerini ancak, Türkiye'de şube ya da kredi kartı sistemi kurmamak, kart çıkarmamak ve üye işyeri anlaşması yapmamak kaydıyla açabilirler (BKK, md. 4/4).</a:t>
            </a:r>
          </a:p>
          <a:p>
            <a:endParaRPr lang="tr-TR" dirty="0" smtClean="0"/>
          </a:p>
          <a:p>
            <a:endParaRPr lang="tr-T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408712"/>
          </a:xfrm>
        </p:spPr>
        <p:txBody>
          <a:bodyPr>
            <a:normAutofit/>
          </a:bodyPr>
          <a:lstStyle/>
          <a:p>
            <a:r>
              <a:rPr lang="tr-TR" dirty="0" err="1" smtClean="0"/>
              <a:t>BDDKur</a:t>
            </a:r>
            <a:r>
              <a:rPr lang="tr-TR" dirty="0" smtClean="0"/>
              <a:t> faaliyet izni verdiği kuruluşların faaliyet izinleri iptal edebileceğine yukarıda değinilmiştir. </a:t>
            </a:r>
          </a:p>
          <a:p>
            <a:r>
              <a:rPr lang="tr-TR" b="1" dirty="0" smtClean="0"/>
              <a:t>İptal nedeni</a:t>
            </a:r>
            <a:r>
              <a:rPr lang="tr-TR" dirty="0" smtClean="0"/>
              <a:t>, </a:t>
            </a:r>
            <a:r>
              <a:rPr lang="tr-TR" dirty="0" smtClean="0">
                <a:solidFill>
                  <a:srgbClr val="FF0000"/>
                </a:solidFill>
                <a:effectLst>
                  <a:outerShdw blurRad="38100" dist="38100" dir="2700000" algn="tl">
                    <a:srgbClr val="000000">
                      <a:alpha val="43137"/>
                    </a:srgbClr>
                  </a:outerShdw>
                </a:effectLst>
              </a:rPr>
              <a:t>faaliyet izninin alınması için gerekli olan ve yukarıda sayılan ön şartların kaybedilmesi</a:t>
            </a:r>
            <a:r>
              <a:rPr lang="tr-TR" dirty="0" smtClean="0"/>
              <a:t>dir (BKK, md. 5/1).  </a:t>
            </a:r>
          </a:p>
          <a:p>
            <a:endParaRPr lang="tr-T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a:bodyPr>
          <a:lstStyle/>
          <a:p>
            <a:r>
              <a:rPr lang="tr-TR" dirty="0" smtClean="0"/>
              <a:t>Ayrıca, izin alınmasına yönelik şartların sağlandığına ilişkin </a:t>
            </a:r>
            <a:r>
              <a:rPr lang="tr-TR" b="1" dirty="0" smtClean="0"/>
              <a:t>beyanların ve belgelerin gerçeğe aykırı olduğunun anlaşılması </a:t>
            </a:r>
            <a:r>
              <a:rPr lang="tr-TR" dirty="0" smtClean="0"/>
              <a:t>ya da </a:t>
            </a:r>
            <a:r>
              <a:rPr lang="tr-TR" b="1" dirty="0" smtClean="0">
                <a:solidFill>
                  <a:srgbClr val="FF0000"/>
                </a:solidFill>
              </a:rPr>
              <a:t>faaliyet izninin alınmasından itibaren 6 ay içinde faaliyete başlanılmaması </a:t>
            </a:r>
            <a:r>
              <a:rPr lang="tr-TR" dirty="0" smtClean="0"/>
              <a:t>veyahut </a:t>
            </a:r>
            <a:r>
              <a:rPr lang="tr-TR" b="1" dirty="0" smtClean="0"/>
              <a:t>1 yıl içinde kesintisiz 6 ay süreyle faaliyette bulunulmamış olması</a:t>
            </a:r>
            <a:r>
              <a:rPr lang="tr-TR" dirty="0" smtClean="0"/>
              <a:t> diğer iptal nedenleri arasında yer alır (BKK, md. 5/1). </a:t>
            </a:r>
          </a:p>
          <a:p>
            <a:r>
              <a:rPr lang="tr-TR" dirty="0" err="1" smtClean="0"/>
              <a:t>BDDKur</a:t>
            </a:r>
            <a:r>
              <a:rPr lang="tr-TR" dirty="0" smtClean="0"/>
              <a:t>, faaliyet izninin </a:t>
            </a:r>
            <a:r>
              <a:rPr lang="tr-TR" b="1" dirty="0" smtClean="0"/>
              <a:t>iptaline ilişkin karar</a:t>
            </a:r>
            <a:r>
              <a:rPr lang="tr-TR" dirty="0" smtClean="0"/>
              <a:t>ını gerekçeli olarak hazırlar ve hazırlanan kararlar </a:t>
            </a:r>
            <a:r>
              <a:rPr lang="tr-TR" b="1" dirty="0" err="1" smtClean="0"/>
              <a:t>RG’de</a:t>
            </a:r>
            <a:r>
              <a:rPr lang="tr-TR" b="1" dirty="0" smtClean="0"/>
              <a:t> yayımlanır </a:t>
            </a:r>
            <a:r>
              <a:rPr lang="tr-TR" dirty="0" smtClean="0"/>
              <a:t>(BKK, md. 5/2).</a:t>
            </a:r>
            <a:endParaRPr lang="tr-T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04664"/>
            <a:ext cx="8229600" cy="6120680"/>
          </a:xfrm>
        </p:spPr>
        <p:txBody>
          <a:bodyPr>
            <a:normAutofit/>
          </a:bodyPr>
          <a:lstStyle/>
          <a:p>
            <a:r>
              <a:rPr lang="tr-TR" u="sng" dirty="0" smtClean="0"/>
              <a:t>Faaliyet izni alan kart kuruluşlarından bankalar hariç diğerleri</a:t>
            </a:r>
            <a:r>
              <a:rPr lang="tr-TR" dirty="0" smtClean="0"/>
              <a:t> (kart çıkaran kuruluş, kartlı sistemleri kuran kuruluşlar, üye işyeri anlaşması yapan kuruluşlar ve Bilgi alışverişi ile mahsup ve takas işlemlerini yapan kuruluşlar) </a:t>
            </a:r>
            <a:r>
              <a:rPr lang="tr-TR" b="1" dirty="0" smtClean="0"/>
              <a:t>her yıl katılma payını ödemek zorundadırlar </a:t>
            </a:r>
            <a:r>
              <a:rPr lang="tr-TR" dirty="0" smtClean="0"/>
              <a:t>(BKK, md. 46/1). </a:t>
            </a:r>
          </a:p>
          <a:p>
            <a:r>
              <a:rPr lang="tr-TR" dirty="0" smtClean="0"/>
              <a:t>Katılma payı </a:t>
            </a:r>
            <a:r>
              <a:rPr lang="tr-TR" b="1" dirty="0" smtClean="0"/>
              <a:t>bir önceki yılsonu bilanço toplamı </a:t>
            </a:r>
            <a:r>
              <a:rPr lang="tr-TR" dirty="0" smtClean="0"/>
              <a:t>üzerinden </a:t>
            </a:r>
            <a:r>
              <a:rPr lang="tr-TR" b="1" dirty="0" smtClean="0"/>
              <a:t>‰ 0,3 nispetini geçmemek </a:t>
            </a:r>
            <a:r>
              <a:rPr lang="tr-TR" dirty="0" smtClean="0"/>
              <a:t>üzere </a:t>
            </a:r>
            <a:r>
              <a:rPr lang="tr-TR" b="1" dirty="0" err="1" smtClean="0"/>
              <a:t>BDDKur</a:t>
            </a:r>
            <a:r>
              <a:rPr lang="tr-TR" b="1" dirty="0" smtClean="0"/>
              <a:t> tarafından belirlenir (</a:t>
            </a:r>
            <a:r>
              <a:rPr lang="tr-TR" dirty="0" smtClean="0"/>
              <a:t>BKK, md. 46/1).  </a:t>
            </a:r>
          </a:p>
          <a:p>
            <a:endParaRPr lang="tr-T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336704"/>
          </a:xfrm>
        </p:spPr>
        <p:txBody>
          <a:bodyPr>
            <a:normAutofit fontScale="92500" lnSpcReduction="10000"/>
          </a:bodyPr>
          <a:lstStyle/>
          <a:p>
            <a:r>
              <a:rPr lang="tr-TR" dirty="0" smtClean="0"/>
              <a:t>Buna ilaveten </a:t>
            </a:r>
            <a:r>
              <a:rPr lang="tr-TR" b="1" dirty="0" err="1" smtClean="0"/>
              <a:t>BDDKur</a:t>
            </a:r>
            <a:r>
              <a:rPr lang="tr-TR" dirty="0" smtClean="0"/>
              <a:t>,  kart çıkaran kuruluşlar hakkında her türlü </a:t>
            </a:r>
            <a:r>
              <a:rPr lang="tr-TR" b="1" dirty="0" smtClean="0"/>
              <a:t>koruyucu önlemi almaya yetkili</a:t>
            </a:r>
            <a:r>
              <a:rPr lang="tr-TR" dirty="0" smtClean="0"/>
              <a:t>dir (BKK, md. 14/1). </a:t>
            </a:r>
          </a:p>
          <a:p>
            <a:r>
              <a:rPr lang="tr-TR" dirty="0" smtClean="0"/>
              <a:t>Daha açık bir ifade ile </a:t>
            </a:r>
            <a:r>
              <a:rPr lang="tr-TR" dirty="0" err="1" smtClean="0"/>
              <a:t>BDDKur</a:t>
            </a:r>
            <a:r>
              <a:rPr lang="tr-TR" dirty="0" smtClean="0"/>
              <a:t>; kart çıkaran kuruluşların </a:t>
            </a:r>
            <a:r>
              <a:rPr lang="tr-TR" i="1" dirty="0" smtClean="0">
                <a:solidFill>
                  <a:srgbClr val="FF0000"/>
                </a:solidFill>
              </a:rPr>
              <a:t>“...varlıkları, alacakları, </a:t>
            </a:r>
            <a:r>
              <a:rPr lang="tr-TR" i="1" dirty="0" err="1" smtClean="0">
                <a:solidFill>
                  <a:srgbClr val="FF0000"/>
                </a:solidFill>
              </a:rPr>
              <a:t>özkaynakları</a:t>
            </a:r>
            <a:r>
              <a:rPr lang="tr-TR" i="1" dirty="0" smtClean="0">
                <a:solidFill>
                  <a:srgbClr val="FF0000"/>
                </a:solidFill>
              </a:rPr>
              <a:t>, borç, yükümlülük ve taahhütleri, gelir ve giderleri arasındaki ilgi ve dengelerin ve malî bünyeyi etkileyen diğer tüm unsurların ve maruz kalınan risklerin tespiti, tahlili, izlenmesi, ölçülmesi ve değerlendirilmesi amacıyla sermaye ve likidite yeterliliği de dâhil sınırlamalar ve standart oranlar belirlemek suretiyle, gerekli düzenlemeleri yapmaya ve bunlar hakkında her türlü tedbiri almaya yetkilidir</a:t>
            </a:r>
            <a:r>
              <a:rPr lang="tr-TR" i="1" dirty="0" smtClean="0"/>
              <a:t>”</a:t>
            </a:r>
            <a:r>
              <a:rPr lang="tr-TR" dirty="0" smtClean="0"/>
              <a:t>. </a:t>
            </a:r>
            <a:endParaRPr lang="tr-T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İçerik Yer Tutucusu"/>
          <p:cNvSpPr>
            <a:spLocks noGrp="1"/>
          </p:cNvSpPr>
          <p:nvPr>
            <p:ph idx="1"/>
          </p:nvPr>
        </p:nvSpPr>
        <p:spPr/>
        <p:txBody>
          <a:bodyPr/>
          <a:lstStyle/>
          <a:p>
            <a:r>
              <a:rPr lang="tr-TR" dirty="0" smtClean="0"/>
              <a:t>Buna karşılık kart çıkaran kuruluşlar da alınan tedbirleri uygulamakla yükümlüdür (BKK, md. 14/2). </a:t>
            </a:r>
          </a:p>
          <a:p>
            <a:r>
              <a:rPr lang="tr-TR" dirty="0" smtClean="0"/>
              <a:t>Bu </a:t>
            </a:r>
            <a:r>
              <a:rPr lang="tr-TR" b="1" dirty="0" smtClean="0"/>
              <a:t>tedbirleri uygulamayan kuruluşlara </a:t>
            </a:r>
            <a:r>
              <a:rPr lang="tr-TR" dirty="0" smtClean="0"/>
              <a:t>(2006 yılı için) </a:t>
            </a:r>
            <a:r>
              <a:rPr lang="tr-TR" b="1" dirty="0" smtClean="0"/>
              <a:t>10.000 TL’den 50.000 TL’ye kadar idari para cezası</a:t>
            </a:r>
            <a:r>
              <a:rPr lang="tr-TR" dirty="0" smtClean="0"/>
              <a:t> uygulanır (BKK, md. 35/1-d).</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Aynı zamanda </a:t>
            </a:r>
            <a:r>
              <a:rPr lang="tr-TR" dirty="0" smtClean="0">
                <a:effectLst>
                  <a:outerShdw blurRad="38100" dist="38100" dir="2700000" algn="tl">
                    <a:srgbClr val="000000">
                      <a:alpha val="43137"/>
                    </a:srgbClr>
                  </a:outerShdw>
                </a:effectLst>
              </a:rPr>
              <a:t>kart çıkaran kuruluş </a:t>
            </a:r>
            <a:r>
              <a:rPr lang="tr-TR" dirty="0" smtClean="0"/>
              <a:t>doğrudan ya da dolaylı olarak hizmet sektöründeki tedarik zincirini tamamlamak adına, işyerleri ile üye anlaşmaları yaparak kart sahiplerinin kartlarıyla işlem yapabilecekleri </a:t>
            </a:r>
            <a:r>
              <a:rPr lang="tr-TR" dirty="0" smtClean="0">
                <a:effectLst>
                  <a:outerShdw blurRad="38100" dist="38100" dir="2700000" algn="tl">
                    <a:srgbClr val="000000">
                      <a:alpha val="43137"/>
                    </a:srgbClr>
                  </a:outerShdw>
                </a:effectLst>
              </a:rPr>
              <a:t>işyerlerini tespit ederler</a:t>
            </a:r>
            <a:r>
              <a:rPr lang="tr-TR" dirty="0" smtClean="0"/>
              <a:t>. </a:t>
            </a:r>
          </a:p>
          <a:p>
            <a:r>
              <a:rPr lang="tr-TR" dirty="0" smtClean="0">
                <a:effectLst>
                  <a:outerShdw blurRad="38100" dist="38100" dir="2700000" algn="tl">
                    <a:srgbClr val="000000">
                      <a:alpha val="43137"/>
                    </a:srgbClr>
                  </a:outerShdw>
                </a:effectLst>
              </a:rPr>
              <a:t>Bu işlemi, üye iş yeri anlaşması yapan kuruluşlar </a:t>
            </a:r>
            <a:r>
              <a:rPr lang="tr-TR" dirty="0" smtClean="0"/>
              <a:t>(ki bu kuruluşlar banka kartlarının kabulünü sağlamak amacıyla işyerleri ile anlaşma akdetme yetkisine sahip </a:t>
            </a:r>
            <a:r>
              <a:rPr lang="tr-TR" dirty="0" smtClean="0">
                <a:solidFill>
                  <a:srgbClr val="FF0000"/>
                </a:solidFill>
              </a:rPr>
              <a:t>banka ya da diğer kuruluşlar</a:t>
            </a:r>
            <a:r>
              <a:rPr lang="tr-TR" dirty="0" smtClean="0"/>
              <a:t>dır (BKK, md. 3/1-h), bu kuruluşlar) </a:t>
            </a:r>
            <a:r>
              <a:rPr lang="tr-TR" dirty="0" smtClean="0">
                <a:effectLst>
                  <a:outerShdw blurRad="38100" dist="38100" dir="2700000" algn="tl">
                    <a:srgbClr val="000000">
                      <a:alpha val="43137"/>
                    </a:srgbClr>
                  </a:outerShdw>
                </a:effectLst>
              </a:rPr>
              <a:t>aracılığıyla yerine getirebilirler</a:t>
            </a:r>
            <a:r>
              <a:rPr lang="tr-TR" dirty="0" smtClean="0"/>
              <a:t>. </a:t>
            </a:r>
            <a:endParaRPr lang="tr-TR"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2218258"/>
          </a:xfrm>
        </p:spPr>
        <p:txBody>
          <a:bodyPr>
            <a:normAutofit fontScale="90000"/>
          </a:bodyPr>
          <a:lstStyle/>
          <a:p>
            <a:r>
              <a:rPr lang="tr-TR" b="1" dirty="0" smtClean="0"/>
              <a:t>Kuruluşların, Kart Sahiplerinin ve Üye İşyerleri İle Üye İşyeri Sözleşmesi Akdedenlerin Yükümlülükleri</a:t>
            </a:r>
            <a:br>
              <a:rPr lang="tr-TR" b="1" dirty="0" smtClean="0"/>
            </a:br>
            <a:endParaRPr lang="tr-TR" dirty="0"/>
          </a:p>
        </p:txBody>
      </p:sp>
      <p:sp>
        <p:nvSpPr>
          <p:cNvPr id="3" name="2 İçerik Yer Tutucusu"/>
          <p:cNvSpPr>
            <a:spLocks noGrp="1"/>
          </p:cNvSpPr>
          <p:nvPr>
            <p:ph idx="1"/>
          </p:nvPr>
        </p:nvSpPr>
        <p:spPr>
          <a:xfrm>
            <a:off x="457200" y="2924944"/>
            <a:ext cx="8229600" cy="3201219"/>
          </a:xfrm>
        </p:spPr>
        <p:txBody>
          <a:bodyPr/>
          <a:lstStyle/>
          <a:p>
            <a:endParaRPr lang="tr-T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2578298"/>
          </a:xfrm>
        </p:spPr>
        <p:txBody>
          <a:bodyPr/>
          <a:lstStyle/>
          <a:p>
            <a:r>
              <a:rPr lang="tr-TR" b="1" dirty="0" smtClean="0"/>
              <a:t>Kuruluşların Yükümlülükleri</a:t>
            </a:r>
            <a:endParaRPr lang="tr-TR" b="1"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i="1" dirty="0" smtClean="0"/>
              <a:t>Kuruluşların Kart Çıkarmalarına İlişkin Yükümlülükleri</a:t>
            </a:r>
            <a:endParaRPr lang="tr-TR" dirty="0"/>
          </a:p>
        </p:txBody>
      </p:sp>
      <p:sp>
        <p:nvSpPr>
          <p:cNvPr id="3" name="2 İçerik Yer Tutucusu"/>
          <p:cNvSpPr>
            <a:spLocks noGrp="1"/>
          </p:cNvSpPr>
          <p:nvPr>
            <p:ph idx="1"/>
          </p:nvPr>
        </p:nvSpPr>
        <p:spPr/>
        <p:txBody>
          <a:bodyPr>
            <a:normAutofit/>
          </a:bodyPr>
          <a:lstStyle/>
          <a:p>
            <a:r>
              <a:rPr lang="tr-TR" dirty="0" smtClean="0"/>
              <a:t>Kuruluşların müşterileri adına kart çıkarmaları için belirlenen </a:t>
            </a:r>
            <a:r>
              <a:rPr lang="tr-TR" b="1" dirty="0" smtClean="0"/>
              <a:t>ön şart müşterilerin talepte bulunmaları</a:t>
            </a:r>
            <a:r>
              <a:rPr lang="tr-TR" dirty="0" smtClean="0"/>
              <a:t> ya da </a:t>
            </a:r>
            <a:r>
              <a:rPr lang="tr-TR" b="1" dirty="0" smtClean="0"/>
              <a:t>kart çıkarmaya yönelen sözleşmeyi imzalamaları </a:t>
            </a:r>
            <a:r>
              <a:rPr lang="tr-TR" dirty="0" smtClean="0"/>
              <a:t>şeklindedir (BKK, md. 8/1). </a:t>
            </a:r>
          </a:p>
          <a:p>
            <a:r>
              <a:rPr lang="tr-TR" b="1" dirty="0" smtClean="0"/>
              <a:t>Talepte bulunmayan ya da sözleşme imzalamayan kart müşterilerine</a:t>
            </a:r>
            <a:r>
              <a:rPr lang="tr-TR" dirty="0" smtClean="0"/>
              <a:t> hiç bir şekilde </a:t>
            </a:r>
            <a:r>
              <a:rPr lang="tr-TR" b="1" dirty="0" smtClean="0">
                <a:solidFill>
                  <a:srgbClr val="FF0000"/>
                </a:solidFill>
              </a:rPr>
              <a:t>kart çıkarılamaz</a:t>
            </a:r>
            <a:r>
              <a:rPr lang="tr-TR" dirty="0" smtClean="0"/>
              <a:t>. </a:t>
            </a:r>
          </a:p>
          <a:p>
            <a:endParaRPr lang="tr-T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lstStyle/>
          <a:p>
            <a:r>
              <a:rPr lang="tr-TR" dirty="0" smtClean="0"/>
              <a:t>Kuruluşlar müşterilerinden karta ilişkin taleplerini </a:t>
            </a:r>
            <a:r>
              <a:rPr lang="tr-TR" b="1" dirty="0" smtClean="0"/>
              <a:t>genel müdürlük veya şube haricinde</a:t>
            </a:r>
            <a:r>
              <a:rPr lang="tr-TR" dirty="0" smtClean="0"/>
              <a:t> (BKK, md. 8/1), </a:t>
            </a:r>
            <a:r>
              <a:rPr lang="tr-TR" dirty="0" smtClean="0">
                <a:solidFill>
                  <a:srgbClr val="FF0000"/>
                </a:solidFill>
                <a:effectLst>
                  <a:outerShdw blurRad="38100" dist="38100" dir="2700000" algn="tl">
                    <a:srgbClr val="000000">
                      <a:alpha val="43137"/>
                    </a:srgbClr>
                  </a:outerShdw>
                </a:effectLst>
              </a:rPr>
              <a:t>müşteri ziyaretleri sırasında</a:t>
            </a:r>
            <a:r>
              <a:rPr lang="tr-TR" dirty="0" smtClean="0"/>
              <a:t>, </a:t>
            </a:r>
            <a:r>
              <a:rPr lang="tr-TR" dirty="0" smtClean="0">
                <a:effectLst>
                  <a:outerShdw blurRad="38100" dist="38100" dir="2700000" algn="tl">
                    <a:srgbClr val="000000">
                      <a:alpha val="43137"/>
                    </a:srgbClr>
                  </a:outerShdw>
                </a:effectLst>
              </a:rPr>
              <a:t>telefon ya da internet bankacılığı aracılığıyla</a:t>
            </a:r>
            <a:r>
              <a:rPr lang="tr-TR" dirty="0" smtClean="0"/>
              <a:t>, </a:t>
            </a:r>
            <a:r>
              <a:rPr lang="tr-TR" dirty="0" smtClean="0">
                <a:solidFill>
                  <a:srgbClr val="FF0000"/>
                </a:solidFill>
                <a:effectLst>
                  <a:outerShdw blurRad="38100" dist="38100" dir="2700000" algn="tl">
                    <a:srgbClr val="000000">
                      <a:alpha val="43137"/>
                    </a:srgbClr>
                  </a:outerShdw>
                </a:effectLst>
              </a:rPr>
              <a:t>otomatik ödeme makinelerinden </a:t>
            </a:r>
            <a:r>
              <a:rPr lang="tr-TR" dirty="0" smtClean="0"/>
              <a:t>(</a:t>
            </a:r>
            <a:r>
              <a:rPr lang="tr-TR" dirty="0" err="1" smtClean="0"/>
              <a:t>Automated</a:t>
            </a:r>
            <a:r>
              <a:rPr lang="tr-TR" dirty="0" smtClean="0"/>
              <a:t> Teller </a:t>
            </a:r>
            <a:r>
              <a:rPr lang="tr-TR" dirty="0" err="1" smtClean="0"/>
              <a:t>Machine</a:t>
            </a:r>
            <a:r>
              <a:rPr lang="tr-TR" dirty="0" smtClean="0"/>
              <a:t>-ATM), </a:t>
            </a:r>
            <a:r>
              <a:rPr lang="tr-TR" dirty="0" smtClean="0">
                <a:effectLst>
                  <a:outerShdw blurRad="38100" dist="38100" dir="2700000" algn="tl">
                    <a:srgbClr val="000000">
                      <a:alpha val="43137"/>
                    </a:srgbClr>
                  </a:outerShdw>
                </a:effectLst>
              </a:rPr>
              <a:t>üye işyerlerinden</a:t>
            </a:r>
            <a:r>
              <a:rPr lang="tr-TR" dirty="0" smtClean="0"/>
              <a:t>, </a:t>
            </a:r>
            <a:r>
              <a:rPr lang="tr-TR" dirty="0" smtClean="0">
                <a:solidFill>
                  <a:srgbClr val="FF0000"/>
                </a:solidFill>
                <a:effectLst>
                  <a:outerShdw blurRad="38100" dist="38100" dir="2700000" algn="tl">
                    <a:srgbClr val="000000">
                      <a:alpha val="43137"/>
                    </a:srgbClr>
                  </a:outerShdw>
                </a:effectLst>
              </a:rPr>
              <a:t>banka şubelerinin önünde kurulmuş stantlardan </a:t>
            </a:r>
            <a:r>
              <a:rPr lang="tr-TR" dirty="0" smtClean="0"/>
              <a:t>ve </a:t>
            </a:r>
            <a:r>
              <a:rPr lang="tr-TR" dirty="0" smtClean="0">
                <a:effectLst>
                  <a:outerShdw blurRad="38100" dist="38100" dir="2700000" algn="tl">
                    <a:srgbClr val="000000">
                      <a:alpha val="43137"/>
                    </a:srgbClr>
                  </a:outerShdw>
                </a:effectLst>
              </a:rPr>
              <a:t>diğer kamuya kapalı ya da açık alanlardan alabilirler</a:t>
            </a:r>
            <a:r>
              <a:rPr lang="tr-TR" dirty="0" smtClean="0"/>
              <a:t>.</a:t>
            </a:r>
            <a:endParaRPr lang="tr-T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32656"/>
            <a:ext cx="8229600" cy="6264696"/>
          </a:xfrm>
        </p:spPr>
        <p:txBody>
          <a:bodyPr>
            <a:normAutofit/>
          </a:bodyPr>
          <a:lstStyle/>
          <a:p>
            <a:r>
              <a:rPr lang="tr-TR" dirty="0" smtClean="0"/>
              <a:t>Kart müşterileri özellikle kredi kartları ile dönem içi yapmış oldukları harcamalara ilişkin ödemelerini belirlenen son ödeme tarihinde yaparlar. </a:t>
            </a:r>
          </a:p>
          <a:p>
            <a:r>
              <a:rPr lang="tr-TR" dirty="0" smtClean="0"/>
              <a:t>Kaldı ki; kredi kartı tanımından da faaliyetin özelliği bu şekilde ortaya çıkar. </a:t>
            </a:r>
          </a:p>
          <a:p>
            <a:r>
              <a:rPr lang="tr-TR" dirty="0" smtClean="0"/>
              <a:t>Çünkü kredi kartı, </a:t>
            </a:r>
            <a:r>
              <a:rPr lang="tr-TR" i="1" dirty="0" smtClean="0"/>
              <a:t>“...nakit kullanımı gerekmeksizin mal ve hizmet alımı veya nakit çekme olanağı sağlayan basılı kartı veya fizikî varlığı bulunmayan kart numarasını...”</a:t>
            </a:r>
            <a:r>
              <a:rPr lang="tr-TR" dirty="0" smtClean="0"/>
              <a:t> (BKK, md. 3/1-e)   ifade etmektedir. </a:t>
            </a:r>
            <a:endParaRPr lang="tr-T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20"/>
          </a:xfrm>
        </p:spPr>
        <p:txBody>
          <a:bodyPr>
            <a:normAutofit lnSpcReduction="10000"/>
          </a:bodyPr>
          <a:lstStyle/>
          <a:p>
            <a:r>
              <a:rPr lang="tr-TR" dirty="0" smtClean="0"/>
              <a:t>Mal ve hizmet alımından ya da nakit kullanımından kaynaklanan borç, ilgili dönem sonunda bankaya kısmen ya da tamamen ödenmek zorundadır.  </a:t>
            </a:r>
          </a:p>
          <a:p>
            <a:r>
              <a:rPr lang="tr-TR" dirty="0" smtClean="0"/>
              <a:t>Kanun koyucu </a:t>
            </a:r>
            <a:r>
              <a:rPr lang="tr-TR" dirty="0" smtClean="0">
                <a:solidFill>
                  <a:srgbClr val="FF0000"/>
                </a:solidFill>
                <a:effectLst>
                  <a:outerShdw blurRad="38100" dist="38100" dir="2700000" algn="tl">
                    <a:srgbClr val="000000">
                      <a:alpha val="43137"/>
                    </a:srgbClr>
                  </a:outerShdw>
                </a:effectLst>
              </a:rPr>
              <a:t>kısmi ödemeler için asgari ödeme tutarını belirlemek suretiyle, ekonomik ve finansal anlamda bazı önlemler almıştır</a:t>
            </a:r>
            <a:r>
              <a:rPr lang="tr-TR" dirty="0" smtClean="0"/>
              <a:t>. </a:t>
            </a:r>
          </a:p>
          <a:p>
            <a:r>
              <a:rPr lang="tr-TR" dirty="0" smtClean="0"/>
              <a:t>Asgari ödeme tutarı; hukuki anlamda </a:t>
            </a:r>
            <a:r>
              <a:rPr lang="tr-TR" i="1" dirty="0" smtClean="0"/>
              <a:t>“...dönem borcunun ödenmesi gereken en az tutarı...”</a:t>
            </a:r>
            <a:r>
              <a:rPr lang="tr-TR" dirty="0" smtClean="0"/>
              <a:t> şeklinde tanımlanmıştır. </a:t>
            </a:r>
          </a:p>
          <a:p>
            <a:r>
              <a:rPr lang="tr-TR" dirty="0" smtClean="0"/>
              <a:t>Bu tutara ilişkin oranlar BKHY md. 17/3-(h)’de düzenlenmiştir. </a:t>
            </a:r>
          </a:p>
          <a:p>
            <a:r>
              <a:rPr lang="tr-TR" b="1" dirty="0" smtClean="0"/>
              <a:t>Asgari tutarlar Tablo 7</a:t>
            </a:r>
            <a:r>
              <a:rPr lang="tr-TR" dirty="0" smtClean="0"/>
              <a:t>’de verilmiştir. </a:t>
            </a:r>
          </a:p>
          <a:p>
            <a:endParaRPr lang="tr-T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t>Tablo 7 Kredi Kartı Asgari Ödeme Tutarları</a:t>
            </a:r>
            <a:endParaRPr lang="tr-TR" dirty="0"/>
          </a:p>
        </p:txBody>
      </p:sp>
      <p:graphicFrame>
        <p:nvGraphicFramePr>
          <p:cNvPr id="4" name="3 Tablo"/>
          <p:cNvGraphicFramePr>
            <a:graphicFrameLocks noGrp="1"/>
          </p:cNvGraphicFramePr>
          <p:nvPr/>
        </p:nvGraphicFramePr>
        <p:xfrm>
          <a:off x="323529" y="1700808"/>
          <a:ext cx="8352926" cy="4176462"/>
        </p:xfrm>
        <a:graphic>
          <a:graphicData uri="http://schemas.openxmlformats.org/drawingml/2006/table">
            <a:tbl>
              <a:tblPr/>
              <a:tblGrid>
                <a:gridCol w="4176463"/>
                <a:gridCol w="4176463"/>
              </a:tblGrid>
              <a:tr h="1193274">
                <a:tc>
                  <a:txBody>
                    <a:bodyPr/>
                    <a:lstStyle/>
                    <a:p>
                      <a:pPr indent="252095" algn="ctr">
                        <a:lnSpc>
                          <a:spcPts val="1200"/>
                        </a:lnSpc>
                        <a:spcAft>
                          <a:spcPts val="0"/>
                        </a:spcAft>
                      </a:pPr>
                      <a:endParaRPr lang="tr-TR" sz="2800" b="1" dirty="0" smtClean="0">
                        <a:latin typeface="Calibri"/>
                        <a:ea typeface="Calibri"/>
                        <a:cs typeface="Times New Roman"/>
                      </a:endParaRPr>
                    </a:p>
                    <a:p>
                      <a:pPr indent="252095" algn="ctr">
                        <a:lnSpc>
                          <a:spcPts val="1200"/>
                        </a:lnSpc>
                        <a:spcAft>
                          <a:spcPts val="0"/>
                        </a:spcAft>
                      </a:pPr>
                      <a:r>
                        <a:rPr lang="tr-TR" sz="2800" b="1" dirty="0" smtClean="0">
                          <a:latin typeface="Calibri"/>
                          <a:ea typeface="Calibri"/>
                          <a:cs typeface="Times New Roman"/>
                        </a:rPr>
                        <a:t>Kredi </a:t>
                      </a:r>
                      <a:r>
                        <a:rPr lang="tr-TR" sz="2800" b="1" dirty="0">
                          <a:latin typeface="Calibri"/>
                          <a:ea typeface="Calibri"/>
                          <a:cs typeface="Times New Roman"/>
                        </a:rPr>
                        <a:t>Kart Limiti</a:t>
                      </a:r>
                      <a:endParaRPr lang="tr-TR" sz="28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a:lnSpc>
                          <a:spcPts val="1200"/>
                        </a:lnSpc>
                        <a:spcAft>
                          <a:spcPts val="0"/>
                        </a:spcAft>
                      </a:pPr>
                      <a:endParaRPr lang="tr-TR" sz="2800" b="1" dirty="0" smtClean="0">
                        <a:latin typeface="Calibri"/>
                        <a:ea typeface="Calibri"/>
                        <a:cs typeface="Times New Roman"/>
                      </a:endParaRPr>
                    </a:p>
                    <a:p>
                      <a:pPr indent="252095" algn="ctr">
                        <a:lnSpc>
                          <a:spcPts val="1200"/>
                        </a:lnSpc>
                        <a:spcAft>
                          <a:spcPts val="0"/>
                        </a:spcAft>
                      </a:pPr>
                      <a:r>
                        <a:rPr lang="tr-TR" sz="2800" b="1" dirty="0" smtClean="0">
                          <a:latin typeface="Calibri"/>
                          <a:ea typeface="Calibri"/>
                          <a:cs typeface="Times New Roman"/>
                        </a:rPr>
                        <a:t>Asgari </a:t>
                      </a:r>
                      <a:r>
                        <a:rPr lang="tr-TR" sz="2800" b="1" dirty="0">
                          <a:latin typeface="Calibri"/>
                          <a:ea typeface="Calibri"/>
                          <a:cs typeface="Times New Roman"/>
                        </a:rPr>
                        <a:t>Ödeme Tutarı </a:t>
                      </a:r>
                      <a:endParaRPr lang="tr-TR" sz="2800" b="1" dirty="0" smtClean="0">
                        <a:latin typeface="Calibri"/>
                        <a:ea typeface="Calibri"/>
                        <a:cs typeface="Times New Roman"/>
                      </a:endParaRPr>
                    </a:p>
                    <a:p>
                      <a:pPr indent="252095" algn="ctr">
                        <a:lnSpc>
                          <a:spcPts val="1200"/>
                        </a:lnSpc>
                        <a:spcAft>
                          <a:spcPts val="0"/>
                        </a:spcAft>
                      </a:pPr>
                      <a:endParaRPr lang="tr-TR" sz="2800" b="1" dirty="0" smtClean="0">
                        <a:latin typeface="Calibri"/>
                        <a:ea typeface="Calibri"/>
                        <a:cs typeface="Times New Roman"/>
                      </a:endParaRPr>
                    </a:p>
                    <a:p>
                      <a:pPr indent="252095" algn="ctr">
                        <a:lnSpc>
                          <a:spcPts val="1200"/>
                        </a:lnSpc>
                        <a:spcAft>
                          <a:spcPts val="0"/>
                        </a:spcAft>
                      </a:pPr>
                      <a:r>
                        <a:rPr lang="tr-TR" sz="2800" b="1" dirty="0" smtClean="0">
                          <a:latin typeface="Calibri"/>
                          <a:ea typeface="Calibri"/>
                          <a:cs typeface="Times New Roman"/>
                        </a:rPr>
                        <a:t>Dönem </a:t>
                      </a:r>
                      <a:r>
                        <a:rPr lang="tr-TR" sz="2800" b="1" dirty="0">
                          <a:latin typeface="Calibri"/>
                          <a:ea typeface="Calibri"/>
                          <a:cs typeface="Times New Roman"/>
                        </a:rPr>
                        <a:t>Borcunun</a:t>
                      </a:r>
                      <a:endParaRPr lang="tr-TR" sz="2800" dirty="0">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6638">
                <a:tc>
                  <a:txBody>
                    <a:bodyPr/>
                    <a:lstStyle/>
                    <a:p>
                      <a:pPr indent="252095" algn="just">
                        <a:lnSpc>
                          <a:spcPts val="1200"/>
                        </a:lnSpc>
                        <a:spcAft>
                          <a:spcPts val="0"/>
                        </a:spcAft>
                      </a:pPr>
                      <a:endParaRPr lang="tr-TR" sz="2800" dirty="0" smtClean="0">
                        <a:latin typeface="Calibri"/>
                        <a:ea typeface="Calibri"/>
                        <a:cs typeface="Times New Roman"/>
                      </a:endParaRPr>
                    </a:p>
                    <a:p>
                      <a:pPr indent="252095" algn="just">
                        <a:lnSpc>
                          <a:spcPts val="1200"/>
                        </a:lnSpc>
                        <a:spcAft>
                          <a:spcPts val="0"/>
                        </a:spcAft>
                      </a:pPr>
                      <a:r>
                        <a:rPr lang="tr-TR" sz="2800" dirty="0" smtClean="0">
                          <a:latin typeface="Calibri"/>
                          <a:ea typeface="Calibri"/>
                          <a:cs typeface="Times New Roman"/>
                        </a:rPr>
                        <a:t>0 </a:t>
                      </a:r>
                      <a:r>
                        <a:rPr lang="tr-TR" sz="2800" dirty="0">
                          <a:latin typeface="Calibri"/>
                          <a:ea typeface="Calibri"/>
                          <a:cs typeface="Times New Roman"/>
                        </a:rPr>
                        <a:t>-15.000 TL</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indent="252095" algn="ctr">
                        <a:lnSpc>
                          <a:spcPts val="1200"/>
                        </a:lnSpc>
                        <a:spcAft>
                          <a:spcPts val="0"/>
                        </a:spcAft>
                      </a:pPr>
                      <a:endParaRPr lang="tr-TR" sz="2800" dirty="0" smtClean="0">
                        <a:latin typeface="Calibri"/>
                        <a:ea typeface="Calibri"/>
                        <a:cs typeface="Times New Roman"/>
                      </a:endParaRPr>
                    </a:p>
                    <a:p>
                      <a:pPr indent="252095" algn="ctr">
                        <a:lnSpc>
                          <a:spcPts val="1200"/>
                        </a:lnSpc>
                        <a:spcAft>
                          <a:spcPts val="0"/>
                        </a:spcAft>
                      </a:pPr>
                      <a:r>
                        <a:rPr lang="tr-TR" sz="2800" dirty="0" smtClean="0">
                          <a:latin typeface="Calibri"/>
                          <a:ea typeface="Calibri"/>
                          <a:cs typeface="Times New Roman"/>
                        </a:rPr>
                        <a:t>% </a:t>
                      </a:r>
                      <a:r>
                        <a:rPr lang="tr-TR" sz="2800" dirty="0">
                          <a:latin typeface="Calibri"/>
                          <a:ea typeface="Calibri"/>
                          <a:cs typeface="Times New Roman"/>
                        </a:rPr>
                        <a:t>30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596638">
                <a:tc>
                  <a:txBody>
                    <a:bodyPr/>
                    <a:lstStyle/>
                    <a:p>
                      <a:pPr indent="252095" algn="just">
                        <a:lnSpc>
                          <a:spcPts val="1200"/>
                        </a:lnSpc>
                        <a:spcAft>
                          <a:spcPts val="0"/>
                        </a:spcAft>
                      </a:pPr>
                      <a:endParaRPr lang="tr-TR" sz="2800" dirty="0" smtClean="0">
                        <a:latin typeface="Calibri"/>
                        <a:ea typeface="Calibri"/>
                        <a:cs typeface="Times New Roman"/>
                      </a:endParaRPr>
                    </a:p>
                    <a:p>
                      <a:pPr indent="252095" algn="just">
                        <a:lnSpc>
                          <a:spcPts val="1200"/>
                        </a:lnSpc>
                        <a:spcAft>
                          <a:spcPts val="0"/>
                        </a:spcAft>
                      </a:pPr>
                      <a:r>
                        <a:rPr lang="tr-TR" sz="2800" dirty="0" smtClean="0">
                          <a:latin typeface="Calibri"/>
                          <a:ea typeface="Calibri"/>
                          <a:cs typeface="Times New Roman"/>
                        </a:rPr>
                        <a:t>15.001- </a:t>
                      </a:r>
                      <a:r>
                        <a:rPr lang="tr-TR" sz="2800" dirty="0">
                          <a:latin typeface="Calibri"/>
                          <a:ea typeface="Calibri"/>
                          <a:cs typeface="Times New Roman"/>
                        </a:rPr>
                        <a:t>20.000 TL </a:t>
                      </a:r>
                    </a:p>
                  </a:txBody>
                  <a:tcPr marL="68580" marR="68580" marT="0" marB="0">
                    <a:lnL>
                      <a:noFill/>
                    </a:lnL>
                    <a:lnR>
                      <a:noFill/>
                    </a:lnR>
                    <a:lnT>
                      <a:noFill/>
                    </a:lnT>
                    <a:lnB>
                      <a:noFill/>
                    </a:lnB>
                  </a:tcPr>
                </a:tc>
                <a:tc>
                  <a:txBody>
                    <a:bodyPr/>
                    <a:lstStyle/>
                    <a:p>
                      <a:pPr indent="252095" algn="ctr">
                        <a:lnSpc>
                          <a:spcPts val="1200"/>
                        </a:lnSpc>
                        <a:spcAft>
                          <a:spcPts val="0"/>
                        </a:spcAft>
                      </a:pPr>
                      <a:endParaRPr lang="tr-TR" sz="2800" dirty="0" smtClean="0">
                        <a:latin typeface="Calibri"/>
                        <a:ea typeface="Calibri"/>
                        <a:cs typeface="Times New Roman"/>
                      </a:endParaRPr>
                    </a:p>
                    <a:p>
                      <a:pPr indent="252095" algn="ctr">
                        <a:lnSpc>
                          <a:spcPts val="1200"/>
                        </a:lnSpc>
                        <a:spcAft>
                          <a:spcPts val="0"/>
                        </a:spcAft>
                      </a:pPr>
                      <a:r>
                        <a:rPr lang="tr-TR" sz="2800" dirty="0" smtClean="0">
                          <a:latin typeface="Calibri"/>
                          <a:ea typeface="Calibri"/>
                          <a:cs typeface="Times New Roman"/>
                        </a:rPr>
                        <a:t>% </a:t>
                      </a:r>
                      <a:r>
                        <a:rPr lang="tr-TR" sz="2800" dirty="0">
                          <a:latin typeface="Calibri"/>
                          <a:ea typeface="Calibri"/>
                          <a:cs typeface="Times New Roman"/>
                        </a:rPr>
                        <a:t>35</a:t>
                      </a:r>
                    </a:p>
                  </a:txBody>
                  <a:tcPr marL="68580" marR="68580" marT="0" marB="0">
                    <a:lnL>
                      <a:noFill/>
                    </a:lnL>
                    <a:lnR>
                      <a:noFill/>
                    </a:lnR>
                    <a:lnT>
                      <a:noFill/>
                    </a:lnT>
                    <a:lnB>
                      <a:noFill/>
                    </a:lnB>
                  </a:tcPr>
                </a:tc>
              </a:tr>
              <a:tr h="596638">
                <a:tc>
                  <a:txBody>
                    <a:bodyPr/>
                    <a:lstStyle/>
                    <a:p>
                      <a:pPr indent="252095" algn="just">
                        <a:lnSpc>
                          <a:spcPts val="1200"/>
                        </a:lnSpc>
                        <a:spcAft>
                          <a:spcPts val="0"/>
                        </a:spcAft>
                      </a:pPr>
                      <a:endParaRPr lang="tr-TR" sz="2800" dirty="0" smtClean="0">
                        <a:latin typeface="Calibri"/>
                        <a:ea typeface="Calibri"/>
                        <a:cs typeface="Times New Roman"/>
                      </a:endParaRPr>
                    </a:p>
                    <a:p>
                      <a:pPr indent="252095" algn="just">
                        <a:lnSpc>
                          <a:spcPts val="1200"/>
                        </a:lnSpc>
                        <a:spcAft>
                          <a:spcPts val="0"/>
                        </a:spcAft>
                      </a:pPr>
                      <a:r>
                        <a:rPr lang="tr-TR" sz="2800" dirty="0" smtClean="0">
                          <a:latin typeface="Calibri"/>
                          <a:ea typeface="Calibri"/>
                          <a:cs typeface="Times New Roman"/>
                        </a:rPr>
                        <a:t>20.001 </a:t>
                      </a:r>
                      <a:r>
                        <a:rPr lang="tr-TR" sz="2800" dirty="0">
                          <a:latin typeface="Calibri"/>
                          <a:ea typeface="Calibri"/>
                          <a:cs typeface="Times New Roman"/>
                        </a:rPr>
                        <a:t>TL ve üzeri</a:t>
                      </a:r>
                    </a:p>
                  </a:txBody>
                  <a:tcPr marL="68580" marR="68580" marT="0" marB="0">
                    <a:lnL>
                      <a:noFill/>
                    </a:lnL>
                    <a:lnR>
                      <a:noFill/>
                    </a:lnR>
                    <a:lnT>
                      <a:noFill/>
                    </a:lnT>
                    <a:lnB>
                      <a:noFill/>
                    </a:lnB>
                  </a:tcPr>
                </a:tc>
                <a:tc>
                  <a:txBody>
                    <a:bodyPr/>
                    <a:lstStyle/>
                    <a:p>
                      <a:pPr indent="252095" algn="ctr">
                        <a:lnSpc>
                          <a:spcPts val="1200"/>
                        </a:lnSpc>
                        <a:spcAft>
                          <a:spcPts val="0"/>
                        </a:spcAft>
                      </a:pPr>
                      <a:endParaRPr lang="tr-TR" sz="2800" dirty="0" smtClean="0">
                        <a:latin typeface="Calibri"/>
                        <a:ea typeface="Calibri"/>
                        <a:cs typeface="Times New Roman"/>
                      </a:endParaRPr>
                    </a:p>
                    <a:p>
                      <a:pPr indent="252095" algn="ctr">
                        <a:lnSpc>
                          <a:spcPts val="1200"/>
                        </a:lnSpc>
                        <a:spcAft>
                          <a:spcPts val="0"/>
                        </a:spcAft>
                      </a:pPr>
                      <a:r>
                        <a:rPr lang="tr-TR" sz="2800" dirty="0" smtClean="0">
                          <a:latin typeface="Calibri"/>
                          <a:ea typeface="Calibri"/>
                          <a:cs typeface="Times New Roman"/>
                        </a:rPr>
                        <a:t>% </a:t>
                      </a:r>
                      <a:r>
                        <a:rPr lang="tr-TR" sz="2800" dirty="0">
                          <a:latin typeface="Calibri"/>
                          <a:ea typeface="Calibri"/>
                          <a:cs typeface="Times New Roman"/>
                        </a:rPr>
                        <a:t>40</a:t>
                      </a:r>
                    </a:p>
                  </a:txBody>
                  <a:tcPr marL="68580" marR="68580" marT="0" marB="0">
                    <a:lnL>
                      <a:noFill/>
                    </a:lnL>
                    <a:lnR>
                      <a:noFill/>
                    </a:lnR>
                    <a:lnT>
                      <a:noFill/>
                    </a:lnT>
                    <a:lnB>
                      <a:noFill/>
                    </a:lnB>
                  </a:tcPr>
                </a:tc>
              </a:tr>
              <a:tr h="1193274">
                <a:tc>
                  <a:txBody>
                    <a:bodyPr/>
                    <a:lstStyle/>
                    <a:p>
                      <a:pPr indent="252095" algn="just">
                        <a:lnSpc>
                          <a:spcPts val="1200"/>
                        </a:lnSpc>
                        <a:spcAft>
                          <a:spcPts val="0"/>
                        </a:spcAft>
                      </a:pPr>
                      <a:endParaRPr lang="tr-TR" sz="2800" dirty="0" smtClean="0">
                        <a:latin typeface="Calibri"/>
                        <a:ea typeface="Calibri"/>
                        <a:cs typeface="Times New Roman"/>
                      </a:endParaRPr>
                    </a:p>
                    <a:p>
                      <a:pPr indent="252095" algn="just">
                        <a:lnSpc>
                          <a:spcPts val="1200"/>
                        </a:lnSpc>
                        <a:spcAft>
                          <a:spcPts val="0"/>
                        </a:spcAft>
                      </a:pPr>
                      <a:r>
                        <a:rPr lang="tr-TR" sz="2800" dirty="0" smtClean="0">
                          <a:latin typeface="Calibri"/>
                          <a:ea typeface="Calibri"/>
                          <a:cs typeface="Times New Roman"/>
                        </a:rPr>
                        <a:t>Kartın </a:t>
                      </a:r>
                      <a:r>
                        <a:rPr lang="tr-TR" sz="2800" dirty="0">
                          <a:latin typeface="Calibri"/>
                          <a:ea typeface="Calibri"/>
                          <a:cs typeface="Times New Roman"/>
                        </a:rPr>
                        <a:t>Kullanıldığı ilk yılda </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indent="252095" algn="ctr">
                        <a:lnSpc>
                          <a:spcPts val="1200"/>
                        </a:lnSpc>
                        <a:spcAft>
                          <a:spcPts val="0"/>
                        </a:spcAft>
                      </a:pPr>
                      <a:endParaRPr lang="tr-TR" sz="2800" dirty="0" smtClean="0">
                        <a:latin typeface="Calibri"/>
                        <a:ea typeface="Calibri"/>
                        <a:cs typeface="Times New Roman"/>
                      </a:endParaRPr>
                    </a:p>
                    <a:p>
                      <a:pPr indent="252095" algn="ctr">
                        <a:lnSpc>
                          <a:spcPts val="1200"/>
                        </a:lnSpc>
                        <a:spcAft>
                          <a:spcPts val="0"/>
                        </a:spcAft>
                      </a:pPr>
                      <a:r>
                        <a:rPr lang="tr-TR" sz="2800" dirty="0" smtClean="0">
                          <a:latin typeface="Calibri"/>
                          <a:ea typeface="Calibri"/>
                          <a:cs typeface="Times New Roman"/>
                        </a:rPr>
                        <a:t>% </a:t>
                      </a:r>
                      <a:r>
                        <a:rPr lang="tr-TR" sz="2800" dirty="0">
                          <a:latin typeface="Calibri"/>
                          <a:ea typeface="Calibri"/>
                          <a:cs typeface="Times New Roman"/>
                        </a:rPr>
                        <a:t>40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88640"/>
            <a:ext cx="8229600" cy="6480719"/>
          </a:xfrm>
        </p:spPr>
        <p:txBody>
          <a:bodyPr>
            <a:normAutofit lnSpcReduction="10000"/>
          </a:bodyPr>
          <a:lstStyle/>
          <a:p>
            <a:r>
              <a:rPr lang="tr-TR" dirty="0" smtClean="0"/>
              <a:t>Müşterilerin dönem içi harcamaları kendilerine </a:t>
            </a:r>
            <a:r>
              <a:rPr lang="tr-TR" b="1" dirty="0" smtClean="0"/>
              <a:t>hesap özetleri hazırlanmak suretiyle bildirilir </a:t>
            </a:r>
            <a:r>
              <a:rPr lang="tr-TR" dirty="0" smtClean="0"/>
              <a:t>(BKK, md. 10). </a:t>
            </a:r>
          </a:p>
          <a:p>
            <a:r>
              <a:rPr lang="tr-TR" dirty="0" smtClean="0"/>
              <a:t>Bildirim; </a:t>
            </a:r>
            <a:r>
              <a:rPr lang="tr-TR" b="1" dirty="0" smtClean="0"/>
              <a:t>basılı, kısa mesaj ya da elektronik ortamda gerçekleşebilir</a:t>
            </a:r>
            <a:r>
              <a:rPr lang="tr-TR" dirty="0" smtClean="0"/>
              <a:t>. </a:t>
            </a:r>
          </a:p>
          <a:p>
            <a:r>
              <a:rPr lang="tr-TR" dirty="0" smtClean="0"/>
              <a:t>Bildirimin hangi yolla yapılacağı müşterinin talebine göre belirlenir (BKK, md. 10). </a:t>
            </a:r>
          </a:p>
          <a:p>
            <a:r>
              <a:rPr lang="tr-TR" dirty="0" smtClean="0"/>
              <a:t>Bu belirlemelere bağlı olarak müşterinin ödemesi gereken asgari tutarı </a:t>
            </a:r>
            <a:r>
              <a:rPr lang="tr-TR" b="1" dirty="0" smtClean="0"/>
              <a:t>son ödeme tarihini takip eden üç ay içinde ödenmemesi durumunda</a:t>
            </a:r>
            <a:r>
              <a:rPr lang="tr-TR" dirty="0" smtClean="0"/>
              <a:t>, </a:t>
            </a:r>
            <a:r>
              <a:rPr lang="tr-TR" b="1" dirty="0" smtClean="0">
                <a:solidFill>
                  <a:srgbClr val="FF0000"/>
                </a:solidFill>
              </a:rPr>
              <a:t>kart çıkaran kuruluş kart sahibini bir tebligatla uyarması gerekmektedir </a:t>
            </a:r>
            <a:r>
              <a:rPr lang="tr-TR" dirty="0" smtClean="0"/>
              <a:t>(BKK, md. 8/2).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336704"/>
          </a:xfrm>
        </p:spPr>
        <p:txBody>
          <a:bodyPr>
            <a:normAutofit/>
          </a:bodyPr>
          <a:lstStyle/>
          <a:p>
            <a:r>
              <a:rPr lang="tr-TR" dirty="0" smtClean="0"/>
              <a:t>Kuruluş uyarıda; </a:t>
            </a:r>
            <a:r>
              <a:rPr lang="tr-TR" u="sng" dirty="0" smtClean="0"/>
              <a:t>tebellüğ edilen bildirimden itibaren bir aylık süre içerisinde </a:t>
            </a:r>
            <a:r>
              <a:rPr lang="tr-TR" i="1" dirty="0" smtClean="0"/>
              <a:t>“...asgari tutarın ödenmemesi ya da banka kartı ile kredi kartı kullanımından dolayı adli cezaların uygulanması halinde...”</a:t>
            </a:r>
            <a:r>
              <a:rPr lang="tr-TR" dirty="0" smtClean="0"/>
              <a:t> </a:t>
            </a:r>
            <a:r>
              <a:rPr lang="tr-TR" dirty="0" smtClean="0">
                <a:solidFill>
                  <a:srgbClr val="FF0000"/>
                </a:solidFill>
                <a:effectLst>
                  <a:outerShdw blurRad="38100" dist="38100" dir="2700000" algn="tl">
                    <a:srgbClr val="000000">
                      <a:alpha val="43137"/>
                    </a:srgbClr>
                  </a:outerShdw>
                </a:effectLst>
              </a:rPr>
              <a:t>müşterinin</a:t>
            </a:r>
            <a:r>
              <a:rPr lang="tr-TR" dirty="0" smtClean="0"/>
              <a:t> (yani kart sahibinin) </a:t>
            </a:r>
            <a:r>
              <a:rPr lang="tr-TR" dirty="0" smtClean="0">
                <a:solidFill>
                  <a:srgbClr val="FF0000"/>
                </a:solidFill>
                <a:effectLst>
                  <a:outerShdw blurRad="38100" dist="38100" dir="2700000" algn="tl">
                    <a:srgbClr val="000000">
                      <a:alpha val="43137"/>
                    </a:srgbClr>
                  </a:outerShdw>
                </a:effectLst>
              </a:rPr>
              <a:t>kartının iptal edileceğini kendisine bildirir</a:t>
            </a:r>
            <a:r>
              <a:rPr lang="tr-TR" dirty="0" smtClean="0"/>
              <a:t> (BKK, md. 8/2). </a:t>
            </a:r>
          </a:p>
          <a:p>
            <a:r>
              <a:rPr lang="tr-TR" dirty="0" smtClean="0"/>
              <a:t>Asgari tutarın ödenmemesi halinde kart çıkaran kuruluş, kart sahibine verdiği </a:t>
            </a:r>
            <a:r>
              <a:rPr lang="tr-TR" b="1" dirty="0" smtClean="0"/>
              <a:t>kredi kartlarını iptal eder </a:t>
            </a:r>
            <a:r>
              <a:rPr lang="tr-TR" dirty="0" smtClean="0"/>
              <a:t>ayrıca kredi kartından doğan </a:t>
            </a:r>
            <a:r>
              <a:rPr lang="tr-TR" u="sng" dirty="0" smtClean="0">
                <a:effectLst>
                  <a:outerShdw blurRad="38100" dist="38100" dir="2700000" algn="tl">
                    <a:srgbClr val="000000">
                      <a:alpha val="43137"/>
                    </a:srgbClr>
                  </a:outerShdw>
                </a:effectLst>
              </a:rPr>
              <a:t>borç toplamı tamamen ödenmedikçe müşteriye yeni kart çıkaramaz </a:t>
            </a:r>
            <a:r>
              <a:rPr lang="tr-TR" dirty="0" smtClean="0"/>
              <a:t>(BKK, md. 8/2).</a:t>
            </a:r>
            <a:endParaRPr lang="tr-T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0648"/>
            <a:ext cx="8229600" cy="6264696"/>
          </a:xfrm>
        </p:spPr>
        <p:txBody>
          <a:bodyPr>
            <a:normAutofit/>
          </a:bodyPr>
          <a:lstStyle/>
          <a:p>
            <a:r>
              <a:rPr lang="tr-TR" dirty="0" smtClean="0"/>
              <a:t>Kart çıkaran kuruluşların faaliyet izni almaları için konulan ön şartlardan biri olan; </a:t>
            </a:r>
            <a:r>
              <a:rPr lang="tr-TR" u="sng" dirty="0" smtClean="0"/>
              <a:t>“</a:t>
            </a:r>
            <a:r>
              <a:rPr lang="tr-TR" i="1" u="sng" dirty="0" smtClean="0"/>
              <a:t>müşterilerin şikâyet ve itirazlarını cevap verecek bir birimin oluşturulması</a:t>
            </a:r>
            <a:r>
              <a:rPr lang="tr-TR" u="sng" dirty="0" smtClean="0"/>
              <a:t>” şartı</a:t>
            </a:r>
            <a:r>
              <a:rPr lang="tr-TR" dirty="0" smtClean="0"/>
              <a:t>, </a:t>
            </a:r>
            <a:r>
              <a:rPr lang="tr-TR" b="1" dirty="0" smtClean="0"/>
              <a:t>paralel bir düzenleme ile burada da ele alınmış</a:t>
            </a:r>
            <a:r>
              <a:rPr lang="tr-TR" dirty="0" smtClean="0"/>
              <a:t>tır. </a:t>
            </a:r>
          </a:p>
          <a:p>
            <a:r>
              <a:rPr lang="tr-TR" dirty="0" smtClean="0"/>
              <a:t>Kuruluşlar; </a:t>
            </a:r>
            <a:r>
              <a:rPr lang="tr-TR" u="sng" dirty="0" smtClean="0"/>
              <a:t>kartların düzenli ve güvenli kullanımı</a:t>
            </a:r>
            <a:r>
              <a:rPr lang="tr-TR" dirty="0" smtClean="0"/>
              <a:t> yanında </a:t>
            </a:r>
            <a:r>
              <a:rPr lang="tr-TR" u="sng" dirty="0" smtClean="0"/>
              <a:t>bildirim, talep, şikâyet ve itirazlara yönelik gerekli tedbirleri</a:t>
            </a:r>
            <a:r>
              <a:rPr lang="tr-TR" dirty="0" smtClean="0"/>
              <a:t> </a:t>
            </a:r>
            <a:r>
              <a:rPr lang="tr-TR" u="sng" dirty="0" smtClean="0"/>
              <a:t>almaya yarayan sistemi kurmak ve kesintisiz olarak işletmek</a:t>
            </a:r>
            <a:r>
              <a:rPr lang="tr-TR" dirty="0" smtClean="0"/>
              <a:t>le yükümlendirilmiştir (BKK, md. 8/3). </a:t>
            </a: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800</TotalTime>
  <Words>12646</Words>
  <Application>Microsoft Office PowerPoint</Application>
  <PresentationFormat>Ekran Gösterisi (4:3)</PresentationFormat>
  <Paragraphs>640</Paragraphs>
  <Slides>217</Slides>
  <Notes>0</Notes>
  <HiddenSlides>0</HiddenSlides>
  <MMClips>0</MMClips>
  <ScaleCrop>false</ScaleCrop>
  <HeadingPairs>
    <vt:vector size="4" baseType="variant">
      <vt:variant>
        <vt:lpstr>Tema</vt:lpstr>
      </vt:variant>
      <vt:variant>
        <vt:i4>1</vt:i4>
      </vt:variant>
      <vt:variant>
        <vt:lpstr>Slayt Başlıkları</vt:lpstr>
      </vt:variant>
      <vt:variant>
        <vt:i4>217</vt:i4>
      </vt:variant>
    </vt:vector>
  </HeadingPairs>
  <TitlesOfParts>
    <vt:vector size="218" baseType="lpstr">
      <vt:lpstr>Ofis Teması</vt:lpstr>
      <vt:lpstr>BANKACILIK HUKUKU</vt:lpstr>
      <vt:lpstr>Banka Kartları ve Kredi Kartları</vt:lpstr>
      <vt:lpstr>Banka Kartı ve Kredi Kartının Tanımı</vt:lpstr>
      <vt:lpstr>Slayt 4</vt:lpstr>
      <vt:lpstr>Slayt 5</vt:lpstr>
      <vt:lpstr>Slayt 6</vt:lpstr>
      <vt:lpstr>Banka Kartı ve Kredi Kartı İşlemlerinde Ödeme Sistematiği</vt:lpstr>
      <vt:lpstr>Slayt 8</vt:lpstr>
      <vt:lpstr>Slayt 9</vt:lpstr>
      <vt:lpstr>Slayt 10</vt:lpstr>
      <vt:lpstr>Slayt 11</vt:lpstr>
      <vt:lpstr>Slayt 12</vt:lpstr>
      <vt:lpstr>Slayt 13</vt:lpstr>
      <vt:lpstr>Slayt 14</vt:lpstr>
      <vt:lpstr>Slayt 15</vt:lpstr>
      <vt:lpstr>Slayt 16</vt:lpstr>
      <vt:lpstr>Slayt 17</vt:lpstr>
      <vt:lpstr>Şekil 23 Kartlı Sistemin İşleyişi</vt:lpstr>
      <vt:lpstr>Banka Kartı ve Kredi Kartı Sisteminin Araçları</vt:lpstr>
      <vt:lpstr>Slayt 20</vt:lpstr>
      <vt:lpstr>Slayt 21</vt:lpstr>
      <vt:lpstr>Şekil 24 Örnek ATM</vt:lpstr>
      <vt:lpstr>Slayt 23</vt:lpstr>
      <vt:lpstr>Slayt 24</vt:lpstr>
      <vt:lpstr>Slayt 25</vt:lpstr>
      <vt:lpstr>Slayt 26</vt:lpstr>
      <vt:lpstr>Slayt 27</vt:lpstr>
      <vt:lpstr>Resim 1 Örnek Bir Banka Kartının Ön ve Arka Yüzü</vt:lpstr>
      <vt:lpstr>Resim 2 Örnek Bir Kredi Kartının Ön ve Arka Yüzü</vt:lpstr>
      <vt:lpstr>Slayt 30</vt:lpstr>
      <vt:lpstr>Slayt 31</vt:lpstr>
      <vt:lpstr>Slayt 32</vt:lpstr>
      <vt:lpstr>Slayt 33</vt:lpstr>
      <vt:lpstr>Hizmet Sunan Ödeme Sistemleri </vt:lpstr>
      <vt:lpstr>Türkiye’nin Ödeme Yöntemi (TROY)</vt:lpstr>
      <vt:lpstr>Slayt 36</vt:lpstr>
      <vt:lpstr>Resim 3 TROY Logo</vt:lpstr>
      <vt:lpstr>Master Card</vt:lpstr>
      <vt:lpstr>Slayt 39</vt:lpstr>
      <vt:lpstr>Slayt 40</vt:lpstr>
      <vt:lpstr>Resim 4 Mastercard Logo</vt:lpstr>
      <vt:lpstr>Visa</vt:lpstr>
      <vt:lpstr>Slayt 43</vt:lpstr>
      <vt:lpstr>Resim 5 VISA Logo</vt:lpstr>
      <vt:lpstr>Union Pay</vt:lpstr>
      <vt:lpstr>Resim 6 Union Pay Logo</vt:lpstr>
      <vt:lpstr>Diners Club</vt:lpstr>
      <vt:lpstr>Resim 7 Diners Club Logo</vt:lpstr>
      <vt:lpstr>American Express (AMEX)</vt:lpstr>
      <vt:lpstr>Resim 8 American Express Logo</vt:lpstr>
      <vt:lpstr>Japan Credit Bureau (JCB)</vt:lpstr>
      <vt:lpstr>Resim 9 Japan Credit Bureau Logo</vt:lpstr>
      <vt:lpstr>Kart Kuruluşlarının Yönetimi</vt:lpstr>
      <vt:lpstr>Kuruluşların Yönetim Kurulu</vt:lpstr>
      <vt:lpstr>Slayt 55</vt:lpstr>
      <vt:lpstr>Slayt 56</vt:lpstr>
      <vt:lpstr>Slayt 57</vt:lpstr>
      <vt:lpstr>Slayt 58</vt:lpstr>
      <vt:lpstr>Kuruluşlara Atanan Genel Müdür ve Yardımcılarında Aranan Şartlar</vt:lpstr>
      <vt:lpstr>Slayt 60</vt:lpstr>
      <vt:lpstr>Slayt 61</vt:lpstr>
      <vt:lpstr>Slayt 62</vt:lpstr>
      <vt:lpstr>Slayt 63</vt:lpstr>
      <vt:lpstr>Slayt 64</vt:lpstr>
      <vt:lpstr>Slayt 65</vt:lpstr>
      <vt:lpstr>Slayt 66</vt:lpstr>
      <vt:lpstr>Slayt 67</vt:lpstr>
      <vt:lpstr>Slayt 68</vt:lpstr>
      <vt:lpstr>Bankalararası Kart Merkezi </vt:lpstr>
      <vt:lpstr>Slayt 70</vt:lpstr>
      <vt:lpstr>Slayt 71</vt:lpstr>
      <vt:lpstr>Slayt 72</vt:lpstr>
      <vt:lpstr>Banka Kartları ve Kredi Kartlarına İlişkin Mevzuat</vt:lpstr>
      <vt:lpstr>Slayt 74</vt:lpstr>
      <vt:lpstr>Slayt 75</vt:lpstr>
      <vt:lpstr>Slayt 76</vt:lpstr>
      <vt:lpstr>Slayt 77</vt:lpstr>
      <vt:lpstr>Kartlı Ödeme Sisteminin Kurulmasına ve Kullanılmasına Yönelik Faaliyet İzni  </vt:lpstr>
      <vt:lpstr>Slayt 79</vt:lpstr>
      <vt:lpstr>Slayt 80</vt:lpstr>
      <vt:lpstr>Slayt 81</vt:lpstr>
      <vt:lpstr>Slayt 82</vt:lpstr>
      <vt:lpstr>Slayt 83</vt:lpstr>
      <vt:lpstr>Slayt 84</vt:lpstr>
      <vt:lpstr>Slayt 85</vt:lpstr>
      <vt:lpstr>Slayt 86</vt:lpstr>
      <vt:lpstr>Slayt 87</vt:lpstr>
      <vt:lpstr>Slayt 88</vt:lpstr>
      <vt:lpstr>Slayt 89</vt:lpstr>
      <vt:lpstr>Kuruluşların, Kart Sahiplerinin ve Üye İşyerleri İle Üye İşyeri Sözleşmesi Akdedenlerin Yükümlülükleri </vt:lpstr>
      <vt:lpstr>Kuruluşların Yükümlülükleri</vt:lpstr>
      <vt:lpstr>Kuruluşların Kart Çıkarmalarına İlişkin Yükümlülükleri</vt:lpstr>
      <vt:lpstr>Slayt 93</vt:lpstr>
      <vt:lpstr>Slayt 94</vt:lpstr>
      <vt:lpstr>Slayt 95</vt:lpstr>
      <vt:lpstr>Tablo 7 Kredi Kartı Asgari Ödeme Tutarları</vt:lpstr>
      <vt:lpstr>Slayt 97</vt:lpstr>
      <vt:lpstr>Slayt 98</vt:lpstr>
      <vt:lpstr>Slayt 99</vt:lpstr>
      <vt:lpstr>Slayt 100</vt:lpstr>
      <vt:lpstr>Slayt 101</vt:lpstr>
      <vt:lpstr>Slayt 102</vt:lpstr>
      <vt:lpstr>Slayt 103</vt:lpstr>
      <vt:lpstr>Slayt 104</vt:lpstr>
      <vt:lpstr>Kredi Kartı Limiti</vt:lpstr>
      <vt:lpstr>Slayt 106</vt:lpstr>
      <vt:lpstr>Slayt 107</vt:lpstr>
      <vt:lpstr>Slayt 108</vt:lpstr>
      <vt:lpstr>Slayt 109</vt:lpstr>
      <vt:lpstr>Slayt 110</vt:lpstr>
      <vt:lpstr>Hesap Özetinin Gönderilmesi</vt:lpstr>
      <vt:lpstr>Slayt 112</vt:lpstr>
      <vt:lpstr>Slayt 113</vt:lpstr>
      <vt:lpstr>Slayt 114</vt:lpstr>
      <vt:lpstr>Şikâyet ve İtirazlar</vt:lpstr>
      <vt:lpstr>Slayt 116</vt:lpstr>
      <vt:lpstr>Slayt 117</vt:lpstr>
      <vt:lpstr>Slayt 118</vt:lpstr>
      <vt:lpstr>Slayt 119</vt:lpstr>
      <vt:lpstr>Kartın Haksız Kullanımı ve Sigortalanması</vt:lpstr>
      <vt:lpstr>Slayt 121</vt:lpstr>
      <vt:lpstr>Slayt 122</vt:lpstr>
      <vt:lpstr>Kuruluşlara Yönelik Diğer Yükümlülükler   </vt:lpstr>
      <vt:lpstr>Slayt 124</vt:lpstr>
      <vt:lpstr>Slayt 125</vt:lpstr>
      <vt:lpstr>Slayt 126</vt:lpstr>
      <vt:lpstr>Kart Sahiplerinin Yükümlülükleri</vt:lpstr>
      <vt:lpstr>Slayt 128</vt:lpstr>
      <vt:lpstr>Slayt 129</vt:lpstr>
      <vt:lpstr>Slayt 130</vt:lpstr>
      <vt:lpstr>Slayt 131</vt:lpstr>
      <vt:lpstr>Üye İşyerleri ile Üye İşyeri Anlaşması Yapan Kuruluşların Yükümlülükleri</vt:lpstr>
      <vt:lpstr>Slayt 133</vt:lpstr>
      <vt:lpstr>Slayt 134</vt:lpstr>
      <vt:lpstr>Slayt 135</vt:lpstr>
      <vt:lpstr>Slayt 136</vt:lpstr>
      <vt:lpstr>Slayt 137</vt:lpstr>
      <vt:lpstr>Slayt 138</vt:lpstr>
      <vt:lpstr>Slayt 139</vt:lpstr>
      <vt:lpstr>Slayt 140</vt:lpstr>
      <vt:lpstr>Slayt 141</vt:lpstr>
      <vt:lpstr>Slayt 142</vt:lpstr>
      <vt:lpstr>Slayt 143</vt:lpstr>
      <vt:lpstr>Slayt 144</vt:lpstr>
      <vt:lpstr>Kredi Kartlarına İlişkin Sözleşmeler, Sözleşme Şekilleri ve Genel İşlem Şartları </vt:lpstr>
      <vt:lpstr>Sözleşme Şartları</vt:lpstr>
      <vt:lpstr>Slayt 147</vt:lpstr>
      <vt:lpstr>Slayt 148</vt:lpstr>
      <vt:lpstr>Slayt 149</vt:lpstr>
      <vt:lpstr>Slayt 150</vt:lpstr>
      <vt:lpstr>Slayt 151</vt:lpstr>
      <vt:lpstr>Slayt 152</vt:lpstr>
      <vt:lpstr>Slayt 153</vt:lpstr>
      <vt:lpstr>Slayt 154</vt:lpstr>
      <vt:lpstr>Slayt 155</vt:lpstr>
      <vt:lpstr>Slayt 156</vt:lpstr>
      <vt:lpstr>Slayt 157</vt:lpstr>
      <vt:lpstr>Sözleşme Hükümlerinde Faiz Uygulaması ve Hesabı</vt:lpstr>
      <vt:lpstr>Slayt 159</vt:lpstr>
      <vt:lpstr>Slayt 160</vt:lpstr>
      <vt:lpstr>Slayt 161</vt:lpstr>
      <vt:lpstr>Kuruluşların Denetimi ve Alınacak Önlemler</vt:lpstr>
      <vt:lpstr>Slayt 163</vt:lpstr>
      <vt:lpstr>Slayt 164</vt:lpstr>
      <vt:lpstr>Slayt 165</vt:lpstr>
      <vt:lpstr>Kurum ve Kuruluşlararası İşbirliği</vt:lpstr>
      <vt:lpstr>Slayt 167</vt:lpstr>
      <vt:lpstr>Slayt 168</vt:lpstr>
      <vt:lpstr>Slayt 169</vt:lpstr>
      <vt:lpstr>Slayt 170</vt:lpstr>
      <vt:lpstr>Slayt 171</vt:lpstr>
      <vt:lpstr>Slayt 172</vt:lpstr>
      <vt:lpstr>Diğer Kanuni Yükümlülükler</vt:lpstr>
      <vt:lpstr>Slayt 174</vt:lpstr>
      <vt:lpstr>Slayt 175</vt:lpstr>
      <vt:lpstr>Slayt 176</vt:lpstr>
      <vt:lpstr>Uyuşmazlıkların Çözümü ve İspat Yükü </vt:lpstr>
      <vt:lpstr>Slayt 178</vt:lpstr>
      <vt:lpstr>Slayt 179</vt:lpstr>
      <vt:lpstr>Slayt 180</vt:lpstr>
      <vt:lpstr>Slayt 181</vt:lpstr>
      <vt:lpstr>Slayt 182</vt:lpstr>
      <vt:lpstr>Slayt 183</vt:lpstr>
      <vt:lpstr>Ceza-i Hükümler</vt:lpstr>
      <vt:lpstr>İdarî Suç ve Cezalar</vt:lpstr>
      <vt:lpstr>Slayt 186</vt:lpstr>
      <vt:lpstr>Slayt 187</vt:lpstr>
      <vt:lpstr>Tablo 8 Yıllar İtibariyle Yeniden Değerleme Oranları</vt:lpstr>
      <vt:lpstr>Slayt 189</vt:lpstr>
      <vt:lpstr>Adli Suç ve Cezalar</vt:lpstr>
      <vt:lpstr>Sahte Belge Düzenleme</vt:lpstr>
      <vt:lpstr>Gerçeğe Aykırı Beyan, Sözleşme ve Eki Belgelerde Sahtecilik</vt:lpstr>
      <vt:lpstr>Slayt 193</vt:lpstr>
      <vt:lpstr>Slayt 194</vt:lpstr>
      <vt:lpstr>Slayt 195</vt:lpstr>
      <vt:lpstr>Faaliyet İzni Almaksızın Kart Çıkarma</vt:lpstr>
      <vt:lpstr>Slayt 197</vt:lpstr>
      <vt:lpstr>Slayt 198</vt:lpstr>
      <vt:lpstr>Slayt 199</vt:lpstr>
      <vt:lpstr>Slayt 200</vt:lpstr>
      <vt:lpstr>Slayt 201</vt:lpstr>
      <vt:lpstr>Bilgi Güvenliği Yükümlülüğüne Aykırı Davranılması           </vt:lpstr>
      <vt:lpstr>Slayt 203</vt:lpstr>
      <vt:lpstr>Slayt 204</vt:lpstr>
      <vt:lpstr>Slayt 205</vt:lpstr>
      <vt:lpstr>Slayt 206</vt:lpstr>
      <vt:lpstr>Slayt 207</vt:lpstr>
      <vt:lpstr>Slayt 208</vt:lpstr>
      <vt:lpstr>Slayt 209</vt:lpstr>
      <vt:lpstr>Slayt 210</vt:lpstr>
      <vt:lpstr>Üye İşyerlerinin Cezaî Sorumluluğu</vt:lpstr>
      <vt:lpstr>Slayt 212</vt:lpstr>
      <vt:lpstr>Slayt 213</vt:lpstr>
      <vt:lpstr>Denetimde İstenilen Bilgi ve Belgeleri Vermemek</vt:lpstr>
      <vt:lpstr>Slayt 215</vt:lpstr>
      <vt:lpstr>Slayt 216</vt:lpstr>
      <vt:lpstr>Slayt 217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BANKACILIK HUKUKU</dc:title>
  <dc:creator>Elif</dc:creator>
  <cp:lastModifiedBy>Serkan ACUNER</cp:lastModifiedBy>
  <cp:revision>70</cp:revision>
  <dcterms:created xsi:type="dcterms:W3CDTF">2017-09-17T21:59:28Z</dcterms:created>
  <dcterms:modified xsi:type="dcterms:W3CDTF">2018-09-22T23:23:41Z</dcterms:modified>
</cp:coreProperties>
</file>