
<file path=[Content_Types].xml><?xml version="1.0" encoding="utf-8"?>
<Types xmlns="http://schemas.openxmlformats.org/package/2006/content-types">
  <Default Extension="bin" ContentType="image/unknown"/>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4176" r:id="rId1"/>
  </p:sldMasterIdLst>
  <p:notesMasterIdLst>
    <p:notesMasterId r:id="rId28"/>
  </p:notesMasterIdLst>
  <p:sldIdLst>
    <p:sldId id="330" r:id="rId2"/>
    <p:sldId id="259" r:id="rId3"/>
    <p:sldId id="260" r:id="rId4"/>
    <p:sldId id="320" r:id="rId5"/>
    <p:sldId id="262" r:id="rId6"/>
    <p:sldId id="331" r:id="rId7"/>
    <p:sldId id="270" r:id="rId8"/>
    <p:sldId id="271" r:id="rId9"/>
    <p:sldId id="272" r:id="rId10"/>
    <p:sldId id="357" r:id="rId11"/>
    <p:sldId id="274" r:id="rId12"/>
    <p:sldId id="358" r:id="rId13"/>
    <p:sldId id="278" r:id="rId14"/>
    <p:sldId id="281" r:id="rId15"/>
    <p:sldId id="283" r:id="rId16"/>
    <p:sldId id="286" r:id="rId17"/>
    <p:sldId id="290" r:id="rId18"/>
    <p:sldId id="291" r:id="rId19"/>
    <p:sldId id="292" r:id="rId20"/>
    <p:sldId id="293" r:id="rId21"/>
    <p:sldId id="299" r:id="rId22"/>
    <p:sldId id="303" r:id="rId23"/>
    <p:sldId id="305" r:id="rId24"/>
    <p:sldId id="307" r:id="rId25"/>
    <p:sldId id="312" r:id="rId26"/>
    <p:sldId id="311" r:id="rId27"/>
  </p:sldIdLst>
  <p:sldSz cx="12192000" cy="6858000"/>
  <p:notesSz cx="7559675" cy="106918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32" autoAdjust="0"/>
    <p:restoredTop sz="94660"/>
  </p:normalViewPr>
  <p:slideViewPr>
    <p:cSldViewPr snapToGrid="0">
      <p:cViewPr varScale="1">
        <p:scale>
          <a:sx n="68" d="100"/>
          <a:sy n="68" d="100"/>
        </p:scale>
        <p:origin x="93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3276600" cy="534988"/>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4281488" y="0"/>
            <a:ext cx="3276600" cy="534988"/>
          </a:xfrm>
          <a:prstGeom prst="rect">
            <a:avLst/>
          </a:prstGeom>
        </p:spPr>
        <p:txBody>
          <a:bodyPr vert="horz" lIns="91440" tIns="45720" rIns="91440" bIns="45720" rtlCol="0"/>
          <a:lstStyle>
            <a:lvl1pPr algn="r">
              <a:defRPr sz="1200"/>
            </a:lvl1pPr>
          </a:lstStyle>
          <a:p>
            <a:fld id="{92703893-D930-4830-AF05-BFBED75834E0}" type="datetimeFigureOut">
              <a:rPr lang="tr-TR" smtClean="0"/>
              <a:pPr/>
              <a:t>4.09.2024</a:t>
            </a:fld>
            <a:endParaRPr lang="tr-TR"/>
          </a:p>
        </p:txBody>
      </p:sp>
      <p:sp>
        <p:nvSpPr>
          <p:cNvPr id="4" name="3 Slayt Görüntüsü Yer Tutucusu"/>
          <p:cNvSpPr>
            <a:spLocks noGrp="1" noRot="1" noChangeAspect="1"/>
          </p:cNvSpPr>
          <p:nvPr>
            <p:ph type="sldImg" idx="2"/>
          </p:nvPr>
        </p:nvSpPr>
        <p:spPr>
          <a:xfrm>
            <a:off x="215900" y="801688"/>
            <a:ext cx="7127875" cy="4010025"/>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755650" y="5078413"/>
            <a:ext cx="6048375" cy="4811712"/>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6" name="5 Altbilgi Yer Tutucusu"/>
          <p:cNvSpPr>
            <a:spLocks noGrp="1"/>
          </p:cNvSpPr>
          <p:nvPr>
            <p:ph type="ftr" sz="quarter" idx="4"/>
          </p:nvPr>
        </p:nvSpPr>
        <p:spPr>
          <a:xfrm>
            <a:off x="0" y="10155238"/>
            <a:ext cx="3276600" cy="534987"/>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4281488" y="10155238"/>
            <a:ext cx="3276600" cy="534987"/>
          </a:xfrm>
          <a:prstGeom prst="rect">
            <a:avLst/>
          </a:prstGeom>
        </p:spPr>
        <p:txBody>
          <a:bodyPr vert="horz" lIns="91440" tIns="45720" rIns="91440" bIns="45720" rtlCol="0" anchor="b"/>
          <a:lstStyle>
            <a:lvl1pPr algn="r">
              <a:defRPr sz="1200"/>
            </a:lvl1pPr>
          </a:lstStyle>
          <a:p>
            <a:fld id="{A0057B72-8D44-432B-AC22-55AC50E72EDC}"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A0057B72-8D44-432B-AC22-55AC50E72EDC}" type="slidenum">
              <a:rPr lang="tr-TR" smtClean="0"/>
              <a:pPr/>
              <a:t>20</a:t>
            </a:fld>
            <a:endParaRPr lang="tr-TR"/>
          </a:p>
        </p:txBody>
      </p:sp>
    </p:spTree>
    <p:extLst>
      <p:ext uri="{BB962C8B-B14F-4D97-AF65-F5344CB8AC3E}">
        <p14:creationId xmlns:p14="http://schemas.microsoft.com/office/powerpoint/2010/main" val="14692011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tr-TR"/>
              <a:t>Asıl başlık stilini düzenlemek için tıklayın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pPr>
              <a:defRPr/>
            </a:pPr>
            <a:endParaRPr lang="tr-TR" altLang="tr-TR"/>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pPr>
              <a:defRPr/>
            </a:pPr>
            <a:endParaRPr lang="tr-TR" altLang="tr-TR"/>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pPr>
              <a:defRPr/>
            </a:pPr>
            <a:fld id="{07001E47-2306-4506-BA65-E706BEC8C86F}" type="slidenum">
              <a:rPr lang="tr-TR" altLang="tr-TR" smtClean="0"/>
              <a:pPr>
                <a:defRPr/>
              </a:pPr>
              <a:t>‹#›</a:t>
            </a:fld>
            <a:endParaRPr lang="tr-TR" altLang="tr-TR"/>
          </a:p>
        </p:txBody>
      </p:sp>
    </p:spTree>
    <p:extLst>
      <p:ext uri="{BB962C8B-B14F-4D97-AF65-F5344CB8AC3E}">
        <p14:creationId xmlns:p14="http://schemas.microsoft.com/office/powerpoint/2010/main" val="65136518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pPr/>
              <a:t>9/4/2024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25372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pPr/>
              <a:t>9/4/2024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486983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tr-TR" sz="4400" b="0" strike="noStrike" spc="-1">
              <a:solidFill>
                <a:srgbClr val="000000"/>
              </a:solidFill>
              <a:uFill>
                <a:solidFill>
                  <a:srgbClr val="FFFFFF"/>
                </a:solidFill>
              </a:uFill>
              <a:latin typeface="Arial"/>
            </a:endParaRPr>
          </a:p>
        </p:txBody>
      </p:sp>
      <p:sp>
        <p:nvSpPr>
          <p:cNvPr id="41" name="PlaceHolder 2"/>
          <p:cNvSpPr>
            <a:spLocks noGrp="1"/>
          </p:cNvSpPr>
          <p:nvPr>
            <p:ph type="subTitle"/>
          </p:nvPr>
        </p:nvSpPr>
        <p:spPr>
          <a:xfrm>
            <a:off x="609480" y="1604520"/>
            <a:ext cx="10972440" cy="3977280"/>
          </a:xfrm>
          <a:prstGeom prst="rect">
            <a:avLst/>
          </a:prstGeom>
        </p:spPr>
        <p:txBody>
          <a:bodyPr lIns="0" tIns="0" rIns="0" bIns="0" anchor="ctr"/>
          <a:lstStyle/>
          <a:p>
            <a:pPr algn="ctr"/>
            <a:endParaRPr lang="tr-TR" sz="32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659657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pPr>
              <a:defRPr/>
            </a:pPr>
            <a:endParaRPr lang="tr-TR" altLang="tr-TR"/>
          </a:p>
        </p:txBody>
      </p:sp>
      <p:sp>
        <p:nvSpPr>
          <p:cNvPr id="5" name="Footer Placeholder 4"/>
          <p:cNvSpPr>
            <a:spLocks noGrp="1"/>
          </p:cNvSpPr>
          <p:nvPr>
            <p:ph type="ftr" sz="quarter" idx="11"/>
          </p:nvPr>
        </p:nvSpPr>
        <p:spPr/>
        <p:txBody>
          <a:bodyPr/>
          <a:lstStyle/>
          <a:p>
            <a:pPr>
              <a:defRPr/>
            </a:pPr>
            <a:endParaRPr lang="tr-TR" altLang="tr-TR"/>
          </a:p>
        </p:txBody>
      </p:sp>
      <p:sp>
        <p:nvSpPr>
          <p:cNvPr id="6" name="Slide Number Placeholder 5"/>
          <p:cNvSpPr>
            <a:spLocks noGrp="1"/>
          </p:cNvSpPr>
          <p:nvPr>
            <p:ph type="sldNum" sz="quarter" idx="12"/>
          </p:nvPr>
        </p:nvSpPr>
        <p:spPr/>
        <p:txBody>
          <a:bodyPr/>
          <a:lstStyle/>
          <a:p>
            <a:pPr>
              <a:defRPr/>
            </a:pPr>
            <a:fld id="{6994CE59-F97F-4985-AE58-FC462645190F}" type="slidenum">
              <a:rPr lang="tr-TR" altLang="tr-TR" smtClean="0"/>
              <a:pPr>
                <a:defRPr/>
              </a:pPr>
              <a:t>‹#›</a:t>
            </a:fld>
            <a:endParaRPr lang="tr-TR" altLang="tr-TR"/>
          </a:p>
        </p:txBody>
      </p:sp>
    </p:spTree>
    <p:extLst>
      <p:ext uri="{BB962C8B-B14F-4D97-AF65-F5344CB8AC3E}">
        <p14:creationId xmlns:p14="http://schemas.microsoft.com/office/powerpoint/2010/main" val="964555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 Bilgisi">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tr-TR"/>
              <a:t>Asıl başlık stilini düzenlemek için tıklayın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5A61015F-7CC6-4D0A-9D87-873EA4C304CC}" type="datetimeFigureOut">
              <a:rPr lang="en-US" smtClean="0"/>
              <a:pPr/>
              <a:t>9/4/2024</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7079256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pPr/>
              <a:t>9/4/2024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51035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pPr/>
              <a:t>9/4/2024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21529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pPr/>
              <a:t>9/4/2024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7328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pPr/>
              <a:t>9/4/2024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45797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tr-TR"/>
              <a:t>Asıl başlık stilini düzenlemek için tıklayın</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8" name="Date Placeholder 7"/>
          <p:cNvSpPr>
            <a:spLocks noGrp="1"/>
          </p:cNvSpPr>
          <p:nvPr>
            <p:ph type="dt" sz="half" idx="10"/>
          </p:nvPr>
        </p:nvSpPr>
        <p:spPr/>
        <p:txBody>
          <a:bodyPr/>
          <a:lstStyle/>
          <a:p>
            <a:fld id="{05C68B11-C5A8-448C-8CE9-B1A273C79CFC}" type="datetimeFigureOut">
              <a:rPr lang="en-US" smtClean="0"/>
              <a:pPr/>
              <a:t>9/4/2024</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6728" y="6227064"/>
            <a:ext cx="1463040" cy="256032"/>
          </a:xfrm>
        </p:spPr>
        <p:txBody>
          <a:bodyPr/>
          <a:lstStyle/>
          <a:p>
            <a:fld id="{4FAB73BC-B049-4115-A692-8D63A059BFB8}" type="slidenum">
              <a:rPr lang="en-US" smtClean="0"/>
              <a:pPr/>
              <a:t>‹#›</a:t>
            </a:fld>
            <a:endParaRPr lang="en-US" dirty="0"/>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47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C7616CA0-919D-4A49-9C8A-62FDFB3A5183}" type="datetimeFigureOut">
              <a:rPr lang="en-US" smtClean="0"/>
              <a:pPr/>
              <a:t>9/4/2024</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56032"/>
          </a:xfrm>
        </p:spPr>
        <p:txBody>
          <a:bodyPr/>
          <a:lstStyle/>
          <a:p>
            <a:fld id="{867E5644-1E61-4311-A31E-84CB9C7AA8A9}" type="slidenum">
              <a:rPr lang="en-US" smtClean="0"/>
              <a:pPr/>
              <a:t>‹#›</a:t>
            </a:fld>
            <a:endParaRPr lang="en-US" dirty="0"/>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05939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4AAD347D-5ACD-4C99-B74B-A9C85AD731AF}" type="datetimeFigureOut">
              <a:rPr lang="en-US" smtClean="0"/>
              <a:pPr/>
              <a:t>9/4/2024</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D57F1E4F-1CFF-5643-939E-02111984F565}" type="slidenum">
              <a:rPr lang="en-US" smtClean="0"/>
              <a:pPr/>
              <a:t>‹#›</a:t>
            </a:fld>
            <a:endParaRPr lang="en-US" dirty="0"/>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1051740058"/>
      </p:ext>
    </p:extLst>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 id="214748418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bin"/><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0278ACE8-A3C1-F2EA-77D8-1A50A71467F5}"/>
              </a:ext>
            </a:extLst>
          </p:cNvPr>
          <p:cNvSpPr>
            <a:spLocks noGrp="1" noChangeArrowheads="1"/>
          </p:cNvSpPr>
          <p:nvPr>
            <p:ph type="ctrTitle"/>
          </p:nvPr>
        </p:nvSpPr>
        <p:spPr>
          <a:xfrm>
            <a:off x="2695574" y="2161867"/>
            <a:ext cx="6800851" cy="1900238"/>
          </a:xfrm>
        </p:spPr>
        <p:txBody>
          <a:bodyPr rtlCol="0">
            <a:normAutofit/>
          </a:bodyPr>
          <a:lstStyle/>
          <a:p>
            <a:pPr>
              <a:defRPr/>
            </a:pPr>
            <a:r>
              <a:rPr lang="tr-TR" altLang="tr-TR" sz="4400" b="1" dirty="0">
                <a:latin typeface="Calibri Light" panose="020F0302020204030204" pitchFamily="34" charset="0"/>
                <a:cs typeface="Calibri Light" panose="020F0302020204030204" pitchFamily="34" charset="0"/>
              </a:rPr>
              <a:t>Çocuk ve Ergenlerde Psikiyatrik Değerlendirme</a:t>
            </a:r>
            <a:r>
              <a:rPr lang="tr-TR" altLang="tr-TR" sz="4400" dirty="0">
                <a:latin typeface="Calibri Light" panose="020F0302020204030204" pitchFamily="34" charset="0"/>
                <a:cs typeface="Calibri Light" panose="020F0302020204030204" pitchFamily="34" charset="0"/>
              </a:rPr>
              <a:t> </a:t>
            </a:r>
          </a:p>
        </p:txBody>
      </p:sp>
      <p:sp>
        <p:nvSpPr>
          <p:cNvPr id="3075" name="Rectangle 3">
            <a:extLst>
              <a:ext uri="{FF2B5EF4-FFF2-40B4-BE49-F238E27FC236}">
                <a16:creationId xmlns:a16="http://schemas.microsoft.com/office/drawing/2014/main" id="{CD26B984-EBC9-2FCF-F32F-5D2E6938CEB7}"/>
              </a:ext>
            </a:extLst>
          </p:cNvPr>
          <p:cNvSpPr>
            <a:spLocks noGrp="1" noChangeArrowheads="1"/>
          </p:cNvSpPr>
          <p:nvPr>
            <p:ph type="subTitle" idx="1"/>
          </p:nvPr>
        </p:nvSpPr>
        <p:spPr>
          <a:xfrm>
            <a:off x="3925889" y="4440464"/>
            <a:ext cx="6800851" cy="1163638"/>
          </a:xfrm>
        </p:spPr>
        <p:txBody>
          <a:bodyPr rtlCol="0">
            <a:normAutofit/>
          </a:bodyPr>
          <a:lstStyle/>
          <a:p>
            <a:pPr algn="r">
              <a:buClr>
                <a:schemeClr val="tx1">
                  <a:lumMod val="85000"/>
                  <a:lumOff val="15000"/>
                </a:schemeClr>
              </a:buClr>
              <a:defRPr/>
            </a:pPr>
            <a:r>
              <a:rPr lang="tr-TR" altLang="tr-TR" dirty="0">
                <a:latin typeface="Calibri" panose="020F0502020204030204" pitchFamily="34" charset="0"/>
                <a:cs typeface="Calibri" panose="020F0502020204030204" pitchFamily="34" charset="0"/>
              </a:rPr>
              <a:t>Uzm. Dr. Uğur </a:t>
            </a:r>
            <a:r>
              <a:rPr lang="tr-TR" altLang="tr-TR" dirty="0" err="1">
                <a:latin typeface="Calibri" panose="020F0502020204030204" pitchFamily="34" charset="0"/>
                <a:cs typeface="Calibri" panose="020F0502020204030204" pitchFamily="34" charset="0"/>
              </a:rPr>
              <a:t>Tekeoğlu</a:t>
            </a:r>
            <a:endParaRPr lang="tr-TR" altLang="tr-TR" dirty="0">
              <a:latin typeface="Calibri" panose="020F0502020204030204" pitchFamily="34" charset="0"/>
              <a:cs typeface="Calibri" panose="020F0502020204030204" pitchFamily="34" charset="0"/>
            </a:endParaRPr>
          </a:p>
          <a:p>
            <a:pPr algn="r">
              <a:buClr>
                <a:schemeClr val="tx1">
                  <a:lumMod val="85000"/>
                  <a:lumOff val="15000"/>
                </a:schemeClr>
              </a:buClr>
              <a:defRPr/>
            </a:pPr>
            <a:r>
              <a:rPr lang="tr-TR" altLang="tr-TR" dirty="0">
                <a:latin typeface="Calibri" panose="020F0502020204030204" pitchFamily="34" charset="0"/>
                <a:cs typeface="Calibri" panose="020F0502020204030204" pitchFamily="34" charset="0"/>
              </a:rPr>
              <a:t>Rize Eğitim ve Araştırma Hastanesi</a:t>
            </a:r>
          </a:p>
          <a:p>
            <a:pPr algn="r">
              <a:buClr>
                <a:schemeClr val="tx1">
                  <a:lumMod val="85000"/>
                  <a:lumOff val="15000"/>
                </a:schemeClr>
              </a:buClr>
              <a:defRPr/>
            </a:pPr>
            <a:r>
              <a:rPr lang="tr-TR" altLang="tr-TR" dirty="0">
                <a:latin typeface="Calibri" panose="020F0502020204030204" pitchFamily="34" charset="0"/>
                <a:cs typeface="Calibri" panose="020F0502020204030204" pitchFamily="34" charset="0"/>
              </a:rPr>
              <a:t>Çocuk Psikiyatrisi</a:t>
            </a:r>
          </a:p>
          <a:p>
            <a:pPr algn="r">
              <a:buClr>
                <a:schemeClr val="tx1">
                  <a:lumMod val="85000"/>
                  <a:lumOff val="15000"/>
                </a:schemeClr>
              </a:buClr>
              <a:defRPr/>
            </a:pPr>
            <a:endParaRPr lang="tr-TR" altLang="tr-TR" dirty="0">
              <a:latin typeface="Calibri" panose="020F0502020204030204" pitchFamily="34" charset="0"/>
              <a:cs typeface="Calibri" panose="020F0502020204030204" pitchFamily="34" charset="0"/>
            </a:endParaRPr>
          </a:p>
          <a:p>
            <a:pPr algn="r">
              <a:buClr>
                <a:schemeClr val="tx1">
                  <a:lumMod val="85000"/>
                  <a:lumOff val="15000"/>
                </a:schemeClr>
              </a:buClr>
              <a:defRPr/>
            </a:pPr>
            <a:endParaRPr lang="tr-TR" altLang="tr-TR" dirty="0">
              <a:latin typeface="Calibri" panose="020F0502020204030204" pitchFamily="34" charset="0"/>
              <a:cs typeface="Calibri" panose="020F050202020403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tizmin Belirtileri Video 10 Ortak Dikkat (online-video-cutter.com)">
            <a:hlinkClick r:id="" action="ppaction://media"/>
            <a:extLst>
              <a:ext uri="{FF2B5EF4-FFF2-40B4-BE49-F238E27FC236}">
                <a16:creationId xmlns:a16="http://schemas.microsoft.com/office/drawing/2014/main" id="{8E9B33DA-963F-3680-CCAE-8F0D93684650}"/>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1495166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28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CustomShape 1"/>
          <p:cNvSpPr/>
          <p:nvPr/>
        </p:nvSpPr>
        <p:spPr>
          <a:xfrm>
            <a:off x="1141564" y="618480"/>
            <a:ext cx="2473834"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trike="noStrike" spc="-1" dirty="0">
                <a:uFill>
                  <a:solidFill>
                    <a:srgbClr val="FFFFFF"/>
                  </a:solidFill>
                </a:uFill>
                <a:latin typeface="Calibri Light"/>
              </a:rPr>
              <a:t>Dil Gelişimi</a:t>
            </a:r>
            <a:endParaRPr lang="tr-TR" sz="4000" b="0" strike="noStrike" spc="-1" dirty="0">
              <a:uFill>
                <a:solidFill>
                  <a:srgbClr val="FFFFFF"/>
                </a:solidFill>
              </a:uFill>
              <a:latin typeface="Arial"/>
            </a:endParaRPr>
          </a:p>
        </p:txBody>
      </p:sp>
      <p:sp>
        <p:nvSpPr>
          <p:cNvPr id="113" name="CustomShape 2"/>
          <p:cNvSpPr/>
          <p:nvPr/>
        </p:nvSpPr>
        <p:spPr>
          <a:xfrm>
            <a:off x="1085294" y="1350497"/>
            <a:ext cx="5245168" cy="472674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anose="020F0502020204030204" pitchFamily="34" charset="0"/>
                <a:cs typeface="Calibri" panose="020F0502020204030204" pitchFamily="34" charset="0"/>
              </a:rPr>
              <a:t>0-2 ay: </a:t>
            </a:r>
            <a:r>
              <a:rPr lang="tr-TR" sz="2000" b="0" strike="noStrike" spc="-1" dirty="0">
                <a:uFill>
                  <a:solidFill>
                    <a:srgbClr val="FFFFFF"/>
                  </a:solidFill>
                </a:uFill>
                <a:latin typeface="Calibri" panose="020F0502020204030204" pitchFamily="34" charset="0"/>
                <a:cs typeface="Calibri" panose="020F0502020204030204" pitchFamily="34" charset="0"/>
              </a:rPr>
              <a:t>refleks ağlama, vejetatif sesler</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anose="020F0502020204030204" pitchFamily="34" charset="0"/>
                <a:cs typeface="Calibri" panose="020F0502020204030204" pitchFamily="34" charset="0"/>
              </a:rPr>
              <a:t>2-5 ay: </a:t>
            </a:r>
            <a:r>
              <a:rPr lang="tr-TR" sz="2000" b="0" strike="noStrike" spc="-1" dirty="0" err="1">
                <a:uFill>
                  <a:solidFill>
                    <a:srgbClr val="FFFFFF"/>
                  </a:solidFill>
                </a:uFill>
                <a:latin typeface="Calibri" panose="020F0502020204030204" pitchFamily="34" charset="0"/>
                <a:cs typeface="Calibri" panose="020F0502020204030204" pitchFamily="34" charset="0"/>
              </a:rPr>
              <a:t>gıgıldama</a:t>
            </a:r>
            <a:r>
              <a:rPr lang="tr-TR" sz="2000" b="0" strike="noStrike" spc="-1" dirty="0">
                <a:uFill>
                  <a:solidFill>
                    <a:srgbClr val="FFFFFF"/>
                  </a:solidFill>
                </a:uFill>
                <a:latin typeface="Calibri" panose="020F0502020204030204" pitchFamily="34" charset="0"/>
                <a:cs typeface="Calibri" panose="020F0502020204030204" pitchFamily="34" charset="0"/>
              </a:rPr>
              <a:t>-agulama</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anose="020F0502020204030204" pitchFamily="34" charset="0"/>
                <a:cs typeface="Calibri" panose="020F0502020204030204" pitchFamily="34" charset="0"/>
              </a:rPr>
              <a:t>4-8 ay: </a:t>
            </a:r>
            <a:r>
              <a:rPr lang="tr-TR" sz="2000" b="0" strike="noStrike" spc="-1" dirty="0">
                <a:uFill>
                  <a:solidFill>
                    <a:srgbClr val="FFFFFF"/>
                  </a:solidFill>
                </a:uFill>
                <a:latin typeface="Calibri" panose="020F0502020204030204" pitchFamily="34" charset="0"/>
                <a:cs typeface="Calibri" panose="020F0502020204030204" pitchFamily="34" charset="0"/>
              </a:rPr>
              <a:t>ses oyunları, </a:t>
            </a:r>
            <a:r>
              <a:rPr lang="tr-TR" sz="2000" b="0" strike="noStrike" spc="-1" dirty="0" err="1">
                <a:uFill>
                  <a:solidFill>
                    <a:srgbClr val="FFFFFF"/>
                  </a:solidFill>
                </a:uFill>
                <a:latin typeface="Calibri" panose="020F0502020204030204" pitchFamily="34" charset="0"/>
                <a:cs typeface="Calibri" panose="020F0502020204030204" pitchFamily="34" charset="0"/>
              </a:rPr>
              <a:t>babıldama</a:t>
            </a:r>
            <a:r>
              <a:rPr lang="tr-TR" sz="2000" b="0" strike="noStrike" spc="-1" dirty="0">
                <a:uFill>
                  <a:solidFill>
                    <a:srgbClr val="FFFFFF"/>
                  </a:solidFill>
                </a:uFill>
                <a:latin typeface="Calibri" panose="020F0502020204030204" pitchFamily="34" charset="0"/>
                <a:cs typeface="Calibri" panose="020F0502020204030204" pitchFamily="34" charset="0"/>
              </a:rPr>
              <a:t> </a:t>
            </a:r>
            <a:r>
              <a:rPr lang="tr-TR" b="0" strike="noStrike" spc="-1" dirty="0">
                <a:uFill>
                  <a:solidFill>
                    <a:srgbClr val="FFFFFF"/>
                  </a:solidFill>
                </a:uFill>
                <a:latin typeface="Calibri" panose="020F0502020204030204" pitchFamily="34" charset="0"/>
                <a:cs typeface="Calibri" panose="020F0502020204030204" pitchFamily="34" charset="0"/>
              </a:rPr>
              <a:t>(A-</a:t>
            </a:r>
            <a:r>
              <a:rPr lang="tr-TR" b="0" strike="noStrike" spc="-1" dirty="0" err="1">
                <a:uFill>
                  <a:solidFill>
                    <a:srgbClr val="FFFFFF"/>
                  </a:solidFill>
                </a:uFill>
                <a:latin typeface="Calibri" panose="020F0502020204030204" pitchFamily="34" charset="0"/>
                <a:cs typeface="Calibri" panose="020F0502020204030204" pitchFamily="34" charset="0"/>
              </a:rPr>
              <a:t>aa</a:t>
            </a:r>
            <a:r>
              <a:rPr lang="tr-TR" b="0" strike="noStrike" spc="-1" dirty="0">
                <a:uFill>
                  <a:solidFill>
                    <a:srgbClr val="FFFFFF"/>
                  </a:solidFill>
                </a:uFill>
                <a:latin typeface="Calibri" panose="020F0502020204030204" pitchFamily="34" charset="0"/>
                <a:cs typeface="Calibri" panose="020F0502020204030204" pitchFamily="34" charset="0"/>
              </a:rPr>
              <a:t> sesleri)</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anose="020F0502020204030204" pitchFamily="34" charset="0"/>
                <a:cs typeface="Calibri" panose="020F0502020204030204" pitchFamily="34" charset="0"/>
              </a:rPr>
              <a:t>6-9 ay: </a:t>
            </a:r>
            <a:r>
              <a:rPr lang="tr-TR" sz="2000" b="0" strike="noStrike" spc="-1" dirty="0">
                <a:uFill>
                  <a:solidFill>
                    <a:srgbClr val="FFFFFF"/>
                  </a:solidFill>
                </a:uFill>
                <a:latin typeface="Calibri" panose="020F0502020204030204" pitchFamily="34" charset="0"/>
                <a:cs typeface="Calibri" panose="020F0502020204030204" pitchFamily="34" charset="0"/>
              </a:rPr>
              <a:t>tekrarlayan </a:t>
            </a:r>
            <a:r>
              <a:rPr lang="tr-TR" sz="2000" b="0" strike="noStrike" spc="-1" dirty="0" err="1">
                <a:uFill>
                  <a:solidFill>
                    <a:srgbClr val="FFFFFF"/>
                  </a:solidFill>
                </a:uFill>
                <a:latin typeface="Calibri" panose="020F0502020204030204" pitchFamily="34" charset="0"/>
                <a:cs typeface="Calibri" panose="020F0502020204030204" pitchFamily="34" charset="0"/>
              </a:rPr>
              <a:t>babıldama</a:t>
            </a:r>
            <a:r>
              <a:rPr lang="tr-TR" sz="2000" b="0" strike="noStrike" spc="-1" dirty="0">
                <a:uFill>
                  <a:solidFill>
                    <a:srgbClr val="FFFFFF"/>
                  </a:solidFill>
                </a:uFill>
                <a:latin typeface="Calibri" panose="020F0502020204030204" pitchFamily="34" charset="0"/>
                <a:cs typeface="Calibri" panose="020F0502020204030204" pitchFamily="34" charset="0"/>
              </a:rPr>
              <a:t> </a:t>
            </a:r>
            <a:r>
              <a:rPr lang="tr-TR" b="0" strike="noStrike" spc="-1" dirty="0">
                <a:uFill>
                  <a:solidFill>
                    <a:srgbClr val="FFFFFF"/>
                  </a:solidFill>
                </a:uFill>
                <a:latin typeface="Calibri" panose="020F0502020204030204" pitchFamily="34" charset="0"/>
                <a:cs typeface="Calibri" panose="020F0502020204030204" pitchFamily="34" charset="0"/>
              </a:rPr>
              <a:t>(</a:t>
            </a:r>
            <a:r>
              <a:rPr lang="tr-TR" b="0" strike="noStrike" spc="-1" dirty="0" err="1">
                <a:uFill>
                  <a:solidFill>
                    <a:srgbClr val="FFFFFF"/>
                  </a:solidFill>
                </a:uFill>
                <a:latin typeface="Calibri" panose="020F0502020204030204" pitchFamily="34" charset="0"/>
                <a:cs typeface="Calibri" panose="020F0502020204030204" pitchFamily="34" charset="0"/>
              </a:rPr>
              <a:t>Ba-ba-ba</a:t>
            </a:r>
            <a:r>
              <a:rPr lang="tr-TR" b="0" strike="noStrike" spc="-1" dirty="0">
                <a:uFill>
                  <a:solidFill>
                    <a:srgbClr val="FFFFFF"/>
                  </a:solidFill>
                </a:uFill>
                <a:latin typeface="Calibri" panose="020F0502020204030204" pitchFamily="34" charset="0"/>
                <a:cs typeface="Calibri" panose="020F0502020204030204" pitchFamily="34" charset="0"/>
              </a:rPr>
              <a:t> sesleri)</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anose="020F0502020204030204" pitchFamily="34" charset="0"/>
                <a:cs typeface="Calibri" panose="020F0502020204030204" pitchFamily="34" charset="0"/>
              </a:rPr>
              <a:t>9-18</a:t>
            </a:r>
            <a:r>
              <a:rPr lang="tr-TR" sz="2000" b="0" strike="noStrike" spc="-1" dirty="0">
                <a:uFill>
                  <a:solidFill>
                    <a:srgbClr val="FFFFFF"/>
                  </a:solidFill>
                </a:uFill>
                <a:latin typeface="Calibri" panose="020F0502020204030204" pitchFamily="34" charset="0"/>
                <a:cs typeface="Calibri" panose="020F0502020204030204" pitchFamily="34" charset="0"/>
              </a:rPr>
              <a:t> </a:t>
            </a:r>
            <a:r>
              <a:rPr lang="tr-TR" sz="2000" b="1" strike="noStrike" spc="-1" dirty="0">
                <a:uFill>
                  <a:solidFill>
                    <a:srgbClr val="FFFFFF"/>
                  </a:solidFill>
                </a:uFill>
                <a:latin typeface="Calibri" panose="020F0502020204030204" pitchFamily="34" charset="0"/>
                <a:cs typeface="Calibri" panose="020F0502020204030204" pitchFamily="34" charset="0"/>
              </a:rPr>
              <a:t>ay</a:t>
            </a:r>
            <a:r>
              <a:rPr lang="tr-TR" sz="2000" b="0" strike="noStrike" spc="-1" dirty="0">
                <a:uFill>
                  <a:solidFill>
                    <a:srgbClr val="FFFFFF"/>
                  </a:solidFill>
                </a:uFill>
                <a:latin typeface="Calibri" panose="020F0502020204030204" pitchFamily="34" charset="0"/>
                <a:cs typeface="Calibri" panose="020F0502020204030204" pitchFamily="34" charset="0"/>
              </a:rPr>
              <a:t>: jargonlar ve ilk kelimeler</a:t>
            </a:r>
          </a:p>
          <a:p>
            <a:pPr>
              <a:lnSpc>
                <a:spcPct val="100000"/>
              </a:lnSpc>
              <a:spcBef>
                <a:spcPts val="1001"/>
              </a:spcBef>
            </a:pPr>
            <a:r>
              <a:rPr lang="tr-TR" sz="2000" b="0" strike="noStrike" spc="-1" dirty="0">
                <a:solidFill>
                  <a:srgbClr val="0070C0"/>
                </a:solidFill>
                <a:uFill>
                  <a:solidFill>
                    <a:schemeClr val="tx1"/>
                  </a:solidFill>
                </a:uFill>
                <a:latin typeface="Calibri" panose="020F0502020204030204" pitchFamily="34" charset="0"/>
                <a:cs typeface="Calibri" panose="020F0502020204030204" pitchFamily="34" charset="0"/>
              </a:rPr>
              <a:t>(</a:t>
            </a:r>
            <a:r>
              <a:rPr lang="tr-TR" sz="2000" b="0" u="sng" strike="noStrike" spc="-1" dirty="0">
                <a:solidFill>
                  <a:srgbClr val="0070C0"/>
                </a:solidFill>
                <a:uFill>
                  <a:solidFill>
                    <a:schemeClr val="tx1"/>
                  </a:solidFill>
                </a:uFill>
                <a:latin typeface="Calibri" panose="020F0502020204030204" pitchFamily="34" charset="0"/>
                <a:cs typeface="Calibri" panose="020F0502020204030204" pitchFamily="34" charset="0"/>
              </a:rPr>
              <a:t>Jargon: </a:t>
            </a:r>
            <a:r>
              <a:rPr lang="tr-TR" sz="2000" b="0" strike="noStrike" spc="-1" dirty="0">
                <a:uFill>
                  <a:solidFill>
                    <a:srgbClr val="FFFFFF"/>
                  </a:solidFill>
                </a:uFill>
                <a:latin typeface="Calibri" panose="020F0502020204030204" pitchFamily="34" charset="0"/>
                <a:cs typeface="Calibri" panose="020F0502020204030204" pitchFamily="34" charset="0"/>
              </a:rPr>
              <a:t>anlaşılmayan ancak tonlaması nedeniyle düz cümle ya da soruya benzeyen yapılar)</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anose="020F0502020204030204" pitchFamily="34" charset="0"/>
                <a:cs typeface="Calibri" panose="020F0502020204030204" pitchFamily="34" charset="0"/>
              </a:rPr>
              <a:t>11-12 ay: </a:t>
            </a:r>
            <a:r>
              <a:rPr lang="tr-TR" sz="2000" b="0" strike="noStrike" spc="-1" dirty="0">
                <a:uFill>
                  <a:solidFill>
                    <a:srgbClr val="FFFFFF"/>
                  </a:solidFill>
                </a:uFill>
                <a:latin typeface="Calibri" panose="020F0502020204030204" pitchFamily="34" charset="0"/>
                <a:cs typeface="Calibri" panose="020F0502020204030204" pitchFamily="34" charset="0"/>
              </a:rPr>
              <a:t>kelime taklitleri </a:t>
            </a:r>
          </a:p>
          <a:p>
            <a:pPr>
              <a:lnSpc>
                <a:spcPct val="100000"/>
              </a:lnSpc>
              <a:spcBef>
                <a:spcPts val="1001"/>
              </a:spcBef>
            </a:pPr>
            <a:r>
              <a:rPr lang="tr-TR" sz="2000" b="0" strike="noStrike" spc="-1" dirty="0">
                <a:uFill>
                  <a:solidFill>
                    <a:srgbClr val="FFFFFF"/>
                  </a:solidFill>
                </a:uFill>
                <a:latin typeface="Calibri" panose="020F0502020204030204" pitchFamily="34" charset="0"/>
                <a:cs typeface="Calibri" panose="020F0502020204030204" pitchFamily="34" charset="0"/>
              </a:rPr>
              <a:t>(2 yaş altı klinik önemi olmayan </a:t>
            </a:r>
            <a:r>
              <a:rPr lang="tr-TR" sz="2000" b="0" u="sng" strike="noStrike" spc="-1" dirty="0">
                <a:solidFill>
                  <a:srgbClr val="0070C0"/>
                </a:solidFill>
                <a:uFill>
                  <a:solidFill>
                    <a:srgbClr val="003300"/>
                  </a:solidFill>
                </a:uFill>
                <a:latin typeface="Calibri" panose="020F0502020204030204" pitchFamily="34" charset="0"/>
                <a:cs typeface="Calibri" panose="020F0502020204030204" pitchFamily="34" charset="0"/>
              </a:rPr>
              <a:t>ekolali</a:t>
            </a:r>
            <a:r>
              <a:rPr lang="tr-TR" sz="2000" b="0" strike="noStrike" spc="-1" dirty="0">
                <a:uFill>
                  <a:solidFill>
                    <a:srgbClr val="003300"/>
                  </a:solidFill>
                </a:uFill>
                <a:latin typeface="Calibri" panose="020F0502020204030204" pitchFamily="34" charset="0"/>
                <a:cs typeface="Calibri" panose="020F0502020204030204" pitchFamily="34" charset="0"/>
              </a:rPr>
              <a:t>-</a:t>
            </a:r>
            <a:r>
              <a:rPr lang="tr-TR" sz="2000" b="0" strike="noStrike" spc="-1" dirty="0">
                <a:uFill>
                  <a:solidFill>
                    <a:srgbClr val="FFFFFF"/>
                  </a:solidFill>
                </a:uFill>
                <a:latin typeface="Calibri" panose="020F0502020204030204" pitchFamily="34" charset="0"/>
                <a:cs typeface="Calibri" panose="020F0502020204030204" pitchFamily="34" charset="0"/>
              </a:rPr>
              <a:t>başkasının kelimesini tekrar- veya</a:t>
            </a:r>
            <a:r>
              <a:rPr lang="tr-TR" sz="2000" b="0" strike="noStrike" spc="-1" dirty="0">
                <a:solidFill>
                  <a:srgbClr val="0070C0"/>
                </a:solidFill>
                <a:uFill>
                  <a:solidFill>
                    <a:srgbClr val="FFFFFF"/>
                  </a:solidFill>
                </a:uFill>
                <a:latin typeface="Calibri" panose="020F0502020204030204" pitchFamily="34" charset="0"/>
                <a:cs typeface="Calibri" panose="020F0502020204030204" pitchFamily="34" charset="0"/>
              </a:rPr>
              <a:t> </a:t>
            </a:r>
            <a:r>
              <a:rPr lang="tr-TR" sz="2000" b="0" u="sng" strike="noStrike" spc="-1" dirty="0" err="1">
                <a:solidFill>
                  <a:srgbClr val="0070C0"/>
                </a:solidFill>
                <a:uFill>
                  <a:solidFill>
                    <a:srgbClr val="003300"/>
                  </a:solidFill>
                </a:uFill>
                <a:latin typeface="Calibri" panose="020F0502020204030204" pitchFamily="34" charset="0"/>
                <a:cs typeface="Calibri" panose="020F0502020204030204" pitchFamily="34" charset="0"/>
              </a:rPr>
              <a:t>palilali</a:t>
            </a:r>
            <a:r>
              <a:rPr lang="tr-TR" sz="2000" b="0" strike="noStrike" spc="-1" dirty="0">
                <a:solidFill>
                  <a:srgbClr val="0070C0"/>
                </a:solidFill>
                <a:uFill>
                  <a:solidFill>
                    <a:srgbClr val="003300"/>
                  </a:solidFill>
                </a:uFill>
                <a:latin typeface="Calibri" panose="020F0502020204030204" pitchFamily="34" charset="0"/>
                <a:cs typeface="Calibri" panose="020F0502020204030204" pitchFamily="34" charset="0"/>
              </a:rPr>
              <a:t> </a:t>
            </a:r>
            <a:r>
              <a:rPr lang="tr-TR" sz="2000" b="0" strike="noStrike" spc="-1" dirty="0">
                <a:uFill>
                  <a:solidFill>
                    <a:srgbClr val="003300"/>
                  </a:solidFill>
                </a:uFill>
                <a:latin typeface="Calibri" panose="020F0502020204030204" pitchFamily="34" charset="0"/>
                <a:cs typeface="Calibri" panose="020F0502020204030204" pitchFamily="34" charset="0"/>
              </a:rPr>
              <a:t>-</a:t>
            </a:r>
            <a:r>
              <a:rPr lang="tr-TR" sz="2000" b="0" strike="noStrike" spc="-1" dirty="0">
                <a:uFill>
                  <a:solidFill>
                    <a:srgbClr val="FFFFFF"/>
                  </a:solidFill>
                </a:uFill>
                <a:latin typeface="Calibri" panose="020F0502020204030204" pitchFamily="34" charset="0"/>
                <a:cs typeface="Calibri" panose="020F0502020204030204" pitchFamily="34" charset="0"/>
              </a:rPr>
              <a:t>kendisinin son harf, hece, kelime tekrarı- olabilir)</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anose="020F0502020204030204" pitchFamily="34" charset="0"/>
                <a:cs typeface="Calibri" panose="020F0502020204030204" pitchFamily="34" charset="0"/>
              </a:rPr>
              <a:t>12-18 ay: </a:t>
            </a:r>
            <a:r>
              <a:rPr lang="tr-TR" sz="2000" b="0" strike="noStrike" spc="-1" dirty="0">
                <a:uFill>
                  <a:solidFill>
                    <a:srgbClr val="FFFFFF"/>
                  </a:solidFill>
                </a:uFill>
                <a:latin typeface="Calibri" panose="020F0502020204030204" pitchFamily="34" charset="0"/>
                <a:cs typeface="Calibri" panose="020F0502020204030204" pitchFamily="34" charset="0"/>
              </a:rPr>
              <a:t>10-50 kelime</a:t>
            </a:r>
          </a:p>
          <a:p>
            <a:pPr>
              <a:lnSpc>
                <a:spcPct val="100000"/>
              </a:lnSpc>
              <a:spcBef>
                <a:spcPts val="1001"/>
              </a:spcBef>
            </a:pPr>
            <a:endParaRPr lang="tr-TR" sz="2000" b="0" strike="noStrike" spc="-1" dirty="0">
              <a:uFill>
                <a:solidFill>
                  <a:srgbClr val="FFFFFF"/>
                </a:solidFill>
              </a:uFill>
              <a:latin typeface="Calibri" panose="020F0502020204030204" pitchFamily="34" charset="0"/>
              <a:cs typeface="Calibri" panose="020F0502020204030204" pitchFamily="34" charset="0"/>
            </a:endParaRPr>
          </a:p>
        </p:txBody>
      </p:sp>
      <p:sp>
        <p:nvSpPr>
          <p:cNvPr id="115" name="CustomShape 2"/>
          <p:cNvSpPr/>
          <p:nvPr/>
        </p:nvSpPr>
        <p:spPr>
          <a:xfrm>
            <a:off x="6573084" y="618479"/>
            <a:ext cx="5060898" cy="593706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itchFamily="34" charset="0"/>
                <a:cs typeface="Calibri" pitchFamily="34" charset="0"/>
              </a:rPr>
              <a:t>18-24 ay: </a:t>
            </a:r>
            <a:r>
              <a:rPr lang="tr-TR" sz="2000" b="0" strike="noStrike" spc="-1" dirty="0" err="1">
                <a:uFill>
                  <a:solidFill>
                    <a:srgbClr val="FFFFFF"/>
                  </a:solidFill>
                </a:uFill>
                <a:latin typeface="Calibri" pitchFamily="34" charset="0"/>
                <a:cs typeface="Calibri" pitchFamily="34" charset="0"/>
              </a:rPr>
              <a:t>telegrafik</a:t>
            </a:r>
            <a:r>
              <a:rPr lang="tr-TR" sz="2000" b="0" strike="noStrike" spc="-1" dirty="0">
                <a:uFill>
                  <a:solidFill>
                    <a:srgbClr val="FFFFFF"/>
                  </a:solidFill>
                </a:uFill>
                <a:latin typeface="Calibri" pitchFamily="34" charset="0"/>
                <a:cs typeface="Calibri" pitchFamily="34" charset="0"/>
              </a:rPr>
              <a:t> konuşma (iki sözcük evresi- anne su)</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itchFamily="34" charset="0"/>
                <a:cs typeface="Calibri" pitchFamily="34" charset="0"/>
              </a:rPr>
              <a:t>2 yaş: </a:t>
            </a:r>
            <a:r>
              <a:rPr lang="tr-TR" sz="2000" b="0" strike="noStrike" spc="-1" dirty="0">
                <a:uFill>
                  <a:solidFill>
                    <a:srgbClr val="FFFFFF"/>
                  </a:solidFill>
                </a:uFill>
                <a:latin typeface="Calibri" pitchFamily="34" charset="0"/>
                <a:cs typeface="Calibri" pitchFamily="34" charset="0"/>
              </a:rPr>
              <a:t>iki kelimelik cümle</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itchFamily="34" charset="0"/>
                <a:cs typeface="Calibri" pitchFamily="34" charset="0"/>
              </a:rPr>
              <a:t>2.5 yaş: </a:t>
            </a:r>
            <a:r>
              <a:rPr lang="tr-TR" sz="2000" b="0" strike="noStrike" spc="-1" dirty="0">
                <a:uFill>
                  <a:solidFill>
                    <a:srgbClr val="FFFFFF"/>
                  </a:solidFill>
                </a:uFill>
                <a:latin typeface="Calibri" pitchFamily="34" charset="0"/>
                <a:cs typeface="Calibri" pitchFamily="34" charset="0"/>
              </a:rPr>
              <a:t>400 kelime</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itchFamily="34" charset="0"/>
                <a:cs typeface="Calibri" pitchFamily="34" charset="0"/>
              </a:rPr>
              <a:t>3 yaş: </a:t>
            </a:r>
            <a:r>
              <a:rPr lang="tr-TR" sz="2000" b="0" strike="noStrike" spc="-1" dirty="0">
                <a:uFill>
                  <a:solidFill>
                    <a:srgbClr val="FFFFFF"/>
                  </a:solidFill>
                </a:uFill>
                <a:latin typeface="Calibri" pitchFamily="34" charset="0"/>
                <a:cs typeface="Calibri" pitchFamily="34" charset="0"/>
              </a:rPr>
              <a:t>geçmiş zaman, çoğullar, cinsiyet, yaş, 3 nesne adlandırır, nerede-kim ile başlayan sorular, olumsuz cümleler</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itchFamily="34" charset="0"/>
                <a:cs typeface="Calibri" pitchFamily="34" charset="0"/>
              </a:rPr>
              <a:t>3-4 yaş arası: </a:t>
            </a:r>
            <a:r>
              <a:rPr lang="tr-TR" sz="2000" b="0" strike="noStrike" spc="-1" dirty="0">
                <a:uFill>
                  <a:solidFill>
                    <a:srgbClr val="FFFFFF"/>
                  </a:solidFill>
                </a:uFill>
                <a:latin typeface="Calibri" pitchFamily="34" charset="0"/>
                <a:cs typeface="Calibri" pitchFamily="34" charset="0"/>
              </a:rPr>
              <a:t>5 kelimelik cümlelere ilerler, öykü anlatabilir</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itchFamily="34" charset="0"/>
                <a:cs typeface="Calibri" pitchFamily="34" charset="0"/>
              </a:rPr>
              <a:t>3.5 yaş: </a:t>
            </a:r>
            <a:r>
              <a:rPr lang="tr-TR" sz="2000" b="0" strike="noStrike" spc="-1" dirty="0">
                <a:uFill>
                  <a:solidFill>
                    <a:srgbClr val="FFFFFF"/>
                  </a:solidFill>
                </a:uFill>
                <a:latin typeface="Calibri" pitchFamily="34" charset="0"/>
                <a:cs typeface="Calibri" pitchFamily="34" charset="0"/>
              </a:rPr>
              <a:t>1000 kelime</a:t>
            </a: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itchFamily="34" charset="0"/>
                <a:cs typeface="Calibri" pitchFamily="34" charset="0"/>
              </a:rPr>
              <a:t>4 yaş: </a:t>
            </a:r>
            <a:r>
              <a:rPr lang="tr-TR" sz="2000" b="0" strike="noStrike" spc="-1" dirty="0">
                <a:uFill>
                  <a:solidFill>
                    <a:srgbClr val="FFFFFF"/>
                  </a:solidFill>
                </a:uFill>
                <a:latin typeface="Calibri" pitchFamily="34" charset="0"/>
                <a:cs typeface="Calibri" pitchFamily="34" charset="0"/>
              </a:rPr>
              <a:t>rüya anlatabilir</a:t>
            </a:r>
          </a:p>
          <a:p>
            <a:pPr>
              <a:lnSpc>
                <a:spcPct val="100000"/>
              </a:lnSpc>
              <a:spcBef>
                <a:spcPts val="1001"/>
              </a:spcBef>
            </a:pPr>
            <a:endParaRPr lang="tr-TR" sz="2000" b="0" strike="noStrike" spc="-1" dirty="0">
              <a:uFill>
                <a:solidFill>
                  <a:srgbClr val="FFFFFF"/>
                </a:solidFill>
              </a:uFill>
              <a:latin typeface="Calibri" pitchFamily="34" charset="0"/>
              <a:cs typeface="Calibri" pitchFamily="34" charset="0"/>
            </a:endParaRPr>
          </a:p>
          <a:p>
            <a:pPr>
              <a:defRPr/>
            </a:pPr>
            <a:r>
              <a:rPr lang="tr-TR" altLang="tr-TR" sz="2000" dirty="0">
                <a:latin typeface="Calibri" pitchFamily="34" charset="0"/>
                <a:cs typeface="Calibri" pitchFamily="34" charset="0"/>
              </a:rPr>
              <a:t>Konuşma gecikmesi: </a:t>
            </a:r>
            <a:r>
              <a:rPr lang="tr-TR" altLang="tr-TR" dirty="0">
                <a:solidFill>
                  <a:srgbClr val="0070C0"/>
                </a:solidFill>
                <a:latin typeface="Calibri" pitchFamily="34" charset="0"/>
                <a:cs typeface="Calibri" pitchFamily="34" charset="0"/>
              </a:rPr>
              <a:t>OSB, bilişsel yetersizlik, gelişimsel konuşma gecikmesi</a:t>
            </a:r>
            <a:endParaRPr lang="tr-TR" altLang="tr-TR" sz="2000" dirty="0">
              <a:solidFill>
                <a:srgbClr val="0070C0"/>
              </a:solidFill>
              <a:latin typeface="Calibri" pitchFamily="34" charset="0"/>
              <a:cs typeface="Calibri" pitchFamily="34" charset="0"/>
            </a:endParaRPr>
          </a:p>
          <a:p>
            <a:pPr>
              <a:defRPr/>
            </a:pPr>
            <a:r>
              <a:rPr lang="tr-TR" altLang="tr-TR" sz="2000" dirty="0">
                <a:latin typeface="Calibri" pitchFamily="34" charset="0"/>
                <a:cs typeface="Calibri" pitchFamily="34" charset="0"/>
              </a:rPr>
              <a:t>Konuşmanın içeriği ile ilgili sorunlar: </a:t>
            </a:r>
            <a:r>
              <a:rPr lang="tr-TR" altLang="tr-TR" dirty="0">
                <a:solidFill>
                  <a:srgbClr val="0070C0"/>
                </a:solidFill>
                <a:latin typeface="Calibri" pitchFamily="34" charset="0"/>
                <a:cs typeface="Calibri" pitchFamily="34" charset="0"/>
              </a:rPr>
              <a:t>Fonolojik bozukluk, Kekeleme-akıcı konuşma sorunu, Kısık sesle konuşma, Ekolali, </a:t>
            </a:r>
            <a:r>
              <a:rPr lang="tr-TR" altLang="tr-TR" dirty="0" err="1">
                <a:solidFill>
                  <a:srgbClr val="0070C0"/>
                </a:solidFill>
                <a:latin typeface="Calibri" pitchFamily="34" charset="0"/>
                <a:cs typeface="Calibri" pitchFamily="34" charset="0"/>
              </a:rPr>
              <a:t>Regresif</a:t>
            </a:r>
            <a:r>
              <a:rPr lang="tr-TR" altLang="tr-TR" dirty="0">
                <a:solidFill>
                  <a:srgbClr val="0070C0"/>
                </a:solidFill>
                <a:latin typeface="Calibri" pitchFamily="34" charset="0"/>
                <a:cs typeface="Calibri" pitchFamily="34" charset="0"/>
              </a:rPr>
              <a:t>-bebeksi konuşma</a:t>
            </a:r>
            <a:endParaRPr lang="tr-TR" altLang="tr-TR" sz="2000" dirty="0">
              <a:solidFill>
                <a:srgbClr val="0070C0"/>
              </a:solidFill>
              <a:latin typeface="Calibri" pitchFamily="34" charset="0"/>
              <a:cs typeface="Calibri" pitchFamily="34" charset="0"/>
            </a:endParaRPr>
          </a:p>
          <a:p>
            <a:pPr>
              <a:defRPr/>
            </a:pPr>
            <a:endParaRPr lang="tr-TR" sz="2000" dirty="0">
              <a:latin typeface="Calibri" pitchFamily="34" charset="0"/>
              <a:cs typeface="Calibri" pitchFamily="34" charset="0"/>
            </a:endParaRPr>
          </a:p>
          <a:p>
            <a:pPr>
              <a:lnSpc>
                <a:spcPct val="90000"/>
              </a:lnSpc>
              <a:spcBef>
                <a:spcPts val="1001"/>
              </a:spcBef>
            </a:pPr>
            <a:endParaRPr lang="tr-TR" sz="2000" b="0" strike="noStrike" spc="-1" dirty="0">
              <a:uFill>
                <a:solidFill>
                  <a:srgbClr val="FFFFFF"/>
                </a:solidFill>
              </a:uFill>
              <a:latin typeface="Calibri" pitchFamily="34" charset="0"/>
              <a:cs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videoplayback">
            <a:hlinkClick r:id="" action="ppaction://media"/>
            <a:extLst>
              <a:ext uri="{FF2B5EF4-FFF2-40B4-BE49-F238E27FC236}">
                <a16:creationId xmlns:a16="http://schemas.microsoft.com/office/drawing/2014/main" id="{D1E20625-AC78-B359-ACF5-4557CCC9A46D}"/>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082018" y="446649"/>
            <a:ext cx="7990450" cy="5992838"/>
          </a:xfrm>
          <a:prstGeom prst="rect">
            <a:avLst/>
          </a:prstGeom>
        </p:spPr>
      </p:pic>
    </p:spTree>
    <p:extLst>
      <p:ext uri="{BB962C8B-B14F-4D97-AF65-F5344CB8AC3E}">
        <p14:creationId xmlns:p14="http://schemas.microsoft.com/office/powerpoint/2010/main" val="1304039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15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CustomShape 2"/>
          <p:cNvSpPr/>
          <p:nvPr/>
        </p:nvSpPr>
        <p:spPr>
          <a:xfrm>
            <a:off x="1141560" y="2249640"/>
            <a:ext cx="9905400" cy="3860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itchFamily="34" charset="0"/>
                <a:cs typeface="Calibri" pitchFamily="34" charset="0"/>
              </a:rPr>
              <a:t>Ekopraksi: </a:t>
            </a:r>
            <a:r>
              <a:rPr lang="tr-TR" sz="2000" b="0" strike="noStrike" spc="-1" dirty="0">
                <a:uFill>
                  <a:solidFill>
                    <a:srgbClr val="FFFFFF"/>
                  </a:solidFill>
                </a:uFill>
                <a:latin typeface="Calibri" pitchFamily="34" charset="0"/>
                <a:cs typeface="Calibri" pitchFamily="34" charset="0"/>
              </a:rPr>
              <a:t>Başka birinin hareketini istemsiz tekrar etme </a:t>
            </a:r>
            <a:r>
              <a:rPr lang="tr-TR" b="0" strike="noStrike" spc="-1" dirty="0">
                <a:solidFill>
                  <a:srgbClr val="0070C0"/>
                </a:solidFill>
                <a:uFill>
                  <a:solidFill>
                    <a:srgbClr val="FFFFFF"/>
                  </a:solidFill>
                </a:uFill>
                <a:latin typeface="Calibri" pitchFamily="34" charset="0"/>
                <a:cs typeface="Calibri" pitchFamily="34" charset="0"/>
              </a:rPr>
              <a:t>(OSB, katatoni)</a:t>
            </a:r>
            <a:endParaRPr lang="tr-TR" sz="2000" b="0" strike="noStrike" spc="-1" dirty="0">
              <a:solidFill>
                <a:srgbClr val="0070C0"/>
              </a:solidFill>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2000" b="1" strike="noStrike" spc="-1" dirty="0" err="1">
                <a:uFill>
                  <a:solidFill>
                    <a:srgbClr val="FFFFFF"/>
                  </a:solidFill>
                </a:uFill>
                <a:latin typeface="Calibri" pitchFamily="34" charset="0"/>
                <a:cs typeface="Calibri" pitchFamily="34" charset="0"/>
              </a:rPr>
              <a:t>Grimas</a:t>
            </a:r>
            <a:r>
              <a:rPr lang="tr-TR" sz="2000" b="1" strike="noStrike" spc="-1" dirty="0">
                <a:uFill>
                  <a:solidFill>
                    <a:srgbClr val="FFFFFF"/>
                  </a:solidFill>
                </a:uFill>
                <a:latin typeface="Calibri" pitchFamily="34" charset="0"/>
                <a:cs typeface="Calibri" pitchFamily="34" charset="0"/>
              </a:rPr>
              <a:t>: </a:t>
            </a:r>
            <a:r>
              <a:rPr lang="tr-TR" sz="2000" strike="noStrike" spc="-1" dirty="0">
                <a:uFill>
                  <a:solidFill>
                    <a:srgbClr val="FFFFFF"/>
                  </a:solidFill>
                </a:uFill>
                <a:latin typeface="Calibri" pitchFamily="34" charset="0"/>
                <a:cs typeface="Calibri" pitchFamily="34" charset="0"/>
              </a:rPr>
              <a:t>A</a:t>
            </a:r>
            <a:r>
              <a:rPr lang="tr-TR" sz="2000" b="0" strike="noStrike" spc="-1" dirty="0">
                <a:uFill>
                  <a:solidFill>
                    <a:srgbClr val="FFFFFF"/>
                  </a:solidFill>
                </a:uFill>
                <a:latin typeface="Calibri" pitchFamily="34" charset="0"/>
                <a:cs typeface="Calibri" pitchFamily="34" charset="0"/>
              </a:rPr>
              <a:t>nlamsız, amaçsız yüz hareketleri, jest mimikler, yüz ekşitme/buruşturma </a:t>
            </a:r>
            <a:r>
              <a:rPr lang="tr-TR" b="0" strike="noStrike" spc="-1" dirty="0">
                <a:solidFill>
                  <a:srgbClr val="0070C0"/>
                </a:solidFill>
                <a:uFill>
                  <a:solidFill>
                    <a:srgbClr val="FFFFFF"/>
                  </a:solidFill>
                </a:uFill>
                <a:latin typeface="Calibri" pitchFamily="34" charset="0"/>
                <a:cs typeface="Calibri" pitchFamily="34" charset="0"/>
              </a:rPr>
              <a:t>(</a:t>
            </a:r>
            <a:r>
              <a:rPr lang="tr-TR" b="0" strike="noStrike" spc="-1" dirty="0" err="1">
                <a:solidFill>
                  <a:srgbClr val="0070C0"/>
                </a:solidFill>
                <a:uFill>
                  <a:solidFill>
                    <a:srgbClr val="FFFFFF"/>
                  </a:solidFill>
                </a:uFill>
                <a:latin typeface="Calibri" pitchFamily="34" charset="0"/>
                <a:cs typeface="Calibri" pitchFamily="34" charset="0"/>
              </a:rPr>
              <a:t>Kr</a:t>
            </a:r>
            <a:r>
              <a:rPr lang="tr-TR" b="0" strike="noStrike" spc="-1" dirty="0">
                <a:solidFill>
                  <a:srgbClr val="0070C0"/>
                </a:solidFill>
                <a:uFill>
                  <a:solidFill>
                    <a:srgbClr val="FFFFFF"/>
                  </a:solidFill>
                </a:uFill>
                <a:latin typeface="Calibri" pitchFamily="34" charset="0"/>
                <a:cs typeface="Calibri" pitchFamily="34" charset="0"/>
              </a:rPr>
              <a:t> ve dezorganize </a:t>
            </a:r>
            <a:r>
              <a:rPr lang="tr-TR" b="0" strike="noStrike" spc="-1" dirty="0" err="1">
                <a:solidFill>
                  <a:srgbClr val="0070C0"/>
                </a:solidFill>
                <a:uFill>
                  <a:solidFill>
                    <a:srgbClr val="FFFFFF"/>
                  </a:solidFill>
                </a:uFill>
                <a:latin typeface="Calibri" pitchFamily="34" charset="0"/>
                <a:cs typeface="Calibri" pitchFamily="34" charset="0"/>
              </a:rPr>
              <a:t>sch</a:t>
            </a:r>
            <a:r>
              <a:rPr lang="tr-TR" b="0" strike="noStrike" spc="-1" dirty="0">
                <a:solidFill>
                  <a:srgbClr val="0070C0"/>
                </a:solidFill>
                <a:uFill>
                  <a:solidFill>
                    <a:srgbClr val="FFFFFF"/>
                  </a:solidFill>
                </a:uFill>
                <a:latin typeface="Calibri" pitchFamily="34" charset="0"/>
                <a:cs typeface="Calibri" pitchFamily="34" charset="0"/>
              </a:rPr>
              <a:t>)</a:t>
            </a:r>
            <a:endParaRPr lang="tr-TR" sz="2000" b="0" strike="noStrike" spc="-1" dirty="0">
              <a:solidFill>
                <a:srgbClr val="0070C0"/>
              </a:solidFill>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2000" b="1" strike="noStrike" spc="-1" dirty="0" err="1">
                <a:uFill>
                  <a:solidFill>
                    <a:srgbClr val="FFFFFF"/>
                  </a:solidFill>
                </a:uFill>
                <a:latin typeface="Calibri" pitchFamily="34" charset="0"/>
                <a:cs typeface="Calibri" pitchFamily="34" charset="0"/>
              </a:rPr>
              <a:t>Manyerizm</a:t>
            </a:r>
            <a:r>
              <a:rPr lang="tr-TR" sz="2000" b="1" strike="noStrike" spc="-1" dirty="0">
                <a:uFill>
                  <a:solidFill>
                    <a:srgbClr val="FFFFFF"/>
                  </a:solidFill>
                </a:uFill>
                <a:latin typeface="Calibri" pitchFamily="34" charset="0"/>
                <a:cs typeface="Calibri" pitchFamily="34" charset="0"/>
              </a:rPr>
              <a:t>: </a:t>
            </a:r>
            <a:r>
              <a:rPr lang="tr-TR" sz="2000" b="0" strike="noStrike" spc="-1" dirty="0">
                <a:uFill>
                  <a:solidFill>
                    <a:srgbClr val="FFFFFF"/>
                  </a:solidFill>
                </a:uFill>
                <a:latin typeface="Calibri" pitchFamily="34" charset="0"/>
                <a:cs typeface="Calibri" pitchFamily="34" charset="0"/>
              </a:rPr>
              <a:t>Dışarıdan amaçlı gibi görünen ancak aslında amaçsız, tekrarlayıcı istemsiz hareket-selam verme, göz kırpma</a:t>
            </a:r>
          </a:p>
          <a:p>
            <a:pPr marL="228600" indent="-227880">
              <a:lnSpc>
                <a:spcPct val="90000"/>
              </a:lnSpc>
              <a:spcBef>
                <a:spcPts val="1001"/>
              </a:spcBef>
              <a:buClr>
                <a:srgbClr val="000000"/>
              </a:buClr>
              <a:buFont typeface="Arial"/>
              <a:buChar char="•"/>
            </a:pPr>
            <a:r>
              <a:rPr lang="tr-TR" sz="2000" b="1" strike="noStrike" spc="-1" dirty="0" err="1">
                <a:uFill>
                  <a:solidFill>
                    <a:srgbClr val="FFFFFF"/>
                  </a:solidFill>
                </a:uFill>
                <a:latin typeface="Calibri" pitchFamily="34" charset="0"/>
                <a:cs typeface="Calibri" pitchFamily="34" charset="0"/>
              </a:rPr>
              <a:t>Myoklonus</a:t>
            </a:r>
            <a:r>
              <a:rPr lang="tr-TR" sz="2000" b="1" strike="noStrike" spc="-1" dirty="0">
                <a:uFill>
                  <a:solidFill>
                    <a:srgbClr val="FFFFFF"/>
                  </a:solidFill>
                </a:uFill>
                <a:latin typeface="Calibri" pitchFamily="34" charset="0"/>
                <a:cs typeface="Calibri" pitchFamily="34" charset="0"/>
              </a:rPr>
              <a:t>: </a:t>
            </a:r>
            <a:r>
              <a:rPr lang="tr-TR" sz="2000" b="0" strike="noStrike" spc="-1" dirty="0">
                <a:uFill>
                  <a:solidFill>
                    <a:srgbClr val="FFFFFF"/>
                  </a:solidFill>
                </a:uFill>
                <a:latin typeface="Calibri" pitchFamily="34" charset="0"/>
                <a:cs typeface="Calibri" pitchFamily="34" charset="0"/>
              </a:rPr>
              <a:t>Ani, kısa süreli kas kasılmaları, genellikle ritmik değil </a:t>
            </a:r>
            <a:r>
              <a:rPr lang="tr-TR" b="0" strike="noStrike" spc="-1" dirty="0">
                <a:solidFill>
                  <a:srgbClr val="0070C0"/>
                </a:solidFill>
                <a:uFill>
                  <a:solidFill>
                    <a:srgbClr val="FFFFFF"/>
                  </a:solidFill>
                </a:uFill>
                <a:latin typeface="Calibri" pitchFamily="34" charset="0"/>
                <a:cs typeface="Calibri" pitchFamily="34" charset="0"/>
              </a:rPr>
              <a:t>(epilepsi, NMS, SSRI kullanımı varsa serotonerjik sendrom?)</a:t>
            </a:r>
            <a:endParaRPr lang="tr-TR" sz="2000" b="0" strike="noStrike" spc="-1" dirty="0">
              <a:solidFill>
                <a:srgbClr val="0070C0"/>
              </a:solidFill>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2000" b="1" strike="noStrike" spc="-1" dirty="0" err="1">
                <a:uFill>
                  <a:solidFill>
                    <a:srgbClr val="FFFFFF"/>
                  </a:solidFill>
                </a:uFill>
                <a:latin typeface="Calibri" pitchFamily="34" charset="0"/>
                <a:cs typeface="Calibri" pitchFamily="34" charset="0"/>
              </a:rPr>
              <a:t>Katapleksi</a:t>
            </a:r>
            <a:r>
              <a:rPr lang="tr-TR" sz="2000" b="1" strike="noStrike" spc="-1" dirty="0">
                <a:uFill>
                  <a:solidFill>
                    <a:srgbClr val="FFFFFF"/>
                  </a:solidFill>
                </a:uFill>
                <a:latin typeface="Calibri" pitchFamily="34" charset="0"/>
                <a:cs typeface="Calibri" pitchFamily="34" charset="0"/>
              </a:rPr>
              <a:t> </a:t>
            </a:r>
            <a:r>
              <a:rPr lang="tr-TR" b="0" strike="noStrike" spc="-1" dirty="0">
                <a:solidFill>
                  <a:srgbClr val="0070C0"/>
                </a:solidFill>
                <a:uFill>
                  <a:solidFill>
                    <a:srgbClr val="FFFFFF"/>
                  </a:solidFill>
                </a:uFill>
                <a:latin typeface="Calibri" pitchFamily="34" charset="0"/>
                <a:cs typeface="Calibri" pitchFamily="34" charset="0"/>
              </a:rPr>
              <a:t>(ani tonus kaybı, korkma-gülme ardından, </a:t>
            </a:r>
            <a:r>
              <a:rPr lang="tr-TR" b="0" strike="noStrike" spc="-1" dirty="0" err="1">
                <a:solidFill>
                  <a:srgbClr val="0070C0"/>
                </a:solidFill>
                <a:uFill>
                  <a:solidFill>
                    <a:srgbClr val="FFFFFF"/>
                  </a:solidFill>
                </a:uFill>
                <a:latin typeface="Calibri" pitchFamily="34" charset="0"/>
                <a:cs typeface="Calibri" pitchFamily="34" charset="0"/>
              </a:rPr>
              <a:t>narkolepsi</a:t>
            </a:r>
            <a:r>
              <a:rPr lang="tr-TR" b="0" strike="noStrike" spc="-1" dirty="0">
                <a:solidFill>
                  <a:srgbClr val="0070C0"/>
                </a:solidFill>
                <a:uFill>
                  <a:solidFill>
                    <a:srgbClr val="FFFFFF"/>
                  </a:solidFill>
                </a:uFill>
                <a:latin typeface="Calibri" pitchFamily="34" charset="0"/>
                <a:cs typeface="Calibri" pitchFamily="34" charset="0"/>
              </a:rPr>
              <a:t>)</a:t>
            </a:r>
            <a:endParaRPr lang="tr-TR" sz="2000" b="0" strike="noStrike" spc="-1" dirty="0">
              <a:solidFill>
                <a:srgbClr val="0070C0"/>
              </a:solidFill>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2000" b="1" strike="noStrike" spc="-1" dirty="0">
                <a:uFill>
                  <a:solidFill>
                    <a:srgbClr val="FFFFFF"/>
                  </a:solidFill>
                </a:uFill>
                <a:latin typeface="Calibri" pitchFamily="34" charset="0"/>
                <a:cs typeface="Calibri" pitchFamily="34" charset="0"/>
              </a:rPr>
              <a:t>Self-</a:t>
            </a:r>
            <a:r>
              <a:rPr lang="tr-TR" sz="2000" b="1" strike="noStrike" spc="-1" dirty="0" err="1">
                <a:uFill>
                  <a:solidFill>
                    <a:srgbClr val="FFFFFF"/>
                  </a:solidFill>
                </a:uFill>
                <a:latin typeface="Calibri" pitchFamily="34" charset="0"/>
                <a:cs typeface="Calibri" pitchFamily="34" charset="0"/>
              </a:rPr>
              <a:t>mutilatif</a:t>
            </a:r>
            <a:r>
              <a:rPr lang="tr-TR" sz="2000" b="1" strike="noStrike" spc="-1" dirty="0">
                <a:uFill>
                  <a:solidFill>
                    <a:srgbClr val="FFFFFF"/>
                  </a:solidFill>
                </a:uFill>
                <a:latin typeface="Calibri" pitchFamily="34" charset="0"/>
                <a:cs typeface="Calibri" pitchFamily="34" charset="0"/>
              </a:rPr>
              <a:t> davranış </a:t>
            </a:r>
            <a:r>
              <a:rPr lang="tr-TR" b="0" strike="noStrike" spc="-1" dirty="0">
                <a:solidFill>
                  <a:srgbClr val="0070C0"/>
                </a:solidFill>
                <a:uFill>
                  <a:solidFill>
                    <a:srgbClr val="FFFFFF"/>
                  </a:solidFill>
                </a:uFill>
                <a:latin typeface="Calibri" pitchFamily="34" charset="0"/>
                <a:cs typeface="Calibri" pitchFamily="34" charset="0"/>
              </a:rPr>
              <a:t>(kasten kendine zarar verme)</a:t>
            </a:r>
            <a:endParaRPr lang="tr-TR" sz="2000" b="0" strike="noStrike" spc="-1" dirty="0">
              <a:solidFill>
                <a:srgbClr val="0070C0"/>
              </a:solidFill>
              <a:uFill>
                <a:solidFill>
                  <a:srgbClr val="FFFFFF"/>
                </a:solidFill>
              </a:uFill>
              <a:latin typeface="Calibri" pitchFamily="34" charset="0"/>
              <a:cs typeface="Calibri" pitchFamily="34" charset="0"/>
            </a:endParaRPr>
          </a:p>
        </p:txBody>
      </p:sp>
      <p:sp>
        <p:nvSpPr>
          <p:cNvPr id="2" name="CustomShape 1">
            <a:extLst>
              <a:ext uri="{FF2B5EF4-FFF2-40B4-BE49-F238E27FC236}">
                <a16:creationId xmlns:a16="http://schemas.microsoft.com/office/drawing/2014/main" id="{1C1B4793-A7D6-9AC0-8DDE-CAC87D7BD385}"/>
              </a:ext>
            </a:extLst>
          </p:cNvPr>
          <p:cNvSpPr/>
          <p:nvPr/>
        </p:nvSpPr>
        <p:spPr>
          <a:xfrm>
            <a:off x="1141564" y="618480"/>
            <a:ext cx="3430436"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trike="noStrike" spc="-1" dirty="0">
                <a:uFill>
                  <a:solidFill>
                    <a:srgbClr val="FFFFFF"/>
                  </a:solidFill>
                </a:uFill>
                <a:latin typeface="Calibri Light"/>
              </a:rPr>
              <a:t>Motor Davranış</a:t>
            </a:r>
            <a:endParaRPr lang="tr-TR" sz="4000" b="0" strike="noStrike" spc="-1" dirty="0">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CustomShape 1"/>
          <p:cNvSpPr/>
          <p:nvPr/>
        </p:nvSpPr>
        <p:spPr>
          <a:xfrm>
            <a:off x="866660" y="413280"/>
            <a:ext cx="9905400" cy="106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endParaRPr lang="tr-TR" sz="4000" b="0" strike="noStrike" spc="-1" dirty="0">
              <a:uFill>
                <a:solidFill>
                  <a:srgbClr val="FFFFFF"/>
                </a:solidFill>
              </a:uFill>
              <a:latin typeface="Arial"/>
            </a:endParaRPr>
          </a:p>
        </p:txBody>
      </p:sp>
      <p:sp>
        <p:nvSpPr>
          <p:cNvPr id="129" name="CustomShape 2"/>
          <p:cNvSpPr/>
          <p:nvPr/>
        </p:nvSpPr>
        <p:spPr>
          <a:xfrm>
            <a:off x="908640" y="1478520"/>
            <a:ext cx="10536108" cy="4741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80000"/>
              </a:lnSpc>
            </a:pPr>
            <a:endParaRPr lang="tr-TR" sz="1600" b="0" strike="noStrike" spc="-1" dirty="0">
              <a:uFill>
                <a:solidFill>
                  <a:srgbClr val="FFFFFF"/>
                </a:solidFill>
              </a:uFill>
              <a:latin typeface="Calibri" pitchFamily="34" charset="0"/>
              <a:cs typeface="Calibri" pitchFamily="34" charset="0"/>
            </a:endParaRPr>
          </a:p>
        </p:txBody>
      </p:sp>
      <p:sp>
        <p:nvSpPr>
          <p:cNvPr id="131" name="CustomShape 2"/>
          <p:cNvSpPr/>
          <p:nvPr/>
        </p:nvSpPr>
        <p:spPr>
          <a:xfrm>
            <a:off x="747252" y="1707720"/>
            <a:ext cx="10697496" cy="4512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28600" indent="-227880">
              <a:lnSpc>
                <a:spcPct val="80000"/>
              </a:lnSpc>
              <a:spcBef>
                <a:spcPts val="1001"/>
              </a:spcBef>
              <a:buClr>
                <a:srgbClr val="000000"/>
              </a:buClr>
            </a:pPr>
            <a:r>
              <a:rPr lang="tr-TR" b="1" strike="noStrike" spc="-1" dirty="0">
                <a:solidFill>
                  <a:srgbClr val="FF0000"/>
                </a:solidFill>
                <a:uFill>
                  <a:solidFill>
                    <a:srgbClr val="FFFFFF"/>
                  </a:solidFill>
                </a:uFill>
                <a:latin typeface="Calibri" pitchFamily="34" charset="0"/>
                <a:cs typeface="Calibri" pitchFamily="34" charset="0"/>
              </a:rPr>
              <a:t>Duygulanım; </a:t>
            </a:r>
            <a:r>
              <a:rPr lang="tr-TR" b="0" strike="noStrike" spc="-1" dirty="0">
                <a:uFill>
                  <a:solidFill>
                    <a:srgbClr val="FFFFFF"/>
                  </a:solidFill>
                </a:uFill>
                <a:latin typeface="Calibri" pitchFamily="34" charset="0"/>
                <a:cs typeface="Calibri" pitchFamily="34" charset="0"/>
              </a:rPr>
              <a:t>içten ya da dıştan gelen uyaranlara duygularla tepki verebilme yetisidir. Hastanın </a:t>
            </a:r>
            <a:r>
              <a:rPr lang="tr-TR" b="0" u="sng" strike="noStrike" spc="-1" dirty="0">
                <a:latin typeface="Calibri" pitchFamily="34" charset="0"/>
                <a:cs typeface="Calibri" pitchFamily="34" charset="0"/>
              </a:rPr>
              <a:t>o anda </a:t>
            </a:r>
            <a:r>
              <a:rPr lang="tr-TR" b="0" strike="noStrike" spc="-1" dirty="0">
                <a:uFill>
                  <a:solidFill>
                    <a:srgbClr val="FFFFFF"/>
                  </a:solidFill>
                </a:uFill>
                <a:latin typeface="Calibri" pitchFamily="34" charset="0"/>
                <a:cs typeface="Calibri" pitchFamily="34" charset="0"/>
              </a:rPr>
              <a:t>dışa vuran </a:t>
            </a:r>
            <a:r>
              <a:rPr lang="tr-TR" b="0" strike="noStrike" spc="-1" dirty="0" err="1">
                <a:uFill>
                  <a:solidFill>
                    <a:srgbClr val="FFFFFF"/>
                  </a:solidFill>
                </a:uFill>
                <a:latin typeface="Calibri" pitchFamily="34" charset="0"/>
                <a:cs typeface="Calibri" pitchFamily="34" charset="0"/>
              </a:rPr>
              <a:t>emosyonudur</a:t>
            </a:r>
            <a:r>
              <a:rPr lang="tr-TR" b="0" strike="noStrike" spc="-1" dirty="0">
                <a:uFill>
                  <a:solidFill>
                    <a:srgbClr val="FFFFFF"/>
                  </a:solidFill>
                </a:uFill>
                <a:latin typeface="Calibri" pitchFamily="34" charset="0"/>
                <a:cs typeface="Calibri" pitchFamily="34" charset="0"/>
              </a:rPr>
              <a:t>.</a:t>
            </a:r>
          </a:p>
          <a:p>
            <a:pPr marL="228600"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Utanma, korku, kaygı, neşe, kızgınlık, üzüntü, irritabilite (huzursuzluk), öfori, neşe, çökkünlük</a:t>
            </a:r>
            <a:r>
              <a:rPr lang="tr-TR" spc="-1" dirty="0">
                <a:uFill>
                  <a:solidFill>
                    <a:srgbClr val="FFFFFF"/>
                  </a:solidFill>
                </a:uFill>
                <a:latin typeface="Calibri" pitchFamily="34" charset="0"/>
                <a:cs typeface="Calibri" pitchFamily="34" charset="0"/>
              </a:rPr>
              <a:t> gibi</a:t>
            </a:r>
            <a:endParaRPr lang="tr-TR" b="0" strike="noStrike" spc="-1" dirty="0">
              <a:uFill>
                <a:solidFill>
                  <a:srgbClr val="FFFFFF"/>
                </a:solidFill>
              </a:uFill>
              <a:latin typeface="Calibri" pitchFamily="34" charset="0"/>
              <a:cs typeface="Calibri" pitchFamily="34" charset="0"/>
            </a:endParaRPr>
          </a:p>
          <a:p>
            <a:pPr>
              <a:lnSpc>
                <a:spcPct val="80000"/>
              </a:lnSpc>
            </a:pPr>
            <a:endParaRPr lang="tr-TR" b="0" strike="noStrike" spc="-1" dirty="0">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pPr>
            <a:r>
              <a:rPr lang="tr-TR" b="1" strike="noStrike" spc="-1" dirty="0">
                <a:solidFill>
                  <a:srgbClr val="FF0000"/>
                </a:solidFill>
                <a:uFill>
                  <a:solidFill>
                    <a:srgbClr val="FFFFFF"/>
                  </a:solidFill>
                </a:uFill>
                <a:latin typeface="Calibri" pitchFamily="34" charset="0"/>
                <a:cs typeface="Calibri" pitchFamily="34" charset="0"/>
              </a:rPr>
              <a:t>Duygudurum; </a:t>
            </a:r>
            <a:r>
              <a:rPr lang="tr-TR" b="0" strike="noStrike" spc="-1" dirty="0">
                <a:uFill>
                  <a:solidFill>
                    <a:srgbClr val="FFFFFF"/>
                  </a:solidFill>
                </a:uFill>
                <a:latin typeface="Calibri" pitchFamily="34" charset="0"/>
                <a:cs typeface="Calibri" pitchFamily="34" charset="0"/>
              </a:rPr>
              <a:t>kişinin </a:t>
            </a:r>
            <a:r>
              <a:rPr lang="tr-TR" b="1" u="sng" strike="noStrike" spc="-1" dirty="0">
                <a:uFill>
                  <a:solidFill>
                    <a:schemeClr val="tx1"/>
                  </a:solidFill>
                </a:uFill>
                <a:latin typeface="Calibri" pitchFamily="34" charset="0"/>
                <a:cs typeface="Calibri" pitchFamily="34" charset="0"/>
              </a:rPr>
              <a:t>bir süre için </a:t>
            </a:r>
            <a:r>
              <a:rPr lang="tr-TR" b="0" strike="noStrike" spc="-1" dirty="0">
                <a:uFill>
                  <a:solidFill>
                    <a:srgbClr val="FFFFFF"/>
                  </a:solidFill>
                </a:uFill>
                <a:latin typeface="Calibri" pitchFamily="34" charset="0"/>
                <a:cs typeface="Calibri" pitchFamily="34" charset="0"/>
              </a:rPr>
              <a:t>tariflediği hakim duygusal tonu, uzun süre belli duyguların </a:t>
            </a:r>
            <a:r>
              <a:rPr lang="tr-TR" b="1" strike="noStrike" spc="-1" dirty="0">
                <a:uFill>
                  <a:solidFill>
                    <a:srgbClr val="FFFFFF"/>
                  </a:solidFill>
                </a:uFill>
                <a:latin typeface="Calibri" pitchFamily="34" charset="0"/>
                <a:cs typeface="Calibri" pitchFamily="34" charset="0"/>
              </a:rPr>
              <a:t>baskın</a:t>
            </a:r>
            <a:r>
              <a:rPr lang="tr-TR" b="0" strike="noStrike" spc="-1" dirty="0">
                <a:uFill>
                  <a:solidFill>
                    <a:srgbClr val="FFFFFF"/>
                  </a:solidFill>
                </a:uFill>
                <a:latin typeface="Calibri" pitchFamily="34" charset="0"/>
                <a:cs typeface="Calibri" pitchFamily="34" charset="0"/>
              </a:rPr>
              <a:t> </a:t>
            </a:r>
            <a:r>
              <a:rPr lang="tr-TR" b="1" strike="noStrike" spc="-1" dirty="0">
                <a:uFill>
                  <a:solidFill>
                    <a:srgbClr val="FFFFFF"/>
                  </a:solidFill>
                </a:uFill>
                <a:latin typeface="Calibri" pitchFamily="34" charset="0"/>
                <a:cs typeface="Calibri" pitchFamily="34" charset="0"/>
              </a:rPr>
              <a:t>olması</a:t>
            </a:r>
            <a:r>
              <a:rPr lang="tr-TR" b="0" strike="noStrike" spc="-1" dirty="0">
                <a:uFill>
                  <a:solidFill>
                    <a:srgbClr val="FFFFFF"/>
                  </a:solidFill>
                </a:uFill>
                <a:latin typeface="Calibri" pitchFamily="34" charset="0"/>
                <a:cs typeface="Calibri" pitchFamily="34" charset="0"/>
              </a:rPr>
              <a:t> durumudur</a:t>
            </a:r>
          </a:p>
          <a:p>
            <a:pPr>
              <a:lnSpc>
                <a:spcPct val="90000"/>
              </a:lnSpc>
            </a:pPr>
            <a:endParaRPr lang="tr-TR" sz="1600" b="0" strike="noStrike" spc="-1" dirty="0">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1600" b="0" strike="noStrike" spc="-1" dirty="0" err="1">
                <a:uFill>
                  <a:solidFill>
                    <a:srgbClr val="FFFFFF"/>
                  </a:solidFill>
                </a:uFill>
                <a:latin typeface="Calibri" pitchFamily="34" charset="0"/>
                <a:cs typeface="Calibri" pitchFamily="34" charset="0"/>
              </a:rPr>
              <a:t>Ötimik</a:t>
            </a:r>
            <a:r>
              <a:rPr lang="tr-TR" sz="1600" b="0" strike="noStrike" spc="-1" dirty="0">
                <a:uFill>
                  <a:solidFill>
                    <a:srgbClr val="FFFFFF"/>
                  </a:solidFill>
                </a:uFill>
                <a:latin typeface="Calibri" pitchFamily="34" charset="0"/>
                <a:cs typeface="Calibri" pitchFamily="34" charset="0"/>
              </a:rPr>
              <a:t> </a:t>
            </a:r>
            <a:r>
              <a:rPr lang="tr-TR" sz="1600" b="0" strike="noStrike" spc="-1" dirty="0" err="1">
                <a:uFill>
                  <a:solidFill>
                    <a:srgbClr val="FFFFFF"/>
                  </a:solidFill>
                </a:uFill>
                <a:latin typeface="Calibri" pitchFamily="34" charset="0"/>
                <a:cs typeface="Calibri" pitchFamily="34" charset="0"/>
              </a:rPr>
              <a:t>dd</a:t>
            </a:r>
            <a:r>
              <a:rPr lang="tr-TR" sz="1600" b="0" strike="noStrike" spc="-1" dirty="0">
                <a:uFill>
                  <a:solidFill>
                    <a:srgbClr val="FFFFFF"/>
                  </a:solidFill>
                </a:uFill>
                <a:latin typeface="Calibri" pitchFamily="34" charset="0"/>
                <a:cs typeface="Calibri" pitchFamily="34" charset="0"/>
              </a:rPr>
              <a:t>: olağan sınırda</a:t>
            </a:r>
          </a:p>
          <a:p>
            <a:pPr marL="228600" indent="-227880">
              <a:lnSpc>
                <a:spcPct val="90000"/>
              </a:lnSpc>
              <a:spcBef>
                <a:spcPts val="1001"/>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Depresif </a:t>
            </a:r>
            <a:r>
              <a:rPr lang="tr-TR" sz="1600" b="0" strike="noStrike" spc="-1" dirty="0" err="1">
                <a:uFill>
                  <a:solidFill>
                    <a:srgbClr val="FFFFFF"/>
                  </a:solidFill>
                </a:uFill>
                <a:latin typeface="Calibri" pitchFamily="34" charset="0"/>
                <a:cs typeface="Calibri" pitchFamily="34" charset="0"/>
              </a:rPr>
              <a:t>dd</a:t>
            </a:r>
            <a:r>
              <a:rPr lang="tr-TR" sz="1600" b="0" strike="noStrike" spc="-1" dirty="0">
                <a:uFill>
                  <a:solidFill>
                    <a:srgbClr val="FFFFFF"/>
                  </a:solidFill>
                </a:uFill>
                <a:latin typeface="Calibri" pitchFamily="34" charset="0"/>
                <a:cs typeface="Calibri" pitchFamily="34" charset="0"/>
              </a:rPr>
              <a:t>, anksiyöz </a:t>
            </a:r>
            <a:r>
              <a:rPr lang="tr-TR" sz="1600" b="0" strike="noStrike" spc="-1" dirty="0" err="1">
                <a:uFill>
                  <a:solidFill>
                    <a:srgbClr val="FFFFFF"/>
                  </a:solidFill>
                </a:uFill>
                <a:latin typeface="Calibri" pitchFamily="34" charset="0"/>
                <a:cs typeface="Calibri" pitchFamily="34" charset="0"/>
              </a:rPr>
              <a:t>dd</a:t>
            </a:r>
            <a:endParaRPr lang="tr-TR" sz="1600" b="0" strike="noStrike" spc="-1" dirty="0">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Öforik </a:t>
            </a:r>
            <a:r>
              <a:rPr lang="tr-TR" sz="1600" b="0" strike="noStrike" spc="-1" dirty="0" err="1">
                <a:uFill>
                  <a:solidFill>
                    <a:srgbClr val="FFFFFF"/>
                  </a:solidFill>
                </a:uFill>
                <a:latin typeface="Calibri" pitchFamily="34" charset="0"/>
                <a:cs typeface="Calibri" pitchFamily="34" charset="0"/>
              </a:rPr>
              <a:t>dd</a:t>
            </a:r>
            <a:r>
              <a:rPr lang="tr-TR" sz="1600" b="0" strike="noStrike" spc="-1" dirty="0">
                <a:uFill>
                  <a:solidFill>
                    <a:srgbClr val="FFFFFF"/>
                  </a:solidFill>
                </a:uFill>
                <a:latin typeface="Calibri" pitchFamily="34" charset="0"/>
                <a:cs typeface="Calibri" pitchFamily="34" charset="0"/>
              </a:rPr>
              <a:t>:  neşe, sevinç yönünde artma</a:t>
            </a:r>
          </a:p>
          <a:p>
            <a:pPr marL="228600" indent="-227880">
              <a:lnSpc>
                <a:spcPct val="90000"/>
              </a:lnSpc>
              <a:spcBef>
                <a:spcPts val="1001"/>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Taşkın </a:t>
            </a:r>
            <a:r>
              <a:rPr lang="tr-TR" sz="1600" b="0" strike="noStrike" spc="-1" dirty="0" err="1">
                <a:uFill>
                  <a:solidFill>
                    <a:srgbClr val="FFFFFF"/>
                  </a:solidFill>
                </a:uFill>
                <a:latin typeface="Calibri" pitchFamily="34" charset="0"/>
                <a:cs typeface="Calibri" pitchFamily="34" charset="0"/>
              </a:rPr>
              <a:t>dd</a:t>
            </a:r>
            <a:r>
              <a:rPr lang="tr-TR" sz="1600" b="0" strike="noStrike" spc="-1" dirty="0">
                <a:uFill>
                  <a:solidFill>
                    <a:srgbClr val="FFFFFF"/>
                  </a:solidFill>
                </a:uFill>
                <a:latin typeface="Calibri" pitchFamily="34" charset="0"/>
                <a:cs typeface="Calibri" pitchFamily="34" charset="0"/>
              </a:rPr>
              <a:t>: sınır yoktur</a:t>
            </a:r>
          </a:p>
          <a:p>
            <a:pPr marL="228600" indent="-227880">
              <a:lnSpc>
                <a:spcPct val="90000"/>
              </a:lnSpc>
              <a:spcBef>
                <a:spcPts val="1001"/>
              </a:spcBef>
              <a:buClr>
                <a:srgbClr val="000000"/>
              </a:buClr>
              <a:buFont typeface="Arial"/>
              <a:buChar char="•"/>
            </a:pPr>
            <a:r>
              <a:rPr lang="tr-TR" sz="1600" b="0" strike="noStrike" spc="-1" dirty="0" err="1">
                <a:uFill>
                  <a:solidFill>
                    <a:srgbClr val="FFFFFF"/>
                  </a:solidFill>
                </a:uFill>
                <a:latin typeface="Calibri" pitchFamily="34" charset="0"/>
                <a:cs typeface="Calibri" pitchFamily="34" charset="0"/>
              </a:rPr>
              <a:t>İrritable</a:t>
            </a:r>
            <a:r>
              <a:rPr lang="tr-TR" sz="1600" b="0" strike="noStrike" spc="-1" dirty="0">
                <a:uFill>
                  <a:solidFill>
                    <a:srgbClr val="FFFFFF"/>
                  </a:solidFill>
                </a:uFill>
                <a:latin typeface="Calibri" pitchFamily="34" charset="0"/>
                <a:cs typeface="Calibri" pitchFamily="34" charset="0"/>
              </a:rPr>
              <a:t> </a:t>
            </a:r>
            <a:r>
              <a:rPr lang="tr-TR" sz="1600" b="0" strike="noStrike" spc="-1" dirty="0" err="1">
                <a:uFill>
                  <a:solidFill>
                    <a:srgbClr val="FFFFFF"/>
                  </a:solidFill>
                </a:uFill>
                <a:latin typeface="Calibri" pitchFamily="34" charset="0"/>
                <a:cs typeface="Calibri" pitchFamily="34" charset="0"/>
              </a:rPr>
              <a:t>dd</a:t>
            </a:r>
            <a:r>
              <a:rPr lang="tr-TR" sz="1600" b="0" strike="noStrike" spc="-1" dirty="0">
                <a:uFill>
                  <a:solidFill>
                    <a:srgbClr val="FFFFFF"/>
                  </a:solidFill>
                </a:uFill>
                <a:latin typeface="Calibri" pitchFamily="34" charset="0"/>
                <a:cs typeface="Calibri" pitchFamily="34" charset="0"/>
              </a:rPr>
              <a:t>: Kolay kızdırılabilme ve öfkelenebilme eşiğinin düştüğü </a:t>
            </a:r>
            <a:r>
              <a:rPr lang="tr-TR" sz="1600" b="0" strike="noStrike" spc="-1" dirty="0" err="1">
                <a:uFill>
                  <a:solidFill>
                    <a:srgbClr val="FFFFFF"/>
                  </a:solidFill>
                </a:uFill>
                <a:latin typeface="Calibri" pitchFamily="34" charset="0"/>
                <a:cs typeface="Calibri" pitchFamily="34" charset="0"/>
              </a:rPr>
              <a:t>dd</a:t>
            </a:r>
            <a:endParaRPr lang="tr-TR" sz="1600" b="0" strike="noStrike" spc="-1" dirty="0">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1600" b="0" strike="noStrike" spc="-1" dirty="0" err="1">
                <a:uFill>
                  <a:solidFill>
                    <a:srgbClr val="FFFFFF"/>
                  </a:solidFill>
                </a:uFill>
                <a:latin typeface="Calibri" pitchFamily="34" charset="0"/>
                <a:cs typeface="Calibri" pitchFamily="34" charset="0"/>
              </a:rPr>
              <a:t>Disforik</a:t>
            </a:r>
            <a:r>
              <a:rPr lang="tr-TR" sz="1600" b="0" strike="noStrike" spc="-1" dirty="0">
                <a:uFill>
                  <a:solidFill>
                    <a:srgbClr val="FFFFFF"/>
                  </a:solidFill>
                </a:uFill>
                <a:latin typeface="Calibri" pitchFamily="34" charset="0"/>
                <a:cs typeface="Calibri" pitchFamily="34" charset="0"/>
              </a:rPr>
              <a:t> </a:t>
            </a:r>
            <a:r>
              <a:rPr lang="tr-TR" sz="1600" b="0" strike="noStrike" spc="-1" dirty="0" err="1">
                <a:uFill>
                  <a:solidFill>
                    <a:srgbClr val="FFFFFF"/>
                  </a:solidFill>
                </a:uFill>
                <a:latin typeface="Calibri" pitchFamily="34" charset="0"/>
                <a:cs typeface="Calibri" pitchFamily="34" charset="0"/>
              </a:rPr>
              <a:t>dd</a:t>
            </a:r>
            <a:r>
              <a:rPr lang="tr-TR" sz="1600" b="0" strike="noStrike" spc="-1" dirty="0">
                <a:uFill>
                  <a:solidFill>
                    <a:srgbClr val="FFFFFF"/>
                  </a:solidFill>
                </a:uFill>
                <a:latin typeface="Calibri" pitchFamily="34" charset="0"/>
                <a:cs typeface="Calibri" pitchFamily="34" charset="0"/>
              </a:rPr>
              <a:t>: yoğun mutsuzluk, huzursuzluk ve hoşnutsuz </a:t>
            </a:r>
            <a:r>
              <a:rPr lang="tr-TR" sz="1600" b="0" strike="noStrike" spc="-1" dirty="0" err="1">
                <a:uFill>
                  <a:solidFill>
                    <a:srgbClr val="FFFFFF"/>
                  </a:solidFill>
                </a:uFill>
                <a:latin typeface="Calibri" pitchFamily="34" charset="0"/>
                <a:cs typeface="Calibri" pitchFamily="34" charset="0"/>
              </a:rPr>
              <a:t>dd</a:t>
            </a:r>
            <a:r>
              <a:rPr lang="tr-TR" sz="1600" b="0" strike="noStrike" spc="-1" dirty="0">
                <a:uFill>
                  <a:solidFill>
                    <a:srgbClr val="FFFFFF"/>
                  </a:solidFill>
                </a:uFill>
                <a:latin typeface="Calibri" pitchFamily="34" charset="0"/>
                <a:cs typeface="Calibri" pitchFamily="34" charset="0"/>
              </a:rPr>
              <a:t>, öforinin tam tersi</a:t>
            </a:r>
          </a:p>
          <a:p>
            <a:pPr marL="228600" indent="-227880">
              <a:lnSpc>
                <a:spcPct val="90000"/>
              </a:lnSpc>
              <a:spcBef>
                <a:spcPts val="1001"/>
              </a:spcBef>
              <a:buClr>
                <a:srgbClr val="000000"/>
              </a:buClr>
              <a:buFont typeface="Arial"/>
              <a:buChar char="•"/>
            </a:pPr>
            <a:r>
              <a:rPr lang="tr-TR" sz="1600" b="0" strike="noStrike" spc="-1" dirty="0" err="1">
                <a:uFill>
                  <a:solidFill>
                    <a:srgbClr val="FFFFFF"/>
                  </a:solidFill>
                </a:uFill>
                <a:latin typeface="Calibri" pitchFamily="34" charset="0"/>
                <a:cs typeface="Calibri" pitchFamily="34" charset="0"/>
              </a:rPr>
              <a:t>Endiferans</a:t>
            </a:r>
            <a:r>
              <a:rPr lang="tr-TR" sz="1600" b="0" strike="noStrike" spc="-1" dirty="0">
                <a:uFill>
                  <a:solidFill>
                    <a:srgbClr val="FFFFFF"/>
                  </a:solidFill>
                </a:uFill>
                <a:latin typeface="Calibri" pitchFamily="34" charset="0"/>
                <a:cs typeface="Calibri" pitchFamily="34" charset="0"/>
              </a:rPr>
              <a:t>: çevrede olup bitene ilgisiz, kayıtsız </a:t>
            </a:r>
            <a:r>
              <a:rPr lang="tr-TR" sz="1600" b="0" strike="noStrike" spc="-1" dirty="0">
                <a:solidFill>
                  <a:srgbClr val="0070C0"/>
                </a:solidFill>
                <a:uFill>
                  <a:solidFill>
                    <a:srgbClr val="FFFFFF"/>
                  </a:solidFill>
                </a:uFill>
                <a:latin typeface="Calibri" pitchFamily="34" charset="0"/>
                <a:cs typeface="Calibri" pitchFamily="34" charset="0"/>
              </a:rPr>
              <a:t>(otizm, ağır </a:t>
            </a:r>
            <a:r>
              <a:rPr lang="tr-TR" sz="1600" b="0" strike="noStrike" spc="-1" dirty="0" err="1">
                <a:solidFill>
                  <a:srgbClr val="0070C0"/>
                </a:solidFill>
                <a:uFill>
                  <a:solidFill>
                    <a:srgbClr val="FFFFFF"/>
                  </a:solidFill>
                </a:uFill>
                <a:latin typeface="Calibri" pitchFamily="34" charset="0"/>
                <a:cs typeface="Calibri" pitchFamily="34" charset="0"/>
              </a:rPr>
              <a:t>dep</a:t>
            </a:r>
            <a:r>
              <a:rPr lang="tr-TR" sz="1600" b="0" strike="noStrike" spc="-1" dirty="0">
                <a:solidFill>
                  <a:srgbClr val="0070C0"/>
                </a:solidFill>
                <a:uFill>
                  <a:solidFill>
                    <a:srgbClr val="FFFFFF"/>
                  </a:solidFill>
                </a:uFill>
                <a:latin typeface="Calibri" pitchFamily="34" charset="0"/>
                <a:cs typeface="Calibri" pitchFamily="34" charset="0"/>
              </a:rPr>
              <a:t>, psikoz)</a:t>
            </a:r>
          </a:p>
        </p:txBody>
      </p:sp>
      <p:pic>
        <p:nvPicPr>
          <p:cNvPr id="3" name="3 Resim" descr="hava durumu gÃ¶rselleri ile ilgili gÃ¶rsel sonucu">
            <a:extLst>
              <a:ext uri="{FF2B5EF4-FFF2-40B4-BE49-F238E27FC236}">
                <a16:creationId xmlns:a16="http://schemas.microsoft.com/office/drawing/2014/main" id="{BDEDD974-AC9B-9F3A-4552-1F997F53A686}"/>
              </a:ext>
            </a:extLst>
          </p:cNvPr>
          <p:cNvPicPr/>
          <p:nvPr/>
        </p:nvPicPr>
        <p:blipFill>
          <a:blip r:embed="rId2" cstate="print"/>
          <a:srcRect l="18655" r="18753"/>
          <a:stretch>
            <a:fillRect/>
          </a:stretch>
        </p:blipFill>
        <p:spPr bwMode="auto">
          <a:xfrm>
            <a:off x="7765367" y="3429000"/>
            <a:ext cx="3769294" cy="2676377"/>
          </a:xfrm>
          <a:prstGeom prst="rect">
            <a:avLst/>
          </a:prstGeom>
          <a:noFill/>
          <a:ln w="9525">
            <a:noFill/>
            <a:miter lim="800000"/>
            <a:headEnd/>
            <a:tailEnd/>
          </a:ln>
        </p:spPr>
      </p:pic>
      <p:sp>
        <p:nvSpPr>
          <p:cNvPr id="2" name="CustomShape 1">
            <a:extLst>
              <a:ext uri="{FF2B5EF4-FFF2-40B4-BE49-F238E27FC236}">
                <a16:creationId xmlns:a16="http://schemas.microsoft.com/office/drawing/2014/main" id="{34F8E464-D82D-781E-BE60-46A2A19346C0}"/>
              </a:ext>
            </a:extLst>
          </p:cNvPr>
          <p:cNvSpPr/>
          <p:nvPr/>
        </p:nvSpPr>
        <p:spPr>
          <a:xfrm>
            <a:off x="1035249" y="631902"/>
            <a:ext cx="9352935"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trike="noStrike" spc="-1" dirty="0">
                <a:uFill>
                  <a:solidFill>
                    <a:srgbClr val="FFFFFF"/>
                  </a:solidFill>
                </a:uFill>
                <a:latin typeface="Calibri Light"/>
              </a:rPr>
              <a:t>Duygulanım (</a:t>
            </a:r>
            <a:r>
              <a:rPr lang="tr-TR" sz="4000" b="1" strike="noStrike" spc="-1" dirty="0" err="1">
                <a:uFill>
                  <a:solidFill>
                    <a:srgbClr val="FFFFFF"/>
                  </a:solidFill>
                </a:uFill>
                <a:latin typeface="Calibri Light"/>
              </a:rPr>
              <a:t>Affect</a:t>
            </a:r>
            <a:r>
              <a:rPr lang="tr-TR" sz="4000" b="1" strike="noStrike" spc="-1" dirty="0">
                <a:uFill>
                  <a:solidFill>
                    <a:srgbClr val="FFFFFF"/>
                  </a:solidFill>
                </a:uFill>
                <a:latin typeface="Calibri Light"/>
              </a:rPr>
              <a:t>) ve Duygudurum (</a:t>
            </a:r>
            <a:r>
              <a:rPr lang="tr-TR" sz="4000" b="1" strike="noStrike" spc="-1" dirty="0" err="1">
                <a:uFill>
                  <a:solidFill>
                    <a:srgbClr val="FFFFFF"/>
                  </a:solidFill>
                </a:uFill>
                <a:latin typeface="Calibri Light"/>
              </a:rPr>
              <a:t>Mood</a:t>
            </a:r>
            <a:r>
              <a:rPr lang="tr-TR" sz="4000" b="1" strike="noStrike" spc="-1" dirty="0">
                <a:uFill>
                  <a:solidFill>
                    <a:srgbClr val="FFFFFF"/>
                  </a:solidFill>
                </a:uFill>
                <a:latin typeface="Calibri Light"/>
              </a:rPr>
              <a:t>)</a:t>
            </a:r>
            <a:endParaRPr lang="tr-TR" sz="4000" b="0" strike="noStrike" spc="-1" dirty="0">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CustomShape 2"/>
          <p:cNvSpPr/>
          <p:nvPr/>
        </p:nvSpPr>
        <p:spPr>
          <a:xfrm>
            <a:off x="1141560" y="1516680"/>
            <a:ext cx="10295474" cy="4465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marL="228600" indent="-227880">
              <a:lnSpc>
                <a:spcPct val="8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Algı; nesnelerin farkında olma ve ayırt etme kapasitesi</a:t>
            </a:r>
          </a:p>
          <a:p>
            <a:pPr marL="720">
              <a:lnSpc>
                <a:spcPct val="80000"/>
              </a:lnSpc>
              <a:spcBef>
                <a:spcPts val="1001"/>
              </a:spcBef>
              <a:buClr>
                <a:srgbClr val="000000"/>
              </a:buClr>
            </a:pPr>
            <a:endParaRPr lang="tr-TR" sz="2000" b="0" strike="noStrike" spc="-1" dirty="0">
              <a:uFill>
                <a:solidFill>
                  <a:srgbClr val="FFFFFF"/>
                </a:solidFill>
              </a:uFill>
              <a:latin typeface="Calibri" pitchFamily="34" charset="0"/>
              <a:cs typeface="Calibri" pitchFamily="34" charset="0"/>
            </a:endParaRPr>
          </a:p>
          <a:p>
            <a:pPr marL="228600" indent="-227880">
              <a:lnSpc>
                <a:spcPct val="80000"/>
              </a:lnSpc>
              <a:buClr>
                <a:srgbClr val="000000"/>
              </a:buClr>
              <a:buFont typeface="Arial"/>
              <a:buChar char="•"/>
            </a:pPr>
            <a:r>
              <a:rPr lang="tr-TR" sz="2000" b="0" strike="noStrike" spc="-1" dirty="0">
                <a:uFill>
                  <a:solidFill>
                    <a:srgbClr val="FFFFFF"/>
                  </a:solidFill>
                </a:uFill>
                <a:latin typeface="Calibri" pitchFamily="34" charset="0"/>
                <a:cs typeface="Calibri" pitchFamily="34" charset="0"/>
              </a:rPr>
              <a:t>İllüzyonlar: Gerçekle ilişkili yanlış yorumlanan </a:t>
            </a:r>
          </a:p>
          <a:p>
            <a:pPr marL="720">
              <a:lnSpc>
                <a:spcPct val="80000"/>
              </a:lnSpc>
              <a:buClr>
                <a:srgbClr val="000000"/>
              </a:buClr>
            </a:pPr>
            <a:r>
              <a:rPr lang="tr-TR" sz="2000" b="0" strike="noStrike" spc="-1" dirty="0">
                <a:uFill>
                  <a:solidFill>
                    <a:srgbClr val="FFFFFF"/>
                  </a:solidFill>
                </a:uFill>
                <a:latin typeface="Calibri" pitchFamily="34" charset="0"/>
                <a:cs typeface="Calibri" pitchFamily="34" charset="0"/>
              </a:rPr>
              <a:t>duyusal deneyimler </a:t>
            </a:r>
            <a:r>
              <a:rPr lang="tr-TR" sz="2000" b="1" strike="noStrike" spc="-1" dirty="0">
                <a:uFill>
                  <a:solidFill>
                    <a:srgbClr val="FFFFFF"/>
                  </a:solidFill>
                </a:uFill>
                <a:latin typeface="Calibri" pitchFamily="34" charset="0"/>
                <a:cs typeface="Calibri" pitchFamily="34" charset="0"/>
              </a:rPr>
              <a:t>(dış uyaran var) </a:t>
            </a:r>
          </a:p>
          <a:p>
            <a:pPr marL="720">
              <a:lnSpc>
                <a:spcPct val="80000"/>
              </a:lnSpc>
              <a:buClr>
                <a:srgbClr val="000000"/>
              </a:buClr>
            </a:pPr>
            <a:r>
              <a:rPr lang="tr-TR" b="0" strike="noStrike" spc="-1" dirty="0">
                <a:solidFill>
                  <a:srgbClr val="0070C0"/>
                </a:solidFill>
                <a:uFill>
                  <a:solidFill>
                    <a:srgbClr val="FFFFFF"/>
                  </a:solidFill>
                </a:uFill>
                <a:latin typeface="Calibri" pitchFamily="34" charset="0"/>
                <a:cs typeface="Calibri" pitchFamily="34" charset="0"/>
              </a:rPr>
              <a:t>(yoğun korku-çocuklarda, </a:t>
            </a:r>
            <a:r>
              <a:rPr lang="tr-TR" b="0" strike="noStrike" spc="-1" dirty="0" err="1">
                <a:solidFill>
                  <a:srgbClr val="0070C0"/>
                </a:solidFill>
                <a:uFill>
                  <a:solidFill>
                    <a:srgbClr val="FFFFFF"/>
                  </a:solidFill>
                </a:uFill>
                <a:latin typeface="Calibri" pitchFamily="34" charset="0"/>
                <a:cs typeface="Calibri" pitchFamily="34" charset="0"/>
              </a:rPr>
              <a:t>prodromal</a:t>
            </a:r>
            <a:r>
              <a:rPr lang="tr-TR" b="0" strike="noStrike" spc="-1" dirty="0">
                <a:solidFill>
                  <a:srgbClr val="0070C0"/>
                </a:solidFill>
                <a:uFill>
                  <a:solidFill>
                    <a:srgbClr val="FFFFFF"/>
                  </a:solidFill>
                </a:uFill>
                <a:latin typeface="Calibri" pitchFamily="34" charset="0"/>
                <a:cs typeface="Calibri" pitchFamily="34" charset="0"/>
              </a:rPr>
              <a:t> </a:t>
            </a:r>
            <a:r>
              <a:rPr lang="tr-TR" b="0" strike="noStrike" spc="-1" dirty="0" err="1">
                <a:solidFill>
                  <a:srgbClr val="0070C0"/>
                </a:solidFill>
                <a:uFill>
                  <a:solidFill>
                    <a:srgbClr val="FFFFFF"/>
                  </a:solidFill>
                </a:uFill>
                <a:latin typeface="Calibri" pitchFamily="34" charset="0"/>
                <a:cs typeface="Calibri" pitchFamily="34" charset="0"/>
              </a:rPr>
              <a:t>sch</a:t>
            </a:r>
            <a:r>
              <a:rPr lang="tr-TR" b="0" strike="noStrike" spc="-1" dirty="0">
                <a:solidFill>
                  <a:srgbClr val="0070C0"/>
                </a:solidFill>
                <a:uFill>
                  <a:solidFill>
                    <a:srgbClr val="FFFFFF"/>
                  </a:solidFill>
                </a:uFill>
                <a:latin typeface="Calibri" pitchFamily="34" charset="0"/>
                <a:cs typeface="Calibri" pitchFamily="34" charset="0"/>
              </a:rPr>
              <a:t>)</a:t>
            </a:r>
          </a:p>
          <a:p>
            <a:pPr marL="720">
              <a:lnSpc>
                <a:spcPct val="80000"/>
              </a:lnSpc>
              <a:spcBef>
                <a:spcPts val="1001"/>
              </a:spcBef>
              <a:buClr>
                <a:srgbClr val="000000"/>
              </a:buClr>
            </a:pPr>
            <a:endParaRPr lang="tr-TR" sz="2000" b="0" strike="noStrike" spc="-1" dirty="0">
              <a:solidFill>
                <a:srgbClr val="FFC000"/>
              </a:solidFill>
              <a:uFill>
                <a:solidFill>
                  <a:srgbClr val="FFFFFF"/>
                </a:solidFill>
              </a:uFill>
              <a:latin typeface="Calibri" pitchFamily="34" charset="0"/>
              <a:cs typeface="Calibri" pitchFamily="34" charset="0"/>
            </a:endParaRPr>
          </a:p>
          <a:p>
            <a:pPr marL="228600" indent="-227880">
              <a:lnSpc>
                <a:spcPct val="80000"/>
              </a:lnSpc>
              <a:spcBef>
                <a:spcPts val="1001"/>
              </a:spcBef>
              <a:buClr>
                <a:srgbClr val="000000"/>
              </a:buClr>
              <a:buFont typeface="Arial"/>
              <a:buChar char="•"/>
            </a:pPr>
            <a:r>
              <a:rPr lang="tr-TR" sz="2000" b="0" strike="noStrike" spc="-1" dirty="0" err="1">
                <a:uFill>
                  <a:solidFill>
                    <a:srgbClr val="FFFFFF"/>
                  </a:solidFill>
                </a:uFill>
                <a:latin typeface="Calibri" pitchFamily="34" charset="0"/>
                <a:cs typeface="Calibri" pitchFamily="34" charset="0"/>
              </a:rPr>
              <a:t>Varsanılar</a:t>
            </a:r>
            <a:r>
              <a:rPr lang="tr-TR" sz="2000" b="0" strike="noStrike" spc="-1" dirty="0">
                <a:uFill>
                  <a:solidFill>
                    <a:srgbClr val="FFFFFF"/>
                  </a:solidFill>
                </a:uFill>
                <a:latin typeface="Calibri" pitchFamily="34" charset="0"/>
                <a:cs typeface="Calibri" pitchFamily="34" charset="0"/>
              </a:rPr>
              <a:t>: </a:t>
            </a:r>
            <a:r>
              <a:rPr lang="tr-TR" sz="2000" b="1" u="sng" strike="noStrike" spc="-1" dirty="0">
                <a:uFill>
                  <a:solidFill>
                    <a:schemeClr val="tx1"/>
                  </a:solidFill>
                </a:uFill>
                <a:latin typeface="Calibri" pitchFamily="34" charset="0"/>
                <a:cs typeface="Calibri" pitchFamily="34" charset="0"/>
              </a:rPr>
              <a:t>Dış uyaran olmadan</a:t>
            </a:r>
            <a:r>
              <a:rPr lang="tr-TR" sz="2000" b="0" u="sng" strike="noStrike" spc="-1" dirty="0">
                <a:uFill>
                  <a:solidFill>
                    <a:schemeClr val="tx1"/>
                  </a:solidFill>
                </a:uFill>
                <a:latin typeface="Calibri" pitchFamily="34" charset="0"/>
                <a:cs typeface="Calibri" pitchFamily="34" charset="0"/>
              </a:rPr>
              <a:t> </a:t>
            </a:r>
            <a:r>
              <a:rPr lang="tr-TR" sz="2000" b="0" strike="noStrike" spc="-1" dirty="0" err="1">
                <a:uFill>
                  <a:solidFill>
                    <a:srgbClr val="FFFFFF"/>
                  </a:solidFill>
                </a:uFill>
                <a:latin typeface="Calibri" pitchFamily="34" charset="0"/>
                <a:cs typeface="Calibri" pitchFamily="34" charset="0"/>
              </a:rPr>
              <a:t>yaşantılanan</a:t>
            </a:r>
            <a:r>
              <a:rPr lang="tr-TR" sz="2000" b="0" strike="noStrike" spc="-1" dirty="0">
                <a:uFill>
                  <a:solidFill>
                    <a:srgbClr val="FFFFFF"/>
                  </a:solidFill>
                </a:uFill>
                <a:latin typeface="Calibri" pitchFamily="34" charset="0"/>
                <a:cs typeface="Calibri" pitchFamily="34" charset="0"/>
              </a:rPr>
              <a:t> yanlış duyusal deneyimler</a:t>
            </a:r>
          </a:p>
          <a:p>
            <a:pPr marL="685800" lvl="1" indent="-227880">
              <a:lnSpc>
                <a:spcPct val="80000"/>
              </a:lnSpc>
              <a:spcBef>
                <a:spcPts val="499"/>
              </a:spcBef>
              <a:buClr>
                <a:srgbClr val="000000"/>
              </a:buClr>
              <a:buFont typeface="Arial"/>
              <a:buChar char="•"/>
            </a:pPr>
            <a:r>
              <a:rPr lang="tr-TR" sz="2000" b="0" strike="noStrike" spc="-1" dirty="0" err="1">
                <a:uFill>
                  <a:solidFill>
                    <a:srgbClr val="FFFFFF"/>
                  </a:solidFill>
                </a:uFill>
                <a:latin typeface="Calibri" pitchFamily="34" charset="0"/>
                <a:cs typeface="Calibri" pitchFamily="34" charset="0"/>
              </a:rPr>
              <a:t>Varsanılar</a:t>
            </a:r>
            <a:r>
              <a:rPr lang="tr-TR" sz="2000" b="0" strike="noStrike" spc="-1" dirty="0">
                <a:uFill>
                  <a:solidFill>
                    <a:srgbClr val="FFFFFF"/>
                  </a:solidFill>
                </a:uFill>
                <a:latin typeface="Calibri" pitchFamily="34" charset="0"/>
                <a:cs typeface="Calibri" pitchFamily="34" charset="0"/>
              </a:rPr>
              <a:t> ilaç, alkol etkisi ile ya da stres zamanlarında da olabilir. </a:t>
            </a:r>
          </a:p>
          <a:p>
            <a:pPr marL="1143000" lvl="2" indent="-227880">
              <a:lnSpc>
                <a:spcPct val="80000"/>
              </a:lnSpc>
              <a:spcBef>
                <a:spcPts val="499"/>
              </a:spcBef>
              <a:buClr>
                <a:srgbClr val="000000"/>
              </a:buClr>
              <a:buFont typeface="Arial"/>
              <a:buChar char="•"/>
            </a:pPr>
            <a:r>
              <a:rPr lang="tr-TR" sz="2000" spc="-1" dirty="0">
                <a:uFill>
                  <a:solidFill>
                    <a:srgbClr val="FFFFFF"/>
                  </a:solidFill>
                </a:uFill>
                <a:latin typeface="Calibri" pitchFamily="34" charset="0"/>
                <a:cs typeface="Calibri" pitchFamily="34" charset="0"/>
              </a:rPr>
              <a:t>i</a:t>
            </a:r>
            <a:r>
              <a:rPr lang="tr-TR" sz="2000" b="0" strike="noStrike" spc="-1" dirty="0">
                <a:uFill>
                  <a:solidFill>
                    <a:srgbClr val="FFFFFF"/>
                  </a:solidFill>
                </a:uFill>
                <a:latin typeface="Calibri" pitchFamily="34" charset="0"/>
                <a:cs typeface="Calibri" pitchFamily="34" charset="0"/>
              </a:rPr>
              <a:t>lgili duyu sistemi, </a:t>
            </a:r>
          </a:p>
          <a:p>
            <a:pPr marL="1143000" lvl="2" indent="-227880">
              <a:lnSpc>
                <a:spcPct val="80000"/>
              </a:lnSpc>
              <a:spcBef>
                <a:spcPts val="499"/>
              </a:spcBef>
              <a:buClr>
                <a:srgbClr val="000000"/>
              </a:buClr>
              <a:buFont typeface="Arial"/>
              <a:buChar char="•"/>
            </a:pPr>
            <a:r>
              <a:rPr lang="tr-TR" sz="2000" b="0" strike="noStrike" spc="-1" dirty="0" err="1">
                <a:uFill>
                  <a:solidFill>
                    <a:srgbClr val="FFFFFF"/>
                  </a:solidFill>
                </a:uFill>
                <a:latin typeface="Calibri" pitchFamily="34" charset="0"/>
                <a:cs typeface="Calibri" pitchFamily="34" charset="0"/>
              </a:rPr>
              <a:t>varsanının</a:t>
            </a:r>
            <a:r>
              <a:rPr lang="tr-TR" sz="2000" b="0" strike="noStrike" spc="-1" dirty="0">
                <a:uFill>
                  <a:solidFill>
                    <a:srgbClr val="FFFFFF"/>
                  </a:solidFill>
                </a:uFill>
                <a:latin typeface="Calibri" pitchFamily="34" charset="0"/>
                <a:cs typeface="Calibri" pitchFamily="34" charset="0"/>
              </a:rPr>
              <a:t> içeriği, </a:t>
            </a:r>
          </a:p>
          <a:p>
            <a:pPr marL="1143000" lvl="2" indent="-227880">
              <a:lnSpc>
                <a:spcPct val="80000"/>
              </a:lnSpc>
              <a:spcBef>
                <a:spcPts val="499"/>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hangi koşullarda/ortamda yaşandığı belirlenmelidir.</a:t>
            </a:r>
          </a:p>
          <a:p>
            <a:pPr marL="228600" indent="-227880">
              <a:lnSpc>
                <a:spcPct val="90000"/>
              </a:lnSpc>
              <a:spcBef>
                <a:spcPts val="1001"/>
              </a:spcBef>
              <a:buClr>
                <a:srgbClr val="000000"/>
              </a:buClr>
              <a:buFont typeface="Arial"/>
              <a:buChar char="•"/>
            </a:pPr>
            <a:r>
              <a:rPr lang="tr-TR" sz="1600" b="1" strike="noStrike" spc="-1" dirty="0">
                <a:uFill>
                  <a:solidFill>
                    <a:srgbClr val="FFFFFF"/>
                  </a:solidFill>
                </a:uFill>
                <a:latin typeface="Calibri" pitchFamily="34" charset="0"/>
                <a:cs typeface="Calibri" pitchFamily="34" charset="0"/>
              </a:rPr>
              <a:t>İşitme</a:t>
            </a:r>
            <a:r>
              <a:rPr lang="tr-TR" sz="1600" b="0" strike="noStrike" spc="-1" dirty="0">
                <a:uFill>
                  <a:solidFill>
                    <a:srgbClr val="FFFFFF"/>
                  </a:solidFill>
                </a:uFill>
                <a:latin typeface="Calibri" pitchFamily="34" charset="0"/>
                <a:cs typeface="Calibri" pitchFamily="34" charset="0"/>
              </a:rPr>
              <a:t>; En sık </a:t>
            </a:r>
            <a:r>
              <a:rPr lang="tr-TR" sz="1600" b="0" strike="noStrike" spc="-1" dirty="0" err="1">
                <a:uFill>
                  <a:solidFill>
                    <a:srgbClr val="FFFFFF"/>
                  </a:solidFill>
                </a:uFill>
                <a:latin typeface="Calibri" pitchFamily="34" charset="0"/>
                <a:cs typeface="Calibri" pitchFamily="34" charset="0"/>
              </a:rPr>
              <a:t>varsanı</a:t>
            </a:r>
            <a:r>
              <a:rPr lang="tr-TR" sz="1600" b="0" strike="noStrike" spc="-1" dirty="0">
                <a:uFill>
                  <a:solidFill>
                    <a:srgbClr val="FFFFFF"/>
                  </a:solidFill>
                </a:uFill>
                <a:latin typeface="Calibri" pitchFamily="34" charset="0"/>
                <a:cs typeface="Calibri" pitchFamily="34" charset="0"/>
              </a:rPr>
              <a:t> tipi; </a:t>
            </a:r>
            <a:r>
              <a:rPr lang="tr-TR" sz="1600" b="0" strike="noStrike" spc="-1" dirty="0">
                <a:solidFill>
                  <a:srgbClr val="0070C0"/>
                </a:solidFill>
                <a:uFill>
                  <a:solidFill>
                    <a:srgbClr val="FFFFFF"/>
                  </a:solidFill>
                </a:uFill>
                <a:latin typeface="Calibri" pitchFamily="34" charset="0"/>
                <a:cs typeface="Calibri" pitchFamily="34" charset="0"/>
              </a:rPr>
              <a:t>şizofreni</a:t>
            </a:r>
            <a:r>
              <a:rPr lang="tr-TR" sz="1600" b="0" strike="noStrike" spc="-1" dirty="0">
                <a:uFill>
                  <a:solidFill>
                    <a:srgbClr val="FFFFFF"/>
                  </a:solidFill>
                </a:uFill>
                <a:latin typeface="Calibri" pitchFamily="34" charset="0"/>
                <a:cs typeface="Calibri" pitchFamily="34" charset="0"/>
              </a:rPr>
              <a:t>de daha sık</a:t>
            </a:r>
          </a:p>
          <a:p>
            <a:pPr marL="685800" lvl="1" indent="-227880">
              <a:lnSpc>
                <a:spcPct val="90000"/>
              </a:lnSpc>
              <a:spcBef>
                <a:spcPts val="499"/>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İsmini söyleme, komut verme, küfür, eleştiri, övme</a:t>
            </a:r>
          </a:p>
          <a:p>
            <a:pPr marL="228600" indent="-227880">
              <a:lnSpc>
                <a:spcPct val="90000"/>
              </a:lnSpc>
              <a:spcBef>
                <a:spcPts val="1001"/>
              </a:spcBef>
              <a:buClr>
                <a:srgbClr val="000000"/>
              </a:buClr>
              <a:buFont typeface="Arial"/>
              <a:buChar char="•"/>
            </a:pPr>
            <a:r>
              <a:rPr lang="tr-TR" sz="1600" b="1" strike="noStrike" spc="-1" dirty="0">
                <a:uFill>
                  <a:solidFill>
                    <a:srgbClr val="FFFFFF"/>
                  </a:solidFill>
                </a:uFill>
                <a:latin typeface="Calibri" pitchFamily="34" charset="0"/>
                <a:cs typeface="Calibri" pitchFamily="34" charset="0"/>
              </a:rPr>
              <a:t>Görme</a:t>
            </a:r>
            <a:r>
              <a:rPr lang="tr-TR" sz="1600" b="0" strike="noStrike" spc="-1" dirty="0">
                <a:uFill>
                  <a:solidFill>
                    <a:srgbClr val="FFFFFF"/>
                  </a:solidFill>
                </a:uFill>
                <a:latin typeface="Calibri" pitchFamily="34" charset="0"/>
                <a:cs typeface="Calibri" pitchFamily="34" charset="0"/>
              </a:rPr>
              <a:t>; hayali arkadaştan ayrılmalı</a:t>
            </a:r>
          </a:p>
        </p:txBody>
      </p:sp>
      <p:pic>
        <p:nvPicPr>
          <p:cNvPr id="4" name="Resim 3">
            <a:extLst>
              <a:ext uri="{FF2B5EF4-FFF2-40B4-BE49-F238E27FC236}">
                <a16:creationId xmlns:a16="http://schemas.microsoft.com/office/drawing/2014/main" id="{3439BD8B-134C-E9E5-4749-DA4C293F984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583253" y="1632717"/>
            <a:ext cx="3154925" cy="1774645"/>
          </a:xfrm>
          <a:prstGeom prst="rect">
            <a:avLst/>
          </a:prstGeom>
        </p:spPr>
      </p:pic>
      <p:pic>
        <p:nvPicPr>
          <p:cNvPr id="6" name="Resim 5">
            <a:extLst>
              <a:ext uri="{FF2B5EF4-FFF2-40B4-BE49-F238E27FC236}">
                <a16:creationId xmlns:a16="http://schemas.microsoft.com/office/drawing/2014/main" id="{9E50CF53-2EAD-877F-8443-0EF5EA19835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253" y="3566675"/>
            <a:ext cx="3154924" cy="1774645"/>
          </a:xfrm>
          <a:prstGeom prst="rect">
            <a:avLst/>
          </a:prstGeom>
        </p:spPr>
      </p:pic>
      <p:sp>
        <p:nvSpPr>
          <p:cNvPr id="2" name="CustomShape 1">
            <a:extLst>
              <a:ext uri="{FF2B5EF4-FFF2-40B4-BE49-F238E27FC236}">
                <a16:creationId xmlns:a16="http://schemas.microsoft.com/office/drawing/2014/main" id="{E3C1D77D-750F-6088-F01B-326521262F91}"/>
              </a:ext>
            </a:extLst>
          </p:cNvPr>
          <p:cNvSpPr/>
          <p:nvPr/>
        </p:nvSpPr>
        <p:spPr>
          <a:xfrm>
            <a:off x="1035250" y="631902"/>
            <a:ext cx="1117108"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trike="noStrike" spc="-1" dirty="0">
                <a:uFill>
                  <a:solidFill>
                    <a:srgbClr val="FFFFFF"/>
                  </a:solidFill>
                </a:uFill>
                <a:latin typeface="Calibri Light"/>
              </a:rPr>
              <a:t>Algı</a:t>
            </a:r>
            <a:endParaRPr lang="tr-TR" sz="4000" b="0" strike="noStrike" spc="-1" dirty="0">
              <a:uFill>
                <a:solidFill>
                  <a:srgbClr val="FFFFFF"/>
                </a:solidFill>
              </a:uFill>
              <a:latin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CustomShape 2"/>
          <p:cNvSpPr/>
          <p:nvPr/>
        </p:nvSpPr>
        <p:spPr>
          <a:xfrm>
            <a:off x="751875" y="1441374"/>
            <a:ext cx="10514880" cy="467182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Depersonalizasyon: kişinin kendinde açıklayamadığı farklılıklar olduğunu hissetmesi (kendisinden kopuk, gözlemci gibi, kontrol kaybı)</a:t>
            </a:r>
          </a:p>
          <a:p>
            <a:pPr marL="228600" indent="-227880">
              <a:lnSpc>
                <a:spcPct val="90000"/>
              </a:lnSpc>
              <a:spcBef>
                <a:spcPts val="1001"/>
              </a:spcBef>
              <a:buClr>
                <a:srgbClr val="000000"/>
              </a:buClr>
              <a:buFont typeface="Arial"/>
              <a:buChar char="•"/>
            </a:pPr>
            <a:r>
              <a:rPr lang="tr-TR" sz="2000" b="0" strike="noStrike" spc="-1" dirty="0" err="1">
                <a:uFill>
                  <a:solidFill>
                    <a:srgbClr val="FFFFFF"/>
                  </a:solidFill>
                </a:uFill>
                <a:latin typeface="Calibri" pitchFamily="34" charset="0"/>
                <a:cs typeface="Calibri" pitchFamily="34" charset="0"/>
              </a:rPr>
              <a:t>Derealizasyon</a:t>
            </a:r>
            <a:r>
              <a:rPr lang="tr-TR" sz="2000" b="0" strike="noStrike" spc="-1" dirty="0">
                <a:uFill>
                  <a:solidFill>
                    <a:srgbClr val="FFFFFF"/>
                  </a:solidFill>
                </a:uFill>
                <a:latin typeface="Calibri" pitchFamily="34" charset="0"/>
                <a:cs typeface="Calibri" pitchFamily="34" charset="0"/>
              </a:rPr>
              <a:t>: kişinin çevresinin açıklayamadığı şekilde değişmiş olduğu hissi (çevreden kopuk, sisli, rüya gibi, sahte, gerçeküstü…)</a:t>
            </a:r>
          </a:p>
          <a:p>
            <a:pPr marL="228600" indent="-227880">
              <a:lnSpc>
                <a:spcPct val="90000"/>
              </a:lnSpc>
              <a:spcBef>
                <a:spcPts val="1001"/>
              </a:spcBef>
              <a:buClr>
                <a:srgbClr val="000000"/>
              </a:buClr>
              <a:buFont typeface="Arial"/>
              <a:buChar char="•"/>
            </a:pPr>
            <a:r>
              <a:rPr lang="tr-TR" sz="2000" b="0" strike="noStrike" spc="-1" dirty="0" err="1">
                <a:uFill>
                  <a:solidFill>
                    <a:srgbClr val="FFFFFF"/>
                  </a:solidFill>
                </a:uFill>
                <a:latin typeface="Calibri" pitchFamily="34" charset="0"/>
                <a:cs typeface="Calibri" pitchFamily="34" charset="0"/>
              </a:rPr>
              <a:t>Makropsi</a:t>
            </a:r>
            <a:r>
              <a:rPr lang="tr-TR" sz="2000" b="0" strike="noStrike" spc="-1" dirty="0">
                <a:uFill>
                  <a:solidFill>
                    <a:srgbClr val="FFFFFF"/>
                  </a:solidFill>
                </a:uFill>
                <a:latin typeface="Calibri" pitchFamily="34" charset="0"/>
                <a:cs typeface="Calibri" pitchFamily="34" charset="0"/>
              </a:rPr>
              <a:t>, </a:t>
            </a:r>
            <a:r>
              <a:rPr lang="tr-TR" sz="2000" b="0" strike="noStrike" spc="-1" dirty="0" err="1">
                <a:uFill>
                  <a:solidFill>
                    <a:srgbClr val="FFFFFF"/>
                  </a:solidFill>
                </a:uFill>
                <a:latin typeface="Calibri" pitchFamily="34" charset="0"/>
                <a:cs typeface="Calibri" pitchFamily="34" charset="0"/>
              </a:rPr>
              <a:t>mikropsi</a:t>
            </a:r>
            <a:r>
              <a:rPr lang="tr-TR" sz="2000" b="0" strike="noStrike" spc="-1" dirty="0">
                <a:uFill>
                  <a:solidFill>
                    <a:srgbClr val="FFFFFF"/>
                  </a:solidFill>
                </a:uFill>
                <a:latin typeface="Calibri" pitchFamily="34" charset="0"/>
                <a:cs typeface="Calibri" pitchFamily="34" charset="0"/>
              </a:rPr>
              <a:t> </a:t>
            </a:r>
            <a:r>
              <a:rPr lang="tr-TR" sz="2000" b="0" strike="noStrike" spc="-1" dirty="0">
                <a:solidFill>
                  <a:srgbClr val="0070C0"/>
                </a:solidFill>
                <a:uFill>
                  <a:solidFill>
                    <a:srgbClr val="FFFFFF"/>
                  </a:solidFill>
                </a:uFill>
                <a:latin typeface="Calibri" pitchFamily="34" charset="0"/>
                <a:cs typeface="Calibri" pitchFamily="34" charset="0"/>
              </a:rPr>
              <a:t>(migren, </a:t>
            </a:r>
            <a:r>
              <a:rPr lang="tr-TR" sz="2000" dirty="0">
                <a:solidFill>
                  <a:srgbClr val="0070C0"/>
                </a:solidFill>
                <a:latin typeface="Calibri" panose="020F0502020204030204" pitchFamily="34" charset="0"/>
                <a:cs typeface="Calibri" panose="020F0502020204030204" pitchFamily="34" charset="0"/>
              </a:rPr>
              <a:t>Alice Harikalar Diyarında Sendromu </a:t>
            </a:r>
            <a:r>
              <a:rPr lang="tr-TR" sz="2000" b="0" strike="noStrike" spc="-1" dirty="0">
                <a:solidFill>
                  <a:srgbClr val="0070C0"/>
                </a:solidFill>
                <a:uFill>
                  <a:solidFill>
                    <a:srgbClr val="FFFFFF"/>
                  </a:solidFill>
                </a:uFill>
                <a:latin typeface="Calibri" panose="020F0502020204030204" pitchFamily="34" charset="0"/>
                <a:cs typeface="Calibri" pitchFamily="34" charset="0"/>
              </a:rPr>
              <a:t>)</a:t>
            </a:r>
          </a:p>
          <a:p>
            <a:pPr marL="228600" indent="-227880">
              <a:lnSpc>
                <a:spcPct val="90000"/>
              </a:lnSpc>
              <a:spcBef>
                <a:spcPts val="1001"/>
              </a:spcBef>
              <a:buClr>
                <a:srgbClr val="000000"/>
              </a:buClr>
              <a:buFont typeface="Arial"/>
              <a:buChar char="•"/>
            </a:pPr>
            <a:r>
              <a:rPr lang="tr-TR" sz="2000" b="0" strike="noStrike" spc="-1" dirty="0" err="1">
                <a:uFill>
                  <a:solidFill>
                    <a:srgbClr val="FFFFFF"/>
                  </a:solidFill>
                </a:uFill>
                <a:latin typeface="Calibri" pitchFamily="34" charset="0"/>
                <a:cs typeface="Calibri" pitchFamily="34" charset="0"/>
              </a:rPr>
              <a:t>Deja</a:t>
            </a:r>
            <a:r>
              <a:rPr lang="tr-TR" sz="2000" b="0" strike="noStrike" spc="-1" dirty="0">
                <a:uFill>
                  <a:solidFill>
                    <a:srgbClr val="FFFFFF"/>
                  </a:solidFill>
                </a:uFill>
                <a:latin typeface="Calibri" pitchFamily="34" charset="0"/>
                <a:cs typeface="Calibri" pitchFamily="34" charset="0"/>
              </a:rPr>
              <a:t> </a:t>
            </a:r>
            <a:r>
              <a:rPr lang="tr-TR" sz="2000" b="0" strike="noStrike" spc="-1" dirty="0" err="1">
                <a:uFill>
                  <a:solidFill>
                    <a:srgbClr val="FFFFFF"/>
                  </a:solidFill>
                </a:uFill>
                <a:latin typeface="Calibri" pitchFamily="34" charset="0"/>
                <a:cs typeface="Calibri" pitchFamily="34" charset="0"/>
              </a:rPr>
              <a:t>vu</a:t>
            </a:r>
            <a:r>
              <a:rPr lang="tr-TR" sz="2000" b="0" strike="noStrike" spc="-1" dirty="0">
                <a:uFill>
                  <a:solidFill>
                    <a:srgbClr val="FFFFFF"/>
                  </a:solidFill>
                </a:uFill>
                <a:latin typeface="Calibri" pitchFamily="34" charset="0"/>
                <a:cs typeface="Calibri" pitchFamily="34" charset="0"/>
              </a:rPr>
              <a:t>: daha önce görülmeyen bir yeri görmüş gibi hissetme</a:t>
            </a:r>
          </a:p>
          <a:p>
            <a:pPr marL="228600" indent="-227880">
              <a:lnSpc>
                <a:spcPct val="90000"/>
              </a:lnSpc>
              <a:spcBef>
                <a:spcPts val="1001"/>
              </a:spcBef>
              <a:buClr>
                <a:srgbClr val="000000"/>
              </a:buClr>
              <a:buFont typeface="Arial"/>
              <a:buChar char="•"/>
            </a:pPr>
            <a:r>
              <a:rPr lang="tr-TR" sz="2000" b="0" strike="noStrike" spc="-1" dirty="0" err="1">
                <a:uFill>
                  <a:solidFill>
                    <a:srgbClr val="FFFFFF"/>
                  </a:solidFill>
                </a:uFill>
                <a:latin typeface="Calibri" pitchFamily="34" charset="0"/>
                <a:cs typeface="Calibri" pitchFamily="34" charset="0"/>
              </a:rPr>
              <a:t>Jamais</a:t>
            </a:r>
            <a:r>
              <a:rPr lang="tr-TR" sz="2000" b="0" strike="noStrike" spc="-1" dirty="0">
                <a:uFill>
                  <a:solidFill>
                    <a:srgbClr val="FFFFFF"/>
                  </a:solidFill>
                </a:uFill>
                <a:latin typeface="Calibri" pitchFamily="34" charset="0"/>
                <a:cs typeface="Calibri" pitchFamily="34" charset="0"/>
              </a:rPr>
              <a:t> </a:t>
            </a:r>
            <a:r>
              <a:rPr lang="tr-TR" sz="2000" b="0" strike="noStrike" spc="-1" dirty="0" err="1">
                <a:uFill>
                  <a:solidFill>
                    <a:srgbClr val="FFFFFF"/>
                  </a:solidFill>
                </a:uFill>
                <a:latin typeface="Calibri" pitchFamily="34" charset="0"/>
                <a:cs typeface="Calibri" pitchFamily="34" charset="0"/>
              </a:rPr>
              <a:t>vu</a:t>
            </a:r>
            <a:r>
              <a:rPr lang="tr-TR" sz="2000" b="0" strike="noStrike" spc="-1" dirty="0">
                <a:uFill>
                  <a:solidFill>
                    <a:srgbClr val="FFFFFF"/>
                  </a:solidFill>
                </a:uFill>
                <a:latin typeface="Calibri" pitchFamily="34" charset="0"/>
                <a:cs typeface="Calibri" pitchFamily="34" charset="0"/>
              </a:rPr>
              <a:t>: daha önce görülen bir yeri görülmemiş gibi hissetme</a:t>
            </a:r>
          </a:p>
          <a:p>
            <a:pPr marL="720">
              <a:lnSpc>
                <a:spcPct val="90000"/>
              </a:lnSpc>
              <a:spcBef>
                <a:spcPts val="1001"/>
              </a:spcBef>
              <a:buClr>
                <a:srgbClr val="000000"/>
              </a:buClr>
            </a:pPr>
            <a:endParaRPr lang="tr-TR" sz="2000" b="0" strike="noStrike" spc="-1" dirty="0">
              <a:uFill>
                <a:solidFill>
                  <a:srgbClr val="FFFFFF"/>
                </a:solidFill>
              </a:uFill>
              <a:latin typeface="Calibri" pitchFamily="34" charset="0"/>
              <a:cs typeface="Calibri" pitchFamily="34" charset="0"/>
            </a:endParaRPr>
          </a:p>
          <a:p>
            <a:pPr>
              <a:lnSpc>
                <a:spcPct val="90000"/>
              </a:lnSpc>
              <a:spcBef>
                <a:spcPts val="1001"/>
              </a:spcBef>
            </a:pPr>
            <a:endParaRPr lang="tr-TR" sz="2000" b="0" strike="noStrike" spc="-1" dirty="0">
              <a:uFill>
                <a:solidFill>
                  <a:srgbClr val="FFFFFF"/>
                </a:solidFill>
              </a:uFill>
              <a:latin typeface="Calibri" pitchFamily="34" charset="0"/>
              <a:cs typeface="Calibri" pitchFamily="34" charset="0"/>
            </a:endParaRPr>
          </a:p>
        </p:txBody>
      </p:sp>
      <p:pic>
        <p:nvPicPr>
          <p:cNvPr id="3" name="Resim 2">
            <a:extLst>
              <a:ext uri="{FF2B5EF4-FFF2-40B4-BE49-F238E27FC236}">
                <a16:creationId xmlns:a16="http://schemas.microsoft.com/office/drawing/2014/main" id="{2CFC4D5D-AE3C-67EC-A784-7506DF6EA6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9043" y="2653228"/>
            <a:ext cx="2377772" cy="1894157"/>
          </a:xfrm>
          <a:prstGeom prst="rect">
            <a:avLst/>
          </a:prstGeom>
        </p:spPr>
      </p:pic>
      <p:pic>
        <p:nvPicPr>
          <p:cNvPr id="5" name="Resim 4">
            <a:extLst>
              <a:ext uri="{FF2B5EF4-FFF2-40B4-BE49-F238E27FC236}">
                <a16:creationId xmlns:a16="http://schemas.microsoft.com/office/drawing/2014/main" id="{160F9557-C3B9-7B9B-B1A4-5CD1CDD7B8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2695" y="4683105"/>
            <a:ext cx="2847975" cy="1609725"/>
          </a:xfrm>
          <a:prstGeom prst="rect">
            <a:avLst/>
          </a:prstGeom>
        </p:spPr>
      </p:pic>
      <p:pic>
        <p:nvPicPr>
          <p:cNvPr id="7" name="Resim 6">
            <a:extLst>
              <a:ext uri="{FF2B5EF4-FFF2-40B4-BE49-F238E27FC236}">
                <a16:creationId xmlns:a16="http://schemas.microsoft.com/office/drawing/2014/main" id="{9320C0CD-B508-206A-28E2-9E4149CB70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0143" y="4683105"/>
            <a:ext cx="2809875" cy="1628775"/>
          </a:xfrm>
          <a:prstGeom prst="rect">
            <a:avLst/>
          </a:prstGeom>
        </p:spPr>
      </p:pic>
      <p:sp>
        <p:nvSpPr>
          <p:cNvPr id="2" name="CustomShape 1">
            <a:extLst>
              <a:ext uri="{FF2B5EF4-FFF2-40B4-BE49-F238E27FC236}">
                <a16:creationId xmlns:a16="http://schemas.microsoft.com/office/drawing/2014/main" id="{4AA2AEE1-9734-49A8-FFD7-A99FD9CBCDAA}"/>
              </a:ext>
            </a:extLst>
          </p:cNvPr>
          <p:cNvSpPr/>
          <p:nvPr/>
        </p:nvSpPr>
        <p:spPr>
          <a:xfrm>
            <a:off x="1035250" y="631902"/>
            <a:ext cx="1117108"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trike="noStrike" spc="-1" dirty="0">
                <a:uFill>
                  <a:solidFill>
                    <a:srgbClr val="FFFFFF"/>
                  </a:solidFill>
                </a:uFill>
                <a:latin typeface="Calibri Light"/>
              </a:rPr>
              <a:t>Algı</a:t>
            </a:r>
            <a:endParaRPr lang="tr-TR" sz="4000" b="0" strike="noStrike" spc="-1" dirty="0">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CustomShape 2"/>
          <p:cNvSpPr/>
          <p:nvPr/>
        </p:nvSpPr>
        <p:spPr>
          <a:xfrm>
            <a:off x="930093" y="1484397"/>
            <a:ext cx="9905400" cy="46960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7880">
              <a:lnSpc>
                <a:spcPct val="80000"/>
              </a:lnSpc>
              <a:spcBef>
                <a:spcPts val="1001"/>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Çevresel konuşma</a:t>
            </a:r>
          </a:p>
          <a:p>
            <a:pPr marL="685800" lvl="1" indent="-227880">
              <a:lnSpc>
                <a:spcPct val="80000"/>
              </a:lnSpc>
              <a:spcBef>
                <a:spcPts val="499"/>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Gereksiz detaya girerek ve ana konudan uzaklaşarak uymayan konulara dağılma, </a:t>
            </a:r>
            <a:r>
              <a:rPr lang="tr-TR" sz="1600" b="0" u="sng" strike="noStrike" spc="-1" dirty="0">
                <a:uFill>
                  <a:solidFill>
                    <a:schemeClr val="tx1"/>
                  </a:solidFill>
                </a:uFill>
                <a:latin typeface="Calibri" pitchFamily="34" charset="0"/>
                <a:cs typeface="Calibri" pitchFamily="34" charset="0"/>
              </a:rPr>
              <a:t>sonunda konuya gelir</a:t>
            </a:r>
            <a:r>
              <a:rPr lang="tr-TR" sz="1600" b="0" strike="noStrike" spc="-1" dirty="0">
                <a:uFill>
                  <a:solidFill>
                    <a:srgbClr val="FFFFFF"/>
                  </a:solidFill>
                </a:uFill>
                <a:latin typeface="Calibri" pitchFamily="34" charset="0"/>
                <a:cs typeface="Calibri" pitchFamily="34" charset="0"/>
              </a:rPr>
              <a:t>, çağrışımlarda bozulma</a:t>
            </a:r>
          </a:p>
          <a:p>
            <a:pPr marL="685800" lvl="1" indent="-227880">
              <a:lnSpc>
                <a:spcPct val="80000"/>
              </a:lnSpc>
              <a:spcBef>
                <a:spcPts val="499"/>
              </a:spcBef>
              <a:buClr>
                <a:srgbClr val="000000"/>
              </a:buClr>
              <a:buFont typeface="Arial"/>
              <a:buChar char="•"/>
            </a:pPr>
            <a:r>
              <a:rPr lang="tr-TR" sz="1600" b="0" strike="noStrike" spc="-1" dirty="0">
                <a:solidFill>
                  <a:srgbClr val="0070C0"/>
                </a:solidFill>
                <a:uFill>
                  <a:solidFill>
                    <a:srgbClr val="FFFFFF"/>
                  </a:solidFill>
                </a:uFill>
                <a:latin typeface="Calibri" pitchFamily="34" charset="0"/>
                <a:cs typeface="Calibri" pitchFamily="34" charset="0"/>
              </a:rPr>
              <a:t>Şizofreni, </a:t>
            </a:r>
            <a:r>
              <a:rPr lang="tr-TR" sz="1600" b="0" strike="noStrike" spc="-1" dirty="0" err="1">
                <a:solidFill>
                  <a:srgbClr val="0070C0"/>
                </a:solidFill>
                <a:uFill>
                  <a:solidFill>
                    <a:srgbClr val="FFFFFF"/>
                  </a:solidFill>
                </a:uFill>
                <a:latin typeface="Calibri" pitchFamily="34" charset="0"/>
                <a:cs typeface="Calibri" pitchFamily="34" charset="0"/>
              </a:rPr>
              <a:t>obsesyonel</a:t>
            </a:r>
            <a:r>
              <a:rPr lang="tr-TR" sz="1600" b="0" strike="noStrike" spc="-1" dirty="0">
                <a:solidFill>
                  <a:srgbClr val="0070C0"/>
                </a:solidFill>
                <a:uFill>
                  <a:solidFill>
                    <a:srgbClr val="FFFFFF"/>
                  </a:solidFill>
                </a:uFill>
                <a:latin typeface="Calibri" pitchFamily="34" charset="0"/>
                <a:cs typeface="Calibri" pitchFamily="34" charset="0"/>
              </a:rPr>
              <a:t> bozukluklar ve bazı epileptik </a:t>
            </a:r>
            <a:r>
              <a:rPr lang="tr-TR" sz="1600" b="0" strike="noStrike" spc="-1" dirty="0" err="1">
                <a:solidFill>
                  <a:srgbClr val="0070C0"/>
                </a:solidFill>
                <a:uFill>
                  <a:solidFill>
                    <a:srgbClr val="FFFFFF"/>
                  </a:solidFill>
                </a:uFill>
                <a:latin typeface="Calibri" pitchFamily="34" charset="0"/>
                <a:cs typeface="Calibri" pitchFamily="34" charset="0"/>
              </a:rPr>
              <a:t>demans</a:t>
            </a:r>
            <a:r>
              <a:rPr lang="tr-TR" sz="1600" b="0" strike="noStrike" spc="-1" dirty="0">
                <a:solidFill>
                  <a:srgbClr val="0070C0"/>
                </a:solidFill>
                <a:uFill>
                  <a:solidFill>
                    <a:srgbClr val="FFFFFF"/>
                  </a:solidFill>
                </a:uFill>
                <a:latin typeface="Calibri" pitchFamily="34" charset="0"/>
                <a:cs typeface="Calibri" pitchFamily="34" charset="0"/>
              </a:rPr>
              <a:t> durumlarında</a:t>
            </a:r>
          </a:p>
          <a:p>
            <a:pPr marL="228600" indent="-227880">
              <a:lnSpc>
                <a:spcPct val="80000"/>
              </a:lnSpc>
              <a:spcBef>
                <a:spcPts val="1001"/>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Teğetsel konuşma</a:t>
            </a:r>
          </a:p>
          <a:p>
            <a:pPr marL="685800" lvl="1" indent="-227880">
              <a:lnSpc>
                <a:spcPct val="80000"/>
              </a:lnSpc>
              <a:spcBef>
                <a:spcPts val="499"/>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Mantıksal, konuyla ilgili ancak amaca varamayan, </a:t>
            </a:r>
            <a:r>
              <a:rPr lang="tr-TR" sz="1600" b="0" u="sng" strike="noStrike" spc="-1" dirty="0">
                <a:latin typeface="Calibri" pitchFamily="34" charset="0"/>
                <a:cs typeface="Calibri" pitchFamily="34" charset="0"/>
              </a:rPr>
              <a:t>soruya cevap verilmeyen </a:t>
            </a:r>
            <a:r>
              <a:rPr lang="tr-TR" sz="1600" b="0" strike="noStrike" spc="-1" dirty="0">
                <a:uFill>
                  <a:solidFill>
                    <a:srgbClr val="FFFFFF"/>
                  </a:solidFill>
                </a:uFill>
                <a:latin typeface="Calibri" pitchFamily="34" charset="0"/>
                <a:cs typeface="Calibri" pitchFamily="34" charset="0"/>
              </a:rPr>
              <a:t>konuşma tarzı</a:t>
            </a:r>
          </a:p>
          <a:p>
            <a:pPr marL="685800" lvl="1" indent="-227880">
              <a:lnSpc>
                <a:spcPct val="80000"/>
              </a:lnSpc>
              <a:spcBef>
                <a:spcPts val="499"/>
              </a:spcBef>
              <a:buClr>
                <a:srgbClr val="000000"/>
              </a:buClr>
              <a:buFont typeface="Arial"/>
              <a:buChar char="•"/>
            </a:pPr>
            <a:r>
              <a:rPr lang="tr-TR" sz="1600" b="0" strike="noStrike" spc="-1" dirty="0">
                <a:solidFill>
                  <a:srgbClr val="0070C0"/>
                </a:solidFill>
                <a:uFill>
                  <a:solidFill>
                    <a:srgbClr val="FFFFFF"/>
                  </a:solidFill>
                </a:uFill>
                <a:latin typeface="Calibri" pitchFamily="34" charset="0"/>
                <a:cs typeface="Calibri" pitchFamily="34" charset="0"/>
              </a:rPr>
              <a:t>Şizofreni, </a:t>
            </a:r>
            <a:r>
              <a:rPr lang="tr-TR" sz="1600" b="0" strike="noStrike" spc="-1" dirty="0" err="1">
                <a:solidFill>
                  <a:srgbClr val="0070C0"/>
                </a:solidFill>
                <a:uFill>
                  <a:solidFill>
                    <a:srgbClr val="FFFFFF"/>
                  </a:solidFill>
                </a:uFill>
                <a:latin typeface="Calibri" pitchFamily="34" charset="0"/>
                <a:cs typeface="Calibri" pitchFamily="34" charset="0"/>
              </a:rPr>
              <a:t>hipomani</a:t>
            </a:r>
            <a:r>
              <a:rPr lang="tr-TR" sz="1600" b="0" strike="noStrike" spc="-1" dirty="0">
                <a:solidFill>
                  <a:srgbClr val="0070C0"/>
                </a:solidFill>
                <a:uFill>
                  <a:solidFill>
                    <a:srgbClr val="FFFFFF"/>
                  </a:solidFill>
                </a:uFill>
                <a:latin typeface="Calibri" pitchFamily="34" charset="0"/>
                <a:cs typeface="Calibri" pitchFamily="34" charset="0"/>
              </a:rPr>
              <a:t>, madde kul, </a:t>
            </a:r>
            <a:r>
              <a:rPr lang="tr-TR" sz="1600" b="0" strike="noStrike" spc="-1" dirty="0" err="1">
                <a:solidFill>
                  <a:srgbClr val="0070C0"/>
                </a:solidFill>
                <a:uFill>
                  <a:solidFill>
                    <a:srgbClr val="FFFFFF"/>
                  </a:solidFill>
                </a:uFill>
                <a:latin typeface="Calibri" pitchFamily="34" charset="0"/>
                <a:cs typeface="Calibri" pitchFamily="34" charset="0"/>
              </a:rPr>
              <a:t>deliryum</a:t>
            </a:r>
            <a:r>
              <a:rPr lang="tr-TR" sz="1600" b="0" strike="noStrike" spc="-1" dirty="0">
                <a:solidFill>
                  <a:srgbClr val="0070C0"/>
                </a:solidFill>
                <a:uFill>
                  <a:solidFill>
                    <a:srgbClr val="FFFFFF"/>
                  </a:solidFill>
                </a:uFill>
                <a:latin typeface="Calibri" pitchFamily="34" charset="0"/>
                <a:cs typeface="Calibri" pitchFamily="34" charset="0"/>
              </a:rPr>
              <a:t> ve </a:t>
            </a:r>
            <a:r>
              <a:rPr lang="tr-TR" sz="1600" b="0" strike="noStrike" spc="-1" dirty="0" err="1">
                <a:solidFill>
                  <a:srgbClr val="0070C0"/>
                </a:solidFill>
                <a:uFill>
                  <a:solidFill>
                    <a:srgbClr val="FFFFFF"/>
                  </a:solidFill>
                </a:uFill>
                <a:latin typeface="Calibri" pitchFamily="34" charset="0"/>
                <a:cs typeface="Calibri" pitchFamily="34" charset="0"/>
              </a:rPr>
              <a:t>demans</a:t>
            </a:r>
            <a:r>
              <a:rPr lang="tr-TR" sz="1600" b="0" strike="noStrike" spc="-1" dirty="0">
                <a:solidFill>
                  <a:srgbClr val="0070C0"/>
                </a:solidFill>
                <a:uFill>
                  <a:solidFill>
                    <a:srgbClr val="FFFFFF"/>
                  </a:solidFill>
                </a:uFill>
                <a:latin typeface="Calibri" pitchFamily="34" charset="0"/>
                <a:cs typeface="Calibri" pitchFamily="34" charset="0"/>
              </a:rPr>
              <a:t> </a:t>
            </a:r>
          </a:p>
          <a:p>
            <a:pPr marL="228600" indent="-227880">
              <a:lnSpc>
                <a:spcPct val="80000"/>
              </a:lnSpc>
              <a:spcBef>
                <a:spcPts val="1001"/>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Fikir uçuşması </a:t>
            </a:r>
          </a:p>
          <a:p>
            <a:pPr marL="685800" lvl="1" indent="-227880">
              <a:lnSpc>
                <a:spcPct val="80000"/>
              </a:lnSpc>
              <a:spcBef>
                <a:spcPts val="499"/>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Fikirlerin hızlı bir şekilde ardışık sıralanması, mantık bağlantısı kopuk, konuşma ilerleyip bir konuya bağlanamaz</a:t>
            </a:r>
          </a:p>
          <a:p>
            <a:pPr marL="685800" lvl="1" indent="-227880">
              <a:lnSpc>
                <a:spcPct val="80000"/>
              </a:lnSpc>
              <a:spcBef>
                <a:spcPts val="499"/>
              </a:spcBef>
              <a:buClr>
                <a:srgbClr val="000000"/>
              </a:buClr>
              <a:buFont typeface="Arial"/>
              <a:buChar char="•"/>
            </a:pPr>
            <a:r>
              <a:rPr lang="tr-TR" sz="1600" b="0" strike="noStrike" spc="-1" dirty="0">
                <a:solidFill>
                  <a:srgbClr val="0070C0"/>
                </a:solidFill>
                <a:uFill>
                  <a:solidFill>
                    <a:srgbClr val="FFFFFF"/>
                  </a:solidFill>
                </a:uFill>
                <a:latin typeface="Calibri" pitchFamily="34" charset="0"/>
                <a:cs typeface="Calibri" pitchFamily="34" charset="0"/>
              </a:rPr>
              <a:t>Şizofreninin erken evrelerinde, </a:t>
            </a:r>
            <a:r>
              <a:rPr lang="tr-TR" sz="1600" b="0" strike="noStrike" spc="-1" dirty="0" err="1">
                <a:solidFill>
                  <a:srgbClr val="0070C0"/>
                </a:solidFill>
                <a:uFill>
                  <a:solidFill>
                    <a:srgbClr val="FFFFFF"/>
                  </a:solidFill>
                </a:uFill>
                <a:latin typeface="Calibri" pitchFamily="34" charset="0"/>
                <a:cs typeface="Calibri" pitchFamily="34" charset="0"/>
              </a:rPr>
              <a:t>manik</a:t>
            </a:r>
            <a:r>
              <a:rPr lang="tr-TR" sz="1600" b="0" strike="noStrike" spc="-1" dirty="0">
                <a:solidFill>
                  <a:srgbClr val="0070C0"/>
                </a:solidFill>
                <a:uFill>
                  <a:solidFill>
                    <a:srgbClr val="FFFFFF"/>
                  </a:solidFill>
                </a:uFill>
                <a:latin typeface="Calibri" pitchFamily="34" charset="0"/>
                <a:cs typeface="Calibri" pitchFamily="34" charset="0"/>
              </a:rPr>
              <a:t> fazda </a:t>
            </a:r>
            <a:r>
              <a:rPr lang="tr-TR" sz="1600" b="0" strike="noStrike" spc="-1" dirty="0">
                <a:uFill>
                  <a:solidFill>
                    <a:srgbClr val="FFFFFF"/>
                  </a:solidFill>
                </a:uFill>
                <a:latin typeface="Calibri" pitchFamily="34" charset="0"/>
                <a:cs typeface="Calibri" pitchFamily="34" charset="0"/>
              </a:rPr>
              <a:t>görülebilir</a:t>
            </a:r>
          </a:p>
          <a:p>
            <a:pPr marL="228600" indent="-227880">
              <a:lnSpc>
                <a:spcPct val="80000"/>
              </a:lnSpc>
              <a:spcBef>
                <a:spcPts val="1001"/>
              </a:spcBef>
              <a:buClr>
                <a:srgbClr val="000000"/>
              </a:buClr>
              <a:buFont typeface="Arial"/>
              <a:buChar char="•"/>
            </a:pPr>
            <a:r>
              <a:rPr lang="tr-TR" sz="1600" b="0" strike="noStrike" spc="-1" dirty="0" err="1">
                <a:uFill>
                  <a:solidFill>
                    <a:srgbClr val="FFFFFF"/>
                  </a:solidFill>
                </a:uFill>
                <a:latin typeface="Calibri" pitchFamily="34" charset="0"/>
                <a:cs typeface="Calibri" pitchFamily="34" charset="0"/>
              </a:rPr>
              <a:t>Enkoherans</a:t>
            </a:r>
            <a:endParaRPr lang="tr-TR" sz="1600" b="0" strike="noStrike" spc="-1" dirty="0">
              <a:uFill>
                <a:solidFill>
                  <a:srgbClr val="FFFFFF"/>
                </a:solidFill>
              </a:uFill>
              <a:latin typeface="Calibri" pitchFamily="34" charset="0"/>
              <a:cs typeface="Calibri" pitchFamily="34" charset="0"/>
            </a:endParaRPr>
          </a:p>
          <a:p>
            <a:pPr marL="685800" lvl="1" indent="-227880">
              <a:lnSpc>
                <a:spcPct val="80000"/>
              </a:lnSpc>
              <a:spcBef>
                <a:spcPts val="499"/>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Mantık bağlantısı kopuk şekilde bir düşünceden diğerine geçişlerle bağlantısız ve kafa karıştırıcı konuşma </a:t>
            </a:r>
          </a:p>
          <a:p>
            <a:pPr marL="685800" lvl="1" indent="-227880">
              <a:lnSpc>
                <a:spcPct val="80000"/>
              </a:lnSpc>
              <a:spcBef>
                <a:spcPts val="499"/>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Ciddi bozulmanın olduğu </a:t>
            </a:r>
            <a:r>
              <a:rPr lang="tr-TR" sz="1600" b="0" strike="noStrike" spc="-1" dirty="0">
                <a:solidFill>
                  <a:srgbClr val="0070C0"/>
                </a:solidFill>
                <a:uFill>
                  <a:solidFill>
                    <a:srgbClr val="FFFFFF"/>
                  </a:solidFill>
                </a:uFill>
                <a:latin typeface="Calibri" pitchFamily="34" charset="0"/>
                <a:cs typeface="Calibri" pitchFamily="34" charset="0"/>
              </a:rPr>
              <a:t>şizofreni</a:t>
            </a:r>
          </a:p>
          <a:p>
            <a:pPr marL="228600" indent="-227880">
              <a:lnSpc>
                <a:spcPct val="80000"/>
              </a:lnSpc>
              <a:spcBef>
                <a:spcPts val="1001"/>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Kelime salatası </a:t>
            </a:r>
          </a:p>
          <a:p>
            <a:pPr marL="685800" lvl="1" indent="-227880">
              <a:lnSpc>
                <a:spcPct val="80000"/>
              </a:lnSpc>
              <a:spcBef>
                <a:spcPts val="499"/>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Kelime ya da cümlelerin mantık dizgesi kopuk kaotik şekilde karışımı, </a:t>
            </a:r>
            <a:r>
              <a:rPr lang="tr-TR" sz="1600" b="0" strike="noStrike" spc="-1" dirty="0" err="1">
                <a:uFill>
                  <a:solidFill>
                    <a:srgbClr val="FFFFFF"/>
                  </a:solidFill>
                </a:uFill>
                <a:latin typeface="Calibri" pitchFamily="34" charset="0"/>
                <a:cs typeface="Calibri" pitchFamily="34" charset="0"/>
              </a:rPr>
              <a:t>enkoheransın</a:t>
            </a:r>
            <a:r>
              <a:rPr lang="tr-TR" sz="1600" b="0" strike="noStrike" spc="-1" dirty="0">
                <a:uFill>
                  <a:solidFill>
                    <a:srgbClr val="FFFFFF"/>
                  </a:solidFill>
                </a:uFill>
                <a:latin typeface="Calibri" pitchFamily="34" charset="0"/>
                <a:cs typeface="Calibri" pitchFamily="34" charset="0"/>
              </a:rPr>
              <a:t> ileri hali</a:t>
            </a:r>
          </a:p>
          <a:p>
            <a:pPr marL="685800" lvl="1" indent="-227880">
              <a:lnSpc>
                <a:spcPct val="80000"/>
              </a:lnSpc>
              <a:spcBef>
                <a:spcPts val="499"/>
              </a:spcBef>
              <a:buClr>
                <a:srgbClr val="000000"/>
              </a:buClr>
              <a:buFont typeface="Arial"/>
              <a:buChar char="•"/>
            </a:pPr>
            <a:r>
              <a:rPr lang="tr-TR" sz="1600" b="0" strike="noStrike" spc="-1" dirty="0">
                <a:uFill>
                  <a:solidFill>
                    <a:srgbClr val="FFFFFF"/>
                  </a:solidFill>
                </a:uFill>
                <a:latin typeface="Calibri" pitchFamily="34" charset="0"/>
                <a:cs typeface="Calibri" pitchFamily="34" charset="0"/>
              </a:rPr>
              <a:t>Genellikle </a:t>
            </a:r>
            <a:r>
              <a:rPr lang="tr-TR" sz="1600" b="0" strike="noStrike" spc="-1" dirty="0">
                <a:solidFill>
                  <a:srgbClr val="0070C0"/>
                </a:solidFill>
                <a:uFill>
                  <a:solidFill>
                    <a:srgbClr val="FFFFFF"/>
                  </a:solidFill>
                </a:uFill>
                <a:latin typeface="Calibri" pitchFamily="34" charset="0"/>
                <a:cs typeface="Calibri" pitchFamily="34" charset="0"/>
              </a:rPr>
              <a:t>şizofreni</a:t>
            </a:r>
            <a:r>
              <a:rPr lang="tr-TR" sz="1600" b="0" strike="noStrike" spc="-1" dirty="0">
                <a:uFill>
                  <a:solidFill>
                    <a:srgbClr val="FFFFFF"/>
                  </a:solidFill>
                </a:uFill>
                <a:latin typeface="Calibri" pitchFamily="34" charset="0"/>
                <a:cs typeface="Calibri" pitchFamily="34" charset="0"/>
              </a:rPr>
              <a:t>nin ileri evrelerinde görülür </a:t>
            </a:r>
          </a:p>
          <a:p>
            <a:pPr>
              <a:lnSpc>
                <a:spcPct val="90000"/>
              </a:lnSpc>
              <a:spcBef>
                <a:spcPts val="1001"/>
              </a:spcBef>
            </a:pPr>
            <a:endParaRPr lang="tr-TR" sz="1600" b="0" strike="noStrike" spc="-1" dirty="0">
              <a:uFill>
                <a:solidFill>
                  <a:srgbClr val="FFFFFF"/>
                </a:solidFill>
              </a:uFill>
              <a:latin typeface="Calibri" pitchFamily="34" charset="0"/>
              <a:cs typeface="Calibri" pitchFamily="34" charset="0"/>
            </a:endParaRPr>
          </a:p>
        </p:txBody>
      </p:sp>
      <p:sp>
        <p:nvSpPr>
          <p:cNvPr id="2" name="Ok: Aşağı 1">
            <a:extLst>
              <a:ext uri="{FF2B5EF4-FFF2-40B4-BE49-F238E27FC236}">
                <a16:creationId xmlns:a16="http://schemas.microsoft.com/office/drawing/2014/main" id="{5979C111-ED5A-DEAF-6242-CDBCCCC39AC4}"/>
              </a:ext>
            </a:extLst>
          </p:cNvPr>
          <p:cNvSpPr/>
          <p:nvPr/>
        </p:nvSpPr>
        <p:spPr>
          <a:xfrm>
            <a:off x="10835493" y="1814052"/>
            <a:ext cx="270042" cy="3967316"/>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tr-TR" b="1">
              <a:ln w="22225">
                <a:solidFill>
                  <a:schemeClr val="accent2"/>
                </a:solidFill>
                <a:prstDash val="solid"/>
              </a:ln>
              <a:solidFill>
                <a:schemeClr val="accent2">
                  <a:lumMod val="40000"/>
                  <a:lumOff val="60000"/>
                </a:schemeClr>
              </a:solidFill>
            </a:endParaRPr>
          </a:p>
        </p:txBody>
      </p:sp>
      <p:sp>
        <p:nvSpPr>
          <p:cNvPr id="3" name="CustomShape 1">
            <a:extLst>
              <a:ext uri="{FF2B5EF4-FFF2-40B4-BE49-F238E27FC236}">
                <a16:creationId xmlns:a16="http://schemas.microsoft.com/office/drawing/2014/main" id="{493B0968-7AD3-A67B-3ED1-8C3B1073F31B}"/>
              </a:ext>
            </a:extLst>
          </p:cNvPr>
          <p:cNvSpPr/>
          <p:nvPr/>
        </p:nvSpPr>
        <p:spPr>
          <a:xfrm>
            <a:off x="1035249" y="631902"/>
            <a:ext cx="3396073"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pc="-1" dirty="0">
                <a:uFill>
                  <a:solidFill>
                    <a:srgbClr val="FFFFFF"/>
                  </a:solidFill>
                </a:uFill>
                <a:latin typeface="Calibri Light"/>
              </a:rPr>
              <a:t>Düşünce Süreci</a:t>
            </a:r>
            <a:endParaRPr lang="tr-TR" sz="4000" b="0" strike="noStrike" spc="-1" dirty="0">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CustomShape 2"/>
          <p:cNvSpPr/>
          <p:nvPr/>
        </p:nvSpPr>
        <p:spPr>
          <a:xfrm>
            <a:off x="1141560" y="1516680"/>
            <a:ext cx="9905400" cy="4560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marL="228600" indent="-227880">
              <a:lnSpc>
                <a:spcPct val="80000"/>
              </a:lnSpc>
              <a:spcBef>
                <a:spcPts val="1001"/>
              </a:spcBef>
              <a:buClr>
                <a:srgbClr val="000000"/>
              </a:buClr>
              <a:buFont typeface="Arial"/>
              <a:buChar char="•"/>
            </a:pPr>
            <a:r>
              <a:rPr lang="tr-TR" b="0" strike="noStrike" spc="-1" dirty="0" err="1">
                <a:uFill>
                  <a:solidFill>
                    <a:srgbClr val="FFFFFF"/>
                  </a:solidFill>
                </a:uFill>
                <a:latin typeface="Calibri" pitchFamily="34" charset="0"/>
                <a:cs typeface="Calibri" pitchFamily="34" charset="0"/>
              </a:rPr>
              <a:t>Perseverasyon</a:t>
            </a:r>
            <a:endParaRPr lang="tr-TR" b="0" strike="noStrike" spc="-1" dirty="0">
              <a:uFill>
                <a:solidFill>
                  <a:srgbClr val="FFFFFF"/>
                </a:solidFill>
              </a:uFill>
              <a:latin typeface="Calibri" pitchFamily="34" charset="0"/>
              <a:cs typeface="Calibri" pitchFamily="34" charset="0"/>
            </a:endParaRP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Aynı cevabın patolojik şekilde farklı sorulara rağmen tekrar etmesi, bir şeye takılıp kalma</a:t>
            </a:r>
          </a:p>
          <a:p>
            <a:pPr marL="685800" lvl="1" indent="-227880">
              <a:lnSpc>
                <a:spcPct val="80000"/>
              </a:lnSpc>
              <a:spcBef>
                <a:spcPts val="499"/>
              </a:spcBef>
              <a:buClr>
                <a:srgbClr val="000000"/>
              </a:buClr>
              <a:buFont typeface="Arial"/>
              <a:buChar char="•"/>
            </a:pPr>
            <a:r>
              <a:rPr lang="tr-TR" b="0" strike="noStrike" spc="-1" dirty="0">
                <a:solidFill>
                  <a:srgbClr val="0070C0"/>
                </a:solidFill>
                <a:uFill>
                  <a:solidFill>
                    <a:srgbClr val="FFFFFF"/>
                  </a:solidFill>
                </a:uFill>
                <a:latin typeface="Calibri" pitchFamily="34" charset="0"/>
                <a:cs typeface="Calibri" pitchFamily="34" charset="0"/>
              </a:rPr>
              <a:t>Organik beyin sendromu, </a:t>
            </a:r>
            <a:r>
              <a:rPr lang="tr-TR" b="0" strike="noStrike" spc="-1" dirty="0" err="1">
                <a:solidFill>
                  <a:srgbClr val="0070C0"/>
                </a:solidFill>
                <a:uFill>
                  <a:solidFill>
                    <a:srgbClr val="FFFFFF"/>
                  </a:solidFill>
                </a:uFill>
                <a:latin typeface="Calibri" pitchFamily="34" charset="0"/>
                <a:cs typeface="Calibri" pitchFamily="34" charset="0"/>
              </a:rPr>
              <a:t>demans</a:t>
            </a:r>
            <a:r>
              <a:rPr lang="tr-TR" b="0" strike="noStrike" spc="-1" dirty="0">
                <a:solidFill>
                  <a:srgbClr val="0070C0"/>
                </a:solidFill>
                <a:uFill>
                  <a:solidFill>
                    <a:srgbClr val="FFFFFF"/>
                  </a:solidFill>
                </a:uFill>
                <a:latin typeface="Calibri" pitchFamily="34" charset="0"/>
                <a:cs typeface="Calibri" pitchFamily="34" charset="0"/>
              </a:rPr>
              <a:t>, </a:t>
            </a:r>
            <a:r>
              <a:rPr lang="tr-TR" b="0" strike="noStrike" spc="-1" dirty="0" err="1">
                <a:solidFill>
                  <a:srgbClr val="0070C0"/>
                </a:solidFill>
                <a:uFill>
                  <a:solidFill>
                    <a:srgbClr val="FFFFFF"/>
                  </a:solidFill>
                </a:uFill>
                <a:latin typeface="Calibri" pitchFamily="34" charset="0"/>
                <a:cs typeface="Calibri" pitchFamily="34" charset="0"/>
              </a:rPr>
              <a:t>katatonik</a:t>
            </a:r>
            <a:r>
              <a:rPr lang="tr-TR" b="0" strike="noStrike" spc="-1" dirty="0">
                <a:solidFill>
                  <a:srgbClr val="0070C0"/>
                </a:solidFill>
                <a:uFill>
                  <a:solidFill>
                    <a:srgbClr val="FFFFFF"/>
                  </a:solidFill>
                </a:uFill>
                <a:latin typeface="Calibri" pitchFamily="34" charset="0"/>
                <a:cs typeface="Calibri" pitchFamily="34" charset="0"/>
              </a:rPr>
              <a:t> şizofreni, konuşma merkezinde hasar durumlarında </a:t>
            </a:r>
            <a:r>
              <a:rPr lang="tr-TR" b="0" strike="noStrike" spc="-1" dirty="0">
                <a:uFill>
                  <a:solidFill>
                    <a:srgbClr val="FFFFFF"/>
                  </a:solidFill>
                </a:uFill>
                <a:latin typeface="Calibri" pitchFamily="34" charset="0"/>
                <a:cs typeface="Calibri" pitchFamily="34" charset="0"/>
              </a:rPr>
              <a:t>görülebilir</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Ör: kapıyı kim açtı? Ben açmadım. Personel yok mu? Ben açmadım. Yerine geçer misin? Ben açmadım.</a:t>
            </a:r>
          </a:p>
          <a:p>
            <a:pPr marL="228600" indent="-227880">
              <a:lnSpc>
                <a:spcPct val="80000"/>
              </a:lnSpc>
              <a:spcBef>
                <a:spcPts val="1001"/>
              </a:spcBef>
              <a:buClr>
                <a:srgbClr val="000000"/>
              </a:buClr>
              <a:buFont typeface="Arial"/>
              <a:buChar char="•"/>
            </a:pPr>
            <a:r>
              <a:rPr lang="tr-TR" b="0" strike="noStrike" spc="-1" dirty="0" err="1">
                <a:uFill>
                  <a:solidFill>
                    <a:srgbClr val="FFFFFF"/>
                  </a:solidFill>
                </a:uFill>
                <a:latin typeface="Calibri" pitchFamily="34" charset="0"/>
                <a:cs typeface="Calibri" pitchFamily="34" charset="0"/>
              </a:rPr>
              <a:t>Verbijerasyon</a:t>
            </a:r>
            <a:r>
              <a:rPr lang="tr-TR" b="0" strike="noStrike" spc="-1" dirty="0">
                <a:uFill>
                  <a:solidFill>
                    <a:srgbClr val="FFFFFF"/>
                  </a:solidFill>
                </a:uFill>
                <a:latin typeface="Calibri" pitchFamily="34" charset="0"/>
                <a:cs typeface="Calibri" pitchFamily="34" charset="0"/>
              </a:rPr>
              <a:t>=</a:t>
            </a:r>
            <a:r>
              <a:rPr lang="tr-TR" b="0" strike="noStrike" spc="-1" dirty="0" err="1">
                <a:uFill>
                  <a:solidFill>
                    <a:srgbClr val="FFFFFF"/>
                  </a:solidFill>
                </a:uFill>
                <a:latin typeface="Calibri" pitchFamily="34" charset="0"/>
                <a:cs typeface="Calibri" pitchFamily="34" charset="0"/>
              </a:rPr>
              <a:t>Palilali</a:t>
            </a:r>
            <a:endParaRPr lang="tr-TR" b="0" strike="noStrike" spc="-1" dirty="0">
              <a:uFill>
                <a:solidFill>
                  <a:srgbClr val="FFFFFF"/>
                </a:solidFill>
              </a:uFill>
              <a:latin typeface="Calibri" pitchFamily="34" charset="0"/>
              <a:cs typeface="Calibri" pitchFamily="34" charset="0"/>
            </a:endParaRP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Belli bir uyaran yokken amaçsızca aynı kelime ya da tümcenin tekrarlanması </a:t>
            </a:r>
          </a:p>
          <a:p>
            <a:pPr marL="685800" lvl="1" indent="-227880">
              <a:lnSpc>
                <a:spcPct val="80000"/>
              </a:lnSpc>
              <a:spcBef>
                <a:spcPts val="499"/>
              </a:spcBef>
              <a:buClr>
                <a:srgbClr val="000000"/>
              </a:buClr>
              <a:buFont typeface="Arial"/>
              <a:buChar char="•"/>
            </a:pPr>
            <a:r>
              <a:rPr lang="tr-TR" b="0" strike="noStrike" spc="-1" dirty="0" err="1">
                <a:solidFill>
                  <a:srgbClr val="0070C0"/>
                </a:solidFill>
                <a:uFill>
                  <a:solidFill>
                    <a:srgbClr val="FFFFFF"/>
                  </a:solidFill>
                </a:uFill>
                <a:latin typeface="Calibri" pitchFamily="34" charset="0"/>
                <a:cs typeface="Calibri" pitchFamily="34" charset="0"/>
              </a:rPr>
              <a:t>Katatoni</a:t>
            </a:r>
            <a:r>
              <a:rPr lang="tr-TR" b="0" strike="noStrike" spc="-1" dirty="0">
                <a:solidFill>
                  <a:srgbClr val="0070C0"/>
                </a:solidFill>
                <a:uFill>
                  <a:solidFill>
                    <a:srgbClr val="FFFFFF"/>
                  </a:solidFill>
                </a:uFill>
                <a:latin typeface="Calibri" pitchFamily="34" charset="0"/>
                <a:cs typeface="Calibri" pitchFamily="34" charset="0"/>
              </a:rPr>
              <a:t>, organik beyin </a:t>
            </a:r>
            <a:r>
              <a:rPr lang="tr-TR" b="0" strike="noStrike" spc="-1" dirty="0" err="1">
                <a:solidFill>
                  <a:srgbClr val="0070C0"/>
                </a:solidFill>
                <a:uFill>
                  <a:solidFill>
                    <a:srgbClr val="FFFFFF"/>
                  </a:solidFill>
                </a:uFill>
                <a:latin typeface="Calibri" pitchFamily="34" charset="0"/>
                <a:cs typeface="Calibri" pitchFamily="34" charset="0"/>
              </a:rPr>
              <a:t>send</a:t>
            </a:r>
            <a:r>
              <a:rPr lang="tr-TR" b="0" strike="noStrike" spc="-1" dirty="0">
                <a:solidFill>
                  <a:srgbClr val="0070C0"/>
                </a:solidFill>
                <a:uFill>
                  <a:solidFill>
                    <a:srgbClr val="FFFFFF"/>
                  </a:solidFill>
                </a:uFill>
                <a:latin typeface="Calibri" pitchFamily="34" charset="0"/>
                <a:cs typeface="Calibri" pitchFamily="34" charset="0"/>
              </a:rPr>
              <a:t>. </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Ör: pijamaların nerde? Pijamalarımı odaya koydum, </a:t>
            </a:r>
            <a:r>
              <a:rPr lang="tr-TR" b="0" strike="noStrike" spc="-1" dirty="0" err="1">
                <a:uFill>
                  <a:solidFill>
                    <a:srgbClr val="FFFFFF"/>
                  </a:solidFill>
                </a:uFill>
                <a:latin typeface="Calibri" pitchFamily="34" charset="0"/>
                <a:cs typeface="Calibri" pitchFamily="34" charset="0"/>
              </a:rPr>
              <a:t>dum</a:t>
            </a:r>
            <a:r>
              <a:rPr lang="tr-TR" b="0" strike="noStrike" spc="-1" dirty="0">
                <a:uFill>
                  <a:solidFill>
                    <a:srgbClr val="FFFFFF"/>
                  </a:solidFill>
                </a:uFill>
                <a:latin typeface="Calibri" pitchFamily="34" charset="0"/>
                <a:cs typeface="Calibri" pitchFamily="34" charset="0"/>
              </a:rPr>
              <a:t> </a:t>
            </a:r>
            <a:r>
              <a:rPr lang="tr-TR" b="0" strike="noStrike" spc="-1" dirty="0" err="1">
                <a:uFill>
                  <a:solidFill>
                    <a:srgbClr val="FFFFFF"/>
                  </a:solidFill>
                </a:uFill>
                <a:latin typeface="Calibri" pitchFamily="34" charset="0"/>
                <a:cs typeface="Calibri" pitchFamily="34" charset="0"/>
              </a:rPr>
              <a:t>dum</a:t>
            </a:r>
            <a:r>
              <a:rPr lang="tr-TR" b="0" strike="noStrike" spc="-1" dirty="0">
                <a:uFill>
                  <a:solidFill>
                    <a:srgbClr val="FFFFFF"/>
                  </a:solidFill>
                </a:uFill>
                <a:latin typeface="Calibri" pitchFamily="34" charset="0"/>
                <a:cs typeface="Calibri" pitchFamily="34" charset="0"/>
              </a:rPr>
              <a:t>,</a:t>
            </a:r>
            <a:r>
              <a:rPr lang="tr-TR" b="0" strike="noStrike" spc="-1" dirty="0" err="1">
                <a:uFill>
                  <a:solidFill>
                    <a:srgbClr val="FFFFFF"/>
                  </a:solidFill>
                </a:uFill>
                <a:latin typeface="Calibri" pitchFamily="34" charset="0"/>
                <a:cs typeface="Calibri" pitchFamily="34" charset="0"/>
              </a:rPr>
              <a:t>dum</a:t>
            </a:r>
            <a:r>
              <a:rPr lang="tr-TR" b="0" strike="noStrike" spc="-1" dirty="0">
                <a:uFill>
                  <a:solidFill>
                    <a:srgbClr val="FFFFFF"/>
                  </a:solidFill>
                </a:uFill>
                <a:latin typeface="Calibri" pitchFamily="34" charset="0"/>
                <a:cs typeface="Calibri" pitchFamily="34" charset="0"/>
              </a:rPr>
              <a:t>, odaya koydum, odaya koydum, koydum…….</a:t>
            </a:r>
          </a:p>
          <a:p>
            <a:pPr marL="228600" indent="-227880">
              <a:lnSpc>
                <a:spcPct val="8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Ekolali</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Bir kişinin kelimelerinin bir başkası tarafından patolojik tekrarı</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Düşünce sürecinin devamlılığını sağlamaya yönelik bir çaba olarak değerlendirilebilir. </a:t>
            </a:r>
          </a:p>
          <a:p>
            <a:pPr marL="685800" lvl="1" indent="-227880">
              <a:lnSpc>
                <a:spcPct val="80000"/>
              </a:lnSpc>
              <a:spcBef>
                <a:spcPts val="499"/>
              </a:spcBef>
              <a:buClr>
                <a:srgbClr val="000000"/>
              </a:buClr>
              <a:buFont typeface="Arial"/>
              <a:buChar char="•"/>
            </a:pPr>
            <a:r>
              <a:rPr lang="tr-TR" b="0" strike="noStrike" spc="-1" dirty="0">
                <a:solidFill>
                  <a:srgbClr val="0070C0"/>
                </a:solidFill>
                <a:uFill>
                  <a:solidFill>
                    <a:srgbClr val="FFFFFF"/>
                  </a:solidFill>
                </a:uFill>
                <a:latin typeface="Calibri" pitchFamily="34" charset="0"/>
                <a:cs typeface="Calibri" pitchFamily="34" charset="0"/>
              </a:rPr>
              <a:t>Şizofrenide özellikle </a:t>
            </a:r>
            <a:r>
              <a:rPr lang="tr-TR" b="0" strike="noStrike" spc="-1" dirty="0" err="1">
                <a:solidFill>
                  <a:srgbClr val="0070C0"/>
                </a:solidFill>
                <a:uFill>
                  <a:solidFill>
                    <a:srgbClr val="FFFFFF"/>
                  </a:solidFill>
                </a:uFill>
                <a:latin typeface="Calibri" pitchFamily="34" charset="0"/>
                <a:cs typeface="Calibri" pitchFamily="34" charset="0"/>
              </a:rPr>
              <a:t>katatonik</a:t>
            </a:r>
            <a:r>
              <a:rPr lang="tr-TR" b="0" strike="noStrike" spc="-1" dirty="0">
                <a:solidFill>
                  <a:srgbClr val="0070C0"/>
                </a:solidFill>
                <a:uFill>
                  <a:solidFill>
                    <a:srgbClr val="FFFFFF"/>
                  </a:solidFill>
                </a:uFill>
                <a:latin typeface="Calibri" pitchFamily="34" charset="0"/>
                <a:cs typeface="Calibri" pitchFamily="34" charset="0"/>
              </a:rPr>
              <a:t> tipte, OSB’de</a:t>
            </a:r>
          </a:p>
          <a:p>
            <a:pPr>
              <a:lnSpc>
                <a:spcPct val="90000"/>
              </a:lnSpc>
              <a:spcBef>
                <a:spcPts val="1001"/>
              </a:spcBef>
            </a:pPr>
            <a:endParaRPr lang="tr-TR" b="0" strike="noStrike" spc="-1" dirty="0">
              <a:uFill>
                <a:solidFill>
                  <a:srgbClr val="FFFFFF"/>
                </a:solidFill>
              </a:uFill>
              <a:latin typeface="Calibri" pitchFamily="34" charset="0"/>
              <a:cs typeface="Calibri" pitchFamily="34" charset="0"/>
            </a:endParaRPr>
          </a:p>
        </p:txBody>
      </p:sp>
      <p:sp>
        <p:nvSpPr>
          <p:cNvPr id="2" name="CustomShape 1">
            <a:extLst>
              <a:ext uri="{FF2B5EF4-FFF2-40B4-BE49-F238E27FC236}">
                <a16:creationId xmlns:a16="http://schemas.microsoft.com/office/drawing/2014/main" id="{E366F787-A2EF-A9D3-D815-ADD255A71F6D}"/>
              </a:ext>
            </a:extLst>
          </p:cNvPr>
          <p:cNvSpPr/>
          <p:nvPr/>
        </p:nvSpPr>
        <p:spPr>
          <a:xfrm>
            <a:off x="1035249" y="631902"/>
            <a:ext cx="3396073"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pc="-1" dirty="0">
                <a:uFill>
                  <a:solidFill>
                    <a:srgbClr val="FFFFFF"/>
                  </a:solidFill>
                </a:uFill>
                <a:latin typeface="Calibri Light"/>
              </a:rPr>
              <a:t>Düşünce Süreci</a:t>
            </a:r>
            <a:endParaRPr lang="tr-TR" sz="4000" b="0" strike="noStrike" spc="-1" dirty="0">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CustomShape 2"/>
          <p:cNvSpPr/>
          <p:nvPr/>
        </p:nvSpPr>
        <p:spPr>
          <a:xfrm>
            <a:off x="1141560" y="1406769"/>
            <a:ext cx="9905400" cy="497996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7880">
              <a:lnSpc>
                <a:spcPct val="8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Neolojizm (Kelime Uydurma)</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Kelimelerin </a:t>
            </a:r>
            <a:r>
              <a:rPr lang="tr-TR" b="0" strike="noStrike" spc="-1" dirty="0" err="1">
                <a:uFill>
                  <a:solidFill>
                    <a:srgbClr val="FFFFFF"/>
                  </a:solidFill>
                </a:uFill>
                <a:latin typeface="Calibri" pitchFamily="34" charset="0"/>
                <a:cs typeface="Calibri" pitchFamily="34" charset="0"/>
              </a:rPr>
              <a:t>idiosenkratik</a:t>
            </a:r>
            <a:r>
              <a:rPr lang="tr-TR" b="0" strike="noStrike" spc="-1" dirty="0">
                <a:uFill>
                  <a:solidFill>
                    <a:srgbClr val="FFFFFF"/>
                  </a:solidFill>
                </a:uFill>
                <a:latin typeface="Calibri" pitchFamily="34" charset="0"/>
                <a:cs typeface="Calibri" pitchFamily="34" charset="0"/>
              </a:rPr>
              <a:t> kullanımı, yeni kelimeler ya da birçok kelimenin birleştirilmesi</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Hasta içil özgül anlamı vardır</a:t>
            </a:r>
          </a:p>
          <a:p>
            <a:pPr marL="685800" lvl="1" indent="-227880">
              <a:lnSpc>
                <a:spcPct val="80000"/>
              </a:lnSpc>
              <a:spcBef>
                <a:spcPts val="499"/>
              </a:spcBef>
              <a:buClr>
                <a:srgbClr val="000000"/>
              </a:buClr>
              <a:buFont typeface="Arial"/>
              <a:buChar char="•"/>
            </a:pPr>
            <a:r>
              <a:rPr lang="tr-TR" b="0" strike="noStrike" spc="-1" dirty="0">
                <a:solidFill>
                  <a:srgbClr val="0070C0"/>
                </a:solidFill>
                <a:uFill>
                  <a:solidFill>
                    <a:srgbClr val="FFFFFF"/>
                  </a:solidFill>
                </a:uFill>
                <a:latin typeface="Calibri" pitchFamily="34" charset="0"/>
                <a:cs typeface="Calibri" pitchFamily="34" charset="0"/>
              </a:rPr>
              <a:t>Şizofreni ve organik beyin hastalılarında </a:t>
            </a:r>
            <a:r>
              <a:rPr lang="tr-TR" b="0" strike="noStrike" spc="-1" dirty="0">
                <a:uFill>
                  <a:solidFill>
                    <a:srgbClr val="FFFFFF"/>
                  </a:solidFill>
                </a:uFill>
                <a:latin typeface="Calibri" pitchFamily="34" charset="0"/>
                <a:cs typeface="Calibri" pitchFamily="34" charset="0"/>
              </a:rPr>
              <a:t>görülebilir</a:t>
            </a:r>
          </a:p>
          <a:p>
            <a:pPr marL="228600" indent="-227880">
              <a:lnSpc>
                <a:spcPct val="8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Uyaklı konuşma (</a:t>
            </a:r>
            <a:r>
              <a:rPr lang="tr-TR" b="0" strike="noStrike" spc="-1" dirty="0" err="1">
                <a:uFill>
                  <a:solidFill>
                    <a:srgbClr val="FFFFFF"/>
                  </a:solidFill>
                </a:uFill>
                <a:latin typeface="Calibri" pitchFamily="34" charset="0"/>
                <a:cs typeface="Calibri" pitchFamily="34" charset="0"/>
              </a:rPr>
              <a:t>Klang</a:t>
            </a:r>
            <a:r>
              <a:rPr lang="tr-TR" b="0" strike="noStrike" spc="-1" dirty="0">
                <a:uFill>
                  <a:solidFill>
                    <a:srgbClr val="FFFFFF"/>
                  </a:solidFill>
                </a:uFill>
                <a:latin typeface="Calibri" pitchFamily="34" charset="0"/>
                <a:cs typeface="Calibri" pitchFamily="34" charset="0"/>
              </a:rPr>
              <a:t> çağrışım)</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Ses benzerliği olan ancak anlam benzerliği olmayan kelimelerin </a:t>
            </a:r>
            <a:r>
              <a:rPr lang="tr-TR" b="0" strike="noStrike" spc="-1" dirty="0" err="1">
                <a:uFill>
                  <a:solidFill>
                    <a:srgbClr val="FFFFFF"/>
                  </a:solidFill>
                </a:uFill>
                <a:latin typeface="Calibri" pitchFamily="34" charset="0"/>
                <a:cs typeface="Calibri" pitchFamily="34" charset="0"/>
              </a:rPr>
              <a:t>ardarda</a:t>
            </a:r>
            <a:r>
              <a:rPr lang="tr-TR" b="0" strike="noStrike" spc="-1" dirty="0">
                <a:uFill>
                  <a:solidFill>
                    <a:srgbClr val="FFFFFF"/>
                  </a:solidFill>
                </a:uFill>
                <a:latin typeface="Calibri" pitchFamily="34" charset="0"/>
                <a:cs typeface="Calibri" pitchFamily="34" charset="0"/>
              </a:rPr>
              <a:t> gelmesi</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Sıklıkla </a:t>
            </a:r>
            <a:r>
              <a:rPr lang="tr-TR" b="0" strike="noStrike" spc="-1" dirty="0">
                <a:solidFill>
                  <a:srgbClr val="0070C0"/>
                </a:solidFill>
                <a:uFill>
                  <a:solidFill>
                    <a:srgbClr val="FFFFFF"/>
                  </a:solidFill>
                </a:uFill>
                <a:latin typeface="Calibri" pitchFamily="34" charset="0"/>
                <a:cs typeface="Calibri" pitchFamily="34" charset="0"/>
              </a:rPr>
              <a:t>mani</a:t>
            </a:r>
            <a:r>
              <a:rPr lang="tr-TR" b="0" strike="noStrike" spc="-1" dirty="0">
                <a:uFill>
                  <a:solidFill>
                    <a:srgbClr val="FFFFFF"/>
                  </a:solidFill>
                </a:uFill>
                <a:latin typeface="Calibri" pitchFamily="34" charset="0"/>
                <a:cs typeface="Calibri" pitchFamily="34" charset="0"/>
              </a:rPr>
              <a:t>de görülür</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Ör: Paramı alacağım, yaramı dalacağım</a:t>
            </a:r>
          </a:p>
          <a:p>
            <a:pPr marL="228600" indent="-227880">
              <a:lnSpc>
                <a:spcPct val="80000"/>
              </a:lnSpc>
              <a:spcBef>
                <a:spcPts val="1001"/>
              </a:spcBef>
              <a:buClr>
                <a:srgbClr val="000000"/>
              </a:buClr>
              <a:buFont typeface="Arial"/>
              <a:buChar char="•"/>
            </a:pPr>
            <a:r>
              <a:rPr lang="tr-TR" b="0" strike="noStrike" spc="-1" dirty="0" err="1">
                <a:uFill>
                  <a:solidFill>
                    <a:srgbClr val="FFFFFF"/>
                  </a:solidFill>
                </a:uFill>
                <a:latin typeface="Calibri" pitchFamily="34" charset="0"/>
                <a:cs typeface="Calibri" pitchFamily="34" charset="0"/>
              </a:rPr>
              <a:t>Retardasyon</a:t>
            </a:r>
            <a:endParaRPr lang="tr-TR" b="0" strike="noStrike" spc="-1" dirty="0">
              <a:uFill>
                <a:solidFill>
                  <a:srgbClr val="FFFFFF"/>
                </a:solidFill>
              </a:uFill>
              <a:latin typeface="Calibri" pitchFamily="34" charset="0"/>
              <a:cs typeface="Calibri" pitchFamily="34" charset="0"/>
            </a:endParaRP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Yavaşlama, düşünceleri sürdürmede güçlük</a:t>
            </a:r>
          </a:p>
          <a:p>
            <a:pPr marL="685800" lvl="1" indent="-227880">
              <a:lnSpc>
                <a:spcPct val="80000"/>
              </a:lnSpc>
              <a:spcBef>
                <a:spcPts val="499"/>
              </a:spcBef>
              <a:buClr>
                <a:srgbClr val="000000"/>
              </a:buClr>
              <a:buFont typeface="Arial"/>
              <a:buChar char="•"/>
            </a:pPr>
            <a:r>
              <a:rPr lang="tr-TR" b="0" strike="noStrike" spc="-1" dirty="0">
                <a:solidFill>
                  <a:srgbClr val="0070C0"/>
                </a:solidFill>
                <a:uFill>
                  <a:solidFill>
                    <a:srgbClr val="FFFFFF"/>
                  </a:solidFill>
                </a:uFill>
                <a:latin typeface="Calibri" pitchFamily="34" charset="0"/>
                <a:cs typeface="Calibri" pitchFamily="34" charset="0"/>
              </a:rPr>
              <a:t>Depresyon, şizofreni</a:t>
            </a:r>
          </a:p>
          <a:p>
            <a:pPr marL="228600" indent="-227880">
              <a:lnSpc>
                <a:spcPct val="8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Blok</a:t>
            </a:r>
          </a:p>
          <a:p>
            <a:pPr marL="685800" lvl="1" indent="-227880">
              <a:lnSpc>
                <a:spcPct val="80000"/>
              </a:lnSpc>
              <a:spcBef>
                <a:spcPts val="499"/>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Düşünce akışında bilinçli olmayan duraklama</a:t>
            </a:r>
          </a:p>
          <a:p>
            <a:pPr marL="685800" lvl="1" indent="-227880">
              <a:lnSpc>
                <a:spcPct val="80000"/>
              </a:lnSpc>
              <a:spcBef>
                <a:spcPts val="499"/>
              </a:spcBef>
              <a:buClr>
                <a:srgbClr val="000000"/>
              </a:buClr>
              <a:buFont typeface="Arial"/>
              <a:buChar char="•"/>
            </a:pPr>
            <a:r>
              <a:rPr lang="tr-TR" b="0" strike="noStrike" spc="-1" dirty="0">
                <a:solidFill>
                  <a:srgbClr val="0070C0"/>
                </a:solidFill>
                <a:uFill>
                  <a:solidFill>
                    <a:srgbClr val="FFFFFF"/>
                  </a:solidFill>
                </a:uFill>
                <a:latin typeface="Calibri" pitchFamily="34" charset="0"/>
                <a:cs typeface="Calibri" pitchFamily="34" charset="0"/>
              </a:rPr>
              <a:t>Şizofreni, </a:t>
            </a:r>
            <a:r>
              <a:rPr lang="tr-TR" b="0" strike="noStrike" spc="-1" dirty="0">
                <a:uFill>
                  <a:solidFill>
                    <a:srgbClr val="FFFFFF"/>
                  </a:solidFill>
                </a:uFill>
                <a:latin typeface="Calibri" pitchFamily="34" charset="0"/>
                <a:cs typeface="Calibri" pitchFamily="34" charset="0"/>
              </a:rPr>
              <a:t>nadiren </a:t>
            </a:r>
            <a:r>
              <a:rPr lang="tr-TR" b="0" strike="noStrike" spc="-1" dirty="0">
                <a:solidFill>
                  <a:srgbClr val="0070C0"/>
                </a:solidFill>
                <a:uFill>
                  <a:solidFill>
                    <a:srgbClr val="FFFFFF"/>
                  </a:solidFill>
                </a:uFill>
                <a:latin typeface="Calibri" pitchFamily="34" charset="0"/>
                <a:cs typeface="Calibri" pitchFamily="34" charset="0"/>
              </a:rPr>
              <a:t>akut </a:t>
            </a:r>
            <a:r>
              <a:rPr lang="tr-TR" b="0" strike="noStrike" spc="-1" dirty="0" err="1">
                <a:solidFill>
                  <a:srgbClr val="0070C0"/>
                </a:solidFill>
                <a:uFill>
                  <a:solidFill>
                    <a:srgbClr val="FFFFFF"/>
                  </a:solidFill>
                </a:uFill>
                <a:latin typeface="Calibri" pitchFamily="34" charset="0"/>
                <a:cs typeface="Calibri" pitchFamily="34" charset="0"/>
              </a:rPr>
              <a:t>anksiyete</a:t>
            </a:r>
            <a:r>
              <a:rPr lang="tr-TR" b="0" strike="noStrike" spc="-1" dirty="0" err="1">
                <a:uFill>
                  <a:solidFill>
                    <a:srgbClr val="FFFFFF"/>
                  </a:solidFill>
                </a:uFill>
                <a:latin typeface="Calibri" pitchFamily="34" charset="0"/>
                <a:cs typeface="Calibri" pitchFamily="34" charset="0"/>
              </a:rPr>
              <a:t>de</a:t>
            </a:r>
            <a:r>
              <a:rPr lang="tr-TR" b="0" strike="noStrike" spc="-1" dirty="0">
                <a:uFill>
                  <a:solidFill>
                    <a:srgbClr val="FFFFFF"/>
                  </a:solidFill>
                </a:uFill>
                <a:latin typeface="Calibri" pitchFamily="34" charset="0"/>
                <a:cs typeface="Calibri" pitchFamily="34" charset="0"/>
              </a:rPr>
              <a:t> görülebilir</a:t>
            </a:r>
          </a:p>
          <a:p>
            <a:pPr marL="228600" indent="-227880">
              <a:lnSpc>
                <a:spcPct val="9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Basınçlı konuşma</a:t>
            </a:r>
          </a:p>
          <a:p>
            <a:pPr marL="685800" lvl="1" indent="-227880">
              <a:lnSpc>
                <a:spcPct val="100000"/>
              </a:lnSpc>
              <a:spcBef>
                <a:spcPts val="499"/>
              </a:spcBef>
              <a:buClr>
                <a:srgbClr val="000000"/>
              </a:buClr>
              <a:buFont typeface="Arial"/>
              <a:buChar char="•"/>
            </a:pPr>
            <a:r>
              <a:rPr lang="tr-TR" spc="-1" dirty="0">
                <a:uFill>
                  <a:solidFill>
                    <a:srgbClr val="FFFFFF"/>
                  </a:solidFill>
                </a:uFill>
                <a:latin typeface="Calibri" pitchFamily="34" charset="0"/>
                <a:cs typeface="Calibri" pitchFamily="34" charset="0"/>
              </a:rPr>
              <a:t>A</a:t>
            </a:r>
            <a:r>
              <a:rPr lang="tr-TR" b="0" strike="noStrike" spc="-1" dirty="0">
                <a:uFill>
                  <a:solidFill>
                    <a:srgbClr val="FFFFFF"/>
                  </a:solidFill>
                </a:uFill>
                <a:latin typeface="Calibri" pitchFamily="34" charset="0"/>
                <a:cs typeface="Calibri" pitchFamily="34" charset="0"/>
              </a:rPr>
              <a:t>raya girilemeyen, durdurulamayan hızlı ve artmış konuşma-</a:t>
            </a:r>
            <a:r>
              <a:rPr lang="tr-TR" b="0" strike="noStrike" spc="-1" dirty="0">
                <a:solidFill>
                  <a:srgbClr val="0070C0"/>
                </a:solidFill>
                <a:uFill>
                  <a:solidFill>
                    <a:srgbClr val="FFFFFF"/>
                  </a:solidFill>
                </a:uFill>
                <a:latin typeface="Calibri" pitchFamily="34" charset="0"/>
                <a:cs typeface="Calibri" pitchFamily="34" charset="0"/>
              </a:rPr>
              <a:t>manide</a:t>
            </a:r>
          </a:p>
        </p:txBody>
      </p:sp>
      <p:sp>
        <p:nvSpPr>
          <p:cNvPr id="2" name="CustomShape 1">
            <a:extLst>
              <a:ext uri="{FF2B5EF4-FFF2-40B4-BE49-F238E27FC236}">
                <a16:creationId xmlns:a16="http://schemas.microsoft.com/office/drawing/2014/main" id="{940B74FE-9BC7-30E8-10ED-35CB90E88EB8}"/>
              </a:ext>
            </a:extLst>
          </p:cNvPr>
          <p:cNvSpPr/>
          <p:nvPr/>
        </p:nvSpPr>
        <p:spPr>
          <a:xfrm>
            <a:off x="1035249" y="631902"/>
            <a:ext cx="3396073"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pc="-1" dirty="0">
                <a:uFill>
                  <a:solidFill>
                    <a:srgbClr val="FFFFFF"/>
                  </a:solidFill>
                </a:uFill>
                <a:latin typeface="Calibri Light"/>
              </a:rPr>
              <a:t>Düşünce Süreci</a:t>
            </a:r>
            <a:endParaRPr lang="tr-TR" sz="4000" b="0" strike="noStrike" spc="-1" dirty="0">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ustomShape 1"/>
          <p:cNvSpPr/>
          <p:nvPr/>
        </p:nvSpPr>
        <p:spPr>
          <a:xfrm>
            <a:off x="838080" y="365040"/>
            <a:ext cx="10514880" cy="132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tr-TR" sz="4000" b="1" strike="noStrike" spc="-1" dirty="0">
                <a:uFill>
                  <a:solidFill>
                    <a:srgbClr val="FFFFFF"/>
                  </a:solidFill>
                </a:uFill>
                <a:latin typeface="Calibri Light"/>
              </a:rPr>
              <a:t>Çocuklarda Psikiyatrik Değerlendirmenin Özellikleri</a:t>
            </a:r>
            <a:endParaRPr lang="tr-TR" sz="4000" b="0" strike="noStrike" spc="-1" dirty="0">
              <a:uFill>
                <a:solidFill>
                  <a:srgbClr val="FFFFFF"/>
                </a:solidFill>
              </a:uFill>
              <a:latin typeface="Arial"/>
            </a:endParaRPr>
          </a:p>
        </p:txBody>
      </p:sp>
      <p:sp>
        <p:nvSpPr>
          <p:cNvPr id="83" name="CustomShape 2"/>
          <p:cNvSpPr/>
          <p:nvPr/>
        </p:nvSpPr>
        <p:spPr>
          <a:xfrm>
            <a:off x="838080" y="1825560"/>
            <a:ext cx="10514880" cy="363270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marL="228600" indent="-227880">
              <a:lnSpc>
                <a:spcPct val="80000"/>
              </a:lnSpc>
              <a:spcBef>
                <a:spcPts val="1001"/>
              </a:spcBef>
            </a:pPr>
            <a:r>
              <a:rPr lang="tr-TR" sz="2000" b="0" strike="noStrike" spc="-1" dirty="0">
                <a:uFill>
                  <a:solidFill>
                    <a:srgbClr val="FFFFFF"/>
                  </a:solidFill>
                </a:uFill>
                <a:latin typeface="Calibri" panose="020F0502020204030204" pitchFamily="34" charset="0"/>
                <a:cs typeface="Calibri" panose="020F0502020204030204" pitchFamily="34" charset="0"/>
              </a:rPr>
              <a:t>Psikopatolojiyi değerlendirirken;</a:t>
            </a:r>
          </a:p>
          <a:p>
            <a:pPr marL="228600" indent="-227880">
              <a:lnSpc>
                <a:spcPct val="80000"/>
              </a:lnSpc>
              <a:spcBef>
                <a:spcPts val="1001"/>
              </a:spcBef>
              <a:buClr>
                <a:srgbClr val="000000"/>
              </a:buClr>
              <a:buFont typeface="Arial"/>
              <a:buChar char="•"/>
            </a:pPr>
            <a:r>
              <a:rPr lang="tr-TR" sz="2000" b="0" u="sng" strike="noStrike" spc="-1" dirty="0">
                <a:uFill>
                  <a:solidFill>
                    <a:srgbClr val="003300"/>
                  </a:solidFill>
                </a:uFill>
                <a:latin typeface="Calibri" panose="020F0502020204030204" pitchFamily="34" charset="0"/>
                <a:cs typeface="Calibri" panose="020F0502020204030204" pitchFamily="34" charset="0"/>
              </a:rPr>
              <a:t>Gelişimsel bir bakış açısı </a:t>
            </a:r>
            <a:r>
              <a:rPr lang="tr-TR" sz="2000" b="0" strike="noStrike" spc="-1" dirty="0">
                <a:uFill>
                  <a:solidFill>
                    <a:srgbClr val="FFFFFF"/>
                  </a:solidFill>
                </a:uFill>
                <a:latin typeface="Calibri" panose="020F0502020204030204" pitchFamily="34" charset="0"/>
                <a:cs typeface="Calibri" panose="020F0502020204030204" pitchFamily="34" charset="0"/>
              </a:rPr>
              <a:t>gereklidir.</a:t>
            </a:r>
          </a:p>
          <a:p>
            <a:pPr marL="685800" lvl="1" indent="-227880">
              <a:lnSpc>
                <a:spcPct val="8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Gelişim dönemlerine göre belirtiler değişebilir</a:t>
            </a:r>
          </a:p>
          <a:p>
            <a:pPr marL="685800" lvl="1" indent="-227880">
              <a:lnSpc>
                <a:spcPct val="8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Gelişim dönemleriyle ilişkili belirtiler olabilir</a:t>
            </a:r>
          </a:p>
          <a:p>
            <a:pPr marL="685800" lvl="1" indent="-227880">
              <a:lnSpc>
                <a:spcPct val="8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Gelişimdeki farklılıklarla gelebilirler</a:t>
            </a:r>
          </a:p>
          <a:p>
            <a:pPr marL="685800" lvl="1" indent="-227880">
              <a:lnSpc>
                <a:spcPct val="8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Çocuklarda tanısal sınıflandırma daha zordur, komorbidite nadir bir durum değil kural gibidir.</a:t>
            </a:r>
          </a:p>
          <a:p>
            <a:pPr marL="228600" indent="-227880">
              <a:lnSpc>
                <a:spcPct val="8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Normal gelişim özellikleri</a:t>
            </a:r>
          </a:p>
          <a:p>
            <a:pPr marL="228600" indent="-227880">
              <a:lnSpc>
                <a:spcPct val="8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Zaman çerçevesi (geçici, </a:t>
            </a:r>
            <a:r>
              <a:rPr lang="tr-TR" sz="2000" b="0" strike="noStrike" spc="-1" dirty="0" err="1">
                <a:uFill>
                  <a:solidFill>
                    <a:srgbClr val="FFFFFF"/>
                  </a:solidFill>
                </a:uFill>
                <a:latin typeface="Calibri" panose="020F0502020204030204" pitchFamily="34" charset="0"/>
                <a:cs typeface="Calibri" panose="020F0502020204030204" pitchFamily="34" charset="0"/>
              </a:rPr>
              <a:t>süregen</a:t>
            </a:r>
            <a:r>
              <a:rPr lang="tr-TR" sz="2000" b="0" strike="noStrike" spc="-1" dirty="0">
                <a:uFill>
                  <a:solidFill>
                    <a:srgbClr val="FFFFFF"/>
                  </a:solidFill>
                </a:uFill>
                <a:latin typeface="Calibri" panose="020F0502020204030204" pitchFamily="34" charset="0"/>
                <a:cs typeface="Calibri" panose="020F0502020204030204" pitchFamily="34" charset="0"/>
              </a:rPr>
              <a:t> ayrımı)</a:t>
            </a:r>
          </a:p>
          <a:p>
            <a:pPr marL="228600" indent="-227880">
              <a:lnSpc>
                <a:spcPct val="8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Psikiyatrik bozuklukların normal sürecinin bilinmesi (en sık görüldüğü yaşlar.. )</a:t>
            </a:r>
          </a:p>
          <a:p>
            <a:pPr>
              <a:lnSpc>
                <a:spcPct val="90000"/>
              </a:lnSpc>
              <a:spcBef>
                <a:spcPts val="1001"/>
              </a:spcBef>
            </a:pPr>
            <a:endParaRPr lang="tr-TR" sz="2000" b="0" strike="noStrike" spc="-1" dirty="0">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CustomShape 2"/>
          <p:cNvSpPr/>
          <p:nvPr/>
        </p:nvSpPr>
        <p:spPr>
          <a:xfrm>
            <a:off x="928469" y="1450773"/>
            <a:ext cx="10522634" cy="472087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685800" lvl="1" indent="-227880">
              <a:lnSpc>
                <a:spcPct val="100000"/>
              </a:lnSpc>
              <a:spcBef>
                <a:spcPts val="499"/>
              </a:spcBef>
              <a:buClr>
                <a:srgbClr val="000000"/>
              </a:buClr>
            </a:pPr>
            <a:r>
              <a:rPr lang="tr-TR" spc="-1" dirty="0">
                <a:uFill>
                  <a:solidFill>
                    <a:srgbClr val="FFFFFF"/>
                  </a:solidFill>
                </a:uFill>
                <a:latin typeface="Calibri" pitchFamily="34" charset="0"/>
                <a:cs typeface="Calibri" pitchFamily="34" charset="0"/>
              </a:rPr>
              <a:t>*Hastanın görüşme süresince ne hakkında konuştuğu</a:t>
            </a:r>
            <a:endParaRPr lang="tr-TR" b="1" strike="noStrike" spc="-1" dirty="0">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b="1" strike="noStrike" spc="-1" dirty="0">
                <a:uFill>
                  <a:solidFill>
                    <a:srgbClr val="FFFFFF"/>
                  </a:solidFill>
                </a:uFill>
                <a:latin typeface="Calibri" pitchFamily="34" charset="0"/>
                <a:cs typeface="Calibri" pitchFamily="34" charset="0"/>
              </a:rPr>
              <a:t>Gerçeği değerlendirmede bozulma</a:t>
            </a:r>
            <a:endParaRPr lang="tr-TR" b="0" strike="noStrike" spc="-1" dirty="0">
              <a:uFill>
                <a:solidFill>
                  <a:srgbClr val="FFFFFF"/>
                </a:solidFill>
              </a:uFill>
              <a:latin typeface="Calibri" pitchFamily="34" charset="0"/>
              <a:cs typeface="Calibri" pitchFamily="34" charset="0"/>
            </a:endParaRPr>
          </a:p>
          <a:p>
            <a:pPr marL="685800" lvl="1" indent="-227880">
              <a:lnSpc>
                <a:spcPct val="90000"/>
              </a:lnSpc>
              <a:spcBef>
                <a:spcPts val="499"/>
              </a:spcBef>
              <a:buClr>
                <a:srgbClr val="000000"/>
              </a:buClr>
              <a:buFont typeface="Arial"/>
              <a:buChar char="•"/>
            </a:pPr>
            <a:r>
              <a:rPr lang="tr-TR" b="0" strike="noStrike" spc="-1" dirty="0">
                <a:solidFill>
                  <a:srgbClr val="0070C0"/>
                </a:solidFill>
                <a:uFill>
                  <a:solidFill>
                    <a:srgbClr val="FFFFFF"/>
                  </a:solidFill>
                </a:uFill>
                <a:latin typeface="Calibri" pitchFamily="34" charset="0"/>
                <a:cs typeface="Calibri" pitchFamily="34" charset="0"/>
              </a:rPr>
              <a:t>Sanrılar:</a:t>
            </a:r>
            <a:r>
              <a:rPr lang="tr-TR" b="0" strike="noStrike" spc="-1" dirty="0">
                <a:uFill>
                  <a:solidFill>
                    <a:srgbClr val="FFFFFF"/>
                  </a:solidFill>
                </a:uFill>
                <a:latin typeface="Calibri" pitchFamily="34" charset="0"/>
                <a:cs typeface="Calibri" pitchFamily="34" charset="0"/>
              </a:rPr>
              <a:t> bir neden ile açıklanamayan, mantıksal açıklamalar ya da aksi yönde kanıtlarla değiştirilemeyen yanlış inanışlar</a:t>
            </a:r>
            <a:endParaRPr lang="tr-TR" spc="-1" dirty="0">
              <a:uFill>
                <a:solidFill>
                  <a:srgbClr val="FFFFFF"/>
                </a:solidFill>
              </a:uFill>
              <a:latin typeface="Calibri" pitchFamily="34" charset="0"/>
              <a:cs typeface="Calibri" pitchFamily="34" charset="0"/>
            </a:endParaRPr>
          </a:p>
          <a:p>
            <a:pPr>
              <a:lnSpc>
                <a:spcPct val="80000"/>
              </a:lnSpc>
              <a:spcBef>
                <a:spcPts val="1001"/>
              </a:spcBef>
            </a:pPr>
            <a:r>
              <a:rPr lang="tr-TR" b="1" strike="noStrike" spc="-1" dirty="0">
                <a:uFill>
                  <a:solidFill>
                    <a:srgbClr val="FFFFFF"/>
                  </a:solidFill>
                </a:uFill>
                <a:latin typeface="Calibri" pitchFamily="34" charset="0"/>
                <a:cs typeface="Calibri" pitchFamily="34" charset="0"/>
              </a:rPr>
              <a:t>Sanrılar</a:t>
            </a:r>
            <a:endParaRPr lang="tr-TR" b="0" strike="noStrike" spc="-1" dirty="0">
              <a:uFill>
                <a:solidFill>
                  <a:srgbClr val="FFFFFF"/>
                </a:solidFill>
              </a:uFill>
              <a:latin typeface="Calibri" pitchFamily="34" charset="0"/>
              <a:cs typeface="Calibri" pitchFamily="34" charset="0"/>
            </a:endParaRP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Garip; bizar: gerçekleşmesi olanaksız olan</a:t>
            </a: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Sistematize; organize : tek bir olay veya tema etrafında birleşmiş inançlar, </a:t>
            </a:r>
            <a:r>
              <a:rPr lang="tr-TR" sz="1400" b="0" strike="noStrike" spc="-1" dirty="0" err="1">
                <a:uFill>
                  <a:solidFill>
                    <a:srgbClr val="FFFFFF"/>
                  </a:solidFill>
                </a:uFill>
                <a:latin typeface="Calibri" pitchFamily="34" charset="0"/>
                <a:cs typeface="Calibri" pitchFamily="34" charset="0"/>
              </a:rPr>
              <a:t>bağlantılı,tutarlı</a:t>
            </a:r>
            <a:endParaRPr lang="tr-TR" sz="1400" b="0" strike="noStrike" spc="-1" dirty="0">
              <a:uFill>
                <a:solidFill>
                  <a:srgbClr val="FFFFFF"/>
                </a:solidFill>
              </a:uFill>
              <a:latin typeface="Calibri" pitchFamily="34" charset="0"/>
              <a:cs typeface="Calibri" pitchFamily="34" charset="0"/>
            </a:endParaRP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Büyüklük (</a:t>
            </a:r>
            <a:r>
              <a:rPr lang="tr-TR" sz="1400" b="0" strike="noStrike" spc="-1" dirty="0" err="1">
                <a:uFill>
                  <a:solidFill>
                    <a:srgbClr val="FFFFFF"/>
                  </a:solidFill>
                </a:uFill>
                <a:latin typeface="Calibri" pitchFamily="34" charset="0"/>
                <a:cs typeface="Calibri" pitchFamily="34" charset="0"/>
              </a:rPr>
              <a:t>grandiyöz</a:t>
            </a:r>
            <a:r>
              <a:rPr lang="tr-TR" sz="1400" b="0" strike="noStrike" spc="-1" dirty="0">
                <a:uFill>
                  <a:solidFill>
                    <a:srgbClr val="FFFFFF"/>
                  </a:solidFill>
                </a:uFill>
                <a:latin typeface="Calibri" pitchFamily="34" charset="0"/>
                <a:cs typeface="Calibri" pitchFamily="34" charset="0"/>
              </a:rPr>
              <a:t>)</a:t>
            </a: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Referans (alınma)</a:t>
            </a:r>
          </a:p>
          <a:p>
            <a:pPr marL="685800" lvl="1" indent="-227880">
              <a:lnSpc>
                <a:spcPct val="80000"/>
              </a:lnSpc>
              <a:spcBef>
                <a:spcPts val="499"/>
              </a:spcBef>
              <a:buClr>
                <a:srgbClr val="000000"/>
              </a:buClr>
              <a:buFont typeface="Arial"/>
              <a:buChar char="•"/>
            </a:pPr>
            <a:r>
              <a:rPr lang="tr-TR" sz="1400" b="0" strike="noStrike" spc="-1" dirty="0" err="1">
                <a:uFill>
                  <a:solidFill>
                    <a:srgbClr val="FFFFFF"/>
                  </a:solidFill>
                </a:uFill>
                <a:latin typeface="Calibri" pitchFamily="34" charset="0"/>
                <a:cs typeface="Calibri" pitchFamily="34" charset="0"/>
              </a:rPr>
              <a:t>Perseküsyon</a:t>
            </a:r>
            <a:r>
              <a:rPr lang="tr-TR" sz="1400" b="0" strike="noStrike" spc="-1" dirty="0">
                <a:uFill>
                  <a:solidFill>
                    <a:srgbClr val="FFFFFF"/>
                  </a:solidFill>
                </a:uFill>
                <a:latin typeface="Calibri" pitchFamily="34" charset="0"/>
                <a:cs typeface="Calibri" pitchFamily="34" charset="0"/>
              </a:rPr>
              <a:t>; </a:t>
            </a:r>
            <a:r>
              <a:rPr lang="tr-TR" sz="1400" b="0" strike="noStrike" spc="-1" dirty="0" err="1">
                <a:uFill>
                  <a:solidFill>
                    <a:srgbClr val="FFFFFF"/>
                  </a:solidFill>
                </a:uFill>
                <a:latin typeface="Calibri" pitchFamily="34" charset="0"/>
                <a:cs typeface="Calibri" pitchFamily="34" charset="0"/>
              </a:rPr>
              <a:t>paronoya</a:t>
            </a:r>
            <a:r>
              <a:rPr lang="tr-TR" sz="1400" b="0" strike="noStrike" spc="-1" dirty="0">
                <a:uFill>
                  <a:solidFill>
                    <a:srgbClr val="FFFFFF"/>
                  </a:solidFill>
                </a:uFill>
                <a:latin typeface="Calibri" pitchFamily="34" charset="0"/>
                <a:cs typeface="Calibri" pitchFamily="34" charset="0"/>
              </a:rPr>
              <a:t>; zarar görme</a:t>
            </a: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Aldatılma,  kıskançlık</a:t>
            </a:r>
          </a:p>
          <a:p>
            <a:pPr marL="685800" lvl="1" indent="-227880">
              <a:lnSpc>
                <a:spcPct val="80000"/>
              </a:lnSpc>
              <a:spcBef>
                <a:spcPts val="499"/>
              </a:spcBef>
              <a:buClr>
                <a:srgbClr val="000000"/>
              </a:buClr>
              <a:buFont typeface="Arial"/>
              <a:buChar char="•"/>
            </a:pPr>
            <a:r>
              <a:rPr lang="tr-TR" sz="1400" b="0" strike="noStrike" spc="-1" dirty="0" err="1">
                <a:uFill>
                  <a:solidFill>
                    <a:srgbClr val="FFFFFF"/>
                  </a:solidFill>
                </a:uFill>
                <a:latin typeface="Calibri" pitchFamily="34" charset="0"/>
                <a:cs typeface="Calibri" pitchFamily="34" charset="0"/>
              </a:rPr>
              <a:t>Erotomani</a:t>
            </a:r>
            <a:r>
              <a:rPr lang="tr-TR" sz="1400" b="0" strike="noStrike" spc="-1" dirty="0">
                <a:uFill>
                  <a:solidFill>
                    <a:srgbClr val="FFFFFF"/>
                  </a:solidFill>
                </a:uFill>
                <a:latin typeface="Calibri" pitchFamily="34" charset="0"/>
                <a:cs typeface="Calibri" pitchFamily="34" charset="0"/>
              </a:rPr>
              <a:t> </a:t>
            </a: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Kontrol</a:t>
            </a: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Suçluluk (duygudurum ile uyumlu?)</a:t>
            </a: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Nihilistik</a:t>
            </a:r>
            <a:r>
              <a:rPr lang="tr-TR" sz="1400" spc="-1" dirty="0">
                <a:uFill>
                  <a:solidFill>
                    <a:srgbClr val="FFFFFF"/>
                  </a:solidFill>
                </a:uFill>
                <a:latin typeface="Calibri" pitchFamily="34" charset="0"/>
                <a:cs typeface="Calibri" pitchFamily="34" charset="0"/>
              </a:rPr>
              <a:t>: </a:t>
            </a:r>
            <a:r>
              <a:rPr lang="tr-TR" sz="1400" b="0" strike="noStrike" spc="-1" dirty="0">
                <a:uFill>
                  <a:solidFill>
                    <a:srgbClr val="FFFFFF"/>
                  </a:solidFill>
                </a:uFill>
                <a:latin typeface="Calibri" pitchFamily="34" charset="0"/>
                <a:cs typeface="Calibri" pitchFamily="34" charset="0"/>
              </a:rPr>
              <a:t>kendisinin, başkalarının var olmadığına, organlarının çürüdüğü yok olduğuna inanma</a:t>
            </a: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Somatik: beden görünümü veya işlevleriyle ilgili, hastalıklı, anormal veya değişmiş olma</a:t>
            </a:r>
          </a:p>
          <a:p>
            <a:pPr marL="685800" lvl="1" indent="-227880">
              <a:lnSpc>
                <a:spcPct val="80000"/>
              </a:lnSpc>
              <a:spcBef>
                <a:spcPts val="499"/>
              </a:spcBef>
              <a:buClr>
                <a:srgbClr val="000000"/>
              </a:buClr>
              <a:buFont typeface="Arial"/>
              <a:buChar char="•"/>
            </a:pPr>
            <a:r>
              <a:rPr lang="tr-TR" sz="1400" b="0" strike="noStrike" spc="-1" dirty="0">
                <a:uFill>
                  <a:solidFill>
                    <a:srgbClr val="FFFFFF"/>
                  </a:solidFill>
                </a:uFill>
                <a:latin typeface="Calibri" pitchFamily="34" charset="0"/>
                <a:cs typeface="Calibri" pitchFamily="34" charset="0"/>
              </a:rPr>
              <a:t>Dava (hak arama) </a:t>
            </a:r>
          </a:p>
          <a:p>
            <a:pPr marL="685800" lvl="1" indent="-227880">
              <a:lnSpc>
                <a:spcPct val="90000"/>
              </a:lnSpc>
              <a:spcBef>
                <a:spcPts val="499"/>
              </a:spcBef>
              <a:buClr>
                <a:srgbClr val="000000"/>
              </a:buClr>
              <a:buFont typeface="Arial"/>
              <a:buChar char="•"/>
            </a:pPr>
            <a:endParaRPr lang="tr-TR" b="0" strike="noStrike" spc="-1" dirty="0">
              <a:uFill>
                <a:solidFill>
                  <a:srgbClr val="FFFFFF"/>
                </a:solidFill>
              </a:uFill>
              <a:latin typeface="Calibri" pitchFamily="34" charset="0"/>
              <a:cs typeface="Calibri" pitchFamily="34" charset="0"/>
            </a:endParaRPr>
          </a:p>
        </p:txBody>
      </p:sp>
      <p:sp>
        <p:nvSpPr>
          <p:cNvPr id="3" name="CustomShape 1">
            <a:extLst>
              <a:ext uri="{FF2B5EF4-FFF2-40B4-BE49-F238E27FC236}">
                <a16:creationId xmlns:a16="http://schemas.microsoft.com/office/drawing/2014/main" id="{8F801CAD-5F04-A6FE-842C-F4284FE49C3D}"/>
              </a:ext>
            </a:extLst>
          </p:cNvPr>
          <p:cNvSpPr/>
          <p:nvPr/>
        </p:nvSpPr>
        <p:spPr>
          <a:xfrm>
            <a:off x="1035249" y="631902"/>
            <a:ext cx="3396073"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pc="-1" dirty="0">
                <a:uFill>
                  <a:solidFill>
                    <a:srgbClr val="FFFFFF"/>
                  </a:solidFill>
                </a:uFill>
                <a:latin typeface="Calibri Light"/>
              </a:rPr>
              <a:t>Düşünce İçeriği</a:t>
            </a:r>
            <a:endParaRPr lang="tr-TR" sz="4000" b="0" strike="noStrike" spc="-1" dirty="0">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CustomShape 1"/>
          <p:cNvSpPr/>
          <p:nvPr/>
        </p:nvSpPr>
        <p:spPr>
          <a:xfrm>
            <a:off x="991110" y="681480"/>
            <a:ext cx="9905400" cy="919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endParaRPr lang="tr-TR" sz="4000" b="0" strike="noStrike" spc="-1" dirty="0">
              <a:uFill>
                <a:solidFill>
                  <a:srgbClr val="FFFFFF"/>
                </a:solidFill>
              </a:uFill>
              <a:latin typeface="Arial"/>
            </a:endParaRPr>
          </a:p>
        </p:txBody>
      </p:sp>
      <p:sp>
        <p:nvSpPr>
          <p:cNvPr id="166" name="CustomShape 2"/>
          <p:cNvSpPr/>
          <p:nvPr/>
        </p:nvSpPr>
        <p:spPr>
          <a:xfrm>
            <a:off x="1141560" y="2059920"/>
            <a:ext cx="9905400" cy="3540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spcBef>
                <a:spcPts val="1001"/>
              </a:spcBef>
            </a:pPr>
            <a:endParaRPr lang="tr-TR" sz="1400" b="0" strike="noStrike" spc="-1" dirty="0">
              <a:uFill>
                <a:solidFill>
                  <a:srgbClr val="FFFFFF"/>
                </a:solidFill>
              </a:uFill>
              <a:latin typeface="Calibri" pitchFamily="34" charset="0"/>
              <a:cs typeface="Calibri" pitchFamily="34" charset="0"/>
            </a:endParaRPr>
          </a:p>
          <a:p>
            <a:pPr marL="228600" indent="-227880">
              <a:lnSpc>
                <a:spcPct val="10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Çocuklarda doğal olarak bozuktur, en son </a:t>
            </a:r>
            <a:r>
              <a:rPr lang="tr-TR" sz="2000" b="0" u="sng" strike="noStrike" spc="-1" dirty="0">
                <a:uFill>
                  <a:solidFill>
                    <a:srgbClr val="FF0000"/>
                  </a:solidFill>
                </a:uFill>
                <a:latin typeface="Calibri" pitchFamily="34" charset="0"/>
                <a:cs typeface="Calibri" pitchFamily="34" charset="0"/>
              </a:rPr>
              <a:t>zaman yönelimi</a:t>
            </a:r>
            <a:r>
              <a:rPr lang="tr-TR" sz="2000" b="0" strike="noStrike" spc="-1" dirty="0">
                <a:uFill>
                  <a:solidFill>
                    <a:srgbClr val="FF0000"/>
                  </a:solidFill>
                </a:uFill>
                <a:latin typeface="Calibri" pitchFamily="34" charset="0"/>
                <a:cs typeface="Calibri" pitchFamily="34" charset="0"/>
              </a:rPr>
              <a:t> </a:t>
            </a:r>
            <a:r>
              <a:rPr lang="tr-TR" sz="2000" b="0" strike="noStrike" spc="-1" dirty="0">
                <a:uFill>
                  <a:solidFill>
                    <a:srgbClr val="FFFFFF"/>
                  </a:solidFill>
                </a:uFill>
                <a:latin typeface="Calibri" pitchFamily="34" charset="0"/>
                <a:cs typeface="Calibri" pitchFamily="34" charset="0"/>
              </a:rPr>
              <a:t>gelişir !!!</a:t>
            </a:r>
          </a:p>
          <a:p>
            <a:pPr marL="685800" lvl="1" indent="-227880">
              <a:spcBef>
                <a:spcPts val="1001"/>
              </a:spcBef>
              <a:buClr>
                <a:srgbClr val="000000"/>
              </a:buClr>
              <a:buFont typeface="Arial"/>
              <a:buChar char="•"/>
            </a:pPr>
            <a:r>
              <a:rPr lang="tr-TR" sz="2000" spc="-1" dirty="0">
                <a:uFill>
                  <a:solidFill>
                    <a:srgbClr val="FFFFFF"/>
                  </a:solidFill>
                </a:uFill>
                <a:latin typeface="Calibri" pitchFamily="34" charset="0"/>
                <a:cs typeface="Calibri" pitchFamily="34" charset="0"/>
              </a:rPr>
              <a:t>Kişi</a:t>
            </a:r>
          </a:p>
          <a:p>
            <a:pPr marL="1143000" lvl="2" indent="-227880">
              <a:spcBef>
                <a:spcPts val="1001"/>
              </a:spcBef>
              <a:buClr>
                <a:srgbClr val="000000"/>
              </a:buClr>
              <a:buFont typeface="Arial"/>
              <a:buChar char="•"/>
            </a:pPr>
            <a:r>
              <a:rPr lang="tr-TR" sz="2000" spc="-1" dirty="0">
                <a:uFill>
                  <a:solidFill>
                    <a:srgbClr val="FFFFFF"/>
                  </a:solidFill>
                </a:uFill>
                <a:latin typeface="Calibri" pitchFamily="34" charset="0"/>
                <a:cs typeface="Calibri" pitchFamily="34" charset="0"/>
              </a:rPr>
              <a:t>Yer</a:t>
            </a:r>
          </a:p>
          <a:p>
            <a:pPr marL="1600200" lvl="3" indent="-227880">
              <a:spcBef>
                <a:spcPts val="1001"/>
              </a:spcBef>
              <a:buClr>
                <a:srgbClr val="000000"/>
              </a:buClr>
              <a:buFont typeface="Arial"/>
              <a:buChar char="•"/>
            </a:pPr>
            <a:r>
              <a:rPr lang="tr-TR" spc="-1" dirty="0">
                <a:uFill>
                  <a:solidFill>
                    <a:srgbClr val="FFFFFF"/>
                  </a:solidFill>
                </a:uFill>
                <a:latin typeface="Calibri" pitchFamily="34" charset="0"/>
                <a:cs typeface="Calibri" pitchFamily="34" charset="0"/>
              </a:rPr>
              <a:t>Zaman (g/a/y)</a:t>
            </a:r>
          </a:p>
          <a:p>
            <a:pPr marL="228600" indent="-227880">
              <a:lnSpc>
                <a:spcPct val="100000"/>
              </a:lnSpc>
              <a:spcBef>
                <a:spcPts val="1001"/>
              </a:spcBef>
              <a:buClr>
                <a:srgbClr val="000000"/>
              </a:buClr>
              <a:buFont typeface="Arial"/>
              <a:buChar char="•"/>
            </a:pPr>
            <a:endParaRPr lang="tr-TR" sz="2000" b="0" strike="noStrike" spc="-1" dirty="0">
              <a:uFill>
                <a:solidFill>
                  <a:srgbClr val="FFFFFF"/>
                </a:solidFill>
              </a:uFill>
              <a:latin typeface="Calibri" pitchFamily="34" charset="0"/>
              <a:cs typeface="Calibri" pitchFamily="34" charset="0"/>
            </a:endParaRPr>
          </a:p>
          <a:p>
            <a:pPr>
              <a:lnSpc>
                <a:spcPct val="90000"/>
              </a:lnSpc>
              <a:spcBef>
                <a:spcPts val="1001"/>
              </a:spcBef>
            </a:pPr>
            <a:endParaRPr lang="tr-TR" sz="2000" b="0" strike="noStrike" spc="-1" dirty="0">
              <a:uFill>
                <a:solidFill>
                  <a:srgbClr val="FFFFFF"/>
                </a:solidFill>
              </a:uFill>
              <a:latin typeface="Calibri" pitchFamily="34" charset="0"/>
              <a:cs typeface="Calibri" pitchFamily="34" charset="0"/>
            </a:endParaRPr>
          </a:p>
        </p:txBody>
      </p:sp>
      <p:pic>
        <p:nvPicPr>
          <p:cNvPr id="3" name="Resim 2">
            <a:extLst>
              <a:ext uri="{FF2B5EF4-FFF2-40B4-BE49-F238E27FC236}">
                <a16:creationId xmlns:a16="http://schemas.microsoft.com/office/drawing/2014/main" id="{4D098053-5670-896B-EAB0-8A27EFA32C1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666271" y="3227718"/>
            <a:ext cx="3874946" cy="2373161"/>
          </a:xfrm>
          <a:prstGeom prst="rect">
            <a:avLst/>
          </a:prstGeom>
        </p:spPr>
      </p:pic>
      <p:sp>
        <p:nvSpPr>
          <p:cNvPr id="2" name="CustomShape 1">
            <a:extLst>
              <a:ext uri="{FF2B5EF4-FFF2-40B4-BE49-F238E27FC236}">
                <a16:creationId xmlns:a16="http://schemas.microsoft.com/office/drawing/2014/main" id="{C4F80DB2-F7CD-551F-7C45-5155E0E329A6}"/>
              </a:ext>
            </a:extLst>
          </p:cNvPr>
          <p:cNvSpPr/>
          <p:nvPr/>
        </p:nvSpPr>
        <p:spPr>
          <a:xfrm>
            <a:off x="1035248" y="631902"/>
            <a:ext cx="5060751"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trike="noStrike" spc="-1" dirty="0">
                <a:uFill>
                  <a:solidFill>
                    <a:srgbClr val="FFFFFF"/>
                  </a:solidFill>
                </a:uFill>
                <a:latin typeface="Calibri Light"/>
              </a:rPr>
              <a:t>Yönelim (Oryantasyon)</a:t>
            </a:r>
            <a:endParaRPr lang="tr-TR" sz="4000" b="0" strike="noStrike" spc="-1" dirty="0">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CustomShape 1"/>
          <p:cNvSpPr/>
          <p:nvPr/>
        </p:nvSpPr>
        <p:spPr>
          <a:xfrm>
            <a:off x="669960" y="344160"/>
            <a:ext cx="10514880" cy="132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endParaRPr lang="tr-TR" sz="4000" b="0" strike="noStrike" spc="-1" dirty="0">
              <a:uFill>
                <a:solidFill>
                  <a:srgbClr val="FFFFFF"/>
                </a:solidFill>
              </a:uFill>
              <a:latin typeface="Arial"/>
            </a:endParaRPr>
          </a:p>
        </p:txBody>
      </p:sp>
      <p:sp>
        <p:nvSpPr>
          <p:cNvPr id="174" name="CustomShape 2"/>
          <p:cNvSpPr/>
          <p:nvPr/>
        </p:nvSpPr>
        <p:spPr>
          <a:xfrm>
            <a:off x="838080" y="1825560"/>
            <a:ext cx="10514880" cy="4350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marL="228600" indent="-227880">
              <a:lnSpc>
                <a:spcPct val="8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Kavram kullanımı, yorumlama, anlama, komut alma</a:t>
            </a:r>
          </a:p>
          <a:p>
            <a:pPr marL="228600" indent="-227880">
              <a:lnSpc>
                <a:spcPct val="8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Vücut kısımlarını tanıma</a:t>
            </a:r>
          </a:p>
          <a:p>
            <a:pPr marL="228600" indent="-227880">
              <a:lnSpc>
                <a:spcPct val="8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Çizme becerisi</a:t>
            </a:r>
          </a:p>
          <a:p>
            <a:pPr marL="228600" indent="-227880">
              <a:lnSpc>
                <a:spcPct val="8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Üçer üçer sayma, yedişer sayma</a:t>
            </a:r>
          </a:p>
          <a:p>
            <a:pPr marL="228600" indent="-227880">
              <a:lnSpc>
                <a:spcPct val="8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Okul başarısı</a:t>
            </a:r>
          </a:p>
          <a:p>
            <a:pPr>
              <a:lnSpc>
                <a:spcPct val="80000"/>
              </a:lnSpc>
              <a:spcBef>
                <a:spcPts val="1001"/>
              </a:spcBef>
            </a:pPr>
            <a:r>
              <a:rPr lang="tr-TR" b="0" strike="noStrike" spc="-1" dirty="0">
                <a:uFill>
                  <a:solidFill>
                    <a:srgbClr val="FFFFFF"/>
                  </a:solidFill>
                </a:uFill>
                <a:latin typeface="Calibri" pitchFamily="34" charset="0"/>
                <a:cs typeface="Calibri" pitchFamily="34" charset="0"/>
              </a:rPr>
              <a:t>	– Okul hikayesi</a:t>
            </a:r>
          </a:p>
          <a:p>
            <a:pPr>
              <a:lnSpc>
                <a:spcPct val="80000"/>
              </a:lnSpc>
              <a:spcBef>
                <a:spcPts val="1001"/>
              </a:spcBef>
            </a:pPr>
            <a:r>
              <a:rPr lang="tr-TR" b="0" strike="noStrike" spc="-1" dirty="0">
                <a:uFill>
                  <a:solidFill>
                    <a:srgbClr val="FFFFFF"/>
                  </a:solidFill>
                </a:uFill>
                <a:latin typeface="Calibri" pitchFamily="34" charset="0"/>
                <a:cs typeface="Calibri" pitchFamily="34" charset="0"/>
              </a:rPr>
              <a:t>	– Okumanın değerlendirilmesi</a:t>
            </a:r>
          </a:p>
          <a:p>
            <a:pPr>
              <a:lnSpc>
                <a:spcPct val="80000"/>
              </a:lnSpc>
              <a:spcBef>
                <a:spcPts val="1001"/>
              </a:spcBef>
            </a:pPr>
            <a:r>
              <a:rPr lang="tr-TR" b="0" strike="noStrike" spc="-1" dirty="0">
                <a:uFill>
                  <a:solidFill>
                    <a:srgbClr val="FFFFFF"/>
                  </a:solidFill>
                </a:uFill>
                <a:latin typeface="Calibri" pitchFamily="34" charset="0"/>
                <a:cs typeface="Calibri" pitchFamily="34" charset="0"/>
              </a:rPr>
              <a:t>	– Yazmanın değerlendirilmesi</a:t>
            </a:r>
          </a:p>
          <a:p>
            <a:pPr>
              <a:lnSpc>
                <a:spcPct val="80000"/>
              </a:lnSpc>
              <a:spcBef>
                <a:spcPts val="1001"/>
              </a:spcBef>
            </a:pPr>
            <a:r>
              <a:rPr lang="tr-TR" b="0" strike="noStrike" spc="-1" dirty="0">
                <a:uFill>
                  <a:solidFill>
                    <a:srgbClr val="FFFFFF"/>
                  </a:solidFill>
                </a:uFill>
                <a:latin typeface="Calibri" pitchFamily="34" charset="0"/>
                <a:cs typeface="Calibri" pitchFamily="34" charset="0"/>
              </a:rPr>
              <a:t>	– Konuşma ve dil alanında değerlendirme</a:t>
            </a:r>
          </a:p>
          <a:p>
            <a:pPr>
              <a:lnSpc>
                <a:spcPct val="80000"/>
              </a:lnSpc>
              <a:spcBef>
                <a:spcPts val="1001"/>
              </a:spcBef>
            </a:pPr>
            <a:r>
              <a:rPr lang="tr-TR" b="0" strike="noStrike" spc="-1" dirty="0">
                <a:uFill>
                  <a:solidFill>
                    <a:srgbClr val="FFFFFF"/>
                  </a:solidFill>
                </a:uFill>
                <a:latin typeface="Calibri" pitchFamily="34" charset="0"/>
                <a:cs typeface="Calibri" pitchFamily="34" charset="0"/>
              </a:rPr>
              <a:t>	– Zeka değerlendirmesi</a:t>
            </a:r>
          </a:p>
          <a:p>
            <a:pPr>
              <a:lnSpc>
                <a:spcPct val="90000"/>
              </a:lnSpc>
              <a:spcBef>
                <a:spcPts val="1001"/>
              </a:spcBef>
            </a:pPr>
            <a:endParaRPr lang="tr-TR" b="0" strike="noStrike" spc="-1" dirty="0">
              <a:uFill>
                <a:solidFill>
                  <a:srgbClr val="FFFFFF"/>
                </a:solidFill>
              </a:uFill>
              <a:latin typeface="Calibri" pitchFamily="34" charset="0"/>
              <a:cs typeface="Calibri" pitchFamily="34" charset="0"/>
            </a:endParaRPr>
          </a:p>
        </p:txBody>
      </p:sp>
      <p:pic>
        <p:nvPicPr>
          <p:cNvPr id="3" name="Resim 2">
            <a:extLst>
              <a:ext uri="{FF2B5EF4-FFF2-40B4-BE49-F238E27FC236}">
                <a16:creationId xmlns:a16="http://schemas.microsoft.com/office/drawing/2014/main" id="{94E13434-4820-D891-75B7-CB39FE6CA6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2548" y="2011681"/>
            <a:ext cx="4117144" cy="3087858"/>
          </a:xfrm>
          <a:prstGeom prst="rect">
            <a:avLst/>
          </a:prstGeom>
        </p:spPr>
      </p:pic>
      <p:sp>
        <p:nvSpPr>
          <p:cNvPr id="2" name="CustomShape 1">
            <a:extLst>
              <a:ext uri="{FF2B5EF4-FFF2-40B4-BE49-F238E27FC236}">
                <a16:creationId xmlns:a16="http://schemas.microsoft.com/office/drawing/2014/main" id="{DCB8042B-9FA0-7DC8-B217-CD30BAD1A14D}"/>
              </a:ext>
            </a:extLst>
          </p:cNvPr>
          <p:cNvSpPr/>
          <p:nvPr/>
        </p:nvSpPr>
        <p:spPr>
          <a:xfrm>
            <a:off x="838080" y="748939"/>
            <a:ext cx="4127815"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trike="noStrike" spc="-1" dirty="0">
                <a:uFill>
                  <a:solidFill>
                    <a:srgbClr val="FFFFFF"/>
                  </a:solidFill>
                </a:uFill>
                <a:latin typeface="Calibri Light"/>
              </a:rPr>
              <a:t>Zeka ve bilgi düzeyi</a:t>
            </a:r>
            <a:endParaRPr lang="tr-TR" sz="4000" b="0" strike="noStrike" spc="-1" dirty="0">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CustomShape 2"/>
          <p:cNvSpPr/>
          <p:nvPr/>
        </p:nvSpPr>
        <p:spPr>
          <a:xfrm>
            <a:off x="976307" y="971683"/>
            <a:ext cx="4983818" cy="491132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74320" indent="-273600">
              <a:lnSpc>
                <a:spcPct val="100000"/>
              </a:lnSpc>
              <a:spcBef>
                <a:spcPts val="1001"/>
              </a:spcBef>
              <a:buClr>
                <a:srgbClr val="000000"/>
              </a:buClr>
            </a:pPr>
            <a:r>
              <a:rPr lang="tr-TR" b="0" u="sng" strike="noStrike" spc="-1" dirty="0">
                <a:uFill>
                  <a:solidFill>
                    <a:schemeClr val="tx1"/>
                  </a:solidFill>
                </a:uFill>
                <a:latin typeface="Calibri" pitchFamily="34" charset="0"/>
                <a:cs typeface="Calibri" pitchFamily="34" charset="0"/>
              </a:rPr>
              <a:t>Okumanın Değerlendirilmesi</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1. SINIF (50 kel/</a:t>
            </a:r>
            <a:r>
              <a:rPr lang="tr-TR" sz="1600" b="0" strike="noStrike" spc="-1" dirty="0" err="1">
                <a:uFill>
                  <a:solidFill>
                    <a:srgbClr val="FFFFFF"/>
                  </a:solidFill>
                </a:uFill>
                <a:latin typeface="Calibri" pitchFamily="34" charset="0"/>
                <a:cs typeface="Calibri" pitchFamily="34" charset="0"/>
              </a:rPr>
              <a:t>dak</a:t>
            </a:r>
            <a:r>
              <a:rPr lang="tr-TR" sz="1600" b="0" strike="noStrike" spc="-1" dirty="0">
                <a:uFill>
                  <a:solidFill>
                    <a:srgbClr val="FFFFFF"/>
                  </a:solidFill>
                </a:uFill>
                <a:latin typeface="Calibri" pitchFamily="34" charset="0"/>
                <a:cs typeface="Calibri" pitchFamily="34" charset="0"/>
              </a:rPr>
              <a:t>) </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2. SINIF (70-75 kel/</a:t>
            </a:r>
            <a:r>
              <a:rPr lang="tr-TR" sz="1600" b="0" strike="noStrike" spc="-1" dirty="0" err="1">
                <a:uFill>
                  <a:solidFill>
                    <a:srgbClr val="FFFFFF"/>
                  </a:solidFill>
                </a:uFill>
                <a:latin typeface="Calibri" pitchFamily="34" charset="0"/>
                <a:cs typeface="Calibri" pitchFamily="34" charset="0"/>
              </a:rPr>
              <a:t>dak</a:t>
            </a:r>
            <a:r>
              <a:rPr lang="tr-TR" sz="1600" b="0" strike="noStrike" spc="-1" dirty="0">
                <a:uFill>
                  <a:solidFill>
                    <a:srgbClr val="FFFFFF"/>
                  </a:solidFill>
                </a:uFill>
                <a:latin typeface="Calibri" pitchFamily="34" charset="0"/>
                <a:cs typeface="Calibri" pitchFamily="34" charset="0"/>
              </a:rPr>
              <a:t>)</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3. SINIF (80-90 kel/</a:t>
            </a:r>
            <a:r>
              <a:rPr lang="tr-TR" sz="1600" b="0" strike="noStrike" spc="-1" dirty="0" err="1">
                <a:uFill>
                  <a:solidFill>
                    <a:srgbClr val="FFFFFF"/>
                  </a:solidFill>
                </a:uFill>
                <a:latin typeface="Calibri" pitchFamily="34" charset="0"/>
                <a:cs typeface="Calibri" pitchFamily="34" charset="0"/>
              </a:rPr>
              <a:t>dak</a:t>
            </a:r>
            <a:r>
              <a:rPr lang="tr-TR" sz="1600" b="0" strike="noStrike" spc="-1" dirty="0">
                <a:uFill>
                  <a:solidFill>
                    <a:srgbClr val="FFFFFF"/>
                  </a:solidFill>
                </a:uFill>
                <a:latin typeface="Calibri" pitchFamily="34" charset="0"/>
                <a:cs typeface="Calibri" pitchFamily="34" charset="0"/>
              </a:rPr>
              <a:t>)</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4. SINIF (90-100 kel/</a:t>
            </a:r>
            <a:r>
              <a:rPr lang="tr-TR" sz="1600" b="0" strike="noStrike" spc="-1" dirty="0" err="1">
                <a:uFill>
                  <a:solidFill>
                    <a:srgbClr val="FFFFFF"/>
                  </a:solidFill>
                </a:uFill>
                <a:latin typeface="Calibri" pitchFamily="34" charset="0"/>
                <a:cs typeface="Calibri" pitchFamily="34" charset="0"/>
              </a:rPr>
              <a:t>dak</a:t>
            </a:r>
            <a:r>
              <a:rPr lang="tr-TR" sz="1600" b="0" strike="noStrike" spc="-1" dirty="0">
                <a:uFill>
                  <a:solidFill>
                    <a:srgbClr val="FFFFFF"/>
                  </a:solidFill>
                </a:uFill>
                <a:latin typeface="Calibri" pitchFamily="34" charset="0"/>
                <a:cs typeface="Calibri" pitchFamily="34" charset="0"/>
              </a:rPr>
              <a:t>)</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5. SINIF (100-120 kel/</a:t>
            </a:r>
            <a:r>
              <a:rPr lang="tr-TR" sz="1600" b="0" strike="noStrike" spc="-1" dirty="0" err="1">
                <a:uFill>
                  <a:solidFill>
                    <a:srgbClr val="FFFFFF"/>
                  </a:solidFill>
                </a:uFill>
                <a:latin typeface="Calibri" pitchFamily="34" charset="0"/>
                <a:cs typeface="Calibri" pitchFamily="34" charset="0"/>
              </a:rPr>
              <a:t>dak</a:t>
            </a:r>
            <a:r>
              <a:rPr lang="tr-TR" sz="1600" b="0" strike="noStrike" spc="-1" dirty="0">
                <a:uFill>
                  <a:solidFill>
                    <a:srgbClr val="FFFFFF"/>
                  </a:solidFill>
                </a:uFill>
                <a:latin typeface="Calibri" pitchFamily="34" charset="0"/>
                <a:cs typeface="Calibri" pitchFamily="34" charset="0"/>
              </a:rPr>
              <a:t>)</a:t>
            </a:r>
          </a:p>
          <a:p>
            <a:pPr>
              <a:lnSpc>
                <a:spcPct val="100000"/>
              </a:lnSpc>
              <a:spcBef>
                <a:spcPts val="1001"/>
              </a:spcBef>
            </a:pPr>
            <a:endParaRPr lang="tr-TR" sz="1600" b="0" strike="noStrike" spc="-1" dirty="0">
              <a:uFill>
                <a:solidFill>
                  <a:srgbClr val="FFFFFF"/>
                </a:solidFill>
              </a:uFill>
              <a:latin typeface="Calibri" pitchFamily="34" charset="0"/>
              <a:cs typeface="Calibri" pitchFamily="34" charset="0"/>
            </a:endParaRP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Yavaş okuma </a:t>
            </a:r>
            <a:r>
              <a:rPr lang="tr-TR" sz="1600" b="0" strike="noStrike" spc="-1" dirty="0">
                <a:solidFill>
                  <a:srgbClr val="0070C0"/>
                </a:solidFill>
                <a:uFill>
                  <a:solidFill>
                    <a:srgbClr val="FFFFFF"/>
                  </a:solidFill>
                </a:uFill>
                <a:latin typeface="Calibri" pitchFamily="34" charset="0"/>
                <a:cs typeface="Calibri" pitchFamily="34" charset="0"/>
              </a:rPr>
              <a:t>(ÖÖG)</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Sonunu uydurma </a:t>
            </a:r>
            <a:r>
              <a:rPr lang="tr-TR" sz="1600" b="0" strike="noStrike" spc="-1" dirty="0">
                <a:solidFill>
                  <a:srgbClr val="0070C0"/>
                </a:solidFill>
                <a:uFill>
                  <a:solidFill>
                    <a:srgbClr val="FFFFFF"/>
                  </a:solidFill>
                </a:uFill>
                <a:latin typeface="Calibri" pitchFamily="34" charset="0"/>
                <a:cs typeface="Calibri" pitchFamily="34" charset="0"/>
              </a:rPr>
              <a:t>(DEHB)</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Satır atlama </a:t>
            </a:r>
            <a:r>
              <a:rPr lang="tr-TR" sz="1600" b="0" strike="noStrike" spc="-1" dirty="0">
                <a:solidFill>
                  <a:srgbClr val="0070C0"/>
                </a:solidFill>
                <a:uFill>
                  <a:solidFill>
                    <a:srgbClr val="FFFFFF"/>
                  </a:solidFill>
                </a:uFill>
                <a:latin typeface="Calibri" pitchFamily="34" charset="0"/>
                <a:cs typeface="Calibri" pitchFamily="34" charset="0"/>
              </a:rPr>
              <a:t>(DEHB)</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Sonlara doğru hata </a:t>
            </a:r>
            <a:r>
              <a:rPr lang="tr-TR" sz="1600" b="0" strike="noStrike" spc="-1" dirty="0">
                <a:solidFill>
                  <a:srgbClr val="0070C0"/>
                </a:solidFill>
                <a:uFill>
                  <a:solidFill>
                    <a:srgbClr val="FFFFFF"/>
                  </a:solidFill>
                </a:uFill>
                <a:latin typeface="Calibri" pitchFamily="34" charset="0"/>
                <a:cs typeface="Calibri" pitchFamily="34" charset="0"/>
              </a:rPr>
              <a:t>(DEHB)</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Dikkat toplayarak okuma </a:t>
            </a:r>
            <a:r>
              <a:rPr lang="tr-TR" sz="1600" b="0" strike="noStrike" spc="-1" dirty="0">
                <a:solidFill>
                  <a:srgbClr val="0070C0"/>
                </a:solidFill>
                <a:uFill>
                  <a:solidFill>
                    <a:srgbClr val="FFFFFF"/>
                  </a:solidFill>
                </a:uFill>
                <a:latin typeface="Calibri" pitchFamily="34" charset="0"/>
                <a:cs typeface="Calibri" pitchFamily="34" charset="0"/>
              </a:rPr>
              <a:t>(DEHB?, ÖÖG?)</a:t>
            </a:r>
          </a:p>
          <a:p>
            <a:pPr marL="274320" indent="-273600">
              <a:lnSpc>
                <a:spcPct val="100000"/>
              </a:lnSpc>
              <a:spcBef>
                <a:spcPts val="1001"/>
              </a:spcBef>
              <a:buClr>
                <a:srgbClr val="000000"/>
              </a:buClr>
              <a:buFont typeface="Wingdings 2" charset="2"/>
              <a:buChar char=""/>
            </a:pPr>
            <a:r>
              <a:rPr lang="tr-TR" sz="1600" b="0" strike="noStrike" spc="-1" dirty="0">
                <a:uFill>
                  <a:solidFill>
                    <a:srgbClr val="FFFFFF"/>
                  </a:solidFill>
                </a:uFill>
                <a:latin typeface="Calibri" pitchFamily="34" charset="0"/>
                <a:cs typeface="Calibri" pitchFamily="34" charset="0"/>
              </a:rPr>
              <a:t>Kafiyeli şiir, tekerlemeleri okumada zorluk </a:t>
            </a:r>
            <a:r>
              <a:rPr lang="tr-TR" sz="1600" b="0" strike="noStrike" spc="-1" dirty="0">
                <a:solidFill>
                  <a:srgbClr val="0070C0"/>
                </a:solidFill>
                <a:uFill>
                  <a:solidFill>
                    <a:srgbClr val="FFFFFF"/>
                  </a:solidFill>
                </a:uFill>
                <a:latin typeface="Calibri" pitchFamily="34" charset="0"/>
                <a:cs typeface="Calibri" pitchFamily="34" charset="0"/>
              </a:rPr>
              <a:t>(ÖÖG)</a:t>
            </a:r>
          </a:p>
          <a:p>
            <a:pPr>
              <a:lnSpc>
                <a:spcPct val="90000"/>
              </a:lnSpc>
              <a:spcBef>
                <a:spcPts val="1001"/>
              </a:spcBef>
            </a:pPr>
            <a:endParaRPr lang="tr-TR" sz="1600" b="0" strike="noStrike" spc="-1" dirty="0">
              <a:uFill>
                <a:solidFill>
                  <a:srgbClr val="FFFFFF"/>
                </a:solidFill>
              </a:uFill>
              <a:latin typeface="Calibri" pitchFamily="34" charset="0"/>
              <a:cs typeface="Calibri" pitchFamily="34" charset="0"/>
            </a:endParaRPr>
          </a:p>
        </p:txBody>
      </p:sp>
      <p:sp>
        <p:nvSpPr>
          <p:cNvPr id="4" name="3 Metin kutusu"/>
          <p:cNvSpPr txBox="1"/>
          <p:nvPr/>
        </p:nvSpPr>
        <p:spPr>
          <a:xfrm>
            <a:off x="6418417" y="969484"/>
            <a:ext cx="5031442" cy="4329390"/>
          </a:xfrm>
          <a:prstGeom prst="rect">
            <a:avLst/>
          </a:prstGeom>
          <a:noFill/>
        </p:spPr>
        <p:txBody>
          <a:bodyPr wrap="none" rtlCol="0">
            <a:spAutoFit/>
          </a:bodyPr>
          <a:lstStyle/>
          <a:p>
            <a:pPr marL="274320" indent="-273600">
              <a:lnSpc>
                <a:spcPct val="100000"/>
              </a:lnSpc>
              <a:spcBef>
                <a:spcPts val="1001"/>
              </a:spcBef>
              <a:buClr>
                <a:srgbClr val="000000"/>
              </a:buClr>
            </a:pPr>
            <a:r>
              <a:rPr lang="tr-TR" u="sng" spc="-1" dirty="0">
                <a:uFill>
                  <a:solidFill>
                    <a:schemeClr val="tx1"/>
                  </a:solidFill>
                </a:uFill>
                <a:latin typeface="Calibri" pitchFamily="34" charset="0"/>
                <a:cs typeface="Calibri" pitchFamily="34" charset="0"/>
              </a:rPr>
              <a:t>Yazının Değerlendirilmesi</a:t>
            </a:r>
          </a:p>
          <a:p>
            <a:pPr marL="274320" indent="-273600">
              <a:lnSpc>
                <a:spcPct val="100000"/>
              </a:lnSpc>
              <a:spcBef>
                <a:spcPts val="1001"/>
              </a:spcBef>
              <a:buClr>
                <a:srgbClr val="000000"/>
              </a:buClr>
              <a:buFont typeface="Wingdings 2" charset="2"/>
              <a:buChar char=""/>
            </a:pPr>
            <a:r>
              <a:rPr lang="tr-TR" sz="1600" spc="-1" dirty="0">
                <a:uFill>
                  <a:solidFill>
                    <a:srgbClr val="FFFFFF"/>
                  </a:solidFill>
                </a:uFill>
                <a:latin typeface="Calibri" pitchFamily="34" charset="0"/>
                <a:cs typeface="Calibri" pitchFamily="34" charset="0"/>
              </a:rPr>
              <a:t>Harf atlama </a:t>
            </a:r>
            <a:r>
              <a:rPr lang="tr-TR" sz="1600" spc="-1" dirty="0">
                <a:solidFill>
                  <a:srgbClr val="0070C0"/>
                </a:solidFill>
                <a:uFill>
                  <a:solidFill>
                    <a:srgbClr val="FFFFFF"/>
                  </a:solidFill>
                </a:uFill>
                <a:latin typeface="Calibri" pitchFamily="34" charset="0"/>
                <a:cs typeface="Calibri" pitchFamily="34" charset="0"/>
              </a:rPr>
              <a:t>(DEHB)</a:t>
            </a:r>
          </a:p>
          <a:p>
            <a:pPr marL="274320" indent="-273600">
              <a:lnSpc>
                <a:spcPct val="100000"/>
              </a:lnSpc>
              <a:spcBef>
                <a:spcPts val="1001"/>
              </a:spcBef>
              <a:buClr>
                <a:srgbClr val="000000"/>
              </a:buClr>
              <a:buFont typeface="Wingdings 2" charset="2"/>
              <a:buChar char=""/>
            </a:pPr>
            <a:r>
              <a:rPr lang="tr-TR" sz="1600" spc="-1" dirty="0">
                <a:uFill>
                  <a:solidFill>
                    <a:srgbClr val="FFFFFF"/>
                  </a:solidFill>
                </a:uFill>
                <a:latin typeface="Calibri" pitchFamily="34" charset="0"/>
                <a:cs typeface="Calibri" pitchFamily="34" charset="0"/>
              </a:rPr>
              <a:t>Harf karıştırma </a:t>
            </a:r>
            <a:r>
              <a:rPr lang="tr-TR" sz="1600" spc="-1" dirty="0">
                <a:solidFill>
                  <a:srgbClr val="0070C0"/>
                </a:solidFill>
                <a:uFill>
                  <a:solidFill>
                    <a:srgbClr val="FFFFFF"/>
                  </a:solidFill>
                </a:uFill>
                <a:latin typeface="Calibri" pitchFamily="34" charset="0"/>
                <a:cs typeface="Calibri" pitchFamily="34" charset="0"/>
              </a:rPr>
              <a:t>(ÖÖG)</a:t>
            </a:r>
          </a:p>
          <a:p>
            <a:pPr marL="274320" indent="-273600">
              <a:lnSpc>
                <a:spcPct val="100000"/>
              </a:lnSpc>
              <a:spcBef>
                <a:spcPts val="1001"/>
              </a:spcBef>
              <a:buClr>
                <a:srgbClr val="000000"/>
              </a:buClr>
              <a:buFont typeface="Wingdings 2" charset="2"/>
              <a:buChar char=""/>
            </a:pPr>
            <a:r>
              <a:rPr lang="tr-TR" sz="1600" spc="-1" dirty="0">
                <a:uFill>
                  <a:solidFill>
                    <a:srgbClr val="FFFFFF"/>
                  </a:solidFill>
                </a:uFill>
                <a:latin typeface="Calibri" pitchFamily="34" charset="0"/>
                <a:cs typeface="Calibri" pitchFamily="34" charset="0"/>
              </a:rPr>
              <a:t>Ayna görüntüsü </a:t>
            </a:r>
            <a:r>
              <a:rPr lang="tr-TR" sz="1600" spc="-1" dirty="0">
                <a:solidFill>
                  <a:srgbClr val="0070C0"/>
                </a:solidFill>
                <a:uFill>
                  <a:solidFill>
                    <a:srgbClr val="FFFFFF"/>
                  </a:solidFill>
                </a:uFill>
                <a:latin typeface="Calibri" pitchFamily="34" charset="0"/>
                <a:cs typeface="Calibri" pitchFamily="34" charset="0"/>
              </a:rPr>
              <a:t>(ÖÖG)</a:t>
            </a:r>
          </a:p>
          <a:p>
            <a:pPr marL="274320" indent="-273600">
              <a:lnSpc>
                <a:spcPct val="100000"/>
              </a:lnSpc>
              <a:spcBef>
                <a:spcPts val="1001"/>
              </a:spcBef>
              <a:buClr>
                <a:srgbClr val="000000"/>
              </a:buClr>
              <a:buFont typeface="Wingdings 2" charset="2"/>
              <a:buChar char=""/>
            </a:pPr>
            <a:r>
              <a:rPr lang="tr-TR" sz="1600" spc="-1" dirty="0">
                <a:uFill>
                  <a:solidFill>
                    <a:srgbClr val="FFFFFF"/>
                  </a:solidFill>
                </a:uFill>
                <a:latin typeface="Calibri" pitchFamily="34" charset="0"/>
                <a:cs typeface="Calibri" pitchFamily="34" charset="0"/>
              </a:rPr>
              <a:t>Sonunu uydurma </a:t>
            </a:r>
            <a:r>
              <a:rPr lang="tr-TR" sz="1600" spc="-1" dirty="0">
                <a:solidFill>
                  <a:srgbClr val="0070C0"/>
                </a:solidFill>
                <a:uFill>
                  <a:solidFill>
                    <a:srgbClr val="FFFFFF"/>
                  </a:solidFill>
                </a:uFill>
                <a:latin typeface="Calibri" pitchFamily="34" charset="0"/>
                <a:cs typeface="Calibri" pitchFamily="34" charset="0"/>
              </a:rPr>
              <a:t>(DEHB)</a:t>
            </a:r>
          </a:p>
          <a:p>
            <a:pPr marL="274320" indent="-273600">
              <a:lnSpc>
                <a:spcPct val="100000"/>
              </a:lnSpc>
              <a:spcBef>
                <a:spcPts val="1001"/>
              </a:spcBef>
              <a:buClr>
                <a:srgbClr val="000000"/>
              </a:buClr>
              <a:buFont typeface="Wingdings 2" charset="2"/>
              <a:buChar char=""/>
            </a:pPr>
            <a:r>
              <a:rPr lang="tr-TR" sz="1600" spc="-1" dirty="0">
                <a:uFill>
                  <a:solidFill>
                    <a:srgbClr val="FFFFFF"/>
                  </a:solidFill>
                </a:uFill>
                <a:latin typeface="Calibri" pitchFamily="34" charset="0"/>
                <a:cs typeface="Calibri" pitchFamily="34" charset="0"/>
              </a:rPr>
              <a:t>Kafiyeli kelimeleri yazmada zorluk </a:t>
            </a:r>
            <a:r>
              <a:rPr lang="tr-TR" sz="1600" spc="-1" dirty="0">
                <a:solidFill>
                  <a:srgbClr val="0070C0"/>
                </a:solidFill>
                <a:uFill>
                  <a:solidFill>
                    <a:srgbClr val="FFFFFF"/>
                  </a:solidFill>
                </a:uFill>
                <a:latin typeface="Calibri" pitchFamily="34" charset="0"/>
                <a:cs typeface="Calibri" pitchFamily="34" charset="0"/>
              </a:rPr>
              <a:t>(ÖÖG)</a:t>
            </a:r>
          </a:p>
          <a:p>
            <a:pPr marL="274320" indent="-273600">
              <a:lnSpc>
                <a:spcPct val="100000"/>
              </a:lnSpc>
              <a:spcBef>
                <a:spcPts val="1001"/>
              </a:spcBef>
              <a:buClr>
                <a:srgbClr val="000000"/>
              </a:buClr>
              <a:buFont typeface="Wingdings 2" charset="2"/>
              <a:buChar char=""/>
            </a:pPr>
            <a:r>
              <a:rPr lang="tr-TR" sz="1600" spc="-1" dirty="0">
                <a:uFill>
                  <a:solidFill>
                    <a:srgbClr val="FFFFFF"/>
                  </a:solidFill>
                </a:uFill>
                <a:latin typeface="Calibri" pitchFamily="34" charset="0"/>
                <a:cs typeface="Calibri" pitchFamily="34" charset="0"/>
              </a:rPr>
              <a:t>Yavaşlık </a:t>
            </a:r>
            <a:r>
              <a:rPr lang="tr-TR" sz="1600" spc="-1" dirty="0">
                <a:solidFill>
                  <a:srgbClr val="0070C0"/>
                </a:solidFill>
                <a:uFill>
                  <a:solidFill>
                    <a:srgbClr val="FFFFFF"/>
                  </a:solidFill>
                </a:uFill>
                <a:latin typeface="Calibri" pitchFamily="34" charset="0"/>
                <a:cs typeface="Calibri" pitchFamily="34" charset="0"/>
              </a:rPr>
              <a:t>(ÖÖG)</a:t>
            </a:r>
          </a:p>
          <a:p>
            <a:pPr marL="274320" indent="-273600">
              <a:lnSpc>
                <a:spcPct val="100000"/>
              </a:lnSpc>
              <a:spcBef>
                <a:spcPts val="1001"/>
              </a:spcBef>
              <a:buClr>
                <a:srgbClr val="000000"/>
              </a:buClr>
              <a:buFont typeface="Wingdings 2" charset="2"/>
              <a:buChar char=""/>
            </a:pPr>
            <a:r>
              <a:rPr lang="tr-TR" sz="1600" spc="-1" dirty="0">
                <a:uFill>
                  <a:solidFill>
                    <a:srgbClr val="FFFFFF"/>
                  </a:solidFill>
                </a:uFill>
                <a:latin typeface="Calibri" pitchFamily="34" charset="0"/>
                <a:cs typeface="Calibri" pitchFamily="34" charset="0"/>
              </a:rPr>
              <a:t>Noktalama ve harflerde noktaları unutma </a:t>
            </a:r>
            <a:r>
              <a:rPr lang="tr-TR" sz="1600" spc="-1" dirty="0">
                <a:solidFill>
                  <a:srgbClr val="0070C0"/>
                </a:solidFill>
                <a:uFill>
                  <a:solidFill>
                    <a:srgbClr val="FFFFFF"/>
                  </a:solidFill>
                </a:uFill>
                <a:latin typeface="Calibri" pitchFamily="34" charset="0"/>
                <a:cs typeface="Calibri" pitchFamily="34" charset="0"/>
              </a:rPr>
              <a:t>(DEHB, ÖÖG)</a:t>
            </a:r>
          </a:p>
          <a:p>
            <a:pPr marL="274320" indent="-273600">
              <a:lnSpc>
                <a:spcPct val="100000"/>
              </a:lnSpc>
              <a:spcBef>
                <a:spcPts val="1001"/>
              </a:spcBef>
              <a:buClr>
                <a:srgbClr val="000000"/>
              </a:buClr>
              <a:buFont typeface="Wingdings 2" charset="2"/>
              <a:buChar char=""/>
            </a:pPr>
            <a:r>
              <a:rPr lang="tr-TR" sz="1600" spc="-1" dirty="0">
                <a:uFill>
                  <a:solidFill>
                    <a:srgbClr val="FFFFFF"/>
                  </a:solidFill>
                </a:uFill>
                <a:latin typeface="Calibri" pitchFamily="34" charset="0"/>
                <a:cs typeface="Calibri" pitchFamily="34" charset="0"/>
              </a:rPr>
              <a:t>Dikte zorluğu </a:t>
            </a:r>
            <a:r>
              <a:rPr lang="tr-TR" sz="1600" spc="-1" dirty="0">
                <a:solidFill>
                  <a:srgbClr val="0070C0"/>
                </a:solidFill>
                <a:uFill>
                  <a:solidFill>
                    <a:srgbClr val="FFFFFF"/>
                  </a:solidFill>
                </a:uFill>
                <a:latin typeface="Calibri" pitchFamily="34" charset="0"/>
                <a:cs typeface="Calibri" pitchFamily="34" charset="0"/>
              </a:rPr>
              <a:t>(ÖÖG)</a:t>
            </a:r>
          </a:p>
          <a:p>
            <a:pPr marL="274320" indent="-273600">
              <a:lnSpc>
                <a:spcPct val="100000"/>
              </a:lnSpc>
              <a:spcBef>
                <a:spcPts val="1001"/>
              </a:spcBef>
              <a:buClr>
                <a:srgbClr val="000000"/>
              </a:buClr>
              <a:buFont typeface="Wingdings 2" charset="2"/>
              <a:buChar char=""/>
            </a:pPr>
            <a:r>
              <a:rPr lang="tr-TR" sz="1600" spc="-1" dirty="0">
                <a:uFill>
                  <a:solidFill>
                    <a:srgbClr val="FFFFFF"/>
                  </a:solidFill>
                </a:uFill>
                <a:latin typeface="Calibri" pitchFamily="34" charset="0"/>
                <a:cs typeface="Calibri" pitchFamily="34" charset="0"/>
              </a:rPr>
              <a:t>Bakarak yazarken satır atlama </a:t>
            </a:r>
            <a:r>
              <a:rPr lang="tr-TR" sz="1600" spc="-1" dirty="0">
                <a:solidFill>
                  <a:srgbClr val="0070C0"/>
                </a:solidFill>
                <a:uFill>
                  <a:solidFill>
                    <a:srgbClr val="FFFFFF"/>
                  </a:solidFill>
                </a:uFill>
                <a:latin typeface="Calibri" pitchFamily="34" charset="0"/>
                <a:cs typeface="Calibri" pitchFamily="34" charset="0"/>
              </a:rPr>
              <a:t>(DEHB)</a:t>
            </a:r>
          </a:p>
          <a:p>
            <a:pPr marL="274320" indent="-273600">
              <a:lnSpc>
                <a:spcPct val="100000"/>
              </a:lnSpc>
              <a:spcBef>
                <a:spcPts val="1001"/>
              </a:spcBef>
              <a:buClr>
                <a:srgbClr val="000000"/>
              </a:buClr>
              <a:buFont typeface="Wingdings 2" charset="2"/>
              <a:buChar char=""/>
            </a:pPr>
            <a:r>
              <a:rPr lang="tr-TR" sz="1600" spc="-1" dirty="0" err="1">
                <a:uFill>
                  <a:solidFill>
                    <a:srgbClr val="FFFFFF"/>
                  </a:solidFill>
                </a:uFill>
                <a:latin typeface="Calibri" pitchFamily="34" charset="0"/>
                <a:cs typeface="Calibri" pitchFamily="34" charset="0"/>
              </a:rPr>
              <a:t>Disgrafi</a:t>
            </a:r>
            <a:endParaRPr lang="tr-TR" sz="1600" spc="-1" dirty="0">
              <a:uFill>
                <a:solidFill>
                  <a:srgbClr val="FFFFFF"/>
                </a:solidFill>
              </a:uFill>
              <a:latin typeface="Calibri" pitchFamily="34" charset="0"/>
              <a:cs typeface="Calibri" pitchFamily="34" charset="0"/>
            </a:endParaRPr>
          </a:p>
          <a:p>
            <a:endParaRPr lang="tr-TR" sz="1600" dirty="0"/>
          </a:p>
        </p:txBody>
      </p:sp>
      <p:pic>
        <p:nvPicPr>
          <p:cNvPr id="3" name="Resim 2">
            <a:extLst>
              <a:ext uri="{FF2B5EF4-FFF2-40B4-BE49-F238E27FC236}">
                <a16:creationId xmlns:a16="http://schemas.microsoft.com/office/drawing/2014/main" id="{F0E6B748-4444-2C1F-A587-304073DACD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307" y="580906"/>
            <a:ext cx="4299078" cy="2697319"/>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p:cTn id="2"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xit" presetSubtype="21" fill="hold" nodeType="clickEffect">
                                  <p:stCondLst>
                                    <p:cond delay="0"/>
                                  </p:stCondLst>
                                  <p:childTnLst>
                                    <p:animEffect transition="out" filter="barn(inVertical)">
                                      <p:cBhvr>
                                        <p:cTn id="12" dur="500"/>
                                        <p:tgtEl>
                                          <p:spTgt spid="3"/>
                                        </p:tgtEl>
                                      </p:cBhvr>
                                    </p:animEffect>
                                    <p:set>
                                      <p:cBhvr>
                                        <p:cTn id="13"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CustomShape 2"/>
          <p:cNvSpPr/>
          <p:nvPr/>
        </p:nvSpPr>
        <p:spPr>
          <a:xfrm>
            <a:off x="838080" y="1550137"/>
            <a:ext cx="10514880" cy="470998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7880">
              <a:lnSpc>
                <a:spcPct val="9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Oyunun kapsamı ve akışı nasıl?</a:t>
            </a:r>
          </a:p>
          <a:p>
            <a:pPr marL="228600" indent="-227880">
              <a:lnSpc>
                <a:spcPct val="9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Çocuğun </a:t>
            </a:r>
            <a:r>
              <a:rPr lang="tr-TR" b="0" strike="noStrike" spc="-1" dirty="0" err="1">
                <a:uFill>
                  <a:solidFill>
                    <a:srgbClr val="FFFFFF"/>
                  </a:solidFill>
                </a:uFill>
                <a:latin typeface="Calibri" pitchFamily="34" charset="0"/>
                <a:cs typeface="Calibri" pitchFamily="34" charset="0"/>
              </a:rPr>
              <a:t>afektif</a:t>
            </a:r>
            <a:r>
              <a:rPr lang="tr-TR" b="0" strike="noStrike" spc="-1" dirty="0">
                <a:uFill>
                  <a:solidFill>
                    <a:srgbClr val="FFFFFF"/>
                  </a:solidFill>
                </a:uFill>
                <a:latin typeface="Calibri" pitchFamily="34" charset="0"/>
                <a:cs typeface="Calibri" pitchFamily="34" charset="0"/>
              </a:rPr>
              <a:t> katılımı ?</a:t>
            </a:r>
          </a:p>
          <a:p>
            <a:pPr marL="228600" indent="-227880">
              <a:lnSpc>
                <a:spcPct val="90000"/>
              </a:lnSpc>
              <a:spcBef>
                <a:spcPts val="1001"/>
              </a:spcBef>
              <a:buClr>
                <a:srgbClr val="000000"/>
              </a:buClr>
              <a:buFont typeface="Arial"/>
              <a:buChar char="•"/>
            </a:pPr>
            <a:r>
              <a:rPr lang="tr-TR" b="0" strike="noStrike" spc="-1" dirty="0">
                <a:uFill>
                  <a:solidFill>
                    <a:srgbClr val="FFFFFF"/>
                  </a:solidFill>
                </a:uFill>
                <a:latin typeface="Calibri" pitchFamily="34" charset="0"/>
                <a:cs typeface="Calibri" pitchFamily="34" charset="0"/>
              </a:rPr>
              <a:t>Sizi oyuna davet ediyor mu?</a:t>
            </a:r>
          </a:p>
          <a:p>
            <a:pPr>
              <a:lnSpc>
                <a:spcPct val="90000"/>
              </a:lnSpc>
              <a:spcBef>
                <a:spcPts val="1001"/>
              </a:spcBef>
            </a:pPr>
            <a:endParaRPr lang="tr-TR" b="0" strike="noStrike" spc="-1" dirty="0">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1600" b="1" i="1" strike="noStrike" spc="-1" dirty="0">
                <a:uFill>
                  <a:solidFill>
                    <a:srgbClr val="FFFFFF"/>
                  </a:solidFill>
                </a:uFill>
                <a:latin typeface="Calibri" pitchFamily="34" charset="0"/>
                <a:cs typeface="Calibri" pitchFamily="34" charset="0"/>
              </a:rPr>
              <a:t>0-12 ay: </a:t>
            </a:r>
            <a:r>
              <a:rPr lang="tr-TR" sz="1600" b="0" strike="noStrike" spc="-1" dirty="0">
                <a:uFill>
                  <a:solidFill>
                    <a:srgbClr val="FFFFFF"/>
                  </a:solidFill>
                </a:uFill>
                <a:latin typeface="Calibri" pitchFamily="34" charset="0"/>
                <a:cs typeface="Calibri" pitchFamily="34" charset="0"/>
              </a:rPr>
              <a:t>duyusal motor oyun</a:t>
            </a:r>
          </a:p>
          <a:p>
            <a:pPr marL="228600" indent="-227880">
              <a:lnSpc>
                <a:spcPct val="90000"/>
              </a:lnSpc>
              <a:spcBef>
                <a:spcPts val="1001"/>
              </a:spcBef>
              <a:buClr>
                <a:srgbClr val="000000"/>
              </a:buClr>
              <a:buFont typeface="Arial"/>
              <a:buChar char="•"/>
            </a:pPr>
            <a:r>
              <a:rPr lang="tr-TR" sz="1600" b="1" i="1" strike="noStrike" spc="-1" dirty="0">
                <a:uFill>
                  <a:solidFill>
                    <a:srgbClr val="FFFFFF"/>
                  </a:solidFill>
                </a:uFill>
                <a:latin typeface="Calibri" pitchFamily="34" charset="0"/>
                <a:cs typeface="Calibri" pitchFamily="34" charset="0"/>
              </a:rPr>
              <a:t>12-18 ay: </a:t>
            </a:r>
            <a:r>
              <a:rPr lang="tr-TR" sz="1600" b="0" strike="noStrike" spc="-1" dirty="0">
                <a:uFill>
                  <a:solidFill>
                    <a:srgbClr val="FFFFFF"/>
                  </a:solidFill>
                </a:uFill>
                <a:latin typeface="Calibri" pitchFamily="34" charset="0"/>
                <a:cs typeface="Calibri" pitchFamily="34" charset="0"/>
              </a:rPr>
              <a:t>işlevsel oyun: arabayı itmek</a:t>
            </a:r>
          </a:p>
          <a:p>
            <a:pPr marL="228600" indent="-227880">
              <a:lnSpc>
                <a:spcPct val="90000"/>
              </a:lnSpc>
              <a:spcBef>
                <a:spcPts val="1001"/>
              </a:spcBef>
              <a:buClr>
                <a:srgbClr val="000000"/>
              </a:buClr>
              <a:buFont typeface="Arial"/>
              <a:buChar char="•"/>
            </a:pPr>
            <a:r>
              <a:rPr lang="tr-TR" sz="1600" b="1" i="1" strike="noStrike" spc="-1" dirty="0">
                <a:uFill>
                  <a:solidFill>
                    <a:srgbClr val="FFFFFF"/>
                  </a:solidFill>
                </a:uFill>
                <a:latin typeface="Calibri" pitchFamily="34" charset="0"/>
                <a:cs typeface="Calibri" pitchFamily="34" charset="0"/>
              </a:rPr>
              <a:t>18-24 ay: </a:t>
            </a:r>
            <a:r>
              <a:rPr lang="tr-TR" sz="1600" b="0" strike="noStrike" spc="-1" dirty="0">
                <a:uFill>
                  <a:solidFill>
                    <a:srgbClr val="FFFFFF"/>
                  </a:solidFill>
                </a:uFill>
                <a:latin typeface="Calibri" pitchFamily="34" charset="0"/>
                <a:cs typeface="Calibri" pitchFamily="34" charset="0"/>
              </a:rPr>
              <a:t>erken sembolik oyun</a:t>
            </a:r>
            <a:r>
              <a:rPr lang="tr-TR" sz="1600" spc="-1" dirty="0">
                <a:uFill>
                  <a:solidFill>
                    <a:srgbClr val="FFFFFF"/>
                  </a:solidFill>
                </a:uFill>
                <a:latin typeface="Calibri" pitchFamily="34" charset="0"/>
                <a:cs typeface="Calibri" pitchFamily="34" charset="0"/>
              </a:rPr>
              <a:t> (</a:t>
            </a:r>
            <a:r>
              <a:rPr lang="tr-TR" sz="1600" b="0" strike="noStrike" spc="-1" dirty="0">
                <a:uFill>
                  <a:solidFill>
                    <a:srgbClr val="FFFFFF"/>
                  </a:solidFill>
                </a:uFill>
                <a:latin typeface="Calibri" pitchFamily="34" charset="0"/>
                <a:cs typeface="Calibri" pitchFamily="34" charset="0"/>
              </a:rPr>
              <a:t>cep telefonunu kulağa götürmek…)</a:t>
            </a:r>
          </a:p>
          <a:p>
            <a:pPr marL="228600" indent="-227880">
              <a:lnSpc>
                <a:spcPct val="90000"/>
              </a:lnSpc>
              <a:spcBef>
                <a:spcPts val="1001"/>
              </a:spcBef>
              <a:buClr>
                <a:srgbClr val="000000"/>
              </a:buClr>
              <a:buFont typeface="Arial"/>
              <a:buChar char="•"/>
            </a:pPr>
            <a:r>
              <a:rPr lang="tr-TR" sz="1600" b="1" strike="noStrike" spc="-1" dirty="0">
                <a:uFill>
                  <a:solidFill>
                    <a:srgbClr val="FFFFFF"/>
                  </a:solidFill>
                </a:uFill>
                <a:latin typeface="Calibri" pitchFamily="34" charset="0"/>
                <a:cs typeface="Calibri" pitchFamily="34" charset="0"/>
              </a:rPr>
              <a:t>2 yaş: </a:t>
            </a:r>
            <a:r>
              <a:rPr lang="tr-TR" sz="1600" b="0" strike="noStrike" spc="-1" dirty="0">
                <a:uFill>
                  <a:solidFill>
                    <a:srgbClr val="FFFFFF"/>
                  </a:solidFill>
                </a:uFill>
                <a:latin typeface="Calibri" pitchFamily="34" charset="0"/>
                <a:cs typeface="Calibri" pitchFamily="34" charset="0"/>
              </a:rPr>
              <a:t>sembolik oyun (başka bir şeyi cep telefonu gibi kullanmak...)</a:t>
            </a:r>
          </a:p>
          <a:p>
            <a:pPr marL="228600" indent="-227880">
              <a:lnSpc>
                <a:spcPct val="90000"/>
              </a:lnSpc>
              <a:spcBef>
                <a:spcPts val="1001"/>
              </a:spcBef>
              <a:buClr>
                <a:srgbClr val="000000"/>
              </a:buClr>
              <a:buFont typeface="Arial"/>
              <a:buChar char="•"/>
            </a:pPr>
            <a:r>
              <a:rPr lang="tr-TR" sz="1600" b="1" strike="noStrike" spc="-1" dirty="0">
                <a:uFill>
                  <a:solidFill>
                    <a:srgbClr val="FFFFFF"/>
                  </a:solidFill>
                </a:uFill>
                <a:latin typeface="Calibri" pitchFamily="34" charset="0"/>
                <a:cs typeface="Calibri" pitchFamily="34" charset="0"/>
              </a:rPr>
              <a:t>2.5 yaş: </a:t>
            </a:r>
            <a:r>
              <a:rPr lang="tr-TR" sz="1600" b="0" strike="noStrike" spc="-1" dirty="0">
                <a:uFill>
                  <a:solidFill>
                    <a:srgbClr val="FFFFFF"/>
                  </a:solidFill>
                </a:uFill>
                <a:latin typeface="Calibri" pitchFamily="34" charset="0"/>
                <a:cs typeface="Calibri" pitchFamily="34" charset="0"/>
              </a:rPr>
              <a:t>karmaşık sembolik oyun</a:t>
            </a:r>
          </a:p>
          <a:p>
            <a:pPr marL="228600" indent="-227880">
              <a:lnSpc>
                <a:spcPct val="90000"/>
              </a:lnSpc>
              <a:spcBef>
                <a:spcPts val="1001"/>
              </a:spcBef>
              <a:buClr>
                <a:srgbClr val="000000"/>
              </a:buClr>
              <a:buFont typeface="Arial"/>
              <a:buChar char="•"/>
            </a:pPr>
            <a:r>
              <a:rPr lang="tr-TR" sz="1600" b="1" strike="noStrike" spc="-1" dirty="0">
                <a:uFill>
                  <a:solidFill>
                    <a:srgbClr val="FFFFFF"/>
                  </a:solidFill>
                </a:uFill>
                <a:latin typeface="Calibri" pitchFamily="34" charset="0"/>
                <a:cs typeface="Calibri" pitchFamily="34" charset="0"/>
              </a:rPr>
              <a:t>3 yaş: </a:t>
            </a:r>
            <a:r>
              <a:rPr lang="tr-TR" sz="1600" b="0" strike="noStrike" spc="-1" dirty="0">
                <a:uFill>
                  <a:solidFill>
                    <a:srgbClr val="FFFFFF"/>
                  </a:solidFill>
                </a:uFill>
                <a:latin typeface="Calibri" pitchFamily="34" charset="0"/>
                <a:cs typeface="Calibri" pitchFamily="34" charset="0"/>
              </a:rPr>
              <a:t>paralel oyun (aynı ortam, aynı oyuncaklar, fakat birbiriyle oynamazlar)</a:t>
            </a:r>
          </a:p>
          <a:p>
            <a:pPr marL="228600" indent="-227880">
              <a:lnSpc>
                <a:spcPct val="90000"/>
              </a:lnSpc>
              <a:spcBef>
                <a:spcPts val="1001"/>
              </a:spcBef>
              <a:buClr>
                <a:srgbClr val="000000"/>
              </a:buClr>
              <a:buFont typeface="Arial"/>
              <a:buChar char="•"/>
            </a:pPr>
            <a:r>
              <a:rPr lang="tr-TR" sz="1600" b="1" strike="noStrike" spc="-1" dirty="0">
                <a:uFill>
                  <a:solidFill>
                    <a:srgbClr val="FFFFFF"/>
                  </a:solidFill>
                </a:uFill>
                <a:latin typeface="Calibri" pitchFamily="34" charset="0"/>
                <a:cs typeface="Calibri" pitchFamily="34" charset="0"/>
              </a:rPr>
              <a:t>4-5 yaş: </a:t>
            </a:r>
            <a:r>
              <a:rPr lang="tr-TR" sz="1600" b="0" strike="noStrike" spc="-1" dirty="0">
                <a:uFill>
                  <a:solidFill>
                    <a:srgbClr val="FFFFFF"/>
                  </a:solidFill>
                </a:uFill>
                <a:latin typeface="Calibri" pitchFamily="34" charset="0"/>
                <a:cs typeface="Calibri" pitchFamily="34" charset="0"/>
              </a:rPr>
              <a:t>toplu-basit kurallı oyun (evcilik)</a:t>
            </a:r>
          </a:p>
          <a:p>
            <a:pPr marL="228600" indent="-227880">
              <a:lnSpc>
                <a:spcPct val="90000"/>
              </a:lnSpc>
              <a:spcBef>
                <a:spcPts val="1001"/>
              </a:spcBef>
              <a:buClr>
                <a:srgbClr val="000000"/>
              </a:buClr>
              <a:buFont typeface="Arial"/>
              <a:buChar char="•"/>
            </a:pPr>
            <a:r>
              <a:rPr lang="tr-TR" sz="1600" b="1" strike="noStrike" spc="-1" dirty="0">
                <a:uFill>
                  <a:solidFill>
                    <a:srgbClr val="FFFFFF"/>
                  </a:solidFill>
                </a:uFill>
                <a:latin typeface="Calibri" pitchFamily="34" charset="0"/>
                <a:cs typeface="Calibri" pitchFamily="34" charset="0"/>
              </a:rPr>
              <a:t>6-7 yaş: </a:t>
            </a:r>
            <a:r>
              <a:rPr lang="tr-TR" sz="1600" b="0" strike="noStrike" spc="-1" dirty="0">
                <a:uFill>
                  <a:solidFill>
                    <a:srgbClr val="FFFFFF"/>
                  </a:solidFill>
                </a:uFill>
                <a:latin typeface="Calibri" pitchFamily="34" charset="0"/>
                <a:cs typeface="Calibri" pitchFamily="34" charset="0"/>
              </a:rPr>
              <a:t>yapı oyunları (karmaşık-kurallı oyunlar)</a:t>
            </a:r>
            <a:endParaRPr lang="tr-TR" b="0" strike="noStrike" spc="-1" dirty="0">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pPr>
            <a:r>
              <a:rPr lang="tr-TR" spc="-1" dirty="0">
                <a:solidFill>
                  <a:srgbClr val="0070C0"/>
                </a:solidFill>
                <a:uFill>
                  <a:solidFill>
                    <a:srgbClr val="FFFFFF"/>
                  </a:solidFill>
                </a:uFill>
                <a:latin typeface="Calibri" pitchFamily="34" charset="0"/>
                <a:cs typeface="Calibri" pitchFamily="34" charset="0"/>
              </a:rPr>
              <a:t>OSB, Gelişimsel Gerilik</a:t>
            </a:r>
            <a:endParaRPr lang="tr-TR" b="0" strike="noStrike" spc="-1" dirty="0">
              <a:solidFill>
                <a:srgbClr val="0070C0"/>
              </a:solidFill>
              <a:uFill>
                <a:solidFill>
                  <a:srgbClr val="FFFFFF"/>
                </a:solidFill>
              </a:uFill>
              <a:latin typeface="Calibri" pitchFamily="34" charset="0"/>
              <a:cs typeface="Calibri" pitchFamily="34" charset="0"/>
            </a:endParaRPr>
          </a:p>
          <a:p>
            <a:pPr>
              <a:lnSpc>
                <a:spcPct val="90000"/>
              </a:lnSpc>
              <a:spcBef>
                <a:spcPts val="1001"/>
              </a:spcBef>
            </a:pPr>
            <a:endParaRPr lang="tr-TR" b="0" strike="noStrike" spc="-1" dirty="0">
              <a:uFill>
                <a:solidFill>
                  <a:srgbClr val="FFFFFF"/>
                </a:solidFill>
              </a:uFill>
              <a:latin typeface="Calibri" pitchFamily="34" charset="0"/>
              <a:cs typeface="Calibri" pitchFamily="34" charset="0"/>
            </a:endParaRPr>
          </a:p>
        </p:txBody>
      </p:sp>
      <p:cxnSp>
        <p:nvCxnSpPr>
          <p:cNvPr id="5" name="Düz Ok Bağlayıcısı 4">
            <a:extLst>
              <a:ext uri="{FF2B5EF4-FFF2-40B4-BE49-F238E27FC236}">
                <a16:creationId xmlns:a16="http://schemas.microsoft.com/office/drawing/2014/main" id="{5F1F6466-335E-D84C-41C7-C19856EF4DF2}"/>
              </a:ext>
            </a:extLst>
          </p:cNvPr>
          <p:cNvCxnSpPr>
            <a:cxnSpLocks/>
          </p:cNvCxnSpPr>
          <p:nvPr/>
        </p:nvCxnSpPr>
        <p:spPr>
          <a:xfrm flipV="1">
            <a:off x="6752492" y="3123028"/>
            <a:ext cx="1026942" cy="10724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 name="Resim 6">
            <a:extLst>
              <a:ext uri="{FF2B5EF4-FFF2-40B4-BE49-F238E27FC236}">
                <a16:creationId xmlns:a16="http://schemas.microsoft.com/office/drawing/2014/main" id="{3372D2BB-FAD8-0861-135F-52C42E8C7B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0127" y="4195459"/>
            <a:ext cx="3060481" cy="2212179"/>
          </a:xfrm>
          <a:prstGeom prst="rect">
            <a:avLst/>
          </a:prstGeom>
        </p:spPr>
      </p:pic>
      <p:cxnSp>
        <p:nvCxnSpPr>
          <p:cNvPr id="10" name="Düz Ok Bağlayıcısı 9">
            <a:extLst>
              <a:ext uri="{FF2B5EF4-FFF2-40B4-BE49-F238E27FC236}">
                <a16:creationId xmlns:a16="http://schemas.microsoft.com/office/drawing/2014/main" id="{5E1DE703-7F77-20D6-D519-82BF009D6167}"/>
              </a:ext>
            </a:extLst>
          </p:cNvPr>
          <p:cNvCxnSpPr>
            <a:cxnSpLocks/>
          </p:cNvCxnSpPr>
          <p:nvPr/>
        </p:nvCxnSpPr>
        <p:spPr>
          <a:xfrm>
            <a:off x="6165273" y="5029200"/>
            <a:ext cx="1614161" cy="2078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 name="Resim 3">
            <a:extLst>
              <a:ext uri="{FF2B5EF4-FFF2-40B4-BE49-F238E27FC236}">
                <a16:creationId xmlns:a16="http://schemas.microsoft.com/office/drawing/2014/main" id="{9BDC2BA6-3D12-516E-4AA9-E1CC402A14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5257" y="1441234"/>
            <a:ext cx="2298700" cy="1930400"/>
          </a:xfrm>
          <a:prstGeom prst="rect">
            <a:avLst/>
          </a:prstGeom>
        </p:spPr>
      </p:pic>
      <p:sp>
        <p:nvSpPr>
          <p:cNvPr id="2" name="CustomShape 1">
            <a:extLst>
              <a:ext uri="{FF2B5EF4-FFF2-40B4-BE49-F238E27FC236}">
                <a16:creationId xmlns:a16="http://schemas.microsoft.com/office/drawing/2014/main" id="{A7AE085E-2E2D-E501-6480-37C12FDEF4FF}"/>
              </a:ext>
            </a:extLst>
          </p:cNvPr>
          <p:cNvSpPr/>
          <p:nvPr/>
        </p:nvSpPr>
        <p:spPr>
          <a:xfrm>
            <a:off x="1035248" y="631902"/>
            <a:ext cx="1384395" cy="73201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pc="-1" dirty="0">
                <a:uFill>
                  <a:solidFill>
                    <a:srgbClr val="FFFFFF"/>
                  </a:solidFill>
                </a:uFill>
                <a:latin typeface="Calibri Light"/>
              </a:rPr>
              <a:t>Oyun</a:t>
            </a:r>
            <a:endParaRPr lang="tr-TR" sz="4000" b="0" strike="noStrike" spc="-1" dirty="0">
              <a:uFill>
                <a:solidFill>
                  <a:srgbClr val="FFFFFF"/>
                </a:solidFill>
              </a:uFill>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2.bp.blogspot.com/-D_Mg8KexHtE/VZj--gkVgfI/AAAAAAAAMVE/cFJkho6S5Fs/s320/komik-deli-karikaturleri-1.jpg">
            <a:extLst>
              <a:ext uri="{FF2B5EF4-FFF2-40B4-BE49-F238E27FC236}">
                <a16:creationId xmlns:a16="http://schemas.microsoft.com/office/drawing/2014/main" id="{3C5CDEE7-CFCC-BD82-E665-2CA67E8966C2}"/>
              </a:ext>
            </a:extLst>
          </p:cNvPr>
          <p:cNvPicPr>
            <a:picLocks noChangeAspect="1" noChangeArrowheads="1"/>
          </p:cNvPicPr>
          <p:nvPr/>
        </p:nvPicPr>
        <p:blipFill>
          <a:blip r:embed="rId2"/>
          <a:srcRect/>
          <a:stretch>
            <a:fillRect/>
          </a:stretch>
        </p:blipFill>
        <p:spPr bwMode="auto">
          <a:xfrm>
            <a:off x="3873004" y="879672"/>
            <a:ext cx="4445391" cy="5098656"/>
          </a:xfrm>
          <a:prstGeom prst="rect">
            <a:avLst/>
          </a:prstGeom>
          <a:noFill/>
        </p:spPr>
      </p:pic>
    </p:spTree>
    <p:extLst>
      <p:ext uri="{BB962C8B-B14F-4D97-AF65-F5344CB8AC3E}">
        <p14:creationId xmlns:p14="http://schemas.microsoft.com/office/powerpoint/2010/main" val="1427707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a:extLst>
              <a:ext uri="{FF2B5EF4-FFF2-40B4-BE49-F238E27FC236}">
                <a16:creationId xmlns:a16="http://schemas.microsoft.com/office/drawing/2014/main" id="{C054279D-7FE2-8540-0694-89EF9412C722}"/>
              </a:ext>
            </a:extLst>
          </p:cNvPr>
          <p:cNvSpPr/>
          <p:nvPr/>
        </p:nvSpPr>
        <p:spPr>
          <a:xfrm>
            <a:off x="1594671" y="2967335"/>
            <a:ext cx="9002657" cy="923330"/>
          </a:xfrm>
          <a:prstGeom prst="rect">
            <a:avLst/>
          </a:prstGeom>
          <a:noFill/>
        </p:spPr>
        <p:txBody>
          <a:bodyPr wrap="none" lIns="91440" tIns="45720" rIns="91440" bIns="45720">
            <a:spAutoFit/>
          </a:bodyPr>
          <a:lstStyle/>
          <a:p>
            <a:pPr algn="ctr"/>
            <a:r>
              <a:rPr lang="tr-TR"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Dikkatiniz İçin </a:t>
            </a:r>
            <a:r>
              <a:rPr lang="tr-TR" sz="5400" b="1" dirty="0">
                <a:ln w="6600">
                  <a:solidFill>
                    <a:schemeClr val="accent2"/>
                  </a:solidFill>
                  <a:prstDash val="solid"/>
                </a:ln>
                <a:solidFill>
                  <a:srgbClr val="FFFFFF"/>
                </a:solidFill>
                <a:effectLst>
                  <a:outerShdw dist="38100" dir="2700000" algn="tl" rotWithShape="0">
                    <a:schemeClr val="accent2"/>
                  </a:outerShdw>
                </a:effectLst>
              </a:rPr>
              <a:t>Teşekkürler</a:t>
            </a:r>
            <a:r>
              <a:rPr lang="tr-TR"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CustomShape 1"/>
          <p:cNvSpPr/>
          <p:nvPr/>
        </p:nvSpPr>
        <p:spPr>
          <a:xfrm>
            <a:off x="838080" y="365040"/>
            <a:ext cx="10514880" cy="132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tr-TR" sz="4000" b="1" strike="noStrike" spc="-1" dirty="0">
                <a:uFill>
                  <a:solidFill>
                    <a:srgbClr val="FFFFFF"/>
                  </a:solidFill>
                </a:uFill>
                <a:latin typeface="Calibri Light"/>
              </a:rPr>
              <a:t>Çocuklarda Psikiyatrik Değerlendirmenin Özellikleri</a:t>
            </a:r>
            <a:endParaRPr lang="tr-TR" sz="4000" b="0" strike="noStrike" spc="-1" dirty="0">
              <a:uFill>
                <a:solidFill>
                  <a:srgbClr val="FFFFFF"/>
                </a:solidFill>
              </a:uFill>
              <a:latin typeface="Arial"/>
            </a:endParaRPr>
          </a:p>
        </p:txBody>
      </p:sp>
      <p:sp>
        <p:nvSpPr>
          <p:cNvPr id="85" name="CustomShape 2"/>
          <p:cNvSpPr/>
          <p:nvPr/>
        </p:nvSpPr>
        <p:spPr>
          <a:xfrm>
            <a:off x="838080" y="1825560"/>
            <a:ext cx="10514880" cy="4350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Çoğunlukla;</a:t>
            </a:r>
          </a:p>
          <a:p>
            <a:pPr marL="685800" lvl="1" indent="-227880">
              <a:lnSpc>
                <a:spcPct val="9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Çocuklar kendi istemleri ile gelmezler</a:t>
            </a:r>
          </a:p>
          <a:p>
            <a:pPr marL="685800" lvl="1" indent="-227880">
              <a:lnSpc>
                <a:spcPct val="9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Çocuğun davranışları kendinden çok başkaları için sıkıntı kaynağıdır</a:t>
            </a:r>
          </a:p>
          <a:p>
            <a:pPr marL="685800" lvl="1" indent="-227880">
              <a:lnSpc>
                <a:spcPct val="9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Sıkıntının ne olduğunu anlasalar da sıkıntının odağını dışarıda ararlar</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Bu nedenle çocuğun sorunu nasıl gördüğünü değerlendirmek ve tedaviye katılımını sağlayabilmek için ek bir dikkat harcanmalıdır.</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İç süreçleri anlatabilme, kavramlaştırabilme, sorun üzerinde düşünme, içgörü kapasiteleri sınırlıdır.</a:t>
            </a:r>
          </a:p>
          <a:p>
            <a:pPr marL="685800" lvl="1" indent="-227880">
              <a:lnSpc>
                <a:spcPct val="10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Çocuğun gelişimsel düzeyine uygun iletişim kurulmalıdır. </a:t>
            </a:r>
          </a:p>
          <a:p>
            <a:pPr>
              <a:lnSpc>
                <a:spcPct val="100000"/>
              </a:lnSpc>
            </a:pPr>
            <a:r>
              <a:rPr lang="tr-TR" sz="2000" b="0" strike="noStrike" spc="-1" dirty="0">
                <a:uFill>
                  <a:solidFill>
                    <a:srgbClr val="FFFFFF"/>
                  </a:solidFill>
                </a:uFill>
                <a:latin typeface="Calibri" panose="020F0502020204030204" pitchFamily="34" charset="0"/>
                <a:cs typeface="Calibri" panose="020F0502020204030204" pitchFamily="34" charset="0"/>
              </a:rPr>
              <a:t>	(Direkt konuşma dışında oyun, hikaye, resim çizme,... kullanılabilir)</a:t>
            </a:r>
          </a:p>
          <a:p>
            <a:pPr>
              <a:lnSpc>
                <a:spcPct val="90000"/>
              </a:lnSpc>
              <a:spcBef>
                <a:spcPts val="1001"/>
              </a:spcBef>
            </a:pPr>
            <a:endParaRPr lang="tr-TR" sz="2000" b="0" strike="noStrike" spc="-1" dirty="0">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a:xfrm>
            <a:off x="838080" y="1541951"/>
            <a:ext cx="10237959" cy="4800600"/>
          </a:xfrm>
        </p:spPr>
        <p:txBody>
          <a:bodyPr>
            <a:noAutofit/>
          </a:bodyPr>
          <a:lstStyle/>
          <a:p>
            <a:pPr fontAlgn="base">
              <a:buClr>
                <a:schemeClr val="tx1"/>
              </a:buClr>
              <a:buFont typeface="Arial" panose="020B0604020202020204" pitchFamily="34" charset="0"/>
              <a:buChar char="•"/>
            </a:pPr>
            <a:r>
              <a:rPr lang="tr-TR" sz="2000" dirty="0">
                <a:latin typeface="Calibri" panose="020F0502020204030204" pitchFamily="34" charset="0"/>
                <a:cs typeface="Calibri" panose="020F0502020204030204" pitchFamily="34" charset="0"/>
              </a:rPr>
              <a:t>Çocuklar duygularını söze dökmekte zorlanırlar.</a:t>
            </a:r>
          </a:p>
          <a:p>
            <a:pPr fontAlgn="base">
              <a:buClr>
                <a:schemeClr val="tx1"/>
              </a:buClr>
              <a:buFont typeface="Arial" panose="020B0604020202020204" pitchFamily="34" charset="0"/>
              <a:buChar char="•"/>
            </a:pPr>
            <a:r>
              <a:rPr lang="tr-TR" sz="2000" dirty="0">
                <a:latin typeface="Calibri" panose="020F0502020204030204" pitchFamily="34" charset="0"/>
                <a:cs typeface="Calibri" panose="020F0502020204030204" pitchFamily="34" charset="0"/>
              </a:rPr>
              <a:t>Erişkinler gibi bir zaman akışı ve neden-sonuç ilişkisi bağlamında düşünmezler. </a:t>
            </a:r>
          </a:p>
          <a:p>
            <a:pPr fontAlgn="base">
              <a:buClr>
                <a:schemeClr val="tx1"/>
              </a:buClr>
              <a:buFont typeface="Arial" panose="020B0604020202020204" pitchFamily="34" charset="0"/>
              <a:buChar char="•"/>
            </a:pPr>
            <a:r>
              <a:rPr lang="tr-TR" sz="2000" dirty="0">
                <a:latin typeface="Calibri" panose="020F0502020204030204" pitchFamily="34" charset="0"/>
                <a:cs typeface="Calibri" panose="020F0502020204030204" pitchFamily="34" charset="0"/>
              </a:rPr>
              <a:t>Çocuğu tanımak ve belirtilerini anlamak için çok sayıda görüşme yapmak gerekebilir.</a:t>
            </a:r>
          </a:p>
          <a:p>
            <a:pPr fontAlgn="base">
              <a:buClr>
                <a:schemeClr val="tx1"/>
              </a:buClr>
              <a:buFont typeface="Arial" panose="020B0604020202020204" pitchFamily="34" charset="0"/>
              <a:buChar char="•"/>
            </a:pPr>
            <a:r>
              <a:rPr lang="tr-TR" sz="2000" dirty="0">
                <a:latin typeface="Calibri" panose="020F0502020204030204" pitchFamily="34" charset="0"/>
                <a:cs typeface="Calibri" panose="020F0502020204030204" pitchFamily="34" charset="0"/>
              </a:rPr>
              <a:t>Çocuklarda ruhsal hastalıklar sıklıkla erişkinlerden farklı görünüme sahiptir ve semptom örtüşmeleri sıktır.  </a:t>
            </a:r>
            <a:r>
              <a:rPr lang="tr-TR" sz="2000" dirty="0">
                <a:solidFill>
                  <a:srgbClr val="0070C0"/>
                </a:solidFill>
                <a:latin typeface="Calibri" panose="020F0502020204030204" pitchFamily="34" charset="0"/>
                <a:cs typeface="Calibri" panose="020F0502020204030204" pitchFamily="34" charset="0"/>
              </a:rPr>
              <a:t>(DEHB ve Bipolar Bozukluk gibi)</a:t>
            </a:r>
          </a:p>
          <a:p>
            <a:pPr fontAlgn="base">
              <a:buClr>
                <a:schemeClr val="tx1"/>
              </a:buClr>
              <a:buFont typeface="Arial" panose="020B0604020202020204" pitchFamily="34" charset="0"/>
              <a:buChar char="•"/>
            </a:pPr>
            <a:r>
              <a:rPr lang="tr-TR" sz="2000" dirty="0">
                <a:latin typeface="Calibri" panose="020F0502020204030204" pitchFamily="34" charset="0"/>
                <a:cs typeface="Calibri" panose="020F0502020204030204" pitchFamily="34" charset="0"/>
              </a:rPr>
              <a:t>Kişinin “kulağına başkalarının duymadığı sesler” gelmesi semptomu erişkin için mutlak patolojik bir anlama sahipken, ilkokul çağında bir çocukta bu durum “regresyon”, iyi bir hayal gücü, sorunun yanlış anlaşılması, bir sıkıntıdan kurtulmak için söylenmiş bir yalan ya da psikoz belirtisi olabilir.</a:t>
            </a:r>
          </a:p>
        </p:txBody>
      </p:sp>
      <p:sp>
        <p:nvSpPr>
          <p:cNvPr id="5" name="4 Slayt Numarası Yer Tutucusu"/>
          <p:cNvSpPr>
            <a:spLocks noGrp="1"/>
          </p:cNvSpPr>
          <p:nvPr>
            <p:ph type="sldNum" sz="quarter" idx="12"/>
          </p:nvPr>
        </p:nvSpPr>
        <p:spPr/>
        <p:txBody>
          <a:bodyPr/>
          <a:lstStyle/>
          <a:p>
            <a:fld id="{F302176B-0E47-46AC-8F43-DAB4B8A37D06}" type="slidenum">
              <a:rPr lang="tr-TR" smtClean="0"/>
              <a:pPr/>
              <a:t>4</a:t>
            </a:fld>
            <a:endParaRPr lang="tr-TR"/>
          </a:p>
        </p:txBody>
      </p:sp>
      <p:sp>
        <p:nvSpPr>
          <p:cNvPr id="7" name="CustomShape 1">
            <a:extLst>
              <a:ext uri="{FF2B5EF4-FFF2-40B4-BE49-F238E27FC236}">
                <a16:creationId xmlns:a16="http://schemas.microsoft.com/office/drawing/2014/main" id="{FC45936A-64B3-D557-AF9B-3A063B1C5A38}"/>
              </a:ext>
            </a:extLst>
          </p:cNvPr>
          <p:cNvSpPr/>
          <p:nvPr/>
        </p:nvSpPr>
        <p:spPr>
          <a:xfrm>
            <a:off x="838080" y="365040"/>
            <a:ext cx="10514880" cy="132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tr-TR" sz="4000" b="1" strike="noStrike" spc="-1" dirty="0">
                <a:uFill>
                  <a:solidFill>
                    <a:srgbClr val="FFFFFF"/>
                  </a:solidFill>
                </a:uFill>
                <a:latin typeface="Calibri Light"/>
              </a:rPr>
              <a:t>Çocuklarda Psikiyatrik Değerlendirmenin Özellikleri</a:t>
            </a:r>
            <a:endParaRPr lang="tr-TR" sz="4000" b="0" strike="noStrike" spc="-1" dirty="0">
              <a:uFill>
                <a:solidFill>
                  <a:srgbClr val="FFFFFF"/>
                </a:solidFill>
              </a:uFill>
              <a:latin typeface="Arial"/>
            </a:endParaRPr>
          </a:p>
        </p:txBody>
      </p:sp>
    </p:spTree>
    <p:extLst>
      <p:ext uri="{BB962C8B-B14F-4D97-AF65-F5344CB8AC3E}">
        <p14:creationId xmlns:p14="http://schemas.microsoft.com/office/powerpoint/2010/main" val="459581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CustomShape 1"/>
          <p:cNvSpPr/>
          <p:nvPr/>
        </p:nvSpPr>
        <p:spPr>
          <a:xfrm>
            <a:off x="838080" y="365040"/>
            <a:ext cx="10514880" cy="132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tr-TR" sz="4000" b="1" strike="noStrike" spc="-1" dirty="0">
                <a:uFill>
                  <a:solidFill>
                    <a:srgbClr val="FFFFFF"/>
                  </a:solidFill>
                </a:uFill>
                <a:latin typeface="Calibri Light"/>
              </a:rPr>
              <a:t>Çocuklarda Psikiyatrik Değerlendirmenin Özellikleri</a:t>
            </a:r>
            <a:endParaRPr lang="tr-TR" sz="4000" b="0" strike="noStrike" spc="-1" dirty="0">
              <a:uFill>
                <a:solidFill>
                  <a:srgbClr val="FFFFFF"/>
                </a:solidFill>
              </a:uFill>
              <a:latin typeface="Arial"/>
            </a:endParaRPr>
          </a:p>
        </p:txBody>
      </p:sp>
      <p:sp>
        <p:nvSpPr>
          <p:cNvPr id="89" name="CustomShape 2"/>
          <p:cNvSpPr/>
          <p:nvPr/>
        </p:nvSpPr>
        <p:spPr>
          <a:xfrm>
            <a:off x="838080" y="2141640"/>
            <a:ext cx="10514880" cy="324628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28600" indent="-227880">
              <a:lnSpc>
                <a:spcPct val="80000"/>
              </a:lnSpc>
              <a:spcBef>
                <a:spcPts val="1001"/>
              </a:spcBef>
              <a:buClr>
                <a:srgbClr val="000000"/>
              </a:buClr>
              <a:buFont typeface="Arial"/>
              <a:buChar char="•"/>
            </a:pPr>
            <a:r>
              <a:rPr lang="tr-TR" sz="2000" dirty="0">
                <a:latin typeface="Calibri" panose="020F0502020204030204" pitchFamily="34" charset="0"/>
                <a:cs typeface="Calibri" panose="020F0502020204030204" pitchFamily="34" charset="0"/>
              </a:rPr>
              <a:t>Çocuklar içe vurum belirtilerini (</a:t>
            </a:r>
            <a:r>
              <a:rPr lang="tr-TR" sz="2000" dirty="0" err="1">
                <a:latin typeface="Calibri" panose="020F0502020204030204" pitchFamily="34" charset="0"/>
                <a:cs typeface="Calibri" panose="020F0502020204030204" pitchFamily="34" charset="0"/>
              </a:rPr>
              <a:t>internalizing</a:t>
            </a:r>
            <a:r>
              <a:rPr lang="tr-TR" sz="2000" dirty="0">
                <a:latin typeface="Calibri" panose="020F0502020204030204" pitchFamily="34" charset="0"/>
                <a:cs typeface="Calibri" panose="020F0502020204030204" pitchFamily="34" charset="0"/>
              </a:rPr>
              <a:t> </a:t>
            </a:r>
            <a:r>
              <a:rPr lang="tr-TR" sz="2000" dirty="0" err="1">
                <a:latin typeface="Calibri" panose="020F0502020204030204" pitchFamily="34" charset="0"/>
                <a:cs typeface="Calibri" panose="020F0502020204030204" pitchFamily="34" charset="0"/>
              </a:rPr>
              <a:t>symptoms</a:t>
            </a:r>
            <a:r>
              <a:rPr lang="tr-TR" sz="2000" dirty="0">
                <a:latin typeface="Calibri" panose="020F0502020204030204" pitchFamily="34" charset="0"/>
                <a:cs typeface="Calibri" panose="020F0502020204030204" pitchFamily="34" charset="0"/>
              </a:rPr>
              <a:t>) bildirmede yeterlidirler ancak dışa vurum belirtilerini (</a:t>
            </a:r>
            <a:r>
              <a:rPr lang="tr-TR" sz="2000" dirty="0" err="1">
                <a:latin typeface="Calibri" panose="020F0502020204030204" pitchFamily="34" charset="0"/>
                <a:cs typeface="Calibri" panose="020F0502020204030204" pitchFamily="34" charset="0"/>
              </a:rPr>
              <a:t>externalizing</a:t>
            </a:r>
            <a:r>
              <a:rPr lang="tr-TR" sz="2000" dirty="0">
                <a:latin typeface="Calibri" panose="020F0502020204030204" pitchFamily="34" charset="0"/>
                <a:cs typeface="Calibri" panose="020F0502020204030204" pitchFamily="34" charset="0"/>
              </a:rPr>
              <a:t> </a:t>
            </a:r>
            <a:r>
              <a:rPr lang="tr-TR" sz="2000" dirty="0" err="1">
                <a:latin typeface="Calibri" panose="020F0502020204030204" pitchFamily="34" charset="0"/>
                <a:cs typeface="Calibri" panose="020F0502020204030204" pitchFamily="34" charset="0"/>
              </a:rPr>
              <a:t>symptoms</a:t>
            </a:r>
            <a:r>
              <a:rPr lang="tr-TR" sz="2000" dirty="0">
                <a:latin typeface="Calibri" panose="020F0502020204030204" pitchFamily="34" charset="0"/>
                <a:cs typeface="Calibri" panose="020F0502020204030204" pitchFamily="34" charset="0"/>
              </a:rPr>
              <a:t>) sıklıkla fark etmez ya da inkâr ederler.</a:t>
            </a:r>
          </a:p>
          <a:p>
            <a:pPr marL="720">
              <a:lnSpc>
                <a:spcPct val="80000"/>
              </a:lnSpc>
              <a:spcBef>
                <a:spcPts val="1001"/>
              </a:spcBef>
              <a:buClr>
                <a:srgbClr val="000000"/>
              </a:buClr>
            </a:pPr>
            <a:endParaRPr lang="tr-TR" sz="2000" b="0" strike="noStrike" spc="-1" dirty="0">
              <a:uFill>
                <a:solidFill>
                  <a:srgbClr val="FFFFFF"/>
                </a:solidFill>
              </a:uFill>
              <a:latin typeface="Calibri" panose="020F0502020204030204" pitchFamily="34" charset="0"/>
              <a:cs typeface="Calibri" panose="020F0502020204030204" pitchFamily="34" charset="0"/>
            </a:endParaRPr>
          </a:p>
          <a:p>
            <a:pPr marL="228600" indent="-227880">
              <a:lnSpc>
                <a:spcPct val="8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Çocuğun ruhsal iyilik hali ve işlevselliği, halen gelişim halinde olması nedeniyle, içinde yaşadığı sosyal bağlamla ilişkilidir. </a:t>
            </a:r>
          </a:p>
          <a:p>
            <a:pPr marL="685800" lvl="1" indent="-227880">
              <a:lnSpc>
                <a:spcPct val="8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Birden çok bilgi kaynağına ihtiyaç vardır</a:t>
            </a:r>
          </a:p>
          <a:p>
            <a:pPr marL="685800" lvl="1" indent="-227880">
              <a:lnSpc>
                <a:spcPct val="8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Çocuğun içinde yaşadığı sosyal koşulların ve ilişkilerin bilinmesi gereklidir.</a:t>
            </a:r>
          </a:p>
          <a:p>
            <a:pPr marL="685800" lvl="1" indent="-227880">
              <a:lnSpc>
                <a:spcPct val="80000"/>
              </a:lnSpc>
              <a:spcBef>
                <a:spcPts val="499"/>
              </a:spcBef>
              <a:buClr>
                <a:srgbClr val="000000"/>
              </a:buClr>
              <a:buFont typeface="Arial"/>
              <a:buChar char="•"/>
            </a:pPr>
            <a:endParaRPr lang="tr-TR" sz="2000" b="0" strike="noStrike" spc="-1" dirty="0">
              <a:uFill>
                <a:solidFill>
                  <a:srgbClr val="FFFFFF"/>
                </a:solidFill>
              </a:uFill>
              <a:latin typeface="Calibri" panose="020F0502020204030204" pitchFamily="34" charset="0"/>
              <a:cs typeface="Calibri" panose="020F0502020204030204" pitchFamily="34" charset="0"/>
            </a:endParaRPr>
          </a:p>
          <a:p>
            <a:pPr marL="228600" indent="-227880">
              <a:lnSpc>
                <a:spcPct val="8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Aileden, okuldan, kurumlardan alınan bilgi, ev ziyaretleri, klinikte bakım verenle ilişkinin gözlenmesi gibi birden çok bilgi kaynağı gereklidir.</a:t>
            </a:r>
          </a:p>
          <a:p>
            <a:pPr>
              <a:lnSpc>
                <a:spcPct val="90000"/>
              </a:lnSpc>
              <a:spcBef>
                <a:spcPts val="1001"/>
              </a:spcBef>
            </a:pPr>
            <a:endParaRPr lang="tr-TR" sz="2000" b="0" strike="noStrike" spc="-1" dirty="0">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Unvan 1">
            <a:extLst>
              <a:ext uri="{FF2B5EF4-FFF2-40B4-BE49-F238E27FC236}">
                <a16:creationId xmlns:a16="http://schemas.microsoft.com/office/drawing/2014/main" id="{A159A186-1E9E-E707-CAB1-575AEBA707C3}"/>
              </a:ext>
            </a:extLst>
          </p:cNvPr>
          <p:cNvSpPr>
            <a:spLocks noGrp="1"/>
          </p:cNvSpPr>
          <p:nvPr>
            <p:ph type="title"/>
          </p:nvPr>
        </p:nvSpPr>
        <p:spPr>
          <a:xfrm>
            <a:off x="855663" y="790576"/>
            <a:ext cx="2916239" cy="4124324"/>
          </a:xfrm>
        </p:spPr>
        <p:txBody>
          <a:bodyPr rtlCol="0">
            <a:noAutofit/>
          </a:bodyPr>
          <a:lstStyle/>
          <a:p>
            <a:pPr>
              <a:defRPr/>
            </a:pPr>
            <a:r>
              <a:rPr lang="tr-TR" altLang="tr-TR" sz="2400" dirty="0">
                <a:solidFill>
                  <a:schemeClr val="tx1">
                    <a:lumMod val="85000"/>
                    <a:lumOff val="15000"/>
                  </a:schemeClr>
                </a:solidFill>
                <a:latin typeface="Calibri Light" panose="020F0302020204030204" pitchFamily="34" charset="0"/>
                <a:cs typeface="Calibri Light" panose="020F0302020204030204" pitchFamily="34" charset="0"/>
              </a:rPr>
              <a:t>Çocuğun ve Ergenin Ruhsal Değerlendirmesinde Süreç;</a:t>
            </a:r>
          </a:p>
        </p:txBody>
      </p:sp>
      <p:pic>
        <p:nvPicPr>
          <p:cNvPr id="5" name="Resim 4">
            <a:extLst>
              <a:ext uri="{FF2B5EF4-FFF2-40B4-BE49-F238E27FC236}">
                <a16:creationId xmlns:a16="http://schemas.microsoft.com/office/drawing/2014/main" id="{FAD4DBA7-1501-410A-76D3-1297AB9384A7}"/>
              </a:ext>
            </a:extLst>
          </p:cNvPr>
          <p:cNvPicPr/>
          <p:nvPr/>
        </p:nvPicPr>
        <p:blipFill>
          <a:blip r:embed="rId2"/>
          <a:stretch/>
        </p:blipFill>
        <p:spPr>
          <a:xfrm>
            <a:off x="3924300" y="381003"/>
            <a:ext cx="5988957" cy="6179457"/>
          </a:xfrm>
          <a:prstGeom prst="rect">
            <a:avLst/>
          </a:prstGeom>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CustomShape 2"/>
          <p:cNvSpPr/>
          <p:nvPr/>
        </p:nvSpPr>
        <p:spPr>
          <a:xfrm>
            <a:off x="1141560" y="1611557"/>
            <a:ext cx="9905400" cy="3928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Muayene odaya girmeden bile başlayabilir.</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Odaya girişi, nesneye mi yöneliyor, nereye oturuyor, yerinde oturabiliyor mu.. </a:t>
            </a:r>
            <a:r>
              <a:rPr lang="tr-TR" sz="1600" dirty="0">
                <a:solidFill>
                  <a:srgbClr val="0070C0"/>
                </a:solidFill>
                <a:latin typeface="Calibri" pitchFamily="34" charset="0"/>
                <a:cs typeface="Calibri" pitchFamily="34" charset="0"/>
              </a:rPr>
              <a:t>(Bilişsel yetersizlik, CP, Sosyal fobi, KGB, DEHB, Eksen 2, Duygudurum Bozukluğu, OSB, Ayrılma kaygısı)</a:t>
            </a:r>
            <a:endParaRPr lang="tr-TR" sz="2000" b="0" strike="noStrike" spc="-1" dirty="0">
              <a:solidFill>
                <a:srgbClr val="0070C0"/>
              </a:solidFill>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Fiziksel gelişim </a:t>
            </a:r>
            <a:r>
              <a:rPr lang="tr-TR" sz="1600" b="0" strike="noStrike" spc="-1" dirty="0">
                <a:solidFill>
                  <a:srgbClr val="0070C0"/>
                </a:solidFill>
                <a:uFill>
                  <a:solidFill>
                    <a:srgbClr val="FFFFFF"/>
                  </a:solidFill>
                </a:uFill>
                <a:latin typeface="Calibri" pitchFamily="34" charset="0"/>
                <a:cs typeface="Calibri" pitchFamily="34" charset="0"/>
              </a:rPr>
              <a:t>(yaşından büyük-küçük-uyumlu, makrosefali, mikrosefali…)</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SED </a:t>
            </a:r>
            <a:r>
              <a:rPr lang="tr-TR" sz="1600" b="0" strike="noStrike" spc="-1" dirty="0">
                <a:solidFill>
                  <a:srgbClr val="0070C0"/>
                </a:solidFill>
                <a:uFill>
                  <a:solidFill>
                    <a:srgbClr val="FFFFFF"/>
                  </a:solidFill>
                </a:uFill>
                <a:latin typeface="Calibri" pitchFamily="34" charset="0"/>
                <a:cs typeface="Calibri" pitchFamily="34" charset="0"/>
              </a:rPr>
              <a:t>(kendine bakım, çocuğa bakım, giyim, hijyen...)</a:t>
            </a:r>
            <a:endParaRPr lang="tr-TR" sz="2000" b="0" strike="noStrike" spc="-1" dirty="0">
              <a:solidFill>
                <a:srgbClr val="0070C0"/>
              </a:solidFill>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Fiziksel özellikler </a:t>
            </a:r>
            <a:r>
              <a:rPr lang="tr-TR" sz="1600" b="0" strike="noStrike" spc="-1" dirty="0">
                <a:solidFill>
                  <a:srgbClr val="0070C0"/>
                </a:solidFill>
                <a:uFill>
                  <a:solidFill>
                    <a:srgbClr val="FFFFFF"/>
                  </a:solidFill>
                </a:uFill>
                <a:latin typeface="Calibri" pitchFamily="34" charset="0"/>
                <a:cs typeface="Calibri" pitchFamily="34" charset="0"/>
              </a:rPr>
              <a:t>(anomaliler, kilo özellikleri, akne, dövme, iz, makyaj, vs... )</a:t>
            </a:r>
            <a:endParaRPr lang="tr-TR" sz="2000" b="0" strike="noStrike" spc="-1" dirty="0">
              <a:solidFill>
                <a:srgbClr val="0070C0"/>
              </a:solidFill>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2000" spc="-1" dirty="0">
                <a:uFill>
                  <a:solidFill>
                    <a:srgbClr val="FFFFFF"/>
                  </a:solidFill>
                </a:uFill>
                <a:latin typeface="Calibri" pitchFamily="34" charset="0"/>
                <a:cs typeface="Calibri" pitchFamily="34" charset="0"/>
              </a:rPr>
              <a:t>Fiziksel travma </a:t>
            </a:r>
            <a:r>
              <a:rPr lang="tr-TR" sz="1600" spc="-1" dirty="0">
                <a:solidFill>
                  <a:srgbClr val="0070C0"/>
                </a:solidFill>
                <a:uFill>
                  <a:solidFill>
                    <a:srgbClr val="FFFFFF"/>
                  </a:solidFill>
                </a:uFill>
                <a:latin typeface="Calibri" pitchFamily="34" charset="0"/>
                <a:cs typeface="Calibri" pitchFamily="34" charset="0"/>
              </a:rPr>
              <a:t>(Ergen-KZVD, küçük çocuk-OSB, davranış disregülasyonu)</a:t>
            </a:r>
            <a:endParaRPr lang="tr-TR" sz="2000" b="0" strike="noStrike" spc="-1" dirty="0">
              <a:solidFill>
                <a:srgbClr val="0070C0"/>
              </a:solidFill>
              <a:uFill>
                <a:solidFill>
                  <a:srgbClr val="FFFFFF"/>
                </a:solidFill>
              </a:uFill>
              <a:latin typeface="Calibri" pitchFamily="34" charset="0"/>
              <a:cs typeface="Calibri" pitchFamily="34" charset="0"/>
            </a:endParaRP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Göz ilişkisi, yüz ifadesi, mimik, jest, postürü, tarzı..</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Saç yolma, tırnak yeme, deri yolma, burun karıştırma..</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Engellilik </a:t>
            </a:r>
          </a:p>
          <a:p>
            <a:pPr>
              <a:lnSpc>
                <a:spcPct val="90000"/>
              </a:lnSpc>
              <a:spcBef>
                <a:spcPts val="1001"/>
              </a:spcBef>
            </a:pPr>
            <a:endParaRPr lang="tr-TR" sz="2000" b="0" strike="noStrike" spc="-1" dirty="0">
              <a:uFill>
                <a:solidFill>
                  <a:srgbClr val="FFFFFF"/>
                </a:solidFill>
              </a:uFill>
              <a:latin typeface="Calibri" pitchFamily="34" charset="0"/>
              <a:cs typeface="Calibri" pitchFamily="34" charset="0"/>
            </a:endParaRPr>
          </a:p>
        </p:txBody>
      </p:sp>
      <p:sp>
        <p:nvSpPr>
          <p:cNvPr id="2" name="CustomShape 1">
            <a:extLst>
              <a:ext uri="{FF2B5EF4-FFF2-40B4-BE49-F238E27FC236}">
                <a16:creationId xmlns:a16="http://schemas.microsoft.com/office/drawing/2014/main" id="{08237372-827C-DF9A-F082-02437B2C5B9C}"/>
              </a:ext>
            </a:extLst>
          </p:cNvPr>
          <p:cNvSpPr/>
          <p:nvPr/>
        </p:nvSpPr>
        <p:spPr>
          <a:xfrm>
            <a:off x="1119434" y="601477"/>
            <a:ext cx="2214609" cy="65054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pc="-1" dirty="0">
                <a:uFill>
                  <a:solidFill>
                    <a:srgbClr val="FFFFFF"/>
                  </a:solidFill>
                </a:uFill>
                <a:latin typeface="Calibri Light"/>
              </a:rPr>
              <a:t>Görünüm</a:t>
            </a:r>
            <a:endParaRPr lang="tr-TR" sz="4000" b="0" strike="noStrike" spc="-1" dirty="0">
              <a:uFill>
                <a:solidFill>
                  <a:srgbClr val="FFFFFF"/>
                </a:solidFill>
              </a:uFill>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CustomShape 2"/>
          <p:cNvSpPr/>
          <p:nvPr/>
        </p:nvSpPr>
        <p:spPr>
          <a:xfrm>
            <a:off x="1175706" y="1364566"/>
            <a:ext cx="10514880" cy="505640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Psikiyatriste, görüşmeye, kendi durumuna ilişkin tutumu </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İşbirliği, duygusal katılımı</a:t>
            </a:r>
          </a:p>
          <a:p>
            <a:pPr marL="685800" lvl="1" indent="-227880">
              <a:lnSpc>
                <a:spcPct val="90000"/>
              </a:lnSpc>
              <a:spcBef>
                <a:spcPts val="1001"/>
              </a:spcBef>
              <a:buClr>
                <a:srgbClr val="000000"/>
              </a:buClr>
              <a:buFont typeface="Arial"/>
              <a:buChar char="•"/>
            </a:pPr>
            <a:r>
              <a:rPr lang="tr-TR" sz="1600" b="0" strike="noStrike" spc="-1" dirty="0">
                <a:solidFill>
                  <a:srgbClr val="0070C0"/>
                </a:solidFill>
                <a:uFill>
                  <a:solidFill>
                    <a:srgbClr val="FFFFFF"/>
                  </a:solidFill>
                </a:uFill>
                <a:latin typeface="Calibri" pitchFamily="34" charset="0"/>
                <a:cs typeface="Calibri" pitchFamily="34" charset="0"/>
              </a:rPr>
              <a:t>Okul öncesi ve ergenlik öncesi çocuklar yabancılardan biraz çekinir.</a:t>
            </a:r>
          </a:p>
          <a:p>
            <a:pPr marL="685800" lvl="1" indent="-227880">
              <a:lnSpc>
                <a:spcPct val="90000"/>
              </a:lnSpc>
              <a:spcBef>
                <a:spcPts val="1001"/>
              </a:spcBef>
              <a:buClr>
                <a:srgbClr val="000000"/>
              </a:buClr>
              <a:buFont typeface="Arial"/>
              <a:buChar char="•"/>
            </a:pPr>
            <a:r>
              <a:rPr lang="tr-TR" sz="1600" b="0" strike="noStrike" spc="-1" dirty="0">
                <a:solidFill>
                  <a:srgbClr val="0070C0"/>
                </a:solidFill>
                <a:uFill>
                  <a:solidFill>
                    <a:srgbClr val="FFFFFF"/>
                  </a:solidFill>
                </a:uFill>
                <a:latin typeface="Calibri" pitchFamily="34" charset="0"/>
                <a:cs typeface="Calibri" pitchFamily="34" charset="0"/>
              </a:rPr>
              <a:t>Ergenler daha çok görüşmeciden bekler, tereddütlü olabilir.</a:t>
            </a:r>
          </a:p>
          <a:p>
            <a:pPr marL="228600" indent="-227880">
              <a:lnSpc>
                <a:spcPct val="90000"/>
              </a:lnSpc>
              <a:spcBef>
                <a:spcPts val="1001"/>
              </a:spcBef>
              <a:buClr>
                <a:srgbClr val="000000"/>
              </a:buClr>
              <a:buFont typeface="Arial"/>
              <a:buChar char="•"/>
            </a:pPr>
            <a:r>
              <a:rPr lang="tr-TR" sz="2000" b="0" strike="noStrike" spc="-1" dirty="0" err="1">
                <a:uFill>
                  <a:solidFill>
                    <a:srgbClr val="FFFFFF"/>
                  </a:solidFill>
                </a:uFill>
                <a:latin typeface="Calibri" pitchFamily="34" charset="0"/>
                <a:cs typeface="Calibri" pitchFamily="34" charset="0"/>
              </a:rPr>
              <a:t>Bakımveren</a:t>
            </a:r>
            <a:r>
              <a:rPr lang="tr-TR" sz="2000" b="0" strike="noStrike" spc="-1" dirty="0">
                <a:uFill>
                  <a:solidFill>
                    <a:srgbClr val="FFFFFF"/>
                  </a:solidFill>
                </a:uFill>
                <a:latin typeface="Calibri" pitchFamily="34" charset="0"/>
                <a:cs typeface="Calibri" pitchFamily="34" charset="0"/>
              </a:rPr>
              <a:t> çocuk ilişkisi, ayrılma becerisi, ayrılığa tepki</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Yetişkinlerle ilişkisi, otorite ile ilişki </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Kendine güvenli – savunma halinde</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Açık ya da pasif direnç</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Agresif davranış, regresif davranış</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Etkileme isteği</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Flörtöz davranışlar, uygunsuz cinsel davranış</a:t>
            </a: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itchFamily="34" charset="0"/>
                <a:cs typeface="Calibri" pitchFamily="34" charset="0"/>
              </a:rPr>
              <a:t>Cep telefonuyla konuşma ya da ilgilenme</a:t>
            </a:r>
          </a:p>
          <a:p>
            <a:pPr>
              <a:lnSpc>
                <a:spcPct val="90000"/>
              </a:lnSpc>
              <a:spcBef>
                <a:spcPts val="1001"/>
              </a:spcBef>
            </a:pPr>
            <a:endParaRPr lang="tr-TR" sz="2000" b="0" strike="noStrike" spc="-1" dirty="0">
              <a:uFill>
                <a:solidFill>
                  <a:srgbClr val="FFFFFF"/>
                </a:solidFill>
              </a:uFill>
              <a:latin typeface="Calibri" pitchFamily="34" charset="0"/>
              <a:cs typeface="Calibri" pitchFamily="34" charset="0"/>
            </a:endParaRPr>
          </a:p>
          <a:p>
            <a:pPr>
              <a:lnSpc>
                <a:spcPct val="90000"/>
              </a:lnSpc>
              <a:spcBef>
                <a:spcPts val="1001"/>
              </a:spcBef>
            </a:pPr>
            <a:endParaRPr lang="tr-TR" sz="2000" b="0" strike="noStrike" spc="-1" dirty="0">
              <a:uFill>
                <a:solidFill>
                  <a:srgbClr val="FFFFFF"/>
                </a:solidFill>
              </a:uFill>
              <a:latin typeface="Calibri" pitchFamily="34" charset="0"/>
              <a:cs typeface="Calibri" pitchFamily="34" charset="0"/>
            </a:endParaRPr>
          </a:p>
        </p:txBody>
      </p:sp>
      <p:sp>
        <p:nvSpPr>
          <p:cNvPr id="3" name="CustomShape 1">
            <a:extLst>
              <a:ext uri="{FF2B5EF4-FFF2-40B4-BE49-F238E27FC236}">
                <a16:creationId xmlns:a16="http://schemas.microsoft.com/office/drawing/2014/main" id="{0FCF5C3F-C264-23F8-7D4D-B2DC3C20A667}"/>
              </a:ext>
            </a:extLst>
          </p:cNvPr>
          <p:cNvSpPr/>
          <p:nvPr/>
        </p:nvSpPr>
        <p:spPr>
          <a:xfrm>
            <a:off x="1119434" y="601477"/>
            <a:ext cx="8283790" cy="65054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trike="noStrike" spc="-1" dirty="0">
                <a:uFill>
                  <a:solidFill>
                    <a:srgbClr val="FFFFFF"/>
                  </a:solidFill>
                </a:uFill>
                <a:latin typeface="Calibri Light"/>
              </a:rPr>
              <a:t>İlişki Kurma </a:t>
            </a:r>
            <a:r>
              <a:rPr lang="tr-TR" sz="4000" b="1" spc="-1" dirty="0">
                <a:uFill>
                  <a:solidFill>
                    <a:srgbClr val="FFFFFF"/>
                  </a:solidFill>
                </a:uFill>
                <a:latin typeface="Calibri Light"/>
              </a:rPr>
              <a:t>T</a:t>
            </a:r>
            <a:r>
              <a:rPr lang="tr-TR" sz="4000" b="1" strike="noStrike" spc="-1" dirty="0">
                <a:uFill>
                  <a:solidFill>
                    <a:srgbClr val="FFFFFF"/>
                  </a:solidFill>
                </a:uFill>
                <a:latin typeface="Calibri Light"/>
              </a:rPr>
              <a:t>arzı, Tutum ve Davranışlar</a:t>
            </a:r>
            <a:endParaRPr lang="tr-TR" sz="4000" b="0" strike="noStrike" spc="-1" dirty="0">
              <a:uFill>
                <a:solidFill>
                  <a:srgbClr val="FFFFFF"/>
                </a:solidFill>
              </a:uFill>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CustomShape 1"/>
          <p:cNvSpPr/>
          <p:nvPr/>
        </p:nvSpPr>
        <p:spPr>
          <a:xfrm>
            <a:off x="1119434" y="407243"/>
            <a:ext cx="10514880" cy="106986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endParaRPr lang="tr-TR" sz="4000" b="0" strike="noStrike" spc="-1" dirty="0">
              <a:uFill>
                <a:solidFill>
                  <a:srgbClr val="FFFFFF"/>
                </a:solidFill>
              </a:uFill>
              <a:latin typeface="Arial"/>
            </a:endParaRPr>
          </a:p>
        </p:txBody>
      </p:sp>
      <p:sp>
        <p:nvSpPr>
          <p:cNvPr id="109" name="CustomShape 2"/>
          <p:cNvSpPr/>
          <p:nvPr/>
        </p:nvSpPr>
        <p:spPr>
          <a:xfrm>
            <a:off x="838560" y="1589585"/>
            <a:ext cx="10514880" cy="4350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Ilımlı, sıcak bir göz teması bağ kurmanın temel bileşenlerinden biri</a:t>
            </a:r>
          </a:p>
          <a:p>
            <a:pPr marL="685800" lvl="1" indent="-227880">
              <a:lnSpc>
                <a:spcPct val="10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Zayıf göz teması: </a:t>
            </a:r>
            <a:r>
              <a:rPr lang="tr-TR" b="0" strike="noStrike" spc="-1" dirty="0">
                <a:solidFill>
                  <a:srgbClr val="0070C0"/>
                </a:solidFill>
                <a:uFill>
                  <a:solidFill>
                    <a:srgbClr val="FFFFFF"/>
                  </a:solidFill>
                </a:uFill>
                <a:latin typeface="Calibri" panose="020F0502020204030204" pitchFamily="34" charset="0"/>
                <a:cs typeface="Calibri" panose="020F0502020204030204" pitchFamily="34" charset="0"/>
              </a:rPr>
              <a:t>Anksiyete, nöropsikiyatrik sorun, bağlanma sorunu</a:t>
            </a:r>
            <a:endParaRPr lang="tr-TR" sz="2000" b="0" strike="noStrike" spc="-1" dirty="0">
              <a:solidFill>
                <a:srgbClr val="0070C0"/>
              </a:solidFill>
              <a:uFill>
                <a:solidFill>
                  <a:srgbClr val="FFFFFF"/>
                </a:solidFill>
              </a:uFill>
              <a:latin typeface="Calibri" panose="020F0502020204030204" pitchFamily="34" charset="0"/>
              <a:cs typeface="Calibri" panose="020F0502020204030204" pitchFamily="34" charset="0"/>
            </a:endParaRPr>
          </a:p>
          <a:p>
            <a:pPr marL="685800" lvl="1" indent="-227880">
              <a:lnSpc>
                <a:spcPct val="10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Olağan dışı göz teması</a:t>
            </a:r>
          </a:p>
          <a:p>
            <a:pPr marL="1143000" lvl="2" indent="-227880">
              <a:lnSpc>
                <a:spcPct val="10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Delip geçici: </a:t>
            </a:r>
            <a:r>
              <a:rPr lang="tr-TR" b="0" strike="noStrike" spc="-1" dirty="0">
                <a:solidFill>
                  <a:srgbClr val="0070C0"/>
                </a:solidFill>
                <a:uFill>
                  <a:solidFill>
                    <a:srgbClr val="FFFFFF"/>
                  </a:solidFill>
                </a:uFill>
                <a:latin typeface="Calibri" panose="020F0502020204030204" pitchFamily="34" charset="0"/>
                <a:cs typeface="Calibri" panose="020F0502020204030204" pitchFamily="34" charset="0"/>
              </a:rPr>
              <a:t>OSB</a:t>
            </a:r>
            <a:endParaRPr lang="tr-TR" sz="2000" b="0" strike="noStrike" spc="-1" dirty="0">
              <a:solidFill>
                <a:srgbClr val="0070C0"/>
              </a:solidFill>
              <a:uFill>
                <a:solidFill>
                  <a:srgbClr val="FFFFFF"/>
                </a:solidFill>
              </a:uFill>
              <a:latin typeface="Calibri" panose="020F0502020204030204" pitchFamily="34" charset="0"/>
              <a:cs typeface="Calibri" panose="020F0502020204030204" pitchFamily="34" charset="0"/>
            </a:endParaRPr>
          </a:p>
          <a:p>
            <a:pPr marL="1143000" lvl="2" indent="-227880">
              <a:lnSpc>
                <a:spcPct val="10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Göz dikme, dalma: </a:t>
            </a:r>
            <a:r>
              <a:rPr lang="tr-TR" b="0" strike="noStrike" spc="-1" dirty="0">
                <a:solidFill>
                  <a:srgbClr val="0070C0"/>
                </a:solidFill>
                <a:uFill>
                  <a:solidFill>
                    <a:srgbClr val="FFFFFF"/>
                  </a:solidFill>
                </a:uFill>
                <a:latin typeface="Calibri" panose="020F0502020204030204" pitchFamily="34" charset="0"/>
                <a:cs typeface="Calibri" panose="020F0502020204030204" pitchFamily="34" charset="0"/>
              </a:rPr>
              <a:t>Psikoz, </a:t>
            </a:r>
            <a:r>
              <a:rPr lang="tr-TR" b="0" strike="noStrike" spc="-1" dirty="0" err="1">
                <a:solidFill>
                  <a:srgbClr val="0070C0"/>
                </a:solidFill>
                <a:uFill>
                  <a:solidFill>
                    <a:srgbClr val="FFFFFF"/>
                  </a:solidFill>
                </a:uFill>
                <a:latin typeface="Calibri" panose="020F0502020204030204" pitchFamily="34" charset="0"/>
                <a:cs typeface="Calibri" panose="020F0502020204030204" pitchFamily="34" charset="0"/>
              </a:rPr>
              <a:t>absans</a:t>
            </a:r>
            <a:r>
              <a:rPr lang="tr-TR" b="0" strike="noStrike" spc="-1" dirty="0">
                <a:solidFill>
                  <a:srgbClr val="0070C0"/>
                </a:solidFill>
                <a:uFill>
                  <a:solidFill>
                    <a:srgbClr val="FFFFFF"/>
                  </a:solidFill>
                </a:uFill>
                <a:latin typeface="Calibri" panose="020F0502020204030204" pitchFamily="34" charset="0"/>
                <a:cs typeface="Calibri" panose="020F0502020204030204" pitchFamily="34" charset="0"/>
              </a:rPr>
              <a:t> nöbet, </a:t>
            </a:r>
            <a:r>
              <a:rPr lang="tr-TR" b="0" strike="noStrike" spc="-1" dirty="0" err="1">
                <a:solidFill>
                  <a:srgbClr val="0070C0"/>
                </a:solidFill>
                <a:uFill>
                  <a:solidFill>
                    <a:srgbClr val="FFFFFF"/>
                  </a:solidFill>
                </a:uFill>
                <a:latin typeface="Calibri" panose="020F0502020204030204" pitchFamily="34" charset="0"/>
                <a:cs typeface="Calibri" panose="020F0502020204030204" pitchFamily="34" charset="0"/>
              </a:rPr>
              <a:t>disosiasyon</a:t>
            </a:r>
            <a:endParaRPr lang="tr-TR" sz="2000" b="0" strike="noStrike" spc="-1" dirty="0">
              <a:solidFill>
                <a:srgbClr val="0070C0"/>
              </a:solidFill>
              <a:uFill>
                <a:solidFill>
                  <a:srgbClr val="FFFFFF"/>
                </a:solidFill>
              </a:uFill>
              <a:latin typeface="Calibri" panose="020F0502020204030204" pitchFamily="34" charset="0"/>
              <a:cs typeface="Calibri" panose="020F0502020204030204" pitchFamily="34" charset="0"/>
            </a:endParaRPr>
          </a:p>
          <a:p>
            <a:pPr marL="228600" indent="-227880">
              <a:lnSpc>
                <a:spcPct val="90000"/>
              </a:lnSpc>
              <a:spcBef>
                <a:spcPts val="1001"/>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Tedaviye ve yönergelere uyum sorunu : </a:t>
            </a:r>
            <a:r>
              <a:rPr lang="tr-TR" b="0" strike="noStrike" spc="-1" dirty="0">
                <a:solidFill>
                  <a:srgbClr val="0070C0"/>
                </a:solidFill>
                <a:uFill>
                  <a:solidFill>
                    <a:srgbClr val="FFFFFF"/>
                  </a:solidFill>
                </a:uFill>
                <a:latin typeface="Calibri" panose="020F0502020204030204" pitchFamily="34" charset="0"/>
                <a:cs typeface="Calibri" panose="020F0502020204030204" pitchFamily="34" charset="0"/>
              </a:rPr>
              <a:t>KOKGB, </a:t>
            </a:r>
            <a:r>
              <a:rPr lang="tr-TR" b="0" strike="noStrike" spc="-1" dirty="0" err="1">
                <a:solidFill>
                  <a:srgbClr val="0070C0"/>
                </a:solidFill>
                <a:uFill>
                  <a:solidFill>
                    <a:srgbClr val="FFFFFF"/>
                  </a:solidFill>
                </a:uFill>
                <a:latin typeface="Calibri" panose="020F0502020204030204" pitchFamily="34" charset="0"/>
                <a:cs typeface="Calibri" panose="020F0502020204030204" pitchFamily="34" charset="0"/>
              </a:rPr>
              <a:t>Reseptif</a:t>
            </a:r>
            <a:r>
              <a:rPr lang="tr-TR" b="0" strike="noStrike" spc="-1" dirty="0">
                <a:solidFill>
                  <a:srgbClr val="0070C0"/>
                </a:solidFill>
                <a:uFill>
                  <a:solidFill>
                    <a:srgbClr val="FFFFFF"/>
                  </a:solidFill>
                </a:uFill>
                <a:latin typeface="Calibri" panose="020F0502020204030204" pitchFamily="34" charset="0"/>
                <a:cs typeface="Calibri" panose="020F0502020204030204" pitchFamily="34" charset="0"/>
              </a:rPr>
              <a:t> Dil Boz, İşitme sorunu ?</a:t>
            </a:r>
            <a:endParaRPr lang="tr-TR" sz="2000" b="0" strike="noStrike" spc="-1" dirty="0">
              <a:solidFill>
                <a:srgbClr val="0070C0"/>
              </a:solidFill>
              <a:uFill>
                <a:solidFill>
                  <a:srgbClr val="FFFFFF"/>
                </a:solidFill>
              </a:uFill>
              <a:latin typeface="Calibri" panose="020F0502020204030204" pitchFamily="34" charset="0"/>
              <a:cs typeface="Calibri" panose="020F0502020204030204" pitchFamily="34" charset="0"/>
            </a:endParaRPr>
          </a:p>
          <a:p>
            <a:pPr marL="685800" lvl="1" indent="-227880">
              <a:lnSpc>
                <a:spcPct val="10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Kontrol ihtiyacı</a:t>
            </a:r>
          </a:p>
          <a:p>
            <a:pPr marL="685800" lvl="1" indent="-227880">
              <a:lnSpc>
                <a:spcPct val="10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Güç mücadelesi isteği</a:t>
            </a:r>
          </a:p>
          <a:p>
            <a:pPr marL="685800" lvl="1" indent="-227880">
              <a:lnSpc>
                <a:spcPct val="100000"/>
              </a:lnSpc>
              <a:spcBef>
                <a:spcPts val="499"/>
              </a:spcBef>
              <a:buClr>
                <a:srgbClr val="000000"/>
              </a:buClr>
              <a:buFont typeface="Arial"/>
              <a:buChar char="•"/>
            </a:pPr>
            <a:r>
              <a:rPr lang="tr-TR" sz="2000" b="0" strike="noStrike" spc="-1" dirty="0">
                <a:uFill>
                  <a:solidFill>
                    <a:srgbClr val="FFFFFF"/>
                  </a:solidFill>
                </a:uFill>
                <a:latin typeface="Calibri" panose="020F0502020204030204" pitchFamily="34" charset="0"/>
                <a:cs typeface="Calibri" panose="020F0502020204030204" pitchFamily="34" charset="0"/>
              </a:rPr>
              <a:t>Kişisel yetersizlik duygusu: yapamam diye düşünüp reddetme</a:t>
            </a:r>
          </a:p>
          <a:p>
            <a:pPr>
              <a:lnSpc>
                <a:spcPct val="90000"/>
              </a:lnSpc>
              <a:spcBef>
                <a:spcPts val="1001"/>
              </a:spcBef>
            </a:pPr>
            <a:endParaRPr lang="tr-TR" sz="2000" b="0" strike="noStrike" spc="-1" dirty="0">
              <a:uFill>
                <a:solidFill>
                  <a:srgbClr val="FFFFFF"/>
                </a:solidFill>
              </a:uFill>
              <a:latin typeface="Calibri" panose="020F0502020204030204" pitchFamily="34" charset="0"/>
              <a:cs typeface="Calibri" panose="020F0502020204030204" pitchFamily="34" charset="0"/>
            </a:endParaRPr>
          </a:p>
        </p:txBody>
      </p:sp>
      <p:sp>
        <p:nvSpPr>
          <p:cNvPr id="4" name="Metin kutusu 3">
            <a:extLst>
              <a:ext uri="{FF2B5EF4-FFF2-40B4-BE49-F238E27FC236}">
                <a16:creationId xmlns:a16="http://schemas.microsoft.com/office/drawing/2014/main" id="{DEFCF7C7-4305-A4C7-E764-D57B27316180}"/>
              </a:ext>
            </a:extLst>
          </p:cNvPr>
          <p:cNvSpPr txBox="1"/>
          <p:nvPr/>
        </p:nvSpPr>
        <p:spPr>
          <a:xfrm>
            <a:off x="8472274" y="1814668"/>
            <a:ext cx="2881166" cy="1384995"/>
          </a:xfrm>
          <a:prstGeom prst="rect">
            <a:avLst/>
          </a:prstGeom>
          <a:solidFill>
            <a:srgbClr val="92D050"/>
          </a:solidFill>
        </p:spPr>
        <p:txBody>
          <a:bodyPr wrap="square">
            <a:spAutoFit/>
          </a:bodyPr>
          <a:lstStyle/>
          <a:p>
            <a:pPr>
              <a:defRPr/>
            </a:pPr>
            <a:r>
              <a:rPr lang="tr-TR" sz="1400" dirty="0">
                <a:latin typeface="Calibri" pitchFamily="34" charset="0"/>
                <a:cs typeface="Calibri" pitchFamily="34" charset="0"/>
              </a:rPr>
              <a:t>Göz teması: 2. aydan itibaren</a:t>
            </a:r>
          </a:p>
          <a:p>
            <a:pPr>
              <a:defRPr/>
            </a:pPr>
            <a:r>
              <a:rPr lang="tr-TR" sz="1400" dirty="0">
                <a:latin typeface="Calibri" pitchFamily="34" charset="0"/>
                <a:cs typeface="Calibri" pitchFamily="34" charset="0"/>
              </a:rPr>
              <a:t>İsmine işaret etme:18 ay </a:t>
            </a:r>
          </a:p>
          <a:p>
            <a:pPr>
              <a:defRPr/>
            </a:pPr>
            <a:r>
              <a:rPr lang="tr-TR" sz="1400" dirty="0">
                <a:latin typeface="Calibri" pitchFamily="34" charset="0"/>
                <a:cs typeface="Calibri" pitchFamily="34" charset="0"/>
              </a:rPr>
              <a:t>Ortak dikkat! bakma: 8-10 ay</a:t>
            </a:r>
          </a:p>
          <a:p>
            <a:pPr>
              <a:defRPr/>
            </a:pPr>
            <a:r>
              <a:rPr lang="tr-TR" sz="1400" dirty="0">
                <a:latin typeface="Calibri" pitchFamily="34" charset="0"/>
                <a:cs typeface="Calibri" pitchFamily="34" charset="0"/>
              </a:rPr>
              <a:t>İsteme amaçlı işaret etme: 10-12 ay</a:t>
            </a:r>
          </a:p>
          <a:p>
            <a:pPr>
              <a:defRPr/>
            </a:pPr>
            <a:r>
              <a:rPr lang="tr-TR" sz="1400" dirty="0">
                <a:latin typeface="Calibri" pitchFamily="34" charset="0"/>
                <a:cs typeface="Calibri" pitchFamily="34" charset="0"/>
              </a:rPr>
              <a:t>				</a:t>
            </a:r>
          </a:p>
          <a:p>
            <a:pPr>
              <a:defRPr/>
            </a:pPr>
            <a:r>
              <a:rPr lang="tr-TR" sz="1400" dirty="0">
                <a:solidFill>
                  <a:srgbClr val="0070C0"/>
                </a:solidFill>
                <a:latin typeface="Calibri" pitchFamily="34" charset="0"/>
                <a:cs typeface="Calibri" pitchFamily="34" charset="0"/>
              </a:rPr>
              <a:t>***OSB? Gelişimsel gerilik?</a:t>
            </a:r>
          </a:p>
        </p:txBody>
      </p:sp>
      <p:sp>
        <p:nvSpPr>
          <p:cNvPr id="3" name="CustomShape 1">
            <a:extLst>
              <a:ext uri="{FF2B5EF4-FFF2-40B4-BE49-F238E27FC236}">
                <a16:creationId xmlns:a16="http://schemas.microsoft.com/office/drawing/2014/main" id="{9460444F-A399-8DDC-27EA-E1B90E2C8167}"/>
              </a:ext>
            </a:extLst>
          </p:cNvPr>
          <p:cNvSpPr/>
          <p:nvPr/>
        </p:nvSpPr>
        <p:spPr>
          <a:xfrm>
            <a:off x="1119434" y="601477"/>
            <a:ext cx="2515864" cy="650548"/>
          </a:xfrm>
          <a:prstGeom prst="rect">
            <a:avLst/>
          </a:prstGeom>
          <a:ln w="76200"/>
        </p:spPr>
        <p:style>
          <a:lnRef idx="2">
            <a:schemeClr val="dk1"/>
          </a:lnRef>
          <a:fillRef idx="1">
            <a:schemeClr val="lt1"/>
          </a:fillRef>
          <a:effectRef idx="0">
            <a:schemeClr val="dk1"/>
          </a:effectRef>
          <a:fontRef idx="minor">
            <a:schemeClr val="dk1"/>
          </a:fontRef>
        </p:style>
        <p:txBody>
          <a:bodyPr lIns="90000" tIns="45000" rIns="90000" bIns="45000" anchor="ctr"/>
          <a:lstStyle/>
          <a:p>
            <a:pPr>
              <a:lnSpc>
                <a:spcPct val="90000"/>
              </a:lnSpc>
            </a:pPr>
            <a:r>
              <a:rPr lang="tr-TR" sz="4000" b="1" spc="-1" dirty="0">
                <a:uFill>
                  <a:solidFill>
                    <a:srgbClr val="FFFFFF"/>
                  </a:solidFill>
                </a:uFill>
                <a:latin typeface="Calibri Light"/>
              </a:rPr>
              <a:t>Göz Teması</a:t>
            </a:r>
            <a:endParaRPr lang="tr-TR" sz="4000" b="0" strike="noStrike" spc="-1" dirty="0">
              <a:uFill>
                <a:solidFill>
                  <a:srgbClr val="FFFFFF"/>
                </a:solidFill>
              </a:uFill>
              <a:latin typeface="Aria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bun">
  <a:themeElements>
    <a:clrScheme name="Sabun">
      <a:dk1>
        <a:sysClr val="windowText" lastClr="000000"/>
      </a:dk1>
      <a:lt1>
        <a:sysClr val="window" lastClr="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Sabu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bu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Sabun</Template>
  <TotalTime>2191</TotalTime>
  <Words>2010</Words>
  <Application>Microsoft Office PowerPoint</Application>
  <PresentationFormat>Geniş ekran</PresentationFormat>
  <Paragraphs>259</Paragraphs>
  <Slides>26</Slides>
  <Notes>1</Notes>
  <HiddenSlides>0</HiddenSlides>
  <MMClips>2</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26</vt:i4>
      </vt:variant>
    </vt:vector>
  </HeadingPairs>
  <TitlesOfParts>
    <vt:vector size="32" baseType="lpstr">
      <vt:lpstr>Arial</vt:lpstr>
      <vt:lpstr>Calibri</vt:lpstr>
      <vt:lpstr>Calibri Light</vt:lpstr>
      <vt:lpstr>Garamond</vt:lpstr>
      <vt:lpstr>Wingdings 2</vt:lpstr>
      <vt:lpstr>Sabun</vt:lpstr>
      <vt:lpstr>Çocuk ve Ergenlerde Psikiyatrik Değerlendirme </vt:lpstr>
      <vt:lpstr>PowerPoint Sunusu</vt:lpstr>
      <vt:lpstr>PowerPoint Sunusu</vt:lpstr>
      <vt:lpstr>PowerPoint Sunusu</vt:lpstr>
      <vt:lpstr>PowerPoint Sunusu</vt:lpstr>
      <vt:lpstr>Çocuğun ve Ergenin Ruhsal Değerlendirmesinde Süreç;</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Psikiyatrik semiyoloji</dc:title>
  <dc:subject/>
  <dc:creator>ERGIN DINC</dc:creator>
  <dc:description/>
  <cp:lastModifiedBy>ugur.tekeoglu@erdogan.edu.tr</cp:lastModifiedBy>
  <cp:revision>309</cp:revision>
  <dcterms:created xsi:type="dcterms:W3CDTF">2021-09-13T19:56:19Z</dcterms:created>
  <dcterms:modified xsi:type="dcterms:W3CDTF">2024-09-04T15:45:13Z</dcterms:modified>
  <dc:language>tr-TR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Geniş ekran</vt:lpwstr>
  </property>
  <property fmtid="{D5CDD505-2E9C-101B-9397-08002B2CF9AE}" pid="9" name="ScaleCrop">
    <vt:bool>false</vt:bool>
  </property>
  <property fmtid="{D5CDD505-2E9C-101B-9397-08002B2CF9AE}" pid="10" name="ShareDoc">
    <vt:bool>false</vt:bool>
  </property>
  <property fmtid="{D5CDD505-2E9C-101B-9397-08002B2CF9AE}" pid="11" name="Slides">
    <vt:i4>56</vt:i4>
  </property>
</Properties>
</file>