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9" r:id="rId2"/>
    <p:sldId id="297" r:id="rId3"/>
    <p:sldId id="269" r:id="rId4"/>
    <p:sldId id="261" r:id="rId5"/>
    <p:sldId id="270" r:id="rId6"/>
    <p:sldId id="271" r:id="rId7"/>
    <p:sldId id="301" r:id="rId8"/>
    <p:sldId id="300" r:id="rId9"/>
    <p:sldId id="273" r:id="rId10"/>
    <p:sldId id="274" r:id="rId11"/>
    <p:sldId id="296" r:id="rId12"/>
    <p:sldId id="275" r:id="rId13"/>
    <p:sldId id="303" r:id="rId14"/>
    <p:sldId id="30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7"/>
  </p:normalViewPr>
  <p:slideViewPr>
    <p:cSldViewPr>
      <p:cViewPr varScale="1">
        <p:scale>
          <a:sx n="65" d="100"/>
          <a:sy n="65" d="100"/>
        </p:scale>
        <p:origin x="912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51C45A-4561-4D9F-A05C-93C847B08B71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715F812-CA8D-4823-AF46-B33B7576A1FD}">
      <dgm:prSet/>
      <dgm:spPr/>
      <dgm:t>
        <a:bodyPr/>
        <a:lstStyle/>
        <a:p>
          <a:r>
            <a:rPr lang="tr-TR">
              <a:latin typeface="Calibri" panose="020F0502020204030204" pitchFamily="34" charset="0"/>
              <a:cs typeface="Calibri" panose="020F0502020204030204" pitchFamily="34" charset="0"/>
            </a:rPr>
            <a:t>Okunanın anlamını anlama güçlüğü</a:t>
          </a:r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AE6E19C-60FA-4AD5-A7A8-6DD8F3C98F20}" type="parTrans" cxnId="{6CEABF47-6814-4FB1-8020-224DC347D7F3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1E193C5-264E-450A-83E9-D1F2B76FECDF}" type="sibTrans" cxnId="{6CEABF47-6814-4FB1-8020-224DC347D7F3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7E0827B-8925-42E7-9855-867BBD030383}">
      <dgm:prSet/>
      <dgm:spPr/>
      <dgm:t>
        <a:bodyPr/>
        <a:lstStyle/>
        <a:p>
          <a:r>
            <a:rPr lang="tr-TR">
              <a:latin typeface="Calibri" panose="020F0502020204030204" pitchFamily="34" charset="0"/>
              <a:cs typeface="Calibri" panose="020F0502020204030204" pitchFamily="34" charset="0"/>
            </a:rPr>
            <a:t>Harf harf söyleme/yazma güçlüğü</a:t>
          </a:r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48093A6-1D8B-4CF2-AA53-317EF1C45D5E}" type="parTrans" cxnId="{246274C9-3E48-4DF4-B8C3-244ED02C74FE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B94027E-B08E-4F43-A925-765C7A7B5318}" type="sibTrans" cxnId="{246274C9-3E48-4DF4-B8C3-244ED02C74FE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F0078E7-7E03-4A72-8C33-29343C562ED1}">
      <dgm:prSet/>
      <dgm:spPr/>
      <dgm:t>
        <a:bodyPr/>
        <a:lstStyle/>
        <a:p>
          <a:r>
            <a:rPr lang="tr-TR">
              <a:latin typeface="Calibri" panose="020F0502020204030204" pitchFamily="34" charset="0"/>
              <a:cs typeface="Calibri" panose="020F0502020204030204" pitchFamily="34" charset="0"/>
            </a:rPr>
            <a:t>Yazılı anlatım güçlükleri</a:t>
          </a:r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D0A922E-E0A2-41D7-A3A7-5877E30566D3}" type="parTrans" cxnId="{DF782D9C-E686-4E05-8A5D-86B0FC1F532A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BA34D59-9752-4945-B6F4-24AFD944C4D2}" type="sibTrans" cxnId="{DF782D9C-E686-4E05-8A5D-86B0FC1F532A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E7FDB9C-B84C-4445-98C7-A1D41EDDA644}">
      <dgm:prSet/>
      <dgm:spPr/>
      <dgm:t>
        <a:bodyPr/>
        <a:lstStyle/>
        <a:p>
          <a:r>
            <a:rPr lang="tr-TR">
              <a:latin typeface="Calibri" panose="020F0502020204030204" pitchFamily="34" charset="0"/>
              <a:cs typeface="Calibri" panose="020F0502020204030204" pitchFamily="34" charset="0"/>
            </a:rPr>
            <a:t>Sayı algısı, sayı gerçekleri ya da hesaplama güçlükleri</a:t>
          </a:r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505BFCC-96C9-4D55-A27A-7F3B8963D2E0}" type="parTrans" cxnId="{453490ED-2FE0-47BC-9CB2-462752097C2F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2C6A8E1-C728-4031-A6D4-3EA73A26CFE5}" type="sibTrans" cxnId="{453490ED-2FE0-47BC-9CB2-462752097C2F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21A5BEB-8FFD-4DCA-B543-CA2031887B8E}">
      <dgm:prSet/>
      <dgm:spPr/>
      <dgm:t>
        <a:bodyPr/>
        <a:lstStyle/>
        <a:p>
          <a:r>
            <a:rPr lang="tr-TR">
              <a:latin typeface="Calibri" panose="020F0502020204030204" pitchFamily="34" charset="0"/>
              <a:cs typeface="Calibri" panose="020F0502020204030204" pitchFamily="34" charset="0"/>
            </a:rPr>
            <a:t>Sayısal akıl yürütme güçlükleri</a:t>
          </a:r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69EFAC1-192C-40DF-AFA0-963C0ABF4E38}" type="parTrans" cxnId="{1768D13F-6D68-4BD3-83CF-4FB9985127FA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AC59B5C-9FCD-4565-96FF-8B49CC516A68}" type="sibTrans" cxnId="{1768D13F-6D68-4BD3-83CF-4FB9985127FA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450C00B-63DF-4E5A-B17E-2931AC3ED6B8}">
      <dgm:prSet/>
      <dgm:spPr/>
      <dgm:t>
        <a:bodyPr/>
        <a:lstStyle/>
        <a:p>
          <a:r>
            <a:rPr lang="tr-TR" dirty="0">
              <a:latin typeface="Calibri" panose="020F0502020204030204" pitchFamily="34" charset="0"/>
              <a:cs typeface="Calibri" panose="020F0502020204030204" pitchFamily="34" charset="0"/>
            </a:rPr>
            <a:t>Sözcük okumanın yanlış ya da yavaş ve çok çaba gerektiriyor olması</a:t>
          </a:r>
          <a:endParaRPr lang="en-US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1DF01C7-6B60-45BA-A48D-2E40CBDD54DC}" type="sibTrans" cxnId="{AEC2633A-D52B-4925-AF8B-2FC71578BB21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60CF89E-0A25-4F45-80DF-DC0F6AAFB086}" type="parTrans" cxnId="{AEC2633A-D52B-4925-AF8B-2FC71578BB21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1179F34-B4C7-4A8F-BC5E-835D9926D3A3}" type="pres">
      <dgm:prSet presAssocID="{0951C45A-4561-4D9F-A05C-93C847B08B71}" presName="vert0" presStyleCnt="0">
        <dgm:presLayoutVars>
          <dgm:dir/>
          <dgm:animOne val="branch"/>
          <dgm:animLvl val="lvl"/>
        </dgm:presLayoutVars>
      </dgm:prSet>
      <dgm:spPr/>
    </dgm:pt>
    <dgm:pt modelId="{F3DF1772-F511-4042-AF64-3C4DB733B265}" type="pres">
      <dgm:prSet presAssocID="{D450C00B-63DF-4E5A-B17E-2931AC3ED6B8}" presName="thickLine" presStyleLbl="alignNode1" presStyleIdx="0" presStyleCnt="6"/>
      <dgm:spPr/>
    </dgm:pt>
    <dgm:pt modelId="{244D8382-E032-4C84-A244-D9446EE2C32B}" type="pres">
      <dgm:prSet presAssocID="{D450C00B-63DF-4E5A-B17E-2931AC3ED6B8}" presName="horz1" presStyleCnt="0"/>
      <dgm:spPr/>
    </dgm:pt>
    <dgm:pt modelId="{77AA74EC-4879-4B46-94CA-5042FFE295F6}" type="pres">
      <dgm:prSet presAssocID="{D450C00B-63DF-4E5A-B17E-2931AC3ED6B8}" presName="tx1" presStyleLbl="revTx" presStyleIdx="0" presStyleCnt="6"/>
      <dgm:spPr/>
    </dgm:pt>
    <dgm:pt modelId="{C0991224-E708-4DB7-A8B9-8F087D41B1FE}" type="pres">
      <dgm:prSet presAssocID="{D450C00B-63DF-4E5A-B17E-2931AC3ED6B8}" presName="vert1" presStyleCnt="0"/>
      <dgm:spPr/>
    </dgm:pt>
    <dgm:pt modelId="{0B860E19-111B-4E17-AE39-BB4462BAD424}" type="pres">
      <dgm:prSet presAssocID="{4715F812-CA8D-4823-AF46-B33B7576A1FD}" presName="thickLine" presStyleLbl="alignNode1" presStyleIdx="1" presStyleCnt="6"/>
      <dgm:spPr/>
    </dgm:pt>
    <dgm:pt modelId="{4F7A965B-AB1A-4D47-80A9-8C3C408D2C88}" type="pres">
      <dgm:prSet presAssocID="{4715F812-CA8D-4823-AF46-B33B7576A1FD}" presName="horz1" presStyleCnt="0"/>
      <dgm:spPr/>
    </dgm:pt>
    <dgm:pt modelId="{ED208E3A-8A94-47EA-A9EE-251654077F3C}" type="pres">
      <dgm:prSet presAssocID="{4715F812-CA8D-4823-AF46-B33B7576A1FD}" presName="tx1" presStyleLbl="revTx" presStyleIdx="1" presStyleCnt="6"/>
      <dgm:spPr/>
    </dgm:pt>
    <dgm:pt modelId="{F7513AD7-BCCA-4171-880E-F6683470D6FB}" type="pres">
      <dgm:prSet presAssocID="{4715F812-CA8D-4823-AF46-B33B7576A1FD}" presName="vert1" presStyleCnt="0"/>
      <dgm:spPr/>
    </dgm:pt>
    <dgm:pt modelId="{085422DF-C39B-427A-BAB0-2889D7A0B2AE}" type="pres">
      <dgm:prSet presAssocID="{07E0827B-8925-42E7-9855-867BBD030383}" presName="thickLine" presStyleLbl="alignNode1" presStyleIdx="2" presStyleCnt="6"/>
      <dgm:spPr/>
    </dgm:pt>
    <dgm:pt modelId="{4B9B8F52-659C-402E-AE5F-817240FBAE17}" type="pres">
      <dgm:prSet presAssocID="{07E0827B-8925-42E7-9855-867BBD030383}" presName="horz1" presStyleCnt="0"/>
      <dgm:spPr/>
    </dgm:pt>
    <dgm:pt modelId="{5ADDA031-4CA2-428F-A11C-E5C1DDE8F637}" type="pres">
      <dgm:prSet presAssocID="{07E0827B-8925-42E7-9855-867BBD030383}" presName="tx1" presStyleLbl="revTx" presStyleIdx="2" presStyleCnt="6"/>
      <dgm:spPr/>
    </dgm:pt>
    <dgm:pt modelId="{7A5D5377-4221-43EE-B914-3B5217E5B55F}" type="pres">
      <dgm:prSet presAssocID="{07E0827B-8925-42E7-9855-867BBD030383}" presName="vert1" presStyleCnt="0"/>
      <dgm:spPr/>
    </dgm:pt>
    <dgm:pt modelId="{A87F4576-43B4-4E81-967B-0FA5E37123D8}" type="pres">
      <dgm:prSet presAssocID="{0F0078E7-7E03-4A72-8C33-29343C562ED1}" presName="thickLine" presStyleLbl="alignNode1" presStyleIdx="3" presStyleCnt="6"/>
      <dgm:spPr/>
    </dgm:pt>
    <dgm:pt modelId="{E2098308-58FB-487E-A7AF-2AFCCE8646A0}" type="pres">
      <dgm:prSet presAssocID="{0F0078E7-7E03-4A72-8C33-29343C562ED1}" presName="horz1" presStyleCnt="0"/>
      <dgm:spPr/>
    </dgm:pt>
    <dgm:pt modelId="{FF8CF4FB-EEAE-43B7-B1F2-0F057463C4FC}" type="pres">
      <dgm:prSet presAssocID="{0F0078E7-7E03-4A72-8C33-29343C562ED1}" presName="tx1" presStyleLbl="revTx" presStyleIdx="3" presStyleCnt="6"/>
      <dgm:spPr/>
    </dgm:pt>
    <dgm:pt modelId="{13094B27-A893-4769-80FA-7CEDE348F4AF}" type="pres">
      <dgm:prSet presAssocID="{0F0078E7-7E03-4A72-8C33-29343C562ED1}" presName="vert1" presStyleCnt="0"/>
      <dgm:spPr/>
    </dgm:pt>
    <dgm:pt modelId="{98021E4C-947E-44FC-84F2-7315C246A68C}" type="pres">
      <dgm:prSet presAssocID="{AE7FDB9C-B84C-4445-98C7-A1D41EDDA644}" presName="thickLine" presStyleLbl="alignNode1" presStyleIdx="4" presStyleCnt="6"/>
      <dgm:spPr/>
    </dgm:pt>
    <dgm:pt modelId="{2EFB880D-079A-4154-BF65-786E6CB94F41}" type="pres">
      <dgm:prSet presAssocID="{AE7FDB9C-B84C-4445-98C7-A1D41EDDA644}" presName="horz1" presStyleCnt="0"/>
      <dgm:spPr/>
    </dgm:pt>
    <dgm:pt modelId="{E987689C-2DD3-4584-8C1F-D464CD0B9214}" type="pres">
      <dgm:prSet presAssocID="{AE7FDB9C-B84C-4445-98C7-A1D41EDDA644}" presName="tx1" presStyleLbl="revTx" presStyleIdx="4" presStyleCnt="6"/>
      <dgm:spPr/>
    </dgm:pt>
    <dgm:pt modelId="{C15B3FE2-3CB6-4E9F-B411-F08EE13B8DC8}" type="pres">
      <dgm:prSet presAssocID="{AE7FDB9C-B84C-4445-98C7-A1D41EDDA644}" presName="vert1" presStyleCnt="0"/>
      <dgm:spPr/>
    </dgm:pt>
    <dgm:pt modelId="{91F2C197-6670-480F-AA14-9F7509B18E49}" type="pres">
      <dgm:prSet presAssocID="{421A5BEB-8FFD-4DCA-B543-CA2031887B8E}" presName="thickLine" presStyleLbl="alignNode1" presStyleIdx="5" presStyleCnt="6"/>
      <dgm:spPr/>
    </dgm:pt>
    <dgm:pt modelId="{A3D5BD80-5038-45D4-8F16-46E4BB95044F}" type="pres">
      <dgm:prSet presAssocID="{421A5BEB-8FFD-4DCA-B543-CA2031887B8E}" presName="horz1" presStyleCnt="0"/>
      <dgm:spPr/>
    </dgm:pt>
    <dgm:pt modelId="{F3174A29-B1C7-47B0-9A23-DD530DD62F59}" type="pres">
      <dgm:prSet presAssocID="{421A5BEB-8FFD-4DCA-B543-CA2031887B8E}" presName="tx1" presStyleLbl="revTx" presStyleIdx="5" presStyleCnt="6"/>
      <dgm:spPr/>
    </dgm:pt>
    <dgm:pt modelId="{7A70E7D7-E2FD-4917-8B35-6328630BD549}" type="pres">
      <dgm:prSet presAssocID="{421A5BEB-8FFD-4DCA-B543-CA2031887B8E}" presName="vert1" presStyleCnt="0"/>
      <dgm:spPr/>
    </dgm:pt>
  </dgm:ptLst>
  <dgm:cxnLst>
    <dgm:cxn modelId="{B2B9C915-ECFF-4658-8458-8ABA1640BDEC}" type="presOf" srcId="{D450C00B-63DF-4E5A-B17E-2931AC3ED6B8}" destId="{77AA74EC-4879-4B46-94CA-5042FFE295F6}" srcOrd="0" destOrd="0" presId="urn:microsoft.com/office/officeart/2008/layout/LinedList"/>
    <dgm:cxn modelId="{DB637235-C209-49C4-ABAA-08333BC273D6}" type="presOf" srcId="{0951C45A-4561-4D9F-A05C-93C847B08B71}" destId="{91179F34-B4C7-4A8F-BC5E-835D9926D3A3}" srcOrd="0" destOrd="0" presId="urn:microsoft.com/office/officeart/2008/layout/LinedList"/>
    <dgm:cxn modelId="{AEC2633A-D52B-4925-AF8B-2FC71578BB21}" srcId="{0951C45A-4561-4D9F-A05C-93C847B08B71}" destId="{D450C00B-63DF-4E5A-B17E-2931AC3ED6B8}" srcOrd="0" destOrd="0" parTransId="{B60CF89E-0A25-4F45-80DF-DC0F6AAFB086}" sibTransId="{A1DF01C7-6B60-45BA-A48D-2E40CBDD54DC}"/>
    <dgm:cxn modelId="{1768D13F-6D68-4BD3-83CF-4FB9985127FA}" srcId="{0951C45A-4561-4D9F-A05C-93C847B08B71}" destId="{421A5BEB-8FFD-4DCA-B543-CA2031887B8E}" srcOrd="5" destOrd="0" parTransId="{B69EFAC1-192C-40DF-AFA0-963C0ABF4E38}" sibTransId="{0AC59B5C-9FCD-4565-96FF-8B49CC516A68}"/>
    <dgm:cxn modelId="{6CEABF47-6814-4FB1-8020-224DC347D7F3}" srcId="{0951C45A-4561-4D9F-A05C-93C847B08B71}" destId="{4715F812-CA8D-4823-AF46-B33B7576A1FD}" srcOrd="1" destOrd="0" parTransId="{3AE6E19C-60FA-4AD5-A7A8-6DD8F3C98F20}" sibTransId="{F1E193C5-264E-450A-83E9-D1F2B76FECDF}"/>
    <dgm:cxn modelId="{DF38378C-7A43-42D9-9DBF-1A31EEC8BEBD}" type="presOf" srcId="{AE7FDB9C-B84C-4445-98C7-A1D41EDDA644}" destId="{E987689C-2DD3-4584-8C1F-D464CD0B9214}" srcOrd="0" destOrd="0" presId="urn:microsoft.com/office/officeart/2008/layout/LinedList"/>
    <dgm:cxn modelId="{DF782D9C-E686-4E05-8A5D-86B0FC1F532A}" srcId="{0951C45A-4561-4D9F-A05C-93C847B08B71}" destId="{0F0078E7-7E03-4A72-8C33-29343C562ED1}" srcOrd="3" destOrd="0" parTransId="{8D0A922E-E0A2-41D7-A3A7-5877E30566D3}" sibTransId="{5BA34D59-9752-4945-B6F4-24AFD944C4D2}"/>
    <dgm:cxn modelId="{2188B6B3-AE67-4D44-B31D-1975BCB6944C}" type="presOf" srcId="{4715F812-CA8D-4823-AF46-B33B7576A1FD}" destId="{ED208E3A-8A94-47EA-A9EE-251654077F3C}" srcOrd="0" destOrd="0" presId="urn:microsoft.com/office/officeart/2008/layout/LinedList"/>
    <dgm:cxn modelId="{7BDB0CB7-E207-4164-A0D9-DC6DC498BC2A}" type="presOf" srcId="{0F0078E7-7E03-4A72-8C33-29343C562ED1}" destId="{FF8CF4FB-EEAE-43B7-B1F2-0F057463C4FC}" srcOrd="0" destOrd="0" presId="urn:microsoft.com/office/officeart/2008/layout/LinedList"/>
    <dgm:cxn modelId="{74D4E8BB-B7AC-469F-817A-027A0F79FCE6}" type="presOf" srcId="{421A5BEB-8FFD-4DCA-B543-CA2031887B8E}" destId="{F3174A29-B1C7-47B0-9A23-DD530DD62F59}" srcOrd="0" destOrd="0" presId="urn:microsoft.com/office/officeart/2008/layout/LinedList"/>
    <dgm:cxn modelId="{246274C9-3E48-4DF4-B8C3-244ED02C74FE}" srcId="{0951C45A-4561-4D9F-A05C-93C847B08B71}" destId="{07E0827B-8925-42E7-9855-867BBD030383}" srcOrd="2" destOrd="0" parTransId="{648093A6-1D8B-4CF2-AA53-317EF1C45D5E}" sibTransId="{3B94027E-B08E-4F43-A925-765C7A7B5318}"/>
    <dgm:cxn modelId="{E55206EB-9727-41A4-8382-242118BC49C7}" type="presOf" srcId="{07E0827B-8925-42E7-9855-867BBD030383}" destId="{5ADDA031-4CA2-428F-A11C-E5C1DDE8F637}" srcOrd="0" destOrd="0" presId="urn:microsoft.com/office/officeart/2008/layout/LinedList"/>
    <dgm:cxn modelId="{453490ED-2FE0-47BC-9CB2-462752097C2F}" srcId="{0951C45A-4561-4D9F-A05C-93C847B08B71}" destId="{AE7FDB9C-B84C-4445-98C7-A1D41EDDA644}" srcOrd="4" destOrd="0" parTransId="{E505BFCC-96C9-4D55-A27A-7F3B8963D2E0}" sibTransId="{62C6A8E1-C728-4031-A6D4-3EA73A26CFE5}"/>
    <dgm:cxn modelId="{2FC45E68-3B16-4475-A615-AE538FC5636B}" type="presParOf" srcId="{91179F34-B4C7-4A8F-BC5E-835D9926D3A3}" destId="{F3DF1772-F511-4042-AF64-3C4DB733B265}" srcOrd="0" destOrd="0" presId="urn:microsoft.com/office/officeart/2008/layout/LinedList"/>
    <dgm:cxn modelId="{5CEE7A4D-521D-4EBB-BF98-1EE027B431CA}" type="presParOf" srcId="{91179F34-B4C7-4A8F-BC5E-835D9926D3A3}" destId="{244D8382-E032-4C84-A244-D9446EE2C32B}" srcOrd="1" destOrd="0" presId="urn:microsoft.com/office/officeart/2008/layout/LinedList"/>
    <dgm:cxn modelId="{4733A4AF-B8DB-4C15-86B5-F73940243A65}" type="presParOf" srcId="{244D8382-E032-4C84-A244-D9446EE2C32B}" destId="{77AA74EC-4879-4B46-94CA-5042FFE295F6}" srcOrd="0" destOrd="0" presId="urn:microsoft.com/office/officeart/2008/layout/LinedList"/>
    <dgm:cxn modelId="{10E4F342-C060-430A-A3FC-32C7CFFC5926}" type="presParOf" srcId="{244D8382-E032-4C84-A244-D9446EE2C32B}" destId="{C0991224-E708-4DB7-A8B9-8F087D41B1FE}" srcOrd="1" destOrd="0" presId="urn:microsoft.com/office/officeart/2008/layout/LinedList"/>
    <dgm:cxn modelId="{0441D9C0-B572-4BE0-BDBD-4460C175B0A1}" type="presParOf" srcId="{91179F34-B4C7-4A8F-BC5E-835D9926D3A3}" destId="{0B860E19-111B-4E17-AE39-BB4462BAD424}" srcOrd="2" destOrd="0" presId="urn:microsoft.com/office/officeart/2008/layout/LinedList"/>
    <dgm:cxn modelId="{67B3A689-5C8A-4E66-AD71-BC74ABE3C07D}" type="presParOf" srcId="{91179F34-B4C7-4A8F-BC5E-835D9926D3A3}" destId="{4F7A965B-AB1A-4D47-80A9-8C3C408D2C88}" srcOrd="3" destOrd="0" presId="urn:microsoft.com/office/officeart/2008/layout/LinedList"/>
    <dgm:cxn modelId="{2EEA731B-5105-45D2-9082-14FA44FF47C7}" type="presParOf" srcId="{4F7A965B-AB1A-4D47-80A9-8C3C408D2C88}" destId="{ED208E3A-8A94-47EA-A9EE-251654077F3C}" srcOrd="0" destOrd="0" presId="urn:microsoft.com/office/officeart/2008/layout/LinedList"/>
    <dgm:cxn modelId="{C49A618F-CAEB-47F7-A094-51D6C00C9972}" type="presParOf" srcId="{4F7A965B-AB1A-4D47-80A9-8C3C408D2C88}" destId="{F7513AD7-BCCA-4171-880E-F6683470D6FB}" srcOrd="1" destOrd="0" presId="urn:microsoft.com/office/officeart/2008/layout/LinedList"/>
    <dgm:cxn modelId="{205531A6-AE78-4D28-921E-AD4FF84A658E}" type="presParOf" srcId="{91179F34-B4C7-4A8F-BC5E-835D9926D3A3}" destId="{085422DF-C39B-427A-BAB0-2889D7A0B2AE}" srcOrd="4" destOrd="0" presId="urn:microsoft.com/office/officeart/2008/layout/LinedList"/>
    <dgm:cxn modelId="{4D905461-AFD2-492E-9042-DFBB18510CD4}" type="presParOf" srcId="{91179F34-B4C7-4A8F-BC5E-835D9926D3A3}" destId="{4B9B8F52-659C-402E-AE5F-817240FBAE17}" srcOrd="5" destOrd="0" presId="urn:microsoft.com/office/officeart/2008/layout/LinedList"/>
    <dgm:cxn modelId="{DD688444-FAC9-4C66-B97F-0323310B831F}" type="presParOf" srcId="{4B9B8F52-659C-402E-AE5F-817240FBAE17}" destId="{5ADDA031-4CA2-428F-A11C-E5C1DDE8F637}" srcOrd="0" destOrd="0" presId="urn:microsoft.com/office/officeart/2008/layout/LinedList"/>
    <dgm:cxn modelId="{0CA8D101-96A2-4069-A58E-56BC2C5C8D70}" type="presParOf" srcId="{4B9B8F52-659C-402E-AE5F-817240FBAE17}" destId="{7A5D5377-4221-43EE-B914-3B5217E5B55F}" srcOrd="1" destOrd="0" presId="urn:microsoft.com/office/officeart/2008/layout/LinedList"/>
    <dgm:cxn modelId="{7FF9054C-795F-4158-BA1D-12A5DDC3BFFD}" type="presParOf" srcId="{91179F34-B4C7-4A8F-BC5E-835D9926D3A3}" destId="{A87F4576-43B4-4E81-967B-0FA5E37123D8}" srcOrd="6" destOrd="0" presId="urn:microsoft.com/office/officeart/2008/layout/LinedList"/>
    <dgm:cxn modelId="{734D9F33-A5CD-43AB-98F1-449152B80F42}" type="presParOf" srcId="{91179F34-B4C7-4A8F-BC5E-835D9926D3A3}" destId="{E2098308-58FB-487E-A7AF-2AFCCE8646A0}" srcOrd="7" destOrd="0" presId="urn:microsoft.com/office/officeart/2008/layout/LinedList"/>
    <dgm:cxn modelId="{1A3F3751-A42B-4DDE-87E5-0305054CA735}" type="presParOf" srcId="{E2098308-58FB-487E-A7AF-2AFCCE8646A0}" destId="{FF8CF4FB-EEAE-43B7-B1F2-0F057463C4FC}" srcOrd="0" destOrd="0" presId="urn:microsoft.com/office/officeart/2008/layout/LinedList"/>
    <dgm:cxn modelId="{5814EEFF-5D05-409C-886C-7A73A52BF864}" type="presParOf" srcId="{E2098308-58FB-487E-A7AF-2AFCCE8646A0}" destId="{13094B27-A893-4769-80FA-7CEDE348F4AF}" srcOrd="1" destOrd="0" presId="urn:microsoft.com/office/officeart/2008/layout/LinedList"/>
    <dgm:cxn modelId="{21E7AAC4-E308-42C0-8E55-D45526134840}" type="presParOf" srcId="{91179F34-B4C7-4A8F-BC5E-835D9926D3A3}" destId="{98021E4C-947E-44FC-84F2-7315C246A68C}" srcOrd="8" destOrd="0" presId="urn:microsoft.com/office/officeart/2008/layout/LinedList"/>
    <dgm:cxn modelId="{08B740F8-BC43-417A-B4CC-64D5D0A2CE54}" type="presParOf" srcId="{91179F34-B4C7-4A8F-BC5E-835D9926D3A3}" destId="{2EFB880D-079A-4154-BF65-786E6CB94F41}" srcOrd="9" destOrd="0" presId="urn:microsoft.com/office/officeart/2008/layout/LinedList"/>
    <dgm:cxn modelId="{957C0D23-0FDA-4AAB-952C-CA08FFD20884}" type="presParOf" srcId="{2EFB880D-079A-4154-BF65-786E6CB94F41}" destId="{E987689C-2DD3-4584-8C1F-D464CD0B9214}" srcOrd="0" destOrd="0" presId="urn:microsoft.com/office/officeart/2008/layout/LinedList"/>
    <dgm:cxn modelId="{45BF7CF7-BD9D-4B08-B958-FFA6010FD835}" type="presParOf" srcId="{2EFB880D-079A-4154-BF65-786E6CB94F41}" destId="{C15B3FE2-3CB6-4E9F-B411-F08EE13B8DC8}" srcOrd="1" destOrd="0" presId="urn:microsoft.com/office/officeart/2008/layout/LinedList"/>
    <dgm:cxn modelId="{763A92D7-CC11-479E-A47C-FDE5627463DB}" type="presParOf" srcId="{91179F34-B4C7-4A8F-BC5E-835D9926D3A3}" destId="{91F2C197-6670-480F-AA14-9F7509B18E49}" srcOrd="10" destOrd="0" presId="urn:microsoft.com/office/officeart/2008/layout/LinedList"/>
    <dgm:cxn modelId="{E1951511-6748-4AE2-A993-335C3B36829D}" type="presParOf" srcId="{91179F34-B4C7-4A8F-BC5E-835D9926D3A3}" destId="{A3D5BD80-5038-45D4-8F16-46E4BB95044F}" srcOrd="11" destOrd="0" presId="urn:microsoft.com/office/officeart/2008/layout/LinedList"/>
    <dgm:cxn modelId="{F6CDA084-FAFE-4150-BB29-55C376D98279}" type="presParOf" srcId="{A3D5BD80-5038-45D4-8F16-46E4BB95044F}" destId="{F3174A29-B1C7-47B0-9A23-DD530DD62F59}" srcOrd="0" destOrd="0" presId="urn:microsoft.com/office/officeart/2008/layout/LinedList"/>
    <dgm:cxn modelId="{E95E0D8E-A7EA-4CB2-8617-013472C5B713}" type="presParOf" srcId="{A3D5BD80-5038-45D4-8F16-46E4BB95044F}" destId="{7A70E7D7-E2FD-4917-8B35-6328630BD54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DF1772-F511-4042-AF64-3C4DB733B265}">
      <dsp:nvSpPr>
        <dsp:cNvPr id="0" name=""/>
        <dsp:cNvSpPr/>
      </dsp:nvSpPr>
      <dsp:spPr>
        <a:xfrm>
          <a:off x="0" y="1397"/>
          <a:ext cx="607046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AA74EC-4879-4B46-94CA-5042FFE295F6}">
      <dsp:nvSpPr>
        <dsp:cNvPr id="0" name=""/>
        <dsp:cNvSpPr/>
      </dsp:nvSpPr>
      <dsp:spPr>
        <a:xfrm>
          <a:off x="0" y="1397"/>
          <a:ext cx="6070462" cy="476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700" kern="1200" dirty="0">
              <a:latin typeface="Calibri" panose="020F0502020204030204" pitchFamily="34" charset="0"/>
              <a:cs typeface="Calibri" panose="020F0502020204030204" pitchFamily="34" charset="0"/>
            </a:rPr>
            <a:t>Sözcük okumanın yanlış ya da yavaş ve çok çaba gerektiriyor olması</a:t>
          </a:r>
          <a:endParaRPr lang="en-US" sz="17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1397"/>
        <a:ext cx="6070462" cy="476639"/>
      </dsp:txXfrm>
    </dsp:sp>
    <dsp:sp modelId="{0B860E19-111B-4E17-AE39-BB4462BAD424}">
      <dsp:nvSpPr>
        <dsp:cNvPr id="0" name=""/>
        <dsp:cNvSpPr/>
      </dsp:nvSpPr>
      <dsp:spPr>
        <a:xfrm>
          <a:off x="0" y="478037"/>
          <a:ext cx="607046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208E3A-8A94-47EA-A9EE-251654077F3C}">
      <dsp:nvSpPr>
        <dsp:cNvPr id="0" name=""/>
        <dsp:cNvSpPr/>
      </dsp:nvSpPr>
      <dsp:spPr>
        <a:xfrm>
          <a:off x="0" y="478037"/>
          <a:ext cx="6070462" cy="476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700" kern="1200">
              <a:latin typeface="Calibri" panose="020F0502020204030204" pitchFamily="34" charset="0"/>
              <a:cs typeface="Calibri" panose="020F0502020204030204" pitchFamily="34" charset="0"/>
            </a:rPr>
            <a:t>Okunanın anlamını anlama güçlüğü</a:t>
          </a:r>
          <a:endParaRPr lang="en-US" sz="1700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478037"/>
        <a:ext cx="6070462" cy="476639"/>
      </dsp:txXfrm>
    </dsp:sp>
    <dsp:sp modelId="{085422DF-C39B-427A-BAB0-2889D7A0B2AE}">
      <dsp:nvSpPr>
        <dsp:cNvPr id="0" name=""/>
        <dsp:cNvSpPr/>
      </dsp:nvSpPr>
      <dsp:spPr>
        <a:xfrm>
          <a:off x="0" y="954676"/>
          <a:ext cx="607046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DDA031-4CA2-428F-A11C-E5C1DDE8F637}">
      <dsp:nvSpPr>
        <dsp:cNvPr id="0" name=""/>
        <dsp:cNvSpPr/>
      </dsp:nvSpPr>
      <dsp:spPr>
        <a:xfrm>
          <a:off x="0" y="954676"/>
          <a:ext cx="6070462" cy="476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700" kern="1200">
              <a:latin typeface="Calibri" panose="020F0502020204030204" pitchFamily="34" charset="0"/>
              <a:cs typeface="Calibri" panose="020F0502020204030204" pitchFamily="34" charset="0"/>
            </a:rPr>
            <a:t>Harf harf söyleme/yazma güçlüğü</a:t>
          </a:r>
          <a:endParaRPr lang="en-US" sz="1700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954676"/>
        <a:ext cx="6070462" cy="476639"/>
      </dsp:txXfrm>
    </dsp:sp>
    <dsp:sp modelId="{A87F4576-43B4-4E81-967B-0FA5E37123D8}">
      <dsp:nvSpPr>
        <dsp:cNvPr id="0" name=""/>
        <dsp:cNvSpPr/>
      </dsp:nvSpPr>
      <dsp:spPr>
        <a:xfrm>
          <a:off x="0" y="1431315"/>
          <a:ext cx="607046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8CF4FB-EEAE-43B7-B1F2-0F057463C4FC}">
      <dsp:nvSpPr>
        <dsp:cNvPr id="0" name=""/>
        <dsp:cNvSpPr/>
      </dsp:nvSpPr>
      <dsp:spPr>
        <a:xfrm>
          <a:off x="0" y="1431315"/>
          <a:ext cx="6070462" cy="476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700" kern="1200">
              <a:latin typeface="Calibri" panose="020F0502020204030204" pitchFamily="34" charset="0"/>
              <a:cs typeface="Calibri" panose="020F0502020204030204" pitchFamily="34" charset="0"/>
            </a:rPr>
            <a:t>Yazılı anlatım güçlükleri</a:t>
          </a:r>
          <a:endParaRPr lang="en-US" sz="1700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1431315"/>
        <a:ext cx="6070462" cy="476639"/>
      </dsp:txXfrm>
    </dsp:sp>
    <dsp:sp modelId="{98021E4C-947E-44FC-84F2-7315C246A68C}">
      <dsp:nvSpPr>
        <dsp:cNvPr id="0" name=""/>
        <dsp:cNvSpPr/>
      </dsp:nvSpPr>
      <dsp:spPr>
        <a:xfrm>
          <a:off x="0" y="1907955"/>
          <a:ext cx="607046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87689C-2DD3-4584-8C1F-D464CD0B9214}">
      <dsp:nvSpPr>
        <dsp:cNvPr id="0" name=""/>
        <dsp:cNvSpPr/>
      </dsp:nvSpPr>
      <dsp:spPr>
        <a:xfrm>
          <a:off x="0" y="1907955"/>
          <a:ext cx="6070462" cy="476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700" kern="1200">
              <a:latin typeface="Calibri" panose="020F0502020204030204" pitchFamily="34" charset="0"/>
              <a:cs typeface="Calibri" panose="020F0502020204030204" pitchFamily="34" charset="0"/>
            </a:rPr>
            <a:t>Sayı algısı, sayı gerçekleri ya da hesaplama güçlükleri</a:t>
          </a:r>
          <a:endParaRPr lang="en-US" sz="1700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1907955"/>
        <a:ext cx="6070462" cy="476639"/>
      </dsp:txXfrm>
    </dsp:sp>
    <dsp:sp modelId="{91F2C197-6670-480F-AA14-9F7509B18E49}">
      <dsp:nvSpPr>
        <dsp:cNvPr id="0" name=""/>
        <dsp:cNvSpPr/>
      </dsp:nvSpPr>
      <dsp:spPr>
        <a:xfrm>
          <a:off x="0" y="2384594"/>
          <a:ext cx="607046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174A29-B1C7-47B0-9A23-DD530DD62F59}">
      <dsp:nvSpPr>
        <dsp:cNvPr id="0" name=""/>
        <dsp:cNvSpPr/>
      </dsp:nvSpPr>
      <dsp:spPr>
        <a:xfrm>
          <a:off x="0" y="2384594"/>
          <a:ext cx="6070462" cy="476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700" kern="1200">
              <a:latin typeface="Calibri" panose="020F0502020204030204" pitchFamily="34" charset="0"/>
              <a:cs typeface="Calibri" panose="020F0502020204030204" pitchFamily="34" charset="0"/>
            </a:rPr>
            <a:t>Sayısal akıl yürütme güçlükleri</a:t>
          </a:r>
          <a:endParaRPr lang="en-US" sz="1700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2384594"/>
        <a:ext cx="6070462" cy="4766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D9F75050-0E15-4C5B-92B0-66D068882F1F}" type="datetimeFigureOut">
              <a:rPr lang="tr-TR" smtClean="0"/>
              <a:pPr/>
              <a:t>9.09.2024</a:t>
            </a:fld>
            <a:endParaRPr lang="tr-TR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92722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9.09.2024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5133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9.09.2024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4123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9.09.2024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12612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 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F75050-0E15-4C5B-92B0-66D068882F1F}" type="datetimeFigureOut">
              <a:rPr lang="tr-TR" smtClean="0"/>
              <a:pPr/>
              <a:t>9.09.2024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891468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9.09.2024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65247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9.09.2024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66788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9.09.2024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80649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9.09.2024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12418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9.09.2024</a:t>
            </a:fld>
            <a:endParaRPr lang="tr-T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tr-T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19540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D9F75050-0E15-4C5B-92B0-66D068882F1F}" type="datetimeFigureOut">
              <a:rPr lang="tr-TR" smtClean="0"/>
              <a:pPr/>
              <a:t>9.09.2024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1317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9.09.2024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3199464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youtube.com/watch?v=RBC7Qf76BKA&amp;t=3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1">
            <a:extLst>
              <a:ext uri="{FF2B5EF4-FFF2-40B4-BE49-F238E27FC236}">
                <a16:creationId xmlns:a16="http://schemas.microsoft.com/office/drawing/2014/main" id="{BEBBBF70-6ABC-46E8-A293-73A60B8E2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457200"/>
            <a:ext cx="11281609" cy="5943603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tr-TR"/>
          </a:p>
        </p:txBody>
      </p:sp>
      <p:sp>
        <p:nvSpPr>
          <p:cNvPr id="10" name="Rectangle 13">
            <a:extLst>
              <a:ext uri="{FF2B5EF4-FFF2-40B4-BE49-F238E27FC236}">
                <a16:creationId xmlns:a16="http://schemas.microsoft.com/office/drawing/2014/main" id="{05388887-43DC-4FAF-9400-7925701AFE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621793"/>
            <a:ext cx="10954512" cy="5614416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353249" y="1348844"/>
            <a:ext cx="5716338" cy="3042706"/>
          </a:xfrm>
        </p:spPr>
        <p:txBody>
          <a:bodyPr>
            <a:normAutofit/>
          </a:bodyPr>
          <a:lstStyle/>
          <a:p>
            <a:r>
              <a:rPr lang="tr-TR" sz="6000" dirty="0">
                <a:latin typeface="Calibri" panose="020F0502020204030204" pitchFamily="34" charset="0"/>
                <a:cs typeface="Calibri" panose="020F0502020204030204" pitchFamily="34" charset="0"/>
              </a:rPr>
              <a:t>Özgül Öğrenme Güçlüğü</a:t>
            </a:r>
          </a:p>
        </p:txBody>
      </p:sp>
      <p:sp>
        <p:nvSpPr>
          <p:cNvPr id="7" name="Alt Başlık 6">
            <a:extLst>
              <a:ext uri="{FF2B5EF4-FFF2-40B4-BE49-F238E27FC236}">
                <a16:creationId xmlns:a16="http://schemas.microsoft.com/office/drawing/2014/main" id="{DFD92EAD-846C-BF48-8A95-AD1EE69B4D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33786" y="4682062"/>
            <a:ext cx="5355264" cy="95097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tr-TR" sz="1500" dirty="0">
                <a:latin typeface="Calibri" panose="020F0502020204030204" pitchFamily="34" charset="0"/>
                <a:cs typeface="Calibri" panose="020F0502020204030204" pitchFamily="34" charset="0"/>
              </a:rPr>
              <a:t>Dr. Öğr. Üyesi Uğur TEKEOĞLU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tr-TR" sz="1500" dirty="0">
                <a:latin typeface="Calibri" panose="020F0502020204030204" pitchFamily="34" charset="0"/>
                <a:cs typeface="Calibri" panose="020F0502020204030204" pitchFamily="34" charset="0"/>
              </a:rPr>
              <a:t>Recep Tayyip Erdoğan Üniversitesi Tıp Fakültesi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tr-TR" sz="1500" dirty="0">
                <a:latin typeface="Calibri" panose="020F0502020204030204" pitchFamily="34" charset="0"/>
                <a:cs typeface="Calibri" panose="020F0502020204030204" pitchFamily="34" charset="0"/>
              </a:rPr>
              <a:t>Çocuk ve Ergen Ruh Sağlığı ve Hastalıkları Anabilim Dalı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tr-TR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2FD4B7-706B-4F5C-A0C7-7D69677C7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51298" y="446824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6E6DC6E-1FA3-4048-B867-BDB51763F3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365598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E066135-B6C1-4001-B7CC-53A443DF25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57238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3AD82B4-5F4B-4968-B15E-29DCF8592D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365598" y="1092118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 descr="C:\Users\win7\Desktop\unnamed.jpg"/>
          <p:cNvPicPr>
            <a:picLocks noChangeAspect="1" noChangeArrowheads="1"/>
          </p:cNvPicPr>
          <p:nvPr/>
        </p:nvPicPr>
        <p:blipFill>
          <a:blip r:embed="rId2"/>
          <a:srcRect r="9777" b="-1"/>
          <a:stretch/>
        </p:blipFill>
        <p:spPr bwMode="auto">
          <a:xfrm>
            <a:off x="1241170" y="2382753"/>
            <a:ext cx="3752067" cy="21105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7" name="Rectangle 5146">
            <a:extLst>
              <a:ext uri="{FF2B5EF4-FFF2-40B4-BE49-F238E27FC236}">
                <a16:creationId xmlns:a16="http://schemas.microsoft.com/office/drawing/2014/main" id="{282E2A95-1A08-4118-83C6-B1CA5648E0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9" name="Rectangle 5148">
            <a:extLst>
              <a:ext uri="{FF2B5EF4-FFF2-40B4-BE49-F238E27FC236}">
                <a16:creationId xmlns:a16="http://schemas.microsoft.com/office/drawing/2014/main" id="{2FFEFC7E-85EE-4AC9-A351-FBEB13A1D6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321801" y="612843"/>
            <a:ext cx="2312480" cy="1499738"/>
          </a:xfrm>
        </p:spPr>
        <p:txBody>
          <a:bodyPr anchor="b">
            <a:normAutofit/>
          </a:bodyPr>
          <a:lstStyle/>
          <a:p>
            <a:r>
              <a:rPr lang="tr-TR" sz="2800" dirty="0">
                <a:latin typeface="Calibri" panose="020F0502020204030204" pitchFamily="34" charset="0"/>
                <a:cs typeface="Calibri" panose="020F0502020204030204" pitchFamily="34" charset="0"/>
              </a:rPr>
              <a:t>Tanısal Araçlar</a:t>
            </a:r>
          </a:p>
        </p:txBody>
      </p:sp>
      <p:sp>
        <p:nvSpPr>
          <p:cNvPr id="5151" name="Rectangle 5150">
            <a:extLst>
              <a:ext uri="{FF2B5EF4-FFF2-40B4-BE49-F238E27FC236}">
                <a16:creationId xmlns:a16="http://schemas.microsoft.com/office/drawing/2014/main" id="{68DC0EC7-60EA-4BD3-BC04-D547DE1B28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0122" y="413053"/>
            <a:ext cx="8212114" cy="6064596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tr-TR"/>
          </a:p>
        </p:txBody>
      </p:sp>
      <p:pic>
        <p:nvPicPr>
          <p:cNvPr id="5122" name="Picture 2" descr="Gesell Gelişim Testi - Eskişehir Kardelen Rehabilitasyon">
            <a:extLst>
              <a:ext uri="{FF2B5EF4-FFF2-40B4-BE49-F238E27FC236}">
                <a16:creationId xmlns:a16="http://schemas.microsoft.com/office/drawing/2014/main" id="{C73481F2-37D4-7DAA-B7D8-F27509B950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01" y="1701988"/>
            <a:ext cx="7237877" cy="348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9321801" y="2149813"/>
            <a:ext cx="2312479" cy="4046706"/>
          </a:xfrm>
        </p:spPr>
        <p:txBody>
          <a:bodyPr>
            <a:normAutofit/>
          </a:bodyPr>
          <a:lstStyle/>
          <a:p>
            <a:r>
              <a:rPr lang="tr-T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WISC-R, WISC-IV zeka testleri</a:t>
            </a:r>
          </a:p>
          <a:p>
            <a:r>
              <a:rPr lang="tr-T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ÖÖG Test Bataryası</a:t>
            </a:r>
          </a:p>
          <a:p>
            <a:r>
              <a:rPr lang="tr-TR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Gesell</a:t>
            </a:r>
            <a:r>
              <a:rPr lang="tr-T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gelişimsel figürleri</a:t>
            </a:r>
          </a:p>
          <a:p>
            <a:r>
              <a:rPr lang="tr-T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Saat çizimi</a:t>
            </a:r>
          </a:p>
          <a:p>
            <a:r>
              <a:rPr lang="tr-T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cümle yazma</a:t>
            </a:r>
          </a:p>
          <a:p>
            <a:r>
              <a:rPr lang="tr-T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dk’da okunan doğru kelime sayısı</a:t>
            </a:r>
          </a:p>
          <a:p>
            <a:r>
              <a:rPr lang="tr-T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Sağ-sol ayrımı, </a:t>
            </a:r>
            <a:r>
              <a:rPr lang="tr-TR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lateralleştirme</a:t>
            </a:r>
            <a:r>
              <a:rPr lang="tr-T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yönleri</a:t>
            </a:r>
          </a:p>
        </p:txBody>
      </p:sp>
      <p:sp>
        <p:nvSpPr>
          <p:cNvPr id="5153" name="Rectangle 5152">
            <a:extLst>
              <a:ext uri="{FF2B5EF4-FFF2-40B4-BE49-F238E27FC236}">
                <a16:creationId xmlns:a16="http://schemas.microsoft.com/office/drawing/2014/main" id="{CB2511BB-FC4C-45F3-94EB-661D6806C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56699" y="413053"/>
            <a:ext cx="2616201" cy="6064596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EF35BF45-CCB5-4261-9CB3-98487052A8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  <p:txBody>
          <a:bodyPr/>
          <a:lstStyle/>
          <a:p>
            <a:endParaRPr lang="tr-TR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5C2ACDD3-1C0D-4973-A7BA-E0870483C1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44D7B12E-4F12-4C02-B0DB-0D7ADF3C32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5458121" cy="58978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C:\Users\win7\Downloads\WhatsApp Image 2022-02-10 at 18.15.23.jpeg"/>
          <p:cNvPicPr>
            <a:picLocks noChangeAspect="1" noChangeArrowheads="1"/>
          </p:cNvPicPr>
          <p:nvPr/>
        </p:nvPicPr>
        <p:blipFill>
          <a:blip r:embed="rId2"/>
          <a:srcRect t="2606" r="2" b="15960"/>
          <a:stretch/>
        </p:blipFill>
        <p:spPr bwMode="auto">
          <a:xfrm>
            <a:off x="643467" y="643467"/>
            <a:ext cx="5130799" cy="5571066"/>
          </a:xfrm>
          <a:prstGeom prst="rect">
            <a:avLst/>
          </a:prstGeom>
          <a:noFill/>
        </p:spPr>
      </p:pic>
      <p:sp>
        <p:nvSpPr>
          <p:cNvPr id="1037" name="Rectangle 1036">
            <a:extLst>
              <a:ext uri="{FF2B5EF4-FFF2-40B4-BE49-F238E27FC236}">
                <a16:creationId xmlns:a16="http://schemas.microsoft.com/office/drawing/2014/main" id="{1487778C-E680-4DB2-99A9-876F40CD61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45690" y="480060"/>
            <a:ext cx="5458121" cy="58978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win7\Downloads\WhatsApp Image 2022-02-10 at 18.43.57.jpeg"/>
          <p:cNvPicPr>
            <a:picLocks noChangeAspect="1" noChangeArrowheads="1"/>
          </p:cNvPicPr>
          <p:nvPr/>
        </p:nvPicPr>
        <p:blipFill>
          <a:blip r:embed="rId3"/>
          <a:srcRect r="2" b="18566"/>
          <a:stretch/>
        </p:blipFill>
        <p:spPr bwMode="auto">
          <a:xfrm>
            <a:off x="6412145" y="643467"/>
            <a:ext cx="5130799" cy="5571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chemeClr val="bg2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E25BDA2-3F4D-4B38-90E7-989465ECDD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5EEA05-AD42-442F-B6C6-CB9FC2894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96869A-A70D-42F7-876F-605CB1718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108" y="610955"/>
            <a:ext cx="10927784" cy="563609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tr-T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CD407CC-EF5C-486F-9A14-7F681F986D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052" y="777240"/>
            <a:ext cx="10597896" cy="5303520"/>
          </a:xfrm>
          <a:prstGeom prst="rect">
            <a:avLst/>
          </a:prstGeom>
          <a:solidFill>
            <a:schemeClr val="bg1"/>
          </a:solidFill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532835" y="1420706"/>
            <a:ext cx="3466540" cy="4016587"/>
          </a:xfrm>
        </p:spPr>
        <p:txBody>
          <a:bodyPr>
            <a:normAutofit/>
          </a:bodyPr>
          <a:lstStyle/>
          <a:p>
            <a:r>
              <a:rPr lang="tr-TR" sz="3600" dirty="0">
                <a:latin typeface="Calibri" panose="020F0502020204030204" pitchFamily="34" charset="0"/>
                <a:cs typeface="Calibri" panose="020F0502020204030204" pitchFamily="34" charset="0"/>
              </a:rPr>
              <a:t>Ayırıcı Tanı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440519" y="1420706"/>
            <a:ext cx="5514758" cy="4016587"/>
          </a:xfrm>
        </p:spPr>
        <p:txBody>
          <a:bodyPr anchor="ctr">
            <a:normAutofit/>
          </a:bodyPr>
          <a:lstStyle/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DEHB</a:t>
            </a:r>
          </a:p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MR</a:t>
            </a:r>
          </a:p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Eğitim yetersizliği</a:t>
            </a:r>
          </a:p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Çift dil</a:t>
            </a:r>
          </a:p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Görme ve işitme kaybı</a:t>
            </a:r>
          </a:p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Nörolojik bozukluklar</a:t>
            </a:r>
          </a:p>
          <a:p>
            <a:endParaRPr lang="tr-TR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DD76B5F-5BAA-48C6-9065-9AEF15D30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05731" y="2057401"/>
            <a:ext cx="0" cy="27432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chemeClr val="bg2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E25BDA2-3F4D-4B38-90E7-989465ECDD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5EEA05-AD42-442F-B6C6-CB9FC2894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96869A-A70D-42F7-876F-605CB1718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108" y="610955"/>
            <a:ext cx="10927784" cy="563609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tr-T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CD407CC-EF5C-486F-9A14-7F681F986D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052" y="777240"/>
            <a:ext cx="10597896" cy="5303520"/>
          </a:xfrm>
          <a:prstGeom prst="rect">
            <a:avLst/>
          </a:prstGeom>
          <a:solidFill>
            <a:schemeClr val="bg1"/>
          </a:solidFill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532835" y="1420706"/>
            <a:ext cx="3466540" cy="4016587"/>
          </a:xfrm>
        </p:spPr>
        <p:txBody>
          <a:bodyPr>
            <a:normAutofit/>
          </a:bodyPr>
          <a:lstStyle/>
          <a:p>
            <a:r>
              <a:rPr lang="tr-TR" sz="3600" dirty="0">
                <a:latin typeface="Calibri" panose="020F0502020204030204" pitchFamily="34" charset="0"/>
                <a:cs typeface="Calibri" panose="020F0502020204030204" pitchFamily="34" charset="0"/>
              </a:rPr>
              <a:t>Gidiş-Sonlanım ve Tedavi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440519" y="1420706"/>
            <a:ext cx="5514758" cy="4016587"/>
          </a:xfrm>
        </p:spPr>
        <p:txBody>
          <a:bodyPr anchor="ctr">
            <a:normAutofit/>
          </a:bodyPr>
          <a:lstStyle/>
          <a:p>
            <a:r>
              <a:rPr lang="tr-TR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Akademik sorun ve işsizlik daha sık</a:t>
            </a:r>
          </a:p>
          <a:p>
            <a:r>
              <a:rPr lang="tr-TR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İletişim bozuklukları, motor koordinasyon bozukluğu, otizm, depresyon, bipolar bozukluğu, DEHB daha sık</a:t>
            </a:r>
          </a:p>
          <a:p>
            <a:r>
              <a:rPr lang="tr-TR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Tedavide özel eğitim ve rehabilitasyon önerilir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DD76B5F-5BAA-48C6-9065-9AEF15D30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05731" y="2057401"/>
            <a:ext cx="0" cy="27432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415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8EBD21D-6160-1CBD-FBD6-1C3909F1CC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912" y="3212976"/>
            <a:ext cx="5616624" cy="432048"/>
          </a:xfrm>
        </p:spPr>
        <p:txBody>
          <a:bodyPr/>
          <a:lstStyle/>
          <a:p>
            <a:pPr marL="0" indent="0">
              <a:buNone/>
            </a:pPr>
            <a:r>
              <a:rPr lang="tr-TR" dirty="0">
                <a:hlinkClick r:id="rId2"/>
              </a:rPr>
              <a:t>https://www.youtube.com/watch?v=RBC7Qf76BKA&amp;t=3s</a:t>
            </a:r>
            <a:endParaRPr lang="tr-TR" dirty="0"/>
          </a:p>
        </p:txBody>
      </p:sp>
      <p:pic>
        <p:nvPicPr>
          <p:cNvPr id="4098" name="Picture 2" descr="Her Çocuk Özeldir | HDFilmcehennemi | Film izle | HD Film izle">
            <a:extLst>
              <a:ext uri="{FF2B5EF4-FFF2-40B4-BE49-F238E27FC236}">
                <a16:creationId xmlns:a16="http://schemas.microsoft.com/office/drawing/2014/main" id="{75276AA5-A7B5-F2B7-80E0-C6E26983AC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92" y="674694"/>
            <a:ext cx="3672408" cy="5508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488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chemeClr val="bg2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3E25BDA2-3F4D-4B38-90E7-989465ECDD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65EEA05-AD42-442F-B6C6-CB9FC2894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C96869A-A70D-42F7-876F-605CB1718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108" y="610955"/>
            <a:ext cx="10927784" cy="563609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tr-TR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CD407CC-EF5C-486F-9A14-7F681F986D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052" y="777240"/>
            <a:ext cx="10597896" cy="5303520"/>
          </a:xfrm>
          <a:prstGeom prst="rect">
            <a:avLst/>
          </a:prstGeom>
          <a:solidFill>
            <a:schemeClr val="bg1"/>
          </a:solidFill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532835" y="1420706"/>
            <a:ext cx="3466540" cy="4016587"/>
          </a:xfrm>
        </p:spPr>
        <p:txBody>
          <a:bodyPr>
            <a:normAutofit/>
          </a:bodyPr>
          <a:lstStyle/>
          <a:p>
            <a:r>
              <a:rPr lang="tr-TR" sz="3600" dirty="0">
                <a:latin typeface="Calibri" panose="020F0502020204030204" pitchFamily="34" charset="0"/>
                <a:cs typeface="Calibri" panose="020F0502020204030204" pitchFamily="34" charset="0"/>
              </a:rPr>
              <a:t>Tanı Ölçütleri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DD76B5F-5BAA-48C6-9065-9AEF15D30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05731" y="2057401"/>
            <a:ext cx="0" cy="27432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2 İçerik Yer Tutucusu">
            <a:extLst>
              <a:ext uri="{FF2B5EF4-FFF2-40B4-BE49-F238E27FC236}">
                <a16:creationId xmlns:a16="http://schemas.microsoft.com/office/drawing/2014/main" id="{5A85A7AA-ACDB-8C83-DA55-F2BE1E5F06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6523574"/>
              </p:ext>
            </p:extLst>
          </p:nvPr>
        </p:nvGraphicFramePr>
        <p:xfrm>
          <a:off x="1124559" y="2057401"/>
          <a:ext cx="6070462" cy="2862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3 Metin kutusu"/>
          <p:cNvSpPr txBox="1"/>
          <p:nvPr/>
        </p:nvSpPr>
        <p:spPr>
          <a:xfrm>
            <a:off x="7825735" y="3861048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 az 1’i</a:t>
            </a:r>
          </a:p>
          <a:p>
            <a:r>
              <a:rPr lang="tr-TR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 az 6 ay </a:t>
            </a:r>
            <a:r>
              <a:rPr lang="tr-TR" sz="2000" dirty="0">
                <a:latin typeface="Calibri" panose="020F0502020204030204" pitchFamily="34" charset="0"/>
                <a:cs typeface="Calibri" panose="020F0502020204030204" pitchFamily="34" charset="0"/>
              </a:rPr>
              <a:t>süre ile</a:t>
            </a:r>
          </a:p>
        </p:txBody>
      </p:sp>
      <p:pic>
        <p:nvPicPr>
          <p:cNvPr id="1028" name="Picture 4" descr="Öğrenme Güçlüğü Çeşitleri Nelerdir? | Hasbahçe">
            <a:extLst>
              <a:ext uri="{FF2B5EF4-FFF2-40B4-BE49-F238E27FC236}">
                <a16:creationId xmlns:a16="http://schemas.microsoft.com/office/drawing/2014/main" id="{1CB6FAB8-4F99-2893-7891-8D33080F77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546" y="1051685"/>
            <a:ext cx="2631502" cy="191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055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chemeClr val="bg2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3E25BDA2-3F4D-4B38-90E7-989465ECDD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65EEA05-AD42-442F-B6C6-CB9FC2894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C96869A-A70D-42F7-876F-605CB1718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108" y="610955"/>
            <a:ext cx="10927784" cy="563609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tr-T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CD407CC-EF5C-486F-9A14-7F681F986D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052" y="777240"/>
            <a:ext cx="10597896" cy="5303520"/>
          </a:xfrm>
          <a:prstGeom prst="rect">
            <a:avLst/>
          </a:prstGeom>
          <a:solidFill>
            <a:schemeClr val="bg1"/>
          </a:solidFill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532835" y="1420706"/>
            <a:ext cx="3466540" cy="4016587"/>
          </a:xfrm>
        </p:spPr>
        <p:txBody>
          <a:bodyPr>
            <a:normAutofit/>
          </a:bodyPr>
          <a:lstStyle/>
          <a:p>
            <a:r>
              <a:rPr lang="tr-TR" sz="3600" dirty="0">
                <a:latin typeface="Calibri" panose="020F0502020204030204" pitchFamily="34" charset="0"/>
                <a:cs typeface="Calibri" panose="020F0502020204030204" pitchFamily="34" charset="0"/>
              </a:rPr>
              <a:t>Tanı Ölçütleri</a:t>
            </a:r>
          </a:p>
        </p:txBody>
      </p:sp>
      <p:sp>
        <p:nvSpPr>
          <p:cNvPr id="32" name="2 İçerik Yer Tutucusu"/>
          <p:cNvSpPr>
            <a:spLocks noGrp="1"/>
          </p:cNvSpPr>
          <p:nvPr>
            <p:ph idx="1"/>
          </p:nvPr>
        </p:nvSpPr>
        <p:spPr>
          <a:xfrm>
            <a:off x="1440519" y="1420707"/>
            <a:ext cx="5514758" cy="2099734"/>
          </a:xfrm>
        </p:spPr>
        <p:txBody>
          <a:bodyPr anchor="ctr">
            <a:normAutofit/>
          </a:bodyPr>
          <a:lstStyle/>
          <a:p>
            <a:pPr algn="just"/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Kronolojik yaşına göre beklenenden önemli ölçüde akademik gerilik</a:t>
            </a:r>
          </a:p>
          <a:p>
            <a:pPr algn="just"/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Eğitsel yetersizlik, düzeltilmemiş duyma ve görme sorunları, bilişsel yetersizlik, konuşulan dilin tam bilinmemesi, başka bir psikiyatrik bozuklukla daha iyi açıklanamaz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DD76B5F-5BAA-48C6-9065-9AEF15D30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05731" y="2057401"/>
            <a:ext cx="0" cy="27432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Öğrenme Güçlüğü Nedir Öğrenme Güçlüğünün Nedenleri - Minimental Gelişim  Merkezi">
            <a:extLst>
              <a:ext uri="{FF2B5EF4-FFF2-40B4-BE49-F238E27FC236}">
                <a16:creationId xmlns:a16="http://schemas.microsoft.com/office/drawing/2014/main" id="{18DC6556-7160-227D-FFA0-3E6EE904CF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240" y="3851983"/>
            <a:ext cx="4040864" cy="189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chemeClr val="bg2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E25BDA2-3F4D-4B38-90E7-989465ECDD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5EEA05-AD42-442F-B6C6-CB9FC2894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96869A-A70D-42F7-876F-605CB1718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108" y="610955"/>
            <a:ext cx="10927784" cy="563609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tr-T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CD407CC-EF5C-486F-9A14-7F681F986D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052" y="777240"/>
            <a:ext cx="10597896" cy="5303520"/>
          </a:xfrm>
          <a:prstGeom prst="rect">
            <a:avLst/>
          </a:prstGeom>
          <a:solidFill>
            <a:schemeClr val="bg1"/>
          </a:solidFill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532835" y="1420706"/>
            <a:ext cx="3466540" cy="4016587"/>
          </a:xfrm>
        </p:spPr>
        <p:txBody>
          <a:bodyPr>
            <a:normAutofit/>
          </a:bodyPr>
          <a:lstStyle/>
          <a:p>
            <a:r>
              <a:rPr lang="tr-TR" sz="3600" dirty="0">
                <a:latin typeface="Calibri" panose="020F0502020204030204" pitchFamily="34" charset="0"/>
                <a:cs typeface="Calibri" panose="020F0502020204030204" pitchFamily="34" charset="0"/>
              </a:rPr>
              <a:t>Öğrenme-Dikkat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440519" y="1420706"/>
            <a:ext cx="5514758" cy="4016587"/>
          </a:xfrm>
        </p:spPr>
        <p:txBody>
          <a:bodyPr anchor="ctr">
            <a:normAutofit/>
          </a:bodyPr>
          <a:lstStyle/>
          <a:p>
            <a:pPr marL="0" indent="0" algn="just">
              <a:lnSpc>
                <a:spcPct val="90000"/>
              </a:lnSpc>
              <a:buNone/>
            </a:pPr>
            <a:r>
              <a:rPr lang="tr-TR" sz="16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Öğrenme ile ilgili sorunlar</a:t>
            </a:r>
          </a:p>
          <a:p>
            <a:pPr marL="205740" indent="-205740" algn="just">
              <a:lnSpc>
                <a:spcPct val="90000"/>
              </a:lnSpc>
              <a:buClr>
                <a:schemeClr val="accent3"/>
              </a:buClr>
              <a:buFont typeface="Wingdings 2"/>
              <a:buChar char=""/>
              <a:defRPr/>
            </a:pPr>
            <a:r>
              <a:rPr lang="tr-T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Harf atlama (DEHB), Harf karıştırma (ÖÖG), Ayna görüntüsü (ÖÖG), Sonunu uydurma (DEHB)</a:t>
            </a:r>
          </a:p>
          <a:p>
            <a:pPr marL="205740" indent="-205740" algn="just">
              <a:lnSpc>
                <a:spcPct val="90000"/>
              </a:lnSpc>
              <a:buClr>
                <a:schemeClr val="accent3"/>
              </a:buClr>
              <a:buFont typeface="Wingdings 2"/>
              <a:buChar char=""/>
              <a:defRPr/>
            </a:pPr>
            <a:r>
              <a:rPr lang="tr-T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Yavaşlık (ÖÖG), Noktalama ve harflerde noktaları unutma (DEHB, ÖÖG)</a:t>
            </a:r>
          </a:p>
          <a:p>
            <a:pPr marL="205740" indent="-205740" algn="just">
              <a:lnSpc>
                <a:spcPct val="90000"/>
              </a:lnSpc>
              <a:buClr>
                <a:schemeClr val="accent3"/>
              </a:buClr>
              <a:buFont typeface="Wingdings 2"/>
              <a:buChar char=""/>
              <a:defRPr/>
            </a:pPr>
            <a:r>
              <a:rPr lang="tr-T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Dikte zorluğu (ÖÖG), Bakarak yazarken satır atlama (DEHB, ÖÖG)</a:t>
            </a:r>
          </a:p>
          <a:p>
            <a:pPr marL="0" indent="0" algn="just">
              <a:lnSpc>
                <a:spcPct val="90000"/>
              </a:lnSpc>
              <a:buNone/>
            </a:pPr>
            <a:endParaRPr lang="tr-TR" sz="16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lnSpc>
                <a:spcPct val="90000"/>
              </a:lnSpc>
              <a:buNone/>
            </a:pPr>
            <a:r>
              <a:rPr lang="tr-TR" sz="16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Okuma muayenesi</a:t>
            </a:r>
          </a:p>
          <a:p>
            <a:pPr algn="just">
              <a:lnSpc>
                <a:spcPct val="90000"/>
              </a:lnSpc>
              <a:buClr>
                <a:schemeClr val="accent3"/>
              </a:buClr>
              <a:defRPr/>
            </a:pPr>
            <a:r>
              <a:rPr lang="tr-T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Eğer çocuk okula zamanında başlamış (&gt;72 ay) ve uygun bir eğitim almış ise ilk dönem sonunda okumayı öğrenir. </a:t>
            </a:r>
          </a:p>
          <a:p>
            <a:pPr algn="just">
              <a:lnSpc>
                <a:spcPct val="90000"/>
              </a:lnSpc>
              <a:buClr>
                <a:schemeClr val="accent3"/>
              </a:buClr>
              <a:defRPr/>
            </a:pPr>
            <a:r>
              <a:rPr lang="tr-T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Öğrenemedi ise araştırılmalı</a:t>
            </a:r>
          </a:p>
          <a:p>
            <a:pPr algn="just">
              <a:lnSpc>
                <a:spcPct val="90000"/>
              </a:lnSpc>
              <a:buClr>
                <a:schemeClr val="accent3"/>
              </a:buClr>
              <a:defRPr/>
            </a:pPr>
            <a:r>
              <a:rPr lang="tr-T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Yavaş okuma: ÖÖG, Bilişsel yetersizlik, DEHB, OSB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DD76B5F-5BAA-48C6-9065-9AEF15D30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05731" y="2057401"/>
            <a:ext cx="0" cy="27432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43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chemeClr val="bg2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>
            <a:extLst>
              <a:ext uri="{FF2B5EF4-FFF2-40B4-BE49-F238E27FC236}">
                <a16:creationId xmlns:a16="http://schemas.microsoft.com/office/drawing/2014/main" id="{5870BB34-1E11-4A38-961E-8BECD4EB20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shade val="92000"/>
                  <a:satMod val="160000"/>
                </a:schemeClr>
              </a:gs>
              <a:gs pos="77000">
                <a:schemeClr val="bg2">
                  <a:tint val="100000"/>
                  <a:shade val="73000"/>
                  <a:satMod val="155000"/>
                </a:schemeClr>
              </a:gs>
              <a:gs pos="100000">
                <a:schemeClr val="bg2">
                  <a:tint val="100000"/>
                  <a:shade val="67000"/>
                  <a:satMod val="14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050" name="Picture 2" descr="Özel Öğrenme Güçlüğü - İZGİ Özel Ve Rehabilitasyon Merkezi">
            <a:extLst>
              <a:ext uri="{FF2B5EF4-FFF2-40B4-BE49-F238E27FC236}">
                <a16:creationId xmlns:a16="http://schemas.microsoft.com/office/drawing/2014/main" id="{FF847764-BA85-0E17-FFC0-4CD4CD200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9" r="9091" b="19034"/>
          <a:stretch/>
        </p:blipFill>
        <p:spPr bwMode="auto">
          <a:xfrm>
            <a:off x="1" y="10"/>
            <a:ext cx="12191999" cy="685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7" name="Rectangle 2056">
            <a:extLst>
              <a:ext uri="{FF2B5EF4-FFF2-40B4-BE49-F238E27FC236}">
                <a16:creationId xmlns:a16="http://schemas.microsoft.com/office/drawing/2014/main" id="{3E480DB9-98E5-480A-AF30-5D73B61273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0206" y="237744"/>
            <a:ext cx="7652977" cy="6382512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2059" name="Rectangle 2058">
            <a:extLst>
              <a:ext uri="{FF2B5EF4-FFF2-40B4-BE49-F238E27FC236}">
                <a16:creationId xmlns:a16="http://schemas.microsoft.com/office/drawing/2014/main" id="{C1F246CF-DB85-4B25-B3A3-F5BBDEE3EA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7366" y="374904"/>
            <a:ext cx="7340156" cy="6108192"/>
          </a:xfrm>
          <a:prstGeom prst="rect">
            <a:avLst/>
          </a:prstGeom>
          <a:noFill/>
          <a:ln w="635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71830" y="642594"/>
            <a:ext cx="6718433" cy="1746504"/>
          </a:xfrm>
        </p:spPr>
        <p:txBody>
          <a:bodyPr>
            <a:normAutofit/>
          </a:bodyPr>
          <a:lstStyle/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Epidemiyoloji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671831" y="2389098"/>
            <a:ext cx="6718434" cy="3645942"/>
          </a:xfrm>
        </p:spPr>
        <p:txBody>
          <a:bodyPr>
            <a:normAutofit/>
          </a:bodyPr>
          <a:lstStyle/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Okul çağındaki çocuklarda %5-15</a:t>
            </a:r>
          </a:p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E/K= 2-3/1</a:t>
            </a:r>
          </a:p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Okuma bozukluğu-yazılı anlatım bozukluğu </a:t>
            </a:r>
            <a:r>
              <a:rPr 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erkeklerde sık</a:t>
            </a:r>
          </a:p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Matematik bozukluğu </a:t>
            </a:r>
            <a:r>
              <a:rPr 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kızlarda sık</a:t>
            </a:r>
          </a:p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Dil-konuşma bozukluğu öyküsü olanların %25-60</a:t>
            </a:r>
          </a:p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Sözel dil bozukluğu ve </a:t>
            </a:r>
            <a:r>
              <a:rPr lang="tr-TR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dil+konuşma</a:t>
            </a:r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bozukluğu olanlarda risk daha yüksek</a:t>
            </a:r>
          </a:p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DEHB, OSB ile birliktelik sık</a:t>
            </a:r>
          </a:p>
          <a:p>
            <a:endParaRPr lang="tr-TR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chemeClr val="bg2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E25BDA2-3F4D-4B38-90E7-989465ECDD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5EEA05-AD42-442F-B6C6-CB9FC2894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96869A-A70D-42F7-876F-605CB1718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108" y="610955"/>
            <a:ext cx="10927784" cy="563609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tr-T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CD407CC-EF5C-486F-9A14-7F681F986D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052" y="777240"/>
            <a:ext cx="10597896" cy="5303520"/>
          </a:xfrm>
          <a:prstGeom prst="rect">
            <a:avLst/>
          </a:prstGeom>
          <a:solidFill>
            <a:schemeClr val="bg1"/>
          </a:solidFill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532835" y="1420706"/>
            <a:ext cx="3466540" cy="4016587"/>
          </a:xfrm>
        </p:spPr>
        <p:txBody>
          <a:bodyPr>
            <a:normAutofit/>
          </a:bodyPr>
          <a:lstStyle/>
          <a:p>
            <a:r>
              <a:rPr lang="tr-TR" sz="3600" dirty="0">
                <a:latin typeface="Calibri" panose="020F0502020204030204" pitchFamily="34" charset="0"/>
                <a:cs typeface="Calibri" panose="020F0502020204030204" pitchFamily="34" charset="0"/>
              </a:rPr>
              <a:t>Etiyoloji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440519" y="1420706"/>
            <a:ext cx="5514758" cy="4016587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tr-TR" sz="20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GENETİK</a:t>
            </a:r>
          </a:p>
          <a:p>
            <a:pPr algn="just"/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Birinci derece akrabalarda 8-10 kat sık</a:t>
            </a:r>
          </a:p>
          <a:p>
            <a:pPr algn="just"/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 ve normal üstü zekaya sahip öğrencilerde genetik araştırmalar ÖG %75’e kadar açıklama getirebiliyor.</a:t>
            </a:r>
          </a:p>
          <a:p>
            <a:pPr algn="just"/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Kromozom 6 ve 15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DD76B5F-5BAA-48C6-9065-9AEF15D30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05731" y="2057401"/>
            <a:ext cx="0" cy="27432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chemeClr val="bg2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E25BDA2-3F4D-4B38-90E7-989465ECDD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5EEA05-AD42-442F-B6C6-CB9FC2894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96869A-A70D-42F7-876F-605CB1718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108" y="610955"/>
            <a:ext cx="10927784" cy="563609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tr-T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CD407CC-EF5C-486F-9A14-7F681F986D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052" y="777240"/>
            <a:ext cx="10597896" cy="5303520"/>
          </a:xfrm>
          <a:prstGeom prst="rect">
            <a:avLst/>
          </a:prstGeom>
          <a:solidFill>
            <a:schemeClr val="bg1"/>
          </a:solidFill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532835" y="1420706"/>
            <a:ext cx="3466540" cy="4016587"/>
          </a:xfrm>
        </p:spPr>
        <p:txBody>
          <a:bodyPr>
            <a:normAutofit/>
          </a:bodyPr>
          <a:lstStyle/>
          <a:p>
            <a:r>
              <a:rPr lang="tr-TR" sz="3600">
                <a:latin typeface="Calibri" panose="020F0502020204030204" pitchFamily="34" charset="0"/>
                <a:cs typeface="Calibri" panose="020F0502020204030204" pitchFamily="34" charset="0"/>
              </a:rPr>
              <a:t>Etiyoloji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440519" y="1124744"/>
            <a:ext cx="5514758" cy="468052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tr-TR" sz="20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NÖROBİYOLOJİ</a:t>
            </a:r>
          </a:p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Okumayı öğrenme</a:t>
            </a:r>
          </a:p>
          <a:p>
            <a:pPr lvl="1"/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Harf bilgisi</a:t>
            </a:r>
          </a:p>
          <a:p>
            <a:pPr lvl="1"/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Fonem farkındalığı</a:t>
            </a:r>
          </a:p>
          <a:p>
            <a:pPr lvl="1"/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Hızlı otomatik adlandırma ile ilişkilidir.</a:t>
            </a:r>
          </a:p>
          <a:p>
            <a:pPr algn="just"/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Dislekside; çalışma belleği, yönetici işlevler ve dikkat gibi genel bilişsel işlev eksiklikler</a:t>
            </a:r>
          </a:p>
          <a:p>
            <a:pPr algn="just"/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Dislekside </a:t>
            </a:r>
            <a:r>
              <a:rPr lang="tr-TR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planum</a:t>
            </a:r>
            <a:r>
              <a:rPr 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temporale</a:t>
            </a:r>
            <a:r>
              <a:rPr lang="tr-TR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’de</a:t>
            </a:r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anormallikler</a:t>
            </a:r>
          </a:p>
          <a:p>
            <a:pPr algn="just"/>
            <a:r>
              <a:rPr 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Talamus anormallikleri</a:t>
            </a:r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Görsel algıyı bozar, harfler </a:t>
            </a:r>
            <a:r>
              <a:rPr lang="tr-TR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hareket ediyor gibi </a:t>
            </a:r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görünür.</a:t>
            </a:r>
          </a:p>
          <a:p>
            <a:pPr algn="just"/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Diskalkuli: hem içsel sayı doğrusu üzerinde sayısal büyüklüklerin temsili ve </a:t>
            </a:r>
            <a:r>
              <a:rPr lang="tr-TR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işlemlenmesinde</a:t>
            </a:r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hem de çalışma belleği, dikkat gibi sayısal işlemlemeye özgü olmayan bilişsel süreçlerde bozukluk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DD76B5F-5BAA-48C6-9065-9AEF15D30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05731" y="2057401"/>
            <a:ext cx="0" cy="27432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521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chemeClr val="bg2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E25BDA2-3F4D-4B38-90E7-989465ECDD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5EEA05-AD42-442F-B6C6-CB9FC2894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96869A-A70D-42F7-876F-605CB1718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108" y="610955"/>
            <a:ext cx="10927784" cy="563609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tr-T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CD407CC-EF5C-486F-9A14-7F681F986D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052" y="777240"/>
            <a:ext cx="10597896" cy="5303520"/>
          </a:xfrm>
          <a:prstGeom prst="rect">
            <a:avLst/>
          </a:prstGeom>
          <a:solidFill>
            <a:schemeClr val="bg1"/>
          </a:solidFill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532835" y="1420706"/>
            <a:ext cx="3466540" cy="4016587"/>
          </a:xfrm>
        </p:spPr>
        <p:txBody>
          <a:bodyPr>
            <a:normAutofit/>
          </a:bodyPr>
          <a:lstStyle/>
          <a:p>
            <a:r>
              <a:rPr lang="tr-TR" sz="3600">
                <a:latin typeface="Calibri" panose="020F0502020204030204" pitchFamily="34" charset="0"/>
                <a:cs typeface="Calibri" panose="020F0502020204030204" pitchFamily="34" charset="0"/>
              </a:rPr>
              <a:t>Etiyoloji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440519" y="1420706"/>
            <a:ext cx="5514758" cy="401658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tr-TR" sz="20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ÇEVRESEL</a:t>
            </a:r>
          </a:p>
          <a:p>
            <a:pPr lvl="1"/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Yoksulluk</a:t>
            </a:r>
          </a:p>
          <a:p>
            <a:pPr lvl="1"/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Uygun eğitim olanaklarının olmaması</a:t>
            </a:r>
          </a:p>
          <a:p>
            <a:pPr lvl="1"/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Erken doğum, düşük doğum ağırlığı</a:t>
            </a:r>
          </a:p>
          <a:p>
            <a:pPr lvl="1"/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Gebelikte sigara kullanımı</a:t>
            </a:r>
          </a:p>
          <a:p>
            <a:endParaRPr lang="tr-TR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DD76B5F-5BAA-48C6-9065-9AEF15D30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05731" y="2057401"/>
            <a:ext cx="0" cy="27432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7869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chemeClr val="bg2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E25BDA2-3F4D-4B38-90E7-989465ECDD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5EEA05-AD42-442F-B6C6-CB9FC2894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96869A-A70D-42F7-876F-605CB1718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108" y="610955"/>
            <a:ext cx="10927784" cy="563609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tr-T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CD407CC-EF5C-486F-9A14-7F681F986D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052" y="777240"/>
            <a:ext cx="10597896" cy="5303520"/>
          </a:xfrm>
          <a:prstGeom prst="rect">
            <a:avLst/>
          </a:prstGeom>
          <a:solidFill>
            <a:schemeClr val="bg1"/>
          </a:solidFill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532835" y="1420706"/>
            <a:ext cx="3466540" cy="4016587"/>
          </a:xfrm>
        </p:spPr>
        <p:txBody>
          <a:bodyPr>
            <a:normAutofit/>
          </a:bodyPr>
          <a:lstStyle/>
          <a:p>
            <a:r>
              <a:rPr lang="tr-TR" sz="3600">
                <a:latin typeface="Calibri" panose="020F0502020204030204" pitchFamily="34" charset="0"/>
                <a:cs typeface="Calibri" panose="020F0502020204030204" pitchFamily="34" charset="0"/>
              </a:rPr>
              <a:t>Klinik Özellikler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440519" y="2042003"/>
            <a:ext cx="5514758" cy="3395290"/>
          </a:xfrm>
        </p:spPr>
        <p:txBody>
          <a:bodyPr anchor="ctr">
            <a:normAutofit/>
          </a:bodyPr>
          <a:lstStyle/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Özgüvende düşüklük, </a:t>
            </a:r>
            <a:r>
              <a:rPr lang="tr-TR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suisid</a:t>
            </a:r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riskinde artış</a:t>
            </a:r>
          </a:p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Motor becerileri zayıf, sakarlık</a:t>
            </a:r>
          </a:p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Sportif etkinliklerde başarısızlık</a:t>
            </a:r>
          </a:p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Dikkat sorunları</a:t>
            </a:r>
          </a:p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Yol, sağ-sol karıştırma, yer-yön kavramında güçlük</a:t>
            </a:r>
          </a:p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Günleri, ayları karıştırma</a:t>
            </a:r>
          </a:p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Saati öğrenmede güçlük</a:t>
            </a:r>
          </a:p>
          <a:p>
            <a:endParaRPr lang="tr-TR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DD76B5F-5BAA-48C6-9065-9AEF15D30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05731" y="2057401"/>
            <a:ext cx="0" cy="27432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İçerik Yer Tutucusu 2">
            <a:extLst>
              <a:ext uri="{FF2B5EF4-FFF2-40B4-BE49-F238E27FC236}">
                <a16:creationId xmlns:a16="http://schemas.microsoft.com/office/drawing/2014/main" id="{D20DC45C-98D2-742C-77C8-D268747FDDCA}"/>
              </a:ext>
            </a:extLst>
          </p:cNvPr>
          <p:cNvSpPr txBox="1">
            <a:spLocks/>
          </p:cNvSpPr>
          <p:nvPr/>
        </p:nvSpPr>
        <p:spPr>
          <a:xfrm>
            <a:off x="1896053" y="1413934"/>
            <a:ext cx="8399893" cy="46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dirty="0">
                <a:highlight>
                  <a:srgbClr val="00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Bir çocukta ÖÖG olması, o çocuğun hiçbir şey öğrenemeyeceği anlamına gelmemektedir.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un">
  <a:themeElements>
    <a:clrScheme name="Sabu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bu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bu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Sabun</Template>
  <TotalTime>599</TotalTime>
  <Words>496</Words>
  <Application>Microsoft Office PowerPoint</Application>
  <PresentationFormat>Geniş ekran</PresentationFormat>
  <Paragraphs>84</Paragraphs>
  <Slides>14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18" baseType="lpstr">
      <vt:lpstr>Calibri</vt:lpstr>
      <vt:lpstr>Garamond</vt:lpstr>
      <vt:lpstr>Wingdings 2</vt:lpstr>
      <vt:lpstr>Sabun</vt:lpstr>
      <vt:lpstr>Özgül Öğrenme Güçlüğü</vt:lpstr>
      <vt:lpstr>Tanı Ölçütleri</vt:lpstr>
      <vt:lpstr>Tanı Ölçütleri</vt:lpstr>
      <vt:lpstr>Öğrenme-Dikkat</vt:lpstr>
      <vt:lpstr>Epidemiyoloji</vt:lpstr>
      <vt:lpstr>Etiyoloji</vt:lpstr>
      <vt:lpstr>Etiyoloji</vt:lpstr>
      <vt:lpstr>Etiyoloji</vt:lpstr>
      <vt:lpstr>Klinik Özellikler</vt:lpstr>
      <vt:lpstr>Tanısal Araçlar</vt:lpstr>
      <vt:lpstr>PowerPoint Sunusu</vt:lpstr>
      <vt:lpstr>Ayırıcı Tanı</vt:lpstr>
      <vt:lpstr>Gidiş-Sonlanım ve Tedavi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Çocuk ve Ergenlerin Psikiyatrik Değerlendirme ve Muayenesi</dc:title>
  <dc:creator>win7</dc:creator>
  <cp:lastModifiedBy>ugur.tekeoglu@erdogan.edu.tr</cp:lastModifiedBy>
  <cp:revision>46</cp:revision>
  <dcterms:created xsi:type="dcterms:W3CDTF">2021-10-05T17:53:55Z</dcterms:created>
  <dcterms:modified xsi:type="dcterms:W3CDTF">2024-09-09T17:48:01Z</dcterms:modified>
</cp:coreProperties>
</file>