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76" r:id="rId3"/>
    <p:sldMasterId id="2147483690" r:id="rId4"/>
    <p:sldMasterId id="2147483704" r:id="rId5"/>
  </p:sldMasterIdLst>
  <p:notesMasterIdLst>
    <p:notesMasterId r:id="rId23"/>
  </p:notesMasterIdLst>
  <p:sldIdLst>
    <p:sldId id="361" r:id="rId6"/>
    <p:sldId id="360" r:id="rId7"/>
    <p:sldId id="279" r:id="rId8"/>
    <p:sldId id="281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6" r:id="rId17"/>
    <p:sldId id="337" r:id="rId18"/>
    <p:sldId id="338" r:id="rId19"/>
    <p:sldId id="464" r:id="rId20"/>
    <p:sldId id="263" r:id="rId21"/>
    <p:sldId id="470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2735-C65D-42D2-8CDB-E34B595F8E0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30CD6-2527-49EC-82E9-EC20F25BD31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93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30CD6-2527-49EC-82E9-EC20F25BD315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244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92FF576-B133-810A-6D9F-5483B42A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03A72484-AADF-9971-717F-448C38A6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F87E931-0D5E-5B34-D4AD-4398A9CF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18A57-B07F-4956-A7A6-F6432BE3C3D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3628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CF17A6A-DEA1-1323-A0CF-B99C4E987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362A211-19BE-66CA-1787-25815589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E4D0B37-51FF-A181-553A-EE5769404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74DD-20AD-4CDC-B245-921A79647CD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7350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47DEB06-EFD4-DF65-699C-5E6C84567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B07B7D6-29D2-81BA-31A3-48AD3C55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155E86A-518A-B320-D54F-F366A256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209FF-DB3B-4328-8CA4-266AA22D4E0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02935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6F6BE0B-6F4E-941F-841B-0C4BEBD1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551BC44-29E6-E1A0-149E-5B492E7A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949E7C-49A1-2FD9-5A0C-37A8D796F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CBCDC-A777-4A62-AB14-61D229B1D25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3448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8541AD64-6686-F4E1-4F0C-2D54B255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6970A374-06AE-518F-AAE5-B01344F15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3C1C4D4C-C1CE-1F56-C3D4-52CADDC2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FA1C1-6538-400A-928B-45ECD2119C9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98583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3843230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663F465-9D53-ADFA-A628-80219A01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1A40017-CF28-C000-C863-B1738D76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35BCDB-6073-9138-BE67-91CAE3BD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29F90-0DA5-4985-84C5-94F80ABD9FF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7507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D946FAD1-D583-4ED3-76FF-27C1CC88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24FB2F8-1D0A-9772-1C16-15F837ED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0EC2A5-5A13-2A81-A6E8-BFFD4DE2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A9C2C-346C-4778-8EE7-6B11FEC08C4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04178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BFB4106-AD0A-DD99-6749-AD5D9F43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82A2B7-DCF4-B9DD-817C-8C4D9F5A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69BB2125-79DA-E6A3-BE9A-7CDE5B79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DDA1-FE9A-43CF-A0D4-6ADAE9BD4D3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14652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FF76B72-1083-8E7F-162C-EE5347B1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96ABC197-7090-85C2-172F-40ED6B67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0EC8435-6E2A-AD69-5474-CCC59276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5A51-E50A-427E-BFE0-B35FE290BFF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40132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C95AB6D2-9F83-4527-49CC-F3F7F966B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71C34A21-E358-B204-7819-331AB002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D08CCCC5-A7C4-A547-2420-1D866EC2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F10FF-6BBB-4DD9-AF84-A729ED9C3BC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662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85C7E85-A64E-1440-78BE-077444FF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C3997DE-1DEB-F978-A2D1-9C628633C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EB33F8E-3651-C428-CCCF-91C64FEB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BD43-2FE2-4C81-82DD-04111DF05B8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44239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A4907B2B-B68A-51A3-FAA9-6F6A9A361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D8FB3E5A-8EA6-F460-DA75-461C51D80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5867C5A1-AA68-FAA1-41CD-EBD535EC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FBAE8-9593-4B58-A5A6-E999E54C664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5924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7C036284-261A-B118-DE03-7F2EB5C59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E4EF3A70-1C43-B850-B4C3-6326750E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02478F09-42FD-B738-413D-91A388EC2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8950-B108-424B-BB94-82C3AE06E07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46509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A411A58-8B7A-B24B-8FD9-D6EF1DC0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BCFEFC9A-003D-BFA7-674F-D89496F1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0D6D5DCD-724E-D418-DB6D-CB2E070D2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9113-0FD0-4AA7-A614-3C211200E55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8650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6D6A7E69-D78B-9255-B66E-B88221A4A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D3EE19DB-E59B-9E68-A715-8D378C97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2E369364-86D0-8B4E-4869-7AF9887F0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D972-ADE0-48B7-891E-94A676FBF07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514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6777A67-0739-77DC-2619-B370A4F1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C27E464-694E-0A02-B5D8-78ED6AD5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7393CCB-143D-826C-F730-4EFFEABE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6325-86C8-42C2-A3D8-79BEDC9C1E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006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D0D8CC9-A5E8-0462-53C3-C4631D320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3DF7FAA-B1E8-F061-6C13-42A91724B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DBD3402-403E-C9DD-9CCE-16502905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121-4830-4C4D-8459-37870D79A9B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38333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FB1CA921-2313-0E5C-ADF4-D2BDEF25A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373E36D5-44B7-7A59-E8EB-67081900F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87E7B864-BEF9-182E-C8EC-98C8541E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7FCD4-2E05-4550-8BDE-353C80C3361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05032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9 Dikdörtgen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10 Dikdörtgen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513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47753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7 Dikdörtgen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8 Dikdörtgen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2220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0CC0B19-093A-929F-F9EC-6048B66FF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FCDE2F-92D7-967B-84A3-8ABB3EB3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C2E2ED-A5B4-4FB9-ECF8-FE15EB32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B254E-7137-4389-A679-E09D330F66F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803442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757904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18548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6564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86112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1437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11 Dikdörtgen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12 Dikdörtgen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644775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7291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1688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Başlık, İçeri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30.NİSAN.2011 NEVŞEHİR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TÜRK HEMATOLOJİ DERNEĞİ HEKİMLERE YÖNELİK HEMATOLOJİ EĞİTİM PROGRAMI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2E75E-CA6B-4E45-BC8A-CA9EE1287ED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85505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517C0-85B4-4422-8EB7-61F2373135F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4923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A81D85C-B8B4-BD01-6B9C-5F20165A4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C747625A-396A-6B86-6813-349594DB5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19F5AF0B-1C75-D54B-B631-9F504C0B9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406D-548A-4413-9D08-D0CC5AFEA16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8606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0604EA3-CCB9-44E2-8028-9E8B92F09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01A3833C-C516-4946-A4C1-9EE95BC6C0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BC8BD3A-2A47-445B-BCAC-C204527AD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B7B229C-4F50-42F7-BF60-BF6FEB4B6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4A781E0-E1CA-438C-B01A-22AE970DA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60629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0180DC-B905-4AB5-8154-AF22D311C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5A6615D-C5AE-40F7-BCF7-B2579E657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59A8482-3E0B-4C72-9199-384C8BDA3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B23B8C3-8411-4AD9-88F1-E997B9CE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8FE6548-4F10-47EA-A621-6BAB555A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11748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581F558-4F6F-4171-ACF1-72127AFA4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B6E2B1D-AC1A-4DFB-B684-C10B21274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C87768A-90AF-4232-AFCB-3DE2A6E94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DD252C6-615D-4C7C-A726-B7D76D875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8671003-AA0A-4CCE-B7B5-281B5A12B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17909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BCA6B9D-88D8-4DD7-B841-397284614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A9CDB5D-FFB8-4E64-9E00-E419F2D265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04C0D23D-782D-47F6-8C2F-3EC35B654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BF140CA-E8CD-4E32-B2F3-64D29A39A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3546388D-4639-4948-BAA2-144E22DA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0FC5EAD-C140-4EC3-B786-501CCF520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37442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CF159C-E149-4863-8EA0-2AF677FEF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BD06213-BACE-4D38-8711-4046BF8D1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A70975D-B431-47C9-8DEE-DB1B40B9C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CFAFF0BE-95A5-423B-B76E-3D324A6CF9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6DF7B54-D635-43B9-94C7-DC7F94D2D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C1823041-9FB4-41E5-BB09-46254113D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1BDEE479-1202-4518-B3CF-31D5128A4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6862684C-D112-4546-8713-F378687A2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66334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E07DB78-D59B-4385-A56D-D391808B7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125A073-8C72-456A-ACD4-99D6F7EB4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716088A0-5F32-41B9-B58C-120217454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4BBDA6DD-0D30-460B-B9D5-B20CCB1F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29702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03E28FA-7499-488E-B6BA-FF167853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6FD4651-246C-4675-B971-5F360C09C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79E0E4AF-CB7D-45D8-A37F-BE2550C4E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8027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88815E-CCC6-4D1F-80E6-0F2D1ECA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F161789-EC37-44B1-BB0B-8CC811A6C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E0A7806-A7F9-40F2-87A9-3EAC2A76E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C741976-21D8-4C27-B4BE-C53735CED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E395D05-20A5-4B07-BD78-BC653FC55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DE52204-4343-484D-8F18-9CBA6F1AB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23125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588FA89-68E3-4463-9A00-F9F8C2A0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311B0EA-0001-4497-B2ED-02771EED5B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F6D427B-E16C-49D1-A0EC-842FEA7D4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A16AE7A-8710-4541-B219-DCDAD633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BD7140D2-60AC-49DB-AD9E-FC4483E53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FA84AB3-F64D-4E38-A859-60B53DE2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99502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22560E6-F033-4E72-A5BE-DFDD54793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4E2C6D8A-BC47-4DF9-9621-F01553D1F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3B2B951-CE36-4776-930D-697B9330B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A6188CC-ED13-49B6-8A4E-3D26D69F5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B8E122E-DF1E-486D-881F-8335BB13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353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5E099E25-77B8-2CCD-EFFE-FDC0FE5A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9166B071-ED10-59DA-E0CB-B72AEFD9F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70337C76-0513-9F4A-3A6A-3F6C66B6C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121CF-7FA3-4CF7-A34C-FD7CDFA2C44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739379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8FA0FD4-3F88-4A08-ACF9-1F70B7CAC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96FE1B2A-41C3-414F-B8CF-351D5C3CA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F27C7FC-739F-4BDF-89C4-EF65DA3C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DDF1FAF-F08D-4358-AAD8-2FA5C238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C51CCFB-36B4-4947-B3BA-2EF0EB24A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792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E1F2F5E8-27CA-B12B-F1C9-19F6C422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042F8E2B-43B6-C3A9-82ED-7F7A5A0A0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7D7CD9B7-4D7F-6EF2-FD8C-44BE92BC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22525-1954-4BE4-AAAD-E8DCFF5EFCA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3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4F23AEFB-00CB-2287-484A-4C417DED8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A4ECCFBB-C782-2244-5C47-A002DF58F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EC8F2647-3540-EA8E-7C09-1DE6848F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9158-DAD7-473A-9C1C-D4FD863E8D2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5590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9348A066-B8FC-93B5-1A03-35DB42865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816F8617-C175-E050-9696-DDF637EDE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FB48265-7ACC-081F-BA8C-21B3047D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12464-05BD-4097-865D-91CE04F172E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8322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B371C82-6D7E-7B75-AE6D-9D63C9BB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2143290D-879D-E954-C282-ACABB4986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95377A45-9C8E-5F59-7209-1647E0BA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1051-10BE-4F24-B5A5-A608C35C77E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141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006791AB-A42E-C8D9-656A-DDFA5A65EC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92B5BA30-ACBB-78EF-22B8-500522289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51DF6B0-3895-19C0-5A36-5FE86DCC2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4BD7E2A-B60F-0D45-2F1A-1A8B072BC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3231C0F-F980-47BB-CD29-59B8DC24A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C3F5978-5960-4FA7-983B-93BCB4F47DA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6733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9CDCE0C5-54AF-9813-6763-D90EED20EFA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F38EE36B-7B01-4E3A-9821-45F4BF9F9F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35CC0E07-8FE6-CE0F-7B98-3B00B5EF7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B81D2F7F-B7C4-C5FC-A1DF-3C787A1A2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1F0F9E94-A7E5-8423-2720-7B8AC9499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460E9C8-E0D2-4AB4-AA6E-D428FF24B03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6845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799ECF-88E7-4938-A29D-831256A26A82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766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4E3ABBEA-491A-4178-AD6D-7D176BE9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D442FE2-E479-4CC8-8E1A-F93667F9B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D18992D-8B01-45E2-9D87-29EBAB16B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E6389-CAE9-4AFC-AB1A-3C2053663A2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A1558CF-FCAD-4BFF-800E-F0D859012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7E60A57-5271-4462-A4E3-45C77B29F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83D02-A275-4C0F-BCD1-80E168B1E9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832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CC7A46C-96F7-CC69-CFBC-E84D8A261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1847851"/>
            <a:ext cx="8534400" cy="1752601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713EAD7-C1A1-04B7-8A7C-3EB278C18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2527291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8F1D49-33E7-EFA7-780D-8DB64976E95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6D4CBB8-35C5-6A1B-92C2-708EC49EE69D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testler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Serum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reseptörü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indeksi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Eritrosit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protoporfirini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hemoglobin içeriği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Kemik iliği demir boyası </a:t>
            </a:r>
          </a:p>
        </p:txBody>
      </p:sp>
    </p:spTree>
    <p:extLst>
      <p:ext uri="{BB962C8B-B14F-4D97-AF65-F5344CB8AC3E}">
        <p14:creationId xmlns:p14="http://schemas.microsoft.com/office/powerpoint/2010/main" val="2849518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95D6628-5CC8-C24B-FE63-5317A642037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Teşhis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E29685-B68B-748D-D01D-8CCF1456D15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endParaRPr lang="tr-TR" b="0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Serum ferritin &lt;</a:t>
            </a:r>
            <a:r>
              <a:rPr lang="tr-TR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30 ng/mL</a:t>
            </a:r>
            <a:r>
              <a:rPr lang="tr-TR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(inflamatuar bir hastalık varlığında;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tr-TR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100 ng/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100-299 ng/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ise TSAT &lt; 20 %)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Transferrin </a:t>
            </a:r>
            <a:r>
              <a:rPr lang="en-US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satura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syonu</a:t>
            </a:r>
            <a:r>
              <a:rPr lang="en-US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&lt;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15%</a:t>
            </a:r>
            <a:endParaRPr lang="en-US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Demir replasmanı sonrası aneminin düzelmesi</a:t>
            </a:r>
          </a:p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iliğinde boyanabilir demir yokluğu</a:t>
            </a:r>
          </a:p>
        </p:txBody>
      </p:sp>
    </p:spTree>
    <p:extLst>
      <p:ext uri="{BB962C8B-B14F-4D97-AF65-F5344CB8AC3E}">
        <p14:creationId xmlns:p14="http://schemas.microsoft.com/office/powerpoint/2010/main" val="3969971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EE4516-FC1C-A762-FFBC-1AA08525E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</a:rPr>
              <a:t>Altta yatan sebebin bulunması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8AEF2EB-43A2-93D2-A9A1-56AC0E027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tr-TR" dirty="0"/>
          </a:p>
          <a:p>
            <a:r>
              <a:rPr lang="tr-TR" dirty="0">
                <a:solidFill>
                  <a:srgbClr val="002060"/>
                </a:solidFill>
              </a:rPr>
              <a:t>Erkekler ve </a:t>
            </a:r>
            <a:r>
              <a:rPr lang="tr-TR" dirty="0" err="1">
                <a:solidFill>
                  <a:srgbClr val="002060"/>
                </a:solidFill>
              </a:rPr>
              <a:t>postmenapozal</a:t>
            </a:r>
            <a:r>
              <a:rPr lang="tr-TR" dirty="0">
                <a:solidFill>
                  <a:srgbClr val="002060"/>
                </a:solidFill>
              </a:rPr>
              <a:t> kadınlar için önemlidir.</a:t>
            </a:r>
          </a:p>
          <a:p>
            <a:r>
              <a:rPr lang="tr-TR" dirty="0">
                <a:solidFill>
                  <a:srgbClr val="002060"/>
                </a:solidFill>
              </a:rPr>
              <a:t>Endoskopik girişimler, emilim bozukluğuna yönelik testler planlanmalıdır.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62088979-B7EC-68B4-9904-499061C89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884269"/>
            <a:ext cx="5384800" cy="39578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7592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2611CC-E366-746E-DBA7-C4BBB6F8C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10972800" cy="957943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63B31BB-048D-310B-BD85-5A2CF7205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2744"/>
            <a:ext cx="10972800" cy="551905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Semptomu olsun veya olmasın tanı konan tüm hastalara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50 olana kadar tedavi verilir.</a:t>
            </a:r>
          </a:p>
          <a:p>
            <a:pPr>
              <a:lnSpc>
                <a:spcPct val="150000"/>
              </a:lnSpc>
            </a:pPr>
            <a:r>
              <a:rPr lang="tr-TR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Ertirosit</a:t>
            </a: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transfüzyonu;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derin anemili vakalarda, miyokardiyal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iskemi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bulguları varlığında veya hemodinamik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insitabilite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durumlarında düşünülmelidir</a:t>
            </a:r>
          </a:p>
          <a:p>
            <a:pPr>
              <a:lnSpc>
                <a:spcPct val="150000"/>
              </a:lnSpc>
            </a:pP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tedavi;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ilk seçenek olarak düşünülmelidir. +2 değerlikli demir preparatları ile tedavi yapılır. Genellikle 100-200 mg, günde 1 kez  ve açken alınması önerilir.</a:t>
            </a:r>
          </a:p>
          <a:p>
            <a:pPr>
              <a:lnSpc>
                <a:spcPct val="150000"/>
              </a:lnSpc>
            </a:pP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İntravenöz tedavi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aşağıdaki durumlarda tercih edilir: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Oral tedaviye yanıt alınamayan veya yan etki nedeniyle kullanamayan hastalarda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İnflamatuar bağırsak hastalığı varlığında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Gastrektomi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bariatrik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cerrahi geçirenlerde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Diyaliz hastalarında </a:t>
            </a:r>
          </a:p>
          <a:p>
            <a:pPr>
              <a:lnSpc>
                <a:spcPct val="150000"/>
              </a:lnSpc>
            </a:pP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yanıtı 7-10 günde ortaya çıkar.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değerinin normale gelmesi 4-6 haftayı bulabilir.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normale geldikten sonra tedaviye 3 ay daha devam edilir.</a:t>
            </a:r>
          </a:p>
        </p:txBody>
      </p:sp>
    </p:spTree>
    <p:extLst>
      <p:ext uri="{BB962C8B-B14F-4D97-AF65-F5344CB8AC3E}">
        <p14:creationId xmlns:p14="http://schemas.microsoft.com/office/powerpoint/2010/main" val="2158480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221CC42-F846-181F-16ED-E68FDA4F2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0104"/>
            <a:ext cx="10972800" cy="945811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Tedaviye yanıtsızlık nedenleri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EF9A3F8-B4E1-C0C0-97DD-75AE85C89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58187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Günlük 100 mg demir kullanımına rağmen 4-6 haftalık sürede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değerinin en az 1g/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yükselmemesi şeklinde tanımlanır. Nedenleri: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etki nedeniyle oral tedavinin kesilmesi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Emilim bozukluğu (Çölyak hastalığı, atrofik gastrit, H.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pilori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PPI kullanımı, inflamatuar bağırsak hastalığı,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bariatrik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cerrahi)</a:t>
            </a:r>
          </a:p>
          <a:p>
            <a:pPr algn="l">
              <a:lnSpc>
                <a:spcPct val="150000"/>
              </a:lnSpc>
            </a:pP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Kan kaybının devam etmesi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Yanlış tanı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iğer anemi sebeplerinin birlikteliği (Vitamin B12 eksikliği)</a:t>
            </a:r>
          </a:p>
          <a:p>
            <a:pPr algn="l">
              <a:lnSpc>
                <a:spcPct val="150000"/>
              </a:lnSpc>
            </a:pPr>
            <a:endParaRPr lang="tr-TR" sz="28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98799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857250"/>
            <a:ext cx="6877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CC192E4F-621F-480A-8E61-1F26E7DEA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38" y="1834745"/>
            <a:ext cx="7544188" cy="920797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786C6A28-C034-4F05-991C-BDAD8D6CC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38" y="3401568"/>
            <a:ext cx="7582290" cy="17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519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4" y="823914"/>
            <a:ext cx="68865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2C9D8D-ABD7-2E22-1132-03FDA6F43BC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ACB2B25-EE31-B07F-8494-561BE3A78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0945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anemisinin nedenlerini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ve demir eksikliği anemisi arasındaki farkları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bulgularını bilir.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Labotaruvar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bulgularını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Tanının nasıl konduğunu açıklar.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sonrası etyolojik araştırmanın kimlere ve nasıl yapılacağını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nasıl yapılacağını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Tedaviye yanıtsızlığın tanımını yapar ve nedenlerini açıklar.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6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4421D57-F131-04D2-B02A-6CC44615DBA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920F2F5-DC36-DC95-4D2A-97A20FC2C01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sz="32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Tüm anemi sebepleri arasında en sık rastlanan anemidir.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Doğurganlık çağındaki kadınlarda ve hamilelerde görülme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sıklığı erkeklere göre belirgin olarak yüksektir.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tr-TR" altLang="zh-CN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74366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42F7CA5-671B-6E06-5DF7-D18C304D1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0467"/>
            <a:ext cx="10972800" cy="94456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Sebepleri</a:t>
            </a:r>
          </a:p>
        </p:txBody>
      </p:sp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46F28605-A026-7FEC-808D-C82026EE8E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521927"/>
              </p:ext>
            </p:extLst>
          </p:nvPr>
        </p:nvGraphicFramePr>
        <p:xfrm>
          <a:off x="718458" y="1145496"/>
          <a:ext cx="109728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817376745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3357373771"/>
                    </a:ext>
                  </a:extLst>
                </a:gridCol>
              </a:tblGrid>
              <a:tr h="55140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Alım eksikliği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Vejeteryan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vegan veya düşük demir içerikli  diyetler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Azalmış demir emilimi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Çölyak hastalığı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Atrofik/ otoimmün gastrit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H.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pilori</a:t>
                      </a: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Bariatrik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cerrahi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Gatrik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asiditeyi etkileyen ilaçlar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Genetik hastalıklar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3. Demir kaybına neden olan durumlar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Yoğun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menstural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kanama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Hamilelik - emzirme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Gastrik ülser/ gastrit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Kolorektal kanser, gastrik kanser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telenjektaziler</a:t>
                      </a: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İnflamatuar barsak hastalığı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Hemoroid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Kanama bozuklukları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parazitler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Sık kan bağışı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İlaçlar (aspirin, NSAİD)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r>
                        <a:rPr lang="tr-TR" b="0" dirty="0">
                          <a:solidFill>
                            <a:srgbClr val="002060"/>
                          </a:solidFill>
                        </a:rPr>
                        <a:t>    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09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65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755" name="Group 139">
            <a:extLst>
              <a:ext uri="{FF2B5EF4-FFF2-40B4-BE49-F238E27FC236}">
                <a16:creationId xmlns:a16="http://schemas.microsoft.com/office/drawing/2014/main" id="{084EF706-9921-24B1-E13E-A14A406E4AFC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62691267"/>
              </p:ext>
            </p:extLst>
          </p:nvPr>
        </p:nvGraphicFramePr>
        <p:xfrm>
          <a:off x="1774825" y="908051"/>
          <a:ext cx="8713788" cy="5405441"/>
        </p:xfrm>
        <a:graphic>
          <a:graphicData uri="http://schemas.openxmlformats.org/drawingml/2006/table">
            <a:tbl>
              <a:tblPr/>
              <a:tblGrid>
                <a:gridCol w="367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3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3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19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 gelişim basamakları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 anemisi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Kemik iliği demir boyası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Ferritin</a:t>
                      </a: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Transferrin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satürasyonu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Erirosit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serbest Protoporfirin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Transferrin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Reseptör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Hemoglobin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Hemoglobin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MCV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Semptom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Hafif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Tipik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EE99BF49-CF12-5425-8E46-887D39FB1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5" y="646089"/>
            <a:ext cx="7032170" cy="556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68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54B881-A1A4-8A04-E2BB-5B3D8578861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1D76F6-286A-BB9F-EB07-80157E0F51D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Halsizlik, azalmış efor kapasitesi</a:t>
            </a:r>
          </a:p>
          <a:p>
            <a:pPr algn="l"/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Pika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Huzursuz bacak sendromu</a:t>
            </a:r>
          </a:p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Saç dökülmesi</a:t>
            </a: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Baş ağrısı, baş dönmesi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Ağır vakalarda taşikardi, nefes darlığı</a:t>
            </a:r>
          </a:p>
        </p:txBody>
      </p:sp>
    </p:spTree>
    <p:extLst>
      <p:ext uri="{BB962C8B-B14F-4D97-AF65-F5344CB8AC3E}">
        <p14:creationId xmlns:p14="http://schemas.microsoft.com/office/powerpoint/2010/main" val="2677034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8CD0E6-B83D-C41F-D078-E542348BC18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Fizik muayene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2B1821F-4A49-5084-AEDE-DAB7D0CBA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Solukluk</a:t>
            </a:r>
          </a:p>
          <a:p>
            <a:pPr algn="l"/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cheilitis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glossit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koilonişi</a:t>
            </a:r>
            <a:endParaRPr lang="tr-TR" sz="24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>
              <a:solidFill>
                <a:srgbClr val="232323"/>
              </a:solidFill>
              <a:latin typeface="Noto Sans" panose="020B0502040504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>
              <a:solidFill>
                <a:srgbClr val="232323"/>
              </a:solidFill>
              <a:latin typeface="Noto Sans" panose="020B0502040504020204" pitchFamily="34" charset="0"/>
            </a:endParaRPr>
          </a:p>
          <a:p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Özefageal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web, disfaji ile birlikte olduğunda </a:t>
            </a:r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Plummer-Vinson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veya Patterson-Kelly </a:t>
            </a:r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syndromu</a:t>
            </a:r>
            <a:endParaRPr lang="tr-TR" sz="24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8178EDB-346B-11D1-FC9A-470F487DA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618" y="2703652"/>
            <a:ext cx="2958828" cy="2014822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C6AF2A2-154A-DD0E-AFC3-106C20479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94" y="2703652"/>
            <a:ext cx="2579104" cy="201482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0ECFFE4F-C99F-01FB-C57A-D1A674E47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823" y="2703652"/>
            <a:ext cx="3204244" cy="194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21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25698D-8F4D-D93B-EF78-6EFE5375B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AECA64F-6035-9EE4-1D8A-BE9DF8A50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983161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MCV, MCHC, MCH düşüklüğü, RDW artışı</a:t>
            </a:r>
            <a:endParaRPr lang="tr-TR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emir (Fe)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düzeyinde düşüklük</a:t>
            </a:r>
          </a:p>
          <a:p>
            <a:pPr>
              <a:lnSpc>
                <a:spcPct val="150000"/>
              </a:lnSpc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demir bağlama kapasitesinde yükseklik (TIBC)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satürasyonunda (TSAT) azalma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(TSAT = Fe ÷ TIBC × 100)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Unsature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demir bağlama kapasitesinde (UIBC) artış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UIBC= TIBC- Fe)</a:t>
            </a: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Reti</a:t>
            </a:r>
            <a:r>
              <a:rPr lang="tr-T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külosit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Periferik yaymada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hipokromi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mikrositoz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Platelet yüksekliği, ağır vakalarda lökopeni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tr-TR" sz="2400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601A9BD5-A76D-80E1-699E-72538C2D54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34" r="4077" b="2"/>
          <a:stretch/>
        </p:blipFill>
        <p:spPr>
          <a:xfrm>
            <a:off x="6197600" y="1828799"/>
            <a:ext cx="53848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826213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664</Words>
  <Application>Microsoft Office PowerPoint</Application>
  <PresentationFormat>Geniş ekran</PresentationFormat>
  <Paragraphs>142</Paragraphs>
  <Slides>17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5</vt:i4>
      </vt:variant>
      <vt:variant>
        <vt:lpstr>Slayt Başlıkları</vt:lpstr>
      </vt:variant>
      <vt:variant>
        <vt:i4>17</vt:i4>
      </vt:variant>
    </vt:vector>
  </HeadingPairs>
  <TitlesOfParts>
    <vt:vector size="31" baseType="lpstr">
      <vt:lpstr>Aptos</vt:lpstr>
      <vt:lpstr>Arial</vt:lpstr>
      <vt:lpstr>Calibri</vt:lpstr>
      <vt:lpstr>Calibri Light</vt:lpstr>
      <vt:lpstr>Comic Sans MS</vt:lpstr>
      <vt:lpstr>Franklin Gothic Book</vt:lpstr>
      <vt:lpstr>Noto Sans</vt:lpstr>
      <vt:lpstr>Perpetua</vt:lpstr>
      <vt:lpstr>Wingdings 2</vt:lpstr>
      <vt:lpstr>Ofis Teması</vt:lpstr>
      <vt:lpstr>1_Custom Design</vt:lpstr>
      <vt:lpstr>1_Ofis Teması</vt:lpstr>
      <vt:lpstr>Hisse Senedi</vt:lpstr>
      <vt:lpstr>Office Teması</vt:lpstr>
      <vt:lpstr>Demir Eksikliği Anemisi</vt:lpstr>
      <vt:lpstr>Demir Eksikliği Anemisi</vt:lpstr>
      <vt:lpstr>Demir Eksikliği Anemisi</vt:lpstr>
      <vt:lpstr>Sebepleri</vt:lpstr>
      <vt:lpstr>PowerPoint Sunusu</vt:lpstr>
      <vt:lpstr>PowerPoint Sunusu</vt:lpstr>
      <vt:lpstr>Klinik </vt:lpstr>
      <vt:lpstr>Fizik muayene </vt:lpstr>
      <vt:lpstr>Laboratuvar </vt:lpstr>
      <vt:lpstr>Laboratuvar </vt:lpstr>
      <vt:lpstr>Teşhis</vt:lpstr>
      <vt:lpstr>Altta yatan sebebin bulunması</vt:lpstr>
      <vt:lpstr>Tedavi</vt:lpstr>
      <vt:lpstr>Tedaviye yanıtsızlık nedenleri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66</cp:revision>
  <dcterms:created xsi:type="dcterms:W3CDTF">2024-09-12T07:26:08Z</dcterms:created>
  <dcterms:modified xsi:type="dcterms:W3CDTF">2025-04-30T11:22:37Z</dcterms:modified>
</cp:coreProperties>
</file>