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62" r:id="rId3"/>
  </p:sldMasterIdLst>
  <p:notesMasterIdLst>
    <p:notesMasterId r:id="rId20"/>
  </p:notesMasterIdLst>
  <p:sldIdLst>
    <p:sldId id="256" r:id="rId4"/>
    <p:sldId id="257" r:id="rId5"/>
    <p:sldId id="258" r:id="rId6"/>
    <p:sldId id="261" r:id="rId7"/>
    <p:sldId id="262" r:id="rId8"/>
    <p:sldId id="268" r:id="rId9"/>
    <p:sldId id="269" r:id="rId10"/>
    <p:sldId id="270" r:id="rId11"/>
    <p:sldId id="271" r:id="rId12"/>
    <p:sldId id="272" r:id="rId13"/>
    <p:sldId id="275" r:id="rId14"/>
    <p:sldId id="298" r:id="rId15"/>
    <p:sldId id="299" r:id="rId16"/>
    <p:sldId id="300" r:id="rId17"/>
    <p:sldId id="301" r:id="rId18"/>
    <p:sldId id="302" r:id="rId19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00" autoAdjust="0"/>
    <p:restoredTop sz="93447" autoAdjust="0"/>
  </p:normalViewPr>
  <p:slideViewPr>
    <p:cSldViewPr snapToGrid="0">
      <p:cViewPr varScale="1">
        <p:scale>
          <a:sx n="59" d="100"/>
          <a:sy n="59" d="100"/>
        </p:scale>
        <p:origin x="772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 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F5BE75-A3C4-4209-991E-5D144043DA99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4" name="Slayt Resmi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90D3EE-710D-42EC-A4CA-8E0C98C2DEF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1738683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90D3EE-710D-42EC-A4CA-8E0C98C2DEFA}" type="slidenum">
              <a:rPr lang="tr-TR" smtClean="0"/>
              <a:t>3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094029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90D3EE-710D-42EC-A4CA-8E0C98C2DEFA}" type="slidenum">
              <a:rPr lang="tr-TR" smtClean="0"/>
              <a:t>10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0325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BCCEFAB5-988B-8610-E786-8BF3C054A9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431F3C40-C159-59B4-03F9-C296C75F4D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/>
              <a:t>Asıl alt başlık stilini düzenlemek için tıklayın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8E109655-FB41-3E1D-E0CC-80A236BB95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D6C93-D4F1-4EF9-BB57-E12DACA3C0FA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92591A43-5D9B-930F-6ECC-73A0908245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119BE9DA-6F6B-A331-00FE-EAE38D252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367B1-0745-4BA0-B8D1-6CF851C27F7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1394064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32D223E5-13C8-E56D-ED3B-34A082371C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Dikey Metin Yer Tutucusu 2">
            <a:extLst>
              <a:ext uri="{FF2B5EF4-FFF2-40B4-BE49-F238E27FC236}">
                <a16:creationId xmlns:a16="http://schemas.microsoft.com/office/drawing/2014/main" id="{0D54B44F-5434-C1BD-1A36-3E2E76E0EA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E5871637-0232-5EDF-FAF3-39C492DB8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D6C93-D4F1-4EF9-BB57-E12DACA3C0FA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919D7F2C-3EFF-DF06-6F8A-67367F18FF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1B5BC93D-C154-516D-3F3E-D4D42452F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367B1-0745-4BA0-B8D1-6CF851C27F7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15925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>
            <a:extLst>
              <a:ext uri="{FF2B5EF4-FFF2-40B4-BE49-F238E27FC236}">
                <a16:creationId xmlns:a16="http://schemas.microsoft.com/office/drawing/2014/main" id="{792A7BA6-E771-B48F-027B-456F1284BE2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Dikey Metin Yer Tutucusu 2">
            <a:extLst>
              <a:ext uri="{FF2B5EF4-FFF2-40B4-BE49-F238E27FC236}">
                <a16:creationId xmlns:a16="http://schemas.microsoft.com/office/drawing/2014/main" id="{A679FFAB-436E-391A-32A0-37456B3276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39E9AFB7-4499-8A48-7181-7E20DFCCBE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D6C93-D4F1-4EF9-BB57-E12DACA3C0FA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6F12F014-3D0E-DCF3-4F05-AB92C35F2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081D1BA7-8C69-A4E4-F8D1-C4A88BCD93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367B1-0745-4BA0-B8D1-6CF851C27F7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21990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203201" y="6477001"/>
            <a:ext cx="10518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Copyrights apply</a:t>
            </a:r>
          </a:p>
        </p:txBody>
      </p:sp>
    </p:spTree>
    <p:extLst>
      <p:ext uri="{BB962C8B-B14F-4D97-AF65-F5344CB8AC3E}">
        <p14:creationId xmlns:p14="http://schemas.microsoft.com/office/powerpoint/2010/main" val="5817881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tıklatın</a:t>
            </a:r>
          </a:p>
        </p:txBody>
      </p:sp>
      <p:sp>
        <p:nvSpPr>
          <p:cNvPr id="4" name="3 Veri Yer Tutucusu">
            <a:extLst>
              <a:ext uri="{FF2B5EF4-FFF2-40B4-BE49-F238E27FC236}">
                <a16:creationId xmlns:a16="http://schemas.microsoft.com/office/drawing/2014/main" id="{18ECD301-409F-6E37-5725-63384428F2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9568FB-7354-49C6-8D64-577E7DEB5817}" type="datetimeFigureOut">
              <a:rPr lang="tr-TR"/>
              <a:pPr>
                <a:defRPr/>
              </a:pPr>
              <a:t>30.04.2025</a:t>
            </a:fld>
            <a:endParaRPr lang="tr-TR"/>
          </a:p>
        </p:txBody>
      </p:sp>
      <p:sp>
        <p:nvSpPr>
          <p:cNvPr id="5" name="4 Altbilgi Yer Tutucusu">
            <a:extLst>
              <a:ext uri="{FF2B5EF4-FFF2-40B4-BE49-F238E27FC236}">
                <a16:creationId xmlns:a16="http://schemas.microsoft.com/office/drawing/2014/main" id="{8F9D9612-A57F-354A-BBF9-06B62C7E3B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>
            <a:extLst>
              <a:ext uri="{FF2B5EF4-FFF2-40B4-BE49-F238E27FC236}">
                <a16:creationId xmlns:a16="http://schemas.microsoft.com/office/drawing/2014/main" id="{C8F3FB28-1F93-AC29-94BC-E3A1818F3B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76A925-519D-4508-8BB8-C38F9176E1B7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20549031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>
            <a:extLst>
              <a:ext uri="{FF2B5EF4-FFF2-40B4-BE49-F238E27FC236}">
                <a16:creationId xmlns:a16="http://schemas.microsoft.com/office/drawing/2014/main" id="{0487E26A-B9F3-E3D3-A52E-A62406D291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53505A-2C54-4F84-A044-B76A4C2124E0}" type="datetimeFigureOut">
              <a:rPr lang="tr-TR"/>
              <a:pPr>
                <a:defRPr/>
              </a:pPr>
              <a:t>30.04.2025</a:t>
            </a:fld>
            <a:endParaRPr lang="tr-TR"/>
          </a:p>
        </p:txBody>
      </p:sp>
      <p:sp>
        <p:nvSpPr>
          <p:cNvPr id="5" name="4 Altbilgi Yer Tutucusu">
            <a:extLst>
              <a:ext uri="{FF2B5EF4-FFF2-40B4-BE49-F238E27FC236}">
                <a16:creationId xmlns:a16="http://schemas.microsoft.com/office/drawing/2014/main" id="{A6836697-3DEC-D8C5-5204-13F522BD27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>
            <a:extLst>
              <a:ext uri="{FF2B5EF4-FFF2-40B4-BE49-F238E27FC236}">
                <a16:creationId xmlns:a16="http://schemas.microsoft.com/office/drawing/2014/main" id="{9E5ECD09-7C30-A91F-6FEF-102D9DC853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14D86A-0E75-40F0-8257-55320C343A3E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3029315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Veri Yer Tutucusu">
            <a:extLst>
              <a:ext uri="{FF2B5EF4-FFF2-40B4-BE49-F238E27FC236}">
                <a16:creationId xmlns:a16="http://schemas.microsoft.com/office/drawing/2014/main" id="{91DE129C-AB96-3005-1A39-46E6709985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0A6307-D218-48CD-98D0-CD95D1B6B03B}" type="datetimeFigureOut">
              <a:rPr lang="tr-TR"/>
              <a:pPr>
                <a:defRPr/>
              </a:pPr>
              <a:t>30.04.2025</a:t>
            </a:fld>
            <a:endParaRPr lang="tr-TR"/>
          </a:p>
        </p:txBody>
      </p:sp>
      <p:sp>
        <p:nvSpPr>
          <p:cNvPr id="5" name="4 Altbilgi Yer Tutucusu">
            <a:extLst>
              <a:ext uri="{FF2B5EF4-FFF2-40B4-BE49-F238E27FC236}">
                <a16:creationId xmlns:a16="http://schemas.microsoft.com/office/drawing/2014/main" id="{63BCF749-B8C9-1BB4-357A-F2326012DE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>
            <a:extLst>
              <a:ext uri="{FF2B5EF4-FFF2-40B4-BE49-F238E27FC236}">
                <a16:creationId xmlns:a16="http://schemas.microsoft.com/office/drawing/2014/main" id="{5D648ADB-8E59-F165-A040-7C915F7FE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410474-DA63-4C26-9684-A05C0C73B9E9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27659168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3 Veri Yer Tutucusu">
            <a:extLst>
              <a:ext uri="{FF2B5EF4-FFF2-40B4-BE49-F238E27FC236}">
                <a16:creationId xmlns:a16="http://schemas.microsoft.com/office/drawing/2014/main" id="{D311930C-D4AF-C65A-9A4A-C3D889097A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A37D9B-9ABC-4867-88FF-1D613AC7F017}" type="datetimeFigureOut">
              <a:rPr lang="tr-TR"/>
              <a:pPr>
                <a:defRPr/>
              </a:pPr>
              <a:t>30.04.2025</a:t>
            </a:fld>
            <a:endParaRPr lang="tr-TR"/>
          </a:p>
        </p:txBody>
      </p:sp>
      <p:sp>
        <p:nvSpPr>
          <p:cNvPr id="6" name="4 Altbilgi Yer Tutucusu">
            <a:extLst>
              <a:ext uri="{FF2B5EF4-FFF2-40B4-BE49-F238E27FC236}">
                <a16:creationId xmlns:a16="http://schemas.microsoft.com/office/drawing/2014/main" id="{F3B759D5-D444-3A11-72C7-EA3977E8A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5 Slayt Numarası Yer Tutucusu">
            <a:extLst>
              <a:ext uri="{FF2B5EF4-FFF2-40B4-BE49-F238E27FC236}">
                <a16:creationId xmlns:a16="http://schemas.microsoft.com/office/drawing/2014/main" id="{F3DD403D-BEE7-DA23-011F-36A83C402D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CF9FEC-8D8C-41C7-BA8E-36B6287A3336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6108071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3 Veri Yer Tutucusu">
            <a:extLst>
              <a:ext uri="{FF2B5EF4-FFF2-40B4-BE49-F238E27FC236}">
                <a16:creationId xmlns:a16="http://schemas.microsoft.com/office/drawing/2014/main" id="{5E02313A-9622-D134-CB36-A71E76ABEC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10926B-053D-4F70-A84B-6F0B5652134C}" type="datetimeFigureOut">
              <a:rPr lang="tr-TR"/>
              <a:pPr>
                <a:defRPr/>
              </a:pPr>
              <a:t>30.04.2025</a:t>
            </a:fld>
            <a:endParaRPr lang="tr-TR"/>
          </a:p>
        </p:txBody>
      </p:sp>
      <p:sp>
        <p:nvSpPr>
          <p:cNvPr id="8" name="4 Altbilgi Yer Tutucusu">
            <a:extLst>
              <a:ext uri="{FF2B5EF4-FFF2-40B4-BE49-F238E27FC236}">
                <a16:creationId xmlns:a16="http://schemas.microsoft.com/office/drawing/2014/main" id="{19227AC5-DB79-9087-1EB4-5ACEB64AD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9" name="5 Slayt Numarası Yer Tutucusu">
            <a:extLst>
              <a:ext uri="{FF2B5EF4-FFF2-40B4-BE49-F238E27FC236}">
                <a16:creationId xmlns:a16="http://schemas.microsoft.com/office/drawing/2014/main" id="{37853B4C-2D5B-943E-3AC3-855D0F5AA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B09C8D-FFB3-4747-A8DB-F6515342781A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7680598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3 Veri Yer Tutucusu">
            <a:extLst>
              <a:ext uri="{FF2B5EF4-FFF2-40B4-BE49-F238E27FC236}">
                <a16:creationId xmlns:a16="http://schemas.microsoft.com/office/drawing/2014/main" id="{8CAF8F12-FD5A-9654-43A2-8106B79D41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B73642-5655-49A1-943F-8DF6F71C2338}" type="datetimeFigureOut">
              <a:rPr lang="tr-TR"/>
              <a:pPr>
                <a:defRPr/>
              </a:pPr>
              <a:t>30.04.2025</a:t>
            </a:fld>
            <a:endParaRPr lang="tr-TR"/>
          </a:p>
        </p:txBody>
      </p:sp>
      <p:sp>
        <p:nvSpPr>
          <p:cNvPr id="4" name="4 Altbilgi Yer Tutucusu">
            <a:extLst>
              <a:ext uri="{FF2B5EF4-FFF2-40B4-BE49-F238E27FC236}">
                <a16:creationId xmlns:a16="http://schemas.microsoft.com/office/drawing/2014/main" id="{8CC3EC07-1523-1FAC-0C25-D17AD393DE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5 Slayt Numarası Yer Tutucusu">
            <a:extLst>
              <a:ext uri="{FF2B5EF4-FFF2-40B4-BE49-F238E27FC236}">
                <a16:creationId xmlns:a16="http://schemas.microsoft.com/office/drawing/2014/main" id="{B9C09BD5-51AA-BCA2-33CD-3255CF83F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6AFAAE-0C70-4568-8962-B5670DDF3864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23849931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Veri Yer Tutucusu">
            <a:extLst>
              <a:ext uri="{FF2B5EF4-FFF2-40B4-BE49-F238E27FC236}">
                <a16:creationId xmlns:a16="http://schemas.microsoft.com/office/drawing/2014/main" id="{6058B70F-D06C-0B3C-FE72-B3E98071A2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30860A-9B9B-4E32-AE23-86EC1AD952AC}" type="datetimeFigureOut">
              <a:rPr lang="tr-TR"/>
              <a:pPr>
                <a:defRPr/>
              </a:pPr>
              <a:t>30.04.2025</a:t>
            </a:fld>
            <a:endParaRPr lang="tr-TR"/>
          </a:p>
        </p:txBody>
      </p:sp>
      <p:sp>
        <p:nvSpPr>
          <p:cNvPr id="3" name="4 Altbilgi Yer Tutucusu">
            <a:extLst>
              <a:ext uri="{FF2B5EF4-FFF2-40B4-BE49-F238E27FC236}">
                <a16:creationId xmlns:a16="http://schemas.microsoft.com/office/drawing/2014/main" id="{6F1883B8-96E9-3F43-5091-825607939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4" name="5 Slayt Numarası Yer Tutucusu">
            <a:extLst>
              <a:ext uri="{FF2B5EF4-FFF2-40B4-BE49-F238E27FC236}">
                <a16:creationId xmlns:a16="http://schemas.microsoft.com/office/drawing/2014/main" id="{78ACAAA6-8736-FF52-71E6-D3EA0BF16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AE523C-0AA4-4D7B-8033-376702D7DBE1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24463964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AA0133D9-2211-E92B-A5DA-9ADA129479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D615C7DE-585B-418D-18EE-E7204D505E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15DE1430-EFD3-DCA9-9F31-810B6005B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D6C93-D4F1-4EF9-BB57-E12DACA3C0FA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08D8925B-E4F9-0AF0-3F7D-BD16A15FE2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53ECA752-9DDF-7476-5D91-46F7E17F4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367B1-0745-4BA0-B8D1-6CF851C27F7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9352059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3 Veri Yer Tutucusu">
            <a:extLst>
              <a:ext uri="{FF2B5EF4-FFF2-40B4-BE49-F238E27FC236}">
                <a16:creationId xmlns:a16="http://schemas.microsoft.com/office/drawing/2014/main" id="{2F3BB0E3-8E74-F3E9-27DF-E2BC0B6E92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B4A130-7506-4ACA-95A4-664A7897E649}" type="datetimeFigureOut">
              <a:rPr lang="tr-TR"/>
              <a:pPr>
                <a:defRPr/>
              </a:pPr>
              <a:t>30.04.2025</a:t>
            </a:fld>
            <a:endParaRPr lang="tr-TR"/>
          </a:p>
        </p:txBody>
      </p:sp>
      <p:sp>
        <p:nvSpPr>
          <p:cNvPr id="6" name="4 Altbilgi Yer Tutucusu">
            <a:extLst>
              <a:ext uri="{FF2B5EF4-FFF2-40B4-BE49-F238E27FC236}">
                <a16:creationId xmlns:a16="http://schemas.microsoft.com/office/drawing/2014/main" id="{E66F3DAF-BDDC-52C2-6AB6-5F6F0B09D4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5 Slayt Numarası Yer Tutucusu">
            <a:extLst>
              <a:ext uri="{FF2B5EF4-FFF2-40B4-BE49-F238E27FC236}">
                <a16:creationId xmlns:a16="http://schemas.microsoft.com/office/drawing/2014/main" id="{96865FB8-9C39-CF71-A957-358FCC5ADC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6C2F8D-B333-48D1-964E-AA28EDD0A4DD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18161138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tr-TR" noProof="0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3 Veri Yer Tutucusu">
            <a:extLst>
              <a:ext uri="{FF2B5EF4-FFF2-40B4-BE49-F238E27FC236}">
                <a16:creationId xmlns:a16="http://schemas.microsoft.com/office/drawing/2014/main" id="{6565E465-2A8C-CE81-B551-C0AFC8E88E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CCB5AB-AAD5-4C4F-82FC-63E2F4D5C842}" type="datetimeFigureOut">
              <a:rPr lang="tr-TR"/>
              <a:pPr>
                <a:defRPr/>
              </a:pPr>
              <a:t>30.04.2025</a:t>
            </a:fld>
            <a:endParaRPr lang="tr-TR"/>
          </a:p>
        </p:txBody>
      </p:sp>
      <p:sp>
        <p:nvSpPr>
          <p:cNvPr id="6" name="4 Altbilgi Yer Tutucusu">
            <a:extLst>
              <a:ext uri="{FF2B5EF4-FFF2-40B4-BE49-F238E27FC236}">
                <a16:creationId xmlns:a16="http://schemas.microsoft.com/office/drawing/2014/main" id="{4D2B553B-4E49-7120-B103-04CE0AEA62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5 Slayt Numarası Yer Tutucusu">
            <a:extLst>
              <a:ext uri="{FF2B5EF4-FFF2-40B4-BE49-F238E27FC236}">
                <a16:creationId xmlns:a16="http://schemas.microsoft.com/office/drawing/2014/main" id="{62774F86-4533-34DD-17C0-917B0D2705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AD41E6-0BD9-47B3-9006-65DCB6CA40BD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9724393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>
            <a:extLst>
              <a:ext uri="{FF2B5EF4-FFF2-40B4-BE49-F238E27FC236}">
                <a16:creationId xmlns:a16="http://schemas.microsoft.com/office/drawing/2014/main" id="{7F1C21C5-3A84-3B40-B962-B0E8704E88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DCE05-83B1-4D83-94C3-1EE8323C8245}" type="datetimeFigureOut">
              <a:rPr lang="tr-TR"/>
              <a:pPr>
                <a:defRPr/>
              </a:pPr>
              <a:t>30.04.2025</a:t>
            </a:fld>
            <a:endParaRPr lang="tr-TR"/>
          </a:p>
        </p:txBody>
      </p:sp>
      <p:sp>
        <p:nvSpPr>
          <p:cNvPr id="5" name="4 Altbilgi Yer Tutucusu">
            <a:extLst>
              <a:ext uri="{FF2B5EF4-FFF2-40B4-BE49-F238E27FC236}">
                <a16:creationId xmlns:a16="http://schemas.microsoft.com/office/drawing/2014/main" id="{7447B8A3-2417-7987-C6DC-1932049A88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>
            <a:extLst>
              <a:ext uri="{FF2B5EF4-FFF2-40B4-BE49-F238E27FC236}">
                <a16:creationId xmlns:a16="http://schemas.microsoft.com/office/drawing/2014/main" id="{798E10EA-57A7-223B-264A-F550C3A5CF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3DA5C4-3A19-436F-AF7D-26471DF842D2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34917874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>
            <a:extLst>
              <a:ext uri="{FF2B5EF4-FFF2-40B4-BE49-F238E27FC236}">
                <a16:creationId xmlns:a16="http://schemas.microsoft.com/office/drawing/2014/main" id="{778210FC-257F-1AE4-7930-A4FDE7C2E3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77AF2C-3C72-4B3F-8E99-35D320C021D6}" type="datetimeFigureOut">
              <a:rPr lang="tr-TR"/>
              <a:pPr>
                <a:defRPr/>
              </a:pPr>
              <a:t>30.04.2025</a:t>
            </a:fld>
            <a:endParaRPr lang="tr-TR"/>
          </a:p>
        </p:txBody>
      </p:sp>
      <p:sp>
        <p:nvSpPr>
          <p:cNvPr id="5" name="4 Altbilgi Yer Tutucusu">
            <a:extLst>
              <a:ext uri="{FF2B5EF4-FFF2-40B4-BE49-F238E27FC236}">
                <a16:creationId xmlns:a16="http://schemas.microsoft.com/office/drawing/2014/main" id="{D8FE29BD-EAAF-30AA-F25F-128ACD1AF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>
            <a:extLst>
              <a:ext uri="{FF2B5EF4-FFF2-40B4-BE49-F238E27FC236}">
                <a16:creationId xmlns:a16="http://schemas.microsoft.com/office/drawing/2014/main" id="{49671236-F4CB-A0A4-4156-4B35F41264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9AD584-4CBB-4536-A6B7-BCA494139FFC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38589130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 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C3CAC522-F275-71CF-8F97-8AD3D92C6F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90A1BB78-EC04-C704-366C-EC5C321896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88AD0C36-7D05-E794-4930-9C27AA6EC2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D6C93-D4F1-4EF9-BB57-E12DACA3C0FA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932A1446-3BFE-A76D-31D8-AB4528559B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7A9B376A-636B-6C45-D4DB-8D08063FB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367B1-0745-4BA0-B8D1-6CF851C27F7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16336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585ACDFC-0D9E-8C6F-6F61-8F4F9CFE58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35189682-55E8-2452-A842-86B6E65848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4A5B3973-A637-00D8-45A3-C21C5E33F8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10BD6F95-7D7E-F5AD-0228-8A753510C6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D6C93-D4F1-4EF9-BB57-E12DACA3C0FA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37697CFB-E5FE-0A05-0D22-52E4B0EE1B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970DE95B-BC96-0DE0-F06D-99DA236A5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367B1-0745-4BA0-B8D1-6CF851C27F7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853385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3BBFD796-DA05-638E-2450-D11A829220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687A0C9B-1043-C6D3-D7DB-199AA0651A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2375B707-59E6-18FB-F03B-30E9A9DCC2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Metin Yer Tutucusu 4">
            <a:extLst>
              <a:ext uri="{FF2B5EF4-FFF2-40B4-BE49-F238E27FC236}">
                <a16:creationId xmlns:a16="http://schemas.microsoft.com/office/drawing/2014/main" id="{D43A2EA3-C4FD-4997-D837-542C08708DE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6" name="İçerik Yer Tutucusu 5">
            <a:extLst>
              <a:ext uri="{FF2B5EF4-FFF2-40B4-BE49-F238E27FC236}">
                <a16:creationId xmlns:a16="http://schemas.microsoft.com/office/drawing/2014/main" id="{349D34FF-84E3-3955-07CD-C6FF9B263F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Veri Yer Tutucusu 6">
            <a:extLst>
              <a:ext uri="{FF2B5EF4-FFF2-40B4-BE49-F238E27FC236}">
                <a16:creationId xmlns:a16="http://schemas.microsoft.com/office/drawing/2014/main" id="{4E95049F-25E6-14F4-007B-5140FE3B6C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D6C93-D4F1-4EF9-BB57-E12DACA3C0FA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8" name="Alt Bilgi Yer Tutucusu 7">
            <a:extLst>
              <a:ext uri="{FF2B5EF4-FFF2-40B4-BE49-F238E27FC236}">
                <a16:creationId xmlns:a16="http://schemas.microsoft.com/office/drawing/2014/main" id="{118394B9-F0E4-3B0F-AF6C-A409069393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>
            <a:extLst>
              <a:ext uri="{FF2B5EF4-FFF2-40B4-BE49-F238E27FC236}">
                <a16:creationId xmlns:a16="http://schemas.microsoft.com/office/drawing/2014/main" id="{4C64A0E2-FE4D-60E5-2AD9-CA86DA0399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367B1-0745-4BA0-B8D1-6CF851C27F7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928569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CD568F7E-83DC-738C-12D9-90E1A3F933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Veri Yer Tutucusu 2">
            <a:extLst>
              <a:ext uri="{FF2B5EF4-FFF2-40B4-BE49-F238E27FC236}">
                <a16:creationId xmlns:a16="http://schemas.microsoft.com/office/drawing/2014/main" id="{E8E15189-EA01-C189-5BD7-FE40549F91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D6C93-D4F1-4EF9-BB57-E12DACA3C0FA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3F711C22-C9B8-7B81-D003-110BF67FDB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>
            <a:extLst>
              <a:ext uri="{FF2B5EF4-FFF2-40B4-BE49-F238E27FC236}">
                <a16:creationId xmlns:a16="http://schemas.microsoft.com/office/drawing/2014/main" id="{B015F7FC-A675-F5F7-82CA-5FF8A87E4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367B1-0745-4BA0-B8D1-6CF851C27F7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51178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>
            <a:extLst>
              <a:ext uri="{FF2B5EF4-FFF2-40B4-BE49-F238E27FC236}">
                <a16:creationId xmlns:a16="http://schemas.microsoft.com/office/drawing/2014/main" id="{E93A0D36-5511-4DFE-487D-FE181BFB85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D6C93-D4F1-4EF9-BB57-E12DACA3C0FA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3" name="Alt Bilgi Yer Tutucusu 2">
            <a:extLst>
              <a:ext uri="{FF2B5EF4-FFF2-40B4-BE49-F238E27FC236}">
                <a16:creationId xmlns:a16="http://schemas.microsoft.com/office/drawing/2014/main" id="{ACF60F7F-FA7C-B5C1-80FC-0CEBBEFF2E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>
            <a:extLst>
              <a:ext uri="{FF2B5EF4-FFF2-40B4-BE49-F238E27FC236}">
                <a16:creationId xmlns:a16="http://schemas.microsoft.com/office/drawing/2014/main" id="{580C97D1-58C9-CA6E-A2B4-73CCB326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367B1-0745-4BA0-B8D1-6CF851C27F7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08612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CA98CE21-780D-D9BE-F3BC-2537E819A0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6A7F793B-C869-BE45-2D40-2D1EFDA6B1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id="{C009421F-7282-88CB-1A50-07583FD028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06970A3F-5734-A28E-CEBF-F1DE446918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D6C93-D4F1-4EF9-BB57-E12DACA3C0FA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19473311-29F0-F650-8A3B-BD15FA288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316D5CFB-D570-860B-F4E7-760997E7C3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367B1-0745-4BA0-B8D1-6CF851C27F7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606293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C5B568BE-2A8C-C718-1040-A9A1034959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Resim Yer Tutucusu 2">
            <a:extLst>
              <a:ext uri="{FF2B5EF4-FFF2-40B4-BE49-F238E27FC236}">
                <a16:creationId xmlns:a16="http://schemas.microsoft.com/office/drawing/2014/main" id="{6BC94C1C-AF29-9204-7852-1BD2CC74D38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id="{57B277B3-360A-5028-3065-561FCD7401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236D3D48-C8E5-C825-FEA3-35282601C6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D6C93-D4F1-4EF9-BB57-E12DACA3C0FA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082CB3D8-78A7-BDE9-620A-7034B8038D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3719662F-4624-7746-9A2E-6E37CC7F6D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367B1-0745-4BA0-B8D1-6CF851C27F7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56291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>
            <a:extLst>
              <a:ext uri="{FF2B5EF4-FFF2-40B4-BE49-F238E27FC236}">
                <a16:creationId xmlns:a16="http://schemas.microsoft.com/office/drawing/2014/main" id="{CCD4D971-21DC-BB82-B3B3-C8F4CC560D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6794AD30-AEA2-D7D7-FC76-1685B14CAD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12DE1766-7DE7-17C9-A121-3C7925086FE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1ED6C93-D4F1-4EF9-BB57-E12DACA3C0FA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2212F578-0A58-02D7-E096-0AEB1D231C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A78E5C5F-4A6D-F7F8-F23E-F7BAA3FF21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BE367B1-0745-4BA0-B8D1-6CF851C27F7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50872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5BB0B0-7D0B-4081-AF17-E1518D1D8242}" type="datetime1">
              <a:rPr lang="en-US" smtClean="0"/>
              <a:t>4/30/2025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Copyrights apply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F6622-C519-4C69-9716-EA6F1F6EF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4172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Başlık Yer Tutucusu">
            <a:extLst>
              <a:ext uri="{FF2B5EF4-FFF2-40B4-BE49-F238E27FC236}">
                <a16:creationId xmlns:a16="http://schemas.microsoft.com/office/drawing/2014/main" id="{7DEDAD75-95C7-FA26-5EA2-6FB568E41816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tr-TR" altLang="tr-TR"/>
              <a:t>Asıl başlık stili için tıklatın</a:t>
            </a:r>
          </a:p>
        </p:txBody>
      </p:sp>
      <p:sp>
        <p:nvSpPr>
          <p:cNvPr id="1027" name="2 Metin Yer Tutucusu">
            <a:extLst>
              <a:ext uri="{FF2B5EF4-FFF2-40B4-BE49-F238E27FC236}">
                <a16:creationId xmlns:a16="http://schemas.microsoft.com/office/drawing/2014/main" id="{724F66B6-1DF3-095E-526D-8F076F39F7A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r-TR" altLang="tr-TR"/>
              <a:t>Asıl metin stillerini düzenlemek için tıklatın</a:t>
            </a:r>
          </a:p>
          <a:p>
            <a:pPr lvl="1"/>
            <a:r>
              <a:rPr lang="tr-TR" altLang="tr-TR"/>
              <a:t>İkinci düzey</a:t>
            </a:r>
          </a:p>
          <a:p>
            <a:pPr lvl="2"/>
            <a:r>
              <a:rPr lang="tr-TR" altLang="tr-TR"/>
              <a:t>Üçüncü düzey</a:t>
            </a:r>
          </a:p>
          <a:p>
            <a:pPr lvl="3"/>
            <a:r>
              <a:rPr lang="tr-TR" altLang="tr-TR"/>
              <a:t>Dördüncü düzey</a:t>
            </a:r>
          </a:p>
          <a:p>
            <a:pPr lvl="4"/>
            <a:r>
              <a:rPr lang="tr-TR" altLang="tr-TR"/>
              <a:t>Beşinci düzey</a:t>
            </a:r>
          </a:p>
        </p:txBody>
      </p:sp>
      <p:sp>
        <p:nvSpPr>
          <p:cNvPr id="4" name="3 Veri Yer Tutucusu">
            <a:extLst>
              <a:ext uri="{FF2B5EF4-FFF2-40B4-BE49-F238E27FC236}">
                <a16:creationId xmlns:a16="http://schemas.microsoft.com/office/drawing/2014/main" id="{513F5ACF-42F7-1A3F-E417-1E197C9D430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A54723C-7831-458B-B6C6-7CF5B75913D8}" type="datetimeFigureOut">
              <a:rPr lang="tr-TR"/>
              <a:pPr>
                <a:defRPr/>
              </a:pPr>
              <a:t>30.04.2025</a:t>
            </a:fld>
            <a:endParaRPr lang="tr-TR"/>
          </a:p>
        </p:txBody>
      </p:sp>
      <p:sp>
        <p:nvSpPr>
          <p:cNvPr id="5" name="4 Altbilgi Yer Tutucusu">
            <a:extLst>
              <a:ext uri="{FF2B5EF4-FFF2-40B4-BE49-F238E27FC236}">
                <a16:creationId xmlns:a16="http://schemas.microsoft.com/office/drawing/2014/main" id="{445A8B38-6F54-13EF-7624-CFC0532F52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>
            <a:extLst>
              <a:ext uri="{FF2B5EF4-FFF2-40B4-BE49-F238E27FC236}">
                <a16:creationId xmlns:a16="http://schemas.microsoft.com/office/drawing/2014/main" id="{8D0D871B-7ABF-7487-AA06-C48877B5F3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4D2EC0A4-E425-4A38-90F1-261D77D8DC38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2778050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C1FDB6C1-1DAB-3C26-8BB2-BA020FF655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099458"/>
            <a:ext cx="9144000" cy="2156504"/>
          </a:xfrm>
          <a:solidFill>
            <a:srgbClr val="0070C0"/>
          </a:solidFill>
        </p:spPr>
        <p:txBody>
          <a:bodyPr>
            <a:normAutofit fontScale="90000"/>
          </a:bodyPr>
          <a:lstStyle/>
          <a:p>
            <a:b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tr-TR" sz="49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Hemolitik Anemiler</a:t>
            </a:r>
            <a:b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tr-T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312D5FF0-4A0D-A9C4-4A85-B0B8B67F32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solidFill>
            <a:schemeClr val="tx2">
              <a:lumMod val="10000"/>
              <a:lumOff val="90000"/>
            </a:schemeClr>
          </a:solidFill>
        </p:spPr>
        <p:txBody>
          <a:bodyPr/>
          <a:lstStyle/>
          <a:p>
            <a:endParaRPr lang="tr-T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Prof. Dr. Elif Akdoğan</a:t>
            </a:r>
          </a:p>
          <a:p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İç Hastalıkları ve Hematoloji Uzmanı</a:t>
            </a:r>
          </a:p>
          <a:p>
            <a:endParaRPr lang="tr-T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0920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01A03C9-7381-C07A-B54E-6738F69244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58297"/>
            <a:ext cx="10515600" cy="1325563"/>
          </a:xfrm>
          <a:solidFill>
            <a:srgbClr val="0070C0"/>
          </a:solidFill>
        </p:spPr>
        <p:txBody>
          <a:bodyPr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Hikaye ve fizik muayene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0D6B8130-4191-9BC2-D9EE-2E3FB51E13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32857"/>
            <a:ext cx="10515600" cy="5066846"/>
          </a:xfrm>
          <a:solidFill>
            <a:schemeClr val="tx2">
              <a:lumMod val="10000"/>
              <a:lumOff val="90000"/>
            </a:schemeClr>
          </a:solidFill>
        </p:spPr>
        <p:txBody>
          <a:bodyPr>
            <a:normAutofit fontScale="70000" lnSpcReduction="20000"/>
          </a:bodyPr>
          <a:lstStyle/>
          <a:p>
            <a:endParaRPr lang="tr-T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tr-TR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Ani ortaya çıkan anemi bulguları kanama ile açıklanamıyorsa hemolitik anemiden şüphe edilir.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Hemolitik anemi varlığını destekleyebilecek durumlar:</a:t>
            </a:r>
          </a:p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Ciltte veya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skleralarda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sarılık tespit edilmesi</a:t>
            </a:r>
          </a:p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Koyu renkli idrar varlığı (intravasküler hemoliz)</a:t>
            </a:r>
          </a:p>
          <a:p>
            <a:pPr>
              <a:lnSpc>
                <a:spcPct val="120000"/>
              </a:lnSpc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Kan transfüzyon öyküsü. Transfüzyondan hemen sonra gelişmişse akut hemolitik transfüzyon reaksiyonu, transfüzyondan 3-4 hafta sonra gelişmişse geç tip transfüzyon reaksiyonu ihtimalini düşündürür.</a:t>
            </a:r>
          </a:p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Yeni başlanan ilaç öyküsü</a:t>
            </a:r>
          </a:p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Aile üyelerinde hemolitik anemi varlığı (kalıtsal nedenleri düşündürür).</a:t>
            </a:r>
          </a:p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Splenomegali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 safra taşı öyküsü </a:t>
            </a:r>
          </a:p>
          <a:p>
            <a:endParaRPr lang="tr-T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Ancak bu bulguların hiç birinin olmaması hemolitik anemiyi dışlamaz.</a:t>
            </a:r>
          </a:p>
        </p:txBody>
      </p:sp>
    </p:spTree>
    <p:extLst>
      <p:ext uri="{BB962C8B-B14F-4D97-AF65-F5344CB8AC3E}">
        <p14:creationId xmlns:p14="http://schemas.microsoft.com/office/powerpoint/2010/main" val="24766400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1859667E-8F9A-9857-C52D-CDA838DC6F9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175657"/>
            <a:ext cx="5181600" cy="5001306"/>
          </a:xfrm>
          <a:solidFill>
            <a:schemeClr val="tx2">
              <a:lumMod val="10000"/>
              <a:lumOff val="90000"/>
            </a:schemeClr>
          </a:solidFill>
        </p:spPr>
        <p:txBody>
          <a:bodyPr>
            <a:normAutofit lnSpcReduction="10000"/>
          </a:bodyPr>
          <a:lstStyle/>
          <a:p>
            <a:pPr marL="742950" marR="0" lvl="1" indent="-285750" algn="l" defTabSz="914400" rtl="0" eaLnBrk="0" fontAlgn="base" latinLnBrk="0" hangingPunct="0">
              <a:lnSpc>
                <a:spcPct val="135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tr-TR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Akut hemolitik anemi</a:t>
            </a:r>
          </a:p>
          <a:p>
            <a:pPr marL="742950" marR="0" lvl="1" indent="-285750" algn="l" defTabSz="914400" rtl="0" eaLnBrk="0" fontAlgn="base" latinLnBrk="0" hangingPunct="0">
              <a:lnSpc>
                <a:spcPct val="135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tr-TR" sz="2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Bel ağrısı</a:t>
            </a:r>
          </a:p>
          <a:p>
            <a:pPr marL="742950" marR="0" lvl="1" indent="-285750" algn="l" defTabSz="914400" rtl="0" eaLnBrk="0" fontAlgn="base" latinLnBrk="0" hangingPunct="0">
              <a:lnSpc>
                <a:spcPct val="135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tr-TR" sz="2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Karın ağrısı</a:t>
            </a:r>
          </a:p>
          <a:p>
            <a:pPr marL="742950" marR="0" lvl="1" indent="-285750" algn="l" defTabSz="914400" rtl="0" eaLnBrk="0" fontAlgn="base" latinLnBrk="0" hangingPunct="0">
              <a:lnSpc>
                <a:spcPct val="135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tr-TR" sz="2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Baş ağrısı</a:t>
            </a:r>
          </a:p>
          <a:p>
            <a:pPr marL="742950" marR="0" lvl="1" indent="-285750" algn="l" defTabSz="914400" rtl="0" eaLnBrk="0" fontAlgn="base" latinLnBrk="0" hangingPunct="0">
              <a:lnSpc>
                <a:spcPct val="135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tr-TR" sz="2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Kırgınlık, halsizlik</a:t>
            </a:r>
          </a:p>
          <a:p>
            <a:pPr marL="742950" marR="0" lvl="1" indent="-285750" algn="l" defTabSz="914400" rtl="0" eaLnBrk="0" fontAlgn="base" latinLnBrk="0" hangingPunct="0">
              <a:lnSpc>
                <a:spcPct val="135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tr-TR" sz="2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Kusma</a:t>
            </a:r>
          </a:p>
          <a:p>
            <a:pPr marL="742950" marR="0" lvl="1" indent="-285750" algn="l" defTabSz="914400" rtl="0" eaLnBrk="0" fontAlgn="base" latinLnBrk="0" hangingPunct="0">
              <a:lnSpc>
                <a:spcPct val="135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tr-TR" sz="2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Titreme</a:t>
            </a:r>
          </a:p>
          <a:p>
            <a:pPr marL="742950" marR="0" lvl="1" indent="-285750" algn="l" defTabSz="914400" rtl="0" eaLnBrk="0" fontAlgn="base" latinLnBrk="0" hangingPunct="0">
              <a:lnSpc>
                <a:spcPct val="135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tr-TR" sz="2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Ateş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dirty="0"/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61912897-34EF-1F6B-0A6D-EEAE79E832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175657"/>
            <a:ext cx="5181600" cy="5001306"/>
          </a:xfrm>
          <a:solidFill>
            <a:schemeClr val="tx2">
              <a:lumMod val="10000"/>
              <a:lumOff val="90000"/>
            </a:schemeClr>
          </a:solidFill>
        </p:spPr>
        <p:txBody>
          <a:bodyPr>
            <a:normAutofit lnSpcReduction="10000"/>
          </a:bodyPr>
          <a:lstStyle/>
          <a:p>
            <a:pPr>
              <a:lnSpc>
                <a:spcPct val="135000"/>
              </a:lnSpc>
              <a:buFont typeface="Arial" charset="0"/>
              <a:buNone/>
              <a:defRPr/>
            </a:pPr>
            <a:r>
              <a:rPr lang="tr-TR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Kronik hemolitik anemi</a:t>
            </a:r>
          </a:p>
          <a:p>
            <a:pPr>
              <a:lnSpc>
                <a:spcPct val="135000"/>
              </a:lnSpc>
              <a:buFontTx/>
              <a:buChar char="•"/>
              <a:defRPr/>
            </a:pP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Sarılık</a:t>
            </a:r>
          </a:p>
          <a:p>
            <a:pPr>
              <a:lnSpc>
                <a:spcPct val="135000"/>
              </a:lnSpc>
              <a:buFontTx/>
              <a:buChar char="•"/>
              <a:defRPr/>
            </a:pPr>
            <a:r>
              <a:rPr lang="tr-TR" sz="2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Splenomegali</a:t>
            </a:r>
            <a:endParaRPr lang="tr-TR" sz="2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35000"/>
              </a:lnSpc>
              <a:buFontTx/>
              <a:buChar char="•"/>
              <a:defRPr/>
            </a:pP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Hemolitik-aplastik krizler</a:t>
            </a:r>
          </a:p>
          <a:p>
            <a:pPr>
              <a:lnSpc>
                <a:spcPct val="135000"/>
              </a:lnSpc>
              <a:buFontTx/>
              <a:buChar char="•"/>
              <a:defRPr/>
            </a:pPr>
            <a:r>
              <a:rPr lang="tr-TR" sz="2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Kolelitiazis</a:t>
            </a:r>
            <a:endParaRPr lang="tr-TR" sz="2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35000"/>
              </a:lnSpc>
              <a:buFontTx/>
              <a:buChar char="•"/>
              <a:defRPr/>
            </a:pP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Bacak ülserleri</a:t>
            </a:r>
          </a:p>
          <a:p>
            <a:pPr>
              <a:lnSpc>
                <a:spcPct val="135000"/>
              </a:lnSpc>
              <a:buFontTx/>
              <a:buChar char="•"/>
              <a:defRPr/>
            </a:pP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İskelet anormallikleri</a:t>
            </a:r>
            <a:endParaRPr lang="en-US" sz="2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1049925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1 Başlık">
            <a:extLst>
              <a:ext uri="{FF2B5EF4-FFF2-40B4-BE49-F238E27FC236}">
                <a16:creationId xmlns:a16="http://schemas.microsoft.com/office/drawing/2014/main" id="{35569372-76C6-C676-3E56-ED6B969445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altLang="tr-TR"/>
          </a:p>
        </p:txBody>
      </p:sp>
      <p:pic>
        <p:nvPicPr>
          <p:cNvPr id="23555" name="Picture 2" descr="http://wpcontent.answcdn.com/wikipedia/commons/thumb/3/3e/Main_symptoms_of_acute_hemolytic_reaction.png/220px-Main_symptoms_of_acute_hemolytic_reaction.png">
            <a:extLst>
              <a:ext uri="{FF2B5EF4-FFF2-40B4-BE49-F238E27FC236}">
                <a16:creationId xmlns:a16="http://schemas.microsoft.com/office/drawing/2014/main" id="{3080E5CB-1F1C-6699-3B8E-0D6C161903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8014" y="1516064"/>
            <a:ext cx="4535487" cy="443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t0.gstatic.com/images?q=tbn:ANd9GcR14cFxHXQTOHyVSaPFQIfJhW-chEIhm8OxwyW1mzMcLswaBkQ&amp;t=1&amp;usg=__CF7TGNLAwkM4-uc18QxGMYYApRU=">
            <a:extLst>
              <a:ext uri="{FF2B5EF4-FFF2-40B4-BE49-F238E27FC236}">
                <a16:creationId xmlns:a16="http://schemas.microsoft.com/office/drawing/2014/main" id="{90DB57C0-1361-A089-F6DB-777D5CD9B5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850" y="1628776"/>
            <a:ext cx="3829050" cy="273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79" name="Picture 4" descr="http://t2.gstatic.com/images?q=tbn:ANd9GcTpNHq5JKWVrDiSNbG6XT4aYGo3KQ8tctE8zHgjhsYFpqlybhg&amp;t=1&amp;h=184&amp;w=202&amp;usg=__WfxT86Z8pcn_DAadqLBNvVxe4mE=">
            <a:extLst>
              <a:ext uri="{FF2B5EF4-FFF2-40B4-BE49-F238E27FC236}">
                <a16:creationId xmlns:a16="http://schemas.microsoft.com/office/drawing/2014/main" id="{7793C6A2-F8F5-4DAB-4978-B845D2A585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1539" y="1773238"/>
            <a:ext cx="3806825" cy="2576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338D2E3C-D693-5219-5D90-9470B2BE3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9385" y="130630"/>
            <a:ext cx="11033229" cy="981980"/>
          </a:xfrm>
          <a:solidFill>
            <a:srgbClr val="0070C0"/>
          </a:solidFill>
        </p:spPr>
        <p:txBody>
          <a:bodyPr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Laboratuvar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8906D6BC-4DEC-D508-1D15-A063BC1C56A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79385" y="1248679"/>
            <a:ext cx="5181600" cy="5282747"/>
          </a:xfrm>
          <a:solidFill>
            <a:schemeClr val="tx2">
              <a:lumMod val="10000"/>
              <a:lumOff val="90000"/>
            </a:schemeClr>
          </a:solidFill>
        </p:spPr>
        <p:txBody>
          <a:bodyPr>
            <a:normAutofit fontScale="92500" lnSpcReduction="20000"/>
          </a:bodyPr>
          <a:lstStyle/>
          <a:p>
            <a:endParaRPr lang="tr-TR" dirty="0"/>
          </a:p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Anemi</a:t>
            </a:r>
          </a:p>
          <a:p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Retikülositoz</a:t>
            </a:r>
            <a:endParaRPr lang="tr-T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İndirek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bilirübin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yüksekliği</a:t>
            </a:r>
          </a:p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LDH yüksekliği</a:t>
            </a:r>
          </a:p>
          <a:p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Haptoglobulin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düşüklüğü</a:t>
            </a:r>
          </a:p>
          <a:p>
            <a:pPr>
              <a:lnSpc>
                <a:spcPct val="105000"/>
              </a:lnSpc>
              <a:defRPr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İntravasküler hemoliz bulguları</a:t>
            </a:r>
          </a:p>
          <a:p>
            <a:pPr marL="457200" lvl="1" indent="0">
              <a:lnSpc>
                <a:spcPct val="105000"/>
              </a:lnSpc>
              <a:buNone/>
              <a:defRPr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Hemoglobinemi</a:t>
            </a:r>
            <a:endParaRPr lang="tr-T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lnSpc>
                <a:spcPct val="105000"/>
              </a:lnSpc>
              <a:buNone/>
              <a:defRPr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Hemoglobinüri</a:t>
            </a:r>
            <a:endParaRPr lang="tr-T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lnSpc>
                <a:spcPct val="105000"/>
              </a:lnSpc>
              <a:buNone/>
              <a:defRPr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Hemosiderinüri</a:t>
            </a:r>
            <a:endParaRPr lang="tr-T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lnSpc>
                <a:spcPct val="105000"/>
              </a:lnSpc>
              <a:buNone/>
              <a:defRPr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Methemalbuminemi</a:t>
            </a:r>
            <a:endParaRPr lang="tr-T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lnSpc>
                <a:spcPct val="105000"/>
              </a:lnSpc>
              <a:buNone/>
              <a:defRPr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-Serum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hemopeksin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düzeyinde azalma</a:t>
            </a:r>
          </a:p>
          <a:p>
            <a:endParaRPr lang="tr-TR" dirty="0"/>
          </a:p>
          <a:p>
            <a:endParaRPr lang="tr-TR" dirty="0"/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57496931-7EB5-CDC2-0928-33568F69AB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954485" y="1248680"/>
            <a:ext cx="5658129" cy="5282747"/>
          </a:xfrm>
          <a:solidFill>
            <a:schemeClr val="tx2">
              <a:lumMod val="10000"/>
              <a:lumOff val="90000"/>
            </a:schemeClr>
          </a:solidFill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tr-TR" dirty="0"/>
          </a:p>
          <a:p>
            <a:pPr marL="0" indent="0">
              <a:buNone/>
            </a:pPr>
            <a:r>
              <a:rPr lang="tr-TR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Ek testler:</a:t>
            </a:r>
          </a:p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Periferik kan yayması: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Sferosit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eliptosit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stomatosit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fragmantasyon, aglütinasyon,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hücresi, orak hücre..</a:t>
            </a:r>
          </a:p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Direk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coombs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testi </a:t>
            </a:r>
          </a:p>
          <a:p>
            <a:endParaRPr lang="tr-T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Osmotik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frajilite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Hb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elektroforezi, G6PD veya pirüvat kinaz düzeyi </a:t>
            </a:r>
          </a:p>
          <a:p>
            <a:pPr marL="0" indent="0">
              <a:buNone/>
            </a:pPr>
            <a:endParaRPr lang="tr-TR" dirty="0"/>
          </a:p>
        </p:txBody>
      </p:sp>
      <p:pic>
        <p:nvPicPr>
          <p:cNvPr id="6" name="Resim 5">
            <a:extLst>
              <a:ext uri="{FF2B5EF4-FFF2-40B4-BE49-F238E27FC236}">
                <a16:creationId xmlns:a16="http://schemas.microsoft.com/office/drawing/2014/main" id="{215506D0-19E4-074F-8AF6-EF4474B4B3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8784" y="3732209"/>
            <a:ext cx="5429529" cy="1759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13704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0BE0631B-C91E-2C47-BBA0-806ABC9ECA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5" y="125639"/>
            <a:ext cx="10515600" cy="1180647"/>
          </a:xfrm>
          <a:solidFill>
            <a:srgbClr val="0070C0"/>
          </a:solidFill>
        </p:spPr>
        <p:txBody>
          <a:bodyPr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Otoimmün hemolitik anemi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900E2E35-92F2-60C1-225D-617A5F94F9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1115" y="1485447"/>
            <a:ext cx="10515600" cy="5246914"/>
          </a:xfrm>
          <a:solidFill>
            <a:schemeClr val="tx2">
              <a:lumMod val="10000"/>
              <a:lumOff val="90000"/>
            </a:schemeClr>
          </a:solidFill>
        </p:spPr>
        <p:txBody>
          <a:bodyPr>
            <a:normAutofit fontScale="77500" lnSpcReduction="20000"/>
          </a:bodyPr>
          <a:lstStyle/>
          <a:p>
            <a:endParaRPr lang="tr-T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İnsidansı 5-10/ milyon</a:t>
            </a:r>
          </a:p>
          <a:p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İdiyopatik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/ sekonder olarak ortaya çıkar.</a:t>
            </a:r>
          </a:p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Sekonder nedenler:</a:t>
            </a:r>
          </a:p>
          <a:p>
            <a:pPr marL="0" indent="0"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- Sistemik lupus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eritematozis</a:t>
            </a:r>
            <a:endParaRPr lang="tr-T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- Kronik lenfositik lösemi</a:t>
            </a:r>
          </a:p>
          <a:p>
            <a:pPr marL="0" indent="0"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-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-Hodgkin lenfoma</a:t>
            </a:r>
          </a:p>
          <a:p>
            <a:pPr marL="0" indent="0"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-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Allojeneik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kök hücre nakli</a:t>
            </a:r>
          </a:p>
          <a:p>
            <a:r>
              <a:rPr lang="tr-TR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Klinik:  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Anemiye bağlı semptomlar ve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splenomegali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+/-</a:t>
            </a:r>
          </a:p>
          <a:p>
            <a:pPr>
              <a:lnSpc>
                <a:spcPct val="120000"/>
              </a:lnSpc>
            </a:pPr>
            <a:r>
              <a:rPr lang="tr-TR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Laboratuvar: 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Anemi,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retikülositoz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indirek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bilirübin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 LDH yüksekliği,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haptoglobulin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düşüklüğü, </a:t>
            </a:r>
            <a:r>
              <a:rPr lang="tr-TR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direk </a:t>
            </a:r>
            <a:r>
              <a:rPr lang="tr-TR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coombs</a:t>
            </a:r>
            <a:r>
              <a:rPr lang="tr-TR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pozitifliği</a:t>
            </a:r>
          </a:p>
          <a:p>
            <a:pPr>
              <a:lnSpc>
                <a:spcPct val="120000"/>
              </a:lnSpc>
            </a:pPr>
            <a:r>
              <a:rPr lang="tr-TR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Tedavi: 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Transfüzyon, altta yatan hastalığın tedavisi, steroid (1-2mg/kg başlangıç dozu),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rituximab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diğer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immünsüpresifler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Mikofenolat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mofetil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siklofosfamid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),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splenektomi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folik asit.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1121324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Resim 2">
            <a:extLst>
              <a:ext uri="{FF2B5EF4-FFF2-40B4-BE49-F238E27FC236}">
                <a16:creationId xmlns:a16="http://schemas.microsoft.com/office/drawing/2014/main" id="{34CB0216-F2F9-9428-B627-9DA19BE51C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9042" y="643467"/>
            <a:ext cx="5713915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25116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D705EEBE-6F9D-451B-BE14-0149562A8EB6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</p:spPr>
        <p:txBody>
          <a:bodyPr/>
          <a:lstStyle/>
          <a:p>
            <a:r>
              <a:rPr lang="tr-TR" dirty="0">
                <a:solidFill>
                  <a:srgbClr val="002060"/>
                </a:solidFill>
              </a:rPr>
              <a:t>Öğrenim hedefleri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F181B78A-7BA6-BA96-8DC1-D4571611C4E3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tx2">
              <a:lumMod val="10000"/>
              <a:lumOff val="90000"/>
            </a:schemeClr>
          </a:solidFill>
        </p:spPr>
        <p:txBody>
          <a:bodyPr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Hemolitik aneminin tanımını bilir.</a:t>
            </a:r>
          </a:p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Hemolitik aneminin nedenlerini bilir.</a:t>
            </a:r>
          </a:p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İntravasküler ve ekstravasküler hemoliz arasındaki farkı bilir.</a:t>
            </a:r>
          </a:p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Akut ve kronik hemolitik anemilerin klinik olarak farklılıklarını bilir.</a:t>
            </a:r>
          </a:p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Hemolitik anemilerin laboratuvar bulgularını eksiksiz sayar.</a:t>
            </a:r>
          </a:p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Otoimmün hemolitik aneminin nedenlerini, laboratuvar bulgularını ve tedavisini bilir.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1273408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AD2846EE-8DAC-6A6C-EBC4-623813C10A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95589"/>
          </a:xfrm>
          <a:solidFill>
            <a:srgbClr val="0070C0"/>
          </a:solidFill>
        </p:spPr>
        <p:txBody>
          <a:bodyPr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Tanım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CA9091C8-4E47-3967-093B-AF96ACE935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53482"/>
            <a:ext cx="10515600" cy="5119461"/>
          </a:xfrm>
          <a:solidFill>
            <a:schemeClr val="tx2">
              <a:lumMod val="10000"/>
              <a:lumOff val="90000"/>
            </a:schemeClr>
          </a:solidFill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endParaRPr lang="tr-TR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Kemik iliğinde üretildikten sonra kan dolaşımına geçen eritrositlerin ömrü 100-120 gün kadardır.</a:t>
            </a:r>
          </a:p>
          <a:p>
            <a:pPr>
              <a:lnSpc>
                <a:spcPct val="100000"/>
              </a:lnSpc>
            </a:pP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Normal şartlar altında, eritrositlerin %1’i her gün yıkıma uğrarken aynı miktarda eritrosit de dolaşıma salınır.</a:t>
            </a:r>
          </a:p>
          <a:p>
            <a:pPr>
              <a:lnSpc>
                <a:spcPct val="100000"/>
              </a:lnSpc>
            </a:pPr>
            <a:r>
              <a:rPr lang="tr-TR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Hemolitik anemide eritrositlerin normalden daha erken yıkıma uğraması söz konusudur.</a:t>
            </a:r>
          </a:p>
          <a:p>
            <a:pPr>
              <a:lnSpc>
                <a:spcPct val="100000"/>
              </a:lnSpc>
            </a:pP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 duruma kemik iliği artan eritropoetin sayesinde </a:t>
            </a:r>
            <a:r>
              <a:rPr lang="tr-TR" sz="20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eritropoetik</a:t>
            </a: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aktivitesini arttırarak yanıt verir. </a:t>
            </a:r>
            <a:r>
              <a:rPr lang="tr-TR" sz="20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Retikülosit</a:t>
            </a:r>
            <a:r>
              <a:rPr lang="tr-TR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sayısı artar.</a:t>
            </a:r>
          </a:p>
          <a:p>
            <a:pPr>
              <a:lnSpc>
                <a:spcPct val="100000"/>
              </a:lnSpc>
            </a:pP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Böylece kanama veya demir eksikliği ve vitamin eksikliğinin tedavisi ile açıklanamayan </a:t>
            </a:r>
            <a:r>
              <a:rPr lang="tr-TR" sz="20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retikülositoz</a:t>
            </a: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durumlarında hemolitik anemi varlığından şüphe etmek gerekir.</a:t>
            </a:r>
          </a:p>
          <a:p>
            <a:pPr>
              <a:lnSpc>
                <a:spcPct val="100000"/>
              </a:lnSpc>
            </a:pP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Hastada ayrıca, </a:t>
            </a:r>
            <a:r>
              <a:rPr lang="tr-TR" sz="20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indirek</a:t>
            </a:r>
            <a:r>
              <a:rPr lang="tr-TR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bilirübin</a:t>
            </a:r>
            <a:r>
              <a:rPr lang="tr-TR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yüksekliği, LDH yüksekliği, </a:t>
            </a:r>
            <a:r>
              <a:rPr lang="tr-TR" sz="20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haptoglobulin</a:t>
            </a:r>
            <a:r>
              <a:rPr lang="tr-TR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düşüklüğü ve periferik kan yaymasında eritrositlerde özel morfolojik bulgular </a:t>
            </a: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izlenir.</a:t>
            </a:r>
          </a:p>
        </p:txBody>
      </p:sp>
    </p:spTree>
    <p:extLst>
      <p:ext uri="{BB962C8B-B14F-4D97-AF65-F5344CB8AC3E}">
        <p14:creationId xmlns:p14="http://schemas.microsoft.com/office/powerpoint/2010/main" val="19692434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45D408FC-5749-E255-920A-D6B129ED31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A30CFF9B-1805-BCCA-6BDA-D5B6CD58FB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1857"/>
            <a:ext cx="10515600" cy="4925106"/>
          </a:xfrm>
          <a:solidFill>
            <a:schemeClr val="tx2">
              <a:lumMod val="10000"/>
              <a:lumOff val="90000"/>
            </a:schemeClr>
          </a:solidFill>
        </p:spPr>
        <p:txBody>
          <a:bodyPr>
            <a:normAutofit/>
          </a:bodyPr>
          <a:lstStyle/>
          <a:p>
            <a:endParaRPr lang="tr-T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Hemoliz;</a:t>
            </a:r>
          </a:p>
          <a:p>
            <a:pPr marL="0" indent="0"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- Eritrosit içi veya eritrosit dışı sebeplere bağlı</a:t>
            </a:r>
          </a:p>
          <a:p>
            <a:pPr marL="0" indent="0"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- Konjenital veya kazanılmış</a:t>
            </a:r>
          </a:p>
          <a:p>
            <a:pPr marL="0" indent="0"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- Akut veya kronik</a:t>
            </a:r>
          </a:p>
          <a:p>
            <a:pPr marL="0" indent="0"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- İmmün veya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-immün</a:t>
            </a:r>
          </a:p>
          <a:p>
            <a:pPr marL="0" indent="0"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- İntravasküler veya ekstravasküler (karaciğer veya dalağın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retiküloendotelyal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makrofajlarında) alanda gelişmiş olabilir.</a:t>
            </a:r>
          </a:p>
          <a:p>
            <a:pPr marL="0" indent="0"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31859527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o 4">
            <a:extLst>
              <a:ext uri="{FF2B5EF4-FFF2-40B4-BE49-F238E27FC236}">
                <a16:creationId xmlns:a16="http://schemas.microsoft.com/office/drawing/2014/main" id="{CD5EE842-FA94-30D2-CB5D-8356E35FE8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0478291"/>
              </p:ext>
            </p:extLst>
          </p:nvPr>
        </p:nvGraphicFramePr>
        <p:xfrm>
          <a:off x="348346" y="365125"/>
          <a:ext cx="4818742" cy="63951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18742">
                  <a:extLst>
                    <a:ext uri="{9D8B030D-6E8A-4147-A177-3AD203B41FA5}">
                      <a16:colId xmlns:a16="http://schemas.microsoft.com/office/drawing/2014/main" val="866611621"/>
                    </a:ext>
                  </a:extLst>
                </a:gridCol>
              </a:tblGrid>
              <a:tr h="335838">
                <a:tc>
                  <a:txBody>
                    <a:bodyPr/>
                    <a:lstStyle/>
                    <a:p>
                      <a:endParaRPr lang="tr-TR" sz="1400" dirty="0">
                        <a:solidFill>
                          <a:srgbClr val="C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tr-TR" sz="1800" dirty="0" err="1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Non</a:t>
                      </a:r>
                      <a:r>
                        <a:rPr lang="tr-TR" sz="1800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-immün nedenler</a:t>
                      </a:r>
                    </a:p>
                    <a:p>
                      <a:endParaRPr lang="tr-TR" sz="1400" dirty="0">
                        <a:solidFill>
                          <a:srgbClr val="C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7393178"/>
                  </a:ext>
                </a:extLst>
              </a:tr>
              <a:tr h="454002">
                <a:tc>
                  <a:txBody>
                    <a:bodyPr/>
                    <a:lstStyle/>
                    <a:p>
                      <a:r>
                        <a:rPr lang="tr-TR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</a:t>
                      </a:r>
                      <a:r>
                        <a:rPr lang="tr-TR" sz="12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Kalıtsal</a:t>
                      </a: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4224641"/>
                  </a:ext>
                </a:extLst>
              </a:tr>
              <a:tr h="454002">
                <a:tc>
                  <a:txBody>
                    <a:bodyPr/>
                    <a:lstStyle/>
                    <a:p>
                      <a:r>
                        <a:rPr lang="tr-TR" sz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Enzim eksiklikleri (G6PDG, pirüvat kinaz..)</a:t>
                      </a: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7850068"/>
                  </a:ext>
                </a:extLst>
              </a:tr>
              <a:tr h="454002">
                <a:tc>
                  <a:txBody>
                    <a:bodyPr/>
                    <a:lstStyle/>
                    <a:p>
                      <a:r>
                        <a:rPr lang="tr-TR" sz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</a:t>
                      </a:r>
                      <a:r>
                        <a:rPr lang="tr-TR" sz="1200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Hemoglobinopatiler</a:t>
                      </a:r>
                      <a:r>
                        <a:rPr lang="tr-TR" sz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(Orak hücreli anemi, </a:t>
                      </a:r>
                      <a:r>
                        <a:rPr lang="tr-TR" sz="1200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talasemiler</a:t>
                      </a:r>
                      <a:r>
                        <a:rPr lang="tr-TR" sz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..)</a:t>
                      </a: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3903233"/>
                  </a:ext>
                </a:extLst>
              </a:tr>
              <a:tr h="559729">
                <a:tc>
                  <a:txBody>
                    <a:bodyPr/>
                    <a:lstStyle/>
                    <a:p>
                      <a:r>
                        <a:rPr lang="tr-TR" sz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Membran bozuklukları (</a:t>
                      </a:r>
                      <a:r>
                        <a:rPr lang="tr-TR" sz="1200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herediter</a:t>
                      </a:r>
                      <a:r>
                        <a:rPr lang="tr-TR" sz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tr-TR" sz="1200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sferositoz</a:t>
                      </a:r>
                      <a:r>
                        <a:rPr lang="tr-TR" sz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tr-TR" sz="1200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herediter</a:t>
                      </a:r>
                      <a:r>
                        <a:rPr lang="tr-TR" sz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tr-TR" sz="1200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eliptositoz</a:t>
                      </a:r>
                      <a:r>
                        <a:rPr lang="tr-TR" sz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tr-TR" sz="1200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herediter</a:t>
                      </a:r>
                      <a:r>
                        <a:rPr lang="tr-TR" sz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tr-TR" sz="1200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stomatositoz</a:t>
                      </a:r>
                      <a:r>
                        <a:rPr lang="tr-TR" sz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6795535"/>
                  </a:ext>
                </a:extLst>
              </a:tr>
              <a:tr h="454002">
                <a:tc>
                  <a:txBody>
                    <a:bodyPr/>
                    <a:lstStyle/>
                    <a:p>
                      <a:r>
                        <a:rPr lang="tr-TR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</a:t>
                      </a:r>
                      <a:r>
                        <a:rPr lang="tr-TR" sz="12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Kazanılmış</a:t>
                      </a:r>
                    </a:p>
                  </a:txBody>
                  <a:tcPr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3041094"/>
                  </a:ext>
                </a:extLst>
              </a:tr>
              <a:tr h="454002">
                <a:tc>
                  <a:txBody>
                    <a:bodyPr/>
                    <a:lstStyle/>
                    <a:p>
                      <a:r>
                        <a:rPr lang="tr-TR" sz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Karaciğer hastalıkları</a:t>
                      </a:r>
                    </a:p>
                  </a:txBody>
                  <a:tcPr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1896700"/>
                  </a:ext>
                </a:extLst>
              </a:tr>
              <a:tr h="454002">
                <a:tc>
                  <a:txBody>
                    <a:bodyPr/>
                    <a:lstStyle/>
                    <a:p>
                      <a:r>
                        <a:rPr lang="tr-TR" sz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</a:t>
                      </a:r>
                      <a:r>
                        <a:rPr lang="tr-TR" sz="1200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Hipersplenizm</a:t>
                      </a:r>
                      <a:endParaRPr lang="tr-TR" sz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1644216"/>
                  </a:ext>
                </a:extLst>
              </a:tr>
              <a:tr h="454002">
                <a:tc>
                  <a:txBody>
                    <a:bodyPr/>
                    <a:lstStyle/>
                    <a:p>
                      <a:r>
                        <a:rPr lang="tr-TR" sz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Enfeksiyonlar (malarya, </a:t>
                      </a:r>
                      <a:r>
                        <a:rPr lang="tr-TR" sz="1200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clostridal</a:t>
                      </a:r>
                      <a:r>
                        <a:rPr lang="tr-TR" sz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sepsis..)</a:t>
                      </a:r>
                    </a:p>
                  </a:txBody>
                  <a:tcPr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3924515"/>
                  </a:ext>
                </a:extLst>
              </a:tr>
              <a:tr h="454002">
                <a:tc>
                  <a:txBody>
                    <a:bodyPr/>
                    <a:lstStyle/>
                    <a:p>
                      <a:r>
                        <a:rPr lang="tr-TR" sz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Oksidan ajanlar (</a:t>
                      </a:r>
                      <a:r>
                        <a:rPr lang="tr-TR" sz="1200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dapson</a:t>
                      </a:r>
                      <a:r>
                        <a:rPr lang="tr-TR" sz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nitritler..)</a:t>
                      </a:r>
                    </a:p>
                  </a:txBody>
                  <a:tcPr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8562748"/>
                  </a:ext>
                </a:extLst>
              </a:tr>
              <a:tr h="454002">
                <a:tc>
                  <a:txBody>
                    <a:bodyPr/>
                    <a:lstStyle/>
                    <a:p>
                      <a:r>
                        <a:rPr lang="tr-TR" sz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Toksinler (kurşun, bakır, yılan veya örümcek ısırığı)</a:t>
                      </a:r>
                    </a:p>
                  </a:txBody>
                  <a:tcPr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0458345"/>
                  </a:ext>
                </a:extLst>
              </a:tr>
              <a:tr h="454002">
                <a:tc>
                  <a:txBody>
                    <a:bodyPr/>
                    <a:lstStyle/>
                    <a:p>
                      <a:r>
                        <a:rPr lang="tr-TR" sz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Hipotonik solüsyon infüzyonu</a:t>
                      </a:r>
                    </a:p>
                  </a:txBody>
                  <a:tcPr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1296584"/>
                  </a:ext>
                </a:extLst>
              </a:tr>
              <a:tr h="502894">
                <a:tc>
                  <a:txBody>
                    <a:bodyPr/>
                    <a:lstStyle/>
                    <a:p>
                      <a:r>
                        <a:rPr lang="tr-TR" sz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</a:t>
                      </a:r>
                      <a:r>
                        <a:rPr lang="tr-TR" sz="1200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Mikroanjiyopatik</a:t>
                      </a:r>
                      <a:r>
                        <a:rPr lang="tr-TR" sz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tr-TR" sz="1200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hemoltik</a:t>
                      </a:r>
                      <a:r>
                        <a:rPr lang="tr-TR" sz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anemi (TTP, HÜS, kompleman aracılı ilaçlara bağlı, aort stenozu, prostetik kapak  )</a:t>
                      </a:r>
                    </a:p>
                  </a:txBody>
                  <a:tcPr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7384654"/>
                  </a:ext>
                </a:extLst>
              </a:tr>
            </a:tbl>
          </a:graphicData>
        </a:graphic>
      </p:graphicFrame>
      <p:graphicFrame>
        <p:nvGraphicFramePr>
          <p:cNvPr id="6" name="Tablo 5">
            <a:extLst>
              <a:ext uri="{FF2B5EF4-FFF2-40B4-BE49-F238E27FC236}">
                <a16:creationId xmlns:a16="http://schemas.microsoft.com/office/drawing/2014/main" id="{E8B88C84-C737-6116-D8C8-A3196FA231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419875"/>
              </p:ext>
            </p:extLst>
          </p:nvPr>
        </p:nvGraphicFramePr>
        <p:xfrm>
          <a:off x="5486400" y="365125"/>
          <a:ext cx="5938929" cy="35076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38929">
                  <a:extLst>
                    <a:ext uri="{9D8B030D-6E8A-4147-A177-3AD203B41FA5}">
                      <a16:colId xmlns:a16="http://schemas.microsoft.com/office/drawing/2014/main" val="125156273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tr-TR" dirty="0">
                        <a:solidFill>
                          <a:srgbClr val="C00000"/>
                        </a:solidFill>
                      </a:endParaRPr>
                    </a:p>
                    <a:p>
                      <a:r>
                        <a:rPr lang="tr-TR" dirty="0">
                          <a:solidFill>
                            <a:srgbClr val="C00000"/>
                          </a:solidFill>
                        </a:rPr>
                        <a:t>İmmün nedenler</a:t>
                      </a:r>
                    </a:p>
                    <a:p>
                      <a:endParaRPr lang="tr-TR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55643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sz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Otoimmün </a:t>
                      </a:r>
                      <a:r>
                        <a:rPr lang="tr-TR" sz="1200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hemoltik</a:t>
                      </a:r>
                      <a:r>
                        <a:rPr lang="tr-TR" sz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anemi</a:t>
                      </a: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45138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sz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İlaca bağlı hemoliz</a:t>
                      </a: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85993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sz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Hemolitik transfüzyon reaksiyonları (ABO uyumsuz transfüzyon, </a:t>
                      </a:r>
                      <a:r>
                        <a:rPr lang="tr-TR" sz="1200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alloantikorlara</a:t>
                      </a:r>
                      <a:r>
                        <a:rPr lang="tr-TR" sz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bağlı)</a:t>
                      </a: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71880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sz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Paroksismal soğuk </a:t>
                      </a:r>
                      <a:r>
                        <a:rPr lang="tr-TR" sz="1200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hemoglobinüri</a:t>
                      </a:r>
                      <a:endParaRPr lang="tr-TR" sz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7208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sz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Paroksismal </a:t>
                      </a:r>
                      <a:r>
                        <a:rPr lang="tr-TR" sz="1200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noktürnal</a:t>
                      </a:r>
                      <a:r>
                        <a:rPr lang="tr-TR" sz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tr-TR" sz="1200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hemoglobinüri</a:t>
                      </a:r>
                      <a:endParaRPr lang="tr-TR" sz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7077764"/>
                  </a:ext>
                </a:extLst>
              </a:tr>
              <a:tr h="368209">
                <a:tc>
                  <a:txBody>
                    <a:bodyPr/>
                    <a:lstStyle/>
                    <a:p>
                      <a:r>
                        <a:rPr lang="tr-TR" sz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Soğuk aglütinin hastalığı</a:t>
                      </a: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19902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sz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İntravenöz </a:t>
                      </a:r>
                      <a:r>
                        <a:rPr lang="tr-TR" sz="1200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immünglobulin</a:t>
                      </a:r>
                      <a:r>
                        <a:rPr lang="tr-TR" sz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veya anti-</a:t>
                      </a:r>
                      <a:r>
                        <a:rPr lang="tr-TR" sz="1200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RhD</a:t>
                      </a:r>
                      <a:r>
                        <a:rPr lang="tr-TR" sz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tr-TR" sz="1200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immünglobulin</a:t>
                      </a:r>
                      <a:endParaRPr lang="tr-TR" sz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84342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064265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Resim 2">
            <a:extLst>
              <a:ext uri="{FF2B5EF4-FFF2-40B4-BE49-F238E27FC236}">
                <a16:creationId xmlns:a16="http://schemas.microsoft.com/office/drawing/2014/main" id="{05BDDBBB-017E-87CC-0EE9-C74CC2B78C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9131" y="968248"/>
            <a:ext cx="9493738" cy="4921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12055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0A268D32-7596-F22D-7BC5-78AAC85A2A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14400" y="415698"/>
            <a:ext cx="5181600" cy="6304415"/>
          </a:xfrm>
          <a:solidFill>
            <a:schemeClr val="tx2">
              <a:lumMod val="10000"/>
              <a:lumOff val="90000"/>
            </a:schemeClr>
          </a:solidFill>
        </p:spPr>
        <p:txBody>
          <a:bodyPr>
            <a:normAutofit/>
          </a:bodyPr>
          <a:lstStyle/>
          <a:p>
            <a:pPr>
              <a:buFont typeface="Arial" charset="0"/>
              <a:buNone/>
              <a:defRPr/>
            </a:pPr>
            <a:r>
              <a:rPr lang="tr-TR" sz="2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İntravasküler hemoliz</a:t>
            </a:r>
          </a:p>
          <a:p>
            <a:pPr marL="0" indent="0">
              <a:buNone/>
              <a:defRPr/>
            </a:pPr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Eritrositler periferik dolaşımda sirküle ederken parçalanırlar ve normalde eritrosit içindeki maddeler plazmaya geçer.    </a:t>
            </a:r>
          </a:p>
          <a:p>
            <a:pPr marL="0" indent="0">
              <a:buNone/>
              <a:defRPr/>
            </a:pPr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Eritrositlerin mekanik travmaya maruz kalması, eritrositlere kompleman bağlanması ve ortamda bulunan toksik faktörler en önemli nedenlerindendir.</a:t>
            </a:r>
          </a:p>
          <a:p>
            <a:endParaRPr lang="tr-TR" dirty="0"/>
          </a:p>
        </p:txBody>
      </p:sp>
      <p:pic>
        <p:nvPicPr>
          <p:cNvPr id="8" name="İçerik Yer Tutucusu 7">
            <a:extLst>
              <a:ext uri="{FF2B5EF4-FFF2-40B4-BE49-F238E27FC236}">
                <a16:creationId xmlns:a16="http://schemas.microsoft.com/office/drawing/2014/main" id="{6F8F1D47-42C3-95E8-74BB-12AF9B6D8F5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520542" y="711200"/>
            <a:ext cx="4397692" cy="5175477"/>
          </a:xfrm>
          <a:prstGeom prst="rect">
            <a:avLst/>
          </a:prstGeom>
        </p:spPr>
      </p:pic>
      <p:pic>
        <p:nvPicPr>
          <p:cNvPr id="9" name="Picture 2" descr="Hemolysis">
            <a:extLst>
              <a:ext uri="{FF2B5EF4-FFF2-40B4-BE49-F238E27FC236}">
                <a16:creationId xmlns:a16="http://schemas.microsoft.com/office/drawing/2014/main" id="{6A61D69D-BDFB-B31C-2C1F-8C663D23CE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8885" y="4167246"/>
            <a:ext cx="3138714" cy="2353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85346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B9EB6959-94CF-F6C4-5F15-FACF7441C94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707571"/>
            <a:ext cx="5181600" cy="5469392"/>
          </a:xfrm>
          <a:solidFill>
            <a:schemeClr val="tx2">
              <a:lumMod val="10000"/>
              <a:lumOff val="90000"/>
            </a:schemeClr>
          </a:solidFill>
        </p:spPr>
        <p:txBody>
          <a:bodyPr/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tr-TR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tr-TR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Ekstravasküler hemoliz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kumimoji="0" lang="tr-TR" sz="2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 Karaciğer ve dalakta gerçekleşir. 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kumimoji="0" lang="tr-TR" sz="2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Eritrosit membranına bağlı antikorların olması veya eritrosit </a:t>
            </a:r>
            <a:r>
              <a:rPr kumimoji="0" lang="tr-TR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deformabilitesini</a:t>
            </a:r>
            <a:r>
              <a:rPr kumimoji="0" lang="tr-TR" sz="2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etkileyen bazı fiziksel faktörlerin olması gereklidir.</a:t>
            </a:r>
          </a:p>
          <a:p>
            <a:endParaRPr lang="tr-TR" dirty="0"/>
          </a:p>
        </p:txBody>
      </p:sp>
      <p:pic>
        <p:nvPicPr>
          <p:cNvPr id="5" name="İçerik Yer Tutucusu 4">
            <a:extLst>
              <a:ext uri="{FF2B5EF4-FFF2-40B4-BE49-F238E27FC236}">
                <a16:creationId xmlns:a16="http://schemas.microsoft.com/office/drawing/2014/main" id="{F7A65150-EEDA-8292-0A89-FF94D7D45EF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391400" y="770017"/>
            <a:ext cx="3069772" cy="5317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67037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ahdc.vet.cornell.edu/clinpath/modules/chem/images/bilirubin%20metabolism.jpg">
            <a:extLst>
              <a:ext uri="{FF2B5EF4-FFF2-40B4-BE49-F238E27FC236}">
                <a16:creationId xmlns:a16="http://schemas.microsoft.com/office/drawing/2014/main" id="{95FEB454-A522-2A9E-B809-7679DACDD5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4268" y="216694"/>
            <a:ext cx="7818438" cy="6424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31703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3046</TotalTime>
  <Words>691</Words>
  <Application>Microsoft Office PowerPoint</Application>
  <PresentationFormat>Geniş ekran</PresentationFormat>
  <Paragraphs>121</Paragraphs>
  <Slides>16</Slides>
  <Notes>2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5</vt:i4>
      </vt:variant>
      <vt:variant>
        <vt:lpstr>Tema</vt:lpstr>
      </vt:variant>
      <vt:variant>
        <vt:i4>3</vt:i4>
      </vt:variant>
      <vt:variant>
        <vt:lpstr>Slayt Başlıkları</vt:lpstr>
      </vt:variant>
      <vt:variant>
        <vt:i4>16</vt:i4>
      </vt:variant>
    </vt:vector>
  </HeadingPairs>
  <TitlesOfParts>
    <vt:vector size="24" baseType="lpstr">
      <vt:lpstr>Aptos</vt:lpstr>
      <vt:lpstr>Aptos Display</vt:lpstr>
      <vt:lpstr>Arial</vt:lpstr>
      <vt:lpstr>Calibri</vt:lpstr>
      <vt:lpstr>Calibri Light</vt:lpstr>
      <vt:lpstr>Office Teması</vt:lpstr>
      <vt:lpstr>1_Custom Design</vt:lpstr>
      <vt:lpstr>Ofis Teması</vt:lpstr>
      <vt:lpstr>  Hemolitik Anemiler </vt:lpstr>
      <vt:lpstr>Öğrenim hedefleri</vt:lpstr>
      <vt:lpstr>Tanım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Hikaye ve fizik muayene</vt:lpstr>
      <vt:lpstr>PowerPoint Sunusu</vt:lpstr>
      <vt:lpstr>PowerPoint Sunusu</vt:lpstr>
      <vt:lpstr>PowerPoint Sunusu</vt:lpstr>
      <vt:lpstr> Laboratuvar</vt:lpstr>
      <vt:lpstr>Otoimmün hemolitik anemi</vt:lpstr>
      <vt:lpstr>PowerPoint Sunusu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Remzi Adnan Akdoğan</dc:creator>
  <cp:lastModifiedBy>Remzi Adnan Akdoğan</cp:lastModifiedBy>
  <cp:revision>10</cp:revision>
  <dcterms:created xsi:type="dcterms:W3CDTF">2024-10-03T12:01:52Z</dcterms:created>
  <dcterms:modified xsi:type="dcterms:W3CDTF">2025-04-30T11:17:48Z</dcterms:modified>
</cp:coreProperties>
</file>