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76" r:id="rId2"/>
    <p:sldMasterId id="2147483702" r:id="rId3"/>
  </p:sldMasterIdLst>
  <p:notesMasterIdLst>
    <p:notesMasterId r:id="rId17"/>
  </p:notesMasterIdLst>
  <p:sldIdLst>
    <p:sldId id="363" r:id="rId4"/>
    <p:sldId id="361" r:id="rId5"/>
    <p:sldId id="349" r:id="rId6"/>
    <p:sldId id="340" r:id="rId7"/>
    <p:sldId id="342" r:id="rId8"/>
    <p:sldId id="343" r:id="rId9"/>
    <p:sldId id="344" r:id="rId10"/>
    <p:sldId id="346" r:id="rId11"/>
    <p:sldId id="348" r:id="rId12"/>
    <p:sldId id="258" r:id="rId13"/>
    <p:sldId id="259" r:id="rId14"/>
    <p:sldId id="261" r:id="rId15"/>
    <p:sldId id="260" r:id="rId16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8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682735-C65D-42D2-8CDB-E34B595F8E0A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30CD6-2527-49EC-82E9-EC20F25BD31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29357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30CD6-2527-49EC-82E9-EC20F25BD315}" type="slidenum">
              <a:rPr lang="tr-TR" smtClean="0"/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17216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203201" y="6477001"/>
            <a:ext cx="10518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Copyrights apply</a:t>
            </a:r>
          </a:p>
        </p:txBody>
      </p:sp>
    </p:spTree>
    <p:extLst>
      <p:ext uri="{BB962C8B-B14F-4D97-AF65-F5344CB8AC3E}">
        <p14:creationId xmlns:p14="http://schemas.microsoft.com/office/powerpoint/2010/main" val="3843230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6D6A7E69-D78B-9255-B66E-B88221A4A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D3EE19DB-E59B-9E68-A715-8D378C979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2E369364-86D0-8B4E-4869-7AF9887F0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0D972-ADE0-48B7-891E-94A676FBF07D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75146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F6777A67-0739-77DC-2619-B370A4F10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9C27E464-694E-0A02-B5D8-78ED6AD55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F7393CCB-143D-826C-F730-4EFFEABE1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86325-86C8-42C2-A3D8-79BEDC9C1EBD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9006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5D0D8CC9-A5E8-0462-53C3-C4631D320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83DF7FAA-B1E8-F061-6C13-42A91724B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BDBD3402-403E-C9DD-9CCE-165029055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121-4830-4C4D-8459-37870D79A9BC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383336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0D67FEF-6E07-4E24-B506-9E8DE582E3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60687C14-2D50-462E-9767-628898E995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A90842B-C93D-4F7D-8B0D-E0C1C5FB4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F176-5322-4FE1-9B36-901522DFB2A0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88C24223-EB90-4528-8517-18B4B165B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A4E9C4D-5496-44F0-90F8-2F0806FC4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7526-547B-4007-A970-5ADF14A8E6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543444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D44444F-C52A-40B6-B6A5-9994EC6CA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AFBC7A6-0C4D-42BF-9343-9E13B8A166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B49B2E11-42D8-402D-B45B-5516F91D9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F176-5322-4FE1-9B36-901522DFB2A0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8187B21C-2377-438F-98F4-A278E6927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C14A3B3-CB6D-4929-8BD8-87B8E7FA3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7526-547B-4007-A970-5ADF14A8E6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13890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8884C03-01A1-45D2-9554-0DB1FFC11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ACA8EE11-E777-4B68-8955-48F0C65ED0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3CC4BA01-ABA2-454A-AC3F-7054CFFFA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F176-5322-4FE1-9B36-901522DFB2A0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7FFD0989-2B44-4809-8394-ABBDE0A4E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A9411359-080F-404F-B35A-9939C9E0D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7526-547B-4007-A970-5ADF14A8E6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419162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2550AD3-F9F6-467E-AE77-B6F730A93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67055FA-587F-4D2A-AEBF-5A1BF755F4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A86C68FF-5B4F-4843-B84C-5A0FA8D28A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F74A1C54-EB7D-404C-A582-CFEFFFA5C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F176-5322-4FE1-9B36-901522DFB2A0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445223D2-25C1-4737-BC78-326DA1E95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29B4AD00-FEAB-4D2D-9654-3A49A4A30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7526-547B-4007-A970-5ADF14A8E6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625166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BF3E8EF-7616-460F-999E-298AC8263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8531E6F4-10AE-4FB8-9BC7-AB96742EC7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E191C4C5-E0E7-4F3E-BC9E-B245F790A9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E7E15B62-24B9-48C4-842C-5D66C1F505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E8FA786F-C723-43A0-8EC2-64DA68C33C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C77100BB-B74A-4A0B-B28F-3460F0B28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F176-5322-4FE1-9B36-901522DFB2A0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238CB0AD-617C-4659-8DC1-0358F7FB0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98128D32-36D4-465D-8981-0A5B64323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7526-547B-4007-A970-5ADF14A8E6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830292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6B120DA-CC34-44E5-928D-F33196BEA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09A8955C-9380-4EF4-BC6C-79F686523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F176-5322-4FE1-9B36-901522DFB2A0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9E23B8C6-FB28-4DB0-98D1-04AB0CC95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BDAC69A2-E19F-4393-8CA1-29E1333C6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7526-547B-4007-A970-5ADF14A8E6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679356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9BF1A8DE-9F39-4617-A338-6EE7EF4DD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F176-5322-4FE1-9B36-901522DFB2A0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7B01F8E7-5392-44FE-B94E-90467B239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B62E43F7-B90B-4D7F-9477-AA82A553D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7526-547B-4007-A970-5ADF14A8E6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8525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C663F465-9D53-ADFA-A628-80219A015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21A40017-CF28-C000-C863-B1738D76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CC35BCDB-6073-9138-BE67-91CAE3BDA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29F90-0DA5-4985-84C5-94F80ABD9FFE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2750746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6182F58-922F-4068-AA2C-8E38AB453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B0DD8F7-7E2A-4443-ACEF-E1B1AF2FC0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2AB1E829-93D3-452C-BD8E-852FD1DF5E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F464BCF5-AFFA-4C8C-AD4A-BCD8059E9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F176-5322-4FE1-9B36-901522DFB2A0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91895285-ECD5-4099-832E-653F5EB31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FFABA32B-7B9B-4FF6-8530-1F7FD6C7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7526-547B-4007-A970-5ADF14A8E6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258789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D3035A6-4D6A-40BF-A546-749F692E0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0811EAE6-F6BF-49DD-B7B8-17E19F0168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B75659AC-9814-477D-BBFA-25EF5150F1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BCAF5C40-A4BF-42D4-91B7-F4628998E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F176-5322-4FE1-9B36-901522DFB2A0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C92E3D9A-B4E0-41A9-A763-474FD78C8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AF3BDC2-36AF-4E84-825F-826381224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7526-547B-4007-A970-5ADF14A8E6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605572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AC618F3-C58A-463E-BFF9-A562373FB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76E09809-C4AD-448F-BA85-F2D65FD2A3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DDCBE510-4B83-4E85-A380-FBF7D7FE5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F176-5322-4FE1-9B36-901522DFB2A0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9F901A1-70A9-46D4-B953-03A4E4E95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A045457F-2276-491B-AE80-6213B7823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7526-547B-4007-A970-5ADF14A8E6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617374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DEB758F2-760C-43E6-A288-64D526FDA1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8F06521A-FC6E-40C1-A5CC-30A892FD77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E37D54F-A5D0-4CA7-B090-90301005E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F176-5322-4FE1-9B36-901522DFB2A0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C00E4540-DFE5-40F0-807A-7132CF4AD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FB35C201-062E-4B8C-A332-2F6EE0C4F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7526-547B-4007-A970-5ADF14A8E6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1538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D946FAD1-D583-4ED3-76FF-27C1CC884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624FB2F8-1D0A-9772-1C16-15F837EDB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CC0EC2A5-5A13-2A81-A6E8-BFFD4DE27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A9C2C-346C-4778-8EE7-6B11FEC08C49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104178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4BFB4106-AD0A-DD99-6749-AD5D9F433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D182A2B7-DCF4-B9DD-817C-8C4D9F5A7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69BB2125-79DA-E6A3-BE9A-7CDE5B796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1DDA1-FE9A-43CF-A0D4-6ADAE9BD4D3E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914652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4FF76B72-1083-8E7F-162C-EE5347B15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96ABC197-7090-85C2-172F-40ED6B679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70EC8435-6E2A-AD69-5474-CCC592765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55A51-E50A-427E-BFE0-B35FE290BFFF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840132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3 Veri Yer Tutucusu">
            <a:extLst>
              <a:ext uri="{FF2B5EF4-FFF2-40B4-BE49-F238E27FC236}">
                <a16:creationId xmlns:a16="http://schemas.microsoft.com/office/drawing/2014/main" id="{C95AB6D2-9F83-4527-49CC-F3F7F966B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4 Altbilgi Yer Tutucusu">
            <a:extLst>
              <a:ext uri="{FF2B5EF4-FFF2-40B4-BE49-F238E27FC236}">
                <a16:creationId xmlns:a16="http://schemas.microsoft.com/office/drawing/2014/main" id="{71C34A21-E358-B204-7819-331AB0024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5 Slayt Numarası Yer Tutucusu">
            <a:extLst>
              <a:ext uri="{FF2B5EF4-FFF2-40B4-BE49-F238E27FC236}">
                <a16:creationId xmlns:a16="http://schemas.microsoft.com/office/drawing/2014/main" id="{D08CCCC5-A7C4-A547-2420-1D866EC22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F10FF-6BBB-4DD9-AF84-A729ED9C3BCA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996620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3 Veri Yer Tutucusu">
            <a:extLst>
              <a:ext uri="{FF2B5EF4-FFF2-40B4-BE49-F238E27FC236}">
                <a16:creationId xmlns:a16="http://schemas.microsoft.com/office/drawing/2014/main" id="{A4907B2B-B68A-51A3-FAA9-6F6A9A361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4 Altbilgi Yer Tutucusu">
            <a:extLst>
              <a:ext uri="{FF2B5EF4-FFF2-40B4-BE49-F238E27FC236}">
                <a16:creationId xmlns:a16="http://schemas.microsoft.com/office/drawing/2014/main" id="{D8FB3E5A-8EA6-F460-DA75-461C51D80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>
            <a:extLst>
              <a:ext uri="{FF2B5EF4-FFF2-40B4-BE49-F238E27FC236}">
                <a16:creationId xmlns:a16="http://schemas.microsoft.com/office/drawing/2014/main" id="{5867C5A1-AA68-FAA1-41CD-EBD535EC3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FBAE8-9593-4B58-A5A6-E999E54C6641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15924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Veri Yer Tutucusu">
            <a:extLst>
              <a:ext uri="{FF2B5EF4-FFF2-40B4-BE49-F238E27FC236}">
                <a16:creationId xmlns:a16="http://schemas.microsoft.com/office/drawing/2014/main" id="{7C036284-261A-B118-DE03-7F2EB5C59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4 Altbilgi Yer Tutucusu">
            <a:extLst>
              <a:ext uri="{FF2B5EF4-FFF2-40B4-BE49-F238E27FC236}">
                <a16:creationId xmlns:a16="http://schemas.microsoft.com/office/drawing/2014/main" id="{E4EF3A70-1C43-B850-B4C3-6326750E4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5 Slayt Numarası Yer Tutucusu">
            <a:extLst>
              <a:ext uri="{FF2B5EF4-FFF2-40B4-BE49-F238E27FC236}">
                <a16:creationId xmlns:a16="http://schemas.microsoft.com/office/drawing/2014/main" id="{02478F09-42FD-B738-413D-91A388EC2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D8950-B108-424B-BB94-82C3AE06E076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246509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1A411A58-8B7A-B24B-8FD9-D6EF1DC00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BCFEFC9A-003D-BFA7-674F-D89496F1A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0D6D5DCD-724E-D418-DB6D-CB2E070D2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59113-0FD0-4AA7-A614-3C211200E557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68650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BB0B0-7D0B-4081-AF17-E1518D1D8242}" type="datetime1">
              <a:rPr lang="en-US" smtClean="0"/>
              <a:t>4/30/2025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Copyrights apply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F6622-C519-4C69-9716-EA6F1F6EF4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145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Başlık Yer Tutucusu">
            <a:extLst>
              <a:ext uri="{FF2B5EF4-FFF2-40B4-BE49-F238E27FC236}">
                <a16:creationId xmlns:a16="http://schemas.microsoft.com/office/drawing/2014/main" id="{9CDCE0C5-54AF-9813-6763-D90EED20EFA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başlık stili için tıklatın</a:t>
            </a:r>
          </a:p>
        </p:txBody>
      </p:sp>
      <p:sp>
        <p:nvSpPr>
          <p:cNvPr id="1027" name="2 Metin Yer Tutucusu">
            <a:extLst>
              <a:ext uri="{FF2B5EF4-FFF2-40B4-BE49-F238E27FC236}">
                <a16:creationId xmlns:a16="http://schemas.microsoft.com/office/drawing/2014/main" id="{F38EE36B-7B01-4E3A-9821-45F4BF9F9FA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35CC0E07-8FE6-CE0F-7B98-3B00B5EF75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B81D2F7F-B7C4-C5FC-A1DF-3C787A1A2B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1F0F9E94-A7E5-8423-2720-7B8AC94996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460E9C8-E0D2-4AB4-AA6E-D428FF24B03B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56845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F3AD3541-22EA-409B-83CF-840D8EFA6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EB0E83C7-08C0-467B-A552-0D1049DEA9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EB18E7D5-27BE-4C07-B93C-F7137B276E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7F176-5322-4FE1-9B36-901522DFB2A0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478BBD5-DEB0-442B-A33A-84BD247F72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86A314E-585E-4355-9E23-8CFC3535A0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27526-547B-4007-A970-5ADF14A8E61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03466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7F10885-CDA9-C0A7-A16C-ABBED2723C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28800" y="2130427"/>
            <a:ext cx="8534400" cy="1516288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Megaloblastik Anemi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3A6AB45D-6D40-2218-D3A4-8AA48581EC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Elif Akdoğan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İç Hastalıkları ve Hematoloji Uzmanı</a:t>
            </a:r>
          </a:p>
        </p:txBody>
      </p:sp>
    </p:spTree>
    <p:extLst>
      <p:ext uri="{BB962C8B-B14F-4D97-AF65-F5344CB8AC3E}">
        <p14:creationId xmlns:p14="http://schemas.microsoft.com/office/powerpoint/2010/main" val="3398158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25CDF763-3DCA-442A-AA85-4BEF5F4491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654" y="295099"/>
            <a:ext cx="8486692" cy="6267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7576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3523CAA3-1AB3-4610-8002-C01A941ED5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59" y="689060"/>
            <a:ext cx="10872082" cy="5479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061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thology Outlines - Vitamin B12 deficiency">
            <a:extLst>
              <a:ext uri="{FF2B5EF4-FFF2-40B4-BE49-F238E27FC236}">
                <a16:creationId xmlns:a16="http://schemas.microsoft.com/office/drawing/2014/main" id="{39AAD9BD-D375-4244-ADBB-C58E07A62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577" y="1835614"/>
            <a:ext cx="4542846" cy="3186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2769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81C9E270-6D93-457A-912E-DCC26706D2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26" y="3001617"/>
            <a:ext cx="11539348" cy="854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879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64D840B-4C08-FFFA-9FC0-994DBA8421F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Megaloblastik Anemi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9404095-FFF3-42C9-F8A1-8B8741FAA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11087"/>
            <a:ext cx="10972800" cy="452596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Öğrenim hedefleri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Tanımını yapar.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 B12 ve folik asit eksikliğinin nedenlerini bilir.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Klinik bulgularını bilir.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Laboratuvar bulgularını bilir.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Tedavisini açıklar.</a:t>
            </a:r>
          </a:p>
          <a:p>
            <a:pPr>
              <a:lnSpc>
                <a:spcPct val="150000"/>
              </a:lnSpc>
            </a:pPr>
            <a:endParaRPr lang="tr-TR" sz="2800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69881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54850F8-9ADE-7108-6F36-A9D1D02C525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Megaloblastik Anemi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392B89D-1D32-FC7E-0B2C-EF75466C96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599" y="1600201"/>
            <a:ext cx="5932715" cy="452596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tr-TR" dirty="0"/>
              <a:t>   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B12 veya folik asit eksikliği sonucu DNA sentezinin bozulmasından kaynaklanan bir anemidir.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Kemik iliğinde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normoblast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granülosit öncülleri ve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megakaryositer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seride normalden daha büyük hücrelerin varlığı nedeniyle megaloblastik terimi kullanılır.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A4851077-B455-6C4C-1983-B9FF7191B6A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05600" y="1814152"/>
            <a:ext cx="4876800" cy="409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36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BE9DBAA-DC13-EE13-94B6-10E517C8C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71676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51483FE-9A43-A07F-0C44-84390DF12B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446314"/>
            <a:ext cx="5384800" cy="6259286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tr-TR" sz="20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Viyamin</a:t>
            </a:r>
            <a:r>
              <a:rPr lang="tr-TR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B12 eksikliğinin nedenleri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Malabsorbsiyon</a:t>
            </a: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kumimoji="0" lang="tr-TR" sz="16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Pernisiyöz</a:t>
            </a: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anemi: Otoimmün gastrit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kumimoji="0" lang="tr-TR" sz="16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Pariyetal</a:t>
            </a: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hücrelerin yıkımı ile </a:t>
            </a:r>
            <a:r>
              <a:rPr kumimoji="0" lang="tr-TR" sz="16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İntrensek</a:t>
            </a: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faktör (İF) yokluğu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kumimoji="0" lang="tr-TR" sz="16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Gastrektomi</a:t>
            </a:r>
            <a:endParaRPr kumimoji="0" lang="tr-TR" sz="160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İnflamatuar bağırsak hastalığı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Terminal </a:t>
            </a:r>
            <a:r>
              <a:rPr kumimoji="0" lang="tr-TR" sz="16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ileum</a:t>
            </a: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rezeksiyonu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Pankreatik yetersizlik: R proteinin B 12’den ayrılamaması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Kör barsak sendromu: Bakteriyel çoğalma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Konjenital IF eksikliği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kumimoji="0" lang="tr-TR" sz="16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Diphylobothrium</a:t>
            </a: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tr-TR" sz="16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latum</a:t>
            </a: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Beslenme yetersizliği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kumimoji="0" lang="tr-TR" sz="16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Vejeteryanlar</a:t>
            </a:r>
            <a:endParaRPr kumimoji="0" lang="tr-TR" sz="160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kumimoji="0" lang="tr-TR" sz="16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Vejeteryan</a:t>
            </a: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annelerin beslediği bebekler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r-TR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İlaçlar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Metformin; PPI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Konjenital </a:t>
            </a:r>
            <a:r>
              <a:rPr kumimoji="0" lang="tr-TR" sz="1600" b="1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transkobalamin</a:t>
            </a:r>
            <a:r>
              <a:rPr kumimoji="0" lang="tr-TR" sz="16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eksikliği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717B074D-155C-2293-8886-5DEAE62E7E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446314"/>
            <a:ext cx="5384800" cy="6259285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tr-TR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Folik asit eksikliğinin nedenleri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Yetersiz diyet</a:t>
            </a: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Alkolizm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Taze sebze ve meyveden yoksun diyet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Malabsorbsiyon </a:t>
            </a:r>
            <a:endParaRPr kumimoji="0" lang="tr-TR" sz="180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Gluten </a:t>
            </a:r>
            <a:r>
              <a:rPr kumimoji="0" lang="tr-TR" sz="18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enteropatisi</a:t>
            </a:r>
            <a:endParaRPr kumimoji="0" lang="tr-TR" sz="180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Tropikal </a:t>
            </a:r>
            <a:r>
              <a:rPr kumimoji="0" lang="tr-TR" sz="18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sprue</a:t>
            </a:r>
            <a:endParaRPr kumimoji="0" lang="tr-TR" sz="180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İnce barsak rezeksiyonu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İnflamatuar bağırsak hastalığı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Nadir nedenler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Hemodiyaliz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Antiepileptikler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kumimoji="0" lang="tr-TR" sz="18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Antifolat</a:t>
            </a: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ilaçlar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Artmış gereksinim: </a:t>
            </a:r>
            <a:r>
              <a:rPr kumimoji="0" lang="tr-TR" sz="18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Kr</a:t>
            </a: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hemolitik anemi, gebelik, </a:t>
            </a:r>
            <a:r>
              <a:rPr kumimoji="0" lang="tr-TR" sz="18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psöriyazis</a:t>
            </a:r>
            <a:endParaRPr kumimoji="0" lang="tr-TR" sz="180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8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66130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A2FE44D-62D2-D622-41AC-B54EE25F822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Klinik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3885A2B-EBC8-CFD4-1CA0-D0F4EA1DE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515982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hangingPunct="1"/>
            <a:r>
              <a:rPr kumimoji="0" lang="tr-TR" sz="24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Halsizlik, güçsüzlük</a:t>
            </a:r>
          </a:p>
          <a:p>
            <a:pPr eaLnBrk="1" hangingPunct="1"/>
            <a:r>
              <a:rPr kumimoji="0" lang="tr-TR" sz="24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Ağrılı dil</a:t>
            </a:r>
          </a:p>
          <a:p>
            <a:pPr eaLnBrk="1" hangingPunct="1"/>
            <a:r>
              <a:rPr kumimoji="0" lang="tr-TR" sz="24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Kilo kaybı</a:t>
            </a:r>
          </a:p>
          <a:p>
            <a:pPr eaLnBrk="1" hangingPunct="1"/>
            <a:r>
              <a:rPr kumimoji="0" lang="tr-TR" sz="24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İştahsızlık</a:t>
            </a:r>
          </a:p>
          <a:p>
            <a:pPr eaLnBrk="1" hangingPunct="1"/>
            <a:r>
              <a:rPr kumimoji="0" lang="tr-TR" sz="24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Ellerde karıncalanma</a:t>
            </a:r>
          </a:p>
          <a:p>
            <a:pPr eaLnBrk="1" hangingPunct="1"/>
            <a:r>
              <a:rPr kumimoji="0" lang="tr-TR" sz="24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Unutkanlık</a:t>
            </a:r>
          </a:p>
          <a:p>
            <a:pPr eaLnBrk="1" hangingPunct="1"/>
            <a:r>
              <a:rPr kumimoji="0" lang="tr-TR" sz="24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kumimoji="0" lang="tr-TR" sz="240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Mental</a:t>
            </a:r>
            <a:r>
              <a:rPr kumimoji="0" lang="tr-TR" sz="24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durum bozukluğu</a:t>
            </a:r>
          </a:p>
          <a:p>
            <a:pPr eaLnBrk="1" hangingPunct="1"/>
            <a:r>
              <a:rPr kumimoji="0" lang="tr-TR" sz="24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Demans</a:t>
            </a:r>
          </a:p>
          <a:p>
            <a:pPr eaLnBrk="1" hangingPunct="1"/>
            <a:r>
              <a:rPr kumimoji="0" lang="tr-TR" sz="24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Koma</a:t>
            </a:r>
          </a:p>
          <a:p>
            <a:pPr eaLnBrk="1" hangingPunct="1"/>
            <a:r>
              <a:rPr kumimoji="0" lang="tr-TR" sz="240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Halüsinasyonlar</a:t>
            </a:r>
          </a:p>
          <a:p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Fizik muayenede limon sarısı cilt,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glossit</a:t>
            </a:r>
            <a:endParaRPr lang="tr-T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113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580D98D-89CF-2C9F-3D0D-DDD14EA42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70760"/>
            <a:ext cx="10972800" cy="1143000"/>
          </a:xfrm>
          <a:solidFill>
            <a:schemeClr val="tx2">
              <a:lumMod val="60000"/>
              <a:lumOff val="40000"/>
            </a:schemeClr>
          </a:solidFill>
        </p:spPr>
        <p:txBody>
          <a:bodyPr wrap="square" anchor="ctr">
            <a:normAutofit/>
          </a:bodyPr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Laboratuvar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74DA663-2DA7-B7A7-D2C6-F3175E9626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417638"/>
            <a:ext cx="5384800" cy="5146448"/>
          </a:xfrm>
          <a:solidFill>
            <a:schemeClr val="accent1">
              <a:lumMod val="20000"/>
              <a:lumOff val="80000"/>
            </a:schemeClr>
          </a:solidFill>
        </p:spPr>
        <p:txBody>
          <a:bodyPr wrap="square" anchor="t">
            <a:normAutofit fontScale="40000" lnSpcReduction="20000"/>
          </a:bodyPr>
          <a:lstStyle/>
          <a:p>
            <a:pPr>
              <a:lnSpc>
                <a:spcPct val="120000"/>
              </a:lnSpc>
            </a:pP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Anemi</a:t>
            </a:r>
          </a:p>
          <a:p>
            <a:pPr marL="0" indent="0">
              <a:lnSpc>
                <a:spcPct val="120000"/>
              </a:lnSpc>
              <a:buNone/>
            </a:pPr>
            <a:endParaRPr lang="tr-TR" sz="45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MCV &gt;100 </a:t>
            </a:r>
            <a:r>
              <a:rPr lang="tr-TR" sz="45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periferik kan yaymasında </a:t>
            </a:r>
            <a:r>
              <a:rPr lang="tr-TR" sz="45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makroovalositoz</a:t>
            </a: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lnSpc>
                <a:spcPct val="120000"/>
              </a:lnSpc>
              <a:buNone/>
            </a:pPr>
            <a:endParaRPr lang="tr-TR" sz="45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Lökopeni ve/veya trombositopeni</a:t>
            </a:r>
          </a:p>
          <a:p>
            <a:pPr marL="0" indent="0">
              <a:lnSpc>
                <a:spcPct val="120000"/>
              </a:lnSpc>
              <a:buNone/>
            </a:pPr>
            <a:endParaRPr lang="tr-TR" sz="45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tr-TR" sz="45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düşüklüğü</a:t>
            </a:r>
          </a:p>
          <a:p>
            <a:pPr marL="0" indent="0">
              <a:lnSpc>
                <a:spcPct val="120000"/>
              </a:lnSpc>
              <a:buNone/>
            </a:pPr>
            <a:endParaRPr lang="tr-TR" sz="45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Periferik kan yaymasında </a:t>
            </a:r>
            <a:r>
              <a:rPr lang="tr-TR" sz="45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hipersegmente</a:t>
            </a: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nötrofiller (5 loblu nötrofilin %5’in üzerinde olması veya ≥ 6 loblu nötrofilin %1’in üzerinde olması</a:t>
            </a:r>
            <a:r>
              <a:rPr lang="tr-TR" sz="4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lnSpc>
                <a:spcPct val="120000"/>
              </a:lnSpc>
              <a:buNone/>
            </a:pPr>
            <a:endParaRPr lang="tr-TR" sz="4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İntramedüller hemoliz nedeniyle LDH ve </a:t>
            </a:r>
            <a:r>
              <a:rPr lang="tr-TR" sz="45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indirek</a:t>
            </a: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45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bilirübin</a:t>
            </a: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yüksekliği, </a:t>
            </a:r>
            <a:r>
              <a:rPr lang="tr-TR" sz="45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haptoglobulin</a:t>
            </a:r>
            <a:r>
              <a:rPr lang="tr-TR" sz="45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düşüklüğü</a:t>
            </a:r>
          </a:p>
          <a:p>
            <a:pPr>
              <a:lnSpc>
                <a:spcPct val="90000"/>
              </a:lnSpc>
            </a:pPr>
            <a:endParaRPr lang="tr-TR" dirty="0"/>
          </a:p>
        </p:txBody>
      </p:sp>
      <p:pic>
        <p:nvPicPr>
          <p:cNvPr id="2050" name="Picture 2" descr="Image">
            <a:extLst>
              <a:ext uri="{FF2B5EF4-FFF2-40B4-BE49-F238E27FC236}">
                <a16:creationId xmlns:a16="http://schemas.microsoft.com/office/drawing/2014/main" id="{E9B01158-534F-3F5B-59C8-DA9306256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83308" y="1471443"/>
            <a:ext cx="3621230" cy="2261736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2052" name="Picture 4" descr="Image">
            <a:extLst>
              <a:ext uri="{FF2B5EF4-FFF2-40B4-BE49-F238E27FC236}">
                <a16:creationId xmlns:a16="http://schemas.microsoft.com/office/drawing/2014/main" id="{3B24E296-A202-0C89-41FC-AA02BE276B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308" y="3990862"/>
            <a:ext cx="3705225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065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3E54D6A-6A31-91D0-E57D-68B04EAAF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998" y="108857"/>
            <a:ext cx="10972800" cy="1047524"/>
          </a:xfrm>
          <a:solidFill>
            <a:schemeClr val="tx2">
              <a:lumMod val="60000"/>
              <a:lumOff val="40000"/>
            </a:schemeClr>
          </a:solidFill>
        </p:spPr>
        <p:txBody>
          <a:bodyPr wrap="square" anchor="ctr">
            <a:normAutofit/>
          </a:bodyPr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Laboratuvar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D00ED13-B686-AB5F-2106-4D8A947D2F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598" y="1261459"/>
            <a:ext cx="5384800" cy="5321903"/>
          </a:xfrm>
          <a:solidFill>
            <a:schemeClr val="accent1">
              <a:lumMod val="20000"/>
              <a:lumOff val="80000"/>
            </a:schemeClr>
          </a:solidFill>
        </p:spPr>
        <p:txBody>
          <a:bodyPr wrap="square" anchor="t">
            <a:noAutofit/>
          </a:bodyPr>
          <a:lstStyle/>
          <a:p>
            <a:pPr>
              <a:lnSpc>
                <a:spcPct val="90000"/>
              </a:lnSpc>
            </a:pP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 B12 düzeyi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&gt;300: Normal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200-300: Sınırda, ek testler gerekebilir.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lang="tr-TR" sz="20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&lt;200: Tanı için yeterli.</a:t>
            </a:r>
          </a:p>
          <a:p>
            <a:pPr>
              <a:lnSpc>
                <a:spcPct val="90000"/>
              </a:lnSpc>
            </a:pP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Folik asit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&gt;4: Normal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2-4: Sınırda, ek testler gerekebilir.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tr-TR" sz="20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&lt;2: Tanı için yeterli</a:t>
            </a:r>
          </a:p>
          <a:p>
            <a:pPr>
              <a:lnSpc>
                <a:spcPct val="90000"/>
              </a:lnSpc>
            </a:pP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Ek testler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tr-TR" sz="20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tr-TR" sz="200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MMA 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tr-TR" sz="200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homosistein</a:t>
            </a:r>
            <a:r>
              <a:rPr lang="tr-TR" sz="200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normal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V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itamin B12 / 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folat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eksikliği yok.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tr-TR" sz="200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MMA ve </a:t>
            </a:r>
            <a:r>
              <a:rPr lang="tr-TR" sz="200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homosistein</a:t>
            </a:r>
            <a:r>
              <a:rPr lang="tr-TR" sz="200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yüksek: </a:t>
            </a:r>
            <a:r>
              <a:rPr lang="tr-TR" sz="2000" b="0" i="0" u="sng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Vitamin B12 eksikliği kesin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folat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eksikliği muhtemel.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tr-TR" sz="200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MMA normal, </a:t>
            </a:r>
            <a:r>
              <a:rPr lang="tr-TR" sz="200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homosistein</a:t>
            </a:r>
            <a:r>
              <a:rPr lang="tr-TR" sz="200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yüksek: 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itamin B12 eksikliği yok. </a:t>
            </a:r>
            <a:r>
              <a:rPr lang="tr-TR" sz="2000" b="0" i="0" u="sng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Folat</a:t>
            </a:r>
            <a:r>
              <a:rPr lang="tr-TR" sz="2000" b="0" i="0" u="sng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eksikliği kesin. </a:t>
            </a:r>
          </a:p>
          <a:p>
            <a:pPr>
              <a:lnSpc>
                <a:spcPct val="90000"/>
              </a:lnSpc>
            </a:pPr>
            <a:r>
              <a:rPr lang="tr-TR" sz="20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İntrensek</a:t>
            </a:r>
            <a:r>
              <a:rPr lang="tr-TR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faktör antikoru</a:t>
            </a:r>
            <a:endParaRPr lang="tr-TR" sz="2000" b="1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A1969542-8CFE-922B-4782-6C1185ED48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7087" y="1657123"/>
            <a:ext cx="5384800" cy="42136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3683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22E61330-2A8A-44CB-6533-06A843EA9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6657" y="1317291"/>
            <a:ext cx="9078686" cy="4223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753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6DFB3F2-F2BC-2C3B-2A70-429D753F3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3286"/>
            <a:ext cx="10972800" cy="979714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/>
              <a:t>Tedavi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0E7A48B-88D7-7C1E-74D5-553589B46E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219200"/>
            <a:ext cx="5384800" cy="524691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endParaRPr lang="tr-T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Vitamin B12 eksikliğinin tedavisi: </a:t>
            </a:r>
          </a:p>
          <a:p>
            <a:pPr marL="0" indent="0">
              <a:buNone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-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Intramüsküler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tedavi: 1000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mcg</a:t>
            </a:r>
            <a:endParaRPr lang="tr-T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İlk hafta, 3-7gün; ardından bir ay boyunca haftada bir; sonrasında ayda bir ömür boyu.</a:t>
            </a:r>
          </a:p>
          <a:p>
            <a:pPr marL="0" indent="0">
              <a:buNone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- Oral tedavi: 1000-2000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mcg</a:t>
            </a:r>
            <a:endParaRPr lang="tr-T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tr-T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2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Folat</a:t>
            </a:r>
            <a:r>
              <a:rPr lang="tr-TR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eksikliğinin tedavisi:</a:t>
            </a:r>
          </a:p>
          <a:p>
            <a:pPr marL="0" indent="0">
              <a:buNone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Oral tedavi: 1-5 mg, 1-4 ay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356EABF-47FC-CAC0-F357-37B21E914F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219201"/>
            <a:ext cx="5384800" cy="5246912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endParaRPr lang="tr-T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 yanıtının izlenmesi</a:t>
            </a:r>
          </a:p>
          <a:p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Hemoliz bulguları: 1-2 gün</a:t>
            </a:r>
          </a:p>
          <a:p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Retikülositoz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3-4 gün</a:t>
            </a:r>
          </a:p>
          <a:p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Anemi: 1-2 haftada düzelme başlar, 4-8 haftada normale gelir.</a:t>
            </a:r>
          </a:p>
          <a:p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Hipersegmente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nötrofiller:10-14 günde</a:t>
            </a:r>
          </a:p>
          <a:p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Lökopeni ve/veya trombositopeni: 2-4 haftada düzelir.</a:t>
            </a:r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263862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1786</TotalTime>
  <Words>480</Words>
  <Application>Microsoft Office PowerPoint</Application>
  <PresentationFormat>Geniş ekran</PresentationFormat>
  <Paragraphs>103</Paragraphs>
  <Slides>13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3</vt:i4>
      </vt:variant>
      <vt:variant>
        <vt:lpstr>Slayt Başlıkları</vt:lpstr>
      </vt:variant>
      <vt:variant>
        <vt:i4>13</vt:i4>
      </vt:variant>
    </vt:vector>
  </HeadingPairs>
  <TitlesOfParts>
    <vt:vector size="20" baseType="lpstr">
      <vt:lpstr>Aptos</vt:lpstr>
      <vt:lpstr>Arial</vt:lpstr>
      <vt:lpstr>Calibri</vt:lpstr>
      <vt:lpstr>Calibri Light</vt:lpstr>
      <vt:lpstr>1_Custom Design</vt:lpstr>
      <vt:lpstr>1_Ofis Teması</vt:lpstr>
      <vt:lpstr>Office Teması</vt:lpstr>
      <vt:lpstr>Megaloblastik Anemi</vt:lpstr>
      <vt:lpstr>Megaloblastik Anemi</vt:lpstr>
      <vt:lpstr>Megaloblastik Anemi</vt:lpstr>
      <vt:lpstr>PowerPoint Sunusu</vt:lpstr>
      <vt:lpstr>Klinik</vt:lpstr>
      <vt:lpstr>Laboratuvar</vt:lpstr>
      <vt:lpstr>Laboratuvar</vt:lpstr>
      <vt:lpstr>PowerPoint Sunusu</vt:lpstr>
      <vt:lpstr>Tedavi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Remzi Adnan Akdoğan</dc:creator>
  <cp:lastModifiedBy>Remzi Adnan Akdoğan</cp:lastModifiedBy>
  <cp:revision>67</cp:revision>
  <dcterms:created xsi:type="dcterms:W3CDTF">2024-09-12T07:26:08Z</dcterms:created>
  <dcterms:modified xsi:type="dcterms:W3CDTF">2025-04-30T11:23:52Z</dcterms:modified>
</cp:coreProperties>
</file>