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73"/>
  </p:notesMasterIdLst>
  <p:sldIdLst>
    <p:sldId id="256" r:id="rId2"/>
    <p:sldId id="38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5" r:id="rId17"/>
    <p:sldId id="276" r:id="rId18"/>
    <p:sldId id="279" r:id="rId19"/>
    <p:sldId id="294" r:id="rId20"/>
    <p:sldId id="300" r:id="rId21"/>
    <p:sldId id="301" r:id="rId22"/>
    <p:sldId id="302" r:id="rId23"/>
    <p:sldId id="303" r:id="rId24"/>
    <p:sldId id="304" r:id="rId25"/>
    <p:sldId id="305" r:id="rId26"/>
    <p:sldId id="314" r:id="rId27"/>
    <p:sldId id="315" r:id="rId28"/>
    <p:sldId id="322" r:id="rId29"/>
    <p:sldId id="323" r:id="rId30"/>
    <p:sldId id="324" r:id="rId31"/>
    <p:sldId id="325" r:id="rId32"/>
    <p:sldId id="326" r:id="rId33"/>
    <p:sldId id="329" r:id="rId34"/>
    <p:sldId id="331" r:id="rId35"/>
    <p:sldId id="327" r:id="rId36"/>
    <p:sldId id="328" r:id="rId37"/>
    <p:sldId id="361" r:id="rId38"/>
    <p:sldId id="362" r:id="rId39"/>
    <p:sldId id="373" r:id="rId40"/>
    <p:sldId id="374" r:id="rId41"/>
    <p:sldId id="375" r:id="rId42"/>
    <p:sldId id="363" r:id="rId43"/>
    <p:sldId id="365" r:id="rId44"/>
    <p:sldId id="364" r:id="rId45"/>
    <p:sldId id="366" r:id="rId46"/>
    <p:sldId id="368" r:id="rId47"/>
    <p:sldId id="333" r:id="rId48"/>
    <p:sldId id="369" r:id="rId49"/>
    <p:sldId id="372" r:id="rId50"/>
    <p:sldId id="377" r:id="rId51"/>
    <p:sldId id="334" r:id="rId52"/>
    <p:sldId id="335" r:id="rId53"/>
    <p:sldId id="360" r:id="rId54"/>
    <p:sldId id="336" r:id="rId55"/>
    <p:sldId id="376" r:id="rId56"/>
    <p:sldId id="378" r:id="rId57"/>
    <p:sldId id="337" r:id="rId58"/>
    <p:sldId id="349" r:id="rId59"/>
    <p:sldId id="338" r:id="rId60"/>
    <p:sldId id="339" r:id="rId61"/>
    <p:sldId id="340" r:id="rId62"/>
    <p:sldId id="341" r:id="rId63"/>
    <p:sldId id="342" r:id="rId64"/>
    <p:sldId id="343" r:id="rId65"/>
    <p:sldId id="344" r:id="rId66"/>
    <p:sldId id="345" r:id="rId67"/>
    <p:sldId id="346" r:id="rId68"/>
    <p:sldId id="347" r:id="rId69"/>
    <p:sldId id="348" r:id="rId70"/>
    <p:sldId id="350" r:id="rId71"/>
    <p:sldId id="379" r:id="rId7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7" autoAdjust="0"/>
  </p:normalViewPr>
  <p:slideViewPr>
    <p:cSldViewPr>
      <p:cViewPr>
        <p:scale>
          <a:sx n="75" d="100"/>
          <a:sy n="75" d="100"/>
        </p:scale>
        <p:origin x="-1008" y="-1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71150-C157-49E0-A3C1-12FF66FD5DA1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11CD0-4F15-4504-89EC-BB3A2484C27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2768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11CD0-4F15-4504-89EC-BB3A2484C272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46933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01147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08039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431370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40542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270972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060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34740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40691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31578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15120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A5028-3E7F-4EDD-90A7-98256AE683C4}" type="datetimeFigureOut">
              <a:rPr lang="tr-TR" smtClean="0"/>
              <a:pPr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46FAF-CA67-4BA8-93F2-0B70FEE2574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393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/>
            </a:r>
            <a:b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</a:br>
            <a: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/>
            </a:r>
            <a:b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</a:br>
            <a: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>SİNDİRİM SİSTEMİ MUAYENESİ</a:t>
            </a:r>
            <a:b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</a:br>
            <a:r>
              <a:rPr lang="tr-TR" sz="2000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>Hatice </a:t>
            </a:r>
            <a:r>
              <a:rPr lang="tr-TR" sz="2000" dirty="0" err="1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>Beyazal</a:t>
            </a:r>
            <a:r>
              <a:rPr lang="tr-TR" sz="2000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> Polat</a:t>
            </a:r>
            <a: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/>
            </a:r>
            <a:b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</a:br>
            <a: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  <a:t/>
            </a:r>
            <a:br>
              <a:rPr lang="tr-TR" dirty="0" smtClean="0">
                <a:solidFill>
                  <a:schemeClr val="tx1">
                    <a:lumMod val="85000"/>
                  </a:schemeClr>
                </a:solidFill>
                <a:latin typeface="Stencil" pitchFamily="82" charset="0"/>
              </a:rPr>
            </a:br>
            <a:endParaRPr lang="tr-TR" dirty="0">
              <a:solidFill>
                <a:schemeClr val="tx1">
                  <a:lumMod val="85000"/>
                </a:schemeClr>
              </a:solidFill>
              <a:latin typeface="Stencil" pitchFamily="82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 flipV="1">
            <a:off x="571472" y="4824410"/>
            <a:ext cx="7854696" cy="620814"/>
          </a:xfrm>
        </p:spPr>
        <p:txBody>
          <a:bodyPr>
            <a:normAutofit fontScale="47500" lnSpcReduction="20000"/>
          </a:bodyPr>
          <a:lstStyle/>
          <a:p>
            <a:pPr algn="ctr"/>
            <a:endParaRPr lang="tr-TR" sz="8000" dirty="0">
              <a:latin typeface="Harlow Solid Italic" pitchFamily="8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6632"/>
            <a:ext cx="236377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orofarİngeal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Yutmanın başlatılmasında ve gıdanın ağızdan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özofagusa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ilerletilmesinde sorun vardır.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Nazal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yutarken öksürük vardır. Yutmanın ilk saniyesi içindeki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tipiktir.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Transfer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disfajiye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ek olarak sindirilmemiş gıdaların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regürjitasyonu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yutmadan sonra anormal -çağlayan- sesi, gece öksürüğü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Zenker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Divertikülü’nü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düşündürmelidir.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</a:t>
            </a:r>
            <a:r>
              <a:rPr lang="tr-TR" sz="3600" dirty="0" err="1" smtClean="0">
                <a:latin typeface="Stencil" pitchFamily="82" charset="0"/>
              </a:rPr>
              <a:t>orofarİngeal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OFD’nin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b="1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Globus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hissinden ayrımı gerekmektedir.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Globus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boğazda takılma olarak tanımlanabilir. Herhangi bir neden olmaksızın, sürekli yumru ve topak hissi olmasıdır. Genellikle psikiyatrik sorunlara eşlik eder.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Yaşlılarda OFD en sık nedenleri SVO,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parkinson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hastalığı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alzheimer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hastalığıdır.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Genç olgularda ise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myastenia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gravis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webler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kaslarını tutan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inflamatuar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miyopatiler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öncelikle düşünülmelidir. </a:t>
            </a:r>
            <a:endParaRPr lang="tr-TR" dirty="0" smtClean="0">
              <a:latin typeface="+mj-lt"/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</a:t>
            </a:r>
            <a:r>
              <a:rPr lang="tr-TR" sz="3600" dirty="0" err="1" smtClean="0">
                <a:latin typeface="Stencil" pitchFamily="82" charset="0"/>
              </a:rPr>
              <a:t>orofarİngeal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OFD tipik olarak sıvılarda katılardan daha şiddetlidir ve sıklıkla nazal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öksürük,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dizartri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disfoni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ile birliktedir.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Yutma eylemi için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buyuna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özel pozisyon..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OFD’de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öykü önemlidir.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Hastaya yutma güçlüğünün yutmanın başlangıcından mı (ilk saniyede) yoksa yuttuktan sonra mı olduğu sorulmalı ve takılmasının yerini göstermesi istenmelidir. 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</a:t>
            </a:r>
            <a:r>
              <a:rPr lang="tr-TR" sz="3600" dirty="0" err="1" smtClean="0">
                <a:latin typeface="Stencil" pitchFamily="82" charset="0"/>
              </a:rPr>
              <a:t>Özofageal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Yapısal/mekanik olaylar,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motilite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bozuklukları nedenleriyle..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Tek başına katı gıdalara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mekanik veya yapısal anormallikler.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katı ve sıvılara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nöromuskuler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bozukluk.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Katılara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intermitant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ring veya web.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Katılara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progresif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peptik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striktür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neoplazm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akalazya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+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pirozis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: Sistemik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sklerosis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peptik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striktür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Yaşlı, kilo kaybı, alkol ve tütün kullanımı olanlarda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neoplazm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Sırtüstü yatar pozisyonda öksürükle beraber sindirilmemiş gıdaların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olması veya tekrarlayan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pnömoni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akalazyayı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düşündürür.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Göğüs ağrısı ve aralıklı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diffüz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sapazm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akalazyayı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akla getirir.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</a:t>
            </a:r>
            <a:r>
              <a:rPr lang="tr-TR" sz="3600" dirty="0" err="1" smtClean="0">
                <a:latin typeface="Stencil" pitchFamily="82" charset="0"/>
              </a:rPr>
              <a:t>dİspepsİ</a:t>
            </a:r>
            <a:r>
              <a:rPr lang="tr-TR" sz="3600" dirty="0" smtClean="0">
                <a:latin typeface="Stencil" pitchFamily="82" charset="0"/>
              </a:rPr>
              <a:t>(</a:t>
            </a:r>
            <a:r>
              <a:rPr lang="tr-TR" sz="3600" dirty="0" err="1" smtClean="0">
                <a:latin typeface="Stencil" pitchFamily="82" charset="0"/>
              </a:rPr>
              <a:t>İndİgestİon</a:t>
            </a:r>
            <a:r>
              <a:rPr lang="tr-TR" sz="3600" dirty="0" smtClean="0">
                <a:latin typeface="Stencil" pitchFamily="82" charset="0"/>
              </a:rPr>
              <a:t>)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Üst karın belirtilerini 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epigastrik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ağrı, şişkinlik, dolgunluk, geğirti,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pirozis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bulantı, erken doyma gibi yakınmaları.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Hastaların önemli bir kısmında (%50) 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fonksiyonel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dispepsi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%20 olguda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peptik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ülser,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%15-20 olguda da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reflü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vardır.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Nonülser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dispepsi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=fonksiyonel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dispepsi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; en az 3 aylık periyotta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dispepsiye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ek olarak bunu açıklayacak biyokimyasal ve yapısal anormalliğin saptanmadığı durumdur.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Non-erozif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GÖR,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motilite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bozuklukları, anormal duysal algılama ek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dispepsi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nedenleridir.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Ayrıca ilaç kullanımı, diyet faktörleri,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metabolik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bozukluklar,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pankreatikobiliyer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hastalıklar, mide kanseri de önemlidir.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   </a:t>
            </a:r>
            <a:r>
              <a:rPr lang="tr-TR" sz="3600" dirty="0" err="1" smtClean="0">
                <a:latin typeface="Stencil" pitchFamily="82" charset="0"/>
              </a:rPr>
              <a:t>hIçkIrIk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Hızlı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glottis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kapanmasıyla sonlanan ani diyafram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inspiratuvar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kasları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kontraksiyonu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ile karakterize kompleks bir refleks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paternidir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MSS,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vagus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frenik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sinirlerin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diskoordinasyonu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sonucudur.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distansiyon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(karbonatlı içecekler), ani ısı değişiklikleri, alkol, sigara,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emosyonel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stres kaynaklı olanlar kendiliğinden geçer. 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Dirençli hıçkırıklarda MSS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neoplazm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enfeksiyonları, SVO, travma,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multipl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skleroz, üremi,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hipokapni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elektrolit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imbalansı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alkol, diyabet,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vagus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frenik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sinirlerin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irritasyonu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pnömoni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miyokard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infarktüsü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reflü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subfrenik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abse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kolesistit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psikojenik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faktörler akla gelmelidir. </a:t>
            </a:r>
          </a:p>
          <a:p>
            <a:endParaRPr lang="tr-TR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err="1" smtClean="0">
                <a:latin typeface="Stencil" pitchFamily="82" charset="0"/>
              </a:rPr>
              <a:t>gastroİntestİnal</a:t>
            </a:r>
            <a:r>
              <a:rPr lang="tr-TR" sz="3600" dirty="0" smtClean="0">
                <a:latin typeface="Stencil" pitchFamily="82" charset="0"/>
              </a:rPr>
              <a:t> gaz (</a:t>
            </a:r>
            <a:r>
              <a:rPr lang="tr-TR" sz="3600" dirty="0" err="1" smtClean="0">
                <a:latin typeface="Stencil" pitchFamily="82" charset="0"/>
              </a:rPr>
              <a:t>meteorİzm</a:t>
            </a:r>
            <a:r>
              <a:rPr lang="tr-TR" sz="3600" dirty="0" smtClean="0">
                <a:latin typeface="Stencil" pitchFamily="82" charset="0"/>
              </a:rPr>
              <a:t>)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Klinik yansıma olarak şişkinlik, karında gurultu, karın ağrısı, geğirme, kramp ve gaz çıkarma gibi farklı şikayetler. </a:t>
            </a:r>
          </a:p>
          <a:p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Geğirme,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yutulan havanın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retrograd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alt-üst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sfikterler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ile oral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kavite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arasında dolaşması sonucu olan bir tablodur.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Sıklıkla yemeklerden sonra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distansiyonun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eşlik ettiği alt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sfinkter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gevşemesi ile oluşur. Genellikle GÖR hastalığına eşlik eder.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Midedeki gaz, yutulan havanın ürünüdür. Sakız çiğneme, sigara, hızlı yeme, karbonatlı içeceklerle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agreve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olur. Normal fizyolojik bir reflekstir </a:t>
            </a:r>
            <a:r>
              <a:rPr lang="tr-TR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İntestinal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gaz, yutulan hava ve sindirilmeyen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karbohidratların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genellikle kolonda fermantasyonu sonucu gelişir.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Malabsorbsiyon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laktaz yetmezliği gibi hallerde aşırı gaz oluşur.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</a:t>
            </a:r>
            <a:r>
              <a:rPr lang="tr-TR" sz="3600" dirty="0" err="1" smtClean="0">
                <a:latin typeface="Stencil" pitchFamily="82" charset="0"/>
              </a:rPr>
              <a:t>bulantI</a:t>
            </a:r>
            <a:r>
              <a:rPr lang="tr-TR" sz="3600" dirty="0" smtClean="0">
                <a:latin typeface="Stencil" pitchFamily="82" charset="0"/>
              </a:rPr>
              <a:t> ve kusma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içeriğin, kuvvetli bir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reflex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ile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özafagus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ağız yoluyla dışarıya atılımı.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Kusma refleksi duyarlılığı kişisel farklılıklar gösterir.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Organik bozukluklarda ilk gözlenen genellikle iştah kaybıdır.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Kısa bir süre sonra bulantı ortaya çıkar ve bu olayları kusma izler.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Bulantı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esnasında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bradigastri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taşigastri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ya da dalgalı olabilir.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3200" dirty="0" smtClean="0">
                <a:latin typeface="+mn-lt"/>
              </a:rPr>
              <a:t>Klinik Özellikler</a:t>
            </a:r>
            <a:endParaRPr lang="tr-TR" sz="3200" dirty="0">
              <a:latin typeface="+mn-lt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Kusmanın sıklığı, süresi ve yemek ile ilişkisi</a:t>
            </a:r>
          </a:p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Ateşin kusmaya eşlik edip etmediği</a:t>
            </a:r>
          </a:p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İshal, karın ağrısı gibi başka semptomların varlığı</a:t>
            </a:r>
          </a:p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İlaç öyküsü </a:t>
            </a:r>
          </a:p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Kusulan materyalin niteliği</a:t>
            </a:r>
          </a:p>
          <a:p>
            <a:pPr>
              <a:buNone/>
            </a:pP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 Eşlik eden başka bir hastalık olup olmadığı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     </a:t>
            </a:r>
            <a:r>
              <a:rPr lang="tr-TR" sz="3600" dirty="0" err="1" smtClean="0">
                <a:latin typeface="Stencil" pitchFamily="82" charset="0"/>
              </a:rPr>
              <a:t>dİyare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Günlük dışkılama sayısının (&gt;2-3) artması, dışkının sıvı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komponentinin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artması, günlük 250 gramdan fazla dışkılama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diyare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olarak tanımlanmaktadır.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3 haftadan kısa süren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diyare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akuttur. Bu sürenin üzerinde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persiste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eden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diyareler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kronik nedenleri kapsar.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Öğrenim Hedefleri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b="1" dirty="0" smtClean="0"/>
              <a:t>   Klinik </a:t>
            </a:r>
            <a:r>
              <a:rPr lang="tr-TR" b="1" dirty="0"/>
              <a:t>Muayene Tekniklerini Uygulama</a:t>
            </a:r>
            <a:endParaRPr lang="tr-TR" dirty="0"/>
          </a:p>
          <a:p>
            <a:r>
              <a:rPr lang="tr-TR" dirty="0"/>
              <a:t>Hasta öyküsünü alarak sindirim sistemi ile ilgili semptomları sorgulayabilir.</a:t>
            </a:r>
          </a:p>
          <a:p>
            <a:r>
              <a:rPr lang="tr-TR" dirty="0"/>
              <a:t>Karın </a:t>
            </a:r>
            <a:r>
              <a:rPr lang="tr-TR" dirty="0" err="1" smtClean="0"/>
              <a:t>inspeksiyonu</a:t>
            </a:r>
            <a:r>
              <a:rPr lang="tr-TR" dirty="0" smtClean="0"/>
              <a:t>, </a:t>
            </a:r>
            <a:r>
              <a:rPr lang="tr-TR" dirty="0" err="1" smtClean="0"/>
              <a:t>oskültasyonu</a:t>
            </a:r>
            <a:r>
              <a:rPr lang="tr-TR" dirty="0" smtClean="0"/>
              <a:t>, </a:t>
            </a:r>
            <a:r>
              <a:rPr lang="tr-TR" dirty="0" err="1"/>
              <a:t>palpasyonu</a:t>
            </a:r>
            <a:r>
              <a:rPr lang="tr-TR" dirty="0"/>
              <a:t> </a:t>
            </a:r>
            <a:r>
              <a:rPr lang="tr-TR" dirty="0" smtClean="0"/>
              <a:t>ve </a:t>
            </a:r>
            <a:r>
              <a:rPr lang="tr-TR" dirty="0"/>
              <a:t>perküsyonu </a:t>
            </a:r>
            <a:r>
              <a:rPr lang="tr-TR" dirty="0" smtClean="0"/>
              <a:t>uygulayabilir</a:t>
            </a:r>
            <a:r>
              <a:rPr lang="tr-TR" dirty="0"/>
              <a:t>.</a:t>
            </a:r>
          </a:p>
          <a:p>
            <a:r>
              <a:rPr lang="tr-TR" dirty="0" err="1" smtClean="0"/>
              <a:t>Hepatomegali</a:t>
            </a:r>
            <a:r>
              <a:rPr lang="tr-TR" dirty="0" smtClean="0"/>
              <a:t>, </a:t>
            </a:r>
            <a:r>
              <a:rPr lang="tr-TR" dirty="0" err="1"/>
              <a:t>splenomegali</a:t>
            </a:r>
            <a:r>
              <a:rPr lang="tr-TR" dirty="0"/>
              <a:t> </a:t>
            </a:r>
            <a:r>
              <a:rPr lang="tr-TR" dirty="0" smtClean="0"/>
              <a:t>ve </a:t>
            </a:r>
            <a:r>
              <a:rPr lang="tr-TR" dirty="0"/>
              <a:t>diğer </a:t>
            </a:r>
            <a:r>
              <a:rPr lang="tr-TR" dirty="0" err="1"/>
              <a:t>abdominal</a:t>
            </a:r>
            <a:r>
              <a:rPr lang="tr-TR" dirty="0"/>
              <a:t> kitleleri değerlendirebilir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Travbe</a:t>
            </a:r>
            <a:r>
              <a:rPr lang="tr-TR" dirty="0" smtClean="0"/>
              <a:t> alanı muayenesi, </a:t>
            </a:r>
            <a:r>
              <a:rPr lang="tr-TR" dirty="0" err="1" smtClean="0"/>
              <a:t>ascit</a:t>
            </a:r>
            <a:r>
              <a:rPr lang="tr-TR" dirty="0" smtClean="0"/>
              <a:t> muayenesi yapabilme</a:t>
            </a:r>
          </a:p>
          <a:p>
            <a:r>
              <a:rPr lang="tr-TR" dirty="0" smtClean="0"/>
              <a:t>Özel noktaların muayenesini yapabilme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905355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</a:t>
            </a:r>
            <a:r>
              <a:rPr lang="tr-TR" sz="3600" dirty="0" err="1" smtClean="0">
                <a:latin typeface="Stencil" pitchFamily="82" charset="0"/>
              </a:rPr>
              <a:t>konstİpasyon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Zorlanma, katı dışkılama, azalmış dışkılama sıklığı ve tam dışkılayamama hissini kapsayan bir tanımlama kompleksine sahiptir.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Normal dışkılama sayısı haftada 3-12 defa arasında değişir.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Tıbbi perspektifte haftada 3’ten az dışkılama veya dışkılama sırasında aşırı zorlanma,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konstipasyon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olarak algılanır. </a:t>
            </a:r>
          </a:p>
          <a:p>
            <a:pPr>
              <a:buNone/>
            </a:pPr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</a:t>
            </a:r>
            <a:r>
              <a:rPr lang="tr-TR" sz="3600" dirty="0" err="1" smtClean="0">
                <a:latin typeface="Stencil" pitchFamily="82" charset="0"/>
              </a:rPr>
              <a:t>konstİpasyon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etersiz sıvı ve fiber alımı,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sedanter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yaşam,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hipotiroidi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hiperparatiroidi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DM,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hipokalemi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hiperkalsemi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üremi, porfiri, Parkinson hastalığı,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multipl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skleroz, narkotikler,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diüretikler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kalsiyum kanal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blokerleri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antikolinerjikler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rektal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prolapsus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anal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fissür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soliter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rektal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ülser sendromu,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pelvik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taban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disfonksiyonu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hirschprung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hastalığı,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kolonik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kitle,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psikojenik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... </a:t>
            </a:r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Hastaların önemli bir kısmında neden bulunamaz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idiopatik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konstipasyon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gurubuna girer.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Akut üst </a:t>
            </a:r>
            <a:r>
              <a:rPr lang="tr-TR" sz="3600" dirty="0" err="1" smtClean="0">
                <a:latin typeface="Stencil" pitchFamily="82" charset="0"/>
              </a:rPr>
              <a:t>gİs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kanamasI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ÜGK denince,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Treitz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ligamenti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proksimalinden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kaynaklanan kanamalar kastedilir. Kanmaların %80’i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spontan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durur. </a:t>
            </a:r>
            <a:endParaRPr lang="tr-TR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Hematemez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(kahve telvesi şeklinde kusma)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tanımlayan her hasta mutlak ÜGK geçirmiyor olabilir.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Nazofaringeal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pulmoner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gibi diğer kaynaklar akılda tutulmalıdır. </a:t>
            </a:r>
          </a:p>
          <a:p>
            <a:r>
              <a:rPr lang="tr-TR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Melena</a:t>
            </a:r>
            <a:r>
              <a:rPr lang="tr-TR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HCL, bakteriler, enzimlerle sindirilen kan içeren katran renkli, pis kokulu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gayta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 Bunu için 50-100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cc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kanama yeterli. Kanamadan sonra 1-3 gün sürer. (GGK için 1-2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cc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yeterli,  7-15 gün süreli)   Demir, Bizmut bileşikleri kullanımı da yalancı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melenayı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akla getirir.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tr-TR" b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Hematokezia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rektumdan parlak kırmızı kan gelmesidir. Genelde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ileoçekal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valv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distalinden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kaynaklıdır. Ancak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massif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ÜGK durumunda (tüm ÜGK olgularının %10’unda) gözlenebilir.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Akut üst </a:t>
            </a:r>
            <a:r>
              <a:rPr lang="tr-TR" sz="3600" dirty="0" err="1" smtClean="0">
                <a:latin typeface="Stencil" pitchFamily="82" charset="0"/>
              </a:rPr>
              <a:t>gİs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kanamasI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ÜGKlı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bir hastaya yaklaşımda kaynak tahmin edilmeli,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varisiyel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</a:t>
            </a:r>
            <a:r>
              <a:rPr lang="tr-TR" i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nonvarisiyel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ÜGK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açısından değerlendirmeler yapılmalıdır.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Nonvarisiyel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kanamalarda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mortalite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ortalama %10 görülürken; aynı oran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varisiyel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kanamada %50’leri bulur.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pPr>
              <a:buNone/>
            </a:pP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Temel Nedenleri (ülkemiz):</a:t>
            </a:r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%50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Duodenal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ülser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%10 Mide ülseri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%15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Erozif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Gastropati</a:t>
            </a:r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%10 ÖVK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%5   Diğer : MWS,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Tm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AVM, Gastrit,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Portal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gastropati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Anjiodisplazi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AEF.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Hemobili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Akut alt </a:t>
            </a:r>
            <a:r>
              <a:rPr lang="tr-TR" sz="3600" dirty="0" err="1" smtClean="0">
                <a:latin typeface="Stencil" pitchFamily="82" charset="0"/>
              </a:rPr>
              <a:t>gİs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kanamasI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Hematokezia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genellikle görülür. 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Dışkılamadan sonra parlak kırmızı kan damlaması veya kahverengi dışkıya bulaşık kan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anorektosigmoid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kaynaklı hafif kanamaları işaret eder ve ayaktan izlenebilir.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Ciddi kanamalar genellikle yaşlılıkta görülür. %85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spontan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durur.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Elli yaş altı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ensık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nedenler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enfeksiyöz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kolit,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anorektal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hastalık (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hemoroid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-ağrısız, anal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fissür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-ağrılı),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inflamatuvar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barsak hastalıklarıdır.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Daha yaşlılarda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divertikülozis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vasküler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ektaziler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malignensi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iskemi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temel nedenlerdir. %20 akut kanamada neden bulunamaz.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Spesifik nedene yönelik tanı araçlarının başında endoskopik girişimler vardır. Nedene özel girişimsel tedavi seçenekleri söz konusudur.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</a:t>
            </a:r>
            <a:r>
              <a:rPr lang="tr-TR" sz="3600" dirty="0" err="1" smtClean="0">
                <a:latin typeface="Stencil" pitchFamily="82" charset="0"/>
              </a:rPr>
              <a:t>karIn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aĞrIsI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>
            <a:normAutofit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Bir doktorun en sık karşılaştığı semptomlardandır.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Yaşamı tehdit eden nedenlerin (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dissekan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aort anevrizması, perfore safra kesesi, barsak obstrüksiyonu,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pulmoner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olaylar ve MI) akılda tutulması gerekmektedir ekarte edilmesi önemli.</a:t>
            </a:r>
          </a:p>
          <a:p>
            <a:pPr marL="0" indent="0">
              <a:buNone/>
            </a:pPr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3200" dirty="0" smtClean="0">
                <a:latin typeface="+mn-lt"/>
              </a:rPr>
              <a:t>Fizik Muayene</a:t>
            </a:r>
            <a:endParaRPr lang="tr-TR" sz="3200" dirty="0">
              <a:latin typeface="+mn-lt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Analjezi öncesi değerlendirilmelidir.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Hastanın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postürü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önemli (hareket halinde: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intestinal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kolik; öne eğilmekle azalan ağrı: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pankreatit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..)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Defekasyonla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azalan ağrı: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kolonik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kaynaklıdır.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Vital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bulgular.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Düşük dereceli ateş apandisit,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divertikülit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kolesistit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Yüksek dereceli ateş ise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kolanjit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üriner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enfeksiyon,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pelvik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enfeksiyon, kese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rüptürü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-peritoniti çağrıştırır.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İnspeksiyonda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distansiyon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;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assit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barsak obstrüksiyonunu düşündürür.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Oskültasyonda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BS yoksa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diffüz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peritonit.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BS,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intermitant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hiperaktif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bu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hiperaktivite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sırasında ağrı artarsa barsak obstrüksiyonu düşünülür.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Peritoneal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irritasyonu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tanımlamada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yüzeyel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palpasyon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derin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palpasyondan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değerlidir.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Perküsyonda hafif vuruş veya öksürmeyle oluşan ağrı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parietal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periton tutulumunu hatırlatır.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3200" dirty="0" smtClean="0">
                <a:latin typeface="+mn-lt"/>
              </a:rPr>
              <a:t>Fizik Muayene</a:t>
            </a:r>
            <a:endParaRPr lang="tr-TR" sz="3200" dirty="0">
              <a:latin typeface="+mn-lt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Şiddetli hassasiyet,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rijidite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generalize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peritoniti,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Peritoneal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irritasyon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bulgularının bulunmadığı hafif şiddette hassasiyet ise cerrahi olmayan nedenleri (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gastroenterit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salpenjit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) düşündürür.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Pulsatil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hassas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abdominal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kitle 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abdominal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aort anevrizması!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Yatağın sallanması, öksürük veya derin nefes aldırmakla peritonit yansımaları.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Rijidite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karın kasları-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peritoneal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inflamasyona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yanıttır.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McBurney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noktası hassasiyeti apandisitte oluşur.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Murphy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bulgusu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palpasyonda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derin nefes sırasında sağ üst kadrana basmakla aniden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subkostal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ağrı ile nefesin kesilmesi : akut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kolesistit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Carnett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testi: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supin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pozisyonda baş öne kaldırılır, karın ağrısı artarsa ağrı karın duvarı kaynaklıdır.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Rektal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tuşe..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</a:t>
            </a:r>
            <a:r>
              <a:rPr lang="tr-TR" sz="3600" dirty="0" err="1" smtClean="0">
                <a:latin typeface="Stencil" pitchFamily="82" charset="0"/>
              </a:rPr>
              <a:t>sarIlIk</a:t>
            </a:r>
            <a:r>
              <a:rPr lang="tr-TR" sz="3600" dirty="0" smtClean="0">
                <a:latin typeface="Stencil" pitchFamily="82" charset="0"/>
              </a:rPr>
              <a:t>(</a:t>
            </a:r>
            <a:r>
              <a:rPr lang="tr-TR" sz="3600" dirty="0" err="1" smtClean="0">
                <a:latin typeface="Stencil" pitchFamily="82" charset="0"/>
              </a:rPr>
              <a:t>İkter</a:t>
            </a:r>
            <a:r>
              <a:rPr lang="tr-TR" sz="3600" dirty="0" smtClean="0">
                <a:latin typeface="Stencil" pitchFamily="82" charset="0"/>
              </a:rPr>
              <a:t>)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Bilirubinin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keratine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affinitesi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nedeniyle sarılık ilk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skleralarda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izlenir.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Fizik bakısında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ikter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saptanan hastada tablo ile ilgili </a:t>
            </a:r>
            <a:r>
              <a:rPr lang="tr-TR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önemli ayrıntılar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için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anamnez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alınmalı, süresi, eşlik eden semptomlar sorgulanmalıdır.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Direkt/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İndirekt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bilirubin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yüksekliği ayrımından sonra nedene yönelik ayrıntılara gidilmeli.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İlaç kullanımı, enfeksiyonlar,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kolelityazis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tümör irdelenmeli..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Kolestaz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olgularında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intra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/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extra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hepatik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lokalizasyon saptanmalıdır. </a:t>
            </a:r>
          </a:p>
          <a:p>
            <a:endParaRPr lang="tr-TR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305800" cy="1143000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Stencil" pitchFamily="82" charset="0"/>
              </a:rPr>
              <a:t>       </a:t>
            </a:r>
            <a:r>
              <a:rPr lang="tr-TR" sz="4000" dirty="0" err="1" smtClean="0">
                <a:latin typeface="Stencil" pitchFamily="82" charset="0"/>
              </a:rPr>
              <a:t>KarnIn</a:t>
            </a:r>
            <a:r>
              <a:rPr lang="tr-TR" sz="4000" dirty="0" smtClean="0">
                <a:latin typeface="Stencil" pitchFamily="82" charset="0"/>
              </a:rPr>
              <a:t> </a:t>
            </a:r>
            <a:r>
              <a:rPr lang="tr-TR" sz="4000" dirty="0" err="1" smtClean="0">
                <a:latin typeface="Stencil" pitchFamily="82" charset="0"/>
              </a:rPr>
              <a:t>Fİzİk</a:t>
            </a:r>
            <a:r>
              <a:rPr lang="tr-TR" sz="4000" dirty="0" smtClean="0">
                <a:latin typeface="Stencil" pitchFamily="82" charset="0"/>
              </a:rPr>
              <a:t> </a:t>
            </a:r>
            <a:r>
              <a:rPr lang="tr-TR" sz="4000" dirty="0" err="1" smtClean="0">
                <a:latin typeface="Stencil" pitchFamily="82" charset="0"/>
              </a:rPr>
              <a:t>Muayenesİ</a:t>
            </a:r>
            <a:endParaRPr lang="tr-TR" sz="4000" dirty="0">
              <a:latin typeface="Stencil" pitchFamily="82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Stencil" pitchFamily="82" charset="0"/>
              </a:rPr>
              <a:t>GASTROİNTESTİNAL SİSTEM</a:t>
            </a:r>
            <a:endParaRPr lang="tr-TR" sz="48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1643050"/>
            <a:ext cx="8358246" cy="478634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         Ağızdan anüse kadar uzanan bir</a:t>
            </a:r>
          </a:p>
          <a:p>
            <a:pPr>
              <a:buNone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kanal  ile bununla ilişkili olan karaciğer,</a:t>
            </a:r>
          </a:p>
          <a:p>
            <a:pPr>
              <a:buNone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safra yolları,safra kesesi ve pankreas gibi</a:t>
            </a:r>
          </a:p>
          <a:p>
            <a:pPr>
              <a:buNone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organlardan  oluşur.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Besinlerin alınması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Besinlerin sindirilmesi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err="1" smtClean="0">
                <a:solidFill>
                  <a:schemeClr val="bg2">
                    <a:lumMod val="10000"/>
                  </a:schemeClr>
                </a:solidFill>
              </a:rPr>
              <a:t>Absorpsiyon</a:t>
            </a:r>
            <a:endParaRPr lang="tr-TR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err="1" smtClean="0">
                <a:solidFill>
                  <a:schemeClr val="bg2">
                    <a:lumMod val="10000"/>
                  </a:schemeClr>
                </a:solidFill>
              </a:rPr>
              <a:t>Sekresyon</a:t>
            </a:r>
            <a:endParaRPr lang="tr-TR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Bağışıklık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tr-TR" dirty="0" smtClean="0">
                <a:solidFill>
                  <a:schemeClr val="bg2">
                    <a:lumMod val="10000"/>
                  </a:schemeClr>
                </a:solidFill>
              </a:rPr>
              <a:t>Endokrin</a:t>
            </a:r>
          </a:p>
          <a:p>
            <a:pPr marL="514350" indent="-514350">
              <a:buFont typeface="Wingdings" pitchFamily="2" charset="2"/>
              <a:buChar char="ü"/>
            </a:pPr>
            <a:endParaRPr lang="tr-TR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tr-TR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tr-TR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3 Resim" descr="small_digestiv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1714488"/>
            <a:ext cx="2286016" cy="454663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           </a:t>
            </a:r>
            <a:r>
              <a:rPr lang="tr-TR" sz="4000" dirty="0" err="1" smtClean="0">
                <a:latin typeface="Stencil" pitchFamily="82" charset="0"/>
              </a:rPr>
              <a:t>fİzİk</a:t>
            </a:r>
            <a:r>
              <a:rPr lang="tr-TR" sz="4000" dirty="0" smtClean="0">
                <a:latin typeface="Stencil" pitchFamily="82" charset="0"/>
              </a:rPr>
              <a:t> muayene </a:t>
            </a:r>
            <a:r>
              <a:rPr lang="tr-TR" sz="4000" dirty="0" err="1" smtClean="0">
                <a:latin typeface="Stencil" pitchFamily="82" charset="0"/>
              </a:rPr>
              <a:t>esaslarI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dirty="0" smtClean="0">
                <a:latin typeface="+mj-lt"/>
              </a:rPr>
              <a:t>Fizik muayene, hikayeyi </a:t>
            </a:r>
            <a:r>
              <a:rPr lang="tr-TR" dirty="0" smtClean="0">
                <a:latin typeface="+mj-lt"/>
              </a:rPr>
              <a:t>alırken </a:t>
            </a:r>
            <a:r>
              <a:rPr lang="tr-TR" dirty="0" smtClean="0">
                <a:latin typeface="+mj-lt"/>
              </a:rPr>
              <a:t>şekillenmiş </a:t>
            </a:r>
            <a:r>
              <a:rPr lang="tr-TR" dirty="0" smtClean="0">
                <a:latin typeface="+mj-lt"/>
              </a:rPr>
              <a:t>hipotezleri test etmek ve şüphelenilmemiş anormallikleri </a:t>
            </a:r>
            <a:r>
              <a:rPr lang="tr-TR" dirty="0" smtClean="0">
                <a:latin typeface="+mj-lt"/>
              </a:rPr>
              <a:t>ortaya çıkarmak için sistemik olarak yapılmalıdır.</a:t>
            </a:r>
          </a:p>
          <a:p>
            <a:r>
              <a:rPr lang="tr-TR" dirty="0" err="1" smtClean="0">
                <a:latin typeface="+mj-lt"/>
              </a:rPr>
              <a:t>Klinisyen</a:t>
            </a:r>
            <a:r>
              <a:rPr lang="tr-TR" dirty="0" smtClean="0">
                <a:latin typeface="+mj-lt"/>
              </a:rPr>
              <a:t> hastayı muayene ederken kendi bulgularını hastanın hikayesi içinde açıklamalıdır. </a:t>
            </a:r>
          </a:p>
          <a:p>
            <a:r>
              <a:rPr lang="tr-TR" dirty="0" smtClean="0">
                <a:latin typeface="+mj-lt"/>
              </a:rPr>
              <a:t>Agresif muayeneden kaçınılmalıdır.</a:t>
            </a:r>
          </a:p>
          <a:p>
            <a:r>
              <a:rPr lang="tr-TR" dirty="0" err="1" smtClean="0">
                <a:latin typeface="+mj-lt"/>
              </a:rPr>
              <a:t>Pelvik</a:t>
            </a:r>
            <a:r>
              <a:rPr lang="tr-TR" dirty="0" smtClean="0">
                <a:latin typeface="+mj-lt"/>
              </a:rPr>
              <a:t> ve </a:t>
            </a:r>
            <a:r>
              <a:rPr lang="tr-TR" dirty="0" err="1" smtClean="0">
                <a:latin typeface="+mj-lt"/>
              </a:rPr>
              <a:t>rektal</a:t>
            </a:r>
            <a:r>
              <a:rPr lang="tr-TR" dirty="0" smtClean="0">
                <a:latin typeface="+mj-lt"/>
              </a:rPr>
              <a:t> muayene mutlaka yapılmalıdır.</a:t>
            </a:r>
          </a:p>
          <a:p>
            <a:r>
              <a:rPr lang="tr-TR" dirty="0" err="1" smtClean="0">
                <a:latin typeface="+mj-lt"/>
              </a:rPr>
              <a:t>Peristaltizma</a:t>
            </a:r>
            <a:r>
              <a:rPr lang="tr-TR" dirty="0" smtClean="0">
                <a:latin typeface="+mj-lt"/>
              </a:rPr>
              <a:t> ve barsak sesleri mutlaka değerlendirilmelidir.</a:t>
            </a:r>
          </a:p>
          <a:p>
            <a:r>
              <a:rPr lang="tr-TR" dirty="0" smtClean="0">
                <a:latin typeface="+mj-lt"/>
              </a:rPr>
              <a:t>Hastanın </a:t>
            </a:r>
            <a:r>
              <a:rPr lang="tr-TR" dirty="0" err="1" smtClean="0">
                <a:latin typeface="+mj-lt"/>
              </a:rPr>
              <a:t>hidrasyon</a:t>
            </a:r>
            <a:r>
              <a:rPr lang="tr-TR" dirty="0" smtClean="0">
                <a:latin typeface="+mj-lt"/>
              </a:rPr>
              <a:t> durumu değerlendirilmelidir.</a:t>
            </a:r>
          </a:p>
          <a:p>
            <a:endParaRPr lang="tr-TR" dirty="0" smtClean="0">
              <a:latin typeface="+mj-lt"/>
            </a:endParaRPr>
          </a:p>
          <a:p>
            <a:endParaRPr lang="tr-TR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</a:t>
            </a:r>
            <a:r>
              <a:rPr lang="tr-TR" sz="3600" dirty="0" err="1" smtClean="0">
                <a:latin typeface="Stencil" pitchFamily="82" charset="0"/>
              </a:rPr>
              <a:t>fİzİk</a:t>
            </a:r>
            <a:r>
              <a:rPr lang="tr-TR" sz="3600" dirty="0" smtClean="0">
                <a:latin typeface="Stencil" pitchFamily="82" charset="0"/>
              </a:rPr>
              <a:t> muayene </a:t>
            </a:r>
            <a:r>
              <a:rPr lang="tr-TR" sz="3600" dirty="0" err="1" smtClean="0">
                <a:latin typeface="Stencil" pitchFamily="82" charset="0"/>
              </a:rPr>
              <a:t>esaslarI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+mj-lt"/>
              </a:rPr>
              <a:t>Fizik muayene ilk önce hastanın genel durumunun not edilmesiyle başlar.</a:t>
            </a:r>
          </a:p>
          <a:p>
            <a:r>
              <a:rPr lang="tr-TR" dirty="0" smtClean="0">
                <a:latin typeface="+mj-lt"/>
              </a:rPr>
              <a:t>Şiddetli ağrısı olan hastalarda genellikle bu durum yüze de yansır.</a:t>
            </a:r>
          </a:p>
          <a:p>
            <a:r>
              <a:rPr lang="tr-TR" dirty="0" smtClean="0">
                <a:latin typeface="+mj-lt"/>
              </a:rPr>
              <a:t>Ancak kronik ağrıları olan hastalarda bu gözleme pek rastlanmaz.</a:t>
            </a:r>
          </a:p>
          <a:p>
            <a:r>
              <a:rPr lang="tr-TR" dirty="0" smtClean="0">
                <a:latin typeface="+mj-lt"/>
              </a:rPr>
              <a:t>Terleyen huzursuz bir hastada daima ciddi bir hastalığı düşünmek gerekir.</a:t>
            </a:r>
          </a:p>
          <a:p>
            <a:r>
              <a:rPr lang="tr-TR" dirty="0" smtClean="0">
                <a:latin typeface="+mj-lt"/>
              </a:rPr>
              <a:t>Peritoniti olan hastalar genellikle hareketsiz uzanırlar.</a:t>
            </a:r>
          </a:p>
          <a:p>
            <a:r>
              <a:rPr lang="tr-TR" dirty="0" smtClean="0">
                <a:latin typeface="+mj-lt"/>
              </a:rPr>
              <a:t>Tam bir sistemik fizik muayene her zaman esastır; bunun yanında </a:t>
            </a:r>
            <a:r>
              <a:rPr lang="tr-TR" dirty="0" err="1" smtClean="0">
                <a:latin typeface="+mj-lt"/>
              </a:rPr>
              <a:t>abdominal</a:t>
            </a:r>
            <a:r>
              <a:rPr lang="tr-TR" dirty="0" smtClean="0">
                <a:latin typeface="+mj-lt"/>
              </a:rPr>
              <a:t>, </a:t>
            </a:r>
            <a:r>
              <a:rPr lang="tr-TR" dirty="0" err="1" smtClean="0">
                <a:latin typeface="+mj-lt"/>
              </a:rPr>
              <a:t>rektal</a:t>
            </a:r>
            <a:r>
              <a:rPr lang="tr-TR" dirty="0" smtClean="0">
                <a:latin typeface="+mj-lt"/>
              </a:rPr>
              <a:t>, </a:t>
            </a:r>
            <a:r>
              <a:rPr lang="tr-TR" dirty="0" err="1" smtClean="0">
                <a:latin typeface="+mj-lt"/>
              </a:rPr>
              <a:t>pelvik</a:t>
            </a:r>
            <a:r>
              <a:rPr lang="tr-TR" dirty="0" smtClean="0">
                <a:latin typeface="+mj-lt"/>
              </a:rPr>
              <a:t> ve </a:t>
            </a:r>
            <a:r>
              <a:rPr lang="tr-TR" dirty="0" err="1" smtClean="0">
                <a:latin typeface="+mj-lt"/>
              </a:rPr>
              <a:t>genitoüriner</a:t>
            </a:r>
            <a:r>
              <a:rPr lang="tr-TR" dirty="0" smtClean="0">
                <a:latin typeface="+mj-lt"/>
              </a:rPr>
              <a:t> sistem muayenelerine de özel önem verilmelidir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</a:t>
            </a:r>
            <a:r>
              <a:rPr lang="tr-TR" sz="3600" dirty="0" err="1" smtClean="0">
                <a:latin typeface="Stencil" pitchFamily="82" charset="0"/>
              </a:rPr>
              <a:t>fİzİk</a:t>
            </a:r>
            <a:r>
              <a:rPr lang="tr-TR" sz="3600" dirty="0" smtClean="0">
                <a:latin typeface="Stencil" pitchFamily="82" charset="0"/>
              </a:rPr>
              <a:t> muayene </a:t>
            </a:r>
            <a:r>
              <a:rPr lang="tr-TR" sz="3600" dirty="0" err="1" smtClean="0">
                <a:latin typeface="Stencil" pitchFamily="82" charset="0"/>
              </a:rPr>
              <a:t>esaslarI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Autofit/>
          </a:bodyPr>
          <a:lstStyle/>
          <a:p>
            <a:r>
              <a:rPr lang="tr-TR" sz="2000" dirty="0" smtClean="0">
                <a:latin typeface="+mj-lt"/>
              </a:rPr>
              <a:t>Batın muayenesinde olası bir </a:t>
            </a:r>
            <a:r>
              <a:rPr lang="tr-TR" sz="2000" dirty="0" err="1" smtClean="0">
                <a:latin typeface="+mj-lt"/>
              </a:rPr>
              <a:t>ileus</a:t>
            </a:r>
            <a:r>
              <a:rPr lang="tr-TR" sz="2000" dirty="0" smtClean="0">
                <a:latin typeface="+mj-lt"/>
              </a:rPr>
              <a:t> veya barsak </a:t>
            </a:r>
            <a:r>
              <a:rPr lang="tr-TR" sz="2000" dirty="0" err="1" smtClean="0">
                <a:latin typeface="+mj-lt"/>
              </a:rPr>
              <a:t>obstruksiyonunu</a:t>
            </a:r>
            <a:r>
              <a:rPr lang="tr-TR" sz="2000" dirty="0" smtClean="0">
                <a:latin typeface="+mj-lt"/>
              </a:rPr>
              <a:t> ekarte etmek için barsak sesleri incelenmelidir.</a:t>
            </a:r>
          </a:p>
          <a:p>
            <a:r>
              <a:rPr lang="tr-TR" sz="2000" dirty="0" smtClean="0">
                <a:latin typeface="+mj-lt"/>
              </a:rPr>
              <a:t>Bunu </a:t>
            </a:r>
            <a:r>
              <a:rPr lang="tr-TR" sz="2000" dirty="0" err="1" smtClean="0">
                <a:latin typeface="+mj-lt"/>
              </a:rPr>
              <a:t>peritoneal</a:t>
            </a:r>
            <a:r>
              <a:rPr lang="tr-TR" sz="2000" dirty="0" smtClean="0">
                <a:latin typeface="+mj-lt"/>
              </a:rPr>
              <a:t> bulguları, </a:t>
            </a:r>
            <a:r>
              <a:rPr lang="tr-TR" sz="2000" dirty="0" err="1" smtClean="0">
                <a:latin typeface="+mj-lt"/>
              </a:rPr>
              <a:t>distansiyon</a:t>
            </a:r>
            <a:r>
              <a:rPr lang="tr-TR" sz="2000" dirty="0" smtClean="0">
                <a:latin typeface="+mj-lt"/>
              </a:rPr>
              <a:t> ve asit varlığını araştırmak üzere nazik bir perküsyon izlemelidir.</a:t>
            </a:r>
          </a:p>
          <a:p>
            <a:r>
              <a:rPr lang="tr-TR" sz="2000" dirty="0" smtClean="0">
                <a:latin typeface="+mj-lt"/>
              </a:rPr>
              <a:t>Kas defansı (</a:t>
            </a:r>
            <a:r>
              <a:rPr lang="tr-TR" sz="2000" dirty="0" err="1" smtClean="0">
                <a:latin typeface="+mj-lt"/>
              </a:rPr>
              <a:t>abdominal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rijidite</a:t>
            </a:r>
            <a:r>
              <a:rPr lang="tr-TR" sz="2000" dirty="0" smtClean="0">
                <a:latin typeface="+mj-lt"/>
              </a:rPr>
              <a:t>) </a:t>
            </a:r>
            <a:r>
              <a:rPr lang="tr-TR" sz="2000" dirty="0" err="1" smtClean="0">
                <a:latin typeface="+mj-lt"/>
              </a:rPr>
              <a:t>peritoneal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inflamasyonu</a:t>
            </a:r>
            <a:r>
              <a:rPr lang="tr-TR" sz="2000" dirty="0" smtClean="0">
                <a:latin typeface="+mj-lt"/>
              </a:rPr>
              <a:t> gösteren erken bir bulgudur.</a:t>
            </a:r>
          </a:p>
          <a:p>
            <a:r>
              <a:rPr lang="tr-TR" sz="2000" dirty="0" err="1" smtClean="0">
                <a:latin typeface="+mj-lt"/>
              </a:rPr>
              <a:t>Palpasyon</a:t>
            </a:r>
            <a:r>
              <a:rPr lang="tr-TR" sz="2000" dirty="0" smtClean="0">
                <a:latin typeface="+mj-lt"/>
              </a:rPr>
              <a:t> aynı zamanda büyümüş organları ve kitleleri göstermede de önemlidir.</a:t>
            </a:r>
          </a:p>
          <a:p>
            <a:r>
              <a:rPr lang="tr-TR" sz="2000" dirty="0" err="1" smtClean="0">
                <a:latin typeface="+mj-lt"/>
              </a:rPr>
              <a:t>Hepatomegaliyle</a:t>
            </a:r>
            <a:r>
              <a:rPr lang="tr-TR" sz="2000" dirty="0" smtClean="0">
                <a:latin typeface="+mj-lt"/>
              </a:rPr>
              <a:t> birlikte olan </a:t>
            </a:r>
            <a:r>
              <a:rPr lang="tr-TR" sz="2000" dirty="0" err="1" smtClean="0">
                <a:latin typeface="+mj-lt"/>
              </a:rPr>
              <a:t>adenopati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maligniteyi</a:t>
            </a:r>
            <a:r>
              <a:rPr lang="tr-TR" sz="2000" dirty="0" smtClean="0">
                <a:latin typeface="+mj-lt"/>
              </a:rPr>
              <a:t> işaret edebilir.</a:t>
            </a:r>
          </a:p>
          <a:p>
            <a:r>
              <a:rPr lang="tr-TR" sz="2000" dirty="0" err="1" smtClean="0">
                <a:latin typeface="+mj-lt"/>
              </a:rPr>
              <a:t>Perianal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fissür</a:t>
            </a:r>
            <a:r>
              <a:rPr lang="tr-TR" sz="2000" dirty="0" smtClean="0">
                <a:latin typeface="+mj-lt"/>
              </a:rPr>
              <a:t> veya fistül </a:t>
            </a:r>
            <a:r>
              <a:rPr lang="tr-TR" sz="2000" dirty="0" err="1" smtClean="0">
                <a:latin typeface="+mj-lt"/>
              </a:rPr>
              <a:t>Crohn</a:t>
            </a:r>
            <a:r>
              <a:rPr lang="tr-TR" sz="2000" dirty="0" smtClean="0">
                <a:latin typeface="+mj-lt"/>
              </a:rPr>
              <a:t> hastalığını düşündürtebilir.</a:t>
            </a:r>
          </a:p>
          <a:p>
            <a:r>
              <a:rPr lang="tr-TR" sz="2000" dirty="0" err="1" smtClean="0">
                <a:latin typeface="+mj-lt"/>
              </a:rPr>
              <a:t>Purpura</a:t>
            </a:r>
            <a:r>
              <a:rPr lang="tr-TR" sz="2000" dirty="0" smtClean="0">
                <a:latin typeface="+mj-lt"/>
              </a:rPr>
              <a:t> gibi cilt lezyonları </a:t>
            </a:r>
            <a:r>
              <a:rPr lang="tr-TR" sz="2000" dirty="0" err="1" smtClean="0">
                <a:latin typeface="+mj-lt"/>
              </a:rPr>
              <a:t>vaskülit</a:t>
            </a:r>
            <a:r>
              <a:rPr lang="tr-TR" sz="2000" dirty="0" smtClean="0">
                <a:latin typeface="+mj-lt"/>
              </a:rPr>
              <a:t> veya </a:t>
            </a:r>
            <a:r>
              <a:rPr lang="tr-TR" sz="2000" dirty="0" err="1" smtClean="0">
                <a:latin typeface="+mj-lt"/>
              </a:rPr>
              <a:t>otoimmun</a:t>
            </a:r>
            <a:r>
              <a:rPr lang="tr-TR" sz="2000" dirty="0" smtClean="0">
                <a:latin typeface="+mj-lt"/>
              </a:rPr>
              <a:t> bir hastalığı gösterebilir.</a:t>
            </a:r>
          </a:p>
          <a:p>
            <a:endParaRPr lang="tr-TR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</a:t>
            </a:r>
            <a:r>
              <a:rPr lang="tr-TR" sz="3600" dirty="0" err="1" smtClean="0">
                <a:latin typeface="Stencil" pitchFamily="82" charset="0"/>
              </a:rPr>
              <a:t>abdomİnal</a:t>
            </a:r>
            <a:r>
              <a:rPr lang="tr-TR" sz="3600" dirty="0" smtClean="0">
                <a:latin typeface="Stencil" pitchFamily="82" charset="0"/>
              </a:rPr>
              <a:t> kadranlar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3273" y="1600200"/>
            <a:ext cx="5657453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z="3600" dirty="0" smtClean="0">
                <a:latin typeface="Stencil" pitchFamily="82" charset="0"/>
              </a:rPr>
              <a:t>       </a:t>
            </a:r>
            <a:r>
              <a:rPr lang="tr-TR" sz="3600" dirty="0" err="1" smtClean="0">
                <a:latin typeface="Stencil" pitchFamily="82" charset="0"/>
              </a:rPr>
              <a:t>karIn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muayenesİnde</a:t>
            </a:r>
            <a:r>
              <a:rPr lang="tr-TR" sz="3600" dirty="0" smtClean="0">
                <a:latin typeface="Stencil" pitchFamily="82" charset="0"/>
              </a:rPr>
              <a:t> hasta  </a:t>
            </a:r>
            <a:br>
              <a:rPr lang="tr-TR" sz="3600" dirty="0" smtClean="0">
                <a:latin typeface="Stencil" pitchFamily="82" charset="0"/>
              </a:rPr>
            </a:br>
            <a:r>
              <a:rPr lang="tr-TR" sz="3600" dirty="0" smtClean="0">
                <a:latin typeface="Stencil" pitchFamily="82" charset="0"/>
              </a:rPr>
              <a:t>                        </a:t>
            </a:r>
            <a:r>
              <a:rPr lang="tr-TR" sz="3600" dirty="0" err="1" smtClean="0">
                <a:latin typeface="Stencil" pitchFamily="82" charset="0"/>
              </a:rPr>
              <a:t>pozİsyonu</a:t>
            </a:r>
            <a:r>
              <a:rPr lang="tr-TR" sz="3600" dirty="0" smtClean="0">
                <a:latin typeface="Stencil" pitchFamily="82" charset="0"/>
              </a:rPr>
              <a:t>                               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555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7268" y="2012950"/>
            <a:ext cx="7129463" cy="37004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</a:t>
            </a:r>
            <a:r>
              <a:rPr lang="tr-TR" sz="3600" dirty="0" err="1" smtClean="0">
                <a:latin typeface="Stencil" pitchFamily="82" charset="0"/>
              </a:rPr>
              <a:t>fİzİk</a:t>
            </a:r>
            <a:r>
              <a:rPr lang="tr-TR" sz="3600" dirty="0" smtClean="0">
                <a:latin typeface="Stencil" pitchFamily="82" charset="0"/>
              </a:rPr>
              <a:t> muayene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sz="3200" dirty="0" smtClean="0">
                <a:latin typeface="+mj-lt"/>
              </a:rPr>
              <a:t>                             </a:t>
            </a:r>
          </a:p>
          <a:p>
            <a:pPr>
              <a:buNone/>
            </a:pPr>
            <a:r>
              <a:rPr lang="tr-TR" sz="3200" dirty="0" smtClean="0">
                <a:latin typeface="+mj-lt"/>
              </a:rPr>
              <a:t>                              </a:t>
            </a:r>
            <a:r>
              <a:rPr lang="tr-TR" sz="3200" b="1" dirty="0" err="1" smtClean="0">
                <a:latin typeface="+mj-lt"/>
              </a:rPr>
              <a:t>İnspeksiyon</a:t>
            </a:r>
            <a:endParaRPr lang="tr-TR" sz="3200" b="1" dirty="0" smtClean="0">
              <a:latin typeface="+mj-lt"/>
            </a:endParaRPr>
          </a:p>
          <a:p>
            <a:pPr>
              <a:buNone/>
            </a:pPr>
            <a:r>
              <a:rPr lang="tr-TR" sz="3200" b="1" dirty="0" smtClean="0">
                <a:latin typeface="+mj-lt"/>
              </a:rPr>
              <a:t>                              </a:t>
            </a:r>
            <a:r>
              <a:rPr lang="tr-TR" sz="3200" b="1" dirty="0" err="1" smtClean="0">
                <a:latin typeface="+mj-lt"/>
              </a:rPr>
              <a:t>Oskültasyon</a:t>
            </a:r>
            <a:endParaRPr lang="tr-TR" sz="3200" b="1" dirty="0" smtClean="0">
              <a:latin typeface="+mj-lt"/>
            </a:endParaRPr>
          </a:p>
          <a:p>
            <a:pPr>
              <a:buNone/>
            </a:pPr>
            <a:r>
              <a:rPr lang="tr-TR" sz="3200" b="1" dirty="0" smtClean="0">
                <a:latin typeface="+mj-lt"/>
              </a:rPr>
              <a:t>                              Perküsyon</a:t>
            </a:r>
          </a:p>
          <a:p>
            <a:pPr>
              <a:buNone/>
            </a:pPr>
            <a:r>
              <a:rPr lang="tr-TR" sz="3200" b="1" dirty="0" smtClean="0">
                <a:latin typeface="+mj-lt"/>
              </a:rPr>
              <a:t>                              </a:t>
            </a:r>
            <a:r>
              <a:rPr lang="tr-TR" sz="3200" b="1" dirty="0" err="1" smtClean="0">
                <a:latin typeface="+mj-lt"/>
              </a:rPr>
              <a:t>Palpasyon</a:t>
            </a:r>
            <a:endParaRPr lang="tr-TR" sz="3200" b="1" dirty="0" smtClean="0">
              <a:latin typeface="+mj-lt"/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</a:t>
            </a:r>
            <a:r>
              <a:rPr lang="tr-TR" sz="3600" dirty="0" err="1" smtClean="0">
                <a:latin typeface="Stencil" pitchFamily="82" charset="0"/>
              </a:rPr>
              <a:t>İnspeksİyon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>
                <a:latin typeface="+mj-lt"/>
              </a:rPr>
              <a:t>Batın gerginlik, </a:t>
            </a:r>
            <a:r>
              <a:rPr lang="tr-TR" dirty="0" err="1" smtClean="0">
                <a:latin typeface="+mj-lt"/>
              </a:rPr>
              <a:t>skar</a:t>
            </a:r>
            <a:r>
              <a:rPr lang="tr-TR" dirty="0" smtClean="0">
                <a:latin typeface="+mj-lt"/>
              </a:rPr>
              <a:t>, fıtık, kas sertliği, solunum sırasında çekilme, </a:t>
            </a:r>
            <a:r>
              <a:rPr lang="tr-TR" dirty="0" err="1" smtClean="0">
                <a:latin typeface="+mj-lt"/>
              </a:rPr>
              <a:t>ekimoz</a:t>
            </a:r>
            <a:r>
              <a:rPr lang="tr-TR" dirty="0" smtClean="0">
                <a:latin typeface="+mj-lt"/>
              </a:rPr>
              <a:t>, görünür </a:t>
            </a:r>
            <a:r>
              <a:rPr lang="tr-TR" dirty="0" err="1" smtClean="0">
                <a:latin typeface="+mj-lt"/>
              </a:rPr>
              <a:t>peristaltizma</a:t>
            </a:r>
            <a:r>
              <a:rPr lang="tr-TR" dirty="0" smtClean="0">
                <a:latin typeface="+mj-lt"/>
              </a:rPr>
              <a:t> artışı bakımından gözlenmelidir.</a:t>
            </a:r>
          </a:p>
          <a:p>
            <a:r>
              <a:rPr lang="tr-TR" dirty="0" smtClean="0">
                <a:latin typeface="+mj-lt"/>
              </a:rPr>
              <a:t>Hala yatakta yatan, </a:t>
            </a:r>
            <a:r>
              <a:rPr lang="tr-TR" dirty="0" err="1" smtClean="0">
                <a:latin typeface="+mj-lt"/>
              </a:rPr>
              <a:t>fötus</a:t>
            </a:r>
            <a:r>
              <a:rPr lang="tr-TR" dirty="0" smtClean="0">
                <a:latin typeface="+mj-lt"/>
              </a:rPr>
              <a:t> pozisyonunda olan, hareket etme ve konuşmaya isteksiz, sıkıntılı yüz ifadesi olan hasta büyük ihtimalle peritonittir. </a:t>
            </a:r>
          </a:p>
          <a:p>
            <a:r>
              <a:rPr lang="tr-TR" dirty="0" err="1" smtClean="0">
                <a:latin typeface="+mj-lt"/>
              </a:rPr>
              <a:t>İnspeksiyon</a:t>
            </a:r>
            <a:r>
              <a:rPr lang="tr-TR" dirty="0" smtClean="0">
                <a:latin typeface="+mj-lt"/>
              </a:rPr>
              <a:t> çok önemlidir (yüz, yatış pozisyonu, </a:t>
            </a:r>
            <a:r>
              <a:rPr lang="tr-TR" dirty="0" err="1" smtClean="0">
                <a:latin typeface="+mj-lt"/>
              </a:rPr>
              <a:t>respiratuar</a:t>
            </a:r>
            <a:r>
              <a:rPr lang="tr-TR" dirty="0" smtClean="0">
                <a:latin typeface="+mj-lt"/>
              </a:rPr>
              <a:t> aktivite gibi).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İNSPEKSİYON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İnspeksiyon</a:t>
            </a:r>
            <a:r>
              <a:rPr lang="tr-TR" dirty="0" smtClean="0"/>
              <a:t> tercihan gün ışığında yapılmalıdır.(sarılığın gözden kaçmaması için)</a:t>
            </a:r>
          </a:p>
          <a:p>
            <a:r>
              <a:rPr lang="tr-TR" dirty="0" smtClean="0"/>
              <a:t>Karın tamamen çıplak olmalıdır.(meme hizasından kasıklara kadar)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884540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dirty="0" smtClean="0"/>
              <a:t>              İNSPEKSİYON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Cilt rengi değerlendirilir, </a:t>
            </a:r>
            <a:r>
              <a:rPr lang="tr-TR" dirty="0" err="1" smtClean="0"/>
              <a:t>yanısıra</a:t>
            </a:r>
            <a:r>
              <a:rPr lang="tr-TR" dirty="0" smtClean="0"/>
              <a:t> döküntüler </a:t>
            </a:r>
            <a:r>
              <a:rPr lang="tr-TR" dirty="0" err="1" smtClean="0"/>
              <a:t>nevusler</a:t>
            </a:r>
            <a:r>
              <a:rPr lang="tr-TR" dirty="0" smtClean="0"/>
              <a:t> görülebilir.</a:t>
            </a:r>
          </a:p>
          <a:p>
            <a:r>
              <a:rPr lang="tr-TR" dirty="0" smtClean="0"/>
              <a:t>Lokal şişlikler olabilir, </a:t>
            </a:r>
            <a:r>
              <a:rPr lang="tr-TR" dirty="0"/>
              <a:t>f</a:t>
            </a:r>
            <a:r>
              <a:rPr lang="tr-TR" dirty="0" smtClean="0"/>
              <a:t>ıtıklar, </a:t>
            </a:r>
            <a:r>
              <a:rPr lang="tr-TR" dirty="0" err="1" smtClean="0"/>
              <a:t>tm</a:t>
            </a:r>
            <a:r>
              <a:rPr lang="tr-TR" dirty="0" smtClean="0"/>
              <a:t> ve </a:t>
            </a:r>
            <a:r>
              <a:rPr lang="tr-TR" dirty="0" err="1" smtClean="0"/>
              <a:t>glob</a:t>
            </a:r>
            <a:r>
              <a:rPr lang="tr-TR" dirty="0" smtClean="0"/>
              <a:t> </a:t>
            </a:r>
            <a:r>
              <a:rPr lang="tr-TR" dirty="0" err="1" smtClean="0"/>
              <a:t>vesicale</a:t>
            </a:r>
            <a:r>
              <a:rPr lang="tr-TR" dirty="0" smtClean="0"/>
              <a:t> görülebilir.</a:t>
            </a:r>
          </a:p>
          <a:p>
            <a:r>
              <a:rPr lang="tr-TR" dirty="0" err="1" smtClean="0"/>
              <a:t>Venoz</a:t>
            </a:r>
            <a:r>
              <a:rPr lang="tr-TR" dirty="0" smtClean="0"/>
              <a:t> dolgunluk: Göbek etrafında </a:t>
            </a:r>
            <a:r>
              <a:rPr lang="tr-TR" dirty="0" err="1" smtClean="0"/>
              <a:t>ışınsal</a:t>
            </a:r>
            <a:r>
              <a:rPr lang="tr-TR" dirty="0" smtClean="0"/>
              <a:t> tarzda yayılım gösteren </a:t>
            </a:r>
            <a:r>
              <a:rPr lang="tr-TR" dirty="0" err="1" smtClean="0"/>
              <a:t>venoz</a:t>
            </a:r>
            <a:r>
              <a:rPr lang="tr-TR" dirty="0" smtClean="0"/>
              <a:t> dolgunluklar portal hipertansiyonu işaret eder (</a:t>
            </a:r>
            <a:r>
              <a:rPr lang="tr-TR" dirty="0" err="1" smtClean="0"/>
              <a:t>caput</a:t>
            </a:r>
            <a:r>
              <a:rPr lang="tr-TR" dirty="0" smtClean="0"/>
              <a:t> </a:t>
            </a:r>
            <a:r>
              <a:rPr lang="tr-TR" dirty="0" err="1" smtClean="0"/>
              <a:t>medusa</a:t>
            </a:r>
            <a:r>
              <a:rPr lang="tr-TR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059729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4490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2800" dirty="0" smtClean="0">
                <a:latin typeface="Stencil" pitchFamily="82" charset="0"/>
              </a:rPr>
              <a:t>AĞIZ İÇİNDE GÖRÜLEN SEMPTOMLAR</a:t>
            </a:r>
            <a:endParaRPr lang="tr-TR" sz="28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tr-TR" sz="2400" b="1" dirty="0" err="1" smtClean="0">
                <a:latin typeface="+mj-lt"/>
              </a:rPr>
              <a:t>Cheilitis</a:t>
            </a:r>
            <a:r>
              <a:rPr lang="tr-TR" sz="2400" dirty="0" smtClean="0">
                <a:latin typeface="+mj-lt"/>
              </a:rPr>
              <a:t> :Dudakların birleşme yerlerinde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oluşan ağzın açılması ile belirginleşen ağrı ve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hafif  kanamalı çatlaklar. 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En sık neden B vitamin eksikliğidir.</a:t>
            </a:r>
          </a:p>
          <a:p>
            <a:pPr>
              <a:buFont typeface="Wingdings" pitchFamily="2" charset="2"/>
              <a:buChar char="§"/>
            </a:pPr>
            <a:r>
              <a:rPr lang="tr-TR" sz="2400" b="1" dirty="0" smtClean="0">
                <a:latin typeface="+mj-lt"/>
              </a:rPr>
              <a:t>Ağız kokusu (</a:t>
            </a:r>
            <a:r>
              <a:rPr lang="tr-TR" sz="2400" b="1" dirty="0" err="1" smtClean="0">
                <a:latin typeface="+mj-lt"/>
              </a:rPr>
              <a:t>Halitosis</a:t>
            </a:r>
            <a:r>
              <a:rPr lang="tr-TR" sz="2400" b="1" dirty="0" smtClean="0">
                <a:latin typeface="+mj-lt"/>
              </a:rPr>
              <a:t>):</a:t>
            </a:r>
            <a:r>
              <a:rPr lang="tr-TR" sz="2400" dirty="0" smtClean="0">
                <a:latin typeface="+mj-lt"/>
              </a:rPr>
              <a:t>Kötü ağız hijyeni,çürük ve kaplama diş 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varlığı , </a:t>
            </a:r>
            <a:r>
              <a:rPr lang="tr-TR" sz="2400" dirty="0" err="1" smtClean="0">
                <a:latin typeface="+mj-lt"/>
              </a:rPr>
              <a:t>tonsillit</a:t>
            </a:r>
            <a:r>
              <a:rPr lang="tr-TR" sz="2400" dirty="0" smtClean="0">
                <a:latin typeface="+mj-lt"/>
              </a:rPr>
              <a:t> , sinüzit , </a:t>
            </a:r>
            <a:r>
              <a:rPr lang="tr-TR" sz="2400" dirty="0" err="1" smtClean="0">
                <a:latin typeface="+mj-lt"/>
              </a:rPr>
              <a:t>nekrotizan</a:t>
            </a:r>
            <a:r>
              <a:rPr lang="tr-TR" sz="2400" dirty="0" smtClean="0">
                <a:latin typeface="+mj-lt"/>
              </a:rPr>
              <a:t> </a:t>
            </a:r>
            <a:r>
              <a:rPr lang="tr-TR" sz="2400" dirty="0" err="1" smtClean="0">
                <a:latin typeface="+mj-lt"/>
              </a:rPr>
              <a:t>adenoid</a:t>
            </a:r>
            <a:r>
              <a:rPr lang="tr-TR" sz="2400" dirty="0" smtClean="0">
                <a:latin typeface="+mj-lt"/>
              </a:rPr>
              <a:t> gibi…</a:t>
            </a:r>
          </a:p>
          <a:p>
            <a:pPr>
              <a:buNone/>
            </a:pPr>
            <a:r>
              <a:rPr lang="tr-TR" sz="2400" dirty="0" err="1" smtClean="0">
                <a:latin typeface="+mj-lt"/>
              </a:rPr>
              <a:t>Özafagus</a:t>
            </a:r>
            <a:r>
              <a:rPr lang="tr-TR" sz="2400" dirty="0" smtClean="0">
                <a:latin typeface="+mj-lt"/>
              </a:rPr>
              <a:t> kanseri ve </a:t>
            </a:r>
            <a:r>
              <a:rPr lang="tr-TR" sz="2400" dirty="0" err="1" smtClean="0">
                <a:latin typeface="+mj-lt"/>
              </a:rPr>
              <a:t>divertikülleri</a:t>
            </a:r>
            <a:r>
              <a:rPr lang="tr-TR" sz="2400" dirty="0" smtClean="0">
                <a:latin typeface="+mj-lt"/>
              </a:rPr>
              <a:t>, üremi,karaciğer ve diyabet 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koması  gibi </a:t>
            </a:r>
            <a:r>
              <a:rPr lang="tr-TR" sz="2400" dirty="0" err="1" smtClean="0">
                <a:latin typeface="+mj-lt"/>
              </a:rPr>
              <a:t>metabolik</a:t>
            </a:r>
            <a:r>
              <a:rPr lang="tr-TR" sz="2400" dirty="0" smtClean="0">
                <a:latin typeface="+mj-lt"/>
              </a:rPr>
              <a:t> bozukluklar…</a:t>
            </a:r>
          </a:p>
          <a:p>
            <a:pPr>
              <a:buNone/>
            </a:pPr>
            <a:r>
              <a:rPr lang="tr-TR" sz="2400" dirty="0" err="1" smtClean="0">
                <a:latin typeface="+mj-lt"/>
              </a:rPr>
              <a:t>Gastro</a:t>
            </a:r>
            <a:r>
              <a:rPr lang="tr-TR" sz="2400" dirty="0" smtClean="0">
                <a:latin typeface="+mj-lt"/>
              </a:rPr>
              <a:t>-kolik fistüller,</a:t>
            </a:r>
            <a:r>
              <a:rPr lang="tr-TR" sz="2400" dirty="0" err="1" smtClean="0">
                <a:latin typeface="+mj-lt"/>
              </a:rPr>
              <a:t>ileus</a:t>
            </a:r>
            <a:r>
              <a:rPr lang="tr-TR" sz="2400" dirty="0" smtClean="0">
                <a:latin typeface="+mj-lt"/>
              </a:rPr>
              <a:t> (´´</a:t>
            </a:r>
            <a:r>
              <a:rPr lang="tr-TR" sz="2400" dirty="0" err="1" smtClean="0">
                <a:latin typeface="+mj-lt"/>
              </a:rPr>
              <a:t>Fekaloid</a:t>
            </a:r>
            <a:r>
              <a:rPr lang="tr-TR" sz="2400" dirty="0" smtClean="0">
                <a:latin typeface="+mj-lt"/>
              </a:rPr>
              <a:t> koku``)…</a:t>
            </a:r>
          </a:p>
          <a:p>
            <a:pPr>
              <a:buNone/>
            </a:pPr>
            <a:r>
              <a:rPr lang="tr-TR" sz="2400" dirty="0" smtClean="0">
                <a:latin typeface="+mj-lt"/>
              </a:rPr>
              <a:t>Akciğer </a:t>
            </a:r>
            <a:r>
              <a:rPr lang="tr-TR" sz="2400" dirty="0" err="1" smtClean="0">
                <a:latin typeface="+mj-lt"/>
              </a:rPr>
              <a:t>absesi</a:t>
            </a:r>
            <a:r>
              <a:rPr lang="tr-TR" sz="2400" dirty="0" smtClean="0">
                <a:latin typeface="+mj-lt"/>
              </a:rPr>
              <a:t>,</a:t>
            </a:r>
            <a:r>
              <a:rPr lang="tr-TR" sz="2400" dirty="0" err="1" smtClean="0">
                <a:latin typeface="+mj-lt"/>
              </a:rPr>
              <a:t>bronşiektaziler</a:t>
            </a:r>
            <a:r>
              <a:rPr lang="tr-TR" sz="2400" dirty="0" smtClean="0">
                <a:latin typeface="+mj-lt"/>
              </a:rPr>
              <a:t>…</a:t>
            </a:r>
            <a:endParaRPr lang="tr-TR" sz="2400" dirty="0">
              <a:latin typeface="+mj-lt"/>
            </a:endParaRPr>
          </a:p>
        </p:txBody>
      </p:sp>
      <p:pic>
        <p:nvPicPr>
          <p:cNvPr id="4" name="3 Resim" descr="angular-cheilitis-pictur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1340768"/>
            <a:ext cx="2202755" cy="188834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zeynep\Desktop\kapu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602" y="2132856"/>
            <a:ext cx="23241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zeynep\Desktop\cap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31383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0458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eynep\Desktop\c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433539" cy="338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zeynep\Desktop\car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56" y="1412776"/>
            <a:ext cx="345638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546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dirty="0" smtClean="0"/>
              <a:t>   İNSPEKSİYON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Cullen</a:t>
            </a:r>
            <a:r>
              <a:rPr lang="tr-TR" dirty="0" smtClean="0"/>
              <a:t> belirtisi: Akut </a:t>
            </a:r>
            <a:r>
              <a:rPr lang="tr-TR" dirty="0" err="1" smtClean="0"/>
              <a:t>pankreatitte</a:t>
            </a:r>
            <a:r>
              <a:rPr lang="tr-TR" dirty="0" smtClean="0"/>
              <a:t> görülür. Geç evrelerinde göbek çevresinde görülen gri renkli oluşumdur.</a:t>
            </a:r>
          </a:p>
          <a:p>
            <a:r>
              <a:rPr lang="tr-TR" dirty="0" err="1" smtClean="0"/>
              <a:t>Gray</a:t>
            </a:r>
            <a:r>
              <a:rPr lang="tr-TR" dirty="0" smtClean="0"/>
              <a:t> </a:t>
            </a:r>
            <a:r>
              <a:rPr lang="tr-TR" dirty="0" err="1" smtClean="0"/>
              <a:t>turner</a:t>
            </a:r>
            <a:r>
              <a:rPr lang="tr-TR" dirty="0" smtClean="0"/>
              <a:t> belirtisi: Akut </a:t>
            </a:r>
            <a:r>
              <a:rPr lang="tr-TR" dirty="0" err="1" smtClean="0"/>
              <a:t>pankreatitin</a:t>
            </a:r>
            <a:r>
              <a:rPr lang="tr-TR" dirty="0" smtClean="0"/>
              <a:t> geç evrelerinde bel çevresinde gelişen </a:t>
            </a:r>
            <a:r>
              <a:rPr lang="tr-TR" dirty="0" err="1" smtClean="0"/>
              <a:t>retroperitoneal</a:t>
            </a:r>
            <a:r>
              <a:rPr lang="tr-TR" dirty="0" smtClean="0"/>
              <a:t> kanamayla gelişen renk değişikliğidir.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860542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zeynep\Desktop\culle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259228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zeynep\Desktop\cul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63" y="2132856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zeynep\Desktop\gry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3672408" cy="240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817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dirty="0" smtClean="0"/>
              <a:t>    İNSPEKSİYON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Spider</a:t>
            </a:r>
            <a:r>
              <a:rPr lang="tr-TR" dirty="0" smtClean="0"/>
              <a:t> nevi: </a:t>
            </a:r>
            <a:r>
              <a:rPr lang="tr-TR" dirty="0" err="1" smtClean="0"/>
              <a:t>Spider</a:t>
            </a:r>
            <a:r>
              <a:rPr lang="tr-TR" dirty="0" smtClean="0"/>
              <a:t> </a:t>
            </a:r>
            <a:r>
              <a:rPr lang="tr-TR" dirty="0" err="1" smtClean="0"/>
              <a:t>angioma</a:t>
            </a:r>
            <a:r>
              <a:rPr lang="tr-TR" dirty="0" smtClean="0"/>
              <a:t> da denir. Kırmızı bir nokta etrafında </a:t>
            </a:r>
            <a:r>
              <a:rPr lang="tr-TR" dirty="0" err="1" smtClean="0"/>
              <a:t>ışınsal</a:t>
            </a:r>
            <a:r>
              <a:rPr lang="tr-TR" dirty="0" smtClean="0"/>
              <a:t> yayılımlı ince kılcal damarlardır. </a:t>
            </a:r>
          </a:p>
          <a:p>
            <a:r>
              <a:rPr lang="tr-TR" dirty="0" smtClean="0"/>
              <a:t>Östrojen yıkımının yetersiz kaldığı karaciğer hastalıklarında görülür(siroz </a:t>
            </a:r>
            <a:r>
              <a:rPr lang="tr-TR" dirty="0" err="1" smtClean="0"/>
              <a:t>gb</a:t>
            </a:r>
            <a:r>
              <a:rPr lang="tr-TR" dirty="0" smtClean="0"/>
              <a:t>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508369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zeynep\Desktop\spi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zeynep\Desktop\spid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2" y="2564904"/>
            <a:ext cx="17811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zeynep\Desktop\spp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178117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6399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İNSPEKSİYON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 smtClean="0"/>
              <a:t>  Karının solunuma katılımı gözlenir.</a:t>
            </a:r>
          </a:p>
          <a:p>
            <a:r>
              <a:rPr lang="tr-TR" dirty="0" smtClean="0"/>
              <a:t>Karın solunumunun arttığı haller:</a:t>
            </a:r>
          </a:p>
          <a:p>
            <a:pPr marL="0" indent="0">
              <a:buNone/>
            </a:pPr>
            <a:r>
              <a:rPr lang="tr-TR" dirty="0" smtClean="0"/>
              <a:t>-</a:t>
            </a:r>
            <a:r>
              <a:rPr lang="tr-TR" dirty="0" err="1" smtClean="0"/>
              <a:t>Yenidoğan</a:t>
            </a:r>
            <a:r>
              <a:rPr lang="tr-TR" dirty="0" smtClean="0"/>
              <a:t>(normaldir)</a:t>
            </a:r>
          </a:p>
          <a:p>
            <a:pPr marL="0" indent="0">
              <a:buNone/>
            </a:pPr>
            <a:r>
              <a:rPr lang="tr-TR" dirty="0" smtClean="0"/>
              <a:t>-</a:t>
            </a:r>
            <a:r>
              <a:rPr lang="tr-TR" dirty="0" err="1" smtClean="0"/>
              <a:t>kr</a:t>
            </a:r>
            <a:r>
              <a:rPr lang="tr-TR" dirty="0" smtClean="0"/>
              <a:t>. </a:t>
            </a:r>
            <a:r>
              <a:rPr lang="tr-TR" dirty="0"/>
              <a:t>a</a:t>
            </a:r>
            <a:r>
              <a:rPr lang="tr-TR" dirty="0" smtClean="0"/>
              <a:t>kciğer hastalıkları</a:t>
            </a:r>
          </a:p>
          <a:p>
            <a:pPr marL="0" indent="0">
              <a:buNone/>
            </a:pPr>
            <a:r>
              <a:rPr lang="tr-TR" dirty="0" smtClean="0"/>
              <a:t>-Göğüs kaslarını tutan hastalıklar</a:t>
            </a:r>
          </a:p>
          <a:p>
            <a:r>
              <a:rPr lang="tr-TR" dirty="0" smtClean="0"/>
              <a:t>Karın solunumunun azaldığı durumlar:</a:t>
            </a:r>
          </a:p>
          <a:p>
            <a:pPr marL="0" indent="0">
              <a:buNone/>
            </a:pPr>
            <a:r>
              <a:rPr lang="tr-TR" dirty="0" smtClean="0"/>
              <a:t>-akut peritonit</a:t>
            </a:r>
          </a:p>
          <a:p>
            <a:pPr marL="0" indent="0">
              <a:buNone/>
            </a:pPr>
            <a:r>
              <a:rPr lang="tr-TR" dirty="0" smtClean="0"/>
              <a:t>-Asit</a:t>
            </a:r>
          </a:p>
          <a:p>
            <a:pPr marL="0" indent="0">
              <a:buNone/>
            </a:pPr>
            <a:r>
              <a:rPr lang="tr-TR" dirty="0" smtClean="0"/>
              <a:t>-</a:t>
            </a:r>
            <a:r>
              <a:rPr lang="tr-TR" dirty="0" err="1" smtClean="0"/>
              <a:t>İntra</a:t>
            </a:r>
            <a:r>
              <a:rPr lang="tr-TR" dirty="0" smtClean="0"/>
              <a:t> </a:t>
            </a:r>
            <a:r>
              <a:rPr lang="tr-TR" dirty="0" err="1" smtClean="0"/>
              <a:t>abdominal</a:t>
            </a:r>
            <a:r>
              <a:rPr lang="tr-TR" dirty="0" smtClean="0"/>
              <a:t> kitle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118078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</a:t>
            </a:r>
            <a:r>
              <a:rPr lang="tr-TR" sz="3600" dirty="0" err="1" smtClean="0">
                <a:latin typeface="Stencil" pitchFamily="82" charset="0"/>
              </a:rPr>
              <a:t>oskültasyon</a:t>
            </a:r>
            <a:endParaRPr lang="tr-TR" sz="3600" dirty="0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>
                <a:latin typeface="+mj-lt"/>
              </a:rPr>
              <a:t>Barsak obstrüksiyonu veya </a:t>
            </a:r>
            <a:r>
              <a:rPr lang="tr-TR" dirty="0" err="1" smtClean="0">
                <a:latin typeface="+mj-lt"/>
              </a:rPr>
              <a:t>enteriti</a:t>
            </a:r>
            <a:r>
              <a:rPr lang="tr-TR" dirty="0" smtClean="0">
                <a:latin typeface="+mj-lt"/>
              </a:rPr>
              <a:t> olan hastalarda </a:t>
            </a:r>
            <a:r>
              <a:rPr lang="tr-TR" dirty="0" err="1" smtClean="0">
                <a:latin typeface="+mj-lt"/>
              </a:rPr>
              <a:t>peristaltizma</a:t>
            </a:r>
            <a:r>
              <a:rPr lang="tr-TR" dirty="0" smtClean="0">
                <a:latin typeface="+mj-lt"/>
              </a:rPr>
              <a:t> artışı </a:t>
            </a:r>
            <a:r>
              <a:rPr lang="tr-TR" dirty="0" err="1" smtClean="0">
                <a:latin typeface="+mj-lt"/>
              </a:rPr>
              <a:t>oskültasyonla</a:t>
            </a:r>
            <a:r>
              <a:rPr lang="tr-TR" dirty="0" smtClean="0">
                <a:latin typeface="+mj-lt"/>
              </a:rPr>
              <a:t> aranabilir.</a:t>
            </a:r>
          </a:p>
          <a:p>
            <a:r>
              <a:rPr lang="tr-TR" dirty="0" smtClean="0">
                <a:latin typeface="+mj-lt"/>
              </a:rPr>
              <a:t>Barsak sesleri normalde ortalama 4-6/dakikadır.</a:t>
            </a:r>
          </a:p>
          <a:p>
            <a:r>
              <a:rPr lang="tr-TR" dirty="0" smtClean="0">
                <a:latin typeface="+mj-lt"/>
              </a:rPr>
              <a:t>Normalde 10-30 </a:t>
            </a:r>
            <a:r>
              <a:rPr lang="tr-TR" dirty="0" err="1" smtClean="0">
                <a:latin typeface="+mj-lt"/>
              </a:rPr>
              <a:t>sn</a:t>
            </a:r>
            <a:r>
              <a:rPr lang="tr-TR" dirty="0" smtClean="0">
                <a:latin typeface="+mj-lt"/>
              </a:rPr>
              <a:t> de bir </a:t>
            </a:r>
            <a:r>
              <a:rPr lang="tr-TR" dirty="0" err="1" smtClean="0">
                <a:latin typeface="+mj-lt"/>
              </a:rPr>
              <a:t>peristaltik</a:t>
            </a:r>
            <a:r>
              <a:rPr lang="tr-TR" dirty="0" smtClean="0">
                <a:latin typeface="+mj-lt"/>
              </a:rPr>
              <a:t> sesler duyulur.</a:t>
            </a:r>
          </a:p>
          <a:p>
            <a:r>
              <a:rPr lang="tr-TR" dirty="0" err="1" smtClean="0">
                <a:latin typeface="+mj-lt"/>
              </a:rPr>
              <a:t>HCC’de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hepatik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arteryel</a:t>
            </a:r>
            <a:r>
              <a:rPr lang="tr-TR" dirty="0" smtClean="0">
                <a:latin typeface="+mj-lt"/>
              </a:rPr>
              <a:t> üfürüm (</a:t>
            </a:r>
            <a:r>
              <a:rPr lang="tr-TR" dirty="0" err="1" smtClean="0">
                <a:latin typeface="+mj-lt"/>
              </a:rPr>
              <a:t>bruit</a:t>
            </a:r>
            <a:r>
              <a:rPr lang="tr-TR" dirty="0" smtClean="0">
                <a:latin typeface="+mj-lt"/>
              </a:rPr>
              <a:t>).</a:t>
            </a:r>
          </a:p>
          <a:p>
            <a:endParaRPr lang="tr-TR" dirty="0"/>
          </a:p>
        </p:txBody>
      </p:sp>
      <p:pic>
        <p:nvPicPr>
          <p:cNvPr id="5" name="4 İçerik Yer Tutucusu" descr="Resim199976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928802"/>
            <a:ext cx="4214842" cy="285752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err="1" smtClean="0"/>
              <a:t>Obstruksiyon</a:t>
            </a:r>
            <a:r>
              <a:rPr lang="tr-TR" dirty="0" smtClean="0"/>
              <a:t> ve peritonit varlığında sesler tiz ve yüksektir.</a:t>
            </a:r>
          </a:p>
          <a:p>
            <a:r>
              <a:rPr lang="tr-TR" dirty="0" smtClean="0"/>
              <a:t>İshal durumunda barsak sesleri artar(</a:t>
            </a:r>
            <a:r>
              <a:rPr lang="tr-TR" dirty="0" err="1" smtClean="0"/>
              <a:t>hiperperistaltizm</a:t>
            </a:r>
            <a:r>
              <a:rPr lang="tr-TR" dirty="0" smtClean="0"/>
              <a:t>).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err="1" smtClean="0"/>
              <a:t>Obstuksiyon</a:t>
            </a:r>
            <a:r>
              <a:rPr lang="tr-TR" dirty="0" smtClean="0"/>
              <a:t> varlığında(mekanik </a:t>
            </a:r>
            <a:r>
              <a:rPr lang="tr-TR" dirty="0" err="1" smtClean="0"/>
              <a:t>ileus</a:t>
            </a:r>
            <a:r>
              <a:rPr lang="tr-TR" dirty="0" smtClean="0"/>
              <a:t>) </a:t>
            </a:r>
            <a:r>
              <a:rPr lang="tr-TR" dirty="0" err="1" smtClean="0"/>
              <a:t>obstr</a:t>
            </a:r>
            <a:r>
              <a:rPr lang="tr-TR" dirty="0" smtClean="0"/>
              <a:t>. </a:t>
            </a:r>
            <a:r>
              <a:rPr lang="tr-TR" dirty="0" err="1" smtClean="0"/>
              <a:t>Proksimalinde</a:t>
            </a:r>
            <a:r>
              <a:rPr lang="tr-TR" dirty="0" smtClean="0"/>
              <a:t> </a:t>
            </a:r>
            <a:r>
              <a:rPr lang="tr-TR" dirty="0" err="1" smtClean="0"/>
              <a:t>hiperperistaltizm</a:t>
            </a:r>
            <a:r>
              <a:rPr lang="tr-TR" dirty="0" smtClean="0"/>
              <a:t> duyulur.</a:t>
            </a:r>
          </a:p>
          <a:p>
            <a:r>
              <a:rPr lang="tr-TR" dirty="0" err="1" smtClean="0"/>
              <a:t>Paralitik</a:t>
            </a:r>
            <a:r>
              <a:rPr lang="tr-TR" dirty="0" smtClean="0"/>
              <a:t> </a:t>
            </a:r>
            <a:r>
              <a:rPr lang="tr-TR" dirty="0" err="1" smtClean="0"/>
              <a:t>ileusta</a:t>
            </a:r>
            <a:r>
              <a:rPr lang="tr-TR" dirty="0" smtClean="0"/>
              <a:t> ise barsak sesleri alınmaz yada çok azalmıştır.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23425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 err="1">
                <a:latin typeface="Stencil" pitchFamily="82" charset="0"/>
              </a:rPr>
              <a:t>oskültasyon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Aort anevrizmasında kuvvetli </a:t>
            </a:r>
            <a:r>
              <a:rPr lang="tr-TR" dirty="0" err="1"/>
              <a:t>sistolik</a:t>
            </a:r>
            <a:r>
              <a:rPr lang="tr-TR" dirty="0"/>
              <a:t> üfürüm duyulur.</a:t>
            </a:r>
          </a:p>
          <a:p>
            <a:r>
              <a:rPr lang="tr-TR" dirty="0"/>
              <a:t>RAS de </a:t>
            </a:r>
            <a:r>
              <a:rPr lang="tr-TR" dirty="0" err="1"/>
              <a:t>renal</a:t>
            </a:r>
            <a:r>
              <a:rPr lang="tr-TR" dirty="0"/>
              <a:t> arter lokalizasyonlarında üfürüm duyulabilir</a:t>
            </a:r>
            <a:r>
              <a:rPr lang="tr-TR" dirty="0" smtClean="0"/>
              <a:t>.</a:t>
            </a:r>
          </a:p>
          <a:p>
            <a:r>
              <a:rPr lang="tr-TR" dirty="0" smtClean="0"/>
              <a:t>Peritonitte </a:t>
            </a:r>
            <a:r>
              <a:rPr lang="tr-TR" dirty="0" err="1" smtClean="0"/>
              <a:t>frotman</a:t>
            </a:r>
            <a:r>
              <a:rPr lang="tr-TR" dirty="0" smtClean="0"/>
              <a:t> duyulur.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271995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3600" dirty="0" err="1" smtClean="0">
                <a:latin typeface="Stencil" pitchFamily="82" charset="0"/>
              </a:rPr>
              <a:t>pİrozİs</a:t>
            </a:r>
            <a:r>
              <a:rPr lang="tr-TR" sz="3600" dirty="0" smtClean="0">
                <a:latin typeface="Stencil" pitchFamily="82" charset="0"/>
              </a:rPr>
              <a:t>(</a:t>
            </a:r>
            <a:r>
              <a:rPr lang="tr-TR" sz="3600" dirty="0" err="1" smtClean="0">
                <a:latin typeface="Stencil" pitchFamily="82" charset="0"/>
              </a:rPr>
              <a:t>heartburn</a:t>
            </a:r>
            <a:r>
              <a:rPr lang="tr-TR" sz="3600" dirty="0" smtClean="0">
                <a:latin typeface="Stencil" pitchFamily="82" charset="0"/>
              </a:rPr>
              <a:t>)</a:t>
            </a:r>
            <a:endParaRPr lang="tr-TR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Sternum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arkasında,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epigastriumdan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başlayıp boyuna doğru yayılan yanma hissi,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retrosternal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yanma..</a:t>
            </a:r>
          </a:p>
          <a:p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Alt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özofagus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sfinkterini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gevşeten veya direkt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irritan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yemeklerle (kafeinli gıdalar, nane şekeri, baharat, soğan, sarımsak, turunçgiller, çikolata..) veya karın içi basıncını arttıran manevralarla (ağır kaldırma,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valsalva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manevrası, egzersiz)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agreve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olabilir. </a:t>
            </a:r>
            <a:endParaRPr lang="tr-TR" sz="2400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sigara ve alkol </a:t>
            </a:r>
          </a:p>
          <a:p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Gastroözofageal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reflü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(GÖR) hastalığının klinik tanısında </a:t>
            </a:r>
            <a:r>
              <a:rPr lang="tr-TR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pirozis</a:t>
            </a:r>
            <a:r>
              <a:rPr lang="tr-TR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dominant semptomdur.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-4763"/>
            <a:ext cx="9172576" cy="686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375627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9705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perküsyon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2400" dirty="0" smtClean="0">
                <a:latin typeface="+mj-lt"/>
              </a:rPr>
              <a:t>Karnın perküsyonu aşırı karın gazı </a:t>
            </a:r>
            <a:r>
              <a:rPr lang="tr-TR" sz="2400" dirty="0" err="1" smtClean="0">
                <a:latin typeface="+mj-lt"/>
              </a:rPr>
              <a:t>timpanlığını</a:t>
            </a:r>
            <a:r>
              <a:rPr lang="tr-TR" sz="2400" dirty="0" smtClean="0">
                <a:latin typeface="+mj-lt"/>
              </a:rPr>
              <a:t> ister lümen içi (barsak tıkanmasında olduğu gibi) ister lümen dışı (organ delinmesinde olduğu gibi) olsun ortaya koyabilir.</a:t>
            </a:r>
          </a:p>
          <a:p>
            <a:r>
              <a:rPr lang="tr-TR" sz="2400" dirty="0" smtClean="0">
                <a:latin typeface="+mj-lt"/>
              </a:rPr>
              <a:t>Perküsyon batın içi asit, gaz ve kitle ayırımında değerli bilgiler sağlayabilir.</a:t>
            </a:r>
          </a:p>
          <a:p>
            <a:r>
              <a:rPr lang="tr-TR" sz="2400" dirty="0" smtClean="0">
                <a:latin typeface="+mj-lt"/>
              </a:rPr>
              <a:t>Karnın perküsyonu </a:t>
            </a:r>
            <a:r>
              <a:rPr lang="tr-TR" sz="2400" dirty="0" err="1" smtClean="0">
                <a:latin typeface="+mj-lt"/>
              </a:rPr>
              <a:t>ksifoidden</a:t>
            </a:r>
            <a:r>
              <a:rPr lang="tr-TR" sz="2400" dirty="0" smtClean="0">
                <a:latin typeface="+mj-lt"/>
              </a:rPr>
              <a:t> itibaren ışınsal bir tarzda yapılır.Yeterli bir bilgi edebilmek için en az beş hatta perküsyon yapmak gerekir.</a:t>
            </a:r>
          </a:p>
          <a:p>
            <a:r>
              <a:rPr lang="tr-TR" sz="2400" dirty="0" smtClean="0">
                <a:latin typeface="+mj-lt"/>
              </a:rPr>
              <a:t>Asit tanısı için perküsyon yapıldığında açıklığı yukarı bakan bir </a:t>
            </a:r>
            <a:r>
              <a:rPr lang="tr-TR" sz="2400" dirty="0" err="1" smtClean="0">
                <a:latin typeface="+mj-lt"/>
              </a:rPr>
              <a:t>matite</a:t>
            </a:r>
            <a:r>
              <a:rPr lang="tr-TR" sz="2400" dirty="0" smtClean="0">
                <a:latin typeface="+mj-lt"/>
              </a:rPr>
              <a:t> alanı </a:t>
            </a:r>
            <a:r>
              <a:rPr lang="tr-TR" sz="2400" dirty="0" err="1" smtClean="0">
                <a:latin typeface="+mj-lt"/>
              </a:rPr>
              <a:t>saptanır.Pelvik</a:t>
            </a:r>
            <a:r>
              <a:rPr lang="tr-TR" sz="2400" dirty="0" smtClean="0">
                <a:latin typeface="+mj-lt"/>
              </a:rPr>
              <a:t> kitlelerde açıklığı aşağıya bakan </a:t>
            </a:r>
            <a:r>
              <a:rPr lang="tr-TR" sz="2400" dirty="0" err="1" smtClean="0">
                <a:latin typeface="+mj-lt"/>
              </a:rPr>
              <a:t>matite</a:t>
            </a:r>
            <a:r>
              <a:rPr lang="tr-TR" sz="2400" dirty="0" smtClean="0">
                <a:latin typeface="+mj-lt"/>
              </a:rPr>
              <a:t> saptanır.</a:t>
            </a:r>
          </a:p>
          <a:p>
            <a:endParaRPr lang="tr-TR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</a:t>
            </a:r>
            <a:r>
              <a:rPr lang="tr-TR" sz="3600" dirty="0" err="1" smtClean="0">
                <a:latin typeface="Stencil" pitchFamily="82" charset="0"/>
              </a:rPr>
              <a:t>karacİĞer</a:t>
            </a:r>
            <a:r>
              <a:rPr lang="tr-TR" sz="3600" dirty="0" smtClean="0">
                <a:latin typeface="Stencil" pitchFamily="82" charset="0"/>
              </a:rPr>
              <a:t> perküsyon </a:t>
            </a:r>
            <a:r>
              <a:rPr lang="tr-TR" sz="3600" dirty="0" err="1" smtClean="0">
                <a:latin typeface="Stencil" pitchFamily="82" charset="0"/>
              </a:rPr>
              <a:t>teknİĞİ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65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1862" y="1600200"/>
            <a:ext cx="5460276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r>
              <a:rPr lang="tr-TR" dirty="0" smtClean="0"/>
              <a:t>Perküsyonla </a:t>
            </a:r>
            <a:r>
              <a:rPr lang="tr-TR" dirty="0" err="1" smtClean="0"/>
              <a:t>submatitenin</a:t>
            </a:r>
            <a:r>
              <a:rPr lang="tr-TR" dirty="0" smtClean="0"/>
              <a:t> alındığı yer KC in  üst sınırıdır.(4.ICA)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188312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Dalak perküsyonu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7777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37269"/>
            <a:ext cx="8229600" cy="385182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5" cy="686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0226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Normalde </a:t>
            </a:r>
            <a:r>
              <a:rPr lang="sv-SE" dirty="0"/>
              <a:t>akciğer sahası bitinceye dek sonor ses;</a:t>
            </a:r>
          </a:p>
          <a:p>
            <a:pPr marL="0" indent="0">
              <a:buNone/>
            </a:pPr>
            <a:r>
              <a:rPr lang="tr-TR" dirty="0" smtClean="0"/>
              <a:t>   batın </a:t>
            </a:r>
            <a:r>
              <a:rPr lang="tr-TR" dirty="0"/>
              <a:t>sahasına girince </a:t>
            </a:r>
            <a:r>
              <a:rPr lang="tr-TR" dirty="0" err="1"/>
              <a:t>timpan</a:t>
            </a:r>
            <a:r>
              <a:rPr lang="tr-TR" dirty="0"/>
              <a:t> –hasta tok karna</a:t>
            </a:r>
          </a:p>
          <a:p>
            <a:pPr marL="0" indent="0">
              <a:buNone/>
            </a:pPr>
            <a:r>
              <a:rPr lang="tr-TR" dirty="0" smtClean="0"/>
              <a:t>   yapılmışsa </a:t>
            </a:r>
            <a:r>
              <a:rPr lang="tr-TR" dirty="0" err="1"/>
              <a:t>matite</a:t>
            </a:r>
            <a:r>
              <a:rPr lang="tr-TR" dirty="0"/>
              <a:t> alınabilir-ses alınır.</a:t>
            </a:r>
          </a:p>
          <a:p>
            <a:r>
              <a:rPr lang="tr-TR" dirty="0"/>
              <a:t>Dalak sol üst kadrandan sağ alt kadrana doğru</a:t>
            </a:r>
          </a:p>
          <a:p>
            <a:pPr marL="0" indent="0">
              <a:buNone/>
            </a:pPr>
            <a:r>
              <a:rPr lang="tr-TR" dirty="0"/>
              <a:t>büyüdüğü için öncelikle </a:t>
            </a:r>
            <a:r>
              <a:rPr lang="tr-TR" b="1" dirty="0" err="1"/>
              <a:t>Traube</a:t>
            </a:r>
            <a:r>
              <a:rPr lang="tr-TR" b="1" dirty="0"/>
              <a:t> </a:t>
            </a:r>
            <a:r>
              <a:rPr lang="tr-TR" dirty="0"/>
              <a:t>alanında </a:t>
            </a:r>
            <a:r>
              <a:rPr lang="tr-TR" dirty="0" err="1"/>
              <a:t>matiteye</a:t>
            </a:r>
            <a:r>
              <a:rPr lang="tr-TR" dirty="0"/>
              <a:t> </a:t>
            </a:r>
            <a:r>
              <a:rPr lang="tr-TR" dirty="0" smtClean="0"/>
              <a:t>yol </a:t>
            </a:r>
            <a:r>
              <a:rPr lang="tr-TR" dirty="0" err="1" smtClean="0"/>
              <a:t>açar.Traube</a:t>
            </a:r>
            <a:r>
              <a:rPr lang="tr-TR" dirty="0" smtClean="0"/>
              <a:t> alanı kapalı diye ifade edilir.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940088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</a:t>
            </a:r>
            <a:r>
              <a:rPr lang="tr-TR" sz="3600" dirty="0" err="1" smtClean="0">
                <a:latin typeface="Stencil" pitchFamily="82" charset="0"/>
              </a:rPr>
              <a:t>Kostavertebral</a:t>
            </a:r>
            <a:r>
              <a:rPr lang="tr-TR" sz="3600" dirty="0" smtClean="0">
                <a:latin typeface="Stencil" pitchFamily="82" charset="0"/>
              </a:rPr>
              <a:t> açI hassasiyetİ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111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6285" y="1707810"/>
            <a:ext cx="6531429" cy="431074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ASSİT PERKÜSYONU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ASİ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36275"/>
            <a:ext cx="8229600" cy="28538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 </a:t>
            </a:r>
            <a:r>
              <a:rPr lang="tr-TR" sz="3600" dirty="0" err="1" smtClean="0">
                <a:latin typeface="Stencil" pitchFamily="82" charset="0"/>
              </a:rPr>
              <a:t>palpasyon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>
                <a:latin typeface="+mj-lt"/>
              </a:rPr>
              <a:t>Karnın fizik muayenesinin en önemli kısmını oluşturur.</a:t>
            </a:r>
          </a:p>
          <a:p>
            <a:r>
              <a:rPr lang="tr-TR" dirty="0" err="1" smtClean="0">
                <a:latin typeface="+mj-lt"/>
              </a:rPr>
              <a:t>Palpasyon</a:t>
            </a:r>
            <a:r>
              <a:rPr lang="tr-TR" dirty="0" smtClean="0">
                <a:latin typeface="+mj-lt"/>
              </a:rPr>
              <a:t> hassasiyetin en az olduğu yerden başlamalı, en çok olduğu yere doğru ilerlemelidir. </a:t>
            </a:r>
          </a:p>
          <a:p>
            <a:r>
              <a:rPr lang="tr-TR" dirty="0" smtClean="0">
                <a:latin typeface="+mj-lt"/>
              </a:rPr>
              <a:t>Hafif yavaş </a:t>
            </a:r>
            <a:r>
              <a:rPr lang="tr-TR" dirty="0" err="1" smtClean="0">
                <a:latin typeface="+mj-lt"/>
              </a:rPr>
              <a:t>palpasyon</a:t>
            </a:r>
            <a:r>
              <a:rPr lang="tr-TR" dirty="0" smtClean="0">
                <a:latin typeface="+mj-lt"/>
              </a:rPr>
              <a:t> periton </a:t>
            </a:r>
            <a:r>
              <a:rPr lang="tr-TR" dirty="0" err="1" smtClean="0">
                <a:latin typeface="+mj-lt"/>
              </a:rPr>
              <a:t>irritasyonunu</a:t>
            </a:r>
            <a:r>
              <a:rPr lang="tr-TR" dirty="0" smtClean="0">
                <a:latin typeface="+mj-lt"/>
              </a:rPr>
              <a:t> göstermede derin </a:t>
            </a:r>
            <a:r>
              <a:rPr lang="tr-TR" dirty="0" err="1" smtClean="0">
                <a:latin typeface="+mj-lt"/>
              </a:rPr>
              <a:t>palpasyondan</a:t>
            </a:r>
            <a:r>
              <a:rPr lang="tr-TR" dirty="0" smtClean="0">
                <a:latin typeface="+mj-lt"/>
              </a:rPr>
              <a:t> daha üstündür. </a:t>
            </a:r>
          </a:p>
          <a:p>
            <a:r>
              <a:rPr lang="tr-TR" dirty="0" smtClean="0">
                <a:latin typeface="+mj-lt"/>
              </a:rPr>
              <a:t>Defans, sertlik derecesi ve hassasiyet yerinin tespiti yapılmalıdır. </a:t>
            </a:r>
          </a:p>
          <a:p>
            <a:r>
              <a:rPr lang="tr-TR" dirty="0" smtClean="0">
                <a:latin typeface="+mj-lt"/>
              </a:rPr>
              <a:t>Potansiyel fıtık delikleri muayene edilmelidir.Fıtık muayenesi hasta ayakta dururken yapılmalıdır.</a:t>
            </a:r>
          </a:p>
          <a:p>
            <a:endParaRPr lang="tr-TR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</a:t>
            </a:r>
            <a:r>
              <a:rPr lang="tr-TR" sz="3600" dirty="0" err="1" smtClean="0">
                <a:latin typeface="Stencil" pitchFamily="82" charset="0"/>
              </a:rPr>
              <a:t>regurjİtasyon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Ağza aniden az miktarda, hafif ekşimsi bir materyalin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reflü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olmasıdır.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Yemeklerden sonra gece sırtüstü yatıldığında daha sık olur.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GÖR’lü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veya sağlıklı bireylerde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intermitant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olarak görülebilir. Bulantı ve öğürmenin olmaması ile kusmadan ayrılır. </a:t>
            </a:r>
            <a:endParaRPr lang="tr-TR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Waterbrush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ağza berrak tuzlu su gelmesi.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Regürjite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olan bir sıvıdan çok,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özofagustaki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asidik içeriklere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vagal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refleks yanıtı ile salgılanan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tükrük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sıvısıdır. </a:t>
            </a:r>
            <a:endParaRPr lang="tr-TR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Ruminasyon</a:t>
            </a:r>
            <a:r>
              <a:rPr lang="tr-TR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henüz yeni yutulmuş bir gıda içeriğinin ağza gelmesi, ardından yeniden yutulması veya tükürülmesi olayıdır. Bulantı veya kusma yoktur.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Erken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postprandiyal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dönemde görülür.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Sıklıkla erkeklerde ve psikiyatrik sorunlu bireylerde görülür.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</a:t>
            </a:r>
            <a:r>
              <a:rPr lang="tr-TR" sz="3600" dirty="0" err="1" smtClean="0">
                <a:latin typeface="Stencil" pitchFamily="82" charset="0"/>
              </a:rPr>
              <a:t>karnIn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yÜzeyel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888999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4065"/>
            <a:ext cx="8229600" cy="389823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</a:t>
            </a:r>
            <a:r>
              <a:rPr lang="tr-TR" sz="3600" dirty="0" err="1" smtClean="0">
                <a:latin typeface="Stencil" pitchFamily="82" charset="0"/>
              </a:rPr>
              <a:t>Yüzeyel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palpasyon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teknİĞİ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888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2520" y="1607661"/>
            <a:ext cx="6918960" cy="451104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</a:t>
            </a:r>
            <a:r>
              <a:rPr lang="tr-TR" sz="3600" dirty="0" err="1" smtClean="0">
                <a:latin typeface="Stencil" pitchFamily="82" charset="0"/>
              </a:rPr>
              <a:t>karnIn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derİn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887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23167"/>
            <a:ext cx="8229600" cy="368002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</a:t>
            </a:r>
            <a:r>
              <a:rPr lang="tr-TR" sz="3600" dirty="0" err="1" smtClean="0">
                <a:latin typeface="Stencil" pitchFamily="82" charset="0"/>
              </a:rPr>
              <a:t>derİn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bİmanuel</a:t>
            </a:r>
            <a:r>
              <a:rPr lang="tr-TR" sz="3600" dirty="0" smtClean="0">
                <a:latin typeface="Stencil" pitchFamily="82" charset="0"/>
              </a:rPr>
              <a:t> </a:t>
            </a:r>
            <a:r>
              <a:rPr lang="tr-TR" sz="3600" dirty="0" err="1" smtClean="0">
                <a:latin typeface="Stencil" pitchFamily="82" charset="0"/>
              </a:rPr>
              <a:t>palpasyon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876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15403"/>
            <a:ext cx="8229600" cy="369555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derİN PALPASYON TEKNİĞİ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3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8129" y="1646924"/>
            <a:ext cx="6927742" cy="443251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KARACİĞER 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K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2520" y="1668621"/>
            <a:ext cx="6918960" cy="438912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KARACİĞER 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2K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4327" y="1600200"/>
            <a:ext cx="6555346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DALAK 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DAL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2980" y="1600200"/>
            <a:ext cx="6218040" cy="452596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DALAK 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DA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0987" y="1614052"/>
            <a:ext cx="6622026" cy="449825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BÖBREK PALPASYONU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BÖ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8361" y="1732039"/>
            <a:ext cx="6607277" cy="426228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</a:t>
            </a:r>
            <a:r>
              <a:rPr lang="tr-TR" sz="3600" dirty="0" err="1" smtClean="0">
                <a:latin typeface="Stencil" pitchFamily="82" charset="0"/>
              </a:rPr>
              <a:t>odİnofajİ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Yutma ile gelişen ağrıdır.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Retrosternal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ağrı veya şiddetli, keskin bir his olarak algılanır.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Şiddetli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erozif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bir hastalığa işaret eder.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Sıklıkla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enfeksiyöz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özofajit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(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immünsuprese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hastalarda,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Candida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HSV, CMV..) ile ilişkilidir.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Buna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eşlik edebilir.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Ayrıca antibiyotik (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doksisiklin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tetrasiklin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klindamisin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), NSAİİ,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korozif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madde alımı da etkendir</a:t>
            </a:r>
            <a:endParaRPr lang="tr-TR" dirty="0" smtClean="0">
              <a:latin typeface="+mj-lt"/>
            </a:endParaRP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REBOUND HASSASİYET</a:t>
            </a:r>
            <a:endParaRPr lang="tr-TR" sz="3600" dirty="0">
              <a:latin typeface="Stencil" pitchFamily="82" charset="0"/>
            </a:endParaRPr>
          </a:p>
        </p:txBody>
      </p:sp>
      <p:pic>
        <p:nvPicPr>
          <p:cNvPr id="4" name="3 İçerik Yer Tutucusu" descr="Resim1R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06714"/>
            <a:ext cx="8229600" cy="311293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Özel Noktaların Muayenesi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Morphy</a:t>
            </a:r>
            <a:endParaRPr lang="tr-TR" dirty="0" smtClean="0"/>
          </a:p>
          <a:p>
            <a:r>
              <a:rPr lang="tr-TR" dirty="0" err="1" smtClean="0"/>
              <a:t>Mc</a:t>
            </a:r>
            <a:r>
              <a:rPr lang="tr-TR" dirty="0" smtClean="0"/>
              <a:t>. </a:t>
            </a:r>
            <a:r>
              <a:rPr lang="tr-TR" dirty="0" err="1" smtClean="0"/>
              <a:t>burney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162274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    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Normal yutma eyleminde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orofaringeal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ve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fazlar vardır. </a:t>
            </a:r>
          </a:p>
          <a:p>
            <a:r>
              <a:rPr lang="tr-TR" i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Orofaringeal</a:t>
            </a:r>
            <a:r>
              <a:rPr lang="tr-TR" i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tr-TR" i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Özofageal</a:t>
            </a:r>
            <a:r>
              <a:rPr lang="tr-TR" i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fazı</a:t>
            </a:r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smtClean="0">
                <a:latin typeface="Stencil" pitchFamily="82" charset="0"/>
              </a:rPr>
              <a:t>                            </a:t>
            </a:r>
            <a:r>
              <a:rPr lang="tr-TR" sz="3600" dirty="0" err="1" smtClean="0">
                <a:latin typeface="Stencil" pitchFamily="82" charset="0"/>
              </a:rPr>
              <a:t>dİsfajİ</a:t>
            </a:r>
            <a:endParaRPr lang="tr-TR" sz="3600" dirty="0">
              <a:latin typeface="Stencil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gıdaların ağızdan mideye geçişinde bozukluk, takıntı hissi olarak tanımlanır. </a:t>
            </a:r>
            <a:endParaRPr lang="tr-TR" b="1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Odinofaji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ağrılı yutma,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Globus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ise boğazda topak kalmış hissidir. </a:t>
            </a:r>
          </a:p>
          <a:p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İyi bir öykü ile </a:t>
            </a:r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nedeni %80 oranında anlaşılabilir. </a:t>
            </a:r>
          </a:p>
          <a:p>
            <a:r>
              <a:rPr lang="tr-TR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Disfaji</a:t>
            </a:r>
            <a:r>
              <a:rPr lang="tr-TR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, yutma eyleminin herhangi bir aşamasındaki bozukluktan kaynaklanabilir. 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2276</TotalTime>
  <Words>2704</Words>
  <Application>Microsoft Office PowerPoint</Application>
  <PresentationFormat>Ekran Gösterisi (4:3)</PresentationFormat>
  <Paragraphs>282</Paragraphs>
  <Slides>71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71</vt:i4>
      </vt:variant>
    </vt:vector>
  </HeadingPairs>
  <TitlesOfParts>
    <vt:vector size="72" baseType="lpstr">
      <vt:lpstr>Ofis Teması</vt:lpstr>
      <vt:lpstr>  SİNDİRİM SİSTEMİ MUAYENESİ Hatice Beyazal Polat  </vt:lpstr>
      <vt:lpstr>Öğrenim Hedefleri</vt:lpstr>
      <vt:lpstr>GASTROİNTESTİNAL SİSTEM</vt:lpstr>
      <vt:lpstr>AĞIZ İÇİNDE GÖRÜLEN SEMPTOMLAR</vt:lpstr>
      <vt:lpstr>pİrozİs(heartburn)</vt:lpstr>
      <vt:lpstr>                 regurjİtasyon</vt:lpstr>
      <vt:lpstr>                    odİnofajİ</vt:lpstr>
      <vt:lpstr>                            dİsfajİ</vt:lpstr>
      <vt:lpstr>                            dİsfajİ</vt:lpstr>
      <vt:lpstr> orofarİngeal dİsfajİ</vt:lpstr>
      <vt:lpstr>            orofarİngeal dİsfajİ</vt:lpstr>
      <vt:lpstr>            orofarİngeal dİsfajİ</vt:lpstr>
      <vt:lpstr>               Özofageal dİsfajİ</vt:lpstr>
      <vt:lpstr>           dİspepsİ(İndİgestİon)</vt:lpstr>
      <vt:lpstr>                          hIçkIrIk</vt:lpstr>
      <vt:lpstr>gastroİntestİnal gaz (meteorİzm)</vt:lpstr>
      <vt:lpstr>                 bulantI ve kusma</vt:lpstr>
      <vt:lpstr>Klinik Özellikler</vt:lpstr>
      <vt:lpstr>                            dİyare</vt:lpstr>
      <vt:lpstr>                     konstİpasyon</vt:lpstr>
      <vt:lpstr>                     konstİpasyon</vt:lpstr>
      <vt:lpstr>              Akut üst gİs kanamasI</vt:lpstr>
      <vt:lpstr>              Akut üst gİs kanamasI</vt:lpstr>
      <vt:lpstr>              Akut alt gİs kanamasI</vt:lpstr>
      <vt:lpstr>                     karIn aĞrIsI</vt:lpstr>
      <vt:lpstr>Fizik Muayene</vt:lpstr>
      <vt:lpstr>Fizik Muayene</vt:lpstr>
      <vt:lpstr>                    sarIlIk(İkter)</vt:lpstr>
      <vt:lpstr>       KarnIn Fİzİk Muayenesİ</vt:lpstr>
      <vt:lpstr>                fİzİk muayene esaslarI</vt:lpstr>
      <vt:lpstr>            fİzİk muayene esaslarI</vt:lpstr>
      <vt:lpstr>            fİzİk muayene esaslarI</vt:lpstr>
      <vt:lpstr>             abdomİnal kadranlar</vt:lpstr>
      <vt:lpstr>       karIn muayenesİnde hasta                           pozİsyonu                               </vt:lpstr>
      <vt:lpstr>                    fİzİk muayene</vt:lpstr>
      <vt:lpstr>                       İnspeksİyon</vt:lpstr>
      <vt:lpstr>            İNSPEKSİYON</vt:lpstr>
      <vt:lpstr>               İNSPEKSİYON</vt:lpstr>
      <vt:lpstr>PowerPoint Sunusu</vt:lpstr>
      <vt:lpstr>PowerPoint Sunusu</vt:lpstr>
      <vt:lpstr>PowerPoint Sunusu</vt:lpstr>
      <vt:lpstr>    İNSPEKSİYON</vt:lpstr>
      <vt:lpstr>PowerPoint Sunusu</vt:lpstr>
      <vt:lpstr>     İNSPEKSİYON</vt:lpstr>
      <vt:lpstr>PowerPoint Sunusu</vt:lpstr>
      <vt:lpstr>        İNSPEKSİYON</vt:lpstr>
      <vt:lpstr>                     oskültasyon</vt:lpstr>
      <vt:lpstr>PowerPoint Sunusu</vt:lpstr>
      <vt:lpstr>oskültasyon</vt:lpstr>
      <vt:lpstr>PowerPoint Sunusu</vt:lpstr>
      <vt:lpstr>                      perküsyon</vt:lpstr>
      <vt:lpstr>     karacİĞer perküsyon teknİĞİ</vt:lpstr>
      <vt:lpstr>PowerPoint Sunusu</vt:lpstr>
      <vt:lpstr>                 Dalak perküsyonu</vt:lpstr>
      <vt:lpstr>PowerPoint Sunusu</vt:lpstr>
      <vt:lpstr>PowerPoint Sunusu</vt:lpstr>
      <vt:lpstr>  Kostavertebral açI hassasiyetİ</vt:lpstr>
      <vt:lpstr>                  ASSİT PERKÜSYONU</vt:lpstr>
      <vt:lpstr>                        palpasyon</vt:lpstr>
      <vt:lpstr>      karnIn yÜzeyel palpasyonu</vt:lpstr>
      <vt:lpstr>     Yüzeyel palpasyon teknİĞİ</vt:lpstr>
      <vt:lpstr>           karnIn derİn palpasyonu</vt:lpstr>
      <vt:lpstr>       derİn bİmanuel palpasyon</vt:lpstr>
      <vt:lpstr>          derİN PALPASYON TEKNİĞİ</vt:lpstr>
      <vt:lpstr>             KARACİĞER PALPASYONU</vt:lpstr>
      <vt:lpstr>             KARACİĞER PALPASYONU</vt:lpstr>
      <vt:lpstr>               DALAK PALPASYONU</vt:lpstr>
      <vt:lpstr>               DALAK PALPASYONU</vt:lpstr>
      <vt:lpstr>              BÖBREK PALPASYONU</vt:lpstr>
      <vt:lpstr>            REBOUND HASSASİYET</vt:lpstr>
      <vt:lpstr>Özel Noktaların Muayenesi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SİNDİRİM SİSTEMİ HASTALIKLARINDA  SEMİYOLOJİ</dc:title>
  <dc:creator>casper</dc:creator>
  <cp:lastModifiedBy>Casper</cp:lastModifiedBy>
  <cp:revision>152</cp:revision>
  <dcterms:created xsi:type="dcterms:W3CDTF">2009-09-29T20:50:29Z</dcterms:created>
  <dcterms:modified xsi:type="dcterms:W3CDTF">2025-04-27T18:57:03Z</dcterms:modified>
</cp:coreProperties>
</file>