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70"/>
  </p:notesMasterIdLst>
  <p:sldIdLst>
    <p:sldId id="256" r:id="rId2"/>
    <p:sldId id="350" r:id="rId3"/>
    <p:sldId id="257" r:id="rId4"/>
    <p:sldId id="258" r:id="rId5"/>
    <p:sldId id="259" r:id="rId6"/>
    <p:sldId id="265" r:id="rId7"/>
    <p:sldId id="293" r:id="rId8"/>
    <p:sldId id="296" r:id="rId9"/>
    <p:sldId id="266" r:id="rId10"/>
    <p:sldId id="267" r:id="rId11"/>
    <p:sldId id="294" r:id="rId12"/>
    <p:sldId id="295" r:id="rId13"/>
    <p:sldId id="268" r:id="rId14"/>
    <p:sldId id="273" r:id="rId15"/>
    <p:sldId id="272" r:id="rId16"/>
    <p:sldId id="275" r:id="rId17"/>
    <p:sldId id="274" r:id="rId18"/>
    <p:sldId id="276" r:id="rId19"/>
    <p:sldId id="277" r:id="rId20"/>
    <p:sldId id="279" r:id="rId21"/>
    <p:sldId id="280" r:id="rId22"/>
    <p:sldId id="304" r:id="rId23"/>
    <p:sldId id="302" r:id="rId24"/>
    <p:sldId id="281" r:id="rId25"/>
    <p:sldId id="297" r:id="rId26"/>
    <p:sldId id="298" r:id="rId27"/>
    <p:sldId id="301" r:id="rId28"/>
    <p:sldId id="300" r:id="rId29"/>
    <p:sldId id="344" r:id="rId30"/>
    <p:sldId id="286" r:id="rId31"/>
    <p:sldId id="287" r:id="rId32"/>
    <p:sldId id="289" r:id="rId33"/>
    <p:sldId id="290" r:id="rId34"/>
    <p:sldId id="311" r:id="rId35"/>
    <p:sldId id="312" r:id="rId36"/>
    <p:sldId id="314" r:id="rId37"/>
    <p:sldId id="315" r:id="rId38"/>
    <p:sldId id="313" r:id="rId39"/>
    <p:sldId id="347" r:id="rId40"/>
    <p:sldId id="348" r:id="rId41"/>
    <p:sldId id="349" r:id="rId42"/>
    <p:sldId id="305" r:id="rId43"/>
    <p:sldId id="306" r:id="rId44"/>
    <p:sldId id="307" r:id="rId45"/>
    <p:sldId id="308" r:id="rId46"/>
    <p:sldId id="309" r:id="rId47"/>
    <p:sldId id="310" r:id="rId48"/>
    <p:sldId id="339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</p:sldIdLst>
  <p:sldSz cx="9144000" cy="6858000" type="screen4x3"/>
  <p:notesSz cx="6858000" cy="914400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9" autoAdjust="0"/>
  </p:normalViewPr>
  <p:slideViewPr>
    <p:cSldViewPr>
      <p:cViewPr>
        <p:scale>
          <a:sx n="72" d="100"/>
          <a:sy n="72" d="100"/>
        </p:scale>
        <p:origin x="-109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14D8AEC-6D9A-4399-BD1B-4A0B7169401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7950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AD9F90-5F61-4B1F-9189-61CCA59CFF12}" type="slidenum">
              <a:rPr lang="tr-TR" smtClean="0"/>
              <a:pPr/>
              <a:t>17</a:t>
            </a:fld>
            <a:endParaRPr lang="tr-TR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tr-TR" smtClean="0"/>
              <a:t>ıı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tr-TR" noProof="0" smtClean="0"/>
              <a:t>Asıl başlık stili için tıklatın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pPr lvl="0"/>
            <a:r>
              <a:rPr lang="tr-TR" noProof="0" smtClean="0"/>
              <a:t>Asıl alt başlık stilini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C6409-32A0-4D66-AE2D-E2F95B82CE7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F81FA-288A-49F3-8EB2-5351F9C0E0D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14CCE-7275-4C0C-ACA3-D68F673AE87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Tablo Yer Tutucusu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tr-TR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75612-6091-4CEC-8A99-CDD6003D2A5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74444-F7A1-45A6-A533-70934B35073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88893-74F8-4175-AD2C-A58CDA4B148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17FEC-EF5E-4A5F-A811-B9AB8BB46F3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FAD7D-AA53-4A0A-B4C7-E5D637BE230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64919-5E7E-4844-9BBC-A0C6B187BFC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3B722-F24C-483F-9C0F-59DEAC7BFFC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ECE94-0FB2-48C1-8CA0-A61A5363639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81EF0-30CE-436A-AB3F-3B65F9A7845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372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4AF64742-989F-4CF0-86BA-5695B2A2FFD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ayoclinic.org/images/pectus-carinatum-162-bdy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tr-TR" sz="4200" dirty="0" smtClean="0">
                <a:solidFill>
                  <a:schemeClr val="hlink"/>
                </a:solidFill>
                <a:latin typeface="Comic Sans MS" pitchFamily="66" charset="0"/>
              </a:rPr>
              <a:t>Solunum Sistemi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tr-TR" sz="3400" dirty="0" smtClean="0">
                <a:solidFill>
                  <a:schemeClr val="hlink"/>
                </a:solidFill>
                <a:latin typeface="Comic Sans MS" pitchFamily="66" charset="0"/>
              </a:rPr>
              <a:t>Dr. Hatice </a:t>
            </a:r>
            <a:r>
              <a:rPr lang="tr-TR" sz="3400" dirty="0" err="1" smtClean="0">
                <a:solidFill>
                  <a:schemeClr val="hlink"/>
                </a:solidFill>
                <a:latin typeface="Comic Sans MS" pitchFamily="66" charset="0"/>
              </a:rPr>
              <a:t>Beyazal</a:t>
            </a:r>
            <a:r>
              <a:rPr lang="tr-TR" sz="3400" dirty="0" smtClean="0">
                <a:solidFill>
                  <a:schemeClr val="hlink"/>
                </a:solidFill>
                <a:latin typeface="Comic Sans MS" pitchFamily="66" charset="0"/>
              </a:rPr>
              <a:t> Polat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7432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Vokal fremitus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solidFill>
                  <a:schemeClr val="tx2"/>
                </a:solidFill>
                <a:latin typeface="Comic Sans MS" pitchFamily="66" charset="0"/>
              </a:rPr>
              <a:t>Göğüs</a:t>
            </a:r>
            <a:r>
              <a:rPr lang="fr-F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duvarı üzerinde simetrik </a:t>
            </a: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olarak</a:t>
            </a:r>
            <a:r>
              <a:rPr lang="fr-F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el ayalarını birbiri ardı sıra koyup kaldır</a:t>
            </a: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arak o</a:t>
            </a:r>
            <a:r>
              <a:rPr lang="fr-F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luşan titreşimler hissedilir ve değerlendirilir</a:t>
            </a:r>
            <a:endParaRPr lang="tr-TR" smtClean="0">
              <a:solidFill>
                <a:schemeClr val="tx2"/>
              </a:solidFill>
              <a:latin typeface="Comic Sans MS" pitchFamily="66" charset="0"/>
              <a:cs typeface="Times New Roman" charset="0"/>
            </a:endParaRP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tr-TR" sz="2600" smtClean="0"/>
          </a:p>
        </p:txBody>
      </p:sp>
      <p:graphicFrame>
        <p:nvGraphicFramePr>
          <p:cNvPr id="1026" name="Object 5"/>
          <p:cNvGraphicFramePr>
            <a:graphicFrameLocks noGrp="1" noChangeAspect="1"/>
          </p:cNvGraphicFramePr>
          <p:nvPr>
            <p:ph idx="4294967295"/>
          </p:nvPr>
        </p:nvGraphicFramePr>
        <p:xfrm>
          <a:off x="4495800" y="1700213"/>
          <a:ext cx="4468813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3" imgW="4648200" imgH="2273808" progId="Word.Picture.8">
                  <p:embed/>
                </p:oleObj>
              </mc:Choice>
              <mc:Fallback>
                <p:oleObj r:id="rId3" imgW="4648200" imgH="2273808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700213"/>
                        <a:ext cx="4468813" cy="432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PALPASYON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tr-TR" b="1" smtClean="0">
              <a:latin typeface="Comic Sans MS" pitchFamily="66" charset="0"/>
              <a:cs typeface="Times New Roman" charset="0"/>
            </a:endParaRPr>
          </a:p>
          <a:p>
            <a:pPr eaLnBrk="1" hangingPunct="1"/>
            <a:endParaRPr lang="tr-TR" b="1" smtClean="0">
              <a:latin typeface="Comic Sans MS" pitchFamily="66" charset="0"/>
              <a:cs typeface="Times New Roman" charset="0"/>
            </a:endParaRPr>
          </a:p>
          <a:p>
            <a:pPr eaLnBrk="1" hangingPunct="1"/>
            <a:r>
              <a:rPr lang="de-DE" b="1" smtClean="0">
                <a:latin typeface="Comic Sans MS" pitchFamily="66" charset="0"/>
                <a:cs typeface="Times New Roman" charset="0"/>
              </a:rPr>
              <a:t>Gögüs duvarının bütün bölgeleri dikkatli ve </a:t>
            </a:r>
            <a:endParaRPr lang="tr-TR" b="1" smtClean="0">
              <a:latin typeface="Comic Sans MS" pitchFamily="66" charset="0"/>
              <a:cs typeface="Times New Roman" charset="0"/>
            </a:endParaRPr>
          </a:p>
          <a:p>
            <a:pPr eaLnBrk="1" hangingPunct="1">
              <a:buFont typeface="Wingdings" charset="2"/>
              <a:buNone/>
            </a:pPr>
            <a:r>
              <a:rPr lang="tr-TR" b="1" smtClean="0">
                <a:latin typeface="Comic Sans MS" pitchFamily="66" charset="0"/>
                <a:cs typeface="Times New Roman" charset="0"/>
              </a:rPr>
              <a:t>   </a:t>
            </a:r>
            <a:r>
              <a:rPr lang="de-DE" b="1" smtClean="0">
                <a:latin typeface="Comic Sans MS" pitchFamily="66" charset="0"/>
                <a:cs typeface="Times New Roman" charset="0"/>
              </a:rPr>
              <a:t>sistematik bir şekilde palpe edilmelidir</a:t>
            </a:r>
            <a:endParaRPr lang="tr-TR" b="1" smtClean="0">
              <a:latin typeface="Comic Sans MS" pitchFamily="66" charset="0"/>
              <a:cs typeface="Times New Roman" charset="0"/>
            </a:endParaRPr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73613" y="1700213"/>
            <a:ext cx="4370387" cy="4392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8913"/>
            <a:ext cx="8135938" cy="1079500"/>
          </a:xfrm>
        </p:spPr>
        <p:txBody>
          <a:bodyPr anchor="ctr"/>
          <a:lstStyle/>
          <a:p>
            <a:pPr eaLnBrk="1" hangingPunct="1">
              <a:lnSpc>
                <a:spcPct val="140000"/>
              </a:lnSpc>
            </a:pPr>
            <a:r>
              <a:rPr lang="tr-TR" sz="2800" b="1" smtClean="0">
                <a:latin typeface="Comic Sans MS" pitchFamily="66" charset="0"/>
                <a:cs typeface="Times New Roman" charset="0"/>
              </a:rPr>
              <a:t>Derin inspirasyon sırasında simetrik olarak</a:t>
            </a:r>
            <a:r>
              <a:rPr lang="tr-TR" sz="2800" b="1" smtClean="0">
                <a:latin typeface="Comic Sans MS" pitchFamily="66" charset="0"/>
              </a:rPr>
              <a:t>, </a:t>
            </a:r>
            <a:r>
              <a:rPr lang="tr-TR" sz="2800" b="1" smtClean="0">
                <a:latin typeface="Comic Sans MS" pitchFamily="66" charset="0"/>
                <a:cs typeface="Times New Roman" charset="0"/>
              </a:rPr>
              <a:t>göğüs ön ve arka duvarının </a:t>
            </a:r>
            <a:r>
              <a:rPr lang="tr-TR" sz="2800" b="1" smtClean="0">
                <a:latin typeface="Comic Sans MS" pitchFamily="66" charset="0"/>
              </a:rPr>
              <a:t>genişlemesi </a:t>
            </a:r>
            <a:r>
              <a:rPr lang="tr-TR" sz="2800" b="1" smtClean="0">
                <a:latin typeface="Comic Sans MS" pitchFamily="66" charset="0"/>
                <a:cs typeface="Times New Roman" charset="0"/>
              </a:rPr>
              <a:t>değerlendirilir</a:t>
            </a:r>
            <a:r>
              <a:rPr lang="tr-TR" sz="2800" b="1" smtClean="0">
                <a:latin typeface="Comic Sans MS" pitchFamily="66" charset="0"/>
              </a:rPr>
              <a:t>.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1038225" y="1866900"/>
            <a:ext cx="6891338" cy="4848225"/>
          </a:xfrm>
          <a:ln w="57150" cmpd="thinThick">
            <a:solidFill>
              <a:schemeClr val="accent1"/>
            </a:solidFill>
          </a:ln>
        </p:spPr>
        <p:txBody>
          <a:bodyPr/>
          <a:lstStyle/>
          <a:p>
            <a:pPr algn="just" eaLnBrk="1" hangingPunct="1">
              <a:buFont typeface="Wingdings" charset="2"/>
              <a:buNone/>
            </a:pPr>
            <a:endParaRPr lang="fr-FR" sz="1700" smtClean="0">
              <a:cs typeface="Times New Roman" charset="0"/>
            </a:endParaRPr>
          </a:p>
        </p:txBody>
      </p:sp>
      <p:sp>
        <p:nvSpPr>
          <p:cNvPr id="14340" name="Rectangle 1029"/>
          <p:cNvSpPr>
            <a:spLocks noChangeArrowheads="1"/>
          </p:cNvSpPr>
          <p:nvPr/>
        </p:nvSpPr>
        <p:spPr bwMode="auto">
          <a:xfrm>
            <a:off x="3352800" y="2509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tr-TR" sz="2400">
              <a:latin typeface="Times New Roman" charset="0"/>
            </a:endParaRPr>
          </a:p>
        </p:txBody>
      </p:sp>
      <p:pic>
        <p:nvPicPr>
          <p:cNvPr id="14341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44675"/>
            <a:ext cx="9144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txBody>
          <a:bodyPr anchor="ctr"/>
          <a:lstStyle/>
          <a:p>
            <a:pPr eaLnBrk="1" hangingPunct="1"/>
            <a:r>
              <a:rPr lang="fr-FR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PERKÜSYON</a:t>
            </a:r>
            <a:endParaRPr lang="tr-TR" b="1" smtClean="0">
              <a:solidFill>
                <a:schemeClr val="accent2"/>
              </a:solidFill>
              <a:latin typeface="Comic Sans MS" pitchFamily="66" charset="0"/>
              <a:cs typeface="Times New Roman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ln w="57150" cmpd="thinThick">
            <a:solidFill>
              <a:srgbClr val="0066FF"/>
            </a:solidFill>
          </a:ln>
        </p:spPr>
        <p:txBody>
          <a:bodyPr/>
          <a:lstStyle/>
          <a:p>
            <a:pPr algn="just" eaLnBrk="1" hangingPunct="1">
              <a:buFont typeface="Wingdings" charset="2"/>
              <a:buNone/>
            </a:pPr>
            <a:r>
              <a:rPr lang="fr-FR" sz="3500" b="1" smtClean="0">
                <a:cs typeface="Times New Roman" charset="0"/>
              </a:rPr>
              <a:t> </a:t>
            </a:r>
            <a:endParaRPr lang="tr-TR" sz="3500" smtClean="0">
              <a:cs typeface="Times New Roman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fr-FR" sz="2600" b="1" smtClean="0">
                <a:latin typeface="Comic Sans MS" pitchFamily="66" charset="0"/>
                <a:cs typeface="Times New Roman" charset="0"/>
              </a:rPr>
              <a:t>Göğüs duvarına parmakla kısa ve ani darbeler vurulduğunda oluşan sesin dinlenmesidir. </a:t>
            </a:r>
            <a:endParaRPr lang="tr-TR" sz="2600" b="1" smtClean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  <a:buFont typeface="Wingdings" charset="2"/>
              <a:buNone/>
            </a:pPr>
            <a:r>
              <a:rPr lang="tr-TR" sz="2600" b="1" smtClean="0">
                <a:latin typeface="Comic Sans MS" pitchFamily="66" charset="0"/>
              </a:rPr>
              <a:t>   </a:t>
            </a:r>
            <a:endParaRPr lang="tr-TR" sz="2600" b="1" smtClean="0">
              <a:solidFill>
                <a:srgbClr val="0000CC"/>
              </a:solidFill>
              <a:latin typeface="Comic Sans MS" pitchFamily="66" charset="0"/>
              <a:cs typeface="Times New Roman" charset="0"/>
            </a:endParaRPr>
          </a:p>
        </p:txBody>
      </p:sp>
      <p:pic>
        <p:nvPicPr>
          <p:cNvPr id="15364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91075" y="1773238"/>
            <a:ext cx="4029075" cy="4248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PERKÜSYON</a:t>
            </a:r>
            <a:r>
              <a:rPr lang="tr-TR" sz="3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 </a:t>
            </a:r>
            <a:br>
              <a:rPr lang="tr-TR" sz="3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</a:br>
            <a:endParaRPr lang="tr-TR" sz="3400" b="1" smtClean="0">
              <a:solidFill>
                <a:schemeClr val="accent2"/>
              </a:solidFill>
              <a:latin typeface="Comic Sans MS" pitchFamily="66" charset="0"/>
              <a:cs typeface="Times New Roman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charset="2"/>
              <a:buNone/>
            </a:pPr>
            <a:r>
              <a:rPr lang="fr-FR" sz="2400" b="1" smtClean="0">
                <a:latin typeface="Comic Sans MS" pitchFamily="66" charset="0"/>
                <a:cs typeface="Times New Roman" charset="0"/>
              </a:rPr>
              <a:t>Oluşan ses; </a:t>
            </a:r>
            <a:endParaRPr lang="tr-TR" sz="2400" b="1" smtClean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tr-TR" sz="2400" b="1" u="sng" smtClean="0">
                <a:solidFill>
                  <a:schemeClr val="accent2"/>
                </a:solidFill>
                <a:latin typeface="Comic Sans MS" pitchFamily="66" charset="0"/>
              </a:rPr>
              <a:t>S</a:t>
            </a:r>
            <a:r>
              <a:rPr lang="fr-FR" sz="2400" b="1" u="sng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onor ses</a:t>
            </a:r>
            <a:r>
              <a:rPr lang="fr-FR" sz="2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, havalı dokudan oluşan akciğer alanları üzerinde duyulan </a:t>
            </a:r>
            <a:r>
              <a:rPr lang="tr-TR" sz="2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parlak </a:t>
            </a:r>
            <a:r>
              <a:rPr lang="fr-FR" sz="2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sestir.</a:t>
            </a:r>
            <a:endParaRPr lang="tr-TR" sz="2400" b="1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fr-FR" sz="2400" b="1" smtClean="0">
                <a:latin typeface="Comic Sans MS" pitchFamily="66" charset="0"/>
                <a:cs typeface="Times New Roman" charset="0"/>
              </a:rPr>
              <a:t> </a:t>
            </a:r>
            <a:r>
              <a:rPr lang="fr-FR" sz="2400" b="1" u="sng" smtClean="0">
                <a:solidFill>
                  <a:srgbClr val="FF3300"/>
                </a:solidFill>
                <a:latin typeface="Comic Sans MS" pitchFamily="66" charset="0"/>
                <a:cs typeface="Times New Roman" charset="0"/>
              </a:rPr>
              <a:t>Mat ses</a:t>
            </a:r>
            <a:r>
              <a:rPr lang="fr-FR" sz="2400" b="1" smtClean="0">
                <a:solidFill>
                  <a:srgbClr val="FF3300"/>
                </a:solidFill>
                <a:latin typeface="Comic Sans MS" pitchFamily="66" charset="0"/>
                <a:cs typeface="Times New Roman" charset="0"/>
              </a:rPr>
              <a:t>; karaciğer, kalp ve omuzlar üzerinde saptanır. Arkada ise</a:t>
            </a:r>
            <a:r>
              <a:rPr lang="tr-TR" sz="2400" b="1" smtClean="0">
                <a:solidFill>
                  <a:srgbClr val="FF3300"/>
                </a:solidFill>
                <a:latin typeface="Comic Sans MS" pitchFamily="66" charset="0"/>
              </a:rPr>
              <a:t>,</a:t>
            </a:r>
            <a:r>
              <a:rPr lang="fr-FR" sz="2400" b="1" smtClean="0">
                <a:solidFill>
                  <a:srgbClr val="FF3300"/>
                </a:solidFill>
                <a:latin typeface="Comic Sans MS" pitchFamily="66" charset="0"/>
                <a:cs typeface="Times New Roman" charset="0"/>
              </a:rPr>
              <a:t> skapulalar ve omuz üzerinde mat ses alınır</a:t>
            </a:r>
            <a:r>
              <a:rPr lang="fr-FR" sz="2400" b="1" smtClean="0">
                <a:latin typeface="Comic Sans MS" pitchFamily="66" charset="0"/>
                <a:cs typeface="Times New Roman" charset="0"/>
              </a:rPr>
              <a:t>.</a:t>
            </a:r>
            <a:endParaRPr lang="tr-TR" sz="2400" b="1" smtClean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fr-FR" sz="2400" b="1" u="sng" smtClean="0">
                <a:solidFill>
                  <a:srgbClr val="0000CC"/>
                </a:solidFill>
                <a:latin typeface="Comic Sans MS" pitchFamily="66" charset="0"/>
                <a:cs typeface="Times New Roman" charset="0"/>
              </a:rPr>
              <a:t>Timpanik ses</a:t>
            </a:r>
            <a:r>
              <a:rPr lang="fr-FR" sz="2400" b="1" smtClean="0">
                <a:solidFill>
                  <a:srgbClr val="0000CC"/>
                </a:solidFill>
                <a:latin typeface="Comic Sans MS" pitchFamily="66" charset="0"/>
                <a:cs typeface="Times New Roman" charset="0"/>
              </a:rPr>
              <a:t> </a:t>
            </a:r>
            <a:r>
              <a:rPr lang="tr-TR" sz="2400" b="1" smtClean="0">
                <a:solidFill>
                  <a:srgbClr val="0000CC"/>
                </a:solidFill>
                <a:latin typeface="Comic Sans MS" pitchFamily="66" charset="0"/>
              </a:rPr>
              <a:t>;</a:t>
            </a:r>
            <a:r>
              <a:rPr lang="fr-FR" sz="2400" b="1" smtClean="0">
                <a:solidFill>
                  <a:srgbClr val="0000CC"/>
                </a:solidFill>
                <a:latin typeface="Comic Sans MS" pitchFamily="66" charset="0"/>
                <a:cs typeface="Times New Roman" charset="0"/>
              </a:rPr>
              <a:t> karın duvarında özellikle mide gibi içi boş organların üzerinde alınır.</a:t>
            </a:r>
            <a:r>
              <a:rPr lang="fr-FR" sz="2100" b="1" smtClean="0">
                <a:solidFill>
                  <a:srgbClr val="0000CC"/>
                </a:solidFill>
                <a:latin typeface="Comic Sans MS" pitchFamily="66" charset="0"/>
                <a:cs typeface="Times New Roman" charset="0"/>
              </a:rPr>
              <a:t> </a:t>
            </a:r>
            <a:endParaRPr lang="tr-TR" sz="2100" b="1" smtClean="0">
              <a:solidFill>
                <a:srgbClr val="0000CC"/>
              </a:solidFill>
              <a:latin typeface="Comic Sans MS" pitchFamily="66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</a:pPr>
            <a:endParaRPr lang="tr-TR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8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Teknik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73238"/>
            <a:ext cx="3924300" cy="4267200"/>
          </a:xfrm>
          <a:ln w="38100" cmpd="dbl">
            <a:solidFill>
              <a:srgbClr val="0066FF"/>
            </a:solidFill>
          </a:ln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tr-TR" smtClean="0">
                <a:latin typeface="Comic Sans MS" pitchFamily="66" charset="0"/>
                <a:cs typeface="Times New Roman" charset="0"/>
              </a:rPr>
              <a:t>    Göğüs duvarı perküsyonunda en sık kullanılan teknik indirekt perküsyondur.</a:t>
            </a: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  <a:buFont typeface="Wingdings" charset="2"/>
              <a:buNone/>
            </a:pPr>
            <a:r>
              <a:rPr lang="tr-TR" sz="2000" smtClean="0">
                <a:latin typeface="Comic Sans MS" pitchFamily="66" charset="0"/>
                <a:cs typeface="Times New Roman" charset="0"/>
              </a:rPr>
              <a:t>       </a:t>
            </a:r>
            <a:endParaRPr lang="tr-TR" sz="2200" b="1" smtClean="0">
              <a:latin typeface="Comic Sans MS" pitchFamily="66" charset="0"/>
            </a:endParaRPr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endParaRPr lang="tr-TR" sz="2600" smtClean="0"/>
          </a:p>
        </p:txBody>
      </p:sp>
      <p:pic>
        <p:nvPicPr>
          <p:cNvPr id="17413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4005263"/>
            <a:ext cx="4356100" cy="2160587"/>
          </a:xfrm>
          <a:noFill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700213"/>
            <a:ext cx="435610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200400" y="6197600"/>
            <a:ext cx="2593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tr-T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İndirek perküsyon muayenesi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8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Teknik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charset="2"/>
              <a:buNone/>
            </a:pPr>
            <a:r>
              <a:rPr lang="tr-TR" sz="2600" smtClean="0">
                <a:latin typeface="Comic Sans MS" pitchFamily="66" charset="0"/>
                <a:cs typeface="Times New Roman" charset="0"/>
              </a:rPr>
              <a:t>     Muayene edilecek alanın üzerine sol elin orta parmağı konur. Sağ elin orta parmağı ile sol el orta parmak, bilekten çekiç hareketi yapılarak vurulur.</a:t>
            </a:r>
            <a:r>
              <a:rPr lang="tr-TR" sz="2000" smtClean="0">
                <a:latin typeface="Comic Sans MS" pitchFamily="66" charset="0"/>
              </a:rPr>
              <a:t>  </a:t>
            </a:r>
            <a:endParaRPr lang="tr-TR" b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tr-TR" sz="2000" smtClean="0"/>
          </a:p>
        </p:txBody>
      </p:sp>
      <p:pic>
        <p:nvPicPr>
          <p:cNvPr id="18436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1700213"/>
            <a:ext cx="4211637" cy="2230437"/>
          </a:xfr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4005263"/>
            <a:ext cx="4211637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8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Teknik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charset="2"/>
              <a:buNone/>
            </a:pPr>
            <a:r>
              <a:rPr lang="tr-TR" sz="2600" smtClean="0">
                <a:latin typeface="Comic Sans MS" pitchFamily="66" charset="0"/>
              </a:rPr>
              <a:t>     E</a:t>
            </a:r>
            <a:r>
              <a:rPr lang="tr-TR" sz="2600" smtClean="0">
                <a:latin typeface="Comic Sans MS" pitchFamily="66" charset="0"/>
                <a:cs typeface="Times New Roman" charset="0"/>
              </a:rPr>
              <a:t>şit şiddette  vuru elde etmek için</a:t>
            </a:r>
            <a:r>
              <a:rPr lang="tr-TR" sz="2600" smtClean="0">
                <a:latin typeface="Comic Sans MS" pitchFamily="66" charset="0"/>
              </a:rPr>
              <a:t>,</a:t>
            </a:r>
            <a:r>
              <a:rPr lang="tr-TR" sz="2600" smtClean="0">
                <a:latin typeface="Comic Sans MS" pitchFamily="66" charset="0"/>
                <a:cs typeface="Times New Roman" charset="0"/>
              </a:rPr>
              <a:t> </a:t>
            </a:r>
            <a:r>
              <a:rPr lang="tr-TR" sz="2600" smtClean="0">
                <a:latin typeface="Comic Sans MS" pitchFamily="66" charset="0"/>
              </a:rPr>
              <a:t>v</a:t>
            </a:r>
            <a:r>
              <a:rPr lang="tr-TR" sz="2600" smtClean="0">
                <a:latin typeface="Comic Sans MS" pitchFamily="66" charset="0"/>
                <a:cs typeface="Times New Roman" charset="0"/>
              </a:rPr>
              <a:t>urular keskin, kısa ve hafif olmalı, vurulan parmak anında geri çekilmelidir</a:t>
            </a:r>
            <a:r>
              <a:rPr lang="tr-TR" sz="3500" b="1" smtClean="0">
                <a:latin typeface="Comic Sans MS" pitchFamily="66" charset="0"/>
              </a:rPr>
              <a:t>.</a:t>
            </a:r>
            <a:r>
              <a:rPr lang="tr-TR" sz="3500" b="1" smtClean="0">
                <a:latin typeface="Comic Sans MS" pitchFamily="66" charset="0"/>
                <a:cs typeface="Times New Roman" charset="0"/>
              </a:rPr>
              <a:t> </a:t>
            </a:r>
          </a:p>
          <a:p>
            <a:pPr eaLnBrk="1" hangingPunct="1"/>
            <a:endParaRPr lang="tr-TR" sz="2600" smtClean="0"/>
          </a:p>
        </p:txBody>
      </p:sp>
      <p:pic>
        <p:nvPicPr>
          <p:cNvPr id="19460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1700213"/>
            <a:ext cx="4211637" cy="2233612"/>
          </a:xfrm>
          <a:noFill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4027488"/>
            <a:ext cx="4211637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844675"/>
            <a:ext cx="7416800" cy="4176713"/>
          </a:xfrm>
          <a:ln w="28575">
            <a:solidFill>
              <a:srgbClr val="0066FF"/>
            </a:solidFill>
          </a:ln>
        </p:spPr>
        <p:txBody>
          <a:bodyPr/>
          <a:lstStyle/>
          <a:p>
            <a:pPr eaLnBrk="1" hangingPunct="1">
              <a:lnSpc>
                <a:spcPct val="160000"/>
              </a:lnSpc>
              <a:buFont typeface="Wingdings" charset="2"/>
              <a:buNone/>
            </a:pPr>
            <a:endParaRPr lang="tr-TR" sz="2100" b="1" smtClean="0">
              <a:latin typeface="Comic Sans MS" pitchFamily="66" charset="0"/>
              <a:cs typeface="Times New Roman" charset="0"/>
            </a:endParaRPr>
          </a:p>
        </p:txBody>
      </p:sp>
      <p:sp>
        <p:nvSpPr>
          <p:cNvPr id="20483" name="Rectangle 1029"/>
          <p:cNvSpPr>
            <a:spLocks noChangeArrowheads="1"/>
          </p:cNvSpPr>
          <p:nvPr/>
        </p:nvSpPr>
        <p:spPr bwMode="auto">
          <a:xfrm>
            <a:off x="291465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tr-TR" sz="2400">
              <a:latin typeface="Times New Roman" charset="0"/>
            </a:endParaRPr>
          </a:p>
        </p:txBody>
      </p:sp>
      <p:pic>
        <p:nvPicPr>
          <p:cNvPr id="20484" name="Picture 1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997200"/>
            <a:ext cx="7162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tr-TR" sz="3400" b="1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tr-TR" sz="3400" b="1">
                <a:solidFill>
                  <a:schemeClr val="tx2"/>
                </a:solidFill>
                <a:latin typeface="Comic Sans MS" pitchFamily="66" charset="0"/>
              </a:rPr>
            </a:b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Her iki göğüs alan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ının perküsyonu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sistematik ve karşılaştırmalı olarak yapılmalıdır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.</a:t>
            </a:r>
            <a:r>
              <a:rPr lang="tr-TR" sz="3800" b="1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Oskültasyon</a:t>
            </a:r>
            <a:endParaRPr lang="tr-TR" sz="3400" b="1" smtClean="0">
              <a:solidFill>
                <a:schemeClr val="accent2"/>
              </a:solidFill>
              <a:latin typeface="Comic Sans MS" pitchFamily="66" charset="0"/>
              <a:cs typeface="Times New Roman" charset="0"/>
            </a:endParaRP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latin typeface="Comic Sans MS" pitchFamily="66" charset="0"/>
              </a:rPr>
              <a:t>S</a:t>
            </a:r>
            <a:r>
              <a:rPr lang="fr-FR" smtClean="0">
                <a:latin typeface="Comic Sans MS" pitchFamily="66" charset="0"/>
                <a:cs typeface="Times New Roman" charset="0"/>
              </a:rPr>
              <a:t>olunum seslerinin göğüs duvarı üzerinde steteskopla dinlenmesi yöntemidir.</a:t>
            </a:r>
            <a:endParaRPr lang="tr-TR" smtClean="0">
              <a:latin typeface="Comic Sans MS" pitchFamily="66" charset="0"/>
              <a:cs typeface="Times New Roman" charset="0"/>
            </a:endParaRPr>
          </a:p>
        </p:txBody>
      </p:sp>
      <p:pic>
        <p:nvPicPr>
          <p:cNvPr id="21508" name="Picture 5" descr="http://webcampus.drexelmed.edu/Skills/picts/1_chest_exam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1935163"/>
            <a:ext cx="3744912" cy="39417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Öğrenim Hedefleri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b="1" dirty="0"/>
              <a:t>Solunum Sistemi Muayenesinin Temel İlkelerini Öğrenmek</a:t>
            </a:r>
            <a:endParaRPr lang="tr-TR" sz="2000" dirty="0"/>
          </a:p>
          <a:p>
            <a:r>
              <a:rPr lang="tr-TR" sz="2000" b="1" dirty="0" smtClean="0"/>
              <a:t>Fizik </a:t>
            </a:r>
            <a:r>
              <a:rPr lang="tr-TR" sz="2000" b="1" dirty="0"/>
              <a:t>Muayene Tekniklerini Uygulamak</a:t>
            </a:r>
            <a:endParaRPr lang="tr-TR" sz="2000" dirty="0"/>
          </a:p>
          <a:p>
            <a:r>
              <a:rPr lang="tr-TR" sz="2000" dirty="0"/>
              <a:t>Hastanın solunum tipini ve solunum hızını değerlendirmek</a:t>
            </a:r>
          </a:p>
          <a:p>
            <a:r>
              <a:rPr lang="tr-TR" sz="2000" dirty="0"/>
              <a:t>Göğüs </a:t>
            </a:r>
            <a:r>
              <a:rPr lang="tr-TR" sz="2000" dirty="0" err="1"/>
              <a:t>inspeksiyonu</a:t>
            </a:r>
            <a:r>
              <a:rPr lang="tr-TR" sz="2000" dirty="0"/>
              <a:t> yaparak anormal bulguları belirlemek </a:t>
            </a:r>
            <a:endParaRPr lang="tr-TR" sz="2000" dirty="0" smtClean="0"/>
          </a:p>
          <a:p>
            <a:r>
              <a:rPr lang="tr-TR" sz="2000" dirty="0" err="1" smtClean="0"/>
              <a:t>Palpasyon</a:t>
            </a:r>
            <a:r>
              <a:rPr lang="tr-TR" sz="2000" dirty="0" smtClean="0"/>
              <a:t> </a:t>
            </a:r>
            <a:r>
              <a:rPr lang="tr-TR" sz="2000" dirty="0"/>
              <a:t>ile </a:t>
            </a:r>
            <a:r>
              <a:rPr lang="tr-TR" sz="2000" dirty="0" err="1"/>
              <a:t>trakeanın</a:t>
            </a:r>
            <a:r>
              <a:rPr lang="tr-TR" sz="2000" dirty="0"/>
              <a:t> orta hatta olup olmadığını, göğüs </a:t>
            </a:r>
            <a:r>
              <a:rPr lang="tr-TR" sz="2000" dirty="0" err="1"/>
              <a:t>ekspansiyonunu</a:t>
            </a:r>
            <a:r>
              <a:rPr lang="tr-TR" sz="2000" dirty="0"/>
              <a:t> ve </a:t>
            </a:r>
            <a:r>
              <a:rPr lang="tr-TR" sz="2000" dirty="0" err="1"/>
              <a:t>fremitus</a:t>
            </a:r>
            <a:r>
              <a:rPr lang="tr-TR" sz="2000" dirty="0"/>
              <a:t> değişikliklerini değerlendirmek</a:t>
            </a:r>
          </a:p>
          <a:p>
            <a:r>
              <a:rPr lang="tr-TR" sz="2000" dirty="0"/>
              <a:t>Perküsyon yaparak akciğer sınırlarını ve rezonans değişikliklerini belirlemek</a:t>
            </a:r>
          </a:p>
          <a:p>
            <a:r>
              <a:rPr lang="tr-TR" sz="2000" dirty="0" err="1"/>
              <a:t>Oskültasyon</a:t>
            </a:r>
            <a:r>
              <a:rPr lang="tr-TR" sz="2000" dirty="0"/>
              <a:t> ile normal ve anormal solunum seslerini </a:t>
            </a:r>
            <a:r>
              <a:rPr lang="tr-TR" sz="2000" dirty="0" smtClean="0"/>
              <a:t>tanıyabilmek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317392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4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Oskültasyon</a:t>
            </a:r>
            <a:endParaRPr lang="tr-TR" sz="3400" b="1" smtClean="0">
              <a:solidFill>
                <a:schemeClr val="accent2"/>
              </a:solidFill>
              <a:latin typeface="Comic Sans MS" pitchFamily="66" charset="0"/>
              <a:cs typeface="Times New Roman" charset="0"/>
            </a:endParaRP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latin typeface="Comic Sans MS" pitchFamily="66" charset="0"/>
                <a:cs typeface="Times New Roman" charset="0"/>
              </a:rPr>
              <a:t>Göğüs duvarının oskülte edilmesi gereken alanlar klavikülalar dışında  perküsyon alanları ile aynıdır</a:t>
            </a:r>
          </a:p>
        </p:txBody>
      </p:sp>
      <p:pic>
        <p:nvPicPr>
          <p:cNvPr id="22532" name="Picture 5" descr="http://webcampus.drexelmed.edu/Skills/picts/1_chest_exam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773238"/>
            <a:ext cx="4248150" cy="4178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http://www.acilveilkyardim.com/foto/akcsesdinl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685800"/>
            <a:ext cx="7315200" cy="5191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057400"/>
            <a:ext cx="7772400" cy="3892550"/>
          </a:xfrm>
          <a:ln w="38100"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160000"/>
              </a:lnSpc>
            </a:pPr>
            <a:r>
              <a:rPr lang="tr-TR" sz="2800" b="1" smtClean="0">
                <a:latin typeface="Comic Sans MS" pitchFamily="66" charset="0"/>
                <a:cs typeface="Times New Roman" charset="0"/>
              </a:rPr>
              <a:t>İstirahatte normal erişkinin solunum hızı ve ritmi düzenlidir. </a:t>
            </a:r>
            <a:endParaRPr lang="tr-TR" sz="2800" b="1" smtClean="0">
              <a:latin typeface="Comic Sans MS" pitchFamily="66" charset="0"/>
            </a:endParaRPr>
          </a:p>
          <a:p>
            <a:pPr eaLnBrk="1" hangingPunct="1">
              <a:lnSpc>
                <a:spcPct val="160000"/>
              </a:lnSpc>
            </a:pPr>
            <a:r>
              <a:rPr lang="tr-TR" sz="2800" b="1" smtClean="0">
                <a:latin typeface="Comic Sans MS" pitchFamily="66" charset="0"/>
              </a:rPr>
              <a:t>Erişkinde soluk frekansı dakikada 12-16 kezdir. Çocuklarda dakikada 25-35 kez olmaktadır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Akciğer Sesleri</a:t>
            </a:r>
          </a:p>
        </p:txBody>
      </p:sp>
      <p:pic>
        <p:nvPicPr>
          <p:cNvPr id="2560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6713" y="2044700"/>
            <a:ext cx="5859462" cy="3683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900" smtClean="0">
                <a:solidFill>
                  <a:schemeClr val="accent2"/>
                </a:solidFill>
                <a:latin typeface="Comic Sans MS" pitchFamily="66" charset="0"/>
              </a:rPr>
              <a:t>Trakeal ses;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tr-TR" smtClean="0">
              <a:latin typeface="Comic Sans MS" pitchFamily="66" charset="0"/>
            </a:endParaRPr>
          </a:p>
          <a:p>
            <a:pPr eaLnBrk="1" hangingPunct="1">
              <a:buFont typeface="Wingdings" charset="2"/>
              <a:buNone/>
            </a:pPr>
            <a:r>
              <a:rPr lang="tr-TR" smtClean="0">
                <a:latin typeface="Comic Sans MS" pitchFamily="66" charset="0"/>
              </a:rPr>
              <a:t>    Trakea üzerinde işitilen sestir, inspirasyon ve ekspirasyon eşit uzunluktadır</a:t>
            </a:r>
            <a:endParaRPr lang="tr-TR" b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tr-TR" b="1" smtClean="0">
              <a:latin typeface="Comic Sans MS" pitchFamily="66" charset="0"/>
            </a:endParaRPr>
          </a:p>
        </p:txBody>
      </p:sp>
      <p:pic>
        <p:nvPicPr>
          <p:cNvPr id="26628" name="Picture 8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652713"/>
            <a:ext cx="3924300" cy="2466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900" smtClean="0">
                <a:solidFill>
                  <a:schemeClr val="accent2"/>
                </a:solidFill>
                <a:latin typeface="Comic Sans MS" pitchFamily="66" charset="0"/>
              </a:rPr>
              <a:t>Bronşial (tübüler) ses;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tr-TR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mtClean="0">
                <a:latin typeface="Comic Sans MS" pitchFamily="66" charset="0"/>
              </a:rPr>
              <a:t>    Manubrium üzerinde duyulan, gürültülü, yüksek frekanslı bir sestir ve sanki bir tüpten hava üfleniyormuş gibidir. Ekspirasyon inspirasyondan daha uzundur.</a:t>
            </a:r>
          </a:p>
        </p:txBody>
      </p:sp>
      <p:pic>
        <p:nvPicPr>
          <p:cNvPr id="27652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652713"/>
            <a:ext cx="3924300" cy="2466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500" b="1" smtClean="0">
                <a:solidFill>
                  <a:schemeClr val="accent2"/>
                </a:solidFill>
                <a:latin typeface="Comic Sans MS" pitchFamily="66" charset="0"/>
              </a:rPr>
              <a:t>Bronkoveziküler Ses;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tr-TR" b="1" smtClean="0">
              <a:latin typeface="Comic Sans MS" pitchFamily="66" charset="0"/>
            </a:endParaRPr>
          </a:p>
          <a:p>
            <a:pPr eaLnBrk="1" hangingPunct="1"/>
            <a:endParaRPr lang="tr-TR" b="1" smtClean="0">
              <a:latin typeface="Comic Sans MS" pitchFamily="66" charset="0"/>
            </a:endParaRPr>
          </a:p>
          <a:p>
            <a:pPr eaLnBrk="1" hangingPunct="1">
              <a:buFont typeface="Wingdings" charset="2"/>
              <a:buNone/>
            </a:pPr>
            <a:r>
              <a:rPr lang="tr-TR" b="1" smtClean="0">
                <a:latin typeface="Comic Sans MS" pitchFamily="66" charset="0"/>
              </a:rPr>
              <a:t>   </a:t>
            </a:r>
            <a:r>
              <a:rPr lang="tr-TR" smtClean="0">
                <a:latin typeface="Comic Sans MS" pitchFamily="66" charset="0"/>
              </a:rPr>
              <a:t>Bronşiyal ve veziküler seslerin karışımıdır.</a:t>
            </a:r>
          </a:p>
          <a:p>
            <a:pPr eaLnBrk="1" hangingPunct="1"/>
            <a:endParaRPr lang="tr-TR" smtClean="0"/>
          </a:p>
        </p:txBody>
      </p:sp>
      <p:pic>
        <p:nvPicPr>
          <p:cNvPr id="28676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652713"/>
            <a:ext cx="3924300" cy="2466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500" smtClean="0">
                <a:solidFill>
                  <a:schemeClr val="accent2"/>
                </a:solidFill>
                <a:latin typeface="Comic Sans MS" pitchFamily="66" charset="0"/>
              </a:rPr>
              <a:t>Bronkoveziküler ses;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Ekspirasyon ve inspirasyon eşit uzunluktadır.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Önde 1-2 kot aralıklarında, arkada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skapulalar arasında duyulur. Bu bölgelerin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dışında duyulması bronkopnömoni ve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tüberküloz infiltrasyonunu düşündürmelidir.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smtClean="0">
                <a:solidFill>
                  <a:schemeClr val="accent2"/>
                </a:solidFill>
                <a:latin typeface="Comic Sans MS" pitchFamily="66" charset="0"/>
              </a:rPr>
              <a:t>Veziküler Ses;</a:t>
            </a:r>
          </a:p>
        </p:txBody>
      </p:sp>
      <p:sp>
        <p:nvSpPr>
          <p:cNvPr id="307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latin typeface="Comic Sans MS" pitchFamily="66" charset="0"/>
              </a:rPr>
              <a:t>Akciğerlerin büyük bölümünde işitilen yumuşak ve düşük frekanslı, sestir. İnspirasyon komponenti ekspirasyondan daha uzundur</a:t>
            </a:r>
          </a:p>
        </p:txBody>
      </p:sp>
      <p:pic>
        <p:nvPicPr>
          <p:cNvPr id="30724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652713"/>
            <a:ext cx="3924300" cy="2466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 descr="http://tbn0.google.com/images?q=tbn:ZQ7jXBEd42d1KM:http://www.mayoclinic.org/images/pectus-carinatum-162-bdy.jpg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438400"/>
            <a:ext cx="3276600" cy="3654425"/>
          </a:xfrm>
        </p:spPr>
      </p:pic>
      <p:sp>
        <p:nvSpPr>
          <p:cNvPr id="34819" name="Text Box 8"/>
          <p:cNvSpPr txBox="1">
            <a:spLocks noChangeArrowheads="1"/>
          </p:cNvSpPr>
          <p:nvPr/>
        </p:nvSpPr>
        <p:spPr bwMode="auto">
          <a:xfrm>
            <a:off x="323850" y="1557338"/>
            <a:ext cx="3240088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tr-TR" b="1">
                <a:solidFill>
                  <a:srgbClr val="FF3300"/>
                </a:solidFill>
                <a:latin typeface="Comic Sans MS" pitchFamily="66" charset="0"/>
                <a:cs typeface="Times New Roman" charset="0"/>
              </a:rPr>
              <a:t>PEKTUS CARİNATUM </a:t>
            </a:r>
            <a:r>
              <a:rPr lang="tr-TR" b="1">
                <a:solidFill>
                  <a:srgbClr val="FF3300"/>
                </a:solidFill>
                <a:latin typeface="Comic Sans MS" pitchFamily="66" charset="0"/>
              </a:rPr>
              <a:t>(KUŞ GÖĞÜSÜ)</a:t>
            </a:r>
            <a:endParaRPr lang="tr-TR" b="1">
              <a:latin typeface="Comic Sans MS" pitchFamily="66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endParaRPr lang="tr-TR" sz="1200">
              <a:latin typeface="Times New Roman" charset="0"/>
            </a:endParaRPr>
          </a:p>
        </p:txBody>
      </p:sp>
      <p:pic>
        <p:nvPicPr>
          <p:cNvPr id="34820" name="Picture 9" descr="http://www.ohiou.edu/isarp/conf_02/images/b_che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435225"/>
            <a:ext cx="3810000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5148263" y="1412875"/>
            <a:ext cx="37338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tr-TR">
                <a:solidFill>
                  <a:srgbClr val="FF0000"/>
                </a:solidFill>
                <a:latin typeface="Comic Sans MS" pitchFamily="66" charset="0"/>
              </a:rPr>
              <a:t>Fıçı göğüs 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tr-TR">
                <a:solidFill>
                  <a:srgbClr val="FF0000"/>
                </a:solidFill>
                <a:latin typeface="Comic Sans MS" pitchFamily="66" charset="0"/>
              </a:rPr>
              <a:t>AMFİZEMLİ GÖĞÜS</a:t>
            </a:r>
          </a:p>
        </p:txBody>
      </p:sp>
      <p:sp>
        <p:nvSpPr>
          <p:cNvPr id="34822" name="Rectangle 2"/>
          <p:cNvSpPr>
            <a:spLocks noChangeArrowheads="1"/>
          </p:cNvSpPr>
          <p:nvPr/>
        </p:nvSpPr>
        <p:spPr bwMode="auto">
          <a:xfrm>
            <a:off x="395288" y="188913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tr-TR" sz="3600" b="1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İNSPEKSİYONDA İZLENEN </a:t>
            </a:r>
            <a:r>
              <a:rPr lang="tr-TR" sz="3600" b="1">
                <a:solidFill>
                  <a:schemeClr val="accent2"/>
                </a:solidFill>
                <a:latin typeface="Comic Sans MS" pitchFamily="66" charset="0"/>
              </a:rPr>
              <a:t>GÖĞÜS</a:t>
            </a:r>
            <a:r>
              <a:rPr lang="tr-TR" sz="3600" b="1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 </a:t>
            </a:r>
            <a:r>
              <a:rPr lang="tr-TR" sz="3600" b="1">
                <a:solidFill>
                  <a:schemeClr val="accent2"/>
                </a:solidFill>
                <a:latin typeface="Comic Sans MS" pitchFamily="66" charset="0"/>
              </a:rPr>
              <a:t>KAFESİ</a:t>
            </a:r>
            <a:r>
              <a:rPr lang="tr-TR" sz="3600" b="1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 BOZUKLUKLARI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Solunum Sistemi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4188"/>
            <a:ext cx="8001000" cy="4267200"/>
          </a:xfrm>
        </p:spPr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r>
              <a:rPr lang="tr-TR" smtClean="0"/>
              <a:t>Akciğerler arkada T1-T12 arasında, </a:t>
            </a:r>
          </a:p>
          <a:p>
            <a:pPr eaLnBrk="1" hangingPunct="1">
              <a:buFont typeface="Wingdings" charset="2"/>
              <a:buNone/>
            </a:pPr>
            <a:r>
              <a:rPr lang="tr-TR" smtClean="0"/>
              <a:t>    önde ise ilk kaburganın 4 cm</a:t>
            </a:r>
          </a:p>
          <a:p>
            <a:pPr eaLnBrk="1" hangingPunct="1">
              <a:buFont typeface="Wingdings" charset="2"/>
              <a:buNone/>
            </a:pPr>
            <a:r>
              <a:rPr lang="tr-TR" smtClean="0"/>
              <a:t>    yukarısından 6. kaburgaya kadar</a:t>
            </a:r>
          </a:p>
          <a:p>
            <a:pPr eaLnBrk="1" hangingPunct="1">
              <a:buFont typeface="Wingdings" charset="2"/>
              <a:buNone/>
            </a:pPr>
            <a:r>
              <a:rPr lang="tr-TR" smtClean="0"/>
              <a:t>    uzanır.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628775"/>
            <a:ext cx="8001000" cy="1216025"/>
          </a:xfrm>
        </p:spPr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Solunum ile ilgili anormal bulgular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Hız;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Bradipne: Dakikada 12‘dan az olan solunumdur. (koma, narkotikler, KİBAS, miksödem) </a:t>
            </a:r>
          </a:p>
          <a:p>
            <a:pPr eaLnBrk="1" hangingPunct="1">
              <a:buFont typeface="Wingdings" charset="2"/>
              <a:buNone/>
            </a:pPr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Taşipne: Dakikada 20‘den fazla olan solunumdur. (interstisyel ve vasküler hastalıklar, anksiyete durumları)</a:t>
            </a:r>
            <a:r>
              <a:rPr lang="tr-TR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Şekil;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Periyodik derin solunum:</a:t>
            </a:r>
            <a:r>
              <a:rPr lang="tr-TR" sz="2800" smtClean="0">
                <a:latin typeface="Comic Sans MS" pitchFamily="66" charset="0"/>
              </a:rPr>
              <a:t> İç çekme (anksiyete durumları)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Abdominal paradoks :</a:t>
            </a:r>
            <a:r>
              <a:rPr lang="tr-TR" sz="2800" smtClean="0">
                <a:latin typeface="Comic Sans MS" pitchFamily="66" charset="0"/>
              </a:rPr>
              <a:t> (diyafragma paralizisi)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Torasik paradoks :</a:t>
            </a:r>
            <a:r>
              <a:rPr lang="tr-TR" sz="2800" smtClean="0">
                <a:latin typeface="Comic Sans MS" pitchFamily="66" charset="0"/>
              </a:rPr>
              <a:t> Bu durumda rahatsız olan göğüs duvarı inspirasyon ile çekilirken, normal göğüs duvarı genişler.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Şekil;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Büzülmüş dudak solunumu;</a:t>
            </a:r>
            <a:r>
              <a:rPr lang="tr-TR" sz="2800" smtClean="0">
                <a:latin typeface="Comic Sans MS" pitchFamily="66" charset="0"/>
              </a:rPr>
              <a:t> KOAH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Solunumun karın komponenti yok;</a:t>
            </a:r>
            <a:r>
              <a:rPr lang="tr-TR" sz="2800" smtClean="0">
                <a:latin typeface="Comic Sans MS" pitchFamily="66" charset="0"/>
              </a:rPr>
              <a:t> Akut batın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Solunumun torasik komponenti yok;</a:t>
            </a:r>
            <a:r>
              <a:rPr lang="tr-TR" sz="2800" smtClean="0">
                <a:latin typeface="Comic Sans MS" pitchFamily="66" charset="0"/>
              </a:rPr>
              <a:t> Plörezi, göğüs duvarı ağrısı, ankilozan spondilit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Hiperpne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Sadece respiratuar hızda değil, aynı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zamanda tidal volümde de bir artışı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belirtir. Yani, hiperpne hızlı ve derin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solumadır.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Hipopne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Yüzeyel solunumlarla karakterizedir. 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Genellikle gelişmekte olan solunum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yetersizliğinin yada obesite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hipoventilasyonunun işaretidir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Ortopne: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latin typeface="Comic Sans MS" pitchFamily="66" charset="0"/>
              </a:rPr>
              <a:t>Hasta yatamaz</a:t>
            </a:r>
          </a:p>
          <a:p>
            <a:pPr eaLnBrk="1" hangingPunct="1"/>
            <a:endParaRPr lang="tr-TR" smtClean="0">
              <a:latin typeface="Comic Sans MS" pitchFamily="66" charset="0"/>
            </a:endParaRPr>
          </a:p>
          <a:p>
            <a:pPr eaLnBrk="1" hangingPunct="1"/>
            <a:r>
              <a:rPr lang="tr-TR" smtClean="0">
                <a:latin typeface="Comic Sans MS" pitchFamily="66" charset="0"/>
              </a:rPr>
              <a:t>Kalp yetmezliği, diyafram paralizisi, vena kava süperior sendromu, anterior mediastinal kitle.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Platipne: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>
              <a:latin typeface="Comic Sans MS" pitchFamily="66" charset="0"/>
            </a:endParaRPr>
          </a:p>
          <a:p>
            <a:pPr eaLnBrk="1" hangingPunct="1"/>
            <a:r>
              <a:rPr lang="tr-TR" smtClean="0">
                <a:latin typeface="Comic Sans MS" pitchFamily="66" charset="0"/>
              </a:rPr>
              <a:t>Ayakta solunum zorluğu var, yatınca geçer.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Apne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Hasta uyanıkken yada uyurken solunum durmasıdır.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Apne pulmoner yada nöromusküler bir hastalığa bağlı solunum yetersizliğinin son bölümünde görülür.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Patolojik solunum şekilleri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Cheynes-Stokes solunumu;</a:t>
            </a:r>
            <a:r>
              <a:rPr lang="tr-TR" sz="2800" smtClean="0">
                <a:latin typeface="Comic Sans MS" pitchFamily="66" charset="0"/>
              </a:rPr>
              <a:t> Apne periodleri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ile gittikçe solunum derinliği ve sürati artan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ve sonrada azalan düzensiz solunum şeklidir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(ilaçlar, MSS hasarı, kalp yetmezliği)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İnsanda göğüs kafesi ve solunum sistemi muayenesi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tr-TR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Fizik muayene;</a:t>
            </a:r>
            <a:endParaRPr lang="tr-TR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</a:t>
            </a:r>
            <a:r>
              <a:rPr lang="tr-TR" i="1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inspeksiyon</a:t>
            </a:r>
            <a:endParaRPr lang="tr-TR" i="1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i="1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palpasyon</a:t>
            </a:r>
            <a:endParaRPr lang="tr-TR" i="1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i="1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perküsyon </a:t>
            </a:r>
            <a:endParaRPr lang="tr-TR" i="1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i="1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oskültasyon 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   teknikleri</a:t>
            </a:r>
            <a:r>
              <a:rPr lang="tr-TR" smtClean="0">
                <a:solidFill>
                  <a:schemeClr val="tx2"/>
                </a:solidFill>
                <a:latin typeface="Comic Sans MS" pitchFamily="66" charset="0"/>
              </a:rPr>
              <a:t>nin </a:t>
            </a:r>
            <a:r>
              <a:rPr lang="tr-TR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sırayla uygulanmasından oluşur.</a:t>
            </a:r>
            <a:r>
              <a:rPr lang="tr-TR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Patolojik solunum şekilleri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Kussmaul solunumu;</a:t>
            </a:r>
            <a:r>
              <a:rPr lang="tr-TR" sz="2800" smtClean="0">
                <a:latin typeface="Comic Sans MS" pitchFamily="66" charset="0"/>
              </a:rPr>
              <a:t> Hızlı, derin, zahmetli solunum (ketoasidoz)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Biot solunumu;</a:t>
            </a:r>
            <a:r>
              <a:rPr lang="tr-TR" sz="2800" smtClean="0">
                <a:latin typeface="Comic Sans MS" pitchFamily="66" charset="0"/>
              </a:rPr>
              <a:t> Uzun apne periodları ile ayrılan düzensiz solunum tipidir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Patolojik solunum şekilleri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İç çekme:</a:t>
            </a:r>
            <a:r>
              <a:rPr lang="tr-TR" sz="2800" smtClean="0">
                <a:latin typeface="Comic Sans MS" pitchFamily="66" charset="0"/>
              </a:rPr>
              <a:t> Bazen normal ise de, sık olduğunda anksiyete durumlarını düşün.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Obstrüktif tip solunum</a:t>
            </a:r>
            <a:r>
              <a:rPr lang="tr-TR" sz="2800" smtClean="0">
                <a:latin typeface="Comic Sans MS" pitchFamily="66" charset="0"/>
              </a:rPr>
              <a:t> (KOAH).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solidFill>
                  <a:schemeClr val="accent2"/>
                </a:solidFill>
                <a:latin typeface="Comic Sans MS" pitchFamily="66" charset="0"/>
              </a:rPr>
              <a:t>Stridor;</a:t>
            </a:r>
            <a:r>
              <a:rPr lang="tr-TR" sz="2800" smtClean="0">
                <a:latin typeface="Comic Sans MS" pitchFamily="66" charset="0"/>
              </a:rPr>
              <a:t> tırmalayıcı, yüksek dereceli inspirasyon (solunum yolu tıkanıklığı).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Patolojik sesler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Patolojik sesler vibrasyon karakterinde olan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 seslerdir ve her zaman patolojiktirler,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 hiçbir zaman sağlıklı kişilerde duyulmazlar.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Wheezing</a:t>
            </a:r>
            <a:endParaRPr lang="tr-TR" sz="36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Yüksek dereceli, devamlı ıslık şeklinde ve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 genellikle ekspiryumda duyulan sestir </a:t>
            </a: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 (astma, tümör, yabancı cisim).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Stridor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Larenks ve trakeanın daralmasına bağlıdır. 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>
              <a:buFont typeface="Wingdings" charset="2"/>
              <a:buNone/>
            </a:pPr>
            <a:r>
              <a:rPr lang="tr-TR" sz="2800" smtClean="0">
                <a:latin typeface="Comic Sans MS" pitchFamily="66" charset="0"/>
              </a:rPr>
              <a:t>    Hem ekspiryum hem de inspiryumda duyulur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Ronküs</a:t>
            </a:r>
            <a:endParaRPr lang="tr-TR" sz="36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Bronş daralmasına bağlı olarak ortaya çıkan düşük dereceli, sonor ses benzeri ve daha çok ekspiryumda duyulan sestir. Astmaya göre daha kalın broşlardan kaynaklanır (bronşit, ödem, malignite, sekresyon)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Raller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mtClean="0">
                <a:latin typeface="Comic Sans MS" pitchFamily="66" charset="0"/>
              </a:rPr>
              <a:t>Kaba raller bronş sekresyonuna hava çarpmasından meydana gelen çıtırtı sesidir ve hem inspiryum hem de ekspiryumda duyulur.</a:t>
            </a:r>
          </a:p>
          <a:p>
            <a:pPr eaLnBrk="1" hangingPunct="1">
              <a:buFont typeface="Wingdings" charset="2"/>
              <a:buNone/>
            </a:pPr>
            <a:endParaRPr lang="tr-TR" smtClean="0">
              <a:latin typeface="Comic Sans MS" pitchFamily="66" charset="0"/>
            </a:endParaRPr>
          </a:p>
          <a:p>
            <a:pPr eaLnBrk="1" hangingPunct="1"/>
            <a:r>
              <a:rPr lang="tr-TR" smtClean="0">
                <a:latin typeface="Comic Sans MS" pitchFamily="66" charset="0"/>
              </a:rPr>
              <a:t>İnce raller kollabe alveoller ve bronşial damarların inspirasyonda duyulan açılma sesidir ve yalnız inspiryumda duyulur.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Plevral sürtünme sesi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Plevranın inflamasyonunu gösteren, inspiryum ve ekspiryumda duyulan sestir.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Perikardial sürtünme sesinden ayırımda hastanın nefesini tutması söylenir, sürtünme devam ediyorsa perikardialdir.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197" name="Group 53"/>
          <p:cNvGraphicFramePr>
            <a:graphicFrameLocks noGrp="1"/>
          </p:cNvGraphicFramePr>
          <p:nvPr>
            <p:ph type="tbl" idx="1"/>
          </p:nvPr>
        </p:nvGraphicFramePr>
        <p:xfrm>
          <a:off x="468313" y="1052513"/>
          <a:ext cx="7848600" cy="5472114"/>
        </p:xfrm>
        <a:graphic>
          <a:graphicData uri="http://schemas.openxmlformats.org/drawingml/2006/table">
            <a:tbl>
              <a:tblPr/>
              <a:tblGrid>
                <a:gridCol w="2593975"/>
                <a:gridCol w="2627312"/>
                <a:gridCol w="2627313"/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Akciğer hastalığı</a:t>
                      </a:r>
                      <a:endParaRPr kumimoji="0" lang="tr-T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Solunum sesleri</a:t>
                      </a:r>
                      <a:endParaRPr kumimoji="0" lang="tr-T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Ek akciğer sesleri</a:t>
                      </a:r>
                      <a:endParaRPr kumimoji="0" lang="tr-T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Pnömoni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Bronşial yada yok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Inspiratuar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Atelektazi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Bronşial, gürültülü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Geç inspiratuar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Pnömotoraks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Amfizem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Azalmış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Erken inspiratuar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Kronik bronşit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Wheezing ve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Pulmoner fibroz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Grültülü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İnspiratuar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Konjestif kalp yetmezliği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Azalmış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İnspiratuar raller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Plevral efüzyon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Azalmış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Yok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Astım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Azalmış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Wheezing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SOLUNUM SİSTEMİ İLE İLGİLİ ÖNEMLİ SEMPTOMLAR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endParaRPr lang="tr-TR" sz="3600" smtClean="0">
              <a:latin typeface="Comic Sans MS" pitchFamily="66" charset="0"/>
            </a:endParaRPr>
          </a:p>
          <a:p>
            <a:pPr eaLnBrk="1" hangingPunct="1">
              <a:buFont typeface="Wingdings" charset="2"/>
              <a:buNone/>
            </a:pPr>
            <a:r>
              <a:rPr lang="tr-TR" sz="4000" b="1" smtClean="0">
                <a:solidFill>
                  <a:schemeClr val="accent2"/>
                </a:solidFill>
                <a:latin typeface="Comic Sans MS" pitchFamily="66" charset="0"/>
              </a:rPr>
              <a:t>           Öksürük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/>
            </a:r>
            <a:br>
              <a:rPr lang="tr-TR" sz="32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</a:br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İNSPEKSİYON</a:t>
            </a:r>
            <a:r>
              <a:rPr lang="tr-TR" sz="1900" b="1" smtClean="0">
                <a:solidFill>
                  <a:schemeClr val="tx1"/>
                </a:solidFill>
                <a:latin typeface="Comic Sans MS" pitchFamily="66" charset="0"/>
                <a:cs typeface="Times New Roman" charset="0"/>
              </a:rPr>
              <a:t>;</a:t>
            </a:r>
          </a:p>
        </p:txBody>
      </p:sp>
      <p:sp>
        <p:nvSpPr>
          <p:cNvPr id="8195" name="Rectangle 1029"/>
          <p:cNvSpPr>
            <a:spLocks noGrp="1" noChangeArrowheads="1"/>
          </p:cNvSpPr>
          <p:nvPr>
            <p:ph type="body" idx="4294967295"/>
          </p:nvPr>
        </p:nvSpPr>
        <p:spPr>
          <a:xfrm>
            <a:off x="788988" y="1752600"/>
            <a:ext cx="7556500" cy="4238625"/>
          </a:xfrm>
          <a:noFill/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  <a:buFont typeface="Wingdings" charset="2"/>
              <a:buNone/>
            </a:pPr>
            <a:r>
              <a:rPr lang="tr-TR" sz="2100" smtClean="0">
                <a:latin typeface="Comic Sans MS" pitchFamily="66" charset="0"/>
              </a:rPr>
              <a:t>     </a:t>
            </a:r>
            <a:r>
              <a:rPr lang="tr-TR" sz="2800" smtClean="0">
                <a:latin typeface="Comic Sans MS" pitchFamily="66" charset="0"/>
              </a:rPr>
              <a:t>G</a:t>
            </a:r>
            <a:r>
              <a:rPr lang="tr-TR" sz="2800" smtClean="0">
                <a:latin typeface="Comic Sans MS" pitchFamily="66" charset="0"/>
                <a:cs typeface="Times New Roman" charset="0"/>
              </a:rPr>
              <a:t>öğsün</a:t>
            </a:r>
            <a:r>
              <a:rPr lang="tr-TR" sz="2800" smtClean="0">
                <a:latin typeface="Comic Sans MS" pitchFamily="66" charset="0"/>
              </a:rPr>
              <a:t> </a:t>
            </a:r>
            <a:r>
              <a:rPr lang="tr-TR" sz="2800" smtClean="0">
                <a:latin typeface="Comic Sans MS" pitchFamily="66" charset="0"/>
                <a:cs typeface="Times New Roman" charset="0"/>
              </a:rPr>
              <a:t>anatomik yapısı (simetrisi), solunuma </a:t>
            </a:r>
            <a:r>
              <a:rPr lang="tr-TR" sz="2800" smtClean="0">
                <a:latin typeface="Comic Sans MS" pitchFamily="66" charset="0"/>
              </a:rPr>
              <a:t>katılımı</a:t>
            </a:r>
            <a:r>
              <a:rPr lang="tr-TR" sz="2800" smtClean="0">
                <a:latin typeface="Comic Sans MS" pitchFamily="66" charset="0"/>
                <a:cs typeface="Times New Roman" charset="0"/>
              </a:rPr>
              <a:t> ve şekil bozuklukları</a:t>
            </a:r>
            <a:r>
              <a:rPr lang="tr-TR" sz="2800" smtClean="0">
                <a:latin typeface="Comic Sans MS" pitchFamily="66" charset="0"/>
              </a:rPr>
              <a:t>,</a:t>
            </a:r>
            <a:r>
              <a:rPr lang="tr-TR" sz="2800" smtClean="0">
                <a:latin typeface="Comic Sans MS" pitchFamily="66" charset="0"/>
                <a:cs typeface="Times New Roman" charset="0"/>
              </a:rPr>
              <a:t> solunum hızı, derinliği ve periyodik solunum şekilleri değerlendirilir.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Prodüktif öksürük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tr-TR" sz="2600" smtClean="0">
                <a:latin typeface="Comic Sans MS" pitchFamily="66" charset="0"/>
              </a:rPr>
              <a:t>    Öksürükle birlikte balgam çıkmasıdır. Sebep olan durumlar;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İnfeksiyon hastalıkları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İrritasyona yol açan maddeler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Allerjik hastalıklar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Maligniteler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Vasküler nedenler (emboli, infarktüs, ödem)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Pnömokonyozlar</a:t>
            </a:r>
          </a:p>
          <a:p>
            <a:pPr eaLnBrk="1" hangingPunct="1"/>
            <a:r>
              <a:rPr lang="tr-TR" sz="2400" smtClean="0">
                <a:latin typeface="Comic Sans MS" pitchFamily="66" charset="0"/>
              </a:rPr>
              <a:t>Bağ doku hastalıkları</a:t>
            </a:r>
            <a:endParaRPr lang="tr-TR" sz="2400" b="1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Non prodüktif (kuru) öksürükler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Solunum yolları ve akciğer hastalıklarının ilk evreleri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Sol kalp yetmezliği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Bronş kanseri, yabancı cisim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Diffüz akciğer fibrozisi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Trakea basısı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ACE inhibitörleri</a:t>
            </a: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Stres ve sinirli kişiler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SOLUNUM SİSTEMİ İLE İLGİLİ ÖNEMLİ SEMPTOMLAR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endParaRPr lang="tr-TR" smtClean="0"/>
          </a:p>
          <a:p>
            <a:pPr eaLnBrk="1" hangingPunct="1">
              <a:buFont typeface="Wingdings" charset="2"/>
              <a:buNone/>
            </a:pPr>
            <a:r>
              <a:rPr lang="tr-TR" sz="4000" b="1" smtClean="0">
                <a:solidFill>
                  <a:schemeClr val="accent2"/>
                </a:solidFill>
                <a:latin typeface="Comic Sans MS" pitchFamily="66" charset="0"/>
              </a:rPr>
              <a:t>       Balgam ve tipleri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Mukoid balgam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Berrak yapışkan yumurta akı kıvamındadır.</a:t>
            </a:r>
          </a:p>
          <a:p>
            <a:pPr eaLnBrk="1" hangingPunct="1">
              <a:buFont typeface="Wingdings" charset="2"/>
              <a:buNone/>
            </a:pPr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Hastalarda infeksiyon bulunmaz. Bronş hipersekresyonunun bir belirtisidir.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Astım krizi ve kronik bronşitin infeksiyonsuz döneminde görülür.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Pürülan balgam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Solunum yollarında infeksiyonun varlığını gösterir.</a:t>
            </a:r>
          </a:p>
          <a:p>
            <a:pPr eaLnBrk="1" hangingPunct="1">
              <a:buFont typeface="Wingdings" charset="2"/>
              <a:buNone/>
            </a:pPr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Sarı veya yeşil renklidir.</a:t>
            </a:r>
          </a:p>
          <a:p>
            <a:pPr eaLnBrk="1" hangingPunct="1">
              <a:buFont typeface="Wingdings" charset="2"/>
              <a:buNone/>
            </a:pPr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Pnömoni, kronik bronşit, bronşektazi, akciğer absesi ve tüberkülozda görülür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Mükopürülan balgam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Bu tür balgamda cerahat ve müküs bir arada bulunur ve balgam miktarı çok artmıştır.</a:t>
            </a:r>
          </a:p>
          <a:p>
            <a:pPr eaLnBrk="1" hangingPunct="1"/>
            <a:endParaRPr lang="tr-TR" sz="2800" smtClean="0">
              <a:latin typeface="Comic Sans MS" pitchFamily="66" charset="0"/>
            </a:endParaRP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Bronşektazi ve kronik bronşit durumlarında görülebilir.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Kanlı-köpüklü balgam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>
              <a:buFont typeface="Wingdings" charset="2"/>
              <a:buNone/>
            </a:pPr>
            <a:endParaRPr lang="tr-TR" smtClean="0"/>
          </a:p>
          <a:p>
            <a:pPr eaLnBrk="1" hangingPunct="1"/>
            <a:endParaRPr lang="tr-TR" smtClean="0">
              <a:latin typeface="Comic Sans MS" pitchFamily="66" charset="0"/>
            </a:endParaRPr>
          </a:p>
          <a:p>
            <a:pPr eaLnBrk="1" hangingPunct="1"/>
            <a:r>
              <a:rPr lang="tr-TR" smtClean="0">
                <a:latin typeface="Comic Sans MS" pitchFamily="66" charset="0"/>
              </a:rPr>
              <a:t>Sol kalp yetmezliğine bağlı akut akciğer ödeminde görülür.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Vomik balgam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>
              <a:buFont typeface="Wingdings" charset="2"/>
              <a:buNone/>
            </a:pPr>
            <a:endParaRPr lang="tr-TR" smtClean="0"/>
          </a:p>
          <a:p>
            <a:pPr eaLnBrk="1" hangingPunct="1"/>
            <a:endParaRPr lang="tr-TR" smtClean="0"/>
          </a:p>
          <a:p>
            <a:pPr eaLnBrk="1" hangingPunct="1"/>
            <a:r>
              <a:rPr lang="tr-TR" smtClean="0">
                <a:latin typeface="Comic Sans MS" pitchFamily="66" charset="0"/>
              </a:rPr>
              <a:t>Akciğer veya plevradaki bir absenin bronşa açılması sonucu oluşur.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Hemoptizi;</a:t>
            </a:r>
            <a:r>
              <a:rPr lang="tr-TR" sz="2400" smtClean="0"/>
              <a:t>Solunum sisteminden öksürükle kan gelmesidir. En sık hömoptizi nedenleri;</a:t>
            </a:r>
          </a:p>
        </p:txBody>
      </p:sp>
      <p:sp>
        <p:nvSpPr>
          <p:cNvPr id="6451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z="2200" smtClean="0"/>
              <a:t>Bronş kanseri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Bronşektazi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Akciğer tüberkülozu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Akciğer infarktüsü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Pnömoni</a:t>
            </a:r>
          </a:p>
        </p:txBody>
      </p:sp>
      <p:sp>
        <p:nvSpPr>
          <p:cNvPr id="64516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tr-TR" sz="2200" smtClean="0"/>
              <a:t>Pulmoner ödem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Travma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Bağ doku hastalıkları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Goodpasture sendromu</a:t>
            </a:r>
          </a:p>
          <a:p>
            <a:pPr eaLnBrk="1" hangingPunct="1"/>
            <a:endParaRPr lang="tr-TR" sz="2200" smtClean="0"/>
          </a:p>
          <a:p>
            <a:pPr eaLnBrk="1" hangingPunct="1"/>
            <a:r>
              <a:rPr lang="tr-TR" sz="2200" smtClean="0"/>
              <a:t>Akciğer absesidir.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Hemoptizi-hematemez farkları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sz="2100" smtClean="0">
                <a:latin typeface="Comic Sans MS" pitchFamily="66" charset="0"/>
              </a:rPr>
              <a:t>1. Hemoptizi öksürükle, hematemez bulantı ve kusma ile birliktedir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tr-TR" sz="21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100" smtClean="0">
                <a:latin typeface="Comic Sans MS" pitchFamily="66" charset="0"/>
              </a:rPr>
              <a:t>2. Hemoptizi hava ile karıştığı için köpüklüdür, hematemez değildir</a:t>
            </a:r>
          </a:p>
          <a:p>
            <a:pPr eaLnBrk="1" hangingPunct="1">
              <a:lnSpc>
                <a:spcPct val="80000"/>
              </a:lnSpc>
            </a:pPr>
            <a:endParaRPr lang="tr-TR" sz="21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100" smtClean="0">
                <a:latin typeface="Comic Sans MS" pitchFamily="66" charset="0"/>
              </a:rPr>
              <a:t>3. Hemoptizi kırmızıdır, hematemez genellikle kahve telvesi şeklindedir</a:t>
            </a:r>
          </a:p>
          <a:p>
            <a:pPr eaLnBrk="1" hangingPunct="1">
              <a:lnSpc>
                <a:spcPct val="80000"/>
              </a:lnSpc>
            </a:pPr>
            <a:endParaRPr lang="tr-TR" sz="21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100" smtClean="0">
                <a:latin typeface="Comic Sans MS" pitchFamily="66" charset="0"/>
              </a:rPr>
              <a:t>4. Hemoptizide besin artıkları yoktur, hematemezde olabilir</a:t>
            </a:r>
          </a:p>
          <a:p>
            <a:pPr eaLnBrk="1" hangingPunct="1">
              <a:lnSpc>
                <a:spcPct val="80000"/>
              </a:lnSpc>
            </a:pPr>
            <a:endParaRPr lang="tr-TR" sz="21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100" smtClean="0">
                <a:latin typeface="Comic Sans MS" pitchFamily="66" charset="0"/>
              </a:rPr>
              <a:t>5. Hemoptizide gelen kanın pH’sı periferik kan gibidir, hematemezde mide asidi ile karıştığından asit özelliktedir.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PALPASYON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tr-TR" b="1" smtClean="0">
              <a:latin typeface="Comic Sans MS" pitchFamily="66" charset="0"/>
              <a:cs typeface="Times New Roman" charset="0"/>
            </a:endParaRPr>
          </a:p>
          <a:p>
            <a:pPr eaLnBrk="1" hangingPunct="1"/>
            <a:endParaRPr lang="tr-TR" b="1" smtClean="0">
              <a:latin typeface="Comic Sans MS" pitchFamily="66" charset="0"/>
              <a:cs typeface="Times New Roman" charset="0"/>
            </a:endParaRPr>
          </a:p>
          <a:p>
            <a:pPr eaLnBrk="1" hangingPunct="1"/>
            <a:r>
              <a:rPr lang="de-DE" b="1" smtClean="0">
                <a:latin typeface="Comic Sans MS" pitchFamily="66" charset="0"/>
                <a:cs typeface="Times New Roman" charset="0"/>
              </a:rPr>
              <a:t>Göğüs duvarında elle yapılan muayenedir.</a:t>
            </a:r>
            <a:endParaRPr lang="tr-TR" b="1" smtClean="0">
              <a:latin typeface="Comic Sans MS" pitchFamily="66" charset="0"/>
              <a:cs typeface="Times New Roman" charset="0"/>
            </a:endParaRPr>
          </a:p>
        </p:txBody>
      </p:sp>
      <p:pic>
        <p:nvPicPr>
          <p:cNvPr id="9220" name="Picture 6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73613" y="1700213"/>
            <a:ext cx="4370387" cy="43926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>
                <a:solidFill>
                  <a:schemeClr val="accent2"/>
                </a:solidFill>
                <a:latin typeface="Comic Sans MS" pitchFamily="66" charset="0"/>
              </a:rPr>
              <a:t>SOLUNUM SİSTEMİ İLE İLGİLİ ÖNEMLİ SEMPTOMLAR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smtClean="0"/>
          </a:p>
          <a:p>
            <a:pPr eaLnBrk="1" hangingPunct="1"/>
            <a:endParaRPr lang="tr-TR" smtClean="0"/>
          </a:p>
          <a:p>
            <a:pPr eaLnBrk="1" hangingPunct="1"/>
            <a:endParaRPr lang="tr-TR" smtClean="0"/>
          </a:p>
          <a:p>
            <a:pPr eaLnBrk="1" hangingPunct="1">
              <a:buFont typeface="Wingdings" charset="2"/>
              <a:buNone/>
            </a:pPr>
            <a:r>
              <a:rPr lang="tr-TR" b="1" smtClean="0">
                <a:solidFill>
                  <a:schemeClr val="accent2"/>
                </a:solidFill>
              </a:rPr>
              <a:t>            </a:t>
            </a:r>
            <a:r>
              <a:rPr lang="tr-TR" sz="4000" b="1" smtClean="0">
                <a:solidFill>
                  <a:schemeClr val="accent2"/>
                </a:solidFill>
                <a:latin typeface="Comic Sans MS" pitchFamily="66" charset="0"/>
              </a:rPr>
              <a:t>Nefes darlığı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000" b="1" smtClean="0">
                <a:solidFill>
                  <a:schemeClr val="accent2"/>
                </a:solidFill>
                <a:latin typeface="Comic Sans MS" pitchFamily="66" charset="0"/>
              </a:rPr>
              <a:t>Ani gelişen nefes darlıkları (1-2 saat içersinde)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tr-TR" sz="2600" smtClean="0">
                <a:latin typeface="Comic Sans MS" pitchFamily="66" charset="0"/>
              </a:rPr>
              <a:t>Bronşial astım atağı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  <a:p>
            <a:pPr eaLnBrk="1" hangingPunct="1"/>
            <a:r>
              <a:rPr lang="tr-TR" sz="2600" smtClean="0">
                <a:latin typeface="Comic Sans MS" pitchFamily="66" charset="0"/>
              </a:rPr>
              <a:t>Pulmoner ödem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  <a:p>
            <a:pPr eaLnBrk="1" hangingPunct="1"/>
            <a:r>
              <a:rPr lang="tr-TR" sz="2600" smtClean="0">
                <a:latin typeface="Comic Sans MS" pitchFamily="66" charset="0"/>
              </a:rPr>
              <a:t>Spontan pnömotoraks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  <a:p>
            <a:pPr eaLnBrk="1" hangingPunct="1"/>
            <a:r>
              <a:rPr lang="tr-TR" sz="2600" smtClean="0">
                <a:latin typeface="Comic Sans MS" pitchFamily="66" charset="0"/>
              </a:rPr>
              <a:t>Akciğer embolisi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tr-TR" sz="2600" smtClean="0">
                <a:latin typeface="Comic Sans MS" pitchFamily="66" charset="0"/>
              </a:rPr>
              <a:t>Pnömoni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  <a:p>
            <a:pPr eaLnBrk="1" hangingPunct="1"/>
            <a:r>
              <a:rPr lang="tr-TR" sz="2600" smtClean="0">
                <a:latin typeface="Comic Sans MS" pitchFamily="66" charset="0"/>
              </a:rPr>
              <a:t>Larinks ödemi</a:t>
            </a:r>
          </a:p>
          <a:p>
            <a:pPr eaLnBrk="1" hangingPunct="1"/>
            <a:endParaRPr lang="tr-TR" sz="2600" smtClean="0">
              <a:latin typeface="Comic Sans MS" pitchFamily="66" charset="0"/>
            </a:endParaRPr>
          </a:p>
          <a:p>
            <a:pPr eaLnBrk="1" hangingPunct="1"/>
            <a:r>
              <a:rPr lang="tr-TR" sz="2600" smtClean="0">
                <a:latin typeface="Comic Sans MS" pitchFamily="66" charset="0"/>
              </a:rPr>
              <a:t>Yabancı cisim aspirasyonu</a:t>
            </a:r>
          </a:p>
          <a:p>
            <a:pPr eaLnBrk="1" hangingPunct="1"/>
            <a:endParaRPr lang="tr-TR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b="1" smtClean="0">
                <a:solidFill>
                  <a:schemeClr val="accent2"/>
                </a:solidFill>
                <a:latin typeface="Comic Sans MS" pitchFamily="66" charset="0"/>
              </a:rPr>
              <a:t>Haftalar-aylar içersinde gelişen nefes darlıkları</a:t>
            </a:r>
          </a:p>
        </p:txBody>
      </p:sp>
      <p:sp>
        <p:nvSpPr>
          <p:cNvPr id="6861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Konjestif kalp yetmezliği</a:t>
            </a:r>
          </a:p>
          <a:p>
            <a:pPr eaLnBrk="1" hangingPunct="1">
              <a:lnSpc>
                <a:spcPct val="90000"/>
              </a:lnSpc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Anemi</a:t>
            </a:r>
          </a:p>
          <a:p>
            <a:pPr eaLnBrk="1" hangingPunct="1">
              <a:lnSpc>
                <a:spcPct val="90000"/>
              </a:lnSpc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Plevral effüzyon</a:t>
            </a:r>
          </a:p>
          <a:p>
            <a:pPr eaLnBrk="1" hangingPunct="1">
              <a:lnSpc>
                <a:spcPct val="90000"/>
              </a:lnSpc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Gebelik ve aşırı şişmanlık</a:t>
            </a:r>
          </a:p>
        </p:txBody>
      </p:sp>
      <p:sp>
        <p:nvSpPr>
          <p:cNvPr id="6861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Hipertiroidi</a:t>
            </a:r>
          </a:p>
          <a:p>
            <a:pPr eaLnBrk="1" hangingPunct="1">
              <a:lnSpc>
                <a:spcPct val="90000"/>
              </a:lnSpc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Akciğere lenfatik metastaz</a:t>
            </a:r>
          </a:p>
          <a:p>
            <a:pPr eaLnBrk="1" hangingPunct="1">
              <a:lnSpc>
                <a:spcPct val="90000"/>
              </a:lnSpc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Bronş kanseri</a:t>
            </a:r>
          </a:p>
          <a:p>
            <a:pPr eaLnBrk="1" hangingPunct="1">
              <a:lnSpc>
                <a:spcPct val="90000"/>
              </a:lnSpc>
            </a:pPr>
            <a:endParaRPr lang="tr-TR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Aylar-yılllar içinde gelişen nefes darlıkları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z="2800" smtClean="0">
                <a:latin typeface="Comic Sans MS" pitchFamily="66" charset="0"/>
              </a:rPr>
              <a:t>Kronik bronşit</a:t>
            </a: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Amfizem</a:t>
            </a: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Diffüz pulmoner fibrozis</a:t>
            </a: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Pnömokonyoz</a:t>
            </a: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Kronik pulmoner tüberküloz</a:t>
            </a:r>
          </a:p>
          <a:p>
            <a:pPr eaLnBrk="1" hangingPunct="1"/>
            <a:r>
              <a:rPr lang="tr-TR" sz="2800" smtClean="0">
                <a:latin typeface="Comic Sans MS" pitchFamily="66" charset="0"/>
              </a:rPr>
              <a:t>Tromboembolik veya primer pulmoner hipertansiyon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Siyanoz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Arter ve kapiller kanında indirgenmiş hemoglobinin artması sonucu ortaya çıkar.</a:t>
            </a:r>
          </a:p>
          <a:p>
            <a:pPr eaLnBrk="1" hangingPunct="1">
              <a:lnSpc>
                <a:spcPct val="9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z="2800" smtClean="0">
                <a:latin typeface="Comic Sans MS" pitchFamily="66" charset="0"/>
              </a:rPr>
              <a:t>Siyanozlar santral ve periferik olmak üzere ikiye ayrılır.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Santral siyanoz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sz="2800" smtClean="0">
                <a:latin typeface="Comic Sans MS" pitchFamily="66" charset="0"/>
              </a:rPr>
              <a:t>Akciğerlerde kanın yetersiz oksijenlenmesine bağlıdır.</a:t>
            </a:r>
          </a:p>
          <a:p>
            <a:pPr eaLnBrk="1" hangingPunct="1">
              <a:lnSpc>
                <a:spcPct val="8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800" smtClean="0">
                <a:latin typeface="Comic Sans MS" pitchFamily="66" charset="0"/>
              </a:rPr>
              <a:t>Arter kanında oksijen saturasyonu %80’nin altına düşmüştür.</a:t>
            </a:r>
          </a:p>
          <a:p>
            <a:pPr eaLnBrk="1" hangingPunct="1">
              <a:lnSpc>
                <a:spcPct val="8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800" smtClean="0">
                <a:latin typeface="Comic Sans MS" pitchFamily="66" charset="0"/>
              </a:rPr>
              <a:t>Ağız içi ve dilde siyanoz vardır, ekstremiteler soğuk değildir</a:t>
            </a:r>
          </a:p>
          <a:p>
            <a:pPr eaLnBrk="1" hangingPunct="1">
              <a:lnSpc>
                <a:spcPct val="80000"/>
              </a:lnSpc>
            </a:pPr>
            <a:endParaRPr lang="tr-TR" sz="28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800" smtClean="0">
                <a:latin typeface="Comic Sans MS" pitchFamily="66" charset="0"/>
              </a:rPr>
              <a:t>Arterio-venöz oksijen farkı normaldir.</a:t>
            </a:r>
            <a:endParaRPr lang="tr-TR" sz="1900" smtClean="0"/>
          </a:p>
        </p:txBody>
      </p:sp>
      <p:sp>
        <p:nvSpPr>
          <p:cNvPr id="71684" name="Rectangle 5"/>
          <p:cNvSpPr>
            <a:spLocks noChangeArrowheads="1"/>
          </p:cNvSpPr>
          <p:nvPr/>
        </p:nvSpPr>
        <p:spPr bwMode="auto">
          <a:xfrm>
            <a:off x="2268538" y="3789363"/>
            <a:ext cx="6875462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endParaRPr lang="tr-TR" sz="2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Santral siyanoz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tr-TR" sz="3200" smtClean="0">
                <a:latin typeface="Comic Sans MS" pitchFamily="66" charset="0"/>
              </a:rPr>
              <a:t> Şu durumlarda görülür; 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endParaRPr lang="tr-TR" sz="32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3200" smtClean="0">
                <a:latin typeface="Comic Sans MS" pitchFamily="66" charset="0"/>
              </a:rPr>
              <a:t>Oksijenlenmeyi azaltan akciğer hastalıkları, </a:t>
            </a:r>
          </a:p>
          <a:p>
            <a:pPr eaLnBrk="1" hangingPunct="1">
              <a:lnSpc>
                <a:spcPct val="80000"/>
              </a:lnSpc>
            </a:pPr>
            <a:endParaRPr lang="tr-TR" sz="32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3200" smtClean="0">
                <a:latin typeface="Comic Sans MS" pitchFamily="66" charset="0"/>
              </a:rPr>
              <a:t>Arteriovenöz şantlar, </a:t>
            </a:r>
          </a:p>
          <a:p>
            <a:pPr eaLnBrk="1" hangingPunct="1">
              <a:lnSpc>
                <a:spcPct val="80000"/>
              </a:lnSpc>
            </a:pPr>
            <a:endParaRPr lang="tr-TR" sz="32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3200" smtClean="0">
                <a:latin typeface="Comic Sans MS" pitchFamily="66" charset="0"/>
              </a:rPr>
              <a:t>Hemoglobine bağlı nedenler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Periferik siyanoz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sz="2400" smtClean="0">
                <a:latin typeface="Comic Sans MS" pitchFamily="66" charset="0"/>
              </a:rPr>
              <a:t>Kapillerlerde kan dolaşımının yavaşlamasına bağlı olarak periferik kandan fazla oksijen alınması ile gelişir.</a:t>
            </a:r>
          </a:p>
          <a:p>
            <a:pPr eaLnBrk="1" hangingPunct="1">
              <a:lnSpc>
                <a:spcPct val="80000"/>
              </a:lnSpc>
            </a:pPr>
            <a:endParaRPr lang="tr-TR" sz="24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400" smtClean="0">
                <a:latin typeface="Comic Sans MS" pitchFamily="66" charset="0"/>
              </a:rPr>
              <a:t>Arter kanında oksijen saturasyonu normaldir</a:t>
            </a:r>
          </a:p>
          <a:p>
            <a:pPr eaLnBrk="1" hangingPunct="1">
              <a:lnSpc>
                <a:spcPct val="80000"/>
              </a:lnSpc>
            </a:pPr>
            <a:endParaRPr lang="tr-TR" sz="24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400" smtClean="0">
                <a:latin typeface="Comic Sans MS" pitchFamily="66" charset="0"/>
              </a:rPr>
              <a:t>Kalp debisi azalmıştır</a:t>
            </a:r>
          </a:p>
          <a:p>
            <a:pPr eaLnBrk="1" hangingPunct="1">
              <a:lnSpc>
                <a:spcPct val="80000"/>
              </a:lnSpc>
            </a:pPr>
            <a:endParaRPr lang="tr-TR" sz="24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400" smtClean="0">
                <a:latin typeface="Comic Sans MS" pitchFamily="66" charset="0"/>
              </a:rPr>
              <a:t>Ekstremiteler soğuktur</a:t>
            </a:r>
          </a:p>
          <a:p>
            <a:pPr eaLnBrk="1" hangingPunct="1">
              <a:lnSpc>
                <a:spcPct val="80000"/>
              </a:lnSpc>
            </a:pPr>
            <a:endParaRPr lang="tr-TR" sz="24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tr-TR" sz="2400" smtClean="0">
                <a:latin typeface="Comic Sans MS" pitchFamily="66" charset="0"/>
              </a:rPr>
              <a:t>Arterio-venöz oksijen farkı artmıştır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>
                <a:solidFill>
                  <a:schemeClr val="accent2"/>
                </a:solidFill>
                <a:latin typeface="Comic Sans MS" pitchFamily="66" charset="0"/>
              </a:rPr>
              <a:t>Periferik siyanoz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tr-TR" smtClean="0"/>
              <a:t>   Şu durumlarda görülür; </a:t>
            </a:r>
          </a:p>
          <a:p>
            <a:pPr eaLnBrk="1" hangingPunct="1"/>
            <a:endParaRPr lang="tr-TR" smtClean="0"/>
          </a:p>
          <a:p>
            <a:pPr eaLnBrk="1" hangingPunct="1"/>
            <a:r>
              <a:rPr lang="tr-TR" smtClean="0"/>
              <a:t>Sol kalp yetmezliği,</a:t>
            </a:r>
          </a:p>
          <a:p>
            <a:pPr eaLnBrk="1" hangingPunct="1"/>
            <a:endParaRPr lang="tr-TR" smtClean="0"/>
          </a:p>
          <a:p>
            <a:pPr eaLnBrk="1" hangingPunct="1"/>
            <a:r>
              <a:rPr lang="tr-TR" smtClean="0"/>
              <a:t>Vazomotor damar hastalıkları,</a:t>
            </a:r>
          </a:p>
          <a:p>
            <a:pPr eaLnBrk="1" hangingPunct="1"/>
            <a:endParaRPr lang="tr-TR" smtClean="0"/>
          </a:p>
          <a:p>
            <a:pPr eaLnBrk="1" hangingPunct="1"/>
            <a:r>
              <a:rPr lang="tr-TR" smtClean="0"/>
              <a:t>Soğuk siyanozu.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PALPASYON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tr-TR" b="1" smtClean="0">
                <a:latin typeface="Comic Sans MS" pitchFamily="66" charset="0"/>
              </a:rPr>
              <a:t>   </a:t>
            </a:r>
            <a:r>
              <a:rPr lang="tr-TR" smtClean="0">
                <a:solidFill>
                  <a:schemeClr val="accent2"/>
                </a:solidFill>
                <a:latin typeface="Comic Sans MS" pitchFamily="66" charset="0"/>
              </a:rPr>
              <a:t>Göğüs kafesi palpasyonunun ana komponentleri:</a:t>
            </a: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1. Trakeanın değerlendirilmesi.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2. Vokal taktil fremitus değerlendirilmesi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tr-T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r-TR" smtClean="0">
                <a:latin typeface="Comic Sans MS" pitchFamily="66" charset="0"/>
              </a:rPr>
              <a:t>3. Muhtemel asimetrilere ve asenkronilere dikkat edilerek hemitoraks genişlemesinin değerlendirilmesidir.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</a:rPr>
              <a:t>PALPASYON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tr-TR" sz="2600" smtClean="0">
                <a:solidFill>
                  <a:schemeClr val="accent2"/>
                </a:solidFill>
                <a:latin typeface="Comic Sans MS" pitchFamily="66" charset="0"/>
              </a:rPr>
              <a:t>Trakea ; </a:t>
            </a:r>
          </a:p>
          <a:p>
            <a:pPr eaLnBrk="1" hangingPunct="1">
              <a:buFont typeface="Wingdings" charset="2"/>
              <a:buNone/>
            </a:pPr>
            <a:endParaRPr lang="tr-TR" sz="260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tr-TR" smtClean="0">
                <a:latin typeface="Comic Sans MS" pitchFamily="66" charset="0"/>
              </a:rPr>
              <a:t>Muayene sırasında trakeanın kaymaları ve hareketliliği değerlendirilir.</a:t>
            </a:r>
          </a:p>
        </p:txBody>
      </p:sp>
      <p:pic>
        <p:nvPicPr>
          <p:cNvPr id="11268" name="Picture 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2413" y="1700213"/>
            <a:ext cx="3765550" cy="41767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333375"/>
            <a:ext cx="7772400" cy="1041400"/>
          </a:xfrm>
        </p:spPr>
        <p:txBody>
          <a:bodyPr anchor="ctr"/>
          <a:lstStyle/>
          <a:p>
            <a:pPr eaLnBrk="1" hangingPunct="1"/>
            <a:r>
              <a:rPr lang="tr-TR" sz="3200" b="1" smtClean="0">
                <a:solidFill>
                  <a:schemeClr val="accent2"/>
                </a:solidFill>
                <a:latin typeface="Arial" charset="0"/>
                <a:cs typeface="Times New Roman" charset="0"/>
              </a:rPr>
              <a:t/>
            </a:r>
            <a:br>
              <a:rPr lang="tr-TR" sz="3200" b="1" smtClean="0">
                <a:solidFill>
                  <a:schemeClr val="accent2"/>
                </a:solidFill>
                <a:latin typeface="Arial" charset="0"/>
                <a:cs typeface="Times New Roman" charset="0"/>
              </a:rPr>
            </a:br>
            <a:r>
              <a:rPr lang="tr-TR" sz="3200" b="1" smtClean="0">
                <a:solidFill>
                  <a:schemeClr val="accent2"/>
                </a:solidFill>
                <a:latin typeface="Arial" charset="0"/>
                <a:cs typeface="Times New Roman" charset="0"/>
              </a:rPr>
              <a:t> </a:t>
            </a:r>
            <a:r>
              <a:rPr lang="tr-TR" sz="3200" b="1" smtClean="0">
                <a:solidFill>
                  <a:schemeClr val="accent2"/>
                </a:solidFill>
                <a:latin typeface="Comic Sans MS" pitchFamily="66" charset="0"/>
                <a:cs typeface="Times New Roman" charset="0"/>
              </a:rPr>
              <a:t>Vokal fremitus</a:t>
            </a:r>
            <a:r>
              <a:rPr lang="tr-TR" sz="3200" b="1" smtClean="0">
                <a:latin typeface="Comic Sans MS" pitchFamily="66" charset="0"/>
                <a:cs typeface="Times New Roman" charset="0"/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989138"/>
            <a:ext cx="7772400" cy="3960812"/>
          </a:xfrm>
          <a:ln w="38100" cmpd="dbl">
            <a:solidFill>
              <a:schemeClr val="accent1"/>
            </a:solidFill>
          </a:ln>
        </p:spPr>
        <p:txBody>
          <a:bodyPr/>
          <a:lstStyle/>
          <a:p>
            <a:pPr algn="just" eaLnBrk="1" hangingPunct="1"/>
            <a:endParaRPr lang="tr-TR" sz="2800" smtClean="0">
              <a:solidFill>
                <a:schemeClr val="tx2"/>
              </a:solidFill>
              <a:latin typeface="Comic Sans MS" pitchFamily="66" charset="0"/>
              <a:cs typeface="Times New Roman" charset="0"/>
            </a:endParaRPr>
          </a:p>
          <a:p>
            <a:pPr algn="just" eaLnBrk="1" hangingPunct="1"/>
            <a:endParaRPr lang="tr-TR" sz="2800" smtClean="0">
              <a:solidFill>
                <a:schemeClr val="tx2"/>
              </a:solidFill>
              <a:latin typeface="Comic Sans MS" pitchFamily="66" charset="0"/>
              <a:cs typeface="Times New Roman" charset="0"/>
            </a:endParaRPr>
          </a:p>
          <a:p>
            <a:pPr algn="just" eaLnBrk="1" hangingPunct="1"/>
            <a:r>
              <a:rPr lang="fr-F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Konuşma seslerinin göğüs duvarı üzerinde</a:t>
            </a:r>
            <a:endParaRPr lang="tr-TR" sz="2800" smtClean="0">
              <a:solidFill>
                <a:schemeClr val="tx2"/>
              </a:solidFill>
              <a:latin typeface="Comic Sans MS" pitchFamily="66" charset="0"/>
              <a:cs typeface="Times New Roman" charset="0"/>
            </a:endParaRPr>
          </a:p>
          <a:p>
            <a:pPr algn="just" eaLnBrk="1" hangingPunct="1">
              <a:buFont typeface="Wingdings" charset="2"/>
              <a:buNone/>
            </a:pPr>
            <a:r>
              <a:rPr lang="tr-T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  </a:t>
            </a:r>
            <a:r>
              <a:rPr lang="fr-F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oluşturduğu</a:t>
            </a:r>
            <a:r>
              <a:rPr lang="tr-T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</a:t>
            </a:r>
            <a:r>
              <a:rPr lang="fr-F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titreşimlerin</a:t>
            </a:r>
            <a:r>
              <a:rPr lang="tr-TR" sz="2800" smtClean="0">
                <a:solidFill>
                  <a:schemeClr val="tx2"/>
                </a:solidFill>
                <a:latin typeface="Arial" charset="0"/>
                <a:cs typeface="Times New Roman" charset="0"/>
              </a:rPr>
              <a:t> </a:t>
            </a:r>
            <a:r>
              <a:rPr lang="fr-F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elle</a:t>
            </a:r>
            <a:endParaRPr lang="tr-TR" sz="2800" smtClean="0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just" eaLnBrk="1" hangingPunct="1">
              <a:buFont typeface="Wingdings" charset="2"/>
              <a:buNone/>
            </a:pPr>
            <a:r>
              <a:rPr lang="tr-TR" sz="2800" smtClean="0">
                <a:solidFill>
                  <a:schemeClr val="tx2"/>
                </a:solidFill>
                <a:latin typeface="Arial" charset="0"/>
                <a:cs typeface="Times New Roman" charset="0"/>
              </a:rPr>
              <a:t>   </a:t>
            </a:r>
            <a:r>
              <a:rPr lang="fr-FR" sz="2800" smtClean="0">
                <a:solidFill>
                  <a:schemeClr val="tx2"/>
                </a:solidFill>
                <a:latin typeface="Comic Sans MS" pitchFamily="66" charset="0"/>
                <a:cs typeface="Times New Roman" charset="0"/>
              </a:rPr>
              <a:t> hissedilmesi</a:t>
            </a:r>
            <a:r>
              <a:rPr lang="tr-TR" sz="2800" smtClean="0">
                <a:solidFill>
                  <a:schemeClr val="tx2"/>
                </a:solidFill>
                <a:latin typeface="Comic Sans MS" pitchFamily="66" charset="0"/>
              </a:rPr>
              <a:t>dir.</a:t>
            </a:r>
            <a:r>
              <a:rPr lang="fr-FR" sz="2600" b="1" smtClean="0">
                <a:solidFill>
                  <a:srgbClr val="0000CC"/>
                </a:solidFill>
                <a:latin typeface="Comic Sans MS" pitchFamily="66" charset="0"/>
                <a:cs typeface="Times New Roman" charset="0"/>
              </a:rPr>
              <a:t> </a:t>
            </a:r>
            <a:endParaRPr lang="tr-TR" sz="2600" b="1" smtClean="0">
              <a:solidFill>
                <a:srgbClr val="0000CC"/>
              </a:solidFill>
              <a:latin typeface="Comic Sans MS" pitchFamily="66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">
  <a:themeElements>
    <a:clrScheme name="Pro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1514</Words>
  <Application>Microsoft Office PowerPoint</Application>
  <PresentationFormat>Ekran Gösterisi (4:3)</PresentationFormat>
  <Paragraphs>376</Paragraphs>
  <Slides>68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68</vt:i4>
      </vt:variant>
    </vt:vector>
  </HeadingPairs>
  <TitlesOfParts>
    <vt:vector size="70" baseType="lpstr">
      <vt:lpstr>Profil</vt:lpstr>
      <vt:lpstr>Microsoft Word Picture</vt:lpstr>
      <vt:lpstr>Solunum Sistemi</vt:lpstr>
      <vt:lpstr>Öğrenim Hedefleri</vt:lpstr>
      <vt:lpstr>Solunum Sistemi</vt:lpstr>
      <vt:lpstr>İnsanda göğüs kafesi ve solunum sistemi muayenesi</vt:lpstr>
      <vt:lpstr> İNSPEKSİYON;</vt:lpstr>
      <vt:lpstr>PALPASYON</vt:lpstr>
      <vt:lpstr>PALPASYON</vt:lpstr>
      <vt:lpstr>PALPASYON</vt:lpstr>
      <vt:lpstr>  Vokal fremitus </vt:lpstr>
      <vt:lpstr>Vokal fremitus</vt:lpstr>
      <vt:lpstr>PALPASYON</vt:lpstr>
      <vt:lpstr>Derin inspirasyon sırasında simetrik olarak, göğüs ön ve arka duvarının genişlemesi değerlendirilir.</vt:lpstr>
      <vt:lpstr>PERKÜSYON</vt:lpstr>
      <vt:lpstr>PERKÜSYON  </vt:lpstr>
      <vt:lpstr>Teknik</vt:lpstr>
      <vt:lpstr>Teknik</vt:lpstr>
      <vt:lpstr>Teknik</vt:lpstr>
      <vt:lpstr>PowerPoint Sunusu</vt:lpstr>
      <vt:lpstr>Oskültasyon</vt:lpstr>
      <vt:lpstr>Oskültasyon</vt:lpstr>
      <vt:lpstr>PowerPoint Sunusu</vt:lpstr>
      <vt:lpstr>PowerPoint Sunusu</vt:lpstr>
      <vt:lpstr>Akciğer Sesleri</vt:lpstr>
      <vt:lpstr>Trakeal ses;</vt:lpstr>
      <vt:lpstr>Bronşial (tübüler) ses;</vt:lpstr>
      <vt:lpstr>Bronkoveziküler Ses;</vt:lpstr>
      <vt:lpstr>Bronkoveziküler ses;</vt:lpstr>
      <vt:lpstr>Veziküler Ses;</vt:lpstr>
      <vt:lpstr>PowerPoint Sunusu</vt:lpstr>
      <vt:lpstr>Solunum ile ilgili anormal bulgular</vt:lpstr>
      <vt:lpstr>Hız;</vt:lpstr>
      <vt:lpstr>Şekil;</vt:lpstr>
      <vt:lpstr>Şekil;</vt:lpstr>
      <vt:lpstr>Hiperpne</vt:lpstr>
      <vt:lpstr>Hipopne</vt:lpstr>
      <vt:lpstr>Ortopne:</vt:lpstr>
      <vt:lpstr>Platipne:</vt:lpstr>
      <vt:lpstr>Apne</vt:lpstr>
      <vt:lpstr>Patolojik solunum şekilleri</vt:lpstr>
      <vt:lpstr>Patolojik solunum şekilleri</vt:lpstr>
      <vt:lpstr>Patolojik solunum şekilleri</vt:lpstr>
      <vt:lpstr>Patolojik sesler</vt:lpstr>
      <vt:lpstr>Wheezing</vt:lpstr>
      <vt:lpstr>Stridor</vt:lpstr>
      <vt:lpstr>Ronküs</vt:lpstr>
      <vt:lpstr>Raller</vt:lpstr>
      <vt:lpstr>Plevral sürtünme sesi</vt:lpstr>
      <vt:lpstr>PowerPoint Sunusu</vt:lpstr>
      <vt:lpstr>SOLUNUM SİSTEMİ İLE İLGİLİ ÖNEMLİ SEMPTOMLAR</vt:lpstr>
      <vt:lpstr>Prodüktif öksürük</vt:lpstr>
      <vt:lpstr>Non prodüktif (kuru) öksürükler</vt:lpstr>
      <vt:lpstr>SOLUNUM SİSTEMİ İLE İLGİLİ ÖNEMLİ SEMPTOMLAR</vt:lpstr>
      <vt:lpstr>Mukoid balgam</vt:lpstr>
      <vt:lpstr>Pürülan balgam</vt:lpstr>
      <vt:lpstr>Mükopürülan balgam</vt:lpstr>
      <vt:lpstr>Kanlı-köpüklü balgam</vt:lpstr>
      <vt:lpstr>Vomik balgam</vt:lpstr>
      <vt:lpstr>Hemoptizi;Solunum sisteminden öksürükle kan gelmesidir. En sık hömoptizi nedenleri;</vt:lpstr>
      <vt:lpstr>Hemoptizi-hematemez farkları</vt:lpstr>
      <vt:lpstr>SOLUNUM SİSTEMİ İLE İLGİLİ ÖNEMLİ SEMPTOMLAR</vt:lpstr>
      <vt:lpstr>Ani gelişen nefes darlıkları (1-2 saat içersinde)</vt:lpstr>
      <vt:lpstr>Haftalar-aylar içersinde gelişen nefes darlıkları</vt:lpstr>
      <vt:lpstr>Aylar-yılllar içinde gelişen nefes darlıkları</vt:lpstr>
      <vt:lpstr>Siyanoz</vt:lpstr>
      <vt:lpstr>Santral siyanoz</vt:lpstr>
      <vt:lpstr>Santral siyanoz</vt:lpstr>
      <vt:lpstr>Periferik siyanoz</vt:lpstr>
      <vt:lpstr>Periferik siyanoz</vt:lpstr>
    </vt:vector>
  </TitlesOfParts>
  <Company>666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Solunum Sistemi</dc:title>
  <dc:creator>666</dc:creator>
  <cp:lastModifiedBy>Casper</cp:lastModifiedBy>
  <cp:revision>18</cp:revision>
  <dcterms:created xsi:type="dcterms:W3CDTF">2009-10-30T14:24:49Z</dcterms:created>
  <dcterms:modified xsi:type="dcterms:W3CDTF">2025-04-27T18:41:15Z</dcterms:modified>
</cp:coreProperties>
</file>