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7"/>
  </p:notesMasterIdLst>
  <p:sldIdLst>
    <p:sldId id="256" r:id="rId2"/>
    <p:sldId id="569" r:id="rId3"/>
    <p:sldId id="492" r:id="rId4"/>
    <p:sldId id="337" r:id="rId5"/>
    <p:sldId id="291" r:id="rId6"/>
    <p:sldId id="549" r:id="rId7"/>
    <p:sldId id="509" r:id="rId8"/>
    <p:sldId id="297" r:id="rId9"/>
    <p:sldId id="497" r:id="rId10"/>
    <p:sldId id="463" r:id="rId11"/>
    <p:sldId id="262" r:id="rId12"/>
    <p:sldId id="550" r:id="rId13"/>
    <p:sldId id="553" r:id="rId14"/>
    <p:sldId id="266" r:id="rId15"/>
    <p:sldId id="267" r:id="rId16"/>
    <p:sldId id="261" r:id="rId17"/>
    <p:sldId id="302" r:id="rId18"/>
    <p:sldId id="502" r:id="rId19"/>
    <p:sldId id="566" r:id="rId20"/>
    <p:sldId id="498" r:id="rId21"/>
    <p:sldId id="508" r:id="rId22"/>
    <p:sldId id="499" r:id="rId23"/>
    <p:sldId id="500" r:id="rId24"/>
    <p:sldId id="285" r:id="rId25"/>
    <p:sldId id="495" r:id="rId26"/>
    <p:sldId id="287" r:id="rId27"/>
    <p:sldId id="289" r:id="rId28"/>
    <p:sldId id="367" r:id="rId29"/>
    <p:sldId id="398" r:id="rId30"/>
    <p:sldId id="503" r:id="rId31"/>
    <p:sldId id="552" r:id="rId32"/>
    <p:sldId id="400" r:id="rId33"/>
    <p:sldId id="369" r:id="rId34"/>
    <p:sldId id="373" r:id="rId35"/>
    <p:sldId id="293" r:id="rId36"/>
    <p:sldId id="295" r:id="rId37"/>
    <p:sldId id="300" r:id="rId38"/>
    <p:sldId id="305" r:id="rId39"/>
    <p:sldId id="480" r:id="rId40"/>
    <p:sldId id="344" r:id="rId41"/>
    <p:sldId id="501" r:id="rId42"/>
    <p:sldId id="345" r:id="rId43"/>
    <p:sldId id="402" r:id="rId44"/>
    <p:sldId id="307" r:id="rId45"/>
    <p:sldId id="346" r:id="rId46"/>
    <p:sldId id="308" r:id="rId47"/>
    <p:sldId id="311" r:id="rId48"/>
    <p:sldId id="427" r:id="rId49"/>
    <p:sldId id="384" r:id="rId50"/>
    <p:sldId id="554" r:id="rId51"/>
    <p:sldId id="534" r:id="rId52"/>
    <p:sldId id="535" r:id="rId53"/>
    <p:sldId id="536" r:id="rId54"/>
    <p:sldId id="482" r:id="rId55"/>
    <p:sldId id="484" r:id="rId56"/>
    <p:sldId id="488" r:id="rId57"/>
    <p:sldId id="340" r:id="rId58"/>
    <p:sldId id="429" r:id="rId59"/>
    <p:sldId id="431" r:id="rId60"/>
    <p:sldId id="433" r:id="rId61"/>
    <p:sldId id="435" r:id="rId62"/>
    <p:sldId id="556" r:id="rId63"/>
    <p:sldId id="490" r:id="rId64"/>
    <p:sldId id="555" r:id="rId65"/>
    <p:sldId id="567" r:id="rId66"/>
    <p:sldId id="559" r:id="rId67"/>
    <p:sldId id="505" r:id="rId68"/>
    <p:sldId id="557" r:id="rId69"/>
    <p:sldId id="512" r:id="rId70"/>
    <p:sldId id="414" r:id="rId71"/>
    <p:sldId id="416" r:id="rId72"/>
    <p:sldId id="514" r:id="rId73"/>
    <p:sldId id="515" r:id="rId74"/>
    <p:sldId id="516" r:id="rId75"/>
    <p:sldId id="517" r:id="rId76"/>
    <p:sldId id="518" r:id="rId77"/>
    <p:sldId id="560" r:id="rId78"/>
    <p:sldId id="520" r:id="rId79"/>
    <p:sldId id="521" r:id="rId80"/>
    <p:sldId id="522" r:id="rId81"/>
    <p:sldId id="523" r:id="rId82"/>
    <p:sldId id="524" r:id="rId83"/>
    <p:sldId id="525" r:id="rId84"/>
    <p:sldId id="526" r:id="rId85"/>
    <p:sldId id="568" r:id="rId86"/>
    <p:sldId id="376" r:id="rId87"/>
    <p:sldId id="327" r:id="rId88"/>
    <p:sldId id="389" r:id="rId89"/>
    <p:sldId id="504" r:id="rId90"/>
    <p:sldId id="350" r:id="rId91"/>
    <p:sldId id="351" r:id="rId92"/>
    <p:sldId id="352" r:id="rId93"/>
    <p:sldId id="445" r:id="rId94"/>
    <p:sldId id="437" r:id="rId95"/>
    <p:sldId id="354" r:id="rId96"/>
    <p:sldId id="355" r:id="rId97"/>
    <p:sldId id="477" r:id="rId98"/>
    <p:sldId id="357" r:id="rId99"/>
    <p:sldId id="358" r:id="rId100"/>
    <p:sldId id="439" r:id="rId101"/>
    <p:sldId id="441" r:id="rId102"/>
    <p:sldId id="443" r:id="rId103"/>
    <p:sldId id="506" r:id="rId104"/>
    <p:sldId id="507" r:id="rId105"/>
    <p:sldId id="388" r:id="rId106"/>
    <p:sldId id="335" r:id="rId107"/>
    <p:sldId id="382" r:id="rId108"/>
    <p:sldId id="390" r:id="rId109"/>
    <p:sldId id="391" r:id="rId110"/>
    <p:sldId id="471" r:id="rId111"/>
    <p:sldId id="469" r:id="rId112"/>
    <p:sldId id="473" r:id="rId113"/>
    <p:sldId id="447" r:id="rId114"/>
    <p:sldId id="564" r:id="rId115"/>
    <p:sldId id="449" r:id="rId116"/>
    <p:sldId id="451" r:id="rId117"/>
    <p:sldId id="453" r:id="rId118"/>
    <p:sldId id="565" r:id="rId119"/>
    <p:sldId id="455" r:id="rId120"/>
    <p:sldId id="457" r:id="rId121"/>
    <p:sldId id="460" r:id="rId122"/>
    <p:sldId id="459" r:id="rId123"/>
    <p:sldId id="563" r:id="rId124"/>
    <p:sldId id="529" r:id="rId125"/>
    <p:sldId id="530" r:id="rId12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74" autoAdjust="0"/>
    <p:restoredTop sz="93702" autoAdjust="0"/>
  </p:normalViewPr>
  <p:slideViewPr>
    <p:cSldViewPr>
      <p:cViewPr>
        <p:scale>
          <a:sx n="75" d="100"/>
          <a:sy n="75" d="100"/>
        </p:scale>
        <p:origin x="-728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presProps" Target="pres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50C65A-E767-416F-95D4-C27AC2786314}" type="datetimeFigureOut">
              <a:rPr lang="tr-TR" smtClean="0"/>
              <a:t>27.04.2025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8F72A4-93A1-4A87-A5EC-C097A2DE4F1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3194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F72A4-93A1-4A87-A5EC-C097A2DE4F17}" type="slidenum">
              <a:rPr lang="tr-TR" smtClean="0"/>
              <a:t>72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25492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FDDCD-D287-422F-8496-460C2F9987E2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91ED6-CC8B-4044-8945-8B9D9F9D6F7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FDDCD-D287-422F-8496-460C2F9987E2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91ED6-CC8B-4044-8945-8B9D9F9D6F7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FDDCD-D287-422F-8496-460C2F9987E2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91ED6-CC8B-4044-8945-8B9D9F9D6F7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FDDCD-D287-422F-8496-460C2F9987E2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91ED6-CC8B-4044-8945-8B9D9F9D6F7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FDDCD-D287-422F-8496-460C2F9987E2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91ED6-CC8B-4044-8945-8B9D9F9D6F7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FDDCD-D287-422F-8496-460C2F9987E2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91ED6-CC8B-4044-8945-8B9D9F9D6F7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FDDCD-D287-422F-8496-460C2F9987E2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91ED6-CC8B-4044-8945-8B9D9F9D6F7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FDDCD-D287-422F-8496-460C2F9987E2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91ED6-CC8B-4044-8945-8B9D9F9D6F7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FDDCD-D287-422F-8496-460C2F9987E2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91ED6-CC8B-4044-8945-8B9D9F9D6F7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FDDCD-D287-422F-8496-460C2F9987E2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91ED6-CC8B-4044-8945-8B9D9F9D6F7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FDDCD-D287-422F-8496-460C2F9987E2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91ED6-CC8B-4044-8945-8B9D9F9D6F7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FDDCD-D287-422F-8496-460C2F9987E2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91ED6-CC8B-4044-8945-8B9D9F9D6F7A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MALNÜTRİSYON </a:t>
            </a:r>
            <a:r>
              <a:rPr lang="tr-TR" dirty="0" smtClean="0"/>
              <a:t>VE YATAN HASTALARDA NÜTRİSYON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2051720" y="4437112"/>
            <a:ext cx="6400800" cy="1700808"/>
          </a:xfrm>
        </p:spPr>
        <p:txBody>
          <a:bodyPr>
            <a:normAutofit/>
          </a:bodyPr>
          <a:lstStyle/>
          <a:p>
            <a:pPr algn="r"/>
            <a:endParaRPr lang="tr-TR" dirty="0"/>
          </a:p>
          <a:p>
            <a:pPr algn="r"/>
            <a:r>
              <a:rPr lang="tr-TR" sz="1800" dirty="0" smtClean="0">
                <a:solidFill>
                  <a:schemeClr val="tx1"/>
                </a:solidFill>
              </a:rPr>
              <a:t>DOÇ. DR. HATİCE BEYAZAL POLAT</a:t>
            </a:r>
          </a:p>
          <a:p>
            <a:pPr algn="r"/>
            <a:r>
              <a:rPr lang="tr-TR" sz="1800" dirty="0" smtClean="0">
                <a:solidFill>
                  <a:schemeClr val="tx1"/>
                </a:solidFill>
              </a:rPr>
              <a:t>RTEÜ İÇ HASTALIKLARI ABD</a:t>
            </a:r>
          </a:p>
          <a:p>
            <a:pPr algn="r"/>
            <a:endParaRPr lang="tr-TR" sz="1800" dirty="0" smtClean="0">
              <a:solidFill>
                <a:schemeClr val="tx1"/>
              </a:solidFill>
            </a:endParaRPr>
          </a:p>
          <a:p>
            <a:endParaRPr lang="tr-TR" sz="22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629" y="116632"/>
            <a:ext cx="2363771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KEPAN-19 şehir, 38 hastane</a:t>
            </a:r>
            <a:endParaRPr lang="tr-TR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142984"/>
            <a:ext cx="4572032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4071942"/>
            <a:ext cx="371477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TPN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%60-70 </a:t>
            </a:r>
            <a:r>
              <a:rPr lang="tr-TR" dirty="0" err="1" smtClean="0"/>
              <a:t>glukoz</a:t>
            </a:r>
            <a:endParaRPr lang="tr-TR" dirty="0" smtClean="0"/>
          </a:p>
          <a:p>
            <a:r>
              <a:rPr lang="tr-TR" dirty="0" smtClean="0"/>
              <a:t>%30-40 </a:t>
            </a:r>
            <a:r>
              <a:rPr lang="tr-TR" dirty="0" err="1" smtClean="0"/>
              <a:t>lipid</a:t>
            </a:r>
            <a:endParaRPr lang="tr-TR" dirty="0" smtClean="0"/>
          </a:p>
          <a:p>
            <a:r>
              <a:rPr lang="tr-TR" dirty="0" smtClean="0"/>
              <a:t>1-1,5 gr/kg/gün protein</a:t>
            </a:r>
          </a:p>
          <a:p>
            <a:r>
              <a:rPr lang="tr-TR" dirty="0" smtClean="0"/>
              <a:t>30-40 ml/kg/gün su</a:t>
            </a:r>
          </a:p>
          <a:p>
            <a:endParaRPr lang="tr-TR" dirty="0" smtClean="0"/>
          </a:p>
          <a:p>
            <a:pPr>
              <a:buNone/>
            </a:pPr>
            <a:r>
              <a:rPr lang="tr-TR" dirty="0" err="1" smtClean="0"/>
              <a:t>Kh</a:t>
            </a:r>
            <a:r>
              <a:rPr lang="tr-TR" dirty="0" smtClean="0">
                <a:sym typeface="Wingdings" pitchFamily="2" charset="2"/>
              </a:rPr>
              <a:t>1 gr=4kcal</a:t>
            </a:r>
          </a:p>
          <a:p>
            <a:pPr>
              <a:buNone/>
            </a:pPr>
            <a:r>
              <a:rPr lang="tr-TR" dirty="0" smtClean="0">
                <a:sym typeface="Wingdings" pitchFamily="2" charset="2"/>
              </a:rPr>
              <a:t>Protein1 gr=4kcal</a:t>
            </a:r>
          </a:p>
          <a:p>
            <a:pPr>
              <a:buNone/>
            </a:pPr>
            <a:r>
              <a:rPr lang="tr-TR" dirty="0" smtClean="0">
                <a:sym typeface="Wingdings" pitchFamily="2" charset="2"/>
              </a:rPr>
              <a:t>Yağ1gr: 9 </a:t>
            </a:r>
            <a:r>
              <a:rPr lang="tr-TR" dirty="0" err="1" smtClean="0">
                <a:sym typeface="Wingdings" pitchFamily="2" charset="2"/>
              </a:rPr>
              <a:t>kcal</a:t>
            </a:r>
            <a:endParaRPr lang="tr-TR" dirty="0" smtClean="0"/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accent1"/>
                </a:solidFill>
              </a:rPr>
              <a:t>TPN</a:t>
            </a:r>
            <a:endParaRPr lang="tr-TR" b="1" dirty="0">
              <a:solidFill>
                <a:schemeClr val="accent1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TPN içinde hiçbir ilaç verilmesi önerilmez</a:t>
            </a:r>
          </a:p>
          <a:p>
            <a:r>
              <a:rPr lang="tr-TR" dirty="0" err="1" smtClean="0"/>
              <a:t>İnsülin</a:t>
            </a:r>
            <a:r>
              <a:rPr lang="tr-TR" dirty="0" smtClean="0"/>
              <a:t> plastiğe yapışabilir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TPN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40-50 ml/saat hızında başlanır. 6 saatte bir dozu artırılabilir</a:t>
            </a:r>
          </a:p>
          <a:p>
            <a:r>
              <a:rPr lang="tr-TR" dirty="0" smtClean="0"/>
              <a:t>İlk gün 1/3</a:t>
            </a:r>
          </a:p>
          <a:p>
            <a:r>
              <a:rPr lang="tr-TR" dirty="0" smtClean="0"/>
              <a:t>İkinci gün 2/3</a:t>
            </a:r>
          </a:p>
          <a:p>
            <a:r>
              <a:rPr lang="tr-TR" dirty="0" smtClean="0"/>
              <a:t>Üçüncü gün maksimum doza çıkılır</a:t>
            </a:r>
          </a:p>
          <a:p>
            <a:r>
              <a:rPr lang="tr-TR" dirty="0" smtClean="0"/>
              <a:t>Kesilirken de aynı şekilde  azaltılıp kesilir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accent1"/>
                </a:solidFill>
              </a:rPr>
              <a:t>Mikro </a:t>
            </a:r>
            <a:r>
              <a:rPr lang="tr-TR" b="1" dirty="0" err="1" smtClean="0">
                <a:solidFill>
                  <a:schemeClr val="accent1"/>
                </a:solidFill>
              </a:rPr>
              <a:t>nütrientler</a:t>
            </a:r>
            <a:endParaRPr lang="tr-TR" b="1" dirty="0">
              <a:solidFill>
                <a:schemeClr val="accent1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Suda eriyen vitaminler</a:t>
            </a:r>
          </a:p>
          <a:p>
            <a:r>
              <a:rPr lang="tr-TR" dirty="0" smtClean="0"/>
              <a:t>Yağda eriyen vitaminler: </a:t>
            </a:r>
            <a:r>
              <a:rPr lang="tr-TR" dirty="0" smtClean="0">
                <a:solidFill>
                  <a:srgbClr val="FF0000"/>
                </a:solidFill>
              </a:rPr>
              <a:t>A, D, E, K</a:t>
            </a:r>
          </a:p>
          <a:p>
            <a:r>
              <a:rPr lang="tr-TR" dirty="0" smtClean="0"/>
              <a:t>Eser Elementler: Demir, çinko, bakır, selenyum, manganez…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7983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Vitaminler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87" y="1844824"/>
            <a:ext cx="7362825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65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err="1" smtClean="0">
                <a:solidFill>
                  <a:schemeClr val="accent1"/>
                </a:solidFill>
              </a:rPr>
              <a:t>Parenteral</a:t>
            </a:r>
            <a:r>
              <a:rPr lang="tr-TR" b="1" dirty="0" smtClean="0">
                <a:solidFill>
                  <a:schemeClr val="accent1"/>
                </a:solidFill>
              </a:rPr>
              <a:t> </a:t>
            </a:r>
            <a:r>
              <a:rPr lang="tr-TR" b="1" dirty="0" err="1" smtClean="0">
                <a:solidFill>
                  <a:schemeClr val="accent1"/>
                </a:solidFill>
              </a:rPr>
              <a:t>Nütrisyon</a:t>
            </a:r>
            <a:r>
              <a:rPr lang="tr-TR" b="1" dirty="0" smtClean="0">
                <a:solidFill>
                  <a:schemeClr val="accent1"/>
                </a:solidFill>
              </a:rPr>
              <a:t> Komplikasyonları</a:t>
            </a:r>
            <a:endParaRPr lang="tr-TR" b="1" dirty="0">
              <a:solidFill>
                <a:schemeClr val="accent1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928803"/>
            <a:ext cx="592935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Beslenme Komplikasyonları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Overfeeding</a:t>
            </a:r>
            <a:endParaRPr lang="tr-TR" dirty="0" smtClean="0"/>
          </a:p>
          <a:p>
            <a:r>
              <a:rPr lang="tr-TR" dirty="0" err="1" smtClean="0"/>
              <a:t>Hiperglisemi</a:t>
            </a:r>
            <a:endParaRPr lang="tr-TR" dirty="0" smtClean="0"/>
          </a:p>
          <a:p>
            <a:r>
              <a:rPr lang="tr-TR" dirty="0" smtClean="0"/>
              <a:t>Karbondioksit ürünlerinde artış→Solunum işlevlerinde bozukluk, solunum yetmezliği</a:t>
            </a:r>
          </a:p>
          <a:p>
            <a:r>
              <a:rPr lang="tr-TR" dirty="0" err="1" smtClean="0"/>
              <a:t>Dislipidemi</a:t>
            </a:r>
            <a:endParaRPr lang="tr-TR" dirty="0" smtClean="0"/>
          </a:p>
          <a:p>
            <a:r>
              <a:rPr lang="tr-TR" dirty="0" smtClean="0"/>
              <a:t>Karaciğer yalanması</a:t>
            </a:r>
          </a:p>
          <a:p>
            <a:r>
              <a:rPr lang="tr-TR" dirty="0" err="1" smtClean="0"/>
              <a:t>Sepsis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chemeClr val="accent1"/>
                </a:solidFill>
              </a:rPr>
              <a:t>Hiperglisemi</a:t>
            </a:r>
            <a:endParaRPr lang="tr-TR" b="1" dirty="0">
              <a:solidFill>
                <a:schemeClr val="accent1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Artmış </a:t>
            </a:r>
            <a:r>
              <a:rPr lang="tr-TR" dirty="0" err="1" smtClean="0"/>
              <a:t>oksidatif</a:t>
            </a:r>
            <a:r>
              <a:rPr lang="tr-TR" dirty="0" smtClean="0"/>
              <a:t> stres</a:t>
            </a:r>
          </a:p>
          <a:p>
            <a:r>
              <a:rPr lang="tr-TR" dirty="0" err="1" smtClean="0"/>
              <a:t>Mitokondrial</a:t>
            </a:r>
            <a:r>
              <a:rPr lang="tr-TR" dirty="0" smtClean="0"/>
              <a:t> işlev bozukluğu</a:t>
            </a:r>
          </a:p>
          <a:p>
            <a:r>
              <a:rPr lang="tr-TR" dirty="0" err="1" smtClean="0"/>
              <a:t>Baktersidal</a:t>
            </a:r>
            <a:r>
              <a:rPr lang="tr-TR" dirty="0" smtClean="0"/>
              <a:t> </a:t>
            </a:r>
            <a:r>
              <a:rPr lang="tr-TR" dirty="0" err="1" smtClean="0"/>
              <a:t>aktivitide</a:t>
            </a:r>
            <a:r>
              <a:rPr lang="tr-TR" dirty="0" smtClean="0"/>
              <a:t> azalma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Takip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tr-TR" dirty="0" smtClean="0"/>
              <a:t>Volüm</a:t>
            </a:r>
          </a:p>
          <a:p>
            <a:r>
              <a:rPr lang="tr-TR" dirty="0" smtClean="0"/>
              <a:t>Kan şekeri</a:t>
            </a:r>
          </a:p>
          <a:p>
            <a:r>
              <a:rPr lang="tr-TR" dirty="0" err="1" smtClean="0"/>
              <a:t>Lipid</a:t>
            </a:r>
            <a:r>
              <a:rPr lang="tr-TR" dirty="0" smtClean="0"/>
              <a:t> düzeyi(haftada 2 kez TG bakılmalı&lt;400mg/</a:t>
            </a:r>
            <a:r>
              <a:rPr lang="tr-TR" dirty="0" err="1" smtClean="0"/>
              <a:t>dl</a:t>
            </a:r>
            <a:r>
              <a:rPr lang="tr-TR" dirty="0" smtClean="0"/>
              <a:t>)</a:t>
            </a:r>
          </a:p>
          <a:p>
            <a:r>
              <a:rPr lang="tr-TR" dirty="0" smtClean="0"/>
              <a:t>Elektrolitler(</a:t>
            </a:r>
            <a:r>
              <a:rPr lang="tr-TR" dirty="0" err="1" smtClean="0"/>
              <a:t>Na</a:t>
            </a:r>
            <a:r>
              <a:rPr lang="tr-TR" dirty="0" smtClean="0"/>
              <a:t>, K, </a:t>
            </a:r>
            <a:r>
              <a:rPr lang="tr-TR" dirty="0" err="1" smtClean="0"/>
              <a:t>Cl</a:t>
            </a:r>
            <a:r>
              <a:rPr lang="tr-TR" dirty="0" smtClean="0"/>
              <a:t>, P, </a:t>
            </a:r>
            <a:r>
              <a:rPr lang="tr-TR" dirty="0" err="1" smtClean="0"/>
              <a:t>Ca</a:t>
            </a:r>
            <a:r>
              <a:rPr lang="tr-TR" dirty="0" smtClean="0"/>
              <a:t>, Mg</a:t>
            </a:r>
          </a:p>
          <a:p>
            <a:r>
              <a:rPr lang="tr-TR" dirty="0" smtClean="0"/>
              <a:t>Karaciğer fonksiyon testleri</a:t>
            </a:r>
          </a:p>
          <a:p>
            <a:r>
              <a:rPr lang="tr-TR" dirty="0" smtClean="0"/>
              <a:t>Böbrek fonksiyon testleri</a:t>
            </a:r>
          </a:p>
          <a:p>
            <a:r>
              <a:rPr lang="tr-TR" dirty="0" smtClean="0"/>
              <a:t>Solunum</a:t>
            </a:r>
          </a:p>
          <a:p>
            <a:r>
              <a:rPr lang="tr-TR" dirty="0" smtClean="0"/>
              <a:t>SSS</a:t>
            </a:r>
          </a:p>
          <a:p>
            <a:r>
              <a:rPr lang="tr-TR" dirty="0" smtClean="0"/>
              <a:t>KVS</a:t>
            </a:r>
          </a:p>
          <a:p>
            <a:r>
              <a:rPr lang="tr-TR" dirty="0" smtClean="0"/>
              <a:t>Mide,barsak, pankreas</a:t>
            </a:r>
          </a:p>
          <a:p>
            <a:r>
              <a:rPr lang="tr-TR" dirty="0" smtClean="0"/>
              <a:t>Kemik iliği</a:t>
            </a:r>
          </a:p>
          <a:p>
            <a:r>
              <a:rPr lang="tr-TR" dirty="0" smtClean="0"/>
              <a:t>Deri, kaslar</a:t>
            </a:r>
          </a:p>
          <a:p>
            <a:r>
              <a:rPr lang="tr-TR" dirty="0" smtClean="0"/>
              <a:t>Kanama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chemeClr val="accent1"/>
                </a:solidFill>
              </a:rPr>
              <a:t>Takip</a:t>
            </a:r>
            <a:endParaRPr lang="tr-TR" dirty="0">
              <a:solidFill>
                <a:schemeClr val="accent1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643050"/>
            <a:ext cx="650085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accent1"/>
                </a:solidFill>
              </a:rPr>
              <a:t>Türkiye</a:t>
            </a:r>
            <a:endParaRPr lang="tr-TR" b="1" dirty="0">
              <a:solidFill>
                <a:schemeClr val="accent1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sz="2600" dirty="0" smtClean="0"/>
          </a:p>
          <a:p>
            <a:r>
              <a:rPr lang="tr-TR" sz="2600" dirty="0" err="1" smtClean="0"/>
              <a:t>Malnutrisyon</a:t>
            </a:r>
            <a:r>
              <a:rPr lang="tr-TR" sz="2600" dirty="0" smtClean="0"/>
              <a:t> riski altındaki hastaların sadece </a:t>
            </a:r>
            <a:r>
              <a:rPr lang="tr-TR" sz="2600" b="1" dirty="0" smtClean="0"/>
              <a:t>% 51.8’i </a:t>
            </a:r>
            <a:r>
              <a:rPr lang="tr-TR" sz="2600" b="1" dirty="0" err="1" smtClean="0"/>
              <a:t>nütrisyon</a:t>
            </a:r>
            <a:r>
              <a:rPr lang="tr-TR" sz="2600" b="1" dirty="0" smtClean="0"/>
              <a:t> desteği almıştır</a:t>
            </a:r>
          </a:p>
          <a:p>
            <a:r>
              <a:rPr lang="tr-TR" sz="2600" dirty="0" smtClean="0"/>
              <a:t>Özellikle </a:t>
            </a:r>
            <a:r>
              <a:rPr lang="tr-TR" sz="2600" dirty="0"/>
              <a:t>hastanede yatan hastada </a:t>
            </a:r>
            <a:r>
              <a:rPr lang="tr-TR" sz="2600" dirty="0" err="1"/>
              <a:t>malnutrisyon</a:t>
            </a:r>
            <a:endParaRPr lang="tr-TR" sz="2600" dirty="0"/>
          </a:p>
          <a:p>
            <a:pPr>
              <a:buNone/>
            </a:pPr>
            <a:r>
              <a:rPr lang="tr-TR" sz="2600" dirty="0"/>
              <a:t>     </a:t>
            </a:r>
            <a:r>
              <a:rPr lang="tr-TR" sz="2600" b="1" dirty="0">
                <a:solidFill>
                  <a:srgbClr val="FF0000"/>
                </a:solidFill>
              </a:rPr>
              <a:t>TANIMLANMIYOR, TEDAVİ EDİLMİYOR</a:t>
            </a:r>
          </a:p>
          <a:p>
            <a:endParaRPr lang="tr-TR" sz="2600" dirty="0"/>
          </a:p>
          <a:p>
            <a:pPr>
              <a:buNone/>
            </a:pPr>
            <a:r>
              <a:rPr lang="tr-TR" sz="2600" b="1" dirty="0"/>
              <a:t>    NEDEN?</a:t>
            </a:r>
          </a:p>
          <a:p>
            <a:pPr>
              <a:buNone/>
            </a:pPr>
            <a:r>
              <a:rPr lang="tr-TR" sz="2600" b="1" dirty="0"/>
              <a:t>    </a:t>
            </a:r>
            <a:r>
              <a:rPr lang="tr-TR" sz="2600" b="1" dirty="0">
                <a:solidFill>
                  <a:srgbClr val="FF0000"/>
                </a:solidFill>
              </a:rPr>
              <a:t>TARAMA, DEĞERLENDİRME, UYGULAMA ve PERSONELDEKİ NUTRİSYON EĞİTİMİNİN YETERSİZLİĞİ</a:t>
            </a:r>
            <a:endParaRPr lang="tr-TR" sz="2600" dirty="0" smtClean="0"/>
          </a:p>
          <a:p>
            <a:endParaRPr lang="tr-T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857365"/>
            <a:ext cx="707236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000240"/>
            <a:ext cx="692948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7" y="1928802"/>
            <a:ext cx="621508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</a:rPr>
              <a:t>Refeeding</a:t>
            </a:r>
            <a:r>
              <a:rPr lang="tr-TR" b="1" dirty="0" smtClean="0">
                <a:solidFill>
                  <a:srgbClr val="FF0000"/>
                </a:solidFill>
              </a:rPr>
              <a:t> Sendromu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600" dirty="0" smtClean="0"/>
              <a:t>Uzun süre yetersiz beslenme sonrası beslenmeye başlayınca oluşur</a:t>
            </a:r>
          </a:p>
          <a:p>
            <a:r>
              <a:rPr lang="tr-TR" sz="2600" dirty="0" smtClean="0"/>
              <a:t>Uzun süren açlıkta hücre </a:t>
            </a:r>
            <a:r>
              <a:rPr lang="tr-TR" sz="2600" dirty="0" err="1" smtClean="0"/>
              <a:t>glukoz</a:t>
            </a:r>
            <a:r>
              <a:rPr lang="tr-TR" sz="2600" dirty="0" smtClean="0"/>
              <a:t> ve protein yıkar</a:t>
            </a:r>
          </a:p>
          <a:p>
            <a:r>
              <a:rPr lang="tr-TR" sz="2600" dirty="0" err="1" smtClean="0"/>
              <a:t>Glukoz</a:t>
            </a:r>
            <a:r>
              <a:rPr lang="tr-TR" sz="2600" dirty="0" smtClean="0"/>
              <a:t> verilince akut </a:t>
            </a:r>
            <a:r>
              <a:rPr lang="tr-TR" sz="2600" dirty="0" err="1" smtClean="0"/>
              <a:t>hiperglisemi</a:t>
            </a:r>
            <a:endParaRPr lang="tr-TR" sz="2600" dirty="0" smtClean="0"/>
          </a:p>
          <a:p>
            <a:r>
              <a:rPr lang="tr-TR" sz="2600" dirty="0" err="1" smtClean="0"/>
              <a:t>İnsülin</a:t>
            </a:r>
            <a:r>
              <a:rPr lang="tr-TR" sz="2600" dirty="0" smtClean="0"/>
              <a:t> artar, K düşer, Mg,P düşer</a:t>
            </a:r>
          </a:p>
          <a:p>
            <a:r>
              <a:rPr lang="tr-TR" sz="2600" dirty="0" smtClean="0"/>
              <a:t>Hücre yıkımı,</a:t>
            </a:r>
            <a:r>
              <a:rPr lang="tr-TR" sz="2600" dirty="0" err="1" smtClean="0"/>
              <a:t>hipervolemi</a:t>
            </a:r>
            <a:endParaRPr lang="tr-TR" sz="2600" dirty="0" smtClean="0"/>
          </a:p>
          <a:p>
            <a:r>
              <a:rPr lang="tr-TR" sz="2600" dirty="0" smtClean="0"/>
              <a:t>Kalp-böbrek yetmezliği</a:t>
            </a:r>
          </a:p>
          <a:p>
            <a:r>
              <a:rPr lang="tr-TR" sz="2600" dirty="0" smtClean="0"/>
              <a:t>Beslenmeye </a:t>
            </a:r>
            <a:r>
              <a:rPr lang="tr-TR" sz="2600" dirty="0" err="1" smtClean="0"/>
              <a:t>başladıkdan</a:t>
            </a:r>
            <a:r>
              <a:rPr lang="tr-TR" sz="2600" dirty="0" smtClean="0"/>
              <a:t> sonra ilk dört gün sonra görülür</a:t>
            </a:r>
            <a:endParaRPr lang="tr-T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</a:rPr>
              <a:t>Refeeding</a:t>
            </a:r>
            <a:r>
              <a:rPr lang="tr-TR" b="1" dirty="0" smtClean="0">
                <a:solidFill>
                  <a:srgbClr val="FF0000"/>
                </a:solidFill>
              </a:rPr>
              <a:t> Sendromu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4676775" cy="45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695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b="1" dirty="0" err="1" smtClean="0">
                <a:solidFill>
                  <a:schemeClr val="accent1"/>
                </a:solidFill>
              </a:rPr>
              <a:t>Refeeding</a:t>
            </a:r>
            <a:r>
              <a:rPr lang="tr-TR" b="1" dirty="0" smtClean="0">
                <a:solidFill>
                  <a:schemeClr val="accent1"/>
                </a:solidFill>
              </a:rPr>
              <a:t>-Yüksek </a:t>
            </a:r>
            <a:r>
              <a:rPr lang="tr-TR" b="1" dirty="0">
                <a:solidFill>
                  <a:schemeClr val="accent1"/>
                </a:solidFill>
              </a:rPr>
              <a:t>R</a:t>
            </a:r>
            <a:r>
              <a:rPr lang="tr-TR" b="1" dirty="0" smtClean="0">
                <a:solidFill>
                  <a:schemeClr val="accent1"/>
                </a:solidFill>
              </a:rPr>
              <a:t>isk Grupları</a:t>
            </a:r>
            <a:endParaRPr lang="tr-TR" b="1" dirty="0">
              <a:solidFill>
                <a:schemeClr val="accent1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sz="2600" dirty="0" smtClean="0"/>
          </a:p>
          <a:p>
            <a:r>
              <a:rPr lang="tr-TR" sz="2600" dirty="0" smtClean="0"/>
              <a:t>5-7 gün üzerinde oral alım alınmadıysa</a:t>
            </a:r>
          </a:p>
          <a:p>
            <a:endParaRPr lang="tr-TR" sz="2600" dirty="0" smtClean="0"/>
          </a:p>
          <a:p>
            <a:r>
              <a:rPr lang="tr-TR" sz="2600" dirty="0" smtClean="0"/>
              <a:t>VKI&lt;18,5 </a:t>
            </a:r>
          </a:p>
          <a:p>
            <a:endParaRPr lang="tr-TR" sz="2600" dirty="0" smtClean="0"/>
          </a:p>
          <a:p>
            <a:r>
              <a:rPr lang="tr-TR" sz="2600" dirty="0" smtClean="0"/>
              <a:t>Alkolizm, KT alımı, </a:t>
            </a:r>
            <a:r>
              <a:rPr lang="tr-TR" sz="2600" dirty="0" err="1" smtClean="0"/>
              <a:t>diüretik</a:t>
            </a:r>
            <a:r>
              <a:rPr lang="tr-TR" sz="2600" dirty="0" smtClean="0"/>
              <a:t> kullananlarda </a:t>
            </a:r>
          </a:p>
          <a:p>
            <a:endParaRPr lang="tr-T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</a:rPr>
              <a:t>Refeeding</a:t>
            </a:r>
            <a:r>
              <a:rPr lang="tr-TR" b="1" dirty="0" smtClean="0">
                <a:solidFill>
                  <a:srgbClr val="FF0000"/>
                </a:solidFill>
              </a:rPr>
              <a:t>-Klinik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tr-TR" sz="2600" dirty="0" smtClean="0"/>
              <a:t>   </a:t>
            </a:r>
            <a:endParaRPr lang="tr-TR" sz="2600" b="1" dirty="0" smtClean="0">
              <a:solidFill>
                <a:srgbClr val="FF0000"/>
              </a:solidFill>
            </a:endParaRPr>
          </a:p>
          <a:p>
            <a:r>
              <a:rPr lang="tr-TR" sz="2600" dirty="0" err="1" smtClean="0"/>
              <a:t>Periferik</a:t>
            </a:r>
            <a:r>
              <a:rPr lang="tr-TR" sz="2600" dirty="0" smtClean="0"/>
              <a:t> ödem</a:t>
            </a:r>
          </a:p>
          <a:p>
            <a:r>
              <a:rPr lang="tr-TR" sz="2600" dirty="0" smtClean="0"/>
              <a:t>KKY</a:t>
            </a:r>
          </a:p>
          <a:p>
            <a:r>
              <a:rPr lang="tr-TR" sz="2600" dirty="0" smtClean="0"/>
              <a:t>Kardiyak aritmi</a:t>
            </a:r>
          </a:p>
          <a:p>
            <a:r>
              <a:rPr lang="tr-TR" sz="2600" dirty="0" smtClean="0"/>
              <a:t>Solunum yetmezliği</a:t>
            </a:r>
          </a:p>
          <a:p>
            <a:r>
              <a:rPr lang="tr-TR" sz="2600" dirty="0" err="1" smtClean="0"/>
              <a:t>Deliryum</a:t>
            </a:r>
            <a:r>
              <a:rPr lang="tr-TR" sz="2600" dirty="0" smtClean="0"/>
              <a:t>,</a:t>
            </a:r>
            <a:r>
              <a:rPr lang="tr-TR" sz="2600" dirty="0" err="1" smtClean="0"/>
              <a:t>ensefalopati</a:t>
            </a:r>
            <a:endParaRPr lang="tr-TR" sz="2600" dirty="0" smtClean="0"/>
          </a:p>
          <a:p>
            <a:r>
              <a:rPr lang="tr-TR" sz="2600" dirty="0" smtClean="0"/>
              <a:t>Organ yetmezlikleri</a:t>
            </a:r>
          </a:p>
          <a:p>
            <a:r>
              <a:rPr lang="tr-TR" sz="2600" dirty="0" smtClean="0"/>
              <a:t>Sıvı </a:t>
            </a:r>
            <a:r>
              <a:rPr lang="tr-TR" sz="2600" dirty="0" err="1" smtClean="0"/>
              <a:t>retansiyonu</a:t>
            </a:r>
            <a:endParaRPr lang="tr-T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chemeClr val="accent1"/>
                </a:solidFill>
              </a:rPr>
              <a:t>Refeeding-Lab</a:t>
            </a:r>
            <a:endParaRPr lang="tr-TR" b="1" dirty="0">
              <a:solidFill>
                <a:schemeClr val="accent1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tr-TR" sz="2600" dirty="0" smtClean="0"/>
              <a:t>    </a:t>
            </a:r>
            <a:endParaRPr lang="tr-TR" sz="2600" b="1" dirty="0" smtClean="0">
              <a:solidFill>
                <a:srgbClr val="FF0000"/>
              </a:solidFill>
            </a:endParaRPr>
          </a:p>
          <a:p>
            <a:r>
              <a:rPr lang="tr-TR" sz="2600" dirty="0" err="1" smtClean="0"/>
              <a:t>Hipofosfatemi</a:t>
            </a:r>
            <a:endParaRPr lang="tr-TR" sz="2600" dirty="0" smtClean="0"/>
          </a:p>
          <a:p>
            <a:endParaRPr lang="tr-TR" sz="2600" dirty="0" smtClean="0"/>
          </a:p>
          <a:p>
            <a:r>
              <a:rPr lang="tr-TR" sz="2600" dirty="0" err="1" smtClean="0"/>
              <a:t>Hipokalemi</a:t>
            </a:r>
            <a:endParaRPr lang="tr-TR" sz="2600" dirty="0" smtClean="0"/>
          </a:p>
          <a:p>
            <a:endParaRPr lang="tr-TR" sz="2600" dirty="0" smtClean="0"/>
          </a:p>
          <a:p>
            <a:r>
              <a:rPr lang="tr-TR" sz="2600" dirty="0" err="1" smtClean="0"/>
              <a:t>Hipomanezemi</a:t>
            </a:r>
            <a:endParaRPr lang="tr-TR" sz="2600" dirty="0" smtClean="0"/>
          </a:p>
          <a:p>
            <a:endParaRPr lang="tr-TR" sz="2600" dirty="0" smtClean="0"/>
          </a:p>
          <a:p>
            <a:r>
              <a:rPr lang="tr-TR" sz="2600" dirty="0" err="1" smtClean="0"/>
              <a:t>Hipokalsemi</a:t>
            </a:r>
            <a:r>
              <a:rPr lang="tr-TR" sz="2600" dirty="0" smtClean="0"/>
              <a:t> olabilir yada olmayabilir</a:t>
            </a:r>
            <a:endParaRPr lang="tr-T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200" b="1" dirty="0">
                <a:solidFill>
                  <a:srgbClr val="FF0000"/>
                </a:solidFill>
              </a:rPr>
              <a:t>Ciddi </a:t>
            </a:r>
            <a:r>
              <a:rPr lang="tr-TR" sz="3200" b="1" dirty="0" err="1">
                <a:solidFill>
                  <a:srgbClr val="FF0000"/>
                </a:solidFill>
              </a:rPr>
              <a:t>refeeding</a:t>
            </a:r>
            <a:r>
              <a:rPr lang="tr-TR" sz="3200" b="1" dirty="0">
                <a:solidFill>
                  <a:srgbClr val="FF0000"/>
                </a:solidFill>
              </a:rPr>
              <a:t> sendromunda belirti ve semptomlar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55774"/>
            <a:ext cx="8208912" cy="4193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329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</a:rPr>
              <a:t>Refeeding</a:t>
            </a:r>
            <a:r>
              <a:rPr lang="tr-TR" b="1" dirty="0" smtClean="0">
                <a:solidFill>
                  <a:srgbClr val="FF0000"/>
                </a:solidFill>
              </a:rPr>
              <a:t> Sendromu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Düşük kalori</a:t>
            </a:r>
          </a:p>
          <a:p>
            <a:r>
              <a:rPr lang="tr-TR" dirty="0" smtClean="0"/>
              <a:t>10 günde etkin düzeye çıkma</a:t>
            </a:r>
          </a:p>
          <a:p>
            <a:r>
              <a:rPr lang="tr-TR" dirty="0" smtClean="0"/>
              <a:t>Başlangıçta düşük </a:t>
            </a:r>
            <a:r>
              <a:rPr lang="tr-TR" dirty="0" err="1" smtClean="0"/>
              <a:t>glukoz</a:t>
            </a:r>
            <a:r>
              <a:rPr lang="tr-TR" dirty="0" smtClean="0"/>
              <a:t> içerikli beslenme</a:t>
            </a:r>
          </a:p>
          <a:p>
            <a:r>
              <a:rPr lang="tr-TR" dirty="0" smtClean="0"/>
              <a:t>Sıvı kısıtlanması</a:t>
            </a:r>
          </a:p>
          <a:p>
            <a:r>
              <a:rPr lang="tr-TR" dirty="0" smtClean="0"/>
              <a:t>Elektrolit </a:t>
            </a:r>
            <a:r>
              <a:rPr lang="tr-TR" dirty="0" err="1" smtClean="0"/>
              <a:t>inbalansını</a:t>
            </a:r>
            <a:r>
              <a:rPr lang="tr-TR" dirty="0" smtClean="0"/>
              <a:t> düzeltmeli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chemeClr val="accent1"/>
                </a:solidFill>
              </a:rPr>
              <a:t>Malnütrisyon</a:t>
            </a:r>
            <a:endParaRPr lang="tr-TR" b="1" dirty="0">
              <a:solidFill>
                <a:schemeClr val="accent1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sz="2600" b="1" dirty="0" smtClean="0"/>
          </a:p>
          <a:p>
            <a:endParaRPr lang="tr-TR" sz="2600" b="1" dirty="0" smtClean="0"/>
          </a:p>
          <a:p>
            <a:endParaRPr lang="tr-TR" sz="2600" b="1" dirty="0" smtClean="0"/>
          </a:p>
          <a:p>
            <a:pPr marL="0" indent="0">
              <a:buNone/>
            </a:pPr>
            <a:r>
              <a:rPr lang="tr-TR" sz="2600" b="1" dirty="0" smtClean="0">
                <a:solidFill>
                  <a:srgbClr val="FF0000"/>
                </a:solidFill>
              </a:rPr>
              <a:t>          </a:t>
            </a:r>
            <a:r>
              <a:rPr lang="tr-TR" b="1" dirty="0" smtClean="0">
                <a:solidFill>
                  <a:srgbClr val="FF0000"/>
                </a:solidFill>
              </a:rPr>
              <a:t>Değerlendirme akla getirilmesi ile başlar</a:t>
            </a:r>
            <a:r>
              <a:rPr lang="tr-TR" sz="2600" b="1" dirty="0" smtClean="0">
                <a:solidFill>
                  <a:srgbClr val="FF0000"/>
                </a:solidFill>
              </a:rPr>
              <a:t>	</a:t>
            </a:r>
          </a:p>
          <a:p>
            <a:endParaRPr lang="tr-TR" sz="2600" dirty="0"/>
          </a:p>
        </p:txBody>
      </p:sp>
    </p:spTree>
    <p:extLst>
      <p:ext uri="{BB962C8B-B14F-4D97-AF65-F5344CB8AC3E}">
        <p14:creationId xmlns:p14="http://schemas.microsoft.com/office/powerpoint/2010/main" val="169567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698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dirty="0" smtClean="0">
                <a:solidFill>
                  <a:schemeClr val="accent1"/>
                </a:solidFill>
              </a:rPr>
              <a:t>  </a:t>
            </a:r>
            <a:r>
              <a:rPr lang="tr-TR" b="1" dirty="0" err="1" smtClean="0">
                <a:solidFill>
                  <a:schemeClr val="accent1"/>
                </a:solidFill>
              </a:rPr>
              <a:t>Refeeding</a:t>
            </a:r>
            <a:endParaRPr lang="tr-TR" b="1" dirty="0" smtClean="0">
              <a:solidFill>
                <a:schemeClr val="accent1"/>
              </a:solidFill>
            </a:endParaRPr>
          </a:p>
          <a:p>
            <a:pPr>
              <a:buNone/>
            </a:pPr>
            <a:endParaRPr lang="tr-TR" b="1" dirty="0" smtClean="0">
              <a:solidFill>
                <a:schemeClr val="accent1"/>
              </a:solidFill>
            </a:endParaRPr>
          </a:p>
          <a:p>
            <a:r>
              <a:rPr lang="tr-TR" dirty="0" smtClean="0"/>
              <a:t>Enteral ve/veya parenteral beslenme desteği planının detaylı olarak çizilmesi gereklidir </a:t>
            </a:r>
          </a:p>
          <a:p>
            <a:r>
              <a:rPr lang="tr-TR" dirty="0" smtClean="0"/>
              <a:t>Beslenme desteğine </a:t>
            </a:r>
            <a:r>
              <a:rPr lang="tr-TR" b="1" dirty="0" smtClean="0"/>
              <a:t> total günlük ihtiyacın %25’i </a:t>
            </a:r>
            <a:r>
              <a:rPr lang="tr-TR" dirty="0" smtClean="0"/>
              <a:t>olarak başlanmalı, 5-7gün içerisinde </a:t>
            </a:r>
            <a:r>
              <a:rPr lang="tr-TR" b="1" dirty="0" smtClean="0"/>
              <a:t>basamaklı</a:t>
            </a:r>
            <a:r>
              <a:rPr lang="tr-TR" dirty="0" smtClean="0"/>
              <a:t>  arttırılmalıdır</a:t>
            </a:r>
          </a:p>
          <a:p>
            <a:r>
              <a:rPr lang="tr-TR" dirty="0" smtClean="0"/>
              <a:t>Açlık süresi uzun olan çok ağır vakalarda beslenme desteği 5 kcal/kg/gün’e kadar indirilebilir.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Elektrolit Desteği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 smtClean="0"/>
              <a:t>Tüm hastalarda başlangıçta ve </a:t>
            </a:r>
            <a:r>
              <a:rPr lang="tr-TR" dirty="0" err="1" smtClean="0"/>
              <a:t>refeeding</a:t>
            </a:r>
            <a:r>
              <a:rPr lang="tr-TR" dirty="0" smtClean="0"/>
              <a:t> sendromu gelişme riski taşıyan hastalarda günlük olarak elektrolit takibi yapılmalıdır.</a:t>
            </a:r>
          </a:p>
          <a:p>
            <a:r>
              <a:rPr lang="tr-TR" dirty="0" smtClean="0"/>
              <a:t>Uzun süreli açlık sonrası beslenmeye başlanıldığında özellikle </a:t>
            </a:r>
            <a:r>
              <a:rPr lang="tr-TR" b="1" dirty="0" smtClean="0"/>
              <a:t>potasyum</a:t>
            </a:r>
            <a:r>
              <a:rPr lang="tr-TR" dirty="0" smtClean="0"/>
              <a:t>, </a:t>
            </a:r>
            <a:r>
              <a:rPr lang="tr-TR" b="1" dirty="0" smtClean="0"/>
              <a:t>fosfat</a:t>
            </a:r>
            <a:r>
              <a:rPr lang="tr-TR" dirty="0" smtClean="0"/>
              <a:t> ve </a:t>
            </a:r>
            <a:r>
              <a:rPr lang="tr-TR" b="1" dirty="0" smtClean="0"/>
              <a:t>magnezyum</a:t>
            </a:r>
            <a:r>
              <a:rPr lang="tr-TR" dirty="0" smtClean="0"/>
              <a:t> seviyelerine dikkat edilmelidir. </a:t>
            </a:r>
          </a:p>
          <a:p>
            <a:r>
              <a:rPr lang="tr-TR" dirty="0" smtClean="0"/>
              <a:t>Eksikse </a:t>
            </a:r>
            <a:r>
              <a:rPr lang="tr-TR" dirty="0" err="1" smtClean="0"/>
              <a:t>replase</a:t>
            </a:r>
            <a:r>
              <a:rPr lang="tr-TR" dirty="0" smtClean="0"/>
              <a:t> edilmeli.</a:t>
            </a:r>
          </a:p>
          <a:p>
            <a:r>
              <a:rPr lang="tr-TR" dirty="0" smtClean="0"/>
              <a:t>Akut / kronik böbrek hastalığı varlığında </a:t>
            </a:r>
            <a:r>
              <a:rPr lang="tr-TR" dirty="0" err="1" smtClean="0"/>
              <a:t>replasmanlar</a:t>
            </a:r>
            <a:r>
              <a:rPr lang="tr-TR" dirty="0" smtClean="0"/>
              <a:t> kişiye özel olmalı, hastanede yakın takip yapılmalıdır.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/>
            </a:r>
            <a:br>
              <a:rPr lang="tr-TR" dirty="0" smtClean="0">
                <a:solidFill>
                  <a:srgbClr val="FF0000"/>
                </a:solidFill>
              </a:rPr>
            </a:br>
            <a:r>
              <a:rPr lang="tr-TR" b="1" dirty="0" smtClean="0">
                <a:solidFill>
                  <a:srgbClr val="FF0000"/>
                </a:solidFill>
              </a:rPr>
              <a:t>Sıvı Desteği  </a:t>
            </a:r>
            <a:r>
              <a:rPr lang="tr-TR" b="1" dirty="0">
                <a:solidFill>
                  <a:srgbClr val="FF0000"/>
                </a:solidFill>
              </a:rPr>
              <a:t/>
            </a:r>
            <a:br>
              <a:rPr lang="tr-TR" b="1" dirty="0">
                <a:solidFill>
                  <a:srgbClr val="FF0000"/>
                </a:solidFill>
              </a:rPr>
            </a:b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T</a:t>
            </a:r>
            <a:r>
              <a:rPr lang="tr-TR" dirty="0" smtClean="0"/>
              <a:t>oplam 20-40ml/kg/gün olacak şekilde üçte ikisi %5 dekstroz, üçte biri </a:t>
            </a:r>
            <a:r>
              <a:rPr lang="tr-TR" dirty="0" err="1" smtClean="0"/>
              <a:t>salin</a:t>
            </a:r>
            <a:r>
              <a:rPr lang="tr-TR" dirty="0" smtClean="0"/>
              <a:t> (veya eşdeğeri </a:t>
            </a:r>
            <a:r>
              <a:rPr lang="tr-TR" dirty="0" err="1" smtClean="0"/>
              <a:t>mixt</a:t>
            </a:r>
            <a:r>
              <a:rPr lang="tr-TR" dirty="0" smtClean="0"/>
              <a:t> mayi) solüsyonu olacak şekilde </a:t>
            </a:r>
            <a:r>
              <a:rPr lang="tr-TR" dirty="0" err="1" smtClean="0"/>
              <a:t>periferden</a:t>
            </a:r>
            <a:r>
              <a:rPr lang="tr-TR" dirty="0" smtClean="0"/>
              <a:t> verilebilir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accent1"/>
                </a:solidFill>
              </a:rPr>
              <a:t>Vitamin Desteği</a:t>
            </a:r>
            <a:endParaRPr lang="tr-TR" b="1" dirty="0">
              <a:solidFill>
                <a:schemeClr val="accent1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En az 3 gün 200-300 mg </a:t>
            </a:r>
            <a:r>
              <a:rPr lang="tr-TR" dirty="0" err="1" smtClean="0"/>
              <a:t>tiamin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6731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>
                <a:solidFill>
                  <a:schemeClr val="tx2"/>
                </a:solidFill>
              </a:rPr>
              <a:t>ARAŞTIRMALARIN KANIT DEĞERLERİ VE KANIT KATEGORİLERİ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556792"/>
            <a:ext cx="8051800" cy="311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625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US Preventive Services Task </a:t>
            </a:r>
            <a:r>
              <a:rPr lang="en-US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Force’e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göre</a:t>
            </a:r>
            <a:r>
              <a:rPr lang="tr-T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Kanıt Kategorileri</a:t>
            </a:r>
            <a:endParaRPr lang="tr-TR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tr-TR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756084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457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err="1">
                <a:solidFill>
                  <a:srgbClr val="FF0000"/>
                </a:solidFill>
              </a:rPr>
              <a:t>Malnutrisyonun</a:t>
            </a:r>
            <a:r>
              <a:rPr lang="tr-TR" b="1" dirty="0">
                <a:solidFill>
                  <a:srgbClr val="FF0000"/>
                </a:solidFill>
              </a:rPr>
              <a:t>  Sonuçları</a:t>
            </a: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38300"/>
            <a:ext cx="8208912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935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500042"/>
            <a:ext cx="8229600" cy="928694"/>
          </a:xfrm>
        </p:spPr>
        <p:txBody>
          <a:bodyPr>
            <a:noAutofit/>
          </a:bodyPr>
          <a:lstStyle/>
          <a:p>
            <a:pPr algn="l"/>
            <a:r>
              <a:rPr lang="tr-TR" sz="3200" b="1" dirty="0" err="1" smtClean="0">
                <a:solidFill>
                  <a:srgbClr val="FF0000"/>
                </a:solidFill>
              </a:rPr>
              <a:t>Malnutrisyonun</a:t>
            </a:r>
            <a:r>
              <a:rPr lang="tr-TR" sz="3200" b="1" dirty="0" smtClean="0">
                <a:solidFill>
                  <a:srgbClr val="FF0000"/>
                </a:solidFill>
              </a:rPr>
              <a:t> </a:t>
            </a:r>
            <a:r>
              <a:rPr lang="tr-TR" sz="3200" b="1" dirty="0">
                <a:solidFill>
                  <a:srgbClr val="FF0000"/>
                </a:solidFill>
              </a:rPr>
              <a:t> </a:t>
            </a:r>
            <a:r>
              <a:rPr lang="tr-TR" sz="3200" b="1" dirty="0" smtClean="0">
                <a:solidFill>
                  <a:srgbClr val="FF0000"/>
                </a:solidFill>
              </a:rPr>
              <a:t>Sonuçları</a:t>
            </a:r>
            <a:r>
              <a:rPr lang="tr-TR" sz="3200" dirty="0" smtClean="0"/>
              <a:t/>
            </a:r>
            <a:br>
              <a:rPr lang="tr-TR" sz="3200" dirty="0" smtClean="0"/>
            </a:br>
            <a:endParaRPr lang="tr-TR" sz="32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600" dirty="0" smtClean="0"/>
              <a:t>Artmış bası yarası riski</a:t>
            </a:r>
          </a:p>
          <a:p>
            <a:r>
              <a:rPr lang="tr-TR" sz="2600" dirty="0" smtClean="0"/>
              <a:t>Yara iyileşmesinde gecikme</a:t>
            </a:r>
          </a:p>
          <a:p>
            <a:r>
              <a:rPr lang="tr-TR" sz="2600" dirty="0" err="1" smtClean="0"/>
              <a:t>İmmünsüpresyon</a:t>
            </a:r>
            <a:endParaRPr lang="tr-TR" sz="2600" dirty="0" smtClean="0"/>
          </a:p>
          <a:p>
            <a:r>
              <a:rPr lang="tr-TR" sz="2600" dirty="0" smtClean="0"/>
              <a:t>Artmış </a:t>
            </a:r>
            <a:r>
              <a:rPr lang="tr-TR" sz="2600" dirty="0" err="1" smtClean="0"/>
              <a:t>infeksiyon</a:t>
            </a:r>
            <a:r>
              <a:rPr lang="tr-TR" sz="2600" dirty="0" smtClean="0"/>
              <a:t> riski</a:t>
            </a:r>
          </a:p>
          <a:p>
            <a:r>
              <a:rPr lang="tr-TR" sz="2600" dirty="0" smtClean="0"/>
              <a:t>Kas kitlesinde ve fonksiyonunda kaybı nedeniyle artmış düşme riski</a:t>
            </a:r>
          </a:p>
          <a:p>
            <a:r>
              <a:rPr lang="tr-TR" sz="2600" dirty="0" smtClean="0"/>
              <a:t>Uzun yatış süresi</a:t>
            </a:r>
          </a:p>
          <a:p>
            <a:r>
              <a:rPr lang="tr-TR" sz="2600" dirty="0" smtClean="0"/>
              <a:t>Yüksek maliyet</a:t>
            </a:r>
          </a:p>
          <a:p>
            <a:r>
              <a:rPr lang="tr-TR" sz="2600" dirty="0" smtClean="0"/>
              <a:t>Artmış </a:t>
            </a:r>
            <a:r>
              <a:rPr lang="tr-TR" sz="2600" dirty="0" err="1" smtClean="0"/>
              <a:t>mortalite</a:t>
            </a:r>
            <a:endParaRPr lang="tr-TR" sz="2600" dirty="0" smtClean="0"/>
          </a:p>
          <a:p>
            <a:pPr>
              <a:buNone/>
            </a:pPr>
            <a:endParaRPr lang="tr-T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3200" b="1" dirty="0" err="1" smtClean="0">
                <a:solidFill>
                  <a:srgbClr val="0070C0"/>
                </a:solidFill>
              </a:rPr>
              <a:t>Malnutrisyonun</a:t>
            </a:r>
            <a:r>
              <a:rPr lang="tr-TR" sz="3200" b="1" dirty="0" smtClean="0">
                <a:solidFill>
                  <a:srgbClr val="0070C0"/>
                </a:solidFill>
              </a:rPr>
              <a:t> tedavisi ile;</a:t>
            </a:r>
            <a:br>
              <a:rPr lang="tr-TR" sz="3200" b="1" dirty="0" smtClean="0">
                <a:solidFill>
                  <a:srgbClr val="0070C0"/>
                </a:solidFill>
              </a:rPr>
            </a:br>
            <a:endParaRPr lang="tr-TR" sz="3200" b="1" dirty="0">
              <a:solidFill>
                <a:srgbClr val="0070C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600" dirty="0" smtClean="0"/>
              <a:t>Komplikasyon oranları azalır</a:t>
            </a:r>
          </a:p>
          <a:p>
            <a:endParaRPr lang="tr-TR" sz="2600" dirty="0" smtClean="0"/>
          </a:p>
          <a:p>
            <a:r>
              <a:rPr lang="tr-TR" sz="2600" dirty="0" smtClean="0"/>
              <a:t>Hastanede kalış süreleri kısalır</a:t>
            </a:r>
          </a:p>
          <a:p>
            <a:endParaRPr lang="tr-TR" sz="2600" dirty="0" smtClean="0"/>
          </a:p>
          <a:p>
            <a:r>
              <a:rPr lang="tr-TR" sz="2600" dirty="0" smtClean="0"/>
              <a:t>Tekrar yatış oranları azalır</a:t>
            </a:r>
          </a:p>
          <a:p>
            <a:endParaRPr lang="tr-TR" sz="2600" dirty="0" smtClean="0"/>
          </a:p>
          <a:p>
            <a:r>
              <a:rPr lang="tr-TR" sz="2600" dirty="0" smtClean="0"/>
              <a:t>Maliyet azalır</a:t>
            </a:r>
          </a:p>
          <a:p>
            <a:endParaRPr lang="tr-TR" sz="2600" dirty="0" smtClean="0"/>
          </a:p>
          <a:p>
            <a:r>
              <a:rPr lang="tr-TR" sz="2600" dirty="0" err="1" smtClean="0"/>
              <a:t>Mortalite</a:t>
            </a:r>
            <a:r>
              <a:rPr lang="tr-TR" sz="2600" dirty="0" smtClean="0"/>
              <a:t> azalır</a:t>
            </a:r>
          </a:p>
          <a:p>
            <a:endParaRPr lang="tr-T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>
                <a:solidFill>
                  <a:srgbClr val="FF0000"/>
                </a:solidFill>
              </a:rPr>
              <a:t>Nütrisyonda</a:t>
            </a:r>
            <a:r>
              <a:rPr lang="tr-TR" dirty="0" smtClean="0">
                <a:solidFill>
                  <a:srgbClr val="FF0000"/>
                </a:solidFill>
              </a:rPr>
              <a:t> Hedefler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endParaRPr lang="tr-TR" dirty="0" smtClean="0"/>
          </a:p>
          <a:p>
            <a:pPr>
              <a:buNone/>
            </a:pPr>
            <a:r>
              <a:rPr lang="tr-TR" sz="5100" b="1" dirty="0" smtClean="0">
                <a:solidFill>
                  <a:srgbClr val="C00000"/>
                </a:solidFill>
              </a:rPr>
              <a:t>Önceki amaçlar:</a:t>
            </a:r>
          </a:p>
          <a:p>
            <a:r>
              <a:rPr lang="tr-TR" sz="5100" b="1" dirty="0" smtClean="0"/>
              <a:t>Vücut kitlesini korumak</a:t>
            </a:r>
          </a:p>
          <a:p>
            <a:r>
              <a:rPr lang="tr-TR" sz="5100" dirty="0" err="1" smtClean="0"/>
              <a:t>Metabolik</a:t>
            </a:r>
            <a:r>
              <a:rPr lang="tr-TR" sz="5100" dirty="0" smtClean="0"/>
              <a:t> komplikasyonlardan uzak kalmak</a:t>
            </a:r>
          </a:p>
          <a:p>
            <a:pPr marL="0" indent="0">
              <a:buNone/>
            </a:pPr>
            <a:endParaRPr lang="tr-TR" sz="5100" dirty="0" smtClean="0"/>
          </a:p>
          <a:p>
            <a:pPr>
              <a:buNone/>
            </a:pPr>
            <a:r>
              <a:rPr lang="tr-TR" sz="5100" b="1" dirty="0" smtClean="0">
                <a:solidFill>
                  <a:srgbClr val="C00000"/>
                </a:solidFill>
              </a:rPr>
              <a:t>Yeni hedefler: </a:t>
            </a:r>
            <a:endParaRPr lang="tr-TR" sz="5100" b="1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tr-TR" sz="8000" b="1" dirty="0" smtClean="0"/>
              <a:t>.</a:t>
            </a:r>
            <a:r>
              <a:rPr lang="tr-TR" sz="5100" b="1" dirty="0" smtClean="0">
                <a:solidFill>
                  <a:srgbClr val="C00000"/>
                </a:solidFill>
              </a:rPr>
              <a:t>    </a:t>
            </a:r>
            <a:r>
              <a:rPr lang="tr-TR" sz="5100" b="1" dirty="0" err="1" smtClean="0"/>
              <a:t>Metabolik</a:t>
            </a:r>
            <a:r>
              <a:rPr lang="tr-TR" sz="5100" b="1" dirty="0" smtClean="0"/>
              <a:t> cevabı kuvvetlendirmek</a:t>
            </a:r>
          </a:p>
          <a:p>
            <a:r>
              <a:rPr lang="tr-TR" sz="5100" dirty="0" smtClean="0"/>
              <a:t>Kaybedilen vücut kitlesini geri koymak</a:t>
            </a:r>
          </a:p>
          <a:p>
            <a:r>
              <a:rPr lang="tr-TR" sz="5100" dirty="0" err="1" smtClean="0"/>
              <a:t>Oksidatif</a:t>
            </a:r>
            <a:r>
              <a:rPr lang="tr-TR" sz="5100" dirty="0" smtClean="0"/>
              <a:t> stresi engellemek</a:t>
            </a:r>
          </a:p>
          <a:p>
            <a:pPr lvl="1"/>
            <a:r>
              <a:rPr lang="tr-TR" sz="5100" dirty="0" err="1" smtClean="0"/>
              <a:t>İmmun</a:t>
            </a:r>
            <a:r>
              <a:rPr lang="tr-TR" sz="5100" dirty="0" smtClean="0"/>
              <a:t> cevabı modüle etmek </a:t>
            </a:r>
            <a:r>
              <a:rPr lang="tr-TR" sz="5100" dirty="0" err="1" smtClean="0"/>
              <a:t>Enteral</a:t>
            </a:r>
            <a:r>
              <a:rPr lang="tr-TR" sz="5100" dirty="0" smtClean="0"/>
              <a:t> beslenme (GALT):</a:t>
            </a:r>
          </a:p>
          <a:p>
            <a:pPr lvl="2"/>
            <a:r>
              <a:rPr lang="tr-TR" sz="5100" dirty="0" smtClean="0"/>
              <a:t>Uygun makro ve </a:t>
            </a:r>
            <a:r>
              <a:rPr lang="tr-TR" sz="5100" dirty="0" err="1" smtClean="0"/>
              <a:t>mikronutrients</a:t>
            </a:r>
            <a:r>
              <a:rPr lang="tr-TR" sz="5100" dirty="0" smtClean="0"/>
              <a:t>: </a:t>
            </a:r>
            <a:r>
              <a:rPr lang="tr-TR" sz="5100" dirty="0" err="1" smtClean="0"/>
              <a:t>Glutamine</a:t>
            </a:r>
            <a:r>
              <a:rPr lang="tr-TR" sz="5100" dirty="0" smtClean="0"/>
              <a:t>, </a:t>
            </a:r>
            <a:r>
              <a:rPr lang="tr-TR" sz="5100" dirty="0" err="1" smtClean="0"/>
              <a:t>arginine</a:t>
            </a:r>
            <a:r>
              <a:rPr lang="tr-TR" sz="5100" dirty="0" smtClean="0"/>
              <a:t>, omega-3-FA, </a:t>
            </a:r>
            <a:r>
              <a:rPr lang="tr-TR" sz="5100" dirty="0" err="1" smtClean="0"/>
              <a:t>antioxidants</a:t>
            </a:r>
            <a:endParaRPr lang="tr-TR" sz="5100" dirty="0" smtClean="0"/>
          </a:p>
          <a:p>
            <a:pPr lvl="1"/>
            <a:r>
              <a:rPr lang="tr-TR" sz="5100" dirty="0" err="1" smtClean="0"/>
              <a:t>İnflamatuar</a:t>
            </a:r>
            <a:r>
              <a:rPr lang="tr-TR" sz="5100" dirty="0" smtClean="0"/>
              <a:t> cevabı modüle etmek: Uygun </a:t>
            </a:r>
            <a:r>
              <a:rPr lang="tr-TR" sz="5100" dirty="0" err="1" smtClean="0"/>
              <a:t>lipid</a:t>
            </a:r>
            <a:r>
              <a:rPr lang="tr-TR" sz="5100" dirty="0" smtClean="0"/>
              <a:t> seçenekleri</a:t>
            </a:r>
          </a:p>
          <a:p>
            <a:pPr lvl="1"/>
            <a:endParaRPr lang="tr-TR" sz="5100" dirty="0" smtClean="0"/>
          </a:p>
          <a:p>
            <a:pPr lvl="1"/>
            <a:endParaRPr lang="tr-TR" sz="5100" dirty="0" smtClean="0"/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     </a:t>
            </a:r>
            <a:r>
              <a:rPr lang="tr-TR" sz="3600" dirty="0" smtClean="0">
                <a:solidFill>
                  <a:srgbClr val="FF0000"/>
                </a:solidFill>
              </a:rPr>
              <a:t>→ </a:t>
            </a:r>
            <a:r>
              <a:rPr lang="tr-TR" sz="3600" dirty="0" smtClean="0"/>
              <a:t>Hastayı değerlendir </a:t>
            </a:r>
          </a:p>
          <a:p>
            <a:pPr>
              <a:buNone/>
            </a:pPr>
            <a:r>
              <a:rPr lang="tr-TR" sz="3600" dirty="0" smtClean="0">
                <a:solidFill>
                  <a:srgbClr val="FF0000"/>
                </a:solidFill>
              </a:rPr>
              <a:t>     →</a:t>
            </a:r>
            <a:r>
              <a:rPr lang="tr-TR" sz="3600" dirty="0" smtClean="0"/>
              <a:t> Enerji ihtiyacını sapta </a:t>
            </a:r>
          </a:p>
          <a:p>
            <a:pPr>
              <a:buNone/>
            </a:pPr>
            <a:r>
              <a:rPr lang="tr-TR" sz="3600" dirty="0" smtClean="0"/>
              <a:t>     </a:t>
            </a:r>
            <a:r>
              <a:rPr lang="tr-TR" sz="3600" dirty="0" smtClean="0">
                <a:solidFill>
                  <a:srgbClr val="FF0000"/>
                </a:solidFill>
              </a:rPr>
              <a:t>→</a:t>
            </a:r>
            <a:r>
              <a:rPr lang="tr-TR" sz="3600" dirty="0" smtClean="0"/>
              <a:t> Uygun erişim yoluna karar ver </a:t>
            </a:r>
          </a:p>
          <a:p>
            <a:pPr>
              <a:buNone/>
            </a:pPr>
            <a:r>
              <a:rPr lang="tr-TR" sz="3600" dirty="0" smtClean="0"/>
              <a:t>     </a:t>
            </a:r>
            <a:r>
              <a:rPr lang="tr-TR" sz="3600" dirty="0" smtClean="0">
                <a:solidFill>
                  <a:srgbClr val="FF0000"/>
                </a:solidFill>
              </a:rPr>
              <a:t>→</a:t>
            </a:r>
            <a:r>
              <a:rPr lang="tr-TR" sz="3600" dirty="0" smtClean="0"/>
              <a:t> Hastaya uygun formülü seç </a:t>
            </a:r>
          </a:p>
          <a:p>
            <a:pPr>
              <a:buNone/>
            </a:pPr>
            <a:r>
              <a:rPr lang="tr-TR" sz="3600" dirty="0" smtClean="0"/>
              <a:t>                      ve </a:t>
            </a:r>
          </a:p>
          <a:p>
            <a:pPr>
              <a:buNone/>
            </a:pPr>
            <a:r>
              <a:rPr lang="tr-TR" sz="3600" dirty="0" smtClean="0"/>
              <a:t>         </a:t>
            </a:r>
            <a:r>
              <a:rPr lang="tr-TR" sz="4400" b="1" dirty="0" smtClean="0">
                <a:solidFill>
                  <a:srgbClr val="FF0000"/>
                </a:solidFill>
              </a:rPr>
              <a:t>→ </a:t>
            </a:r>
            <a:r>
              <a:rPr lang="tr-TR" sz="4400" b="1" dirty="0" err="1" smtClean="0">
                <a:solidFill>
                  <a:srgbClr val="FF0000"/>
                </a:solidFill>
              </a:rPr>
              <a:t>Nütrisyona</a:t>
            </a:r>
            <a:r>
              <a:rPr lang="tr-TR" sz="4400" b="1" dirty="0" smtClean="0">
                <a:solidFill>
                  <a:srgbClr val="FF0000"/>
                </a:solidFill>
              </a:rPr>
              <a:t> başla!</a:t>
            </a:r>
            <a:endParaRPr lang="tr-TR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Beslenmenin Değerlendirilmesi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04864"/>
            <a:ext cx="5972175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078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chemeClr val="accent1"/>
                </a:solidFill>
              </a:rPr>
              <a:t>Beslenmenin Değerlendirilmesi</a:t>
            </a:r>
            <a:endParaRPr lang="tr-TR" dirty="0">
              <a:solidFill>
                <a:schemeClr val="accent1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Rutin </a:t>
            </a:r>
            <a:r>
              <a:rPr lang="tr-TR" dirty="0" err="1" smtClean="0"/>
              <a:t>anamnez</a:t>
            </a:r>
            <a:r>
              <a:rPr lang="tr-TR" dirty="0" smtClean="0"/>
              <a:t>(kilo kaybı? iştah durumu?)</a:t>
            </a:r>
          </a:p>
          <a:p>
            <a:r>
              <a:rPr lang="tr-TR" dirty="0" smtClean="0"/>
              <a:t>Tarama testleri</a:t>
            </a:r>
          </a:p>
          <a:p>
            <a:r>
              <a:rPr lang="tr-TR" dirty="0" smtClean="0"/>
              <a:t>Rutin FM( </a:t>
            </a:r>
            <a:r>
              <a:rPr lang="tr-TR" dirty="0" err="1" smtClean="0"/>
              <a:t>saç,deri</a:t>
            </a:r>
            <a:r>
              <a:rPr lang="tr-TR" dirty="0" smtClean="0"/>
              <a:t>, ağız mukozası, </a:t>
            </a:r>
            <a:r>
              <a:rPr lang="tr-TR" dirty="0" err="1" smtClean="0"/>
              <a:t>pretibial</a:t>
            </a:r>
            <a:r>
              <a:rPr lang="tr-TR" dirty="0" smtClean="0"/>
              <a:t> ödem….)</a:t>
            </a:r>
          </a:p>
          <a:p>
            <a:r>
              <a:rPr lang="tr-TR" dirty="0" err="1" smtClean="0"/>
              <a:t>Lab</a:t>
            </a:r>
            <a:endParaRPr lang="tr-TR" dirty="0" smtClean="0"/>
          </a:p>
          <a:p>
            <a:r>
              <a:rPr lang="tr-TR" dirty="0" smtClean="0"/>
              <a:t>Görüntüleme 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29576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Öğrenin Hedefleri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Malnütrisyonu</a:t>
            </a:r>
            <a:r>
              <a:rPr lang="tr-TR" dirty="0" smtClean="0"/>
              <a:t> tanımlayabilir</a:t>
            </a:r>
          </a:p>
          <a:p>
            <a:r>
              <a:rPr lang="tr-TR" dirty="0" err="1" smtClean="0"/>
              <a:t>Malnütrisyonun</a:t>
            </a:r>
            <a:r>
              <a:rPr lang="tr-TR" dirty="0" smtClean="0"/>
              <a:t> nedenleri bilir</a:t>
            </a:r>
          </a:p>
          <a:p>
            <a:r>
              <a:rPr lang="tr-TR" dirty="0" err="1" smtClean="0"/>
              <a:t>Malnütrisyonun</a:t>
            </a:r>
            <a:r>
              <a:rPr lang="tr-TR" dirty="0" smtClean="0"/>
              <a:t> sonuçları bilir</a:t>
            </a:r>
          </a:p>
          <a:p>
            <a:r>
              <a:rPr lang="tr-TR" dirty="0" smtClean="0"/>
              <a:t>Oral-</a:t>
            </a:r>
            <a:r>
              <a:rPr lang="tr-TR" dirty="0" err="1" smtClean="0"/>
              <a:t>enteral</a:t>
            </a:r>
            <a:r>
              <a:rPr lang="tr-TR" dirty="0" smtClean="0"/>
              <a:t> beslenmenin nasıl yapılacağını bilir</a:t>
            </a:r>
          </a:p>
          <a:p>
            <a:r>
              <a:rPr lang="tr-TR" dirty="0" err="1" smtClean="0"/>
              <a:t>Parenteral</a:t>
            </a:r>
            <a:r>
              <a:rPr lang="tr-TR" dirty="0" smtClean="0"/>
              <a:t> beslenmeyi bilir</a:t>
            </a:r>
          </a:p>
          <a:p>
            <a:r>
              <a:rPr lang="tr-TR" dirty="0" err="1" smtClean="0"/>
              <a:t>Refeeding</a:t>
            </a:r>
            <a:r>
              <a:rPr lang="tr-TR" dirty="0" smtClean="0"/>
              <a:t> sendromunu ve </a:t>
            </a:r>
            <a:r>
              <a:rPr lang="tr-TR" smtClean="0"/>
              <a:t>tedavisini bilir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2022304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Tarama Testleri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992888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452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tx2"/>
                </a:solidFill>
              </a:rPr>
              <a:t>Tarama Testleri</a:t>
            </a:r>
            <a:endParaRPr lang="tr-TR" b="1" dirty="0">
              <a:solidFill>
                <a:schemeClr val="tx2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Yaşlılarda </a:t>
            </a:r>
            <a:r>
              <a:rPr lang="tr-TR" dirty="0" err="1" smtClean="0"/>
              <a:t>gnrı</a:t>
            </a:r>
            <a:r>
              <a:rPr lang="tr-TR" dirty="0" smtClean="0"/>
              <a:t> indeksi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1409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Tarama Testleri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GLİM kriterleri</a:t>
            </a:r>
          </a:p>
          <a:p>
            <a:endParaRPr lang="tr-TR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276872"/>
            <a:ext cx="6477000" cy="401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342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tx2"/>
                </a:solidFill>
              </a:rPr>
              <a:t>GLİM Kriterleri</a:t>
            </a:r>
            <a:endParaRPr lang="tr-TR" b="1" dirty="0">
              <a:solidFill>
                <a:schemeClr val="tx2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1772816"/>
            <a:ext cx="7943850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58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229600" cy="1631976"/>
          </a:xfrm>
        </p:spPr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NRS 2002</a:t>
            </a:r>
            <a:endParaRPr lang="tr-TR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63688" y="1484784"/>
            <a:ext cx="5072097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NRS 2002</a:t>
            </a:r>
            <a:endParaRPr lang="tr-TR" dirty="0">
              <a:solidFill>
                <a:srgbClr val="FF0000"/>
              </a:solidFill>
            </a:endParaRPr>
          </a:p>
        </p:txBody>
      </p:sp>
      <p:pic>
        <p:nvPicPr>
          <p:cNvPr id="4" name="3 İçerik Yer Tutucusu" descr="Ekran Alıntısı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1600" y="1772816"/>
            <a:ext cx="7796781" cy="45862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3200" b="1" dirty="0" smtClean="0">
                <a:solidFill>
                  <a:schemeClr val="tx2"/>
                </a:solidFill>
              </a:rPr>
              <a:t>NRS 2002-Değerlendirme</a:t>
            </a:r>
            <a:endParaRPr lang="tr-TR" sz="3200" b="1" dirty="0">
              <a:solidFill>
                <a:schemeClr val="tx2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sz="2600" dirty="0" smtClean="0"/>
          </a:p>
          <a:p>
            <a:r>
              <a:rPr lang="tr-TR" sz="2600" dirty="0" smtClean="0"/>
              <a:t>Başlangıç taramasında, </a:t>
            </a:r>
          </a:p>
          <a:p>
            <a:r>
              <a:rPr lang="tr-TR" sz="2600" b="1" dirty="0" smtClean="0">
                <a:solidFill>
                  <a:srgbClr val="FF0000"/>
                </a:solidFill>
              </a:rPr>
              <a:t>Evet: </a:t>
            </a:r>
            <a:r>
              <a:rPr lang="tr-TR" sz="2600" dirty="0" smtClean="0"/>
              <a:t>Eğer herhangi bir sorunun yanıtı evet ise, tablo 1’e geçilir </a:t>
            </a:r>
          </a:p>
          <a:p>
            <a:r>
              <a:rPr lang="tr-TR" sz="2600" b="1" dirty="0" smtClean="0">
                <a:solidFill>
                  <a:srgbClr val="FF0000"/>
                </a:solidFill>
              </a:rPr>
              <a:t>Hayır: </a:t>
            </a:r>
            <a:r>
              <a:rPr lang="tr-TR" sz="2600" dirty="0" smtClean="0"/>
              <a:t>Tamamı hayırsa, hasta her hafta taranır. </a:t>
            </a:r>
            <a:r>
              <a:rPr lang="tr-TR" sz="2600" dirty="0" err="1" smtClean="0"/>
              <a:t>Major</a:t>
            </a:r>
            <a:r>
              <a:rPr lang="tr-TR" sz="2600" dirty="0" smtClean="0"/>
              <a:t> operasyon yapılacaksa, olası risk durumlarına karşı “önlem niteliğinde” bir </a:t>
            </a:r>
            <a:r>
              <a:rPr lang="tr-TR" sz="2600" dirty="0" err="1" smtClean="0"/>
              <a:t>nütrisyon</a:t>
            </a:r>
            <a:r>
              <a:rPr lang="tr-TR" sz="2600" dirty="0" smtClean="0"/>
              <a:t> planı geliştirilir</a:t>
            </a:r>
            <a:endParaRPr lang="tr-T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NRS 2002-DEĞERLENDİRME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600" dirty="0" smtClean="0"/>
              <a:t>NRS 2002 de hastalar beslenme yetersizliği ve hastalık şiddeti bakımından değerlendirilir ve </a:t>
            </a:r>
            <a:r>
              <a:rPr lang="tr-TR" sz="2600" dirty="0" err="1" smtClean="0"/>
              <a:t>skorlanırlar</a:t>
            </a:r>
            <a:r>
              <a:rPr lang="tr-TR" sz="2600" dirty="0" smtClean="0"/>
              <a:t>: </a:t>
            </a:r>
          </a:p>
          <a:p>
            <a:r>
              <a:rPr lang="tr-TR" sz="2600" dirty="0" smtClean="0"/>
              <a:t>yok (0), </a:t>
            </a:r>
          </a:p>
          <a:p>
            <a:r>
              <a:rPr lang="tr-TR" sz="2600" dirty="0" smtClean="0"/>
              <a:t>hafif (1), </a:t>
            </a:r>
          </a:p>
          <a:p>
            <a:r>
              <a:rPr lang="tr-TR" sz="2600" dirty="0" smtClean="0"/>
              <a:t>orta şiddette (2) </a:t>
            </a:r>
          </a:p>
          <a:p>
            <a:r>
              <a:rPr lang="tr-TR" sz="2600" dirty="0" smtClean="0"/>
              <a:t>ağır (3). </a:t>
            </a:r>
          </a:p>
          <a:p>
            <a:r>
              <a:rPr lang="tr-TR" sz="2600" dirty="0" smtClean="0"/>
              <a:t>Toplam skoru ≥ 3 olan hastalar beslenme riski altında olarak değerlendirilirler</a:t>
            </a:r>
            <a:endParaRPr lang="tr-T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/>
            </a:r>
            <a:br>
              <a:rPr lang="tr-TR" b="1" dirty="0" smtClean="0">
                <a:solidFill>
                  <a:srgbClr val="FF0000"/>
                </a:solidFill>
              </a:rPr>
            </a:br>
            <a:r>
              <a:rPr lang="tr-TR" b="1" dirty="0" err="1" smtClean="0">
                <a:solidFill>
                  <a:schemeClr val="tx2"/>
                </a:solidFill>
              </a:rPr>
              <a:t>Antropometrik</a:t>
            </a:r>
            <a:r>
              <a:rPr lang="tr-TR" b="1" dirty="0" smtClean="0">
                <a:solidFill>
                  <a:schemeClr val="tx2"/>
                </a:solidFill>
              </a:rPr>
              <a:t> Ölçümler</a:t>
            </a:r>
            <a:r>
              <a:rPr lang="tr-TR" dirty="0" smtClean="0">
                <a:solidFill>
                  <a:schemeClr val="tx2"/>
                </a:solidFill>
              </a:rPr>
              <a:t> </a:t>
            </a:r>
            <a:br>
              <a:rPr lang="tr-TR" dirty="0" smtClean="0">
                <a:solidFill>
                  <a:schemeClr val="tx2"/>
                </a:solidFill>
              </a:rPr>
            </a:br>
            <a:endParaRPr lang="tr-TR" dirty="0">
              <a:solidFill>
                <a:schemeClr val="tx2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tr-TR" b="1" dirty="0" smtClean="0">
                <a:solidFill>
                  <a:srgbClr val="FF0000"/>
                </a:solidFill>
              </a:rPr>
              <a:t>  </a:t>
            </a:r>
            <a:endParaRPr lang="tr-TR" sz="58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r-TR" sz="5800" b="1" dirty="0" smtClean="0">
                <a:solidFill>
                  <a:srgbClr val="FF0000"/>
                </a:solidFill>
              </a:rPr>
              <a:t>     Vücut kitle indeksi (VKİ): </a:t>
            </a:r>
            <a:r>
              <a:rPr lang="tr-TR" sz="5800" b="1" dirty="0" smtClean="0"/>
              <a:t>kg/m2</a:t>
            </a:r>
            <a:br>
              <a:rPr lang="tr-TR" sz="5800" b="1" dirty="0" smtClean="0"/>
            </a:br>
            <a:r>
              <a:rPr lang="tr-TR" sz="5800" dirty="0" smtClean="0"/>
              <a:t>&lt;18 : </a:t>
            </a:r>
            <a:r>
              <a:rPr lang="tr-TR" sz="5800" dirty="0" err="1" smtClean="0"/>
              <a:t>Malnütrisyon</a:t>
            </a:r>
            <a:r>
              <a:rPr lang="tr-TR" sz="5800" dirty="0" smtClean="0"/>
              <a:t/>
            </a:r>
            <a:br>
              <a:rPr lang="tr-TR" sz="5800" dirty="0" smtClean="0"/>
            </a:br>
            <a:r>
              <a:rPr lang="tr-TR" sz="5800" dirty="0" smtClean="0"/>
              <a:t>18-20 : </a:t>
            </a:r>
            <a:r>
              <a:rPr lang="tr-TR" sz="5800" dirty="0" err="1" smtClean="0"/>
              <a:t>Malnütrisyon</a:t>
            </a:r>
            <a:r>
              <a:rPr lang="tr-TR" sz="5800" dirty="0" smtClean="0"/>
              <a:t> riski</a:t>
            </a:r>
            <a:br>
              <a:rPr lang="tr-TR" sz="5800" dirty="0" smtClean="0"/>
            </a:br>
            <a:r>
              <a:rPr lang="tr-TR" sz="5800" dirty="0" smtClean="0"/>
              <a:t>20-25 : normal</a:t>
            </a:r>
          </a:p>
          <a:p>
            <a:pPr>
              <a:buNone/>
            </a:pPr>
            <a:r>
              <a:rPr lang="tr-TR" sz="5800" dirty="0" smtClean="0"/>
              <a:t>      25-30 : Fazla kilolu</a:t>
            </a:r>
            <a:br>
              <a:rPr lang="tr-TR" sz="5800" dirty="0" smtClean="0"/>
            </a:br>
            <a:r>
              <a:rPr lang="tr-TR" sz="5800" dirty="0" smtClean="0"/>
              <a:t>&gt;30 : </a:t>
            </a:r>
            <a:r>
              <a:rPr lang="tr-TR" sz="5800" dirty="0" err="1" smtClean="0"/>
              <a:t>Obes</a:t>
            </a:r>
            <a:endParaRPr lang="tr-TR" sz="5800" dirty="0" smtClean="0"/>
          </a:p>
          <a:p>
            <a:pPr>
              <a:buNone/>
            </a:pPr>
            <a:r>
              <a:rPr lang="tr-TR" sz="5800" dirty="0" smtClean="0"/>
              <a:t/>
            </a:r>
            <a:br>
              <a:rPr lang="tr-TR" sz="5800" dirty="0" smtClean="0"/>
            </a:br>
            <a:r>
              <a:rPr lang="tr-TR" sz="5800" b="1" dirty="0" smtClean="0">
                <a:solidFill>
                  <a:srgbClr val="FF0000"/>
                </a:solidFill>
              </a:rPr>
              <a:t>Üst kol çevresi: </a:t>
            </a:r>
            <a:r>
              <a:rPr lang="tr-TR" sz="5800" dirty="0" smtClean="0"/>
              <a:t>(K&lt;18 cm, E&lt;20 cm)</a:t>
            </a:r>
          </a:p>
          <a:p>
            <a:pPr>
              <a:buNone/>
            </a:pPr>
            <a:r>
              <a:rPr lang="tr-TR" sz="5800" dirty="0" smtClean="0"/>
              <a:t/>
            </a:r>
            <a:br>
              <a:rPr lang="tr-TR" sz="5800" dirty="0" smtClean="0"/>
            </a:br>
            <a:r>
              <a:rPr lang="tr-TR" sz="5800" b="1" dirty="0" err="1" smtClean="0">
                <a:solidFill>
                  <a:srgbClr val="FF0000"/>
                </a:solidFill>
              </a:rPr>
              <a:t>Triseps</a:t>
            </a:r>
            <a:r>
              <a:rPr lang="tr-TR" sz="5800" b="1" dirty="0" smtClean="0">
                <a:solidFill>
                  <a:srgbClr val="FF0000"/>
                </a:solidFill>
              </a:rPr>
              <a:t> deri kıvrım kalınlığı:</a:t>
            </a:r>
            <a:r>
              <a:rPr lang="tr-TR" sz="5800" b="1" dirty="0" smtClean="0"/>
              <a:t> </a:t>
            </a:r>
            <a:r>
              <a:rPr lang="tr-TR" sz="5800" dirty="0" smtClean="0"/>
              <a:t>(K&lt;13 mm, E&lt;10 mm)</a:t>
            </a:r>
          </a:p>
          <a:p>
            <a:pPr>
              <a:buNone/>
            </a:pPr>
            <a:r>
              <a:rPr lang="tr-TR" sz="5800" dirty="0"/>
              <a:t> </a:t>
            </a:r>
            <a:r>
              <a:rPr lang="tr-TR" sz="5800" dirty="0" smtClean="0"/>
              <a:t>   </a:t>
            </a:r>
          </a:p>
          <a:p>
            <a:pPr>
              <a:buNone/>
            </a:pPr>
            <a:r>
              <a:rPr lang="tr-TR" sz="5800" dirty="0" smtClean="0"/>
              <a:t>      </a:t>
            </a:r>
            <a:r>
              <a:rPr lang="tr-TR" sz="5800" dirty="0" err="1" smtClean="0"/>
              <a:t>Temporal</a:t>
            </a:r>
            <a:r>
              <a:rPr lang="tr-TR" sz="5800" dirty="0" smtClean="0"/>
              <a:t> kas kalınlığı</a:t>
            </a:r>
          </a:p>
          <a:p>
            <a:pPr>
              <a:buNone/>
            </a:pPr>
            <a:r>
              <a:rPr lang="tr-TR" sz="5800" dirty="0" smtClean="0"/>
              <a:t>      Baldır çevresi</a:t>
            </a:r>
          </a:p>
          <a:p>
            <a:pPr>
              <a:buNone/>
            </a:pPr>
            <a:r>
              <a:rPr lang="tr-TR" sz="5800" dirty="0" smtClean="0"/>
              <a:t>      </a:t>
            </a:r>
            <a:r>
              <a:rPr lang="tr-TR" sz="5800" dirty="0" err="1" smtClean="0"/>
              <a:t>Diafragma</a:t>
            </a:r>
            <a:r>
              <a:rPr lang="tr-TR" sz="5800" dirty="0" smtClean="0"/>
              <a:t> kas değerlendirilmesi </a:t>
            </a:r>
            <a:br>
              <a:rPr lang="tr-TR" sz="5800" dirty="0" smtClean="0"/>
            </a:br>
            <a:endParaRPr lang="tr-TR" sz="5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</a:rPr>
              <a:t>Malnütrisyon</a:t>
            </a:r>
            <a:r>
              <a:rPr lang="tr-TR" b="1" dirty="0" smtClean="0">
                <a:solidFill>
                  <a:srgbClr val="FF0000"/>
                </a:solidFill>
              </a:rPr>
              <a:t> Bulguları-</a:t>
            </a:r>
            <a:r>
              <a:rPr lang="tr-TR" b="1" dirty="0" err="1" smtClean="0">
                <a:solidFill>
                  <a:srgbClr val="FF0000"/>
                </a:solidFill>
              </a:rPr>
              <a:t>Lab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600" dirty="0" smtClean="0">
                <a:solidFill>
                  <a:srgbClr val="FF0000"/>
                </a:solidFill>
              </a:rPr>
              <a:t>Albümin:</a:t>
            </a:r>
            <a:r>
              <a:rPr lang="tr-TR" sz="2600" dirty="0" smtClean="0"/>
              <a:t> Karaciğerde üretilen, 18-21 gün yarı ömrü var</a:t>
            </a:r>
          </a:p>
          <a:p>
            <a:r>
              <a:rPr lang="tr-TR" sz="2600" dirty="0" smtClean="0">
                <a:solidFill>
                  <a:srgbClr val="FF0000"/>
                </a:solidFill>
              </a:rPr>
              <a:t>Serum </a:t>
            </a:r>
            <a:r>
              <a:rPr lang="tr-TR" sz="2600" dirty="0" err="1" smtClean="0">
                <a:solidFill>
                  <a:srgbClr val="FF0000"/>
                </a:solidFill>
              </a:rPr>
              <a:t>transferrin</a:t>
            </a:r>
            <a:r>
              <a:rPr lang="tr-TR" sz="2600" dirty="0" smtClean="0">
                <a:solidFill>
                  <a:srgbClr val="FF0000"/>
                </a:solidFill>
              </a:rPr>
              <a:t>: </a:t>
            </a:r>
            <a:r>
              <a:rPr lang="tr-TR" sz="2600" dirty="0" smtClean="0"/>
              <a:t>Plazmada demiri taşıyan bir beta-</a:t>
            </a:r>
            <a:r>
              <a:rPr lang="tr-TR" sz="2600" dirty="0" err="1" smtClean="0"/>
              <a:t>globulindir</a:t>
            </a:r>
            <a:r>
              <a:rPr lang="tr-TR" sz="2600" dirty="0" smtClean="0"/>
              <a:t>. Yarı-ömrü 8 gündür</a:t>
            </a:r>
          </a:p>
          <a:p>
            <a:r>
              <a:rPr lang="tr-TR" sz="2600" dirty="0" err="1" smtClean="0">
                <a:solidFill>
                  <a:srgbClr val="FF0000"/>
                </a:solidFill>
              </a:rPr>
              <a:t>Prealbümin</a:t>
            </a:r>
            <a:r>
              <a:rPr lang="tr-TR" sz="2600" dirty="0" smtClean="0">
                <a:solidFill>
                  <a:srgbClr val="FF0000"/>
                </a:solidFill>
              </a:rPr>
              <a:t>: </a:t>
            </a:r>
            <a:r>
              <a:rPr lang="tr-TR" sz="2600" dirty="0" smtClean="0"/>
              <a:t>Plazma yarı- ömrü 2.1 gündür.</a:t>
            </a:r>
          </a:p>
          <a:p>
            <a:r>
              <a:rPr lang="tr-TR" sz="2600" dirty="0" err="1" smtClean="0">
                <a:solidFill>
                  <a:srgbClr val="FF0000"/>
                </a:solidFill>
              </a:rPr>
              <a:t>Retinöl</a:t>
            </a:r>
            <a:r>
              <a:rPr lang="tr-TR" sz="2600" dirty="0" smtClean="0">
                <a:solidFill>
                  <a:srgbClr val="FF0000"/>
                </a:solidFill>
              </a:rPr>
              <a:t> bağlayıcı globülin: </a:t>
            </a:r>
            <a:r>
              <a:rPr lang="tr-TR" sz="2600" dirty="0" smtClean="0"/>
              <a:t>Yarı ömrü 12 h </a:t>
            </a:r>
          </a:p>
          <a:p>
            <a:r>
              <a:rPr lang="tr-TR" sz="2600" dirty="0" smtClean="0"/>
              <a:t>Total lenfosit sayısı</a:t>
            </a:r>
          </a:p>
          <a:p>
            <a:r>
              <a:rPr lang="tr-TR" sz="2600" dirty="0" smtClean="0"/>
              <a:t>Serum kolesterolü</a:t>
            </a:r>
            <a:endParaRPr lang="tr-T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Giriş</a:t>
            </a:r>
            <a:endParaRPr lang="tr-TR" b="1" dirty="0">
              <a:solidFill>
                <a:srgbClr val="FF0000"/>
              </a:solidFill>
            </a:endParaRPr>
          </a:p>
        </p:txBody>
      </p:sp>
      <p:pic>
        <p:nvPicPr>
          <p:cNvPr id="4" name="3 İçerik Yer Tutucusu" descr="Ekran Alıntısı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071546"/>
            <a:ext cx="8643168" cy="50720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err="1" smtClean="0">
                <a:solidFill>
                  <a:schemeClr val="tx2"/>
                </a:solidFill>
              </a:rPr>
              <a:t>Malnütrisyon</a:t>
            </a:r>
            <a:r>
              <a:rPr lang="tr-TR" b="1" dirty="0" smtClean="0">
                <a:solidFill>
                  <a:schemeClr val="tx2"/>
                </a:solidFill>
              </a:rPr>
              <a:t> Bulguları-Görüntüleme</a:t>
            </a:r>
            <a:endParaRPr lang="tr-TR" b="1" dirty="0">
              <a:solidFill>
                <a:schemeClr val="tx2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BT</a:t>
            </a:r>
          </a:p>
          <a:p>
            <a:r>
              <a:rPr lang="tr-TR" dirty="0" smtClean="0"/>
              <a:t>USG</a:t>
            </a:r>
          </a:p>
          <a:p>
            <a:r>
              <a:rPr lang="tr-TR" dirty="0" smtClean="0"/>
              <a:t>DEXA</a:t>
            </a:r>
          </a:p>
          <a:p>
            <a:r>
              <a:rPr lang="tr-TR" dirty="0" err="1" smtClean="0"/>
              <a:t>Bioelektrik</a:t>
            </a:r>
            <a:r>
              <a:rPr lang="tr-TR" dirty="0" smtClean="0"/>
              <a:t> </a:t>
            </a:r>
            <a:r>
              <a:rPr lang="tr-TR" dirty="0" err="1" smtClean="0"/>
              <a:t>impedans</a:t>
            </a:r>
            <a:r>
              <a:rPr lang="tr-TR" dirty="0" smtClean="0"/>
              <a:t> analizi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9755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Yol Haritası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Ne kadar verelim?</a:t>
            </a:r>
          </a:p>
          <a:p>
            <a:r>
              <a:rPr lang="tr-TR" dirty="0" smtClean="0"/>
              <a:t>Hangi yolla verelim?</a:t>
            </a:r>
          </a:p>
          <a:p>
            <a:r>
              <a:rPr lang="tr-TR" dirty="0" smtClean="0"/>
              <a:t>Ne verelim?</a:t>
            </a:r>
          </a:p>
          <a:p>
            <a:r>
              <a:rPr lang="tr-TR" dirty="0" smtClean="0"/>
              <a:t>Ekstra desteğe gerek var mı?(</a:t>
            </a:r>
            <a:r>
              <a:rPr lang="tr-TR" dirty="0" err="1" smtClean="0"/>
              <a:t>immün</a:t>
            </a:r>
            <a:r>
              <a:rPr lang="tr-TR" dirty="0" smtClean="0"/>
              <a:t> </a:t>
            </a:r>
            <a:r>
              <a:rPr lang="tr-TR" dirty="0" err="1" smtClean="0"/>
              <a:t>nütrient</a:t>
            </a:r>
            <a:r>
              <a:rPr lang="tr-TR" dirty="0" smtClean="0"/>
              <a:t>, protein, yağ desteği, vitamin</a:t>
            </a:r>
            <a:r>
              <a:rPr lang="tr-TR" smtClean="0"/>
              <a:t>, mineraller gibi</a:t>
            </a:r>
            <a:r>
              <a:rPr lang="tr-TR" dirty="0" smtClean="0"/>
              <a:t>)</a:t>
            </a:r>
          </a:p>
          <a:p>
            <a:r>
              <a:rPr lang="tr-TR" dirty="0" smtClean="0"/>
              <a:t>Nasıl verelim?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1315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chemeClr val="tx2"/>
                </a:solidFill>
              </a:rPr>
              <a:t>Ne kadar Verelim?</a:t>
            </a:r>
            <a:br>
              <a:rPr lang="tr-TR" b="1" dirty="0" smtClean="0">
                <a:solidFill>
                  <a:schemeClr val="tx2"/>
                </a:solidFill>
              </a:rPr>
            </a:br>
            <a:r>
              <a:rPr lang="tr-TR" b="1" dirty="0" smtClean="0">
                <a:solidFill>
                  <a:schemeClr val="tx2"/>
                </a:solidFill>
              </a:rPr>
              <a:t>Enerji Gereksiniminin Saptanması</a:t>
            </a:r>
            <a:r>
              <a:rPr lang="tr-TR" dirty="0" smtClean="0">
                <a:solidFill>
                  <a:schemeClr val="tx2"/>
                </a:solidFill>
              </a:rPr>
              <a:t> 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sz="2600" dirty="0" smtClean="0"/>
              <a:t>BMH, erkek=66.5+13.8x vücut ağırlığı(Kg)+5.0x boy(cm)-6.8x yaş(yıl) </a:t>
            </a:r>
          </a:p>
          <a:p>
            <a:endParaRPr lang="tr-TR" sz="2600" dirty="0" smtClean="0"/>
          </a:p>
          <a:p>
            <a:r>
              <a:rPr lang="tr-TR" sz="2600" dirty="0" smtClean="0"/>
              <a:t>BMH, kadın=65,5+9.6x vücut ağırlığı(kg)+1.8x boy(cm)-4.7x yaş(yıl)</a:t>
            </a:r>
          </a:p>
          <a:p>
            <a:endParaRPr lang="tr-TR" sz="2600" dirty="0" smtClean="0"/>
          </a:p>
          <a:p>
            <a:r>
              <a:rPr lang="tr-TR" sz="2600" dirty="0" smtClean="0"/>
              <a:t>Hastanın </a:t>
            </a:r>
            <a:r>
              <a:rPr lang="tr-TR" sz="2600" dirty="0" err="1" smtClean="0"/>
              <a:t>BMH’ın</a:t>
            </a:r>
            <a:r>
              <a:rPr lang="tr-TR" sz="2600" dirty="0" smtClean="0"/>
              <a:t> tahmini olarak vücut ağırlığı biliniyorsa:</a:t>
            </a:r>
          </a:p>
          <a:p>
            <a:endParaRPr lang="tr-TR" sz="2600" dirty="0" smtClean="0"/>
          </a:p>
          <a:p>
            <a:pPr>
              <a:buNone/>
            </a:pPr>
            <a:r>
              <a:rPr lang="tr-TR" sz="2600" dirty="0" smtClean="0"/>
              <a:t>    </a:t>
            </a:r>
            <a:r>
              <a:rPr lang="tr-TR" sz="2600" b="1" dirty="0" smtClean="0">
                <a:solidFill>
                  <a:srgbClr val="FF0000"/>
                </a:solidFill>
              </a:rPr>
              <a:t>-&gt;</a:t>
            </a:r>
            <a:r>
              <a:rPr lang="tr-TR" sz="2600" b="1" dirty="0" smtClean="0"/>
              <a:t> </a:t>
            </a:r>
            <a:r>
              <a:rPr lang="tr-TR" sz="2600" b="1" dirty="0" smtClean="0">
                <a:solidFill>
                  <a:srgbClr val="FF0000"/>
                </a:solidFill>
              </a:rPr>
              <a:t>20-30 yaş</a:t>
            </a:r>
            <a:r>
              <a:rPr lang="tr-TR" sz="2600" dirty="0" smtClean="0"/>
              <a:t>=25 </a:t>
            </a:r>
            <a:r>
              <a:rPr lang="tr-TR" sz="2600" dirty="0" err="1" smtClean="0"/>
              <a:t>kcal</a:t>
            </a:r>
            <a:r>
              <a:rPr lang="tr-TR" sz="2600" dirty="0" smtClean="0"/>
              <a:t> x hastanın vücut ağırlığı(kg)/gün </a:t>
            </a:r>
          </a:p>
          <a:p>
            <a:pPr>
              <a:buNone/>
            </a:pPr>
            <a:r>
              <a:rPr lang="tr-TR" sz="2600" dirty="0" smtClean="0">
                <a:solidFill>
                  <a:srgbClr val="FF0000"/>
                </a:solidFill>
              </a:rPr>
              <a:t>    </a:t>
            </a:r>
            <a:r>
              <a:rPr lang="tr-TR" sz="2600" b="1" dirty="0" smtClean="0">
                <a:solidFill>
                  <a:srgbClr val="FF0000"/>
                </a:solidFill>
              </a:rPr>
              <a:t>-&gt; 30-70 yaş</a:t>
            </a:r>
            <a:r>
              <a:rPr lang="tr-TR" sz="2600" dirty="0" smtClean="0"/>
              <a:t>=22.5 </a:t>
            </a:r>
            <a:r>
              <a:rPr lang="tr-TR" sz="2600" dirty="0" err="1" smtClean="0"/>
              <a:t>kcal</a:t>
            </a:r>
            <a:r>
              <a:rPr lang="tr-TR" sz="2600" dirty="0" smtClean="0"/>
              <a:t> x hastanın vücut ağırlığı(kg)/gün </a:t>
            </a:r>
          </a:p>
          <a:p>
            <a:pPr>
              <a:buNone/>
            </a:pPr>
            <a:r>
              <a:rPr lang="tr-TR" sz="2600" dirty="0" smtClean="0"/>
              <a:t>    </a:t>
            </a:r>
            <a:r>
              <a:rPr lang="tr-TR" sz="2600" b="1" dirty="0" smtClean="0">
                <a:solidFill>
                  <a:srgbClr val="FF0000"/>
                </a:solidFill>
              </a:rPr>
              <a:t>-&gt;</a:t>
            </a:r>
            <a:r>
              <a:rPr lang="tr-TR" sz="2600" b="1" dirty="0" smtClean="0"/>
              <a:t> </a:t>
            </a:r>
            <a:r>
              <a:rPr lang="tr-TR" sz="2600" b="1" dirty="0" smtClean="0">
                <a:solidFill>
                  <a:srgbClr val="FF0000"/>
                </a:solidFill>
              </a:rPr>
              <a:t>70 yaş</a:t>
            </a:r>
            <a:r>
              <a:rPr lang="tr-TR" sz="2600" dirty="0" smtClean="0"/>
              <a:t>=20 </a:t>
            </a:r>
            <a:r>
              <a:rPr lang="tr-TR" sz="2600" dirty="0" err="1" smtClean="0"/>
              <a:t>kcal</a:t>
            </a:r>
            <a:r>
              <a:rPr lang="tr-TR" sz="2600" dirty="0" smtClean="0"/>
              <a:t> x hastanın vücut ağırlığı(kg)/gün </a:t>
            </a:r>
            <a:endParaRPr lang="tr-T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3200" b="1" dirty="0" smtClean="0">
                <a:solidFill>
                  <a:srgbClr val="FF0000"/>
                </a:solidFill>
              </a:rPr>
              <a:t>Enerji Gereksiniminin Saptanması</a:t>
            </a:r>
            <a:r>
              <a:rPr lang="tr-TR" sz="3200" dirty="0" smtClean="0">
                <a:solidFill>
                  <a:srgbClr val="FF0000"/>
                </a:solidFill>
              </a:rPr>
              <a:t> </a:t>
            </a:r>
            <a:br>
              <a:rPr lang="tr-TR" sz="3200" dirty="0" smtClean="0">
                <a:solidFill>
                  <a:srgbClr val="FF0000"/>
                </a:solidFill>
              </a:rPr>
            </a:br>
            <a:endParaRPr lang="tr-TR" sz="3200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tr-TR" sz="2600" dirty="0" smtClean="0"/>
              <a:t>   Vücut ağırlığı üzerinden tahmini olarak yapılan</a:t>
            </a:r>
            <a:br>
              <a:rPr lang="tr-TR" sz="2600" dirty="0" smtClean="0"/>
            </a:br>
            <a:r>
              <a:rPr lang="tr-TR" sz="2600" dirty="0" smtClean="0"/>
              <a:t>hesaplamalar</a:t>
            </a:r>
          </a:p>
          <a:p>
            <a:r>
              <a:rPr lang="tr-TR" sz="2600" dirty="0" smtClean="0">
                <a:solidFill>
                  <a:srgbClr val="FF0000"/>
                </a:solidFill>
              </a:rPr>
              <a:t>Az veya orta derecede stresi </a:t>
            </a:r>
            <a:r>
              <a:rPr lang="tr-TR" sz="2600" dirty="0" smtClean="0"/>
              <a:t>olan hastalarda 20-25kcal/kg/gün</a:t>
            </a:r>
          </a:p>
          <a:p>
            <a:endParaRPr lang="tr-TR" sz="2600" dirty="0" smtClean="0"/>
          </a:p>
          <a:p>
            <a:r>
              <a:rPr lang="tr-TR" sz="2600" dirty="0" err="1" smtClean="0">
                <a:solidFill>
                  <a:srgbClr val="FF0000"/>
                </a:solidFill>
              </a:rPr>
              <a:t>Multipl</a:t>
            </a:r>
            <a:r>
              <a:rPr lang="tr-TR" sz="2600" dirty="0" smtClean="0">
                <a:solidFill>
                  <a:srgbClr val="FF0000"/>
                </a:solidFill>
              </a:rPr>
              <a:t> travma, beyin hasarı </a:t>
            </a:r>
            <a:r>
              <a:rPr lang="tr-TR" sz="2600" dirty="0" smtClean="0"/>
              <a:t>gibi belirgin stresi olanlar 25-30kcal/kg/gün</a:t>
            </a:r>
          </a:p>
          <a:p>
            <a:endParaRPr lang="tr-TR" sz="2600" dirty="0" smtClean="0"/>
          </a:p>
          <a:p>
            <a:r>
              <a:rPr lang="tr-TR" sz="2600" dirty="0" smtClean="0">
                <a:solidFill>
                  <a:srgbClr val="FF0000"/>
                </a:solidFill>
              </a:rPr>
              <a:t>Ağır yanık, </a:t>
            </a:r>
            <a:r>
              <a:rPr lang="tr-TR" sz="2600" dirty="0" err="1" smtClean="0">
                <a:solidFill>
                  <a:srgbClr val="FF0000"/>
                </a:solidFill>
              </a:rPr>
              <a:t>sepsis</a:t>
            </a:r>
            <a:r>
              <a:rPr lang="tr-TR" sz="2600" dirty="0" smtClean="0">
                <a:solidFill>
                  <a:srgbClr val="FF0000"/>
                </a:solidFill>
              </a:rPr>
              <a:t> gibi aşırı stresli </a:t>
            </a:r>
            <a:r>
              <a:rPr lang="tr-TR" sz="2600" dirty="0" smtClean="0"/>
              <a:t>hastalarda 35-40kcal/kg/gün </a:t>
            </a:r>
            <a:br>
              <a:rPr lang="tr-TR" sz="2600" dirty="0" smtClean="0"/>
            </a:br>
            <a:endParaRPr lang="tr-T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600" dirty="0" smtClean="0"/>
              <a:t>Beslenme durumu iyi olan hastaların hastaneye yatışlarının ilk 5-7. gününe kadar </a:t>
            </a:r>
            <a:r>
              <a:rPr lang="tr-TR" sz="2600" dirty="0" err="1" smtClean="0"/>
              <a:t>enteral</a:t>
            </a:r>
            <a:r>
              <a:rPr lang="tr-TR" sz="2600" dirty="0" smtClean="0"/>
              <a:t> veya </a:t>
            </a:r>
            <a:r>
              <a:rPr lang="tr-TR" sz="2600" dirty="0" err="1" smtClean="0"/>
              <a:t>parenteral</a:t>
            </a:r>
            <a:r>
              <a:rPr lang="tr-TR" sz="2600" dirty="0" smtClean="0"/>
              <a:t> beslenmesi gerekmeyebilir</a:t>
            </a:r>
          </a:p>
          <a:p>
            <a:endParaRPr lang="tr-TR" sz="2600" dirty="0" smtClean="0"/>
          </a:p>
          <a:p>
            <a:r>
              <a:rPr lang="tr-TR" sz="2600" dirty="0" smtClean="0"/>
              <a:t>Bu hastalara 2-3 gr/kg/gün şeklinde verilecek </a:t>
            </a:r>
            <a:r>
              <a:rPr lang="tr-TR" sz="2600" dirty="0" err="1" smtClean="0"/>
              <a:t>glukoz</a:t>
            </a:r>
            <a:r>
              <a:rPr lang="tr-TR" sz="2600" dirty="0" smtClean="0"/>
              <a:t> desteği yeterli olabilir</a:t>
            </a:r>
          </a:p>
          <a:p>
            <a:endParaRPr lang="tr-T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tx2"/>
                </a:solidFill>
              </a:rPr>
              <a:t>Toplam Enerji</a:t>
            </a:r>
            <a:endParaRPr lang="tr-TR" b="1" dirty="0">
              <a:solidFill>
                <a:schemeClr val="tx2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tr-TR" dirty="0" smtClean="0"/>
              <a:t>TET = BET x AF x SF x TF</a:t>
            </a:r>
          </a:p>
          <a:p>
            <a:pPr marL="0" indent="0">
              <a:buNone/>
            </a:pPr>
            <a:r>
              <a:rPr lang="tr-TR" dirty="0" smtClean="0"/>
              <a:t/>
            </a:r>
            <a:br>
              <a:rPr lang="tr-TR" dirty="0" smtClean="0"/>
            </a:br>
            <a:r>
              <a:rPr lang="tr-TR" b="1" dirty="0" smtClean="0">
                <a:solidFill>
                  <a:srgbClr val="FF0000"/>
                </a:solidFill>
              </a:rPr>
              <a:t>AF = AKTİVİTE FAKTÖRÜ</a:t>
            </a:r>
            <a:br>
              <a:rPr lang="tr-TR" b="1" dirty="0" smtClean="0">
                <a:solidFill>
                  <a:srgbClr val="FF0000"/>
                </a:solidFill>
              </a:rPr>
            </a:br>
            <a:r>
              <a:rPr lang="tr-TR" dirty="0" smtClean="0"/>
              <a:t>Yatakta hareketsiz 1.1</a:t>
            </a:r>
            <a:br>
              <a:rPr lang="tr-TR" dirty="0" smtClean="0"/>
            </a:br>
            <a:r>
              <a:rPr lang="tr-TR" dirty="0" smtClean="0"/>
              <a:t>Yatakta hareketli 1.2</a:t>
            </a:r>
            <a:br>
              <a:rPr lang="tr-TR" dirty="0" smtClean="0"/>
            </a:br>
            <a:r>
              <a:rPr lang="tr-TR" dirty="0" smtClean="0"/>
              <a:t>Ayakta 1.3</a:t>
            </a:r>
          </a:p>
          <a:p>
            <a:pPr marL="0" indent="0">
              <a:buNone/>
            </a:pPr>
            <a:r>
              <a:rPr lang="tr-TR" dirty="0" smtClean="0"/>
              <a:t/>
            </a:r>
            <a:br>
              <a:rPr lang="tr-TR" dirty="0" smtClean="0"/>
            </a:br>
            <a:r>
              <a:rPr lang="tr-TR" b="1" dirty="0" smtClean="0">
                <a:solidFill>
                  <a:srgbClr val="FF0000"/>
                </a:solidFill>
              </a:rPr>
              <a:t>TF = ISI FAKTÖRÜ</a:t>
            </a:r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dirty="0" smtClean="0"/>
              <a:t>38°C 1.1</a:t>
            </a:r>
            <a:br>
              <a:rPr lang="tr-TR" dirty="0" smtClean="0"/>
            </a:br>
            <a:r>
              <a:rPr lang="tr-TR" dirty="0" smtClean="0"/>
              <a:t>39°C 1.2</a:t>
            </a:r>
            <a:br>
              <a:rPr lang="tr-TR" dirty="0" smtClean="0"/>
            </a:br>
            <a:r>
              <a:rPr lang="tr-TR" dirty="0" smtClean="0"/>
              <a:t>40°C 1.3</a:t>
            </a:r>
          </a:p>
          <a:p>
            <a:pPr marL="0" indent="0">
              <a:buNone/>
            </a:pPr>
            <a:r>
              <a:rPr lang="tr-TR" dirty="0" smtClean="0"/>
              <a:t/>
            </a:r>
            <a:br>
              <a:rPr lang="tr-TR" dirty="0" smtClean="0"/>
            </a:br>
            <a:r>
              <a:rPr lang="tr-TR" b="1" dirty="0" smtClean="0">
                <a:solidFill>
                  <a:srgbClr val="FF0000"/>
                </a:solidFill>
              </a:rPr>
              <a:t>SF = STRES FAKTÖRÜ</a:t>
            </a:r>
            <a:br>
              <a:rPr lang="tr-TR" b="1" dirty="0" smtClean="0">
                <a:solidFill>
                  <a:srgbClr val="FF0000"/>
                </a:solidFill>
              </a:rPr>
            </a:br>
            <a:r>
              <a:rPr lang="tr-TR" dirty="0" err="1" smtClean="0"/>
              <a:t>Postoperatif</a:t>
            </a:r>
            <a:r>
              <a:rPr lang="tr-TR" dirty="0" smtClean="0"/>
              <a:t> 1.2</a:t>
            </a:r>
            <a:br>
              <a:rPr lang="tr-TR" dirty="0" smtClean="0"/>
            </a:br>
            <a:r>
              <a:rPr lang="tr-TR" dirty="0" smtClean="0"/>
              <a:t>Kırık 1.2</a:t>
            </a:r>
            <a:br>
              <a:rPr lang="tr-TR" dirty="0" smtClean="0"/>
            </a:br>
            <a:r>
              <a:rPr lang="tr-TR" dirty="0" err="1" smtClean="0"/>
              <a:t>Sepsis</a:t>
            </a:r>
            <a:r>
              <a:rPr lang="tr-TR" dirty="0" smtClean="0"/>
              <a:t> 1.3</a:t>
            </a:r>
            <a:br>
              <a:rPr lang="tr-TR" dirty="0" smtClean="0"/>
            </a:br>
            <a:r>
              <a:rPr lang="tr-TR" dirty="0" smtClean="0"/>
              <a:t>Peritonit 1.4</a:t>
            </a:r>
            <a:br>
              <a:rPr lang="tr-TR" dirty="0" smtClean="0"/>
            </a:br>
            <a:r>
              <a:rPr lang="tr-TR" dirty="0" err="1" smtClean="0"/>
              <a:t>Politravma</a:t>
            </a:r>
            <a:r>
              <a:rPr lang="tr-TR" dirty="0" smtClean="0"/>
              <a:t> 1.5</a:t>
            </a:r>
            <a:br>
              <a:rPr lang="tr-TR" dirty="0" smtClean="0"/>
            </a:br>
            <a:r>
              <a:rPr lang="tr-TR" dirty="0" smtClean="0"/>
              <a:t>Travma + </a:t>
            </a:r>
            <a:r>
              <a:rPr lang="tr-TR" dirty="0" err="1" smtClean="0"/>
              <a:t>sepsis</a:t>
            </a:r>
            <a:r>
              <a:rPr lang="tr-TR" dirty="0" smtClean="0"/>
              <a:t> 1.6</a:t>
            </a:r>
            <a:br>
              <a:rPr lang="tr-TR" dirty="0" smtClean="0"/>
            </a:br>
            <a:r>
              <a:rPr lang="tr-TR" dirty="0" smtClean="0"/>
              <a:t>Hafif yanık 1.7</a:t>
            </a:r>
            <a:br>
              <a:rPr lang="tr-TR" dirty="0" smtClean="0"/>
            </a:br>
            <a:r>
              <a:rPr lang="tr-TR" dirty="0" smtClean="0"/>
              <a:t>Ağır yanık 2.0</a:t>
            </a:r>
            <a:br>
              <a:rPr lang="tr-TR" dirty="0" smtClean="0"/>
            </a:br>
            <a:r>
              <a:rPr lang="tr-TR" dirty="0" smtClean="0"/>
              <a:t>Enfeksiyon 1.2 </a:t>
            </a:r>
            <a:br>
              <a:rPr lang="tr-TR" dirty="0" smtClean="0"/>
            </a:b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3200" b="1" dirty="0" smtClean="0">
                <a:solidFill>
                  <a:srgbClr val="FF0000"/>
                </a:solidFill>
              </a:rPr>
              <a:t>              Hangi Yolla Verelim?</a:t>
            </a:r>
            <a:br>
              <a:rPr lang="tr-TR" sz="3200" b="1" dirty="0" smtClean="0">
                <a:solidFill>
                  <a:srgbClr val="FF0000"/>
                </a:solidFill>
              </a:rPr>
            </a:br>
            <a:r>
              <a:rPr lang="tr-TR" sz="3200" b="1" dirty="0">
                <a:solidFill>
                  <a:srgbClr val="FF0000"/>
                </a:solidFill>
              </a:rPr>
              <a:t> </a:t>
            </a:r>
            <a:r>
              <a:rPr lang="tr-TR" sz="3200" b="1" dirty="0" smtClean="0">
                <a:solidFill>
                  <a:srgbClr val="FF0000"/>
                </a:solidFill>
              </a:rPr>
              <a:t>             Beslenme Veriliş Yolları</a:t>
            </a:r>
            <a:endParaRPr lang="tr-TR" sz="3200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sz="2600" dirty="0" smtClean="0"/>
          </a:p>
          <a:p>
            <a:r>
              <a:rPr lang="tr-TR" sz="2600" dirty="0" smtClean="0"/>
              <a:t>Oral </a:t>
            </a:r>
            <a:r>
              <a:rPr lang="tr-TR" sz="2600" dirty="0" err="1" smtClean="0"/>
              <a:t>nütrisyon</a:t>
            </a:r>
            <a:r>
              <a:rPr lang="tr-TR" sz="2600" dirty="0" smtClean="0"/>
              <a:t> desteği</a:t>
            </a:r>
          </a:p>
          <a:p>
            <a:endParaRPr lang="tr-TR" sz="2600" dirty="0" smtClean="0"/>
          </a:p>
          <a:p>
            <a:r>
              <a:rPr lang="tr-TR" sz="2600" dirty="0" err="1" smtClean="0"/>
              <a:t>Enteral</a:t>
            </a:r>
            <a:r>
              <a:rPr lang="tr-TR" sz="2600" dirty="0" smtClean="0"/>
              <a:t> tüple besleme</a:t>
            </a:r>
          </a:p>
          <a:p>
            <a:endParaRPr lang="tr-TR" sz="2600" dirty="0" smtClean="0"/>
          </a:p>
          <a:p>
            <a:r>
              <a:rPr lang="tr-TR" sz="2600" dirty="0" err="1" smtClean="0"/>
              <a:t>Parenteral</a:t>
            </a:r>
            <a:r>
              <a:rPr lang="tr-TR" sz="2600" dirty="0" smtClean="0"/>
              <a:t> </a:t>
            </a:r>
            <a:r>
              <a:rPr lang="tr-TR" sz="2600" dirty="0" err="1" smtClean="0"/>
              <a:t>nütrisyon</a:t>
            </a:r>
            <a:endParaRPr lang="tr-TR" sz="2600" dirty="0" smtClean="0"/>
          </a:p>
          <a:p>
            <a:pPr marL="0" indent="0">
              <a:buNone/>
            </a:pPr>
            <a:endParaRPr lang="tr-TR" sz="2600" dirty="0" smtClean="0"/>
          </a:p>
          <a:p>
            <a:r>
              <a:rPr lang="tr-TR" sz="2600" dirty="0" smtClean="0"/>
              <a:t>Tamamlayıcı </a:t>
            </a:r>
            <a:r>
              <a:rPr lang="tr-TR" sz="2600" dirty="0" err="1" smtClean="0"/>
              <a:t>nütrisyon</a:t>
            </a:r>
            <a:endParaRPr lang="tr-T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err="1" smtClean="0">
                <a:solidFill>
                  <a:srgbClr val="FF0000"/>
                </a:solidFill>
              </a:rPr>
              <a:t>Kaminski’nin</a:t>
            </a:r>
            <a:r>
              <a:rPr lang="tr-TR" dirty="0" smtClean="0">
                <a:solidFill>
                  <a:srgbClr val="FF0000"/>
                </a:solidFill>
              </a:rPr>
              <a:t> ileri sürdüğü “Eğer barsak</a:t>
            </a:r>
          </a:p>
          <a:p>
            <a:pPr>
              <a:buNone/>
            </a:pPr>
            <a:r>
              <a:rPr lang="tr-TR" dirty="0" smtClean="0">
                <a:solidFill>
                  <a:srgbClr val="FF0000"/>
                </a:solidFill>
              </a:rPr>
              <a:t>çalışıyorsa, onu kullanın” özdeyişi hala geçerlidir.</a:t>
            </a:r>
            <a:endParaRPr lang="tr-T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tx2"/>
                </a:solidFill>
              </a:rPr>
              <a:t>Beslenme Yolları</a:t>
            </a:r>
            <a:endParaRPr lang="tr-TR" b="1" dirty="0">
              <a:solidFill>
                <a:schemeClr val="tx2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57512" y="2305844"/>
            <a:ext cx="322897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/>
              <a:t>   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b="1" dirty="0" smtClean="0">
                <a:solidFill>
                  <a:srgbClr val="FF0000"/>
                </a:solidFill>
              </a:rPr>
              <a:t>   Uygun olan hastalarda ilk tercih; ORAL</a:t>
            </a:r>
            <a:endParaRPr lang="tr-T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b="1" dirty="0" err="1" smtClean="0">
                <a:solidFill>
                  <a:srgbClr val="FF0000"/>
                </a:solidFill>
              </a:rPr>
              <a:t>Malnütrisyonla</a:t>
            </a:r>
            <a:r>
              <a:rPr lang="tr-TR" sz="3600" b="1" dirty="0" smtClean="0">
                <a:solidFill>
                  <a:srgbClr val="FF0000"/>
                </a:solidFill>
              </a:rPr>
              <a:t> İlişkili Durumlar</a:t>
            </a:r>
            <a:endParaRPr lang="tr-TR" sz="36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3"/>
            <a:ext cx="8196292" cy="3782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tx2"/>
                </a:solidFill>
              </a:rPr>
              <a:t>BARSAK ÖNEMLİ!!!</a:t>
            </a:r>
            <a:endParaRPr lang="tr-TR" b="1" dirty="0">
              <a:solidFill>
                <a:schemeClr val="tx2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600" dirty="0" err="1" smtClean="0"/>
              <a:t>Absorbsiyon</a:t>
            </a:r>
            <a:r>
              <a:rPr lang="tr-TR" sz="2600" dirty="0" smtClean="0"/>
              <a:t> Ve sindirim için gerekli</a:t>
            </a:r>
          </a:p>
          <a:p>
            <a:r>
              <a:rPr lang="tr-TR" sz="2600" dirty="0" smtClean="0"/>
              <a:t>En büyük endokrin organdır</a:t>
            </a:r>
          </a:p>
          <a:p>
            <a:r>
              <a:rPr lang="tr-TR" sz="2600" dirty="0" smtClean="0"/>
              <a:t>Savunma sistemi için önemlidir</a:t>
            </a:r>
          </a:p>
          <a:p>
            <a:r>
              <a:rPr lang="tr-TR" sz="2600" dirty="0" smtClean="0"/>
              <a:t>Yaralanmaya karşı </a:t>
            </a:r>
            <a:r>
              <a:rPr lang="tr-TR" sz="2600" dirty="0" err="1" smtClean="0"/>
              <a:t>hipermetabolik</a:t>
            </a:r>
            <a:r>
              <a:rPr lang="tr-TR" sz="2600" dirty="0" smtClean="0"/>
              <a:t> yanıt sırasında </a:t>
            </a:r>
            <a:r>
              <a:rPr lang="tr-TR" sz="2600" b="1" dirty="0" smtClean="0"/>
              <a:t>‘</a:t>
            </a:r>
            <a:r>
              <a:rPr lang="tr-TR" sz="2600" b="1" dirty="0" smtClean="0">
                <a:solidFill>
                  <a:srgbClr val="FF0000"/>
                </a:solidFill>
              </a:rPr>
              <a:t>’santral organ</a:t>
            </a:r>
            <a:r>
              <a:rPr lang="tr-TR" sz="2600" dirty="0" smtClean="0">
                <a:solidFill>
                  <a:srgbClr val="FF0000"/>
                </a:solidFill>
              </a:rPr>
              <a:t>’</a:t>
            </a:r>
            <a:r>
              <a:rPr lang="tr-TR" sz="2600" dirty="0" smtClean="0"/>
              <a:t>’dır</a:t>
            </a:r>
          </a:p>
          <a:p>
            <a:r>
              <a:rPr lang="tr-TR" sz="2600" dirty="0" smtClean="0"/>
              <a:t>Barsak bütünlüğünün korunması için lümende gıda olmak zorundadır</a:t>
            </a:r>
            <a:endParaRPr lang="tr-T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</a:rPr>
              <a:t>Enteral</a:t>
            </a:r>
            <a:r>
              <a:rPr lang="tr-TR" b="1" dirty="0" smtClean="0">
                <a:solidFill>
                  <a:srgbClr val="FF0000"/>
                </a:solidFill>
              </a:rPr>
              <a:t> Uyarı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7704856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485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chemeClr val="accent1"/>
                </a:solidFill>
              </a:rPr>
              <a:t>Enteral</a:t>
            </a:r>
            <a:r>
              <a:rPr lang="tr-TR" b="1" dirty="0" smtClean="0">
                <a:solidFill>
                  <a:schemeClr val="accent1"/>
                </a:solidFill>
              </a:rPr>
              <a:t> Uyarı</a:t>
            </a:r>
            <a:endParaRPr lang="tr-TR" b="1" dirty="0">
              <a:solidFill>
                <a:schemeClr val="accent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59632" y="1958180"/>
            <a:ext cx="6408712" cy="4063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</a:rPr>
              <a:t>Enteral</a:t>
            </a:r>
            <a:r>
              <a:rPr lang="tr-TR" b="1" dirty="0" smtClean="0">
                <a:solidFill>
                  <a:srgbClr val="FF0000"/>
                </a:solidFill>
              </a:rPr>
              <a:t> Uyarı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tr-TR" dirty="0" smtClean="0"/>
              <a:t>Lümende besin </a:t>
            </a:r>
            <a:r>
              <a:rPr lang="tr-TR" dirty="0" err="1" smtClean="0"/>
              <a:t>ögeleri</a:t>
            </a:r>
            <a:r>
              <a:rPr lang="tr-TR" dirty="0" smtClean="0"/>
              <a:t> ve </a:t>
            </a:r>
            <a:r>
              <a:rPr lang="tr-TR" dirty="0" err="1" smtClean="0"/>
              <a:t>enterositlerin</a:t>
            </a:r>
            <a:r>
              <a:rPr lang="tr-TR" dirty="0" smtClean="0"/>
              <a:t> yakıt kaynağı olmayışı </a:t>
            </a:r>
          </a:p>
          <a:p>
            <a:r>
              <a:rPr lang="tr-TR" dirty="0" smtClean="0"/>
              <a:t>Mekanik uyarı yokluğu </a:t>
            </a:r>
          </a:p>
          <a:p>
            <a:r>
              <a:rPr lang="tr-TR" dirty="0" smtClean="0"/>
              <a:t>Anormal hormon </a:t>
            </a:r>
            <a:r>
              <a:rPr lang="tr-TR" dirty="0" err="1" smtClean="0"/>
              <a:t>paterni</a:t>
            </a:r>
            <a:r>
              <a:rPr lang="tr-TR" dirty="0" smtClean="0"/>
              <a:t> </a:t>
            </a:r>
            <a:r>
              <a:rPr lang="tr-TR" dirty="0" err="1" smtClean="0"/>
              <a:t>İntestinal</a:t>
            </a:r>
            <a:r>
              <a:rPr lang="tr-TR" dirty="0" smtClean="0"/>
              <a:t> </a:t>
            </a:r>
            <a:r>
              <a:rPr lang="tr-TR" dirty="0" err="1" smtClean="0"/>
              <a:t>mukozal</a:t>
            </a:r>
            <a:r>
              <a:rPr lang="tr-TR" dirty="0" smtClean="0"/>
              <a:t> </a:t>
            </a:r>
            <a:r>
              <a:rPr lang="tr-TR" dirty="0" err="1" smtClean="0"/>
              <a:t>atrofi</a:t>
            </a:r>
            <a:r>
              <a:rPr lang="tr-TR" dirty="0" smtClean="0"/>
              <a:t> </a:t>
            </a:r>
          </a:p>
          <a:p>
            <a:pPr>
              <a:buNone/>
            </a:pPr>
            <a:r>
              <a:rPr lang="tr-TR" dirty="0" smtClean="0"/>
              <a:t>                 ↓ </a:t>
            </a:r>
          </a:p>
          <a:p>
            <a:pPr>
              <a:buNone/>
            </a:pPr>
            <a:r>
              <a:rPr lang="tr-TR" dirty="0" smtClean="0"/>
              <a:t>     TRANSLOKASYON </a:t>
            </a:r>
          </a:p>
          <a:p>
            <a:pPr>
              <a:buNone/>
            </a:pPr>
            <a:r>
              <a:rPr lang="tr-TR" dirty="0" smtClean="0"/>
              <a:t>                 ↓ </a:t>
            </a:r>
          </a:p>
          <a:p>
            <a:pPr>
              <a:buNone/>
            </a:pPr>
            <a:r>
              <a:rPr lang="tr-TR" dirty="0" smtClean="0"/>
              <a:t>    SIRS – SEPSİS - MODS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b="1" dirty="0" smtClean="0">
                <a:solidFill>
                  <a:srgbClr val="FF0000"/>
                </a:solidFill>
              </a:rPr>
              <a:t>         </a:t>
            </a:r>
          </a:p>
          <a:p>
            <a:pPr marL="0" indent="0">
              <a:buNone/>
            </a:pPr>
            <a:endParaRPr lang="tr-TR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tr-TR" b="1" dirty="0" smtClean="0">
                <a:solidFill>
                  <a:srgbClr val="FF0000"/>
                </a:solidFill>
              </a:rPr>
              <a:t>          Kritik hastada ilk seçenek </a:t>
            </a:r>
          </a:p>
          <a:p>
            <a:pPr marL="0" indent="0">
              <a:buNone/>
            </a:pPr>
            <a:endParaRPr lang="tr-TR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tr-TR" b="1" dirty="0" smtClean="0">
                <a:solidFill>
                  <a:srgbClr val="FF0000"/>
                </a:solidFill>
              </a:rPr>
              <a:t>         ENTERAL NÜTRİSYON olmalı</a:t>
            </a:r>
            <a:endParaRPr lang="tr-T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chemeClr val="accent1"/>
                </a:solidFill>
              </a:rPr>
              <a:t>Nütrisyonda</a:t>
            </a:r>
            <a:r>
              <a:rPr lang="tr-TR" b="1" dirty="0" smtClean="0">
                <a:solidFill>
                  <a:schemeClr val="accent1"/>
                </a:solidFill>
              </a:rPr>
              <a:t> Amaç</a:t>
            </a:r>
            <a:endParaRPr lang="tr-TR" b="1" dirty="0">
              <a:solidFill>
                <a:schemeClr val="accent1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Barsağı</a:t>
            </a:r>
            <a:r>
              <a:rPr lang="tr-TR" dirty="0" smtClean="0"/>
              <a:t> beslemek(</a:t>
            </a:r>
            <a:r>
              <a:rPr lang="tr-TR" dirty="0" err="1" smtClean="0"/>
              <a:t>villöz</a:t>
            </a:r>
            <a:r>
              <a:rPr lang="tr-TR" dirty="0" smtClean="0"/>
              <a:t> </a:t>
            </a:r>
            <a:r>
              <a:rPr lang="tr-TR" dirty="0" err="1" smtClean="0"/>
              <a:t>atrofi</a:t>
            </a:r>
            <a:r>
              <a:rPr lang="tr-TR" dirty="0" smtClean="0"/>
              <a:t>….)</a:t>
            </a:r>
          </a:p>
          <a:p>
            <a:r>
              <a:rPr lang="tr-TR" dirty="0" smtClean="0"/>
              <a:t>Organizmayı beslemek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Erken </a:t>
            </a:r>
            <a:r>
              <a:rPr lang="tr-TR" b="1" dirty="0" err="1" smtClean="0">
                <a:solidFill>
                  <a:srgbClr val="FF0000"/>
                </a:solidFill>
              </a:rPr>
              <a:t>Enteral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Nütrisyon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tr-TR" dirty="0" smtClean="0"/>
          </a:p>
          <a:p>
            <a:r>
              <a:rPr lang="tr-TR" dirty="0" smtClean="0"/>
              <a:t>Stres, travma veya büyük ameliyatlardan sonraki ilk 24 saat içinde </a:t>
            </a:r>
            <a:r>
              <a:rPr lang="tr-TR" dirty="0" err="1" smtClean="0"/>
              <a:t>gastrointestinal</a:t>
            </a:r>
            <a:r>
              <a:rPr lang="tr-TR" dirty="0" smtClean="0"/>
              <a:t> sisteme gıdanın ulaştırılmasıdır.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50070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tr-TR" sz="2400" dirty="0" smtClean="0">
                <a:solidFill>
                  <a:srgbClr val="FF0000"/>
                </a:solidFill>
              </a:rPr>
              <a:t>        </a:t>
            </a:r>
            <a:r>
              <a:rPr lang="tr-TR" sz="2400" b="1" dirty="0" smtClean="0">
                <a:solidFill>
                  <a:srgbClr val="FF0000"/>
                </a:solidFill>
              </a:rPr>
              <a:t>Mutlak: </a:t>
            </a:r>
          </a:p>
          <a:p>
            <a:r>
              <a:rPr lang="tr-TR" sz="2400" dirty="0" smtClean="0"/>
              <a:t>Besin sunumunu sağlar </a:t>
            </a:r>
          </a:p>
          <a:p>
            <a:r>
              <a:rPr lang="tr-TR" sz="2400" dirty="0" smtClean="0"/>
              <a:t>Barsak </a:t>
            </a:r>
            <a:r>
              <a:rPr lang="tr-TR" sz="2400" dirty="0" err="1" smtClean="0"/>
              <a:t>mukozal</a:t>
            </a:r>
            <a:r>
              <a:rPr lang="tr-TR" sz="2400" dirty="0" smtClean="0"/>
              <a:t> bütünlüğünü devam ettirir </a:t>
            </a:r>
          </a:p>
          <a:p>
            <a:r>
              <a:rPr lang="tr-TR" sz="2400" dirty="0" err="1" smtClean="0"/>
              <a:t>Parenteral</a:t>
            </a:r>
            <a:r>
              <a:rPr lang="tr-TR" sz="2400" dirty="0" smtClean="0"/>
              <a:t> </a:t>
            </a:r>
            <a:r>
              <a:rPr lang="tr-TR" sz="2400" dirty="0" err="1" smtClean="0"/>
              <a:t>nütrisyonun</a:t>
            </a:r>
            <a:r>
              <a:rPr lang="tr-TR" sz="2400" dirty="0" smtClean="0"/>
              <a:t> komplikasyonlarından korur</a:t>
            </a:r>
          </a:p>
          <a:p>
            <a:r>
              <a:rPr lang="tr-TR" sz="2400" dirty="0" err="1" smtClean="0"/>
              <a:t>Parenteral</a:t>
            </a:r>
            <a:r>
              <a:rPr lang="tr-TR" sz="2400" dirty="0" smtClean="0"/>
              <a:t> </a:t>
            </a:r>
            <a:r>
              <a:rPr lang="tr-TR" sz="2400" dirty="0" err="1" smtClean="0"/>
              <a:t>nütrisyona</a:t>
            </a:r>
            <a:r>
              <a:rPr lang="tr-TR" sz="2400" dirty="0" smtClean="0"/>
              <a:t> göre düşük maliyetlidir </a:t>
            </a:r>
          </a:p>
          <a:p>
            <a:r>
              <a:rPr lang="tr-TR" sz="2400" dirty="0" smtClean="0"/>
              <a:t>Tüple beslenmeye tolerans artar </a:t>
            </a:r>
          </a:p>
          <a:p>
            <a:pPr>
              <a:buNone/>
            </a:pPr>
            <a:r>
              <a:rPr lang="tr-TR" sz="2400" b="1" dirty="0" smtClean="0">
                <a:solidFill>
                  <a:srgbClr val="FF0000"/>
                </a:solidFill>
              </a:rPr>
              <a:t>        Göreceli: </a:t>
            </a:r>
          </a:p>
          <a:p>
            <a:r>
              <a:rPr lang="tr-TR" sz="2400" dirty="0" smtClean="0"/>
              <a:t>Yara iyileşmesi hızlanır </a:t>
            </a:r>
          </a:p>
          <a:p>
            <a:r>
              <a:rPr lang="tr-TR" sz="2400" dirty="0" smtClean="0"/>
              <a:t>Enfeksiyon ve </a:t>
            </a:r>
            <a:r>
              <a:rPr lang="tr-TR" sz="2400" dirty="0" err="1" smtClean="0"/>
              <a:t>sepsis</a:t>
            </a:r>
            <a:r>
              <a:rPr lang="tr-TR" sz="2400" dirty="0" smtClean="0"/>
              <a:t> </a:t>
            </a:r>
            <a:r>
              <a:rPr lang="tr-TR" sz="2400" dirty="0" err="1" smtClean="0"/>
              <a:t>insidansı</a:t>
            </a:r>
            <a:r>
              <a:rPr lang="tr-TR" sz="2400" dirty="0" smtClean="0"/>
              <a:t> azalır </a:t>
            </a:r>
          </a:p>
          <a:p>
            <a:r>
              <a:rPr lang="tr-TR" sz="2400" dirty="0" smtClean="0"/>
              <a:t>Travmaya </a:t>
            </a:r>
            <a:r>
              <a:rPr lang="tr-TR" sz="2400" dirty="0" err="1" smtClean="0"/>
              <a:t>hipermetabolik</a:t>
            </a:r>
            <a:r>
              <a:rPr lang="tr-TR" sz="2400" dirty="0" smtClean="0"/>
              <a:t> yanıt baskılanır </a:t>
            </a:r>
          </a:p>
          <a:p>
            <a:r>
              <a:rPr lang="tr-TR" sz="2400" dirty="0" smtClean="0"/>
              <a:t>Hastanede kalış süresi kısalır</a:t>
            </a:r>
            <a:endParaRPr lang="tr-TR" sz="2400" dirty="0"/>
          </a:p>
        </p:txBody>
      </p:sp>
      <p:sp>
        <p:nvSpPr>
          <p:cNvPr id="4" name="Başlı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chemeClr val="accent1"/>
                </a:solidFill>
              </a:rPr>
              <a:t>Enteral</a:t>
            </a:r>
            <a:r>
              <a:rPr lang="tr-TR" b="1" dirty="0" smtClean="0">
                <a:solidFill>
                  <a:schemeClr val="accent1"/>
                </a:solidFill>
              </a:rPr>
              <a:t> </a:t>
            </a:r>
            <a:r>
              <a:rPr lang="tr-TR" b="1" dirty="0" err="1" smtClean="0">
                <a:solidFill>
                  <a:schemeClr val="accent1"/>
                </a:solidFill>
              </a:rPr>
              <a:t>Nütrisyonun</a:t>
            </a:r>
            <a:r>
              <a:rPr lang="tr-TR" b="1" dirty="0" smtClean="0">
                <a:solidFill>
                  <a:schemeClr val="accent1"/>
                </a:solidFill>
              </a:rPr>
              <a:t> Avantajları</a:t>
            </a:r>
            <a:endParaRPr lang="tr-TR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</a:rPr>
              <a:t>Enteral</a:t>
            </a:r>
            <a:r>
              <a:rPr lang="tr-TR" b="1" dirty="0" smtClean="0">
                <a:solidFill>
                  <a:srgbClr val="FF0000"/>
                </a:solidFill>
              </a:rPr>
              <a:t> Beslenme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       </a:t>
            </a:r>
          </a:p>
          <a:p>
            <a:endParaRPr lang="tr-TR" dirty="0" smtClean="0"/>
          </a:p>
          <a:p>
            <a:r>
              <a:rPr lang="tr-TR" dirty="0" smtClean="0">
                <a:solidFill>
                  <a:srgbClr val="FF0000"/>
                </a:solidFill>
              </a:rPr>
              <a:t>EN</a:t>
            </a:r>
            <a:r>
              <a:rPr lang="tr-TR" dirty="0" smtClean="0"/>
              <a:t> --- düşük enfeksiyon oranları 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EN </a:t>
            </a:r>
            <a:r>
              <a:rPr lang="tr-TR" dirty="0" smtClean="0"/>
              <a:t>--- düşük maliyet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chemeClr val="accent1"/>
                </a:solidFill>
              </a:rPr>
              <a:t>Enteral</a:t>
            </a:r>
            <a:r>
              <a:rPr lang="tr-TR" b="1" dirty="0" smtClean="0">
                <a:solidFill>
                  <a:schemeClr val="accent1"/>
                </a:solidFill>
              </a:rPr>
              <a:t> Beslenme Erişim Yolları</a:t>
            </a:r>
            <a:endParaRPr lang="tr-TR" b="1" dirty="0">
              <a:solidFill>
                <a:schemeClr val="accent1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357298"/>
            <a:ext cx="6858048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Autofit/>
          </a:bodyPr>
          <a:lstStyle/>
          <a:p>
            <a:pPr algn="l"/>
            <a:r>
              <a:rPr lang="tr-TR" sz="3200" b="1" dirty="0" smtClean="0">
                <a:solidFill>
                  <a:srgbClr val="FF0000"/>
                </a:solidFill>
              </a:rPr>
              <a:t/>
            </a:r>
            <a:br>
              <a:rPr lang="tr-TR" sz="3200" b="1" dirty="0" smtClean="0">
                <a:solidFill>
                  <a:srgbClr val="FF0000"/>
                </a:solidFill>
              </a:rPr>
            </a:br>
            <a:r>
              <a:rPr lang="tr-TR" sz="3200" b="1" dirty="0" err="1" smtClean="0">
                <a:solidFill>
                  <a:schemeClr val="accent1"/>
                </a:solidFill>
              </a:rPr>
              <a:t>Malnütrisyon</a:t>
            </a:r>
            <a:r>
              <a:rPr lang="tr-TR" sz="3200" b="1" dirty="0" smtClean="0">
                <a:solidFill>
                  <a:schemeClr val="accent1"/>
                </a:solidFill>
              </a:rPr>
              <a:t/>
            </a:r>
            <a:br>
              <a:rPr lang="tr-TR" sz="3200" b="1" dirty="0" smtClean="0">
                <a:solidFill>
                  <a:schemeClr val="accent1"/>
                </a:solidFill>
              </a:rPr>
            </a:br>
            <a:endParaRPr lang="tr-TR" sz="3200" b="1" dirty="0">
              <a:solidFill>
                <a:schemeClr val="accent1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tr-TR" dirty="0" smtClean="0"/>
          </a:p>
          <a:p>
            <a:r>
              <a:rPr lang="tr-TR" sz="3400" b="1" dirty="0" err="1" smtClean="0">
                <a:solidFill>
                  <a:srgbClr val="FF0000"/>
                </a:solidFill>
              </a:rPr>
              <a:t>Sarkopeni</a:t>
            </a:r>
            <a:r>
              <a:rPr lang="tr-TR" sz="3400" b="1" dirty="0" smtClean="0">
                <a:solidFill>
                  <a:srgbClr val="FF0000"/>
                </a:solidFill>
              </a:rPr>
              <a:t>: </a:t>
            </a:r>
            <a:r>
              <a:rPr lang="tr-TR" sz="3400" dirty="0" smtClean="0"/>
              <a:t>İskelet kas kitlesinde, gücünde ve fonksiyonunda  </a:t>
            </a:r>
            <a:r>
              <a:rPr lang="tr-TR" sz="3400" dirty="0" err="1" smtClean="0"/>
              <a:t>progresif</a:t>
            </a:r>
            <a:r>
              <a:rPr lang="tr-TR" sz="3400" dirty="0" smtClean="0"/>
              <a:t> ve </a:t>
            </a:r>
            <a:r>
              <a:rPr lang="tr-TR" sz="3400" dirty="0" err="1" smtClean="0"/>
              <a:t>jeneralize</a:t>
            </a:r>
            <a:r>
              <a:rPr lang="tr-TR" sz="3400" dirty="0" smtClean="0"/>
              <a:t> kayıp ile karakterize olan ve istenmeyen sonuçlar doğuran bir sendromdur </a:t>
            </a:r>
          </a:p>
          <a:p>
            <a:r>
              <a:rPr lang="tr-TR" sz="3400" b="1" dirty="0" smtClean="0">
                <a:solidFill>
                  <a:srgbClr val="FF0000"/>
                </a:solidFill>
              </a:rPr>
              <a:t>Kırılganlık:</a:t>
            </a:r>
            <a:r>
              <a:rPr lang="tr-TR" sz="3400" b="1" dirty="0" smtClean="0"/>
              <a:t> </a:t>
            </a:r>
            <a:r>
              <a:rPr lang="tr-TR" sz="3400" dirty="0" smtClean="0"/>
              <a:t>Majör organ sistemlerinde sınırlı rezerv ile dirençsizlik ve savunmasızlık</a:t>
            </a:r>
          </a:p>
          <a:p>
            <a:r>
              <a:rPr lang="tr-TR" sz="3400" b="1" dirty="0" err="1" smtClean="0">
                <a:solidFill>
                  <a:srgbClr val="FF0000"/>
                </a:solidFill>
              </a:rPr>
              <a:t>Polimorbidite</a:t>
            </a:r>
            <a:r>
              <a:rPr lang="tr-TR" sz="3400" b="1" dirty="0" smtClean="0">
                <a:solidFill>
                  <a:srgbClr val="FF0000"/>
                </a:solidFill>
              </a:rPr>
              <a:t>(</a:t>
            </a:r>
            <a:r>
              <a:rPr lang="tr-TR" sz="3400" b="1" dirty="0" err="1" smtClean="0">
                <a:solidFill>
                  <a:srgbClr val="FF0000"/>
                </a:solidFill>
              </a:rPr>
              <a:t>multimorbiidite</a:t>
            </a:r>
            <a:r>
              <a:rPr lang="tr-TR" sz="3400" b="1" dirty="0" smtClean="0">
                <a:solidFill>
                  <a:srgbClr val="FF0000"/>
                </a:solidFill>
              </a:rPr>
              <a:t>): </a:t>
            </a:r>
            <a:r>
              <a:rPr lang="tr-TR" sz="3600" dirty="0"/>
              <a:t>Aynı kişide en az iki kronik sağlık probleminin </a:t>
            </a:r>
            <a:r>
              <a:rPr lang="tr-TR" sz="3600" dirty="0" smtClean="0"/>
              <a:t>olması, çoğunlukla  </a:t>
            </a:r>
            <a:r>
              <a:rPr lang="tr-TR" sz="3600" dirty="0"/>
              <a:t>yaşlıda </a:t>
            </a:r>
            <a:r>
              <a:rPr lang="tr-TR" sz="3600" dirty="0" smtClean="0"/>
              <a:t>görülen bir durum. </a:t>
            </a:r>
          </a:p>
          <a:p>
            <a:r>
              <a:rPr lang="tr-TR" sz="3600" dirty="0" err="1" smtClean="0"/>
              <a:t>Nutrisyon</a:t>
            </a:r>
            <a:r>
              <a:rPr lang="tr-TR" sz="3600" dirty="0" smtClean="0"/>
              <a:t> </a:t>
            </a:r>
            <a:r>
              <a:rPr lang="tr-TR" sz="3600" dirty="0"/>
              <a:t>açısından riskli hastalarda </a:t>
            </a:r>
            <a:r>
              <a:rPr lang="tr-TR" sz="3600" dirty="0" smtClean="0"/>
              <a:t> </a:t>
            </a:r>
            <a:r>
              <a:rPr lang="tr-TR" sz="3600" dirty="0"/>
              <a:t>uygun beslenme desteği klinik sonuçları </a:t>
            </a:r>
            <a:r>
              <a:rPr lang="tr-TR" sz="3600" dirty="0" smtClean="0"/>
              <a:t>düzeltir. </a:t>
            </a:r>
            <a:endParaRPr lang="tr-TR" sz="3600" dirty="0"/>
          </a:p>
          <a:p>
            <a:endParaRPr lang="tr-TR" sz="3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>
                <a:solidFill>
                  <a:schemeClr val="accent1"/>
                </a:solidFill>
              </a:rPr>
              <a:t>N</a:t>
            </a:r>
            <a:r>
              <a:rPr lang="tr-TR" b="1" dirty="0" smtClean="0">
                <a:solidFill>
                  <a:schemeClr val="accent1"/>
                </a:solidFill>
              </a:rPr>
              <a:t>asıl Verelim? </a:t>
            </a:r>
            <a:br>
              <a:rPr lang="tr-TR" b="1" dirty="0" smtClean="0">
                <a:solidFill>
                  <a:schemeClr val="accent1"/>
                </a:solidFill>
              </a:rPr>
            </a:br>
            <a:r>
              <a:rPr lang="tr-TR" b="1" dirty="0" err="1">
                <a:solidFill>
                  <a:schemeClr val="accent1"/>
                </a:solidFill>
              </a:rPr>
              <a:t>E</a:t>
            </a:r>
            <a:r>
              <a:rPr lang="tr-TR" b="1" dirty="0" err="1" smtClean="0">
                <a:solidFill>
                  <a:schemeClr val="accent1"/>
                </a:solidFill>
              </a:rPr>
              <a:t>nteral</a:t>
            </a:r>
            <a:r>
              <a:rPr lang="tr-TR" b="1" dirty="0" smtClean="0">
                <a:solidFill>
                  <a:schemeClr val="accent1"/>
                </a:solidFill>
              </a:rPr>
              <a:t> </a:t>
            </a:r>
            <a:r>
              <a:rPr lang="tr-TR" b="1" dirty="0">
                <a:solidFill>
                  <a:schemeClr val="accent1"/>
                </a:solidFill>
              </a:rPr>
              <a:t>Beslenme Veriliş Şekli 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Aralıklı </a:t>
            </a:r>
            <a:r>
              <a:rPr lang="tr-TR" dirty="0" err="1" smtClean="0"/>
              <a:t>infüzton</a:t>
            </a:r>
            <a:endParaRPr lang="tr-TR" dirty="0" smtClean="0"/>
          </a:p>
          <a:p>
            <a:r>
              <a:rPr lang="tr-TR" dirty="0" err="1" smtClean="0"/>
              <a:t>Bolus</a:t>
            </a:r>
            <a:r>
              <a:rPr lang="tr-TR" dirty="0" smtClean="0"/>
              <a:t> </a:t>
            </a:r>
            <a:r>
              <a:rPr lang="tr-TR" dirty="0" err="1" smtClean="0"/>
              <a:t>İnfüzyon</a:t>
            </a:r>
            <a:endParaRPr lang="tr-TR" dirty="0" smtClean="0"/>
          </a:p>
          <a:p>
            <a:r>
              <a:rPr lang="tr-TR" dirty="0" smtClean="0"/>
              <a:t>Sürekli </a:t>
            </a:r>
            <a:r>
              <a:rPr lang="tr-TR" dirty="0" err="1" smtClean="0"/>
              <a:t>infüzyon</a:t>
            </a:r>
            <a:endParaRPr lang="tr-TR" dirty="0" smtClean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2691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Aralıklı </a:t>
            </a:r>
            <a:r>
              <a:rPr lang="tr-TR" b="1" dirty="0" err="1" smtClean="0">
                <a:solidFill>
                  <a:srgbClr val="FF0000"/>
                </a:solidFill>
              </a:rPr>
              <a:t>İnfüzyon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Ürün 16-18 saat(gece 6-8 saat ara verilir) </a:t>
            </a:r>
            <a:r>
              <a:rPr lang="tr-TR" dirty="0"/>
              <a:t>içinde eşit parçalara bölünerek enjektör yardımı ile yavaş olarak verilir. </a:t>
            </a:r>
            <a:endParaRPr lang="tr-TR" dirty="0" smtClean="0"/>
          </a:p>
          <a:p>
            <a:r>
              <a:rPr lang="tr-TR" dirty="0" smtClean="0"/>
              <a:t>1-3 </a:t>
            </a:r>
            <a:r>
              <a:rPr lang="tr-TR" dirty="0"/>
              <a:t>saatlik aralarla hasta beslenir. </a:t>
            </a:r>
            <a:endParaRPr lang="tr-TR" dirty="0" smtClean="0"/>
          </a:p>
          <a:p>
            <a:r>
              <a:rPr lang="tr-TR" dirty="0" smtClean="0"/>
              <a:t>Bir </a:t>
            </a:r>
            <a:r>
              <a:rPr lang="tr-TR" dirty="0"/>
              <a:t>defada 150-250ml’den fazla </a:t>
            </a:r>
            <a:r>
              <a:rPr lang="tr-TR" dirty="0" smtClean="0"/>
              <a:t>verilmemeli</a:t>
            </a:r>
          </a:p>
          <a:p>
            <a:r>
              <a:rPr lang="tr-TR" dirty="0" smtClean="0"/>
              <a:t>Mobil </a:t>
            </a:r>
            <a:r>
              <a:rPr lang="tr-TR" dirty="0"/>
              <a:t>veya yarı mobil ve evde bakım hastalarında uygulanabilir.</a:t>
            </a:r>
          </a:p>
        </p:txBody>
      </p:sp>
    </p:spTree>
    <p:extLst>
      <p:ext uri="{BB962C8B-B14F-4D97-AF65-F5344CB8AC3E}">
        <p14:creationId xmlns:p14="http://schemas.microsoft.com/office/powerpoint/2010/main" val="49895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chemeClr val="accent1"/>
                </a:solidFill>
              </a:rPr>
              <a:t>Bolus</a:t>
            </a:r>
            <a:r>
              <a:rPr lang="tr-TR" b="1" dirty="0" smtClean="0">
                <a:solidFill>
                  <a:schemeClr val="accent1"/>
                </a:solidFill>
              </a:rPr>
              <a:t> </a:t>
            </a:r>
            <a:r>
              <a:rPr lang="tr-TR" b="1" dirty="0" err="1" smtClean="0">
                <a:solidFill>
                  <a:schemeClr val="accent1"/>
                </a:solidFill>
              </a:rPr>
              <a:t>İnfüzyon</a:t>
            </a:r>
            <a:endParaRPr lang="tr-TR" b="1" dirty="0">
              <a:solidFill>
                <a:schemeClr val="accent1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200-300ml’lik </a:t>
            </a:r>
            <a:r>
              <a:rPr lang="tr-TR" dirty="0"/>
              <a:t>ürünün gün içerisinde 6-8 kez enjektör yardımı ile verilmesidir. </a:t>
            </a:r>
            <a:endParaRPr lang="tr-TR" dirty="0" smtClean="0"/>
          </a:p>
          <a:p>
            <a:r>
              <a:rPr lang="tr-TR" dirty="0" smtClean="0"/>
              <a:t>Hasta </a:t>
            </a:r>
            <a:r>
              <a:rPr lang="tr-TR" dirty="0"/>
              <a:t>mobil ise veya beslenme pompasına bağlı kalmak istemiyorsa kullanılabilir. </a:t>
            </a:r>
            <a:endParaRPr lang="tr-TR" dirty="0" smtClean="0"/>
          </a:p>
          <a:p>
            <a:r>
              <a:rPr lang="tr-TR" dirty="0" smtClean="0"/>
              <a:t>Bir </a:t>
            </a:r>
            <a:r>
              <a:rPr lang="tr-TR" dirty="0"/>
              <a:t>defada 400ml’den fazlası </a:t>
            </a:r>
            <a:r>
              <a:rPr lang="tr-TR" dirty="0" smtClean="0"/>
              <a:t>verilmemeli.</a:t>
            </a:r>
          </a:p>
          <a:p>
            <a:r>
              <a:rPr lang="tr-TR" dirty="0" err="1" smtClean="0"/>
              <a:t>Aspirasyon</a:t>
            </a:r>
            <a:r>
              <a:rPr lang="tr-TR" dirty="0" smtClean="0"/>
              <a:t> </a:t>
            </a:r>
            <a:r>
              <a:rPr lang="tr-TR" dirty="0"/>
              <a:t>ve GIS sorunları görülme olasılığı fazladır.</a:t>
            </a:r>
          </a:p>
        </p:txBody>
      </p:sp>
    </p:spTree>
    <p:extLst>
      <p:ext uri="{BB962C8B-B14F-4D97-AF65-F5344CB8AC3E}">
        <p14:creationId xmlns:p14="http://schemas.microsoft.com/office/powerpoint/2010/main" val="37563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Sürekli </a:t>
            </a:r>
            <a:r>
              <a:rPr lang="tr-TR" b="1" dirty="0" err="1" smtClean="0">
                <a:solidFill>
                  <a:srgbClr val="FF0000"/>
                </a:solidFill>
              </a:rPr>
              <a:t>İnfüzyon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 smtClean="0"/>
              <a:t>Beslenme </a:t>
            </a:r>
            <a:r>
              <a:rPr lang="tr-TR" dirty="0"/>
              <a:t>pompası kullanılarak, devamlı bir zaman periyodunda ürünün hastaya verilmesidir. </a:t>
            </a:r>
            <a:endParaRPr lang="tr-TR" dirty="0" smtClean="0"/>
          </a:p>
          <a:p>
            <a:r>
              <a:rPr lang="tr-TR" dirty="0" smtClean="0"/>
              <a:t>Yatağa </a:t>
            </a:r>
            <a:r>
              <a:rPr lang="tr-TR" dirty="0"/>
              <a:t>bağımlı </a:t>
            </a:r>
            <a:r>
              <a:rPr lang="tr-TR" dirty="0" smtClean="0"/>
              <a:t>ve kritik hastalar </a:t>
            </a:r>
            <a:r>
              <a:rPr lang="tr-TR" dirty="0"/>
              <a:t>için </a:t>
            </a:r>
            <a:r>
              <a:rPr lang="tr-TR" dirty="0" smtClean="0"/>
              <a:t>uygundur.</a:t>
            </a:r>
          </a:p>
          <a:p>
            <a:r>
              <a:rPr lang="tr-TR" dirty="0" err="1" smtClean="0"/>
              <a:t>Aspirasyon</a:t>
            </a:r>
            <a:r>
              <a:rPr lang="tr-TR" dirty="0" smtClean="0"/>
              <a:t> </a:t>
            </a:r>
            <a:r>
              <a:rPr lang="tr-TR" dirty="0"/>
              <a:t>riski azdır. </a:t>
            </a:r>
            <a:endParaRPr lang="tr-TR" dirty="0" smtClean="0"/>
          </a:p>
          <a:p>
            <a:r>
              <a:rPr lang="tr-TR" dirty="0" smtClean="0"/>
              <a:t>Özellikle </a:t>
            </a:r>
            <a:r>
              <a:rPr lang="tr-TR" dirty="0"/>
              <a:t>kontrol altına alınamayan diyabetlilerde ve Gİ fonksiyon bozukluklarında kullanılması uygundur. </a:t>
            </a:r>
            <a:endParaRPr lang="tr-TR" dirty="0" smtClean="0"/>
          </a:p>
          <a:p>
            <a:r>
              <a:rPr lang="tr-TR" dirty="0" smtClean="0"/>
              <a:t>Geceye denk gelen zaman diliminde 6-8 saat ara verilir.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3131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accent1"/>
                </a:solidFill>
              </a:rPr>
              <a:t>Devamlı beslenme</a:t>
            </a:r>
            <a:endParaRPr lang="tr-TR" b="1" dirty="0">
              <a:solidFill>
                <a:schemeClr val="accent1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600" dirty="0" smtClean="0"/>
              <a:t>Daha az komplikasyon</a:t>
            </a:r>
          </a:p>
          <a:p>
            <a:r>
              <a:rPr lang="tr-TR" sz="2600" dirty="0" smtClean="0"/>
              <a:t>20 ml/saat</a:t>
            </a:r>
            <a:r>
              <a:rPr lang="tr-TR" sz="2600" dirty="0" smtClean="0">
                <a:sym typeface="Wingdings" pitchFamily="2" charset="2"/>
              </a:rPr>
              <a:t>80-120 ml/saat kademeli artırılmalı</a:t>
            </a:r>
          </a:p>
          <a:p>
            <a:r>
              <a:rPr lang="tr-TR" sz="2600" dirty="0" smtClean="0">
                <a:sym typeface="Wingdings" pitchFamily="2" charset="2"/>
              </a:rPr>
              <a:t>16-18 saat </a:t>
            </a:r>
            <a:r>
              <a:rPr lang="tr-TR" sz="2600" dirty="0" err="1" smtClean="0">
                <a:sym typeface="Wingdings" pitchFamily="2" charset="2"/>
              </a:rPr>
              <a:t>inf</a:t>
            </a:r>
            <a:r>
              <a:rPr lang="tr-TR" sz="2600" dirty="0" smtClean="0">
                <a:sym typeface="Wingdings" pitchFamily="2" charset="2"/>
              </a:rPr>
              <a:t>.6-8 </a:t>
            </a:r>
            <a:r>
              <a:rPr lang="tr-TR" sz="2600" dirty="0" err="1" smtClean="0">
                <a:sym typeface="Wingdings" pitchFamily="2" charset="2"/>
              </a:rPr>
              <a:t>aat</a:t>
            </a:r>
            <a:r>
              <a:rPr lang="tr-TR" sz="2600" dirty="0" smtClean="0">
                <a:sym typeface="Wingdings" pitchFamily="2" charset="2"/>
              </a:rPr>
              <a:t> dinlenme</a:t>
            </a:r>
          </a:p>
          <a:p>
            <a:r>
              <a:rPr lang="tr-TR" sz="2600" dirty="0" err="1" smtClean="0">
                <a:sym typeface="Wingdings" pitchFamily="2" charset="2"/>
              </a:rPr>
              <a:t>Jejunal</a:t>
            </a:r>
            <a:r>
              <a:rPr lang="tr-TR" sz="2600" dirty="0" smtClean="0">
                <a:sym typeface="Wingdings" pitchFamily="2" charset="2"/>
              </a:rPr>
              <a:t> beslenme için 10 ml/saat’ten başlanmalı</a:t>
            </a:r>
          </a:p>
          <a:p>
            <a:r>
              <a:rPr lang="tr-TR" sz="2600" dirty="0" smtClean="0">
                <a:sym typeface="Wingdings" pitchFamily="2" charset="2"/>
              </a:rPr>
              <a:t>Bulantı,kusma, kramp,ishal  geliştiyse beslenme hızı azaltılmalı</a:t>
            </a:r>
            <a:endParaRPr lang="tr-T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Enjektörle </a:t>
            </a:r>
            <a:r>
              <a:rPr lang="tr-TR" b="1" dirty="0" err="1" smtClean="0">
                <a:solidFill>
                  <a:srgbClr val="FF0000"/>
                </a:solidFill>
              </a:rPr>
              <a:t>bolus</a:t>
            </a:r>
            <a:r>
              <a:rPr lang="tr-TR" b="1" dirty="0" smtClean="0">
                <a:solidFill>
                  <a:srgbClr val="FF0000"/>
                </a:solidFill>
              </a:rPr>
              <a:t> veya aralıklı beslenme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600" dirty="0" err="1" smtClean="0"/>
              <a:t>İzotonik</a:t>
            </a:r>
            <a:r>
              <a:rPr lang="tr-TR" sz="2600" dirty="0" smtClean="0"/>
              <a:t> ile başlanır</a:t>
            </a:r>
          </a:p>
          <a:p>
            <a:r>
              <a:rPr lang="tr-TR" sz="2600" dirty="0" err="1" smtClean="0"/>
              <a:t>Jejunal</a:t>
            </a:r>
            <a:r>
              <a:rPr lang="tr-TR" sz="2600" dirty="0" smtClean="0"/>
              <a:t> beslenmede önerilmez</a:t>
            </a:r>
          </a:p>
          <a:p>
            <a:r>
              <a:rPr lang="tr-TR" sz="2600" dirty="0" err="1" smtClean="0"/>
              <a:t>Bolus</a:t>
            </a:r>
            <a:r>
              <a:rPr lang="tr-TR" sz="2600" dirty="0" smtClean="0"/>
              <a:t> beslenme öncesi mide kapasitesi ve mide boşalma durumu değerlendirilmelidir</a:t>
            </a:r>
          </a:p>
          <a:p>
            <a:r>
              <a:rPr lang="tr-TR" sz="2600" dirty="0" smtClean="0"/>
              <a:t>Başlangıçta 100 ml </a:t>
            </a:r>
            <a:r>
              <a:rPr lang="tr-TR" sz="2600" dirty="0" err="1" smtClean="0"/>
              <a:t>bolus</a:t>
            </a:r>
            <a:r>
              <a:rPr lang="tr-TR" sz="2600" dirty="0" smtClean="0"/>
              <a:t> verilir. Giderek artırılır</a:t>
            </a:r>
          </a:p>
          <a:p>
            <a:r>
              <a:rPr lang="tr-TR" sz="2600" dirty="0" err="1" smtClean="0"/>
              <a:t>Diyare</a:t>
            </a:r>
            <a:r>
              <a:rPr lang="tr-TR" sz="2600" dirty="0" smtClean="0"/>
              <a:t> daha sık görülür</a:t>
            </a:r>
            <a:endParaRPr lang="tr-T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chemeClr val="accent1"/>
                </a:solidFill>
              </a:rPr>
              <a:t>Nasojejunal</a:t>
            </a:r>
            <a:r>
              <a:rPr lang="tr-TR" b="1" dirty="0" smtClean="0">
                <a:solidFill>
                  <a:schemeClr val="accent1"/>
                </a:solidFill>
              </a:rPr>
              <a:t> tüp</a:t>
            </a:r>
            <a:endParaRPr lang="tr-TR" b="1" dirty="0">
              <a:solidFill>
                <a:schemeClr val="accent1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Pankreatitte</a:t>
            </a:r>
            <a:endParaRPr lang="tr-TR" dirty="0" smtClean="0"/>
          </a:p>
          <a:p>
            <a:r>
              <a:rPr lang="tr-TR" dirty="0" err="1" smtClean="0"/>
              <a:t>Reflü</a:t>
            </a:r>
            <a:r>
              <a:rPr lang="tr-TR" dirty="0" smtClean="0"/>
              <a:t>-</a:t>
            </a:r>
            <a:r>
              <a:rPr lang="tr-TR" dirty="0" err="1" smtClean="0"/>
              <a:t>aspirasyon</a:t>
            </a:r>
            <a:r>
              <a:rPr lang="tr-TR" dirty="0" smtClean="0"/>
              <a:t> riski varsa</a:t>
            </a:r>
          </a:p>
          <a:p>
            <a:r>
              <a:rPr lang="tr-TR" dirty="0" smtClean="0"/>
              <a:t>Mide </a:t>
            </a:r>
            <a:r>
              <a:rPr lang="tr-TR" dirty="0" err="1" smtClean="0"/>
              <a:t>ca</a:t>
            </a:r>
            <a:endParaRPr lang="tr-TR" dirty="0" smtClean="0"/>
          </a:p>
          <a:p>
            <a:r>
              <a:rPr lang="tr-TR" dirty="0" smtClean="0"/>
              <a:t>Mide boşalma hızı düşük olan DM hastalarda</a:t>
            </a:r>
          </a:p>
          <a:p>
            <a:r>
              <a:rPr lang="tr-TR" dirty="0" err="1" smtClean="0"/>
              <a:t>Streriliteye</a:t>
            </a:r>
            <a:r>
              <a:rPr lang="tr-TR" dirty="0" smtClean="0"/>
              <a:t> dikkat edilmeli</a:t>
            </a:r>
          </a:p>
          <a:p>
            <a:r>
              <a:rPr lang="tr-TR" dirty="0" err="1" smtClean="0"/>
              <a:t>Bolustan</a:t>
            </a:r>
            <a:r>
              <a:rPr lang="tr-TR" dirty="0" smtClean="0"/>
              <a:t> kaçınılmalı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KRİTİK HASTALARDA DİKKAT!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600" dirty="0" err="1" smtClean="0"/>
              <a:t>Kardiak</a:t>
            </a:r>
            <a:r>
              <a:rPr lang="tr-TR" sz="2600" dirty="0" smtClean="0"/>
              <a:t> </a:t>
            </a:r>
            <a:r>
              <a:rPr lang="tr-TR" sz="2600" dirty="0" err="1" smtClean="0"/>
              <a:t>instabilite</a:t>
            </a:r>
            <a:r>
              <a:rPr lang="tr-TR" sz="2600" dirty="0" smtClean="0"/>
              <a:t> düzeltilmeli</a:t>
            </a:r>
          </a:p>
          <a:p>
            <a:r>
              <a:rPr lang="tr-TR" sz="2600" dirty="0" smtClean="0"/>
              <a:t>Elektrolit </a:t>
            </a:r>
            <a:r>
              <a:rPr lang="tr-TR" sz="2600" dirty="0" err="1" smtClean="0"/>
              <a:t>imbalansı</a:t>
            </a:r>
            <a:r>
              <a:rPr lang="tr-TR" sz="2600" dirty="0" smtClean="0"/>
              <a:t> düzeltilmeli</a:t>
            </a:r>
          </a:p>
          <a:p>
            <a:r>
              <a:rPr lang="tr-TR" sz="2600" dirty="0" smtClean="0"/>
              <a:t>Aşırı </a:t>
            </a:r>
            <a:r>
              <a:rPr lang="tr-TR" sz="2600" dirty="0" err="1" smtClean="0"/>
              <a:t>hidrasyondan</a:t>
            </a:r>
            <a:r>
              <a:rPr lang="tr-TR" sz="2600" dirty="0" smtClean="0"/>
              <a:t> kaçınılmalı</a:t>
            </a:r>
          </a:p>
          <a:p>
            <a:pPr>
              <a:buNone/>
            </a:pPr>
            <a:r>
              <a:rPr lang="tr-TR" sz="2600" dirty="0" smtClean="0"/>
              <a:t> </a:t>
            </a:r>
          </a:p>
          <a:p>
            <a:pPr>
              <a:buNone/>
            </a:pPr>
            <a:r>
              <a:rPr lang="tr-TR" sz="2600" dirty="0" smtClean="0"/>
              <a:t>     </a:t>
            </a:r>
            <a:endParaRPr lang="tr-T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accent1"/>
                </a:solidFill>
              </a:rPr>
              <a:t>PEG</a:t>
            </a:r>
            <a:endParaRPr lang="tr-TR" b="1" dirty="0">
              <a:solidFill>
                <a:schemeClr val="accent1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600" dirty="0" smtClean="0"/>
              <a:t>Oral alım 3-4 </a:t>
            </a:r>
            <a:r>
              <a:rPr lang="tr-TR" sz="2600" dirty="0" err="1" smtClean="0"/>
              <a:t>hf</a:t>
            </a:r>
            <a:r>
              <a:rPr lang="tr-TR" sz="2600" dirty="0" smtClean="0"/>
              <a:t> uzun sürecekse düşün</a:t>
            </a:r>
          </a:p>
          <a:p>
            <a:r>
              <a:rPr lang="tr-TR" sz="2600" dirty="0" smtClean="0"/>
              <a:t>2 yıl kalabilir</a:t>
            </a:r>
          </a:p>
          <a:p>
            <a:r>
              <a:rPr lang="tr-TR" sz="2600" dirty="0" smtClean="0"/>
              <a:t>En sık sorun </a:t>
            </a:r>
            <a:r>
              <a:rPr lang="tr-TR" sz="2600" dirty="0" err="1" smtClean="0"/>
              <a:t>granülasyon</a:t>
            </a:r>
            <a:r>
              <a:rPr lang="tr-TR" sz="2600" dirty="0" smtClean="0"/>
              <a:t> dokusu oluşumudur</a:t>
            </a:r>
          </a:p>
          <a:p>
            <a:r>
              <a:rPr lang="tr-TR" sz="2600" dirty="0" err="1" smtClean="0"/>
              <a:t>Pnömoperitenium</a:t>
            </a:r>
            <a:r>
              <a:rPr lang="tr-TR" sz="2600" dirty="0" smtClean="0"/>
              <a:t> sık</a:t>
            </a:r>
          </a:p>
          <a:p>
            <a:r>
              <a:rPr lang="tr-TR" sz="2600" dirty="0" smtClean="0"/>
              <a:t>Yara yeri </a:t>
            </a:r>
            <a:r>
              <a:rPr lang="tr-TR" sz="2600" dirty="0" err="1" smtClean="0"/>
              <a:t>inf</a:t>
            </a:r>
            <a:endParaRPr lang="tr-TR" sz="2600" dirty="0" smtClean="0"/>
          </a:p>
          <a:p>
            <a:r>
              <a:rPr lang="tr-TR" sz="2600" dirty="0" smtClean="0"/>
              <a:t>PEG gömülmesi</a:t>
            </a:r>
          </a:p>
          <a:p>
            <a:r>
              <a:rPr lang="tr-TR" sz="2600" dirty="0" smtClean="0"/>
              <a:t>Post op. </a:t>
            </a:r>
            <a:r>
              <a:rPr lang="tr-TR" sz="2600" dirty="0" err="1" smtClean="0"/>
              <a:t>Antibiotik</a:t>
            </a:r>
            <a:r>
              <a:rPr lang="tr-TR" sz="2600" dirty="0" smtClean="0"/>
              <a:t> verilmeli</a:t>
            </a:r>
          </a:p>
          <a:p>
            <a:r>
              <a:rPr lang="tr-TR" sz="2600" dirty="0" smtClean="0"/>
              <a:t>4-6 saat sonra beslenme başlanır</a:t>
            </a:r>
          </a:p>
          <a:p>
            <a:r>
              <a:rPr lang="tr-TR" sz="2600" dirty="0" smtClean="0"/>
              <a:t>İlk pansuman steril eldivenle yapılmalıdır</a:t>
            </a:r>
          </a:p>
          <a:p>
            <a:endParaRPr lang="tr-T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PEG </a:t>
            </a:r>
            <a:r>
              <a:rPr lang="tr-TR" b="1" dirty="0" err="1" smtClean="0">
                <a:solidFill>
                  <a:srgbClr val="FF0000"/>
                </a:solidFill>
              </a:rPr>
              <a:t>kontrendikasyonları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tr-TR" sz="2600" dirty="0" smtClean="0"/>
          </a:p>
          <a:p>
            <a:r>
              <a:rPr lang="tr-TR" sz="2600" dirty="0" smtClean="0"/>
              <a:t>&lt;2 ay yaşam beklentisi</a:t>
            </a:r>
          </a:p>
          <a:p>
            <a:r>
              <a:rPr lang="tr-TR" sz="2600" dirty="0" err="1" smtClean="0"/>
              <a:t>Gastrektomi</a:t>
            </a:r>
            <a:endParaRPr lang="tr-TR" sz="2600" dirty="0" smtClean="0"/>
          </a:p>
          <a:p>
            <a:r>
              <a:rPr lang="tr-TR" sz="2600" dirty="0" smtClean="0"/>
              <a:t>İleri  </a:t>
            </a:r>
            <a:r>
              <a:rPr lang="tr-TR" sz="2600" dirty="0" err="1" smtClean="0"/>
              <a:t>obesite</a:t>
            </a:r>
            <a:endParaRPr lang="tr-TR" sz="2600" dirty="0" smtClean="0"/>
          </a:p>
          <a:p>
            <a:r>
              <a:rPr lang="tr-TR" sz="2600" dirty="0" smtClean="0"/>
              <a:t>Masif asit</a:t>
            </a:r>
          </a:p>
          <a:p>
            <a:r>
              <a:rPr lang="tr-TR" sz="2600" dirty="0" err="1" smtClean="0"/>
              <a:t>Sepsis</a:t>
            </a:r>
            <a:endParaRPr lang="tr-TR" sz="2600" dirty="0" smtClean="0"/>
          </a:p>
          <a:p>
            <a:r>
              <a:rPr lang="tr-TR" sz="2600" dirty="0" err="1" smtClean="0"/>
              <a:t>Pylor</a:t>
            </a:r>
            <a:r>
              <a:rPr lang="tr-TR" sz="2600" dirty="0" smtClean="0"/>
              <a:t> </a:t>
            </a:r>
            <a:r>
              <a:rPr lang="tr-TR" sz="2600" dirty="0" err="1" smtClean="0"/>
              <a:t>stenozu</a:t>
            </a:r>
            <a:endParaRPr lang="tr-TR" sz="2600" dirty="0" smtClean="0"/>
          </a:p>
          <a:p>
            <a:r>
              <a:rPr lang="tr-TR" sz="2600" dirty="0" err="1" smtClean="0"/>
              <a:t>Portal</a:t>
            </a:r>
            <a:r>
              <a:rPr lang="tr-TR" sz="2600" dirty="0" smtClean="0"/>
              <a:t> </a:t>
            </a:r>
            <a:r>
              <a:rPr lang="tr-TR" sz="2600" dirty="0" err="1" smtClean="0"/>
              <a:t>ht</a:t>
            </a:r>
            <a:endParaRPr lang="tr-TR" sz="2600" dirty="0" smtClean="0"/>
          </a:p>
          <a:p>
            <a:r>
              <a:rPr lang="tr-TR" sz="2600" dirty="0" err="1" smtClean="0"/>
              <a:t>Koagülasyon</a:t>
            </a:r>
            <a:r>
              <a:rPr lang="tr-TR" sz="2600" dirty="0" smtClean="0"/>
              <a:t> bozukluğu</a:t>
            </a:r>
          </a:p>
          <a:p>
            <a:endParaRPr lang="tr-T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6238"/>
            <a:ext cx="8496944" cy="610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804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accent1"/>
                </a:solidFill>
              </a:rPr>
              <a:t>PEJ</a:t>
            </a:r>
            <a:endParaRPr lang="tr-TR" b="1" dirty="0">
              <a:solidFill>
                <a:schemeClr val="accent1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Şiddetli </a:t>
            </a:r>
            <a:r>
              <a:rPr lang="tr-TR" dirty="0" err="1" smtClean="0"/>
              <a:t>reflü</a:t>
            </a:r>
            <a:endParaRPr lang="tr-TR" dirty="0" smtClean="0"/>
          </a:p>
          <a:p>
            <a:r>
              <a:rPr lang="tr-TR" dirty="0" err="1" smtClean="0"/>
              <a:t>Gastroparezi</a:t>
            </a:r>
            <a:endParaRPr lang="tr-TR" dirty="0" smtClean="0"/>
          </a:p>
          <a:p>
            <a:r>
              <a:rPr lang="tr-TR" dirty="0" err="1" smtClean="0"/>
              <a:t>Aspirasyon</a:t>
            </a:r>
            <a:r>
              <a:rPr lang="tr-TR" dirty="0" smtClean="0"/>
              <a:t> tercih et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Dikkat!!!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endParaRPr lang="tr-TR" sz="2600" dirty="0" smtClean="0"/>
          </a:p>
          <a:p>
            <a:r>
              <a:rPr lang="tr-TR" sz="2600" dirty="0" smtClean="0"/>
              <a:t>6 günden uzun süren açlıkta beslenme yavaş başlanmalı</a:t>
            </a:r>
          </a:p>
          <a:p>
            <a:r>
              <a:rPr lang="tr-TR" sz="2600" dirty="0" smtClean="0"/>
              <a:t>Beslenme süresince ve 2 saat sonrasında baş 45 derece yükseltilmeli</a:t>
            </a:r>
          </a:p>
          <a:p>
            <a:r>
              <a:rPr lang="tr-TR" sz="2600" dirty="0" smtClean="0"/>
              <a:t>Ürün iyice çalkalanmalı</a:t>
            </a:r>
          </a:p>
          <a:p>
            <a:r>
              <a:rPr lang="tr-TR" sz="2600" dirty="0" smtClean="0"/>
              <a:t>Açılmış ürünler buzdolabında saklanmalı</a:t>
            </a:r>
          </a:p>
          <a:p>
            <a:r>
              <a:rPr lang="tr-TR" sz="2600" dirty="0" smtClean="0"/>
              <a:t>24 saatte tüketilmeli</a:t>
            </a:r>
          </a:p>
          <a:p>
            <a:r>
              <a:rPr lang="tr-TR" sz="2600" dirty="0" smtClean="0"/>
              <a:t>Oda ısısında verilmeli</a:t>
            </a:r>
          </a:p>
          <a:p>
            <a:r>
              <a:rPr lang="tr-TR" sz="2600" dirty="0" smtClean="0"/>
              <a:t>Oda ısısında </a:t>
            </a:r>
            <a:r>
              <a:rPr lang="tr-TR" sz="2600" dirty="0"/>
              <a:t>8</a:t>
            </a:r>
            <a:r>
              <a:rPr lang="tr-TR" sz="2600" dirty="0" smtClean="0"/>
              <a:t> saate tüketilmeli</a:t>
            </a:r>
          </a:p>
          <a:p>
            <a:r>
              <a:rPr lang="tr-TR" sz="2600" dirty="0" smtClean="0"/>
              <a:t>Her beslenme sonrası tüp </a:t>
            </a:r>
            <a:r>
              <a:rPr lang="tr-TR" sz="2600" dirty="0" err="1" smtClean="0"/>
              <a:t>injektörle</a:t>
            </a:r>
            <a:r>
              <a:rPr lang="tr-TR" sz="2600" dirty="0" smtClean="0"/>
              <a:t> yıkanmalı</a:t>
            </a:r>
          </a:p>
          <a:p>
            <a:pPr>
              <a:buNone/>
            </a:pPr>
            <a:endParaRPr lang="tr-TR" sz="2600" dirty="0" smtClean="0"/>
          </a:p>
          <a:p>
            <a:endParaRPr lang="tr-T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accent1"/>
                </a:solidFill>
              </a:rPr>
              <a:t>Ne Verelim?</a:t>
            </a:r>
            <a:endParaRPr lang="tr-TR" b="1" dirty="0">
              <a:solidFill>
                <a:schemeClr val="accent1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Makronütriyenler</a:t>
            </a:r>
            <a:r>
              <a:rPr lang="tr-TR" dirty="0" smtClean="0"/>
              <a:t>(</a:t>
            </a:r>
            <a:r>
              <a:rPr lang="tr-TR" dirty="0" err="1" smtClean="0"/>
              <a:t>kh</a:t>
            </a:r>
            <a:r>
              <a:rPr lang="tr-TR" dirty="0" smtClean="0"/>
              <a:t>, protein, yağ)</a:t>
            </a:r>
          </a:p>
          <a:p>
            <a:r>
              <a:rPr lang="tr-TR" dirty="0" err="1" smtClean="0"/>
              <a:t>Mikronütriyenler</a:t>
            </a:r>
            <a:r>
              <a:rPr lang="tr-TR" dirty="0" smtClean="0"/>
              <a:t>(vitaminler ve mineraller)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66147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Ne Verelim? </a:t>
            </a:r>
            <a:br>
              <a:rPr lang="tr-TR" b="1" dirty="0" smtClean="0">
                <a:solidFill>
                  <a:srgbClr val="FF0000"/>
                </a:solidFill>
              </a:rPr>
            </a:br>
            <a:r>
              <a:rPr lang="tr-TR" b="1" dirty="0" err="1" smtClean="0">
                <a:solidFill>
                  <a:srgbClr val="FF0000"/>
                </a:solidFill>
              </a:rPr>
              <a:t>Enteral</a:t>
            </a:r>
            <a:r>
              <a:rPr lang="tr-TR" b="1" dirty="0" smtClean="0">
                <a:solidFill>
                  <a:srgbClr val="FF0000"/>
                </a:solidFill>
              </a:rPr>
              <a:t> beslenme solüsyonu seçimi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/>
              <a:t>  </a:t>
            </a:r>
            <a:r>
              <a:rPr lang="tr-TR" dirty="0" smtClean="0">
                <a:solidFill>
                  <a:schemeClr val="accent1"/>
                </a:solidFill>
              </a:rPr>
              <a:t>Hasta Özellikleri:</a:t>
            </a:r>
          </a:p>
          <a:p>
            <a:r>
              <a:rPr lang="tr-TR" dirty="0" smtClean="0"/>
              <a:t>Hastanın yaş, kg, cinsiyet,vücut ısısı</a:t>
            </a:r>
          </a:p>
          <a:p>
            <a:r>
              <a:rPr lang="tr-TR" dirty="0" smtClean="0"/>
              <a:t>Hastanın tanısı</a:t>
            </a:r>
          </a:p>
          <a:p>
            <a:r>
              <a:rPr lang="tr-TR" dirty="0" err="1" smtClean="0"/>
              <a:t>Hidrasyon</a:t>
            </a:r>
            <a:r>
              <a:rPr lang="tr-TR" dirty="0" smtClean="0"/>
              <a:t> durumu</a:t>
            </a:r>
          </a:p>
          <a:p>
            <a:r>
              <a:rPr lang="tr-TR" dirty="0" smtClean="0"/>
              <a:t>Sindirim ve emilim durumuna göre seçilmeli</a:t>
            </a:r>
          </a:p>
          <a:p>
            <a:r>
              <a:rPr lang="tr-TR" dirty="0" smtClean="0"/>
              <a:t>Organ fonksiyonları(</a:t>
            </a:r>
            <a:r>
              <a:rPr lang="tr-TR" dirty="0" err="1" smtClean="0"/>
              <a:t>böbrek,ak,kc</a:t>
            </a:r>
            <a:r>
              <a:rPr lang="tr-TR" dirty="0" smtClean="0"/>
              <a:t>)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>
                <a:solidFill>
                  <a:schemeClr val="accent1"/>
                </a:solidFill>
              </a:rPr>
              <a:t>Ne Verelim? </a:t>
            </a:r>
            <a:br>
              <a:rPr lang="tr-TR" b="1" dirty="0">
                <a:solidFill>
                  <a:schemeClr val="accent1"/>
                </a:solidFill>
              </a:rPr>
            </a:br>
            <a:r>
              <a:rPr lang="tr-TR" b="1" dirty="0" err="1">
                <a:solidFill>
                  <a:schemeClr val="accent1"/>
                </a:solidFill>
              </a:rPr>
              <a:t>Enteral</a:t>
            </a:r>
            <a:r>
              <a:rPr lang="tr-TR" b="1" dirty="0">
                <a:solidFill>
                  <a:schemeClr val="accent1"/>
                </a:solidFill>
              </a:rPr>
              <a:t> beslenme solüsyonu seçimi</a:t>
            </a:r>
            <a:endParaRPr lang="tr-TR" dirty="0">
              <a:solidFill>
                <a:schemeClr val="accent1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tr-TR" b="1" dirty="0" smtClean="0">
                <a:solidFill>
                  <a:srgbClr val="FF0000"/>
                </a:solidFill>
              </a:rPr>
              <a:t>    Ürün Özellikleri:</a:t>
            </a:r>
          </a:p>
          <a:p>
            <a:r>
              <a:rPr lang="tr-TR" dirty="0" smtClean="0"/>
              <a:t>Makro besin öğelerinin özellikleri, oranları</a:t>
            </a:r>
          </a:p>
          <a:p>
            <a:r>
              <a:rPr lang="tr-TR" dirty="0" smtClean="0"/>
              <a:t>Enerji içeriği</a:t>
            </a:r>
          </a:p>
          <a:p>
            <a:r>
              <a:rPr lang="tr-TR" dirty="0" smtClean="0"/>
              <a:t>Aroması</a:t>
            </a:r>
          </a:p>
          <a:p>
            <a:r>
              <a:rPr lang="tr-TR" dirty="0" smtClean="0"/>
              <a:t>Mikro besin öğeleri</a:t>
            </a:r>
          </a:p>
          <a:p>
            <a:r>
              <a:rPr lang="tr-TR" dirty="0" smtClean="0"/>
              <a:t>Lif içeriği</a:t>
            </a:r>
          </a:p>
          <a:p>
            <a:r>
              <a:rPr lang="tr-TR" dirty="0" err="1" smtClean="0"/>
              <a:t>Osmolarite</a:t>
            </a:r>
            <a:endParaRPr lang="tr-TR" dirty="0" smtClean="0"/>
          </a:p>
          <a:p>
            <a:r>
              <a:rPr lang="tr-TR" dirty="0" smtClean="0"/>
              <a:t>Maliyet</a:t>
            </a:r>
          </a:p>
          <a:p>
            <a:pPr marL="0" indent="0">
              <a:buNone/>
            </a:pPr>
            <a:endParaRPr lang="tr-T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92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accent1"/>
                </a:solidFill>
              </a:rPr>
              <a:t>Beslenme Ürünleri</a:t>
            </a:r>
            <a:endParaRPr lang="tr-TR" b="1" dirty="0">
              <a:solidFill>
                <a:schemeClr val="accent1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Osmolarite</a:t>
            </a:r>
            <a:endParaRPr lang="tr-TR" dirty="0" smtClean="0"/>
          </a:p>
          <a:p>
            <a:r>
              <a:rPr lang="tr-TR" dirty="0" smtClean="0"/>
              <a:t>Kalori</a:t>
            </a:r>
          </a:p>
          <a:p>
            <a:r>
              <a:rPr lang="tr-TR" dirty="0" smtClean="0"/>
              <a:t>Emilim özellikleri</a:t>
            </a:r>
          </a:p>
          <a:p>
            <a:endParaRPr lang="tr-TR" dirty="0" smtClean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3331228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b="1" dirty="0" err="1">
                <a:solidFill>
                  <a:srgbClr val="FF0000"/>
                </a:solidFill>
              </a:rPr>
              <a:t>Enteral</a:t>
            </a:r>
            <a:r>
              <a:rPr lang="tr-TR" b="1" dirty="0">
                <a:solidFill>
                  <a:srgbClr val="FF0000"/>
                </a:solidFill>
              </a:rPr>
              <a:t> Beslenme Solüsyonları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8568952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409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</a:rPr>
              <a:t>Enteral</a:t>
            </a:r>
            <a:r>
              <a:rPr lang="tr-TR" b="1" dirty="0" smtClean="0">
                <a:solidFill>
                  <a:srgbClr val="FF0000"/>
                </a:solidFill>
              </a:rPr>
              <a:t> Beslenme </a:t>
            </a:r>
            <a:r>
              <a:rPr lang="tr-TR" b="1" dirty="0" err="1" smtClean="0">
                <a:solidFill>
                  <a:srgbClr val="FF0000"/>
                </a:solidFill>
              </a:rPr>
              <a:t>Solusyonları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1412776"/>
            <a:ext cx="8439150" cy="497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836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chemeClr val="accent1"/>
                </a:solidFill>
              </a:rPr>
              <a:t>Polimerik</a:t>
            </a:r>
            <a:r>
              <a:rPr lang="tr-TR" b="1" dirty="0" smtClean="0">
                <a:solidFill>
                  <a:schemeClr val="accent1"/>
                </a:solidFill>
              </a:rPr>
              <a:t> Ürünler</a:t>
            </a:r>
            <a:endParaRPr lang="tr-TR" b="1" dirty="0">
              <a:solidFill>
                <a:schemeClr val="accent1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Standart yaklaşım</a:t>
            </a:r>
          </a:p>
          <a:p>
            <a:r>
              <a:rPr lang="tr-TR" dirty="0" smtClean="0"/>
              <a:t>Fonksiyonel bir GİS</a:t>
            </a:r>
          </a:p>
          <a:p>
            <a:r>
              <a:rPr lang="tr-TR" dirty="0" smtClean="0"/>
              <a:t>Oral-tüple</a:t>
            </a:r>
          </a:p>
          <a:p>
            <a:r>
              <a:rPr lang="tr-TR" dirty="0" smtClean="0"/>
              <a:t>Makro-mikro besin öğeleri içerir(%15-25 protein, %40-60 </a:t>
            </a:r>
            <a:r>
              <a:rPr lang="tr-TR" dirty="0" err="1" smtClean="0"/>
              <a:t>kh</a:t>
            </a:r>
            <a:r>
              <a:rPr lang="tr-TR" dirty="0" smtClean="0"/>
              <a:t>, %25-40 yağ)</a:t>
            </a:r>
          </a:p>
          <a:p>
            <a:r>
              <a:rPr lang="tr-TR" dirty="0" err="1" smtClean="0"/>
              <a:t>İzoosmolar</a:t>
            </a:r>
            <a:r>
              <a:rPr lang="tr-TR" dirty="0" smtClean="0"/>
              <a:t> </a:t>
            </a:r>
          </a:p>
          <a:p>
            <a:r>
              <a:rPr lang="tr-TR" dirty="0" smtClean="0"/>
              <a:t>Laktoz içermez, </a:t>
            </a:r>
            <a:r>
              <a:rPr lang="tr-TR" dirty="0" err="1" smtClean="0"/>
              <a:t>gluten</a:t>
            </a:r>
            <a:r>
              <a:rPr lang="tr-TR" dirty="0" smtClean="0"/>
              <a:t> yok</a:t>
            </a:r>
          </a:p>
          <a:p>
            <a:r>
              <a:rPr lang="tr-TR" dirty="0" err="1" smtClean="0"/>
              <a:t>Lifsiz</a:t>
            </a:r>
            <a:r>
              <a:rPr lang="tr-TR" dirty="0" smtClean="0"/>
              <a:t>-lifli(çözünür-çözünmez-karışık)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36556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Standart Ürünler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39552" y="1706232"/>
            <a:ext cx="6969968" cy="2764904"/>
          </a:xfrm>
        </p:spPr>
        <p:txBody>
          <a:bodyPr/>
          <a:lstStyle/>
          <a:p>
            <a:endParaRPr lang="tr-T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2564904"/>
            <a:ext cx="4464497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272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b="1" dirty="0" err="1" smtClean="0">
                <a:solidFill>
                  <a:schemeClr val="tx2"/>
                </a:solidFill>
              </a:rPr>
              <a:t>İatrojenik</a:t>
            </a:r>
            <a:r>
              <a:rPr lang="tr-TR" sz="3600" b="1" dirty="0" smtClean="0">
                <a:solidFill>
                  <a:schemeClr val="tx2"/>
                </a:solidFill>
              </a:rPr>
              <a:t> </a:t>
            </a:r>
            <a:r>
              <a:rPr lang="tr-TR" sz="3600" b="1" dirty="0" err="1" smtClean="0">
                <a:solidFill>
                  <a:schemeClr val="tx2"/>
                </a:solidFill>
              </a:rPr>
              <a:t>Malnütrisyon</a:t>
            </a:r>
            <a:r>
              <a:rPr lang="tr-TR" sz="3600" b="1" dirty="0" smtClean="0">
                <a:solidFill>
                  <a:schemeClr val="tx2"/>
                </a:solidFill>
              </a:rPr>
              <a:t> Nedenleri</a:t>
            </a:r>
            <a:endParaRPr lang="tr-TR" sz="3600" b="1" dirty="0">
              <a:solidFill>
                <a:schemeClr val="tx2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800" dirty="0" smtClean="0"/>
              <a:t>Kilo ve boy ölçümü ihmali</a:t>
            </a:r>
          </a:p>
          <a:p>
            <a:r>
              <a:rPr lang="tr-TR" sz="2800" dirty="0" smtClean="0"/>
              <a:t>Tetkikler nedeni ile hastaların aç bırakılması</a:t>
            </a:r>
          </a:p>
          <a:p>
            <a:r>
              <a:rPr lang="tr-TR" sz="2800" dirty="0" smtClean="0"/>
              <a:t>Gıda alımının gözlenmesindeki ihmal</a:t>
            </a:r>
          </a:p>
          <a:p>
            <a:r>
              <a:rPr lang="tr-TR" sz="2800" dirty="0" err="1" smtClean="0"/>
              <a:t>Malnütre</a:t>
            </a:r>
            <a:r>
              <a:rPr lang="tr-TR" sz="2800" dirty="0" smtClean="0"/>
              <a:t> hastaların </a:t>
            </a:r>
            <a:r>
              <a:rPr lang="tr-TR" sz="2800" dirty="0" err="1" smtClean="0"/>
              <a:t>opere</a:t>
            </a:r>
            <a:r>
              <a:rPr lang="tr-TR" sz="2800" dirty="0" smtClean="0"/>
              <a:t> edilmesi</a:t>
            </a:r>
          </a:p>
          <a:p>
            <a:r>
              <a:rPr lang="tr-TR" sz="2800" dirty="0" smtClean="0"/>
              <a:t>Artan gereksinimin </a:t>
            </a:r>
            <a:r>
              <a:rPr lang="tr-TR" sz="2800" dirty="0" err="1" smtClean="0"/>
              <a:t>anlaşılmamaı</a:t>
            </a:r>
            <a:r>
              <a:rPr lang="tr-TR" sz="2800" dirty="0" smtClean="0"/>
              <a:t>(</a:t>
            </a:r>
            <a:r>
              <a:rPr lang="tr-TR" sz="2800" dirty="0" err="1" smtClean="0"/>
              <a:t>sepsis</a:t>
            </a:r>
            <a:r>
              <a:rPr lang="tr-TR" sz="2800" dirty="0" smtClean="0"/>
              <a:t>…)</a:t>
            </a:r>
          </a:p>
          <a:p>
            <a:r>
              <a:rPr lang="tr-TR" sz="2800" dirty="0" err="1" smtClean="0"/>
              <a:t>Opereasyon</a:t>
            </a:r>
            <a:r>
              <a:rPr lang="tr-TR" sz="2800" dirty="0" smtClean="0"/>
              <a:t> sonrası yeterli destek sağlanmaması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3920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err="1">
                <a:solidFill>
                  <a:srgbClr val="FF0000"/>
                </a:solidFill>
              </a:rPr>
              <a:t>Elemental</a:t>
            </a:r>
            <a:r>
              <a:rPr lang="tr-TR" b="1" dirty="0">
                <a:solidFill>
                  <a:srgbClr val="FF0000"/>
                </a:solidFill>
              </a:rPr>
              <a:t> ve </a:t>
            </a:r>
            <a:r>
              <a:rPr lang="tr-TR" b="1" dirty="0" err="1">
                <a:solidFill>
                  <a:srgbClr val="FF0000"/>
                </a:solidFill>
              </a:rPr>
              <a:t>semielemental</a:t>
            </a:r>
            <a:r>
              <a:rPr lang="tr-TR" b="1" dirty="0">
                <a:solidFill>
                  <a:srgbClr val="FF0000"/>
                </a:solidFill>
              </a:rPr>
              <a:t> solüsyonlar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tr-TR" dirty="0" smtClean="0"/>
          </a:p>
          <a:p>
            <a:r>
              <a:rPr lang="tr-TR" dirty="0"/>
              <a:t>K</a:t>
            </a:r>
            <a:r>
              <a:rPr lang="tr-TR" dirty="0" smtClean="0"/>
              <a:t>ısa barsak sendromu ve kronik </a:t>
            </a:r>
            <a:r>
              <a:rPr lang="tr-TR" dirty="0" err="1" smtClean="0"/>
              <a:t>pankreatit</a:t>
            </a:r>
            <a:r>
              <a:rPr lang="tr-TR" dirty="0" smtClean="0"/>
              <a:t>, </a:t>
            </a:r>
            <a:r>
              <a:rPr lang="tr-TR" dirty="0" err="1" smtClean="0"/>
              <a:t>inflamatuar</a:t>
            </a:r>
            <a:r>
              <a:rPr lang="tr-TR" dirty="0" smtClean="0"/>
              <a:t> barsak </a:t>
            </a:r>
            <a:r>
              <a:rPr lang="tr-TR" dirty="0" err="1" smtClean="0"/>
              <a:t>hast</a:t>
            </a:r>
            <a:r>
              <a:rPr lang="tr-TR" dirty="0" smtClean="0"/>
              <a:t> …</a:t>
            </a:r>
          </a:p>
          <a:p>
            <a:r>
              <a:rPr lang="tr-TR" dirty="0" smtClean="0"/>
              <a:t>Proteinler; serbest amino asitler, </a:t>
            </a:r>
            <a:r>
              <a:rPr lang="tr-TR" dirty="0" err="1" smtClean="0"/>
              <a:t>dipeptidler</a:t>
            </a:r>
            <a:r>
              <a:rPr lang="tr-TR" dirty="0" smtClean="0"/>
              <a:t> veya </a:t>
            </a:r>
            <a:r>
              <a:rPr lang="tr-TR" dirty="0" err="1" smtClean="0"/>
              <a:t>tripeptidler</a:t>
            </a:r>
            <a:r>
              <a:rPr lang="tr-TR" dirty="0" smtClean="0"/>
              <a:t> olarak bulunur. </a:t>
            </a:r>
          </a:p>
          <a:p>
            <a:r>
              <a:rPr lang="tr-TR" dirty="0" smtClean="0"/>
              <a:t>Yüksek miktarda orta zincirli </a:t>
            </a:r>
            <a:r>
              <a:rPr lang="tr-TR" dirty="0" err="1" smtClean="0"/>
              <a:t>trigliseridler</a:t>
            </a:r>
            <a:r>
              <a:rPr lang="tr-TR" dirty="0" smtClean="0"/>
              <a:t> içerirler. </a:t>
            </a:r>
          </a:p>
          <a:p>
            <a:r>
              <a:rPr lang="tr-TR" dirty="0" err="1" smtClean="0"/>
              <a:t>Malabsorbsiyon</a:t>
            </a:r>
            <a:r>
              <a:rPr lang="tr-TR" dirty="0" smtClean="0"/>
              <a:t> standart solüsyonlarla düzeltilemiyorsa uygun hastalar için </a:t>
            </a:r>
            <a:r>
              <a:rPr lang="tr-TR" dirty="0" err="1" smtClean="0"/>
              <a:t>elemental</a:t>
            </a:r>
            <a:r>
              <a:rPr lang="tr-TR" dirty="0" smtClean="0"/>
              <a:t> veya </a:t>
            </a:r>
            <a:r>
              <a:rPr lang="tr-TR" dirty="0" err="1" smtClean="0"/>
              <a:t>semielemental</a:t>
            </a:r>
            <a:r>
              <a:rPr lang="tr-TR" dirty="0" smtClean="0"/>
              <a:t> solüsyonlar kullanılabilir.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</a:rPr>
              <a:t>İmmünmodülasyon</a:t>
            </a:r>
            <a:r>
              <a:rPr lang="tr-TR" b="1" dirty="0" smtClean="0">
                <a:solidFill>
                  <a:srgbClr val="FF0000"/>
                </a:solidFill>
              </a:rPr>
              <a:t> yapan ürünler</a:t>
            </a:r>
            <a:r>
              <a:rPr lang="tr-TR" b="1" dirty="0" smtClean="0">
                <a:solidFill>
                  <a:srgbClr val="FF0000"/>
                </a:solidFill>
                <a:sym typeface="Wingdings" pitchFamily="2" charset="2"/>
              </a:rPr>
              <a:t>(majör cerrahi, ciddi travma, yoğun bakım hasta APACHEII&lt;15)</a:t>
            </a:r>
            <a:endParaRPr lang="tr-TR" b="1" dirty="0" smtClean="0">
              <a:solidFill>
                <a:srgbClr val="FF0000"/>
              </a:solidFill>
            </a:endParaRPr>
          </a:p>
          <a:p>
            <a:r>
              <a:rPr lang="tr-TR" dirty="0" err="1" smtClean="0"/>
              <a:t>Omega</a:t>
            </a:r>
            <a:r>
              <a:rPr lang="tr-TR" dirty="0" smtClean="0"/>
              <a:t> 3 yağ asitleri</a:t>
            </a:r>
          </a:p>
          <a:p>
            <a:r>
              <a:rPr lang="tr-TR" dirty="0" err="1" smtClean="0"/>
              <a:t>Arginin</a:t>
            </a:r>
            <a:endParaRPr lang="tr-TR" dirty="0" smtClean="0"/>
          </a:p>
          <a:p>
            <a:r>
              <a:rPr lang="tr-TR" dirty="0" err="1" smtClean="0"/>
              <a:t>Glutamin</a:t>
            </a:r>
            <a:endParaRPr lang="tr-TR" dirty="0" smtClean="0"/>
          </a:p>
          <a:p>
            <a:r>
              <a:rPr lang="tr-TR" dirty="0" err="1" smtClean="0"/>
              <a:t>Nükleotitler</a:t>
            </a:r>
            <a:endParaRPr lang="tr-TR" dirty="0" smtClean="0"/>
          </a:p>
          <a:p>
            <a:r>
              <a:rPr lang="tr-TR" dirty="0" smtClean="0"/>
              <a:t>Antioksidan vitamin ve mineraller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chemeClr val="accent1"/>
                </a:solidFill>
              </a:rPr>
              <a:t>Hiperkalorik</a:t>
            </a:r>
            <a:r>
              <a:rPr lang="tr-TR" b="1" dirty="0" smtClean="0">
                <a:solidFill>
                  <a:schemeClr val="accent1"/>
                </a:solidFill>
              </a:rPr>
              <a:t> Ürünler</a:t>
            </a:r>
            <a:endParaRPr lang="tr-TR" b="1" dirty="0">
              <a:solidFill>
                <a:schemeClr val="accent1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1ml=1,25-2kcal </a:t>
            </a:r>
          </a:p>
          <a:p>
            <a:r>
              <a:rPr lang="tr-TR" dirty="0" smtClean="0"/>
              <a:t>Yüksek </a:t>
            </a:r>
            <a:r>
              <a:rPr lang="tr-TR" dirty="0"/>
              <a:t>enerji gereksinimi </a:t>
            </a:r>
          </a:p>
          <a:p>
            <a:r>
              <a:rPr lang="tr-TR" dirty="0" smtClean="0"/>
              <a:t>Sıvı </a:t>
            </a:r>
            <a:r>
              <a:rPr lang="tr-TR" dirty="0"/>
              <a:t>kısıtlaması</a:t>
            </a:r>
          </a:p>
        </p:txBody>
      </p:sp>
    </p:spTree>
    <p:extLst>
      <p:ext uri="{BB962C8B-B14F-4D97-AF65-F5344CB8AC3E}">
        <p14:creationId xmlns:p14="http://schemas.microsoft.com/office/powerpoint/2010/main" val="208129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</a:rPr>
              <a:t>Hiperkalorik</a:t>
            </a:r>
            <a:r>
              <a:rPr lang="tr-TR" b="1" dirty="0" smtClean="0">
                <a:solidFill>
                  <a:srgbClr val="FF0000"/>
                </a:solidFill>
              </a:rPr>
              <a:t> Ürünler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95450"/>
            <a:ext cx="3810000" cy="346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991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tx2"/>
                </a:solidFill>
              </a:rPr>
              <a:t>Yüksek Protein İçeren Ürünler</a:t>
            </a:r>
            <a:endParaRPr lang="tr-TR" b="1" dirty="0">
              <a:solidFill>
                <a:schemeClr val="tx2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Artmış protein </a:t>
            </a:r>
            <a:r>
              <a:rPr lang="tr-TR" dirty="0" smtClean="0"/>
              <a:t>ihtiyacı</a:t>
            </a:r>
          </a:p>
          <a:p>
            <a:endParaRPr lang="tr-T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24944"/>
            <a:ext cx="5838825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967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Diyabetik Ürünler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İzokalorik</a:t>
            </a:r>
            <a:r>
              <a:rPr lang="tr-TR" dirty="0" smtClean="0"/>
              <a:t> </a:t>
            </a:r>
            <a:r>
              <a:rPr lang="tr-TR" dirty="0"/>
              <a:t>veya </a:t>
            </a:r>
            <a:r>
              <a:rPr lang="tr-TR" dirty="0" err="1"/>
              <a:t>hipokalorik</a:t>
            </a:r>
            <a:r>
              <a:rPr lang="tr-TR" dirty="0"/>
              <a:t> </a:t>
            </a:r>
          </a:p>
          <a:p>
            <a:r>
              <a:rPr lang="tr-TR" dirty="0" smtClean="0"/>
              <a:t>Karbonhidrat </a:t>
            </a:r>
            <a:r>
              <a:rPr lang="tr-TR" dirty="0"/>
              <a:t>içeriği düşük </a:t>
            </a:r>
          </a:p>
          <a:p>
            <a:r>
              <a:rPr lang="tr-TR" dirty="0" err="1" smtClean="0"/>
              <a:t>Sükroz</a:t>
            </a:r>
            <a:r>
              <a:rPr lang="tr-TR" dirty="0" smtClean="0"/>
              <a:t> </a:t>
            </a:r>
            <a:r>
              <a:rPr lang="tr-TR" dirty="0"/>
              <a:t>içermez </a:t>
            </a:r>
            <a:r>
              <a:rPr lang="tr-TR" dirty="0" smtClean="0"/>
              <a:t> </a:t>
            </a:r>
          </a:p>
          <a:p>
            <a:r>
              <a:rPr lang="tr-TR" dirty="0" err="1" smtClean="0"/>
              <a:t>Monoansatüre</a:t>
            </a:r>
            <a:r>
              <a:rPr lang="tr-TR" dirty="0" smtClean="0"/>
              <a:t> yağ a.(MUFA) </a:t>
            </a:r>
            <a:r>
              <a:rPr lang="tr-TR" dirty="0"/>
              <a:t>ve lif içerikli </a:t>
            </a:r>
            <a:endParaRPr lang="tr-TR" dirty="0" smtClean="0"/>
          </a:p>
          <a:p>
            <a:endParaRPr lang="tr-T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933056"/>
            <a:ext cx="2808312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843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tx2"/>
                </a:solidFill>
              </a:rPr>
              <a:t>Lifli Ürünler</a:t>
            </a:r>
            <a:endParaRPr lang="tr-TR" b="1" dirty="0">
              <a:solidFill>
                <a:schemeClr val="tx2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İzokalorik</a:t>
            </a:r>
            <a:r>
              <a:rPr lang="tr-TR" dirty="0"/>
              <a:t> veya </a:t>
            </a:r>
            <a:r>
              <a:rPr lang="tr-TR" dirty="0" err="1" smtClean="0"/>
              <a:t>hiperkalorik</a:t>
            </a:r>
            <a:endParaRPr lang="tr-TR" dirty="0"/>
          </a:p>
          <a:p>
            <a:r>
              <a:rPr lang="tr-TR" dirty="0" err="1" smtClean="0"/>
              <a:t>Diyare</a:t>
            </a:r>
            <a:r>
              <a:rPr lang="tr-TR" dirty="0" smtClean="0"/>
              <a:t>/</a:t>
            </a:r>
            <a:r>
              <a:rPr lang="tr-TR" dirty="0" err="1" smtClean="0"/>
              <a:t>konstipasyon</a:t>
            </a:r>
            <a:r>
              <a:rPr lang="tr-TR" dirty="0" smtClean="0"/>
              <a:t> </a:t>
            </a:r>
            <a:endParaRPr lang="tr-TR" dirty="0"/>
          </a:p>
          <a:p>
            <a:r>
              <a:rPr lang="tr-TR" dirty="0" smtClean="0"/>
              <a:t>Uzun </a:t>
            </a:r>
            <a:r>
              <a:rPr lang="tr-TR" dirty="0"/>
              <a:t>süreli beslenme </a:t>
            </a:r>
          </a:p>
          <a:p>
            <a:r>
              <a:rPr lang="tr-TR" dirty="0" err="1" smtClean="0"/>
              <a:t>Geriatrik</a:t>
            </a:r>
            <a:r>
              <a:rPr lang="tr-TR" dirty="0" smtClean="0"/>
              <a:t> </a:t>
            </a:r>
            <a:r>
              <a:rPr lang="tr-TR" dirty="0"/>
              <a:t>hastalarda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284985"/>
            <a:ext cx="3814366" cy="2541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783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Lif İlaveli </a:t>
            </a:r>
            <a:r>
              <a:rPr lang="tr-TR" b="1" dirty="0" err="1" smtClean="0">
                <a:solidFill>
                  <a:srgbClr val="FF0000"/>
                </a:solidFill>
              </a:rPr>
              <a:t>Polimerik</a:t>
            </a:r>
            <a:r>
              <a:rPr lang="tr-TR" b="1" dirty="0" smtClean="0">
                <a:solidFill>
                  <a:srgbClr val="FF0000"/>
                </a:solidFill>
              </a:rPr>
              <a:t> Ürünler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Çözünür lif: </a:t>
            </a:r>
            <a:r>
              <a:rPr lang="tr-TR" dirty="0" err="1" smtClean="0"/>
              <a:t>İntestinal</a:t>
            </a:r>
            <a:r>
              <a:rPr lang="tr-TR" dirty="0" smtClean="0"/>
              <a:t> geçişi azaltır-</a:t>
            </a:r>
            <a:r>
              <a:rPr lang="tr-TR" dirty="0" err="1" smtClean="0"/>
              <a:t>antidiyaretik</a:t>
            </a:r>
            <a:r>
              <a:rPr lang="tr-TR" dirty="0" smtClean="0"/>
              <a:t> etki.</a:t>
            </a:r>
          </a:p>
          <a:p>
            <a:r>
              <a:rPr lang="tr-TR" dirty="0" smtClean="0"/>
              <a:t>Çözülmeyen lif: Su tutarak </a:t>
            </a:r>
            <a:r>
              <a:rPr lang="tr-TR" dirty="0" err="1" smtClean="0"/>
              <a:t>fekal</a:t>
            </a:r>
            <a:r>
              <a:rPr lang="tr-TR" dirty="0" smtClean="0"/>
              <a:t> kitleyi arttırır, Kabızlığı giderir, yaşlılarda tercih nedenidir.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42242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chemeClr val="tx2"/>
                </a:solidFill>
              </a:rPr>
              <a:t>Elemental</a:t>
            </a:r>
            <a:r>
              <a:rPr lang="tr-TR" b="1" dirty="0" smtClean="0">
                <a:solidFill>
                  <a:schemeClr val="tx2"/>
                </a:solidFill>
              </a:rPr>
              <a:t>-Semi </a:t>
            </a:r>
            <a:r>
              <a:rPr lang="tr-TR" b="1" dirty="0" err="1" smtClean="0">
                <a:solidFill>
                  <a:schemeClr val="tx2"/>
                </a:solidFill>
              </a:rPr>
              <a:t>Elemental</a:t>
            </a:r>
            <a:r>
              <a:rPr lang="tr-TR" b="1" dirty="0" smtClean="0">
                <a:solidFill>
                  <a:schemeClr val="tx2"/>
                </a:solidFill>
              </a:rPr>
              <a:t> Ürünler</a:t>
            </a:r>
            <a:endParaRPr lang="tr-TR" b="1" dirty="0">
              <a:solidFill>
                <a:schemeClr val="tx2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413" y="2319338"/>
            <a:ext cx="3305175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88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</a:rPr>
              <a:t>İmmün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Nütrisyon</a:t>
            </a:r>
            <a:r>
              <a:rPr lang="tr-TR" b="1" dirty="0" smtClean="0">
                <a:solidFill>
                  <a:srgbClr val="FF0000"/>
                </a:solidFill>
              </a:rPr>
              <a:t> Ürünleri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İmmunmodülatör</a:t>
            </a:r>
            <a:r>
              <a:rPr lang="tr-TR" dirty="0"/>
              <a:t> olarak etkinlik gösteren besin ögelerini daha fazla içerirler</a:t>
            </a:r>
            <a:r>
              <a:rPr lang="tr-TR" dirty="0" smtClean="0"/>
              <a:t>.     </a:t>
            </a:r>
            <a:endParaRPr lang="tr-T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3" y="3501009"/>
            <a:ext cx="4032449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298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</a:rPr>
              <a:t>Malnütrisyon</a:t>
            </a:r>
            <a:r>
              <a:rPr lang="tr-TR" b="1" dirty="0" smtClean="0">
                <a:solidFill>
                  <a:srgbClr val="FF0000"/>
                </a:solidFill>
              </a:rPr>
              <a:t> Sıklığı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tr-TR" sz="2600" b="1" dirty="0" smtClean="0">
                <a:solidFill>
                  <a:srgbClr val="FF0000"/>
                </a:solidFill>
              </a:rPr>
              <a:t>    Avrupa'da,</a:t>
            </a:r>
          </a:p>
          <a:p>
            <a:pPr>
              <a:buNone/>
            </a:pPr>
            <a:r>
              <a:rPr lang="tr-TR" sz="2600" dirty="0" smtClean="0"/>
              <a:t>   • Sağlıklı halkın %5-15'i,</a:t>
            </a:r>
          </a:p>
          <a:p>
            <a:pPr>
              <a:buNone/>
            </a:pPr>
            <a:r>
              <a:rPr lang="tr-TR" sz="2600" dirty="0" smtClean="0"/>
              <a:t>   • Hastaneye yatan hastaların %40'ı</a:t>
            </a:r>
          </a:p>
          <a:p>
            <a:pPr>
              <a:buNone/>
            </a:pPr>
            <a:r>
              <a:rPr lang="tr-TR" sz="2600" dirty="0" smtClean="0"/>
              <a:t>   • Bakım evinde yaşayanların %60'ı</a:t>
            </a:r>
          </a:p>
          <a:p>
            <a:pPr>
              <a:buNone/>
            </a:pPr>
            <a:r>
              <a:rPr lang="tr-TR" sz="2600" dirty="0" smtClean="0"/>
              <a:t>    </a:t>
            </a:r>
            <a:r>
              <a:rPr lang="tr-TR" sz="2600" dirty="0" err="1" smtClean="0"/>
              <a:t>malnütrisyonda</a:t>
            </a:r>
            <a:r>
              <a:rPr lang="tr-TR" sz="2600" dirty="0" smtClean="0"/>
              <a:t> veya </a:t>
            </a:r>
            <a:r>
              <a:rPr lang="tr-TR" sz="2600" dirty="0" err="1" smtClean="0"/>
              <a:t>nütrisyon</a:t>
            </a:r>
            <a:r>
              <a:rPr lang="tr-TR" sz="2600" dirty="0" smtClean="0"/>
              <a:t> riski altındadır</a:t>
            </a:r>
          </a:p>
          <a:p>
            <a:pPr>
              <a:buNone/>
            </a:pPr>
            <a:endParaRPr lang="tr-TR" sz="2600" dirty="0" smtClean="0"/>
          </a:p>
          <a:p>
            <a:pPr>
              <a:buNone/>
            </a:pPr>
            <a:r>
              <a:rPr lang="tr-TR" sz="2600" b="1" dirty="0" smtClean="0">
                <a:solidFill>
                  <a:srgbClr val="FF0000"/>
                </a:solidFill>
              </a:rPr>
              <a:t>    Türkiye’de,</a:t>
            </a:r>
          </a:p>
          <a:p>
            <a:pPr>
              <a:buNone/>
            </a:pPr>
            <a:r>
              <a:rPr lang="tr-TR" sz="2600" dirty="0" smtClean="0"/>
              <a:t>    Hastanede yatan hastaların %50’sinde değişik </a:t>
            </a:r>
            <a:r>
              <a:rPr lang="tr-TR" sz="2600" dirty="0" err="1" smtClean="0"/>
              <a:t>malnütrisyon</a:t>
            </a:r>
            <a:r>
              <a:rPr lang="tr-TR" sz="2600" dirty="0" smtClean="0"/>
              <a:t>  görülmektedir.</a:t>
            </a:r>
            <a:endParaRPr lang="tr-T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chemeClr val="tx2"/>
                </a:solidFill>
              </a:rPr>
              <a:t>İmmün</a:t>
            </a:r>
            <a:r>
              <a:rPr lang="tr-TR" b="1" dirty="0" smtClean="0">
                <a:solidFill>
                  <a:schemeClr val="tx2"/>
                </a:solidFill>
              </a:rPr>
              <a:t> </a:t>
            </a:r>
            <a:r>
              <a:rPr lang="tr-TR" b="1" dirty="0" err="1" smtClean="0">
                <a:solidFill>
                  <a:schemeClr val="tx2"/>
                </a:solidFill>
              </a:rPr>
              <a:t>Nütrisyon</a:t>
            </a:r>
            <a:endParaRPr lang="tr-TR" b="1" dirty="0">
              <a:solidFill>
                <a:schemeClr val="tx2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tr-TR" dirty="0" smtClean="0"/>
              <a:t>    </a:t>
            </a:r>
            <a:r>
              <a:rPr lang="tr-TR" dirty="0" err="1" smtClean="0"/>
              <a:t>Nutrisyon</a:t>
            </a:r>
            <a:r>
              <a:rPr lang="tr-TR" dirty="0" smtClean="0"/>
              <a:t> </a:t>
            </a:r>
            <a:r>
              <a:rPr lang="tr-TR" dirty="0"/>
              <a:t>riskinden bağımsız olarak ; </a:t>
            </a:r>
            <a:endParaRPr lang="tr-TR" dirty="0" smtClean="0"/>
          </a:p>
          <a:p>
            <a:r>
              <a:rPr lang="tr-TR" dirty="0" smtClean="0"/>
              <a:t>Kanser </a:t>
            </a:r>
            <a:r>
              <a:rPr lang="tr-TR" dirty="0"/>
              <a:t>için </a:t>
            </a:r>
            <a:r>
              <a:rPr lang="tr-TR" dirty="0" err="1"/>
              <a:t>major</a:t>
            </a:r>
            <a:r>
              <a:rPr lang="tr-TR" dirty="0"/>
              <a:t> boyun cerrahisi geçirenler (</a:t>
            </a:r>
            <a:r>
              <a:rPr lang="tr-TR" dirty="0" err="1"/>
              <a:t>larinjektomi</a:t>
            </a:r>
            <a:r>
              <a:rPr lang="tr-TR" dirty="0"/>
              <a:t>, </a:t>
            </a:r>
            <a:r>
              <a:rPr lang="tr-TR" dirty="0" err="1"/>
              <a:t>farenjektomi</a:t>
            </a:r>
            <a:r>
              <a:rPr lang="tr-TR" dirty="0"/>
              <a:t> </a:t>
            </a:r>
            <a:endParaRPr lang="tr-TR" dirty="0" smtClean="0"/>
          </a:p>
          <a:p>
            <a:r>
              <a:rPr lang="tr-TR" dirty="0" err="1" smtClean="0"/>
              <a:t>Major</a:t>
            </a:r>
            <a:r>
              <a:rPr lang="tr-TR" dirty="0" smtClean="0"/>
              <a:t> </a:t>
            </a:r>
            <a:r>
              <a:rPr lang="tr-TR" dirty="0" err="1"/>
              <a:t>abdominal</a:t>
            </a:r>
            <a:r>
              <a:rPr lang="tr-TR" dirty="0"/>
              <a:t> kanser cerrahisi geçirenler (</a:t>
            </a:r>
            <a:r>
              <a:rPr lang="tr-TR" dirty="0" err="1"/>
              <a:t>özefajektomi</a:t>
            </a:r>
            <a:r>
              <a:rPr lang="tr-TR" dirty="0"/>
              <a:t>, </a:t>
            </a:r>
            <a:r>
              <a:rPr lang="tr-TR" dirty="0" err="1"/>
              <a:t>gastrektomi</a:t>
            </a:r>
            <a:r>
              <a:rPr lang="tr-TR" dirty="0"/>
              <a:t>, </a:t>
            </a:r>
            <a:r>
              <a:rPr lang="tr-TR" dirty="0" err="1"/>
              <a:t>pankreatoduodenektomi</a:t>
            </a:r>
            <a:r>
              <a:rPr lang="tr-TR" dirty="0"/>
              <a:t>) </a:t>
            </a:r>
            <a:endParaRPr lang="tr-TR" dirty="0" smtClean="0"/>
          </a:p>
          <a:p>
            <a:r>
              <a:rPr lang="tr-TR" dirty="0" smtClean="0"/>
              <a:t>Ağır </a:t>
            </a:r>
            <a:r>
              <a:rPr lang="tr-TR" dirty="0"/>
              <a:t>travma sonrası </a:t>
            </a:r>
            <a:r>
              <a:rPr lang="tr-TR" dirty="0" err="1"/>
              <a:t>perioperatif</a:t>
            </a:r>
            <a:r>
              <a:rPr lang="tr-TR" dirty="0"/>
              <a:t> </a:t>
            </a:r>
            <a:r>
              <a:rPr lang="tr-TR" dirty="0" err="1"/>
              <a:t>immun</a:t>
            </a:r>
            <a:r>
              <a:rPr lang="tr-TR" dirty="0"/>
              <a:t> modüle edici maddeler </a:t>
            </a:r>
            <a:r>
              <a:rPr lang="tr-TR" dirty="0" err="1"/>
              <a:t>enteral</a:t>
            </a:r>
            <a:r>
              <a:rPr lang="tr-TR" dirty="0"/>
              <a:t> </a:t>
            </a:r>
            <a:r>
              <a:rPr lang="tr-TR" dirty="0" err="1"/>
              <a:t>nutrisyon</a:t>
            </a:r>
            <a:r>
              <a:rPr lang="tr-TR" dirty="0"/>
              <a:t> için kullanılır. (</a:t>
            </a:r>
            <a:r>
              <a:rPr lang="tr-TR" dirty="0">
                <a:solidFill>
                  <a:srgbClr val="FF0000"/>
                </a:solidFill>
              </a:rPr>
              <a:t>A KANIT</a:t>
            </a:r>
            <a:r>
              <a:rPr lang="tr-TR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10474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</a:rPr>
              <a:t>İmmün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Nütrisyon</a:t>
            </a:r>
            <a:r>
              <a:rPr lang="tr-TR" b="1" dirty="0" smtClean="0">
                <a:solidFill>
                  <a:srgbClr val="FF0000"/>
                </a:solidFill>
              </a:rPr>
              <a:t> Ürünleri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7513017" cy="4257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29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tx2"/>
                </a:solidFill>
              </a:rPr>
              <a:t>Modüler Ürünler</a:t>
            </a:r>
            <a:endParaRPr lang="tr-TR" b="1" dirty="0">
              <a:solidFill>
                <a:schemeClr val="tx2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Toz halinde protein ve karbonhidrat ürünleri </a:t>
            </a:r>
            <a:endParaRPr lang="tr-TR" dirty="0" smtClean="0"/>
          </a:p>
          <a:p>
            <a:endParaRPr lang="tr-TR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12976"/>
            <a:ext cx="2517254" cy="939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685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</a:rPr>
              <a:t>Pulmoner</a:t>
            </a:r>
            <a:r>
              <a:rPr lang="tr-TR" b="1" dirty="0" smtClean="0">
                <a:solidFill>
                  <a:srgbClr val="FF0000"/>
                </a:solidFill>
              </a:rPr>
              <a:t> Ürünler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Enerjinin </a:t>
            </a:r>
            <a:r>
              <a:rPr lang="tr-TR" dirty="0"/>
              <a:t>çoğunluğu karbonhidrat metabolizması sonucu oluşacak </a:t>
            </a:r>
            <a:r>
              <a:rPr lang="tr-TR" dirty="0" err="1"/>
              <a:t>karbondioksidi</a:t>
            </a:r>
            <a:r>
              <a:rPr lang="tr-TR" dirty="0"/>
              <a:t> azaltmak için yağlardan </a:t>
            </a:r>
            <a:r>
              <a:rPr lang="tr-TR" dirty="0" smtClean="0"/>
              <a:t>oluşur.</a:t>
            </a:r>
          </a:p>
          <a:p>
            <a:r>
              <a:rPr lang="tr-TR" dirty="0" smtClean="0"/>
              <a:t>Sıvı </a:t>
            </a:r>
            <a:r>
              <a:rPr lang="tr-TR" dirty="0"/>
              <a:t>kısıtlaması da gerekebileceği için </a:t>
            </a:r>
            <a:r>
              <a:rPr lang="tr-TR" dirty="0" err="1" smtClean="0"/>
              <a:t>hiperkaloriktirler</a:t>
            </a:r>
            <a:endParaRPr lang="tr-TR" dirty="0" smtClean="0"/>
          </a:p>
          <a:p>
            <a:endParaRPr lang="tr-TR" dirty="0"/>
          </a:p>
          <a:p>
            <a:endParaRPr lang="tr-TR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581128"/>
            <a:ext cx="26955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91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</a:rPr>
              <a:t>Renal</a:t>
            </a:r>
            <a:r>
              <a:rPr lang="tr-TR" b="1" dirty="0" smtClean="0">
                <a:solidFill>
                  <a:srgbClr val="FF0000"/>
                </a:solidFill>
              </a:rPr>
              <a:t> Ürünler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tr-TR" dirty="0" smtClean="0"/>
          </a:p>
          <a:p>
            <a:r>
              <a:rPr lang="tr-TR" dirty="0" err="1" smtClean="0"/>
              <a:t>Renal</a:t>
            </a:r>
            <a:r>
              <a:rPr lang="tr-TR" dirty="0" smtClean="0"/>
              <a:t> </a:t>
            </a:r>
            <a:r>
              <a:rPr lang="tr-TR" dirty="0"/>
              <a:t>ürünler düşük miktarda potasyum, fosfat, sodyum içeren düşük proteinli ürünlerdir. </a:t>
            </a:r>
            <a:endParaRPr lang="tr-TR" dirty="0" smtClean="0"/>
          </a:p>
          <a:p>
            <a:r>
              <a:rPr lang="tr-TR" dirty="0" smtClean="0"/>
              <a:t>Diyaliz </a:t>
            </a:r>
            <a:r>
              <a:rPr lang="tr-TR" dirty="0"/>
              <a:t>ürünlerinin protein içeriği yüksektir. </a:t>
            </a:r>
            <a:endParaRPr lang="tr-TR" dirty="0" smtClean="0"/>
          </a:p>
          <a:p>
            <a:r>
              <a:rPr lang="tr-TR" dirty="0" smtClean="0"/>
              <a:t>Sıvı </a:t>
            </a:r>
            <a:r>
              <a:rPr lang="tr-TR" dirty="0"/>
              <a:t>kısıtlaması olabileceği için </a:t>
            </a:r>
            <a:r>
              <a:rPr lang="tr-TR" dirty="0" err="1"/>
              <a:t>hiperkaloriktirler</a:t>
            </a:r>
            <a:r>
              <a:rPr lang="tr-TR" dirty="0"/>
              <a:t>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013176"/>
            <a:ext cx="22955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215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b="1" dirty="0" smtClean="0">
                <a:solidFill>
                  <a:schemeClr val="tx2"/>
                </a:solidFill>
              </a:rPr>
              <a:t>Karaciğer Hastalarına Özel Ürünler</a:t>
            </a:r>
            <a:endParaRPr lang="tr-TR" sz="3600" b="1" dirty="0">
              <a:solidFill>
                <a:schemeClr val="tx2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Yüksek dallı zincirli </a:t>
            </a:r>
            <a:r>
              <a:rPr lang="tr-TR" dirty="0" err="1" smtClean="0"/>
              <a:t>a.a</a:t>
            </a:r>
            <a:r>
              <a:rPr lang="tr-TR" dirty="0" smtClean="0"/>
              <a:t>.</a:t>
            </a:r>
          </a:p>
          <a:p>
            <a:r>
              <a:rPr lang="tr-TR" dirty="0"/>
              <a:t> O</a:t>
            </a:r>
            <a:r>
              <a:rPr lang="tr-TR" dirty="0" smtClean="0"/>
              <a:t>rta </a:t>
            </a:r>
            <a:r>
              <a:rPr lang="tr-TR" dirty="0"/>
              <a:t>zincirli yağlar, uzun zincirli yağlara tercih edilmelidir. </a:t>
            </a:r>
          </a:p>
          <a:p>
            <a:r>
              <a:rPr lang="tr-TR" dirty="0" smtClean="0"/>
              <a:t>Orta </a:t>
            </a:r>
            <a:r>
              <a:rPr lang="tr-TR" dirty="0"/>
              <a:t>zincirli yağlar </a:t>
            </a:r>
            <a:r>
              <a:rPr lang="tr-TR" dirty="0" err="1"/>
              <a:t>karnitin</a:t>
            </a:r>
            <a:r>
              <a:rPr lang="tr-TR" dirty="0"/>
              <a:t> yoluna uğramaz ve böylece dokular tarafından kullanılır. </a:t>
            </a:r>
            <a:endParaRPr lang="tr-TR" dirty="0" smtClean="0"/>
          </a:p>
          <a:p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365104"/>
            <a:ext cx="4968552" cy="2170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944344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14488"/>
            <a:ext cx="6858048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Hipoglisemiden kaçınılmalı!!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928803"/>
            <a:ext cx="6715172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</a:rPr>
              <a:t>Enteral</a:t>
            </a:r>
            <a:r>
              <a:rPr lang="tr-TR" b="1" dirty="0" smtClean="0">
                <a:solidFill>
                  <a:srgbClr val="FF0000"/>
                </a:solidFill>
              </a:rPr>
              <a:t> Beslenmede Takip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err="1" smtClean="0"/>
              <a:t>Nasogastrik</a:t>
            </a:r>
            <a:r>
              <a:rPr lang="tr-TR" dirty="0" smtClean="0"/>
              <a:t> </a:t>
            </a:r>
            <a:r>
              <a:rPr lang="tr-TR" dirty="0" err="1" smtClean="0"/>
              <a:t>rezidü</a:t>
            </a:r>
            <a:r>
              <a:rPr lang="tr-TR" dirty="0" smtClean="0"/>
              <a:t> takibi artık önerilmiyor.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45512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b="1" dirty="0" err="1" smtClean="0">
                <a:solidFill>
                  <a:schemeClr val="accent1"/>
                </a:solidFill>
              </a:rPr>
              <a:t>Malnütrisyon</a:t>
            </a:r>
            <a:r>
              <a:rPr lang="tr-TR" sz="3200" b="1" dirty="0" smtClean="0">
                <a:solidFill>
                  <a:schemeClr val="accent1"/>
                </a:solidFill>
              </a:rPr>
              <a:t> Açısından Yüksek Riskli Gruplar</a:t>
            </a:r>
            <a:endParaRPr lang="tr-TR" sz="3200" b="1" dirty="0">
              <a:solidFill>
                <a:schemeClr val="accent1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600200"/>
            <a:ext cx="7931224" cy="4525963"/>
          </a:xfrm>
        </p:spPr>
        <p:txBody>
          <a:bodyPr/>
          <a:lstStyle/>
          <a:p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04" y="1628800"/>
            <a:ext cx="8048625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694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chemeClr val="accent1"/>
                </a:solidFill>
              </a:rPr>
              <a:t>Parenteral</a:t>
            </a:r>
            <a:r>
              <a:rPr lang="tr-TR" b="1" dirty="0" smtClean="0">
                <a:solidFill>
                  <a:schemeClr val="accent1"/>
                </a:solidFill>
              </a:rPr>
              <a:t> Beslenme</a:t>
            </a:r>
            <a:endParaRPr lang="tr-TR" b="1" dirty="0">
              <a:solidFill>
                <a:schemeClr val="accent1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Besin öğelerinin direkt sistemik dolaşıma verilmesidir.</a:t>
            </a:r>
          </a:p>
          <a:p>
            <a:pPr marL="0" indent="0">
              <a:buNone/>
            </a:pPr>
            <a:r>
              <a:rPr lang="tr-TR" dirty="0" smtClean="0"/>
              <a:t>   1- TPN(total </a:t>
            </a:r>
            <a:r>
              <a:rPr lang="tr-TR" dirty="0" err="1" smtClean="0"/>
              <a:t>parenteral</a:t>
            </a:r>
            <a:r>
              <a:rPr lang="tr-TR" dirty="0" smtClean="0"/>
              <a:t> </a:t>
            </a:r>
            <a:r>
              <a:rPr lang="tr-TR" dirty="0" err="1" smtClean="0"/>
              <a:t>nütrisyon</a:t>
            </a:r>
            <a:r>
              <a:rPr lang="tr-TR" dirty="0" smtClean="0"/>
              <a:t>)</a:t>
            </a:r>
          </a:p>
          <a:p>
            <a:pPr marL="0" indent="0">
              <a:buNone/>
            </a:pPr>
            <a:r>
              <a:rPr lang="tr-TR" dirty="0" smtClean="0"/>
              <a:t>   2-Tamamlayıcı PN(EN+PN)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b="1" dirty="0" err="1" smtClean="0">
                <a:solidFill>
                  <a:srgbClr val="FF0000"/>
                </a:solidFill>
              </a:rPr>
              <a:t>Parenteral</a:t>
            </a:r>
            <a:r>
              <a:rPr lang="tr-TR" b="1" dirty="0" smtClean="0">
                <a:solidFill>
                  <a:srgbClr val="FF0000"/>
                </a:solidFill>
              </a:rPr>
              <a:t> Beslenme 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err="1" smtClean="0"/>
              <a:t>EN’ün</a:t>
            </a:r>
            <a:r>
              <a:rPr lang="tr-TR" dirty="0" smtClean="0"/>
              <a:t> mümkün olmadığı durumlar</a:t>
            </a:r>
          </a:p>
          <a:p>
            <a:r>
              <a:rPr lang="tr-TR" dirty="0" smtClean="0"/>
              <a:t>EN ile ihtiyacın &lt;%60’in karşılandığı durumlar</a:t>
            </a:r>
            <a:r>
              <a:rPr lang="tr-TR" dirty="0" smtClean="0">
                <a:sym typeface="Wingdings" pitchFamily="2" charset="2"/>
              </a:rPr>
              <a:t></a:t>
            </a:r>
            <a:r>
              <a:rPr lang="tr-TR" dirty="0" smtClean="0">
                <a:solidFill>
                  <a:srgbClr val="FF0000"/>
                </a:solidFill>
                <a:sym typeface="Wingdings" pitchFamily="2" charset="2"/>
              </a:rPr>
              <a:t>kombine(EN+PN)</a:t>
            </a:r>
            <a:endParaRPr lang="tr-T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err="1" smtClean="0">
                <a:solidFill>
                  <a:schemeClr val="accent1"/>
                </a:solidFill>
              </a:rPr>
              <a:t>Parenteral</a:t>
            </a:r>
            <a:r>
              <a:rPr lang="tr-TR" b="1" dirty="0" smtClean="0">
                <a:solidFill>
                  <a:schemeClr val="accent1"/>
                </a:solidFill>
              </a:rPr>
              <a:t> Beslenme </a:t>
            </a:r>
            <a:r>
              <a:rPr lang="tr-TR" b="1" dirty="0" err="1" smtClean="0">
                <a:solidFill>
                  <a:schemeClr val="accent1"/>
                </a:solidFill>
              </a:rPr>
              <a:t>Endikasyonları</a:t>
            </a:r>
            <a:endParaRPr lang="tr-TR" b="1" dirty="0">
              <a:solidFill>
                <a:schemeClr val="accent1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İntestinal</a:t>
            </a:r>
            <a:r>
              <a:rPr lang="tr-TR" dirty="0" smtClean="0"/>
              <a:t> </a:t>
            </a:r>
            <a:r>
              <a:rPr lang="tr-TR" dirty="0" err="1" smtClean="0"/>
              <a:t>obstruksiyon</a:t>
            </a:r>
            <a:endParaRPr lang="tr-TR" dirty="0" smtClean="0"/>
          </a:p>
          <a:p>
            <a:r>
              <a:rPr lang="tr-TR" dirty="0" smtClean="0"/>
              <a:t>GIS fistülleri</a:t>
            </a:r>
          </a:p>
          <a:p>
            <a:r>
              <a:rPr lang="tr-TR" dirty="0" smtClean="0"/>
              <a:t>Karın içi yaygın </a:t>
            </a:r>
            <a:r>
              <a:rPr lang="tr-TR" dirty="0" err="1" smtClean="0"/>
              <a:t>infeksiyon</a:t>
            </a:r>
            <a:endParaRPr lang="tr-TR" dirty="0" smtClean="0"/>
          </a:p>
          <a:p>
            <a:r>
              <a:rPr lang="tr-TR" dirty="0" smtClean="0"/>
              <a:t>Ağır </a:t>
            </a:r>
            <a:r>
              <a:rPr lang="tr-TR" dirty="0" err="1" smtClean="0"/>
              <a:t>mukozit</a:t>
            </a:r>
            <a:endParaRPr lang="tr-TR" dirty="0" smtClean="0"/>
          </a:p>
          <a:p>
            <a:r>
              <a:rPr lang="tr-TR" dirty="0" smtClean="0"/>
              <a:t>Kısa barsak sendromu</a:t>
            </a:r>
          </a:p>
          <a:p>
            <a:r>
              <a:rPr lang="tr-TR" dirty="0" err="1" smtClean="0"/>
              <a:t>Enteral</a:t>
            </a:r>
            <a:r>
              <a:rPr lang="tr-TR" dirty="0" smtClean="0"/>
              <a:t> erişimin yolu sağlanamaması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err="1" smtClean="0">
                <a:solidFill>
                  <a:srgbClr val="FF0000"/>
                </a:solidFill>
              </a:rPr>
              <a:t>Parenteral</a:t>
            </a:r>
            <a:r>
              <a:rPr lang="tr-TR" b="1" dirty="0" smtClean="0">
                <a:solidFill>
                  <a:srgbClr val="FF0000"/>
                </a:solidFill>
              </a:rPr>
              <a:t> Beslenme </a:t>
            </a:r>
            <a:r>
              <a:rPr lang="tr-TR" b="1" dirty="0" err="1" smtClean="0">
                <a:solidFill>
                  <a:srgbClr val="FF0000"/>
                </a:solidFill>
              </a:rPr>
              <a:t>Kontrendikasyonları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Ağır şok</a:t>
            </a:r>
          </a:p>
          <a:p>
            <a:r>
              <a:rPr lang="tr-TR" dirty="0" smtClean="0"/>
              <a:t>Ağır solunum yetmezliği</a:t>
            </a:r>
          </a:p>
          <a:p>
            <a:r>
              <a:rPr lang="tr-TR" dirty="0" err="1" smtClean="0"/>
              <a:t>Metabolik</a:t>
            </a:r>
            <a:r>
              <a:rPr lang="tr-TR" dirty="0" smtClean="0"/>
              <a:t> </a:t>
            </a:r>
            <a:r>
              <a:rPr lang="tr-TR" dirty="0" err="1" smtClean="0"/>
              <a:t>asidoz</a:t>
            </a:r>
            <a:r>
              <a:rPr lang="tr-TR" dirty="0" smtClean="0"/>
              <a:t>(PH&lt;7,2)</a:t>
            </a:r>
          </a:p>
          <a:p>
            <a:r>
              <a:rPr lang="tr-TR" dirty="0" err="1" smtClean="0"/>
              <a:t>Laktat</a:t>
            </a:r>
            <a:r>
              <a:rPr lang="tr-TR" dirty="0" smtClean="0"/>
              <a:t>&gt;3-4</a:t>
            </a:r>
          </a:p>
          <a:p>
            <a:r>
              <a:rPr lang="tr-TR" dirty="0" err="1" smtClean="0"/>
              <a:t>Hipoksi</a:t>
            </a:r>
            <a:r>
              <a:rPr lang="tr-TR" dirty="0" smtClean="0"/>
              <a:t>&lt;60</a:t>
            </a:r>
          </a:p>
          <a:p>
            <a:r>
              <a:rPr lang="tr-TR" dirty="0" err="1" smtClean="0"/>
              <a:t>Hiperkapni</a:t>
            </a:r>
            <a:r>
              <a:rPr lang="tr-TR" dirty="0" smtClean="0"/>
              <a:t>&gt;80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Santral yol ideal</a:t>
            </a:r>
          </a:p>
          <a:p>
            <a:r>
              <a:rPr lang="tr-TR" dirty="0" err="1" smtClean="0"/>
              <a:t>Periferik</a:t>
            </a:r>
            <a:r>
              <a:rPr lang="tr-TR" dirty="0" smtClean="0"/>
              <a:t> yol</a:t>
            </a:r>
            <a:r>
              <a:rPr lang="tr-TR" dirty="0" smtClean="0">
                <a:sym typeface="Wingdings" pitchFamily="2" charset="2"/>
              </a:rPr>
              <a:t> yüksek </a:t>
            </a:r>
            <a:r>
              <a:rPr lang="tr-TR" dirty="0" err="1" smtClean="0">
                <a:sym typeface="Wingdings" pitchFamily="2" charset="2"/>
              </a:rPr>
              <a:t>osmolarite</a:t>
            </a:r>
            <a:r>
              <a:rPr lang="tr-TR" dirty="0" smtClean="0">
                <a:sym typeface="Wingdings" pitchFamily="2" charset="2"/>
              </a:rPr>
              <a:t> ve yüksek volüm verilirse </a:t>
            </a:r>
            <a:r>
              <a:rPr lang="tr-TR" dirty="0" err="1" smtClean="0">
                <a:sym typeface="Wingdings" pitchFamily="2" charset="2"/>
              </a:rPr>
              <a:t>tromboflebit</a:t>
            </a:r>
            <a:r>
              <a:rPr lang="tr-TR" dirty="0" smtClean="0">
                <a:sym typeface="Wingdings" pitchFamily="2" charset="2"/>
              </a:rPr>
              <a:t> riski var</a:t>
            </a:r>
          </a:p>
          <a:p>
            <a:pPr>
              <a:buNone/>
            </a:pPr>
            <a:r>
              <a:rPr lang="tr-TR" dirty="0" smtClean="0">
                <a:sym typeface="Wingdings" pitchFamily="2" charset="2"/>
              </a:rPr>
              <a:t>         </a:t>
            </a:r>
            <a:r>
              <a:rPr lang="tr-TR" u="sng" dirty="0" err="1" smtClean="0">
                <a:sym typeface="Wingdings" pitchFamily="2" charset="2"/>
              </a:rPr>
              <a:t>perifer</a:t>
            </a:r>
            <a:r>
              <a:rPr lang="tr-TR" u="sng" dirty="0" smtClean="0">
                <a:sym typeface="Wingdings" pitchFamily="2" charset="2"/>
              </a:rPr>
              <a:t>     </a:t>
            </a:r>
            <a:r>
              <a:rPr lang="tr-TR" dirty="0" smtClean="0">
                <a:sym typeface="Wingdings" pitchFamily="2" charset="2"/>
              </a:rPr>
              <a:t>                         </a:t>
            </a:r>
            <a:r>
              <a:rPr lang="tr-TR" u="sng" dirty="0" smtClean="0">
                <a:sym typeface="Wingdings" pitchFamily="2" charset="2"/>
              </a:rPr>
              <a:t>santral</a:t>
            </a:r>
            <a:r>
              <a:rPr lang="tr-TR" dirty="0" smtClean="0">
                <a:sym typeface="Wingdings" pitchFamily="2" charset="2"/>
              </a:rPr>
              <a:t> </a:t>
            </a:r>
          </a:p>
          <a:p>
            <a:pPr>
              <a:buNone/>
            </a:pPr>
            <a:r>
              <a:rPr lang="tr-TR" dirty="0" smtClean="0">
                <a:sym typeface="Wingdings" pitchFamily="2" charset="2"/>
              </a:rPr>
              <a:t>         610 </a:t>
            </a:r>
            <a:r>
              <a:rPr lang="tr-TR" dirty="0" err="1" smtClean="0">
                <a:sym typeface="Wingdings" pitchFamily="2" charset="2"/>
              </a:rPr>
              <a:t>cal</a:t>
            </a:r>
            <a:r>
              <a:rPr lang="tr-TR" dirty="0" smtClean="0">
                <a:sym typeface="Wingdings" pitchFamily="2" charset="2"/>
              </a:rPr>
              <a:t>                           1200 </a:t>
            </a:r>
            <a:r>
              <a:rPr lang="tr-TR" dirty="0" err="1" smtClean="0">
                <a:sym typeface="Wingdings" pitchFamily="2" charset="2"/>
              </a:rPr>
              <a:t>cal</a:t>
            </a:r>
            <a:endParaRPr lang="tr-TR" dirty="0" smtClean="0">
              <a:sym typeface="Wingdings" pitchFamily="2" charset="2"/>
            </a:endParaRPr>
          </a:p>
          <a:p>
            <a:pPr>
              <a:buNone/>
            </a:pPr>
            <a:r>
              <a:rPr lang="tr-TR" dirty="0" smtClean="0">
                <a:sym typeface="Wingdings" pitchFamily="2" charset="2"/>
              </a:rPr>
              <a:t>         &lt; </a:t>
            </a:r>
            <a:r>
              <a:rPr lang="tr-TR" dirty="0" smtClean="0"/>
              <a:t>600 </a:t>
            </a:r>
            <a:r>
              <a:rPr lang="tr-TR" dirty="0" err="1" smtClean="0"/>
              <a:t>mOsm</a:t>
            </a:r>
            <a:r>
              <a:rPr lang="tr-TR" dirty="0" smtClean="0"/>
              <a:t>/</a:t>
            </a:r>
            <a:r>
              <a:rPr lang="tr-TR" dirty="0" err="1" smtClean="0"/>
              <a:t>L’yi</a:t>
            </a:r>
            <a:r>
              <a:rPr lang="tr-TR" dirty="0" smtClean="0"/>
              <a:t>          &gt; 600 </a:t>
            </a:r>
            <a:r>
              <a:rPr lang="tr-TR" dirty="0" err="1" smtClean="0"/>
              <a:t>mOsm</a:t>
            </a:r>
            <a:r>
              <a:rPr lang="tr-TR" dirty="0" smtClean="0"/>
              <a:t>/</a:t>
            </a:r>
            <a:r>
              <a:rPr lang="tr-TR" dirty="0" err="1" smtClean="0"/>
              <a:t>L’yi</a:t>
            </a:r>
            <a:r>
              <a:rPr lang="tr-TR" dirty="0" smtClean="0"/>
              <a:t> </a:t>
            </a:r>
            <a:endParaRPr lang="tr-TR" u="sng" dirty="0" smtClean="0">
              <a:sym typeface="Wingdings" pitchFamily="2" charset="2"/>
            </a:endParaRPr>
          </a:p>
          <a:p>
            <a:pPr>
              <a:buNone/>
            </a:pPr>
            <a:r>
              <a:rPr lang="tr-TR" u="sng" dirty="0" smtClean="0">
                <a:sym typeface="Wingdings" pitchFamily="2" charset="2"/>
              </a:rPr>
              <a:t>                   </a:t>
            </a:r>
            <a:endParaRPr lang="tr-TR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Hastane Yapımı PN </a:t>
            </a:r>
            <a:endParaRPr lang="tr-TR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214422"/>
            <a:ext cx="564360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PN Ticari Ürünler</a:t>
            </a:r>
            <a:endParaRPr lang="tr-TR" b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5" y="1500174"/>
            <a:ext cx="5305447" cy="4857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Tek torba, pompa ile sürekli </a:t>
            </a:r>
            <a:r>
              <a:rPr lang="tr-TR" dirty="0" err="1" smtClean="0"/>
              <a:t>infizyon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PN Bileşimi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Glukoz</a:t>
            </a:r>
            <a:endParaRPr lang="tr-TR" dirty="0" smtClean="0"/>
          </a:p>
          <a:p>
            <a:r>
              <a:rPr lang="tr-TR" dirty="0" smtClean="0"/>
              <a:t>Yağ</a:t>
            </a:r>
          </a:p>
          <a:p>
            <a:r>
              <a:rPr lang="tr-TR" dirty="0" smtClean="0"/>
              <a:t>Protein</a:t>
            </a:r>
          </a:p>
          <a:p>
            <a:r>
              <a:rPr lang="tr-TR" dirty="0" smtClean="0"/>
              <a:t>Su, elektrolit</a:t>
            </a:r>
          </a:p>
          <a:p>
            <a:r>
              <a:rPr lang="tr-TR" dirty="0" smtClean="0"/>
              <a:t>Vitamin, eser elementler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accent1"/>
                </a:solidFill>
              </a:rPr>
              <a:t>PN Veriliş Yolları</a:t>
            </a:r>
            <a:endParaRPr lang="tr-TR" b="1" dirty="0">
              <a:solidFill>
                <a:schemeClr val="accent1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Periferik</a:t>
            </a:r>
            <a:r>
              <a:rPr lang="tr-TR" dirty="0" smtClean="0"/>
              <a:t> yol(</a:t>
            </a:r>
            <a:r>
              <a:rPr lang="tr-TR" dirty="0" err="1" smtClean="0"/>
              <a:t>periferik</a:t>
            </a:r>
            <a:r>
              <a:rPr lang="tr-TR" dirty="0" smtClean="0"/>
              <a:t> </a:t>
            </a:r>
            <a:r>
              <a:rPr lang="tr-TR" dirty="0" err="1" smtClean="0"/>
              <a:t>ven</a:t>
            </a:r>
            <a:r>
              <a:rPr lang="tr-TR" dirty="0" smtClean="0"/>
              <a:t>)</a:t>
            </a:r>
          </a:p>
          <a:p>
            <a:r>
              <a:rPr lang="tr-TR" dirty="0" smtClean="0"/>
              <a:t>Santral yol(özellikle sağ SKV)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1803</TotalTime>
  <Words>2237</Words>
  <Application>Microsoft Office PowerPoint</Application>
  <PresentationFormat>Ekran Gösterisi (4:3)</PresentationFormat>
  <Paragraphs>550</Paragraphs>
  <Slides>125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125</vt:i4>
      </vt:variant>
    </vt:vector>
  </HeadingPairs>
  <TitlesOfParts>
    <vt:vector size="126" baseType="lpstr">
      <vt:lpstr>Ofis Teması</vt:lpstr>
      <vt:lpstr> MALNÜTRİSYON VE YATAN HASTALARDA NÜTRİSYON</vt:lpstr>
      <vt:lpstr>Öğrenin Hedefleri</vt:lpstr>
      <vt:lpstr>Giriş</vt:lpstr>
      <vt:lpstr>Malnütrisyonla İlişkili Durumlar</vt:lpstr>
      <vt:lpstr> Malnütrisyon </vt:lpstr>
      <vt:lpstr>PowerPoint Sunusu</vt:lpstr>
      <vt:lpstr>İatrojenik Malnütrisyon Nedenleri</vt:lpstr>
      <vt:lpstr>Malnütrisyon Sıklığı</vt:lpstr>
      <vt:lpstr>Malnütrisyon Açısından Yüksek Riskli Gruplar</vt:lpstr>
      <vt:lpstr>KEPAN-19 şehir, 38 hastane</vt:lpstr>
      <vt:lpstr>Türkiye</vt:lpstr>
      <vt:lpstr>Malnütrisyon</vt:lpstr>
      <vt:lpstr>Malnutrisyonun  Sonuçları </vt:lpstr>
      <vt:lpstr>Malnutrisyonun  Sonuçları </vt:lpstr>
      <vt:lpstr>Malnutrisyonun tedavisi ile; </vt:lpstr>
      <vt:lpstr>Nütrisyonda Hedefler</vt:lpstr>
      <vt:lpstr>PowerPoint Sunusu</vt:lpstr>
      <vt:lpstr>Beslenmenin Değerlendirilmesi</vt:lpstr>
      <vt:lpstr>Beslenmenin Değerlendirilmesi</vt:lpstr>
      <vt:lpstr>Tarama Testleri</vt:lpstr>
      <vt:lpstr>Tarama Testleri</vt:lpstr>
      <vt:lpstr>Tarama Testleri</vt:lpstr>
      <vt:lpstr>GLİM Kriterleri</vt:lpstr>
      <vt:lpstr>NRS 2002</vt:lpstr>
      <vt:lpstr>NRS 2002</vt:lpstr>
      <vt:lpstr>NRS 2002-Değerlendirme</vt:lpstr>
      <vt:lpstr>NRS 2002-DEĞERLENDİRME</vt:lpstr>
      <vt:lpstr> Antropometrik Ölçümler  </vt:lpstr>
      <vt:lpstr>Malnütrisyon Bulguları-Lab</vt:lpstr>
      <vt:lpstr>Malnütrisyon Bulguları-Görüntüleme</vt:lpstr>
      <vt:lpstr>Yol Haritası</vt:lpstr>
      <vt:lpstr>Ne kadar Verelim? Enerji Gereksiniminin Saptanması  </vt:lpstr>
      <vt:lpstr>Enerji Gereksiniminin Saptanması  </vt:lpstr>
      <vt:lpstr>PowerPoint Sunusu</vt:lpstr>
      <vt:lpstr>Toplam Enerji</vt:lpstr>
      <vt:lpstr>              Hangi Yolla Verelim?               Beslenme Veriliş Yolları</vt:lpstr>
      <vt:lpstr>PowerPoint Sunusu</vt:lpstr>
      <vt:lpstr>Beslenme Yolları</vt:lpstr>
      <vt:lpstr>PowerPoint Sunusu</vt:lpstr>
      <vt:lpstr>BARSAK ÖNEMLİ!!!</vt:lpstr>
      <vt:lpstr>Enteral Uyarı</vt:lpstr>
      <vt:lpstr>Enteral Uyarı</vt:lpstr>
      <vt:lpstr>Enteral Uyarı</vt:lpstr>
      <vt:lpstr>PowerPoint Sunusu</vt:lpstr>
      <vt:lpstr>Nütrisyonda Amaç</vt:lpstr>
      <vt:lpstr>Erken Enteral Nütrisyon</vt:lpstr>
      <vt:lpstr>Enteral Nütrisyonun Avantajları</vt:lpstr>
      <vt:lpstr>Enteral Beslenme</vt:lpstr>
      <vt:lpstr>Enteral Beslenme Erişim Yolları</vt:lpstr>
      <vt:lpstr>Nasıl Verelim?  Enteral Beslenme Veriliş Şekli </vt:lpstr>
      <vt:lpstr>Aralıklı İnfüzyon </vt:lpstr>
      <vt:lpstr>Bolus İnfüzyon</vt:lpstr>
      <vt:lpstr>Sürekli İnfüzyon</vt:lpstr>
      <vt:lpstr>Devamlı beslenme</vt:lpstr>
      <vt:lpstr>Enjektörle bolus veya aralıklı beslenme</vt:lpstr>
      <vt:lpstr>Nasojejunal tüp</vt:lpstr>
      <vt:lpstr>KRİTİK HASTALARDA DİKKAT!</vt:lpstr>
      <vt:lpstr>PEG</vt:lpstr>
      <vt:lpstr>PEG kontrendikasyonları</vt:lpstr>
      <vt:lpstr>PEJ</vt:lpstr>
      <vt:lpstr>Dikkat!!!</vt:lpstr>
      <vt:lpstr>Ne Verelim?</vt:lpstr>
      <vt:lpstr>Ne Verelim?  Enteral beslenme solüsyonu seçimi</vt:lpstr>
      <vt:lpstr>Ne Verelim?  Enteral beslenme solüsyonu seçimi</vt:lpstr>
      <vt:lpstr>Beslenme Ürünleri</vt:lpstr>
      <vt:lpstr>Enteral Beslenme Solüsyonları</vt:lpstr>
      <vt:lpstr>Enteral Beslenme Solusyonları</vt:lpstr>
      <vt:lpstr>Polimerik Ürünler</vt:lpstr>
      <vt:lpstr>Standart Ürünler</vt:lpstr>
      <vt:lpstr>Elemental ve semielemental solüsyonlar</vt:lpstr>
      <vt:lpstr>PowerPoint Sunusu</vt:lpstr>
      <vt:lpstr>Hiperkalorik Ürünler</vt:lpstr>
      <vt:lpstr>Hiperkalorik Ürünler</vt:lpstr>
      <vt:lpstr>Yüksek Protein İçeren Ürünler</vt:lpstr>
      <vt:lpstr>Diyabetik Ürünler</vt:lpstr>
      <vt:lpstr>Lifli Ürünler</vt:lpstr>
      <vt:lpstr>Lif İlaveli Polimerik Ürünler</vt:lpstr>
      <vt:lpstr>Elemental-Semi Elemental Ürünler</vt:lpstr>
      <vt:lpstr>İmmün Nütrisyon Ürünleri</vt:lpstr>
      <vt:lpstr>İmmün Nütrisyon</vt:lpstr>
      <vt:lpstr>İmmün Nütrisyon Ürünleri</vt:lpstr>
      <vt:lpstr>Modüler Ürünler</vt:lpstr>
      <vt:lpstr>Pulmoner Ürünler</vt:lpstr>
      <vt:lpstr>Renal Ürünler</vt:lpstr>
      <vt:lpstr>Karaciğer Hastalarına Özel Ürünler</vt:lpstr>
      <vt:lpstr>PowerPoint Sunusu</vt:lpstr>
      <vt:lpstr>PowerPoint Sunusu</vt:lpstr>
      <vt:lpstr>PowerPoint Sunusu</vt:lpstr>
      <vt:lpstr>Enteral Beslenmede Takip</vt:lpstr>
      <vt:lpstr>Parenteral Beslenme</vt:lpstr>
      <vt:lpstr>Parenteral Beslenme </vt:lpstr>
      <vt:lpstr>Parenteral Beslenme Endikasyonları</vt:lpstr>
      <vt:lpstr>Parenteral Beslenme Kontrendikasyonları</vt:lpstr>
      <vt:lpstr>PowerPoint Sunusu</vt:lpstr>
      <vt:lpstr>Hastane Yapımı PN </vt:lpstr>
      <vt:lpstr>PN Ticari Ürünler</vt:lpstr>
      <vt:lpstr>PowerPoint Sunusu</vt:lpstr>
      <vt:lpstr>PN Bileşimi</vt:lpstr>
      <vt:lpstr>PN Veriliş Yolları</vt:lpstr>
      <vt:lpstr>TPN</vt:lpstr>
      <vt:lpstr>TPN</vt:lpstr>
      <vt:lpstr>TPN</vt:lpstr>
      <vt:lpstr>Mikro nütrientler</vt:lpstr>
      <vt:lpstr>Vitaminler</vt:lpstr>
      <vt:lpstr>Parenteral Nütrisyon Komplikasyonları</vt:lpstr>
      <vt:lpstr>Beslenme Komplikasyonları</vt:lpstr>
      <vt:lpstr>Hiperglisemi</vt:lpstr>
      <vt:lpstr>Takip</vt:lpstr>
      <vt:lpstr>Takip</vt:lpstr>
      <vt:lpstr>PowerPoint Sunusu</vt:lpstr>
      <vt:lpstr>PowerPoint Sunusu</vt:lpstr>
      <vt:lpstr>PowerPoint Sunusu</vt:lpstr>
      <vt:lpstr>Refeeding Sendromu</vt:lpstr>
      <vt:lpstr>Refeeding Sendromu</vt:lpstr>
      <vt:lpstr>Refeeding-Yüksek Risk Grupları</vt:lpstr>
      <vt:lpstr>Refeeding-Klinik</vt:lpstr>
      <vt:lpstr>Refeeding-Lab</vt:lpstr>
      <vt:lpstr>Ciddi refeeding sendromunda belirti ve semptomlar</vt:lpstr>
      <vt:lpstr>Refeeding Sendromu</vt:lpstr>
      <vt:lpstr>PowerPoint Sunusu</vt:lpstr>
      <vt:lpstr>Elektrolit Desteği</vt:lpstr>
      <vt:lpstr> Sıvı Desteği   </vt:lpstr>
      <vt:lpstr>Vitamin Desteği</vt:lpstr>
      <vt:lpstr>ARAŞTIRMALARIN KANIT DEĞERLERİ VE KANIT KATEGORİLERİ</vt:lpstr>
      <vt:lpstr>US Preventive Services Task Force’e göreKanıt Kategorileri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HP</dc:creator>
  <cp:lastModifiedBy>Casper</cp:lastModifiedBy>
  <cp:revision>588</cp:revision>
  <dcterms:created xsi:type="dcterms:W3CDTF">2018-11-04T19:08:34Z</dcterms:created>
  <dcterms:modified xsi:type="dcterms:W3CDTF">2025-04-27T19:11:13Z</dcterms:modified>
</cp:coreProperties>
</file>