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4"/>
  </p:notesMasterIdLst>
  <p:sldIdLst>
    <p:sldId id="257" r:id="rId2"/>
    <p:sldId id="259" r:id="rId3"/>
    <p:sldId id="260" r:id="rId4"/>
    <p:sldId id="261" r:id="rId5"/>
    <p:sldId id="406" r:id="rId6"/>
    <p:sldId id="407" r:id="rId7"/>
    <p:sldId id="408" r:id="rId8"/>
    <p:sldId id="409" r:id="rId9"/>
    <p:sldId id="304" r:id="rId10"/>
    <p:sldId id="305" r:id="rId11"/>
    <p:sldId id="410" r:id="rId12"/>
    <p:sldId id="411" r:id="rId13"/>
    <p:sldId id="262" r:id="rId14"/>
    <p:sldId id="412" r:id="rId15"/>
    <p:sldId id="413" r:id="rId16"/>
    <p:sldId id="414" r:id="rId17"/>
    <p:sldId id="415" r:id="rId18"/>
    <p:sldId id="416" r:id="rId19"/>
    <p:sldId id="307" r:id="rId20"/>
    <p:sldId id="417" r:id="rId21"/>
    <p:sldId id="418" r:id="rId22"/>
    <p:sldId id="308" r:id="rId23"/>
    <p:sldId id="419" r:id="rId24"/>
    <p:sldId id="420" r:id="rId25"/>
    <p:sldId id="421" r:id="rId26"/>
    <p:sldId id="422" r:id="rId27"/>
    <p:sldId id="423" r:id="rId28"/>
    <p:sldId id="309" r:id="rId29"/>
    <p:sldId id="263" r:id="rId30"/>
    <p:sldId id="265" r:id="rId31"/>
    <p:sldId id="277" r:id="rId32"/>
    <p:sldId id="424" r:id="rId33"/>
    <p:sldId id="425" r:id="rId34"/>
    <p:sldId id="426" r:id="rId35"/>
    <p:sldId id="266" r:id="rId36"/>
    <p:sldId id="427" r:id="rId37"/>
    <p:sldId id="278" r:id="rId38"/>
    <p:sldId id="267" r:id="rId39"/>
    <p:sldId id="276" r:id="rId40"/>
    <p:sldId id="268" r:id="rId41"/>
    <p:sldId id="269" r:id="rId42"/>
    <p:sldId id="428" r:id="rId43"/>
    <p:sldId id="429" r:id="rId44"/>
    <p:sldId id="430" r:id="rId45"/>
    <p:sldId id="270" r:id="rId46"/>
    <p:sldId id="271" r:id="rId47"/>
    <p:sldId id="431" r:id="rId48"/>
    <p:sldId id="272" r:id="rId49"/>
    <p:sldId id="433" r:id="rId50"/>
    <p:sldId id="273" r:id="rId51"/>
    <p:sldId id="432" r:id="rId52"/>
    <p:sldId id="275" r:id="rId53"/>
    <p:sldId id="274" r:id="rId54"/>
    <p:sldId id="310" r:id="rId55"/>
    <p:sldId id="311" r:id="rId56"/>
    <p:sldId id="434" r:id="rId57"/>
    <p:sldId id="279" r:id="rId58"/>
    <p:sldId id="281" r:id="rId59"/>
    <p:sldId id="284" r:id="rId60"/>
    <p:sldId id="286" r:id="rId61"/>
    <p:sldId id="285" r:id="rId62"/>
    <p:sldId id="287" r:id="rId63"/>
    <p:sldId id="280" r:id="rId64"/>
    <p:sldId id="282" r:id="rId65"/>
    <p:sldId id="312" r:id="rId66"/>
    <p:sldId id="313" r:id="rId67"/>
    <p:sldId id="314" r:id="rId68"/>
    <p:sldId id="288" r:id="rId69"/>
    <p:sldId id="315" r:id="rId70"/>
    <p:sldId id="316" r:id="rId71"/>
    <p:sldId id="317" r:id="rId72"/>
    <p:sldId id="318" r:id="rId73"/>
    <p:sldId id="319" r:id="rId74"/>
    <p:sldId id="320" r:id="rId75"/>
    <p:sldId id="321" r:id="rId76"/>
    <p:sldId id="435" r:id="rId77"/>
    <p:sldId id="436" r:id="rId78"/>
    <p:sldId id="437" r:id="rId79"/>
    <p:sldId id="283" r:id="rId80"/>
    <p:sldId id="322" r:id="rId81"/>
    <p:sldId id="323" r:id="rId82"/>
    <p:sldId id="297" r:id="rId83"/>
    <p:sldId id="326" r:id="rId84"/>
    <p:sldId id="439" r:id="rId85"/>
    <p:sldId id="324" r:id="rId86"/>
    <p:sldId id="325" r:id="rId87"/>
    <p:sldId id="440" r:id="rId88"/>
    <p:sldId id="438" r:id="rId89"/>
    <p:sldId id="327" r:id="rId90"/>
    <p:sldId id="441" r:id="rId91"/>
    <p:sldId id="328" r:id="rId92"/>
    <p:sldId id="329" r:id="rId93"/>
    <p:sldId id="330" r:id="rId94"/>
    <p:sldId id="331" r:id="rId95"/>
    <p:sldId id="290" r:id="rId96"/>
    <p:sldId id="344" r:id="rId97"/>
    <p:sldId id="345" r:id="rId98"/>
    <p:sldId id="346" r:id="rId99"/>
    <p:sldId id="347" r:id="rId100"/>
    <p:sldId id="348" r:id="rId101"/>
    <p:sldId id="349" r:id="rId102"/>
    <p:sldId id="350" r:id="rId103"/>
    <p:sldId id="351" r:id="rId104"/>
    <p:sldId id="352" r:id="rId105"/>
    <p:sldId id="353" r:id="rId106"/>
    <p:sldId id="354" r:id="rId107"/>
    <p:sldId id="355" r:id="rId108"/>
    <p:sldId id="356" r:id="rId109"/>
    <p:sldId id="357" r:id="rId110"/>
    <p:sldId id="358" r:id="rId111"/>
    <p:sldId id="359" r:id="rId112"/>
    <p:sldId id="360" r:id="rId113"/>
    <p:sldId id="361" r:id="rId114"/>
    <p:sldId id="362" r:id="rId115"/>
    <p:sldId id="363" r:id="rId116"/>
    <p:sldId id="364" r:id="rId117"/>
    <p:sldId id="365" r:id="rId118"/>
    <p:sldId id="366" r:id="rId119"/>
    <p:sldId id="367" r:id="rId120"/>
    <p:sldId id="368" r:id="rId121"/>
    <p:sldId id="293" r:id="rId122"/>
    <p:sldId id="371" r:id="rId123"/>
    <p:sldId id="370" r:id="rId124"/>
    <p:sldId id="369" r:id="rId125"/>
    <p:sldId id="373" r:id="rId126"/>
    <p:sldId id="374" r:id="rId127"/>
    <p:sldId id="375" r:id="rId128"/>
    <p:sldId id="376" r:id="rId129"/>
    <p:sldId id="377" r:id="rId130"/>
    <p:sldId id="378" r:id="rId131"/>
    <p:sldId id="379" r:id="rId132"/>
    <p:sldId id="292" r:id="rId133"/>
    <p:sldId id="380" r:id="rId134"/>
    <p:sldId id="381" r:id="rId135"/>
    <p:sldId id="382" r:id="rId136"/>
    <p:sldId id="383" r:id="rId137"/>
    <p:sldId id="384" r:id="rId138"/>
    <p:sldId id="385" r:id="rId139"/>
    <p:sldId id="386" r:id="rId140"/>
    <p:sldId id="291" r:id="rId141"/>
    <p:sldId id="387" r:id="rId142"/>
    <p:sldId id="388" r:id="rId143"/>
    <p:sldId id="389" r:id="rId144"/>
    <p:sldId id="390" r:id="rId145"/>
    <p:sldId id="391" r:id="rId146"/>
    <p:sldId id="392" r:id="rId147"/>
    <p:sldId id="393" r:id="rId148"/>
    <p:sldId id="394" r:id="rId149"/>
    <p:sldId id="395" r:id="rId150"/>
    <p:sldId id="396" r:id="rId151"/>
    <p:sldId id="397" r:id="rId152"/>
    <p:sldId id="399" r:id="rId153"/>
    <p:sldId id="400" r:id="rId154"/>
    <p:sldId id="401" r:id="rId155"/>
    <p:sldId id="398" r:id="rId156"/>
    <p:sldId id="402" r:id="rId157"/>
    <p:sldId id="298" r:id="rId158"/>
    <p:sldId id="332" r:id="rId159"/>
    <p:sldId id="333" r:id="rId160"/>
    <p:sldId id="334" r:id="rId161"/>
    <p:sldId id="335" r:id="rId162"/>
    <p:sldId id="336" r:id="rId163"/>
    <p:sldId id="337" r:id="rId164"/>
    <p:sldId id="338" r:id="rId165"/>
    <p:sldId id="339" r:id="rId166"/>
    <p:sldId id="340" r:id="rId167"/>
    <p:sldId id="341" r:id="rId168"/>
    <p:sldId id="342" r:id="rId169"/>
    <p:sldId id="403" r:id="rId170"/>
    <p:sldId id="404" r:id="rId171"/>
    <p:sldId id="405" r:id="rId172"/>
    <p:sldId id="256" r:id="rId173"/>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83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theme" Target="theme/theme1.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presProps" Target="presProp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viewProps" Target="viewProps.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6C37E3-54D8-4532-A64D-916C60249418}" type="datetimeFigureOut">
              <a:rPr lang="tr-TR" smtClean="0"/>
              <a:t>11.06.2025</a:t>
            </a:fld>
            <a:endParaRPr lang="tr-TR"/>
          </a:p>
        </p:txBody>
      </p:sp>
      <p:sp>
        <p:nvSpPr>
          <p:cNvPr id="4" name="Slayt Resmi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B1BBB2-C312-495B-B0B9-917EC02A3A9C}" type="slidenum">
              <a:rPr lang="tr-TR" smtClean="0"/>
              <a:t>‹#›</a:t>
            </a:fld>
            <a:endParaRPr lang="tr-TR"/>
          </a:p>
        </p:txBody>
      </p:sp>
    </p:spTree>
    <p:extLst>
      <p:ext uri="{BB962C8B-B14F-4D97-AF65-F5344CB8AC3E}">
        <p14:creationId xmlns:p14="http://schemas.microsoft.com/office/powerpoint/2010/main" val="637701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972A8B48-E8A2-413F-9679-619D5D1DD9C5}" type="slidenum">
              <a:rPr lang="tr-TR" smtClean="0"/>
              <a:t>2</a:t>
            </a:fld>
            <a:endParaRPr lang="tr-TR"/>
          </a:p>
        </p:txBody>
      </p:sp>
    </p:spTree>
    <p:extLst>
      <p:ext uri="{BB962C8B-B14F-4D97-AF65-F5344CB8AC3E}">
        <p14:creationId xmlns:p14="http://schemas.microsoft.com/office/powerpoint/2010/main" val="1731686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972A8B48-E8A2-413F-9679-619D5D1DD9C5}" type="slidenum">
              <a:rPr lang="tr-TR" smtClean="0"/>
              <a:t>72</a:t>
            </a:fld>
            <a:endParaRPr lang="tr-TR"/>
          </a:p>
        </p:txBody>
      </p:sp>
    </p:spTree>
    <p:extLst>
      <p:ext uri="{BB962C8B-B14F-4D97-AF65-F5344CB8AC3E}">
        <p14:creationId xmlns:p14="http://schemas.microsoft.com/office/powerpoint/2010/main" val="691919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11.06.2025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 r="-3000"/>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11.06.2025</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1 Başlık"/>
          <p:cNvSpPr txBox="1">
            <a:spLocks/>
          </p:cNvSpPr>
          <p:nvPr/>
        </p:nvSpPr>
        <p:spPr>
          <a:xfrm>
            <a:off x="0" y="1340768"/>
            <a:ext cx="9144000" cy="4752528"/>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tr-TR" b="1" dirty="0"/>
          </a:p>
          <a:p>
            <a:r>
              <a:rPr lang="tr-TR" b="1" dirty="0"/>
              <a:t>MIM416</a:t>
            </a:r>
          </a:p>
          <a:p>
            <a:r>
              <a:rPr lang="tr-TR" b="1" dirty="0"/>
              <a:t>EĞİTİM YAPILARI TASARIMI</a:t>
            </a:r>
            <a:br>
              <a:rPr lang="tr-TR" b="1" dirty="0"/>
            </a:br>
            <a:br>
              <a:rPr lang="tr-TR" b="1" dirty="0"/>
            </a:br>
            <a:br>
              <a:rPr lang="tr-TR" b="1" dirty="0"/>
            </a:br>
            <a:br>
              <a:rPr lang="tr-TR" b="1" dirty="0"/>
            </a:br>
            <a:endParaRPr lang="tr-TR" dirty="0"/>
          </a:p>
        </p:txBody>
      </p:sp>
      <p:sp>
        <p:nvSpPr>
          <p:cNvPr id="3" name="2 Alt Başlık"/>
          <p:cNvSpPr txBox="1">
            <a:spLocks/>
          </p:cNvSpPr>
          <p:nvPr/>
        </p:nvSpPr>
        <p:spPr>
          <a:xfrm>
            <a:off x="1259632" y="3897188"/>
            <a:ext cx="6400800" cy="48160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tr-TR" sz="2000" i="1" dirty="0"/>
              <a:t>Doç. Dr. Semiha İSMAİLOĞLU</a:t>
            </a:r>
          </a:p>
          <a:p>
            <a:pPr marL="0" indent="0" algn="ctr">
              <a:buNone/>
            </a:pPr>
            <a:r>
              <a:rPr lang="tr-TR" sz="2000" i="1" dirty="0"/>
              <a:t>MİMARLIK BÖLÜMÜ</a:t>
            </a:r>
            <a:endParaRPr lang="tr-TR" sz="2000" dirty="0"/>
          </a:p>
          <a:p>
            <a:endParaRPr lang="tr-TR" dirty="0"/>
          </a:p>
        </p:txBody>
      </p:sp>
    </p:spTree>
    <p:extLst>
      <p:ext uri="{BB962C8B-B14F-4D97-AF65-F5344CB8AC3E}">
        <p14:creationId xmlns:p14="http://schemas.microsoft.com/office/powerpoint/2010/main" val="3226930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marL="0" indent="0">
              <a:buNone/>
            </a:pPr>
            <a:r>
              <a:rPr lang="tr-TR" sz="2400" b="1" dirty="0"/>
              <a:t>Eğitim kavramı iki genel çatıda tartışılabilir: </a:t>
            </a:r>
          </a:p>
          <a:p>
            <a:endParaRPr lang="tr-TR" sz="2400" dirty="0"/>
          </a:p>
          <a:p>
            <a:pPr lvl="0"/>
            <a:r>
              <a:rPr lang="tr-TR" sz="2400" dirty="0"/>
              <a:t>toplumsal eğitim </a:t>
            </a:r>
          </a:p>
          <a:p>
            <a:pPr lvl="0"/>
            <a:r>
              <a:rPr lang="tr-TR" sz="2400" dirty="0"/>
              <a:t>kurumsal eğitim</a:t>
            </a:r>
          </a:p>
          <a:p>
            <a:endParaRPr lang="tr-TR" dirty="0"/>
          </a:p>
        </p:txBody>
      </p:sp>
      <p:sp>
        <p:nvSpPr>
          <p:cNvPr id="2" name="Metin kutusu 1">
            <a:extLst>
              <a:ext uri="{FF2B5EF4-FFF2-40B4-BE49-F238E27FC236}">
                <a16:creationId xmlns:a16="http://schemas.microsoft.com/office/drawing/2014/main" id="{865AC4B8-552B-131A-1DED-E2C4AA3BF375}"/>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A8092B-F37D-4DEB-7541-1106499D017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1B5884D3-AD22-8B29-88E4-B083A4CAB20F}"/>
              </a:ext>
            </a:extLst>
          </p:cNvPr>
          <p:cNvSpPr>
            <a:spLocks noGrp="1"/>
          </p:cNvSpPr>
          <p:nvPr>
            <p:ph idx="1"/>
          </p:nvPr>
        </p:nvSpPr>
        <p:spPr>
          <a:xfrm>
            <a:off x="457200" y="692696"/>
            <a:ext cx="8229600" cy="5544616"/>
          </a:xfrm>
        </p:spPr>
        <p:txBody>
          <a:bodyPr>
            <a:normAutofit/>
          </a:bodyPr>
          <a:lstStyle/>
          <a:p>
            <a:pPr marL="0" indent="0">
              <a:buNone/>
            </a:pPr>
            <a:r>
              <a:rPr lang="tr-TR" sz="2400" b="1" dirty="0">
                <a:solidFill>
                  <a:srgbClr val="FFCC00"/>
                </a:solidFill>
              </a:rPr>
              <a:t>1. Aydınlatma ve Görsel Konfor</a:t>
            </a:r>
          </a:p>
          <a:p>
            <a:pPr marL="0" indent="0">
              <a:buNone/>
            </a:pPr>
            <a:r>
              <a:rPr lang="tr-TR" sz="2200" b="1" dirty="0"/>
              <a:t>Keskin gölgeler önlenmeli, hafif gölgeler sağlanmalıdır. Gün ışığı her zaman yapay ışığa tercih edilmelidir; fakat gün ışığının yeterli olmadığı durumda yapay ışık kullanılmalıdır. </a:t>
            </a:r>
          </a:p>
          <a:p>
            <a:pPr marL="0" indent="0">
              <a:buNone/>
            </a:pPr>
            <a:r>
              <a:rPr lang="tr-TR" sz="2200" b="1" dirty="0"/>
              <a:t>Pencerelerden gün ışığı alarak aydınlatılan bir mekânda ışıklandırma perde ve gölgelik gibi elemanlar kullanarak kontrol edilmelidir (Işıl, 1991).</a:t>
            </a:r>
          </a:p>
          <a:p>
            <a:pPr marL="0" indent="0">
              <a:buNone/>
            </a:pPr>
            <a:r>
              <a:rPr lang="tr-TR" sz="2200" b="1" dirty="0"/>
              <a:t>Dersliklerde doğal aydınlatma kullanımında yazı tahtası pencerenin sol tarafından ışık alacak şekilde konumlandırılmalıdır. Çeşitli faaliyetler dersliklerin farklı yerlerinde yapıldığından mekânın her yerine yeteri kadar gün ışığının uygun yönlerde gelmesi gerekmektedir. </a:t>
            </a:r>
          </a:p>
          <a:p>
            <a:pPr marL="0" indent="0">
              <a:buNone/>
            </a:pPr>
            <a:r>
              <a:rPr lang="tr-TR" sz="2200" b="1" dirty="0"/>
              <a:t>Dersliklere gündüz saatlerinde vuran güneş ışınlarının günün farklı saatlerinde yapılan çeşitli faaliyetlere göre kontrol edilmesi gerekmektedir (Uran, 1971).</a:t>
            </a:r>
          </a:p>
        </p:txBody>
      </p:sp>
      <p:sp>
        <p:nvSpPr>
          <p:cNvPr id="2" name="Metin kutusu 1">
            <a:extLst>
              <a:ext uri="{FF2B5EF4-FFF2-40B4-BE49-F238E27FC236}">
                <a16:creationId xmlns:a16="http://schemas.microsoft.com/office/drawing/2014/main" id="{EF9F0A60-826A-EFFE-32A9-CDCDE7EBBE4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98713196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0ADE47-0FB5-17B7-A611-2DADD961EEB8}"/>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D19A40DF-80B4-90E3-6334-C17C94668A86}"/>
              </a:ext>
            </a:extLst>
          </p:cNvPr>
          <p:cNvSpPr>
            <a:spLocks noGrp="1"/>
          </p:cNvSpPr>
          <p:nvPr>
            <p:ph idx="1"/>
          </p:nvPr>
        </p:nvSpPr>
        <p:spPr>
          <a:xfrm>
            <a:off x="457200" y="404664"/>
            <a:ext cx="8229600" cy="5832648"/>
          </a:xfrm>
        </p:spPr>
        <p:txBody>
          <a:bodyPr>
            <a:normAutofit fontScale="77500" lnSpcReduction="20000"/>
          </a:bodyPr>
          <a:lstStyle/>
          <a:p>
            <a:pPr marL="514350" indent="-514350">
              <a:buAutoNum type="arabicPeriod"/>
            </a:pPr>
            <a:r>
              <a:rPr lang="tr-TR" sz="2800" b="1" dirty="0">
                <a:solidFill>
                  <a:srgbClr val="FFCC00"/>
                </a:solidFill>
              </a:rPr>
              <a:t>Aydınlatma ve Görsel Konfor</a:t>
            </a:r>
          </a:p>
          <a:p>
            <a:pPr marL="0" indent="0">
              <a:buNone/>
            </a:pPr>
            <a:endParaRPr lang="tr-TR" sz="2800" b="1" dirty="0">
              <a:solidFill>
                <a:srgbClr val="FFCC00"/>
              </a:solidFill>
            </a:endParaRPr>
          </a:p>
          <a:p>
            <a:pPr marL="0" indent="0">
              <a:buNone/>
            </a:pPr>
            <a:r>
              <a:rPr lang="tr-TR" sz="2800" dirty="0"/>
              <a:t>Dersliklerde, doğal aydınlatmadan faydalanmak için yapılan aydınlatma tasarımlarında çeşitli derslik kesitleri uygulanmaktadır. Buna göre derslikler, tek yönlü, iki yönlü, çok yönlü ve tepeden aydınlatılmasına göre inşa edilmektedir. </a:t>
            </a:r>
          </a:p>
          <a:p>
            <a:pPr marL="0" indent="0">
              <a:buNone/>
            </a:pPr>
            <a:r>
              <a:rPr lang="tr-TR" sz="2800" dirty="0"/>
              <a:t>Dersliklerde iyi bir doğal aydınlatma için derslik zemin alanının %18 kadarının cephe duvarında pencere olarak açılması gerekmektedir (Karabey, 2004).</a:t>
            </a:r>
          </a:p>
          <a:p>
            <a:pPr marL="0" indent="0">
              <a:buNone/>
            </a:pPr>
            <a:r>
              <a:rPr lang="tr-TR" sz="2800" dirty="0"/>
              <a:t>Okullarda derinlemesine ve gerektiğinde tepeden alınabilecek gün ışığı, kullanıcıların hem fiziksel hem de ruhsal sağlığı açısından önemlidir (Karabey, 2004).</a:t>
            </a:r>
          </a:p>
          <a:p>
            <a:pPr marL="0" indent="0">
              <a:buNone/>
            </a:pPr>
            <a:r>
              <a:rPr lang="tr-TR" sz="2800" dirty="0"/>
              <a:t>Kötü aydınlatma sistemleri göz yorgunluğuna sebep olmaktadır. Bu durum öğrencilerin ve öğretmenlerin konsantrasyonuna etki etmektedir (</a:t>
            </a:r>
            <a:r>
              <a:rPr lang="tr-TR" sz="2800" dirty="0" err="1"/>
              <a:t>Bordwell</a:t>
            </a:r>
            <a:r>
              <a:rPr lang="tr-TR" sz="2800" dirty="0"/>
              <a:t>, 1998). </a:t>
            </a:r>
          </a:p>
          <a:p>
            <a:pPr marL="0" indent="0">
              <a:buNone/>
            </a:pPr>
            <a:r>
              <a:rPr lang="tr-TR" sz="2800" dirty="0"/>
              <a:t>Öğrencilerin öğrenme performansını arttırmak ve aynı zamanda daha fazla bilgi edinmek için onları motive etmede öğrenme ortamında aydınlatmayı iyileştirmek önemlidir (Samani ve Samani, 2012).</a:t>
            </a:r>
          </a:p>
        </p:txBody>
      </p:sp>
      <p:sp>
        <p:nvSpPr>
          <p:cNvPr id="2" name="Metin kutusu 1">
            <a:extLst>
              <a:ext uri="{FF2B5EF4-FFF2-40B4-BE49-F238E27FC236}">
                <a16:creationId xmlns:a16="http://schemas.microsoft.com/office/drawing/2014/main" id="{8FE45B7F-C8AE-6085-8252-7FC6BA22CC9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70230976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A1978-D257-F15B-7CE1-2C4881E9F009}"/>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317CCAB1-947A-44B6-93F1-4843697C0B1B}"/>
              </a:ext>
            </a:extLst>
          </p:cNvPr>
          <p:cNvSpPr>
            <a:spLocks noGrp="1"/>
          </p:cNvSpPr>
          <p:nvPr>
            <p:ph idx="1"/>
          </p:nvPr>
        </p:nvSpPr>
        <p:spPr>
          <a:xfrm>
            <a:off x="457200" y="692696"/>
            <a:ext cx="8229600" cy="5544616"/>
          </a:xfrm>
        </p:spPr>
        <p:txBody>
          <a:bodyPr>
            <a:normAutofit/>
          </a:bodyPr>
          <a:lstStyle/>
          <a:p>
            <a:pPr marL="457200" indent="-457200">
              <a:buAutoNum type="arabicPeriod"/>
            </a:pPr>
            <a:r>
              <a:rPr lang="tr-TR" sz="2400" b="1" dirty="0">
                <a:solidFill>
                  <a:srgbClr val="FFCC00"/>
                </a:solidFill>
              </a:rPr>
              <a:t>Aydınlatma ve Görsel Konfor</a:t>
            </a:r>
          </a:p>
          <a:p>
            <a:pPr marL="0" indent="0">
              <a:buNone/>
            </a:pPr>
            <a:endParaRPr lang="tr-TR" sz="2400" b="1" dirty="0">
              <a:solidFill>
                <a:srgbClr val="FFCC00"/>
              </a:solidFill>
            </a:endParaRPr>
          </a:p>
          <a:p>
            <a:pPr marL="0" indent="0">
              <a:buNone/>
            </a:pPr>
            <a:r>
              <a:rPr lang="tr-TR" sz="2400" b="1" dirty="0">
                <a:solidFill>
                  <a:srgbClr val="FFCC00"/>
                </a:solidFill>
              </a:rPr>
              <a:t>Yapay Aydınlatma: </a:t>
            </a:r>
            <a:r>
              <a:rPr lang="tr-TR" sz="2400" b="1" dirty="0"/>
              <a:t>Yapay aydınlatma tek başına uygulandığı gibi doğal aydınlatmaya yardımcı olacak şekilde de uygulanmaktadır. Doğal ve yapay aydınlatmanın birlikte kullanıldığı uygulamalarda, yapay aydınlatma doğal aydınlatmaya uygun olarak yapılmalıdır.</a:t>
            </a:r>
          </a:p>
          <a:p>
            <a:pPr marL="0" indent="0">
              <a:buNone/>
            </a:pPr>
            <a:endParaRPr lang="tr-TR" sz="2400" b="1" dirty="0"/>
          </a:p>
          <a:p>
            <a:pPr marL="0" indent="0">
              <a:buNone/>
            </a:pPr>
            <a:r>
              <a:rPr lang="tr-TR" sz="2400" b="1" dirty="0"/>
              <a:t>Günümüzde mimarlığın ve iç mimarlığın sorunlarına, yapının işlevine, mekanların kompozisyonuna ve yüzeylerin rengine uyumlu olarak aydınlatma kaynakları önerilmekte ve sonunda bütünleşmiş bir aydınlatma sisteminin seçimi yapılmaktadır (</a:t>
            </a:r>
            <a:r>
              <a:rPr lang="tr-TR" sz="2400" b="1" dirty="0" err="1"/>
              <a:t>Abdülrahimov</a:t>
            </a:r>
            <a:r>
              <a:rPr lang="tr-TR" sz="2400" b="1" dirty="0"/>
              <a:t>, 2005).</a:t>
            </a:r>
          </a:p>
        </p:txBody>
      </p:sp>
      <p:sp>
        <p:nvSpPr>
          <p:cNvPr id="2" name="Metin kutusu 1">
            <a:extLst>
              <a:ext uri="{FF2B5EF4-FFF2-40B4-BE49-F238E27FC236}">
                <a16:creationId xmlns:a16="http://schemas.microsoft.com/office/drawing/2014/main" id="{AD7DD88B-EAE0-D1EE-0255-564C1C040DE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08257334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350119-CB7A-CD82-D5A2-60C0080DC413}"/>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DDBB788A-5F28-7DAA-71AE-9666C020F8E4}"/>
              </a:ext>
            </a:extLst>
          </p:cNvPr>
          <p:cNvSpPr>
            <a:spLocks noGrp="1"/>
          </p:cNvSpPr>
          <p:nvPr>
            <p:ph idx="1"/>
          </p:nvPr>
        </p:nvSpPr>
        <p:spPr>
          <a:xfrm>
            <a:off x="457200" y="692696"/>
            <a:ext cx="8229600" cy="5544616"/>
          </a:xfrm>
        </p:spPr>
        <p:txBody>
          <a:bodyPr>
            <a:normAutofit/>
          </a:bodyPr>
          <a:lstStyle/>
          <a:p>
            <a:pPr marL="0" indent="0">
              <a:buNone/>
            </a:pPr>
            <a:r>
              <a:rPr lang="tr-TR" sz="2400" b="1" dirty="0">
                <a:solidFill>
                  <a:srgbClr val="FFCC00"/>
                </a:solidFill>
              </a:rPr>
              <a:t>1. Aydınlatma ve Görsel Konfor</a:t>
            </a:r>
          </a:p>
          <a:p>
            <a:pPr marL="0" indent="0">
              <a:buNone/>
            </a:pPr>
            <a:endParaRPr lang="tr-TR" sz="2400" b="1" dirty="0"/>
          </a:p>
          <a:p>
            <a:pPr marL="0" indent="0">
              <a:buNone/>
            </a:pPr>
            <a:endParaRPr lang="tr-TR" sz="2400" b="1" dirty="0"/>
          </a:p>
          <a:p>
            <a:pPr marL="0" indent="0">
              <a:buNone/>
            </a:pPr>
            <a:endParaRPr lang="tr-TR" sz="2400" b="1" dirty="0"/>
          </a:p>
          <a:p>
            <a:pPr marL="0" indent="0">
              <a:buNone/>
            </a:pPr>
            <a:endParaRPr lang="tr-TR" sz="2400" b="1" dirty="0"/>
          </a:p>
          <a:p>
            <a:pPr marL="0" indent="0">
              <a:buNone/>
            </a:pPr>
            <a:r>
              <a:rPr lang="tr-TR" sz="2400" b="1" dirty="0"/>
              <a:t>Yapay aydınlatma </a:t>
            </a:r>
            <a:r>
              <a:rPr lang="tr-TR" sz="2400" b="1" dirty="0">
                <a:solidFill>
                  <a:srgbClr val="FFCC00"/>
                </a:solidFill>
              </a:rPr>
              <a:t>genel ve bölgesel </a:t>
            </a:r>
            <a:r>
              <a:rPr lang="tr-TR" sz="2400" b="1" dirty="0"/>
              <a:t>olarak iki grupta ele alınmaktadır.</a:t>
            </a:r>
          </a:p>
        </p:txBody>
      </p:sp>
      <p:sp>
        <p:nvSpPr>
          <p:cNvPr id="2" name="Metin kutusu 1">
            <a:extLst>
              <a:ext uri="{FF2B5EF4-FFF2-40B4-BE49-F238E27FC236}">
                <a16:creationId xmlns:a16="http://schemas.microsoft.com/office/drawing/2014/main" id="{BF66481B-23AD-6B91-A1E5-968911DF2715}"/>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589617996"/>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7FB6E-6EE1-BB79-EDA5-4DAC4AA91632}"/>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6100510-F758-8DD6-6748-3579D782FF95}"/>
              </a:ext>
            </a:extLst>
          </p:cNvPr>
          <p:cNvSpPr>
            <a:spLocks noGrp="1"/>
          </p:cNvSpPr>
          <p:nvPr>
            <p:ph idx="1"/>
          </p:nvPr>
        </p:nvSpPr>
        <p:spPr>
          <a:xfrm>
            <a:off x="457200" y="692696"/>
            <a:ext cx="8229600" cy="5544616"/>
          </a:xfrm>
        </p:spPr>
        <p:txBody>
          <a:bodyPr>
            <a:normAutofit/>
          </a:bodyPr>
          <a:lstStyle/>
          <a:p>
            <a:pPr marL="0" indent="0">
              <a:buNone/>
            </a:pPr>
            <a:r>
              <a:rPr lang="tr-TR" sz="2400" b="1" dirty="0">
                <a:solidFill>
                  <a:srgbClr val="FFCC00"/>
                </a:solidFill>
              </a:rPr>
              <a:t>1. Aydınlatma ve Görsel Konfor</a:t>
            </a:r>
          </a:p>
          <a:p>
            <a:pPr marL="0" indent="0">
              <a:buNone/>
            </a:pPr>
            <a:endParaRPr lang="tr-TR" sz="2400" b="1" dirty="0">
              <a:solidFill>
                <a:srgbClr val="FFCC00"/>
              </a:solidFill>
            </a:endParaRPr>
          </a:p>
          <a:p>
            <a:pPr marL="0" indent="0">
              <a:buNone/>
            </a:pPr>
            <a:r>
              <a:rPr lang="tr-TR" sz="2400" b="1" dirty="0">
                <a:solidFill>
                  <a:srgbClr val="FFCC00"/>
                </a:solidFill>
              </a:rPr>
              <a:t>Genel aydınlatma</a:t>
            </a:r>
            <a:r>
              <a:rPr lang="tr-TR" sz="2400" b="1" dirty="0"/>
              <a:t>, belirli yerlerde özel gereksinimler dikkate alınmadan bir alanın bütünüyle aydınlatılması olarak tanımlanmaktadır (</a:t>
            </a:r>
            <a:r>
              <a:rPr lang="tr-TR" sz="2400" b="1" dirty="0" err="1"/>
              <a:t>Sirel</a:t>
            </a:r>
            <a:r>
              <a:rPr lang="tr-TR" sz="2400" b="1" dirty="0"/>
              <a:t>, 1997). </a:t>
            </a:r>
          </a:p>
          <a:p>
            <a:pPr marL="0" indent="0">
              <a:buNone/>
            </a:pPr>
            <a:endParaRPr lang="tr-TR" sz="2400" b="1" dirty="0"/>
          </a:p>
          <a:p>
            <a:pPr marL="0" indent="0">
              <a:buNone/>
            </a:pPr>
            <a:r>
              <a:rPr lang="tr-TR" sz="2400" b="1" dirty="0"/>
              <a:t>Mekânlardaki aydınlık düzeyinin, mekânın tüm bölümlerine eşdeğer biçimde dağıtılmasının sağlanması amacıyla yapılan aydınlatmadır. </a:t>
            </a:r>
          </a:p>
          <a:p>
            <a:pPr marL="0" indent="0">
              <a:buNone/>
            </a:pPr>
            <a:endParaRPr lang="tr-TR" sz="2400" b="1" dirty="0"/>
          </a:p>
          <a:p>
            <a:pPr marL="0" indent="0">
              <a:buNone/>
            </a:pPr>
            <a:r>
              <a:rPr lang="tr-TR" sz="2400" b="1" dirty="0"/>
              <a:t>İyi bir aydınlatma için, kural olarak genel aydınlatma eşit olarak dağıtılmalıdır (Işık, 1991). </a:t>
            </a:r>
          </a:p>
        </p:txBody>
      </p:sp>
      <p:sp>
        <p:nvSpPr>
          <p:cNvPr id="2" name="Metin kutusu 1">
            <a:extLst>
              <a:ext uri="{FF2B5EF4-FFF2-40B4-BE49-F238E27FC236}">
                <a16:creationId xmlns:a16="http://schemas.microsoft.com/office/drawing/2014/main" id="{F316F4BC-F2B3-6A69-1D77-8ED8BF6617B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88662689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268BE-6A27-AC63-E76D-A43E0727867B}"/>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787BA47E-6928-01DA-48BF-71AC1C9CCFBA}"/>
              </a:ext>
            </a:extLst>
          </p:cNvPr>
          <p:cNvSpPr>
            <a:spLocks noGrp="1"/>
          </p:cNvSpPr>
          <p:nvPr>
            <p:ph idx="1"/>
          </p:nvPr>
        </p:nvSpPr>
        <p:spPr>
          <a:xfrm>
            <a:off x="457200" y="692696"/>
            <a:ext cx="8229600" cy="5544616"/>
          </a:xfrm>
        </p:spPr>
        <p:txBody>
          <a:bodyPr>
            <a:normAutofit/>
          </a:bodyPr>
          <a:lstStyle/>
          <a:p>
            <a:pPr marL="0" indent="0">
              <a:buNone/>
            </a:pPr>
            <a:r>
              <a:rPr lang="tr-TR" sz="2400" b="1" dirty="0">
                <a:solidFill>
                  <a:srgbClr val="FFCC00"/>
                </a:solidFill>
              </a:rPr>
              <a:t>1. Aydınlatma ve Görsel Konfor</a:t>
            </a:r>
          </a:p>
          <a:p>
            <a:pPr marL="0" indent="0">
              <a:buNone/>
            </a:pPr>
            <a:endParaRPr lang="tr-TR" sz="2400" b="1" dirty="0">
              <a:solidFill>
                <a:srgbClr val="FFCC00"/>
              </a:solidFill>
            </a:endParaRPr>
          </a:p>
          <a:p>
            <a:pPr marL="0" indent="0">
              <a:buNone/>
            </a:pPr>
            <a:r>
              <a:rPr lang="tr-TR" sz="2400" b="1" dirty="0">
                <a:solidFill>
                  <a:srgbClr val="FFCC00"/>
                </a:solidFill>
              </a:rPr>
              <a:t>Bölgesel aydınlatma </a:t>
            </a:r>
            <a:r>
              <a:rPr lang="tr-TR" sz="2400" b="1" dirty="0"/>
              <a:t>ise mekân içinde belli bir bölgenin yüksek aydınlığa gereksinim olması ve bu bölgenin vurgulanması amacıyla yapılan aydınlatmadır.</a:t>
            </a:r>
          </a:p>
          <a:p>
            <a:pPr marL="0" indent="0">
              <a:buNone/>
            </a:pPr>
            <a:endParaRPr lang="tr-TR" sz="2400" b="1" dirty="0"/>
          </a:p>
          <a:p>
            <a:pPr marL="0" indent="0">
              <a:buNone/>
            </a:pPr>
            <a:r>
              <a:rPr lang="tr-TR" sz="2400" b="1" dirty="0"/>
              <a:t>Bölgesel aydınlatmaların yapıldığı mekânların bütününde, aydınlık düzeyi iyi seçilerek genel aydınlatma yapılmasına da dikkat edilmelidir.</a:t>
            </a:r>
          </a:p>
        </p:txBody>
      </p:sp>
      <p:sp>
        <p:nvSpPr>
          <p:cNvPr id="2" name="Metin kutusu 1">
            <a:extLst>
              <a:ext uri="{FF2B5EF4-FFF2-40B4-BE49-F238E27FC236}">
                <a16:creationId xmlns:a16="http://schemas.microsoft.com/office/drawing/2014/main" id="{881FF6AB-D131-8126-8CD4-2E555CBAC51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5614823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B2818-9AE8-13B0-7543-845576DD2ADE}"/>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82B5AD6C-5E3C-5725-2EE6-7A615EDA47A5}"/>
              </a:ext>
            </a:extLst>
          </p:cNvPr>
          <p:cNvSpPr>
            <a:spLocks noGrp="1"/>
          </p:cNvSpPr>
          <p:nvPr>
            <p:ph idx="1"/>
          </p:nvPr>
        </p:nvSpPr>
        <p:spPr>
          <a:xfrm>
            <a:off x="457200" y="692696"/>
            <a:ext cx="8229600" cy="5544616"/>
          </a:xfrm>
        </p:spPr>
        <p:txBody>
          <a:bodyPr>
            <a:normAutofit/>
          </a:bodyPr>
          <a:lstStyle/>
          <a:p>
            <a:pPr marL="0" indent="0">
              <a:buNone/>
            </a:pPr>
            <a:r>
              <a:rPr lang="tr-TR" sz="2400" b="1" dirty="0">
                <a:solidFill>
                  <a:srgbClr val="FFCC00"/>
                </a:solidFill>
              </a:rPr>
              <a:t>1. Aydınlatma ve Görsel Konfor</a:t>
            </a:r>
          </a:p>
          <a:p>
            <a:pPr marL="0" indent="0">
              <a:buNone/>
            </a:pPr>
            <a:r>
              <a:rPr lang="tr-TR" sz="2400" b="1" dirty="0"/>
              <a:t>Akkor ve flüoresan olmak üzere iki temel aydınlatma elemanı bulunmaktadır. Akkor ampuller, filaman telinin akkor hale getirilmesiyle ışık yayan sıcak ampullerdir. Işığın sadece nispeten küçük bir bölümü (yaklaşık %15-20) ışığa dönüşmektedir. </a:t>
            </a:r>
          </a:p>
          <a:p>
            <a:pPr marL="0" indent="0">
              <a:buNone/>
            </a:pPr>
            <a:r>
              <a:rPr lang="tr-TR" sz="2400" b="1" dirty="0"/>
              <a:t>Akkor ampullerin diğer tipik özellikleri: ışık rengi sıcak-beyaz, sınırsız şekilde ayarlanabilir, çok iyi renk geriverimi, titreşimsiz yanmasıdır. Flüoresan lambalar parlaklık sağlayan ya da ısı üretmeyen ışık kaynağıdır. Bu lambalar sadece düz ya da dairesel formundadır ve fazla renk çeşidine sahiptir. Ayrıca flüoresanlar akkor lambalara göre daha az enerji tüketmektedir (</a:t>
            </a:r>
            <a:r>
              <a:rPr lang="tr-TR" sz="2400" b="1" dirty="0" err="1"/>
              <a:t>Kalınkara</a:t>
            </a:r>
            <a:r>
              <a:rPr lang="tr-TR" sz="2400" b="1" dirty="0"/>
              <a:t>, 2001).</a:t>
            </a:r>
          </a:p>
        </p:txBody>
      </p:sp>
      <p:sp>
        <p:nvSpPr>
          <p:cNvPr id="2" name="Metin kutusu 1">
            <a:extLst>
              <a:ext uri="{FF2B5EF4-FFF2-40B4-BE49-F238E27FC236}">
                <a16:creationId xmlns:a16="http://schemas.microsoft.com/office/drawing/2014/main" id="{B480E235-9C5C-43CF-63E2-B6A653B8C88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34397653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3AE29-B843-90F1-870A-7EB5AC8D2B6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D26AF0E-C3D5-DE44-6650-97BD9D967387}"/>
              </a:ext>
            </a:extLst>
          </p:cNvPr>
          <p:cNvSpPr>
            <a:spLocks noGrp="1"/>
          </p:cNvSpPr>
          <p:nvPr>
            <p:ph idx="1"/>
          </p:nvPr>
        </p:nvSpPr>
        <p:spPr>
          <a:xfrm>
            <a:off x="457200" y="692696"/>
            <a:ext cx="8229600" cy="5544616"/>
          </a:xfrm>
        </p:spPr>
        <p:txBody>
          <a:bodyPr>
            <a:normAutofit fontScale="77500" lnSpcReduction="20000"/>
          </a:bodyPr>
          <a:lstStyle/>
          <a:p>
            <a:pPr marL="0" indent="0">
              <a:buNone/>
            </a:pPr>
            <a:r>
              <a:rPr lang="tr-TR" sz="3100" b="1" dirty="0">
                <a:solidFill>
                  <a:srgbClr val="FFCC00"/>
                </a:solidFill>
              </a:rPr>
              <a:t>1. Aydınlatma ve Görsel Konfor</a:t>
            </a:r>
          </a:p>
          <a:p>
            <a:pPr marL="0" indent="0">
              <a:buNone/>
            </a:pPr>
            <a:r>
              <a:rPr lang="tr-TR" sz="2900" b="1" dirty="0"/>
              <a:t>Uzmanlarca flüoresan lambalar, tavan yüksekliği yaklaşık 3 metre olan büro, iş yeri, derslik, kütüphane ve konut aydınlatmaları için ideal ışık kaynakları olarak kabul edilmektedir. </a:t>
            </a:r>
          </a:p>
          <a:p>
            <a:pPr marL="0" indent="0">
              <a:buNone/>
            </a:pPr>
            <a:r>
              <a:rPr lang="tr-TR" sz="2900" b="1" dirty="0"/>
              <a:t>Akkor lambalara göre etkinlik faktörünün (harcadıkları güce karşılık oluşturdukları parlaklık) büyük olması nedeni ile günümüzde konut, büro, kütüphane, hastane, okul, mağaza ve iş yerlerinin aydınlatılmasında yoğun olarak kullanıldığı, tercih edildiği bilinmektedir (Ataç, 2013).</a:t>
            </a:r>
          </a:p>
          <a:p>
            <a:pPr marL="0" indent="0">
              <a:buNone/>
            </a:pPr>
            <a:r>
              <a:rPr lang="tr-TR" sz="2900" b="1" dirty="0"/>
              <a:t>İç aydınlatmada kullanılan aydınlatma kaynaklarından; </a:t>
            </a:r>
          </a:p>
          <a:p>
            <a:pPr marL="0" indent="0">
              <a:buNone/>
            </a:pPr>
            <a:r>
              <a:rPr lang="tr-TR" sz="2900" b="1" dirty="0">
                <a:solidFill>
                  <a:srgbClr val="FFCC00"/>
                </a:solidFill>
              </a:rPr>
              <a:t>akkor</a:t>
            </a:r>
            <a:r>
              <a:rPr lang="tr-TR" sz="2900" b="1" dirty="0"/>
              <a:t> flamanlı lambalar, kısa süreli çalışmalarda ve genel amaçlı yerlerde; </a:t>
            </a:r>
          </a:p>
          <a:p>
            <a:pPr marL="0" indent="0">
              <a:buNone/>
            </a:pPr>
            <a:r>
              <a:rPr lang="tr-TR" sz="2900" b="1" dirty="0">
                <a:solidFill>
                  <a:srgbClr val="FFCC00"/>
                </a:solidFill>
              </a:rPr>
              <a:t>halojen</a:t>
            </a:r>
            <a:r>
              <a:rPr lang="tr-TR" sz="2900" b="1" dirty="0"/>
              <a:t> lambalar, yüksek yoğunluklu aydınlatmada ve iyi renk geri verimi gereken yerlerde; </a:t>
            </a:r>
          </a:p>
          <a:p>
            <a:pPr marL="0" indent="0">
              <a:buNone/>
            </a:pPr>
            <a:r>
              <a:rPr lang="tr-TR" sz="2900" b="1" dirty="0">
                <a:solidFill>
                  <a:srgbClr val="FFCC00"/>
                </a:solidFill>
              </a:rPr>
              <a:t>tüp flüoresan </a:t>
            </a:r>
            <a:r>
              <a:rPr lang="tr-TR" sz="2900" b="1" dirty="0"/>
              <a:t>lambalar, sürekli veya kesintili aydınlatmada ve genel amaçlar için, iyi renk geri verimi gereken yerlerde; </a:t>
            </a:r>
          </a:p>
          <a:p>
            <a:pPr marL="0" indent="0">
              <a:buNone/>
            </a:pPr>
            <a:r>
              <a:rPr lang="tr-TR" sz="2900" b="1" dirty="0">
                <a:solidFill>
                  <a:srgbClr val="FFCC00"/>
                </a:solidFill>
              </a:rPr>
              <a:t>kompakt flüoresan </a:t>
            </a:r>
            <a:r>
              <a:rPr lang="tr-TR" sz="2900" b="1" dirty="0"/>
              <a:t>lambalar, iç ortamlarda ve yüksek kaliteli aydınlatma gereken yerlerde kullanılırlar (URL-31, 2015).</a:t>
            </a:r>
          </a:p>
        </p:txBody>
      </p:sp>
      <p:sp>
        <p:nvSpPr>
          <p:cNvPr id="2" name="Metin kutusu 1">
            <a:extLst>
              <a:ext uri="{FF2B5EF4-FFF2-40B4-BE49-F238E27FC236}">
                <a16:creationId xmlns:a16="http://schemas.microsoft.com/office/drawing/2014/main" id="{E46D9A1D-FD61-9431-74F9-F7B181DC8D8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80020780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E6FDD5-7EC4-D6F1-E428-B171AEDDE68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6F6482C-57DC-5E1E-B2D2-93318FBAFFE8}"/>
              </a:ext>
            </a:extLst>
          </p:cNvPr>
          <p:cNvSpPr>
            <a:spLocks noGrp="1"/>
          </p:cNvSpPr>
          <p:nvPr>
            <p:ph idx="1"/>
          </p:nvPr>
        </p:nvSpPr>
        <p:spPr>
          <a:xfrm>
            <a:off x="457200" y="692696"/>
            <a:ext cx="8229600" cy="5544616"/>
          </a:xfrm>
        </p:spPr>
        <p:txBody>
          <a:bodyPr>
            <a:normAutofit/>
          </a:bodyPr>
          <a:lstStyle/>
          <a:p>
            <a:pPr marL="0" indent="0">
              <a:buNone/>
            </a:pPr>
            <a:r>
              <a:rPr lang="tr-TR" sz="2400" b="1" dirty="0">
                <a:solidFill>
                  <a:srgbClr val="FFCC00"/>
                </a:solidFill>
              </a:rPr>
              <a:t>1. Aydınlatma ve Görsel Konfor</a:t>
            </a:r>
          </a:p>
          <a:p>
            <a:pPr marL="0" indent="0">
              <a:buNone/>
            </a:pPr>
            <a:r>
              <a:rPr lang="tr-TR" sz="2200" b="1" dirty="0"/>
              <a:t>Dersliklerde kabul gören aydınlatma şiddeti 25 (</a:t>
            </a:r>
            <a:r>
              <a:rPr lang="tr-TR" sz="2200" b="1" dirty="0" err="1"/>
              <a:t>foofcandle</a:t>
            </a:r>
            <a:r>
              <a:rPr lang="tr-TR" sz="2200" b="1" dirty="0"/>
              <a:t>) olarak belirtilmiştir. Dersliklerde kullanılan çeşitli malzemelerin ışık yansıtma nitelikleri farklı olduğundan aynı ışık şiddeti altında verdikleri parlaklık seviyeleri aynı olmamaktadır. </a:t>
            </a:r>
          </a:p>
          <a:p>
            <a:pPr marL="0" indent="0">
              <a:buNone/>
            </a:pPr>
            <a:r>
              <a:rPr lang="tr-TR" sz="2200" b="1" dirty="0"/>
              <a:t>Doğru aydınlatma uygulamalarında en iyi aydınlanan yer ile en kötü aydınlanan yer arasındaki parlaklık kontrastlığının 1/3 oranında kalması istenmektedir. Yansıtmayı arttırmak gerektiğinde, yüzeyin üzerine gelen ışığın seviyesini arttırmak ya da yüzeyde daha fazla ışık yansıtan malzeme veya renkleri kullanma gibi yöntemlere başvurulmaktadır. </a:t>
            </a:r>
          </a:p>
          <a:p>
            <a:pPr marL="0" indent="0">
              <a:buNone/>
            </a:pPr>
            <a:r>
              <a:rPr lang="tr-TR" sz="2200" b="1" dirty="0"/>
              <a:t>Kısacası, derslik çevresindeki yüzeyler arasındaki parlaklık oranlarında uygun bir denge kurmak, derslikte rahat bir aydınlatma ve iyi görmeyi sağlamaktadır (Uran, 1971).</a:t>
            </a:r>
          </a:p>
        </p:txBody>
      </p:sp>
      <p:sp>
        <p:nvSpPr>
          <p:cNvPr id="2" name="Metin kutusu 1">
            <a:extLst>
              <a:ext uri="{FF2B5EF4-FFF2-40B4-BE49-F238E27FC236}">
                <a16:creationId xmlns:a16="http://schemas.microsoft.com/office/drawing/2014/main" id="{8975BBC2-AE13-1C31-F71A-9D41ABD7559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15515051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2C0BF6-4F46-154F-AE83-4504C11172CA}"/>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5E17B93-DEF3-CC4B-E828-2A88007077B6}"/>
              </a:ext>
            </a:extLst>
          </p:cNvPr>
          <p:cNvSpPr>
            <a:spLocks noGrp="1"/>
          </p:cNvSpPr>
          <p:nvPr>
            <p:ph idx="1"/>
          </p:nvPr>
        </p:nvSpPr>
        <p:spPr>
          <a:xfrm>
            <a:off x="457200" y="692696"/>
            <a:ext cx="8229600" cy="5544616"/>
          </a:xfrm>
        </p:spPr>
        <p:txBody>
          <a:bodyPr>
            <a:normAutofit/>
          </a:bodyPr>
          <a:lstStyle/>
          <a:p>
            <a:pPr marL="514350" indent="-514350">
              <a:buAutoNum type="arabicPeriod"/>
            </a:pPr>
            <a:r>
              <a:rPr lang="tr-TR" sz="3100" b="1" dirty="0">
                <a:solidFill>
                  <a:srgbClr val="FFCC00"/>
                </a:solidFill>
              </a:rPr>
              <a:t>Aydınlatma ve Görsel Konfor</a:t>
            </a:r>
          </a:p>
          <a:p>
            <a:pPr marL="0" indent="0">
              <a:buNone/>
            </a:pPr>
            <a:endParaRPr lang="tr-TR" sz="3100" b="1" dirty="0">
              <a:solidFill>
                <a:srgbClr val="FFCC00"/>
              </a:solidFill>
            </a:endParaRPr>
          </a:p>
          <a:p>
            <a:pPr marL="0" indent="0">
              <a:buNone/>
            </a:pPr>
            <a:r>
              <a:rPr lang="tr-TR" sz="2400" b="1" dirty="0">
                <a:solidFill>
                  <a:srgbClr val="FFCC00"/>
                </a:solidFill>
              </a:rPr>
              <a:t>Renk</a:t>
            </a:r>
            <a:r>
              <a:rPr lang="tr-TR" sz="2200" b="1" dirty="0">
                <a:solidFill>
                  <a:srgbClr val="FFCC00"/>
                </a:solidFill>
              </a:rPr>
              <a:t>: </a:t>
            </a:r>
            <a:r>
              <a:rPr lang="tr-TR" sz="2200" b="1" dirty="0"/>
              <a:t>Görsel konforun sağlanmasında önemli parametrelerden bir de renk faktörüdür. </a:t>
            </a:r>
          </a:p>
          <a:p>
            <a:pPr marL="0" indent="0">
              <a:buNone/>
            </a:pPr>
            <a:r>
              <a:rPr lang="tr-TR" sz="2200" b="1" dirty="0"/>
              <a:t>Renk, doğanın ve insan yapımı çevrenin ayrılmaz bir parçasıdır. Doğal veya yapay olsun binanın içinde ve dışında kullanılan bütün malzemeler bir renge sahiptir. Bu özelliği sayesinde mimari tasarımın da bir parçasıdır (</a:t>
            </a:r>
            <a:r>
              <a:rPr lang="tr-TR" sz="2200" b="1" dirty="0" err="1"/>
              <a:t>Hardy</a:t>
            </a:r>
            <a:r>
              <a:rPr lang="tr-TR" sz="2200" b="1" dirty="0"/>
              <a:t>, 1967). </a:t>
            </a:r>
          </a:p>
          <a:p>
            <a:pPr marL="0" indent="0">
              <a:buNone/>
            </a:pPr>
            <a:r>
              <a:rPr lang="tr-TR" sz="2200" b="1" dirty="0"/>
              <a:t>Renk gerek psikolojik, gerek illüzyon etkisiyle görsel konforun sağlanmasında önemli bir yere sahiptir.</a:t>
            </a:r>
          </a:p>
        </p:txBody>
      </p:sp>
      <p:sp>
        <p:nvSpPr>
          <p:cNvPr id="2" name="Metin kutusu 1">
            <a:extLst>
              <a:ext uri="{FF2B5EF4-FFF2-40B4-BE49-F238E27FC236}">
                <a16:creationId xmlns:a16="http://schemas.microsoft.com/office/drawing/2014/main" id="{DDC71F57-D297-43F1-396A-04DDAD91C69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297468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FFE8B-C50F-37C3-1A89-84574088A5E6}"/>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9AC4C2A4-C612-ED5E-48B7-D1DEA294093F}"/>
              </a:ext>
            </a:extLst>
          </p:cNvPr>
          <p:cNvSpPr>
            <a:spLocks noGrp="1"/>
          </p:cNvSpPr>
          <p:nvPr>
            <p:ph idx="1"/>
          </p:nvPr>
        </p:nvSpPr>
        <p:spPr/>
        <p:txBody>
          <a:bodyPr/>
          <a:lstStyle/>
          <a:p>
            <a:pPr marL="0" indent="0">
              <a:buNone/>
            </a:pPr>
            <a:r>
              <a:rPr lang="tr-TR" sz="2400" b="1" dirty="0"/>
              <a:t>Toplumsal</a:t>
            </a:r>
            <a:r>
              <a:rPr lang="tr-TR" sz="2400" dirty="0"/>
              <a:t> eğitim, bireyin aile, çevre, sosyal gruplar ve kültürel etkileşimler aracılığıyla edindiği öğrenmeleri kapsar.</a:t>
            </a:r>
            <a:br>
              <a:rPr lang="tr-TR" sz="2400" dirty="0"/>
            </a:br>
            <a:endParaRPr lang="tr-TR" sz="2400" dirty="0"/>
          </a:p>
          <a:p>
            <a:r>
              <a:rPr lang="tr-TR" sz="2400" dirty="0"/>
              <a:t>Plansız ve doğal biçimde gelişir</a:t>
            </a:r>
          </a:p>
          <a:p>
            <a:r>
              <a:rPr lang="tr-TR" sz="2400" dirty="0"/>
              <a:t>Günlük yaşam içinde süreklidir</a:t>
            </a:r>
          </a:p>
          <a:p>
            <a:r>
              <a:rPr lang="tr-TR" sz="2400" dirty="0"/>
              <a:t>Toplumun değerlerini ve normlarını aktarır</a:t>
            </a:r>
          </a:p>
        </p:txBody>
      </p:sp>
      <p:sp>
        <p:nvSpPr>
          <p:cNvPr id="2" name="Metin kutusu 1">
            <a:extLst>
              <a:ext uri="{FF2B5EF4-FFF2-40B4-BE49-F238E27FC236}">
                <a16:creationId xmlns:a16="http://schemas.microsoft.com/office/drawing/2014/main" id="{29977FA9-64D4-B788-D7CA-44D39D21340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859380206"/>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C99B7-8BDE-7BF3-8651-092B970FB751}"/>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D258C97A-0ED8-F73B-CE07-14B7235B93EB}"/>
              </a:ext>
            </a:extLst>
          </p:cNvPr>
          <p:cNvSpPr>
            <a:spLocks noGrp="1"/>
          </p:cNvSpPr>
          <p:nvPr>
            <p:ph idx="1"/>
          </p:nvPr>
        </p:nvSpPr>
        <p:spPr>
          <a:xfrm>
            <a:off x="457200" y="692696"/>
            <a:ext cx="8229600" cy="5544616"/>
          </a:xfrm>
        </p:spPr>
        <p:txBody>
          <a:bodyPr>
            <a:normAutofit/>
          </a:bodyPr>
          <a:lstStyle/>
          <a:p>
            <a:pPr marL="514350" indent="-514350">
              <a:buAutoNum type="arabicPeriod"/>
            </a:pPr>
            <a:r>
              <a:rPr lang="tr-TR" sz="3100" b="1" dirty="0">
                <a:solidFill>
                  <a:srgbClr val="FFCC00"/>
                </a:solidFill>
              </a:rPr>
              <a:t>Aydınlatma ve Görsel Konfor</a:t>
            </a:r>
          </a:p>
          <a:p>
            <a:pPr marL="0" indent="0">
              <a:buNone/>
            </a:pPr>
            <a:endParaRPr lang="tr-TR" sz="3100" b="1" dirty="0">
              <a:solidFill>
                <a:srgbClr val="FFCC00"/>
              </a:solidFill>
            </a:endParaRPr>
          </a:p>
          <a:p>
            <a:pPr marL="0" indent="0">
              <a:buNone/>
            </a:pPr>
            <a:r>
              <a:rPr lang="tr-TR" sz="2200" b="1" dirty="0">
                <a:solidFill>
                  <a:srgbClr val="FFCC00"/>
                </a:solidFill>
              </a:rPr>
              <a:t>Renklerin</a:t>
            </a:r>
            <a:r>
              <a:rPr lang="tr-TR" sz="2200" b="1" dirty="0"/>
              <a:t> psikolojik etkileri bireyin fiziksel performansını ve konforunu; zihinsel aktivitelerini ve algısını, psiko-sosyal durumunu etkilemektedir. Bu anlamda renk birey donanım-çevre sisteminde önemli bir role sahiptir (</a:t>
            </a:r>
            <a:r>
              <a:rPr lang="tr-TR" sz="2200" b="1" dirty="0" err="1"/>
              <a:t>Sağocak</a:t>
            </a:r>
            <a:r>
              <a:rPr lang="tr-TR" sz="2200" b="1" dirty="0"/>
              <a:t>, 2005; Erbay ve Zorlu, 2011).</a:t>
            </a:r>
          </a:p>
          <a:p>
            <a:pPr marL="0" indent="0">
              <a:buNone/>
            </a:pPr>
            <a:endParaRPr lang="tr-TR" sz="2200" b="1" dirty="0"/>
          </a:p>
          <a:p>
            <a:pPr marL="0" indent="0">
              <a:buNone/>
            </a:pPr>
            <a:r>
              <a:rPr lang="tr-TR" sz="2200" b="1" dirty="0"/>
              <a:t>Mekânlarda kullanılan renklerin seçiminde renklerin psikolojik etkisi ve görsel konfor koşullarının dikkate alınması önemlidir. Bu yüzden renklerin özellikleri, etkileri, birbiriyle uyumları hakkında bilgi sahibi olmak gerekmektedir.</a:t>
            </a:r>
          </a:p>
        </p:txBody>
      </p:sp>
      <p:sp>
        <p:nvSpPr>
          <p:cNvPr id="2" name="Metin kutusu 1">
            <a:extLst>
              <a:ext uri="{FF2B5EF4-FFF2-40B4-BE49-F238E27FC236}">
                <a16:creationId xmlns:a16="http://schemas.microsoft.com/office/drawing/2014/main" id="{FF8BA07B-3919-4199-B59E-472118AFB34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706794640"/>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679D6-AEC1-F572-A4A8-F8224509DB46}"/>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EE1AB37-6DE4-1C67-ECB6-3FF71A912104}"/>
              </a:ext>
            </a:extLst>
          </p:cNvPr>
          <p:cNvSpPr>
            <a:spLocks noGrp="1"/>
          </p:cNvSpPr>
          <p:nvPr>
            <p:ph idx="1"/>
          </p:nvPr>
        </p:nvSpPr>
        <p:spPr>
          <a:xfrm>
            <a:off x="457200" y="692696"/>
            <a:ext cx="8229600" cy="5544616"/>
          </a:xfrm>
        </p:spPr>
        <p:txBody>
          <a:bodyPr>
            <a:normAutofit/>
          </a:bodyPr>
          <a:lstStyle/>
          <a:p>
            <a:pPr marL="514350" indent="-514350">
              <a:buAutoNum type="arabicPeriod"/>
            </a:pPr>
            <a:r>
              <a:rPr lang="tr-TR" sz="3100" b="1" dirty="0">
                <a:solidFill>
                  <a:srgbClr val="FFCC00"/>
                </a:solidFill>
              </a:rPr>
              <a:t>Aydınlatma ve Görsel Konfor</a:t>
            </a:r>
          </a:p>
          <a:p>
            <a:pPr marL="0" indent="0">
              <a:buNone/>
            </a:pPr>
            <a:endParaRPr lang="tr-TR" sz="3100" b="1" dirty="0">
              <a:solidFill>
                <a:srgbClr val="FFCC00"/>
              </a:solidFill>
            </a:endParaRPr>
          </a:p>
          <a:p>
            <a:pPr marL="0" indent="0">
              <a:buNone/>
            </a:pPr>
            <a:r>
              <a:rPr lang="tr-TR" sz="2200" b="1" dirty="0"/>
              <a:t>Renkler verdikleri etkilere göre </a:t>
            </a:r>
            <a:r>
              <a:rPr lang="tr-TR" sz="2200" b="1" dirty="0">
                <a:solidFill>
                  <a:srgbClr val="FFCC00"/>
                </a:solidFill>
              </a:rPr>
              <a:t>sıcak ve soğuk </a:t>
            </a:r>
            <a:r>
              <a:rPr lang="tr-TR" sz="2200" b="1" dirty="0"/>
              <a:t>olmak üzere iki gruba ayrılmaktadır. </a:t>
            </a:r>
          </a:p>
          <a:p>
            <a:pPr marL="0" indent="0">
              <a:buNone/>
            </a:pPr>
            <a:endParaRPr lang="tr-TR" sz="2200" b="1" dirty="0"/>
          </a:p>
          <a:p>
            <a:pPr marL="0" indent="0">
              <a:buNone/>
            </a:pPr>
            <a:r>
              <a:rPr lang="tr-TR" sz="2200" b="1" dirty="0"/>
              <a:t>Dersliklerde, canlandırıcı ve dinlendirici gibi etkiler oluşturmak için renklerin psikolojik özelliklerinden faydalanılmaktadır. Örneğin mekânın renkleri mavi-gri tonlarından seçildiğinde, bu mekân soğuk algılanmaktadır. Yine sarı renge boyanmış bir tavan odayı daha yüksek, sarı renkli duvarlar ise daha geniş göstermektedir. </a:t>
            </a:r>
          </a:p>
          <a:p>
            <a:pPr marL="0" indent="0">
              <a:buNone/>
            </a:pPr>
            <a:endParaRPr lang="tr-TR" sz="2200" b="1" dirty="0"/>
          </a:p>
          <a:p>
            <a:pPr marL="0" indent="0">
              <a:buNone/>
            </a:pPr>
            <a:r>
              <a:rPr lang="tr-TR" sz="2200" b="1" dirty="0"/>
              <a:t>Mekânın renkleri sıcak renklerden seçildiğinde ise mekân sıcak algılanmaktadır. Sıcak renklerin ruhsal etkisi neşe, canlılık ve hareket olarak belirtilmektedir (</a:t>
            </a:r>
            <a:r>
              <a:rPr lang="tr-TR" sz="2200" b="1" dirty="0" err="1"/>
              <a:t>Zengel</a:t>
            </a:r>
            <a:r>
              <a:rPr lang="tr-TR" sz="2200" b="1" dirty="0"/>
              <a:t> ve Kaya, 2007).</a:t>
            </a:r>
          </a:p>
        </p:txBody>
      </p:sp>
      <p:sp>
        <p:nvSpPr>
          <p:cNvPr id="2" name="Metin kutusu 1">
            <a:extLst>
              <a:ext uri="{FF2B5EF4-FFF2-40B4-BE49-F238E27FC236}">
                <a16:creationId xmlns:a16="http://schemas.microsoft.com/office/drawing/2014/main" id="{B6766E26-CDC4-3CFC-EECB-6F341B8CF7B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87843380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DE5DB-2BF0-7F63-CCA0-43EF0A0D011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C6B0C66E-7E3D-006F-CAF1-4AD28B45F135}"/>
              </a:ext>
            </a:extLst>
          </p:cNvPr>
          <p:cNvSpPr>
            <a:spLocks noGrp="1"/>
          </p:cNvSpPr>
          <p:nvPr>
            <p:ph idx="1"/>
          </p:nvPr>
        </p:nvSpPr>
        <p:spPr>
          <a:xfrm>
            <a:off x="457200" y="692696"/>
            <a:ext cx="8229600" cy="5544616"/>
          </a:xfrm>
        </p:spPr>
        <p:txBody>
          <a:bodyPr>
            <a:normAutofit fontScale="25000" lnSpcReduction="20000"/>
          </a:bodyPr>
          <a:lstStyle/>
          <a:p>
            <a:pPr marL="514350" indent="-514350">
              <a:buAutoNum type="arabicPeriod"/>
            </a:pPr>
            <a:r>
              <a:rPr lang="tr-TR" sz="5100" b="1" dirty="0">
                <a:solidFill>
                  <a:srgbClr val="FFCC00"/>
                </a:solidFill>
              </a:rPr>
              <a:t>Aydınlatma ve Görsel Konfor</a:t>
            </a:r>
          </a:p>
          <a:p>
            <a:pPr marL="0" indent="0">
              <a:buNone/>
            </a:pPr>
            <a:endParaRPr lang="tr-TR" sz="3100" b="1" dirty="0">
              <a:solidFill>
                <a:srgbClr val="FFCC00"/>
              </a:solidFill>
            </a:endParaRPr>
          </a:p>
          <a:p>
            <a:pPr marL="0" indent="0">
              <a:buNone/>
            </a:pPr>
            <a:r>
              <a:rPr lang="tr-TR" sz="9600" dirty="0"/>
              <a:t>Dersliklerdeki yerinde ve doğru renk uygulamaları, çocukların hem psikolojik gelişimine hem de eğitimdeki başarılarına olumlu yönde katkı sağlamaktadır. </a:t>
            </a:r>
          </a:p>
          <a:p>
            <a:pPr marL="0" indent="0">
              <a:buNone/>
            </a:pPr>
            <a:r>
              <a:rPr lang="tr-TR" sz="9600" dirty="0"/>
              <a:t>Renkler doğru kullanıldığında performansı ve verimliliği arttırıcı özelliklerinin yanı sıra bilinçsiz kullanıldığında yorulma, stresi arttırma, görsel algıyı azaltma, görme gücüne zarar verme gibi olumsuz yönde etkilere de neden olabilmektedir (</a:t>
            </a:r>
            <a:r>
              <a:rPr lang="tr-TR" sz="9600" dirty="0" err="1"/>
              <a:t>Sağocak</a:t>
            </a:r>
            <a:r>
              <a:rPr lang="tr-TR" sz="9600" dirty="0"/>
              <a:t>, 2005).</a:t>
            </a:r>
          </a:p>
          <a:p>
            <a:pPr marL="0" indent="0">
              <a:buNone/>
            </a:pPr>
            <a:r>
              <a:rPr lang="tr-TR" sz="9600" dirty="0"/>
              <a:t>Renkler fiziksel öğrenme ortamında çocukların davranışlarına etki etmektedir (</a:t>
            </a:r>
            <a:r>
              <a:rPr lang="tr-TR" sz="9600" dirty="0" err="1"/>
              <a:t>Gaines</a:t>
            </a:r>
            <a:r>
              <a:rPr lang="tr-TR" sz="9600" dirty="0"/>
              <a:t> ve </a:t>
            </a:r>
            <a:r>
              <a:rPr lang="tr-TR" sz="9600" dirty="0" err="1"/>
              <a:t>Curry</a:t>
            </a:r>
            <a:r>
              <a:rPr lang="tr-TR" sz="9600" dirty="0"/>
              <a:t>, 2011).</a:t>
            </a:r>
          </a:p>
          <a:p>
            <a:pPr marL="0" indent="0">
              <a:buNone/>
            </a:pPr>
            <a:r>
              <a:rPr lang="tr-TR" sz="9600" dirty="0"/>
              <a:t>Dersliklerde kullanılan renklerin öğrencinin fiziki ve moral yapısının üzerinde büyük bir etkisi bulunmaktadır. </a:t>
            </a:r>
          </a:p>
          <a:p>
            <a:pPr marL="0" indent="0">
              <a:buNone/>
            </a:pPr>
            <a:r>
              <a:rPr lang="tr-TR" sz="9600" dirty="0"/>
              <a:t>Öğrencinin verimini artırmak amacıyla derslerde uzun süre sıkılmadan, çalışmaya adapte edici, gözlerini ve zekâsını yormayacak ferah, samimi ve sıcak ortamı oluşturacak şekilde renklendirme yapılması gerekmektedir (</a:t>
            </a:r>
            <a:r>
              <a:rPr lang="tr-TR" sz="9600" dirty="0" err="1"/>
              <a:t>Kalmık</a:t>
            </a:r>
            <a:r>
              <a:rPr lang="tr-TR" sz="9600" dirty="0"/>
              <a:t>, 1963).</a:t>
            </a:r>
          </a:p>
        </p:txBody>
      </p:sp>
      <p:sp>
        <p:nvSpPr>
          <p:cNvPr id="2" name="Metin kutusu 1">
            <a:extLst>
              <a:ext uri="{FF2B5EF4-FFF2-40B4-BE49-F238E27FC236}">
                <a16:creationId xmlns:a16="http://schemas.microsoft.com/office/drawing/2014/main" id="{526258FF-E686-542B-276A-34F25D5F4DD2}"/>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28831753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079B0-4B95-1B20-A2A8-B443B67496B9}"/>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9DA9482C-B965-5EB8-EAC3-DE023CEAE1E7}"/>
              </a:ext>
            </a:extLst>
          </p:cNvPr>
          <p:cNvSpPr>
            <a:spLocks noGrp="1"/>
          </p:cNvSpPr>
          <p:nvPr>
            <p:ph idx="1"/>
          </p:nvPr>
        </p:nvSpPr>
        <p:spPr>
          <a:xfrm>
            <a:off x="457200" y="692696"/>
            <a:ext cx="8229600" cy="5544616"/>
          </a:xfrm>
        </p:spPr>
        <p:txBody>
          <a:bodyPr>
            <a:normAutofit/>
          </a:bodyPr>
          <a:lstStyle/>
          <a:p>
            <a:pPr marL="514350" indent="-514350">
              <a:buAutoNum type="arabicPeriod"/>
            </a:pPr>
            <a:r>
              <a:rPr lang="tr-TR" sz="2400" b="1" dirty="0">
                <a:solidFill>
                  <a:srgbClr val="FFCC00"/>
                </a:solidFill>
              </a:rPr>
              <a:t>Aydınlatma ve Görsel Konfor</a:t>
            </a:r>
          </a:p>
          <a:p>
            <a:pPr marL="0" indent="0">
              <a:buNone/>
            </a:pPr>
            <a:endParaRPr lang="tr-TR" sz="3100" b="1" dirty="0">
              <a:solidFill>
                <a:srgbClr val="FFCC00"/>
              </a:solidFill>
            </a:endParaRPr>
          </a:p>
          <a:p>
            <a:pPr marL="0" indent="0">
              <a:buNone/>
            </a:pPr>
            <a:r>
              <a:rPr lang="tr-TR" sz="2400" dirty="0"/>
              <a:t>Eğitim yapılarındaki mekânlar için tek tek renk reçeteleri mevcut değildir. Genelde çocuğun mekân içindeki fonksiyonu belirlenir, yaşları ve cinsiyetleri göz önünde bulundurulur. </a:t>
            </a:r>
          </a:p>
          <a:p>
            <a:pPr marL="0" indent="0">
              <a:buNone/>
            </a:pPr>
            <a:r>
              <a:rPr lang="tr-TR" sz="2400" dirty="0"/>
              <a:t>Pedagog Rudolf </a:t>
            </a:r>
            <a:r>
              <a:rPr lang="tr-TR" sz="2400" dirty="0" err="1"/>
              <a:t>Steiner‟e</a:t>
            </a:r>
            <a:r>
              <a:rPr lang="tr-TR" sz="2400" dirty="0"/>
              <a:t> göre, ilk kademe eğitim yapılarında ve çocuk yuvalarında çocukların ilgilerini çok çabuk başka yönlere dağıtmalarından dolayı sıcak, canlı renkler tercih edilirken sınıf büyüdükçe daha pastel ve soğuk renklere </a:t>
            </a:r>
            <a:r>
              <a:rPr lang="tr-TR" sz="2400" dirty="0" err="1"/>
              <a:t>yönlenilebilir</a:t>
            </a:r>
            <a:r>
              <a:rPr lang="tr-TR" sz="2400" dirty="0"/>
              <a:t> (Faulkner, 1972). </a:t>
            </a:r>
          </a:p>
          <a:p>
            <a:pPr marL="0" indent="0">
              <a:buNone/>
            </a:pPr>
            <a:r>
              <a:rPr lang="tr-TR" sz="2400" dirty="0"/>
              <a:t>Read ve </a:t>
            </a:r>
            <a:r>
              <a:rPr lang="tr-TR" sz="2400" dirty="0" err="1"/>
              <a:t>Upington</a:t>
            </a:r>
            <a:r>
              <a:rPr lang="tr-TR" sz="2400" dirty="0"/>
              <a:t>, çocukların iç mekânda renk tercihleri üzerine yaptıkları çalışmalarda kırmızının en çok tercih edilen renk olduğunu belirtmektedir (Read ve </a:t>
            </a:r>
            <a:r>
              <a:rPr lang="tr-TR" sz="2400" dirty="0" err="1"/>
              <a:t>Upington</a:t>
            </a:r>
            <a:r>
              <a:rPr lang="tr-TR" sz="2400" dirty="0"/>
              <a:t>, 2009).</a:t>
            </a:r>
          </a:p>
        </p:txBody>
      </p:sp>
      <p:sp>
        <p:nvSpPr>
          <p:cNvPr id="2" name="Metin kutusu 1">
            <a:extLst>
              <a:ext uri="{FF2B5EF4-FFF2-40B4-BE49-F238E27FC236}">
                <a16:creationId xmlns:a16="http://schemas.microsoft.com/office/drawing/2014/main" id="{B7650248-2882-D1AB-5C2E-A13BFC5FA914}"/>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62351778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7CE9D3-3F80-3FEA-DC1D-FF295C264997}"/>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F2C7843-9173-6F19-FC90-3E0E674274A9}"/>
              </a:ext>
            </a:extLst>
          </p:cNvPr>
          <p:cNvSpPr>
            <a:spLocks noGrp="1"/>
          </p:cNvSpPr>
          <p:nvPr>
            <p:ph idx="1"/>
          </p:nvPr>
        </p:nvSpPr>
        <p:spPr>
          <a:xfrm>
            <a:off x="457200" y="692696"/>
            <a:ext cx="8229600" cy="5544616"/>
          </a:xfrm>
        </p:spPr>
        <p:txBody>
          <a:bodyPr>
            <a:noAutofit/>
          </a:bodyPr>
          <a:lstStyle/>
          <a:p>
            <a:pPr marL="514350" indent="-514350">
              <a:buAutoNum type="arabicPeriod"/>
            </a:pPr>
            <a:r>
              <a:rPr lang="tr-TR" sz="2400" b="1" dirty="0">
                <a:solidFill>
                  <a:srgbClr val="FFCC00"/>
                </a:solidFill>
              </a:rPr>
              <a:t>Aydınlatma ve Görsel Konfor</a:t>
            </a:r>
          </a:p>
          <a:p>
            <a:pPr marL="0" indent="0">
              <a:buNone/>
            </a:pPr>
            <a:r>
              <a:rPr lang="tr-TR" sz="2200" b="1" dirty="0"/>
              <a:t>Farklı yaş gruplarındaki çocuklar renklere farklı tepkiler vermektedirler. İlköğretim okulları için renk seçimi yapılırken bu durumun da göz önünde bulundurulması gerekmektedir. Küçük sınıflardaki çocuklar çok aktif ve canlıdırlar. </a:t>
            </a:r>
          </a:p>
          <a:p>
            <a:pPr marL="0" indent="0">
              <a:buNone/>
            </a:pPr>
            <a:r>
              <a:rPr lang="tr-TR" sz="2200" b="1" dirty="0"/>
              <a:t>Sınıfları ve okul ortamları için seçilecek olan renkler bu özelliklerini yansıtacak şekilde olmalıdır. Bunu sağlamak için kapılarda, dolaplarda ya da mobilyalarda sıcak, parlak renkler vurgu olarak kullanılabilir. </a:t>
            </a:r>
          </a:p>
          <a:p>
            <a:pPr marL="0" indent="0">
              <a:buNone/>
            </a:pPr>
            <a:r>
              <a:rPr lang="tr-TR" sz="2200" b="1" dirty="0"/>
              <a:t>Üst sınıflardaki çocuklar için ise durum daha farklıdır. Bu yaşlardaki çocuklar, eğitim sürecinin getirileri doğrultusunda daha uzun süreler konsantre olarak çalışmak durumundadırlar. Bu durumda, daha sakin bir çevre oluşturulması gerekmektedir.</a:t>
            </a:r>
          </a:p>
          <a:p>
            <a:pPr marL="0" indent="0">
              <a:buNone/>
            </a:pPr>
            <a:r>
              <a:rPr lang="tr-TR" sz="2200" b="1" dirty="0"/>
              <a:t>Açık-orta değerlerdeki soğuk renkler kullanılarak bu etki oluşturulabilir. Mavi-yeşil, sıcak bej ya da gri renkler duvarlarda uygulanarak sakinleştirici bir ortam yaratılabilir (</a:t>
            </a:r>
            <a:r>
              <a:rPr lang="tr-TR" sz="2200" b="1" dirty="0" err="1"/>
              <a:t>Trent</a:t>
            </a:r>
            <a:r>
              <a:rPr lang="tr-TR" sz="2200" b="1" dirty="0"/>
              <a:t> 1995).</a:t>
            </a:r>
          </a:p>
        </p:txBody>
      </p:sp>
      <p:sp>
        <p:nvSpPr>
          <p:cNvPr id="2" name="Metin kutusu 1">
            <a:extLst>
              <a:ext uri="{FF2B5EF4-FFF2-40B4-BE49-F238E27FC236}">
                <a16:creationId xmlns:a16="http://schemas.microsoft.com/office/drawing/2014/main" id="{D1D004F2-51AA-D6E9-D11D-8F4348422C2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27830994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1283C-E0AF-99CA-4D2E-3D371CF8BFF0}"/>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9BCA281-AF1E-7983-F668-B3C9594BD2BF}"/>
              </a:ext>
            </a:extLst>
          </p:cNvPr>
          <p:cNvSpPr>
            <a:spLocks noGrp="1"/>
          </p:cNvSpPr>
          <p:nvPr>
            <p:ph idx="1"/>
          </p:nvPr>
        </p:nvSpPr>
        <p:spPr>
          <a:xfrm>
            <a:off x="457200" y="692696"/>
            <a:ext cx="8229600" cy="5544616"/>
          </a:xfrm>
        </p:spPr>
        <p:txBody>
          <a:bodyPr>
            <a:noAutofit/>
          </a:bodyPr>
          <a:lstStyle/>
          <a:p>
            <a:pPr marL="514350" indent="-514350">
              <a:buAutoNum type="arabicPeriod"/>
            </a:pPr>
            <a:r>
              <a:rPr lang="tr-TR" sz="2400" b="1" dirty="0">
                <a:solidFill>
                  <a:srgbClr val="FFCC00"/>
                </a:solidFill>
              </a:rPr>
              <a:t>Aydınlatma ve Görsel Konfor</a:t>
            </a:r>
          </a:p>
        </p:txBody>
      </p:sp>
      <p:pic>
        <p:nvPicPr>
          <p:cNvPr id="6" name="Resim 5" descr="metin, ekran görüntüsü, sayı, numara, yazı tipi içeren bir resim&#10;&#10;Yapay zeka tarafından oluşturulan içerik yanlış olabilir.">
            <a:extLst>
              <a:ext uri="{FF2B5EF4-FFF2-40B4-BE49-F238E27FC236}">
                <a16:creationId xmlns:a16="http://schemas.microsoft.com/office/drawing/2014/main" id="{55954AB3-70F9-DCEF-4EE4-E7CF19F4EF6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57200" y="2240868"/>
            <a:ext cx="8079297" cy="2376264"/>
          </a:xfrm>
          <a:prstGeom prst="rect">
            <a:avLst/>
          </a:prstGeom>
        </p:spPr>
      </p:pic>
      <p:sp>
        <p:nvSpPr>
          <p:cNvPr id="8" name="Metin kutusu 7">
            <a:extLst>
              <a:ext uri="{FF2B5EF4-FFF2-40B4-BE49-F238E27FC236}">
                <a16:creationId xmlns:a16="http://schemas.microsoft.com/office/drawing/2014/main" id="{E02D51A3-FAA9-2FA1-7DC4-768D40867E5E}"/>
              </a:ext>
            </a:extLst>
          </p:cNvPr>
          <p:cNvSpPr txBox="1"/>
          <p:nvPr/>
        </p:nvSpPr>
        <p:spPr>
          <a:xfrm>
            <a:off x="755576" y="4725144"/>
            <a:ext cx="8478688" cy="369332"/>
          </a:xfrm>
          <a:prstGeom prst="rect">
            <a:avLst/>
          </a:prstGeom>
          <a:noFill/>
        </p:spPr>
        <p:txBody>
          <a:bodyPr wrap="square">
            <a:spAutoFit/>
          </a:bodyPr>
          <a:lstStyle/>
          <a:p>
            <a:r>
              <a:rPr lang="tr-TR" sz="1800" b="0" i="0" u="none" strike="noStrike" baseline="0" dirty="0"/>
              <a:t>Sıcak ve soğuk renklerin açık-koyu değerlerinin psikolojik etkileri (Heuser,1976).</a:t>
            </a:r>
            <a:endParaRPr lang="tr-TR" dirty="0"/>
          </a:p>
        </p:txBody>
      </p:sp>
      <p:sp>
        <p:nvSpPr>
          <p:cNvPr id="2" name="Metin kutusu 1">
            <a:extLst>
              <a:ext uri="{FF2B5EF4-FFF2-40B4-BE49-F238E27FC236}">
                <a16:creationId xmlns:a16="http://schemas.microsoft.com/office/drawing/2014/main" id="{FC5BF49C-5220-4A0B-0FFA-9CB051E6789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65802980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0BA17-005D-E485-76A9-76FFB1FCC847}"/>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F8074181-0115-4F87-688C-F16BDF6C2FD6}"/>
              </a:ext>
            </a:extLst>
          </p:cNvPr>
          <p:cNvSpPr>
            <a:spLocks noGrp="1"/>
          </p:cNvSpPr>
          <p:nvPr>
            <p:ph idx="1"/>
          </p:nvPr>
        </p:nvSpPr>
        <p:spPr>
          <a:xfrm>
            <a:off x="457200" y="692696"/>
            <a:ext cx="8229600" cy="5544616"/>
          </a:xfrm>
        </p:spPr>
        <p:txBody>
          <a:bodyPr>
            <a:noAutofit/>
          </a:bodyPr>
          <a:lstStyle/>
          <a:p>
            <a:pPr marL="514350" indent="-514350">
              <a:buAutoNum type="arabicPeriod"/>
            </a:pPr>
            <a:r>
              <a:rPr lang="tr-TR" sz="2400" b="1" dirty="0">
                <a:solidFill>
                  <a:srgbClr val="FFCC00"/>
                </a:solidFill>
              </a:rPr>
              <a:t>Aydınlatma ve Görsel Konfor</a:t>
            </a:r>
          </a:p>
          <a:p>
            <a:pPr marL="0" indent="0">
              <a:buNone/>
            </a:pPr>
            <a:r>
              <a:rPr lang="tr-TR" sz="2200" b="1" dirty="0" err="1"/>
              <a:t>Heuser</a:t>
            </a:r>
            <a:r>
              <a:rPr lang="tr-TR" sz="2200" b="1" dirty="0"/>
              <a:t> (1981), mekânlardaki renk seçiminde rengin bu özelliklerine ek olarak mekân boyutları, yön gibi fiziksel verilerin ve kültürel özelliklerinde göz önünde tutulması, yönleri ve mekânın boyutları belirlenerek; </a:t>
            </a:r>
          </a:p>
          <a:p>
            <a:pPr marL="0" indent="0">
              <a:buNone/>
            </a:pPr>
            <a:r>
              <a:rPr lang="tr-TR" sz="2200" b="1" dirty="0"/>
              <a:t>öğrencilerin yaş, cinsiyet ve kültürüne bağlı olarak renk tercihleri dikkate alınması gerektiği belirtmiştir. </a:t>
            </a:r>
          </a:p>
          <a:p>
            <a:pPr marL="0" indent="0">
              <a:buNone/>
            </a:pPr>
            <a:r>
              <a:rPr lang="tr-TR" sz="2200" b="1" dirty="0"/>
              <a:t>Fakat sadece rengin psikolojik etkisi ya da fiziksel koşulların etkisiyle yapılan uygulamalar sağlıklı sonuç oluşturmamaktadır. Bu yüzden bütün etmenler göz önünde tutularak renk seçimi yapılması gerekmektedir (Yalçın, 2003).</a:t>
            </a:r>
          </a:p>
        </p:txBody>
      </p:sp>
      <p:sp>
        <p:nvSpPr>
          <p:cNvPr id="2" name="Metin kutusu 1">
            <a:extLst>
              <a:ext uri="{FF2B5EF4-FFF2-40B4-BE49-F238E27FC236}">
                <a16:creationId xmlns:a16="http://schemas.microsoft.com/office/drawing/2014/main" id="{EBEC43E8-9138-F8B3-A2C4-CD91C8F0A08B}"/>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77915957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40842A-E29B-4CE0-DBAF-FA77895BFAA2}"/>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AC5079B9-55EC-9864-2484-B7D5F263AAB4}"/>
              </a:ext>
            </a:extLst>
          </p:cNvPr>
          <p:cNvSpPr>
            <a:spLocks noGrp="1"/>
          </p:cNvSpPr>
          <p:nvPr>
            <p:ph idx="1"/>
          </p:nvPr>
        </p:nvSpPr>
        <p:spPr>
          <a:xfrm>
            <a:off x="457200" y="692696"/>
            <a:ext cx="8229600" cy="5544616"/>
          </a:xfrm>
        </p:spPr>
        <p:txBody>
          <a:bodyPr>
            <a:noAutofit/>
          </a:bodyPr>
          <a:lstStyle/>
          <a:p>
            <a:pPr marL="514350" indent="-514350">
              <a:buAutoNum type="arabicPeriod"/>
            </a:pPr>
            <a:r>
              <a:rPr lang="tr-TR" sz="2400" b="1" dirty="0">
                <a:solidFill>
                  <a:srgbClr val="FFCC00"/>
                </a:solidFill>
              </a:rPr>
              <a:t>Aydınlatma ve Görsel Konfor</a:t>
            </a:r>
          </a:p>
          <a:p>
            <a:pPr marL="0" indent="0">
              <a:buNone/>
            </a:pPr>
            <a:r>
              <a:rPr lang="tr-TR" sz="2200" b="1" dirty="0"/>
              <a:t>Dersliklerde kullanılacak renklerin açık ve ışığı yansıtıcı özellikte olması gerekmektedir. </a:t>
            </a:r>
          </a:p>
          <a:p>
            <a:pPr marL="0" indent="0">
              <a:buNone/>
            </a:pPr>
            <a:endParaRPr lang="tr-TR" sz="2200" b="1" dirty="0"/>
          </a:p>
          <a:p>
            <a:pPr marL="0" indent="0">
              <a:buNone/>
            </a:pPr>
            <a:r>
              <a:rPr lang="tr-TR" sz="2200" b="1" dirty="0"/>
              <a:t>Açık tonlardaki renkler, koyu tonlardaki renklere göre daha fazla yansıtıcı özelliğe sahiptir. </a:t>
            </a:r>
          </a:p>
          <a:p>
            <a:pPr marL="0" indent="0">
              <a:buNone/>
            </a:pPr>
            <a:endParaRPr lang="tr-TR" sz="2200" b="1" dirty="0"/>
          </a:p>
          <a:p>
            <a:pPr marL="0" indent="0">
              <a:buNone/>
            </a:pPr>
            <a:r>
              <a:rPr lang="tr-TR" sz="2200" b="1" dirty="0"/>
              <a:t>Beyaz renk, ışığı en çok yansıtan renkler arasında yer almaktadır. Bu bağlamda, dersliklerde daha az ışığı yansıtan yüzeylerde dengeyi kurmak için açık tonlarda renkler kullanılmalıdır. </a:t>
            </a:r>
          </a:p>
          <a:p>
            <a:pPr marL="0" indent="0">
              <a:buNone/>
            </a:pPr>
            <a:endParaRPr lang="tr-TR" sz="2200" b="1" dirty="0"/>
          </a:p>
          <a:p>
            <a:pPr marL="0" indent="0">
              <a:buNone/>
            </a:pPr>
            <a:r>
              <a:rPr lang="tr-TR" sz="2200" b="1" dirty="0"/>
              <a:t>Ayrıca, genellikle dersliklerde sarı, yeşil, turkuaz, gri ve mavi gibi renklerin kullanılması tavsiye edilmektedir (Uran, 1971).</a:t>
            </a:r>
          </a:p>
        </p:txBody>
      </p:sp>
      <p:sp>
        <p:nvSpPr>
          <p:cNvPr id="2" name="Metin kutusu 1">
            <a:extLst>
              <a:ext uri="{FF2B5EF4-FFF2-40B4-BE49-F238E27FC236}">
                <a16:creationId xmlns:a16="http://schemas.microsoft.com/office/drawing/2014/main" id="{8672E9E7-2820-D3D6-75F9-70D8205DAD6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95765535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02701-9AB5-0D11-81DB-72D72FDBC5EE}"/>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ED50CC8-08C5-E6C2-342E-E0C9E50BD6DB}"/>
              </a:ext>
            </a:extLst>
          </p:cNvPr>
          <p:cNvSpPr>
            <a:spLocks noGrp="1"/>
          </p:cNvSpPr>
          <p:nvPr>
            <p:ph idx="1"/>
          </p:nvPr>
        </p:nvSpPr>
        <p:spPr>
          <a:xfrm>
            <a:off x="457200" y="692696"/>
            <a:ext cx="8229600" cy="5544616"/>
          </a:xfrm>
        </p:spPr>
        <p:txBody>
          <a:bodyPr>
            <a:noAutofit/>
          </a:bodyPr>
          <a:lstStyle/>
          <a:p>
            <a:pPr marL="514350" indent="-514350">
              <a:buAutoNum type="arabicPeriod"/>
            </a:pPr>
            <a:r>
              <a:rPr lang="tr-TR" sz="2400" b="1" dirty="0">
                <a:solidFill>
                  <a:srgbClr val="FFCC00"/>
                </a:solidFill>
              </a:rPr>
              <a:t>Aydınlatma ve Görsel Konfor</a:t>
            </a:r>
          </a:p>
          <a:p>
            <a:pPr marL="0" indent="0">
              <a:buNone/>
            </a:pPr>
            <a:r>
              <a:rPr lang="tr-TR" sz="2200" b="1" dirty="0"/>
              <a:t>Yazı tahtasının bulunduğu duvar yüzeyinde dinlendirici renkler tercih edilmeli; arkasındaki duvarın rengi ile diğer duvarların renkleri arasında zıtlık olması yorgunluğa neden olmaktadır (</a:t>
            </a:r>
            <a:r>
              <a:rPr lang="tr-TR" sz="2200" b="1" dirty="0" err="1"/>
              <a:t>Frieling</a:t>
            </a:r>
            <a:r>
              <a:rPr lang="tr-TR" sz="2200" b="1" dirty="0"/>
              <a:t> ve </a:t>
            </a:r>
            <a:r>
              <a:rPr lang="tr-TR" sz="2200" b="1" dirty="0" err="1"/>
              <a:t>Sonntag</a:t>
            </a:r>
            <a:r>
              <a:rPr lang="tr-TR" sz="2200" b="1" dirty="0"/>
              <a:t>, 1999). </a:t>
            </a:r>
          </a:p>
          <a:p>
            <a:pPr marL="0" indent="0">
              <a:buNone/>
            </a:pPr>
            <a:r>
              <a:rPr lang="tr-TR" sz="2200" b="1" dirty="0"/>
              <a:t>Pencerelerin karşısına gelen duvar yüzeylerinde canlı ve vurgulayıcı renkler uygulanmalıdır. </a:t>
            </a:r>
          </a:p>
          <a:p>
            <a:pPr marL="0" indent="0">
              <a:buNone/>
            </a:pPr>
            <a:r>
              <a:rPr lang="tr-TR" sz="2200" b="1" dirty="0"/>
              <a:t>Okul binasının dar ve karanlık yerlerde olduğu dersliklerde aydınlık ve canlı bir ortam oluşturacak sıcak ve parlak renkler kullanılması gerekmektedir.</a:t>
            </a:r>
          </a:p>
          <a:p>
            <a:pPr marL="0" indent="0">
              <a:buNone/>
            </a:pPr>
            <a:r>
              <a:rPr lang="tr-TR" sz="2200" b="1" dirty="0"/>
              <a:t>Kuzey-Doğu ekseninde konumlanan derslikler az güneş aldığından daha ferah ve aydınlık olmasını sağlayacak sıcak renkler kullanılması gerekmektedir. Güney-Batı ekseninde konumlanan derslikler ise çok fazla güneş aldığından iç mekânda soğuk renkler kullanılarak bu etkinin dengelenmesi gerekmektedir (</a:t>
            </a:r>
            <a:r>
              <a:rPr lang="tr-TR" sz="2200" b="1" dirty="0" err="1"/>
              <a:t>Kalmık</a:t>
            </a:r>
            <a:r>
              <a:rPr lang="tr-TR" sz="2200" b="1" dirty="0"/>
              <a:t>, 1963).</a:t>
            </a:r>
          </a:p>
        </p:txBody>
      </p:sp>
      <p:sp>
        <p:nvSpPr>
          <p:cNvPr id="2" name="Metin kutusu 1">
            <a:extLst>
              <a:ext uri="{FF2B5EF4-FFF2-40B4-BE49-F238E27FC236}">
                <a16:creationId xmlns:a16="http://schemas.microsoft.com/office/drawing/2014/main" id="{104CB9C8-5F02-3378-CBAA-0579ECCF3A0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38334995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9F9B0-D594-A84A-0442-4FA0771633C3}"/>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F46FE9C4-B70F-0B50-7C1C-CFF28085E6A0}"/>
              </a:ext>
            </a:extLst>
          </p:cNvPr>
          <p:cNvSpPr>
            <a:spLocks noGrp="1"/>
          </p:cNvSpPr>
          <p:nvPr>
            <p:ph idx="1"/>
          </p:nvPr>
        </p:nvSpPr>
        <p:spPr>
          <a:xfrm>
            <a:off x="457200" y="692696"/>
            <a:ext cx="8229600" cy="5544616"/>
          </a:xfrm>
        </p:spPr>
        <p:txBody>
          <a:bodyPr>
            <a:noAutofit/>
          </a:bodyPr>
          <a:lstStyle/>
          <a:p>
            <a:pPr marL="514350" indent="-514350">
              <a:buAutoNum type="arabicPeriod"/>
            </a:pPr>
            <a:r>
              <a:rPr lang="tr-TR" sz="2400" b="1" dirty="0">
                <a:solidFill>
                  <a:srgbClr val="FFCC00"/>
                </a:solidFill>
              </a:rPr>
              <a:t>Aydınlatma ve Görsel Konfor</a:t>
            </a:r>
          </a:p>
          <a:p>
            <a:pPr marL="0" indent="0">
              <a:buNone/>
            </a:pPr>
            <a:r>
              <a:rPr lang="tr-TR" sz="2200" b="1" dirty="0"/>
              <a:t>Dersliklerde renk kullanımında dikkat edilen diğer bir nokta ise, bir yüzeyi yakın, uzak, dar, geniş, alçak veya yüksek göstermek için yapılacak uygulamalarda renklerin illüzyon etkisinden faydalanılması gerektiğidir. </a:t>
            </a:r>
          </a:p>
          <a:p>
            <a:pPr marL="0" indent="0">
              <a:buNone/>
            </a:pPr>
            <a:r>
              <a:rPr lang="tr-TR" sz="2200" b="1" dirty="0"/>
              <a:t>Bir mekânın boyutu sabit tutulduğu halde farklı renkler kullanılarak farklı boyutsal etkiler oluşturulabilir (Erbay ve Zorlu, 2011).</a:t>
            </a:r>
          </a:p>
          <a:p>
            <a:pPr marL="0" indent="0">
              <a:buNone/>
            </a:pPr>
            <a:r>
              <a:rPr lang="tr-TR" sz="2200" b="1" dirty="0"/>
              <a:t>Kare ya da kareye yakın hacimdeki dersliklerde, yüzeyselliği azaltmak ve daha büyük hacimde hissedilmesini sağlamak amacıyla, karşılıklı duvarlarda sıcak veya soğuk renkler kullanılması gerekmektedir. </a:t>
            </a:r>
          </a:p>
          <a:p>
            <a:pPr marL="0" indent="0">
              <a:buNone/>
            </a:pPr>
            <a:r>
              <a:rPr lang="tr-TR" sz="2200" b="1" dirty="0"/>
              <a:t>Koyu ve açık renkler kullanılarak, göz illüzyonuyla derslik hacmi algısal olarak değiştirilmektedir. </a:t>
            </a:r>
          </a:p>
        </p:txBody>
      </p:sp>
      <p:sp>
        <p:nvSpPr>
          <p:cNvPr id="2" name="Metin kutusu 1">
            <a:extLst>
              <a:ext uri="{FF2B5EF4-FFF2-40B4-BE49-F238E27FC236}">
                <a16:creationId xmlns:a16="http://schemas.microsoft.com/office/drawing/2014/main" id="{61CC881F-6BB9-0C67-129B-4C21FE569EB5}"/>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6461121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E00C7-0233-BB94-243E-EB02595B3F23}"/>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7254ACCD-DB29-C64D-D2B8-299ED42E7EA3}"/>
              </a:ext>
            </a:extLst>
          </p:cNvPr>
          <p:cNvSpPr>
            <a:spLocks noGrp="1"/>
          </p:cNvSpPr>
          <p:nvPr>
            <p:ph idx="1"/>
          </p:nvPr>
        </p:nvSpPr>
        <p:spPr/>
        <p:txBody>
          <a:bodyPr/>
          <a:lstStyle/>
          <a:p>
            <a:pPr marL="0" indent="0">
              <a:buNone/>
            </a:pPr>
            <a:r>
              <a:rPr lang="tr-TR" sz="2400" b="1" dirty="0"/>
              <a:t>Kurumsal</a:t>
            </a:r>
            <a:r>
              <a:rPr lang="tr-TR" sz="2400" dirty="0"/>
              <a:t> eğitim, belirli bir program ve disiplin dahilinde, resmi kurumlar aracılığıyla yürütülen yapılandırılmış eğitim sürecidir.</a:t>
            </a:r>
            <a:br>
              <a:rPr lang="tr-TR" sz="2400" dirty="0"/>
            </a:br>
            <a:endParaRPr lang="tr-TR" sz="2400" dirty="0"/>
          </a:p>
          <a:p>
            <a:r>
              <a:rPr lang="tr-TR" sz="2400" dirty="0"/>
              <a:t>Planlı ve programlıdır</a:t>
            </a:r>
          </a:p>
          <a:p>
            <a:r>
              <a:rPr lang="tr-TR" sz="2400" dirty="0"/>
              <a:t>Belirli hedeflere yöneliktir</a:t>
            </a:r>
          </a:p>
          <a:p>
            <a:r>
              <a:rPr lang="tr-TR" sz="2400" dirty="0"/>
              <a:t>Okul gibi kurumsal ortamlarda gerçekleşir</a:t>
            </a:r>
          </a:p>
        </p:txBody>
      </p:sp>
      <p:sp>
        <p:nvSpPr>
          <p:cNvPr id="2" name="Metin kutusu 1">
            <a:extLst>
              <a:ext uri="{FF2B5EF4-FFF2-40B4-BE49-F238E27FC236}">
                <a16:creationId xmlns:a16="http://schemas.microsoft.com/office/drawing/2014/main" id="{9C3004AE-EC00-7740-8DE5-635E96C984E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56955898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124F0-7E94-6F2B-CFBA-6ACC23800728}"/>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2DF036A-7EC7-B8C4-4D5E-043DC188819B}"/>
              </a:ext>
            </a:extLst>
          </p:cNvPr>
          <p:cNvSpPr>
            <a:spLocks noGrp="1"/>
          </p:cNvSpPr>
          <p:nvPr>
            <p:ph idx="1"/>
          </p:nvPr>
        </p:nvSpPr>
        <p:spPr>
          <a:xfrm>
            <a:off x="457200" y="692696"/>
            <a:ext cx="8229600" cy="5544616"/>
          </a:xfrm>
        </p:spPr>
        <p:txBody>
          <a:bodyPr>
            <a:noAutofit/>
          </a:bodyPr>
          <a:lstStyle/>
          <a:p>
            <a:pPr marL="514350" indent="-514350">
              <a:buAutoNum type="arabicPeriod"/>
            </a:pPr>
            <a:r>
              <a:rPr lang="tr-TR" sz="2400" b="1" dirty="0">
                <a:solidFill>
                  <a:srgbClr val="FFCC00"/>
                </a:solidFill>
              </a:rPr>
              <a:t>Aydınlatma ve Görsel Konfor</a:t>
            </a:r>
          </a:p>
          <a:p>
            <a:pPr marL="0" indent="0">
              <a:buNone/>
            </a:pPr>
            <a:r>
              <a:rPr lang="tr-TR" sz="2200" b="1" dirty="0"/>
              <a:t>Dar ve uzun dikdörtgen hacmindeki dersliklerde ise, kısa ve geniş mekân algısı oluşturmak amacıyla karşılıklı duvarlardan yakınlıkları kısa olanlara soğuk renkler; uzun olanlara sıcak renkler uygulanması gerekmektedir. Böylelikle birbirine yakın olanlar uzaklaşmış; uzak olanlar ise yakınlaşmış olmaktadır. </a:t>
            </a:r>
          </a:p>
          <a:p>
            <a:pPr marL="0" indent="0">
              <a:buNone/>
            </a:pPr>
            <a:endParaRPr lang="tr-TR" sz="2200" b="1" dirty="0"/>
          </a:p>
          <a:p>
            <a:pPr marL="0" indent="0">
              <a:buNone/>
            </a:pPr>
            <a:r>
              <a:rPr lang="tr-TR" sz="2200" b="1" dirty="0"/>
              <a:t>Basık tavanlı olan dersliklerdeki öğrencilerde, yüksek tavanlı bir mekân algısı oluşturmak ve bunaltıcı hissettiren duygudan kurtulmak amacıyla tavan, hafif ve soğuk renklerle renklendirilmesi gerekmektedir. </a:t>
            </a:r>
          </a:p>
          <a:p>
            <a:pPr marL="0" indent="0">
              <a:buNone/>
            </a:pPr>
            <a:endParaRPr lang="tr-TR" sz="2200" b="1" dirty="0"/>
          </a:p>
          <a:p>
            <a:pPr marL="0" indent="0">
              <a:buNone/>
            </a:pPr>
            <a:r>
              <a:rPr lang="tr-TR" sz="2200" b="1" dirty="0"/>
              <a:t>Fazla yüksek tavanlı olan dersliklerdeki ise, boşluk hissini ortadan kaldırmak ve daha düşük bir tavanı olan mekân algısı oluşturmak amacıyla tavan, koyu ve sıcak renklerle renklendirilmesi gerekmektedir (</a:t>
            </a:r>
            <a:r>
              <a:rPr lang="tr-TR" sz="2200" b="1" dirty="0" err="1"/>
              <a:t>Kalmık</a:t>
            </a:r>
            <a:r>
              <a:rPr lang="tr-TR" sz="2200" b="1" dirty="0"/>
              <a:t>, 1963).</a:t>
            </a:r>
          </a:p>
        </p:txBody>
      </p:sp>
      <p:sp>
        <p:nvSpPr>
          <p:cNvPr id="2" name="Metin kutusu 1">
            <a:extLst>
              <a:ext uri="{FF2B5EF4-FFF2-40B4-BE49-F238E27FC236}">
                <a16:creationId xmlns:a16="http://schemas.microsoft.com/office/drawing/2014/main" id="{5011335C-6849-BEB6-4E19-93CC2718735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57662018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F1017-8576-2CE4-22C9-DC2BE211F17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916F242C-3A7A-35C7-2C43-F6C173BA7698}"/>
              </a:ext>
            </a:extLst>
          </p:cNvPr>
          <p:cNvSpPr>
            <a:spLocks noGrp="1"/>
          </p:cNvSpPr>
          <p:nvPr>
            <p:ph idx="1"/>
          </p:nvPr>
        </p:nvSpPr>
        <p:spPr>
          <a:xfrm>
            <a:off x="457200" y="692696"/>
            <a:ext cx="8229600" cy="5400600"/>
          </a:xfrm>
        </p:spPr>
        <p:txBody>
          <a:bodyPr>
            <a:normAutofit/>
          </a:bodyPr>
          <a:lstStyle/>
          <a:p>
            <a:pPr marL="0" indent="0">
              <a:buNone/>
            </a:pPr>
            <a:r>
              <a:rPr lang="tr-TR" sz="2400" b="1" dirty="0">
                <a:solidFill>
                  <a:srgbClr val="FFCC00"/>
                </a:solidFill>
              </a:rPr>
              <a:t>2. Akustik ve Gürültü Kontrolü</a:t>
            </a:r>
          </a:p>
          <a:p>
            <a:pPr marL="0" indent="0">
              <a:buNone/>
            </a:pPr>
            <a:r>
              <a:rPr lang="tr-TR" sz="2400" dirty="0"/>
              <a:t>Gürültü, istenmeyen ses olarak tanımlanmaktadır. Zirve seviyesi yüksek olan sesler, rahatsız edici olarak hissedilmektedir. Gürültü, insan sağlığını olumsuz yönde etkilemekte, çalışma verimini ve gücünü azaltmaktadır (Özer, 1979; </a:t>
            </a:r>
            <a:r>
              <a:rPr lang="tr-TR" sz="2400" dirty="0" err="1"/>
              <a:t>Demirkale</a:t>
            </a:r>
            <a:r>
              <a:rPr lang="tr-TR" sz="2400" dirty="0"/>
              <a:t>, 2007). Öğrencilerin, fiziksel ve bilişsel gelişmelerinde mekânın işitsel koşullarının önemli bir etkisi bulunmaktadır. Bu koşulları sağlamak ve gürültünün eğitim alanlarına erişimini engellemek için bir takım tedbirlerin alınması gerekmektedir.</a:t>
            </a:r>
          </a:p>
          <a:p>
            <a:pPr marL="0" indent="0">
              <a:buNone/>
            </a:pPr>
            <a:endParaRPr lang="tr-TR" sz="3400" dirty="0"/>
          </a:p>
        </p:txBody>
      </p:sp>
      <p:sp>
        <p:nvSpPr>
          <p:cNvPr id="2" name="Metin kutusu 1">
            <a:extLst>
              <a:ext uri="{FF2B5EF4-FFF2-40B4-BE49-F238E27FC236}">
                <a16:creationId xmlns:a16="http://schemas.microsoft.com/office/drawing/2014/main" id="{AD37BAFE-664F-D55F-6693-1ECC8BB8FA8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25878636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19DAC-6BD4-D1D2-C136-713471706226}"/>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EBC2FC56-E3EE-C0A2-719C-098060FB345A}"/>
              </a:ext>
            </a:extLst>
          </p:cNvPr>
          <p:cNvSpPr>
            <a:spLocks noGrp="1"/>
          </p:cNvSpPr>
          <p:nvPr>
            <p:ph idx="1"/>
          </p:nvPr>
        </p:nvSpPr>
        <p:spPr>
          <a:xfrm>
            <a:off x="457200" y="692696"/>
            <a:ext cx="8229600" cy="5400600"/>
          </a:xfrm>
        </p:spPr>
        <p:txBody>
          <a:bodyPr>
            <a:normAutofit fontScale="92500"/>
          </a:bodyPr>
          <a:lstStyle/>
          <a:p>
            <a:pPr marL="0" indent="0">
              <a:buNone/>
            </a:pPr>
            <a:r>
              <a:rPr lang="tr-TR" sz="2600" b="1" dirty="0">
                <a:solidFill>
                  <a:srgbClr val="FFCC00"/>
                </a:solidFill>
              </a:rPr>
              <a:t>2. Akustik ve Gürültü Kontrolü</a:t>
            </a:r>
          </a:p>
          <a:p>
            <a:pPr marL="0" indent="0">
              <a:buNone/>
            </a:pPr>
            <a:r>
              <a:rPr lang="tr-TR" sz="2600" dirty="0"/>
              <a:t>Gürültünün kaynağı yapı dışından, bitişik mekânlardan ya da mekânın kendi içinden olabilir. Yapı dışı kaynaklı gürültüler, okulların yapıldığı veya yapılacağı alandaki çevresel etmenlerden meydana gelmektedir. Bu gürültüler yapı içindeki kullanıcıları rahatsız ettiğinden yapı dışı gürültülerin içeri alınmasının engellenmesi gerekmektedir. Bitişik mekânlardan veya mekânın kendisinden çıkan gürültüler yapı içi kaynaklı gürültülerdir. Çevredeki ve mekân içerisindeki gürültü, insan, tesisat ve teknik donatı ve işlev kaynaklı olarak ortaya çıkmaktadır. </a:t>
            </a:r>
          </a:p>
          <a:p>
            <a:pPr marL="0" indent="0">
              <a:buNone/>
            </a:pPr>
            <a:r>
              <a:rPr lang="tr-TR" sz="2600" dirty="0"/>
              <a:t>Dersliklerde, her öğrencinin bir gürültü kaynağı olduğu unutulmamalıdır. Mekân içerisinde, kâğıt hışırtıları, küçük sesli konuşmalar, ayak sesleri gibi birçok sesin bir araya gelmesiyle arka planda gürültü oluşmaktadır (</a:t>
            </a:r>
            <a:r>
              <a:rPr lang="tr-TR" sz="2600" dirty="0" err="1"/>
              <a:t>Sey</a:t>
            </a:r>
            <a:r>
              <a:rPr lang="tr-TR" sz="2600" dirty="0"/>
              <a:t>, 1963; Karabey, 2004).</a:t>
            </a:r>
            <a:endParaRPr lang="tr-TR" sz="2200" dirty="0"/>
          </a:p>
        </p:txBody>
      </p:sp>
      <p:sp>
        <p:nvSpPr>
          <p:cNvPr id="2" name="Metin kutusu 1">
            <a:extLst>
              <a:ext uri="{FF2B5EF4-FFF2-40B4-BE49-F238E27FC236}">
                <a16:creationId xmlns:a16="http://schemas.microsoft.com/office/drawing/2014/main" id="{B479143B-FC89-7619-5A53-EC97AB8F542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8291931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7071B3-AE87-E572-EED9-BCF2E03D2599}"/>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B479ED97-1075-7C65-303D-86AFEE5EB2C5}"/>
              </a:ext>
            </a:extLst>
          </p:cNvPr>
          <p:cNvSpPr>
            <a:spLocks noGrp="1"/>
          </p:cNvSpPr>
          <p:nvPr>
            <p:ph idx="1"/>
          </p:nvPr>
        </p:nvSpPr>
        <p:spPr>
          <a:xfrm>
            <a:off x="457200" y="692696"/>
            <a:ext cx="8229600" cy="5400600"/>
          </a:xfrm>
        </p:spPr>
        <p:txBody>
          <a:bodyPr>
            <a:normAutofit fontScale="92500" lnSpcReduction="20000"/>
          </a:bodyPr>
          <a:lstStyle/>
          <a:p>
            <a:pPr marL="0" indent="0">
              <a:buNone/>
            </a:pPr>
            <a:r>
              <a:rPr lang="tr-TR" sz="2400" b="1" dirty="0">
                <a:solidFill>
                  <a:srgbClr val="FFCC00"/>
                </a:solidFill>
              </a:rPr>
              <a:t>2. Akustik ve Gürültü Kontrolü</a:t>
            </a:r>
          </a:p>
          <a:p>
            <a:pPr marL="0" indent="0" algn="l">
              <a:buNone/>
            </a:pPr>
            <a:r>
              <a:rPr lang="tr-TR" sz="2600" dirty="0"/>
              <a:t>Dersliklerin tasarım ölçütleri içinde; yapı içindeki konumu, bitişik, alt-üst hacimlerin işlevleri, dolayısıyla fon gürültü düzeyleri, yapı dışı fiziksel çevre koşulları, yapıda gürültü kaynağı olabilecek mekanik aygıtlar vb. gibi konular yer almalıdır (</a:t>
            </a:r>
            <a:r>
              <a:rPr lang="tr-TR" sz="2600" dirty="0" err="1"/>
              <a:t>Şerefhanoğlu</a:t>
            </a:r>
            <a:r>
              <a:rPr lang="tr-TR" sz="2600" dirty="0"/>
              <a:t>, 1993).</a:t>
            </a:r>
          </a:p>
          <a:p>
            <a:pPr marL="0" indent="0" algn="l">
              <a:buNone/>
            </a:pPr>
            <a:endParaRPr lang="tr-TR" sz="2600" dirty="0"/>
          </a:p>
          <a:p>
            <a:pPr marL="0" indent="0" algn="l">
              <a:buNone/>
            </a:pPr>
            <a:r>
              <a:rPr lang="tr-TR" sz="2600" dirty="0"/>
              <a:t>Eğitim sırasında olabilecek bir gürültü probleminin oluşturacağı olumsuzlukları önlemek için, yapı kabuğu (doluluk-boşluk oranları), yapı içi (bölme, duvar, döşeme) en iyi şekilde değerlendirilmelidir. Ses geçirimsizliği sağlanmalı, mümkünse gürültü kaynağı denetim altına almalıdır (</a:t>
            </a:r>
            <a:r>
              <a:rPr lang="tr-TR" sz="2600" dirty="0" err="1"/>
              <a:t>Şerefhanoğlu</a:t>
            </a:r>
            <a:r>
              <a:rPr lang="tr-TR" sz="2600" dirty="0"/>
              <a:t>, 1993). Yastıklı </a:t>
            </a:r>
            <a:r>
              <a:rPr lang="tr-TR" sz="2600" dirty="0" err="1"/>
              <a:t>vinil</a:t>
            </a:r>
            <a:r>
              <a:rPr lang="tr-TR" sz="2600" dirty="0"/>
              <a:t> veya zemin halı kaplaması ve sesi </a:t>
            </a:r>
            <a:r>
              <a:rPr lang="tr-TR" sz="2600" dirty="0" err="1"/>
              <a:t>absorbe</a:t>
            </a:r>
            <a:r>
              <a:rPr lang="tr-TR" sz="2600" dirty="0"/>
              <a:t> eden tavanlar eğitim yapılarında gürültüyü önemli ölçüde azaltmaktadır. Açık alan planlamalarında, genel perdeleme ve sesin </a:t>
            </a:r>
            <a:r>
              <a:rPr lang="tr-TR" sz="2600" dirty="0" err="1"/>
              <a:t>absorbe</a:t>
            </a:r>
            <a:r>
              <a:rPr lang="tr-TR" sz="2600" dirty="0"/>
              <a:t> edilmesi de çok önemlidir (</a:t>
            </a:r>
            <a:r>
              <a:rPr lang="tr-TR" sz="2600" dirty="0" err="1"/>
              <a:t>Templeton</a:t>
            </a:r>
            <a:r>
              <a:rPr lang="tr-TR" sz="2600" dirty="0"/>
              <a:t> ve Saunders, 1987).</a:t>
            </a:r>
          </a:p>
        </p:txBody>
      </p:sp>
      <p:sp>
        <p:nvSpPr>
          <p:cNvPr id="2" name="Metin kutusu 1">
            <a:extLst>
              <a:ext uri="{FF2B5EF4-FFF2-40B4-BE49-F238E27FC236}">
                <a16:creationId xmlns:a16="http://schemas.microsoft.com/office/drawing/2014/main" id="{FB0688B8-15EB-AEFB-985A-0D0A64F6BDBB}"/>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13487523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D3240-0F07-D0E3-B637-769463733892}"/>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A7623F5-5F15-19B3-9C73-1DE1A1B40CE8}"/>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2. Akustik ve Gürültü Kontrolü</a:t>
            </a:r>
          </a:p>
          <a:p>
            <a:pPr marL="0" indent="0">
              <a:buNone/>
            </a:pPr>
            <a:r>
              <a:rPr lang="tr-TR" sz="2400" dirty="0"/>
              <a:t>Dünya Sağlık Örgütü’nden (WHO) bir çalışma grubu, 1971 yılında gürültünün insan sağlığına karşı bir tehdit olarak görülmesi gerektiğini bildirmiştir. Gürültünün insan sağlığındaki etkileri; işitme bozukluğu, konuşmayı engellemesi, uyku düzenine etkisi, fizyolojik etkisi, ruh sağlığına etkisi, konuşarak anlaşmaya engel olması, performansa etkisi ve gürültüye karşı hassaslaşma gibi birkaç başlık altında toplanabilmektedir (Özer, 1979; </a:t>
            </a:r>
            <a:r>
              <a:rPr lang="tr-TR" sz="2400" dirty="0" err="1"/>
              <a:t>Demirkale</a:t>
            </a:r>
            <a:r>
              <a:rPr lang="tr-TR" sz="2400" dirty="0"/>
              <a:t>, 2007). </a:t>
            </a:r>
          </a:p>
        </p:txBody>
      </p:sp>
      <p:sp>
        <p:nvSpPr>
          <p:cNvPr id="2" name="Metin kutusu 1">
            <a:extLst>
              <a:ext uri="{FF2B5EF4-FFF2-40B4-BE49-F238E27FC236}">
                <a16:creationId xmlns:a16="http://schemas.microsoft.com/office/drawing/2014/main" id="{EBA7262D-BCAB-4C11-C859-E9AC2074B76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76723262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F689E9-3299-FC28-3041-6D4C356C2DC4}"/>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978859C5-68FD-CB5B-6B33-333E899E7A75}"/>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2. Akustik ve Gürültü Kontrolü</a:t>
            </a:r>
          </a:p>
          <a:p>
            <a:pPr marL="0" indent="0">
              <a:buNone/>
            </a:pPr>
            <a:r>
              <a:rPr lang="tr-TR" sz="2400" dirty="0"/>
              <a:t>Eğitim yapılarında ise konuşmanın anlaşılabilirliğinin azaltması, çabuk yorulma, dikkatin dağılması gibi sonuçlar doğurmaktadır. Kimi yapı türleri için, hacimde kabul edilebilir gürültü düzeyleri, dış çevre gürültüsüne göre belli ölçülerde değişebilirken; eğitim yapılarında kabul edilebilir gürültü düzeyleri, yapının kentsel gürültü ortamının bulunduğu bölgeden bağımsızdır (Karabiber ve diğerleri, 1993).</a:t>
            </a:r>
          </a:p>
        </p:txBody>
      </p:sp>
      <p:sp>
        <p:nvSpPr>
          <p:cNvPr id="2" name="Metin kutusu 1">
            <a:extLst>
              <a:ext uri="{FF2B5EF4-FFF2-40B4-BE49-F238E27FC236}">
                <a16:creationId xmlns:a16="http://schemas.microsoft.com/office/drawing/2014/main" id="{38AA263D-C355-BA7D-8492-B380516284D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350472335"/>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3FD6BC-B2D4-3617-182F-2F5A87F56A2B}"/>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EB15709A-E654-5692-E4FA-65CCF8C380D0}"/>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2. Akustik ve Gürültü Kontrolü</a:t>
            </a:r>
          </a:p>
          <a:p>
            <a:pPr marL="0" indent="0">
              <a:buNone/>
            </a:pPr>
            <a:r>
              <a:rPr lang="tr-TR" sz="2400" dirty="0"/>
              <a:t>Okullarda gürültünün okuma ve öğrenme üzerine olumsuz etkisi iki tür olarak gözlemlenmiştir. Bunlar; öğretmenin etkilenmesi ve öğrencinin konsantrasyonunun etkilenmesidir. Ders esnasında öğretmenin konuşması ile dışarıdan gelen gürültünün kesişmesiyle; öğretmen gürültüyü maskelemek için yüksek sesle konuşmakta ve aşırı güç sarf etmektedir. Bunun sonucunda öğretmenlerde aşırı yorgunluk, stres ve strese bağlı olarak rahatsızlıklar ortaya çıktığı görülmektedir. </a:t>
            </a:r>
          </a:p>
        </p:txBody>
      </p:sp>
      <p:sp>
        <p:nvSpPr>
          <p:cNvPr id="2" name="Metin kutusu 1">
            <a:extLst>
              <a:ext uri="{FF2B5EF4-FFF2-40B4-BE49-F238E27FC236}">
                <a16:creationId xmlns:a16="http://schemas.microsoft.com/office/drawing/2014/main" id="{E39BE393-23C6-E9EC-89CF-E3D79697EAC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623144521"/>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13D718-508B-52EC-CB63-C3B3141F50EB}"/>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4DEE57D-A258-8B75-9794-8472F006D22D}"/>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2. Akustik ve Gürültü Kontrolü</a:t>
            </a:r>
          </a:p>
          <a:p>
            <a:pPr marL="0" indent="0">
              <a:buNone/>
            </a:pPr>
            <a:r>
              <a:rPr lang="tr-TR" sz="2400" dirty="0"/>
              <a:t>Gürültü olayı sırasında dersin kesilmesi, öğrencinin konsantrasyonunu bozarak konudan uzaklaştırmaktadır. Dikkat gerektiren, hafıza ve sözcüklerle ilgili çalışmalar ve düşünmeye dayalı öğrenme eylemleri gürültüden olumsuz etkilemektedir. Arka plandaki sözlü müzik, sözcük hafızasında bozucu etki yapar. Bu faktörler; çocuklarda dil gelişimi, okuma yeteneği ve genel olarak zihinsel gelişim açısından çok önemlidir. Çeşitli araştırmalar; karayolları, demiryolları ve havaalanları yakınındaki okullarda öğrencilerin okuma, anlama ve öğrenme düzeyinin düştüğünü kanıtlamıştır (</a:t>
            </a:r>
            <a:r>
              <a:rPr lang="tr-TR" sz="2400" dirty="0" err="1"/>
              <a:t>Kurra</a:t>
            </a:r>
            <a:r>
              <a:rPr lang="tr-TR" sz="2400" dirty="0"/>
              <a:t>, 2009).</a:t>
            </a:r>
          </a:p>
        </p:txBody>
      </p:sp>
      <p:sp>
        <p:nvSpPr>
          <p:cNvPr id="2" name="Metin kutusu 1">
            <a:extLst>
              <a:ext uri="{FF2B5EF4-FFF2-40B4-BE49-F238E27FC236}">
                <a16:creationId xmlns:a16="http://schemas.microsoft.com/office/drawing/2014/main" id="{EE8E0788-96B2-384B-C076-9462971C4C3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94650151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609367-6BCC-5D8B-B05A-70854EA13461}"/>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10BCC53B-A07B-9C7B-03AD-8F7ADE05C6F6}"/>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2. Akustik ve Gürültü Kontrolü</a:t>
            </a:r>
          </a:p>
          <a:p>
            <a:pPr marL="0" indent="0">
              <a:buNone/>
            </a:pPr>
            <a:endParaRPr lang="tr-TR" sz="2400" b="1" dirty="0">
              <a:solidFill>
                <a:srgbClr val="FFCC00"/>
              </a:solidFill>
            </a:endParaRPr>
          </a:p>
          <a:p>
            <a:pPr marL="0" indent="0">
              <a:buNone/>
            </a:pPr>
            <a:endParaRPr lang="tr-TR" sz="2400" b="1" dirty="0">
              <a:solidFill>
                <a:srgbClr val="FFCC00"/>
              </a:solidFill>
            </a:endParaRPr>
          </a:p>
        </p:txBody>
      </p:sp>
      <p:pic>
        <p:nvPicPr>
          <p:cNvPr id="3" name="Resim 2">
            <a:extLst>
              <a:ext uri="{FF2B5EF4-FFF2-40B4-BE49-F238E27FC236}">
                <a16:creationId xmlns:a16="http://schemas.microsoft.com/office/drawing/2014/main" id="{61DB0EE2-4CD7-C5DA-29AA-C6257E6121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5435" y="1844824"/>
            <a:ext cx="6093129" cy="4022359"/>
          </a:xfrm>
          <a:prstGeom prst="rect">
            <a:avLst/>
          </a:prstGeom>
        </p:spPr>
      </p:pic>
      <p:sp>
        <p:nvSpPr>
          <p:cNvPr id="2" name="Metin kutusu 1">
            <a:extLst>
              <a:ext uri="{FF2B5EF4-FFF2-40B4-BE49-F238E27FC236}">
                <a16:creationId xmlns:a16="http://schemas.microsoft.com/office/drawing/2014/main" id="{4229B702-73F0-BEFF-9792-FF0451F88105}"/>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271606930"/>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8910F1-A8EA-34E4-19A3-7DD5C1103DA3}"/>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36C2614E-E8B3-98E8-6B99-15251A0EC29C}"/>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2. Akustik ve Gürültü Kontrolü</a:t>
            </a:r>
          </a:p>
          <a:p>
            <a:pPr marL="0" indent="0">
              <a:buNone/>
            </a:pPr>
            <a:r>
              <a:rPr lang="tr-TR" sz="2400" dirty="0"/>
              <a:t>Eğitim ortamlarında bilgi genellikle sözlü olarak aktarılır; bu nedenle etkili dinleme becerisi, öğrenmenin temel taşlarından biridir. Bu bağlamda, ses ortamının uygunluğu öğrenme sürecini doğrudan etkiler. Eğitim amaçlı kullanılan mekanlarda, işitsel konforun sağlanabilmesi için mekânın kullanım amacına uygun bir akustik düzenlemenin yapılması büyük önem taşır. Akustik koşullar, ergonomik bir kriter olarak değerlendirilebilir ve bu durum sınıf ortamlarında öğrenci ile öğretmen arasında sağlıklı bir iletişimin sürdürülebilmesi açısından kritiktir. </a:t>
            </a:r>
          </a:p>
        </p:txBody>
      </p:sp>
      <p:sp>
        <p:nvSpPr>
          <p:cNvPr id="2" name="Metin kutusu 1">
            <a:extLst>
              <a:ext uri="{FF2B5EF4-FFF2-40B4-BE49-F238E27FC236}">
                <a16:creationId xmlns:a16="http://schemas.microsoft.com/office/drawing/2014/main" id="{59B38958-0FFB-1BC6-3450-D3AF47A609E5}"/>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010557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085184"/>
            <a:ext cx="8229600" cy="1040979"/>
          </a:xfrm>
        </p:spPr>
        <p:txBody>
          <a:bodyPr/>
          <a:lstStyle/>
          <a:p>
            <a:pPr marL="0" indent="0">
              <a:buNone/>
            </a:pPr>
            <a:r>
              <a:rPr lang="tr-TR" b="1" dirty="0">
                <a:solidFill>
                  <a:srgbClr val="FFC000"/>
                </a:solidFill>
              </a:rPr>
              <a:t>EĞİTİMİN TARİHÇESİ</a:t>
            </a:r>
            <a:endParaRPr lang="tr-TR" dirty="0">
              <a:solidFill>
                <a:srgbClr val="FFC000"/>
              </a:solidFill>
            </a:endParaRPr>
          </a:p>
          <a:p>
            <a:endParaRPr lang="tr-TR" dirty="0"/>
          </a:p>
        </p:txBody>
      </p:sp>
      <p:sp>
        <p:nvSpPr>
          <p:cNvPr id="2" name="Metin kutusu 1">
            <a:extLst>
              <a:ext uri="{FF2B5EF4-FFF2-40B4-BE49-F238E27FC236}">
                <a16:creationId xmlns:a16="http://schemas.microsoft.com/office/drawing/2014/main" id="{A52ADCFD-DA66-5580-7B13-8565136B2C0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79F5F4-4267-8BA2-9D6A-ED1B4950E36B}"/>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8AE35676-384E-4711-DB21-DE44DAEBC13A}"/>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2. Akustik ve Gürültü Kontrolü</a:t>
            </a:r>
          </a:p>
          <a:p>
            <a:pPr marL="0" indent="0">
              <a:buNone/>
            </a:pPr>
            <a:r>
              <a:rPr lang="tr-TR" sz="2400" dirty="0"/>
              <a:t>Oda akustiğiyle ilgili standartlar, özellikle konuşma ve müzik gibi işitsel unsurların en verimli şekilde algılanabilmesi için 60 ila 4.000 Hz frekans aralığında yankı süresine odaklanmaktadır. Konuşma için önerilen ideal ortalama yankı süresi ise, mekanın büyüklüğüne göre değişmekle birlikte, genellikle 0,7 saniye olarak kabul edilmektedir.</a:t>
            </a:r>
          </a:p>
          <a:p>
            <a:pPr marL="0" indent="0">
              <a:buNone/>
            </a:pPr>
            <a:r>
              <a:rPr lang="tr-TR" sz="2400" dirty="0"/>
              <a:t>Derslikler ve koridorlar, hem gürültü kaynaklı rahatsızlıkların azaltılması hem de konuşmaların net bir şekilde anlaşılabilmesi açısından kritik öneme sahiptir. Bu nedenle, dersliklerdeki yankı süresi orta frekanslarda 0,75 saniye civarında tutulmalı ve bitişik eğitim alanlarını ayıran duvarların ses yalıtım performansı ortalama 40 dB seviyesinde olmalıdır. Bu hedeflere ulaşmak için, özellikle tavanlarda ses emici özellikte delikli plakaların kullanılması önerilir. </a:t>
            </a:r>
          </a:p>
        </p:txBody>
      </p:sp>
      <p:sp>
        <p:nvSpPr>
          <p:cNvPr id="2" name="Metin kutusu 1">
            <a:extLst>
              <a:ext uri="{FF2B5EF4-FFF2-40B4-BE49-F238E27FC236}">
                <a16:creationId xmlns:a16="http://schemas.microsoft.com/office/drawing/2014/main" id="{D456D097-7AC5-4096-DDD4-B21324EE956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181361330"/>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BD588-2064-9CCD-AFD8-A7EF5BBF2EEF}"/>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70362E04-49FB-2128-3BE9-E07F717D8804}"/>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2. Akustik ve Gürültü Kontrolü</a:t>
            </a:r>
          </a:p>
          <a:p>
            <a:pPr marL="0" indent="0">
              <a:buNone/>
            </a:pPr>
            <a:r>
              <a:rPr lang="tr-TR" sz="2400" dirty="0"/>
              <a:t>Tavan yüzeyinin yaklaşık üçte biri ila beşte ikisinin bu tür malzemelerle kaplanması, uygun akustik şartların sağlanmasına katkı sağlar. Koridorlarda da benzer şekilde ses emici malzemelerin tercih edilmesi, ortamdaki genel gürültü düzeyini düşürür. Sınıf içi ortamda, pencereler kapalıyken kabul edilebilir gürültü seviyesi 35 dBA, açıkken ise 45 dBA olarak belirlenmiştir.</a:t>
            </a:r>
          </a:p>
          <a:p>
            <a:pPr marL="0" indent="0">
              <a:buNone/>
            </a:pPr>
            <a:r>
              <a:rPr lang="tr-TR" sz="2400" dirty="0"/>
              <a:t>Dersliklerde akustik kalite, konuşmaların sınıfın her köşesinden rahatça duyulabilmesiyle ilgilidir. Ses dalgaları sınıf içerisindeki yüzeylere çarptığında, yansımaların süresinin kısa olması dinleme kalitesini artırır. Yansıyan sesle doğrudan ulaşan ses arasındaki zaman farkının az olması, sesin daha anlaşılır ve net bir şekilde algılanmasını sağlar. Bu farkın artması durumunda ise ortamda yankıya benzer bir uğultu oluşur ve bu durum işitsel konforu olumsuz etkiler.</a:t>
            </a:r>
          </a:p>
        </p:txBody>
      </p:sp>
      <p:sp>
        <p:nvSpPr>
          <p:cNvPr id="2" name="Metin kutusu 1">
            <a:extLst>
              <a:ext uri="{FF2B5EF4-FFF2-40B4-BE49-F238E27FC236}">
                <a16:creationId xmlns:a16="http://schemas.microsoft.com/office/drawing/2014/main" id="{B4387B17-EFFC-0FD0-961E-390230F09DB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90297309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26AF9-E627-5303-3200-22971679E963}"/>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7169CDC-DC70-66A6-65F5-43636420E128}"/>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3. TERMAL KONFOR</a:t>
            </a:r>
          </a:p>
          <a:p>
            <a:pPr marL="0" indent="0">
              <a:buNone/>
            </a:pPr>
            <a:r>
              <a:rPr lang="tr-TR" sz="2400" dirty="0"/>
              <a:t>Isısal konfor denildiğinde çoğunlukla ilk olarak hava sıcaklığı akla gelse de, bu tek başına yeterli bir ölçüt değildir. Isıl konfor, yalnızca ortam sıcaklığına değil, hem çevresel hem de bireysel pek çok faktöre bağlı olarak şekillenir. Çevresel faktörler arasında hava sıcaklığı, radyan ısı, hava akımı ve nem oranı yer alırken; kişisel faktörler arasında bireyin giyim düzeyi ve metabolik ısı üretimi önemli rol oynar.</a:t>
            </a:r>
          </a:p>
          <a:p>
            <a:pPr marL="0" indent="0">
              <a:buNone/>
            </a:pPr>
            <a:endParaRPr lang="tr-TR" sz="2400" dirty="0">
              <a:solidFill>
                <a:srgbClr val="FFCC00"/>
              </a:solidFill>
            </a:endParaRPr>
          </a:p>
        </p:txBody>
      </p:sp>
      <p:sp>
        <p:nvSpPr>
          <p:cNvPr id="2" name="Metin kutusu 1">
            <a:extLst>
              <a:ext uri="{FF2B5EF4-FFF2-40B4-BE49-F238E27FC236}">
                <a16:creationId xmlns:a16="http://schemas.microsoft.com/office/drawing/2014/main" id="{4811CC51-797E-337A-FDFD-1BAA7D1FCA7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320288817"/>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03277D-4658-AD4B-579F-49B524042E1F}"/>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A48537E8-B9F0-9EC6-0073-70C28314E37C}"/>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3. TERMAL KONFOR</a:t>
            </a:r>
          </a:p>
          <a:p>
            <a:pPr marL="0" indent="0">
              <a:buNone/>
            </a:pPr>
            <a:r>
              <a:rPr lang="tr-TR" sz="2400" dirty="0"/>
              <a:t>Kapalı bir alanın havasını tazelemek amacıyla, doğal ya da mekanik yöntemlerle dışarıdan temiz hava getirilmesi işlemine havalandırma denir. Ortamdaki kirli veya bayat havanın uzaklaştırılarak yerine temiz havanın getirilmesi, etkili bir havalandırma sisteminin varlığına bağlıdır. İç mekân havasının kalitesini değerlendirmede bağıl nem, sıcaklık ve havalandırma düzeyi temel unsurlar arasında yer alır. Okul binalarında mutlaka tam kapsamlı bir ısıtma, soğutma, havalandırma ve iklimlendirme (HVAC) sistemine ihtiyaç duyulmayabilir. Ancak iklim koşullarına göre, daha küçük çaplı ya da bireysel çözümlerle bu gereksinimler karşılanabilir.</a:t>
            </a:r>
            <a:endParaRPr lang="tr-TR" sz="2400" dirty="0">
              <a:solidFill>
                <a:srgbClr val="FFCC00"/>
              </a:solidFill>
            </a:endParaRPr>
          </a:p>
        </p:txBody>
      </p:sp>
      <p:sp>
        <p:nvSpPr>
          <p:cNvPr id="2" name="Metin kutusu 1">
            <a:extLst>
              <a:ext uri="{FF2B5EF4-FFF2-40B4-BE49-F238E27FC236}">
                <a16:creationId xmlns:a16="http://schemas.microsoft.com/office/drawing/2014/main" id="{B98045A4-226D-1543-BE5B-8726F1ADE74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79914369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1BD076-63AC-5076-31E3-FCF551030FF0}"/>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C63739A1-E6CC-EFD0-A04D-58B8C4BB202A}"/>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3. TERMAL KONFOR</a:t>
            </a:r>
          </a:p>
          <a:p>
            <a:pPr marL="0" indent="0">
              <a:buNone/>
            </a:pPr>
            <a:r>
              <a:rPr lang="tr-TR" sz="2400" dirty="0"/>
              <a:t>🌡️ İdeal Sıcaklık Aralığı</a:t>
            </a:r>
          </a:p>
          <a:p>
            <a:pPr marL="0" indent="0">
              <a:buNone/>
            </a:pPr>
            <a:r>
              <a:rPr lang="tr-TR" sz="2400" dirty="0"/>
              <a:t>17°C - 23°C: Öğrenme için en verimli sıcaklık aralığı</a:t>
            </a:r>
          </a:p>
          <a:p>
            <a:pPr marL="0" indent="0">
              <a:buNone/>
            </a:pPr>
            <a:r>
              <a:rPr lang="tr-TR" sz="2400" dirty="0"/>
              <a:t>&lt;17°C: Soğuk → motor becerilerde azalma</a:t>
            </a:r>
          </a:p>
          <a:p>
            <a:pPr marL="0" indent="0">
              <a:buNone/>
            </a:pPr>
            <a:r>
              <a:rPr lang="tr-TR" sz="2400" dirty="0"/>
              <a:t>&gt;23°C: Sıcak → zihinsel yorgunluk, dikkat dağınıklığı</a:t>
            </a:r>
          </a:p>
          <a:p>
            <a:pPr marL="0" indent="0">
              <a:buNone/>
            </a:pPr>
            <a:endParaRPr lang="tr-TR" sz="2400" dirty="0"/>
          </a:p>
          <a:p>
            <a:pPr marL="0" indent="0">
              <a:buNone/>
            </a:pPr>
            <a:r>
              <a:rPr lang="tr-TR" sz="2400" dirty="0"/>
              <a:t>🔥 Sıcaklık &amp; Verimlilik</a:t>
            </a:r>
          </a:p>
          <a:p>
            <a:pPr marL="0" indent="0">
              <a:buNone/>
            </a:pPr>
            <a:r>
              <a:rPr lang="tr-TR" sz="2400" dirty="0"/>
              <a:t>20°C - 24°C: Çalışma ortamlarında önerilen sıcaklık</a:t>
            </a:r>
          </a:p>
          <a:p>
            <a:pPr marL="0" indent="0">
              <a:buNone/>
            </a:pPr>
            <a:r>
              <a:rPr lang="tr-TR" sz="2400" dirty="0"/>
              <a:t>Aşırı sıcak = yorgunluk, uykusuzluk</a:t>
            </a:r>
          </a:p>
          <a:p>
            <a:pPr marL="0" indent="0">
              <a:buNone/>
            </a:pPr>
            <a:r>
              <a:rPr lang="tr-TR" sz="2400" dirty="0"/>
              <a:t>Aşırı soğuk = beceri zayıflığı, üretkenlik kaybı</a:t>
            </a:r>
          </a:p>
        </p:txBody>
      </p:sp>
      <p:sp>
        <p:nvSpPr>
          <p:cNvPr id="2" name="Metin kutusu 1">
            <a:extLst>
              <a:ext uri="{FF2B5EF4-FFF2-40B4-BE49-F238E27FC236}">
                <a16:creationId xmlns:a16="http://schemas.microsoft.com/office/drawing/2014/main" id="{F9149148-1658-C15F-A18B-CD5A8887095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298099469"/>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D9E121-3CB6-74B3-5811-7B8DD5417A79}"/>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B2F13E2-1223-4C45-D11F-5CD5AC3D1430}"/>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3. TERMAL KONFOR</a:t>
            </a:r>
          </a:p>
          <a:p>
            <a:pPr marL="0" indent="0">
              <a:buNone/>
            </a:pPr>
            <a:r>
              <a:rPr lang="tr-TR" sz="2400" dirty="0"/>
              <a:t>🏫 Sınıf Isısı Nasıl Olmalı?</a:t>
            </a:r>
          </a:p>
          <a:p>
            <a:pPr marL="0" indent="0">
              <a:buNone/>
            </a:pPr>
            <a:r>
              <a:rPr lang="tr-TR" sz="2400" dirty="0"/>
              <a:t>Ders Başında: 16-17°C</a:t>
            </a:r>
          </a:p>
          <a:p>
            <a:pPr marL="0" indent="0">
              <a:buNone/>
            </a:pPr>
            <a:r>
              <a:rPr lang="tr-TR" sz="2400" dirty="0"/>
              <a:t>Ders Sonunda: 20-21°C’yi geçmemeli</a:t>
            </a:r>
          </a:p>
          <a:p>
            <a:pPr marL="0" indent="0">
              <a:buNone/>
            </a:pPr>
            <a:r>
              <a:rPr lang="tr-TR" sz="2400" dirty="0"/>
              <a:t>Hedef: 18°C sabit sıcaklık</a:t>
            </a:r>
          </a:p>
          <a:p>
            <a:pPr marL="0" indent="0">
              <a:buNone/>
            </a:pPr>
            <a:endParaRPr lang="tr-TR" sz="2400" dirty="0"/>
          </a:p>
          <a:p>
            <a:pPr marL="0" indent="0">
              <a:buNone/>
            </a:pPr>
            <a:r>
              <a:rPr lang="tr-TR" sz="1400" dirty="0"/>
              <a:t>💨 </a:t>
            </a:r>
            <a:r>
              <a:rPr lang="tr-TR" sz="2400" dirty="0"/>
              <a:t>Havalandırma &amp; Yalıtım</a:t>
            </a:r>
          </a:p>
          <a:p>
            <a:pPr marL="0" indent="0">
              <a:buNone/>
            </a:pPr>
            <a:r>
              <a:rPr lang="tr-TR" sz="2400" dirty="0"/>
              <a:t>Havalandırma sırasında ısı kaybı önlenmeli</a:t>
            </a:r>
          </a:p>
          <a:p>
            <a:pPr marL="0" indent="0">
              <a:buNone/>
            </a:pPr>
            <a:r>
              <a:rPr lang="tr-TR" sz="2400" dirty="0"/>
              <a:t>Yeterli izolasyon ile sabit sıcaklık korunmalı</a:t>
            </a:r>
          </a:p>
          <a:p>
            <a:pPr marL="0" indent="0">
              <a:buNone/>
            </a:pPr>
            <a:endParaRPr lang="tr-TR" sz="2400" dirty="0"/>
          </a:p>
          <a:p>
            <a:pPr marL="0" indent="0">
              <a:buNone/>
            </a:pPr>
            <a:r>
              <a:rPr lang="tr-TR" sz="2400" dirty="0"/>
              <a:t>🌍 Enerji &amp; Çevre</a:t>
            </a:r>
          </a:p>
          <a:p>
            <a:pPr marL="0" indent="0">
              <a:buNone/>
            </a:pPr>
            <a:r>
              <a:rPr lang="tr-TR" sz="2400" dirty="0"/>
              <a:t>Uygun yapı kabuğu ile doğal sıcaklık dengesi</a:t>
            </a:r>
          </a:p>
          <a:p>
            <a:pPr marL="0" indent="0">
              <a:buNone/>
            </a:pPr>
            <a:r>
              <a:rPr lang="tr-TR" sz="2400" dirty="0"/>
              <a:t>Enerji tasarrufu + çevresel etki azaltımı</a:t>
            </a:r>
          </a:p>
        </p:txBody>
      </p:sp>
      <p:sp>
        <p:nvSpPr>
          <p:cNvPr id="2" name="Metin kutusu 1">
            <a:extLst>
              <a:ext uri="{FF2B5EF4-FFF2-40B4-BE49-F238E27FC236}">
                <a16:creationId xmlns:a16="http://schemas.microsoft.com/office/drawing/2014/main" id="{068E3226-627B-45F3-111F-81A0FD6DC29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866559488"/>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3500F5-90BF-3D04-1EC8-D4EF47C43A42}"/>
            </a:ext>
          </a:extLst>
        </p:cNvPr>
        <p:cNvGrpSpPr/>
        <p:nvPr/>
      </p:nvGrpSpPr>
      <p:grpSpPr>
        <a:xfrm>
          <a:off x="0" y="0"/>
          <a:ext cx="0" cy="0"/>
          <a:chOff x="0" y="0"/>
          <a:chExt cx="0" cy="0"/>
        </a:xfrm>
      </p:grpSpPr>
      <p:pic>
        <p:nvPicPr>
          <p:cNvPr id="2050" name="Picture 2">
            <a:extLst>
              <a:ext uri="{FF2B5EF4-FFF2-40B4-BE49-F238E27FC236}">
                <a16:creationId xmlns:a16="http://schemas.microsoft.com/office/drawing/2014/main" id="{FDA21715-331F-B290-1692-0462D4B884E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555776" y="764704"/>
            <a:ext cx="3634688" cy="5445225"/>
          </a:xfrm>
          <a:prstGeom prst="rect">
            <a:avLst/>
          </a:prstGeom>
          <a:solidFill>
            <a:srgbClr val="FFFFFF"/>
          </a:solidFill>
        </p:spPr>
      </p:pic>
      <p:sp>
        <p:nvSpPr>
          <p:cNvPr id="2" name="Metin kutusu 1">
            <a:extLst>
              <a:ext uri="{FF2B5EF4-FFF2-40B4-BE49-F238E27FC236}">
                <a16:creationId xmlns:a16="http://schemas.microsoft.com/office/drawing/2014/main" id="{D925B4BF-026F-DF44-392A-4F3F8645E14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12817740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BC389-647A-250E-FF79-C1377C0C880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89B25CED-82E1-F549-7CD2-22A1A1C15FC1}"/>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3. TERMAL KONFOR</a:t>
            </a:r>
          </a:p>
          <a:p>
            <a:pPr marL="0" indent="0">
              <a:buNone/>
            </a:pPr>
            <a:r>
              <a:rPr lang="tr-TR" sz="2400" dirty="0"/>
              <a:t>Sınıf pencerelerinde göz önünde bulundurulması gereken önemli konulardan biri de ses ve ısı yalıtımıdır. </a:t>
            </a:r>
          </a:p>
          <a:p>
            <a:pPr marL="0" indent="0">
              <a:buNone/>
            </a:pPr>
            <a:r>
              <a:rPr lang="tr-TR" sz="2400" dirty="0"/>
              <a:t>Gürültünün dış ortamdan içeriye geçmesini önlemek amacıyla, çift cam, çift doğrama ya da çift duvar sistemleri tercih edilebilir.</a:t>
            </a:r>
          </a:p>
          <a:p>
            <a:pPr marL="0" indent="0">
              <a:buNone/>
            </a:pPr>
            <a:r>
              <a:rPr lang="tr-TR" sz="2400" dirty="0"/>
              <a:t>Yalnızca ses yalıtımı sağlanmak isteniyorsa, 7-8 mm kalınlığında tek camlı bir doğrama ya da aralarında yaklaşık 13-14 cm mesafe bulunan çift doğrama sistemleri yeterli olabilir. Ancak hem ses hem de ısı yalıtımı hedefleniyorsa, dış kısımda bulunan doğramada ısıcam kullanılması önerilir.</a:t>
            </a:r>
          </a:p>
        </p:txBody>
      </p:sp>
      <p:sp>
        <p:nvSpPr>
          <p:cNvPr id="2" name="Metin kutusu 1">
            <a:extLst>
              <a:ext uri="{FF2B5EF4-FFF2-40B4-BE49-F238E27FC236}">
                <a16:creationId xmlns:a16="http://schemas.microsoft.com/office/drawing/2014/main" id="{7BEFE20F-E70C-A93E-795A-EE0510E9C08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909551305"/>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D4F23C-63D8-1F6B-CAB1-AF7EA3D5F3DC}"/>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B5815770-C04B-0B0A-D5FA-1881883821AF}"/>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3. TERMAL KONFOR</a:t>
            </a:r>
          </a:p>
          <a:p>
            <a:pPr marL="0" indent="0">
              <a:buNone/>
            </a:pPr>
            <a:r>
              <a:rPr lang="tr-TR" sz="2400" dirty="0"/>
              <a:t>Sınıflarda havalandırmanın daha etkin ve kontrollü bir şekilde gerçekleştirilmesi için klima sistemleri kullanılabilir. Bu cihazlar, dışarıdan alınan havayı filtrelemenin yanı sıra, ısıtma, soğutma ve nem oranını düzenleme gibi işlevleri de yerine getirir. Tercih edilen klima sistemlerinin sessiz çalışması ve temizlenmiş havayı yönlendirerek yayması istenir.</a:t>
            </a:r>
          </a:p>
          <a:p>
            <a:pPr marL="0" indent="0">
              <a:buNone/>
            </a:pPr>
            <a:r>
              <a:rPr lang="tr-TR" sz="2400" dirty="0"/>
              <a:t>Dış ortam sıcaklığının düşük olduğu durumlarda, doğal havalandırmayla soğuk havanın içeri alınması ekonomik bir çözüm olabilir. Ancak bu noktada dikkat edilmesi gereken, bu havanın sınıf içinde nasıl dolaştığıdır. Soğuk hava, yüksek hızla doğrudan insanlara yönelirse, rahatsız edici bir ortam oluşabilir ve bu durum sağlık açısından da olumsuz etkiler yaratabilir.</a:t>
            </a:r>
          </a:p>
        </p:txBody>
      </p:sp>
      <p:sp>
        <p:nvSpPr>
          <p:cNvPr id="2" name="Metin kutusu 1">
            <a:extLst>
              <a:ext uri="{FF2B5EF4-FFF2-40B4-BE49-F238E27FC236}">
                <a16:creationId xmlns:a16="http://schemas.microsoft.com/office/drawing/2014/main" id="{2BACD8BD-25C9-AA29-5862-129C59D05B3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81053448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064FDF-4390-6E4B-7AA7-27B4E89F1ADF}"/>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DC47FFE4-BE2D-C4F4-8ABC-3D491B467F53}"/>
              </a:ext>
            </a:extLst>
          </p:cNvPr>
          <p:cNvSpPr>
            <a:spLocks noGrp="1"/>
          </p:cNvSpPr>
          <p:nvPr>
            <p:ph idx="1"/>
          </p:nvPr>
        </p:nvSpPr>
        <p:spPr>
          <a:xfrm>
            <a:off x="457200" y="692696"/>
            <a:ext cx="8229600" cy="5400600"/>
          </a:xfrm>
        </p:spPr>
        <p:txBody>
          <a:bodyPr>
            <a:normAutofit fontScale="92500" lnSpcReduction="10000"/>
          </a:bodyPr>
          <a:lstStyle/>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r>
              <a:rPr lang="tr-TR" sz="2600" b="1" dirty="0">
                <a:solidFill>
                  <a:srgbClr val="FFCC00"/>
                </a:solidFill>
              </a:rPr>
              <a:t>2</a:t>
            </a:r>
            <a:r>
              <a:rPr lang="tr-TR" sz="3000" b="1" dirty="0">
                <a:solidFill>
                  <a:srgbClr val="FFCC00"/>
                </a:solidFill>
              </a:rPr>
              <a:t>. </a:t>
            </a:r>
            <a:r>
              <a:rPr lang="tr-TR" sz="2600" b="1" dirty="0">
                <a:solidFill>
                  <a:srgbClr val="FFCC00"/>
                </a:solidFill>
              </a:rPr>
              <a:t>MEKÂN / DONATILARIN ANTROPOMETRİK BOYUTLARI</a:t>
            </a:r>
            <a:r>
              <a:rPr lang="tr-TR" sz="2400" b="1" dirty="0"/>
              <a:t>	</a:t>
            </a:r>
            <a:endParaRPr lang="tr-TR" sz="2800" b="1" dirty="0">
              <a:solidFill>
                <a:srgbClr val="FFCC00"/>
              </a:solidFill>
            </a:endParaRPr>
          </a:p>
        </p:txBody>
      </p:sp>
      <p:sp>
        <p:nvSpPr>
          <p:cNvPr id="2" name="Metin kutusu 1">
            <a:extLst>
              <a:ext uri="{FF2B5EF4-FFF2-40B4-BE49-F238E27FC236}">
                <a16:creationId xmlns:a16="http://schemas.microsoft.com/office/drawing/2014/main" id="{0FF638D8-AF92-8125-2E10-47F9EB5AC5D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200307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EC169-2C21-76D2-1EFD-AAF591359D71}"/>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C8CBD923-29E1-2AEB-DBCE-0790D935EF15}"/>
              </a:ext>
            </a:extLst>
          </p:cNvPr>
          <p:cNvSpPr>
            <a:spLocks noGrp="1"/>
          </p:cNvSpPr>
          <p:nvPr>
            <p:ph idx="1"/>
          </p:nvPr>
        </p:nvSpPr>
        <p:spPr>
          <a:xfrm>
            <a:off x="457200" y="1916832"/>
            <a:ext cx="8229600" cy="3816424"/>
          </a:xfrm>
        </p:spPr>
        <p:txBody>
          <a:bodyPr>
            <a:normAutofit/>
          </a:bodyPr>
          <a:lstStyle/>
          <a:p>
            <a:pPr marL="0" indent="0">
              <a:buNone/>
            </a:pPr>
            <a:r>
              <a:rPr lang="tr-TR" sz="2400" dirty="0"/>
              <a:t>Eğitim tarihini incelerken iki farklı boyut dikkate alınabilir:</a:t>
            </a:r>
          </a:p>
          <a:p>
            <a:pPr marL="0" indent="0">
              <a:buNone/>
            </a:pPr>
            <a:endParaRPr lang="tr-TR" sz="2400" dirty="0"/>
          </a:p>
          <a:p>
            <a:r>
              <a:rPr lang="tr-TR" sz="2400" dirty="0"/>
              <a:t>Eğitim bilimlerinin gelişim süreci</a:t>
            </a:r>
          </a:p>
          <a:p>
            <a:r>
              <a:rPr lang="tr-TR" sz="2400" dirty="0"/>
              <a:t>Eğitimin bir toplumsal ve kültürel olgu olarak tarihsel seyri</a:t>
            </a:r>
          </a:p>
        </p:txBody>
      </p:sp>
      <p:sp>
        <p:nvSpPr>
          <p:cNvPr id="2" name="Metin kutusu 1">
            <a:extLst>
              <a:ext uri="{FF2B5EF4-FFF2-40B4-BE49-F238E27FC236}">
                <a16:creationId xmlns:a16="http://schemas.microsoft.com/office/drawing/2014/main" id="{A5D37AFC-3B36-B99D-56AD-469310AD536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69503803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18B99C-F7DD-2AF6-8089-2022AB73B7BE}"/>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B4C05A55-CF1F-2957-8110-A145B318E24F}"/>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ANTROPOMETRİK BOYUTLAR VE MOBİLYA TASARIMI</a:t>
            </a:r>
          </a:p>
          <a:p>
            <a:pPr marL="0" indent="0">
              <a:buNone/>
            </a:pPr>
            <a:r>
              <a:rPr lang="tr-TR" sz="2400" dirty="0"/>
              <a:t>Derslik mobilyaları, okul binalarının tasarımında temel bir bileşen olarak kabul edilir. Eğitim anlayışı doğrultusunda seçilen mobilya ve ekipmanlar, öğrenme ortamının düzenlenmesini doğrudan etkiler. </a:t>
            </a:r>
          </a:p>
          <a:p>
            <a:pPr marL="0" indent="0">
              <a:buNone/>
            </a:pPr>
            <a:r>
              <a:rPr lang="tr-TR" sz="2400" dirty="0"/>
              <a:t>Uluslararası Eğitimde Başarı Değerlendirme Kuruluşu tarafından 17 ülkede yürütülen bir araştırma, dersliklerin etkinliğinin genellikle öğretme ve dinleme temelli bir düzene dayandığını ortaya koymuştur. Bu doğrultuda, sınıf mobilyalarının genellikle sabit masa ve sandalyelerden oluştuğu tespit edilmiştir</a:t>
            </a:r>
          </a:p>
        </p:txBody>
      </p:sp>
      <p:sp>
        <p:nvSpPr>
          <p:cNvPr id="2" name="Metin kutusu 1">
            <a:extLst>
              <a:ext uri="{FF2B5EF4-FFF2-40B4-BE49-F238E27FC236}">
                <a16:creationId xmlns:a16="http://schemas.microsoft.com/office/drawing/2014/main" id="{EA91F22D-809F-B54C-CF2D-F35B7E715DF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0044055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EB05EE-DB59-1295-28EC-C13E459DFE74}"/>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8A32EBC3-3906-CA97-E2D2-76F4604EC8E0}"/>
              </a:ext>
            </a:extLst>
          </p:cNvPr>
          <p:cNvSpPr>
            <a:spLocks noGrp="1"/>
          </p:cNvSpPr>
          <p:nvPr>
            <p:ph idx="1"/>
          </p:nvPr>
        </p:nvSpPr>
        <p:spPr>
          <a:xfrm>
            <a:off x="457200" y="692696"/>
            <a:ext cx="8229600" cy="5400600"/>
          </a:xfrm>
        </p:spPr>
        <p:txBody>
          <a:bodyPr>
            <a:noAutofit/>
          </a:bodyPr>
          <a:lstStyle/>
          <a:p>
            <a:pPr marL="0" indent="0">
              <a:buNone/>
            </a:pPr>
            <a:r>
              <a:rPr lang="tr-TR" sz="2400" b="1" dirty="0">
                <a:solidFill>
                  <a:srgbClr val="FFCC00"/>
                </a:solidFill>
              </a:rPr>
              <a:t>ANTROPOMETRİK BOYUTLAR VE MOBİLYA TASARIMI</a:t>
            </a:r>
          </a:p>
          <a:p>
            <a:pPr marL="0" indent="0">
              <a:buNone/>
            </a:pPr>
            <a:r>
              <a:rPr lang="tr-TR" sz="2400" dirty="0"/>
              <a:t>Türkiye'de de bu geleneksel eğitim modeli büyük oranda benimsenmiş olup, sınıflarda hâlâ çoğunlukla sıra düzeni tercih edilmektedir. </a:t>
            </a:r>
          </a:p>
          <a:p>
            <a:pPr marL="0" indent="0">
              <a:buNone/>
            </a:pPr>
            <a:r>
              <a:rPr lang="tr-TR" sz="2400" dirty="0"/>
              <a:t>Dersliklerde kullanılan donatılar ise iki ana kategoriye ayrılır: sabit ve hareketli öğeler.</a:t>
            </a:r>
          </a:p>
          <a:p>
            <a:pPr marL="0" indent="0">
              <a:buNone/>
            </a:pPr>
            <a:endParaRPr lang="tr-TR" sz="2400" dirty="0"/>
          </a:p>
          <a:p>
            <a:pPr marL="0" indent="0">
              <a:buNone/>
            </a:pPr>
            <a:r>
              <a:rPr lang="tr-TR" sz="2400" b="1" dirty="0">
                <a:solidFill>
                  <a:srgbClr val="FFCC00"/>
                </a:solidFill>
              </a:rPr>
              <a:t>Sabit donatılar</a:t>
            </a:r>
            <a:r>
              <a:rPr lang="tr-TR" sz="2400" dirty="0"/>
              <a:t>, sınıfın yapısına entegre edilen ve yer değişikliği yapılmadan kullanılan öğelerdir. Bu gruba yazı tahtaları, akıllı tahtalar, ilan panoları, askılıklar ve sabit dolaplar örnek olarak gösterilebilir.</a:t>
            </a:r>
          </a:p>
        </p:txBody>
      </p:sp>
      <p:sp>
        <p:nvSpPr>
          <p:cNvPr id="2" name="Metin kutusu 1">
            <a:extLst>
              <a:ext uri="{FF2B5EF4-FFF2-40B4-BE49-F238E27FC236}">
                <a16:creationId xmlns:a16="http://schemas.microsoft.com/office/drawing/2014/main" id="{9C2E6075-7C76-E216-D05C-4D6CB9D94E1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859979846"/>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010D8C-94C0-816E-2C14-EB0B8C6AE792}"/>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EE1B1D1D-A167-74F4-8865-CB48B7E39364}"/>
              </a:ext>
            </a:extLst>
          </p:cNvPr>
          <p:cNvSpPr>
            <a:spLocks noGrp="1"/>
          </p:cNvSpPr>
          <p:nvPr>
            <p:ph idx="1"/>
          </p:nvPr>
        </p:nvSpPr>
        <p:spPr>
          <a:xfrm>
            <a:off x="457200" y="692696"/>
            <a:ext cx="8229600" cy="5400600"/>
          </a:xfrm>
        </p:spPr>
        <p:txBody>
          <a:bodyPr>
            <a:noAutofit/>
          </a:bodyPr>
          <a:lstStyle/>
          <a:p>
            <a:pPr>
              <a:buNone/>
            </a:pPr>
            <a:endParaRPr lang="tr-TR" sz="2400" b="1" dirty="0">
              <a:solidFill>
                <a:srgbClr val="FFCC00"/>
              </a:solidFill>
            </a:endParaRPr>
          </a:p>
          <a:p>
            <a:pPr>
              <a:buNone/>
            </a:pPr>
            <a:endParaRPr lang="tr-TR" sz="2400" b="1" dirty="0">
              <a:solidFill>
                <a:srgbClr val="FFCC00"/>
              </a:solidFill>
            </a:endParaRPr>
          </a:p>
          <a:p>
            <a:pPr>
              <a:buNone/>
            </a:pPr>
            <a:r>
              <a:rPr lang="tr-TR" sz="2400" b="1" dirty="0">
                <a:solidFill>
                  <a:srgbClr val="FFCC00"/>
                </a:solidFill>
              </a:rPr>
              <a:t>Askılıklar</a:t>
            </a:r>
            <a:r>
              <a:rPr lang="tr-TR" sz="2400" dirty="0"/>
              <a:t>, öğrencilerin dış giyimleri ya da kişisel eşyalarını ders süresince muhafaza edebilmeleri için kullanılan donatılardır. Genellikle metal, ahşap veya plastik gibi malzemelerle üretilir; ayaklı olarak serbest şekilde durabilir ya da doğrudan duvara monte edilebilir. Dersliğin düzenini ve görsel estetiğini korumak amacıyla, bu askılıklar zaman zaman kapaklı dolap formunda da tasarlanarak, dağınık görüntülerin önüne geçilmesi hedeflenir.</a:t>
            </a:r>
          </a:p>
        </p:txBody>
      </p:sp>
      <p:sp>
        <p:nvSpPr>
          <p:cNvPr id="2" name="Metin kutusu 1">
            <a:extLst>
              <a:ext uri="{FF2B5EF4-FFF2-40B4-BE49-F238E27FC236}">
                <a16:creationId xmlns:a16="http://schemas.microsoft.com/office/drawing/2014/main" id="{9FE69BFE-0878-5ABE-F4B6-FEFD3F8B4A7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22909317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53DFCA-95FB-05A7-F4CA-7015943009EE}"/>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8184DD41-CA71-7809-05D4-0DC3917126F7}"/>
              </a:ext>
            </a:extLst>
          </p:cNvPr>
          <p:cNvSpPr>
            <a:spLocks noGrp="1"/>
          </p:cNvSpPr>
          <p:nvPr>
            <p:ph idx="1"/>
          </p:nvPr>
        </p:nvSpPr>
        <p:spPr>
          <a:xfrm>
            <a:off x="457200" y="692696"/>
            <a:ext cx="8229600" cy="5400600"/>
          </a:xfrm>
        </p:spPr>
        <p:txBody>
          <a:bodyPr>
            <a:noAutofit/>
          </a:bodyPr>
          <a:lstStyle/>
          <a:p>
            <a:pPr>
              <a:buNone/>
            </a:pPr>
            <a:r>
              <a:rPr lang="tr-TR" sz="2400" b="1" dirty="0">
                <a:solidFill>
                  <a:srgbClr val="FFCC00"/>
                </a:solidFill>
              </a:rPr>
              <a:t>Sınıf dolapları</a:t>
            </a:r>
            <a:r>
              <a:rPr lang="tr-TR" sz="2400" dirty="0">
                <a:solidFill>
                  <a:srgbClr val="FFCC00"/>
                </a:solidFill>
              </a:rPr>
              <a:t>, </a:t>
            </a:r>
            <a:r>
              <a:rPr lang="tr-TR" sz="2400" dirty="0"/>
              <a:t>derslerde kullanılan kitap, eğitim araçları, görsel-işitsel materyaller (film, CD vb.) gibi çeşitli öğelerin saklanması amacıyla tasarlanır. Ahşap, türevleri, metal ya da plastik malzemelerle üretilebilen bu dolaplar genellikle sabit olarak yerleştirilse de, modern tasarım anlayışı doğrultusunda taşınabilir ve esnek çözümler sunan hareketli versiyonları da tercih edilmektedir.</a:t>
            </a:r>
          </a:p>
          <a:p>
            <a:pPr>
              <a:buNone/>
            </a:pPr>
            <a:endParaRPr lang="tr-TR" sz="2400" dirty="0"/>
          </a:p>
          <a:p>
            <a:pPr>
              <a:buNone/>
            </a:pPr>
            <a:r>
              <a:rPr lang="tr-TR" sz="2400" b="1" dirty="0">
                <a:solidFill>
                  <a:srgbClr val="FFCC00"/>
                </a:solidFill>
              </a:rPr>
              <a:t>Öğrenci dolapları</a:t>
            </a:r>
            <a:r>
              <a:rPr lang="tr-TR" sz="2400" dirty="0">
                <a:solidFill>
                  <a:srgbClr val="FFCC00"/>
                </a:solidFill>
              </a:rPr>
              <a:t> </a:t>
            </a:r>
            <a:r>
              <a:rPr lang="tr-TR" sz="2400" dirty="0"/>
              <a:t>ise her öğrenciye özel olarak tasarlanan, kişisel ders araç-gereçlerinin düzenli bir şekilde saklanmasını sağlayan donatılardır. Bu dolaplar, fazla yer kaplamayan kompakt yapılarıyla kitap, defter, kalem gibi günlük kullanım malzemeleri için yeterli alan sunar. Genellikle çok bölmeli olarak planlanır ve sıra düzeninde yerleştirilirler.</a:t>
            </a:r>
          </a:p>
        </p:txBody>
      </p:sp>
      <p:sp>
        <p:nvSpPr>
          <p:cNvPr id="2" name="Metin kutusu 1">
            <a:extLst>
              <a:ext uri="{FF2B5EF4-FFF2-40B4-BE49-F238E27FC236}">
                <a16:creationId xmlns:a16="http://schemas.microsoft.com/office/drawing/2014/main" id="{81C3A36B-093E-0C19-17D6-9FCFE677CF55}"/>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37788833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DB7082-7C13-FBCD-DE92-448EA8EFBE26}"/>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FFAD986-9DDA-2D54-4A2E-71A6172111F2}"/>
              </a:ext>
            </a:extLst>
          </p:cNvPr>
          <p:cNvSpPr>
            <a:spLocks noGrp="1"/>
          </p:cNvSpPr>
          <p:nvPr>
            <p:ph idx="1"/>
          </p:nvPr>
        </p:nvSpPr>
        <p:spPr>
          <a:xfrm>
            <a:off x="457200" y="692696"/>
            <a:ext cx="8229600" cy="5400600"/>
          </a:xfrm>
        </p:spPr>
        <p:txBody>
          <a:bodyPr>
            <a:noAutofit/>
          </a:bodyPr>
          <a:lstStyle/>
          <a:p>
            <a:pPr>
              <a:buNone/>
            </a:pPr>
            <a:endParaRPr lang="tr-TR" sz="2400" b="1" dirty="0">
              <a:solidFill>
                <a:srgbClr val="FFCC00"/>
              </a:solidFill>
            </a:endParaRPr>
          </a:p>
          <a:p>
            <a:pPr>
              <a:buNone/>
            </a:pPr>
            <a:endParaRPr lang="tr-TR" sz="2400" b="1" dirty="0">
              <a:solidFill>
                <a:srgbClr val="FFCC00"/>
              </a:solidFill>
            </a:endParaRPr>
          </a:p>
          <a:p>
            <a:pPr marL="0" indent="0">
              <a:buNone/>
            </a:pPr>
            <a:r>
              <a:rPr lang="tr-TR" sz="2400" b="1" dirty="0">
                <a:solidFill>
                  <a:srgbClr val="FFCC00"/>
                </a:solidFill>
              </a:rPr>
              <a:t>Hareketli donatılar, </a:t>
            </a:r>
            <a:r>
              <a:rPr lang="tr-TR" sz="2400" dirty="0"/>
              <a:t>dersliklerdeki temel kullanım öğeleri arasında yer alır ve genellikle öğrenci sıraları, sandalyeleri ile öğretmen masası ve sandalyesi bu grupta değerlendirilir.</a:t>
            </a:r>
          </a:p>
          <a:p>
            <a:pPr>
              <a:buNone/>
            </a:pPr>
            <a:endParaRPr lang="tr-TR" sz="2400" dirty="0"/>
          </a:p>
          <a:p>
            <a:pPr>
              <a:buNone/>
            </a:pPr>
            <a:endParaRPr lang="tr-TR" sz="2400" dirty="0"/>
          </a:p>
          <a:p>
            <a:pPr>
              <a:buNone/>
            </a:pPr>
            <a:r>
              <a:rPr lang="tr-TR" sz="2400" b="1" dirty="0">
                <a:solidFill>
                  <a:srgbClr val="FFCC00"/>
                </a:solidFill>
              </a:rPr>
              <a:t>Öğretmen masası, </a:t>
            </a:r>
            <a:r>
              <a:rPr lang="tr-TR" sz="2400" dirty="0"/>
              <a:t>öğretmenin kişisel eşyalarını ve ders materyallerini düzenli biçimde yerleştirebilmesine olanak sağlayan; aynı zamanda ders hazırlığı ve çeşitli öğretim etkinliklerinin gerçekleştirilmesine zemin oluşturan önemli bir mobilya elemanıdır.</a:t>
            </a:r>
          </a:p>
        </p:txBody>
      </p:sp>
      <p:sp>
        <p:nvSpPr>
          <p:cNvPr id="2" name="Metin kutusu 1">
            <a:extLst>
              <a:ext uri="{FF2B5EF4-FFF2-40B4-BE49-F238E27FC236}">
                <a16:creationId xmlns:a16="http://schemas.microsoft.com/office/drawing/2014/main" id="{8F1965BE-730D-98E9-5C0B-82CBBA4522B2}"/>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197799331"/>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003ACB-F7DE-A027-01AB-ACB09A52C773}"/>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1037A01F-F706-F14D-DFF9-C95829EFDFF5}"/>
              </a:ext>
            </a:extLst>
          </p:cNvPr>
          <p:cNvSpPr>
            <a:spLocks noGrp="1"/>
          </p:cNvSpPr>
          <p:nvPr>
            <p:ph idx="1"/>
          </p:nvPr>
        </p:nvSpPr>
        <p:spPr>
          <a:xfrm>
            <a:off x="457200" y="692696"/>
            <a:ext cx="8229600" cy="5400600"/>
          </a:xfrm>
        </p:spPr>
        <p:txBody>
          <a:bodyPr>
            <a:noAutofit/>
          </a:bodyPr>
          <a:lstStyle/>
          <a:p>
            <a:pPr marL="0" indent="0">
              <a:buNone/>
              <a:tabLst>
                <a:tab pos="92075" algn="l"/>
              </a:tabLst>
            </a:pPr>
            <a:r>
              <a:rPr lang="tr-TR" sz="2400" dirty="0"/>
              <a:t>Eğitim yapılarına yönelik donatılar arasında </a:t>
            </a:r>
            <a:r>
              <a:rPr lang="tr-TR" sz="2400" b="1" dirty="0">
                <a:solidFill>
                  <a:srgbClr val="FFCC00"/>
                </a:solidFill>
              </a:rPr>
              <a:t>masa ve sandalyeden oluşan çalışma ünitesi</a:t>
            </a:r>
            <a:r>
              <a:rPr lang="tr-TR" sz="2400" dirty="0"/>
              <a:t>, öğrencilerin zamanlarının büyük bir bölümünü bu donatılar üzerinde geçirmeleri nedeniyle özel bir öneme sahiptir. </a:t>
            </a:r>
          </a:p>
          <a:p>
            <a:pPr marL="0" indent="0">
              <a:buNone/>
              <a:tabLst>
                <a:tab pos="92075" algn="l"/>
              </a:tabLst>
            </a:pPr>
            <a:r>
              <a:rPr lang="tr-TR" sz="2400" dirty="0"/>
              <a:t>Öğrenciler, okul süresince zamanlarının yaklaşık %80’ini oturarak geçirdiklerinden, kullanılan mobilyaların ergonomik yapısının onların fiziksel özelliklerine uygun olması, hem konfor hem de sağlık açısından kritik bir rol oynamaktadır.</a:t>
            </a:r>
          </a:p>
          <a:p>
            <a:pPr marL="0" indent="0">
              <a:buNone/>
              <a:tabLst>
                <a:tab pos="92075" algn="l"/>
              </a:tabLst>
            </a:pPr>
            <a:r>
              <a:rPr lang="tr-TR" sz="2400" dirty="0"/>
              <a:t>Yapılan araştırmalar, öğrenci mobilyalarının tasarımında antropometrik verilere dayalı ölçütlerin dikkate alınması gerektiğini vurgulamaktadır. Ancak bu alandaki uygulamaların çoğunda, özellikle düşük maliyetli ya da standart mobilyalarda, ergonomik kriterlerin tam anlamıyla entegre edilmediği gözlemlenmektedir. </a:t>
            </a:r>
          </a:p>
        </p:txBody>
      </p:sp>
      <p:sp>
        <p:nvSpPr>
          <p:cNvPr id="2" name="Metin kutusu 1">
            <a:extLst>
              <a:ext uri="{FF2B5EF4-FFF2-40B4-BE49-F238E27FC236}">
                <a16:creationId xmlns:a16="http://schemas.microsoft.com/office/drawing/2014/main" id="{BCFBB669-0F55-7D13-9420-63D210069A0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446365877"/>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42E2F7-9303-851F-DA88-9B0462B50DF2}"/>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6746506E-1030-4A60-8EAE-4E994491E7A2}"/>
              </a:ext>
            </a:extLst>
          </p:cNvPr>
          <p:cNvSpPr>
            <a:spLocks noGrp="1"/>
          </p:cNvSpPr>
          <p:nvPr>
            <p:ph idx="1"/>
          </p:nvPr>
        </p:nvSpPr>
        <p:spPr>
          <a:xfrm>
            <a:off x="457200" y="692696"/>
            <a:ext cx="8229600" cy="5400600"/>
          </a:xfrm>
        </p:spPr>
        <p:txBody>
          <a:bodyPr>
            <a:noAutofit/>
          </a:bodyPr>
          <a:lstStyle/>
          <a:p>
            <a:pPr marL="0" indent="0">
              <a:buNone/>
              <a:tabLst>
                <a:tab pos="92075" algn="l"/>
              </a:tabLst>
            </a:pPr>
            <a:r>
              <a:rPr lang="tr-TR" sz="2400" dirty="0"/>
              <a:t>Öğrencilerin fiziksel gelişimleri yaş, cinsiyet ve bireysel farklılıklara bağlı olarak sürekli bir değişim gösterdiğinden, sınıf mobilyalarının farklı boyutlarda veya ayarlanabilir yüksekliklerde olması gereklidir. Böylece öğrencilerin beden yapılarıyla uyumlu bir oturma ve çalışma ortamı sağlanabilir. Ayrıca, hareketli mobilya elemanlarının kolay taşınabilir ve sağlam yapıda tasarlanması da işlevsellik açısından önemlidir.</a:t>
            </a:r>
          </a:p>
          <a:p>
            <a:pPr marL="0" indent="0">
              <a:buNone/>
              <a:tabLst>
                <a:tab pos="92075" algn="l"/>
              </a:tabLst>
            </a:pPr>
            <a:r>
              <a:rPr lang="tr-TR" sz="2400" dirty="0"/>
              <a:t>Öğrenci sıralarının, öğrencilerin yaş grupları ve sınıf düzeylerine uygun biçimde ayarlanabilir özellikte olması, hem konfor hem de sağlık açısından büyük önem taşımaktadır. Bu nedenle, her öğrencinin kendine özel bir sıraya sahip olması —yani tek kişilik sıraların kullanılması— tercih edilmelidir.</a:t>
            </a:r>
          </a:p>
        </p:txBody>
      </p:sp>
      <p:sp>
        <p:nvSpPr>
          <p:cNvPr id="2" name="Metin kutusu 1">
            <a:extLst>
              <a:ext uri="{FF2B5EF4-FFF2-40B4-BE49-F238E27FC236}">
                <a16:creationId xmlns:a16="http://schemas.microsoft.com/office/drawing/2014/main" id="{813F651C-949B-0574-0001-FD8B5B8D932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482179284"/>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DF4A4B-CBCE-206F-7763-DAE2C9E43860}"/>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269B3BD-B669-709F-0E2D-BBACC18AEB89}"/>
              </a:ext>
            </a:extLst>
          </p:cNvPr>
          <p:cNvSpPr>
            <a:spLocks noGrp="1"/>
          </p:cNvSpPr>
          <p:nvPr>
            <p:ph idx="1"/>
          </p:nvPr>
        </p:nvSpPr>
        <p:spPr>
          <a:xfrm>
            <a:off x="457200" y="692696"/>
            <a:ext cx="8229600" cy="5400600"/>
          </a:xfrm>
        </p:spPr>
        <p:txBody>
          <a:bodyPr>
            <a:noAutofit/>
          </a:bodyPr>
          <a:lstStyle/>
          <a:p>
            <a:pPr marL="0" indent="0">
              <a:buNone/>
              <a:tabLst>
                <a:tab pos="92075" algn="l"/>
              </a:tabLst>
            </a:pPr>
            <a:r>
              <a:rPr lang="tr-TR" sz="2400" dirty="0"/>
              <a:t>Sıra ve masa tasarımlarında ergonomik kriterlerin sağlanabilmesi için öğrencilerin fiziksel özelliklerinden yararlanmak gereklidir. </a:t>
            </a:r>
          </a:p>
          <a:p>
            <a:pPr marL="0" indent="0">
              <a:buNone/>
              <a:tabLst>
                <a:tab pos="92075" algn="l"/>
              </a:tabLst>
            </a:pPr>
            <a:endParaRPr lang="tr-TR" sz="2400" dirty="0"/>
          </a:p>
          <a:p>
            <a:pPr marL="0" indent="0">
              <a:buNone/>
              <a:tabLst>
                <a:tab pos="92075" algn="l"/>
              </a:tabLst>
            </a:pPr>
            <a:r>
              <a:rPr lang="tr-TR" sz="2400" dirty="0"/>
              <a:t>Bu doğrultuda, </a:t>
            </a:r>
          </a:p>
          <a:p>
            <a:pPr>
              <a:tabLst>
                <a:tab pos="92075" algn="l"/>
              </a:tabLst>
            </a:pPr>
            <a:r>
              <a:rPr lang="tr-TR" sz="2400" dirty="0"/>
              <a:t>omuz genişliği, </a:t>
            </a:r>
          </a:p>
          <a:p>
            <a:pPr>
              <a:tabLst>
                <a:tab pos="92075" algn="l"/>
              </a:tabLst>
            </a:pPr>
            <a:r>
              <a:rPr lang="tr-TR" sz="2400" dirty="0"/>
              <a:t>kalça genişliği, </a:t>
            </a:r>
          </a:p>
          <a:p>
            <a:pPr>
              <a:tabLst>
                <a:tab pos="92075" algn="l"/>
              </a:tabLst>
            </a:pPr>
            <a:r>
              <a:rPr lang="tr-TR" sz="2400" dirty="0"/>
              <a:t>diz altı yüksekliği, </a:t>
            </a:r>
          </a:p>
          <a:p>
            <a:pPr>
              <a:tabLst>
                <a:tab pos="92075" algn="l"/>
              </a:tabLst>
            </a:pPr>
            <a:r>
              <a:rPr lang="tr-TR" sz="2400" dirty="0"/>
              <a:t>oturma pozisyonundaki vücut derinliği, </a:t>
            </a:r>
          </a:p>
          <a:p>
            <a:pPr>
              <a:tabLst>
                <a:tab pos="92075" algn="l"/>
              </a:tabLst>
            </a:pPr>
            <a:r>
              <a:rPr lang="tr-TR" sz="2400" dirty="0"/>
              <a:t>otururken diz yüksekliği </a:t>
            </a:r>
          </a:p>
          <a:p>
            <a:pPr>
              <a:tabLst>
                <a:tab pos="92075" algn="l"/>
              </a:tabLst>
            </a:pPr>
            <a:r>
              <a:rPr lang="tr-TR" sz="2400" dirty="0"/>
              <a:t>genel boy uzunluğu gibi antropometrik ölçüler, donatının boyutlarının belirlenmesinde temel veriler olarak kullanılabilir.</a:t>
            </a:r>
          </a:p>
        </p:txBody>
      </p:sp>
      <p:sp>
        <p:nvSpPr>
          <p:cNvPr id="2" name="Metin kutusu 1">
            <a:extLst>
              <a:ext uri="{FF2B5EF4-FFF2-40B4-BE49-F238E27FC236}">
                <a16:creationId xmlns:a16="http://schemas.microsoft.com/office/drawing/2014/main" id="{9C00E4E8-FEC2-A3E5-C64C-A5A65C55341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096707979"/>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DDA84E-E4AE-28E1-FFB9-E7C783E0FFC1}"/>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A736C5D9-C2CE-7953-DBFC-332C88685E73}"/>
              </a:ext>
            </a:extLst>
          </p:cNvPr>
          <p:cNvSpPr>
            <a:spLocks noGrp="1"/>
          </p:cNvSpPr>
          <p:nvPr>
            <p:ph idx="1"/>
          </p:nvPr>
        </p:nvSpPr>
        <p:spPr>
          <a:xfrm>
            <a:off x="457200" y="692696"/>
            <a:ext cx="8229600" cy="5400600"/>
          </a:xfrm>
        </p:spPr>
        <p:txBody>
          <a:bodyPr>
            <a:noAutofit/>
          </a:bodyPr>
          <a:lstStyle/>
          <a:p>
            <a:pPr marL="0" indent="0">
              <a:buNone/>
              <a:tabLst>
                <a:tab pos="92075" algn="l"/>
              </a:tabLst>
            </a:pPr>
            <a:endParaRPr lang="tr-TR" sz="2400" dirty="0"/>
          </a:p>
          <a:p>
            <a:pPr marL="0" indent="0">
              <a:buNone/>
              <a:tabLst>
                <a:tab pos="92075" algn="l"/>
              </a:tabLst>
            </a:pPr>
            <a:r>
              <a:rPr lang="tr-TR" sz="2400" dirty="0"/>
              <a:t>Donatı ve mobilya tasarımında kullanıcıların fiziksel farklılıklarını göz önünde bulundurarak ara boyutlara sahip tasarımlar geliştirmek, ergonomik bir yaklaşımın temel unsurlarından biridir. Bu tür uyumlu tasarımlar geliştirilirken antropometri biliminden yararlanılır. </a:t>
            </a:r>
          </a:p>
          <a:p>
            <a:pPr marL="0" indent="0">
              <a:buNone/>
              <a:tabLst>
                <a:tab pos="92075" algn="l"/>
              </a:tabLst>
            </a:pPr>
            <a:endParaRPr lang="tr-TR" sz="2400" dirty="0"/>
          </a:p>
          <a:p>
            <a:pPr marL="0" indent="0">
              <a:buNone/>
              <a:tabLst>
                <a:tab pos="92075" algn="l"/>
              </a:tabLst>
            </a:pPr>
            <a:r>
              <a:rPr lang="tr-TR" sz="2400" dirty="0"/>
              <a:t>Antropometri, insan vücudunun çeşitli ölçüleriyle ilgilenen bir disiplindir ve uzunluk, yükseklik, genişlik, çevre ve ağırlık gibi boyutları kapsayan tekniklerle çalışır.</a:t>
            </a:r>
          </a:p>
        </p:txBody>
      </p:sp>
      <p:sp>
        <p:nvSpPr>
          <p:cNvPr id="2" name="Metin kutusu 1">
            <a:extLst>
              <a:ext uri="{FF2B5EF4-FFF2-40B4-BE49-F238E27FC236}">
                <a16:creationId xmlns:a16="http://schemas.microsoft.com/office/drawing/2014/main" id="{FD6D7BDB-015D-9A69-3167-B988F5E3312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360092374"/>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1D236-A29F-1E1F-5CC4-A89D6A486684}"/>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ECCDE281-8E03-A4E6-2410-F6F4F51F6510}"/>
              </a:ext>
            </a:extLst>
          </p:cNvPr>
          <p:cNvSpPr>
            <a:spLocks noGrp="1"/>
          </p:cNvSpPr>
          <p:nvPr>
            <p:ph idx="1"/>
          </p:nvPr>
        </p:nvSpPr>
        <p:spPr>
          <a:xfrm>
            <a:off x="457200" y="692696"/>
            <a:ext cx="8229600" cy="5400600"/>
          </a:xfrm>
        </p:spPr>
        <p:txBody>
          <a:bodyPr>
            <a:noAutofit/>
          </a:bodyPr>
          <a:lstStyle/>
          <a:p>
            <a:pPr marL="0" indent="0">
              <a:buNone/>
              <a:tabLst>
                <a:tab pos="92075" algn="l"/>
              </a:tabLst>
            </a:pPr>
            <a:endParaRPr lang="tr-TR" sz="2400" dirty="0"/>
          </a:p>
          <a:p>
            <a:pPr marL="0" indent="0">
              <a:buNone/>
              <a:tabLst>
                <a:tab pos="92075" algn="l"/>
              </a:tabLst>
            </a:pPr>
            <a:r>
              <a:rPr lang="tr-TR" sz="2400" dirty="0"/>
              <a:t>Antropometri, ergonomi biliminin temelini oluşturan önemli bir veri kaynağıdır. </a:t>
            </a:r>
          </a:p>
          <a:p>
            <a:pPr marL="0" indent="0">
              <a:buNone/>
              <a:tabLst>
                <a:tab pos="92075" algn="l"/>
              </a:tabLst>
            </a:pPr>
            <a:endParaRPr lang="tr-TR" sz="2400" dirty="0"/>
          </a:p>
          <a:p>
            <a:pPr marL="0" indent="0">
              <a:buNone/>
              <a:tabLst>
                <a:tab pos="92075" algn="l"/>
              </a:tabLst>
            </a:pPr>
            <a:r>
              <a:rPr lang="tr-TR" sz="2400" dirty="0"/>
              <a:t>Ergonomik tasarımlar geliştirilirken, insan bedeninin ölçüleriyle ilgili veriler doğrudan antropometri aracılığıyla elde edilir. </a:t>
            </a:r>
          </a:p>
          <a:p>
            <a:pPr marL="0" indent="0">
              <a:buNone/>
              <a:tabLst>
                <a:tab pos="92075" algn="l"/>
              </a:tabLst>
            </a:pPr>
            <a:endParaRPr lang="tr-TR" sz="2400" dirty="0"/>
          </a:p>
          <a:p>
            <a:pPr marL="0" indent="0">
              <a:buNone/>
              <a:tabLst>
                <a:tab pos="92075" algn="l"/>
              </a:tabLst>
            </a:pPr>
            <a:r>
              <a:rPr lang="tr-TR" sz="2400" dirty="0"/>
              <a:t>Ancak bu ölçüler sabit değildir; bireyler arasındaki ırksal çeşitlilik, beslenme düzeni, genetik yapı ve çevresel koşullar gibi birçok faktör, insan vücut ölçülerinde farklılıklara yol açmaktadır. Bu nedenle, ergonomik uygulamalar bu çeşitliliği dikkate alarak şekillendirilmelidir.</a:t>
            </a:r>
          </a:p>
        </p:txBody>
      </p:sp>
      <p:sp>
        <p:nvSpPr>
          <p:cNvPr id="2" name="Metin kutusu 1">
            <a:extLst>
              <a:ext uri="{FF2B5EF4-FFF2-40B4-BE49-F238E27FC236}">
                <a16:creationId xmlns:a16="http://schemas.microsoft.com/office/drawing/2014/main" id="{B9CECB1A-D4E7-17D3-177E-0672712C588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7885857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0CA937-83C5-B77A-17BE-8C4C7AB38B3F}"/>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667AE4F8-F557-63D0-D6DF-C45E733B2AB2}"/>
              </a:ext>
            </a:extLst>
          </p:cNvPr>
          <p:cNvSpPr>
            <a:spLocks noGrp="1"/>
          </p:cNvSpPr>
          <p:nvPr>
            <p:ph idx="1"/>
          </p:nvPr>
        </p:nvSpPr>
        <p:spPr>
          <a:xfrm>
            <a:off x="457200" y="1340768"/>
            <a:ext cx="8229600" cy="4392488"/>
          </a:xfrm>
        </p:spPr>
        <p:txBody>
          <a:bodyPr>
            <a:normAutofit lnSpcReduction="10000"/>
          </a:bodyPr>
          <a:lstStyle/>
          <a:p>
            <a:pPr marL="0" indent="0">
              <a:buNone/>
            </a:pPr>
            <a:r>
              <a:rPr lang="tr-TR" sz="2400" dirty="0"/>
              <a:t>Farklı kuramsal yaklaşımlar, eğitimin başlangıcını farklı şekillerde ele alır:</a:t>
            </a:r>
          </a:p>
          <a:p>
            <a:pPr marL="0" indent="0">
              <a:buNone/>
            </a:pPr>
            <a:endParaRPr lang="tr-TR" sz="2400" dirty="0"/>
          </a:p>
          <a:p>
            <a:r>
              <a:rPr lang="tr-TR" sz="2400" b="1" dirty="0"/>
              <a:t>Pozitivist yaklaşım:</a:t>
            </a:r>
            <a:br>
              <a:rPr lang="tr-TR" sz="2400" dirty="0"/>
            </a:br>
            <a:r>
              <a:rPr lang="tr-TR" sz="2400" dirty="0"/>
              <a:t>Öğrenmeyi koşullanma olarak görür, öğrenen varlık tanımına hayvanları da dahil ederek eğitimin tarihini milyonlarca yıl öncesine götürür.</a:t>
            </a:r>
          </a:p>
          <a:p>
            <a:r>
              <a:rPr lang="tr-TR" sz="2400" b="1" dirty="0"/>
              <a:t>Oluşturmacı yaklaşım:</a:t>
            </a:r>
            <a:br>
              <a:rPr lang="tr-TR" sz="2400" dirty="0"/>
            </a:br>
            <a:r>
              <a:rPr lang="tr-TR" sz="2400" dirty="0"/>
              <a:t>Eğitimi kültürel bir olgu olarak ele alır ve tarihini ilk insanla başlatır.</a:t>
            </a:r>
          </a:p>
          <a:p>
            <a:r>
              <a:rPr lang="tr-TR" sz="2400" b="1" dirty="0"/>
              <a:t>İdealist yaklaşım:</a:t>
            </a:r>
            <a:br>
              <a:rPr lang="tr-TR" sz="2400" dirty="0"/>
            </a:br>
            <a:r>
              <a:rPr lang="tr-TR" sz="2400" dirty="0"/>
              <a:t>Eğitimin tarihini uygarlıkların gelişimine paralel olarak ele alır.</a:t>
            </a:r>
          </a:p>
        </p:txBody>
      </p:sp>
      <p:sp>
        <p:nvSpPr>
          <p:cNvPr id="2" name="Metin kutusu 1">
            <a:extLst>
              <a:ext uri="{FF2B5EF4-FFF2-40B4-BE49-F238E27FC236}">
                <a16:creationId xmlns:a16="http://schemas.microsoft.com/office/drawing/2014/main" id="{7E6D7288-0D41-B7DB-320E-0004B11D8BF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571711347"/>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9392D6-21AC-C3D6-2A6A-06363C3C2A2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B4EBAA69-6A29-4E8B-5382-781FDA49A8D2}"/>
              </a:ext>
            </a:extLst>
          </p:cNvPr>
          <p:cNvSpPr>
            <a:spLocks noGrp="1"/>
          </p:cNvSpPr>
          <p:nvPr>
            <p:ph idx="1"/>
          </p:nvPr>
        </p:nvSpPr>
        <p:spPr>
          <a:xfrm>
            <a:off x="457200" y="692696"/>
            <a:ext cx="8229600" cy="5400600"/>
          </a:xfrm>
        </p:spPr>
        <p:txBody>
          <a:bodyPr>
            <a:noAutofit/>
          </a:bodyPr>
          <a:lstStyle/>
          <a:p>
            <a:pPr marL="0" indent="0">
              <a:buNone/>
              <a:tabLst>
                <a:tab pos="92075" algn="l"/>
              </a:tabLst>
            </a:pPr>
            <a:r>
              <a:rPr lang="tr-TR" sz="2400" dirty="0"/>
              <a:t>İnsan ölçüleri aşağıda belirtilen sebeplerle farklılaşır;</a:t>
            </a:r>
          </a:p>
          <a:p>
            <a:pPr marL="0" indent="0">
              <a:buNone/>
              <a:tabLst>
                <a:tab pos="92075" algn="l"/>
              </a:tabLst>
            </a:pPr>
            <a:r>
              <a:rPr lang="tr-TR" sz="2400" dirty="0"/>
              <a:t> </a:t>
            </a:r>
          </a:p>
          <a:p>
            <a:pPr>
              <a:tabLst>
                <a:tab pos="92075" algn="l"/>
              </a:tabLst>
            </a:pPr>
            <a:r>
              <a:rPr lang="tr-TR" sz="2400" dirty="0"/>
              <a:t>Özür durumuna</a:t>
            </a:r>
          </a:p>
          <a:p>
            <a:pPr>
              <a:tabLst>
                <a:tab pos="92075" algn="l"/>
              </a:tabLst>
            </a:pPr>
            <a:r>
              <a:rPr lang="tr-TR" sz="2400" dirty="0"/>
              <a:t>Uluslar ve ırklar arası farklılıklara</a:t>
            </a:r>
          </a:p>
          <a:p>
            <a:pPr>
              <a:tabLst>
                <a:tab pos="92075" algn="l"/>
              </a:tabLst>
            </a:pPr>
            <a:r>
              <a:rPr lang="tr-TR" sz="2400" dirty="0"/>
              <a:t>Bölgelerarası farklılıklara</a:t>
            </a:r>
          </a:p>
          <a:p>
            <a:pPr>
              <a:tabLst>
                <a:tab pos="92075" algn="l"/>
              </a:tabLst>
            </a:pPr>
            <a:r>
              <a:rPr lang="tr-TR" sz="2400" dirty="0"/>
              <a:t>Beslenme düzenine</a:t>
            </a:r>
          </a:p>
          <a:p>
            <a:pPr>
              <a:tabLst>
                <a:tab pos="92075" algn="l"/>
              </a:tabLst>
            </a:pPr>
            <a:r>
              <a:rPr lang="tr-TR" sz="2400" dirty="0"/>
              <a:t>Meslek ve Kültür gruplarına</a:t>
            </a:r>
          </a:p>
          <a:p>
            <a:pPr>
              <a:tabLst>
                <a:tab pos="92075" algn="l"/>
              </a:tabLst>
            </a:pPr>
            <a:r>
              <a:rPr lang="tr-TR" sz="2400" dirty="0"/>
              <a:t>Yaş farklılıklarına </a:t>
            </a:r>
          </a:p>
          <a:p>
            <a:pPr>
              <a:tabLst>
                <a:tab pos="92075" algn="l"/>
              </a:tabLst>
            </a:pPr>
            <a:r>
              <a:rPr lang="tr-TR" sz="2400" dirty="0"/>
              <a:t>Cinsiyet farklılıklarına </a:t>
            </a:r>
          </a:p>
        </p:txBody>
      </p:sp>
      <p:sp>
        <p:nvSpPr>
          <p:cNvPr id="2" name="Metin kutusu 1">
            <a:extLst>
              <a:ext uri="{FF2B5EF4-FFF2-40B4-BE49-F238E27FC236}">
                <a16:creationId xmlns:a16="http://schemas.microsoft.com/office/drawing/2014/main" id="{4D3D8BDE-0A31-875F-D573-4656D22CD2A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75751402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1BC7B0-CF1D-CB63-2EFA-13C6D1718612}"/>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3E8E479-23AE-50B6-0BC7-6BC2929BD75B}"/>
              </a:ext>
            </a:extLst>
          </p:cNvPr>
          <p:cNvSpPr>
            <a:spLocks noGrp="1"/>
          </p:cNvSpPr>
          <p:nvPr>
            <p:ph idx="1"/>
          </p:nvPr>
        </p:nvSpPr>
        <p:spPr>
          <a:xfrm>
            <a:off x="457200" y="692696"/>
            <a:ext cx="8229600" cy="5400600"/>
          </a:xfrm>
        </p:spPr>
        <p:txBody>
          <a:bodyPr>
            <a:noAutofit/>
          </a:bodyPr>
          <a:lstStyle/>
          <a:p>
            <a:pPr marL="0" indent="0">
              <a:buNone/>
              <a:tabLst>
                <a:tab pos="92075" algn="l"/>
              </a:tabLst>
            </a:pPr>
            <a:r>
              <a:rPr lang="tr-TR" sz="2400" dirty="0"/>
              <a:t>Ergonomik tasarım sürecinde antropometrik verilerden yararlanılırken genellikle iki temel yaklaşım öne çıkar: statik ve dinamik antropometri. </a:t>
            </a:r>
          </a:p>
          <a:p>
            <a:pPr marL="0" indent="0">
              <a:buNone/>
              <a:tabLst>
                <a:tab pos="92075" algn="l"/>
              </a:tabLst>
            </a:pPr>
            <a:r>
              <a:rPr lang="tr-TR" sz="2400" b="1" dirty="0">
                <a:solidFill>
                  <a:srgbClr val="FFCC00"/>
                </a:solidFill>
              </a:rPr>
              <a:t>Statik antropometri, </a:t>
            </a:r>
            <a:r>
              <a:rPr lang="tr-TR" sz="2400" dirty="0"/>
              <a:t>bedenin hareketsiz haldeki ölçülerine odaklanırken; dinamik antropometri, hareket halindeki vücut ölçümlerini içerir.</a:t>
            </a:r>
          </a:p>
          <a:p>
            <a:pPr marL="0" indent="0">
              <a:buNone/>
              <a:tabLst>
                <a:tab pos="92075" algn="l"/>
              </a:tabLst>
            </a:pPr>
            <a:r>
              <a:rPr lang="tr-TR" sz="2400" dirty="0"/>
              <a:t>Bu ölçümler; bireylerin yaş, cinsiyet, genetik yapı, yaşadıkları coğrafya, beslenme düzeyi, günlük fiziksel aktiviteleri ve sosyoekonomik durumları gibi birçok faktöre bağlı olarak değişiklik gösterebilir. Dolayısıyla, ergonomik açıdan başarılı bir mobilya tasarımı, bu değişkenleri hesaba katan antropometrik verilere dayalı bir planlama gerektirir.</a:t>
            </a:r>
          </a:p>
        </p:txBody>
      </p:sp>
      <p:sp>
        <p:nvSpPr>
          <p:cNvPr id="2" name="Metin kutusu 1">
            <a:extLst>
              <a:ext uri="{FF2B5EF4-FFF2-40B4-BE49-F238E27FC236}">
                <a16:creationId xmlns:a16="http://schemas.microsoft.com/office/drawing/2014/main" id="{5DCC9D96-1FEB-C8C7-109A-196DD14B0FF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7153960"/>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a:extLst>
              <a:ext uri="{FF2B5EF4-FFF2-40B4-BE49-F238E27FC236}">
                <a16:creationId xmlns:a16="http://schemas.microsoft.com/office/drawing/2014/main" id="{22700A21-760B-8199-2F3C-0CE73FA10259}"/>
              </a:ext>
            </a:extLst>
          </p:cNvPr>
          <p:cNvPicPr>
            <a:picLocks noGrp="1" noChangeAspect="1"/>
          </p:cNvPicPr>
          <p:nvPr>
            <p:ph idx="1"/>
          </p:nvPr>
        </p:nvPicPr>
        <p:blipFill>
          <a:blip r:embed="rId2">
            <a:grayscl/>
          </a:blip>
          <a:stretch>
            <a:fillRect/>
          </a:stretch>
        </p:blipFill>
        <p:spPr>
          <a:xfrm>
            <a:off x="251520" y="764704"/>
            <a:ext cx="8391852" cy="5544616"/>
          </a:xfrm>
          <a:prstGeom prst="rect">
            <a:avLst/>
          </a:prstGeom>
        </p:spPr>
      </p:pic>
      <p:sp>
        <p:nvSpPr>
          <p:cNvPr id="2" name="Metin kutusu 1">
            <a:extLst>
              <a:ext uri="{FF2B5EF4-FFF2-40B4-BE49-F238E27FC236}">
                <a16:creationId xmlns:a16="http://schemas.microsoft.com/office/drawing/2014/main" id="{AB704026-148E-C6EC-6E3D-96D5DB65487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55439098"/>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D0ABC3-519D-3C59-FC04-DC6B8F963FA1}"/>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6A2BDA11-2AE0-DBBA-6FF4-6FF9B68F360E}"/>
              </a:ext>
            </a:extLst>
          </p:cNvPr>
          <p:cNvSpPr>
            <a:spLocks noGrp="1"/>
          </p:cNvSpPr>
          <p:nvPr>
            <p:ph idx="1"/>
          </p:nvPr>
        </p:nvSpPr>
        <p:spPr>
          <a:xfrm>
            <a:off x="457200" y="692696"/>
            <a:ext cx="8229600" cy="5400600"/>
          </a:xfrm>
        </p:spPr>
        <p:txBody>
          <a:bodyPr>
            <a:noAutofit/>
          </a:bodyPr>
          <a:lstStyle/>
          <a:p>
            <a:pPr marL="0" indent="0">
              <a:buNone/>
              <a:tabLst>
                <a:tab pos="92075" algn="l"/>
              </a:tabLst>
            </a:pPr>
            <a:r>
              <a:rPr lang="tr-TR" sz="2400" b="1" dirty="0">
                <a:solidFill>
                  <a:srgbClr val="FFCC00"/>
                </a:solidFill>
              </a:rPr>
              <a:t>Dinamik antropometri :</a:t>
            </a:r>
          </a:p>
          <a:p>
            <a:pPr marL="0" indent="0">
              <a:buNone/>
              <a:tabLst>
                <a:tab pos="92075" algn="l"/>
              </a:tabLst>
            </a:pPr>
            <a:r>
              <a:rPr lang="tr-TR" sz="2400" dirty="0"/>
              <a:t>Hareket halindeki insanın vücudunun ölçüleridir. Yatay ve dikey olarak en fazla ulaşabilme uzaklıkları vb.</a:t>
            </a:r>
          </a:p>
          <a:p>
            <a:pPr marL="0" indent="0">
              <a:buNone/>
              <a:tabLst>
                <a:tab pos="92075" algn="l"/>
              </a:tabLst>
            </a:pPr>
            <a:r>
              <a:rPr lang="tr-TR" sz="2400" dirty="0"/>
              <a:t>İnsanların çalışma düzeninde, çeşitli yönlere uzanması, eğilme, dönme ve görevlerini yerine getirmek üzere kol, bacak ve gövdesini değişik boyutlarda ve devamlı hareket ettirmesi nedeniyle, çeşitli dinamik boyutların ölçülmesine gerek vardır.</a:t>
            </a:r>
          </a:p>
        </p:txBody>
      </p:sp>
      <p:sp>
        <p:nvSpPr>
          <p:cNvPr id="2" name="Metin kutusu 1">
            <a:extLst>
              <a:ext uri="{FF2B5EF4-FFF2-40B4-BE49-F238E27FC236}">
                <a16:creationId xmlns:a16="http://schemas.microsoft.com/office/drawing/2014/main" id="{9655CFA8-FE47-6DE3-5941-D169A3E3394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071226626"/>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a:extLst>
              <a:ext uri="{FF2B5EF4-FFF2-40B4-BE49-F238E27FC236}">
                <a16:creationId xmlns:a16="http://schemas.microsoft.com/office/drawing/2014/main" id="{3835C73A-27DA-0641-F1F8-D83A5861E13F}"/>
              </a:ext>
            </a:extLst>
          </p:cNvPr>
          <p:cNvPicPr>
            <a:picLocks noGrp="1" noChangeAspect="1"/>
          </p:cNvPicPr>
          <p:nvPr>
            <p:ph idx="1"/>
          </p:nvPr>
        </p:nvPicPr>
        <p:blipFill rotWithShape="1">
          <a:blip r:embed="rId2"/>
          <a:srcRect r="50263"/>
          <a:stretch/>
        </p:blipFill>
        <p:spPr>
          <a:xfrm>
            <a:off x="272642" y="1124744"/>
            <a:ext cx="8598716" cy="5001419"/>
          </a:xfrm>
          <a:prstGeom prst="rect">
            <a:avLst/>
          </a:prstGeom>
        </p:spPr>
      </p:pic>
      <p:sp>
        <p:nvSpPr>
          <p:cNvPr id="2" name="Metin kutusu 1">
            <a:extLst>
              <a:ext uri="{FF2B5EF4-FFF2-40B4-BE49-F238E27FC236}">
                <a16:creationId xmlns:a16="http://schemas.microsoft.com/office/drawing/2014/main" id="{575E6BA9-A0E1-9960-CE3D-A3BDDC48CC4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425943858"/>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41ED78-1004-8147-2C32-2C5301455AF7}"/>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4E9FC6A-2095-4D79-5619-42E1689E89C2}"/>
              </a:ext>
            </a:extLst>
          </p:cNvPr>
          <p:cNvSpPr>
            <a:spLocks noGrp="1"/>
          </p:cNvSpPr>
          <p:nvPr>
            <p:ph idx="1"/>
          </p:nvPr>
        </p:nvSpPr>
        <p:spPr>
          <a:xfrm>
            <a:off x="457200" y="692696"/>
            <a:ext cx="8229600" cy="5400600"/>
          </a:xfrm>
        </p:spPr>
        <p:txBody>
          <a:bodyPr>
            <a:noAutofit/>
          </a:bodyPr>
          <a:lstStyle/>
          <a:p>
            <a:pPr marL="0" indent="0">
              <a:buNone/>
              <a:tabLst>
                <a:tab pos="92075" algn="l"/>
              </a:tabLst>
            </a:pPr>
            <a:r>
              <a:rPr lang="tr-TR" sz="2400" dirty="0"/>
              <a:t>Oturma yüksekliği ile oturma derinliği, statik antropometri kapsamında değerlendirilen ve birbirini tamamlayan iki temel ölçüdür. Özellikle uzun süreli ve arkaya yaslanarak yapılan oturma durumlarında, oturma derinliği daha kritik bir faktör haline gelir. </a:t>
            </a:r>
          </a:p>
          <a:p>
            <a:pPr marL="0" indent="0">
              <a:buNone/>
              <a:tabLst>
                <a:tab pos="92075" algn="l"/>
              </a:tabLst>
            </a:pPr>
            <a:r>
              <a:rPr lang="tr-TR" sz="2400" dirty="0"/>
              <a:t>Derinliğin yetersiz olması, oturma yüksekliğindeki uygunsuzluklarla benzer rahatsızlıkları tetikleyebilir. Çünkü yeterli derinlik sağlanmadığında vücut ağırlığı büyük oranda bacaklara ve ayaklara aktarılır; bu durum da zamanla bu bölgelerde ağrıya ve rahatsızlıklara yol açabilir.</a:t>
            </a:r>
          </a:p>
          <a:p>
            <a:pPr marL="0" indent="0">
              <a:buNone/>
              <a:tabLst>
                <a:tab pos="92075" algn="l"/>
              </a:tabLst>
            </a:pPr>
            <a:r>
              <a:rPr lang="tr-TR" sz="2400" dirty="0"/>
              <a:t>Belin doğal eğrisini koruyabilmesi için, gövde ile bacaklar arasındaki açının 130 ila 135 derece arasında olması gerektiği kabul edilmektedir. Bu açının sağlanamadığı pozisyonlar, özellikle öğrencilerde postür bozukluklarına ve uzun vadede kamburluk gibi duruş problemlerine neden olabilir. </a:t>
            </a:r>
          </a:p>
        </p:txBody>
      </p:sp>
      <p:sp>
        <p:nvSpPr>
          <p:cNvPr id="2" name="Metin kutusu 1">
            <a:extLst>
              <a:ext uri="{FF2B5EF4-FFF2-40B4-BE49-F238E27FC236}">
                <a16:creationId xmlns:a16="http://schemas.microsoft.com/office/drawing/2014/main" id="{42AD8754-0733-1574-D019-95F8A032A45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953169643"/>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098EB-9DF0-6E99-3A12-86A276A13668}"/>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F4A32B9-EA8C-18BE-D23D-493D82BBA6E6}"/>
              </a:ext>
            </a:extLst>
          </p:cNvPr>
          <p:cNvSpPr>
            <a:spLocks noGrp="1"/>
          </p:cNvSpPr>
          <p:nvPr>
            <p:ph idx="1"/>
          </p:nvPr>
        </p:nvSpPr>
        <p:spPr>
          <a:xfrm>
            <a:off x="457200" y="692696"/>
            <a:ext cx="8229600" cy="5400600"/>
          </a:xfrm>
        </p:spPr>
        <p:txBody>
          <a:bodyPr>
            <a:normAutofit fontScale="92500" lnSpcReduction="10000"/>
          </a:bodyPr>
          <a:lstStyle/>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r>
              <a:rPr lang="tr-TR" sz="3000" b="1" dirty="0">
                <a:solidFill>
                  <a:srgbClr val="FFCC00"/>
                </a:solidFill>
              </a:rPr>
              <a:t>3. MEKÂNSAL ORGANİZASYON</a:t>
            </a:r>
            <a:r>
              <a:rPr lang="tr-TR" sz="2400" b="1" dirty="0"/>
              <a:t>	</a:t>
            </a:r>
            <a:endParaRPr lang="tr-TR" sz="2800" b="1" dirty="0">
              <a:solidFill>
                <a:srgbClr val="FFCC00"/>
              </a:solidFill>
            </a:endParaRPr>
          </a:p>
        </p:txBody>
      </p:sp>
      <p:sp>
        <p:nvSpPr>
          <p:cNvPr id="2" name="Metin kutusu 1">
            <a:extLst>
              <a:ext uri="{FF2B5EF4-FFF2-40B4-BE49-F238E27FC236}">
                <a16:creationId xmlns:a16="http://schemas.microsoft.com/office/drawing/2014/main" id="{E96ABC98-F84B-7148-DB5F-2940E8A8296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240028166"/>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A1A9E4-BFF5-C6B1-C7A8-02BCED04FF3A}"/>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35300280-EA51-0901-256A-CF71EC215D26}"/>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a:t>
            </a:r>
          </a:p>
          <a:p>
            <a:pPr marL="0" indent="0">
              <a:buNone/>
            </a:pPr>
            <a:endParaRPr lang="tr-TR" sz="2400" b="1" dirty="0">
              <a:solidFill>
                <a:srgbClr val="FFCC00"/>
              </a:solidFill>
            </a:endParaRPr>
          </a:p>
          <a:p>
            <a:pPr marL="0" indent="0">
              <a:buNone/>
            </a:pPr>
            <a:r>
              <a:rPr lang="tr-TR" sz="2200" b="1" dirty="0"/>
              <a:t>Belirli bir kullanım amacına hizmet eden mekânın mekânların biçimlendirilmesine, yani mekânlarla ilgili düzenlemeye mekânsal organizasyon denmektedir. </a:t>
            </a:r>
          </a:p>
          <a:p>
            <a:pPr marL="0" indent="0">
              <a:buNone/>
            </a:pPr>
            <a:endParaRPr lang="tr-TR" sz="2200" b="1" dirty="0"/>
          </a:p>
          <a:p>
            <a:pPr marL="0" indent="0">
              <a:buNone/>
            </a:pPr>
            <a:r>
              <a:rPr lang="tr-TR" sz="2200" b="1" dirty="0"/>
              <a:t>Mekânsal organizasyon yapılırken ihtiyaçların tam ve doğru olarak saptanması, çözümün başarılı olması açısından çok önemlidir (Onat, 1982).</a:t>
            </a:r>
          </a:p>
          <a:p>
            <a:pPr marL="0" indent="0">
              <a:buNone/>
            </a:pPr>
            <a:endParaRPr lang="tr-TR" sz="2200" b="1" dirty="0"/>
          </a:p>
          <a:p>
            <a:pPr marL="0" indent="0">
              <a:buNone/>
            </a:pPr>
            <a:r>
              <a:rPr lang="tr-TR" sz="2200" b="1" dirty="0"/>
              <a:t>Eğitim yapılarında mekânsal organizasyon iki grupta ele alınmaktadır. İlki eğitim yapısı içerisindeki mekânların dizilimi ve mekânlar arasındaki ilişki; diğeri ise tek mekân ölçeğinde o mekân içerisindeki eylem alanlarının örgütlenmesidir. </a:t>
            </a:r>
          </a:p>
        </p:txBody>
      </p:sp>
      <p:sp>
        <p:nvSpPr>
          <p:cNvPr id="2" name="Metin kutusu 1">
            <a:extLst>
              <a:ext uri="{FF2B5EF4-FFF2-40B4-BE49-F238E27FC236}">
                <a16:creationId xmlns:a16="http://schemas.microsoft.com/office/drawing/2014/main" id="{FB53C819-F89C-D11E-2069-147F3210FFA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933183235"/>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035BC-7743-A476-4E02-9EBC0A4F71E3}"/>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EC76B841-692A-D7B5-E2AC-3AB68C2DA379}"/>
              </a:ext>
            </a:extLst>
          </p:cNvPr>
          <p:cNvSpPr>
            <a:spLocks noGrp="1"/>
          </p:cNvSpPr>
          <p:nvPr>
            <p:ph idx="1"/>
          </p:nvPr>
        </p:nvSpPr>
        <p:spPr>
          <a:xfrm>
            <a:off x="457200" y="692696"/>
            <a:ext cx="8229600" cy="5688632"/>
          </a:xfrm>
        </p:spPr>
        <p:txBody>
          <a:bodyPr>
            <a:normAutofit fontScale="92500"/>
          </a:bodyPr>
          <a:lstStyle/>
          <a:p>
            <a:pPr marL="0" indent="0">
              <a:buNone/>
            </a:pPr>
            <a:r>
              <a:rPr lang="tr-TR" sz="2400" b="1" dirty="0">
                <a:solidFill>
                  <a:srgbClr val="FFCC00"/>
                </a:solidFill>
              </a:rPr>
              <a:t>3. MEKANSAL ORGANİZASYON</a:t>
            </a:r>
          </a:p>
          <a:p>
            <a:pPr marL="0" indent="0">
              <a:buNone/>
            </a:pPr>
            <a:endParaRPr lang="tr-TR" sz="2400" b="1" dirty="0">
              <a:solidFill>
                <a:srgbClr val="FFCC00"/>
              </a:solidFill>
            </a:endParaRPr>
          </a:p>
          <a:p>
            <a:pPr marL="0" indent="0">
              <a:buNone/>
            </a:pPr>
            <a:r>
              <a:rPr lang="tr-TR" sz="2200" b="1" dirty="0"/>
              <a:t>Fiziksel yerleşim insanların davranış şekillerini doğrudan etkiler ve bu yüzden de sınıf ortamında çocukların davranışları yönetilirken bu durum göz önünde bulundurulmalıdır. Sınıf içindeki fiziki yerleşim hem doğrudan hem de sınıf yerleşiminin diğer öğrencilere olan etkisi yoluyla öğrencilerin ve öğretmenlerin davranışlarını etkilemektedir (</a:t>
            </a:r>
            <a:r>
              <a:rPr lang="tr-TR" sz="2200" b="1" dirty="0" err="1"/>
              <a:t>Bull</a:t>
            </a:r>
            <a:r>
              <a:rPr lang="tr-TR" sz="2200" b="1" dirty="0"/>
              <a:t> ve </a:t>
            </a:r>
            <a:r>
              <a:rPr lang="tr-TR" sz="2200" b="1" dirty="0" err="1"/>
              <a:t>Solity</a:t>
            </a:r>
            <a:r>
              <a:rPr lang="tr-TR" sz="2200" b="1" dirty="0"/>
              <a:t>, 1987).</a:t>
            </a:r>
          </a:p>
          <a:p>
            <a:pPr marL="0" indent="0">
              <a:buNone/>
            </a:pPr>
            <a:endParaRPr lang="tr-TR" sz="2200" b="1" dirty="0"/>
          </a:p>
          <a:p>
            <a:pPr marL="0" indent="0">
              <a:buNone/>
            </a:pPr>
            <a:r>
              <a:rPr lang="tr-TR" sz="2200" b="1" dirty="0"/>
              <a:t>Yarının yenilikçi okul tasarımına katkı sağlayan dört farklı eğilim ortaya çıkmıştır. Bireysel olarak bu eğilimler geleneksel ilkokul tasarımının oluşmasındaki belirli program bileşenlerinin tasarımında artan katalizör olarak rol oynayabilir. Bununla birlikte daha büyük bir değişimin bileşenleri olarak da görülebilir. </a:t>
            </a:r>
          </a:p>
          <a:p>
            <a:pPr marL="0" indent="0">
              <a:buNone/>
            </a:pPr>
            <a:r>
              <a:rPr lang="tr-TR" sz="2200" b="1" dirty="0"/>
              <a:t>21.yy okullarında çok yaygın ve mekânsal ilişkileri ortaklaşa etkileyen bu eğilimler şunlardır: Yaygın teknoloji, Entegre teneffüs alanları ve proje odaları, özel öğrenme ortamları ve toplum merkezi olarak okullara destek çok fonksiyonlu alanlar (</a:t>
            </a:r>
            <a:r>
              <a:rPr lang="tr-TR" sz="2200" b="1" dirty="0" err="1"/>
              <a:t>Loeffelman</a:t>
            </a:r>
            <a:r>
              <a:rPr lang="tr-TR" sz="2200" b="1" dirty="0"/>
              <a:t>, 2007).</a:t>
            </a:r>
          </a:p>
        </p:txBody>
      </p:sp>
      <p:sp>
        <p:nvSpPr>
          <p:cNvPr id="2" name="Metin kutusu 1">
            <a:extLst>
              <a:ext uri="{FF2B5EF4-FFF2-40B4-BE49-F238E27FC236}">
                <a16:creationId xmlns:a16="http://schemas.microsoft.com/office/drawing/2014/main" id="{5D180A71-4A4F-B7BF-5EDC-6EE341FE0C0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517763835"/>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1CCF2-3F4E-745E-5CF2-0401078960D9}"/>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CFCB0FB8-8E15-37D3-B5CF-050FAEF7EB58}"/>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a:t>
            </a:r>
          </a:p>
          <a:p>
            <a:pPr marL="0" indent="0">
              <a:buNone/>
            </a:pPr>
            <a:endParaRPr lang="tr-TR" sz="2400" b="1" dirty="0">
              <a:solidFill>
                <a:srgbClr val="FFCC00"/>
              </a:solidFill>
            </a:endParaRPr>
          </a:p>
          <a:p>
            <a:pPr marL="0" indent="0">
              <a:buNone/>
            </a:pPr>
            <a:r>
              <a:rPr lang="tr-TR" sz="2200" b="1" dirty="0"/>
              <a:t>Öğrencilerin sınıf içindeki oturma biçimi, sıra ve masaların yerleşim durumu, sınıf içindeki öğretmen-öğrenci etkileşimini etkileyen önemli bir faktördür (Karaçalı, 2006). </a:t>
            </a:r>
          </a:p>
          <a:p>
            <a:pPr marL="0" indent="0">
              <a:buNone/>
            </a:pPr>
            <a:r>
              <a:rPr lang="tr-TR" sz="2200" b="1" dirty="0"/>
              <a:t>Dersliğin düzenlenmesi eğitim ve öğretim sürecinde hem öğrencilerin hem de öğretmenlerin performansını dolaylı olarak etkilemektedir (</a:t>
            </a:r>
            <a:r>
              <a:rPr lang="tr-TR" sz="2200" b="1" dirty="0" err="1"/>
              <a:t>Ramli</a:t>
            </a:r>
            <a:r>
              <a:rPr lang="tr-TR" sz="2200" b="1" dirty="0"/>
              <a:t>, 2014). Başarılı bir yerleşim düzeni, sınıf içi etkileşimi ve öğretimi olumlu yönde etkiler, kaynaklara ulaşmayı kolaylaştırır. </a:t>
            </a:r>
          </a:p>
          <a:p>
            <a:pPr marL="0" indent="0">
              <a:buNone/>
            </a:pPr>
            <a:r>
              <a:rPr lang="tr-TR" sz="2200" b="1" dirty="0"/>
              <a:t>Sınıf organizasyonunda temel ilke, sınıfın, öğrenciler için amaçlanan öğrenme etkinliklerinin gerçekleştirilmesine uygun nitelikte düzenlenmesidir. </a:t>
            </a:r>
          </a:p>
          <a:p>
            <a:pPr marL="0" indent="0">
              <a:buNone/>
            </a:pPr>
            <a:r>
              <a:rPr lang="tr-TR" sz="2200" b="1" dirty="0"/>
              <a:t>Dersin türüne, konusuna ve yapılacak etkinliklere bağlı olarak derslikteki yerleşim düzeninin farklı olması gerekebilir (Uludağ ve Odacı, 2002).</a:t>
            </a:r>
          </a:p>
        </p:txBody>
      </p:sp>
      <p:sp>
        <p:nvSpPr>
          <p:cNvPr id="2" name="Metin kutusu 1">
            <a:extLst>
              <a:ext uri="{FF2B5EF4-FFF2-40B4-BE49-F238E27FC236}">
                <a16:creationId xmlns:a16="http://schemas.microsoft.com/office/drawing/2014/main" id="{26F1FAEC-4EC0-DCB8-2FD6-FD7E3B22C2B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254123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61EA7-E006-7CD8-FF0F-B595D990C6AA}"/>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5E0457A5-12FB-5841-128D-E713B4EA9520}"/>
              </a:ext>
            </a:extLst>
          </p:cNvPr>
          <p:cNvSpPr>
            <a:spLocks noGrp="1"/>
          </p:cNvSpPr>
          <p:nvPr>
            <p:ph idx="1"/>
          </p:nvPr>
        </p:nvSpPr>
        <p:spPr>
          <a:xfrm>
            <a:off x="457200" y="1340768"/>
            <a:ext cx="8229600" cy="4392488"/>
          </a:xfrm>
        </p:spPr>
        <p:txBody>
          <a:bodyPr>
            <a:normAutofit/>
          </a:bodyPr>
          <a:lstStyle/>
          <a:p>
            <a:pPr marL="0" indent="0">
              <a:buNone/>
            </a:pPr>
            <a:r>
              <a:rPr lang="tr-TR" sz="2400" b="1" dirty="0"/>
              <a:t>Eğitim tarihine dair farklı paradigmaların oluşma nedenleri:</a:t>
            </a:r>
          </a:p>
          <a:p>
            <a:pPr marL="0" indent="0">
              <a:buNone/>
            </a:pPr>
            <a:endParaRPr lang="tr-TR" sz="2400" dirty="0"/>
          </a:p>
          <a:p>
            <a:r>
              <a:rPr lang="tr-TR" sz="2400" dirty="0"/>
              <a:t>Her yaklaşımın eğitimi tanımlama biçimi farklıdır</a:t>
            </a:r>
          </a:p>
          <a:p>
            <a:r>
              <a:rPr lang="tr-TR" sz="2400" dirty="0"/>
              <a:t>Ele alınan tarihsel bağlamlar ve kaynaklar değişkendir</a:t>
            </a:r>
          </a:p>
          <a:p>
            <a:r>
              <a:rPr lang="tr-TR" sz="2400" dirty="0"/>
              <a:t>Bilimsel görüş farklılıkları, tarihsel başlangıcı da değiştirmektedir</a:t>
            </a:r>
          </a:p>
        </p:txBody>
      </p:sp>
      <p:sp>
        <p:nvSpPr>
          <p:cNvPr id="2" name="Metin kutusu 1">
            <a:extLst>
              <a:ext uri="{FF2B5EF4-FFF2-40B4-BE49-F238E27FC236}">
                <a16:creationId xmlns:a16="http://schemas.microsoft.com/office/drawing/2014/main" id="{C3F13360-24BE-782F-EE3A-05D4C942B14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355683601"/>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CB4253-E457-410B-4762-E4F2A97B0832}"/>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2F4455F-BE47-B010-9B00-A6B0D2496BE2}"/>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a:t>
            </a:r>
          </a:p>
          <a:p>
            <a:pPr marL="0" indent="0">
              <a:buNone/>
            </a:pPr>
            <a:endParaRPr lang="tr-TR" sz="2400" b="1" dirty="0">
              <a:solidFill>
                <a:srgbClr val="FFCC00"/>
              </a:solidFill>
            </a:endParaRPr>
          </a:p>
          <a:p>
            <a:pPr marL="0" indent="0">
              <a:buNone/>
            </a:pPr>
            <a:r>
              <a:rPr lang="tr-TR" sz="2200" b="1" dirty="0" err="1"/>
              <a:t>Loughlin</a:t>
            </a:r>
            <a:r>
              <a:rPr lang="tr-TR" sz="2200" b="1" dirty="0"/>
              <a:t> ve </a:t>
            </a:r>
            <a:r>
              <a:rPr lang="tr-TR" sz="2200" b="1" dirty="0" err="1"/>
              <a:t>Suina’ya</a:t>
            </a:r>
            <a:r>
              <a:rPr lang="tr-TR" sz="2200" b="1" dirty="0"/>
              <a:t> (1982) göre sınıf ortamının organizasyonu öğrenme sürecini destekleyen bir araçtır ve derslik düzeni, geleneksel düşüncede yer alan masa, sandalye ve dolaplardan çok daha fazlasını kapsamaktadır. </a:t>
            </a:r>
          </a:p>
          <a:p>
            <a:pPr marL="0" indent="0">
              <a:buNone/>
            </a:pPr>
            <a:r>
              <a:rPr lang="tr-TR" sz="2200" b="1" dirty="0" err="1"/>
              <a:t>Daly</a:t>
            </a:r>
            <a:r>
              <a:rPr lang="tr-TR" sz="2200" b="1" dirty="0"/>
              <a:t> ve Suite (1982), yaptıkları bir çalışmada öğretmen masasına ve yazı tahtasına yakın olan öğrencilerin kenarda ve arkada oturanlara oranla daha avantajlı olduğunu ve öğretmenlerin ön sıralarda oturan öğrencilerle daha çok ilgilenebildiğini tespit etmiştir.</a:t>
            </a:r>
          </a:p>
        </p:txBody>
      </p:sp>
      <p:sp>
        <p:nvSpPr>
          <p:cNvPr id="2" name="Metin kutusu 1">
            <a:extLst>
              <a:ext uri="{FF2B5EF4-FFF2-40B4-BE49-F238E27FC236}">
                <a16:creationId xmlns:a16="http://schemas.microsoft.com/office/drawing/2014/main" id="{B93FDCEC-F220-FEDE-123B-33DE85600BD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33767150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64B76-E7D6-04DA-7CB5-82FBA5801BAB}"/>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E7653312-6271-1D9D-415F-3FE1BDCE7BB3}"/>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a:t>
            </a:r>
          </a:p>
          <a:p>
            <a:pPr marL="0" indent="0">
              <a:buNone/>
            </a:pPr>
            <a:endParaRPr lang="tr-TR" sz="1100" b="1" dirty="0">
              <a:solidFill>
                <a:srgbClr val="FFCC00"/>
              </a:solidFill>
            </a:endParaRPr>
          </a:p>
          <a:p>
            <a:pPr marL="0" indent="0">
              <a:buNone/>
            </a:pPr>
            <a:r>
              <a:rPr lang="tr-TR" sz="2200" b="1" dirty="0"/>
              <a:t>Çok fonksiyonlu mekânlar hem boyut hem de oran olarak tek fonksiyon odaklı değil, kolaylıkla ayarlanabilir mobilya ile donatılması gereken mekânlardır. Mobilya, akustik, ses sistemleri ve aydınlatmanın dikkatli değerlendirilmesi bu tarz mekânların tasarımında oldukça önemlidir (</a:t>
            </a:r>
            <a:r>
              <a:rPr lang="tr-TR" sz="2200" b="1" dirty="0" err="1"/>
              <a:t>Loeffelman</a:t>
            </a:r>
            <a:r>
              <a:rPr lang="tr-TR" sz="2200" b="1" dirty="0"/>
              <a:t>, 2007).</a:t>
            </a:r>
          </a:p>
        </p:txBody>
      </p:sp>
      <p:pic>
        <p:nvPicPr>
          <p:cNvPr id="3" name="Resim 2">
            <a:extLst>
              <a:ext uri="{FF2B5EF4-FFF2-40B4-BE49-F238E27FC236}">
                <a16:creationId xmlns:a16="http://schemas.microsoft.com/office/drawing/2014/main" id="{ACD9FA47-7CBC-F19B-A121-449337C86F73}"/>
              </a:ext>
            </a:extLst>
          </p:cNvPr>
          <p:cNvPicPr>
            <a:picLocks noChangeAspect="1"/>
          </p:cNvPicPr>
          <p:nvPr/>
        </p:nvPicPr>
        <p:blipFill>
          <a:blip r:embed="rId2"/>
          <a:stretch>
            <a:fillRect/>
          </a:stretch>
        </p:blipFill>
        <p:spPr>
          <a:xfrm>
            <a:off x="1266465" y="3333904"/>
            <a:ext cx="6611070" cy="3111515"/>
          </a:xfrm>
          <a:prstGeom prst="rect">
            <a:avLst/>
          </a:prstGeom>
        </p:spPr>
      </p:pic>
      <p:sp>
        <p:nvSpPr>
          <p:cNvPr id="6" name="Metin kutusu 5">
            <a:extLst>
              <a:ext uri="{FF2B5EF4-FFF2-40B4-BE49-F238E27FC236}">
                <a16:creationId xmlns:a16="http://schemas.microsoft.com/office/drawing/2014/main" id="{CF35DEF0-0D5A-583D-422C-C92D46CB597B}"/>
              </a:ext>
            </a:extLst>
          </p:cNvPr>
          <p:cNvSpPr txBox="1"/>
          <p:nvPr/>
        </p:nvSpPr>
        <p:spPr>
          <a:xfrm>
            <a:off x="2123728" y="6445419"/>
            <a:ext cx="5556089" cy="369332"/>
          </a:xfrm>
          <a:prstGeom prst="rect">
            <a:avLst/>
          </a:prstGeom>
          <a:noFill/>
        </p:spPr>
        <p:txBody>
          <a:bodyPr wrap="square">
            <a:spAutoFit/>
          </a:bodyPr>
          <a:lstStyle/>
          <a:p>
            <a:r>
              <a:rPr lang="tr-TR" b="1" dirty="0"/>
              <a:t>Çok fonksiyonlu derslik (</a:t>
            </a:r>
            <a:r>
              <a:rPr lang="tr-TR" b="1" dirty="0" err="1"/>
              <a:t>Moore</a:t>
            </a:r>
            <a:r>
              <a:rPr lang="tr-TR" b="1" dirty="0"/>
              <a:t> </a:t>
            </a:r>
            <a:r>
              <a:rPr lang="tr-TR" b="1" dirty="0" err="1"/>
              <a:t>and</a:t>
            </a:r>
            <a:r>
              <a:rPr lang="tr-TR" b="1" dirty="0"/>
              <a:t> </a:t>
            </a:r>
            <a:r>
              <a:rPr lang="tr-TR" b="1" dirty="0" err="1"/>
              <a:t>Lackney</a:t>
            </a:r>
            <a:r>
              <a:rPr lang="tr-TR" b="1" dirty="0"/>
              <a:t>, 1994).</a:t>
            </a:r>
          </a:p>
        </p:txBody>
      </p:sp>
      <p:sp>
        <p:nvSpPr>
          <p:cNvPr id="2" name="Metin kutusu 1">
            <a:extLst>
              <a:ext uri="{FF2B5EF4-FFF2-40B4-BE49-F238E27FC236}">
                <a16:creationId xmlns:a16="http://schemas.microsoft.com/office/drawing/2014/main" id="{93F7D0CB-0729-D185-4ECE-78C5EC88CF3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952581244"/>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F309B4-469D-45F6-18FE-554406FE051C}"/>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4C2672F-0DCD-CF9D-5A8F-BF1E5A8E667E}"/>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a:t>
            </a:r>
          </a:p>
          <a:p>
            <a:pPr marL="0" indent="0">
              <a:buNone/>
            </a:pPr>
            <a:endParaRPr lang="tr-TR" sz="1100" b="1" dirty="0">
              <a:solidFill>
                <a:srgbClr val="FFCC00"/>
              </a:solidFill>
            </a:endParaRPr>
          </a:p>
          <a:p>
            <a:pPr marL="0" indent="0">
              <a:buNone/>
            </a:pPr>
            <a:r>
              <a:rPr lang="tr-TR" sz="2200" b="1" dirty="0"/>
              <a:t>Dersliklerin esnek tasarlanması hem farklı ders içeriklerine uyumlu sağlayacak hem de büyük veya küçük grup çalışmalarına izin verecek özellikleri barındırabilmesini sağlar. </a:t>
            </a:r>
          </a:p>
          <a:p>
            <a:pPr marL="0" indent="0">
              <a:buNone/>
            </a:pPr>
            <a:endParaRPr lang="tr-TR" sz="2200" b="1" dirty="0"/>
          </a:p>
          <a:p>
            <a:pPr marL="0" indent="0">
              <a:buNone/>
            </a:pPr>
            <a:r>
              <a:rPr lang="tr-TR" sz="2200" b="1" dirty="0"/>
              <a:t>Derslik içerisinde tekli, ikili veya araçlı sunumlarda kullanılması için birçok ek öğrenme mekânına ihtiyaç bulunmaktadır bu mekânlar aynı zamanda öğrenme mekânını çeşitlendirmek için gereklidir (</a:t>
            </a:r>
            <a:r>
              <a:rPr lang="tr-TR" sz="2200" b="1" dirty="0" err="1"/>
              <a:t>Moore</a:t>
            </a:r>
            <a:r>
              <a:rPr lang="tr-TR" sz="2200" b="1" dirty="0"/>
              <a:t> ve </a:t>
            </a:r>
            <a:r>
              <a:rPr lang="tr-TR" sz="2200" b="1" dirty="0" err="1"/>
              <a:t>Lackney</a:t>
            </a:r>
            <a:r>
              <a:rPr lang="tr-TR" sz="2200" b="1" dirty="0"/>
              <a:t>, 1994; </a:t>
            </a:r>
            <a:r>
              <a:rPr lang="tr-TR" sz="2200" b="1" dirty="0" err="1"/>
              <a:t>Tokman</a:t>
            </a:r>
            <a:r>
              <a:rPr lang="tr-TR" sz="2200" b="1" dirty="0"/>
              <a:t> ve Yavaşlı; 1998).</a:t>
            </a:r>
          </a:p>
        </p:txBody>
      </p:sp>
      <p:sp>
        <p:nvSpPr>
          <p:cNvPr id="2" name="Metin kutusu 1">
            <a:extLst>
              <a:ext uri="{FF2B5EF4-FFF2-40B4-BE49-F238E27FC236}">
                <a16:creationId xmlns:a16="http://schemas.microsoft.com/office/drawing/2014/main" id="{1B1F7A84-21D5-E1FD-B81E-07D9D89D3D9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549324474"/>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377B7-13D8-CC6B-19D6-ED483AB1A898}"/>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AB77470C-BDFF-16AF-0A2B-7668554FDB33}"/>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a:t>
            </a:r>
          </a:p>
          <a:p>
            <a:pPr marL="0" indent="0">
              <a:buNone/>
            </a:pPr>
            <a:endParaRPr lang="tr-TR" sz="1100" b="1" dirty="0">
              <a:solidFill>
                <a:srgbClr val="FFCC00"/>
              </a:solidFill>
            </a:endParaRPr>
          </a:p>
        </p:txBody>
      </p:sp>
      <p:pic>
        <p:nvPicPr>
          <p:cNvPr id="4" name="Resim 3">
            <a:extLst>
              <a:ext uri="{FF2B5EF4-FFF2-40B4-BE49-F238E27FC236}">
                <a16:creationId xmlns:a16="http://schemas.microsoft.com/office/drawing/2014/main" id="{D74E87C6-0D11-4F29-6ED3-B4E69FC3DF39}"/>
              </a:ext>
            </a:extLst>
          </p:cNvPr>
          <p:cNvPicPr>
            <a:picLocks noChangeAspect="1"/>
          </p:cNvPicPr>
          <p:nvPr/>
        </p:nvPicPr>
        <p:blipFill>
          <a:blip r:embed="rId2"/>
          <a:stretch>
            <a:fillRect/>
          </a:stretch>
        </p:blipFill>
        <p:spPr>
          <a:xfrm>
            <a:off x="606469" y="1628800"/>
            <a:ext cx="7931062" cy="4176464"/>
          </a:xfrm>
          <a:prstGeom prst="rect">
            <a:avLst/>
          </a:prstGeom>
        </p:spPr>
      </p:pic>
      <p:sp>
        <p:nvSpPr>
          <p:cNvPr id="8" name="Metin kutusu 7">
            <a:extLst>
              <a:ext uri="{FF2B5EF4-FFF2-40B4-BE49-F238E27FC236}">
                <a16:creationId xmlns:a16="http://schemas.microsoft.com/office/drawing/2014/main" id="{A50E0341-8D6A-6044-C9F5-AD26CB5A35CB}"/>
              </a:ext>
            </a:extLst>
          </p:cNvPr>
          <p:cNvSpPr txBox="1"/>
          <p:nvPr/>
        </p:nvSpPr>
        <p:spPr>
          <a:xfrm>
            <a:off x="2051720" y="5980638"/>
            <a:ext cx="5526360" cy="369332"/>
          </a:xfrm>
          <a:prstGeom prst="rect">
            <a:avLst/>
          </a:prstGeom>
          <a:noFill/>
        </p:spPr>
        <p:txBody>
          <a:bodyPr wrap="square">
            <a:spAutoFit/>
          </a:bodyPr>
          <a:lstStyle/>
          <a:p>
            <a:r>
              <a:rPr lang="tr-TR" b="1" dirty="0"/>
              <a:t>Grup aktivite alanları (</a:t>
            </a:r>
            <a:r>
              <a:rPr lang="tr-TR" b="1" dirty="0" err="1"/>
              <a:t>Moore</a:t>
            </a:r>
            <a:r>
              <a:rPr lang="tr-TR" b="1" dirty="0"/>
              <a:t> ve </a:t>
            </a:r>
            <a:r>
              <a:rPr lang="tr-TR" b="1" dirty="0" err="1"/>
              <a:t>Lackney</a:t>
            </a:r>
            <a:r>
              <a:rPr lang="tr-TR" b="1" dirty="0"/>
              <a:t>, 1994)</a:t>
            </a:r>
          </a:p>
        </p:txBody>
      </p:sp>
      <p:sp>
        <p:nvSpPr>
          <p:cNvPr id="2" name="Metin kutusu 1">
            <a:extLst>
              <a:ext uri="{FF2B5EF4-FFF2-40B4-BE49-F238E27FC236}">
                <a16:creationId xmlns:a16="http://schemas.microsoft.com/office/drawing/2014/main" id="{22B20043-CF54-0B73-97AA-07412025666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77456153"/>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CF5E46-89A1-1A68-3B52-B756CC2A63D0}"/>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BD90CDF1-C2A9-7B22-5179-2302B36BBDE3}"/>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a:t>
            </a:r>
          </a:p>
          <a:p>
            <a:pPr marL="0" indent="0">
              <a:buNone/>
            </a:pPr>
            <a:endParaRPr lang="tr-TR" sz="1100" b="1" dirty="0">
              <a:solidFill>
                <a:srgbClr val="FFCC00"/>
              </a:solidFill>
            </a:endParaRPr>
          </a:p>
          <a:p>
            <a:pPr marL="0" indent="0">
              <a:buNone/>
            </a:pPr>
            <a:r>
              <a:rPr lang="tr-TR" sz="2200" b="1" dirty="0"/>
              <a:t>Okulun derslik büyüklüğü o derslikte öğrenim görecek en fazla öğrenci grubu büyüklüğüne, öğrencilerin yaşına, öğrenim düzeylerine ve derslikte yapılacak etkinliklere göre hazırlanmalı ve biçimlendirilmelidir (Zorlu ve Erbay, 2011). </a:t>
            </a:r>
          </a:p>
          <a:p>
            <a:pPr marL="0" indent="0">
              <a:buNone/>
            </a:pPr>
            <a:endParaRPr lang="tr-TR" sz="2200" b="1" dirty="0"/>
          </a:p>
          <a:p>
            <a:pPr marL="0" indent="0">
              <a:buNone/>
            </a:pPr>
            <a:r>
              <a:rPr lang="tr-TR" sz="2200" b="1" dirty="0"/>
              <a:t>Milli Eğitim Bakanlığınca belirlenen standartlarda 30 öğrenci için 48 m2 derslik alanı önerilmektedir. Bu durumda öğrenci başına 1,6 m2 derslik alanı düşmektedir. Kullanım alanları açısından ülkemizdeki okullara bakıldığında farklı büyüklüklerde dersliklerin olduğu görülmektedir.</a:t>
            </a:r>
          </a:p>
        </p:txBody>
      </p:sp>
      <p:sp>
        <p:nvSpPr>
          <p:cNvPr id="2" name="Metin kutusu 1">
            <a:extLst>
              <a:ext uri="{FF2B5EF4-FFF2-40B4-BE49-F238E27FC236}">
                <a16:creationId xmlns:a16="http://schemas.microsoft.com/office/drawing/2014/main" id="{4FF371BC-8778-3E1F-E470-1018A42BBC4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88205221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55F16-89DF-5671-9201-C4C7D3393E67}"/>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60DEB9F9-7630-BFEB-5B8A-CA6D5EEBE7D9}"/>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a:t>
            </a:r>
          </a:p>
          <a:p>
            <a:pPr marL="0" indent="0">
              <a:buNone/>
            </a:pPr>
            <a:endParaRPr lang="tr-TR" sz="1100" b="1" dirty="0">
              <a:solidFill>
                <a:srgbClr val="FFCC00"/>
              </a:solidFill>
            </a:endParaRPr>
          </a:p>
        </p:txBody>
      </p:sp>
      <p:pic>
        <p:nvPicPr>
          <p:cNvPr id="3" name="Resim 2">
            <a:extLst>
              <a:ext uri="{FF2B5EF4-FFF2-40B4-BE49-F238E27FC236}">
                <a16:creationId xmlns:a16="http://schemas.microsoft.com/office/drawing/2014/main" id="{4F845CA9-6632-20C2-08DC-04587AD9BD98}"/>
              </a:ext>
            </a:extLst>
          </p:cNvPr>
          <p:cNvPicPr>
            <a:picLocks noChangeAspect="1"/>
          </p:cNvPicPr>
          <p:nvPr/>
        </p:nvPicPr>
        <p:blipFill>
          <a:blip r:embed="rId2"/>
          <a:stretch>
            <a:fillRect/>
          </a:stretch>
        </p:blipFill>
        <p:spPr>
          <a:xfrm>
            <a:off x="462116" y="1555955"/>
            <a:ext cx="8219768" cy="3746090"/>
          </a:xfrm>
          <a:prstGeom prst="rect">
            <a:avLst/>
          </a:prstGeom>
        </p:spPr>
      </p:pic>
      <p:sp>
        <p:nvSpPr>
          <p:cNvPr id="6" name="Metin kutusu 5">
            <a:extLst>
              <a:ext uri="{FF2B5EF4-FFF2-40B4-BE49-F238E27FC236}">
                <a16:creationId xmlns:a16="http://schemas.microsoft.com/office/drawing/2014/main" id="{1BDC102A-734A-87E2-5D5B-83071FDA5BE6}"/>
              </a:ext>
            </a:extLst>
          </p:cNvPr>
          <p:cNvSpPr txBox="1"/>
          <p:nvPr/>
        </p:nvSpPr>
        <p:spPr>
          <a:xfrm>
            <a:off x="2555776" y="5472354"/>
            <a:ext cx="4572000" cy="369332"/>
          </a:xfrm>
          <a:prstGeom prst="rect">
            <a:avLst/>
          </a:prstGeom>
          <a:noFill/>
        </p:spPr>
        <p:txBody>
          <a:bodyPr wrap="square">
            <a:spAutoFit/>
          </a:bodyPr>
          <a:lstStyle/>
          <a:p>
            <a:r>
              <a:rPr lang="tr-TR" sz="1800" b="1" i="0" u="none" strike="noStrike" baseline="0" dirty="0"/>
              <a:t>Küçük derslikler (</a:t>
            </a:r>
            <a:r>
              <a:rPr lang="tr-TR" sz="1800" b="1" i="0" u="none" strike="noStrike" baseline="0" dirty="0" err="1"/>
              <a:t>Moore</a:t>
            </a:r>
            <a:r>
              <a:rPr lang="tr-TR" sz="1800" b="1" i="0" u="none" strike="noStrike" baseline="0" dirty="0"/>
              <a:t> ve </a:t>
            </a:r>
            <a:r>
              <a:rPr lang="tr-TR" sz="1800" b="1" i="0" u="none" strike="noStrike" baseline="0" dirty="0" err="1"/>
              <a:t>Lackney</a:t>
            </a:r>
            <a:r>
              <a:rPr lang="tr-TR" sz="1800" b="1" i="0" u="none" strike="noStrike" baseline="0" dirty="0"/>
              <a:t>, 1994)</a:t>
            </a:r>
            <a:endParaRPr lang="tr-TR" b="1" dirty="0"/>
          </a:p>
        </p:txBody>
      </p:sp>
      <p:sp>
        <p:nvSpPr>
          <p:cNvPr id="2" name="Metin kutusu 1">
            <a:extLst>
              <a:ext uri="{FF2B5EF4-FFF2-40B4-BE49-F238E27FC236}">
                <a16:creationId xmlns:a16="http://schemas.microsoft.com/office/drawing/2014/main" id="{AEE053BF-33F5-CA6F-1E87-A48091FDBD3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324196369"/>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803062-9502-A51F-83DF-40D26C8ECF4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C6C97428-1D41-EE63-B334-C594B0CFDA16}"/>
              </a:ext>
            </a:extLst>
          </p:cNvPr>
          <p:cNvSpPr>
            <a:spLocks noGrp="1"/>
          </p:cNvSpPr>
          <p:nvPr>
            <p:ph idx="1"/>
          </p:nvPr>
        </p:nvSpPr>
        <p:spPr>
          <a:xfrm>
            <a:off x="457200" y="692696"/>
            <a:ext cx="8229600" cy="5688632"/>
          </a:xfrm>
        </p:spPr>
        <p:txBody>
          <a:bodyPr>
            <a:normAutofit lnSpcReduction="10000"/>
          </a:bodyPr>
          <a:lstStyle/>
          <a:p>
            <a:pPr marL="0" indent="0">
              <a:buNone/>
            </a:pPr>
            <a:r>
              <a:rPr lang="tr-TR" sz="2400" b="1" dirty="0">
                <a:solidFill>
                  <a:srgbClr val="FFCC00"/>
                </a:solidFill>
              </a:rPr>
              <a:t>3. MEKANSAL ORGANİZASYON</a:t>
            </a:r>
          </a:p>
          <a:p>
            <a:pPr marL="0" indent="0">
              <a:buNone/>
            </a:pPr>
            <a:endParaRPr lang="tr-TR" sz="1100" b="1" dirty="0">
              <a:solidFill>
                <a:srgbClr val="FFCC00"/>
              </a:solidFill>
            </a:endParaRPr>
          </a:p>
          <a:p>
            <a:pPr marL="0" indent="0">
              <a:buNone/>
            </a:pPr>
            <a:r>
              <a:rPr lang="tr-TR" sz="2200" b="1" dirty="0"/>
              <a:t>Derslikteki ideal öğrenci sayısı, her ne kadar ülkelerin eğitim imkânlarına bağlı olarak değişse de eğitimci ve uzmanlar tarafından genel olarak otuzun üstünde olması istenmemektedir. Ancak ideal bir öğrenci sayısının olmadığı, bu durumun dersin niteliğine, eğitim düzeyine ve türüne göre değişebileceği düşüncesi vardır. </a:t>
            </a:r>
          </a:p>
          <a:p>
            <a:pPr marL="0" indent="0">
              <a:buNone/>
            </a:pPr>
            <a:endParaRPr lang="tr-TR" sz="2200" b="1" dirty="0"/>
          </a:p>
          <a:p>
            <a:pPr marL="0" indent="0">
              <a:buNone/>
            </a:pPr>
            <a:r>
              <a:rPr lang="tr-TR" sz="2200" b="1" dirty="0"/>
              <a:t>İlk yıllarda öğrenciler öğretmenin yardımına daha çok gereksinim duymaktadır. Bu nedenle ilk sınıflarda öğrenci sayısının az olması gerekmektedir. Gerektiğinde sınıf düzeyi ile birlikte bu sayının yükseltilmesi uygun olur. </a:t>
            </a:r>
          </a:p>
          <a:p>
            <a:pPr marL="0" indent="0">
              <a:buNone/>
            </a:pPr>
            <a:endParaRPr lang="tr-TR" sz="2200" b="1" dirty="0"/>
          </a:p>
          <a:p>
            <a:pPr marL="0" indent="0">
              <a:buNone/>
            </a:pPr>
            <a:r>
              <a:rPr lang="tr-TR" sz="2200" b="1" dirty="0"/>
              <a:t>Yapılan araştırmalar öğrenci sayısı ile başarı arasında ilişki olduğunu, öğrenci sayısının az olduğu sınıflarda başarının ve öğrenmenin öğrenci sayısı çok olan sınıflara göre daha yüksek olduğunu ortaya koymaktadır (Aydın, 1988; </a:t>
            </a:r>
            <a:r>
              <a:rPr lang="tr-TR" sz="2200" b="1" dirty="0" err="1"/>
              <a:t>Griffth</a:t>
            </a:r>
            <a:r>
              <a:rPr lang="tr-TR" sz="2200" b="1" dirty="0"/>
              <a:t>, 1998; Başar, 1999).</a:t>
            </a:r>
          </a:p>
          <a:p>
            <a:pPr marL="0" indent="0">
              <a:buNone/>
            </a:pPr>
            <a:endParaRPr lang="tr-TR" sz="2200" b="1" dirty="0"/>
          </a:p>
        </p:txBody>
      </p:sp>
      <p:sp>
        <p:nvSpPr>
          <p:cNvPr id="2" name="Metin kutusu 1">
            <a:extLst>
              <a:ext uri="{FF2B5EF4-FFF2-40B4-BE49-F238E27FC236}">
                <a16:creationId xmlns:a16="http://schemas.microsoft.com/office/drawing/2014/main" id="{D919F97E-8611-D574-670C-76AE5DDD145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671446676"/>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B5364F-70F4-56C4-A111-A50AC670F1C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D69D70EC-37BE-272C-6695-03358D1C501C}"/>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 – Mekân içi</a:t>
            </a:r>
          </a:p>
          <a:p>
            <a:pPr marL="0" indent="0">
              <a:buNone/>
            </a:pPr>
            <a:endParaRPr lang="tr-TR" sz="1100" b="1" dirty="0">
              <a:solidFill>
                <a:srgbClr val="FFCC00"/>
              </a:solidFill>
            </a:endParaRPr>
          </a:p>
          <a:p>
            <a:pPr marL="0" indent="0">
              <a:buNone/>
            </a:pPr>
            <a:r>
              <a:rPr lang="tr-TR" sz="2200" b="1" dirty="0"/>
              <a:t>Dersliklerde sıraların yerleşiminde kullanılan başlıca yaklaşımlar şunlardır: </a:t>
            </a:r>
          </a:p>
          <a:p>
            <a:pPr marL="0" indent="0">
              <a:buNone/>
            </a:pPr>
            <a:endParaRPr lang="tr-TR" sz="2200" b="1" dirty="0"/>
          </a:p>
        </p:txBody>
      </p:sp>
      <p:pic>
        <p:nvPicPr>
          <p:cNvPr id="3" name="Resim 2">
            <a:extLst>
              <a:ext uri="{FF2B5EF4-FFF2-40B4-BE49-F238E27FC236}">
                <a16:creationId xmlns:a16="http://schemas.microsoft.com/office/drawing/2014/main" id="{FB3B6366-4363-DE26-1E66-E9A946391955}"/>
              </a:ext>
            </a:extLst>
          </p:cNvPr>
          <p:cNvPicPr>
            <a:picLocks noChangeAspect="1"/>
          </p:cNvPicPr>
          <p:nvPr/>
        </p:nvPicPr>
        <p:blipFill>
          <a:blip r:embed="rId2"/>
          <a:stretch>
            <a:fillRect/>
          </a:stretch>
        </p:blipFill>
        <p:spPr>
          <a:xfrm rot="5400000">
            <a:off x="5928612" y="3176244"/>
            <a:ext cx="3608679" cy="1857408"/>
          </a:xfrm>
          <a:prstGeom prst="rect">
            <a:avLst/>
          </a:prstGeom>
        </p:spPr>
      </p:pic>
      <p:sp>
        <p:nvSpPr>
          <p:cNvPr id="4" name="Metin kutusu 3">
            <a:extLst>
              <a:ext uri="{FF2B5EF4-FFF2-40B4-BE49-F238E27FC236}">
                <a16:creationId xmlns:a16="http://schemas.microsoft.com/office/drawing/2014/main" id="{068B0D50-3FA4-1C11-A470-C5B29C3A25E0}"/>
              </a:ext>
            </a:extLst>
          </p:cNvPr>
          <p:cNvSpPr txBox="1"/>
          <p:nvPr/>
        </p:nvSpPr>
        <p:spPr>
          <a:xfrm>
            <a:off x="482344" y="2263476"/>
            <a:ext cx="5961864" cy="3816429"/>
          </a:xfrm>
          <a:prstGeom prst="rect">
            <a:avLst/>
          </a:prstGeom>
          <a:noFill/>
        </p:spPr>
        <p:txBody>
          <a:bodyPr wrap="square">
            <a:spAutoFit/>
          </a:bodyPr>
          <a:lstStyle/>
          <a:p>
            <a:pPr marL="457200" indent="-457200">
              <a:buFont typeface="+mj-lt"/>
              <a:buAutoNum type="arabicPeriod"/>
            </a:pPr>
            <a:r>
              <a:rPr lang="tr-TR" sz="2200" b="1" dirty="0">
                <a:solidFill>
                  <a:srgbClr val="FFCC00"/>
                </a:solidFill>
              </a:rPr>
              <a:t>Klasik yerleşim düzeni: </a:t>
            </a:r>
            <a:r>
              <a:rPr lang="tr-TR" sz="2200" b="1" dirty="0"/>
              <a:t>Öğrenci sıralarının sütun ve kolon şeklinde yerleştirildiği, öğrencilerin büyük bölümünün birbirini göremediği yerleşim düzenidir. Bütün öğrenciler tahtayı ve öğretmeni görmektedir. Bu düzen daha çok dinlenme ve not tutma tarzında etkinlikler için uygundur. Dikkat öğretmene yoğunlaşmıştır ve öğrenci katılımı ve iletişimi sınırlıdır. Sınıftaki etkileşim çoğunlukla tek yönlüdür (Özden, 2002; Vural, 2004).</a:t>
            </a:r>
          </a:p>
        </p:txBody>
      </p:sp>
      <p:sp>
        <p:nvSpPr>
          <p:cNvPr id="2" name="Metin kutusu 1">
            <a:extLst>
              <a:ext uri="{FF2B5EF4-FFF2-40B4-BE49-F238E27FC236}">
                <a16:creationId xmlns:a16="http://schemas.microsoft.com/office/drawing/2014/main" id="{FCE5E4C4-4FCA-0F93-76CE-1AE3FF2A8DBB}"/>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352534772"/>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D901F-D943-CFEC-34AB-62846E2D9D4F}"/>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DC714D70-30B3-8353-909F-35CAC3E2019A}"/>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 – Mekân içi</a:t>
            </a:r>
          </a:p>
          <a:p>
            <a:pPr marL="0" indent="0">
              <a:buNone/>
            </a:pPr>
            <a:endParaRPr lang="tr-TR" sz="1100" b="1" dirty="0">
              <a:solidFill>
                <a:srgbClr val="FFCC00"/>
              </a:solidFill>
            </a:endParaRPr>
          </a:p>
          <a:p>
            <a:pPr marL="0" indent="0">
              <a:buNone/>
            </a:pPr>
            <a:endParaRPr lang="tr-TR" sz="2200" b="1" dirty="0"/>
          </a:p>
          <a:p>
            <a:pPr marL="0" indent="0" algn="just">
              <a:buNone/>
            </a:pPr>
            <a:r>
              <a:rPr lang="tr-TR" sz="2200" b="1" dirty="0">
                <a:solidFill>
                  <a:srgbClr val="FFCC00"/>
                </a:solidFill>
              </a:rPr>
              <a:t>2. Bireysel Yerleşim Düzeni: </a:t>
            </a:r>
            <a:r>
              <a:rPr lang="tr-TR" sz="2200" b="1" dirty="0"/>
              <a:t>bu düzen derin düşünmeyi kolaylaştırır ve her öğrencinin kendi düzeyinde çalışmasına, modüler (paket) öğretime olanak sağlar (</a:t>
            </a:r>
            <a:r>
              <a:rPr lang="tr-TR" sz="2200" b="1" dirty="0" err="1"/>
              <a:t>Hull</a:t>
            </a:r>
            <a:r>
              <a:rPr lang="tr-TR" sz="2200" b="1" dirty="0"/>
              <a:t>, 1990). Bu düzende öğrenci masalar ve oturma yerleri, öğrencilerin yüzleri duvara gelecek şekilde yerleştirilebilir. Öğrenciler masalarında tek olarak oturuyorsa, masalar birbirine çapraz gelecek şekilde, çalışanların birbirinden rahatsız olmayacağı şekil gözetilerek yerleştirilebilir. Bireysel yerleşim düzeninde, öğrencilerin tek başına kullanabildikleri masa ve sandalyeleri vardır. Öğrenciler, öğretmenle ve kendi aralarında farklı amaçlar için bir araya gelebilirler. Öğrenci merkezli bir yerleşim düzenidir</a:t>
            </a:r>
          </a:p>
        </p:txBody>
      </p:sp>
      <p:sp>
        <p:nvSpPr>
          <p:cNvPr id="2" name="Metin kutusu 1">
            <a:extLst>
              <a:ext uri="{FF2B5EF4-FFF2-40B4-BE49-F238E27FC236}">
                <a16:creationId xmlns:a16="http://schemas.microsoft.com/office/drawing/2014/main" id="{6D90B048-1BCD-CEEB-8AE3-A95EFF9032B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906362856"/>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68A702-6F52-2BC6-C334-90E6161CA31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2B810C79-1F0B-6A8B-8016-69B331F1DA24}"/>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 – Mekân içi</a:t>
            </a:r>
          </a:p>
          <a:p>
            <a:pPr marL="0" indent="0">
              <a:buNone/>
            </a:pPr>
            <a:endParaRPr lang="tr-TR" sz="1100" b="1" dirty="0">
              <a:solidFill>
                <a:srgbClr val="FFCC00"/>
              </a:solidFill>
            </a:endParaRPr>
          </a:p>
          <a:p>
            <a:pPr marL="0" indent="0">
              <a:buNone/>
            </a:pPr>
            <a:endParaRPr lang="tr-TR" sz="2200" b="1" dirty="0"/>
          </a:p>
          <a:p>
            <a:pPr marL="0" indent="0" algn="just">
              <a:buNone/>
            </a:pPr>
            <a:r>
              <a:rPr lang="tr-TR" sz="2200" b="1" dirty="0">
                <a:solidFill>
                  <a:srgbClr val="FFCC00"/>
                </a:solidFill>
              </a:rPr>
              <a:t>3. Tek Grup Yerleşim Düzeni: </a:t>
            </a:r>
            <a:r>
              <a:rPr lang="tr-TR" sz="2200" b="1" dirty="0"/>
              <a:t>Sınıfın tamamı bir grup olarak ele alınır. Öğrencilerin yüzleri birbirine dönüktür. Öğrenciler birbirinin ensesini değil, yüzünü görmektedir. Böylelikle ilgi dağılmamakta, farklı eylemlere yönelenler hemen belli olmakta ve ihtiyaçlar çabuk fark edilmektedir. U tipi oturma düzeni de denilen bu düzen, öğrencilerin tamamına söz alma, konuşma, tartışma ve vücut diliyle iletişim imkanı sunar ve herkesi her an görebilme fırsatı verir. Etkili yerleşim düzenlerinden biridir.</a:t>
            </a:r>
          </a:p>
        </p:txBody>
      </p:sp>
      <p:sp>
        <p:nvSpPr>
          <p:cNvPr id="2" name="Metin kutusu 1">
            <a:extLst>
              <a:ext uri="{FF2B5EF4-FFF2-40B4-BE49-F238E27FC236}">
                <a16:creationId xmlns:a16="http://schemas.microsoft.com/office/drawing/2014/main" id="{5437031D-72CB-11D1-4205-5E12D3041A2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168964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C96875-9603-5805-B216-EA772D2B88F2}"/>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A6CEB4AD-0A46-D6E8-4D16-3002FF570441}"/>
              </a:ext>
            </a:extLst>
          </p:cNvPr>
          <p:cNvSpPr>
            <a:spLocks noGrp="1"/>
          </p:cNvSpPr>
          <p:nvPr>
            <p:ph idx="1"/>
          </p:nvPr>
        </p:nvSpPr>
        <p:spPr>
          <a:xfrm>
            <a:off x="457200" y="1340768"/>
            <a:ext cx="8229600" cy="4392488"/>
          </a:xfrm>
        </p:spPr>
        <p:txBody>
          <a:bodyPr>
            <a:normAutofit/>
          </a:bodyPr>
          <a:lstStyle/>
          <a:p>
            <a:pPr marL="0" indent="0">
              <a:buNone/>
            </a:pPr>
            <a:r>
              <a:rPr lang="tr-TR" sz="2400" dirty="0"/>
              <a:t>Eğitim tarihi, tek bir çizgide ilerleyen evrensel bir süreç olarak görülemez.</a:t>
            </a:r>
          </a:p>
          <a:p>
            <a:pPr marL="0" indent="0">
              <a:buNone/>
            </a:pPr>
            <a:endParaRPr lang="tr-TR" sz="2400" dirty="0"/>
          </a:p>
          <a:p>
            <a:r>
              <a:rPr lang="tr-TR" sz="2400" dirty="0"/>
              <a:t>Her ulus, farklı dönemlerde kendi eğitim kurumlarını kurmuş.</a:t>
            </a:r>
          </a:p>
          <a:p>
            <a:r>
              <a:rPr lang="tr-TR" sz="2400" dirty="0"/>
              <a:t>Bu kurumlar, kendi kültürel yapılarına özgü biçimlerde gelişmiştir.</a:t>
            </a:r>
          </a:p>
          <a:p>
            <a:endParaRPr lang="tr-TR" sz="2400" dirty="0"/>
          </a:p>
          <a:p>
            <a:pPr marL="0" indent="0">
              <a:buNone/>
            </a:pPr>
            <a:r>
              <a:rPr lang="tr-TR" sz="2400" dirty="0"/>
              <a:t>Bu nedenle, eğitim tarihini hem genel hatlarıyla hem de ulusal/bölgesel düzeyde incelemek gerekir.</a:t>
            </a:r>
          </a:p>
        </p:txBody>
      </p:sp>
      <p:sp>
        <p:nvSpPr>
          <p:cNvPr id="5" name="Metin kutusu 4">
            <a:extLst>
              <a:ext uri="{FF2B5EF4-FFF2-40B4-BE49-F238E27FC236}">
                <a16:creationId xmlns:a16="http://schemas.microsoft.com/office/drawing/2014/main" id="{E334F903-CE53-96F7-847D-59782185C61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156222705"/>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5B1C4-5B68-4BC1-5380-BA74DD4B58EC}"/>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7C17721-9F97-2B89-E8B3-C78545A0F7EC}"/>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 – Mekân içi</a:t>
            </a:r>
          </a:p>
          <a:p>
            <a:pPr marL="0" indent="0">
              <a:buNone/>
            </a:pPr>
            <a:endParaRPr lang="tr-TR" sz="1100" b="1" dirty="0">
              <a:solidFill>
                <a:srgbClr val="FFCC00"/>
              </a:solidFill>
            </a:endParaRPr>
          </a:p>
          <a:p>
            <a:pPr marL="0" indent="0">
              <a:buNone/>
            </a:pPr>
            <a:endParaRPr lang="tr-TR" sz="2200" b="1" dirty="0"/>
          </a:p>
          <a:p>
            <a:pPr marL="0" indent="0" algn="just">
              <a:buNone/>
            </a:pPr>
            <a:r>
              <a:rPr lang="tr-TR" sz="2200" b="1" dirty="0">
                <a:solidFill>
                  <a:srgbClr val="FFCC00"/>
                </a:solidFill>
              </a:rPr>
              <a:t>3. Çok gruplu yerleşim düzeni:</a:t>
            </a:r>
            <a:r>
              <a:rPr lang="tr-TR" sz="2200" b="1" dirty="0"/>
              <a:t> Öğrencilerde bağımsız çalışma yeteneğinin gelişmesini sağlayabilecek, işbirliğine dayalı oturma düzenidir. Bu düzende sınıf çok merkezli hale gelmekte ve öğretmene bağlı tek merkezli olmaktan çıkmaktadır. Çalışma grupları oluşturularak sınıf yerleşim düzeni gerçekleşir. Ancak bu düzenin uygulanması için sınıfın büyük olması gerekmektedir.</a:t>
            </a:r>
          </a:p>
        </p:txBody>
      </p:sp>
      <p:sp>
        <p:nvSpPr>
          <p:cNvPr id="2" name="Metin kutusu 1">
            <a:extLst>
              <a:ext uri="{FF2B5EF4-FFF2-40B4-BE49-F238E27FC236}">
                <a16:creationId xmlns:a16="http://schemas.microsoft.com/office/drawing/2014/main" id="{418C4B81-FEEF-C85F-CA68-F7F9597061E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637602526"/>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16A83E-914A-A525-04F9-08F1F683710E}"/>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38ECF9E-C427-301F-A016-0E707D78AFB7}"/>
              </a:ext>
            </a:extLst>
          </p:cNvPr>
          <p:cNvSpPr>
            <a:spLocks noGrp="1"/>
          </p:cNvSpPr>
          <p:nvPr>
            <p:ph idx="1"/>
          </p:nvPr>
        </p:nvSpPr>
        <p:spPr>
          <a:xfrm>
            <a:off x="457200" y="692696"/>
            <a:ext cx="8229600" cy="5688632"/>
          </a:xfrm>
        </p:spPr>
        <p:txBody>
          <a:bodyPr>
            <a:normAutofit/>
          </a:bodyPr>
          <a:lstStyle/>
          <a:p>
            <a:pPr marL="0" indent="0">
              <a:buNone/>
            </a:pPr>
            <a:r>
              <a:rPr lang="tr-TR" sz="2400" b="1" dirty="0">
                <a:solidFill>
                  <a:srgbClr val="FFCC00"/>
                </a:solidFill>
              </a:rPr>
              <a:t>3. MEKANSAL ORGANİZASYON – Mekân içi</a:t>
            </a:r>
          </a:p>
          <a:p>
            <a:pPr marL="0" indent="0">
              <a:buNone/>
            </a:pPr>
            <a:endParaRPr lang="tr-TR" sz="1100" b="1" dirty="0">
              <a:solidFill>
                <a:srgbClr val="FFCC00"/>
              </a:solidFill>
            </a:endParaRPr>
          </a:p>
          <a:p>
            <a:pPr marL="0" indent="0">
              <a:buNone/>
            </a:pPr>
            <a:r>
              <a:rPr lang="tr-TR" sz="2200" b="1" dirty="0"/>
              <a:t>Genellikle dersliklerin yönlendirilmesi, okulun yapılacağı arsanın özelliklerine bağlıdır. İklim şartları, manzara, yol vaziyeti, rüzgâr gibi etkenler önemli role sahiptir. </a:t>
            </a:r>
          </a:p>
          <a:p>
            <a:pPr marL="0" indent="0">
              <a:buNone/>
            </a:pPr>
            <a:r>
              <a:rPr lang="tr-TR" sz="2200" b="1" dirty="0"/>
              <a:t>Derslikler yönlendirilirken öğrencilere rahat ve sağlık şartları uygun bir ortamda eğitim vermeyi, mevcut etkenleri bu amacı destekleyecek biçimde kullanmayı faydalı görmektedir. </a:t>
            </a:r>
          </a:p>
          <a:p>
            <a:pPr marL="0" indent="0">
              <a:buNone/>
            </a:pPr>
            <a:r>
              <a:rPr lang="tr-TR" sz="2200" b="1" dirty="0"/>
              <a:t>Mekân tasarımı, derslik ve okul boyutunda öğrencileri doğrudan veya dolaylı olarak etkileyebilmektedir.</a:t>
            </a:r>
          </a:p>
        </p:txBody>
      </p:sp>
      <p:sp>
        <p:nvSpPr>
          <p:cNvPr id="2" name="Metin kutusu 1">
            <a:extLst>
              <a:ext uri="{FF2B5EF4-FFF2-40B4-BE49-F238E27FC236}">
                <a16:creationId xmlns:a16="http://schemas.microsoft.com/office/drawing/2014/main" id="{CB6E369D-0293-A2B7-C6FA-C25321FDB404}"/>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91184074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6D997A6-16AE-0DB0-5D8E-FA01C6B876CB}"/>
              </a:ext>
            </a:extLst>
          </p:cNvPr>
          <p:cNvSpPr>
            <a:spLocks noGrp="1"/>
          </p:cNvSpPr>
          <p:nvPr>
            <p:ph type="title"/>
          </p:nvPr>
        </p:nvSpPr>
        <p:spPr>
          <a:xfrm>
            <a:off x="722313" y="4406900"/>
            <a:ext cx="7772400" cy="1362075"/>
          </a:xfrm>
        </p:spPr>
        <p:txBody>
          <a:bodyPr>
            <a:normAutofit/>
          </a:bodyPr>
          <a:lstStyle/>
          <a:p>
            <a:r>
              <a:rPr lang="tr-TR" sz="2800" cap="none" dirty="0"/>
              <a:t>Dinlediğiniz İçin Teşekkürler</a:t>
            </a:r>
            <a:endParaRPr lang="en-US" sz="2800" cap="none" dirty="0"/>
          </a:p>
        </p:txBody>
      </p:sp>
    </p:spTree>
    <p:extLst>
      <p:ext uri="{BB962C8B-B14F-4D97-AF65-F5344CB8AC3E}">
        <p14:creationId xmlns:p14="http://schemas.microsoft.com/office/powerpoint/2010/main" val="27094349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C9A12-B600-2D8C-8DF7-E606678AE494}"/>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06E5877F-87DD-4BE8-F5C1-8B4B1550D9D6}"/>
              </a:ext>
            </a:extLst>
          </p:cNvPr>
          <p:cNvSpPr>
            <a:spLocks noGrp="1"/>
          </p:cNvSpPr>
          <p:nvPr>
            <p:ph idx="1"/>
          </p:nvPr>
        </p:nvSpPr>
        <p:spPr>
          <a:xfrm>
            <a:off x="457200" y="1340768"/>
            <a:ext cx="8229600" cy="4392488"/>
          </a:xfrm>
        </p:spPr>
        <p:txBody>
          <a:bodyPr>
            <a:normAutofit/>
          </a:bodyPr>
          <a:lstStyle/>
          <a:p>
            <a:pPr marL="0" indent="0">
              <a:buNone/>
            </a:pPr>
            <a:r>
              <a:rPr lang="tr-TR" sz="2400" dirty="0"/>
              <a:t>Tarihsel olarak birçok uygarlıkta eğitim:</a:t>
            </a:r>
          </a:p>
          <a:p>
            <a:pPr marL="0" indent="0">
              <a:buNone/>
            </a:pPr>
            <a:endParaRPr lang="tr-TR" sz="2400" dirty="0"/>
          </a:p>
          <a:p>
            <a:r>
              <a:rPr lang="tr-TR" sz="2400" b="1" dirty="0"/>
              <a:t>Din merkezli</a:t>
            </a:r>
            <a:r>
              <a:rPr lang="tr-TR" sz="2400" dirty="0"/>
              <a:t> başlamış</a:t>
            </a:r>
          </a:p>
          <a:p>
            <a:r>
              <a:rPr lang="tr-TR" sz="2400" dirty="0"/>
              <a:t>Öncelikle dini bilgi aktarımı amacı taşımıştır</a:t>
            </a:r>
          </a:p>
          <a:p>
            <a:r>
              <a:rPr lang="tr-TR" sz="2400" dirty="0"/>
              <a:t>Zamanla diğer bilim dallarının eğitimi de bu kurumlar aracılığıyla yürütülmeye başlanmıştır</a:t>
            </a:r>
          </a:p>
        </p:txBody>
      </p:sp>
      <p:sp>
        <p:nvSpPr>
          <p:cNvPr id="2" name="Metin kutusu 1">
            <a:extLst>
              <a:ext uri="{FF2B5EF4-FFF2-40B4-BE49-F238E27FC236}">
                <a16:creationId xmlns:a16="http://schemas.microsoft.com/office/drawing/2014/main" id="{C695DCAA-3F73-B911-AF27-1568E25C40F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887852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4E4A8F-31FE-F98A-3C3B-27B4973721FE}"/>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743664EF-D532-25A2-A98C-1E16632392B1}"/>
              </a:ext>
            </a:extLst>
          </p:cNvPr>
          <p:cNvSpPr>
            <a:spLocks noGrp="1"/>
          </p:cNvSpPr>
          <p:nvPr>
            <p:ph idx="1"/>
          </p:nvPr>
        </p:nvSpPr>
        <p:spPr>
          <a:xfrm>
            <a:off x="457200" y="980728"/>
            <a:ext cx="8229600" cy="5688632"/>
          </a:xfrm>
        </p:spPr>
        <p:txBody>
          <a:bodyPr>
            <a:normAutofit/>
          </a:bodyPr>
          <a:lstStyle/>
          <a:p>
            <a:endParaRPr lang="tr-TR" sz="2400" dirty="0"/>
          </a:p>
          <a:p>
            <a:endParaRPr lang="tr-TR" sz="2400" dirty="0"/>
          </a:p>
          <a:p>
            <a:r>
              <a:rPr lang="tr-TR" sz="2400" dirty="0"/>
              <a:t>Türk eğitim tarihi, Orta Asya’daki ilk dönemlerden başlayarak günümüze kadar uzanan süreçte Türk toplumlarının eğitim ve öğretimle ilgili tüm faaliyetlerini kapsar.</a:t>
            </a:r>
          </a:p>
          <a:p>
            <a:endParaRPr lang="tr-TR" sz="2400" dirty="0"/>
          </a:p>
          <a:p>
            <a:r>
              <a:rPr lang="tr-TR" sz="2400" dirty="0"/>
              <a:t>Bu tarihsel süreç, çok uzun bir döneme yayıldığı ve çeşitli coğrafyalarda geliştiği için sistemli bir şekilde ele alınması oldukça zordur.</a:t>
            </a:r>
          </a:p>
        </p:txBody>
      </p:sp>
      <p:sp>
        <p:nvSpPr>
          <p:cNvPr id="2" name="Metin kutusu 1">
            <a:extLst>
              <a:ext uri="{FF2B5EF4-FFF2-40B4-BE49-F238E27FC236}">
                <a16:creationId xmlns:a16="http://schemas.microsoft.com/office/drawing/2014/main" id="{BA0CF604-38F3-7D61-D351-33C4FA10B72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164720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48680"/>
            <a:ext cx="8229600" cy="6309320"/>
          </a:xfrm>
        </p:spPr>
        <p:txBody>
          <a:bodyPr>
            <a:noAutofit/>
          </a:bodyPr>
          <a:lstStyle/>
          <a:p>
            <a:endParaRPr lang="tr-TR" sz="600" b="1" dirty="0"/>
          </a:p>
          <a:p>
            <a:pPr marL="0" indent="0">
              <a:buNone/>
            </a:pPr>
            <a:r>
              <a:rPr lang="tr-TR" sz="1800" b="1" dirty="0">
                <a:solidFill>
                  <a:srgbClr val="FFC000"/>
                </a:solidFill>
              </a:rPr>
              <a:t>DERS İÇERİĞİ</a:t>
            </a:r>
          </a:p>
          <a:p>
            <a:endParaRPr lang="tr-TR" sz="900" dirty="0"/>
          </a:p>
          <a:p>
            <a:pPr marL="0" lvl="0" indent="0">
              <a:spcBef>
                <a:spcPts val="0"/>
              </a:spcBef>
              <a:buNone/>
            </a:pPr>
            <a:r>
              <a:rPr lang="tr-TR" sz="1400" b="1" dirty="0"/>
              <a:t>EĞİTİM KAVRAMI /EĞİTİMİN TARİHÇESİ</a:t>
            </a:r>
            <a:endParaRPr lang="tr-TR" sz="1400" dirty="0"/>
          </a:p>
          <a:p>
            <a:pPr marL="0" lvl="0" indent="0">
              <a:spcBef>
                <a:spcPts val="0"/>
              </a:spcBef>
              <a:buNone/>
            </a:pPr>
            <a:endParaRPr lang="tr-TR" sz="1400" b="1" dirty="0"/>
          </a:p>
          <a:p>
            <a:pPr marL="0" lvl="0" indent="0">
              <a:spcBef>
                <a:spcPts val="0"/>
              </a:spcBef>
              <a:buNone/>
            </a:pPr>
            <a:r>
              <a:rPr lang="tr-TR" sz="1400" b="1" dirty="0"/>
              <a:t>EĞİTİM-EĞİTİM FELSEFESİ</a:t>
            </a:r>
            <a:endParaRPr lang="tr-TR" sz="1400" dirty="0"/>
          </a:p>
          <a:p>
            <a:pPr marL="0" lvl="0" indent="0">
              <a:spcBef>
                <a:spcPts val="0"/>
              </a:spcBef>
              <a:buNone/>
            </a:pPr>
            <a:endParaRPr lang="tr-TR" sz="1400" b="1" dirty="0"/>
          </a:p>
          <a:p>
            <a:pPr marL="0" lvl="0" indent="0">
              <a:spcBef>
                <a:spcPts val="0"/>
              </a:spcBef>
              <a:buNone/>
            </a:pPr>
            <a:r>
              <a:rPr lang="tr-TR" sz="1400" b="1" dirty="0"/>
              <a:t>EĞİTİM - ÇOCUK PSİKOLOJİSİ</a:t>
            </a:r>
          </a:p>
          <a:p>
            <a:pPr marL="0" lvl="0" indent="0">
              <a:spcBef>
                <a:spcPts val="0"/>
              </a:spcBef>
              <a:buNone/>
            </a:pPr>
            <a:endParaRPr lang="tr-TR" sz="1400" dirty="0"/>
          </a:p>
          <a:p>
            <a:pPr marL="0" lvl="0" indent="0">
              <a:spcBef>
                <a:spcPts val="0"/>
              </a:spcBef>
              <a:buNone/>
            </a:pPr>
            <a:r>
              <a:rPr lang="tr-TR" sz="1400" b="1" dirty="0"/>
              <a:t>EĞİTİM-MEKÂN İLİŞKİSİ</a:t>
            </a:r>
          </a:p>
          <a:p>
            <a:pPr marL="0" indent="0">
              <a:spcBef>
                <a:spcPts val="0"/>
              </a:spcBef>
              <a:buNone/>
            </a:pPr>
            <a:endParaRPr lang="tr-TR" sz="1400" b="1" dirty="0"/>
          </a:p>
          <a:p>
            <a:pPr marL="0" indent="0">
              <a:spcBef>
                <a:spcPts val="0"/>
              </a:spcBef>
              <a:buNone/>
            </a:pPr>
            <a:r>
              <a:rPr lang="tr-TR" sz="1400" b="1" dirty="0"/>
              <a:t>GEREKSİNMELER</a:t>
            </a:r>
            <a:endParaRPr lang="tr-TR" sz="1400" dirty="0"/>
          </a:p>
          <a:p>
            <a:pPr marL="0" indent="0">
              <a:spcBef>
                <a:spcPts val="0"/>
              </a:spcBef>
              <a:buNone/>
            </a:pPr>
            <a:r>
              <a:rPr lang="tr-TR" sz="1400" b="1" dirty="0"/>
              <a:t>RENK KAVRAMI VE ÇOCUKLARDA RENK ALGISI</a:t>
            </a:r>
            <a:endParaRPr lang="tr-TR" sz="1400" dirty="0"/>
          </a:p>
          <a:p>
            <a:pPr marL="0" lvl="0" indent="0">
              <a:spcBef>
                <a:spcPts val="0"/>
              </a:spcBef>
              <a:buNone/>
            </a:pPr>
            <a:endParaRPr lang="tr-TR" sz="1400" dirty="0"/>
          </a:p>
          <a:p>
            <a:pPr marL="0" lvl="0" indent="0">
              <a:spcBef>
                <a:spcPts val="0"/>
              </a:spcBef>
              <a:buNone/>
            </a:pPr>
            <a:r>
              <a:rPr lang="tr-TR" sz="1400" b="1" dirty="0"/>
              <a:t>EĞİTİM YAPILARINDA KONFOR KOŞULLARI VE ERGONOMİK FAKTÖRLER. </a:t>
            </a:r>
            <a:endParaRPr lang="tr-TR" sz="1400" dirty="0"/>
          </a:p>
          <a:p>
            <a:pPr marL="0" indent="0">
              <a:spcBef>
                <a:spcPts val="0"/>
              </a:spcBef>
              <a:buNone/>
            </a:pPr>
            <a:r>
              <a:rPr lang="tr-TR" sz="1400" b="1" dirty="0"/>
              <a:t>        1. FİZİKSEL ÇEVRE KOŞULLARI</a:t>
            </a:r>
            <a:endParaRPr lang="tr-TR" sz="1400" dirty="0"/>
          </a:p>
          <a:p>
            <a:pPr marL="0" indent="0">
              <a:spcBef>
                <a:spcPts val="0"/>
              </a:spcBef>
              <a:buNone/>
            </a:pPr>
            <a:r>
              <a:rPr lang="tr-TR" sz="1400" b="1" dirty="0"/>
              <a:t>             - Görsel Konfor</a:t>
            </a:r>
            <a:endParaRPr lang="tr-TR" sz="1400" dirty="0"/>
          </a:p>
          <a:p>
            <a:pPr marL="0" indent="0">
              <a:spcBef>
                <a:spcPts val="0"/>
              </a:spcBef>
              <a:buNone/>
            </a:pPr>
            <a:r>
              <a:rPr lang="tr-TR" sz="1400" b="1" dirty="0"/>
              <a:t>             - Isısal Konfor</a:t>
            </a:r>
            <a:endParaRPr lang="tr-TR" sz="1400" dirty="0"/>
          </a:p>
          <a:p>
            <a:pPr marL="0" indent="0">
              <a:spcBef>
                <a:spcPts val="0"/>
              </a:spcBef>
              <a:buNone/>
            </a:pPr>
            <a:r>
              <a:rPr lang="tr-TR" sz="1400" b="1" dirty="0"/>
              <a:t>             - İşitsel Konfor/ Hacim Akustiği</a:t>
            </a:r>
            <a:endParaRPr lang="tr-TR" sz="1400" dirty="0"/>
          </a:p>
          <a:p>
            <a:pPr marL="0" indent="0">
              <a:spcBef>
                <a:spcPts val="0"/>
              </a:spcBef>
              <a:buNone/>
            </a:pPr>
            <a:endParaRPr lang="tr-TR" sz="1400" b="1" dirty="0"/>
          </a:p>
          <a:p>
            <a:pPr marL="0" indent="0">
              <a:spcBef>
                <a:spcPts val="0"/>
              </a:spcBef>
              <a:buNone/>
            </a:pPr>
            <a:r>
              <a:rPr lang="tr-TR" sz="1400" b="1" dirty="0"/>
              <a:t>        2.ANTROPOMETRİK BOYUTLAR</a:t>
            </a:r>
            <a:endParaRPr lang="tr-TR" sz="1400" dirty="0"/>
          </a:p>
          <a:p>
            <a:pPr marL="0" indent="0">
              <a:spcBef>
                <a:spcPts val="0"/>
              </a:spcBef>
              <a:buNone/>
            </a:pPr>
            <a:r>
              <a:rPr lang="tr-TR" sz="1400" b="1" dirty="0"/>
              <a:t> </a:t>
            </a:r>
          </a:p>
          <a:p>
            <a:pPr marL="0" indent="0">
              <a:spcBef>
                <a:spcPts val="0"/>
              </a:spcBef>
              <a:buNone/>
            </a:pPr>
            <a:r>
              <a:rPr lang="tr-TR" sz="1400" b="1" dirty="0"/>
              <a:t>        3. MEKANSAL ORGANİZASYON</a:t>
            </a:r>
            <a:endParaRPr lang="tr-TR" sz="1400" dirty="0"/>
          </a:p>
        </p:txBody>
      </p:sp>
      <p:sp>
        <p:nvSpPr>
          <p:cNvPr id="5" name="Metin kutusu 4">
            <a:extLst>
              <a:ext uri="{FF2B5EF4-FFF2-40B4-BE49-F238E27FC236}">
                <a16:creationId xmlns:a16="http://schemas.microsoft.com/office/drawing/2014/main" id="{1E48C928-F85A-FC78-03EC-1D913AC27A28}"/>
              </a:ext>
            </a:extLst>
          </p:cNvPr>
          <p:cNvSpPr txBox="1"/>
          <p:nvPr/>
        </p:nvSpPr>
        <p:spPr>
          <a:xfrm>
            <a:off x="0" y="6525344"/>
            <a:ext cx="5940152"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16FF60-67CA-BA43-AE81-26247C549942}"/>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9B92B4A3-9D2B-3F71-C6C5-E6353D1FFB3D}"/>
              </a:ext>
            </a:extLst>
          </p:cNvPr>
          <p:cNvSpPr>
            <a:spLocks noGrp="1"/>
          </p:cNvSpPr>
          <p:nvPr>
            <p:ph idx="1"/>
          </p:nvPr>
        </p:nvSpPr>
        <p:spPr>
          <a:xfrm>
            <a:off x="457200" y="980728"/>
            <a:ext cx="8229600" cy="5688632"/>
          </a:xfrm>
        </p:spPr>
        <p:txBody>
          <a:bodyPr>
            <a:normAutofit/>
          </a:bodyPr>
          <a:lstStyle/>
          <a:p>
            <a:pPr marL="0" indent="0">
              <a:buNone/>
            </a:pPr>
            <a:r>
              <a:rPr lang="tr-TR" sz="2400" dirty="0"/>
              <a:t>Tarihsel gelişim içinde Türklerin üç ana uygarlık döneminde yaşadıkları görülmektedir:</a:t>
            </a:r>
          </a:p>
          <a:p>
            <a:pPr marL="0" indent="0">
              <a:buNone/>
            </a:pPr>
            <a:endParaRPr lang="tr-TR" sz="2400" dirty="0"/>
          </a:p>
          <a:p>
            <a:r>
              <a:rPr lang="tr-TR" sz="2400" dirty="0"/>
              <a:t>İslamiyet Öncesi Dönem</a:t>
            </a:r>
          </a:p>
          <a:p>
            <a:r>
              <a:rPr lang="tr-TR" sz="2400" dirty="0"/>
              <a:t>İslami Dönem</a:t>
            </a:r>
          </a:p>
          <a:p>
            <a:r>
              <a:rPr lang="tr-TR" sz="2400" dirty="0"/>
              <a:t>Tanzimat ve Sonrası Dönem</a:t>
            </a:r>
          </a:p>
          <a:p>
            <a:pPr marL="0" indent="0">
              <a:buNone/>
            </a:pPr>
            <a:endParaRPr lang="tr-TR" sz="2400" dirty="0"/>
          </a:p>
          <a:p>
            <a:pPr marL="0" indent="0">
              <a:buNone/>
            </a:pPr>
            <a:r>
              <a:rPr lang="tr-TR" sz="2400" dirty="0"/>
              <a:t>Her dönem, farklı eğitim anlayışları, kurumları ve uygulamalarıyla dikkat çeker.</a:t>
            </a:r>
          </a:p>
        </p:txBody>
      </p:sp>
      <p:sp>
        <p:nvSpPr>
          <p:cNvPr id="4" name="Metin kutusu 3">
            <a:extLst>
              <a:ext uri="{FF2B5EF4-FFF2-40B4-BE49-F238E27FC236}">
                <a16:creationId xmlns:a16="http://schemas.microsoft.com/office/drawing/2014/main" id="{06EF29A5-65DC-ADEB-2817-1E2E6B51E865}"/>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968107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F9712-1895-380C-1BCC-C96CC1575A75}"/>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7A5B8BC4-9CED-55DB-1DF3-5591DE433394}"/>
              </a:ext>
            </a:extLst>
          </p:cNvPr>
          <p:cNvSpPr>
            <a:spLocks noGrp="1"/>
          </p:cNvSpPr>
          <p:nvPr>
            <p:ph idx="1"/>
          </p:nvPr>
        </p:nvSpPr>
        <p:spPr>
          <a:xfrm>
            <a:off x="457200" y="980728"/>
            <a:ext cx="8229600" cy="4824536"/>
          </a:xfrm>
        </p:spPr>
        <p:txBody>
          <a:bodyPr>
            <a:normAutofit/>
          </a:bodyPr>
          <a:lstStyle/>
          <a:p>
            <a:pPr marL="0" indent="0">
              <a:buNone/>
            </a:pPr>
            <a:endParaRPr lang="tr-TR" sz="2400" dirty="0"/>
          </a:p>
          <a:p>
            <a:pPr marL="0" indent="0">
              <a:buNone/>
            </a:pPr>
            <a:endParaRPr lang="tr-TR" sz="2400" dirty="0"/>
          </a:p>
          <a:p>
            <a:pPr marL="0" indent="0">
              <a:buNone/>
            </a:pPr>
            <a:r>
              <a:rPr lang="tr-TR" sz="2400" dirty="0"/>
              <a:t>Türk eğitim tarihini anlamak, sadece kurumların değil;</a:t>
            </a:r>
          </a:p>
          <a:p>
            <a:pPr marL="0" indent="0">
              <a:buNone/>
            </a:pPr>
            <a:endParaRPr lang="tr-TR" sz="2400" dirty="0"/>
          </a:p>
          <a:p>
            <a:r>
              <a:rPr lang="tr-TR" sz="2400" dirty="0"/>
              <a:t>Kültürel değişimlerin,</a:t>
            </a:r>
          </a:p>
          <a:p>
            <a:r>
              <a:rPr lang="tr-TR" sz="2400" dirty="0"/>
              <a:t>İnanç sistemlerinin,</a:t>
            </a:r>
          </a:p>
          <a:p>
            <a:r>
              <a:rPr lang="tr-TR" sz="2400" dirty="0"/>
              <a:t>Toplumsal yapıların eğitime yansımalarını da görmeyi sağlar.</a:t>
            </a:r>
          </a:p>
        </p:txBody>
      </p:sp>
      <p:sp>
        <p:nvSpPr>
          <p:cNvPr id="2" name="Metin kutusu 1">
            <a:extLst>
              <a:ext uri="{FF2B5EF4-FFF2-40B4-BE49-F238E27FC236}">
                <a16:creationId xmlns:a16="http://schemas.microsoft.com/office/drawing/2014/main" id="{49D42EE0-43F6-E111-C148-5F8EBFBC141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2440314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49863-0190-3069-A6B6-959999414CB7}"/>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91200685-D7F3-F354-1DF1-E4AFC9339DE9}"/>
              </a:ext>
            </a:extLst>
          </p:cNvPr>
          <p:cNvSpPr>
            <a:spLocks noGrp="1"/>
          </p:cNvSpPr>
          <p:nvPr>
            <p:ph idx="1"/>
          </p:nvPr>
        </p:nvSpPr>
        <p:spPr>
          <a:xfrm>
            <a:off x="457200" y="1988840"/>
            <a:ext cx="8229600" cy="3672408"/>
          </a:xfrm>
        </p:spPr>
        <p:txBody>
          <a:bodyPr>
            <a:noAutofit/>
          </a:bodyPr>
          <a:lstStyle/>
          <a:p>
            <a:pPr marL="0" lvl="0" indent="0">
              <a:buNone/>
            </a:pPr>
            <a:r>
              <a:rPr lang="tr-TR" sz="2400" dirty="0"/>
              <a:t>Toplumların tarihsel evreleri, eğitimle yetiştirilen bireylerin özelliklerini de doğrudan etkilemiştir.</a:t>
            </a:r>
          </a:p>
          <a:p>
            <a:pPr marL="0" lvl="0" indent="0">
              <a:buNone/>
            </a:pPr>
            <a:endParaRPr lang="tr-TR" sz="2400" dirty="0"/>
          </a:p>
          <a:p>
            <a:pPr marL="0" lvl="0" indent="0">
              <a:buNone/>
            </a:pPr>
            <a:r>
              <a:rPr lang="tr-TR" sz="2400" dirty="0"/>
              <a:t>Türk toplumunda da farklı dönemlerde öne çıkan insan profilleri, o dönemin eğitim anlayışıyla şekillenmiştir.</a:t>
            </a:r>
          </a:p>
        </p:txBody>
      </p:sp>
      <p:sp>
        <p:nvSpPr>
          <p:cNvPr id="4" name="Metin kutusu 3">
            <a:extLst>
              <a:ext uri="{FF2B5EF4-FFF2-40B4-BE49-F238E27FC236}">
                <a16:creationId xmlns:a16="http://schemas.microsoft.com/office/drawing/2014/main" id="{13B04D67-FE23-D3C0-10C7-C6097F9DDBE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9700583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9A02F3-C77C-C0A1-A2A9-A151656B9666}"/>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FA994215-3780-DA21-7903-44DE05117E9D}"/>
              </a:ext>
            </a:extLst>
          </p:cNvPr>
          <p:cNvSpPr>
            <a:spLocks noGrp="1"/>
          </p:cNvSpPr>
          <p:nvPr>
            <p:ph idx="1"/>
          </p:nvPr>
        </p:nvSpPr>
        <p:spPr>
          <a:xfrm>
            <a:off x="457200" y="1412776"/>
            <a:ext cx="8229600" cy="4248472"/>
          </a:xfrm>
        </p:spPr>
        <p:txBody>
          <a:bodyPr>
            <a:noAutofit/>
          </a:bodyPr>
          <a:lstStyle/>
          <a:p>
            <a:pPr marL="0" lvl="0" indent="0">
              <a:buNone/>
            </a:pPr>
            <a:r>
              <a:rPr lang="tr-TR" sz="2400" dirty="0"/>
              <a:t>Türk toplumu, tarih boyunca sosyal, kültürel ve siyasal açıdan çeşitli dönüşümler yaşamıştır.</a:t>
            </a:r>
            <a:br>
              <a:rPr lang="tr-TR" sz="2400" dirty="0"/>
            </a:br>
            <a:endParaRPr lang="tr-TR" sz="2400" dirty="0"/>
          </a:p>
          <a:p>
            <a:pPr marL="0" lvl="0" indent="0">
              <a:buNone/>
            </a:pPr>
            <a:endParaRPr lang="tr-TR" sz="2400" dirty="0"/>
          </a:p>
          <a:p>
            <a:pPr marL="0" indent="0">
              <a:buNone/>
            </a:pPr>
            <a:r>
              <a:rPr lang="tr-TR" sz="2400" dirty="0"/>
              <a:t>Cumhuriyet'in ilanıyla birlikte eğitim;</a:t>
            </a:r>
          </a:p>
          <a:p>
            <a:r>
              <a:rPr lang="tr-TR" sz="2400" dirty="0"/>
              <a:t>Ulusal hedeflere ulaşmanın temel aracı,</a:t>
            </a:r>
          </a:p>
          <a:p>
            <a:r>
              <a:rPr lang="tr-TR" sz="2400" dirty="0"/>
              <a:t>Bireyi özgürleştiren bir süreç,</a:t>
            </a:r>
          </a:p>
          <a:p>
            <a:r>
              <a:rPr lang="tr-TR" sz="2400" dirty="0"/>
              <a:t>Toplumu çağdaş uygarlık seviyesine taşıyan bir güç olarak tanımlanmıştır.</a:t>
            </a:r>
          </a:p>
          <a:p>
            <a:pPr marL="0" lvl="0" indent="0">
              <a:buNone/>
            </a:pPr>
            <a:endParaRPr lang="tr-TR" sz="2400" dirty="0"/>
          </a:p>
        </p:txBody>
      </p:sp>
      <p:sp>
        <p:nvSpPr>
          <p:cNvPr id="2" name="Metin kutusu 1">
            <a:extLst>
              <a:ext uri="{FF2B5EF4-FFF2-40B4-BE49-F238E27FC236}">
                <a16:creationId xmlns:a16="http://schemas.microsoft.com/office/drawing/2014/main" id="{0E3137F7-E6E1-E160-0552-5A9029C495A2}"/>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9338597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7A1BF3-38E4-67E8-0764-81EDAE1B0DD4}"/>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903D1241-42C7-67C6-3882-85E587323DFA}"/>
              </a:ext>
            </a:extLst>
          </p:cNvPr>
          <p:cNvSpPr>
            <a:spLocks noGrp="1"/>
          </p:cNvSpPr>
          <p:nvPr>
            <p:ph idx="1"/>
          </p:nvPr>
        </p:nvSpPr>
        <p:spPr>
          <a:xfrm>
            <a:off x="457200" y="1412776"/>
            <a:ext cx="8229600" cy="4248472"/>
          </a:xfrm>
        </p:spPr>
        <p:txBody>
          <a:bodyPr>
            <a:noAutofit/>
          </a:bodyPr>
          <a:lstStyle/>
          <a:p>
            <a:pPr marL="0" indent="0">
              <a:buNone/>
            </a:pPr>
            <a:r>
              <a:rPr lang="tr-TR" sz="2400" dirty="0"/>
              <a:t>Cumhuriyet döneminden günümüze uzanan süreçte eğitim sistemi, modernleşme hedefleri doğrultusunda şekillenmiştir.</a:t>
            </a:r>
            <a:br>
              <a:rPr lang="tr-TR" sz="2400" dirty="0"/>
            </a:br>
            <a:r>
              <a:rPr lang="tr-TR" sz="2400" dirty="0"/>
              <a:t>Bu süreçte eğitim:</a:t>
            </a:r>
          </a:p>
          <a:p>
            <a:pPr marL="0" indent="0">
              <a:buNone/>
            </a:pPr>
            <a:endParaRPr lang="tr-TR" sz="2400" dirty="0"/>
          </a:p>
          <a:p>
            <a:r>
              <a:rPr lang="tr-TR" sz="2400" dirty="0"/>
              <a:t>Laikleşmiş,</a:t>
            </a:r>
          </a:p>
          <a:p>
            <a:r>
              <a:rPr lang="tr-TR" sz="2400" dirty="0"/>
              <a:t>Bilimsel temellere dayandırılmış,</a:t>
            </a:r>
          </a:p>
          <a:p>
            <a:r>
              <a:rPr lang="tr-TR" sz="2400" dirty="0"/>
              <a:t>Fırsat eşitliği anlayışıyla yeniden yapılandırılmıştır.</a:t>
            </a:r>
          </a:p>
        </p:txBody>
      </p:sp>
      <p:sp>
        <p:nvSpPr>
          <p:cNvPr id="2" name="Metin kutusu 1">
            <a:extLst>
              <a:ext uri="{FF2B5EF4-FFF2-40B4-BE49-F238E27FC236}">
                <a16:creationId xmlns:a16="http://schemas.microsoft.com/office/drawing/2014/main" id="{CDB67835-87BA-6ACA-2B79-C3DB0CF15E5B}"/>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824772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DAD39-9E55-6600-D774-22C63883DBBE}"/>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23C947CA-C4C1-E7A6-6456-09D738635C51}"/>
              </a:ext>
            </a:extLst>
          </p:cNvPr>
          <p:cNvSpPr>
            <a:spLocks noGrp="1"/>
          </p:cNvSpPr>
          <p:nvPr>
            <p:ph idx="1"/>
          </p:nvPr>
        </p:nvSpPr>
        <p:spPr>
          <a:xfrm>
            <a:off x="457200" y="1412776"/>
            <a:ext cx="8229600" cy="4248472"/>
          </a:xfrm>
        </p:spPr>
        <p:txBody>
          <a:bodyPr>
            <a:noAutofit/>
          </a:bodyPr>
          <a:lstStyle/>
          <a:p>
            <a:pPr marL="0" indent="0">
              <a:buNone/>
            </a:pPr>
            <a:r>
              <a:rPr lang="tr-TR" sz="2400" dirty="0"/>
              <a:t>Mustafa Kemal Atatürk’e göre eğitim, bir milletin bağımsızlığını sürdürebilmesi ve çağdaş uygarlık düzeyine ulaşabilmesi için vazgeçilmez bir unsurdur.</a:t>
            </a:r>
          </a:p>
          <a:p>
            <a:pPr marL="0" indent="0">
              <a:buNone/>
            </a:pPr>
            <a:br>
              <a:rPr lang="tr-TR" sz="2400" dirty="0"/>
            </a:br>
            <a:r>
              <a:rPr lang="tr-TR" sz="2400" b="1" dirty="0"/>
              <a:t>Temel ilkeleri:</a:t>
            </a:r>
          </a:p>
          <a:p>
            <a:pPr marL="0" indent="0">
              <a:buNone/>
            </a:pPr>
            <a:endParaRPr lang="tr-TR" sz="2400" dirty="0"/>
          </a:p>
          <a:p>
            <a:r>
              <a:rPr lang="tr-TR" sz="2400" dirty="0"/>
              <a:t>Akıl ve bilim temelli eğitim</a:t>
            </a:r>
          </a:p>
          <a:p>
            <a:r>
              <a:rPr lang="tr-TR" sz="2400" dirty="0"/>
              <a:t>Laik ve karma eğitim sistemi</a:t>
            </a:r>
          </a:p>
          <a:p>
            <a:r>
              <a:rPr lang="tr-TR" sz="2400" dirty="0"/>
              <a:t>Ulusal kimliğe dayalı öğretim</a:t>
            </a:r>
          </a:p>
          <a:p>
            <a:r>
              <a:rPr lang="tr-TR" sz="2400" dirty="0"/>
              <a:t>Eğitimin herkes için ulaşılabilir olması</a:t>
            </a:r>
          </a:p>
        </p:txBody>
      </p:sp>
      <p:sp>
        <p:nvSpPr>
          <p:cNvPr id="2" name="Metin kutusu 1">
            <a:extLst>
              <a:ext uri="{FF2B5EF4-FFF2-40B4-BE49-F238E27FC236}">
                <a16:creationId xmlns:a16="http://schemas.microsoft.com/office/drawing/2014/main" id="{99382DCE-266D-4D63-DC13-D5859ADAFABB}"/>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7661053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1E6A0-AEA3-F398-17E0-6CADDEDB24D7}"/>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0A24C6EF-6D5F-2788-23D8-03091F598890}"/>
              </a:ext>
            </a:extLst>
          </p:cNvPr>
          <p:cNvSpPr>
            <a:spLocks noGrp="1"/>
          </p:cNvSpPr>
          <p:nvPr>
            <p:ph idx="1"/>
          </p:nvPr>
        </p:nvSpPr>
        <p:spPr>
          <a:xfrm>
            <a:off x="457200" y="908720"/>
            <a:ext cx="8229600" cy="4752528"/>
          </a:xfrm>
        </p:spPr>
        <p:txBody>
          <a:bodyPr>
            <a:noAutofit/>
          </a:bodyPr>
          <a:lstStyle/>
          <a:p>
            <a:pPr marL="0" indent="0">
              <a:buNone/>
            </a:pPr>
            <a:r>
              <a:rPr lang="tr-TR" sz="2400" dirty="0"/>
              <a:t>Cumhuriyetin ilk yıllarında eğitimi yeniden yapılandırmak amacıyla köklü reformlar gerçekleştirilmiştir:</a:t>
            </a:r>
          </a:p>
          <a:p>
            <a:pPr marL="0" indent="0">
              <a:buNone/>
            </a:pPr>
            <a:endParaRPr lang="tr-TR" sz="2400" dirty="0"/>
          </a:p>
          <a:p>
            <a:pPr marL="0" indent="0">
              <a:buNone/>
            </a:pPr>
            <a:r>
              <a:rPr lang="tr-TR" sz="2400" b="1" dirty="0" err="1"/>
              <a:t>Tevhid</a:t>
            </a:r>
            <a:r>
              <a:rPr lang="tr-TR" sz="2400" b="1" dirty="0"/>
              <a:t>-i Tedrisat Kanunu (1924):</a:t>
            </a:r>
            <a:r>
              <a:rPr lang="tr-TR" sz="2400" dirty="0"/>
              <a:t> Tüm eğitim kurumları Milli Eğitim Bakanlığı'na bağlandı</a:t>
            </a:r>
          </a:p>
          <a:p>
            <a:pPr marL="0" indent="0">
              <a:buNone/>
            </a:pPr>
            <a:endParaRPr lang="tr-TR" sz="2400" dirty="0"/>
          </a:p>
          <a:p>
            <a:pPr marL="0" indent="0">
              <a:buNone/>
            </a:pPr>
            <a:r>
              <a:rPr lang="tr-TR" sz="2400" b="1" dirty="0"/>
              <a:t>Medreselerin kapatılması</a:t>
            </a:r>
            <a:r>
              <a:rPr lang="tr-TR" sz="2400" dirty="0"/>
              <a:t> ve dini eğitimin denetim altına alınması</a:t>
            </a:r>
          </a:p>
          <a:p>
            <a:pPr marL="0" indent="0">
              <a:buNone/>
            </a:pPr>
            <a:endParaRPr lang="tr-TR" sz="2400" dirty="0"/>
          </a:p>
          <a:p>
            <a:pPr marL="0" indent="0">
              <a:buNone/>
            </a:pPr>
            <a:r>
              <a:rPr lang="tr-TR" sz="2400" b="1" dirty="0"/>
              <a:t>Harf Devrimi (1928):</a:t>
            </a:r>
            <a:r>
              <a:rPr lang="tr-TR" sz="2400" dirty="0"/>
              <a:t> Latin alfabesine geçiş</a:t>
            </a:r>
          </a:p>
          <a:p>
            <a:pPr marL="0" indent="0">
              <a:buNone/>
            </a:pPr>
            <a:endParaRPr lang="tr-TR" sz="2400" dirty="0"/>
          </a:p>
          <a:p>
            <a:pPr marL="0" indent="0">
              <a:buNone/>
            </a:pPr>
            <a:r>
              <a:rPr lang="tr-TR" sz="2400" b="1" dirty="0"/>
              <a:t>Köy Enstitüleri (1940):</a:t>
            </a:r>
            <a:r>
              <a:rPr lang="tr-TR" sz="2400" dirty="0"/>
              <a:t> Kırsal bölgelerde öğretmen yetiştirme modeli</a:t>
            </a:r>
          </a:p>
        </p:txBody>
      </p:sp>
      <p:sp>
        <p:nvSpPr>
          <p:cNvPr id="2" name="Metin kutusu 1">
            <a:extLst>
              <a:ext uri="{FF2B5EF4-FFF2-40B4-BE49-F238E27FC236}">
                <a16:creationId xmlns:a16="http://schemas.microsoft.com/office/drawing/2014/main" id="{23EF7F25-93C9-CF2D-EE76-120A50976AF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3439390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49717-DDFE-5C0A-ED09-3B8AB0F94DA8}"/>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EF69FE36-187B-9811-26C7-C06F408AC59A}"/>
              </a:ext>
            </a:extLst>
          </p:cNvPr>
          <p:cNvSpPr>
            <a:spLocks noGrp="1"/>
          </p:cNvSpPr>
          <p:nvPr>
            <p:ph idx="1"/>
          </p:nvPr>
        </p:nvSpPr>
        <p:spPr>
          <a:xfrm>
            <a:off x="457200" y="908720"/>
            <a:ext cx="8229600" cy="4752528"/>
          </a:xfrm>
        </p:spPr>
        <p:txBody>
          <a:bodyPr>
            <a:noAutofit/>
          </a:bodyPr>
          <a:lstStyle/>
          <a:p>
            <a:pPr marL="0" indent="0">
              <a:buNone/>
            </a:pPr>
            <a:r>
              <a:rPr lang="tr-TR" sz="2400" dirty="0"/>
              <a:t>Cumhuriyet Döneminde Eğitimde Modernleşme Adımları</a:t>
            </a:r>
          </a:p>
          <a:p>
            <a:endParaRPr lang="tr-TR" sz="2400" dirty="0"/>
          </a:p>
          <a:p>
            <a:r>
              <a:rPr lang="tr-TR" sz="2400" dirty="0"/>
              <a:t>Karma eğitim sistemi benimsendi</a:t>
            </a:r>
          </a:p>
          <a:p>
            <a:r>
              <a:rPr lang="tr-TR" sz="2400" dirty="0"/>
              <a:t>Kadınların eğitime katılımı artırıldı</a:t>
            </a:r>
          </a:p>
          <a:p>
            <a:r>
              <a:rPr lang="tr-TR" sz="2400" dirty="0"/>
              <a:t>Bilimsel ve teknik eğitime ağırlık verildi</a:t>
            </a:r>
          </a:p>
          <a:p>
            <a:r>
              <a:rPr lang="tr-TR" sz="2400" dirty="0"/>
              <a:t>Okullaşma oranı yükseltildi, halk eğitimi yaygınlaştırıldı</a:t>
            </a:r>
          </a:p>
        </p:txBody>
      </p:sp>
      <p:sp>
        <p:nvSpPr>
          <p:cNvPr id="2" name="Metin kutusu 1">
            <a:extLst>
              <a:ext uri="{FF2B5EF4-FFF2-40B4-BE49-F238E27FC236}">
                <a16:creationId xmlns:a16="http://schemas.microsoft.com/office/drawing/2014/main" id="{40284CF7-435B-35D4-3619-8226C99BEC8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8589947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0F34D1-769F-72E2-BCD3-A7A2323E46EE}"/>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7C80C787-1054-FA92-5DF5-B08E0E3E8BD5}"/>
              </a:ext>
            </a:extLst>
          </p:cNvPr>
          <p:cNvSpPr>
            <a:spLocks noGrp="1"/>
          </p:cNvSpPr>
          <p:nvPr>
            <p:ph idx="1"/>
          </p:nvPr>
        </p:nvSpPr>
        <p:spPr>
          <a:xfrm>
            <a:off x="457200" y="2204864"/>
            <a:ext cx="8229600" cy="3960440"/>
          </a:xfrm>
        </p:spPr>
        <p:txBody>
          <a:bodyPr>
            <a:noAutofit/>
          </a:bodyPr>
          <a:lstStyle/>
          <a:p>
            <a:pPr marL="0" lvl="0" indent="0">
              <a:buNone/>
            </a:pPr>
            <a:r>
              <a:rPr lang="tr-TR" sz="2400" dirty="0" err="1"/>
              <a:t>Tevhid</a:t>
            </a:r>
            <a:r>
              <a:rPr lang="tr-TR" sz="2400" dirty="0"/>
              <a:t>-i Tedrisat Kanunu ile 5 yıl ilköğretim, 3 yıl ortaokul ve 3 yıl lise eğitimi olmak üzere eğitim süreleri belirlenmiştir. </a:t>
            </a:r>
          </a:p>
          <a:p>
            <a:pPr marL="0" lvl="0" indent="0">
              <a:buNone/>
            </a:pPr>
            <a:endParaRPr lang="tr-TR" sz="2400" dirty="0"/>
          </a:p>
          <a:p>
            <a:pPr marL="0" lvl="0" indent="0">
              <a:buNone/>
            </a:pPr>
            <a:r>
              <a:rPr lang="tr-TR" sz="2400" dirty="0"/>
              <a:t>1924 Anayasası ile ilköğretim her Türk vatandaşı için zorunlu hale getirilmiş ve ilkokullarda karma eğitim uygulanmaya başlanmıştır.</a:t>
            </a:r>
          </a:p>
        </p:txBody>
      </p:sp>
      <p:sp>
        <p:nvSpPr>
          <p:cNvPr id="2" name="Metin kutusu 1">
            <a:extLst>
              <a:ext uri="{FF2B5EF4-FFF2-40B4-BE49-F238E27FC236}">
                <a16:creationId xmlns:a16="http://schemas.microsoft.com/office/drawing/2014/main" id="{EF2E911B-1022-7F9B-118F-DCD08B2D32E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0929614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437112"/>
            <a:ext cx="8229600" cy="1689051"/>
          </a:xfrm>
        </p:spPr>
        <p:txBody>
          <a:bodyPr/>
          <a:lstStyle/>
          <a:p>
            <a:pPr marL="0" indent="0">
              <a:buNone/>
            </a:pPr>
            <a:r>
              <a:rPr lang="tr-TR" b="1" dirty="0">
                <a:solidFill>
                  <a:srgbClr val="FFC000"/>
                </a:solidFill>
              </a:rPr>
              <a:t>EĞİTİM-EĞİTİM YAPILARI</a:t>
            </a:r>
            <a:endParaRPr lang="tr-TR" dirty="0">
              <a:solidFill>
                <a:srgbClr val="FFC000"/>
              </a:solidFill>
            </a:endParaRPr>
          </a:p>
          <a:p>
            <a:endParaRPr lang="tr-TR" dirty="0"/>
          </a:p>
        </p:txBody>
      </p:sp>
      <p:sp>
        <p:nvSpPr>
          <p:cNvPr id="2" name="Metin kutusu 1">
            <a:extLst>
              <a:ext uri="{FF2B5EF4-FFF2-40B4-BE49-F238E27FC236}">
                <a16:creationId xmlns:a16="http://schemas.microsoft.com/office/drawing/2014/main" id="{207D8EE6-899A-DA9F-D860-A1FB6A81F42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3573016"/>
            <a:ext cx="8229600" cy="2553147"/>
          </a:xfrm>
        </p:spPr>
        <p:txBody>
          <a:bodyPr>
            <a:normAutofit lnSpcReduction="10000"/>
          </a:bodyPr>
          <a:lstStyle/>
          <a:p>
            <a:pPr marL="0" indent="0">
              <a:buNone/>
            </a:pPr>
            <a:r>
              <a:rPr lang="tr-TR" b="1" dirty="0">
                <a:solidFill>
                  <a:srgbClr val="FFC000"/>
                </a:solidFill>
              </a:rPr>
              <a:t>EĞİTİM KAVRAMI</a:t>
            </a:r>
          </a:p>
          <a:p>
            <a:endParaRPr lang="tr-TR" dirty="0"/>
          </a:p>
          <a:p>
            <a:pPr marL="0" lvl="0" indent="0" algn="just">
              <a:buNone/>
            </a:pPr>
            <a:r>
              <a:rPr lang="tr-TR" sz="2400" b="1" dirty="0"/>
              <a:t>Eğitim</a:t>
            </a:r>
            <a:r>
              <a:rPr lang="tr-TR" sz="2400" dirty="0"/>
              <a:t>, bireyin doğumundan ölümüne süregelen bir olgudur. Geniş tanımı ile okul öncesinde aile ve çevrede başlar. Yaşamın tüm evrelerinde sürer. Çok boyutludur. Politik, sosyal, kültürel ve bireysel boyutları aynı anda içinde bulundurur.</a:t>
            </a:r>
          </a:p>
          <a:p>
            <a:endParaRPr lang="tr-TR" dirty="0"/>
          </a:p>
        </p:txBody>
      </p:sp>
      <p:sp>
        <p:nvSpPr>
          <p:cNvPr id="2" name="Metin kutusu 1">
            <a:extLst>
              <a:ext uri="{FF2B5EF4-FFF2-40B4-BE49-F238E27FC236}">
                <a16:creationId xmlns:a16="http://schemas.microsoft.com/office/drawing/2014/main" id="{41ABD651-2312-3A2F-69E9-2E2AE19F1A6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24744"/>
            <a:ext cx="8229600" cy="5328592"/>
          </a:xfrm>
        </p:spPr>
        <p:txBody>
          <a:bodyPr>
            <a:normAutofit/>
          </a:bodyPr>
          <a:lstStyle/>
          <a:p>
            <a:pPr marL="0" indent="0">
              <a:buNone/>
            </a:pPr>
            <a:endParaRPr lang="tr-TR" sz="2400" b="1" dirty="0"/>
          </a:p>
          <a:p>
            <a:pPr marL="0" indent="0">
              <a:buNone/>
            </a:pPr>
            <a:r>
              <a:rPr lang="tr-TR" sz="2400" b="1" dirty="0"/>
              <a:t>Çok yönlü eğitim anlayışında çağdaş eğitim etkinlikleri, okuma, dinleme, tartışma, sergileme, deneme, toplanma, yaratma gibi işlevlerin yer aldığı mimari yorumlar önemlidir. </a:t>
            </a:r>
          </a:p>
          <a:p>
            <a:pPr marL="0" indent="0">
              <a:buNone/>
            </a:pPr>
            <a:endParaRPr lang="tr-TR" sz="2400" b="1" dirty="0"/>
          </a:p>
          <a:p>
            <a:pPr marL="0" indent="0">
              <a:buNone/>
            </a:pPr>
            <a:endParaRPr lang="tr-TR" sz="2400" dirty="0"/>
          </a:p>
          <a:p>
            <a:pPr marL="0" indent="0">
              <a:buNone/>
            </a:pPr>
            <a:r>
              <a:rPr lang="tr-TR" sz="2400" b="1" dirty="0"/>
              <a:t>Okullardaki iç mekân düzenlemeleri ile uygulanan program ve dersin işleyiş biçimi arasında yakın bir ilişki vardır. </a:t>
            </a:r>
            <a:r>
              <a:rPr lang="tr-TR" sz="2400" dirty="0"/>
              <a:t>Standart sıra donanımlı sınıf düzenlemesinin öğrenciyi tek çeşit öğrenmeye yönlendirdiği ve öğrencilerin diğer öğrencilerle diyalog kurmasını ya da eğitim içinde aktif rol almasını sınırlandırdığı görülmektedir. </a:t>
            </a:r>
          </a:p>
          <a:p>
            <a:pPr marL="0" indent="0">
              <a:buNone/>
            </a:pPr>
            <a:endParaRPr lang="tr-TR" sz="2400" dirty="0"/>
          </a:p>
        </p:txBody>
      </p:sp>
      <p:sp>
        <p:nvSpPr>
          <p:cNvPr id="2" name="Metin kutusu 1">
            <a:extLst>
              <a:ext uri="{FF2B5EF4-FFF2-40B4-BE49-F238E27FC236}">
                <a16:creationId xmlns:a16="http://schemas.microsoft.com/office/drawing/2014/main" id="{81DA78D6-E437-3E47-B34C-F1598ADDA78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7FF1C-0ECF-61E4-1869-4D42B10CBE3D}"/>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6E326481-ABED-C210-60A1-45D5FAC97490}"/>
              </a:ext>
            </a:extLst>
          </p:cNvPr>
          <p:cNvSpPr>
            <a:spLocks noGrp="1"/>
          </p:cNvSpPr>
          <p:nvPr>
            <p:ph idx="1"/>
          </p:nvPr>
        </p:nvSpPr>
        <p:spPr>
          <a:xfrm>
            <a:off x="457200" y="1628800"/>
            <a:ext cx="8229600" cy="4824536"/>
          </a:xfrm>
        </p:spPr>
        <p:txBody>
          <a:bodyPr>
            <a:normAutofit/>
          </a:bodyPr>
          <a:lstStyle/>
          <a:p>
            <a:pPr marL="0" indent="0">
              <a:buNone/>
            </a:pPr>
            <a:r>
              <a:rPr lang="tr-TR" sz="2400" dirty="0"/>
              <a:t>Eğitim yalnızca bilgi aktarmakla sınırlı değildir.</a:t>
            </a:r>
          </a:p>
          <a:p>
            <a:pPr marL="0" indent="0">
              <a:buNone/>
            </a:pPr>
            <a:endParaRPr lang="tr-TR" sz="2400" dirty="0"/>
          </a:p>
          <a:p>
            <a:pPr marL="0" indent="0">
              <a:buNone/>
            </a:pPr>
            <a:r>
              <a:rPr lang="tr-TR" sz="2400" dirty="0"/>
              <a:t>Bireyin kendini ifade edebileceği, yaratıcı yönünü geliştirebileceği ortamlara da ihtiyaç vardır.</a:t>
            </a:r>
          </a:p>
          <a:p>
            <a:pPr marL="0" indent="0">
              <a:buNone/>
            </a:pPr>
            <a:endParaRPr lang="tr-TR" sz="2400" dirty="0"/>
          </a:p>
          <a:p>
            <a:pPr marL="0" indent="0">
              <a:buNone/>
            </a:pPr>
            <a:r>
              <a:rPr lang="tr-TR" sz="2400" dirty="0"/>
              <a:t>Bu nedenle, tek tip sınıf düzeninden çok, esnek ve üretken alanlara ihtiyaç duyulmaktadır.</a:t>
            </a:r>
          </a:p>
        </p:txBody>
      </p:sp>
      <p:sp>
        <p:nvSpPr>
          <p:cNvPr id="4" name="Metin kutusu 3">
            <a:extLst>
              <a:ext uri="{FF2B5EF4-FFF2-40B4-BE49-F238E27FC236}">
                <a16:creationId xmlns:a16="http://schemas.microsoft.com/office/drawing/2014/main" id="{36529696-CE86-3566-E650-8F9C682F56B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7730314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160F5-2FD5-B58C-9D24-7CDCBCB7EC53}"/>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F63C72DD-1553-9EF9-A0E6-37235EC718A6}"/>
              </a:ext>
            </a:extLst>
          </p:cNvPr>
          <p:cNvSpPr>
            <a:spLocks noGrp="1"/>
          </p:cNvSpPr>
          <p:nvPr>
            <p:ph idx="1"/>
          </p:nvPr>
        </p:nvSpPr>
        <p:spPr>
          <a:xfrm>
            <a:off x="457200" y="1628800"/>
            <a:ext cx="8229600" cy="4824536"/>
          </a:xfrm>
        </p:spPr>
        <p:txBody>
          <a:bodyPr>
            <a:normAutofit/>
          </a:bodyPr>
          <a:lstStyle/>
          <a:p>
            <a:pPr marL="0" indent="0">
              <a:buNone/>
            </a:pPr>
            <a:r>
              <a:rPr lang="tr-TR" sz="2400" b="1" dirty="0"/>
              <a:t>Atölye, stüdyo ve modüler mekânlar</a:t>
            </a:r>
            <a:r>
              <a:rPr lang="tr-TR" sz="2400" dirty="0"/>
              <a:t>:</a:t>
            </a:r>
          </a:p>
          <a:p>
            <a:pPr marL="0" indent="0">
              <a:buNone/>
            </a:pPr>
            <a:endParaRPr lang="tr-TR" sz="2400" dirty="0"/>
          </a:p>
          <a:p>
            <a:r>
              <a:rPr lang="tr-TR" sz="2400" dirty="0"/>
              <a:t>Bireysel gelişimi destekler</a:t>
            </a:r>
          </a:p>
          <a:p>
            <a:r>
              <a:rPr lang="tr-TR" sz="2400" dirty="0"/>
              <a:t>Yaratıcılığı teşvik eder</a:t>
            </a:r>
          </a:p>
          <a:p>
            <a:r>
              <a:rPr lang="tr-TR" sz="2400" dirty="0"/>
              <a:t>Öğrencinin kendi öğrenme sürecine aktif katılımını sağlar</a:t>
            </a:r>
          </a:p>
        </p:txBody>
      </p:sp>
      <p:sp>
        <p:nvSpPr>
          <p:cNvPr id="2" name="Metin kutusu 1">
            <a:extLst>
              <a:ext uri="{FF2B5EF4-FFF2-40B4-BE49-F238E27FC236}">
                <a16:creationId xmlns:a16="http://schemas.microsoft.com/office/drawing/2014/main" id="{532CF9B5-6E56-92C0-D7A6-F7ADF6A9FF12}"/>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275601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D1EA50-A377-C5C6-B5CB-1AC69EB42BCD}"/>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6F8D9CD4-274A-2125-300E-55B22CFFE5A3}"/>
              </a:ext>
            </a:extLst>
          </p:cNvPr>
          <p:cNvSpPr>
            <a:spLocks noGrp="1"/>
          </p:cNvSpPr>
          <p:nvPr>
            <p:ph idx="1"/>
          </p:nvPr>
        </p:nvSpPr>
        <p:spPr>
          <a:xfrm>
            <a:off x="457200" y="1628800"/>
            <a:ext cx="8229600" cy="4824536"/>
          </a:xfrm>
        </p:spPr>
        <p:txBody>
          <a:bodyPr>
            <a:normAutofit/>
          </a:bodyPr>
          <a:lstStyle/>
          <a:p>
            <a:pPr marL="0" indent="0">
              <a:buNone/>
            </a:pPr>
            <a:r>
              <a:rPr lang="tr-TR" sz="2400" dirty="0"/>
              <a:t>Günümüzde bazı mimarlar, eğitimdeki çok yönlü, eleştirel ve yorumlamaya açık anlayışı mekânsal tasarımlarına yansıtmaktadır.</a:t>
            </a:r>
          </a:p>
          <a:p>
            <a:pPr marL="0" indent="0">
              <a:buNone/>
            </a:pPr>
            <a:endParaRPr lang="tr-TR" sz="2400" dirty="0"/>
          </a:p>
          <a:p>
            <a:pPr marL="0" indent="0">
              <a:buNone/>
            </a:pPr>
            <a:r>
              <a:rPr lang="tr-TR" sz="2400" dirty="0"/>
              <a:t>Plan şemaları, artık daha paylaşımcı, değişime açık ve esnek yapılar üzerinden şekillenmektedir.</a:t>
            </a:r>
          </a:p>
        </p:txBody>
      </p:sp>
      <p:sp>
        <p:nvSpPr>
          <p:cNvPr id="6" name="Metin kutusu 5">
            <a:extLst>
              <a:ext uri="{FF2B5EF4-FFF2-40B4-BE49-F238E27FC236}">
                <a16:creationId xmlns:a16="http://schemas.microsoft.com/office/drawing/2014/main" id="{D29EE121-EF84-A4F8-8DA7-B851332EF74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6353357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A63B3-5CCB-20B0-8250-3F98CCBB7117}"/>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01EB794E-B5E8-6EED-222B-EFBF518FF669}"/>
              </a:ext>
            </a:extLst>
          </p:cNvPr>
          <p:cNvSpPr>
            <a:spLocks noGrp="1"/>
          </p:cNvSpPr>
          <p:nvPr>
            <p:ph idx="1"/>
          </p:nvPr>
        </p:nvSpPr>
        <p:spPr>
          <a:xfrm>
            <a:off x="457200" y="1628800"/>
            <a:ext cx="8229600" cy="4824536"/>
          </a:xfrm>
        </p:spPr>
        <p:txBody>
          <a:bodyPr>
            <a:normAutofit/>
          </a:bodyPr>
          <a:lstStyle/>
          <a:p>
            <a:pPr marL="0" indent="0">
              <a:buNone/>
            </a:pPr>
            <a:r>
              <a:rPr lang="tr-TR" sz="2400" dirty="0"/>
              <a:t>Yeni yüzyılda değişen eğitim felsefesi, okul binalarının tasarımını da dönüştürmüştür.</a:t>
            </a:r>
          </a:p>
          <a:p>
            <a:pPr marL="0" indent="0">
              <a:buNone/>
            </a:pPr>
            <a:endParaRPr lang="tr-TR" sz="2400" dirty="0"/>
          </a:p>
          <a:p>
            <a:pPr marL="0" indent="0">
              <a:buNone/>
            </a:pPr>
            <a:r>
              <a:rPr lang="tr-TR" sz="2400" dirty="0"/>
              <a:t>Öğrenci merkezli eğitim, mekânların da öğrenci odaklı olmasını gerektirmiştir.</a:t>
            </a:r>
          </a:p>
          <a:p>
            <a:pPr marL="0" indent="0">
              <a:buNone/>
            </a:pPr>
            <a:endParaRPr lang="tr-TR" sz="2400" dirty="0"/>
          </a:p>
          <a:p>
            <a:pPr marL="0" indent="0">
              <a:buNone/>
            </a:pPr>
            <a:r>
              <a:rPr lang="tr-TR" sz="2400" dirty="0"/>
              <a:t>"Kim için?" sorusunu temel alan tasarım anlayışı gelişmiştir.</a:t>
            </a:r>
          </a:p>
        </p:txBody>
      </p:sp>
      <p:sp>
        <p:nvSpPr>
          <p:cNvPr id="2" name="Metin kutusu 1">
            <a:extLst>
              <a:ext uri="{FF2B5EF4-FFF2-40B4-BE49-F238E27FC236}">
                <a16:creationId xmlns:a16="http://schemas.microsoft.com/office/drawing/2014/main" id="{0648D4E0-3143-EEDE-F712-2CBD75F6D7E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7193671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marL="0" indent="0">
              <a:buNone/>
            </a:pPr>
            <a:r>
              <a:rPr lang="tr-TR" sz="2400" dirty="0"/>
              <a:t>Eğitim yapıları, bireylerin akademik, sosyal ve psikolojik gelişimini destekleyen mekânsal organizasyonlardır. </a:t>
            </a:r>
          </a:p>
          <a:p>
            <a:pPr marL="0" indent="0">
              <a:buNone/>
            </a:pPr>
            <a:endParaRPr lang="tr-TR" sz="2400" dirty="0"/>
          </a:p>
          <a:p>
            <a:pPr marL="0" indent="0">
              <a:buNone/>
            </a:pPr>
            <a:r>
              <a:rPr lang="tr-TR" sz="2400" dirty="0"/>
              <a:t>Doğru tasarlanmış bir eğitim yapısı, öğrenme verimliliğini artırır, öğrenci ve öğretmenler için konforlu bir ortam sunar. Bu yapılar, eğitim sistemlerinin ihtiyaçlarına göre şekillenerek zamanla evrim geçirmiştir. </a:t>
            </a:r>
          </a:p>
          <a:p>
            <a:pPr marL="0" indent="0">
              <a:buNone/>
            </a:pPr>
            <a:endParaRPr lang="tr-TR" sz="2400" dirty="0"/>
          </a:p>
          <a:p>
            <a:pPr marL="0" indent="0">
              <a:buNone/>
            </a:pPr>
            <a:r>
              <a:rPr lang="tr-TR" sz="2400" dirty="0"/>
              <a:t>Mekânın fiziksel özellikleri, öğrencilerin bilişsel ve duygusal gelişimini doğrudan etkileyebilir.</a:t>
            </a:r>
            <a:endParaRPr lang="tr-TR" dirty="0"/>
          </a:p>
        </p:txBody>
      </p:sp>
      <p:sp>
        <p:nvSpPr>
          <p:cNvPr id="2" name="Metin kutusu 1">
            <a:extLst>
              <a:ext uri="{FF2B5EF4-FFF2-40B4-BE49-F238E27FC236}">
                <a16:creationId xmlns:a16="http://schemas.microsoft.com/office/drawing/2014/main" id="{5FA5F021-3BB7-AFBD-7EA5-617B465B773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7FF28-6A68-9272-B84B-20FE69F4D439}"/>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CE4AF41F-3D07-D1BE-0D6E-B01A4EAB0DB8}"/>
              </a:ext>
            </a:extLst>
          </p:cNvPr>
          <p:cNvSpPr>
            <a:spLocks noGrp="1"/>
          </p:cNvSpPr>
          <p:nvPr>
            <p:ph idx="1"/>
          </p:nvPr>
        </p:nvSpPr>
        <p:spPr/>
        <p:txBody>
          <a:bodyPr/>
          <a:lstStyle/>
          <a:p>
            <a:pPr marL="0" indent="0">
              <a:buNone/>
            </a:pPr>
            <a:r>
              <a:rPr lang="tr-TR" sz="2400" dirty="0"/>
              <a:t>Eğitim yapılarında da diğer yapılarda olduğu gibi, kullanıcı psikolojisi dikkate alınmalıdır.</a:t>
            </a:r>
          </a:p>
          <a:p>
            <a:pPr marL="0" indent="0">
              <a:buNone/>
            </a:pPr>
            <a:endParaRPr lang="tr-TR" sz="2400" dirty="0"/>
          </a:p>
          <a:p>
            <a:pPr marL="0" indent="0">
              <a:buNone/>
            </a:pPr>
            <a:r>
              <a:rPr lang="tr-TR" sz="2400" dirty="0"/>
              <a:t>Öğrenme ortamı öğrencinin kendini rahat ve güvende hissetmesini sağlamalıdır.</a:t>
            </a:r>
          </a:p>
          <a:p>
            <a:pPr marL="0" indent="0">
              <a:buNone/>
            </a:pPr>
            <a:endParaRPr lang="tr-TR" sz="2400" dirty="0"/>
          </a:p>
          <a:p>
            <a:pPr marL="0" indent="0">
              <a:buNone/>
            </a:pPr>
            <a:r>
              <a:rPr lang="tr-TR" sz="2400" dirty="0"/>
              <a:t>Renk, ışık, ölçek ve esneklik gibi unsurlar bu açıdan önemlidir</a:t>
            </a:r>
          </a:p>
        </p:txBody>
      </p:sp>
      <p:sp>
        <p:nvSpPr>
          <p:cNvPr id="2" name="Metin kutusu 1">
            <a:extLst>
              <a:ext uri="{FF2B5EF4-FFF2-40B4-BE49-F238E27FC236}">
                <a16:creationId xmlns:a16="http://schemas.microsoft.com/office/drawing/2014/main" id="{FE9B9A79-6B5C-3E2C-2EEB-01BB53AAC32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9374541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A3FB5B-1CB1-32E2-7600-A69C7A82481C}"/>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28F76834-BFEA-24AB-2A43-0BA4B91D075F}"/>
              </a:ext>
            </a:extLst>
          </p:cNvPr>
          <p:cNvSpPr>
            <a:spLocks noGrp="1"/>
          </p:cNvSpPr>
          <p:nvPr>
            <p:ph idx="1"/>
          </p:nvPr>
        </p:nvSpPr>
        <p:spPr/>
        <p:txBody>
          <a:bodyPr/>
          <a:lstStyle/>
          <a:p>
            <a:pPr marL="0" indent="0">
              <a:buNone/>
            </a:pPr>
            <a:r>
              <a:rPr lang="tr-TR" sz="2400" b="1" i="1" dirty="0"/>
              <a:t>Dolayısıyla eğitim yapılarının tasarımında üç kavram ön plana çıkmaktadır.</a:t>
            </a:r>
            <a:endParaRPr lang="tr-TR" sz="2400" dirty="0"/>
          </a:p>
          <a:p>
            <a:pPr marL="0" indent="0">
              <a:buNone/>
            </a:pPr>
            <a:endParaRPr lang="tr-TR" sz="2400" dirty="0"/>
          </a:p>
          <a:p>
            <a:pPr lvl="0"/>
            <a:r>
              <a:rPr lang="tr-TR" sz="2400" dirty="0"/>
              <a:t>Eğitim-Eğitim Felsefesi</a:t>
            </a:r>
          </a:p>
          <a:p>
            <a:pPr lvl="0"/>
            <a:r>
              <a:rPr lang="tr-TR" sz="2400" dirty="0"/>
              <a:t>Eğitim-Çocuk Psikolojisi</a:t>
            </a:r>
          </a:p>
          <a:p>
            <a:pPr lvl="0"/>
            <a:r>
              <a:rPr lang="tr-TR" sz="2400" dirty="0"/>
              <a:t>Eğitim-Mekan</a:t>
            </a:r>
          </a:p>
          <a:p>
            <a:endParaRPr lang="tr-TR" dirty="0"/>
          </a:p>
        </p:txBody>
      </p:sp>
      <p:sp>
        <p:nvSpPr>
          <p:cNvPr id="2" name="Metin kutusu 1">
            <a:extLst>
              <a:ext uri="{FF2B5EF4-FFF2-40B4-BE49-F238E27FC236}">
                <a16:creationId xmlns:a16="http://schemas.microsoft.com/office/drawing/2014/main" id="{F04F3B71-7492-C238-6D28-EC901B91F59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5215430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869160"/>
            <a:ext cx="8229600" cy="1257003"/>
          </a:xfrm>
        </p:spPr>
        <p:txBody>
          <a:bodyPr/>
          <a:lstStyle/>
          <a:p>
            <a:pPr marL="0" indent="0">
              <a:buNone/>
            </a:pPr>
            <a:r>
              <a:rPr lang="tr-TR" b="1" dirty="0">
                <a:solidFill>
                  <a:srgbClr val="FFC000"/>
                </a:solidFill>
              </a:rPr>
              <a:t>EĞİTİM-EĞİTİM FELSEFESİ</a:t>
            </a:r>
            <a:endParaRPr lang="tr-TR" dirty="0">
              <a:solidFill>
                <a:srgbClr val="FFC000"/>
              </a:solidFill>
            </a:endParaRPr>
          </a:p>
        </p:txBody>
      </p:sp>
      <p:sp>
        <p:nvSpPr>
          <p:cNvPr id="2" name="Metin kutusu 1">
            <a:extLst>
              <a:ext uri="{FF2B5EF4-FFF2-40B4-BE49-F238E27FC236}">
                <a16:creationId xmlns:a16="http://schemas.microsoft.com/office/drawing/2014/main" id="{94D8265D-D73C-4A7F-EC4B-AFC18E62F5B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t="34357"/>
          <a:stretch>
            <a:fillRect/>
          </a:stretch>
        </p:blipFill>
        <p:spPr bwMode="auto">
          <a:xfrm>
            <a:off x="0" y="4149080"/>
            <a:ext cx="9144000" cy="2708920"/>
          </a:xfrm>
          <a:prstGeom prst="rect">
            <a:avLst/>
          </a:prstGeom>
          <a:noFill/>
          <a:ln w="9525">
            <a:noFill/>
            <a:miter lim="800000"/>
            <a:headEnd/>
            <a:tailEnd/>
          </a:ln>
        </p:spPr>
      </p:pic>
      <p:sp>
        <p:nvSpPr>
          <p:cNvPr id="2" name="Metin kutusu 1">
            <a:extLst>
              <a:ext uri="{FF2B5EF4-FFF2-40B4-BE49-F238E27FC236}">
                <a16:creationId xmlns:a16="http://schemas.microsoft.com/office/drawing/2014/main" id="{8BC7FEFE-CC8F-AD7E-266A-5DE624E5C9A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39552" y="1052736"/>
            <a:ext cx="8229600" cy="5400600"/>
          </a:xfrm>
        </p:spPr>
        <p:txBody>
          <a:bodyPr>
            <a:normAutofit/>
          </a:bodyPr>
          <a:lstStyle/>
          <a:p>
            <a:pPr marL="0" indent="0" algn="just">
              <a:buNone/>
            </a:pPr>
            <a:r>
              <a:rPr lang="tr-TR" sz="2400" dirty="0"/>
              <a:t>Eğitim, bireylerin davranışlarında önceden belirlenmiş hedefler doğrultusunda olumlu değişimler oluşturmayı amaçlayan planlı ve sistematik bir süreçtir. Bu süreç, bilgi, beceri, tutum ve değerlerin bireylere kazandırılması yoluyla hem bireysel gelişimi hem de toplumsal uyumu hedefler.</a:t>
            </a:r>
          </a:p>
          <a:p>
            <a:pPr marL="0" indent="0" algn="just">
              <a:buNone/>
            </a:pPr>
            <a:endParaRPr lang="tr-TR" sz="2400" dirty="0"/>
          </a:p>
          <a:p>
            <a:pPr marL="0" indent="0" algn="just">
              <a:buNone/>
            </a:pPr>
            <a:r>
              <a:rPr lang="tr-TR" sz="2400" dirty="0"/>
              <a:t>Yeni kuşakların gerekli donanımlara sahip bireyler olarak yetişmesi, ancak onların bilgiye, deneyime ve kültürel değerlere etkin biçimde ulaşmalarıyla mümkündür. Bu bağlamda eğitim, yalnızca bilgi aktarımı değil, aynı zamanda bireyin kişiliğini geliştirme süreci olarak da değerlendirilmelidir.</a:t>
            </a:r>
          </a:p>
        </p:txBody>
      </p:sp>
      <p:sp>
        <p:nvSpPr>
          <p:cNvPr id="2" name="Metin kutusu 1">
            <a:extLst>
              <a:ext uri="{FF2B5EF4-FFF2-40B4-BE49-F238E27FC236}">
                <a16:creationId xmlns:a16="http://schemas.microsoft.com/office/drawing/2014/main" id="{1CF65DE3-6920-DED4-19FB-FEA981D6289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988840"/>
            <a:ext cx="8229600" cy="4137323"/>
          </a:xfrm>
        </p:spPr>
        <p:txBody>
          <a:bodyPr>
            <a:normAutofit/>
          </a:bodyPr>
          <a:lstStyle/>
          <a:p>
            <a:pPr marL="0" indent="0" algn="just">
              <a:buNone/>
            </a:pPr>
            <a:endParaRPr lang="tr-TR" sz="2400" dirty="0"/>
          </a:p>
          <a:p>
            <a:pPr marL="0" indent="0" algn="just">
              <a:buNone/>
            </a:pPr>
            <a:r>
              <a:rPr lang="tr-TR" sz="2400" dirty="0"/>
              <a:t>Eğitim felsefesi, eğitim temellerinin kuramsal yönden incelenmesi ya da yöntem, program, ortam ve eğitim hedefleri ile ilgili sorulara cevap arama girişimidir.</a:t>
            </a:r>
          </a:p>
          <a:p>
            <a:pPr algn="just"/>
            <a:endParaRPr lang="tr-TR" sz="2400" dirty="0"/>
          </a:p>
          <a:p>
            <a:pPr algn="just"/>
            <a:endParaRPr lang="tr-TR" sz="2400" dirty="0"/>
          </a:p>
          <a:p>
            <a:endParaRPr lang="tr-TR" dirty="0"/>
          </a:p>
        </p:txBody>
      </p:sp>
      <p:sp>
        <p:nvSpPr>
          <p:cNvPr id="2" name="Metin kutusu 1">
            <a:extLst>
              <a:ext uri="{FF2B5EF4-FFF2-40B4-BE49-F238E27FC236}">
                <a16:creationId xmlns:a16="http://schemas.microsoft.com/office/drawing/2014/main" id="{C74F389F-7DA1-0FC7-9648-BE78082CD24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179512" y="1484784"/>
            <a:ext cx="8712968" cy="4968551"/>
          </a:xfrm>
        </p:spPr>
        <p:txBody>
          <a:bodyPr>
            <a:noAutofit/>
          </a:bodyPr>
          <a:lstStyle/>
          <a:p>
            <a:pPr marL="0" indent="0">
              <a:lnSpc>
                <a:spcPct val="120000"/>
              </a:lnSpc>
              <a:buNone/>
            </a:pPr>
            <a:endParaRPr lang="tr-TR" sz="2200" dirty="0"/>
          </a:p>
          <a:p>
            <a:pPr marL="0" indent="0">
              <a:lnSpc>
                <a:spcPct val="120000"/>
              </a:lnSpc>
              <a:buNone/>
            </a:pPr>
            <a:r>
              <a:rPr lang="tr-TR" sz="2200" dirty="0"/>
              <a:t>Eğitim felsefesi, eğitimin ne olduğu, nasıl olması gerektiği ve hangi amaçlara hizmet etmesi gerektiği sorularına yanıt arar.</a:t>
            </a:r>
          </a:p>
          <a:p>
            <a:pPr marL="0" indent="0">
              <a:lnSpc>
                <a:spcPct val="120000"/>
              </a:lnSpc>
              <a:buNone/>
            </a:pPr>
            <a:endParaRPr lang="tr-TR" sz="2200" dirty="0"/>
          </a:p>
          <a:p>
            <a:pPr marL="0" indent="0">
              <a:lnSpc>
                <a:spcPct val="120000"/>
              </a:lnSpc>
              <a:buNone/>
            </a:pPr>
            <a:r>
              <a:rPr lang="tr-TR" sz="2200" dirty="0"/>
              <a:t>Eğitim uygulamalarının kuramsal temellerini analiz eder ve sorgular.</a:t>
            </a:r>
          </a:p>
        </p:txBody>
      </p:sp>
      <p:sp>
        <p:nvSpPr>
          <p:cNvPr id="4" name="Metin kutusu 3">
            <a:extLst>
              <a:ext uri="{FF2B5EF4-FFF2-40B4-BE49-F238E27FC236}">
                <a16:creationId xmlns:a16="http://schemas.microsoft.com/office/drawing/2014/main" id="{60777194-73DF-ACCA-1675-C31FE24CD39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2ADA9-D711-563E-F43F-4E049B249C01}"/>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AD516798-4086-2E74-0F2E-168D64F1E766}"/>
              </a:ext>
            </a:extLst>
          </p:cNvPr>
          <p:cNvSpPr>
            <a:spLocks noGrp="1"/>
          </p:cNvSpPr>
          <p:nvPr>
            <p:ph idx="1"/>
          </p:nvPr>
        </p:nvSpPr>
        <p:spPr>
          <a:xfrm>
            <a:off x="179512" y="1484784"/>
            <a:ext cx="8712968" cy="4968551"/>
          </a:xfrm>
        </p:spPr>
        <p:txBody>
          <a:bodyPr>
            <a:noAutofit/>
          </a:bodyPr>
          <a:lstStyle/>
          <a:p>
            <a:r>
              <a:rPr lang="tr-TR" sz="2400" dirty="0"/>
              <a:t>Eğitim felsefesi, sadece teorik değil, aynı zamanda uygulamalı bir işleve de sahiptir.</a:t>
            </a:r>
          </a:p>
          <a:p>
            <a:endParaRPr lang="tr-TR" sz="2400" dirty="0"/>
          </a:p>
          <a:p>
            <a:r>
              <a:rPr lang="tr-TR" sz="2400" dirty="0"/>
              <a:t>Eğitim bilimleri ile diğer disiplinlerin bulgularını bütünleştirir</a:t>
            </a:r>
          </a:p>
          <a:p>
            <a:endParaRPr lang="tr-TR" sz="2400" dirty="0"/>
          </a:p>
          <a:p>
            <a:r>
              <a:rPr lang="tr-TR" sz="2400" dirty="0"/>
              <a:t>Eğitime daha </a:t>
            </a:r>
            <a:r>
              <a:rPr lang="tr-TR" sz="2400" b="1" dirty="0"/>
              <a:t>çok boyutlu</a:t>
            </a:r>
            <a:r>
              <a:rPr lang="tr-TR" sz="2400" dirty="0"/>
              <a:t> ve </a:t>
            </a:r>
            <a:r>
              <a:rPr lang="tr-TR" sz="2400" b="1" dirty="0"/>
              <a:t>kapsayıcı</a:t>
            </a:r>
            <a:r>
              <a:rPr lang="tr-TR" sz="2400" dirty="0"/>
              <a:t> bir perspektif kazandırır</a:t>
            </a:r>
          </a:p>
        </p:txBody>
      </p:sp>
      <p:sp>
        <p:nvSpPr>
          <p:cNvPr id="2" name="Metin kutusu 1">
            <a:extLst>
              <a:ext uri="{FF2B5EF4-FFF2-40B4-BE49-F238E27FC236}">
                <a16:creationId xmlns:a16="http://schemas.microsoft.com/office/drawing/2014/main" id="{33B994BE-F0E3-B639-EFA2-7A81A710A1D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9365505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E3DEAF-B908-DA34-A1BC-643254FE6C8C}"/>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70809D6B-746E-E735-E6BE-6F09772E57D4}"/>
              </a:ext>
            </a:extLst>
          </p:cNvPr>
          <p:cNvSpPr>
            <a:spLocks noGrp="1"/>
          </p:cNvSpPr>
          <p:nvPr>
            <p:ph idx="1"/>
          </p:nvPr>
        </p:nvSpPr>
        <p:spPr>
          <a:xfrm>
            <a:off x="323528" y="1484784"/>
            <a:ext cx="8568952" cy="4968551"/>
          </a:xfrm>
        </p:spPr>
        <p:txBody>
          <a:bodyPr>
            <a:noAutofit/>
          </a:bodyPr>
          <a:lstStyle/>
          <a:p>
            <a:pPr marL="0" indent="0">
              <a:buNone/>
            </a:pPr>
            <a:r>
              <a:rPr lang="tr-TR" sz="2400" dirty="0"/>
              <a:t>Felsefe, eğitimle ilgili bilimsel bilgileri ve pratik deneyimleri birleştirerek:</a:t>
            </a:r>
          </a:p>
          <a:p>
            <a:pPr marL="0" indent="0">
              <a:buNone/>
            </a:pPr>
            <a:endParaRPr lang="tr-TR" sz="2400" dirty="0"/>
          </a:p>
          <a:p>
            <a:r>
              <a:rPr lang="tr-TR" sz="2400" dirty="0"/>
              <a:t>Toplumun değer yapısına uygun,</a:t>
            </a:r>
          </a:p>
          <a:p>
            <a:r>
              <a:rPr lang="tr-TR" sz="2400" dirty="0"/>
              <a:t>Ekonomik ve sosyal gerçeklerle uyumlu,</a:t>
            </a:r>
          </a:p>
          <a:p>
            <a:r>
              <a:rPr lang="tr-TR" sz="2400" dirty="0"/>
              <a:t>Kalıcı ve anlamlı </a:t>
            </a:r>
            <a:r>
              <a:rPr lang="tr-TR" sz="2400" b="1" dirty="0"/>
              <a:t>eğitim değerleri</a:t>
            </a:r>
            <a:r>
              <a:rPr lang="tr-TR" sz="2400" dirty="0"/>
              <a:t> üretmeyi amaçlar.</a:t>
            </a:r>
          </a:p>
        </p:txBody>
      </p:sp>
      <p:sp>
        <p:nvSpPr>
          <p:cNvPr id="2" name="Metin kutusu 1">
            <a:extLst>
              <a:ext uri="{FF2B5EF4-FFF2-40B4-BE49-F238E27FC236}">
                <a16:creationId xmlns:a16="http://schemas.microsoft.com/office/drawing/2014/main" id="{B3C22AC3-AE77-6B45-81F4-22CB8C94358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6943542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FCD2D6-665C-3FA5-64E0-321F8E8EE40B}"/>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31260B15-BA33-C243-1663-780900E1828B}"/>
              </a:ext>
            </a:extLst>
          </p:cNvPr>
          <p:cNvSpPr>
            <a:spLocks noGrp="1"/>
          </p:cNvSpPr>
          <p:nvPr>
            <p:ph idx="1"/>
          </p:nvPr>
        </p:nvSpPr>
        <p:spPr>
          <a:xfrm>
            <a:off x="323528" y="1484784"/>
            <a:ext cx="8568952" cy="4968551"/>
          </a:xfrm>
        </p:spPr>
        <p:txBody>
          <a:bodyPr>
            <a:noAutofit/>
          </a:bodyPr>
          <a:lstStyle/>
          <a:p>
            <a:pPr marL="0" indent="0">
              <a:buNone/>
            </a:pPr>
            <a:r>
              <a:rPr lang="tr-TR" sz="2400" dirty="0"/>
              <a:t>Eğitim felsefesi;</a:t>
            </a:r>
          </a:p>
          <a:p>
            <a:pPr marL="0" indent="0">
              <a:buNone/>
            </a:pPr>
            <a:endParaRPr lang="tr-TR" sz="2400" dirty="0"/>
          </a:p>
          <a:p>
            <a:r>
              <a:rPr lang="tr-TR" sz="2400" dirty="0"/>
              <a:t>Eğitim hedeflerinin belirlenmesinde bireysel ve toplumsal uygunluğu sorgular</a:t>
            </a:r>
          </a:p>
          <a:p>
            <a:endParaRPr lang="tr-TR" sz="2400" dirty="0"/>
          </a:p>
          <a:p>
            <a:r>
              <a:rPr lang="tr-TR" sz="2400" dirty="0"/>
              <a:t>Hedefler arası tutarlılığı ve bütünlüğü gözetir</a:t>
            </a:r>
          </a:p>
          <a:p>
            <a:endParaRPr lang="tr-TR" sz="2400" dirty="0"/>
          </a:p>
          <a:p>
            <a:r>
              <a:rPr lang="tr-TR" sz="2400" dirty="0"/>
              <a:t>Böylece eğitim politikaları daha bilinçli ve sağlam temellere oturmuş olur</a:t>
            </a:r>
          </a:p>
        </p:txBody>
      </p:sp>
      <p:sp>
        <p:nvSpPr>
          <p:cNvPr id="4" name="Metin kutusu 3">
            <a:extLst>
              <a:ext uri="{FF2B5EF4-FFF2-40B4-BE49-F238E27FC236}">
                <a16:creationId xmlns:a16="http://schemas.microsoft.com/office/drawing/2014/main" id="{7CFE2D71-FA01-5161-528B-48A1916BE9A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4566054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4869160"/>
            <a:ext cx="8229600" cy="1257003"/>
          </a:xfrm>
        </p:spPr>
        <p:txBody>
          <a:bodyPr/>
          <a:lstStyle/>
          <a:p>
            <a:r>
              <a:rPr lang="tr-TR" b="1" dirty="0">
                <a:solidFill>
                  <a:srgbClr val="FFC000"/>
                </a:solidFill>
              </a:rPr>
              <a:t>EĞİTİMDE FELSEFÎ AKIMLAR</a:t>
            </a:r>
            <a:endParaRPr lang="tr-TR" sz="2800" dirty="0">
              <a:solidFill>
                <a:srgbClr val="FFC000"/>
              </a:solidFill>
            </a:endParaRPr>
          </a:p>
        </p:txBody>
      </p:sp>
      <p:sp>
        <p:nvSpPr>
          <p:cNvPr id="2" name="Metin kutusu 1">
            <a:extLst>
              <a:ext uri="{FF2B5EF4-FFF2-40B4-BE49-F238E27FC236}">
                <a16:creationId xmlns:a16="http://schemas.microsoft.com/office/drawing/2014/main" id="{21E35249-AE09-CA1F-0E7E-FC2B0F40A72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600200"/>
            <a:ext cx="8686800" cy="4525963"/>
          </a:xfrm>
        </p:spPr>
        <p:txBody>
          <a:bodyPr>
            <a:normAutofit/>
          </a:bodyPr>
          <a:lstStyle/>
          <a:p>
            <a:pPr>
              <a:buNone/>
            </a:pPr>
            <a:r>
              <a:rPr lang="tr-TR" sz="2400" b="1" dirty="0"/>
              <a:t>1-İlerlemecilik: </a:t>
            </a:r>
            <a:r>
              <a:rPr lang="tr-TR" sz="2400" b="1" dirty="0" err="1"/>
              <a:t>Heraklitos</a:t>
            </a:r>
            <a:r>
              <a:rPr lang="tr-TR" sz="2400" b="1" dirty="0"/>
              <a:t> </a:t>
            </a:r>
            <a:r>
              <a:rPr lang="tr-TR" sz="2400" b="1" dirty="0" err="1"/>
              <a:t>Protagoras</a:t>
            </a:r>
            <a:r>
              <a:rPr lang="tr-TR" sz="2400" b="1" dirty="0"/>
              <a:t>, </a:t>
            </a:r>
            <a:r>
              <a:rPr lang="tr-TR" sz="2400" b="1" dirty="0" err="1"/>
              <a:t>Gorcias</a:t>
            </a:r>
            <a:r>
              <a:rPr lang="tr-TR" sz="2400" b="1" dirty="0"/>
              <a:t>, </a:t>
            </a:r>
            <a:r>
              <a:rPr lang="tr-TR" sz="2400" b="1" dirty="0" err="1"/>
              <a:t>Prodikos</a:t>
            </a:r>
            <a:r>
              <a:rPr lang="tr-TR" sz="2400" b="1" dirty="0"/>
              <a:t> </a:t>
            </a:r>
            <a:r>
              <a:rPr lang="tr-TR" sz="2400" b="1" dirty="0" err="1"/>
              <a:t>vd</a:t>
            </a:r>
            <a:r>
              <a:rPr lang="tr-TR" sz="2400" b="1" dirty="0"/>
              <a:t>.</a:t>
            </a:r>
            <a:endParaRPr lang="tr-TR" sz="2400" dirty="0"/>
          </a:p>
          <a:p>
            <a:pPr lvl="1"/>
            <a:r>
              <a:rPr lang="tr-TR" sz="2400" dirty="0"/>
              <a:t>Pragmatik felsefeye dayanır.</a:t>
            </a:r>
          </a:p>
          <a:p>
            <a:pPr lvl="1"/>
            <a:r>
              <a:rPr lang="tr-TR" sz="2400" dirty="0"/>
              <a:t>Eğitim bir süreçtir ve sürekli kendini yeniler.</a:t>
            </a:r>
          </a:p>
          <a:p>
            <a:pPr lvl="1"/>
            <a:r>
              <a:rPr lang="tr-TR" sz="2400" dirty="0"/>
              <a:t>Öğrenenin ilgilerine dönük ve aktif eğitim verilmelidir.</a:t>
            </a:r>
          </a:p>
          <a:p>
            <a:pPr lvl="1"/>
            <a:r>
              <a:rPr lang="tr-TR" sz="2400" dirty="0"/>
              <a:t>“problem çözme” yöntemi kullanılmalıdır.</a:t>
            </a:r>
          </a:p>
          <a:p>
            <a:pPr lvl="1"/>
            <a:r>
              <a:rPr lang="tr-TR" sz="2400" dirty="0"/>
              <a:t>Okul yaşamın ta kendisi olmalıdır.</a:t>
            </a:r>
          </a:p>
          <a:p>
            <a:pPr lvl="1"/>
            <a:r>
              <a:rPr lang="tr-TR" sz="2400" dirty="0"/>
              <a:t>Öğretmen rehber olmalıdır.</a:t>
            </a:r>
          </a:p>
          <a:p>
            <a:pPr lvl="1"/>
            <a:r>
              <a:rPr lang="tr-TR" sz="2400" dirty="0"/>
              <a:t>Öğrenciler işbirliği içinde olmalıdırlar, yarışma değil.</a:t>
            </a:r>
          </a:p>
          <a:p>
            <a:endParaRPr lang="tr-TR" sz="2400" dirty="0"/>
          </a:p>
        </p:txBody>
      </p:sp>
      <p:sp>
        <p:nvSpPr>
          <p:cNvPr id="2" name="Metin kutusu 1">
            <a:extLst>
              <a:ext uri="{FF2B5EF4-FFF2-40B4-BE49-F238E27FC236}">
                <a16:creationId xmlns:a16="http://schemas.microsoft.com/office/drawing/2014/main" id="{10F59179-8350-EEBF-BA0F-43DC9A67706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038D7B-BA1B-6239-78A9-5924F7A3CFE6}"/>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6FF815E6-D406-B040-6FB9-C6990D3ED039}"/>
              </a:ext>
            </a:extLst>
          </p:cNvPr>
          <p:cNvSpPr>
            <a:spLocks noGrp="1"/>
          </p:cNvSpPr>
          <p:nvPr>
            <p:ph idx="1"/>
          </p:nvPr>
        </p:nvSpPr>
        <p:spPr>
          <a:xfrm>
            <a:off x="457200" y="1600200"/>
            <a:ext cx="8686800" cy="4525963"/>
          </a:xfrm>
        </p:spPr>
        <p:txBody>
          <a:bodyPr>
            <a:normAutofit/>
          </a:bodyPr>
          <a:lstStyle/>
          <a:p>
            <a:pPr marL="0" indent="0">
              <a:buNone/>
            </a:pPr>
            <a:r>
              <a:rPr lang="tr-TR" sz="2400" dirty="0"/>
              <a:t>Eğitimde çeşitli felsefi yaklaşımlar, öğretim anlayışını ve öğrenme ortamlarını şekillendirir.</a:t>
            </a:r>
          </a:p>
          <a:p>
            <a:pPr marL="0" indent="0">
              <a:buNone/>
            </a:pPr>
            <a:br>
              <a:rPr lang="tr-TR" sz="2400" dirty="0"/>
            </a:br>
            <a:r>
              <a:rPr lang="tr-TR" sz="2400" dirty="0"/>
              <a:t>Öne çıkan dört temel yaklaşım:</a:t>
            </a:r>
          </a:p>
          <a:p>
            <a:pPr marL="0" indent="0">
              <a:buNone/>
            </a:pPr>
            <a:endParaRPr lang="tr-TR" sz="2400" dirty="0"/>
          </a:p>
          <a:p>
            <a:r>
              <a:rPr lang="tr-TR" sz="2400" dirty="0"/>
              <a:t>İdealizm</a:t>
            </a:r>
          </a:p>
          <a:p>
            <a:r>
              <a:rPr lang="tr-TR" sz="2400" dirty="0"/>
              <a:t>Realizm</a:t>
            </a:r>
          </a:p>
          <a:p>
            <a:r>
              <a:rPr lang="tr-TR" sz="2400" dirty="0"/>
              <a:t>Pragmatizm</a:t>
            </a:r>
          </a:p>
          <a:p>
            <a:r>
              <a:rPr lang="tr-TR" sz="2400" dirty="0"/>
              <a:t>Varoluşçuluk</a:t>
            </a:r>
          </a:p>
        </p:txBody>
      </p:sp>
      <p:sp>
        <p:nvSpPr>
          <p:cNvPr id="2" name="Metin kutusu 1">
            <a:extLst>
              <a:ext uri="{FF2B5EF4-FFF2-40B4-BE49-F238E27FC236}">
                <a16:creationId xmlns:a16="http://schemas.microsoft.com/office/drawing/2014/main" id="{79A5C73C-4428-8A2C-39E2-9786BAE22EB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5935637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908720"/>
            <a:ext cx="8229600" cy="5217443"/>
          </a:xfrm>
        </p:spPr>
        <p:txBody>
          <a:bodyPr>
            <a:normAutofit/>
          </a:bodyPr>
          <a:lstStyle/>
          <a:p>
            <a:pPr>
              <a:buNone/>
            </a:pPr>
            <a:r>
              <a:rPr lang="tr-TR" sz="2600" b="1" dirty="0"/>
              <a:t>2-Esasilik: </a:t>
            </a:r>
            <a:r>
              <a:rPr lang="tr-TR" sz="2600" b="1" dirty="0" err="1"/>
              <a:t>Herman</a:t>
            </a:r>
            <a:r>
              <a:rPr lang="tr-TR" sz="2600" b="1" dirty="0"/>
              <a:t> H. </a:t>
            </a:r>
            <a:r>
              <a:rPr lang="tr-TR" sz="2600" b="1" dirty="0" err="1"/>
              <a:t>Horne</a:t>
            </a:r>
            <a:r>
              <a:rPr lang="tr-TR" sz="2600" b="1" dirty="0"/>
              <a:t>, W. </a:t>
            </a:r>
            <a:r>
              <a:rPr lang="tr-TR" sz="2600" b="1" dirty="0" err="1"/>
              <a:t>Bagley</a:t>
            </a:r>
            <a:r>
              <a:rPr lang="tr-TR" sz="2600" b="1" dirty="0"/>
              <a:t> </a:t>
            </a:r>
            <a:r>
              <a:rPr lang="tr-TR" sz="2600" b="1" dirty="0" err="1"/>
              <a:t>vd</a:t>
            </a:r>
            <a:r>
              <a:rPr lang="tr-TR" sz="2600" b="1" dirty="0"/>
              <a:t>.</a:t>
            </a:r>
          </a:p>
          <a:p>
            <a:pPr>
              <a:buNone/>
            </a:pPr>
            <a:endParaRPr lang="tr-TR" sz="2600" dirty="0"/>
          </a:p>
          <a:p>
            <a:pPr marL="0" indent="0" algn="just">
              <a:buNone/>
            </a:pPr>
            <a:r>
              <a:rPr lang="tr-TR" sz="2600" dirty="0"/>
              <a:t>Bir felsefeye dayalı olmaktan çok doğrudan bir eğitim hareketi olarak ortaya çıkmıştır. Bir çok felsefî sistemle de uyum halindedir. Esasiciler daha çok öğrenmenin konu alanı üzerinde dururlar. İnsanların ve zamanın tecrübesinden geçmiş kalıcı değerlerin ve konuların seçimine önem verirler.</a:t>
            </a:r>
          </a:p>
          <a:p>
            <a:pPr algn="just"/>
            <a:endParaRPr lang="tr-TR" sz="2600" dirty="0"/>
          </a:p>
          <a:p>
            <a:pPr algn="just"/>
            <a:endParaRPr lang="tr-TR" sz="3400" dirty="0"/>
          </a:p>
        </p:txBody>
      </p:sp>
      <p:sp>
        <p:nvSpPr>
          <p:cNvPr id="2" name="Metin kutusu 1">
            <a:extLst>
              <a:ext uri="{FF2B5EF4-FFF2-40B4-BE49-F238E27FC236}">
                <a16:creationId xmlns:a16="http://schemas.microsoft.com/office/drawing/2014/main" id="{278A0684-F2C4-A21C-BD49-684817B185D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DCEA6B-DFBC-1B08-FD34-A88028B47230}"/>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DA89860C-5FAB-4C10-A8B3-B525BA195A1D}"/>
              </a:ext>
            </a:extLst>
          </p:cNvPr>
          <p:cNvSpPr>
            <a:spLocks noGrp="1"/>
          </p:cNvSpPr>
          <p:nvPr>
            <p:ph idx="1"/>
          </p:nvPr>
        </p:nvSpPr>
        <p:spPr>
          <a:xfrm>
            <a:off x="457200" y="908720"/>
            <a:ext cx="8229600" cy="5217443"/>
          </a:xfrm>
        </p:spPr>
        <p:txBody>
          <a:bodyPr>
            <a:normAutofit/>
          </a:bodyPr>
          <a:lstStyle/>
          <a:p>
            <a:pPr>
              <a:buNone/>
            </a:pPr>
            <a:r>
              <a:rPr lang="tr-TR" sz="2600" b="1" dirty="0"/>
              <a:t>2-Esasilik: </a:t>
            </a:r>
            <a:r>
              <a:rPr lang="tr-TR" sz="2600" b="1" dirty="0" err="1"/>
              <a:t>Herman</a:t>
            </a:r>
            <a:r>
              <a:rPr lang="tr-TR" sz="2600" b="1" dirty="0"/>
              <a:t> H. </a:t>
            </a:r>
            <a:r>
              <a:rPr lang="tr-TR" sz="2600" b="1" dirty="0" err="1"/>
              <a:t>Horne</a:t>
            </a:r>
            <a:r>
              <a:rPr lang="tr-TR" sz="2600" b="1" dirty="0"/>
              <a:t>, W. </a:t>
            </a:r>
            <a:r>
              <a:rPr lang="tr-TR" sz="2600" b="1" dirty="0" err="1"/>
              <a:t>Bagley</a:t>
            </a:r>
            <a:r>
              <a:rPr lang="tr-TR" sz="2600" b="1" dirty="0"/>
              <a:t> </a:t>
            </a:r>
            <a:r>
              <a:rPr lang="tr-TR" sz="2600" b="1" dirty="0" err="1"/>
              <a:t>vd</a:t>
            </a:r>
            <a:r>
              <a:rPr lang="tr-TR" sz="2600" b="1" dirty="0"/>
              <a:t>.</a:t>
            </a:r>
          </a:p>
          <a:p>
            <a:pPr>
              <a:buNone/>
            </a:pPr>
            <a:endParaRPr lang="tr-TR" sz="2600" dirty="0"/>
          </a:p>
          <a:p>
            <a:pPr lvl="1" algn="just"/>
            <a:r>
              <a:rPr lang="tr-TR" sz="2600" dirty="0"/>
              <a:t>Herhangi bir felsefeye doğrudan dayanmaz</a:t>
            </a:r>
          </a:p>
          <a:p>
            <a:pPr lvl="1" algn="just"/>
            <a:r>
              <a:rPr lang="tr-TR" sz="2600" dirty="0"/>
              <a:t>Tüm insanların bilmesi gereken esaslar vardır.</a:t>
            </a:r>
          </a:p>
          <a:p>
            <a:pPr lvl="1" algn="just"/>
            <a:r>
              <a:rPr lang="tr-TR" sz="2600" dirty="0"/>
              <a:t>Öğrenme çok sıkı ve disiplinli çalışma ile olur</a:t>
            </a:r>
          </a:p>
          <a:p>
            <a:pPr lvl="1" algn="just"/>
            <a:r>
              <a:rPr lang="tr-TR" sz="2600" dirty="0" err="1"/>
              <a:t>İnsiyatif</a:t>
            </a:r>
            <a:r>
              <a:rPr lang="tr-TR" sz="2600" dirty="0"/>
              <a:t> öğretmende olmalıdır.</a:t>
            </a:r>
          </a:p>
          <a:p>
            <a:pPr lvl="1" algn="just"/>
            <a:r>
              <a:rPr lang="tr-TR" sz="2600" dirty="0"/>
              <a:t>Temel bilgiler (matematik, fen ve yabancı dil) mutlaka herkesçe öğrenilmelidir.</a:t>
            </a:r>
          </a:p>
          <a:p>
            <a:pPr lvl="1" algn="just"/>
            <a:r>
              <a:rPr lang="tr-TR" sz="2600" dirty="0"/>
              <a:t>Soyut bilgiler  ancak soyut yöntemlerle öğretilebilir.</a:t>
            </a:r>
          </a:p>
          <a:p>
            <a:pPr lvl="1" algn="just"/>
            <a:r>
              <a:rPr lang="tr-TR" sz="2600" dirty="0"/>
              <a:t>Eğitim demokratik olmalıdır.</a:t>
            </a:r>
          </a:p>
          <a:p>
            <a:pPr algn="just"/>
            <a:endParaRPr lang="tr-TR" sz="3400" dirty="0"/>
          </a:p>
        </p:txBody>
      </p:sp>
      <p:sp>
        <p:nvSpPr>
          <p:cNvPr id="2" name="Metin kutusu 1">
            <a:extLst>
              <a:ext uri="{FF2B5EF4-FFF2-40B4-BE49-F238E27FC236}">
                <a16:creationId xmlns:a16="http://schemas.microsoft.com/office/drawing/2014/main" id="{D03A4437-9921-078A-01F2-ECBF23C2490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723364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AB7505-3D07-B470-04A1-8B90A59B782A}"/>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09A619F4-58AA-42CD-9DBA-20A07C76C957}"/>
              </a:ext>
            </a:extLst>
          </p:cNvPr>
          <p:cNvSpPr>
            <a:spLocks noGrp="1"/>
          </p:cNvSpPr>
          <p:nvPr>
            <p:ph idx="1"/>
          </p:nvPr>
        </p:nvSpPr>
        <p:spPr>
          <a:xfrm>
            <a:off x="539552" y="1052736"/>
            <a:ext cx="8229600" cy="5400600"/>
          </a:xfrm>
        </p:spPr>
        <p:txBody>
          <a:bodyPr>
            <a:normAutofit/>
          </a:bodyPr>
          <a:lstStyle/>
          <a:p>
            <a:pPr marL="0" indent="0" algn="just">
              <a:buNone/>
            </a:pPr>
            <a:r>
              <a:rPr lang="tr-TR" sz="2400" dirty="0"/>
              <a:t>Eğitim kuramcısı Ralph Tyler, eğitimi bireyin davranış örüntülerinde gelişim sağlayan bir süreç olarak tanımlar. Ona göre, her eğitimsel etkinliğin temel amacı; bireyin yaşamında kalıcı hale gelen bilgi, beceri ve değerlerin davranışa dönüşmesini sağlamaktır.</a:t>
            </a:r>
          </a:p>
          <a:p>
            <a:pPr marL="0" indent="0" algn="just">
              <a:buNone/>
            </a:pPr>
            <a:r>
              <a:rPr lang="tr-TR" sz="2400" dirty="0"/>
              <a:t>Eğitim terimi çoğunlukla resmi yani örgün eğitimle ilişkilendirilse de, bağlama göre öğretim ve öğrenim kavramlarıyla karıştırılabilmektedir. Oysa eğitim, bu kavramları kapsayan daha geniş ve bütüncül bir olgudur.</a:t>
            </a:r>
          </a:p>
        </p:txBody>
      </p:sp>
      <p:sp>
        <p:nvSpPr>
          <p:cNvPr id="2" name="Metin kutusu 1">
            <a:extLst>
              <a:ext uri="{FF2B5EF4-FFF2-40B4-BE49-F238E27FC236}">
                <a16:creationId xmlns:a16="http://schemas.microsoft.com/office/drawing/2014/main" id="{87906B0E-9C93-18D1-230F-8A5263FD23DB}"/>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2265738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noAutofit/>
          </a:bodyPr>
          <a:lstStyle/>
          <a:p>
            <a:pPr marL="0" indent="0">
              <a:buNone/>
            </a:pPr>
            <a:r>
              <a:rPr lang="tr-TR" sz="2400" b="1" dirty="0"/>
              <a:t>3. Daimicilik-Kültür-Din:</a:t>
            </a:r>
          </a:p>
          <a:p>
            <a:pPr marL="0" indent="0">
              <a:buNone/>
            </a:pPr>
            <a:endParaRPr lang="tr-TR" sz="2400" dirty="0"/>
          </a:p>
          <a:p>
            <a:pPr marL="0" indent="0">
              <a:buNone/>
            </a:pPr>
            <a:r>
              <a:rPr lang="tr-TR" sz="2400" dirty="0"/>
              <a:t>Daimcilik akımının temelinde klasik realizm yatar. Bu eğitim görüşünü aynı zamanda idealistlerin bir çoğu da destekler. Bu görüşü savunanlar, eğitimin evrensel nitelikleri belli gerçeklere göre şekillendirilmesi üzerinde dururlar. Bunlara göre insanın doğası ve ahlaki ilkeler değişmez, insanların bu değişmez gerçeklere göre yetiştirilmesi gerekir. Çünkü insanlık tarihi boyunca insanın özü değişmemiştir. </a:t>
            </a:r>
          </a:p>
        </p:txBody>
      </p:sp>
      <p:sp>
        <p:nvSpPr>
          <p:cNvPr id="2" name="Metin kutusu 1">
            <a:extLst>
              <a:ext uri="{FF2B5EF4-FFF2-40B4-BE49-F238E27FC236}">
                <a16:creationId xmlns:a16="http://schemas.microsoft.com/office/drawing/2014/main" id="{D7B4C25D-5D65-FF1A-42A4-E894E642583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73FF5D-D13C-C2B4-91F7-BD501794F472}"/>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8BADD197-1F00-23B6-9EC0-07709BC9BB3A}"/>
              </a:ext>
            </a:extLst>
          </p:cNvPr>
          <p:cNvSpPr>
            <a:spLocks noGrp="1"/>
          </p:cNvSpPr>
          <p:nvPr>
            <p:ph idx="1"/>
          </p:nvPr>
        </p:nvSpPr>
        <p:spPr>
          <a:xfrm>
            <a:off x="457200" y="764704"/>
            <a:ext cx="8229600" cy="5361459"/>
          </a:xfrm>
        </p:spPr>
        <p:txBody>
          <a:bodyPr>
            <a:noAutofit/>
          </a:bodyPr>
          <a:lstStyle/>
          <a:p>
            <a:pPr marL="0" indent="0">
              <a:buNone/>
            </a:pPr>
            <a:r>
              <a:rPr lang="tr-TR" sz="2400" b="1" dirty="0"/>
              <a:t>3. Daimicilik-Kültür-Din:</a:t>
            </a:r>
            <a:endParaRPr lang="tr-TR" sz="2400" dirty="0"/>
          </a:p>
          <a:p>
            <a:pPr marL="0" indent="0">
              <a:buNone/>
            </a:pPr>
            <a:endParaRPr lang="tr-TR" sz="2400" dirty="0"/>
          </a:p>
          <a:p>
            <a:pPr marL="0" indent="0">
              <a:buNone/>
            </a:pPr>
            <a:r>
              <a:rPr lang="tr-TR" sz="2400" dirty="0"/>
              <a:t>İlkeler:</a:t>
            </a:r>
          </a:p>
          <a:p>
            <a:pPr lvl="1"/>
            <a:r>
              <a:rPr lang="tr-TR" sz="2400" dirty="0"/>
              <a:t>Realizm’ e dayanır.</a:t>
            </a:r>
          </a:p>
          <a:p>
            <a:pPr lvl="1"/>
            <a:r>
              <a:rPr lang="tr-TR" sz="2400" dirty="0"/>
              <a:t>Değişmeyen evrensel bir eğitimi savunur. Çünkü insan doğası değişmez.</a:t>
            </a:r>
          </a:p>
          <a:p>
            <a:pPr lvl="1"/>
            <a:r>
              <a:rPr lang="tr-TR" sz="2400" dirty="0"/>
              <a:t>Entelektüel eğitim gereklidir.</a:t>
            </a:r>
          </a:p>
          <a:p>
            <a:pPr lvl="1"/>
            <a:r>
              <a:rPr lang="tr-TR" sz="2400" dirty="0"/>
              <a:t>Eğitim hayata hazırlıktır.</a:t>
            </a:r>
          </a:p>
          <a:p>
            <a:pPr lvl="1"/>
            <a:r>
              <a:rPr lang="tr-TR" sz="2400" dirty="0"/>
              <a:t>Genel geçer bilgiler öğretilmelidir.</a:t>
            </a:r>
          </a:p>
          <a:p>
            <a:pPr lvl="1"/>
            <a:r>
              <a:rPr lang="tr-TR" sz="2400" dirty="0"/>
              <a:t>Klasik eserler öğretilmelidir.</a:t>
            </a:r>
          </a:p>
          <a:p>
            <a:endParaRPr lang="tr-TR" sz="2400" dirty="0"/>
          </a:p>
        </p:txBody>
      </p:sp>
      <p:sp>
        <p:nvSpPr>
          <p:cNvPr id="2" name="Metin kutusu 1">
            <a:extLst>
              <a:ext uri="{FF2B5EF4-FFF2-40B4-BE49-F238E27FC236}">
                <a16:creationId xmlns:a16="http://schemas.microsoft.com/office/drawing/2014/main" id="{82A98ACE-90F9-C295-D1E9-742D52A069E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7825032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980728"/>
            <a:ext cx="8229600" cy="5472608"/>
          </a:xfrm>
        </p:spPr>
        <p:txBody>
          <a:bodyPr>
            <a:normAutofit lnSpcReduction="10000"/>
          </a:bodyPr>
          <a:lstStyle/>
          <a:p>
            <a:pPr algn="just">
              <a:buNone/>
            </a:pPr>
            <a:r>
              <a:rPr lang="tr-TR" sz="2200" b="1" dirty="0"/>
              <a:t>4. Varoluşçuluk-İnsan Merkez A.</a:t>
            </a:r>
            <a:r>
              <a:rPr lang="tr-TR" sz="2200" b="1" dirty="0" err="1"/>
              <a:t>Camus</a:t>
            </a:r>
            <a:r>
              <a:rPr lang="tr-TR" sz="2200" b="1" dirty="0"/>
              <a:t>, W. Barettir, </a:t>
            </a:r>
            <a:r>
              <a:rPr lang="tr-TR" sz="2200" b="1" dirty="0" err="1"/>
              <a:t>Bardayev</a:t>
            </a:r>
            <a:r>
              <a:rPr lang="tr-TR" sz="2200" b="1" dirty="0"/>
              <a:t>, </a:t>
            </a:r>
            <a:r>
              <a:rPr lang="tr-TR" sz="2200" b="1" dirty="0" err="1"/>
              <a:t>Sarte</a:t>
            </a:r>
            <a:r>
              <a:rPr lang="tr-TR" sz="2200" b="1" dirty="0"/>
              <a:t>, </a:t>
            </a:r>
            <a:r>
              <a:rPr lang="tr-TR" sz="2200" b="1" dirty="0" err="1"/>
              <a:t>Heideger</a:t>
            </a:r>
            <a:r>
              <a:rPr lang="tr-TR" sz="2200" b="1" dirty="0"/>
              <a:t>, </a:t>
            </a:r>
            <a:r>
              <a:rPr lang="tr-TR" sz="2200" b="1" dirty="0" err="1"/>
              <a:t>Marcel</a:t>
            </a:r>
            <a:r>
              <a:rPr lang="tr-TR" sz="2200" b="1" dirty="0"/>
              <a:t>, </a:t>
            </a:r>
            <a:r>
              <a:rPr lang="tr-TR" sz="2200" b="1" dirty="0" err="1"/>
              <a:t>Jasper</a:t>
            </a:r>
            <a:r>
              <a:rPr lang="tr-TR" sz="2200" b="1" dirty="0"/>
              <a:t> </a:t>
            </a:r>
          </a:p>
          <a:p>
            <a:pPr algn="just"/>
            <a:endParaRPr lang="tr-TR" sz="2200" dirty="0"/>
          </a:p>
          <a:p>
            <a:pPr algn="just"/>
            <a:r>
              <a:rPr lang="tr-TR" sz="2200" dirty="0"/>
              <a:t>Var oluşçular insanı merkez alır. </a:t>
            </a:r>
          </a:p>
          <a:p>
            <a:pPr algn="just"/>
            <a:r>
              <a:rPr lang="tr-TR" sz="2200" dirty="0"/>
              <a:t>İnsan hayatı boyunca ne yapacağı hakkında kendi karar vermelidir. Her insana kendisinden kendi değer yargılarından sorumludur.</a:t>
            </a:r>
          </a:p>
          <a:p>
            <a:pPr algn="just"/>
            <a:r>
              <a:rPr lang="tr-TR" sz="2200" dirty="0"/>
              <a:t> Bu felsefenin eğitime getirmek istediği insanın özgürlüğüdür. </a:t>
            </a:r>
          </a:p>
          <a:p>
            <a:pPr algn="just"/>
            <a:r>
              <a:rPr lang="tr-TR" sz="2200" dirty="0"/>
              <a:t>Bu akıma göre eğitim kişinin kendini gerçek özellikleriyle tanımasına imkân vermelidir. </a:t>
            </a:r>
          </a:p>
          <a:p>
            <a:pPr algn="just"/>
            <a:r>
              <a:rPr lang="tr-TR" sz="2200" dirty="0"/>
              <a:t>Okul programlar, çocukların kişiliklerinin gelişmesine yardımcı olmalıdır. </a:t>
            </a:r>
          </a:p>
          <a:p>
            <a:pPr algn="just"/>
            <a:r>
              <a:rPr lang="tr-TR" sz="2200" dirty="0"/>
              <a:t>Öğretmenin görevi öğrencinin kendisini tanımasına yardımcı olmaktır. </a:t>
            </a:r>
          </a:p>
          <a:p>
            <a:pPr algn="just"/>
            <a:r>
              <a:rPr lang="tr-TR" sz="2200" dirty="0"/>
              <a:t>Öğretimde kişiye değişik seçenekler vererek, doğruyu bulma ve kendi gerçeklerini seçme fırsatı verilmelidir.</a:t>
            </a:r>
          </a:p>
          <a:p>
            <a:pPr algn="just"/>
            <a:endParaRPr lang="tr-TR" sz="2200" dirty="0"/>
          </a:p>
        </p:txBody>
      </p:sp>
      <p:sp>
        <p:nvSpPr>
          <p:cNvPr id="2" name="Metin kutusu 1">
            <a:extLst>
              <a:ext uri="{FF2B5EF4-FFF2-40B4-BE49-F238E27FC236}">
                <a16:creationId xmlns:a16="http://schemas.microsoft.com/office/drawing/2014/main" id="{FD70BE65-C249-C43F-CCDD-5D50B38184F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normAutofit fontScale="77500" lnSpcReduction="20000"/>
          </a:bodyPr>
          <a:lstStyle/>
          <a:p>
            <a:pPr algn="just">
              <a:buNone/>
            </a:pPr>
            <a:r>
              <a:rPr lang="tr-TR" sz="2900" b="1" dirty="0"/>
              <a:t>5. Yeniden Yapılandırmacılık (Beceri) John </a:t>
            </a:r>
            <a:r>
              <a:rPr lang="tr-TR" sz="2900" b="1" dirty="0" err="1"/>
              <a:t>Dewey</a:t>
            </a:r>
            <a:r>
              <a:rPr lang="tr-TR" sz="2900" b="1" dirty="0"/>
              <a:t>, </a:t>
            </a:r>
            <a:r>
              <a:rPr lang="tr-TR" sz="2900" b="1" dirty="0" err="1"/>
              <a:t>Barold</a:t>
            </a:r>
            <a:r>
              <a:rPr lang="tr-TR" sz="2900" b="1" dirty="0"/>
              <a:t>, George </a:t>
            </a:r>
            <a:r>
              <a:rPr lang="tr-TR" sz="2900" b="1" dirty="0" err="1"/>
              <a:t>Count</a:t>
            </a:r>
            <a:r>
              <a:rPr lang="tr-TR" sz="2900" b="1" dirty="0"/>
              <a:t> </a:t>
            </a:r>
            <a:r>
              <a:rPr lang="tr-TR" sz="2900" b="1" dirty="0" err="1"/>
              <a:t>vd</a:t>
            </a:r>
            <a:r>
              <a:rPr lang="tr-TR" sz="2900" b="1" dirty="0"/>
              <a:t>.</a:t>
            </a:r>
          </a:p>
          <a:p>
            <a:pPr algn="just">
              <a:buNone/>
            </a:pPr>
            <a:endParaRPr lang="tr-TR" sz="2900" dirty="0"/>
          </a:p>
          <a:p>
            <a:pPr algn="just"/>
            <a:r>
              <a:rPr lang="tr-TR" sz="2900" dirty="0"/>
              <a:t>Bu eğitim akımı ilerlemecilik akımının bir devamı olup son gelişen akımlardan biridir. Akımın dayandığı felsefe pragmatizmdir. J. </a:t>
            </a:r>
            <a:r>
              <a:rPr lang="tr-TR" sz="2900" dirty="0" err="1"/>
              <a:t>Dewey</a:t>
            </a:r>
            <a:r>
              <a:rPr lang="tr-TR" sz="2900" dirty="0"/>
              <a:t>, </a:t>
            </a:r>
            <a:r>
              <a:rPr lang="tr-TR" sz="2900" dirty="0" err="1"/>
              <a:t>İsac</a:t>
            </a:r>
            <a:r>
              <a:rPr lang="tr-TR" sz="2900" dirty="0"/>
              <a:t> </a:t>
            </a:r>
            <a:r>
              <a:rPr lang="tr-TR" sz="2900" dirty="0" err="1"/>
              <a:t>Bergson</a:t>
            </a:r>
            <a:r>
              <a:rPr lang="tr-TR" sz="2900" dirty="0"/>
              <a:t> ve T. </a:t>
            </a:r>
            <a:r>
              <a:rPr lang="tr-TR" sz="2900" dirty="0" err="1"/>
              <a:t>Brameld</a:t>
            </a:r>
            <a:r>
              <a:rPr lang="tr-TR" sz="2900" dirty="0"/>
              <a:t>. Bu akımın temsilcilerindendir.</a:t>
            </a:r>
          </a:p>
          <a:p>
            <a:pPr algn="just"/>
            <a:endParaRPr lang="tr-TR" sz="2900" dirty="0"/>
          </a:p>
          <a:p>
            <a:pPr algn="just"/>
            <a:r>
              <a:rPr lang="tr-TR" sz="2900" dirty="0"/>
              <a:t>Yeniden yapılandırmacılık akımına göre eğitimin amacı toplumu yeniden düzenlemek ve toplumdan gerçek demokrasiyi yerleştirmek olarak Kabul edilmektedir. Bu görüşe göre eğitim açık seçik bir sosyal reform hareketi oluşturmada  önemli araçlardan biridir. </a:t>
            </a:r>
          </a:p>
          <a:p>
            <a:pPr marL="0" indent="0" algn="just">
              <a:buNone/>
            </a:pPr>
            <a:r>
              <a:rPr lang="tr-TR" sz="2900" dirty="0"/>
              <a:t>     İlkeleri:</a:t>
            </a:r>
          </a:p>
          <a:p>
            <a:pPr lvl="1" algn="just"/>
            <a:r>
              <a:rPr lang="tr-TR" sz="2900" dirty="0"/>
              <a:t>Pragmatik felsefeye dayanır.</a:t>
            </a:r>
          </a:p>
          <a:p>
            <a:pPr lvl="1" algn="just"/>
            <a:r>
              <a:rPr lang="tr-TR" sz="2900" dirty="0"/>
              <a:t>Eğitim sosyal reform için önemli bir araçtır.</a:t>
            </a:r>
          </a:p>
          <a:p>
            <a:pPr lvl="1" algn="just"/>
            <a:r>
              <a:rPr lang="tr-TR" sz="2900" dirty="0"/>
              <a:t>Okul ideal toplumu oluşturmak üzere geleceğe dönük olmalıdır.</a:t>
            </a:r>
          </a:p>
          <a:p>
            <a:pPr lvl="1" algn="just"/>
            <a:r>
              <a:rPr lang="tr-TR" sz="2900" dirty="0"/>
              <a:t>Toplum eğitilerek demokrasi köklü bir şekilde yerleştirilmelidir.</a:t>
            </a:r>
          </a:p>
          <a:p>
            <a:pPr algn="just"/>
            <a:endParaRPr lang="tr-TR" sz="2900" dirty="0"/>
          </a:p>
        </p:txBody>
      </p:sp>
      <p:sp>
        <p:nvSpPr>
          <p:cNvPr id="2" name="Metin kutusu 1">
            <a:extLst>
              <a:ext uri="{FF2B5EF4-FFF2-40B4-BE49-F238E27FC236}">
                <a16:creationId xmlns:a16="http://schemas.microsoft.com/office/drawing/2014/main" id="{E3CA6B2D-DE84-99C9-826A-8449DF4BDC3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52272-EAAE-F65A-35C1-FFF6C6BEB8F1}"/>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3073309E-6C48-2F1C-0B3B-8115DCE779D1}"/>
              </a:ext>
            </a:extLst>
          </p:cNvPr>
          <p:cNvSpPr>
            <a:spLocks noGrp="1"/>
          </p:cNvSpPr>
          <p:nvPr>
            <p:ph idx="1"/>
          </p:nvPr>
        </p:nvSpPr>
        <p:spPr>
          <a:xfrm>
            <a:off x="457200" y="764704"/>
            <a:ext cx="8229600" cy="5544616"/>
          </a:xfrm>
        </p:spPr>
        <p:txBody>
          <a:bodyPr>
            <a:normAutofit/>
          </a:bodyPr>
          <a:lstStyle/>
          <a:p>
            <a:pPr marL="0" indent="0" algn="just">
              <a:buNone/>
            </a:pPr>
            <a:r>
              <a:rPr lang="tr-TR" sz="2400" b="1" dirty="0">
                <a:solidFill>
                  <a:srgbClr val="FFCC00"/>
                </a:solidFill>
              </a:rPr>
              <a:t>Yapılandırmacı derslik;</a:t>
            </a:r>
          </a:p>
          <a:p>
            <a:pPr algn="just">
              <a:buFontTx/>
              <a:buChar char="-"/>
            </a:pPr>
            <a:r>
              <a:rPr lang="tr-TR" sz="2400" dirty="0"/>
              <a:t>Kalabalık olmamalıdır. Öğrencinin kişisel gelişiminin izlenebilmesi için sınıf mevcudu maksimum 30 olmalıdır.</a:t>
            </a:r>
          </a:p>
          <a:p>
            <a:pPr algn="just">
              <a:buFontTx/>
              <a:buChar char="-"/>
            </a:pPr>
            <a:r>
              <a:rPr lang="tr-TR" sz="2400" dirty="0"/>
              <a:t>Teknolojik olmalıdır. Bilginin üretilebilmesi için dersliğin dünyaya açık olması gerekmektedir.</a:t>
            </a:r>
          </a:p>
          <a:p>
            <a:pPr algn="just">
              <a:buFontTx/>
              <a:buChar char="-"/>
            </a:pPr>
            <a:r>
              <a:rPr lang="tr-TR" sz="2400" dirty="0"/>
              <a:t>Derslikler branşlara göre ayrılmalıdır. Türkçe, matematik, fen bilgisi gibi ve teknik donanım ve materyaller standart olmalıdır.</a:t>
            </a:r>
          </a:p>
          <a:p>
            <a:pPr algn="just">
              <a:buFontTx/>
              <a:buChar char="-"/>
            </a:pPr>
            <a:r>
              <a:rPr lang="tr-TR" sz="2400" dirty="0"/>
              <a:t>Derslik en az iki kısımdan oluşmalıdır. Birisi dersin yapıldığı bölüm, diğeri ise gerekli materyallerin ve her zaman kullanılmayan donanımların bulunduğu depo bölümüdür. Dersliğin bir bölümü öğretmen ofisi gibi tasarlanmalı ve her öğretmenin bir dersliği bulunmalıdır.</a:t>
            </a:r>
          </a:p>
        </p:txBody>
      </p:sp>
      <p:sp>
        <p:nvSpPr>
          <p:cNvPr id="2" name="Metin kutusu 1">
            <a:extLst>
              <a:ext uri="{FF2B5EF4-FFF2-40B4-BE49-F238E27FC236}">
                <a16:creationId xmlns:a16="http://schemas.microsoft.com/office/drawing/2014/main" id="{E5A0FC82-8EA8-1210-1223-9D074DAC026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3195280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D80116-0342-7E87-E903-ABC67723359E}"/>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E742C504-E757-2DDB-69A7-896E86B1A714}"/>
              </a:ext>
            </a:extLst>
          </p:cNvPr>
          <p:cNvSpPr>
            <a:spLocks noGrp="1"/>
          </p:cNvSpPr>
          <p:nvPr>
            <p:ph idx="1"/>
          </p:nvPr>
        </p:nvSpPr>
        <p:spPr>
          <a:xfrm>
            <a:off x="457200" y="764704"/>
            <a:ext cx="8229600" cy="5361459"/>
          </a:xfrm>
        </p:spPr>
        <p:txBody>
          <a:bodyPr>
            <a:normAutofit/>
          </a:bodyPr>
          <a:lstStyle/>
          <a:p>
            <a:pPr algn="just">
              <a:buFontTx/>
              <a:buChar char="-"/>
            </a:pPr>
            <a:r>
              <a:rPr lang="tr-TR" sz="2400" dirty="0"/>
              <a:t>Her öğrenci için özel masa, sandalye, dolap ve mümkünse diz üstü bilgisayarı bulunması gerekmektedir.</a:t>
            </a:r>
          </a:p>
          <a:p>
            <a:pPr algn="just">
              <a:buFontTx/>
              <a:buChar char="-"/>
            </a:pPr>
            <a:r>
              <a:rPr lang="tr-TR" sz="2400" dirty="0"/>
              <a:t>Derslikteki mekân düzenlemesi, düzen ve biçim değiştirmeyi kolaylaştıracak taşınabilir, eklenebilir ve çıkarılabilir donatılardan oluşturulmalıdır.</a:t>
            </a:r>
          </a:p>
          <a:p>
            <a:pPr algn="just">
              <a:buFontTx/>
              <a:buChar char="-"/>
            </a:pPr>
            <a:r>
              <a:rPr lang="tr-TR" sz="2400" dirty="0"/>
              <a:t>Derslik, öğrencinin aidiyet duygusunu oluşturacak şekilde tasarlanmalı ve yaş gruplarına göre öğrencilerin görüşleri alınarak poster, resim gibi elemanlarla düzenlenmelidir.</a:t>
            </a:r>
          </a:p>
          <a:p>
            <a:pPr algn="just">
              <a:buFontTx/>
              <a:buChar char="-"/>
            </a:pPr>
            <a:r>
              <a:rPr lang="tr-TR" sz="2400" dirty="0"/>
              <a:t>Dersliklerde öğrencilere deneyimsel öğrenme ortamı sunulmaktadır (Yapıcı, 2007;Yapıcı, 2010; Yeşilyurt, 2011).</a:t>
            </a:r>
          </a:p>
        </p:txBody>
      </p:sp>
      <p:sp>
        <p:nvSpPr>
          <p:cNvPr id="2" name="Metin kutusu 1">
            <a:extLst>
              <a:ext uri="{FF2B5EF4-FFF2-40B4-BE49-F238E27FC236}">
                <a16:creationId xmlns:a16="http://schemas.microsoft.com/office/drawing/2014/main" id="{2B7A76ED-F017-9348-C633-8FBA69CC8A3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9035472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3193A-365A-35DE-E1E3-A159EFE47E75}"/>
            </a:ext>
          </a:extLst>
        </p:cNvPr>
        <p:cNvGrpSpPr/>
        <p:nvPr/>
      </p:nvGrpSpPr>
      <p:grpSpPr>
        <a:xfrm>
          <a:off x="0" y="0"/>
          <a:ext cx="0" cy="0"/>
          <a:chOff x="0" y="0"/>
          <a:chExt cx="0" cy="0"/>
        </a:xfrm>
      </p:grpSpPr>
      <p:graphicFrame>
        <p:nvGraphicFramePr>
          <p:cNvPr id="2" name="İçerik Yer Tutucusu 1">
            <a:extLst>
              <a:ext uri="{FF2B5EF4-FFF2-40B4-BE49-F238E27FC236}">
                <a16:creationId xmlns:a16="http://schemas.microsoft.com/office/drawing/2014/main" id="{90810884-49C9-5AAC-33FC-7DE5F94E7CB0}"/>
              </a:ext>
            </a:extLst>
          </p:cNvPr>
          <p:cNvGraphicFramePr>
            <a:graphicFrameLocks noGrp="1"/>
          </p:cNvGraphicFramePr>
          <p:nvPr>
            <p:ph idx="1"/>
            <p:extLst>
              <p:ext uri="{D42A27DB-BD31-4B8C-83A1-F6EECF244321}">
                <p14:modId xmlns:p14="http://schemas.microsoft.com/office/powerpoint/2010/main" val="2205637025"/>
              </p:ext>
            </p:extLst>
          </p:nvPr>
        </p:nvGraphicFramePr>
        <p:xfrm>
          <a:off x="186812" y="1676400"/>
          <a:ext cx="8770376" cy="3505200"/>
        </p:xfrm>
        <a:graphic>
          <a:graphicData uri="http://schemas.openxmlformats.org/drawingml/2006/table">
            <a:tbl>
              <a:tblPr/>
              <a:tblGrid>
                <a:gridCol w="1742594">
                  <a:extLst>
                    <a:ext uri="{9D8B030D-6E8A-4147-A177-3AD203B41FA5}">
                      <a16:colId xmlns:a16="http://schemas.microsoft.com/office/drawing/2014/main" val="732722157"/>
                    </a:ext>
                  </a:extLst>
                </a:gridCol>
                <a:gridCol w="1800000">
                  <a:extLst>
                    <a:ext uri="{9D8B030D-6E8A-4147-A177-3AD203B41FA5}">
                      <a16:colId xmlns:a16="http://schemas.microsoft.com/office/drawing/2014/main" val="765863840"/>
                    </a:ext>
                  </a:extLst>
                </a:gridCol>
                <a:gridCol w="1742594">
                  <a:extLst>
                    <a:ext uri="{9D8B030D-6E8A-4147-A177-3AD203B41FA5}">
                      <a16:colId xmlns:a16="http://schemas.microsoft.com/office/drawing/2014/main" val="3248094769"/>
                    </a:ext>
                  </a:extLst>
                </a:gridCol>
                <a:gridCol w="1742594">
                  <a:extLst>
                    <a:ext uri="{9D8B030D-6E8A-4147-A177-3AD203B41FA5}">
                      <a16:colId xmlns:a16="http://schemas.microsoft.com/office/drawing/2014/main" val="4167060358"/>
                    </a:ext>
                  </a:extLst>
                </a:gridCol>
                <a:gridCol w="1742594">
                  <a:extLst>
                    <a:ext uri="{9D8B030D-6E8A-4147-A177-3AD203B41FA5}">
                      <a16:colId xmlns:a16="http://schemas.microsoft.com/office/drawing/2014/main" val="1252641246"/>
                    </a:ext>
                  </a:extLst>
                </a:gridCol>
              </a:tblGrid>
              <a:tr h="691148">
                <a:tc>
                  <a:txBody>
                    <a:bodyPr/>
                    <a:lstStyle/>
                    <a:p>
                      <a:r>
                        <a:rPr lang="tr-TR" sz="2000" b="1" dirty="0"/>
                        <a:t>Felsefe</a:t>
                      </a:r>
                    </a:p>
                  </a:txBody>
                  <a:tcPr anchor="ctr">
                    <a:lnL>
                      <a:noFill/>
                    </a:lnL>
                    <a:lnR>
                      <a:noFill/>
                    </a:lnR>
                    <a:lnT>
                      <a:noFill/>
                    </a:lnT>
                    <a:lnB>
                      <a:noFill/>
                    </a:lnB>
                    <a:noFill/>
                  </a:tcPr>
                </a:tc>
                <a:tc>
                  <a:txBody>
                    <a:bodyPr/>
                    <a:lstStyle/>
                    <a:p>
                      <a:r>
                        <a:rPr lang="tr-TR" sz="2000" b="1"/>
                        <a:t>Gerçeklik Anlayışı</a:t>
                      </a:r>
                    </a:p>
                  </a:txBody>
                  <a:tcPr anchor="ctr">
                    <a:lnL>
                      <a:noFill/>
                    </a:lnL>
                    <a:lnR>
                      <a:noFill/>
                    </a:lnR>
                    <a:lnT>
                      <a:noFill/>
                    </a:lnT>
                    <a:lnB>
                      <a:noFill/>
                    </a:lnB>
                    <a:noFill/>
                  </a:tcPr>
                </a:tc>
                <a:tc>
                  <a:txBody>
                    <a:bodyPr/>
                    <a:lstStyle/>
                    <a:p>
                      <a:r>
                        <a:rPr lang="tr-TR" sz="2000" b="1" dirty="0"/>
                        <a:t>Öğrenci Rolü</a:t>
                      </a:r>
                    </a:p>
                  </a:txBody>
                  <a:tcPr anchor="ctr">
                    <a:lnL>
                      <a:noFill/>
                    </a:lnL>
                    <a:lnR>
                      <a:noFill/>
                    </a:lnR>
                    <a:lnT>
                      <a:noFill/>
                    </a:lnT>
                    <a:lnB>
                      <a:noFill/>
                    </a:lnB>
                    <a:noFill/>
                  </a:tcPr>
                </a:tc>
                <a:tc>
                  <a:txBody>
                    <a:bodyPr/>
                    <a:lstStyle/>
                    <a:p>
                      <a:r>
                        <a:rPr lang="tr-TR" sz="2000" b="1"/>
                        <a:t>Öğretmen Rolü</a:t>
                      </a:r>
                    </a:p>
                  </a:txBody>
                  <a:tcPr anchor="ctr">
                    <a:lnL>
                      <a:noFill/>
                    </a:lnL>
                    <a:lnR>
                      <a:noFill/>
                    </a:lnR>
                    <a:lnT>
                      <a:noFill/>
                    </a:lnT>
                    <a:lnB>
                      <a:noFill/>
                    </a:lnB>
                    <a:noFill/>
                  </a:tcPr>
                </a:tc>
                <a:tc>
                  <a:txBody>
                    <a:bodyPr/>
                    <a:lstStyle/>
                    <a:p>
                      <a:r>
                        <a:rPr lang="tr-TR" sz="2000" b="1" dirty="0"/>
                        <a:t>Bilgi Anlayışı</a:t>
                      </a:r>
                    </a:p>
                  </a:txBody>
                  <a:tcPr anchor="ctr">
                    <a:lnL>
                      <a:noFill/>
                    </a:lnL>
                    <a:lnR>
                      <a:noFill/>
                    </a:lnR>
                    <a:lnT>
                      <a:noFill/>
                    </a:lnT>
                    <a:lnB>
                      <a:noFill/>
                    </a:lnB>
                    <a:noFill/>
                  </a:tcPr>
                </a:tc>
                <a:extLst>
                  <a:ext uri="{0D108BD9-81ED-4DB2-BD59-A6C34878D82A}">
                    <a16:rowId xmlns:a16="http://schemas.microsoft.com/office/drawing/2014/main" val="3570597004"/>
                  </a:ext>
                </a:extLst>
              </a:tr>
              <a:tr h="691148">
                <a:tc>
                  <a:txBody>
                    <a:bodyPr/>
                    <a:lstStyle/>
                    <a:p>
                      <a:r>
                        <a:rPr lang="tr-TR" sz="2000"/>
                        <a:t>İdealizm</a:t>
                      </a:r>
                    </a:p>
                  </a:txBody>
                  <a:tcPr anchor="ctr">
                    <a:lnL>
                      <a:noFill/>
                    </a:lnL>
                    <a:lnR>
                      <a:noFill/>
                    </a:lnR>
                    <a:lnT>
                      <a:noFill/>
                    </a:lnT>
                    <a:lnB>
                      <a:noFill/>
                    </a:lnB>
                    <a:noFill/>
                  </a:tcPr>
                </a:tc>
                <a:tc>
                  <a:txBody>
                    <a:bodyPr/>
                    <a:lstStyle/>
                    <a:p>
                      <a:r>
                        <a:rPr lang="tr-TR" sz="2000" dirty="0"/>
                        <a:t>Zihinsel, evrensel</a:t>
                      </a:r>
                    </a:p>
                  </a:txBody>
                  <a:tcPr anchor="ctr">
                    <a:lnL>
                      <a:noFill/>
                    </a:lnL>
                    <a:lnR>
                      <a:noFill/>
                    </a:lnR>
                    <a:lnT>
                      <a:noFill/>
                    </a:lnT>
                    <a:lnB>
                      <a:noFill/>
                    </a:lnB>
                    <a:noFill/>
                  </a:tcPr>
                </a:tc>
                <a:tc>
                  <a:txBody>
                    <a:bodyPr/>
                    <a:lstStyle/>
                    <a:p>
                      <a:r>
                        <a:rPr lang="tr-TR" sz="2000"/>
                        <a:t>Alıcı</a:t>
                      </a:r>
                    </a:p>
                  </a:txBody>
                  <a:tcPr anchor="ctr">
                    <a:lnL>
                      <a:noFill/>
                    </a:lnL>
                    <a:lnR>
                      <a:noFill/>
                    </a:lnR>
                    <a:lnT>
                      <a:noFill/>
                    </a:lnT>
                    <a:lnB>
                      <a:noFill/>
                    </a:lnB>
                    <a:noFill/>
                  </a:tcPr>
                </a:tc>
                <a:tc>
                  <a:txBody>
                    <a:bodyPr/>
                    <a:lstStyle/>
                    <a:p>
                      <a:r>
                        <a:rPr lang="tr-TR" sz="2000"/>
                        <a:t>Bilgi aktarıcı</a:t>
                      </a:r>
                    </a:p>
                  </a:txBody>
                  <a:tcPr anchor="ctr">
                    <a:lnL>
                      <a:noFill/>
                    </a:lnL>
                    <a:lnR>
                      <a:noFill/>
                    </a:lnR>
                    <a:lnT>
                      <a:noFill/>
                    </a:lnT>
                    <a:lnB>
                      <a:noFill/>
                    </a:lnB>
                    <a:noFill/>
                  </a:tcPr>
                </a:tc>
                <a:tc>
                  <a:txBody>
                    <a:bodyPr/>
                    <a:lstStyle/>
                    <a:p>
                      <a:r>
                        <a:rPr lang="tr-TR" sz="2000"/>
                        <a:t>Değişmez</a:t>
                      </a:r>
                    </a:p>
                  </a:txBody>
                  <a:tcPr anchor="ctr">
                    <a:lnL>
                      <a:noFill/>
                    </a:lnL>
                    <a:lnR>
                      <a:noFill/>
                    </a:lnR>
                    <a:lnT>
                      <a:noFill/>
                    </a:lnT>
                    <a:lnB>
                      <a:noFill/>
                    </a:lnB>
                    <a:noFill/>
                  </a:tcPr>
                </a:tc>
                <a:extLst>
                  <a:ext uri="{0D108BD9-81ED-4DB2-BD59-A6C34878D82A}">
                    <a16:rowId xmlns:a16="http://schemas.microsoft.com/office/drawing/2014/main" val="910195621"/>
                  </a:ext>
                </a:extLst>
              </a:tr>
              <a:tr h="691148">
                <a:tc>
                  <a:txBody>
                    <a:bodyPr/>
                    <a:lstStyle/>
                    <a:p>
                      <a:r>
                        <a:rPr lang="tr-TR" sz="2000" dirty="0"/>
                        <a:t>Realizm</a:t>
                      </a:r>
                    </a:p>
                  </a:txBody>
                  <a:tcPr anchor="ctr">
                    <a:lnL>
                      <a:noFill/>
                    </a:lnL>
                    <a:lnR>
                      <a:noFill/>
                    </a:lnR>
                    <a:lnT>
                      <a:noFill/>
                    </a:lnT>
                    <a:lnB>
                      <a:noFill/>
                    </a:lnB>
                    <a:noFill/>
                  </a:tcPr>
                </a:tc>
                <a:tc>
                  <a:txBody>
                    <a:bodyPr/>
                    <a:lstStyle/>
                    <a:p>
                      <a:r>
                        <a:rPr lang="tr-TR" sz="2000"/>
                        <a:t>Nesnel, gözlemlenebilir</a:t>
                      </a:r>
                    </a:p>
                  </a:txBody>
                  <a:tcPr anchor="ctr">
                    <a:lnL>
                      <a:noFill/>
                    </a:lnL>
                    <a:lnR>
                      <a:noFill/>
                    </a:lnR>
                    <a:lnT>
                      <a:noFill/>
                    </a:lnT>
                    <a:lnB>
                      <a:noFill/>
                    </a:lnB>
                    <a:noFill/>
                  </a:tcPr>
                </a:tc>
                <a:tc>
                  <a:txBody>
                    <a:bodyPr/>
                    <a:lstStyle/>
                    <a:p>
                      <a:r>
                        <a:rPr lang="tr-TR" sz="2000"/>
                        <a:t>Alıcı</a:t>
                      </a:r>
                    </a:p>
                  </a:txBody>
                  <a:tcPr anchor="ctr">
                    <a:lnL>
                      <a:noFill/>
                    </a:lnL>
                    <a:lnR>
                      <a:noFill/>
                    </a:lnR>
                    <a:lnT>
                      <a:noFill/>
                    </a:lnT>
                    <a:lnB>
                      <a:noFill/>
                    </a:lnB>
                    <a:noFill/>
                  </a:tcPr>
                </a:tc>
                <a:tc>
                  <a:txBody>
                    <a:bodyPr/>
                    <a:lstStyle/>
                    <a:p>
                      <a:r>
                        <a:rPr lang="tr-TR" sz="2000"/>
                        <a:t>Bilgi sunan</a:t>
                      </a:r>
                    </a:p>
                  </a:txBody>
                  <a:tcPr anchor="ctr">
                    <a:lnL>
                      <a:noFill/>
                    </a:lnL>
                    <a:lnR>
                      <a:noFill/>
                    </a:lnR>
                    <a:lnT>
                      <a:noFill/>
                    </a:lnT>
                    <a:lnB>
                      <a:noFill/>
                    </a:lnB>
                    <a:noFill/>
                  </a:tcPr>
                </a:tc>
                <a:tc>
                  <a:txBody>
                    <a:bodyPr/>
                    <a:lstStyle/>
                    <a:p>
                      <a:r>
                        <a:rPr lang="tr-TR" sz="2000"/>
                        <a:t>Gözlemle doğrulanır</a:t>
                      </a:r>
                    </a:p>
                  </a:txBody>
                  <a:tcPr anchor="ctr">
                    <a:lnL>
                      <a:noFill/>
                    </a:lnL>
                    <a:lnR>
                      <a:noFill/>
                    </a:lnR>
                    <a:lnT>
                      <a:noFill/>
                    </a:lnT>
                    <a:lnB>
                      <a:noFill/>
                    </a:lnB>
                    <a:noFill/>
                  </a:tcPr>
                </a:tc>
                <a:extLst>
                  <a:ext uri="{0D108BD9-81ED-4DB2-BD59-A6C34878D82A}">
                    <a16:rowId xmlns:a16="http://schemas.microsoft.com/office/drawing/2014/main" val="2338105243"/>
                  </a:ext>
                </a:extLst>
              </a:tr>
              <a:tr h="691148">
                <a:tc>
                  <a:txBody>
                    <a:bodyPr/>
                    <a:lstStyle/>
                    <a:p>
                      <a:r>
                        <a:rPr lang="tr-TR" sz="2000"/>
                        <a:t>Pragmatizm</a:t>
                      </a:r>
                    </a:p>
                  </a:txBody>
                  <a:tcPr anchor="ctr">
                    <a:lnL>
                      <a:noFill/>
                    </a:lnL>
                    <a:lnR>
                      <a:noFill/>
                    </a:lnR>
                    <a:lnT>
                      <a:noFill/>
                    </a:lnT>
                    <a:lnB>
                      <a:noFill/>
                    </a:lnB>
                    <a:noFill/>
                  </a:tcPr>
                </a:tc>
                <a:tc>
                  <a:txBody>
                    <a:bodyPr/>
                    <a:lstStyle/>
                    <a:p>
                      <a:r>
                        <a:rPr lang="tr-TR" sz="2000"/>
                        <a:t>Deneyimle oluşur</a:t>
                      </a:r>
                    </a:p>
                  </a:txBody>
                  <a:tcPr anchor="ctr">
                    <a:lnL>
                      <a:noFill/>
                    </a:lnL>
                    <a:lnR>
                      <a:noFill/>
                    </a:lnR>
                    <a:lnT>
                      <a:noFill/>
                    </a:lnT>
                    <a:lnB>
                      <a:noFill/>
                    </a:lnB>
                    <a:noFill/>
                  </a:tcPr>
                </a:tc>
                <a:tc>
                  <a:txBody>
                    <a:bodyPr/>
                    <a:lstStyle/>
                    <a:p>
                      <a:r>
                        <a:rPr lang="tr-TR" sz="2000"/>
                        <a:t>Aktif katılımcı</a:t>
                      </a:r>
                    </a:p>
                  </a:txBody>
                  <a:tcPr anchor="ctr">
                    <a:lnL>
                      <a:noFill/>
                    </a:lnL>
                    <a:lnR>
                      <a:noFill/>
                    </a:lnR>
                    <a:lnT>
                      <a:noFill/>
                    </a:lnT>
                    <a:lnB>
                      <a:noFill/>
                    </a:lnB>
                    <a:noFill/>
                  </a:tcPr>
                </a:tc>
                <a:tc>
                  <a:txBody>
                    <a:bodyPr/>
                    <a:lstStyle/>
                    <a:p>
                      <a:r>
                        <a:rPr lang="tr-TR" sz="2000"/>
                        <a:t>Rehber</a:t>
                      </a:r>
                    </a:p>
                  </a:txBody>
                  <a:tcPr anchor="ctr">
                    <a:lnL>
                      <a:noFill/>
                    </a:lnL>
                    <a:lnR>
                      <a:noFill/>
                    </a:lnR>
                    <a:lnT>
                      <a:noFill/>
                    </a:lnT>
                    <a:lnB>
                      <a:noFill/>
                    </a:lnB>
                    <a:noFill/>
                  </a:tcPr>
                </a:tc>
                <a:tc>
                  <a:txBody>
                    <a:bodyPr/>
                    <a:lstStyle/>
                    <a:p>
                      <a:r>
                        <a:rPr lang="tr-TR" sz="2000"/>
                        <a:t>Sürekli değişir</a:t>
                      </a:r>
                    </a:p>
                  </a:txBody>
                  <a:tcPr anchor="ctr">
                    <a:lnL>
                      <a:noFill/>
                    </a:lnL>
                    <a:lnR>
                      <a:noFill/>
                    </a:lnR>
                    <a:lnT>
                      <a:noFill/>
                    </a:lnT>
                    <a:lnB>
                      <a:noFill/>
                    </a:lnB>
                    <a:noFill/>
                  </a:tcPr>
                </a:tc>
                <a:extLst>
                  <a:ext uri="{0D108BD9-81ED-4DB2-BD59-A6C34878D82A}">
                    <a16:rowId xmlns:a16="http://schemas.microsoft.com/office/drawing/2014/main" val="4203152530"/>
                  </a:ext>
                </a:extLst>
              </a:tr>
              <a:tr h="691148">
                <a:tc>
                  <a:txBody>
                    <a:bodyPr/>
                    <a:lstStyle/>
                    <a:p>
                      <a:r>
                        <a:rPr lang="tr-TR" sz="2000"/>
                        <a:t>Varoluşçuluk</a:t>
                      </a:r>
                    </a:p>
                  </a:txBody>
                  <a:tcPr anchor="ctr">
                    <a:lnL>
                      <a:noFill/>
                    </a:lnL>
                    <a:lnR>
                      <a:noFill/>
                    </a:lnR>
                    <a:lnT>
                      <a:noFill/>
                    </a:lnT>
                    <a:lnB>
                      <a:noFill/>
                    </a:lnB>
                    <a:noFill/>
                  </a:tcPr>
                </a:tc>
                <a:tc>
                  <a:txBody>
                    <a:bodyPr/>
                    <a:lstStyle/>
                    <a:p>
                      <a:r>
                        <a:rPr lang="tr-TR" sz="2000"/>
                        <a:t>Kişisel, öznel</a:t>
                      </a:r>
                    </a:p>
                  </a:txBody>
                  <a:tcPr anchor="ctr">
                    <a:lnL>
                      <a:noFill/>
                    </a:lnL>
                    <a:lnR>
                      <a:noFill/>
                    </a:lnR>
                    <a:lnT>
                      <a:noFill/>
                    </a:lnT>
                    <a:lnB>
                      <a:noFill/>
                    </a:lnB>
                    <a:noFill/>
                  </a:tcPr>
                </a:tc>
                <a:tc>
                  <a:txBody>
                    <a:bodyPr/>
                    <a:lstStyle/>
                    <a:p>
                      <a:r>
                        <a:rPr lang="tr-TR" sz="2000"/>
                        <a:t>Kendi yolunu arayan</a:t>
                      </a:r>
                    </a:p>
                  </a:txBody>
                  <a:tcPr anchor="ctr">
                    <a:lnL>
                      <a:noFill/>
                    </a:lnL>
                    <a:lnR>
                      <a:noFill/>
                    </a:lnR>
                    <a:lnT>
                      <a:noFill/>
                    </a:lnT>
                    <a:lnB>
                      <a:noFill/>
                    </a:lnB>
                    <a:noFill/>
                  </a:tcPr>
                </a:tc>
                <a:tc>
                  <a:txBody>
                    <a:bodyPr/>
                    <a:lstStyle/>
                    <a:p>
                      <a:r>
                        <a:rPr lang="tr-TR" sz="2000"/>
                        <a:t>Destekleyici</a:t>
                      </a:r>
                    </a:p>
                  </a:txBody>
                  <a:tcPr anchor="ctr">
                    <a:lnL>
                      <a:noFill/>
                    </a:lnL>
                    <a:lnR>
                      <a:noFill/>
                    </a:lnR>
                    <a:lnT>
                      <a:noFill/>
                    </a:lnT>
                    <a:lnB>
                      <a:noFill/>
                    </a:lnB>
                    <a:noFill/>
                  </a:tcPr>
                </a:tc>
                <a:tc>
                  <a:txBody>
                    <a:bodyPr/>
                    <a:lstStyle/>
                    <a:p>
                      <a:r>
                        <a:rPr lang="tr-TR" sz="2000" dirty="0"/>
                        <a:t>Bireysel ve anlamlı</a:t>
                      </a:r>
                    </a:p>
                  </a:txBody>
                  <a:tcPr anchor="ctr">
                    <a:lnL>
                      <a:noFill/>
                    </a:lnL>
                    <a:lnR>
                      <a:noFill/>
                    </a:lnR>
                    <a:lnT>
                      <a:noFill/>
                    </a:lnT>
                    <a:lnB>
                      <a:noFill/>
                    </a:lnB>
                    <a:noFill/>
                  </a:tcPr>
                </a:tc>
                <a:extLst>
                  <a:ext uri="{0D108BD9-81ED-4DB2-BD59-A6C34878D82A}">
                    <a16:rowId xmlns:a16="http://schemas.microsoft.com/office/drawing/2014/main" val="399846787"/>
                  </a:ext>
                </a:extLst>
              </a:tr>
            </a:tbl>
          </a:graphicData>
        </a:graphic>
      </p:graphicFrame>
      <p:sp>
        <p:nvSpPr>
          <p:cNvPr id="4" name="Metin kutusu 3">
            <a:extLst>
              <a:ext uri="{FF2B5EF4-FFF2-40B4-BE49-F238E27FC236}">
                <a16:creationId xmlns:a16="http://schemas.microsoft.com/office/drawing/2014/main" id="{1F268B66-1B65-3794-31DB-2BEEA4423B0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6678077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8CC390-C7EA-1A74-7231-0E8D31B0C329}"/>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872263F7-4D0B-CC9A-726E-8B628A70DC15}"/>
              </a:ext>
            </a:extLst>
          </p:cNvPr>
          <p:cNvSpPr>
            <a:spLocks noGrp="1"/>
          </p:cNvSpPr>
          <p:nvPr>
            <p:ph idx="1"/>
          </p:nvPr>
        </p:nvSpPr>
        <p:spPr>
          <a:xfrm>
            <a:off x="457200" y="4869160"/>
            <a:ext cx="8229600" cy="1257003"/>
          </a:xfrm>
        </p:spPr>
        <p:txBody>
          <a:bodyPr/>
          <a:lstStyle/>
          <a:p>
            <a:r>
              <a:rPr lang="tr-TR" b="1" dirty="0">
                <a:solidFill>
                  <a:srgbClr val="FFC000"/>
                </a:solidFill>
              </a:rPr>
              <a:t>EĞİTİMDE ÇOCUK PSİKOLOJİ </a:t>
            </a:r>
            <a:endParaRPr lang="tr-TR" sz="2800" dirty="0">
              <a:solidFill>
                <a:srgbClr val="FFC000"/>
              </a:solidFill>
            </a:endParaRPr>
          </a:p>
        </p:txBody>
      </p:sp>
      <p:sp>
        <p:nvSpPr>
          <p:cNvPr id="2" name="Metin kutusu 1">
            <a:extLst>
              <a:ext uri="{FF2B5EF4-FFF2-40B4-BE49-F238E27FC236}">
                <a16:creationId xmlns:a16="http://schemas.microsoft.com/office/drawing/2014/main" id="{D2AC116E-8A71-9E8D-85E1-827F19B2EEE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82512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A39F2F-3543-9E18-36D9-4DB587A6D2B7}"/>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6A130BDA-9B86-CA5E-7FA5-D523F5F72237}"/>
              </a:ext>
            </a:extLst>
          </p:cNvPr>
          <p:cNvSpPr>
            <a:spLocks noGrp="1"/>
          </p:cNvSpPr>
          <p:nvPr>
            <p:ph idx="1"/>
          </p:nvPr>
        </p:nvSpPr>
        <p:spPr>
          <a:xfrm>
            <a:off x="457200" y="620688"/>
            <a:ext cx="8229600" cy="5505475"/>
          </a:xfrm>
        </p:spPr>
        <p:txBody>
          <a:bodyPr>
            <a:normAutofit/>
          </a:bodyPr>
          <a:lstStyle/>
          <a:p>
            <a:pPr marL="0" indent="0">
              <a:buNone/>
            </a:pPr>
            <a:r>
              <a:rPr lang="tr-TR" sz="2400" dirty="0"/>
              <a:t>Çocuk psikolojisi, çocukların öğrenme süreçlerini nasıl algıladığını, motivasyonlarını, dikkat sürelerini ve bilişsel gelişimlerini anlamak için temel bir bilim dalıdır. Eğitimde çocuk psikolojisinin temel hedefleri şunlardır:</a:t>
            </a:r>
          </a:p>
          <a:p>
            <a:pPr marL="0" indent="0">
              <a:buNone/>
            </a:pPr>
            <a:endParaRPr lang="tr-TR" sz="2400" dirty="0"/>
          </a:p>
          <a:p>
            <a:pPr>
              <a:buFont typeface="Arial" panose="020B0604020202020204" pitchFamily="34" charset="0"/>
              <a:buChar char="•"/>
            </a:pPr>
            <a:r>
              <a:rPr lang="tr-TR" sz="2400" dirty="0"/>
              <a:t>Çocukların bilişsel gelişim düzeylerine uygun öğretim yöntemleri geliştirmek</a:t>
            </a:r>
          </a:p>
          <a:p>
            <a:pPr>
              <a:buFont typeface="Arial" panose="020B0604020202020204" pitchFamily="34" charset="0"/>
              <a:buChar char="•"/>
            </a:pPr>
            <a:r>
              <a:rPr lang="tr-TR" sz="2400" dirty="0"/>
              <a:t>Duygusal ve sosyal becerileri destekleyen öğrenme ortamları oluşturmak</a:t>
            </a:r>
          </a:p>
          <a:p>
            <a:pPr>
              <a:buFont typeface="Arial" panose="020B0604020202020204" pitchFamily="34" charset="0"/>
              <a:buChar char="•"/>
            </a:pPr>
            <a:r>
              <a:rPr lang="tr-TR" sz="2400" dirty="0"/>
              <a:t>Bireysel farklılıkları göz önünde bulundurarak kapsayıcı eğitim sağlamak</a:t>
            </a:r>
          </a:p>
          <a:p>
            <a:endParaRPr lang="tr-TR" sz="2400" dirty="0"/>
          </a:p>
        </p:txBody>
      </p:sp>
      <p:sp>
        <p:nvSpPr>
          <p:cNvPr id="2" name="Metin kutusu 1">
            <a:extLst>
              <a:ext uri="{FF2B5EF4-FFF2-40B4-BE49-F238E27FC236}">
                <a16:creationId xmlns:a16="http://schemas.microsoft.com/office/drawing/2014/main" id="{A1563602-FC38-569B-AEBC-0CA8385D243B}"/>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3215038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F78C20-97A4-AF32-E288-55676BFB5FD0}"/>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3BE54AAE-5E9D-5A29-601A-1870E9EF0225}"/>
              </a:ext>
            </a:extLst>
          </p:cNvPr>
          <p:cNvSpPr>
            <a:spLocks noGrp="1"/>
          </p:cNvSpPr>
          <p:nvPr>
            <p:ph idx="1"/>
          </p:nvPr>
        </p:nvSpPr>
        <p:spPr>
          <a:xfrm>
            <a:off x="457200" y="620688"/>
            <a:ext cx="8229600" cy="5505475"/>
          </a:xfrm>
        </p:spPr>
        <p:txBody>
          <a:bodyPr>
            <a:normAutofit fontScale="92500" lnSpcReduction="10000"/>
          </a:bodyPr>
          <a:lstStyle/>
          <a:p>
            <a:pPr marL="0" indent="0">
              <a:buNone/>
            </a:pPr>
            <a:r>
              <a:rPr lang="tr-TR" sz="2800" dirty="0"/>
              <a:t>Çocuk psikolojisinde birçok teori, öğrenme süreçlerini ve çocukların gelişim aşamalarını anlamada yol gösterici olmuştur.</a:t>
            </a:r>
          </a:p>
          <a:p>
            <a:pPr marL="0" indent="0">
              <a:buNone/>
            </a:pPr>
            <a:r>
              <a:rPr lang="tr-TR" sz="2800" b="1" dirty="0"/>
              <a:t>Piaget’nin Bilişsel Gelişim Kuramı</a:t>
            </a:r>
          </a:p>
          <a:p>
            <a:pPr marL="0" indent="0">
              <a:buNone/>
            </a:pPr>
            <a:r>
              <a:rPr lang="tr-TR" sz="2800" dirty="0"/>
              <a:t>Jean Piaget, çocukların bilişsel gelişimini </a:t>
            </a:r>
            <a:r>
              <a:rPr lang="tr-TR" sz="2800" b="1" dirty="0"/>
              <a:t>dört aşamalı</a:t>
            </a:r>
            <a:r>
              <a:rPr lang="tr-TR" sz="2800" dirty="0"/>
              <a:t> bir süreçte değerlendirmiştir:</a:t>
            </a:r>
          </a:p>
          <a:p>
            <a:pPr>
              <a:buFont typeface="+mj-lt"/>
              <a:buAutoNum type="arabicPeriod"/>
            </a:pPr>
            <a:r>
              <a:rPr lang="tr-TR" sz="2800" b="1" dirty="0"/>
              <a:t>Duyusal-Motor Dönem (0-2 yaş):</a:t>
            </a:r>
            <a:r>
              <a:rPr lang="tr-TR" sz="2800" dirty="0"/>
              <a:t> Çocuklar dünyayı duyusal deneyimler ve hareketler yoluyla keşfeder. Eğitim açısından, keşfetme ve deneyimlemeye dayalı oyunlar önerilir.</a:t>
            </a:r>
          </a:p>
          <a:p>
            <a:pPr>
              <a:buFont typeface="+mj-lt"/>
              <a:buAutoNum type="arabicPeriod"/>
            </a:pPr>
            <a:r>
              <a:rPr lang="tr-TR" sz="2800" b="1" dirty="0"/>
              <a:t>İşlem Öncesi Dönem (2-7 yaş):</a:t>
            </a:r>
            <a:r>
              <a:rPr lang="tr-TR" sz="2800" dirty="0"/>
              <a:t> Çocuklar sembolik düşünmeye başlar ancak mantıksal çıkarımları sınırlıdır. Oyun temelli öğrenme ve görsel materyaller bu dönemde önemlidir.</a:t>
            </a:r>
          </a:p>
        </p:txBody>
      </p:sp>
      <p:sp>
        <p:nvSpPr>
          <p:cNvPr id="2" name="Metin kutusu 1">
            <a:extLst>
              <a:ext uri="{FF2B5EF4-FFF2-40B4-BE49-F238E27FC236}">
                <a16:creationId xmlns:a16="http://schemas.microsoft.com/office/drawing/2014/main" id="{49EFF14C-7BD9-360F-C6D4-18A8EB628214}"/>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7305447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6301B-ED81-FD3F-F78C-69805EF2B725}"/>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69DB88AD-7804-C7BF-6A98-3C6901455A1C}"/>
              </a:ext>
            </a:extLst>
          </p:cNvPr>
          <p:cNvSpPr>
            <a:spLocks noGrp="1"/>
          </p:cNvSpPr>
          <p:nvPr>
            <p:ph idx="1"/>
          </p:nvPr>
        </p:nvSpPr>
        <p:spPr>
          <a:xfrm>
            <a:off x="539552" y="1412776"/>
            <a:ext cx="8229600" cy="5040560"/>
          </a:xfrm>
        </p:spPr>
        <p:txBody>
          <a:bodyPr>
            <a:normAutofit/>
          </a:bodyPr>
          <a:lstStyle/>
          <a:p>
            <a:pPr marL="0" indent="0">
              <a:buNone/>
            </a:pPr>
            <a:r>
              <a:rPr lang="tr-TR" sz="2400" b="1" dirty="0"/>
              <a:t>Kavramların Ayrımı</a:t>
            </a:r>
          </a:p>
          <a:p>
            <a:pPr marL="0" indent="0">
              <a:buNone/>
            </a:pPr>
            <a:endParaRPr lang="tr-TR" sz="2400" dirty="0"/>
          </a:p>
          <a:p>
            <a:r>
              <a:rPr lang="tr-TR" sz="2400" dirty="0"/>
              <a:t>Eğitim: Kapsayıcı süreç</a:t>
            </a:r>
          </a:p>
          <a:p>
            <a:r>
              <a:rPr lang="tr-TR" sz="2400" dirty="0"/>
              <a:t>Öğretim: Bilgi aktarımı süreci</a:t>
            </a:r>
          </a:p>
          <a:p>
            <a:r>
              <a:rPr lang="tr-TR" sz="2400" dirty="0"/>
              <a:t>Öğrenim: Bireyin bilgiyi edinme ve içselleştirme süreci</a:t>
            </a:r>
          </a:p>
          <a:p>
            <a:pPr marL="0" indent="0">
              <a:buNone/>
            </a:pPr>
            <a:endParaRPr lang="tr-TR" sz="2400" dirty="0"/>
          </a:p>
        </p:txBody>
      </p:sp>
      <p:sp>
        <p:nvSpPr>
          <p:cNvPr id="2" name="Metin kutusu 1">
            <a:extLst>
              <a:ext uri="{FF2B5EF4-FFF2-40B4-BE49-F238E27FC236}">
                <a16:creationId xmlns:a16="http://schemas.microsoft.com/office/drawing/2014/main" id="{7179E31D-3308-806C-E3FC-7FDA8537D44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5636322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91BA9-7C35-305F-78D7-3E530C16913F}"/>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D9D06ED-F3E1-9840-EA25-5EEE0CD5E44C}"/>
              </a:ext>
            </a:extLst>
          </p:cNvPr>
          <p:cNvSpPr>
            <a:spLocks noGrp="1"/>
          </p:cNvSpPr>
          <p:nvPr>
            <p:ph idx="1"/>
          </p:nvPr>
        </p:nvSpPr>
        <p:spPr>
          <a:xfrm>
            <a:off x="457200" y="620688"/>
            <a:ext cx="8229600" cy="5505475"/>
          </a:xfrm>
        </p:spPr>
        <p:txBody>
          <a:bodyPr>
            <a:normAutofit/>
          </a:bodyPr>
          <a:lstStyle/>
          <a:p>
            <a:pPr marL="0" indent="0">
              <a:buNone/>
            </a:pPr>
            <a:r>
              <a:rPr lang="tr-TR" sz="2400" b="1" dirty="0"/>
              <a:t>3. Somut İşlemler Dönemi (7-11 yaş):</a:t>
            </a:r>
            <a:r>
              <a:rPr lang="tr-TR" sz="2400" dirty="0"/>
              <a:t> Çocuklar mantıksal düşünme becerilerini geliştirir ve sınıflandırma, sıralama gibi bilişsel görevleri yerine getirebilir. Bu dönemde aktif katılım sağlayan uygulamalı öğrenme önemlidir.</a:t>
            </a:r>
          </a:p>
          <a:p>
            <a:pPr marL="0" indent="0">
              <a:buNone/>
            </a:pPr>
            <a:endParaRPr lang="tr-TR" sz="2400" dirty="0"/>
          </a:p>
          <a:p>
            <a:pPr marL="0" indent="0">
              <a:buNone/>
            </a:pPr>
            <a:r>
              <a:rPr lang="tr-TR" sz="2400" b="1" dirty="0"/>
              <a:t>4. Soyut İşlemler Dönemi (11 yaş ve üzeri):</a:t>
            </a:r>
            <a:r>
              <a:rPr lang="tr-TR" sz="2400" dirty="0"/>
              <a:t> Çocuklar soyut düşünme yetisini geliştirir ve problem çözme becerileri artar. Bu dönemde eleştirel düşünme ve analitik beceriler desteklenmelidir.</a:t>
            </a:r>
          </a:p>
          <a:p>
            <a:pPr marL="0" indent="0">
              <a:buNone/>
            </a:pPr>
            <a:endParaRPr lang="tr-TR" sz="2400" dirty="0"/>
          </a:p>
          <a:p>
            <a:pPr marL="0" indent="0">
              <a:buNone/>
            </a:pPr>
            <a:r>
              <a:rPr lang="tr-TR" sz="2400" dirty="0"/>
              <a:t>Piaget’in kuramı, çocuğun bilişsel seviyesine uygun öğretim materyalleri seçilmesi gerektiğini vurgular. </a:t>
            </a:r>
            <a:endParaRPr lang="tr-TR" sz="4000" dirty="0"/>
          </a:p>
        </p:txBody>
      </p:sp>
      <p:sp>
        <p:nvSpPr>
          <p:cNvPr id="2" name="Metin kutusu 1">
            <a:extLst>
              <a:ext uri="{FF2B5EF4-FFF2-40B4-BE49-F238E27FC236}">
                <a16:creationId xmlns:a16="http://schemas.microsoft.com/office/drawing/2014/main" id="{E063E13F-42B4-28DF-A6C5-576A9B48467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3055922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88172-50B9-EDEF-721F-21134C386736}"/>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6CB90ED5-18A1-0F57-3EE0-51F8FC1ABF37}"/>
              </a:ext>
            </a:extLst>
          </p:cNvPr>
          <p:cNvSpPr>
            <a:spLocks noGrp="1"/>
          </p:cNvSpPr>
          <p:nvPr>
            <p:ph idx="1"/>
          </p:nvPr>
        </p:nvSpPr>
        <p:spPr>
          <a:xfrm>
            <a:off x="457200" y="620688"/>
            <a:ext cx="8229600" cy="5976664"/>
          </a:xfrm>
        </p:spPr>
        <p:txBody>
          <a:bodyPr>
            <a:normAutofit/>
          </a:bodyPr>
          <a:lstStyle/>
          <a:p>
            <a:pPr marL="0" indent="0">
              <a:buNone/>
            </a:pPr>
            <a:r>
              <a:rPr lang="tr-TR" sz="2400" b="1" dirty="0"/>
              <a:t>Vygotsky’nin </a:t>
            </a:r>
            <a:r>
              <a:rPr lang="tr-TR" sz="2400" b="1" dirty="0" err="1"/>
              <a:t>Sosyo</a:t>
            </a:r>
            <a:r>
              <a:rPr lang="tr-TR" sz="2400" b="1" dirty="0"/>
              <a:t>-Kültürel Kuramı</a:t>
            </a:r>
          </a:p>
          <a:p>
            <a:pPr marL="0" indent="0">
              <a:buNone/>
            </a:pPr>
            <a:r>
              <a:rPr lang="tr-TR" sz="2400" dirty="0" err="1"/>
              <a:t>Lev</a:t>
            </a:r>
            <a:r>
              <a:rPr lang="tr-TR" sz="2400" dirty="0"/>
              <a:t> Vygotsky, çocukların gelişiminde sosyal etkileşimin önemini vurgulamıştır. Ona göre, öğrenme süreci şu iki temel kavrama dayanır:</a:t>
            </a:r>
          </a:p>
          <a:p>
            <a:pPr>
              <a:buFont typeface="Arial" panose="020B0604020202020204" pitchFamily="34" charset="0"/>
              <a:buChar char="•"/>
            </a:pPr>
            <a:r>
              <a:rPr lang="tr-TR" sz="2400" b="1" dirty="0"/>
              <a:t>Yakınsal Gelişim Alanı (ZPD):</a:t>
            </a:r>
            <a:r>
              <a:rPr lang="tr-TR" sz="2400" dirty="0"/>
              <a:t> Çocuklar, kendi başlarına yapamayacakları görevleri, yetişkinlerin veya daha yetenekli akranlarının desteğiyle öğrenebilirler.</a:t>
            </a:r>
          </a:p>
          <a:p>
            <a:pPr>
              <a:buFont typeface="Arial" panose="020B0604020202020204" pitchFamily="34" charset="0"/>
              <a:buChar char="•"/>
            </a:pPr>
            <a:r>
              <a:rPr lang="tr-TR" sz="2400" b="1" dirty="0"/>
              <a:t>Öğrenmede Aracılık Eden Araçlar:</a:t>
            </a:r>
            <a:r>
              <a:rPr lang="tr-TR" sz="2400" dirty="0"/>
              <a:t> Dil, semboller ve kültürel araçlar öğrenme sürecini kolaylaştırır.</a:t>
            </a:r>
          </a:p>
          <a:p>
            <a:pPr marL="0" indent="0">
              <a:buNone/>
            </a:pPr>
            <a:endParaRPr lang="tr-TR" sz="2400" dirty="0"/>
          </a:p>
          <a:p>
            <a:pPr marL="0" indent="0">
              <a:buNone/>
            </a:pPr>
            <a:r>
              <a:rPr lang="tr-TR" sz="2400" dirty="0"/>
              <a:t>Öğretmenler, öğrencileri gelişim seviyelerine uygun zorlayıcı görevlerle teşvik etmeli ve rehberlik etmeli (</a:t>
            </a:r>
            <a:r>
              <a:rPr lang="tr-TR" sz="2400" dirty="0" err="1"/>
              <a:t>scaffolding</a:t>
            </a:r>
            <a:r>
              <a:rPr lang="tr-TR" sz="2400" dirty="0"/>
              <a:t>)</a:t>
            </a:r>
            <a:r>
              <a:rPr lang="tr-TR" sz="2400" dirty="0" err="1"/>
              <a:t>dir</a:t>
            </a:r>
            <a:r>
              <a:rPr lang="tr-TR" sz="2400" dirty="0"/>
              <a:t>. İş birliğine dayalı öğrenme ve akran destekli etkinlikler bu yaklaşımın temel bileşenleridir.</a:t>
            </a:r>
          </a:p>
        </p:txBody>
      </p:sp>
      <p:sp>
        <p:nvSpPr>
          <p:cNvPr id="2" name="Metin kutusu 1">
            <a:extLst>
              <a:ext uri="{FF2B5EF4-FFF2-40B4-BE49-F238E27FC236}">
                <a16:creationId xmlns:a16="http://schemas.microsoft.com/office/drawing/2014/main" id="{7FEB05AC-E50E-D186-2FA0-A80144ED0DE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57513639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3F12DB-FC53-AEBF-64EB-26D1876C7386}"/>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8FA9FFD-D744-0FA8-0013-6E10157B645D}"/>
              </a:ext>
            </a:extLst>
          </p:cNvPr>
          <p:cNvSpPr>
            <a:spLocks noGrp="1"/>
          </p:cNvSpPr>
          <p:nvPr>
            <p:ph idx="1"/>
          </p:nvPr>
        </p:nvSpPr>
        <p:spPr>
          <a:xfrm>
            <a:off x="457200" y="692696"/>
            <a:ext cx="8229600" cy="5904656"/>
          </a:xfrm>
        </p:spPr>
        <p:txBody>
          <a:bodyPr>
            <a:normAutofit lnSpcReduction="10000"/>
          </a:bodyPr>
          <a:lstStyle/>
          <a:p>
            <a:pPr marL="0" indent="0">
              <a:buNone/>
            </a:pPr>
            <a:r>
              <a:rPr lang="tr-TR" sz="2400" b="1" dirty="0"/>
              <a:t>Erikson’un Psikososyal Gelişim Kuramı</a:t>
            </a:r>
          </a:p>
          <a:p>
            <a:pPr marL="0" indent="0">
              <a:buNone/>
            </a:pPr>
            <a:r>
              <a:rPr lang="tr-TR" sz="2400" dirty="0"/>
              <a:t>Erik Erikson, çocukların duygusal ve sosyal gelişimini sekiz aşamalı bir süreçte ele almıştır. Eğitimle doğrudan ilişkili olan aşamalar şunlardır:</a:t>
            </a:r>
          </a:p>
          <a:p>
            <a:pPr>
              <a:buFont typeface="Arial" panose="020B0604020202020204" pitchFamily="34" charset="0"/>
              <a:buChar char="•"/>
            </a:pPr>
            <a:r>
              <a:rPr lang="tr-TR" sz="2400" b="1" dirty="0"/>
              <a:t>Girişimciliğe Karşı Suçluluk (3-6 yaş):</a:t>
            </a:r>
            <a:r>
              <a:rPr lang="tr-TR" sz="2400" dirty="0"/>
              <a:t> Çocuklar yeni beceriler öğrenmeye heveslidir. Onları destekleyen eğitim programları geliştirilmelidir.</a:t>
            </a:r>
          </a:p>
          <a:p>
            <a:pPr>
              <a:buFont typeface="Arial" panose="020B0604020202020204" pitchFamily="34" charset="0"/>
              <a:buChar char="•"/>
            </a:pPr>
            <a:r>
              <a:rPr lang="tr-TR" sz="2400" b="1" dirty="0"/>
              <a:t>Başarıya Karşı Aşağılık Duygusu (6-12 yaş):</a:t>
            </a:r>
            <a:r>
              <a:rPr lang="tr-TR" sz="2400" dirty="0"/>
              <a:t> Çocuklar, akademik başarı yoluyla özgüven kazanır. Bu dönemde öğrencileri teşvik eden ödüllendirme sistemleri önemlidir.</a:t>
            </a:r>
          </a:p>
          <a:p>
            <a:pPr>
              <a:buFont typeface="Arial" panose="020B0604020202020204" pitchFamily="34" charset="0"/>
              <a:buChar char="•"/>
            </a:pPr>
            <a:r>
              <a:rPr lang="tr-TR" sz="2400" b="1" dirty="0"/>
              <a:t>Kimlik Kazanmaya Karşı Rol Karmaşası (12-18 yaş):</a:t>
            </a:r>
            <a:r>
              <a:rPr lang="tr-TR" sz="2400" dirty="0"/>
              <a:t> Ergenlik döneminde öğrenciler kimliklerini keşfeder. Eğitimde bireysel farklılıkları destekleyen programlar bu dönemde kritik rol oynar.</a:t>
            </a:r>
          </a:p>
          <a:p>
            <a:pPr marL="0" indent="0">
              <a:buNone/>
            </a:pPr>
            <a:r>
              <a:rPr lang="tr-TR" sz="2400" dirty="0"/>
              <a:t>Erikson’un kuramı, öğrencilerin duygusal ve sosyal ihtiyaçlarına uygun eğitim ortamlarının oluşturulmasını vurgular. </a:t>
            </a:r>
          </a:p>
        </p:txBody>
      </p:sp>
      <p:sp>
        <p:nvSpPr>
          <p:cNvPr id="2" name="Metin kutusu 1">
            <a:extLst>
              <a:ext uri="{FF2B5EF4-FFF2-40B4-BE49-F238E27FC236}">
                <a16:creationId xmlns:a16="http://schemas.microsoft.com/office/drawing/2014/main" id="{FB9A4952-390E-E7F8-2381-B26E407DCF7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40780291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F4DE91-9FF7-C1D5-3EF9-2D6B3B5F94C0}"/>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F3DE3B2F-4980-3B54-E2CF-A2A265222681}"/>
              </a:ext>
            </a:extLst>
          </p:cNvPr>
          <p:cNvSpPr>
            <a:spLocks noGrp="1"/>
          </p:cNvSpPr>
          <p:nvPr>
            <p:ph idx="1"/>
          </p:nvPr>
        </p:nvSpPr>
        <p:spPr>
          <a:xfrm>
            <a:off x="457200" y="4869160"/>
            <a:ext cx="8229600" cy="1257003"/>
          </a:xfrm>
        </p:spPr>
        <p:txBody>
          <a:bodyPr/>
          <a:lstStyle/>
          <a:p>
            <a:r>
              <a:rPr lang="tr-TR" b="1" dirty="0">
                <a:solidFill>
                  <a:srgbClr val="FFC000"/>
                </a:solidFill>
              </a:rPr>
              <a:t>EĞİTİM MEKÂN İLİŞKİSİ</a:t>
            </a:r>
            <a:endParaRPr lang="tr-TR" sz="2800" dirty="0">
              <a:solidFill>
                <a:srgbClr val="FFC000"/>
              </a:solidFill>
            </a:endParaRPr>
          </a:p>
        </p:txBody>
      </p:sp>
      <p:sp>
        <p:nvSpPr>
          <p:cNvPr id="2" name="Metin kutusu 1">
            <a:extLst>
              <a:ext uri="{FF2B5EF4-FFF2-40B4-BE49-F238E27FC236}">
                <a16:creationId xmlns:a16="http://schemas.microsoft.com/office/drawing/2014/main" id="{0965D400-D890-159F-E2D6-A37A23B49EF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62024434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192D9-E352-D51C-5ABE-947027AA9933}"/>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ADF22176-99E1-3F3C-682E-3D1DA4011EB8}"/>
              </a:ext>
            </a:extLst>
          </p:cNvPr>
          <p:cNvSpPr>
            <a:spLocks noGrp="1"/>
          </p:cNvSpPr>
          <p:nvPr>
            <p:ph idx="1"/>
          </p:nvPr>
        </p:nvSpPr>
        <p:spPr>
          <a:xfrm>
            <a:off x="457200" y="692696"/>
            <a:ext cx="8229600" cy="5400600"/>
          </a:xfrm>
        </p:spPr>
        <p:txBody>
          <a:bodyPr>
            <a:normAutofit lnSpcReduction="10000"/>
          </a:bodyPr>
          <a:lstStyle/>
          <a:p>
            <a:pPr marL="0" indent="0">
              <a:buNone/>
            </a:pPr>
            <a:r>
              <a:rPr lang="tr-TR" sz="2400" dirty="0"/>
              <a:t>Mekânın birçok tanımı yapılmıştır. </a:t>
            </a:r>
          </a:p>
          <a:p>
            <a:pPr marL="0" indent="0">
              <a:buNone/>
            </a:pPr>
            <a:r>
              <a:rPr lang="tr-TR" sz="2400" dirty="0" err="1"/>
              <a:t>Hasol</a:t>
            </a:r>
            <a:r>
              <a:rPr lang="tr-TR" sz="2400" dirty="0"/>
              <a:t> mekânı, insanı çevreleyen belli bir ölçüde ayıran ve içindeki eylemlerini sürdürmesine elverişli olan boşluk, boşun olarak tanımlamaktadır. </a:t>
            </a:r>
          </a:p>
          <a:p>
            <a:pPr marL="0" indent="0">
              <a:buNone/>
            </a:pPr>
            <a:r>
              <a:rPr lang="tr-TR" sz="2400" dirty="0"/>
              <a:t>Mimari bir mekân yaratmak, geniş anlamdaki doğadan veya peyzaj mekânından insanın kavrayabileceği bir bölümü sınırlamaktır (</a:t>
            </a:r>
            <a:r>
              <a:rPr lang="tr-TR" sz="2400" dirty="0" err="1"/>
              <a:t>Hasol</a:t>
            </a:r>
            <a:r>
              <a:rPr lang="tr-TR" sz="2400" dirty="0"/>
              <a:t>, 1975).</a:t>
            </a:r>
          </a:p>
          <a:p>
            <a:pPr marL="0" indent="0">
              <a:buNone/>
            </a:pPr>
            <a:endParaRPr lang="tr-TR" sz="2400" dirty="0"/>
          </a:p>
          <a:p>
            <a:pPr marL="0" indent="0">
              <a:buNone/>
            </a:pPr>
            <a:r>
              <a:rPr lang="tr-TR" sz="2400" dirty="0"/>
              <a:t>Bütün toplumlar, eğitim felsefeleri ve bu felsefeye uygun eğitim programı ve metotları konusunda birçok araştırma yapmaktadır. Eğitim yöntemleri araştırılırken, bu eğitim yöntemlerini verimli olarak uygulanabilmesine katkı sağlayacak fiziksel mekânların özelliklerinin nasıl olması gerektiği konusu da ele alınmaktadır. Bu anlamda yapılan değişiklikler, okul tasarımlarının şekillenmesinde etkili olmaktadır.</a:t>
            </a:r>
          </a:p>
        </p:txBody>
      </p:sp>
      <p:sp>
        <p:nvSpPr>
          <p:cNvPr id="2" name="Metin kutusu 1">
            <a:extLst>
              <a:ext uri="{FF2B5EF4-FFF2-40B4-BE49-F238E27FC236}">
                <a16:creationId xmlns:a16="http://schemas.microsoft.com/office/drawing/2014/main" id="{FFFCCEFF-C975-A04A-E047-AD11D7E093F4}"/>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7744135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565629-A930-348C-3E95-CB731E8A5AAD}"/>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FA1DB327-BB0C-CFD9-A128-1137DC4EAF87}"/>
              </a:ext>
            </a:extLst>
          </p:cNvPr>
          <p:cNvSpPr>
            <a:spLocks noGrp="1"/>
          </p:cNvSpPr>
          <p:nvPr>
            <p:ph idx="1"/>
          </p:nvPr>
        </p:nvSpPr>
        <p:spPr>
          <a:xfrm>
            <a:off x="457200" y="692696"/>
            <a:ext cx="8229600" cy="5400600"/>
          </a:xfrm>
        </p:spPr>
        <p:txBody>
          <a:bodyPr>
            <a:normAutofit/>
          </a:bodyPr>
          <a:lstStyle/>
          <a:p>
            <a:pPr marL="0" indent="0">
              <a:buNone/>
            </a:pPr>
            <a:r>
              <a:rPr lang="tr-TR" sz="2400" dirty="0"/>
              <a:t>Okul; okul öncesi eğitim, ilköğretim, orta öğretim, yükseköğretim, yaygın eğitim, hizmet içi eğitim ve özel eğitim sistemlerinin eğitim ve öğretim yapılan yerlerinin ortak adıdır (Başaran, 1996b). </a:t>
            </a:r>
          </a:p>
          <a:p>
            <a:pPr marL="0" indent="0">
              <a:buNone/>
            </a:pPr>
            <a:endParaRPr lang="tr-TR" sz="2400" dirty="0"/>
          </a:p>
          <a:p>
            <a:pPr marL="0" indent="0">
              <a:buNone/>
            </a:pPr>
            <a:r>
              <a:rPr lang="tr-TR" sz="2400" dirty="0"/>
              <a:t>Türk’ e göre okulun iki tür görevi bulunmaktadır. </a:t>
            </a:r>
          </a:p>
          <a:p>
            <a:pPr marL="0" indent="0">
              <a:buNone/>
            </a:pPr>
            <a:r>
              <a:rPr lang="tr-TR" sz="2400" dirty="0"/>
              <a:t>Bunlar; </a:t>
            </a:r>
          </a:p>
          <a:p>
            <a:pPr marL="0" indent="0">
              <a:buNone/>
            </a:pPr>
            <a:r>
              <a:rPr lang="tr-TR" sz="2400" dirty="0"/>
              <a:t>eğitim yapmak ve </a:t>
            </a:r>
          </a:p>
          <a:p>
            <a:pPr marL="0" indent="0">
              <a:buNone/>
            </a:pPr>
            <a:r>
              <a:rPr lang="tr-TR" sz="2400" dirty="0"/>
              <a:t>eğitimi sağlayan ortamı hazırlamaktır (Türk, 1999).</a:t>
            </a:r>
          </a:p>
        </p:txBody>
      </p:sp>
      <p:sp>
        <p:nvSpPr>
          <p:cNvPr id="2" name="Metin kutusu 1">
            <a:extLst>
              <a:ext uri="{FF2B5EF4-FFF2-40B4-BE49-F238E27FC236}">
                <a16:creationId xmlns:a16="http://schemas.microsoft.com/office/drawing/2014/main" id="{A63333B4-5363-F0DA-B5BB-277C8F8B23B8}"/>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99013322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924E6A-FD59-5EBF-6258-5B421E9BE949}"/>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79131492-2B36-2B00-F7C5-8C5615EC5D54}"/>
              </a:ext>
            </a:extLst>
          </p:cNvPr>
          <p:cNvSpPr>
            <a:spLocks noGrp="1"/>
          </p:cNvSpPr>
          <p:nvPr>
            <p:ph idx="1"/>
          </p:nvPr>
        </p:nvSpPr>
        <p:spPr>
          <a:xfrm>
            <a:off x="457200" y="692696"/>
            <a:ext cx="8229600" cy="5400600"/>
          </a:xfrm>
        </p:spPr>
        <p:txBody>
          <a:bodyPr>
            <a:normAutofit/>
          </a:bodyPr>
          <a:lstStyle/>
          <a:p>
            <a:pPr marL="0" indent="0">
              <a:buNone/>
            </a:pPr>
            <a:r>
              <a:rPr lang="tr-TR" sz="2400" dirty="0"/>
              <a:t>Öğrencilerin içinde yaşadıkları ve çalıştıkları çevrenin onların tüm davranışlarını etkilediği hususu bugün bilimsel bir gerçek olarak kabul edilmektedir. </a:t>
            </a:r>
          </a:p>
          <a:p>
            <a:pPr marL="0" indent="0">
              <a:buNone/>
            </a:pPr>
            <a:endParaRPr lang="tr-TR" sz="2400" dirty="0"/>
          </a:p>
          <a:p>
            <a:pPr marL="0" indent="0">
              <a:buNone/>
            </a:pPr>
            <a:r>
              <a:rPr lang="tr-TR" sz="2400" dirty="0"/>
              <a:t>Eğitimcilere göre öğrenme fiziksel, sosyal ve psikolojik yönlerden uygun bir çevrede oluşabilir. </a:t>
            </a:r>
          </a:p>
          <a:p>
            <a:pPr marL="0" indent="0">
              <a:buNone/>
            </a:pPr>
            <a:endParaRPr lang="tr-TR" sz="2400" dirty="0"/>
          </a:p>
          <a:p>
            <a:pPr marL="0" indent="0">
              <a:buNone/>
            </a:pPr>
            <a:r>
              <a:rPr lang="tr-TR" sz="2400" dirty="0"/>
              <a:t>Etkili eğitim için bu çevrenin öğrenme-öğretme faaliyetlerine uygun bir biçimde düzenlenmesi gereklidir. Bu da eğitim ortamı ile birey arasında söz konusu çeşitli etkileşim boyutlarının eğitim hedefleri doğrultusunda organize edilmesi ve yönlendirilmesi gerektiğinin kanıtıdır (Küçükoğlu ve </a:t>
            </a:r>
            <a:r>
              <a:rPr lang="tr-TR" sz="2400" dirty="0" err="1"/>
              <a:t>Özerbaş</a:t>
            </a:r>
            <a:r>
              <a:rPr lang="tr-TR" sz="2400" dirty="0"/>
              <a:t>, 2004).</a:t>
            </a:r>
          </a:p>
        </p:txBody>
      </p:sp>
      <p:sp>
        <p:nvSpPr>
          <p:cNvPr id="2" name="Metin kutusu 1">
            <a:extLst>
              <a:ext uri="{FF2B5EF4-FFF2-40B4-BE49-F238E27FC236}">
                <a16:creationId xmlns:a16="http://schemas.microsoft.com/office/drawing/2014/main" id="{5BD9D52C-B8CE-4758-B563-FBB7B00FBB2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8932967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9FC3E-7B8F-FD3C-7019-FB64CD9672B7}"/>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6628E8DE-4EAC-EC94-4E08-F78275098972}"/>
              </a:ext>
            </a:extLst>
          </p:cNvPr>
          <p:cNvSpPr>
            <a:spLocks noGrp="1"/>
          </p:cNvSpPr>
          <p:nvPr>
            <p:ph idx="1"/>
          </p:nvPr>
        </p:nvSpPr>
        <p:spPr>
          <a:xfrm>
            <a:off x="457200" y="692696"/>
            <a:ext cx="8229600" cy="5400600"/>
          </a:xfrm>
        </p:spPr>
        <p:txBody>
          <a:bodyPr>
            <a:normAutofit/>
          </a:bodyPr>
          <a:lstStyle/>
          <a:p>
            <a:pPr marL="0" indent="0">
              <a:buNone/>
            </a:pPr>
            <a:r>
              <a:rPr lang="tr-TR" sz="2400" dirty="0"/>
              <a:t>Eğitim mekânları, öğrencilerin bilişsel, duygusal ve fiziksel gelişimini destekleyen çevresel unsurları içermelidir. </a:t>
            </a:r>
          </a:p>
          <a:p>
            <a:pPr marL="0" indent="0">
              <a:buNone/>
            </a:pPr>
            <a:r>
              <a:rPr lang="tr-TR" sz="2400" dirty="0"/>
              <a:t>İyi tasarlanmış bir eğitim mekânı:</a:t>
            </a:r>
          </a:p>
          <a:p>
            <a:pPr marL="0" indent="0">
              <a:buNone/>
            </a:pPr>
            <a:endParaRPr lang="tr-TR" sz="2400" dirty="0"/>
          </a:p>
          <a:p>
            <a:pPr>
              <a:buFont typeface="Arial" panose="020B0604020202020204" pitchFamily="34" charset="0"/>
              <a:buChar char="•"/>
            </a:pPr>
            <a:r>
              <a:rPr lang="tr-TR" sz="2400" dirty="0"/>
              <a:t>Öğrenci motivasyonunu artırır</a:t>
            </a:r>
          </a:p>
          <a:p>
            <a:pPr>
              <a:buFont typeface="Arial" panose="020B0604020202020204" pitchFamily="34" charset="0"/>
              <a:buChar char="•"/>
            </a:pPr>
            <a:r>
              <a:rPr lang="tr-TR" sz="2400" dirty="0"/>
              <a:t>Öğrenme sürecini destekler</a:t>
            </a:r>
          </a:p>
          <a:p>
            <a:pPr>
              <a:buFont typeface="Arial" panose="020B0604020202020204" pitchFamily="34" charset="0"/>
              <a:buChar char="•"/>
            </a:pPr>
            <a:r>
              <a:rPr lang="tr-TR" sz="2400" dirty="0"/>
              <a:t>Katılımı teşvik eder</a:t>
            </a:r>
          </a:p>
          <a:p>
            <a:pPr>
              <a:buFont typeface="Arial" panose="020B0604020202020204" pitchFamily="34" charset="0"/>
              <a:buChar char="•"/>
            </a:pPr>
            <a:r>
              <a:rPr lang="tr-TR" sz="2400" dirty="0"/>
              <a:t>Fiziksel konfor ve erişilebilirlik sağlar</a:t>
            </a:r>
          </a:p>
        </p:txBody>
      </p:sp>
      <p:sp>
        <p:nvSpPr>
          <p:cNvPr id="2" name="Metin kutusu 1">
            <a:extLst>
              <a:ext uri="{FF2B5EF4-FFF2-40B4-BE49-F238E27FC236}">
                <a16:creationId xmlns:a16="http://schemas.microsoft.com/office/drawing/2014/main" id="{CFAA8165-315E-8070-E1BA-A41E5B277A22}"/>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02566894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80A9FC-3A61-B8F9-AB4B-B94781D5A2B8}"/>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65FF7B0D-800E-443B-7647-531AD3331645}"/>
              </a:ext>
            </a:extLst>
          </p:cNvPr>
          <p:cNvSpPr>
            <a:spLocks noGrp="1"/>
          </p:cNvSpPr>
          <p:nvPr>
            <p:ph idx="1"/>
          </p:nvPr>
        </p:nvSpPr>
        <p:spPr>
          <a:xfrm>
            <a:off x="457200" y="692696"/>
            <a:ext cx="8229600" cy="5400600"/>
          </a:xfrm>
        </p:spPr>
        <p:txBody>
          <a:bodyPr>
            <a:normAutofit fontScale="92500"/>
          </a:bodyPr>
          <a:lstStyle/>
          <a:p>
            <a:pPr marL="0" indent="0">
              <a:lnSpc>
                <a:spcPct val="107000"/>
              </a:lnSpc>
              <a:spcAft>
                <a:spcPts val="800"/>
              </a:spcAft>
              <a:buNone/>
            </a:pPr>
            <a:r>
              <a:rPr lang="tr-TR" sz="2400" kern="100" dirty="0">
                <a:effectLst/>
                <a:latin typeface="Aptos" panose="020B0004020202020204" pitchFamily="34" charset="0"/>
                <a:ea typeface="Aptos" panose="020B0004020202020204" pitchFamily="34" charset="0"/>
                <a:cs typeface="Times New Roman" panose="02020603050405020304" pitchFamily="18" charset="0"/>
              </a:rPr>
              <a:t>Eğitim yapıları, pedagojik yaklaşımlarla doğrudan ilişkilidir. Öğrenme süreçlerini destekleyen mekânlar tasarlamak için şu faktörler göz önünde bulundurulmalıdır: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a:effectLst/>
                <a:latin typeface="Aptos" panose="020B0004020202020204" pitchFamily="34" charset="0"/>
                <a:ea typeface="Aptos" panose="020B0004020202020204" pitchFamily="34" charset="0"/>
                <a:cs typeface="Times New Roman" panose="02020603050405020304" pitchFamily="18" charset="0"/>
              </a:rPr>
              <a:t>Montessori Yaklaşımı:</a:t>
            </a:r>
            <a:r>
              <a:rPr lang="tr-TR" sz="2400" kern="100" dirty="0">
                <a:effectLst/>
                <a:latin typeface="Aptos" panose="020B0004020202020204" pitchFamily="34" charset="0"/>
                <a:ea typeface="Aptos" panose="020B0004020202020204" pitchFamily="34" charset="0"/>
                <a:cs typeface="Times New Roman" panose="02020603050405020304" pitchFamily="18" charset="0"/>
              </a:rPr>
              <a:t> Çocukların bağımsız öğrenmesini teşvik eden esnek mekânlar gerektirir.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err="1">
                <a:effectLst/>
                <a:latin typeface="Aptos" panose="020B0004020202020204" pitchFamily="34" charset="0"/>
                <a:ea typeface="Aptos" panose="020B0004020202020204" pitchFamily="34" charset="0"/>
                <a:cs typeface="Times New Roman" panose="02020603050405020304" pitchFamily="18" charset="0"/>
              </a:rPr>
              <a:t>Reggio</a:t>
            </a:r>
            <a:r>
              <a:rPr lang="tr-TR" sz="2400" b="1" kern="100" dirty="0">
                <a:effectLst/>
                <a:latin typeface="Aptos" panose="020B0004020202020204" pitchFamily="34" charset="0"/>
                <a:ea typeface="Aptos" panose="020B0004020202020204" pitchFamily="34" charset="0"/>
                <a:cs typeface="Times New Roman" panose="02020603050405020304" pitchFamily="18" charset="0"/>
              </a:rPr>
              <a:t> Emilia:</a:t>
            </a:r>
            <a:r>
              <a:rPr lang="tr-TR" sz="2400" kern="100" dirty="0">
                <a:effectLst/>
                <a:latin typeface="Aptos" panose="020B0004020202020204" pitchFamily="34" charset="0"/>
                <a:ea typeface="Aptos" panose="020B0004020202020204" pitchFamily="34" charset="0"/>
                <a:cs typeface="Times New Roman" panose="02020603050405020304" pitchFamily="18" charset="0"/>
              </a:rPr>
              <a:t> Çocukların aktif katılımını sağlamak için doğayla iç içe alanlar önerir.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a:effectLst/>
                <a:latin typeface="Aptos" panose="020B0004020202020204" pitchFamily="34" charset="0"/>
                <a:ea typeface="Aptos" panose="020B0004020202020204" pitchFamily="34" charset="0"/>
                <a:cs typeface="Times New Roman" panose="02020603050405020304" pitchFamily="18" charset="0"/>
              </a:rPr>
              <a:t>Waldorf Eğitimi:</a:t>
            </a:r>
            <a:r>
              <a:rPr lang="tr-TR" sz="2400" kern="100" dirty="0">
                <a:effectLst/>
                <a:latin typeface="Aptos" panose="020B0004020202020204" pitchFamily="34" charset="0"/>
                <a:ea typeface="Aptos" panose="020B0004020202020204" pitchFamily="34" charset="0"/>
                <a:cs typeface="Times New Roman" panose="02020603050405020304" pitchFamily="18" charset="0"/>
              </a:rPr>
              <a:t> Sanat ve el becerilerini destekleyen doğal malzemelerle tasarlanmış sınıflar öne çıkar.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err="1">
                <a:effectLst/>
                <a:latin typeface="Aptos" panose="020B0004020202020204" pitchFamily="34" charset="0"/>
                <a:ea typeface="Aptos" panose="020B0004020202020204" pitchFamily="34" charset="0"/>
                <a:cs typeface="Times New Roman" panose="02020603050405020304" pitchFamily="18" charset="0"/>
              </a:rPr>
              <a:t>Pestalozzi</a:t>
            </a:r>
            <a:r>
              <a:rPr lang="tr-TR" sz="2400" b="1" kern="100" dirty="0">
                <a:effectLst/>
                <a:latin typeface="Aptos" panose="020B0004020202020204" pitchFamily="34" charset="0"/>
                <a:ea typeface="Aptos" panose="020B0004020202020204" pitchFamily="34" charset="0"/>
                <a:cs typeface="Times New Roman" panose="02020603050405020304" pitchFamily="18" charset="0"/>
              </a:rPr>
              <a:t> Metodu: </a:t>
            </a:r>
            <a:r>
              <a:rPr lang="tr-TR" sz="2400" kern="100" dirty="0">
                <a:effectLst/>
                <a:latin typeface="Aptos" panose="020B0004020202020204" pitchFamily="34" charset="0"/>
                <a:ea typeface="Aptos" panose="020B0004020202020204" pitchFamily="34" charset="0"/>
                <a:cs typeface="Times New Roman" panose="02020603050405020304" pitchFamily="18" charset="0"/>
              </a:rPr>
              <a:t>Çocukların kelimeler ve cümlelerle değil de gerçek nesneler ve bu nesnelerle yapılan etkinliklerle daha etkin biçimde öğreneceği esasına dayanır.</a:t>
            </a:r>
          </a:p>
          <a:p>
            <a:pPr marL="0" indent="0">
              <a:buNone/>
            </a:pPr>
            <a:endParaRPr lang="tr-TR" sz="4000" dirty="0"/>
          </a:p>
        </p:txBody>
      </p:sp>
      <p:sp>
        <p:nvSpPr>
          <p:cNvPr id="2" name="Metin kutusu 1">
            <a:extLst>
              <a:ext uri="{FF2B5EF4-FFF2-40B4-BE49-F238E27FC236}">
                <a16:creationId xmlns:a16="http://schemas.microsoft.com/office/drawing/2014/main" id="{82E1734F-4691-E82E-26D6-FCE276D606B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25789512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8818CE-17EF-7445-2DFF-2FA299304F87}"/>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74053ED3-59FE-89D4-F966-020F67A168F9}"/>
              </a:ext>
            </a:extLst>
          </p:cNvPr>
          <p:cNvSpPr>
            <a:spLocks noGrp="1"/>
          </p:cNvSpPr>
          <p:nvPr>
            <p:ph sz="half" idx="1"/>
          </p:nvPr>
        </p:nvSpPr>
        <p:spPr>
          <a:xfrm>
            <a:off x="245368" y="620688"/>
            <a:ext cx="8647112" cy="5904656"/>
          </a:xfrm>
        </p:spPr>
        <p:txBody>
          <a:bodyPr>
            <a:normAutofit/>
          </a:bodyPr>
          <a:lstStyle/>
          <a:p>
            <a:pPr marL="0" lvl="0" indent="0">
              <a:lnSpc>
                <a:spcPct val="90000"/>
              </a:lnSpc>
              <a:spcAft>
                <a:spcPts val="800"/>
              </a:spcAft>
              <a:buSzPts val="1000"/>
              <a:buNone/>
              <a:tabLst>
                <a:tab pos="457200" algn="l"/>
              </a:tabLst>
            </a:pPr>
            <a:r>
              <a:rPr lang="tr-TR" sz="2400" b="1" kern="100" dirty="0">
                <a:solidFill>
                  <a:srgbClr val="FFCC00"/>
                </a:solidFill>
                <a:effectLst/>
              </a:rPr>
              <a:t>Montessori Yaklaşımı</a:t>
            </a:r>
          </a:p>
          <a:p>
            <a:pPr marL="0" lvl="0" indent="0">
              <a:lnSpc>
                <a:spcPct val="90000"/>
              </a:lnSpc>
              <a:spcAft>
                <a:spcPts val="800"/>
              </a:spcAft>
              <a:buSzPts val="1000"/>
              <a:buNone/>
              <a:tabLst>
                <a:tab pos="457200" algn="l"/>
              </a:tabLst>
            </a:pPr>
            <a:r>
              <a:rPr lang="tr-TR" sz="2400" dirty="0"/>
              <a:t>Montessori Metodunda, çocuklar kendi kendilerini eğitebildiğinden; </a:t>
            </a:r>
          </a:p>
          <a:p>
            <a:pPr marL="0" lvl="0" indent="0">
              <a:lnSpc>
                <a:spcPct val="90000"/>
              </a:lnSpc>
              <a:spcAft>
                <a:spcPts val="800"/>
              </a:spcAft>
              <a:buSzPts val="1000"/>
              <a:buNone/>
              <a:tabLst>
                <a:tab pos="457200" algn="l"/>
              </a:tabLst>
            </a:pPr>
            <a:r>
              <a:rPr lang="tr-TR" sz="2400" dirty="0"/>
              <a:t>eğitimciler ve aileler, çocuğun kendi başına bir şeyler yapabilmesi için ona fırsatlar sunmalı, aynı zamanda bağımsız ve iç denetimli olmalarını sağlayabilmelidir. </a:t>
            </a:r>
          </a:p>
          <a:p>
            <a:pPr marL="0" lvl="0" indent="0">
              <a:lnSpc>
                <a:spcPct val="90000"/>
              </a:lnSpc>
              <a:spcAft>
                <a:spcPts val="800"/>
              </a:spcAft>
              <a:buSzPts val="1000"/>
              <a:buNone/>
              <a:tabLst>
                <a:tab pos="457200" algn="l"/>
              </a:tabLst>
            </a:pPr>
            <a:r>
              <a:rPr lang="tr-TR" sz="2400" dirty="0"/>
              <a:t>Bu nedenle Montessori sınıfları; </a:t>
            </a:r>
          </a:p>
          <a:p>
            <a:pPr marL="0" lvl="0" indent="0">
              <a:lnSpc>
                <a:spcPct val="90000"/>
              </a:lnSpc>
              <a:spcAft>
                <a:spcPts val="800"/>
              </a:spcAft>
              <a:buSzPts val="1000"/>
              <a:buNone/>
              <a:tabLst>
                <a:tab pos="457200" algn="l"/>
              </a:tabLst>
            </a:pPr>
            <a:r>
              <a:rPr lang="tr-TR" sz="2400" dirty="0"/>
              <a:t>çocukların ilgi duydukları ve güdülendikleri zamanlarda ihtiyaçlarıyla tanışabilecekleri ve farklı yaşlardaki çocuklar için de uygun olacak şekilde hazırlanmaktadır (</a:t>
            </a:r>
            <a:r>
              <a:rPr lang="tr-TR" sz="2400" dirty="0" err="1"/>
              <a:t>Başal</a:t>
            </a:r>
            <a:r>
              <a:rPr lang="tr-TR" sz="2400" dirty="0"/>
              <a:t>, 2010).</a:t>
            </a:r>
          </a:p>
        </p:txBody>
      </p:sp>
      <p:sp>
        <p:nvSpPr>
          <p:cNvPr id="2" name="Metin kutusu 1">
            <a:extLst>
              <a:ext uri="{FF2B5EF4-FFF2-40B4-BE49-F238E27FC236}">
                <a16:creationId xmlns:a16="http://schemas.microsoft.com/office/drawing/2014/main" id="{640BCDA7-54DE-0B7C-2F15-B16AFC9CA03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597339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22F483-9175-E4E6-997B-492346CCBB57}"/>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E51584FD-45FB-A24F-5EC3-1DBC0B121159}"/>
              </a:ext>
            </a:extLst>
          </p:cNvPr>
          <p:cNvSpPr>
            <a:spLocks noGrp="1"/>
          </p:cNvSpPr>
          <p:nvPr>
            <p:ph idx="1"/>
          </p:nvPr>
        </p:nvSpPr>
        <p:spPr>
          <a:xfrm>
            <a:off x="539552" y="980728"/>
            <a:ext cx="8229600" cy="5256584"/>
          </a:xfrm>
        </p:spPr>
        <p:txBody>
          <a:bodyPr>
            <a:normAutofit lnSpcReduction="10000"/>
          </a:bodyPr>
          <a:lstStyle/>
          <a:p>
            <a:pPr marL="0" lvl="0" indent="0">
              <a:buNone/>
            </a:pPr>
            <a:r>
              <a:rPr lang="tr-TR" sz="2400" dirty="0"/>
              <a:t>Eğitim; bilgi, inanç, kültür, değerler, beceriler ve sanat gibi insanlık mirasını gelecek kuşaklara aktaran bir süreçtir.</a:t>
            </a:r>
          </a:p>
          <a:p>
            <a:pPr marL="0" lvl="0" indent="0">
              <a:buNone/>
            </a:pPr>
            <a:endParaRPr lang="tr-TR" sz="2400" dirty="0"/>
          </a:p>
          <a:p>
            <a:pPr marL="720725" lvl="0" indent="0">
              <a:buNone/>
            </a:pPr>
            <a:r>
              <a:rPr lang="tr-TR" sz="2400" dirty="0"/>
              <a:t>Bu yönüyle eğitim, birey ile toplum arasında süreklilik sağlayan bir köprü görevi görür.</a:t>
            </a:r>
          </a:p>
          <a:p>
            <a:pPr marL="0" lvl="0" indent="0">
              <a:buNone/>
            </a:pPr>
            <a:endParaRPr lang="tr-TR" sz="2400" dirty="0"/>
          </a:p>
          <a:p>
            <a:pPr marL="0" indent="0">
              <a:buNone/>
            </a:pPr>
            <a:r>
              <a:rPr lang="tr-TR" sz="2400" dirty="0"/>
              <a:t>Eğitim, bireyleri belirli hedefler doğrultusunda geliştirmeye yönelik yapılandırılmış bir süreçtir.</a:t>
            </a:r>
          </a:p>
          <a:p>
            <a:pPr marL="720725" indent="12700">
              <a:buNone/>
              <a:tabLst>
                <a:tab pos="720725" algn="l"/>
              </a:tabLst>
            </a:pPr>
            <a:br>
              <a:rPr lang="tr-TR" sz="2400" dirty="0"/>
            </a:br>
            <a:r>
              <a:rPr lang="tr-TR" sz="2400" dirty="0"/>
              <a:t>Bu süreç sayesinde bireyler:</a:t>
            </a:r>
          </a:p>
          <a:p>
            <a:pPr marL="720725" indent="12700">
              <a:tabLst>
                <a:tab pos="720725" algn="l"/>
              </a:tabLst>
            </a:pPr>
            <a:r>
              <a:rPr lang="tr-TR" sz="2400" dirty="0"/>
              <a:t>Bilgi ve beceri kazanır</a:t>
            </a:r>
          </a:p>
          <a:p>
            <a:pPr marL="720725" indent="12700">
              <a:tabLst>
                <a:tab pos="720725" algn="l"/>
              </a:tabLst>
            </a:pPr>
            <a:r>
              <a:rPr lang="tr-TR" sz="2400" dirty="0"/>
              <a:t>Tutum ve değer geliştirir</a:t>
            </a:r>
          </a:p>
          <a:p>
            <a:pPr marL="720725" indent="12700">
              <a:tabLst>
                <a:tab pos="720725" algn="l"/>
              </a:tabLst>
            </a:pPr>
            <a:r>
              <a:rPr lang="tr-TR" sz="2400" dirty="0"/>
              <a:t>Kişilik özelliklerini farklılaştırır ve zenginleştirir</a:t>
            </a:r>
          </a:p>
          <a:p>
            <a:pPr marL="0" lvl="0" indent="0">
              <a:buNone/>
            </a:pPr>
            <a:endParaRPr lang="tr-TR" sz="2400" dirty="0"/>
          </a:p>
        </p:txBody>
      </p:sp>
      <p:sp>
        <p:nvSpPr>
          <p:cNvPr id="4" name="Metin kutusu 3">
            <a:extLst>
              <a:ext uri="{FF2B5EF4-FFF2-40B4-BE49-F238E27FC236}">
                <a16:creationId xmlns:a16="http://schemas.microsoft.com/office/drawing/2014/main" id="{C765BAD1-7096-CC71-7498-2F049D305405}"/>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18727622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45D56A-45AE-D225-8E02-E70009618B8E}"/>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F7CA9B70-14E3-739A-D1CE-1C73988975E6}"/>
              </a:ext>
            </a:extLst>
          </p:cNvPr>
          <p:cNvSpPr>
            <a:spLocks noGrp="1"/>
          </p:cNvSpPr>
          <p:nvPr>
            <p:ph sz="half" idx="1"/>
          </p:nvPr>
        </p:nvSpPr>
        <p:spPr>
          <a:xfrm>
            <a:off x="245368" y="620688"/>
            <a:ext cx="8359080" cy="5904656"/>
          </a:xfrm>
        </p:spPr>
        <p:txBody>
          <a:bodyPr>
            <a:normAutofit/>
          </a:bodyPr>
          <a:lstStyle/>
          <a:p>
            <a:pPr marL="0" lvl="0" indent="0">
              <a:lnSpc>
                <a:spcPct val="90000"/>
              </a:lnSpc>
              <a:spcAft>
                <a:spcPts val="800"/>
              </a:spcAft>
              <a:buSzPts val="1000"/>
              <a:buNone/>
              <a:tabLst>
                <a:tab pos="457200" algn="l"/>
              </a:tabLst>
            </a:pPr>
            <a:r>
              <a:rPr lang="tr-TR" sz="2400" b="1" kern="100" dirty="0">
                <a:solidFill>
                  <a:srgbClr val="FFCC00"/>
                </a:solidFill>
                <a:effectLst/>
              </a:rPr>
              <a:t>Montessori Yaklaşımı</a:t>
            </a:r>
          </a:p>
          <a:p>
            <a:pPr marL="0" lvl="0" indent="0">
              <a:lnSpc>
                <a:spcPct val="90000"/>
              </a:lnSpc>
              <a:spcAft>
                <a:spcPts val="800"/>
              </a:spcAft>
              <a:buSzPts val="1000"/>
              <a:buNone/>
              <a:tabLst>
                <a:tab pos="457200" algn="l"/>
              </a:tabLst>
            </a:pPr>
            <a:r>
              <a:rPr lang="tr-TR" sz="2400" dirty="0"/>
              <a:t>Montessori </a:t>
            </a:r>
            <a:r>
              <a:rPr lang="tr-TR" sz="2400" dirty="0" err="1"/>
              <a:t>Metodu’na</a:t>
            </a:r>
            <a:r>
              <a:rPr lang="tr-TR" sz="2400" dirty="0"/>
              <a:t> göre düzenlenen eğitim mekânlarında en önemli amaçlardan birisi çocukların özgürleştirilmesidir. Özgürlüğü temel alan bu eğitim metodu öncelikle çocuğun doğal gelişimini sınırlayan bağlardan kurtarma amacına sahip olması gerektiğini vurgulamaktadır (</a:t>
            </a:r>
            <a:r>
              <a:rPr lang="tr-TR" sz="2400" dirty="0" err="1"/>
              <a:t>Wilbrandt</a:t>
            </a:r>
            <a:r>
              <a:rPr lang="tr-TR" sz="2400" dirty="0"/>
              <a:t>, 2009). </a:t>
            </a:r>
          </a:p>
          <a:p>
            <a:pPr marL="0" lvl="0" indent="0">
              <a:lnSpc>
                <a:spcPct val="90000"/>
              </a:lnSpc>
              <a:spcAft>
                <a:spcPts val="800"/>
              </a:spcAft>
              <a:buSzPts val="1000"/>
              <a:buNone/>
              <a:tabLst>
                <a:tab pos="457200" algn="l"/>
              </a:tabLst>
            </a:pPr>
            <a:r>
              <a:rPr lang="tr-TR" sz="2400" dirty="0"/>
              <a:t>Montessori sınıflarında çocukların sınıf içinde istedikleri gibi dolaşmalarına izin verildiği gibi okuldan açık alana çıkmalarına da izin verilmektedir. </a:t>
            </a:r>
          </a:p>
          <a:p>
            <a:pPr marL="0" lvl="0" indent="0">
              <a:lnSpc>
                <a:spcPct val="90000"/>
              </a:lnSpc>
              <a:spcAft>
                <a:spcPts val="800"/>
              </a:spcAft>
              <a:buSzPts val="1000"/>
              <a:buNone/>
              <a:tabLst>
                <a:tab pos="457200" algn="l"/>
              </a:tabLst>
            </a:pPr>
            <a:r>
              <a:rPr lang="tr-TR" sz="2400" dirty="0"/>
              <a:t>Çocukların kullanımına uygun boyutlardaki mobilyalar, hafif olacak şekilde malzemeler ve açık tonlarda renkler kullanılarak tasarlanmıştır. Bu mobilyalar hareketli olup istendiği zaman hareket ettirilebilmektedir ve kirlendikleri zamanlarda yıkanabilme özelliğine sahiptir (Demiriz, Karadağ ve Ulutaş, 2003)</a:t>
            </a:r>
          </a:p>
        </p:txBody>
      </p:sp>
      <p:sp>
        <p:nvSpPr>
          <p:cNvPr id="2" name="Metin kutusu 1">
            <a:extLst>
              <a:ext uri="{FF2B5EF4-FFF2-40B4-BE49-F238E27FC236}">
                <a16:creationId xmlns:a16="http://schemas.microsoft.com/office/drawing/2014/main" id="{C722F505-B198-14D4-CCC9-52E3B3E2991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94826908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387AF9-9661-4602-95E5-F2D58A062C6E}"/>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FCAF1DCD-3A8E-CA78-07DC-54C534EBE1B4}"/>
              </a:ext>
            </a:extLst>
          </p:cNvPr>
          <p:cNvSpPr>
            <a:spLocks noGrp="1"/>
          </p:cNvSpPr>
          <p:nvPr>
            <p:ph sz="half" idx="1"/>
          </p:nvPr>
        </p:nvSpPr>
        <p:spPr>
          <a:xfrm>
            <a:off x="179512" y="731837"/>
            <a:ext cx="8352928" cy="5577483"/>
          </a:xfrm>
        </p:spPr>
        <p:txBody>
          <a:bodyPr>
            <a:noAutofit/>
          </a:bodyPr>
          <a:lstStyle/>
          <a:p>
            <a:pPr marL="0" lvl="0" indent="0">
              <a:lnSpc>
                <a:spcPct val="90000"/>
              </a:lnSpc>
              <a:spcAft>
                <a:spcPts val="800"/>
              </a:spcAft>
              <a:buSzPts val="1000"/>
              <a:buNone/>
              <a:tabLst>
                <a:tab pos="457200" algn="l"/>
              </a:tabLst>
            </a:pPr>
            <a:r>
              <a:rPr lang="tr-TR" sz="2400" b="1" kern="100" dirty="0" err="1">
                <a:solidFill>
                  <a:srgbClr val="FFCC00"/>
                </a:solidFill>
                <a:effectLst/>
              </a:rPr>
              <a:t>Reggio</a:t>
            </a:r>
            <a:r>
              <a:rPr lang="tr-TR" sz="2400" b="1" kern="100" dirty="0">
                <a:solidFill>
                  <a:srgbClr val="FFCC00"/>
                </a:solidFill>
                <a:effectLst/>
              </a:rPr>
              <a:t> Emilia</a:t>
            </a:r>
          </a:p>
          <a:p>
            <a:pPr marL="0" indent="0">
              <a:lnSpc>
                <a:spcPct val="90000"/>
              </a:lnSpc>
              <a:spcAft>
                <a:spcPts val="800"/>
              </a:spcAft>
              <a:buSzPts val="1000"/>
              <a:buNone/>
              <a:tabLst>
                <a:tab pos="457200" algn="l"/>
              </a:tabLst>
            </a:pPr>
            <a:endParaRPr lang="tr-TR" sz="2400" dirty="0"/>
          </a:p>
          <a:p>
            <a:pPr marL="0" indent="0">
              <a:lnSpc>
                <a:spcPct val="90000"/>
              </a:lnSpc>
              <a:spcAft>
                <a:spcPts val="800"/>
              </a:spcAft>
              <a:buSzPts val="1000"/>
              <a:buNone/>
              <a:tabLst>
                <a:tab pos="457200" algn="l"/>
              </a:tabLst>
            </a:pPr>
            <a:endParaRPr lang="tr-TR" sz="2400" dirty="0"/>
          </a:p>
          <a:p>
            <a:pPr marL="0" indent="0">
              <a:lnSpc>
                <a:spcPct val="90000"/>
              </a:lnSpc>
              <a:spcAft>
                <a:spcPts val="800"/>
              </a:spcAft>
              <a:buSzPts val="1000"/>
              <a:buNone/>
              <a:tabLst>
                <a:tab pos="457200" algn="l"/>
              </a:tabLst>
            </a:pPr>
            <a:endParaRPr lang="tr-TR" sz="2400" dirty="0"/>
          </a:p>
          <a:p>
            <a:pPr marL="0" indent="0">
              <a:lnSpc>
                <a:spcPct val="90000"/>
              </a:lnSpc>
              <a:spcAft>
                <a:spcPts val="800"/>
              </a:spcAft>
              <a:buSzPts val="1000"/>
              <a:buNone/>
              <a:tabLst>
                <a:tab pos="457200" algn="l"/>
              </a:tabLst>
            </a:pPr>
            <a:r>
              <a:rPr lang="tr-TR" sz="2400" dirty="0"/>
              <a:t>Eğitimcilerin ‘provoke’ etmekle tanıştırabileceğinden kastedilen; </a:t>
            </a:r>
          </a:p>
          <a:p>
            <a:pPr marL="0" indent="0">
              <a:lnSpc>
                <a:spcPct val="90000"/>
              </a:lnSpc>
              <a:spcAft>
                <a:spcPts val="800"/>
              </a:spcAft>
              <a:buSzPts val="1000"/>
              <a:buNone/>
              <a:tabLst>
                <a:tab pos="457200" algn="l"/>
              </a:tabLst>
            </a:pPr>
            <a:r>
              <a:rPr lang="tr-TR" sz="2400" dirty="0"/>
              <a:t>mutfak köşesinde bir pizza kutusu, blok köşesinde kalem kağıt</a:t>
            </a:r>
          </a:p>
          <a:p>
            <a:pPr marL="0" indent="0">
              <a:lnSpc>
                <a:spcPct val="90000"/>
              </a:lnSpc>
              <a:spcAft>
                <a:spcPts val="800"/>
              </a:spcAft>
              <a:buSzPts val="1000"/>
              <a:buNone/>
              <a:tabLst>
                <a:tab pos="457200" algn="l"/>
              </a:tabLst>
            </a:pPr>
            <a:r>
              <a:rPr lang="tr-TR" sz="2400" dirty="0"/>
              <a:t>ya da çocuklar sınıfa ilk girdiklerinde koku alma duyularını çekecek aromatik koku gibi şeylerle çocukları şaşırtmak ve bir tartışmayı ateşlemektir. </a:t>
            </a:r>
          </a:p>
        </p:txBody>
      </p:sp>
      <p:sp>
        <p:nvSpPr>
          <p:cNvPr id="3" name="Metin kutusu 2">
            <a:extLst>
              <a:ext uri="{FF2B5EF4-FFF2-40B4-BE49-F238E27FC236}">
                <a16:creationId xmlns:a16="http://schemas.microsoft.com/office/drawing/2014/main" id="{4F931B29-5A72-D9E0-01B2-DE41E99D403D}"/>
              </a:ext>
            </a:extLst>
          </p:cNvPr>
          <p:cNvSpPr txBox="1"/>
          <p:nvPr/>
        </p:nvSpPr>
        <p:spPr>
          <a:xfrm>
            <a:off x="179512" y="1214984"/>
            <a:ext cx="8568952" cy="1421928"/>
          </a:xfrm>
          <a:prstGeom prst="rect">
            <a:avLst/>
          </a:prstGeom>
          <a:noFill/>
        </p:spPr>
        <p:txBody>
          <a:bodyPr wrap="square">
            <a:spAutoFit/>
          </a:bodyPr>
          <a:lstStyle/>
          <a:p>
            <a:pPr marL="0" indent="0">
              <a:lnSpc>
                <a:spcPct val="90000"/>
              </a:lnSpc>
              <a:spcAft>
                <a:spcPts val="800"/>
              </a:spcAft>
              <a:buSzPts val="1000"/>
              <a:buNone/>
              <a:tabLst>
                <a:tab pos="457200" algn="l"/>
              </a:tabLst>
            </a:pPr>
            <a:r>
              <a:rPr lang="tr-TR" sz="2400" dirty="0" err="1"/>
              <a:t>Reggio</a:t>
            </a:r>
            <a:r>
              <a:rPr lang="tr-TR" sz="2400" dirty="0"/>
              <a:t> Emilia metoduna göre tasarlanmış okullarda ise ortamlar estetik bir biçimde hazırlanmıştır. Sınıfın etrafına küçük aynalar yerleştirmek ya da şövaleleri doğal ışık alabilecekleri yerlere koymak buna örnek gösterilebilir. </a:t>
            </a:r>
          </a:p>
        </p:txBody>
      </p:sp>
      <p:sp>
        <p:nvSpPr>
          <p:cNvPr id="2" name="Metin kutusu 1">
            <a:extLst>
              <a:ext uri="{FF2B5EF4-FFF2-40B4-BE49-F238E27FC236}">
                <a16:creationId xmlns:a16="http://schemas.microsoft.com/office/drawing/2014/main" id="{9FADCAAA-028D-9C05-B033-1AD8309C39A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90234135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26D782-3C74-95FF-8298-3F31F060732E}"/>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92F4D34B-59B9-276E-2845-92E1AF0B4C3C}"/>
              </a:ext>
            </a:extLst>
          </p:cNvPr>
          <p:cNvSpPr>
            <a:spLocks noGrp="1"/>
          </p:cNvSpPr>
          <p:nvPr>
            <p:ph sz="half" idx="1"/>
          </p:nvPr>
        </p:nvSpPr>
        <p:spPr>
          <a:xfrm>
            <a:off x="251520" y="980728"/>
            <a:ext cx="8352928" cy="5472608"/>
          </a:xfrm>
        </p:spPr>
        <p:txBody>
          <a:bodyPr>
            <a:normAutofit/>
          </a:bodyPr>
          <a:lstStyle/>
          <a:p>
            <a:pPr marL="0" lvl="0" indent="0">
              <a:lnSpc>
                <a:spcPct val="90000"/>
              </a:lnSpc>
              <a:spcAft>
                <a:spcPts val="800"/>
              </a:spcAft>
              <a:buSzPts val="1000"/>
              <a:buNone/>
              <a:tabLst>
                <a:tab pos="457200" algn="l"/>
              </a:tabLst>
            </a:pPr>
            <a:r>
              <a:rPr lang="tr-TR" sz="2400" b="1" kern="100" dirty="0" err="1">
                <a:solidFill>
                  <a:srgbClr val="FFCC00"/>
                </a:solidFill>
                <a:effectLst/>
              </a:rPr>
              <a:t>Reggio</a:t>
            </a:r>
            <a:r>
              <a:rPr lang="tr-TR" sz="2400" b="1" kern="100" dirty="0">
                <a:solidFill>
                  <a:srgbClr val="FFCC00"/>
                </a:solidFill>
                <a:effectLst/>
              </a:rPr>
              <a:t> Emilia</a:t>
            </a:r>
          </a:p>
          <a:p>
            <a:pPr marL="0" indent="0">
              <a:lnSpc>
                <a:spcPct val="90000"/>
              </a:lnSpc>
              <a:spcAft>
                <a:spcPts val="800"/>
              </a:spcAft>
              <a:buSzPts val="1000"/>
              <a:buNone/>
              <a:tabLst>
                <a:tab pos="457200" algn="l"/>
              </a:tabLst>
            </a:pPr>
            <a:r>
              <a:rPr lang="tr-TR" sz="2400" dirty="0"/>
              <a:t>Diğer stratejiler, ev köşesine değişik şekil ve renklerde ekmek gibi gerçek objeler koymak; </a:t>
            </a:r>
          </a:p>
          <a:p>
            <a:pPr marL="0" indent="0">
              <a:lnSpc>
                <a:spcPct val="90000"/>
              </a:lnSpc>
              <a:spcAft>
                <a:spcPts val="800"/>
              </a:spcAft>
              <a:buSzPts val="1000"/>
              <a:buNone/>
              <a:tabLst>
                <a:tab pos="457200" algn="l"/>
              </a:tabLst>
            </a:pPr>
            <a:r>
              <a:rPr lang="tr-TR" sz="2400" dirty="0"/>
              <a:t>çeşitli renkli objeleri (düğmeler, kumaşlar, ambalaj kâğıtları) şeffaf saklama kaplarına koyarak çocukların renk ve kumaşlarına göre sınıflamaya yardım etmeleriyle onların merak ve hayal gücünü çekmek gibi sıralanmaktadır (Lyon &amp; </a:t>
            </a:r>
            <a:r>
              <a:rPr lang="tr-TR" sz="2400" dirty="0" err="1"/>
              <a:t>Donahue</a:t>
            </a:r>
            <a:r>
              <a:rPr lang="tr-TR" sz="2400" dirty="0"/>
              <a:t>, 2009).</a:t>
            </a:r>
          </a:p>
          <a:p>
            <a:pPr marL="0" indent="0">
              <a:lnSpc>
                <a:spcPct val="90000"/>
              </a:lnSpc>
              <a:spcAft>
                <a:spcPts val="800"/>
              </a:spcAft>
              <a:buSzPts val="1000"/>
              <a:buNone/>
              <a:tabLst>
                <a:tab pos="457200" algn="l"/>
              </a:tabLst>
            </a:pPr>
            <a:r>
              <a:rPr lang="tr-TR" sz="2400" dirty="0"/>
              <a:t>Mat ve sakinleştirici renkler, doğal malzemeler ve iyi aydınlatılmış masalar kullanılması doğal ışık mekânlar arasında camları bölücü gibi uygulamalara yer verilmiştir (</a:t>
            </a:r>
            <a:r>
              <a:rPr lang="tr-TR" sz="2400" dirty="0" err="1"/>
              <a:t>Bennet</a:t>
            </a:r>
            <a:r>
              <a:rPr lang="tr-TR" sz="2400" dirty="0"/>
              <a:t>, 2001).</a:t>
            </a:r>
          </a:p>
        </p:txBody>
      </p:sp>
      <p:sp>
        <p:nvSpPr>
          <p:cNvPr id="2" name="Metin kutusu 1">
            <a:extLst>
              <a:ext uri="{FF2B5EF4-FFF2-40B4-BE49-F238E27FC236}">
                <a16:creationId xmlns:a16="http://schemas.microsoft.com/office/drawing/2014/main" id="{F88E189C-830F-BCDD-602B-925B796652C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8560278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C99549-D51B-9537-E1E3-CFD3725D99D8}"/>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8BD60809-7428-B934-4921-EEB3B5BFC055}"/>
              </a:ext>
            </a:extLst>
          </p:cNvPr>
          <p:cNvSpPr>
            <a:spLocks noGrp="1"/>
          </p:cNvSpPr>
          <p:nvPr>
            <p:ph idx="1"/>
          </p:nvPr>
        </p:nvSpPr>
        <p:spPr>
          <a:xfrm>
            <a:off x="323528" y="764704"/>
            <a:ext cx="8640960" cy="5184576"/>
          </a:xfrm>
        </p:spPr>
        <p:txBody>
          <a:bodyPr>
            <a:noAutofit/>
          </a:bodyPr>
          <a:lstStyle/>
          <a:p>
            <a:pPr marL="0" lvl="0" indent="0">
              <a:lnSpc>
                <a:spcPct val="107000"/>
              </a:lnSpc>
              <a:spcAft>
                <a:spcPts val="800"/>
              </a:spcAft>
              <a:buSzPts val="1000"/>
              <a:buNone/>
              <a:tabLst>
                <a:tab pos="457200" algn="l"/>
              </a:tabLst>
            </a:pPr>
            <a:r>
              <a:rPr lang="tr-TR" sz="2200" b="1" kern="100" dirty="0">
                <a:solidFill>
                  <a:srgbClr val="FFCC00"/>
                </a:solidFill>
              </a:rPr>
              <a:t>Waldorf Eğitimi</a:t>
            </a:r>
          </a:p>
          <a:p>
            <a:pPr marL="0" lvl="0" indent="0">
              <a:lnSpc>
                <a:spcPct val="107000"/>
              </a:lnSpc>
              <a:spcAft>
                <a:spcPts val="800"/>
              </a:spcAft>
              <a:buSzPts val="1000"/>
              <a:buNone/>
              <a:tabLst>
                <a:tab pos="457200" algn="l"/>
              </a:tabLst>
            </a:pPr>
            <a:r>
              <a:rPr lang="tr-TR" sz="2200" dirty="0"/>
              <a:t>Waldorf okullarında sınıflardaki duvarların, malzemelerin ve mobilyaların renkleri oldukça önem arz etmektedir. </a:t>
            </a:r>
          </a:p>
          <a:p>
            <a:pPr marL="0" lvl="0" indent="0">
              <a:lnSpc>
                <a:spcPct val="107000"/>
              </a:lnSpc>
              <a:spcAft>
                <a:spcPts val="800"/>
              </a:spcAft>
              <a:buSzPts val="1000"/>
              <a:buNone/>
              <a:tabLst>
                <a:tab pos="457200" algn="l"/>
              </a:tabLst>
            </a:pPr>
            <a:r>
              <a:rPr lang="tr-TR" sz="2200" dirty="0"/>
              <a:t>Çocukların eğitim gördükleri yerler olan sınıflar onların duyularının düzen ve estetik içerisinde geliştirilmesine olanak sağlayacak şekilde düzenlenir.</a:t>
            </a:r>
          </a:p>
          <a:p>
            <a:pPr marL="0" lvl="0" indent="0">
              <a:lnSpc>
                <a:spcPct val="107000"/>
              </a:lnSpc>
              <a:spcAft>
                <a:spcPts val="800"/>
              </a:spcAft>
              <a:buSzPts val="1000"/>
              <a:buNone/>
              <a:tabLst>
                <a:tab pos="457200" algn="l"/>
              </a:tabLst>
            </a:pPr>
            <a:r>
              <a:rPr lang="tr-TR" sz="2200" dirty="0"/>
              <a:t>Duvarın rengi, malzemelerin şekli ve renkleri sade ve göz yormayacak şekilde olmalıdır. Ayrıca eğitim ortamlarında kullanılacak mobilyaların doğal ve sağlam olmalarına özen gösterilir.</a:t>
            </a:r>
          </a:p>
          <a:p>
            <a:pPr marL="0" lvl="0" indent="0">
              <a:lnSpc>
                <a:spcPct val="107000"/>
              </a:lnSpc>
              <a:spcAft>
                <a:spcPts val="800"/>
              </a:spcAft>
              <a:buSzPts val="1000"/>
              <a:buNone/>
              <a:tabLst>
                <a:tab pos="457200" algn="l"/>
              </a:tabLst>
            </a:pPr>
            <a:r>
              <a:rPr lang="tr-TR" sz="2200" dirty="0"/>
              <a:t>Eğitim ortamının yanında sınıfta kullanılan materyallerde önemlidir.</a:t>
            </a:r>
          </a:p>
          <a:p>
            <a:pPr marL="0" lvl="0" indent="0">
              <a:lnSpc>
                <a:spcPct val="107000"/>
              </a:lnSpc>
              <a:spcAft>
                <a:spcPts val="800"/>
              </a:spcAft>
              <a:buSzPts val="1000"/>
              <a:buNone/>
              <a:tabLst>
                <a:tab pos="457200" algn="l"/>
              </a:tabLst>
            </a:pPr>
            <a:r>
              <a:rPr lang="tr-TR" sz="2200" dirty="0"/>
              <a:t>Sınıfta bulunan oyuncaklar çok farklı amaçları gerçekleştirmekte kullanılacak nitelikte oldukların için çocukların hayali oyunlarını geliştirici özelliktedir.</a:t>
            </a:r>
          </a:p>
          <a:p>
            <a:pPr marL="0" lvl="0" indent="0">
              <a:lnSpc>
                <a:spcPct val="107000"/>
              </a:lnSpc>
              <a:spcAft>
                <a:spcPts val="800"/>
              </a:spcAft>
              <a:buSzPts val="1000"/>
              <a:buNone/>
              <a:tabLst>
                <a:tab pos="457200" algn="l"/>
              </a:tabLst>
            </a:pPr>
            <a:r>
              <a:rPr lang="tr-TR" sz="2200" dirty="0"/>
              <a:t> </a:t>
            </a:r>
          </a:p>
        </p:txBody>
      </p:sp>
      <p:sp>
        <p:nvSpPr>
          <p:cNvPr id="2" name="Metin kutusu 1">
            <a:extLst>
              <a:ext uri="{FF2B5EF4-FFF2-40B4-BE49-F238E27FC236}">
                <a16:creationId xmlns:a16="http://schemas.microsoft.com/office/drawing/2014/main" id="{F7E950DA-3D60-C516-7B06-9292904FEB4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5014394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63852-5C61-5238-25FD-6B2D00C22984}"/>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6C40CEE-B28A-7CDE-090D-93AC05DEDC1D}"/>
              </a:ext>
            </a:extLst>
          </p:cNvPr>
          <p:cNvSpPr>
            <a:spLocks noGrp="1"/>
          </p:cNvSpPr>
          <p:nvPr>
            <p:ph idx="1"/>
          </p:nvPr>
        </p:nvSpPr>
        <p:spPr>
          <a:xfrm>
            <a:off x="323528" y="764704"/>
            <a:ext cx="8640960" cy="5832648"/>
          </a:xfrm>
        </p:spPr>
        <p:txBody>
          <a:bodyPr>
            <a:normAutofit/>
          </a:bodyPr>
          <a:lstStyle/>
          <a:p>
            <a:pPr marL="0" lvl="0" indent="0">
              <a:lnSpc>
                <a:spcPct val="107000"/>
              </a:lnSpc>
              <a:spcAft>
                <a:spcPts val="800"/>
              </a:spcAft>
              <a:buSzPts val="1000"/>
              <a:buNone/>
              <a:tabLst>
                <a:tab pos="457200" algn="l"/>
              </a:tabLst>
            </a:pPr>
            <a:r>
              <a:rPr lang="tr-TR" sz="2400" b="1" kern="100" dirty="0">
                <a:solidFill>
                  <a:srgbClr val="FFCC00"/>
                </a:solidFill>
              </a:rPr>
              <a:t>Waldorf Eğitimi</a:t>
            </a:r>
          </a:p>
          <a:p>
            <a:pPr marL="0" lvl="0" indent="0">
              <a:lnSpc>
                <a:spcPct val="107000"/>
              </a:lnSpc>
              <a:spcAft>
                <a:spcPts val="800"/>
              </a:spcAft>
              <a:buSzPts val="1000"/>
              <a:buNone/>
              <a:tabLst>
                <a:tab pos="457200" algn="l"/>
              </a:tabLst>
            </a:pPr>
            <a:r>
              <a:rPr lang="tr-TR" sz="2400" dirty="0"/>
              <a:t>Öğrencilerin doğayla içi içe olmak ve doğayı tanımalarını sağlamak için sınıflarda doğal malzemelerin olmasına dikkat edilir. Bu sayede çocukların hayal güçlerinin gelişmesine katkı sağlanmış olur.</a:t>
            </a:r>
          </a:p>
          <a:p>
            <a:pPr marL="0" lvl="0" indent="0">
              <a:lnSpc>
                <a:spcPct val="107000"/>
              </a:lnSpc>
              <a:spcAft>
                <a:spcPts val="800"/>
              </a:spcAft>
              <a:buSzPts val="1000"/>
              <a:buNone/>
              <a:tabLst>
                <a:tab pos="457200" algn="l"/>
              </a:tabLst>
            </a:pPr>
            <a:r>
              <a:rPr lang="tr-TR" sz="2400" dirty="0"/>
              <a:t>Öğrencilerin eğitim gördükleri sınıf ortamı doğal varlıklarla donatılır.</a:t>
            </a:r>
          </a:p>
          <a:p>
            <a:pPr marL="0" lvl="0" indent="0">
              <a:lnSpc>
                <a:spcPct val="107000"/>
              </a:lnSpc>
              <a:spcAft>
                <a:spcPts val="800"/>
              </a:spcAft>
              <a:buSzPts val="1000"/>
              <a:buNone/>
              <a:tabLst>
                <a:tab pos="457200" algn="l"/>
              </a:tabLst>
            </a:pPr>
            <a:r>
              <a:rPr lang="tr-TR" sz="2400" dirty="0"/>
              <a:t>Özellikle anaokulunda ve ilkokulda eğitim ortamlarında doğa masasına yer verilmektedir. </a:t>
            </a:r>
          </a:p>
          <a:p>
            <a:pPr marL="0" lvl="0" indent="0">
              <a:lnSpc>
                <a:spcPct val="107000"/>
              </a:lnSpc>
              <a:spcAft>
                <a:spcPts val="800"/>
              </a:spcAft>
              <a:buSzPts val="1000"/>
              <a:buNone/>
              <a:tabLst>
                <a:tab pos="457200" algn="l"/>
              </a:tabLst>
            </a:pPr>
            <a:r>
              <a:rPr lang="tr-TR" sz="2400" dirty="0"/>
              <a:t>Sınıf ortamları Waldorf okullarında çocuğun doğanın ritmini ve döngüsünü yaşaması ve algılamasına katkı sağlamak amacıyla doğal ortama en yakın şekilde düzenlenmektedir. </a:t>
            </a:r>
          </a:p>
        </p:txBody>
      </p:sp>
      <p:sp>
        <p:nvSpPr>
          <p:cNvPr id="2" name="Metin kutusu 1">
            <a:extLst>
              <a:ext uri="{FF2B5EF4-FFF2-40B4-BE49-F238E27FC236}">
                <a16:creationId xmlns:a16="http://schemas.microsoft.com/office/drawing/2014/main" id="{BD507EFF-58AB-7B33-586F-25BCBED3F34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0734629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55E598-8B74-7732-0A7A-D3317DCA6FF3}"/>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9676BB6F-0819-5C32-FC23-4F43F2D369D2}"/>
              </a:ext>
            </a:extLst>
          </p:cNvPr>
          <p:cNvSpPr>
            <a:spLocks noGrp="1"/>
          </p:cNvSpPr>
          <p:nvPr>
            <p:ph idx="1"/>
          </p:nvPr>
        </p:nvSpPr>
        <p:spPr>
          <a:xfrm>
            <a:off x="323528" y="836712"/>
            <a:ext cx="8352928" cy="5112568"/>
          </a:xfrm>
        </p:spPr>
        <p:txBody>
          <a:bodyPr>
            <a:normAutofit/>
          </a:bodyPr>
          <a:lstStyle/>
          <a:p>
            <a:pPr marL="0" lvl="0" indent="0">
              <a:lnSpc>
                <a:spcPct val="107000"/>
              </a:lnSpc>
              <a:spcAft>
                <a:spcPts val="800"/>
              </a:spcAft>
              <a:buSzPts val="1000"/>
              <a:buNone/>
              <a:tabLst>
                <a:tab pos="457200" algn="l"/>
              </a:tabLst>
            </a:pPr>
            <a:r>
              <a:rPr lang="tr-TR" sz="2400" b="1" kern="100" dirty="0">
                <a:solidFill>
                  <a:srgbClr val="FFCC00"/>
                </a:solidFill>
              </a:rPr>
              <a:t>Waldorf Eğitimi</a:t>
            </a:r>
          </a:p>
          <a:p>
            <a:pPr marL="0" lvl="0" indent="0">
              <a:lnSpc>
                <a:spcPct val="107000"/>
              </a:lnSpc>
              <a:spcAft>
                <a:spcPts val="800"/>
              </a:spcAft>
              <a:buSzPts val="1000"/>
              <a:buNone/>
              <a:tabLst>
                <a:tab pos="457200" algn="l"/>
              </a:tabLst>
            </a:pPr>
            <a:endParaRPr lang="tr-TR" sz="2400" b="1" kern="100" dirty="0">
              <a:solidFill>
                <a:srgbClr val="FFCC00"/>
              </a:solidFill>
            </a:endParaRPr>
          </a:p>
          <a:p>
            <a:pPr marL="0" lvl="0" indent="0">
              <a:lnSpc>
                <a:spcPct val="107000"/>
              </a:lnSpc>
              <a:spcAft>
                <a:spcPts val="800"/>
              </a:spcAft>
              <a:buSzPts val="1000"/>
              <a:buNone/>
              <a:tabLst>
                <a:tab pos="457200" algn="l"/>
              </a:tabLst>
            </a:pPr>
            <a:r>
              <a:rPr lang="tr-TR" sz="2400" dirty="0"/>
              <a:t>Waldorf yaklaşımı, bireyi doğanın ayrılmaz bir parçası olarak görür.</a:t>
            </a:r>
          </a:p>
          <a:p>
            <a:pPr marL="0" lvl="0" indent="0">
              <a:lnSpc>
                <a:spcPct val="107000"/>
              </a:lnSpc>
              <a:spcAft>
                <a:spcPts val="800"/>
              </a:spcAft>
              <a:buSzPts val="1000"/>
              <a:buNone/>
              <a:tabLst>
                <a:tab pos="457200" algn="l"/>
              </a:tabLst>
            </a:pPr>
            <a:endParaRPr lang="tr-TR" sz="2400" dirty="0"/>
          </a:p>
          <a:p>
            <a:pPr marL="0" lvl="0" indent="0">
              <a:lnSpc>
                <a:spcPct val="107000"/>
              </a:lnSpc>
              <a:spcAft>
                <a:spcPts val="800"/>
              </a:spcAft>
              <a:buSzPts val="1000"/>
              <a:buNone/>
              <a:tabLst>
                <a:tab pos="457200" algn="l"/>
              </a:tabLst>
            </a:pPr>
            <a:r>
              <a:rPr lang="tr-TR" sz="2400" dirty="0"/>
              <a:t>Eğitimin temel amacı, bireyin doğa ile uyum içinde bütünsel gelişimini sağlamaktır.</a:t>
            </a:r>
          </a:p>
        </p:txBody>
      </p:sp>
      <p:sp>
        <p:nvSpPr>
          <p:cNvPr id="2" name="Metin kutusu 1">
            <a:extLst>
              <a:ext uri="{FF2B5EF4-FFF2-40B4-BE49-F238E27FC236}">
                <a16:creationId xmlns:a16="http://schemas.microsoft.com/office/drawing/2014/main" id="{1C0A10E2-6713-0DD4-1767-6609B061EA8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40548531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AF2A9A-0E47-6D2D-E1EF-231B425E8634}"/>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A93ACE16-4C35-526E-9AA4-D620607ED882}"/>
              </a:ext>
            </a:extLst>
          </p:cNvPr>
          <p:cNvSpPr>
            <a:spLocks noGrp="1"/>
          </p:cNvSpPr>
          <p:nvPr>
            <p:ph idx="1"/>
          </p:nvPr>
        </p:nvSpPr>
        <p:spPr>
          <a:xfrm>
            <a:off x="323528" y="836712"/>
            <a:ext cx="8352928" cy="5112568"/>
          </a:xfrm>
        </p:spPr>
        <p:txBody>
          <a:bodyPr>
            <a:normAutofit/>
          </a:bodyPr>
          <a:lstStyle/>
          <a:p>
            <a:pPr marL="0" lvl="0" indent="0">
              <a:lnSpc>
                <a:spcPct val="107000"/>
              </a:lnSpc>
              <a:spcAft>
                <a:spcPts val="800"/>
              </a:spcAft>
              <a:buSzPts val="1000"/>
              <a:buNone/>
              <a:tabLst>
                <a:tab pos="457200" algn="l"/>
              </a:tabLst>
            </a:pPr>
            <a:r>
              <a:rPr lang="tr-TR" sz="2400" b="1" kern="100" dirty="0">
                <a:solidFill>
                  <a:srgbClr val="FFCC00"/>
                </a:solidFill>
              </a:rPr>
              <a:t>Waldorf Eğitimi</a:t>
            </a:r>
          </a:p>
          <a:p>
            <a:pPr marL="0" lvl="0" indent="0">
              <a:lnSpc>
                <a:spcPct val="107000"/>
              </a:lnSpc>
              <a:spcAft>
                <a:spcPts val="800"/>
              </a:spcAft>
              <a:buSzPts val="1000"/>
              <a:buNone/>
              <a:tabLst>
                <a:tab pos="457200" algn="l"/>
              </a:tabLst>
            </a:pPr>
            <a:endParaRPr lang="tr-TR" sz="2400" dirty="0"/>
          </a:p>
          <a:p>
            <a:pPr marL="0" lvl="0" indent="0">
              <a:lnSpc>
                <a:spcPct val="107000"/>
              </a:lnSpc>
              <a:spcAft>
                <a:spcPts val="800"/>
              </a:spcAft>
              <a:buSzPts val="1000"/>
              <a:buNone/>
              <a:tabLst>
                <a:tab pos="457200" algn="l"/>
              </a:tabLst>
            </a:pPr>
            <a:r>
              <a:rPr lang="tr-TR" sz="2400" dirty="0"/>
              <a:t>Waldorf okulları, öğrencinin kendini güvende ve huzurlu hissedebileceği doğal ortamlarda tasarlanır.</a:t>
            </a:r>
          </a:p>
          <a:p>
            <a:pPr>
              <a:lnSpc>
                <a:spcPct val="107000"/>
              </a:lnSpc>
              <a:spcAft>
                <a:spcPts val="800"/>
              </a:spcAft>
              <a:buSzPts val="1000"/>
              <a:tabLst>
                <a:tab pos="457200" algn="l"/>
              </a:tabLst>
            </a:pPr>
            <a:r>
              <a:rPr lang="tr-TR" sz="2400" dirty="0"/>
              <a:t>Eğitim mekânları genellikle ahşap, taş gibi doğal malzemelerle oluşturulur.</a:t>
            </a:r>
          </a:p>
          <a:p>
            <a:pPr>
              <a:lnSpc>
                <a:spcPct val="107000"/>
              </a:lnSpc>
              <a:spcAft>
                <a:spcPts val="800"/>
              </a:spcAft>
              <a:buSzPts val="1000"/>
              <a:tabLst>
                <a:tab pos="457200" algn="l"/>
              </a:tabLst>
            </a:pPr>
            <a:r>
              <a:rPr lang="tr-TR" sz="2400" dirty="0"/>
              <a:t>Bu yapılar bir "eğitim köyü" atmosferi sunar.</a:t>
            </a:r>
          </a:p>
          <a:p>
            <a:pPr marL="0" indent="0">
              <a:lnSpc>
                <a:spcPct val="107000"/>
              </a:lnSpc>
              <a:spcAft>
                <a:spcPts val="800"/>
              </a:spcAft>
              <a:buSzPts val="1000"/>
              <a:buNone/>
              <a:tabLst>
                <a:tab pos="457200" algn="l"/>
              </a:tabLst>
            </a:pPr>
            <a:endParaRPr lang="tr-TR" sz="2400" dirty="0"/>
          </a:p>
          <a:p>
            <a:pPr marL="0" lvl="0" indent="0">
              <a:lnSpc>
                <a:spcPct val="107000"/>
              </a:lnSpc>
              <a:spcAft>
                <a:spcPts val="800"/>
              </a:spcAft>
              <a:buSzPts val="1000"/>
              <a:buNone/>
              <a:tabLst>
                <a:tab pos="457200" algn="l"/>
              </a:tabLst>
            </a:pPr>
            <a:r>
              <a:rPr lang="tr-TR" sz="2400" dirty="0"/>
              <a:t>Doğa, sadece içerik değil, fiziksel çevrenin de temelidir.</a:t>
            </a:r>
          </a:p>
        </p:txBody>
      </p:sp>
      <p:sp>
        <p:nvSpPr>
          <p:cNvPr id="4" name="Metin kutusu 3">
            <a:extLst>
              <a:ext uri="{FF2B5EF4-FFF2-40B4-BE49-F238E27FC236}">
                <a16:creationId xmlns:a16="http://schemas.microsoft.com/office/drawing/2014/main" id="{95C97E4A-8594-09DD-FE10-2738283CA72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618016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70ABB1-6628-DF50-1CDB-B520B2D1EB70}"/>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EF4D724A-2FC9-2B3F-F153-8AFFF347EE40}"/>
              </a:ext>
            </a:extLst>
          </p:cNvPr>
          <p:cNvSpPr>
            <a:spLocks noGrp="1"/>
          </p:cNvSpPr>
          <p:nvPr>
            <p:ph idx="1"/>
          </p:nvPr>
        </p:nvSpPr>
        <p:spPr>
          <a:xfrm>
            <a:off x="323528" y="836712"/>
            <a:ext cx="8352928" cy="5112568"/>
          </a:xfrm>
        </p:spPr>
        <p:txBody>
          <a:bodyPr>
            <a:normAutofit/>
          </a:bodyPr>
          <a:lstStyle/>
          <a:p>
            <a:pPr marL="0" lvl="0" indent="0">
              <a:lnSpc>
                <a:spcPct val="107000"/>
              </a:lnSpc>
              <a:spcAft>
                <a:spcPts val="800"/>
              </a:spcAft>
              <a:buSzPts val="1000"/>
              <a:buNone/>
              <a:tabLst>
                <a:tab pos="457200" algn="l"/>
              </a:tabLst>
            </a:pPr>
            <a:r>
              <a:rPr lang="tr-TR" sz="2400" b="1" kern="100" dirty="0">
                <a:solidFill>
                  <a:srgbClr val="FFCC00"/>
                </a:solidFill>
              </a:rPr>
              <a:t>Waldorf Eğitimi</a:t>
            </a:r>
          </a:p>
          <a:p>
            <a:pPr marL="0" lvl="0" indent="0">
              <a:lnSpc>
                <a:spcPct val="107000"/>
              </a:lnSpc>
              <a:spcAft>
                <a:spcPts val="800"/>
              </a:spcAft>
              <a:buSzPts val="1000"/>
              <a:buNone/>
              <a:tabLst>
                <a:tab pos="457200" algn="l"/>
              </a:tabLst>
            </a:pPr>
            <a:endParaRPr lang="tr-TR" sz="2400" dirty="0"/>
          </a:p>
          <a:p>
            <a:pPr marL="0" lvl="0" indent="0">
              <a:lnSpc>
                <a:spcPct val="107000"/>
              </a:lnSpc>
              <a:spcAft>
                <a:spcPts val="800"/>
              </a:spcAft>
              <a:buSzPts val="1000"/>
              <a:buNone/>
              <a:tabLst>
                <a:tab pos="457200" algn="l"/>
              </a:tabLst>
            </a:pPr>
            <a:r>
              <a:rPr lang="tr-TR" sz="2400" dirty="0"/>
              <a:t>Waldorf pedagojisi, erken yaşlarda teknolojik araçların kullanımına karşı mesafelidir.</a:t>
            </a:r>
          </a:p>
          <a:p>
            <a:pPr marL="0" lvl="0" indent="0">
              <a:lnSpc>
                <a:spcPct val="107000"/>
              </a:lnSpc>
              <a:spcAft>
                <a:spcPts val="800"/>
              </a:spcAft>
              <a:buSzPts val="1000"/>
              <a:buNone/>
              <a:tabLst>
                <a:tab pos="457200" algn="l"/>
              </a:tabLst>
            </a:pPr>
            <a:r>
              <a:rPr lang="tr-TR" sz="2400" dirty="0"/>
              <a:t>Bu okullarda televizyon, bilgisayar ve dijital araçlara sınırlı ya da hiç yer verilmez.</a:t>
            </a:r>
          </a:p>
          <a:p>
            <a:pPr marL="0" lvl="0" indent="0">
              <a:lnSpc>
                <a:spcPct val="107000"/>
              </a:lnSpc>
              <a:spcAft>
                <a:spcPts val="800"/>
              </a:spcAft>
              <a:buSzPts val="1000"/>
              <a:buNone/>
              <a:tabLst>
                <a:tab pos="457200" algn="l"/>
              </a:tabLst>
            </a:pPr>
            <a:r>
              <a:rPr lang="tr-TR" sz="2400" dirty="0"/>
              <a:t>Yaratıcılık ve hayal gücü, teknolojiden önce gelir.</a:t>
            </a:r>
          </a:p>
        </p:txBody>
      </p:sp>
      <p:sp>
        <p:nvSpPr>
          <p:cNvPr id="3" name="Metin kutusu 2">
            <a:extLst>
              <a:ext uri="{FF2B5EF4-FFF2-40B4-BE49-F238E27FC236}">
                <a16:creationId xmlns:a16="http://schemas.microsoft.com/office/drawing/2014/main" id="{794E5138-C18A-EACF-0161-DB5CE3970E79}"/>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80242653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85A3E4-C6A1-A8A0-4265-F83DCCFE8D3E}"/>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30A42198-A049-85EE-2C46-1716B1FA445F}"/>
              </a:ext>
            </a:extLst>
          </p:cNvPr>
          <p:cNvSpPr>
            <a:spLocks noGrp="1"/>
          </p:cNvSpPr>
          <p:nvPr>
            <p:ph idx="1"/>
          </p:nvPr>
        </p:nvSpPr>
        <p:spPr>
          <a:xfrm>
            <a:off x="323528" y="836712"/>
            <a:ext cx="8352928" cy="5112568"/>
          </a:xfrm>
        </p:spPr>
        <p:txBody>
          <a:bodyPr>
            <a:normAutofit/>
          </a:bodyPr>
          <a:lstStyle/>
          <a:p>
            <a:pPr marL="0" lvl="0" indent="0">
              <a:lnSpc>
                <a:spcPct val="107000"/>
              </a:lnSpc>
              <a:spcAft>
                <a:spcPts val="800"/>
              </a:spcAft>
              <a:buSzPts val="1000"/>
              <a:buNone/>
              <a:tabLst>
                <a:tab pos="457200" algn="l"/>
              </a:tabLst>
            </a:pPr>
            <a:r>
              <a:rPr lang="tr-TR" sz="2400" b="1" kern="100" dirty="0">
                <a:solidFill>
                  <a:srgbClr val="FFCC00"/>
                </a:solidFill>
              </a:rPr>
              <a:t>Waldorf Eğitimi</a:t>
            </a:r>
          </a:p>
          <a:p>
            <a:pPr marL="0" lvl="0" indent="0">
              <a:lnSpc>
                <a:spcPct val="107000"/>
              </a:lnSpc>
              <a:spcAft>
                <a:spcPts val="800"/>
              </a:spcAft>
              <a:buSzPts val="1000"/>
              <a:buNone/>
              <a:tabLst>
                <a:tab pos="457200" algn="l"/>
              </a:tabLst>
            </a:pPr>
            <a:endParaRPr lang="tr-TR" sz="2400" dirty="0"/>
          </a:p>
          <a:p>
            <a:pPr marL="0" lvl="0" indent="0">
              <a:lnSpc>
                <a:spcPct val="107000"/>
              </a:lnSpc>
              <a:spcAft>
                <a:spcPts val="800"/>
              </a:spcAft>
              <a:buSzPts val="1000"/>
              <a:buNone/>
              <a:tabLst>
                <a:tab pos="457200" algn="l"/>
              </a:tabLst>
            </a:pPr>
            <a:r>
              <a:rPr lang="tr-TR" sz="2400" dirty="0"/>
              <a:t>Mekânlar, çocukların özgürce keşfetmelerine, hareket etmelerine ve yaratıcı faaliyetlerde bulunmalarına olanak sağlar.</a:t>
            </a:r>
          </a:p>
          <a:p>
            <a:pPr marL="0" lvl="0" indent="0">
              <a:lnSpc>
                <a:spcPct val="107000"/>
              </a:lnSpc>
              <a:spcAft>
                <a:spcPts val="800"/>
              </a:spcAft>
              <a:buSzPts val="1000"/>
              <a:buNone/>
              <a:tabLst>
                <a:tab pos="457200" algn="l"/>
              </a:tabLst>
            </a:pPr>
            <a:r>
              <a:rPr lang="tr-TR" sz="2400" dirty="0"/>
              <a:t>Açık alanlar, doğa yürüyüşleri ve mevsimsel etkinlikler eğitim programının parçasıdır.</a:t>
            </a:r>
          </a:p>
          <a:p>
            <a:pPr marL="0" lvl="0" indent="0">
              <a:lnSpc>
                <a:spcPct val="107000"/>
              </a:lnSpc>
              <a:spcAft>
                <a:spcPts val="800"/>
              </a:spcAft>
              <a:buSzPts val="1000"/>
              <a:buNone/>
              <a:tabLst>
                <a:tab pos="457200" algn="l"/>
              </a:tabLst>
            </a:pPr>
            <a:r>
              <a:rPr lang="tr-TR" sz="2400" dirty="0"/>
              <a:t>Eğitim yapıları, pedagojik felsefeyi destekleyen fiziksel alanlara dönüşmüştür</a:t>
            </a:r>
          </a:p>
        </p:txBody>
      </p:sp>
      <p:sp>
        <p:nvSpPr>
          <p:cNvPr id="3" name="Metin kutusu 2">
            <a:extLst>
              <a:ext uri="{FF2B5EF4-FFF2-40B4-BE49-F238E27FC236}">
                <a16:creationId xmlns:a16="http://schemas.microsoft.com/office/drawing/2014/main" id="{E9032D52-00B3-87AD-3799-E692C2B4FFAC}"/>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60751216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5F86D-D3F6-DF4D-8DEF-70F6A9AF220F}"/>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AAAE790-8EAB-2BE6-01E6-7ABEFD1E5FC9}"/>
              </a:ext>
            </a:extLst>
          </p:cNvPr>
          <p:cNvSpPr>
            <a:spLocks noGrp="1"/>
          </p:cNvSpPr>
          <p:nvPr>
            <p:ph idx="1"/>
          </p:nvPr>
        </p:nvSpPr>
        <p:spPr>
          <a:xfrm>
            <a:off x="457200" y="692696"/>
            <a:ext cx="8229600" cy="5400600"/>
          </a:xfrm>
        </p:spPr>
        <p:txBody>
          <a:bodyPr>
            <a:normAutofit fontScale="92500" lnSpcReduction="20000"/>
          </a:bodyPr>
          <a:lstStyle/>
          <a:p>
            <a:pPr marL="0" indent="0">
              <a:lnSpc>
                <a:spcPct val="107000"/>
              </a:lnSpc>
              <a:spcAft>
                <a:spcPts val="800"/>
              </a:spcAft>
              <a:buNone/>
            </a:pPr>
            <a:r>
              <a:rPr lang="tr-TR" sz="2400" kern="100" dirty="0">
                <a:effectLst/>
                <a:latin typeface="Aptos" panose="020B0004020202020204" pitchFamily="34" charset="0"/>
                <a:ea typeface="Aptos" panose="020B0004020202020204" pitchFamily="34" charset="0"/>
                <a:cs typeface="Times New Roman" panose="02020603050405020304" pitchFamily="18" charset="0"/>
              </a:rPr>
              <a:t>Eğitim yapıları farklı mekânlardan oluşmaktadır. </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a:effectLst/>
                <a:latin typeface="Aptos" panose="020B0004020202020204" pitchFamily="34" charset="0"/>
                <a:ea typeface="Aptos" panose="020B0004020202020204" pitchFamily="34" charset="0"/>
                <a:cs typeface="Times New Roman" panose="02020603050405020304" pitchFamily="18" charset="0"/>
              </a:rPr>
              <a:t>Sınıflar:</a:t>
            </a:r>
            <a:r>
              <a:rPr lang="tr-TR" sz="2400" kern="100" dirty="0">
                <a:effectLst/>
                <a:latin typeface="Aptos" panose="020B0004020202020204" pitchFamily="34" charset="0"/>
                <a:ea typeface="Aptos" panose="020B0004020202020204" pitchFamily="34" charset="0"/>
                <a:cs typeface="Times New Roman" panose="02020603050405020304" pitchFamily="18" charset="0"/>
              </a:rPr>
              <a:t> Doğal ışık almalı, esnek oturma düzenlerine sahip olmalıdır.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a:effectLst/>
                <a:latin typeface="Aptos" panose="020B0004020202020204" pitchFamily="34" charset="0"/>
                <a:ea typeface="Aptos" panose="020B0004020202020204" pitchFamily="34" charset="0"/>
                <a:cs typeface="Times New Roman" panose="02020603050405020304" pitchFamily="18" charset="0"/>
              </a:rPr>
              <a:t>Laboratuvarlar:</a:t>
            </a:r>
            <a:r>
              <a:rPr lang="tr-TR" sz="2400" kern="100" dirty="0">
                <a:effectLst/>
                <a:latin typeface="Aptos" panose="020B0004020202020204" pitchFamily="34" charset="0"/>
                <a:ea typeface="Aptos" panose="020B0004020202020204" pitchFamily="34" charset="0"/>
                <a:cs typeface="Times New Roman" panose="02020603050405020304" pitchFamily="18" charset="0"/>
              </a:rPr>
              <a:t> Teknoloji ve bilim eğitimi için uygun altyapıya sahip olmalıdır.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a:effectLst/>
                <a:latin typeface="Aptos" panose="020B0004020202020204" pitchFamily="34" charset="0"/>
                <a:ea typeface="Aptos" panose="020B0004020202020204" pitchFamily="34" charset="0"/>
                <a:cs typeface="Times New Roman" panose="02020603050405020304" pitchFamily="18" charset="0"/>
              </a:rPr>
              <a:t>Kütüphaneler:</a:t>
            </a:r>
            <a:r>
              <a:rPr lang="tr-TR" sz="2400" kern="100" dirty="0">
                <a:effectLst/>
                <a:latin typeface="Aptos" panose="020B0004020202020204" pitchFamily="34" charset="0"/>
                <a:ea typeface="Aptos" panose="020B0004020202020204" pitchFamily="34" charset="0"/>
                <a:cs typeface="Times New Roman" panose="02020603050405020304" pitchFamily="18" charset="0"/>
              </a:rPr>
              <a:t> Sessiz çalışma alanları ve grup çalışmaları için bölümlere ayrılmalıdır.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a:effectLst/>
                <a:latin typeface="Aptos" panose="020B0004020202020204" pitchFamily="34" charset="0"/>
                <a:ea typeface="Aptos" panose="020B0004020202020204" pitchFamily="34" charset="0"/>
                <a:cs typeface="Times New Roman" panose="02020603050405020304" pitchFamily="18" charset="0"/>
              </a:rPr>
              <a:t>Sosyal Alanlar:</a:t>
            </a:r>
            <a:r>
              <a:rPr lang="tr-TR" sz="2400" kern="100" dirty="0">
                <a:effectLst/>
                <a:latin typeface="Aptos" panose="020B0004020202020204" pitchFamily="34" charset="0"/>
                <a:ea typeface="Aptos" panose="020B0004020202020204" pitchFamily="34" charset="0"/>
                <a:cs typeface="Times New Roman" panose="02020603050405020304" pitchFamily="18" charset="0"/>
              </a:rPr>
              <a:t> Öğrencilerin etkileşim kurmasını sağlayan ortak kullanıma açık dinlenme alanları tasarlanmalıdır.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a:effectLst/>
                <a:latin typeface="Aptos" panose="020B0004020202020204" pitchFamily="34" charset="0"/>
                <a:ea typeface="Aptos" panose="020B0004020202020204" pitchFamily="34" charset="0"/>
                <a:cs typeface="Times New Roman" panose="02020603050405020304" pitchFamily="18" charset="0"/>
              </a:rPr>
              <a:t>Açık Alanlar:</a:t>
            </a:r>
            <a:r>
              <a:rPr lang="tr-TR" sz="2400" kern="100" dirty="0">
                <a:effectLst/>
                <a:latin typeface="Aptos" panose="020B0004020202020204" pitchFamily="34" charset="0"/>
                <a:ea typeface="Aptos" panose="020B0004020202020204" pitchFamily="34" charset="0"/>
                <a:cs typeface="Times New Roman" panose="02020603050405020304" pitchFamily="18" charset="0"/>
              </a:rPr>
              <a:t> Bahçeler, spor alanları ve oyun sahaları gibi açık hava mekânları öğrencilerin fiziksel gelişimini destekler.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a:latin typeface="Aptos" panose="020B0004020202020204" pitchFamily="34" charset="0"/>
                <a:ea typeface="Aptos" panose="020B0004020202020204" pitchFamily="34" charset="0"/>
                <a:cs typeface="Times New Roman" panose="02020603050405020304" pitchFamily="18" charset="0"/>
              </a:rPr>
              <a:t>Islak hacimler:</a:t>
            </a:r>
          </a:p>
          <a:p>
            <a:pPr marL="342900" lvl="0" indent="-342900">
              <a:lnSpc>
                <a:spcPct val="107000"/>
              </a:lnSpc>
              <a:spcAft>
                <a:spcPts val="800"/>
              </a:spcAft>
              <a:buSzPts val="1000"/>
              <a:buFont typeface="Symbol" panose="05050102010706020507" pitchFamily="18" charset="2"/>
              <a:buChar char=""/>
              <a:tabLst>
                <a:tab pos="457200" algn="l"/>
              </a:tabLst>
            </a:pPr>
            <a:r>
              <a:rPr lang="tr-TR" sz="2400" b="1" kern="100" dirty="0">
                <a:effectLst/>
                <a:latin typeface="Aptos" panose="020B0004020202020204" pitchFamily="34" charset="0"/>
                <a:ea typeface="Aptos" panose="020B0004020202020204" pitchFamily="34" charset="0"/>
                <a:cs typeface="Times New Roman" panose="02020603050405020304" pitchFamily="18" charset="0"/>
              </a:rPr>
              <a:t>Yönetim birimleri:</a:t>
            </a:r>
          </a:p>
        </p:txBody>
      </p:sp>
      <p:sp>
        <p:nvSpPr>
          <p:cNvPr id="2" name="Metin kutusu 1">
            <a:extLst>
              <a:ext uri="{FF2B5EF4-FFF2-40B4-BE49-F238E27FC236}">
                <a16:creationId xmlns:a16="http://schemas.microsoft.com/office/drawing/2014/main" id="{12D2F1A3-1E20-99E5-BAB3-0EF411E59F9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714608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8A0FF-D452-2A11-D8B9-D3F0C838144C}"/>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82910969-A5ED-C036-BEDC-F304C23ED078}"/>
              </a:ext>
            </a:extLst>
          </p:cNvPr>
          <p:cNvSpPr>
            <a:spLocks noGrp="1"/>
          </p:cNvSpPr>
          <p:nvPr>
            <p:ph idx="1"/>
          </p:nvPr>
        </p:nvSpPr>
        <p:spPr>
          <a:xfrm>
            <a:off x="539552" y="1988840"/>
            <a:ext cx="8229600" cy="4248472"/>
          </a:xfrm>
        </p:spPr>
        <p:txBody>
          <a:bodyPr>
            <a:normAutofit/>
          </a:bodyPr>
          <a:lstStyle/>
          <a:p>
            <a:pPr marL="0" indent="0">
              <a:buNone/>
            </a:pPr>
            <a:r>
              <a:rPr lang="tr-TR" sz="2400" b="1" dirty="0"/>
              <a:t>Eğitimin Kişiliğe Katkısı</a:t>
            </a:r>
          </a:p>
          <a:p>
            <a:pPr marL="0" indent="0">
              <a:buNone/>
            </a:pPr>
            <a:endParaRPr lang="tr-TR" sz="2400" dirty="0"/>
          </a:p>
          <a:p>
            <a:r>
              <a:rPr lang="tr-TR" sz="2400" dirty="0"/>
              <a:t>Bireyin düşünsel ve duygusal yönlerini geliştirir</a:t>
            </a:r>
          </a:p>
          <a:p>
            <a:r>
              <a:rPr lang="tr-TR" sz="2400" dirty="0"/>
              <a:t>Sosyal becerileri artırır</a:t>
            </a:r>
          </a:p>
          <a:p>
            <a:r>
              <a:rPr lang="tr-TR" sz="2400" dirty="0"/>
              <a:t>Toplumsal değerlerle bütünleşmeyi sağlar</a:t>
            </a:r>
          </a:p>
        </p:txBody>
      </p:sp>
      <p:sp>
        <p:nvSpPr>
          <p:cNvPr id="2" name="Metin kutusu 1">
            <a:extLst>
              <a:ext uri="{FF2B5EF4-FFF2-40B4-BE49-F238E27FC236}">
                <a16:creationId xmlns:a16="http://schemas.microsoft.com/office/drawing/2014/main" id="{20BA3CBB-ED7D-A47F-4884-B2292B42D9B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06781050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655E6-73E1-8619-E4EF-677EE7452647}"/>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DB7DECFE-9C20-19CC-9B01-51B5AA642E7E}"/>
              </a:ext>
            </a:extLst>
          </p:cNvPr>
          <p:cNvSpPr>
            <a:spLocks noGrp="1"/>
          </p:cNvSpPr>
          <p:nvPr>
            <p:ph idx="1"/>
          </p:nvPr>
        </p:nvSpPr>
        <p:spPr>
          <a:xfrm>
            <a:off x="457200" y="692696"/>
            <a:ext cx="8229600" cy="5400600"/>
          </a:xfrm>
        </p:spPr>
        <p:txBody>
          <a:bodyPr>
            <a:normAutofit fontScale="92500"/>
          </a:bodyPr>
          <a:lstStyle/>
          <a:p>
            <a:pPr marL="0" lvl="0" indent="0">
              <a:lnSpc>
                <a:spcPct val="107000"/>
              </a:lnSpc>
              <a:spcAft>
                <a:spcPts val="800"/>
              </a:spcAft>
              <a:buSzPts val="1000"/>
              <a:buNone/>
              <a:tabLst>
                <a:tab pos="457200" algn="l"/>
              </a:tabLst>
            </a:pPr>
            <a:r>
              <a:rPr lang="tr-TR" sz="2400" b="1" kern="100" dirty="0">
                <a:solidFill>
                  <a:srgbClr val="FFCC00"/>
                </a:solidFill>
                <a:effectLst/>
                <a:latin typeface="Aptos" panose="020B0004020202020204" pitchFamily="34" charset="0"/>
                <a:ea typeface="Aptos" panose="020B0004020202020204" pitchFamily="34" charset="0"/>
                <a:cs typeface="Times New Roman" panose="02020603050405020304" pitchFamily="18" charset="0"/>
              </a:rPr>
              <a:t>Sınıflar</a:t>
            </a:r>
          </a:p>
          <a:p>
            <a:pPr marL="0" lvl="0" indent="0">
              <a:lnSpc>
                <a:spcPct val="107000"/>
              </a:lnSpc>
              <a:spcAft>
                <a:spcPts val="800"/>
              </a:spcAft>
              <a:buSzPts val="1000"/>
              <a:buNone/>
              <a:tabLst>
                <a:tab pos="457200" algn="l"/>
              </a:tabLst>
            </a:pPr>
            <a:r>
              <a:rPr lang="tr-TR" sz="2400" kern="100" dirty="0">
                <a:effectLst/>
                <a:latin typeface="Aptos" panose="020B0004020202020204" pitchFamily="34" charset="0"/>
                <a:ea typeface="Aptos" panose="020B0004020202020204" pitchFamily="34" charset="0"/>
                <a:cs typeface="Times New Roman" panose="02020603050405020304" pitchFamily="18" charset="0"/>
              </a:rPr>
              <a:t>Sınıf öğretmeninin gözetiminde öğrencilerin öğrenme faaliyetlerini gerçekleştirdiği mekânlardır. Okul sisteminin en önemli öğesi olan derslikler eğitimdeki en önemli mekânlardır. </a:t>
            </a:r>
          </a:p>
          <a:p>
            <a:pPr marL="0" lvl="0" indent="0">
              <a:lnSpc>
                <a:spcPct val="107000"/>
              </a:lnSpc>
              <a:spcAft>
                <a:spcPts val="800"/>
              </a:spcAft>
              <a:buSzPts val="1000"/>
              <a:buNone/>
              <a:tabLst>
                <a:tab pos="457200" algn="l"/>
              </a:tabLst>
            </a:pPr>
            <a:r>
              <a:rPr lang="tr-TR" sz="2400" kern="100" dirty="0">
                <a:effectLst/>
                <a:latin typeface="Aptos" panose="020B0004020202020204" pitchFamily="34" charset="0"/>
                <a:ea typeface="Aptos" panose="020B0004020202020204" pitchFamily="34" charset="0"/>
                <a:cs typeface="Times New Roman" panose="02020603050405020304" pitchFamily="18" charset="0"/>
              </a:rPr>
              <a:t>Eğitim ve öğretim etkinliklerinin neredeyse tamamı dersliklerde gerçekleşmektedir. Bu mekânlar, eğitim ile ilgili karar vericilerin, politikacıların, yöneticilerin, eğitim bilimcilerin, öğretmenlerin tasarladığı planların uygulandığı, işlendiği ve değerlendirildiği, birey-öğrenci kaynaklarının şekillendiği ve ürün olarak sunulduğu alanlardır. </a:t>
            </a:r>
          </a:p>
          <a:p>
            <a:pPr marL="0" lvl="0" indent="0">
              <a:lnSpc>
                <a:spcPct val="107000"/>
              </a:lnSpc>
              <a:spcAft>
                <a:spcPts val="800"/>
              </a:spcAft>
              <a:buSzPts val="1000"/>
              <a:buNone/>
              <a:tabLst>
                <a:tab pos="457200" algn="l"/>
              </a:tabLst>
            </a:pPr>
            <a:r>
              <a:rPr lang="tr-TR" sz="2400" kern="100" dirty="0">
                <a:effectLst/>
                <a:latin typeface="Aptos" panose="020B0004020202020204" pitchFamily="34" charset="0"/>
                <a:ea typeface="Aptos" panose="020B0004020202020204" pitchFamily="34" charset="0"/>
                <a:cs typeface="Times New Roman" panose="02020603050405020304" pitchFamily="18" charset="0"/>
              </a:rPr>
              <a:t>Derslikler, eğitim öğretim faaliyetlerinin yanında küme çalışması, sunu, panolar vasıtasıyla bütün öğrencilerin kullanımına sunulmaktadır.</a:t>
            </a:r>
          </a:p>
        </p:txBody>
      </p:sp>
      <p:sp>
        <p:nvSpPr>
          <p:cNvPr id="2" name="Metin kutusu 1">
            <a:extLst>
              <a:ext uri="{FF2B5EF4-FFF2-40B4-BE49-F238E27FC236}">
                <a16:creationId xmlns:a16="http://schemas.microsoft.com/office/drawing/2014/main" id="{0E6AAF88-2980-98E6-7DDE-3862DF223A7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55949089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0F4811-5FDA-D53B-F4FA-171FB0C1049B}"/>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61A8A035-6DBE-7AD4-728F-B83CE866060E}"/>
              </a:ext>
            </a:extLst>
          </p:cNvPr>
          <p:cNvSpPr>
            <a:spLocks noGrp="1"/>
          </p:cNvSpPr>
          <p:nvPr>
            <p:ph idx="1"/>
          </p:nvPr>
        </p:nvSpPr>
        <p:spPr>
          <a:xfrm>
            <a:off x="457200" y="692696"/>
            <a:ext cx="8229600" cy="5400600"/>
          </a:xfrm>
        </p:spPr>
        <p:txBody>
          <a:bodyPr>
            <a:normAutofit lnSpcReduction="10000"/>
          </a:bodyPr>
          <a:lstStyle/>
          <a:p>
            <a:pPr marL="0" lvl="0" indent="0">
              <a:lnSpc>
                <a:spcPct val="107000"/>
              </a:lnSpc>
              <a:spcAft>
                <a:spcPts val="800"/>
              </a:spcAft>
              <a:buSzPts val="1000"/>
              <a:buNone/>
              <a:tabLst>
                <a:tab pos="457200" algn="l"/>
              </a:tabLst>
            </a:pPr>
            <a:endParaRPr lang="tr-TR" sz="2400" b="1" kern="100" dirty="0">
              <a:solidFill>
                <a:srgbClr val="FFCC00"/>
              </a:solidFill>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SzPts val="1000"/>
              <a:buNone/>
              <a:tabLst>
                <a:tab pos="457200" algn="l"/>
              </a:tabLst>
            </a:pPr>
            <a:r>
              <a:rPr lang="tr-TR" sz="2400" kern="100" dirty="0">
                <a:effectLst/>
                <a:latin typeface="Aptos" panose="020B0004020202020204" pitchFamily="34" charset="0"/>
                <a:ea typeface="Aptos" panose="020B0004020202020204" pitchFamily="34" charset="0"/>
                <a:cs typeface="Times New Roman" panose="02020603050405020304" pitchFamily="18" charset="0"/>
              </a:rPr>
              <a:t>Dersliklerde, eğitim-öğretim faaliyetlerinin başarılı bir şekilde gerçekleşmesi için fiziksel mekânın, öğrencileri ve öğretmenleri motive edecek, dersin içeriğine hizmet edecek, onu destekleyecek şekilde düzenlenmesi gerekmektedir. </a:t>
            </a:r>
          </a:p>
          <a:p>
            <a:pPr marL="0" lvl="0" indent="0">
              <a:lnSpc>
                <a:spcPct val="107000"/>
              </a:lnSpc>
              <a:spcAft>
                <a:spcPts val="800"/>
              </a:spcAft>
              <a:buSzPts val="1000"/>
              <a:buNone/>
              <a:tabLst>
                <a:tab pos="457200" algn="l"/>
              </a:tabLst>
            </a:pPr>
            <a:r>
              <a:rPr lang="tr-TR" sz="2400" kern="100" dirty="0">
                <a:effectLst/>
                <a:latin typeface="Aptos" panose="020B0004020202020204" pitchFamily="34" charset="0"/>
                <a:ea typeface="Aptos" panose="020B0004020202020204" pitchFamily="34" charset="0"/>
                <a:cs typeface="Times New Roman" panose="02020603050405020304" pitchFamily="18" charset="0"/>
              </a:rPr>
              <a:t>Derslikler, farklı içeriklere sahip derslerin aynı ortamda işlendiği mekânlardır. Bu yüzden mekânın, tüm dersler için uygun şartları sağlayabilecek özelliklerde ders içeriklerine uygun materyallerle donatılmış olması ve mekân organizasyonun iyi kurgulanmış olması gerekmektedir. </a:t>
            </a:r>
          </a:p>
          <a:p>
            <a:pPr marL="0" lvl="0" indent="0">
              <a:lnSpc>
                <a:spcPct val="107000"/>
              </a:lnSpc>
              <a:spcAft>
                <a:spcPts val="800"/>
              </a:spcAft>
              <a:buSzPts val="1000"/>
              <a:buNone/>
              <a:tabLst>
                <a:tab pos="457200" algn="l"/>
              </a:tabLst>
            </a:pPr>
            <a:r>
              <a:rPr lang="tr-TR" sz="2400" kern="100" dirty="0">
                <a:effectLst/>
                <a:latin typeface="Aptos" panose="020B0004020202020204" pitchFamily="34" charset="0"/>
                <a:ea typeface="Aptos" panose="020B0004020202020204" pitchFamily="34" charset="0"/>
                <a:cs typeface="Times New Roman" panose="02020603050405020304" pitchFamily="18" charset="0"/>
              </a:rPr>
              <a:t>Bu bağlamda dersliklerde mekân büyüklüğü, örgütlenme karakteri ve donatıların özelliklerinin esnek kullanımına elverişli olması önemlidir.</a:t>
            </a:r>
          </a:p>
        </p:txBody>
      </p:sp>
      <p:sp>
        <p:nvSpPr>
          <p:cNvPr id="2" name="Metin kutusu 1">
            <a:extLst>
              <a:ext uri="{FF2B5EF4-FFF2-40B4-BE49-F238E27FC236}">
                <a16:creationId xmlns:a16="http://schemas.microsoft.com/office/drawing/2014/main" id="{738D33F1-2A55-0493-B7BA-677A456EE5D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12815693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B8A42B-A798-0248-D235-DAB2127A0F9E}"/>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84B1859B-00B4-3E1F-B06C-051EB6023594}"/>
              </a:ext>
            </a:extLst>
          </p:cNvPr>
          <p:cNvSpPr>
            <a:spLocks noGrp="1"/>
          </p:cNvSpPr>
          <p:nvPr>
            <p:ph idx="1"/>
          </p:nvPr>
        </p:nvSpPr>
        <p:spPr>
          <a:xfrm>
            <a:off x="457200" y="4869160"/>
            <a:ext cx="8229600" cy="1257003"/>
          </a:xfrm>
        </p:spPr>
        <p:txBody>
          <a:bodyPr/>
          <a:lstStyle/>
          <a:p>
            <a:pPr marL="0" indent="0">
              <a:buNone/>
            </a:pPr>
            <a:r>
              <a:rPr lang="tr-TR" sz="3200" b="1" dirty="0">
                <a:solidFill>
                  <a:srgbClr val="FFCC00"/>
                </a:solidFill>
                <a:latin typeface="Aptos" panose="020B0004020202020204" pitchFamily="34" charset="0"/>
              </a:rPr>
              <a:t>EĞİTİM YAPILARINDA KONFOR KOŞULLARI VE ERGONOMİK FAKTÖRLER</a:t>
            </a:r>
            <a:endParaRPr lang="tr-TR" sz="2800" dirty="0">
              <a:solidFill>
                <a:srgbClr val="FFCC00"/>
              </a:solidFill>
              <a:latin typeface="Aptos" panose="020B0004020202020204" pitchFamily="34" charset="0"/>
            </a:endParaRPr>
          </a:p>
        </p:txBody>
      </p:sp>
      <p:sp>
        <p:nvSpPr>
          <p:cNvPr id="2" name="Metin kutusu 1">
            <a:extLst>
              <a:ext uri="{FF2B5EF4-FFF2-40B4-BE49-F238E27FC236}">
                <a16:creationId xmlns:a16="http://schemas.microsoft.com/office/drawing/2014/main" id="{391AA50D-819B-06E8-4DE3-ADEC86F91C8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77883922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2B044A-F8C5-3AD5-5934-9BFF516E6039}"/>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138E82C-95DF-5A04-A8A9-6CFA5D2995A0}"/>
              </a:ext>
            </a:extLst>
          </p:cNvPr>
          <p:cNvSpPr>
            <a:spLocks noGrp="1"/>
          </p:cNvSpPr>
          <p:nvPr>
            <p:ph idx="1"/>
          </p:nvPr>
        </p:nvSpPr>
        <p:spPr>
          <a:xfrm>
            <a:off x="457200" y="2204864"/>
            <a:ext cx="8229600" cy="3888432"/>
          </a:xfrm>
        </p:spPr>
        <p:txBody>
          <a:bodyPr>
            <a:normAutofit/>
          </a:bodyPr>
          <a:lstStyle/>
          <a:p>
            <a:pPr marL="0" indent="0">
              <a:buNone/>
            </a:pPr>
            <a:r>
              <a:rPr lang="tr-TR" sz="2400" dirty="0"/>
              <a:t>Öğrenme ortamı sadece fiziksel değil, psikolojik konforu da kapsar.</a:t>
            </a:r>
          </a:p>
          <a:p>
            <a:pPr marL="0" indent="0">
              <a:buNone/>
            </a:pPr>
            <a:endParaRPr lang="tr-TR" sz="2400" dirty="0"/>
          </a:p>
          <a:p>
            <a:pPr marL="0" indent="0">
              <a:buNone/>
            </a:pPr>
            <a:r>
              <a:rPr lang="tr-TR" sz="2400" dirty="0"/>
              <a:t>Konfor düzeyi, öğrencinin dikkatini, motivasyonunu ve başarısını doğrudan etkiler.</a:t>
            </a:r>
          </a:p>
          <a:p>
            <a:pPr marL="0" indent="0">
              <a:buNone/>
            </a:pPr>
            <a:endParaRPr lang="tr-TR" sz="2400" dirty="0"/>
          </a:p>
        </p:txBody>
      </p:sp>
      <p:sp>
        <p:nvSpPr>
          <p:cNvPr id="3" name="Metin kutusu 2">
            <a:extLst>
              <a:ext uri="{FF2B5EF4-FFF2-40B4-BE49-F238E27FC236}">
                <a16:creationId xmlns:a16="http://schemas.microsoft.com/office/drawing/2014/main" id="{B7C94F80-8DEE-303F-3D7B-F68C116E96F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48532951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38374A-8E9A-3E70-0210-ED7AF4CA364B}"/>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0092296-A9A8-0BFA-CFBC-C2B953EB0413}"/>
              </a:ext>
            </a:extLst>
          </p:cNvPr>
          <p:cNvSpPr>
            <a:spLocks noGrp="1"/>
          </p:cNvSpPr>
          <p:nvPr>
            <p:ph idx="1"/>
          </p:nvPr>
        </p:nvSpPr>
        <p:spPr>
          <a:xfrm>
            <a:off x="457200" y="1340768"/>
            <a:ext cx="8229600" cy="4752528"/>
          </a:xfrm>
        </p:spPr>
        <p:txBody>
          <a:bodyPr>
            <a:normAutofit/>
          </a:bodyPr>
          <a:lstStyle/>
          <a:p>
            <a:pPr marL="0" indent="0">
              <a:buNone/>
            </a:pPr>
            <a:r>
              <a:rPr lang="tr-TR" sz="2400" dirty="0"/>
              <a:t>Eğitim yapılarında konforu etkileyen temel fiziksel etmenler:</a:t>
            </a:r>
          </a:p>
          <a:p>
            <a:pPr marL="0" indent="0">
              <a:buNone/>
            </a:pPr>
            <a:endParaRPr lang="tr-TR" sz="2400" dirty="0"/>
          </a:p>
          <a:p>
            <a:pPr>
              <a:lnSpc>
                <a:spcPct val="150000"/>
              </a:lnSpc>
            </a:pPr>
            <a:r>
              <a:rPr lang="tr-TR" sz="2400" b="1" dirty="0"/>
              <a:t>Isı – nem dengesi</a:t>
            </a:r>
            <a:endParaRPr lang="tr-TR" sz="2400" dirty="0"/>
          </a:p>
          <a:p>
            <a:pPr>
              <a:lnSpc>
                <a:spcPct val="150000"/>
              </a:lnSpc>
            </a:pPr>
            <a:r>
              <a:rPr lang="tr-TR" sz="2400" b="1" dirty="0"/>
              <a:t>Hava kalitesi ve havalandırma</a:t>
            </a:r>
            <a:endParaRPr lang="tr-TR" sz="2400" dirty="0"/>
          </a:p>
          <a:p>
            <a:pPr>
              <a:lnSpc>
                <a:spcPct val="150000"/>
              </a:lnSpc>
            </a:pPr>
            <a:r>
              <a:rPr lang="tr-TR" sz="2400" b="1" dirty="0"/>
              <a:t>Aydınlatma (doğal ve yapay)</a:t>
            </a:r>
            <a:endParaRPr lang="tr-TR" sz="2400" dirty="0"/>
          </a:p>
          <a:p>
            <a:pPr>
              <a:lnSpc>
                <a:spcPct val="150000"/>
              </a:lnSpc>
            </a:pPr>
            <a:r>
              <a:rPr lang="tr-TR" sz="2400" b="1" dirty="0"/>
              <a:t>Gürültü seviyesi ve akustik düzenleme</a:t>
            </a:r>
            <a:endParaRPr lang="tr-TR" sz="2400" dirty="0"/>
          </a:p>
          <a:p>
            <a:pPr>
              <a:lnSpc>
                <a:spcPct val="150000"/>
              </a:lnSpc>
            </a:pPr>
            <a:r>
              <a:rPr lang="tr-TR" sz="2400" b="1" dirty="0"/>
              <a:t>Mekânsal düzen ve renk kullanımı</a:t>
            </a:r>
            <a:endParaRPr lang="tr-TR" sz="2400" dirty="0"/>
          </a:p>
        </p:txBody>
      </p:sp>
      <p:sp>
        <p:nvSpPr>
          <p:cNvPr id="2" name="Metin kutusu 1">
            <a:extLst>
              <a:ext uri="{FF2B5EF4-FFF2-40B4-BE49-F238E27FC236}">
                <a16:creationId xmlns:a16="http://schemas.microsoft.com/office/drawing/2014/main" id="{7CE05B18-95B7-E344-B907-A8C325BE71A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63330240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B513AD-2BE3-9127-A665-51C9FE41DE40}"/>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C58564DF-7E66-90C9-1815-9CB1E958DE8A}"/>
              </a:ext>
            </a:extLst>
          </p:cNvPr>
          <p:cNvSpPr>
            <a:spLocks noGrp="1"/>
          </p:cNvSpPr>
          <p:nvPr>
            <p:ph idx="1"/>
          </p:nvPr>
        </p:nvSpPr>
        <p:spPr>
          <a:xfrm>
            <a:off x="457200" y="4869160"/>
            <a:ext cx="8229600" cy="1257003"/>
          </a:xfrm>
        </p:spPr>
        <p:txBody>
          <a:bodyPr/>
          <a:lstStyle/>
          <a:p>
            <a:pPr marL="0" indent="0">
              <a:buNone/>
            </a:pPr>
            <a:r>
              <a:rPr lang="tr-TR" sz="3200" b="1" dirty="0">
                <a:solidFill>
                  <a:srgbClr val="FFCC00"/>
                </a:solidFill>
              </a:rPr>
              <a:t>ERGONOMİK FAKTÖRLER</a:t>
            </a:r>
            <a:endParaRPr lang="tr-TR" sz="2800" dirty="0">
              <a:solidFill>
                <a:srgbClr val="FFCC00"/>
              </a:solidFill>
            </a:endParaRPr>
          </a:p>
        </p:txBody>
      </p:sp>
      <p:sp>
        <p:nvSpPr>
          <p:cNvPr id="2" name="Metin kutusu 1">
            <a:extLst>
              <a:ext uri="{FF2B5EF4-FFF2-40B4-BE49-F238E27FC236}">
                <a16:creationId xmlns:a16="http://schemas.microsoft.com/office/drawing/2014/main" id="{969EFE2C-7E06-B85A-39F5-EF589F6F7604}"/>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89578892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AD653-E4C7-3E78-980E-A48DBD2939D6}"/>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6F8BA0AA-F139-3B6C-99F2-E6E53C34EF5A}"/>
              </a:ext>
            </a:extLst>
          </p:cNvPr>
          <p:cNvSpPr>
            <a:spLocks noGrp="1"/>
          </p:cNvSpPr>
          <p:nvPr>
            <p:ph idx="1"/>
          </p:nvPr>
        </p:nvSpPr>
        <p:spPr>
          <a:xfrm>
            <a:off x="457200" y="692696"/>
            <a:ext cx="8579296" cy="5400600"/>
          </a:xfrm>
        </p:spPr>
        <p:txBody>
          <a:bodyPr>
            <a:normAutofit/>
          </a:bodyPr>
          <a:lstStyle/>
          <a:p>
            <a:pPr marL="0" indent="0">
              <a:buNone/>
            </a:pPr>
            <a:endParaRPr lang="tr-TR" sz="2200" b="1" dirty="0">
              <a:solidFill>
                <a:srgbClr val="FFCC00"/>
              </a:solidFill>
            </a:endParaRPr>
          </a:p>
          <a:p>
            <a:pPr marL="0" indent="0" algn="l">
              <a:buNone/>
            </a:pPr>
            <a:r>
              <a:rPr lang="tr-TR" sz="2400" i="0" u="none" strike="noStrike" baseline="0" dirty="0"/>
              <a:t>Ergonomi; yunanca iş, çalışma anlamına gelen “</a:t>
            </a:r>
            <a:r>
              <a:rPr lang="tr-TR" sz="2400" i="0" u="none" strike="noStrike" baseline="0" dirty="0" err="1"/>
              <a:t>Ergon</a:t>
            </a:r>
            <a:r>
              <a:rPr lang="tr-TR" sz="2400" i="0" u="none" strike="noStrike" baseline="0" dirty="0"/>
              <a:t>” ile yasa anlamına gelen “</a:t>
            </a:r>
            <a:r>
              <a:rPr lang="tr-TR" sz="2400" i="0" u="none" strike="noStrike" baseline="0" dirty="0" err="1"/>
              <a:t>Nomos</a:t>
            </a:r>
            <a:r>
              <a:rPr lang="tr-TR" sz="2400" i="0" u="none" strike="noStrike" baseline="0" dirty="0"/>
              <a:t>” adlı iki kelimenin birleşiminden oluşmuştur ve kısaca iş yasaları anlamına gelmektedir. </a:t>
            </a:r>
          </a:p>
          <a:p>
            <a:pPr marL="0" indent="0" algn="l">
              <a:buNone/>
            </a:pPr>
            <a:endParaRPr lang="tr-TR" sz="2400" dirty="0"/>
          </a:p>
          <a:p>
            <a:pPr marL="0" indent="0" algn="l">
              <a:buNone/>
            </a:pPr>
            <a:r>
              <a:rPr lang="tr-TR" sz="2400" i="0" u="none" strike="noStrike" baseline="0" dirty="0"/>
              <a:t>Dünyada “Human </a:t>
            </a:r>
            <a:r>
              <a:rPr lang="tr-TR" sz="2400" i="0" u="none" strike="noStrike" baseline="0" dirty="0" err="1"/>
              <a:t>Engineering</a:t>
            </a:r>
            <a:r>
              <a:rPr lang="tr-TR" sz="2400" i="0" u="none" strike="noStrike" baseline="0" dirty="0"/>
              <a:t>”, “</a:t>
            </a:r>
            <a:r>
              <a:rPr lang="tr-TR" sz="2400" i="0" u="none" strike="noStrike" baseline="0" dirty="0" err="1"/>
              <a:t>Biotechnology</a:t>
            </a:r>
            <a:r>
              <a:rPr lang="tr-TR" sz="2400" i="0" u="none" strike="noStrike" baseline="0" dirty="0"/>
              <a:t>” ve “</a:t>
            </a:r>
            <a:r>
              <a:rPr lang="tr-TR" sz="2400" i="0" u="none" strike="noStrike" baseline="0" dirty="0" err="1"/>
              <a:t>Applied</a:t>
            </a:r>
            <a:r>
              <a:rPr lang="tr-TR" sz="2400" i="0" u="none" strike="noStrike" baseline="0" dirty="0"/>
              <a:t> </a:t>
            </a:r>
            <a:r>
              <a:rPr lang="tr-TR" sz="2400" i="0" u="none" strike="noStrike" baseline="0" dirty="0" err="1"/>
              <a:t>Psychology</a:t>
            </a:r>
            <a:r>
              <a:rPr lang="tr-TR" sz="2400" i="0" u="none" strike="noStrike" baseline="0" dirty="0"/>
              <a:t>” gibi isimlerle anılan bir bilim dalıdır. </a:t>
            </a:r>
          </a:p>
          <a:p>
            <a:pPr marL="0" indent="0" algn="l">
              <a:buNone/>
            </a:pPr>
            <a:endParaRPr lang="tr-TR" sz="2400" dirty="0"/>
          </a:p>
          <a:p>
            <a:pPr marL="0" indent="0" algn="l">
              <a:buNone/>
            </a:pPr>
            <a:r>
              <a:rPr lang="tr-TR" sz="2400" dirty="0"/>
              <a:t>Ülkemizde ergonomi terimi yerine “İşbilim” terimi önerilmektedir.</a:t>
            </a:r>
          </a:p>
          <a:p>
            <a:pPr marL="0" indent="0" algn="l">
              <a:buNone/>
            </a:pPr>
            <a:r>
              <a:rPr lang="tr-TR" sz="2400" dirty="0"/>
              <a:t>Ergonomi, insan kullanımına yönelik çalışma ve yaşama koşullarının en uygun hale getirilmesini amaçlayan uygulamalar bütünüdür. </a:t>
            </a:r>
          </a:p>
          <a:p>
            <a:pPr marL="0" indent="0" algn="l">
              <a:buNone/>
            </a:pPr>
            <a:endParaRPr lang="tr-TR" sz="2600" dirty="0"/>
          </a:p>
          <a:p>
            <a:pPr marL="0" indent="0" algn="l">
              <a:buNone/>
            </a:pPr>
            <a:endParaRPr lang="tr-TR" sz="2800" b="1" dirty="0"/>
          </a:p>
        </p:txBody>
      </p:sp>
      <p:sp>
        <p:nvSpPr>
          <p:cNvPr id="2" name="Metin kutusu 1">
            <a:extLst>
              <a:ext uri="{FF2B5EF4-FFF2-40B4-BE49-F238E27FC236}">
                <a16:creationId xmlns:a16="http://schemas.microsoft.com/office/drawing/2014/main" id="{A1CD1D9A-9A09-7031-5443-4A390EC9C642}"/>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36417211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8FA8F7-3C16-8B50-23D8-15E1A5CF1A49}"/>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0F1F6BA2-0383-9380-1562-ED3CA3B14167}"/>
              </a:ext>
            </a:extLst>
          </p:cNvPr>
          <p:cNvSpPr>
            <a:spLocks noGrp="1"/>
          </p:cNvSpPr>
          <p:nvPr>
            <p:ph idx="1"/>
          </p:nvPr>
        </p:nvSpPr>
        <p:spPr>
          <a:xfrm>
            <a:off x="457200" y="692696"/>
            <a:ext cx="8579296" cy="5400600"/>
          </a:xfrm>
        </p:spPr>
        <p:txBody>
          <a:bodyPr>
            <a:normAutofit/>
          </a:bodyPr>
          <a:lstStyle/>
          <a:p>
            <a:pPr marL="0" indent="0">
              <a:buNone/>
            </a:pPr>
            <a:endParaRPr lang="tr-TR" sz="2200" b="1" dirty="0">
              <a:solidFill>
                <a:srgbClr val="FFCC00"/>
              </a:solidFill>
            </a:endParaRPr>
          </a:p>
          <a:p>
            <a:pPr marL="0" indent="0" algn="l">
              <a:buNone/>
            </a:pPr>
            <a:r>
              <a:rPr lang="tr-TR" sz="2400" i="0" u="none" strike="noStrike" baseline="0" dirty="0"/>
              <a:t>Ergonomik tasarım, öğrenme ortamlarında insan merkezli düşünmeyi esas alır.</a:t>
            </a:r>
          </a:p>
          <a:p>
            <a:pPr marL="0" indent="0" algn="l">
              <a:buNone/>
            </a:pPr>
            <a:endParaRPr lang="tr-TR" sz="2400" i="0" u="none" strike="noStrike" baseline="0" dirty="0"/>
          </a:p>
          <a:p>
            <a:pPr marL="0" indent="0" algn="l">
              <a:buNone/>
            </a:pPr>
            <a:r>
              <a:rPr lang="tr-TR" sz="2400" i="0" u="none" strike="noStrike" baseline="0" dirty="0"/>
              <a:t>Bu yaklaşımda amaç:</a:t>
            </a:r>
          </a:p>
          <a:p>
            <a:r>
              <a:rPr lang="tr-TR" sz="2400" i="0" u="none" strike="noStrike" baseline="0" dirty="0"/>
              <a:t>Kullanıcının fiziksel ve zihinsel kapasitesini en verimli şekilde kullanmasını sağlamak</a:t>
            </a:r>
          </a:p>
          <a:p>
            <a:r>
              <a:rPr lang="tr-TR" sz="2400" i="0" u="none" strike="noStrike" baseline="0" dirty="0"/>
              <a:t>Vücut yapısına uygun araç ve gereçler tasarlamak</a:t>
            </a:r>
          </a:p>
          <a:p>
            <a:r>
              <a:rPr lang="tr-TR" sz="2400" i="0" u="none" strike="noStrike" baseline="0" dirty="0"/>
              <a:t>Hata ve kazaları minimuma indirecek güvenli çözümler sunmak</a:t>
            </a:r>
          </a:p>
          <a:p>
            <a:pPr marL="0" indent="0">
              <a:buNone/>
            </a:pPr>
            <a:endParaRPr lang="tr-TR" sz="2400" i="0" u="none" strike="noStrike" baseline="0" dirty="0"/>
          </a:p>
          <a:p>
            <a:pPr marL="0" indent="0">
              <a:buNone/>
            </a:pPr>
            <a:r>
              <a:rPr lang="tr-TR" sz="2400" i="0" u="none" strike="noStrike" baseline="0" dirty="0"/>
              <a:t>Doğru ergonomi, hem öğrenme performansını artırır hem de uzun vadeli sağlık problemlerini önler.</a:t>
            </a:r>
            <a:endParaRPr lang="tr-TR" sz="2600" dirty="0"/>
          </a:p>
          <a:p>
            <a:pPr marL="0" indent="0" algn="l">
              <a:buNone/>
            </a:pPr>
            <a:endParaRPr lang="tr-TR" sz="2800" b="1" dirty="0"/>
          </a:p>
        </p:txBody>
      </p:sp>
      <p:sp>
        <p:nvSpPr>
          <p:cNvPr id="3" name="Metin kutusu 2">
            <a:extLst>
              <a:ext uri="{FF2B5EF4-FFF2-40B4-BE49-F238E27FC236}">
                <a16:creationId xmlns:a16="http://schemas.microsoft.com/office/drawing/2014/main" id="{6A94CC82-8102-3289-CB1E-022EA3567CFB}"/>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16440172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D0C64-427D-FBFB-99B3-09B790793011}"/>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4FE0823F-EC66-1F12-B763-219F513EC192}"/>
              </a:ext>
            </a:extLst>
          </p:cNvPr>
          <p:cNvSpPr>
            <a:spLocks noGrp="1"/>
          </p:cNvSpPr>
          <p:nvPr>
            <p:ph idx="1"/>
          </p:nvPr>
        </p:nvSpPr>
        <p:spPr>
          <a:xfrm>
            <a:off x="457200" y="692696"/>
            <a:ext cx="8229600" cy="5400600"/>
          </a:xfrm>
        </p:spPr>
        <p:txBody>
          <a:bodyPr>
            <a:normAutofit/>
          </a:bodyPr>
          <a:lstStyle/>
          <a:p>
            <a:pPr marL="0" indent="0">
              <a:buNone/>
            </a:pPr>
            <a:endParaRPr lang="tr-TR" sz="2200" b="1" dirty="0">
              <a:solidFill>
                <a:srgbClr val="FFCC00"/>
              </a:solidFill>
            </a:endParaRPr>
          </a:p>
          <a:p>
            <a:pPr marL="0" indent="0" algn="l">
              <a:spcBef>
                <a:spcPts val="600"/>
              </a:spcBef>
              <a:spcAft>
                <a:spcPts val="600"/>
              </a:spcAft>
              <a:buNone/>
            </a:pPr>
            <a:r>
              <a:rPr lang="tr-TR" sz="2400" i="0" u="none" strike="noStrike" baseline="0" dirty="0"/>
              <a:t>“Oturulan sandalyenin rahat olması için yüksekliği ne olmalıdır?”</a:t>
            </a:r>
          </a:p>
          <a:p>
            <a:pPr marL="0" indent="0" algn="l">
              <a:spcBef>
                <a:spcPts val="600"/>
              </a:spcBef>
              <a:spcAft>
                <a:spcPts val="600"/>
              </a:spcAft>
              <a:buNone/>
            </a:pPr>
            <a:endParaRPr lang="tr-TR" sz="2400" i="0" u="none" strike="noStrike" baseline="0" dirty="0"/>
          </a:p>
          <a:p>
            <a:pPr marL="0" indent="0" algn="l">
              <a:spcBef>
                <a:spcPts val="600"/>
              </a:spcBef>
              <a:spcAft>
                <a:spcPts val="600"/>
              </a:spcAft>
              <a:buNone/>
            </a:pPr>
            <a:r>
              <a:rPr lang="tr-TR" sz="2400" i="0" u="none" strike="noStrike" baseline="0" dirty="0"/>
              <a:t> “Çalışılan yerin sıcaklığı ve nemi ne olmalıdır ki, çalışan rahat ve verimli çalışılabilsin?”</a:t>
            </a:r>
          </a:p>
          <a:p>
            <a:pPr marL="0" indent="0" algn="l">
              <a:spcBef>
                <a:spcPts val="600"/>
              </a:spcBef>
              <a:spcAft>
                <a:spcPts val="600"/>
              </a:spcAft>
              <a:buNone/>
            </a:pPr>
            <a:endParaRPr lang="tr-TR" sz="2400" i="0" u="none" strike="noStrike" baseline="0" dirty="0"/>
          </a:p>
          <a:p>
            <a:pPr marL="0" indent="0" algn="l">
              <a:spcBef>
                <a:spcPts val="600"/>
              </a:spcBef>
              <a:spcAft>
                <a:spcPts val="600"/>
              </a:spcAft>
              <a:buNone/>
            </a:pPr>
            <a:r>
              <a:rPr lang="tr-TR" sz="2400" i="0" u="none" strike="noStrike" baseline="0" dirty="0"/>
              <a:t>“Yorgunluğun en az düzeye indirilebilmesi için dinlenme araları nasıl düzenlenmelidir?” türü soruların hemen hepsi Ergonomi biliminin uğraş alanlarının yalnızca bir kaçına işaret eder (Dizdar, 2004).</a:t>
            </a:r>
            <a:endParaRPr lang="tr-TR" dirty="0"/>
          </a:p>
        </p:txBody>
      </p:sp>
      <p:sp>
        <p:nvSpPr>
          <p:cNvPr id="2" name="Metin kutusu 1">
            <a:extLst>
              <a:ext uri="{FF2B5EF4-FFF2-40B4-BE49-F238E27FC236}">
                <a16:creationId xmlns:a16="http://schemas.microsoft.com/office/drawing/2014/main" id="{615868B7-F66E-A802-1341-48D83152635A}"/>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1171718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E5085-DB3E-4D3D-7995-61F2DDAC053F}"/>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88FF2A55-BFAE-46D5-D7B2-26AFA58AEAFF}"/>
              </a:ext>
            </a:extLst>
          </p:cNvPr>
          <p:cNvSpPr>
            <a:spLocks noGrp="1"/>
          </p:cNvSpPr>
          <p:nvPr>
            <p:ph sz="half" idx="2"/>
          </p:nvPr>
        </p:nvSpPr>
        <p:spPr>
          <a:xfrm>
            <a:off x="395536" y="1340768"/>
            <a:ext cx="4040188" cy="4536504"/>
          </a:xfrm>
        </p:spPr>
        <p:txBody>
          <a:bodyPr>
            <a:normAutofit/>
          </a:bodyPr>
          <a:lstStyle/>
          <a:p>
            <a:pPr marL="0" indent="0">
              <a:lnSpc>
                <a:spcPct val="90000"/>
              </a:lnSpc>
              <a:spcBef>
                <a:spcPts val="600"/>
              </a:spcBef>
              <a:spcAft>
                <a:spcPts val="600"/>
              </a:spcAft>
              <a:buNone/>
            </a:pPr>
            <a:r>
              <a:rPr lang="tr-TR" i="0" u="none" strike="noStrike" baseline="0" dirty="0"/>
              <a:t>Eğitimde ergonomi, öğrenme ve çalışma ortamlarının, öğrenciler ve öğretmenler için fiziksel açıdan en verimli şekilde düzenlenmesini ifade eder.</a:t>
            </a:r>
          </a:p>
          <a:p>
            <a:pPr marL="0" indent="0">
              <a:lnSpc>
                <a:spcPct val="90000"/>
              </a:lnSpc>
              <a:spcBef>
                <a:spcPts val="600"/>
              </a:spcBef>
              <a:spcAft>
                <a:spcPts val="600"/>
              </a:spcAft>
              <a:buNone/>
            </a:pPr>
            <a:endParaRPr lang="tr-TR" dirty="0"/>
          </a:p>
          <a:p>
            <a:pPr marL="0" indent="0">
              <a:lnSpc>
                <a:spcPct val="90000"/>
              </a:lnSpc>
              <a:spcBef>
                <a:spcPts val="600"/>
              </a:spcBef>
              <a:spcAft>
                <a:spcPts val="600"/>
              </a:spcAft>
              <a:buNone/>
            </a:pPr>
            <a:r>
              <a:rPr lang="tr-TR" i="0" u="none" strike="noStrike" baseline="0" dirty="0"/>
              <a:t>Amaç, öğrenme sürecinin hem sağlıklı hem de etkili bir şekilde sürdürülmesini sağlamaktır.</a:t>
            </a:r>
            <a:endParaRPr lang="tr-TR" b="1" dirty="0"/>
          </a:p>
        </p:txBody>
      </p:sp>
      <p:pic>
        <p:nvPicPr>
          <p:cNvPr id="3" name="Resim 2" descr="mobilya, iç mekan, giyim, masa içeren bir resim&#10;&#10;Yapay zeka tarafından oluşturulan içerik yanlış olabilir.">
            <a:extLst>
              <a:ext uri="{FF2B5EF4-FFF2-40B4-BE49-F238E27FC236}">
                <a16:creationId xmlns:a16="http://schemas.microsoft.com/office/drawing/2014/main" id="{7E7E1E9D-08A5-05BD-3425-EC8E0A6864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0832" y="1414214"/>
            <a:ext cx="4383336" cy="4383336"/>
          </a:xfrm>
          <a:prstGeom prst="rect">
            <a:avLst/>
          </a:prstGeom>
          <a:noFill/>
        </p:spPr>
      </p:pic>
      <p:sp>
        <p:nvSpPr>
          <p:cNvPr id="8" name="Metin kutusu 7">
            <a:extLst>
              <a:ext uri="{FF2B5EF4-FFF2-40B4-BE49-F238E27FC236}">
                <a16:creationId xmlns:a16="http://schemas.microsoft.com/office/drawing/2014/main" id="{189BB78E-5E9C-AB53-AB19-3E4B75462C5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633538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73830-A6D4-7FE9-1402-4D8B6E927D33}"/>
            </a:ext>
          </a:extLst>
        </p:cNvPr>
        <p:cNvGrpSpPr/>
        <p:nvPr/>
      </p:nvGrpSpPr>
      <p:grpSpPr>
        <a:xfrm>
          <a:off x="0" y="0"/>
          <a:ext cx="0" cy="0"/>
          <a:chOff x="0" y="0"/>
          <a:chExt cx="0" cy="0"/>
        </a:xfrm>
      </p:grpSpPr>
      <p:sp>
        <p:nvSpPr>
          <p:cNvPr id="3" name="2 İçerik Yer Tutucusu">
            <a:extLst>
              <a:ext uri="{FF2B5EF4-FFF2-40B4-BE49-F238E27FC236}">
                <a16:creationId xmlns:a16="http://schemas.microsoft.com/office/drawing/2014/main" id="{62A259F0-4C7C-FEB0-653F-F39A8FCC8B5A}"/>
              </a:ext>
            </a:extLst>
          </p:cNvPr>
          <p:cNvSpPr>
            <a:spLocks noGrp="1"/>
          </p:cNvSpPr>
          <p:nvPr>
            <p:ph idx="1"/>
          </p:nvPr>
        </p:nvSpPr>
        <p:spPr>
          <a:xfrm>
            <a:off x="539552" y="764704"/>
            <a:ext cx="8229600" cy="5688632"/>
          </a:xfrm>
        </p:spPr>
        <p:txBody>
          <a:bodyPr>
            <a:normAutofit/>
          </a:bodyPr>
          <a:lstStyle/>
          <a:p>
            <a:pPr marL="0" lvl="0" indent="0">
              <a:buNone/>
            </a:pPr>
            <a:r>
              <a:rPr lang="tr-TR" sz="2400" b="1" dirty="0"/>
              <a:t>Tanımlamalardan yola çıkarak eğitim kavramını;</a:t>
            </a:r>
          </a:p>
          <a:p>
            <a:pPr marL="0" lvl="0" indent="0">
              <a:buNone/>
            </a:pPr>
            <a:endParaRPr lang="tr-TR" sz="2400" dirty="0"/>
          </a:p>
          <a:p>
            <a:pPr marL="457200" lvl="0" indent="-457200">
              <a:buAutoNum type="arabicPeriod"/>
            </a:pPr>
            <a:r>
              <a:rPr lang="tr-TR" sz="2400" dirty="0"/>
              <a:t>Gelecek nesiller için gerekli bilgi, beceri ve anlayışların aktarılma çabası,</a:t>
            </a:r>
          </a:p>
          <a:p>
            <a:pPr marL="457200" lvl="0" indent="-457200">
              <a:buAutoNum type="arabicPeriod"/>
            </a:pPr>
            <a:endParaRPr lang="tr-TR" sz="2400" dirty="0"/>
          </a:p>
          <a:p>
            <a:pPr marL="457200" lvl="0" indent="-457200">
              <a:buAutoNum type="arabicPeriod"/>
            </a:pPr>
            <a:r>
              <a:rPr lang="tr-TR" sz="2400" dirty="0"/>
              <a:t>Toplumu şekillendirmek için bireylerin davranışlarında amaçlı değişim meydana getirme süreci,</a:t>
            </a:r>
          </a:p>
          <a:p>
            <a:pPr marL="457200" lvl="0" indent="-457200">
              <a:buAutoNum type="arabicPeriod"/>
            </a:pPr>
            <a:endParaRPr lang="tr-TR" sz="2400" dirty="0"/>
          </a:p>
          <a:p>
            <a:pPr marL="457200" lvl="0" indent="-457200">
              <a:buAutoNum type="arabicPeriod"/>
            </a:pPr>
            <a:r>
              <a:rPr lang="tr-TR" sz="2400" dirty="0"/>
              <a:t>Toplumdaki davranış şekillerinin gelişmesini sağlayan süreç olarak tanımlamak mümkündür.</a:t>
            </a:r>
          </a:p>
        </p:txBody>
      </p:sp>
      <p:sp>
        <p:nvSpPr>
          <p:cNvPr id="2" name="Metin kutusu 1">
            <a:extLst>
              <a:ext uri="{FF2B5EF4-FFF2-40B4-BE49-F238E27FC236}">
                <a16:creationId xmlns:a16="http://schemas.microsoft.com/office/drawing/2014/main" id="{33CD3441-5BA5-3508-1CF0-261630C2F6AF}"/>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87917359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16D52-798E-868C-B67E-11614C0BBE45}"/>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0778622-50EC-0483-0901-87D7DA4F089D}"/>
              </a:ext>
            </a:extLst>
          </p:cNvPr>
          <p:cNvSpPr>
            <a:spLocks noGrp="1"/>
          </p:cNvSpPr>
          <p:nvPr>
            <p:ph sz="half" idx="2"/>
          </p:nvPr>
        </p:nvSpPr>
        <p:spPr>
          <a:xfrm>
            <a:off x="395536" y="836712"/>
            <a:ext cx="4040188" cy="5616624"/>
          </a:xfrm>
        </p:spPr>
        <p:txBody>
          <a:bodyPr>
            <a:normAutofit/>
          </a:bodyPr>
          <a:lstStyle/>
          <a:p>
            <a:pPr marL="0" indent="0">
              <a:lnSpc>
                <a:spcPct val="90000"/>
              </a:lnSpc>
              <a:spcBef>
                <a:spcPts val="600"/>
              </a:spcBef>
              <a:spcAft>
                <a:spcPts val="600"/>
              </a:spcAft>
              <a:buNone/>
            </a:pPr>
            <a:r>
              <a:rPr lang="tr-TR" i="0" u="none" strike="noStrike" baseline="0" dirty="0"/>
              <a:t>Eğitim ortamlarında ergonomik düzenlemeler yapılması:</a:t>
            </a:r>
          </a:p>
          <a:p>
            <a:pPr marL="0" indent="0">
              <a:lnSpc>
                <a:spcPct val="90000"/>
              </a:lnSpc>
              <a:spcBef>
                <a:spcPts val="600"/>
              </a:spcBef>
              <a:spcAft>
                <a:spcPts val="600"/>
              </a:spcAft>
              <a:buNone/>
            </a:pPr>
            <a:endParaRPr lang="tr-TR" i="0" u="none" strike="noStrike" baseline="0" dirty="0"/>
          </a:p>
          <a:p>
            <a:pPr>
              <a:lnSpc>
                <a:spcPct val="90000"/>
              </a:lnSpc>
              <a:spcBef>
                <a:spcPts val="600"/>
              </a:spcBef>
              <a:spcAft>
                <a:spcPts val="600"/>
              </a:spcAft>
            </a:pPr>
            <a:r>
              <a:rPr lang="tr-TR" i="0" u="none" strike="noStrike" baseline="0" dirty="0"/>
              <a:t>Dikkat dağınıklığını azaltır.</a:t>
            </a:r>
          </a:p>
          <a:p>
            <a:pPr>
              <a:lnSpc>
                <a:spcPct val="90000"/>
              </a:lnSpc>
              <a:spcBef>
                <a:spcPts val="600"/>
              </a:spcBef>
              <a:spcAft>
                <a:spcPts val="600"/>
              </a:spcAft>
            </a:pPr>
            <a:r>
              <a:rPr lang="tr-TR" i="0" u="none" strike="noStrike" baseline="0" dirty="0"/>
              <a:t>Fiziksel yorgunluğu önler.</a:t>
            </a:r>
          </a:p>
          <a:p>
            <a:pPr>
              <a:lnSpc>
                <a:spcPct val="90000"/>
              </a:lnSpc>
              <a:spcBef>
                <a:spcPts val="600"/>
              </a:spcBef>
              <a:spcAft>
                <a:spcPts val="600"/>
              </a:spcAft>
            </a:pPr>
            <a:r>
              <a:rPr lang="tr-TR" i="0" u="none" strike="noStrike" baseline="0" dirty="0"/>
              <a:t>Öğrenci başarısını ve öğretmen performansını artırır.</a:t>
            </a:r>
          </a:p>
          <a:p>
            <a:pPr>
              <a:lnSpc>
                <a:spcPct val="90000"/>
              </a:lnSpc>
              <a:spcBef>
                <a:spcPts val="600"/>
              </a:spcBef>
              <a:spcAft>
                <a:spcPts val="600"/>
              </a:spcAft>
            </a:pPr>
            <a:r>
              <a:rPr lang="tr-TR" i="0" u="none" strike="noStrike" baseline="0" dirty="0"/>
              <a:t>Tıpkı işletmelerde olduğu gibi, eğitimde de ergonomi verileri kullanıldığında verimlilik artışı sağlanır.</a:t>
            </a:r>
            <a:endParaRPr lang="tr-TR" b="1" dirty="0"/>
          </a:p>
        </p:txBody>
      </p:sp>
      <p:pic>
        <p:nvPicPr>
          <p:cNvPr id="3" name="Resim 2" descr="mobilya, iç mekan, giyim, masa içeren bir resim&#10;&#10;Yapay zeka tarafından oluşturulan içerik yanlış olabilir.">
            <a:extLst>
              <a:ext uri="{FF2B5EF4-FFF2-40B4-BE49-F238E27FC236}">
                <a16:creationId xmlns:a16="http://schemas.microsoft.com/office/drawing/2014/main" id="{88F6F374-E405-A41C-2F0B-E7E33F6AD6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0832" y="1414214"/>
            <a:ext cx="4383336" cy="4383336"/>
          </a:xfrm>
          <a:prstGeom prst="rect">
            <a:avLst/>
          </a:prstGeom>
          <a:noFill/>
        </p:spPr>
      </p:pic>
      <p:sp>
        <p:nvSpPr>
          <p:cNvPr id="4" name="Metin kutusu 3">
            <a:extLst>
              <a:ext uri="{FF2B5EF4-FFF2-40B4-BE49-F238E27FC236}">
                <a16:creationId xmlns:a16="http://schemas.microsoft.com/office/drawing/2014/main" id="{9D18A9E9-564C-99DE-1569-857A3BE5482D}"/>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57913525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36C30-3A88-D48E-CC7A-E688ABA7B8E7}"/>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CA6CEC8D-370A-7C7A-9EEE-77F3414002DC}"/>
              </a:ext>
            </a:extLst>
          </p:cNvPr>
          <p:cNvSpPr>
            <a:spLocks noGrp="1"/>
          </p:cNvSpPr>
          <p:nvPr>
            <p:ph idx="1"/>
          </p:nvPr>
        </p:nvSpPr>
        <p:spPr>
          <a:xfrm>
            <a:off x="457200" y="692696"/>
            <a:ext cx="8229600" cy="5400600"/>
          </a:xfrm>
        </p:spPr>
        <p:txBody>
          <a:bodyPr>
            <a:normAutofit/>
          </a:bodyPr>
          <a:lstStyle/>
          <a:p>
            <a:pPr marL="0" indent="0">
              <a:buNone/>
            </a:pPr>
            <a:r>
              <a:rPr lang="tr-TR" sz="2400" b="1" dirty="0">
                <a:solidFill>
                  <a:srgbClr val="FFCC00"/>
                </a:solidFill>
              </a:rPr>
              <a:t>Ergonomi ve Eğitim</a:t>
            </a:r>
            <a:endParaRPr lang="tr-TR" sz="2800" b="1" dirty="0">
              <a:solidFill>
                <a:srgbClr val="FFCC00"/>
              </a:solidFill>
            </a:endParaRPr>
          </a:p>
          <a:p>
            <a:pPr marL="0" indent="0">
              <a:buNone/>
            </a:pPr>
            <a:endParaRPr lang="tr-TR" sz="2200" b="1" dirty="0">
              <a:solidFill>
                <a:srgbClr val="FFCC00"/>
              </a:solidFill>
            </a:endParaRPr>
          </a:p>
          <a:p>
            <a:pPr marL="0" indent="0" algn="l">
              <a:spcBef>
                <a:spcPts val="600"/>
              </a:spcBef>
              <a:spcAft>
                <a:spcPts val="600"/>
              </a:spcAft>
              <a:buNone/>
            </a:pPr>
            <a:r>
              <a:rPr lang="tr-TR" sz="2400" i="0" u="none" strike="noStrike" baseline="0" dirty="0"/>
              <a:t>Ergonomi bilimi derslik içerisinde fiziksel ve ruhsal açıdan kullanıcıyı (öğretmen ve öğrenciler) ele alarak problemleri belirlemek ve çözüm getirmek amacıyla da kullanılmaktadır. </a:t>
            </a:r>
          </a:p>
          <a:p>
            <a:pPr marL="0" indent="0" algn="l">
              <a:spcBef>
                <a:spcPts val="600"/>
              </a:spcBef>
              <a:spcAft>
                <a:spcPts val="600"/>
              </a:spcAft>
              <a:buNone/>
            </a:pPr>
            <a:endParaRPr lang="tr-TR" sz="2400" dirty="0"/>
          </a:p>
          <a:p>
            <a:pPr marL="0" indent="0" algn="l">
              <a:spcBef>
                <a:spcPts val="600"/>
              </a:spcBef>
              <a:spcAft>
                <a:spcPts val="600"/>
              </a:spcAft>
              <a:buNone/>
            </a:pPr>
            <a:r>
              <a:rPr lang="tr-TR" sz="2400" i="0" u="none" strike="noStrike" baseline="0" dirty="0"/>
              <a:t>Öğrencilerin başarısına doğrudan etki eden fiziki ortam; mekânın büyüklüğü, öğrenci sayısı, mekândaki donatıların örgütlenme biçimi, esnek kullanım imkânın olup olmaması, öğrencilerin kullandıkları mobilyaların onların antropometrik boyutlarına uygunluğu, görsel, işitsel ve ısısal konfor koşulları, renk ve doku özellikleri, ortamın temizliği, gibi birçok faktörü kapsamaktadır (Zorlu ve Erbay, 2011).</a:t>
            </a:r>
            <a:endParaRPr lang="tr-TR" dirty="0"/>
          </a:p>
        </p:txBody>
      </p:sp>
      <p:sp>
        <p:nvSpPr>
          <p:cNvPr id="2" name="Metin kutusu 1">
            <a:extLst>
              <a:ext uri="{FF2B5EF4-FFF2-40B4-BE49-F238E27FC236}">
                <a16:creationId xmlns:a16="http://schemas.microsoft.com/office/drawing/2014/main" id="{31F6A3C6-1EC1-3407-76F7-9232B01C18CE}"/>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93751536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801C4-5B7B-932C-7865-56B15A8BF140}"/>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DF9A27BA-C466-F257-4C6C-87BC00B67BD2}"/>
              </a:ext>
            </a:extLst>
          </p:cNvPr>
          <p:cNvSpPr>
            <a:spLocks noGrp="1"/>
          </p:cNvSpPr>
          <p:nvPr>
            <p:ph idx="1"/>
          </p:nvPr>
        </p:nvSpPr>
        <p:spPr>
          <a:xfrm>
            <a:off x="457200" y="692696"/>
            <a:ext cx="8229600" cy="5400600"/>
          </a:xfrm>
        </p:spPr>
        <p:txBody>
          <a:bodyPr>
            <a:normAutofit lnSpcReduction="10000"/>
          </a:bodyPr>
          <a:lstStyle/>
          <a:p>
            <a:pPr marL="0" indent="0">
              <a:buNone/>
            </a:pPr>
            <a:r>
              <a:rPr lang="tr-TR" sz="2800" dirty="0">
                <a:solidFill>
                  <a:srgbClr val="FFCC00"/>
                </a:solidFill>
              </a:rPr>
              <a:t>Ergonomi ve Eğitim</a:t>
            </a:r>
            <a:endParaRPr lang="tr-TR" dirty="0">
              <a:solidFill>
                <a:srgbClr val="FFCC00"/>
              </a:solidFill>
            </a:endParaRPr>
          </a:p>
          <a:p>
            <a:pPr marL="0" indent="0">
              <a:buNone/>
            </a:pPr>
            <a:endParaRPr lang="tr-TR" sz="2400" dirty="0">
              <a:solidFill>
                <a:srgbClr val="FFCC00"/>
              </a:solidFill>
            </a:endParaRPr>
          </a:p>
          <a:p>
            <a:pPr marL="0" indent="0" algn="l">
              <a:spcBef>
                <a:spcPts val="600"/>
              </a:spcBef>
              <a:spcAft>
                <a:spcPts val="600"/>
              </a:spcAft>
              <a:buNone/>
            </a:pPr>
            <a:r>
              <a:rPr lang="tr-TR" sz="2400" i="0" u="none" strike="noStrike" baseline="0" dirty="0"/>
              <a:t>Bir öğrenme ortamı planlandığında fiziksel çevre koşullarının göz önünde bulundurulması gerekmektedir. </a:t>
            </a:r>
          </a:p>
          <a:p>
            <a:pPr marL="0" indent="0" algn="l">
              <a:spcBef>
                <a:spcPts val="600"/>
              </a:spcBef>
              <a:spcAft>
                <a:spcPts val="600"/>
              </a:spcAft>
              <a:buNone/>
            </a:pPr>
            <a:r>
              <a:rPr lang="tr-TR" sz="2400" i="0" u="none" strike="noStrike" baseline="0" dirty="0"/>
              <a:t>Yapılan araştırmalara göre, bireyin fiziksel çevre koşullarındaki değişikliklere bir noktaya kadar uyum sağlamakta ve bu değişimlere uymak için güç harcamaktadır. </a:t>
            </a:r>
          </a:p>
          <a:p>
            <a:pPr marL="0" indent="0" algn="l">
              <a:spcBef>
                <a:spcPts val="600"/>
              </a:spcBef>
              <a:spcAft>
                <a:spcPts val="600"/>
              </a:spcAft>
              <a:buNone/>
            </a:pPr>
            <a:r>
              <a:rPr lang="tr-TR" sz="2400" i="0" u="none" strike="noStrike" baseline="0" dirty="0"/>
              <a:t>Dersliklerde gerçekleştirilen bütün faaliyetlerin amacı, çocuğun en iyi şekilde öğrenmesi olduğundan; öğrenmek için bu eylemlere harcayacağı güç ile öğrenme başarısı doğrudan orantılıdır. </a:t>
            </a:r>
          </a:p>
          <a:p>
            <a:pPr marL="0" indent="0" algn="l">
              <a:spcBef>
                <a:spcPts val="600"/>
              </a:spcBef>
              <a:spcAft>
                <a:spcPts val="600"/>
              </a:spcAft>
              <a:buNone/>
            </a:pPr>
            <a:r>
              <a:rPr lang="tr-TR" sz="2400" i="0" u="none" strike="noStrike" baseline="0" dirty="0"/>
              <a:t>Bu noktada ergonomi bilimi derslik ortamında ortaya çıkan bütün bu sorunlara çözüm bulmak ve mevcut şartları iyileştirmek amacıyla kullanılmaktadır.</a:t>
            </a:r>
            <a:endParaRPr lang="tr-TR" dirty="0"/>
          </a:p>
        </p:txBody>
      </p:sp>
      <p:sp>
        <p:nvSpPr>
          <p:cNvPr id="2" name="Metin kutusu 1">
            <a:extLst>
              <a:ext uri="{FF2B5EF4-FFF2-40B4-BE49-F238E27FC236}">
                <a16:creationId xmlns:a16="http://schemas.microsoft.com/office/drawing/2014/main" id="{9B0D373A-532A-C596-A953-A7D040B27B5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60945143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3B73F4-8523-5914-218D-E3D31C39B316}"/>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10CBA7DF-2E94-E3A6-9FBA-B63D973A4F25}"/>
              </a:ext>
            </a:extLst>
          </p:cNvPr>
          <p:cNvSpPr>
            <a:spLocks noGrp="1"/>
          </p:cNvSpPr>
          <p:nvPr>
            <p:ph idx="1"/>
          </p:nvPr>
        </p:nvSpPr>
        <p:spPr>
          <a:xfrm>
            <a:off x="457200" y="692696"/>
            <a:ext cx="8229600" cy="5400600"/>
          </a:xfrm>
        </p:spPr>
        <p:txBody>
          <a:bodyPr>
            <a:normAutofit/>
          </a:bodyPr>
          <a:lstStyle/>
          <a:p>
            <a:pPr marL="0" indent="0">
              <a:buNone/>
            </a:pPr>
            <a:r>
              <a:rPr lang="tr-TR" sz="2400" b="1" dirty="0">
                <a:solidFill>
                  <a:srgbClr val="FFCC00"/>
                </a:solidFill>
              </a:rPr>
              <a:t>Ergonomi ve Eğitim</a:t>
            </a:r>
          </a:p>
          <a:p>
            <a:pPr marL="0" indent="0">
              <a:buNone/>
            </a:pPr>
            <a:endParaRPr lang="tr-TR" sz="2800" b="1" dirty="0">
              <a:solidFill>
                <a:srgbClr val="FFCC00"/>
              </a:solidFill>
            </a:endParaRPr>
          </a:p>
          <a:p>
            <a:pPr marL="0" indent="0">
              <a:buNone/>
            </a:pPr>
            <a:r>
              <a:rPr lang="tr-TR" sz="2400" b="1" i="0" u="none" strike="noStrike" baseline="0" dirty="0"/>
              <a:t>1</a:t>
            </a:r>
            <a:r>
              <a:rPr lang="tr-TR" sz="2400" b="1" dirty="0"/>
              <a:t>. Fiziksel Çevre Koşulları</a:t>
            </a:r>
          </a:p>
          <a:p>
            <a:pPr marL="0" indent="0">
              <a:buNone/>
            </a:pPr>
            <a:r>
              <a:rPr lang="tr-TR" sz="2400" b="1" dirty="0"/>
              <a:t>	I. Görsel Konfor (Aydınlatma, Renk)</a:t>
            </a:r>
          </a:p>
          <a:p>
            <a:pPr marL="0" indent="0">
              <a:buNone/>
            </a:pPr>
            <a:r>
              <a:rPr lang="tr-TR" sz="2400" b="1" dirty="0"/>
              <a:t>	II. İşitsel Konfor (Akustik)</a:t>
            </a:r>
          </a:p>
          <a:p>
            <a:pPr marL="0" indent="0">
              <a:buNone/>
            </a:pPr>
            <a:r>
              <a:rPr lang="tr-TR" sz="2400" b="1" dirty="0"/>
              <a:t>	III. Isısal Konfor (Havalandırma)</a:t>
            </a:r>
          </a:p>
          <a:p>
            <a:pPr marL="0" indent="0">
              <a:buNone/>
            </a:pPr>
            <a:r>
              <a:rPr lang="tr-TR" sz="2400" b="1" dirty="0"/>
              <a:t>2</a:t>
            </a:r>
            <a:r>
              <a:rPr lang="tr-TR" sz="2400" b="1" i="0" u="none" strike="noStrike" baseline="0" dirty="0"/>
              <a:t>. Mekân / Donatıların Antropometrik Boyutları</a:t>
            </a:r>
          </a:p>
          <a:p>
            <a:pPr marL="0" indent="0" algn="l">
              <a:buNone/>
            </a:pPr>
            <a:r>
              <a:rPr lang="tr-TR" sz="2400" b="1" i="0" u="none" strike="noStrike" baseline="0" dirty="0"/>
              <a:t>3. Mekânsal Organizasyon</a:t>
            </a:r>
          </a:p>
          <a:p>
            <a:pPr marL="0" indent="0" algn="l">
              <a:buNone/>
            </a:pPr>
            <a:r>
              <a:rPr lang="tr-TR" sz="2400" b="1" i="0" u="none" strike="noStrike" baseline="0" dirty="0"/>
              <a:t>	I. Mekânlar arası İlişkiler</a:t>
            </a:r>
          </a:p>
          <a:p>
            <a:pPr marL="0" indent="0" algn="l">
              <a:buNone/>
            </a:pPr>
            <a:r>
              <a:rPr lang="tr-TR" sz="2400" b="1" i="0" u="none" strike="noStrike" baseline="0" dirty="0"/>
              <a:t>	II. Mekân içi </a:t>
            </a:r>
            <a:r>
              <a:rPr lang="tr-TR" sz="2400" b="1" i="0" u="none" strike="noStrike" baseline="0" dirty="0" err="1"/>
              <a:t>Örgütlenme’dir</a:t>
            </a:r>
            <a:r>
              <a:rPr lang="tr-TR" sz="2400" b="1" dirty="0"/>
              <a:t>.</a:t>
            </a:r>
            <a:endParaRPr lang="tr-TR" sz="2800" b="1" dirty="0">
              <a:solidFill>
                <a:srgbClr val="FFCC00"/>
              </a:solidFill>
            </a:endParaRPr>
          </a:p>
        </p:txBody>
      </p:sp>
      <p:sp>
        <p:nvSpPr>
          <p:cNvPr id="2" name="Metin kutusu 1">
            <a:extLst>
              <a:ext uri="{FF2B5EF4-FFF2-40B4-BE49-F238E27FC236}">
                <a16:creationId xmlns:a16="http://schemas.microsoft.com/office/drawing/2014/main" id="{D744F236-A77F-2632-118B-C430CCF5E56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0402477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08B78-3817-65DE-A5AE-20AD0AE96281}"/>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5A513A20-DBB4-0BE7-6188-C4CFCF1F451B}"/>
              </a:ext>
            </a:extLst>
          </p:cNvPr>
          <p:cNvSpPr>
            <a:spLocks noGrp="1"/>
          </p:cNvSpPr>
          <p:nvPr>
            <p:ph idx="1"/>
          </p:nvPr>
        </p:nvSpPr>
        <p:spPr>
          <a:xfrm>
            <a:off x="457200" y="692696"/>
            <a:ext cx="8229600" cy="5400600"/>
          </a:xfrm>
        </p:spPr>
        <p:txBody>
          <a:bodyPr>
            <a:normAutofit fontScale="92500" lnSpcReduction="20000"/>
          </a:bodyPr>
          <a:lstStyle/>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endParaRPr lang="tr-TR" sz="2800" b="1" dirty="0">
              <a:solidFill>
                <a:srgbClr val="FFCC00"/>
              </a:solidFill>
            </a:endParaRPr>
          </a:p>
          <a:p>
            <a:pPr marL="0" indent="0">
              <a:buNone/>
            </a:pPr>
            <a:r>
              <a:rPr lang="tr-TR" sz="3000" b="1" dirty="0">
                <a:solidFill>
                  <a:srgbClr val="FFCC00"/>
                </a:solidFill>
              </a:rPr>
              <a:t>1. FİZİKSEL ÇEVRE KOŞULLARI</a:t>
            </a:r>
          </a:p>
          <a:p>
            <a:pPr marL="0" indent="0">
              <a:buNone/>
            </a:pPr>
            <a:r>
              <a:rPr lang="tr-TR" sz="2400" b="1" dirty="0"/>
              <a:t>	</a:t>
            </a:r>
            <a:endParaRPr lang="tr-TR" sz="2800" b="1" dirty="0">
              <a:solidFill>
                <a:srgbClr val="FFCC00"/>
              </a:solidFill>
            </a:endParaRPr>
          </a:p>
        </p:txBody>
      </p:sp>
      <p:sp>
        <p:nvSpPr>
          <p:cNvPr id="2" name="Metin kutusu 1">
            <a:extLst>
              <a:ext uri="{FF2B5EF4-FFF2-40B4-BE49-F238E27FC236}">
                <a16:creationId xmlns:a16="http://schemas.microsoft.com/office/drawing/2014/main" id="{CDEAF0B2-7679-B513-C034-96A8CCEA7633}"/>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98549413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83564A-F32C-FAD0-37FF-FEDB2B01D4C1}"/>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ECF13B44-D798-B2A8-7708-CD44400C74A1}"/>
              </a:ext>
            </a:extLst>
          </p:cNvPr>
          <p:cNvSpPr>
            <a:spLocks noGrp="1"/>
          </p:cNvSpPr>
          <p:nvPr>
            <p:ph idx="1"/>
          </p:nvPr>
        </p:nvSpPr>
        <p:spPr>
          <a:xfrm>
            <a:off x="457200" y="692696"/>
            <a:ext cx="8229600" cy="5400600"/>
          </a:xfrm>
        </p:spPr>
        <p:txBody>
          <a:bodyPr>
            <a:normAutofit/>
          </a:bodyPr>
          <a:lstStyle/>
          <a:p>
            <a:pPr marL="0" indent="0">
              <a:buNone/>
            </a:pPr>
            <a:r>
              <a:rPr lang="tr-TR" sz="2400" b="1" dirty="0">
                <a:solidFill>
                  <a:srgbClr val="FFCC00"/>
                </a:solidFill>
              </a:rPr>
              <a:t>1. Aydınlatma ve Görsel Konfor</a:t>
            </a:r>
          </a:p>
          <a:p>
            <a:pPr marL="0" indent="0">
              <a:buNone/>
            </a:pPr>
            <a:r>
              <a:rPr lang="tr-TR" sz="2200" b="1" dirty="0"/>
              <a:t>Öğrenme etkinliği tüm duyularla ilişkili olup görsel algılama önemli bir yere sahiptir. Çevreyle olan duyusal etkileşimimizin büyük bir kısmı ışık ve renk uyaranlarının oluşturduğu görsel algımıza dayanmaktadır. </a:t>
            </a:r>
          </a:p>
          <a:p>
            <a:pPr marL="0" indent="0">
              <a:buNone/>
            </a:pPr>
            <a:endParaRPr lang="tr-TR" sz="2200" b="1" dirty="0"/>
          </a:p>
          <a:p>
            <a:pPr marL="0" indent="0">
              <a:buNone/>
            </a:pPr>
            <a:r>
              <a:rPr lang="tr-TR" sz="2200" b="1" dirty="0"/>
              <a:t>Görsel konfor, görsel algılamanın rahatsız edici ya da uzun sürede yorgunluk oluşturmaması durumu olarak tanımlanmaktadır. Eğitim etkinliği ve öğrenmede verimin arttırılması ve etkili bir öğrenme sağlamak için tüm görsel konfor şartlarının sağlanmış olması gereklidir. </a:t>
            </a:r>
          </a:p>
          <a:p>
            <a:pPr marL="0" indent="0">
              <a:buNone/>
            </a:pPr>
            <a:endParaRPr lang="tr-TR" sz="2200" b="1" dirty="0"/>
          </a:p>
          <a:p>
            <a:pPr marL="0" indent="0">
              <a:buNone/>
            </a:pPr>
            <a:r>
              <a:rPr lang="tr-TR" sz="2200" b="1" dirty="0"/>
              <a:t>Görsel konfor, doğal ve yapay aydınlatma, renk, doku gibi fiziksel olguların bütününden oluşmaktadır.</a:t>
            </a:r>
            <a:endParaRPr lang="tr-TR" sz="2200" dirty="0"/>
          </a:p>
        </p:txBody>
      </p:sp>
      <p:sp>
        <p:nvSpPr>
          <p:cNvPr id="2" name="Metin kutusu 1">
            <a:extLst>
              <a:ext uri="{FF2B5EF4-FFF2-40B4-BE49-F238E27FC236}">
                <a16:creationId xmlns:a16="http://schemas.microsoft.com/office/drawing/2014/main" id="{07439FFD-0068-D3DB-9E9D-3655CCB44757}"/>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128290568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59999-B03C-5171-0F63-5F1C83DD9524}"/>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C143FAB7-032A-1D58-1F84-B8C62E4154DB}"/>
              </a:ext>
            </a:extLst>
          </p:cNvPr>
          <p:cNvSpPr>
            <a:spLocks noGrp="1"/>
          </p:cNvSpPr>
          <p:nvPr>
            <p:ph idx="1"/>
          </p:nvPr>
        </p:nvSpPr>
        <p:spPr>
          <a:xfrm>
            <a:off x="457200" y="692696"/>
            <a:ext cx="8229600" cy="5400600"/>
          </a:xfrm>
        </p:spPr>
        <p:txBody>
          <a:bodyPr>
            <a:normAutofit/>
          </a:bodyPr>
          <a:lstStyle/>
          <a:p>
            <a:pPr marL="0" indent="0">
              <a:buNone/>
            </a:pPr>
            <a:r>
              <a:rPr lang="tr-TR" sz="2400" b="1" dirty="0">
                <a:solidFill>
                  <a:srgbClr val="FFCC00"/>
                </a:solidFill>
              </a:rPr>
              <a:t>1. Aydınlatma ve Görsel Konfor</a:t>
            </a:r>
          </a:p>
          <a:p>
            <a:pPr marL="0" indent="0">
              <a:buNone/>
            </a:pPr>
            <a:r>
              <a:rPr lang="tr-TR" sz="2200" b="1" dirty="0"/>
              <a:t>Hasol, aydınlatmayı bir yüzeyin ışık akısı alması olarak tanımlamaktadır (Hasol 1975). </a:t>
            </a:r>
          </a:p>
          <a:p>
            <a:pPr marL="0" indent="0">
              <a:buNone/>
            </a:pPr>
            <a:r>
              <a:rPr lang="tr-TR" sz="2200" b="1" dirty="0">
                <a:solidFill>
                  <a:srgbClr val="FFCC00"/>
                </a:solidFill>
              </a:rPr>
              <a:t>Aydınlatma</a:t>
            </a:r>
            <a:r>
              <a:rPr lang="tr-TR" sz="2200" b="1" dirty="0"/>
              <a:t>, ışığın kaynağına bağlı olarak doğal ve yapay olmak üzere iki gruba ayrılmaktadır. </a:t>
            </a:r>
          </a:p>
          <a:p>
            <a:pPr marL="0" indent="0">
              <a:buNone/>
            </a:pPr>
            <a:r>
              <a:rPr lang="tr-TR" sz="2200" b="1" dirty="0"/>
              <a:t>Aydınlatmanın yapıldığı ortama göre de iç ve dış aydınlatma olmak üzere yine iki grupta ele alınmaktadır.</a:t>
            </a:r>
          </a:p>
          <a:p>
            <a:pPr marL="0" indent="0">
              <a:buNone/>
            </a:pPr>
            <a:endParaRPr lang="tr-TR" sz="2200" b="1" dirty="0"/>
          </a:p>
          <a:p>
            <a:pPr marL="0" indent="0">
              <a:buNone/>
            </a:pPr>
            <a:r>
              <a:rPr lang="tr-TR" sz="2200" b="1" dirty="0">
                <a:solidFill>
                  <a:srgbClr val="FFCC00"/>
                </a:solidFill>
              </a:rPr>
              <a:t>Doğal Aydınlatma: </a:t>
            </a:r>
            <a:r>
              <a:rPr lang="tr-TR" sz="2200" b="1" dirty="0"/>
              <a:t>Kapalı alanların doğal ışıkla aydınlatılması ve doğal ışığın en uygun şekilde yayılmasıyla ile ilgilidir. Doğal ışığı kapalı mekânlara doğrudan ya da dolaylı olarak içeri alan pencere, kapı gibi elemanlar sayesinde doğal ışık mekân içerisindeki kişinin algısına etki etmekte ve kişilere gerçekleştirecekleri eylemleri için yardımcı olmaktadır. </a:t>
            </a:r>
          </a:p>
        </p:txBody>
      </p:sp>
      <p:sp>
        <p:nvSpPr>
          <p:cNvPr id="2" name="Metin kutusu 1">
            <a:extLst>
              <a:ext uri="{FF2B5EF4-FFF2-40B4-BE49-F238E27FC236}">
                <a16:creationId xmlns:a16="http://schemas.microsoft.com/office/drawing/2014/main" id="{1510D1A1-6A3C-940E-496B-93DF365150C1}"/>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85007084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90EC8B-76FB-B219-DF6B-C82663F035C1}"/>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C41FB5FE-2DF2-F246-32F2-769ED2D6B116}"/>
              </a:ext>
            </a:extLst>
          </p:cNvPr>
          <p:cNvSpPr>
            <a:spLocks noGrp="1"/>
          </p:cNvSpPr>
          <p:nvPr>
            <p:ph idx="1"/>
          </p:nvPr>
        </p:nvSpPr>
        <p:spPr>
          <a:xfrm>
            <a:off x="457200" y="692696"/>
            <a:ext cx="8229600" cy="5400600"/>
          </a:xfrm>
        </p:spPr>
        <p:txBody>
          <a:bodyPr>
            <a:normAutofit/>
          </a:bodyPr>
          <a:lstStyle/>
          <a:p>
            <a:pPr marL="0" indent="0">
              <a:buNone/>
            </a:pPr>
            <a:r>
              <a:rPr lang="tr-TR" sz="2400" b="1" dirty="0">
                <a:solidFill>
                  <a:srgbClr val="FFCC00"/>
                </a:solidFill>
              </a:rPr>
              <a:t>1. Aydınlatma ve Görsel Konfor</a:t>
            </a:r>
          </a:p>
          <a:p>
            <a:pPr marL="0" indent="0">
              <a:buNone/>
            </a:pPr>
            <a:r>
              <a:rPr lang="tr-TR" sz="2200" b="1" dirty="0"/>
              <a:t>Genellikle yapay aydınlatma ile birlikte kullanılan doğal aydınlatma binaların yerleşimi, projelendirilmesi, mekân organizasyonu gibi birçok olguda tasarım etkeni olarak yer almaktadır.</a:t>
            </a:r>
          </a:p>
          <a:p>
            <a:pPr marL="0" indent="0">
              <a:buNone/>
            </a:pPr>
            <a:endParaRPr lang="tr-TR" sz="2200" b="1" dirty="0"/>
          </a:p>
          <a:p>
            <a:pPr marL="0" indent="0">
              <a:buNone/>
            </a:pPr>
            <a:r>
              <a:rPr lang="tr-TR" sz="2200" b="1" dirty="0"/>
              <a:t>Doğal ışık çevresel algımızda çok güçlü bir öğedir. </a:t>
            </a:r>
            <a:r>
              <a:rPr lang="tr-TR" sz="2200" b="1" dirty="0" err="1"/>
              <a:t>Kahn</a:t>
            </a:r>
            <a:r>
              <a:rPr lang="tr-TR" sz="2200" b="1" dirty="0"/>
              <a:t>, doğal ışık olmadan gerçek bir mimarlığın olmayacağını ısrarla vurgulamıştır.</a:t>
            </a:r>
          </a:p>
          <a:p>
            <a:pPr marL="0" indent="0">
              <a:buNone/>
            </a:pPr>
            <a:endParaRPr lang="tr-TR" sz="2200" b="1" dirty="0"/>
          </a:p>
          <a:p>
            <a:pPr marL="0" indent="0">
              <a:buNone/>
            </a:pPr>
            <a:r>
              <a:rPr lang="tr-TR" sz="2200" b="1" dirty="0"/>
              <a:t>Çevreyi algılamada asal alıcılarımız gözlerimizdir, bu nedenle çevreyi aydınlatan ışık kaynağımız çok büyük bir öneme sahiptir. Dokuların algılanması yapıya düşen ışığın kalitesine bağlıdır. Ayrıca, ışık güçlü</a:t>
            </a:r>
          </a:p>
          <a:p>
            <a:pPr marL="0" indent="0">
              <a:buNone/>
            </a:pPr>
            <a:r>
              <a:rPr lang="tr-TR" sz="2200" b="1" dirty="0"/>
              <a:t>psikolojik ve fizyolojik etkilere sahiptir (</a:t>
            </a:r>
            <a:r>
              <a:rPr lang="tr-TR" sz="2200" b="1" dirty="0" err="1"/>
              <a:t>Roth</a:t>
            </a:r>
            <a:r>
              <a:rPr lang="tr-TR" sz="2200" b="1" dirty="0"/>
              <a:t>, 2002).</a:t>
            </a:r>
          </a:p>
        </p:txBody>
      </p:sp>
      <p:sp>
        <p:nvSpPr>
          <p:cNvPr id="2" name="Metin kutusu 1">
            <a:extLst>
              <a:ext uri="{FF2B5EF4-FFF2-40B4-BE49-F238E27FC236}">
                <a16:creationId xmlns:a16="http://schemas.microsoft.com/office/drawing/2014/main" id="{A46B2591-5874-8C7C-E3B5-1CB10D99D960}"/>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202347673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BA11A-627A-0D19-3731-5216EC096F61}"/>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9AA4833C-C25C-BE14-09DD-560A0D3BCC08}"/>
              </a:ext>
            </a:extLst>
          </p:cNvPr>
          <p:cNvSpPr>
            <a:spLocks noGrp="1"/>
          </p:cNvSpPr>
          <p:nvPr>
            <p:ph idx="1"/>
          </p:nvPr>
        </p:nvSpPr>
        <p:spPr>
          <a:xfrm>
            <a:off x="457200" y="692696"/>
            <a:ext cx="8229600" cy="5400600"/>
          </a:xfrm>
        </p:spPr>
        <p:txBody>
          <a:bodyPr>
            <a:normAutofit lnSpcReduction="10000"/>
          </a:bodyPr>
          <a:lstStyle/>
          <a:p>
            <a:pPr marL="0" indent="0">
              <a:buNone/>
            </a:pPr>
            <a:r>
              <a:rPr lang="tr-TR" sz="2400" b="1" dirty="0">
                <a:solidFill>
                  <a:srgbClr val="FFCC00"/>
                </a:solidFill>
              </a:rPr>
              <a:t>1. Aydınlatma ve Görsel Konfor</a:t>
            </a:r>
          </a:p>
          <a:p>
            <a:pPr marL="0" indent="0">
              <a:buNone/>
            </a:pPr>
            <a:r>
              <a:rPr lang="tr-TR" sz="2200" b="1" dirty="0"/>
              <a:t>Okullarda gün ışığından yararlanılması, zamanının büyük bölümünü okulda geçiren çocuklar için, zihinsel etkinlik ve psikolojik açıdan önem taşımaktadır. </a:t>
            </a:r>
          </a:p>
          <a:p>
            <a:pPr marL="0" indent="0">
              <a:buNone/>
            </a:pPr>
            <a:r>
              <a:rPr lang="tr-TR" sz="2200" b="1" dirty="0"/>
              <a:t>Murphy ve </a:t>
            </a:r>
            <a:r>
              <a:rPr lang="tr-TR" sz="2200" b="1" dirty="0" err="1"/>
              <a:t>Thorne</a:t>
            </a:r>
            <a:r>
              <a:rPr lang="tr-TR" sz="2200" b="1" dirty="0"/>
              <a:t>(2010), iyi gün ışığı alan sınıflarda çocukların matematik çalışmasında % 20, okumada ise% 26 oranında daha hızlı olduklarını ifade etmektedir (Murphy ve </a:t>
            </a:r>
            <a:r>
              <a:rPr lang="tr-TR" sz="2200" b="1" dirty="0" err="1"/>
              <a:t>Thorne</a:t>
            </a:r>
            <a:r>
              <a:rPr lang="tr-TR" sz="2200" b="1" dirty="0"/>
              <a:t>, 2010).</a:t>
            </a:r>
          </a:p>
          <a:p>
            <a:pPr marL="0" indent="0">
              <a:buNone/>
            </a:pPr>
            <a:r>
              <a:rPr lang="tr-TR" sz="2200" b="1" dirty="0"/>
              <a:t>Bir stres hormonu olan kortizol, gün boyunca yüksek veya düşük seviyedeki günışığıyla ilişkilendirilmektedir. Bu durum, İsveç’te ilkokul öğrencileriyle yapılan bir araştırmaya göre kortizolün konsantrasyonu desteklediği ve odaklanmayı arttırdığı görülmektedir. </a:t>
            </a:r>
          </a:p>
          <a:p>
            <a:pPr marL="0" indent="0">
              <a:buNone/>
            </a:pPr>
            <a:r>
              <a:rPr lang="tr-TR" sz="2200" b="1" dirty="0"/>
              <a:t>Hem çok fazla hem de çok az kortizol öğrencilerin konsantrasyonunu, büyümelerini, hormonlarını ve derslere devamları olumsuz yönde etkilemektedir (</a:t>
            </a:r>
            <a:r>
              <a:rPr lang="tr-TR" sz="2200" b="1" dirty="0" err="1"/>
              <a:t>Boubekri</a:t>
            </a:r>
            <a:r>
              <a:rPr lang="tr-TR" sz="2200" b="1" dirty="0"/>
              <a:t>, 2007).</a:t>
            </a:r>
          </a:p>
        </p:txBody>
      </p:sp>
      <p:sp>
        <p:nvSpPr>
          <p:cNvPr id="2" name="Metin kutusu 1">
            <a:extLst>
              <a:ext uri="{FF2B5EF4-FFF2-40B4-BE49-F238E27FC236}">
                <a16:creationId xmlns:a16="http://schemas.microsoft.com/office/drawing/2014/main" id="{3B219D52-7378-4D57-073D-5DBD06AC3F96}"/>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411491597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299B0-0EBF-B9DD-DA3D-9FBD673865E8}"/>
            </a:ext>
          </a:extLst>
        </p:cNvPr>
        <p:cNvGrpSpPr/>
        <p:nvPr/>
      </p:nvGrpSpPr>
      <p:grpSpPr>
        <a:xfrm>
          <a:off x="0" y="0"/>
          <a:ext cx="0" cy="0"/>
          <a:chOff x="0" y="0"/>
          <a:chExt cx="0" cy="0"/>
        </a:xfrm>
      </p:grpSpPr>
      <p:sp>
        <p:nvSpPr>
          <p:cNvPr id="5" name="İçerik Yer Tutucusu 4">
            <a:extLst>
              <a:ext uri="{FF2B5EF4-FFF2-40B4-BE49-F238E27FC236}">
                <a16:creationId xmlns:a16="http://schemas.microsoft.com/office/drawing/2014/main" id="{B162E580-F8B8-172C-AF7B-6F6800339598}"/>
              </a:ext>
            </a:extLst>
          </p:cNvPr>
          <p:cNvSpPr>
            <a:spLocks noGrp="1"/>
          </p:cNvSpPr>
          <p:nvPr>
            <p:ph idx="1"/>
          </p:nvPr>
        </p:nvSpPr>
        <p:spPr>
          <a:xfrm>
            <a:off x="457200" y="692696"/>
            <a:ext cx="8229600" cy="5400600"/>
          </a:xfrm>
        </p:spPr>
        <p:txBody>
          <a:bodyPr>
            <a:normAutofit/>
          </a:bodyPr>
          <a:lstStyle/>
          <a:p>
            <a:pPr marL="0" indent="0">
              <a:buNone/>
            </a:pPr>
            <a:r>
              <a:rPr lang="tr-TR" sz="2400" b="1" dirty="0">
                <a:solidFill>
                  <a:srgbClr val="FFCC00"/>
                </a:solidFill>
              </a:rPr>
              <a:t>1. Aydınlatma ve Görsel Konfor</a:t>
            </a:r>
          </a:p>
          <a:p>
            <a:pPr marL="0" indent="0">
              <a:buNone/>
            </a:pPr>
            <a:r>
              <a:rPr lang="tr-TR" sz="2200" b="1" dirty="0"/>
              <a:t>• Bina doğu-batı ekseni boyunca uzatılmış olmalıdır. Gün ışığı için bırakılan açıklıklar gün ışığının yaygın olduğu kuzey yönünde ve kışın ve yazın gün ışığını kontrol etmenin nispeten kolay olduğu güney yönüne yerleştirilebilir.</a:t>
            </a:r>
          </a:p>
          <a:p>
            <a:pPr marL="0" indent="0">
              <a:buNone/>
            </a:pPr>
            <a:r>
              <a:rPr lang="tr-TR" sz="2200" b="1" dirty="0"/>
              <a:t>• Açıklıklar duvarlardaki belirli seviyelerdeki yüksekliklere veya gün ışığının dağılımını iyi duruma getirecek uzun yan camlara yerleştirilir. Böylece alana daha derin bir ışık sağlanabilir.</a:t>
            </a:r>
          </a:p>
          <a:p>
            <a:pPr marL="0" indent="0">
              <a:buNone/>
            </a:pPr>
            <a:r>
              <a:rPr lang="tr-TR" sz="2200" b="1" dirty="0"/>
              <a:t>• İki farklı yönden gelen gün ışığını almak, parlama rahatsızlığı oranını azaltmakta ve gün ışığı dağılımını eşitlemektedir.</a:t>
            </a:r>
          </a:p>
          <a:p>
            <a:pPr marL="0" indent="0">
              <a:buNone/>
            </a:pPr>
            <a:r>
              <a:rPr lang="tr-TR" sz="2200" b="1" dirty="0"/>
              <a:t>• Derslikteki gün ışığını kontrol etmek için dolaylı gün ışığı kullanılmalıdır. Mekâna gelen doğrudan gün ışığı parlamaya ve rahatsızlığa neden olabilir (</a:t>
            </a:r>
            <a:r>
              <a:rPr lang="tr-TR" sz="2200" b="1" dirty="0" err="1"/>
              <a:t>Boubekri</a:t>
            </a:r>
            <a:r>
              <a:rPr lang="tr-TR" sz="2200" b="1" dirty="0"/>
              <a:t>, 2007).</a:t>
            </a:r>
          </a:p>
        </p:txBody>
      </p:sp>
      <p:sp>
        <p:nvSpPr>
          <p:cNvPr id="2" name="Metin kutusu 1">
            <a:extLst>
              <a:ext uri="{FF2B5EF4-FFF2-40B4-BE49-F238E27FC236}">
                <a16:creationId xmlns:a16="http://schemas.microsoft.com/office/drawing/2014/main" id="{5F0FBFE8-A97A-F003-DC02-6C538A7C12C2}"/>
              </a:ext>
            </a:extLst>
          </p:cNvPr>
          <p:cNvSpPr txBox="1"/>
          <p:nvPr/>
        </p:nvSpPr>
        <p:spPr>
          <a:xfrm>
            <a:off x="0" y="6525344"/>
            <a:ext cx="3222104" cy="307777"/>
          </a:xfrm>
          <a:prstGeom prst="rect">
            <a:avLst/>
          </a:prstGeom>
          <a:noFill/>
        </p:spPr>
        <p:txBody>
          <a:bodyPr wrap="square">
            <a:spAutoFit/>
          </a:bodyPr>
          <a:lstStyle/>
          <a:p>
            <a:r>
              <a:rPr lang="tr-TR" sz="1400" b="1" dirty="0">
                <a:solidFill>
                  <a:schemeClr val="bg1"/>
                </a:solidFill>
              </a:rPr>
              <a:t>MIM416 - EĞİTİM YAPILARI TASARIMI</a:t>
            </a:r>
            <a:endParaRPr lang="tr-TR" sz="1400" dirty="0">
              <a:solidFill>
                <a:schemeClr val="bg1"/>
              </a:solidFill>
            </a:endParaRPr>
          </a:p>
        </p:txBody>
      </p:sp>
    </p:spTree>
    <p:extLst>
      <p:ext uri="{BB962C8B-B14F-4D97-AF65-F5344CB8AC3E}">
        <p14:creationId xmlns:p14="http://schemas.microsoft.com/office/powerpoint/2010/main" val="3483702461"/>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114</TotalTime>
  <Words>11251</Words>
  <Application>Microsoft Office PowerPoint</Application>
  <PresentationFormat>On-screen Show (4:3)</PresentationFormat>
  <Paragraphs>1051</Paragraphs>
  <Slides>172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172</vt:i4>
      </vt:variant>
    </vt:vector>
  </HeadingPairs>
  <TitlesOfParts>
    <vt:vector size="177" baseType="lpstr">
      <vt:lpstr>Aptos</vt:lpstr>
      <vt:lpstr>Arial</vt:lpstr>
      <vt:lpstr>Calibri</vt:lpstr>
      <vt:lpstr>Symbol</vt:lpstr>
      <vt:lpstr>Ofis Teması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Dinlediğiniz İçin Teşekkürler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Gökce</dc:creator>
  <cp:lastModifiedBy>Semiha İsmailoğlu</cp:lastModifiedBy>
  <cp:revision>27</cp:revision>
  <dcterms:created xsi:type="dcterms:W3CDTF">2018-11-06T06:51:16Z</dcterms:created>
  <dcterms:modified xsi:type="dcterms:W3CDTF">2025-06-11T11:19:58Z</dcterms:modified>
</cp:coreProperties>
</file>