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76" r:id="rId4"/>
    <p:sldMasterId id="2147483690" r:id="rId5"/>
  </p:sldMasterIdLst>
  <p:notesMasterIdLst>
    <p:notesMasterId r:id="rId51"/>
  </p:notesMasterIdLst>
  <p:sldIdLst>
    <p:sldId id="256" r:id="rId6"/>
    <p:sldId id="359" r:id="rId7"/>
    <p:sldId id="257" r:id="rId8"/>
    <p:sldId id="258" r:id="rId9"/>
    <p:sldId id="259" r:id="rId10"/>
    <p:sldId id="262" r:id="rId11"/>
    <p:sldId id="264" r:id="rId12"/>
    <p:sldId id="265" r:id="rId13"/>
    <p:sldId id="269" r:id="rId14"/>
    <p:sldId id="270" r:id="rId15"/>
    <p:sldId id="274" r:id="rId16"/>
    <p:sldId id="271" r:id="rId17"/>
    <p:sldId id="273" r:id="rId18"/>
    <p:sldId id="272" r:id="rId19"/>
    <p:sldId id="276" r:id="rId20"/>
    <p:sldId id="278" r:id="rId21"/>
    <p:sldId id="360" r:id="rId22"/>
    <p:sldId id="279" r:id="rId23"/>
    <p:sldId id="281" r:id="rId24"/>
    <p:sldId id="328" r:id="rId25"/>
    <p:sldId id="329" r:id="rId26"/>
    <p:sldId id="330" r:id="rId27"/>
    <p:sldId id="331" r:id="rId28"/>
    <p:sldId id="332" r:id="rId29"/>
    <p:sldId id="333" r:id="rId30"/>
    <p:sldId id="334" r:id="rId31"/>
    <p:sldId id="336" r:id="rId32"/>
    <p:sldId id="337" r:id="rId33"/>
    <p:sldId id="338" r:id="rId34"/>
    <p:sldId id="361" r:id="rId35"/>
    <p:sldId id="349" r:id="rId36"/>
    <p:sldId id="340" r:id="rId37"/>
    <p:sldId id="342" r:id="rId38"/>
    <p:sldId id="343" r:id="rId39"/>
    <p:sldId id="344" r:id="rId40"/>
    <p:sldId id="346" r:id="rId41"/>
    <p:sldId id="348" r:id="rId42"/>
    <p:sldId id="362" r:id="rId43"/>
    <p:sldId id="350" r:id="rId44"/>
    <p:sldId id="351" r:id="rId45"/>
    <p:sldId id="353" r:id="rId46"/>
    <p:sldId id="355" r:id="rId47"/>
    <p:sldId id="357" r:id="rId48"/>
    <p:sldId id="358" r:id="rId49"/>
    <p:sldId id="321" r:id="rId5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61C34B-2E62-4FC2-9B5C-239EE021BEE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4F9451ED-BF7B-4C71-8E29-4FF9B7EC6D1E}">
      <dgm:prSet phldrT="[Metin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MCV’ ye göre sık karşılaşılan anemi sebepleri</a:t>
          </a:r>
        </a:p>
      </dgm:t>
    </dgm:pt>
    <dgm:pt modelId="{EBB9E7F0-898B-4085-870F-EE4E0E49F51F}" type="parTrans" cxnId="{E3AD1BA0-1E85-48E5-A085-9B7F85744C8E}">
      <dgm:prSet/>
      <dgm:spPr/>
      <dgm:t>
        <a:bodyPr/>
        <a:lstStyle/>
        <a:p>
          <a:endParaRPr lang="tr-TR"/>
        </a:p>
      </dgm:t>
    </dgm:pt>
    <dgm:pt modelId="{929C77A9-33AC-426A-89CB-1E9600E6A198}" type="sibTrans" cxnId="{E3AD1BA0-1E85-48E5-A085-9B7F85744C8E}">
      <dgm:prSet/>
      <dgm:spPr/>
      <dgm:t>
        <a:bodyPr/>
        <a:lstStyle/>
        <a:p>
          <a:endParaRPr lang="tr-TR"/>
        </a:p>
      </dgm:t>
    </dgm:pt>
    <dgm:pt modelId="{7ED914E9-63D9-4AAE-A1EA-4A1B8658509A}">
      <dgm:prSet phldrT="[Metin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tr-TR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MCV&lt; 80 </a:t>
          </a:r>
          <a:r>
            <a:rPr lang="tr-TR" sz="1800" b="1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800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r>
            <a:rPr lang="tr-TR" sz="18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Talasemi</a:t>
          </a:r>
          <a:endParaRPr lang="tr-TR" sz="18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Kronik hastalık anemisi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Kurşun intoksikasyonu</a:t>
          </a:r>
        </a:p>
        <a:p>
          <a:r>
            <a:rPr lang="tr-TR" sz="18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Sideroblastik</a:t>
          </a:r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anemi</a:t>
          </a:r>
        </a:p>
      </dgm:t>
    </dgm:pt>
    <dgm:pt modelId="{AFD339F4-1E1A-42FE-9ED0-B8325CEAC178}" type="parTrans" cxnId="{5963621E-838C-4E35-9776-6A3981424AF4}">
      <dgm:prSet/>
      <dgm:spPr/>
      <dgm:t>
        <a:bodyPr/>
        <a:lstStyle/>
        <a:p>
          <a:endParaRPr lang="tr-TR"/>
        </a:p>
      </dgm:t>
    </dgm:pt>
    <dgm:pt modelId="{A3B7BFE4-FE47-4E7F-A69B-935ED17066ED}" type="sibTrans" cxnId="{5963621E-838C-4E35-9776-6A3981424AF4}">
      <dgm:prSet/>
      <dgm:spPr/>
      <dgm:t>
        <a:bodyPr/>
        <a:lstStyle/>
        <a:p>
          <a:endParaRPr lang="tr-TR"/>
        </a:p>
      </dgm:t>
    </dgm:pt>
    <dgm:pt modelId="{5279CF56-D107-4581-A40E-683CD0EDA95D}">
      <dgm:prSet phldrT="[Metin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tr-TR" sz="1600" dirty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6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endParaRPr lang="tr-TR" sz="1600" dirty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6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6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6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 80-100 </a:t>
          </a:r>
          <a:r>
            <a:rPr lang="tr-TR" sz="1800" b="1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Kronik  hastalık anemisi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 kullanımı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Karaciğer hastalığı/ alkol kullanımı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Hemoliz</a:t>
          </a:r>
        </a:p>
        <a:p>
          <a:r>
            <a:rPr lang="tr-TR" sz="18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Hipotirodizm</a:t>
          </a:r>
          <a:endParaRPr lang="tr-TR" sz="18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800" dirty="0"/>
        </a:p>
        <a:p>
          <a:endParaRPr lang="tr-TR" sz="1800" dirty="0"/>
        </a:p>
        <a:p>
          <a:endParaRPr lang="tr-TR" sz="1800" dirty="0"/>
        </a:p>
        <a:p>
          <a:endParaRPr lang="tr-TR" sz="1300" dirty="0"/>
        </a:p>
        <a:p>
          <a:endParaRPr lang="tr-TR" sz="1300" dirty="0"/>
        </a:p>
        <a:p>
          <a:endParaRPr lang="tr-TR" sz="1300" dirty="0"/>
        </a:p>
        <a:p>
          <a:endParaRPr lang="tr-TR" sz="1300" dirty="0"/>
        </a:p>
      </dgm:t>
    </dgm:pt>
    <dgm:pt modelId="{11CA5711-E930-4BE0-AFF4-BDA7BB70199F}" type="parTrans" cxnId="{4716C3EB-21CB-4CD3-AC2C-B19B24E6A8C3}">
      <dgm:prSet/>
      <dgm:spPr/>
      <dgm:t>
        <a:bodyPr/>
        <a:lstStyle/>
        <a:p>
          <a:endParaRPr lang="tr-TR"/>
        </a:p>
      </dgm:t>
    </dgm:pt>
    <dgm:pt modelId="{4465D74A-49DA-4ECC-9380-5E7DAE5EB8F0}" type="sibTrans" cxnId="{4716C3EB-21CB-4CD3-AC2C-B19B24E6A8C3}">
      <dgm:prSet/>
      <dgm:spPr/>
      <dgm:t>
        <a:bodyPr/>
        <a:lstStyle/>
        <a:p>
          <a:endParaRPr lang="tr-TR"/>
        </a:p>
      </dgm:t>
    </dgm:pt>
    <dgm:pt modelId="{B7188A42-1683-4C69-B1BB-719982B2A34F}">
      <dgm:prSet phldrT="[Metin]"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tr-TR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MCV&gt; 100 </a:t>
          </a:r>
          <a:r>
            <a:rPr lang="tr-TR" sz="1800" b="1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tr-TR" sz="18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 kullanımı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Karaciğer hastalığı/ alkol kullanımı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Hipotiroidizm</a:t>
          </a:r>
        </a:p>
        <a:p>
          <a:r>
            <a:rPr lang="tr-TR" sz="18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yüksekliği</a:t>
          </a:r>
        </a:p>
        <a:p>
          <a:r>
            <a:rPr 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MDS</a:t>
          </a:r>
        </a:p>
        <a:p>
          <a:endParaRPr lang="tr-TR" sz="1400" dirty="0"/>
        </a:p>
        <a:p>
          <a:endParaRPr lang="tr-TR" sz="1400" dirty="0"/>
        </a:p>
        <a:p>
          <a:endParaRPr lang="tr-TR" sz="1400" dirty="0"/>
        </a:p>
      </dgm:t>
    </dgm:pt>
    <dgm:pt modelId="{88A3B3CC-895E-475C-B7ED-C4DFD7A3AEA0}" type="parTrans" cxnId="{7B3B4340-3C18-482A-BDDE-03A968F1B1BB}">
      <dgm:prSet/>
      <dgm:spPr/>
      <dgm:t>
        <a:bodyPr/>
        <a:lstStyle/>
        <a:p>
          <a:endParaRPr lang="tr-TR"/>
        </a:p>
      </dgm:t>
    </dgm:pt>
    <dgm:pt modelId="{4632C2D7-91EC-429A-9035-14EAFA519906}" type="sibTrans" cxnId="{7B3B4340-3C18-482A-BDDE-03A968F1B1BB}">
      <dgm:prSet/>
      <dgm:spPr/>
      <dgm:t>
        <a:bodyPr/>
        <a:lstStyle/>
        <a:p>
          <a:endParaRPr lang="tr-TR"/>
        </a:p>
      </dgm:t>
    </dgm:pt>
    <dgm:pt modelId="{53D321B8-9327-4D53-99D5-A3684B421C32}" type="pres">
      <dgm:prSet presAssocID="{CE61C34B-2E62-4FC2-9B5C-239EE021BE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75AC2BB-7509-47FC-9E20-27DAF2934AA4}" type="pres">
      <dgm:prSet presAssocID="{4F9451ED-BF7B-4C71-8E29-4FF9B7EC6D1E}" presName="hierRoot1" presStyleCnt="0">
        <dgm:presLayoutVars>
          <dgm:hierBranch val="init"/>
        </dgm:presLayoutVars>
      </dgm:prSet>
      <dgm:spPr/>
    </dgm:pt>
    <dgm:pt modelId="{6B2F95D1-F875-45FF-AB58-67E5DEB4CF00}" type="pres">
      <dgm:prSet presAssocID="{4F9451ED-BF7B-4C71-8E29-4FF9B7EC6D1E}" presName="rootComposite1" presStyleCnt="0"/>
      <dgm:spPr/>
    </dgm:pt>
    <dgm:pt modelId="{A1D11BF1-3678-4A28-BC61-6B600F99AAA6}" type="pres">
      <dgm:prSet presAssocID="{4F9451ED-BF7B-4C71-8E29-4FF9B7EC6D1E}" presName="rootText1" presStyleLbl="node0" presStyleIdx="0" presStyleCnt="1" custScaleX="401429">
        <dgm:presLayoutVars>
          <dgm:chPref val="3"/>
        </dgm:presLayoutVars>
      </dgm:prSet>
      <dgm:spPr/>
    </dgm:pt>
    <dgm:pt modelId="{C815BDEE-A9D4-4995-AB2A-8AB3198F46BB}" type="pres">
      <dgm:prSet presAssocID="{4F9451ED-BF7B-4C71-8E29-4FF9B7EC6D1E}" presName="rootConnector1" presStyleLbl="node1" presStyleIdx="0" presStyleCnt="0"/>
      <dgm:spPr/>
    </dgm:pt>
    <dgm:pt modelId="{2428B079-512A-41EF-AE82-8CBD86E3B458}" type="pres">
      <dgm:prSet presAssocID="{4F9451ED-BF7B-4C71-8E29-4FF9B7EC6D1E}" presName="hierChild2" presStyleCnt="0"/>
      <dgm:spPr/>
    </dgm:pt>
    <dgm:pt modelId="{91493AD2-A027-45B9-9D65-0BB423976435}" type="pres">
      <dgm:prSet presAssocID="{AFD339F4-1E1A-42FE-9ED0-B8325CEAC178}" presName="Name37" presStyleLbl="parChTrans1D2" presStyleIdx="0" presStyleCnt="3"/>
      <dgm:spPr/>
    </dgm:pt>
    <dgm:pt modelId="{0642A880-7D1F-40A3-A338-C593C954EDF5}" type="pres">
      <dgm:prSet presAssocID="{7ED914E9-63D9-4AAE-A1EA-4A1B8658509A}" presName="hierRoot2" presStyleCnt="0">
        <dgm:presLayoutVars>
          <dgm:hierBranch val="init"/>
        </dgm:presLayoutVars>
      </dgm:prSet>
      <dgm:spPr/>
    </dgm:pt>
    <dgm:pt modelId="{C958E7ED-A08E-4234-AD01-F2B7195D4991}" type="pres">
      <dgm:prSet presAssocID="{7ED914E9-63D9-4AAE-A1EA-4A1B8658509A}" presName="rootComposite" presStyleCnt="0"/>
      <dgm:spPr/>
    </dgm:pt>
    <dgm:pt modelId="{973D79EA-7496-47F1-A357-25DAFE565D12}" type="pres">
      <dgm:prSet presAssocID="{7ED914E9-63D9-4AAE-A1EA-4A1B8658509A}" presName="rootText" presStyleLbl="node2" presStyleIdx="0" presStyleCnt="3" custScaleX="143979" custScaleY="292276">
        <dgm:presLayoutVars>
          <dgm:chPref val="3"/>
        </dgm:presLayoutVars>
      </dgm:prSet>
      <dgm:spPr/>
    </dgm:pt>
    <dgm:pt modelId="{9D6ABF7B-A667-449F-968C-C97D0D703929}" type="pres">
      <dgm:prSet presAssocID="{7ED914E9-63D9-4AAE-A1EA-4A1B8658509A}" presName="rootConnector" presStyleLbl="node2" presStyleIdx="0" presStyleCnt="3"/>
      <dgm:spPr/>
    </dgm:pt>
    <dgm:pt modelId="{A4BA28F1-39F9-41B9-A731-7CCFBB43B625}" type="pres">
      <dgm:prSet presAssocID="{7ED914E9-63D9-4AAE-A1EA-4A1B8658509A}" presName="hierChild4" presStyleCnt="0"/>
      <dgm:spPr/>
    </dgm:pt>
    <dgm:pt modelId="{176475DE-F50E-44BD-9234-C35259141E6C}" type="pres">
      <dgm:prSet presAssocID="{7ED914E9-63D9-4AAE-A1EA-4A1B8658509A}" presName="hierChild5" presStyleCnt="0"/>
      <dgm:spPr/>
    </dgm:pt>
    <dgm:pt modelId="{D60F5647-533C-4731-8B32-A4DD2207EB17}" type="pres">
      <dgm:prSet presAssocID="{11CA5711-E930-4BE0-AFF4-BDA7BB70199F}" presName="Name37" presStyleLbl="parChTrans1D2" presStyleIdx="1" presStyleCnt="3"/>
      <dgm:spPr/>
    </dgm:pt>
    <dgm:pt modelId="{AE8911B9-DC80-4211-8D50-834C951A6541}" type="pres">
      <dgm:prSet presAssocID="{5279CF56-D107-4581-A40E-683CD0EDA95D}" presName="hierRoot2" presStyleCnt="0">
        <dgm:presLayoutVars>
          <dgm:hierBranch val="init"/>
        </dgm:presLayoutVars>
      </dgm:prSet>
      <dgm:spPr/>
    </dgm:pt>
    <dgm:pt modelId="{88680383-25F9-4398-85D9-6DCBEE0572AB}" type="pres">
      <dgm:prSet presAssocID="{5279CF56-D107-4581-A40E-683CD0EDA95D}" presName="rootComposite" presStyleCnt="0"/>
      <dgm:spPr/>
    </dgm:pt>
    <dgm:pt modelId="{66091D6B-E0C1-49FF-A387-D43C5F084E00}" type="pres">
      <dgm:prSet presAssocID="{5279CF56-D107-4581-A40E-683CD0EDA95D}" presName="rootText" presStyleLbl="node2" presStyleIdx="1" presStyleCnt="3" custScaleX="152038" custScaleY="376608">
        <dgm:presLayoutVars>
          <dgm:chPref val="3"/>
        </dgm:presLayoutVars>
      </dgm:prSet>
      <dgm:spPr/>
    </dgm:pt>
    <dgm:pt modelId="{707A40F9-735D-48E5-8F62-20E34F6E1EB1}" type="pres">
      <dgm:prSet presAssocID="{5279CF56-D107-4581-A40E-683CD0EDA95D}" presName="rootConnector" presStyleLbl="node2" presStyleIdx="1" presStyleCnt="3"/>
      <dgm:spPr/>
    </dgm:pt>
    <dgm:pt modelId="{4A4EFC6C-31B8-4F1C-8AE2-B8EDF0E6F41A}" type="pres">
      <dgm:prSet presAssocID="{5279CF56-D107-4581-A40E-683CD0EDA95D}" presName="hierChild4" presStyleCnt="0"/>
      <dgm:spPr/>
    </dgm:pt>
    <dgm:pt modelId="{79A9334C-823A-4CC7-88C5-8BC342612C8E}" type="pres">
      <dgm:prSet presAssocID="{5279CF56-D107-4581-A40E-683CD0EDA95D}" presName="hierChild5" presStyleCnt="0"/>
      <dgm:spPr/>
    </dgm:pt>
    <dgm:pt modelId="{FF86D13C-9C64-4979-90FA-C2F432EC3866}" type="pres">
      <dgm:prSet presAssocID="{88A3B3CC-895E-475C-B7ED-C4DFD7A3AEA0}" presName="Name37" presStyleLbl="parChTrans1D2" presStyleIdx="2" presStyleCnt="3"/>
      <dgm:spPr/>
    </dgm:pt>
    <dgm:pt modelId="{A6F13FF1-714D-4041-A8FA-F5ABBEEE2781}" type="pres">
      <dgm:prSet presAssocID="{B7188A42-1683-4C69-B1BB-719982B2A34F}" presName="hierRoot2" presStyleCnt="0">
        <dgm:presLayoutVars>
          <dgm:hierBranch val="init"/>
        </dgm:presLayoutVars>
      </dgm:prSet>
      <dgm:spPr/>
    </dgm:pt>
    <dgm:pt modelId="{C9438A80-B92F-4EFE-9F67-CBCF7E40FB9B}" type="pres">
      <dgm:prSet presAssocID="{B7188A42-1683-4C69-B1BB-719982B2A34F}" presName="rootComposite" presStyleCnt="0"/>
      <dgm:spPr/>
    </dgm:pt>
    <dgm:pt modelId="{274546F4-F5D7-4F37-BEB0-E78951B0199F}" type="pres">
      <dgm:prSet presAssocID="{B7188A42-1683-4C69-B1BB-719982B2A34F}" presName="rootText" presStyleLbl="node2" presStyleIdx="2" presStyleCnt="3" custScaleX="128815" custScaleY="337595">
        <dgm:presLayoutVars>
          <dgm:chPref val="3"/>
        </dgm:presLayoutVars>
      </dgm:prSet>
      <dgm:spPr/>
    </dgm:pt>
    <dgm:pt modelId="{3D9B0795-15E7-4F5A-96C3-77E56FF0E5D2}" type="pres">
      <dgm:prSet presAssocID="{B7188A42-1683-4C69-B1BB-719982B2A34F}" presName="rootConnector" presStyleLbl="node2" presStyleIdx="2" presStyleCnt="3"/>
      <dgm:spPr/>
    </dgm:pt>
    <dgm:pt modelId="{E49AD71B-E147-4BF7-9E46-C5A1396CB574}" type="pres">
      <dgm:prSet presAssocID="{B7188A42-1683-4C69-B1BB-719982B2A34F}" presName="hierChild4" presStyleCnt="0"/>
      <dgm:spPr/>
    </dgm:pt>
    <dgm:pt modelId="{468F4C39-E18E-4EBA-8672-10BD168D4286}" type="pres">
      <dgm:prSet presAssocID="{B7188A42-1683-4C69-B1BB-719982B2A34F}" presName="hierChild5" presStyleCnt="0"/>
      <dgm:spPr/>
    </dgm:pt>
    <dgm:pt modelId="{A8BFD791-2084-4058-8C28-47D26B4C63BD}" type="pres">
      <dgm:prSet presAssocID="{4F9451ED-BF7B-4C71-8E29-4FF9B7EC6D1E}" presName="hierChild3" presStyleCnt="0"/>
      <dgm:spPr/>
    </dgm:pt>
  </dgm:ptLst>
  <dgm:cxnLst>
    <dgm:cxn modelId="{5C6AFA04-ACBD-48E5-8FDE-9EACB21F2C98}" type="presOf" srcId="{7ED914E9-63D9-4AAE-A1EA-4A1B8658509A}" destId="{973D79EA-7496-47F1-A357-25DAFE565D12}" srcOrd="0" destOrd="0" presId="urn:microsoft.com/office/officeart/2005/8/layout/orgChart1"/>
    <dgm:cxn modelId="{8CFB3B11-1008-4041-BD36-77548D389772}" type="presOf" srcId="{7ED914E9-63D9-4AAE-A1EA-4A1B8658509A}" destId="{9D6ABF7B-A667-449F-968C-C97D0D703929}" srcOrd="1" destOrd="0" presId="urn:microsoft.com/office/officeart/2005/8/layout/orgChart1"/>
    <dgm:cxn modelId="{0249FB11-9504-4572-BB75-65B77903F4E2}" type="presOf" srcId="{B7188A42-1683-4C69-B1BB-719982B2A34F}" destId="{274546F4-F5D7-4F37-BEB0-E78951B0199F}" srcOrd="0" destOrd="0" presId="urn:microsoft.com/office/officeart/2005/8/layout/orgChart1"/>
    <dgm:cxn modelId="{5963621E-838C-4E35-9776-6A3981424AF4}" srcId="{4F9451ED-BF7B-4C71-8E29-4FF9B7EC6D1E}" destId="{7ED914E9-63D9-4AAE-A1EA-4A1B8658509A}" srcOrd="0" destOrd="0" parTransId="{AFD339F4-1E1A-42FE-9ED0-B8325CEAC178}" sibTransId="{A3B7BFE4-FE47-4E7F-A69B-935ED17066ED}"/>
    <dgm:cxn modelId="{9DF8AE2C-8FEE-4BC1-995C-DDAA2B857E44}" type="presOf" srcId="{88A3B3CC-895E-475C-B7ED-C4DFD7A3AEA0}" destId="{FF86D13C-9C64-4979-90FA-C2F432EC3866}" srcOrd="0" destOrd="0" presId="urn:microsoft.com/office/officeart/2005/8/layout/orgChart1"/>
    <dgm:cxn modelId="{7B3B4340-3C18-482A-BDDE-03A968F1B1BB}" srcId="{4F9451ED-BF7B-4C71-8E29-4FF9B7EC6D1E}" destId="{B7188A42-1683-4C69-B1BB-719982B2A34F}" srcOrd="2" destOrd="0" parTransId="{88A3B3CC-895E-475C-B7ED-C4DFD7A3AEA0}" sibTransId="{4632C2D7-91EC-429A-9035-14EAFA519906}"/>
    <dgm:cxn modelId="{DE7F5261-94F3-4167-8898-958B1468F13A}" type="presOf" srcId="{AFD339F4-1E1A-42FE-9ED0-B8325CEAC178}" destId="{91493AD2-A027-45B9-9D65-0BB423976435}" srcOrd="0" destOrd="0" presId="urn:microsoft.com/office/officeart/2005/8/layout/orgChart1"/>
    <dgm:cxn modelId="{69BD2062-7B96-4378-8682-0CCEF3174B2E}" type="presOf" srcId="{5279CF56-D107-4581-A40E-683CD0EDA95D}" destId="{707A40F9-735D-48E5-8F62-20E34F6E1EB1}" srcOrd="1" destOrd="0" presId="urn:microsoft.com/office/officeart/2005/8/layout/orgChart1"/>
    <dgm:cxn modelId="{A69B5472-BA5B-4D9D-9E2D-190CD7A2116A}" type="presOf" srcId="{5279CF56-D107-4581-A40E-683CD0EDA95D}" destId="{66091D6B-E0C1-49FF-A387-D43C5F084E00}" srcOrd="0" destOrd="0" presId="urn:microsoft.com/office/officeart/2005/8/layout/orgChart1"/>
    <dgm:cxn modelId="{E0760173-0F10-4140-95A3-D9EC2B4B4988}" type="presOf" srcId="{CE61C34B-2E62-4FC2-9B5C-239EE021BEE1}" destId="{53D321B8-9327-4D53-99D5-A3684B421C32}" srcOrd="0" destOrd="0" presId="urn:microsoft.com/office/officeart/2005/8/layout/orgChart1"/>
    <dgm:cxn modelId="{353AFE58-375D-4189-BAA1-CDC711B4E091}" type="presOf" srcId="{4F9451ED-BF7B-4C71-8E29-4FF9B7EC6D1E}" destId="{C815BDEE-A9D4-4995-AB2A-8AB3198F46BB}" srcOrd="1" destOrd="0" presId="urn:microsoft.com/office/officeart/2005/8/layout/orgChart1"/>
    <dgm:cxn modelId="{CF218D9F-186A-4A56-AF77-B4F5217F8105}" type="presOf" srcId="{B7188A42-1683-4C69-B1BB-719982B2A34F}" destId="{3D9B0795-15E7-4F5A-96C3-77E56FF0E5D2}" srcOrd="1" destOrd="0" presId="urn:microsoft.com/office/officeart/2005/8/layout/orgChart1"/>
    <dgm:cxn modelId="{E3AD1BA0-1E85-48E5-A085-9B7F85744C8E}" srcId="{CE61C34B-2E62-4FC2-9B5C-239EE021BEE1}" destId="{4F9451ED-BF7B-4C71-8E29-4FF9B7EC6D1E}" srcOrd="0" destOrd="0" parTransId="{EBB9E7F0-898B-4085-870F-EE4E0E49F51F}" sibTransId="{929C77A9-33AC-426A-89CB-1E9600E6A198}"/>
    <dgm:cxn modelId="{27012EC9-4AEF-4F89-9631-09F9CC56161A}" type="presOf" srcId="{11CA5711-E930-4BE0-AFF4-BDA7BB70199F}" destId="{D60F5647-533C-4731-8B32-A4DD2207EB17}" srcOrd="0" destOrd="0" presId="urn:microsoft.com/office/officeart/2005/8/layout/orgChart1"/>
    <dgm:cxn modelId="{4716C3EB-21CB-4CD3-AC2C-B19B24E6A8C3}" srcId="{4F9451ED-BF7B-4C71-8E29-4FF9B7EC6D1E}" destId="{5279CF56-D107-4581-A40E-683CD0EDA95D}" srcOrd="1" destOrd="0" parTransId="{11CA5711-E930-4BE0-AFF4-BDA7BB70199F}" sibTransId="{4465D74A-49DA-4ECC-9380-5E7DAE5EB8F0}"/>
    <dgm:cxn modelId="{E51E01FF-70BD-449E-914B-D19E48842F82}" type="presOf" srcId="{4F9451ED-BF7B-4C71-8E29-4FF9B7EC6D1E}" destId="{A1D11BF1-3678-4A28-BC61-6B600F99AAA6}" srcOrd="0" destOrd="0" presId="urn:microsoft.com/office/officeart/2005/8/layout/orgChart1"/>
    <dgm:cxn modelId="{38F36BD2-4BD7-4D57-9AC6-984620796AD9}" type="presParOf" srcId="{53D321B8-9327-4D53-99D5-A3684B421C32}" destId="{875AC2BB-7509-47FC-9E20-27DAF2934AA4}" srcOrd="0" destOrd="0" presId="urn:microsoft.com/office/officeart/2005/8/layout/orgChart1"/>
    <dgm:cxn modelId="{7FD148BD-C3B2-4F37-945F-4EB794EF0D5F}" type="presParOf" srcId="{875AC2BB-7509-47FC-9E20-27DAF2934AA4}" destId="{6B2F95D1-F875-45FF-AB58-67E5DEB4CF00}" srcOrd="0" destOrd="0" presId="urn:microsoft.com/office/officeart/2005/8/layout/orgChart1"/>
    <dgm:cxn modelId="{D697AF76-3EA2-428B-83D4-496260B1E773}" type="presParOf" srcId="{6B2F95D1-F875-45FF-AB58-67E5DEB4CF00}" destId="{A1D11BF1-3678-4A28-BC61-6B600F99AAA6}" srcOrd="0" destOrd="0" presId="urn:microsoft.com/office/officeart/2005/8/layout/orgChart1"/>
    <dgm:cxn modelId="{AE9678B9-9EB0-4210-AF6E-433EBDF3429F}" type="presParOf" srcId="{6B2F95D1-F875-45FF-AB58-67E5DEB4CF00}" destId="{C815BDEE-A9D4-4995-AB2A-8AB3198F46BB}" srcOrd="1" destOrd="0" presId="urn:microsoft.com/office/officeart/2005/8/layout/orgChart1"/>
    <dgm:cxn modelId="{A85E695E-8499-4124-815A-EAC598E3242F}" type="presParOf" srcId="{875AC2BB-7509-47FC-9E20-27DAF2934AA4}" destId="{2428B079-512A-41EF-AE82-8CBD86E3B458}" srcOrd="1" destOrd="0" presId="urn:microsoft.com/office/officeart/2005/8/layout/orgChart1"/>
    <dgm:cxn modelId="{C7880EAA-C95D-42B4-830D-2C33FFBD3130}" type="presParOf" srcId="{2428B079-512A-41EF-AE82-8CBD86E3B458}" destId="{91493AD2-A027-45B9-9D65-0BB423976435}" srcOrd="0" destOrd="0" presId="urn:microsoft.com/office/officeart/2005/8/layout/orgChart1"/>
    <dgm:cxn modelId="{DB39B9FD-082B-459B-ABCD-53C5CF97D7DE}" type="presParOf" srcId="{2428B079-512A-41EF-AE82-8CBD86E3B458}" destId="{0642A880-7D1F-40A3-A338-C593C954EDF5}" srcOrd="1" destOrd="0" presId="urn:microsoft.com/office/officeart/2005/8/layout/orgChart1"/>
    <dgm:cxn modelId="{888F6CAB-4C87-4B64-9FDC-D990A071FFBC}" type="presParOf" srcId="{0642A880-7D1F-40A3-A338-C593C954EDF5}" destId="{C958E7ED-A08E-4234-AD01-F2B7195D4991}" srcOrd="0" destOrd="0" presId="urn:microsoft.com/office/officeart/2005/8/layout/orgChart1"/>
    <dgm:cxn modelId="{7B8F5C79-6E81-42EF-A728-249F2CFC3875}" type="presParOf" srcId="{C958E7ED-A08E-4234-AD01-F2B7195D4991}" destId="{973D79EA-7496-47F1-A357-25DAFE565D12}" srcOrd="0" destOrd="0" presId="urn:microsoft.com/office/officeart/2005/8/layout/orgChart1"/>
    <dgm:cxn modelId="{58AAC25E-6178-42E4-A689-2D80099C12D4}" type="presParOf" srcId="{C958E7ED-A08E-4234-AD01-F2B7195D4991}" destId="{9D6ABF7B-A667-449F-968C-C97D0D703929}" srcOrd="1" destOrd="0" presId="urn:microsoft.com/office/officeart/2005/8/layout/orgChart1"/>
    <dgm:cxn modelId="{6DFFC2C2-239C-48F1-8B8C-C61BCCF03A9F}" type="presParOf" srcId="{0642A880-7D1F-40A3-A338-C593C954EDF5}" destId="{A4BA28F1-39F9-41B9-A731-7CCFBB43B625}" srcOrd="1" destOrd="0" presId="urn:microsoft.com/office/officeart/2005/8/layout/orgChart1"/>
    <dgm:cxn modelId="{FB5C6F52-905A-4043-A0AA-9040910B249A}" type="presParOf" srcId="{0642A880-7D1F-40A3-A338-C593C954EDF5}" destId="{176475DE-F50E-44BD-9234-C35259141E6C}" srcOrd="2" destOrd="0" presId="urn:microsoft.com/office/officeart/2005/8/layout/orgChart1"/>
    <dgm:cxn modelId="{5A8E906F-9579-487A-9753-15560A94D8C5}" type="presParOf" srcId="{2428B079-512A-41EF-AE82-8CBD86E3B458}" destId="{D60F5647-533C-4731-8B32-A4DD2207EB17}" srcOrd="2" destOrd="0" presId="urn:microsoft.com/office/officeart/2005/8/layout/orgChart1"/>
    <dgm:cxn modelId="{6267CF7A-D9FA-483B-97E6-6BA003FFE565}" type="presParOf" srcId="{2428B079-512A-41EF-AE82-8CBD86E3B458}" destId="{AE8911B9-DC80-4211-8D50-834C951A6541}" srcOrd="3" destOrd="0" presId="urn:microsoft.com/office/officeart/2005/8/layout/orgChart1"/>
    <dgm:cxn modelId="{F68250C4-C658-4785-9D67-602E138F361A}" type="presParOf" srcId="{AE8911B9-DC80-4211-8D50-834C951A6541}" destId="{88680383-25F9-4398-85D9-6DCBEE0572AB}" srcOrd="0" destOrd="0" presId="urn:microsoft.com/office/officeart/2005/8/layout/orgChart1"/>
    <dgm:cxn modelId="{9C26EEEC-AAD4-45E1-853F-E7BEE817F4DE}" type="presParOf" srcId="{88680383-25F9-4398-85D9-6DCBEE0572AB}" destId="{66091D6B-E0C1-49FF-A387-D43C5F084E00}" srcOrd="0" destOrd="0" presId="urn:microsoft.com/office/officeart/2005/8/layout/orgChart1"/>
    <dgm:cxn modelId="{3D8FAEF3-4AE4-471A-A05C-2FD01196B537}" type="presParOf" srcId="{88680383-25F9-4398-85D9-6DCBEE0572AB}" destId="{707A40F9-735D-48E5-8F62-20E34F6E1EB1}" srcOrd="1" destOrd="0" presId="urn:microsoft.com/office/officeart/2005/8/layout/orgChart1"/>
    <dgm:cxn modelId="{89917B5B-254F-4010-9AFD-F1A3C777B819}" type="presParOf" srcId="{AE8911B9-DC80-4211-8D50-834C951A6541}" destId="{4A4EFC6C-31B8-4F1C-8AE2-B8EDF0E6F41A}" srcOrd="1" destOrd="0" presId="urn:microsoft.com/office/officeart/2005/8/layout/orgChart1"/>
    <dgm:cxn modelId="{801D651C-B10C-4A25-BC10-468B427F6B1E}" type="presParOf" srcId="{AE8911B9-DC80-4211-8D50-834C951A6541}" destId="{79A9334C-823A-4CC7-88C5-8BC342612C8E}" srcOrd="2" destOrd="0" presId="urn:microsoft.com/office/officeart/2005/8/layout/orgChart1"/>
    <dgm:cxn modelId="{5498533D-B100-4298-A7B9-58007DAAEB49}" type="presParOf" srcId="{2428B079-512A-41EF-AE82-8CBD86E3B458}" destId="{FF86D13C-9C64-4979-90FA-C2F432EC3866}" srcOrd="4" destOrd="0" presId="urn:microsoft.com/office/officeart/2005/8/layout/orgChart1"/>
    <dgm:cxn modelId="{F1172CF7-DEE8-4B3C-8B76-0FBBB9662839}" type="presParOf" srcId="{2428B079-512A-41EF-AE82-8CBD86E3B458}" destId="{A6F13FF1-714D-4041-A8FA-F5ABBEEE2781}" srcOrd="5" destOrd="0" presId="urn:microsoft.com/office/officeart/2005/8/layout/orgChart1"/>
    <dgm:cxn modelId="{328E6354-3BC0-4593-BE4A-CCA514A85F1D}" type="presParOf" srcId="{A6F13FF1-714D-4041-A8FA-F5ABBEEE2781}" destId="{C9438A80-B92F-4EFE-9F67-CBCF7E40FB9B}" srcOrd="0" destOrd="0" presId="urn:microsoft.com/office/officeart/2005/8/layout/orgChart1"/>
    <dgm:cxn modelId="{7DDCF5DB-B0CA-4D3E-BD0A-F79F9DD043ED}" type="presParOf" srcId="{C9438A80-B92F-4EFE-9F67-CBCF7E40FB9B}" destId="{274546F4-F5D7-4F37-BEB0-E78951B0199F}" srcOrd="0" destOrd="0" presId="urn:microsoft.com/office/officeart/2005/8/layout/orgChart1"/>
    <dgm:cxn modelId="{B517D967-9284-4AF1-AC2D-941B2F55302D}" type="presParOf" srcId="{C9438A80-B92F-4EFE-9F67-CBCF7E40FB9B}" destId="{3D9B0795-15E7-4F5A-96C3-77E56FF0E5D2}" srcOrd="1" destOrd="0" presId="urn:microsoft.com/office/officeart/2005/8/layout/orgChart1"/>
    <dgm:cxn modelId="{141B2F75-D69F-4EDC-9AE9-108069DAA9E9}" type="presParOf" srcId="{A6F13FF1-714D-4041-A8FA-F5ABBEEE2781}" destId="{E49AD71B-E147-4BF7-9E46-C5A1396CB574}" srcOrd="1" destOrd="0" presId="urn:microsoft.com/office/officeart/2005/8/layout/orgChart1"/>
    <dgm:cxn modelId="{39F9B594-58BD-4FF5-9C41-D9956D309CD2}" type="presParOf" srcId="{A6F13FF1-714D-4041-A8FA-F5ABBEEE2781}" destId="{468F4C39-E18E-4EBA-8672-10BD168D4286}" srcOrd="2" destOrd="0" presId="urn:microsoft.com/office/officeart/2005/8/layout/orgChart1"/>
    <dgm:cxn modelId="{38E6B34C-6374-4A72-8F9E-4B30307E8DD1}" type="presParOf" srcId="{875AC2BB-7509-47FC-9E20-27DAF2934AA4}" destId="{A8BFD791-2084-4058-8C28-47D26B4C63B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599405-8772-485D-93CF-740EDA3E001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0BC570D-5892-43C7-AE79-347734878EA2}">
      <dgm:prSet phldrT="[Metin]" custT="1"/>
      <dgm:spPr/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Anemi dışında diğer serilerde de değişiklik varsa</a:t>
          </a:r>
        </a:p>
      </dgm:t>
    </dgm:pt>
    <dgm:pt modelId="{C079421D-86A7-4B9B-B9CA-031AF5932E12}" type="parTrans" cxnId="{D19E8A98-2CA9-4DE4-BAA6-126C1E54E9B1}">
      <dgm:prSet/>
      <dgm:spPr/>
      <dgm:t>
        <a:bodyPr/>
        <a:lstStyle/>
        <a:p>
          <a:endParaRPr lang="tr-TR"/>
        </a:p>
      </dgm:t>
    </dgm:pt>
    <dgm:pt modelId="{BA603D1F-A4DC-4B17-8687-4130811DB0A8}" type="sibTrans" cxnId="{D19E8A98-2CA9-4DE4-BAA6-126C1E54E9B1}">
      <dgm:prSet/>
      <dgm:spPr/>
      <dgm:t>
        <a:bodyPr/>
        <a:lstStyle/>
        <a:p>
          <a:endParaRPr lang="tr-TR"/>
        </a:p>
      </dgm:t>
    </dgm:pt>
    <dgm:pt modelId="{9C74CD74-7C0F-4AE9-B950-5A1AFAD58EF1}">
      <dgm:prSet phldrT="[Metin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ctr">
            <a:buNone/>
          </a:pPr>
          <a:r>
            <a:rPr lang="tr-TR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Pansitopeni</a:t>
          </a: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Lösemi</a:t>
          </a: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İlaçlar</a:t>
          </a: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Aplastik anemi</a:t>
          </a:r>
        </a:p>
        <a:p>
          <a:pPr algn="ctr">
            <a:buFont typeface="+mj-lt"/>
            <a:buAutoNum type="alphaLcPeriod"/>
          </a:pPr>
          <a:r>
            <a:rPr lang="tr-TR" sz="14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Hipersplenizm</a:t>
          </a:r>
          <a:endParaRPr lang="tr-TR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algn="ctr">
            <a:buFont typeface="+mj-lt"/>
            <a:buAutoNum type="alphaLcPeriod"/>
          </a:pP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 </a:t>
          </a:r>
        </a:p>
      </dgm:t>
    </dgm:pt>
    <dgm:pt modelId="{482D80AC-8C6E-485E-8E88-6C18EE252A20}" type="parTrans" cxnId="{2E39D143-3935-48A1-B0C3-BAAB0AEF5970}">
      <dgm:prSet/>
      <dgm:spPr/>
      <dgm:t>
        <a:bodyPr/>
        <a:lstStyle/>
        <a:p>
          <a:endParaRPr lang="tr-TR"/>
        </a:p>
      </dgm:t>
    </dgm:pt>
    <dgm:pt modelId="{FE64CA15-FBF0-4852-BF69-AF8926976AC5}" type="sibTrans" cxnId="{2E39D143-3935-48A1-B0C3-BAAB0AEF5970}">
      <dgm:prSet/>
      <dgm:spPr/>
      <dgm:t>
        <a:bodyPr/>
        <a:lstStyle/>
        <a:p>
          <a:endParaRPr lang="tr-TR"/>
        </a:p>
      </dgm:t>
    </dgm:pt>
    <dgm:pt modelId="{B73A646B-5CB1-43FD-AFE5-36B1C549A5DC}">
      <dgm:prSet phldrT="[Metin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tr-TR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trombositopeni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HÜS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TTP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DİK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Evans S’</a:t>
          </a:r>
        </a:p>
      </dgm:t>
    </dgm:pt>
    <dgm:pt modelId="{81272520-9093-499E-BD31-824F8A36D6CD}" type="parTrans" cxnId="{90DD0154-DE5A-4989-862D-8ABBED51DA37}">
      <dgm:prSet/>
      <dgm:spPr/>
      <dgm:t>
        <a:bodyPr/>
        <a:lstStyle/>
        <a:p>
          <a:endParaRPr lang="tr-TR"/>
        </a:p>
      </dgm:t>
    </dgm:pt>
    <dgm:pt modelId="{2A6E8BFE-C0F4-453B-B36F-4D3124BF1C82}" type="sibTrans" cxnId="{90DD0154-DE5A-4989-862D-8ABBED51DA37}">
      <dgm:prSet/>
      <dgm:spPr/>
      <dgm:t>
        <a:bodyPr/>
        <a:lstStyle/>
        <a:p>
          <a:endParaRPr lang="tr-TR"/>
        </a:p>
      </dgm:t>
    </dgm:pt>
    <dgm:pt modelId="{5A0E1316-3338-438D-97FA-A3DC439BA250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tr-TR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</a:t>
          </a:r>
          <a:r>
            <a:rPr lang="tr-TR" sz="1400" b="1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trombositoz</a:t>
          </a:r>
          <a:endParaRPr lang="tr-TR" sz="14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Post-</a:t>
          </a:r>
          <a:r>
            <a:rPr lang="tr-TR" sz="14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splenektomi</a:t>
          </a:r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anemi</a:t>
          </a:r>
          <a:endParaRPr lang="tr-TR" sz="1200" dirty="0">
            <a:solidFill>
              <a:srgbClr val="002060"/>
            </a:solidFill>
          </a:endParaRPr>
        </a:p>
      </dgm:t>
    </dgm:pt>
    <dgm:pt modelId="{2D8DD0C7-3C3F-4F9C-9B42-68687780E951}" type="parTrans" cxnId="{F600482D-B994-40A5-9675-BC7DC33F6A3B}">
      <dgm:prSet/>
      <dgm:spPr/>
      <dgm:t>
        <a:bodyPr/>
        <a:lstStyle/>
        <a:p>
          <a:endParaRPr lang="tr-TR"/>
        </a:p>
      </dgm:t>
    </dgm:pt>
    <dgm:pt modelId="{6792DED4-FEC3-4803-9E8F-4E34AEB0783F}" type="sibTrans" cxnId="{F600482D-B994-40A5-9675-BC7DC33F6A3B}">
      <dgm:prSet/>
      <dgm:spPr/>
      <dgm:t>
        <a:bodyPr/>
        <a:lstStyle/>
        <a:p>
          <a:endParaRPr lang="tr-TR"/>
        </a:p>
      </dgm:t>
    </dgm:pt>
    <dgm:pt modelId="{110D9CCA-1D15-4B0B-A33B-3A48E3D1206A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tr-TR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lökositoz 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r>
            <a: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Lösemi</a:t>
          </a:r>
        </a:p>
      </dgm:t>
    </dgm:pt>
    <dgm:pt modelId="{03DE0D60-4B83-4FA8-BF73-2D22E1548AEF}" type="parTrans" cxnId="{79E50532-4F05-458E-9451-A04CE2C38782}">
      <dgm:prSet/>
      <dgm:spPr/>
      <dgm:t>
        <a:bodyPr/>
        <a:lstStyle/>
        <a:p>
          <a:endParaRPr lang="tr-TR"/>
        </a:p>
      </dgm:t>
    </dgm:pt>
    <dgm:pt modelId="{777866F9-B075-4A40-9FE7-2B8F9A12FA9F}" type="sibTrans" cxnId="{79E50532-4F05-458E-9451-A04CE2C38782}">
      <dgm:prSet/>
      <dgm:spPr/>
      <dgm:t>
        <a:bodyPr/>
        <a:lstStyle/>
        <a:p>
          <a:endParaRPr lang="tr-TR"/>
        </a:p>
      </dgm:t>
    </dgm:pt>
    <dgm:pt modelId="{89307665-388F-4FA8-85F2-5F3D273B0A82}" type="pres">
      <dgm:prSet presAssocID="{EE599405-8772-485D-93CF-740EDA3E00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803439-BD19-418F-89EA-D789979B23C5}" type="pres">
      <dgm:prSet presAssocID="{A0BC570D-5892-43C7-AE79-347734878EA2}" presName="hierRoot1" presStyleCnt="0">
        <dgm:presLayoutVars>
          <dgm:hierBranch val="init"/>
        </dgm:presLayoutVars>
      </dgm:prSet>
      <dgm:spPr/>
    </dgm:pt>
    <dgm:pt modelId="{023FAE49-35D2-42F8-8709-0234C001E258}" type="pres">
      <dgm:prSet presAssocID="{A0BC570D-5892-43C7-AE79-347734878EA2}" presName="rootComposite1" presStyleCnt="0"/>
      <dgm:spPr/>
    </dgm:pt>
    <dgm:pt modelId="{FB831F0A-0CDC-4E12-B283-AD42F0D98852}" type="pres">
      <dgm:prSet presAssocID="{A0BC570D-5892-43C7-AE79-347734878EA2}" presName="rootText1" presStyleLbl="node0" presStyleIdx="0" presStyleCnt="1" custScaleX="314353">
        <dgm:presLayoutVars>
          <dgm:chPref val="3"/>
        </dgm:presLayoutVars>
      </dgm:prSet>
      <dgm:spPr/>
    </dgm:pt>
    <dgm:pt modelId="{2E357BA8-5B29-4130-BEB7-C04A91CB5CE7}" type="pres">
      <dgm:prSet presAssocID="{A0BC570D-5892-43C7-AE79-347734878EA2}" presName="rootConnector1" presStyleLbl="node1" presStyleIdx="0" presStyleCnt="0"/>
      <dgm:spPr/>
    </dgm:pt>
    <dgm:pt modelId="{34DACA8E-0323-4FC8-ACFB-D2269212E5AF}" type="pres">
      <dgm:prSet presAssocID="{A0BC570D-5892-43C7-AE79-347734878EA2}" presName="hierChild2" presStyleCnt="0"/>
      <dgm:spPr/>
    </dgm:pt>
    <dgm:pt modelId="{D6ADC6A2-EF59-4ACB-8CBC-C46EBB26FFBB}" type="pres">
      <dgm:prSet presAssocID="{482D80AC-8C6E-485E-8E88-6C18EE252A20}" presName="Name37" presStyleLbl="parChTrans1D2" presStyleIdx="0" presStyleCnt="4"/>
      <dgm:spPr/>
    </dgm:pt>
    <dgm:pt modelId="{EB1927AC-9446-468B-8BC8-44564D1752B7}" type="pres">
      <dgm:prSet presAssocID="{9C74CD74-7C0F-4AE9-B950-5A1AFAD58EF1}" presName="hierRoot2" presStyleCnt="0">
        <dgm:presLayoutVars>
          <dgm:hierBranch val="init"/>
        </dgm:presLayoutVars>
      </dgm:prSet>
      <dgm:spPr/>
    </dgm:pt>
    <dgm:pt modelId="{A41408E1-984C-44EF-A4A1-D1A7294C9D1E}" type="pres">
      <dgm:prSet presAssocID="{9C74CD74-7C0F-4AE9-B950-5A1AFAD58EF1}" presName="rootComposite" presStyleCnt="0"/>
      <dgm:spPr/>
    </dgm:pt>
    <dgm:pt modelId="{014BCC03-70E9-4223-B060-A4890CC831DB}" type="pres">
      <dgm:prSet presAssocID="{9C74CD74-7C0F-4AE9-B950-5A1AFAD58EF1}" presName="rootText" presStyleLbl="node2" presStyleIdx="0" presStyleCnt="4" custScaleX="122014" custScaleY="175655">
        <dgm:presLayoutVars>
          <dgm:chPref val="3"/>
        </dgm:presLayoutVars>
      </dgm:prSet>
      <dgm:spPr/>
    </dgm:pt>
    <dgm:pt modelId="{593E7C56-21E5-4824-B338-09FEE7F012B9}" type="pres">
      <dgm:prSet presAssocID="{9C74CD74-7C0F-4AE9-B950-5A1AFAD58EF1}" presName="rootConnector" presStyleLbl="node2" presStyleIdx="0" presStyleCnt="4"/>
      <dgm:spPr/>
    </dgm:pt>
    <dgm:pt modelId="{DFA564B6-1388-436B-A38F-9556F9A6747B}" type="pres">
      <dgm:prSet presAssocID="{9C74CD74-7C0F-4AE9-B950-5A1AFAD58EF1}" presName="hierChild4" presStyleCnt="0"/>
      <dgm:spPr/>
    </dgm:pt>
    <dgm:pt modelId="{B5BCAE4D-C08B-4249-9B61-2B1890697369}" type="pres">
      <dgm:prSet presAssocID="{9C74CD74-7C0F-4AE9-B950-5A1AFAD58EF1}" presName="hierChild5" presStyleCnt="0"/>
      <dgm:spPr/>
    </dgm:pt>
    <dgm:pt modelId="{FBE5EDC8-E6F6-440D-8F83-E79A578D9A43}" type="pres">
      <dgm:prSet presAssocID="{81272520-9093-499E-BD31-824F8A36D6CD}" presName="Name37" presStyleLbl="parChTrans1D2" presStyleIdx="1" presStyleCnt="4"/>
      <dgm:spPr/>
    </dgm:pt>
    <dgm:pt modelId="{CB562337-243F-4468-9602-8BF1BCEA04F6}" type="pres">
      <dgm:prSet presAssocID="{B73A646B-5CB1-43FD-AFE5-36B1C549A5DC}" presName="hierRoot2" presStyleCnt="0">
        <dgm:presLayoutVars>
          <dgm:hierBranch val="init"/>
        </dgm:presLayoutVars>
      </dgm:prSet>
      <dgm:spPr/>
    </dgm:pt>
    <dgm:pt modelId="{EA61EE0A-EE54-4224-905B-D4090F45DC32}" type="pres">
      <dgm:prSet presAssocID="{B73A646B-5CB1-43FD-AFE5-36B1C549A5DC}" presName="rootComposite" presStyleCnt="0"/>
      <dgm:spPr/>
    </dgm:pt>
    <dgm:pt modelId="{1B774B0A-1D5A-4471-B722-1E47E7D00153}" type="pres">
      <dgm:prSet presAssocID="{B73A646B-5CB1-43FD-AFE5-36B1C549A5DC}" presName="rootText" presStyleLbl="node2" presStyleIdx="1" presStyleCnt="4" custScaleY="156791" custLinFactNeighborX="657" custLinFactNeighborY="-1313">
        <dgm:presLayoutVars>
          <dgm:chPref val="3"/>
        </dgm:presLayoutVars>
      </dgm:prSet>
      <dgm:spPr/>
    </dgm:pt>
    <dgm:pt modelId="{720657B3-7601-4690-9FC7-B9F48E741422}" type="pres">
      <dgm:prSet presAssocID="{B73A646B-5CB1-43FD-AFE5-36B1C549A5DC}" presName="rootConnector" presStyleLbl="node2" presStyleIdx="1" presStyleCnt="4"/>
      <dgm:spPr/>
    </dgm:pt>
    <dgm:pt modelId="{8CFA1C0B-880B-4A5F-966C-D81B211D2F5A}" type="pres">
      <dgm:prSet presAssocID="{B73A646B-5CB1-43FD-AFE5-36B1C549A5DC}" presName="hierChild4" presStyleCnt="0"/>
      <dgm:spPr/>
    </dgm:pt>
    <dgm:pt modelId="{93D881DD-1761-4566-A06F-C7FA38B17118}" type="pres">
      <dgm:prSet presAssocID="{B73A646B-5CB1-43FD-AFE5-36B1C549A5DC}" presName="hierChild5" presStyleCnt="0"/>
      <dgm:spPr/>
    </dgm:pt>
    <dgm:pt modelId="{A6240672-0A76-44ED-9CA7-A51C711EC454}" type="pres">
      <dgm:prSet presAssocID="{2D8DD0C7-3C3F-4F9C-9B42-68687780E951}" presName="Name37" presStyleLbl="parChTrans1D2" presStyleIdx="2" presStyleCnt="4"/>
      <dgm:spPr/>
    </dgm:pt>
    <dgm:pt modelId="{E0F5B04A-D111-45F3-B508-12C26AD5CD81}" type="pres">
      <dgm:prSet presAssocID="{5A0E1316-3338-438D-97FA-A3DC439BA250}" presName="hierRoot2" presStyleCnt="0">
        <dgm:presLayoutVars>
          <dgm:hierBranch val="init"/>
        </dgm:presLayoutVars>
      </dgm:prSet>
      <dgm:spPr/>
    </dgm:pt>
    <dgm:pt modelId="{86924665-1792-44DD-B60E-57D8CDB1EC2A}" type="pres">
      <dgm:prSet presAssocID="{5A0E1316-3338-438D-97FA-A3DC439BA250}" presName="rootComposite" presStyleCnt="0"/>
      <dgm:spPr/>
    </dgm:pt>
    <dgm:pt modelId="{FB2DA70D-EEB8-4658-9620-C620E84E83CF}" type="pres">
      <dgm:prSet presAssocID="{5A0E1316-3338-438D-97FA-A3DC439BA250}" presName="rootText" presStyleLbl="node2" presStyleIdx="2" presStyleCnt="4" custScaleY="136322">
        <dgm:presLayoutVars>
          <dgm:chPref val="3"/>
        </dgm:presLayoutVars>
      </dgm:prSet>
      <dgm:spPr/>
    </dgm:pt>
    <dgm:pt modelId="{E76C5274-0CD8-4BBA-AEDC-99503D7C0ED7}" type="pres">
      <dgm:prSet presAssocID="{5A0E1316-3338-438D-97FA-A3DC439BA250}" presName="rootConnector" presStyleLbl="node2" presStyleIdx="2" presStyleCnt="4"/>
      <dgm:spPr/>
    </dgm:pt>
    <dgm:pt modelId="{737CDCFD-79C6-423B-8F33-3B767EA92E95}" type="pres">
      <dgm:prSet presAssocID="{5A0E1316-3338-438D-97FA-A3DC439BA250}" presName="hierChild4" presStyleCnt="0"/>
      <dgm:spPr/>
    </dgm:pt>
    <dgm:pt modelId="{ABA092AE-16F5-4FD6-AFEE-B677B31B5AC7}" type="pres">
      <dgm:prSet presAssocID="{5A0E1316-3338-438D-97FA-A3DC439BA250}" presName="hierChild5" presStyleCnt="0"/>
      <dgm:spPr/>
    </dgm:pt>
    <dgm:pt modelId="{E885753C-E8D8-461F-AA9B-63B7FB48903F}" type="pres">
      <dgm:prSet presAssocID="{03DE0D60-4B83-4FA8-BF73-2D22E1548AEF}" presName="Name37" presStyleLbl="parChTrans1D2" presStyleIdx="3" presStyleCnt="4"/>
      <dgm:spPr/>
    </dgm:pt>
    <dgm:pt modelId="{D9BA48AE-354A-47B7-91D9-639585ED277B}" type="pres">
      <dgm:prSet presAssocID="{110D9CCA-1D15-4B0B-A33B-3A48E3D1206A}" presName="hierRoot2" presStyleCnt="0">
        <dgm:presLayoutVars>
          <dgm:hierBranch val="init"/>
        </dgm:presLayoutVars>
      </dgm:prSet>
      <dgm:spPr/>
    </dgm:pt>
    <dgm:pt modelId="{29D553FD-BB69-4139-92EC-5127A2BE1D08}" type="pres">
      <dgm:prSet presAssocID="{110D9CCA-1D15-4B0B-A33B-3A48E3D1206A}" presName="rootComposite" presStyleCnt="0"/>
      <dgm:spPr/>
    </dgm:pt>
    <dgm:pt modelId="{D083EFF9-D6E2-45C7-8D94-1CDCA27F6632}" type="pres">
      <dgm:prSet presAssocID="{110D9CCA-1D15-4B0B-A33B-3A48E3D1206A}" presName="rootText" presStyleLbl="node2" presStyleIdx="3" presStyleCnt="4" custScaleY="139744">
        <dgm:presLayoutVars>
          <dgm:chPref val="3"/>
        </dgm:presLayoutVars>
      </dgm:prSet>
      <dgm:spPr/>
    </dgm:pt>
    <dgm:pt modelId="{D078C7A9-F2FD-45A0-9594-37571F51F440}" type="pres">
      <dgm:prSet presAssocID="{110D9CCA-1D15-4B0B-A33B-3A48E3D1206A}" presName="rootConnector" presStyleLbl="node2" presStyleIdx="3" presStyleCnt="4"/>
      <dgm:spPr/>
    </dgm:pt>
    <dgm:pt modelId="{AF3085C1-2BDC-47E6-A35E-B4880501DDC5}" type="pres">
      <dgm:prSet presAssocID="{110D9CCA-1D15-4B0B-A33B-3A48E3D1206A}" presName="hierChild4" presStyleCnt="0"/>
      <dgm:spPr/>
    </dgm:pt>
    <dgm:pt modelId="{3BA76A37-2CA3-4262-A40B-8DE3A73F93FD}" type="pres">
      <dgm:prSet presAssocID="{110D9CCA-1D15-4B0B-A33B-3A48E3D1206A}" presName="hierChild5" presStyleCnt="0"/>
      <dgm:spPr/>
    </dgm:pt>
    <dgm:pt modelId="{B861E31A-C178-4239-B687-F836F622FCDB}" type="pres">
      <dgm:prSet presAssocID="{A0BC570D-5892-43C7-AE79-347734878EA2}" presName="hierChild3" presStyleCnt="0"/>
      <dgm:spPr/>
    </dgm:pt>
  </dgm:ptLst>
  <dgm:cxnLst>
    <dgm:cxn modelId="{D48D8204-A16E-44F7-9A34-C122083EE8C3}" type="presOf" srcId="{110D9CCA-1D15-4B0B-A33B-3A48E3D1206A}" destId="{D083EFF9-D6E2-45C7-8D94-1CDCA27F6632}" srcOrd="0" destOrd="0" presId="urn:microsoft.com/office/officeart/2005/8/layout/orgChart1"/>
    <dgm:cxn modelId="{B3E88A05-80AB-495E-B7A1-3848F24E6355}" type="presOf" srcId="{9C74CD74-7C0F-4AE9-B950-5A1AFAD58EF1}" destId="{593E7C56-21E5-4824-B338-09FEE7F012B9}" srcOrd="1" destOrd="0" presId="urn:microsoft.com/office/officeart/2005/8/layout/orgChart1"/>
    <dgm:cxn modelId="{5B4C6606-D564-418A-898B-404EAF0E0D5A}" type="presOf" srcId="{81272520-9093-499E-BD31-824F8A36D6CD}" destId="{FBE5EDC8-E6F6-440D-8F83-E79A578D9A43}" srcOrd="0" destOrd="0" presId="urn:microsoft.com/office/officeart/2005/8/layout/orgChart1"/>
    <dgm:cxn modelId="{A6DF5C1E-E3B3-4872-B627-D3E0A825439E}" type="presOf" srcId="{9C74CD74-7C0F-4AE9-B950-5A1AFAD58EF1}" destId="{014BCC03-70E9-4223-B060-A4890CC831DB}" srcOrd="0" destOrd="0" presId="urn:microsoft.com/office/officeart/2005/8/layout/orgChart1"/>
    <dgm:cxn modelId="{F600482D-B994-40A5-9675-BC7DC33F6A3B}" srcId="{A0BC570D-5892-43C7-AE79-347734878EA2}" destId="{5A0E1316-3338-438D-97FA-A3DC439BA250}" srcOrd="2" destOrd="0" parTransId="{2D8DD0C7-3C3F-4F9C-9B42-68687780E951}" sibTransId="{6792DED4-FEC3-4803-9E8F-4E34AEB0783F}"/>
    <dgm:cxn modelId="{79E50532-4F05-458E-9451-A04CE2C38782}" srcId="{A0BC570D-5892-43C7-AE79-347734878EA2}" destId="{110D9CCA-1D15-4B0B-A33B-3A48E3D1206A}" srcOrd="3" destOrd="0" parTransId="{03DE0D60-4B83-4FA8-BF73-2D22E1548AEF}" sibTransId="{777866F9-B075-4A40-9FE7-2B8F9A12FA9F}"/>
    <dgm:cxn modelId="{10CE975E-7BE3-48ED-B49F-BE8B02E3AA73}" type="presOf" srcId="{A0BC570D-5892-43C7-AE79-347734878EA2}" destId="{FB831F0A-0CDC-4E12-B283-AD42F0D98852}" srcOrd="0" destOrd="0" presId="urn:microsoft.com/office/officeart/2005/8/layout/orgChart1"/>
    <dgm:cxn modelId="{2E39D143-3935-48A1-B0C3-BAAB0AEF5970}" srcId="{A0BC570D-5892-43C7-AE79-347734878EA2}" destId="{9C74CD74-7C0F-4AE9-B950-5A1AFAD58EF1}" srcOrd="0" destOrd="0" parTransId="{482D80AC-8C6E-485E-8E88-6C18EE252A20}" sibTransId="{FE64CA15-FBF0-4852-BF69-AF8926976AC5}"/>
    <dgm:cxn modelId="{90DD0154-DE5A-4989-862D-8ABBED51DA37}" srcId="{A0BC570D-5892-43C7-AE79-347734878EA2}" destId="{B73A646B-5CB1-43FD-AFE5-36B1C549A5DC}" srcOrd="1" destOrd="0" parTransId="{81272520-9093-499E-BD31-824F8A36D6CD}" sibTransId="{2A6E8BFE-C0F4-453B-B36F-4D3124BF1C82}"/>
    <dgm:cxn modelId="{60F02281-059E-4E6B-992A-C0D8987B7BE3}" type="presOf" srcId="{5A0E1316-3338-438D-97FA-A3DC439BA250}" destId="{E76C5274-0CD8-4BBA-AEDC-99503D7C0ED7}" srcOrd="1" destOrd="0" presId="urn:microsoft.com/office/officeart/2005/8/layout/orgChart1"/>
    <dgm:cxn modelId="{98481685-F5CD-4926-9A3F-69E7B8C72687}" type="presOf" srcId="{A0BC570D-5892-43C7-AE79-347734878EA2}" destId="{2E357BA8-5B29-4130-BEB7-C04A91CB5CE7}" srcOrd="1" destOrd="0" presId="urn:microsoft.com/office/officeart/2005/8/layout/orgChart1"/>
    <dgm:cxn modelId="{D19E8A98-2CA9-4DE4-BAA6-126C1E54E9B1}" srcId="{EE599405-8772-485D-93CF-740EDA3E0010}" destId="{A0BC570D-5892-43C7-AE79-347734878EA2}" srcOrd="0" destOrd="0" parTransId="{C079421D-86A7-4B9B-B9CA-031AF5932E12}" sibTransId="{BA603D1F-A4DC-4B17-8687-4130811DB0A8}"/>
    <dgm:cxn modelId="{A4F703A1-D41B-46E3-86DD-281D9108C4F8}" type="presOf" srcId="{2D8DD0C7-3C3F-4F9C-9B42-68687780E951}" destId="{A6240672-0A76-44ED-9CA7-A51C711EC454}" srcOrd="0" destOrd="0" presId="urn:microsoft.com/office/officeart/2005/8/layout/orgChart1"/>
    <dgm:cxn modelId="{5028DBB5-024C-4C2C-A224-8484D3A7BBEB}" type="presOf" srcId="{B73A646B-5CB1-43FD-AFE5-36B1C549A5DC}" destId="{720657B3-7601-4690-9FC7-B9F48E741422}" srcOrd="1" destOrd="0" presId="urn:microsoft.com/office/officeart/2005/8/layout/orgChart1"/>
    <dgm:cxn modelId="{D9B9C0B8-F15F-49B5-B0ED-FB67A799AF4B}" type="presOf" srcId="{EE599405-8772-485D-93CF-740EDA3E0010}" destId="{89307665-388F-4FA8-85F2-5F3D273B0A82}" srcOrd="0" destOrd="0" presId="urn:microsoft.com/office/officeart/2005/8/layout/orgChart1"/>
    <dgm:cxn modelId="{556D2BC3-F8CC-4FF6-AE8D-551EEB736FB8}" type="presOf" srcId="{B73A646B-5CB1-43FD-AFE5-36B1C549A5DC}" destId="{1B774B0A-1D5A-4471-B722-1E47E7D00153}" srcOrd="0" destOrd="0" presId="urn:microsoft.com/office/officeart/2005/8/layout/orgChart1"/>
    <dgm:cxn modelId="{DB2659EE-3232-46FD-B1F2-EF32D928AC3F}" type="presOf" srcId="{03DE0D60-4B83-4FA8-BF73-2D22E1548AEF}" destId="{E885753C-E8D8-461F-AA9B-63B7FB48903F}" srcOrd="0" destOrd="0" presId="urn:microsoft.com/office/officeart/2005/8/layout/orgChart1"/>
    <dgm:cxn modelId="{8E07A4FA-3F70-4708-804B-B9065AB2850B}" type="presOf" srcId="{5A0E1316-3338-438D-97FA-A3DC439BA250}" destId="{FB2DA70D-EEB8-4658-9620-C620E84E83CF}" srcOrd="0" destOrd="0" presId="urn:microsoft.com/office/officeart/2005/8/layout/orgChart1"/>
    <dgm:cxn modelId="{447F83FB-235E-4AE3-AA04-6DFC24451C0A}" type="presOf" srcId="{482D80AC-8C6E-485E-8E88-6C18EE252A20}" destId="{D6ADC6A2-EF59-4ACB-8CBC-C46EBB26FFBB}" srcOrd="0" destOrd="0" presId="urn:microsoft.com/office/officeart/2005/8/layout/orgChart1"/>
    <dgm:cxn modelId="{D08B28FE-4A90-464C-9B11-00AF8D0721D8}" type="presOf" srcId="{110D9CCA-1D15-4B0B-A33B-3A48E3D1206A}" destId="{D078C7A9-F2FD-45A0-9594-37571F51F440}" srcOrd="1" destOrd="0" presId="urn:microsoft.com/office/officeart/2005/8/layout/orgChart1"/>
    <dgm:cxn modelId="{1FADB28E-EE14-493E-9817-CA3094233450}" type="presParOf" srcId="{89307665-388F-4FA8-85F2-5F3D273B0A82}" destId="{AD803439-BD19-418F-89EA-D789979B23C5}" srcOrd="0" destOrd="0" presId="urn:microsoft.com/office/officeart/2005/8/layout/orgChart1"/>
    <dgm:cxn modelId="{23298188-C966-4F2E-93D7-6D3D8973D7BA}" type="presParOf" srcId="{AD803439-BD19-418F-89EA-D789979B23C5}" destId="{023FAE49-35D2-42F8-8709-0234C001E258}" srcOrd="0" destOrd="0" presId="urn:microsoft.com/office/officeart/2005/8/layout/orgChart1"/>
    <dgm:cxn modelId="{2D696C25-80FD-46FD-9F94-5D099221A4CB}" type="presParOf" srcId="{023FAE49-35D2-42F8-8709-0234C001E258}" destId="{FB831F0A-0CDC-4E12-B283-AD42F0D98852}" srcOrd="0" destOrd="0" presId="urn:microsoft.com/office/officeart/2005/8/layout/orgChart1"/>
    <dgm:cxn modelId="{52B64F0A-FBED-4717-B4DB-E4D4CBE22D05}" type="presParOf" srcId="{023FAE49-35D2-42F8-8709-0234C001E258}" destId="{2E357BA8-5B29-4130-BEB7-C04A91CB5CE7}" srcOrd="1" destOrd="0" presId="urn:microsoft.com/office/officeart/2005/8/layout/orgChart1"/>
    <dgm:cxn modelId="{23310EF8-5E5F-41AC-8328-356E1CB94C6F}" type="presParOf" srcId="{AD803439-BD19-418F-89EA-D789979B23C5}" destId="{34DACA8E-0323-4FC8-ACFB-D2269212E5AF}" srcOrd="1" destOrd="0" presId="urn:microsoft.com/office/officeart/2005/8/layout/orgChart1"/>
    <dgm:cxn modelId="{BBEB1793-2C62-4E8C-A78D-95261FA119E8}" type="presParOf" srcId="{34DACA8E-0323-4FC8-ACFB-D2269212E5AF}" destId="{D6ADC6A2-EF59-4ACB-8CBC-C46EBB26FFBB}" srcOrd="0" destOrd="0" presId="urn:microsoft.com/office/officeart/2005/8/layout/orgChart1"/>
    <dgm:cxn modelId="{DC5DE42E-C981-44D1-AE9E-A3C80DFFC4AF}" type="presParOf" srcId="{34DACA8E-0323-4FC8-ACFB-D2269212E5AF}" destId="{EB1927AC-9446-468B-8BC8-44564D1752B7}" srcOrd="1" destOrd="0" presId="urn:microsoft.com/office/officeart/2005/8/layout/orgChart1"/>
    <dgm:cxn modelId="{4364F882-D961-4BEA-BD72-2ABEB794AD3E}" type="presParOf" srcId="{EB1927AC-9446-468B-8BC8-44564D1752B7}" destId="{A41408E1-984C-44EF-A4A1-D1A7294C9D1E}" srcOrd="0" destOrd="0" presId="urn:microsoft.com/office/officeart/2005/8/layout/orgChart1"/>
    <dgm:cxn modelId="{AC2EE2CD-A218-4C71-9D1C-FEA08E359F26}" type="presParOf" srcId="{A41408E1-984C-44EF-A4A1-D1A7294C9D1E}" destId="{014BCC03-70E9-4223-B060-A4890CC831DB}" srcOrd="0" destOrd="0" presId="urn:microsoft.com/office/officeart/2005/8/layout/orgChart1"/>
    <dgm:cxn modelId="{780E5269-AA21-443B-B489-0DECC71801F9}" type="presParOf" srcId="{A41408E1-984C-44EF-A4A1-D1A7294C9D1E}" destId="{593E7C56-21E5-4824-B338-09FEE7F012B9}" srcOrd="1" destOrd="0" presId="urn:microsoft.com/office/officeart/2005/8/layout/orgChart1"/>
    <dgm:cxn modelId="{69828FFC-737F-4362-AF7B-12764C0EA0C8}" type="presParOf" srcId="{EB1927AC-9446-468B-8BC8-44564D1752B7}" destId="{DFA564B6-1388-436B-A38F-9556F9A6747B}" srcOrd="1" destOrd="0" presId="urn:microsoft.com/office/officeart/2005/8/layout/orgChart1"/>
    <dgm:cxn modelId="{4F4F1A51-66B6-4845-B2BE-CDCD14ED0D2A}" type="presParOf" srcId="{EB1927AC-9446-468B-8BC8-44564D1752B7}" destId="{B5BCAE4D-C08B-4249-9B61-2B1890697369}" srcOrd="2" destOrd="0" presId="urn:microsoft.com/office/officeart/2005/8/layout/orgChart1"/>
    <dgm:cxn modelId="{663F898E-E158-46A1-B24A-5393F7C5074A}" type="presParOf" srcId="{34DACA8E-0323-4FC8-ACFB-D2269212E5AF}" destId="{FBE5EDC8-E6F6-440D-8F83-E79A578D9A43}" srcOrd="2" destOrd="0" presId="urn:microsoft.com/office/officeart/2005/8/layout/orgChart1"/>
    <dgm:cxn modelId="{334E399B-DE18-42ED-AA68-FEF796406001}" type="presParOf" srcId="{34DACA8E-0323-4FC8-ACFB-D2269212E5AF}" destId="{CB562337-243F-4468-9602-8BF1BCEA04F6}" srcOrd="3" destOrd="0" presId="urn:microsoft.com/office/officeart/2005/8/layout/orgChart1"/>
    <dgm:cxn modelId="{2AF65111-038C-41B9-A112-E5601CF3305B}" type="presParOf" srcId="{CB562337-243F-4468-9602-8BF1BCEA04F6}" destId="{EA61EE0A-EE54-4224-905B-D4090F45DC32}" srcOrd="0" destOrd="0" presId="urn:microsoft.com/office/officeart/2005/8/layout/orgChart1"/>
    <dgm:cxn modelId="{DD559C94-19B0-4AB4-9C27-46D173324A90}" type="presParOf" srcId="{EA61EE0A-EE54-4224-905B-D4090F45DC32}" destId="{1B774B0A-1D5A-4471-B722-1E47E7D00153}" srcOrd="0" destOrd="0" presId="urn:microsoft.com/office/officeart/2005/8/layout/orgChart1"/>
    <dgm:cxn modelId="{7D6B8643-D47B-4163-BF4C-A8A171B6C0B4}" type="presParOf" srcId="{EA61EE0A-EE54-4224-905B-D4090F45DC32}" destId="{720657B3-7601-4690-9FC7-B9F48E741422}" srcOrd="1" destOrd="0" presId="urn:microsoft.com/office/officeart/2005/8/layout/orgChart1"/>
    <dgm:cxn modelId="{B80025BA-0D9A-4234-98D1-66A365C79CB3}" type="presParOf" srcId="{CB562337-243F-4468-9602-8BF1BCEA04F6}" destId="{8CFA1C0B-880B-4A5F-966C-D81B211D2F5A}" srcOrd="1" destOrd="0" presId="urn:microsoft.com/office/officeart/2005/8/layout/orgChart1"/>
    <dgm:cxn modelId="{70441A38-5042-43AD-A91F-82E381571EEF}" type="presParOf" srcId="{CB562337-243F-4468-9602-8BF1BCEA04F6}" destId="{93D881DD-1761-4566-A06F-C7FA38B17118}" srcOrd="2" destOrd="0" presId="urn:microsoft.com/office/officeart/2005/8/layout/orgChart1"/>
    <dgm:cxn modelId="{1390F7F1-E665-4887-8303-FD7549C4E1A9}" type="presParOf" srcId="{34DACA8E-0323-4FC8-ACFB-D2269212E5AF}" destId="{A6240672-0A76-44ED-9CA7-A51C711EC454}" srcOrd="4" destOrd="0" presId="urn:microsoft.com/office/officeart/2005/8/layout/orgChart1"/>
    <dgm:cxn modelId="{866130E3-9500-4255-92D7-49B6CD9657FE}" type="presParOf" srcId="{34DACA8E-0323-4FC8-ACFB-D2269212E5AF}" destId="{E0F5B04A-D111-45F3-B508-12C26AD5CD81}" srcOrd="5" destOrd="0" presId="urn:microsoft.com/office/officeart/2005/8/layout/orgChart1"/>
    <dgm:cxn modelId="{23C6CF76-9381-4731-8BBE-2AFE94820BD4}" type="presParOf" srcId="{E0F5B04A-D111-45F3-B508-12C26AD5CD81}" destId="{86924665-1792-44DD-B60E-57D8CDB1EC2A}" srcOrd="0" destOrd="0" presId="urn:microsoft.com/office/officeart/2005/8/layout/orgChart1"/>
    <dgm:cxn modelId="{75D3295A-69F3-4D3B-8F10-A4587495DDA2}" type="presParOf" srcId="{86924665-1792-44DD-B60E-57D8CDB1EC2A}" destId="{FB2DA70D-EEB8-4658-9620-C620E84E83CF}" srcOrd="0" destOrd="0" presId="urn:microsoft.com/office/officeart/2005/8/layout/orgChart1"/>
    <dgm:cxn modelId="{9EB55221-FE90-4055-B43E-A4DA0A9F57E1}" type="presParOf" srcId="{86924665-1792-44DD-B60E-57D8CDB1EC2A}" destId="{E76C5274-0CD8-4BBA-AEDC-99503D7C0ED7}" srcOrd="1" destOrd="0" presId="urn:microsoft.com/office/officeart/2005/8/layout/orgChart1"/>
    <dgm:cxn modelId="{E1D3F0C3-06B2-4B8C-944B-45668FAC371F}" type="presParOf" srcId="{E0F5B04A-D111-45F3-B508-12C26AD5CD81}" destId="{737CDCFD-79C6-423B-8F33-3B767EA92E95}" srcOrd="1" destOrd="0" presId="urn:microsoft.com/office/officeart/2005/8/layout/orgChart1"/>
    <dgm:cxn modelId="{E144D928-79BE-470C-A43B-48E172B570EC}" type="presParOf" srcId="{E0F5B04A-D111-45F3-B508-12C26AD5CD81}" destId="{ABA092AE-16F5-4FD6-AFEE-B677B31B5AC7}" srcOrd="2" destOrd="0" presId="urn:microsoft.com/office/officeart/2005/8/layout/orgChart1"/>
    <dgm:cxn modelId="{09F78FBF-6F24-4C9C-A059-B9601B6843FA}" type="presParOf" srcId="{34DACA8E-0323-4FC8-ACFB-D2269212E5AF}" destId="{E885753C-E8D8-461F-AA9B-63B7FB48903F}" srcOrd="6" destOrd="0" presId="urn:microsoft.com/office/officeart/2005/8/layout/orgChart1"/>
    <dgm:cxn modelId="{10DC72A1-64EB-4ACC-BC1B-703CE04FCFE5}" type="presParOf" srcId="{34DACA8E-0323-4FC8-ACFB-D2269212E5AF}" destId="{D9BA48AE-354A-47B7-91D9-639585ED277B}" srcOrd="7" destOrd="0" presId="urn:microsoft.com/office/officeart/2005/8/layout/orgChart1"/>
    <dgm:cxn modelId="{F83ED036-F983-45F0-B39B-764E549E35DD}" type="presParOf" srcId="{D9BA48AE-354A-47B7-91D9-639585ED277B}" destId="{29D553FD-BB69-4139-92EC-5127A2BE1D08}" srcOrd="0" destOrd="0" presId="urn:microsoft.com/office/officeart/2005/8/layout/orgChart1"/>
    <dgm:cxn modelId="{9AFD2B8D-2729-4BB3-8DB9-27137ECBF58C}" type="presParOf" srcId="{29D553FD-BB69-4139-92EC-5127A2BE1D08}" destId="{D083EFF9-D6E2-45C7-8D94-1CDCA27F6632}" srcOrd="0" destOrd="0" presId="urn:microsoft.com/office/officeart/2005/8/layout/orgChart1"/>
    <dgm:cxn modelId="{0DEECC97-0BCE-47B5-83C9-60E03E0D2DF0}" type="presParOf" srcId="{29D553FD-BB69-4139-92EC-5127A2BE1D08}" destId="{D078C7A9-F2FD-45A0-9594-37571F51F440}" srcOrd="1" destOrd="0" presId="urn:microsoft.com/office/officeart/2005/8/layout/orgChart1"/>
    <dgm:cxn modelId="{4DA4D76E-D9C3-4E9A-81E3-2E83E3A36D2A}" type="presParOf" srcId="{D9BA48AE-354A-47B7-91D9-639585ED277B}" destId="{AF3085C1-2BDC-47E6-A35E-B4880501DDC5}" srcOrd="1" destOrd="0" presId="urn:microsoft.com/office/officeart/2005/8/layout/orgChart1"/>
    <dgm:cxn modelId="{80AFD21B-9F85-4668-908A-CAA9AED00D50}" type="presParOf" srcId="{D9BA48AE-354A-47B7-91D9-639585ED277B}" destId="{3BA76A37-2CA3-4262-A40B-8DE3A73F93FD}" srcOrd="2" destOrd="0" presId="urn:microsoft.com/office/officeart/2005/8/layout/orgChart1"/>
    <dgm:cxn modelId="{16A8CCE5-2902-4D96-BA6F-A52CF932AA83}" type="presParOf" srcId="{AD803439-BD19-418F-89EA-D789979B23C5}" destId="{B861E31A-C178-4239-B687-F836F622FC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40AAF5-A647-4680-AF3B-6C1F96E3DE6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6A7085B6-C18A-433E-9883-B198ECBDDF58}">
      <dgm:prSet phldrT="[Metin]" custT="1"/>
      <dgm:spPr/>
      <dgm:t>
        <a:bodyPr/>
        <a:lstStyle/>
        <a:p>
          <a:r>
            <a: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Acil durumlarda yaklaşım</a:t>
          </a:r>
        </a:p>
      </dgm:t>
    </dgm:pt>
    <dgm:pt modelId="{3305B7DB-09AB-4A4A-9BEE-C6C0214F491F}" type="parTrans" cxnId="{3C83A93E-739A-4821-A156-2FDBE2031AC3}">
      <dgm:prSet/>
      <dgm:spPr/>
      <dgm:t>
        <a:bodyPr/>
        <a:lstStyle/>
        <a:p>
          <a:endParaRPr lang="tr-TR"/>
        </a:p>
      </dgm:t>
    </dgm:pt>
    <dgm:pt modelId="{B4D10420-5C48-47F0-A3A0-7DC8CA5D72D2}" type="sibTrans" cxnId="{3C83A93E-739A-4821-A156-2FDBE2031AC3}">
      <dgm:prSet/>
      <dgm:spPr/>
      <dgm:t>
        <a:bodyPr/>
        <a:lstStyle/>
        <a:p>
          <a:endParaRPr lang="tr-TR"/>
        </a:p>
      </dgm:t>
    </dgm:pt>
    <dgm:pt modelId="{C120C4A5-533A-4E16-B610-59CFE4AC8378}" type="asst">
      <dgm:prSet phldrT="[Metin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tr-TR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Aşağıdakilerden herhangi biri var mı?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Hemodinamik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insitabilite</a:t>
          </a:r>
          <a:endParaRPr lang="tr-TR" sz="16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Kanama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Hemoliz bulguları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Organ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iskemisine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ait bulgular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Derin pansitopeni</a:t>
          </a:r>
        </a:p>
        <a:p>
          <a:pPr algn="l"/>
          <a:endParaRPr lang="tr-TR" sz="1200" dirty="0"/>
        </a:p>
      </dgm:t>
    </dgm:pt>
    <dgm:pt modelId="{704E3616-6E2C-4B6E-9C28-2384137A29A0}" type="parTrans" cxnId="{C6645B2F-81FD-456F-8FB3-9F77C3E718F6}">
      <dgm:prSet/>
      <dgm:spPr/>
      <dgm:t>
        <a:bodyPr/>
        <a:lstStyle/>
        <a:p>
          <a:endParaRPr lang="tr-TR"/>
        </a:p>
      </dgm:t>
    </dgm:pt>
    <dgm:pt modelId="{B3A256CE-3F0F-468F-B8C5-95E910B15F8B}" type="sibTrans" cxnId="{C6645B2F-81FD-456F-8FB3-9F77C3E718F6}">
      <dgm:prSet/>
      <dgm:spPr/>
      <dgm:t>
        <a:bodyPr/>
        <a:lstStyle/>
        <a:p>
          <a:endParaRPr lang="tr-TR"/>
        </a:p>
      </dgm:t>
    </dgm:pt>
    <dgm:pt modelId="{847D0064-1768-4F4D-9E7B-F9511FFA05F0}">
      <dgm:prSet phldrT="[Metin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endParaRPr lang="tr-TR" sz="16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tr-TR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Evet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Hidrasyon, hemodinamik destek, transfüzyon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İlgili birimler ile acil konsültasyon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Laboratuvar: Kan grubu  ve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cross-match</a:t>
          </a:r>
          <a:endParaRPr lang="tr-TR" sz="16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Hemogram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sayısı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PT, PTT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Karaciğer ve böbrek fonksiyon testleri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Periferik yaymanın değerlendirilmesi</a:t>
          </a:r>
        </a:p>
        <a:p>
          <a:pPr algn="ctr"/>
          <a:endParaRPr lang="tr-T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DA57B6-FB39-46E9-83BF-9FBD29934515}" type="parTrans" cxnId="{E3B52909-2F48-4407-9788-95C8CE047D70}">
      <dgm:prSet/>
      <dgm:spPr/>
      <dgm:t>
        <a:bodyPr/>
        <a:lstStyle/>
        <a:p>
          <a:endParaRPr lang="tr-TR"/>
        </a:p>
      </dgm:t>
    </dgm:pt>
    <dgm:pt modelId="{A2D34983-66AC-4BF7-93CA-8A949F456A2D}" type="sibTrans" cxnId="{E3B52909-2F48-4407-9788-95C8CE047D70}">
      <dgm:prSet/>
      <dgm:spPr/>
      <dgm:t>
        <a:bodyPr/>
        <a:lstStyle/>
        <a:p>
          <a:endParaRPr lang="tr-TR"/>
        </a:p>
      </dgm:t>
    </dgm:pt>
    <dgm:pt modelId="{7B3DA269-A403-4951-A679-EB8CCD52E552}">
      <dgm:prSet phldrT="[Metin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ctr"/>
          <a:r>
            <a:rPr lang="tr-TR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Hayır</a:t>
          </a:r>
        </a:p>
        <a:p>
          <a:pPr algn="l"/>
          <a:r>
            <a:rPr lang="tr-TR" sz="1600" dirty="0"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Hemogram tekrarı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sayısı  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Periferik yayma 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MCV’ye</a:t>
          </a:r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göre değerlendirme ve ilgili testlerin    </a:t>
          </a:r>
        </a:p>
        <a:p>
          <a:pPr algn="l"/>
          <a:r>
            <a:rPr lang="tr-T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planlanması</a:t>
          </a:r>
        </a:p>
        <a:p>
          <a:pPr algn="l"/>
          <a:endParaRPr lang="tr-TR" sz="16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endParaRPr lang="tr-T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6DBC7E-E6B8-4D41-B48D-01F19BC3115D}" type="parTrans" cxnId="{F2E64A72-8BD6-47AA-8722-F7D3D761EBB4}">
      <dgm:prSet/>
      <dgm:spPr/>
      <dgm:t>
        <a:bodyPr/>
        <a:lstStyle/>
        <a:p>
          <a:endParaRPr lang="tr-TR"/>
        </a:p>
      </dgm:t>
    </dgm:pt>
    <dgm:pt modelId="{080AFC20-9BEA-4C31-9700-23AC7AB7A655}" type="sibTrans" cxnId="{F2E64A72-8BD6-47AA-8722-F7D3D761EBB4}">
      <dgm:prSet/>
      <dgm:spPr/>
      <dgm:t>
        <a:bodyPr/>
        <a:lstStyle/>
        <a:p>
          <a:endParaRPr lang="tr-TR"/>
        </a:p>
      </dgm:t>
    </dgm:pt>
    <dgm:pt modelId="{3C440B3E-88D9-435C-A01E-1F08145E3B46}" type="pres">
      <dgm:prSet presAssocID="{6F40AAF5-A647-4680-AF3B-6C1F96E3DE6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0B9FFD5-2D48-4D18-8B58-1F070C33D21D}" type="pres">
      <dgm:prSet presAssocID="{6A7085B6-C18A-433E-9883-B198ECBDDF58}" presName="hierRoot1" presStyleCnt="0">
        <dgm:presLayoutVars>
          <dgm:hierBranch val="init"/>
        </dgm:presLayoutVars>
      </dgm:prSet>
      <dgm:spPr/>
    </dgm:pt>
    <dgm:pt modelId="{11375E78-1DFD-4ABC-BB2C-E3DBE7C95E7F}" type="pres">
      <dgm:prSet presAssocID="{6A7085B6-C18A-433E-9883-B198ECBDDF58}" presName="rootComposite1" presStyleCnt="0"/>
      <dgm:spPr/>
    </dgm:pt>
    <dgm:pt modelId="{6D4F6535-3A03-4249-A045-AA28E4CD8BA1}" type="pres">
      <dgm:prSet presAssocID="{6A7085B6-C18A-433E-9883-B198ECBDDF58}" presName="rootText1" presStyleLbl="node0" presStyleIdx="0" presStyleCnt="1" custScaleX="184858" custScaleY="48386" custLinFactNeighborY="15170">
        <dgm:presLayoutVars>
          <dgm:chPref val="3"/>
        </dgm:presLayoutVars>
      </dgm:prSet>
      <dgm:spPr/>
    </dgm:pt>
    <dgm:pt modelId="{1025E9C4-5369-48EF-B666-3935E250ED13}" type="pres">
      <dgm:prSet presAssocID="{6A7085B6-C18A-433E-9883-B198ECBDDF58}" presName="rootConnector1" presStyleLbl="node1" presStyleIdx="0" presStyleCnt="0"/>
      <dgm:spPr/>
    </dgm:pt>
    <dgm:pt modelId="{28BD8790-AA07-4529-909C-53ACA84D1189}" type="pres">
      <dgm:prSet presAssocID="{6A7085B6-C18A-433E-9883-B198ECBDDF58}" presName="hierChild2" presStyleCnt="0"/>
      <dgm:spPr/>
    </dgm:pt>
    <dgm:pt modelId="{A83A9BDB-DF33-471F-BA4C-56D0527A54AB}" type="pres">
      <dgm:prSet presAssocID="{17DA57B6-FB39-46E9-83BF-9FBD29934515}" presName="Name37" presStyleLbl="parChTrans1D2" presStyleIdx="0" presStyleCnt="3"/>
      <dgm:spPr/>
    </dgm:pt>
    <dgm:pt modelId="{2525DC27-8D7E-4444-A289-7B4A2B1DA809}" type="pres">
      <dgm:prSet presAssocID="{847D0064-1768-4F4D-9E7B-F9511FFA05F0}" presName="hierRoot2" presStyleCnt="0">
        <dgm:presLayoutVars>
          <dgm:hierBranch val="init"/>
        </dgm:presLayoutVars>
      </dgm:prSet>
      <dgm:spPr/>
    </dgm:pt>
    <dgm:pt modelId="{B7277976-5554-489C-A887-E6D6A381A588}" type="pres">
      <dgm:prSet presAssocID="{847D0064-1768-4F4D-9E7B-F9511FFA05F0}" presName="rootComposite" presStyleCnt="0"/>
      <dgm:spPr/>
    </dgm:pt>
    <dgm:pt modelId="{1C49AEF2-8727-407E-A39A-5E726B126DC6}" type="pres">
      <dgm:prSet presAssocID="{847D0064-1768-4F4D-9E7B-F9511FFA05F0}" presName="rootText" presStyleLbl="node2" presStyleIdx="0" presStyleCnt="2" custScaleX="171118" custScaleY="185652" custLinFactNeighborX="-366" custLinFactNeighborY="-11713">
        <dgm:presLayoutVars>
          <dgm:chPref val="3"/>
        </dgm:presLayoutVars>
      </dgm:prSet>
      <dgm:spPr/>
    </dgm:pt>
    <dgm:pt modelId="{19393280-693A-475A-B069-585A12846C87}" type="pres">
      <dgm:prSet presAssocID="{847D0064-1768-4F4D-9E7B-F9511FFA05F0}" presName="rootConnector" presStyleLbl="node2" presStyleIdx="0" presStyleCnt="2"/>
      <dgm:spPr/>
    </dgm:pt>
    <dgm:pt modelId="{D018742E-5A99-4F52-B0D5-A1726963C8DB}" type="pres">
      <dgm:prSet presAssocID="{847D0064-1768-4F4D-9E7B-F9511FFA05F0}" presName="hierChild4" presStyleCnt="0"/>
      <dgm:spPr/>
    </dgm:pt>
    <dgm:pt modelId="{3C28EBD1-F8E5-41CE-8280-3C18BC1B5077}" type="pres">
      <dgm:prSet presAssocID="{847D0064-1768-4F4D-9E7B-F9511FFA05F0}" presName="hierChild5" presStyleCnt="0"/>
      <dgm:spPr/>
    </dgm:pt>
    <dgm:pt modelId="{1E3EC38C-CBCE-4752-AC92-1D325B28AE28}" type="pres">
      <dgm:prSet presAssocID="{466DBC7E-E6B8-4D41-B48D-01F19BC3115D}" presName="Name37" presStyleLbl="parChTrans1D2" presStyleIdx="1" presStyleCnt="3"/>
      <dgm:spPr/>
    </dgm:pt>
    <dgm:pt modelId="{83DC85C7-2391-4283-947D-8BB63BAB3D9E}" type="pres">
      <dgm:prSet presAssocID="{7B3DA269-A403-4951-A679-EB8CCD52E552}" presName="hierRoot2" presStyleCnt="0">
        <dgm:presLayoutVars>
          <dgm:hierBranch val="init"/>
        </dgm:presLayoutVars>
      </dgm:prSet>
      <dgm:spPr/>
    </dgm:pt>
    <dgm:pt modelId="{4879C267-CB7F-49E2-8D83-2EF0110D35C0}" type="pres">
      <dgm:prSet presAssocID="{7B3DA269-A403-4951-A679-EB8CCD52E552}" presName="rootComposite" presStyleCnt="0"/>
      <dgm:spPr/>
    </dgm:pt>
    <dgm:pt modelId="{940C7E5C-1409-4831-AE76-D65282F7AAC6}" type="pres">
      <dgm:prSet presAssocID="{7B3DA269-A403-4951-A679-EB8CCD52E552}" presName="rootText" presStyleLbl="node2" presStyleIdx="1" presStyleCnt="2" custScaleX="170743" custScaleY="169993" custLinFactNeighborX="-1830" custLinFactNeighborY="-11713">
        <dgm:presLayoutVars>
          <dgm:chPref val="3"/>
        </dgm:presLayoutVars>
      </dgm:prSet>
      <dgm:spPr/>
    </dgm:pt>
    <dgm:pt modelId="{D1C39451-E685-455B-AB7D-8EE7A72D89D9}" type="pres">
      <dgm:prSet presAssocID="{7B3DA269-A403-4951-A679-EB8CCD52E552}" presName="rootConnector" presStyleLbl="node2" presStyleIdx="1" presStyleCnt="2"/>
      <dgm:spPr/>
    </dgm:pt>
    <dgm:pt modelId="{4309346B-AC9C-45BD-9807-EEFF37AB1A15}" type="pres">
      <dgm:prSet presAssocID="{7B3DA269-A403-4951-A679-EB8CCD52E552}" presName="hierChild4" presStyleCnt="0"/>
      <dgm:spPr/>
    </dgm:pt>
    <dgm:pt modelId="{329BD5DF-831D-4313-B82E-D6FFE187B677}" type="pres">
      <dgm:prSet presAssocID="{7B3DA269-A403-4951-A679-EB8CCD52E552}" presName="hierChild5" presStyleCnt="0"/>
      <dgm:spPr/>
    </dgm:pt>
    <dgm:pt modelId="{7D1EE569-0B7A-45A8-ABAF-35F93A455A3F}" type="pres">
      <dgm:prSet presAssocID="{6A7085B6-C18A-433E-9883-B198ECBDDF58}" presName="hierChild3" presStyleCnt="0"/>
      <dgm:spPr/>
    </dgm:pt>
    <dgm:pt modelId="{FFF74566-4FB3-4B0D-A098-EB44B2FF1ADF}" type="pres">
      <dgm:prSet presAssocID="{704E3616-6E2C-4B6E-9C28-2384137A29A0}" presName="Name111" presStyleLbl="parChTrans1D2" presStyleIdx="2" presStyleCnt="3"/>
      <dgm:spPr/>
    </dgm:pt>
    <dgm:pt modelId="{2A8C0021-0CC8-46B1-8D50-53A6B8216758}" type="pres">
      <dgm:prSet presAssocID="{C120C4A5-533A-4E16-B610-59CFE4AC8378}" presName="hierRoot3" presStyleCnt="0">
        <dgm:presLayoutVars>
          <dgm:hierBranch val="init"/>
        </dgm:presLayoutVars>
      </dgm:prSet>
      <dgm:spPr/>
    </dgm:pt>
    <dgm:pt modelId="{9DA0ECCA-9ABC-4692-B9E5-960CEC733031}" type="pres">
      <dgm:prSet presAssocID="{C120C4A5-533A-4E16-B610-59CFE4AC8378}" presName="rootComposite3" presStyleCnt="0"/>
      <dgm:spPr/>
    </dgm:pt>
    <dgm:pt modelId="{B8A81F28-0F65-4EE7-B1B1-77DC99AABBD4}" type="pres">
      <dgm:prSet presAssocID="{C120C4A5-533A-4E16-B610-59CFE4AC8378}" presName="rootText3" presStyleLbl="asst1" presStyleIdx="0" presStyleCnt="1" custScaleX="130704" custScaleY="148298">
        <dgm:presLayoutVars>
          <dgm:chPref val="3"/>
        </dgm:presLayoutVars>
      </dgm:prSet>
      <dgm:spPr/>
    </dgm:pt>
    <dgm:pt modelId="{D38B8FC1-F256-4C93-BE93-E90A7FA5B311}" type="pres">
      <dgm:prSet presAssocID="{C120C4A5-533A-4E16-B610-59CFE4AC8378}" presName="rootConnector3" presStyleLbl="asst1" presStyleIdx="0" presStyleCnt="1"/>
      <dgm:spPr/>
    </dgm:pt>
    <dgm:pt modelId="{1E22BEBE-C203-4F69-AE76-2CC797CBAF89}" type="pres">
      <dgm:prSet presAssocID="{C120C4A5-533A-4E16-B610-59CFE4AC8378}" presName="hierChild6" presStyleCnt="0"/>
      <dgm:spPr/>
    </dgm:pt>
    <dgm:pt modelId="{FC8C58C7-D571-45FA-B913-9C99EE35577A}" type="pres">
      <dgm:prSet presAssocID="{C120C4A5-533A-4E16-B610-59CFE4AC8378}" presName="hierChild7" presStyleCnt="0"/>
      <dgm:spPr/>
    </dgm:pt>
  </dgm:ptLst>
  <dgm:cxnLst>
    <dgm:cxn modelId="{A5055405-A78D-4493-9E18-3E0ECD9238BE}" type="presOf" srcId="{847D0064-1768-4F4D-9E7B-F9511FFA05F0}" destId="{1C49AEF2-8727-407E-A39A-5E726B126DC6}" srcOrd="0" destOrd="0" presId="urn:microsoft.com/office/officeart/2005/8/layout/orgChart1"/>
    <dgm:cxn modelId="{E3B52909-2F48-4407-9788-95C8CE047D70}" srcId="{6A7085B6-C18A-433E-9883-B198ECBDDF58}" destId="{847D0064-1768-4F4D-9E7B-F9511FFA05F0}" srcOrd="1" destOrd="0" parTransId="{17DA57B6-FB39-46E9-83BF-9FBD29934515}" sibTransId="{A2D34983-66AC-4BF7-93CA-8A949F456A2D}"/>
    <dgm:cxn modelId="{B96D9728-61BD-4FB7-945F-31E9FF84E645}" type="presOf" srcId="{C120C4A5-533A-4E16-B610-59CFE4AC8378}" destId="{D38B8FC1-F256-4C93-BE93-E90A7FA5B311}" srcOrd="1" destOrd="0" presId="urn:microsoft.com/office/officeart/2005/8/layout/orgChart1"/>
    <dgm:cxn modelId="{F24EDD29-B3E5-4F62-8889-BB9F2C6E2736}" type="presOf" srcId="{7B3DA269-A403-4951-A679-EB8CCD52E552}" destId="{940C7E5C-1409-4831-AE76-D65282F7AAC6}" srcOrd="0" destOrd="0" presId="urn:microsoft.com/office/officeart/2005/8/layout/orgChart1"/>
    <dgm:cxn modelId="{C6645B2F-81FD-456F-8FB3-9F77C3E718F6}" srcId="{6A7085B6-C18A-433E-9883-B198ECBDDF58}" destId="{C120C4A5-533A-4E16-B610-59CFE4AC8378}" srcOrd="0" destOrd="0" parTransId="{704E3616-6E2C-4B6E-9C28-2384137A29A0}" sibTransId="{B3A256CE-3F0F-468F-B8C5-95E910B15F8B}"/>
    <dgm:cxn modelId="{07B3C230-9D50-4006-AC20-5888F6EB5D65}" type="presOf" srcId="{17DA57B6-FB39-46E9-83BF-9FBD29934515}" destId="{A83A9BDB-DF33-471F-BA4C-56D0527A54AB}" srcOrd="0" destOrd="0" presId="urn:microsoft.com/office/officeart/2005/8/layout/orgChart1"/>
    <dgm:cxn modelId="{3C83A93E-739A-4821-A156-2FDBE2031AC3}" srcId="{6F40AAF5-A647-4680-AF3B-6C1F96E3DE6F}" destId="{6A7085B6-C18A-433E-9883-B198ECBDDF58}" srcOrd="0" destOrd="0" parTransId="{3305B7DB-09AB-4A4A-9BEE-C6C0214F491F}" sibTransId="{B4D10420-5C48-47F0-A3A0-7DC8CA5D72D2}"/>
    <dgm:cxn modelId="{C569CD3E-881D-4D55-AF5F-5AB25CAFF7D9}" type="presOf" srcId="{847D0064-1768-4F4D-9E7B-F9511FFA05F0}" destId="{19393280-693A-475A-B069-585A12846C87}" srcOrd="1" destOrd="0" presId="urn:microsoft.com/office/officeart/2005/8/layout/orgChart1"/>
    <dgm:cxn modelId="{FCB1645C-9E31-4967-9D45-EDE4FFB790EE}" type="presOf" srcId="{7B3DA269-A403-4951-A679-EB8CCD52E552}" destId="{D1C39451-E685-455B-AB7D-8EE7A72D89D9}" srcOrd="1" destOrd="0" presId="urn:microsoft.com/office/officeart/2005/8/layout/orgChart1"/>
    <dgm:cxn modelId="{F2E64A72-8BD6-47AA-8722-F7D3D761EBB4}" srcId="{6A7085B6-C18A-433E-9883-B198ECBDDF58}" destId="{7B3DA269-A403-4951-A679-EB8CCD52E552}" srcOrd="2" destOrd="0" parTransId="{466DBC7E-E6B8-4D41-B48D-01F19BC3115D}" sibTransId="{080AFC20-9BEA-4C31-9700-23AC7AB7A655}"/>
    <dgm:cxn modelId="{3E2BC096-9D53-452D-8EAB-42D1F9AE4EC3}" type="presOf" srcId="{466DBC7E-E6B8-4D41-B48D-01F19BC3115D}" destId="{1E3EC38C-CBCE-4752-AC92-1D325B28AE28}" srcOrd="0" destOrd="0" presId="urn:microsoft.com/office/officeart/2005/8/layout/orgChart1"/>
    <dgm:cxn modelId="{11C525AB-5FF9-4B29-9A6A-019C8A8768CA}" type="presOf" srcId="{704E3616-6E2C-4B6E-9C28-2384137A29A0}" destId="{FFF74566-4FB3-4B0D-A098-EB44B2FF1ADF}" srcOrd="0" destOrd="0" presId="urn:microsoft.com/office/officeart/2005/8/layout/orgChart1"/>
    <dgm:cxn modelId="{AF6E74BF-B0D5-43B7-8262-9CE41B6F0584}" type="presOf" srcId="{6A7085B6-C18A-433E-9883-B198ECBDDF58}" destId="{6D4F6535-3A03-4249-A045-AA28E4CD8BA1}" srcOrd="0" destOrd="0" presId="urn:microsoft.com/office/officeart/2005/8/layout/orgChart1"/>
    <dgm:cxn modelId="{BFFFCDDD-5587-479D-AA88-CCBEEEF965A9}" type="presOf" srcId="{C120C4A5-533A-4E16-B610-59CFE4AC8378}" destId="{B8A81F28-0F65-4EE7-B1B1-77DC99AABBD4}" srcOrd="0" destOrd="0" presId="urn:microsoft.com/office/officeart/2005/8/layout/orgChart1"/>
    <dgm:cxn modelId="{68324FEA-7320-459A-9BA7-CAA3ACF2F46A}" type="presOf" srcId="{6F40AAF5-A647-4680-AF3B-6C1F96E3DE6F}" destId="{3C440B3E-88D9-435C-A01E-1F08145E3B46}" srcOrd="0" destOrd="0" presId="urn:microsoft.com/office/officeart/2005/8/layout/orgChart1"/>
    <dgm:cxn modelId="{97AAE5F6-6931-4811-B4B1-1808638E8A13}" type="presOf" srcId="{6A7085B6-C18A-433E-9883-B198ECBDDF58}" destId="{1025E9C4-5369-48EF-B666-3935E250ED13}" srcOrd="1" destOrd="0" presId="urn:microsoft.com/office/officeart/2005/8/layout/orgChart1"/>
    <dgm:cxn modelId="{940F98CD-DBBF-437E-8921-11BBB5FC67D6}" type="presParOf" srcId="{3C440B3E-88D9-435C-A01E-1F08145E3B46}" destId="{90B9FFD5-2D48-4D18-8B58-1F070C33D21D}" srcOrd="0" destOrd="0" presId="urn:microsoft.com/office/officeart/2005/8/layout/orgChart1"/>
    <dgm:cxn modelId="{D2CFCD59-1052-47B0-873B-DF1E2EE95E6B}" type="presParOf" srcId="{90B9FFD5-2D48-4D18-8B58-1F070C33D21D}" destId="{11375E78-1DFD-4ABC-BB2C-E3DBE7C95E7F}" srcOrd="0" destOrd="0" presId="urn:microsoft.com/office/officeart/2005/8/layout/orgChart1"/>
    <dgm:cxn modelId="{D906B750-7F61-4F67-8BC0-0571E0AB1660}" type="presParOf" srcId="{11375E78-1DFD-4ABC-BB2C-E3DBE7C95E7F}" destId="{6D4F6535-3A03-4249-A045-AA28E4CD8BA1}" srcOrd="0" destOrd="0" presId="urn:microsoft.com/office/officeart/2005/8/layout/orgChart1"/>
    <dgm:cxn modelId="{8410173E-1F4B-4E80-81C7-B7F8BF9F90DC}" type="presParOf" srcId="{11375E78-1DFD-4ABC-BB2C-E3DBE7C95E7F}" destId="{1025E9C4-5369-48EF-B666-3935E250ED13}" srcOrd="1" destOrd="0" presId="urn:microsoft.com/office/officeart/2005/8/layout/orgChart1"/>
    <dgm:cxn modelId="{9032FE4A-564B-41A0-BB1E-2C8709D12552}" type="presParOf" srcId="{90B9FFD5-2D48-4D18-8B58-1F070C33D21D}" destId="{28BD8790-AA07-4529-909C-53ACA84D1189}" srcOrd="1" destOrd="0" presId="urn:microsoft.com/office/officeart/2005/8/layout/orgChart1"/>
    <dgm:cxn modelId="{900FB5F5-E7C6-47F5-94FF-0D1285200B74}" type="presParOf" srcId="{28BD8790-AA07-4529-909C-53ACA84D1189}" destId="{A83A9BDB-DF33-471F-BA4C-56D0527A54AB}" srcOrd="0" destOrd="0" presId="urn:microsoft.com/office/officeart/2005/8/layout/orgChart1"/>
    <dgm:cxn modelId="{B3217FA6-AD4B-4C6F-8589-09F7497A905E}" type="presParOf" srcId="{28BD8790-AA07-4529-909C-53ACA84D1189}" destId="{2525DC27-8D7E-4444-A289-7B4A2B1DA809}" srcOrd="1" destOrd="0" presId="urn:microsoft.com/office/officeart/2005/8/layout/orgChart1"/>
    <dgm:cxn modelId="{B80A64E9-984E-4FED-9DDF-03436C0EA784}" type="presParOf" srcId="{2525DC27-8D7E-4444-A289-7B4A2B1DA809}" destId="{B7277976-5554-489C-A887-E6D6A381A588}" srcOrd="0" destOrd="0" presId="urn:microsoft.com/office/officeart/2005/8/layout/orgChart1"/>
    <dgm:cxn modelId="{1ABD3463-6AE1-4898-985B-12EAFFB1352D}" type="presParOf" srcId="{B7277976-5554-489C-A887-E6D6A381A588}" destId="{1C49AEF2-8727-407E-A39A-5E726B126DC6}" srcOrd="0" destOrd="0" presId="urn:microsoft.com/office/officeart/2005/8/layout/orgChart1"/>
    <dgm:cxn modelId="{EBF5C4B0-159E-425B-91FD-97B01ADC67B3}" type="presParOf" srcId="{B7277976-5554-489C-A887-E6D6A381A588}" destId="{19393280-693A-475A-B069-585A12846C87}" srcOrd="1" destOrd="0" presId="urn:microsoft.com/office/officeart/2005/8/layout/orgChart1"/>
    <dgm:cxn modelId="{74FB328F-8E9C-4151-BFFE-3CB750C27F34}" type="presParOf" srcId="{2525DC27-8D7E-4444-A289-7B4A2B1DA809}" destId="{D018742E-5A99-4F52-B0D5-A1726963C8DB}" srcOrd="1" destOrd="0" presId="urn:microsoft.com/office/officeart/2005/8/layout/orgChart1"/>
    <dgm:cxn modelId="{29F804EC-1ADD-4F2E-BE8C-920DEDF32B30}" type="presParOf" srcId="{2525DC27-8D7E-4444-A289-7B4A2B1DA809}" destId="{3C28EBD1-F8E5-41CE-8280-3C18BC1B5077}" srcOrd="2" destOrd="0" presId="urn:microsoft.com/office/officeart/2005/8/layout/orgChart1"/>
    <dgm:cxn modelId="{28E63255-D856-4BE3-8833-632E42791BDA}" type="presParOf" srcId="{28BD8790-AA07-4529-909C-53ACA84D1189}" destId="{1E3EC38C-CBCE-4752-AC92-1D325B28AE28}" srcOrd="2" destOrd="0" presId="urn:microsoft.com/office/officeart/2005/8/layout/orgChart1"/>
    <dgm:cxn modelId="{BF5FC026-7A15-4325-A785-7B1730C4DF4C}" type="presParOf" srcId="{28BD8790-AA07-4529-909C-53ACA84D1189}" destId="{83DC85C7-2391-4283-947D-8BB63BAB3D9E}" srcOrd="3" destOrd="0" presId="urn:microsoft.com/office/officeart/2005/8/layout/orgChart1"/>
    <dgm:cxn modelId="{7377C15C-51B1-4AEB-BC69-5D9DC4CFDE85}" type="presParOf" srcId="{83DC85C7-2391-4283-947D-8BB63BAB3D9E}" destId="{4879C267-CB7F-49E2-8D83-2EF0110D35C0}" srcOrd="0" destOrd="0" presId="urn:microsoft.com/office/officeart/2005/8/layout/orgChart1"/>
    <dgm:cxn modelId="{524337CA-809D-48D9-BAD1-5AC68D771CD6}" type="presParOf" srcId="{4879C267-CB7F-49E2-8D83-2EF0110D35C0}" destId="{940C7E5C-1409-4831-AE76-D65282F7AAC6}" srcOrd="0" destOrd="0" presId="urn:microsoft.com/office/officeart/2005/8/layout/orgChart1"/>
    <dgm:cxn modelId="{FFB4B731-C8AF-4FD2-AC37-401CD23026E1}" type="presParOf" srcId="{4879C267-CB7F-49E2-8D83-2EF0110D35C0}" destId="{D1C39451-E685-455B-AB7D-8EE7A72D89D9}" srcOrd="1" destOrd="0" presId="urn:microsoft.com/office/officeart/2005/8/layout/orgChart1"/>
    <dgm:cxn modelId="{B0024382-24B8-4417-98F1-4BAED300A1C0}" type="presParOf" srcId="{83DC85C7-2391-4283-947D-8BB63BAB3D9E}" destId="{4309346B-AC9C-45BD-9807-EEFF37AB1A15}" srcOrd="1" destOrd="0" presId="urn:microsoft.com/office/officeart/2005/8/layout/orgChart1"/>
    <dgm:cxn modelId="{CA3CAC6F-D020-477B-B5BC-E09A02542C24}" type="presParOf" srcId="{83DC85C7-2391-4283-947D-8BB63BAB3D9E}" destId="{329BD5DF-831D-4313-B82E-D6FFE187B677}" srcOrd="2" destOrd="0" presId="urn:microsoft.com/office/officeart/2005/8/layout/orgChart1"/>
    <dgm:cxn modelId="{4812900C-2B52-4DC4-A967-728F04F72A1C}" type="presParOf" srcId="{90B9FFD5-2D48-4D18-8B58-1F070C33D21D}" destId="{7D1EE569-0B7A-45A8-ABAF-35F93A455A3F}" srcOrd="2" destOrd="0" presId="urn:microsoft.com/office/officeart/2005/8/layout/orgChart1"/>
    <dgm:cxn modelId="{45887502-2A20-4B7C-B89F-340C2C6EFE55}" type="presParOf" srcId="{7D1EE569-0B7A-45A8-ABAF-35F93A455A3F}" destId="{FFF74566-4FB3-4B0D-A098-EB44B2FF1ADF}" srcOrd="0" destOrd="0" presId="urn:microsoft.com/office/officeart/2005/8/layout/orgChart1"/>
    <dgm:cxn modelId="{C8804423-92E8-467F-BC6D-3A4D94470783}" type="presParOf" srcId="{7D1EE569-0B7A-45A8-ABAF-35F93A455A3F}" destId="{2A8C0021-0CC8-46B1-8D50-53A6B8216758}" srcOrd="1" destOrd="0" presId="urn:microsoft.com/office/officeart/2005/8/layout/orgChart1"/>
    <dgm:cxn modelId="{2301780B-5BA3-4AB4-9F4C-454BC8F9D786}" type="presParOf" srcId="{2A8C0021-0CC8-46B1-8D50-53A6B8216758}" destId="{9DA0ECCA-9ABC-4692-B9E5-960CEC733031}" srcOrd="0" destOrd="0" presId="urn:microsoft.com/office/officeart/2005/8/layout/orgChart1"/>
    <dgm:cxn modelId="{0878DD94-0E15-4041-8E8B-12C4556DD020}" type="presParOf" srcId="{9DA0ECCA-9ABC-4692-B9E5-960CEC733031}" destId="{B8A81F28-0F65-4EE7-B1B1-77DC99AABBD4}" srcOrd="0" destOrd="0" presId="urn:microsoft.com/office/officeart/2005/8/layout/orgChart1"/>
    <dgm:cxn modelId="{32799E2D-5BBA-4519-9A78-F7130D4FAEE6}" type="presParOf" srcId="{9DA0ECCA-9ABC-4692-B9E5-960CEC733031}" destId="{D38B8FC1-F256-4C93-BE93-E90A7FA5B311}" srcOrd="1" destOrd="0" presId="urn:microsoft.com/office/officeart/2005/8/layout/orgChart1"/>
    <dgm:cxn modelId="{978D423A-ED23-4D4B-9C66-D6C016A756E2}" type="presParOf" srcId="{2A8C0021-0CC8-46B1-8D50-53A6B8216758}" destId="{1E22BEBE-C203-4F69-AE76-2CC797CBAF89}" srcOrd="1" destOrd="0" presId="urn:microsoft.com/office/officeart/2005/8/layout/orgChart1"/>
    <dgm:cxn modelId="{0AB7FF5C-E6E7-4693-AFC9-665CDE5D43EC}" type="presParOf" srcId="{2A8C0021-0CC8-46B1-8D50-53A6B8216758}" destId="{FC8C58C7-D571-45FA-B913-9C99EE35577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6D13C-9C64-4979-90FA-C2F432EC3866}">
      <dsp:nvSpPr>
        <dsp:cNvPr id="0" name=""/>
        <dsp:cNvSpPr/>
      </dsp:nvSpPr>
      <dsp:spPr>
        <a:xfrm>
          <a:off x="5482442" y="1046168"/>
          <a:ext cx="3528964" cy="438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244"/>
              </a:lnTo>
              <a:lnTo>
                <a:pt x="3528964" y="219244"/>
              </a:lnTo>
              <a:lnTo>
                <a:pt x="3528964" y="4384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0F5647-533C-4731-8B32-A4DD2207EB17}">
      <dsp:nvSpPr>
        <dsp:cNvPr id="0" name=""/>
        <dsp:cNvSpPr/>
      </dsp:nvSpPr>
      <dsp:spPr>
        <a:xfrm>
          <a:off x="5482442" y="1046168"/>
          <a:ext cx="158315" cy="438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244"/>
              </a:lnTo>
              <a:lnTo>
                <a:pt x="158315" y="219244"/>
              </a:lnTo>
              <a:lnTo>
                <a:pt x="158315" y="4384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493AD2-A027-45B9-9D65-0BB423976435}">
      <dsp:nvSpPr>
        <dsp:cNvPr id="0" name=""/>
        <dsp:cNvSpPr/>
      </dsp:nvSpPr>
      <dsp:spPr>
        <a:xfrm>
          <a:off x="2111793" y="1046168"/>
          <a:ext cx="3370648" cy="438488"/>
        </a:xfrm>
        <a:custGeom>
          <a:avLst/>
          <a:gdLst/>
          <a:ahLst/>
          <a:cxnLst/>
          <a:rect l="0" t="0" r="0" b="0"/>
          <a:pathLst>
            <a:path>
              <a:moveTo>
                <a:pt x="3370648" y="0"/>
              </a:moveTo>
              <a:lnTo>
                <a:pt x="3370648" y="219244"/>
              </a:lnTo>
              <a:lnTo>
                <a:pt x="0" y="219244"/>
              </a:lnTo>
              <a:lnTo>
                <a:pt x="0" y="4384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D11BF1-3678-4A28-BC61-6B600F99AAA6}">
      <dsp:nvSpPr>
        <dsp:cNvPr id="0" name=""/>
        <dsp:cNvSpPr/>
      </dsp:nvSpPr>
      <dsp:spPr>
        <a:xfrm>
          <a:off x="1291444" y="2148"/>
          <a:ext cx="8381995" cy="1044019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MCV’ ye göre sık karşılaşılan anemi sebepleri</a:t>
          </a:r>
        </a:p>
      </dsp:txBody>
      <dsp:txXfrm>
        <a:off x="1291444" y="2148"/>
        <a:ext cx="8381995" cy="1044019"/>
      </dsp:txXfrm>
    </dsp:sp>
    <dsp:sp modelId="{973D79EA-7496-47F1-A357-25DAFE565D12}">
      <dsp:nvSpPr>
        <dsp:cNvPr id="0" name=""/>
        <dsp:cNvSpPr/>
      </dsp:nvSpPr>
      <dsp:spPr>
        <a:xfrm>
          <a:off x="608623" y="1484656"/>
          <a:ext cx="3006338" cy="3051419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MCV&lt; 80 </a:t>
          </a:r>
          <a:r>
            <a:rPr lang="tr-TR" sz="1800" b="1" kern="1200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Talasemi</a:t>
          </a:r>
          <a:endParaRPr lang="tr-TR" sz="18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Kronik hastalık anemisi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Kurşun intoksikasyonu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Sideroblastik</a:t>
          </a: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anemi</a:t>
          </a:r>
        </a:p>
      </dsp:txBody>
      <dsp:txXfrm>
        <a:off x="608623" y="1484656"/>
        <a:ext cx="3006338" cy="3051419"/>
      </dsp:txXfrm>
    </dsp:sp>
    <dsp:sp modelId="{66091D6B-E0C1-49FF-A387-D43C5F084E00}">
      <dsp:nvSpPr>
        <dsp:cNvPr id="0" name=""/>
        <dsp:cNvSpPr/>
      </dsp:nvSpPr>
      <dsp:spPr>
        <a:xfrm>
          <a:off x="4053450" y="1484656"/>
          <a:ext cx="3174613" cy="3931861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 80-100 </a:t>
          </a:r>
          <a:r>
            <a:rPr lang="tr-TR" sz="1800" b="1" kern="1200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Kronik  hastalık anemisi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 kullanımı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Karaciğer hastalığı/ alkol kullanımı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Hemoliz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Hipotirodizm</a:t>
          </a:r>
          <a:endParaRPr lang="tr-TR" sz="18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3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3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3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300" kern="1200" dirty="0"/>
        </a:p>
      </dsp:txBody>
      <dsp:txXfrm>
        <a:off x="4053450" y="1484656"/>
        <a:ext cx="3174613" cy="3931861"/>
      </dsp:txXfrm>
    </dsp:sp>
    <dsp:sp modelId="{274546F4-F5D7-4F37-BEB0-E78951B0199F}">
      <dsp:nvSpPr>
        <dsp:cNvPr id="0" name=""/>
        <dsp:cNvSpPr/>
      </dsp:nvSpPr>
      <dsp:spPr>
        <a:xfrm>
          <a:off x="7666552" y="1484656"/>
          <a:ext cx="2689707" cy="3524558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MCV&gt; 100 </a:t>
          </a:r>
          <a:r>
            <a:rPr lang="tr-TR" sz="1800" b="1" kern="1200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fL</a:t>
          </a: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8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 kullanımı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Karaciğer hastalığı/ alkol kullanımı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Hipotiroidizm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yüksekliği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MDS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/>
        </a:p>
      </dsp:txBody>
      <dsp:txXfrm>
        <a:off x="7666552" y="1484656"/>
        <a:ext cx="2689707" cy="35245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85753C-E8D8-461F-AA9B-63B7FB48903F}">
      <dsp:nvSpPr>
        <dsp:cNvPr id="0" name=""/>
        <dsp:cNvSpPr/>
      </dsp:nvSpPr>
      <dsp:spPr>
        <a:xfrm>
          <a:off x="5486400" y="2905172"/>
          <a:ext cx="4351287" cy="474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334"/>
              </a:lnTo>
              <a:lnTo>
                <a:pt x="4351287" y="237334"/>
              </a:lnTo>
              <a:lnTo>
                <a:pt x="4351287" y="4746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240672-0A76-44ED-9CA7-A51C711EC454}">
      <dsp:nvSpPr>
        <dsp:cNvPr id="0" name=""/>
        <dsp:cNvSpPr/>
      </dsp:nvSpPr>
      <dsp:spPr>
        <a:xfrm>
          <a:off x="5486400" y="2905172"/>
          <a:ext cx="1616292" cy="474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334"/>
              </a:lnTo>
              <a:lnTo>
                <a:pt x="1616292" y="237334"/>
              </a:lnTo>
              <a:lnTo>
                <a:pt x="1616292" y="4746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5EDC8-E6F6-440D-8F83-E79A578D9A43}">
      <dsp:nvSpPr>
        <dsp:cNvPr id="0" name=""/>
        <dsp:cNvSpPr/>
      </dsp:nvSpPr>
      <dsp:spPr>
        <a:xfrm>
          <a:off x="4382546" y="2905172"/>
          <a:ext cx="1103853" cy="459829"/>
        </a:xfrm>
        <a:custGeom>
          <a:avLst/>
          <a:gdLst/>
          <a:ahLst/>
          <a:cxnLst/>
          <a:rect l="0" t="0" r="0" b="0"/>
          <a:pathLst>
            <a:path>
              <a:moveTo>
                <a:pt x="1103853" y="0"/>
              </a:moveTo>
              <a:lnTo>
                <a:pt x="1103853" y="222495"/>
              </a:lnTo>
              <a:lnTo>
                <a:pt x="0" y="222495"/>
              </a:lnTo>
              <a:lnTo>
                <a:pt x="0" y="4598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DC6A2-EF59-4ACB-8CBC-C46EBB26FFBB}">
      <dsp:nvSpPr>
        <dsp:cNvPr id="0" name=""/>
        <dsp:cNvSpPr/>
      </dsp:nvSpPr>
      <dsp:spPr>
        <a:xfrm>
          <a:off x="1383906" y="2905172"/>
          <a:ext cx="4102493" cy="474668"/>
        </a:xfrm>
        <a:custGeom>
          <a:avLst/>
          <a:gdLst/>
          <a:ahLst/>
          <a:cxnLst/>
          <a:rect l="0" t="0" r="0" b="0"/>
          <a:pathLst>
            <a:path>
              <a:moveTo>
                <a:pt x="4102493" y="0"/>
              </a:moveTo>
              <a:lnTo>
                <a:pt x="4102493" y="237334"/>
              </a:lnTo>
              <a:lnTo>
                <a:pt x="0" y="237334"/>
              </a:lnTo>
              <a:lnTo>
                <a:pt x="0" y="4746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31F0A-0CDC-4E12-B283-AD42F0D98852}">
      <dsp:nvSpPr>
        <dsp:cNvPr id="0" name=""/>
        <dsp:cNvSpPr/>
      </dsp:nvSpPr>
      <dsp:spPr>
        <a:xfrm>
          <a:off x="1933696" y="1775008"/>
          <a:ext cx="7105406" cy="1130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Anemi dışında diğer serilerde de değişiklik varsa</a:t>
          </a:r>
        </a:p>
      </dsp:txBody>
      <dsp:txXfrm>
        <a:off x="1933696" y="1775008"/>
        <a:ext cx="7105406" cy="1130163"/>
      </dsp:txXfrm>
    </dsp:sp>
    <dsp:sp modelId="{014BCC03-70E9-4223-B060-A4890CC831DB}">
      <dsp:nvSpPr>
        <dsp:cNvPr id="0" name=""/>
        <dsp:cNvSpPr/>
      </dsp:nvSpPr>
      <dsp:spPr>
        <a:xfrm>
          <a:off x="4948" y="3379841"/>
          <a:ext cx="2757915" cy="198518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Pansitopeni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Lösemi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İlaçlar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Aplastik anemi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Hipersplenizm</a:t>
          </a:r>
          <a:endParaRPr lang="tr-TR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Megaloblastik anemi </a:t>
          </a:r>
        </a:p>
      </dsp:txBody>
      <dsp:txXfrm>
        <a:off x="4948" y="3379841"/>
        <a:ext cx="2757915" cy="1985188"/>
      </dsp:txXfrm>
    </dsp:sp>
    <dsp:sp modelId="{1B774B0A-1D5A-4471-B722-1E47E7D00153}">
      <dsp:nvSpPr>
        <dsp:cNvPr id="0" name=""/>
        <dsp:cNvSpPr/>
      </dsp:nvSpPr>
      <dsp:spPr>
        <a:xfrm>
          <a:off x="3252383" y="3365002"/>
          <a:ext cx="2260327" cy="1771994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trombositopeni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HÜS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TTP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DİK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Evans S’</a:t>
          </a:r>
        </a:p>
      </dsp:txBody>
      <dsp:txXfrm>
        <a:off x="3252383" y="3365002"/>
        <a:ext cx="2260327" cy="1771994"/>
      </dsp:txXfrm>
    </dsp:sp>
    <dsp:sp modelId="{FB2DA70D-EEB8-4658-9620-C620E84E83CF}">
      <dsp:nvSpPr>
        <dsp:cNvPr id="0" name=""/>
        <dsp:cNvSpPr/>
      </dsp:nvSpPr>
      <dsp:spPr>
        <a:xfrm>
          <a:off x="5972528" y="3379841"/>
          <a:ext cx="2260327" cy="1540661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</a:t>
          </a:r>
          <a:r>
            <a:rPr lang="tr-TR" sz="1400" b="1" kern="1200" dirty="0" err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trombositoz</a:t>
          </a:r>
          <a:endParaRPr lang="tr-TR" sz="1400" b="1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Demir eksikliği anemisi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Post-</a:t>
          </a:r>
          <a:r>
            <a:rPr lang="tr-TR" sz="14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splenektomi</a:t>
          </a: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anemi</a:t>
          </a:r>
          <a:endParaRPr lang="tr-TR" sz="1200" kern="1200" dirty="0">
            <a:solidFill>
              <a:srgbClr val="002060"/>
            </a:solidFill>
          </a:endParaRPr>
        </a:p>
      </dsp:txBody>
      <dsp:txXfrm>
        <a:off x="5972528" y="3379841"/>
        <a:ext cx="2260327" cy="1540661"/>
      </dsp:txXfrm>
    </dsp:sp>
    <dsp:sp modelId="{D083EFF9-D6E2-45C7-8D94-1CDCA27F6632}">
      <dsp:nvSpPr>
        <dsp:cNvPr id="0" name=""/>
        <dsp:cNvSpPr/>
      </dsp:nvSpPr>
      <dsp:spPr>
        <a:xfrm>
          <a:off x="8707524" y="3379841"/>
          <a:ext cx="2260327" cy="1579335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b="1" kern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Anemi ve lökositoz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Enfeksiyon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Lösemi</a:t>
          </a:r>
        </a:p>
      </dsp:txBody>
      <dsp:txXfrm>
        <a:off x="8707524" y="3379841"/>
        <a:ext cx="2260327" cy="15793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74566-4FB3-4B0D-A098-EB44B2FF1ADF}">
      <dsp:nvSpPr>
        <dsp:cNvPr id="0" name=""/>
        <dsp:cNvSpPr/>
      </dsp:nvSpPr>
      <dsp:spPr>
        <a:xfrm>
          <a:off x="6226284" y="926323"/>
          <a:ext cx="305144" cy="1467293"/>
        </a:xfrm>
        <a:custGeom>
          <a:avLst/>
          <a:gdLst/>
          <a:ahLst/>
          <a:cxnLst/>
          <a:rect l="0" t="0" r="0" b="0"/>
          <a:pathLst>
            <a:path>
              <a:moveTo>
                <a:pt x="305144" y="0"/>
              </a:moveTo>
              <a:lnTo>
                <a:pt x="305144" y="1467293"/>
              </a:lnTo>
              <a:lnTo>
                <a:pt x="0" y="14672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EC38C-CBCE-4752-AC92-1D325B28AE28}">
      <dsp:nvSpPr>
        <dsp:cNvPr id="0" name=""/>
        <dsp:cNvSpPr/>
      </dsp:nvSpPr>
      <dsp:spPr>
        <a:xfrm>
          <a:off x="6531429" y="926323"/>
          <a:ext cx="2738422" cy="2984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9674"/>
              </a:lnTo>
              <a:lnTo>
                <a:pt x="2738422" y="2679674"/>
              </a:lnTo>
              <a:lnTo>
                <a:pt x="2738422" y="29848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3A9BDB-DF33-471F-BA4C-56D0527A54AB}">
      <dsp:nvSpPr>
        <dsp:cNvPr id="0" name=""/>
        <dsp:cNvSpPr/>
      </dsp:nvSpPr>
      <dsp:spPr>
        <a:xfrm>
          <a:off x="3734637" y="926323"/>
          <a:ext cx="2796791" cy="2984818"/>
        </a:xfrm>
        <a:custGeom>
          <a:avLst/>
          <a:gdLst/>
          <a:ahLst/>
          <a:cxnLst/>
          <a:rect l="0" t="0" r="0" b="0"/>
          <a:pathLst>
            <a:path>
              <a:moveTo>
                <a:pt x="2796791" y="0"/>
              </a:moveTo>
              <a:lnTo>
                <a:pt x="2796791" y="2679674"/>
              </a:lnTo>
              <a:lnTo>
                <a:pt x="0" y="2679674"/>
              </a:lnTo>
              <a:lnTo>
                <a:pt x="0" y="29848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4F6535-3A03-4249-A045-AA28E4CD8BA1}">
      <dsp:nvSpPr>
        <dsp:cNvPr id="0" name=""/>
        <dsp:cNvSpPr/>
      </dsp:nvSpPr>
      <dsp:spPr>
        <a:xfrm>
          <a:off x="3845317" y="223241"/>
          <a:ext cx="5372223" cy="7030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Acil durumlarda yaklaşım</a:t>
          </a:r>
        </a:p>
      </dsp:txBody>
      <dsp:txXfrm>
        <a:off x="3845317" y="223241"/>
        <a:ext cx="5372223" cy="703081"/>
      </dsp:txXfrm>
    </dsp:sp>
    <dsp:sp modelId="{1C49AEF2-8727-407E-A39A-5E726B126DC6}">
      <dsp:nvSpPr>
        <dsp:cNvPr id="0" name=""/>
        <dsp:cNvSpPr/>
      </dsp:nvSpPr>
      <dsp:spPr>
        <a:xfrm>
          <a:off x="1248177" y="3911141"/>
          <a:ext cx="4972920" cy="2697648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Evet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Hidrasyon, hemodinamik destek, transfüzyon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İlgili birimler ile acil konsültasyon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Laboratuvar: Kan grubu  ve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cross-match</a:t>
          </a:r>
          <a:endParaRPr lang="tr-TR" sz="16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Hemogram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sayısı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PT, PTT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Karaciğer ve böbrek fonksiyon testleri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Periferik yaymanın değerlendirilmesi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177" y="3911141"/>
        <a:ext cx="4972920" cy="2697648"/>
      </dsp:txXfrm>
    </dsp:sp>
    <dsp:sp modelId="{940C7E5C-1409-4831-AE76-D65282F7AAC6}">
      <dsp:nvSpPr>
        <dsp:cNvPr id="0" name=""/>
        <dsp:cNvSpPr/>
      </dsp:nvSpPr>
      <dsp:spPr>
        <a:xfrm>
          <a:off x="6788839" y="3911141"/>
          <a:ext cx="4962022" cy="2470113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Hayır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Hemogram tekrarı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Retikülosit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sayısı 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Periferik yayma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MCV’ye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göre değerlendirme ve ilgili testlerin   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planlanması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88839" y="3911141"/>
        <a:ext cx="4962022" cy="2470113"/>
      </dsp:txXfrm>
    </dsp:sp>
    <dsp:sp modelId="{B8A81F28-0F65-4EE7-B1B1-77DC99AABBD4}">
      <dsp:nvSpPr>
        <dsp:cNvPr id="0" name=""/>
        <dsp:cNvSpPr/>
      </dsp:nvSpPr>
      <dsp:spPr>
        <a:xfrm>
          <a:off x="2427849" y="1316181"/>
          <a:ext cx="3798434" cy="215487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Aşağıdakilerden herhangi biri var mı?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Hemodinamik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insitabilite</a:t>
          </a:r>
          <a:endParaRPr lang="tr-TR" sz="16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Kanama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Hemoliz bulguları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Organ </a:t>
          </a:r>
          <a:r>
            <a:rPr lang="tr-TR" sz="1600" kern="1200" dirty="0" err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iskemisine</a:t>
          </a: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ait bulgular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     Derin pansitopeni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200" kern="1200" dirty="0"/>
        </a:p>
      </dsp:txBody>
      <dsp:txXfrm>
        <a:off x="2427849" y="1316181"/>
        <a:ext cx="3798434" cy="2154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82735-C65D-42D2-8CDB-E34B595F8E0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30CD6-2527-49EC-82E9-EC20F25BD31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9357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30CD6-2527-49EC-82E9-EC20F25BD315}" type="slidenum">
              <a:rPr lang="tr-TR" smtClean="0"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244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AA0A068-3738-0EED-94F4-9ED9EF9B25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8BA3E7C-9A6D-D471-AB50-FCBF6165BF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62A9F56-E2D5-C1C7-0F63-6D0FB86AA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4D8AC24-A3DE-5B39-3740-447E89C94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1A83226-EB6F-B8F6-4054-8A5A6F8C6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091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1138D0B-AB7F-B8FD-9762-22B9361AC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3D244FB-A8D3-2205-F881-77E11141E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B787237-22F3-EE60-C794-468A3B59B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C2D586A-6B1A-39E3-3DAF-9FD2FF227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5C01E22-C5B5-1542-94BA-9B8CE65E0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415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12B99991-C25A-88E3-B27A-3F56CCA766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54840456-920D-BE66-B02B-D22CA03AF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32DC3C5-E4CF-F7A6-453B-1243B8084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951862A-816E-4DE4-CE06-5D99BE89F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58EB878-3063-10B3-405B-23E13F2C1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34993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F92FF576-B133-810A-6D9F-5483B42AC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03A72484-AADF-9971-717F-448C38A6A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FF87E931-0D5E-5B34-D4AD-4398A9CF5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18A57-B07F-4956-A7A6-F6432BE3C3D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36285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85C7E85-A64E-1440-78BE-077444FF3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5C3997DE-1DEB-F978-A2D1-9C628633C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EB33F8E-3651-C428-CCCF-91C64FEB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2BD43-2FE2-4C81-82DD-04111DF05B8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44239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00CC0B19-093A-929F-F9EC-6048B66FF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1FCDE2F-92D7-967B-84A3-8ABB3EB30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3DC2E2ED-A5B4-4FB9-ECF8-FE15EB32B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B254E-7137-4389-A679-E09D330F66F2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80344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4A81D85C-B8B4-BD01-6B9C-5F20165A4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C747625A-396A-6B86-6813-349594DB5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19F5AF0B-1C75-D54B-B631-9F504C0B9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A406D-548A-4413-9D08-D0CC5AFEA16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9860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5E099E25-77B8-2CCD-EFFE-FDC0FE5AF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9166B071-ED10-59DA-E0CB-B72AEFD9F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70337C76-0513-9F4A-3A6A-3F6C66B6C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121CF-7FA3-4CF7-A34C-FD7CDFA2C44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573937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E1F2F5E8-27CA-B12B-F1C9-19F6C4224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042F8E2B-43B6-C3A9-82ED-7F7A5A0A0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7D7CD9B7-4D7F-6EF2-FD8C-44BE92BC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22525-1954-4BE4-AAAD-E8DCFF5EFCA8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835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4F23AEFB-00CB-2287-484A-4C417DED8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A4ECCFBB-C782-2244-5C47-A002DF58F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EC8F2647-3540-EA8E-7C09-1DE6848F5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09158-DAD7-473A-9C1C-D4FD863E8D2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55902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9348A066-B8FC-93B5-1A03-35DB42865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816F8617-C175-E050-9696-DDF637EDE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FFB48265-7ACC-081F-BA8C-21B3047DF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12464-05BD-4097-865D-91CE04F172E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48322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352B30D-EC1B-EABB-0985-027D245FB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75564C3-E877-2664-B43C-8C69B5915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92C23A8-B679-E965-CE85-486DA7D0C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552907F-C2C1-A5EB-424E-EC6AD68CB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7D30958-7C29-FF56-ACD1-93BDD66FB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2718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1B371C82-6D7E-7B75-AE6D-9D63C9BB3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2143290D-879D-E954-C282-ACABB4986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95377A45-9C8E-5F59-7209-1647E0BA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C1051-10BE-4F24-B5A5-A608C35C77E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71412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7CF17A6A-DEA1-1323-A0CF-B99C4E987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2362A211-19BE-66CA-1787-25815589A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AE4D0B37-51FF-A181-553A-EE5769404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374DD-20AD-4CDC-B245-921A79647CD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3735024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047DEB06-EFD4-DF65-699C-5E6C84567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3B07B7D6-29D2-81BA-31A3-48AD3C550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155E86A-518A-B320-D54F-F366A2561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209FF-DB3B-4328-8CA4-266AA22D4E0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029357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456113"/>
          </a:xfrm>
        </p:spPr>
        <p:txBody>
          <a:bodyPr rtlCol="0">
            <a:normAutofit/>
          </a:bodyPr>
          <a:lstStyle/>
          <a:p>
            <a:pPr lvl="0"/>
            <a:endParaRPr lang="tr-TR" noProof="0"/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16F6BE0B-6F4E-941F-841B-0C4BEBD17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5551BC44-29E6-E1A0-149E-5B492E7AC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3D949E7C-49A1-2FD9-5A0C-37A8D796F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CBCDC-A777-4A62-AB14-61D229B1D255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1344898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590552" y="103189"/>
            <a:ext cx="10991849" cy="5953125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8541AD64-6686-F4E1-4F0C-2D54B255B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6970A374-06AE-518F-AAE5-B01344F15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3C1C4D4C-C1CE-1F56-C3D4-52CADDC2A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FA1C1-6538-400A-928B-45ECD2119C94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5985836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3201" y="6477001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Copyrights apply</a:t>
            </a:r>
          </a:p>
        </p:txBody>
      </p:sp>
    </p:spTree>
    <p:extLst>
      <p:ext uri="{BB962C8B-B14F-4D97-AF65-F5344CB8AC3E}">
        <p14:creationId xmlns:p14="http://schemas.microsoft.com/office/powerpoint/2010/main" val="38432303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663F465-9D53-ADFA-A628-80219A015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21A40017-CF28-C000-C863-B1738D76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C35BCDB-6073-9138-BE67-91CAE3BDA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29F90-0DA5-4985-84C5-94F80ABD9FF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750746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D946FAD1-D583-4ED3-76FF-27C1CC884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624FB2F8-1D0A-9772-1C16-15F837ED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C0EC2A5-5A13-2A81-A6E8-BFFD4DE27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A9C2C-346C-4778-8EE7-6B11FEC08C4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041788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4BFB4106-AD0A-DD99-6749-AD5D9F433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182A2B7-DCF4-B9DD-817C-8C4D9F5A7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69BB2125-79DA-E6A3-BE9A-7CDE5B796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1DDA1-FE9A-43CF-A0D4-6ADAE9BD4D3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146525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4FF76B72-1083-8E7F-162C-EE5347B15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96ABC197-7090-85C2-172F-40ED6B679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70EC8435-6E2A-AD69-5474-CCC592765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55A51-E50A-427E-BFE0-B35FE290BFF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4013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668713A-0C0D-1A27-F8A0-C2F7D827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2112CFD1-169C-8DFA-1509-D943CBF65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DE9D227-E8A2-49DB-5B06-0619B0A5F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3FDFE94-8FAE-D5AD-7CAC-07E4D75C1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F93F21A-66B9-72F4-2539-D92F3C3C3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413176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C95AB6D2-9F83-4527-49CC-F3F7F966B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71C34A21-E358-B204-7819-331AB0024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D08CCCC5-A7C4-A547-2420-1D866EC22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F10FF-6BBB-4DD9-AF84-A729ED9C3BC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966205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A4907B2B-B68A-51A3-FAA9-6F6A9A361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D8FB3E5A-8EA6-F460-DA75-461C51D80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5867C5A1-AA68-FAA1-41CD-EBD535EC3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FBAE8-9593-4B58-A5A6-E999E54C6641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59243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7C036284-261A-B118-DE03-7F2EB5C59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E4EF3A70-1C43-B850-B4C3-6326750E4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02478F09-42FD-B738-413D-91A388EC2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D8950-B108-424B-BB94-82C3AE06E07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2465095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1A411A58-8B7A-B24B-8FD9-D6EF1DC00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BCFEFC9A-003D-BFA7-674F-D89496F1A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0D6D5DCD-724E-D418-DB6D-CB2E070D2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59113-0FD0-4AA7-A614-3C211200E55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86503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6D6A7E69-D78B-9255-B66E-B88221A4A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D3EE19DB-E59B-9E68-A715-8D378C97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2E369364-86D0-8B4E-4869-7AF9887F0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0D972-ADE0-48B7-891E-94A676FBF07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51461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F6777A67-0739-77DC-2619-B370A4F10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9C27E464-694E-0A02-B5D8-78ED6AD55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F7393CCB-143D-826C-F730-4EFFEABE1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86325-86C8-42C2-A3D8-79BEDC9C1EB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00648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5D0D8CC9-A5E8-0462-53C3-C4631D320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83DF7FAA-B1E8-F061-6C13-42A91724B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BDBD3402-403E-C9DD-9CCE-16502905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121-4830-4C4D-8459-37870D79A9B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383336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590552" y="103189"/>
            <a:ext cx="10991849" cy="5953125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FB1CA921-2313-0E5C-ADF4-D2BDEF25A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373E36D5-44B7-7A59-E8EB-67081900F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87E7B864-BEF9-182E-C8EC-98C8541E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7FCD4-2E05-4550-8BDE-353C80C3361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05032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6875C299-2E32-B697-F182-96292D07C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4ED8AD97-EBC5-8DD0-8ACF-6D2668DC2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E5D0B76C-8BE1-0C22-E4C2-76D3DE297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C3A3F-7570-4BFF-A7F0-67D97AF1FA6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621589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EB10551C-A130-E0AE-343F-8E0CAF3E8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F7A1577B-D453-2F32-4F9D-157D79A52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AC26A1F4-55FE-93A0-C75A-30B219BF6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9898-12D5-4400-A8FD-3ACE5B3D7D6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6369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A6BE6F-BCF4-1B61-9DCD-56EB8AB38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2C0BE8A-DC23-BFB4-8E8C-CFE526106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1EF836DD-A340-8DD7-D139-348E0C96D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8BE427AC-8D53-9BA6-B1DB-B465C346E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018199C0-07B7-A3F8-3C6B-B8E9E7182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FC007AE6-A56A-32C0-26B0-4F5E8250A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481081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2BB19A2A-E8F5-907B-256E-86BED0EDE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31F549DF-829F-9E3F-A475-532C0CDD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DE205F71-7383-2084-EA73-F4DE0271B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A805E-9CFD-41EA-9378-176271F92DC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5182360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2524750E-2F68-258A-E79C-830B0B51E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00046E0E-1DED-C05B-3F06-3936388FD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05552E1F-22D8-92B6-2E97-CCD0B664A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290A1-2130-4DFA-8CC6-F0FD0711C0A0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351349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17EC1CCB-AB08-4C00-1CEF-FDF1CBBCC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27F38CEF-C235-A036-4B7E-606941959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4EFEC83C-697E-06EA-AF1C-1DCDD3C75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43F64-EB7D-4C47-9542-5991867E439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2461833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0568D18D-B6D1-1717-6524-FD27D9C85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264C1D7C-1A4F-A033-6EC3-930FFEECD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780FD3DE-EF65-1A23-BB1B-76F27D8F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7ADA0-7CAC-4EBE-ADC0-509A520EE63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53546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E2D8FFFA-711E-2CB6-091E-6B73C074A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EC4179F3-C278-42B6-3386-3E0C76AFE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94BB5D12-3A51-6692-DCF1-0A4A1DDD2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AED22-70B6-4E59-90FB-FB3A212A6B1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844161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CA3D888D-95CF-431D-B2DC-6CA5966AC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7385EE4F-29D5-2DF3-1E44-81D293826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DEB1452C-7E86-F432-FC59-10ECA0C62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C0D57-0C26-491F-8073-16B9D7C35EB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087596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DD62E909-D317-08FA-1781-68453A07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1E9CF7B1-5D74-9F1A-B1CE-BDEBC6FC0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53B39FDE-CF71-C859-CE19-27EE16C11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5823-223B-4EB4-B5C1-1E632B4C2D1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9893761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B1118115-0AB2-D2AD-DB7E-454A47C1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94ABD3D9-0258-B998-8656-CFD914E89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BF800B81-40F4-2583-5D8F-FF741B0F3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6C5A5-6BC7-467D-A12C-7343CF1B90A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7317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B0D737CB-7B55-AE97-50C2-46CB7E38C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EECD43AD-67E9-5B33-6F03-3EDD44D9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7A4A21DA-67AA-7E61-5053-783990552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D5BB0-D8F9-41C4-8B37-BD83455C6565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5609039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456113"/>
          </a:xfrm>
        </p:spPr>
        <p:txBody>
          <a:bodyPr rtlCol="0">
            <a:normAutofit/>
          </a:bodyPr>
          <a:lstStyle/>
          <a:p>
            <a:pPr lvl="0"/>
            <a:endParaRPr lang="tr-TR" noProof="0"/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B55FBBCF-1847-9018-5D9F-8200017C5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0495B4C9-EF62-4A09-E6F3-F46D19F07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0245F47C-4EAF-D33B-FEFD-0A3211E17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14ACF-F4B2-4521-A3B4-41BB46DF9FC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0719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C8C140E-83A2-5307-97B7-3894A03B8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7C74A7A-BF41-513B-9C27-FE73E8F96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6288AB5-C195-C562-D05E-6024D49D3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0B0986E2-AF9B-1830-0592-3191CED3E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8E26CF81-0105-8E1B-44D7-653B0069C7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5DE99E14-5390-CD16-FDDC-28D0D563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3D8202EB-A949-7AA4-C8D0-695B345B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E8489CEE-B567-1DDC-8AE1-5C923BA5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96641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590552" y="103189"/>
            <a:ext cx="10991849" cy="5953125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9058235A-6493-72A2-D61A-9303BF8CA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82E808DF-EC22-6EDB-D11B-91A73EF40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CF635C0E-5A8E-D6EA-6A48-AF2115382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6073C-8BDC-476A-9A1A-291870A0516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2978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91F996A-6ADA-5D6B-D007-28FB33E0E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E2337A4F-E13F-8B0F-360B-1902CB413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198178C0-63D4-83C6-F989-DB8C062DF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686ECE7-7FA1-D928-0262-9EFF816E0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909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00FB8593-55E1-B9A3-87AA-991F665BF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8543F14E-BCC0-481D-ED00-32585312C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339B063-8328-0C02-B439-11BD7796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7968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E653283-4CD1-D7A2-1E41-09F9B24CA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BD2A4B2-CA4C-B20E-9D12-4D979BAAD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0460B3D9-44CC-B3C7-B98D-8FA4AA0290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E360DB6-0575-E559-A772-09EFEB6D4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9F8398A-C433-D8A6-5482-65A383766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06BEA1FC-B474-8F4A-AAA5-117F70616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9118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96C1EE6-9A1C-FABD-0C52-42D5DD4E0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6986DA8D-56A5-870E-CD15-C782F42EE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203A67D4-663C-ED02-D8DE-E6F22A2E2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B58B418-F38D-2842-0E92-65285F530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CCC4AAF1-2847-F8A7-7C1F-6D4F559AC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2A9170CA-8FBA-9814-4D3E-2E49EE07F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7965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1284C99C-5BB0-3BDE-B672-BDB5017FF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F28A6EA4-64F9-09E9-B9AF-A56F1AEE4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4E75740-1F13-B4CC-7215-C2F7F848F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817B17-E9E4-4EC5-B9D1-EDB7D7EE9E3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A0B1277-E109-77AF-8F48-ED7A964527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927CDF2-C5A2-D456-9BC3-5FD522C44E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6ECEAF-4D86-4823-A8E0-CF66D58EC3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186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006791AB-A42E-C8D9-656A-DDFA5A65EC9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92B5BA30-ACBB-78EF-22B8-500522289A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151DF6B0-3895-19C0-5A36-5FE86DCC2E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4BD7E2A-B60F-0D45-2F1A-1A8B072BC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83231C0F-F980-47BB-CD29-59B8DC24A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C3F5978-5960-4FA7-983B-93BCB4F47DA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67331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B0B0-7D0B-4081-AF17-E1518D1D8242}" type="datetime1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Copyrights apply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6622-C519-4C69-9716-EA6F1F6EF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4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9CDCE0C5-54AF-9813-6763-D90EED20EFA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F38EE36B-7B01-4E3A-9821-45F4BF9F9F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35CC0E07-8FE6-CE0F-7B98-3B00B5EF7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B81D2F7F-B7C4-C5FC-A1DF-3C787A1A2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1F0F9E94-A7E5-8423-2720-7B8AC94996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460E9C8-E0D2-4AB4-AA6E-D428FF24B03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56845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716412A2-9790-4197-41AC-821D4EB50FA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9FB5B303-8798-1438-4A92-7D5AD73B534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9A4ABE4F-CB34-9D9F-F8BF-BC43F4A230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753D93E5-835E-6395-E6B2-3E3F69096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DDF23E47-4087-1B6E-FEBC-C72496104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F75E4A5-4A68-4189-BA3B-88CFF861D318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0207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0434546-099C-ACA0-1EF4-1EEB45DDEF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70857"/>
            <a:ext cx="9144000" cy="2427513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Anemiler</a:t>
            </a:r>
            <a:b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71D4672B-1643-6B88-3A38-1CA8A8583C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828800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</p:txBody>
      </p:sp>
    </p:spTree>
    <p:extLst>
      <p:ext uri="{BB962C8B-B14F-4D97-AF65-F5344CB8AC3E}">
        <p14:creationId xmlns:p14="http://schemas.microsoft.com/office/powerpoint/2010/main" val="1216909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7A57CFF-C160-8002-9B91-EF14894A1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020762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8D6461-58AF-5686-EAB3-F6E684D02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7545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Hemogram</a:t>
            </a:r>
          </a:p>
          <a:p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yayma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Demir, demir bağlama kapasitesi,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transferrin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satürasyonu (%),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düzeyi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 B12,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düzeyi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Biyokimya paneli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Diğer (hemoglobin elektroforezi,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coombs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testi, kemik iliği aspirasyonu..)</a:t>
            </a:r>
          </a:p>
        </p:txBody>
      </p:sp>
    </p:spTree>
    <p:extLst>
      <p:ext uri="{BB962C8B-B14F-4D97-AF65-F5344CB8AC3E}">
        <p14:creationId xmlns:p14="http://schemas.microsoft.com/office/powerpoint/2010/main" val="2641434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metin, diyagram, ekran görüntüsü, yazı tipi içeren bir resim&#10;&#10;Açıklama otomatik olarak oluşturuldu">
            <a:extLst>
              <a:ext uri="{FF2B5EF4-FFF2-40B4-BE49-F238E27FC236}">
                <a16:creationId xmlns:a16="http://schemas.microsoft.com/office/drawing/2014/main" id="{F9CACE8F-3A11-89DF-5ED2-E819F202B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665403"/>
            <a:ext cx="11950700" cy="55271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5C2B4F33-86FE-AAE4-00A0-807D196A62FD}"/>
              </a:ext>
            </a:extLst>
          </p:cNvPr>
          <p:cNvSpPr/>
          <p:nvPr/>
        </p:nvSpPr>
        <p:spPr>
          <a:xfrm>
            <a:off x="9013371" y="1371600"/>
            <a:ext cx="1959429" cy="9035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8444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433EE59-35AF-CE6B-E52D-75CFB7690D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E6AD560F-4897-4CA1-DF54-F896229A5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884" y="-23750"/>
            <a:ext cx="10654231" cy="6858000"/>
          </a:xfrm>
          <a:prstGeom prst="rect">
            <a:avLst/>
          </a:prstGeom>
        </p:spPr>
      </p:pic>
      <p:sp>
        <p:nvSpPr>
          <p:cNvPr id="5" name="Dikdörtgen 4">
            <a:extLst>
              <a:ext uri="{FF2B5EF4-FFF2-40B4-BE49-F238E27FC236}">
                <a16:creationId xmlns:a16="http://schemas.microsoft.com/office/drawing/2014/main" id="{C2A6E510-1B0A-EDFE-FBBA-854400D6D86C}"/>
              </a:ext>
            </a:extLst>
          </p:cNvPr>
          <p:cNvSpPr/>
          <p:nvPr/>
        </p:nvSpPr>
        <p:spPr>
          <a:xfrm>
            <a:off x="8371114" y="4180114"/>
            <a:ext cx="2623457" cy="1545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Mentzer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indeksi</a:t>
            </a:r>
          </a:p>
          <a:p>
            <a:pPr algn="ctr"/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MCV/RBC</a:t>
            </a:r>
          </a:p>
          <a:p>
            <a:pPr algn="ctr"/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&gt;13:Demir eksikliği anemisi</a:t>
            </a:r>
          </a:p>
          <a:p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&lt;13: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Talasemi</a:t>
            </a:r>
            <a:endPara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922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yagram 6">
            <a:extLst>
              <a:ext uri="{FF2B5EF4-FFF2-40B4-BE49-F238E27FC236}">
                <a16:creationId xmlns:a16="http://schemas.microsoft.com/office/drawing/2014/main" id="{AA07CB94-5F61-1E2A-3675-28B451333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4833761"/>
              </p:ext>
            </p:extLst>
          </p:nvPr>
        </p:nvGraphicFramePr>
        <p:xfrm>
          <a:off x="613558" y="719666"/>
          <a:ext cx="1096488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3091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6892C17-FEC2-6E05-89E7-7B22EEF0E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graphicFrame>
        <p:nvGraphicFramePr>
          <p:cNvPr id="6" name="İçerik Yer Tutucusu 5">
            <a:extLst>
              <a:ext uri="{FF2B5EF4-FFF2-40B4-BE49-F238E27FC236}">
                <a16:creationId xmlns:a16="http://schemas.microsoft.com/office/drawing/2014/main" id="{365090A5-203E-9E15-D8A3-C996611DE3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1533718"/>
              </p:ext>
            </p:extLst>
          </p:nvPr>
        </p:nvGraphicFramePr>
        <p:xfrm>
          <a:off x="740228" y="-1653639"/>
          <a:ext cx="10972800" cy="7140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ağ Ayraç 7">
            <a:extLst>
              <a:ext uri="{FF2B5EF4-FFF2-40B4-BE49-F238E27FC236}">
                <a16:creationId xmlns:a16="http://schemas.microsoft.com/office/drawing/2014/main" id="{73A5E338-4327-B5DC-F2FD-6ADA4554FAB5}"/>
              </a:ext>
            </a:extLst>
          </p:cNvPr>
          <p:cNvSpPr/>
          <p:nvPr/>
        </p:nvSpPr>
        <p:spPr>
          <a:xfrm rot="5400000">
            <a:off x="5828805" y="-593762"/>
            <a:ext cx="534388" cy="9179625"/>
          </a:xfrm>
          <a:prstGeom prst="rightBrace">
            <a:avLst>
              <a:gd name="adj1" fmla="val 8333"/>
              <a:gd name="adj2" fmla="val 502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4B7EE9F-BB8B-88B4-7FAC-6F1E80172A31}"/>
              </a:ext>
            </a:extLst>
          </p:cNvPr>
          <p:cNvSpPr txBox="1"/>
          <p:nvPr/>
        </p:nvSpPr>
        <p:spPr>
          <a:xfrm>
            <a:off x="2410691" y="4381995"/>
            <a:ext cx="8182099" cy="7386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kan yaymasındaki bulgulara göre;</a:t>
            </a:r>
          </a:p>
          <a:p>
            <a:pPr algn="ctr"/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Myeloblast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Lösemi;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Fragmante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eritrosit:TTP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HÜS, DİK;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Hipersegmentasyon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Megaloblastik anemi;  Toksik granülasyon: Enfeksiyon;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Howell</a:t>
            </a:r>
            <a:r>
              <a:rPr lang="tr-T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Jolly: </a:t>
            </a:r>
            <a:r>
              <a:rPr lang="tr-T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Postsplenektomi</a:t>
            </a:r>
            <a:endParaRPr lang="tr-T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643B7D63-EA85-6214-9045-7D7A1FD06D9A}"/>
              </a:ext>
            </a:extLst>
          </p:cNvPr>
          <p:cNvSpPr txBox="1"/>
          <p:nvPr/>
        </p:nvSpPr>
        <p:spPr>
          <a:xfrm>
            <a:off x="1506186" y="5316664"/>
            <a:ext cx="5369627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İlaç, diyet alışkanlıkları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Demir, TDBK,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vitamin B12,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düzeyleri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İndirek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LDH,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coombs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testi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Mikrobiyolojik değerlendirme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iliği aspirasyonu / biyopsi</a:t>
            </a:r>
          </a:p>
        </p:txBody>
      </p:sp>
    </p:spTree>
    <p:extLst>
      <p:ext uri="{BB962C8B-B14F-4D97-AF65-F5344CB8AC3E}">
        <p14:creationId xmlns:p14="http://schemas.microsoft.com/office/powerpoint/2010/main" val="3130495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yagram 1">
            <a:extLst>
              <a:ext uri="{FF2B5EF4-FFF2-40B4-BE49-F238E27FC236}">
                <a16:creationId xmlns:a16="http://schemas.microsoft.com/office/drawing/2014/main" id="{00DF120F-AD09-8EA4-D55B-DEF3DC6CAE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3113006"/>
              </p:ext>
            </p:extLst>
          </p:nvPr>
        </p:nvGraphicFramePr>
        <p:xfrm>
          <a:off x="-435429" y="76200"/>
          <a:ext cx="13062858" cy="678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5227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F3C24295-16B8-3119-4A9C-E4D7B7AB4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114" y="21774"/>
            <a:ext cx="9470886" cy="4876798"/>
          </a:xfrm>
          <a:prstGeom prst="rect">
            <a:avLst/>
          </a:prstGeom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7DF3CB41-BE7D-0696-BADA-6C2803B64FB5}"/>
              </a:ext>
            </a:extLst>
          </p:cNvPr>
          <p:cNvSpPr/>
          <p:nvPr/>
        </p:nvSpPr>
        <p:spPr>
          <a:xfrm>
            <a:off x="4795158" y="5007425"/>
            <a:ext cx="6302828" cy="18288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b="0" i="0" dirty="0">
                <a:effectLst/>
                <a:latin typeface="SF-Pro-Text"/>
              </a:rPr>
              <a:t>¶ 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Nadiren,  eşik değerin altında hemoglobini olan bir kişi </a:t>
            </a:r>
            <a:r>
              <a:rPr lang="tr-TR" sz="1400" b="0" i="0" dirty="0" err="1">
                <a:solidFill>
                  <a:srgbClr val="002060"/>
                </a:solidFill>
                <a:effectLst/>
                <a:latin typeface="SF-Pro-Text"/>
              </a:rPr>
              <a:t>tansfüzyonu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 reddedebilir; bu durumda kişinin riskleri ve alternatifleri anladığından emin olmak önemlidir. Bazen de, hemoglobini 10 g/</a:t>
            </a:r>
            <a:r>
              <a:rPr lang="tr-TR" sz="1400" b="0" i="0" dirty="0" err="1">
                <a:solidFill>
                  <a:srgbClr val="002060"/>
                </a:solidFill>
                <a:effectLst/>
                <a:latin typeface="SF-Pro-Text"/>
              </a:rPr>
              <a:t>dL'nin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 üzerinde olmasına rağmen kişinin anemiye atfedilebilecek belirgin belirtileri varsa ve aneminin nedeni hızla tedavi edilemiyorsa, transfüzyon gerekebilir.</a:t>
            </a:r>
            <a:br>
              <a:rPr lang="tr-TR" sz="1400" dirty="0">
                <a:solidFill>
                  <a:srgbClr val="002060"/>
                </a:solidFill>
              </a:rPr>
            </a:br>
            <a:br>
              <a:rPr lang="tr-TR" sz="1400" dirty="0">
                <a:solidFill>
                  <a:srgbClr val="002060"/>
                </a:solidFill>
              </a:rPr>
            </a:br>
            <a:r>
              <a:rPr lang="tr-TR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tr-TR" sz="1400" dirty="0">
                <a:solidFill>
                  <a:schemeClr val="bg1"/>
                </a:solidFill>
              </a:rPr>
              <a:t> </a:t>
            </a:r>
            <a:r>
              <a:rPr lang="tr-TR" sz="1400" dirty="0">
                <a:solidFill>
                  <a:srgbClr val="002060"/>
                </a:solidFill>
              </a:rPr>
              <a:t> 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Hızla düşen hemoglobin, hemodinamik bozukluğa neden olan hızlı kanama veya günde ≥2 g/</a:t>
            </a:r>
            <a:r>
              <a:rPr lang="tr-TR" sz="1400" b="0" i="0" dirty="0" err="1">
                <a:solidFill>
                  <a:srgbClr val="002060"/>
                </a:solidFill>
                <a:effectLst/>
                <a:latin typeface="SF-Pro-Text"/>
              </a:rPr>
              <a:t>dL'lik</a:t>
            </a:r>
            <a:r>
              <a:rPr lang="tr-TR" sz="1400" b="0" i="0" dirty="0">
                <a:solidFill>
                  <a:srgbClr val="002060"/>
                </a:solidFill>
                <a:effectLst/>
                <a:latin typeface="SF-Pro-Text"/>
              </a:rPr>
              <a:t> hemoglobin düşüşünü ifade eder.  </a:t>
            </a:r>
            <a:endParaRPr lang="tr-TR" sz="1400" dirty="0">
              <a:solidFill>
                <a:srgbClr val="002060"/>
              </a:solidFill>
            </a:endParaRP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F4E5F84A-7105-8ECD-E63B-01A285BDEAB4}"/>
              </a:ext>
            </a:extLst>
          </p:cNvPr>
          <p:cNvSpPr/>
          <p:nvPr/>
        </p:nvSpPr>
        <p:spPr>
          <a:xfrm>
            <a:off x="152399" y="3167744"/>
            <a:ext cx="4071259" cy="346165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tr-TR" sz="1400" b="0" i="0" dirty="0">
                <a:solidFill>
                  <a:srgbClr val="23232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SF-Pro-Text"/>
                <a:cs typeface="Arial" panose="020B0604020202020204" pitchFamily="34" charset="0"/>
              </a:rPr>
              <a:t>Klinik değerlendirme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b="0" i="0" dirty="0">
                <a:solidFill>
                  <a:srgbClr val="002060"/>
                </a:solidFill>
                <a:effectLst/>
                <a:latin typeface="SF-Pro-Text"/>
                <a:cs typeface="Arial" panose="020B0604020202020204" pitchFamily="34" charset="0"/>
              </a:rPr>
              <a:t>  Anemiye bağlı semptomlar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  </a:t>
            </a:r>
            <a:r>
              <a:rPr lang="tr-TR" sz="1600" dirty="0" err="1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Vital</a:t>
            </a:r>
            <a:r>
              <a:rPr lang="tr-TR" sz="1600" dirty="0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 bulgular, kalp ve solunum muayenesine göre değerlendirilen klinik durum</a:t>
            </a:r>
            <a:endParaRPr lang="tr-TR" sz="1600" b="0" i="0" dirty="0">
              <a:solidFill>
                <a:srgbClr val="002060"/>
              </a:solidFill>
              <a:effectLst/>
              <a:latin typeface="SF-Pro-Text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  Altta yatan hastalıklar</a:t>
            </a:r>
            <a:endParaRPr lang="tr-TR" sz="1600" b="0" i="0" dirty="0">
              <a:solidFill>
                <a:srgbClr val="002060"/>
              </a:solidFill>
              <a:effectLst/>
              <a:latin typeface="SF-Pro-Text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b="0" i="0" dirty="0">
                <a:solidFill>
                  <a:srgbClr val="002060"/>
                </a:solidFill>
                <a:effectLst/>
                <a:latin typeface="SF-Pro-Text"/>
                <a:cs typeface="Arial" panose="020B0604020202020204" pitchFamily="34" charset="0"/>
              </a:rPr>
              <a:t>  Hemoglobin düzeyi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rgbClr val="002060"/>
                </a:solidFill>
                <a:latin typeface="SF-Pro-Text"/>
                <a:cs typeface="Arial" panose="020B0604020202020204" pitchFamily="34" charset="0"/>
              </a:rPr>
              <a:t>  Hemoglobin düşüş hızı ve sebebi (aktif kanama / devam eden hemoliz / azalmış eritrosit üretimi</a:t>
            </a:r>
            <a:endParaRPr lang="tr-TR" sz="1600" b="0" i="0" dirty="0">
              <a:solidFill>
                <a:srgbClr val="002060"/>
              </a:solidFill>
              <a:effectLst/>
              <a:latin typeface="SF-Pro-Text"/>
              <a:cs typeface="Arial" panose="020B0604020202020204" pitchFamily="34" charset="0"/>
            </a:endParaRP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E5396A55-CF86-49AA-4421-263520311515}"/>
              </a:ext>
            </a:extLst>
          </p:cNvPr>
          <p:cNvSpPr/>
          <p:nvPr/>
        </p:nvSpPr>
        <p:spPr>
          <a:xfrm>
            <a:off x="435951" y="2329543"/>
            <a:ext cx="2764973" cy="5878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Transfüzyon kararı</a:t>
            </a:r>
          </a:p>
        </p:txBody>
      </p:sp>
      <p:pic>
        <p:nvPicPr>
          <p:cNvPr id="3074" name="Picture 2" descr="Blood Transfusion Vector Hd PNG Images, Cartoon Hand Drawn Medical Blood  Transfusion Bag, Cartoon, Hand Draw, Medical PNG Image For Free Download">
            <a:extLst>
              <a:ext uri="{FF2B5EF4-FFF2-40B4-BE49-F238E27FC236}">
                <a16:creationId xmlns:a16="http://schemas.microsoft.com/office/drawing/2014/main" id="{1160F802-9333-4542-3427-3997339F3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94" y="-6395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2C9D8D-ABD7-2E22-1132-03FDA6F43BC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ACB2B25-EE31-B07F-8494-561BE3A78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50945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anemisinin nedenlerini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ve demir eksikliği anemisi arasındaki farkları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bulgularını bilir.</a:t>
            </a:r>
          </a:p>
          <a:p>
            <a:pPr>
              <a:lnSpc>
                <a:spcPct val="150000"/>
              </a:lnSpc>
            </a:pP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Labotaruvar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bulgularını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Tanının nasıl konduğunu açıklar.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 sonrası etyolojik araştırmanın kimlere ve nasıl yapılacağını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Tedavinin nasıl yapılacağını bilir.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Tedaviye yanıtsızlığın tanımını yapar ve nedenlerini açıklar.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61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4421D57-F131-04D2-B02A-6CC44615DBA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920F2F5-DC36-DC95-4D2A-97A20FC2C013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tr-TR" altLang="tr-TR" sz="32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altLang="tr-TR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Tüm anemi sebepleri arasında en sık rastlanan anemidir.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tr-TR" altLang="tr-TR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Doğurganlık çağındaki kadınlarda ve hamilelerde görülme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tr-TR" altLang="tr-TR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sıklığı erkeklere göre belirgin olarak yüksektir.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tr-TR" altLang="zh-CN" b="1" dirty="0">
              <a:solidFill>
                <a:srgbClr val="000099"/>
              </a:solidFill>
              <a:latin typeface="Comic Sans MS" panose="030F0702030302020204" pitchFamily="66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74366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42F7CA5-671B-6E06-5DF7-D18C304D1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0467"/>
            <a:ext cx="10972800" cy="944562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Sebepleri</a:t>
            </a:r>
          </a:p>
        </p:txBody>
      </p:sp>
      <p:graphicFrame>
        <p:nvGraphicFramePr>
          <p:cNvPr id="4" name="İçerik Yer Tutucusu 3">
            <a:extLst>
              <a:ext uri="{FF2B5EF4-FFF2-40B4-BE49-F238E27FC236}">
                <a16:creationId xmlns:a16="http://schemas.microsoft.com/office/drawing/2014/main" id="{46F28605-A026-7FEC-808D-C82026EE8E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7521927"/>
              </p:ext>
            </p:extLst>
          </p:nvPr>
        </p:nvGraphicFramePr>
        <p:xfrm>
          <a:off x="718458" y="1145496"/>
          <a:ext cx="109728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817376745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3357373771"/>
                    </a:ext>
                  </a:extLst>
                </a:gridCol>
              </a:tblGrid>
              <a:tr h="55140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Alım eksikliği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Vejeteryan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vegan veya düşük demir içerikli  diyetler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tr-TR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Azalmış demir emilimi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Çölyak hastalığı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Atrofik/ otoimmün gastrit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H.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pilori</a:t>
                      </a:r>
                      <a:endParaRPr lang="tr-TR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Bariatrik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cerrahi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Gatrik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asiditeyi etkileyen ilaçlar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Genetik hastalıklar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3. Demir kaybına neden olan durumlar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Yoğun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menstural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kanama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Hamilelik - emzirme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Gastrik ülser/ gastrit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Kolorektal kanser, gastrik kanser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Gastrointestinal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telenjektaziler</a:t>
                      </a:r>
                      <a:endParaRPr lang="tr-TR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İnflamatuar barsak hastalığı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Hemoroid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Kanama bozuklukları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Gastrointestinal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parazitler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Sık kan bağışı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İlaçlar (aspirin, NSAİD)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</a:p>
                    <a:p>
                      <a:r>
                        <a:rPr lang="tr-TR" b="0" dirty="0">
                          <a:solidFill>
                            <a:srgbClr val="002060"/>
                          </a:solidFill>
                        </a:rPr>
                        <a:t>     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091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6659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7893B0-514B-705C-6A3A-AB9F9872711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0A5340E-4B2A-AD88-BFBC-002484656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1118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Aneminin tanımını yapar.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 için </a:t>
            </a: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Hb’in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hangi değerin altında olması gerektiğini bilir.</a:t>
            </a:r>
          </a:p>
          <a:p>
            <a:pPr>
              <a:lnSpc>
                <a:spcPct val="150000"/>
              </a:lnSpc>
            </a:pP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hakkında bilgi verir.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 semptomlarını bilir.</a:t>
            </a:r>
          </a:p>
          <a:p>
            <a:pPr>
              <a:lnSpc>
                <a:spcPct val="150000"/>
              </a:lnSpc>
            </a:pP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Anamnezde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nelere dikkat edileceğini bilir.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 için hangi laboratuvar testlerinin istenmesi gerektiğini bilir.</a:t>
            </a:r>
          </a:p>
          <a:p>
            <a:pPr>
              <a:lnSpc>
                <a:spcPct val="150000"/>
              </a:lnSpc>
            </a:pP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MCV’ye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göre anemileri sınıflar ve ayırıcı tanı için gereken testleri planlar.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Aneminin sık görülen sebeplerini sayar.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 kan sayımında, </a:t>
            </a:r>
            <a:r>
              <a:rPr lang="tr-TR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 dışında diğer serilerde izlenebilecek değişikliklere göre yaklaşımı bilir.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Acil durumlarda anemiye nasıl yaklaşılacağını bilir.</a:t>
            </a:r>
          </a:p>
          <a:p>
            <a:pPr>
              <a:lnSpc>
                <a:spcPct val="150000"/>
              </a:lnSpc>
            </a:pPr>
            <a:r>
              <a:rPr lang="tr-TR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Transfüzyon kararının nasıl verileceğini açıklar.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85667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755" name="Group 139">
            <a:extLst>
              <a:ext uri="{FF2B5EF4-FFF2-40B4-BE49-F238E27FC236}">
                <a16:creationId xmlns:a16="http://schemas.microsoft.com/office/drawing/2014/main" id="{084EF706-9921-24B1-E13E-A14A406E4AFC}"/>
              </a:ext>
            </a:extLst>
          </p:cNvPr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162691267"/>
              </p:ext>
            </p:extLst>
          </p:nvPr>
        </p:nvGraphicFramePr>
        <p:xfrm>
          <a:off x="1774825" y="908051"/>
          <a:ext cx="8713788" cy="5405441"/>
        </p:xfrm>
        <a:graphic>
          <a:graphicData uri="http://schemas.openxmlformats.org/drawingml/2006/table">
            <a:tbl>
              <a:tblPr/>
              <a:tblGrid>
                <a:gridCol w="3678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3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3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19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Demir eksikliği gelişim basamakları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Demir eksikliği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Demir eksikliği anemisi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Kemik iliği demir boyası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7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Ferritin</a:t>
                      </a:r>
                      <a:endParaRPr kumimoji="0" lang="tr-T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Transferrin</a:t>
                      </a: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satürasyonu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Erirosit</a:t>
                      </a: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serbest Protoporfirin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Transferrin</a:t>
                      </a: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Reseptör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Retikülosit</a:t>
                      </a: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Hemoglobin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4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Hemoglobin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3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MCV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3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Semptom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Hafif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Tipik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EE99BF49-CF12-5425-8E46-887D39FB1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915" y="646089"/>
            <a:ext cx="7032170" cy="556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3686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D54B881-A1A4-8A04-E2BB-5B3D8578861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81D76F6-286A-BB9F-EB07-80157E0F51D7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Halsizlik, azalmış efor kapasitesi</a:t>
            </a:r>
          </a:p>
          <a:p>
            <a:pPr algn="l"/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Pika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Huzursuz bacak sendromu</a:t>
            </a:r>
          </a:p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Saç dökülmesi</a:t>
            </a:r>
          </a:p>
          <a:p>
            <a:pPr algn="l"/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Baş ağrısı, baş dönmesi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Ağır vakalarda taşikardi, nefes darlığı</a:t>
            </a:r>
          </a:p>
        </p:txBody>
      </p:sp>
    </p:spTree>
    <p:extLst>
      <p:ext uri="{BB962C8B-B14F-4D97-AF65-F5344CB8AC3E}">
        <p14:creationId xmlns:p14="http://schemas.microsoft.com/office/powerpoint/2010/main" val="26770349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F8CD0E6-B83D-C41F-D078-E542348BC18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Fizik muayene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2B1821F-4A49-5084-AEDE-DAB7D0CBA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8316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Solukluk</a:t>
            </a:r>
          </a:p>
          <a:p>
            <a:pPr algn="l"/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Angular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cheilitis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glossit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koilonişi</a:t>
            </a:r>
            <a:endParaRPr lang="tr-TR" sz="24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0" i="0" dirty="0">
              <a:solidFill>
                <a:srgbClr val="232323"/>
              </a:solidFill>
              <a:effectLst/>
              <a:latin typeface="Noto Sans" panose="020B0502040504020204" pitchFamily="34" charset="0"/>
            </a:endParaRPr>
          </a:p>
          <a:p>
            <a:endParaRPr lang="tr-TR" b="0" i="0" dirty="0">
              <a:solidFill>
                <a:srgbClr val="232323"/>
              </a:solidFill>
              <a:effectLst/>
              <a:latin typeface="Noto Sans" panose="020B0502040504020204" pitchFamily="34" charset="0"/>
            </a:endParaRPr>
          </a:p>
          <a:p>
            <a:endParaRPr lang="tr-TR" dirty="0">
              <a:solidFill>
                <a:srgbClr val="232323"/>
              </a:solidFill>
              <a:latin typeface="Noto Sans" panose="020B0502040504020204" pitchFamily="34" charset="0"/>
            </a:endParaRPr>
          </a:p>
          <a:p>
            <a:endParaRPr lang="tr-TR" b="0" i="0" dirty="0">
              <a:solidFill>
                <a:srgbClr val="232323"/>
              </a:solidFill>
              <a:effectLst/>
              <a:latin typeface="Noto Sans" panose="020B0502040504020204" pitchFamily="34" charset="0"/>
            </a:endParaRPr>
          </a:p>
          <a:p>
            <a:endParaRPr lang="tr-TR" dirty="0">
              <a:solidFill>
                <a:srgbClr val="232323"/>
              </a:solidFill>
              <a:latin typeface="Noto Sans" panose="020B0502040504020204" pitchFamily="34" charset="0"/>
            </a:endParaRPr>
          </a:p>
          <a:p>
            <a:r>
              <a:rPr lang="tr-TR" sz="24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Özefageal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web, disfaji ile birlikte olduğunda </a:t>
            </a:r>
            <a:r>
              <a:rPr lang="tr-TR" sz="24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Plummer-Vinson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veya Patterson-Kelly </a:t>
            </a:r>
            <a:r>
              <a:rPr lang="tr-TR" sz="24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syndromu</a:t>
            </a:r>
            <a:endParaRPr lang="tr-TR" sz="24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A8178EDB-346B-11D1-FC9A-470F487DA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618" y="2703652"/>
            <a:ext cx="2958828" cy="2014822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EC6AF2A2-154A-DD0E-AFC3-106C20479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694" y="2703652"/>
            <a:ext cx="2579104" cy="2014822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0ECFFE4F-C99F-01FB-C57A-D1A674E47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7823" y="2703652"/>
            <a:ext cx="3204244" cy="194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8216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C25698D-8F4D-D93B-EF78-6EFE5375B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wrap="square" anchor="ctr"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AECA64F-6035-9EE4-1D8A-BE9DF8A50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983161"/>
          </a:xfrm>
          <a:solidFill>
            <a:schemeClr val="accent1">
              <a:lumMod val="20000"/>
              <a:lumOff val="80000"/>
            </a:schemeClr>
          </a:solidFill>
        </p:spPr>
        <p:txBody>
          <a:bodyPr wrap="square" anchor="t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150000"/>
              </a:lnSpc>
            </a:pP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MCV, MCHC, MCH düşüklüğü, RDW artışı</a:t>
            </a:r>
            <a:endParaRPr lang="tr-TR" sz="16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150000"/>
              </a:lnSpc>
            </a:pP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emir (Fe)</a:t>
            </a: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düzeyinde düşüklük</a:t>
            </a:r>
          </a:p>
          <a:p>
            <a:pPr>
              <a:lnSpc>
                <a:spcPct val="150000"/>
              </a:lnSpc>
            </a:pP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demir bağlama kapasitesinde yükseklik (TIBC)</a:t>
            </a:r>
            <a:endParaRPr lang="en-US" sz="16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Transferrin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satürasyonunda (TSAT) azalma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(TSAT = Fe ÷ TIBC × 100)</a:t>
            </a:r>
            <a:endParaRPr lang="en-US" sz="16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Unsature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demir bağlama kapasitesinde (UIBC) artış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UIBC= TIBC- Fe)</a:t>
            </a:r>
          </a:p>
          <a:p>
            <a:pPr>
              <a:lnSpc>
                <a:spcPct val="150000"/>
              </a:lnSpc>
            </a:pP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Reti</a:t>
            </a:r>
            <a:r>
              <a:rPr lang="tr-T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külosit</a:t>
            </a: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150000"/>
              </a:lnSpc>
            </a:pP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Periferik yaymada </a:t>
            </a: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hipokromi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16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mikrositoz</a:t>
            </a:r>
            <a:r>
              <a:rPr lang="tr-TR" sz="16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tr-T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Platelet yüksekliği, ağır vakalarda lökopeni</a:t>
            </a:r>
            <a:endParaRPr lang="en-US" sz="16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tr-TR" sz="2400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601A9BD5-A76D-80E1-699E-72538C2D54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34" r="4077" b="2"/>
          <a:stretch/>
        </p:blipFill>
        <p:spPr>
          <a:xfrm>
            <a:off x="6197600" y="1828799"/>
            <a:ext cx="5384800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8262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68F1D49-33E7-EFA7-780D-8DB64976E95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6D4CBB8-35C5-6A1B-92C2-708EC49EE69D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Diğer testler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Serum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transferrin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reseptörü (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ve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indeksi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Eritrosit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protoporfirini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hemoglobin içeriği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Kemik iliği demir boyası </a:t>
            </a:r>
          </a:p>
        </p:txBody>
      </p:sp>
    </p:spTree>
    <p:extLst>
      <p:ext uri="{BB962C8B-B14F-4D97-AF65-F5344CB8AC3E}">
        <p14:creationId xmlns:p14="http://schemas.microsoft.com/office/powerpoint/2010/main" val="28495186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95D6628-5CC8-C24B-FE63-5317A642037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Teşhis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FE29685-B68B-748D-D01D-8CCF1456D15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endParaRPr lang="tr-TR" b="0" i="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0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Serum ferritin &lt;</a:t>
            </a:r>
            <a:r>
              <a:rPr lang="tr-TR" b="0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30 ng/mL</a:t>
            </a:r>
            <a:r>
              <a:rPr lang="tr-TR" b="0" i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(inflamatuar bir hastalık varlığında; 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tr-TR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100 ng/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veya 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100-299 ng/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ise TSAT &lt; 20 %)</a:t>
            </a:r>
          </a:p>
          <a:p>
            <a:r>
              <a:rPr lang="en-US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Transferrin </a:t>
            </a:r>
            <a:r>
              <a:rPr lang="en-US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satura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syonu</a:t>
            </a:r>
            <a:r>
              <a:rPr lang="en-US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&lt;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15%</a:t>
            </a:r>
            <a:endParaRPr lang="en-US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Demir replasmanı sonrası aneminin düzelmesi</a:t>
            </a:r>
          </a:p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iliğinde boyanabilir demir yokluğu</a:t>
            </a:r>
          </a:p>
        </p:txBody>
      </p:sp>
    </p:spTree>
    <p:extLst>
      <p:ext uri="{BB962C8B-B14F-4D97-AF65-F5344CB8AC3E}">
        <p14:creationId xmlns:p14="http://schemas.microsoft.com/office/powerpoint/2010/main" val="39699717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3EE4516-FC1C-A762-FFBC-1AA08525E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wrap="square" anchor="ctr">
            <a:normAutofit/>
          </a:bodyPr>
          <a:lstStyle/>
          <a:p>
            <a:r>
              <a:rPr lang="tr-TR" dirty="0">
                <a:solidFill>
                  <a:srgbClr val="002060"/>
                </a:solidFill>
              </a:rPr>
              <a:t>Altta yatan sebebin bulunması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8AEF2EB-43A2-93D2-A9A1-56AC0E027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 wrap="square" anchor="t">
            <a:normAutofit/>
          </a:bodyPr>
          <a:lstStyle/>
          <a:p>
            <a:pPr marL="0" indent="0">
              <a:buNone/>
            </a:pPr>
            <a:endParaRPr lang="tr-TR" dirty="0"/>
          </a:p>
          <a:p>
            <a:r>
              <a:rPr lang="tr-TR" dirty="0">
                <a:solidFill>
                  <a:srgbClr val="002060"/>
                </a:solidFill>
              </a:rPr>
              <a:t>Erkekler ve </a:t>
            </a:r>
            <a:r>
              <a:rPr lang="tr-TR" dirty="0" err="1">
                <a:solidFill>
                  <a:srgbClr val="002060"/>
                </a:solidFill>
              </a:rPr>
              <a:t>postmenapozal</a:t>
            </a:r>
            <a:r>
              <a:rPr lang="tr-TR" dirty="0">
                <a:solidFill>
                  <a:srgbClr val="002060"/>
                </a:solidFill>
              </a:rPr>
              <a:t> kadınlar için önemlidir.</a:t>
            </a:r>
          </a:p>
          <a:p>
            <a:r>
              <a:rPr lang="tr-TR" dirty="0">
                <a:solidFill>
                  <a:srgbClr val="002060"/>
                </a:solidFill>
              </a:rPr>
              <a:t>Endoskopik girişimler, emilim bozukluğuna yönelik testler planlanmalıdır.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62088979-B7EC-68B4-9904-499061C89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0" y="1884269"/>
            <a:ext cx="5384800" cy="39578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75923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E2611CC-E366-746E-DBA7-C4BBB6F8C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76200"/>
            <a:ext cx="10972800" cy="957943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63B31BB-048D-310B-BD85-5A2CF7205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2744"/>
            <a:ext cx="10972800" cy="551905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Semptomu olsun veya olmasın tanı konan tüm hastalara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50 olana kadar tedavi verilir.</a:t>
            </a:r>
          </a:p>
          <a:p>
            <a:pPr>
              <a:lnSpc>
                <a:spcPct val="150000"/>
              </a:lnSpc>
            </a:pPr>
            <a:r>
              <a:rPr lang="tr-TR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Ertirosit</a:t>
            </a:r>
            <a:r>
              <a:rPr 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transfüzyonu; 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derin anemili vakalarda, miyokardiyal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iskemi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bulguları varlığında veya hemodinamik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insitabilite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durumlarında düşünülmelidir</a:t>
            </a:r>
          </a:p>
          <a:p>
            <a:pPr>
              <a:lnSpc>
                <a:spcPct val="150000"/>
              </a:lnSpc>
            </a:pPr>
            <a:r>
              <a:rPr 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Oral tedavi; 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ilk seçenek olarak düşünülmelidir. +2 değerlikli demir preparatları ile tedavi yapılır. Genellikle 100-200 mg, günde 1 kez  ve açken alınması önerilir.</a:t>
            </a:r>
          </a:p>
          <a:p>
            <a:pPr>
              <a:lnSpc>
                <a:spcPct val="150000"/>
              </a:lnSpc>
            </a:pPr>
            <a:r>
              <a:rPr 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İntravenöz tedavi 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aşağıdaki durumlarda tercih edilir: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- Oral tedaviye yanıt alınamayan veya yan etki nedeniyle kullanamayan hastalarda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- İnflamatuar bağırsak hastalığı varlığında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-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Gastrektomi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veya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bariatrik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cerrahi geçirenlerde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- Diyaliz hastalarında </a:t>
            </a:r>
          </a:p>
          <a:p>
            <a:pPr>
              <a:lnSpc>
                <a:spcPct val="150000"/>
              </a:lnSpc>
            </a:pP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yanıtı 7-10 günde ortaya çıkar.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değerinin normale gelmesi 4-6 haftayı bulabilir. </a:t>
            </a:r>
            <a:r>
              <a:rPr 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normale geldikten sonra tedaviye 3 ay daha devam edilir.</a:t>
            </a:r>
          </a:p>
        </p:txBody>
      </p:sp>
    </p:spTree>
    <p:extLst>
      <p:ext uri="{BB962C8B-B14F-4D97-AF65-F5344CB8AC3E}">
        <p14:creationId xmlns:p14="http://schemas.microsoft.com/office/powerpoint/2010/main" val="21584807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221CC42-F846-181F-16ED-E68FDA4F2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0104"/>
            <a:ext cx="10972800" cy="945811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Tedaviye yanıtsızlık nedenleri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EF9A3F8-B4E1-C0C0-97DD-75AE85C89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558187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Günlük 100 mg demir kullanımına rağmen 4-6 haftalık sürede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değerinin en az 1g/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yükselmemesi şeklinde tanımlanır. Nedenleri:</a:t>
            </a:r>
          </a:p>
          <a:p>
            <a:pPr algn="l"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Y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 etki nedeniyle oral tedavinin kesilmesi</a:t>
            </a:r>
          </a:p>
          <a:p>
            <a:pPr algn="l"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Emilim bozukluğu (Çölyak hastalığı, atrofik gastrit, H.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pilori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PPI kullanımı, inflamatuar bağırsak hastalığı,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bariatrik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cerrahi)</a:t>
            </a:r>
          </a:p>
          <a:p>
            <a:pPr algn="l">
              <a:lnSpc>
                <a:spcPct val="150000"/>
              </a:lnSpc>
            </a:pP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Kan kaybının devam etmesi</a:t>
            </a:r>
          </a:p>
          <a:p>
            <a:pPr algn="l"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Yanlış tanı</a:t>
            </a:r>
          </a:p>
          <a:p>
            <a:pPr algn="l"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iğer anemi sebeplerinin birlikteliği (Vitamin B12 eksikliği)</a:t>
            </a:r>
          </a:p>
          <a:p>
            <a:pPr algn="l">
              <a:lnSpc>
                <a:spcPct val="150000"/>
              </a:lnSpc>
            </a:pPr>
            <a:endParaRPr lang="tr-TR" sz="28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tr-TR" b="0" i="0" dirty="0">
              <a:solidFill>
                <a:srgbClr val="232323"/>
              </a:solidFill>
              <a:effectLst/>
              <a:latin typeface="Noto Sans" panose="020B0502040504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98799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2681FF1-3493-534B-3880-3B2D9286B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4417"/>
            <a:ext cx="10515600" cy="873240"/>
          </a:xfrm>
          <a:solidFill>
            <a:schemeClr val="tx2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8BD3837-CB83-5999-04F3-2A7995483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3629"/>
            <a:ext cx="10515600" cy="4903334"/>
          </a:xfrm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 kan sayımı (hemogram/ CBC) tetkikinde </a:t>
            </a: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hemoglobin konsantrasyonu, hematokrit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veya eritrosit sayısının normal kabul edilen değerlerin altında olmasıdır.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Yaşa, cinsiyete, gebelik varlığına, sigara kullanımına, hidrasyon durumuna ve kişinin yaşadığı yüksekliğe bağlı olarak sonuçlar  değişebilir.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9260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64D840B-4C08-FFFA-9FC0-994DBA8421F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9404095-FFF3-42C9-F8A1-8B8741FAAB71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Tanımını yapar.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 B12 ve folik asit eksikliğinin nedenlerini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bulgularını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 bulgularını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Tedavisini açıklar.</a:t>
            </a:r>
          </a:p>
          <a:p>
            <a:pPr>
              <a:lnSpc>
                <a:spcPct val="150000"/>
              </a:lnSpc>
            </a:pPr>
            <a:endParaRPr lang="tr-TR" sz="2800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698818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54850F8-9ADE-7108-6F36-A9D1D02C525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392B89D-1D32-FC7E-0B2C-EF75466C96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1600201"/>
            <a:ext cx="5932715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tr-TR" dirty="0"/>
              <a:t>   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B12 veya folik asit eksikliği sonucu DNA sentezinin bozulmasından kaynaklanan bir anemidir.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Kemik iliğinde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normoblast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granülosit öncülleri ve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megakaryositer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seride normalden daha büyük hücrelerin varlığı nedeniyle megaloblastik terimi kullanılır.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A4851077-B455-6C4C-1983-B9FF7191B6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05600" y="1814152"/>
            <a:ext cx="4876800" cy="409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61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BE9DBAA-DC13-EE13-94B6-10E517C8C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7167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51483FE-9A43-A07F-0C44-84390DF12B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446314"/>
            <a:ext cx="5384800" cy="625928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Viyamin</a:t>
            </a:r>
            <a:r>
              <a:rPr lang="tr-TR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B12 eksikliğinin nedenleri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Malabsorbsiyon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Pernisiyöz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anemi: Otoimmün gastrit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Pariyetal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hücrelerin yıkımı ile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İntrensek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faktör (İF) yokluğu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Gastrektomi</a:t>
            </a:r>
            <a:endParaRPr kumimoji="0" lang="tr-TR" sz="16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İnflamatuar bağırsak hastalığı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Terminal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ileum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rezeksiyonu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Pankreatik yetersizlik: R proteinin B 12’den ayrılamaması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Kör barsak sendromu: Bakteriyel çoğalma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Konjenital IF eksikliği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Diphylobothrium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latum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Beslenme yetersizliği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Vejeteryanlar</a:t>
            </a:r>
            <a:endParaRPr kumimoji="0" lang="tr-TR" sz="16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Vejeteryan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annelerin beslediği bebekler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İlaçlar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Metformin; PPI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Konjenital </a:t>
            </a:r>
            <a:r>
              <a:rPr kumimoji="0" lang="tr-TR" sz="1600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transkobalamin</a:t>
            </a:r>
            <a:r>
              <a:rPr kumimoji="0" lang="tr-TR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eksikliği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717B074D-155C-2293-8886-5DEAE62E7E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446314"/>
            <a:ext cx="5384800" cy="6259285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Folik asit eksikliğinin nedenleri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Yetersiz diyet</a:t>
            </a: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Alkolizm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Taze sebze ve meyveden yoksun diyet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Malabsorbsiyon </a:t>
            </a:r>
            <a:endParaRPr kumimoji="0" lang="tr-TR" sz="18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Gluten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enteropatisi</a:t>
            </a:r>
            <a:endParaRPr kumimoji="0" lang="tr-TR" sz="18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Tropikal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sprue</a:t>
            </a:r>
            <a:endParaRPr kumimoji="0" lang="tr-TR" sz="18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İnce barsak rezeksiyonu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İnflamatuar bağırsak hastalığı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Nadir nedenler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Hemodiyaliz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Antiepileptikler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Antifolat</a:t>
            </a: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ilaçlar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Artmış gereksinim: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Kr</a:t>
            </a: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hemolitik anemi, gebelik,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psöriyazis</a:t>
            </a:r>
            <a:endParaRPr kumimoji="0" lang="tr-TR" sz="18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661304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A2FE44D-62D2-D622-41AC-B54EE25F822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3885A2B-EBC8-CFD4-1CA0-D0F4EA1DE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15982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Halsizlik, güçsüzlük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Ağrılı dil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Kilo kaybı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İştahsızlık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Ellerde karıncalanma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Unutkanlık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kumimoji="0" lang="tr-TR" sz="24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Mental</a:t>
            </a:r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durum bozukluğu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Demans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Koma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Halüsinasyonlar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Fizik muayenede limon sarısı cilt,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glossit</a:t>
            </a: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113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580D98D-89CF-2C9F-3D0D-DDD14EA42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70760"/>
            <a:ext cx="109728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wrap="square" anchor="ctr"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4DA663-2DA7-B7A7-D2C6-F3175E9626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17638"/>
            <a:ext cx="5384800" cy="5146448"/>
          </a:xfrm>
          <a:solidFill>
            <a:schemeClr val="accent1">
              <a:lumMod val="20000"/>
              <a:lumOff val="80000"/>
            </a:schemeClr>
          </a:solidFill>
        </p:spPr>
        <p:txBody>
          <a:bodyPr wrap="square" anchor="t"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Anemi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MCV &gt;100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periferik kan yaymasında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makroovalositoz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Lökopeni ve/veya trombositopeni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Periferik kan yaymasında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hipersegmente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nötrofiller (5 loblu nötrofilin %5’in üzerinde olması veya ≥ 6 loblu nötrofilin %1’in üzerinde olması</a:t>
            </a:r>
            <a:r>
              <a:rPr lang="tr-TR" sz="4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İntramedüller hemoliz nedeniyle LDH ve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indirek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yüksekliği,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90000"/>
              </a:lnSpc>
            </a:pPr>
            <a:endParaRPr lang="tr-TR" dirty="0"/>
          </a:p>
        </p:txBody>
      </p:sp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E9B01158-534F-3F5B-59C8-DA9306256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83308" y="1471443"/>
            <a:ext cx="3621230" cy="2261736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2052" name="Picture 4" descr="Image">
            <a:extLst>
              <a:ext uri="{FF2B5EF4-FFF2-40B4-BE49-F238E27FC236}">
                <a16:creationId xmlns:a16="http://schemas.microsoft.com/office/drawing/2014/main" id="{3B24E296-A202-0C89-41FC-AA02BE276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308" y="3990862"/>
            <a:ext cx="3705225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0656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3E54D6A-6A31-91D0-E57D-68B04EAAF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8" y="108857"/>
            <a:ext cx="10972800" cy="1047524"/>
          </a:xfrm>
          <a:solidFill>
            <a:schemeClr val="tx2">
              <a:lumMod val="60000"/>
              <a:lumOff val="40000"/>
            </a:schemeClr>
          </a:solidFill>
        </p:spPr>
        <p:txBody>
          <a:bodyPr wrap="square" anchor="ctr"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D00ED13-B686-AB5F-2106-4D8A947D2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8" y="1261459"/>
            <a:ext cx="5384800" cy="5321903"/>
          </a:xfrm>
          <a:solidFill>
            <a:schemeClr val="accent1">
              <a:lumMod val="20000"/>
              <a:lumOff val="80000"/>
            </a:schemeClr>
          </a:solidFill>
        </p:spPr>
        <p:txBody>
          <a:bodyPr wrap="square" anchor="t">
            <a:noAutofit/>
          </a:bodyPr>
          <a:lstStyle/>
          <a:p>
            <a:pPr>
              <a:lnSpc>
                <a:spcPct val="90000"/>
              </a:lnSpc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 B12 düzeyi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&gt;300: Normal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200-300: Sınırda, ek testler gerekebilir.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tr-TR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&lt;200: Tanı için yeterli.</a:t>
            </a:r>
          </a:p>
          <a:p>
            <a:pPr>
              <a:lnSpc>
                <a:spcPct val="90000"/>
              </a:lnSpc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Folik asit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&gt;4: Normal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2-4: Sınırda, ek testler gerekebilir.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tr-TR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&lt;2: Tanı için yeterli</a:t>
            </a:r>
          </a:p>
          <a:p>
            <a:pPr>
              <a:lnSpc>
                <a:spcPct val="90000"/>
              </a:lnSpc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 testler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MMA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homosistein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normal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V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itamin B12 /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eksikliği yok.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MMA ve </a:t>
            </a:r>
            <a:r>
              <a:rPr lang="tr-TR" sz="200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homosistein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yüksek: </a:t>
            </a:r>
            <a:r>
              <a:rPr lang="tr-TR" sz="2000" b="0" i="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Vitamin B12 eksikliği kesin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eksikliği muhtemel.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MMA normal, </a:t>
            </a:r>
            <a:r>
              <a:rPr lang="tr-TR" sz="200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homosistein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yüksek: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itamin B12 eksikliği yok. </a:t>
            </a:r>
            <a:r>
              <a:rPr lang="tr-TR" sz="2000" b="0" i="0" u="sng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000" b="0" i="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eksikliği kesin. </a:t>
            </a:r>
          </a:p>
          <a:p>
            <a:pPr>
              <a:lnSpc>
                <a:spcPct val="90000"/>
              </a:lnSpc>
            </a:pP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İntrensek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faktör antikoru</a:t>
            </a:r>
            <a:endParaRPr lang="tr-TR" sz="2000" b="1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A1969542-8CFE-922B-4782-6C1185ED4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7087" y="1657123"/>
            <a:ext cx="5384800" cy="42136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36837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22E61330-2A8A-44CB-6533-06A843EA9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657" y="1317291"/>
            <a:ext cx="9078686" cy="422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53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DFB3F2-F2BC-2C3B-2A70-429D753F3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3286"/>
            <a:ext cx="10972800" cy="979714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/>
              <a:t>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0E7A48B-88D7-7C1E-74D5-553589B46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219200"/>
            <a:ext cx="5384800" cy="52469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 B12 eksikliğinin tedavisi: 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Intramüsküler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tedavi: 1000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mcg</a:t>
            </a: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İlk hafta, 3-7gün; ardından bir ay boyunca haftada bir; sonrasında ayda bir ömür boyu.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Oral tedavi: 1000-2000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mcg</a:t>
            </a: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eksikliğinin tedavisi: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Oral tedavi: 1-5 mg, 1-4 ay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56EABF-47FC-CAC0-F357-37B21E914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219201"/>
            <a:ext cx="5384800" cy="5246912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 yanıtının izlenmesi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Hemoliz bulguları: 1-2 gün</a:t>
            </a:r>
          </a:p>
          <a:p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Retikülositoz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3-4 gün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Anemi: 1-2 haftada düzelme başlar, 4-8 haftada normale gelir.</a:t>
            </a:r>
          </a:p>
          <a:p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Hipersegmente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nötrofiller:10-14 günde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Lökopeni ve/veya trombositopeni: 2-4 haftada düzelir.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26386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0B3A56D-B903-D2CC-B927-41C5E4C2334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Kronik Hastalık Anemisi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F2B4549-CEB6-3D18-4C9A-8F1D766418C1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bulgularını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Sebeplerini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 bulgularını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Tedavisi hakkında bilgi verir.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76970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2F135D7-9676-CAC9-36DC-96514FC55F3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Kronik Hastalık Anemisi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BA2AEC0-1461-16D4-59B8-203645BB18D7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anemisinden sonra en sık görülen anemidir.</a:t>
            </a:r>
          </a:p>
          <a:p>
            <a:pPr marL="0" indent="0">
              <a:buNone/>
            </a:pP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İnflamasyon anemisi, kronik inflamasyon anemisi olarak da adlandırılmaktadır.</a:t>
            </a:r>
          </a:p>
          <a:p>
            <a:pPr marL="0" indent="0">
              <a:buNone/>
            </a:pPr>
            <a:r>
              <a:rPr lang="tr-TR" sz="28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299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49C56AA5-46DD-760F-5C3B-D4E45E394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5" y="1125306"/>
            <a:ext cx="10905066" cy="460738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285CF913-588F-E050-FD41-C7BD5AF65F0E}"/>
              </a:ext>
            </a:extLst>
          </p:cNvPr>
          <p:cNvSpPr txBox="1"/>
          <p:nvPr/>
        </p:nvSpPr>
        <p:spPr>
          <a:xfrm>
            <a:off x="643465" y="653143"/>
            <a:ext cx="10905067" cy="46166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Parametreler</a:t>
            </a:r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Erkek                                   Kadın</a:t>
            </a:r>
          </a:p>
        </p:txBody>
      </p:sp>
    </p:spTree>
    <p:extLst>
      <p:ext uri="{BB962C8B-B14F-4D97-AF65-F5344CB8AC3E}">
        <p14:creationId xmlns:p14="http://schemas.microsoft.com/office/powerpoint/2010/main" val="24440668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1D0F89A-5228-4BA3-092A-AEAF730847B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Patogenez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D4C82A02-C64F-7168-AB03-1D81CA6CB4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979" y="1580924"/>
            <a:ext cx="5325756" cy="4525963"/>
          </a:xfrm>
        </p:spPr>
      </p:pic>
      <p:sp>
        <p:nvSpPr>
          <p:cNvPr id="3" name="Dikdörtgen 2">
            <a:extLst>
              <a:ext uri="{FF2B5EF4-FFF2-40B4-BE49-F238E27FC236}">
                <a16:creationId xmlns:a16="http://schemas.microsoft.com/office/drawing/2014/main" id="{5C0B9AB9-68AB-AD20-6AC0-5756F0ED9D34}"/>
              </a:ext>
            </a:extLst>
          </p:cNvPr>
          <p:cNvSpPr/>
          <p:nvPr/>
        </p:nvSpPr>
        <p:spPr>
          <a:xfrm>
            <a:off x="6770914" y="2383970"/>
            <a:ext cx="4724401" cy="3091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Hepsidin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sitokinler (IL-6, IL-1b, TNF-a),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retiküloendotelyal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hücrelerde demirin birikimine neden olur. 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Zaman içinde kemik iliğindeki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eritroid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öncüllerine demir akışı engellenir. 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Bu durum KHA’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klasik laboratuvar bulguları olan; düşük serum demiri, düşük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transferrin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satürasyonu ve normal veya yüksek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izlenmesine neden olur. 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8551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06E0778-1F01-19EC-5A17-15465B624E9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Klinik</a:t>
            </a:r>
            <a:r>
              <a:rPr lang="tr-TR" dirty="0"/>
              <a:t>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79B5B42-9855-8EAB-0808-8FA64B2E1D63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Altta yatan hastalığa bağlı semptomlar görülür.</a:t>
            </a:r>
          </a:p>
          <a:p>
            <a:pPr marL="0" indent="0">
              <a:buNone/>
            </a:pP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Anemiye bağlı semptomlar belirgin değildir. </a:t>
            </a:r>
          </a:p>
        </p:txBody>
      </p:sp>
    </p:spTree>
    <p:extLst>
      <p:ext uri="{BB962C8B-B14F-4D97-AF65-F5344CB8AC3E}">
        <p14:creationId xmlns:p14="http://schemas.microsoft.com/office/powerpoint/2010/main" val="39649618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32782A0-730E-987A-A2BB-E425B500BFE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Sebepler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39C21B-AD01-CAF7-8986-89661D5981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82237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Otoimmün ve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otoinflamatuar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hastalık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 algn="l">
              <a:buNone/>
            </a:pP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Castleman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hastalığı</a:t>
            </a:r>
          </a:p>
          <a:p>
            <a:pPr marL="457200" lvl="1" indent="0" algn="l">
              <a:buNone/>
            </a:pP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- İnflamatuar bağırsak hastalığı</a:t>
            </a:r>
          </a:p>
          <a:p>
            <a:pPr marL="457200" lvl="1" indent="0" algn="l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Romatoid artrit</a:t>
            </a:r>
          </a:p>
          <a:p>
            <a:pPr marL="457200" lvl="1" indent="0" algn="l">
              <a:buNone/>
            </a:pP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Sarkoidoz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 algn="l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SLE</a:t>
            </a:r>
          </a:p>
          <a:p>
            <a:pPr marL="457200" lvl="1" indent="0" algn="l">
              <a:buNone/>
            </a:pP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Vaskülitler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Konjestif kalp yetmezliği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Kronik obstrüktif akciğer hastalığı,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pulmoner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Kronik böbrek yetmezliği</a:t>
            </a:r>
          </a:p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Hematolojik maligniteler ve diğer kanserler</a:t>
            </a:r>
          </a:p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Ağır hastalık veya travma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tr-TR" sz="18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D7ECD2D-E8B0-542A-53BA-6601E8647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82237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Enfeksiyon</a:t>
            </a:r>
          </a:p>
          <a:p>
            <a:pPr marL="0" indent="0" algn="l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- Komplike üriner sistem, cilt enfeksiyonları</a:t>
            </a:r>
          </a:p>
          <a:p>
            <a:pPr marL="0" indent="0" algn="l">
              <a:buNone/>
            </a:pP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- Endokardit</a:t>
            </a:r>
          </a:p>
          <a:p>
            <a:pPr marL="0" indent="0" algn="l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- HIV enfeksiyonu</a:t>
            </a:r>
          </a:p>
          <a:p>
            <a:pPr marL="0" indent="0" algn="l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- Diğer sistemik bakteriyel,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parazitik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viral ve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fungal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enfeksiyonlar</a:t>
            </a:r>
          </a:p>
          <a:p>
            <a:pPr marL="0" indent="0" algn="l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-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Osteomyelit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- Pnömoni</a:t>
            </a:r>
          </a:p>
          <a:p>
            <a:pPr marL="0" indent="0" algn="l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- Septisemi</a:t>
            </a:r>
          </a:p>
          <a:p>
            <a:pPr marL="0" indent="0" algn="l">
              <a:buNone/>
            </a:pP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- Tüberküloz</a:t>
            </a:r>
          </a:p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Obezite</a:t>
            </a:r>
          </a:p>
          <a:p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Yaşlanma (kısmi etki)</a:t>
            </a:r>
            <a:endParaRPr lang="tr-TR" sz="2000" b="0" i="0" dirty="0">
              <a:solidFill>
                <a:srgbClr val="23232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71326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6DB1635-E2E2-9B27-8664-31132A1D5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165781"/>
            <a:ext cx="11484427" cy="824819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5FC03FC-CA6E-B82F-B20C-D41673548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86" y="1088572"/>
            <a:ext cx="11484428" cy="569322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Hemogram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- Hemoglobin genellikle 8-10 g/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düzeyindedir. Eritrositler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normokrom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normositerdir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(MCV, MCHC normaldir).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- Vakaların 1/5’inde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 8 g/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dL’dir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Eritrositler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hipokrom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mikrositerdir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(MCV, MCHC düşüktür).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yayma</a:t>
            </a:r>
          </a:p>
          <a:p>
            <a:pPr>
              <a:lnSpc>
                <a:spcPct val="150000"/>
              </a:lnSpc>
            </a:pP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düşük, Demir bağlama kapasitesi düşük-normal,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transferrin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satürasyonu düşük,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normal-yüksek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 B12 ve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Biyokimya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Sedim, CRP</a:t>
            </a:r>
          </a:p>
        </p:txBody>
      </p:sp>
    </p:spTree>
    <p:extLst>
      <p:ext uri="{BB962C8B-B14F-4D97-AF65-F5344CB8AC3E}">
        <p14:creationId xmlns:p14="http://schemas.microsoft.com/office/powerpoint/2010/main" val="27145307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141D4D2-B15D-ACD4-D3FB-F3E31B81968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C26B25D-6597-5A95-41CC-75B58881BA50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tr-TR" dirty="0"/>
              <a:t>	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Tedavinin amacı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değerini yükseltmek değil semptomları azaltmak ve hastanın kliniğini iyileştirmektir.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Altta yatan hastalığın tedavisi: En önemli yaklaşımdır.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tedavisi: Çoğunlukla gereksizdir.</a:t>
            </a:r>
          </a:p>
          <a:p>
            <a:pPr>
              <a:lnSpc>
                <a:spcPct val="150000"/>
              </a:lnSpc>
            </a:pP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Eritropoez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stimüle eden ilaçlar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Transfüzyon </a:t>
            </a:r>
          </a:p>
        </p:txBody>
      </p:sp>
    </p:spTree>
    <p:extLst>
      <p:ext uri="{BB962C8B-B14F-4D97-AF65-F5344CB8AC3E}">
        <p14:creationId xmlns:p14="http://schemas.microsoft.com/office/powerpoint/2010/main" val="930991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F62E8026-1060-AA72-6774-54B7CC47E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828" y="101955"/>
            <a:ext cx="8435976" cy="519792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eaLnBrk="1" hangingPunct="1"/>
            <a:r>
              <a:rPr lang="tr-TR" altLang="tr-TR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Mikrositer</a:t>
            </a:r>
            <a:r>
              <a:rPr lang="tr-TR" altLang="tr-T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anemili hastalarda ayırıcı tanı</a:t>
            </a:r>
          </a:p>
        </p:txBody>
      </p:sp>
      <p:graphicFrame>
        <p:nvGraphicFramePr>
          <p:cNvPr id="98387" name="Group 83">
            <a:extLst>
              <a:ext uri="{FF2B5EF4-FFF2-40B4-BE49-F238E27FC236}">
                <a16:creationId xmlns:a16="http://schemas.microsoft.com/office/drawing/2014/main" id="{81AD858F-8974-6267-9485-7EB1370A3B1A}"/>
              </a:ext>
            </a:extLst>
          </p:cNvPr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64160675"/>
              </p:ext>
            </p:extLst>
          </p:nvPr>
        </p:nvGraphicFramePr>
        <p:xfrm>
          <a:off x="1371829" y="757692"/>
          <a:ext cx="8435975" cy="5998353"/>
        </p:xfrm>
        <a:graphic>
          <a:graphicData uri="http://schemas.openxmlformats.org/drawingml/2006/table">
            <a:tbl>
              <a:tblPr/>
              <a:tblGrid>
                <a:gridCol w="2003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65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7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75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8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Testler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Demir eksikliği anemisi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Kronik hastalık </a:t>
                      </a:r>
                      <a:r>
                        <a:rPr kumimoji="0" lang="tr-T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aemisi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Talasemi</a:t>
                      </a:r>
                      <a:endParaRPr kumimoji="0" lang="tr-T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Sideroblastik</a:t>
                      </a:r>
                      <a:r>
                        <a:rPr kumimoji="0" lang="tr-T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anemi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72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Periferik kan yayması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Retikülosit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Hipokrom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Mikrositer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Reikülosit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N/↓ 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Normositer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Mikrositer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Retikülosit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:↓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Hipokrom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Mikrositer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hücresi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Retikülosit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:↑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Mikrositer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Retikülosit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:↓/N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8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Ferritin</a:t>
                      </a:r>
                      <a:endParaRPr kumimoji="0" lang="tr-T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 - ↑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Normal - ↑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 - ↑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58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Serum demiri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 - ↑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 - ↑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58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TDBK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Artmış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8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Transferrin</a:t>
                      </a:r>
                      <a:r>
                        <a:rPr kumimoji="0" lang="tr-T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satürasyonu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9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Kesin tanı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Ferritin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Kemik iliği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demir boyası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Kronik hastalığın saptanması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Hemoglobin elektroforezi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Kemik iliği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aspirasyonu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AF901F-3F90-D2C3-20AE-0AE44B4A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3486"/>
            <a:ext cx="10515600" cy="944975"/>
          </a:xfrm>
          <a:solidFill>
            <a:schemeClr val="tx2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Dünya Sağlık Örgütü’ne (WHO) göre anemi tanımı</a:t>
            </a:r>
          </a:p>
        </p:txBody>
      </p:sp>
      <p:graphicFrame>
        <p:nvGraphicFramePr>
          <p:cNvPr id="8" name="Tablo 7">
            <a:extLst>
              <a:ext uri="{FF2B5EF4-FFF2-40B4-BE49-F238E27FC236}">
                <a16:creationId xmlns:a16="http://schemas.microsoft.com/office/drawing/2014/main" id="{D36D684E-FA65-FA01-E0D0-030851458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89184"/>
              </p:ext>
            </p:extLst>
          </p:nvPr>
        </p:nvGraphicFramePr>
        <p:xfrm>
          <a:off x="3401786" y="4609191"/>
          <a:ext cx="47752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1331147793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32282419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/>
                        <a:t>Aneminin  şiddeti</a:t>
                      </a:r>
                    </a:p>
                    <a:p>
                      <a:r>
                        <a:rPr lang="tr-TR" dirty="0"/>
                        <a:t>     </a:t>
                      </a:r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/>
                        <a:t>          Hemoglobin</a:t>
                      </a:r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946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Hafif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11-11,9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909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Orta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8-10,9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432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Ağır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   &lt; 8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093283"/>
                  </a:ext>
                </a:extLst>
              </a:tr>
            </a:tbl>
          </a:graphicData>
        </a:graphic>
      </p:graphicFrame>
      <p:sp>
        <p:nvSpPr>
          <p:cNvPr id="10" name="İçerik Yer Tutucusu 9">
            <a:extLst>
              <a:ext uri="{FF2B5EF4-FFF2-40B4-BE49-F238E27FC236}">
                <a16:creationId xmlns:a16="http://schemas.microsoft.com/office/drawing/2014/main" id="{38B95A17-33E1-3808-F77D-8A6D48A2E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graphicFrame>
        <p:nvGraphicFramePr>
          <p:cNvPr id="6" name="Tablo 5">
            <a:extLst>
              <a:ext uri="{FF2B5EF4-FFF2-40B4-BE49-F238E27FC236}">
                <a16:creationId xmlns:a16="http://schemas.microsoft.com/office/drawing/2014/main" id="{CFD1DF9D-3AFE-43D5-FA50-E8D6AC953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232163"/>
              </p:ext>
            </p:extLst>
          </p:nvPr>
        </p:nvGraphicFramePr>
        <p:xfrm>
          <a:off x="3401786" y="1543002"/>
          <a:ext cx="4811486" cy="274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743">
                  <a:extLst>
                    <a:ext uri="{9D8B030D-6E8A-4147-A177-3AD203B41FA5}">
                      <a16:colId xmlns:a16="http://schemas.microsoft.com/office/drawing/2014/main" val="547157989"/>
                    </a:ext>
                  </a:extLst>
                </a:gridCol>
                <a:gridCol w="2405743">
                  <a:extLst>
                    <a:ext uri="{9D8B030D-6E8A-4147-A177-3AD203B41FA5}">
                      <a16:colId xmlns:a16="http://schemas.microsoft.com/office/drawing/2014/main" val="3667092630"/>
                    </a:ext>
                  </a:extLst>
                </a:gridCol>
              </a:tblGrid>
              <a:tr h="686606">
                <a:tc>
                  <a:txBody>
                    <a:bodyPr/>
                    <a:lstStyle/>
                    <a:p>
                      <a:r>
                        <a:rPr lang="tr-TR" dirty="0"/>
                        <a:t>Cinsiyet</a:t>
                      </a:r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/>
                        <a:t>Hemoglobin</a:t>
                      </a:r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370639"/>
                  </a:ext>
                </a:extLst>
              </a:tr>
              <a:tr h="686606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Kadın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  &lt;12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147803"/>
                  </a:ext>
                </a:extLst>
              </a:tr>
              <a:tr h="686606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Erkek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  &lt;13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  <a:p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671664"/>
                  </a:ext>
                </a:extLst>
              </a:tr>
              <a:tr h="686606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Hamile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              &lt; 11 g/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</a:rPr>
                        <a:t>dL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3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202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6D781363-E779-8521-9556-575938F6D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052514"/>
            <a:ext cx="861060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5">
            <a:extLst>
              <a:ext uri="{FF2B5EF4-FFF2-40B4-BE49-F238E27FC236}">
                <a16:creationId xmlns:a16="http://schemas.microsoft.com/office/drawing/2014/main" id="{095984B0-15AC-8F54-4A5E-AC1ADBD72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3326494"/>
            <a:ext cx="7343775" cy="519112"/>
          </a:xfrm>
          <a:prstGeom prst="rect">
            <a:avLst/>
          </a:prstGeom>
          <a:solidFill>
            <a:srgbClr val="E8F1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tr-TR" altLang="tr-TR" sz="2800" b="1">
                <a:solidFill>
                  <a:srgbClr val="990000"/>
                </a:solidFill>
                <a:latin typeface="Comic Sans MS" panose="030F0702030302020204" pitchFamily="66" charset="0"/>
              </a:rPr>
              <a:t>Eritropoietin</a:t>
            </a:r>
          </a:p>
        </p:txBody>
      </p:sp>
      <p:pic>
        <p:nvPicPr>
          <p:cNvPr id="4100" name="Picture 6">
            <a:extLst>
              <a:ext uri="{FF2B5EF4-FFF2-40B4-BE49-F238E27FC236}">
                <a16:creationId xmlns:a16="http://schemas.microsoft.com/office/drawing/2014/main" id="{B5FCA68C-8DC9-CD84-DDC7-2D90DF1C8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6" y="3876676"/>
            <a:ext cx="421957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Line 8">
            <a:extLst>
              <a:ext uri="{FF2B5EF4-FFF2-40B4-BE49-F238E27FC236}">
                <a16:creationId xmlns:a16="http://schemas.microsoft.com/office/drawing/2014/main" id="{73F66B5B-350F-513E-740D-9DE91FB44B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0238" y="3573463"/>
            <a:ext cx="3529012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102" name="Line 9">
            <a:extLst>
              <a:ext uri="{FF2B5EF4-FFF2-40B4-BE49-F238E27FC236}">
                <a16:creationId xmlns:a16="http://schemas.microsoft.com/office/drawing/2014/main" id="{E05ED439-DB9A-5CF6-C396-18B7C50B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28250" y="2565400"/>
            <a:ext cx="0" cy="30241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103" name="Line 10">
            <a:extLst>
              <a:ext uri="{FF2B5EF4-FFF2-40B4-BE49-F238E27FC236}">
                <a16:creationId xmlns:a16="http://schemas.microsoft.com/office/drawing/2014/main" id="{341ECCEF-7705-8015-DE63-840A6C82ADE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96226" y="5589588"/>
            <a:ext cx="22320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104" name="Oval 11">
            <a:extLst>
              <a:ext uri="{FF2B5EF4-FFF2-40B4-BE49-F238E27FC236}">
                <a16:creationId xmlns:a16="http://schemas.microsoft.com/office/drawing/2014/main" id="{5ADD7FC0-9C44-8723-7AD0-5BAC3C905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8076" y="620713"/>
            <a:ext cx="792163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>
                <a:solidFill>
                  <a:srgbClr val="99000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4105" name="Oval 12">
            <a:extLst>
              <a:ext uri="{FF2B5EF4-FFF2-40B4-BE49-F238E27FC236}">
                <a16:creationId xmlns:a16="http://schemas.microsoft.com/office/drawing/2014/main" id="{6FAE509C-6E85-A10B-A5F2-02276E0E5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1988" y="620713"/>
            <a:ext cx="792162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>
                <a:solidFill>
                  <a:srgbClr val="990000"/>
                </a:solidFill>
                <a:latin typeface="Verdana" panose="020B0604030504040204" pitchFamily="34" charset="0"/>
              </a:rPr>
              <a:t>16</a:t>
            </a:r>
          </a:p>
        </p:txBody>
      </p:sp>
      <p:sp>
        <p:nvSpPr>
          <p:cNvPr id="4106" name="Line 13">
            <a:extLst>
              <a:ext uri="{FF2B5EF4-FFF2-40B4-BE49-F238E27FC236}">
                <a16:creationId xmlns:a16="http://schemas.microsoft.com/office/drawing/2014/main" id="{21EB7A77-D258-7438-DD0B-CBBE6E4A45F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32176" y="549275"/>
            <a:ext cx="6911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tr-TR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4107" name="Text Box 14">
            <a:extLst>
              <a:ext uri="{FF2B5EF4-FFF2-40B4-BE49-F238E27FC236}">
                <a16:creationId xmlns:a16="http://schemas.microsoft.com/office/drawing/2014/main" id="{D69ABADD-678C-3C63-3FE2-49E705CF6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5" y="692151"/>
            <a:ext cx="3384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tr-TR" altLang="tr-TR" sz="1800">
                <a:solidFill>
                  <a:srgbClr val="990000"/>
                </a:solidFill>
                <a:latin typeface="Verdana" panose="020B0604030504040204" pitchFamily="34" charset="0"/>
              </a:rPr>
              <a:t>5-7 GÜN</a:t>
            </a:r>
          </a:p>
        </p:txBody>
      </p:sp>
      <p:pic>
        <p:nvPicPr>
          <p:cNvPr id="4108" name="Picture 15">
            <a:extLst>
              <a:ext uri="{FF2B5EF4-FFF2-40B4-BE49-F238E27FC236}">
                <a16:creationId xmlns:a16="http://schemas.microsoft.com/office/drawing/2014/main" id="{98ECDE4B-89A2-58E7-35C4-0AA7FDFFB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013200"/>
            <a:ext cx="2700338" cy="25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ikdörtgen 1">
            <a:extLst>
              <a:ext uri="{FF2B5EF4-FFF2-40B4-BE49-F238E27FC236}">
                <a16:creationId xmlns:a16="http://schemas.microsoft.com/office/drawing/2014/main" id="{BC7AFDD3-85A8-E39B-33A3-8E5A9A810C80}"/>
              </a:ext>
            </a:extLst>
          </p:cNvPr>
          <p:cNvSpPr/>
          <p:nvPr/>
        </p:nvSpPr>
        <p:spPr>
          <a:xfrm>
            <a:off x="8811759" y="5805502"/>
            <a:ext cx="3064782" cy="7873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Demir, B12,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 vitamini</a:t>
            </a:r>
          </a:p>
          <a:p>
            <a:pPr algn="ctr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eritropoez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için gereklidir.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D5703E7-1C11-A08C-6391-D8D30610F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06" y="251791"/>
            <a:ext cx="10972800" cy="790234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E4485C2-6220-0146-8A08-3449AA1898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8850" y="1213643"/>
            <a:ext cx="5621006" cy="55419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Eritrosit üretim hızı hakkında bilgi verir. Otomatik veya manuel yöntemle ölçülebilir. Sonuçlar mutlak sayı (hücre/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veya yüzde (%) olarak ifade edilir.</a:t>
            </a:r>
          </a:p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Ağır anemi varlığında sonuç hastanın hematokrit (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değerine göre düzeltilmelidir.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Düzeltilmiş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 (%):   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(%) x (Hastanın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÷ 45 )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pPr marL="0" indent="0" algn="just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üretim indeksi: </a:t>
            </a:r>
          </a:p>
          <a:p>
            <a:pPr marL="0" indent="0">
              <a:buNone/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Düzeltilmiş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sayısı(%) ÷ düzeltme faktörü (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&gt;35%: 1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26 to 35%: 1.5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16 to 25%: 2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&lt;15%: 2.5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95F9CC8C-E536-7AB2-E40E-6616519D75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7000" y="1210470"/>
            <a:ext cx="4960606" cy="5541962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kan yaymasında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polikromazi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şeklinde görünür.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Metilen mavisi ile hazırlanan preparatta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tr-TR" dirty="0"/>
              <a:t> </a:t>
            </a: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8C5F4E47-D8CE-3F8B-87B0-5963CA9E3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315" y="1981200"/>
            <a:ext cx="2799026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F1DA8B4F-BC25-478F-7240-1E81ABD4C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315" y="4520405"/>
            <a:ext cx="2725880" cy="177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358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2005B5E-C5EA-CC8D-19E9-9AF2F0CFC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036638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Semptomlar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7C77102-D03A-57E2-60FA-70646AD6824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Aneminin derecesine                          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Aneminin gelişme hızına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Hastanın kalp-akciğer işlevine                  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Hastanın yaşına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Anemiye neden olan altta yatan hastalığa bağlı olarak değişebilir.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Genel olarak; halsizlik, azalmış efor kapasitesi, çarpıntı, baş dönmesi en sık rastlanan semptomlardandır.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9857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F65334-91EF-8522-B740-27F94D453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3915"/>
            <a:ext cx="10972800" cy="1036638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Anamnez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DABE6CF-8B35-4AB4-410D-08CFE9B74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523353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Anamnezde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dikkat edilecek hususlar: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1. Bilinen bir hastalık veya ilaç kullanım öyküsü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2. Aile öyküsü (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Talasemi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orak hücreli anemi…)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3. Kanama öyküsü, diyet alışkanlıkları 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4. Aneminin ne kadar süredir tespit edildiği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5. Semptomların gelişim hızı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6. Hemolizi düşündüren bulgular (koyu renkli idrar, sarılık, safra taşı öyküsü)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7. Karaciğer, böbrek hastalığı veya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hipersplenizmi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düşündüren bulgular</a:t>
            </a:r>
          </a:p>
        </p:txBody>
      </p:sp>
    </p:spTree>
    <p:extLst>
      <p:ext uri="{BB962C8B-B14F-4D97-AF65-F5344CB8AC3E}">
        <p14:creationId xmlns:p14="http://schemas.microsoft.com/office/powerpoint/2010/main" val="3162284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2427</Words>
  <Application>Microsoft Office PowerPoint</Application>
  <PresentationFormat>Geniş ekran</PresentationFormat>
  <Paragraphs>542</Paragraphs>
  <Slides>45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5</vt:i4>
      </vt:variant>
      <vt:variant>
        <vt:lpstr>Slayt Başlıkları</vt:lpstr>
      </vt:variant>
      <vt:variant>
        <vt:i4>45</vt:i4>
      </vt:variant>
    </vt:vector>
  </HeadingPairs>
  <TitlesOfParts>
    <vt:vector size="59" baseType="lpstr">
      <vt:lpstr>Aptos</vt:lpstr>
      <vt:lpstr>Aptos Display</vt:lpstr>
      <vt:lpstr>Arial</vt:lpstr>
      <vt:lpstr>Calibri</vt:lpstr>
      <vt:lpstr>Calibri Light</vt:lpstr>
      <vt:lpstr>Comic Sans MS</vt:lpstr>
      <vt:lpstr>Noto Sans</vt:lpstr>
      <vt:lpstr>SF-Pro-Text</vt:lpstr>
      <vt:lpstr>Verdana</vt:lpstr>
      <vt:lpstr>Office Teması</vt:lpstr>
      <vt:lpstr>Ofis Teması</vt:lpstr>
      <vt:lpstr>1_Custom Design</vt:lpstr>
      <vt:lpstr>1_Ofis Teması</vt:lpstr>
      <vt:lpstr>2_Ofis Teması</vt:lpstr>
      <vt:lpstr>Anemiler </vt:lpstr>
      <vt:lpstr>Öğrenim Hedefleri</vt:lpstr>
      <vt:lpstr>Tanım</vt:lpstr>
      <vt:lpstr>PowerPoint Sunusu</vt:lpstr>
      <vt:lpstr>Dünya Sağlık Örgütü’ne (WHO) göre anemi tanımı</vt:lpstr>
      <vt:lpstr>PowerPoint Sunusu</vt:lpstr>
      <vt:lpstr>Retikülosit</vt:lpstr>
      <vt:lpstr>Semptomlar</vt:lpstr>
      <vt:lpstr>Anamnez</vt:lpstr>
      <vt:lpstr>Laboratuvar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Demir Eksikliği Anemisi</vt:lpstr>
      <vt:lpstr>Demir Eksikliği Anemisi</vt:lpstr>
      <vt:lpstr>Sebepleri</vt:lpstr>
      <vt:lpstr>PowerPoint Sunusu</vt:lpstr>
      <vt:lpstr>PowerPoint Sunusu</vt:lpstr>
      <vt:lpstr>Klinik </vt:lpstr>
      <vt:lpstr>Fizik muayene </vt:lpstr>
      <vt:lpstr>Laboratuvar </vt:lpstr>
      <vt:lpstr>Laboratuvar </vt:lpstr>
      <vt:lpstr>Teşhis</vt:lpstr>
      <vt:lpstr>Altta yatan sebebin bulunması</vt:lpstr>
      <vt:lpstr>Tedavi</vt:lpstr>
      <vt:lpstr>Tedaviye yanıtsızlık nedenleri</vt:lpstr>
      <vt:lpstr>Megaloblastik Anemi</vt:lpstr>
      <vt:lpstr>Megaloblastik Anemi</vt:lpstr>
      <vt:lpstr>PowerPoint Sunusu</vt:lpstr>
      <vt:lpstr>Klinik</vt:lpstr>
      <vt:lpstr>Laboratuvar</vt:lpstr>
      <vt:lpstr>Laboratuvar</vt:lpstr>
      <vt:lpstr>PowerPoint Sunusu</vt:lpstr>
      <vt:lpstr>Tedavi</vt:lpstr>
      <vt:lpstr>Kronik Hastalık Anemisi</vt:lpstr>
      <vt:lpstr>Kronik Hastalık Anemisi</vt:lpstr>
      <vt:lpstr>Patogenez</vt:lpstr>
      <vt:lpstr>Klinik </vt:lpstr>
      <vt:lpstr>Sebepler</vt:lpstr>
      <vt:lpstr>Laboratuvar</vt:lpstr>
      <vt:lpstr>Tedavi</vt:lpstr>
      <vt:lpstr>Mikrositer anemili hastalarda ayırıcı tanı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Remzi Adnan Akdoğan</dc:creator>
  <cp:lastModifiedBy>Remzi Adnan Akdoğan</cp:lastModifiedBy>
  <cp:revision>62</cp:revision>
  <dcterms:created xsi:type="dcterms:W3CDTF">2024-09-12T07:26:08Z</dcterms:created>
  <dcterms:modified xsi:type="dcterms:W3CDTF">2025-04-30T11:34:21Z</dcterms:modified>
</cp:coreProperties>
</file>