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8" r:id="rId3"/>
    <p:sldId id="259" r:id="rId4"/>
    <p:sldId id="266" r:id="rId5"/>
    <p:sldId id="393" r:id="rId6"/>
    <p:sldId id="282" r:id="rId7"/>
    <p:sldId id="260" r:id="rId8"/>
    <p:sldId id="397" r:id="rId9"/>
    <p:sldId id="396" r:id="rId10"/>
    <p:sldId id="262" r:id="rId11"/>
    <p:sldId id="265" r:id="rId12"/>
    <p:sldId id="263" r:id="rId13"/>
    <p:sldId id="283" r:id="rId14"/>
    <p:sldId id="264" r:id="rId15"/>
    <p:sldId id="267" r:id="rId16"/>
    <p:sldId id="269" r:id="rId17"/>
    <p:sldId id="385" r:id="rId18"/>
    <p:sldId id="284" r:id="rId19"/>
    <p:sldId id="271" r:id="rId20"/>
    <p:sldId id="270" r:id="rId21"/>
    <p:sldId id="280" r:id="rId22"/>
    <p:sldId id="274" r:id="rId23"/>
    <p:sldId id="275" r:id="rId24"/>
    <p:sldId id="276" r:id="rId25"/>
    <p:sldId id="277" r:id="rId26"/>
    <p:sldId id="278" r:id="rId27"/>
    <p:sldId id="279" r:id="rId28"/>
    <p:sldId id="285" r:id="rId29"/>
    <p:sldId id="400" r:id="rId30"/>
    <p:sldId id="286" r:id="rId31"/>
    <p:sldId id="287" r:id="rId32"/>
    <p:sldId id="288" r:id="rId33"/>
    <p:sldId id="398" r:id="rId34"/>
    <p:sldId id="386" r:id="rId35"/>
    <p:sldId id="399" r:id="rId36"/>
    <p:sldId id="289" r:id="rId37"/>
    <p:sldId id="290" r:id="rId38"/>
    <p:sldId id="291" r:id="rId39"/>
    <p:sldId id="292" r:id="rId40"/>
    <p:sldId id="293" r:id="rId41"/>
    <p:sldId id="392" r:id="rId42"/>
    <p:sldId id="295" r:id="rId43"/>
    <p:sldId id="296" r:id="rId44"/>
    <p:sldId id="297" r:id="rId45"/>
    <p:sldId id="298" r:id="rId46"/>
    <p:sldId id="302" r:id="rId47"/>
    <p:sldId id="303" r:id="rId48"/>
    <p:sldId id="401" r:id="rId49"/>
    <p:sldId id="299" r:id="rId5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25F90E-72D0-4901-A9BC-4BAF9179E204}" type="doc">
      <dgm:prSet loTypeId="urn:microsoft.com/office/officeart/2005/8/layout/default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5C3B3079-2EBA-4924-9BDF-0AD2AEED577E}">
      <dgm:prSet/>
      <dgm:spPr/>
      <dgm:t>
        <a:bodyPr/>
        <a:lstStyle/>
        <a:p>
          <a:r>
            <a:rPr lang="tr-TR" b="1"/>
            <a:t>Organ tutulumuna göre belirlenir.</a:t>
          </a:r>
          <a:endParaRPr lang="en-US"/>
        </a:p>
      </dgm:t>
    </dgm:pt>
    <dgm:pt modelId="{3CBF4857-8807-456D-9F3A-283EC01A0106}" type="parTrans" cxnId="{571C7FCE-518B-4A54-B2B7-D2513872F39A}">
      <dgm:prSet/>
      <dgm:spPr/>
      <dgm:t>
        <a:bodyPr/>
        <a:lstStyle/>
        <a:p>
          <a:endParaRPr lang="en-US"/>
        </a:p>
      </dgm:t>
    </dgm:pt>
    <dgm:pt modelId="{694368C0-84D1-4568-B685-00A9414B9C92}" type="sibTrans" cxnId="{571C7FCE-518B-4A54-B2B7-D2513872F39A}">
      <dgm:prSet/>
      <dgm:spPr/>
      <dgm:t>
        <a:bodyPr/>
        <a:lstStyle/>
        <a:p>
          <a:endParaRPr lang="en-US"/>
        </a:p>
      </dgm:t>
    </dgm:pt>
    <dgm:pt modelId="{E3F703B8-31A9-442D-9706-0E167181B72D}">
      <dgm:prSet/>
      <dgm:spPr/>
      <dgm:t>
        <a:bodyPr/>
        <a:lstStyle/>
        <a:p>
          <a:r>
            <a:rPr lang="tr-TR" b="1"/>
            <a:t>Tedavi öncesi hayati organ tutulumu ve ko-morbid durumlar değerlendirilir ve tarama yapılır.</a:t>
          </a:r>
          <a:endParaRPr lang="en-US"/>
        </a:p>
      </dgm:t>
    </dgm:pt>
    <dgm:pt modelId="{5BB12DE6-3577-49B0-930C-59C932352312}" type="parTrans" cxnId="{1FB1F436-0E2C-4479-9CED-0A47CD353741}">
      <dgm:prSet/>
      <dgm:spPr/>
      <dgm:t>
        <a:bodyPr/>
        <a:lstStyle/>
        <a:p>
          <a:endParaRPr lang="en-US"/>
        </a:p>
      </dgm:t>
    </dgm:pt>
    <dgm:pt modelId="{604599C0-539A-4F27-A996-0C9A264A8734}" type="sibTrans" cxnId="{1FB1F436-0E2C-4479-9CED-0A47CD353741}">
      <dgm:prSet/>
      <dgm:spPr/>
      <dgm:t>
        <a:bodyPr/>
        <a:lstStyle/>
        <a:p>
          <a:endParaRPr lang="en-US"/>
        </a:p>
      </dgm:t>
    </dgm:pt>
    <dgm:pt modelId="{93377BE7-FBD8-4307-AE83-3D0F536CA6A4}">
      <dgm:prSet/>
      <dgm:spPr/>
      <dgm:t>
        <a:bodyPr/>
        <a:lstStyle/>
        <a:p>
          <a:r>
            <a:rPr lang="tr-TR" b="1"/>
            <a:t>PHT, İnterstisyel akciğer hastalığı, digital ülser, diffüz deri tutulumu, myokardit, myopati, artrit, renal kriz açısından değerlendirilmeli</a:t>
          </a:r>
          <a:endParaRPr lang="en-US"/>
        </a:p>
      </dgm:t>
    </dgm:pt>
    <dgm:pt modelId="{F70A8E57-43FE-4401-B2D7-F8D7BD0685E8}" type="parTrans" cxnId="{E0E8C1F7-4247-4DF5-B948-7DBC1053331F}">
      <dgm:prSet/>
      <dgm:spPr/>
      <dgm:t>
        <a:bodyPr/>
        <a:lstStyle/>
        <a:p>
          <a:endParaRPr lang="en-US"/>
        </a:p>
      </dgm:t>
    </dgm:pt>
    <dgm:pt modelId="{8521E0E0-6263-442F-A97A-66F4079FD4EC}" type="sibTrans" cxnId="{E0E8C1F7-4247-4DF5-B948-7DBC1053331F}">
      <dgm:prSet/>
      <dgm:spPr/>
      <dgm:t>
        <a:bodyPr/>
        <a:lstStyle/>
        <a:p>
          <a:endParaRPr lang="en-US"/>
        </a:p>
      </dgm:t>
    </dgm:pt>
    <dgm:pt modelId="{C7EB10D9-BE52-4BC6-A870-A6B3E409BFDB}">
      <dgm:prSet/>
      <dgm:spPr/>
      <dgm:t>
        <a:bodyPr/>
        <a:lstStyle/>
        <a:p>
          <a:r>
            <a:rPr lang="tr-TR" b="1"/>
            <a:t>Amaç hastalığın şiddetini ve progresyonunu engellemek ve durdurmak</a:t>
          </a:r>
          <a:endParaRPr lang="en-US"/>
        </a:p>
      </dgm:t>
    </dgm:pt>
    <dgm:pt modelId="{6FF9D896-AF0C-40CF-A4D9-DF2A2A90080C}" type="parTrans" cxnId="{F5F25A11-3402-424D-9E98-7DE500156EE1}">
      <dgm:prSet/>
      <dgm:spPr/>
      <dgm:t>
        <a:bodyPr/>
        <a:lstStyle/>
        <a:p>
          <a:endParaRPr lang="en-US"/>
        </a:p>
      </dgm:t>
    </dgm:pt>
    <dgm:pt modelId="{92DC44D8-952E-415F-9BA7-BD67A98869AF}" type="sibTrans" cxnId="{F5F25A11-3402-424D-9E98-7DE500156EE1}">
      <dgm:prSet/>
      <dgm:spPr/>
      <dgm:t>
        <a:bodyPr/>
        <a:lstStyle/>
        <a:p>
          <a:endParaRPr lang="en-US"/>
        </a:p>
      </dgm:t>
    </dgm:pt>
    <dgm:pt modelId="{C231F8EE-445A-4603-B0E3-A922A63D6005}">
      <dgm:prSet/>
      <dgm:spPr/>
      <dgm:t>
        <a:bodyPr/>
        <a:lstStyle/>
        <a:p>
          <a:r>
            <a:rPr lang="tr-TR" b="1"/>
            <a:t>Hastalığın komplikasyonlarını önlemek</a:t>
          </a:r>
          <a:endParaRPr lang="en-US"/>
        </a:p>
      </dgm:t>
    </dgm:pt>
    <dgm:pt modelId="{271DE963-C437-4092-9A12-EB55AB4701C8}" type="parTrans" cxnId="{3207D8FF-44D0-49AC-ADA8-2D8781324107}">
      <dgm:prSet/>
      <dgm:spPr/>
      <dgm:t>
        <a:bodyPr/>
        <a:lstStyle/>
        <a:p>
          <a:endParaRPr lang="en-US"/>
        </a:p>
      </dgm:t>
    </dgm:pt>
    <dgm:pt modelId="{E5CBDEE6-C74C-4BB1-9D66-302F7348BC23}" type="sibTrans" cxnId="{3207D8FF-44D0-49AC-ADA8-2D8781324107}">
      <dgm:prSet/>
      <dgm:spPr/>
      <dgm:t>
        <a:bodyPr/>
        <a:lstStyle/>
        <a:p>
          <a:endParaRPr lang="en-US"/>
        </a:p>
      </dgm:t>
    </dgm:pt>
    <dgm:pt modelId="{7CCF1C4E-8583-4934-82C5-971132C376D4}">
      <dgm:prSet/>
      <dgm:spPr/>
      <dgm:t>
        <a:bodyPr/>
        <a:lstStyle/>
        <a:p>
          <a:r>
            <a:rPr lang="tr-TR" b="1"/>
            <a:t>Hasta eğitimini sağlamak </a:t>
          </a:r>
          <a:endParaRPr lang="en-US"/>
        </a:p>
      </dgm:t>
    </dgm:pt>
    <dgm:pt modelId="{82552715-47CA-428C-A697-30F963A1FCA6}" type="parTrans" cxnId="{32CD1267-6391-4139-856D-251A01EB6C48}">
      <dgm:prSet/>
      <dgm:spPr/>
      <dgm:t>
        <a:bodyPr/>
        <a:lstStyle/>
        <a:p>
          <a:endParaRPr lang="en-US"/>
        </a:p>
      </dgm:t>
    </dgm:pt>
    <dgm:pt modelId="{2DDEDF07-F5B7-4B3E-AAD6-0253353C7B52}" type="sibTrans" cxnId="{32CD1267-6391-4139-856D-251A01EB6C48}">
      <dgm:prSet/>
      <dgm:spPr/>
      <dgm:t>
        <a:bodyPr/>
        <a:lstStyle/>
        <a:p>
          <a:endParaRPr lang="en-US"/>
        </a:p>
      </dgm:t>
    </dgm:pt>
    <dgm:pt modelId="{03D50B5B-A126-4F5A-AF45-79B99F601C91}" type="pres">
      <dgm:prSet presAssocID="{6E25F90E-72D0-4901-A9BC-4BAF9179E204}" presName="diagram" presStyleCnt="0">
        <dgm:presLayoutVars>
          <dgm:dir/>
          <dgm:resizeHandles val="exact"/>
        </dgm:presLayoutVars>
      </dgm:prSet>
      <dgm:spPr/>
    </dgm:pt>
    <dgm:pt modelId="{560F4BF0-746E-40C9-99FE-2A9B1B67887E}" type="pres">
      <dgm:prSet presAssocID="{5C3B3079-2EBA-4924-9BDF-0AD2AEED577E}" presName="node" presStyleLbl="node1" presStyleIdx="0" presStyleCnt="6">
        <dgm:presLayoutVars>
          <dgm:bulletEnabled val="1"/>
        </dgm:presLayoutVars>
      </dgm:prSet>
      <dgm:spPr/>
    </dgm:pt>
    <dgm:pt modelId="{8DCB3A99-9354-47A1-B1D6-B59CE20B4A2E}" type="pres">
      <dgm:prSet presAssocID="{694368C0-84D1-4568-B685-00A9414B9C92}" presName="sibTrans" presStyleCnt="0"/>
      <dgm:spPr/>
    </dgm:pt>
    <dgm:pt modelId="{FE460640-674D-4375-A903-9D795A3F1D1A}" type="pres">
      <dgm:prSet presAssocID="{E3F703B8-31A9-442D-9706-0E167181B72D}" presName="node" presStyleLbl="node1" presStyleIdx="1" presStyleCnt="6">
        <dgm:presLayoutVars>
          <dgm:bulletEnabled val="1"/>
        </dgm:presLayoutVars>
      </dgm:prSet>
      <dgm:spPr/>
    </dgm:pt>
    <dgm:pt modelId="{E480D510-5DB3-4716-950D-ED8F534915B7}" type="pres">
      <dgm:prSet presAssocID="{604599C0-539A-4F27-A996-0C9A264A8734}" presName="sibTrans" presStyleCnt="0"/>
      <dgm:spPr/>
    </dgm:pt>
    <dgm:pt modelId="{1DF61D04-FDB0-4592-94D1-5DDC68E640CC}" type="pres">
      <dgm:prSet presAssocID="{93377BE7-FBD8-4307-AE83-3D0F536CA6A4}" presName="node" presStyleLbl="node1" presStyleIdx="2" presStyleCnt="6">
        <dgm:presLayoutVars>
          <dgm:bulletEnabled val="1"/>
        </dgm:presLayoutVars>
      </dgm:prSet>
      <dgm:spPr/>
    </dgm:pt>
    <dgm:pt modelId="{AD7F68D9-1CE8-4CAC-8199-C049B1C63A60}" type="pres">
      <dgm:prSet presAssocID="{8521E0E0-6263-442F-A97A-66F4079FD4EC}" presName="sibTrans" presStyleCnt="0"/>
      <dgm:spPr/>
    </dgm:pt>
    <dgm:pt modelId="{8DFD679B-74D4-4AB4-846A-52C9C4117685}" type="pres">
      <dgm:prSet presAssocID="{C7EB10D9-BE52-4BC6-A870-A6B3E409BFDB}" presName="node" presStyleLbl="node1" presStyleIdx="3" presStyleCnt="6">
        <dgm:presLayoutVars>
          <dgm:bulletEnabled val="1"/>
        </dgm:presLayoutVars>
      </dgm:prSet>
      <dgm:spPr/>
    </dgm:pt>
    <dgm:pt modelId="{DB1BAB98-E678-4ECF-B1AD-1C56AD2E09FF}" type="pres">
      <dgm:prSet presAssocID="{92DC44D8-952E-415F-9BA7-BD67A98869AF}" presName="sibTrans" presStyleCnt="0"/>
      <dgm:spPr/>
    </dgm:pt>
    <dgm:pt modelId="{A48DB76A-6531-4BC9-ACED-5A6338461CEF}" type="pres">
      <dgm:prSet presAssocID="{C231F8EE-445A-4603-B0E3-A922A63D6005}" presName="node" presStyleLbl="node1" presStyleIdx="4" presStyleCnt="6">
        <dgm:presLayoutVars>
          <dgm:bulletEnabled val="1"/>
        </dgm:presLayoutVars>
      </dgm:prSet>
      <dgm:spPr/>
    </dgm:pt>
    <dgm:pt modelId="{93C64F3B-138C-4949-A654-CCEFA501B54B}" type="pres">
      <dgm:prSet presAssocID="{E5CBDEE6-C74C-4BB1-9D66-302F7348BC23}" presName="sibTrans" presStyleCnt="0"/>
      <dgm:spPr/>
    </dgm:pt>
    <dgm:pt modelId="{DAEAFA15-0D89-4A77-9DDC-E06115A2F369}" type="pres">
      <dgm:prSet presAssocID="{7CCF1C4E-8583-4934-82C5-971132C376D4}" presName="node" presStyleLbl="node1" presStyleIdx="5" presStyleCnt="6">
        <dgm:presLayoutVars>
          <dgm:bulletEnabled val="1"/>
        </dgm:presLayoutVars>
      </dgm:prSet>
      <dgm:spPr/>
    </dgm:pt>
  </dgm:ptLst>
  <dgm:cxnLst>
    <dgm:cxn modelId="{F5F25A11-3402-424D-9E98-7DE500156EE1}" srcId="{6E25F90E-72D0-4901-A9BC-4BAF9179E204}" destId="{C7EB10D9-BE52-4BC6-A870-A6B3E409BFDB}" srcOrd="3" destOrd="0" parTransId="{6FF9D896-AF0C-40CF-A4D9-DF2A2A90080C}" sibTransId="{92DC44D8-952E-415F-9BA7-BD67A98869AF}"/>
    <dgm:cxn modelId="{427AFE18-B2A1-4540-AF1D-5BDA69AE49C9}" type="presOf" srcId="{6E25F90E-72D0-4901-A9BC-4BAF9179E204}" destId="{03D50B5B-A126-4F5A-AF45-79B99F601C91}" srcOrd="0" destOrd="0" presId="urn:microsoft.com/office/officeart/2005/8/layout/default"/>
    <dgm:cxn modelId="{1FB1F436-0E2C-4479-9CED-0A47CD353741}" srcId="{6E25F90E-72D0-4901-A9BC-4BAF9179E204}" destId="{E3F703B8-31A9-442D-9706-0E167181B72D}" srcOrd="1" destOrd="0" parTransId="{5BB12DE6-3577-49B0-930C-59C932352312}" sibTransId="{604599C0-539A-4F27-A996-0C9A264A8734}"/>
    <dgm:cxn modelId="{B1D60C37-C1C0-473E-95F0-E5E8E6BFEF3F}" type="presOf" srcId="{C231F8EE-445A-4603-B0E3-A922A63D6005}" destId="{A48DB76A-6531-4BC9-ACED-5A6338461CEF}" srcOrd="0" destOrd="0" presId="urn:microsoft.com/office/officeart/2005/8/layout/default"/>
    <dgm:cxn modelId="{17C0FB3C-BE82-4385-AB39-0ECD0CA2D8DC}" type="presOf" srcId="{5C3B3079-2EBA-4924-9BDF-0AD2AEED577E}" destId="{560F4BF0-746E-40C9-99FE-2A9B1B67887E}" srcOrd="0" destOrd="0" presId="urn:microsoft.com/office/officeart/2005/8/layout/default"/>
    <dgm:cxn modelId="{32CD1267-6391-4139-856D-251A01EB6C48}" srcId="{6E25F90E-72D0-4901-A9BC-4BAF9179E204}" destId="{7CCF1C4E-8583-4934-82C5-971132C376D4}" srcOrd="5" destOrd="0" parTransId="{82552715-47CA-428C-A697-30F963A1FCA6}" sibTransId="{2DDEDF07-F5B7-4B3E-AAD6-0253353C7B52}"/>
    <dgm:cxn modelId="{3713A47A-2F74-49DE-99A0-85418436C7CC}" type="presOf" srcId="{7CCF1C4E-8583-4934-82C5-971132C376D4}" destId="{DAEAFA15-0D89-4A77-9DDC-E06115A2F369}" srcOrd="0" destOrd="0" presId="urn:microsoft.com/office/officeart/2005/8/layout/default"/>
    <dgm:cxn modelId="{345BE4A2-4258-4B14-BA43-0E5B7F2352F9}" type="presOf" srcId="{E3F703B8-31A9-442D-9706-0E167181B72D}" destId="{FE460640-674D-4375-A903-9D795A3F1D1A}" srcOrd="0" destOrd="0" presId="urn:microsoft.com/office/officeart/2005/8/layout/default"/>
    <dgm:cxn modelId="{571C7FCE-518B-4A54-B2B7-D2513872F39A}" srcId="{6E25F90E-72D0-4901-A9BC-4BAF9179E204}" destId="{5C3B3079-2EBA-4924-9BDF-0AD2AEED577E}" srcOrd="0" destOrd="0" parTransId="{3CBF4857-8807-456D-9F3A-283EC01A0106}" sibTransId="{694368C0-84D1-4568-B685-00A9414B9C92}"/>
    <dgm:cxn modelId="{F3D7F5F6-B324-4289-80D3-8298901226E8}" type="presOf" srcId="{C7EB10D9-BE52-4BC6-A870-A6B3E409BFDB}" destId="{8DFD679B-74D4-4AB4-846A-52C9C4117685}" srcOrd="0" destOrd="0" presId="urn:microsoft.com/office/officeart/2005/8/layout/default"/>
    <dgm:cxn modelId="{E0E8C1F7-4247-4DF5-B948-7DBC1053331F}" srcId="{6E25F90E-72D0-4901-A9BC-4BAF9179E204}" destId="{93377BE7-FBD8-4307-AE83-3D0F536CA6A4}" srcOrd="2" destOrd="0" parTransId="{F70A8E57-43FE-4401-B2D7-F8D7BD0685E8}" sibTransId="{8521E0E0-6263-442F-A97A-66F4079FD4EC}"/>
    <dgm:cxn modelId="{531E91FF-93B7-4DC1-8D92-C604424BCBB8}" type="presOf" srcId="{93377BE7-FBD8-4307-AE83-3D0F536CA6A4}" destId="{1DF61D04-FDB0-4592-94D1-5DDC68E640CC}" srcOrd="0" destOrd="0" presId="urn:microsoft.com/office/officeart/2005/8/layout/default"/>
    <dgm:cxn modelId="{3207D8FF-44D0-49AC-ADA8-2D8781324107}" srcId="{6E25F90E-72D0-4901-A9BC-4BAF9179E204}" destId="{C231F8EE-445A-4603-B0E3-A922A63D6005}" srcOrd="4" destOrd="0" parTransId="{271DE963-C437-4092-9A12-EB55AB4701C8}" sibTransId="{E5CBDEE6-C74C-4BB1-9D66-302F7348BC23}"/>
    <dgm:cxn modelId="{52A41F59-D885-4054-A950-8933C9FA95BF}" type="presParOf" srcId="{03D50B5B-A126-4F5A-AF45-79B99F601C91}" destId="{560F4BF0-746E-40C9-99FE-2A9B1B67887E}" srcOrd="0" destOrd="0" presId="urn:microsoft.com/office/officeart/2005/8/layout/default"/>
    <dgm:cxn modelId="{E0EA1DA2-59C7-4B8C-9EA2-684349197C07}" type="presParOf" srcId="{03D50B5B-A126-4F5A-AF45-79B99F601C91}" destId="{8DCB3A99-9354-47A1-B1D6-B59CE20B4A2E}" srcOrd="1" destOrd="0" presId="urn:microsoft.com/office/officeart/2005/8/layout/default"/>
    <dgm:cxn modelId="{6C2E464C-E0CF-4C2A-9F9B-74DD867B0DBC}" type="presParOf" srcId="{03D50B5B-A126-4F5A-AF45-79B99F601C91}" destId="{FE460640-674D-4375-A903-9D795A3F1D1A}" srcOrd="2" destOrd="0" presId="urn:microsoft.com/office/officeart/2005/8/layout/default"/>
    <dgm:cxn modelId="{E0B8A70E-B68B-45F8-A248-61D77C1C1EB3}" type="presParOf" srcId="{03D50B5B-A126-4F5A-AF45-79B99F601C91}" destId="{E480D510-5DB3-4716-950D-ED8F534915B7}" srcOrd="3" destOrd="0" presId="urn:microsoft.com/office/officeart/2005/8/layout/default"/>
    <dgm:cxn modelId="{AAEA2C64-A894-48C9-9C60-86D3CE51AFB6}" type="presParOf" srcId="{03D50B5B-A126-4F5A-AF45-79B99F601C91}" destId="{1DF61D04-FDB0-4592-94D1-5DDC68E640CC}" srcOrd="4" destOrd="0" presId="urn:microsoft.com/office/officeart/2005/8/layout/default"/>
    <dgm:cxn modelId="{C3681129-FAF2-455C-BD2A-204E35F5D2AC}" type="presParOf" srcId="{03D50B5B-A126-4F5A-AF45-79B99F601C91}" destId="{AD7F68D9-1CE8-4CAC-8199-C049B1C63A60}" srcOrd="5" destOrd="0" presId="urn:microsoft.com/office/officeart/2005/8/layout/default"/>
    <dgm:cxn modelId="{9FF8CFC7-FAB7-45BE-BA9C-5C52C5575D8F}" type="presParOf" srcId="{03D50B5B-A126-4F5A-AF45-79B99F601C91}" destId="{8DFD679B-74D4-4AB4-846A-52C9C4117685}" srcOrd="6" destOrd="0" presId="urn:microsoft.com/office/officeart/2005/8/layout/default"/>
    <dgm:cxn modelId="{5A645CD1-4A04-4224-BF60-DAFAD61BAB95}" type="presParOf" srcId="{03D50B5B-A126-4F5A-AF45-79B99F601C91}" destId="{DB1BAB98-E678-4ECF-B1AD-1C56AD2E09FF}" srcOrd="7" destOrd="0" presId="urn:microsoft.com/office/officeart/2005/8/layout/default"/>
    <dgm:cxn modelId="{6BA90203-5A4C-4404-A57A-C5D7519002CE}" type="presParOf" srcId="{03D50B5B-A126-4F5A-AF45-79B99F601C91}" destId="{A48DB76A-6531-4BC9-ACED-5A6338461CEF}" srcOrd="8" destOrd="0" presId="urn:microsoft.com/office/officeart/2005/8/layout/default"/>
    <dgm:cxn modelId="{5F8177FA-D4CF-41BB-9F55-80B3AA1CB06D}" type="presParOf" srcId="{03D50B5B-A126-4F5A-AF45-79B99F601C91}" destId="{93C64F3B-138C-4949-A654-CCEFA501B54B}" srcOrd="9" destOrd="0" presId="urn:microsoft.com/office/officeart/2005/8/layout/default"/>
    <dgm:cxn modelId="{EB4799DD-8F1D-4AA9-B5DA-C736C847B7A8}" type="presParOf" srcId="{03D50B5B-A126-4F5A-AF45-79B99F601C91}" destId="{DAEAFA15-0D89-4A77-9DDC-E06115A2F369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F4BF0-746E-40C9-99FE-2A9B1B67887E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Organ tutulumuna göre belirlenir.</a:t>
          </a:r>
          <a:endParaRPr lang="en-US" sz="2100" kern="1200"/>
        </a:p>
      </dsp:txBody>
      <dsp:txXfrm>
        <a:off x="0" y="39687"/>
        <a:ext cx="3286125" cy="1971675"/>
      </dsp:txXfrm>
    </dsp:sp>
    <dsp:sp modelId="{FE460640-674D-4375-A903-9D795A3F1D1A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Tedavi öncesi hayati organ tutulumu ve ko-morbid durumlar değerlendirilir ve tarama yapılır.</a:t>
          </a:r>
          <a:endParaRPr lang="en-US" sz="2100" kern="1200"/>
        </a:p>
      </dsp:txBody>
      <dsp:txXfrm>
        <a:off x="3614737" y="39687"/>
        <a:ext cx="3286125" cy="1971675"/>
      </dsp:txXfrm>
    </dsp:sp>
    <dsp:sp modelId="{1DF61D04-FDB0-4592-94D1-5DDC68E640CC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PHT, İnterstisyel akciğer hastalığı, digital ülser, diffüz deri tutulumu, myokardit, myopati, artrit, renal kriz açısından değerlendirilmeli</a:t>
          </a:r>
          <a:endParaRPr lang="en-US" sz="2100" kern="1200"/>
        </a:p>
      </dsp:txBody>
      <dsp:txXfrm>
        <a:off x="7229475" y="39687"/>
        <a:ext cx="3286125" cy="1971675"/>
      </dsp:txXfrm>
    </dsp:sp>
    <dsp:sp modelId="{8DFD679B-74D4-4AB4-846A-52C9C4117685}">
      <dsp:nvSpPr>
        <dsp:cNvPr id="0" name=""/>
        <dsp:cNvSpPr/>
      </dsp:nvSpPr>
      <dsp:spPr>
        <a:xfrm>
          <a:off x="0" y="2339975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Amaç hastalığın şiddetini ve progresyonunu engellemek ve durdurmak</a:t>
          </a:r>
          <a:endParaRPr lang="en-US" sz="2100" kern="1200"/>
        </a:p>
      </dsp:txBody>
      <dsp:txXfrm>
        <a:off x="0" y="2339975"/>
        <a:ext cx="3286125" cy="1971675"/>
      </dsp:txXfrm>
    </dsp:sp>
    <dsp:sp modelId="{A48DB76A-6531-4BC9-ACED-5A6338461CEF}">
      <dsp:nvSpPr>
        <dsp:cNvPr id="0" name=""/>
        <dsp:cNvSpPr/>
      </dsp:nvSpPr>
      <dsp:spPr>
        <a:xfrm>
          <a:off x="3614737" y="2339975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Hastalığın komplikasyonlarını önlemek</a:t>
          </a:r>
          <a:endParaRPr lang="en-US" sz="2100" kern="1200"/>
        </a:p>
      </dsp:txBody>
      <dsp:txXfrm>
        <a:off x="3614737" y="2339975"/>
        <a:ext cx="3286125" cy="1971675"/>
      </dsp:txXfrm>
    </dsp:sp>
    <dsp:sp modelId="{DAEAFA15-0D89-4A77-9DDC-E06115A2F369}">
      <dsp:nvSpPr>
        <dsp:cNvPr id="0" name=""/>
        <dsp:cNvSpPr/>
      </dsp:nvSpPr>
      <dsp:spPr>
        <a:xfrm>
          <a:off x="7229475" y="2339975"/>
          <a:ext cx="3286125" cy="197167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100" b="1" kern="1200"/>
            <a:t>Hasta eğitimini sağlamak </a:t>
          </a:r>
          <a:endParaRPr lang="en-US" sz="2100" kern="1200"/>
        </a:p>
      </dsp:txBody>
      <dsp:txXfrm>
        <a:off x="7229475" y="2339975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503B6-A2EE-4046-8D3E-FB453004E434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FE650-72DC-45A0-BCD3-897102C7538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398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AFE650-72DC-45A0-BCD3-897102C75385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335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AFE650-72DC-45A0-BCD3-897102C75385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02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D7E5995-9147-A3F2-DB8A-7DDCCEE91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B497CF3D-BE38-9A7C-1046-92B9873FFA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2258FC9-78DA-A238-346A-25E6120B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1D5786A-181C-8EEC-8AC0-2F40F4AFB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0D5B573-030B-0F0E-F18A-327AD0FA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382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C95BB00-E4AB-5933-9064-4893BFCF9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94DE8EF-D636-588D-508D-C950DF060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8F97756-B28A-C565-9082-C1CA45DB4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FB16812-01C6-A82A-007B-A6C25A700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E902304-4034-436A-FF41-434EBC68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30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3BC2EFE8-6862-C524-42BC-0C5A2E979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27306DE6-97EB-870D-7B59-12B3BB1A1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5F6E43D-20D3-59BA-7354-8C3D58546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58673A6-622A-303C-D559-08F9AE079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F769D8E-5C2E-75C1-D0A2-1A68F6CA5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571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540544-717D-3977-4DDD-A236D8720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C0D5715-65C3-1B0B-4650-E30DC9557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9BF12DD-571B-0C00-B9C6-CADF9058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869CF3C-B709-2C79-C8E4-51B2F05A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BBB4D49-72C3-D664-0F02-0E4B5FB30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39076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F2F345A-0BAE-4549-9E0F-162FFCAB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1A379BF-C94A-1A04-C500-56195756A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E10C1AA-AC5D-C988-0D16-B00852ADA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2593F14-62D9-4A52-E835-09DB9F669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C8DC063-D7E9-03F7-1956-BA4BBABEB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048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7AC2E68-40AB-D674-76AC-55A0AA29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314231B-5727-FD3C-1EE0-D55EE74AF7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554ABE8-855C-8876-8F3B-3ECCA01E0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A004DFC-C66D-D85B-F1C0-FD0298C69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CDCEB68-5840-CD40-D252-F1A79104D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BA614FD-A8EF-7D1D-61ED-237D88414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091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AFEF40A-373A-DB8C-A3C0-C03DE5115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1DBFCF5-F2F8-3EFA-44D5-6352140AA2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82B1232-9B32-7B34-936F-D528FD93E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953A0365-4494-ED46-45AC-678B6DF173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DC4F8BC-BA33-1485-1D50-4DD62BB3B4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B7FBDE16-9C2C-C8A4-1D2C-DDAF7EED8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039F2CD-6151-3618-6632-CD3BB755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E33BF450-923B-E156-8B1C-0493FC0E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80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727F9D-3CEB-AA08-57C2-5E5EBF9CC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86D4EA25-4DF7-06DA-4F51-84F448127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880F4F8-3D9B-DE5B-3C7B-A34D1D4A2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A571BCAD-4013-9EB2-B0FC-D61C1E1DC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792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95AB4F8B-15D9-CC67-C5C0-615EC4CBA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19FE6093-D582-B307-EE59-867A1B51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4F6A1AFF-63B0-CB49-2B58-482E7C22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5214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8BC264-F5F7-95F8-C67A-0D75C7B94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1DDEAF3-01D7-E2B0-043F-378417626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B472C1CA-F011-E90F-7874-E7EE77659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4037ED5D-6088-C19A-17EF-2292A6984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252E042-C21A-334F-12C5-BD17B5050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EE4656E-3C4D-F4F0-823F-A334E39E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6970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BE39D1D-6A83-B899-A2C7-F509E0EFA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BA4A7CAB-2A1B-1B2A-EC06-E3B046AC21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5A229684-C68C-354B-6E99-019733256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F460D27-07AA-D094-E627-6C3E1F6EF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88C8C3F-F278-3A59-2C54-9CE6E4E31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B740956-C6C3-689F-2782-FE7C81C2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28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90AA6CB5-F9C6-7F8B-C461-B9744D312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D08401-22C1-F516-8FD2-D180DE998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22A89FC-3CF3-84E5-1681-DBA71BFEA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099E3-3F5F-43D5-924D-2EDD6894A61E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2559309-5248-992A-2CA7-C02E4CCDF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38DC5D5-D8F1-8D34-E78A-3DD784CC9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C2074-3788-43E2-BD83-B5A52FBAD9F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576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8B6B6B4-16DE-933D-26E3-CA3D646D79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Sistemik Skleroz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FAAD4DF2-9B5F-6C41-9BC4-8DDA94D749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Osman CÜRE</a:t>
            </a:r>
          </a:p>
        </p:txBody>
      </p:sp>
    </p:spTree>
    <p:extLst>
      <p:ext uri="{BB962C8B-B14F-4D97-AF65-F5344CB8AC3E}">
        <p14:creationId xmlns:p14="http://schemas.microsoft.com/office/powerpoint/2010/main" val="328892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Lokalize </a:t>
            </a:r>
            <a:r>
              <a:rPr lang="tr-TR" sz="2400" b="1" dirty="0" err="1"/>
              <a:t>skleroderma</a:t>
            </a:r>
            <a:r>
              <a:rPr lang="tr-TR" sz="2400" b="1" dirty="0"/>
              <a:t> kozmetik problem dışında sorun oluşturmaz.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034" y="2453849"/>
            <a:ext cx="236855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504" y="3139391"/>
            <a:ext cx="2088232" cy="221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444" y="4554947"/>
            <a:ext cx="1872207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36" y="5021526"/>
            <a:ext cx="3162300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892" y="5434186"/>
            <a:ext cx="990600" cy="17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800E8438-BBC4-5675-BAF8-E04C25E004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6418" y="2362200"/>
            <a:ext cx="2088233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44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u="sng" dirty="0">
                <a:solidFill>
                  <a:srgbClr val="FF0000"/>
                </a:solidFill>
              </a:rPr>
              <a:t>Sınırlı </a:t>
            </a:r>
            <a:r>
              <a:rPr lang="tr-TR" sz="2400" b="1" u="sng" dirty="0" err="1">
                <a:solidFill>
                  <a:srgbClr val="FF0000"/>
                </a:solidFill>
              </a:rPr>
              <a:t>skleroderma</a:t>
            </a:r>
            <a:r>
              <a:rPr lang="tr-TR" sz="2000" b="1" u="sng" dirty="0">
                <a:solidFill>
                  <a:srgbClr val="FF0000"/>
                </a:solidFill>
              </a:rPr>
              <a:t>: </a:t>
            </a:r>
            <a:r>
              <a:rPr lang="tr-TR" sz="2000" b="1" dirty="0"/>
              <a:t>Sınırlı deri tutulumu (diz ve dirsek altı),</a:t>
            </a:r>
          </a:p>
          <a:p>
            <a:r>
              <a:rPr lang="tr-TR" sz="2000" b="1" dirty="0"/>
              <a:t>Hafif-orta derecede hastalık seyri</a:t>
            </a:r>
          </a:p>
          <a:p>
            <a:r>
              <a:rPr lang="tr-TR" sz="2000" b="1" dirty="0"/>
              <a:t>Yavaş </a:t>
            </a:r>
            <a:r>
              <a:rPr lang="tr-TR" sz="2000" b="1" dirty="0" err="1"/>
              <a:t>progresyon</a:t>
            </a:r>
            <a:r>
              <a:rPr lang="tr-TR" sz="2000" b="1" dirty="0"/>
              <a:t>, iyi </a:t>
            </a:r>
            <a:r>
              <a:rPr lang="tr-TR" sz="2000" b="1" dirty="0" err="1"/>
              <a:t>prognozludur</a:t>
            </a:r>
            <a:r>
              <a:rPr lang="tr-TR" sz="2000" b="1" dirty="0"/>
              <a:t>.</a:t>
            </a:r>
          </a:p>
          <a:p>
            <a:r>
              <a:rPr lang="tr-TR" sz="2000" b="1" dirty="0" err="1"/>
              <a:t>Digital</a:t>
            </a:r>
            <a:r>
              <a:rPr lang="tr-TR" sz="2000" b="1" dirty="0"/>
              <a:t> ülser, </a:t>
            </a:r>
            <a:r>
              <a:rPr lang="tr-TR" sz="2000" b="1" dirty="0" err="1"/>
              <a:t>Pulmoner</a:t>
            </a:r>
            <a:r>
              <a:rPr lang="tr-TR" sz="2000" b="1" dirty="0"/>
              <a:t> hipertansiyon (PHT)…geç dönemde</a:t>
            </a:r>
          </a:p>
          <a:p>
            <a:r>
              <a:rPr lang="tr-TR" sz="2000" b="1" dirty="0"/>
              <a:t>Anti </a:t>
            </a:r>
            <a:r>
              <a:rPr lang="tr-TR" sz="2000" b="1" dirty="0" err="1"/>
              <a:t>sentromer</a:t>
            </a:r>
            <a:r>
              <a:rPr lang="tr-TR" sz="2000" b="1" dirty="0"/>
              <a:t> antikor (+) %40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089" y="4343400"/>
            <a:ext cx="360680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019" y="4788211"/>
            <a:ext cx="27876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EF6584F-E82A-CD8D-9814-FEEC91257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844" y="1524794"/>
            <a:ext cx="30924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9784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u="sng" dirty="0" err="1">
                <a:solidFill>
                  <a:srgbClr val="FF0000"/>
                </a:solidFill>
              </a:rPr>
              <a:t>Diffüz</a:t>
            </a:r>
            <a:r>
              <a:rPr lang="tr-TR" b="1" u="sng" dirty="0">
                <a:solidFill>
                  <a:srgbClr val="FF0000"/>
                </a:solidFill>
              </a:rPr>
              <a:t> </a:t>
            </a:r>
            <a:r>
              <a:rPr lang="tr-TR" b="1" u="sng" dirty="0" err="1">
                <a:solidFill>
                  <a:srgbClr val="FF0000"/>
                </a:solidFill>
              </a:rPr>
              <a:t>skleroderma</a:t>
            </a:r>
            <a:r>
              <a:rPr lang="tr-TR" b="1" u="sng" dirty="0">
                <a:solidFill>
                  <a:srgbClr val="FF0000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Yaygın deri kalınlaşması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Hızlı </a:t>
            </a:r>
            <a:r>
              <a:rPr lang="tr-TR" sz="2400" b="1" dirty="0" err="1"/>
              <a:t>progresyon</a:t>
            </a:r>
            <a:endParaRPr lang="tr-TR" sz="2400" b="1" dirty="0"/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Şiddetli hastalık seyri</a:t>
            </a:r>
          </a:p>
          <a:p>
            <a:pPr marL="0" indent="0">
              <a:buNone/>
            </a:pPr>
            <a:r>
              <a:rPr lang="tr-TR" sz="2400" b="1" dirty="0"/>
              <a:t> ‘</a:t>
            </a:r>
            <a:r>
              <a:rPr lang="tr-TR" sz="2400" b="1" dirty="0" err="1"/>
              <a:t>Pulmoner</a:t>
            </a:r>
            <a:r>
              <a:rPr lang="tr-TR" sz="2400" b="1" dirty="0"/>
              <a:t> hastalık, renal kriz, kalp ve GİS tutulumu’ daha sık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Anti topoizomeraz-1 antikor=</a:t>
            </a:r>
            <a:r>
              <a:rPr lang="tr-TR" sz="2400" b="1" dirty="0" err="1"/>
              <a:t>scl</a:t>
            </a:r>
            <a:r>
              <a:rPr lang="tr-TR" sz="2400" b="1" dirty="0"/>
              <a:t> 70(+) %30-40</a:t>
            </a:r>
          </a:p>
          <a:p>
            <a:pPr>
              <a:buFont typeface="Wingdings" pitchFamily="2" charset="2"/>
              <a:buChar char="Ø"/>
            </a:pPr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029" y="519907"/>
            <a:ext cx="30924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029" y="4249492"/>
            <a:ext cx="2500313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276" y="6108700"/>
            <a:ext cx="76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574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5" y="914400"/>
            <a:ext cx="8372206" cy="482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0159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u="sng" dirty="0">
                <a:solidFill>
                  <a:srgbClr val="FF0000"/>
                </a:solidFill>
              </a:rPr>
              <a:t>Sine </a:t>
            </a:r>
            <a:r>
              <a:rPr lang="tr-TR" b="1" u="sng" dirty="0" err="1">
                <a:solidFill>
                  <a:srgbClr val="FF0000"/>
                </a:solidFill>
              </a:rPr>
              <a:t>skleroderma</a:t>
            </a:r>
            <a:r>
              <a:rPr lang="tr-TR" b="1" u="sng" dirty="0">
                <a:solidFill>
                  <a:srgbClr val="FF0000"/>
                </a:solidFill>
              </a:rPr>
              <a:t>: %5  </a:t>
            </a:r>
            <a:r>
              <a:rPr lang="tr-TR" sz="2400" b="1" dirty="0"/>
              <a:t>Deri tutulumu yok , iç organ tutulumu var. ANA (+), </a:t>
            </a:r>
            <a:r>
              <a:rPr lang="tr-TR" sz="2400" b="1" dirty="0" err="1"/>
              <a:t>Raynound</a:t>
            </a:r>
            <a:r>
              <a:rPr lang="tr-TR" sz="2400" b="1" dirty="0"/>
              <a:t> fenomen (+).</a:t>
            </a:r>
          </a:p>
          <a:p>
            <a:r>
              <a:rPr lang="tr-TR" sz="2400" b="1" u="sng" dirty="0" err="1">
                <a:solidFill>
                  <a:srgbClr val="FF0000"/>
                </a:solidFill>
              </a:rPr>
              <a:t>Overlap</a:t>
            </a:r>
            <a:r>
              <a:rPr lang="tr-TR" sz="2400" b="1" u="sng" dirty="0">
                <a:solidFill>
                  <a:srgbClr val="FF0000"/>
                </a:solidFill>
              </a:rPr>
              <a:t> sendromları: </a:t>
            </a:r>
            <a:r>
              <a:rPr lang="tr-TR" sz="2000" b="1" dirty="0"/>
              <a:t>Diğer BDH </a:t>
            </a:r>
            <a:r>
              <a:rPr lang="tr-TR" sz="2000" b="1" dirty="0" err="1"/>
              <a:t>berabar</a:t>
            </a:r>
            <a:r>
              <a:rPr lang="tr-TR" sz="2000" b="1" dirty="0"/>
              <a:t> (</a:t>
            </a:r>
            <a:r>
              <a:rPr lang="tr-TR" sz="2000" b="1" dirty="0" err="1"/>
              <a:t>polimypzit</a:t>
            </a:r>
            <a:r>
              <a:rPr lang="tr-TR" sz="2000" b="1" dirty="0"/>
              <a:t>, </a:t>
            </a:r>
            <a:r>
              <a:rPr lang="tr-TR" sz="2000" b="1" dirty="0" err="1"/>
              <a:t>lupus</a:t>
            </a:r>
            <a:r>
              <a:rPr lang="tr-TR" sz="2000" b="1" dirty="0"/>
              <a:t> </a:t>
            </a:r>
            <a:r>
              <a:rPr lang="tr-TR" sz="2000" b="1" dirty="0" err="1"/>
              <a:t>vs</a:t>
            </a:r>
            <a:r>
              <a:rPr lang="tr-TR" sz="2000" b="1" dirty="0"/>
              <a:t>)</a:t>
            </a:r>
          </a:p>
          <a:p>
            <a:r>
              <a:rPr lang="tr-TR" sz="2400" b="1" u="sng" dirty="0" err="1">
                <a:solidFill>
                  <a:srgbClr val="FF0000"/>
                </a:solidFill>
              </a:rPr>
              <a:t>Undiferansiye</a:t>
            </a:r>
            <a:r>
              <a:rPr lang="tr-TR" sz="2400" b="1" u="sng" dirty="0">
                <a:solidFill>
                  <a:srgbClr val="FF0000"/>
                </a:solidFill>
              </a:rPr>
              <a:t> BDH: </a:t>
            </a:r>
            <a:r>
              <a:rPr lang="tr-TR" sz="2000" b="1" dirty="0" err="1"/>
              <a:t>Skleroderma</a:t>
            </a:r>
            <a:r>
              <a:rPr lang="tr-TR" sz="2000" b="1" dirty="0"/>
              <a:t> tanı kriterlerini karşılamayan durumlar (ANA+, </a:t>
            </a:r>
            <a:r>
              <a:rPr lang="tr-TR" sz="2000" b="1" dirty="0" err="1"/>
              <a:t>Raynound</a:t>
            </a:r>
            <a:r>
              <a:rPr lang="tr-TR" sz="2000" b="1" dirty="0"/>
              <a:t> fenomen + ya da </a:t>
            </a:r>
            <a:r>
              <a:rPr lang="tr-TR" sz="2000" b="1" dirty="0" err="1"/>
              <a:t>kapilleroskopi</a:t>
            </a:r>
            <a:r>
              <a:rPr lang="tr-TR" sz="2000" b="1" dirty="0"/>
              <a:t>+)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128" y="3970755"/>
            <a:ext cx="3606800" cy="252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07CC7858-018D-EDF0-099D-3E1BDB167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619893"/>
            <a:ext cx="4352925" cy="300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41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Raynaund</a:t>
            </a:r>
            <a:r>
              <a:rPr lang="tr-TR" b="1" dirty="0">
                <a:solidFill>
                  <a:srgbClr val="FF0000"/>
                </a:solidFill>
              </a:rPr>
              <a:t> Fenomen (RF)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 err="1"/>
              <a:t>SSc</a:t>
            </a:r>
            <a:r>
              <a:rPr lang="tr-TR" sz="2000" b="1" dirty="0"/>
              <a:t> en sık ve en erken görülen bulgusudur.</a:t>
            </a:r>
          </a:p>
          <a:p>
            <a:r>
              <a:rPr lang="tr-TR" sz="2000" b="1" dirty="0"/>
              <a:t>Arteriollerin </a:t>
            </a:r>
            <a:r>
              <a:rPr lang="tr-TR" sz="2000" b="1" dirty="0" err="1"/>
              <a:t>vazokonsriksiyonuna</a:t>
            </a:r>
            <a:r>
              <a:rPr lang="tr-TR" sz="2000" b="1" dirty="0"/>
              <a:t> bağlıdır.</a:t>
            </a:r>
          </a:p>
          <a:p>
            <a:r>
              <a:rPr lang="tr-TR" sz="2000" b="1" dirty="0"/>
              <a:t>Primer ve sekonder ikiye ayrılır.</a:t>
            </a:r>
          </a:p>
          <a:p>
            <a:r>
              <a:rPr lang="tr-TR" sz="2000" b="1" dirty="0"/>
              <a:t>Her RF’ de </a:t>
            </a:r>
            <a:r>
              <a:rPr lang="tr-TR" sz="2000" b="1" dirty="0" err="1"/>
              <a:t>skleroderma</a:t>
            </a:r>
            <a:r>
              <a:rPr lang="tr-TR" sz="2000" b="1" dirty="0"/>
              <a:t> gelişmez.</a:t>
            </a:r>
          </a:p>
          <a:p>
            <a:r>
              <a:rPr lang="tr-TR" sz="2000" b="1" dirty="0"/>
              <a:t>Soğuk, stres, enfeksiyon ve ilaçlar tetikler. Üç fazı var: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chemeClr val="accent1"/>
                </a:solidFill>
              </a:rPr>
              <a:t>Beyazlama </a:t>
            </a:r>
            <a:r>
              <a:rPr lang="tr-TR" sz="2000" b="1" dirty="0"/>
              <a:t>(vazokonstriksiyon)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 err="1">
                <a:solidFill>
                  <a:schemeClr val="accent1"/>
                </a:solidFill>
              </a:rPr>
              <a:t>Siyanoz</a:t>
            </a:r>
            <a:r>
              <a:rPr lang="tr-TR" sz="2000" b="1" dirty="0">
                <a:solidFill>
                  <a:schemeClr val="accent1"/>
                </a:solidFill>
              </a:rPr>
              <a:t> </a:t>
            </a:r>
            <a:r>
              <a:rPr lang="tr-TR" sz="2000" b="1" dirty="0"/>
              <a:t>(</a:t>
            </a:r>
            <a:r>
              <a:rPr lang="tr-TR" sz="2000" b="1" dirty="0" err="1"/>
              <a:t>deoksihemoglobin</a:t>
            </a:r>
            <a:r>
              <a:rPr lang="tr-TR" sz="2000" b="1" dirty="0">
                <a:latin typeface="Calibri"/>
                <a:cs typeface="Calibri"/>
              </a:rPr>
              <a:t>↑</a:t>
            </a:r>
            <a:r>
              <a:rPr lang="tr-TR" sz="2000" b="1" dirty="0"/>
              <a:t>), 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 err="1">
                <a:solidFill>
                  <a:schemeClr val="accent1"/>
                </a:solidFill>
              </a:rPr>
              <a:t>Eritem</a:t>
            </a:r>
            <a:r>
              <a:rPr lang="tr-TR" sz="2000" b="1" dirty="0"/>
              <a:t> (</a:t>
            </a:r>
            <a:r>
              <a:rPr lang="tr-TR" sz="2000" b="1" dirty="0" err="1"/>
              <a:t>dilatasyon</a:t>
            </a:r>
            <a:r>
              <a:rPr lang="tr-TR" sz="2000" b="1" dirty="0"/>
              <a:t>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948" y="1690688"/>
            <a:ext cx="419735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8885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u="sng" dirty="0" err="1">
                <a:solidFill>
                  <a:srgbClr val="FF0000"/>
                </a:solidFill>
              </a:rPr>
              <a:t>Primer</a:t>
            </a:r>
            <a:r>
              <a:rPr lang="tr-TR" b="1" u="sng" dirty="0">
                <a:solidFill>
                  <a:srgbClr val="FF0000"/>
                </a:solidFill>
              </a:rPr>
              <a:t> RF: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Başlangıç yaşı: 40yaş&lt;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Her iki el simetrik tutulur. 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Nekroz-ülser gelişmez, soğuk stres tetikler.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Her hangi bir neden yoktur. Antikor negatif, AFR N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 err="1"/>
              <a:t>Vasküler</a:t>
            </a:r>
            <a:r>
              <a:rPr lang="tr-TR" sz="2000" dirty="0"/>
              <a:t> patoloji yoktur, fonksiyonel bozulma var, aile öyküsü vardır.</a:t>
            </a:r>
          </a:p>
          <a:p>
            <a:pPr>
              <a:buFont typeface="Wingdings" pitchFamily="2" charset="2"/>
              <a:buChar char="Ø"/>
            </a:pPr>
            <a:endParaRPr lang="tr-TR" sz="20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1340768"/>
            <a:ext cx="267335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300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2FEBEC-B845-4821-389F-5EA492F1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5650839-707E-870F-937E-EC5E97750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27709" y="2255284"/>
            <a:ext cx="7524750" cy="2667000"/>
          </a:xfrm>
        </p:spPr>
      </p:pic>
    </p:spTree>
    <p:extLst>
      <p:ext uri="{BB962C8B-B14F-4D97-AF65-F5344CB8AC3E}">
        <p14:creationId xmlns:p14="http://schemas.microsoft.com/office/powerpoint/2010/main" val="3910469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RF Ayırıcı Tanı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1412776"/>
            <a:ext cx="595025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3523504"/>
            <a:ext cx="5943600" cy="2455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120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u="sng" dirty="0" err="1">
                <a:solidFill>
                  <a:srgbClr val="FF0000"/>
                </a:solidFill>
              </a:rPr>
              <a:t>Kapilleroskopi</a:t>
            </a:r>
            <a:endParaRPr lang="tr-TR" b="1" u="sng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 err="1">
                <a:solidFill>
                  <a:srgbClr val="FF0000"/>
                </a:solidFill>
              </a:rPr>
              <a:t>Kapilleroskopi</a:t>
            </a:r>
            <a:r>
              <a:rPr lang="tr-TR" sz="2400" b="1" dirty="0">
                <a:solidFill>
                  <a:srgbClr val="FF0000"/>
                </a:solidFill>
              </a:rPr>
              <a:t> yapılış amacı: </a:t>
            </a:r>
            <a:r>
              <a:rPr lang="tr-TR" sz="2000" b="1" dirty="0" err="1"/>
              <a:t>Primer</a:t>
            </a:r>
            <a:r>
              <a:rPr lang="tr-TR" sz="2000" b="1" dirty="0"/>
              <a:t> ve </a:t>
            </a:r>
            <a:r>
              <a:rPr lang="tr-TR" sz="2000" b="1" dirty="0" err="1"/>
              <a:t>sekonder</a:t>
            </a:r>
            <a:r>
              <a:rPr lang="tr-TR" sz="2000" b="1" dirty="0"/>
              <a:t> </a:t>
            </a:r>
            <a:r>
              <a:rPr lang="tr-TR" sz="2000" b="1" dirty="0" err="1"/>
              <a:t>raynound</a:t>
            </a:r>
            <a:r>
              <a:rPr lang="tr-TR" sz="2000" b="1" dirty="0"/>
              <a:t> fenomen ayırımı </a:t>
            </a:r>
          </a:p>
          <a:p>
            <a:r>
              <a:rPr lang="tr-TR" sz="2000" b="1" dirty="0" err="1"/>
              <a:t>Sklerodermanın</a:t>
            </a:r>
            <a:r>
              <a:rPr lang="tr-TR" sz="2000" b="1" dirty="0"/>
              <a:t> erken tanısını koymak</a:t>
            </a:r>
          </a:p>
          <a:p>
            <a:r>
              <a:rPr lang="tr-TR" sz="2000" b="1" dirty="0"/>
              <a:t>Kılcal damarların görsel muayenesidir. </a:t>
            </a:r>
            <a:r>
              <a:rPr lang="tr-TR" sz="2000" b="1" dirty="0" err="1"/>
              <a:t>İnvaziv</a:t>
            </a:r>
            <a:r>
              <a:rPr lang="tr-TR" sz="2000" b="1" dirty="0"/>
              <a:t> değil</a:t>
            </a:r>
          </a:p>
          <a:p>
            <a:r>
              <a:rPr lang="tr-TR" sz="2000" b="1" dirty="0"/>
              <a:t>Mikroskopla 60 kat büyüterek </a:t>
            </a:r>
            <a:r>
              <a:rPr lang="tr-TR" sz="2000" b="1" dirty="0" err="1"/>
              <a:t>kapilleri</a:t>
            </a:r>
            <a:r>
              <a:rPr lang="tr-TR" sz="2000" b="1" dirty="0"/>
              <a:t> değerlendirme imkanı verir.</a:t>
            </a:r>
          </a:p>
          <a:p>
            <a:r>
              <a:rPr lang="tr-TR" sz="2000" b="1" dirty="0"/>
              <a:t>Günümüzde video </a:t>
            </a:r>
            <a:r>
              <a:rPr lang="tr-TR" sz="2000" b="1" dirty="0" err="1"/>
              <a:t>kapilleroskopi</a:t>
            </a:r>
            <a:r>
              <a:rPr lang="tr-TR" sz="2000" b="1" dirty="0"/>
              <a:t> altın standarttır</a:t>
            </a:r>
            <a:r>
              <a:rPr lang="tr-TR" sz="2000" dirty="0"/>
              <a:t>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4149080"/>
            <a:ext cx="4114800" cy="2582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4149080"/>
            <a:ext cx="4103687" cy="271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108" y="0"/>
            <a:ext cx="24257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33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Sistemik Skleroz (</a:t>
            </a:r>
            <a:r>
              <a:rPr lang="tr-TR" b="1" dirty="0" err="1">
                <a:solidFill>
                  <a:srgbClr val="FF0000"/>
                </a:solidFill>
              </a:rPr>
              <a:t>SSc</a:t>
            </a:r>
            <a:r>
              <a:rPr lang="tr-TR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/>
              <a:t>Skleroderma, ‘’ Sert deri’’</a:t>
            </a:r>
          </a:p>
          <a:p>
            <a:r>
              <a:rPr lang="tr-TR" sz="2400" b="1" dirty="0"/>
              <a:t>Başlangıç yaşı: 30-50</a:t>
            </a:r>
          </a:p>
          <a:p>
            <a:r>
              <a:rPr lang="tr-TR" sz="2400" b="1" dirty="0"/>
              <a:t>K/E: 5-9/1</a:t>
            </a:r>
          </a:p>
          <a:p>
            <a:r>
              <a:rPr lang="tr-TR" sz="2400" b="1" dirty="0"/>
              <a:t>Prevalans: 100-400/ 1 milyonda</a:t>
            </a:r>
          </a:p>
          <a:p>
            <a:r>
              <a:rPr lang="tr-TR" sz="2400" b="1" dirty="0"/>
              <a:t>İnsidans: 2-20/1milyonda/yıllık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4110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Kapilleroskopi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b="1" dirty="0"/>
              <a:t>Tırnak yatağındaki </a:t>
            </a:r>
            <a:r>
              <a:rPr lang="tr-TR" sz="2000" b="1" dirty="0" err="1"/>
              <a:t>kapiller</a:t>
            </a:r>
            <a:r>
              <a:rPr lang="tr-TR" sz="2000" b="1" dirty="0"/>
              <a:t> en uç noktaya döndükten sonra geri döner (</a:t>
            </a:r>
            <a:r>
              <a:rPr lang="tr-TR" sz="2000" b="1" dirty="0">
                <a:solidFill>
                  <a:schemeClr val="accent1"/>
                </a:solidFill>
              </a:rPr>
              <a:t>saç tokası görünümü</a:t>
            </a:r>
            <a:r>
              <a:rPr lang="tr-TR" sz="2000" b="1" dirty="0"/>
              <a:t>)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Erken evre: A</a:t>
            </a:r>
            <a:r>
              <a:rPr lang="tr-TR" sz="2000" b="1" dirty="0"/>
              <a:t>z sayıda dev </a:t>
            </a:r>
            <a:r>
              <a:rPr lang="tr-TR" sz="2000" b="1" dirty="0" err="1"/>
              <a:t>kapil</a:t>
            </a:r>
            <a:r>
              <a:rPr lang="tr-TR" sz="2000" b="1" dirty="0"/>
              <a:t> ve mikro hemoraji var ama kapiller yapısı normaldir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Aktif evre: Y</a:t>
            </a:r>
            <a:r>
              <a:rPr lang="tr-TR" sz="2000" b="1" dirty="0"/>
              <a:t>aygın hemoraji ve dev kapiller var. Kapiller yapı bozulmaya başlamıştır.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Geç evre: K</a:t>
            </a:r>
            <a:r>
              <a:rPr lang="tr-TR" sz="2000" b="1" dirty="0"/>
              <a:t>apiller yapıda bozulma, </a:t>
            </a:r>
            <a:r>
              <a:rPr lang="tr-TR" sz="2000" b="1" dirty="0" err="1"/>
              <a:t>avasküler</a:t>
            </a:r>
            <a:r>
              <a:rPr lang="tr-TR" sz="2000" b="1" dirty="0"/>
              <a:t> alan, dev kapiller ve yeni damar oluşumu var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93287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908720"/>
            <a:ext cx="678815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2999657" y="105273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normal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6672065" y="1196752"/>
            <a:ext cx="7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Erken </a:t>
            </a:r>
          </a:p>
        </p:txBody>
      </p:sp>
    </p:spTree>
    <p:extLst>
      <p:ext uri="{BB962C8B-B14F-4D97-AF65-F5344CB8AC3E}">
        <p14:creationId xmlns:p14="http://schemas.microsoft.com/office/powerpoint/2010/main" val="3800645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Digital</a:t>
            </a:r>
            <a:r>
              <a:rPr lang="tr-TR" b="1" dirty="0">
                <a:solidFill>
                  <a:srgbClr val="FF0000"/>
                </a:solidFill>
              </a:rPr>
              <a:t> ülser komplikasyonları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İnfeksiyon</a:t>
            </a:r>
            <a:r>
              <a:rPr lang="tr-TR" sz="2400" b="1" dirty="0"/>
              <a:t>, </a:t>
            </a:r>
            <a:r>
              <a:rPr lang="tr-TR" sz="2400" b="1" dirty="0" err="1"/>
              <a:t>osteomyelit</a:t>
            </a:r>
            <a:endParaRPr lang="tr-TR" sz="2400" b="1" dirty="0"/>
          </a:p>
          <a:p>
            <a:r>
              <a:rPr lang="tr-TR" sz="2400" b="1" dirty="0"/>
              <a:t>Kemik </a:t>
            </a:r>
            <a:r>
              <a:rPr lang="tr-TR" sz="2400" b="1" dirty="0" err="1"/>
              <a:t>destrüksiyonu</a:t>
            </a:r>
            <a:endParaRPr lang="tr-TR" sz="2400" b="1" dirty="0"/>
          </a:p>
          <a:p>
            <a:r>
              <a:rPr lang="tr-TR" sz="2400" b="1" dirty="0" err="1"/>
              <a:t>Pitting</a:t>
            </a:r>
            <a:r>
              <a:rPr lang="tr-TR" sz="2400" b="1" dirty="0"/>
              <a:t> </a:t>
            </a:r>
            <a:r>
              <a:rPr lang="tr-TR" sz="2400" b="1" dirty="0" err="1"/>
              <a:t>skar</a:t>
            </a:r>
            <a:endParaRPr lang="tr-TR" sz="2400" b="1" dirty="0"/>
          </a:p>
          <a:p>
            <a:r>
              <a:rPr lang="tr-TR" sz="2400" b="1" dirty="0" err="1"/>
              <a:t>Gangren</a:t>
            </a:r>
            <a:r>
              <a:rPr lang="tr-TR" sz="2400" b="1" dirty="0"/>
              <a:t> </a:t>
            </a:r>
          </a:p>
          <a:p>
            <a:r>
              <a:rPr lang="tr-TR" sz="2400" b="1" dirty="0" err="1"/>
              <a:t>Amputasyon</a:t>
            </a:r>
            <a:endParaRPr lang="tr-TR" sz="24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4293096"/>
            <a:ext cx="22479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4867808"/>
            <a:ext cx="2247900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628025"/>
            <a:ext cx="1739900" cy="294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027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Kalsinozis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kutis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b="1" dirty="0"/>
              <a:t>Deri altı kalsiyum birikimidir.</a:t>
            </a:r>
          </a:p>
          <a:p>
            <a:r>
              <a:rPr lang="tr-TR" sz="2000" b="1" dirty="0" err="1"/>
              <a:t>SSc</a:t>
            </a:r>
            <a:r>
              <a:rPr lang="tr-TR" sz="2000" b="1" dirty="0"/>
              <a:t> dışında </a:t>
            </a:r>
            <a:r>
              <a:rPr lang="tr-TR" sz="2000" b="1" dirty="0" err="1"/>
              <a:t>myozit</a:t>
            </a:r>
            <a:r>
              <a:rPr lang="tr-TR" sz="2000" b="1" dirty="0"/>
              <a:t> ve diğer BDH gelişebilir. </a:t>
            </a:r>
          </a:p>
          <a:p>
            <a:r>
              <a:rPr lang="tr-TR" sz="2000" b="1" dirty="0"/>
              <a:t>Doku hipoksisi, inflamasyon ve travma tetikleyicidir.</a:t>
            </a:r>
          </a:p>
          <a:p>
            <a:r>
              <a:rPr lang="tr-TR" sz="2000" b="1" dirty="0"/>
              <a:t>Sert ağrılıdır.</a:t>
            </a:r>
          </a:p>
          <a:p>
            <a:r>
              <a:rPr lang="tr-TR" sz="2000" b="1" dirty="0"/>
              <a:t>Ülserasyon,  </a:t>
            </a:r>
            <a:r>
              <a:rPr lang="tr-TR" sz="2000" b="1" dirty="0" err="1"/>
              <a:t>fistülleşme</a:t>
            </a:r>
            <a:r>
              <a:rPr lang="tr-TR" sz="2000" b="1" dirty="0"/>
              <a:t>, lokalize ağrı ve eklem kısıtlılığına yol açabilir.</a:t>
            </a:r>
          </a:p>
          <a:p>
            <a:r>
              <a:rPr lang="tr-TR" sz="2000" b="1" dirty="0"/>
              <a:t>Direk grafi de kalsifikasyon </a:t>
            </a:r>
          </a:p>
          <a:p>
            <a:endParaRPr lang="tr-TR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827" y="4238625"/>
            <a:ext cx="2997200" cy="225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39534"/>
            <a:ext cx="201622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289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Diğer deri bulguları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b="1" dirty="0" err="1"/>
              <a:t>Telenjektazi</a:t>
            </a:r>
            <a:r>
              <a:rPr lang="tr-TR" sz="2000" b="1" dirty="0"/>
              <a:t> (</a:t>
            </a:r>
            <a:r>
              <a:rPr lang="tr-TR" sz="2000" b="1" dirty="0" err="1">
                <a:solidFill>
                  <a:schemeClr val="accent1"/>
                </a:solidFill>
              </a:rPr>
              <a:t>kapiller</a:t>
            </a:r>
            <a:r>
              <a:rPr lang="tr-TR" sz="2000" b="1" dirty="0">
                <a:solidFill>
                  <a:schemeClr val="accent1"/>
                </a:solidFill>
              </a:rPr>
              <a:t> damar genişlemesi, en sık yüzde</a:t>
            </a:r>
            <a:r>
              <a:rPr lang="tr-TR" sz="2000" b="1" dirty="0"/>
              <a:t>)</a:t>
            </a:r>
          </a:p>
          <a:p>
            <a:r>
              <a:rPr lang="tr-TR" sz="2000" b="1" dirty="0"/>
              <a:t>Maske yüz (</a:t>
            </a:r>
            <a:r>
              <a:rPr lang="tr-TR" sz="2000" b="1" dirty="0">
                <a:solidFill>
                  <a:schemeClr val="accent1"/>
                </a:solidFill>
              </a:rPr>
              <a:t>yüz ifadesi ve mimiklerin kaybolması</a:t>
            </a:r>
            <a:r>
              <a:rPr lang="tr-TR" sz="2000" b="1" dirty="0"/>
              <a:t>)</a:t>
            </a:r>
          </a:p>
          <a:p>
            <a:r>
              <a:rPr lang="tr-TR" sz="2000" b="1" dirty="0"/>
              <a:t>Fare yüzü (</a:t>
            </a:r>
            <a:r>
              <a:rPr lang="tr-TR" sz="2000" b="1" dirty="0">
                <a:solidFill>
                  <a:schemeClr val="accent1"/>
                </a:solidFill>
              </a:rPr>
              <a:t>deri kalınlaşması, görece burunda sivrileşme ve dudakta incelme hali)</a:t>
            </a:r>
          </a:p>
          <a:p>
            <a:r>
              <a:rPr lang="tr-TR" sz="2000" b="1" dirty="0"/>
              <a:t>Ağız açıklığının azalması</a:t>
            </a:r>
          </a:p>
          <a:p>
            <a:r>
              <a:rPr lang="tr-TR" sz="2000" b="1" dirty="0"/>
              <a:t>Tuz biber  görüntüsü (</a:t>
            </a:r>
            <a:r>
              <a:rPr lang="tr-TR" sz="2000" b="1" dirty="0">
                <a:solidFill>
                  <a:schemeClr val="accent1"/>
                </a:solidFill>
              </a:rPr>
              <a:t>güneş gören deride </a:t>
            </a:r>
            <a:r>
              <a:rPr lang="tr-TR" sz="2000" b="1" dirty="0" err="1">
                <a:solidFill>
                  <a:schemeClr val="accent1"/>
                </a:solidFill>
              </a:rPr>
              <a:t>hipo</a:t>
            </a:r>
            <a:r>
              <a:rPr lang="tr-TR" sz="2000" b="1" dirty="0">
                <a:solidFill>
                  <a:schemeClr val="accent1"/>
                </a:solidFill>
              </a:rPr>
              <a:t> ve </a:t>
            </a:r>
            <a:r>
              <a:rPr lang="tr-TR" sz="2000" b="1" dirty="0" err="1">
                <a:solidFill>
                  <a:schemeClr val="accent1"/>
                </a:solidFill>
              </a:rPr>
              <a:t>hiperpigmentte</a:t>
            </a:r>
            <a:r>
              <a:rPr lang="tr-TR" sz="2000" b="1" dirty="0">
                <a:solidFill>
                  <a:schemeClr val="accent1"/>
                </a:solidFill>
              </a:rPr>
              <a:t> alanlar</a:t>
            </a:r>
            <a:r>
              <a:rPr lang="tr-TR" sz="2000" b="1" dirty="0"/>
              <a:t>)</a:t>
            </a:r>
          </a:p>
          <a:p>
            <a:r>
              <a:rPr lang="tr-TR" sz="2000" b="1" dirty="0" err="1"/>
              <a:t>Sklerodaktili</a:t>
            </a:r>
            <a:r>
              <a:rPr lang="tr-TR" sz="2000" b="1" dirty="0"/>
              <a:t> (</a:t>
            </a:r>
            <a:r>
              <a:rPr lang="tr-TR" sz="2000" b="1" dirty="0">
                <a:solidFill>
                  <a:schemeClr val="accent1"/>
                </a:solidFill>
              </a:rPr>
              <a:t>parmak derisinde kalınlaşması</a:t>
            </a:r>
            <a:r>
              <a:rPr lang="tr-TR" sz="2000" b="1" dirty="0"/>
              <a:t>)</a:t>
            </a:r>
          </a:p>
          <a:p>
            <a:r>
              <a:rPr lang="tr-TR" sz="2000" b="1" dirty="0"/>
              <a:t>Pençe eli görünümü (</a:t>
            </a:r>
            <a:r>
              <a:rPr lang="tr-TR" sz="2000" b="1" dirty="0">
                <a:solidFill>
                  <a:schemeClr val="accent1"/>
                </a:solidFill>
              </a:rPr>
              <a:t>eklemin </a:t>
            </a:r>
            <a:r>
              <a:rPr lang="tr-TR" sz="2000" b="1" dirty="0" err="1">
                <a:solidFill>
                  <a:schemeClr val="accent1"/>
                </a:solidFill>
              </a:rPr>
              <a:t>ekstansiyon</a:t>
            </a:r>
            <a:r>
              <a:rPr lang="tr-TR" sz="2000" b="1" dirty="0">
                <a:solidFill>
                  <a:schemeClr val="accent1"/>
                </a:solidFill>
              </a:rPr>
              <a:t> kısıtlanması ve yarı fleksör pozisyonda kalması)</a:t>
            </a:r>
          </a:p>
          <a:p>
            <a:r>
              <a:rPr lang="tr-TR" sz="2000" b="1" dirty="0"/>
              <a:t>Splinter </a:t>
            </a:r>
            <a:r>
              <a:rPr lang="tr-TR" sz="2000" b="1" dirty="0" err="1"/>
              <a:t>hemoraji</a:t>
            </a:r>
            <a:r>
              <a:rPr lang="tr-TR" sz="2000" b="1" dirty="0"/>
              <a:t> </a:t>
            </a:r>
          </a:p>
          <a:p>
            <a:r>
              <a:rPr lang="tr-TR" sz="2000" b="1" dirty="0"/>
              <a:t>Tırnakta uzunlamasına bombeleşme</a:t>
            </a:r>
          </a:p>
          <a:p>
            <a:endParaRPr lang="tr-TR" sz="2000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60693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25" y="842442"/>
            <a:ext cx="2386383" cy="222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3501008"/>
            <a:ext cx="26162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393" y="3586733"/>
            <a:ext cx="2025650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97260"/>
            <a:ext cx="25400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634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Gastrointestinal</a:t>
            </a:r>
            <a:r>
              <a:rPr lang="tr-TR" b="1" dirty="0">
                <a:solidFill>
                  <a:srgbClr val="FF0000"/>
                </a:solidFill>
              </a:rPr>
              <a:t> Tutulum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196752"/>
            <a:ext cx="381642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542" y="1417638"/>
            <a:ext cx="164465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7824192" y="3645024"/>
            <a:ext cx="207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Genişlemiş </a:t>
            </a:r>
            <a:r>
              <a:rPr lang="tr-TR" dirty="0" err="1"/>
              <a:t>özefagus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1935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1" y="836712"/>
            <a:ext cx="341471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764704"/>
            <a:ext cx="145415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8616280" y="2204864"/>
            <a:ext cx="218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Antral</a:t>
            </a:r>
            <a:r>
              <a:rPr lang="tr-TR" dirty="0"/>
              <a:t> </a:t>
            </a:r>
            <a:r>
              <a:rPr lang="tr-TR" dirty="0" err="1"/>
              <a:t>vasküler</a:t>
            </a:r>
            <a:r>
              <a:rPr lang="tr-TR" dirty="0"/>
              <a:t> </a:t>
            </a:r>
            <a:r>
              <a:rPr lang="tr-TR" dirty="0" err="1"/>
              <a:t>ektazi</a:t>
            </a:r>
            <a:endParaRPr lang="tr-T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4451919"/>
            <a:ext cx="17716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4653136"/>
            <a:ext cx="23876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075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Pulmoner</a:t>
            </a:r>
            <a:r>
              <a:rPr lang="tr-TR" b="1" dirty="0">
                <a:solidFill>
                  <a:srgbClr val="FF0000"/>
                </a:solidFill>
              </a:rPr>
              <a:t> tutulum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sz="2400" b="1" dirty="0" err="1"/>
              <a:t>İnterstisyel</a:t>
            </a:r>
            <a:r>
              <a:rPr lang="tr-TR" sz="2400" b="1" dirty="0"/>
              <a:t> akciğer hastalığı (ölüm nedenleri arasında)</a:t>
            </a: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Nonspesifik</a:t>
            </a:r>
            <a:r>
              <a:rPr lang="tr-TR" sz="1800" b="1" dirty="0">
                <a:solidFill>
                  <a:srgbClr val="00B0F0"/>
                </a:solidFill>
              </a:rPr>
              <a:t> interstisyel pnömoni=NSIP (en sık, %50)</a:t>
            </a: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Usual</a:t>
            </a:r>
            <a:r>
              <a:rPr lang="tr-TR" sz="1800" b="1" dirty="0">
                <a:solidFill>
                  <a:srgbClr val="00B0F0"/>
                </a:solidFill>
              </a:rPr>
              <a:t> </a:t>
            </a:r>
            <a:r>
              <a:rPr lang="tr-TR" sz="1800" b="1" dirty="0" err="1">
                <a:solidFill>
                  <a:srgbClr val="00B0F0"/>
                </a:solidFill>
              </a:rPr>
              <a:t>lnterstisyel</a:t>
            </a:r>
            <a:r>
              <a:rPr lang="tr-TR" sz="1800" b="1" dirty="0">
                <a:solidFill>
                  <a:srgbClr val="00B0F0"/>
                </a:solidFill>
              </a:rPr>
              <a:t> pnömoni=UIP</a:t>
            </a:r>
          </a:p>
          <a:p>
            <a:pPr>
              <a:buFont typeface="Wingdings" pitchFamily="2" charset="2"/>
              <a:buChar char="ü"/>
            </a:pPr>
            <a:r>
              <a:rPr lang="tr-TR" sz="1800" b="1" dirty="0">
                <a:solidFill>
                  <a:srgbClr val="00B0F0"/>
                </a:solidFill>
              </a:rPr>
              <a:t>Organize </a:t>
            </a:r>
            <a:r>
              <a:rPr lang="tr-TR" sz="1800" b="1" dirty="0" err="1">
                <a:solidFill>
                  <a:srgbClr val="00B0F0"/>
                </a:solidFill>
              </a:rPr>
              <a:t>pnömoni</a:t>
            </a:r>
            <a:endParaRPr lang="tr-TR" sz="1800" b="1" dirty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Plöroparankimal</a:t>
            </a:r>
            <a:r>
              <a:rPr lang="tr-TR" sz="1800" b="1" dirty="0">
                <a:solidFill>
                  <a:srgbClr val="00B0F0"/>
                </a:solidFill>
              </a:rPr>
              <a:t> </a:t>
            </a:r>
            <a:r>
              <a:rPr lang="tr-TR" sz="1800" b="1" dirty="0" err="1">
                <a:solidFill>
                  <a:srgbClr val="00B0F0"/>
                </a:solidFill>
              </a:rPr>
              <a:t>fibroelastozis</a:t>
            </a:r>
            <a:endParaRPr lang="tr-TR" sz="1800" b="1" dirty="0">
              <a:solidFill>
                <a:srgbClr val="00B0F0"/>
              </a:solidFill>
            </a:endParaRPr>
          </a:p>
          <a:p>
            <a:r>
              <a:rPr lang="tr-TR" sz="2400" b="1" dirty="0" err="1"/>
              <a:t>Pulmoner</a:t>
            </a:r>
            <a:r>
              <a:rPr lang="tr-TR" sz="2400" b="1" dirty="0"/>
              <a:t> </a:t>
            </a:r>
            <a:r>
              <a:rPr lang="tr-TR" sz="2400" b="1" dirty="0" err="1"/>
              <a:t>vasküler</a:t>
            </a:r>
            <a:r>
              <a:rPr lang="tr-TR" sz="2400" b="1" dirty="0"/>
              <a:t> hastalık (ölüm nedenlerinden)</a:t>
            </a: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Pulmoner</a:t>
            </a:r>
            <a:r>
              <a:rPr lang="tr-TR" sz="1800" b="1" dirty="0">
                <a:solidFill>
                  <a:srgbClr val="00B0F0"/>
                </a:solidFill>
              </a:rPr>
              <a:t> hipertansiyon (PHT) </a:t>
            </a: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Pulmoner</a:t>
            </a:r>
            <a:r>
              <a:rPr lang="tr-TR" sz="1800" b="1" dirty="0">
                <a:solidFill>
                  <a:srgbClr val="00B0F0"/>
                </a:solidFill>
              </a:rPr>
              <a:t> </a:t>
            </a:r>
            <a:r>
              <a:rPr lang="tr-TR" sz="1800" b="1" dirty="0" err="1">
                <a:solidFill>
                  <a:srgbClr val="00B0F0"/>
                </a:solidFill>
              </a:rPr>
              <a:t>emboli</a:t>
            </a:r>
            <a:endParaRPr lang="tr-TR" sz="1800" b="1" dirty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tr-TR" sz="1800" b="1" dirty="0" err="1">
                <a:solidFill>
                  <a:srgbClr val="00B0F0"/>
                </a:solidFill>
              </a:rPr>
              <a:t>Pulmoner</a:t>
            </a:r>
            <a:r>
              <a:rPr lang="tr-TR" sz="1800" b="1" dirty="0">
                <a:solidFill>
                  <a:srgbClr val="00B0F0"/>
                </a:solidFill>
              </a:rPr>
              <a:t> </a:t>
            </a:r>
            <a:r>
              <a:rPr lang="tr-TR" sz="1800" b="1" dirty="0" err="1">
                <a:solidFill>
                  <a:srgbClr val="00B0F0"/>
                </a:solidFill>
              </a:rPr>
              <a:t>veookluziv</a:t>
            </a:r>
            <a:r>
              <a:rPr lang="tr-TR" sz="1800" b="1" dirty="0">
                <a:solidFill>
                  <a:srgbClr val="00B0F0"/>
                </a:solidFill>
              </a:rPr>
              <a:t> hastalık</a:t>
            </a:r>
          </a:p>
          <a:p>
            <a:r>
              <a:rPr lang="tr-TR" sz="2400" b="1" dirty="0" err="1"/>
              <a:t>Plevral</a:t>
            </a:r>
            <a:r>
              <a:rPr lang="tr-TR" sz="2400" b="1" dirty="0"/>
              <a:t> </a:t>
            </a:r>
            <a:r>
              <a:rPr lang="tr-TR" sz="2400" b="1" dirty="0" err="1"/>
              <a:t>effüzyon</a:t>
            </a:r>
            <a:endParaRPr lang="tr-TR" sz="2400" b="1" dirty="0"/>
          </a:p>
          <a:p>
            <a:r>
              <a:rPr lang="tr-TR" sz="2400" b="1" dirty="0" err="1"/>
              <a:t>Spontan</a:t>
            </a:r>
            <a:r>
              <a:rPr lang="tr-TR" sz="2400" b="1" dirty="0"/>
              <a:t> </a:t>
            </a:r>
            <a:r>
              <a:rPr lang="tr-TR" sz="2400" b="1" dirty="0" err="1"/>
              <a:t>pnömotoraks</a:t>
            </a:r>
            <a:r>
              <a:rPr lang="tr-TR" sz="2400" b="1" dirty="0"/>
              <a:t> (</a:t>
            </a:r>
            <a:r>
              <a:rPr lang="tr-TR" sz="2400" b="1" dirty="0" err="1">
                <a:solidFill>
                  <a:srgbClr val="00B0F0"/>
                </a:solidFill>
              </a:rPr>
              <a:t>subplevral</a:t>
            </a:r>
            <a:r>
              <a:rPr lang="tr-TR" sz="2400" b="1" dirty="0">
                <a:solidFill>
                  <a:srgbClr val="00B0F0"/>
                </a:solidFill>
              </a:rPr>
              <a:t> </a:t>
            </a:r>
            <a:r>
              <a:rPr lang="tr-TR" sz="2400" b="1" dirty="0" err="1">
                <a:solidFill>
                  <a:srgbClr val="00B0F0"/>
                </a:solidFill>
              </a:rPr>
              <a:t>bleb</a:t>
            </a:r>
            <a:r>
              <a:rPr lang="tr-TR" sz="2400" b="1" dirty="0"/>
              <a:t>)</a:t>
            </a:r>
          </a:p>
          <a:p>
            <a:r>
              <a:rPr lang="tr-TR" sz="2400" b="1" dirty="0" err="1"/>
              <a:t>Rekurren</a:t>
            </a:r>
            <a:r>
              <a:rPr lang="tr-TR" sz="2400" b="1" dirty="0"/>
              <a:t> </a:t>
            </a:r>
            <a:r>
              <a:rPr lang="tr-TR" sz="2400" b="1" dirty="0" err="1"/>
              <a:t>aspirasyon</a:t>
            </a:r>
            <a:r>
              <a:rPr lang="tr-TR" sz="2400" b="1" dirty="0"/>
              <a:t> (</a:t>
            </a:r>
            <a:r>
              <a:rPr lang="tr-TR" sz="2400" b="1" dirty="0" err="1">
                <a:solidFill>
                  <a:srgbClr val="00B0F0"/>
                </a:solidFill>
              </a:rPr>
              <a:t>özefagus</a:t>
            </a:r>
            <a:r>
              <a:rPr lang="tr-TR" sz="2400" b="1" dirty="0">
                <a:solidFill>
                  <a:srgbClr val="00B0F0"/>
                </a:solidFill>
              </a:rPr>
              <a:t> tutulumu)</a:t>
            </a:r>
          </a:p>
          <a:p>
            <a:r>
              <a:rPr lang="tr-TR" sz="2400" b="1" dirty="0"/>
              <a:t>İlaca bağlı </a:t>
            </a:r>
            <a:r>
              <a:rPr lang="tr-TR" sz="2400" b="1" dirty="0" err="1"/>
              <a:t>pnömonitis</a:t>
            </a:r>
            <a:r>
              <a:rPr lang="tr-TR" sz="2400" b="1" dirty="0"/>
              <a:t> (</a:t>
            </a:r>
            <a:r>
              <a:rPr lang="tr-TR" sz="2400" b="1" dirty="0">
                <a:solidFill>
                  <a:srgbClr val="00B0F0"/>
                </a:solidFill>
              </a:rPr>
              <a:t>MTX, LEF, ACE </a:t>
            </a:r>
            <a:r>
              <a:rPr lang="tr-TR" sz="2400" b="1" dirty="0" err="1">
                <a:solidFill>
                  <a:srgbClr val="00B0F0"/>
                </a:solidFill>
              </a:rPr>
              <a:t>inh</a:t>
            </a:r>
            <a:r>
              <a:rPr lang="tr-TR" sz="2400" b="1" dirty="0">
                <a:solidFill>
                  <a:srgbClr val="00B0F0"/>
                </a:solidFill>
              </a:rPr>
              <a:t> </a:t>
            </a:r>
            <a:r>
              <a:rPr lang="tr-TR" sz="2400" b="1" dirty="0" err="1">
                <a:solidFill>
                  <a:srgbClr val="00B0F0"/>
                </a:solidFill>
              </a:rPr>
              <a:t>vs</a:t>
            </a:r>
            <a:r>
              <a:rPr lang="tr-TR" sz="2400" b="1" dirty="0"/>
              <a:t>)</a:t>
            </a:r>
          </a:p>
          <a:p>
            <a:r>
              <a:rPr lang="tr-TR" sz="2400" b="1" dirty="0"/>
              <a:t>Hava yolu hastalığı (</a:t>
            </a:r>
            <a:r>
              <a:rPr lang="tr-TR" sz="2400" b="1" dirty="0" err="1">
                <a:solidFill>
                  <a:srgbClr val="00B0F0"/>
                </a:solidFill>
              </a:rPr>
              <a:t>bronşektazi</a:t>
            </a:r>
            <a:r>
              <a:rPr lang="tr-TR" sz="2400" b="1" dirty="0">
                <a:solidFill>
                  <a:srgbClr val="00B0F0"/>
                </a:solidFill>
              </a:rPr>
              <a:t>, </a:t>
            </a:r>
            <a:r>
              <a:rPr lang="tr-TR" sz="2400" b="1" dirty="0" err="1">
                <a:solidFill>
                  <a:srgbClr val="00B0F0"/>
                </a:solidFill>
              </a:rPr>
              <a:t>foliküler</a:t>
            </a:r>
            <a:r>
              <a:rPr lang="tr-TR" sz="2400" b="1" dirty="0">
                <a:solidFill>
                  <a:srgbClr val="00B0F0"/>
                </a:solidFill>
              </a:rPr>
              <a:t> </a:t>
            </a:r>
            <a:r>
              <a:rPr lang="tr-TR" sz="2400" b="1" dirty="0" err="1">
                <a:solidFill>
                  <a:srgbClr val="00B0F0"/>
                </a:solidFill>
              </a:rPr>
              <a:t>bronşiolitis</a:t>
            </a:r>
            <a:r>
              <a:rPr lang="tr-TR" sz="2400" b="1" dirty="0"/>
              <a:t>)</a:t>
            </a:r>
          </a:p>
          <a:p>
            <a:r>
              <a:rPr lang="tr-TR" sz="2400" b="1" dirty="0"/>
              <a:t>Akciğer CA (</a:t>
            </a:r>
            <a:r>
              <a:rPr lang="tr-TR" sz="2400" b="1" dirty="0" err="1">
                <a:solidFill>
                  <a:srgbClr val="00B0F0"/>
                </a:solidFill>
              </a:rPr>
              <a:t>adeno</a:t>
            </a:r>
            <a:r>
              <a:rPr lang="tr-TR" sz="2400" b="1" dirty="0">
                <a:solidFill>
                  <a:srgbClr val="00B0F0"/>
                </a:solidFill>
              </a:rPr>
              <a:t> </a:t>
            </a:r>
            <a:r>
              <a:rPr lang="tr-TR" sz="2400" b="1" dirty="0" err="1">
                <a:solidFill>
                  <a:srgbClr val="00B0F0"/>
                </a:solidFill>
              </a:rPr>
              <a:t>ca</a:t>
            </a:r>
            <a:r>
              <a:rPr lang="tr-TR" sz="2400" b="1" dirty="0">
                <a:solidFill>
                  <a:srgbClr val="00B0F0"/>
                </a:solidFill>
                <a:latin typeface="Calibri"/>
                <a:cs typeface="Calibri"/>
              </a:rPr>
              <a:t>↑</a:t>
            </a:r>
            <a:r>
              <a:rPr lang="tr-TR" sz="2400" b="1" dirty="0">
                <a:latin typeface="Calibri"/>
                <a:cs typeface="Calibri"/>
              </a:rPr>
              <a:t>)</a:t>
            </a:r>
            <a:endParaRPr lang="tr-TR" sz="2400" b="1" dirty="0"/>
          </a:p>
          <a:p>
            <a:pPr>
              <a:buFont typeface="Wingdings" pitchFamily="2" charset="2"/>
              <a:buChar char="ü"/>
            </a:pPr>
            <a:endParaRPr lang="tr-TR" sz="1800" b="1" dirty="0"/>
          </a:p>
          <a:p>
            <a:pPr>
              <a:buFont typeface="Wingdings" pitchFamily="2" charset="2"/>
              <a:buChar char="ü"/>
            </a:pPr>
            <a:endParaRPr lang="tr-TR" sz="1800" dirty="0"/>
          </a:p>
        </p:txBody>
      </p:sp>
    </p:spTree>
    <p:extLst>
      <p:ext uri="{BB962C8B-B14F-4D97-AF65-F5344CB8AC3E}">
        <p14:creationId xmlns:p14="http://schemas.microsoft.com/office/powerpoint/2010/main" val="1110139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2B9E243-E85D-653C-8762-E7B1C2BCD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İnterstisyel akciğer hastalığı gelişimindeki risk faktörleri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817252C-D540-91BC-60A1-0C10FBEE4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b="1" dirty="0"/>
              <a:t>Erkek cinsiyet</a:t>
            </a:r>
          </a:p>
          <a:p>
            <a:r>
              <a:rPr lang="tr-TR" sz="2000" b="1" dirty="0" err="1"/>
              <a:t>Diffüz</a:t>
            </a:r>
            <a:r>
              <a:rPr lang="tr-TR" sz="2000" b="1" dirty="0"/>
              <a:t> cilt tutulumu</a:t>
            </a:r>
          </a:p>
          <a:p>
            <a:r>
              <a:rPr lang="tr-TR" sz="2000" b="1" dirty="0" err="1"/>
              <a:t>Gastro</a:t>
            </a:r>
            <a:r>
              <a:rPr lang="tr-TR" sz="2000" b="1" dirty="0"/>
              <a:t> </a:t>
            </a:r>
            <a:r>
              <a:rPr lang="tr-TR" sz="2000" b="1" dirty="0" err="1"/>
              <a:t>özefageal</a:t>
            </a:r>
            <a:r>
              <a:rPr lang="tr-TR" sz="2000" b="1" dirty="0"/>
              <a:t> reflü varlığı</a:t>
            </a:r>
          </a:p>
          <a:p>
            <a:r>
              <a:rPr lang="tr-TR" sz="2000" b="1" dirty="0"/>
              <a:t>Anti topoizomeraz I antikor varlığı</a:t>
            </a:r>
          </a:p>
          <a:p>
            <a:r>
              <a:rPr lang="tr-TR" sz="2000" b="1" dirty="0"/>
              <a:t>İlk başvuruda DLCO difüzyon kapasitesinde ve FVC de düşüklük olması</a:t>
            </a:r>
          </a:p>
          <a:p>
            <a:endParaRPr lang="tr-TR" sz="2000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35339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/>
              <a:t>Hedef organ: </a:t>
            </a:r>
            <a:r>
              <a:rPr lang="tr-TR" sz="2400" b="1" dirty="0"/>
              <a:t>Deri</a:t>
            </a:r>
          </a:p>
          <a:p>
            <a:r>
              <a:rPr lang="tr-TR" b="1" dirty="0">
                <a:solidFill>
                  <a:srgbClr val="FF0000"/>
                </a:solidFill>
              </a:rPr>
              <a:t>Diğer tutulumları: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Solunum sistemi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Kalp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Böbrek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 err="1"/>
              <a:t>Gastrointestinal</a:t>
            </a:r>
            <a:r>
              <a:rPr lang="tr-TR" sz="2400" b="1" dirty="0"/>
              <a:t> sistem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Kas iskelet sistemi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/>
              <a:t>Santral sinir sistemi (nadir)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0D4CC68B-D70C-E7E4-8136-074BB9604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6678" y="2377281"/>
            <a:ext cx="35147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75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484784"/>
            <a:ext cx="475252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919" y="1484784"/>
            <a:ext cx="360045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008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980728"/>
            <a:ext cx="245745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43" y="3861048"/>
            <a:ext cx="2247900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1196752"/>
            <a:ext cx="183515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147" y="4640426"/>
            <a:ext cx="215900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8741148" y="1628801"/>
            <a:ext cx="163487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dirty="0" err="1"/>
              <a:t>Pulmoner</a:t>
            </a:r>
            <a:r>
              <a:rPr lang="tr-TR" sz="1400" dirty="0"/>
              <a:t> arterde </a:t>
            </a:r>
          </a:p>
          <a:p>
            <a:r>
              <a:rPr lang="tr-TR" sz="1400" dirty="0"/>
              <a:t>Genişleme, </a:t>
            </a:r>
          </a:p>
          <a:p>
            <a:r>
              <a:rPr lang="tr-TR" sz="1400" dirty="0" err="1"/>
              <a:t>parankimde</a:t>
            </a:r>
            <a:r>
              <a:rPr lang="tr-TR" sz="1400" dirty="0"/>
              <a:t> </a:t>
            </a:r>
          </a:p>
          <a:p>
            <a:r>
              <a:rPr lang="tr-TR" sz="1400" dirty="0" err="1"/>
              <a:t>vasküler</a:t>
            </a:r>
            <a:r>
              <a:rPr lang="tr-TR" sz="1400" dirty="0"/>
              <a:t> yapılarda</a:t>
            </a:r>
          </a:p>
          <a:p>
            <a:r>
              <a:rPr lang="tr-TR" sz="1400" dirty="0"/>
              <a:t>Azalma, havalanma </a:t>
            </a:r>
          </a:p>
          <a:p>
            <a:r>
              <a:rPr lang="tr-TR" sz="1400" dirty="0"/>
              <a:t>artışı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592" y="3383126"/>
            <a:ext cx="19304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8682993" y="3717033"/>
            <a:ext cx="2127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/>
              <a:t>EKO sağ kalp </a:t>
            </a:r>
            <a:r>
              <a:rPr lang="tr-TR" sz="1400" dirty="0" err="1"/>
              <a:t>dilatasyonu</a:t>
            </a:r>
            <a:endParaRPr lang="tr-TR" sz="1400" dirty="0"/>
          </a:p>
        </p:txBody>
      </p:sp>
    </p:spTree>
    <p:extLst>
      <p:ext uri="{BB962C8B-B14F-4D97-AF65-F5344CB8AC3E}">
        <p14:creationId xmlns:p14="http://schemas.microsoft.com/office/powerpoint/2010/main" val="3205082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Böbrek tutulumu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>
                <a:solidFill>
                  <a:srgbClr val="FF0000"/>
                </a:solidFill>
              </a:rPr>
              <a:t>Skleroderma renal kriz (</a:t>
            </a:r>
            <a:r>
              <a:rPr lang="tr-TR" sz="2000" b="1" dirty="0" err="1">
                <a:solidFill>
                  <a:srgbClr val="FF0000"/>
                </a:solidFill>
              </a:rPr>
              <a:t>srk</a:t>
            </a:r>
            <a:r>
              <a:rPr lang="tr-TR" sz="2000" b="1" dirty="0">
                <a:solidFill>
                  <a:srgbClr val="FF0000"/>
                </a:solidFill>
              </a:rPr>
              <a:t>): </a:t>
            </a:r>
            <a:endParaRPr lang="tr-TR" sz="2000" b="1" dirty="0">
              <a:latin typeface="Calibri"/>
              <a:cs typeface="Calibri"/>
            </a:endParaRPr>
          </a:p>
          <a:p>
            <a:r>
              <a:rPr lang="tr-TR" sz="2000" b="1" dirty="0">
                <a:latin typeface="Calibri"/>
                <a:cs typeface="Calibri"/>
              </a:rPr>
              <a:t>Patogenezinde </a:t>
            </a:r>
            <a:r>
              <a:rPr lang="tr-TR" sz="2000" b="1" dirty="0" err="1">
                <a:latin typeface="Calibri"/>
                <a:cs typeface="Calibri"/>
              </a:rPr>
              <a:t>interlober</a:t>
            </a:r>
            <a:r>
              <a:rPr lang="tr-TR" sz="2000" b="1" dirty="0">
                <a:latin typeface="Calibri"/>
                <a:cs typeface="Calibri"/>
              </a:rPr>
              <a:t> ve </a:t>
            </a:r>
            <a:r>
              <a:rPr lang="tr-TR" sz="2000" b="1" dirty="0" err="1">
                <a:latin typeface="Calibri"/>
                <a:cs typeface="Calibri"/>
              </a:rPr>
              <a:t>arcuat</a:t>
            </a:r>
            <a:r>
              <a:rPr lang="tr-TR" sz="2000" b="1" dirty="0">
                <a:latin typeface="Calibri"/>
                <a:cs typeface="Calibri"/>
              </a:rPr>
              <a:t> arterlerde </a:t>
            </a:r>
            <a:r>
              <a:rPr lang="tr-TR" sz="2000" b="1" dirty="0" err="1">
                <a:latin typeface="Calibri"/>
                <a:cs typeface="Calibri"/>
              </a:rPr>
              <a:t>obliteratif</a:t>
            </a:r>
            <a:r>
              <a:rPr lang="tr-TR" sz="2000" b="1" dirty="0">
                <a:latin typeface="Calibri"/>
                <a:cs typeface="Calibri"/>
              </a:rPr>
              <a:t> </a:t>
            </a:r>
            <a:r>
              <a:rPr lang="tr-TR" sz="2000" b="1" dirty="0" err="1">
                <a:latin typeface="Calibri"/>
                <a:cs typeface="Calibri"/>
              </a:rPr>
              <a:t>vaskülopati</a:t>
            </a:r>
            <a:r>
              <a:rPr lang="tr-TR" sz="2000" b="1" dirty="0">
                <a:latin typeface="Calibri"/>
                <a:cs typeface="Calibri"/>
              </a:rPr>
              <a:t> ve lümende daralma rol oynar. Glomerülonefrite beklenmez. Patogenezi itibarıyla  TTP ye benzer.</a:t>
            </a:r>
          </a:p>
          <a:p>
            <a:r>
              <a:rPr lang="tr-TR" sz="2000" b="1" dirty="0">
                <a:latin typeface="Calibri"/>
                <a:cs typeface="Calibri"/>
              </a:rPr>
              <a:t>Böbrek kanlanması azalır, RAAS aktivasyonu, renal vazokonstriksiyon gelişir. </a:t>
            </a:r>
          </a:p>
          <a:p>
            <a:r>
              <a:rPr lang="tr-TR" sz="2000" b="1" dirty="0">
                <a:latin typeface="Calibri"/>
                <a:cs typeface="Calibri"/>
              </a:rPr>
              <a:t>Hipertansif krizle sonuçlanır.</a:t>
            </a:r>
          </a:p>
          <a:p>
            <a:r>
              <a:rPr lang="tr-TR" sz="2000" b="1" dirty="0">
                <a:latin typeface="Calibri"/>
                <a:cs typeface="Calibri"/>
              </a:rPr>
              <a:t>%1-10 hastada son dönem böbrek hastalığı gelişir.</a:t>
            </a:r>
          </a:p>
          <a:p>
            <a:r>
              <a:rPr lang="tr-TR" sz="2000" b="1" dirty="0">
                <a:latin typeface="Calibri"/>
                <a:cs typeface="Calibri"/>
              </a:rPr>
              <a:t>Başvuruda </a:t>
            </a:r>
            <a:r>
              <a:rPr lang="tr-TR" sz="2000" b="1" dirty="0" err="1">
                <a:latin typeface="Calibri"/>
                <a:cs typeface="Calibri"/>
              </a:rPr>
              <a:t>oligüri</a:t>
            </a:r>
            <a:r>
              <a:rPr lang="tr-TR" sz="2000" b="1" dirty="0">
                <a:latin typeface="Calibri"/>
                <a:cs typeface="Calibri"/>
              </a:rPr>
              <a:t> ve kreatin &gt;3mg/dl olması, </a:t>
            </a:r>
            <a:r>
              <a:rPr lang="tr-TR" sz="2000" b="1" dirty="0" err="1">
                <a:latin typeface="Calibri"/>
                <a:cs typeface="Calibri"/>
              </a:rPr>
              <a:t>normotansif</a:t>
            </a:r>
            <a:r>
              <a:rPr lang="tr-TR" sz="2000" b="1" dirty="0">
                <a:latin typeface="Calibri"/>
                <a:cs typeface="Calibri"/>
              </a:rPr>
              <a:t> renal kriz, böbrek </a:t>
            </a:r>
            <a:r>
              <a:rPr lang="tr-TR" sz="2000" b="1" dirty="0" err="1">
                <a:latin typeface="Calibri"/>
                <a:cs typeface="Calibri"/>
              </a:rPr>
              <a:t>biopsisinde</a:t>
            </a:r>
            <a:r>
              <a:rPr lang="tr-TR" sz="2000" b="1" dirty="0">
                <a:latin typeface="Calibri"/>
                <a:cs typeface="Calibri"/>
              </a:rPr>
              <a:t> tromboz ve glomerüler iskemik </a:t>
            </a:r>
            <a:r>
              <a:rPr lang="tr-TR" sz="2000" b="1" dirty="0" err="1">
                <a:latin typeface="Calibri"/>
                <a:cs typeface="Calibri"/>
              </a:rPr>
              <a:t>kollaps</a:t>
            </a:r>
            <a:r>
              <a:rPr lang="tr-TR" sz="2000" b="1" dirty="0">
                <a:latin typeface="Calibri"/>
                <a:cs typeface="Calibri"/>
              </a:rPr>
              <a:t> olması renal krizde kötü prognostik faktörlerdendir. </a:t>
            </a:r>
          </a:p>
          <a:p>
            <a:endParaRPr lang="tr-TR" sz="2000" b="1" dirty="0">
              <a:latin typeface="Calibri"/>
              <a:cs typeface="Calibri"/>
            </a:endParaRPr>
          </a:p>
          <a:p>
            <a:endParaRPr lang="tr-TR" sz="2000" b="1" dirty="0">
              <a:latin typeface="Calibri"/>
              <a:cs typeface="Calibri"/>
            </a:endParaRPr>
          </a:p>
          <a:p>
            <a:pPr marL="0" indent="0">
              <a:buNone/>
            </a:pPr>
            <a:endParaRPr lang="tr-TR"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9243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DA49F4-9F6A-A676-31A9-E35F693FD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B77C35-A646-62EF-F0DA-5C68A5F9E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b="1" dirty="0">
                <a:solidFill>
                  <a:srgbClr val="FF0000"/>
                </a:solidFill>
                <a:latin typeface="Calibri"/>
                <a:cs typeface="Calibri"/>
              </a:rPr>
              <a:t>Renal kriz için Risk faktörleri: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Difüz deri tutulumu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Tendon krepitasyonu varlığı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Yeni başlangıç anemi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Yüksek doz steroid kullanımı (&gt;15mg/gün)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Anti- RNA polimeraz III antikor pozitifliği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 err="1">
                <a:latin typeface="Calibri"/>
                <a:cs typeface="Calibri"/>
              </a:rPr>
              <a:t>Perikardial</a:t>
            </a:r>
            <a:r>
              <a:rPr lang="tr-TR" sz="2400" b="1" dirty="0">
                <a:latin typeface="Calibri"/>
                <a:cs typeface="Calibri"/>
              </a:rPr>
              <a:t> </a:t>
            </a:r>
            <a:r>
              <a:rPr lang="tr-TR" sz="2400" b="1" dirty="0" err="1">
                <a:latin typeface="Calibri"/>
                <a:cs typeface="Calibri"/>
              </a:rPr>
              <a:t>effüzyon</a:t>
            </a:r>
            <a:endParaRPr lang="tr-TR" sz="2400" b="1" dirty="0">
              <a:latin typeface="Calibri"/>
              <a:cs typeface="Calibri"/>
            </a:endParaRP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Siklosporin kullanımı (vazokonstriksiyon)</a:t>
            </a:r>
          </a:p>
          <a:p>
            <a:pPr>
              <a:buFont typeface="Wingdings" pitchFamily="2" charset="2"/>
              <a:buChar char="ü"/>
            </a:pPr>
            <a:r>
              <a:rPr lang="tr-TR" sz="2400" b="1" dirty="0">
                <a:latin typeface="Calibri"/>
                <a:cs typeface="Calibri"/>
              </a:rPr>
              <a:t>Erkek cinsiyet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01605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41E96C-4287-F2D6-D26A-AD394F30C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E6B399BC-6345-8A97-6BBC-32E755864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378" y="1881787"/>
            <a:ext cx="6838950" cy="2226940"/>
          </a:xfr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EDBA22C-110C-EE24-44F0-31CA08EAB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675" y="4907246"/>
            <a:ext cx="421196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Metin kutusu 9">
            <a:extLst>
              <a:ext uri="{FF2B5EF4-FFF2-40B4-BE49-F238E27FC236}">
                <a16:creationId xmlns:a16="http://schemas.microsoft.com/office/drawing/2014/main" id="{28ED8C99-0F91-0D7C-033E-9A4A873CB73A}"/>
              </a:ext>
            </a:extLst>
          </p:cNvPr>
          <p:cNvSpPr txBox="1"/>
          <p:nvPr/>
        </p:nvSpPr>
        <p:spPr>
          <a:xfrm>
            <a:off x="6759019" y="4260915"/>
            <a:ext cx="22895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MAH bağlı eritrosit</a:t>
            </a:r>
          </a:p>
          <a:p>
            <a:r>
              <a:rPr lang="tr-TR" dirty="0"/>
              <a:t>Sekil değişimi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D9795861-3F42-45F7-65EC-8718C8F8F76E}"/>
              </a:ext>
            </a:extLst>
          </p:cNvPr>
          <p:cNvSpPr txBox="1"/>
          <p:nvPr/>
        </p:nvSpPr>
        <p:spPr>
          <a:xfrm>
            <a:off x="4520931" y="4471318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Eritrosit </a:t>
            </a:r>
            <a:r>
              <a:rPr lang="tr-TR" dirty="0" err="1"/>
              <a:t>silenderleri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829408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5E2CE65-4DF5-4A79-9A15-7F64CD270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62C4159-4A5D-3C28-718E-2D716E59A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/>
              <a:t>İntravasküler hemoliz sonucu LDH artar, </a:t>
            </a:r>
            <a:r>
              <a:rPr lang="tr-TR" b="1" dirty="0" err="1"/>
              <a:t>haptoglobülin</a:t>
            </a:r>
            <a:r>
              <a:rPr lang="tr-TR" b="1" dirty="0"/>
              <a:t> azalır.</a:t>
            </a:r>
          </a:p>
          <a:p>
            <a:r>
              <a:rPr lang="tr-TR" b="1" dirty="0" err="1"/>
              <a:t>Hb</a:t>
            </a:r>
            <a:r>
              <a:rPr lang="tr-TR" b="1" dirty="0"/>
              <a:t> azalır, kreatin artışı, </a:t>
            </a:r>
            <a:r>
              <a:rPr lang="tr-TR" b="1" dirty="0" err="1"/>
              <a:t>proteinüri</a:t>
            </a:r>
            <a:r>
              <a:rPr lang="tr-TR" b="1" dirty="0"/>
              <a:t> gözlenir.</a:t>
            </a:r>
          </a:p>
          <a:p>
            <a:r>
              <a:rPr lang="tr-TR" b="1" dirty="0"/>
              <a:t>Renin ve </a:t>
            </a:r>
            <a:r>
              <a:rPr lang="tr-TR" b="1" dirty="0" err="1"/>
              <a:t>aldesteron</a:t>
            </a:r>
            <a:r>
              <a:rPr lang="tr-TR" b="1" dirty="0"/>
              <a:t> artar</a:t>
            </a:r>
          </a:p>
          <a:p>
            <a:r>
              <a:rPr lang="tr-TR" b="1" dirty="0" err="1"/>
              <a:t>Aldesteron</a:t>
            </a:r>
            <a:r>
              <a:rPr lang="tr-TR" b="1" dirty="0"/>
              <a:t> aktivitesi/renin oranı&lt;10</a:t>
            </a:r>
          </a:p>
        </p:txBody>
      </p:sp>
    </p:spTree>
    <p:extLst>
      <p:ext uri="{BB962C8B-B14F-4D97-AF65-F5344CB8AC3E}">
        <p14:creationId xmlns:p14="http://schemas.microsoft.com/office/powerpoint/2010/main" val="18657345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Kalp tutulumu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 err="1"/>
              <a:t>Perikardit</a:t>
            </a:r>
            <a:r>
              <a:rPr lang="tr-TR" sz="2000" b="1" dirty="0"/>
              <a:t>, </a:t>
            </a:r>
            <a:r>
              <a:rPr lang="tr-TR" sz="2000" b="1" dirty="0" err="1"/>
              <a:t>perikardial</a:t>
            </a:r>
            <a:r>
              <a:rPr lang="tr-TR" sz="2000" b="1" dirty="0"/>
              <a:t> </a:t>
            </a:r>
            <a:r>
              <a:rPr lang="tr-TR" sz="2000" b="1" dirty="0" err="1"/>
              <a:t>effüzyon</a:t>
            </a:r>
            <a:endParaRPr lang="tr-TR" sz="2000" b="1" dirty="0"/>
          </a:p>
          <a:p>
            <a:r>
              <a:rPr lang="tr-TR" sz="2000" b="1" dirty="0"/>
              <a:t>Hipertansiyon</a:t>
            </a:r>
          </a:p>
          <a:p>
            <a:r>
              <a:rPr lang="tr-TR" sz="2000" b="1" dirty="0"/>
              <a:t>Sol </a:t>
            </a:r>
            <a:r>
              <a:rPr lang="tr-TR" sz="2000" b="1" dirty="0" err="1"/>
              <a:t>ventrikül</a:t>
            </a:r>
            <a:r>
              <a:rPr lang="tr-TR" sz="2000" b="1" dirty="0"/>
              <a:t> </a:t>
            </a:r>
            <a:r>
              <a:rPr lang="tr-TR" sz="2000" b="1" dirty="0" err="1"/>
              <a:t>diastol</a:t>
            </a:r>
            <a:r>
              <a:rPr lang="tr-TR" sz="2000" b="1" dirty="0"/>
              <a:t> </a:t>
            </a:r>
            <a:r>
              <a:rPr lang="tr-TR" sz="2000" b="1" dirty="0" err="1"/>
              <a:t>disfonksiyonu</a:t>
            </a:r>
            <a:endParaRPr lang="tr-TR" sz="2000" b="1" dirty="0"/>
          </a:p>
          <a:p>
            <a:r>
              <a:rPr lang="tr-TR" sz="2000" b="1" dirty="0"/>
              <a:t>Ritim bozukluğu</a:t>
            </a:r>
          </a:p>
          <a:p>
            <a:r>
              <a:rPr lang="tr-TR" sz="2000" b="1" dirty="0" err="1"/>
              <a:t>Myokardial</a:t>
            </a:r>
            <a:r>
              <a:rPr lang="tr-TR" sz="2000" b="1" dirty="0"/>
              <a:t> </a:t>
            </a:r>
            <a:r>
              <a:rPr lang="tr-TR" sz="2000" b="1" dirty="0" err="1"/>
              <a:t>fibrozis</a:t>
            </a:r>
            <a:endParaRPr lang="tr-TR" sz="2000" b="1" dirty="0"/>
          </a:p>
          <a:p>
            <a:r>
              <a:rPr lang="tr-TR" sz="2000" b="1" dirty="0" err="1"/>
              <a:t>Myokardit</a:t>
            </a:r>
            <a:endParaRPr lang="tr-TR" sz="2000" b="1" dirty="0"/>
          </a:p>
          <a:p>
            <a:r>
              <a:rPr lang="tr-TR" sz="2000" b="1" dirty="0" err="1"/>
              <a:t>Endokardit</a:t>
            </a:r>
            <a:endParaRPr lang="tr-TR" sz="2000" b="1" dirty="0"/>
          </a:p>
          <a:p>
            <a:r>
              <a:rPr lang="tr-TR" sz="2000" b="1" dirty="0" err="1"/>
              <a:t>Semptomatik</a:t>
            </a:r>
            <a:r>
              <a:rPr lang="tr-TR" sz="2000" b="1" dirty="0"/>
              <a:t> kalp yetmezliğinde </a:t>
            </a:r>
            <a:r>
              <a:rPr lang="tr-TR" sz="2000" b="1" dirty="0" err="1"/>
              <a:t>prognoz</a:t>
            </a:r>
            <a:r>
              <a:rPr lang="tr-TR" sz="2000" b="1" dirty="0"/>
              <a:t> kötüdür.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844824"/>
            <a:ext cx="2476500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736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Nöromuskuler</a:t>
            </a:r>
            <a:r>
              <a:rPr lang="tr-TR" b="1" dirty="0">
                <a:solidFill>
                  <a:srgbClr val="FF0000"/>
                </a:solidFill>
              </a:rPr>
              <a:t> tutulum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/>
              <a:t>Kas </a:t>
            </a:r>
            <a:r>
              <a:rPr lang="tr-TR" sz="2000" b="1" dirty="0" err="1"/>
              <a:t>atrofisi</a:t>
            </a:r>
            <a:endParaRPr lang="tr-TR" sz="2000" b="1" dirty="0"/>
          </a:p>
          <a:p>
            <a:r>
              <a:rPr lang="tr-TR" sz="2000" b="1" dirty="0"/>
              <a:t>Kas güçsüzlüğü</a:t>
            </a:r>
          </a:p>
          <a:p>
            <a:r>
              <a:rPr lang="tr-TR" sz="2000" b="1" dirty="0" err="1"/>
              <a:t>Myopati</a:t>
            </a:r>
            <a:endParaRPr lang="tr-TR" sz="2000" b="1" dirty="0"/>
          </a:p>
          <a:p>
            <a:r>
              <a:rPr lang="tr-TR" sz="2000" b="1" dirty="0"/>
              <a:t>Santral ve </a:t>
            </a:r>
            <a:r>
              <a:rPr lang="tr-TR" sz="2000" b="1" dirty="0" err="1"/>
              <a:t>periferik</a:t>
            </a:r>
            <a:r>
              <a:rPr lang="tr-TR" sz="2000" b="1" dirty="0"/>
              <a:t> </a:t>
            </a:r>
            <a:r>
              <a:rPr lang="tr-TR" sz="2000" b="1" dirty="0" err="1"/>
              <a:t>nöropati</a:t>
            </a:r>
            <a:r>
              <a:rPr lang="tr-TR" sz="2000" b="1" dirty="0"/>
              <a:t> (KTS, </a:t>
            </a:r>
            <a:r>
              <a:rPr lang="tr-TR" sz="2000" b="1" dirty="0" err="1"/>
              <a:t>Trigeminal</a:t>
            </a:r>
            <a:r>
              <a:rPr lang="tr-TR" sz="2000" b="1" dirty="0"/>
              <a:t> nevralji, mono ve </a:t>
            </a:r>
            <a:r>
              <a:rPr lang="tr-TR" sz="2000" b="1" dirty="0" err="1"/>
              <a:t>polinöropati</a:t>
            </a:r>
            <a:r>
              <a:rPr lang="tr-TR" sz="2000" b="1" dirty="0"/>
              <a:t>)</a:t>
            </a:r>
          </a:p>
          <a:p>
            <a:r>
              <a:rPr lang="tr-TR" sz="2000" b="1" dirty="0" err="1"/>
              <a:t>Otonomik</a:t>
            </a:r>
            <a:r>
              <a:rPr lang="tr-TR" sz="2000" b="1" dirty="0"/>
              <a:t> </a:t>
            </a:r>
            <a:r>
              <a:rPr lang="tr-TR" sz="2000" b="1" dirty="0" err="1"/>
              <a:t>nöropati</a:t>
            </a:r>
            <a:r>
              <a:rPr lang="tr-TR" sz="2000" b="1" dirty="0"/>
              <a:t> (</a:t>
            </a:r>
            <a:r>
              <a:rPr lang="tr-TR" sz="2000" b="1" dirty="0" err="1"/>
              <a:t>impotans</a:t>
            </a:r>
            <a:r>
              <a:rPr lang="tr-TR" sz="2000" b="1" dirty="0"/>
              <a:t>, </a:t>
            </a:r>
            <a:r>
              <a:rPr lang="tr-TR" sz="2000" b="1" dirty="0" err="1"/>
              <a:t>özefagus</a:t>
            </a:r>
            <a:r>
              <a:rPr lang="tr-TR" sz="2000" b="1" dirty="0"/>
              <a:t>, mide </a:t>
            </a:r>
            <a:r>
              <a:rPr lang="tr-TR" sz="2000" b="1" dirty="0" err="1"/>
              <a:t>motilite</a:t>
            </a:r>
            <a:r>
              <a:rPr lang="tr-TR" sz="2000" b="1" dirty="0"/>
              <a:t> bozukluğu, </a:t>
            </a:r>
            <a:r>
              <a:rPr lang="tr-TR" sz="2000" b="1" dirty="0" err="1"/>
              <a:t>kardiak</a:t>
            </a:r>
            <a:r>
              <a:rPr lang="tr-TR" sz="2000" b="1" dirty="0"/>
              <a:t> aritmi)</a:t>
            </a:r>
          </a:p>
          <a:p>
            <a:r>
              <a:rPr lang="tr-TR" sz="2000" b="1" dirty="0"/>
              <a:t>Klinikte simetrik </a:t>
            </a:r>
            <a:r>
              <a:rPr lang="tr-TR" sz="2000" b="1" dirty="0" err="1"/>
              <a:t>proksimal</a:t>
            </a:r>
            <a:r>
              <a:rPr lang="tr-TR" sz="2000" b="1" dirty="0"/>
              <a:t> kas güçsüzlüğü</a:t>
            </a:r>
          </a:p>
          <a:p>
            <a:r>
              <a:rPr lang="tr-TR" sz="2000" b="1" dirty="0"/>
              <a:t>Tanı için: CK, LDH, AST, ALT, EMG, MR, Kas </a:t>
            </a:r>
            <a:r>
              <a:rPr lang="tr-TR" sz="2000" b="1" dirty="0" err="1"/>
              <a:t>biyobsi</a:t>
            </a:r>
            <a:r>
              <a:rPr lang="tr-TR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2975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Fizik muayene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 err="1"/>
              <a:t>Puffy</a:t>
            </a:r>
            <a:r>
              <a:rPr lang="tr-TR" sz="2000" b="1" dirty="0"/>
              <a:t> </a:t>
            </a:r>
            <a:r>
              <a:rPr lang="tr-TR" sz="2000" b="1" dirty="0" err="1"/>
              <a:t>finger</a:t>
            </a:r>
            <a:r>
              <a:rPr lang="tr-TR" sz="2000" b="1" dirty="0"/>
              <a:t> (şiş </a:t>
            </a:r>
            <a:r>
              <a:rPr lang="tr-TR" sz="2000" b="1" dirty="0" err="1"/>
              <a:t>yumşak</a:t>
            </a:r>
            <a:r>
              <a:rPr lang="tr-TR" sz="2000" b="1" dirty="0"/>
              <a:t> parmak), </a:t>
            </a:r>
            <a:r>
              <a:rPr lang="tr-TR" sz="2000" b="1" dirty="0" err="1"/>
              <a:t>raynaund</a:t>
            </a:r>
            <a:r>
              <a:rPr lang="tr-TR" sz="2000" b="1" dirty="0"/>
              <a:t> (erken evre skleroderma)</a:t>
            </a:r>
          </a:p>
          <a:p>
            <a:r>
              <a:rPr lang="tr-TR" sz="2000" b="1" dirty="0"/>
              <a:t>Deride kalınlaşma (</a:t>
            </a:r>
            <a:r>
              <a:rPr lang="tr-TR" sz="2000" b="1" dirty="0" err="1"/>
              <a:t>modifiye</a:t>
            </a:r>
            <a:r>
              <a:rPr lang="tr-TR" sz="2000" b="1" dirty="0"/>
              <a:t> </a:t>
            </a:r>
            <a:r>
              <a:rPr lang="tr-TR" sz="2000" b="1" dirty="0" err="1"/>
              <a:t>rodnan</a:t>
            </a:r>
            <a:r>
              <a:rPr lang="tr-TR" sz="2000" b="1" dirty="0"/>
              <a:t> deri </a:t>
            </a:r>
            <a:r>
              <a:rPr lang="tr-TR" sz="2000" b="1" dirty="0" err="1"/>
              <a:t>scoru</a:t>
            </a:r>
            <a:r>
              <a:rPr lang="tr-TR" sz="2000" b="1" dirty="0"/>
              <a:t>)</a:t>
            </a:r>
          </a:p>
          <a:p>
            <a:r>
              <a:rPr lang="tr-TR" sz="2000" b="1" dirty="0"/>
              <a:t>Alın derisi plilerde silinme</a:t>
            </a:r>
          </a:p>
          <a:p>
            <a:r>
              <a:rPr lang="tr-TR" sz="2000" b="1" dirty="0"/>
              <a:t>Ağız açıklığında azalma</a:t>
            </a:r>
          </a:p>
          <a:p>
            <a:r>
              <a:rPr lang="tr-TR" sz="2000" b="1" dirty="0" err="1"/>
              <a:t>Telenjektazi</a:t>
            </a:r>
            <a:endParaRPr lang="tr-TR" sz="2000" b="1" dirty="0"/>
          </a:p>
          <a:p>
            <a:r>
              <a:rPr lang="tr-TR" sz="2000" b="1" dirty="0" err="1"/>
              <a:t>Digital</a:t>
            </a:r>
            <a:r>
              <a:rPr lang="tr-TR" sz="2000" b="1" dirty="0"/>
              <a:t> </a:t>
            </a:r>
            <a:r>
              <a:rPr lang="tr-TR" sz="2000" b="1" dirty="0" err="1"/>
              <a:t>pitting</a:t>
            </a:r>
            <a:r>
              <a:rPr lang="tr-TR" sz="2000" b="1" dirty="0"/>
              <a:t>, </a:t>
            </a:r>
            <a:r>
              <a:rPr lang="tr-TR" sz="2000" b="1" dirty="0" err="1"/>
              <a:t>ülserasyon</a:t>
            </a:r>
            <a:r>
              <a:rPr lang="tr-TR" sz="2000" b="1" dirty="0"/>
              <a:t>, </a:t>
            </a:r>
            <a:r>
              <a:rPr lang="tr-TR" sz="2000" b="1" dirty="0" err="1"/>
              <a:t>gangren</a:t>
            </a:r>
            <a:endParaRPr lang="tr-TR" sz="2000" b="1" dirty="0"/>
          </a:p>
          <a:p>
            <a:r>
              <a:rPr lang="tr-TR" sz="2000" b="1" dirty="0" err="1"/>
              <a:t>Kalsinozis</a:t>
            </a:r>
            <a:endParaRPr lang="tr-TR" sz="2000" b="1" dirty="0"/>
          </a:p>
          <a:p>
            <a:r>
              <a:rPr lang="tr-TR" sz="2000" b="1" dirty="0" err="1"/>
              <a:t>Tendonlarda</a:t>
            </a:r>
            <a:r>
              <a:rPr lang="tr-TR" sz="2000" b="1" dirty="0"/>
              <a:t> </a:t>
            </a:r>
            <a:r>
              <a:rPr lang="tr-TR" sz="2000" b="1" dirty="0" err="1"/>
              <a:t>krepitasyon</a:t>
            </a:r>
            <a:r>
              <a:rPr lang="tr-TR" sz="2000" b="1" dirty="0"/>
              <a:t> (tutulan eklem üzerinde)</a:t>
            </a:r>
          </a:p>
          <a:p>
            <a:r>
              <a:rPr lang="tr-TR" sz="2000" b="1" dirty="0" err="1"/>
              <a:t>Artrit</a:t>
            </a:r>
            <a:endParaRPr lang="tr-TR" sz="2000" b="1" dirty="0"/>
          </a:p>
          <a:p>
            <a:endParaRPr lang="tr-TR" sz="2000" dirty="0"/>
          </a:p>
          <a:p>
            <a:endParaRPr lang="tr-TR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240" y="3870822"/>
            <a:ext cx="3283884" cy="1665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536" y="2324325"/>
            <a:ext cx="2721293" cy="141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442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/>
              <a:t>Hemogram, CRP, ESR </a:t>
            </a:r>
          </a:p>
          <a:p>
            <a:r>
              <a:rPr lang="tr-TR" sz="2000" b="1" dirty="0"/>
              <a:t>ALT, AST, </a:t>
            </a:r>
            <a:r>
              <a:rPr lang="tr-TR" sz="2000" b="1" dirty="0" err="1"/>
              <a:t>Kreatin,CPK</a:t>
            </a:r>
            <a:r>
              <a:rPr lang="tr-TR" sz="2000" b="1" dirty="0"/>
              <a:t>, LDH, </a:t>
            </a:r>
          </a:p>
          <a:p>
            <a:r>
              <a:rPr lang="tr-TR" sz="2000" b="1" dirty="0"/>
              <a:t>İdrar analizi ve </a:t>
            </a:r>
            <a:r>
              <a:rPr lang="tr-TR" sz="2000" b="1" dirty="0" err="1"/>
              <a:t>sediment</a:t>
            </a:r>
            <a:endParaRPr lang="tr-TR" sz="2000" b="1" dirty="0"/>
          </a:p>
          <a:p>
            <a:r>
              <a:rPr lang="tr-TR" sz="2000" b="1" dirty="0"/>
              <a:t>Akciğer gr, EKG, EKO, BNP; SFT, DLCO, HRCT</a:t>
            </a:r>
          </a:p>
          <a:p>
            <a:r>
              <a:rPr lang="tr-TR" sz="2000" b="1" dirty="0"/>
              <a:t>ANA %95 poz,</a:t>
            </a:r>
          </a:p>
          <a:p>
            <a:r>
              <a:rPr lang="tr-TR" sz="2000" b="1" dirty="0"/>
              <a:t> Anti scl-70 (DNA </a:t>
            </a:r>
            <a:r>
              <a:rPr lang="tr-TR" sz="2000" b="1" dirty="0" err="1"/>
              <a:t>izomeraza</a:t>
            </a:r>
            <a:r>
              <a:rPr lang="tr-TR" sz="2000" b="1" dirty="0"/>
              <a:t> karşı ) </a:t>
            </a:r>
            <a:r>
              <a:rPr lang="tr-TR" sz="2000" b="1" dirty="0" err="1"/>
              <a:t>diffüz</a:t>
            </a:r>
            <a:r>
              <a:rPr lang="tr-TR" sz="2000" b="1" dirty="0"/>
              <a:t> </a:t>
            </a:r>
            <a:r>
              <a:rPr lang="tr-TR" sz="2000" b="1" dirty="0" err="1"/>
              <a:t>sklerodermada</a:t>
            </a:r>
            <a:r>
              <a:rPr lang="tr-TR" sz="2000" b="1" dirty="0"/>
              <a:t> poz, ILD için risk yüksek</a:t>
            </a:r>
          </a:p>
          <a:p>
            <a:r>
              <a:rPr lang="tr-TR" sz="2000" b="1" dirty="0"/>
              <a:t>Anti </a:t>
            </a:r>
            <a:r>
              <a:rPr lang="tr-TR" sz="2000" b="1" dirty="0" err="1"/>
              <a:t>sentromer</a:t>
            </a:r>
            <a:r>
              <a:rPr lang="tr-TR" sz="2000" b="1" dirty="0"/>
              <a:t> antikor sınırlı </a:t>
            </a:r>
            <a:r>
              <a:rPr lang="tr-TR" sz="2000" b="1" dirty="0" err="1"/>
              <a:t>sklerodermda</a:t>
            </a:r>
            <a:r>
              <a:rPr lang="tr-TR" sz="2000" b="1" dirty="0"/>
              <a:t> </a:t>
            </a:r>
          </a:p>
          <a:p>
            <a:r>
              <a:rPr lang="tr-TR" sz="2000" b="1" dirty="0"/>
              <a:t>Anti RNA polimeraz III antikor; </a:t>
            </a:r>
            <a:r>
              <a:rPr lang="tr-TR" sz="2000" b="1" dirty="0" err="1"/>
              <a:t>dSSC</a:t>
            </a:r>
            <a:r>
              <a:rPr lang="tr-TR" sz="2000" b="1" dirty="0"/>
              <a:t>, artmış deri tutulumu, renal kriz ilişkili</a:t>
            </a:r>
          </a:p>
          <a:p>
            <a:r>
              <a:rPr lang="tr-TR" sz="2000" b="1" dirty="0"/>
              <a:t>Ayırıcı tanı </a:t>
            </a:r>
            <a:r>
              <a:rPr lang="tr-TR" sz="2000" b="1"/>
              <a:t>için </a:t>
            </a:r>
            <a:r>
              <a:rPr lang="tr-TR" sz="2000" b="1" dirty="0"/>
              <a:t>r</a:t>
            </a:r>
            <a:r>
              <a:rPr lang="tr-TR" sz="2000" b="1"/>
              <a:t>omatoid </a:t>
            </a:r>
            <a:r>
              <a:rPr lang="tr-TR" sz="2000" b="1" dirty="0"/>
              <a:t>faktör</a:t>
            </a:r>
            <a:r>
              <a:rPr lang="tr-TR" sz="2000" b="1"/>
              <a:t>, anti </a:t>
            </a:r>
            <a:r>
              <a:rPr lang="tr-TR" sz="2000" b="1" dirty="0"/>
              <a:t>CCP, anti Ds DNA</a:t>
            </a:r>
            <a:r>
              <a:rPr lang="tr-TR" sz="2000" b="1"/>
              <a:t>, anti </a:t>
            </a:r>
            <a:r>
              <a:rPr lang="tr-TR" sz="2000" b="1" dirty="0"/>
              <a:t>RNP, ANCA</a:t>
            </a:r>
          </a:p>
          <a:p>
            <a:endParaRPr lang="tr-TR" sz="2000" dirty="0"/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373588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Patogenez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265129"/>
            <a:ext cx="2520280" cy="2311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1484784"/>
            <a:ext cx="361950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607" y="3645024"/>
            <a:ext cx="4044950" cy="286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4083174"/>
            <a:ext cx="4102100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8313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823" y="188640"/>
            <a:ext cx="6540500" cy="2430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223" y="1791172"/>
            <a:ext cx="65151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873" y="3429000"/>
            <a:ext cx="6521450" cy="1477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223" y="4973060"/>
            <a:ext cx="63881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607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931F97-3493-D1D9-5075-75B4A8C40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ACR/EULAR Sistemik Skleroz Klasifikasyonu</a:t>
            </a:r>
          </a:p>
        </p:txBody>
      </p:sp>
      <p:pic>
        <p:nvPicPr>
          <p:cNvPr id="7" name="İçerik Yer Tutucusu 6">
            <a:extLst>
              <a:ext uri="{FF2B5EF4-FFF2-40B4-BE49-F238E27FC236}">
                <a16:creationId xmlns:a16="http://schemas.microsoft.com/office/drawing/2014/main" id="{68C9B4DA-8196-F9BD-9FE6-1B3579786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2848" y="1467406"/>
            <a:ext cx="7726163" cy="4351338"/>
          </a:xfrm>
        </p:spPr>
      </p:pic>
    </p:spTree>
    <p:extLst>
      <p:ext uri="{BB962C8B-B14F-4D97-AF65-F5344CB8AC3E}">
        <p14:creationId xmlns:p14="http://schemas.microsoft.com/office/powerpoint/2010/main" val="3079741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17E911-875F-4DE5-8699-99D9F1805A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tr-TR" sz="4000" b="1">
                <a:solidFill>
                  <a:srgbClr val="FFFFFF"/>
                </a:solidFill>
              </a:rPr>
              <a:t>Ayırıcı tanı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81727" y="649480"/>
            <a:ext cx="3025303" cy="5546047"/>
          </a:xfrm>
        </p:spPr>
        <p:txBody>
          <a:bodyPr anchor="ctr">
            <a:normAutofit/>
          </a:bodyPr>
          <a:lstStyle/>
          <a:p>
            <a:r>
              <a:rPr lang="tr-TR" sz="1400" b="1" u="sng" dirty="0" err="1">
                <a:solidFill>
                  <a:srgbClr val="FF0000"/>
                </a:solidFill>
              </a:rPr>
              <a:t>Amilodoz</a:t>
            </a:r>
            <a:r>
              <a:rPr lang="tr-TR" sz="1400" b="1" u="sng" dirty="0"/>
              <a:t>: </a:t>
            </a:r>
            <a:r>
              <a:rPr lang="tr-TR" sz="1400" b="1" dirty="0"/>
              <a:t>Deride sertlik, kalınlaşma, AL amiloidoz özelliği,  tanı </a:t>
            </a:r>
            <a:r>
              <a:rPr lang="tr-TR" sz="1400" b="1" dirty="0" err="1"/>
              <a:t>biopsi</a:t>
            </a:r>
            <a:r>
              <a:rPr lang="tr-TR" sz="1400" b="1" dirty="0"/>
              <a:t> ve boyama ile konur.</a:t>
            </a:r>
          </a:p>
          <a:p>
            <a:r>
              <a:rPr lang="tr-TR" sz="1400" b="1" u="sng" dirty="0" err="1">
                <a:solidFill>
                  <a:srgbClr val="FF0000"/>
                </a:solidFill>
              </a:rPr>
              <a:t>Skleroödem</a:t>
            </a:r>
            <a:r>
              <a:rPr lang="tr-TR" sz="1400" b="1" u="sng" dirty="0">
                <a:solidFill>
                  <a:srgbClr val="FF0000"/>
                </a:solidFill>
              </a:rPr>
              <a:t>:</a:t>
            </a:r>
            <a:r>
              <a:rPr lang="tr-TR" sz="1400" b="1" u="sng" dirty="0"/>
              <a:t> </a:t>
            </a:r>
            <a:r>
              <a:rPr lang="tr-TR" sz="1400" b="1" dirty="0"/>
              <a:t>Simetrik ense yüz, omuz ve gövde deride sertlik, </a:t>
            </a:r>
          </a:p>
          <a:p>
            <a:r>
              <a:rPr lang="tr-TR" sz="1400" b="1" dirty="0">
                <a:solidFill>
                  <a:srgbClr val="FF0000"/>
                </a:solidFill>
              </a:rPr>
              <a:t>DM, infeksiyon ve </a:t>
            </a:r>
            <a:r>
              <a:rPr lang="tr-TR" sz="1400" b="1" dirty="0" err="1">
                <a:solidFill>
                  <a:srgbClr val="FF0000"/>
                </a:solidFill>
              </a:rPr>
              <a:t>idyopatik</a:t>
            </a:r>
            <a:r>
              <a:rPr lang="tr-TR" sz="1400" b="1" dirty="0"/>
              <a:t>, tanı </a:t>
            </a:r>
            <a:r>
              <a:rPr lang="tr-TR" sz="1400" b="1" dirty="0" err="1"/>
              <a:t>bopsi</a:t>
            </a:r>
            <a:endParaRPr lang="tr-TR" sz="1400" b="1" dirty="0"/>
          </a:p>
          <a:p>
            <a:r>
              <a:rPr lang="tr-TR" sz="1400" b="1" dirty="0"/>
              <a:t>RF, </a:t>
            </a:r>
            <a:r>
              <a:rPr lang="tr-TR" sz="1400" b="1" dirty="0" err="1"/>
              <a:t>Otoantikor</a:t>
            </a:r>
            <a:r>
              <a:rPr lang="tr-TR" sz="1400" b="1" dirty="0"/>
              <a:t> poz, </a:t>
            </a:r>
            <a:r>
              <a:rPr lang="tr-TR" sz="1400" b="1" dirty="0" err="1"/>
              <a:t>kapilleroskopi</a:t>
            </a:r>
            <a:r>
              <a:rPr lang="tr-TR" sz="1400" b="1" dirty="0"/>
              <a:t>, iç organ tutulumu ayırt edicidir.</a:t>
            </a:r>
          </a:p>
          <a:p>
            <a:r>
              <a:rPr lang="tr-TR" sz="1400" b="1" u="sng" dirty="0" err="1">
                <a:solidFill>
                  <a:srgbClr val="FF0000"/>
                </a:solidFill>
              </a:rPr>
              <a:t>Skleromixödem</a:t>
            </a:r>
            <a:r>
              <a:rPr lang="tr-TR" sz="1400" b="1" u="sng" dirty="0"/>
              <a:t>: </a:t>
            </a:r>
            <a:r>
              <a:rPr lang="tr-TR" sz="1400" b="1" dirty="0"/>
              <a:t>Deride mumsu, sarı kırmızı </a:t>
            </a:r>
            <a:r>
              <a:rPr lang="tr-TR" sz="1400" b="1" dirty="0" err="1"/>
              <a:t>papülle</a:t>
            </a:r>
            <a:r>
              <a:rPr lang="tr-TR" sz="1400" b="1" dirty="0"/>
              <a:t> birlikte </a:t>
            </a:r>
            <a:r>
              <a:rPr lang="tr-TR" sz="1400" b="1" dirty="0" err="1"/>
              <a:t>sertik</a:t>
            </a:r>
            <a:r>
              <a:rPr lang="tr-TR" sz="1400" b="1" dirty="0"/>
              <a:t> vardır</a:t>
            </a:r>
          </a:p>
          <a:p>
            <a:r>
              <a:rPr lang="tr-TR" sz="1400" b="1" dirty="0" err="1"/>
              <a:t>Monokolanal</a:t>
            </a:r>
            <a:r>
              <a:rPr lang="tr-TR" sz="1400" b="1" dirty="0"/>
              <a:t> </a:t>
            </a:r>
            <a:r>
              <a:rPr lang="tr-TR" sz="1400" b="1" dirty="0" err="1"/>
              <a:t>gamapati</a:t>
            </a:r>
            <a:r>
              <a:rPr lang="tr-TR" sz="1400" b="1" dirty="0"/>
              <a:t> olabilir. MM ve </a:t>
            </a:r>
            <a:r>
              <a:rPr lang="tr-TR" sz="1400" b="1" dirty="0" err="1"/>
              <a:t>Amilodoza</a:t>
            </a:r>
            <a:r>
              <a:rPr lang="tr-TR" sz="1400" b="1" dirty="0"/>
              <a:t> eşlik </a:t>
            </a:r>
            <a:r>
              <a:rPr lang="tr-TR" sz="1400" b="1" dirty="0" err="1"/>
              <a:t>edebilr</a:t>
            </a:r>
            <a:r>
              <a:rPr lang="tr-TR" sz="1400" b="1" dirty="0"/>
              <a:t>. Tanı </a:t>
            </a:r>
            <a:r>
              <a:rPr lang="tr-TR" sz="1400" b="1" dirty="0" err="1"/>
              <a:t>biopsi</a:t>
            </a:r>
            <a:endParaRPr lang="tr-TR" sz="1400" b="1" dirty="0"/>
          </a:p>
          <a:p>
            <a:r>
              <a:rPr lang="tr-TR" sz="1400" b="1" u="sng" dirty="0">
                <a:solidFill>
                  <a:srgbClr val="FF0000"/>
                </a:solidFill>
              </a:rPr>
              <a:t>Endokrin: </a:t>
            </a:r>
            <a:r>
              <a:rPr lang="tr-TR" sz="1400" b="1" dirty="0"/>
              <a:t>DM (</a:t>
            </a:r>
            <a:r>
              <a:rPr lang="tr-TR" sz="1400" b="1" dirty="0" err="1"/>
              <a:t>diabetik</a:t>
            </a:r>
            <a:r>
              <a:rPr lang="tr-TR" sz="1400" b="1" dirty="0"/>
              <a:t> </a:t>
            </a:r>
            <a:r>
              <a:rPr lang="tr-TR" sz="1400" b="1" dirty="0" err="1"/>
              <a:t>keriopati</a:t>
            </a:r>
            <a:r>
              <a:rPr lang="tr-TR" sz="1400" b="1" dirty="0"/>
              <a:t>, uzun dönem tip 1 DM) ,</a:t>
            </a:r>
            <a:r>
              <a:rPr lang="tr-TR" sz="1400" b="1" dirty="0" err="1"/>
              <a:t>hipotirodi</a:t>
            </a:r>
            <a:r>
              <a:rPr lang="tr-TR" sz="1400" b="1" dirty="0"/>
              <a:t> ve</a:t>
            </a:r>
          </a:p>
          <a:p>
            <a:pPr marL="0" indent="0">
              <a:buNone/>
            </a:pPr>
            <a:r>
              <a:rPr lang="tr-TR" sz="1400" b="1" dirty="0">
                <a:solidFill>
                  <a:srgbClr val="FF0000"/>
                </a:solidFill>
              </a:rPr>
              <a:t>POEMS (</a:t>
            </a:r>
            <a:r>
              <a:rPr lang="tr-TR" sz="1400" b="1" dirty="0" err="1">
                <a:solidFill>
                  <a:srgbClr val="FF0000"/>
                </a:solidFill>
              </a:rPr>
              <a:t>polyneuropathy</a:t>
            </a:r>
            <a:r>
              <a:rPr lang="tr-TR" sz="1400" b="1" dirty="0">
                <a:solidFill>
                  <a:srgbClr val="FF0000"/>
                </a:solidFill>
              </a:rPr>
              <a:t>, </a:t>
            </a:r>
            <a:r>
              <a:rPr lang="tr-TR" sz="1400" b="1" dirty="0" err="1">
                <a:solidFill>
                  <a:srgbClr val="FF0000"/>
                </a:solidFill>
              </a:rPr>
              <a:t>organomegaly</a:t>
            </a:r>
            <a:r>
              <a:rPr lang="tr-TR" sz="1400" b="1" dirty="0">
                <a:solidFill>
                  <a:srgbClr val="FF0000"/>
                </a:solidFill>
              </a:rPr>
              <a:t>, </a:t>
            </a:r>
            <a:r>
              <a:rPr lang="tr-TR" sz="1400" b="1" dirty="0" err="1">
                <a:solidFill>
                  <a:srgbClr val="FF0000"/>
                </a:solidFill>
              </a:rPr>
              <a:t>endocrinopathy</a:t>
            </a:r>
            <a:r>
              <a:rPr lang="tr-TR" sz="1400" b="1" dirty="0">
                <a:solidFill>
                  <a:srgbClr val="FF0000"/>
                </a:solidFill>
              </a:rPr>
              <a:t>, </a:t>
            </a:r>
            <a:r>
              <a:rPr lang="tr-TR" sz="1400" b="1" dirty="0" err="1">
                <a:solidFill>
                  <a:srgbClr val="FF0000"/>
                </a:solidFill>
              </a:rPr>
              <a:t>monoclonal</a:t>
            </a:r>
            <a:r>
              <a:rPr lang="tr-TR" sz="1400" b="1" dirty="0">
                <a:solidFill>
                  <a:srgbClr val="FF0000"/>
                </a:solidFill>
              </a:rPr>
              <a:t> </a:t>
            </a:r>
            <a:r>
              <a:rPr lang="tr-TR" sz="1400" b="1" dirty="0" err="1">
                <a:solidFill>
                  <a:srgbClr val="FF0000"/>
                </a:solidFill>
              </a:rPr>
              <a:t>gammopathy</a:t>
            </a:r>
            <a:r>
              <a:rPr lang="tr-TR" sz="1400" b="1" dirty="0">
                <a:solidFill>
                  <a:srgbClr val="FF0000"/>
                </a:solidFill>
              </a:rPr>
              <a:t>, </a:t>
            </a:r>
            <a:r>
              <a:rPr lang="tr-TR" sz="1400" b="1" dirty="0" err="1">
                <a:solidFill>
                  <a:srgbClr val="FF0000"/>
                </a:solidFill>
              </a:rPr>
              <a:t>and</a:t>
            </a:r>
            <a:r>
              <a:rPr lang="tr-TR" sz="1400" b="1" dirty="0">
                <a:solidFill>
                  <a:srgbClr val="FF0000"/>
                </a:solidFill>
              </a:rPr>
              <a:t> skin) </a:t>
            </a:r>
          </a:p>
          <a:p>
            <a:endParaRPr lang="tr-TR" sz="1400" dirty="0"/>
          </a:p>
        </p:txBody>
      </p:sp>
      <p:pic>
        <p:nvPicPr>
          <p:cNvPr id="5" name="Picture 4" descr="Stetoskop">
            <a:extLst>
              <a:ext uri="{FF2B5EF4-FFF2-40B4-BE49-F238E27FC236}">
                <a16:creationId xmlns:a16="http://schemas.microsoft.com/office/drawing/2014/main" id="{9898F03B-82AC-2E01-BA2E-0DB94F4E7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96" r="27368" b="-1"/>
          <a:stretch/>
        </p:blipFill>
        <p:spPr>
          <a:xfrm>
            <a:off x="8109502" y="10"/>
            <a:ext cx="408249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254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endParaRPr lang="tr-TR" sz="4000">
              <a:solidFill>
                <a:srgbClr val="FFFFFF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tr-TR" sz="2000" b="1" u="sng" dirty="0" err="1">
                <a:solidFill>
                  <a:srgbClr val="FF0000"/>
                </a:solidFill>
              </a:rPr>
              <a:t>Nefrojenik</a:t>
            </a:r>
            <a:r>
              <a:rPr lang="tr-TR" sz="2000" b="1" u="sng" dirty="0">
                <a:solidFill>
                  <a:srgbClr val="FF0000"/>
                </a:solidFill>
              </a:rPr>
              <a:t> sistemik fibrozis:</a:t>
            </a:r>
            <a:r>
              <a:rPr lang="tr-TR" sz="2000" b="1" u="sng" dirty="0"/>
              <a:t> </a:t>
            </a:r>
            <a:r>
              <a:rPr lang="tr-TR" sz="2000" b="1" dirty="0"/>
              <a:t>GFR &lt;15ml/dk  ya da </a:t>
            </a:r>
            <a:r>
              <a:rPr lang="tr-TR" sz="2000" b="1" dirty="0" err="1"/>
              <a:t>dializ</a:t>
            </a:r>
            <a:r>
              <a:rPr lang="tr-TR" sz="2000" b="1" dirty="0"/>
              <a:t> hastalarında MR </a:t>
            </a:r>
            <a:r>
              <a:rPr lang="tr-TR" sz="2000" b="1" dirty="0" err="1"/>
              <a:t>cekiminde</a:t>
            </a:r>
            <a:r>
              <a:rPr lang="tr-TR" sz="2000" b="1" dirty="0"/>
              <a:t> gadolinyum kontrast madde kullanımına bağlı, deride fibrozis, CD34 pozitif fibroblast birikimi görülür.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Eozinofilik </a:t>
            </a:r>
            <a:r>
              <a:rPr lang="tr-TR" sz="2000" b="1" u="sng" dirty="0" err="1">
                <a:solidFill>
                  <a:srgbClr val="FF0000"/>
                </a:solidFill>
              </a:rPr>
              <a:t>fasitis</a:t>
            </a:r>
            <a:r>
              <a:rPr lang="tr-TR" sz="2000" b="1" u="sng" dirty="0"/>
              <a:t>: </a:t>
            </a:r>
            <a:r>
              <a:rPr lang="tr-TR" sz="2000" b="1" dirty="0"/>
              <a:t>El ve ayak bileği üzerindeki deri tutar, eozinofili ve </a:t>
            </a:r>
            <a:r>
              <a:rPr lang="tr-TR" sz="2000" b="1" dirty="0" err="1"/>
              <a:t>fasyanın</a:t>
            </a:r>
            <a:r>
              <a:rPr lang="tr-TR" sz="2000" b="1" dirty="0"/>
              <a:t> inflamasyonudur. </a:t>
            </a:r>
            <a:r>
              <a:rPr lang="tr-TR" sz="2000" b="1" dirty="0" err="1"/>
              <a:t>peau</a:t>
            </a:r>
            <a:r>
              <a:rPr lang="tr-TR" sz="2000" b="1" dirty="0"/>
              <a:t> </a:t>
            </a:r>
            <a:r>
              <a:rPr lang="tr-TR" sz="2000" b="1" dirty="0" err="1"/>
              <a:t>d'orange</a:t>
            </a:r>
            <a:r>
              <a:rPr lang="tr-TR" sz="2000" b="1" dirty="0"/>
              <a:t> </a:t>
            </a:r>
            <a:r>
              <a:rPr lang="tr-TR" sz="2000" b="1" dirty="0" err="1"/>
              <a:t>göronumu</a:t>
            </a:r>
            <a:r>
              <a:rPr lang="tr-TR" sz="2000" b="1" dirty="0"/>
              <a:t> ve oluk (</a:t>
            </a:r>
            <a:r>
              <a:rPr lang="tr-TR" sz="2000" b="1" dirty="0" err="1"/>
              <a:t>groove</a:t>
            </a:r>
            <a:r>
              <a:rPr lang="tr-TR" sz="2000" b="1" dirty="0"/>
              <a:t>) </a:t>
            </a:r>
            <a:r>
              <a:rPr lang="tr-TR" sz="2000" b="1" dirty="0" err="1"/>
              <a:t>sign</a:t>
            </a:r>
            <a:r>
              <a:rPr lang="tr-TR" sz="2000" b="1" dirty="0"/>
              <a:t> </a:t>
            </a:r>
            <a:r>
              <a:rPr lang="tr-TR" sz="2000" b="1" dirty="0" err="1"/>
              <a:t>karekteristiktir</a:t>
            </a:r>
            <a:r>
              <a:rPr lang="tr-TR" sz="2000" b="1" dirty="0"/>
              <a:t>.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İlaç ve çevresel </a:t>
            </a:r>
            <a:r>
              <a:rPr lang="tr-TR" sz="2000" b="1" u="sng" dirty="0" err="1">
                <a:solidFill>
                  <a:srgbClr val="FF0000"/>
                </a:solidFill>
              </a:rPr>
              <a:t>fatörlere</a:t>
            </a:r>
            <a:r>
              <a:rPr lang="tr-TR" sz="2000" b="1" u="sng" dirty="0">
                <a:solidFill>
                  <a:srgbClr val="FF0000"/>
                </a:solidFill>
              </a:rPr>
              <a:t> bağlı </a:t>
            </a:r>
            <a:r>
              <a:rPr lang="tr-TR" sz="2000" b="1" u="sng" dirty="0" err="1">
                <a:solidFill>
                  <a:srgbClr val="FF0000"/>
                </a:solidFill>
              </a:rPr>
              <a:t>skleroödem</a:t>
            </a:r>
            <a:r>
              <a:rPr lang="tr-TR" sz="2000" b="1" u="sng" dirty="0"/>
              <a:t>: </a:t>
            </a:r>
            <a:r>
              <a:rPr lang="tr-TR" sz="2000" b="1" dirty="0" err="1"/>
              <a:t>Bleomisin</a:t>
            </a:r>
            <a:r>
              <a:rPr lang="tr-TR" sz="2000" b="1" dirty="0"/>
              <a:t>, </a:t>
            </a:r>
            <a:r>
              <a:rPr lang="tr-TR" sz="2000" b="1" dirty="0" err="1"/>
              <a:t>Dokataksel</a:t>
            </a:r>
            <a:r>
              <a:rPr lang="tr-TR" sz="2000" b="1" dirty="0"/>
              <a:t>, b12 v K </a:t>
            </a:r>
            <a:r>
              <a:rPr lang="tr-TR" sz="2000" b="1" dirty="0" err="1"/>
              <a:t>vit</a:t>
            </a:r>
            <a:r>
              <a:rPr lang="tr-TR" sz="2000" b="1" dirty="0"/>
              <a:t> enjeksiyon yerinde, organik çözücüler, petrol ürünleri ve L-triptofan maruziyet</a:t>
            </a:r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26370214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115" y="3435168"/>
            <a:ext cx="1908933" cy="161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52" y="4129228"/>
            <a:ext cx="2546474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795080"/>
            <a:ext cx="3186114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948" y="2889499"/>
            <a:ext cx="3111500" cy="184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52" y="3213473"/>
            <a:ext cx="252028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948" y="4869160"/>
            <a:ext cx="3136548" cy="187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96" y="188640"/>
            <a:ext cx="476250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8400256" y="2536354"/>
            <a:ext cx="109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amiloidoz</a:t>
            </a:r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1919537" y="5841980"/>
            <a:ext cx="177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Eozinofilik</a:t>
            </a:r>
            <a:r>
              <a:rPr lang="tr-TR" dirty="0"/>
              <a:t> </a:t>
            </a:r>
            <a:r>
              <a:rPr lang="tr-TR" dirty="0" err="1"/>
              <a:t>fasiitis</a:t>
            </a:r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4619116" y="5053826"/>
            <a:ext cx="1980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Nefrojenik</a:t>
            </a:r>
            <a:r>
              <a:rPr lang="tr-TR" dirty="0"/>
              <a:t> </a:t>
            </a:r>
            <a:r>
              <a:rPr lang="tr-TR" dirty="0" err="1"/>
              <a:t>fibrozis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936016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184F0B-08EB-99EB-2469-C680DF303B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tr-TR" b="1"/>
              <a:t>Tedavi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B9A77EDA-0C0E-1EC0-D83E-7AD349539E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7933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15843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3" name="Freeform: Shape 2062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Skleroderma tedavisinde EULAR tavsiyeleri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2428" y="1152890"/>
            <a:ext cx="7225748" cy="45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6913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553212"/>
            <a:ext cx="11277600" cy="575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4498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EE0B6E2-7CE8-4D86-87FC-4B58A7D8E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FA97BD2B-C346-EFC9-9718-7374A622C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9479"/>
          <a:stretch/>
        </p:blipFill>
        <p:spPr>
          <a:xfrm>
            <a:off x="577637" y="424330"/>
            <a:ext cx="11036726" cy="5869478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098905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tr-TR" sz="4000" b="1">
                <a:solidFill>
                  <a:srgbClr val="FFFFFF"/>
                </a:solidFill>
              </a:rPr>
              <a:t>Prognozu Olumsuz Etkileyen Durumlar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tr-TR" sz="2000" b="1" dirty="0"/>
              <a:t>Yaygın deri tutulumu</a:t>
            </a:r>
          </a:p>
          <a:p>
            <a:r>
              <a:rPr lang="tr-TR" sz="2000" b="1" dirty="0"/>
              <a:t>İnterstisyel akciğer hastalığı </a:t>
            </a:r>
          </a:p>
          <a:p>
            <a:r>
              <a:rPr lang="tr-TR" sz="2000" b="1" dirty="0" err="1"/>
              <a:t>Pulmoner</a:t>
            </a:r>
            <a:r>
              <a:rPr lang="tr-TR" sz="2000" b="1" dirty="0"/>
              <a:t> hipertansiyon</a:t>
            </a:r>
          </a:p>
          <a:p>
            <a:r>
              <a:rPr lang="tr-TR" sz="2000" b="1" dirty="0" err="1"/>
              <a:t>Kardiak</a:t>
            </a:r>
            <a:r>
              <a:rPr lang="tr-TR" sz="2000" b="1" dirty="0"/>
              <a:t> ve renal hastalık</a:t>
            </a:r>
          </a:p>
          <a:p>
            <a:r>
              <a:rPr lang="tr-TR" sz="2000" b="1" dirty="0"/>
              <a:t>Erkek cinsiyet</a:t>
            </a:r>
          </a:p>
          <a:p>
            <a:r>
              <a:rPr lang="tr-TR" sz="2000" b="1" dirty="0"/>
              <a:t>Anti topoizomeraz antikor poz</a:t>
            </a:r>
          </a:p>
          <a:p>
            <a:r>
              <a:rPr lang="tr-TR" sz="2000" b="1" dirty="0"/>
              <a:t>Anti-</a:t>
            </a:r>
            <a:r>
              <a:rPr lang="tr-TR" sz="2000" b="1" dirty="0" err="1"/>
              <a:t>Th</a:t>
            </a:r>
            <a:r>
              <a:rPr lang="tr-TR" sz="2000" b="1" dirty="0"/>
              <a:t>/</a:t>
            </a:r>
            <a:r>
              <a:rPr lang="tr-TR" sz="2000" b="1" dirty="0" err="1"/>
              <a:t>To</a:t>
            </a:r>
            <a:r>
              <a:rPr lang="tr-TR" sz="2000" b="1" dirty="0"/>
              <a:t> antikor pozitifliği</a:t>
            </a:r>
          </a:p>
          <a:p>
            <a:endParaRPr lang="tr-TR" sz="2000" b="1" dirty="0"/>
          </a:p>
          <a:p>
            <a:r>
              <a:rPr lang="tr-TR" sz="2000" b="1" dirty="0"/>
              <a:t>Ölüm nedeni 30 yıl önce renal krizdi, şu an </a:t>
            </a:r>
            <a:r>
              <a:rPr lang="tr-TR" sz="2000" b="1" dirty="0" err="1"/>
              <a:t>kardiopulmoner</a:t>
            </a:r>
            <a:r>
              <a:rPr lang="tr-TR" sz="2000" b="1" dirty="0"/>
              <a:t> nedenlere bağlıdır.</a:t>
            </a:r>
          </a:p>
        </p:txBody>
      </p:sp>
    </p:spTree>
    <p:extLst>
      <p:ext uri="{BB962C8B-B14F-4D97-AF65-F5344CB8AC3E}">
        <p14:creationId xmlns:p14="http://schemas.microsoft.com/office/powerpoint/2010/main" val="360693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BCB08BC-E534-ACDF-38ED-CB9630EC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Patoloji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DEE22F3-15A7-D979-3C0C-2869DFFA1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Erken dönemde perivasküler inflamatuar hücre infiltrasyonu</a:t>
            </a:r>
          </a:p>
          <a:p>
            <a:r>
              <a:rPr lang="tr-TR" dirty="0"/>
              <a:t>Geç dönemde </a:t>
            </a:r>
            <a:r>
              <a:rPr lang="tr-TR" dirty="0" err="1"/>
              <a:t>noninflamatuar</a:t>
            </a:r>
            <a:r>
              <a:rPr lang="tr-TR" dirty="0"/>
              <a:t> tıkayıcı </a:t>
            </a:r>
            <a:r>
              <a:rPr lang="tr-TR" dirty="0" err="1"/>
              <a:t>vaskülopati</a:t>
            </a:r>
            <a:endParaRPr lang="tr-TR" dirty="0"/>
          </a:p>
          <a:p>
            <a:r>
              <a:rPr lang="tr-TR" dirty="0" err="1"/>
              <a:t>Visseral</a:t>
            </a:r>
            <a:r>
              <a:rPr lang="tr-TR" dirty="0"/>
              <a:t> ve vasküler fibrozis gelişerek, dokunun mimarisi ve fonksiyonu bozulur.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93007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Klinik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Yapısal semptomlar (ateş, kilo kaybı, halsizlik)</a:t>
            </a:r>
          </a:p>
          <a:p>
            <a:r>
              <a:rPr lang="tr-TR" sz="2400" b="1" dirty="0" err="1"/>
              <a:t>Raynaund</a:t>
            </a:r>
            <a:r>
              <a:rPr lang="tr-TR" sz="2400" b="1" dirty="0"/>
              <a:t> fenomeni genelde  başlangıç semptomudur. İkiye ayrılır.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D3D1682-A8D7-5C58-FDC8-56EBB1E64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65" y="3068709"/>
            <a:ext cx="5872909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5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Deri Tutulumu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u="sng" dirty="0" err="1">
                <a:solidFill>
                  <a:srgbClr val="FF0000"/>
                </a:solidFill>
              </a:rPr>
              <a:t>Ödematöz</a:t>
            </a:r>
            <a:r>
              <a:rPr lang="tr-TR" u="sng" dirty="0">
                <a:solidFill>
                  <a:srgbClr val="FF0000"/>
                </a:solidFill>
              </a:rPr>
              <a:t> Evre: </a:t>
            </a:r>
            <a:r>
              <a:rPr lang="tr-TR" sz="2400" dirty="0" err="1"/>
              <a:t>İnflamasyona</a:t>
            </a:r>
            <a:r>
              <a:rPr lang="tr-TR" sz="2400" dirty="0"/>
              <a:t> </a:t>
            </a:r>
            <a:r>
              <a:rPr lang="tr-TR" sz="2400" dirty="0" err="1"/>
              <a:t>sekonder</a:t>
            </a:r>
            <a:r>
              <a:rPr lang="tr-TR" sz="2400" dirty="0"/>
              <a:t> şişlik (</a:t>
            </a:r>
            <a:r>
              <a:rPr lang="tr-TR" sz="2400" dirty="0" err="1">
                <a:solidFill>
                  <a:srgbClr val="00B0F0"/>
                </a:solidFill>
              </a:rPr>
              <a:t>puffy</a:t>
            </a:r>
            <a:r>
              <a:rPr lang="tr-TR" sz="2400" dirty="0">
                <a:solidFill>
                  <a:srgbClr val="00B0F0"/>
                </a:solidFill>
              </a:rPr>
              <a:t> </a:t>
            </a:r>
            <a:r>
              <a:rPr lang="tr-TR" sz="2400" dirty="0" err="1">
                <a:solidFill>
                  <a:srgbClr val="00B0F0"/>
                </a:solidFill>
              </a:rPr>
              <a:t>finger</a:t>
            </a:r>
            <a:r>
              <a:rPr lang="tr-TR" sz="2400" dirty="0"/>
              <a:t>)</a:t>
            </a:r>
          </a:p>
          <a:p>
            <a:r>
              <a:rPr lang="tr-TR" u="sng" dirty="0" err="1">
                <a:solidFill>
                  <a:srgbClr val="FF0000"/>
                </a:solidFill>
              </a:rPr>
              <a:t>Endurasyon</a:t>
            </a:r>
            <a:r>
              <a:rPr lang="tr-TR" u="sng" dirty="0">
                <a:solidFill>
                  <a:srgbClr val="FF0000"/>
                </a:solidFill>
              </a:rPr>
              <a:t> fazı: </a:t>
            </a:r>
            <a:r>
              <a:rPr lang="tr-TR" sz="2400" dirty="0" err="1"/>
              <a:t>Kollajen</a:t>
            </a:r>
            <a:r>
              <a:rPr lang="tr-TR" sz="2400" dirty="0"/>
              <a:t> birikimiyle deri sertleşir ve kalınlaşır. Yağ, ter bezi ve kıl </a:t>
            </a:r>
            <a:r>
              <a:rPr lang="tr-TR" sz="2400" dirty="0" err="1"/>
              <a:t>folikülleri</a:t>
            </a:r>
            <a:r>
              <a:rPr lang="tr-TR" sz="2400" dirty="0"/>
              <a:t> kaybolur. Deri gerginleşir. Deri bariyer fonksiyonu kaybolur, ülser oluşur.</a:t>
            </a:r>
          </a:p>
          <a:p>
            <a:r>
              <a:rPr lang="tr-TR" u="sng" dirty="0" err="1">
                <a:solidFill>
                  <a:srgbClr val="FF0000"/>
                </a:solidFill>
              </a:rPr>
              <a:t>Atrofik</a:t>
            </a:r>
            <a:r>
              <a:rPr lang="tr-TR" u="sng" dirty="0">
                <a:solidFill>
                  <a:srgbClr val="FF0000"/>
                </a:solidFill>
              </a:rPr>
              <a:t> faz: </a:t>
            </a:r>
            <a:r>
              <a:rPr lang="tr-TR" sz="2400" dirty="0"/>
              <a:t>Deri fonksiyonunu kalıcı olarak kaybeder, </a:t>
            </a:r>
            <a:r>
              <a:rPr lang="tr-TR" sz="2400" dirty="0" err="1"/>
              <a:t>kontraktör</a:t>
            </a:r>
            <a:r>
              <a:rPr lang="tr-TR" sz="2400" dirty="0"/>
              <a:t> gelişir.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4437112"/>
            <a:ext cx="232663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4" y="4437112"/>
            <a:ext cx="266429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4437112"/>
            <a:ext cx="252028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6093296"/>
            <a:ext cx="14351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6083357"/>
            <a:ext cx="145415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6083357"/>
            <a:ext cx="13589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734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776311A-4C7D-F6C6-E202-3B6AA66BD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En </a:t>
            </a:r>
            <a:r>
              <a:rPr lang="tr-TR" b="1" dirty="0" err="1">
                <a:solidFill>
                  <a:srgbClr val="FF0000"/>
                </a:solidFill>
              </a:rPr>
              <a:t>Coup</a:t>
            </a:r>
            <a:r>
              <a:rPr lang="tr-TR" b="1" dirty="0">
                <a:solidFill>
                  <a:srgbClr val="FF0000"/>
                </a:solidFill>
              </a:rPr>
              <a:t> De </a:t>
            </a:r>
            <a:r>
              <a:rPr lang="tr-TR" b="1" dirty="0" err="1">
                <a:solidFill>
                  <a:srgbClr val="FF0000"/>
                </a:solidFill>
              </a:rPr>
              <a:t>Sabre</a:t>
            </a:r>
            <a:r>
              <a:rPr lang="tr-TR" b="1" dirty="0">
                <a:solidFill>
                  <a:srgbClr val="FF0000"/>
                </a:solidFill>
              </a:rPr>
              <a:t> (kılıç darbesi)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DE0FF5B-8BC1-2852-7E7C-FF7C4FAF2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Yüzün lineer skleroderması</a:t>
            </a:r>
          </a:p>
          <a:p>
            <a:r>
              <a:rPr lang="tr-TR" dirty="0">
                <a:solidFill>
                  <a:srgbClr val="202124"/>
                </a:solidFill>
                <a:latin typeface="arial" panose="020B0604020202020204" pitchFamily="34" charset="0"/>
              </a:rPr>
              <a:t>A</a:t>
            </a:r>
            <a:r>
              <a:rPr lang="tr-TR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lın ve saçlı derinin </a:t>
            </a:r>
            <a:r>
              <a:rPr lang="tr-TR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fronto</a:t>
            </a:r>
            <a:r>
              <a:rPr lang="tr-TR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pariyetal</a:t>
            </a:r>
            <a:r>
              <a:rPr lang="tr-TR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bölgesini tutan, </a:t>
            </a:r>
            <a:r>
              <a:rPr lang="tr-TR" i="0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morfeanın</a:t>
            </a:r>
            <a:r>
              <a:rPr lang="tr-TR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nadir görülen bir tipidir</a:t>
            </a:r>
            <a:endParaRPr lang="tr-TR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23800287-91A1-144B-8DAB-94B3D7D8A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323" y="3613776"/>
            <a:ext cx="2088232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189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EA5E62-2A39-E64F-8A35-B20A1CEB4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Parry-Romberg</a:t>
            </a:r>
            <a:r>
              <a:rPr lang="tr-TR" b="1" dirty="0">
                <a:solidFill>
                  <a:srgbClr val="FF0000"/>
                </a:solidFill>
              </a:rPr>
              <a:t> sendromu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EAD59C6-40F3-6729-7ADE-B81C8C40A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K&gt;E, 5-15 yaş arası sık.</a:t>
            </a:r>
          </a:p>
          <a:p>
            <a:r>
              <a:rPr lang="tr-TR" dirty="0"/>
              <a:t>Progresif yüzün tek tarafını tutma eğilimindedir.</a:t>
            </a:r>
          </a:p>
          <a:p>
            <a:r>
              <a:rPr lang="tr-TR" dirty="0" err="1"/>
              <a:t>Hemifasyal</a:t>
            </a:r>
            <a:r>
              <a:rPr lang="tr-TR" dirty="0"/>
              <a:t> atrofi var.</a:t>
            </a:r>
          </a:p>
          <a:p>
            <a:r>
              <a:rPr lang="tr-TR" dirty="0" err="1"/>
              <a:t>Enoftalmus</a:t>
            </a:r>
            <a:endParaRPr lang="tr-TR" dirty="0"/>
          </a:p>
          <a:p>
            <a:r>
              <a:rPr lang="tr-TR" dirty="0"/>
              <a:t>Ciltte incelme ve kırışıklık gözlenir.</a:t>
            </a:r>
          </a:p>
          <a:p>
            <a:endParaRPr lang="tr-TR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BFDE5326-A710-472E-61C4-2FA4D265B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384" y="1825625"/>
            <a:ext cx="1758950" cy="278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59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1497</Words>
  <Application>Microsoft Office PowerPoint</Application>
  <PresentationFormat>Geniş ekran</PresentationFormat>
  <Paragraphs>233</Paragraphs>
  <Slides>49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49</vt:i4>
      </vt:variant>
    </vt:vector>
  </HeadingPairs>
  <TitlesOfParts>
    <vt:vector size="55" baseType="lpstr">
      <vt:lpstr>Arial</vt:lpstr>
      <vt:lpstr>Arial</vt:lpstr>
      <vt:lpstr>Calibri</vt:lpstr>
      <vt:lpstr>Calibri Light</vt:lpstr>
      <vt:lpstr>Wingdings</vt:lpstr>
      <vt:lpstr>Office Teması</vt:lpstr>
      <vt:lpstr>Sistemik Skleroz</vt:lpstr>
      <vt:lpstr>Sistemik Skleroz (SSc)</vt:lpstr>
      <vt:lpstr>PowerPoint Sunusu</vt:lpstr>
      <vt:lpstr>Patogenez</vt:lpstr>
      <vt:lpstr>Patoloji</vt:lpstr>
      <vt:lpstr>Klinik</vt:lpstr>
      <vt:lpstr>Deri Tutulumu</vt:lpstr>
      <vt:lpstr>En Coup De Sabre (kılıç darbesi)</vt:lpstr>
      <vt:lpstr>Parry-Romberg sendromu</vt:lpstr>
      <vt:lpstr>PowerPoint Sunusu</vt:lpstr>
      <vt:lpstr>PowerPoint Sunusu</vt:lpstr>
      <vt:lpstr>PowerPoint Sunusu</vt:lpstr>
      <vt:lpstr>PowerPoint Sunusu</vt:lpstr>
      <vt:lpstr>PowerPoint Sunusu</vt:lpstr>
      <vt:lpstr>Raynaund Fenomen (RF)</vt:lpstr>
      <vt:lpstr>PowerPoint Sunusu</vt:lpstr>
      <vt:lpstr>PowerPoint Sunusu</vt:lpstr>
      <vt:lpstr>RF Ayırıcı Tanı</vt:lpstr>
      <vt:lpstr>Kapilleroskopi</vt:lpstr>
      <vt:lpstr>Kapilleroskopi</vt:lpstr>
      <vt:lpstr>PowerPoint Sunusu</vt:lpstr>
      <vt:lpstr>Digital ülser komplikasyonları </vt:lpstr>
      <vt:lpstr>Kalsinozis kutis</vt:lpstr>
      <vt:lpstr>Diğer deri bulguları</vt:lpstr>
      <vt:lpstr>PowerPoint Sunusu</vt:lpstr>
      <vt:lpstr>Gastrointestinal Tutulum</vt:lpstr>
      <vt:lpstr>PowerPoint Sunusu</vt:lpstr>
      <vt:lpstr>Pulmoner tutulum</vt:lpstr>
      <vt:lpstr>İnterstisyel akciğer hastalığı gelişimindeki risk faktörleri</vt:lpstr>
      <vt:lpstr>PowerPoint Sunusu</vt:lpstr>
      <vt:lpstr>PowerPoint Sunusu</vt:lpstr>
      <vt:lpstr>Böbrek tutulumu</vt:lpstr>
      <vt:lpstr>PowerPoint Sunusu</vt:lpstr>
      <vt:lpstr>PowerPoint Sunusu</vt:lpstr>
      <vt:lpstr>PowerPoint Sunusu</vt:lpstr>
      <vt:lpstr>Kalp tutulumu</vt:lpstr>
      <vt:lpstr>Nöromuskuler tutulum</vt:lpstr>
      <vt:lpstr>Fizik muayene</vt:lpstr>
      <vt:lpstr>Laboratuvar</vt:lpstr>
      <vt:lpstr>PowerPoint Sunusu</vt:lpstr>
      <vt:lpstr>ACR/EULAR Sistemik Skleroz Klasifikasyonu</vt:lpstr>
      <vt:lpstr>Ayırıcı tanı</vt:lpstr>
      <vt:lpstr>PowerPoint Sunusu</vt:lpstr>
      <vt:lpstr>PowerPoint Sunusu</vt:lpstr>
      <vt:lpstr>Tedavi</vt:lpstr>
      <vt:lpstr>Skleroderma tedavisinde EULAR tavsiyeleri</vt:lpstr>
      <vt:lpstr>PowerPoint Sunusu</vt:lpstr>
      <vt:lpstr>PowerPoint Sunusu</vt:lpstr>
      <vt:lpstr>Prognozu Olumsuz Etkileyen Durumlar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Sistemik Skleroz</dc:title>
  <dc:creator>Osman Cure</dc:creator>
  <cp:lastModifiedBy>ahmet eren</cp:lastModifiedBy>
  <cp:revision>40</cp:revision>
  <dcterms:created xsi:type="dcterms:W3CDTF">2022-08-27T16:46:56Z</dcterms:created>
  <dcterms:modified xsi:type="dcterms:W3CDTF">2025-01-11T07:24:50Z</dcterms:modified>
</cp:coreProperties>
</file>