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61" r:id="rId2"/>
    <p:sldId id="336" r:id="rId3"/>
    <p:sldId id="388" r:id="rId4"/>
    <p:sldId id="337" r:id="rId5"/>
    <p:sldId id="339" r:id="rId6"/>
    <p:sldId id="340" r:id="rId7"/>
    <p:sldId id="389" r:id="rId8"/>
    <p:sldId id="354" r:id="rId9"/>
    <p:sldId id="401" r:id="rId10"/>
    <p:sldId id="341" r:id="rId11"/>
    <p:sldId id="395" r:id="rId12"/>
    <p:sldId id="358" r:id="rId13"/>
    <p:sldId id="359" r:id="rId14"/>
    <p:sldId id="357" r:id="rId15"/>
    <p:sldId id="392" r:id="rId16"/>
    <p:sldId id="356" r:id="rId17"/>
    <p:sldId id="390" r:id="rId18"/>
    <p:sldId id="397" r:id="rId19"/>
    <p:sldId id="398" r:id="rId20"/>
    <p:sldId id="396" r:id="rId21"/>
    <p:sldId id="362" r:id="rId22"/>
    <p:sldId id="391" r:id="rId23"/>
    <p:sldId id="364" r:id="rId24"/>
    <p:sldId id="365" r:id="rId25"/>
    <p:sldId id="366" r:id="rId26"/>
    <p:sldId id="367" r:id="rId27"/>
    <p:sldId id="368" r:id="rId28"/>
    <p:sldId id="369" r:id="rId29"/>
    <p:sldId id="343" r:id="rId30"/>
    <p:sldId id="372" r:id="rId31"/>
    <p:sldId id="400" r:id="rId32"/>
    <p:sldId id="373" r:id="rId33"/>
    <p:sldId id="375" r:id="rId34"/>
    <p:sldId id="376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384" r:id="rId4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73D490-B072-4B52-B1E8-FD13584A9FCD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2DD6EFA-3D70-4AE8-B851-61A1796F78DA}">
      <dgm:prSet/>
      <dgm:spPr/>
      <dgm:t>
        <a:bodyPr/>
        <a:lstStyle/>
        <a:p>
          <a:r>
            <a:rPr lang="tr-TR"/>
            <a:t>Yaşa bağlı sikka sendromu</a:t>
          </a:r>
          <a:endParaRPr lang="en-US"/>
        </a:p>
      </dgm:t>
    </dgm:pt>
    <dgm:pt modelId="{7694FAFF-51DB-45AF-B1EB-6FEA293EB62F}" type="parTrans" cxnId="{DD9E4470-BE27-4C8B-A24E-39BBD999E8F2}">
      <dgm:prSet/>
      <dgm:spPr/>
      <dgm:t>
        <a:bodyPr/>
        <a:lstStyle/>
        <a:p>
          <a:endParaRPr lang="en-US"/>
        </a:p>
      </dgm:t>
    </dgm:pt>
    <dgm:pt modelId="{7DC93B76-D02C-4F30-B1CA-60A0E77A15D4}" type="sibTrans" cxnId="{DD9E4470-BE27-4C8B-A24E-39BBD999E8F2}">
      <dgm:prSet/>
      <dgm:spPr/>
      <dgm:t>
        <a:bodyPr/>
        <a:lstStyle/>
        <a:p>
          <a:endParaRPr lang="en-US"/>
        </a:p>
      </dgm:t>
    </dgm:pt>
    <dgm:pt modelId="{B99E3908-E1EA-4328-B095-013E54B41BAF}">
      <dgm:prSet/>
      <dgm:spPr/>
      <dgm:t>
        <a:bodyPr/>
        <a:lstStyle/>
        <a:p>
          <a:r>
            <a:rPr lang="tr-TR"/>
            <a:t>IgG4 ilişkili hastalık: Tükrük ve lakrimal bez plazmotik infiltrasyon, şişlik, kronik sialoadenit yapar.</a:t>
          </a:r>
          <a:endParaRPr lang="en-US"/>
        </a:p>
      </dgm:t>
    </dgm:pt>
    <dgm:pt modelId="{935A91EE-863E-40DE-8B94-BD44E506B6A3}" type="parTrans" cxnId="{838CEF7D-15AA-4DE3-9094-F3CAB55F2F79}">
      <dgm:prSet/>
      <dgm:spPr/>
      <dgm:t>
        <a:bodyPr/>
        <a:lstStyle/>
        <a:p>
          <a:endParaRPr lang="en-US"/>
        </a:p>
      </dgm:t>
    </dgm:pt>
    <dgm:pt modelId="{AB6ACB5B-F311-4C64-BE5E-CD0293A87B31}" type="sibTrans" cxnId="{838CEF7D-15AA-4DE3-9094-F3CAB55F2F79}">
      <dgm:prSet/>
      <dgm:spPr/>
      <dgm:t>
        <a:bodyPr/>
        <a:lstStyle/>
        <a:p>
          <a:endParaRPr lang="en-US"/>
        </a:p>
      </dgm:t>
    </dgm:pt>
    <dgm:pt modelId="{DBE7499C-C702-4D52-8D79-B822308AD12F}">
      <dgm:prSet/>
      <dgm:spPr/>
      <dgm:t>
        <a:bodyPr/>
        <a:lstStyle/>
        <a:p>
          <a:r>
            <a:rPr lang="tr-TR"/>
            <a:t>Lenfoma: tek taraflı sert şişilk</a:t>
          </a:r>
          <a:endParaRPr lang="en-US"/>
        </a:p>
      </dgm:t>
    </dgm:pt>
    <dgm:pt modelId="{CF4630FA-47BB-49B7-AC3D-4B7E2F85A8CB}" type="parTrans" cxnId="{9FFFEF02-E3AB-4326-94F1-6A9E95C99378}">
      <dgm:prSet/>
      <dgm:spPr/>
      <dgm:t>
        <a:bodyPr/>
        <a:lstStyle/>
        <a:p>
          <a:endParaRPr lang="en-US"/>
        </a:p>
      </dgm:t>
    </dgm:pt>
    <dgm:pt modelId="{09783F10-FCDB-4DA8-8FF8-ECDAF20EA1CD}" type="sibTrans" cxnId="{9FFFEF02-E3AB-4326-94F1-6A9E95C99378}">
      <dgm:prSet/>
      <dgm:spPr/>
      <dgm:t>
        <a:bodyPr/>
        <a:lstStyle/>
        <a:p>
          <a:endParaRPr lang="en-US"/>
        </a:p>
      </dgm:t>
    </dgm:pt>
    <dgm:pt modelId="{D3C823B1-4520-4DF6-9E56-F179E2293C69}">
      <dgm:prSet/>
      <dgm:spPr/>
      <dgm:t>
        <a:bodyPr/>
        <a:lstStyle/>
        <a:p>
          <a:r>
            <a:rPr lang="tr-TR"/>
            <a:t>Sarkoidoz (heerdfort sendromu): akut bilateral parotis ve diğer tükrük bezlerinde şişme, ateş, anterior üveit, fasyal paralizi</a:t>
          </a:r>
          <a:endParaRPr lang="en-US"/>
        </a:p>
      </dgm:t>
    </dgm:pt>
    <dgm:pt modelId="{A50C7DD5-1543-4C19-B65F-72CDD331F419}" type="parTrans" cxnId="{365254DF-DD22-4F20-A974-EE93208C6FCE}">
      <dgm:prSet/>
      <dgm:spPr/>
      <dgm:t>
        <a:bodyPr/>
        <a:lstStyle/>
        <a:p>
          <a:endParaRPr lang="en-US"/>
        </a:p>
      </dgm:t>
    </dgm:pt>
    <dgm:pt modelId="{21CA9DEF-C839-47AF-971A-F2C60A9FA99D}" type="sibTrans" cxnId="{365254DF-DD22-4F20-A974-EE93208C6FCE}">
      <dgm:prSet/>
      <dgm:spPr/>
      <dgm:t>
        <a:bodyPr/>
        <a:lstStyle/>
        <a:p>
          <a:endParaRPr lang="en-US"/>
        </a:p>
      </dgm:t>
    </dgm:pt>
    <dgm:pt modelId="{908BDDF1-F32B-4CFA-8E7A-C60149423723}">
      <dgm:prSet/>
      <dgm:spPr/>
      <dgm:t>
        <a:bodyPr/>
        <a:lstStyle/>
        <a:p>
          <a:r>
            <a:rPr lang="tr-TR"/>
            <a:t>Hepatit C: kriyoglobülinemi, vaskülit, romatoid faktör, Anti Ro/La pozitifliği, c3, c4 düşüklüğü gibi otoimmün hastalıkları tetikleyebilir.</a:t>
          </a:r>
          <a:endParaRPr lang="en-US"/>
        </a:p>
      </dgm:t>
    </dgm:pt>
    <dgm:pt modelId="{06E091EE-6518-4D80-882C-786E20C4F028}" type="parTrans" cxnId="{BBDC22B5-B1D5-4216-9985-ADCA66DBC1F4}">
      <dgm:prSet/>
      <dgm:spPr/>
      <dgm:t>
        <a:bodyPr/>
        <a:lstStyle/>
        <a:p>
          <a:endParaRPr lang="en-US"/>
        </a:p>
      </dgm:t>
    </dgm:pt>
    <dgm:pt modelId="{7B93E4B8-79B7-405E-A7F6-909337F7D953}" type="sibTrans" cxnId="{BBDC22B5-B1D5-4216-9985-ADCA66DBC1F4}">
      <dgm:prSet/>
      <dgm:spPr/>
      <dgm:t>
        <a:bodyPr/>
        <a:lstStyle/>
        <a:p>
          <a:endParaRPr lang="en-US"/>
        </a:p>
      </dgm:t>
    </dgm:pt>
    <dgm:pt modelId="{F63A2C6E-C0FA-40CC-A395-251BC264D40E}">
      <dgm:prSet/>
      <dgm:spPr/>
      <dgm:t>
        <a:bodyPr/>
        <a:lstStyle/>
        <a:p>
          <a:r>
            <a:rPr lang="tr-TR"/>
            <a:t>HIV enfeksiyonu: parotiste genişleme, sikka semptomları görülür.</a:t>
          </a:r>
          <a:endParaRPr lang="en-US"/>
        </a:p>
      </dgm:t>
    </dgm:pt>
    <dgm:pt modelId="{12547477-B3D2-4AA6-82CB-3B10215E0EC0}" type="parTrans" cxnId="{7CBFB628-305C-4ECB-A8D8-7F811095AAE4}">
      <dgm:prSet/>
      <dgm:spPr/>
      <dgm:t>
        <a:bodyPr/>
        <a:lstStyle/>
        <a:p>
          <a:endParaRPr lang="en-US"/>
        </a:p>
      </dgm:t>
    </dgm:pt>
    <dgm:pt modelId="{49F9D90C-00CB-4766-9314-CEAC321DEEFC}" type="sibTrans" cxnId="{7CBFB628-305C-4ECB-A8D8-7F811095AAE4}">
      <dgm:prSet/>
      <dgm:spPr/>
      <dgm:t>
        <a:bodyPr/>
        <a:lstStyle/>
        <a:p>
          <a:endParaRPr lang="en-US"/>
        </a:p>
      </dgm:t>
    </dgm:pt>
    <dgm:pt modelId="{355CFF7F-C86F-49B2-AB87-B7E4766FC3C6}">
      <dgm:prSet/>
      <dgm:spPr/>
      <dgm:t>
        <a:bodyPr/>
        <a:lstStyle/>
        <a:p>
          <a:r>
            <a:rPr lang="tr-TR"/>
            <a:t>Graft versus host hastalığı: Allojenik hemopoetik hücre transplantasyonu</a:t>
          </a:r>
          <a:endParaRPr lang="en-US"/>
        </a:p>
      </dgm:t>
    </dgm:pt>
    <dgm:pt modelId="{560952A6-652E-4512-942E-4A567927EEBE}" type="parTrans" cxnId="{A9D280DA-A21C-4187-AF7D-EC4CFA178ADB}">
      <dgm:prSet/>
      <dgm:spPr/>
      <dgm:t>
        <a:bodyPr/>
        <a:lstStyle/>
        <a:p>
          <a:endParaRPr lang="en-US"/>
        </a:p>
      </dgm:t>
    </dgm:pt>
    <dgm:pt modelId="{C2AAFEAE-A600-402D-990F-756CB1BB6F2A}" type="sibTrans" cxnId="{A9D280DA-A21C-4187-AF7D-EC4CFA178ADB}">
      <dgm:prSet/>
      <dgm:spPr/>
      <dgm:t>
        <a:bodyPr/>
        <a:lstStyle/>
        <a:p>
          <a:endParaRPr lang="en-US"/>
        </a:p>
      </dgm:t>
    </dgm:pt>
    <dgm:pt modelId="{CA92BF85-5A70-43D1-AECE-27F816E37D6F}">
      <dgm:prSet/>
      <dgm:spPr/>
      <dgm:t>
        <a:bodyPr/>
        <a:lstStyle/>
        <a:p>
          <a:r>
            <a:rPr lang="tr-TR"/>
            <a:t>İmmün check inhibitör bağlı sikka: ağız göz kuruluğu, artrit, rah, interstisyel pnömonitis </a:t>
          </a:r>
          <a:endParaRPr lang="en-US"/>
        </a:p>
      </dgm:t>
    </dgm:pt>
    <dgm:pt modelId="{D89FBD67-EEFE-4BC7-8790-445720AEFEE9}" type="parTrans" cxnId="{FD66F5F3-C8FF-4C6D-B3AC-F95091EFE140}">
      <dgm:prSet/>
      <dgm:spPr/>
      <dgm:t>
        <a:bodyPr/>
        <a:lstStyle/>
        <a:p>
          <a:endParaRPr lang="en-US"/>
        </a:p>
      </dgm:t>
    </dgm:pt>
    <dgm:pt modelId="{0682CADD-472F-4225-BC2D-526D1D380009}" type="sibTrans" cxnId="{FD66F5F3-C8FF-4C6D-B3AC-F95091EFE140}">
      <dgm:prSet/>
      <dgm:spPr/>
      <dgm:t>
        <a:bodyPr/>
        <a:lstStyle/>
        <a:p>
          <a:endParaRPr lang="en-US"/>
        </a:p>
      </dgm:t>
    </dgm:pt>
    <dgm:pt modelId="{3F1CFFD5-F7BC-45AC-B608-91CF9DF63FF7}">
      <dgm:prSet/>
      <dgm:spPr/>
      <dgm:t>
        <a:bodyPr/>
        <a:lstStyle/>
        <a:p>
          <a:r>
            <a:rPr lang="tr-TR"/>
            <a:t>Sistemik vaskülit: GPA nadiren parotis ve submandibular bezde tutulum</a:t>
          </a:r>
          <a:endParaRPr lang="en-US"/>
        </a:p>
      </dgm:t>
    </dgm:pt>
    <dgm:pt modelId="{86A4864F-A72D-426F-93F5-6EC02E9BB7D6}" type="parTrans" cxnId="{333398B9-A99D-4404-9526-A66B46647B5B}">
      <dgm:prSet/>
      <dgm:spPr/>
      <dgm:t>
        <a:bodyPr/>
        <a:lstStyle/>
        <a:p>
          <a:endParaRPr lang="en-US"/>
        </a:p>
      </dgm:t>
    </dgm:pt>
    <dgm:pt modelId="{3F24E11F-50A6-4BAF-8957-1101B4ADF05E}" type="sibTrans" cxnId="{333398B9-A99D-4404-9526-A66B46647B5B}">
      <dgm:prSet/>
      <dgm:spPr/>
      <dgm:t>
        <a:bodyPr/>
        <a:lstStyle/>
        <a:p>
          <a:endParaRPr lang="en-US"/>
        </a:p>
      </dgm:t>
    </dgm:pt>
    <dgm:pt modelId="{A6FB7C71-0518-46EC-B918-F0ACFD4099B2}">
      <dgm:prSet/>
      <dgm:spPr/>
      <dgm:t>
        <a:bodyPr/>
        <a:lstStyle/>
        <a:p>
          <a:r>
            <a:rPr lang="tr-TR"/>
            <a:t>Amiloidoz</a:t>
          </a:r>
          <a:endParaRPr lang="en-US"/>
        </a:p>
      </dgm:t>
    </dgm:pt>
    <dgm:pt modelId="{B53C3B17-9887-43F4-8B18-80028371C537}" type="parTrans" cxnId="{E16AA5C5-094D-4B40-A22B-1F93FF900302}">
      <dgm:prSet/>
      <dgm:spPr/>
      <dgm:t>
        <a:bodyPr/>
        <a:lstStyle/>
        <a:p>
          <a:endParaRPr lang="en-US"/>
        </a:p>
      </dgm:t>
    </dgm:pt>
    <dgm:pt modelId="{BC49DA74-6D16-4EC7-9858-2A4EF8F37DDF}" type="sibTrans" cxnId="{E16AA5C5-094D-4B40-A22B-1F93FF900302}">
      <dgm:prSet/>
      <dgm:spPr/>
      <dgm:t>
        <a:bodyPr/>
        <a:lstStyle/>
        <a:p>
          <a:endParaRPr lang="en-US"/>
        </a:p>
      </dgm:t>
    </dgm:pt>
    <dgm:pt modelId="{17BEFD8C-B803-4390-899B-AD423BBDBDFA}" type="pres">
      <dgm:prSet presAssocID="{5673D490-B072-4B52-B1E8-FD13584A9FCD}" presName="diagram" presStyleCnt="0">
        <dgm:presLayoutVars>
          <dgm:dir/>
          <dgm:resizeHandles val="exact"/>
        </dgm:presLayoutVars>
      </dgm:prSet>
      <dgm:spPr/>
    </dgm:pt>
    <dgm:pt modelId="{142BE03D-340B-4813-AE7F-084AF8CCE663}" type="pres">
      <dgm:prSet presAssocID="{B2DD6EFA-3D70-4AE8-B851-61A1796F78DA}" presName="node" presStyleLbl="node1" presStyleIdx="0" presStyleCnt="10">
        <dgm:presLayoutVars>
          <dgm:bulletEnabled val="1"/>
        </dgm:presLayoutVars>
      </dgm:prSet>
      <dgm:spPr/>
    </dgm:pt>
    <dgm:pt modelId="{F9D90FC4-E60F-40F2-A36C-CBD1B52981C0}" type="pres">
      <dgm:prSet presAssocID="{7DC93B76-D02C-4F30-B1CA-60A0E77A15D4}" presName="sibTrans" presStyleCnt="0"/>
      <dgm:spPr/>
    </dgm:pt>
    <dgm:pt modelId="{FFDFC30B-9243-4994-B3C4-E91D944A61E9}" type="pres">
      <dgm:prSet presAssocID="{B99E3908-E1EA-4328-B095-013E54B41BAF}" presName="node" presStyleLbl="node1" presStyleIdx="1" presStyleCnt="10">
        <dgm:presLayoutVars>
          <dgm:bulletEnabled val="1"/>
        </dgm:presLayoutVars>
      </dgm:prSet>
      <dgm:spPr/>
    </dgm:pt>
    <dgm:pt modelId="{BF6568B5-05BD-46C0-99EF-BABC0B24CB74}" type="pres">
      <dgm:prSet presAssocID="{AB6ACB5B-F311-4C64-BE5E-CD0293A87B31}" presName="sibTrans" presStyleCnt="0"/>
      <dgm:spPr/>
    </dgm:pt>
    <dgm:pt modelId="{EC970D19-6F9B-4345-AC32-21998B9D7745}" type="pres">
      <dgm:prSet presAssocID="{DBE7499C-C702-4D52-8D79-B822308AD12F}" presName="node" presStyleLbl="node1" presStyleIdx="2" presStyleCnt="10">
        <dgm:presLayoutVars>
          <dgm:bulletEnabled val="1"/>
        </dgm:presLayoutVars>
      </dgm:prSet>
      <dgm:spPr/>
    </dgm:pt>
    <dgm:pt modelId="{25F092B3-34A1-4C55-B79D-CCD2F9AC9F7A}" type="pres">
      <dgm:prSet presAssocID="{09783F10-FCDB-4DA8-8FF8-ECDAF20EA1CD}" presName="sibTrans" presStyleCnt="0"/>
      <dgm:spPr/>
    </dgm:pt>
    <dgm:pt modelId="{55FD4C77-42FE-4217-BCEF-89482FE1AFEA}" type="pres">
      <dgm:prSet presAssocID="{D3C823B1-4520-4DF6-9E56-F179E2293C69}" presName="node" presStyleLbl="node1" presStyleIdx="3" presStyleCnt="10">
        <dgm:presLayoutVars>
          <dgm:bulletEnabled val="1"/>
        </dgm:presLayoutVars>
      </dgm:prSet>
      <dgm:spPr/>
    </dgm:pt>
    <dgm:pt modelId="{E9636432-8220-4186-85C6-A2C0A941C2C0}" type="pres">
      <dgm:prSet presAssocID="{21CA9DEF-C839-47AF-971A-F2C60A9FA99D}" presName="sibTrans" presStyleCnt="0"/>
      <dgm:spPr/>
    </dgm:pt>
    <dgm:pt modelId="{A3DBA55D-C503-4CE4-B0C7-5F12205BCB81}" type="pres">
      <dgm:prSet presAssocID="{908BDDF1-F32B-4CFA-8E7A-C60149423723}" presName="node" presStyleLbl="node1" presStyleIdx="4" presStyleCnt="10">
        <dgm:presLayoutVars>
          <dgm:bulletEnabled val="1"/>
        </dgm:presLayoutVars>
      </dgm:prSet>
      <dgm:spPr/>
    </dgm:pt>
    <dgm:pt modelId="{4E91F483-BCAB-4B2B-A6E2-034156EE848D}" type="pres">
      <dgm:prSet presAssocID="{7B93E4B8-79B7-405E-A7F6-909337F7D953}" presName="sibTrans" presStyleCnt="0"/>
      <dgm:spPr/>
    </dgm:pt>
    <dgm:pt modelId="{56668C93-3899-40C8-B9D7-DB897E6B54D4}" type="pres">
      <dgm:prSet presAssocID="{F63A2C6E-C0FA-40CC-A395-251BC264D40E}" presName="node" presStyleLbl="node1" presStyleIdx="5" presStyleCnt="10">
        <dgm:presLayoutVars>
          <dgm:bulletEnabled val="1"/>
        </dgm:presLayoutVars>
      </dgm:prSet>
      <dgm:spPr/>
    </dgm:pt>
    <dgm:pt modelId="{46202470-3B48-4CC2-AE49-3A507614E815}" type="pres">
      <dgm:prSet presAssocID="{49F9D90C-00CB-4766-9314-CEAC321DEEFC}" presName="sibTrans" presStyleCnt="0"/>
      <dgm:spPr/>
    </dgm:pt>
    <dgm:pt modelId="{3BA7A6CD-037C-4A2F-A0BB-DABDA346BC46}" type="pres">
      <dgm:prSet presAssocID="{355CFF7F-C86F-49B2-AB87-B7E4766FC3C6}" presName="node" presStyleLbl="node1" presStyleIdx="6" presStyleCnt="10">
        <dgm:presLayoutVars>
          <dgm:bulletEnabled val="1"/>
        </dgm:presLayoutVars>
      </dgm:prSet>
      <dgm:spPr/>
    </dgm:pt>
    <dgm:pt modelId="{9EC8BB48-F10C-4F17-981D-10633AE1F966}" type="pres">
      <dgm:prSet presAssocID="{C2AAFEAE-A600-402D-990F-756CB1BB6F2A}" presName="sibTrans" presStyleCnt="0"/>
      <dgm:spPr/>
    </dgm:pt>
    <dgm:pt modelId="{50C39C2D-90D0-498F-B270-93DB1C4E5F5F}" type="pres">
      <dgm:prSet presAssocID="{CA92BF85-5A70-43D1-AECE-27F816E37D6F}" presName="node" presStyleLbl="node1" presStyleIdx="7" presStyleCnt="10">
        <dgm:presLayoutVars>
          <dgm:bulletEnabled val="1"/>
        </dgm:presLayoutVars>
      </dgm:prSet>
      <dgm:spPr/>
    </dgm:pt>
    <dgm:pt modelId="{31321514-919F-4803-B229-564F8746CE6A}" type="pres">
      <dgm:prSet presAssocID="{0682CADD-472F-4225-BC2D-526D1D380009}" presName="sibTrans" presStyleCnt="0"/>
      <dgm:spPr/>
    </dgm:pt>
    <dgm:pt modelId="{98C6791D-789C-43BA-A5F1-06AF40837036}" type="pres">
      <dgm:prSet presAssocID="{3F1CFFD5-F7BC-45AC-B608-91CF9DF63FF7}" presName="node" presStyleLbl="node1" presStyleIdx="8" presStyleCnt="10">
        <dgm:presLayoutVars>
          <dgm:bulletEnabled val="1"/>
        </dgm:presLayoutVars>
      </dgm:prSet>
      <dgm:spPr/>
    </dgm:pt>
    <dgm:pt modelId="{20892B4B-DF84-4E64-8B6F-A7B220F9CF8F}" type="pres">
      <dgm:prSet presAssocID="{3F24E11F-50A6-4BAF-8957-1101B4ADF05E}" presName="sibTrans" presStyleCnt="0"/>
      <dgm:spPr/>
    </dgm:pt>
    <dgm:pt modelId="{FB121D8D-1D27-417B-ADBA-0B3A49807196}" type="pres">
      <dgm:prSet presAssocID="{A6FB7C71-0518-46EC-B918-F0ACFD4099B2}" presName="node" presStyleLbl="node1" presStyleIdx="9" presStyleCnt="10">
        <dgm:presLayoutVars>
          <dgm:bulletEnabled val="1"/>
        </dgm:presLayoutVars>
      </dgm:prSet>
      <dgm:spPr/>
    </dgm:pt>
  </dgm:ptLst>
  <dgm:cxnLst>
    <dgm:cxn modelId="{9FFFEF02-E3AB-4326-94F1-6A9E95C99378}" srcId="{5673D490-B072-4B52-B1E8-FD13584A9FCD}" destId="{DBE7499C-C702-4D52-8D79-B822308AD12F}" srcOrd="2" destOrd="0" parTransId="{CF4630FA-47BB-49B7-AC3D-4B7E2F85A8CB}" sibTransId="{09783F10-FCDB-4DA8-8FF8-ECDAF20EA1CD}"/>
    <dgm:cxn modelId="{D6C95B25-36CE-4DBD-B854-A498DAD7277F}" type="presOf" srcId="{CA92BF85-5A70-43D1-AECE-27F816E37D6F}" destId="{50C39C2D-90D0-498F-B270-93DB1C4E5F5F}" srcOrd="0" destOrd="0" presId="urn:microsoft.com/office/officeart/2005/8/layout/default"/>
    <dgm:cxn modelId="{7CBFB628-305C-4ECB-A8D8-7F811095AAE4}" srcId="{5673D490-B072-4B52-B1E8-FD13584A9FCD}" destId="{F63A2C6E-C0FA-40CC-A395-251BC264D40E}" srcOrd="5" destOrd="0" parTransId="{12547477-B3D2-4AA6-82CB-3B10215E0EC0}" sibTransId="{49F9D90C-00CB-4766-9314-CEAC321DEEFC}"/>
    <dgm:cxn modelId="{269FD735-66C6-4494-99C8-609C6A8731D9}" type="presOf" srcId="{B2DD6EFA-3D70-4AE8-B851-61A1796F78DA}" destId="{142BE03D-340B-4813-AE7F-084AF8CCE663}" srcOrd="0" destOrd="0" presId="urn:microsoft.com/office/officeart/2005/8/layout/default"/>
    <dgm:cxn modelId="{DD9E4470-BE27-4C8B-A24E-39BBD999E8F2}" srcId="{5673D490-B072-4B52-B1E8-FD13584A9FCD}" destId="{B2DD6EFA-3D70-4AE8-B851-61A1796F78DA}" srcOrd="0" destOrd="0" parTransId="{7694FAFF-51DB-45AF-B1EB-6FEA293EB62F}" sibTransId="{7DC93B76-D02C-4F30-B1CA-60A0E77A15D4}"/>
    <dgm:cxn modelId="{2058AC75-D984-4912-88AF-073EBB603A4B}" type="presOf" srcId="{5673D490-B072-4B52-B1E8-FD13584A9FCD}" destId="{17BEFD8C-B803-4390-899B-AD423BBDBDFA}" srcOrd="0" destOrd="0" presId="urn:microsoft.com/office/officeart/2005/8/layout/default"/>
    <dgm:cxn modelId="{A9FCAD56-D819-4FAA-B4E5-F06374F76C4C}" type="presOf" srcId="{908BDDF1-F32B-4CFA-8E7A-C60149423723}" destId="{A3DBA55D-C503-4CE4-B0C7-5F12205BCB81}" srcOrd="0" destOrd="0" presId="urn:microsoft.com/office/officeart/2005/8/layout/default"/>
    <dgm:cxn modelId="{34467277-A9E9-420D-969A-16D926A82DD3}" type="presOf" srcId="{3F1CFFD5-F7BC-45AC-B608-91CF9DF63FF7}" destId="{98C6791D-789C-43BA-A5F1-06AF40837036}" srcOrd="0" destOrd="0" presId="urn:microsoft.com/office/officeart/2005/8/layout/default"/>
    <dgm:cxn modelId="{838CEF7D-15AA-4DE3-9094-F3CAB55F2F79}" srcId="{5673D490-B072-4B52-B1E8-FD13584A9FCD}" destId="{B99E3908-E1EA-4328-B095-013E54B41BAF}" srcOrd="1" destOrd="0" parTransId="{935A91EE-863E-40DE-8B94-BD44E506B6A3}" sibTransId="{AB6ACB5B-F311-4C64-BE5E-CD0293A87B31}"/>
    <dgm:cxn modelId="{B57B689E-DA64-421A-BDB1-4552964C1F1B}" type="presOf" srcId="{DBE7499C-C702-4D52-8D79-B822308AD12F}" destId="{EC970D19-6F9B-4345-AC32-21998B9D7745}" srcOrd="0" destOrd="0" presId="urn:microsoft.com/office/officeart/2005/8/layout/default"/>
    <dgm:cxn modelId="{680328A7-0B5F-4092-A5F1-D5303123C0E6}" type="presOf" srcId="{355CFF7F-C86F-49B2-AB87-B7E4766FC3C6}" destId="{3BA7A6CD-037C-4A2F-A0BB-DABDA346BC46}" srcOrd="0" destOrd="0" presId="urn:microsoft.com/office/officeart/2005/8/layout/default"/>
    <dgm:cxn modelId="{BBDC22B5-B1D5-4216-9985-ADCA66DBC1F4}" srcId="{5673D490-B072-4B52-B1E8-FD13584A9FCD}" destId="{908BDDF1-F32B-4CFA-8E7A-C60149423723}" srcOrd="4" destOrd="0" parTransId="{06E091EE-6518-4D80-882C-786E20C4F028}" sibTransId="{7B93E4B8-79B7-405E-A7F6-909337F7D953}"/>
    <dgm:cxn modelId="{333398B9-A99D-4404-9526-A66B46647B5B}" srcId="{5673D490-B072-4B52-B1E8-FD13584A9FCD}" destId="{3F1CFFD5-F7BC-45AC-B608-91CF9DF63FF7}" srcOrd="8" destOrd="0" parTransId="{86A4864F-A72D-426F-93F5-6EC02E9BB7D6}" sibTransId="{3F24E11F-50A6-4BAF-8957-1101B4ADF05E}"/>
    <dgm:cxn modelId="{E16AA5C5-094D-4B40-A22B-1F93FF900302}" srcId="{5673D490-B072-4B52-B1E8-FD13584A9FCD}" destId="{A6FB7C71-0518-46EC-B918-F0ACFD4099B2}" srcOrd="9" destOrd="0" parTransId="{B53C3B17-9887-43F4-8B18-80028371C537}" sibTransId="{BC49DA74-6D16-4EC7-9858-2A4EF8F37DDF}"/>
    <dgm:cxn modelId="{496A9ECE-2E65-491C-ADE8-F41031FC2652}" type="presOf" srcId="{F63A2C6E-C0FA-40CC-A395-251BC264D40E}" destId="{56668C93-3899-40C8-B9D7-DB897E6B54D4}" srcOrd="0" destOrd="0" presId="urn:microsoft.com/office/officeart/2005/8/layout/default"/>
    <dgm:cxn modelId="{77FE3CD6-B612-47EF-B6AE-48EDE13C6B10}" type="presOf" srcId="{B99E3908-E1EA-4328-B095-013E54B41BAF}" destId="{FFDFC30B-9243-4994-B3C4-E91D944A61E9}" srcOrd="0" destOrd="0" presId="urn:microsoft.com/office/officeart/2005/8/layout/default"/>
    <dgm:cxn modelId="{A9D280DA-A21C-4187-AF7D-EC4CFA178ADB}" srcId="{5673D490-B072-4B52-B1E8-FD13584A9FCD}" destId="{355CFF7F-C86F-49B2-AB87-B7E4766FC3C6}" srcOrd="6" destOrd="0" parTransId="{560952A6-652E-4512-942E-4A567927EEBE}" sibTransId="{C2AAFEAE-A600-402D-990F-756CB1BB6F2A}"/>
    <dgm:cxn modelId="{365254DF-DD22-4F20-A974-EE93208C6FCE}" srcId="{5673D490-B072-4B52-B1E8-FD13584A9FCD}" destId="{D3C823B1-4520-4DF6-9E56-F179E2293C69}" srcOrd="3" destOrd="0" parTransId="{A50C7DD5-1543-4C19-B65F-72CDD331F419}" sibTransId="{21CA9DEF-C839-47AF-971A-F2C60A9FA99D}"/>
    <dgm:cxn modelId="{E1FCF7E5-3849-4CDC-BCC8-6FCA30B2D881}" type="presOf" srcId="{A6FB7C71-0518-46EC-B918-F0ACFD4099B2}" destId="{FB121D8D-1D27-417B-ADBA-0B3A49807196}" srcOrd="0" destOrd="0" presId="urn:microsoft.com/office/officeart/2005/8/layout/default"/>
    <dgm:cxn modelId="{FD66F5F3-C8FF-4C6D-B3AC-F95091EFE140}" srcId="{5673D490-B072-4B52-B1E8-FD13584A9FCD}" destId="{CA92BF85-5A70-43D1-AECE-27F816E37D6F}" srcOrd="7" destOrd="0" parTransId="{D89FBD67-EEFE-4BC7-8790-445720AEFEE9}" sibTransId="{0682CADD-472F-4225-BC2D-526D1D380009}"/>
    <dgm:cxn modelId="{C9F6A7F5-B630-47C4-89AA-93541FAA0B38}" type="presOf" srcId="{D3C823B1-4520-4DF6-9E56-F179E2293C69}" destId="{55FD4C77-42FE-4217-BCEF-89482FE1AFEA}" srcOrd="0" destOrd="0" presId="urn:microsoft.com/office/officeart/2005/8/layout/default"/>
    <dgm:cxn modelId="{D735168A-AECC-4680-906D-F515C5FBB561}" type="presParOf" srcId="{17BEFD8C-B803-4390-899B-AD423BBDBDFA}" destId="{142BE03D-340B-4813-AE7F-084AF8CCE663}" srcOrd="0" destOrd="0" presId="urn:microsoft.com/office/officeart/2005/8/layout/default"/>
    <dgm:cxn modelId="{604F24F8-51A9-43CE-93B2-D1D57B059775}" type="presParOf" srcId="{17BEFD8C-B803-4390-899B-AD423BBDBDFA}" destId="{F9D90FC4-E60F-40F2-A36C-CBD1B52981C0}" srcOrd="1" destOrd="0" presId="urn:microsoft.com/office/officeart/2005/8/layout/default"/>
    <dgm:cxn modelId="{A22AF830-B5CB-4876-BC76-821A3A68FEF7}" type="presParOf" srcId="{17BEFD8C-B803-4390-899B-AD423BBDBDFA}" destId="{FFDFC30B-9243-4994-B3C4-E91D944A61E9}" srcOrd="2" destOrd="0" presId="urn:microsoft.com/office/officeart/2005/8/layout/default"/>
    <dgm:cxn modelId="{68DE5E5D-87FF-4931-A617-2FC1053119E3}" type="presParOf" srcId="{17BEFD8C-B803-4390-899B-AD423BBDBDFA}" destId="{BF6568B5-05BD-46C0-99EF-BABC0B24CB74}" srcOrd="3" destOrd="0" presId="urn:microsoft.com/office/officeart/2005/8/layout/default"/>
    <dgm:cxn modelId="{8C972119-39BA-4F1A-A8CC-3AA5FE50144E}" type="presParOf" srcId="{17BEFD8C-B803-4390-899B-AD423BBDBDFA}" destId="{EC970D19-6F9B-4345-AC32-21998B9D7745}" srcOrd="4" destOrd="0" presId="urn:microsoft.com/office/officeart/2005/8/layout/default"/>
    <dgm:cxn modelId="{19E90A73-B61C-49D3-BF8A-164DE8D5B573}" type="presParOf" srcId="{17BEFD8C-B803-4390-899B-AD423BBDBDFA}" destId="{25F092B3-34A1-4C55-B79D-CCD2F9AC9F7A}" srcOrd="5" destOrd="0" presId="urn:microsoft.com/office/officeart/2005/8/layout/default"/>
    <dgm:cxn modelId="{051112E8-50F5-4F22-B521-5894315EEAE4}" type="presParOf" srcId="{17BEFD8C-B803-4390-899B-AD423BBDBDFA}" destId="{55FD4C77-42FE-4217-BCEF-89482FE1AFEA}" srcOrd="6" destOrd="0" presId="urn:microsoft.com/office/officeart/2005/8/layout/default"/>
    <dgm:cxn modelId="{0A8A6FED-A9E8-43FD-8D80-CCC3C00DD873}" type="presParOf" srcId="{17BEFD8C-B803-4390-899B-AD423BBDBDFA}" destId="{E9636432-8220-4186-85C6-A2C0A941C2C0}" srcOrd="7" destOrd="0" presId="urn:microsoft.com/office/officeart/2005/8/layout/default"/>
    <dgm:cxn modelId="{315D121D-D744-4E39-824F-187209AD8AD2}" type="presParOf" srcId="{17BEFD8C-B803-4390-899B-AD423BBDBDFA}" destId="{A3DBA55D-C503-4CE4-B0C7-5F12205BCB81}" srcOrd="8" destOrd="0" presId="urn:microsoft.com/office/officeart/2005/8/layout/default"/>
    <dgm:cxn modelId="{FA92E0EE-591C-4617-83FB-05E577A617E6}" type="presParOf" srcId="{17BEFD8C-B803-4390-899B-AD423BBDBDFA}" destId="{4E91F483-BCAB-4B2B-A6E2-034156EE848D}" srcOrd="9" destOrd="0" presId="urn:microsoft.com/office/officeart/2005/8/layout/default"/>
    <dgm:cxn modelId="{E7D41478-9D55-45CB-ADD1-56B073327FE3}" type="presParOf" srcId="{17BEFD8C-B803-4390-899B-AD423BBDBDFA}" destId="{56668C93-3899-40C8-B9D7-DB897E6B54D4}" srcOrd="10" destOrd="0" presId="urn:microsoft.com/office/officeart/2005/8/layout/default"/>
    <dgm:cxn modelId="{796E3EC0-DB7C-4B77-B656-D97D516C99C8}" type="presParOf" srcId="{17BEFD8C-B803-4390-899B-AD423BBDBDFA}" destId="{46202470-3B48-4CC2-AE49-3A507614E815}" srcOrd="11" destOrd="0" presId="urn:microsoft.com/office/officeart/2005/8/layout/default"/>
    <dgm:cxn modelId="{63EEB3DC-3E80-449E-B27B-6C5CD05F0C4A}" type="presParOf" srcId="{17BEFD8C-B803-4390-899B-AD423BBDBDFA}" destId="{3BA7A6CD-037C-4A2F-A0BB-DABDA346BC46}" srcOrd="12" destOrd="0" presId="urn:microsoft.com/office/officeart/2005/8/layout/default"/>
    <dgm:cxn modelId="{A8410DE5-6AD7-487B-A1DF-49EDEDFCE133}" type="presParOf" srcId="{17BEFD8C-B803-4390-899B-AD423BBDBDFA}" destId="{9EC8BB48-F10C-4F17-981D-10633AE1F966}" srcOrd="13" destOrd="0" presId="urn:microsoft.com/office/officeart/2005/8/layout/default"/>
    <dgm:cxn modelId="{ABAC448D-231C-49EE-A119-F57B47ED06BE}" type="presParOf" srcId="{17BEFD8C-B803-4390-899B-AD423BBDBDFA}" destId="{50C39C2D-90D0-498F-B270-93DB1C4E5F5F}" srcOrd="14" destOrd="0" presId="urn:microsoft.com/office/officeart/2005/8/layout/default"/>
    <dgm:cxn modelId="{BE05EFAB-C640-4D3F-866B-683D0EA65FE5}" type="presParOf" srcId="{17BEFD8C-B803-4390-899B-AD423BBDBDFA}" destId="{31321514-919F-4803-B229-564F8746CE6A}" srcOrd="15" destOrd="0" presId="urn:microsoft.com/office/officeart/2005/8/layout/default"/>
    <dgm:cxn modelId="{422CE1DD-B7FD-4557-A801-CB5C00E367D7}" type="presParOf" srcId="{17BEFD8C-B803-4390-899B-AD423BBDBDFA}" destId="{98C6791D-789C-43BA-A5F1-06AF40837036}" srcOrd="16" destOrd="0" presId="urn:microsoft.com/office/officeart/2005/8/layout/default"/>
    <dgm:cxn modelId="{BDE7033B-9255-4099-AB52-EC38E15F27E0}" type="presParOf" srcId="{17BEFD8C-B803-4390-899B-AD423BBDBDFA}" destId="{20892B4B-DF84-4E64-8B6F-A7B220F9CF8F}" srcOrd="17" destOrd="0" presId="urn:microsoft.com/office/officeart/2005/8/layout/default"/>
    <dgm:cxn modelId="{E0E6E8E1-610D-4335-99C5-2D41FCDAD09D}" type="presParOf" srcId="{17BEFD8C-B803-4390-899B-AD423BBDBDFA}" destId="{FB121D8D-1D27-417B-ADBA-0B3A49807196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7A7160-E2C1-4883-BB40-23275AE98288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620555D-F347-4F54-B787-684639AC46C9}">
      <dgm:prSet/>
      <dgm:spPr/>
      <dgm:t>
        <a:bodyPr/>
        <a:lstStyle/>
        <a:p>
          <a:r>
            <a:rPr lang="tr-TR" b="1" dirty="0" err="1"/>
            <a:t>Polimyozit</a:t>
          </a:r>
          <a:r>
            <a:rPr lang="tr-TR" b="1" dirty="0"/>
            <a:t> (PM), sistemik lupus eritematozus (SLE) ve sistemik sklerozda (</a:t>
          </a:r>
          <a:r>
            <a:rPr lang="tr-TR" b="1" dirty="0" err="1"/>
            <a:t>SSc</a:t>
          </a:r>
          <a:r>
            <a:rPr lang="tr-TR" b="1" dirty="0"/>
            <a:t>) görülen klinik özelliklerin kombinasyonudur.</a:t>
          </a:r>
          <a:endParaRPr lang="en-US" dirty="0"/>
        </a:p>
      </dgm:t>
    </dgm:pt>
    <dgm:pt modelId="{80118ACA-0E24-4A6B-A46D-5A228F1A1C2C}" type="parTrans" cxnId="{1FE654AA-4A25-40C2-9D0E-A2A80F49BCB3}">
      <dgm:prSet/>
      <dgm:spPr/>
      <dgm:t>
        <a:bodyPr/>
        <a:lstStyle/>
        <a:p>
          <a:endParaRPr lang="en-US"/>
        </a:p>
      </dgm:t>
    </dgm:pt>
    <dgm:pt modelId="{68EE6979-6B39-430C-A4A2-328A753B70CA}" type="sibTrans" cxnId="{1FE654AA-4A25-40C2-9D0E-A2A80F49BCB3}">
      <dgm:prSet/>
      <dgm:spPr/>
      <dgm:t>
        <a:bodyPr/>
        <a:lstStyle/>
        <a:p>
          <a:endParaRPr lang="en-US"/>
        </a:p>
      </dgm:t>
    </dgm:pt>
    <dgm:pt modelId="{257280E1-AE84-44B7-A678-C7F6CBDC3AAF}">
      <dgm:prSet/>
      <dgm:spPr/>
      <dgm:t>
        <a:bodyPr/>
        <a:lstStyle/>
        <a:p>
          <a:r>
            <a:rPr lang="tr-TR" b="1" dirty="0"/>
            <a:t>Yüksek </a:t>
          </a:r>
          <a:r>
            <a:rPr lang="tr-TR" b="1" dirty="0" err="1"/>
            <a:t>titrede</a:t>
          </a:r>
          <a:r>
            <a:rPr lang="tr-TR" b="1" dirty="0"/>
            <a:t> anti-U1 </a:t>
          </a:r>
          <a:r>
            <a:rPr lang="tr-TR" b="1" dirty="0" err="1"/>
            <a:t>ribonükleoprotein</a:t>
          </a:r>
          <a:r>
            <a:rPr lang="tr-TR" b="1" dirty="0"/>
            <a:t> antikorlar (RNP)</a:t>
          </a:r>
          <a:endParaRPr lang="en-US" dirty="0"/>
        </a:p>
      </dgm:t>
    </dgm:pt>
    <dgm:pt modelId="{1B8A1DAB-47E9-4C9A-8099-031986ECFD63}" type="parTrans" cxnId="{B6C10F38-A87F-404B-AAFE-1B61ACD47691}">
      <dgm:prSet/>
      <dgm:spPr/>
      <dgm:t>
        <a:bodyPr/>
        <a:lstStyle/>
        <a:p>
          <a:endParaRPr lang="en-US"/>
        </a:p>
      </dgm:t>
    </dgm:pt>
    <dgm:pt modelId="{4210757D-1B81-4018-ACD0-2C9D4374F32B}" type="sibTrans" cxnId="{B6C10F38-A87F-404B-AAFE-1B61ACD47691}">
      <dgm:prSet/>
      <dgm:spPr/>
      <dgm:t>
        <a:bodyPr/>
        <a:lstStyle/>
        <a:p>
          <a:endParaRPr lang="en-US"/>
        </a:p>
      </dgm:t>
    </dgm:pt>
    <dgm:pt modelId="{15F9783E-BFCB-4326-91B9-7A97E982E6E2}">
      <dgm:prSet/>
      <dgm:spPr/>
      <dgm:t>
        <a:bodyPr/>
        <a:lstStyle/>
        <a:p>
          <a:r>
            <a:rPr lang="tr-TR" b="1" dirty="0" err="1"/>
            <a:t>Prognozu</a:t>
          </a:r>
          <a:r>
            <a:rPr lang="tr-TR" b="1" dirty="0"/>
            <a:t> </a:t>
          </a:r>
          <a:r>
            <a:rPr lang="tr-TR" b="1" dirty="0" err="1"/>
            <a:t>SLE’den</a:t>
          </a:r>
          <a:r>
            <a:rPr lang="tr-TR" b="1" dirty="0"/>
            <a:t> daha iyi. Santral sinir sistemi tutulumu ve proliferatif GN daha az görülür.</a:t>
          </a:r>
          <a:endParaRPr lang="en-US" dirty="0"/>
        </a:p>
      </dgm:t>
    </dgm:pt>
    <dgm:pt modelId="{B3655798-8ABB-474F-A10E-0FA020AB6093}" type="parTrans" cxnId="{9E78D7A4-68FD-4C5A-BB63-81C3C9340B5C}">
      <dgm:prSet/>
      <dgm:spPr/>
      <dgm:t>
        <a:bodyPr/>
        <a:lstStyle/>
        <a:p>
          <a:endParaRPr lang="en-US"/>
        </a:p>
      </dgm:t>
    </dgm:pt>
    <dgm:pt modelId="{CD64F8B6-D237-4FDD-8411-B522F9BE3505}" type="sibTrans" cxnId="{9E78D7A4-68FD-4C5A-BB63-81C3C9340B5C}">
      <dgm:prSet/>
      <dgm:spPr/>
      <dgm:t>
        <a:bodyPr/>
        <a:lstStyle/>
        <a:p>
          <a:endParaRPr lang="en-US"/>
        </a:p>
      </dgm:t>
    </dgm:pt>
    <dgm:pt modelId="{6E742128-44F1-4938-BB27-53F5603EA546}">
      <dgm:prSet/>
      <dgm:spPr/>
      <dgm:t>
        <a:bodyPr/>
        <a:lstStyle/>
        <a:p>
          <a:r>
            <a:rPr lang="tr-TR" b="1"/>
            <a:t>Daha şiddetli artrit, sinsi pulmoner HT gelişir.</a:t>
          </a:r>
          <a:endParaRPr lang="en-US"/>
        </a:p>
      </dgm:t>
    </dgm:pt>
    <dgm:pt modelId="{42C22EBF-12E7-4059-8882-A9ED6D71456E}" type="parTrans" cxnId="{1BED6E9E-BD1B-48FF-9FCD-AA44BCDB91B0}">
      <dgm:prSet/>
      <dgm:spPr/>
      <dgm:t>
        <a:bodyPr/>
        <a:lstStyle/>
        <a:p>
          <a:endParaRPr lang="en-US"/>
        </a:p>
      </dgm:t>
    </dgm:pt>
    <dgm:pt modelId="{A58FC36B-D81F-4407-AB7F-41508B45D0FB}" type="sibTrans" cxnId="{1BED6E9E-BD1B-48FF-9FCD-AA44BCDB91B0}">
      <dgm:prSet/>
      <dgm:spPr/>
      <dgm:t>
        <a:bodyPr/>
        <a:lstStyle/>
        <a:p>
          <a:endParaRPr lang="en-US"/>
        </a:p>
      </dgm:t>
    </dgm:pt>
    <dgm:pt modelId="{97F9C0D9-8148-40E1-95F4-4B3CF39FB19E}">
      <dgm:prSet/>
      <dgm:spPr/>
      <dgm:t>
        <a:bodyPr/>
        <a:lstStyle/>
        <a:p>
          <a:r>
            <a:rPr lang="tr-TR" b="1"/>
            <a:t>Kadınlarda daha fazla gözükür.</a:t>
          </a:r>
          <a:endParaRPr lang="en-US"/>
        </a:p>
      </dgm:t>
    </dgm:pt>
    <dgm:pt modelId="{B1A4B3E0-787F-4A67-BDA3-79530F20DDD8}" type="parTrans" cxnId="{7F3D9D9A-6B8C-4FB6-B4CB-F41A55633BEF}">
      <dgm:prSet/>
      <dgm:spPr/>
      <dgm:t>
        <a:bodyPr/>
        <a:lstStyle/>
        <a:p>
          <a:endParaRPr lang="en-US"/>
        </a:p>
      </dgm:t>
    </dgm:pt>
    <dgm:pt modelId="{BBD6C887-25D7-4FB8-8437-141ED2283818}" type="sibTrans" cxnId="{7F3D9D9A-6B8C-4FB6-B4CB-F41A55633BEF}">
      <dgm:prSet/>
      <dgm:spPr/>
      <dgm:t>
        <a:bodyPr/>
        <a:lstStyle/>
        <a:p>
          <a:endParaRPr lang="en-US"/>
        </a:p>
      </dgm:t>
    </dgm:pt>
    <dgm:pt modelId="{66B6589C-7402-46F8-9D7B-DA23909091D1}">
      <dgm:prSet/>
      <dgm:spPr/>
      <dgm:t>
        <a:bodyPr/>
        <a:lstStyle/>
        <a:p>
          <a:r>
            <a:rPr lang="tr-TR" b="1"/>
            <a:t>İnsidansı: 1.9/100.000/yıllık</a:t>
          </a:r>
          <a:endParaRPr lang="en-US"/>
        </a:p>
      </dgm:t>
    </dgm:pt>
    <dgm:pt modelId="{4DB7360D-2455-4715-95DC-0D42A2CD4994}" type="parTrans" cxnId="{536FDB61-40F7-45CF-B3A5-B3F0040D1455}">
      <dgm:prSet/>
      <dgm:spPr/>
      <dgm:t>
        <a:bodyPr/>
        <a:lstStyle/>
        <a:p>
          <a:endParaRPr lang="en-US"/>
        </a:p>
      </dgm:t>
    </dgm:pt>
    <dgm:pt modelId="{FC464A34-8E9C-43D6-8C0F-E6FCBE7C6E9B}" type="sibTrans" cxnId="{536FDB61-40F7-45CF-B3A5-B3F0040D1455}">
      <dgm:prSet/>
      <dgm:spPr/>
      <dgm:t>
        <a:bodyPr/>
        <a:lstStyle/>
        <a:p>
          <a:endParaRPr lang="en-US"/>
        </a:p>
      </dgm:t>
    </dgm:pt>
    <dgm:pt modelId="{21A52FEF-7C23-49AB-A09B-698ED6ABF08A}">
      <dgm:prSet/>
      <dgm:spPr/>
      <dgm:t>
        <a:bodyPr/>
        <a:lstStyle/>
        <a:p>
          <a:r>
            <a:rPr lang="tr-TR" b="1"/>
            <a:t>Tedavi organ tutulumuna göre yapılır.</a:t>
          </a:r>
          <a:endParaRPr lang="en-US"/>
        </a:p>
      </dgm:t>
    </dgm:pt>
    <dgm:pt modelId="{AA3582F8-12FE-4E6D-953A-9F21C45C96FA}" type="parTrans" cxnId="{B46A3AB3-209D-4520-BDAB-0C176B85FD74}">
      <dgm:prSet/>
      <dgm:spPr/>
      <dgm:t>
        <a:bodyPr/>
        <a:lstStyle/>
        <a:p>
          <a:endParaRPr lang="en-US"/>
        </a:p>
      </dgm:t>
    </dgm:pt>
    <dgm:pt modelId="{72B11AF1-F434-4F61-86CF-8FA944A04DB7}" type="sibTrans" cxnId="{B46A3AB3-209D-4520-BDAB-0C176B85FD74}">
      <dgm:prSet/>
      <dgm:spPr/>
      <dgm:t>
        <a:bodyPr/>
        <a:lstStyle/>
        <a:p>
          <a:endParaRPr lang="en-US"/>
        </a:p>
      </dgm:t>
    </dgm:pt>
    <dgm:pt modelId="{DF15450E-903B-4D8E-BF6B-1C5168CFBF0E}" type="pres">
      <dgm:prSet presAssocID="{927A7160-E2C1-4883-BB40-23275AE98288}" presName="vert0" presStyleCnt="0">
        <dgm:presLayoutVars>
          <dgm:dir/>
          <dgm:animOne val="branch"/>
          <dgm:animLvl val="lvl"/>
        </dgm:presLayoutVars>
      </dgm:prSet>
      <dgm:spPr/>
    </dgm:pt>
    <dgm:pt modelId="{1AAC6B29-3F79-40A1-A76F-266F01CFA316}" type="pres">
      <dgm:prSet presAssocID="{F620555D-F347-4F54-B787-684639AC46C9}" presName="thickLine" presStyleLbl="alignNode1" presStyleIdx="0" presStyleCnt="7"/>
      <dgm:spPr/>
    </dgm:pt>
    <dgm:pt modelId="{BA9A8CBA-7A79-4E12-AEF5-AECC4B30379D}" type="pres">
      <dgm:prSet presAssocID="{F620555D-F347-4F54-B787-684639AC46C9}" presName="horz1" presStyleCnt="0"/>
      <dgm:spPr/>
    </dgm:pt>
    <dgm:pt modelId="{880F7D24-7622-40D1-A309-E729A863F9D6}" type="pres">
      <dgm:prSet presAssocID="{F620555D-F347-4F54-B787-684639AC46C9}" presName="tx1" presStyleLbl="revTx" presStyleIdx="0" presStyleCnt="7"/>
      <dgm:spPr/>
    </dgm:pt>
    <dgm:pt modelId="{B9FEEC31-216B-4009-B89E-0FC217007B7C}" type="pres">
      <dgm:prSet presAssocID="{F620555D-F347-4F54-B787-684639AC46C9}" presName="vert1" presStyleCnt="0"/>
      <dgm:spPr/>
    </dgm:pt>
    <dgm:pt modelId="{F10FF78A-508F-456C-B9EE-4F30183B0023}" type="pres">
      <dgm:prSet presAssocID="{257280E1-AE84-44B7-A678-C7F6CBDC3AAF}" presName="thickLine" presStyleLbl="alignNode1" presStyleIdx="1" presStyleCnt="7"/>
      <dgm:spPr/>
    </dgm:pt>
    <dgm:pt modelId="{6D97E457-FB66-4148-BE9E-90CC60F2D2C3}" type="pres">
      <dgm:prSet presAssocID="{257280E1-AE84-44B7-A678-C7F6CBDC3AAF}" presName="horz1" presStyleCnt="0"/>
      <dgm:spPr/>
    </dgm:pt>
    <dgm:pt modelId="{235FC870-FA19-4ACE-807E-813F72BA9CC4}" type="pres">
      <dgm:prSet presAssocID="{257280E1-AE84-44B7-A678-C7F6CBDC3AAF}" presName="tx1" presStyleLbl="revTx" presStyleIdx="1" presStyleCnt="7"/>
      <dgm:spPr/>
    </dgm:pt>
    <dgm:pt modelId="{1A55B805-0410-4B5E-B864-3EFD31DCD975}" type="pres">
      <dgm:prSet presAssocID="{257280E1-AE84-44B7-A678-C7F6CBDC3AAF}" presName="vert1" presStyleCnt="0"/>
      <dgm:spPr/>
    </dgm:pt>
    <dgm:pt modelId="{84485EC1-7FBC-4051-9AF9-8AD7AA2F3031}" type="pres">
      <dgm:prSet presAssocID="{15F9783E-BFCB-4326-91B9-7A97E982E6E2}" presName="thickLine" presStyleLbl="alignNode1" presStyleIdx="2" presStyleCnt="7"/>
      <dgm:spPr/>
    </dgm:pt>
    <dgm:pt modelId="{2C2660C2-F288-4498-A611-D2D1BC2FD6FB}" type="pres">
      <dgm:prSet presAssocID="{15F9783E-BFCB-4326-91B9-7A97E982E6E2}" presName="horz1" presStyleCnt="0"/>
      <dgm:spPr/>
    </dgm:pt>
    <dgm:pt modelId="{52F291F1-A7AF-4AA9-A1E9-611C3AEF182C}" type="pres">
      <dgm:prSet presAssocID="{15F9783E-BFCB-4326-91B9-7A97E982E6E2}" presName="tx1" presStyleLbl="revTx" presStyleIdx="2" presStyleCnt="7"/>
      <dgm:spPr/>
    </dgm:pt>
    <dgm:pt modelId="{DFF40582-D095-4CC7-8231-7607B97F780F}" type="pres">
      <dgm:prSet presAssocID="{15F9783E-BFCB-4326-91B9-7A97E982E6E2}" presName="vert1" presStyleCnt="0"/>
      <dgm:spPr/>
    </dgm:pt>
    <dgm:pt modelId="{B898AD52-A0A3-4F83-899C-EA10C1194863}" type="pres">
      <dgm:prSet presAssocID="{6E742128-44F1-4938-BB27-53F5603EA546}" presName="thickLine" presStyleLbl="alignNode1" presStyleIdx="3" presStyleCnt="7"/>
      <dgm:spPr/>
    </dgm:pt>
    <dgm:pt modelId="{D7EEF981-1A0E-4E20-A4B2-4281E941B861}" type="pres">
      <dgm:prSet presAssocID="{6E742128-44F1-4938-BB27-53F5603EA546}" presName="horz1" presStyleCnt="0"/>
      <dgm:spPr/>
    </dgm:pt>
    <dgm:pt modelId="{B4ADBAC8-E968-4898-AA5E-35A2BD089ACE}" type="pres">
      <dgm:prSet presAssocID="{6E742128-44F1-4938-BB27-53F5603EA546}" presName="tx1" presStyleLbl="revTx" presStyleIdx="3" presStyleCnt="7"/>
      <dgm:spPr/>
    </dgm:pt>
    <dgm:pt modelId="{033FF87D-6346-4900-8B02-3EE0A37F36A8}" type="pres">
      <dgm:prSet presAssocID="{6E742128-44F1-4938-BB27-53F5603EA546}" presName="vert1" presStyleCnt="0"/>
      <dgm:spPr/>
    </dgm:pt>
    <dgm:pt modelId="{FC89BE39-BA8E-4A17-9562-1EEEBB5EDD62}" type="pres">
      <dgm:prSet presAssocID="{97F9C0D9-8148-40E1-95F4-4B3CF39FB19E}" presName="thickLine" presStyleLbl="alignNode1" presStyleIdx="4" presStyleCnt="7"/>
      <dgm:spPr/>
    </dgm:pt>
    <dgm:pt modelId="{27F70CD3-B6C9-4A77-A12C-4A0331E76E88}" type="pres">
      <dgm:prSet presAssocID="{97F9C0D9-8148-40E1-95F4-4B3CF39FB19E}" presName="horz1" presStyleCnt="0"/>
      <dgm:spPr/>
    </dgm:pt>
    <dgm:pt modelId="{4DAA0020-991B-4D50-A6FB-BD798635792A}" type="pres">
      <dgm:prSet presAssocID="{97F9C0D9-8148-40E1-95F4-4B3CF39FB19E}" presName="tx1" presStyleLbl="revTx" presStyleIdx="4" presStyleCnt="7"/>
      <dgm:spPr/>
    </dgm:pt>
    <dgm:pt modelId="{2A7F9C7C-F6E1-41BC-8F2D-547EBB45C324}" type="pres">
      <dgm:prSet presAssocID="{97F9C0D9-8148-40E1-95F4-4B3CF39FB19E}" presName="vert1" presStyleCnt="0"/>
      <dgm:spPr/>
    </dgm:pt>
    <dgm:pt modelId="{7E514F06-8EE4-453E-AEDA-47B6A855C5A7}" type="pres">
      <dgm:prSet presAssocID="{66B6589C-7402-46F8-9D7B-DA23909091D1}" presName="thickLine" presStyleLbl="alignNode1" presStyleIdx="5" presStyleCnt="7"/>
      <dgm:spPr/>
    </dgm:pt>
    <dgm:pt modelId="{2C626D93-E053-44BA-B169-BDFC78D9A016}" type="pres">
      <dgm:prSet presAssocID="{66B6589C-7402-46F8-9D7B-DA23909091D1}" presName="horz1" presStyleCnt="0"/>
      <dgm:spPr/>
    </dgm:pt>
    <dgm:pt modelId="{D08C077A-1C37-4CE4-B6AD-2C15BE9615C7}" type="pres">
      <dgm:prSet presAssocID="{66B6589C-7402-46F8-9D7B-DA23909091D1}" presName="tx1" presStyleLbl="revTx" presStyleIdx="5" presStyleCnt="7"/>
      <dgm:spPr/>
    </dgm:pt>
    <dgm:pt modelId="{AE4C361A-1B6C-4A4D-B023-48A7AE8EDBA8}" type="pres">
      <dgm:prSet presAssocID="{66B6589C-7402-46F8-9D7B-DA23909091D1}" presName="vert1" presStyleCnt="0"/>
      <dgm:spPr/>
    </dgm:pt>
    <dgm:pt modelId="{31BD2094-18EE-47AB-BDBC-FA6502F20495}" type="pres">
      <dgm:prSet presAssocID="{21A52FEF-7C23-49AB-A09B-698ED6ABF08A}" presName="thickLine" presStyleLbl="alignNode1" presStyleIdx="6" presStyleCnt="7"/>
      <dgm:spPr/>
    </dgm:pt>
    <dgm:pt modelId="{261FFAF8-254C-4FDC-9024-D11C302289ED}" type="pres">
      <dgm:prSet presAssocID="{21A52FEF-7C23-49AB-A09B-698ED6ABF08A}" presName="horz1" presStyleCnt="0"/>
      <dgm:spPr/>
    </dgm:pt>
    <dgm:pt modelId="{8C774687-BCE8-44B5-A4DE-5ABF0C33DE55}" type="pres">
      <dgm:prSet presAssocID="{21A52FEF-7C23-49AB-A09B-698ED6ABF08A}" presName="tx1" presStyleLbl="revTx" presStyleIdx="6" presStyleCnt="7"/>
      <dgm:spPr/>
    </dgm:pt>
    <dgm:pt modelId="{849CD303-6327-477C-B8CD-5A2C35B4C76B}" type="pres">
      <dgm:prSet presAssocID="{21A52FEF-7C23-49AB-A09B-698ED6ABF08A}" presName="vert1" presStyleCnt="0"/>
      <dgm:spPr/>
    </dgm:pt>
  </dgm:ptLst>
  <dgm:cxnLst>
    <dgm:cxn modelId="{C8FB1919-1752-4A0D-AB50-CA59621C015E}" type="presOf" srcId="{97F9C0D9-8148-40E1-95F4-4B3CF39FB19E}" destId="{4DAA0020-991B-4D50-A6FB-BD798635792A}" srcOrd="0" destOrd="0" presId="urn:microsoft.com/office/officeart/2008/layout/LinedList"/>
    <dgm:cxn modelId="{1466242D-0F71-44CB-B194-613BF24FDA44}" type="presOf" srcId="{F620555D-F347-4F54-B787-684639AC46C9}" destId="{880F7D24-7622-40D1-A309-E729A863F9D6}" srcOrd="0" destOrd="0" presId="urn:microsoft.com/office/officeart/2008/layout/LinedList"/>
    <dgm:cxn modelId="{CD314E31-784B-4466-9EB5-15FA958F66C6}" type="presOf" srcId="{6E742128-44F1-4938-BB27-53F5603EA546}" destId="{B4ADBAC8-E968-4898-AA5E-35A2BD089ACE}" srcOrd="0" destOrd="0" presId="urn:microsoft.com/office/officeart/2008/layout/LinedList"/>
    <dgm:cxn modelId="{B6C10F38-A87F-404B-AAFE-1B61ACD47691}" srcId="{927A7160-E2C1-4883-BB40-23275AE98288}" destId="{257280E1-AE84-44B7-A678-C7F6CBDC3AAF}" srcOrd="1" destOrd="0" parTransId="{1B8A1DAB-47E9-4C9A-8099-031986ECFD63}" sibTransId="{4210757D-1B81-4018-ACD0-2C9D4374F32B}"/>
    <dgm:cxn modelId="{536FDB61-40F7-45CF-B3A5-B3F0040D1455}" srcId="{927A7160-E2C1-4883-BB40-23275AE98288}" destId="{66B6589C-7402-46F8-9D7B-DA23909091D1}" srcOrd="5" destOrd="0" parTransId="{4DB7360D-2455-4715-95DC-0D42A2CD4994}" sibTransId="{FC464A34-8E9C-43D6-8C0F-E6FCBE7C6E9B}"/>
    <dgm:cxn modelId="{C1AA6665-AE18-4F4D-812D-698CA0B8C68C}" type="presOf" srcId="{257280E1-AE84-44B7-A678-C7F6CBDC3AAF}" destId="{235FC870-FA19-4ACE-807E-813F72BA9CC4}" srcOrd="0" destOrd="0" presId="urn:microsoft.com/office/officeart/2008/layout/LinedList"/>
    <dgm:cxn modelId="{7F3D9D9A-6B8C-4FB6-B4CB-F41A55633BEF}" srcId="{927A7160-E2C1-4883-BB40-23275AE98288}" destId="{97F9C0D9-8148-40E1-95F4-4B3CF39FB19E}" srcOrd="4" destOrd="0" parTransId="{B1A4B3E0-787F-4A67-BDA3-79530F20DDD8}" sibTransId="{BBD6C887-25D7-4FB8-8437-141ED2283818}"/>
    <dgm:cxn modelId="{1BED6E9E-BD1B-48FF-9FCD-AA44BCDB91B0}" srcId="{927A7160-E2C1-4883-BB40-23275AE98288}" destId="{6E742128-44F1-4938-BB27-53F5603EA546}" srcOrd="3" destOrd="0" parTransId="{42C22EBF-12E7-4059-8882-A9ED6D71456E}" sibTransId="{A58FC36B-D81F-4407-AB7F-41508B45D0FB}"/>
    <dgm:cxn modelId="{80EEDCA0-6892-415D-BA9D-39D56AC25E8B}" type="presOf" srcId="{66B6589C-7402-46F8-9D7B-DA23909091D1}" destId="{D08C077A-1C37-4CE4-B6AD-2C15BE9615C7}" srcOrd="0" destOrd="0" presId="urn:microsoft.com/office/officeart/2008/layout/LinedList"/>
    <dgm:cxn modelId="{9E78D7A4-68FD-4C5A-BB63-81C3C9340B5C}" srcId="{927A7160-E2C1-4883-BB40-23275AE98288}" destId="{15F9783E-BFCB-4326-91B9-7A97E982E6E2}" srcOrd="2" destOrd="0" parTransId="{B3655798-8ABB-474F-A10E-0FA020AB6093}" sibTransId="{CD64F8B6-D237-4FDD-8411-B522F9BE3505}"/>
    <dgm:cxn modelId="{1FE654AA-4A25-40C2-9D0E-A2A80F49BCB3}" srcId="{927A7160-E2C1-4883-BB40-23275AE98288}" destId="{F620555D-F347-4F54-B787-684639AC46C9}" srcOrd="0" destOrd="0" parTransId="{80118ACA-0E24-4A6B-A46D-5A228F1A1C2C}" sibTransId="{68EE6979-6B39-430C-A4A2-328A753B70CA}"/>
    <dgm:cxn modelId="{B46A3AB3-209D-4520-BDAB-0C176B85FD74}" srcId="{927A7160-E2C1-4883-BB40-23275AE98288}" destId="{21A52FEF-7C23-49AB-A09B-698ED6ABF08A}" srcOrd="6" destOrd="0" parTransId="{AA3582F8-12FE-4E6D-953A-9F21C45C96FA}" sibTransId="{72B11AF1-F434-4F61-86CF-8FA944A04DB7}"/>
    <dgm:cxn modelId="{953DAFCB-A42C-4D39-943E-BFF351D8B0D4}" type="presOf" srcId="{21A52FEF-7C23-49AB-A09B-698ED6ABF08A}" destId="{8C774687-BCE8-44B5-A4DE-5ABF0C33DE55}" srcOrd="0" destOrd="0" presId="urn:microsoft.com/office/officeart/2008/layout/LinedList"/>
    <dgm:cxn modelId="{437476CE-DC29-4844-8F95-7437169EF6FA}" type="presOf" srcId="{927A7160-E2C1-4883-BB40-23275AE98288}" destId="{DF15450E-903B-4D8E-BF6B-1C5168CFBF0E}" srcOrd="0" destOrd="0" presId="urn:microsoft.com/office/officeart/2008/layout/LinedList"/>
    <dgm:cxn modelId="{AB5FEDE0-19D5-4E68-978F-0BE6E4E720E9}" type="presOf" srcId="{15F9783E-BFCB-4326-91B9-7A97E982E6E2}" destId="{52F291F1-A7AF-4AA9-A1E9-611C3AEF182C}" srcOrd="0" destOrd="0" presId="urn:microsoft.com/office/officeart/2008/layout/LinedList"/>
    <dgm:cxn modelId="{4374A7A5-D53E-4E01-A759-35C9B1EBE102}" type="presParOf" srcId="{DF15450E-903B-4D8E-BF6B-1C5168CFBF0E}" destId="{1AAC6B29-3F79-40A1-A76F-266F01CFA316}" srcOrd="0" destOrd="0" presId="urn:microsoft.com/office/officeart/2008/layout/LinedList"/>
    <dgm:cxn modelId="{94620DB3-78D8-4511-9E02-E22DF759B3A3}" type="presParOf" srcId="{DF15450E-903B-4D8E-BF6B-1C5168CFBF0E}" destId="{BA9A8CBA-7A79-4E12-AEF5-AECC4B30379D}" srcOrd="1" destOrd="0" presId="urn:microsoft.com/office/officeart/2008/layout/LinedList"/>
    <dgm:cxn modelId="{D1D00BAA-B1A2-4C22-AB34-15F161823A44}" type="presParOf" srcId="{BA9A8CBA-7A79-4E12-AEF5-AECC4B30379D}" destId="{880F7D24-7622-40D1-A309-E729A863F9D6}" srcOrd="0" destOrd="0" presId="urn:microsoft.com/office/officeart/2008/layout/LinedList"/>
    <dgm:cxn modelId="{7BAE96E5-24E6-4B4F-8B22-85E4EF57268B}" type="presParOf" srcId="{BA9A8CBA-7A79-4E12-AEF5-AECC4B30379D}" destId="{B9FEEC31-216B-4009-B89E-0FC217007B7C}" srcOrd="1" destOrd="0" presId="urn:microsoft.com/office/officeart/2008/layout/LinedList"/>
    <dgm:cxn modelId="{546F34D8-7533-47E8-A91F-2C7BA5508C11}" type="presParOf" srcId="{DF15450E-903B-4D8E-BF6B-1C5168CFBF0E}" destId="{F10FF78A-508F-456C-B9EE-4F30183B0023}" srcOrd="2" destOrd="0" presId="urn:microsoft.com/office/officeart/2008/layout/LinedList"/>
    <dgm:cxn modelId="{B3E9BB64-FFE4-4121-AC09-4888DF8F9D2E}" type="presParOf" srcId="{DF15450E-903B-4D8E-BF6B-1C5168CFBF0E}" destId="{6D97E457-FB66-4148-BE9E-90CC60F2D2C3}" srcOrd="3" destOrd="0" presId="urn:microsoft.com/office/officeart/2008/layout/LinedList"/>
    <dgm:cxn modelId="{AB31B3E1-A63F-4245-A3EE-CA061CCF5CCF}" type="presParOf" srcId="{6D97E457-FB66-4148-BE9E-90CC60F2D2C3}" destId="{235FC870-FA19-4ACE-807E-813F72BA9CC4}" srcOrd="0" destOrd="0" presId="urn:microsoft.com/office/officeart/2008/layout/LinedList"/>
    <dgm:cxn modelId="{D5AFF445-98DD-487F-932E-4FF38A937195}" type="presParOf" srcId="{6D97E457-FB66-4148-BE9E-90CC60F2D2C3}" destId="{1A55B805-0410-4B5E-B864-3EFD31DCD975}" srcOrd="1" destOrd="0" presId="urn:microsoft.com/office/officeart/2008/layout/LinedList"/>
    <dgm:cxn modelId="{2FFCFAFF-9C2A-4CEB-BF30-AD840B8262AC}" type="presParOf" srcId="{DF15450E-903B-4D8E-BF6B-1C5168CFBF0E}" destId="{84485EC1-7FBC-4051-9AF9-8AD7AA2F3031}" srcOrd="4" destOrd="0" presId="urn:microsoft.com/office/officeart/2008/layout/LinedList"/>
    <dgm:cxn modelId="{40B44064-1CD9-46D9-9579-8E394BAEC8AC}" type="presParOf" srcId="{DF15450E-903B-4D8E-BF6B-1C5168CFBF0E}" destId="{2C2660C2-F288-4498-A611-D2D1BC2FD6FB}" srcOrd="5" destOrd="0" presId="urn:microsoft.com/office/officeart/2008/layout/LinedList"/>
    <dgm:cxn modelId="{4F62BA13-E45F-4A2D-9B93-E805E58BF9DF}" type="presParOf" srcId="{2C2660C2-F288-4498-A611-D2D1BC2FD6FB}" destId="{52F291F1-A7AF-4AA9-A1E9-611C3AEF182C}" srcOrd="0" destOrd="0" presId="urn:microsoft.com/office/officeart/2008/layout/LinedList"/>
    <dgm:cxn modelId="{50F1EB24-8552-4A34-97A5-0806E62A1F1D}" type="presParOf" srcId="{2C2660C2-F288-4498-A611-D2D1BC2FD6FB}" destId="{DFF40582-D095-4CC7-8231-7607B97F780F}" srcOrd="1" destOrd="0" presId="urn:microsoft.com/office/officeart/2008/layout/LinedList"/>
    <dgm:cxn modelId="{7F757372-D570-45F7-9254-E315BB3E6DC9}" type="presParOf" srcId="{DF15450E-903B-4D8E-BF6B-1C5168CFBF0E}" destId="{B898AD52-A0A3-4F83-899C-EA10C1194863}" srcOrd="6" destOrd="0" presId="urn:microsoft.com/office/officeart/2008/layout/LinedList"/>
    <dgm:cxn modelId="{CA9FFB12-1764-4B8D-BC95-13ACBF8EE0B1}" type="presParOf" srcId="{DF15450E-903B-4D8E-BF6B-1C5168CFBF0E}" destId="{D7EEF981-1A0E-4E20-A4B2-4281E941B861}" srcOrd="7" destOrd="0" presId="urn:microsoft.com/office/officeart/2008/layout/LinedList"/>
    <dgm:cxn modelId="{46EC84EE-CAEB-48F3-8C49-45B997C2BBDC}" type="presParOf" srcId="{D7EEF981-1A0E-4E20-A4B2-4281E941B861}" destId="{B4ADBAC8-E968-4898-AA5E-35A2BD089ACE}" srcOrd="0" destOrd="0" presId="urn:microsoft.com/office/officeart/2008/layout/LinedList"/>
    <dgm:cxn modelId="{590FABF9-49DA-4FF3-92FE-F3BACF8DD38F}" type="presParOf" srcId="{D7EEF981-1A0E-4E20-A4B2-4281E941B861}" destId="{033FF87D-6346-4900-8B02-3EE0A37F36A8}" srcOrd="1" destOrd="0" presId="urn:microsoft.com/office/officeart/2008/layout/LinedList"/>
    <dgm:cxn modelId="{DC5221DC-103C-4DA1-90CF-0776F8988EFD}" type="presParOf" srcId="{DF15450E-903B-4D8E-BF6B-1C5168CFBF0E}" destId="{FC89BE39-BA8E-4A17-9562-1EEEBB5EDD62}" srcOrd="8" destOrd="0" presId="urn:microsoft.com/office/officeart/2008/layout/LinedList"/>
    <dgm:cxn modelId="{B6F06514-16B0-4C7C-8AC7-64E162AE2E26}" type="presParOf" srcId="{DF15450E-903B-4D8E-BF6B-1C5168CFBF0E}" destId="{27F70CD3-B6C9-4A77-A12C-4A0331E76E88}" srcOrd="9" destOrd="0" presId="urn:microsoft.com/office/officeart/2008/layout/LinedList"/>
    <dgm:cxn modelId="{F264B3AA-09D0-4609-802A-031F0F8D7B70}" type="presParOf" srcId="{27F70CD3-B6C9-4A77-A12C-4A0331E76E88}" destId="{4DAA0020-991B-4D50-A6FB-BD798635792A}" srcOrd="0" destOrd="0" presId="urn:microsoft.com/office/officeart/2008/layout/LinedList"/>
    <dgm:cxn modelId="{31E6DBD3-BD61-433F-8B47-54794ED2EA98}" type="presParOf" srcId="{27F70CD3-B6C9-4A77-A12C-4A0331E76E88}" destId="{2A7F9C7C-F6E1-41BC-8F2D-547EBB45C324}" srcOrd="1" destOrd="0" presId="urn:microsoft.com/office/officeart/2008/layout/LinedList"/>
    <dgm:cxn modelId="{220FB272-F48D-402E-855D-30A34AA420CC}" type="presParOf" srcId="{DF15450E-903B-4D8E-BF6B-1C5168CFBF0E}" destId="{7E514F06-8EE4-453E-AEDA-47B6A855C5A7}" srcOrd="10" destOrd="0" presId="urn:microsoft.com/office/officeart/2008/layout/LinedList"/>
    <dgm:cxn modelId="{F69F4129-7CA0-4CF7-89F6-D6A3600E6ADB}" type="presParOf" srcId="{DF15450E-903B-4D8E-BF6B-1C5168CFBF0E}" destId="{2C626D93-E053-44BA-B169-BDFC78D9A016}" srcOrd="11" destOrd="0" presId="urn:microsoft.com/office/officeart/2008/layout/LinedList"/>
    <dgm:cxn modelId="{9ACEB298-03DD-4C89-8A18-3D1C19EA5F5B}" type="presParOf" srcId="{2C626D93-E053-44BA-B169-BDFC78D9A016}" destId="{D08C077A-1C37-4CE4-B6AD-2C15BE9615C7}" srcOrd="0" destOrd="0" presId="urn:microsoft.com/office/officeart/2008/layout/LinedList"/>
    <dgm:cxn modelId="{8CA14C79-6CAB-43E4-BC85-B85B248C8200}" type="presParOf" srcId="{2C626D93-E053-44BA-B169-BDFC78D9A016}" destId="{AE4C361A-1B6C-4A4D-B023-48A7AE8EDBA8}" srcOrd="1" destOrd="0" presId="urn:microsoft.com/office/officeart/2008/layout/LinedList"/>
    <dgm:cxn modelId="{EDC282C5-8103-4CAD-A08F-FB666AB763D6}" type="presParOf" srcId="{DF15450E-903B-4D8E-BF6B-1C5168CFBF0E}" destId="{31BD2094-18EE-47AB-BDBC-FA6502F20495}" srcOrd="12" destOrd="0" presId="urn:microsoft.com/office/officeart/2008/layout/LinedList"/>
    <dgm:cxn modelId="{09598A22-F0A1-4EE3-B82F-D9FDEB57B0C5}" type="presParOf" srcId="{DF15450E-903B-4D8E-BF6B-1C5168CFBF0E}" destId="{261FFAF8-254C-4FDC-9024-D11C302289ED}" srcOrd="13" destOrd="0" presId="urn:microsoft.com/office/officeart/2008/layout/LinedList"/>
    <dgm:cxn modelId="{04BED76E-E99A-467F-AC83-72B3A3AEA3A1}" type="presParOf" srcId="{261FFAF8-254C-4FDC-9024-D11C302289ED}" destId="{8C774687-BCE8-44B5-A4DE-5ABF0C33DE55}" srcOrd="0" destOrd="0" presId="urn:microsoft.com/office/officeart/2008/layout/LinedList"/>
    <dgm:cxn modelId="{8FC2EC5D-34B1-4D6E-A601-B60A6734F17B}" type="presParOf" srcId="{261FFAF8-254C-4FDC-9024-D11C302289ED}" destId="{849CD303-6327-477C-B8CD-5A2C35B4C76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B49A58-5D74-4408-80D2-7E1035936B94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050DEA1-205E-4D96-911F-73C334568EC9}">
      <dgm:prSet/>
      <dgm:spPr/>
      <dgm:t>
        <a:bodyPr/>
        <a:lstStyle/>
        <a:p>
          <a:r>
            <a:rPr lang="tr-TR" b="1"/>
            <a:t>Özgün bağ doku hastalığı tanısı alacak kadar semptom ve laboratuvar bulgusu yoktur.</a:t>
          </a:r>
          <a:endParaRPr lang="en-US"/>
        </a:p>
      </dgm:t>
    </dgm:pt>
    <dgm:pt modelId="{126A16AC-5021-4F02-81F1-FFA64E6A6531}" type="parTrans" cxnId="{98088610-52A4-4698-BE2A-436D8D118B88}">
      <dgm:prSet/>
      <dgm:spPr/>
      <dgm:t>
        <a:bodyPr/>
        <a:lstStyle/>
        <a:p>
          <a:endParaRPr lang="en-US"/>
        </a:p>
      </dgm:t>
    </dgm:pt>
    <dgm:pt modelId="{23EEAC0D-436D-40D4-B30D-1CA43FE86C19}" type="sibTrans" cxnId="{98088610-52A4-4698-BE2A-436D8D118B88}">
      <dgm:prSet/>
      <dgm:spPr/>
      <dgm:t>
        <a:bodyPr/>
        <a:lstStyle/>
        <a:p>
          <a:endParaRPr lang="en-US"/>
        </a:p>
      </dgm:t>
    </dgm:pt>
    <dgm:pt modelId="{F512C87B-A706-49FD-A222-94915C29AAFE}">
      <dgm:prSet/>
      <dgm:spPr/>
      <dgm:t>
        <a:bodyPr/>
        <a:lstStyle/>
        <a:p>
          <a:r>
            <a:rPr lang="tr-TR" b="1"/>
            <a:t>Tanı kriterlerini karşılamaz</a:t>
          </a:r>
          <a:endParaRPr lang="en-US"/>
        </a:p>
      </dgm:t>
    </dgm:pt>
    <dgm:pt modelId="{17874C59-7FCE-47D0-AA5B-B9512A3DDE93}" type="parTrans" cxnId="{62D07A83-B385-49E9-A998-44A870FA9208}">
      <dgm:prSet/>
      <dgm:spPr/>
      <dgm:t>
        <a:bodyPr/>
        <a:lstStyle/>
        <a:p>
          <a:endParaRPr lang="en-US"/>
        </a:p>
      </dgm:t>
    </dgm:pt>
    <dgm:pt modelId="{24C75205-DA79-4751-8E94-E6585CF91354}" type="sibTrans" cxnId="{62D07A83-B385-49E9-A998-44A870FA9208}">
      <dgm:prSet/>
      <dgm:spPr/>
      <dgm:t>
        <a:bodyPr/>
        <a:lstStyle/>
        <a:p>
          <a:endParaRPr lang="en-US"/>
        </a:p>
      </dgm:t>
    </dgm:pt>
    <dgm:pt modelId="{DFC5FF62-A0CE-4A46-BE9B-093DA027D96C}">
      <dgm:prSet/>
      <dgm:spPr/>
      <dgm:t>
        <a:bodyPr/>
        <a:lstStyle/>
        <a:p>
          <a:r>
            <a:rPr lang="tr-TR" b="1"/>
            <a:t>Raynaund fenomeni (tek başına)</a:t>
          </a:r>
          <a:endParaRPr lang="en-US"/>
        </a:p>
      </dgm:t>
    </dgm:pt>
    <dgm:pt modelId="{D0F3E5BE-5A47-4A96-94A6-DC9885C3CC6C}" type="parTrans" cxnId="{2CE19850-A341-460E-8AE0-209DBBA0BA74}">
      <dgm:prSet/>
      <dgm:spPr/>
      <dgm:t>
        <a:bodyPr/>
        <a:lstStyle/>
        <a:p>
          <a:endParaRPr lang="en-US"/>
        </a:p>
      </dgm:t>
    </dgm:pt>
    <dgm:pt modelId="{CA85DAA9-917D-4A0C-839F-8741214190AE}" type="sibTrans" cxnId="{2CE19850-A341-460E-8AE0-209DBBA0BA74}">
      <dgm:prSet/>
      <dgm:spPr/>
      <dgm:t>
        <a:bodyPr/>
        <a:lstStyle/>
        <a:p>
          <a:endParaRPr lang="en-US"/>
        </a:p>
      </dgm:t>
    </dgm:pt>
    <dgm:pt modelId="{2FB6CB71-4C86-4827-8050-7C5E9802E587}">
      <dgm:prSet/>
      <dgm:spPr/>
      <dgm:t>
        <a:bodyPr/>
        <a:lstStyle/>
        <a:p>
          <a:r>
            <a:rPr lang="tr-TR" b="1"/>
            <a:t>Erken artrit</a:t>
          </a:r>
          <a:endParaRPr lang="en-US"/>
        </a:p>
      </dgm:t>
    </dgm:pt>
    <dgm:pt modelId="{B029AF22-D0FA-4ED8-8FCE-D507FFE4FD6D}" type="parTrans" cxnId="{1B6C5035-D4F1-4E2D-8EA5-EF2C5B1A52A5}">
      <dgm:prSet/>
      <dgm:spPr/>
      <dgm:t>
        <a:bodyPr/>
        <a:lstStyle/>
        <a:p>
          <a:endParaRPr lang="en-US"/>
        </a:p>
      </dgm:t>
    </dgm:pt>
    <dgm:pt modelId="{3ED7340F-4CE6-4BD6-8EB3-44B36D05463F}" type="sibTrans" cxnId="{1B6C5035-D4F1-4E2D-8EA5-EF2C5B1A52A5}">
      <dgm:prSet/>
      <dgm:spPr/>
      <dgm:t>
        <a:bodyPr/>
        <a:lstStyle/>
        <a:p>
          <a:endParaRPr lang="en-US"/>
        </a:p>
      </dgm:t>
    </dgm:pt>
    <dgm:pt modelId="{536FB4A0-EABD-4AEA-902C-0BD3E09D8C0E}">
      <dgm:prSet/>
      <dgm:spPr/>
      <dgm:t>
        <a:bodyPr/>
        <a:lstStyle/>
        <a:p>
          <a:r>
            <a:rPr lang="tr-TR" b="1"/>
            <a:t>Non spesifik rash</a:t>
          </a:r>
          <a:endParaRPr lang="en-US"/>
        </a:p>
      </dgm:t>
    </dgm:pt>
    <dgm:pt modelId="{1C07BF28-D140-4432-AD61-82BDCF8A594E}" type="parTrans" cxnId="{9CDB83B8-48D4-44F2-B1C6-DE3C83630628}">
      <dgm:prSet/>
      <dgm:spPr/>
      <dgm:t>
        <a:bodyPr/>
        <a:lstStyle/>
        <a:p>
          <a:endParaRPr lang="en-US"/>
        </a:p>
      </dgm:t>
    </dgm:pt>
    <dgm:pt modelId="{0A5B2152-A498-474F-82DC-C778BEFB22EF}" type="sibTrans" cxnId="{9CDB83B8-48D4-44F2-B1C6-DE3C83630628}">
      <dgm:prSet/>
      <dgm:spPr/>
      <dgm:t>
        <a:bodyPr/>
        <a:lstStyle/>
        <a:p>
          <a:endParaRPr lang="en-US"/>
        </a:p>
      </dgm:t>
    </dgm:pt>
    <dgm:pt modelId="{E602471E-F41A-491B-B174-B271B61C610F}">
      <dgm:prSet/>
      <dgm:spPr/>
      <dgm:t>
        <a:bodyPr/>
        <a:lstStyle/>
        <a:p>
          <a:r>
            <a:rPr lang="tr-TR" b="1"/>
            <a:t>İnterstisyel akciğer hastalığı/non spesifik intersisyel pnömoni</a:t>
          </a:r>
          <a:endParaRPr lang="en-US"/>
        </a:p>
      </dgm:t>
    </dgm:pt>
    <dgm:pt modelId="{FFF6A8A0-F1F8-4D41-A0C4-DC568B407B49}" type="parTrans" cxnId="{1608ED4E-7DCA-4344-8589-2A7DF5A9A9C8}">
      <dgm:prSet/>
      <dgm:spPr/>
      <dgm:t>
        <a:bodyPr/>
        <a:lstStyle/>
        <a:p>
          <a:endParaRPr lang="en-US"/>
        </a:p>
      </dgm:t>
    </dgm:pt>
    <dgm:pt modelId="{281F3D11-E327-473E-BEF1-8C439B27725D}" type="sibTrans" cxnId="{1608ED4E-7DCA-4344-8589-2A7DF5A9A9C8}">
      <dgm:prSet/>
      <dgm:spPr/>
      <dgm:t>
        <a:bodyPr/>
        <a:lstStyle/>
        <a:p>
          <a:endParaRPr lang="en-US"/>
        </a:p>
      </dgm:t>
    </dgm:pt>
    <dgm:pt modelId="{5657054B-92EF-48EA-82A2-9B12BCB1136F}">
      <dgm:prSet/>
      <dgm:spPr/>
      <dgm:t>
        <a:bodyPr/>
        <a:lstStyle/>
        <a:p>
          <a:r>
            <a:rPr lang="tr-TR" b="1"/>
            <a:t>ANA, RF, CCP vs pozitifliği tek başına</a:t>
          </a:r>
          <a:endParaRPr lang="en-US"/>
        </a:p>
      </dgm:t>
    </dgm:pt>
    <dgm:pt modelId="{6723BAA5-CD8B-43CF-B8E7-3B13340B9257}" type="parTrans" cxnId="{0BF22806-B01F-4314-BE15-6FA7AFA05D41}">
      <dgm:prSet/>
      <dgm:spPr/>
      <dgm:t>
        <a:bodyPr/>
        <a:lstStyle/>
        <a:p>
          <a:endParaRPr lang="en-US"/>
        </a:p>
      </dgm:t>
    </dgm:pt>
    <dgm:pt modelId="{9F92C727-1FA1-45FC-88D0-2B1AF3CE9899}" type="sibTrans" cxnId="{0BF22806-B01F-4314-BE15-6FA7AFA05D41}">
      <dgm:prSet/>
      <dgm:spPr/>
      <dgm:t>
        <a:bodyPr/>
        <a:lstStyle/>
        <a:p>
          <a:endParaRPr lang="en-US"/>
        </a:p>
      </dgm:t>
    </dgm:pt>
    <dgm:pt modelId="{7B74BBD5-ED78-4AD5-B511-3A91D8472100}">
      <dgm:prSet/>
      <dgm:spPr/>
      <dgm:t>
        <a:bodyPr/>
        <a:lstStyle/>
        <a:p>
          <a:r>
            <a:rPr lang="tr-TR" b="1"/>
            <a:t>En az 5 yıl takip edilmeli</a:t>
          </a:r>
          <a:endParaRPr lang="en-US"/>
        </a:p>
      </dgm:t>
    </dgm:pt>
    <dgm:pt modelId="{FB715EA6-7249-419E-9FCB-B77C6DEC1053}" type="parTrans" cxnId="{5EDEE4E3-B006-4654-B66E-1C9A0BCE425D}">
      <dgm:prSet/>
      <dgm:spPr/>
      <dgm:t>
        <a:bodyPr/>
        <a:lstStyle/>
        <a:p>
          <a:endParaRPr lang="en-US"/>
        </a:p>
      </dgm:t>
    </dgm:pt>
    <dgm:pt modelId="{F0CE7575-9FE8-4AAE-B146-65F377C70292}" type="sibTrans" cxnId="{5EDEE4E3-B006-4654-B66E-1C9A0BCE425D}">
      <dgm:prSet/>
      <dgm:spPr/>
      <dgm:t>
        <a:bodyPr/>
        <a:lstStyle/>
        <a:p>
          <a:endParaRPr lang="en-US"/>
        </a:p>
      </dgm:t>
    </dgm:pt>
    <dgm:pt modelId="{4999484F-BCB2-47CD-9CB7-659C75F3C70D}" type="pres">
      <dgm:prSet presAssocID="{EAB49A58-5D74-4408-80D2-7E1035936B94}" presName="linear" presStyleCnt="0">
        <dgm:presLayoutVars>
          <dgm:animLvl val="lvl"/>
          <dgm:resizeHandles val="exact"/>
        </dgm:presLayoutVars>
      </dgm:prSet>
      <dgm:spPr/>
    </dgm:pt>
    <dgm:pt modelId="{2A06DF6F-8965-4F63-AA36-59A6A735D3E0}" type="pres">
      <dgm:prSet presAssocID="{1050DEA1-205E-4D96-911F-73C334568EC9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E006FC16-1B23-4038-ACA1-47DB8DD3415A}" type="pres">
      <dgm:prSet presAssocID="{23EEAC0D-436D-40D4-B30D-1CA43FE86C19}" presName="spacer" presStyleCnt="0"/>
      <dgm:spPr/>
    </dgm:pt>
    <dgm:pt modelId="{2B8B9A5F-07E2-408D-9EE1-3F8CAF5B0E3C}" type="pres">
      <dgm:prSet presAssocID="{F512C87B-A706-49FD-A222-94915C29AAFE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20093FC1-ABE2-4D70-848F-40E5691F2D35}" type="pres">
      <dgm:prSet presAssocID="{24C75205-DA79-4751-8E94-E6585CF91354}" presName="spacer" presStyleCnt="0"/>
      <dgm:spPr/>
    </dgm:pt>
    <dgm:pt modelId="{64FFB989-EF2F-4D77-8B70-2BCC593A13C1}" type="pres">
      <dgm:prSet presAssocID="{DFC5FF62-A0CE-4A46-BE9B-093DA027D96C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ECFBC602-83E2-461A-9989-0586BAEFF8BF}" type="pres">
      <dgm:prSet presAssocID="{CA85DAA9-917D-4A0C-839F-8741214190AE}" presName="spacer" presStyleCnt="0"/>
      <dgm:spPr/>
    </dgm:pt>
    <dgm:pt modelId="{9FE6E7FF-44D6-48A4-B8AF-4EC93E2A758A}" type="pres">
      <dgm:prSet presAssocID="{2FB6CB71-4C86-4827-8050-7C5E9802E587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A5A5F448-61A1-43AA-892D-B44B572F1502}" type="pres">
      <dgm:prSet presAssocID="{3ED7340F-4CE6-4BD6-8EB3-44B36D05463F}" presName="spacer" presStyleCnt="0"/>
      <dgm:spPr/>
    </dgm:pt>
    <dgm:pt modelId="{4EB046E5-F934-473D-BE5D-F2B766605BE5}" type="pres">
      <dgm:prSet presAssocID="{536FB4A0-EABD-4AEA-902C-0BD3E09D8C0E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CCA52EBC-CC69-4200-A187-FA4258AC02F7}" type="pres">
      <dgm:prSet presAssocID="{0A5B2152-A498-474F-82DC-C778BEFB22EF}" presName="spacer" presStyleCnt="0"/>
      <dgm:spPr/>
    </dgm:pt>
    <dgm:pt modelId="{A88EFBE3-19D1-425C-84DC-258EF18831D9}" type="pres">
      <dgm:prSet presAssocID="{E602471E-F41A-491B-B174-B271B61C610F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C150805E-F29D-4616-A49B-2FAFADAFD8A2}" type="pres">
      <dgm:prSet presAssocID="{281F3D11-E327-473E-BEF1-8C439B27725D}" presName="spacer" presStyleCnt="0"/>
      <dgm:spPr/>
    </dgm:pt>
    <dgm:pt modelId="{F23A8F95-4C8B-4140-B984-3A1E053FD5B5}" type="pres">
      <dgm:prSet presAssocID="{5657054B-92EF-48EA-82A2-9B12BCB1136F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6B3D95ED-55D2-485C-8DB7-BF24BD2A56AD}" type="pres">
      <dgm:prSet presAssocID="{9F92C727-1FA1-45FC-88D0-2B1AF3CE9899}" presName="spacer" presStyleCnt="0"/>
      <dgm:spPr/>
    </dgm:pt>
    <dgm:pt modelId="{AD5335D1-7B23-4736-8D35-5F749DCB1547}" type="pres">
      <dgm:prSet presAssocID="{7B74BBD5-ED78-4AD5-B511-3A91D8472100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0BF22806-B01F-4314-BE15-6FA7AFA05D41}" srcId="{EAB49A58-5D74-4408-80D2-7E1035936B94}" destId="{5657054B-92EF-48EA-82A2-9B12BCB1136F}" srcOrd="6" destOrd="0" parTransId="{6723BAA5-CD8B-43CF-B8E7-3B13340B9257}" sibTransId="{9F92C727-1FA1-45FC-88D0-2B1AF3CE9899}"/>
    <dgm:cxn modelId="{98088610-52A4-4698-BE2A-436D8D118B88}" srcId="{EAB49A58-5D74-4408-80D2-7E1035936B94}" destId="{1050DEA1-205E-4D96-911F-73C334568EC9}" srcOrd="0" destOrd="0" parTransId="{126A16AC-5021-4F02-81F1-FFA64E6A6531}" sibTransId="{23EEAC0D-436D-40D4-B30D-1CA43FE86C19}"/>
    <dgm:cxn modelId="{CBB15C15-174C-439C-82AA-8666047A2F5D}" type="presOf" srcId="{EAB49A58-5D74-4408-80D2-7E1035936B94}" destId="{4999484F-BCB2-47CD-9CB7-659C75F3C70D}" srcOrd="0" destOrd="0" presId="urn:microsoft.com/office/officeart/2005/8/layout/vList2"/>
    <dgm:cxn modelId="{E0284A22-BEDD-41FC-91A7-A36C76B18AB4}" type="presOf" srcId="{2FB6CB71-4C86-4827-8050-7C5E9802E587}" destId="{9FE6E7FF-44D6-48A4-B8AF-4EC93E2A758A}" srcOrd="0" destOrd="0" presId="urn:microsoft.com/office/officeart/2005/8/layout/vList2"/>
    <dgm:cxn modelId="{37450233-4BC5-41AC-81EF-844BF126780D}" type="presOf" srcId="{536FB4A0-EABD-4AEA-902C-0BD3E09D8C0E}" destId="{4EB046E5-F934-473D-BE5D-F2B766605BE5}" srcOrd="0" destOrd="0" presId="urn:microsoft.com/office/officeart/2005/8/layout/vList2"/>
    <dgm:cxn modelId="{1B6C5035-D4F1-4E2D-8EA5-EF2C5B1A52A5}" srcId="{EAB49A58-5D74-4408-80D2-7E1035936B94}" destId="{2FB6CB71-4C86-4827-8050-7C5E9802E587}" srcOrd="3" destOrd="0" parTransId="{B029AF22-D0FA-4ED8-8FCE-D507FFE4FD6D}" sibTransId="{3ED7340F-4CE6-4BD6-8EB3-44B36D05463F}"/>
    <dgm:cxn modelId="{3DF46442-C58F-4A59-B15B-11441A40689F}" type="presOf" srcId="{DFC5FF62-A0CE-4A46-BE9B-093DA027D96C}" destId="{64FFB989-EF2F-4D77-8B70-2BCC593A13C1}" srcOrd="0" destOrd="0" presId="urn:microsoft.com/office/officeart/2005/8/layout/vList2"/>
    <dgm:cxn modelId="{1608ED4E-7DCA-4344-8589-2A7DF5A9A9C8}" srcId="{EAB49A58-5D74-4408-80D2-7E1035936B94}" destId="{E602471E-F41A-491B-B174-B271B61C610F}" srcOrd="5" destOrd="0" parTransId="{FFF6A8A0-F1F8-4D41-A0C4-DC568B407B49}" sibTransId="{281F3D11-E327-473E-BEF1-8C439B27725D}"/>
    <dgm:cxn modelId="{2CE19850-A341-460E-8AE0-209DBBA0BA74}" srcId="{EAB49A58-5D74-4408-80D2-7E1035936B94}" destId="{DFC5FF62-A0CE-4A46-BE9B-093DA027D96C}" srcOrd="2" destOrd="0" parTransId="{D0F3E5BE-5A47-4A96-94A6-DC9885C3CC6C}" sibTransId="{CA85DAA9-917D-4A0C-839F-8741214190AE}"/>
    <dgm:cxn modelId="{D65DDB71-2EB1-4461-B20A-9DC844844EC1}" type="presOf" srcId="{5657054B-92EF-48EA-82A2-9B12BCB1136F}" destId="{F23A8F95-4C8B-4140-B984-3A1E053FD5B5}" srcOrd="0" destOrd="0" presId="urn:microsoft.com/office/officeart/2005/8/layout/vList2"/>
    <dgm:cxn modelId="{62D07A83-B385-49E9-A998-44A870FA9208}" srcId="{EAB49A58-5D74-4408-80D2-7E1035936B94}" destId="{F512C87B-A706-49FD-A222-94915C29AAFE}" srcOrd="1" destOrd="0" parTransId="{17874C59-7FCE-47D0-AA5B-B9512A3DDE93}" sibTransId="{24C75205-DA79-4751-8E94-E6585CF91354}"/>
    <dgm:cxn modelId="{B35597A6-E185-4FCE-831B-DE1AFC4074A1}" type="presOf" srcId="{F512C87B-A706-49FD-A222-94915C29AAFE}" destId="{2B8B9A5F-07E2-408D-9EE1-3F8CAF5B0E3C}" srcOrd="0" destOrd="0" presId="urn:microsoft.com/office/officeart/2005/8/layout/vList2"/>
    <dgm:cxn modelId="{D37A5DA9-833B-4AE3-9B37-BED855AF84B8}" type="presOf" srcId="{1050DEA1-205E-4D96-911F-73C334568EC9}" destId="{2A06DF6F-8965-4F63-AA36-59A6A735D3E0}" srcOrd="0" destOrd="0" presId="urn:microsoft.com/office/officeart/2005/8/layout/vList2"/>
    <dgm:cxn modelId="{5D6132B4-1FCD-4F5E-BE09-8465392BDD67}" type="presOf" srcId="{7B74BBD5-ED78-4AD5-B511-3A91D8472100}" destId="{AD5335D1-7B23-4736-8D35-5F749DCB1547}" srcOrd="0" destOrd="0" presId="urn:microsoft.com/office/officeart/2005/8/layout/vList2"/>
    <dgm:cxn modelId="{9CDB83B8-48D4-44F2-B1C6-DE3C83630628}" srcId="{EAB49A58-5D74-4408-80D2-7E1035936B94}" destId="{536FB4A0-EABD-4AEA-902C-0BD3E09D8C0E}" srcOrd="4" destOrd="0" parTransId="{1C07BF28-D140-4432-AD61-82BDCF8A594E}" sibTransId="{0A5B2152-A498-474F-82DC-C778BEFB22EF}"/>
    <dgm:cxn modelId="{5EDEE4E3-B006-4654-B66E-1C9A0BCE425D}" srcId="{EAB49A58-5D74-4408-80D2-7E1035936B94}" destId="{7B74BBD5-ED78-4AD5-B511-3A91D8472100}" srcOrd="7" destOrd="0" parTransId="{FB715EA6-7249-419E-9FCB-B77C6DEC1053}" sibTransId="{F0CE7575-9FE8-4AAE-B146-65F377C70292}"/>
    <dgm:cxn modelId="{15EA7EF3-FD02-469B-9DAE-0084F15028A8}" type="presOf" srcId="{E602471E-F41A-491B-B174-B271B61C610F}" destId="{A88EFBE3-19D1-425C-84DC-258EF18831D9}" srcOrd="0" destOrd="0" presId="urn:microsoft.com/office/officeart/2005/8/layout/vList2"/>
    <dgm:cxn modelId="{6760434D-0908-497C-AB58-B633B606A9CE}" type="presParOf" srcId="{4999484F-BCB2-47CD-9CB7-659C75F3C70D}" destId="{2A06DF6F-8965-4F63-AA36-59A6A735D3E0}" srcOrd="0" destOrd="0" presId="urn:microsoft.com/office/officeart/2005/8/layout/vList2"/>
    <dgm:cxn modelId="{85CE2D34-3133-43FA-8FF9-1F1553B4A819}" type="presParOf" srcId="{4999484F-BCB2-47CD-9CB7-659C75F3C70D}" destId="{E006FC16-1B23-4038-ACA1-47DB8DD3415A}" srcOrd="1" destOrd="0" presId="urn:microsoft.com/office/officeart/2005/8/layout/vList2"/>
    <dgm:cxn modelId="{8F4152A3-BB13-4082-A72A-9B214DBE2FD3}" type="presParOf" srcId="{4999484F-BCB2-47CD-9CB7-659C75F3C70D}" destId="{2B8B9A5F-07E2-408D-9EE1-3F8CAF5B0E3C}" srcOrd="2" destOrd="0" presId="urn:microsoft.com/office/officeart/2005/8/layout/vList2"/>
    <dgm:cxn modelId="{EF835697-7E47-4DD3-88CC-898A4A61F294}" type="presParOf" srcId="{4999484F-BCB2-47CD-9CB7-659C75F3C70D}" destId="{20093FC1-ABE2-4D70-848F-40E5691F2D35}" srcOrd="3" destOrd="0" presId="urn:microsoft.com/office/officeart/2005/8/layout/vList2"/>
    <dgm:cxn modelId="{D0ECCC1B-CCC3-48A4-AC20-59E2B7D941C8}" type="presParOf" srcId="{4999484F-BCB2-47CD-9CB7-659C75F3C70D}" destId="{64FFB989-EF2F-4D77-8B70-2BCC593A13C1}" srcOrd="4" destOrd="0" presId="urn:microsoft.com/office/officeart/2005/8/layout/vList2"/>
    <dgm:cxn modelId="{0198F27E-3123-4B9A-ACF3-C4D21ABA0DE7}" type="presParOf" srcId="{4999484F-BCB2-47CD-9CB7-659C75F3C70D}" destId="{ECFBC602-83E2-461A-9989-0586BAEFF8BF}" srcOrd="5" destOrd="0" presId="urn:microsoft.com/office/officeart/2005/8/layout/vList2"/>
    <dgm:cxn modelId="{C7585B6B-5981-4216-8B30-170D0787B2CF}" type="presParOf" srcId="{4999484F-BCB2-47CD-9CB7-659C75F3C70D}" destId="{9FE6E7FF-44D6-48A4-B8AF-4EC93E2A758A}" srcOrd="6" destOrd="0" presId="urn:microsoft.com/office/officeart/2005/8/layout/vList2"/>
    <dgm:cxn modelId="{FA4B09B1-5E47-454B-8306-26EE6454EAD0}" type="presParOf" srcId="{4999484F-BCB2-47CD-9CB7-659C75F3C70D}" destId="{A5A5F448-61A1-43AA-892D-B44B572F1502}" srcOrd="7" destOrd="0" presId="urn:microsoft.com/office/officeart/2005/8/layout/vList2"/>
    <dgm:cxn modelId="{0A7037A3-F255-42E1-8933-7B293D94B6E2}" type="presParOf" srcId="{4999484F-BCB2-47CD-9CB7-659C75F3C70D}" destId="{4EB046E5-F934-473D-BE5D-F2B766605BE5}" srcOrd="8" destOrd="0" presId="urn:microsoft.com/office/officeart/2005/8/layout/vList2"/>
    <dgm:cxn modelId="{93BD6C50-BC0C-45B2-AD9F-D7EB8F54AF23}" type="presParOf" srcId="{4999484F-BCB2-47CD-9CB7-659C75F3C70D}" destId="{CCA52EBC-CC69-4200-A187-FA4258AC02F7}" srcOrd="9" destOrd="0" presId="urn:microsoft.com/office/officeart/2005/8/layout/vList2"/>
    <dgm:cxn modelId="{A91FF300-C358-43F2-9558-9FB288A11870}" type="presParOf" srcId="{4999484F-BCB2-47CD-9CB7-659C75F3C70D}" destId="{A88EFBE3-19D1-425C-84DC-258EF18831D9}" srcOrd="10" destOrd="0" presId="urn:microsoft.com/office/officeart/2005/8/layout/vList2"/>
    <dgm:cxn modelId="{0102215F-3375-4BBB-A564-2FD4584188DA}" type="presParOf" srcId="{4999484F-BCB2-47CD-9CB7-659C75F3C70D}" destId="{C150805E-F29D-4616-A49B-2FAFADAFD8A2}" srcOrd="11" destOrd="0" presId="urn:microsoft.com/office/officeart/2005/8/layout/vList2"/>
    <dgm:cxn modelId="{96556EDD-E0F8-4199-A423-0F14E6E3F1DF}" type="presParOf" srcId="{4999484F-BCB2-47CD-9CB7-659C75F3C70D}" destId="{F23A8F95-4C8B-4140-B984-3A1E053FD5B5}" srcOrd="12" destOrd="0" presId="urn:microsoft.com/office/officeart/2005/8/layout/vList2"/>
    <dgm:cxn modelId="{B61CE2E9-9EC0-4A06-B5F7-46E5E86F8B4E}" type="presParOf" srcId="{4999484F-BCB2-47CD-9CB7-659C75F3C70D}" destId="{6B3D95ED-55D2-485C-8DB7-BF24BD2A56AD}" srcOrd="13" destOrd="0" presId="urn:microsoft.com/office/officeart/2005/8/layout/vList2"/>
    <dgm:cxn modelId="{2E57A2EA-1C4D-4264-8C66-D6CC301D553E}" type="presParOf" srcId="{4999484F-BCB2-47CD-9CB7-659C75F3C70D}" destId="{AD5335D1-7B23-4736-8D35-5F749DCB1547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BE03D-340B-4813-AE7F-084AF8CCE663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Yaşa bağlı sikka sendromu</a:t>
          </a:r>
          <a:endParaRPr lang="en-US" sz="1400" kern="1200"/>
        </a:p>
      </dsp:txBody>
      <dsp:txXfrm>
        <a:off x="582645" y="1178"/>
        <a:ext cx="2174490" cy="1304694"/>
      </dsp:txXfrm>
    </dsp:sp>
    <dsp:sp modelId="{FFDFC30B-9243-4994-B3C4-E91D944A61E9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161707"/>
                <a:satOff val="-9325"/>
                <a:lumOff val="9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61707"/>
                <a:satOff val="-9325"/>
                <a:lumOff val="9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61707"/>
                <a:satOff val="-9325"/>
                <a:lumOff val="9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IgG4 ilişkili hastalık: Tükrük ve lakrimal bez plazmotik infiltrasyon, şişlik, kronik sialoadenit yapar.</a:t>
          </a:r>
          <a:endParaRPr lang="en-US" sz="1400" kern="1200"/>
        </a:p>
      </dsp:txBody>
      <dsp:txXfrm>
        <a:off x="2974584" y="1178"/>
        <a:ext cx="2174490" cy="1304694"/>
      </dsp:txXfrm>
    </dsp:sp>
    <dsp:sp modelId="{EC970D19-6F9B-4345-AC32-21998B9D7745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323414"/>
                <a:satOff val="-18651"/>
                <a:lumOff val="191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323414"/>
                <a:satOff val="-18651"/>
                <a:lumOff val="191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323414"/>
                <a:satOff val="-18651"/>
                <a:lumOff val="191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Lenfoma: tek taraflı sert şişilk</a:t>
          </a:r>
          <a:endParaRPr lang="en-US" sz="1400" kern="1200"/>
        </a:p>
      </dsp:txBody>
      <dsp:txXfrm>
        <a:off x="5366524" y="1178"/>
        <a:ext cx="2174490" cy="1304694"/>
      </dsp:txXfrm>
    </dsp:sp>
    <dsp:sp modelId="{55FD4C77-42FE-4217-BCEF-89482FE1AFEA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Sarkoidoz (heerdfort sendromu): akut bilateral parotis ve diğer tükrük bezlerinde şişme, ateş, anterior üveit, fasyal paralizi</a:t>
          </a:r>
          <a:endParaRPr lang="en-US" sz="1400" kern="1200"/>
        </a:p>
      </dsp:txBody>
      <dsp:txXfrm>
        <a:off x="7758464" y="1178"/>
        <a:ext cx="2174490" cy="1304694"/>
      </dsp:txXfrm>
    </dsp:sp>
    <dsp:sp modelId="{A3DBA55D-C503-4CE4-B0C7-5F12205BCB81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646828"/>
                <a:satOff val="-37301"/>
                <a:lumOff val="38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646828"/>
                <a:satOff val="-37301"/>
                <a:lumOff val="38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646828"/>
                <a:satOff val="-37301"/>
                <a:lumOff val="38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Hepatit C: kriyoglobülinemi, vaskülit, romatoid faktör, Anti Ro/La pozitifliği, c3, c4 düşüklüğü gibi otoimmün hastalıkları tetikleyebilir.</a:t>
          </a:r>
          <a:endParaRPr lang="en-US" sz="1400" kern="1200"/>
        </a:p>
      </dsp:txBody>
      <dsp:txXfrm>
        <a:off x="582645" y="1523321"/>
        <a:ext cx="2174490" cy="1304694"/>
      </dsp:txXfrm>
    </dsp:sp>
    <dsp:sp modelId="{56668C93-3899-40C8-B9D7-DB897E6B54D4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808535"/>
                <a:satOff val="-46627"/>
                <a:lumOff val="47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808535"/>
                <a:satOff val="-46627"/>
                <a:lumOff val="47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808535"/>
                <a:satOff val="-46627"/>
                <a:lumOff val="47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HIV enfeksiyonu: parotiste genişleme, sikka semptomları görülür.</a:t>
          </a:r>
          <a:endParaRPr lang="en-US" sz="1400" kern="1200"/>
        </a:p>
      </dsp:txBody>
      <dsp:txXfrm>
        <a:off x="2974584" y="1523321"/>
        <a:ext cx="2174490" cy="1304694"/>
      </dsp:txXfrm>
    </dsp:sp>
    <dsp:sp modelId="{3BA7A6CD-037C-4A2F-A0BB-DABDA346BC46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Graft versus host hastalığı: Allojenik hemopoetik hücre transplantasyonu</a:t>
          </a:r>
          <a:endParaRPr lang="en-US" sz="1400" kern="1200"/>
        </a:p>
      </dsp:txBody>
      <dsp:txXfrm>
        <a:off x="5366524" y="1523321"/>
        <a:ext cx="2174490" cy="1304694"/>
      </dsp:txXfrm>
    </dsp:sp>
    <dsp:sp modelId="{50C39C2D-90D0-498F-B270-93DB1C4E5F5F}">
      <dsp:nvSpPr>
        <dsp:cNvPr id="0" name=""/>
        <dsp:cNvSpPr/>
      </dsp:nvSpPr>
      <dsp:spPr>
        <a:xfrm>
          <a:off x="775846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1131949"/>
                <a:satOff val="-65277"/>
                <a:lumOff val="671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131949"/>
                <a:satOff val="-65277"/>
                <a:lumOff val="671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131949"/>
                <a:satOff val="-65277"/>
                <a:lumOff val="671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İmmün check inhibitör bağlı sikka: ağız göz kuruluğu, artrit, rah, interstisyel pnömonitis </a:t>
          </a:r>
          <a:endParaRPr lang="en-US" sz="1400" kern="1200"/>
        </a:p>
      </dsp:txBody>
      <dsp:txXfrm>
        <a:off x="7758464" y="1523321"/>
        <a:ext cx="2174490" cy="1304694"/>
      </dsp:txXfrm>
    </dsp:sp>
    <dsp:sp modelId="{98C6791D-789C-43BA-A5F1-06AF40837036}">
      <dsp:nvSpPr>
        <dsp:cNvPr id="0" name=""/>
        <dsp:cNvSpPr/>
      </dsp:nvSpPr>
      <dsp:spPr>
        <a:xfrm>
          <a:off x="2974584" y="3045465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1293656"/>
                <a:satOff val="-74603"/>
                <a:lumOff val="76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293656"/>
                <a:satOff val="-74603"/>
                <a:lumOff val="76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293656"/>
                <a:satOff val="-74603"/>
                <a:lumOff val="76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Sistemik vaskülit: GPA nadiren parotis ve submandibular bezde tutulum</a:t>
          </a:r>
          <a:endParaRPr lang="en-US" sz="1400" kern="1200"/>
        </a:p>
      </dsp:txBody>
      <dsp:txXfrm>
        <a:off x="2974584" y="3045465"/>
        <a:ext cx="2174490" cy="1304694"/>
      </dsp:txXfrm>
    </dsp:sp>
    <dsp:sp modelId="{FB121D8D-1D27-417B-ADBA-0B3A49807196}">
      <dsp:nvSpPr>
        <dsp:cNvPr id="0" name=""/>
        <dsp:cNvSpPr/>
      </dsp:nvSpPr>
      <dsp:spPr>
        <a:xfrm>
          <a:off x="5366524" y="3045465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400" kern="1200"/>
            <a:t>Amiloidoz</a:t>
          </a:r>
          <a:endParaRPr lang="en-US" sz="1400" kern="1200"/>
        </a:p>
      </dsp:txBody>
      <dsp:txXfrm>
        <a:off x="5366524" y="3045465"/>
        <a:ext cx="2174490" cy="1304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C6B29-3F79-40A1-A76F-266F01CFA316}">
      <dsp:nvSpPr>
        <dsp:cNvPr id="0" name=""/>
        <dsp:cNvSpPr/>
      </dsp:nvSpPr>
      <dsp:spPr>
        <a:xfrm>
          <a:off x="0" y="665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0F7D24-7622-40D1-A309-E729A863F9D6}">
      <dsp:nvSpPr>
        <dsp:cNvPr id="0" name=""/>
        <dsp:cNvSpPr/>
      </dsp:nvSpPr>
      <dsp:spPr>
        <a:xfrm>
          <a:off x="0" y="665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 dirty="0" err="1"/>
            <a:t>Polimyozit</a:t>
          </a:r>
          <a:r>
            <a:rPr lang="tr-TR" sz="1900" b="1" kern="1200" dirty="0"/>
            <a:t> (PM), sistemik lupus eritematozus (SLE) ve sistemik sklerozda (</a:t>
          </a:r>
          <a:r>
            <a:rPr lang="tr-TR" sz="1900" b="1" kern="1200" dirty="0" err="1"/>
            <a:t>SSc</a:t>
          </a:r>
          <a:r>
            <a:rPr lang="tr-TR" sz="1900" b="1" kern="1200" dirty="0"/>
            <a:t>) görülen klinik özelliklerin kombinasyonudur.</a:t>
          </a:r>
          <a:endParaRPr lang="en-US" sz="1900" kern="1200" dirty="0"/>
        </a:p>
      </dsp:txBody>
      <dsp:txXfrm>
        <a:off x="0" y="665"/>
        <a:ext cx="6666833" cy="778941"/>
      </dsp:txXfrm>
    </dsp:sp>
    <dsp:sp modelId="{F10FF78A-508F-456C-B9EE-4F30183B0023}">
      <dsp:nvSpPr>
        <dsp:cNvPr id="0" name=""/>
        <dsp:cNvSpPr/>
      </dsp:nvSpPr>
      <dsp:spPr>
        <a:xfrm>
          <a:off x="0" y="779606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-242561"/>
                <a:satOff val="-13988"/>
                <a:lumOff val="14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42561"/>
                <a:satOff val="-13988"/>
                <a:lumOff val="14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42561"/>
                <a:satOff val="-13988"/>
                <a:lumOff val="14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242561"/>
              <a:satOff val="-13988"/>
              <a:lumOff val="143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5FC870-FA19-4ACE-807E-813F72BA9CC4}">
      <dsp:nvSpPr>
        <dsp:cNvPr id="0" name=""/>
        <dsp:cNvSpPr/>
      </dsp:nvSpPr>
      <dsp:spPr>
        <a:xfrm>
          <a:off x="0" y="779606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 dirty="0"/>
            <a:t>Yüksek </a:t>
          </a:r>
          <a:r>
            <a:rPr lang="tr-TR" sz="1900" b="1" kern="1200" dirty="0" err="1"/>
            <a:t>titrede</a:t>
          </a:r>
          <a:r>
            <a:rPr lang="tr-TR" sz="1900" b="1" kern="1200" dirty="0"/>
            <a:t> anti-U1 </a:t>
          </a:r>
          <a:r>
            <a:rPr lang="tr-TR" sz="1900" b="1" kern="1200" dirty="0" err="1"/>
            <a:t>ribonükleoprotein</a:t>
          </a:r>
          <a:r>
            <a:rPr lang="tr-TR" sz="1900" b="1" kern="1200" dirty="0"/>
            <a:t> antikorlar (RNP)</a:t>
          </a:r>
          <a:endParaRPr lang="en-US" sz="1900" kern="1200" dirty="0"/>
        </a:p>
      </dsp:txBody>
      <dsp:txXfrm>
        <a:off x="0" y="779606"/>
        <a:ext cx="6666833" cy="778941"/>
      </dsp:txXfrm>
    </dsp:sp>
    <dsp:sp modelId="{84485EC1-7FBC-4051-9AF9-8AD7AA2F3031}">
      <dsp:nvSpPr>
        <dsp:cNvPr id="0" name=""/>
        <dsp:cNvSpPr/>
      </dsp:nvSpPr>
      <dsp:spPr>
        <a:xfrm>
          <a:off x="0" y="1558548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F291F1-A7AF-4AA9-A1E9-611C3AEF182C}">
      <dsp:nvSpPr>
        <dsp:cNvPr id="0" name=""/>
        <dsp:cNvSpPr/>
      </dsp:nvSpPr>
      <dsp:spPr>
        <a:xfrm>
          <a:off x="0" y="1558548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 dirty="0" err="1"/>
            <a:t>Prognozu</a:t>
          </a:r>
          <a:r>
            <a:rPr lang="tr-TR" sz="1900" b="1" kern="1200" dirty="0"/>
            <a:t> </a:t>
          </a:r>
          <a:r>
            <a:rPr lang="tr-TR" sz="1900" b="1" kern="1200" dirty="0" err="1"/>
            <a:t>SLE’den</a:t>
          </a:r>
          <a:r>
            <a:rPr lang="tr-TR" sz="1900" b="1" kern="1200" dirty="0"/>
            <a:t> daha iyi. Santral sinir sistemi tutulumu ve proliferatif GN daha az görülür.</a:t>
          </a:r>
          <a:endParaRPr lang="en-US" sz="1900" kern="1200" dirty="0"/>
        </a:p>
      </dsp:txBody>
      <dsp:txXfrm>
        <a:off x="0" y="1558548"/>
        <a:ext cx="6666833" cy="778941"/>
      </dsp:txXfrm>
    </dsp:sp>
    <dsp:sp modelId="{B898AD52-A0A3-4F83-899C-EA10C1194863}">
      <dsp:nvSpPr>
        <dsp:cNvPr id="0" name=""/>
        <dsp:cNvSpPr/>
      </dsp:nvSpPr>
      <dsp:spPr>
        <a:xfrm>
          <a:off x="0" y="2337489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ADBAC8-E968-4898-AA5E-35A2BD089ACE}">
      <dsp:nvSpPr>
        <dsp:cNvPr id="0" name=""/>
        <dsp:cNvSpPr/>
      </dsp:nvSpPr>
      <dsp:spPr>
        <a:xfrm>
          <a:off x="0" y="2337489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Daha şiddetli artrit, sinsi pulmoner HT gelişir.</a:t>
          </a:r>
          <a:endParaRPr lang="en-US" sz="1900" kern="1200"/>
        </a:p>
      </dsp:txBody>
      <dsp:txXfrm>
        <a:off x="0" y="2337489"/>
        <a:ext cx="6666833" cy="778941"/>
      </dsp:txXfrm>
    </dsp:sp>
    <dsp:sp modelId="{FC89BE39-BA8E-4A17-9562-1EEEBB5EDD62}">
      <dsp:nvSpPr>
        <dsp:cNvPr id="0" name=""/>
        <dsp:cNvSpPr/>
      </dsp:nvSpPr>
      <dsp:spPr>
        <a:xfrm>
          <a:off x="0" y="3116430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AA0020-991B-4D50-A6FB-BD798635792A}">
      <dsp:nvSpPr>
        <dsp:cNvPr id="0" name=""/>
        <dsp:cNvSpPr/>
      </dsp:nvSpPr>
      <dsp:spPr>
        <a:xfrm>
          <a:off x="0" y="3116430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Kadınlarda daha fazla gözükür.</a:t>
          </a:r>
          <a:endParaRPr lang="en-US" sz="1900" kern="1200"/>
        </a:p>
      </dsp:txBody>
      <dsp:txXfrm>
        <a:off x="0" y="3116430"/>
        <a:ext cx="6666833" cy="778941"/>
      </dsp:txXfrm>
    </dsp:sp>
    <dsp:sp modelId="{7E514F06-8EE4-453E-AEDA-47B6A855C5A7}">
      <dsp:nvSpPr>
        <dsp:cNvPr id="0" name=""/>
        <dsp:cNvSpPr/>
      </dsp:nvSpPr>
      <dsp:spPr>
        <a:xfrm>
          <a:off x="0" y="3895371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-1212803"/>
                <a:satOff val="-69940"/>
                <a:lumOff val="719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212803"/>
                <a:satOff val="-69940"/>
                <a:lumOff val="719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212803"/>
                <a:satOff val="-69940"/>
                <a:lumOff val="719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1212803"/>
              <a:satOff val="-69940"/>
              <a:lumOff val="719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8C077A-1C37-4CE4-B6AD-2C15BE9615C7}">
      <dsp:nvSpPr>
        <dsp:cNvPr id="0" name=""/>
        <dsp:cNvSpPr/>
      </dsp:nvSpPr>
      <dsp:spPr>
        <a:xfrm>
          <a:off x="0" y="3895371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İnsidansı: 1.9/100.000/yıllık</a:t>
          </a:r>
          <a:endParaRPr lang="en-US" sz="1900" kern="1200"/>
        </a:p>
      </dsp:txBody>
      <dsp:txXfrm>
        <a:off x="0" y="3895371"/>
        <a:ext cx="6666833" cy="778941"/>
      </dsp:txXfrm>
    </dsp:sp>
    <dsp:sp modelId="{31BD2094-18EE-47AB-BDBC-FA6502F20495}">
      <dsp:nvSpPr>
        <dsp:cNvPr id="0" name=""/>
        <dsp:cNvSpPr/>
      </dsp:nvSpPr>
      <dsp:spPr>
        <a:xfrm>
          <a:off x="0" y="4674313"/>
          <a:ext cx="6666833" cy="0"/>
        </a:xfrm>
        <a:prstGeom prst="lin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774687-BCE8-44B5-A4DE-5ABF0C33DE55}">
      <dsp:nvSpPr>
        <dsp:cNvPr id="0" name=""/>
        <dsp:cNvSpPr/>
      </dsp:nvSpPr>
      <dsp:spPr>
        <a:xfrm>
          <a:off x="0" y="4674313"/>
          <a:ext cx="6666833" cy="778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900" b="1" kern="1200"/>
            <a:t>Tedavi organ tutulumuna göre yapılır.</a:t>
          </a:r>
          <a:endParaRPr lang="en-US" sz="1900" kern="1200"/>
        </a:p>
      </dsp:txBody>
      <dsp:txXfrm>
        <a:off x="0" y="4674313"/>
        <a:ext cx="6666833" cy="7789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6DF6F-8965-4F63-AA36-59A6A735D3E0}">
      <dsp:nvSpPr>
        <dsp:cNvPr id="0" name=""/>
        <dsp:cNvSpPr/>
      </dsp:nvSpPr>
      <dsp:spPr>
        <a:xfrm>
          <a:off x="0" y="19759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Özgün bağ doku hastalığı tanısı alacak kadar semptom ve laboratuvar bulgusu yoktur.</a:t>
          </a:r>
          <a:endParaRPr lang="en-US" sz="1600" kern="1200"/>
        </a:p>
      </dsp:txBody>
      <dsp:txXfrm>
        <a:off x="31070" y="50829"/>
        <a:ext cx="6604693" cy="574340"/>
      </dsp:txXfrm>
    </dsp:sp>
    <dsp:sp modelId="{2B8B9A5F-07E2-408D-9EE1-3F8CAF5B0E3C}">
      <dsp:nvSpPr>
        <dsp:cNvPr id="0" name=""/>
        <dsp:cNvSpPr/>
      </dsp:nvSpPr>
      <dsp:spPr>
        <a:xfrm>
          <a:off x="0" y="702319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965506"/>
                <a:satOff val="-2488"/>
                <a:lumOff val="-16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965506"/>
                <a:satOff val="-2488"/>
                <a:lumOff val="-16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965506"/>
                <a:satOff val="-2488"/>
                <a:lumOff val="-16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Tanı kriterlerini karşılamaz</a:t>
          </a:r>
          <a:endParaRPr lang="en-US" sz="1600" kern="1200"/>
        </a:p>
      </dsp:txBody>
      <dsp:txXfrm>
        <a:off x="31070" y="733389"/>
        <a:ext cx="6604693" cy="574340"/>
      </dsp:txXfrm>
    </dsp:sp>
    <dsp:sp modelId="{64FFB989-EF2F-4D77-8B70-2BCC593A13C1}">
      <dsp:nvSpPr>
        <dsp:cNvPr id="0" name=""/>
        <dsp:cNvSpPr/>
      </dsp:nvSpPr>
      <dsp:spPr>
        <a:xfrm>
          <a:off x="0" y="1384879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1931012"/>
                <a:satOff val="-4977"/>
                <a:lumOff val="-33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931012"/>
                <a:satOff val="-4977"/>
                <a:lumOff val="-33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931012"/>
                <a:satOff val="-4977"/>
                <a:lumOff val="-33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Raynaund fenomeni (tek başına)</a:t>
          </a:r>
          <a:endParaRPr lang="en-US" sz="1600" kern="1200"/>
        </a:p>
      </dsp:txBody>
      <dsp:txXfrm>
        <a:off x="31070" y="1415949"/>
        <a:ext cx="6604693" cy="574340"/>
      </dsp:txXfrm>
    </dsp:sp>
    <dsp:sp modelId="{9FE6E7FF-44D6-48A4-B8AF-4EC93E2A758A}">
      <dsp:nvSpPr>
        <dsp:cNvPr id="0" name=""/>
        <dsp:cNvSpPr/>
      </dsp:nvSpPr>
      <dsp:spPr>
        <a:xfrm>
          <a:off x="0" y="2067439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2896518"/>
                <a:satOff val="-7465"/>
                <a:lumOff val="-50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896518"/>
                <a:satOff val="-7465"/>
                <a:lumOff val="-50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896518"/>
                <a:satOff val="-7465"/>
                <a:lumOff val="-50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Erken artrit</a:t>
          </a:r>
          <a:endParaRPr lang="en-US" sz="1600" kern="1200"/>
        </a:p>
      </dsp:txBody>
      <dsp:txXfrm>
        <a:off x="31070" y="2098509"/>
        <a:ext cx="6604693" cy="574340"/>
      </dsp:txXfrm>
    </dsp:sp>
    <dsp:sp modelId="{4EB046E5-F934-473D-BE5D-F2B766605BE5}">
      <dsp:nvSpPr>
        <dsp:cNvPr id="0" name=""/>
        <dsp:cNvSpPr/>
      </dsp:nvSpPr>
      <dsp:spPr>
        <a:xfrm>
          <a:off x="0" y="2749999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3862025"/>
                <a:satOff val="-9954"/>
                <a:lumOff val="-672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862025"/>
                <a:satOff val="-9954"/>
                <a:lumOff val="-672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862025"/>
                <a:satOff val="-9954"/>
                <a:lumOff val="-672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Non spesifik rash</a:t>
          </a:r>
          <a:endParaRPr lang="en-US" sz="1600" kern="1200"/>
        </a:p>
      </dsp:txBody>
      <dsp:txXfrm>
        <a:off x="31070" y="2781069"/>
        <a:ext cx="6604693" cy="574340"/>
      </dsp:txXfrm>
    </dsp:sp>
    <dsp:sp modelId="{A88EFBE3-19D1-425C-84DC-258EF18831D9}">
      <dsp:nvSpPr>
        <dsp:cNvPr id="0" name=""/>
        <dsp:cNvSpPr/>
      </dsp:nvSpPr>
      <dsp:spPr>
        <a:xfrm>
          <a:off x="0" y="3432560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4827531"/>
                <a:satOff val="-12442"/>
                <a:lumOff val="-84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827531"/>
                <a:satOff val="-12442"/>
                <a:lumOff val="-84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827531"/>
                <a:satOff val="-12442"/>
                <a:lumOff val="-84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İnterstisyel akciğer hastalığı/non spesifik intersisyel pnömoni</a:t>
          </a:r>
          <a:endParaRPr lang="en-US" sz="1600" kern="1200"/>
        </a:p>
      </dsp:txBody>
      <dsp:txXfrm>
        <a:off x="31070" y="3463630"/>
        <a:ext cx="6604693" cy="574340"/>
      </dsp:txXfrm>
    </dsp:sp>
    <dsp:sp modelId="{F23A8F95-4C8B-4140-B984-3A1E053FD5B5}">
      <dsp:nvSpPr>
        <dsp:cNvPr id="0" name=""/>
        <dsp:cNvSpPr/>
      </dsp:nvSpPr>
      <dsp:spPr>
        <a:xfrm>
          <a:off x="0" y="4115120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5793037"/>
                <a:satOff val="-14931"/>
                <a:lumOff val="-100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793037"/>
                <a:satOff val="-14931"/>
                <a:lumOff val="-100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793037"/>
                <a:satOff val="-14931"/>
                <a:lumOff val="-100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ANA, RF, CCP vs pozitifliği tek başına</a:t>
          </a:r>
          <a:endParaRPr lang="en-US" sz="1600" kern="1200"/>
        </a:p>
      </dsp:txBody>
      <dsp:txXfrm>
        <a:off x="31070" y="4146190"/>
        <a:ext cx="6604693" cy="574340"/>
      </dsp:txXfrm>
    </dsp:sp>
    <dsp:sp modelId="{AD5335D1-7B23-4736-8D35-5F749DCB1547}">
      <dsp:nvSpPr>
        <dsp:cNvPr id="0" name=""/>
        <dsp:cNvSpPr/>
      </dsp:nvSpPr>
      <dsp:spPr>
        <a:xfrm>
          <a:off x="0" y="4797680"/>
          <a:ext cx="6666833" cy="63648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1600" b="1" kern="1200"/>
            <a:t>En az 5 yıl takip edilmeli</a:t>
          </a:r>
          <a:endParaRPr lang="en-US" sz="1600" kern="1200"/>
        </a:p>
      </dsp:txBody>
      <dsp:txXfrm>
        <a:off x="31070" y="4828750"/>
        <a:ext cx="6604693" cy="574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B3234-4EC1-4C1F-97D7-1B05C0F202F4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87BCE-3087-41AE-8964-EBEE0C5C4AD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54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72FACC-7DCA-41BE-83A5-100583C8E4A2}" type="slidenum">
              <a:rPr lang="tr-TR" smtClean="0"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1864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87BCE-3087-41AE-8964-EBEE0C5C4ADE}" type="slidenum">
              <a:rPr lang="tr-TR" smtClean="0"/>
              <a:t>41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1854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6F31CD9-FABA-BAA8-2C40-1CDBE12F8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EF80B3BD-EB2E-C24B-1F56-70E9E3017C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255C20D-2AB5-9543-A860-A1DE2EC50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1FC826F-A863-1E9F-DC57-57DDFC13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EC179C1-FD23-0C33-BDFE-FD6624EE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03826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CFF505-C77A-0CD1-D67D-B959820F2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BB0AE2BD-EC52-8377-5D41-C3B4940304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8B96B84-BB39-F684-7D8C-96D67A274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F27D73B-0F25-5A48-2D62-AEC485848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8B28692-587C-5083-1D0B-A6144430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169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F642B333-F57D-69EF-61A2-E0E6E1D853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A9B6581-CC03-28C4-F8A3-308BE8A71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3055AAC-E5B6-29B8-48B0-533C821CE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939D84E-476A-10F2-AB12-A30096067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D1CFA7D-4785-263F-4FC5-90AF98D6B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70295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666ABCC-C6A0-2DE5-2C21-46C48A20B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5484104-5A29-4E25-7A2E-75CF908E5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456528E-179A-EED6-CD49-C01172500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F43B6A4-9AA6-D45E-3242-50ECE217B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AB7B395-53E7-38D1-6321-7731A5614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42857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AAB95FE-C39D-C576-80DA-1F0A6B8C5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840BDF87-577E-4E98-7053-93B9D24DB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E658EA7-7ADF-8F18-1418-508B4DB2A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68A451D-05CF-686F-706D-11FB7DFB0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17E8E7B-C6CC-9397-A186-3815A07B6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188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84AD354-E02B-C36A-3F30-64BA67373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D570341-3B55-C35C-A8E1-10AE8075E1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A064A55-8C6D-EC9E-DBD4-6E286A145B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17F37A88-1DBA-4B8C-FECB-172EAA241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D19821E1-1BB8-C9DB-072B-3C0045F2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2E311B4-144F-D4D0-5079-CD25312F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05258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CCBB309-765E-F8EC-8DE8-BC0405B1A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5DB922F-23DE-0EAE-5172-734E037E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6F48751-522C-DF3C-5602-FD23BA2A87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99A2BD4B-4B1C-5015-54B0-32B16FFF81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128889CE-44A9-A9AD-F8F9-F06F3A876A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5CADA905-7D7D-4760-74DC-F4F65B6F6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3808CCE2-C572-46A0-22B8-18538B63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D2B55AF1-D5FC-C1E5-A350-EC5D7B5A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844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627F87-9AAA-6CD6-78AC-21690BF3C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26650C7-A387-84BE-01FB-E37FDB679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FAFA26A4-2CD4-0478-1A59-B3A13B8C7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90A12E7-46AF-8BEA-3C93-DF052F12C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1527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C2CFB979-D021-DB13-2C9A-C07CC2522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E1DB3C5B-EB05-A869-FAB4-2FB02905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3204F07-09DE-588E-8E19-CF90AF069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986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FF46DFA-067B-5B6F-B586-972C519C4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518B139-23D8-9171-6F8F-4E6A82B6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B349D247-F8C8-524D-E1A9-D7FA8E440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3232A7DD-1362-8EED-2E0A-1730077B2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BBDB0CE-5D74-958E-5691-2E6A36A90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BD32511-FB19-0BCE-301A-C89D4797D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910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8F8D444-D308-81DE-CB55-869E01529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5E772859-D9E9-91D2-DCF0-B20D69A9AE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6D6375CA-6DF7-09D9-4257-6193172A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99E4810-969D-5908-CCE8-16BE55C65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853FC89-AA99-B956-F9ED-65C67656C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7585E817-427C-8EB8-BDDE-33B097209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42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6BE5A495-99CD-9C62-92E2-91F16FE9B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CEC462A-0911-7830-913A-C27F8FE7F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84FD5E1-21A3-DD22-E970-C5264D6DA2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BF333-9543-4BDE-882E-C6C8AF3CDA0F}" type="datetimeFigureOut">
              <a:rPr lang="tr-TR" smtClean="0"/>
              <a:t>11.01.2025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4A4BDAF-B9B8-D603-A03B-47539D9A6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8F10D6C-5314-002A-C8D0-5EE2BF9A7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8C4BC-9906-4929-A110-2B80519AAEC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708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3600" b="1" dirty="0">
                <a:solidFill>
                  <a:srgbClr val="FF0000"/>
                </a:solidFill>
              </a:rPr>
              <a:t>SJÖGREN SENDROMU</a:t>
            </a:r>
            <a:br>
              <a:rPr lang="tr-TR" sz="3600" b="1" dirty="0">
                <a:solidFill>
                  <a:srgbClr val="FF0000"/>
                </a:solidFill>
              </a:rPr>
            </a:br>
            <a:r>
              <a:rPr lang="tr-TR" sz="3600" b="1" dirty="0">
                <a:solidFill>
                  <a:srgbClr val="FF0000"/>
                </a:solidFill>
              </a:rPr>
              <a:t>(SİKKA SENDROMU=SS)</a:t>
            </a:r>
            <a:br>
              <a:rPr lang="tr-TR" sz="3600" b="1" dirty="0">
                <a:solidFill>
                  <a:srgbClr val="FF0000"/>
                </a:solidFill>
              </a:rPr>
            </a:br>
            <a:endParaRPr lang="tr-TR" sz="3600" b="1" dirty="0">
              <a:solidFill>
                <a:srgbClr val="FF0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Dr. Osman CÜRE</a:t>
            </a:r>
          </a:p>
        </p:txBody>
      </p:sp>
    </p:spTree>
    <p:extLst>
      <p:ext uri="{BB962C8B-B14F-4D97-AF65-F5344CB8AC3E}">
        <p14:creationId xmlns:p14="http://schemas.microsoft.com/office/powerpoint/2010/main" val="2251517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KLİNİK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>
                <a:solidFill>
                  <a:srgbClr val="FF0000"/>
                </a:solidFill>
              </a:rPr>
              <a:t>Yapısal semptomlar: </a:t>
            </a:r>
            <a:r>
              <a:rPr lang="tr-TR" sz="2400" b="1" dirty="0"/>
              <a:t>Halsizlik, yorgunluk, kilo kaybı, </a:t>
            </a:r>
            <a:r>
              <a:rPr lang="tr-TR" sz="2400" b="1" dirty="0" err="1"/>
              <a:t>artralji</a:t>
            </a:r>
            <a:endParaRPr lang="tr-TR" sz="2400" b="1" dirty="0"/>
          </a:p>
          <a:p>
            <a:r>
              <a:rPr lang="tr-TR" sz="2400" b="1" dirty="0" err="1">
                <a:solidFill>
                  <a:srgbClr val="00B0F0"/>
                </a:solidFill>
              </a:rPr>
              <a:t>Ekzokrin</a:t>
            </a:r>
            <a:r>
              <a:rPr lang="tr-TR" sz="2400" b="1" dirty="0">
                <a:solidFill>
                  <a:srgbClr val="00B0F0"/>
                </a:solidFill>
              </a:rPr>
              <a:t> fonksiyon bozukluğuna bağlı semptomlar:</a:t>
            </a:r>
          </a:p>
          <a:p>
            <a:pPr>
              <a:buFont typeface="Wingdings" pitchFamily="2" charset="2"/>
              <a:buChar char="ü"/>
            </a:pPr>
            <a:r>
              <a:rPr lang="tr-TR" sz="2400" b="1" u="sng" dirty="0">
                <a:solidFill>
                  <a:srgbClr val="FF0000"/>
                </a:solidFill>
              </a:rPr>
              <a:t>Ağız kuruluğu (</a:t>
            </a:r>
            <a:r>
              <a:rPr lang="tr-TR" sz="2400" b="1" u="sng" dirty="0" err="1">
                <a:solidFill>
                  <a:srgbClr val="FF0000"/>
                </a:solidFill>
              </a:rPr>
              <a:t>kserotomi</a:t>
            </a:r>
            <a:r>
              <a:rPr lang="tr-TR" sz="2400" b="1" u="sng" dirty="0">
                <a:solidFill>
                  <a:srgbClr val="FF0000"/>
                </a:solidFill>
              </a:rPr>
              <a:t>): </a:t>
            </a:r>
            <a:r>
              <a:rPr lang="tr-TR" sz="2400" b="1" dirty="0" err="1"/>
              <a:t>Tükrük</a:t>
            </a:r>
            <a:r>
              <a:rPr lang="tr-TR" sz="2400" b="1" dirty="0"/>
              <a:t> azlığı nedeniyle yanma hissi, konuşma ve kuru gıdaların yutulmasında güçlük yaşarlar.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 err="1"/>
              <a:t>Tükrük</a:t>
            </a:r>
            <a:r>
              <a:rPr lang="tr-TR" sz="2400" b="1" dirty="0"/>
              <a:t> azalmasıyla antibakteriyel etkisi ortadan kalkar. PH değişikliği meydana gelir. Diş çürümesine neden olur.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/>
              <a:t>Ses kısıklığı ve kuru öksürük 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/>
              <a:t>Muayenede ağız mukozası kuru, </a:t>
            </a:r>
            <a:r>
              <a:rPr lang="tr-TR" sz="2400" b="1" dirty="0" err="1"/>
              <a:t>hiperemik</a:t>
            </a:r>
            <a:r>
              <a:rPr lang="tr-TR" sz="2400" b="1" dirty="0"/>
              <a:t>, </a:t>
            </a:r>
            <a:r>
              <a:rPr lang="tr-TR" sz="2400" b="1" dirty="0" err="1"/>
              <a:t>parşomen</a:t>
            </a:r>
            <a:r>
              <a:rPr lang="tr-TR" sz="2400" b="1" dirty="0"/>
              <a:t> benzeri görünüm alır. Ağız köşelerinde çatlama ve oral </a:t>
            </a:r>
            <a:r>
              <a:rPr lang="tr-TR" sz="2400" b="1" dirty="0" err="1"/>
              <a:t>kandidiazis</a:t>
            </a:r>
            <a:r>
              <a:rPr lang="tr-TR" sz="2400" b="1" dirty="0"/>
              <a:t> görülebilir</a:t>
            </a:r>
            <a:r>
              <a:rPr lang="tr-TR" sz="2400" dirty="0"/>
              <a:t>. 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51735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26D924-9732-B8DE-7FFF-A78EABE74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Ağız kuruluğu için hangi soruları soralım?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CCE6C06-7ADA-6C94-7112-4030899476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b="1" dirty="0"/>
              <a:t>Üç aydan uzun süredir her gün ağız kuruluğu hissi yaşadınız mı?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b="1" dirty="0"/>
              <a:t>Ağzınız çok kuru olduğu için gece su içmek için uyanmanız mı gerekiyor?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b="1" dirty="0"/>
              <a:t>Kuru yiyecekleri yutmanıza yardımcı olması için sık sık sıvı içiyor musunuz 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b="1" dirty="0"/>
              <a:t>Tekrarlayan veya sürekli şişmiş tükürük bezleriniz oldu mu?"</a:t>
            </a:r>
          </a:p>
        </p:txBody>
      </p:sp>
    </p:spTree>
    <p:extLst>
      <p:ext uri="{BB962C8B-B14F-4D97-AF65-F5344CB8AC3E}">
        <p14:creationId xmlns:p14="http://schemas.microsoft.com/office/powerpoint/2010/main" val="716908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423" y="116632"/>
            <a:ext cx="5949950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3" y="3920706"/>
            <a:ext cx="3097213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126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590" y="188640"/>
            <a:ext cx="5760640" cy="3921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785" y="4132519"/>
            <a:ext cx="3468687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7680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Ağız kuruluğu için tanısal testler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135560" y="1772817"/>
            <a:ext cx="8229600" cy="4525963"/>
          </a:xfrm>
        </p:spPr>
        <p:txBody>
          <a:bodyPr>
            <a:normAutofit/>
          </a:bodyPr>
          <a:lstStyle/>
          <a:p>
            <a:r>
              <a:rPr lang="tr-TR" sz="2400" b="1" dirty="0" err="1">
                <a:solidFill>
                  <a:srgbClr val="FF0000"/>
                </a:solidFill>
              </a:rPr>
              <a:t>Tükrük</a:t>
            </a:r>
            <a:r>
              <a:rPr lang="tr-TR" sz="2400" b="1" dirty="0">
                <a:solidFill>
                  <a:srgbClr val="FF0000"/>
                </a:solidFill>
              </a:rPr>
              <a:t> miktarının ölçümü (</a:t>
            </a:r>
            <a:r>
              <a:rPr lang="tr-TR" sz="2400" b="1" dirty="0" err="1">
                <a:solidFill>
                  <a:srgbClr val="FF0000"/>
                </a:solidFill>
              </a:rPr>
              <a:t>siyalometri</a:t>
            </a:r>
            <a:r>
              <a:rPr lang="tr-TR" dirty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/>
              <a:t>En sık kullanılan </a:t>
            </a:r>
            <a:r>
              <a:rPr lang="tr-TR" sz="2400" b="1" dirty="0">
                <a:solidFill>
                  <a:srgbClr val="FF0000"/>
                </a:solidFill>
              </a:rPr>
              <a:t>uyarılmamış </a:t>
            </a:r>
            <a:r>
              <a:rPr lang="tr-TR" sz="2400" b="1" dirty="0" err="1"/>
              <a:t>tükrük</a:t>
            </a:r>
            <a:r>
              <a:rPr lang="tr-TR" sz="2400" b="1" dirty="0"/>
              <a:t> miktarını belirlemek için hastaya </a:t>
            </a:r>
            <a:r>
              <a:rPr lang="tr-TR" sz="2400" b="1" dirty="0" err="1"/>
              <a:t>tükrüğünü</a:t>
            </a:r>
            <a:r>
              <a:rPr lang="tr-TR" sz="2400" b="1" dirty="0"/>
              <a:t> 5-15/</a:t>
            </a:r>
            <a:r>
              <a:rPr lang="tr-TR" sz="2400" b="1" dirty="0" err="1"/>
              <a:t>dk</a:t>
            </a:r>
            <a:r>
              <a:rPr lang="tr-TR" sz="2400" b="1" dirty="0"/>
              <a:t> süreyle ölçülü kaba biriktirmesi söylenir.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>
                <a:solidFill>
                  <a:srgbClr val="FF0000"/>
                </a:solidFill>
              </a:rPr>
              <a:t>Uyarılmış</a:t>
            </a:r>
            <a:r>
              <a:rPr lang="tr-TR" sz="2400" b="1" dirty="0"/>
              <a:t> </a:t>
            </a:r>
            <a:r>
              <a:rPr lang="tr-TR" sz="2400" b="1" dirty="0" err="1"/>
              <a:t>tükrük</a:t>
            </a:r>
            <a:r>
              <a:rPr lang="tr-TR" sz="2400" b="1" dirty="0"/>
              <a:t> miktarı için hastanın diline </a:t>
            </a:r>
            <a:r>
              <a:rPr lang="tr-TR" sz="2400" b="1" dirty="0">
                <a:solidFill>
                  <a:srgbClr val="FF0000"/>
                </a:solidFill>
              </a:rPr>
              <a:t>sitrik asit </a:t>
            </a:r>
            <a:r>
              <a:rPr lang="tr-TR" sz="2400" b="1" dirty="0"/>
              <a:t>damlatılarak veya </a:t>
            </a:r>
            <a:r>
              <a:rPr lang="tr-TR" sz="2400" b="1" dirty="0">
                <a:solidFill>
                  <a:srgbClr val="FF0000"/>
                </a:solidFill>
              </a:rPr>
              <a:t>sakız çiğnetilerek </a:t>
            </a:r>
            <a:r>
              <a:rPr lang="tr-TR" sz="2400" b="1" dirty="0" err="1"/>
              <a:t>tükrük</a:t>
            </a:r>
            <a:r>
              <a:rPr lang="tr-TR" sz="2400" b="1" dirty="0"/>
              <a:t> salgısı uyarılır.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/>
              <a:t>Uyarılmamış </a:t>
            </a:r>
            <a:r>
              <a:rPr lang="tr-TR" sz="2400" b="1" dirty="0" err="1"/>
              <a:t>tükrük</a:t>
            </a:r>
            <a:r>
              <a:rPr lang="tr-TR" sz="2400" b="1" dirty="0"/>
              <a:t> akış hızının &lt;0,1ml/</a:t>
            </a:r>
            <a:r>
              <a:rPr lang="tr-TR" sz="2400" b="1" dirty="0" err="1"/>
              <a:t>dk</a:t>
            </a:r>
            <a:r>
              <a:rPr lang="tr-TR" sz="2400" b="1" dirty="0"/>
              <a:t>  (1.5ml/15 </a:t>
            </a:r>
            <a:r>
              <a:rPr lang="tr-TR" sz="2400" b="1" dirty="0" err="1"/>
              <a:t>dk</a:t>
            </a:r>
            <a:r>
              <a:rPr lang="tr-TR" sz="2400" b="1" dirty="0"/>
              <a:t>) olması azalmış </a:t>
            </a:r>
            <a:r>
              <a:rPr lang="tr-TR" sz="2400" b="1" dirty="0" err="1"/>
              <a:t>tükrük</a:t>
            </a:r>
            <a:r>
              <a:rPr lang="tr-TR" sz="2400" b="1" dirty="0"/>
              <a:t> miktarını gösterir.</a:t>
            </a:r>
          </a:p>
          <a:p>
            <a:pPr marL="0" indent="0">
              <a:buNone/>
            </a:pP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902681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3150E0-8F19-41BB-8B81-F72CC5718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655BF97-3855-B69B-BCF3-387A1E9A8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3200" b="1" dirty="0">
                <a:solidFill>
                  <a:srgbClr val="FF0000"/>
                </a:solidFill>
              </a:rPr>
              <a:t>Minör </a:t>
            </a:r>
            <a:r>
              <a:rPr lang="tr-TR" sz="3200" b="1" dirty="0" err="1">
                <a:solidFill>
                  <a:srgbClr val="FF0000"/>
                </a:solidFill>
              </a:rPr>
              <a:t>tükrük</a:t>
            </a:r>
            <a:r>
              <a:rPr lang="tr-TR" sz="3200" b="1" dirty="0">
                <a:solidFill>
                  <a:srgbClr val="FF0000"/>
                </a:solidFill>
              </a:rPr>
              <a:t> bezi </a:t>
            </a:r>
            <a:r>
              <a:rPr lang="tr-TR" sz="3200" b="1" dirty="0" err="1">
                <a:solidFill>
                  <a:srgbClr val="FF0000"/>
                </a:solidFill>
              </a:rPr>
              <a:t>biopsisi</a:t>
            </a:r>
            <a:endParaRPr lang="tr-TR" sz="3200" b="1" dirty="0">
              <a:solidFill>
                <a:srgbClr val="FF0000"/>
              </a:solidFill>
            </a:endParaRPr>
          </a:p>
          <a:p>
            <a:r>
              <a:rPr lang="tr-TR" sz="3200" b="1" dirty="0">
                <a:solidFill>
                  <a:srgbClr val="FF0000"/>
                </a:solidFill>
              </a:rPr>
              <a:t>Görüntüleme </a:t>
            </a:r>
          </a:p>
          <a:p>
            <a:pPr>
              <a:buFont typeface="Wingdings" pitchFamily="2" charset="2"/>
              <a:buChar char="q"/>
            </a:pPr>
            <a:r>
              <a:rPr lang="tr-TR" b="1" dirty="0"/>
              <a:t>Parotis </a:t>
            </a:r>
            <a:r>
              <a:rPr lang="tr-TR" b="1" dirty="0" err="1"/>
              <a:t>sialografisi</a:t>
            </a:r>
            <a:r>
              <a:rPr lang="tr-TR" b="1" dirty="0"/>
              <a:t> ile obstrüksiyon olmadığını kanıtlar</a:t>
            </a:r>
          </a:p>
          <a:p>
            <a:pPr>
              <a:buFont typeface="Wingdings" pitchFamily="2" charset="2"/>
              <a:buChar char="q"/>
            </a:pPr>
            <a:r>
              <a:rPr lang="tr-TR" b="1" dirty="0"/>
              <a:t>Parotis sintigrafisi (</a:t>
            </a:r>
            <a:r>
              <a:rPr lang="tr-TR" b="1" dirty="0">
                <a:solidFill>
                  <a:schemeClr val="accent1"/>
                </a:solidFill>
              </a:rPr>
              <a:t>gecikmiş </a:t>
            </a:r>
            <a:r>
              <a:rPr lang="tr-TR" b="1" dirty="0" err="1">
                <a:solidFill>
                  <a:schemeClr val="accent1"/>
                </a:solidFill>
              </a:rPr>
              <a:t>uptake</a:t>
            </a:r>
            <a:r>
              <a:rPr lang="tr-TR" b="1" dirty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tr-TR" b="1" dirty="0" err="1"/>
              <a:t>USG:Çok</a:t>
            </a:r>
            <a:r>
              <a:rPr lang="tr-TR" b="1" dirty="0"/>
              <a:t> sayıda </a:t>
            </a:r>
            <a:r>
              <a:rPr lang="tr-TR" b="1" dirty="0" err="1"/>
              <a:t>hipoekoik</a:t>
            </a:r>
            <a:r>
              <a:rPr lang="tr-TR" b="1" dirty="0"/>
              <a:t> veya </a:t>
            </a:r>
            <a:r>
              <a:rPr lang="tr-TR" b="1" dirty="0" err="1"/>
              <a:t>anekoik</a:t>
            </a:r>
            <a:r>
              <a:rPr lang="tr-TR" b="1" dirty="0"/>
              <a:t> alanlar ve </a:t>
            </a:r>
            <a:r>
              <a:rPr lang="tr-TR" b="1" dirty="0" err="1"/>
              <a:t>hipervaskülarizasyon</a:t>
            </a:r>
            <a:endParaRPr lang="tr-TR" b="1" dirty="0"/>
          </a:p>
          <a:p>
            <a:pPr>
              <a:buFont typeface="Wingdings" pitchFamily="2" charset="2"/>
              <a:buChar char="q"/>
            </a:pPr>
            <a:r>
              <a:rPr lang="tr-TR" b="1" dirty="0"/>
              <a:t>CT (bilateral noktasal kalsifikasyon)/MR</a:t>
            </a:r>
          </a:p>
          <a:p>
            <a:endParaRPr lang="tr-TR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B1310317-9D71-71BD-E2E0-F89D79A6B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5485" y="3428999"/>
            <a:ext cx="3346515" cy="288290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5C066F6-37DC-D4CD-59BB-C905B6120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358" y="0"/>
            <a:ext cx="3046084" cy="30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69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400" b="1" u="sng" dirty="0">
              <a:solidFill>
                <a:srgbClr val="FF0000"/>
              </a:solidFill>
            </a:endParaRPr>
          </a:p>
          <a:p>
            <a:r>
              <a:rPr lang="tr-TR" sz="2400" b="1" u="sng" dirty="0">
                <a:solidFill>
                  <a:srgbClr val="FF0000"/>
                </a:solidFill>
              </a:rPr>
              <a:t>Göz kuruluğu (</a:t>
            </a:r>
            <a:r>
              <a:rPr lang="tr-TR" sz="2400" b="1" u="sng" dirty="0" err="1">
                <a:solidFill>
                  <a:srgbClr val="FF0000"/>
                </a:solidFill>
              </a:rPr>
              <a:t>keratokonjunktivitis</a:t>
            </a:r>
            <a:r>
              <a:rPr lang="tr-TR" sz="2400" b="1" u="sng" dirty="0">
                <a:solidFill>
                  <a:srgbClr val="FF0000"/>
                </a:solidFill>
              </a:rPr>
              <a:t> </a:t>
            </a:r>
            <a:r>
              <a:rPr lang="tr-TR" sz="2400" b="1" u="sng" dirty="0" err="1">
                <a:solidFill>
                  <a:srgbClr val="FF0000"/>
                </a:solidFill>
              </a:rPr>
              <a:t>sikka</a:t>
            </a:r>
            <a:r>
              <a:rPr lang="tr-TR" sz="2400" b="1" u="sng" dirty="0">
                <a:solidFill>
                  <a:srgbClr val="FF0000"/>
                </a:solidFill>
              </a:rPr>
              <a:t>): </a:t>
            </a:r>
          </a:p>
          <a:p>
            <a:pPr>
              <a:buFont typeface="Wingdings" pitchFamily="2" charset="2"/>
              <a:buChar char="q"/>
            </a:pPr>
            <a:r>
              <a:rPr lang="tr-TR" sz="2000" b="1" dirty="0"/>
              <a:t>Kum batması hissi, yanma ve kaşıntı semptomları verir. </a:t>
            </a:r>
          </a:p>
          <a:p>
            <a:pPr>
              <a:buFont typeface="Wingdings" pitchFamily="2" charset="2"/>
              <a:buChar char="q"/>
            </a:pPr>
            <a:r>
              <a:rPr lang="tr-TR" sz="2000" b="1" dirty="0"/>
              <a:t>Kuru göz gelişir. Enfeksiyon riski↑</a:t>
            </a:r>
          </a:p>
          <a:p>
            <a:r>
              <a:rPr lang="tr-TR" sz="2000" b="1" dirty="0">
                <a:solidFill>
                  <a:srgbClr val="00B0F0"/>
                </a:solidFill>
              </a:rPr>
              <a:t>Tanısal testler</a:t>
            </a:r>
          </a:p>
          <a:p>
            <a:pPr>
              <a:buFont typeface="Wingdings" pitchFamily="2" charset="2"/>
              <a:buChar char="q"/>
            </a:pPr>
            <a:r>
              <a:rPr lang="tr-TR" sz="2000" b="1" dirty="0"/>
              <a:t>Göz yaşı azlığı için pratikte en çok kullanılan test </a:t>
            </a:r>
            <a:r>
              <a:rPr lang="tr-TR" sz="2000" b="1" dirty="0" err="1">
                <a:solidFill>
                  <a:srgbClr val="00B0F0"/>
                </a:solidFill>
              </a:rPr>
              <a:t>schirmer</a:t>
            </a:r>
            <a:r>
              <a:rPr lang="tr-TR" sz="2000" b="1" dirty="0">
                <a:solidFill>
                  <a:srgbClr val="00B0F0"/>
                </a:solidFill>
              </a:rPr>
              <a:t> testi </a:t>
            </a:r>
            <a:r>
              <a:rPr lang="tr-TR" sz="2000" b="1" dirty="0"/>
              <a:t>ile kantitatif olarak belirlenir.</a:t>
            </a:r>
          </a:p>
          <a:p>
            <a:pPr>
              <a:buFont typeface="Wingdings" pitchFamily="2" charset="2"/>
              <a:buChar char="q"/>
            </a:pPr>
            <a:r>
              <a:rPr lang="tr-TR" sz="2000" b="1" dirty="0"/>
              <a:t> 30 mm’lik </a:t>
            </a:r>
            <a:r>
              <a:rPr lang="tr-TR" sz="2000" b="1" dirty="0" err="1"/>
              <a:t>Whatman</a:t>
            </a:r>
            <a:r>
              <a:rPr lang="tr-TR" sz="2000" b="1" dirty="0"/>
              <a:t> kurutma kağıdının 5dk/&lt;5mm  daha az ıslanması </a:t>
            </a:r>
          </a:p>
          <a:p>
            <a:pPr marL="0" indent="0">
              <a:buNone/>
            </a:pPr>
            <a:endParaRPr lang="tr-TR" sz="20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4438A311-38FE-26B4-94EC-6CBB2C0A2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5596" y="365125"/>
            <a:ext cx="2031280" cy="354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106AFF4-E16B-0B86-2DE4-A25CBCEB6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AF19A5F-D843-8989-E91D-9067C860F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r>
              <a:rPr lang="tr-TR" sz="2800" b="1" u="sng" dirty="0">
                <a:solidFill>
                  <a:srgbClr val="FF0000"/>
                </a:solidFill>
              </a:rPr>
              <a:t>Göz kuruluğu</a:t>
            </a:r>
            <a:endParaRPr lang="tr-TR" b="1" dirty="0"/>
          </a:p>
          <a:p>
            <a:pPr>
              <a:buFont typeface="Wingdings" pitchFamily="2" charset="2"/>
              <a:buChar char="q"/>
            </a:pPr>
            <a:r>
              <a:rPr lang="tr-TR" b="1" dirty="0"/>
              <a:t>Oküler yüzeydeki hasarları korneada </a:t>
            </a:r>
            <a:r>
              <a:rPr lang="tr-TR" b="1" dirty="0" err="1">
                <a:solidFill>
                  <a:srgbClr val="FF0000"/>
                </a:solidFill>
              </a:rPr>
              <a:t>floresein</a:t>
            </a:r>
            <a:r>
              <a:rPr lang="tr-TR" b="1" dirty="0"/>
              <a:t>, </a:t>
            </a:r>
            <a:r>
              <a:rPr lang="tr-TR" b="1" dirty="0" err="1"/>
              <a:t>konjunktivada</a:t>
            </a:r>
            <a:r>
              <a:rPr lang="tr-TR" b="1" dirty="0"/>
              <a:t> ise </a:t>
            </a:r>
            <a:r>
              <a:rPr lang="tr-TR" b="1" dirty="0" err="1">
                <a:solidFill>
                  <a:srgbClr val="FF0000"/>
                </a:solidFill>
              </a:rPr>
              <a:t>Rose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bengal</a:t>
            </a:r>
            <a:r>
              <a:rPr lang="tr-TR" b="1" dirty="0">
                <a:solidFill>
                  <a:srgbClr val="FF0000"/>
                </a:solidFill>
              </a:rPr>
              <a:t> ve </a:t>
            </a:r>
            <a:r>
              <a:rPr lang="tr-TR" b="1" dirty="0" err="1">
                <a:solidFill>
                  <a:srgbClr val="FF0000"/>
                </a:solidFill>
              </a:rPr>
              <a:t>lizamin</a:t>
            </a:r>
            <a:r>
              <a:rPr lang="tr-TR" b="1" dirty="0">
                <a:solidFill>
                  <a:srgbClr val="FF0000"/>
                </a:solidFill>
              </a:rPr>
              <a:t> yeşili </a:t>
            </a:r>
            <a:r>
              <a:rPr lang="tr-TR" b="1" dirty="0"/>
              <a:t>boya testleri ile araştırılabilir</a:t>
            </a:r>
          </a:p>
          <a:p>
            <a:pPr>
              <a:buFont typeface="Wingdings" pitchFamily="2" charset="2"/>
              <a:buChar char="q"/>
            </a:pPr>
            <a:r>
              <a:rPr lang="tr-TR" b="1" dirty="0"/>
              <a:t>Bir damla boya alt göz kapağına damlatılır ve sonra kornea </a:t>
            </a:r>
            <a:r>
              <a:rPr lang="tr-TR" b="1" dirty="0" err="1"/>
              <a:t>konjunktiva</a:t>
            </a:r>
            <a:r>
              <a:rPr lang="tr-TR" b="1" dirty="0"/>
              <a:t> muayenesinde  noktaların sayımı yapılarak boyanın tutulumu değerlendirilir.</a:t>
            </a:r>
          </a:p>
          <a:p>
            <a:pPr marL="0" indent="0">
              <a:buNone/>
            </a:pPr>
            <a:endParaRPr lang="tr-TR" b="1" dirty="0"/>
          </a:p>
          <a:p>
            <a:pPr>
              <a:buFont typeface="Wingdings" pitchFamily="2" charset="2"/>
              <a:buChar char="q"/>
            </a:pPr>
            <a:r>
              <a:rPr lang="tr-TR" b="1" dirty="0">
                <a:solidFill>
                  <a:srgbClr val="FF0000"/>
                </a:solidFill>
              </a:rPr>
              <a:t>Göz yaşı kırılma zamanı</a:t>
            </a:r>
            <a:r>
              <a:rPr lang="tr-TR" b="1" dirty="0"/>
              <a:t>, göz yaşı </a:t>
            </a:r>
            <a:r>
              <a:rPr lang="tr-TR" b="1" dirty="0" err="1"/>
              <a:t>müsin</a:t>
            </a:r>
            <a:r>
              <a:rPr lang="tr-TR" b="1" dirty="0"/>
              <a:t> ve lipid tabakasının anormalliğini gösterir.</a:t>
            </a:r>
          </a:p>
        </p:txBody>
      </p:sp>
    </p:spTree>
    <p:extLst>
      <p:ext uri="{BB962C8B-B14F-4D97-AF65-F5344CB8AC3E}">
        <p14:creationId xmlns:p14="http://schemas.microsoft.com/office/powerpoint/2010/main" val="36279401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4812953-EB9B-7E8E-690E-1AD4E87B2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795B1DE4-94E0-50B0-24B5-646325D8E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09026"/>
            <a:ext cx="5229225" cy="4420066"/>
          </a:xfrm>
          <a:prstGeom prst="rect">
            <a:avLst/>
          </a:prstGeom>
        </p:spPr>
      </p:pic>
      <p:pic>
        <p:nvPicPr>
          <p:cNvPr id="11" name="İçerik Yer Tutucusu 10">
            <a:extLst>
              <a:ext uri="{FF2B5EF4-FFF2-40B4-BE49-F238E27FC236}">
                <a16:creationId xmlns:a16="http://schemas.microsoft.com/office/drawing/2014/main" id="{D0D68280-B609-6055-6D24-2DD967B070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5967" y="1461155"/>
            <a:ext cx="4719391" cy="4715808"/>
          </a:xfrm>
        </p:spPr>
      </p:pic>
    </p:spTree>
    <p:extLst>
      <p:ext uri="{BB962C8B-B14F-4D97-AF65-F5344CB8AC3E}">
        <p14:creationId xmlns:p14="http://schemas.microsoft.com/office/powerpoint/2010/main" val="1855047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34F264-9576-0423-B810-8B6C6C19C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861FA411-FC82-E8C1-6738-318257FA2D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068" y="810705"/>
            <a:ext cx="5779415" cy="5682169"/>
          </a:xfr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D19EBD03-FAE5-9620-D521-936F5DD1E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643" y="452487"/>
            <a:ext cx="6080289" cy="63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3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Giriş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Ekzokrin bezlerin otoimmün (lenfositik infiltrasyonu sonucu) </a:t>
            </a:r>
            <a:r>
              <a:rPr lang="tr-TR" sz="2400" b="1" dirty="0" err="1"/>
              <a:t>dekstrüksiyonudur</a:t>
            </a:r>
            <a:r>
              <a:rPr lang="tr-TR" sz="2400" b="1" dirty="0"/>
              <a:t>.</a:t>
            </a:r>
          </a:p>
          <a:p>
            <a:r>
              <a:rPr lang="tr-TR" sz="2400" b="1" dirty="0"/>
              <a:t>En sık göz yaşı ve </a:t>
            </a:r>
            <a:r>
              <a:rPr lang="tr-TR" sz="2400" b="1" dirty="0" err="1"/>
              <a:t>tükrük</a:t>
            </a:r>
            <a:r>
              <a:rPr lang="tr-TR" sz="2400" b="1" dirty="0"/>
              <a:t> bezini etkiler.</a:t>
            </a:r>
          </a:p>
          <a:p>
            <a:r>
              <a:rPr lang="tr-TR" sz="2400" b="1" dirty="0"/>
              <a:t>En sık yakınma göz, ağız, boğazda kuruluktur.</a:t>
            </a:r>
          </a:p>
          <a:p>
            <a:r>
              <a:rPr lang="tr-TR" sz="2400" b="1" dirty="0"/>
              <a:t>1/3 hastada kas iskelet, cilt, renal, hematolojik, akciğer ve nörolojik tutulum gözlenir.</a:t>
            </a:r>
          </a:p>
          <a:p>
            <a:r>
              <a:rPr lang="tr-TR" sz="2400" b="1" dirty="0"/>
              <a:t>%15 hastada  ciddi hastalık gelişir.</a:t>
            </a:r>
          </a:p>
          <a:p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16401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D83BCF8-D5A9-44FB-6F70-6D6A220C3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Göz kuruluğu için hangi soruları soralım 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7AEB6FC-B721-4A1F-A02E-8136EDE94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/>
              <a:t>• Üç aydan uzun süredir her gün, sürekli, rahatsız edici göz kuruluğu yaşadınız mı?</a:t>
            </a:r>
          </a:p>
          <a:p>
            <a:pPr marL="0" indent="0">
              <a:buNone/>
            </a:pPr>
            <a:r>
              <a:rPr lang="tr-TR" b="1" dirty="0"/>
              <a:t>• Gözlerinizde tekrarlayan kum veya çakıl hissi var mı?</a:t>
            </a:r>
          </a:p>
          <a:p>
            <a:pPr marL="0" indent="0">
              <a:buNone/>
            </a:pPr>
            <a:r>
              <a:rPr lang="tr-TR" b="1" dirty="0"/>
              <a:t>• Günde üç defadan fazla gözyaşı damlası kullanıyor musunuz?</a:t>
            </a:r>
          </a:p>
        </p:txBody>
      </p:sp>
    </p:spTree>
    <p:extLst>
      <p:ext uri="{BB962C8B-B14F-4D97-AF65-F5344CB8AC3E}">
        <p14:creationId xmlns:p14="http://schemas.microsoft.com/office/powerpoint/2010/main" val="1419239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Extraglandüler</a:t>
            </a:r>
            <a:r>
              <a:rPr lang="tr-TR" b="1" dirty="0">
                <a:solidFill>
                  <a:srgbClr val="FF0000"/>
                </a:solidFill>
              </a:rPr>
              <a:t> Bulgular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u="sng" dirty="0">
                <a:solidFill>
                  <a:srgbClr val="FF0000"/>
                </a:solidFill>
              </a:rPr>
              <a:t>Kas iskelet semptomları: </a:t>
            </a:r>
            <a:r>
              <a:rPr lang="tr-TR" sz="2400" b="1" dirty="0" err="1"/>
              <a:t>pSS</a:t>
            </a:r>
            <a:r>
              <a:rPr lang="tr-TR" sz="2400" b="1" dirty="0"/>
              <a:t> hastaların %54-84 vardır. Artrit genelde bilateral simetrik ve </a:t>
            </a:r>
            <a:r>
              <a:rPr lang="tr-TR" sz="2400" b="1" dirty="0" err="1"/>
              <a:t>nonerozivdir</a:t>
            </a:r>
            <a:r>
              <a:rPr lang="tr-TR" sz="2400" b="1" dirty="0"/>
              <a:t>. </a:t>
            </a:r>
          </a:p>
          <a:p>
            <a:r>
              <a:rPr lang="tr-TR" sz="2400" b="1" dirty="0"/>
              <a:t>El gibi küçük eklemler yanında diz, ayak bileği ve omuz gibi büyük eklem tutulabilir.</a:t>
            </a:r>
          </a:p>
          <a:p>
            <a:r>
              <a:rPr lang="tr-TR" sz="2400" b="1" dirty="0" err="1"/>
              <a:t>Fibromyalji</a:t>
            </a:r>
            <a:r>
              <a:rPr lang="tr-TR" sz="2400" b="1" dirty="0"/>
              <a:t> (%27), kronik yorgunluk sendromu (%50-68), miyalji ve kas güçsüzlüğü % (%30-35) görülebilir.</a:t>
            </a:r>
          </a:p>
          <a:p>
            <a:r>
              <a:rPr lang="tr-TR" sz="2400" b="1" dirty="0" err="1"/>
              <a:t>Subklinik</a:t>
            </a:r>
            <a:r>
              <a:rPr lang="tr-TR" sz="2400" b="1" dirty="0"/>
              <a:t> </a:t>
            </a:r>
            <a:r>
              <a:rPr lang="tr-TR" sz="2400" b="1" dirty="0" err="1"/>
              <a:t>myozit</a:t>
            </a:r>
            <a:r>
              <a:rPr lang="tr-TR" sz="2400" b="1" dirty="0"/>
              <a:t> gelişebilir.</a:t>
            </a:r>
          </a:p>
        </p:txBody>
      </p:sp>
    </p:spTree>
    <p:extLst>
      <p:ext uri="{BB962C8B-B14F-4D97-AF65-F5344CB8AC3E}">
        <p14:creationId xmlns:p14="http://schemas.microsoft.com/office/powerpoint/2010/main" val="3603577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0BB82B-135E-0C54-8143-5B59EEB0F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Cilt bulguları</a:t>
            </a:r>
            <a:br>
              <a:rPr lang="tr-TR" b="1" u="sng" dirty="0">
                <a:solidFill>
                  <a:srgbClr val="FF0000"/>
                </a:solidFill>
              </a:rPr>
            </a:b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9F8253A-12CF-4948-58DC-47A05FE24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3200" b="1" dirty="0"/>
              <a:t>Ciltte kuruluk</a:t>
            </a:r>
          </a:p>
          <a:p>
            <a:r>
              <a:rPr lang="tr-TR" b="1" dirty="0" err="1"/>
              <a:t>V</a:t>
            </a:r>
            <a:r>
              <a:rPr lang="tr-TR" sz="3200" b="1" dirty="0" err="1"/>
              <a:t>askülite</a:t>
            </a:r>
            <a:r>
              <a:rPr lang="tr-TR" sz="3200" b="1" dirty="0"/>
              <a:t> bağlı </a:t>
            </a:r>
            <a:r>
              <a:rPr lang="tr-TR" sz="3200" b="1" dirty="0" err="1"/>
              <a:t>purpura</a:t>
            </a:r>
            <a:endParaRPr lang="tr-TR" sz="3200" b="1" dirty="0"/>
          </a:p>
          <a:p>
            <a:r>
              <a:rPr lang="tr-TR" b="1" dirty="0" err="1"/>
              <a:t>H</a:t>
            </a:r>
            <a:r>
              <a:rPr lang="tr-TR" sz="3200" b="1" dirty="0" err="1"/>
              <a:t>ipokomplementemik</a:t>
            </a:r>
            <a:r>
              <a:rPr lang="tr-TR" sz="3200" b="1" dirty="0"/>
              <a:t> </a:t>
            </a:r>
            <a:r>
              <a:rPr lang="tr-TR" sz="3200" b="1" dirty="0" err="1"/>
              <a:t>ürtikerial</a:t>
            </a:r>
            <a:r>
              <a:rPr lang="tr-TR" sz="3200" b="1" dirty="0"/>
              <a:t> </a:t>
            </a:r>
            <a:r>
              <a:rPr lang="tr-TR" sz="3200" b="1" dirty="0" err="1"/>
              <a:t>vaskülit</a:t>
            </a:r>
            <a:endParaRPr lang="tr-TR" sz="3200" b="1" dirty="0"/>
          </a:p>
          <a:p>
            <a:r>
              <a:rPr lang="tr-TR" b="1" dirty="0" err="1"/>
              <a:t>R</a:t>
            </a:r>
            <a:r>
              <a:rPr lang="tr-TR" sz="3200" b="1" dirty="0" err="1"/>
              <a:t>aynound</a:t>
            </a:r>
            <a:r>
              <a:rPr lang="tr-TR" sz="3200" b="1" dirty="0"/>
              <a:t> fenomeni</a:t>
            </a:r>
          </a:p>
          <a:p>
            <a:r>
              <a:rPr lang="tr-TR" sz="3200" b="1" dirty="0"/>
              <a:t>Eritema </a:t>
            </a:r>
            <a:r>
              <a:rPr lang="tr-TR" sz="3200" b="1" dirty="0" err="1"/>
              <a:t>nodozum</a:t>
            </a:r>
            <a:endParaRPr lang="tr-TR" sz="3200" b="1" dirty="0"/>
          </a:p>
          <a:p>
            <a:r>
              <a:rPr lang="tr-TR" sz="3200" b="1" dirty="0" err="1"/>
              <a:t>Livedo</a:t>
            </a:r>
            <a:r>
              <a:rPr lang="tr-TR" sz="3200" b="1" dirty="0"/>
              <a:t> </a:t>
            </a:r>
            <a:r>
              <a:rPr lang="tr-TR" sz="3200" b="1" dirty="0" err="1"/>
              <a:t>retikülaris</a:t>
            </a:r>
            <a:endParaRPr lang="tr-TR" sz="3200" b="1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584112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Akciğer bulguları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Kuru öksürük </a:t>
            </a:r>
            <a:r>
              <a:rPr lang="tr-TR" sz="2400" b="1" dirty="0" err="1"/>
              <a:t>trakea</a:t>
            </a:r>
            <a:r>
              <a:rPr lang="tr-TR" sz="2400" b="1" dirty="0"/>
              <a:t> ve bronşlardaki aşırı kuruluk ve artmış bronş </a:t>
            </a:r>
            <a:r>
              <a:rPr lang="tr-TR" sz="2400" b="1" dirty="0" err="1"/>
              <a:t>hiperreaktivitesinden</a:t>
            </a:r>
            <a:r>
              <a:rPr lang="tr-TR" sz="2400" b="1" dirty="0"/>
              <a:t> kaynaklanır.</a:t>
            </a:r>
          </a:p>
          <a:p>
            <a:r>
              <a:rPr lang="tr-TR" sz="2400" b="1" dirty="0" err="1"/>
              <a:t>İnterstisyel</a:t>
            </a:r>
            <a:r>
              <a:rPr lang="tr-TR" sz="2400" b="1" dirty="0"/>
              <a:t> akciğer hastalığı ve küçük hava yollarına ait </a:t>
            </a:r>
            <a:r>
              <a:rPr lang="tr-TR" sz="2400" b="1" dirty="0" err="1"/>
              <a:t>obstrüktif</a:t>
            </a:r>
            <a:r>
              <a:rPr lang="tr-TR" sz="2400" b="1" dirty="0"/>
              <a:t> hastalığa bağlı nefes darlığı gelişebilir.</a:t>
            </a:r>
          </a:p>
          <a:p>
            <a:r>
              <a:rPr lang="tr-TR" sz="2400" b="1" dirty="0" err="1"/>
              <a:t>pSS’da</a:t>
            </a:r>
            <a:r>
              <a:rPr lang="tr-TR" sz="2400" b="1" dirty="0"/>
              <a:t> NSIP, lenfositik interstisyel pnömoni, </a:t>
            </a:r>
            <a:r>
              <a:rPr lang="tr-TR" sz="2400" b="1" dirty="0" err="1"/>
              <a:t>bronşiolitis</a:t>
            </a:r>
            <a:r>
              <a:rPr lang="tr-TR" sz="2400" b="1" dirty="0"/>
              <a:t> obliterans ve organize pnömoni görülebilir.</a:t>
            </a:r>
          </a:p>
        </p:txBody>
      </p:sp>
    </p:spTree>
    <p:extLst>
      <p:ext uri="{BB962C8B-B14F-4D97-AF65-F5344CB8AC3E}">
        <p14:creationId xmlns:p14="http://schemas.microsoft.com/office/powerpoint/2010/main" val="12182438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Böbrek bulguları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Olguların %8’i klinik bulgu verir.</a:t>
            </a:r>
          </a:p>
          <a:p>
            <a:r>
              <a:rPr lang="tr-TR" sz="2400" b="1" dirty="0" err="1">
                <a:solidFill>
                  <a:srgbClr val="FF0000"/>
                </a:solidFill>
              </a:rPr>
              <a:t>İnterstisyel</a:t>
            </a:r>
            <a:r>
              <a:rPr lang="tr-TR" sz="2400" b="1" dirty="0">
                <a:solidFill>
                  <a:srgbClr val="FF0000"/>
                </a:solidFill>
              </a:rPr>
              <a:t> nefrite </a:t>
            </a:r>
            <a:r>
              <a:rPr lang="tr-TR" sz="2400" b="1" dirty="0"/>
              <a:t>bağlı %25 hastada tip 1 </a:t>
            </a:r>
            <a:r>
              <a:rPr lang="tr-TR" sz="2400" b="1" dirty="0" err="1"/>
              <a:t>distal</a:t>
            </a:r>
            <a:r>
              <a:rPr lang="tr-TR" sz="2400" b="1" dirty="0"/>
              <a:t> </a:t>
            </a:r>
            <a:r>
              <a:rPr lang="tr-TR" sz="2400" b="1" dirty="0" err="1"/>
              <a:t>renal</a:t>
            </a:r>
            <a:r>
              <a:rPr lang="tr-TR" sz="2400" b="1" dirty="0"/>
              <a:t> </a:t>
            </a:r>
            <a:r>
              <a:rPr lang="tr-TR" sz="2400" b="1" dirty="0" err="1"/>
              <a:t>tübüler</a:t>
            </a:r>
            <a:r>
              <a:rPr lang="tr-TR" sz="2400" b="1" dirty="0"/>
              <a:t> </a:t>
            </a:r>
            <a:r>
              <a:rPr lang="tr-TR" sz="2400" b="1" dirty="0" err="1"/>
              <a:t>asidoz</a:t>
            </a:r>
            <a:r>
              <a:rPr lang="tr-TR" sz="2400" b="1" dirty="0"/>
              <a:t> gelişir. İdrar PH  yükselir (&gt;5,5).</a:t>
            </a:r>
          </a:p>
          <a:p>
            <a:r>
              <a:rPr lang="tr-TR" sz="2400" b="1" dirty="0"/>
              <a:t> </a:t>
            </a:r>
            <a:r>
              <a:rPr lang="tr-TR" sz="2400" b="1" dirty="0" err="1"/>
              <a:t>Hipopotasemi</a:t>
            </a:r>
            <a:r>
              <a:rPr lang="tr-TR" sz="2400" b="1" dirty="0"/>
              <a:t> ve </a:t>
            </a:r>
            <a:r>
              <a:rPr lang="tr-TR" sz="2400" b="1" dirty="0" err="1"/>
              <a:t>hipofasfatemi</a:t>
            </a:r>
            <a:r>
              <a:rPr lang="tr-TR" sz="2400" b="1" dirty="0"/>
              <a:t>  gelişir. Paralizi ve </a:t>
            </a:r>
            <a:r>
              <a:rPr lang="tr-TR" sz="2400" b="1" dirty="0" err="1"/>
              <a:t>osteomalazi</a:t>
            </a:r>
            <a:r>
              <a:rPr lang="tr-TR" sz="2400" b="1" dirty="0"/>
              <a:t> gelişebilir.</a:t>
            </a:r>
          </a:p>
          <a:p>
            <a:r>
              <a:rPr lang="tr-TR" sz="2400" b="1" dirty="0" err="1">
                <a:solidFill>
                  <a:srgbClr val="FF0000"/>
                </a:solidFill>
              </a:rPr>
              <a:t>Glomerülonefrit</a:t>
            </a:r>
            <a:r>
              <a:rPr lang="tr-TR" sz="2400" b="1" dirty="0"/>
              <a:t> nadiren görülebilir (</a:t>
            </a:r>
            <a:r>
              <a:rPr lang="tr-TR" sz="2400" b="1" dirty="0" err="1"/>
              <a:t>membranoproliferatif</a:t>
            </a:r>
            <a:r>
              <a:rPr lang="tr-TR" sz="2400" b="1" dirty="0"/>
              <a:t> GN, </a:t>
            </a:r>
            <a:r>
              <a:rPr lang="tr-TR" sz="2400" b="1" dirty="0" err="1"/>
              <a:t>fokal</a:t>
            </a:r>
            <a:r>
              <a:rPr lang="tr-TR" sz="2400" b="1" dirty="0"/>
              <a:t> </a:t>
            </a:r>
            <a:r>
              <a:rPr lang="tr-TR" sz="2400" b="1" dirty="0" err="1"/>
              <a:t>mezengioproliferatif</a:t>
            </a:r>
            <a:r>
              <a:rPr lang="tr-TR" sz="2400" b="1" dirty="0"/>
              <a:t> GN).</a:t>
            </a:r>
          </a:p>
        </p:txBody>
      </p:sp>
    </p:spTree>
    <p:extLst>
      <p:ext uri="{BB962C8B-B14F-4D97-AF65-F5344CB8AC3E}">
        <p14:creationId xmlns:p14="http://schemas.microsoft.com/office/powerpoint/2010/main" val="442329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Gastrointestinal</a:t>
            </a:r>
            <a:r>
              <a:rPr lang="tr-TR" b="1" dirty="0">
                <a:solidFill>
                  <a:srgbClr val="FF0000"/>
                </a:solidFill>
              </a:rPr>
              <a:t> ve endokrin bulguları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Disfaji, dispepsi sık görülür.</a:t>
            </a:r>
          </a:p>
          <a:p>
            <a:r>
              <a:rPr lang="tr-TR" sz="2400" b="1" dirty="0"/>
              <a:t>Kronik atrofik gastrit gelişebilir.</a:t>
            </a:r>
          </a:p>
          <a:p>
            <a:r>
              <a:rPr lang="tr-TR" sz="2400" b="1" dirty="0"/>
              <a:t>KCFT yüksekliği, otoimmün hepatit, pankreatit, </a:t>
            </a:r>
            <a:r>
              <a:rPr lang="tr-TR" sz="2400" b="1" dirty="0" err="1"/>
              <a:t>kolanjiopati</a:t>
            </a:r>
            <a:r>
              <a:rPr lang="tr-TR" sz="2400" b="1" dirty="0"/>
              <a:t> ve  primer biler siroz ilişkisi bildirilmiştir.</a:t>
            </a:r>
          </a:p>
          <a:p>
            <a:r>
              <a:rPr lang="tr-TR" sz="2400" b="1" dirty="0"/>
              <a:t>HCV pozitifliği hastaların %6-30 saptanmış.</a:t>
            </a:r>
          </a:p>
          <a:p>
            <a:r>
              <a:rPr lang="tr-TR" sz="2400" b="1" dirty="0" err="1"/>
              <a:t>Tiroid</a:t>
            </a:r>
            <a:r>
              <a:rPr lang="tr-TR" sz="2400" b="1" dirty="0"/>
              <a:t> fonksiyon bozukluğu ve otoimmün </a:t>
            </a:r>
            <a:r>
              <a:rPr lang="tr-TR" sz="2400" b="1" dirty="0" err="1"/>
              <a:t>triodit</a:t>
            </a:r>
            <a:r>
              <a:rPr lang="tr-TR" sz="2400" b="1" dirty="0"/>
              <a:t> sıklığı 9 kat artmış.</a:t>
            </a:r>
          </a:p>
        </p:txBody>
      </p:sp>
    </p:spTree>
    <p:extLst>
      <p:ext uri="{BB962C8B-B14F-4D97-AF65-F5344CB8AC3E}">
        <p14:creationId xmlns:p14="http://schemas.microsoft.com/office/powerpoint/2010/main" val="175484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Nörolojik bulgular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1" y="1528511"/>
            <a:ext cx="6595719" cy="40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981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Hemotolojik</a:t>
            </a:r>
            <a:r>
              <a:rPr lang="tr-TR" b="1" dirty="0">
                <a:solidFill>
                  <a:srgbClr val="FF0000"/>
                </a:solidFill>
              </a:rPr>
              <a:t> bulgular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/>
              <a:t>Kronik hastalık anemisi</a:t>
            </a:r>
          </a:p>
          <a:p>
            <a:r>
              <a:rPr lang="tr-TR" sz="2400" b="1" dirty="0" err="1"/>
              <a:t>Hemolitik</a:t>
            </a:r>
            <a:r>
              <a:rPr lang="tr-TR" sz="2400" b="1" dirty="0"/>
              <a:t> anemi</a:t>
            </a:r>
          </a:p>
          <a:p>
            <a:r>
              <a:rPr lang="tr-TR" sz="2400" b="1" dirty="0" err="1"/>
              <a:t>Trombositopeni</a:t>
            </a:r>
            <a:endParaRPr lang="tr-TR" sz="2400" b="1" dirty="0"/>
          </a:p>
          <a:p>
            <a:r>
              <a:rPr lang="tr-TR" sz="2400" b="1" dirty="0"/>
              <a:t>Hafif </a:t>
            </a:r>
            <a:r>
              <a:rPr lang="tr-TR" sz="2400" b="1" dirty="0" err="1"/>
              <a:t>lökopeni</a:t>
            </a:r>
            <a:endParaRPr lang="tr-TR" sz="2400" b="1" dirty="0"/>
          </a:p>
          <a:p>
            <a:r>
              <a:rPr lang="tr-TR" sz="2400" b="1" dirty="0" err="1"/>
              <a:t>Lenfopeni</a:t>
            </a:r>
            <a:endParaRPr lang="tr-TR" sz="2400" b="1" dirty="0"/>
          </a:p>
          <a:p>
            <a:r>
              <a:rPr lang="tr-TR" sz="2400" b="1" dirty="0" err="1"/>
              <a:t>Poliklonal</a:t>
            </a:r>
            <a:r>
              <a:rPr lang="tr-TR" sz="2400" b="1" dirty="0"/>
              <a:t> </a:t>
            </a:r>
            <a:r>
              <a:rPr lang="tr-TR" sz="2400" b="1" dirty="0" err="1"/>
              <a:t>gamapati</a:t>
            </a:r>
            <a:endParaRPr lang="tr-TR" sz="2400" b="1" dirty="0"/>
          </a:p>
          <a:p>
            <a:r>
              <a:rPr lang="tr-TR" sz="2400" b="1" dirty="0" err="1"/>
              <a:t>lenfadenopati</a:t>
            </a:r>
            <a:endParaRPr lang="tr-TR" sz="2400" b="1" dirty="0"/>
          </a:p>
          <a:p>
            <a:r>
              <a:rPr lang="tr-TR" sz="2400" b="1" dirty="0" err="1"/>
              <a:t>splenomegali</a:t>
            </a:r>
            <a:endParaRPr lang="tr-TR" sz="2400" b="1" dirty="0"/>
          </a:p>
        </p:txBody>
      </p:sp>
    </p:spTree>
    <p:extLst>
      <p:ext uri="{BB962C8B-B14F-4D97-AF65-F5344CB8AC3E}">
        <p14:creationId xmlns:p14="http://schemas.microsoft.com/office/powerpoint/2010/main" val="9875235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58" y="1052736"/>
            <a:ext cx="4608976" cy="422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700" y="3165873"/>
            <a:ext cx="1111250" cy="1813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750" y="829459"/>
            <a:ext cx="158115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016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Lenfoma</a:t>
            </a:r>
            <a:r>
              <a:rPr lang="tr-TR" b="1" dirty="0">
                <a:solidFill>
                  <a:srgbClr val="FF0000"/>
                </a:solidFill>
              </a:rPr>
              <a:t> gelişimi için risk faktörleri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5" y="1628800"/>
            <a:ext cx="2044805" cy="172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8" y="1700808"/>
            <a:ext cx="1873250" cy="148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27FF7220-456F-D5B0-0F85-9AC8C315D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634" y="4891407"/>
            <a:ext cx="48672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7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51C8BC-8232-8E2D-C296-6D88BDB6E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B4A8DB1-9A50-230C-67FE-730CDE1A4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/>
              <a:t>İkiye ayrılır: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Primer SS (</a:t>
            </a:r>
            <a:r>
              <a:rPr lang="tr-TR" sz="2400" b="1" dirty="0" err="1">
                <a:solidFill>
                  <a:srgbClr val="FF0000"/>
                </a:solidFill>
              </a:rPr>
              <a:t>pSS</a:t>
            </a:r>
            <a:r>
              <a:rPr lang="tr-TR" sz="2400" b="1" dirty="0">
                <a:solidFill>
                  <a:srgbClr val="FF0000"/>
                </a:solidFill>
              </a:rPr>
              <a:t>): </a:t>
            </a:r>
            <a:r>
              <a:rPr lang="tr-TR" sz="2400" b="1" dirty="0"/>
              <a:t>Bir hastalık olmaksızın gelişir.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Sekonder SS: </a:t>
            </a:r>
            <a:r>
              <a:rPr lang="tr-TR" sz="2400" b="1" dirty="0"/>
              <a:t>Romatoid artrit (RA) , sistemik lupus eritematozus, skleroderma, PM/DM,MKDH  gibi bağ doku hastalıklarına eşlik edebilir.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17139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LABORATUVAR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2400" b="1" dirty="0" err="1">
                <a:solidFill>
                  <a:srgbClr val="FF0000"/>
                </a:solidFill>
              </a:rPr>
              <a:t>Hemogram</a:t>
            </a:r>
            <a:r>
              <a:rPr lang="tr-TR" sz="2400" b="1" dirty="0">
                <a:solidFill>
                  <a:srgbClr val="FF0000"/>
                </a:solidFill>
              </a:rPr>
              <a:t>: </a:t>
            </a:r>
            <a:r>
              <a:rPr lang="tr-TR" sz="2400" b="1" dirty="0"/>
              <a:t>Anemi, </a:t>
            </a:r>
            <a:r>
              <a:rPr lang="tr-TR" sz="2400" b="1" dirty="0" err="1"/>
              <a:t>trombositopeni</a:t>
            </a:r>
            <a:r>
              <a:rPr lang="tr-TR" sz="2400" b="1" dirty="0"/>
              <a:t>, </a:t>
            </a:r>
            <a:r>
              <a:rPr lang="tr-TR" sz="2400" b="1" dirty="0" err="1"/>
              <a:t>lenfopeni</a:t>
            </a:r>
            <a:endParaRPr lang="tr-TR" sz="2400" b="1" dirty="0"/>
          </a:p>
          <a:p>
            <a:r>
              <a:rPr lang="tr-TR" sz="2400" b="1" dirty="0">
                <a:solidFill>
                  <a:srgbClr val="FF0000"/>
                </a:solidFill>
              </a:rPr>
              <a:t>Biyokimya: </a:t>
            </a:r>
            <a:r>
              <a:rPr lang="tr-TR" sz="2400" b="1" dirty="0"/>
              <a:t>ALT, AST, GGT, ALP, kreatin, glukoz, elektrolitler</a:t>
            </a:r>
          </a:p>
          <a:p>
            <a:r>
              <a:rPr lang="tr-TR" sz="2400" b="1" dirty="0"/>
              <a:t>ESR, CRP artışı</a:t>
            </a:r>
          </a:p>
          <a:p>
            <a:r>
              <a:rPr lang="tr-TR" sz="2400" b="1" dirty="0" err="1"/>
              <a:t>Hiperglobülinemi</a:t>
            </a:r>
            <a:endParaRPr lang="tr-TR" sz="2400" b="1" dirty="0"/>
          </a:p>
          <a:p>
            <a:r>
              <a:rPr lang="tr-TR" sz="2400" b="1" dirty="0"/>
              <a:t>ANA, anti </a:t>
            </a:r>
            <a:r>
              <a:rPr lang="tr-TR" sz="2400" b="1" dirty="0" err="1"/>
              <a:t>Ro</a:t>
            </a:r>
            <a:r>
              <a:rPr lang="tr-TR" sz="2400" b="1" dirty="0"/>
              <a:t>/La, </a:t>
            </a:r>
            <a:r>
              <a:rPr lang="tr-TR" sz="2400" b="1" dirty="0" err="1"/>
              <a:t>Romatoid</a:t>
            </a:r>
            <a:r>
              <a:rPr lang="tr-TR" sz="2400" b="1" dirty="0"/>
              <a:t> faktör</a:t>
            </a:r>
          </a:p>
          <a:p>
            <a:r>
              <a:rPr lang="tr-TR" sz="2400" b="1" dirty="0"/>
              <a:t>İdrar tetkiki hafif </a:t>
            </a:r>
            <a:r>
              <a:rPr lang="tr-TR" sz="2400" b="1" dirty="0" err="1"/>
              <a:t>proteinüri</a:t>
            </a:r>
            <a:r>
              <a:rPr lang="tr-TR" sz="2400" b="1" dirty="0"/>
              <a:t>, </a:t>
            </a:r>
            <a:r>
              <a:rPr lang="tr-TR" sz="2400" b="1" dirty="0" err="1"/>
              <a:t>hematüri</a:t>
            </a:r>
            <a:r>
              <a:rPr lang="tr-TR" sz="2400" b="1" dirty="0"/>
              <a:t>, idrar PH artışı</a:t>
            </a:r>
          </a:p>
          <a:p>
            <a:r>
              <a:rPr lang="tr-TR" sz="2400" b="1" dirty="0"/>
              <a:t>C3, c4 düşüklüğü</a:t>
            </a:r>
          </a:p>
          <a:p>
            <a:r>
              <a:rPr lang="tr-TR" sz="2400" b="1" dirty="0"/>
              <a:t>HIV, HCV, HBV</a:t>
            </a:r>
          </a:p>
          <a:p>
            <a:r>
              <a:rPr lang="tr-TR" sz="2400" b="1" dirty="0"/>
              <a:t>Akciğer gr</a:t>
            </a:r>
          </a:p>
          <a:p>
            <a:r>
              <a:rPr lang="tr-TR" sz="2400" b="1" dirty="0"/>
              <a:t>Ayırıcı tanı için </a:t>
            </a:r>
            <a:r>
              <a:rPr lang="tr-TR" sz="2400" b="1" dirty="0" err="1"/>
              <a:t>ds</a:t>
            </a:r>
            <a:r>
              <a:rPr lang="tr-TR" sz="2400" b="1" dirty="0"/>
              <a:t> </a:t>
            </a:r>
            <a:r>
              <a:rPr lang="tr-TR" sz="2400" b="1" dirty="0" err="1"/>
              <a:t>dna</a:t>
            </a:r>
            <a:r>
              <a:rPr lang="tr-TR" sz="2400" b="1" dirty="0"/>
              <a:t>, </a:t>
            </a:r>
            <a:r>
              <a:rPr lang="tr-TR" sz="2400" b="1" dirty="0" err="1"/>
              <a:t>sm</a:t>
            </a:r>
            <a:r>
              <a:rPr lang="tr-TR" sz="2400" b="1" dirty="0"/>
              <a:t>, </a:t>
            </a:r>
            <a:r>
              <a:rPr lang="tr-TR" sz="2400" b="1" dirty="0" err="1"/>
              <a:t>smrnp</a:t>
            </a:r>
            <a:r>
              <a:rPr lang="tr-TR" sz="2400" b="1" dirty="0"/>
              <a:t>, </a:t>
            </a:r>
            <a:r>
              <a:rPr lang="tr-TR" sz="2400" b="1" dirty="0" err="1"/>
              <a:t>scl</a:t>
            </a:r>
            <a:r>
              <a:rPr lang="tr-TR" sz="2400" b="1" dirty="0"/>
              <a:t> 70, jo-1, anca, IG G4 düzeyi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106298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B34BD9-5854-E873-C3DB-835807741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EDC446-2185-A001-B703-8E89CFF560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72" y="1599420"/>
            <a:ext cx="4773528" cy="400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99C6375A-EB2C-0004-A606-1EBEC5B13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950" y="1859953"/>
            <a:ext cx="3625850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04176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EC61E60-C831-C729-000F-BEB5EA85F9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tr-TR" b="1"/>
              <a:t>Ayırıcı tanı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FC58EF45-32B8-E66B-8EDB-A9F316B97A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28430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47135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Sjögrende</a:t>
            </a:r>
            <a:r>
              <a:rPr lang="tr-TR" b="1" dirty="0">
                <a:solidFill>
                  <a:srgbClr val="FF0000"/>
                </a:solidFill>
              </a:rPr>
              <a:t> EULAR Tedavi önerileri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Glandüler</a:t>
            </a:r>
            <a:r>
              <a:rPr lang="tr-TR" dirty="0">
                <a:solidFill>
                  <a:srgbClr val="FF0000"/>
                </a:solidFill>
              </a:rPr>
              <a:t> semptomların giderilmesi:</a:t>
            </a:r>
          </a:p>
          <a:p>
            <a:r>
              <a:rPr lang="tr-TR" sz="2400" dirty="0"/>
              <a:t>Ortamın nemlendirilmesi, sık su içme, ağız hijyeni, sigara kaçınılması, ağız kuruluğu yapan ilaçlardan kaçınılması, diş bakımı önemli</a:t>
            </a:r>
          </a:p>
          <a:p>
            <a:r>
              <a:rPr lang="tr-TR" sz="2400" dirty="0"/>
              <a:t>Şiddetli ağız kuruluğunda </a:t>
            </a:r>
            <a:r>
              <a:rPr lang="tr-TR" sz="2400" dirty="0" err="1"/>
              <a:t>nonselektif</a:t>
            </a:r>
            <a:r>
              <a:rPr lang="tr-TR" sz="2400" dirty="0"/>
              <a:t> </a:t>
            </a:r>
            <a:r>
              <a:rPr lang="tr-TR" sz="2400" dirty="0" err="1"/>
              <a:t>muskarinik</a:t>
            </a:r>
            <a:r>
              <a:rPr lang="tr-TR" sz="2400" dirty="0"/>
              <a:t>  </a:t>
            </a:r>
            <a:r>
              <a:rPr lang="tr-TR" sz="2400" dirty="0" err="1"/>
              <a:t>pilokarpin</a:t>
            </a:r>
            <a:r>
              <a:rPr lang="tr-TR" sz="2400" dirty="0"/>
              <a:t> (</a:t>
            </a:r>
            <a:r>
              <a:rPr lang="tr-TR" sz="2400" dirty="0" err="1"/>
              <a:t>salagen</a:t>
            </a:r>
            <a:r>
              <a:rPr lang="tr-TR" sz="2400" dirty="0"/>
              <a:t> 5 mg 4x1), selektif </a:t>
            </a:r>
            <a:r>
              <a:rPr lang="tr-TR" sz="2400" dirty="0" err="1"/>
              <a:t>muskarinik</a:t>
            </a:r>
            <a:r>
              <a:rPr lang="tr-TR" sz="2400" dirty="0"/>
              <a:t> </a:t>
            </a:r>
            <a:r>
              <a:rPr lang="tr-TR" sz="2400" dirty="0" err="1"/>
              <a:t>cevimelin</a:t>
            </a:r>
            <a:r>
              <a:rPr lang="tr-TR" sz="2400" dirty="0"/>
              <a:t> (</a:t>
            </a:r>
            <a:r>
              <a:rPr lang="tr-TR" sz="2400" dirty="0" err="1"/>
              <a:t>evoxac</a:t>
            </a:r>
            <a:r>
              <a:rPr lang="tr-TR" sz="2400" dirty="0"/>
              <a:t> 3x30mg) etkinliği kanıtlanmış. Astım, glokom varsa önerilmiyor.</a:t>
            </a:r>
          </a:p>
          <a:p>
            <a:r>
              <a:rPr lang="tr-TR" sz="2400" dirty="0"/>
              <a:t>Güneş gözlüğü, göz jelleri, suni göz yaşı (</a:t>
            </a:r>
            <a:r>
              <a:rPr lang="tr-TR" sz="2400" dirty="0" err="1"/>
              <a:t>metilselülöz</a:t>
            </a:r>
            <a:r>
              <a:rPr lang="tr-TR" sz="2400" dirty="0"/>
              <a:t>) damlası</a:t>
            </a:r>
          </a:p>
          <a:p>
            <a:r>
              <a:rPr lang="tr-TR" sz="2400" dirty="0"/>
              <a:t>Yanıt yoksa </a:t>
            </a:r>
            <a:r>
              <a:rPr lang="tr-TR" sz="2400" dirty="0" err="1"/>
              <a:t>topikal</a:t>
            </a:r>
            <a:r>
              <a:rPr lang="tr-TR" sz="2400" dirty="0"/>
              <a:t> </a:t>
            </a:r>
            <a:r>
              <a:rPr lang="tr-TR" sz="2400" dirty="0" err="1"/>
              <a:t>steroid</a:t>
            </a:r>
            <a:r>
              <a:rPr lang="tr-TR" sz="2400" dirty="0"/>
              <a:t>, </a:t>
            </a:r>
            <a:r>
              <a:rPr lang="tr-TR" sz="2400" dirty="0" err="1"/>
              <a:t>siklosporin</a:t>
            </a:r>
            <a:r>
              <a:rPr lang="tr-TR" sz="2400" dirty="0"/>
              <a:t> 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9530453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2000" b="1" u="sng" dirty="0" err="1">
                <a:solidFill>
                  <a:srgbClr val="FF0000"/>
                </a:solidFill>
              </a:rPr>
              <a:t>Artralji</a:t>
            </a:r>
            <a:r>
              <a:rPr lang="tr-TR" sz="2000" b="1" u="sng" dirty="0">
                <a:solidFill>
                  <a:srgbClr val="FF0000"/>
                </a:solidFill>
              </a:rPr>
              <a:t>/</a:t>
            </a:r>
            <a:r>
              <a:rPr lang="tr-TR" sz="2000" b="1" u="sng" dirty="0" err="1">
                <a:solidFill>
                  <a:srgbClr val="FF0000"/>
                </a:solidFill>
              </a:rPr>
              <a:t>artrit</a:t>
            </a:r>
            <a:r>
              <a:rPr lang="tr-TR" sz="2000" b="1" u="sng" dirty="0">
                <a:solidFill>
                  <a:srgbClr val="FF0000"/>
                </a:solidFill>
              </a:rPr>
              <a:t>:</a:t>
            </a:r>
            <a:r>
              <a:rPr lang="tr-TR" sz="2000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hafif: NSAİİ, HCQ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Orta- şiddetli: MTX, AZA, </a:t>
            </a:r>
            <a:r>
              <a:rPr lang="tr-TR" sz="2000" dirty="0" err="1"/>
              <a:t>steroid</a:t>
            </a:r>
            <a:r>
              <a:rPr lang="tr-TR" sz="2000" dirty="0"/>
              <a:t>, RTX</a:t>
            </a:r>
          </a:p>
          <a:p>
            <a:r>
              <a:rPr lang="tr-TR" sz="2000" b="1" dirty="0" err="1">
                <a:solidFill>
                  <a:srgbClr val="FF0000"/>
                </a:solidFill>
              </a:rPr>
              <a:t>Cutanöz</a:t>
            </a:r>
            <a:r>
              <a:rPr lang="tr-TR" sz="2000" b="1" dirty="0">
                <a:solidFill>
                  <a:srgbClr val="FF0000"/>
                </a:solidFill>
              </a:rPr>
              <a:t> </a:t>
            </a:r>
            <a:r>
              <a:rPr lang="tr-TR" sz="2000" b="1" dirty="0" err="1">
                <a:solidFill>
                  <a:srgbClr val="FF0000"/>
                </a:solidFill>
              </a:rPr>
              <a:t>Vaskülit</a:t>
            </a:r>
            <a:r>
              <a:rPr lang="tr-TR" sz="2000" dirty="0">
                <a:solidFill>
                  <a:srgbClr val="FF0000"/>
                </a:solidFill>
              </a:rPr>
              <a:t>: </a:t>
            </a:r>
            <a:r>
              <a:rPr lang="tr-TR" sz="2000" dirty="0" err="1"/>
              <a:t>steroit</a:t>
            </a:r>
            <a:r>
              <a:rPr lang="tr-TR" sz="2000" dirty="0"/>
              <a:t> başla, yanıt yoksa, </a:t>
            </a:r>
            <a:r>
              <a:rPr lang="tr-TR" sz="2000" dirty="0" err="1"/>
              <a:t>iskemi</a:t>
            </a:r>
            <a:r>
              <a:rPr lang="tr-TR" sz="2000" dirty="0"/>
              <a:t> ve nekroz varsa </a:t>
            </a:r>
            <a:r>
              <a:rPr lang="tr-TR" sz="2000" dirty="0" err="1"/>
              <a:t>steroid+AZA</a:t>
            </a:r>
            <a:r>
              <a:rPr lang="tr-TR" sz="2000" dirty="0"/>
              <a:t> ya da RTX, yardımcı tedavi </a:t>
            </a:r>
            <a:r>
              <a:rPr lang="tr-TR" sz="2000" dirty="0" err="1"/>
              <a:t>plazmaferez</a:t>
            </a:r>
            <a:r>
              <a:rPr lang="tr-TR" sz="2000" dirty="0"/>
              <a:t>, İVİG (400mg/kg 5gün)</a:t>
            </a:r>
          </a:p>
          <a:p>
            <a:r>
              <a:rPr lang="tr-TR" sz="2000" b="1" dirty="0" err="1">
                <a:solidFill>
                  <a:srgbClr val="FF0000"/>
                </a:solidFill>
              </a:rPr>
              <a:t>İnterstisyel</a:t>
            </a:r>
            <a:r>
              <a:rPr lang="tr-TR" sz="2000" b="1" dirty="0">
                <a:solidFill>
                  <a:srgbClr val="FF0000"/>
                </a:solidFill>
              </a:rPr>
              <a:t> akciğer hastalığı: </a:t>
            </a:r>
            <a:r>
              <a:rPr lang="tr-TR" sz="2000" dirty="0" err="1"/>
              <a:t>steroid</a:t>
            </a:r>
            <a:r>
              <a:rPr lang="tr-TR" sz="2000" dirty="0"/>
              <a:t> +AZA, MMF, </a:t>
            </a:r>
            <a:r>
              <a:rPr lang="tr-TR" sz="2000" dirty="0" err="1"/>
              <a:t>siklosporin</a:t>
            </a:r>
            <a:r>
              <a:rPr lang="tr-TR" sz="2000" dirty="0"/>
              <a:t> yanıt yoksa RTX</a:t>
            </a:r>
          </a:p>
          <a:p>
            <a:r>
              <a:rPr lang="tr-TR" sz="2000" b="1" dirty="0" err="1">
                <a:solidFill>
                  <a:srgbClr val="FF0000"/>
                </a:solidFill>
              </a:rPr>
              <a:t>Renal</a:t>
            </a:r>
            <a:r>
              <a:rPr lang="tr-TR" sz="2000" b="1" dirty="0">
                <a:solidFill>
                  <a:srgbClr val="FF0000"/>
                </a:solidFill>
              </a:rPr>
              <a:t> tutulum: </a:t>
            </a:r>
            <a:r>
              <a:rPr lang="tr-TR" sz="2000" dirty="0"/>
              <a:t>GN: </a:t>
            </a:r>
            <a:r>
              <a:rPr lang="tr-TR" sz="2000" dirty="0" err="1"/>
              <a:t>steroid+siklofosfamid</a:t>
            </a:r>
            <a:r>
              <a:rPr lang="tr-TR" sz="2000" dirty="0"/>
              <a:t> ya da </a:t>
            </a:r>
            <a:r>
              <a:rPr lang="tr-TR" sz="2000" dirty="0" err="1"/>
              <a:t>rituksumab+plazmaferez</a:t>
            </a:r>
            <a:endParaRPr lang="tr-TR" sz="2000" dirty="0"/>
          </a:p>
          <a:p>
            <a:pPr>
              <a:buFont typeface="Wingdings" pitchFamily="2" charset="2"/>
              <a:buChar char="Ø"/>
            </a:pPr>
            <a:r>
              <a:rPr lang="tr-TR" sz="2000" dirty="0" err="1"/>
              <a:t>Tubuler</a:t>
            </a:r>
            <a:r>
              <a:rPr lang="tr-TR" sz="2000" dirty="0"/>
              <a:t> </a:t>
            </a:r>
            <a:r>
              <a:rPr lang="tr-TR" sz="2000" dirty="0" err="1"/>
              <a:t>tutlum:Steroid+oral</a:t>
            </a:r>
            <a:r>
              <a:rPr lang="tr-TR" sz="2000" dirty="0"/>
              <a:t> AZA ya da MMF ya da </a:t>
            </a:r>
            <a:r>
              <a:rPr lang="tr-TR" sz="2000" dirty="0" err="1"/>
              <a:t>sikolsporin</a:t>
            </a:r>
            <a:endParaRPr lang="tr-TR" sz="2000" dirty="0"/>
          </a:p>
          <a:p>
            <a:r>
              <a:rPr lang="tr-TR" sz="2000" b="1" dirty="0">
                <a:solidFill>
                  <a:srgbClr val="FF0000"/>
                </a:solidFill>
              </a:rPr>
              <a:t>Santral sinir sistemi </a:t>
            </a:r>
            <a:r>
              <a:rPr lang="tr-TR" sz="2000" b="1" dirty="0" err="1">
                <a:solidFill>
                  <a:srgbClr val="FF0000"/>
                </a:solidFill>
              </a:rPr>
              <a:t>vaskülit+parankim</a:t>
            </a:r>
            <a:r>
              <a:rPr lang="tr-TR" sz="2000" dirty="0"/>
              <a:t>: </a:t>
            </a:r>
            <a:r>
              <a:rPr lang="tr-TR" sz="2000" dirty="0" err="1"/>
              <a:t>steroid</a:t>
            </a:r>
            <a:r>
              <a:rPr lang="tr-TR" sz="2000" dirty="0"/>
              <a:t> (0,5-1mg/kg) +CYC yanıt yoksa RTX yardımcı tedavi </a:t>
            </a:r>
            <a:r>
              <a:rPr lang="tr-TR" sz="2000" dirty="0" err="1"/>
              <a:t>plazmaferez</a:t>
            </a:r>
            <a:r>
              <a:rPr lang="tr-TR" sz="2000" dirty="0"/>
              <a:t>, </a:t>
            </a:r>
            <a:r>
              <a:rPr lang="tr-TR" sz="2000" dirty="0" err="1"/>
              <a:t>ivig</a:t>
            </a:r>
            <a:endParaRPr lang="tr-TR" sz="2000" dirty="0"/>
          </a:p>
          <a:p>
            <a:r>
              <a:rPr lang="tr-TR" sz="2000" b="1" dirty="0" err="1">
                <a:solidFill>
                  <a:srgbClr val="FF0000"/>
                </a:solidFill>
              </a:rPr>
              <a:t>Mononöritis</a:t>
            </a:r>
            <a:r>
              <a:rPr lang="tr-TR" sz="2000" b="1" dirty="0">
                <a:solidFill>
                  <a:srgbClr val="FF0000"/>
                </a:solidFill>
              </a:rPr>
              <a:t> </a:t>
            </a:r>
            <a:r>
              <a:rPr lang="tr-TR" sz="2000" b="1" dirty="0" err="1">
                <a:solidFill>
                  <a:srgbClr val="FF0000"/>
                </a:solidFill>
              </a:rPr>
              <a:t>multiplex</a:t>
            </a:r>
            <a:r>
              <a:rPr lang="tr-TR" sz="2000" b="1" dirty="0">
                <a:solidFill>
                  <a:srgbClr val="FF0000"/>
                </a:solidFill>
              </a:rPr>
              <a:t>: </a:t>
            </a:r>
            <a:r>
              <a:rPr lang="tr-TR" sz="2000" dirty="0" err="1"/>
              <a:t>steroid+Oral</a:t>
            </a:r>
            <a:r>
              <a:rPr lang="tr-TR" sz="2000" dirty="0"/>
              <a:t> </a:t>
            </a:r>
            <a:r>
              <a:rPr lang="tr-TR" sz="2000" dirty="0" err="1"/>
              <a:t>immünsüpresif</a:t>
            </a:r>
            <a:r>
              <a:rPr lang="tr-TR" sz="2000" dirty="0"/>
              <a:t> (AZA, MMF, </a:t>
            </a:r>
            <a:r>
              <a:rPr lang="tr-TR" sz="2000" dirty="0" err="1"/>
              <a:t>siklosporin</a:t>
            </a:r>
            <a:r>
              <a:rPr lang="tr-TR" sz="2000" dirty="0"/>
              <a:t>) yanıt yoksa RTX yada CYC  yardımcı tedavi </a:t>
            </a:r>
            <a:r>
              <a:rPr lang="tr-TR" sz="2000" dirty="0" err="1"/>
              <a:t>plazmaferez</a:t>
            </a:r>
            <a:r>
              <a:rPr lang="tr-TR" sz="2000" dirty="0"/>
              <a:t>, </a:t>
            </a:r>
            <a:r>
              <a:rPr lang="tr-TR" sz="2000" dirty="0" err="1"/>
              <a:t>ivig</a:t>
            </a:r>
            <a:endParaRPr lang="tr-TR" sz="2000" dirty="0"/>
          </a:p>
          <a:p>
            <a:pPr>
              <a:buFont typeface="Wingdings" pitchFamily="2" charset="2"/>
              <a:buChar char="Ø"/>
            </a:pP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41789838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704" y="1052736"/>
            <a:ext cx="5919167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7267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7" y="1268761"/>
            <a:ext cx="6448499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8826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pPr algn="l"/>
            <a:r>
              <a:rPr lang="tr-TR" sz="5400" b="1"/>
              <a:t>MİKST BAĞDOKU HASTALIĞI</a:t>
            </a:r>
            <a:br>
              <a:rPr lang="tr-TR" sz="5400" b="1"/>
            </a:br>
            <a:r>
              <a:rPr lang="tr-TR" sz="5400" b="1"/>
              <a:t>(MBDH)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pPr algn="l"/>
            <a:endParaRPr lang="tr-T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A1174B-B58C-7651-3EBB-358C206DFD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16" r="42053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2935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tr-TR" sz="4000" b="1">
                <a:solidFill>
                  <a:srgbClr val="FFFFFF"/>
                </a:solidFill>
              </a:rPr>
              <a:t>GİRİŞ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5CBCEAF5-C470-79CF-36B2-204E69F4FE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9317740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87673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62180" y="2862471"/>
            <a:ext cx="3041803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KLİNİK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1040" y="1429233"/>
            <a:ext cx="3387578" cy="174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93930" y="1419074"/>
            <a:ext cx="3419533" cy="175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1040" y="3429000"/>
            <a:ext cx="7112423" cy="272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09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Epidemiyoloji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Başlangıç yaşı: </a:t>
            </a:r>
            <a:r>
              <a:rPr lang="tr-TR" sz="2400" b="1" dirty="0"/>
              <a:t>40-60 yaş</a:t>
            </a:r>
          </a:p>
          <a:p>
            <a:r>
              <a:rPr lang="tr-TR" sz="2400" b="1" dirty="0"/>
              <a:t>Yaşla </a:t>
            </a:r>
            <a:r>
              <a:rPr lang="tr-TR" sz="2400" b="1" dirty="0" err="1"/>
              <a:t>insidansı</a:t>
            </a:r>
            <a:r>
              <a:rPr lang="tr-TR" sz="2400" b="1" dirty="0"/>
              <a:t> artar.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Prevalansı:  </a:t>
            </a:r>
            <a:r>
              <a:rPr lang="tr-TR" sz="2400" b="1" dirty="0"/>
              <a:t>%0,1-4,8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İnsidans:</a:t>
            </a:r>
            <a:r>
              <a:rPr lang="tr-TR" sz="2400" b="1" dirty="0"/>
              <a:t>4/1000/yıllık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K/E: </a:t>
            </a:r>
            <a:r>
              <a:rPr lang="tr-TR" sz="2400" b="1" dirty="0"/>
              <a:t>9/1</a:t>
            </a:r>
          </a:p>
          <a:p>
            <a:r>
              <a:rPr lang="tr-TR" sz="2400" b="1" dirty="0"/>
              <a:t>Olguların %50’sini </a:t>
            </a:r>
            <a:r>
              <a:rPr lang="tr-TR" sz="2400" b="1" dirty="0" err="1"/>
              <a:t>pSS</a:t>
            </a:r>
            <a:r>
              <a:rPr lang="tr-TR" sz="2400" b="1" dirty="0"/>
              <a:t> oluşturur.</a:t>
            </a:r>
          </a:p>
          <a:p>
            <a:r>
              <a:rPr lang="tr-TR" sz="2400" b="1" dirty="0"/>
              <a:t>Türkiye’deki prevalansı: % 0.72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1552899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Tanı kriterleri (</a:t>
            </a:r>
            <a:r>
              <a:rPr lang="tr-TR" b="1" dirty="0" err="1">
                <a:solidFill>
                  <a:srgbClr val="FF0000"/>
                </a:solidFill>
              </a:rPr>
              <a:t>Alarcon-Segovia</a:t>
            </a:r>
            <a:r>
              <a:rPr lang="tr-TR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b="1" dirty="0" err="1">
                <a:solidFill>
                  <a:srgbClr val="FF0000"/>
                </a:solidFill>
              </a:rPr>
              <a:t>Serolojik</a:t>
            </a:r>
            <a:r>
              <a:rPr lang="tr-TR" sz="2000" b="1" dirty="0">
                <a:solidFill>
                  <a:srgbClr val="FF000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rgbClr val="00B0F0"/>
                </a:solidFill>
              </a:rPr>
              <a:t>1-anti-U1-RNP (</a:t>
            </a:r>
            <a:r>
              <a:rPr lang="tr-TR" sz="2000" b="1" dirty="0" err="1">
                <a:solidFill>
                  <a:srgbClr val="00B0F0"/>
                </a:solidFill>
              </a:rPr>
              <a:t>ribonukleoprotein</a:t>
            </a:r>
            <a:r>
              <a:rPr lang="tr-TR" sz="2000" b="1" dirty="0">
                <a:solidFill>
                  <a:srgbClr val="00B0F0"/>
                </a:solidFill>
              </a:rPr>
              <a:t>) ≥1/1600</a:t>
            </a:r>
          </a:p>
          <a:p>
            <a:r>
              <a:rPr lang="tr-TR" sz="2000" b="1" u="sng" dirty="0">
                <a:solidFill>
                  <a:srgbClr val="FF0000"/>
                </a:solidFill>
              </a:rPr>
              <a:t> Klinik: 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rgbClr val="00B0F0"/>
                </a:solidFill>
              </a:rPr>
              <a:t>2-şiş eller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rgbClr val="00B0F0"/>
                </a:solidFill>
              </a:rPr>
              <a:t>3-Snovit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rgbClr val="00B0F0"/>
                </a:solidFill>
              </a:rPr>
              <a:t>4-Myozit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rgbClr val="00B0F0"/>
                </a:solidFill>
              </a:rPr>
              <a:t>5-Raynound fenomeni</a:t>
            </a:r>
          </a:p>
          <a:p>
            <a:pPr>
              <a:buFont typeface="Wingdings" pitchFamily="2" charset="2"/>
              <a:buChar char="Ø"/>
            </a:pPr>
            <a:r>
              <a:rPr lang="tr-TR" sz="2000" b="1" dirty="0">
                <a:solidFill>
                  <a:srgbClr val="00B0F0"/>
                </a:solidFill>
              </a:rPr>
              <a:t>6-Akrosklerozis</a:t>
            </a:r>
          </a:p>
          <a:p>
            <a:pPr marL="0" indent="0">
              <a:buNone/>
            </a:pPr>
            <a:endParaRPr lang="tr-TR" sz="2000" dirty="0"/>
          </a:p>
          <a:p>
            <a:pPr marL="0" indent="0">
              <a:buNone/>
            </a:pPr>
            <a:endParaRPr lang="tr-TR" sz="2000" dirty="0"/>
          </a:p>
          <a:p>
            <a:pPr marL="0" indent="0">
              <a:buNone/>
            </a:pPr>
            <a:endParaRPr lang="tr-TR" sz="2000" dirty="0"/>
          </a:p>
          <a:p>
            <a:pPr>
              <a:buFont typeface="Wingdings" pitchFamily="2" charset="2"/>
              <a:buChar char="Ø"/>
            </a:pPr>
            <a:endParaRPr lang="tr-TR" dirty="0"/>
          </a:p>
          <a:p>
            <a:pPr>
              <a:buFont typeface="Wingdings" pitchFamily="2" charset="2"/>
              <a:buChar char="Ø"/>
            </a:pPr>
            <a:endParaRPr lang="tr-TR" dirty="0"/>
          </a:p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5085184"/>
            <a:ext cx="3244850" cy="87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73026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tr-TR" sz="4000" b="1">
                <a:solidFill>
                  <a:srgbClr val="FFFFFF"/>
                </a:solidFill>
              </a:rPr>
              <a:t>Undiferansiye bağ doku hastalığı</a:t>
            </a:r>
          </a:p>
        </p:txBody>
      </p:sp>
      <p:graphicFrame>
        <p:nvGraphicFramePr>
          <p:cNvPr id="5" name="İçerik Yer Tutucusu 2">
            <a:extLst>
              <a:ext uri="{FF2B5EF4-FFF2-40B4-BE49-F238E27FC236}">
                <a16:creationId xmlns:a16="http://schemas.microsoft.com/office/drawing/2014/main" id="{902BDA6B-83F9-DA27-A18B-79F495342B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7404831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52795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Çakışma sendromları (Overlap)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8882" y="4631161"/>
            <a:ext cx="3571810" cy="155932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Bir hastada en az iki kollajen doku hastalığını birlikte bulunmasıdır.</a:t>
            </a:r>
          </a:p>
        </p:txBody>
      </p:sp>
      <p:sp>
        <p:nvSpPr>
          <p:cNvPr id="308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259918"/>
            <a:ext cx="7214616" cy="431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675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Etyopatogenez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26915" y="1690688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000" b="1" dirty="0">
                <a:solidFill>
                  <a:schemeClr val="accent1"/>
                </a:solidFill>
              </a:rPr>
              <a:t>Genetik:</a:t>
            </a:r>
          </a:p>
          <a:p>
            <a:r>
              <a:rPr lang="tr-TR" sz="2000" b="1" dirty="0"/>
              <a:t>Aynı aile üyelerinde ve </a:t>
            </a:r>
            <a:r>
              <a:rPr lang="tr-TR" sz="2000" b="1" dirty="0" err="1"/>
              <a:t>monozigot</a:t>
            </a:r>
            <a:r>
              <a:rPr lang="tr-TR" sz="2000" b="1" dirty="0"/>
              <a:t> ikizlerde artış</a:t>
            </a:r>
          </a:p>
          <a:p>
            <a:r>
              <a:rPr lang="tr-TR" sz="2000" b="1" dirty="0"/>
              <a:t>HLA DRB1*03 </a:t>
            </a:r>
            <a:r>
              <a:rPr lang="tr-TR" sz="2000" b="1" dirty="0" err="1"/>
              <a:t>Ro</a:t>
            </a:r>
            <a:r>
              <a:rPr lang="tr-TR" sz="2000" b="1" dirty="0"/>
              <a:t> antikoru oluşumu ile ilişkili</a:t>
            </a:r>
          </a:p>
          <a:p>
            <a:r>
              <a:rPr lang="tr-TR" sz="2000" b="1" dirty="0"/>
              <a:t>IF alfa genlerinde </a:t>
            </a:r>
            <a:r>
              <a:rPr lang="tr-TR" sz="2000" b="1" dirty="0" err="1"/>
              <a:t>polimorfizim</a:t>
            </a:r>
            <a:r>
              <a:rPr lang="tr-TR" sz="2000" b="1" dirty="0"/>
              <a:t> (patogenezde en önemli yolak IF alfa artışı)</a:t>
            </a:r>
          </a:p>
          <a:p>
            <a:r>
              <a:rPr lang="tr-TR" sz="2000" b="1" dirty="0">
                <a:solidFill>
                  <a:schemeClr val="accent1"/>
                </a:solidFill>
              </a:rPr>
              <a:t>Çevresel faktörler</a:t>
            </a:r>
            <a:r>
              <a:rPr lang="tr-TR" sz="2000" b="1" dirty="0">
                <a:solidFill>
                  <a:srgbClr val="FF0000"/>
                </a:solidFill>
              </a:rPr>
              <a:t>:</a:t>
            </a:r>
          </a:p>
          <a:p>
            <a:r>
              <a:rPr lang="tr-TR" sz="2000" b="1" dirty="0">
                <a:solidFill>
                  <a:srgbClr val="FF0000"/>
                </a:solidFill>
              </a:rPr>
              <a:t>Virüsler: (</a:t>
            </a:r>
            <a:r>
              <a:rPr lang="tr-TR" sz="2000" b="1" dirty="0"/>
              <a:t>EBV, HTLV-1, HCV)  moleküler taklit ve </a:t>
            </a:r>
            <a:r>
              <a:rPr lang="tr-TR" sz="2000" b="1" dirty="0" err="1"/>
              <a:t>otoantikor</a:t>
            </a:r>
            <a:r>
              <a:rPr lang="tr-TR" sz="2000" b="1" dirty="0"/>
              <a:t> oluşumunu tetiklerler.</a:t>
            </a:r>
          </a:p>
          <a:p>
            <a:r>
              <a:rPr lang="tr-TR" sz="2000" b="1" dirty="0">
                <a:solidFill>
                  <a:srgbClr val="FF0000"/>
                </a:solidFill>
              </a:rPr>
              <a:t>D vitamin eksikliğinde: </a:t>
            </a:r>
            <a:r>
              <a:rPr lang="tr-TR" sz="2000" b="1" dirty="0"/>
              <a:t>Anti </a:t>
            </a:r>
            <a:r>
              <a:rPr lang="tr-TR" sz="2000" b="1" dirty="0" err="1"/>
              <a:t>ro</a:t>
            </a:r>
            <a:r>
              <a:rPr lang="tr-TR" sz="2000" b="1" dirty="0"/>
              <a:t>/La antikorları yüksek bulunmuş.</a:t>
            </a:r>
          </a:p>
          <a:p>
            <a:r>
              <a:rPr lang="tr-TR" sz="2000" b="1" dirty="0">
                <a:solidFill>
                  <a:srgbClr val="FF0000"/>
                </a:solidFill>
              </a:rPr>
              <a:t>Sigara: </a:t>
            </a:r>
            <a:r>
              <a:rPr lang="tr-TR" sz="2000" b="1" dirty="0"/>
              <a:t>ANA pozitiflik artışı, antikor üretiminde artış,  plazma ve lenfosit fonksiyonlarında bozulmaya neden olur</a:t>
            </a:r>
          </a:p>
          <a:p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3308676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Genetik ve çevresel faktörler otoimmüniteyi tetikler.</a:t>
            </a:r>
          </a:p>
          <a:p>
            <a:r>
              <a:rPr lang="tr-TR" sz="2400" b="1" dirty="0" err="1"/>
              <a:t>pSS</a:t>
            </a:r>
            <a:r>
              <a:rPr lang="tr-TR" sz="2400" b="1" dirty="0"/>
              <a:t> patogenezinde asıl problem immün </a:t>
            </a:r>
            <a:r>
              <a:rPr lang="tr-TR" sz="2400" b="1" dirty="0" err="1"/>
              <a:t>regulasyonda</a:t>
            </a:r>
            <a:r>
              <a:rPr lang="tr-TR" sz="2400" b="1" dirty="0"/>
              <a:t> bozulma sonucu B hücre aktivitesinde belirgin artıştır. </a:t>
            </a:r>
          </a:p>
          <a:p>
            <a:endParaRPr lang="tr-TR" sz="2400" b="1" dirty="0"/>
          </a:p>
          <a:p>
            <a:r>
              <a:rPr lang="tr-TR" sz="2400" b="1" dirty="0"/>
              <a:t>Buna bağlı olarak 2/3 hastada ANA (% 55-97), RF (%32-90), anti </a:t>
            </a:r>
            <a:r>
              <a:rPr lang="tr-TR" sz="2400" b="1" dirty="0" err="1"/>
              <a:t>Ro</a:t>
            </a:r>
            <a:r>
              <a:rPr lang="tr-TR" sz="2400" b="1" dirty="0"/>
              <a:t>/SSA (%40-60), anti La/SSB (%50), </a:t>
            </a:r>
            <a:r>
              <a:rPr lang="pt-BR" sz="2400" b="1" dirty="0"/>
              <a:t>anti-fodrin ab</a:t>
            </a:r>
            <a:r>
              <a:rPr lang="tr-TR" sz="2400" b="1" dirty="0"/>
              <a:t> ve </a:t>
            </a:r>
            <a:r>
              <a:rPr lang="pt-BR" sz="2400" b="1" dirty="0"/>
              <a:t> anti M3 R</a:t>
            </a:r>
            <a:r>
              <a:rPr lang="tr-TR" sz="2400" b="1" dirty="0"/>
              <a:t> antikorları pozitif bulunur.</a:t>
            </a:r>
          </a:p>
        </p:txBody>
      </p:sp>
    </p:spTree>
    <p:extLst>
      <p:ext uri="{BB962C8B-B14F-4D97-AF65-F5344CB8AC3E}">
        <p14:creationId xmlns:p14="http://schemas.microsoft.com/office/powerpoint/2010/main" val="1289836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CA4E553-E3E2-13B5-FCDD-F81B22B7D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1B554F6-3B35-DBC2-E3BB-2B534BB66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sz="2800" b="1" dirty="0"/>
          </a:p>
          <a:p>
            <a:r>
              <a:rPr lang="tr-TR" sz="2800" b="1" dirty="0"/>
              <a:t>Primer olarak sekresyon üreten salgı hücrelerinde </a:t>
            </a:r>
            <a:r>
              <a:rPr lang="tr-TR" sz="2800" b="1" dirty="0" err="1"/>
              <a:t>asiner</a:t>
            </a:r>
            <a:r>
              <a:rPr lang="tr-TR" sz="2800" b="1" dirty="0"/>
              <a:t> yapılarda </a:t>
            </a:r>
            <a:r>
              <a:rPr lang="tr-TR" sz="2800" b="1" dirty="0">
                <a:solidFill>
                  <a:srgbClr val="FF0000"/>
                </a:solidFill>
              </a:rPr>
              <a:t>dejenerasyon, nekroz, atrofi ve fonksiyon </a:t>
            </a:r>
            <a:r>
              <a:rPr lang="tr-TR" sz="2800" b="1" dirty="0"/>
              <a:t>kaybına neden olur.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7803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Patoloji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Tanıda minör </a:t>
            </a:r>
            <a:r>
              <a:rPr lang="tr-TR" sz="2400" b="1" dirty="0" err="1"/>
              <a:t>tükrük</a:t>
            </a:r>
            <a:r>
              <a:rPr lang="tr-TR" sz="2400" b="1" dirty="0"/>
              <a:t> bezi </a:t>
            </a:r>
            <a:r>
              <a:rPr lang="tr-TR" sz="2400" b="1" dirty="0" err="1"/>
              <a:t>biobsisinden</a:t>
            </a:r>
            <a:r>
              <a:rPr lang="tr-TR" sz="2400" b="1" dirty="0"/>
              <a:t> faydalanılır.</a:t>
            </a:r>
          </a:p>
          <a:p>
            <a:r>
              <a:rPr lang="tr-TR" sz="2400" b="1" dirty="0" err="1"/>
              <a:t>Periduktal</a:t>
            </a:r>
            <a:r>
              <a:rPr lang="tr-TR" sz="2400" b="1" dirty="0"/>
              <a:t> veya </a:t>
            </a:r>
            <a:r>
              <a:rPr lang="tr-TR" sz="2400" b="1" dirty="0" err="1"/>
              <a:t>perivasküler</a:t>
            </a:r>
            <a:r>
              <a:rPr lang="tr-TR" sz="2400" b="1" dirty="0"/>
              <a:t> bölgede 4mm karelik bir alanda en azından 50 lenfosit içeren </a:t>
            </a:r>
            <a:r>
              <a:rPr lang="tr-TR" sz="2400" b="1" dirty="0" err="1"/>
              <a:t>fokal</a:t>
            </a:r>
            <a:r>
              <a:rPr lang="tr-TR" sz="2400" b="1" dirty="0"/>
              <a:t> </a:t>
            </a:r>
            <a:r>
              <a:rPr lang="tr-TR" sz="2400" b="1" dirty="0" err="1"/>
              <a:t>agregatların</a:t>
            </a:r>
            <a:r>
              <a:rPr lang="tr-TR" sz="2400" b="1" dirty="0"/>
              <a:t> sayısı </a:t>
            </a:r>
            <a:r>
              <a:rPr lang="tr-TR" sz="2400" b="1" dirty="0" err="1">
                <a:solidFill>
                  <a:srgbClr val="FF0000"/>
                </a:solidFill>
              </a:rPr>
              <a:t>fokus</a:t>
            </a:r>
            <a:r>
              <a:rPr lang="tr-TR" sz="2400" b="1" dirty="0">
                <a:solidFill>
                  <a:srgbClr val="FF0000"/>
                </a:solidFill>
              </a:rPr>
              <a:t> skorunu </a:t>
            </a:r>
            <a:r>
              <a:rPr lang="tr-TR" sz="2400" b="1" dirty="0"/>
              <a:t>verir.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>
                <a:solidFill>
                  <a:srgbClr val="FF0000"/>
                </a:solidFill>
              </a:rPr>
              <a:t>Grade 0</a:t>
            </a:r>
            <a:r>
              <a:rPr lang="tr-TR" sz="2400" b="1" dirty="0"/>
              <a:t>: Normal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>
                <a:solidFill>
                  <a:srgbClr val="FF0000"/>
                </a:solidFill>
              </a:rPr>
              <a:t>Grade 1:</a:t>
            </a:r>
            <a:r>
              <a:rPr lang="tr-TR" sz="2400" b="1" dirty="0"/>
              <a:t> Hafif mononükleer hücre infiltrasyonu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>
                <a:solidFill>
                  <a:srgbClr val="FF0000"/>
                </a:solidFill>
              </a:rPr>
              <a:t>Grade 2</a:t>
            </a:r>
            <a:r>
              <a:rPr lang="tr-TR" sz="2400" b="1" dirty="0"/>
              <a:t>: Orta derecede mononükleer hücre infiltrasyonu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>
                <a:solidFill>
                  <a:srgbClr val="FF0000"/>
                </a:solidFill>
              </a:rPr>
              <a:t>Grade 3:</a:t>
            </a:r>
            <a:r>
              <a:rPr lang="tr-TR" sz="2400" b="1" dirty="0"/>
              <a:t> Bir </a:t>
            </a:r>
            <a:r>
              <a:rPr lang="tr-TR" sz="2400" b="1" dirty="0" err="1"/>
              <a:t>fokus</a:t>
            </a:r>
            <a:r>
              <a:rPr lang="tr-TR" sz="2400" b="1" dirty="0"/>
              <a:t> varlığı</a:t>
            </a:r>
          </a:p>
          <a:p>
            <a:pPr>
              <a:buFont typeface="Wingdings" pitchFamily="2" charset="2"/>
              <a:buChar char="Ø"/>
            </a:pPr>
            <a:r>
              <a:rPr lang="tr-TR" sz="2400" b="1" dirty="0">
                <a:solidFill>
                  <a:srgbClr val="FF0000"/>
                </a:solidFill>
              </a:rPr>
              <a:t>Grade 4:</a:t>
            </a:r>
            <a:r>
              <a:rPr lang="tr-TR" sz="2400" b="1" dirty="0"/>
              <a:t> Birden fazla </a:t>
            </a:r>
            <a:r>
              <a:rPr lang="tr-TR" sz="2400" b="1" dirty="0" err="1"/>
              <a:t>fokus</a:t>
            </a:r>
            <a:r>
              <a:rPr lang="tr-TR" sz="2400" b="1" dirty="0"/>
              <a:t> var.</a:t>
            </a:r>
          </a:p>
          <a:p>
            <a:pPr>
              <a:buFont typeface="Wingdings" pitchFamily="2" charset="2"/>
              <a:buChar char="q"/>
            </a:pPr>
            <a:r>
              <a:rPr lang="tr-TR" sz="2400" b="1" dirty="0">
                <a:solidFill>
                  <a:srgbClr val="00B0F0"/>
                </a:solidFill>
              </a:rPr>
              <a:t>Grade 3 ve 4 </a:t>
            </a:r>
            <a:r>
              <a:rPr lang="tr-TR" sz="2400" b="1" dirty="0" err="1">
                <a:solidFill>
                  <a:srgbClr val="00B0F0"/>
                </a:solidFill>
              </a:rPr>
              <a:t>sjögren</a:t>
            </a:r>
            <a:r>
              <a:rPr lang="tr-TR" sz="2400" b="1" dirty="0">
                <a:solidFill>
                  <a:srgbClr val="00B0F0"/>
                </a:solidFill>
              </a:rPr>
              <a:t> sendromunu kuvvetle destekler.</a:t>
            </a:r>
          </a:p>
          <a:p>
            <a:pPr>
              <a:buFont typeface="Wingdings" pitchFamily="2" charset="2"/>
              <a:buChar char="Ø"/>
            </a:pPr>
            <a:endParaRPr lang="tr-TR" sz="2400" b="1" dirty="0"/>
          </a:p>
          <a:p>
            <a:pPr>
              <a:buFont typeface="Wingdings" pitchFamily="2" charset="2"/>
              <a:buChar char="Ø"/>
            </a:pP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81408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1D522EDD-ED79-B12A-4DBD-1FC493A3A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698" y="527901"/>
            <a:ext cx="7492527" cy="513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03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1577</Words>
  <Application>Microsoft Office PowerPoint</Application>
  <PresentationFormat>Geniş ekran</PresentationFormat>
  <Paragraphs>194</Paragraphs>
  <Slides>42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Wingdings</vt:lpstr>
      <vt:lpstr>Office Teması</vt:lpstr>
      <vt:lpstr>SJÖGREN SENDROMU (SİKKA SENDROMU=SS) </vt:lpstr>
      <vt:lpstr>Giriş</vt:lpstr>
      <vt:lpstr>PowerPoint Sunusu</vt:lpstr>
      <vt:lpstr>Epidemiyoloji</vt:lpstr>
      <vt:lpstr>Etyopatogenez</vt:lpstr>
      <vt:lpstr>PowerPoint Sunusu</vt:lpstr>
      <vt:lpstr>PowerPoint Sunusu</vt:lpstr>
      <vt:lpstr>Patoloji</vt:lpstr>
      <vt:lpstr>PowerPoint Sunusu</vt:lpstr>
      <vt:lpstr>KLİNİK</vt:lpstr>
      <vt:lpstr>Ağız kuruluğu için hangi soruları soralım?</vt:lpstr>
      <vt:lpstr>PowerPoint Sunusu</vt:lpstr>
      <vt:lpstr>PowerPoint Sunusu</vt:lpstr>
      <vt:lpstr>Ağız kuruluğu için tanısal testler</vt:lpstr>
      <vt:lpstr>PowerPoint Sunusu</vt:lpstr>
      <vt:lpstr>PowerPoint Sunusu</vt:lpstr>
      <vt:lpstr>PowerPoint Sunusu</vt:lpstr>
      <vt:lpstr>PowerPoint Sunusu</vt:lpstr>
      <vt:lpstr>PowerPoint Sunusu</vt:lpstr>
      <vt:lpstr>Göz kuruluğu için hangi soruları soralım ?</vt:lpstr>
      <vt:lpstr>Extraglandüler Bulgular</vt:lpstr>
      <vt:lpstr>Cilt bulguları </vt:lpstr>
      <vt:lpstr>Akciğer bulguları</vt:lpstr>
      <vt:lpstr>Böbrek bulguları</vt:lpstr>
      <vt:lpstr>Gastrointestinal ve endokrin bulguları</vt:lpstr>
      <vt:lpstr>Nörolojik bulgular</vt:lpstr>
      <vt:lpstr>Hemotolojik bulgular</vt:lpstr>
      <vt:lpstr>PowerPoint Sunusu</vt:lpstr>
      <vt:lpstr>Lenfoma gelişimi için risk faktörleri</vt:lpstr>
      <vt:lpstr>LABORATUVAR</vt:lpstr>
      <vt:lpstr>PowerPoint Sunusu</vt:lpstr>
      <vt:lpstr>Ayırıcı tanı</vt:lpstr>
      <vt:lpstr>Sjögrende EULAR Tedavi önerileri</vt:lpstr>
      <vt:lpstr>PowerPoint Sunusu</vt:lpstr>
      <vt:lpstr>PowerPoint Sunusu</vt:lpstr>
      <vt:lpstr>PowerPoint Sunusu</vt:lpstr>
      <vt:lpstr>MİKST BAĞDOKU HASTALIĞI (MBDH)</vt:lpstr>
      <vt:lpstr>GİRİŞ</vt:lpstr>
      <vt:lpstr>KLİNİK</vt:lpstr>
      <vt:lpstr>Tanı kriterleri (Alarcon-Segovia)</vt:lpstr>
      <vt:lpstr>Undiferansiye bağ doku hastalığı</vt:lpstr>
      <vt:lpstr>Çakışma sendromları (Overlap)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SJÖGREN SENDROMU (SİKKA SENDROMU=SS) </dc:title>
  <dc:creator>Osman Cure</dc:creator>
  <cp:lastModifiedBy>ahmet eren</cp:lastModifiedBy>
  <cp:revision>51</cp:revision>
  <dcterms:created xsi:type="dcterms:W3CDTF">2022-08-28T13:24:44Z</dcterms:created>
  <dcterms:modified xsi:type="dcterms:W3CDTF">2025-01-11T06:37:32Z</dcterms:modified>
</cp:coreProperties>
</file>