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4" r:id="rId11"/>
    <p:sldId id="271" r:id="rId12"/>
    <p:sldId id="272" r:id="rId13"/>
    <p:sldId id="268" r:id="rId14"/>
    <p:sldId id="269" r:id="rId15"/>
    <p:sldId id="265" r:id="rId16"/>
    <p:sldId id="266" r:id="rId17"/>
    <p:sldId id="267" r:id="rId18"/>
    <p:sldId id="275" r:id="rId19"/>
    <p:sldId id="270" r:id="rId20"/>
    <p:sldId id="273" r:id="rId21"/>
    <p:sldId id="276" r:id="rId22"/>
    <p:sldId id="281" r:id="rId23"/>
    <p:sldId id="277" r:id="rId24"/>
    <p:sldId id="279" r:id="rId25"/>
    <p:sldId id="278" r:id="rId26"/>
    <p:sldId id="280" r:id="rId27"/>
    <p:sldId id="282" r:id="rId28"/>
    <p:sldId id="283" r:id="rId29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83" d="100"/>
          <a:sy n="83" d="100"/>
        </p:scale>
        <p:origin x="68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07856278-9E3F-5F33-53EC-8A1C4B1653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844259DE-8DEF-7674-49DC-9D3622B3C6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/>
              <a:t>Asıl alt başlık stilini düzenlemek için tıklayın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11525698-D636-B12C-A62B-D738FE00E1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63961-6311-4C3D-A4DB-5F1BB3DB578D}" type="datetimeFigureOut">
              <a:rPr lang="tr-TR" smtClean="0"/>
              <a:t>12.03.2025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8FE3692A-14F7-C6FC-66B1-3418A48BED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0CDA0EAD-36AE-7941-37ED-F697ECB41B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91A4B-9EBB-46F6-8C9A-BB9E2664832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90320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2502F0B2-099C-6A0F-D80F-D5F601000E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Dikey Metin Yer Tutucusu 2">
            <a:extLst>
              <a:ext uri="{FF2B5EF4-FFF2-40B4-BE49-F238E27FC236}">
                <a16:creationId xmlns:a16="http://schemas.microsoft.com/office/drawing/2014/main" id="{6CD2484F-72E0-B395-265E-AC9BC7DBBD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406F154F-DFFB-D88A-A70D-B6C7FA0CB4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63961-6311-4C3D-A4DB-5F1BB3DB578D}" type="datetimeFigureOut">
              <a:rPr lang="tr-TR" smtClean="0"/>
              <a:t>12.03.2025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303CA43C-D037-926C-14A7-8B938D6A08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28E34763-B6BB-6F26-B124-EE5F991F2D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91A4B-9EBB-46F6-8C9A-BB9E2664832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87590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>
            <a:extLst>
              <a:ext uri="{FF2B5EF4-FFF2-40B4-BE49-F238E27FC236}">
                <a16:creationId xmlns:a16="http://schemas.microsoft.com/office/drawing/2014/main" id="{7DDD600E-4E75-7403-8545-2619E82D509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Dikey Metin Yer Tutucusu 2">
            <a:extLst>
              <a:ext uri="{FF2B5EF4-FFF2-40B4-BE49-F238E27FC236}">
                <a16:creationId xmlns:a16="http://schemas.microsoft.com/office/drawing/2014/main" id="{746385D8-E50F-F0F4-37E3-EE19F2859C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21605309-F706-865B-FF08-A42F4B9FDE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63961-6311-4C3D-A4DB-5F1BB3DB578D}" type="datetimeFigureOut">
              <a:rPr lang="tr-TR" smtClean="0"/>
              <a:t>12.03.2025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36A8DB3B-51D4-DD45-98B9-465331787F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3001141E-2FFE-F376-CF76-8B34CF3FE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91A4B-9EBB-46F6-8C9A-BB9E2664832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37575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F422C21A-0ED0-FC33-64F3-C150B00987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82808793-41B8-E3FF-7E0D-0B2FBA29FE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AFBE31E0-EB7C-41B5-75A4-ACC5D492E0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63961-6311-4C3D-A4DB-5F1BB3DB578D}" type="datetimeFigureOut">
              <a:rPr lang="tr-TR" smtClean="0"/>
              <a:t>12.03.2025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F0EF31D2-88D7-AB26-5430-4D3BB83F75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5E9D5EBA-CBCA-2F54-A63C-ED4D061877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91A4B-9EBB-46F6-8C9A-BB9E2664832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6463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 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1BB30447-E43F-3698-9546-D052804E3D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1D0D6BFB-5A13-C729-87D0-B24E7C3921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3E7B5BB1-EE7B-7CDD-82B9-319B4001E1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63961-6311-4C3D-A4DB-5F1BB3DB578D}" type="datetimeFigureOut">
              <a:rPr lang="tr-TR" smtClean="0"/>
              <a:t>12.03.2025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828F6D02-AC84-700B-B3B5-4CDE1BE7FF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39EE7998-8DAA-05DA-FAAC-2760A513E8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91A4B-9EBB-46F6-8C9A-BB9E2664832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48838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6261171-4FA7-DB57-E3A1-A4B0E32BE1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A9769C3A-1A60-9F0A-FA2D-1A86DBCFF21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45B57A1A-25BC-DA07-DEAC-4BF595A836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E21084B1-4266-83E7-6ABA-61306BDCF4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63961-6311-4C3D-A4DB-5F1BB3DB578D}" type="datetimeFigureOut">
              <a:rPr lang="tr-TR" smtClean="0"/>
              <a:t>12.03.2025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788F4014-81A0-12DF-97C9-1208F045BD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33AA8329-F7A8-702F-E829-CA42757354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91A4B-9EBB-46F6-8C9A-BB9E2664832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168696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B9D5C409-0438-4661-F6EB-0F75BA2655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CDB264AC-BC51-CFF6-1A25-BE9203E435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609FF790-5A11-A1B4-BF32-F36616ECA2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Metin Yer Tutucusu 4">
            <a:extLst>
              <a:ext uri="{FF2B5EF4-FFF2-40B4-BE49-F238E27FC236}">
                <a16:creationId xmlns:a16="http://schemas.microsoft.com/office/drawing/2014/main" id="{023C8258-6881-0A20-EF6E-5A9972FD5F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6" name="İçerik Yer Tutucusu 5">
            <a:extLst>
              <a:ext uri="{FF2B5EF4-FFF2-40B4-BE49-F238E27FC236}">
                <a16:creationId xmlns:a16="http://schemas.microsoft.com/office/drawing/2014/main" id="{0264EE5B-416D-36B6-75AC-1DA3251B5EA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Veri Yer Tutucusu 6">
            <a:extLst>
              <a:ext uri="{FF2B5EF4-FFF2-40B4-BE49-F238E27FC236}">
                <a16:creationId xmlns:a16="http://schemas.microsoft.com/office/drawing/2014/main" id="{0E647A54-FE57-8B83-B6A5-C1F267178F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63961-6311-4C3D-A4DB-5F1BB3DB578D}" type="datetimeFigureOut">
              <a:rPr lang="tr-TR" smtClean="0"/>
              <a:t>12.03.2025</a:t>
            </a:fld>
            <a:endParaRPr lang="tr-TR"/>
          </a:p>
        </p:txBody>
      </p:sp>
      <p:sp>
        <p:nvSpPr>
          <p:cNvPr id="8" name="Alt Bilgi Yer Tutucusu 7">
            <a:extLst>
              <a:ext uri="{FF2B5EF4-FFF2-40B4-BE49-F238E27FC236}">
                <a16:creationId xmlns:a16="http://schemas.microsoft.com/office/drawing/2014/main" id="{BB7C2036-3A9F-B1F6-9AAA-A0DDF5F94C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>
            <a:extLst>
              <a:ext uri="{FF2B5EF4-FFF2-40B4-BE49-F238E27FC236}">
                <a16:creationId xmlns:a16="http://schemas.microsoft.com/office/drawing/2014/main" id="{31700128-D3F3-79F0-3F85-DEBEC3F043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91A4B-9EBB-46F6-8C9A-BB9E2664832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8784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B18804E0-8BEF-261E-D216-F75CCD941F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Veri Yer Tutucusu 2">
            <a:extLst>
              <a:ext uri="{FF2B5EF4-FFF2-40B4-BE49-F238E27FC236}">
                <a16:creationId xmlns:a16="http://schemas.microsoft.com/office/drawing/2014/main" id="{A6B0C4D7-A60E-D992-C025-9018261C7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63961-6311-4C3D-A4DB-5F1BB3DB578D}" type="datetimeFigureOut">
              <a:rPr lang="tr-TR" smtClean="0"/>
              <a:t>12.03.2025</a:t>
            </a:fld>
            <a:endParaRPr lang="tr-TR"/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6F825E7A-F969-703C-A1D9-27E77D7FA6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>
            <a:extLst>
              <a:ext uri="{FF2B5EF4-FFF2-40B4-BE49-F238E27FC236}">
                <a16:creationId xmlns:a16="http://schemas.microsoft.com/office/drawing/2014/main" id="{34D36A9F-FB4E-3201-9DE4-77116623A0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91A4B-9EBB-46F6-8C9A-BB9E2664832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9599837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>
            <a:extLst>
              <a:ext uri="{FF2B5EF4-FFF2-40B4-BE49-F238E27FC236}">
                <a16:creationId xmlns:a16="http://schemas.microsoft.com/office/drawing/2014/main" id="{34BF342F-E01C-B878-FA0B-37AE8F63D4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63961-6311-4C3D-A4DB-5F1BB3DB578D}" type="datetimeFigureOut">
              <a:rPr lang="tr-TR" smtClean="0"/>
              <a:t>12.03.2025</a:t>
            </a:fld>
            <a:endParaRPr lang="tr-TR"/>
          </a:p>
        </p:txBody>
      </p:sp>
      <p:sp>
        <p:nvSpPr>
          <p:cNvPr id="3" name="Alt Bilgi Yer Tutucusu 2">
            <a:extLst>
              <a:ext uri="{FF2B5EF4-FFF2-40B4-BE49-F238E27FC236}">
                <a16:creationId xmlns:a16="http://schemas.microsoft.com/office/drawing/2014/main" id="{74DD04F5-732D-A722-06DF-96B1E81059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>
            <a:extLst>
              <a:ext uri="{FF2B5EF4-FFF2-40B4-BE49-F238E27FC236}">
                <a16:creationId xmlns:a16="http://schemas.microsoft.com/office/drawing/2014/main" id="{C94412DE-187B-692D-E6AF-757EE2FC21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91A4B-9EBB-46F6-8C9A-BB9E2664832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588728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1FBDA09-4ED5-6A43-89B4-9C696BDF95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FF9D139A-2439-F5C4-6253-F7D4AE6091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id="{E17B5621-E5B3-59B4-08FA-49A678BAED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F11E8B7C-56F3-48CD-779C-9943A73E8B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63961-6311-4C3D-A4DB-5F1BB3DB578D}" type="datetimeFigureOut">
              <a:rPr lang="tr-TR" smtClean="0"/>
              <a:t>12.03.2025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7F2DEE98-B34A-0989-40AE-14856C02B1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11047578-1C62-0255-C1E3-23EE7CCE60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91A4B-9EBB-46F6-8C9A-BB9E2664832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75490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CFA52F05-9BD9-DD51-3B1C-870C6A5189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Resim Yer Tutucusu 2">
            <a:extLst>
              <a:ext uri="{FF2B5EF4-FFF2-40B4-BE49-F238E27FC236}">
                <a16:creationId xmlns:a16="http://schemas.microsoft.com/office/drawing/2014/main" id="{45657542-49EB-63FB-773F-112B999B69A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id="{18EE13CD-63AB-62D8-BB0D-E1DBCC9CD7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2ABEA0CC-09D5-9817-4D98-0ABCDB3928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63961-6311-4C3D-A4DB-5F1BB3DB578D}" type="datetimeFigureOut">
              <a:rPr lang="tr-TR" smtClean="0"/>
              <a:t>12.03.2025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97EB0F00-BFD0-59C9-0C32-E0FD6BF8BF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9D2EBC55-AD3A-75D5-9F99-CF7BF79FCD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91A4B-9EBB-46F6-8C9A-BB9E2664832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727405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>
            <a:extLst>
              <a:ext uri="{FF2B5EF4-FFF2-40B4-BE49-F238E27FC236}">
                <a16:creationId xmlns:a16="http://schemas.microsoft.com/office/drawing/2014/main" id="{5E6DCE94-C63B-030E-3DD2-3921F1866E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193C5E86-687E-99A3-B6B8-86E25C9859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61234F23-9C8C-0DE7-AFF8-08016DF3FA4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063961-6311-4C3D-A4DB-5F1BB3DB578D}" type="datetimeFigureOut">
              <a:rPr lang="tr-TR" smtClean="0"/>
              <a:t>12.03.2025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8099B15E-008C-C1B2-20C6-8CEA0AF6A8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8B50896C-4026-15F3-969F-8A41C782C6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691A4B-9EBB-46F6-8C9A-BB9E2664832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10099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9DC2E683-07F5-87F3-090C-8C1F10DB255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b="1" dirty="0" err="1">
                <a:solidFill>
                  <a:srgbClr val="FF0000"/>
                </a:solidFill>
              </a:rPr>
              <a:t>İdyopatik</a:t>
            </a:r>
            <a:r>
              <a:rPr lang="tr-TR" b="1" dirty="0">
                <a:solidFill>
                  <a:srgbClr val="FF0000"/>
                </a:solidFill>
              </a:rPr>
              <a:t> İnflamatuar </a:t>
            </a:r>
            <a:r>
              <a:rPr lang="tr-TR" b="1" dirty="0" err="1">
                <a:solidFill>
                  <a:srgbClr val="FF0000"/>
                </a:solidFill>
              </a:rPr>
              <a:t>Miyozitler</a:t>
            </a:r>
            <a:r>
              <a:rPr lang="tr-TR" b="1" dirty="0">
                <a:solidFill>
                  <a:srgbClr val="FF0000"/>
                </a:solidFill>
              </a:rPr>
              <a:t> (İM)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5F5B6E56-4AC6-891E-5618-58E9552DA36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tr-TR" dirty="0"/>
              <a:t>Dr. Osman </a:t>
            </a:r>
            <a:r>
              <a:rPr lang="tr-TR" dirty="0" err="1"/>
              <a:t>Cüre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8443152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7EEBFBA3-4A35-C3F4-AE47-8D45BCCD2F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Kas tutulumu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27EA28E2-C957-A84C-6706-88DA64964C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2000" dirty="0"/>
              <a:t>DM/PM de proksimal kas simetrik tutulumu olurken</a:t>
            </a:r>
          </a:p>
          <a:p>
            <a:r>
              <a:rPr lang="tr-TR" sz="2000" dirty="0"/>
              <a:t> </a:t>
            </a:r>
            <a:r>
              <a:rPr lang="tr-TR" sz="2000" dirty="0" err="1"/>
              <a:t>İCM’de</a:t>
            </a:r>
            <a:r>
              <a:rPr lang="tr-TR" sz="2000" dirty="0"/>
              <a:t> distal ve proksimal kaslar asimetrik  tutulur.</a:t>
            </a:r>
          </a:p>
          <a:p>
            <a:r>
              <a:rPr lang="tr-TR" sz="2000" dirty="0"/>
              <a:t>Kas güçsüzlüğü nedeniyle sandalyeden kalkma, basamak çıkmak,  saçını yıkamada zorlanır.</a:t>
            </a:r>
          </a:p>
          <a:p>
            <a:r>
              <a:rPr lang="tr-TR" sz="2000" dirty="0" err="1"/>
              <a:t>Miyozitlerde</a:t>
            </a:r>
            <a:r>
              <a:rPr lang="tr-TR" sz="2000" dirty="0"/>
              <a:t> kas ağrısı beklenmez.</a:t>
            </a:r>
          </a:p>
          <a:p>
            <a:r>
              <a:rPr lang="tr-TR" sz="2000" dirty="0"/>
              <a:t>Ciddi olgularda disfaji/</a:t>
            </a:r>
            <a:r>
              <a:rPr lang="tr-TR" sz="2000" dirty="0" err="1"/>
              <a:t>disfoni</a:t>
            </a:r>
            <a:r>
              <a:rPr lang="tr-TR" sz="2000" dirty="0"/>
              <a:t> , diyafragma kası tutulursa mekanik ventilasyon gerekir</a:t>
            </a:r>
          </a:p>
          <a:p>
            <a:r>
              <a:rPr lang="tr-TR" sz="2000" dirty="0" err="1"/>
              <a:t>İCM’de</a:t>
            </a:r>
            <a:r>
              <a:rPr lang="tr-TR" sz="2000" dirty="0"/>
              <a:t> yüz kasları etkilenirken, diğerlerinde daha az</a:t>
            </a:r>
          </a:p>
          <a:p>
            <a:r>
              <a:rPr lang="tr-TR" sz="2000" dirty="0"/>
              <a:t>DM/PM </a:t>
            </a:r>
            <a:r>
              <a:rPr lang="tr-TR" sz="2000" dirty="0" err="1"/>
              <a:t>subakut</a:t>
            </a:r>
            <a:r>
              <a:rPr lang="tr-TR" sz="2000" dirty="0"/>
              <a:t> gelişirken, NM akut başlar.</a:t>
            </a:r>
          </a:p>
          <a:p>
            <a:r>
              <a:rPr lang="tr-TR" sz="2000" dirty="0"/>
              <a:t>Tendon refleksleri korunur genelde, kas atrofi gelişirse refleksler alınmayabilir.</a:t>
            </a:r>
          </a:p>
          <a:p>
            <a:endParaRPr lang="tr-TR" sz="2000" dirty="0"/>
          </a:p>
          <a:p>
            <a:endParaRPr lang="tr-TR" sz="2000" dirty="0"/>
          </a:p>
          <a:p>
            <a:endParaRPr lang="tr-TR" sz="2000" dirty="0"/>
          </a:p>
          <a:p>
            <a:endParaRPr lang="tr-TR" sz="2000" dirty="0"/>
          </a:p>
          <a:p>
            <a:endParaRPr lang="tr-TR" sz="2000" dirty="0"/>
          </a:p>
          <a:p>
            <a:endParaRPr lang="tr-TR" sz="2000" dirty="0"/>
          </a:p>
          <a:p>
            <a:endParaRPr lang="tr-TR" sz="2000" dirty="0"/>
          </a:p>
        </p:txBody>
      </p:sp>
    </p:spTree>
    <p:extLst>
      <p:ext uri="{BB962C8B-B14F-4D97-AF65-F5344CB8AC3E}">
        <p14:creationId xmlns:p14="http://schemas.microsoft.com/office/powerpoint/2010/main" val="19773165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2FC6022C-33F4-3F1B-A476-6ED1E09705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Anti </a:t>
            </a:r>
            <a:r>
              <a:rPr lang="tr-TR" b="1" dirty="0" err="1">
                <a:solidFill>
                  <a:srgbClr val="FF0000"/>
                </a:solidFill>
              </a:rPr>
              <a:t>sentetaz</a:t>
            </a:r>
            <a:r>
              <a:rPr lang="tr-TR" b="1" dirty="0">
                <a:solidFill>
                  <a:srgbClr val="FF0000"/>
                </a:solidFill>
              </a:rPr>
              <a:t> antikor sendromu</a:t>
            </a:r>
          </a:p>
        </p:txBody>
      </p:sp>
      <p:pic>
        <p:nvPicPr>
          <p:cNvPr id="5" name="İçerik Yer Tutucusu 4">
            <a:extLst>
              <a:ext uri="{FF2B5EF4-FFF2-40B4-BE49-F238E27FC236}">
                <a16:creationId xmlns:a16="http://schemas.microsoft.com/office/drawing/2014/main" id="{D64BE7FE-A3DC-DEA7-87FB-25CAFEE3D5D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77393" y="1614488"/>
            <a:ext cx="7353300" cy="4878387"/>
          </a:xfrm>
        </p:spPr>
      </p:pic>
    </p:spTree>
    <p:extLst>
      <p:ext uri="{BB962C8B-B14F-4D97-AF65-F5344CB8AC3E}">
        <p14:creationId xmlns:p14="http://schemas.microsoft.com/office/powerpoint/2010/main" val="25175475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20C0CBD0-1DDE-E129-E40D-91B6474581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5" name="İçerik Yer Tutucusu 4">
            <a:extLst>
              <a:ext uri="{FF2B5EF4-FFF2-40B4-BE49-F238E27FC236}">
                <a16:creationId xmlns:a16="http://schemas.microsoft.com/office/drawing/2014/main" id="{A1DDDE36-A8DD-388D-C538-E2E55F03AF5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99335" y="300038"/>
            <a:ext cx="4933950" cy="2971800"/>
          </a:xfrm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9154E35B-CBEF-9890-5059-32AD217B12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6315" y="295275"/>
            <a:ext cx="5086350" cy="3571875"/>
          </a:xfrm>
          <a:prstGeom prst="rect">
            <a:avLst/>
          </a:prstGeom>
        </p:spPr>
      </p:pic>
      <p:pic>
        <p:nvPicPr>
          <p:cNvPr id="9" name="Resim 8">
            <a:extLst>
              <a:ext uri="{FF2B5EF4-FFF2-40B4-BE49-F238E27FC236}">
                <a16:creationId xmlns:a16="http://schemas.microsoft.com/office/drawing/2014/main" id="{C794530B-764B-AB1E-7B75-A8C5554B63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52787" y="3690937"/>
            <a:ext cx="5076825" cy="2714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00313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77C11E6F-A546-3E97-C2CF-9C626C54E6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İM-Kanser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1140EF21-5F6C-09B2-C736-A87F3988E3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2400" dirty="0"/>
              <a:t>Erişkinlerde İM vakalarının %20’sine eşlik edebilir.</a:t>
            </a:r>
          </a:p>
          <a:p>
            <a:r>
              <a:rPr lang="tr-TR" sz="2400" dirty="0" err="1"/>
              <a:t>DM’de</a:t>
            </a:r>
            <a:r>
              <a:rPr lang="tr-TR" sz="2400" dirty="0"/>
              <a:t> risk daha yüksek (en sık </a:t>
            </a:r>
            <a:r>
              <a:rPr lang="tr-TR" sz="2400" dirty="0" err="1"/>
              <a:t>over</a:t>
            </a:r>
            <a:r>
              <a:rPr lang="tr-TR" sz="2400" dirty="0"/>
              <a:t>, akciğer, pankreas, mide, kolorektal, lenfoma) </a:t>
            </a:r>
          </a:p>
          <a:p>
            <a:r>
              <a:rPr lang="tr-TR" sz="2400" dirty="0"/>
              <a:t>İlk 3 yıl risk en yüksek, 5 yıl yakından takip edilmeli</a:t>
            </a:r>
          </a:p>
          <a:p>
            <a:r>
              <a:rPr lang="tr-TR" sz="2400" dirty="0"/>
              <a:t>Risk faktörleri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tr-TR" sz="1800" dirty="0"/>
              <a:t>&gt; 50y üzeri hasta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tr-TR" sz="1800" dirty="0"/>
              <a:t>ESR yüksek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tr-TR" sz="1800" dirty="0"/>
              <a:t>Şiddetli deri tutulumu (</a:t>
            </a:r>
            <a:r>
              <a:rPr lang="tr-TR" sz="1800" dirty="0" err="1"/>
              <a:t>Amyopatik</a:t>
            </a:r>
            <a:r>
              <a:rPr lang="tr-TR" sz="1800" dirty="0"/>
              <a:t> DM, epidermal </a:t>
            </a:r>
            <a:r>
              <a:rPr lang="tr-TR" sz="1800" dirty="0" err="1"/>
              <a:t>nekrozis</a:t>
            </a:r>
            <a:r>
              <a:rPr lang="tr-TR" sz="1800" dirty="0"/>
              <a:t>, kutanöz </a:t>
            </a:r>
            <a:r>
              <a:rPr lang="tr-TR" sz="1800" dirty="0" err="1"/>
              <a:t>vaskülit</a:t>
            </a:r>
            <a:r>
              <a:rPr lang="tr-TR" sz="1800" dirty="0"/>
              <a:t>, </a:t>
            </a:r>
            <a:r>
              <a:rPr lang="tr-TR" sz="1800" dirty="0" err="1"/>
              <a:t>psöriazis</a:t>
            </a:r>
            <a:r>
              <a:rPr lang="tr-TR" sz="1800" dirty="0"/>
              <a:t> benzeri lezyonlar)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tr-TR" sz="1800" dirty="0"/>
              <a:t>Anti TIF-1 pozitifliği = </a:t>
            </a:r>
            <a:r>
              <a:rPr lang="tr-TR" sz="1200" b="1" i="0" dirty="0">
                <a:solidFill>
                  <a:srgbClr val="5F6368"/>
                </a:solidFill>
                <a:effectLst/>
                <a:latin typeface="arial" panose="020B0604020202020204" pitchFamily="34" charset="0"/>
              </a:rPr>
              <a:t>Anti</a:t>
            </a:r>
            <a:r>
              <a:rPr lang="tr-TR" sz="1200" b="0" i="0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-</a:t>
            </a:r>
            <a:r>
              <a:rPr lang="tr-TR" sz="1200" b="0" i="0" dirty="0" err="1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transcription</a:t>
            </a:r>
            <a:r>
              <a:rPr lang="tr-TR" sz="1200" b="0" i="0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tr-TR" sz="1200" b="0" i="0" dirty="0" err="1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intermediary</a:t>
            </a:r>
            <a:r>
              <a:rPr lang="tr-TR" sz="1200" b="0" i="0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tr-TR" sz="1200" b="0" i="0" dirty="0" err="1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factor</a:t>
            </a:r>
            <a:r>
              <a:rPr lang="tr-TR" sz="1200" b="0" i="0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 1</a:t>
            </a:r>
            <a:r>
              <a:rPr lang="tr-TR" sz="1800" dirty="0"/>
              <a:t>(anti 155/40 antikoru)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tr-TR" sz="1800" dirty="0"/>
              <a:t>Anti NXP-2</a:t>
            </a:r>
            <a:r>
              <a:rPr lang="en-US" sz="1200" b="0" i="0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tr-TR" sz="1200" b="0" i="0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(</a:t>
            </a:r>
            <a:r>
              <a:rPr lang="en-US" sz="1200" b="0" i="0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The </a:t>
            </a:r>
            <a:r>
              <a:rPr lang="en-US" sz="1200" b="1" i="0" dirty="0">
                <a:solidFill>
                  <a:srgbClr val="5F6368"/>
                </a:solidFill>
                <a:effectLst/>
                <a:latin typeface="arial" panose="020B0604020202020204" pitchFamily="34" charset="0"/>
              </a:rPr>
              <a:t>anti</a:t>
            </a:r>
            <a:r>
              <a:rPr lang="en-US" sz="1200" b="0" i="0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-nuclear matrix protein 2 (</a:t>
            </a:r>
            <a:r>
              <a:rPr lang="en-US" sz="1200" b="1" i="0" dirty="0">
                <a:solidFill>
                  <a:srgbClr val="5F6368"/>
                </a:solidFill>
                <a:effectLst/>
                <a:latin typeface="arial" panose="020B0604020202020204" pitchFamily="34" charset="0"/>
              </a:rPr>
              <a:t>NXP2</a:t>
            </a:r>
            <a:r>
              <a:rPr lang="en-US" sz="1200" b="0" i="0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) </a:t>
            </a:r>
            <a:r>
              <a:rPr lang="en-US" sz="1200" b="1" i="0" dirty="0">
                <a:solidFill>
                  <a:srgbClr val="5F6368"/>
                </a:solidFill>
                <a:effectLst/>
                <a:latin typeface="arial" panose="020B0604020202020204" pitchFamily="34" charset="0"/>
              </a:rPr>
              <a:t>antibody</a:t>
            </a:r>
            <a:r>
              <a:rPr lang="tr-TR" sz="1200" b="1" i="0" dirty="0">
                <a:solidFill>
                  <a:srgbClr val="5F6368"/>
                </a:solidFill>
                <a:effectLst/>
                <a:latin typeface="arial" panose="020B0604020202020204" pitchFamily="34" charset="0"/>
              </a:rPr>
              <a:t>)</a:t>
            </a:r>
            <a:r>
              <a:rPr lang="tr-TR" sz="1800" dirty="0"/>
              <a:t> ve anti SAE antikor (</a:t>
            </a:r>
            <a:r>
              <a:rPr lang="en-US" sz="1200" b="1" i="0" dirty="0">
                <a:solidFill>
                  <a:srgbClr val="5F6368"/>
                </a:solidFill>
                <a:effectLst/>
                <a:latin typeface="arial" panose="020B0604020202020204" pitchFamily="34" charset="0"/>
              </a:rPr>
              <a:t>anti</a:t>
            </a:r>
            <a:r>
              <a:rPr lang="en-US" sz="1200" b="0" i="0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–small ubiquitin-like modifier activating enzyme (</a:t>
            </a:r>
            <a:r>
              <a:rPr lang="en-US" sz="1200" b="1" i="0" dirty="0">
                <a:solidFill>
                  <a:srgbClr val="5F6368"/>
                </a:solidFill>
                <a:effectLst/>
                <a:latin typeface="arial" panose="020B0604020202020204" pitchFamily="34" charset="0"/>
              </a:rPr>
              <a:t>SAE</a:t>
            </a:r>
            <a:r>
              <a:rPr lang="en-US" sz="1200" b="0" i="0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) antibody</a:t>
            </a:r>
            <a:r>
              <a:rPr lang="tr-TR" sz="1200" b="0" i="0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)</a:t>
            </a:r>
            <a:r>
              <a:rPr lang="en-US" sz="1200" b="0" i="0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tr-TR" sz="1800" dirty="0"/>
              <a:t>pozitifliği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tr-TR" sz="1800" dirty="0"/>
              <a:t>Akciğer ve/veya eklem tutulumunda kanser riski daha az </a:t>
            </a:r>
          </a:p>
          <a:p>
            <a:pPr>
              <a:buFont typeface="Wingdings" panose="05000000000000000000" pitchFamily="2" charset="2"/>
              <a:buChar char="§"/>
            </a:pPr>
            <a:endParaRPr lang="tr-TR" sz="1800" dirty="0"/>
          </a:p>
        </p:txBody>
      </p:sp>
    </p:spTree>
    <p:extLst>
      <p:ext uri="{BB962C8B-B14F-4D97-AF65-F5344CB8AC3E}">
        <p14:creationId xmlns:p14="http://schemas.microsoft.com/office/powerpoint/2010/main" val="17587743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1CF5A8BF-0349-AB18-E86B-C9C0A8B5EF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İnklüzyon </a:t>
            </a:r>
            <a:r>
              <a:rPr lang="tr-TR" b="1" dirty="0" err="1">
                <a:solidFill>
                  <a:srgbClr val="FF0000"/>
                </a:solidFill>
              </a:rPr>
              <a:t>cisimcikli</a:t>
            </a:r>
            <a:r>
              <a:rPr lang="tr-TR" b="1" dirty="0">
                <a:solidFill>
                  <a:srgbClr val="FF0000"/>
                </a:solidFill>
              </a:rPr>
              <a:t> </a:t>
            </a:r>
            <a:r>
              <a:rPr lang="tr-TR" b="1" dirty="0" err="1">
                <a:solidFill>
                  <a:srgbClr val="FF0000"/>
                </a:solidFill>
              </a:rPr>
              <a:t>miyozit</a:t>
            </a:r>
            <a:endParaRPr lang="tr-TR" b="1" dirty="0">
              <a:solidFill>
                <a:srgbClr val="FF0000"/>
              </a:solidFill>
            </a:endParaRP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3D29A045-06AA-9808-22F5-2E00A0C7E0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&gt; 50y başlar</a:t>
            </a:r>
          </a:p>
          <a:p>
            <a:r>
              <a:rPr lang="tr-TR" dirty="0"/>
              <a:t>Klinik</a:t>
            </a:r>
          </a:p>
          <a:p>
            <a:r>
              <a:rPr lang="tr-TR" sz="1800" dirty="0" err="1"/>
              <a:t>Proximal</a:t>
            </a:r>
            <a:r>
              <a:rPr lang="tr-TR" sz="1800" dirty="0"/>
              <a:t> ve distal kasları tutulur.</a:t>
            </a:r>
          </a:p>
          <a:p>
            <a:r>
              <a:rPr lang="tr-TR" sz="1800" dirty="0"/>
              <a:t>Asimetrik tutulum</a:t>
            </a:r>
          </a:p>
          <a:p>
            <a:r>
              <a:rPr lang="tr-TR" sz="1800" dirty="0"/>
              <a:t>Kas atrofisi belirgindir.</a:t>
            </a:r>
          </a:p>
          <a:p>
            <a:r>
              <a:rPr lang="tr-TR" sz="1800" dirty="0"/>
              <a:t>Sinsi başlangıç ve progresif seyirlidir.</a:t>
            </a:r>
          </a:p>
          <a:p>
            <a:r>
              <a:rPr lang="tr-TR" sz="1800" dirty="0"/>
              <a:t>Tedaviye dirençlidir</a:t>
            </a:r>
          </a:p>
          <a:p>
            <a:r>
              <a:rPr lang="tr-TR" sz="1800" dirty="0"/>
              <a:t>Patogenez: T hücre aracılı sitotoksisite, anti cN-1A </a:t>
            </a:r>
            <a:r>
              <a:rPr lang="tr-TR" sz="1800"/>
              <a:t>(sitozolik </a:t>
            </a:r>
            <a:r>
              <a:rPr lang="tr-TR" sz="1800" dirty="0"/>
              <a:t>5-nükletidaz 1A)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4787535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Resim 2">
            <a:extLst>
              <a:ext uri="{FF2B5EF4-FFF2-40B4-BE49-F238E27FC236}">
                <a16:creationId xmlns:a16="http://schemas.microsoft.com/office/drawing/2014/main" id="{C446332D-9392-6D4B-16F6-83D27D6AA5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370" y="142773"/>
            <a:ext cx="2733472" cy="2756979"/>
          </a:xfrm>
          <a:prstGeom prst="rect">
            <a:avLst/>
          </a:prstGeom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14D2DB24-CC00-2B68-335D-548DB9C40C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4878" y="-1"/>
            <a:ext cx="3401641" cy="2899753"/>
          </a:xfrm>
          <a:prstGeom prst="rect">
            <a:avLst/>
          </a:prstGeom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6878F4B3-AB2D-61AC-609A-944C6FE7C9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904" y="3575574"/>
            <a:ext cx="3549786" cy="2899754"/>
          </a:xfrm>
          <a:prstGeom prst="rect">
            <a:avLst/>
          </a:prstGeom>
        </p:spPr>
      </p:pic>
      <p:pic>
        <p:nvPicPr>
          <p:cNvPr id="9" name="Resim 8">
            <a:extLst>
              <a:ext uri="{FF2B5EF4-FFF2-40B4-BE49-F238E27FC236}">
                <a16:creationId xmlns:a16="http://schemas.microsoft.com/office/drawing/2014/main" id="{8DDD8080-7954-AB53-AD0B-0A752239BE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82269" y="142773"/>
            <a:ext cx="5219700" cy="3009900"/>
          </a:xfrm>
          <a:prstGeom prst="rect">
            <a:avLst/>
          </a:prstGeom>
        </p:spPr>
      </p:pic>
      <p:pic>
        <p:nvPicPr>
          <p:cNvPr id="11" name="Resim 10">
            <a:extLst>
              <a:ext uri="{FF2B5EF4-FFF2-40B4-BE49-F238E27FC236}">
                <a16:creationId xmlns:a16="http://schemas.microsoft.com/office/drawing/2014/main" id="{AF5EE3CE-D6E1-4FED-6C99-9FD45FEF2E0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50569" y="3815776"/>
            <a:ext cx="2912878" cy="2419350"/>
          </a:xfrm>
          <a:prstGeom prst="rect">
            <a:avLst/>
          </a:prstGeom>
        </p:spPr>
      </p:pic>
      <p:pic>
        <p:nvPicPr>
          <p:cNvPr id="13" name="Resim 12">
            <a:extLst>
              <a:ext uri="{FF2B5EF4-FFF2-40B4-BE49-F238E27FC236}">
                <a16:creationId xmlns:a16="http://schemas.microsoft.com/office/drawing/2014/main" id="{EA4D351D-8CEC-3F59-65E8-EF291A9E772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63447" y="3575574"/>
            <a:ext cx="3219855" cy="3180590"/>
          </a:xfrm>
          <a:prstGeom prst="rect">
            <a:avLst/>
          </a:prstGeom>
        </p:spPr>
      </p:pic>
      <p:pic>
        <p:nvPicPr>
          <p:cNvPr id="15" name="Resim 14">
            <a:extLst>
              <a:ext uri="{FF2B5EF4-FFF2-40B4-BE49-F238E27FC236}">
                <a16:creationId xmlns:a16="http://schemas.microsoft.com/office/drawing/2014/main" id="{1372B510-6039-494F-425A-F209EFB5C2F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708204" y="3705328"/>
            <a:ext cx="2324911" cy="2899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97349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Resim 2">
            <a:extLst>
              <a:ext uri="{FF2B5EF4-FFF2-40B4-BE49-F238E27FC236}">
                <a16:creationId xmlns:a16="http://schemas.microsoft.com/office/drawing/2014/main" id="{066AF497-CC1A-7994-B0B3-CF427A6879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170" y="89260"/>
            <a:ext cx="3347532" cy="3616978"/>
          </a:xfrm>
          <a:prstGeom prst="rect">
            <a:avLst/>
          </a:prstGeom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FE7C4585-71B3-9FA6-409F-5702CDCDCE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9702" y="89260"/>
            <a:ext cx="3600450" cy="2838450"/>
          </a:xfrm>
          <a:prstGeom prst="rect">
            <a:avLst/>
          </a:prstGeom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36736E18-8F3F-DF95-0092-6AAC8A151B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6287" y="3706238"/>
            <a:ext cx="4333875" cy="2838451"/>
          </a:xfrm>
          <a:prstGeom prst="rect">
            <a:avLst/>
          </a:prstGeom>
        </p:spPr>
      </p:pic>
      <p:pic>
        <p:nvPicPr>
          <p:cNvPr id="9" name="Resim 8">
            <a:extLst>
              <a:ext uri="{FF2B5EF4-FFF2-40B4-BE49-F238E27FC236}">
                <a16:creationId xmlns:a16="http://schemas.microsoft.com/office/drawing/2014/main" id="{EE612C50-0C41-2945-1E49-641C94BC45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40152" y="192527"/>
            <a:ext cx="4495800" cy="3009900"/>
          </a:xfrm>
          <a:prstGeom prst="rect">
            <a:avLst/>
          </a:prstGeom>
        </p:spPr>
      </p:pic>
      <p:pic>
        <p:nvPicPr>
          <p:cNvPr id="11" name="Resim 10">
            <a:extLst>
              <a:ext uri="{FF2B5EF4-FFF2-40B4-BE49-F238E27FC236}">
                <a16:creationId xmlns:a16="http://schemas.microsoft.com/office/drawing/2014/main" id="{DF1E36F5-421B-4397-71D0-8C168442350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90162" y="3255029"/>
            <a:ext cx="3453319" cy="3238995"/>
          </a:xfrm>
          <a:prstGeom prst="rect">
            <a:avLst/>
          </a:prstGeom>
        </p:spPr>
      </p:pic>
      <p:pic>
        <p:nvPicPr>
          <p:cNvPr id="13" name="Resim 12">
            <a:extLst>
              <a:ext uri="{FF2B5EF4-FFF2-40B4-BE49-F238E27FC236}">
                <a16:creationId xmlns:a16="http://schemas.microsoft.com/office/drawing/2014/main" id="{8965F847-D1D7-7947-0A5A-62EA7F2B922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73577" y="3305694"/>
            <a:ext cx="3326253" cy="3238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4760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A7D07F6F-D8AC-8FAD-F1D7-AA1557ABF9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Tetkik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76EC72A0-7291-8625-4644-9F4EB812E0AD}"/>
              </a:ext>
            </a:extLst>
          </p:cNvPr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/>
          </a:bodyPr>
          <a:lstStyle/>
          <a:p>
            <a:r>
              <a:rPr lang="tr-TR" sz="2000" dirty="0"/>
              <a:t>CK, LDH, AST, ALT, </a:t>
            </a:r>
            <a:r>
              <a:rPr lang="tr-TR" sz="2000" dirty="0" err="1"/>
              <a:t>aldolaz</a:t>
            </a:r>
            <a:r>
              <a:rPr lang="tr-TR" sz="2000" dirty="0"/>
              <a:t> kas enzimlerinde artış</a:t>
            </a:r>
          </a:p>
          <a:p>
            <a:r>
              <a:rPr lang="tr-TR" sz="2000" dirty="0"/>
              <a:t>ESR normal yada hafif artar</a:t>
            </a:r>
          </a:p>
          <a:p>
            <a:r>
              <a:rPr lang="tr-TR" sz="2000" dirty="0"/>
              <a:t> (ILD ya da artrit, </a:t>
            </a:r>
            <a:r>
              <a:rPr lang="tr-TR" sz="2000" dirty="0" err="1"/>
              <a:t>vaskülit</a:t>
            </a:r>
            <a:r>
              <a:rPr lang="tr-TR" sz="2000" dirty="0"/>
              <a:t> eşlik ederse artar)</a:t>
            </a:r>
          </a:p>
          <a:p>
            <a:r>
              <a:rPr lang="tr-TR" sz="2000" dirty="0"/>
              <a:t>ANA  DM/PM %80 poz.</a:t>
            </a:r>
          </a:p>
          <a:p>
            <a:r>
              <a:rPr lang="tr-TR" sz="2000" dirty="0"/>
              <a:t>Diğer spesifik antikorları (anti jo-1..)</a:t>
            </a:r>
          </a:p>
          <a:p>
            <a:r>
              <a:rPr lang="tr-TR" sz="2000" dirty="0"/>
              <a:t>EMG </a:t>
            </a:r>
          </a:p>
          <a:p>
            <a:r>
              <a:rPr lang="tr-TR" sz="2000" dirty="0"/>
              <a:t>MR</a:t>
            </a:r>
          </a:p>
          <a:p>
            <a:r>
              <a:rPr lang="tr-TR" sz="2000" dirty="0"/>
              <a:t>Kas </a:t>
            </a:r>
            <a:r>
              <a:rPr lang="tr-TR" sz="2000" dirty="0" err="1"/>
              <a:t>biopsisi</a:t>
            </a:r>
            <a:endParaRPr lang="tr-TR" sz="2000" dirty="0"/>
          </a:p>
          <a:p>
            <a:r>
              <a:rPr lang="tr-TR" sz="2000" dirty="0" err="1"/>
              <a:t>Malignte</a:t>
            </a:r>
            <a:r>
              <a:rPr lang="tr-TR" sz="2000" dirty="0"/>
              <a:t> tarama (kolonoskopi, endoskopi, BT..)</a:t>
            </a:r>
          </a:p>
          <a:p>
            <a:endParaRPr lang="tr-TR" sz="2000" dirty="0"/>
          </a:p>
        </p:txBody>
      </p:sp>
    </p:spTree>
    <p:extLst>
      <p:ext uri="{BB962C8B-B14F-4D97-AF65-F5344CB8AC3E}">
        <p14:creationId xmlns:p14="http://schemas.microsoft.com/office/powerpoint/2010/main" val="26727489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BB94FE98-4EFE-23E1-DCCF-D0B458D34F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Ayırıcı tanı</a:t>
            </a:r>
          </a:p>
        </p:txBody>
      </p:sp>
      <p:pic>
        <p:nvPicPr>
          <p:cNvPr id="5" name="İçerik Yer Tutucusu 4">
            <a:extLst>
              <a:ext uri="{FF2B5EF4-FFF2-40B4-BE49-F238E27FC236}">
                <a16:creationId xmlns:a16="http://schemas.microsoft.com/office/drawing/2014/main" id="{236EF5D5-49B8-5074-E6A5-893F643EF42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690688"/>
            <a:ext cx="5581650" cy="3543300"/>
          </a:xfrm>
        </p:spPr>
      </p:pic>
    </p:spTree>
    <p:extLst>
      <p:ext uri="{BB962C8B-B14F-4D97-AF65-F5344CB8AC3E}">
        <p14:creationId xmlns:p14="http://schemas.microsoft.com/office/powerpoint/2010/main" val="5853784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077ED231-C9E6-96B3-C532-157A1C90FA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DM/PM için </a:t>
            </a:r>
            <a:r>
              <a:rPr lang="tr-TR" b="1" dirty="0" err="1">
                <a:solidFill>
                  <a:srgbClr val="FF0000"/>
                </a:solidFill>
              </a:rPr>
              <a:t>Bohan</a:t>
            </a:r>
            <a:r>
              <a:rPr lang="tr-TR" b="1" dirty="0">
                <a:solidFill>
                  <a:srgbClr val="FF0000"/>
                </a:solidFill>
              </a:rPr>
              <a:t> ve Peter tanı kriterleri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050459C8-F763-BA7D-CAD5-8433CC7BA9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tr-TR" dirty="0"/>
              <a:t>1-Simetrik proksimal kas güçsüzlüğü</a:t>
            </a:r>
          </a:p>
          <a:p>
            <a:pPr marL="0" indent="0">
              <a:buNone/>
            </a:pPr>
            <a:r>
              <a:rPr lang="tr-TR" dirty="0"/>
              <a:t>2-Kas </a:t>
            </a:r>
            <a:r>
              <a:rPr lang="tr-TR" dirty="0" err="1"/>
              <a:t>biopsisi</a:t>
            </a:r>
            <a:r>
              <a:rPr lang="tr-TR" dirty="0"/>
              <a:t> </a:t>
            </a:r>
            <a:r>
              <a:rPr lang="tr-TR" dirty="0" err="1"/>
              <a:t>myozit</a:t>
            </a:r>
            <a:r>
              <a:rPr lang="tr-TR" dirty="0"/>
              <a:t> saptanması</a:t>
            </a:r>
          </a:p>
          <a:p>
            <a:pPr marL="0" indent="0">
              <a:buNone/>
            </a:pPr>
            <a:r>
              <a:rPr lang="tr-TR"/>
              <a:t>3-Kas enzimlerinde </a:t>
            </a:r>
            <a:r>
              <a:rPr lang="tr-TR" dirty="0"/>
              <a:t>artış</a:t>
            </a:r>
          </a:p>
          <a:p>
            <a:pPr marL="0" indent="0">
              <a:buNone/>
            </a:pPr>
            <a:r>
              <a:rPr lang="tr-TR" dirty="0"/>
              <a:t>4-Karakteristik EMG paterni</a:t>
            </a:r>
          </a:p>
          <a:p>
            <a:pPr marL="0" indent="0">
              <a:buNone/>
            </a:pPr>
            <a:r>
              <a:rPr lang="tr-TR" dirty="0"/>
              <a:t>5-DM için tipik döküntülerin olması</a:t>
            </a:r>
          </a:p>
          <a:p>
            <a:pPr marL="0" indent="0">
              <a:buNone/>
            </a:pPr>
            <a:endParaRPr lang="tr-TR" sz="2000" dirty="0"/>
          </a:p>
          <a:p>
            <a:pPr marL="0" indent="0">
              <a:buNone/>
            </a:pPr>
            <a:r>
              <a:rPr lang="tr-TR" sz="2000" dirty="0"/>
              <a:t>İlk 4 bulgu varsa kesin tanı PM, 1-4+5 varsa DM tanısı alır.</a:t>
            </a:r>
          </a:p>
          <a:p>
            <a:pPr marL="0" indent="0">
              <a:buNone/>
            </a:pPr>
            <a:r>
              <a:rPr lang="tr-TR" sz="2000" dirty="0"/>
              <a:t>Not: </a:t>
            </a:r>
            <a:r>
              <a:rPr lang="tr-TR" sz="2000" dirty="0" err="1"/>
              <a:t>Miyopati</a:t>
            </a:r>
            <a:r>
              <a:rPr lang="tr-TR" sz="2000" dirty="0"/>
              <a:t> yapan nedenleri dışlanmalıdır.</a:t>
            </a:r>
          </a:p>
        </p:txBody>
      </p:sp>
    </p:spTree>
    <p:extLst>
      <p:ext uri="{BB962C8B-B14F-4D97-AF65-F5344CB8AC3E}">
        <p14:creationId xmlns:p14="http://schemas.microsoft.com/office/powerpoint/2010/main" val="1279903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8BAA5403-18BD-AC62-89C3-BBA125B4AA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Giriş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A0942E5D-C311-E29A-CF15-B0FF6BAE61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/>
              <a:t>Subakut</a:t>
            </a:r>
            <a:r>
              <a:rPr lang="tr-TR" dirty="0"/>
              <a:t>, kronik ve bazen de akut başlayan ciddi seyredebilen otoimmün kas hastalıklarıdır.</a:t>
            </a:r>
          </a:p>
          <a:p>
            <a:r>
              <a:rPr lang="tr-TR" dirty="0"/>
              <a:t>Orta veya ciddi kas güçsüzlüğü yapmaları ve kas biyopsisinde mononükleer inflamatuar </a:t>
            </a:r>
            <a:r>
              <a:rPr lang="tr-TR" dirty="0" err="1"/>
              <a:t>infiltrat</a:t>
            </a:r>
            <a:r>
              <a:rPr lang="tr-TR" dirty="0"/>
              <a:t> bulunması ortak özellikleridir.</a:t>
            </a:r>
          </a:p>
          <a:p>
            <a:r>
              <a:rPr lang="tr-TR" dirty="0"/>
              <a:t>Kas enzimleri yükselir ve EMG bozuktur.</a:t>
            </a:r>
          </a:p>
          <a:p>
            <a:r>
              <a:rPr lang="tr-TR" dirty="0"/>
              <a:t>Nadir hastalıklardır.</a:t>
            </a:r>
          </a:p>
          <a:p>
            <a:endParaRPr lang="tr-TR" dirty="0"/>
          </a:p>
          <a:p>
            <a:endParaRPr lang="tr-TR" dirty="0"/>
          </a:p>
          <a:p>
            <a:endParaRPr lang="tr-TR" dirty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6869752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42CFFF0-3C59-E173-3CD0-720917E926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Tedavi ve </a:t>
            </a:r>
            <a:r>
              <a:rPr lang="tr-TR" b="1" dirty="0" err="1">
                <a:solidFill>
                  <a:srgbClr val="FF0000"/>
                </a:solidFill>
              </a:rPr>
              <a:t>prognoz</a:t>
            </a:r>
            <a:endParaRPr lang="tr-TR" b="1" dirty="0">
              <a:solidFill>
                <a:srgbClr val="FF0000"/>
              </a:solidFill>
            </a:endParaRP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5E7DDD40-DB97-D1C7-C936-A62BBD00F3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9423" y="1491449"/>
            <a:ext cx="10515600" cy="4854190"/>
          </a:xfrm>
        </p:spPr>
        <p:txBody>
          <a:bodyPr/>
          <a:lstStyle/>
          <a:p>
            <a:r>
              <a:rPr lang="tr-TR" dirty="0" err="1"/>
              <a:t>Steroid+immünsüpresyon</a:t>
            </a:r>
            <a:r>
              <a:rPr lang="tr-TR" dirty="0"/>
              <a:t> tedavisi</a:t>
            </a:r>
          </a:p>
          <a:p>
            <a:r>
              <a:rPr lang="tr-TR" dirty="0"/>
              <a:t>Fizik tedavi</a:t>
            </a:r>
          </a:p>
          <a:p>
            <a:r>
              <a:rPr lang="tr-TR" dirty="0">
                <a:solidFill>
                  <a:schemeClr val="accent1"/>
                </a:solidFill>
              </a:rPr>
              <a:t>Kötü </a:t>
            </a:r>
            <a:r>
              <a:rPr lang="tr-TR" dirty="0" err="1">
                <a:solidFill>
                  <a:schemeClr val="accent1"/>
                </a:solidFill>
              </a:rPr>
              <a:t>Prognoz</a:t>
            </a:r>
            <a:r>
              <a:rPr lang="tr-TR" dirty="0">
                <a:solidFill>
                  <a:schemeClr val="accent1"/>
                </a:solidFill>
              </a:rPr>
              <a:t> kriterleri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tr-TR" sz="1800" dirty="0"/>
              <a:t>İleri yaş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tr-TR" sz="1800" dirty="0"/>
              <a:t>Tedaviye geç başlama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tr-TR" sz="1800" dirty="0" err="1"/>
              <a:t>Farengeal</a:t>
            </a:r>
            <a:r>
              <a:rPr lang="tr-TR" sz="1800" dirty="0"/>
              <a:t> kasların tutulumu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tr-TR" sz="1800" dirty="0" err="1"/>
              <a:t>Pulmoner</a:t>
            </a:r>
            <a:r>
              <a:rPr lang="tr-TR" sz="1800" dirty="0"/>
              <a:t> tutulum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tr-TR" sz="1800" dirty="0"/>
              <a:t>GİS tutulumu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tr-TR" sz="1800" dirty="0"/>
              <a:t>Kalp tutulumu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tr-TR" sz="1800" dirty="0"/>
              <a:t>İlaç yan etkilerini meydana gelmesi</a:t>
            </a:r>
          </a:p>
          <a:p>
            <a:pPr>
              <a:buFont typeface="Wingdings" panose="05000000000000000000" pitchFamily="2" charset="2"/>
              <a:buChar char="Ø"/>
            </a:pPr>
            <a:endParaRPr lang="tr-TR" dirty="0"/>
          </a:p>
          <a:p>
            <a:pPr>
              <a:buFont typeface="Wingdings" panose="05000000000000000000" pitchFamily="2" charset="2"/>
              <a:buChar char="Ø"/>
            </a:pPr>
            <a:endParaRPr lang="tr-TR" dirty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1894211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73604F45-DB40-7D0B-1105-2B1962A386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err="1">
                <a:solidFill>
                  <a:srgbClr val="FF0000"/>
                </a:solidFill>
              </a:rPr>
              <a:t>Polimyaljia</a:t>
            </a:r>
            <a:r>
              <a:rPr lang="tr-TR" b="1" dirty="0">
                <a:solidFill>
                  <a:srgbClr val="FF0000"/>
                </a:solidFill>
              </a:rPr>
              <a:t> </a:t>
            </a:r>
            <a:r>
              <a:rPr lang="tr-TR" b="1" dirty="0" err="1">
                <a:solidFill>
                  <a:srgbClr val="FF0000"/>
                </a:solidFill>
              </a:rPr>
              <a:t>Romatika</a:t>
            </a:r>
            <a:r>
              <a:rPr lang="tr-TR" b="1" dirty="0">
                <a:solidFill>
                  <a:srgbClr val="FF0000"/>
                </a:solidFill>
              </a:rPr>
              <a:t> (PMR)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7ED19573-7353-668E-C4F7-F0FA1949DE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tr-TR" dirty="0"/>
              <a:t>Dev hücreli arterite (DHA) en sık eşlik eden hastalıktır.</a:t>
            </a:r>
          </a:p>
          <a:p>
            <a:r>
              <a:rPr lang="tr-TR" dirty="0"/>
              <a:t>Proksimal kas ağrısı, sabah tutukluğu ile karakterizedir.</a:t>
            </a:r>
          </a:p>
          <a:p>
            <a:r>
              <a:rPr lang="tr-TR" dirty="0"/>
              <a:t>Kas güçsüzlüğü yoktur.</a:t>
            </a:r>
          </a:p>
          <a:p>
            <a:r>
              <a:rPr lang="tr-TR" dirty="0"/>
              <a:t>ESR belirgin yükselir</a:t>
            </a:r>
          </a:p>
          <a:p>
            <a:r>
              <a:rPr lang="tr-TR" dirty="0"/>
              <a:t>Kas enzimi, EMG ve kas biyopsisi normaldir.</a:t>
            </a:r>
          </a:p>
          <a:p>
            <a:r>
              <a:rPr lang="tr-TR" dirty="0" err="1"/>
              <a:t>USG’de</a:t>
            </a:r>
            <a:r>
              <a:rPr lang="tr-TR" dirty="0"/>
              <a:t> omuz/kalça kavşağında </a:t>
            </a:r>
            <a:r>
              <a:rPr lang="tr-TR" dirty="0" err="1"/>
              <a:t>bursit</a:t>
            </a:r>
            <a:r>
              <a:rPr lang="tr-TR" dirty="0"/>
              <a:t>, </a:t>
            </a:r>
            <a:r>
              <a:rPr lang="tr-TR" dirty="0" err="1"/>
              <a:t>tenosinovit</a:t>
            </a:r>
            <a:r>
              <a:rPr lang="tr-TR" dirty="0"/>
              <a:t> varlığı tanısaldır. </a:t>
            </a:r>
          </a:p>
          <a:p>
            <a:r>
              <a:rPr lang="tr-TR" dirty="0"/>
              <a:t>Düşük doz steroide (10-20mg/gün) dramatik yanıt verir.</a:t>
            </a:r>
          </a:p>
          <a:p>
            <a:r>
              <a:rPr lang="tr-TR" dirty="0"/>
              <a:t>Tanı için diğer romatolojik hastalıkları, enfeksiyon, malignite, </a:t>
            </a:r>
            <a:r>
              <a:rPr lang="tr-TR" dirty="0" err="1"/>
              <a:t>vaskülit</a:t>
            </a:r>
            <a:r>
              <a:rPr lang="tr-TR" dirty="0"/>
              <a:t> dışlanmalı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8890241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B02EB5B3-7DCB-AEA3-8280-FF5D537E34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4" name="İçerik Yer Tutucusu 3">
            <a:extLst>
              <a:ext uri="{FF2B5EF4-FFF2-40B4-BE49-F238E27FC236}">
                <a16:creationId xmlns:a16="http://schemas.microsoft.com/office/drawing/2014/main" id="{13DBBA13-0EC7-BFB5-27C5-806B8B21CED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36569" y="1466056"/>
            <a:ext cx="9124680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71281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D4B64FAB-04FB-C5C8-7FDE-99ECBD4628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DHA ve PMR ilişkisi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5F9A8084-D393-DBCE-96D3-AC82714C78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2400" dirty="0"/>
              <a:t>PMR, </a:t>
            </a:r>
            <a:r>
              <a:rPr lang="tr-TR" sz="2400" dirty="0" err="1"/>
              <a:t>DHA’ya</a:t>
            </a:r>
            <a:r>
              <a:rPr lang="tr-TR" sz="2400" dirty="0"/>
              <a:t> göre 3-10 kat daha sık görülür.</a:t>
            </a:r>
          </a:p>
          <a:p>
            <a:r>
              <a:rPr lang="tr-TR" sz="2400" dirty="0"/>
              <a:t>Her iki hastalık &gt;50y üzerinde görülür.</a:t>
            </a:r>
          </a:p>
          <a:p>
            <a:r>
              <a:rPr lang="tr-TR" sz="2400" dirty="0"/>
              <a:t>DHA tanılı hastaların %40-60 PMR birliktedir.</a:t>
            </a:r>
          </a:p>
          <a:p>
            <a:r>
              <a:rPr lang="tr-TR" sz="2400" dirty="0"/>
              <a:t>PMR tanılı hastaların %6-21 oranında DHA ile birlikte gözlenir.</a:t>
            </a:r>
          </a:p>
          <a:p>
            <a:r>
              <a:rPr lang="tr-TR" sz="2400" dirty="0"/>
              <a:t>Her iki hastalık steroide hızlı yanıt verir.</a:t>
            </a:r>
          </a:p>
          <a:p>
            <a:r>
              <a:rPr lang="tr-TR" sz="2400" dirty="0" err="1"/>
              <a:t>AFR’de</a:t>
            </a:r>
            <a:r>
              <a:rPr lang="tr-TR" sz="2400" dirty="0"/>
              <a:t> ciddi artış gözlenir.</a:t>
            </a:r>
          </a:p>
          <a:p>
            <a:r>
              <a:rPr lang="tr-TR" sz="2400" dirty="0"/>
              <a:t>Her iki hastalık ortak genetik risk faktörleri taşır.</a:t>
            </a:r>
          </a:p>
        </p:txBody>
      </p:sp>
    </p:spTree>
    <p:extLst>
      <p:ext uri="{BB962C8B-B14F-4D97-AF65-F5344CB8AC3E}">
        <p14:creationId xmlns:p14="http://schemas.microsoft.com/office/powerpoint/2010/main" val="134615201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FCE85639-6BCE-90BB-BDE3-857D8BFA6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07ED789F-A53E-296A-7A5E-44DA9D0984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/>
              <a:t>USG’de</a:t>
            </a:r>
            <a:r>
              <a:rPr lang="tr-TR" dirty="0"/>
              <a:t> omuz/kalça kavşağında </a:t>
            </a:r>
            <a:r>
              <a:rPr lang="tr-TR" dirty="0" err="1"/>
              <a:t>bursit</a:t>
            </a:r>
            <a:r>
              <a:rPr lang="tr-TR" dirty="0"/>
              <a:t>, </a:t>
            </a:r>
            <a:r>
              <a:rPr lang="tr-TR" dirty="0" err="1"/>
              <a:t>tenosinovit</a:t>
            </a:r>
            <a:r>
              <a:rPr lang="tr-TR" dirty="0"/>
              <a:t> varlığı tanısaldır. </a:t>
            </a:r>
          </a:p>
          <a:p>
            <a:r>
              <a:rPr lang="tr-TR" dirty="0"/>
              <a:t>Düşük doz steroide (10-20mg/gün) dramatik yanıt verir.</a:t>
            </a:r>
          </a:p>
          <a:p>
            <a:r>
              <a:rPr lang="tr-TR" dirty="0"/>
              <a:t>Tanı için diğer romatolojik hastalıkları, enfeksiyon</a:t>
            </a:r>
            <a:r>
              <a:rPr lang="tr-TR"/>
              <a:t>, malignite</a:t>
            </a:r>
            <a:r>
              <a:rPr lang="tr-TR" dirty="0"/>
              <a:t>, </a:t>
            </a:r>
            <a:r>
              <a:rPr lang="tr-TR" dirty="0" err="1"/>
              <a:t>vaskülit</a:t>
            </a:r>
            <a:r>
              <a:rPr lang="tr-TR" dirty="0"/>
              <a:t> ve </a:t>
            </a:r>
            <a:r>
              <a:rPr lang="tr-TR" dirty="0" err="1"/>
              <a:t>miyozitler</a:t>
            </a:r>
            <a:r>
              <a:rPr lang="tr-TR" dirty="0"/>
              <a:t> dışlanmalı</a:t>
            </a:r>
          </a:p>
          <a:p>
            <a:r>
              <a:rPr lang="tr-TR" dirty="0"/>
              <a:t>K/E:2/1, &gt;50yaş, 70-79y pik yapar.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62676493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2861BF95-975E-0344-4895-8DA4700D24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>
                <a:solidFill>
                  <a:srgbClr val="FF0000"/>
                </a:solidFill>
              </a:rPr>
              <a:t>PMR sınıflama kriterleri</a:t>
            </a:r>
          </a:p>
        </p:txBody>
      </p:sp>
      <p:pic>
        <p:nvPicPr>
          <p:cNvPr id="9" name="İçerik Yer Tutucusu 8">
            <a:extLst>
              <a:ext uri="{FF2B5EF4-FFF2-40B4-BE49-F238E27FC236}">
                <a16:creationId xmlns:a16="http://schemas.microsoft.com/office/drawing/2014/main" id="{9042298A-9AD8-E63E-6EEC-5337192E093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98043" y="1690687"/>
            <a:ext cx="5262563" cy="3653669"/>
          </a:xfrm>
        </p:spPr>
      </p:pic>
    </p:spTree>
    <p:extLst>
      <p:ext uri="{BB962C8B-B14F-4D97-AF65-F5344CB8AC3E}">
        <p14:creationId xmlns:p14="http://schemas.microsoft.com/office/powerpoint/2010/main" val="195238870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425E7A7C-BEE9-A0D4-FB01-75875F44B4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Ayırıcı tanı</a:t>
            </a:r>
          </a:p>
        </p:txBody>
      </p:sp>
      <p:pic>
        <p:nvPicPr>
          <p:cNvPr id="9" name="İçerik Yer Tutucusu 8">
            <a:extLst>
              <a:ext uri="{FF2B5EF4-FFF2-40B4-BE49-F238E27FC236}">
                <a16:creationId xmlns:a16="http://schemas.microsoft.com/office/drawing/2014/main" id="{78818EE7-8FCE-0F67-55A4-022EC3E5707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62144" y="1461640"/>
            <a:ext cx="8117871" cy="4786760"/>
          </a:xfrm>
        </p:spPr>
      </p:pic>
    </p:spTree>
    <p:extLst>
      <p:ext uri="{BB962C8B-B14F-4D97-AF65-F5344CB8AC3E}">
        <p14:creationId xmlns:p14="http://schemas.microsoft.com/office/powerpoint/2010/main" val="387388879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4632DBB8-98F9-5F5D-9667-2B6613668A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>
                <a:solidFill>
                  <a:srgbClr val="FF0000"/>
                </a:solidFill>
              </a:rPr>
              <a:t>Tetkik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4CAD053E-D075-F7BC-B290-F57167F2D8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Hemogram, </a:t>
            </a:r>
            <a:r>
              <a:rPr lang="tr-TR" dirty="0" err="1"/>
              <a:t>sed</a:t>
            </a:r>
            <a:r>
              <a:rPr lang="tr-TR" dirty="0"/>
              <a:t>, </a:t>
            </a:r>
            <a:r>
              <a:rPr lang="tr-TR" dirty="0" err="1"/>
              <a:t>crp</a:t>
            </a:r>
            <a:r>
              <a:rPr lang="tr-TR" dirty="0"/>
              <a:t>, biyokimya, idrar </a:t>
            </a:r>
            <a:r>
              <a:rPr lang="tr-TR" dirty="0" err="1"/>
              <a:t>tetki</a:t>
            </a:r>
            <a:endParaRPr lang="tr-TR" dirty="0"/>
          </a:p>
          <a:p>
            <a:r>
              <a:rPr lang="tr-TR" dirty="0"/>
              <a:t>TFT</a:t>
            </a:r>
          </a:p>
          <a:p>
            <a:r>
              <a:rPr lang="tr-TR" dirty="0" err="1"/>
              <a:t>Usg</a:t>
            </a:r>
            <a:r>
              <a:rPr lang="tr-TR" dirty="0"/>
              <a:t>, </a:t>
            </a:r>
            <a:r>
              <a:rPr lang="tr-TR" dirty="0" err="1"/>
              <a:t>bt</a:t>
            </a:r>
            <a:endParaRPr lang="tr-TR" dirty="0"/>
          </a:p>
          <a:p>
            <a:r>
              <a:rPr lang="tr-TR" dirty="0"/>
              <a:t>Pet </a:t>
            </a:r>
            <a:r>
              <a:rPr lang="tr-TR" dirty="0" err="1"/>
              <a:t>ct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4501556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628D4F96-2C4D-3FB9-1230-2A406B1839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Tedavi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8807B1D2-4A05-F77C-D65B-EF575BBA8C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Steroid, </a:t>
            </a:r>
            <a:r>
              <a:rPr lang="tr-TR" dirty="0" err="1"/>
              <a:t>mtx</a:t>
            </a:r>
            <a:r>
              <a:rPr lang="tr-TR" dirty="0"/>
              <a:t>, tosilizumab</a:t>
            </a:r>
          </a:p>
          <a:p>
            <a:endParaRPr lang="tr-TR" dirty="0"/>
          </a:p>
        </p:txBody>
      </p:sp>
      <p:pic>
        <p:nvPicPr>
          <p:cNvPr id="5" name="Resim 4">
            <a:extLst>
              <a:ext uri="{FF2B5EF4-FFF2-40B4-BE49-F238E27FC236}">
                <a16:creationId xmlns:a16="http://schemas.microsoft.com/office/drawing/2014/main" id="{D6688716-59E5-5EC7-5389-58938C1B6F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208612"/>
            <a:ext cx="8134350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9059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9CBAE402-C601-2883-6028-498A2D1379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Alt tipleri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762A24BD-7A76-D054-79EC-70222E1A88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sz="2400" dirty="0"/>
              <a:t>Erişkin </a:t>
            </a:r>
            <a:r>
              <a:rPr lang="tr-TR" sz="2400" dirty="0" err="1"/>
              <a:t>dermatomiyozit</a:t>
            </a:r>
            <a:r>
              <a:rPr lang="tr-TR" sz="2400" dirty="0"/>
              <a:t> (DM)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tr-TR" sz="1800" dirty="0" err="1"/>
              <a:t>Amiyopatik</a:t>
            </a:r>
            <a:r>
              <a:rPr lang="tr-TR" sz="1800" dirty="0"/>
              <a:t> </a:t>
            </a:r>
            <a:r>
              <a:rPr lang="tr-TR" sz="1800" dirty="0" err="1"/>
              <a:t>dermatomiyozit</a:t>
            </a:r>
            <a:r>
              <a:rPr lang="tr-TR" sz="1800" dirty="0"/>
              <a:t> (klinik ve Laboratuvar olarak </a:t>
            </a:r>
            <a:r>
              <a:rPr lang="tr-TR" sz="1800" dirty="0" err="1"/>
              <a:t>miyopati</a:t>
            </a:r>
            <a:r>
              <a:rPr lang="tr-TR" sz="1800" dirty="0"/>
              <a:t> kliniği yok)</a:t>
            </a:r>
          </a:p>
          <a:p>
            <a:r>
              <a:rPr lang="tr-TR" sz="2400" dirty="0" err="1"/>
              <a:t>Polimiyozit</a:t>
            </a:r>
            <a:r>
              <a:rPr lang="tr-TR" sz="2400" dirty="0"/>
              <a:t> (PM)</a:t>
            </a:r>
          </a:p>
          <a:p>
            <a:r>
              <a:rPr lang="tr-TR" sz="2400" dirty="0"/>
              <a:t>İmmün aracılı </a:t>
            </a:r>
            <a:r>
              <a:rPr lang="tr-TR" sz="2400" dirty="0" err="1"/>
              <a:t>nekrotizan</a:t>
            </a:r>
            <a:r>
              <a:rPr lang="tr-TR" sz="2400" dirty="0"/>
              <a:t> </a:t>
            </a:r>
            <a:r>
              <a:rPr lang="tr-TR" sz="2400" dirty="0" err="1"/>
              <a:t>miyopati</a:t>
            </a:r>
            <a:r>
              <a:rPr lang="tr-TR" sz="2400" dirty="0"/>
              <a:t> (NM)</a:t>
            </a:r>
          </a:p>
          <a:p>
            <a:r>
              <a:rPr lang="tr-TR" sz="2400" dirty="0"/>
              <a:t>İnklüzyon </a:t>
            </a:r>
            <a:r>
              <a:rPr lang="tr-TR" sz="2400" dirty="0" err="1"/>
              <a:t>cisimcikli</a:t>
            </a:r>
            <a:r>
              <a:rPr lang="tr-TR" sz="2400" dirty="0"/>
              <a:t> </a:t>
            </a:r>
            <a:r>
              <a:rPr lang="tr-TR" sz="2400" dirty="0" err="1"/>
              <a:t>miyozit</a:t>
            </a:r>
            <a:r>
              <a:rPr lang="tr-TR" sz="2400" dirty="0"/>
              <a:t> (İCM)</a:t>
            </a:r>
          </a:p>
          <a:p>
            <a:r>
              <a:rPr lang="tr-TR" sz="2400" dirty="0"/>
              <a:t>Juvenil </a:t>
            </a:r>
            <a:r>
              <a:rPr lang="tr-TR" sz="2400" dirty="0" err="1"/>
              <a:t>dermatomiyozit</a:t>
            </a:r>
            <a:endParaRPr lang="tr-TR" sz="2400" dirty="0"/>
          </a:p>
          <a:p>
            <a:r>
              <a:rPr lang="tr-TR" sz="2400" dirty="0" err="1"/>
              <a:t>Overlap</a:t>
            </a:r>
            <a:r>
              <a:rPr lang="tr-TR" sz="2400" dirty="0"/>
              <a:t> </a:t>
            </a:r>
            <a:r>
              <a:rPr lang="tr-TR" sz="2400" dirty="0" err="1"/>
              <a:t>miyozitler</a:t>
            </a:r>
            <a:r>
              <a:rPr lang="tr-TR" sz="2400" dirty="0"/>
              <a:t> (</a:t>
            </a:r>
            <a:r>
              <a:rPr lang="tr-TR" sz="2000" dirty="0"/>
              <a:t>bağ doku hastalığı ile </a:t>
            </a:r>
            <a:r>
              <a:rPr lang="tr-TR" sz="2000" dirty="0" err="1"/>
              <a:t>ilşkili</a:t>
            </a:r>
            <a:r>
              <a:rPr lang="tr-TR" sz="2000" dirty="0"/>
              <a:t> </a:t>
            </a:r>
            <a:r>
              <a:rPr lang="tr-TR" sz="2000" dirty="0" err="1"/>
              <a:t>miyozit</a:t>
            </a:r>
            <a:r>
              <a:rPr lang="tr-TR" sz="2000" dirty="0"/>
              <a:t>, </a:t>
            </a:r>
            <a:r>
              <a:rPr lang="tr-TR" sz="2000" dirty="0" err="1"/>
              <a:t>antisentetaz</a:t>
            </a:r>
            <a:r>
              <a:rPr lang="tr-TR" sz="2000" dirty="0"/>
              <a:t> sendromu ilişkili </a:t>
            </a:r>
            <a:r>
              <a:rPr lang="tr-TR" sz="2000" dirty="0" err="1"/>
              <a:t>miyozit</a:t>
            </a:r>
            <a:r>
              <a:rPr lang="tr-TR" sz="2000" dirty="0"/>
              <a:t>)</a:t>
            </a:r>
          </a:p>
          <a:p>
            <a:r>
              <a:rPr lang="tr-TR" sz="2400" dirty="0"/>
              <a:t>Diğer </a:t>
            </a:r>
            <a:r>
              <a:rPr lang="tr-TR" sz="2400" dirty="0" err="1"/>
              <a:t>idyopatik</a:t>
            </a:r>
            <a:r>
              <a:rPr lang="tr-TR" sz="2400" dirty="0"/>
              <a:t> </a:t>
            </a:r>
            <a:r>
              <a:rPr lang="tr-TR" sz="2400" dirty="0" err="1"/>
              <a:t>miyozitler</a:t>
            </a:r>
            <a:r>
              <a:rPr lang="tr-TR" sz="2400" dirty="0"/>
              <a:t>(</a:t>
            </a:r>
            <a:r>
              <a:rPr lang="tr-TR" sz="2000" dirty="0"/>
              <a:t>eozinofilik </a:t>
            </a:r>
            <a:r>
              <a:rPr lang="tr-TR" sz="2000" dirty="0" err="1"/>
              <a:t>miyozit</a:t>
            </a:r>
            <a:r>
              <a:rPr lang="tr-TR" sz="2000" dirty="0"/>
              <a:t>, fokal/nodüler </a:t>
            </a:r>
            <a:r>
              <a:rPr lang="tr-TR" sz="2000" dirty="0" err="1"/>
              <a:t>miyozit</a:t>
            </a:r>
            <a:r>
              <a:rPr lang="tr-TR" sz="2000" dirty="0"/>
              <a:t>, dev hücreli </a:t>
            </a:r>
            <a:r>
              <a:rPr lang="tr-TR" sz="2000" dirty="0" err="1"/>
              <a:t>miyozit</a:t>
            </a:r>
            <a:r>
              <a:rPr lang="tr-TR" sz="2000" dirty="0"/>
              <a:t>)</a:t>
            </a:r>
          </a:p>
          <a:p>
            <a:endParaRPr lang="tr-TR" sz="2400" dirty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8635748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670FD190-D941-7AB2-0CE7-194D59DC0E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Epidemiyoloji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3128952F-9590-F197-91D6-6B3FCE9CA9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Başlangıç yaşı: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tr-TR" sz="2000" dirty="0"/>
              <a:t>Çocuk: 5-15y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tr-TR" sz="2000" dirty="0"/>
              <a:t>Erişkin:30-50y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tr-TR" sz="2000" dirty="0"/>
              <a:t>İCM:&gt;50y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tr-TR" sz="2000" dirty="0" err="1"/>
              <a:t>Malignte</a:t>
            </a:r>
            <a:r>
              <a:rPr lang="tr-TR" sz="2000" dirty="0"/>
              <a:t> ile ilişkili :&gt;50y</a:t>
            </a:r>
          </a:p>
          <a:p>
            <a:r>
              <a:rPr lang="tr-TR" dirty="0"/>
              <a:t>K/E: 3-4</a:t>
            </a:r>
          </a:p>
          <a:p>
            <a:r>
              <a:rPr lang="tr-TR" dirty="0"/>
              <a:t>Prevalansı: 50-100/ 1.000.000</a:t>
            </a:r>
          </a:p>
          <a:p>
            <a:r>
              <a:rPr lang="tr-TR" dirty="0"/>
              <a:t>İnsidansı: 5-10 /1.000.000 yılda</a:t>
            </a:r>
          </a:p>
          <a:p>
            <a:r>
              <a:rPr lang="tr-TR" dirty="0"/>
              <a:t>En sık </a:t>
            </a:r>
            <a:r>
              <a:rPr lang="tr-TR" dirty="0" err="1"/>
              <a:t>dermatomiyozit</a:t>
            </a:r>
            <a:r>
              <a:rPr lang="tr-TR" dirty="0"/>
              <a:t> ve </a:t>
            </a:r>
            <a:r>
              <a:rPr lang="tr-TR" dirty="0" err="1"/>
              <a:t>polimiyozit</a:t>
            </a:r>
            <a:r>
              <a:rPr lang="tr-TR" dirty="0"/>
              <a:t>  görülür.</a:t>
            </a:r>
          </a:p>
        </p:txBody>
      </p:sp>
    </p:spTree>
    <p:extLst>
      <p:ext uri="{BB962C8B-B14F-4D97-AF65-F5344CB8AC3E}">
        <p14:creationId xmlns:p14="http://schemas.microsoft.com/office/powerpoint/2010/main" val="20441383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527376AD-F902-CB52-4E17-AEFFE7F45F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Etyoloji için risk faktörleri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A4C1EF0D-12B5-5D13-7CDC-72C18BAA7D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Genetik (HLA-DRB1*0301 polimorfizmi)</a:t>
            </a:r>
          </a:p>
          <a:p>
            <a:r>
              <a:rPr lang="tr-TR" dirty="0"/>
              <a:t>Otoimmünite </a:t>
            </a:r>
          </a:p>
          <a:p>
            <a:r>
              <a:rPr lang="tr-TR" dirty="0"/>
              <a:t>Çevresel faktörler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tr-TR" sz="2400" dirty="0"/>
              <a:t>Enfeksiyon (CMV, </a:t>
            </a:r>
            <a:r>
              <a:rPr lang="tr-TR" sz="2400" dirty="0" err="1"/>
              <a:t>enterovirüs</a:t>
            </a:r>
            <a:r>
              <a:rPr lang="tr-TR" sz="2400" dirty="0"/>
              <a:t>, bakteri, </a:t>
            </a:r>
            <a:r>
              <a:rPr lang="tr-TR" sz="2400" dirty="0" err="1"/>
              <a:t>spiroket</a:t>
            </a:r>
            <a:r>
              <a:rPr lang="tr-TR" sz="2400" dirty="0"/>
              <a:t>, parazit)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tr-TR" sz="2400" dirty="0"/>
              <a:t>İlaç (</a:t>
            </a:r>
            <a:r>
              <a:rPr lang="tr-TR" sz="2400" dirty="0" err="1"/>
              <a:t>statinler</a:t>
            </a:r>
            <a:r>
              <a:rPr lang="tr-TR" sz="2400" dirty="0"/>
              <a:t>, </a:t>
            </a:r>
            <a:r>
              <a:rPr lang="tr-TR" sz="2400" dirty="0" err="1"/>
              <a:t>fibrat</a:t>
            </a:r>
            <a:r>
              <a:rPr lang="tr-TR" sz="2400" dirty="0"/>
              <a:t> türevleri), klorokin, aşılar, </a:t>
            </a:r>
            <a:r>
              <a:rPr lang="tr-TR" sz="2400" dirty="0" err="1"/>
              <a:t>kolşisin</a:t>
            </a:r>
            <a:endParaRPr lang="tr-TR" sz="2400" dirty="0"/>
          </a:p>
          <a:p>
            <a:pPr>
              <a:buFont typeface="Wingdings" panose="05000000000000000000" pitchFamily="2" charset="2"/>
              <a:buChar char="Ø"/>
            </a:pPr>
            <a:r>
              <a:rPr lang="tr-TR" sz="2400" dirty="0"/>
              <a:t>Ultraviyole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tr-TR" sz="2400" dirty="0"/>
              <a:t>silika</a:t>
            </a:r>
          </a:p>
          <a:p>
            <a:pPr>
              <a:buFont typeface="Wingdings" panose="05000000000000000000" pitchFamily="2" charset="2"/>
              <a:buChar char="Ø"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9247462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9434049B-F04D-9914-0DDC-DB6651BF8D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Patogenez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9E402902-F63D-67E9-4E1E-214A5AAD2B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sz="2000" dirty="0" err="1"/>
              <a:t>Miyofiberlere</a:t>
            </a:r>
            <a:r>
              <a:rPr lang="tr-TR" sz="2000" dirty="0"/>
              <a:t> karşı </a:t>
            </a:r>
            <a:r>
              <a:rPr lang="tr-TR" sz="2000" dirty="0" err="1"/>
              <a:t>sipesifik</a:t>
            </a:r>
            <a:r>
              <a:rPr lang="tr-TR" sz="2000" dirty="0"/>
              <a:t> veya </a:t>
            </a:r>
            <a:r>
              <a:rPr lang="tr-TR" sz="2000" dirty="0" err="1"/>
              <a:t>nonspesifik</a:t>
            </a:r>
            <a:r>
              <a:rPr lang="tr-TR" sz="2000" dirty="0"/>
              <a:t> antikorlar gelişir.</a:t>
            </a:r>
          </a:p>
          <a:p>
            <a:r>
              <a:rPr lang="tr-TR" sz="2000" dirty="0" err="1"/>
              <a:t>DM’de</a:t>
            </a:r>
            <a:r>
              <a:rPr lang="tr-TR" sz="2000" dirty="0"/>
              <a:t> hücresel </a:t>
            </a:r>
            <a:r>
              <a:rPr lang="tr-TR" sz="2000" dirty="0" err="1"/>
              <a:t>infiltratında</a:t>
            </a:r>
            <a:r>
              <a:rPr lang="tr-TR" sz="2000" dirty="0"/>
              <a:t> CD4+ T-hücreleri baskın</a:t>
            </a:r>
          </a:p>
          <a:p>
            <a:r>
              <a:rPr lang="tr-TR" sz="2000" dirty="0" err="1"/>
              <a:t>PM’de</a:t>
            </a:r>
            <a:r>
              <a:rPr lang="tr-TR" sz="2000" dirty="0"/>
              <a:t> CD8+ T-hücreleri baskın</a:t>
            </a:r>
          </a:p>
          <a:p>
            <a:r>
              <a:rPr lang="tr-TR" sz="2000" dirty="0"/>
              <a:t>Miyofibrillerde artmış MHC sınıf 1 ekspirasyonu her iki tipte gözlenir. </a:t>
            </a:r>
          </a:p>
          <a:p>
            <a:r>
              <a:rPr lang="tr-TR" sz="2000" dirty="0"/>
              <a:t>Kompleman aktive olur, </a:t>
            </a:r>
            <a:r>
              <a:rPr lang="tr-TR" sz="2000" dirty="0" err="1"/>
              <a:t>immünkompleks</a:t>
            </a:r>
            <a:r>
              <a:rPr lang="tr-TR" sz="2000" dirty="0"/>
              <a:t> oluşumu  patogenezden sorumludur.</a:t>
            </a:r>
          </a:p>
          <a:p>
            <a:endParaRPr lang="tr-TR" dirty="0"/>
          </a:p>
        </p:txBody>
      </p:sp>
      <p:pic>
        <p:nvPicPr>
          <p:cNvPr id="7" name="Resim 6">
            <a:extLst>
              <a:ext uri="{FF2B5EF4-FFF2-40B4-BE49-F238E27FC236}">
                <a16:creationId xmlns:a16="http://schemas.microsoft.com/office/drawing/2014/main" id="{14332356-113F-BFFA-2B99-761A9B3230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31680" y="234950"/>
            <a:ext cx="4194826" cy="2971800"/>
          </a:xfrm>
          <a:prstGeom prst="rect">
            <a:avLst/>
          </a:prstGeom>
        </p:spPr>
      </p:pic>
      <p:pic>
        <p:nvPicPr>
          <p:cNvPr id="9" name="Resim 8">
            <a:extLst>
              <a:ext uri="{FF2B5EF4-FFF2-40B4-BE49-F238E27FC236}">
                <a16:creationId xmlns:a16="http://schemas.microsoft.com/office/drawing/2014/main" id="{DC8C2A54-F702-3708-9624-DD2B0FE3D0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6714" y="4587875"/>
            <a:ext cx="5352418" cy="1724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0799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4389EE60-58B2-0ADA-CB56-623AF77B2D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Klinik</a:t>
            </a:r>
          </a:p>
        </p:txBody>
      </p:sp>
      <p:pic>
        <p:nvPicPr>
          <p:cNvPr id="5" name="İçerik Yer Tutucusu 4">
            <a:extLst>
              <a:ext uri="{FF2B5EF4-FFF2-40B4-BE49-F238E27FC236}">
                <a16:creationId xmlns:a16="http://schemas.microsoft.com/office/drawing/2014/main" id="{D05D5D33-37C8-1621-C425-71E2159FB67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31132" y="2043906"/>
            <a:ext cx="8065243" cy="3914775"/>
          </a:xfrm>
        </p:spPr>
      </p:pic>
    </p:spTree>
    <p:extLst>
      <p:ext uri="{BB962C8B-B14F-4D97-AF65-F5344CB8AC3E}">
        <p14:creationId xmlns:p14="http://schemas.microsoft.com/office/powerpoint/2010/main" val="37920107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542F6919-138D-3B1F-1778-3CCDA78453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Deri bulguları-1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E50F0DEE-C79C-A52A-CE8E-05D8DF10E2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2400" dirty="0" err="1"/>
              <a:t>Gottron</a:t>
            </a:r>
            <a:r>
              <a:rPr lang="tr-TR" sz="2400" dirty="0"/>
              <a:t> </a:t>
            </a:r>
            <a:r>
              <a:rPr lang="tr-TR" sz="2400" dirty="0" err="1"/>
              <a:t>papül</a:t>
            </a:r>
            <a:r>
              <a:rPr lang="tr-TR" sz="2400" dirty="0"/>
              <a:t> (el, diz, dirsek)  ve </a:t>
            </a:r>
            <a:r>
              <a:rPr lang="tr-TR" sz="2400" dirty="0" err="1"/>
              <a:t>helitrop</a:t>
            </a:r>
            <a:r>
              <a:rPr lang="tr-TR" sz="2400" dirty="0"/>
              <a:t> </a:t>
            </a:r>
            <a:r>
              <a:rPr lang="tr-TR" sz="2400" dirty="0" err="1"/>
              <a:t>raşh</a:t>
            </a:r>
            <a:r>
              <a:rPr lang="tr-TR" sz="2400" dirty="0"/>
              <a:t> (periorbital) DM için </a:t>
            </a:r>
            <a:r>
              <a:rPr lang="tr-TR" sz="2400" dirty="0" err="1"/>
              <a:t>patognomiktir</a:t>
            </a:r>
            <a:r>
              <a:rPr lang="tr-TR" sz="2400" dirty="0"/>
              <a:t>.</a:t>
            </a:r>
          </a:p>
          <a:p>
            <a:r>
              <a:rPr lang="tr-TR" sz="2400" dirty="0" err="1"/>
              <a:t>Gottron</a:t>
            </a:r>
            <a:r>
              <a:rPr lang="tr-TR" sz="2400" dirty="0"/>
              <a:t> </a:t>
            </a:r>
            <a:r>
              <a:rPr lang="tr-TR" sz="2400" dirty="0" err="1"/>
              <a:t>sign</a:t>
            </a:r>
            <a:r>
              <a:rPr lang="tr-TR" sz="2400" dirty="0"/>
              <a:t> (el, dirsek, diz, ayak bileği </a:t>
            </a:r>
            <a:r>
              <a:rPr lang="tr-TR" sz="2400" dirty="0" err="1"/>
              <a:t>maküler</a:t>
            </a:r>
            <a:r>
              <a:rPr lang="tr-TR" sz="2400" dirty="0"/>
              <a:t> lezyonlar)</a:t>
            </a:r>
          </a:p>
          <a:p>
            <a:r>
              <a:rPr lang="tr-TR" sz="2400" dirty="0" err="1"/>
              <a:t>Facial</a:t>
            </a:r>
            <a:r>
              <a:rPr lang="tr-TR" sz="2400" dirty="0"/>
              <a:t> </a:t>
            </a:r>
            <a:r>
              <a:rPr lang="tr-TR" sz="2400" dirty="0" err="1"/>
              <a:t>eritem</a:t>
            </a:r>
            <a:r>
              <a:rPr lang="tr-TR" sz="2400" dirty="0"/>
              <a:t> (SLE den farkı </a:t>
            </a:r>
            <a:r>
              <a:rPr lang="tr-TR" sz="2400" dirty="0" err="1"/>
              <a:t>nasolabial</a:t>
            </a:r>
            <a:r>
              <a:rPr lang="tr-TR" sz="2400" dirty="0"/>
              <a:t> </a:t>
            </a:r>
            <a:r>
              <a:rPr lang="tr-TR" sz="2400" dirty="0" err="1"/>
              <a:t>sulkus</a:t>
            </a:r>
            <a:r>
              <a:rPr lang="tr-TR" sz="2400" dirty="0"/>
              <a:t> tutulur)</a:t>
            </a:r>
          </a:p>
          <a:p>
            <a:r>
              <a:rPr lang="tr-TR" sz="2400" dirty="0" err="1"/>
              <a:t>Shawl</a:t>
            </a:r>
            <a:r>
              <a:rPr lang="tr-TR" sz="2400" dirty="0"/>
              <a:t> ve V-</a:t>
            </a:r>
            <a:r>
              <a:rPr lang="tr-TR" sz="2400" dirty="0" err="1"/>
              <a:t>sign</a:t>
            </a:r>
            <a:r>
              <a:rPr lang="tr-TR" sz="2400" dirty="0"/>
              <a:t> (güneş alan bölgelerde boyun ön, arka göğüs kısmında </a:t>
            </a:r>
            <a:r>
              <a:rPr lang="tr-TR" sz="2400" dirty="0" err="1"/>
              <a:t>eritem</a:t>
            </a:r>
            <a:r>
              <a:rPr lang="tr-TR" sz="2400" dirty="0"/>
              <a:t>)</a:t>
            </a:r>
          </a:p>
          <a:p>
            <a:r>
              <a:rPr lang="tr-TR" sz="2400" dirty="0" err="1"/>
              <a:t>Holster</a:t>
            </a:r>
            <a:r>
              <a:rPr lang="tr-TR" sz="2400" dirty="0"/>
              <a:t> </a:t>
            </a:r>
            <a:r>
              <a:rPr lang="tr-TR" sz="2400" dirty="0" err="1"/>
              <a:t>sign</a:t>
            </a:r>
            <a:r>
              <a:rPr lang="tr-TR" sz="2400" dirty="0"/>
              <a:t> (uyluk lateral kısımda </a:t>
            </a:r>
            <a:r>
              <a:rPr lang="tr-TR" sz="2400" dirty="0" err="1"/>
              <a:t>eritem</a:t>
            </a:r>
            <a:r>
              <a:rPr lang="tr-TR" sz="2400" dirty="0"/>
              <a:t>)</a:t>
            </a:r>
          </a:p>
          <a:p>
            <a:r>
              <a:rPr lang="tr-TR" sz="2400" dirty="0"/>
              <a:t>Saçlı deride sedef benzeri lezyonlar</a:t>
            </a:r>
          </a:p>
          <a:p>
            <a:r>
              <a:rPr lang="tr-TR" sz="2400" dirty="0" err="1"/>
              <a:t>Kalsinozis</a:t>
            </a:r>
            <a:endParaRPr lang="tr-TR" sz="2400" dirty="0"/>
          </a:p>
        </p:txBody>
      </p:sp>
    </p:spTree>
    <p:extLst>
      <p:ext uri="{BB962C8B-B14F-4D97-AF65-F5344CB8AC3E}">
        <p14:creationId xmlns:p14="http://schemas.microsoft.com/office/powerpoint/2010/main" val="25973790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981337CF-6118-8F69-ADA9-C653A72A07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Deri bulguları-1</a:t>
            </a:r>
            <a:endParaRPr lang="tr-TR" b="1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E5D95307-C2AC-D8E2-79E9-3BE1E6C4DC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Kutanöz </a:t>
            </a:r>
            <a:r>
              <a:rPr lang="tr-TR" dirty="0" err="1"/>
              <a:t>vaskülit</a:t>
            </a:r>
            <a:endParaRPr lang="tr-TR" dirty="0"/>
          </a:p>
          <a:p>
            <a:r>
              <a:rPr lang="tr-TR" sz="2800" dirty="0"/>
              <a:t>Tırnak yatağı kapiller değişik</a:t>
            </a:r>
            <a:r>
              <a:rPr lang="tr-TR" dirty="0"/>
              <a:t>lik</a:t>
            </a:r>
            <a:r>
              <a:rPr lang="tr-TR" sz="2800" dirty="0"/>
              <a:t>ler</a:t>
            </a:r>
          </a:p>
          <a:p>
            <a:r>
              <a:rPr lang="tr-TR" sz="2800" dirty="0" err="1"/>
              <a:t>Generalize</a:t>
            </a:r>
            <a:r>
              <a:rPr lang="tr-TR" sz="2800" dirty="0"/>
              <a:t> </a:t>
            </a:r>
            <a:r>
              <a:rPr lang="tr-TR" sz="2800" dirty="0" err="1"/>
              <a:t>eritem</a:t>
            </a:r>
            <a:endParaRPr lang="tr-TR" sz="2800" dirty="0"/>
          </a:p>
          <a:p>
            <a:r>
              <a:rPr lang="tr-TR" sz="2800" dirty="0">
                <a:solidFill>
                  <a:schemeClr val="accent1"/>
                </a:solidFill>
              </a:rPr>
              <a:t>Mekanik el: </a:t>
            </a:r>
            <a:r>
              <a:rPr lang="tr-TR" sz="2800" dirty="0"/>
              <a:t>parmak lateralinde ve avuç içinde </a:t>
            </a:r>
            <a:r>
              <a:rPr lang="tr-TR" sz="2800" dirty="0" err="1"/>
              <a:t>fissür</a:t>
            </a:r>
            <a:r>
              <a:rPr lang="tr-TR" sz="2800" dirty="0"/>
              <a:t>, </a:t>
            </a:r>
            <a:r>
              <a:rPr lang="tr-TR" sz="2800" dirty="0" err="1"/>
              <a:t>hiperkeratozis</a:t>
            </a:r>
            <a:endParaRPr lang="tr-TR" sz="2800" dirty="0"/>
          </a:p>
          <a:p>
            <a:r>
              <a:rPr lang="tr-TR" dirty="0" err="1"/>
              <a:t>Pannikülit</a:t>
            </a:r>
            <a:endParaRPr lang="tr-TR" dirty="0"/>
          </a:p>
          <a:p>
            <a:r>
              <a:rPr lang="tr-TR" sz="2800" dirty="0"/>
              <a:t>Oral ülser</a:t>
            </a:r>
          </a:p>
          <a:p>
            <a:r>
              <a:rPr lang="tr-TR" dirty="0" err="1"/>
              <a:t>Vezikülobüllöz</a:t>
            </a:r>
            <a:r>
              <a:rPr lang="tr-TR" dirty="0"/>
              <a:t> lezyonlar, </a:t>
            </a:r>
            <a:r>
              <a:rPr lang="tr-TR" dirty="0" err="1"/>
              <a:t>iktiyosis</a:t>
            </a:r>
            <a:endParaRPr lang="tr-TR" dirty="0"/>
          </a:p>
          <a:p>
            <a:r>
              <a:rPr lang="tr-TR" sz="2800" dirty="0"/>
              <a:t>Difüz </a:t>
            </a:r>
            <a:r>
              <a:rPr lang="tr-TR" sz="2800" dirty="0" err="1"/>
              <a:t>gode</a:t>
            </a:r>
            <a:r>
              <a:rPr lang="tr-TR" sz="2800" dirty="0"/>
              <a:t> bıra</a:t>
            </a:r>
            <a:r>
              <a:rPr lang="tr-TR" dirty="0"/>
              <a:t>kmayan ödem </a:t>
            </a:r>
            <a:endParaRPr lang="tr-TR" sz="2800" dirty="0"/>
          </a:p>
          <a:p>
            <a:endParaRPr lang="tr-TR" dirty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4168924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604</TotalTime>
  <Words>947</Words>
  <Application>Microsoft Office PowerPoint</Application>
  <PresentationFormat>Geniş ekran</PresentationFormat>
  <Paragraphs>157</Paragraphs>
  <Slides>28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5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28</vt:i4>
      </vt:variant>
    </vt:vector>
  </HeadingPairs>
  <TitlesOfParts>
    <vt:vector size="34" baseType="lpstr">
      <vt:lpstr>Arial</vt:lpstr>
      <vt:lpstr>Arial</vt:lpstr>
      <vt:lpstr>Calibri</vt:lpstr>
      <vt:lpstr>Calibri Light</vt:lpstr>
      <vt:lpstr>Wingdings</vt:lpstr>
      <vt:lpstr>Office Teması</vt:lpstr>
      <vt:lpstr>İdyopatik İnflamatuar Miyozitler (İM)</vt:lpstr>
      <vt:lpstr>Giriş</vt:lpstr>
      <vt:lpstr>Alt tipleri</vt:lpstr>
      <vt:lpstr>Epidemiyoloji</vt:lpstr>
      <vt:lpstr>Etyoloji için risk faktörleri</vt:lpstr>
      <vt:lpstr>Patogenez</vt:lpstr>
      <vt:lpstr>Klinik</vt:lpstr>
      <vt:lpstr>Deri bulguları-1</vt:lpstr>
      <vt:lpstr>Deri bulguları-1</vt:lpstr>
      <vt:lpstr>Kas tutulumu</vt:lpstr>
      <vt:lpstr>Anti sentetaz antikor sendromu</vt:lpstr>
      <vt:lpstr>PowerPoint Sunusu</vt:lpstr>
      <vt:lpstr>İM-Kanser</vt:lpstr>
      <vt:lpstr>İnklüzyon cisimcikli miyozit</vt:lpstr>
      <vt:lpstr>PowerPoint Sunusu</vt:lpstr>
      <vt:lpstr>PowerPoint Sunusu</vt:lpstr>
      <vt:lpstr>Tetkik</vt:lpstr>
      <vt:lpstr>Ayırıcı tanı</vt:lpstr>
      <vt:lpstr>DM/PM için Bohan ve Peter tanı kriterleri</vt:lpstr>
      <vt:lpstr>Tedavi ve prognoz</vt:lpstr>
      <vt:lpstr>Polimyaljia Romatika (PMR)</vt:lpstr>
      <vt:lpstr>PowerPoint Sunusu</vt:lpstr>
      <vt:lpstr>DHA ve PMR ilişkisi</vt:lpstr>
      <vt:lpstr>PowerPoint Sunusu</vt:lpstr>
      <vt:lpstr>PMR sınıflama kriterleri</vt:lpstr>
      <vt:lpstr>Ayırıcı tanı</vt:lpstr>
      <vt:lpstr>Tetkik</vt:lpstr>
      <vt:lpstr>Tedavi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İdyopatik İnflamatuar Miyozitler</dc:title>
  <dc:creator>Osman Cure</dc:creator>
  <cp:lastModifiedBy>ahmet eren</cp:lastModifiedBy>
  <cp:revision>41</cp:revision>
  <dcterms:created xsi:type="dcterms:W3CDTF">2023-08-15T15:06:09Z</dcterms:created>
  <dcterms:modified xsi:type="dcterms:W3CDTF">2025-03-12T17:26:34Z</dcterms:modified>
</cp:coreProperties>
</file>