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273" r:id="rId4"/>
    <p:sldId id="389" r:id="rId5"/>
    <p:sldId id="390" r:id="rId6"/>
    <p:sldId id="391" r:id="rId7"/>
    <p:sldId id="392" r:id="rId8"/>
    <p:sldId id="393" r:id="rId9"/>
    <p:sldId id="276" r:id="rId10"/>
    <p:sldId id="394" r:id="rId11"/>
    <p:sldId id="395" r:id="rId12"/>
    <p:sldId id="396" r:id="rId13"/>
    <p:sldId id="397" r:id="rId14"/>
    <p:sldId id="398" r:id="rId15"/>
    <p:sldId id="399" r:id="rId16"/>
    <p:sldId id="400" r:id="rId17"/>
    <p:sldId id="403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14" r:id="rId27"/>
    <p:sldId id="302" r:id="rId28"/>
    <p:sldId id="262" r:id="rId29"/>
    <p:sldId id="277" r:id="rId30"/>
    <p:sldId id="288" r:id="rId31"/>
    <p:sldId id="289" r:id="rId32"/>
    <p:sldId id="303" r:id="rId33"/>
    <p:sldId id="301" r:id="rId34"/>
    <p:sldId id="381" r:id="rId35"/>
    <p:sldId id="345" r:id="rId36"/>
    <p:sldId id="383" r:id="rId37"/>
    <p:sldId id="300" r:id="rId38"/>
    <p:sldId id="348" r:id="rId39"/>
    <p:sldId id="350" r:id="rId40"/>
    <p:sldId id="316" r:id="rId41"/>
    <p:sldId id="423" r:id="rId42"/>
    <p:sldId id="422" r:id="rId43"/>
    <p:sldId id="424" r:id="rId44"/>
    <p:sldId id="425" r:id="rId45"/>
    <p:sldId id="426" r:id="rId46"/>
    <p:sldId id="356" r:id="rId47"/>
    <p:sldId id="415" r:id="rId48"/>
    <p:sldId id="402" r:id="rId49"/>
    <p:sldId id="417" r:id="rId50"/>
    <p:sldId id="404" r:id="rId51"/>
    <p:sldId id="405" r:id="rId52"/>
    <p:sldId id="418" r:id="rId53"/>
    <p:sldId id="416" r:id="rId54"/>
    <p:sldId id="419" r:id="rId55"/>
    <p:sldId id="420" r:id="rId56"/>
    <p:sldId id="265" r:id="rId57"/>
    <p:sldId id="421" r:id="rId58"/>
    <p:sldId id="322" r:id="rId5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0874" autoAdjust="0"/>
  </p:normalViewPr>
  <p:slideViewPr>
    <p:cSldViewPr>
      <p:cViewPr varScale="1">
        <p:scale>
          <a:sx n="76" d="100"/>
          <a:sy n="76" d="100"/>
        </p:scale>
        <p:origin x="164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66B6F-9881-46AD-B183-E3CD1FBA2B6A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2B612-3B75-48A5-88B9-AA234651C33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1978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B2B612-3B75-48A5-88B9-AA234651C33D}" type="slidenum">
              <a:rPr lang="tr-TR" smtClean="0"/>
              <a:t>25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0422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B2B612-3B75-48A5-88B9-AA234651C33D}" type="slidenum">
              <a:rPr lang="tr-TR" smtClean="0"/>
              <a:t>57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02603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21.05.2025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SPONDİLOARTRiTLER</a:t>
            </a:r>
            <a:br>
              <a:rPr lang="tr-TR" b="1" dirty="0">
                <a:solidFill>
                  <a:srgbClr val="FF0000"/>
                </a:solidFill>
              </a:rPr>
            </a:br>
            <a:r>
              <a:rPr lang="tr-TR" b="1" dirty="0">
                <a:solidFill>
                  <a:srgbClr val="FF0000"/>
                </a:solidFill>
              </a:rPr>
              <a:t>(=</a:t>
            </a:r>
            <a:r>
              <a:rPr lang="tr-TR" b="1" dirty="0" err="1">
                <a:solidFill>
                  <a:srgbClr val="FF0000"/>
                </a:solidFill>
              </a:rPr>
              <a:t>spondiloartropatiler</a:t>
            </a:r>
            <a:r>
              <a:rPr lang="tr-TR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>
                <a:solidFill>
                  <a:schemeClr val="tx1"/>
                </a:solidFill>
              </a:rPr>
              <a:t>Dr. Osman CÜRE</a:t>
            </a:r>
          </a:p>
        </p:txBody>
      </p:sp>
    </p:spTree>
    <p:extLst>
      <p:ext uri="{BB962C8B-B14F-4D97-AF65-F5344CB8AC3E}">
        <p14:creationId xmlns:p14="http://schemas.microsoft.com/office/powerpoint/2010/main" val="374107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F6BD025-61E6-707E-2EAB-0F16CD09E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DB4896D-A858-B9AA-C78F-F9B8A4080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chemeClr val="accent1"/>
                </a:solidFill>
              </a:rPr>
              <a:t>2- Artrit</a:t>
            </a:r>
          </a:p>
          <a:p>
            <a:r>
              <a:rPr lang="tr-TR" sz="2400" dirty="0" err="1"/>
              <a:t>SpA</a:t>
            </a:r>
            <a:r>
              <a:rPr lang="tr-TR" sz="2400" dirty="0"/>
              <a:t> artrit bulguları alt ekstremite ağırlıklı olarak asimetrik, </a:t>
            </a:r>
            <a:r>
              <a:rPr lang="tr-TR" sz="2400" dirty="0" err="1"/>
              <a:t>oligoartrit</a:t>
            </a:r>
            <a:r>
              <a:rPr lang="tr-TR" sz="2400" dirty="0"/>
              <a:t> şeklindedir.</a:t>
            </a:r>
          </a:p>
          <a:p>
            <a:r>
              <a:rPr lang="tr-TR" sz="2400" dirty="0"/>
              <a:t>Diz ve ayak bileği en sık etkilenir.</a:t>
            </a:r>
          </a:p>
          <a:p>
            <a:r>
              <a:rPr lang="tr-TR" sz="2400" dirty="0"/>
              <a:t>Hastalığın erken döneminde görülmesi agresif gidiş için göstergedir.</a:t>
            </a:r>
          </a:p>
          <a:p>
            <a:endParaRPr lang="tr-TR" sz="2400" dirty="0"/>
          </a:p>
          <a:p>
            <a:pPr marL="0" indent="0">
              <a:buNone/>
            </a:pPr>
            <a:endParaRPr lang="tr-TR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F62C7CE-81E5-1BF3-7DCC-6885C251D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77072"/>
            <a:ext cx="4536504" cy="265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367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898EB6D-6B39-BAB9-991C-FAB7F170A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3721D3C-7781-B69D-0C27-337FA20ABF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70C0"/>
                </a:solidFill>
              </a:rPr>
              <a:t>3-Entezit</a:t>
            </a:r>
          </a:p>
          <a:p>
            <a:r>
              <a:rPr lang="tr-TR" sz="2400" dirty="0"/>
              <a:t>Tendonların kemiğe yapışma yerlerinin inflamasyonudur.</a:t>
            </a:r>
          </a:p>
          <a:p>
            <a:r>
              <a:rPr lang="tr-TR" sz="2400" dirty="0" err="1"/>
              <a:t>Spontan</a:t>
            </a:r>
            <a:r>
              <a:rPr lang="tr-TR" sz="2400" dirty="0"/>
              <a:t> ağrı ve tendon yapışma yerinde hassasiyet görülür.</a:t>
            </a:r>
          </a:p>
          <a:p>
            <a:r>
              <a:rPr lang="tr-TR" sz="2400" dirty="0"/>
              <a:t>En sık hastalarda topuk ağrısı olur (</a:t>
            </a:r>
            <a:r>
              <a:rPr lang="tr-TR" sz="2400" dirty="0" err="1"/>
              <a:t>aşil</a:t>
            </a:r>
            <a:r>
              <a:rPr lang="tr-TR" sz="2400" dirty="0"/>
              <a:t> tendonu ve </a:t>
            </a:r>
            <a:r>
              <a:rPr lang="tr-TR" sz="2400" dirty="0" err="1"/>
              <a:t>plantar</a:t>
            </a:r>
            <a:r>
              <a:rPr lang="tr-TR" sz="2400" dirty="0"/>
              <a:t> </a:t>
            </a:r>
            <a:r>
              <a:rPr lang="tr-TR" sz="2400" dirty="0" err="1"/>
              <a:t>fasyanın</a:t>
            </a:r>
            <a:r>
              <a:rPr lang="tr-TR" sz="2400" dirty="0"/>
              <a:t> </a:t>
            </a:r>
            <a:r>
              <a:rPr lang="tr-TR" sz="2400" dirty="0" err="1"/>
              <a:t>kalkeneusa</a:t>
            </a:r>
            <a:r>
              <a:rPr lang="tr-TR" sz="2400" dirty="0"/>
              <a:t> yapışma yeri-</a:t>
            </a:r>
            <a:r>
              <a:rPr lang="tr-TR" sz="2400" dirty="0" err="1"/>
              <a:t>entezit</a:t>
            </a:r>
            <a:r>
              <a:rPr lang="tr-TR" sz="2400" dirty="0"/>
              <a:t> bulgusu). </a:t>
            </a:r>
          </a:p>
          <a:p>
            <a:endParaRPr lang="tr-TR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F1B83E-9636-2C93-E3AD-3506BDD82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52" y="4221088"/>
            <a:ext cx="3456384" cy="2520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6193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4A5BC59-3901-715F-B52C-4235FE32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6C85175-B689-4F55-2330-4549D0CC9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70C0"/>
                </a:solidFill>
              </a:rPr>
              <a:t>4-Üveitis</a:t>
            </a:r>
          </a:p>
          <a:p>
            <a:r>
              <a:rPr lang="tr-TR" sz="2400" dirty="0" err="1"/>
              <a:t>Uvea’nın</a:t>
            </a:r>
            <a:r>
              <a:rPr lang="tr-TR" sz="2400" dirty="0"/>
              <a:t> anterior parçası iris, </a:t>
            </a:r>
            <a:r>
              <a:rPr lang="tr-TR" sz="2400" dirty="0" err="1"/>
              <a:t>silier</a:t>
            </a:r>
            <a:r>
              <a:rPr lang="tr-TR" sz="2400" dirty="0"/>
              <a:t> cisimcik ve </a:t>
            </a:r>
            <a:r>
              <a:rPr lang="tr-TR" sz="2400" dirty="0" err="1"/>
              <a:t>koroidden</a:t>
            </a:r>
            <a:r>
              <a:rPr lang="tr-TR" sz="2400" dirty="0"/>
              <a:t> oluşur. Bu bölgenin inflamasyonuna anterior </a:t>
            </a:r>
            <a:r>
              <a:rPr lang="tr-TR" sz="2400" dirty="0" err="1"/>
              <a:t>üveit</a:t>
            </a:r>
            <a:r>
              <a:rPr lang="tr-TR" sz="2400" dirty="0"/>
              <a:t>  veya </a:t>
            </a:r>
            <a:r>
              <a:rPr lang="tr-TR" sz="2400" dirty="0" err="1"/>
              <a:t>iritis</a:t>
            </a:r>
            <a:r>
              <a:rPr lang="tr-TR" sz="2400" dirty="0"/>
              <a:t> denilmektedir.</a:t>
            </a:r>
          </a:p>
          <a:p>
            <a:r>
              <a:rPr lang="tr-TR" sz="2400" dirty="0"/>
              <a:t>Erkekte daha fazla görülür.</a:t>
            </a:r>
          </a:p>
          <a:p>
            <a:r>
              <a:rPr lang="tr-TR" sz="2400" dirty="0"/>
              <a:t>AS hastalarının %25-40 akut anterior </a:t>
            </a:r>
            <a:r>
              <a:rPr lang="tr-TR" sz="2400" dirty="0" err="1"/>
              <a:t>üveit</a:t>
            </a:r>
            <a:r>
              <a:rPr lang="tr-TR" sz="2400" dirty="0"/>
              <a:t> gelişmektedir. </a:t>
            </a:r>
          </a:p>
          <a:p>
            <a:r>
              <a:rPr lang="tr-TR" sz="2400" dirty="0"/>
              <a:t>Gözde ağrı, kızarıklık, bulanık görme, fotofobiden yakınır.</a:t>
            </a:r>
          </a:p>
          <a:p>
            <a:r>
              <a:rPr lang="tr-TR" sz="2400" dirty="0"/>
              <a:t>Tedavisiz kalırsa göz içinde yapışıklık gelişir.</a:t>
            </a:r>
          </a:p>
          <a:p>
            <a:r>
              <a:rPr lang="tr-TR" sz="2400" dirty="0" err="1"/>
              <a:t>Rekurrens</a:t>
            </a:r>
            <a:r>
              <a:rPr lang="tr-TR" sz="2400" dirty="0"/>
              <a:t> görülebilir.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F84A9CB-DB26-CDE8-67B4-903F5EC0C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7605"/>
            <a:ext cx="3106688" cy="1997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892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11E0E27-2918-F702-7233-80E015025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31EF7B3-4497-E581-85C9-691D49A6C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70C0"/>
                </a:solidFill>
              </a:rPr>
              <a:t>5-Daktilit</a:t>
            </a:r>
          </a:p>
          <a:p>
            <a:r>
              <a:rPr lang="tr-TR" sz="2400" dirty="0" err="1"/>
              <a:t>Daktilit</a:t>
            </a:r>
            <a:r>
              <a:rPr lang="tr-TR" sz="2400" dirty="0"/>
              <a:t> veya sosis parmak el ve ayak 2-4 parmakların tamamını  etkilendiği </a:t>
            </a:r>
            <a:r>
              <a:rPr lang="tr-TR" sz="2400" dirty="0" err="1"/>
              <a:t>tenosinovit</a:t>
            </a:r>
            <a:r>
              <a:rPr lang="tr-TR" sz="2400" dirty="0"/>
              <a:t> tablosudur.</a:t>
            </a:r>
          </a:p>
          <a:p>
            <a:r>
              <a:rPr lang="tr-TR" sz="2400" dirty="0"/>
              <a:t>Ayaklar ellerden daha sık tutulur. </a:t>
            </a:r>
          </a:p>
          <a:p>
            <a:r>
              <a:rPr lang="tr-TR" sz="2400" dirty="0"/>
              <a:t>İleri görüntülemede </a:t>
            </a:r>
            <a:r>
              <a:rPr lang="tr-TR" sz="2400" dirty="0" err="1"/>
              <a:t>daktilitin</a:t>
            </a:r>
            <a:r>
              <a:rPr lang="tr-TR" sz="2400" dirty="0"/>
              <a:t> </a:t>
            </a:r>
            <a:r>
              <a:rPr lang="tr-TR" sz="2400" dirty="0" err="1"/>
              <a:t>tenosinovit</a:t>
            </a:r>
            <a:r>
              <a:rPr lang="tr-TR" sz="2400" dirty="0"/>
              <a:t>, </a:t>
            </a:r>
            <a:r>
              <a:rPr lang="tr-TR" sz="2400" dirty="0" err="1"/>
              <a:t>yumşak</a:t>
            </a:r>
            <a:r>
              <a:rPr lang="tr-TR" sz="2400" dirty="0"/>
              <a:t> doku ödemi, kemik ödemi ve </a:t>
            </a:r>
            <a:r>
              <a:rPr lang="tr-TR" sz="2400" dirty="0" err="1"/>
              <a:t>sinovitten</a:t>
            </a:r>
            <a:r>
              <a:rPr lang="tr-TR" sz="2400" dirty="0"/>
              <a:t> oluşan klinik tablo olduğu anlaşılmıştır.</a:t>
            </a:r>
          </a:p>
          <a:p>
            <a:r>
              <a:rPr lang="tr-TR" sz="2400" dirty="0"/>
              <a:t>En sık </a:t>
            </a:r>
            <a:r>
              <a:rPr lang="tr-TR" sz="2400" dirty="0" err="1"/>
              <a:t>ReA</a:t>
            </a:r>
            <a:r>
              <a:rPr lang="tr-TR" sz="2400" dirty="0"/>
              <a:t> ve </a:t>
            </a:r>
            <a:r>
              <a:rPr lang="tr-TR" sz="2400" dirty="0" err="1"/>
              <a:t>PsA’de</a:t>
            </a:r>
            <a:r>
              <a:rPr lang="tr-TR" sz="2400" dirty="0"/>
              <a:t> görülür.</a:t>
            </a:r>
          </a:p>
          <a:p>
            <a:endParaRPr lang="tr-TR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715948A-ED51-31C1-8712-56C4286E3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6516"/>
            <a:ext cx="3240360" cy="230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284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D00DD4F-8A79-77D6-45BA-E1CF27403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B2D3688-5BD7-C412-F9FD-E2588CDF2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>
                <a:solidFill>
                  <a:srgbClr val="0070C0"/>
                </a:solidFill>
              </a:rPr>
              <a:t>6-Psöriazis</a:t>
            </a:r>
          </a:p>
          <a:p>
            <a:r>
              <a:rPr lang="tr-TR" sz="2400" dirty="0" err="1"/>
              <a:t>SpA’nın</a:t>
            </a:r>
            <a:r>
              <a:rPr lang="tr-TR" sz="2400" dirty="0"/>
              <a:t> tipik deri bulgusudur: Diz, dirsek, saçlı deri, peri-umblikal, meme ve koltuk altı, tırnak gibi bir çok yeri tutar.</a:t>
            </a:r>
          </a:p>
          <a:p>
            <a:r>
              <a:rPr lang="tr-TR" sz="2400" dirty="0" err="1"/>
              <a:t>Psöriazis</a:t>
            </a:r>
            <a:r>
              <a:rPr lang="tr-TR" sz="2400" dirty="0"/>
              <a:t> prevalansı %2-3</a:t>
            </a:r>
          </a:p>
          <a:p>
            <a:r>
              <a:rPr lang="tr-TR" sz="2400" dirty="0" err="1"/>
              <a:t>Psöriazisli</a:t>
            </a:r>
            <a:r>
              <a:rPr lang="tr-TR" sz="2400" dirty="0"/>
              <a:t> hastaların ortalama %20-30 </a:t>
            </a:r>
            <a:r>
              <a:rPr lang="tr-TR" sz="2400" dirty="0" err="1"/>
              <a:t>PsA</a:t>
            </a:r>
            <a:r>
              <a:rPr lang="tr-TR" sz="2400" dirty="0"/>
              <a:t> gelişir.</a:t>
            </a:r>
          </a:p>
          <a:p>
            <a:r>
              <a:rPr lang="tr-TR" sz="2400" dirty="0"/>
              <a:t>Pik insidansı: 20-40y</a:t>
            </a:r>
          </a:p>
          <a:p>
            <a:r>
              <a:rPr lang="tr-TR" sz="2400" dirty="0">
                <a:solidFill>
                  <a:srgbClr val="FF0000"/>
                </a:solidFill>
              </a:rPr>
              <a:t>Alt tipleri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Kronik plak </a:t>
            </a:r>
            <a:r>
              <a:rPr lang="tr-TR" sz="2400" dirty="0" err="1"/>
              <a:t>psöriazis</a:t>
            </a:r>
            <a:endParaRPr lang="tr-T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 err="1"/>
              <a:t>Guttate</a:t>
            </a:r>
            <a:r>
              <a:rPr lang="tr-TR" sz="2400" dirty="0"/>
              <a:t> (</a:t>
            </a:r>
            <a:r>
              <a:rPr lang="tr-TR" sz="2400" dirty="0" err="1"/>
              <a:t>drop-like</a:t>
            </a:r>
            <a:r>
              <a:rPr lang="tr-TR" sz="2400" dirty="0"/>
              <a:t>) </a:t>
            </a:r>
            <a:r>
              <a:rPr lang="tr-TR" sz="2400" dirty="0" err="1"/>
              <a:t>psöriazis</a:t>
            </a:r>
            <a:endParaRPr lang="tr-T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Püstüler </a:t>
            </a:r>
            <a:r>
              <a:rPr lang="tr-TR" sz="2400" dirty="0" err="1"/>
              <a:t>psöriazis</a:t>
            </a:r>
            <a:endParaRPr lang="tr-T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 err="1"/>
              <a:t>Eritrodermik</a:t>
            </a:r>
            <a:r>
              <a:rPr lang="tr-TR" sz="2400" dirty="0"/>
              <a:t> </a:t>
            </a:r>
            <a:r>
              <a:rPr lang="tr-TR" sz="2400" dirty="0" err="1"/>
              <a:t>psöriazis</a:t>
            </a:r>
            <a:endParaRPr lang="tr-TR" sz="2400" dirty="0"/>
          </a:p>
          <a:p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189872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3946E4AF-A01F-279C-6D27-1F484F764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48FFA2-8B52-9C7D-157A-D3D03F652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249660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E9733A-B6C1-08C9-D872-069876D5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05" y="4149079"/>
            <a:ext cx="7344815" cy="239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520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A3C29C6-C98D-1BD2-FDEE-F464FDF3B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7E88D2F6-F553-1F6B-6F64-7AC93338D0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23" y="1556793"/>
            <a:ext cx="3720937" cy="198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7F0926B2-FB4F-F6AE-97E6-8EEB8C0A7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78935"/>
            <a:ext cx="4104456" cy="1985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7F662B-F603-3FB5-2A06-875C62EB1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32" y="3564555"/>
            <a:ext cx="3488847" cy="2455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F66815D-D5CC-C7CA-18FC-1ABA2A0E1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586" y="3972480"/>
            <a:ext cx="4308894" cy="1989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953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DDF77E2-0385-F089-F5D8-B4559038C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16E8F07-C42D-9C92-C186-D1FCDC605B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70C0"/>
                </a:solidFill>
              </a:rPr>
              <a:t>7-SpA-İnflamatuar bağırsak hastalığı</a:t>
            </a:r>
          </a:p>
          <a:p>
            <a:r>
              <a:rPr lang="tr-TR" sz="2400" dirty="0" err="1"/>
              <a:t>SpA’nın</a:t>
            </a:r>
            <a:r>
              <a:rPr lang="tr-TR" sz="2400" dirty="0"/>
              <a:t> </a:t>
            </a:r>
            <a:r>
              <a:rPr lang="tr-TR" sz="2400" dirty="0" err="1"/>
              <a:t>ekstraartiküler</a:t>
            </a:r>
            <a:r>
              <a:rPr lang="tr-TR" sz="2400" dirty="0"/>
              <a:t> tutulum yerlerinden biriside kolon mukozasıdır.  </a:t>
            </a:r>
          </a:p>
          <a:p>
            <a:r>
              <a:rPr lang="tr-TR" sz="2400" dirty="0" err="1"/>
              <a:t>SpA</a:t>
            </a:r>
            <a:r>
              <a:rPr lang="tr-TR" sz="2400" dirty="0"/>
              <a:t> hastaları </a:t>
            </a:r>
            <a:r>
              <a:rPr lang="tr-TR" sz="2400" dirty="0" err="1"/>
              <a:t>Crohn</a:t>
            </a:r>
            <a:r>
              <a:rPr lang="tr-TR" sz="2400" dirty="0"/>
              <a:t> hastalığı ve ülseratif kolit açısından sorgulanmalıdır.</a:t>
            </a:r>
          </a:p>
          <a:p>
            <a:r>
              <a:rPr lang="tr-TR" sz="2400" dirty="0"/>
              <a:t>AS hastalarının yarısında klinik bulgu olmasa da </a:t>
            </a:r>
            <a:r>
              <a:rPr lang="tr-TR" sz="2400" dirty="0" err="1"/>
              <a:t>ileum</a:t>
            </a:r>
            <a:r>
              <a:rPr lang="tr-TR" sz="2400" dirty="0"/>
              <a:t> ve </a:t>
            </a:r>
            <a:r>
              <a:rPr lang="tr-TR" sz="2400" dirty="0" err="1"/>
              <a:t>çekumda</a:t>
            </a:r>
            <a:r>
              <a:rPr lang="tr-TR" sz="2400" dirty="0"/>
              <a:t>  makroskobik ve </a:t>
            </a:r>
            <a:r>
              <a:rPr lang="tr-TR" sz="2400" dirty="0" err="1"/>
              <a:t>mikroskopik</a:t>
            </a:r>
            <a:r>
              <a:rPr lang="tr-TR" sz="2400" dirty="0"/>
              <a:t> inflamasyon bulguları saptanabilmektedir.</a:t>
            </a:r>
          </a:p>
        </p:txBody>
      </p:sp>
    </p:spTree>
    <p:extLst>
      <p:ext uri="{BB962C8B-B14F-4D97-AF65-F5344CB8AC3E}">
        <p14:creationId xmlns:p14="http://schemas.microsoft.com/office/powerpoint/2010/main" val="21640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D94F54D-4516-7DC7-DEA2-C60312142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DF703F6-254E-74A0-C710-BEB8C47BA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chemeClr val="accent1"/>
                </a:solidFill>
              </a:rPr>
              <a:t>8-Diğer </a:t>
            </a:r>
            <a:r>
              <a:rPr lang="tr-TR" dirty="0" err="1">
                <a:solidFill>
                  <a:schemeClr val="accent1"/>
                </a:solidFill>
              </a:rPr>
              <a:t>SpA</a:t>
            </a:r>
            <a:r>
              <a:rPr lang="tr-TR" dirty="0">
                <a:solidFill>
                  <a:schemeClr val="accent1"/>
                </a:solidFill>
              </a:rPr>
              <a:t> bulguları</a:t>
            </a:r>
          </a:p>
          <a:p>
            <a:r>
              <a:rPr lang="tr-TR" sz="2400" dirty="0"/>
              <a:t>Kalpte aort yetmezliği, ileti defektleri, hızlanmış ateroskleroz</a:t>
            </a:r>
          </a:p>
          <a:p>
            <a:r>
              <a:rPr lang="tr-TR" sz="2400" dirty="0"/>
              <a:t>Restriktif akciğer hastalığı, üst lob fibrozis</a:t>
            </a:r>
          </a:p>
          <a:p>
            <a:r>
              <a:rPr lang="tr-TR" sz="2400" dirty="0"/>
              <a:t>Sekonder amiloidoz, NSAİ ilaç nefropatisi, IgA nefropatisi, </a:t>
            </a:r>
          </a:p>
          <a:p>
            <a:r>
              <a:rPr lang="tr-TR" sz="2400" dirty="0"/>
              <a:t>Osteoporoz, </a:t>
            </a:r>
            <a:r>
              <a:rPr lang="tr-TR" sz="2400" dirty="0" err="1"/>
              <a:t>spondilodiskit</a:t>
            </a:r>
            <a:r>
              <a:rPr lang="tr-TR" sz="2400" dirty="0"/>
              <a:t>, </a:t>
            </a:r>
            <a:r>
              <a:rPr lang="tr-TR" sz="2400" dirty="0" err="1"/>
              <a:t>atlantoaksiyel</a:t>
            </a:r>
            <a:r>
              <a:rPr lang="tr-TR" sz="2400" dirty="0"/>
              <a:t> subluksasyon</a:t>
            </a:r>
          </a:p>
          <a:p>
            <a:r>
              <a:rPr lang="tr-TR" sz="2400" dirty="0" err="1"/>
              <a:t>Cauda</a:t>
            </a:r>
            <a:r>
              <a:rPr lang="tr-TR" sz="2400" dirty="0"/>
              <a:t> </a:t>
            </a:r>
            <a:r>
              <a:rPr lang="tr-TR" sz="2400" dirty="0" err="1"/>
              <a:t>equine</a:t>
            </a:r>
            <a:r>
              <a:rPr lang="tr-TR" sz="2400" dirty="0"/>
              <a:t> sendromu</a:t>
            </a:r>
          </a:p>
          <a:p>
            <a:r>
              <a:rPr lang="tr-TR" sz="2400" dirty="0" err="1"/>
              <a:t>Fibromyalji</a:t>
            </a:r>
            <a:endParaRPr lang="tr-TR" sz="2400" dirty="0"/>
          </a:p>
          <a:p>
            <a:r>
              <a:rPr lang="tr-TR" sz="2400" dirty="0"/>
              <a:t>Yapısal semptomlar</a:t>
            </a:r>
          </a:p>
          <a:p>
            <a:r>
              <a:rPr lang="tr-TR" sz="2400" dirty="0"/>
              <a:t>Yaşam kalitesinde bozulma</a:t>
            </a:r>
          </a:p>
        </p:txBody>
      </p:sp>
    </p:spTree>
    <p:extLst>
      <p:ext uri="{BB962C8B-B14F-4D97-AF65-F5344CB8AC3E}">
        <p14:creationId xmlns:p14="http://schemas.microsoft.com/office/powerpoint/2010/main" val="22731279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28C0D45-3BC0-D215-B0D5-2E6134B97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4832C57-1419-5922-E56C-FA6F2BC0C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chemeClr val="accent1"/>
                </a:solidFill>
              </a:rPr>
              <a:t>9-SpA Aile öyküsü ve Genetik testler</a:t>
            </a:r>
          </a:p>
          <a:p>
            <a:r>
              <a:rPr lang="tr-TR" sz="2400" dirty="0"/>
              <a:t>AS, </a:t>
            </a:r>
            <a:r>
              <a:rPr lang="tr-TR" sz="2400" dirty="0" err="1"/>
              <a:t>psörizis</a:t>
            </a:r>
            <a:r>
              <a:rPr lang="tr-TR" sz="2400" dirty="0"/>
              <a:t>, İBH, </a:t>
            </a:r>
            <a:r>
              <a:rPr lang="tr-TR" sz="2400" dirty="0" err="1"/>
              <a:t>üveit</a:t>
            </a:r>
            <a:r>
              <a:rPr lang="tr-TR" sz="2400" dirty="0"/>
              <a:t>, </a:t>
            </a:r>
            <a:r>
              <a:rPr lang="tr-TR" sz="2400" dirty="0" err="1"/>
              <a:t>ReA</a:t>
            </a:r>
            <a:r>
              <a:rPr lang="tr-TR" sz="2400" dirty="0"/>
              <a:t> </a:t>
            </a:r>
            <a:r>
              <a:rPr lang="tr-TR" sz="2400" dirty="0" err="1"/>
              <a:t>SpA</a:t>
            </a:r>
            <a:r>
              <a:rPr lang="tr-TR" sz="2400" dirty="0"/>
              <a:t> hastalarını 1 ve 2. kuşak akrabalarında görülebilir. Aile öyküsü hastalara sorgulanmalıdır.</a:t>
            </a:r>
          </a:p>
          <a:p>
            <a:r>
              <a:rPr lang="tr-TR" sz="2400" dirty="0"/>
              <a:t>HLA-B27 bilinen en önemli genetik yatkınlığı sağlayan faktördür.</a:t>
            </a:r>
          </a:p>
          <a:p>
            <a:r>
              <a:rPr lang="tr-TR" sz="2400" dirty="0"/>
              <a:t>Normal popülasyonun %6-8 HLA-B27 pozitiftir.</a:t>
            </a:r>
          </a:p>
          <a:p>
            <a:r>
              <a:rPr lang="tr-TR" sz="2400" dirty="0"/>
              <a:t>AS hastalarının %85-90’ında pozitiftir.</a:t>
            </a:r>
          </a:p>
          <a:p>
            <a:r>
              <a:rPr lang="tr-TR" sz="2400" dirty="0"/>
              <a:t>IL23R ve ERAP (</a:t>
            </a:r>
            <a:r>
              <a:rPr lang="tr-TR" sz="1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Endoplazmik retikulum amino </a:t>
            </a:r>
            <a:r>
              <a:rPr lang="tr-TR" sz="1400" b="0" i="0" dirty="0" err="1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peptidaz</a:t>
            </a:r>
            <a:r>
              <a:rPr lang="tr-TR" sz="1400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 1, protein işleme ve taşınmasında yer alan endoplazmik retikulumda aktiftir) </a:t>
            </a:r>
            <a:r>
              <a:rPr lang="tr-TR" sz="2400" dirty="0"/>
              <a:t>geni de genetik yatkınlık oluşturur.</a:t>
            </a:r>
          </a:p>
          <a:p>
            <a:pPr marL="0" indent="0">
              <a:buNone/>
            </a:pPr>
            <a:endParaRPr lang="tr-TR" sz="2400" dirty="0"/>
          </a:p>
          <a:p>
            <a:pPr marL="0" indent="0">
              <a:buNone/>
            </a:pP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874901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Tanım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>
                <a:solidFill>
                  <a:srgbClr val="FF0000"/>
                </a:solidFill>
              </a:rPr>
              <a:t>Spondiloartrit</a:t>
            </a:r>
            <a:r>
              <a:rPr lang="tr-TR" sz="2400" dirty="0">
                <a:solidFill>
                  <a:srgbClr val="FF0000"/>
                </a:solidFill>
              </a:rPr>
              <a:t>/</a:t>
            </a:r>
            <a:r>
              <a:rPr lang="tr-TR" sz="2400" dirty="0" err="1">
                <a:solidFill>
                  <a:srgbClr val="FF0000"/>
                </a:solidFill>
              </a:rPr>
              <a:t>spondiloartropati</a:t>
            </a:r>
            <a:r>
              <a:rPr lang="tr-TR" sz="2400" dirty="0">
                <a:solidFill>
                  <a:srgbClr val="FF0000"/>
                </a:solidFill>
              </a:rPr>
              <a:t> (</a:t>
            </a:r>
            <a:r>
              <a:rPr lang="tr-TR" sz="2400" dirty="0" err="1">
                <a:solidFill>
                  <a:srgbClr val="FF0000"/>
                </a:solidFill>
              </a:rPr>
              <a:t>SpA</a:t>
            </a:r>
            <a:r>
              <a:rPr lang="tr-TR" sz="2400" dirty="0">
                <a:solidFill>
                  <a:srgbClr val="FF0000"/>
                </a:solidFill>
              </a:rPr>
              <a:t>)</a:t>
            </a:r>
            <a:r>
              <a:rPr lang="tr-TR" sz="2400" dirty="0"/>
              <a:t>:Omurga, </a:t>
            </a:r>
            <a:r>
              <a:rPr lang="tr-TR" sz="2400" dirty="0" err="1"/>
              <a:t>sakroiliak</a:t>
            </a:r>
            <a:r>
              <a:rPr lang="tr-TR" sz="2400" dirty="0"/>
              <a:t> ve </a:t>
            </a:r>
            <a:r>
              <a:rPr lang="tr-TR" sz="2400" dirty="0" err="1"/>
              <a:t>periferik</a:t>
            </a:r>
            <a:r>
              <a:rPr lang="tr-TR" sz="2400" dirty="0"/>
              <a:t> eklemi tutan </a:t>
            </a:r>
            <a:r>
              <a:rPr lang="tr-TR" sz="2400" dirty="0" err="1"/>
              <a:t>inflamatuar</a:t>
            </a:r>
            <a:r>
              <a:rPr lang="tr-TR" sz="2400" dirty="0"/>
              <a:t> hastalıkların genel adıdır.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838" y="2708920"/>
            <a:ext cx="64516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etin kutusu 4"/>
          <p:cNvSpPr txBox="1"/>
          <p:nvPr/>
        </p:nvSpPr>
        <p:spPr>
          <a:xfrm>
            <a:off x="6660232" y="3140968"/>
            <a:ext cx="12145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/>
              <a:t>uSpA</a:t>
            </a:r>
            <a:r>
              <a:rPr lang="tr-TR" dirty="0"/>
              <a:t> %43</a:t>
            </a:r>
          </a:p>
          <a:p>
            <a:r>
              <a:rPr lang="tr-TR" dirty="0"/>
              <a:t>AS      %30</a:t>
            </a:r>
          </a:p>
          <a:p>
            <a:r>
              <a:rPr lang="tr-TR" dirty="0" err="1"/>
              <a:t>PsA</a:t>
            </a:r>
            <a:r>
              <a:rPr lang="tr-TR" dirty="0"/>
              <a:t>    %14</a:t>
            </a:r>
          </a:p>
          <a:p>
            <a:r>
              <a:rPr lang="tr-TR" dirty="0" err="1"/>
              <a:t>ReA</a:t>
            </a:r>
            <a:r>
              <a:rPr lang="tr-TR" dirty="0"/>
              <a:t>   %9</a:t>
            </a:r>
          </a:p>
          <a:p>
            <a:r>
              <a:rPr lang="tr-TR" dirty="0"/>
              <a:t>EA      %2-3</a:t>
            </a:r>
          </a:p>
        </p:txBody>
      </p:sp>
    </p:spTree>
    <p:extLst>
      <p:ext uri="{BB962C8B-B14F-4D97-AF65-F5344CB8AC3E}">
        <p14:creationId xmlns:p14="http://schemas.microsoft.com/office/powerpoint/2010/main" val="3497549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F45D0DE-ECE5-B2FF-D64E-44787DDA4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F09F237-7B0F-6E02-0E76-7D3512249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>
                <a:solidFill>
                  <a:schemeClr val="accent1"/>
                </a:solidFill>
              </a:rPr>
              <a:t>10-Laboratuvar</a:t>
            </a:r>
          </a:p>
          <a:p>
            <a:endParaRPr lang="tr-TR" sz="2400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5AFDF686-C5E1-BF99-D904-8BD19BC47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222728"/>
            <a:ext cx="3143250" cy="304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940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86171E-6531-9CD7-FD03-D2801E8C72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8AC9B89-E6A6-4B3B-BE06-DF9D4B7CE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chemeClr val="accent1"/>
                </a:solidFill>
              </a:rPr>
              <a:t>11-Radyoloji</a:t>
            </a:r>
          </a:p>
          <a:p>
            <a:pPr marL="0" indent="0">
              <a:buNone/>
            </a:pPr>
            <a:endParaRPr lang="tr-TR" dirty="0">
              <a:solidFill>
                <a:schemeClr val="accent1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1074F06-588F-6E5F-9EAD-15CAB5C89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7161857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1785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2A2FFFA-E365-9340-D467-E424BF2AE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56CDBBD3-FDE9-9404-6DA0-D777B61580A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81" y="1600200"/>
            <a:ext cx="729363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22332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1A1E9F7-AC15-F2D6-F1D5-4660E0955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6868881-A715-D8E9-AE1A-61711D821E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99" y="35186"/>
            <a:ext cx="4176464" cy="27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3ED495E-A138-24E5-07BF-783103839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933" y="311309"/>
            <a:ext cx="5050903" cy="2692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Resim 6">
            <a:extLst>
              <a:ext uri="{FF2B5EF4-FFF2-40B4-BE49-F238E27FC236}">
                <a16:creationId xmlns:a16="http://schemas.microsoft.com/office/drawing/2014/main" id="{96F1959C-D152-A77E-0D2F-29B4E06F31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044" y="2583472"/>
            <a:ext cx="3386889" cy="2540648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8B374D0C-8F32-93F0-2DBB-A3CC5DB38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2" y="2849725"/>
            <a:ext cx="2176736" cy="2428875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44D1C7D6-25B7-60BA-AE44-0374959AD3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3808" y="5261111"/>
            <a:ext cx="318135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76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DDBA82-F1E2-3401-64E9-C3AE4A41A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9CE4E78-1955-B9EB-E7B9-59D7CD861D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r-TR" dirty="0">
                <a:solidFill>
                  <a:schemeClr val="accent1"/>
                </a:solidFill>
              </a:rPr>
              <a:t>12-SpA MR görüntüleme</a:t>
            </a:r>
          </a:p>
          <a:p>
            <a:endParaRPr lang="tr-TR" dirty="0"/>
          </a:p>
          <a:p>
            <a:r>
              <a:rPr lang="tr-TR" sz="2600" dirty="0">
                <a:solidFill>
                  <a:srgbClr val="FF0000"/>
                </a:solidFill>
              </a:rPr>
              <a:t>Aktif lezyonlar: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/>
              <a:t>Kemik iliği ödemi (</a:t>
            </a:r>
            <a:r>
              <a:rPr lang="tr-TR" sz="2600" dirty="0" err="1"/>
              <a:t>osteitis</a:t>
            </a:r>
            <a:r>
              <a:rPr lang="tr-TR" sz="2600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 err="1"/>
              <a:t>Sinovit</a:t>
            </a:r>
            <a:endParaRPr lang="tr-TR" sz="2600" dirty="0"/>
          </a:p>
          <a:p>
            <a:pPr>
              <a:buFont typeface="Wingdings" pitchFamily="2" charset="2"/>
              <a:buChar char="Ø"/>
            </a:pPr>
            <a:r>
              <a:rPr lang="tr-TR" sz="2600" dirty="0" err="1"/>
              <a:t>Kapsülit</a:t>
            </a:r>
            <a:endParaRPr lang="tr-TR" sz="2600" dirty="0"/>
          </a:p>
          <a:p>
            <a:pPr>
              <a:buFont typeface="Wingdings" pitchFamily="2" charset="2"/>
              <a:buChar char="Ø"/>
            </a:pPr>
            <a:r>
              <a:rPr lang="tr-TR" sz="2600" dirty="0" err="1"/>
              <a:t>Entezit</a:t>
            </a:r>
            <a:endParaRPr lang="tr-TR" sz="2600" dirty="0"/>
          </a:p>
          <a:p>
            <a:r>
              <a:rPr lang="tr-TR" sz="2600" dirty="0">
                <a:solidFill>
                  <a:srgbClr val="FF0000"/>
                </a:solidFill>
              </a:rPr>
              <a:t>Kronik lezyonlar: (eski inflamatuar lezyonları gösterir)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/>
              <a:t>Skleroz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/>
              <a:t>Erozyon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/>
              <a:t>Yağlı dönüşüm</a:t>
            </a:r>
          </a:p>
          <a:p>
            <a:pPr>
              <a:buFont typeface="Wingdings" pitchFamily="2" charset="2"/>
              <a:buChar char="Ø"/>
            </a:pPr>
            <a:r>
              <a:rPr lang="tr-TR" sz="2600" dirty="0"/>
              <a:t>Kemiksi </a:t>
            </a:r>
            <a:r>
              <a:rPr lang="tr-TR" sz="2600" dirty="0" err="1"/>
              <a:t>köprüleşme</a:t>
            </a:r>
            <a:r>
              <a:rPr lang="tr-TR" sz="2600" dirty="0"/>
              <a:t>/ankiloz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82535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341F8B1-0B60-2120-9889-D5B2694A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B8F7BEC-FC62-25B0-6F39-4B4DAD60E1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6018"/>
            <a:ext cx="677611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CF56B8CC-B24F-3D19-337C-8D25D3335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5431007"/>
            <a:ext cx="6254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760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B447FAD-2583-1CFB-133A-B75417DA7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Spondiloartrit</a:t>
            </a:r>
            <a:r>
              <a:rPr lang="tr-TR" dirty="0">
                <a:solidFill>
                  <a:srgbClr val="FF0000"/>
                </a:solidFill>
              </a:rPr>
              <a:t> Hastalıkları</a:t>
            </a:r>
          </a:p>
        </p:txBody>
      </p:sp>
      <p:graphicFrame>
        <p:nvGraphicFramePr>
          <p:cNvPr id="4" name="İçerik Yer Tutucusu 3">
            <a:extLst>
              <a:ext uri="{FF2B5EF4-FFF2-40B4-BE49-F238E27FC236}">
                <a16:creationId xmlns:a16="http://schemas.microsoft.com/office/drawing/2014/main" id="{1C11B210-C7BE-ADA1-6F95-456B7765B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646822"/>
              </p:ext>
            </p:extLst>
          </p:nvPr>
        </p:nvGraphicFramePr>
        <p:xfrm>
          <a:off x="971600" y="1988840"/>
          <a:ext cx="6696743" cy="33972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9053">
                  <a:extLst>
                    <a:ext uri="{9D8B030D-6E8A-4147-A177-3AD203B41FA5}">
                      <a16:colId xmlns:a16="http://schemas.microsoft.com/office/drawing/2014/main" val="165219506"/>
                    </a:ext>
                  </a:extLst>
                </a:gridCol>
                <a:gridCol w="1339053">
                  <a:extLst>
                    <a:ext uri="{9D8B030D-6E8A-4147-A177-3AD203B41FA5}">
                      <a16:colId xmlns:a16="http://schemas.microsoft.com/office/drawing/2014/main" val="1111465332"/>
                    </a:ext>
                  </a:extLst>
                </a:gridCol>
                <a:gridCol w="1339053">
                  <a:extLst>
                    <a:ext uri="{9D8B030D-6E8A-4147-A177-3AD203B41FA5}">
                      <a16:colId xmlns:a16="http://schemas.microsoft.com/office/drawing/2014/main" val="196706249"/>
                    </a:ext>
                  </a:extLst>
                </a:gridCol>
                <a:gridCol w="1339792">
                  <a:extLst>
                    <a:ext uri="{9D8B030D-6E8A-4147-A177-3AD203B41FA5}">
                      <a16:colId xmlns:a16="http://schemas.microsoft.com/office/drawing/2014/main" val="1182100032"/>
                    </a:ext>
                  </a:extLst>
                </a:gridCol>
                <a:gridCol w="1339792">
                  <a:extLst>
                    <a:ext uri="{9D8B030D-6E8A-4147-A177-3AD203B41FA5}">
                      <a16:colId xmlns:a16="http://schemas.microsoft.com/office/drawing/2014/main" val="3022423328"/>
                    </a:ext>
                  </a:extLst>
                </a:gridCol>
              </a:tblGrid>
              <a:tr h="5136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Bulgular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kern="100">
                          <a:effectLst/>
                        </a:rPr>
                        <a:t>Ankilozan spondilit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kern="100">
                          <a:effectLst/>
                        </a:rPr>
                        <a:t>Psöriatik artrit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kern="100">
                          <a:effectLst/>
                        </a:rPr>
                        <a:t>Reaktif artrit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400" kern="100">
                          <a:effectLst/>
                        </a:rPr>
                        <a:t>Enteropatik artrit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1997749"/>
                  </a:ext>
                </a:extLst>
              </a:tr>
              <a:tr h="557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Erkek/kadın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 dirty="0">
                          <a:effectLst/>
                        </a:rPr>
                        <a:t>2/1</a:t>
                      </a:r>
                      <a:endParaRPr lang="tr-T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1:1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8:1 (üriner)</a:t>
                      </a:r>
                      <a:endParaRPr lang="tr-TR" sz="1100" kern="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1:1 (intestinal)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1:1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8970638"/>
                  </a:ext>
                </a:extLst>
              </a:tr>
              <a:tr h="2972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Başlangıç yaşı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&lt;40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35-55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20-40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Genç erişkin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3724196"/>
                  </a:ext>
                </a:extLst>
              </a:tr>
              <a:tr h="440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Sakroiliit/ spondlit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%100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%40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&lt;%20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370460"/>
                  </a:ext>
                </a:extLst>
              </a:tr>
              <a:tr h="440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Simetrik sakroiliit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simetrik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asimetrik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asimetrik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simetrik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6157113"/>
                  </a:ext>
                </a:extLst>
              </a:tr>
              <a:tr h="2152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Periferik artrit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%95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%90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%15-20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7624753"/>
                  </a:ext>
                </a:extLst>
              </a:tr>
              <a:tr h="440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Tutulum şekli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Aksiyel ve alt extremite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Herhangi bir eklem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Alt extremite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Değişken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6906921"/>
                  </a:ext>
                </a:extLst>
              </a:tr>
              <a:tr h="2152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HLA-B27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%85-95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%30-80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%7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86844323"/>
                  </a:ext>
                </a:extLst>
              </a:tr>
              <a:tr h="2775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üveit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%25-40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>
                          <a:effectLst/>
                        </a:rPr>
                        <a:t>%25</a:t>
                      </a:r>
                      <a:endParaRPr lang="tr-T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tr-TR" sz="1200" kern="100" dirty="0">
                          <a:effectLst/>
                        </a:rPr>
                        <a:t>%0-36</a:t>
                      </a:r>
                      <a:endParaRPr lang="tr-T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215404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32029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SpA</a:t>
            </a:r>
            <a:r>
              <a:rPr lang="tr-TR" b="1" dirty="0">
                <a:solidFill>
                  <a:srgbClr val="FF0000"/>
                </a:solidFill>
              </a:rPr>
              <a:t>-Ankilozan </a:t>
            </a:r>
            <a:r>
              <a:rPr lang="tr-TR" b="1" dirty="0" err="1">
                <a:solidFill>
                  <a:srgbClr val="FF0000"/>
                </a:solidFill>
              </a:rPr>
              <a:t>spondilit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dirty="0" err="1"/>
              <a:t>Spondiloartritlerin</a:t>
            </a:r>
            <a:r>
              <a:rPr lang="tr-TR" sz="2000" dirty="0"/>
              <a:t> prototipidir.</a:t>
            </a:r>
          </a:p>
          <a:p>
            <a:r>
              <a:rPr lang="tr-TR" sz="2000" dirty="0"/>
              <a:t>Omurga, </a:t>
            </a:r>
            <a:r>
              <a:rPr lang="tr-TR" sz="2000" dirty="0" err="1"/>
              <a:t>periferik</a:t>
            </a:r>
            <a:r>
              <a:rPr lang="tr-TR" sz="2000" dirty="0"/>
              <a:t> eklemler ve </a:t>
            </a:r>
            <a:r>
              <a:rPr lang="tr-TR" sz="2000" dirty="0" err="1"/>
              <a:t>entezislerde</a:t>
            </a:r>
            <a:r>
              <a:rPr lang="tr-TR" sz="2000" dirty="0"/>
              <a:t> </a:t>
            </a:r>
            <a:r>
              <a:rPr lang="tr-TR" sz="2000" dirty="0" err="1"/>
              <a:t>inflamasyon</a:t>
            </a:r>
            <a:r>
              <a:rPr lang="tr-TR" sz="2000" dirty="0"/>
              <a:t>,</a:t>
            </a:r>
          </a:p>
          <a:p>
            <a:r>
              <a:rPr lang="tr-TR" sz="2000" dirty="0"/>
              <a:t>Kronik bel kalça ağrısı ve </a:t>
            </a:r>
            <a:r>
              <a:rPr lang="tr-TR" sz="2000" dirty="0" err="1"/>
              <a:t>sakroiliite</a:t>
            </a:r>
            <a:r>
              <a:rPr lang="tr-TR" sz="2000" dirty="0"/>
              <a:t> yol açan </a:t>
            </a:r>
            <a:r>
              <a:rPr lang="tr-TR" sz="2000" dirty="0" err="1"/>
              <a:t>inflamatuar</a:t>
            </a:r>
            <a:r>
              <a:rPr lang="tr-TR" sz="2000" dirty="0"/>
              <a:t> bir hastalıktır</a:t>
            </a:r>
            <a:r>
              <a:rPr lang="tr-TR" dirty="0"/>
              <a:t>.</a:t>
            </a:r>
          </a:p>
          <a:p>
            <a:r>
              <a:rPr lang="tr-TR" sz="2000" dirty="0"/>
              <a:t>Teşhis koyulması 8 yıl gecikebilmekte.</a:t>
            </a:r>
          </a:p>
          <a:p>
            <a:r>
              <a:rPr lang="tr-TR" sz="2000" dirty="0"/>
              <a:t>En sık yakınma bel kalça ağrısıdır.</a:t>
            </a:r>
          </a:p>
        </p:txBody>
      </p:sp>
    </p:spTree>
    <p:extLst>
      <p:ext uri="{BB962C8B-B14F-4D97-AF65-F5344CB8AC3E}">
        <p14:creationId xmlns:p14="http://schemas.microsoft.com/office/powerpoint/2010/main" val="1139360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AS-Epidemiyoloji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/>
              <a:t>Genelde 20-30 yaşlarda başlar, 45yaş üzeri nadir (%5).</a:t>
            </a:r>
          </a:p>
          <a:p>
            <a:r>
              <a:rPr lang="tr-TR" sz="2000" dirty="0"/>
              <a:t>HLA B27 pozitifliğinin en yüksek olduğu (%85-90) </a:t>
            </a:r>
            <a:r>
              <a:rPr lang="tr-TR" sz="2000" dirty="0" err="1"/>
              <a:t>SpA’dır</a:t>
            </a:r>
            <a:r>
              <a:rPr lang="tr-TR" sz="2000" dirty="0"/>
              <a:t>.</a:t>
            </a:r>
          </a:p>
          <a:p>
            <a:r>
              <a:rPr lang="tr-TR" sz="2000" dirty="0"/>
              <a:t>HLA B27 (+) %5-6 AS gelişir.</a:t>
            </a:r>
          </a:p>
          <a:p>
            <a:r>
              <a:rPr lang="tr-TR" sz="2000" dirty="0"/>
              <a:t>E/K: 1,2/1, erkekte daha ağır seyreder.</a:t>
            </a:r>
          </a:p>
          <a:p>
            <a:r>
              <a:rPr lang="tr-TR" sz="2000" dirty="0"/>
              <a:t>Prevalans  % 0,5-2</a:t>
            </a:r>
          </a:p>
          <a:p>
            <a:r>
              <a:rPr lang="tr-TR" sz="2000" dirty="0"/>
              <a:t>HLA B27 (+) sıklığı ile ilişkili , daha kötü </a:t>
            </a:r>
            <a:r>
              <a:rPr lang="tr-TR" sz="2000" dirty="0" err="1"/>
              <a:t>prognoz</a:t>
            </a:r>
            <a:r>
              <a:rPr lang="tr-TR" sz="2000" dirty="0"/>
              <a:t> gösterir.</a:t>
            </a:r>
          </a:p>
          <a:p>
            <a:r>
              <a:rPr lang="tr-TR" sz="2000" dirty="0" err="1"/>
              <a:t>Spontan</a:t>
            </a:r>
            <a:r>
              <a:rPr lang="tr-TR" sz="2000" dirty="0"/>
              <a:t> </a:t>
            </a:r>
            <a:r>
              <a:rPr lang="tr-TR" sz="2000" dirty="0" err="1"/>
              <a:t>remisyon</a:t>
            </a:r>
            <a:r>
              <a:rPr lang="tr-TR" sz="2000" dirty="0"/>
              <a:t> ve alevlenmelerle seyreder.</a:t>
            </a:r>
          </a:p>
          <a:p>
            <a:r>
              <a:rPr lang="tr-TR" sz="2000" dirty="0"/>
              <a:t>Kadınlarda yavaş seyirli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56072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Patogenez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39896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149496"/>
            <a:ext cx="4176464" cy="380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2970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Spondiloartritlerin</a:t>
            </a:r>
            <a:r>
              <a:rPr lang="tr-TR" b="1" dirty="0">
                <a:solidFill>
                  <a:srgbClr val="FF0000"/>
                </a:solidFill>
              </a:rPr>
              <a:t> ortak özellikleri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7" y="1628800"/>
            <a:ext cx="8208912" cy="4286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8609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AS-Eklem bulguları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 err="1">
                <a:solidFill>
                  <a:srgbClr val="FF0000"/>
                </a:solidFill>
              </a:rPr>
              <a:t>İnflamatuar</a:t>
            </a:r>
            <a:r>
              <a:rPr lang="tr-TR" sz="2400" dirty="0">
                <a:solidFill>
                  <a:srgbClr val="FF0000"/>
                </a:solidFill>
              </a:rPr>
              <a:t> bel ağrısı (bel ağrısının %5 </a:t>
            </a:r>
            <a:r>
              <a:rPr lang="tr-TR" sz="2400" dirty="0" err="1">
                <a:solidFill>
                  <a:srgbClr val="FF0000"/>
                </a:solidFill>
              </a:rPr>
              <a:t>SpA</a:t>
            </a:r>
            <a:r>
              <a:rPr lang="tr-TR" sz="2400" dirty="0">
                <a:solidFill>
                  <a:srgbClr val="FF0000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Bel-kalça ağrı sinsi, genç yaşta başlar.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Başlangıçta tek taraflı iken, daha sonra </a:t>
            </a:r>
            <a:r>
              <a:rPr lang="tr-TR" sz="2000" dirty="0" err="1"/>
              <a:t>bileteral</a:t>
            </a:r>
            <a:r>
              <a:rPr lang="tr-TR" sz="2000" dirty="0"/>
              <a:t> ve kalıcı olur.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Daha sonra boyun, sırt bölgesine yayılır.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Gece uyandırır, NSAİİ yanıt verir.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İstirahatte artar, hareketle yakınmalar azalır.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Ağrıya 1 saati geçen sabah tutukluğu eşlik eder.</a:t>
            </a:r>
          </a:p>
          <a:p>
            <a:pPr>
              <a:buFont typeface="Wingdings" pitchFamily="2" charset="2"/>
              <a:buChar char="Ø"/>
            </a:pPr>
            <a:r>
              <a:rPr lang="tr-TR" sz="2000" dirty="0"/>
              <a:t>3 ay veya daha uzun sürer.</a:t>
            </a:r>
          </a:p>
          <a:p>
            <a:pPr>
              <a:buFont typeface="Wingdings" pitchFamily="2" charset="2"/>
              <a:buChar char="Ø"/>
            </a:pPr>
            <a:endParaRPr lang="tr-T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01529"/>
            <a:ext cx="3096344" cy="2523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339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AS-Periferik eklem tutulumu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/>
              <a:t>Asimetrik mono ve </a:t>
            </a:r>
            <a:r>
              <a:rPr lang="tr-TR" sz="2000" dirty="0" err="1"/>
              <a:t>oligoartrit</a:t>
            </a:r>
            <a:r>
              <a:rPr lang="tr-TR" sz="2000" dirty="0"/>
              <a:t> %20 (1-4 eklem) </a:t>
            </a:r>
          </a:p>
          <a:p>
            <a:r>
              <a:rPr lang="tr-TR" sz="2000" dirty="0"/>
              <a:t>Büyük eklemleri tutar (kalça, diz, ayak bileği, omuz, dirsek)</a:t>
            </a:r>
          </a:p>
          <a:p>
            <a:r>
              <a:rPr lang="tr-TR" sz="2000" dirty="0"/>
              <a:t>En sık kalça ve omuzu etkiler.</a:t>
            </a:r>
          </a:p>
          <a:p>
            <a:r>
              <a:rPr lang="tr-TR" sz="2000" dirty="0"/>
              <a:t>Kalça tutulumu kötü </a:t>
            </a:r>
            <a:r>
              <a:rPr lang="tr-TR" sz="2000" dirty="0" err="1"/>
              <a:t>prognozdur</a:t>
            </a:r>
            <a:r>
              <a:rPr lang="tr-TR" sz="2000" dirty="0"/>
              <a:t>, %5 protez </a:t>
            </a:r>
            <a:r>
              <a:rPr lang="tr-TR" sz="2000" dirty="0" err="1"/>
              <a:t>replasmanı</a:t>
            </a:r>
            <a:r>
              <a:rPr lang="tr-TR" sz="2000" dirty="0"/>
              <a:t> gerekir.</a:t>
            </a:r>
          </a:p>
          <a:p>
            <a:r>
              <a:rPr lang="tr-TR" sz="2000" dirty="0"/>
              <a:t>Nadiren </a:t>
            </a:r>
            <a:r>
              <a:rPr lang="tr-TR" sz="2000" dirty="0" err="1"/>
              <a:t>sternoklavikular</a:t>
            </a:r>
            <a:r>
              <a:rPr lang="tr-TR" sz="2000" dirty="0"/>
              <a:t>, </a:t>
            </a:r>
            <a:r>
              <a:rPr lang="tr-TR" sz="2000" dirty="0" err="1"/>
              <a:t>temporomandibular</a:t>
            </a:r>
            <a:r>
              <a:rPr lang="tr-TR" sz="2000" dirty="0"/>
              <a:t>, </a:t>
            </a:r>
            <a:r>
              <a:rPr lang="tr-TR" sz="2000" dirty="0" err="1"/>
              <a:t>simfisiz</a:t>
            </a:r>
            <a:r>
              <a:rPr lang="tr-TR" sz="2000" dirty="0"/>
              <a:t> </a:t>
            </a:r>
            <a:r>
              <a:rPr lang="tr-TR" sz="2000" dirty="0" err="1"/>
              <a:t>pupis</a:t>
            </a:r>
            <a:r>
              <a:rPr lang="tr-TR" sz="2000" dirty="0"/>
              <a:t>,</a:t>
            </a:r>
          </a:p>
          <a:p>
            <a:r>
              <a:rPr lang="tr-TR" sz="2000" dirty="0" err="1"/>
              <a:t>Krikoaritenoid</a:t>
            </a:r>
            <a:r>
              <a:rPr lang="tr-TR" sz="2000" dirty="0"/>
              <a:t>, </a:t>
            </a:r>
            <a:r>
              <a:rPr lang="tr-TR" sz="2000" dirty="0" err="1"/>
              <a:t>sternokostal</a:t>
            </a:r>
            <a:r>
              <a:rPr lang="tr-TR" sz="2000" dirty="0"/>
              <a:t>, </a:t>
            </a:r>
            <a:r>
              <a:rPr lang="tr-TR" sz="2000" dirty="0" err="1"/>
              <a:t>manibriumsterna</a:t>
            </a:r>
            <a:r>
              <a:rPr lang="tr-TR" sz="2000" dirty="0"/>
              <a:t>, </a:t>
            </a:r>
            <a:r>
              <a:rPr lang="tr-TR" sz="2000" dirty="0" err="1"/>
              <a:t>costavertebral</a:t>
            </a:r>
            <a:r>
              <a:rPr lang="tr-TR" sz="2000" dirty="0"/>
              <a:t> eklemleri tutabilir.</a:t>
            </a:r>
          </a:p>
          <a:p>
            <a:r>
              <a:rPr lang="tr-TR" sz="2000" dirty="0" err="1"/>
              <a:t>Juvenil</a:t>
            </a:r>
            <a:r>
              <a:rPr lang="tr-TR" sz="2000" dirty="0"/>
              <a:t>  AS de kalça tutulumu daha sık ve </a:t>
            </a:r>
            <a:r>
              <a:rPr lang="tr-TR" sz="2000" dirty="0" err="1"/>
              <a:t>bilateral</a:t>
            </a:r>
            <a:r>
              <a:rPr lang="tr-TR" sz="2000" dirty="0"/>
              <a:t> olma eğiliminde</a:t>
            </a:r>
          </a:p>
        </p:txBody>
      </p:sp>
    </p:spTree>
    <p:extLst>
      <p:ext uri="{BB962C8B-B14F-4D97-AF65-F5344CB8AC3E}">
        <p14:creationId xmlns:p14="http://schemas.microsoft.com/office/powerpoint/2010/main" val="34316334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AS-Göğüs ağrısı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%15 hastada göğüs ön duvarında ağrı</a:t>
            </a:r>
          </a:p>
          <a:p>
            <a:r>
              <a:rPr lang="tr-TR" sz="2400" dirty="0" err="1"/>
              <a:t>Kostavertebral</a:t>
            </a:r>
            <a:r>
              <a:rPr lang="tr-TR" sz="2400" dirty="0"/>
              <a:t> </a:t>
            </a:r>
            <a:r>
              <a:rPr lang="tr-TR" sz="2400" dirty="0" err="1"/>
              <a:t>kostotransvers</a:t>
            </a:r>
            <a:r>
              <a:rPr lang="tr-TR" sz="2400" dirty="0"/>
              <a:t> eklem </a:t>
            </a:r>
          </a:p>
          <a:p>
            <a:r>
              <a:rPr lang="tr-TR" sz="2400" dirty="0" err="1"/>
              <a:t>Manibrum</a:t>
            </a:r>
            <a:r>
              <a:rPr lang="tr-TR" sz="2400" dirty="0"/>
              <a:t> </a:t>
            </a:r>
            <a:r>
              <a:rPr lang="tr-TR" sz="2400" dirty="0" err="1"/>
              <a:t>sternal</a:t>
            </a:r>
            <a:r>
              <a:rPr lang="tr-TR" sz="2400" dirty="0"/>
              <a:t> ve </a:t>
            </a:r>
            <a:r>
              <a:rPr lang="tr-TR" sz="2400" dirty="0" err="1"/>
              <a:t>kostasternal</a:t>
            </a:r>
            <a:r>
              <a:rPr lang="tr-TR" sz="2400" dirty="0"/>
              <a:t> eklemlerde </a:t>
            </a:r>
            <a:r>
              <a:rPr lang="tr-TR" sz="2400" dirty="0" err="1"/>
              <a:t>entezit</a:t>
            </a:r>
            <a:r>
              <a:rPr lang="tr-TR" sz="2400" dirty="0"/>
              <a:t> neden olur.</a:t>
            </a:r>
          </a:p>
          <a:p>
            <a:r>
              <a:rPr lang="tr-TR" sz="2400" dirty="0" err="1"/>
              <a:t>Plöretik</a:t>
            </a:r>
            <a:r>
              <a:rPr lang="tr-TR" sz="2400" dirty="0"/>
              <a:t> ağrı ve göğüs ekspansiyonunda hafif-orta azalma olur.</a:t>
            </a:r>
          </a:p>
        </p:txBody>
      </p:sp>
    </p:spTree>
    <p:extLst>
      <p:ext uri="{BB962C8B-B14F-4D97-AF65-F5344CB8AC3E}">
        <p14:creationId xmlns:p14="http://schemas.microsoft.com/office/powerpoint/2010/main" val="7741491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AS-</a:t>
            </a:r>
            <a:r>
              <a:rPr lang="tr-TR" b="1" dirty="0" err="1">
                <a:solidFill>
                  <a:srgbClr val="FF0000"/>
                </a:solidFill>
              </a:rPr>
              <a:t>Aksiyel</a:t>
            </a:r>
            <a:r>
              <a:rPr lang="tr-TR" b="1" dirty="0">
                <a:solidFill>
                  <a:srgbClr val="FF0000"/>
                </a:solidFill>
              </a:rPr>
              <a:t> tutulum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000" dirty="0" err="1"/>
              <a:t>Spondilit</a:t>
            </a:r>
            <a:r>
              <a:rPr lang="tr-TR" sz="2000" dirty="0"/>
              <a:t>, </a:t>
            </a:r>
            <a:r>
              <a:rPr lang="tr-TR" sz="2000" dirty="0" err="1"/>
              <a:t>spondilodiskitis</a:t>
            </a:r>
            <a:r>
              <a:rPr lang="tr-TR" sz="2000" dirty="0"/>
              <a:t> (</a:t>
            </a:r>
            <a:r>
              <a:rPr lang="tr-TR" sz="2000" dirty="0" err="1"/>
              <a:t>anderson</a:t>
            </a:r>
            <a:r>
              <a:rPr lang="tr-TR" sz="2000" dirty="0"/>
              <a:t> lezyonları)</a:t>
            </a:r>
          </a:p>
          <a:p>
            <a:r>
              <a:rPr lang="tr-TR" sz="2000" dirty="0" err="1"/>
              <a:t>Sakroiliit</a:t>
            </a:r>
            <a:endParaRPr lang="tr-TR" sz="2000" dirty="0"/>
          </a:p>
          <a:p>
            <a:r>
              <a:rPr lang="tr-TR" sz="2000" dirty="0"/>
              <a:t>İlerleyen hastalıkta ilk olarak </a:t>
            </a:r>
            <a:r>
              <a:rPr lang="tr-TR" sz="2000" dirty="0" err="1"/>
              <a:t>lomber</a:t>
            </a:r>
            <a:r>
              <a:rPr lang="tr-TR" sz="2000" dirty="0"/>
              <a:t> </a:t>
            </a:r>
            <a:r>
              <a:rPr lang="tr-TR" sz="2000" dirty="0" err="1"/>
              <a:t>lordozda</a:t>
            </a:r>
            <a:r>
              <a:rPr lang="tr-TR" sz="2000" dirty="0"/>
              <a:t> düzleşme, </a:t>
            </a:r>
            <a:r>
              <a:rPr lang="tr-TR" sz="2000" dirty="0" err="1"/>
              <a:t>kifoz</a:t>
            </a:r>
            <a:r>
              <a:rPr lang="tr-TR" sz="2000" dirty="0"/>
              <a:t> artışı</a:t>
            </a:r>
          </a:p>
          <a:p>
            <a:r>
              <a:rPr lang="tr-TR" sz="2000" dirty="0"/>
              <a:t>Daha ilerlerse </a:t>
            </a:r>
            <a:r>
              <a:rPr lang="tr-TR" sz="2000" dirty="0" err="1"/>
              <a:t>servikal</a:t>
            </a:r>
            <a:r>
              <a:rPr lang="tr-TR" sz="2000" dirty="0"/>
              <a:t> eklemlerin tutulumuyla boyun hareketleri kısıtlanır.</a:t>
            </a:r>
          </a:p>
          <a:p>
            <a:r>
              <a:rPr lang="tr-TR" sz="2000" dirty="0"/>
              <a:t>Kalça ve dizde </a:t>
            </a:r>
            <a:r>
              <a:rPr lang="tr-TR" sz="2000" dirty="0" err="1"/>
              <a:t>kontraktör</a:t>
            </a:r>
            <a:r>
              <a:rPr lang="tr-TR" sz="2000" dirty="0"/>
              <a:t> gelişir. </a:t>
            </a:r>
            <a:r>
              <a:rPr lang="tr-TR" sz="2000" dirty="0" err="1"/>
              <a:t>Postür</a:t>
            </a:r>
            <a:r>
              <a:rPr lang="tr-TR" sz="2000" dirty="0"/>
              <a:t> bozulur.</a:t>
            </a:r>
          </a:p>
          <a:p>
            <a:r>
              <a:rPr lang="tr-TR" sz="2000" dirty="0"/>
              <a:t>Bu dönemde hastaların ağrısı azalır.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4077072"/>
            <a:ext cx="633464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38766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438274"/>
            <a:ext cx="5635898" cy="4438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5746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>
                <a:solidFill>
                  <a:srgbClr val="FF0000"/>
                </a:solidFill>
              </a:rPr>
              <a:t>Romanus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000" dirty="0" err="1">
                <a:solidFill>
                  <a:srgbClr val="FF0000"/>
                </a:solidFill>
              </a:rPr>
              <a:t>bulgusu:</a:t>
            </a:r>
            <a:r>
              <a:rPr lang="tr-TR" sz="2000" dirty="0" err="1"/>
              <a:t>Grafide</a:t>
            </a:r>
            <a:r>
              <a:rPr lang="tr-TR" sz="2000" dirty="0"/>
              <a:t> keskin kenarlı </a:t>
            </a:r>
            <a:r>
              <a:rPr lang="tr-TR" sz="2000" dirty="0" err="1"/>
              <a:t>vertebra</a:t>
            </a:r>
            <a:r>
              <a:rPr lang="tr-TR" sz="2000" dirty="0"/>
              <a:t> görünümü</a:t>
            </a:r>
          </a:p>
          <a:p>
            <a:r>
              <a:rPr lang="tr-TR" sz="2400" dirty="0" err="1">
                <a:solidFill>
                  <a:srgbClr val="FF0000"/>
                </a:solidFill>
              </a:rPr>
              <a:t>Sindezmofitler:</a:t>
            </a:r>
            <a:r>
              <a:rPr lang="tr-TR" sz="2000" dirty="0" err="1"/>
              <a:t>vertebra</a:t>
            </a:r>
            <a:r>
              <a:rPr lang="tr-TR" sz="2000" dirty="0"/>
              <a:t> gövdeleri arasında </a:t>
            </a:r>
            <a:r>
              <a:rPr lang="tr-TR" sz="2000" dirty="0" err="1"/>
              <a:t>annulus</a:t>
            </a:r>
            <a:r>
              <a:rPr lang="tr-TR" sz="2000" dirty="0"/>
              <a:t> </a:t>
            </a:r>
            <a:r>
              <a:rPr lang="tr-TR" sz="2000" dirty="0" err="1"/>
              <a:t>fibrozis’in</a:t>
            </a:r>
            <a:endParaRPr lang="tr-TR" sz="2000" dirty="0"/>
          </a:p>
          <a:p>
            <a:pPr marL="0" indent="0">
              <a:buNone/>
            </a:pPr>
            <a:r>
              <a:rPr lang="tr-TR" sz="2000" dirty="0"/>
              <a:t>  köşelerinin </a:t>
            </a:r>
            <a:r>
              <a:rPr lang="tr-TR" sz="2000" dirty="0" err="1"/>
              <a:t>ossifikasyonu</a:t>
            </a:r>
            <a:r>
              <a:rPr lang="tr-TR" sz="2000" dirty="0"/>
              <a:t> bağlı gelişen kemik </a:t>
            </a:r>
            <a:r>
              <a:rPr lang="tr-TR" sz="2000" dirty="0" err="1"/>
              <a:t>köprüleşmesidir</a:t>
            </a:r>
            <a:r>
              <a:rPr lang="tr-TR" sz="2000" dirty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tr-TR" sz="1800" dirty="0"/>
              <a:t>(</a:t>
            </a:r>
            <a:r>
              <a:rPr lang="tr-TR" sz="1800" dirty="0" err="1"/>
              <a:t>inflamasyon</a:t>
            </a:r>
            <a:r>
              <a:rPr lang="tr-TR" sz="1800" dirty="0" err="1">
                <a:latin typeface="Calibri"/>
                <a:cs typeface="Calibri"/>
              </a:rPr>
              <a:t>→kemikte</a:t>
            </a:r>
            <a:r>
              <a:rPr lang="tr-TR" sz="1800" dirty="0">
                <a:latin typeface="Calibri"/>
                <a:cs typeface="Calibri"/>
              </a:rPr>
              <a:t> </a:t>
            </a:r>
            <a:r>
              <a:rPr lang="tr-TR" sz="1800" dirty="0" err="1">
                <a:latin typeface="Calibri"/>
                <a:cs typeface="Calibri"/>
              </a:rPr>
              <a:t>erezyon→kemik</a:t>
            </a:r>
            <a:r>
              <a:rPr lang="tr-TR" sz="1800" dirty="0">
                <a:latin typeface="Calibri"/>
                <a:cs typeface="Calibri"/>
              </a:rPr>
              <a:t> </a:t>
            </a:r>
            <a:r>
              <a:rPr lang="tr-TR" sz="1800" dirty="0" err="1">
                <a:latin typeface="Calibri"/>
                <a:cs typeface="Calibri"/>
              </a:rPr>
              <a:t>proliferasyon→ossifikasyon→sindezmofit</a:t>
            </a:r>
            <a:r>
              <a:rPr lang="tr-TR" sz="1800" dirty="0">
                <a:latin typeface="Calibri"/>
                <a:cs typeface="Calibri"/>
              </a:rPr>
              <a:t>)</a:t>
            </a:r>
            <a:endParaRPr lang="tr-TR" sz="1800" dirty="0"/>
          </a:p>
          <a:p>
            <a:pPr>
              <a:buFont typeface="Wingdings" pitchFamily="2" charset="2"/>
              <a:buChar char="§"/>
            </a:pPr>
            <a:r>
              <a:rPr lang="tr-TR" sz="2000" dirty="0"/>
              <a:t>AS ve </a:t>
            </a:r>
            <a:r>
              <a:rPr lang="tr-TR" sz="2000" dirty="0" err="1"/>
              <a:t>enteropatik</a:t>
            </a:r>
            <a:r>
              <a:rPr lang="tr-TR" sz="2000" dirty="0"/>
              <a:t> </a:t>
            </a:r>
            <a:r>
              <a:rPr lang="tr-TR" sz="2000" dirty="0" err="1"/>
              <a:t>artritte</a:t>
            </a:r>
            <a:r>
              <a:rPr lang="tr-TR" sz="2000" dirty="0"/>
              <a:t> simetrik marjinal </a:t>
            </a:r>
            <a:r>
              <a:rPr lang="tr-TR" sz="2000" dirty="0" err="1"/>
              <a:t>sindezmofit</a:t>
            </a:r>
            <a:endParaRPr lang="tr-TR" sz="2000" dirty="0"/>
          </a:p>
          <a:p>
            <a:pPr>
              <a:buFont typeface="Wingdings" pitchFamily="2" charset="2"/>
              <a:buChar char="§"/>
            </a:pPr>
            <a:r>
              <a:rPr lang="tr-TR" sz="2000" dirty="0" err="1"/>
              <a:t>PsA</a:t>
            </a:r>
            <a:r>
              <a:rPr lang="tr-TR" sz="2000" dirty="0"/>
              <a:t> ve </a:t>
            </a:r>
            <a:r>
              <a:rPr lang="tr-TR" sz="2000" dirty="0" err="1"/>
              <a:t>ReA</a:t>
            </a:r>
            <a:r>
              <a:rPr lang="tr-TR" sz="2000" dirty="0"/>
              <a:t> asimetrik/</a:t>
            </a:r>
            <a:r>
              <a:rPr lang="tr-TR" sz="2000" dirty="0" err="1"/>
              <a:t>nonmarjinal</a:t>
            </a:r>
            <a:r>
              <a:rPr lang="tr-TR" sz="2000" dirty="0"/>
              <a:t> </a:t>
            </a:r>
            <a:r>
              <a:rPr lang="tr-TR" sz="2000" dirty="0" err="1"/>
              <a:t>sindezmofitler</a:t>
            </a:r>
            <a:r>
              <a:rPr lang="tr-TR" sz="2000" dirty="0"/>
              <a:t> vardır.</a:t>
            </a:r>
          </a:p>
          <a:p>
            <a:pPr marL="0" indent="0">
              <a:buNone/>
            </a:pPr>
            <a:endParaRPr lang="tr-T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21394"/>
            <a:ext cx="4248472" cy="271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3056"/>
            <a:ext cx="3168352" cy="2924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5201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5508104" cy="48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8187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3026"/>
            <a:ext cx="3477643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3024336" cy="4637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169040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1"/>
            <a:ext cx="7200800" cy="4763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50144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240735" cy="499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741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6E482EE-B567-49E7-500F-CB893F511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Spondiloartrit</a:t>
            </a:r>
            <a:r>
              <a:rPr lang="tr-TR" dirty="0">
                <a:solidFill>
                  <a:srgbClr val="FF0000"/>
                </a:solidFill>
              </a:rPr>
              <a:t> sınıflama kriterleri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C826AD5E-767C-A975-99E0-4185E1140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615281"/>
            <a:ext cx="7632848" cy="4495800"/>
          </a:xfrm>
        </p:spPr>
      </p:pic>
    </p:spTree>
    <p:extLst>
      <p:ext uri="{BB962C8B-B14F-4D97-AF65-F5344CB8AC3E}">
        <p14:creationId xmlns:p14="http://schemas.microsoft.com/office/powerpoint/2010/main" val="31929308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672659" cy="4635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5908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1075"/>
            <a:ext cx="4896543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22786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lh4.googleusercontent.com/86lQTjSxW2f3c5JlsqnLibUwb9LHwAoahyGBVXzdptjzL07esjEzSG8H0kTBFF7JQDbZvm3PMp1Jce3MAmwCo7FsWdRAeWxgsLwv1uz49FLtA430wPmU0201RRB6FmmemHWzt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576064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3674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613" y="476672"/>
            <a:ext cx="6962775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50389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403" y="3472745"/>
            <a:ext cx="708660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88641"/>
            <a:ext cx="8216900" cy="3672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03967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01659"/>
            <a:ext cx="4680520" cy="478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95294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SpA-AS’de</a:t>
            </a:r>
            <a:r>
              <a:rPr lang="tr-TR" b="1" dirty="0">
                <a:solidFill>
                  <a:srgbClr val="FF0000"/>
                </a:solidFill>
              </a:rPr>
              <a:t> kötü </a:t>
            </a:r>
            <a:r>
              <a:rPr lang="tr-TR" b="1" dirty="0" err="1">
                <a:solidFill>
                  <a:srgbClr val="FF0000"/>
                </a:solidFill>
              </a:rPr>
              <a:t>prognoz</a:t>
            </a:r>
            <a:r>
              <a:rPr lang="tr-TR" b="1" dirty="0">
                <a:solidFill>
                  <a:srgbClr val="FF0000"/>
                </a:solidFill>
              </a:rPr>
              <a:t> göstergeleri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Sedim&gt;30mm/h</a:t>
            </a:r>
          </a:p>
          <a:p>
            <a:r>
              <a:rPr lang="tr-TR" sz="2400" dirty="0"/>
              <a:t>Kalça tutulumu</a:t>
            </a:r>
          </a:p>
          <a:p>
            <a:r>
              <a:rPr lang="tr-TR" sz="2400" dirty="0"/>
              <a:t>Tamamen ankiloz </a:t>
            </a:r>
            <a:r>
              <a:rPr lang="tr-TR" sz="2400" dirty="0" err="1"/>
              <a:t>servikal</a:t>
            </a:r>
            <a:r>
              <a:rPr lang="tr-TR" sz="2400" dirty="0"/>
              <a:t> tutulum</a:t>
            </a:r>
          </a:p>
          <a:p>
            <a:r>
              <a:rPr lang="tr-TR" sz="2400" dirty="0"/>
              <a:t>Hastanın tedaviye uyumu kalitesi</a:t>
            </a:r>
          </a:p>
          <a:p>
            <a:r>
              <a:rPr lang="tr-TR" sz="2400" dirty="0"/>
              <a:t>Belde hareket kısıtlılığı</a:t>
            </a:r>
          </a:p>
          <a:p>
            <a:r>
              <a:rPr lang="tr-TR" sz="2400" dirty="0" err="1"/>
              <a:t>Daktilit</a:t>
            </a:r>
            <a:endParaRPr lang="tr-TR" sz="2400" dirty="0"/>
          </a:p>
          <a:p>
            <a:r>
              <a:rPr lang="tr-TR" sz="2400" dirty="0" err="1"/>
              <a:t>Oligoartrit</a:t>
            </a:r>
            <a:endParaRPr lang="tr-TR" sz="2400" dirty="0"/>
          </a:p>
          <a:p>
            <a:r>
              <a:rPr lang="tr-TR" sz="2400" dirty="0"/>
              <a:t>16yaş&lt; başlaması</a:t>
            </a:r>
          </a:p>
        </p:txBody>
      </p:sp>
    </p:spTree>
    <p:extLst>
      <p:ext uri="{BB962C8B-B14F-4D97-AF65-F5344CB8AC3E}">
        <p14:creationId xmlns:p14="http://schemas.microsoft.com/office/powerpoint/2010/main" val="25627015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B7B9A98-EBA1-6D37-D294-E5D6F9AD4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SpA-Psöriatik</a:t>
            </a:r>
            <a:r>
              <a:rPr lang="tr-TR" b="1" dirty="0">
                <a:solidFill>
                  <a:srgbClr val="FF0000"/>
                </a:solidFill>
              </a:rPr>
              <a:t> artrit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4D6E684-87DC-7FB9-EDF3-DEFE3F679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800" dirty="0" err="1"/>
              <a:t>Psöriazis</a:t>
            </a:r>
            <a:r>
              <a:rPr lang="tr-TR" sz="2800" dirty="0"/>
              <a:t> prevalansı %2-3</a:t>
            </a:r>
          </a:p>
          <a:p>
            <a:r>
              <a:rPr lang="tr-TR" sz="2800" dirty="0" err="1"/>
              <a:t>Psöriazisli</a:t>
            </a:r>
            <a:r>
              <a:rPr lang="tr-TR" sz="2800" dirty="0"/>
              <a:t> hastaların ortalama %20-30 </a:t>
            </a:r>
            <a:r>
              <a:rPr lang="tr-TR" sz="2800" dirty="0" err="1"/>
              <a:t>PsA</a:t>
            </a:r>
            <a:r>
              <a:rPr lang="tr-TR" sz="2800" dirty="0"/>
              <a:t> gelişir.</a:t>
            </a:r>
          </a:p>
          <a:p>
            <a:r>
              <a:rPr lang="tr-TR" sz="2800" dirty="0"/>
              <a:t>Pik insidansı: 20-40y</a:t>
            </a:r>
          </a:p>
          <a:p>
            <a:r>
              <a:rPr lang="tr-TR" sz="2800" dirty="0" err="1"/>
              <a:t>Psöriazis</a:t>
            </a:r>
            <a:r>
              <a:rPr lang="tr-TR" sz="2800" dirty="0"/>
              <a:t> %75 artritten önce başlar.</a:t>
            </a:r>
          </a:p>
          <a:p>
            <a:r>
              <a:rPr lang="tr-TR" sz="2800" dirty="0"/>
              <a:t>Artrit ve </a:t>
            </a:r>
            <a:r>
              <a:rPr lang="tr-TR" sz="2800" dirty="0" err="1"/>
              <a:t>psöriazis</a:t>
            </a:r>
            <a:r>
              <a:rPr lang="tr-TR" sz="2800" dirty="0"/>
              <a:t> %15 eş zamanlı</a:t>
            </a:r>
          </a:p>
          <a:p>
            <a:r>
              <a:rPr lang="tr-TR" sz="2800" dirty="0"/>
              <a:t>%10 artrit deri tutulumundan önce başlar (çocuklarda özellikle)</a:t>
            </a:r>
          </a:p>
          <a:p>
            <a:endParaRPr lang="tr-TR" sz="3200" dirty="0"/>
          </a:p>
          <a:p>
            <a:endParaRPr lang="tr-TR" sz="3200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7055557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6AF19CE-F28A-8619-B45D-EAC167E23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0117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SpA-Psöriazis</a:t>
            </a:r>
            <a:r>
              <a:rPr lang="tr-TR" b="1" dirty="0">
                <a:solidFill>
                  <a:srgbClr val="FF0000"/>
                </a:solidFill>
              </a:rPr>
              <a:t> ilişkili artrit sınıflaması</a:t>
            </a:r>
            <a:br>
              <a:rPr lang="tr-TR" dirty="0">
                <a:solidFill>
                  <a:srgbClr val="FF0000"/>
                </a:solidFill>
              </a:rPr>
            </a:br>
            <a:r>
              <a:rPr lang="tr-TR" sz="4400" b="1" dirty="0">
                <a:solidFill>
                  <a:srgbClr val="FF0000"/>
                </a:solidFill>
              </a:rPr>
              <a:t>(</a:t>
            </a:r>
            <a:r>
              <a:rPr lang="tr-TR" sz="4400" b="1" dirty="0" err="1">
                <a:solidFill>
                  <a:srgbClr val="FF0000"/>
                </a:solidFill>
              </a:rPr>
              <a:t>Moll</a:t>
            </a:r>
            <a:r>
              <a:rPr lang="tr-TR" sz="4400" b="1" dirty="0">
                <a:solidFill>
                  <a:srgbClr val="FF0000"/>
                </a:solidFill>
              </a:rPr>
              <a:t> ve Right</a:t>
            </a:r>
            <a:r>
              <a:rPr lang="tr-TR" sz="4400" dirty="0">
                <a:solidFill>
                  <a:srgbClr val="FF0000"/>
                </a:solidFill>
              </a:rPr>
              <a:t>)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7FAB5C2-81AC-9275-BBD2-0866A8F43CB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6772275" cy="293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7645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9D6ECC5-433E-95B1-15CF-CD221BF8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119FEFB-6E0B-F9F5-3D73-AE069668ADE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576064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071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A6344AF-BC58-C905-C3B8-34DA893E6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32E0C99-69C5-26B8-8C9A-18BF634B7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 err="1"/>
              <a:t>SpA</a:t>
            </a:r>
            <a:r>
              <a:rPr lang="tr-TR" sz="2400" dirty="0"/>
              <a:t>; </a:t>
            </a:r>
            <a:r>
              <a:rPr lang="tr-TR" sz="2400" dirty="0" err="1"/>
              <a:t>aksiyel</a:t>
            </a:r>
            <a:r>
              <a:rPr lang="tr-TR" sz="2400" dirty="0"/>
              <a:t> (</a:t>
            </a:r>
            <a:r>
              <a:rPr lang="tr-TR" sz="2400" dirty="0" err="1">
                <a:solidFill>
                  <a:srgbClr val="00B0F0"/>
                </a:solidFill>
              </a:rPr>
              <a:t>sakroiliak</a:t>
            </a:r>
            <a:r>
              <a:rPr lang="tr-TR" sz="2400" dirty="0">
                <a:solidFill>
                  <a:srgbClr val="00B0F0"/>
                </a:solidFill>
              </a:rPr>
              <a:t>, omurga, kalça ve omuz</a:t>
            </a:r>
            <a:r>
              <a:rPr lang="tr-TR" sz="2400" dirty="0"/>
              <a:t>), periferik olarak daha çok alt ekstremite (diz, ayak bileği) büyük eklemleri etkiler.</a:t>
            </a:r>
          </a:p>
          <a:p>
            <a:r>
              <a:rPr lang="tr-TR" sz="2400" dirty="0"/>
              <a:t>Hastalarda ilk şikayet başlamasından sonra tanıda gecikme süresi ortalama 8 yıldır.</a:t>
            </a:r>
          </a:p>
          <a:p>
            <a:pPr marL="0" indent="0">
              <a:buNone/>
            </a:pPr>
            <a:endParaRPr lang="tr-TR" sz="2400" dirty="0"/>
          </a:p>
          <a:p>
            <a:r>
              <a:rPr lang="tr-TR" sz="2400" dirty="0">
                <a:solidFill>
                  <a:srgbClr val="FF0000"/>
                </a:solidFill>
              </a:rPr>
              <a:t>ASAS </a:t>
            </a:r>
            <a:r>
              <a:rPr lang="tr-TR" sz="2400" dirty="0" err="1">
                <a:solidFill>
                  <a:srgbClr val="FF0000"/>
                </a:solidFill>
              </a:rPr>
              <a:t>SpA</a:t>
            </a:r>
            <a:r>
              <a:rPr lang="tr-TR" sz="2400" dirty="0">
                <a:solidFill>
                  <a:srgbClr val="FF0000"/>
                </a:solidFill>
              </a:rPr>
              <a:t> hastalarını iki gruba ayırır.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Aksiyal </a:t>
            </a:r>
            <a:r>
              <a:rPr lang="tr-TR" sz="2400" dirty="0" err="1"/>
              <a:t>spondiloartritler</a:t>
            </a:r>
            <a:endParaRPr lang="tr-TR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tr-TR" sz="2400" dirty="0"/>
              <a:t>Periferik </a:t>
            </a:r>
            <a:r>
              <a:rPr lang="tr-TR" sz="2400" dirty="0" err="1"/>
              <a:t>spndiloartritler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6138041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DDD287A-92B6-79DD-00C4-6231E507F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SpA-Enteropatik</a:t>
            </a:r>
            <a:r>
              <a:rPr lang="tr-TR" dirty="0">
                <a:solidFill>
                  <a:srgbClr val="FF0000"/>
                </a:solidFill>
              </a:rPr>
              <a:t> Artrit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8207740-292F-1DB1-A06A-B2C4E3BFC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dirty="0"/>
              <a:t>İnflamatuar bağırsak hastalığında artrit prevalansı % 2-20</a:t>
            </a:r>
          </a:p>
          <a:p>
            <a:r>
              <a:rPr lang="tr-TR" sz="2400" dirty="0"/>
              <a:t>Periferik artrit sıklığı ÜK %5-14, CH %10-20</a:t>
            </a:r>
          </a:p>
          <a:p>
            <a:r>
              <a:rPr lang="tr-TR" sz="2400" dirty="0"/>
              <a:t>Aksiyal tutulum CH&gt;ÜK, </a:t>
            </a:r>
          </a:p>
          <a:p>
            <a:r>
              <a:rPr lang="tr-TR" sz="2400" dirty="0"/>
              <a:t>Aksiyal tutulum bağırsak lezyonlarıyla </a:t>
            </a:r>
            <a:r>
              <a:rPr lang="tr-TR" sz="2400" dirty="0" err="1"/>
              <a:t>korele</a:t>
            </a:r>
            <a:r>
              <a:rPr lang="tr-TR" sz="2400" dirty="0"/>
              <a:t> değildir.</a:t>
            </a:r>
          </a:p>
          <a:p>
            <a:r>
              <a:rPr lang="tr-TR" sz="2400" dirty="0"/>
              <a:t>HLA B27 (+) aksiyal tutulum artar.</a:t>
            </a:r>
          </a:p>
          <a:p>
            <a:r>
              <a:rPr lang="tr-TR" sz="2400" dirty="0"/>
              <a:t>Bilateral </a:t>
            </a:r>
            <a:r>
              <a:rPr lang="tr-TR" sz="2400" dirty="0" err="1"/>
              <a:t>sakroiliit</a:t>
            </a:r>
            <a:r>
              <a:rPr lang="tr-TR" sz="2400" dirty="0"/>
              <a:t> yapar %10-20 (Ankilozan </a:t>
            </a:r>
            <a:r>
              <a:rPr lang="tr-TR" sz="2400" dirty="0" err="1"/>
              <a:t>spondilite</a:t>
            </a:r>
            <a:r>
              <a:rPr lang="tr-TR" sz="2400" dirty="0"/>
              <a:t> benzer)</a:t>
            </a:r>
          </a:p>
          <a:p>
            <a:r>
              <a:rPr lang="tr-TR" sz="2400" dirty="0"/>
              <a:t>K=E</a:t>
            </a:r>
          </a:p>
          <a:p>
            <a:r>
              <a:rPr lang="tr-TR" sz="2400" dirty="0"/>
              <a:t>Genelde intestinal semptomlar önce başlar.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095562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B48B44F-EDCD-6A44-8BCF-8AFEBF8C9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7B6E10-2C26-6641-54B5-81D69A102C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44" y="1417638"/>
            <a:ext cx="427625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A5B1835-B333-AFE7-FD5A-CFBCBB5D1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3600401" cy="3651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92623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F83AC9A-3440-024F-2068-804EFBA22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Enteropatik</a:t>
            </a:r>
            <a:r>
              <a:rPr lang="tr-TR" dirty="0">
                <a:solidFill>
                  <a:srgbClr val="FF0000"/>
                </a:solidFill>
              </a:rPr>
              <a:t> artrit tanı kriterleri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FD50962-1F91-5DB0-3B8F-542CBA5993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800747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0649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F874F07-6CCE-42DA-95E1-1A76D6784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SpA</a:t>
            </a:r>
            <a:r>
              <a:rPr lang="tr-TR" dirty="0">
                <a:solidFill>
                  <a:srgbClr val="FF0000"/>
                </a:solidFill>
              </a:rPr>
              <a:t>-Reaktif artrit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0557E3F-100C-B768-86E4-D32E2AB7CF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sz="3200" dirty="0"/>
              <a:t>Genellikle GİS ve GÜS bir enfeksiyondan </a:t>
            </a:r>
            <a:r>
              <a:rPr lang="tr-TR" sz="3200" dirty="0">
                <a:solidFill>
                  <a:srgbClr val="00B0F0"/>
                </a:solidFill>
              </a:rPr>
              <a:t>3 gün-6 hafta </a:t>
            </a:r>
            <a:r>
              <a:rPr lang="tr-TR" sz="3200" dirty="0"/>
              <a:t>sonra gelişen </a:t>
            </a:r>
            <a:r>
              <a:rPr lang="tr-TR" sz="3200" dirty="0" err="1"/>
              <a:t>spondiloartrit</a:t>
            </a:r>
            <a:r>
              <a:rPr lang="tr-TR" sz="3200" dirty="0"/>
              <a:t> alt tipidir</a:t>
            </a:r>
          </a:p>
          <a:p>
            <a:r>
              <a:rPr lang="tr-TR" sz="3200" dirty="0" err="1"/>
              <a:t>ReA’dan</a:t>
            </a:r>
            <a:r>
              <a:rPr lang="tr-TR" sz="3200" dirty="0"/>
              <a:t> sorumlu bakteriler</a:t>
            </a:r>
          </a:p>
          <a:p>
            <a:r>
              <a:rPr lang="tr-TR" sz="3200" dirty="0">
                <a:solidFill>
                  <a:srgbClr val="FF0000"/>
                </a:solidFill>
              </a:rPr>
              <a:t>GİS: </a:t>
            </a:r>
            <a:r>
              <a:rPr lang="tr-TR" sz="3200" dirty="0"/>
              <a:t>Salmonella, Shigella, </a:t>
            </a:r>
            <a:r>
              <a:rPr lang="tr-TR" sz="3200" dirty="0" err="1"/>
              <a:t>yersinia</a:t>
            </a:r>
            <a:r>
              <a:rPr lang="tr-TR" sz="3200" dirty="0"/>
              <a:t>, </a:t>
            </a:r>
            <a:r>
              <a:rPr lang="tr-TR" sz="3200" dirty="0" err="1"/>
              <a:t>campylobakter</a:t>
            </a:r>
            <a:r>
              <a:rPr lang="tr-TR" sz="3200" dirty="0"/>
              <a:t>, E koli, C. </a:t>
            </a:r>
            <a:r>
              <a:rPr lang="tr-TR" sz="3200" dirty="0" err="1"/>
              <a:t>difficle</a:t>
            </a:r>
            <a:endParaRPr lang="tr-TR" sz="3200" dirty="0"/>
          </a:p>
          <a:p>
            <a:r>
              <a:rPr lang="tr-TR" sz="3200" dirty="0">
                <a:solidFill>
                  <a:srgbClr val="FF0000"/>
                </a:solidFill>
              </a:rPr>
              <a:t>GÜS: </a:t>
            </a:r>
            <a:r>
              <a:rPr lang="tr-TR" sz="3200" dirty="0" err="1"/>
              <a:t>Klamidya</a:t>
            </a:r>
            <a:r>
              <a:rPr lang="tr-TR" sz="3200" dirty="0"/>
              <a:t>, N. </a:t>
            </a:r>
            <a:r>
              <a:rPr lang="tr-TR" sz="3200" dirty="0" err="1"/>
              <a:t>gonore</a:t>
            </a:r>
            <a:endParaRPr lang="tr-TR" sz="3200" dirty="0"/>
          </a:p>
          <a:p>
            <a:r>
              <a:rPr lang="tr-TR" sz="3200" dirty="0">
                <a:solidFill>
                  <a:srgbClr val="FF0000"/>
                </a:solidFill>
              </a:rPr>
              <a:t>Solunum yolu: </a:t>
            </a:r>
            <a:r>
              <a:rPr lang="tr-TR" sz="3200" dirty="0"/>
              <a:t>K. </a:t>
            </a:r>
            <a:r>
              <a:rPr lang="tr-TR" sz="3200" dirty="0" err="1"/>
              <a:t>Pnömonia</a:t>
            </a:r>
            <a:r>
              <a:rPr lang="tr-TR" sz="3200" dirty="0"/>
              <a:t>, Grup A beta hemolitik streptokok</a:t>
            </a:r>
          </a:p>
          <a:p>
            <a:r>
              <a:rPr lang="tr-TR" sz="3200" dirty="0"/>
              <a:t>Genç erişkinde daha sık (18-40)</a:t>
            </a:r>
          </a:p>
          <a:p>
            <a:r>
              <a:rPr lang="tr-TR" sz="3200" dirty="0"/>
              <a:t>GÜS: E&gt;K,  GİS: K=E</a:t>
            </a:r>
          </a:p>
          <a:p>
            <a:r>
              <a:rPr lang="tr-TR" sz="3200" dirty="0"/>
              <a:t>Enfeksiyon sonrası </a:t>
            </a:r>
            <a:r>
              <a:rPr lang="tr-TR" sz="3200" dirty="0" err="1"/>
              <a:t>ReA</a:t>
            </a:r>
            <a:r>
              <a:rPr lang="tr-TR" sz="3200" dirty="0"/>
              <a:t> gelişme riski: %2-7, HLA B27 pozitifse: </a:t>
            </a:r>
            <a:r>
              <a:rPr lang="tr-TR" sz="3200" dirty="0" err="1"/>
              <a:t>ReA</a:t>
            </a:r>
            <a:r>
              <a:rPr lang="tr-TR" sz="3200" dirty="0"/>
              <a:t> riski %20, </a:t>
            </a:r>
          </a:p>
          <a:p>
            <a:r>
              <a:rPr lang="tr-TR" sz="3200" dirty="0"/>
              <a:t>HLA B27 poz hastada aksiyal iskeleti tutmayı ve kronikleşme riski yüksek</a:t>
            </a:r>
          </a:p>
          <a:p>
            <a:r>
              <a:rPr lang="tr-TR" sz="3200" dirty="0"/>
              <a:t>Eklem kültüründe bakteri üremez, ancak bakterilere ait antijenler saptanabilir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586035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100B3B3-B5D9-70A4-329A-514690358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AD05920-822D-4F2F-40EE-BF68AA941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>
                <a:solidFill>
                  <a:srgbClr val="FF0000"/>
                </a:solidFill>
              </a:rPr>
              <a:t>SpA</a:t>
            </a:r>
            <a:r>
              <a:rPr lang="tr-TR" dirty="0">
                <a:solidFill>
                  <a:srgbClr val="FF0000"/>
                </a:solidFill>
              </a:rPr>
              <a:t> bulgularına ek olarak,</a:t>
            </a:r>
          </a:p>
          <a:p>
            <a:r>
              <a:rPr lang="tr-TR" sz="2400" dirty="0" err="1">
                <a:solidFill>
                  <a:srgbClr val="FF0000"/>
                </a:solidFill>
              </a:rPr>
              <a:t>Reiter</a:t>
            </a:r>
            <a:r>
              <a:rPr lang="tr-TR" sz="2400" dirty="0">
                <a:solidFill>
                  <a:srgbClr val="FF0000"/>
                </a:solidFill>
              </a:rPr>
              <a:t> sendromu: </a:t>
            </a:r>
            <a:r>
              <a:rPr lang="tr-TR" sz="2400" dirty="0" err="1"/>
              <a:t>ReA+konjunktivit+üretrit</a:t>
            </a:r>
            <a:r>
              <a:rPr lang="tr-TR" sz="2400" dirty="0"/>
              <a:t> </a:t>
            </a:r>
            <a:r>
              <a:rPr lang="tr-TR" sz="2400" dirty="0" err="1"/>
              <a:t>triadıdır</a:t>
            </a:r>
            <a:r>
              <a:rPr lang="tr-TR" sz="2400" dirty="0"/>
              <a:t>.</a:t>
            </a:r>
          </a:p>
          <a:p>
            <a:r>
              <a:rPr lang="tr-TR" sz="2400" dirty="0" err="1"/>
              <a:t>Glans</a:t>
            </a:r>
            <a:r>
              <a:rPr lang="tr-TR" sz="2400" dirty="0"/>
              <a:t> peniste </a:t>
            </a:r>
            <a:r>
              <a:rPr lang="tr-TR" sz="2400" dirty="0" err="1"/>
              <a:t>sirsinat</a:t>
            </a:r>
            <a:r>
              <a:rPr lang="tr-TR" sz="2400" dirty="0"/>
              <a:t> </a:t>
            </a:r>
            <a:r>
              <a:rPr lang="tr-TR" sz="2400" dirty="0" err="1"/>
              <a:t>balanitis</a:t>
            </a:r>
            <a:endParaRPr lang="tr-TR" sz="2400" dirty="0"/>
          </a:p>
          <a:p>
            <a:r>
              <a:rPr lang="tr-TR" sz="2400" dirty="0"/>
              <a:t>Avuç içi ve ayak tabanında </a:t>
            </a:r>
            <a:r>
              <a:rPr lang="tr-TR" sz="2400" dirty="0" err="1"/>
              <a:t>keratoderma</a:t>
            </a:r>
            <a:r>
              <a:rPr lang="tr-TR" sz="2400" dirty="0"/>
              <a:t> </a:t>
            </a:r>
            <a:r>
              <a:rPr lang="tr-TR" sz="2400" dirty="0" err="1"/>
              <a:t>blanorjika</a:t>
            </a:r>
            <a:endParaRPr lang="tr-TR" sz="2400" dirty="0"/>
          </a:p>
          <a:p>
            <a:r>
              <a:rPr lang="tr-TR" sz="2400" dirty="0"/>
              <a:t>Eritema </a:t>
            </a:r>
            <a:r>
              <a:rPr lang="tr-TR" sz="2400" dirty="0" err="1"/>
              <a:t>nodozum</a:t>
            </a:r>
            <a:endParaRPr lang="tr-TR" sz="2400" dirty="0"/>
          </a:p>
          <a:p>
            <a:r>
              <a:rPr lang="tr-TR" sz="2400" dirty="0"/>
              <a:t>GİS ve Üriner sistem yakınmaları</a:t>
            </a:r>
          </a:p>
        </p:txBody>
      </p:sp>
    </p:spTree>
    <p:extLst>
      <p:ext uri="{BB962C8B-B14F-4D97-AF65-F5344CB8AC3E}">
        <p14:creationId xmlns:p14="http://schemas.microsoft.com/office/powerpoint/2010/main" val="24158994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25DD755-B42D-ED5F-C774-33A754802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İçerik Yer Tutucusu 3">
            <a:extLst>
              <a:ext uri="{FF2B5EF4-FFF2-40B4-BE49-F238E27FC236}">
                <a16:creationId xmlns:a16="http://schemas.microsoft.com/office/drawing/2014/main" id="{405852AB-F4D4-726C-EE05-A86E7FF09F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7584" y="1984127"/>
            <a:ext cx="1944216" cy="3456384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DED99DD1-10EE-2671-7E7B-845D1B4AB8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551" y="2060848"/>
            <a:ext cx="2815674" cy="3777989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A0ADF872-B0B1-48A3-D413-731817D66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225" y="2060848"/>
            <a:ext cx="2587116" cy="402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30224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8888D9B-9CBF-A286-64F3-3AB944833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2164" y="1550346"/>
            <a:ext cx="5424386" cy="426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3072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BF9FAE-2630-3BFF-B90D-384F1B80B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>
                <a:solidFill>
                  <a:srgbClr val="FF0000"/>
                </a:solidFill>
              </a:rPr>
              <a:t>SpA-ReA</a:t>
            </a:r>
            <a:r>
              <a:rPr lang="tr-TR" b="1" dirty="0">
                <a:solidFill>
                  <a:srgbClr val="FF0000"/>
                </a:solidFill>
              </a:rPr>
              <a:t> tanı kriterleri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EDDEF78-7566-1B83-850C-E8F82C41D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sz="3200" dirty="0" err="1">
                <a:solidFill>
                  <a:srgbClr val="FF0000"/>
                </a:solidFill>
              </a:rPr>
              <a:t>Major</a:t>
            </a:r>
            <a:r>
              <a:rPr lang="tr-TR" sz="3200" dirty="0">
                <a:solidFill>
                  <a:srgbClr val="FF0000"/>
                </a:solidFill>
              </a:rPr>
              <a:t> kriterler:</a:t>
            </a:r>
          </a:p>
          <a:p>
            <a:pPr marL="0" indent="0">
              <a:buNone/>
            </a:pPr>
            <a:r>
              <a:rPr lang="tr-TR" sz="3200" dirty="0">
                <a:solidFill>
                  <a:srgbClr val="00B0F0"/>
                </a:solidFill>
              </a:rPr>
              <a:t>1- Aşağıdaki üç özellikten ikisini taşıyan artrit:</a:t>
            </a:r>
          </a:p>
          <a:p>
            <a:pPr marL="0" indent="0">
              <a:buNone/>
            </a:pPr>
            <a:r>
              <a:rPr lang="tr-TR" sz="3200" dirty="0"/>
              <a:t> Asimetrik, mono/</a:t>
            </a:r>
            <a:r>
              <a:rPr lang="tr-TR" sz="3200" dirty="0" err="1"/>
              <a:t>oligoartrit</a:t>
            </a:r>
            <a:r>
              <a:rPr lang="tr-TR" sz="3200" dirty="0"/>
              <a:t>, alt ekstremite tutulumu</a:t>
            </a:r>
          </a:p>
          <a:p>
            <a:pPr marL="0" indent="0">
              <a:buNone/>
            </a:pPr>
            <a:r>
              <a:rPr lang="tr-TR" sz="3200" dirty="0">
                <a:solidFill>
                  <a:srgbClr val="00B0F0"/>
                </a:solidFill>
              </a:rPr>
              <a:t>2- Enfeksiyon öyküsü (ikisinden biri olması)</a:t>
            </a:r>
          </a:p>
          <a:p>
            <a:pPr marL="0" indent="0">
              <a:buNone/>
            </a:pPr>
            <a:r>
              <a:rPr lang="tr-TR" sz="3200" dirty="0"/>
              <a:t>Enterit :  Artrit başlamadan önce en az bir gün süren ishal</a:t>
            </a:r>
          </a:p>
          <a:p>
            <a:pPr marL="0" indent="0">
              <a:buNone/>
            </a:pPr>
            <a:r>
              <a:rPr lang="tr-TR" sz="3200" dirty="0" err="1"/>
              <a:t>Üretrit</a:t>
            </a:r>
            <a:r>
              <a:rPr lang="tr-TR" sz="3200" dirty="0"/>
              <a:t>: Artrit başlamadan önce en az bir gün süren </a:t>
            </a:r>
            <a:r>
              <a:rPr lang="tr-TR" sz="3200" dirty="0" err="1"/>
              <a:t>dizüri</a:t>
            </a:r>
            <a:r>
              <a:rPr lang="tr-TR" sz="3200" dirty="0"/>
              <a:t> veya akıntı</a:t>
            </a:r>
          </a:p>
          <a:p>
            <a:pPr marL="0" indent="0">
              <a:buNone/>
            </a:pPr>
            <a:endParaRPr lang="tr-TR" sz="3200" dirty="0"/>
          </a:p>
          <a:p>
            <a:pPr marL="0" indent="0">
              <a:buNone/>
            </a:pPr>
            <a:r>
              <a:rPr lang="tr-TR" sz="3200" dirty="0">
                <a:solidFill>
                  <a:srgbClr val="FF0000"/>
                </a:solidFill>
              </a:rPr>
              <a:t>Minör kriterler:</a:t>
            </a:r>
          </a:p>
          <a:p>
            <a:pPr marL="0" indent="0">
              <a:buNone/>
            </a:pPr>
            <a:r>
              <a:rPr lang="tr-TR" sz="3200" dirty="0"/>
              <a:t>1-Tetikleyici enfeksiyon pozitif kültür (idrar, </a:t>
            </a:r>
            <a:r>
              <a:rPr lang="tr-TR" sz="3200" dirty="0" err="1"/>
              <a:t>gayta</a:t>
            </a:r>
            <a:r>
              <a:rPr lang="tr-TR" sz="3200" dirty="0"/>
              <a:t>, üretral, servikal alınan </a:t>
            </a:r>
            <a:r>
              <a:rPr lang="tr-TR" sz="3200" dirty="0" err="1"/>
              <a:t>materyalda</a:t>
            </a:r>
            <a:r>
              <a:rPr lang="tr-TR" sz="3200" dirty="0"/>
              <a:t>)</a:t>
            </a:r>
          </a:p>
          <a:p>
            <a:pPr marL="0" indent="0">
              <a:buNone/>
            </a:pPr>
            <a:r>
              <a:rPr lang="tr-TR" sz="3200" dirty="0"/>
              <a:t>2-Pozitif PCR ile kanıtlanmış: sebat eden </a:t>
            </a:r>
            <a:r>
              <a:rPr lang="tr-TR" sz="3200" dirty="0" err="1"/>
              <a:t>snoviyal</a:t>
            </a:r>
            <a:r>
              <a:rPr lang="tr-TR" sz="3200" dirty="0"/>
              <a:t> enfeksiyon etkene ait parçalar (</a:t>
            </a:r>
            <a:r>
              <a:rPr lang="tr-TR" sz="3200" dirty="0" err="1"/>
              <a:t>klamidya</a:t>
            </a:r>
            <a:r>
              <a:rPr lang="tr-TR" sz="3200" dirty="0"/>
              <a:t> DNA’sı..), kültür </a:t>
            </a:r>
            <a:r>
              <a:rPr lang="tr-TR" sz="3200" dirty="0" err="1"/>
              <a:t>neg</a:t>
            </a:r>
            <a:r>
              <a:rPr lang="tr-TR" sz="3200" dirty="0"/>
              <a:t>, </a:t>
            </a:r>
            <a:r>
              <a:rPr lang="tr-TR" sz="3200" dirty="0" err="1"/>
              <a:t>mikrorganizma</a:t>
            </a:r>
            <a:r>
              <a:rPr lang="tr-TR" sz="3200" dirty="0"/>
              <a:t> saptanmaz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604577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TEDAVİ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000" dirty="0">
                <a:solidFill>
                  <a:srgbClr val="FF0000"/>
                </a:solidFill>
              </a:rPr>
              <a:t>Amaç:</a:t>
            </a:r>
          </a:p>
          <a:p>
            <a:r>
              <a:rPr lang="tr-TR" sz="2000" dirty="0" err="1"/>
              <a:t>İnflamasyonu</a:t>
            </a:r>
            <a:r>
              <a:rPr lang="tr-TR" sz="2000" dirty="0"/>
              <a:t> baskılamak</a:t>
            </a:r>
          </a:p>
          <a:p>
            <a:r>
              <a:rPr lang="tr-TR" sz="2000" dirty="0"/>
              <a:t>Yeni kemik oluşumunu önlemek</a:t>
            </a:r>
          </a:p>
          <a:p>
            <a:r>
              <a:rPr lang="tr-TR" sz="2000" dirty="0" err="1"/>
              <a:t>Komorbid</a:t>
            </a:r>
            <a:r>
              <a:rPr lang="tr-TR" sz="2000" dirty="0"/>
              <a:t> ve komplikasyonları önlemek</a:t>
            </a:r>
          </a:p>
          <a:p>
            <a:r>
              <a:rPr lang="tr-TR" sz="2000" dirty="0"/>
              <a:t>Fonksiyonun korunması/ normalleştirilmesi</a:t>
            </a:r>
          </a:p>
          <a:p>
            <a:r>
              <a:rPr lang="tr-TR" sz="2000" dirty="0"/>
              <a:t>Sağlıklı yaşam kalitesini artırmak</a:t>
            </a:r>
          </a:p>
          <a:p>
            <a:r>
              <a:rPr lang="tr-TR" sz="2000" dirty="0"/>
              <a:t>Tam </a:t>
            </a:r>
            <a:r>
              <a:rPr lang="tr-TR" sz="2000" dirty="0" err="1"/>
              <a:t>remisyon</a:t>
            </a:r>
            <a:r>
              <a:rPr lang="tr-TR" sz="2000" dirty="0"/>
              <a:t> ve düşük hastalık aktivitesini yakalamak</a:t>
            </a:r>
          </a:p>
          <a:p>
            <a:r>
              <a:rPr lang="tr-TR" sz="2000" dirty="0"/>
              <a:t>Erken tanı önemli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64092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2DC129C-7E95-F422-BC57-3FE04013F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FF0000"/>
                </a:solidFill>
              </a:rPr>
              <a:t>Aksiyal </a:t>
            </a:r>
            <a:r>
              <a:rPr lang="tr-TR" dirty="0" err="1">
                <a:solidFill>
                  <a:srgbClr val="FF0000"/>
                </a:solidFill>
              </a:rPr>
              <a:t>SpA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642FCA6-BCF8-8AF5-E8CE-05B563184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Aksiyal </a:t>
            </a:r>
            <a:r>
              <a:rPr lang="tr-TR" sz="2400" dirty="0" err="1"/>
              <a:t>SpA</a:t>
            </a:r>
            <a:r>
              <a:rPr lang="tr-TR" sz="2400" dirty="0"/>
              <a:t> kriterleri kullanabilmek için  45 yaş öncesi başlayan 3 aydan uzun süreli bel ağrısı olmalıdır. </a:t>
            </a:r>
          </a:p>
          <a:p>
            <a:r>
              <a:rPr lang="tr-TR" sz="2400" dirty="0"/>
              <a:t> </a:t>
            </a:r>
          </a:p>
          <a:p>
            <a:r>
              <a:rPr lang="tr-TR" sz="2400" dirty="0" err="1"/>
              <a:t>SpA</a:t>
            </a:r>
            <a:r>
              <a:rPr lang="tr-TR" sz="2400" dirty="0"/>
              <a:t> klinik bulgu var, ancak </a:t>
            </a:r>
            <a:r>
              <a:rPr lang="tr-TR" sz="2400" dirty="0" err="1"/>
              <a:t>sakroiliak</a:t>
            </a:r>
            <a:r>
              <a:rPr lang="tr-TR" sz="2400" dirty="0"/>
              <a:t> direk grafide </a:t>
            </a:r>
            <a:r>
              <a:rPr lang="tr-TR" sz="2400" dirty="0" err="1"/>
              <a:t>sakroiliitin</a:t>
            </a:r>
            <a:r>
              <a:rPr lang="tr-TR" sz="2400" dirty="0"/>
              <a:t> saptanamadığı dönem, ancak </a:t>
            </a:r>
            <a:r>
              <a:rPr lang="tr-TR" sz="2400" dirty="0" err="1"/>
              <a:t>sakroiliak</a:t>
            </a:r>
            <a:r>
              <a:rPr lang="tr-TR" sz="2400" dirty="0"/>
              <a:t> </a:t>
            </a:r>
            <a:r>
              <a:rPr lang="tr-TR" sz="2400" dirty="0" err="1"/>
              <a:t>MR’da</a:t>
            </a:r>
            <a:r>
              <a:rPr lang="tr-TR" sz="2400" dirty="0"/>
              <a:t> aktif </a:t>
            </a:r>
            <a:r>
              <a:rPr lang="tr-TR" sz="2400" dirty="0" err="1"/>
              <a:t>sakroiliit</a:t>
            </a:r>
            <a:r>
              <a:rPr lang="tr-TR" sz="2400" dirty="0"/>
              <a:t> bulgularının olan bu hastalar </a:t>
            </a:r>
            <a:r>
              <a:rPr lang="tr-TR" sz="2400" dirty="0" err="1">
                <a:solidFill>
                  <a:srgbClr val="FF0000"/>
                </a:solidFill>
              </a:rPr>
              <a:t>non</a:t>
            </a:r>
            <a:r>
              <a:rPr lang="tr-TR" sz="2400" dirty="0">
                <a:solidFill>
                  <a:srgbClr val="FF0000"/>
                </a:solidFill>
              </a:rPr>
              <a:t> radyografik aksiyal </a:t>
            </a:r>
            <a:r>
              <a:rPr lang="tr-TR" sz="2400" dirty="0" err="1">
                <a:solidFill>
                  <a:srgbClr val="FF0000"/>
                </a:solidFill>
              </a:rPr>
              <a:t>spondiloartrit</a:t>
            </a:r>
            <a:r>
              <a:rPr lang="tr-TR" sz="2400" dirty="0">
                <a:solidFill>
                  <a:srgbClr val="FF0000"/>
                </a:solidFill>
              </a:rPr>
              <a:t> (</a:t>
            </a:r>
            <a:r>
              <a:rPr lang="tr-TR" sz="2400" dirty="0" err="1">
                <a:solidFill>
                  <a:srgbClr val="FF0000"/>
                </a:solidFill>
              </a:rPr>
              <a:t>non</a:t>
            </a:r>
            <a:r>
              <a:rPr lang="tr-TR" sz="2400" dirty="0">
                <a:solidFill>
                  <a:srgbClr val="FF0000"/>
                </a:solidFill>
              </a:rPr>
              <a:t>-r </a:t>
            </a:r>
            <a:r>
              <a:rPr lang="tr-TR" sz="2400" dirty="0" err="1">
                <a:solidFill>
                  <a:srgbClr val="FF0000"/>
                </a:solidFill>
              </a:rPr>
              <a:t>AxSpA</a:t>
            </a:r>
            <a:r>
              <a:rPr lang="tr-TR" sz="2400" dirty="0">
                <a:solidFill>
                  <a:srgbClr val="FF0000"/>
                </a:solidFill>
              </a:rPr>
              <a:t>) </a:t>
            </a:r>
            <a:r>
              <a:rPr lang="tr-TR" sz="2400" dirty="0"/>
              <a:t>olarak sınıflandırılır.</a:t>
            </a:r>
          </a:p>
          <a:p>
            <a:endParaRPr lang="tr-TR" sz="2400" dirty="0"/>
          </a:p>
          <a:p>
            <a:r>
              <a:rPr lang="tr-TR" sz="2400" dirty="0" err="1"/>
              <a:t>SpA</a:t>
            </a:r>
            <a:r>
              <a:rPr lang="tr-TR" sz="2400" dirty="0"/>
              <a:t> klinik bulgu var, </a:t>
            </a:r>
            <a:r>
              <a:rPr lang="tr-TR" sz="2400" dirty="0" err="1"/>
              <a:t>sakroiliak</a:t>
            </a:r>
            <a:r>
              <a:rPr lang="tr-TR" sz="2400" dirty="0"/>
              <a:t> direk grafide </a:t>
            </a:r>
            <a:r>
              <a:rPr lang="tr-TR" sz="2400" dirty="0" err="1"/>
              <a:t>sakroiliitin</a:t>
            </a:r>
            <a:r>
              <a:rPr lang="tr-TR" sz="2400" dirty="0"/>
              <a:t> (bilateral evre 2-4 veya tek taraflı evre 3-4 ) olduğu döneme </a:t>
            </a:r>
            <a:r>
              <a:rPr lang="tr-TR" sz="2400" dirty="0">
                <a:solidFill>
                  <a:srgbClr val="FF0000"/>
                </a:solidFill>
              </a:rPr>
              <a:t>radyografik </a:t>
            </a:r>
            <a:r>
              <a:rPr lang="tr-TR" sz="2400" dirty="0" err="1">
                <a:solidFill>
                  <a:srgbClr val="FF0000"/>
                </a:solidFill>
              </a:rPr>
              <a:t>aksiyel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 err="1">
                <a:solidFill>
                  <a:srgbClr val="FF0000"/>
                </a:solidFill>
              </a:rPr>
              <a:t>SpA</a:t>
            </a:r>
            <a:r>
              <a:rPr lang="tr-TR" sz="2400" dirty="0">
                <a:solidFill>
                  <a:srgbClr val="FF0000"/>
                </a:solidFill>
              </a:rPr>
              <a:t> </a:t>
            </a:r>
            <a:r>
              <a:rPr lang="tr-TR" sz="2400" dirty="0"/>
              <a:t>olarak adlandırılır.</a:t>
            </a:r>
          </a:p>
          <a:p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607681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A727087-ECD6-73CD-DA16-E8BC63016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err="1">
                <a:solidFill>
                  <a:srgbClr val="FF0000"/>
                </a:solidFill>
              </a:rPr>
              <a:t>SpA</a:t>
            </a:r>
            <a:r>
              <a:rPr lang="tr-TR" b="1" dirty="0">
                <a:solidFill>
                  <a:srgbClr val="FF0000"/>
                </a:solidFill>
              </a:rPr>
              <a:t> klinik laboratuvar ve radyolojik bulgular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6A26419-A7DB-DEFA-D6C7-19079A3EE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sz="2800" dirty="0">
                <a:solidFill>
                  <a:schemeClr val="accent1"/>
                </a:solidFill>
              </a:rPr>
              <a:t>1-Kronik bel ağrısı ve inflamatuar bel ağrısı (İBA)</a:t>
            </a:r>
          </a:p>
          <a:p>
            <a:r>
              <a:rPr lang="tr-TR" sz="2400" dirty="0"/>
              <a:t>Kronik bel ağrısı 3 aydan uzun süredir devam eden bel ağrısıdır.</a:t>
            </a:r>
          </a:p>
          <a:p>
            <a:r>
              <a:rPr lang="tr-TR" sz="2400" dirty="0"/>
              <a:t>Bel ağrısı en sık hastane başvuru nedenlerindendir.</a:t>
            </a:r>
          </a:p>
          <a:p>
            <a:r>
              <a:rPr lang="tr-TR" sz="2400" dirty="0"/>
              <a:t>Bel ağrısıyla gelen bir hastada ilk sorgulanması gereken inflamatuar karakter gösterip göstermediğidir.</a:t>
            </a:r>
          </a:p>
          <a:p>
            <a:r>
              <a:rPr lang="tr-TR" sz="2400" i="1" dirty="0"/>
              <a:t>İBA; genel olarak 45 yaş öncesi başlayan, kronik, sinsi, sabah tutukluğunu eşlik ettiği , egzersizle azalan bel ağrısını gösterir.</a:t>
            </a:r>
          </a:p>
          <a:p>
            <a:r>
              <a:rPr lang="tr-TR" sz="2400" dirty="0"/>
              <a:t>3 adet İBA sorgulama seti geliştirilmiştir.</a:t>
            </a:r>
          </a:p>
        </p:txBody>
      </p:sp>
    </p:spTree>
    <p:extLst>
      <p:ext uri="{BB962C8B-B14F-4D97-AF65-F5344CB8AC3E}">
        <p14:creationId xmlns:p14="http://schemas.microsoft.com/office/powerpoint/2010/main" val="1610013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4545392-3585-71C5-E465-F8AA38145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İBA kriter setleri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713CFBBD-65A7-BC91-51FD-1746E4ECE8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132856"/>
            <a:ext cx="8229600" cy="2664296"/>
          </a:xfrm>
        </p:spPr>
      </p:pic>
    </p:spTree>
    <p:extLst>
      <p:ext uri="{BB962C8B-B14F-4D97-AF65-F5344CB8AC3E}">
        <p14:creationId xmlns:p14="http://schemas.microsoft.com/office/powerpoint/2010/main" val="3584949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Mekanik bel ağrısı özellikleri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dirty="0"/>
              <a:t>Yaş sınırı yok.</a:t>
            </a:r>
          </a:p>
          <a:p>
            <a:r>
              <a:rPr lang="tr-TR" sz="2400" dirty="0"/>
              <a:t>Genelde akut başlar.</a:t>
            </a:r>
          </a:p>
          <a:p>
            <a:r>
              <a:rPr lang="tr-TR" sz="2400" dirty="0"/>
              <a:t>Sabah tutukluğu 30 </a:t>
            </a:r>
            <a:r>
              <a:rPr lang="tr-TR" sz="2400" dirty="0" err="1"/>
              <a:t>dk</a:t>
            </a:r>
            <a:r>
              <a:rPr lang="tr-TR" sz="2400" dirty="0"/>
              <a:t>&lt;</a:t>
            </a:r>
          </a:p>
          <a:p>
            <a:r>
              <a:rPr lang="tr-TR" sz="2400" dirty="0"/>
              <a:t>Semptom süresi 1 ay&lt;</a:t>
            </a:r>
          </a:p>
          <a:p>
            <a:r>
              <a:rPr lang="tr-TR" sz="2400" dirty="0"/>
              <a:t>Gece ağrısı yoktur.</a:t>
            </a:r>
          </a:p>
          <a:p>
            <a:r>
              <a:rPr lang="tr-TR" sz="2400" dirty="0"/>
              <a:t>İstirahatte iyileşir, hareketle artar.</a:t>
            </a:r>
          </a:p>
          <a:p>
            <a:r>
              <a:rPr lang="tr-TR" sz="2400" dirty="0"/>
              <a:t>Ağrı yer değiştirmez.</a:t>
            </a:r>
          </a:p>
          <a:p>
            <a:r>
              <a:rPr lang="tr-TR" sz="2400" dirty="0"/>
              <a:t>İnsanların %60-80 bel ağrısı gelişir.</a:t>
            </a:r>
          </a:p>
          <a:p>
            <a:r>
              <a:rPr lang="tr-TR" sz="2400" dirty="0"/>
              <a:t>%90’ı bel ağrısı 2 ayda iyileşir.</a:t>
            </a:r>
          </a:p>
        </p:txBody>
      </p:sp>
    </p:spTree>
    <p:extLst>
      <p:ext uri="{BB962C8B-B14F-4D97-AF65-F5344CB8AC3E}">
        <p14:creationId xmlns:p14="http://schemas.microsoft.com/office/powerpoint/2010/main" val="335191809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8938</TotalTime>
  <Words>1612</Words>
  <Application>Microsoft Office PowerPoint</Application>
  <PresentationFormat>Ekran Gösterisi (4:3)</PresentationFormat>
  <Paragraphs>269</Paragraphs>
  <Slides>58</Slides>
  <Notes>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58</vt:i4>
      </vt:variant>
    </vt:vector>
  </HeadingPairs>
  <TitlesOfParts>
    <vt:vector size="63" baseType="lpstr">
      <vt:lpstr>arial</vt:lpstr>
      <vt:lpstr>arial</vt:lpstr>
      <vt:lpstr>Calibri</vt:lpstr>
      <vt:lpstr>Wingdings</vt:lpstr>
      <vt:lpstr>Ofis Teması</vt:lpstr>
      <vt:lpstr>SPONDİLOARTRiTLER (=spondiloartropatiler)</vt:lpstr>
      <vt:lpstr>Tanım </vt:lpstr>
      <vt:lpstr>Spondiloartritlerin ortak özellikleri</vt:lpstr>
      <vt:lpstr>Spondiloartrit sınıflama kriterleri</vt:lpstr>
      <vt:lpstr>PowerPoint Sunusu</vt:lpstr>
      <vt:lpstr>Aksiyal SpA</vt:lpstr>
      <vt:lpstr>SpA klinik laboratuvar ve radyolojik bulgular</vt:lpstr>
      <vt:lpstr>İBA kriter setleri</vt:lpstr>
      <vt:lpstr>Mekanik bel ağrısı özellikleri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Spondiloartrit Hastalıkları</vt:lpstr>
      <vt:lpstr>SpA-Ankilozan spondilit</vt:lpstr>
      <vt:lpstr>AS-Epidemiyoloji</vt:lpstr>
      <vt:lpstr>Patogenez</vt:lpstr>
      <vt:lpstr>AS-Eklem bulguları</vt:lpstr>
      <vt:lpstr>AS-Periferik eklem tutulumu</vt:lpstr>
      <vt:lpstr>AS-Göğüs ağrısı</vt:lpstr>
      <vt:lpstr>AS-Aksiyel tutulum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SpA-AS’de kötü prognoz göstergeleri</vt:lpstr>
      <vt:lpstr>SpA-Psöriatik artrit</vt:lpstr>
      <vt:lpstr>SpA-Psöriazis ilişkili artrit sınıflaması (Moll ve Right)</vt:lpstr>
      <vt:lpstr>PowerPoint Sunusu</vt:lpstr>
      <vt:lpstr>SpA-Enteropatik Artrit</vt:lpstr>
      <vt:lpstr>PowerPoint Sunusu</vt:lpstr>
      <vt:lpstr>Enteropatik artrit tanı kriterleri</vt:lpstr>
      <vt:lpstr>SpA-Reaktif artrit</vt:lpstr>
      <vt:lpstr>PowerPoint Sunusu</vt:lpstr>
      <vt:lpstr>PowerPoint Sunusu</vt:lpstr>
      <vt:lpstr>PowerPoint Sunusu</vt:lpstr>
      <vt:lpstr>SpA-ReA tanı kriterleri</vt:lpstr>
      <vt:lpstr>TEDAVİ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Spondiloartritler</dc:title>
  <dc:creator>OSMAN</dc:creator>
  <cp:lastModifiedBy>ahmet eren</cp:lastModifiedBy>
  <cp:revision>147</cp:revision>
  <dcterms:created xsi:type="dcterms:W3CDTF">2021-10-08T16:09:28Z</dcterms:created>
  <dcterms:modified xsi:type="dcterms:W3CDTF">2025-05-21T18:43:14Z</dcterms:modified>
</cp:coreProperties>
</file>