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113"/>
  </p:notesMasterIdLst>
  <p:sldIdLst>
    <p:sldId id="424" r:id="rId2"/>
    <p:sldId id="321" r:id="rId3"/>
    <p:sldId id="273" r:id="rId4"/>
    <p:sldId id="322" r:id="rId5"/>
    <p:sldId id="323" r:id="rId6"/>
    <p:sldId id="324" r:id="rId7"/>
    <p:sldId id="327" r:id="rId8"/>
    <p:sldId id="281" r:id="rId9"/>
    <p:sldId id="426" r:id="rId10"/>
    <p:sldId id="427" r:id="rId11"/>
    <p:sldId id="429" r:id="rId12"/>
    <p:sldId id="257" r:id="rId13"/>
    <p:sldId id="328" r:id="rId14"/>
    <p:sldId id="258" r:id="rId15"/>
    <p:sldId id="259" r:id="rId16"/>
    <p:sldId id="278" r:id="rId17"/>
    <p:sldId id="261" r:id="rId18"/>
    <p:sldId id="329" r:id="rId19"/>
    <p:sldId id="262" r:id="rId20"/>
    <p:sldId id="264" r:id="rId21"/>
    <p:sldId id="269" r:id="rId22"/>
    <p:sldId id="270" r:id="rId23"/>
    <p:sldId id="330" r:id="rId24"/>
    <p:sldId id="265" r:id="rId25"/>
    <p:sldId id="338" r:id="rId26"/>
    <p:sldId id="279" r:id="rId27"/>
    <p:sldId id="312" r:id="rId28"/>
    <p:sldId id="313" r:id="rId29"/>
    <p:sldId id="314" r:id="rId30"/>
    <p:sldId id="315" r:id="rId31"/>
    <p:sldId id="419" r:id="rId32"/>
    <p:sldId id="316" r:id="rId33"/>
    <p:sldId id="317" r:id="rId34"/>
    <p:sldId id="280" r:id="rId35"/>
    <p:sldId id="318" r:id="rId36"/>
    <p:sldId id="319" r:id="rId37"/>
    <p:sldId id="320" r:id="rId38"/>
    <p:sldId id="325" r:id="rId39"/>
    <p:sldId id="283" r:id="rId40"/>
    <p:sldId id="331" r:id="rId41"/>
    <p:sldId id="284" r:id="rId42"/>
    <p:sldId id="285" r:id="rId43"/>
    <p:sldId id="311" r:id="rId44"/>
    <p:sldId id="286" r:id="rId45"/>
    <p:sldId id="288" r:id="rId46"/>
    <p:sldId id="287" r:id="rId47"/>
    <p:sldId id="289" r:id="rId48"/>
    <p:sldId id="290" r:id="rId49"/>
    <p:sldId id="291" r:id="rId50"/>
    <p:sldId id="292" r:id="rId51"/>
    <p:sldId id="293" r:id="rId52"/>
    <p:sldId id="332" r:id="rId53"/>
    <p:sldId id="294" r:id="rId54"/>
    <p:sldId id="295" r:id="rId55"/>
    <p:sldId id="337" r:id="rId56"/>
    <p:sldId id="296" r:id="rId57"/>
    <p:sldId id="333" r:id="rId58"/>
    <p:sldId id="297" r:id="rId59"/>
    <p:sldId id="298" r:id="rId60"/>
    <p:sldId id="299" r:id="rId61"/>
    <p:sldId id="326" r:id="rId62"/>
    <p:sldId id="335" r:id="rId63"/>
    <p:sldId id="300" r:id="rId64"/>
    <p:sldId id="301" r:id="rId65"/>
    <p:sldId id="302" r:id="rId66"/>
    <p:sldId id="304" r:id="rId67"/>
    <p:sldId id="305" r:id="rId68"/>
    <p:sldId id="306" r:id="rId69"/>
    <p:sldId id="308" r:id="rId70"/>
    <p:sldId id="309" r:id="rId71"/>
    <p:sldId id="336" r:id="rId72"/>
    <p:sldId id="310" r:id="rId73"/>
    <p:sldId id="339" r:id="rId74"/>
    <p:sldId id="418" r:id="rId75"/>
    <p:sldId id="342" r:id="rId76"/>
    <p:sldId id="343" r:id="rId77"/>
    <p:sldId id="344" r:id="rId78"/>
    <p:sldId id="345" r:id="rId79"/>
    <p:sldId id="346" r:id="rId80"/>
    <p:sldId id="347" r:id="rId81"/>
    <p:sldId id="348" r:id="rId82"/>
    <p:sldId id="349" r:id="rId83"/>
    <p:sldId id="350" r:id="rId84"/>
    <p:sldId id="351" r:id="rId85"/>
    <p:sldId id="352" r:id="rId86"/>
    <p:sldId id="353" r:id="rId87"/>
    <p:sldId id="354" r:id="rId88"/>
    <p:sldId id="355" r:id="rId89"/>
    <p:sldId id="356" r:id="rId90"/>
    <p:sldId id="420" r:id="rId91"/>
    <p:sldId id="421" r:id="rId92"/>
    <p:sldId id="422" r:id="rId93"/>
    <p:sldId id="357" r:id="rId94"/>
    <p:sldId id="358" r:id="rId95"/>
    <p:sldId id="359" r:id="rId96"/>
    <p:sldId id="360" r:id="rId97"/>
    <p:sldId id="361" r:id="rId98"/>
    <p:sldId id="362" r:id="rId99"/>
    <p:sldId id="363" r:id="rId100"/>
    <p:sldId id="364" r:id="rId101"/>
    <p:sldId id="365" r:id="rId102"/>
    <p:sldId id="366" r:id="rId103"/>
    <p:sldId id="367" r:id="rId104"/>
    <p:sldId id="368" r:id="rId105"/>
    <p:sldId id="369" r:id="rId106"/>
    <p:sldId id="370" r:id="rId107"/>
    <p:sldId id="371" r:id="rId108"/>
    <p:sldId id="372" r:id="rId109"/>
    <p:sldId id="373" r:id="rId110"/>
    <p:sldId id="374" r:id="rId111"/>
    <p:sldId id="425" r:id="rId112"/>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382" autoAdjust="0"/>
    <p:restoredTop sz="94660"/>
  </p:normalViewPr>
  <p:slideViewPr>
    <p:cSldViewPr>
      <p:cViewPr varScale="1">
        <p:scale>
          <a:sx n="106" d="100"/>
          <a:sy n="106" d="100"/>
        </p:scale>
        <p:origin x="181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tableStyles" Target="tableStyles.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notesMaster" Target="notesMasters/notesMaster1.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ECF0D74-D2C4-4828-A570-3DEDE965CE89}"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tr-TR"/>
        </a:p>
      </dgm:t>
    </dgm:pt>
    <dgm:pt modelId="{1451D171-1804-453B-B625-E9D920F1F84F}">
      <dgm:prSet phldrT="[Metin]"/>
      <dgm:spPr/>
      <dgm:t>
        <a:bodyPr/>
        <a:lstStyle/>
        <a:p>
          <a:r>
            <a:rPr lang="tr-TR" dirty="0" smtClean="0"/>
            <a:t>Sazan Üreten İşletmeler</a:t>
          </a:r>
          <a:endParaRPr lang="tr-TR" dirty="0"/>
        </a:p>
      </dgm:t>
    </dgm:pt>
    <dgm:pt modelId="{D6DAD4FE-44BD-4181-9F10-BF62D409DDB2}" type="parTrans" cxnId="{645AA47F-9D68-4183-8CD1-01DEF54E7673}">
      <dgm:prSet/>
      <dgm:spPr/>
      <dgm:t>
        <a:bodyPr/>
        <a:lstStyle/>
        <a:p>
          <a:endParaRPr lang="tr-TR"/>
        </a:p>
      </dgm:t>
    </dgm:pt>
    <dgm:pt modelId="{240A88B4-4E78-4B92-B06E-047AF58F7E1E}" type="sibTrans" cxnId="{645AA47F-9D68-4183-8CD1-01DEF54E7673}">
      <dgm:prSet/>
      <dgm:spPr/>
      <dgm:t>
        <a:bodyPr/>
        <a:lstStyle/>
        <a:p>
          <a:endParaRPr lang="tr-TR"/>
        </a:p>
      </dgm:t>
    </dgm:pt>
    <dgm:pt modelId="{F80CC234-074E-4A20-94AC-870DFCCC33E4}">
      <dgm:prSet phldrT="[Metin]"/>
      <dgm:spPr/>
      <dgm:t>
        <a:bodyPr/>
        <a:lstStyle/>
        <a:p>
          <a:r>
            <a:rPr lang="tr-TR" dirty="0" smtClean="0"/>
            <a:t>Kısmi İşletmeler</a:t>
          </a:r>
          <a:endParaRPr lang="tr-TR" dirty="0"/>
        </a:p>
      </dgm:t>
    </dgm:pt>
    <dgm:pt modelId="{56DE7F8E-729F-4F07-9F93-B57681367700}" type="parTrans" cxnId="{11DA844C-9349-4E24-ABDE-5B0B0DFBBFDB}">
      <dgm:prSet/>
      <dgm:spPr/>
      <dgm:t>
        <a:bodyPr/>
        <a:lstStyle/>
        <a:p>
          <a:endParaRPr lang="tr-TR"/>
        </a:p>
      </dgm:t>
    </dgm:pt>
    <dgm:pt modelId="{21F32CF1-945E-493C-9042-DBB555AC51A3}" type="sibTrans" cxnId="{11DA844C-9349-4E24-ABDE-5B0B0DFBBFDB}">
      <dgm:prSet/>
      <dgm:spPr/>
      <dgm:t>
        <a:bodyPr/>
        <a:lstStyle/>
        <a:p>
          <a:endParaRPr lang="tr-TR"/>
        </a:p>
      </dgm:t>
    </dgm:pt>
    <dgm:pt modelId="{5C63C4B8-D66A-4183-82EE-3DA3C52E7EA3}">
      <dgm:prSet phldrT="[Metin]"/>
      <dgm:spPr/>
      <dgm:t>
        <a:bodyPr/>
        <a:lstStyle/>
        <a:p>
          <a:r>
            <a:rPr lang="tr-TR" dirty="0" smtClean="0"/>
            <a:t>Yavru Üreten İşletmeler</a:t>
          </a:r>
          <a:endParaRPr lang="tr-TR" dirty="0"/>
        </a:p>
      </dgm:t>
    </dgm:pt>
    <dgm:pt modelId="{B84CDD79-559C-4F5A-975F-117D389FE667}" type="parTrans" cxnId="{A7F30B01-E0D4-4F41-9377-57FF0C7F41B6}">
      <dgm:prSet/>
      <dgm:spPr/>
      <dgm:t>
        <a:bodyPr/>
        <a:lstStyle/>
        <a:p>
          <a:endParaRPr lang="tr-TR"/>
        </a:p>
      </dgm:t>
    </dgm:pt>
    <dgm:pt modelId="{2CFAA753-B665-4F98-804D-5ACC23B98D74}" type="sibTrans" cxnId="{A7F30B01-E0D4-4F41-9377-57FF0C7F41B6}">
      <dgm:prSet/>
      <dgm:spPr/>
      <dgm:t>
        <a:bodyPr/>
        <a:lstStyle/>
        <a:p>
          <a:endParaRPr lang="tr-TR"/>
        </a:p>
      </dgm:t>
    </dgm:pt>
    <dgm:pt modelId="{20055FE3-BBB9-4FD4-9C4E-E22DE62821A5}">
      <dgm:prSet phldrT="[Metin]"/>
      <dgm:spPr/>
      <dgm:t>
        <a:bodyPr/>
        <a:lstStyle/>
        <a:p>
          <a:r>
            <a:rPr lang="tr-TR" dirty="0" smtClean="0"/>
            <a:t>Besi Balığı Yetiştiren İşletmeler</a:t>
          </a:r>
          <a:endParaRPr lang="tr-TR" dirty="0"/>
        </a:p>
      </dgm:t>
    </dgm:pt>
    <dgm:pt modelId="{DAC6DE03-746E-436A-A387-E9772C697CBD}" type="parTrans" cxnId="{0934642E-4D1C-4066-93FB-AC7F581F5172}">
      <dgm:prSet/>
      <dgm:spPr/>
      <dgm:t>
        <a:bodyPr/>
        <a:lstStyle/>
        <a:p>
          <a:endParaRPr lang="tr-TR"/>
        </a:p>
      </dgm:t>
    </dgm:pt>
    <dgm:pt modelId="{D8177324-6AC5-4BEF-A49E-D8FA651E1488}" type="sibTrans" cxnId="{0934642E-4D1C-4066-93FB-AC7F581F5172}">
      <dgm:prSet/>
      <dgm:spPr/>
      <dgm:t>
        <a:bodyPr/>
        <a:lstStyle/>
        <a:p>
          <a:endParaRPr lang="tr-TR"/>
        </a:p>
      </dgm:t>
    </dgm:pt>
    <dgm:pt modelId="{0AF2E660-8D8D-4945-9B9E-126A50E8EB0B}">
      <dgm:prSet phldrT="[Metin]"/>
      <dgm:spPr/>
      <dgm:t>
        <a:bodyPr/>
        <a:lstStyle/>
        <a:p>
          <a:r>
            <a:rPr lang="tr-TR" dirty="0" smtClean="0"/>
            <a:t>Tam İşletmeler</a:t>
          </a:r>
          <a:endParaRPr lang="tr-TR" dirty="0"/>
        </a:p>
      </dgm:t>
    </dgm:pt>
    <dgm:pt modelId="{8634FEC1-236B-4235-8632-A1734DB5E8EB}" type="parTrans" cxnId="{FD7A7147-76B4-49B2-BBD4-2FD69DB33325}">
      <dgm:prSet/>
      <dgm:spPr/>
      <dgm:t>
        <a:bodyPr/>
        <a:lstStyle/>
        <a:p>
          <a:endParaRPr lang="tr-TR"/>
        </a:p>
      </dgm:t>
    </dgm:pt>
    <dgm:pt modelId="{DB2A985D-E82E-4268-A8B3-C41683941C70}" type="sibTrans" cxnId="{FD7A7147-76B4-49B2-BBD4-2FD69DB33325}">
      <dgm:prSet/>
      <dgm:spPr/>
      <dgm:t>
        <a:bodyPr/>
        <a:lstStyle/>
        <a:p>
          <a:endParaRPr lang="tr-TR"/>
        </a:p>
      </dgm:t>
    </dgm:pt>
    <dgm:pt modelId="{F8F969EF-FFF2-484F-8910-B1AB83D2AAF8}">
      <dgm:prSet phldrT="[Metin]"/>
      <dgm:spPr/>
      <dgm:t>
        <a:bodyPr/>
        <a:lstStyle/>
        <a:p>
          <a:r>
            <a:rPr lang="tr-TR" dirty="0" smtClean="0"/>
            <a:t>Besi İşletmesi</a:t>
          </a:r>
          <a:endParaRPr lang="tr-TR" dirty="0"/>
        </a:p>
      </dgm:t>
    </dgm:pt>
    <dgm:pt modelId="{AE22B148-1FCC-4735-B274-006110EA1D29}" type="parTrans" cxnId="{BD0AD2B3-7C29-48D0-BAD8-A10B6F9BF7B9}">
      <dgm:prSet/>
      <dgm:spPr/>
      <dgm:t>
        <a:bodyPr/>
        <a:lstStyle/>
        <a:p>
          <a:endParaRPr lang="tr-TR"/>
        </a:p>
      </dgm:t>
    </dgm:pt>
    <dgm:pt modelId="{C71EB7FC-9A44-46FC-9F09-6A44DB7280BE}" type="sibTrans" cxnId="{BD0AD2B3-7C29-48D0-BAD8-A10B6F9BF7B9}">
      <dgm:prSet/>
      <dgm:spPr/>
      <dgm:t>
        <a:bodyPr/>
        <a:lstStyle/>
        <a:p>
          <a:endParaRPr lang="tr-TR"/>
        </a:p>
      </dgm:t>
    </dgm:pt>
    <dgm:pt modelId="{16FA615E-F1BC-4C48-8013-5F376541C012}" type="pres">
      <dgm:prSet presAssocID="{5ECF0D74-D2C4-4828-A570-3DEDE965CE89}" presName="hierChild1" presStyleCnt="0">
        <dgm:presLayoutVars>
          <dgm:chPref val="1"/>
          <dgm:dir/>
          <dgm:animOne val="branch"/>
          <dgm:animLvl val="lvl"/>
          <dgm:resizeHandles/>
        </dgm:presLayoutVars>
      </dgm:prSet>
      <dgm:spPr/>
      <dgm:t>
        <a:bodyPr/>
        <a:lstStyle/>
        <a:p>
          <a:endParaRPr lang="tr-TR"/>
        </a:p>
      </dgm:t>
    </dgm:pt>
    <dgm:pt modelId="{A3801B52-B5F1-4D97-9087-E96B6EC1E1D5}" type="pres">
      <dgm:prSet presAssocID="{1451D171-1804-453B-B625-E9D920F1F84F}" presName="hierRoot1" presStyleCnt="0"/>
      <dgm:spPr/>
    </dgm:pt>
    <dgm:pt modelId="{6280EFD6-1353-4160-A02D-830E1E18D932}" type="pres">
      <dgm:prSet presAssocID="{1451D171-1804-453B-B625-E9D920F1F84F}" presName="composite" presStyleCnt="0"/>
      <dgm:spPr/>
    </dgm:pt>
    <dgm:pt modelId="{774FE9B3-F199-4B3D-BDF5-C8369A90E2FE}" type="pres">
      <dgm:prSet presAssocID="{1451D171-1804-453B-B625-E9D920F1F84F}" presName="background" presStyleLbl="node0" presStyleIdx="0" presStyleCnt="1"/>
      <dgm:spPr/>
    </dgm:pt>
    <dgm:pt modelId="{CFF8D745-3B6D-4FEC-959D-62F799620804}" type="pres">
      <dgm:prSet presAssocID="{1451D171-1804-453B-B625-E9D920F1F84F}" presName="text" presStyleLbl="fgAcc0" presStyleIdx="0" presStyleCnt="1">
        <dgm:presLayoutVars>
          <dgm:chPref val="3"/>
        </dgm:presLayoutVars>
      </dgm:prSet>
      <dgm:spPr/>
      <dgm:t>
        <a:bodyPr/>
        <a:lstStyle/>
        <a:p>
          <a:endParaRPr lang="tr-TR"/>
        </a:p>
      </dgm:t>
    </dgm:pt>
    <dgm:pt modelId="{BBF77056-93A6-4F4A-BCB1-B810257A823F}" type="pres">
      <dgm:prSet presAssocID="{1451D171-1804-453B-B625-E9D920F1F84F}" presName="hierChild2" presStyleCnt="0"/>
      <dgm:spPr/>
    </dgm:pt>
    <dgm:pt modelId="{A029A220-EB34-468F-A2B7-83E0B5662AE3}" type="pres">
      <dgm:prSet presAssocID="{56DE7F8E-729F-4F07-9F93-B57681367700}" presName="Name10" presStyleLbl="parChTrans1D2" presStyleIdx="0" presStyleCnt="2"/>
      <dgm:spPr/>
      <dgm:t>
        <a:bodyPr/>
        <a:lstStyle/>
        <a:p>
          <a:endParaRPr lang="tr-TR"/>
        </a:p>
      </dgm:t>
    </dgm:pt>
    <dgm:pt modelId="{3CD310C7-06DC-4914-99D2-1453902E903B}" type="pres">
      <dgm:prSet presAssocID="{F80CC234-074E-4A20-94AC-870DFCCC33E4}" presName="hierRoot2" presStyleCnt="0"/>
      <dgm:spPr/>
    </dgm:pt>
    <dgm:pt modelId="{503CED23-14DC-4536-A30E-D3E0F00DC76A}" type="pres">
      <dgm:prSet presAssocID="{F80CC234-074E-4A20-94AC-870DFCCC33E4}" presName="composite2" presStyleCnt="0"/>
      <dgm:spPr/>
    </dgm:pt>
    <dgm:pt modelId="{6E67549E-E0BF-4119-A655-600C8A427F3D}" type="pres">
      <dgm:prSet presAssocID="{F80CC234-074E-4A20-94AC-870DFCCC33E4}" presName="background2" presStyleLbl="node2" presStyleIdx="0" presStyleCnt="2"/>
      <dgm:spPr/>
    </dgm:pt>
    <dgm:pt modelId="{EE2A06EA-DEA5-4175-BC8D-3B8DD8AEC08C}" type="pres">
      <dgm:prSet presAssocID="{F80CC234-074E-4A20-94AC-870DFCCC33E4}" presName="text2" presStyleLbl="fgAcc2" presStyleIdx="0" presStyleCnt="2">
        <dgm:presLayoutVars>
          <dgm:chPref val="3"/>
        </dgm:presLayoutVars>
      </dgm:prSet>
      <dgm:spPr/>
      <dgm:t>
        <a:bodyPr/>
        <a:lstStyle/>
        <a:p>
          <a:endParaRPr lang="tr-TR"/>
        </a:p>
      </dgm:t>
    </dgm:pt>
    <dgm:pt modelId="{EACD5EC8-CF65-4D26-B1AD-BBC8F53D0063}" type="pres">
      <dgm:prSet presAssocID="{F80CC234-074E-4A20-94AC-870DFCCC33E4}" presName="hierChild3" presStyleCnt="0"/>
      <dgm:spPr/>
    </dgm:pt>
    <dgm:pt modelId="{EFD2CB93-5CA2-4029-886E-79A3581B4C3B}" type="pres">
      <dgm:prSet presAssocID="{B84CDD79-559C-4F5A-975F-117D389FE667}" presName="Name17" presStyleLbl="parChTrans1D3" presStyleIdx="0" presStyleCnt="3"/>
      <dgm:spPr/>
      <dgm:t>
        <a:bodyPr/>
        <a:lstStyle/>
        <a:p>
          <a:endParaRPr lang="tr-TR"/>
        </a:p>
      </dgm:t>
    </dgm:pt>
    <dgm:pt modelId="{47DD030E-1AE5-4595-BA15-6D2AA1ECC19A}" type="pres">
      <dgm:prSet presAssocID="{5C63C4B8-D66A-4183-82EE-3DA3C52E7EA3}" presName="hierRoot3" presStyleCnt="0"/>
      <dgm:spPr/>
    </dgm:pt>
    <dgm:pt modelId="{FAE4C77C-CED7-4973-A84A-8466BE4E2C3E}" type="pres">
      <dgm:prSet presAssocID="{5C63C4B8-D66A-4183-82EE-3DA3C52E7EA3}" presName="composite3" presStyleCnt="0"/>
      <dgm:spPr/>
    </dgm:pt>
    <dgm:pt modelId="{9A9781A2-1B1A-4328-9920-0A5F1A02732A}" type="pres">
      <dgm:prSet presAssocID="{5C63C4B8-D66A-4183-82EE-3DA3C52E7EA3}" presName="background3" presStyleLbl="node3" presStyleIdx="0" presStyleCnt="3"/>
      <dgm:spPr/>
    </dgm:pt>
    <dgm:pt modelId="{C56F118D-E426-4DDD-B0D4-049D60077C03}" type="pres">
      <dgm:prSet presAssocID="{5C63C4B8-D66A-4183-82EE-3DA3C52E7EA3}" presName="text3" presStyleLbl="fgAcc3" presStyleIdx="0" presStyleCnt="3">
        <dgm:presLayoutVars>
          <dgm:chPref val="3"/>
        </dgm:presLayoutVars>
      </dgm:prSet>
      <dgm:spPr/>
      <dgm:t>
        <a:bodyPr/>
        <a:lstStyle/>
        <a:p>
          <a:endParaRPr lang="tr-TR"/>
        </a:p>
      </dgm:t>
    </dgm:pt>
    <dgm:pt modelId="{0A137FA6-D6E3-4B88-B50A-0917EC431EF2}" type="pres">
      <dgm:prSet presAssocID="{5C63C4B8-D66A-4183-82EE-3DA3C52E7EA3}" presName="hierChild4" presStyleCnt="0"/>
      <dgm:spPr/>
    </dgm:pt>
    <dgm:pt modelId="{DF965D66-3CDD-4855-8842-88378FC22568}" type="pres">
      <dgm:prSet presAssocID="{DAC6DE03-746E-436A-A387-E9772C697CBD}" presName="Name17" presStyleLbl="parChTrans1D3" presStyleIdx="1" presStyleCnt="3"/>
      <dgm:spPr/>
      <dgm:t>
        <a:bodyPr/>
        <a:lstStyle/>
        <a:p>
          <a:endParaRPr lang="tr-TR"/>
        </a:p>
      </dgm:t>
    </dgm:pt>
    <dgm:pt modelId="{59B43D6F-F226-4BF3-B9E0-B1CD67CCB17F}" type="pres">
      <dgm:prSet presAssocID="{20055FE3-BBB9-4FD4-9C4E-E22DE62821A5}" presName="hierRoot3" presStyleCnt="0"/>
      <dgm:spPr/>
    </dgm:pt>
    <dgm:pt modelId="{F10B016D-BAF3-4304-BD8E-17B855C458E8}" type="pres">
      <dgm:prSet presAssocID="{20055FE3-BBB9-4FD4-9C4E-E22DE62821A5}" presName="composite3" presStyleCnt="0"/>
      <dgm:spPr/>
    </dgm:pt>
    <dgm:pt modelId="{1077E660-C58C-4414-BC2D-604111CE8557}" type="pres">
      <dgm:prSet presAssocID="{20055FE3-BBB9-4FD4-9C4E-E22DE62821A5}" presName="background3" presStyleLbl="node3" presStyleIdx="1" presStyleCnt="3"/>
      <dgm:spPr/>
    </dgm:pt>
    <dgm:pt modelId="{EECD019D-A9DA-4C6B-B82D-6825EEAF1580}" type="pres">
      <dgm:prSet presAssocID="{20055FE3-BBB9-4FD4-9C4E-E22DE62821A5}" presName="text3" presStyleLbl="fgAcc3" presStyleIdx="1" presStyleCnt="3">
        <dgm:presLayoutVars>
          <dgm:chPref val="3"/>
        </dgm:presLayoutVars>
      </dgm:prSet>
      <dgm:spPr/>
      <dgm:t>
        <a:bodyPr/>
        <a:lstStyle/>
        <a:p>
          <a:endParaRPr lang="tr-TR"/>
        </a:p>
      </dgm:t>
    </dgm:pt>
    <dgm:pt modelId="{6D7EF86A-5B6D-4A38-9220-38F31DF11702}" type="pres">
      <dgm:prSet presAssocID="{20055FE3-BBB9-4FD4-9C4E-E22DE62821A5}" presName="hierChild4" presStyleCnt="0"/>
      <dgm:spPr/>
    </dgm:pt>
    <dgm:pt modelId="{4849FF45-E51E-41BF-BBC5-D07B73C8527F}" type="pres">
      <dgm:prSet presAssocID="{AE22B148-1FCC-4735-B274-006110EA1D29}" presName="Name17" presStyleLbl="parChTrans1D3" presStyleIdx="2" presStyleCnt="3"/>
      <dgm:spPr/>
      <dgm:t>
        <a:bodyPr/>
        <a:lstStyle/>
        <a:p>
          <a:endParaRPr lang="tr-TR"/>
        </a:p>
      </dgm:t>
    </dgm:pt>
    <dgm:pt modelId="{F103F26D-530E-4A47-9E9F-E6DB7633D014}" type="pres">
      <dgm:prSet presAssocID="{F8F969EF-FFF2-484F-8910-B1AB83D2AAF8}" presName="hierRoot3" presStyleCnt="0"/>
      <dgm:spPr/>
    </dgm:pt>
    <dgm:pt modelId="{965A3640-4767-43FA-970B-53B79F5FA56A}" type="pres">
      <dgm:prSet presAssocID="{F8F969EF-FFF2-484F-8910-B1AB83D2AAF8}" presName="composite3" presStyleCnt="0"/>
      <dgm:spPr/>
    </dgm:pt>
    <dgm:pt modelId="{410B60B8-ED05-490F-8280-C319E041F250}" type="pres">
      <dgm:prSet presAssocID="{F8F969EF-FFF2-484F-8910-B1AB83D2AAF8}" presName="background3" presStyleLbl="node3" presStyleIdx="2" presStyleCnt="3"/>
      <dgm:spPr/>
    </dgm:pt>
    <dgm:pt modelId="{BBD2FDDB-555A-40FB-AB5D-0830327E3AB6}" type="pres">
      <dgm:prSet presAssocID="{F8F969EF-FFF2-484F-8910-B1AB83D2AAF8}" presName="text3" presStyleLbl="fgAcc3" presStyleIdx="2" presStyleCnt="3">
        <dgm:presLayoutVars>
          <dgm:chPref val="3"/>
        </dgm:presLayoutVars>
      </dgm:prSet>
      <dgm:spPr/>
      <dgm:t>
        <a:bodyPr/>
        <a:lstStyle/>
        <a:p>
          <a:endParaRPr lang="tr-TR"/>
        </a:p>
      </dgm:t>
    </dgm:pt>
    <dgm:pt modelId="{758CEEDB-2395-42EA-877E-4C448FDF064A}" type="pres">
      <dgm:prSet presAssocID="{F8F969EF-FFF2-484F-8910-B1AB83D2AAF8}" presName="hierChild4" presStyleCnt="0"/>
      <dgm:spPr/>
    </dgm:pt>
    <dgm:pt modelId="{D51AC85F-BFA5-46DE-AEB6-D3A3B0C5B18D}" type="pres">
      <dgm:prSet presAssocID="{8634FEC1-236B-4235-8632-A1734DB5E8EB}" presName="Name10" presStyleLbl="parChTrans1D2" presStyleIdx="1" presStyleCnt="2"/>
      <dgm:spPr/>
      <dgm:t>
        <a:bodyPr/>
        <a:lstStyle/>
        <a:p>
          <a:endParaRPr lang="tr-TR"/>
        </a:p>
      </dgm:t>
    </dgm:pt>
    <dgm:pt modelId="{C7584489-21A3-4053-95F1-1F6AA666FC24}" type="pres">
      <dgm:prSet presAssocID="{0AF2E660-8D8D-4945-9B9E-126A50E8EB0B}" presName="hierRoot2" presStyleCnt="0"/>
      <dgm:spPr/>
    </dgm:pt>
    <dgm:pt modelId="{B4F7C313-1841-4BCF-AF1A-9A015BCBF1EE}" type="pres">
      <dgm:prSet presAssocID="{0AF2E660-8D8D-4945-9B9E-126A50E8EB0B}" presName="composite2" presStyleCnt="0"/>
      <dgm:spPr/>
    </dgm:pt>
    <dgm:pt modelId="{41AF8AF0-A346-4A59-AF08-F27B7F57C283}" type="pres">
      <dgm:prSet presAssocID="{0AF2E660-8D8D-4945-9B9E-126A50E8EB0B}" presName="background2" presStyleLbl="node2" presStyleIdx="1" presStyleCnt="2"/>
      <dgm:spPr/>
    </dgm:pt>
    <dgm:pt modelId="{FCEE1B22-C0B8-4470-BE86-8AAA2EF85590}" type="pres">
      <dgm:prSet presAssocID="{0AF2E660-8D8D-4945-9B9E-126A50E8EB0B}" presName="text2" presStyleLbl="fgAcc2" presStyleIdx="1" presStyleCnt="2">
        <dgm:presLayoutVars>
          <dgm:chPref val="3"/>
        </dgm:presLayoutVars>
      </dgm:prSet>
      <dgm:spPr/>
      <dgm:t>
        <a:bodyPr/>
        <a:lstStyle/>
        <a:p>
          <a:endParaRPr lang="tr-TR"/>
        </a:p>
      </dgm:t>
    </dgm:pt>
    <dgm:pt modelId="{B5475C35-9C87-4F31-84FF-E8FA310104E2}" type="pres">
      <dgm:prSet presAssocID="{0AF2E660-8D8D-4945-9B9E-126A50E8EB0B}" presName="hierChild3" presStyleCnt="0"/>
      <dgm:spPr/>
    </dgm:pt>
  </dgm:ptLst>
  <dgm:cxnLst>
    <dgm:cxn modelId="{83CB5618-1142-4780-9DD1-407E582A85E6}" type="presOf" srcId="{8634FEC1-236B-4235-8632-A1734DB5E8EB}" destId="{D51AC85F-BFA5-46DE-AEB6-D3A3B0C5B18D}" srcOrd="0" destOrd="0" presId="urn:microsoft.com/office/officeart/2005/8/layout/hierarchy1"/>
    <dgm:cxn modelId="{58F7C79B-5E13-4863-854E-6D2D770E446A}" type="presOf" srcId="{B84CDD79-559C-4F5A-975F-117D389FE667}" destId="{EFD2CB93-5CA2-4029-886E-79A3581B4C3B}" srcOrd="0" destOrd="0" presId="urn:microsoft.com/office/officeart/2005/8/layout/hierarchy1"/>
    <dgm:cxn modelId="{11DA844C-9349-4E24-ABDE-5B0B0DFBBFDB}" srcId="{1451D171-1804-453B-B625-E9D920F1F84F}" destId="{F80CC234-074E-4A20-94AC-870DFCCC33E4}" srcOrd="0" destOrd="0" parTransId="{56DE7F8E-729F-4F07-9F93-B57681367700}" sibTransId="{21F32CF1-945E-493C-9042-DBB555AC51A3}"/>
    <dgm:cxn modelId="{E8C3B038-8FA2-42F1-AA4B-90D97DF21D88}" type="presOf" srcId="{AE22B148-1FCC-4735-B274-006110EA1D29}" destId="{4849FF45-E51E-41BF-BBC5-D07B73C8527F}" srcOrd="0" destOrd="0" presId="urn:microsoft.com/office/officeart/2005/8/layout/hierarchy1"/>
    <dgm:cxn modelId="{915CFCA1-BB40-4C05-BB2B-67481E1FFD40}" type="presOf" srcId="{DAC6DE03-746E-436A-A387-E9772C697CBD}" destId="{DF965D66-3CDD-4855-8842-88378FC22568}" srcOrd="0" destOrd="0" presId="urn:microsoft.com/office/officeart/2005/8/layout/hierarchy1"/>
    <dgm:cxn modelId="{FD7A7147-76B4-49B2-BBD4-2FD69DB33325}" srcId="{1451D171-1804-453B-B625-E9D920F1F84F}" destId="{0AF2E660-8D8D-4945-9B9E-126A50E8EB0B}" srcOrd="1" destOrd="0" parTransId="{8634FEC1-236B-4235-8632-A1734DB5E8EB}" sibTransId="{DB2A985D-E82E-4268-A8B3-C41683941C70}"/>
    <dgm:cxn modelId="{A7F30B01-E0D4-4F41-9377-57FF0C7F41B6}" srcId="{F80CC234-074E-4A20-94AC-870DFCCC33E4}" destId="{5C63C4B8-D66A-4183-82EE-3DA3C52E7EA3}" srcOrd="0" destOrd="0" parTransId="{B84CDD79-559C-4F5A-975F-117D389FE667}" sibTransId="{2CFAA753-B665-4F98-804D-5ACC23B98D74}"/>
    <dgm:cxn modelId="{B0FDE4CE-B565-442F-9CA5-358649013155}" type="presOf" srcId="{F8F969EF-FFF2-484F-8910-B1AB83D2AAF8}" destId="{BBD2FDDB-555A-40FB-AB5D-0830327E3AB6}" srcOrd="0" destOrd="0" presId="urn:microsoft.com/office/officeart/2005/8/layout/hierarchy1"/>
    <dgm:cxn modelId="{D25CC7B5-8F56-4936-8388-4227B8A936FD}" type="presOf" srcId="{5C63C4B8-D66A-4183-82EE-3DA3C52E7EA3}" destId="{C56F118D-E426-4DDD-B0D4-049D60077C03}" srcOrd="0" destOrd="0" presId="urn:microsoft.com/office/officeart/2005/8/layout/hierarchy1"/>
    <dgm:cxn modelId="{BD0AD2B3-7C29-48D0-BAD8-A10B6F9BF7B9}" srcId="{F80CC234-074E-4A20-94AC-870DFCCC33E4}" destId="{F8F969EF-FFF2-484F-8910-B1AB83D2AAF8}" srcOrd="2" destOrd="0" parTransId="{AE22B148-1FCC-4735-B274-006110EA1D29}" sibTransId="{C71EB7FC-9A44-46FC-9F09-6A44DB7280BE}"/>
    <dgm:cxn modelId="{645AA47F-9D68-4183-8CD1-01DEF54E7673}" srcId="{5ECF0D74-D2C4-4828-A570-3DEDE965CE89}" destId="{1451D171-1804-453B-B625-E9D920F1F84F}" srcOrd="0" destOrd="0" parTransId="{D6DAD4FE-44BD-4181-9F10-BF62D409DDB2}" sibTransId="{240A88B4-4E78-4B92-B06E-047AF58F7E1E}"/>
    <dgm:cxn modelId="{0934642E-4D1C-4066-93FB-AC7F581F5172}" srcId="{F80CC234-074E-4A20-94AC-870DFCCC33E4}" destId="{20055FE3-BBB9-4FD4-9C4E-E22DE62821A5}" srcOrd="1" destOrd="0" parTransId="{DAC6DE03-746E-436A-A387-E9772C697CBD}" sibTransId="{D8177324-6AC5-4BEF-A49E-D8FA651E1488}"/>
    <dgm:cxn modelId="{269489F9-0BC9-4884-8C07-B40CB12C9158}" type="presOf" srcId="{F80CC234-074E-4A20-94AC-870DFCCC33E4}" destId="{EE2A06EA-DEA5-4175-BC8D-3B8DD8AEC08C}" srcOrd="0" destOrd="0" presId="urn:microsoft.com/office/officeart/2005/8/layout/hierarchy1"/>
    <dgm:cxn modelId="{2B4E19EA-DB27-4C66-BEAD-10FD210C399B}" type="presOf" srcId="{1451D171-1804-453B-B625-E9D920F1F84F}" destId="{CFF8D745-3B6D-4FEC-959D-62F799620804}" srcOrd="0" destOrd="0" presId="urn:microsoft.com/office/officeart/2005/8/layout/hierarchy1"/>
    <dgm:cxn modelId="{B439FBAF-5EB9-4F4E-A7FE-30DAD7EB6FF4}" type="presOf" srcId="{20055FE3-BBB9-4FD4-9C4E-E22DE62821A5}" destId="{EECD019D-A9DA-4C6B-B82D-6825EEAF1580}" srcOrd="0" destOrd="0" presId="urn:microsoft.com/office/officeart/2005/8/layout/hierarchy1"/>
    <dgm:cxn modelId="{A6FA687E-A9C2-473C-8BDA-F655E9DA5F09}" type="presOf" srcId="{5ECF0D74-D2C4-4828-A570-3DEDE965CE89}" destId="{16FA615E-F1BC-4C48-8013-5F376541C012}" srcOrd="0" destOrd="0" presId="urn:microsoft.com/office/officeart/2005/8/layout/hierarchy1"/>
    <dgm:cxn modelId="{87D3E0DC-ABEA-47A0-82EB-CD56CC967446}" type="presOf" srcId="{56DE7F8E-729F-4F07-9F93-B57681367700}" destId="{A029A220-EB34-468F-A2B7-83E0B5662AE3}" srcOrd="0" destOrd="0" presId="urn:microsoft.com/office/officeart/2005/8/layout/hierarchy1"/>
    <dgm:cxn modelId="{A719B087-360B-467B-9B80-9469FC20334E}" type="presOf" srcId="{0AF2E660-8D8D-4945-9B9E-126A50E8EB0B}" destId="{FCEE1B22-C0B8-4470-BE86-8AAA2EF85590}" srcOrd="0" destOrd="0" presId="urn:microsoft.com/office/officeart/2005/8/layout/hierarchy1"/>
    <dgm:cxn modelId="{5F66B0DD-D44A-41E8-B4BB-1BC9D38226F7}" type="presParOf" srcId="{16FA615E-F1BC-4C48-8013-5F376541C012}" destId="{A3801B52-B5F1-4D97-9087-E96B6EC1E1D5}" srcOrd="0" destOrd="0" presId="urn:microsoft.com/office/officeart/2005/8/layout/hierarchy1"/>
    <dgm:cxn modelId="{F80D9493-3A8D-4A73-B003-103732485A8B}" type="presParOf" srcId="{A3801B52-B5F1-4D97-9087-E96B6EC1E1D5}" destId="{6280EFD6-1353-4160-A02D-830E1E18D932}" srcOrd="0" destOrd="0" presId="urn:microsoft.com/office/officeart/2005/8/layout/hierarchy1"/>
    <dgm:cxn modelId="{627B1920-8164-4E18-BA73-B4D8B3C25BA6}" type="presParOf" srcId="{6280EFD6-1353-4160-A02D-830E1E18D932}" destId="{774FE9B3-F199-4B3D-BDF5-C8369A90E2FE}" srcOrd="0" destOrd="0" presId="urn:microsoft.com/office/officeart/2005/8/layout/hierarchy1"/>
    <dgm:cxn modelId="{D79DFBF3-3274-40CE-9DAB-1E1FBCB29202}" type="presParOf" srcId="{6280EFD6-1353-4160-A02D-830E1E18D932}" destId="{CFF8D745-3B6D-4FEC-959D-62F799620804}" srcOrd="1" destOrd="0" presId="urn:microsoft.com/office/officeart/2005/8/layout/hierarchy1"/>
    <dgm:cxn modelId="{CD88376B-BF0D-4EA0-9FD0-6EC10B17B5A9}" type="presParOf" srcId="{A3801B52-B5F1-4D97-9087-E96B6EC1E1D5}" destId="{BBF77056-93A6-4F4A-BCB1-B810257A823F}" srcOrd="1" destOrd="0" presId="urn:microsoft.com/office/officeart/2005/8/layout/hierarchy1"/>
    <dgm:cxn modelId="{92BA8AC8-6DBA-47BA-A25C-66D94BF7815D}" type="presParOf" srcId="{BBF77056-93A6-4F4A-BCB1-B810257A823F}" destId="{A029A220-EB34-468F-A2B7-83E0B5662AE3}" srcOrd="0" destOrd="0" presId="urn:microsoft.com/office/officeart/2005/8/layout/hierarchy1"/>
    <dgm:cxn modelId="{5399BC8F-A5C5-40D7-B1CC-5AED80D27BFD}" type="presParOf" srcId="{BBF77056-93A6-4F4A-BCB1-B810257A823F}" destId="{3CD310C7-06DC-4914-99D2-1453902E903B}" srcOrd="1" destOrd="0" presId="urn:microsoft.com/office/officeart/2005/8/layout/hierarchy1"/>
    <dgm:cxn modelId="{F30B4E84-84FD-45AA-8DC9-ACD1D7BE1C30}" type="presParOf" srcId="{3CD310C7-06DC-4914-99D2-1453902E903B}" destId="{503CED23-14DC-4536-A30E-D3E0F00DC76A}" srcOrd="0" destOrd="0" presId="urn:microsoft.com/office/officeart/2005/8/layout/hierarchy1"/>
    <dgm:cxn modelId="{AF2B101F-E057-49F2-9717-4C46978B6945}" type="presParOf" srcId="{503CED23-14DC-4536-A30E-D3E0F00DC76A}" destId="{6E67549E-E0BF-4119-A655-600C8A427F3D}" srcOrd="0" destOrd="0" presId="urn:microsoft.com/office/officeart/2005/8/layout/hierarchy1"/>
    <dgm:cxn modelId="{87EE80AA-68B3-44E5-A50C-D952092D26CF}" type="presParOf" srcId="{503CED23-14DC-4536-A30E-D3E0F00DC76A}" destId="{EE2A06EA-DEA5-4175-BC8D-3B8DD8AEC08C}" srcOrd="1" destOrd="0" presId="urn:microsoft.com/office/officeart/2005/8/layout/hierarchy1"/>
    <dgm:cxn modelId="{07A936F3-DDAC-45CF-B3F8-FF7BEE3E50D4}" type="presParOf" srcId="{3CD310C7-06DC-4914-99D2-1453902E903B}" destId="{EACD5EC8-CF65-4D26-B1AD-BBC8F53D0063}" srcOrd="1" destOrd="0" presId="urn:microsoft.com/office/officeart/2005/8/layout/hierarchy1"/>
    <dgm:cxn modelId="{AB73F8EF-E2FE-41E0-AC28-741D40B6E897}" type="presParOf" srcId="{EACD5EC8-CF65-4D26-B1AD-BBC8F53D0063}" destId="{EFD2CB93-5CA2-4029-886E-79A3581B4C3B}" srcOrd="0" destOrd="0" presId="urn:microsoft.com/office/officeart/2005/8/layout/hierarchy1"/>
    <dgm:cxn modelId="{E5C1DA07-F9B1-4E27-B75F-16CAA21B550D}" type="presParOf" srcId="{EACD5EC8-CF65-4D26-B1AD-BBC8F53D0063}" destId="{47DD030E-1AE5-4595-BA15-6D2AA1ECC19A}" srcOrd="1" destOrd="0" presId="urn:microsoft.com/office/officeart/2005/8/layout/hierarchy1"/>
    <dgm:cxn modelId="{E65A86C5-7295-44F9-9EBE-D2A3D96D0958}" type="presParOf" srcId="{47DD030E-1AE5-4595-BA15-6D2AA1ECC19A}" destId="{FAE4C77C-CED7-4973-A84A-8466BE4E2C3E}" srcOrd="0" destOrd="0" presId="urn:microsoft.com/office/officeart/2005/8/layout/hierarchy1"/>
    <dgm:cxn modelId="{83952E6D-8CE7-47FF-9339-2E97F0335CAF}" type="presParOf" srcId="{FAE4C77C-CED7-4973-A84A-8466BE4E2C3E}" destId="{9A9781A2-1B1A-4328-9920-0A5F1A02732A}" srcOrd="0" destOrd="0" presId="urn:microsoft.com/office/officeart/2005/8/layout/hierarchy1"/>
    <dgm:cxn modelId="{839B245B-8D10-4689-9B73-0A4C75E76BA1}" type="presParOf" srcId="{FAE4C77C-CED7-4973-A84A-8466BE4E2C3E}" destId="{C56F118D-E426-4DDD-B0D4-049D60077C03}" srcOrd="1" destOrd="0" presId="urn:microsoft.com/office/officeart/2005/8/layout/hierarchy1"/>
    <dgm:cxn modelId="{826AFE3F-0E99-4091-99C1-E29997137467}" type="presParOf" srcId="{47DD030E-1AE5-4595-BA15-6D2AA1ECC19A}" destId="{0A137FA6-D6E3-4B88-B50A-0917EC431EF2}" srcOrd="1" destOrd="0" presId="urn:microsoft.com/office/officeart/2005/8/layout/hierarchy1"/>
    <dgm:cxn modelId="{47A22BCE-E4E4-4BC2-88B4-20B5466EC739}" type="presParOf" srcId="{EACD5EC8-CF65-4D26-B1AD-BBC8F53D0063}" destId="{DF965D66-3CDD-4855-8842-88378FC22568}" srcOrd="2" destOrd="0" presId="urn:microsoft.com/office/officeart/2005/8/layout/hierarchy1"/>
    <dgm:cxn modelId="{43F0B92B-7128-4139-8D7B-F2C34CE18523}" type="presParOf" srcId="{EACD5EC8-CF65-4D26-B1AD-BBC8F53D0063}" destId="{59B43D6F-F226-4BF3-B9E0-B1CD67CCB17F}" srcOrd="3" destOrd="0" presId="urn:microsoft.com/office/officeart/2005/8/layout/hierarchy1"/>
    <dgm:cxn modelId="{B7326CBE-A15C-46C5-971E-BCE12B4243F7}" type="presParOf" srcId="{59B43D6F-F226-4BF3-B9E0-B1CD67CCB17F}" destId="{F10B016D-BAF3-4304-BD8E-17B855C458E8}" srcOrd="0" destOrd="0" presId="urn:microsoft.com/office/officeart/2005/8/layout/hierarchy1"/>
    <dgm:cxn modelId="{63E8F5DD-F3EB-46B7-936D-B660FEF23B8E}" type="presParOf" srcId="{F10B016D-BAF3-4304-BD8E-17B855C458E8}" destId="{1077E660-C58C-4414-BC2D-604111CE8557}" srcOrd="0" destOrd="0" presId="urn:microsoft.com/office/officeart/2005/8/layout/hierarchy1"/>
    <dgm:cxn modelId="{78BAAF4A-F3DE-46A5-A2C4-877DCD80DC35}" type="presParOf" srcId="{F10B016D-BAF3-4304-BD8E-17B855C458E8}" destId="{EECD019D-A9DA-4C6B-B82D-6825EEAF1580}" srcOrd="1" destOrd="0" presId="urn:microsoft.com/office/officeart/2005/8/layout/hierarchy1"/>
    <dgm:cxn modelId="{41296262-7ADB-4D9F-A5B4-FA481C6C0AC1}" type="presParOf" srcId="{59B43D6F-F226-4BF3-B9E0-B1CD67CCB17F}" destId="{6D7EF86A-5B6D-4A38-9220-38F31DF11702}" srcOrd="1" destOrd="0" presId="urn:microsoft.com/office/officeart/2005/8/layout/hierarchy1"/>
    <dgm:cxn modelId="{63061454-82F6-40EE-B8AC-FF360081AF03}" type="presParOf" srcId="{EACD5EC8-CF65-4D26-B1AD-BBC8F53D0063}" destId="{4849FF45-E51E-41BF-BBC5-D07B73C8527F}" srcOrd="4" destOrd="0" presId="urn:microsoft.com/office/officeart/2005/8/layout/hierarchy1"/>
    <dgm:cxn modelId="{C4C466B6-27F1-4CFD-BC7B-B49088564D3A}" type="presParOf" srcId="{EACD5EC8-CF65-4D26-B1AD-BBC8F53D0063}" destId="{F103F26D-530E-4A47-9E9F-E6DB7633D014}" srcOrd="5" destOrd="0" presId="urn:microsoft.com/office/officeart/2005/8/layout/hierarchy1"/>
    <dgm:cxn modelId="{B7CF9760-9FDB-4F4E-9661-40A48F0751B2}" type="presParOf" srcId="{F103F26D-530E-4A47-9E9F-E6DB7633D014}" destId="{965A3640-4767-43FA-970B-53B79F5FA56A}" srcOrd="0" destOrd="0" presId="urn:microsoft.com/office/officeart/2005/8/layout/hierarchy1"/>
    <dgm:cxn modelId="{93ACE052-EEBA-4E31-8854-89030598B9F5}" type="presParOf" srcId="{965A3640-4767-43FA-970B-53B79F5FA56A}" destId="{410B60B8-ED05-490F-8280-C319E041F250}" srcOrd="0" destOrd="0" presId="urn:microsoft.com/office/officeart/2005/8/layout/hierarchy1"/>
    <dgm:cxn modelId="{E2A40B81-ADB0-45C7-BB81-DCAA7CBE2390}" type="presParOf" srcId="{965A3640-4767-43FA-970B-53B79F5FA56A}" destId="{BBD2FDDB-555A-40FB-AB5D-0830327E3AB6}" srcOrd="1" destOrd="0" presId="urn:microsoft.com/office/officeart/2005/8/layout/hierarchy1"/>
    <dgm:cxn modelId="{3A40F40A-72FB-41A8-A29E-3CDE6CC8A88F}" type="presParOf" srcId="{F103F26D-530E-4A47-9E9F-E6DB7633D014}" destId="{758CEEDB-2395-42EA-877E-4C448FDF064A}" srcOrd="1" destOrd="0" presId="urn:microsoft.com/office/officeart/2005/8/layout/hierarchy1"/>
    <dgm:cxn modelId="{72EF3A31-1AE8-4289-8EE8-7766B6A99017}" type="presParOf" srcId="{BBF77056-93A6-4F4A-BCB1-B810257A823F}" destId="{D51AC85F-BFA5-46DE-AEB6-D3A3B0C5B18D}" srcOrd="2" destOrd="0" presId="urn:microsoft.com/office/officeart/2005/8/layout/hierarchy1"/>
    <dgm:cxn modelId="{92B4C6AF-0C34-4AE2-89E1-4C879B76A872}" type="presParOf" srcId="{BBF77056-93A6-4F4A-BCB1-B810257A823F}" destId="{C7584489-21A3-4053-95F1-1F6AA666FC24}" srcOrd="3" destOrd="0" presId="urn:microsoft.com/office/officeart/2005/8/layout/hierarchy1"/>
    <dgm:cxn modelId="{325AAB30-12F1-4353-9393-CB438B12A74C}" type="presParOf" srcId="{C7584489-21A3-4053-95F1-1F6AA666FC24}" destId="{B4F7C313-1841-4BCF-AF1A-9A015BCBF1EE}" srcOrd="0" destOrd="0" presId="urn:microsoft.com/office/officeart/2005/8/layout/hierarchy1"/>
    <dgm:cxn modelId="{AE50AEA5-F010-493A-96EC-CBD703B46F1F}" type="presParOf" srcId="{B4F7C313-1841-4BCF-AF1A-9A015BCBF1EE}" destId="{41AF8AF0-A346-4A59-AF08-F27B7F57C283}" srcOrd="0" destOrd="0" presId="urn:microsoft.com/office/officeart/2005/8/layout/hierarchy1"/>
    <dgm:cxn modelId="{28470E52-41F6-4A1B-B89C-DC80C256212C}" type="presParOf" srcId="{B4F7C313-1841-4BCF-AF1A-9A015BCBF1EE}" destId="{FCEE1B22-C0B8-4470-BE86-8AAA2EF85590}" srcOrd="1" destOrd="0" presId="urn:microsoft.com/office/officeart/2005/8/layout/hierarchy1"/>
    <dgm:cxn modelId="{D21B2F73-DE14-48BE-8AC2-E9152B78F173}" type="presParOf" srcId="{C7584489-21A3-4053-95F1-1F6AA666FC24}" destId="{B5475C35-9C87-4F31-84FF-E8FA310104E2}"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1AC85F-BFA5-46DE-AEB6-D3A3B0C5B18D}">
      <dsp:nvSpPr>
        <dsp:cNvPr id="0" name=""/>
        <dsp:cNvSpPr/>
      </dsp:nvSpPr>
      <dsp:spPr>
        <a:xfrm>
          <a:off x="5097167" y="1340753"/>
          <a:ext cx="1290005" cy="613925"/>
        </a:xfrm>
        <a:custGeom>
          <a:avLst/>
          <a:gdLst/>
          <a:ahLst/>
          <a:cxnLst/>
          <a:rect l="0" t="0" r="0" b="0"/>
          <a:pathLst>
            <a:path>
              <a:moveTo>
                <a:pt x="0" y="0"/>
              </a:moveTo>
              <a:lnTo>
                <a:pt x="0" y="418372"/>
              </a:lnTo>
              <a:lnTo>
                <a:pt x="1290005" y="418372"/>
              </a:lnTo>
              <a:lnTo>
                <a:pt x="1290005" y="61392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849FF45-E51E-41BF-BBC5-D07B73C8527F}">
      <dsp:nvSpPr>
        <dsp:cNvPr id="0" name=""/>
        <dsp:cNvSpPr/>
      </dsp:nvSpPr>
      <dsp:spPr>
        <a:xfrm>
          <a:off x="3807162" y="3295110"/>
          <a:ext cx="2580010" cy="613925"/>
        </a:xfrm>
        <a:custGeom>
          <a:avLst/>
          <a:gdLst/>
          <a:ahLst/>
          <a:cxnLst/>
          <a:rect l="0" t="0" r="0" b="0"/>
          <a:pathLst>
            <a:path>
              <a:moveTo>
                <a:pt x="0" y="0"/>
              </a:moveTo>
              <a:lnTo>
                <a:pt x="0" y="418372"/>
              </a:lnTo>
              <a:lnTo>
                <a:pt x="2580010" y="418372"/>
              </a:lnTo>
              <a:lnTo>
                <a:pt x="2580010" y="61392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965D66-3CDD-4855-8842-88378FC22568}">
      <dsp:nvSpPr>
        <dsp:cNvPr id="0" name=""/>
        <dsp:cNvSpPr/>
      </dsp:nvSpPr>
      <dsp:spPr>
        <a:xfrm>
          <a:off x="3761442" y="3295110"/>
          <a:ext cx="91440" cy="613925"/>
        </a:xfrm>
        <a:custGeom>
          <a:avLst/>
          <a:gdLst/>
          <a:ahLst/>
          <a:cxnLst/>
          <a:rect l="0" t="0" r="0" b="0"/>
          <a:pathLst>
            <a:path>
              <a:moveTo>
                <a:pt x="45720" y="0"/>
              </a:moveTo>
              <a:lnTo>
                <a:pt x="45720" y="61392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FD2CB93-5CA2-4029-886E-79A3581B4C3B}">
      <dsp:nvSpPr>
        <dsp:cNvPr id="0" name=""/>
        <dsp:cNvSpPr/>
      </dsp:nvSpPr>
      <dsp:spPr>
        <a:xfrm>
          <a:off x="1227152" y="3295110"/>
          <a:ext cx="2580010" cy="613925"/>
        </a:xfrm>
        <a:custGeom>
          <a:avLst/>
          <a:gdLst/>
          <a:ahLst/>
          <a:cxnLst/>
          <a:rect l="0" t="0" r="0" b="0"/>
          <a:pathLst>
            <a:path>
              <a:moveTo>
                <a:pt x="2580010" y="0"/>
              </a:moveTo>
              <a:lnTo>
                <a:pt x="2580010" y="418372"/>
              </a:lnTo>
              <a:lnTo>
                <a:pt x="0" y="418372"/>
              </a:lnTo>
              <a:lnTo>
                <a:pt x="0" y="61392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029A220-EB34-468F-A2B7-83E0B5662AE3}">
      <dsp:nvSpPr>
        <dsp:cNvPr id="0" name=""/>
        <dsp:cNvSpPr/>
      </dsp:nvSpPr>
      <dsp:spPr>
        <a:xfrm>
          <a:off x="3807162" y="1340753"/>
          <a:ext cx="1290005" cy="613925"/>
        </a:xfrm>
        <a:custGeom>
          <a:avLst/>
          <a:gdLst/>
          <a:ahLst/>
          <a:cxnLst/>
          <a:rect l="0" t="0" r="0" b="0"/>
          <a:pathLst>
            <a:path>
              <a:moveTo>
                <a:pt x="1290005" y="0"/>
              </a:moveTo>
              <a:lnTo>
                <a:pt x="1290005" y="418372"/>
              </a:lnTo>
              <a:lnTo>
                <a:pt x="0" y="418372"/>
              </a:lnTo>
              <a:lnTo>
                <a:pt x="0" y="61392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74FE9B3-F199-4B3D-BDF5-C8369A90E2FE}">
      <dsp:nvSpPr>
        <dsp:cNvPr id="0" name=""/>
        <dsp:cNvSpPr/>
      </dsp:nvSpPr>
      <dsp:spPr>
        <a:xfrm>
          <a:off x="4041709" y="320"/>
          <a:ext cx="2110917" cy="134043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F8D745-3B6D-4FEC-959D-62F799620804}">
      <dsp:nvSpPr>
        <dsp:cNvPr id="0" name=""/>
        <dsp:cNvSpPr/>
      </dsp:nvSpPr>
      <dsp:spPr>
        <a:xfrm>
          <a:off x="4276255" y="223139"/>
          <a:ext cx="2110917" cy="134043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tr-TR" sz="2500" kern="1200" dirty="0" smtClean="0"/>
            <a:t>Sazan Üreten İşletmeler</a:t>
          </a:r>
          <a:endParaRPr lang="tr-TR" sz="2500" kern="1200" dirty="0"/>
        </a:p>
      </dsp:txBody>
      <dsp:txXfrm>
        <a:off x="4315515" y="262399"/>
        <a:ext cx="2032397" cy="1261912"/>
      </dsp:txXfrm>
    </dsp:sp>
    <dsp:sp modelId="{6E67549E-E0BF-4119-A655-600C8A427F3D}">
      <dsp:nvSpPr>
        <dsp:cNvPr id="0" name=""/>
        <dsp:cNvSpPr/>
      </dsp:nvSpPr>
      <dsp:spPr>
        <a:xfrm>
          <a:off x="2751704" y="1954678"/>
          <a:ext cx="2110917" cy="134043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E2A06EA-DEA5-4175-BC8D-3B8DD8AEC08C}">
      <dsp:nvSpPr>
        <dsp:cNvPr id="0" name=""/>
        <dsp:cNvSpPr/>
      </dsp:nvSpPr>
      <dsp:spPr>
        <a:xfrm>
          <a:off x="2986250" y="2177497"/>
          <a:ext cx="2110917" cy="134043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tr-TR" sz="2500" kern="1200" dirty="0" smtClean="0"/>
            <a:t>Kısmi İşletmeler</a:t>
          </a:r>
          <a:endParaRPr lang="tr-TR" sz="2500" kern="1200" dirty="0"/>
        </a:p>
      </dsp:txBody>
      <dsp:txXfrm>
        <a:off x="3025510" y="2216757"/>
        <a:ext cx="2032397" cy="1261912"/>
      </dsp:txXfrm>
    </dsp:sp>
    <dsp:sp modelId="{9A9781A2-1B1A-4328-9920-0A5F1A02732A}">
      <dsp:nvSpPr>
        <dsp:cNvPr id="0" name=""/>
        <dsp:cNvSpPr/>
      </dsp:nvSpPr>
      <dsp:spPr>
        <a:xfrm>
          <a:off x="171694" y="3909035"/>
          <a:ext cx="2110917" cy="134043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56F118D-E426-4DDD-B0D4-049D60077C03}">
      <dsp:nvSpPr>
        <dsp:cNvPr id="0" name=""/>
        <dsp:cNvSpPr/>
      </dsp:nvSpPr>
      <dsp:spPr>
        <a:xfrm>
          <a:off x="406240" y="4131854"/>
          <a:ext cx="2110917" cy="134043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tr-TR" sz="2500" kern="1200" dirty="0" smtClean="0"/>
            <a:t>Yavru Üreten İşletmeler</a:t>
          </a:r>
          <a:endParaRPr lang="tr-TR" sz="2500" kern="1200" dirty="0"/>
        </a:p>
      </dsp:txBody>
      <dsp:txXfrm>
        <a:off x="445500" y="4171114"/>
        <a:ext cx="2032397" cy="1261912"/>
      </dsp:txXfrm>
    </dsp:sp>
    <dsp:sp modelId="{1077E660-C58C-4414-BC2D-604111CE8557}">
      <dsp:nvSpPr>
        <dsp:cNvPr id="0" name=""/>
        <dsp:cNvSpPr/>
      </dsp:nvSpPr>
      <dsp:spPr>
        <a:xfrm>
          <a:off x="2751704" y="3909035"/>
          <a:ext cx="2110917" cy="134043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ECD019D-A9DA-4C6B-B82D-6825EEAF1580}">
      <dsp:nvSpPr>
        <dsp:cNvPr id="0" name=""/>
        <dsp:cNvSpPr/>
      </dsp:nvSpPr>
      <dsp:spPr>
        <a:xfrm>
          <a:off x="2986250" y="4131854"/>
          <a:ext cx="2110917" cy="134043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tr-TR" sz="2500" kern="1200" dirty="0" smtClean="0"/>
            <a:t>Besi Balığı Yetiştiren İşletmeler</a:t>
          </a:r>
          <a:endParaRPr lang="tr-TR" sz="2500" kern="1200" dirty="0"/>
        </a:p>
      </dsp:txBody>
      <dsp:txXfrm>
        <a:off x="3025510" y="4171114"/>
        <a:ext cx="2032397" cy="1261912"/>
      </dsp:txXfrm>
    </dsp:sp>
    <dsp:sp modelId="{410B60B8-ED05-490F-8280-C319E041F250}">
      <dsp:nvSpPr>
        <dsp:cNvPr id="0" name=""/>
        <dsp:cNvSpPr/>
      </dsp:nvSpPr>
      <dsp:spPr>
        <a:xfrm>
          <a:off x="5331714" y="3909035"/>
          <a:ext cx="2110917" cy="134043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BD2FDDB-555A-40FB-AB5D-0830327E3AB6}">
      <dsp:nvSpPr>
        <dsp:cNvPr id="0" name=""/>
        <dsp:cNvSpPr/>
      </dsp:nvSpPr>
      <dsp:spPr>
        <a:xfrm>
          <a:off x="5566260" y="4131854"/>
          <a:ext cx="2110917" cy="134043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tr-TR" sz="2500" kern="1200" dirty="0" smtClean="0"/>
            <a:t>Besi İşletmesi</a:t>
          </a:r>
          <a:endParaRPr lang="tr-TR" sz="2500" kern="1200" dirty="0"/>
        </a:p>
      </dsp:txBody>
      <dsp:txXfrm>
        <a:off x="5605520" y="4171114"/>
        <a:ext cx="2032397" cy="1261912"/>
      </dsp:txXfrm>
    </dsp:sp>
    <dsp:sp modelId="{41AF8AF0-A346-4A59-AF08-F27B7F57C283}">
      <dsp:nvSpPr>
        <dsp:cNvPr id="0" name=""/>
        <dsp:cNvSpPr/>
      </dsp:nvSpPr>
      <dsp:spPr>
        <a:xfrm>
          <a:off x="5331714" y="1954678"/>
          <a:ext cx="2110917" cy="134043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CEE1B22-C0B8-4470-BE86-8AAA2EF85590}">
      <dsp:nvSpPr>
        <dsp:cNvPr id="0" name=""/>
        <dsp:cNvSpPr/>
      </dsp:nvSpPr>
      <dsp:spPr>
        <a:xfrm>
          <a:off x="5566260" y="2177497"/>
          <a:ext cx="2110917" cy="134043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tr-TR" sz="2500" kern="1200" dirty="0" smtClean="0"/>
            <a:t>Tam İşletmeler</a:t>
          </a:r>
          <a:endParaRPr lang="tr-TR" sz="2500" kern="1200" dirty="0"/>
        </a:p>
      </dsp:txBody>
      <dsp:txXfrm>
        <a:off x="5605520" y="2216757"/>
        <a:ext cx="2032397" cy="126191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r-T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3A67C1A-4255-461B-A092-75B3E95F3604}" type="datetimeFigureOut">
              <a:rPr lang="tr-TR" smtClean="0"/>
              <a:pPr/>
              <a:t>15.03.2022</a:t>
            </a:fld>
            <a:endParaRPr lang="tr-T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tr-T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r-T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676B772-8DC8-425D-9D9D-6AA31B671FE8}" type="slidenum">
              <a:rPr lang="tr-TR" smtClean="0"/>
              <a:pPr/>
              <a:t>‹#›</a:t>
            </a:fld>
            <a:endParaRPr lang="tr-TR"/>
          </a:p>
        </p:txBody>
      </p:sp>
    </p:spTree>
    <p:extLst>
      <p:ext uri="{BB962C8B-B14F-4D97-AF65-F5344CB8AC3E}">
        <p14:creationId xmlns:p14="http://schemas.microsoft.com/office/powerpoint/2010/main" val="1623984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en-US" dirty="0"/>
          </a:p>
        </p:txBody>
      </p:sp>
      <p:sp>
        <p:nvSpPr>
          <p:cNvPr id="4" name="Slayt Numarası Yer Tutucusu 3"/>
          <p:cNvSpPr>
            <a:spLocks noGrp="1"/>
          </p:cNvSpPr>
          <p:nvPr>
            <p:ph type="sldNum" sz="quarter" idx="10"/>
          </p:nvPr>
        </p:nvSpPr>
        <p:spPr/>
        <p:txBody>
          <a:bodyPr/>
          <a:lstStyle/>
          <a:p>
            <a:fld id="{8676B772-8DC8-425D-9D9D-6AA31B671FE8}" type="slidenum">
              <a:rPr lang="tr-TR" smtClean="0"/>
              <a:pPr/>
              <a:t>11</a:t>
            </a:fld>
            <a:endParaRPr lang="tr-TR"/>
          </a:p>
        </p:txBody>
      </p:sp>
    </p:spTree>
    <p:extLst>
      <p:ext uri="{BB962C8B-B14F-4D97-AF65-F5344CB8AC3E}">
        <p14:creationId xmlns:p14="http://schemas.microsoft.com/office/powerpoint/2010/main" val="32624985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Başlık 1"/>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Alt Başlık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Veri Yer Tutucusu 3"/>
          <p:cNvSpPr>
            <a:spLocks noGrp="1"/>
          </p:cNvSpPr>
          <p:nvPr>
            <p:ph type="dt" sz="half" idx="10"/>
          </p:nvPr>
        </p:nvSpPr>
        <p:spPr/>
        <p:txBody>
          <a:bodyPr/>
          <a:lstStyle/>
          <a:p>
            <a:fld id="{4497BE13-B099-4A58-A6FD-3D88F10A90D2}" type="datetime1">
              <a:rPr lang="tr-TR" smtClean="0"/>
              <a:pPr/>
              <a:t>15.03.2022</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B3309888-A9A8-4577-B48D-E6903738C834}" type="slidenum">
              <a:rPr lang="tr-TR" smtClean="0"/>
              <a:pPr/>
              <a:t>‹#›</a:t>
            </a:fld>
            <a:endParaRPr lang="tr-TR"/>
          </a:p>
        </p:txBody>
      </p:sp>
    </p:spTree>
    <p:extLst>
      <p:ext uri="{BB962C8B-B14F-4D97-AF65-F5344CB8AC3E}">
        <p14:creationId xmlns:p14="http://schemas.microsoft.com/office/powerpoint/2010/main" val="1489777871"/>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tr-TR"/>
          </a:p>
        </p:txBody>
      </p:sp>
      <p:sp>
        <p:nvSpPr>
          <p:cNvPr id="3" name="Dikey Metin Yer Tutucusu 2"/>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4497BE13-B099-4A58-A6FD-3D88F10A90D2}" type="datetime1">
              <a:rPr lang="tr-TR" smtClean="0"/>
              <a:pPr/>
              <a:t>15.03.2022</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B3309888-A9A8-4577-B48D-E6903738C834}" type="slidenum">
              <a:rPr lang="tr-TR" smtClean="0"/>
              <a:pPr/>
              <a:t>‹#›</a:t>
            </a:fld>
            <a:endParaRPr lang="tr-TR"/>
          </a:p>
        </p:txBody>
      </p:sp>
    </p:spTree>
    <p:extLst>
      <p:ext uri="{BB962C8B-B14F-4D97-AF65-F5344CB8AC3E}">
        <p14:creationId xmlns:p14="http://schemas.microsoft.com/office/powerpoint/2010/main" val="634809689"/>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Dikey Metin Yer Tutucusu 2"/>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4497BE13-B099-4A58-A6FD-3D88F10A90D2}" type="datetime1">
              <a:rPr lang="tr-TR" smtClean="0"/>
              <a:pPr/>
              <a:t>15.03.2022</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B3309888-A9A8-4577-B48D-E6903738C834}" type="slidenum">
              <a:rPr lang="tr-TR" smtClean="0"/>
              <a:pPr/>
              <a:t>‹#›</a:t>
            </a:fld>
            <a:endParaRPr lang="tr-TR"/>
          </a:p>
        </p:txBody>
      </p:sp>
    </p:spTree>
    <p:extLst>
      <p:ext uri="{BB962C8B-B14F-4D97-AF65-F5344CB8AC3E}">
        <p14:creationId xmlns:p14="http://schemas.microsoft.com/office/powerpoint/2010/main" val="2856093724"/>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tr-TR"/>
          </a:p>
        </p:txBody>
      </p:sp>
      <p:sp>
        <p:nvSpPr>
          <p:cNvPr id="3" name="İçerik Yer Tutucusu 2"/>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4497BE13-B099-4A58-A6FD-3D88F10A90D2}" type="datetime1">
              <a:rPr lang="tr-TR" smtClean="0"/>
              <a:pPr/>
              <a:t>15.03.2022</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B3309888-A9A8-4577-B48D-E6903738C834}" type="slidenum">
              <a:rPr lang="tr-TR" smtClean="0"/>
              <a:pPr/>
              <a:t>‹#›</a:t>
            </a:fld>
            <a:endParaRPr lang="tr-TR"/>
          </a:p>
        </p:txBody>
      </p:sp>
    </p:spTree>
    <p:extLst>
      <p:ext uri="{BB962C8B-B14F-4D97-AF65-F5344CB8AC3E}">
        <p14:creationId xmlns:p14="http://schemas.microsoft.com/office/powerpoint/2010/main" val="693265768"/>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Başlık 1"/>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Metin Yer Tutucus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Veri Yer Tutucusu 3"/>
          <p:cNvSpPr>
            <a:spLocks noGrp="1"/>
          </p:cNvSpPr>
          <p:nvPr>
            <p:ph type="dt" sz="half" idx="10"/>
          </p:nvPr>
        </p:nvSpPr>
        <p:spPr/>
        <p:txBody>
          <a:bodyPr/>
          <a:lstStyle/>
          <a:p>
            <a:fld id="{4497BE13-B099-4A58-A6FD-3D88F10A90D2}" type="datetime1">
              <a:rPr lang="tr-TR" smtClean="0"/>
              <a:pPr/>
              <a:t>15.03.2022</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B3309888-A9A8-4577-B48D-E6903738C834}" type="slidenum">
              <a:rPr lang="tr-TR" smtClean="0"/>
              <a:pPr/>
              <a:t>‹#›</a:t>
            </a:fld>
            <a:endParaRPr lang="tr-TR"/>
          </a:p>
        </p:txBody>
      </p:sp>
    </p:spTree>
    <p:extLst>
      <p:ext uri="{BB962C8B-B14F-4D97-AF65-F5344CB8AC3E}">
        <p14:creationId xmlns:p14="http://schemas.microsoft.com/office/powerpoint/2010/main" val="3866504858"/>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tr-TR"/>
          </a:p>
        </p:txBody>
      </p:sp>
      <p:sp>
        <p:nvSpPr>
          <p:cNvPr id="3" name="İçerik Yer Tutucus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İçerik Yer Tutucus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Veri Yer Tutucusu 4"/>
          <p:cNvSpPr>
            <a:spLocks noGrp="1"/>
          </p:cNvSpPr>
          <p:nvPr>
            <p:ph type="dt" sz="half" idx="10"/>
          </p:nvPr>
        </p:nvSpPr>
        <p:spPr/>
        <p:txBody>
          <a:bodyPr/>
          <a:lstStyle/>
          <a:p>
            <a:fld id="{4497BE13-B099-4A58-A6FD-3D88F10A90D2}" type="datetime1">
              <a:rPr lang="tr-TR" smtClean="0"/>
              <a:pPr/>
              <a:t>15.03.2022</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B3309888-A9A8-4577-B48D-E6903738C834}" type="slidenum">
              <a:rPr lang="tr-TR" smtClean="0"/>
              <a:pPr/>
              <a:t>‹#›</a:t>
            </a:fld>
            <a:endParaRPr lang="tr-TR"/>
          </a:p>
        </p:txBody>
      </p:sp>
    </p:spTree>
    <p:extLst>
      <p:ext uri="{BB962C8B-B14F-4D97-AF65-F5344CB8AC3E}">
        <p14:creationId xmlns:p14="http://schemas.microsoft.com/office/powerpoint/2010/main" val="1022118622"/>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lvl1pPr>
              <a:defRPr/>
            </a:lvl1pPr>
          </a:lstStyle>
          <a:p>
            <a:r>
              <a:rPr lang="tr-TR" smtClean="0"/>
              <a:t>Asıl başlık stili için tıklatın</a:t>
            </a:r>
            <a:endParaRPr lang="tr-TR"/>
          </a:p>
        </p:txBody>
      </p:sp>
      <p:sp>
        <p:nvSpPr>
          <p:cNvPr id="3" name="Metin Yer Tutucus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İçerik Yer Tutucus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Metin Yer Tutucus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İçerik Yer Tutucus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Veri Yer Tutucusu 6"/>
          <p:cNvSpPr>
            <a:spLocks noGrp="1"/>
          </p:cNvSpPr>
          <p:nvPr>
            <p:ph type="dt" sz="half" idx="10"/>
          </p:nvPr>
        </p:nvSpPr>
        <p:spPr/>
        <p:txBody>
          <a:bodyPr/>
          <a:lstStyle/>
          <a:p>
            <a:fld id="{4497BE13-B099-4A58-A6FD-3D88F10A90D2}" type="datetime1">
              <a:rPr lang="tr-TR" smtClean="0"/>
              <a:pPr/>
              <a:t>15.03.2022</a:t>
            </a:fld>
            <a:endParaRPr lang="tr-TR"/>
          </a:p>
        </p:txBody>
      </p:sp>
      <p:sp>
        <p:nvSpPr>
          <p:cNvPr id="8" name="Altbilgi Yer Tutucusu 7"/>
          <p:cNvSpPr>
            <a:spLocks noGrp="1"/>
          </p:cNvSpPr>
          <p:nvPr>
            <p:ph type="ftr" sz="quarter" idx="11"/>
          </p:nvPr>
        </p:nvSpPr>
        <p:spPr/>
        <p:txBody>
          <a:bodyPr/>
          <a:lstStyle/>
          <a:p>
            <a:endParaRPr lang="tr-TR"/>
          </a:p>
        </p:txBody>
      </p:sp>
      <p:sp>
        <p:nvSpPr>
          <p:cNvPr id="9" name="Slayt Numarası Yer Tutucusu 8"/>
          <p:cNvSpPr>
            <a:spLocks noGrp="1"/>
          </p:cNvSpPr>
          <p:nvPr>
            <p:ph type="sldNum" sz="quarter" idx="12"/>
          </p:nvPr>
        </p:nvSpPr>
        <p:spPr/>
        <p:txBody>
          <a:bodyPr/>
          <a:lstStyle/>
          <a:p>
            <a:fld id="{B3309888-A9A8-4577-B48D-E6903738C834}" type="slidenum">
              <a:rPr lang="tr-TR" smtClean="0"/>
              <a:pPr/>
              <a:t>‹#›</a:t>
            </a:fld>
            <a:endParaRPr lang="tr-TR"/>
          </a:p>
        </p:txBody>
      </p:sp>
    </p:spTree>
    <p:extLst>
      <p:ext uri="{BB962C8B-B14F-4D97-AF65-F5344CB8AC3E}">
        <p14:creationId xmlns:p14="http://schemas.microsoft.com/office/powerpoint/2010/main" val="371651738"/>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tr-TR"/>
          </a:p>
        </p:txBody>
      </p:sp>
      <p:sp>
        <p:nvSpPr>
          <p:cNvPr id="3" name="Veri Yer Tutucusu 2"/>
          <p:cNvSpPr>
            <a:spLocks noGrp="1"/>
          </p:cNvSpPr>
          <p:nvPr>
            <p:ph type="dt" sz="half" idx="10"/>
          </p:nvPr>
        </p:nvSpPr>
        <p:spPr/>
        <p:txBody>
          <a:bodyPr/>
          <a:lstStyle/>
          <a:p>
            <a:fld id="{4497BE13-B099-4A58-A6FD-3D88F10A90D2}" type="datetime1">
              <a:rPr lang="tr-TR" smtClean="0"/>
              <a:pPr/>
              <a:t>15.03.2022</a:t>
            </a:fld>
            <a:endParaRPr lang="tr-TR"/>
          </a:p>
        </p:txBody>
      </p:sp>
      <p:sp>
        <p:nvSpPr>
          <p:cNvPr id="4" name="Altbilgi Yer Tutucusu 3"/>
          <p:cNvSpPr>
            <a:spLocks noGrp="1"/>
          </p:cNvSpPr>
          <p:nvPr>
            <p:ph type="ftr" sz="quarter" idx="11"/>
          </p:nvPr>
        </p:nvSpPr>
        <p:spPr/>
        <p:txBody>
          <a:bodyPr/>
          <a:lstStyle/>
          <a:p>
            <a:endParaRPr lang="tr-TR"/>
          </a:p>
        </p:txBody>
      </p:sp>
      <p:sp>
        <p:nvSpPr>
          <p:cNvPr id="5" name="Slayt Numarası Yer Tutucusu 4"/>
          <p:cNvSpPr>
            <a:spLocks noGrp="1"/>
          </p:cNvSpPr>
          <p:nvPr>
            <p:ph type="sldNum" sz="quarter" idx="12"/>
          </p:nvPr>
        </p:nvSpPr>
        <p:spPr/>
        <p:txBody>
          <a:bodyPr/>
          <a:lstStyle/>
          <a:p>
            <a:fld id="{B3309888-A9A8-4577-B48D-E6903738C834}" type="slidenum">
              <a:rPr lang="tr-TR" smtClean="0"/>
              <a:pPr/>
              <a:t>‹#›</a:t>
            </a:fld>
            <a:endParaRPr lang="tr-TR"/>
          </a:p>
        </p:txBody>
      </p:sp>
    </p:spTree>
    <p:extLst>
      <p:ext uri="{BB962C8B-B14F-4D97-AF65-F5344CB8AC3E}">
        <p14:creationId xmlns:p14="http://schemas.microsoft.com/office/powerpoint/2010/main" val="1893377465"/>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Veri Yer Tutucusu 1"/>
          <p:cNvSpPr>
            <a:spLocks noGrp="1"/>
          </p:cNvSpPr>
          <p:nvPr>
            <p:ph type="dt" sz="half" idx="10"/>
          </p:nvPr>
        </p:nvSpPr>
        <p:spPr/>
        <p:txBody>
          <a:bodyPr/>
          <a:lstStyle/>
          <a:p>
            <a:fld id="{4497BE13-B099-4A58-A6FD-3D88F10A90D2}" type="datetime1">
              <a:rPr lang="tr-TR" smtClean="0"/>
              <a:pPr/>
              <a:t>15.03.2022</a:t>
            </a:fld>
            <a:endParaRPr lang="tr-TR"/>
          </a:p>
        </p:txBody>
      </p:sp>
      <p:sp>
        <p:nvSpPr>
          <p:cNvPr id="3" name="Altbilgi Yer Tutucusu 2"/>
          <p:cNvSpPr>
            <a:spLocks noGrp="1"/>
          </p:cNvSpPr>
          <p:nvPr>
            <p:ph type="ftr" sz="quarter" idx="11"/>
          </p:nvPr>
        </p:nvSpPr>
        <p:spPr/>
        <p:txBody>
          <a:bodyPr/>
          <a:lstStyle/>
          <a:p>
            <a:endParaRPr lang="tr-TR"/>
          </a:p>
        </p:txBody>
      </p:sp>
      <p:sp>
        <p:nvSpPr>
          <p:cNvPr id="4" name="Slayt Numarası Yer Tutucusu 3"/>
          <p:cNvSpPr>
            <a:spLocks noGrp="1"/>
          </p:cNvSpPr>
          <p:nvPr>
            <p:ph type="sldNum" sz="quarter" idx="12"/>
          </p:nvPr>
        </p:nvSpPr>
        <p:spPr/>
        <p:txBody>
          <a:bodyPr/>
          <a:lstStyle/>
          <a:p>
            <a:fld id="{B3309888-A9A8-4577-B48D-E6903738C834}" type="slidenum">
              <a:rPr lang="tr-TR" smtClean="0"/>
              <a:pPr/>
              <a:t>‹#›</a:t>
            </a:fld>
            <a:endParaRPr lang="tr-TR"/>
          </a:p>
        </p:txBody>
      </p:sp>
    </p:spTree>
    <p:extLst>
      <p:ext uri="{BB962C8B-B14F-4D97-AF65-F5344CB8AC3E}">
        <p14:creationId xmlns:p14="http://schemas.microsoft.com/office/powerpoint/2010/main" val="1285511957"/>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Başlık 1"/>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İçerik Yer Tutucus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Metin Yer Tutucus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Veri Yer Tutucusu 4"/>
          <p:cNvSpPr>
            <a:spLocks noGrp="1"/>
          </p:cNvSpPr>
          <p:nvPr>
            <p:ph type="dt" sz="half" idx="10"/>
          </p:nvPr>
        </p:nvSpPr>
        <p:spPr/>
        <p:txBody>
          <a:bodyPr/>
          <a:lstStyle/>
          <a:p>
            <a:fld id="{4497BE13-B099-4A58-A6FD-3D88F10A90D2}" type="datetime1">
              <a:rPr lang="tr-TR" smtClean="0"/>
              <a:pPr/>
              <a:t>15.03.2022</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B3309888-A9A8-4577-B48D-E6903738C834}" type="slidenum">
              <a:rPr lang="tr-TR" smtClean="0"/>
              <a:pPr/>
              <a:t>‹#›</a:t>
            </a:fld>
            <a:endParaRPr lang="tr-TR"/>
          </a:p>
        </p:txBody>
      </p:sp>
    </p:spTree>
    <p:extLst>
      <p:ext uri="{BB962C8B-B14F-4D97-AF65-F5344CB8AC3E}">
        <p14:creationId xmlns:p14="http://schemas.microsoft.com/office/powerpoint/2010/main" val="3750301734"/>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Başlık 1"/>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Resim Yer Tutucus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Metin Yer Tutucus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Veri Yer Tutucusu 4"/>
          <p:cNvSpPr>
            <a:spLocks noGrp="1"/>
          </p:cNvSpPr>
          <p:nvPr>
            <p:ph type="dt" sz="half" idx="10"/>
          </p:nvPr>
        </p:nvSpPr>
        <p:spPr/>
        <p:txBody>
          <a:bodyPr/>
          <a:lstStyle/>
          <a:p>
            <a:fld id="{4497BE13-B099-4A58-A6FD-3D88F10A90D2}" type="datetime1">
              <a:rPr lang="tr-TR" smtClean="0"/>
              <a:pPr/>
              <a:t>15.03.2022</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B3309888-A9A8-4577-B48D-E6903738C834}" type="slidenum">
              <a:rPr lang="tr-TR" smtClean="0"/>
              <a:pPr/>
              <a:t>‹#›</a:t>
            </a:fld>
            <a:endParaRPr lang="tr-TR"/>
          </a:p>
        </p:txBody>
      </p:sp>
    </p:spTree>
    <p:extLst>
      <p:ext uri="{BB962C8B-B14F-4D97-AF65-F5344CB8AC3E}">
        <p14:creationId xmlns:p14="http://schemas.microsoft.com/office/powerpoint/2010/main" val="3782703297"/>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Başlık Yer Tutucus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Metin Yer Tutucus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97BE13-B099-4A58-A6FD-3D88F10A90D2}" type="datetime1">
              <a:rPr lang="tr-TR" smtClean="0"/>
              <a:pPr/>
              <a:t>15.03.2022</a:t>
            </a:fld>
            <a:endParaRPr lang="tr-TR"/>
          </a:p>
        </p:txBody>
      </p:sp>
      <p:sp>
        <p:nvSpPr>
          <p:cNvPr id="5" name="Altbilgi Yer Tutucusu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Slayt Numarası Yer Tutucus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309888-A9A8-4577-B48D-E6903738C834}" type="slidenum">
              <a:rPr lang="tr-TR" smtClean="0"/>
              <a:pPr/>
              <a:t>‹#›</a:t>
            </a:fld>
            <a:endParaRPr lang="tr-TR"/>
          </a:p>
        </p:txBody>
      </p:sp>
    </p:spTree>
    <p:extLst>
      <p:ext uri="{BB962C8B-B14F-4D97-AF65-F5344CB8AC3E}">
        <p14:creationId xmlns:p14="http://schemas.microsoft.com/office/powerpoint/2010/main" val="483369451"/>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110.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israquarium.co.il/Fish/IsraelFish/Cyprinus%20carpio%20carpio.html" TargetMode="External"/><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gif"/><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2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tr.wikipedia.org/wiki/T%C3%BCr"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animaldiversity.ummz.umich.edu/site/resources/usfws/grasscarp.jpg/view.html" TargetMode="Externa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hyperlink" Target="http://www.israquarium.co.il/Fish/IsraelFish/Ctenopharyngodon%20idella.html" TargetMode="External"/></Relationships>
</file>

<file path=ppt/slides/_rels/slide3.xml.rels><?xml version="1.0" encoding="UTF-8" standalone="yes"?>
<Relationships xmlns="http://schemas.openxmlformats.org/package/2006/relationships"><Relationship Id="rId8" Type="http://schemas.openxmlformats.org/officeDocument/2006/relationships/hyperlink" Target="http://tr.wikipedia.org/wiki/Asya" TargetMode="External"/><Relationship Id="rId3" Type="http://schemas.openxmlformats.org/officeDocument/2006/relationships/hyperlink" Target="http://tr.wikipedia.org/wiki/Bal%C4%B1k" TargetMode="External"/><Relationship Id="rId7" Type="http://schemas.openxmlformats.org/officeDocument/2006/relationships/hyperlink" Target="http://tr.wikipedia.org/wiki/Afrika" TargetMode="External"/><Relationship Id="rId2" Type="http://schemas.openxmlformats.org/officeDocument/2006/relationships/hyperlink" Target="http://tr.wikipedia.org/wiki/Cypriniformes" TargetMode="External"/><Relationship Id="rId1" Type="http://schemas.openxmlformats.org/officeDocument/2006/relationships/slideLayout" Target="../slideLayouts/slideLayout2.xml"/><Relationship Id="rId6" Type="http://schemas.openxmlformats.org/officeDocument/2006/relationships/hyperlink" Target="http://tr.wikipedia.org/wiki/Avrupa" TargetMode="External"/><Relationship Id="rId5" Type="http://schemas.openxmlformats.org/officeDocument/2006/relationships/hyperlink" Target="http://tr.wikipedia.org/wiki/Kuzey_Amerika" TargetMode="External"/><Relationship Id="rId4" Type="http://schemas.openxmlformats.org/officeDocument/2006/relationships/hyperlink" Target="http://tr.wikipedia.org/wiki/Sazan_bal%C4%B1%C4%9F%C4%B1"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8.jpeg"/><Relationship Id="rId7" Type="http://schemas.openxmlformats.org/officeDocument/2006/relationships/hyperlink" Target="http://www.israquarium.co.il/Fish/IsraelFish/Hypophthalmichthys%20molitrix.html" TargetMode="External"/><Relationship Id="rId2" Type="http://schemas.openxmlformats.org/officeDocument/2006/relationships/hyperlink" Target="http://animaldiversity.ummz.umich.edu/site/resources/Grzimek_fish/Cypriniformes/CypriniformesA/Hypophthalmichthys_molitrix.jpg/view.html" TargetMode="External"/><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hyperlink" Target="http://upload.wikimedia.org/wikipedia/commons/e/e5/Hypophthalmichthys_molitrix.jpg"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468313" y="692150"/>
            <a:ext cx="7772400" cy="1470025"/>
          </a:xfrm>
        </p:spPr>
        <p:txBody>
          <a:bodyPr/>
          <a:lstStyle/>
          <a:p>
            <a:pPr eaLnBrk="1" hangingPunct="1"/>
            <a:r>
              <a:rPr lang="tr-TR" altLang="tr-TR" smtClean="0">
                <a:latin typeface="Algerian" panose="04020705040A02060702" pitchFamily="82" charset="0"/>
              </a:rPr>
              <a:t>İÇSU BALIKLARI YETİŞTİRİCİLİĞİ DERSİ</a:t>
            </a:r>
            <a:endParaRPr lang="en-US" altLang="tr-TR" smtClean="0">
              <a:latin typeface="Algerian" panose="04020705040A02060702" pitchFamily="82" charset="0"/>
            </a:endParaRPr>
          </a:p>
        </p:txBody>
      </p:sp>
      <p:sp>
        <p:nvSpPr>
          <p:cNvPr id="3075" name="Rectangle 3"/>
          <p:cNvSpPr>
            <a:spLocks noGrp="1" noChangeArrowheads="1"/>
          </p:cNvSpPr>
          <p:nvPr>
            <p:ph type="subTitle" idx="1"/>
          </p:nvPr>
        </p:nvSpPr>
        <p:spPr>
          <a:xfrm>
            <a:off x="0" y="4800600"/>
            <a:ext cx="9144000" cy="573088"/>
          </a:xfrm>
        </p:spPr>
        <p:txBody>
          <a:bodyPr/>
          <a:lstStyle/>
          <a:p>
            <a:pPr marL="26988" eaLnBrk="1" hangingPunct="1"/>
            <a:r>
              <a:rPr lang="tr-TR" altLang="tr-TR" sz="2800" smtClean="0">
                <a:solidFill>
                  <a:srgbClr val="FF0000"/>
                </a:solidFill>
              </a:rPr>
              <a:t>Doç. Dr. İlker Zeki KURTOĞLU</a:t>
            </a:r>
          </a:p>
        </p:txBody>
      </p:sp>
      <p:sp>
        <p:nvSpPr>
          <p:cNvPr id="3076" name="Dikdörtgen 1"/>
          <p:cNvSpPr>
            <a:spLocks noChangeArrowheads="1"/>
          </p:cNvSpPr>
          <p:nvPr/>
        </p:nvSpPr>
        <p:spPr bwMode="auto">
          <a:xfrm>
            <a:off x="0" y="6378575"/>
            <a:ext cx="9144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r>
              <a:rPr lang="tr-TR" altLang="tr-TR" dirty="0"/>
              <a:t>Recep Tayyip Erdoğan Üniversitesi, Su Ürünleri Fakültesi,               Rize, </a:t>
            </a:r>
            <a:r>
              <a:rPr lang="tr-TR" altLang="tr-TR" dirty="0" smtClean="0"/>
              <a:t>2021</a:t>
            </a:r>
            <a:endParaRPr lang="en-US" altLang="tr-TR" dirty="0"/>
          </a:p>
        </p:txBody>
      </p:sp>
      <p:sp>
        <p:nvSpPr>
          <p:cNvPr id="5" name="Dikdörtgen 4"/>
          <p:cNvSpPr/>
          <p:nvPr/>
        </p:nvSpPr>
        <p:spPr>
          <a:xfrm>
            <a:off x="0" y="3272220"/>
            <a:ext cx="9144000" cy="707886"/>
          </a:xfrm>
          <a:prstGeom prst="rect">
            <a:avLst/>
          </a:prstGeom>
          <a:noFill/>
        </p:spPr>
        <p:txBody>
          <a:bodyPr>
            <a:spAutoFit/>
          </a:bodyPr>
          <a:lstStyle/>
          <a:p>
            <a:pPr algn="ctr">
              <a:defRPr/>
            </a:pPr>
            <a:r>
              <a:rPr lang="tr-TR" altLang="tr-TR" sz="4000" b="1" dirty="0">
                <a:ln w="12700">
                  <a:solidFill>
                    <a:schemeClr val="accent5"/>
                  </a:solidFill>
                  <a:prstDash val="solid"/>
                </a:ln>
                <a:solidFill>
                  <a:schemeClr val="bg1"/>
                </a:solidFill>
              </a:rPr>
              <a:t>Konu; </a:t>
            </a:r>
            <a:r>
              <a:rPr lang="tr-TR" sz="4000" dirty="0" smtClean="0">
                <a:solidFill>
                  <a:schemeClr val="tx2">
                    <a:satMod val="130000"/>
                  </a:schemeClr>
                </a:solidFill>
              </a:rPr>
              <a:t>Sazan Balığı Yetiştiriciliği</a:t>
            </a:r>
            <a:endParaRPr lang="tr-TR" sz="4000" dirty="0"/>
          </a:p>
        </p:txBody>
      </p:sp>
    </p:spTree>
    <p:extLst>
      <p:ext uri="{BB962C8B-B14F-4D97-AF65-F5344CB8AC3E}">
        <p14:creationId xmlns:p14="http://schemas.microsoft.com/office/powerpoint/2010/main" val="3889993065"/>
      </p:ext>
    </p:ext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sim 1"/>
          <p:cNvPicPr>
            <a:picLocks noChangeAspect="1"/>
          </p:cNvPicPr>
          <p:nvPr/>
        </p:nvPicPr>
        <p:blipFill>
          <a:blip r:embed="rId2"/>
          <a:stretch>
            <a:fillRect/>
          </a:stretch>
        </p:blipFill>
        <p:spPr>
          <a:xfrm>
            <a:off x="1050131" y="857250"/>
            <a:ext cx="6427823" cy="5143500"/>
          </a:xfrm>
          <a:prstGeom prst="rect">
            <a:avLst/>
          </a:prstGeom>
        </p:spPr>
      </p:pic>
      <p:sp>
        <p:nvSpPr>
          <p:cNvPr id="3" name="Sağ Ok 2"/>
          <p:cNvSpPr/>
          <p:nvPr/>
        </p:nvSpPr>
        <p:spPr>
          <a:xfrm>
            <a:off x="332185" y="1500187"/>
            <a:ext cx="514350" cy="117872"/>
          </a:xfrm>
          <a:prstGeom prst="rightArrow">
            <a:avLst/>
          </a:prstGeom>
          <a:solidFill>
            <a:srgbClr val="35FB3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 name="Sağ Ok 3"/>
          <p:cNvSpPr/>
          <p:nvPr/>
        </p:nvSpPr>
        <p:spPr>
          <a:xfrm>
            <a:off x="332185" y="1893094"/>
            <a:ext cx="514350" cy="117872"/>
          </a:xfrm>
          <a:prstGeom prst="rightArrow">
            <a:avLst/>
          </a:prstGeom>
          <a:solidFill>
            <a:srgbClr val="FF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Sağ Ok 4"/>
          <p:cNvSpPr/>
          <p:nvPr/>
        </p:nvSpPr>
        <p:spPr>
          <a:xfrm>
            <a:off x="332185" y="2121694"/>
            <a:ext cx="514350" cy="117872"/>
          </a:xfrm>
          <a:prstGeom prst="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Sağ Ok 5"/>
          <p:cNvSpPr/>
          <p:nvPr/>
        </p:nvSpPr>
        <p:spPr>
          <a:xfrm>
            <a:off x="332185" y="2489596"/>
            <a:ext cx="514350" cy="117872"/>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Sağ Ok 6"/>
          <p:cNvSpPr/>
          <p:nvPr/>
        </p:nvSpPr>
        <p:spPr>
          <a:xfrm>
            <a:off x="332185" y="3086100"/>
            <a:ext cx="514350" cy="117872"/>
          </a:xfrm>
          <a:prstGeom prst="rightArrow">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Sağ Ok 7"/>
          <p:cNvSpPr/>
          <p:nvPr/>
        </p:nvSpPr>
        <p:spPr>
          <a:xfrm>
            <a:off x="332185" y="4764881"/>
            <a:ext cx="514350" cy="117872"/>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Sağ Ok 8"/>
          <p:cNvSpPr/>
          <p:nvPr/>
        </p:nvSpPr>
        <p:spPr>
          <a:xfrm>
            <a:off x="332185" y="3475435"/>
            <a:ext cx="514350" cy="117872"/>
          </a:xfrm>
          <a:prstGeom prst="rightArrow">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Dikdörtgen 9"/>
          <p:cNvSpPr/>
          <p:nvPr/>
        </p:nvSpPr>
        <p:spPr>
          <a:xfrm>
            <a:off x="5900245" y="5728795"/>
            <a:ext cx="520262" cy="271955"/>
          </a:xfrm>
          <a:prstGeom prst="rect">
            <a:avLst/>
          </a:prstGeom>
          <a:solidFill>
            <a:srgbClr val="FF0000">
              <a:alpha val="36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Slayt Numarası Yer Tutucusu 10"/>
          <p:cNvSpPr>
            <a:spLocks noGrp="1"/>
          </p:cNvSpPr>
          <p:nvPr>
            <p:ph type="sldNum" sz="quarter" idx="12"/>
          </p:nvPr>
        </p:nvSpPr>
        <p:spPr/>
        <p:txBody>
          <a:bodyPr/>
          <a:lstStyle/>
          <a:p>
            <a:fld id="{EF7AB4EB-6789-4C5F-BAE7-315126E9B4BC}" type="slidenum">
              <a:rPr lang="en-US" smtClean="0"/>
              <a:t>10</a:t>
            </a:fld>
            <a:endParaRPr lang="en-US"/>
          </a:p>
        </p:txBody>
      </p:sp>
    </p:spTree>
    <p:extLst>
      <p:ext uri="{BB962C8B-B14F-4D97-AF65-F5344CB8AC3E}">
        <p14:creationId xmlns:p14="http://schemas.microsoft.com/office/powerpoint/2010/main" val="3133907778"/>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6C4D9A61-2E5C-49A9-8026-190D1FEF63C5}" type="slidenum">
              <a:rPr lang="tr-TR" smtClean="0"/>
              <a:pPr>
                <a:defRPr/>
              </a:pPr>
              <a:t>100</a:t>
            </a:fld>
            <a:endParaRPr lang="tr-TR"/>
          </a:p>
        </p:txBody>
      </p:sp>
      <p:pic>
        <p:nvPicPr>
          <p:cNvPr id="33795" name="Resim 1" descr="C:\Users\TML\AppData\Local\Microsoft\Windows\Temporary Internet Files\Content.Word\far.jpeg"/>
          <p:cNvPicPr>
            <a:picLocks noChangeAspect="1" noChangeArrowheads="1"/>
          </p:cNvPicPr>
          <p:nvPr/>
        </p:nvPicPr>
        <p:blipFill>
          <a:blip r:embed="rId2" cstate="print"/>
          <a:srcRect/>
          <a:stretch>
            <a:fillRect/>
          </a:stretch>
        </p:blipFill>
        <p:spPr bwMode="auto">
          <a:xfrm>
            <a:off x="1258888" y="620713"/>
            <a:ext cx="7416800" cy="5184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2 İçerik Yer Tutucusu"/>
          <p:cNvSpPr>
            <a:spLocks noGrp="1"/>
          </p:cNvSpPr>
          <p:nvPr>
            <p:ph idx="1"/>
          </p:nvPr>
        </p:nvSpPr>
        <p:spPr>
          <a:xfrm>
            <a:off x="1428750" y="2000250"/>
            <a:ext cx="7497763" cy="1981200"/>
          </a:xfrm>
        </p:spPr>
        <p:txBody>
          <a:bodyPr/>
          <a:lstStyle/>
          <a:p>
            <a:pPr eaLnBrk="1" hangingPunct="1"/>
            <a:r>
              <a:rPr lang="tr-TR" sz="2400" smtClean="0">
                <a:latin typeface="Arial" pitchFamily="34" charset="0"/>
                <a:cs typeface="Arial" pitchFamily="34" charset="0"/>
              </a:rPr>
              <a:t>3. Çeltik tavası şeklinde havuzlar:</a:t>
            </a:r>
          </a:p>
          <a:p>
            <a:pPr lvl="1" eaLnBrk="1" hangingPunct="1"/>
            <a:r>
              <a:rPr lang="tr-TR" sz="2400" smtClean="0">
                <a:latin typeface="Arial" pitchFamily="34" charset="0"/>
                <a:cs typeface="Arial" pitchFamily="34" charset="0"/>
              </a:rPr>
              <a:t>Sel tehlikesi olmayan küçük akarsu etekleri veya derelere enine duvar (set) inşa edilerek yapılan su toplama göletine benzer havuzlardır </a:t>
            </a:r>
          </a:p>
          <a:p>
            <a:pPr eaLnBrk="1" hangingPunct="1"/>
            <a:endParaRPr lang="tr-TR" sz="240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pPr>
              <a:defRPr/>
            </a:pPr>
            <a:fld id="{6CD5F35B-1FE2-45FD-8787-81F790A45BB7}" type="slidenum">
              <a:rPr lang="tr-TR"/>
              <a:pPr>
                <a:defRPr/>
              </a:pPr>
              <a:t>101</a:t>
            </a:fld>
            <a:endParaRPr lang="tr-TR"/>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Resim 2" descr="C:\Documents and Settings\Administrator\Belgelerim\Taramalarım\2009-10 (Eki)\tara0017.jpg"/>
          <p:cNvPicPr>
            <a:picLocks noChangeAspect="1" noChangeArrowheads="1"/>
          </p:cNvPicPr>
          <p:nvPr/>
        </p:nvPicPr>
        <p:blipFill>
          <a:blip r:embed="rId2" cstate="print"/>
          <a:srcRect/>
          <a:stretch>
            <a:fillRect/>
          </a:stretch>
        </p:blipFill>
        <p:spPr bwMode="auto">
          <a:xfrm>
            <a:off x="1571625" y="642938"/>
            <a:ext cx="6715125" cy="5715000"/>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defRPr/>
            </a:pPr>
            <a:fld id="{4CA3C179-3245-434A-91C9-7D1561E6F417}" type="slidenum">
              <a:rPr lang="tr-TR"/>
              <a:pPr>
                <a:defRPr/>
              </a:pPr>
              <a:t>102</a:t>
            </a:fld>
            <a:endParaRPr lang="tr-TR"/>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pPr eaLnBrk="1" fontAlgn="auto" hangingPunct="1">
              <a:spcAft>
                <a:spcPts val="0"/>
              </a:spcAft>
              <a:defRPr/>
            </a:pPr>
            <a:r>
              <a:rPr lang="tr-TR" sz="3600" dirty="0" smtClean="0">
                <a:solidFill>
                  <a:schemeClr val="tx2">
                    <a:satMod val="130000"/>
                  </a:schemeClr>
                </a:solidFill>
                <a:latin typeface="Arial" pitchFamily="34" charset="0"/>
                <a:cs typeface="Arial" pitchFamily="34" charset="0"/>
              </a:rPr>
              <a:t>Kullanılış amacına göre havuzlar</a:t>
            </a:r>
            <a:endParaRPr lang="tr-TR" sz="3600" dirty="0">
              <a:solidFill>
                <a:schemeClr val="tx2">
                  <a:satMod val="130000"/>
                </a:schemeClr>
              </a:solidFill>
            </a:endParaRPr>
          </a:p>
        </p:txBody>
      </p:sp>
      <p:sp>
        <p:nvSpPr>
          <p:cNvPr id="36867" name="2 İçerik Yer Tutucusu"/>
          <p:cNvSpPr>
            <a:spLocks noGrp="1"/>
          </p:cNvSpPr>
          <p:nvPr>
            <p:ph idx="1"/>
          </p:nvPr>
        </p:nvSpPr>
        <p:spPr>
          <a:xfrm>
            <a:off x="1428750" y="1714500"/>
            <a:ext cx="7497763" cy="4500563"/>
          </a:xfrm>
        </p:spPr>
        <p:txBody>
          <a:bodyPr/>
          <a:lstStyle/>
          <a:p>
            <a:pPr eaLnBrk="1" hangingPunct="1"/>
            <a:r>
              <a:rPr lang="tr-TR" sz="2400" smtClean="0">
                <a:latin typeface="Arial" pitchFamily="34" charset="0"/>
                <a:cs typeface="Arial" pitchFamily="34" charset="0"/>
              </a:rPr>
              <a:t>1.  Yumurtlatma havuzları:</a:t>
            </a:r>
          </a:p>
          <a:p>
            <a:pPr lvl="1" eaLnBrk="1" hangingPunct="1"/>
            <a:r>
              <a:rPr lang="tr-TR" sz="2000" smtClean="0">
                <a:latin typeface="Arial" pitchFamily="34" charset="0"/>
                <a:cs typeface="Arial" pitchFamily="34" charset="0"/>
              </a:rPr>
              <a:t>Yumurtlatma havuzları; </a:t>
            </a:r>
          </a:p>
          <a:p>
            <a:pPr lvl="2" eaLnBrk="1" hangingPunct="1"/>
            <a:r>
              <a:rPr lang="tr-TR" sz="2000" smtClean="0">
                <a:latin typeface="Arial" pitchFamily="34" charset="0"/>
                <a:cs typeface="Arial" pitchFamily="34" charset="0"/>
              </a:rPr>
              <a:t>işletmenin tipine, </a:t>
            </a:r>
          </a:p>
          <a:p>
            <a:pPr lvl="2" eaLnBrk="1" hangingPunct="1"/>
            <a:r>
              <a:rPr lang="tr-TR" sz="2000" smtClean="0">
                <a:latin typeface="Arial" pitchFamily="34" charset="0"/>
                <a:cs typeface="Arial" pitchFamily="34" charset="0"/>
              </a:rPr>
              <a:t>kurulduğu arazinin büyüklüğüne ve  </a:t>
            </a:r>
          </a:p>
          <a:p>
            <a:pPr lvl="2" eaLnBrk="1" hangingPunct="1"/>
            <a:r>
              <a:rPr lang="tr-TR" sz="2000" smtClean="0">
                <a:latin typeface="Arial" pitchFamily="34" charset="0"/>
                <a:cs typeface="Arial" pitchFamily="34" charset="0"/>
              </a:rPr>
              <a:t>kapasitesine göre farklı büyüklüklerde olabilir. </a:t>
            </a:r>
          </a:p>
          <a:p>
            <a:pPr lvl="1" eaLnBrk="1" hangingPunct="1"/>
            <a:r>
              <a:rPr lang="tr-TR" sz="2000" smtClean="0">
                <a:solidFill>
                  <a:srgbClr val="FF0000"/>
                </a:solidFill>
                <a:latin typeface="Arial" pitchFamily="34" charset="0"/>
                <a:cs typeface="Arial" pitchFamily="34" charset="0"/>
              </a:rPr>
              <a:t>Yumurtlatma havuzlarının işletmenin güneşli ve rüzgârsız yerine tesis edilmesi ve etrafının yüksekçe çitle çevrilmiş olması, doğal yemlerin gelişmesi ve larvaların zararlılardan korunması açısından önemlidir. </a:t>
            </a:r>
          </a:p>
          <a:p>
            <a:pPr lvl="1" eaLnBrk="1" hangingPunct="1"/>
            <a:r>
              <a:rPr lang="tr-TR" sz="2000" smtClean="0">
                <a:latin typeface="Arial" pitchFamily="34" charset="0"/>
                <a:cs typeface="Arial" pitchFamily="34" charset="0"/>
              </a:rPr>
              <a:t>Sazanların yumurtlamasında, su girişinin müstakil olduğu </a:t>
            </a:r>
          </a:p>
          <a:p>
            <a:pPr lvl="2" eaLnBrk="1" hangingPunct="1"/>
            <a:r>
              <a:rPr lang="tr-TR" sz="2000" smtClean="0">
                <a:solidFill>
                  <a:srgbClr val="FF0000"/>
                </a:solidFill>
                <a:latin typeface="Arial" pitchFamily="34" charset="0"/>
                <a:cs typeface="Arial" pitchFamily="34" charset="0"/>
              </a:rPr>
              <a:t>Dubisch</a:t>
            </a:r>
            <a:r>
              <a:rPr lang="tr-TR" sz="2000" smtClean="0">
                <a:latin typeface="Arial" pitchFamily="34" charset="0"/>
                <a:cs typeface="Arial" pitchFamily="34" charset="0"/>
              </a:rPr>
              <a:t> ve </a:t>
            </a:r>
          </a:p>
          <a:p>
            <a:pPr lvl="2" eaLnBrk="1" hangingPunct="1"/>
            <a:r>
              <a:rPr lang="tr-TR" sz="2000" smtClean="0">
                <a:solidFill>
                  <a:srgbClr val="FF0000"/>
                </a:solidFill>
                <a:latin typeface="Arial" pitchFamily="34" charset="0"/>
                <a:cs typeface="Arial" pitchFamily="34" charset="0"/>
              </a:rPr>
              <a:t>Hofer</a:t>
            </a:r>
            <a:r>
              <a:rPr lang="tr-TR" sz="2000" smtClean="0">
                <a:latin typeface="Arial" pitchFamily="34" charset="0"/>
                <a:cs typeface="Arial" pitchFamily="34" charset="0"/>
              </a:rPr>
              <a:t> tipi havuzlar kullanılmaktadır </a:t>
            </a:r>
          </a:p>
          <a:p>
            <a:pPr eaLnBrk="1" hangingPunct="1"/>
            <a:endParaRPr lang="tr-TR" sz="240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pPr>
              <a:defRPr/>
            </a:pPr>
            <a:fld id="{74550E6D-350A-4F6E-AEC3-DDA6B01057CE}" type="slidenum">
              <a:rPr lang="tr-TR"/>
              <a:pPr>
                <a:defRPr/>
              </a:pPr>
              <a:t>103</a:t>
            </a:fld>
            <a:endParaRPr lang="tr-TR"/>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2 İçerik Yer Tutucusu"/>
          <p:cNvSpPr>
            <a:spLocks noGrp="1"/>
          </p:cNvSpPr>
          <p:nvPr>
            <p:ph idx="1"/>
          </p:nvPr>
        </p:nvSpPr>
        <p:spPr>
          <a:xfrm>
            <a:off x="1428750" y="1643063"/>
            <a:ext cx="7497763" cy="4143375"/>
          </a:xfrm>
        </p:spPr>
        <p:txBody>
          <a:bodyPr/>
          <a:lstStyle/>
          <a:p>
            <a:pPr eaLnBrk="1" hangingPunct="1"/>
            <a:r>
              <a:rPr lang="tr-TR" sz="2400" smtClean="0">
                <a:latin typeface="Arial" pitchFamily="34" charset="0"/>
                <a:cs typeface="Arial" pitchFamily="34" charset="0"/>
              </a:rPr>
              <a:t>1.1. Dubisch havuzları:</a:t>
            </a:r>
          </a:p>
          <a:p>
            <a:pPr eaLnBrk="1" hangingPunct="1"/>
            <a:r>
              <a:rPr lang="tr-TR" sz="2400" smtClean="0">
                <a:latin typeface="Arial" pitchFamily="34" charset="0"/>
                <a:cs typeface="Arial" pitchFamily="34" charset="0"/>
              </a:rPr>
              <a:t>Dubisch tipi, en yaygın yumurtlama havuzudur. Dubisch havuzlarının etrafında meyilli duvarları boyunca 30-40 cm genişliğinde 20-30 cm derinliğinde dört tarafını çevreleyen bir kanal vardır.</a:t>
            </a:r>
          </a:p>
          <a:p>
            <a:pPr eaLnBrk="1" hangingPunct="1"/>
            <a:r>
              <a:rPr lang="tr-TR" sz="2400" smtClean="0">
                <a:latin typeface="Arial" pitchFamily="34" charset="0"/>
                <a:cs typeface="Arial" pitchFamily="34" charset="0"/>
              </a:rPr>
              <a:t> Havuzun ortasında yumurtlama yatakları olarak adlandırılan otlu kısım bulunur. </a:t>
            </a:r>
          </a:p>
          <a:p>
            <a:pPr eaLnBrk="1" hangingPunct="1"/>
            <a:r>
              <a:rPr lang="tr-TR" sz="2400" smtClean="0">
                <a:latin typeface="Arial" pitchFamily="34" charset="0"/>
                <a:cs typeface="Arial" pitchFamily="34" charset="0"/>
              </a:rPr>
              <a:t>Dubisch havuzları kare şeklinde genellikle 100 m2 nadiren 250 m2 büyüklüğündedir. Havuzun derinliği ortada 30-40 cm ve yan kanallarda 60-70 cm’dir.</a:t>
            </a:r>
          </a:p>
        </p:txBody>
      </p:sp>
      <p:sp>
        <p:nvSpPr>
          <p:cNvPr id="4" name="Slide Number Placeholder 3"/>
          <p:cNvSpPr>
            <a:spLocks noGrp="1"/>
          </p:cNvSpPr>
          <p:nvPr>
            <p:ph type="sldNum" sz="quarter" idx="12"/>
          </p:nvPr>
        </p:nvSpPr>
        <p:spPr/>
        <p:txBody>
          <a:bodyPr/>
          <a:lstStyle/>
          <a:p>
            <a:pPr>
              <a:defRPr/>
            </a:pPr>
            <a:fld id="{0892B9CF-78FB-4348-BD68-FA1E2F061965}" type="slidenum">
              <a:rPr lang="tr-TR"/>
              <a:pPr>
                <a:defRPr/>
              </a:pPr>
              <a:t>104</a:t>
            </a:fld>
            <a:endParaRPr lang="tr-TR"/>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normAutofit fontScale="85000" lnSpcReduction="10000"/>
          </a:bodyPr>
          <a:lstStyle/>
          <a:p>
            <a:pPr marL="640080" lvl="1" indent="-237744" eaLnBrk="1" fontAlgn="auto" hangingPunct="1">
              <a:spcAft>
                <a:spcPts val="0"/>
              </a:spcAft>
              <a:buFont typeface="Verdana"/>
              <a:buChar char="◦"/>
              <a:defRPr/>
            </a:pPr>
            <a:r>
              <a:rPr lang="tr-TR" dirty="0" smtClean="0">
                <a:solidFill>
                  <a:srgbClr val="FF0000"/>
                </a:solidFill>
                <a:latin typeface="Arial" pitchFamily="34" charset="0"/>
                <a:cs typeface="Arial" pitchFamily="34" charset="0"/>
              </a:rPr>
              <a:t>Dubish havuzları yumurtlama mevsimi dışında kuru tutulur</a:t>
            </a:r>
            <a:r>
              <a:rPr lang="tr-TR" dirty="0" smtClean="0">
                <a:latin typeface="Arial" pitchFamily="34" charset="0"/>
                <a:cs typeface="Arial" pitchFamily="34" charset="0"/>
              </a:rPr>
              <a:t>. </a:t>
            </a:r>
          </a:p>
          <a:p>
            <a:pPr marL="640080" lvl="1" indent="-237744" eaLnBrk="1" fontAlgn="auto" hangingPunct="1">
              <a:spcAft>
                <a:spcPts val="0"/>
              </a:spcAft>
              <a:buFont typeface="Verdana"/>
              <a:buChar char="◦"/>
              <a:defRPr/>
            </a:pPr>
            <a:r>
              <a:rPr lang="tr-TR" dirty="0" smtClean="0">
                <a:latin typeface="Arial" pitchFamily="34" charset="0"/>
                <a:cs typeface="Arial" pitchFamily="34" charset="0"/>
              </a:rPr>
              <a:t>Havuzun orta kısmına suya dayanıklı sert çayır otları (</a:t>
            </a:r>
            <a:r>
              <a:rPr lang="tr-TR" i="1" dirty="0" smtClean="0">
                <a:latin typeface="Arial" pitchFamily="34" charset="0"/>
                <a:cs typeface="Arial" pitchFamily="34" charset="0"/>
              </a:rPr>
              <a:t>Lolium perenne</a:t>
            </a:r>
            <a:r>
              <a:rPr lang="tr-TR" dirty="0" smtClean="0">
                <a:latin typeface="Arial" pitchFamily="34" charset="0"/>
                <a:cs typeface="Arial" pitchFamily="34" charset="0"/>
              </a:rPr>
              <a:t>) ekilerek su doldurma zamanına kadar büyümeleri sağlanır. Otların boyu, 10 cm kadar olmalıdır. </a:t>
            </a:r>
          </a:p>
          <a:p>
            <a:pPr marL="640080" lvl="1" indent="-237744" eaLnBrk="1" fontAlgn="auto" hangingPunct="1">
              <a:spcAft>
                <a:spcPts val="0"/>
              </a:spcAft>
              <a:buFont typeface="Verdana"/>
              <a:buChar char="◦"/>
              <a:defRPr/>
            </a:pPr>
            <a:r>
              <a:rPr lang="tr-TR" dirty="0" smtClean="0">
                <a:latin typeface="Arial" pitchFamily="34" charset="0"/>
                <a:cs typeface="Arial" pitchFamily="34" charset="0"/>
              </a:rPr>
              <a:t>Damızlık balıklar otlar üzerine yumurtladıktan sonra su seviyesi düşürülerek, damızlıkların otsuz kanallarda toplanması ve buradan kolayca alınmaları sağlanır. </a:t>
            </a:r>
          </a:p>
          <a:p>
            <a:pPr marL="640080" lvl="1" indent="-237744" eaLnBrk="1" fontAlgn="auto" hangingPunct="1">
              <a:spcAft>
                <a:spcPts val="0"/>
              </a:spcAft>
              <a:buFont typeface="Verdana"/>
              <a:buChar char="◦"/>
              <a:defRPr/>
            </a:pPr>
            <a:r>
              <a:rPr lang="tr-TR" dirty="0" smtClean="0">
                <a:latin typeface="Arial" pitchFamily="34" charset="0"/>
                <a:cs typeface="Arial" pitchFamily="34" charset="0"/>
              </a:rPr>
              <a:t>Yumurtalar açılıp larva çıkışı olduktan bir hafta sonra larvalar, yumurtlama havuzlarının alt tarafındaki larva havuzlarına su akışıyla kayıpsız olarak alınır. </a:t>
            </a:r>
          </a:p>
          <a:p>
            <a:pPr marL="365760" indent="-283464" eaLnBrk="1" fontAlgn="auto" hangingPunct="1">
              <a:spcAft>
                <a:spcPts val="0"/>
              </a:spcAft>
              <a:buFont typeface="Wingdings 2"/>
              <a:buChar char=""/>
              <a:defRPr/>
            </a:pPr>
            <a:endParaRPr lang="tr-TR" dirty="0" smtClean="0">
              <a:latin typeface="Arial" pitchFamily="34" charset="0"/>
              <a:cs typeface="Arial" pitchFamily="34" charset="0"/>
            </a:endParaRPr>
          </a:p>
          <a:p>
            <a:pPr marL="365760" indent="-283464" eaLnBrk="1" fontAlgn="auto" hangingPunct="1">
              <a:spcAft>
                <a:spcPts val="0"/>
              </a:spcAft>
              <a:buFont typeface="Wingdings 2"/>
              <a:buChar char=""/>
              <a:defRPr/>
            </a:pPr>
            <a:endParaRPr lang="tr-TR" dirty="0"/>
          </a:p>
        </p:txBody>
      </p:sp>
      <p:sp>
        <p:nvSpPr>
          <p:cNvPr id="4" name="Slide Number Placeholder 3"/>
          <p:cNvSpPr>
            <a:spLocks noGrp="1"/>
          </p:cNvSpPr>
          <p:nvPr>
            <p:ph type="sldNum" sz="quarter" idx="12"/>
          </p:nvPr>
        </p:nvSpPr>
        <p:spPr/>
        <p:txBody>
          <a:bodyPr/>
          <a:lstStyle/>
          <a:p>
            <a:pPr>
              <a:defRPr/>
            </a:pPr>
            <a:fld id="{71444BB0-3AC9-4438-B45B-5126BE18F69C}" type="slidenum">
              <a:rPr lang="tr-TR"/>
              <a:pPr>
                <a:defRPr/>
              </a:pPr>
              <a:t>105</a:t>
            </a:fld>
            <a:endParaRPr lang="tr-TR"/>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Resim 5" descr="C:\Documents and Settings\Administrator\Belgelerim\Taramalarım\2009-10 (Eki)\tara0009.jpg"/>
          <p:cNvPicPr>
            <a:picLocks noChangeAspect="1" noChangeArrowheads="1"/>
          </p:cNvPicPr>
          <p:nvPr/>
        </p:nvPicPr>
        <p:blipFill>
          <a:blip r:embed="rId2" cstate="print"/>
          <a:srcRect/>
          <a:stretch>
            <a:fillRect/>
          </a:stretch>
        </p:blipFill>
        <p:spPr bwMode="auto">
          <a:xfrm>
            <a:off x="1785938" y="571500"/>
            <a:ext cx="6786562" cy="5572125"/>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defRPr/>
            </a:pPr>
            <a:fld id="{722AEA20-3DF1-4226-8EB6-17E201B57E6B}" type="slidenum">
              <a:rPr lang="tr-TR"/>
              <a:pPr>
                <a:defRPr/>
              </a:pPr>
              <a:t>106</a:t>
            </a:fld>
            <a:endParaRPr lang="tr-TR"/>
          </a:p>
        </p:txBody>
      </p:sp>
      <p:sp>
        <p:nvSpPr>
          <p:cNvPr id="39940" name="TextBox 4"/>
          <p:cNvSpPr txBox="1">
            <a:spLocks noChangeArrowheads="1"/>
          </p:cNvSpPr>
          <p:nvPr/>
        </p:nvSpPr>
        <p:spPr bwMode="auto">
          <a:xfrm>
            <a:off x="5724525" y="404813"/>
            <a:ext cx="2808288" cy="923925"/>
          </a:xfrm>
          <a:prstGeom prst="rect">
            <a:avLst/>
          </a:prstGeom>
          <a:noFill/>
          <a:ln w="9525">
            <a:noFill/>
            <a:miter lim="800000"/>
            <a:headEnd/>
            <a:tailEnd/>
          </a:ln>
        </p:spPr>
        <p:txBody>
          <a:bodyPr>
            <a:spAutoFit/>
          </a:bodyPr>
          <a:lstStyle/>
          <a:p>
            <a:r>
              <a:rPr lang="tr-TR">
                <a:solidFill>
                  <a:srgbClr val="FF0000"/>
                </a:solidFill>
              </a:rPr>
              <a:t>Havuz derinliği: 30-40 cm</a:t>
            </a:r>
          </a:p>
          <a:p>
            <a:r>
              <a:rPr lang="tr-TR">
                <a:solidFill>
                  <a:srgbClr val="FF0000"/>
                </a:solidFill>
              </a:rPr>
              <a:t>Kanal genişliği: 30-40 cm</a:t>
            </a:r>
          </a:p>
          <a:p>
            <a:r>
              <a:rPr lang="tr-TR">
                <a:solidFill>
                  <a:srgbClr val="FF0000"/>
                </a:solidFill>
              </a:rPr>
              <a:t>Kanal derinliği: 20-30 cm</a:t>
            </a:r>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Resim 6" descr="C:\Documents and Settings\Administrator\Belgelerim\Taramalarım\2009-10 (Eki)\tara0010.jpg"/>
          <p:cNvPicPr>
            <a:picLocks noChangeAspect="1" noChangeArrowheads="1"/>
          </p:cNvPicPr>
          <p:nvPr/>
        </p:nvPicPr>
        <p:blipFill>
          <a:blip r:embed="rId2" cstate="print"/>
          <a:srcRect/>
          <a:stretch>
            <a:fillRect/>
          </a:stretch>
        </p:blipFill>
        <p:spPr bwMode="auto">
          <a:xfrm>
            <a:off x="1643063" y="571500"/>
            <a:ext cx="6929437" cy="5643563"/>
          </a:xfrm>
          <a:prstGeom prst="rect">
            <a:avLst/>
          </a:prstGeom>
          <a:noFill/>
          <a:ln w="9525">
            <a:noFill/>
            <a:miter lim="800000"/>
            <a:headEnd/>
            <a:tailEnd/>
          </a:ln>
        </p:spPr>
      </p:pic>
      <p:sp>
        <p:nvSpPr>
          <p:cNvPr id="3" name="Slide Number Placeholder 2"/>
          <p:cNvSpPr>
            <a:spLocks noGrp="1"/>
          </p:cNvSpPr>
          <p:nvPr>
            <p:ph type="sldNum" sz="quarter" idx="12"/>
          </p:nvPr>
        </p:nvSpPr>
        <p:spPr/>
        <p:txBody>
          <a:bodyPr/>
          <a:lstStyle/>
          <a:p>
            <a:pPr>
              <a:defRPr/>
            </a:pPr>
            <a:fld id="{C732E4FA-9061-42FE-A4A6-78FA5949FB69}" type="slidenum">
              <a:rPr lang="tr-TR"/>
              <a:pPr>
                <a:defRPr/>
              </a:pPr>
              <a:t>107</a:t>
            </a:fld>
            <a:endParaRPr lang="tr-TR"/>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p:cNvPicPr>
            <a:picLocks noChangeAspect="1" noChangeArrowheads="1"/>
          </p:cNvPicPr>
          <p:nvPr/>
        </p:nvPicPr>
        <p:blipFill>
          <a:blip r:embed="rId2" cstate="print"/>
          <a:srcRect/>
          <a:stretch>
            <a:fillRect/>
          </a:stretch>
        </p:blipFill>
        <p:spPr bwMode="auto">
          <a:xfrm>
            <a:off x="2143125" y="142875"/>
            <a:ext cx="5676900" cy="5991225"/>
          </a:xfrm>
          <a:prstGeom prst="rect">
            <a:avLst/>
          </a:prstGeom>
          <a:noFill/>
          <a:ln w="9525">
            <a:noFill/>
            <a:miter lim="800000"/>
            <a:headEnd/>
            <a:tailEnd/>
          </a:ln>
        </p:spPr>
      </p:pic>
      <p:sp>
        <p:nvSpPr>
          <p:cNvPr id="41987" name="4 Metin kutusu"/>
          <p:cNvSpPr txBox="1">
            <a:spLocks noChangeArrowheads="1"/>
          </p:cNvSpPr>
          <p:nvPr/>
        </p:nvSpPr>
        <p:spPr bwMode="auto">
          <a:xfrm>
            <a:off x="2143125" y="6357938"/>
            <a:ext cx="5643563" cy="369887"/>
          </a:xfrm>
          <a:prstGeom prst="rect">
            <a:avLst/>
          </a:prstGeom>
          <a:noFill/>
          <a:ln w="9525">
            <a:noFill/>
            <a:miter lim="800000"/>
            <a:headEnd/>
            <a:tailEnd/>
          </a:ln>
        </p:spPr>
        <p:txBody>
          <a:bodyPr>
            <a:spAutoFit/>
          </a:bodyPr>
          <a:lstStyle/>
          <a:p>
            <a:r>
              <a:rPr lang="tr-TR"/>
              <a:t>Dubisch tipi yumurtlama havuzu</a:t>
            </a:r>
          </a:p>
        </p:txBody>
      </p:sp>
      <p:sp>
        <p:nvSpPr>
          <p:cNvPr id="4" name="Slide Number Placeholder 3"/>
          <p:cNvSpPr>
            <a:spLocks noGrp="1"/>
          </p:cNvSpPr>
          <p:nvPr>
            <p:ph type="sldNum" sz="quarter" idx="12"/>
          </p:nvPr>
        </p:nvSpPr>
        <p:spPr/>
        <p:txBody>
          <a:bodyPr/>
          <a:lstStyle/>
          <a:p>
            <a:pPr>
              <a:defRPr/>
            </a:pPr>
            <a:fld id="{01C74396-568E-4F88-B85F-DB916A8FEA91}" type="slidenum">
              <a:rPr lang="tr-TR"/>
              <a:pPr>
                <a:defRPr/>
              </a:pPr>
              <a:t>108</a:t>
            </a:fld>
            <a:endParaRPr lang="tr-TR"/>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2 İçerik Yer Tutucusu"/>
          <p:cNvSpPr>
            <a:spLocks noGrp="1"/>
          </p:cNvSpPr>
          <p:nvPr>
            <p:ph idx="1"/>
          </p:nvPr>
        </p:nvSpPr>
        <p:spPr/>
        <p:txBody>
          <a:bodyPr>
            <a:normAutofit/>
          </a:bodyPr>
          <a:lstStyle/>
          <a:p>
            <a:pPr eaLnBrk="1" hangingPunct="1"/>
            <a:r>
              <a:rPr lang="tr-TR" sz="2400" smtClean="0">
                <a:latin typeface="Arial" pitchFamily="34" charset="0"/>
                <a:cs typeface="Arial" pitchFamily="34" charset="0"/>
              </a:rPr>
              <a:t>1.2. Hofer havuzları:</a:t>
            </a:r>
          </a:p>
          <a:p>
            <a:pPr lvl="1" eaLnBrk="1" hangingPunct="1"/>
            <a:r>
              <a:rPr lang="tr-TR" sz="2400" smtClean="0">
                <a:latin typeface="Arial" pitchFamily="34" charset="0"/>
                <a:cs typeface="Arial" pitchFamily="34" charset="0"/>
              </a:rPr>
              <a:t>Hofer havuzları genellikle soğuk bölgelerde kullanılır. </a:t>
            </a:r>
          </a:p>
          <a:p>
            <a:pPr lvl="1" eaLnBrk="1" hangingPunct="1"/>
            <a:r>
              <a:rPr lang="tr-TR" sz="2400" smtClean="0">
                <a:latin typeface="Arial" pitchFamily="34" charset="0"/>
                <a:cs typeface="Arial" pitchFamily="34" charset="0"/>
              </a:rPr>
              <a:t>Hofer havuzlarının duvarları su çıkış savağının önünde 0.8-1.0 m yüksekliktedir. </a:t>
            </a:r>
          </a:p>
          <a:p>
            <a:pPr lvl="1" eaLnBrk="1" hangingPunct="1"/>
            <a:r>
              <a:rPr lang="tr-TR" sz="2400" smtClean="0">
                <a:latin typeface="Arial" pitchFamily="34" charset="0"/>
                <a:cs typeface="Arial" pitchFamily="34" charset="0"/>
              </a:rPr>
              <a:t>Havuz tabanı yanlara doğru eğimlidir. </a:t>
            </a:r>
          </a:p>
          <a:p>
            <a:pPr lvl="1" eaLnBrk="1" hangingPunct="1"/>
            <a:r>
              <a:rPr lang="tr-TR" sz="2400" smtClean="0">
                <a:latin typeface="Arial" pitchFamily="34" charset="0"/>
                <a:cs typeface="Arial" pitchFamily="34" charset="0"/>
              </a:rPr>
              <a:t>Sığ kesim balıkların yumurtlama yeri olup, su bitkileri ile örtülüdür. </a:t>
            </a:r>
          </a:p>
          <a:p>
            <a:pPr lvl="1" eaLnBrk="1" hangingPunct="1"/>
            <a:r>
              <a:rPr lang="tr-TR" sz="2400" smtClean="0">
                <a:latin typeface="Arial" pitchFamily="34" charset="0"/>
                <a:cs typeface="Arial" pitchFamily="34" charset="0"/>
              </a:rPr>
              <a:t>Balıklar eğim nedeniyle, kendileri için uygun olan yumurtlama derinliğini ve ani hava değişikliklerinde de kendileri için uygun korunma yerini seçme şansı bulurlar</a:t>
            </a:r>
          </a:p>
          <a:p>
            <a:pPr eaLnBrk="1" hangingPunct="1"/>
            <a:endParaRPr lang="tr-TR" sz="240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pPr>
              <a:defRPr/>
            </a:pPr>
            <a:fld id="{012C6F61-E557-4B2F-B22D-A26139519495}" type="slidenum">
              <a:rPr lang="tr-TR"/>
              <a:pPr>
                <a:defRPr/>
              </a:pPr>
              <a:t>109</a:t>
            </a:fld>
            <a:endParaRPr lang="tr-T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ayt Numarası Yer Tutucusu 3"/>
          <p:cNvSpPr>
            <a:spLocks noGrp="1"/>
          </p:cNvSpPr>
          <p:nvPr>
            <p:ph type="sldNum" sz="quarter" idx="12"/>
          </p:nvPr>
        </p:nvSpPr>
        <p:spPr/>
        <p:txBody>
          <a:bodyPr/>
          <a:lstStyle/>
          <a:p>
            <a:fld id="{EF7AB4EB-6789-4C5F-BAE7-315126E9B4BC}" type="slidenum">
              <a:rPr lang="en-US" smtClean="0"/>
              <a:t>11</a:t>
            </a:fld>
            <a:endParaRPr lang="en-US"/>
          </a:p>
        </p:txBody>
      </p:sp>
      <p:pic>
        <p:nvPicPr>
          <p:cNvPr id="1026" name="Picture 2" descr="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847" y="1043632"/>
            <a:ext cx="2907815" cy="1629202"/>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ᐈ Common carp stock pictures, Royalty Free common carp pictures | download  on Depositphoto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51614" y="3375460"/>
            <a:ext cx="3476770" cy="2624961"/>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NEMESIS Database Species Summary"/>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30374" y="671887"/>
            <a:ext cx="2332001" cy="1749001"/>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Carpa di Prussia, Carassius gibelio (Bloch, 178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2724" y="3941638"/>
            <a:ext cx="2298111" cy="162706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Hypophthalmichthys molitrix"/>
          <p:cNvPicPr>
            <a:picLocks noChangeAspect="1" noChangeArrowheads="1"/>
          </p:cNvPicPr>
          <p:nvPr/>
        </p:nvPicPr>
        <p:blipFill rotWithShape="1">
          <a:blip r:embed="rId7">
            <a:extLst>
              <a:ext uri="{28A0092B-C50C-407E-A947-70E740481C1C}">
                <a14:useLocalDpi xmlns:a14="http://schemas.microsoft.com/office/drawing/2010/main" val="0"/>
              </a:ext>
            </a:extLst>
          </a:blip>
          <a:srcRect t="20872" b="26091"/>
          <a:stretch/>
        </p:blipFill>
        <p:spPr bwMode="auto">
          <a:xfrm>
            <a:off x="3366302" y="472324"/>
            <a:ext cx="3188007" cy="98809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Bighead carp (Aristichthys nobilis)-Chinese carp mainly feed on... |  Download Scientific Diagram"/>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2074" t="6383" r="1870" b="7383"/>
          <a:stretch/>
        </p:blipFill>
        <p:spPr bwMode="auto">
          <a:xfrm>
            <a:off x="3366302" y="2031727"/>
            <a:ext cx="3186898" cy="885249"/>
          </a:xfrm>
          <a:prstGeom prst="rect">
            <a:avLst/>
          </a:prstGeom>
          <a:noFill/>
          <a:extLst>
            <a:ext uri="{909E8E84-426E-40DD-AFC4-6F175D3DCCD1}">
              <a14:hiddenFill xmlns:a14="http://schemas.microsoft.com/office/drawing/2010/main">
                <a:solidFill>
                  <a:srgbClr val="FFFFFF"/>
                </a:solidFill>
              </a14:hiddenFill>
            </a:ext>
          </a:extLst>
        </p:spPr>
      </p:pic>
      <p:sp>
        <p:nvSpPr>
          <p:cNvPr id="7" name="Metin kutusu 6"/>
          <p:cNvSpPr txBox="1"/>
          <p:nvPr/>
        </p:nvSpPr>
        <p:spPr>
          <a:xfrm>
            <a:off x="3293279" y="2933708"/>
            <a:ext cx="3350404" cy="369332"/>
          </a:xfrm>
          <a:prstGeom prst="rect">
            <a:avLst/>
          </a:prstGeom>
          <a:noFill/>
        </p:spPr>
        <p:txBody>
          <a:bodyPr wrap="none" rtlCol="0">
            <a:spAutoFit/>
          </a:bodyPr>
          <a:lstStyle/>
          <a:p>
            <a:r>
              <a:rPr lang="en-US" dirty="0" smtClean="0"/>
              <a:t>Bighead </a:t>
            </a:r>
            <a:r>
              <a:rPr lang="en-US" dirty="0"/>
              <a:t>carp (</a:t>
            </a:r>
            <a:r>
              <a:rPr lang="en-US" i="1" dirty="0" err="1"/>
              <a:t>Aristichthys</a:t>
            </a:r>
            <a:r>
              <a:rPr lang="en-US" i="1" dirty="0"/>
              <a:t> </a:t>
            </a:r>
            <a:r>
              <a:rPr lang="en-US" i="1" dirty="0" err="1"/>
              <a:t>nobilis</a:t>
            </a:r>
            <a:r>
              <a:rPr lang="en-US" dirty="0"/>
              <a:t>)</a:t>
            </a:r>
          </a:p>
        </p:txBody>
      </p:sp>
      <p:sp>
        <p:nvSpPr>
          <p:cNvPr id="8" name="Metin kutusu 7"/>
          <p:cNvSpPr txBox="1"/>
          <p:nvPr/>
        </p:nvSpPr>
        <p:spPr>
          <a:xfrm>
            <a:off x="3273255" y="1456964"/>
            <a:ext cx="2895921" cy="646331"/>
          </a:xfrm>
          <a:prstGeom prst="rect">
            <a:avLst/>
          </a:prstGeom>
          <a:noFill/>
        </p:spPr>
        <p:txBody>
          <a:bodyPr wrap="none" rtlCol="0">
            <a:spAutoFit/>
          </a:bodyPr>
          <a:lstStyle/>
          <a:p>
            <a:r>
              <a:rPr lang="en-US" dirty="0"/>
              <a:t>Silver Carp, </a:t>
            </a:r>
            <a:endParaRPr lang="tr-TR" dirty="0" smtClean="0"/>
          </a:p>
          <a:p>
            <a:r>
              <a:rPr lang="en-US" dirty="0" err="1" smtClean="0"/>
              <a:t>Hypophthalmichthys</a:t>
            </a:r>
            <a:r>
              <a:rPr lang="en-US" dirty="0" smtClean="0"/>
              <a:t> </a:t>
            </a:r>
            <a:r>
              <a:rPr lang="en-US" dirty="0"/>
              <a:t>molitrix</a:t>
            </a:r>
          </a:p>
        </p:txBody>
      </p:sp>
      <p:sp>
        <p:nvSpPr>
          <p:cNvPr id="9" name="Metin kutusu 8"/>
          <p:cNvSpPr txBox="1"/>
          <p:nvPr/>
        </p:nvSpPr>
        <p:spPr>
          <a:xfrm>
            <a:off x="-57596" y="2618510"/>
            <a:ext cx="2698431" cy="646331"/>
          </a:xfrm>
          <a:prstGeom prst="rect">
            <a:avLst/>
          </a:prstGeom>
          <a:noFill/>
        </p:spPr>
        <p:txBody>
          <a:bodyPr wrap="none" rtlCol="0">
            <a:spAutoFit/>
          </a:bodyPr>
          <a:lstStyle/>
          <a:p>
            <a:r>
              <a:rPr lang="en-US" dirty="0"/>
              <a:t>Grass Carp </a:t>
            </a:r>
            <a:endParaRPr lang="tr-TR" dirty="0" smtClean="0"/>
          </a:p>
          <a:p>
            <a:r>
              <a:rPr lang="en-US" dirty="0" smtClean="0"/>
              <a:t>(</a:t>
            </a:r>
            <a:r>
              <a:rPr lang="en-US" i="1" dirty="0" err="1"/>
              <a:t>Ctenopharyngodon</a:t>
            </a:r>
            <a:r>
              <a:rPr lang="en-US" i="1" dirty="0"/>
              <a:t> </a:t>
            </a:r>
            <a:r>
              <a:rPr lang="en-US" i="1" dirty="0" err="1"/>
              <a:t>idella</a:t>
            </a:r>
            <a:r>
              <a:rPr lang="en-US" dirty="0"/>
              <a:t>)</a:t>
            </a:r>
          </a:p>
        </p:txBody>
      </p:sp>
      <p:sp>
        <p:nvSpPr>
          <p:cNvPr id="10" name="Metin kutusu 9"/>
          <p:cNvSpPr txBox="1"/>
          <p:nvPr/>
        </p:nvSpPr>
        <p:spPr>
          <a:xfrm>
            <a:off x="364331" y="5568701"/>
            <a:ext cx="1728422" cy="369332"/>
          </a:xfrm>
          <a:prstGeom prst="rect">
            <a:avLst/>
          </a:prstGeom>
          <a:noFill/>
        </p:spPr>
        <p:txBody>
          <a:bodyPr wrap="none" rtlCol="0">
            <a:spAutoFit/>
          </a:bodyPr>
          <a:lstStyle/>
          <a:p>
            <a:r>
              <a:rPr lang="en-US" i="1" dirty="0" err="1"/>
              <a:t>Carassius</a:t>
            </a:r>
            <a:r>
              <a:rPr lang="en-US" i="1" dirty="0"/>
              <a:t> </a:t>
            </a:r>
            <a:r>
              <a:rPr lang="en-US" i="1" dirty="0" err="1"/>
              <a:t>gibelio</a:t>
            </a:r>
            <a:endParaRPr lang="en-US" i="1" dirty="0"/>
          </a:p>
        </p:txBody>
      </p:sp>
      <p:sp>
        <p:nvSpPr>
          <p:cNvPr id="11" name="Metin kutusu 10"/>
          <p:cNvSpPr txBox="1"/>
          <p:nvPr/>
        </p:nvSpPr>
        <p:spPr>
          <a:xfrm>
            <a:off x="6673349" y="2488168"/>
            <a:ext cx="1917128" cy="646331"/>
          </a:xfrm>
          <a:prstGeom prst="rect">
            <a:avLst/>
          </a:prstGeom>
          <a:noFill/>
        </p:spPr>
        <p:txBody>
          <a:bodyPr wrap="none" rtlCol="0">
            <a:spAutoFit/>
          </a:bodyPr>
          <a:lstStyle/>
          <a:p>
            <a:r>
              <a:rPr lang="en-US" dirty="0"/>
              <a:t>Goldfish</a:t>
            </a:r>
          </a:p>
          <a:p>
            <a:r>
              <a:rPr lang="en-US" dirty="0" err="1" smtClean="0"/>
              <a:t>Carassius</a:t>
            </a:r>
            <a:r>
              <a:rPr lang="en-US" dirty="0" smtClean="0"/>
              <a:t> </a:t>
            </a:r>
            <a:r>
              <a:rPr lang="en-US" dirty="0" err="1"/>
              <a:t>auratus</a:t>
            </a:r>
            <a:r>
              <a:rPr lang="en-US" dirty="0"/>
              <a:t>, </a:t>
            </a:r>
          </a:p>
        </p:txBody>
      </p:sp>
      <p:sp>
        <p:nvSpPr>
          <p:cNvPr id="12" name="Metin kutusu 11"/>
          <p:cNvSpPr txBox="1"/>
          <p:nvPr/>
        </p:nvSpPr>
        <p:spPr>
          <a:xfrm>
            <a:off x="4721215" y="6072841"/>
            <a:ext cx="3489563" cy="369332"/>
          </a:xfrm>
          <a:prstGeom prst="rect">
            <a:avLst/>
          </a:prstGeom>
          <a:noFill/>
        </p:spPr>
        <p:txBody>
          <a:bodyPr wrap="square" rtlCol="0">
            <a:spAutoFit/>
          </a:bodyPr>
          <a:lstStyle/>
          <a:p>
            <a:r>
              <a:rPr lang="tr-TR" dirty="0" smtClean="0"/>
              <a:t>C</a:t>
            </a:r>
            <a:r>
              <a:rPr lang="en-US" dirty="0" err="1" smtClean="0"/>
              <a:t>ommon</a:t>
            </a:r>
            <a:r>
              <a:rPr lang="en-US" dirty="0" smtClean="0"/>
              <a:t> </a:t>
            </a:r>
            <a:r>
              <a:rPr lang="en-US" dirty="0"/>
              <a:t>carp </a:t>
            </a:r>
            <a:r>
              <a:rPr lang="en-US" i="1" dirty="0" err="1" smtClean="0"/>
              <a:t>Cyprinus</a:t>
            </a:r>
            <a:r>
              <a:rPr lang="en-US" i="1" dirty="0" smtClean="0"/>
              <a:t> </a:t>
            </a:r>
            <a:r>
              <a:rPr lang="en-US" i="1" dirty="0" err="1"/>
              <a:t>carpio</a:t>
            </a:r>
            <a:endParaRPr lang="en-US" i="1" dirty="0"/>
          </a:p>
        </p:txBody>
      </p:sp>
    </p:spTree>
    <p:extLst>
      <p:ext uri="{BB962C8B-B14F-4D97-AF65-F5344CB8AC3E}">
        <p14:creationId xmlns:p14="http://schemas.microsoft.com/office/powerpoint/2010/main" val="2942360014"/>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Resim 7" descr="C:\Documents and Settings\Administrator\Belgelerim\Taramalarım\2009-10 (Eki)\tara0014.jpg"/>
          <p:cNvPicPr>
            <a:picLocks noChangeAspect="1" noChangeArrowheads="1"/>
          </p:cNvPicPr>
          <p:nvPr/>
        </p:nvPicPr>
        <p:blipFill>
          <a:blip r:embed="rId2" cstate="print"/>
          <a:srcRect/>
          <a:stretch>
            <a:fillRect/>
          </a:stretch>
        </p:blipFill>
        <p:spPr bwMode="auto">
          <a:xfrm>
            <a:off x="1835150" y="836613"/>
            <a:ext cx="6572250" cy="5429250"/>
          </a:xfrm>
          <a:prstGeom prst="rect">
            <a:avLst/>
          </a:prstGeom>
          <a:noFill/>
          <a:ln w="9525">
            <a:noFill/>
            <a:miter lim="800000"/>
            <a:headEnd/>
            <a:tailEnd/>
          </a:ln>
        </p:spPr>
      </p:pic>
      <p:sp>
        <p:nvSpPr>
          <p:cNvPr id="3" name="Slide Number Placeholder 2"/>
          <p:cNvSpPr>
            <a:spLocks noGrp="1"/>
          </p:cNvSpPr>
          <p:nvPr>
            <p:ph type="sldNum" sz="quarter" idx="12"/>
          </p:nvPr>
        </p:nvSpPr>
        <p:spPr/>
        <p:txBody>
          <a:bodyPr/>
          <a:lstStyle/>
          <a:p>
            <a:pPr>
              <a:defRPr/>
            </a:pPr>
            <a:fld id="{BAC2CCE5-0730-4064-91BF-3E005B5D9253}" type="slidenum">
              <a:rPr lang="tr-TR"/>
              <a:pPr>
                <a:defRPr/>
              </a:pPr>
              <a:t>110</a:t>
            </a:fld>
            <a:endParaRPr lang="tr-TR"/>
          </a:p>
        </p:txBody>
      </p:sp>
      <p:sp>
        <p:nvSpPr>
          <p:cNvPr id="44036" name="TextBox 3"/>
          <p:cNvSpPr txBox="1">
            <a:spLocks noChangeArrowheads="1"/>
          </p:cNvSpPr>
          <p:nvPr/>
        </p:nvSpPr>
        <p:spPr bwMode="auto">
          <a:xfrm>
            <a:off x="6300788" y="1692275"/>
            <a:ext cx="2374900" cy="368300"/>
          </a:xfrm>
          <a:prstGeom prst="rect">
            <a:avLst/>
          </a:prstGeom>
          <a:noFill/>
          <a:ln w="9525">
            <a:noFill/>
            <a:miter lim="800000"/>
            <a:headEnd/>
            <a:tailEnd/>
          </a:ln>
        </p:spPr>
        <p:txBody>
          <a:bodyPr>
            <a:spAutoFit/>
          </a:bodyPr>
          <a:lstStyle/>
          <a:p>
            <a:r>
              <a:rPr lang="tr-TR">
                <a:solidFill>
                  <a:srgbClr val="FF0000"/>
                </a:solidFill>
              </a:rPr>
              <a:t>Derinlik: 80-100 cm</a:t>
            </a:r>
          </a:p>
        </p:txBody>
      </p:sp>
      <p:cxnSp>
        <p:nvCxnSpPr>
          <p:cNvPr id="6" name="Straight Arrow Connector 5"/>
          <p:cNvCxnSpPr/>
          <p:nvPr/>
        </p:nvCxnSpPr>
        <p:spPr>
          <a:xfrm>
            <a:off x="5076825" y="1773238"/>
            <a:ext cx="1150938" cy="112712"/>
          </a:xfrm>
          <a:prstGeom prst="straightConnector1">
            <a:avLst/>
          </a:prstGeom>
          <a:ln w="31750" cmpd="sng">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468313" y="692150"/>
            <a:ext cx="7772400" cy="1470025"/>
          </a:xfrm>
        </p:spPr>
        <p:txBody>
          <a:bodyPr/>
          <a:lstStyle/>
          <a:p>
            <a:pPr eaLnBrk="1" hangingPunct="1"/>
            <a:r>
              <a:rPr lang="tr-TR" altLang="tr-TR" smtClean="0">
                <a:latin typeface="Algerian" panose="04020705040A02060702" pitchFamily="82" charset="0"/>
              </a:rPr>
              <a:t>İÇSU BALIKLARI YETİŞTİRİCİLİĞİ DERSİ</a:t>
            </a:r>
            <a:endParaRPr lang="en-US" altLang="tr-TR" smtClean="0">
              <a:latin typeface="Algerian" panose="04020705040A02060702" pitchFamily="82" charset="0"/>
            </a:endParaRPr>
          </a:p>
        </p:txBody>
      </p:sp>
      <p:sp>
        <p:nvSpPr>
          <p:cNvPr id="3075" name="Rectangle 3"/>
          <p:cNvSpPr>
            <a:spLocks noGrp="1" noChangeArrowheads="1"/>
          </p:cNvSpPr>
          <p:nvPr>
            <p:ph type="subTitle" idx="1"/>
          </p:nvPr>
        </p:nvSpPr>
        <p:spPr>
          <a:xfrm>
            <a:off x="0" y="4800600"/>
            <a:ext cx="9144000" cy="573088"/>
          </a:xfrm>
        </p:spPr>
        <p:txBody>
          <a:bodyPr/>
          <a:lstStyle/>
          <a:p>
            <a:pPr marL="26988" eaLnBrk="1" hangingPunct="1"/>
            <a:r>
              <a:rPr lang="tr-TR" altLang="tr-TR" sz="2800" smtClean="0">
                <a:solidFill>
                  <a:srgbClr val="FF0000"/>
                </a:solidFill>
              </a:rPr>
              <a:t>Doç. Dr. İlker Zeki KURTOĞLU</a:t>
            </a:r>
          </a:p>
        </p:txBody>
      </p:sp>
      <p:sp>
        <p:nvSpPr>
          <p:cNvPr id="3076" name="Dikdörtgen 1"/>
          <p:cNvSpPr>
            <a:spLocks noChangeArrowheads="1"/>
          </p:cNvSpPr>
          <p:nvPr/>
        </p:nvSpPr>
        <p:spPr bwMode="auto">
          <a:xfrm>
            <a:off x="0" y="6378575"/>
            <a:ext cx="9144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r>
              <a:rPr lang="tr-TR" altLang="tr-TR"/>
              <a:t>Recep Tayyip Erdoğan Üniversitesi, Su Ürünleri Fakültesi,               Rize, </a:t>
            </a:r>
            <a:r>
              <a:rPr lang="tr-TR" altLang="tr-TR" smtClean="0"/>
              <a:t>2021</a:t>
            </a:r>
            <a:endParaRPr lang="en-US" altLang="tr-TR" dirty="0"/>
          </a:p>
        </p:txBody>
      </p:sp>
      <p:sp>
        <p:nvSpPr>
          <p:cNvPr id="5" name="Dikdörtgen 4"/>
          <p:cNvSpPr/>
          <p:nvPr/>
        </p:nvSpPr>
        <p:spPr>
          <a:xfrm>
            <a:off x="0" y="3272220"/>
            <a:ext cx="9144000" cy="707886"/>
          </a:xfrm>
          <a:prstGeom prst="rect">
            <a:avLst/>
          </a:prstGeom>
          <a:noFill/>
        </p:spPr>
        <p:txBody>
          <a:bodyPr>
            <a:spAutoFit/>
          </a:bodyPr>
          <a:lstStyle/>
          <a:p>
            <a:pPr algn="ctr">
              <a:defRPr/>
            </a:pPr>
            <a:r>
              <a:rPr lang="tr-TR" altLang="tr-TR" sz="4000" b="1" dirty="0">
                <a:ln w="12700">
                  <a:solidFill>
                    <a:schemeClr val="accent5"/>
                  </a:solidFill>
                  <a:prstDash val="solid"/>
                </a:ln>
                <a:solidFill>
                  <a:schemeClr val="bg1"/>
                </a:solidFill>
              </a:rPr>
              <a:t>Konu; </a:t>
            </a:r>
            <a:r>
              <a:rPr lang="tr-TR" sz="4000" dirty="0" smtClean="0">
                <a:solidFill>
                  <a:schemeClr val="tx2">
                    <a:satMod val="130000"/>
                  </a:schemeClr>
                </a:solidFill>
              </a:rPr>
              <a:t>Sazan Balığı Yetiştiriciliği</a:t>
            </a:r>
            <a:endParaRPr lang="tr-TR" sz="4000" dirty="0"/>
          </a:p>
        </p:txBody>
      </p:sp>
    </p:spTree>
    <p:extLst>
      <p:ext uri="{BB962C8B-B14F-4D97-AF65-F5344CB8AC3E}">
        <p14:creationId xmlns:p14="http://schemas.microsoft.com/office/powerpoint/2010/main" val="3343293877"/>
      </p:ext>
    </p:extLst>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tr-TR" dirty="0" smtClean="0">
                <a:latin typeface="Arial" pitchFamily="34" charset="0"/>
                <a:cs typeface="Arial" pitchFamily="34" charset="0"/>
              </a:rPr>
              <a:t>1. Sazan Balığı ve Yetiştiriciliği</a:t>
            </a:r>
            <a:endParaRPr lang="tr-TR" dirty="0">
              <a:latin typeface="Arial" pitchFamily="34" charset="0"/>
              <a:cs typeface="Arial" pitchFamily="34" charset="0"/>
            </a:endParaRPr>
          </a:p>
        </p:txBody>
      </p:sp>
      <p:sp>
        <p:nvSpPr>
          <p:cNvPr id="3" name="Content Placeholder 2"/>
          <p:cNvSpPr>
            <a:spLocks noGrp="1"/>
          </p:cNvSpPr>
          <p:nvPr>
            <p:ph idx="1"/>
          </p:nvPr>
        </p:nvSpPr>
        <p:spPr>
          <a:xfrm>
            <a:off x="1142976" y="1447800"/>
            <a:ext cx="8001024" cy="4800600"/>
          </a:xfrm>
        </p:spPr>
        <p:txBody>
          <a:bodyPr>
            <a:normAutofit/>
          </a:bodyPr>
          <a:lstStyle/>
          <a:p>
            <a:r>
              <a:rPr lang="tr-TR" sz="2400" dirty="0" smtClean="0">
                <a:latin typeface="Arial" pitchFamily="34" charset="0"/>
                <a:cs typeface="Arial" pitchFamily="34" charset="0"/>
              </a:rPr>
              <a:t>Sazangiller (Cyprinidae) familyası dünyada en fazla türe sahip balık familyasıdır. </a:t>
            </a:r>
          </a:p>
          <a:p>
            <a:r>
              <a:rPr lang="tr-TR" sz="2400" dirty="0" smtClean="0">
                <a:latin typeface="Arial" pitchFamily="34" charset="0"/>
                <a:cs typeface="Arial" pitchFamily="34" charset="0"/>
              </a:rPr>
              <a:t>Bu familyanın da en karakteristik türü sazan (</a:t>
            </a:r>
            <a:r>
              <a:rPr lang="tr-TR" sz="2400" i="1" dirty="0" smtClean="0">
                <a:latin typeface="Arial" pitchFamily="34" charset="0"/>
                <a:cs typeface="Arial" pitchFamily="34" charset="0"/>
              </a:rPr>
              <a:t>Cyprinus carpio</a:t>
            </a:r>
            <a:r>
              <a:rPr lang="tr-TR" sz="2400" dirty="0" smtClean="0">
                <a:latin typeface="Arial" pitchFamily="34" charset="0"/>
                <a:cs typeface="Arial" pitchFamily="34" charset="0"/>
              </a:rPr>
              <a:t>, Linnaeus 1758) balığıdır.</a:t>
            </a:r>
          </a:p>
          <a:p>
            <a:r>
              <a:rPr lang="tr-TR" sz="2400" dirty="0" smtClean="0">
                <a:latin typeface="Arial" pitchFamily="34" charset="0"/>
                <a:cs typeface="Arial" pitchFamily="34" charset="0"/>
              </a:rPr>
              <a:t>Sazan dünyada en yaygın yetiştiriciliği yapılan balık olup, yetiştiriciliği M.Ö. yıllara kadar uzanmaktadır.</a:t>
            </a:r>
          </a:p>
          <a:p>
            <a:r>
              <a:rPr lang="tr-TR" sz="2400" b="1" dirty="0" smtClean="0">
                <a:solidFill>
                  <a:srgbClr val="FF0000"/>
                </a:solidFill>
                <a:latin typeface="Arial" pitchFamily="34" charset="0"/>
                <a:cs typeface="Arial" pitchFamily="34" charset="0"/>
              </a:rPr>
              <a:t>Anavatanı Anadolu </a:t>
            </a:r>
            <a:r>
              <a:rPr lang="tr-TR" sz="2400" dirty="0" smtClean="0">
                <a:latin typeface="Arial" pitchFamily="34" charset="0"/>
                <a:cs typeface="Arial" pitchFamily="34" charset="0"/>
              </a:rPr>
              <a:t>olan</a:t>
            </a:r>
            <a:r>
              <a:rPr lang="tr-TR" sz="2400" b="1" dirty="0" smtClean="0">
                <a:latin typeface="Arial" pitchFamily="34" charset="0"/>
                <a:cs typeface="Arial" pitchFamily="34" charset="0"/>
              </a:rPr>
              <a:t> </a:t>
            </a:r>
            <a:r>
              <a:rPr lang="tr-TR" sz="2400" dirty="0" smtClean="0">
                <a:latin typeface="Arial" pitchFamily="34" charset="0"/>
                <a:cs typeface="Arial" pitchFamily="34" charset="0"/>
              </a:rPr>
              <a:t>sazan, Romalılar tarafından Anadolu’dan alınmış, Yunanistan üzeriden İtalya’ya götürülmüştür.</a:t>
            </a:r>
          </a:p>
        </p:txBody>
      </p:sp>
      <p:sp>
        <p:nvSpPr>
          <p:cNvPr id="4" name="Slide Number Placeholder 3"/>
          <p:cNvSpPr>
            <a:spLocks noGrp="1"/>
          </p:cNvSpPr>
          <p:nvPr>
            <p:ph type="sldNum" sz="quarter" idx="12"/>
          </p:nvPr>
        </p:nvSpPr>
        <p:spPr/>
        <p:txBody>
          <a:bodyPr/>
          <a:lstStyle/>
          <a:p>
            <a:fld id="{B3309888-A9A8-4577-B48D-E6903738C834}" type="slidenum">
              <a:rPr lang="tr-TR" smtClean="0"/>
              <a:pPr/>
              <a:t>12</a:t>
            </a:fld>
            <a:endParaRPr lang="tr-T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tr-TR" sz="2400" dirty="0" smtClean="0">
                <a:latin typeface="Arial" pitchFamily="34" charset="0"/>
                <a:cs typeface="Arial" pitchFamily="34" charset="0"/>
              </a:rPr>
              <a:t>Hıristiyanlıkta perhiz veya oruç yemeği olarak sazan ayrı bir önem taşıdığından, </a:t>
            </a:r>
            <a:r>
              <a:rPr lang="tr-TR" sz="2400" dirty="0" smtClean="0">
                <a:solidFill>
                  <a:srgbClr val="FF0000"/>
                </a:solidFill>
                <a:latin typeface="Arial" pitchFamily="34" charset="0"/>
                <a:cs typeface="Arial" pitchFamily="34" charset="0"/>
              </a:rPr>
              <a:t>kiliseler ve papazlar vasıtasıyla bütün dünyaya yayılmıştır</a:t>
            </a:r>
            <a:r>
              <a:rPr lang="tr-TR" sz="2400" dirty="0" smtClean="0">
                <a:latin typeface="Arial" pitchFamily="34" charset="0"/>
                <a:cs typeface="Arial" pitchFamily="34" charset="0"/>
              </a:rPr>
              <a:t>.</a:t>
            </a:r>
          </a:p>
          <a:p>
            <a:r>
              <a:rPr lang="tr-TR" sz="2400" dirty="0" smtClean="0">
                <a:latin typeface="Arial" pitchFamily="34" charset="0"/>
                <a:cs typeface="Arial" pitchFamily="34" charset="0"/>
              </a:rPr>
              <a:t>Sazan yetiştiriciliği bu kadar eski olmasına rağmen, sazanlarda </a:t>
            </a:r>
            <a:r>
              <a:rPr lang="tr-TR" sz="2400" dirty="0" smtClean="0">
                <a:solidFill>
                  <a:srgbClr val="FF0000"/>
                </a:solidFill>
                <a:latin typeface="Arial" pitchFamily="34" charset="0"/>
                <a:cs typeface="Arial" pitchFamily="34" charset="0"/>
              </a:rPr>
              <a:t>yapay yöntemle </a:t>
            </a:r>
            <a:r>
              <a:rPr lang="tr-TR" sz="2400" dirty="0" smtClean="0">
                <a:latin typeface="Arial" pitchFamily="34" charset="0"/>
                <a:cs typeface="Arial" pitchFamily="34" charset="0"/>
              </a:rPr>
              <a:t>yavru üretimi 1933-37 yıllarında Alman bilim adamı PROBST tarafından başarılabilmiştir.</a:t>
            </a:r>
          </a:p>
          <a:p>
            <a:r>
              <a:rPr lang="tr-TR" sz="2400" dirty="0" smtClean="0">
                <a:latin typeface="Arial" pitchFamily="34" charset="0"/>
                <a:cs typeface="Arial" pitchFamily="34" charset="0"/>
              </a:rPr>
              <a:t>Bu yöntem daha sonraları, Macar bilim adamı </a:t>
            </a:r>
            <a:r>
              <a:rPr lang="tr-TR" sz="2400" dirty="0" err="1" smtClean="0">
                <a:latin typeface="Arial" pitchFamily="34" charset="0"/>
                <a:cs typeface="Arial" pitchFamily="34" charset="0"/>
              </a:rPr>
              <a:t>Woynarovich</a:t>
            </a:r>
            <a:r>
              <a:rPr lang="tr-TR" sz="2400" dirty="0" smtClean="0">
                <a:latin typeface="Arial" pitchFamily="34" charset="0"/>
                <a:cs typeface="Arial" pitchFamily="34" charset="0"/>
              </a:rPr>
              <a:t> tarafından, </a:t>
            </a:r>
            <a:r>
              <a:rPr lang="tr-TR" sz="2400" dirty="0" smtClean="0">
                <a:solidFill>
                  <a:srgbClr val="FF0000"/>
                </a:solidFill>
                <a:latin typeface="Arial" pitchFamily="34" charset="0"/>
                <a:cs typeface="Arial" pitchFamily="34" charset="0"/>
              </a:rPr>
              <a:t>hipofiz enjeksiyonu </a:t>
            </a:r>
            <a:r>
              <a:rPr lang="tr-TR" sz="2400" dirty="0" smtClean="0">
                <a:latin typeface="Arial" pitchFamily="34" charset="0"/>
                <a:cs typeface="Arial" pitchFamily="34" charset="0"/>
              </a:rPr>
              <a:t>ile tam kontrollü döl almayı mümkün kılar hale getirilmiştir.</a:t>
            </a:r>
          </a:p>
          <a:p>
            <a:endParaRPr lang="tr-TR" sz="2400" dirty="0"/>
          </a:p>
        </p:txBody>
      </p:sp>
      <p:sp>
        <p:nvSpPr>
          <p:cNvPr id="4" name="Slide Number Placeholder 3"/>
          <p:cNvSpPr>
            <a:spLocks noGrp="1"/>
          </p:cNvSpPr>
          <p:nvPr>
            <p:ph type="sldNum" sz="quarter" idx="12"/>
          </p:nvPr>
        </p:nvSpPr>
        <p:spPr/>
        <p:txBody>
          <a:bodyPr/>
          <a:lstStyle/>
          <a:p>
            <a:fld id="{B3309888-A9A8-4577-B48D-E6903738C834}" type="slidenum">
              <a:rPr lang="tr-TR" smtClean="0"/>
              <a:pPr/>
              <a:t>13</a:t>
            </a:fld>
            <a:endParaRPr lang="tr-T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2976" y="1988840"/>
            <a:ext cx="8001024" cy="3096344"/>
          </a:xfrm>
        </p:spPr>
        <p:txBody>
          <a:bodyPr>
            <a:normAutofit/>
          </a:bodyPr>
          <a:lstStyle/>
          <a:p>
            <a:pPr algn="just"/>
            <a:r>
              <a:rPr lang="tr-TR" sz="2400" dirty="0" smtClean="0">
                <a:latin typeface="Arial" pitchFamily="34" charset="0"/>
                <a:cs typeface="Arial" pitchFamily="34" charset="0"/>
              </a:rPr>
              <a:t>Son yüzyıla kadar havuzlar ekstansif yöntemle işletilmekte, verim tamamen doğal yiyeceklere bağlı kalmakta ve ancak 5-6 yıldan sonra yemeklik balık elde edilebilmekteydi. </a:t>
            </a:r>
          </a:p>
          <a:p>
            <a:pPr algn="just"/>
            <a:r>
              <a:rPr lang="tr-TR" sz="2400" dirty="0" smtClean="0">
                <a:latin typeface="Arial" pitchFamily="34" charset="0"/>
                <a:cs typeface="Arial" pitchFamily="34" charset="0"/>
              </a:rPr>
              <a:t>Arazinin en ekonomik kullanımını hedef alan gerçek havuz işletmeciliği ancak son yüzyılın ortasında başlamıştır.</a:t>
            </a:r>
          </a:p>
        </p:txBody>
      </p:sp>
      <p:sp>
        <p:nvSpPr>
          <p:cNvPr id="4" name="Slide Number Placeholder 3"/>
          <p:cNvSpPr>
            <a:spLocks noGrp="1"/>
          </p:cNvSpPr>
          <p:nvPr>
            <p:ph type="sldNum" sz="quarter" idx="12"/>
          </p:nvPr>
        </p:nvSpPr>
        <p:spPr/>
        <p:txBody>
          <a:bodyPr/>
          <a:lstStyle/>
          <a:p>
            <a:fld id="{B3309888-A9A8-4577-B48D-E6903738C834}" type="slidenum">
              <a:rPr lang="tr-TR" smtClean="0"/>
              <a:pPr/>
              <a:t>14</a:t>
            </a:fld>
            <a:endParaRPr lang="tr-T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31640" y="1844824"/>
            <a:ext cx="7498080" cy="3507872"/>
          </a:xfrm>
        </p:spPr>
        <p:txBody>
          <a:bodyPr>
            <a:normAutofit fontScale="92500" lnSpcReduction="20000"/>
          </a:bodyPr>
          <a:lstStyle/>
          <a:p>
            <a:r>
              <a:rPr lang="tr-TR" sz="2400" dirty="0" smtClean="0">
                <a:latin typeface="Arial" pitchFamily="34" charset="0"/>
                <a:cs typeface="Arial" pitchFamily="34" charset="0"/>
              </a:rPr>
              <a:t>Son 25-30 yılda </a:t>
            </a:r>
          </a:p>
          <a:p>
            <a:pPr lvl="1"/>
            <a:r>
              <a:rPr lang="tr-TR" sz="2000" dirty="0" smtClean="0">
                <a:latin typeface="Arial" pitchFamily="34" charset="0"/>
                <a:cs typeface="Arial" pitchFamily="34" charset="0"/>
              </a:rPr>
              <a:t>entansif havuz yetiştiriciliğine ek olarak, </a:t>
            </a:r>
          </a:p>
          <a:p>
            <a:pPr lvl="1"/>
            <a:r>
              <a:rPr lang="tr-TR" sz="2000" dirty="0" smtClean="0">
                <a:latin typeface="Arial" pitchFamily="34" charset="0"/>
                <a:cs typeface="Arial" pitchFamily="34" charset="0"/>
              </a:rPr>
              <a:t>tanklar, </a:t>
            </a:r>
          </a:p>
          <a:p>
            <a:pPr lvl="1"/>
            <a:r>
              <a:rPr lang="tr-TR" sz="2000" dirty="0" smtClean="0">
                <a:latin typeface="Arial" pitchFamily="34" charset="0"/>
                <a:cs typeface="Arial" pitchFamily="34" charset="0"/>
              </a:rPr>
              <a:t>kafesler ve </a:t>
            </a:r>
          </a:p>
          <a:p>
            <a:pPr lvl="1"/>
            <a:r>
              <a:rPr lang="tr-TR" sz="2000" dirty="0" smtClean="0">
                <a:latin typeface="Arial" pitchFamily="34" charset="0"/>
                <a:cs typeface="Arial" pitchFamily="34" charset="0"/>
              </a:rPr>
              <a:t>ılık sularda çok entansif yetiştiricilik yöntemleri de geliştirilmiş,</a:t>
            </a:r>
          </a:p>
          <a:p>
            <a:r>
              <a:rPr lang="tr-TR" sz="2400" dirty="0" smtClean="0">
                <a:latin typeface="Arial" pitchFamily="34" charset="0"/>
                <a:cs typeface="Arial" pitchFamily="34" charset="0"/>
              </a:rPr>
              <a:t>1 m</a:t>
            </a:r>
            <a:r>
              <a:rPr lang="tr-TR" sz="2400" baseline="30000" dirty="0" smtClean="0">
                <a:latin typeface="Arial" pitchFamily="34" charset="0"/>
                <a:cs typeface="Arial" pitchFamily="34" charset="0"/>
              </a:rPr>
              <a:t>2</a:t>
            </a:r>
            <a:r>
              <a:rPr lang="tr-TR" sz="2400" dirty="0" smtClean="0">
                <a:latin typeface="Arial" pitchFamily="34" charset="0"/>
                <a:cs typeface="Arial" pitchFamily="34" charset="0"/>
              </a:rPr>
              <a:t>’lük su hacminden 200-300 kg verimlere ulaşılmıştır.</a:t>
            </a:r>
          </a:p>
          <a:p>
            <a:r>
              <a:rPr lang="tr-TR" sz="2400" dirty="0" smtClean="0">
                <a:latin typeface="Arial" pitchFamily="34" charset="0"/>
                <a:cs typeface="Arial" pitchFamily="34" charset="0"/>
              </a:rPr>
              <a:t>Alışılmış havuz yetiştiriciliği dışında kalan ve çok entansif olarak yapılan bu yetiştiricilik dalları ‘</a:t>
            </a:r>
            <a:r>
              <a:rPr lang="tr-TR" sz="2400" dirty="0" smtClean="0">
                <a:solidFill>
                  <a:srgbClr val="FF0000"/>
                </a:solidFill>
                <a:latin typeface="Arial" pitchFamily="34" charset="0"/>
                <a:cs typeface="Arial" pitchFamily="34" charset="0"/>
              </a:rPr>
              <a:t>endüstriyel balık yetiştiriciliği</a:t>
            </a:r>
            <a:r>
              <a:rPr lang="tr-TR" sz="2400" dirty="0" smtClean="0">
                <a:latin typeface="Arial" pitchFamily="34" charset="0"/>
                <a:cs typeface="Arial" pitchFamily="34" charset="0"/>
              </a:rPr>
              <a:t>’ olarak adlandırılır.</a:t>
            </a:r>
          </a:p>
        </p:txBody>
      </p:sp>
      <p:sp>
        <p:nvSpPr>
          <p:cNvPr id="4" name="Slide Number Placeholder 3"/>
          <p:cNvSpPr>
            <a:spLocks noGrp="1"/>
          </p:cNvSpPr>
          <p:nvPr>
            <p:ph type="sldNum" sz="quarter" idx="12"/>
          </p:nvPr>
        </p:nvSpPr>
        <p:spPr/>
        <p:txBody>
          <a:bodyPr/>
          <a:lstStyle/>
          <a:p>
            <a:fld id="{B3309888-A9A8-4577-B48D-E6903738C834}" type="slidenum">
              <a:rPr lang="tr-TR" smtClean="0"/>
              <a:pPr/>
              <a:t>15</a:t>
            </a:fld>
            <a:endParaRPr lang="tr-T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1214422"/>
            <a:ext cx="7498080" cy="5033978"/>
          </a:xfrm>
        </p:spPr>
        <p:txBody>
          <a:bodyPr>
            <a:normAutofit/>
          </a:bodyPr>
          <a:lstStyle/>
          <a:p>
            <a:r>
              <a:rPr lang="tr-TR" sz="2400" dirty="0" smtClean="0">
                <a:latin typeface="Arial" pitchFamily="34" charset="0"/>
                <a:cs typeface="Arial" pitchFamily="34" charset="0"/>
              </a:rPr>
              <a:t>Yetiştiricilik açısından sazan balığının avantajları: </a:t>
            </a:r>
          </a:p>
          <a:p>
            <a:pPr lvl="1"/>
            <a:r>
              <a:rPr lang="tr-TR" sz="2000" dirty="0" smtClean="0">
                <a:solidFill>
                  <a:srgbClr val="FF0000"/>
                </a:solidFill>
                <a:latin typeface="Arial" pitchFamily="34" charset="0"/>
                <a:cs typeface="Arial" pitchFamily="34" charset="0"/>
              </a:rPr>
              <a:t>1. Oldukça toleranslı bir tür olması,</a:t>
            </a:r>
          </a:p>
          <a:p>
            <a:pPr lvl="1"/>
            <a:r>
              <a:rPr lang="tr-TR" sz="2000" dirty="0" smtClean="0">
                <a:solidFill>
                  <a:srgbClr val="FF0000"/>
                </a:solidFill>
                <a:latin typeface="Arial" pitchFamily="34" charset="0"/>
                <a:cs typeface="Arial" pitchFamily="34" charset="0"/>
              </a:rPr>
              <a:t>2. Havuz yapım masraflarının azlığı, </a:t>
            </a:r>
          </a:p>
          <a:p>
            <a:pPr lvl="1"/>
            <a:r>
              <a:rPr lang="tr-TR" sz="2000" dirty="0" smtClean="0">
                <a:solidFill>
                  <a:srgbClr val="FF0000"/>
                </a:solidFill>
                <a:latin typeface="Arial" pitchFamily="34" charset="0"/>
                <a:cs typeface="Arial" pitchFamily="34" charset="0"/>
              </a:rPr>
              <a:t>3. Yemleme kolaylığı, </a:t>
            </a:r>
          </a:p>
          <a:p>
            <a:pPr lvl="1"/>
            <a:r>
              <a:rPr lang="tr-TR" sz="2000" dirty="0" smtClean="0">
                <a:solidFill>
                  <a:srgbClr val="FF0000"/>
                </a:solidFill>
                <a:latin typeface="Arial" pitchFamily="34" charset="0"/>
                <a:cs typeface="Arial" pitchFamily="34" charset="0"/>
              </a:rPr>
              <a:t>4. Yavru üretiminin fazla zor olmaması, </a:t>
            </a:r>
          </a:p>
          <a:p>
            <a:pPr lvl="1"/>
            <a:r>
              <a:rPr lang="tr-TR" sz="2000" dirty="0" smtClean="0">
                <a:solidFill>
                  <a:srgbClr val="FF0000"/>
                </a:solidFill>
                <a:latin typeface="Arial" pitchFamily="34" charset="0"/>
                <a:cs typeface="Arial" pitchFamily="34" charset="0"/>
              </a:rPr>
              <a:t>5. Hızlı büyüme göstermesi,</a:t>
            </a:r>
          </a:p>
          <a:p>
            <a:pPr lvl="1"/>
            <a:r>
              <a:rPr lang="tr-TR" sz="2000" dirty="0" smtClean="0">
                <a:solidFill>
                  <a:srgbClr val="FF0000"/>
                </a:solidFill>
                <a:latin typeface="Arial" pitchFamily="34" charset="0"/>
                <a:cs typeface="Arial" pitchFamily="34" charset="0"/>
              </a:rPr>
              <a:t>6. Hastalıklara karşı dayanıklı olması</a:t>
            </a:r>
            <a:endParaRPr lang="tr-TR" sz="2000" dirty="0" smtClean="0">
              <a:latin typeface="Arial" pitchFamily="34" charset="0"/>
              <a:cs typeface="Arial" pitchFamily="34" charset="0"/>
            </a:endParaRPr>
          </a:p>
          <a:p>
            <a:r>
              <a:rPr lang="tr-TR" sz="2400" dirty="0" smtClean="0">
                <a:latin typeface="Arial" pitchFamily="34" charset="0"/>
                <a:cs typeface="Arial" pitchFamily="34" charset="0"/>
              </a:rPr>
              <a:t>İç su balıkları üretimimiz içindeki ekonomik vasıflı türlerin birçoğu sazangiller ailesine mensuptur. Bu nedenle üretim yöntemi verilen sazan türüne ait uygulamalar söz konusu diğer türlere de rahatlıkla uygulanabilir.</a:t>
            </a:r>
          </a:p>
          <a:p>
            <a:endParaRPr lang="tr-TR" sz="2400"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3309888-A9A8-4577-B48D-E6903738C834}" type="slidenum">
              <a:rPr lang="tr-TR" smtClean="0"/>
              <a:pPr/>
              <a:t>16</a:t>
            </a:fld>
            <a:endParaRPr lang="tr-T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tr-TR" sz="3200" dirty="0" smtClean="0"/>
              <a:t>Doğa Sazanı</a:t>
            </a:r>
            <a:r>
              <a:rPr lang="tr-TR" sz="3200" i="1" dirty="0" smtClean="0">
                <a:latin typeface="Arial" pitchFamily="34" charset="0"/>
                <a:cs typeface="Arial" pitchFamily="34" charset="0"/>
              </a:rPr>
              <a:t> (Cyprinus carpio carpio)</a:t>
            </a:r>
            <a:endParaRPr lang="tr-TR" sz="3200" dirty="0"/>
          </a:p>
        </p:txBody>
      </p:sp>
      <p:sp>
        <p:nvSpPr>
          <p:cNvPr id="3" name="Content Placeholder 2"/>
          <p:cNvSpPr>
            <a:spLocks noGrp="1"/>
          </p:cNvSpPr>
          <p:nvPr>
            <p:ph idx="1"/>
          </p:nvPr>
        </p:nvSpPr>
        <p:spPr>
          <a:xfrm>
            <a:off x="1403648" y="1772816"/>
            <a:ext cx="7498080" cy="3421360"/>
          </a:xfrm>
        </p:spPr>
        <p:txBody>
          <a:bodyPr>
            <a:normAutofit/>
          </a:bodyPr>
          <a:lstStyle/>
          <a:p>
            <a:r>
              <a:rPr lang="tr-TR" sz="2400" dirty="0" smtClean="0">
                <a:latin typeface="Arial" pitchFamily="34" charset="0"/>
                <a:cs typeface="Arial" pitchFamily="34" charset="0"/>
              </a:rPr>
              <a:t>Sazangiller familyasının (Cyprinidae) en tipik üyesi olan doğa sazanı (</a:t>
            </a:r>
            <a:r>
              <a:rPr lang="tr-TR" sz="2400" i="1" dirty="0" smtClean="0">
                <a:latin typeface="Arial" pitchFamily="34" charset="0"/>
                <a:cs typeface="Arial" pitchFamily="34" charset="0"/>
              </a:rPr>
              <a:t>Cyprinus carpio carpio,</a:t>
            </a:r>
            <a:r>
              <a:rPr lang="tr-TR" sz="2400" dirty="0" smtClean="0">
                <a:latin typeface="Arial" pitchFamily="34" charset="0"/>
                <a:cs typeface="Arial" pitchFamily="34" charset="0"/>
              </a:rPr>
              <a:t> Linnaeus 1758) Türkiye’de </a:t>
            </a:r>
            <a:r>
              <a:rPr lang="tr-TR" sz="2400" dirty="0" smtClean="0">
                <a:solidFill>
                  <a:srgbClr val="FF0000"/>
                </a:solidFill>
                <a:latin typeface="Arial" pitchFamily="34" charset="0"/>
                <a:cs typeface="Arial" pitchFamily="34" charset="0"/>
              </a:rPr>
              <a:t>tüm Ege, Marmara, Karadeniz, İç Anadolu Bölgesi ile Doğu Anadolu’nun </a:t>
            </a:r>
            <a:r>
              <a:rPr lang="tr-TR" sz="2400" dirty="0" smtClean="0">
                <a:latin typeface="Arial" pitchFamily="34" charset="0"/>
                <a:cs typeface="Arial" pitchFamily="34" charset="0"/>
              </a:rPr>
              <a:t>büyük bir kısmına yayılmıştır. </a:t>
            </a:r>
          </a:p>
          <a:p>
            <a:r>
              <a:rPr lang="tr-TR" sz="2400" dirty="0" smtClean="0">
                <a:latin typeface="Arial" pitchFamily="34" charset="0"/>
                <a:cs typeface="Arial" pitchFamily="34" charset="0"/>
              </a:rPr>
              <a:t>Uzunluğu 1 m, ağırlığı 25-30 kg’a kadar çıkabilen bu balık içsu balık üretimimizde ilk sırada yer almaktadır.</a:t>
            </a:r>
          </a:p>
          <a:p>
            <a:endParaRPr lang="tr-TR" sz="2400" dirty="0" smtClean="0">
              <a:latin typeface="Arial" pitchFamily="34" charset="0"/>
              <a:cs typeface="Arial" pitchFamily="34" charset="0"/>
            </a:endParaRPr>
          </a:p>
          <a:p>
            <a:pPr>
              <a:buNone/>
            </a:pPr>
            <a:endParaRPr lang="tr-TR" sz="2400" dirty="0">
              <a:solidFill>
                <a:srgbClr val="FF0000"/>
              </a:solidFill>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3309888-A9A8-4577-B48D-E6903738C834}" type="slidenum">
              <a:rPr lang="tr-TR" smtClean="0"/>
              <a:pPr/>
              <a:t>17</a:t>
            </a:fld>
            <a:endParaRPr lang="tr-T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9632" y="1988840"/>
            <a:ext cx="7498080" cy="3205336"/>
          </a:xfrm>
        </p:spPr>
        <p:txBody>
          <a:bodyPr>
            <a:normAutofit/>
          </a:bodyPr>
          <a:lstStyle/>
          <a:p>
            <a:r>
              <a:rPr lang="tr-TR" sz="2400" dirty="0" smtClean="0">
                <a:latin typeface="Arial" pitchFamily="34" charset="0"/>
                <a:cs typeface="Arial" pitchFamily="34" charset="0"/>
              </a:rPr>
              <a:t>Ağız öne bakışlı, geniş, oynak, açıldığında hortum şeklinde görünüme sahip ve </a:t>
            </a:r>
            <a:r>
              <a:rPr lang="tr-TR" sz="2400" dirty="0" smtClean="0">
                <a:solidFill>
                  <a:srgbClr val="FF0000"/>
                </a:solidFill>
                <a:latin typeface="Arial" pitchFamily="34" charset="0"/>
                <a:cs typeface="Arial" pitchFamily="34" charset="0"/>
              </a:rPr>
              <a:t>sazan hortumu </a:t>
            </a:r>
            <a:r>
              <a:rPr lang="tr-TR" sz="2400" dirty="0" smtClean="0">
                <a:latin typeface="Arial" pitchFamily="34" charset="0"/>
                <a:cs typeface="Arial" pitchFamily="34" charset="0"/>
              </a:rPr>
              <a:t>diye adlandırılan şekilde olup, ağızda diş yoktur.Buna karşılık </a:t>
            </a:r>
            <a:r>
              <a:rPr lang="tr-TR" sz="2400" dirty="0" smtClean="0">
                <a:solidFill>
                  <a:srgbClr val="FF0000"/>
                </a:solidFill>
                <a:latin typeface="Arial" pitchFamily="34" charset="0"/>
                <a:cs typeface="Arial" pitchFamily="34" charset="0"/>
              </a:rPr>
              <a:t>farinks dişleri </a:t>
            </a:r>
            <a:r>
              <a:rPr lang="tr-TR" sz="2400" dirty="0" smtClean="0">
                <a:latin typeface="Arial" pitchFamily="34" charset="0"/>
                <a:cs typeface="Arial" pitchFamily="34" charset="0"/>
              </a:rPr>
              <a:t>bulunur.</a:t>
            </a:r>
          </a:p>
          <a:p>
            <a:r>
              <a:rPr lang="tr-TR" sz="2400" dirty="0" smtClean="0">
                <a:latin typeface="Arial" pitchFamily="34" charset="0"/>
                <a:cs typeface="Arial" pitchFamily="34" charset="0"/>
              </a:rPr>
              <a:t>Dudakları kalın ve etli, üst dudakta ve ağız mafsalında olmak üzere 1 çift uzun ve 1 çift kısa bıyığı vardır.</a:t>
            </a:r>
          </a:p>
        </p:txBody>
      </p:sp>
      <p:sp>
        <p:nvSpPr>
          <p:cNvPr id="4" name="Slide Number Placeholder 3"/>
          <p:cNvSpPr>
            <a:spLocks noGrp="1"/>
          </p:cNvSpPr>
          <p:nvPr>
            <p:ph type="sldNum" sz="quarter" idx="12"/>
          </p:nvPr>
        </p:nvSpPr>
        <p:spPr/>
        <p:txBody>
          <a:bodyPr/>
          <a:lstStyle/>
          <a:p>
            <a:fld id="{B3309888-A9A8-4577-B48D-E6903738C834}" type="slidenum">
              <a:rPr lang="tr-TR" smtClean="0"/>
              <a:pPr/>
              <a:t>18</a:t>
            </a:fld>
            <a:endParaRPr lang="tr-T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2976" y="1772816"/>
            <a:ext cx="8001024" cy="3509012"/>
          </a:xfrm>
        </p:spPr>
        <p:txBody>
          <a:bodyPr>
            <a:normAutofit/>
          </a:bodyPr>
          <a:lstStyle/>
          <a:p>
            <a:r>
              <a:rPr lang="tr-TR" sz="2400" dirty="0" smtClean="0">
                <a:latin typeface="Arial" pitchFamily="34" charset="0"/>
                <a:cs typeface="Arial" pitchFamily="34" charset="0"/>
              </a:rPr>
              <a:t>Sırt yüzgeci hayli uzun, anal yüzgeci kısa, vücut iri pullarla kaplı, vücut rengi beslenme koşullarına göre; altın sarısından mavi, koyu veya kahve yeşiline kadar değişen, çoğunlukla altın kırmızısı renkte, dudaklar, yanak ve karın sarımsıdır.</a:t>
            </a:r>
          </a:p>
          <a:p>
            <a:r>
              <a:rPr lang="tr-TR" sz="2400" dirty="0" smtClean="0">
                <a:solidFill>
                  <a:srgbClr val="FF0000"/>
                </a:solidFill>
                <a:latin typeface="Arial" pitchFamily="34" charset="0"/>
                <a:cs typeface="Arial" pitchFamily="34" charset="0"/>
              </a:rPr>
              <a:t>İlk bahar sonu ve yazın, su sıcaklığı 18-20 °C’yi bulduğunda, suların sığ kesimlerindeki otlar üzerine, yapışkan ve 1-1.5 mm çapındaki yumurtalarını bırakır</a:t>
            </a:r>
            <a:r>
              <a:rPr lang="tr-TR" sz="2400" dirty="0" smtClean="0">
                <a:latin typeface="Arial" pitchFamily="34" charset="0"/>
                <a:cs typeface="Arial" pitchFamily="34" charset="0"/>
              </a:rPr>
              <a:t>.</a:t>
            </a:r>
          </a:p>
        </p:txBody>
      </p:sp>
      <p:sp>
        <p:nvSpPr>
          <p:cNvPr id="4" name="Slide Number Placeholder 3"/>
          <p:cNvSpPr>
            <a:spLocks noGrp="1"/>
          </p:cNvSpPr>
          <p:nvPr>
            <p:ph type="sldNum" sz="quarter" idx="12"/>
          </p:nvPr>
        </p:nvSpPr>
        <p:spPr/>
        <p:txBody>
          <a:bodyPr/>
          <a:lstStyle/>
          <a:p>
            <a:fld id="{B3309888-A9A8-4577-B48D-E6903738C834}" type="slidenum">
              <a:rPr lang="tr-TR" smtClean="0"/>
              <a:pPr/>
              <a:t>19</a:t>
            </a:fld>
            <a:endParaRPr lang="tr-T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smtClean="0"/>
              <a:t>Konu-1</a:t>
            </a:r>
            <a:endParaRPr lang="tr-TR" dirty="0"/>
          </a:p>
        </p:txBody>
      </p:sp>
      <p:sp>
        <p:nvSpPr>
          <p:cNvPr id="3" name="Content Placeholder 2"/>
          <p:cNvSpPr>
            <a:spLocks noGrp="1"/>
          </p:cNvSpPr>
          <p:nvPr>
            <p:ph idx="1"/>
          </p:nvPr>
        </p:nvSpPr>
        <p:spPr/>
        <p:txBody>
          <a:bodyPr/>
          <a:lstStyle/>
          <a:p>
            <a:r>
              <a:rPr lang="tr-TR" dirty="0" smtClean="0"/>
              <a:t>Sazangillere genel bakış</a:t>
            </a:r>
          </a:p>
          <a:p>
            <a:r>
              <a:rPr lang="tr-TR" dirty="0" smtClean="0"/>
              <a:t>Sazan balığı ve yetiştiriciliği</a:t>
            </a:r>
          </a:p>
          <a:p>
            <a:r>
              <a:rPr lang="tr-TR" dirty="0" smtClean="0"/>
              <a:t>Sazan yetiştiriciliğinde su özellikleri</a:t>
            </a:r>
          </a:p>
          <a:p>
            <a:r>
              <a:rPr lang="tr-TR" dirty="0" smtClean="0"/>
              <a:t>Sazan yetiştiriciliğinde toprak özellikleri</a:t>
            </a:r>
            <a:endParaRPr lang="tr-TR" dirty="0"/>
          </a:p>
        </p:txBody>
      </p:sp>
      <p:sp>
        <p:nvSpPr>
          <p:cNvPr id="4" name="Slide Number Placeholder 3"/>
          <p:cNvSpPr>
            <a:spLocks noGrp="1"/>
          </p:cNvSpPr>
          <p:nvPr>
            <p:ph type="sldNum" sz="quarter" idx="12"/>
          </p:nvPr>
        </p:nvSpPr>
        <p:spPr/>
        <p:txBody>
          <a:bodyPr/>
          <a:lstStyle/>
          <a:p>
            <a:fld id="{B3309888-A9A8-4577-B48D-E6903738C834}" type="slidenum">
              <a:rPr lang="tr-TR" smtClean="0"/>
              <a:pPr/>
              <a:t>2</a:t>
            </a:fld>
            <a:endParaRPr lang="tr-T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img238.imageshack.us/img238/972/akssazanoa3.jpg"/>
          <p:cNvPicPr>
            <a:picLocks noChangeAspect="1" noChangeArrowheads="1"/>
          </p:cNvPicPr>
          <p:nvPr/>
        </p:nvPicPr>
        <p:blipFill>
          <a:blip r:embed="rId2" cstate="print"/>
          <a:srcRect/>
          <a:stretch>
            <a:fillRect/>
          </a:stretch>
        </p:blipFill>
        <p:spPr bwMode="auto">
          <a:xfrm>
            <a:off x="2357422" y="285728"/>
            <a:ext cx="5143500" cy="3105150"/>
          </a:xfrm>
          <a:prstGeom prst="rect">
            <a:avLst/>
          </a:prstGeom>
          <a:noFill/>
        </p:spPr>
      </p:pic>
      <p:pic>
        <p:nvPicPr>
          <p:cNvPr id="1034" name="Picture 10" descr="Cyprinus carpio carpio">
            <a:hlinkClick r:id="rId3"/>
          </p:cNvPr>
          <p:cNvPicPr>
            <a:picLocks noChangeAspect="1" noChangeArrowheads="1"/>
          </p:cNvPicPr>
          <p:nvPr/>
        </p:nvPicPr>
        <p:blipFill>
          <a:blip r:embed="rId4" cstate="print"/>
          <a:srcRect/>
          <a:stretch>
            <a:fillRect/>
          </a:stretch>
        </p:blipFill>
        <p:spPr bwMode="auto">
          <a:xfrm>
            <a:off x="4955485" y="3500438"/>
            <a:ext cx="4173483" cy="2786082"/>
          </a:xfrm>
          <a:prstGeom prst="rect">
            <a:avLst/>
          </a:prstGeom>
          <a:noFill/>
        </p:spPr>
      </p:pic>
      <p:pic>
        <p:nvPicPr>
          <p:cNvPr id="9" name="Picture 2" descr="http://img122.imageshack.us/img122/4838/sazancyprinuscarpio4vc1.png"/>
          <p:cNvPicPr>
            <a:picLocks noChangeAspect="1" noChangeArrowheads="1"/>
          </p:cNvPicPr>
          <p:nvPr/>
        </p:nvPicPr>
        <p:blipFill>
          <a:blip r:embed="rId5" cstate="print"/>
          <a:srcRect/>
          <a:stretch>
            <a:fillRect/>
          </a:stretch>
        </p:blipFill>
        <p:spPr bwMode="auto">
          <a:xfrm>
            <a:off x="1000100" y="3500438"/>
            <a:ext cx="4048123" cy="3036092"/>
          </a:xfrm>
          <a:prstGeom prst="rect">
            <a:avLst/>
          </a:prstGeom>
          <a:noFill/>
        </p:spPr>
      </p:pic>
      <p:sp>
        <p:nvSpPr>
          <p:cNvPr id="5" name="Slide Number Placeholder 4"/>
          <p:cNvSpPr>
            <a:spLocks noGrp="1"/>
          </p:cNvSpPr>
          <p:nvPr>
            <p:ph type="sldNum" sz="quarter" idx="12"/>
          </p:nvPr>
        </p:nvSpPr>
        <p:spPr/>
        <p:txBody>
          <a:bodyPr/>
          <a:lstStyle/>
          <a:p>
            <a:fld id="{B3309888-A9A8-4577-B48D-E6903738C834}" type="slidenum">
              <a:rPr lang="tr-TR" smtClean="0"/>
              <a:pPr/>
              <a:t>20</a:t>
            </a:fld>
            <a:endParaRPr lang="tr-T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sz="3200" dirty="0" smtClean="0"/>
              <a:t>Kültür sazanı</a:t>
            </a:r>
            <a:r>
              <a:rPr lang="tr-TR" sz="3200" i="1" dirty="0" smtClean="0">
                <a:latin typeface="Arial" pitchFamily="34" charset="0"/>
                <a:cs typeface="Arial" pitchFamily="34" charset="0"/>
              </a:rPr>
              <a:t> (</a:t>
            </a:r>
            <a:r>
              <a:rPr lang="tr-TR" sz="3200" i="1" dirty="0" err="1" smtClean="0">
                <a:latin typeface="Arial" pitchFamily="34" charset="0"/>
                <a:cs typeface="Arial" pitchFamily="34" charset="0"/>
              </a:rPr>
              <a:t>Cyprinus</a:t>
            </a:r>
            <a:r>
              <a:rPr lang="tr-TR" sz="3200" i="1" dirty="0" smtClean="0">
                <a:latin typeface="Arial" pitchFamily="34" charset="0"/>
                <a:cs typeface="Arial" pitchFamily="34" charset="0"/>
              </a:rPr>
              <a:t> </a:t>
            </a:r>
            <a:r>
              <a:rPr lang="tr-TR" sz="3200" i="1" dirty="0" err="1" smtClean="0">
                <a:latin typeface="Arial" pitchFamily="34" charset="0"/>
                <a:cs typeface="Arial" pitchFamily="34" charset="0"/>
              </a:rPr>
              <a:t>carpio</a:t>
            </a:r>
            <a:r>
              <a:rPr lang="tr-TR" sz="3200" i="1" dirty="0" smtClean="0">
                <a:latin typeface="Arial" pitchFamily="34" charset="0"/>
                <a:cs typeface="Arial" pitchFamily="34" charset="0"/>
              </a:rPr>
              <a:t>)</a:t>
            </a:r>
            <a:endParaRPr lang="tr-TR" sz="3200" dirty="0"/>
          </a:p>
        </p:txBody>
      </p:sp>
      <p:sp>
        <p:nvSpPr>
          <p:cNvPr id="3" name="2 İçerik Yer Tutucusu"/>
          <p:cNvSpPr>
            <a:spLocks noGrp="1"/>
          </p:cNvSpPr>
          <p:nvPr>
            <p:ph idx="1"/>
          </p:nvPr>
        </p:nvSpPr>
        <p:spPr/>
        <p:txBody>
          <a:bodyPr>
            <a:normAutofit fontScale="92500"/>
          </a:bodyPr>
          <a:lstStyle/>
          <a:p>
            <a:r>
              <a:rPr lang="tr-TR" sz="2400" dirty="0" smtClean="0">
                <a:latin typeface="Arial" pitchFamily="34" charset="0"/>
                <a:cs typeface="Arial" pitchFamily="34" charset="0"/>
              </a:rPr>
              <a:t>Aynalı sazan olarak da bilinen kültür sazanı (</a:t>
            </a:r>
            <a:r>
              <a:rPr lang="tr-TR" sz="2400" i="1" dirty="0" err="1" smtClean="0">
                <a:latin typeface="Arial" pitchFamily="34" charset="0"/>
                <a:cs typeface="Arial" pitchFamily="34" charset="0"/>
              </a:rPr>
              <a:t>Cyprinus</a:t>
            </a:r>
            <a:r>
              <a:rPr lang="tr-TR" sz="2400" i="1" dirty="0" smtClean="0">
                <a:latin typeface="Arial" pitchFamily="34" charset="0"/>
                <a:cs typeface="Arial" pitchFamily="34" charset="0"/>
              </a:rPr>
              <a:t> </a:t>
            </a:r>
            <a:r>
              <a:rPr lang="tr-TR" sz="2400" i="1" dirty="0" err="1" smtClean="0">
                <a:latin typeface="Arial" pitchFamily="34" charset="0"/>
                <a:cs typeface="Arial" pitchFamily="34" charset="0"/>
              </a:rPr>
              <a:t>carpio</a:t>
            </a:r>
            <a:r>
              <a:rPr lang="tr-TR" sz="2400" dirty="0" smtClean="0">
                <a:latin typeface="Arial" pitchFamily="34" charset="0"/>
                <a:cs typeface="Arial" pitchFamily="34" charset="0"/>
              </a:rPr>
              <a:t>, </a:t>
            </a:r>
            <a:r>
              <a:rPr lang="tr-TR" sz="2400" dirty="0" err="1" smtClean="0">
                <a:latin typeface="Arial" pitchFamily="34" charset="0"/>
                <a:cs typeface="Arial" pitchFamily="34" charset="0"/>
              </a:rPr>
              <a:t>Linnaeus</a:t>
            </a:r>
            <a:r>
              <a:rPr lang="tr-TR" sz="2400" dirty="0" smtClean="0">
                <a:latin typeface="Arial" pitchFamily="34" charset="0"/>
                <a:cs typeface="Arial" pitchFamily="34" charset="0"/>
              </a:rPr>
              <a:t> 1758) doğa sazanının kültüre alınmış bir formudur.</a:t>
            </a:r>
          </a:p>
          <a:p>
            <a:r>
              <a:rPr lang="tr-TR" sz="2400" dirty="0" smtClean="0">
                <a:latin typeface="Arial" pitchFamily="34" charset="0"/>
                <a:cs typeface="Arial" pitchFamily="34" charset="0"/>
              </a:rPr>
              <a:t>Genel yapısal özellikleri bakımından doğa sazanına benzeyen, fakat vücudun büyük bir kısmı pulsuz, mevcut büyük pullar vücuda serpilmiş durumda ve parlaktır (ayna şeklinde).</a:t>
            </a:r>
          </a:p>
          <a:p>
            <a:r>
              <a:rPr lang="tr-TR" sz="2400" dirty="0" smtClean="0">
                <a:latin typeface="Arial" pitchFamily="34" charset="0"/>
                <a:cs typeface="Arial" pitchFamily="34" charset="0"/>
              </a:rPr>
              <a:t>Doğa sazanına nazaran;</a:t>
            </a:r>
          </a:p>
          <a:p>
            <a:pPr lvl="1"/>
            <a:r>
              <a:rPr lang="tr-TR" sz="2000" dirty="0" smtClean="0">
                <a:latin typeface="Arial" pitchFamily="34" charset="0"/>
                <a:cs typeface="Arial" pitchFamily="34" charset="0"/>
              </a:rPr>
              <a:t> daha yüksek sırtlı, </a:t>
            </a:r>
          </a:p>
          <a:p>
            <a:pPr lvl="1"/>
            <a:r>
              <a:rPr lang="tr-TR" sz="2000" dirty="0" smtClean="0">
                <a:latin typeface="Arial" pitchFamily="34" charset="0"/>
                <a:cs typeface="Arial" pitchFamily="34" charset="0"/>
              </a:rPr>
              <a:t>daha tıknaz, </a:t>
            </a:r>
          </a:p>
          <a:p>
            <a:pPr lvl="1"/>
            <a:r>
              <a:rPr lang="tr-TR" sz="2000" dirty="0" smtClean="0">
                <a:latin typeface="Arial" pitchFamily="34" charset="0"/>
                <a:cs typeface="Arial" pitchFamily="34" charset="0"/>
              </a:rPr>
              <a:t>daha hızlı gelişir, </a:t>
            </a:r>
          </a:p>
          <a:p>
            <a:pPr lvl="1"/>
            <a:r>
              <a:rPr lang="tr-TR" sz="2000" dirty="0" smtClean="0">
                <a:latin typeface="Arial" pitchFamily="34" charset="0"/>
                <a:cs typeface="Arial" pitchFamily="34" charset="0"/>
              </a:rPr>
              <a:t>kültür koşullarına daha iyi adapte olur, </a:t>
            </a:r>
          </a:p>
          <a:p>
            <a:pPr lvl="1"/>
            <a:r>
              <a:rPr lang="tr-TR" sz="2000" dirty="0" smtClean="0">
                <a:latin typeface="Arial" pitchFamily="34" charset="0"/>
                <a:cs typeface="Arial" pitchFamily="34" charset="0"/>
              </a:rPr>
              <a:t>yem değerlendirmesi yüksektir.</a:t>
            </a:r>
            <a:endParaRPr lang="tr-TR" sz="2000"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3309888-A9A8-4577-B48D-E6903738C834}" type="slidenum">
              <a:rPr lang="tr-TR" smtClean="0"/>
              <a:pPr/>
              <a:t>21</a:t>
            </a:fld>
            <a:endParaRPr lang="tr-T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1259632" y="1772816"/>
            <a:ext cx="7498080" cy="3220980"/>
          </a:xfrm>
        </p:spPr>
        <p:txBody>
          <a:bodyPr>
            <a:normAutofit/>
          </a:bodyPr>
          <a:lstStyle/>
          <a:p>
            <a:r>
              <a:rPr lang="tr-TR" sz="2400" dirty="0" smtClean="0">
                <a:latin typeface="Arial" pitchFamily="34" charset="0"/>
                <a:cs typeface="Arial" pitchFamily="34" charset="0"/>
              </a:rPr>
              <a:t>Doğa sazanından elde edilen kültür sazanları pulluluk durumlarına göre dört gruba ayrılırlar. Bunlar;</a:t>
            </a:r>
          </a:p>
          <a:p>
            <a:pPr lvl="1"/>
            <a:r>
              <a:rPr lang="tr-TR" sz="2000" dirty="0" smtClean="0">
                <a:latin typeface="Arial" pitchFamily="34" charset="0"/>
                <a:cs typeface="Arial" pitchFamily="34" charset="0"/>
              </a:rPr>
              <a:t>Pullu kültür sazanı,</a:t>
            </a:r>
          </a:p>
          <a:p>
            <a:pPr lvl="1"/>
            <a:r>
              <a:rPr lang="tr-TR" sz="2000" dirty="0" smtClean="0">
                <a:latin typeface="Arial" pitchFamily="34" charset="0"/>
                <a:cs typeface="Arial" pitchFamily="34" charset="0"/>
              </a:rPr>
              <a:t>Aynalı sazan,</a:t>
            </a:r>
          </a:p>
          <a:p>
            <a:pPr lvl="1"/>
            <a:r>
              <a:rPr lang="tr-TR" sz="2000" dirty="0" smtClean="0">
                <a:latin typeface="Arial" pitchFamily="34" charset="0"/>
                <a:cs typeface="Arial" pitchFamily="34" charset="0"/>
              </a:rPr>
              <a:t>Çizgili sazan,</a:t>
            </a:r>
          </a:p>
          <a:p>
            <a:pPr lvl="1"/>
            <a:r>
              <a:rPr lang="tr-TR" sz="2000" dirty="0" smtClean="0">
                <a:latin typeface="Arial" pitchFamily="34" charset="0"/>
                <a:cs typeface="Arial" pitchFamily="34" charset="0"/>
              </a:rPr>
              <a:t>Çıplak sazan</a:t>
            </a:r>
          </a:p>
          <a:p>
            <a:pPr>
              <a:buNone/>
            </a:pPr>
            <a:endParaRPr lang="tr-TR" sz="2400" dirty="0" smtClean="0">
              <a:latin typeface="Arial" pitchFamily="34" charset="0"/>
              <a:cs typeface="Arial" pitchFamily="34" charset="0"/>
            </a:endParaRPr>
          </a:p>
          <a:p>
            <a:endParaRPr lang="tr-TR" sz="2400" dirty="0" smtClean="0">
              <a:latin typeface="Arial" pitchFamily="34" charset="0"/>
              <a:cs typeface="Arial" pitchFamily="34" charset="0"/>
            </a:endParaRPr>
          </a:p>
          <a:p>
            <a:pPr>
              <a:buNone/>
            </a:pPr>
            <a:endParaRPr lang="tr-TR" sz="2400"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3309888-A9A8-4577-B48D-E6903738C834}" type="slidenum">
              <a:rPr lang="tr-TR" smtClean="0"/>
              <a:pPr/>
              <a:t>22</a:t>
            </a:fld>
            <a:endParaRPr lang="tr-T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03648" y="2060848"/>
            <a:ext cx="7498080" cy="2845296"/>
          </a:xfrm>
        </p:spPr>
        <p:txBody>
          <a:bodyPr>
            <a:normAutofit/>
          </a:bodyPr>
          <a:lstStyle/>
          <a:p>
            <a:r>
              <a:rPr lang="tr-TR" sz="2400" dirty="0" smtClean="0">
                <a:latin typeface="Arial" pitchFamily="34" charset="0"/>
                <a:cs typeface="Arial" pitchFamily="34" charset="0"/>
              </a:rPr>
              <a:t>Pullu kültür sazanı doğa sazanı gibi pullarla kaplı olduğu halde yüksek sırtlıdır ve vücut yapısı aynalı sazana benzer.</a:t>
            </a:r>
          </a:p>
          <a:p>
            <a:r>
              <a:rPr lang="tr-TR" sz="2400" dirty="0" smtClean="0">
                <a:latin typeface="Arial" pitchFamily="34" charset="0"/>
                <a:cs typeface="Arial" pitchFamily="34" charset="0"/>
              </a:rPr>
              <a:t>Fakat gelişme hızı yüksektir. </a:t>
            </a:r>
          </a:p>
          <a:p>
            <a:r>
              <a:rPr lang="tr-TR" sz="2400" dirty="0" smtClean="0">
                <a:latin typeface="Arial" pitchFamily="34" charset="0"/>
                <a:cs typeface="Arial" pitchFamily="34" charset="0"/>
              </a:rPr>
              <a:t>Bu özelliği nedeniyle kuzey yarım küredeki soğukça olan kuşakta tutunmuştur.</a:t>
            </a:r>
          </a:p>
          <a:p>
            <a:endParaRPr lang="tr-TR" sz="2400" dirty="0"/>
          </a:p>
        </p:txBody>
      </p:sp>
      <p:sp>
        <p:nvSpPr>
          <p:cNvPr id="4" name="Slide Number Placeholder 3"/>
          <p:cNvSpPr>
            <a:spLocks noGrp="1"/>
          </p:cNvSpPr>
          <p:nvPr>
            <p:ph type="sldNum" sz="quarter" idx="12"/>
          </p:nvPr>
        </p:nvSpPr>
        <p:spPr/>
        <p:txBody>
          <a:bodyPr/>
          <a:lstStyle/>
          <a:p>
            <a:fld id="{B3309888-A9A8-4577-B48D-E6903738C834}" type="slidenum">
              <a:rPr lang="tr-TR" smtClean="0"/>
              <a:pPr/>
              <a:t>23</a:t>
            </a:fld>
            <a:endParaRPr lang="tr-T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www.kkgm.gov.tr/Birim/su_urn/Resim2/255_2_aynalisazan.gif"/>
          <p:cNvPicPr>
            <a:picLocks noChangeAspect="1" noChangeArrowheads="1"/>
          </p:cNvPicPr>
          <p:nvPr/>
        </p:nvPicPr>
        <p:blipFill>
          <a:blip r:embed="rId2" cstate="print"/>
          <a:srcRect/>
          <a:stretch>
            <a:fillRect/>
          </a:stretch>
        </p:blipFill>
        <p:spPr bwMode="auto">
          <a:xfrm>
            <a:off x="4572000" y="714356"/>
            <a:ext cx="3571900" cy="2000264"/>
          </a:xfrm>
          <a:prstGeom prst="rect">
            <a:avLst/>
          </a:prstGeom>
          <a:noFill/>
        </p:spPr>
      </p:pic>
      <p:pic>
        <p:nvPicPr>
          <p:cNvPr id="21508" name="Picture 4" descr="http://img85.imageshack.us/img85/1851/aynali4at.jpg"/>
          <p:cNvPicPr>
            <a:picLocks noChangeAspect="1" noChangeArrowheads="1"/>
          </p:cNvPicPr>
          <p:nvPr/>
        </p:nvPicPr>
        <p:blipFill>
          <a:blip r:embed="rId3" cstate="print"/>
          <a:srcRect/>
          <a:stretch>
            <a:fillRect/>
          </a:stretch>
        </p:blipFill>
        <p:spPr bwMode="auto">
          <a:xfrm>
            <a:off x="1214414" y="928670"/>
            <a:ext cx="3375022" cy="1714512"/>
          </a:xfrm>
          <a:prstGeom prst="rect">
            <a:avLst/>
          </a:prstGeom>
          <a:noFill/>
        </p:spPr>
      </p:pic>
      <p:pic>
        <p:nvPicPr>
          <p:cNvPr id="21512" name="Picture 8" descr="http://www.bigbobsbb.net/images/57lb.4oz%20fred%20stanmore.jpg"/>
          <p:cNvPicPr>
            <a:picLocks noChangeAspect="1" noChangeArrowheads="1"/>
          </p:cNvPicPr>
          <p:nvPr/>
        </p:nvPicPr>
        <p:blipFill>
          <a:blip r:embed="rId4" cstate="print"/>
          <a:srcRect/>
          <a:stretch>
            <a:fillRect/>
          </a:stretch>
        </p:blipFill>
        <p:spPr bwMode="auto">
          <a:xfrm>
            <a:off x="2428860" y="3000372"/>
            <a:ext cx="4857784" cy="3730778"/>
          </a:xfrm>
          <a:prstGeom prst="rect">
            <a:avLst/>
          </a:prstGeom>
          <a:noFill/>
        </p:spPr>
      </p:pic>
      <p:sp>
        <p:nvSpPr>
          <p:cNvPr id="5" name="Slide Number Placeholder 4"/>
          <p:cNvSpPr>
            <a:spLocks noGrp="1"/>
          </p:cNvSpPr>
          <p:nvPr>
            <p:ph type="sldNum" sz="quarter" idx="12"/>
          </p:nvPr>
        </p:nvSpPr>
        <p:spPr/>
        <p:txBody>
          <a:bodyPr/>
          <a:lstStyle/>
          <a:p>
            <a:fld id="{B3309888-A9A8-4577-B48D-E6903738C834}" type="slidenum">
              <a:rPr lang="tr-TR" smtClean="0"/>
              <a:pPr/>
              <a:t>24</a:t>
            </a:fld>
            <a:endParaRPr lang="tr-T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3309888-A9A8-4577-B48D-E6903738C834}" type="slidenum">
              <a:rPr lang="tr-TR" smtClean="0"/>
              <a:pPr/>
              <a:t>25</a:t>
            </a:fld>
            <a:endParaRPr lang="tr-TR"/>
          </a:p>
        </p:txBody>
      </p:sp>
      <p:pic>
        <p:nvPicPr>
          <p:cNvPr id="5" name="Picture 2" descr="http://www.kkgm.gov.tr/Birim/su_urn/Resim2/255_2_aynalisazan.gif"/>
          <p:cNvPicPr>
            <a:picLocks noChangeAspect="1" noChangeArrowheads="1"/>
          </p:cNvPicPr>
          <p:nvPr/>
        </p:nvPicPr>
        <p:blipFill>
          <a:blip r:embed="rId2" cstate="print"/>
          <a:srcRect/>
          <a:stretch>
            <a:fillRect/>
          </a:stretch>
        </p:blipFill>
        <p:spPr bwMode="auto">
          <a:xfrm>
            <a:off x="1115616" y="3789040"/>
            <a:ext cx="4605729" cy="2579208"/>
          </a:xfrm>
          <a:prstGeom prst="rect">
            <a:avLst/>
          </a:prstGeom>
          <a:noFill/>
        </p:spPr>
      </p:pic>
      <p:pic>
        <p:nvPicPr>
          <p:cNvPr id="6" name="Picture 4" descr="http://img238.imageshack.us/img238/972/akssazanoa3.jpg"/>
          <p:cNvPicPr>
            <a:picLocks noChangeAspect="1" noChangeArrowheads="1"/>
          </p:cNvPicPr>
          <p:nvPr/>
        </p:nvPicPr>
        <p:blipFill>
          <a:blip r:embed="rId3" cstate="print"/>
          <a:srcRect/>
          <a:stretch>
            <a:fillRect/>
          </a:stretch>
        </p:blipFill>
        <p:spPr bwMode="auto">
          <a:xfrm>
            <a:off x="1259632" y="692696"/>
            <a:ext cx="4490985" cy="2711224"/>
          </a:xfrm>
          <a:prstGeom prst="rect">
            <a:avLst/>
          </a:prstGeom>
          <a:noFill/>
        </p:spPr>
      </p:pic>
      <p:sp>
        <p:nvSpPr>
          <p:cNvPr id="7" name="TextBox 6"/>
          <p:cNvSpPr txBox="1"/>
          <p:nvPr/>
        </p:nvSpPr>
        <p:spPr>
          <a:xfrm>
            <a:off x="6156176" y="1844824"/>
            <a:ext cx="1944216" cy="400110"/>
          </a:xfrm>
          <a:prstGeom prst="rect">
            <a:avLst/>
          </a:prstGeom>
          <a:noFill/>
        </p:spPr>
        <p:txBody>
          <a:bodyPr wrap="square" rtlCol="0">
            <a:spAutoFit/>
          </a:bodyPr>
          <a:lstStyle/>
          <a:p>
            <a:r>
              <a:rPr lang="tr-TR" sz="2000" dirty="0" smtClean="0"/>
              <a:t>Doğa sazanı</a:t>
            </a:r>
            <a:endParaRPr lang="tr-TR" sz="2000" dirty="0"/>
          </a:p>
        </p:txBody>
      </p:sp>
      <p:sp>
        <p:nvSpPr>
          <p:cNvPr id="8" name="TextBox 7"/>
          <p:cNvSpPr txBox="1"/>
          <p:nvPr/>
        </p:nvSpPr>
        <p:spPr>
          <a:xfrm>
            <a:off x="6300192" y="4869160"/>
            <a:ext cx="1944216" cy="400110"/>
          </a:xfrm>
          <a:prstGeom prst="rect">
            <a:avLst/>
          </a:prstGeom>
          <a:noFill/>
        </p:spPr>
        <p:txBody>
          <a:bodyPr wrap="square" rtlCol="0">
            <a:spAutoFit/>
          </a:bodyPr>
          <a:lstStyle/>
          <a:p>
            <a:r>
              <a:rPr lang="tr-TR" sz="2000" dirty="0" smtClean="0"/>
              <a:t>Kültür sazanı</a:t>
            </a:r>
            <a:endParaRPr lang="tr-TR" sz="20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87624" y="1988840"/>
            <a:ext cx="7719274" cy="3888432"/>
          </a:xfrm>
        </p:spPr>
        <p:txBody>
          <a:bodyPr>
            <a:noAutofit/>
          </a:bodyPr>
          <a:lstStyle/>
          <a:p>
            <a:r>
              <a:rPr lang="tr-TR" sz="2400" dirty="0" smtClean="0">
                <a:latin typeface="Arial" pitchFamily="34" charset="0"/>
                <a:cs typeface="Arial" pitchFamily="34" charset="0"/>
              </a:rPr>
              <a:t>Sazan yetiştiriciliğinde en yaygın olan aynalı sazandır.</a:t>
            </a:r>
          </a:p>
          <a:p>
            <a:r>
              <a:rPr lang="tr-TR" sz="2400" dirty="0" smtClean="0">
                <a:latin typeface="Arial" pitchFamily="34" charset="0"/>
                <a:cs typeface="Arial" pitchFamily="34" charset="0"/>
              </a:rPr>
              <a:t>Ancak aynalı sazan yetiştiriciliğinde de değişik ülke ve işletmelerde farklı varyeteler elde edilmiştir. Bu varyeteler (İsrail, Macar, Alman) belli bir yörede çok uzun süre yapılan yetiştirme sonucunda oluşmuştur.</a:t>
            </a:r>
          </a:p>
          <a:p>
            <a:r>
              <a:rPr lang="tr-TR" sz="2400" dirty="0" smtClean="0">
                <a:latin typeface="Arial" pitchFamily="34" charset="0"/>
                <a:cs typeface="Arial" pitchFamily="34" charset="0"/>
              </a:rPr>
              <a:t>Bu varyeteler (hatlar) arasında vücut yapıları oldukça değişiklik arz eder. Bazılarında vücut uzun olmasına karşın, bazılarında vücut tıknazca ve sırt çok yüksektir.</a:t>
            </a:r>
          </a:p>
          <a:p>
            <a:pPr algn="ctr">
              <a:buNone/>
            </a:pPr>
            <a:r>
              <a:rPr lang="tr-TR" sz="1600" b="1" dirty="0" smtClean="0">
                <a:solidFill>
                  <a:srgbClr val="FF0000"/>
                </a:solidFill>
              </a:rPr>
              <a:t>(Varyete</a:t>
            </a:r>
            <a:r>
              <a:rPr lang="tr-TR" sz="1600" dirty="0" smtClean="0">
                <a:solidFill>
                  <a:srgbClr val="FF0000"/>
                </a:solidFill>
              </a:rPr>
              <a:t>, en az bir morfolojik özellik bakımından </a:t>
            </a:r>
            <a:r>
              <a:rPr lang="tr-TR" sz="1600" dirty="0" smtClean="0">
                <a:solidFill>
                  <a:srgbClr val="FF0000"/>
                </a:solidFill>
                <a:hlinkClick r:id="rId2" tooltip="Tür"/>
              </a:rPr>
              <a:t>türden</a:t>
            </a:r>
            <a:r>
              <a:rPr lang="tr-TR" sz="1600" dirty="0" smtClean="0">
                <a:solidFill>
                  <a:srgbClr val="FF0000"/>
                </a:solidFill>
              </a:rPr>
              <a:t> ayrılan, türün yayılış alanı </a:t>
            </a:r>
          </a:p>
          <a:p>
            <a:pPr algn="ctr">
              <a:buNone/>
            </a:pPr>
            <a:r>
              <a:rPr lang="tr-TR" sz="1600" dirty="0" smtClean="0">
                <a:solidFill>
                  <a:srgbClr val="FF0000"/>
                </a:solidFill>
              </a:rPr>
              <a:t>içerisinde küçük veya büyük gruplar halinde bulunan topluluktur.)</a:t>
            </a:r>
            <a:endParaRPr lang="tr-TR" sz="1600" dirty="0" smtClean="0">
              <a:solidFill>
                <a:srgbClr val="FF0000"/>
              </a:solidFill>
              <a:latin typeface="Arial" pitchFamily="34" charset="0"/>
              <a:cs typeface="Arial" pitchFamily="34" charset="0"/>
            </a:endParaRPr>
          </a:p>
          <a:p>
            <a:pPr>
              <a:buNone/>
            </a:pPr>
            <a:endParaRPr lang="tr-TR" sz="2400"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3309888-A9A8-4577-B48D-E6903738C834}" type="slidenum">
              <a:rPr lang="tr-TR" smtClean="0"/>
              <a:pPr/>
              <a:t>26</a:t>
            </a:fld>
            <a:endParaRPr lang="tr-T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sz="3200" b="1" dirty="0" smtClean="0">
                <a:solidFill>
                  <a:srgbClr val="FF0000"/>
                </a:solidFill>
              </a:rPr>
              <a:t>Çayır (ot) sazanı </a:t>
            </a:r>
            <a:r>
              <a:rPr lang="tr-TR" sz="3200" dirty="0" smtClean="0"/>
              <a:t>(</a:t>
            </a:r>
            <a:r>
              <a:rPr lang="tr-TR" sz="3200" i="1" dirty="0" err="1" smtClean="0"/>
              <a:t>Ctenopharyngodon</a:t>
            </a:r>
            <a:r>
              <a:rPr lang="tr-TR" sz="3200" i="1" dirty="0" smtClean="0"/>
              <a:t> </a:t>
            </a:r>
            <a:r>
              <a:rPr lang="tr-TR" sz="3200" i="1" dirty="0" err="1" smtClean="0"/>
              <a:t>idella</a:t>
            </a:r>
            <a:r>
              <a:rPr lang="tr-TR" sz="3200" i="1" dirty="0" smtClean="0"/>
              <a:t> </a:t>
            </a:r>
            <a:r>
              <a:rPr lang="tr-TR" sz="3200" dirty="0" smtClean="0"/>
              <a:t>V.)</a:t>
            </a:r>
            <a:endParaRPr lang="tr-TR" sz="3200" dirty="0"/>
          </a:p>
        </p:txBody>
      </p:sp>
      <p:sp>
        <p:nvSpPr>
          <p:cNvPr id="3" name="2 İçerik Yer Tutucusu"/>
          <p:cNvSpPr>
            <a:spLocks noGrp="1"/>
          </p:cNvSpPr>
          <p:nvPr>
            <p:ph idx="1"/>
          </p:nvPr>
        </p:nvSpPr>
        <p:spPr/>
        <p:txBody>
          <a:bodyPr>
            <a:normAutofit/>
          </a:bodyPr>
          <a:lstStyle/>
          <a:p>
            <a:r>
              <a:rPr lang="tr-TR" sz="2400" dirty="0" smtClean="0">
                <a:latin typeface="Arial" pitchFamily="34" charset="0"/>
                <a:cs typeface="Arial" pitchFamily="34" charset="0"/>
              </a:rPr>
              <a:t>Silindir şeklinde, yanları biraz yassıca ve uzun vücutlu bir balıktır.</a:t>
            </a:r>
          </a:p>
          <a:p>
            <a:r>
              <a:rPr lang="tr-TR" sz="2400" dirty="0" smtClean="0">
                <a:latin typeface="Arial" pitchFamily="34" charset="0"/>
                <a:cs typeface="Arial" pitchFamily="34" charset="0"/>
              </a:rPr>
              <a:t>Sırt koyu, yanlar açık gri, karnı beyazımsıdır.</a:t>
            </a:r>
          </a:p>
          <a:p>
            <a:r>
              <a:rPr lang="tr-TR" sz="2400" dirty="0" smtClean="0">
                <a:latin typeface="Arial" pitchFamily="34" charset="0"/>
                <a:cs typeface="Arial" pitchFamily="34" charset="0"/>
              </a:rPr>
              <a:t>Testere şeklindeki yutak dişleri iki sıra halinde dizilmiştir. Ağız yarım aşağı bakışlıdır.</a:t>
            </a:r>
          </a:p>
          <a:p>
            <a:r>
              <a:rPr lang="tr-TR" sz="2400" dirty="0" smtClean="0">
                <a:latin typeface="Arial" pitchFamily="34" charset="0"/>
                <a:cs typeface="Arial" pitchFamily="34" charset="0"/>
              </a:rPr>
              <a:t>Vücut iri pullarla kaplıdır. </a:t>
            </a:r>
          </a:p>
          <a:p>
            <a:r>
              <a:rPr lang="tr-TR" sz="2400" dirty="0" smtClean="0">
                <a:latin typeface="Arial" pitchFamily="34" charset="0"/>
                <a:cs typeface="Arial" pitchFamily="34" charset="0"/>
              </a:rPr>
              <a:t>10-15 yaşlı balıklar, uygun koşullarda, 50 </a:t>
            </a:r>
            <a:r>
              <a:rPr lang="tr-TR" sz="2400" dirty="0" err="1" smtClean="0">
                <a:latin typeface="Arial" pitchFamily="34" charset="0"/>
                <a:cs typeface="Arial" pitchFamily="34" charset="0"/>
              </a:rPr>
              <a:t>kg’a</a:t>
            </a:r>
            <a:r>
              <a:rPr lang="tr-TR" sz="2400" dirty="0" smtClean="0">
                <a:latin typeface="Arial" pitchFamily="34" charset="0"/>
                <a:cs typeface="Arial" pitchFamily="34" charset="0"/>
              </a:rPr>
              <a:t> kadar büyüyebilirler.</a:t>
            </a:r>
          </a:p>
          <a:p>
            <a:r>
              <a:rPr lang="tr-TR" sz="2400" dirty="0" smtClean="0">
                <a:latin typeface="Arial" pitchFamily="34" charset="0"/>
                <a:cs typeface="Arial" pitchFamily="34" charset="0"/>
              </a:rPr>
              <a:t>Dış görünüşü yerli balıklarımızdan </a:t>
            </a:r>
            <a:r>
              <a:rPr lang="tr-TR" sz="2400" dirty="0" err="1" smtClean="0">
                <a:latin typeface="Arial" pitchFamily="34" charset="0"/>
                <a:cs typeface="Arial" pitchFamily="34" charset="0"/>
              </a:rPr>
              <a:t>tatlısu</a:t>
            </a:r>
            <a:r>
              <a:rPr lang="tr-TR" sz="2400" dirty="0" smtClean="0">
                <a:latin typeface="Arial" pitchFamily="34" charset="0"/>
                <a:cs typeface="Arial" pitchFamily="34" charset="0"/>
              </a:rPr>
              <a:t> kefaline (</a:t>
            </a:r>
            <a:r>
              <a:rPr lang="tr-TR" sz="2400" i="1" dirty="0" err="1" smtClean="0">
                <a:latin typeface="Arial" pitchFamily="34" charset="0"/>
                <a:cs typeface="Arial" pitchFamily="34" charset="0"/>
              </a:rPr>
              <a:t>Leuciscus</a:t>
            </a:r>
            <a:r>
              <a:rPr lang="tr-TR" sz="2400" i="1" dirty="0" smtClean="0">
                <a:latin typeface="Arial" pitchFamily="34" charset="0"/>
                <a:cs typeface="Arial" pitchFamily="34" charset="0"/>
              </a:rPr>
              <a:t> </a:t>
            </a:r>
            <a:r>
              <a:rPr lang="tr-TR" sz="2400" i="1" dirty="0" err="1" smtClean="0">
                <a:latin typeface="Arial" pitchFamily="34" charset="0"/>
                <a:cs typeface="Arial" pitchFamily="34" charset="0"/>
              </a:rPr>
              <a:t>cephalus</a:t>
            </a:r>
            <a:r>
              <a:rPr lang="tr-TR" sz="2400" dirty="0" smtClean="0">
                <a:latin typeface="Arial" pitchFamily="34" charset="0"/>
                <a:cs typeface="Arial" pitchFamily="34" charset="0"/>
              </a:rPr>
              <a:t>) çok benzer.</a:t>
            </a:r>
          </a:p>
        </p:txBody>
      </p:sp>
      <p:sp>
        <p:nvSpPr>
          <p:cNvPr id="4" name="Slide Number Placeholder 3"/>
          <p:cNvSpPr>
            <a:spLocks noGrp="1"/>
          </p:cNvSpPr>
          <p:nvPr>
            <p:ph type="sldNum" sz="quarter" idx="12"/>
          </p:nvPr>
        </p:nvSpPr>
        <p:spPr/>
        <p:txBody>
          <a:bodyPr/>
          <a:lstStyle/>
          <a:p>
            <a:fld id="{B3309888-A9A8-4577-B48D-E6903738C834}" type="slidenum">
              <a:rPr lang="tr-TR" smtClean="0"/>
              <a:pPr/>
              <a:t>27</a:t>
            </a:fld>
            <a:endParaRPr lang="tr-T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normAutofit fontScale="92500"/>
          </a:bodyPr>
          <a:lstStyle/>
          <a:p>
            <a:r>
              <a:rPr lang="tr-TR" sz="2400" dirty="0" smtClean="0">
                <a:latin typeface="Arial" pitchFamily="34" charset="0"/>
                <a:cs typeface="Arial" pitchFamily="34" charset="0"/>
              </a:rPr>
              <a:t>Yavruları önce </a:t>
            </a:r>
            <a:r>
              <a:rPr lang="tr-TR" sz="2400" dirty="0" err="1" smtClean="0">
                <a:latin typeface="Arial" pitchFamily="34" charset="0"/>
                <a:cs typeface="Arial" pitchFamily="34" charset="0"/>
              </a:rPr>
              <a:t>zooplanktonla</a:t>
            </a:r>
            <a:r>
              <a:rPr lang="tr-TR" sz="2400" dirty="0" smtClean="0">
                <a:latin typeface="Arial" pitchFamily="34" charset="0"/>
                <a:cs typeface="Arial" pitchFamily="34" charset="0"/>
              </a:rPr>
              <a:t> beslenir. 6-10 cm olunca bitki yemeye başlarlar. </a:t>
            </a:r>
          </a:p>
          <a:p>
            <a:pPr lvl="1"/>
            <a:r>
              <a:rPr lang="tr-TR" sz="2000" dirty="0" smtClean="0">
                <a:latin typeface="Arial" pitchFamily="34" charset="0"/>
                <a:cs typeface="Arial" pitchFamily="34" charset="0"/>
              </a:rPr>
              <a:t>Özelikle yabani ot tohumları, </a:t>
            </a:r>
          </a:p>
          <a:p>
            <a:pPr lvl="1"/>
            <a:r>
              <a:rPr lang="tr-TR" sz="2000" dirty="0" smtClean="0">
                <a:latin typeface="Arial" pitchFamily="34" charset="0"/>
                <a:cs typeface="Arial" pitchFamily="34" charset="0"/>
              </a:rPr>
              <a:t>çöp, </a:t>
            </a:r>
          </a:p>
          <a:p>
            <a:pPr lvl="1"/>
            <a:r>
              <a:rPr lang="tr-TR" sz="2000" dirty="0" smtClean="0">
                <a:latin typeface="Arial" pitchFamily="34" charset="0"/>
                <a:cs typeface="Arial" pitchFamily="34" charset="0"/>
              </a:rPr>
              <a:t>arpa ve </a:t>
            </a:r>
          </a:p>
          <a:p>
            <a:pPr lvl="1"/>
            <a:r>
              <a:rPr lang="tr-TR" sz="2000" dirty="0" smtClean="0">
                <a:latin typeface="Arial" pitchFamily="34" charset="0"/>
                <a:cs typeface="Arial" pitchFamily="34" charset="0"/>
              </a:rPr>
              <a:t>bezelyeyi sever.</a:t>
            </a:r>
          </a:p>
          <a:p>
            <a:r>
              <a:rPr lang="tr-TR" sz="2400" dirty="0" smtClean="0">
                <a:latin typeface="Arial" pitchFamily="34" charset="0"/>
                <a:cs typeface="Arial" pitchFamily="34" charset="0"/>
              </a:rPr>
              <a:t>Anavatanı olan Uzak Doğu’da 1-4 yıl arasında değişen sürelerde cinsi olgunluğa gelen ot sazanı, daha soğuk ülkelerde (örn. Romanya, Macaristan) </a:t>
            </a:r>
            <a:r>
              <a:rPr lang="tr-TR" sz="2400" b="1" dirty="0" smtClean="0">
                <a:solidFill>
                  <a:srgbClr val="FF0000"/>
                </a:solidFill>
                <a:latin typeface="Arial" pitchFamily="34" charset="0"/>
                <a:cs typeface="Arial" pitchFamily="34" charset="0"/>
              </a:rPr>
              <a:t>6-8 yıla ihtiyaç </a:t>
            </a:r>
            <a:r>
              <a:rPr lang="tr-TR" sz="2400" dirty="0" smtClean="0">
                <a:latin typeface="Arial" pitchFamily="34" charset="0"/>
                <a:cs typeface="Arial" pitchFamily="34" charset="0"/>
              </a:rPr>
              <a:t>duyar.</a:t>
            </a:r>
          </a:p>
          <a:p>
            <a:r>
              <a:rPr lang="tr-TR" sz="2400" b="1" dirty="0" smtClean="0">
                <a:solidFill>
                  <a:srgbClr val="FF0000"/>
                </a:solidFill>
                <a:latin typeface="Arial" pitchFamily="34" charset="0"/>
                <a:cs typeface="Arial" pitchFamily="34" charset="0"/>
              </a:rPr>
              <a:t>Doğal yumurtlama 21-22 °C’de</a:t>
            </a:r>
            <a:r>
              <a:rPr lang="tr-TR" sz="2400" dirty="0" smtClean="0">
                <a:latin typeface="Arial" pitchFamily="34" charset="0"/>
                <a:cs typeface="Arial" pitchFamily="34" charset="0"/>
              </a:rPr>
              <a:t>, hızlı akan sularda, çakılımsı taban üzerinde olur. Yumurta çok az bir su hareketinde bile akıntı ile harekete geçer.</a:t>
            </a:r>
          </a:p>
          <a:p>
            <a:endParaRPr lang="tr-TR" sz="2400" dirty="0"/>
          </a:p>
        </p:txBody>
      </p:sp>
      <p:sp>
        <p:nvSpPr>
          <p:cNvPr id="4" name="Slide Number Placeholder 3"/>
          <p:cNvSpPr>
            <a:spLocks noGrp="1"/>
          </p:cNvSpPr>
          <p:nvPr>
            <p:ph type="sldNum" sz="quarter" idx="12"/>
          </p:nvPr>
        </p:nvSpPr>
        <p:spPr/>
        <p:txBody>
          <a:bodyPr/>
          <a:lstStyle/>
          <a:p>
            <a:fld id="{B3309888-A9A8-4577-B48D-E6903738C834}" type="slidenum">
              <a:rPr lang="tr-TR" smtClean="0"/>
              <a:pPr/>
              <a:t>28</a:t>
            </a:fld>
            <a:endParaRPr lang="tr-T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Ot sazanı</a:t>
            </a:r>
            <a:endParaRPr lang="tr-TR" dirty="0"/>
          </a:p>
        </p:txBody>
      </p:sp>
      <p:sp>
        <p:nvSpPr>
          <p:cNvPr id="5" name="Slide Number Placeholder 4"/>
          <p:cNvSpPr>
            <a:spLocks noGrp="1"/>
          </p:cNvSpPr>
          <p:nvPr>
            <p:ph type="sldNum" sz="quarter" idx="12"/>
          </p:nvPr>
        </p:nvSpPr>
        <p:spPr/>
        <p:txBody>
          <a:bodyPr/>
          <a:lstStyle/>
          <a:p>
            <a:fld id="{B3309888-A9A8-4577-B48D-E6903738C834}" type="slidenum">
              <a:rPr lang="tr-TR" smtClean="0"/>
              <a:pPr/>
              <a:t>29</a:t>
            </a:fld>
            <a:endParaRPr lang="tr-TR"/>
          </a:p>
        </p:txBody>
      </p:sp>
      <p:pic>
        <p:nvPicPr>
          <p:cNvPr id="22530" name="Picture 2" descr="http://animaldiversity.ummz.umich.edu/site/resources/usfws/grasscarp.jpg/badge.jpg">
            <a:hlinkClick r:id="rId2"/>
          </p:cNvPr>
          <p:cNvPicPr>
            <a:picLocks noChangeAspect="1" noChangeArrowheads="1"/>
          </p:cNvPicPr>
          <p:nvPr/>
        </p:nvPicPr>
        <p:blipFill>
          <a:blip r:embed="rId3" cstate="print"/>
          <a:srcRect/>
          <a:stretch>
            <a:fillRect/>
          </a:stretch>
        </p:blipFill>
        <p:spPr bwMode="auto">
          <a:xfrm>
            <a:off x="2214546" y="4214817"/>
            <a:ext cx="3107551" cy="2486043"/>
          </a:xfrm>
          <a:prstGeom prst="rect">
            <a:avLst/>
          </a:prstGeom>
          <a:noFill/>
        </p:spPr>
      </p:pic>
      <p:pic>
        <p:nvPicPr>
          <p:cNvPr id="22532" name="Picture 4" descr="Ctenopharyngodon idella">
            <a:hlinkClick r:id="rId4"/>
          </p:cNvPr>
          <p:cNvPicPr>
            <a:picLocks noChangeAspect="1" noChangeArrowheads="1"/>
          </p:cNvPicPr>
          <p:nvPr/>
        </p:nvPicPr>
        <p:blipFill>
          <a:blip r:embed="rId5" cstate="print"/>
          <a:srcRect/>
          <a:stretch>
            <a:fillRect/>
          </a:stretch>
        </p:blipFill>
        <p:spPr bwMode="auto">
          <a:xfrm>
            <a:off x="3286116" y="1283479"/>
            <a:ext cx="4286280" cy="2714644"/>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Sazangillere genel bakış</a:t>
            </a:r>
            <a:endParaRPr lang="tr-TR" dirty="0"/>
          </a:p>
        </p:txBody>
      </p:sp>
      <p:sp>
        <p:nvSpPr>
          <p:cNvPr id="3" name="2 İçerik Yer Tutucusu"/>
          <p:cNvSpPr>
            <a:spLocks noGrp="1"/>
          </p:cNvSpPr>
          <p:nvPr>
            <p:ph idx="1"/>
          </p:nvPr>
        </p:nvSpPr>
        <p:spPr>
          <a:xfrm>
            <a:off x="1187624" y="1556792"/>
            <a:ext cx="7712394" cy="5000636"/>
          </a:xfrm>
        </p:spPr>
        <p:txBody>
          <a:bodyPr>
            <a:noAutofit/>
          </a:bodyPr>
          <a:lstStyle/>
          <a:p>
            <a:r>
              <a:rPr lang="tr-TR" sz="2400" b="1" dirty="0" smtClean="0">
                <a:latin typeface="Arial" pitchFamily="34" charset="0"/>
                <a:cs typeface="Arial" pitchFamily="34" charset="0"/>
              </a:rPr>
              <a:t>Sazangiller</a:t>
            </a:r>
            <a:r>
              <a:rPr lang="tr-TR" sz="2400" dirty="0" smtClean="0">
                <a:latin typeface="Arial" pitchFamily="34" charset="0"/>
                <a:cs typeface="Arial" pitchFamily="34" charset="0"/>
              </a:rPr>
              <a:t> (Cyprinidae), çok sayıda tatlısu balık türlerini kapsayan ve </a:t>
            </a:r>
            <a:r>
              <a:rPr lang="tr-TR" sz="2400" dirty="0" smtClean="0">
                <a:latin typeface="Arial" pitchFamily="34" charset="0"/>
                <a:cs typeface="Arial" pitchFamily="34" charset="0"/>
                <a:hlinkClick r:id="rId2" action="ppaction://hlinkfile" tooltip="Cypriniformes"/>
              </a:rPr>
              <a:t>Cypriniformes</a:t>
            </a:r>
            <a:r>
              <a:rPr lang="tr-TR" sz="2400" dirty="0" smtClean="0">
                <a:latin typeface="Arial" pitchFamily="34" charset="0"/>
                <a:cs typeface="Arial" pitchFamily="34" charset="0"/>
              </a:rPr>
              <a:t> takımına ait olan bir </a:t>
            </a:r>
            <a:r>
              <a:rPr lang="tr-TR" sz="2400" dirty="0" smtClean="0">
                <a:latin typeface="Arial" pitchFamily="34" charset="0"/>
                <a:cs typeface="Arial" pitchFamily="34" charset="0"/>
                <a:hlinkClick r:id="rId3" action="ppaction://hlinkfile" tooltip="Balık"/>
              </a:rPr>
              <a:t>balık</a:t>
            </a:r>
            <a:r>
              <a:rPr lang="tr-TR" sz="2400" dirty="0" smtClean="0">
                <a:latin typeface="Arial" pitchFamily="34" charset="0"/>
                <a:cs typeface="Arial" pitchFamily="34" charset="0"/>
              </a:rPr>
              <a:t> familyasıdır.</a:t>
            </a:r>
          </a:p>
          <a:p>
            <a:r>
              <a:rPr lang="tr-TR" sz="2400" dirty="0" smtClean="0">
                <a:latin typeface="Arial" pitchFamily="34" charset="0"/>
                <a:cs typeface="Arial" pitchFamily="34" charset="0"/>
              </a:rPr>
              <a:t>Adını en tanınmış üyesi olan </a:t>
            </a:r>
            <a:r>
              <a:rPr lang="tr-TR" sz="2400" dirty="0" smtClean="0">
                <a:latin typeface="Arial" pitchFamily="34" charset="0"/>
                <a:cs typeface="Arial" pitchFamily="34" charset="0"/>
                <a:hlinkClick r:id="rId4" action="ppaction://hlinkfile" tooltip="Sazan balığı"/>
              </a:rPr>
              <a:t>sazan balığından</a:t>
            </a:r>
            <a:r>
              <a:rPr lang="tr-TR" sz="2400" dirty="0" smtClean="0">
                <a:latin typeface="Arial" pitchFamily="34" charset="0"/>
                <a:cs typeface="Arial" pitchFamily="34" charset="0"/>
              </a:rPr>
              <a:t> alan sazangiller familyası yaklaşık 2000 balık türü ile en büyük balık familyasından biridir.  Aralarında 10 cm'yi geçmeyenleri olduğu gibi, 2 metreye kadar olanları da vardır. </a:t>
            </a:r>
          </a:p>
          <a:p>
            <a:r>
              <a:rPr lang="tr-TR" sz="2400" dirty="0" smtClean="0">
                <a:latin typeface="Arial" pitchFamily="34" charset="0"/>
                <a:cs typeface="Arial" pitchFamily="34" charset="0"/>
              </a:rPr>
              <a:t>Bu familyaya ait balıklar; </a:t>
            </a:r>
          </a:p>
          <a:p>
            <a:pPr lvl="1"/>
            <a:r>
              <a:rPr lang="tr-TR" sz="2000" dirty="0" smtClean="0">
                <a:latin typeface="Arial" pitchFamily="34" charset="0"/>
                <a:cs typeface="Arial" pitchFamily="34" charset="0"/>
                <a:hlinkClick r:id="rId5" action="ppaction://hlinkfile" tooltip="Kuzey Amerika"/>
              </a:rPr>
              <a:t>Kuzey Amerika</a:t>
            </a:r>
            <a:r>
              <a:rPr lang="tr-TR" sz="2000" dirty="0" smtClean="0">
                <a:latin typeface="Arial" pitchFamily="34" charset="0"/>
                <a:cs typeface="Arial" pitchFamily="34" charset="0"/>
              </a:rPr>
              <a:t>,  </a:t>
            </a:r>
          </a:p>
          <a:p>
            <a:pPr lvl="1"/>
            <a:r>
              <a:rPr lang="tr-TR" sz="2000" dirty="0" smtClean="0">
                <a:latin typeface="Arial" pitchFamily="34" charset="0"/>
                <a:cs typeface="Arial" pitchFamily="34" charset="0"/>
                <a:hlinkClick r:id="rId6" action="ppaction://hlinkfile" tooltip="Avrupa"/>
              </a:rPr>
              <a:t>Avrupa</a:t>
            </a:r>
            <a:r>
              <a:rPr lang="tr-TR" sz="2000" dirty="0" smtClean="0">
                <a:latin typeface="Arial" pitchFamily="34" charset="0"/>
                <a:cs typeface="Arial" pitchFamily="34" charset="0"/>
              </a:rPr>
              <a:t>,  </a:t>
            </a:r>
          </a:p>
          <a:p>
            <a:pPr lvl="1"/>
            <a:r>
              <a:rPr lang="tr-TR" sz="2000" dirty="0" smtClean="0">
                <a:latin typeface="Arial" pitchFamily="34" charset="0"/>
                <a:cs typeface="Arial" pitchFamily="34" charset="0"/>
                <a:hlinkClick r:id="rId7" action="ppaction://hlinkfile" tooltip="Afrika"/>
              </a:rPr>
              <a:t>Afrika</a:t>
            </a:r>
            <a:r>
              <a:rPr lang="tr-TR" sz="2000" dirty="0" smtClean="0">
                <a:latin typeface="Arial" pitchFamily="34" charset="0"/>
                <a:cs typeface="Arial" pitchFamily="34" charset="0"/>
              </a:rPr>
              <a:t>,  </a:t>
            </a:r>
          </a:p>
          <a:p>
            <a:pPr lvl="1"/>
            <a:r>
              <a:rPr lang="tr-TR" sz="2000" dirty="0" smtClean="0">
                <a:latin typeface="Arial" pitchFamily="34" charset="0"/>
                <a:cs typeface="Arial" pitchFamily="34" charset="0"/>
                <a:hlinkClick r:id="rId8" action="ppaction://hlinkfile" tooltip="Asya"/>
              </a:rPr>
              <a:t>Asya</a:t>
            </a:r>
            <a:r>
              <a:rPr lang="tr-TR" sz="2000" dirty="0" smtClean="0">
                <a:latin typeface="Arial" pitchFamily="34" charset="0"/>
                <a:cs typeface="Arial" pitchFamily="34" charset="0"/>
              </a:rPr>
              <a:t>'da bulunurlar.</a:t>
            </a:r>
          </a:p>
        </p:txBody>
      </p:sp>
      <p:sp>
        <p:nvSpPr>
          <p:cNvPr id="4" name="Slide Number Placeholder 3"/>
          <p:cNvSpPr>
            <a:spLocks noGrp="1"/>
          </p:cNvSpPr>
          <p:nvPr>
            <p:ph type="sldNum" sz="quarter" idx="12"/>
          </p:nvPr>
        </p:nvSpPr>
        <p:spPr/>
        <p:txBody>
          <a:bodyPr/>
          <a:lstStyle/>
          <a:p>
            <a:fld id="{B3309888-A9A8-4577-B48D-E6903738C834}" type="slidenum">
              <a:rPr lang="tr-TR" smtClean="0"/>
              <a:pPr/>
              <a:t>3</a:t>
            </a:fld>
            <a:endParaRPr lang="tr-T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0" y="1341"/>
            <a:ext cx="9144000" cy="1143000"/>
          </a:xfrm>
        </p:spPr>
        <p:txBody>
          <a:bodyPr>
            <a:normAutofit/>
          </a:bodyPr>
          <a:lstStyle/>
          <a:p>
            <a:r>
              <a:rPr lang="tr-TR" sz="2800" dirty="0" smtClean="0"/>
              <a:t>Gümüş sazanı (</a:t>
            </a:r>
            <a:r>
              <a:rPr lang="tr-TR" sz="2800" i="1" dirty="0" err="1" smtClean="0"/>
              <a:t>Hypophthalmichthyes</a:t>
            </a:r>
            <a:r>
              <a:rPr lang="tr-TR" sz="2800" i="1" dirty="0" smtClean="0"/>
              <a:t> </a:t>
            </a:r>
            <a:r>
              <a:rPr lang="tr-TR" sz="2800" i="1" dirty="0" err="1" smtClean="0"/>
              <a:t>molitrix</a:t>
            </a:r>
            <a:r>
              <a:rPr lang="tr-TR" sz="2800" i="1" dirty="0" smtClean="0"/>
              <a:t> </a:t>
            </a:r>
            <a:r>
              <a:rPr lang="tr-TR" sz="2800" dirty="0" smtClean="0"/>
              <a:t>V.)</a:t>
            </a:r>
            <a:endParaRPr lang="tr-TR" sz="2800" dirty="0"/>
          </a:p>
        </p:txBody>
      </p:sp>
      <p:sp>
        <p:nvSpPr>
          <p:cNvPr id="4" name="Slide Number Placeholder 3"/>
          <p:cNvSpPr>
            <a:spLocks noGrp="1"/>
          </p:cNvSpPr>
          <p:nvPr>
            <p:ph type="sldNum" sz="quarter" idx="12"/>
          </p:nvPr>
        </p:nvSpPr>
        <p:spPr/>
        <p:txBody>
          <a:bodyPr/>
          <a:lstStyle/>
          <a:p>
            <a:fld id="{B3309888-A9A8-4577-B48D-E6903738C834}" type="slidenum">
              <a:rPr lang="tr-TR" smtClean="0"/>
              <a:pPr/>
              <a:t>30</a:t>
            </a:fld>
            <a:endParaRPr lang="tr-TR"/>
          </a:p>
        </p:txBody>
      </p:sp>
      <p:pic>
        <p:nvPicPr>
          <p:cNvPr id="1026" name="Picture 2" descr="http://www.fao.org/fi/figis/culturespecies/data/assets/images/hypophthalmichthys/Hypophthalmichthys_nobilis-0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1196752"/>
            <a:ext cx="5846560" cy="293302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ypophthalmichthys nobili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4254135"/>
            <a:ext cx="4824536" cy="22163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sz="2800" dirty="0" smtClean="0"/>
              <a:t>Gümüş sazanı (</a:t>
            </a:r>
            <a:r>
              <a:rPr lang="tr-TR" sz="2800" i="1" dirty="0" err="1" smtClean="0"/>
              <a:t>Hypophthalmichthyes</a:t>
            </a:r>
            <a:r>
              <a:rPr lang="tr-TR" sz="2800" i="1" dirty="0" smtClean="0"/>
              <a:t> </a:t>
            </a:r>
            <a:r>
              <a:rPr lang="tr-TR" sz="2800" i="1" dirty="0" err="1" smtClean="0"/>
              <a:t>molitrix</a:t>
            </a:r>
            <a:r>
              <a:rPr lang="tr-TR" sz="2800" i="1" dirty="0" smtClean="0"/>
              <a:t> </a:t>
            </a:r>
            <a:r>
              <a:rPr lang="tr-TR" sz="2800" dirty="0" smtClean="0"/>
              <a:t>V.)</a:t>
            </a:r>
            <a:endParaRPr lang="tr-TR" sz="2800" dirty="0"/>
          </a:p>
        </p:txBody>
      </p:sp>
      <p:sp>
        <p:nvSpPr>
          <p:cNvPr id="3" name="2 İçerik Yer Tutucusu"/>
          <p:cNvSpPr>
            <a:spLocks noGrp="1"/>
          </p:cNvSpPr>
          <p:nvPr>
            <p:ph idx="1"/>
          </p:nvPr>
        </p:nvSpPr>
        <p:spPr>
          <a:xfrm>
            <a:off x="539552" y="1340768"/>
            <a:ext cx="8229600" cy="3412976"/>
          </a:xfrm>
        </p:spPr>
        <p:txBody>
          <a:bodyPr>
            <a:normAutofit/>
          </a:bodyPr>
          <a:lstStyle/>
          <a:p>
            <a:r>
              <a:rPr lang="tr-TR" sz="2400" dirty="0" smtClean="0"/>
              <a:t>Yüksek sırtlı olup yandan basık ve küçük pullarla kaplı olan vücudu; genç balıklarda (1-3 yazlık) gümüşi, yaşlılarda ise kurşuni renktedir.</a:t>
            </a:r>
          </a:p>
          <a:p>
            <a:r>
              <a:rPr lang="tr-TR" sz="2400" dirty="0" smtClean="0"/>
              <a:t>Sırtın üst kısmı her iki tarafta da dar, koyu bantlıdır. Yanlar ise tamamen açık renklidir.</a:t>
            </a:r>
          </a:p>
          <a:p>
            <a:r>
              <a:rPr lang="tr-TR" sz="2400" dirty="0" smtClean="0"/>
              <a:t>Ağız yukarı bakışlı, yutak dişleri bir sıra halinde ve sayıları 4-4.</a:t>
            </a:r>
          </a:p>
          <a:p>
            <a:r>
              <a:rPr lang="tr-TR" sz="2400" dirty="0" smtClean="0"/>
              <a:t>12-15 kg gümüş sazanları uygun koşullarda  20 kg ağırlığa ulaşabilir.</a:t>
            </a:r>
          </a:p>
        </p:txBody>
      </p:sp>
      <p:sp>
        <p:nvSpPr>
          <p:cNvPr id="4" name="Slide Number Placeholder 3"/>
          <p:cNvSpPr>
            <a:spLocks noGrp="1"/>
          </p:cNvSpPr>
          <p:nvPr>
            <p:ph type="sldNum" sz="quarter" idx="12"/>
          </p:nvPr>
        </p:nvSpPr>
        <p:spPr/>
        <p:txBody>
          <a:bodyPr/>
          <a:lstStyle/>
          <a:p>
            <a:fld id="{B3309888-A9A8-4577-B48D-E6903738C834}" type="slidenum">
              <a:rPr lang="tr-TR" smtClean="0"/>
              <a:pPr/>
              <a:t>31</a:t>
            </a:fld>
            <a:endParaRPr lang="tr-TR"/>
          </a:p>
        </p:txBody>
      </p:sp>
    </p:spTree>
    <p:extLst>
      <p:ext uri="{BB962C8B-B14F-4D97-AF65-F5344CB8AC3E}">
        <p14:creationId xmlns:p14="http://schemas.microsoft.com/office/powerpoint/2010/main" val="23829176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Gümüş sazanı</a:t>
            </a:r>
            <a:endParaRPr lang="tr-TR" dirty="0"/>
          </a:p>
        </p:txBody>
      </p:sp>
      <p:sp>
        <p:nvSpPr>
          <p:cNvPr id="7" name="Slide Number Placeholder 6"/>
          <p:cNvSpPr>
            <a:spLocks noGrp="1"/>
          </p:cNvSpPr>
          <p:nvPr>
            <p:ph type="sldNum" sz="quarter" idx="12"/>
          </p:nvPr>
        </p:nvSpPr>
        <p:spPr/>
        <p:txBody>
          <a:bodyPr/>
          <a:lstStyle/>
          <a:p>
            <a:fld id="{B3309888-A9A8-4577-B48D-E6903738C834}" type="slidenum">
              <a:rPr lang="tr-TR" smtClean="0"/>
              <a:pPr/>
              <a:t>32</a:t>
            </a:fld>
            <a:endParaRPr lang="tr-TR"/>
          </a:p>
        </p:txBody>
      </p:sp>
      <p:pic>
        <p:nvPicPr>
          <p:cNvPr id="23554" name="Picture 2" descr="http://animaldiversity.ummz.umich.edu/site/resources/Grzimek_fish/Cypriniformes/CypriniformesA/Hypophthalmichthys_molitrix.jpg/badge.jpg">
            <a:hlinkClick r:id="rId2"/>
          </p:cNvPr>
          <p:cNvPicPr>
            <a:picLocks noChangeAspect="1" noChangeArrowheads="1"/>
          </p:cNvPicPr>
          <p:nvPr/>
        </p:nvPicPr>
        <p:blipFill>
          <a:blip r:embed="rId3" cstate="print"/>
          <a:srcRect/>
          <a:stretch>
            <a:fillRect/>
          </a:stretch>
        </p:blipFill>
        <p:spPr bwMode="auto">
          <a:xfrm>
            <a:off x="4572000" y="1000108"/>
            <a:ext cx="3952237" cy="1785950"/>
          </a:xfrm>
          <a:prstGeom prst="rect">
            <a:avLst/>
          </a:prstGeom>
          <a:noFill/>
        </p:spPr>
      </p:pic>
      <p:pic>
        <p:nvPicPr>
          <p:cNvPr id="23560" name="Picture 8" descr="Dosya:Hypophthalmichthys molitrix.jpg">
            <a:hlinkClick r:id="rId4"/>
          </p:cNvPr>
          <p:cNvPicPr>
            <a:picLocks noChangeAspect="1" noChangeArrowheads="1"/>
          </p:cNvPicPr>
          <p:nvPr/>
        </p:nvPicPr>
        <p:blipFill>
          <a:blip r:embed="rId5" cstate="print"/>
          <a:srcRect/>
          <a:stretch>
            <a:fillRect/>
          </a:stretch>
        </p:blipFill>
        <p:spPr bwMode="auto">
          <a:xfrm>
            <a:off x="5072066" y="3286124"/>
            <a:ext cx="3643338" cy="2732504"/>
          </a:xfrm>
          <a:prstGeom prst="rect">
            <a:avLst/>
          </a:prstGeom>
          <a:noFill/>
        </p:spPr>
      </p:pic>
      <p:pic>
        <p:nvPicPr>
          <p:cNvPr id="23562" name="Picture 10" descr="http://nas.er.usgs.gov/XIMAGESERVERX/2005/20051103111001.jpg"/>
          <p:cNvPicPr>
            <a:picLocks noChangeAspect="1" noChangeArrowheads="1"/>
          </p:cNvPicPr>
          <p:nvPr/>
        </p:nvPicPr>
        <p:blipFill>
          <a:blip r:embed="rId6" cstate="print"/>
          <a:srcRect/>
          <a:stretch>
            <a:fillRect/>
          </a:stretch>
        </p:blipFill>
        <p:spPr bwMode="auto">
          <a:xfrm>
            <a:off x="1071538" y="2285992"/>
            <a:ext cx="3929090" cy="2181451"/>
          </a:xfrm>
          <a:prstGeom prst="rect">
            <a:avLst/>
          </a:prstGeom>
          <a:noFill/>
        </p:spPr>
      </p:pic>
      <p:pic>
        <p:nvPicPr>
          <p:cNvPr id="23564" name="Picture 12" descr="Hypophthalmichthys molitrix">
            <a:hlinkClick r:id="rId7"/>
          </p:cNvPr>
          <p:cNvPicPr>
            <a:picLocks noChangeAspect="1" noChangeArrowheads="1"/>
          </p:cNvPicPr>
          <p:nvPr/>
        </p:nvPicPr>
        <p:blipFill>
          <a:blip r:embed="rId8" cstate="print"/>
          <a:srcRect/>
          <a:stretch>
            <a:fillRect/>
          </a:stretch>
        </p:blipFill>
        <p:spPr bwMode="auto">
          <a:xfrm>
            <a:off x="1785918" y="4643446"/>
            <a:ext cx="2939159" cy="1714512"/>
          </a:xfrm>
          <a:prstGeom prst="rect">
            <a:avLst/>
          </a:prstGeom>
          <a:noFill/>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Lekeli gümüş sazanı</a:t>
            </a:r>
            <a:endParaRPr lang="tr-TR" dirty="0"/>
          </a:p>
        </p:txBody>
      </p:sp>
      <p:sp>
        <p:nvSpPr>
          <p:cNvPr id="6" name="Slide Number Placeholder 5"/>
          <p:cNvSpPr>
            <a:spLocks noGrp="1"/>
          </p:cNvSpPr>
          <p:nvPr>
            <p:ph type="sldNum" sz="quarter" idx="12"/>
          </p:nvPr>
        </p:nvSpPr>
        <p:spPr/>
        <p:txBody>
          <a:bodyPr/>
          <a:lstStyle/>
          <a:p>
            <a:fld id="{B3309888-A9A8-4577-B48D-E6903738C834}" type="slidenum">
              <a:rPr lang="tr-TR" smtClean="0"/>
              <a:pPr/>
              <a:t>33</a:t>
            </a:fld>
            <a:endParaRPr lang="tr-TR"/>
          </a:p>
        </p:txBody>
      </p:sp>
      <p:pic>
        <p:nvPicPr>
          <p:cNvPr id="24580" name="Picture 4" descr="http://nas.er.usgs.gov/XIMAGESERVERX/2005/20051114110013.bmp"/>
          <p:cNvPicPr>
            <a:picLocks noChangeAspect="1" noChangeArrowheads="1"/>
          </p:cNvPicPr>
          <p:nvPr/>
        </p:nvPicPr>
        <p:blipFill>
          <a:blip r:embed="rId2" cstate="print"/>
          <a:srcRect/>
          <a:stretch>
            <a:fillRect/>
          </a:stretch>
        </p:blipFill>
        <p:spPr bwMode="auto">
          <a:xfrm>
            <a:off x="928662" y="3562349"/>
            <a:ext cx="3181350" cy="3295651"/>
          </a:xfrm>
          <a:prstGeom prst="rect">
            <a:avLst/>
          </a:prstGeom>
          <a:noFill/>
        </p:spPr>
      </p:pic>
      <p:pic>
        <p:nvPicPr>
          <p:cNvPr id="24582" name="Picture 6" descr="http://nas.er.usgs.gov/XIMAGESERVERX/2005/20051114112143.bmp"/>
          <p:cNvPicPr>
            <a:picLocks noChangeAspect="1" noChangeArrowheads="1"/>
          </p:cNvPicPr>
          <p:nvPr/>
        </p:nvPicPr>
        <p:blipFill>
          <a:blip r:embed="rId3" cstate="print"/>
          <a:srcRect/>
          <a:stretch>
            <a:fillRect/>
          </a:stretch>
        </p:blipFill>
        <p:spPr bwMode="auto">
          <a:xfrm>
            <a:off x="4286248" y="3786190"/>
            <a:ext cx="4267200" cy="3200401"/>
          </a:xfrm>
          <a:prstGeom prst="rect">
            <a:avLst/>
          </a:prstGeom>
          <a:noFill/>
        </p:spPr>
      </p:pic>
      <p:pic>
        <p:nvPicPr>
          <p:cNvPr id="24584" name="Picture 8" descr="http://nas.er.usgs.gov/XIMAGESERVERX/2005/20051103111104.jpg"/>
          <p:cNvPicPr>
            <a:picLocks noChangeAspect="1" noChangeArrowheads="1"/>
          </p:cNvPicPr>
          <p:nvPr/>
        </p:nvPicPr>
        <p:blipFill>
          <a:blip r:embed="rId4" cstate="print"/>
          <a:srcRect/>
          <a:stretch>
            <a:fillRect/>
          </a:stretch>
        </p:blipFill>
        <p:spPr bwMode="auto">
          <a:xfrm>
            <a:off x="2714612" y="1500174"/>
            <a:ext cx="4114800" cy="2609851"/>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smtClean="0"/>
              <a:t>Sazan yetiştiriciliği</a:t>
            </a:r>
            <a:endParaRPr lang="tr-TR" dirty="0"/>
          </a:p>
        </p:txBody>
      </p:sp>
      <p:sp>
        <p:nvSpPr>
          <p:cNvPr id="3" name="Content Placeholder 2"/>
          <p:cNvSpPr>
            <a:spLocks noGrp="1"/>
          </p:cNvSpPr>
          <p:nvPr>
            <p:ph idx="1"/>
          </p:nvPr>
        </p:nvSpPr>
        <p:spPr>
          <a:xfrm>
            <a:off x="1435608" y="1485920"/>
            <a:ext cx="7498080" cy="4800600"/>
          </a:xfrm>
        </p:spPr>
        <p:txBody>
          <a:bodyPr>
            <a:normAutofit/>
          </a:bodyPr>
          <a:lstStyle/>
          <a:p>
            <a:r>
              <a:rPr lang="tr-TR" sz="2400" dirty="0" smtClean="0">
                <a:latin typeface="Arial" pitchFamily="34" charset="0"/>
                <a:cs typeface="Arial" pitchFamily="34" charset="0"/>
              </a:rPr>
              <a:t>İçsu balıkları yetiştiriciliği içerisinde alabalıklardan sonra dünyada ikinci derecede önemli balık türü sazandır.Büyük ölçüde yetiştiriciliği yapılan sazan aynalı sazan (kültür sazanı) formudur. </a:t>
            </a:r>
            <a:r>
              <a:rPr lang="tr-TR" sz="2400" dirty="0" smtClean="0">
                <a:solidFill>
                  <a:srgbClr val="FF0000"/>
                </a:solidFill>
                <a:latin typeface="Arial" pitchFamily="34" charset="0"/>
                <a:cs typeface="Arial" pitchFamily="34" charset="0"/>
              </a:rPr>
              <a:t>Bu formun doğa sazanına tercih edilme nedenleri;</a:t>
            </a:r>
          </a:p>
          <a:p>
            <a:pPr lvl="1"/>
            <a:r>
              <a:rPr lang="tr-TR" sz="2000" dirty="0" smtClean="0">
                <a:solidFill>
                  <a:srgbClr val="FF0000"/>
                </a:solidFill>
                <a:latin typeface="Arial" pitchFamily="34" charset="0"/>
                <a:cs typeface="Arial" pitchFamily="34" charset="0"/>
              </a:rPr>
              <a:t>1. Kültür koşullarına adapte yeteneğinin yüksek olması,</a:t>
            </a:r>
          </a:p>
          <a:p>
            <a:pPr lvl="1"/>
            <a:r>
              <a:rPr lang="tr-TR" sz="2000" dirty="0" smtClean="0">
                <a:solidFill>
                  <a:srgbClr val="FF0000"/>
                </a:solidFill>
                <a:latin typeface="Arial" pitchFamily="34" charset="0"/>
                <a:cs typeface="Arial" pitchFamily="34" charset="0"/>
              </a:rPr>
              <a:t>2. </a:t>
            </a:r>
            <a:r>
              <a:rPr lang="tr-TR" sz="2000" b="1" dirty="0" smtClean="0">
                <a:solidFill>
                  <a:srgbClr val="FF0000"/>
                </a:solidFill>
                <a:latin typeface="Arial" pitchFamily="34" charset="0"/>
                <a:cs typeface="Arial" pitchFamily="34" charset="0"/>
              </a:rPr>
              <a:t>Yem alımı </a:t>
            </a:r>
            <a:r>
              <a:rPr lang="tr-TR" sz="2000" dirty="0" smtClean="0">
                <a:solidFill>
                  <a:srgbClr val="FF0000"/>
                </a:solidFill>
                <a:latin typeface="Arial" pitchFamily="34" charset="0"/>
                <a:cs typeface="Arial" pitchFamily="34" charset="0"/>
              </a:rPr>
              <a:t>ve </a:t>
            </a:r>
            <a:r>
              <a:rPr lang="tr-TR" sz="2000" b="1" dirty="0" smtClean="0">
                <a:solidFill>
                  <a:srgbClr val="FF0000"/>
                </a:solidFill>
                <a:latin typeface="Arial" pitchFamily="34" charset="0"/>
                <a:cs typeface="Arial" pitchFamily="34" charset="0"/>
              </a:rPr>
              <a:t>yem değerlendirmesinin </a:t>
            </a:r>
            <a:r>
              <a:rPr lang="tr-TR" sz="2000" dirty="0" smtClean="0">
                <a:solidFill>
                  <a:srgbClr val="FF0000"/>
                </a:solidFill>
                <a:latin typeface="Arial" pitchFamily="34" charset="0"/>
                <a:cs typeface="Arial" pitchFamily="34" charset="0"/>
              </a:rPr>
              <a:t>iyi olması,</a:t>
            </a:r>
          </a:p>
          <a:p>
            <a:pPr lvl="1"/>
            <a:r>
              <a:rPr lang="tr-TR" sz="2000" dirty="0" smtClean="0">
                <a:solidFill>
                  <a:srgbClr val="FF0000"/>
                </a:solidFill>
                <a:latin typeface="Arial" pitchFamily="34" charset="0"/>
                <a:cs typeface="Arial" pitchFamily="34" charset="0"/>
              </a:rPr>
              <a:t>3. </a:t>
            </a:r>
            <a:r>
              <a:rPr lang="tr-TR" sz="2000" b="1" dirty="0" smtClean="0">
                <a:solidFill>
                  <a:srgbClr val="FF0000"/>
                </a:solidFill>
                <a:latin typeface="Arial" pitchFamily="34" charset="0"/>
                <a:cs typeface="Arial" pitchFamily="34" charset="0"/>
              </a:rPr>
              <a:t>Uygun koşullarda doğa sazanına nazaran %30-40 daha hızlı gelişmesi</a:t>
            </a:r>
            <a:r>
              <a:rPr lang="tr-TR" sz="2000" dirty="0" smtClean="0">
                <a:solidFill>
                  <a:srgbClr val="FF0000"/>
                </a:solidFill>
                <a:latin typeface="Arial" pitchFamily="34" charset="0"/>
                <a:cs typeface="Arial" pitchFamily="34" charset="0"/>
              </a:rPr>
              <a:t>,</a:t>
            </a:r>
          </a:p>
          <a:p>
            <a:pPr lvl="1"/>
            <a:r>
              <a:rPr lang="tr-TR" sz="2000" dirty="0" smtClean="0">
                <a:solidFill>
                  <a:srgbClr val="FF0000"/>
                </a:solidFill>
                <a:latin typeface="Arial" pitchFamily="34" charset="0"/>
                <a:cs typeface="Arial" pitchFamily="34" charset="0"/>
              </a:rPr>
              <a:t> 4. Döl alımı ve yetiştirme işlemlerinin kolay olmasıdır.</a:t>
            </a:r>
            <a:endParaRPr lang="tr-TR" sz="2000" dirty="0">
              <a:solidFill>
                <a:srgbClr val="FF0000"/>
              </a:solidFill>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3309888-A9A8-4577-B48D-E6903738C834}" type="slidenum">
              <a:rPr lang="tr-TR" smtClean="0"/>
              <a:pPr/>
              <a:t>34</a:t>
            </a:fld>
            <a:endParaRPr lang="tr-T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lvl="1">
              <a:buNone/>
            </a:pPr>
            <a:r>
              <a:rPr lang="tr-TR" dirty="0" smtClean="0">
                <a:latin typeface="Arial" pitchFamily="34" charset="0"/>
                <a:cs typeface="Arial" pitchFamily="34" charset="0"/>
              </a:rPr>
              <a:t>Beslenme özellikleri:</a:t>
            </a:r>
          </a:p>
          <a:p>
            <a:pPr lvl="1">
              <a:buNone/>
            </a:pPr>
            <a:r>
              <a:rPr lang="tr-TR" sz="2000" dirty="0" smtClean="0">
                <a:latin typeface="Arial" pitchFamily="34" charset="0"/>
                <a:cs typeface="Arial" pitchFamily="34" charset="0"/>
              </a:rPr>
              <a:t>	</a:t>
            </a:r>
            <a:r>
              <a:rPr lang="tr-TR" sz="2400" dirty="0" smtClean="0">
                <a:latin typeface="Arial" pitchFamily="34" charset="0"/>
                <a:cs typeface="Arial" pitchFamily="34" charset="0"/>
              </a:rPr>
              <a:t>Sazan, alabalığın aksine, bir ılıksu balığıdır.</a:t>
            </a:r>
          </a:p>
          <a:p>
            <a:pPr lvl="1"/>
            <a:r>
              <a:rPr lang="tr-TR" sz="2400" dirty="0" smtClean="0">
                <a:latin typeface="Arial" pitchFamily="34" charset="0"/>
                <a:cs typeface="Arial" pitchFamily="34" charset="0"/>
              </a:rPr>
              <a:t>Sazan </a:t>
            </a:r>
            <a:r>
              <a:rPr lang="tr-TR" sz="2400" dirty="0" smtClean="0">
                <a:solidFill>
                  <a:srgbClr val="FF0000"/>
                </a:solidFill>
                <a:latin typeface="Arial" pitchFamily="34" charset="0"/>
                <a:cs typeface="Arial" pitchFamily="34" charset="0"/>
              </a:rPr>
              <a:t>dipten beslenen omnivor </a:t>
            </a:r>
            <a:r>
              <a:rPr lang="tr-TR" sz="2400" dirty="0" smtClean="0">
                <a:latin typeface="Arial" pitchFamily="34" charset="0"/>
                <a:cs typeface="Arial" pitchFamily="34" charset="0"/>
              </a:rPr>
              <a:t>bir balıktır. Besinlerini bentik su hayvanları, plankton, bitki parçaları ve bitkisel artıklar oluşturur. </a:t>
            </a:r>
          </a:p>
          <a:p>
            <a:pPr lvl="1"/>
            <a:r>
              <a:rPr lang="tr-TR" sz="2400" dirty="0" smtClean="0">
                <a:latin typeface="Arial" pitchFamily="34" charset="0"/>
                <a:cs typeface="Arial" pitchFamily="34" charset="0"/>
              </a:rPr>
              <a:t>Dipteki küçük su canlılarını çamurla birlikte alıp, çamuru geri atar. Bu nedenle, çamur içinde oyuklar açar. </a:t>
            </a:r>
          </a:p>
          <a:p>
            <a:pPr lvl="1"/>
            <a:r>
              <a:rPr lang="tr-TR" sz="2400" dirty="0" smtClean="0">
                <a:latin typeface="Arial" pitchFamily="34" charset="0"/>
                <a:cs typeface="Arial" pitchFamily="34" charset="0"/>
              </a:rPr>
              <a:t>Büyük sazanların bazı küçük balıkları yedikleri de gözlenmiştir. </a:t>
            </a:r>
          </a:p>
          <a:p>
            <a:pPr lvl="1"/>
            <a:r>
              <a:rPr lang="tr-TR" sz="2400" dirty="0" smtClean="0">
                <a:latin typeface="Arial" pitchFamily="34" charset="0"/>
                <a:cs typeface="Arial" pitchFamily="34" charset="0"/>
              </a:rPr>
              <a:t>En iyi yem alımı ve değerlendirmesi, 16-25 °C su sıcaklıklarında ve özellikle 23-24 °C'de olur </a:t>
            </a:r>
            <a:endParaRPr lang="tr-TR" sz="2400"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3309888-A9A8-4577-B48D-E6903738C834}" type="slidenum">
              <a:rPr lang="tr-TR" smtClean="0"/>
              <a:pPr/>
              <a:t>35</a:t>
            </a:fld>
            <a:endParaRPr lang="tr-T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57290" y="1428736"/>
            <a:ext cx="7498080" cy="4857784"/>
          </a:xfrm>
        </p:spPr>
        <p:txBody>
          <a:bodyPr>
            <a:normAutofit fontScale="92500" lnSpcReduction="20000"/>
          </a:bodyPr>
          <a:lstStyle/>
          <a:p>
            <a:r>
              <a:rPr lang="tr-TR" sz="3000" dirty="0" smtClean="0">
                <a:latin typeface="Arial" pitchFamily="34" charset="0"/>
                <a:cs typeface="Arial" pitchFamily="34" charset="0"/>
              </a:rPr>
              <a:t>Üreme özellikleri:</a:t>
            </a:r>
          </a:p>
          <a:p>
            <a:pPr lvl="1"/>
            <a:r>
              <a:rPr lang="tr-TR" sz="2600" dirty="0" smtClean="0">
                <a:latin typeface="Arial" pitchFamily="34" charset="0"/>
                <a:cs typeface="Arial" pitchFamily="34" charset="0"/>
              </a:rPr>
              <a:t>Doğal ortamda gruplar halinde, göller ve yavaş akan nehirlerde yumurtlar. </a:t>
            </a:r>
          </a:p>
          <a:p>
            <a:pPr lvl="1"/>
            <a:r>
              <a:rPr lang="tr-TR" sz="2600" dirty="0" smtClean="0">
                <a:latin typeface="Arial" pitchFamily="34" charset="0"/>
                <a:cs typeface="Arial" pitchFamily="34" charset="0"/>
              </a:rPr>
              <a:t>Bitkilere yapışan yumurtalardan 3-4 günde larva çıkışı olur.</a:t>
            </a:r>
          </a:p>
          <a:p>
            <a:pPr lvl="1"/>
            <a:r>
              <a:rPr lang="tr-TR" sz="2600" dirty="0" smtClean="0">
                <a:solidFill>
                  <a:srgbClr val="FF0000"/>
                </a:solidFill>
                <a:latin typeface="Arial" pitchFamily="34" charset="0"/>
                <a:cs typeface="Arial" pitchFamily="34" charset="0"/>
              </a:rPr>
              <a:t>Yumurtlama Mayıs-Temmuz </a:t>
            </a:r>
            <a:r>
              <a:rPr lang="tr-TR" sz="2600" dirty="0" smtClean="0">
                <a:latin typeface="Arial" pitchFamily="34" charset="0"/>
                <a:cs typeface="Arial" pitchFamily="34" charset="0"/>
              </a:rPr>
              <a:t>ayları arasında </a:t>
            </a:r>
            <a:r>
              <a:rPr lang="tr-TR" sz="2600" dirty="0" smtClean="0">
                <a:solidFill>
                  <a:srgbClr val="FF0000"/>
                </a:solidFill>
                <a:latin typeface="Arial" pitchFamily="34" charset="0"/>
                <a:cs typeface="Arial" pitchFamily="34" charset="0"/>
              </a:rPr>
              <a:t>su sıcaklığı 18-20 ºC’ye ulaştığında </a:t>
            </a:r>
            <a:r>
              <a:rPr lang="tr-TR" sz="2600" dirty="0" smtClean="0">
                <a:latin typeface="Arial" pitchFamily="34" charset="0"/>
                <a:cs typeface="Arial" pitchFamily="34" charset="0"/>
              </a:rPr>
              <a:t>sığ ve bol bitkili  su kesimlerinde olur. </a:t>
            </a:r>
          </a:p>
          <a:p>
            <a:pPr lvl="1"/>
            <a:r>
              <a:rPr lang="tr-TR" sz="2600" dirty="0" smtClean="0">
                <a:latin typeface="Arial" pitchFamily="34" charset="0"/>
                <a:cs typeface="Arial" pitchFamily="34" charset="0"/>
              </a:rPr>
              <a:t>Sazanın üremesinde en önemli faktör su sıcaklığı olduğundan, Kuzey ülkelerinde nadiren ürer veya hiç üremez. </a:t>
            </a:r>
          </a:p>
          <a:p>
            <a:pPr lvl="1"/>
            <a:r>
              <a:rPr lang="tr-TR" sz="2600" dirty="0" smtClean="0">
                <a:latin typeface="Arial" pitchFamily="34" charset="0"/>
                <a:cs typeface="Arial" pitchFamily="34" charset="0"/>
              </a:rPr>
              <a:t>Yumurtlama bir haftada tamamlanır.</a:t>
            </a:r>
          </a:p>
          <a:p>
            <a:pPr lvl="1"/>
            <a:r>
              <a:rPr lang="tr-TR" sz="2600" dirty="0" smtClean="0">
                <a:latin typeface="Arial" pitchFamily="34" charset="0"/>
                <a:cs typeface="Arial" pitchFamily="34" charset="0"/>
              </a:rPr>
              <a:t>1 kg vücut ağırlığına 200-300 bin yumurta bırakır. </a:t>
            </a:r>
            <a:endParaRPr lang="tr-TR" sz="2600"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3309888-A9A8-4577-B48D-E6903738C834}" type="slidenum">
              <a:rPr lang="tr-TR" smtClean="0"/>
              <a:pPr/>
              <a:t>36</a:t>
            </a:fld>
            <a:endParaRPr lang="tr-T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3568" y="1447800"/>
            <a:ext cx="8250120" cy="3925416"/>
          </a:xfrm>
        </p:spPr>
        <p:txBody>
          <a:bodyPr>
            <a:noAutofit/>
          </a:bodyPr>
          <a:lstStyle/>
          <a:p>
            <a:pPr lvl="1"/>
            <a:r>
              <a:rPr lang="tr-TR" sz="2400" dirty="0" smtClean="0">
                <a:solidFill>
                  <a:srgbClr val="FF0000"/>
                </a:solidFill>
                <a:latin typeface="Arial" pitchFamily="34" charset="0"/>
                <a:cs typeface="Arial" pitchFamily="34" charset="0"/>
              </a:rPr>
              <a:t>Yumurtaları şeffaf ve yapışkan </a:t>
            </a:r>
            <a:r>
              <a:rPr lang="tr-TR" sz="2400" dirty="0" smtClean="0">
                <a:latin typeface="Arial" pitchFamily="34" charset="0"/>
                <a:cs typeface="Arial" pitchFamily="34" charset="0"/>
              </a:rPr>
              <a:t>olup yaklaşık </a:t>
            </a:r>
            <a:r>
              <a:rPr lang="tr-TR" sz="2400" b="1" dirty="0" smtClean="0">
                <a:latin typeface="Arial" pitchFamily="34" charset="0"/>
                <a:cs typeface="Arial" pitchFamily="34" charset="0"/>
              </a:rPr>
              <a:t>1 mm çapındadır. Döllenmiş su alıp şişmiş yumurtanın çapı 1.6 mm kadardır. </a:t>
            </a:r>
          </a:p>
          <a:p>
            <a:pPr lvl="1"/>
            <a:r>
              <a:rPr lang="tr-TR" sz="2400" dirty="0" smtClean="0">
                <a:latin typeface="Arial" pitchFamily="34" charset="0"/>
                <a:cs typeface="Arial" pitchFamily="34" charset="0"/>
              </a:rPr>
              <a:t>Su bitkilerinin üzerine bırakılan yumurtalar 3-4 günde (60-70 gün-derece) açılır. </a:t>
            </a:r>
          </a:p>
          <a:p>
            <a:pPr lvl="1"/>
            <a:r>
              <a:rPr lang="tr-TR" sz="2400" dirty="0" smtClean="0">
                <a:solidFill>
                  <a:srgbClr val="FF0000"/>
                </a:solidFill>
                <a:latin typeface="Arial" pitchFamily="34" charset="0"/>
                <a:cs typeface="Arial" pitchFamily="34" charset="0"/>
              </a:rPr>
              <a:t>Gün derece</a:t>
            </a:r>
            <a:r>
              <a:rPr lang="tr-TR" sz="2400" dirty="0" smtClean="0">
                <a:latin typeface="Arial" pitchFamily="34" charset="0"/>
                <a:cs typeface="Arial" pitchFamily="34" charset="0"/>
              </a:rPr>
              <a:t>: Günlük su sıcaklıkları ortalaması ile çıkış gün saysının çarpımına eşittir. Diğer bir ifade ile, çıkış süresi içindeki günlük su sıcaklık ortalamalarının toplamıdır.</a:t>
            </a:r>
          </a:p>
          <a:p>
            <a:pPr lvl="1"/>
            <a:endParaRPr lang="tr-TR" sz="2000"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3309888-A9A8-4577-B48D-E6903738C834}" type="slidenum">
              <a:rPr lang="tr-TR" smtClean="0"/>
              <a:pPr/>
              <a:t>37</a:t>
            </a:fld>
            <a:endParaRPr lang="tr-T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lvl="1"/>
            <a:r>
              <a:rPr lang="tr-TR" sz="2400" dirty="0" smtClean="0">
                <a:latin typeface="Arial" pitchFamily="34" charset="0"/>
                <a:cs typeface="Arial" pitchFamily="34" charset="0"/>
              </a:rPr>
              <a:t>Yumurtadan çıkan larvaların boyu 5 mm’dir. Yumurtadan çıkan larvalar 1-3 gün süreyle tutunma organları ile su bitkilerine tutunurlar. </a:t>
            </a:r>
          </a:p>
          <a:p>
            <a:pPr lvl="1"/>
            <a:r>
              <a:rPr lang="tr-TR" sz="2400" dirty="0" smtClean="0">
                <a:latin typeface="Arial" pitchFamily="34" charset="0"/>
                <a:cs typeface="Arial" pitchFamily="34" charset="0"/>
              </a:rPr>
              <a:t>Bu süre sonunda, su yüzeyine çıkarak yüzme keselerini hava ile doldurup, yüzmeye ve yem almaya başlarlar.</a:t>
            </a:r>
          </a:p>
          <a:p>
            <a:pPr lvl="1"/>
            <a:r>
              <a:rPr lang="tr-TR" sz="2400" dirty="0" smtClean="0">
                <a:latin typeface="Arial" pitchFamily="34" charset="0"/>
                <a:cs typeface="Arial" pitchFamily="34" charset="0"/>
              </a:rPr>
              <a:t>Önceleri bitkisel ve hayvansal planktonla (algler, rotiferler, küçük kabuklular) beslenirler. Boyları 18 mm olduğunda bentik organizmalarla beslenmeye başlarlar.</a:t>
            </a:r>
          </a:p>
          <a:p>
            <a:pPr lvl="1"/>
            <a:r>
              <a:rPr lang="tr-TR" sz="2400" dirty="0" smtClean="0">
                <a:latin typeface="Arial" pitchFamily="34" charset="0"/>
                <a:cs typeface="Arial" pitchFamily="34" charset="0"/>
              </a:rPr>
              <a:t>45 yıl kadar yaşar.</a:t>
            </a:r>
            <a:endParaRPr lang="tr-TR" sz="2400" dirty="0"/>
          </a:p>
        </p:txBody>
      </p:sp>
      <p:sp>
        <p:nvSpPr>
          <p:cNvPr id="4" name="Slide Number Placeholder 3"/>
          <p:cNvSpPr>
            <a:spLocks noGrp="1"/>
          </p:cNvSpPr>
          <p:nvPr>
            <p:ph type="sldNum" sz="quarter" idx="12"/>
          </p:nvPr>
        </p:nvSpPr>
        <p:spPr/>
        <p:txBody>
          <a:bodyPr/>
          <a:lstStyle/>
          <a:p>
            <a:fld id="{B3309888-A9A8-4577-B48D-E6903738C834}" type="slidenum">
              <a:rPr lang="tr-TR" smtClean="0"/>
              <a:pPr/>
              <a:t>38</a:t>
            </a:fld>
            <a:endParaRPr lang="tr-T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tr-TR" sz="3600" dirty="0" smtClean="0">
                <a:latin typeface="Arial" pitchFamily="34" charset="0"/>
                <a:cs typeface="Arial" pitchFamily="34" charset="0"/>
              </a:rPr>
              <a:t>Sazan yetiştiriciliğinde su özellikleri</a:t>
            </a:r>
            <a:endParaRPr lang="tr-TR" sz="3600" dirty="0">
              <a:latin typeface="Arial" pitchFamily="34" charset="0"/>
              <a:cs typeface="Arial" pitchFamily="34" charset="0"/>
            </a:endParaRPr>
          </a:p>
        </p:txBody>
      </p:sp>
      <p:sp>
        <p:nvSpPr>
          <p:cNvPr id="3" name="Content Placeholder 2"/>
          <p:cNvSpPr>
            <a:spLocks noGrp="1"/>
          </p:cNvSpPr>
          <p:nvPr>
            <p:ph idx="1"/>
          </p:nvPr>
        </p:nvSpPr>
        <p:spPr>
          <a:xfrm>
            <a:off x="1115616" y="1844824"/>
            <a:ext cx="7790712" cy="3205336"/>
          </a:xfrm>
        </p:spPr>
        <p:txBody>
          <a:bodyPr>
            <a:normAutofit/>
          </a:bodyPr>
          <a:lstStyle/>
          <a:p>
            <a:r>
              <a:rPr lang="tr-TR" sz="2400" dirty="0" smtClean="0">
                <a:latin typeface="Arial" pitchFamily="34" charset="0"/>
                <a:cs typeface="Arial" pitchFamily="34" charset="0"/>
              </a:rPr>
              <a:t>Su sıcaklığı:</a:t>
            </a:r>
          </a:p>
          <a:p>
            <a:pPr lvl="1"/>
            <a:r>
              <a:rPr lang="tr-TR" sz="2000" dirty="0" smtClean="0">
                <a:latin typeface="Arial" pitchFamily="34" charset="0"/>
                <a:cs typeface="Arial" pitchFamily="34" charset="0"/>
              </a:rPr>
              <a:t>Sazan bir ılıksu balığı olduğundan en iyi yem değerlendirebileceği sıcaklık 18-20 °C’nin üzerindeki sıcaklıklardır.</a:t>
            </a:r>
          </a:p>
          <a:p>
            <a:pPr lvl="1"/>
            <a:r>
              <a:rPr lang="tr-TR" sz="2000" dirty="0" smtClean="0">
                <a:latin typeface="Arial" pitchFamily="34" charset="0"/>
                <a:cs typeface="Arial" pitchFamily="34" charset="0"/>
              </a:rPr>
              <a:t>Sazanlarda en ideal gelişme 23-24 °C’lik suda olmaktadır.</a:t>
            </a:r>
          </a:p>
          <a:p>
            <a:pPr lvl="1"/>
            <a:r>
              <a:rPr lang="tr-TR" sz="2000" dirty="0" smtClean="0">
                <a:latin typeface="Arial" pitchFamily="34" charset="0"/>
                <a:cs typeface="Arial" pitchFamily="34" charset="0"/>
              </a:rPr>
              <a:t>Bunun nedeni; sazanlarda alınan yemin sindiriminin sıcaklığa göre değişmesi, diğer taraftan yemin ete dönüştürülme durumunun da buna bağlı olmasıdır.</a:t>
            </a:r>
          </a:p>
        </p:txBody>
      </p:sp>
      <p:sp>
        <p:nvSpPr>
          <p:cNvPr id="4" name="Slide Number Placeholder 3"/>
          <p:cNvSpPr>
            <a:spLocks noGrp="1"/>
          </p:cNvSpPr>
          <p:nvPr>
            <p:ph type="sldNum" sz="quarter" idx="12"/>
          </p:nvPr>
        </p:nvSpPr>
        <p:spPr/>
        <p:txBody>
          <a:bodyPr/>
          <a:lstStyle/>
          <a:p>
            <a:fld id="{B3309888-A9A8-4577-B48D-E6903738C834}" type="slidenum">
              <a:rPr lang="tr-TR" smtClean="0"/>
              <a:pPr/>
              <a:t>39</a:t>
            </a:fld>
            <a:endParaRPr lang="tr-T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1447800"/>
            <a:ext cx="7498080" cy="4981596"/>
          </a:xfrm>
        </p:spPr>
        <p:txBody>
          <a:bodyPr>
            <a:normAutofit/>
          </a:bodyPr>
          <a:lstStyle/>
          <a:p>
            <a:r>
              <a:rPr lang="tr-TR" sz="2400" dirty="0" smtClean="0">
                <a:latin typeface="Arial" pitchFamily="34" charset="0"/>
                <a:cs typeface="Arial" pitchFamily="34" charset="0"/>
              </a:rPr>
              <a:t>Ilıman iklim bölgelerinin ekonomik öneme sahip türü olan sazan (</a:t>
            </a:r>
            <a:r>
              <a:rPr lang="tr-TR" sz="2400" i="1" dirty="0" smtClean="0">
                <a:latin typeface="Arial" pitchFamily="34" charset="0"/>
                <a:cs typeface="Arial" pitchFamily="34" charset="0"/>
              </a:rPr>
              <a:t>Cyprinus</a:t>
            </a:r>
            <a:r>
              <a:rPr lang="tr-TR" sz="2400" dirty="0" smtClean="0">
                <a:latin typeface="Arial" pitchFamily="34" charset="0"/>
                <a:cs typeface="Arial" pitchFamily="34" charset="0"/>
              </a:rPr>
              <a:t> </a:t>
            </a:r>
            <a:r>
              <a:rPr lang="tr-TR" sz="2400" i="1" dirty="0" smtClean="0">
                <a:latin typeface="Arial" pitchFamily="34" charset="0"/>
                <a:cs typeface="Arial" pitchFamily="34" charset="0"/>
              </a:rPr>
              <a:t>carpio</a:t>
            </a:r>
            <a:r>
              <a:rPr lang="tr-TR" sz="2400" dirty="0" smtClean="0">
                <a:latin typeface="Arial" pitchFamily="34" charset="0"/>
                <a:cs typeface="Arial" pitchFamily="34" charset="0"/>
              </a:rPr>
              <a:t> Linnaeus, 1758), sıcağı sevmesinin yanında soğuğa da dayanıklı olup, entansif yetiştiricilik için çok uygundur. </a:t>
            </a:r>
          </a:p>
          <a:p>
            <a:r>
              <a:rPr lang="tr-TR" sz="2400" dirty="0" smtClean="0">
                <a:latin typeface="Arial" pitchFamily="34" charset="0"/>
                <a:cs typeface="Arial" pitchFamily="34" charset="0"/>
              </a:rPr>
              <a:t>Az miktarda oksijene gereksinim duyar ve yetiştirme sırasında boylama, kepçeyle yakalanma ve tartım gibi işlemlere duyarlı değildir ve kolayca yaralanmaz.</a:t>
            </a:r>
          </a:p>
        </p:txBody>
      </p:sp>
      <p:sp>
        <p:nvSpPr>
          <p:cNvPr id="4" name="Slide Number Placeholder 3"/>
          <p:cNvSpPr>
            <a:spLocks noGrp="1"/>
          </p:cNvSpPr>
          <p:nvPr>
            <p:ph type="sldNum" sz="quarter" idx="12"/>
          </p:nvPr>
        </p:nvSpPr>
        <p:spPr/>
        <p:txBody>
          <a:bodyPr/>
          <a:lstStyle/>
          <a:p>
            <a:fld id="{B3309888-A9A8-4577-B48D-E6903738C834}" type="slidenum">
              <a:rPr lang="tr-TR" smtClean="0"/>
              <a:pPr/>
              <a:t>4</a:t>
            </a:fld>
            <a:endParaRPr lang="tr-T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1447800"/>
            <a:ext cx="8106104" cy="4933528"/>
          </a:xfrm>
        </p:spPr>
        <p:txBody>
          <a:bodyPr>
            <a:noAutofit/>
          </a:bodyPr>
          <a:lstStyle/>
          <a:p>
            <a:pPr marL="355600" lvl="1" indent="-355600"/>
            <a:r>
              <a:rPr lang="tr-TR" sz="2000" dirty="0" smtClean="0">
                <a:latin typeface="Arial" pitchFamily="34" charset="0"/>
                <a:cs typeface="Arial" pitchFamily="34" charset="0"/>
              </a:rPr>
              <a:t>Örn. 25 °C’de sindirim hızı (yaklaşık 2.5 saat) 10 °C’ye nazaran iki katıdır. </a:t>
            </a:r>
          </a:p>
          <a:p>
            <a:pPr marL="355600" lvl="1" indent="-355600"/>
            <a:r>
              <a:rPr lang="tr-TR" sz="2000" dirty="0" smtClean="0">
                <a:latin typeface="Arial" pitchFamily="34" charset="0"/>
                <a:cs typeface="Arial" pitchFamily="34" charset="0"/>
              </a:rPr>
              <a:t>Diğer taraftan alınan yem miktarı, 25 °C’de 15 °C’ye nazaran iki misli olmakta, dolayısiyle yemeklik sazan elde etme süresi de sıcaklığa göre uzayıp kısalmaktadır.</a:t>
            </a:r>
          </a:p>
          <a:p>
            <a:pPr marL="355600" lvl="1" indent="-355600"/>
            <a:r>
              <a:rPr lang="tr-TR" sz="2000" dirty="0" smtClean="0">
                <a:latin typeface="Arial" pitchFamily="34" charset="0"/>
                <a:cs typeface="Arial" pitchFamily="34" charset="0"/>
              </a:rPr>
              <a:t>Bu bakımdan sazan üretimi düşünülen bir işletmede, su sıcaklığının bütün bir yıl içindeki değişimi bilnmelidir.</a:t>
            </a:r>
          </a:p>
          <a:p>
            <a:pPr marL="355600" lvl="1" indent="-355600"/>
            <a:r>
              <a:rPr lang="tr-TR" sz="2000" dirty="0" smtClean="0">
                <a:latin typeface="Arial" pitchFamily="34" charset="0"/>
                <a:cs typeface="Arial" pitchFamily="34" charset="0"/>
              </a:rPr>
              <a:t>Su sıcaklığı 18-20 °C’nin üzerine çıkmıyorsa, bu suda sazan yetiştiriciliği önerilemez. Bu sularda gelişme yavaş olacağı gibi, döl alımı da mümkün değildir. </a:t>
            </a:r>
            <a:r>
              <a:rPr lang="tr-TR" sz="2000" dirty="0" smtClean="0">
                <a:solidFill>
                  <a:srgbClr val="FF0000"/>
                </a:solidFill>
                <a:latin typeface="Arial" pitchFamily="34" charset="0"/>
                <a:cs typeface="Arial" pitchFamily="34" charset="0"/>
              </a:rPr>
              <a:t>Sazanlar 18-20 °C’nin üzerindeki  sularda ancak döl verebilirler.</a:t>
            </a:r>
          </a:p>
        </p:txBody>
      </p:sp>
      <p:sp>
        <p:nvSpPr>
          <p:cNvPr id="4" name="Slide Number Placeholder 3"/>
          <p:cNvSpPr>
            <a:spLocks noGrp="1"/>
          </p:cNvSpPr>
          <p:nvPr>
            <p:ph type="sldNum" sz="quarter" idx="12"/>
          </p:nvPr>
        </p:nvSpPr>
        <p:spPr/>
        <p:txBody>
          <a:bodyPr/>
          <a:lstStyle/>
          <a:p>
            <a:fld id="{B3309888-A9A8-4577-B48D-E6903738C834}" type="slidenum">
              <a:rPr lang="tr-TR" smtClean="0"/>
              <a:pPr/>
              <a:t>40</a:t>
            </a:fld>
            <a:endParaRPr lang="tr-T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9632" y="1700808"/>
            <a:ext cx="7647836" cy="3581020"/>
          </a:xfrm>
        </p:spPr>
        <p:txBody>
          <a:bodyPr>
            <a:noAutofit/>
          </a:bodyPr>
          <a:lstStyle/>
          <a:p>
            <a:pPr lvl="1"/>
            <a:r>
              <a:rPr lang="tr-TR" sz="2000" dirty="0" smtClean="0">
                <a:latin typeface="Arial" pitchFamily="34" charset="0"/>
                <a:cs typeface="Arial" pitchFamily="34" charset="0"/>
              </a:rPr>
              <a:t>Her ne kadar sazan yetiştiriciliğinde yemeklik sazan elde edilmesi klasik olarak 3 yıllık bir devreyi gerektirir ise de bu başta su sıcaklığına bağlıdır.</a:t>
            </a:r>
          </a:p>
          <a:p>
            <a:pPr lvl="1"/>
            <a:r>
              <a:rPr lang="tr-TR" sz="2000" dirty="0" smtClean="0">
                <a:latin typeface="Arial" pitchFamily="34" charset="0"/>
                <a:cs typeface="Arial" pitchFamily="34" charset="0"/>
              </a:rPr>
              <a:t>Akdeniz ve Ege Bölgelerinde bu süre 2 yıla inebileceği gibi, su sıcaklığı sürekli olarak 18-20 °C’nin üzerinde olan sularda ise bir yılda bile yemeklik sazan (1250-1500 g) elde edilebilir.</a:t>
            </a:r>
          </a:p>
          <a:p>
            <a:pPr lvl="1"/>
            <a:r>
              <a:rPr lang="tr-TR" sz="2000" dirty="0" smtClean="0">
                <a:latin typeface="Arial" pitchFamily="34" charset="0"/>
                <a:cs typeface="Arial" pitchFamily="34" charset="0"/>
              </a:rPr>
              <a:t>Hatta su sıcaklığı sürekli 23-24 °C’de tutulursa, yeterli havalandırma ve entansif yemleme ile bir yılda 3 kg’ın üzerinde balık elde edilebilmektedir.</a:t>
            </a:r>
          </a:p>
        </p:txBody>
      </p:sp>
      <p:sp>
        <p:nvSpPr>
          <p:cNvPr id="4" name="Slide Number Placeholder 3"/>
          <p:cNvSpPr>
            <a:spLocks noGrp="1"/>
          </p:cNvSpPr>
          <p:nvPr>
            <p:ph type="sldNum" sz="quarter" idx="12"/>
          </p:nvPr>
        </p:nvSpPr>
        <p:spPr/>
        <p:txBody>
          <a:bodyPr/>
          <a:lstStyle/>
          <a:p>
            <a:fld id="{B3309888-A9A8-4577-B48D-E6903738C834}" type="slidenum">
              <a:rPr lang="tr-TR" smtClean="0"/>
              <a:pPr/>
              <a:t>41</a:t>
            </a:fld>
            <a:endParaRPr lang="tr-T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728" y="1142984"/>
            <a:ext cx="7498080" cy="4643470"/>
          </a:xfrm>
        </p:spPr>
        <p:txBody>
          <a:bodyPr>
            <a:normAutofit/>
          </a:bodyPr>
          <a:lstStyle/>
          <a:p>
            <a:r>
              <a:rPr lang="tr-TR" sz="2400" dirty="0" smtClean="0">
                <a:latin typeface="Arial" pitchFamily="34" charset="0"/>
                <a:cs typeface="Arial" pitchFamily="34" charset="0"/>
              </a:rPr>
              <a:t>Su miktarı ve suyun oksijen içeriği:</a:t>
            </a:r>
          </a:p>
          <a:p>
            <a:pPr lvl="1"/>
            <a:r>
              <a:rPr lang="tr-TR" sz="2000" dirty="0" smtClean="0">
                <a:latin typeface="Arial" pitchFamily="34" charset="0"/>
                <a:cs typeface="Arial" pitchFamily="34" charset="0"/>
              </a:rPr>
              <a:t>Sazan yetiştiriciliğinde ihtiyaç duyulan su miktarı, yetiştirme sistemi ile ilgilidir.</a:t>
            </a:r>
          </a:p>
          <a:p>
            <a:pPr lvl="1"/>
            <a:r>
              <a:rPr lang="tr-TR" sz="2000" dirty="0" smtClean="0">
                <a:latin typeface="Arial" pitchFamily="34" charset="0"/>
                <a:cs typeface="Arial" pitchFamily="34" charset="0"/>
              </a:rPr>
              <a:t>Her ne kadar sazan yetiştiriciliğinde fazla suya ihtiyaç olmadığı fikri hakimse de bu </a:t>
            </a:r>
            <a:r>
              <a:rPr lang="tr-TR" sz="2000" dirty="0" smtClean="0">
                <a:solidFill>
                  <a:srgbClr val="FF0000"/>
                </a:solidFill>
                <a:latin typeface="Arial" pitchFamily="34" charset="0"/>
                <a:cs typeface="Arial" pitchFamily="34" charset="0"/>
              </a:rPr>
              <a:t>ekstansif yetiştiricilik </a:t>
            </a:r>
            <a:r>
              <a:rPr lang="tr-TR" sz="2000" dirty="0" smtClean="0">
                <a:latin typeface="Arial" pitchFamily="34" charset="0"/>
                <a:cs typeface="Arial" pitchFamily="34" charset="0"/>
              </a:rPr>
              <a:t>için söz konusudur. Bu yetiştiricilik sisteminde elde edilen ürün miktarı çok düşüktür. Örn. 1 ha havuz sahası için sızma ve buharlaşmayı karşılayacak kadar olan </a:t>
            </a:r>
            <a:r>
              <a:rPr lang="tr-TR" sz="2000" dirty="0" smtClean="0">
                <a:solidFill>
                  <a:srgbClr val="FF0000"/>
                </a:solidFill>
                <a:latin typeface="Arial" pitchFamily="34" charset="0"/>
                <a:cs typeface="Arial" pitchFamily="34" charset="0"/>
              </a:rPr>
              <a:t>1 lt/sn su </a:t>
            </a:r>
            <a:r>
              <a:rPr lang="tr-TR" sz="2000" dirty="0" smtClean="0">
                <a:latin typeface="Arial" pitchFamily="34" charset="0"/>
                <a:cs typeface="Arial" pitchFamily="34" charset="0"/>
              </a:rPr>
              <a:t>yeterli görülmektedir. Ne var ki bu durumda </a:t>
            </a:r>
            <a:r>
              <a:rPr lang="tr-TR" sz="2000" dirty="0" smtClean="0">
                <a:solidFill>
                  <a:srgbClr val="FF0000"/>
                </a:solidFill>
                <a:latin typeface="Arial" pitchFamily="34" charset="0"/>
                <a:cs typeface="Arial" pitchFamily="34" charset="0"/>
              </a:rPr>
              <a:t>verim 500-600 kg/ha </a:t>
            </a:r>
            <a:r>
              <a:rPr lang="tr-TR" sz="2000" dirty="0" smtClean="0">
                <a:latin typeface="Arial" pitchFamily="34" charset="0"/>
                <a:cs typeface="Arial" pitchFamily="34" charset="0"/>
              </a:rPr>
              <a:t>kadar olmaktadır.</a:t>
            </a:r>
            <a:endParaRPr lang="tr-TR" sz="2000" dirty="0">
              <a:latin typeface="Arial" pitchFamily="34" charset="0"/>
              <a:cs typeface="Arial" pitchFamily="34" charset="0"/>
            </a:endParaRPr>
          </a:p>
          <a:p>
            <a:pPr lvl="1"/>
            <a:r>
              <a:rPr lang="tr-TR" sz="2000" dirty="0" smtClean="0">
                <a:latin typeface="Arial" pitchFamily="34" charset="0"/>
                <a:cs typeface="Arial" pitchFamily="34" charset="0"/>
              </a:rPr>
              <a:t>Entansif yetiştiriclikte ise fazla suya ihtiyaç vardır. Çünkü entansif yetiştiricilikte birinci planda havuz alanı değil, su miktarı ve oksijen içeriği önemlidir.</a:t>
            </a:r>
          </a:p>
        </p:txBody>
      </p:sp>
      <p:sp>
        <p:nvSpPr>
          <p:cNvPr id="4" name="Slide Number Placeholder 3"/>
          <p:cNvSpPr>
            <a:spLocks noGrp="1"/>
          </p:cNvSpPr>
          <p:nvPr>
            <p:ph type="sldNum" sz="quarter" idx="12"/>
          </p:nvPr>
        </p:nvSpPr>
        <p:spPr/>
        <p:txBody>
          <a:bodyPr/>
          <a:lstStyle/>
          <a:p>
            <a:fld id="{B3309888-A9A8-4577-B48D-E6903738C834}" type="slidenum">
              <a:rPr lang="tr-TR" smtClean="0"/>
              <a:pPr/>
              <a:t>42</a:t>
            </a:fld>
            <a:endParaRPr lang="tr-T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728" y="714356"/>
            <a:ext cx="7498080" cy="2981332"/>
          </a:xfrm>
        </p:spPr>
        <p:txBody>
          <a:bodyPr>
            <a:normAutofit/>
          </a:bodyPr>
          <a:lstStyle/>
          <a:p>
            <a:pPr lvl="1"/>
            <a:r>
              <a:rPr lang="tr-TR" sz="2000" dirty="0" smtClean="0">
                <a:latin typeface="Arial" pitchFamily="34" charset="0"/>
                <a:cs typeface="Arial" pitchFamily="34" charset="0"/>
              </a:rPr>
              <a:t>Mevcut su miktarını ölçmek için çeşitli yöntemler olmasına rağmen, bilhassa çok büyük olmayan su kaynaklarında Şekil’de görüldüğü gibi, su debisi kolayca tespit edilebilir. Bunun için kaynağın mecrası üzerine bir set yapılır ve biriken suyun akması için bir PVC boru konur. Borudan çıkan su, bir zaman birimi içinde kovalara doldurulur. Buna göre, bir dakikada 10 litre hacimli 9 adet kova doldurulmuşsa, 90 l/dakikalık bir debi vardır. Bunu saniye cinsinden ifade edersek; 90 l/dak ÷ 60= 1.5 lt/sn. olur.</a:t>
            </a:r>
          </a:p>
          <a:p>
            <a:pPr lvl="1"/>
            <a:endParaRPr lang="tr-TR" sz="2000"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3309888-A9A8-4577-B48D-E6903738C834}" type="slidenum">
              <a:rPr lang="tr-TR" smtClean="0"/>
              <a:pPr/>
              <a:t>43</a:t>
            </a:fld>
            <a:endParaRPr lang="tr-TR"/>
          </a:p>
        </p:txBody>
      </p:sp>
      <p:pic>
        <p:nvPicPr>
          <p:cNvPr id="2050" name="Picture 2"/>
          <p:cNvPicPr>
            <a:picLocks noChangeAspect="1" noChangeArrowheads="1"/>
          </p:cNvPicPr>
          <p:nvPr/>
        </p:nvPicPr>
        <p:blipFill>
          <a:blip r:embed="rId2" cstate="print"/>
          <a:srcRect/>
          <a:stretch>
            <a:fillRect/>
          </a:stretch>
        </p:blipFill>
        <p:spPr bwMode="auto">
          <a:xfrm>
            <a:off x="2143108" y="3500438"/>
            <a:ext cx="6252011" cy="3357562"/>
          </a:xfrm>
          <a:prstGeom prst="rect">
            <a:avLst/>
          </a:prstGeom>
          <a:noFill/>
          <a:ln w="9525">
            <a:noFill/>
            <a:miter lim="800000"/>
            <a:headEnd/>
            <a:tailEnd/>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5616" y="1196752"/>
            <a:ext cx="7790712" cy="4804586"/>
          </a:xfrm>
        </p:spPr>
        <p:txBody>
          <a:bodyPr>
            <a:noAutofit/>
          </a:bodyPr>
          <a:lstStyle/>
          <a:p>
            <a:pPr lvl="1"/>
            <a:r>
              <a:rPr lang="tr-TR" sz="2000" dirty="0" smtClean="0">
                <a:latin typeface="Arial" pitchFamily="34" charset="0"/>
                <a:cs typeface="Arial" pitchFamily="34" charset="0"/>
              </a:rPr>
              <a:t>Sazanlar için kullanılacak suyun, ılıksu olduğu için, oksijen içeriği de düşüktür. Bu nedenle, entansif yetiştiricilikte, yoğun stoklamada fazla suya ihtiyaç vardır.</a:t>
            </a:r>
          </a:p>
          <a:p>
            <a:pPr lvl="1"/>
            <a:r>
              <a:rPr lang="tr-TR" sz="2000" dirty="0" smtClean="0">
                <a:latin typeface="Arial" pitchFamily="34" charset="0"/>
                <a:cs typeface="Arial" pitchFamily="34" charset="0"/>
              </a:rPr>
              <a:t>Örn. 50-100 g ağırlıktaki sazanlarda su ihtiyacı;</a:t>
            </a:r>
          </a:p>
          <a:p>
            <a:pPr lvl="1"/>
            <a:r>
              <a:rPr lang="tr-TR" sz="2000" dirty="0" smtClean="0">
                <a:latin typeface="Arial" pitchFamily="34" charset="0"/>
                <a:cs typeface="Arial" pitchFamily="34" charset="0"/>
              </a:rPr>
              <a:t>23 °C’de ve 8 mg/l’lik bir suda 80-100 m</a:t>
            </a:r>
            <a:r>
              <a:rPr lang="tr-TR" sz="2000" baseline="30000" dirty="0" smtClean="0">
                <a:latin typeface="Arial" pitchFamily="34" charset="0"/>
                <a:cs typeface="Arial" pitchFamily="34" charset="0"/>
              </a:rPr>
              <a:t>3 </a:t>
            </a:r>
            <a:r>
              <a:rPr lang="tr-TR" sz="2000" dirty="0" smtClean="0">
                <a:latin typeface="Arial" pitchFamily="34" charset="0"/>
                <a:cs typeface="Arial" pitchFamily="34" charset="0"/>
              </a:rPr>
              <a:t>/saattir.</a:t>
            </a:r>
          </a:p>
          <a:p>
            <a:pPr lvl="1"/>
            <a:r>
              <a:rPr lang="tr-TR" sz="2000" dirty="0" smtClean="0">
                <a:latin typeface="Arial" pitchFamily="34" charset="0"/>
                <a:cs typeface="Arial" pitchFamily="34" charset="0"/>
              </a:rPr>
              <a:t>Bu ihtiyaç 7 mg/l’de 100-120 </a:t>
            </a:r>
            <a:r>
              <a:rPr lang="tr-TR" sz="2000" dirty="0" smtClean="0"/>
              <a:t>m</a:t>
            </a:r>
            <a:r>
              <a:rPr lang="tr-TR" sz="2000" baseline="30000" dirty="0" smtClean="0"/>
              <a:t>3</a:t>
            </a:r>
            <a:r>
              <a:rPr lang="tr-TR" sz="2000" dirty="0" smtClean="0">
                <a:latin typeface="Arial" pitchFamily="34" charset="0"/>
                <a:cs typeface="Arial" pitchFamily="34" charset="0"/>
              </a:rPr>
              <a:t>/saate çıkmaktadır.</a:t>
            </a:r>
          </a:p>
          <a:p>
            <a:pPr lvl="1"/>
            <a:r>
              <a:rPr lang="tr-TR" sz="2000" dirty="0" smtClean="0">
                <a:latin typeface="Arial" pitchFamily="34" charset="0"/>
                <a:cs typeface="Arial" pitchFamily="34" charset="0"/>
              </a:rPr>
              <a:t>Buna göre suyun günde 5-6 kez değişmesi planlanır. Su ihtiyacının hesaplanmasında, alabalıklarda olduğu gibi suyun içerdiği oksijen kriter olarak alınır. Ancak oksijen ihtiyacı;</a:t>
            </a:r>
          </a:p>
          <a:p>
            <a:pPr lvl="2"/>
            <a:r>
              <a:rPr lang="tr-TR" sz="2000" dirty="0" smtClean="0">
                <a:latin typeface="Arial" pitchFamily="34" charset="0"/>
                <a:cs typeface="Arial" pitchFamily="34" charset="0"/>
              </a:rPr>
              <a:t>Su sıcaklığı,</a:t>
            </a:r>
          </a:p>
          <a:p>
            <a:pPr lvl="2"/>
            <a:r>
              <a:rPr lang="tr-TR" sz="2000" dirty="0" smtClean="0">
                <a:latin typeface="Arial" pitchFamily="34" charset="0"/>
                <a:cs typeface="Arial" pitchFamily="34" charset="0"/>
              </a:rPr>
              <a:t>Balık büyüklüğü,</a:t>
            </a:r>
          </a:p>
          <a:p>
            <a:pPr lvl="2"/>
            <a:r>
              <a:rPr lang="tr-TR" sz="2000" dirty="0" smtClean="0">
                <a:latin typeface="Arial" pitchFamily="34" charset="0"/>
                <a:cs typeface="Arial" pitchFamily="34" charset="0"/>
              </a:rPr>
              <a:t>Beslenme entansitesi,</a:t>
            </a:r>
          </a:p>
          <a:p>
            <a:pPr lvl="2"/>
            <a:r>
              <a:rPr lang="tr-TR" sz="2000" dirty="0" smtClean="0">
                <a:latin typeface="Arial" pitchFamily="34" charset="0"/>
                <a:cs typeface="Arial" pitchFamily="34" charset="0"/>
              </a:rPr>
              <a:t>Balıkların aktivitesi gibi etkenlere göre değişir. </a:t>
            </a:r>
          </a:p>
        </p:txBody>
      </p:sp>
      <p:sp>
        <p:nvSpPr>
          <p:cNvPr id="4" name="Slide Number Placeholder 3"/>
          <p:cNvSpPr>
            <a:spLocks noGrp="1"/>
          </p:cNvSpPr>
          <p:nvPr>
            <p:ph type="sldNum" sz="quarter" idx="12"/>
          </p:nvPr>
        </p:nvSpPr>
        <p:spPr/>
        <p:txBody>
          <a:bodyPr/>
          <a:lstStyle/>
          <a:p>
            <a:fld id="{B3309888-A9A8-4577-B48D-E6903738C834}" type="slidenum">
              <a:rPr lang="tr-TR" smtClean="0"/>
              <a:pPr/>
              <a:t>44</a:t>
            </a:fld>
            <a:endParaRPr lang="tr-T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2976" y="714356"/>
            <a:ext cx="7790712" cy="5534044"/>
          </a:xfrm>
        </p:spPr>
        <p:txBody>
          <a:bodyPr>
            <a:normAutofit/>
          </a:bodyPr>
          <a:lstStyle/>
          <a:p>
            <a:pPr lvl="1"/>
            <a:r>
              <a:rPr lang="tr-TR" sz="2000" dirty="0" smtClean="0">
                <a:latin typeface="Arial" pitchFamily="34" charset="0"/>
                <a:cs typeface="Arial" pitchFamily="34" charset="0"/>
              </a:rPr>
              <a:t>Örn. 100 g ağırlığındaki bir sazanın temel metabolizmada (istirahat halindeki) su sıcaklığına bağlı olarak oksijen tüketimi:</a:t>
            </a:r>
          </a:p>
          <a:p>
            <a:pPr lvl="1"/>
            <a:r>
              <a:rPr lang="tr-TR" sz="2000" dirty="0" smtClean="0">
                <a:latin typeface="Arial" pitchFamily="34" charset="0"/>
                <a:cs typeface="Arial" pitchFamily="34" charset="0"/>
              </a:rPr>
              <a:t>10 °C’de 17 mg/kg saat,  </a:t>
            </a:r>
          </a:p>
          <a:p>
            <a:pPr lvl="1"/>
            <a:r>
              <a:rPr lang="tr-TR" sz="2000" dirty="0" smtClean="0">
                <a:latin typeface="Arial" pitchFamily="34" charset="0"/>
                <a:cs typeface="Arial" pitchFamily="34" charset="0"/>
              </a:rPr>
              <a:t>15 °C’de 31 mg/kg saat,</a:t>
            </a:r>
          </a:p>
          <a:p>
            <a:pPr lvl="1"/>
            <a:r>
              <a:rPr lang="tr-TR" sz="2000" dirty="0" smtClean="0">
                <a:latin typeface="Arial" pitchFamily="34" charset="0"/>
                <a:cs typeface="Arial" pitchFamily="34" charset="0"/>
              </a:rPr>
              <a:t>20 °C’de 50 mg/kg saat,</a:t>
            </a:r>
          </a:p>
          <a:p>
            <a:pPr lvl="1"/>
            <a:r>
              <a:rPr lang="tr-TR" sz="2000" dirty="0" smtClean="0">
                <a:latin typeface="Arial" pitchFamily="34" charset="0"/>
                <a:cs typeface="Arial" pitchFamily="34" charset="0"/>
              </a:rPr>
              <a:t>25 °C’de 72 mg/kg saat,</a:t>
            </a:r>
          </a:p>
          <a:p>
            <a:pPr lvl="1"/>
            <a:r>
              <a:rPr lang="tr-TR" sz="2000" dirty="0" smtClean="0">
                <a:latin typeface="Arial" pitchFamily="34" charset="0"/>
                <a:cs typeface="Arial" pitchFamily="34" charset="0"/>
              </a:rPr>
              <a:t>30 °C’de 105 mg/kg saat.</a:t>
            </a:r>
          </a:p>
          <a:p>
            <a:pPr lvl="1"/>
            <a:r>
              <a:rPr lang="tr-TR" sz="2000" dirty="0" smtClean="0">
                <a:latin typeface="Arial" pitchFamily="34" charset="0"/>
                <a:cs typeface="Arial" pitchFamily="34" charset="0"/>
              </a:rPr>
              <a:t>Bu miktarlar temel metabolizmada istirahat halindeki oksijen tüketimidir. Bu ihtiyaç entansif yemleme koşullarında, sindirim aktivitesi nedeniyle %50-60 oranında artmaktadır. </a:t>
            </a:r>
          </a:p>
          <a:p>
            <a:pPr lvl="1"/>
            <a:r>
              <a:rPr lang="tr-TR" sz="2000" dirty="0" smtClean="0">
                <a:latin typeface="Arial" pitchFamily="34" charset="0"/>
                <a:cs typeface="Arial" pitchFamily="34" charset="0"/>
              </a:rPr>
              <a:t>Bu nedenle; entansif yetiştiricilikte</a:t>
            </a:r>
          </a:p>
          <a:p>
            <a:pPr lvl="2"/>
            <a:r>
              <a:rPr lang="tr-TR" sz="1600" dirty="0" smtClean="0">
                <a:latin typeface="Arial" pitchFamily="34" charset="0"/>
                <a:cs typeface="Arial" pitchFamily="34" charset="0"/>
              </a:rPr>
              <a:t>Su sıcaklığının optimal,</a:t>
            </a:r>
          </a:p>
          <a:p>
            <a:pPr lvl="2"/>
            <a:r>
              <a:rPr lang="tr-TR" sz="1600" dirty="0" smtClean="0">
                <a:latin typeface="Arial" pitchFamily="34" charset="0"/>
                <a:cs typeface="Arial" pitchFamily="34" charset="0"/>
              </a:rPr>
              <a:t>Beslenmenin entansif,</a:t>
            </a:r>
          </a:p>
          <a:p>
            <a:pPr lvl="2"/>
            <a:r>
              <a:rPr lang="tr-TR" sz="1600" dirty="0" smtClean="0">
                <a:latin typeface="Arial" pitchFamily="34" charset="0"/>
                <a:cs typeface="Arial" pitchFamily="34" charset="0"/>
              </a:rPr>
              <a:t>Stokun yoğun olduğu dikkate alınarak su miktarı hesaplanır veya ne kadar su ile ne kadar balık üretilebileceği tahmin edilir. </a:t>
            </a:r>
            <a:endParaRPr lang="tr-TR" sz="1600"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3309888-A9A8-4577-B48D-E6903738C834}" type="slidenum">
              <a:rPr lang="tr-TR" smtClean="0"/>
              <a:pPr/>
              <a:t>45</a:t>
            </a:fld>
            <a:endParaRPr lang="tr-T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85852" y="642918"/>
            <a:ext cx="7498080" cy="2000264"/>
          </a:xfrm>
        </p:spPr>
        <p:txBody>
          <a:bodyPr>
            <a:normAutofit/>
          </a:bodyPr>
          <a:lstStyle/>
          <a:p>
            <a:pPr lvl="1"/>
            <a:r>
              <a:rPr lang="tr-TR" sz="2000" dirty="0" smtClean="0">
                <a:latin typeface="Arial" pitchFamily="34" charset="0"/>
                <a:cs typeface="Arial" pitchFamily="34" charset="0"/>
              </a:rPr>
              <a:t>Bunun için kullanılır oksijen miktarının bilinmesi gerekir. Burada çıkan sudaki oksijen 3.5-4 mg/l’nin altına düşmemesi gerktiği gözönüne alınmalıdır.</a:t>
            </a:r>
          </a:p>
          <a:p>
            <a:pPr lvl="1"/>
            <a:r>
              <a:rPr lang="tr-TR" sz="2000" dirty="0" smtClean="0">
                <a:latin typeface="Arial" pitchFamily="34" charset="0"/>
                <a:cs typeface="Arial" pitchFamily="34" charset="0"/>
              </a:rPr>
              <a:t>Bir sazan işletmesi kurulurken elde edilebilecek balık miktarı </a:t>
            </a:r>
            <a:r>
              <a:rPr lang="tr-TR" sz="2000" dirty="0" smtClean="0">
                <a:solidFill>
                  <a:srgbClr val="FF0000"/>
                </a:solidFill>
                <a:latin typeface="Arial" pitchFamily="34" charset="0"/>
                <a:cs typeface="Arial" pitchFamily="34" charset="0"/>
              </a:rPr>
              <a:t>su debisi </a:t>
            </a:r>
            <a:r>
              <a:rPr lang="tr-TR" sz="2000" dirty="0" smtClean="0">
                <a:latin typeface="Arial" pitchFamily="34" charset="0"/>
                <a:cs typeface="Arial" pitchFamily="34" charset="0"/>
              </a:rPr>
              <a:t>ve </a:t>
            </a:r>
            <a:r>
              <a:rPr lang="tr-TR" sz="2000" dirty="0" smtClean="0">
                <a:solidFill>
                  <a:srgbClr val="FF0000"/>
                </a:solidFill>
                <a:latin typeface="Arial" pitchFamily="34" charset="0"/>
                <a:cs typeface="Arial" pitchFamily="34" charset="0"/>
              </a:rPr>
              <a:t>oksijen içeriğine </a:t>
            </a:r>
            <a:r>
              <a:rPr lang="tr-TR" sz="2000" dirty="0" smtClean="0">
                <a:latin typeface="Arial" pitchFamily="34" charset="0"/>
                <a:cs typeface="Arial" pitchFamily="34" charset="0"/>
              </a:rPr>
              <a:t>bağlı olarak aşağıdaki formülle hesaplanır. </a:t>
            </a:r>
            <a:endParaRPr lang="tr-TR" sz="2000" dirty="0"/>
          </a:p>
        </p:txBody>
      </p:sp>
      <p:sp>
        <p:nvSpPr>
          <p:cNvPr id="5" name="Slide Number Placeholder 4"/>
          <p:cNvSpPr>
            <a:spLocks noGrp="1"/>
          </p:cNvSpPr>
          <p:nvPr>
            <p:ph type="sldNum" sz="quarter" idx="12"/>
          </p:nvPr>
        </p:nvSpPr>
        <p:spPr/>
        <p:txBody>
          <a:bodyPr/>
          <a:lstStyle/>
          <a:p>
            <a:fld id="{B3309888-A9A8-4577-B48D-E6903738C834}" type="slidenum">
              <a:rPr lang="tr-TR" smtClean="0"/>
              <a:pPr/>
              <a:t>46</a:t>
            </a:fld>
            <a:endParaRPr lang="tr-TR"/>
          </a:p>
        </p:txBody>
      </p:sp>
      <p:pic>
        <p:nvPicPr>
          <p:cNvPr id="7"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785918" y="3071810"/>
            <a:ext cx="6085745" cy="857256"/>
          </a:xfrm>
          <a:prstGeom prst="rect">
            <a:avLst/>
          </a:prstGeom>
          <a:noFill/>
        </p:spPr>
      </p:pic>
      <p:sp>
        <p:nvSpPr>
          <p:cNvPr id="8" name="Content Placeholder 2"/>
          <p:cNvSpPr txBox="1">
            <a:spLocks/>
          </p:cNvSpPr>
          <p:nvPr/>
        </p:nvSpPr>
        <p:spPr>
          <a:xfrm>
            <a:off x="1357290" y="4214818"/>
            <a:ext cx="7498080" cy="1285884"/>
          </a:xfrm>
          <a:prstGeom prst="rect">
            <a:avLst/>
          </a:prstGeom>
        </p:spPr>
        <p:txBody>
          <a:bodyPr>
            <a:normAutofit/>
          </a:bodyPr>
          <a:lstStyle/>
          <a:p>
            <a:pPr marL="640080" lvl="1" indent="-237744">
              <a:spcBef>
                <a:spcPts val="550"/>
              </a:spcBef>
              <a:buClr>
                <a:schemeClr val="accent1"/>
              </a:buClr>
              <a:buFont typeface="Verdana"/>
              <a:buChar char="◦"/>
            </a:pPr>
            <a:r>
              <a:rPr kumimoji="0" lang="tr-TR" sz="2000" b="0" i="0" u="none" strike="noStrike" kern="1200" cap="none" spc="0" normalizeH="0" baseline="0" noProof="0" dirty="0" smtClean="0">
                <a:ln>
                  <a:noFill/>
                </a:ln>
                <a:solidFill>
                  <a:schemeClr val="tx1"/>
                </a:solidFill>
                <a:effectLst/>
                <a:uLnTx/>
                <a:uFillTx/>
                <a:latin typeface="+mn-lt"/>
                <a:ea typeface="+mn-ea"/>
                <a:cs typeface="+mn-cs"/>
              </a:rPr>
              <a:t>Buradaki 100 rakamı 25</a:t>
            </a:r>
            <a:r>
              <a:rPr lang="tr-TR" sz="2000" dirty="0" smtClean="0">
                <a:latin typeface="Arial" pitchFamily="34" charset="0"/>
                <a:cs typeface="Arial" pitchFamily="34" charset="0"/>
              </a:rPr>
              <a:t>°C’lik sudaki rutin oksijene, beslenme entansitesi farkının eklenmesi ile alınmıştır. Bu değer, 20°C’lik suda 75-80 ciavarında alınmalıdır.</a:t>
            </a:r>
            <a:r>
              <a:rPr kumimoji="0" lang="tr-TR" sz="2000" b="0" i="0" u="none" strike="noStrike" kern="1200" cap="none" spc="0" normalizeH="0" baseline="0" noProof="0" dirty="0" smtClean="0">
                <a:ln>
                  <a:noFill/>
                </a:ln>
                <a:solidFill>
                  <a:schemeClr val="tx1"/>
                </a:solidFill>
                <a:effectLst/>
                <a:uLnTx/>
                <a:uFillTx/>
                <a:latin typeface="+mn-lt"/>
                <a:ea typeface="+mn-ea"/>
                <a:cs typeface="+mn-cs"/>
              </a:rPr>
              <a:t>  </a:t>
            </a:r>
            <a:endParaRPr kumimoji="0" lang="tr-TR" sz="2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2976" y="2071678"/>
            <a:ext cx="7498080" cy="1143008"/>
          </a:xfrm>
        </p:spPr>
        <p:txBody>
          <a:bodyPr>
            <a:noAutofit/>
          </a:bodyPr>
          <a:lstStyle/>
          <a:p>
            <a:pPr lvl="1"/>
            <a:r>
              <a:rPr lang="tr-TR" sz="2000" dirty="0" smtClean="0">
                <a:latin typeface="Arial" pitchFamily="34" charset="0"/>
                <a:cs typeface="Arial" pitchFamily="34" charset="0"/>
              </a:rPr>
              <a:t>Örn. Kullanılabilir oksijen 4 mg/l, su debisi 100 l/s olması halinde üretilebilir balık miktarı ne olur?</a:t>
            </a:r>
            <a:endParaRPr lang="tr-TR" sz="2000" dirty="0">
              <a:latin typeface="Arial" pitchFamily="34" charset="0"/>
              <a:cs typeface="Arial" pitchFamily="34" charset="0"/>
            </a:endParaRPr>
          </a:p>
        </p:txBody>
      </p:sp>
      <p:sp>
        <p:nvSpPr>
          <p:cNvPr id="7" name="Slide Number Placeholder 6"/>
          <p:cNvSpPr>
            <a:spLocks noGrp="1"/>
          </p:cNvSpPr>
          <p:nvPr>
            <p:ph type="sldNum" sz="quarter" idx="12"/>
          </p:nvPr>
        </p:nvSpPr>
        <p:spPr/>
        <p:txBody>
          <a:bodyPr/>
          <a:lstStyle/>
          <a:p>
            <a:fld id="{B3309888-A9A8-4577-B48D-E6903738C834}" type="slidenum">
              <a:rPr lang="tr-TR" smtClean="0"/>
              <a:pPr/>
              <a:t>47</a:t>
            </a:fld>
            <a:endParaRPr lang="tr-TR"/>
          </a:p>
        </p:txBody>
      </p:sp>
      <p:sp>
        <p:nvSpPr>
          <p:cNvPr id="8" name="Content Placeholder 2"/>
          <p:cNvSpPr txBox="1">
            <a:spLocks/>
          </p:cNvSpPr>
          <p:nvPr/>
        </p:nvSpPr>
        <p:spPr>
          <a:xfrm>
            <a:off x="1357290" y="4214818"/>
            <a:ext cx="7498080" cy="1285884"/>
          </a:xfrm>
          <a:prstGeom prst="rect">
            <a:avLst/>
          </a:prstGeom>
        </p:spPr>
        <p:txBody>
          <a:bodyPr>
            <a:normAutofit/>
          </a:bodyPr>
          <a:lstStyle/>
          <a:p>
            <a:pPr marL="640080" lvl="1" indent="-237744">
              <a:spcBef>
                <a:spcPts val="550"/>
              </a:spcBef>
              <a:buClr>
                <a:schemeClr val="accent1"/>
              </a:buClr>
              <a:buFont typeface="Verdana"/>
              <a:buChar char="◦"/>
            </a:pPr>
            <a:endParaRPr kumimoji="0" lang="tr-TR" sz="2000" b="0" i="0" u="none" strike="noStrike" kern="1200" cap="none" spc="0" normalizeH="0" baseline="0" noProof="0" dirty="0">
              <a:ln>
                <a:noFill/>
              </a:ln>
              <a:solidFill>
                <a:schemeClr val="tx1"/>
              </a:solidFill>
              <a:effectLst/>
              <a:uLnTx/>
              <a:uFillTx/>
              <a:latin typeface="+mn-lt"/>
              <a:ea typeface="+mn-ea"/>
              <a:cs typeface="+mn-cs"/>
            </a:endParaRPr>
          </a:p>
        </p:txBody>
      </p:sp>
      <p:sp>
        <p:nvSpPr>
          <p:cNvPr id="389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tr-TR"/>
          </a:p>
        </p:txBody>
      </p:sp>
      <p:sp>
        <p:nvSpPr>
          <p:cNvPr id="3891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tr-TR"/>
          </a:p>
        </p:txBody>
      </p:sp>
      <p:pic>
        <p:nvPicPr>
          <p:cNvPr id="38915" name="Picture 3"/>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643042" y="3643314"/>
            <a:ext cx="6877398" cy="1143008"/>
          </a:xfrm>
          <a:prstGeom prst="rect">
            <a:avLst/>
          </a:prstGeom>
          <a:noFill/>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03648" y="1628800"/>
            <a:ext cx="7498080" cy="4015348"/>
          </a:xfrm>
        </p:spPr>
        <p:txBody>
          <a:bodyPr>
            <a:normAutofit/>
          </a:bodyPr>
          <a:lstStyle/>
          <a:p>
            <a:r>
              <a:rPr lang="tr-TR" sz="2400" dirty="0" smtClean="0">
                <a:latin typeface="Arial" pitchFamily="34" charset="0"/>
                <a:cs typeface="Arial" pitchFamily="34" charset="0"/>
              </a:rPr>
              <a:t>Su akış hızı:</a:t>
            </a:r>
          </a:p>
          <a:p>
            <a:pPr lvl="1"/>
            <a:r>
              <a:rPr lang="tr-TR" sz="2000" dirty="0" smtClean="0">
                <a:latin typeface="Arial" pitchFamily="34" charset="0"/>
                <a:cs typeface="Arial" pitchFamily="34" charset="0"/>
              </a:rPr>
              <a:t>Sazan yetiştiriciliğinde su akış hızı küçük balıklarda (40-50 g kadar) 3-4 cm/s’yi aşmamalıdır. Büyüklerde ise 25-30 cm/s’ye kadar çıkabilir ise de, 10 cm/s’yi geçince aşırı metabolizma ve ağırlık kaybına yol açar.</a:t>
            </a:r>
          </a:p>
          <a:p>
            <a:pPr lvl="1"/>
            <a:r>
              <a:rPr lang="tr-TR" sz="2000" dirty="0" smtClean="0">
                <a:latin typeface="Arial" pitchFamily="34" charset="0"/>
                <a:cs typeface="Arial" pitchFamily="34" charset="0"/>
              </a:rPr>
              <a:t>Çünkü balık enerjisinin bir kısmını akış hızına karşı kullanır. Bu hız 40 cm/s’ye ulaştığında, balıklar büyük enerji harcayarak ancak dengede durabimekte, daha yüksek hızlarda ise suda sürüklenmektedirler.</a:t>
            </a:r>
          </a:p>
          <a:p>
            <a:pPr lvl="1"/>
            <a:r>
              <a:rPr lang="tr-TR" sz="2000" dirty="0" smtClean="0">
                <a:latin typeface="Arial" pitchFamily="34" charset="0"/>
                <a:cs typeface="Arial" pitchFamily="34" charset="0"/>
              </a:rPr>
              <a:t>Daha büyük sazan balıkları 40 cm/s’lik su akış hızında tüm enerjisi ile ancak kanalda durabilir.</a:t>
            </a:r>
          </a:p>
        </p:txBody>
      </p:sp>
      <p:sp>
        <p:nvSpPr>
          <p:cNvPr id="4" name="Slide Number Placeholder 3"/>
          <p:cNvSpPr>
            <a:spLocks noGrp="1"/>
          </p:cNvSpPr>
          <p:nvPr>
            <p:ph type="sldNum" sz="quarter" idx="12"/>
          </p:nvPr>
        </p:nvSpPr>
        <p:spPr/>
        <p:txBody>
          <a:bodyPr/>
          <a:lstStyle/>
          <a:p>
            <a:fld id="{B3309888-A9A8-4577-B48D-E6903738C834}" type="slidenum">
              <a:rPr lang="tr-TR" smtClean="0"/>
              <a:pPr/>
              <a:t>48</a:t>
            </a:fld>
            <a:endParaRPr lang="tr-T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5820" y="785794"/>
            <a:ext cx="7858180" cy="1143000"/>
          </a:xfrm>
        </p:spPr>
        <p:txBody>
          <a:bodyPr>
            <a:normAutofit/>
          </a:bodyPr>
          <a:lstStyle/>
          <a:p>
            <a:r>
              <a:rPr lang="tr-TR" sz="2000" dirty="0" smtClean="0">
                <a:solidFill>
                  <a:schemeClr val="tx1"/>
                </a:solidFill>
              </a:rPr>
              <a:t>Bir yazlık sazanlarda hareket aktivitesi ve oksijen harcaması arasındaki ilişki</a:t>
            </a:r>
            <a:endParaRPr lang="tr-TR" sz="2000" dirty="0">
              <a:solidFill>
                <a:schemeClr val="tx1"/>
              </a:solidFill>
            </a:endParaRPr>
          </a:p>
        </p:txBody>
      </p:sp>
      <p:graphicFrame>
        <p:nvGraphicFramePr>
          <p:cNvPr id="4" name="Content Placeholder 3"/>
          <p:cNvGraphicFramePr>
            <a:graphicFrameLocks noGrp="1"/>
          </p:cNvGraphicFramePr>
          <p:nvPr>
            <p:ph idx="1"/>
          </p:nvPr>
        </p:nvGraphicFramePr>
        <p:xfrm>
          <a:off x="1357290" y="1857364"/>
          <a:ext cx="7499349" cy="2966720"/>
        </p:xfrm>
        <a:graphic>
          <a:graphicData uri="http://schemas.openxmlformats.org/drawingml/2006/table">
            <a:tbl>
              <a:tblPr firstRow="1" bandRow="1">
                <a:tableStyleId>{5C22544A-7EE6-4342-B048-85BDC9FD1C3A}</a:tableStyleId>
              </a:tblPr>
              <a:tblGrid>
                <a:gridCol w="2499783">
                  <a:extLst>
                    <a:ext uri="{9D8B030D-6E8A-4147-A177-3AD203B41FA5}">
                      <a16:colId xmlns:a16="http://schemas.microsoft.com/office/drawing/2014/main" val="20000"/>
                    </a:ext>
                  </a:extLst>
                </a:gridCol>
                <a:gridCol w="2499783">
                  <a:extLst>
                    <a:ext uri="{9D8B030D-6E8A-4147-A177-3AD203B41FA5}">
                      <a16:colId xmlns:a16="http://schemas.microsoft.com/office/drawing/2014/main" val="20001"/>
                    </a:ext>
                  </a:extLst>
                </a:gridCol>
                <a:gridCol w="2499783">
                  <a:extLst>
                    <a:ext uri="{9D8B030D-6E8A-4147-A177-3AD203B41FA5}">
                      <a16:colId xmlns:a16="http://schemas.microsoft.com/office/drawing/2014/main" val="20002"/>
                    </a:ext>
                  </a:extLst>
                </a:gridCol>
              </a:tblGrid>
              <a:tr h="370840">
                <a:tc>
                  <a:txBody>
                    <a:bodyPr/>
                    <a:lstStyle/>
                    <a:p>
                      <a:r>
                        <a:rPr lang="tr-TR" dirty="0" smtClean="0"/>
                        <a:t>Yüzme hızı (cm/sn)</a:t>
                      </a:r>
                      <a:endParaRPr lang="tr-TR" dirty="0"/>
                    </a:p>
                  </a:txBody>
                  <a:tcPr/>
                </a:tc>
                <a:tc>
                  <a:txBody>
                    <a:bodyPr/>
                    <a:lstStyle/>
                    <a:p>
                      <a:r>
                        <a:rPr lang="tr-TR" sz="1800" dirty="0" smtClean="0">
                          <a:latin typeface="Arial" pitchFamily="34" charset="0"/>
                          <a:cs typeface="Arial" pitchFamily="34" charset="0"/>
                        </a:rPr>
                        <a:t>mg O</a:t>
                      </a:r>
                      <a:r>
                        <a:rPr lang="tr-TR" sz="1800" baseline="-25000" dirty="0" smtClean="0">
                          <a:latin typeface="Arial" pitchFamily="34" charset="0"/>
                          <a:cs typeface="Arial" pitchFamily="34" charset="0"/>
                        </a:rPr>
                        <a:t>2</a:t>
                      </a:r>
                      <a:r>
                        <a:rPr lang="tr-TR" sz="1800" dirty="0" smtClean="0">
                          <a:latin typeface="Arial" pitchFamily="34" charset="0"/>
                          <a:cs typeface="Arial" pitchFamily="34" charset="0"/>
                        </a:rPr>
                        <a:t>/kg h (10 °C)</a:t>
                      </a:r>
                      <a:endParaRPr lang="tr-TR" dirty="0"/>
                    </a:p>
                  </a:txBody>
                  <a:tcPr/>
                </a:tc>
                <a:tc>
                  <a:txBody>
                    <a:bodyPr/>
                    <a:lstStyle/>
                    <a:p>
                      <a:r>
                        <a:rPr lang="tr-TR" sz="1800" dirty="0" smtClean="0">
                          <a:latin typeface="Arial" pitchFamily="34" charset="0"/>
                          <a:cs typeface="Arial" pitchFamily="34" charset="0"/>
                        </a:rPr>
                        <a:t>mg O</a:t>
                      </a:r>
                      <a:r>
                        <a:rPr lang="tr-TR" sz="1800" baseline="-25000" dirty="0" smtClean="0">
                          <a:latin typeface="Arial" pitchFamily="34" charset="0"/>
                          <a:cs typeface="Arial" pitchFamily="34" charset="0"/>
                        </a:rPr>
                        <a:t>2</a:t>
                      </a:r>
                      <a:r>
                        <a:rPr lang="tr-TR" sz="1800" dirty="0" smtClean="0">
                          <a:latin typeface="Arial" pitchFamily="34" charset="0"/>
                          <a:cs typeface="Arial" pitchFamily="34" charset="0"/>
                        </a:rPr>
                        <a:t>/kg h (20 °C)</a:t>
                      </a:r>
                      <a:endParaRPr lang="tr-TR" dirty="0"/>
                    </a:p>
                  </a:txBody>
                  <a:tcPr/>
                </a:tc>
                <a:extLst>
                  <a:ext uri="{0D108BD9-81ED-4DB2-BD59-A6C34878D82A}">
                    <a16:rowId xmlns:a16="http://schemas.microsoft.com/office/drawing/2014/main" val="10000"/>
                  </a:ext>
                </a:extLst>
              </a:tr>
              <a:tr h="370840">
                <a:tc>
                  <a:txBody>
                    <a:bodyPr/>
                    <a:lstStyle/>
                    <a:p>
                      <a:pPr algn="ctr"/>
                      <a:r>
                        <a:rPr lang="tr-TR" dirty="0" smtClean="0"/>
                        <a:t>0</a:t>
                      </a:r>
                      <a:endParaRPr lang="tr-TR" dirty="0"/>
                    </a:p>
                  </a:txBody>
                  <a:tcPr/>
                </a:tc>
                <a:tc>
                  <a:txBody>
                    <a:bodyPr/>
                    <a:lstStyle/>
                    <a:p>
                      <a:pPr algn="ctr"/>
                      <a:r>
                        <a:rPr lang="tr-TR" dirty="0" smtClean="0"/>
                        <a:t>120</a:t>
                      </a:r>
                      <a:endParaRPr lang="tr-TR" dirty="0"/>
                    </a:p>
                  </a:txBody>
                  <a:tcPr/>
                </a:tc>
                <a:tc>
                  <a:txBody>
                    <a:bodyPr/>
                    <a:lstStyle/>
                    <a:p>
                      <a:pPr algn="ctr"/>
                      <a:r>
                        <a:rPr lang="tr-TR" dirty="0" smtClean="0"/>
                        <a:t>220</a:t>
                      </a:r>
                      <a:endParaRPr lang="tr-TR" dirty="0"/>
                    </a:p>
                  </a:txBody>
                  <a:tcPr/>
                </a:tc>
                <a:extLst>
                  <a:ext uri="{0D108BD9-81ED-4DB2-BD59-A6C34878D82A}">
                    <a16:rowId xmlns:a16="http://schemas.microsoft.com/office/drawing/2014/main" val="10001"/>
                  </a:ext>
                </a:extLst>
              </a:tr>
              <a:tr h="370840">
                <a:tc>
                  <a:txBody>
                    <a:bodyPr/>
                    <a:lstStyle/>
                    <a:p>
                      <a:pPr algn="ctr"/>
                      <a:r>
                        <a:rPr lang="tr-TR" dirty="0" smtClean="0"/>
                        <a:t>2</a:t>
                      </a:r>
                      <a:endParaRPr lang="tr-TR" dirty="0"/>
                    </a:p>
                  </a:txBody>
                  <a:tcPr/>
                </a:tc>
                <a:tc>
                  <a:txBody>
                    <a:bodyPr/>
                    <a:lstStyle/>
                    <a:p>
                      <a:pPr algn="ctr"/>
                      <a:r>
                        <a:rPr lang="tr-TR" dirty="0" smtClean="0"/>
                        <a:t>150</a:t>
                      </a:r>
                      <a:endParaRPr lang="tr-TR" dirty="0"/>
                    </a:p>
                  </a:txBody>
                  <a:tcPr/>
                </a:tc>
                <a:tc>
                  <a:txBody>
                    <a:bodyPr/>
                    <a:lstStyle/>
                    <a:p>
                      <a:pPr algn="ctr"/>
                      <a:r>
                        <a:rPr lang="tr-TR" dirty="0" smtClean="0"/>
                        <a:t>270</a:t>
                      </a:r>
                      <a:endParaRPr lang="tr-TR" dirty="0"/>
                    </a:p>
                  </a:txBody>
                  <a:tcPr/>
                </a:tc>
                <a:extLst>
                  <a:ext uri="{0D108BD9-81ED-4DB2-BD59-A6C34878D82A}">
                    <a16:rowId xmlns:a16="http://schemas.microsoft.com/office/drawing/2014/main" val="10002"/>
                  </a:ext>
                </a:extLst>
              </a:tr>
              <a:tr h="370840">
                <a:tc>
                  <a:txBody>
                    <a:bodyPr/>
                    <a:lstStyle/>
                    <a:p>
                      <a:pPr algn="ctr"/>
                      <a:r>
                        <a:rPr lang="tr-TR" dirty="0" smtClean="0"/>
                        <a:t>4</a:t>
                      </a:r>
                      <a:endParaRPr lang="tr-TR" dirty="0"/>
                    </a:p>
                  </a:txBody>
                  <a:tcPr/>
                </a:tc>
                <a:tc>
                  <a:txBody>
                    <a:bodyPr/>
                    <a:lstStyle/>
                    <a:p>
                      <a:pPr algn="ctr"/>
                      <a:r>
                        <a:rPr lang="tr-TR" dirty="0" smtClean="0"/>
                        <a:t>180</a:t>
                      </a:r>
                      <a:endParaRPr lang="tr-TR" dirty="0"/>
                    </a:p>
                  </a:txBody>
                  <a:tcPr/>
                </a:tc>
                <a:tc>
                  <a:txBody>
                    <a:bodyPr/>
                    <a:lstStyle/>
                    <a:p>
                      <a:pPr algn="ctr"/>
                      <a:r>
                        <a:rPr lang="tr-TR" dirty="0" smtClean="0"/>
                        <a:t>320</a:t>
                      </a:r>
                      <a:endParaRPr lang="tr-TR" dirty="0"/>
                    </a:p>
                  </a:txBody>
                  <a:tcPr/>
                </a:tc>
                <a:extLst>
                  <a:ext uri="{0D108BD9-81ED-4DB2-BD59-A6C34878D82A}">
                    <a16:rowId xmlns:a16="http://schemas.microsoft.com/office/drawing/2014/main" val="10003"/>
                  </a:ext>
                </a:extLst>
              </a:tr>
              <a:tr h="370840">
                <a:tc>
                  <a:txBody>
                    <a:bodyPr/>
                    <a:lstStyle/>
                    <a:p>
                      <a:pPr algn="ctr"/>
                      <a:r>
                        <a:rPr lang="tr-TR" dirty="0" smtClean="0"/>
                        <a:t>6</a:t>
                      </a:r>
                      <a:endParaRPr lang="tr-TR" dirty="0"/>
                    </a:p>
                  </a:txBody>
                  <a:tcPr/>
                </a:tc>
                <a:tc>
                  <a:txBody>
                    <a:bodyPr/>
                    <a:lstStyle/>
                    <a:p>
                      <a:pPr algn="ctr"/>
                      <a:r>
                        <a:rPr lang="tr-TR" dirty="0" smtClean="0"/>
                        <a:t>230</a:t>
                      </a:r>
                      <a:endParaRPr lang="tr-TR" dirty="0"/>
                    </a:p>
                  </a:txBody>
                  <a:tcPr/>
                </a:tc>
                <a:tc>
                  <a:txBody>
                    <a:bodyPr/>
                    <a:lstStyle/>
                    <a:p>
                      <a:pPr algn="ctr"/>
                      <a:r>
                        <a:rPr lang="tr-TR" dirty="0" smtClean="0"/>
                        <a:t>400</a:t>
                      </a:r>
                      <a:endParaRPr lang="tr-TR" dirty="0"/>
                    </a:p>
                  </a:txBody>
                  <a:tcPr/>
                </a:tc>
                <a:extLst>
                  <a:ext uri="{0D108BD9-81ED-4DB2-BD59-A6C34878D82A}">
                    <a16:rowId xmlns:a16="http://schemas.microsoft.com/office/drawing/2014/main" val="10004"/>
                  </a:ext>
                </a:extLst>
              </a:tr>
              <a:tr h="370840">
                <a:tc>
                  <a:txBody>
                    <a:bodyPr/>
                    <a:lstStyle/>
                    <a:p>
                      <a:pPr algn="ctr"/>
                      <a:r>
                        <a:rPr lang="tr-TR" dirty="0" smtClean="0"/>
                        <a:t>8</a:t>
                      </a:r>
                      <a:endParaRPr lang="tr-TR" dirty="0"/>
                    </a:p>
                  </a:txBody>
                  <a:tcPr/>
                </a:tc>
                <a:tc>
                  <a:txBody>
                    <a:bodyPr/>
                    <a:lstStyle/>
                    <a:p>
                      <a:pPr algn="ctr"/>
                      <a:r>
                        <a:rPr lang="tr-TR" dirty="0" smtClean="0"/>
                        <a:t>280</a:t>
                      </a:r>
                      <a:endParaRPr lang="tr-TR" dirty="0"/>
                    </a:p>
                  </a:txBody>
                  <a:tcPr/>
                </a:tc>
                <a:tc>
                  <a:txBody>
                    <a:bodyPr/>
                    <a:lstStyle/>
                    <a:p>
                      <a:pPr algn="ctr"/>
                      <a:r>
                        <a:rPr lang="tr-TR" dirty="0" smtClean="0"/>
                        <a:t>500</a:t>
                      </a:r>
                      <a:endParaRPr lang="tr-TR" dirty="0"/>
                    </a:p>
                  </a:txBody>
                  <a:tcPr/>
                </a:tc>
                <a:extLst>
                  <a:ext uri="{0D108BD9-81ED-4DB2-BD59-A6C34878D82A}">
                    <a16:rowId xmlns:a16="http://schemas.microsoft.com/office/drawing/2014/main" val="10005"/>
                  </a:ext>
                </a:extLst>
              </a:tr>
              <a:tr h="370840">
                <a:tc>
                  <a:txBody>
                    <a:bodyPr/>
                    <a:lstStyle/>
                    <a:p>
                      <a:pPr algn="ctr"/>
                      <a:r>
                        <a:rPr lang="tr-TR" dirty="0" smtClean="0"/>
                        <a:t>10</a:t>
                      </a:r>
                      <a:endParaRPr lang="tr-TR" dirty="0"/>
                    </a:p>
                  </a:txBody>
                  <a:tcPr/>
                </a:tc>
                <a:tc>
                  <a:txBody>
                    <a:bodyPr/>
                    <a:lstStyle/>
                    <a:p>
                      <a:pPr algn="ctr"/>
                      <a:r>
                        <a:rPr lang="tr-TR" dirty="0" smtClean="0"/>
                        <a:t>330</a:t>
                      </a:r>
                      <a:endParaRPr lang="tr-TR" dirty="0"/>
                    </a:p>
                  </a:txBody>
                  <a:tcPr/>
                </a:tc>
                <a:tc>
                  <a:txBody>
                    <a:bodyPr/>
                    <a:lstStyle/>
                    <a:p>
                      <a:pPr algn="ctr"/>
                      <a:r>
                        <a:rPr lang="tr-TR" dirty="0" smtClean="0"/>
                        <a:t>560</a:t>
                      </a:r>
                      <a:endParaRPr lang="tr-TR" dirty="0"/>
                    </a:p>
                  </a:txBody>
                  <a:tcPr/>
                </a:tc>
                <a:extLst>
                  <a:ext uri="{0D108BD9-81ED-4DB2-BD59-A6C34878D82A}">
                    <a16:rowId xmlns:a16="http://schemas.microsoft.com/office/drawing/2014/main" val="10006"/>
                  </a:ext>
                </a:extLst>
              </a:tr>
              <a:tr h="370840">
                <a:tc>
                  <a:txBody>
                    <a:bodyPr/>
                    <a:lstStyle/>
                    <a:p>
                      <a:pPr algn="ctr"/>
                      <a:r>
                        <a:rPr lang="tr-TR" dirty="0" smtClean="0"/>
                        <a:t>12</a:t>
                      </a:r>
                      <a:endParaRPr lang="tr-TR" dirty="0"/>
                    </a:p>
                  </a:txBody>
                  <a:tcPr/>
                </a:tc>
                <a:tc>
                  <a:txBody>
                    <a:bodyPr/>
                    <a:lstStyle/>
                    <a:p>
                      <a:pPr algn="ctr"/>
                      <a:r>
                        <a:rPr lang="tr-TR" dirty="0" smtClean="0"/>
                        <a:t>-</a:t>
                      </a:r>
                      <a:endParaRPr lang="tr-TR" dirty="0"/>
                    </a:p>
                  </a:txBody>
                  <a:tcPr/>
                </a:tc>
                <a:tc>
                  <a:txBody>
                    <a:bodyPr/>
                    <a:lstStyle/>
                    <a:p>
                      <a:pPr algn="ctr"/>
                      <a:r>
                        <a:rPr lang="tr-TR" dirty="0" smtClean="0"/>
                        <a:t>600</a:t>
                      </a:r>
                      <a:endParaRPr lang="tr-TR" dirty="0"/>
                    </a:p>
                  </a:txBody>
                  <a:tcPr/>
                </a:tc>
                <a:extLst>
                  <a:ext uri="{0D108BD9-81ED-4DB2-BD59-A6C34878D82A}">
                    <a16:rowId xmlns:a16="http://schemas.microsoft.com/office/drawing/2014/main" val="10007"/>
                  </a:ext>
                </a:extLst>
              </a:tr>
            </a:tbl>
          </a:graphicData>
        </a:graphic>
      </p:graphicFrame>
      <p:sp>
        <p:nvSpPr>
          <p:cNvPr id="6" name="Slide Number Placeholder 5"/>
          <p:cNvSpPr>
            <a:spLocks noGrp="1"/>
          </p:cNvSpPr>
          <p:nvPr>
            <p:ph type="sldNum" sz="quarter" idx="12"/>
          </p:nvPr>
        </p:nvSpPr>
        <p:spPr/>
        <p:txBody>
          <a:bodyPr/>
          <a:lstStyle/>
          <a:p>
            <a:fld id="{B3309888-A9A8-4577-B48D-E6903738C834}" type="slidenum">
              <a:rPr lang="tr-TR" smtClean="0"/>
              <a:pPr/>
              <a:t>49</a:t>
            </a:fld>
            <a:endParaRPr lang="tr-TR"/>
          </a:p>
        </p:txBody>
      </p:sp>
      <p:sp>
        <p:nvSpPr>
          <p:cNvPr id="5" name="TextBox 4"/>
          <p:cNvSpPr txBox="1"/>
          <p:nvPr/>
        </p:nvSpPr>
        <p:spPr>
          <a:xfrm>
            <a:off x="1357290" y="5214950"/>
            <a:ext cx="7500990" cy="707886"/>
          </a:xfrm>
          <a:prstGeom prst="rect">
            <a:avLst/>
          </a:prstGeom>
          <a:noFill/>
        </p:spPr>
        <p:txBody>
          <a:bodyPr wrap="square" rtlCol="0">
            <a:spAutoFit/>
          </a:bodyPr>
          <a:lstStyle/>
          <a:p>
            <a:r>
              <a:rPr lang="tr-TR" sz="2000" dirty="0" smtClean="0">
                <a:latin typeface="Arial" pitchFamily="34" charset="0"/>
                <a:cs typeface="Arial" pitchFamily="34" charset="0"/>
              </a:rPr>
              <a:t>Bu nedenle havuzlara veya kanallara verilecek su miktarı bu akış hızları kriterleri gözönüne alınarak düzenlenir.</a:t>
            </a:r>
            <a:endParaRPr lang="tr-TR" sz="2000" dirty="0">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1447800"/>
            <a:ext cx="7498080" cy="3767150"/>
          </a:xfrm>
        </p:spPr>
        <p:txBody>
          <a:bodyPr>
            <a:normAutofit/>
          </a:bodyPr>
          <a:lstStyle/>
          <a:p>
            <a:r>
              <a:rPr lang="tr-TR" sz="2400" dirty="0" smtClean="0">
                <a:latin typeface="Arial" pitchFamily="34" charset="0"/>
                <a:cs typeface="Arial" pitchFamily="34" charset="0"/>
              </a:rPr>
              <a:t>4-30°C arasındaki su sıcaklığı değişimlerine kısa sürede uyum sağlar </a:t>
            </a:r>
          </a:p>
          <a:p>
            <a:r>
              <a:rPr lang="tr-TR" sz="2400" dirty="0" smtClean="0">
                <a:latin typeface="Arial" pitchFamily="34" charset="0"/>
                <a:cs typeface="Arial" pitchFamily="34" charset="0"/>
              </a:rPr>
              <a:t>20 °C’nin üzerinde optimum büyümesine karşın, uzun süre 1 °C su sıcaklığına ve ani sıcaklık değişikliklerine maruz kaldığında da yaşayabilir. </a:t>
            </a:r>
          </a:p>
          <a:p>
            <a:r>
              <a:rPr lang="tr-TR" sz="2400" dirty="0" smtClean="0">
                <a:latin typeface="Arial" pitchFamily="34" charset="0"/>
                <a:cs typeface="Arial" pitchFamily="34" charset="0"/>
              </a:rPr>
              <a:t>Sazan ‰5 tuzlulukta ve 5-9 arasındaki </a:t>
            </a:r>
            <a:r>
              <a:rPr lang="tr-TR" sz="2400" dirty="0" err="1" smtClean="0">
                <a:latin typeface="Arial" pitchFamily="34" charset="0"/>
                <a:cs typeface="Arial" pitchFamily="34" charset="0"/>
              </a:rPr>
              <a:t>pH’larda</a:t>
            </a:r>
            <a:r>
              <a:rPr lang="tr-TR" sz="2400" dirty="0" smtClean="0">
                <a:latin typeface="Arial" pitchFamily="34" charset="0"/>
                <a:cs typeface="Arial" pitchFamily="34" charset="0"/>
              </a:rPr>
              <a:t> bulunabilmektedirler. </a:t>
            </a:r>
          </a:p>
          <a:p>
            <a:r>
              <a:rPr lang="tr-TR" sz="2400" dirty="0" smtClean="0">
                <a:latin typeface="Arial" pitchFamily="34" charset="0"/>
                <a:cs typeface="Arial" pitchFamily="34" charset="0"/>
              </a:rPr>
              <a:t>Tuzluluk deneysel olarak ‰12’ye çıkarıldığında da büyümesini sürdürmektedir  </a:t>
            </a:r>
            <a:endParaRPr lang="tr-TR" sz="2400"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3309888-A9A8-4577-B48D-E6903738C834}" type="slidenum">
              <a:rPr lang="tr-TR" smtClean="0"/>
              <a:pPr/>
              <a:t>5</a:t>
            </a:fld>
            <a:endParaRPr lang="tr-T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tr-TR" sz="2400" dirty="0" smtClean="0">
                <a:latin typeface="Arial" pitchFamily="34" charset="0"/>
                <a:cs typeface="Arial" pitchFamily="34" charset="0"/>
              </a:rPr>
              <a:t>Su kaynağı:</a:t>
            </a:r>
          </a:p>
          <a:p>
            <a:pPr lvl="1"/>
            <a:r>
              <a:rPr lang="tr-TR" sz="2400" dirty="0" smtClean="0">
                <a:latin typeface="Arial" pitchFamily="34" charset="0"/>
                <a:cs typeface="Arial" pitchFamily="34" charset="0"/>
              </a:rPr>
              <a:t>Sazan üretiminde </a:t>
            </a:r>
          </a:p>
          <a:p>
            <a:pPr lvl="2"/>
            <a:r>
              <a:rPr lang="tr-TR" sz="2000" dirty="0" smtClean="0">
                <a:latin typeface="Arial" pitchFamily="34" charset="0"/>
                <a:cs typeface="Arial" pitchFamily="34" charset="0"/>
              </a:rPr>
              <a:t>Akarsu, </a:t>
            </a:r>
          </a:p>
          <a:p>
            <a:pPr lvl="2"/>
            <a:r>
              <a:rPr lang="tr-TR" sz="2000" dirty="0" smtClean="0">
                <a:latin typeface="Arial" pitchFamily="34" charset="0"/>
                <a:cs typeface="Arial" pitchFamily="34" charset="0"/>
              </a:rPr>
              <a:t>Kaynak suyu,</a:t>
            </a:r>
          </a:p>
          <a:p>
            <a:pPr lvl="2"/>
            <a:r>
              <a:rPr lang="tr-TR" sz="2000" dirty="0" smtClean="0">
                <a:latin typeface="Arial" pitchFamily="34" charset="0"/>
                <a:cs typeface="Arial" pitchFamily="34" charset="0"/>
              </a:rPr>
              <a:t>Göl suyu,</a:t>
            </a:r>
          </a:p>
          <a:p>
            <a:pPr lvl="2"/>
            <a:r>
              <a:rPr lang="tr-TR" sz="2000" dirty="0" smtClean="0">
                <a:latin typeface="Arial" pitchFamily="34" charset="0"/>
                <a:cs typeface="Arial" pitchFamily="34" charset="0"/>
              </a:rPr>
              <a:t>Yer altı suyu, kısaca soğuk olmayan bütün sular kullanılabilir.</a:t>
            </a:r>
          </a:p>
          <a:p>
            <a:pPr lvl="1"/>
            <a:r>
              <a:rPr lang="tr-TR" sz="2400" dirty="0" smtClean="0">
                <a:latin typeface="Arial" pitchFamily="34" charset="0"/>
                <a:cs typeface="Arial" pitchFamily="34" charset="0"/>
              </a:rPr>
              <a:t>Akarsuların oksijen içeriğinin yüksek olmasına karşın, </a:t>
            </a:r>
          </a:p>
          <a:p>
            <a:pPr lvl="2"/>
            <a:r>
              <a:rPr lang="tr-TR" sz="2000" dirty="0" smtClean="0">
                <a:latin typeface="Arial" pitchFamily="34" charset="0"/>
                <a:cs typeface="Arial" pitchFamily="34" charset="0"/>
              </a:rPr>
              <a:t>Sel ve taşkın sularını taşıma,</a:t>
            </a:r>
          </a:p>
          <a:p>
            <a:pPr lvl="2"/>
            <a:r>
              <a:rPr lang="tr-TR" sz="2000" dirty="0" smtClean="0">
                <a:latin typeface="Arial" pitchFamily="34" charset="0"/>
                <a:cs typeface="Arial" pitchFamily="34" charset="0"/>
              </a:rPr>
              <a:t>Çevredeki tarımsal ilaçların sızıntılarını içerme sakıncası vardır.</a:t>
            </a:r>
          </a:p>
        </p:txBody>
      </p:sp>
      <p:sp>
        <p:nvSpPr>
          <p:cNvPr id="4" name="Slide Number Placeholder 3"/>
          <p:cNvSpPr>
            <a:spLocks noGrp="1"/>
          </p:cNvSpPr>
          <p:nvPr>
            <p:ph type="sldNum" sz="quarter" idx="12"/>
          </p:nvPr>
        </p:nvSpPr>
        <p:spPr/>
        <p:txBody>
          <a:bodyPr/>
          <a:lstStyle/>
          <a:p>
            <a:fld id="{B3309888-A9A8-4577-B48D-E6903738C834}" type="slidenum">
              <a:rPr lang="tr-TR" smtClean="0"/>
              <a:pPr/>
              <a:t>50</a:t>
            </a:fld>
            <a:endParaRPr lang="tr-T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31640" y="1844824"/>
            <a:ext cx="7498080" cy="3853408"/>
          </a:xfrm>
        </p:spPr>
        <p:txBody>
          <a:bodyPr>
            <a:normAutofit/>
          </a:bodyPr>
          <a:lstStyle/>
          <a:p>
            <a:pPr lvl="1"/>
            <a:r>
              <a:rPr lang="tr-TR" sz="2000" dirty="0" smtClean="0">
                <a:latin typeface="Arial" pitchFamily="34" charset="0"/>
                <a:cs typeface="Arial" pitchFamily="34" charset="0"/>
              </a:rPr>
              <a:t>Üretimde akarsular kullanılacak ise, suyun kaynaktan tesise gelinceye kadar geçtiği bölgeler incelenmeli, bu sulara ev, şehir, fabrikaların kirletici suları karışmamış olmalıdır.</a:t>
            </a:r>
          </a:p>
          <a:p>
            <a:pPr lvl="1"/>
            <a:r>
              <a:rPr lang="tr-TR" sz="2000" dirty="0" smtClean="0">
                <a:latin typeface="Arial" pitchFamily="34" charset="0"/>
                <a:cs typeface="Arial" pitchFamily="34" charset="0"/>
              </a:rPr>
              <a:t>Ayrıca akarsuyun azalma, çoğalma ve bulanma durumu incelenmeli ve buna göre havuzlara su almadan önce bir dinlendirme havuzuna ihtiyaç olup olmadığına karar verilmelidir.</a:t>
            </a:r>
          </a:p>
          <a:p>
            <a:pPr lvl="1"/>
            <a:r>
              <a:rPr lang="tr-TR" sz="2000" dirty="0" smtClean="0">
                <a:latin typeface="Arial" pitchFamily="34" charset="0"/>
                <a:cs typeface="Arial" pitchFamily="34" charset="0"/>
              </a:rPr>
              <a:t>Sazan üretiminde durgun sular, sıcak olmaları nedeniyle, daha uygundur. Özellikle üreme zamanında sıcak durgun sular tercih edilmelidir.</a:t>
            </a:r>
          </a:p>
        </p:txBody>
      </p:sp>
      <p:sp>
        <p:nvSpPr>
          <p:cNvPr id="4" name="Slide Number Placeholder 3"/>
          <p:cNvSpPr>
            <a:spLocks noGrp="1"/>
          </p:cNvSpPr>
          <p:nvPr>
            <p:ph type="sldNum" sz="quarter" idx="12"/>
          </p:nvPr>
        </p:nvSpPr>
        <p:spPr/>
        <p:txBody>
          <a:bodyPr/>
          <a:lstStyle/>
          <a:p>
            <a:fld id="{B3309888-A9A8-4577-B48D-E6903738C834}" type="slidenum">
              <a:rPr lang="tr-TR" smtClean="0"/>
              <a:pPr/>
              <a:t>51</a:t>
            </a:fld>
            <a:endParaRPr lang="tr-T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03648" y="1844824"/>
            <a:ext cx="7498080" cy="3421360"/>
          </a:xfrm>
        </p:spPr>
        <p:txBody>
          <a:bodyPr/>
          <a:lstStyle/>
          <a:p>
            <a:pPr marL="365760" lvl="1" indent="-283464">
              <a:spcBef>
                <a:spcPts val="600"/>
              </a:spcBef>
              <a:buSzPct val="80000"/>
              <a:buFont typeface="Wingdings 2"/>
              <a:buChar char=""/>
            </a:pPr>
            <a:r>
              <a:rPr lang="tr-TR" sz="2000" dirty="0" smtClean="0">
                <a:latin typeface="Arial" pitchFamily="34" charset="0"/>
                <a:cs typeface="Arial" pitchFamily="34" charset="0"/>
              </a:rPr>
              <a:t>Kaynak suları çoğu kez oksijence fakir oldukları gibi, çeşitli zararlı gazları da içerebilirler. Sadece oksijence fakir olmaları halinde, çeşitli yöntemlerle (yüksekten akıtma) oksijence zenginleştirilebilir. Bu şekilde zararlı gazların bir kısmı da uçurulabilir.</a:t>
            </a:r>
          </a:p>
          <a:p>
            <a:pPr marL="365760" lvl="1" indent="-283464">
              <a:spcBef>
                <a:spcPts val="600"/>
              </a:spcBef>
              <a:buSzPct val="80000"/>
              <a:buFont typeface="Wingdings 2"/>
              <a:buChar char=""/>
            </a:pPr>
            <a:r>
              <a:rPr lang="tr-TR" sz="2000" dirty="0" smtClean="0">
                <a:latin typeface="Arial" pitchFamily="34" charset="0"/>
                <a:cs typeface="Arial" pitchFamily="34" charset="0"/>
              </a:rPr>
              <a:t>Kaynak suları fazla miktarda zararlı gaz içermesi veya ağır metal (Fe, Pb gibi) taşıması halinde kullanılmazlar.</a:t>
            </a:r>
          </a:p>
          <a:p>
            <a:pPr marL="365760" lvl="1" indent="-283464">
              <a:spcBef>
                <a:spcPts val="600"/>
              </a:spcBef>
              <a:buSzPct val="80000"/>
              <a:buFont typeface="Wingdings 2"/>
              <a:buChar char=""/>
            </a:pPr>
            <a:r>
              <a:rPr lang="tr-TR" sz="2000" dirty="0" smtClean="0">
                <a:latin typeface="Arial" pitchFamily="34" charset="0"/>
                <a:cs typeface="Arial" pitchFamily="34" charset="0"/>
              </a:rPr>
              <a:t>Kaynak suları, genellikle parazit, hastalık yapıcı organizmaları taşımadıkları gibi, sel, taşkın ve yağmurlarla fazla bulanmazlar.</a:t>
            </a:r>
          </a:p>
          <a:p>
            <a:pPr marL="365760" lvl="1" indent="-283464">
              <a:spcBef>
                <a:spcPts val="600"/>
              </a:spcBef>
              <a:buSzPct val="80000"/>
              <a:buFont typeface="Wingdings 2"/>
              <a:buChar char=""/>
            </a:pPr>
            <a:endParaRPr lang="tr-TR" sz="2000" dirty="0" smtClean="0">
              <a:latin typeface="Arial" pitchFamily="34" charset="0"/>
              <a:cs typeface="Arial" pitchFamily="34" charset="0"/>
            </a:endParaRPr>
          </a:p>
          <a:p>
            <a:endParaRPr lang="tr-TR" dirty="0"/>
          </a:p>
        </p:txBody>
      </p:sp>
      <p:sp>
        <p:nvSpPr>
          <p:cNvPr id="4" name="Slide Number Placeholder 3"/>
          <p:cNvSpPr>
            <a:spLocks noGrp="1"/>
          </p:cNvSpPr>
          <p:nvPr>
            <p:ph type="sldNum" sz="quarter" idx="12"/>
          </p:nvPr>
        </p:nvSpPr>
        <p:spPr/>
        <p:txBody>
          <a:bodyPr/>
          <a:lstStyle/>
          <a:p>
            <a:fld id="{B3309888-A9A8-4577-B48D-E6903738C834}" type="slidenum">
              <a:rPr lang="tr-TR" smtClean="0"/>
              <a:pPr/>
              <a:t>52</a:t>
            </a:fld>
            <a:endParaRPr lang="tr-T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03648" y="1988840"/>
            <a:ext cx="7498080" cy="3349352"/>
          </a:xfrm>
        </p:spPr>
        <p:txBody>
          <a:bodyPr>
            <a:normAutofit/>
          </a:bodyPr>
          <a:lstStyle/>
          <a:p>
            <a:pPr lvl="1"/>
            <a:r>
              <a:rPr lang="tr-TR" sz="2000" dirty="0" smtClean="0">
                <a:latin typeface="Arial" pitchFamily="34" charset="0"/>
                <a:cs typeface="Arial" pitchFamily="34" charset="0"/>
              </a:rPr>
              <a:t>Sazan üretiminde yer altı suları da kullanılabilir. Bunlar artezyen suları olabildiği gibi, pompa ile çıkarılan sular da olabilir. </a:t>
            </a:r>
          </a:p>
          <a:p>
            <a:pPr lvl="1"/>
            <a:r>
              <a:rPr lang="tr-TR" sz="2000" dirty="0" smtClean="0">
                <a:latin typeface="Arial" pitchFamily="34" charset="0"/>
                <a:cs typeface="Arial" pitchFamily="34" charset="0"/>
              </a:rPr>
              <a:t>Avrupa (Macaristan vb.) ve Asya’nın bir çok yerinde, yer altı suyu, bazı yerlerde ise yalnız yağmur suları, İsrail gibi suyu az olan ülkelerde ise drenaj suyu sazan üretiminde kullanılmaktadır.</a:t>
            </a:r>
          </a:p>
          <a:p>
            <a:pPr lvl="1"/>
            <a:r>
              <a:rPr lang="tr-TR" sz="2000" dirty="0" smtClean="0">
                <a:latin typeface="Arial" pitchFamily="34" charset="0"/>
                <a:cs typeface="Arial" pitchFamily="34" charset="0"/>
              </a:rPr>
              <a:t>Mevcut su kaynakları sıcaklığı uygun olması koşulu ile sazan üretiminde kullanılmaktadır.</a:t>
            </a:r>
            <a:endParaRPr lang="tr-TR" sz="2000"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3309888-A9A8-4577-B48D-E6903738C834}" type="slidenum">
              <a:rPr lang="tr-TR" smtClean="0"/>
              <a:pPr/>
              <a:t>53</a:t>
            </a:fld>
            <a:endParaRPr lang="tr-T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tr-TR" sz="2400" dirty="0" smtClean="0">
                <a:latin typeface="Arial" pitchFamily="34" charset="0"/>
                <a:cs typeface="Arial" pitchFamily="34" charset="0"/>
              </a:rPr>
              <a:t>Suyun pH değer, kireç içeriği, asit bağlama gücü:</a:t>
            </a:r>
          </a:p>
          <a:p>
            <a:pPr lvl="1"/>
            <a:r>
              <a:rPr lang="tr-TR" sz="2000" dirty="0" smtClean="0">
                <a:latin typeface="Arial" pitchFamily="34" charset="0"/>
                <a:cs typeface="Arial" pitchFamily="34" charset="0"/>
              </a:rPr>
              <a:t>Entansif sazan havuz işletmeciliği için gıda maddelerince zengin olan sular tercih edilir. </a:t>
            </a:r>
          </a:p>
          <a:p>
            <a:pPr lvl="1"/>
            <a:r>
              <a:rPr lang="tr-TR" sz="2000" dirty="0" smtClean="0">
                <a:latin typeface="Arial" pitchFamily="34" charset="0"/>
                <a:cs typeface="Arial" pitchFamily="34" charset="0"/>
              </a:rPr>
              <a:t>Suların gıda maddelerince zenginliği, diğer bir ifade ile </a:t>
            </a:r>
            <a:r>
              <a:rPr lang="tr-TR" sz="2000" dirty="0" smtClean="0">
                <a:solidFill>
                  <a:srgbClr val="FF0000"/>
                </a:solidFill>
                <a:latin typeface="Arial" pitchFamily="34" charset="0"/>
                <a:cs typeface="Arial" pitchFamily="34" charset="0"/>
              </a:rPr>
              <a:t>havuzun doğal verimliliği </a:t>
            </a:r>
            <a:r>
              <a:rPr lang="tr-TR" sz="2000" dirty="0" smtClean="0">
                <a:latin typeface="Arial" pitchFamily="34" charset="0"/>
                <a:cs typeface="Arial" pitchFamily="34" charset="0"/>
              </a:rPr>
              <a:t>büyük ölçüde suyun kireç içeriğine bağlıdır.</a:t>
            </a:r>
          </a:p>
          <a:p>
            <a:pPr>
              <a:buNone/>
            </a:pPr>
            <a:endParaRPr lang="tr-TR" sz="2400"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3309888-A9A8-4577-B48D-E6903738C834}" type="slidenum">
              <a:rPr lang="tr-TR" smtClean="0"/>
              <a:pPr/>
              <a:t>54</a:t>
            </a:fld>
            <a:endParaRPr lang="tr-T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1"/>
            <a:r>
              <a:rPr lang="tr-TR" sz="2000" dirty="0" smtClean="0">
                <a:solidFill>
                  <a:srgbClr val="FF0000"/>
                </a:solidFill>
                <a:latin typeface="Arial" pitchFamily="34" charset="0"/>
                <a:cs typeface="Arial" pitchFamily="34" charset="0"/>
              </a:rPr>
              <a:t>Suyun kireç içeriği </a:t>
            </a:r>
            <a:r>
              <a:rPr lang="tr-TR" sz="2000" u="sng" dirty="0" smtClean="0">
                <a:solidFill>
                  <a:srgbClr val="FF0000"/>
                </a:solidFill>
                <a:latin typeface="Arial" pitchFamily="34" charset="0"/>
                <a:cs typeface="Arial" pitchFamily="34" charset="0"/>
              </a:rPr>
              <a:t>Asit Bağlama Gücü (ABG) </a:t>
            </a:r>
            <a:r>
              <a:rPr lang="tr-TR" sz="2000" dirty="0" smtClean="0">
                <a:solidFill>
                  <a:srgbClr val="FF0000"/>
                </a:solidFill>
                <a:latin typeface="Arial" pitchFamily="34" charset="0"/>
                <a:cs typeface="Arial" pitchFamily="34" charset="0"/>
              </a:rPr>
              <a:t>ile belirlenir</a:t>
            </a:r>
            <a:r>
              <a:rPr lang="tr-TR" sz="2000" dirty="0" smtClean="0">
                <a:latin typeface="Arial" pitchFamily="34" charset="0"/>
                <a:cs typeface="Arial" pitchFamily="34" charset="0"/>
              </a:rPr>
              <a:t>. </a:t>
            </a:r>
          </a:p>
          <a:p>
            <a:pPr lvl="1">
              <a:buNone/>
            </a:pPr>
            <a:r>
              <a:rPr lang="tr-TR" sz="2000" dirty="0" smtClean="0">
                <a:solidFill>
                  <a:srgbClr val="FF0000"/>
                </a:solidFill>
                <a:latin typeface="Arial" pitchFamily="34" charset="0"/>
                <a:cs typeface="Arial" pitchFamily="34" charset="0"/>
              </a:rPr>
              <a:t>	</a:t>
            </a:r>
          </a:p>
          <a:p>
            <a:pPr lvl="1">
              <a:buNone/>
            </a:pPr>
            <a:r>
              <a:rPr lang="tr-TR" sz="2000" dirty="0" smtClean="0">
                <a:solidFill>
                  <a:srgbClr val="FF0000"/>
                </a:solidFill>
                <a:latin typeface="Arial" pitchFamily="34" charset="0"/>
                <a:cs typeface="Arial" pitchFamily="34" charset="0"/>
              </a:rPr>
              <a:t>	1 ABG = 28 mg CaO/l’ye eşdeğerdir. </a:t>
            </a:r>
          </a:p>
          <a:p>
            <a:pPr lvl="1">
              <a:buNone/>
            </a:pPr>
            <a:r>
              <a:rPr lang="tr-TR" sz="2000" dirty="0" smtClean="0">
                <a:latin typeface="Arial" pitchFamily="34" charset="0"/>
                <a:cs typeface="Arial" pitchFamily="34" charset="0"/>
              </a:rPr>
              <a:t>Sazan yetiştiriciliği için optimal durum 42 mg CaO/l’dir.</a:t>
            </a:r>
          </a:p>
          <a:p>
            <a:pPr lvl="1">
              <a:buNone/>
            </a:pPr>
            <a:endParaRPr lang="tr-TR" sz="2000" dirty="0" smtClean="0">
              <a:latin typeface="Arial" pitchFamily="34" charset="0"/>
              <a:cs typeface="Arial" pitchFamily="34" charset="0"/>
            </a:endParaRPr>
          </a:p>
          <a:p>
            <a:pPr lvl="1"/>
            <a:r>
              <a:rPr lang="tr-TR" sz="2000" dirty="0" smtClean="0">
                <a:latin typeface="Arial" pitchFamily="34" charset="0"/>
                <a:cs typeface="Arial" pitchFamily="34" charset="0"/>
              </a:rPr>
              <a:t>ABG: 0.5’in altında olan su az verimli,</a:t>
            </a:r>
          </a:p>
          <a:p>
            <a:pPr lvl="1"/>
            <a:r>
              <a:rPr lang="tr-TR" sz="2000" dirty="0" smtClean="0">
                <a:latin typeface="Arial" pitchFamily="34" charset="0"/>
                <a:cs typeface="Arial" pitchFamily="34" charset="0"/>
              </a:rPr>
              <a:t>ABG: 05-1.5 arasındaki sular orta,</a:t>
            </a:r>
          </a:p>
          <a:p>
            <a:pPr lvl="1"/>
            <a:r>
              <a:rPr lang="tr-TR" sz="2000" dirty="0" smtClean="0">
                <a:latin typeface="Arial" pitchFamily="34" charset="0"/>
                <a:cs typeface="Arial" pitchFamily="34" charset="0"/>
              </a:rPr>
              <a:t>1.5’den fazla ABG’ne sahip olan sular verimli olarak sınıflandırılır.</a:t>
            </a:r>
          </a:p>
          <a:p>
            <a:pPr>
              <a:buNone/>
            </a:pPr>
            <a:endParaRPr lang="tr-TR" dirty="0"/>
          </a:p>
        </p:txBody>
      </p:sp>
      <p:sp>
        <p:nvSpPr>
          <p:cNvPr id="4" name="Slide Number Placeholder 3"/>
          <p:cNvSpPr>
            <a:spLocks noGrp="1"/>
          </p:cNvSpPr>
          <p:nvPr>
            <p:ph type="sldNum" sz="quarter" idx="12"/>
          </p:nvPr>
        </p:nvSpPr>
        <p:spPr/>
        <p:txBody>
          <a:bodyPr/>
          <a:lstStyle/>
          <a:p>
            <a:fld id="{B3309888-A9A8-4577-B48D-E6903738C834}" type="slidenum">
              <a:rPr lang="tr-TR" smtClean="0"/>
              <a:pPr/>
              <a:t>55</a:t>
            </a:fld>
            <a:endParaRPr lang="tr-T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9632" y="2060848"/>
            <a:ext cx="7498080" cy="3205336"/>
          </a:xfrm>
        </p:spPr>
        <p:txBody>
          <a:bodyPr>
            <a:normAutofit lnSpcReduction="10000"/>
          </a:bodyPr>
          <a:lstStyle/>
          <a:p>
            <a:pPr lvl="1"/>
            <a:r>
              <a:rPr lang="tr-TR" sz="2000" dirty="0" smtClean="0">
                <a:latin typeface="Arial" pitchFamily="34" charset="0"/>
                <a:cs typeface="Arial" pitchFamily="34" charset="0"/>
              </a:rPr>
              <a:t>Sazan yetiştiriciliğinde suyun pH değeri sınırları 5.5-10.8 olup, </a:t>
            </a:r>
            <a:r>
              <a:rPr lang="tr-TR" sz="2000" dirty="0" smtClean="0">
                <a:solidFill>
                  <a:srgbClr val="FF0000"/>
                </a:solidFill>
                <a:latin typeface="Arial" pitchFamily="34" charset="0"/>
                <a:cs typeface="Arial" pitchFamily="34" charset="0"/>
              </a:rPr>
              <a:t>optimal değer 7-8’dir</a:t>
            </a:r>
            <a:r>
              <a:rPr lang="tr-TR" sz="2000" dirty="0" smtClean="0">
                <a:latin typeface="Arial" pitchFamily="34" charset="0"/>
                <a:cs typeface="Arial" pitchFamily="34" charset="0"/>
              </a:rPr>
              <a:t>. Yani </a:t>
            </a:r>
            <a:r>
              <a:rPr lang="tr-TR" sz="2000" dirty="0" smtClean="0">
                <a:solidFill>
                  <a:srgbClr val="FF0000"/>
                </a:solidFill>
                <a:latin typeface="Arial" pitchFamily="34" charset="0"/>
                <a:cs typeface="Arial" pitchFamily="34" charset="0"/>
              </a:rPr>
              <a:t>nötr </a:t>
            </a:r>
            <a:r>
              <a:rPr lang="tr-TR" sz="2000" dirty="0" smtClean="0">
                <a:latin typeface="Arial" pitchFamily="34" charset="0"/>
                <a:cs typeface="Arial" pitchFamily="34" charset="0"/>
              </a:rPr>
              <a:t>veya</a:t>
            </a:r>
            <a:r>
              <a:rPr lang="tr-TR" sz="2000" dirty="0" smtClean="0">
                <a:solidFill>
                  <a:srgbClr val="FF0000"/>
                </a:solidFill>
                <a:latin typeface="Arial" pitchFamily="34" charset="0"/>
                <a:cs typeface="Arial" pitchFamily="34" charset="0"/>
              </a:rPr>
              <a:t> çok hafif alkali </a:t>
            </a:r>
            <a:r>
              <a:rPr lang="tr-TR" sz="2000" dirty="0" smtClean="0">
                <a:latin typeface="Arial" pitchFamily="34" charset="0"/>
                <a:cs typeface="Arial" pitchFamily="34" charset="0"/>
              </a:rPr>
              <a:t>sular tercih edilir.</a:t>
            </a:r>
          </a:p>
          <a:p>
            <a:pPr lvl="1"/>
            <a:r>
              <a:rPr lang="tr-TR" sz="2000" dirty="0" smtClean="0">
                <a:latin typeface="Arial" pitchFamily="34" charset="0"/>
                <a:cs typeface="Arial" pitchFamily="34" charset="0"/>
              </a:rPr>
              <a:t>Havuz suyunda kireç miktarı arttıkça pH değeri de yükselir. Ancak her pH yükselişi kireç içeriğinin fazlalığı anlamına gelmez. </a:t>
            </a:r>
          </a:p>
          <a:p>
            <a:pPr lvl="1"/>
            <a:r>
              <a:rPr lang="tr-TR" sz="2000" dirty="0" smtClean="0">
                <a:latin typeface="Arial" pitchFamily="34" charset="0"/>
                <a:cs typeface="Arial" pitchFamily="34" charset="0"/>
              </a:rPr>
              <a:t>Özellikle yaz mevsiminde fitoplankton ve diğer su bitkilerinin fotosentezleri sonucu fazla miktarda </a:t>
            </a:r>
            <a:r>
              <a:rPr lang="tr-TR" sz="2000" dirty="0" smtClean="0"/>
              <a:t>CO</a:t>
            </a:r>
            <a:r>
              <a:rPr lang="tr-TR" sz="2000" baseline="-25000" dirty="0" smtClean="0"/>
              <a:t>2</a:t>
            </a:r>
            <a:r>
              <a:rPr lang="tr-TR" sz="2000" dirty="0" smtClean="0"/>
              <a:t> </a:t>
            </a:r>
            <a:r>
              <a:rPr lang="tr-TR" sz="2000" dirty="0" smtClean="0">
                <a:latin typeface="Arial" pitchFamily="34" charset="0"/>
                <a:cs typeface="Arial" pitchFamily="34" charset="0"/>
              </a:rPr>
              <a:t>bağlanabilir. Bu durumda pH yükselince suda fazalaca kireç bulunduğu kanısına varılabilir. </a:t>
            </a:r>
          </a:p>
        </p:txBody>
      </p:sp>
      <p:sp>
        <p:nvSpPr>
          <p:cNvPr id="4" name="Slide Number Placeholder 3"/>
          <p:cNvSpPr>
            <a:spLocks noGrp="1"/>
          </p:cNvSpPr>
          <p:nvPr>
            <p:ph type="sldNum" sz="quarter" idx="12"/>
          </p:nvPr>
        </p:nvSpPr>
        <p:spPr/>
        <p:txBody>
          <a:bodyPr/>
          <a:lstStyle/>
          <a:p>
            <a:fld id="{B3309888-A9A8-4577-B48D-E6903738C834}" type="slidenum">
              <a:rPr lang="tr-TR" smtClean="0"/>
              <a:pPr/>
              <a:t>56</a:t>
            </a:fld>
            <a:endParaRPr lang="tr-T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03648" y="1772816"/>
            <a:ext cx="7498080" cy="2845296"/>
          </a:xfrm>
        </p:spPr>
        <p:txBody>
          <a:bodyPr>
            <a:normAutofit fontScale="92500" lnSpcReduction="20000"/>
          </a:bodyPr>
          <a:lstStyle/>
          <a:p>
            <a:pPr marL="365760" lvl="1" indent="-283464">
              <a:spcBef>
                <a:spcPts val="600"/>
              </a:spcBef>
              <a:buSzPct val="80000"/>
              <a:buFont typeface="Wingdings 2"/>
              <a:buChar char=""/>
            </a:pPr>
            <a:r>
              <a:rPr lang="tr-TR" sz="2000" dirty="0" smtClean="0">
                <a:latin typeface="Arial" pitchFamily="34" charset="0"/>
                <a:cs typeface="Arial" pitchFamily="34" charset="0"/>
              </a:rPr>
              <a:t>Suyun günlük pH ölçümlerinde 6.5-8.5 arasındaki değerler yeterli kireç oduğuna işaret eder. </a:t>
            </a:r>
          </a:p>
          <a:p>
            <a:pPr marL="612648" lvl="2" indent="-283464">
              <a:spcBef>
                <a:spcPts val="600"/>
              </a:spcBef>
              <a:buSzPct val="80000"/>
              <a:buFont typeface="Wingdings 2"/>
              <a:buChar char=""/>
            </a:pPr>
            <a:r>
              <a:rPr lang="tr-TR" sz="1900" dirty="0" smtClean="0">
                <a:latin typeface="Arial" pitchFamily="34" charset="0"/>
                <a:cs typeface="Arial" pitchFamily="34" charset="0"/>
              </a:rPr>
              <a:t>Bu değerlerden daha düşük pH değeri gösteriyorsa, suyun pH’sını yükseltmek için </a:t>
            </a:r>
            <a:r>
              <a:rPr lang="tr-TR" sz="1900" dirty="0" smtClean="0">
                <a:solidFill>
                  <a:srgbClr val="FF0000"/>
                </a:solidFill>
                <a:latin typeface="Arial" pitchFamily="34" charset="0"/>
                <a:cs typeface="Arial" pitchFamily="34" charset="0"/>
              </a:rPr>
              <a:t>kireçlenmesi</a:t>
            </a:r>
            <a:r>
              <a:rPr lang="tr-TR" sz="1900" dirty="0" smtClean="0">
                <a:latin typeface="Arial" pitchFamily="34" charset="0"/>
                <a:cs typeface="Arial" pitchFamily="34" charset="0"/>
              </a:rPr>
              <a:t> gerekir. </a:t>
            </a:r>
          </a:p>
          <a:p>
            <a:pPr marL="612648" lvl="2" indent="-283464">
              <a:spcBef>
                <a:spcPts val="600"/>
              </a:spcBef>
              <a:buSzPct val="80000"/>
              <a:buFont typeface="Wingdings 2"/>
              <a:buChar char=""/>
            </a:pPr>
            <a:r>
              <a:rPr lang="tr-TR" sz="1900" dirty="0" smtClean="0">
                <a:latin typeface="Arial" pitchFamily="34" charset="0"/>
                <a:cs typeface="Arial" pitchFamily="34" charset="0"/>
              </a:rPr>
              <a:t>pH değeri bu değerlerin üzerinde ise </a:t>
            </a:r>
            <a:r>
              <a:rPr lang="tr-TR" sz="1900" dirty="0" smtClean="0">
                <a:solidFill>
                  <a:srgbClr val="FF0000"/>
                </a:solidFill>
                <a:latin typeface="Arial" pitchFamily="34" charset="0"/>
                <a:cs typeface="Arial" pitchFamily="34" charset="0"/>
              </a:rPr>
              <a:t>gübreleme </a:t>
            </a:r>
            <a:r>
              <a:rPr lang="tr-TR" sz="1900" dirty="0" smtClean="0">
                <a:latin typeface="Arial" pitchFamily="34" charset="0"/>
                <a:cs typeface="Arial" pitchFamily="34" charset="0"/>
              </a:rPr>
              <a:t>ile pH’nın düşürülmesi yoluna gidilir.</a:t>
            </a:r>
          </a:p>
          <a:p>
            <a:pPr marL="365760" lvl="1" indent="-283464">
              <a:spcBef>
                <a:spcPts val="600"/>
              </a:spcBef>
              <a:buSzPct val="80000"/>
              <a:buFont typeface="Wingdings 2"/>
              <a:buChar char=""/>
            </a:pPr>
            <a:r>
              <a:rPr lang="tr-TR" sz="2000" dirty="0" smtClean="0">
                <a:solidFill>
                  <a:srgbClr val="FF0000"/>
                </a:solidFill>
                <a:latin typeface="Arial" pitchFamily="34" charset="0"/>
                <a:cs typeface="Arial" pitchFamily="34" charset="0"/>
              </a:rPr>
              <a:t>Suyun pH’sı 4’ün altında 11’in üzerinde ise, böyle sular balık yetiştiriciliğine uygun değildir</a:t>
            </a:r>
            <a:r>
              <a:rPr lang="tr-TR" sz="2000" dirty="0" smtClean="0">
                <a:latin typeface="Arial" pitchFamily="34" charset="0"/>
                <a:cs typeface="Arial" pitchFamily="34" charset="0"/>
              </a:rPr>
              <a:t>. </a:t>
            </a:r>
          </a:p>
          <a:p>
            <a:pPr marL="365760" lvl="1" indent="-283464">
              <a:spcBef>
                <a:spcPts val="600"/>
              </a:spcBef>
              <a:buSzPct val="80000"/>
              <a:buFont typeface="Wingdings 2"/>
              <a:buChar char=""/>
            </a:pPr>
            <a:r>
              <a:rPr lang="tr-TR" sz="2000" dirty="0" smtClean="0">
                <a:latin typeface="Arial" pitchFamily="34" charset="0"/>
                <a:cs typeface="Arial" pitchFamily="34" charset="0"/>
              </a:rPr>
              <a:t>Bu tür sularda pH’yı düzeltmek için yapılacak masraflar çok yüksek olur.</a:t>
            </a:r>
          </a:p>
          <a:p>
            <a:pPr>
              <a:buNone/>
            </a:pPr>
            <a:endParaRPr lang="tr-TR" dirty="0"/>
          </a:p>
        </p:txBody>
      </p:sp>
      <p:sp>
        <p:nvSpPr>
          <p:cNvPr id="4" name="Slide Number Placeholder 3"/>
          <p:cNvSpPr>
            <a:spLocks noGrp="1"/>
          </p:cNvSpPr>
          <p:nvPr>
            <p:ph type="sldNum" sz="quarter" idx="12"/>
          </p:nvPr>
        </p:nvSpPr>
        <p:spPr/>
        <p:txBody>
          <a:bodyPr/>
          <a:lstStyle/>
          <a:p>
            <a:fld id="{B3309888-A9A8-4577-B48D-E6903738C834}" type="slidenum">
              <a:rPr lang="tr-TR" smtClean="0"/>
              <a:pPr/>
              <a:t>57</a:t>
            </a:fld>
            <a:endParaRPr lang="tr-T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31640" y="1844824"/>
            <a:ext cx="7498080" cy="3925416"/>
          </a:xfrm>
        </p:spPr>
        <p:txBody>
          <a:bodyPr>
            <a:normAutofit/>
          </a:bodyPr>
          <a:lstStyle/>
          <a:p>
            <a:pPr lvl="1"/>
            <a:r>
              <a:rPr lang="tr-TR" sz="2000" dirty="0" smtClean="0">
                <a:latin typeface="Arial" pitchFamily="34" charset="0"/>
                <a:cs typeface="Arial" pitchFamily="34" charset="0"/>
              </a:rPr>
              <a:t>Asitli sular, genel olarak, balıkarın yeme arzusunu azalttığı için gelişmelerini geriletirler. Bu durumda balıkarın zayıf olmaları sonucu parazit, bakteri ve mikropların bulaşması riski de artar.</a:t>
            </a:r>
          </a:p>
          <a:p>
            <a:pPr lvl="1"/>
            <a:r>
              <a:rPr lang="tr-TR" sz="2000" dirty="0" smtClean="0">
                <a:solidFill>
                  <a:srgbClr val="FF0000"/>
                </a:solidFill>
                <a:latin typeface="Arial" pitchFamily="34" charset="0"/>
                <a:cs typeface="Arial" pitchFamily="34" charset="0"/>
              </a:rPr>
              <a:t>Asitik sular; hayvansal (zooplankton) ve bitkisel gıda maddlerinin (fitoplankton) gelişmesini durdurur</a:t>
            </a:r>
            <a:r>
              <a:rPr lang="tr-TR" sz="2000" dirty="0" smtClean="0">
                <a:latin typeface="Arial" pitchFamily="34" charset="0"/>
                <a:cs typeface="Arial" pitchFamily="34" charset="0"/>
              </a:rPr>
              <a:t>. Bu organizmaların balıkların yiyecek maddeleri olmaları nedeniyle balıkların beslenmesi engellenir ve dolayısiyle gelişmelerini durdurmasına dolaylı etki eder.</a:t>
            </a:r>
          </a:p>
          <a:p>
            <a:pPr lvl="1"/>
            <a:r>
              <a:rPr lang="tr-TR" sz="2000" dirty="0" smtClean="0">
                <a:latin typeface="Arial" pitchFamily="34" charset="0"/>
                <a:cs typeface="Arial" pitchFamily="34" charset="0"/>
              </a:rPr>
              <a:t>Suda kirecin az olması asitlik yanında balığın pul ve kemik formasyonunda da bozukluklar meydana getirir.</a:t>
            </a:r>
            <a:endParaRPr lang="tr-TR" sz="2000"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3309888-A9A8-4577-B48D-E6903738C834}" type="slidenum">
              <a:rPr lang="tr-TR" smtClean="0"/>
              <a:pPr/>
              <a:t>58</a:t>
            </a:fld>
            <a:endParaRPr lang="tr-T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548680"/>
            <a:ext cx="8229600" cy="4525963"/>
          </a:xfrm>
        </p:spPr>
        <p:txBody>
          <a:bodyPr>
            <a:normAutofit/>
          </a:bodyPr>
          <a:lstStyle/>
          <a:p>
            <a:r>
              <a:rPr lang="tr-TR" sz="2000" dirty="0" smtClean="0">
                <a:latin typeface="Arial" pitchFamily="34" charset="0"/>
                <a:cs typeface="Arial" pitchFamily="34" charset="0"/>
              </a:rPr>
              <a:t>Su kirliliği ve çeşitli zararlı maddeler:</a:t>
            </a:r>
          </a:p>
          <a:p>
            <a:pPr lvl="1"/>
            <a:r>
              <a:rPr lang="tr-TR" sz="2000" dirty="0" smtClean="0">
                <a:latin typeface="Arial" pitchFamily="34" charset="0"/>
                <a:cs typeface="Arial" pitchFamily="34" charset="0"/>
              </a:rPr>
              <a:t>Sazan üretim sularına, diğer balık üretimlerinde de olduğu gibi, </a:t>
            </a:r>
            <a:r>
              <a:rPr lang="tr-TR" sz="2000" dirty="0" smtClean="0">
                <a:solidFill>
                  <a:srgbClr val="FF0000"/>
                </a:solidFill>
                <a:latin typeface="Arial" pitchFamily="34" charset="0"/>
                <a:cs typeface="Arial" pitchFamily="34" charset="0"/>
              </a:rPr>
              <a:t>ev, kanalizasyon, fabrika </a:t>
            </a:r>
            <a:r>
              <a:rPr lang="tr-TR" sz="2000" dirty="0" smtClean="0">
                <a:latin typeface="Arial" pitchFamily="34" charset="0"/>
                <a:cs typeface="Arial" pitchFamily="34" charset="0"/>
              </a:rPr>
              <a:t>atık suları karışmamalıdır. Çünkü bu sulara karışan bazı maddelerin çok düşük miktarları balılkarda öldürücü etki yapar. </a:t>
            </a:r>
          </a:p>
          <a:p>
            <a:pPr lvl="1"/>
            <a:r>
              <a:rPr lang="tr-TR" sz="2000" dirty="0" smtClean="0">
                <a:latin typeface="Arial" pitchFamily="34" charset="0"/>
                <a:cs typeface="Arial" pitchFamily="34" charset="0"/>
              </a:rPr>
              <a:t>Ayrıca bazı tarımsal ilaçlar (DDT, Aldirin, civalı ilaçlar vb) balıkların vücutlarında birikmekte, vücut tarafından dışarı atılamamaktadırlar. Bunların miktarı belli bir seviyeyenin üzerine çıkınca balıklar ölür.</a:t>
            </a:r>
          </a:p>
          <a:p>
            <a:pPr lvl="1"/>
            <a:r>
              <a:rPr lang="tr-TR" sz="2000" dirty="0" smtClean="0">
                <a:latin typeface="Arial" pitchFamily="34" charset="0"/>
                <a:cs typeface="Arial" pitchFamily="34" charset="0"/>
              </a:rPr>
              <a:t>Balıklarda öldürücü seviyede olmasa bile, bu maddeler, balıklarla insan vücuduna geçerek, insan vücudunda toplanmaktadır. Dolayısiyle aynı tehlike insan için de söz konusudur.</a:t>
            </a:r>
          </a:p>
          <a:p>
            <a:pPr lvl="1"/>
            <a:endParaRPr lang="tr-TR" sz="2000" dirty="0" smtClean="0">
              <a:latin typeface="Arial" pitchFamily="34" charset="0"/>
              <a:cs typeface="Arial" pitchFamily="34" charset="0"/>
            </a:endParaRPr>
          </a:p>
          <a:p>
            <a:pPr lvl="1"/>
            <a:endParaRPr lang="tr-TR" sz="2000"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3309888-A9A8-4577-B48D-E6903738C834}" type="slidenum">
              <a:rPr lang="tr-TR" smtClean="0"/>
              <a:pPr/>
              <a:t>59</a:t>
            </a:fld>
            <a:endParaRPr lang="tr-T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31640" y="1124744"/>
            <a:ext cx="7602048" cy="5040560"/>
          </a:xfrm>
        </p:spPr>
        <p:txBody>
          <a:bodyPr>
            <a:normAutofit fontScale="92500" lnSpcReduction="10000"/>
          </a:bodyPr>
          <a:lstStyle/>
          <a:p>
            <a:r>
              <a:rPr lang="tr-TR" sz="2400" dirty="0" smtClean="0">
                <a:latin typeface="Arial" pitchFamily="34" charset="0"/>
                <a:cs typeface="Arial" pitchFamily="34" charset="0"/>
              </a:rPr>
              <a:t>Türkiye’nin bütün bölgelerinde doğal olarak türdür. </a:t>
            </a:r>
          </a:p>
          <a:p>
            <a:r>
              <a:rPr lang="tr-TR" sz="2400" dirty="0" smtClean="0">
                <a:latin typeface="Arial" pitchFamily="34" charset="0"/>
                <a:cs typeface="Arial" pitchFamily="34" charset="0"/>
              </a:rPr>
              <a:t>Özellikle; </a:t>
            </a:r>
          </a:p>
          <a:p>
            <a:pPr lvl="1"/>
            <a:r>
              <a:rPr lang="tr-TR" sz="2000" dirty="0" smtClean="0">
                <a:solidFill>
                  <a:srgbClr val="FF0000"/>
                </a:solidFill>
                <a:latin typeface="Arial" pitchFamily="34" charset="0"/>
                <a:cs typeface="Arial" pitchFamily="34" charset="0"/>
              </a:rPr>
              <a:t>Eğirdir, </a:t>
            </a:r>
          </a:p>
          <a:p>
            <a:pPr lvl="1"/>
            <a:r>
              <a:rPr lang="tr-TR" sz="2000" dirty="0" smtClean="0">
                <a:solidFill>
                  <a:srgbClr val="FF0000"/>
                </a:solidFill>
                <a:latin typeface="Arial" pitchFamily="34" charset="0"/>
                <a:cs typeface="Arial" pitchFamily="34" charset="0"/>
              </a:rPr>
              <a:t>Beyşehir, </a:t>
            </a:r>
          </a:p>
          <a:p>
            <a:pPr lvl="1"/>
            <a:r>
              <a:rPr lang="tr-TR" sz="2000" dirty="0" smtClean="0">
                <a:solidFill>
                  <a:srgbClr val="FF0000"/>
                </a:solidFill>
                <a:latin typeface="Arial" pitchFamily="34" charset="0"/>
                <a:cs typeface="Arial" pitchFamily="34" charset="0"/>
              </a:rPr>
              <a:t>Uluabat, </a:t>
            </a:r>
          </a:p>
          <a:p>
            <a:pPr lvl="1"/>
            <a:r>
              <a:rPr lang="tr-TR" sz="2000" dirty="0" smtClean="0">
                <a:solidFill>
                  <a:srgbClr val="FF0000"/>
                </a:solidFill>
                <a:latin typeface="Arial" pitchFamily="34" charset="0"/>
                <a:cs typeface="Arial" pitchFamily="34" charset="0"/>
              </a:rPr>
              <a:t>Manyas, </a:t>
            </a:r>
          </a:p>
          <a:p>
            <a:pPr lvl="1"/>
            <a:r>
              <a:rPr lang="tr-TR" sz="2000" dirty="0" smtClean="0">
                <a:solidFill>
                  <a:srgbClr val="FF0000"/>
                </a:solidFill>
                <a:latin typeface="Arial" pitchFamily="34" charset="0"/>
                <a:cs typeface="Arial" pitchFamily="34" charset="0"/>
              </a:rPr>
              <a:t>Akşehir, </a:t>
            </a:r>
          </a:p>
          <a:p>
            <a:pPr lvl="1"/>
            <a:r>
              <a:rPr lang="tr-TR" sz="2000" dirty="0" smtClean="0">
                <a:solidFill>
                  <a:srgbClr val="FF0000"/>
                </a:solidFill>
                <a:latin typeface="Arial" pitchFamily="34" charset="0"/>
                <a:cs typeface="Arial" pitchFamily="34" charset="0"/>
              </a:rPr>
              <a:t>İznik, </a:t>
            </a:r>
          </a:p>
          <a:p>
            <a:pPr lvl="1"/>
            <a:r>
              <a:rPr lang="tr-TR" sz="2000" dirty="0" smtClean="0">
                <a:solidFill>
                  <a:srgbClr val="FF0000"/>
                </a:solidFill>
                <a:latin typeface="Arial" pitchFamily="34" charset="0"/>
                <a:cs typeface="Arial" pitchFamily="34" charset="0"/>
              </a:rPr>
              <a:t>Gölmarmara gibi doğal göller ile </a:t>
            </a:r>
          </a:p>
          <a:p>
            <a:pPr lvl="1"/>
            <a:r>
              <a:rPr lang="tr-TR" sz="2000" dirty="0" smtClean="0">
                <a:solidFill>
                  <a:srgbClr val="FF0000"/>
                </a:solidFill>
                <a:latin typeface="Arial" pitchFamily="34" charset="0"/>
                <a:cs typeface="Arial" pitchFamily="34" charset="0"/>
              </a:rPr>
              <a:t>sonradan balıklandırılan yüzlerce baraj ve göletlerimizde mevcuttur.</a:t>
            </a:r>
            <a:r>
              <a:rPr lang="tr-TR" sz="2000" dirty="0" smtClean="0">
                <a:latin typeface="Arial" pitchFamily="34" charset="0"/>
                <a:cs typeface="Arial" pitchFamily="34" charset="0"/>
              </a:rPr>
              <a:t> </a:t>
            </a:r>
          </a:p>
          <a:p>
            <a:r>
              <a:rPr lang="tr-TR" sz="2400" dirty="0" smtClean="0">
                <a:latin typeface="Arial" pitchFamily="34" charset="0"/>
                <a:cs typeface="Arial" pitchFamily="34" charset="0"/>
              </a:rPr>
              <a:t>İstihsalin büyük kısmı; </a:t>
            </a:r>
          </a:p>
          <a:p>
            <a:pPr lvl="1"/>
            <a:r>
              <a:rPr lang="tr-TR" sz="2000" dirty="0" smtClean="0">
                <a:latin typeface="Arial" pitchFamily="34" charset="0"/>
                <a:cs typeface="Arial" pitchFamily="34" charset="0"/>
              </a:rPr>
              <a:t>Ege, </a:t>
            </a:r>
          </a:p>
          <a:p>
            <a:pPr lvl="1"/>
            <a:r>
              <a:rPr lang="tr-TR" sz="2000" dirty="0" smtClean="0">
                <a:latin typeface="Arial" pitchFamily="34" charset="0"/>
                <a:cs typeface="Arial" pitchFamily="34" charset="0"/>
              </a:rPr>
              <a:t>İç Anadolu ve </a:t>
            </a:r>
          </a:p>
          <a:p>
            <a:pPr lvl="1"/>
            <a:r>
              <a:rPr lang="tr-TR" sz="2000" dirty="0" smtClean="0">
                <a:latin typeface="Arial" pitchFamily="34" charset="0"/>
                <a:cs typeface="Arial" pitchFamily="34" charset="0"/>
              </a:rPr>
              <a:t>Güney Anadolu bölgesinden sağlanır. </a:t>
            </a:r>
          </a:p>
        </p:txBody>
      </p:sp>
      <p:sp>
        <p:nvSpPr>
          <p:cNvPr id="4" name="Slide Number Placeholder 3"/>
          <p:cNvSpPr>
            <a:spLocks noGrp="1"/>
          </p:cNvSpPr>
          <p:nvPr>
            <p:ph type="sldNum" sz="quarter" idx="12"/>
          </p:nvPr>
        </p:nvSpPr>
        <p:spPr/>
        <p:txBody>
          <a:bodyPr/>
          <a:lstStyle/>
          <a:p>
            <a:fld id="{B3309888-A9A8-4577-B48D-E6903738C834}" type="slidenum">
              <a:rPr lang="tr-TR" smtClean="0"/>
              <a:pPr/>
              <a:t>6</a:t>
            </a:fld>
            <a:endParaRPr lang="tr-T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03648" y="2204864"/>
            <a:ext cx="7498080" cy="2787792"/>
          </a:xfrm>
        </p:spPr>
        <p:txBody>
          <a:bodyPr>
            <a:normAutofit/>
          </a:bodyPr>
          <a:lstStyle/>
          <a:p>
            <a:pPr lvl="1"/>
            <a:r>
              <a:rPr lang="tr-TR" sz="2000" dirty="0" smtClean="0">
                <a:latin typeface="Arial" pitchFamily="34" charset="0"/>
                <a:cs typeface="Arial" pitchFamily="34" charset="0"/>
              </a:rPr>
              <a:t>Sazan üretilen suda yeteri kadar mineral madde (Ca, P, K, Mg, Na) bulunmalıdır.</a:t>
            </a:r>
          </a:p>
          <a:p>
            <a:pPr lvl="1"/>
            <a:r>
              <a:rPr lang="tr-TR" sz="2000" dirty="0" smtClean="0">
                <a:latin typeface="Arial" pitchFamily="34" charset="0"/>
                <a:cs typeface="Arial" pitchFamily="34" charset="0"/>
              </a:rPr>
              <a:t>Aşırı derecede karbonat ve bikarbonat bulunan sularda O</a:t>
            </a:r>
            <a:r>
              <a:rPr lang="tr-TR" sz="2000" baseline="-25000" dirty="0" smtClean="0">
                <a:latin typeface="Arial" pitchFamily="34" charset="0"/>
                <a:cs typeface="Arial" pitchFamily="34" charset="0"/>
              </a:rPr>
              <a:t>2</a:t>
            </a:r>
            <a:r>
              <a:rPr lang="tr-TR" sz="2000" dirty="0" smtClean="0">
                <a:latin typeface="Arial" pitchFamily="34" charset="0"/>
                <a:cs typeface="Arial" pitchFamily="34" charset="0"/>
              </a:rPr>
              <a:t> azalır, CO</a:t>
            </a:r>
            <a:r>
              <a:rPr lang="tr-TR" sz="2000" baseline="-25000" dirty="0" smtClean="0">
                <a:latin typeface="Arial" pitchFamily="34" charset="0"/>
                <a:cs typeface="Arial" pitchFamily="34" charset="0"/>
              </a:rPr>
              <a:t>2 </a:t>
            </a:r>
            <a:r>
              <a:rPr lang="tr-TR" sz="2000" dirty="0" smtClean="0">
                <a:latin typeface="Arial" pitchFamily="34" charset="0"/>
                <a:cs typeface="Arial" pitchFamily="34" charset="0"/>
              </a:rPr>
              <a:t>miktarı artar. </a:t>
            </a:r>
          </a:p>
          <a:p>
            <a:pPr lvl="1"/>
            <a:r>
              <a:rPr lang="tr-TR" sz="2000" dirty="0" smtClean="0">
                <a:latin typeface="Arial" pitchFamily="34" charset="0"/>
                <a:cs typeface="Arial" pitchFamily="34" charset="0"/>
              </a:rPr>
              <a:t>Su içeriside CO</a:t>
            </a:r>
            <a:r>
              <a:rPr lang="tr-TR" sz="2000" baseline="-25000" dirty="0" smtClean="0">
                <a:latin typeface="Arial" pitchFamily="34" charset="0"/>
                <a:cs typeface="Arial" pitchFamily="34" charset="0"/>
              </a:rPr>
              <a:t>2 </a:t>
            </a:r>
            <a:r>
              <a:rPr lang="tr-TR" sz="2000" dirty="0" smtClean="0">
                <a:latin typeface="Arial" pitchFamily="34" charset="0"/>
                <a:cs typeface="Arial" pitchFamily="34" charset="0"/>
              </a:rPr>
              <a:t>miktarı 2 mg/l’yi geçmemelidir. </a:t>
            </a:r>
          </a:p>
          <a:p>
            <a:pPr lvl="1"/>
            <a:r>
              <a:rPr lang="tr-TR" sz="2000" dirty="0" smtClean="0">
                <a:latin typeface="Arial" pitchFamily="34" charset="0"/>
                <a:cs typeface="Arial" pitchFamily="34" charset="0"/>
              </a:rPr>
              <a:t>H</a:t>
            </a:r>
            <a:r>
              <a:rPr lang="tr-TR" sz="2000" baseline="-25000" dirty="0" smtClean="0">
                <a:latin typeface="Arial" pitchFamily="34" charset="0"/>
                <a:cs typeface="Arial" pitchFamily="34" charset="0"/>
              </a:rPr>
              <a:t>2</a:t>
            </a:r>
            <a:r>
              <a:rPr lang="tr-TR" sz="2000" dirty="0" smtClean="0">
                <a:latin typeface="Arial" pitchFamily="34" charset="0"/>
                <a:cs typeface="Arial" pitchFamily="34" charset="0"/>
              </a:rPr>
              <a:t>S’ün 0.5 mg/l’si zararlı etki yapar, 5-6 mg/l’nin üzerindeki miktarı öldürücüdür.</a:t>
            </a:r>
          </a:p>
          <a:p>
            <a:pPr lvl="1"/>
            <a:endParaRPr lang="tr-TR" sz="2000" dirty="0" smtClean="0">
              <a:latin typeface="Arial" pitchFamily="34" charset="0"/>
              <a:cs typeface="Arial" pitchFamily="34" charset="0"/>
            </a:endParaRPr>
          </a:p>
          <a:p>
            <a:pPr lvl="1"/>
            <a:endParaRPr lang="tr-TR" sz="2000" dirty="0" smtClean="0">
              <a:latin typeface="Arial" pitchFamily="34" charset="0"/>
              <a:cs typeface="Arial" pitchFamily="34" charset="0"/>
            </a:endParaRPr>
          </a:p>
          <a:p>
            <a:pPr lvl="1"/>
            <a:endParaRPr lang="tr-TR" sz="2000"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3309888-A9A8-4577-B48D-E6903738C834}" type="slidenum">
              <a:rPr lang="tr-TR" smtClean="0"/>
              <a:pPr/>
              <a:t>60</a:t>
            </a:fld>
            <a:endParaRPr lang="tr-T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31640" y="1484784"/>
            <a:ext cx="7498080" cy="4392488"/>
          </a:xfrm>
        </p:spPr>
        <p:txBody>
          <a:bodyPr>
            <a:noAutofit/>
          </a:bodyPr>
          <a:lstStyle/>
          <a:p>
            <a:pPr lvl="1"/>
            <a:r>
              <a:rPr lang="tr-TR" sz="2400" dirty="0" smtClean="0">
                <a:latin typeface="Arial" pitchFamily="34" charset="0"/>
                <a:cs typeface="Arial" pitchFamily="34" charset="0"/>
              </a:rPr>
              <a:t>Nitrit ve amonyağın sudaki 1-2 mg/l’lik miktarları öldürücüdür. 0.2-0.4 mg/l amonyak yavrularda, 0.6 mg/l küçük balıklarda öldürücü etki yapmaktadır.</a:t>
            </a:r>
          </a:p>
          <a:p>
            <a:pPr lvl="1"/>
            <a:r>
              <a:rPr lang="tr-TR" sz="2400" dirty="0" smtClean="0">
                <a:latin typeface="Arial" pitchFamily="34" charset="0"/>
                <a:cs typeface="Arial" pitchFamily="34" charset="0"/>
              </a:rPr>
              <a:t>Çok düşük miktarlardaki Pb ve Fe gibi ağır metaller de öldürücü etki yapmaktadır. </a:t>
            </a:r>
          </a:p>
          <a:p>
            <a:pPr lvl="1"/>
            <a:r>
              <a:rPr lang="tr-TR" sz="2400" dirty="0" smtClean="0">
                <a:latin typeface="Arial" pitchFamily="34" charset="0"/>
                <a:cs typeface="Arial" pitchFamily="34" charset="0"/>
              </a:rPr>
              <a:t>Fe’in öldürücü etkisi, özellikle solungaç lamelleri üzerinde demirli bileşiklerin çökmesi sonucunda meydana gelmektedir.</a:t>
            </a:r>
          </a:p>
          <a:p>
            <a:pPr lvl="1"/>
            <a:r>
              <a:rPr lang="tr-TR" sz="2400" dirty="0" smtClean="0">
                <a:latin typeface="Arial" pitchFamily="34" charset="0"/>
                <a:cs typeface="Arial" pitchFamily="34" charset="0"/>
              </a:rPr>
              <a:t>Demirli bileşikler yumurtalar üzerine çökerek üzerini örter yavru çıkışına engel olur.</a:t>
            </a:r>
          </a:p>
          <a:p>
            <a:pPr lvl="1"/>
            <a:endParaRPr lang="tr-TR" sz="2400" dirty="0"/>
          </a:p>
        </p:txBody>
      </p:sp>
      <p:sp>
        <p:nvSpPr>
          <p:cNvPr id="4" name="Slide Number Placeholder 3"/>
          <p:cNvSpPr>
            <a:spLocks noGrp="1"/>
          </p:cNvSpPr>
          <p:nvPr>
            <p:ph type="sldNum" sz="quarter" idx="12"/>
          </p:nvPr>
        </p:nvSpPr>
        <p:spPr/>
        <p:txBody>
          <a:bodyPr/>
          <a:lstStyle/>
          <a:p>
            <a:fld id="{B3309888-A9A8-4577-B48D-E6903738C834}" type="slidenum">
              <a:rPr lang="tr-TR" smtClean="0"/>
              <a:pPr/>
              <a:t>61</a:t>
            </a:fld>
            <a:endParaRPr lang="tr-T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03648" y="2348880"/>
            <a:ext cx="7498080" cy="2557264"/>
          </a:xfrm>
        </p:spPr>
        <p:txBody>
          <a:bodyPr/>
          <a:lstStyle/>
          <a:p>
            <a:pPr lvl="1"/>
            <a:r>
              <a:rPr lang="tr-TR" sz="2400" dirty="0" smtClean="0">
                <a:latin typeface="Arial" pitchFamily="34" charset="0"/>
                <a:cs typeface="Arial" pitchFamily="34" charset="0"/>
              </a:rPr>
              <a:t>İyot, serbest klor ve azot gazları da balıklarda çeşitli hastalıklara neden olduklarından suda bulunmaları istenmez.</a:t>
            </a:r>
          </a:p>
          <a:p>
            <a:pPr lvl="1"/>
            <a:r>
              <a:rPr lang="tr-TR" sz="2400" dirty="0" smtClean="0">
                <a:latin typeface="Arial" pitchFamily="34" charset="0"/>
                <a:cs typeface="Arial" pitchFamily="34" charset="0"/>
              </a:rPr>
              <a:t>Na ve Ca tuzlarının az miktarda oluşları pul ve kemik oluşumunda olumlu etki yapar, ancak fazla miktarları istenmez.</a:t>
            </a:r>
          </a:p>
          <a:p>
            <a:endParaRPr lang="tr-TR" dirty="0"/>
          </a:p>
        </p:txBody>
      </p:sp>
      <p:sp>
        <p:nvSpPr>
          <p:cNvPr id="4" name="Slide Number Placeholder 3"/>
          <p:cNvSpPr>
            <a:spLocks noGrp="1"/>
          </p:cNvSpPr>
          <p:nvPr>
            <p:ph type="sldNum" sz="quarter" idx="12"/>
          </p:nvPr>
        </p:nvSpPr>
        <p:spPr/>
        <p:txBody>
          <a:bodyPr/>
          <a:lstStyle/>
          <a:p>
            <a:fld id="{B3309888-A9A8-4577-B48D-E6903738C834}" type="slidenum">
              <a:rPr lang="tr-TR" smtClean="0"/>
              <a:pPr/>
              <a:t>62</a:t>
            </a:fld>
            <a:endParaRPr lang="tr-T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412776"/>
            <a:ext cx="7719274" cy="4643470"/>
          </a:xfrm>
        </p:spPr>
        <p:txBody>
          <a:bodyPr>
            <a:normAutofit/>
          </a:bodyPr>
          <a:lstStyle/>
          <a:p>
            <a:pPr lvl="1"/>
            <a:r>
              <a:rPr lang="tr-TR" sz="2000" dirty="0" smtClean="0">
                <a:latin typeface="Arial" pitchFamily="34" charset="0"/>
                <a:cs typeface="Arial" pitchFamily="34" charset="0"/>
              </a:rPr>
              <a:t>Deterjanlar sularda balıkalara zarar veren en tehlikeli maddlerdendir. </a:t>
            </a:r>
          </a:p>
          <a:p>
            <a:pPr lvl="1"/>
            <a:r>
              <a:rPr lang="tr-TR" sz="2000" dirty="0" smtClean="0">
                <a:latin typeface="Arial" pitchFamily="34" charset="0"/>
                <a:cs typeface="Arial" pitchFamily="34" charset="0"/>
              </a:rPr>
              <a:t>Çok az bulunmaları dahi balığın zindeliği ve hareketliliğinde azalmaya yol açar, fazlaca miktarları ise öldürücü etki yapar.</a:t>
            </a:r>
          </a:p>
          <a:p>
            <a:pPr lvl="1"/>
            <a:r>
              <a:rPr lang="tr-TR" sz="2000" dirty="0" smtClean="0">
                <a:latin typeface="Arial" pitchFamily="34" charset="0"/>
                <a:cs typeface="Arial" pitchFamily="34" charset="0"/>
              </a:rPr>
              <a:t>Bu maddeler daha çok balığın sümüksü madde tabakasını tahrip eder ve solungaç epitellerinin fonsyonuna engel olur.  </a:t>
            </a:r>
          </a:p>
          <a:p>
            <a:pPr lvl="1"/>
            <a:r>
              <a:rPr lang="tr-TR" sz="2000" dirty="0" smtClean="0">
                <a:latin typeface="Arial" pitchFamily="34" charset="0"/>
                <a:cs typeface="Arial" pitchFamily="34" charset="0"/>
              </a:rPr>
              <a:t>Deterjanla temas eden balığın solungaçlarında şimeler, kanama ve solmalar görülür.</a:t>
            </a:r>
          </a:p>
          <a:p>
            <a:pPr lvl="1"/>
            <a:r>
              <a:rPr lang="tr-TR" sz="2000" dirty="0" smtClean="0">
                <a:latin typeface="Arial" pitchFamily="34" charset="0"/>
                <a:cs typeface="Arial" pitchFamily="34" charset="0"/>
              </a:rPr>
              <a:t>Yağ ve katran ürünleri dışsal olduğu kadar bağırsaklarda da tahribat yapar.</a:t>
            </a:r>
          </a:p>
          <a:p>
            <a:pPr lvl="1"/>
            <a:r>
              <a:rPr lang="tr-TR" sz="2000" dirty="0" smtClean="0">
                <a:latin typeface="Arial" pitchFamily="34" charset="0"/>
                <a:cs typeface="Arial" pitchFamily="34" charset="0"/>
              </a:rPr>
              <a:t>Fenoller de balıklar için güçlü zehirleyici maddelerdendir. Fenol bulunan sularda bu maddeyi alan balıkların vücutlarında birikerek ölümlerine yol açar.</a:t>
            </a:r>
          </a:p>
          <a:p>
            <a:pPr lvl="1"/>
            <a:endParaRPr lang="tr-TR" sz="2000"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3309888-A9A8-4577-B48D-E6903738C834}" type="slidenum">
              <a:rPr lang="tr-TR" smtClean="0"/>
              <a:pPr/>
              <a:t>63</a:t>
            </a:fld>
            <a:endParaRPr lang="tr-T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tr-TR" sz="2400" dirty="0" smtClean="0">
                <a:latin typeface="Arial" pitchFamily="34" charset="0"/>
                <a:cs typeface="Arial" pitchFamily="34" charset="0"/>
              </a:rPr>
              <a:t>Suyun biyolojik kalitesi:</a:t>
            </a:r>
          </a:p>
          <a:p>
            <a:pPr lvl="1"/>
            <a:r>
              <a:rPr lang="tr-TR" sz="2000" dirty="0" smtClean="0">
                <a:latin typeface="Arial" pitchFamily="34" charset="0"/>
                <a:cs typeface="Arial" pitchFamily="34" charset="0"/>
              </a:rPr>
              <a:t>Sazan üretimindeki başarıda su kalitesi birinci derecede etkendir. </a:t>
            </a:r>
            <a:r>
              <a:rPr lang="tr-TR" sz="2000" dirty="0" smtClean="0">
                <a:solidFill>
                  <a:srgbClr val="FF0000"/>
                </a:solidFill>
                <a:latin typeface="Arial" pitchFamily="34" charset="0"/>
                <a:cs typeface="Arial" pitchFamily="34" charset="0"/>
              </a:rPr>
              <a:t>Bir taraftan su analizlerini yaparken, diğer taraftan da biyolojik deneylerin yapılmasında büyük yarar vardır</a:t>
            </a:r>
            <a:r>
              <a:rPr lang="tr-TR" sz="2000" dirty="0" smtClean="0">
                <a:latin typeface="Arial" pitchFamily="34" charset="0"/>
                <a:cs typeface="Arial" pitchFamily="34" charset="0"/>
              </a:rPr>
              <a:t>.</a:t>
            </a:r>
          </a:p>
          <a:p>
            <a:pPr lvl="1"/>
            <a:r>
              <a:rPr lang="tr-TR" sz="2000" dirty="0" smtClean="0">
                <a:latin typeface="Arial" pitchFamily="34" charset="0"/>
                <a:cs typeface="Arial" pitchFamily="34" charset="0"/>
              </a:rPr>
              <a:t>Şöyle ki; kullanılacak sudan bir küçük çukura bir miktar su alınarak oraya birkaç balık atılır ve bunların bir müddet yaşayışları kontrol edilir. Bunun faydası, analizlerle tespit edilemeyen çeşitli maddelerin olup olmadığı saptanmış olur.</a:t>
            </a:r>
          </a:p>
          <a:p>
            <a:pPr lvl="1"/>
            <a:r>
              <a:rPr lang="tr-TR" sz="2000" dirty="0" smtClean="0">
                <a:latin typeface="Arial" pitchFamily="34" charset="0"/>
                <a:cs typeface="Arial" pitchFamily="34" charset="0"/>
              </a:rPr>
              <a:t>Eğer su kaynağında balık doğal olarak mevcut ise, bu deneyim yapılmaz.</a:t>
            </a:r>
          </a:p>
          <a:p>
            <a:pPr lvl="1"/>
            <a:r>
              <a:rPr lang="tr-TR" sz="2000" dirty="0" smtClean="0">
                <a:latin typeface="Arial" pitchFamily="34" charset="0"/>
                <a:cs typeface="Arial" pitchFamily="34" charset="0"/>
              </a:rPr>
              <a:t>Şayet su kaynağında sazan vb balıklar doğal olarak yetişiyorsa, suyun analizi, ileride yapılacak yetiştirme çalışmaları için (gübreleme, döl alımı, yemleme vs) gereklidir.</a:t>
            </a:r>
            <a:endParaRPr lang="tr-TR" sz="2000"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3309888-A9A8-4577-B48D-E6903738C834}" type="slidenum">
              <a:rPr lang="tr-TR" smtClean="0"/>
              <a:pPr/>
              <a:t>64</a:t>
            </a:fld>
            <a:endParaRPr lang="tr-T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2071670" y="0"/>
          <a:ext cx="6072230" cy="6659425"/>
        </p:xfrm>
        <a:graphic>
          <a:graphicData uri="http://schemas.openxmlformats.org/drawingml/2006/table">
            <a:tbl>
              <a:tblPr/>
              <a:tblGrid>
                <a:gridCol w="2484061">
                  <a:extLst>
                    <a:ext uri="{9D8B030D-6E8A-4147-A177-3AD203B41FA5}">
                      <a16:colId xmlns:a16="http://schemas.microsoft.com/office/drawing/2014/main" val="20000"/>
                    </a:ext>
                  </a:extLst>
                </a:gridCol>
                <a:gridCol w="3588169">
                  <a:extLst>
                    <a:ext uri="{9D8B030D-6E8A-4147-A177-3AD203B41FA5}">
                      <a16:colId xmlns:a16="http://schemas.microsoft.com/office/drawing/2014/main" val="20001"/>
                    </a:ext>
                  </a:extLst>
                </a:gridCol>
              </a:tblGrid>
              <a:tr h="327185">
                <a:tc>
                  <a:txBody>
                    <a:bodyPr/>
                    <a:lstStyle/>
                    <a:p>
                      <a:pPr algn="ctr">
                        <a:spcAft>
                          <a:spcPts val="0"/>
                        </a:spcAft>
                      </a:pPr>
                      <a:r>
                        <a:rPr lang="tr-TR" sz="1800" b="1" dirty="0">
                          <a:latin typeface="Times New Roman" pitchFamily="18" charset="0"/>
                          <a:ea typeface="Times New Roman"/>
                          <a:cs typeface="Times New Roman" pitchFamily="18" charset="0"/>
                        </a:rPr>
                        <a:t>Parametreler</a:t>
                      </a:r>
                      <a:endParaRPr lang="tr-TR" sz="1800" dirty="0">
                        <a:latin typeface="Times New Roman" pitchFamily="18" charset="0"/>
                        <a:ea typeface="Times New Roman"/>
                        <a:cs typeface="Times New Roman" pitchFamily="18"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tr-TR" sz="1800" b="1">
                          <a:latin typeface="Times New Roman" pitchFamily="18" charset="0"/>
                          <a:ea typeface="Times New Roman"/>
                          <a:cs typeface="Times New Roman" pitchFamily="18" charset="0"/>
                        </a:rPr>
                        <a:t>Değerleri</a:t>
                      </a:r>
                      <a:endParaRPr lang="tr-TR" sz="1800">
                        <a:latin typeface="Times New Roman" pitchFamily="18" charset="0"/>
                        <a:ea typeface="Times New Roman"/>
                        <a:cs typeface="Times New Roman" pitchFamily="18"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27185">
                <a:tc>
                  <a:txBody>
                    <a:bodyPr/>
                    <a:lstStyle/>
                    <a:p>
                      <a:pPr algn="ctr">
                        <a:spcAft>
                          <a:spcPts val="0"/>
                        </a:spcAft>
                      </a:pPr>
                      <a:r>
                        <a:rPr lang="tr-TR" sz="1800" dirty="0">
                          <a:latin typeface="Times New Roman" pitchFamily="18" charset="0"/>
                          <a:ea typeface="Times New Roman"/>
                          <a:cs typeface="Times New Roman" pitchFamily="18" charset="0"/>
                        </a:rPr>
                        <a:t>Su sıcaklığı</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tr-TR" sz="1800" dirty="0" smtClean="0">
                          <a:latin typeface="Times New Roman" pitchFamily="18" charset="0"/>
                          <a:ea typeface="Times New Roman"/>
                          <a:cs typeface="Times New Roman" pitchFamily="18" charset="0"/>
                        </a:rPr>
                        <a:t>18-24˚</a:t>
                      </a:r>
                      <a:r>
                        <a:rPr lang="tr-TR" sz="1800" dirty="0">
                          <a:latin typeface="Times New Roman" pitchFamily="18" charset="0"/>
                          <a:ea typeface="Times New Roman"/>
                          <a:cs typeface="Times New Roman" pitchFamily="18" charset="0"/>
                        </a:rPr>
                        <a:t>C</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27185">
                <a:tc>
                  <a:txBody>
                    <a:bodyPr/>
                    <a:lstStyle/>
                    <a:p>
                      <a:pPr algn="ctr">
                        <a:spcAft>
                          <a:spcPts val="0"/>
                        </a:spcAft>
                      </a:pPr>
                      <a:r>
                        <a:rPr lang="tr-TR" sz="1800" dirty="0">
                          <a:latin typeface="Times New Roman" pitchFamily="18" charset="0"/>
                          <a:ea typeface="Times New Roman"/>
                          <a:cs typeface="Times New Roman" pitchFamily="18" charset="0"/>
                        </a:rPr>
                        <a:t>pH</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tr-TR" sz="1800" dirty="0">
                          <a:latin typeface="Times New Roman" pitchFamily="18" charset="0"/>
                          <a:ea typeface="Times New Roman"/>
                          <a:cs typeface="Times New Roman" pitchFamily="18" charset="0"/>
                        </a:rPr>
                        <a:t>6.5-8.5</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27185">
                <a:tc>
                  <a:txBody>
                    <a:bodyPr/>
                    <a:lstStyle/>
                    <a:p>
                      <a:pPr algn="ctr">
                        <a:spcAft>
                          <a:spcPts val="0"/>
                        </a:spcAft>
                      </a:pPr>
                      <a:r>
                        <a:rPr lang="tr-TR" sz="1800" dirty="0">
                          <a:latin typeface="Times New Roman" pitchFamily="18" charset="0"/>
                          <a:ea typeface="Times New Roman"/>
                          <a:cs typeface="Times New Roman" pitchFamily="18" charset="0"/>
                        </a:rPr>
                        <a:t>Oksijen</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tr-TR" sz="1800" dirty="0">
                          <a:latin typeface="Times New Roman" pitchFamily="18" charset="0"/>
                          <a:ea typeface="Times New Roman"/>
                          <a:cs typeface="Times New Roman" pitchFamily="18" charset="0"/>
                        </a:rPr>
                        <a:t>4-9 ppm</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27185">
                <a:tc>
                  <a:txBody>
                    <a:bodyPr/>
                    <a:lstStyle/>
                    <a:p>
                      <a:pPr algn="ctr">
                        <a:spcAft>
                          <a:spcPts val="0"/>
                        </a:spcAft>
                      </a:pPr>
                      <a:r>
                        <a:rPr lang="tr-TR" sz="1800" dirty="0">
                          <a:latin typeface="Times New Roman" pitchFamily="18" charset="0"/>
                          <a:ea typeface="Times New Roman"/>
                          <a:cs typeface="Times New Roman" pitchFamily="18" charset="0"/>
                        </a:rPr>
                        <a:t>Asit Bağlama Gücü (ABG)</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tr-TR" sz="1800" dirty="0">
                          <a:latin typeface="Times New Roman" pitchFamily="18" charset="0"/>
                          <a:ea typeface="Times New Roman"/>
                          <a:cs typeface="Times New Roman" pitchFamily="18" charset="0"/>
                        </a:rPr>
                        <a:t>1.5’in üstündeki değerler</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27185">
                <a:tc>
                  <a:txBody>
                    <a:bodyPr/>
                    <a:lstStyle/>
                    <a:p>
                      <a:pPr algn="ctr">
                        <a:spcAft>
                          <a:spcPts val="0"/>
                        </a:spcAft>
                      </a:pPr>
                      <a:r>
                        <a:rPr lang="tr-TR" sz="1800" dirty="0">
                          <a:latin typeface="Times New Roman" pitchFamily="18" charset="0"/>
                          <a:ea typeface="Times New Roman"/>
                          <a:cs typeface="Times New Roman" pitchFamily="18" charset="0"/>
                        </a:rPr>
                        <a:t>Amonyak (NH</a:t>
                      </a:r>
                      <a:r>
                        <a:rPr lang="tr-TR" sz="1800" baseline="-25000" dirty="0">
                          <a:latin typeface="Times New Roman" pitchFamily="18" charset="0"/>
                          <a:ea typeface="Times New Roman"/>
                          <a:cs typeface="Times New Roman" pitchFamily="18" charset="0"/>
                        </a:rPr>
                        <a:t>3</a:t>
                      </a:r>
                      <a:r>
                        <a:rPr lang="tr-TR" sz="1800" dirty="0">
                          <a:latin typeface="Times New Roman" pitchFamily="18" charset="0"/>
                          <a:ea typeface="Times New Roman"/>
                          <a:cs typeface="Times New Roman" pitchFamily="18" charset="0"/>
                        </a:rPr>
                        <a:t>)</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tr-TR" sz="1800" dirty="0">
                          <a:latin typeface="Times New Roman" pitchFamily="18" charset="0"/>
                          <a:ea typeface="Times New Roman"/>
                          <a:cs typeface="Times New Roman" pitchFamily="18" charset="0"/>
                        </a:rPr>
                        <a:t>0.02 ppm</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327185">
                <a:tc>
                  <a:txBody>
                    <a:bodyPr/>
                    <a:lstStyle/>
                    <a:p>
                      <a:pPr algn="ctr">
                        <a:spcAft>
                          <a:spcPts val="0"/>
                        </a:spcAft>
                      </a:pPr>
                      <a:r>
                        <a:rPr lang="tr-TR" sz="1800" dirty="0">
                          <a:latin typeface="Times New Roman" pitchFamily="18" charset="0"/>
                          <a:ea typeface="Times New Roman"/>
                          <a:cs typeface="Times New Roman" pitchFamily="18" charset="0"/>
                        </a:rPr>
                        <a:t>Nitrit (NO</a:t>
                      </a:r>
                      <a:r>
                        <a:rPr lang="tr-TR" sz="1800" baseline="-25000" dirty="0">
                          <a:latin typeface="Times New Roman" pitchFamily="18" charset="0"/>
                          <a:ea typeface="Times New Roman"/>
                          <a:cs typeface="Times New Roman" pitchFamily="18" charset="0"/>
                        </a:rPr>
                        <a:t>2</a:t>
                      </a:r>
                      <a:r>
                        <a:rPr lang="tr-TR" sz="1800" dirty="0">
                          <a:latin typeface="Times New Roman" pitchFamily="18" charset="0"/>
                          <a:ea typeface="Times New Roman"/>
                          <a:cs typeface="Times New Roman" pitchFamily="18" charset="0"/>
                        </a:rPr>
                        <a:t>)</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tr-TR" sz="1800" dirty="0" smtClean="0">
                          <a:latin typeface="Times New Roman" pitchFamily="18" charset="0"/>
                          <a:ea typeface="Times New Roman"/>
                          <a:cs typeface="Times New Roman" pitchFamily="18" charset="0"/>
                        </a:rPr>
                        <a:t>0.06-0.1 </a:t>
                      </a:r>
                      <a:r>
                        <a:rPr lang="tr-TR" sz="1800" dirty="0">
                          <a:latin typeface="Times New Roman" pitchFamily="18" charset="0"/>
                          <a:ea typeface="Times New Roman"/>
                          <a:cs typeface="Times New Roman" pitchFamily="18" charset="0"/>
                        </a:rPr>
                        <a:t>ppm</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327185">
                <a:tc>
                  <a:txBody>
                    <a:bodyPr/>
                    <a:lstStyle/>
                    <a:p>
                      <a:pPr algn="ctr">
                        <a:spcAft>
                          <a:spcPts val="0"/>
                        </a:spcAft>
                      </a:pPr>
                      <a:r>
                        <a:rPr lang="tr-TR" sz="1800" dirty="0">
                          <a:latin typeface="Times New Roman" pitchFamily="18" charset="0"/>
                          <a:ea typeface="Times New Roman"/>
                          <a:cs typeface="Times New Roman" pitchFamily="18" charset="0"/>
                        </a:rPr>
                        <a:t>Klor (Cl</a:t>
                      </a:r>
                      <a:r>
                        <a:rPr lang="tr-TR" sz="1800" baseline="-25000" dirty="0">
                          <a:latin typeface="Times New Roman" pitchFamily="18" charset="0"/>
                          <a:ea typeface="Times New Roman"/>
                          <a:cs typeface="Times New Roman" pitchFamily="18" charset="0"/>
                        </a:rPr>
                        <a:t>2</a:t>
                      </a:r>
                      <a:r>
                        <a:rPr lang="tr-TR" sz="1800" dirty="0">
                          <a:latin typeface="Times New Roman" pitchFamily="18" charset="0"/>
                          <a:ea typeface="Times New Roman"/>
                          <a:cs typeface="Times New Roman" pitchFamily="18" charset="0"/>
                        </a:rPr>
                        <a:t>)</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tr-TR" sz="1800" dirty="0">
                          <a:latin typeface="Times New Roman" pitchFamily="18" charset="0"/>
                          <a:ea typeface="Times New Roman"/>
                          <a:cs typeface="Times New Roman" pitchFamily="18" charset="0"/>
                        </a:rPr>
                        <a:t>0.02 ppm</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327185">
                <a:tc>
                  <a:txBody>
                    <a:bodyPr/>
                    <a:lstStyle/>
                    <a:p>
                      <a:pPr algn="ctr">
                        <a:spcAft>
                          <a:spcPts val="0"/>
                        </a:spcAft>
                      </a:pPr>
                      <a:r>
                        <a:rPr lang="tr-TR" sz="1800" dirty="0">
                          <a:latin typeface="Times New Roman" pitchFamily="18" charset="0"/>
                          <a:ea typeface="Times New Roman"/>
                          <a:cs typeface="Times New Roman" pitchFamily="18" charset="0"/>
                        </a:rPr>
                        <a:t>Demir (Fe)</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tr-TR" sz="1800" dirty="0">
                          <a:latin typeface="Times New Roman" pitchFamily="18" charset="0"/>
                          <a:ea typeface="Times New Roman"/>
                          <a:cs typeface="Times New Roman" pitchFamily="18" charset="0"/>
                        </a:rPr>
                        <a:t>0.9 ppm</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327185">
                <a:tc>
                  <a:txBody>
                    <a:bodyPr/>
                    <a:lstStyle/>
                    <a:p>
                      <a:pPr algn="ctr">
                        <a:spcAft>
                          <a:spcPts val="0"/>
                        </a:spcAft>
                      </a:pPr>
                      <a:r>
                        <a:rPr lang="tr-TR" sz="1800" dirty="0" smtClean="0">
                          <a:latin typeface="Times New Roman" pitchFamily="18" charset="0"/>
                          <a:ea typeface="Times New Roman"/>
                          <a:cs typeface="Times New Roman" pitchFamily="18" charset="0"/>
                        </a:rPr>
                        <a:t>Çinko (Zn)</a:t>
                      </a:r>
                      <a:endParaRPr lang="tr-TR" sz="1800" dirty="0">
                        <a:latin typeface="Times New Roman" pitchFamily="18" charset="0"/>
                        <a:ea typeface="Times New Roman"/>
                        <a:cs typeface="Times New Roman" pitchFamily="18"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tr-TR" sz="1800" dirty="0" smtClean="0">
                          <a:latin typeface="Times New Roman" pitchFamily="18" charset="0"/>
                          <a:ea typeface="Times New Roman"/>
                          <a:cs typeface="Times New Roman" pitchFamily="18" charset="0"/>
                        </a:rPr>
                        <a:t>0.3</a:t>
                      </a:r>
                      <a:endParaRPr lang="tr-TR" sz="1800" dirty="0">
                        <a:latin typeface="Times New Roman" pitchFamily="18" charset="0"/>
                        <a:ea typeface="Times New Roman"/>
                        <a:cs typeface="Times New Roman" pitchFamily="18"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327185">
                <a:tc>
                  <a:txBody>
                    <a:bodyPr/>
                    <a:lstStyle/>
                    <a:p>
                      <a:pPr algn="ctr">
                        <a:spcAft>
                          <a:spcPts val="0"/>
                        </a:spcAft>
                      </a:pPr>
                      <a:r>
                        <a:rPr lang="tr-TR" sz="1800" dirty="0" smtClean="0">
                          <a:latin typeface="Times New Roman" pitchFamily="18" charset="0"/>
                          <a:ea typeface="Times New Roman"/>
                          <a:cs typeface="Times New Roman" pitchFamily="18" charset="0"/>
                        </a:rPr>
                        <a:t>Bakır (Cu)</a:t>
                      </a:r>
                      <a:endParaRPr lang="tr-TR" sz="1800" dirty="0">
                        <a:latin typeface="Times New Roman" pitchFamily="18" charset="0"/>
                        <a:ea typeface="Times New Roman"/>
                        <a:cs typeface="Times New Roman" pitchFamily="18"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tr-TR" sz="1800" dirty="0" smtClean="0">
                          <a:latin typeface="Times New Roman" pitchFamily="18" charset="0"/>
                          <a:ea typeface="Times New Roman"/>
                          <a:cs typeface="Times New Roman" pitchFamily="18" charset="0"/>
                        </a:rPr>
                        <a:t>0.005</a:t>
                      </a:r>
                      <a:endParaRPr lang="tr-TR" sz="1800" dirty="0">
                        <a:latin typeface="Times New Roman" pitchFamily="18" charset="0"/>
                        <a:ea typeface="Times New Roman"/>
                        <a:cs typeface="Times New Roman" pitchFamily="18"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327185">
                <a:tc>
                  <a:txBody>
                    <a:bodyPr/>
                    <a:lstStyle/>
                    <a:p>
                      <a:pPr algn="ctr">
                        <a:spcAft>
                          <a:spcPts val="0"/>
                        </a:spcAft>
                      </a:pPr>
                      <a:r>
                        <a:rPr lang="tr-TR" sz="1800" dirty="0" smtClean="0">
                          <a:latin typeface="Times New Roman" pitchFamily="18" charset="0"/>
                          <a:ea typeface="Times New Roman"/>
                          <a:cs typeface="Times New Roman" pitchFamily="18" charset="0"/>
                        </a:rPr>
                        <a:t>Kadmiyum (Cd)</a:t>
                      </a:r>
                      <a:endParaRPr lang="tr-TR" sz="1800" dirty="0">
                        <a:latin typeface="Times New Roman" pitchFamily="18" charset="0"/>
                        <a:ea typeface="Times New Roman"/>
                        <a:cs typeface="Times New Roman" pitchFamily="18"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tr-TR" sz="1800" dirty="0" smtClean="0">
                          <a:latin typeface="Times New Roman" pitchFamily="18" charset="0"/>
                          <a:ea typeface="Times New Roman"/>
                          <a:cs typeface="Times New Roman" pitchFamily="18" charset="0"/>
                        </a:rPr>
                        <a:t>0.004 ppm …. Yumuşak</a:t>
                      </a:r>
                      <a:r>
                        <a:rPr lang="tr-TR" sz="1800" baseline="0" dirty="0" smtClean="0">
                          <a:latin typeface="Times New Roman" pitchFamily="18" charset="0"/>
                          <a:ea typeface="Times New Roman"/>
                          <a:cs typeface="Times New Roman" pitchFamily="18" charset="0"/>
                        </a:rPr>
                        <a:t> sularda</a:t>
                      </a:r>
                    </a:p>
                    <a:p>
                      <a:pPr algn="ctr">
                        <a:spcAft>
                          <a:spcPts val="0"/>
                        </a:spcAft>
                      </a:pPr>
                      <a:r>
                        <a:rPr lang="tr-TR" sz="1800" baseline="0" dirty="0" smtClean="0">
                          <a:latin typeface="Times New Roman" pitchFamily="18" charset="0"/>
                          <a:ea typeface="Times New Roman"/>
                          <a:cs typeface="Times New Roman" pitchFamily="18" charset="0"/>
                        </a:rPr>
                        <a:t>0.012 ppm ……... Sert sularda</a:t>
                      </a:r>
                      <a:endParaRPr lang="tr-TR" sz="1800" dirty="0">
                        <a:latin typeface="Times New Roman" pitchFamily="18" charset="0"/>
                        <a:ea typeface="Times New Roman"/>
                        <a:cs typeface="Times New Roman" pitchFamily="18"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327185">
                <a:tc>
                  <a:txBody>
                    <a:bodyPr/>
                    <a:lstStyle/>
                    <a:p>
                      <a:pPr algn="ctr">
                        <a:spcAft>
                          <a:spcPts val="0"/>
                        </a:spcAft>
                      </a:pPr>
                      <a:r>
                        <a:rPr lang="tr-TR" sz="1800" dirty="0" smtClean="0">
                          <a:latin typeface="Times New Roman" pitchFamily="18" charset="0"/>
                          <a:ea typeface="Times New Roman"/>
                          <a:cs typeface="Times New Roman" pitchFamily="18" charset="0"/>
                        </a:rPr>
                        <a:t>Nikel (Ni)</a:t>
                      </a:r>
                      <a:endParaRPr lang="tr-TR" sz="1800" dirty="0">
                        <a:latin typeface="Times New Roman" pitchFamily="18" charset="0"/>
                        <a:ea typeface="Times New Roman"/>
                        <a:cs typeface="Times New Roman" pitchFamily="18"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tr-TR" sz="1800" dirty="0" smtClean="0">
                          <a:latin typeface="Times New Roman" pitchFamily="18" charset="0"/>
                          <a:ea typeface="Times New Roman"/>
                          <a:cs typeface="Times New Roman" pitchFamily="18" charset="0"/>
                        </a:rPr>
                        <a:t>0.5 ppm</a:t>
                      </a:r>
                      <a:endParaRPr lang="tr-TR" sz="1800" dirty="0">
                        <a:latin typeface="Times New Roman" pitchFamily="18" charset="0"/>
                        <a:ea typeface="Times New Roman"/>
                        <a:cs typeface="Times New Roman" pitchFamily="18"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327185">
                <a:tc>
                  <a:txBody>
                    <a:bodyPr/>
                    <a:lstStyle/>
                    <a:p>
                      <a:pPr algn="ctr">
                        <a:spcAft>
                          <a:spcPts val="0"/>
                        </a:spcAft>
                      </a:pPr>
                      <a:r>
                        <a:rPr lang="tr-TR" sz="1800" dirty="0" smtClean="0">
                          <a:latin typeface="Times New Roman" pitchFamily="18" charset="0"/>
                          <a:ea typeface="Times New Roman"/>
                          <a:cs typeface="Times New Roman" pitchFamily="18" charset="0"/>
                        </a:rPr>
                        <a:t>Kobalt (Co)</a:t>
                      </a:r>
                      <a:endParaRPr lang="tr-TR" sz="1800" dirty="0">
                        <a:latin typeface="Times New Roman" pitchFamily="18" charset="0"/>
                        <a:ea typeface="Times New Roman"/>
                        <a:cs typeface="Times New Roman" pitchFamily="18"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tr-TR" sz="1800" dirty="0" smtClean="0">
                          <a:latin typeface="Times New Roman" pitchFamily="18" charset="0"/>
                          <a:ea typeface="Times New Roman"/>
                          <a:cs typeface="Times New Roman" pitchFamily="18" charset="0"/>
                        </a:rPr>
                        <a:t>0.1 ppm</a:t>
                      </a:r>
                      <a:endParaRPr lang="tr-TR" sz="1800" dirty="0">
                        <a:latin typeface="Times New Roman" pitchFamily="18" charset="0"/>
                        <a:ea typeface="Times New Roman"/>
                        <a:cs typeface="Times New Roman" pitchFamily="18"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327185">
                <a:tc>
                  <a:txBody>
                    <a:bodyPr/>
                    <a:lstStyle/>
                    <a:p>
                      <a:pPr algn="ctr">
                        <a:spcAft>
                          <a:spcPts val="0"/>
                        </a:spcAft>
                      </a:pPr>
                      <a:r>
                        <a:rPr lang="tr-TR" sz="1800" dirty="0" smtClean="0">
                          <a:latin typeface="Times New Roman" pitchFamily="18" charset="0"/>
                          <a:ea typeface="Times New Roman"/>
                          <a:cs typeface="Times New Roman" pitchFamily="18" charset="0"/>
                        </a:rPr>
                        <a:t>Mangan (Mn)</a:t>
                      </a:r>
                      <a:endParaRPr lang="tr-TR" sz="1800" dirty="0">
                        <a:latin typeface="Times New Roman" pitchFamily="18" charset="0"/>
                        <a:ea typeface="Times New Roman"/>
                        <a:cs typeface="Times New Roman" pitchFamily="18"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tr-TR" sz="1800" dirty="0" smtClean="0">
                          <a:latin typeface="Times New Roman" pitchFamily="18" charset="0"/>
                          <a:ea typeface="Times New Roman"/>
                          <a:cs typeface="Times New Roman" pitchFamily="18" charset="0"/>
                        </a:rPr>
                        <a:t>0.1 ppm</a:t>
                      </a:r>
                      <a:endParaRPr lang="tr-TR" sz="1800" dirty="0">
                        <a:latin typeface="Times New Roman" pitchFamily="18" charset="0"/>
                        <a:ea typeface="Times New Roman"/>
                        <a:cs typeface="Times New Roman" pitchFamily="18"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327185">
                <a:tc>
                  <a:txBody>
                    <a:bodyPr/>
                    <a:lstStyle/>
                    <a:p>
                      <a:pPr algn="ctr">
                        <a:spcAft>
                          <a:spcPts val="0"/>
                        </a:spcAft>
                      </a:pPr>
                      <a:r>
                        <a:rPr lang="tr-TR" sz="1800" dirty="0" smtClean="0">
                          <a:latin typeface="Times New Roman" pitchFamily="18" charset="0"/>
                          <a:ea typeface="Times New Roman"/>
                          <a:cs typeface="Times New Roman" pitchFamily="18" charset="0"/>
                        </a:rPr>
                        <a:t>Kurşun (Pb)</a:t>
                      </a:r>
                      <a:endParaRPr lang="tr-TR" sz="1800" dirty="0">
                        <a:latin typeface="Times New Roman" pitchFamily="18" charset="0"/>
                        <a:ea typeface="Times New Roman"/>
                        <a:cs typeface="Times New Roman" pitchFamily="18"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tr-TR" sz="1800" dirty="0" smtClean="0">
                          <a:latin typeface="Times New Roman" pitchFamily="18" charset="0"/>
                          <a:ea typeface="Times New Roman"/>
                          <a:cs typeface="Times New Roman" pitchFamily="18" charset="0"/>
                        </a:rPr>
                        <a:t>0.1 ppm</a:t>
                      </a:r>
                      <a:endParaRPr lang="tr-TR" sz="1800" dirty="0">
                        <a:latin typeface="Times New Roman" pitchFamily="18" charset="0"/>
                        <a:ea typeface="Times New Roman"/>
                        <a:cs typeface="Times New Roman" pitchFamily="18"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r h="327185">
                <a:tc>
                  <a:txBody>
                    <a:bodyPr/>
                    <a:lstStyle/>
                    <a:p>
                      <a:pPr algn="ctr">
                        <a:spcAft>
                          <a:spcPts val="0"/>
                        </a:spcAft>
                      </a:pPr>
                      <a:r>
                        <a:rPr lang="tr-TR" sz="1800" dirty="0" smtClean="0">
                          <a:latin typeface="Times New Roman" pitchFamily="18" charset="0"/>
                          <a:ea typeface="Times New Roman"/>
                          <a:cs typeface="Times New Roman" pitchFamily="18" charset="0"/>
                        </a:rPr>
                        <a:t>Arsen</a:t>
                      </a:r>
                      <a:r>
                        <a:rPr lang="tr-TR" sz="1800" baseline="0" dirty="0" smtClean="0">
                          <a:latin typeface="Times New Roman" pitchFamily="18" charset="0"/>
                          <a:ea typeface="Times New Roman"/>
                          <a:cs typeface="Times New Roman" pitchFamily="18" charset="0"/>
                        </a:rPr>
                        <a:t> (As)</a:t>
                      </a:r>
                      <a:endParaRPr lang="tr-TR" sz="1800" dirty="0">
                        <a:latin typeface="Times New Roman" pitchFamily="18" charset="0"/>
                        <a:ea typeface="Times New Roman"/>
                        <a:cs typeface="Times New Roman" pitchFamily="18"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tr-TR" sz="1800" dirty="0" smtClean="0">
                          <a:latin typeface="Times New Roman" pitchFamily="18" charset="0"/>
                          <a:ea typeface="Times New Roman"/>
                          <a:cs typeface="Times New Roman" pitchFamily="18" charset="0"/>
                        </a:rPr>
                        <a:t>0.001 ppm</a:t>
                      </a:r>
                      <a:endParaRPr lang="tr-TR" sz="1800" dirty="0">
                        <a:latin typeface="Times New Roman" pitchFamily="18" charset="0"/>
                        <a:ea typeface="Times New Roman"/>
                        <a:cs typeface="Times New Roman" pitchFamily="18"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6"/>
                  </a:ext>
                </a:extLst>
              </a:tr>
              <a:tr h="327185">
                <a:tc>
                  <a:txBody>
                    <a:bodyPr/>
                    <a:lstStyle/>
                    <a:p>
                      <a:pPr algn="ctr">
                        <a:spcAft>
                          <a:spcPts val="0"/>
                        </a:spcAft>
                      </a:pPr>
                      <a:r>
                        <a:rPr lang="tr-TR" sz="1800" dirty="0" smtClean="0">
                          <a:latin typeface="Times New Roman" pitchFamily="18" charset="0"/>
                          <a:ea typeface="Times New Roman"/>
                          <a:cs typeface="Times New Roman" pitchFamily="18" charset="0"/>
                        </a:rPr>
                        <a:t>Petrol</a:t>
                      </a:r>
                      <a:endParaRPr lang="tr-TR" sz="1800" dirty="0">
                        <a:latin typeface="Times New Roman" pitchFamily="18" charset="0"/>
                        <a:ea typeface="Times New Roman"/>
                        <a:cs typeface="Times New Roman" pitchFamily="18"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tr-TR" sz="1800" dirty="0" smtClean="0">
                          <a:latin typeface="Times New Roman" pitchFamily="18" charset="0"/>
                          <a:ea typeface="Times New Roman"/>
                          <a:cs typeface="Times New Roman" pitchFamily="18" charset="0"/>
                        </a:rPr>
                        <a:t>0.3 ppm</a:t>
                      </a:r>
                      <a:endParaRPr lang="tr-TR" sz="1800" dirty="0">
                        <a:latin typeface="Times New Roman" pitchFamily="18" charset="0"/>
                        <a:ea typeface="Times New Roman"/>
                        <a:cs typeface="Times New Roman" pitchFamily="18"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7"/>
                  </a:ext>
                </a:extLst>
              </a:tr>
              <a:tr h="327185">
                <a:tc>
                  <a:txBody>
                    <a:bodyPr/>
                    <a:lstStyle/>
                    <a:p>
                      <a:pPr algn="ctr">
                        <a:spcAft>
                          <a:spcPts val="0"/>
                        </a:spcAft>
                      </a:pPr>
                      <a:r>
                        <a:rPr lang="tr-TR" sz="1800" dirty="0" smtClean="0">
                          <a:latin typeface="Times New Roman" pitchFamily="18" charset="0"/>
                          <a:ea typeface="Times New Roman"/>
                          <a:cs typeface="Times New Roman" pitchFamily="18" charset="0"/>
                        </a:rPr>
                        <a:t>Bulanıklık</a:t>
                      </a:r>
                      <a:endParaRPr lang="tr-TR" sz="1800" dirty="0">
                        <a:latin typeface="Times New Roman" pitchFamily="18" charset="0"/>
                        <a:ea typeface="Times New Roman"/>
                        <a:cs typeface="Times New Roman" pitchFamily="18"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tr-TR" sz="1800" dirty="0" smtClean="0">
                          <a:latin typeface="Times New Roman" pitchFamily="18" charset="0"/>
                          <a:ea typeface="Times New Roman"/>
                          <a:cs typeface="Times New Roman" pitchFamily="18" charset="0"/>
                        </a:rPr>
                        <a:t>25 JTÜ (= Jakson bulanıklık birimi)</a:t>
                      </a:r>
                      <a:endParaRPr lang="tr-TR" sz="1800" dirty="0">
                        <a:latin typeface="Times New Roman" pitchFamily="18" charset="0"/>
                        <a:ea typeface="Times New Roman"/>
                        <a:cs typeface="Times New Roman" pitchFamily="18"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8"/>
                  </a:ext>
                </a:extLst>
              </a:tr>
            </a:tbl>
          </a:graphicData>
        </a:graphic>
      </p:graphicFrame>
      <p:sp>
        <p:nvSpPr>
          <p:cNvPr id="3" name="Slide Number Placeholder 2"/>
          <p:cNvSpPr>
            <a:spLocks noGrp="1"/>
          </p:cNvSpPr>
          <p:nvPr>
            <p:ph type="sldNum" sz="quarter" idx="12"/>
          </p:nvPr>
        </p:nvSpPr>
        <p:spPr/>
        <p:txBody>
          <a:bodyPr/>
          <a:lstStyle/>
          <a:p>
            <a:fld id="{B3309888-A9A8-4577-B48D-E6903738C834}" type="slidenum">
              <a:rPr lang="tr-TR" smtClean="0"/>
              <a:pPr/>
              <a:t>65</a:t>
            </a:fld>
            <a:endParaRPr lang="tr-T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4414" y="274638"/>
            <a:ext cx="7719274" cy="1143000"/>
          </a:xfrm>
        </p:spPr>
        <p:txBody>
          <a:bodyPr>
            <a:normAutofit fontScale="90000"/>
          </a:bodyPr>
          <a:lstStyle/>
          <a:p>
            <a:r>
              <a:rPr lang="tr-TR" sz="3600" dirty="0" smtClean="0">
                <a:latin typeface="Arial" pitchFamily="34" charset="0"/>
                <a:cs typeface="Arial" pitchFamily="34" charset="0"/>
              </a:rPr>
              <a:t>Sazan yetiştiriciliğinde toprak özellikleri</a:t>
            </a:r>
            <a:endParaRPr lang="tr-TR" sz="3600" dirty="0">
              <a:latin typeface="Arial" pitchFamily="34" charset="0"/>
              <a:cs typeface="Arial" pitchFamily="34" charset="0"/>
            </a:endParaRPr>
          </a:p>
        </p:txBody>
      </p:sp>
      <p:sp>
        <p:nvSpPr>
          <p:cNvPr id="3" name="Content Placeholder 2"/>
          <p:cNvSpPr>
            <a:spLocks noGrp="1"/>
          </p:cNvSpPr>
          <p:nvPr>
            <p:ph idx="1"/>
          </p:nvPr>
        </p:nvSpPr>
        <p:spPr>
          <a:xfrm>
            <a:off x="1214414" y="1571612"/>
            <a:ext cx="7719274" cy="4410092"/>
          </a:xfrm>
        </p:spPr>
        <p:txBody>
          <a:bodyPr>
            <a:normAutofit/>
          </a:bodyPr>
          <a:lstStyle/>
          <a:p>
            <a:r>
              <a:rPr lang="tr-TR" sz="2400" dirty="0" smtClean="0">
                <a:latin typeface="Arial" pitchFamily="34" charset="0"/>
                <a:cs typeface="Arial" pitchFamily="34" charset="0"/>
              </a:rPr>
              <a:t>Arazinin durumu:</a:t>
            </a:r>
          </a:p>
          <a:p>
            <a:pPr lvl="1"/>
            <a:r>
              <a:rPr lang="tr-TR" sz="2000" dirty="0" smtClean="0">
                <a:latin typeface="Arial" pitchFamily="34" charset="0"/>
                <a:cs typeface="Arial" pitchFamily="34" charset="0"/>
              </a:rPr>
              <a:t>Genel olarak havuz inşa edilecek araziye yakın bir yerde yeterli su bulunması gerekir. </a:t>
            </a:r>
          </a:p>
          <a:p>
            <a:pPr lvl="1"/>
            <a:r>
              <a:rPr lang="tr-TR" sz="2000" dirty="0" smtClean="0">
                <a:latin typeface="Arial" pitchFamily="34" charset="0"/>
                <a:cs typeface="Arial" pitchFamily="34" charset="0"/>
              </a:rPr>
              <a:t>Sazanın gelişmesi büyük ölçüde su sıcaklığına bağlı olduğundan havuzlar gölgelik arazilerin dışında, gün boyu bol güneş alan arazilere inşa edilmelidir.</a:t>
            </a:r>
          </a:p>
          <a:p>
            <a:pPr lvl="1"/>
            <a:r>
              <a:rPr lang="tr-TR" sz="2000" dirty="0" smtClean="0">
                <a:latin typeface="Arial" pitchFamily="34" charset="0"/>
                <a:cs typeface="Arial" pitchFamily="34" charset="0"/>
              </a:rPr>
              <a:t>Yüksek orman ağaçları arasındaki devamlı gölgelik araziler,  vadiler arasında kalan araziler verimli bir sazan işletmesi kurulmasına uygun değildir.</a:t>
            </a:r>
          </a:p>
          <a:p>
            <a:pPr lvl="1"/>
            <a:r>
              <a:rPr lang="tr-TR" sz="2000" dirty="0" smtClean="0">
                <a:latin typeface="Arial" pitchFamily="34" charset="0"/>
                <a:cs typeface="Arial" pitchFamily="34" charset="0"/>
              </a:rPr>
              <a:t>Havuz yerinin su baskını, taşkınlara maruz kalma ihtimali de dikkate alınmalıdır. Bu gibi yerlerde kurulacak önleyici tesisler yatırım maliyetini artırarak, karlılığı azaltır.</a:t>
            </a:r>
          </a:p>
          <a:p>
            <a:pPr lvl="1"/>
            <a:endParaRPr lang="tr-TR" sz="2200" dirty="0" smtClean="0">
              <a:latin typeface="Arial" pitchFamily="34" charset="0"/>
              <a:cs typeface="Arial" pitchFamily="34" charset="0"/>
            </a:endParaRPr>
          </a:p>
          <a:p>
            <a:pPr>
              <a:buNone/>
            </a:pPr>
            <a:endParaRPr lang="tr-TR" sz="2400"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3309888-A9A8-4577-B48D-E6903738C834}" type="slidenum">
              <a:rPr lang="tr-TR" smtClean="0"/>
              <a:pPr/>
              <a:t>66</a:t>
            </a:fld>
            <a:endParaRPr lang="tr-T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lvl="1"/>
            <a:r>
              <a:rPr lang="tr-TR" sz="2000" dirty="0" smtClean="0">
                <a:latin typeface="Arial" pitchFamily="34" charset="0"/>
                <a:cs typeface="Arial" pitchFamily="34" charset="0"/>
              </a:rPr>
              <a:t>Su kaynağının havuz inşa edilecek arazi içinde olması arzu edilmez. Buralarda kökü kurutulamayan su bitkileri havuz tabanını tamamen kaplar ve salgın hastalık esnasında havuzların temizlenip dezenfekte edilmesini güçleştirir.</a:t>
            </a:r>
          </a:p>
          <a:p>
            <a:pPr lvl="1"/>
            <a:r>
              <a:rPr lang="tr-TR" sz="2000" dirty="0" smtClean="0">
                <a:latin typeface="Arial" pitchFamily="34" charset="0"/>
                <a:cs typeface="Arial" pitchFamily="34" charset="0"/>
              </a:rPr>
              <a:t>Bu nedenle kaynak ve su birikintilerinin bulunduğu geçirgen arazi balık havuzu inşası için tercih edilmemelidir. Planlama sırasında mevcut kaynak havuz arazisi dışında tutulmalı ve en iyisi kaynaktan gelen su havuzlara verilmeden önce bir toplama çukuruna bağlanmalıdır.</a:t>
            </a:r>
          </a:p>
          <a:p>
            <a:pPr lvl="1"/>
            <a:r>
              <a:rPr lang="tr-TR" sz="2000" dirty="0" smtClean="0">
                <a:latin typeface="Arial" pitchFamily="34" charset="0"/>
                <a:cs typeface="Arial" pitchFamily="34" charset="0"/>
              </a:rPr>
              <a:t>Havuz tabanlarının geçirgen olmamaları gerekir. Killi ve balçık toprak bu bakımdan en ugyun olanıdır. Kumsal toprakların daima suyu sızdırma özelliği dikkate alınmalıdır.</a:t>
            </a:r>
          </a:p>
          <a:p>
            <a:pPr lvl="1"/>
            <a:endParaRPr lang="tr-TR" sz="2000"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3309888-A9A8-4577-B48D-E6903738C834}" type="slidenum">
              <a:rPr lang="tr-TR" smtClean="0"/>
              <a:pPr/>
              <a:t>67</a:t>
            </a:fld>
            <a:endParaRPr lang="tr-T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85852" y="571480"/>
            <a:ext cx="7498080" cy="2571768"/>
          </a:xfrm>
        </p:spPr>
        <p:txBody>
          <a:bodyPr>
            <a:normAutofit fontScale="40000" lnSpcReduction="20000"/>
          </a:bodyPr>
          <a:lstStyle/>
          <a:p>
            <a:pPr lvl="1"/>
            <a:r>
              <a:rPr lang="tr-TR" sz="5000" dirty="0" smtClean="0">
                <a:latin typeface="Arial" pitchFamily="34" charset="0"/>
                <a:cs typeface="Arial" pitchFamily="34" charset="0"/>
              </a:rPr>
              <a:t>Havuz yapımında ağır ve killi topraklar elverişlidir. Fazla kireçli ve düşük asitli topraklar bu balığın yetiştirilmesi için uygun değildir. Toprak pH’ının 7’ye yakın ve üzerinde olması gerekir. Herhangi bir arazide toprağın uygunluğu basit bir uygulama ile kolayca anlaşılabilir. Bunun için bir avuç dolusu nemli toprak alınarak avuç içinde sıkılır (A). Sıkılan bu toprak 50 cm. kadar yukarı fırlatılarak, tutulur (B). Eğer toprağın bünyesinde dağılma varsa, bu toprak fakir ve kumludur (C). Buna karşın, birbirine yapışık durumda ise, toprak havuz yapımı için elverişlidir (D). </a:t>
            </a:r>
          </a:p>
          <a:p>
            <a:endParaRPr lang="tr-TR" dirty="0"/>
          </a:p>
        </p:txBody>
      </p:sp>
      <p:sp>
        <p:nvSpPr>
          <p:cNvPr id="4" name="Slide Number Placeholder 3"/>
          <p:cNvSpPr>
            <a:spLocks noGrp="1"/>
          </p:cNvSpPr>
          <p:nvPr>
            <p:ph type="sldNum" sz="quarter" idx="12"/>
          </p:nvPr>
        </p:nvSpPr>
        <p:spPr/>
        <p:txBody>
          <a:bodyPr/>
          <a:lstStyle/>
          <a:p>
            <a:fld id="{B3309888-A9A8-4577-B48D-E6903738C834}" type="slidenum">
              <a:rPr lang="tr-TR" smtClean="0"/>
              <a:pPr/>
              <a:t>68</a:t>
            </a:fld>
            <a:endParaRPr lang="tr-TR"/>
          </a:p>
        </p:txBody>
      </p:sp>
      <p:pic>
        <p:nvPicPr>
          <p:cNvPr id="1026" name="Picture 2"/>
          <p:cNvPicPr>
            <a:picLocks noChangeAspect="1" noChangeArrowheads="1"/>
          </p:cNvPicPr>
          <p:nvPr/>
        </p:nvPicPr>
        <p:blipFill>
          <a:blip r:embed="rId2" cstate="print"/>
          <a:srcRect/>
          <a:stretch>
            <a:fillRect/>
          </a:stretch>
        </p:blipFill>
        <p:spPr bwMode="auto">
          <a:xfrm>
            <a:off x="3000364" y="3000372"/>
            <a:ext cx="3857652" cy="3857628"/>
          </a:xfrm>
          <a:prstGeom prst="rect">
            <a:avLst/>
          </a:prstGeom>
          <a:noFill/>
          <a:ln w="9525">
            <a:noFill/>
            <a:miter lim="800000"/>
            <a:headEnd/>
            <a:tailEnd/>
          </a:ln>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928670"/>
            <a:ext cx="8748464" cy="5072098"/>
          </a:xfrm>
        </p:spPr>
        <p:txBody>
          <a:bodyPr>
            <a:normAutofit/>
          </a:bodyPr>
          <a:lstStyle/>
          <a:p>
            <a:pPr marL="273050" lvl="1" indent="-273050">
              <a:buNone/>
            </a:pPr>
            <a:r>
              <a:rPr lang="tr-TR" b="1" dirty="0" smtClean="0">
                <a:solidFill>
                  <a:srgbClr val="FF0000"/>
                </a:solidFill>
                <a:latin typeface="Arial" pitchFamily="34" charset="0"/>
                <a:cs typeface="Arial" pitchFamily="34" charset="0"/>
              </a:rPr>
              <a:t>Özet olarak sazan işletmesi için arazi;</a:t>
            </a:r>
          </a:p>
          <a:p>
            <a:pPr marL="273050" lvl="1" indent="-273050"/>
            <a:r>
              <a:rPr lang="tr-TR" sz="1800" dirty="0" smtClean="0">
                <a:latin typeface="Arial" pitchFamily="34" charset="0"/>
                <a:cs typeface="Arial" pitchFamily="34" charset="0"/>
              </a:rPr>
              <a:t>Bütün yıl boyunca işletmeye ihtiyaç duyulan </a:t>
            </a:r>
            <a:r>
              <a:rPr lang="tr-TR" sz="1800" b="1" dirty="0" smtClean="0">
                <a:solidFill>
                  <a:srgbClr val="FF0000"/>
                </a:solidFill>
                <a:latin typeface="Arial" pitchFamily="34" charset="0"/>
                <a:cs typeface="Arial" pitchFamily="34" charset="0"/>
              </a:rPr>
              <a:t>asgari suyu karşılayacak </a:t>
            </a:r>
            <a:r>
              <a:rPr lang="tr-TR" sz="1800" dirty="0" smtClean="0">
                <a:latin typeface="Arial" pitchFamily="34" charset="0"/>
                <a:cs typeface="Arial" pitchFamily="34" charset="0"/>
              </a:rPr>
              <a:t>su kaynağına yakın olmalı,</a:t>
            </a:r>
          </a:p>
          <a:p>
            <a:pPr marL="273050" lvl="1" indent="-273050"/>
            <a:r>
              <a:rPr lang="tr-TR" sz="1800" b="1" dirty="0" smtClean="0">
                <a:solidFill>
                  <a:srgbClr val="FF0000"/>
                </a:solidFill>
                <a:latin typeface="Arial" pitchFamily="34" charset="0"/>
                <a:cs typeface="Arial" pitchFamily="34" charset="0"/>
              </a:rPr>
              <a:t>Sel baskınlarına karşı </a:t>
            </a:r>
            <a:r>
              <a:rPr lang="tr-TR" sz="1800" dirty="0" smtClean="0">
                <a:latin typeface="Arial" pitchFamily="34" charset="0"/>
                <a:cs typeface="Arial" pitchFamily="34" charset="0"/>
              </a:rPr>
              <a:t>doğal veya yapay set, drenaj kanalları gibi engelleri kapsamalı,</a:t>
            </a:r>
          </a:p>
          <a:p>
            <a:pPr marL="273050" lvl="1" indent="-273050"/>
            <a:r>
              <a:rPr lang="tr-TR" sz="1800" dirty="0" smtClean="0">
                <a:latin typeface="Arial" pitchFamily="34" charset="0"/>
                <a:cs typeface="Arial" pitchFamily="34" charset="0"/>
              </a:rPr>
              <a:t>Tesis için </a:t>
            </a:r>
            <a:r>
              <a:rPr lang="tr-TR" sz="1800" b="1" dirty="0" smtClean="0">
                <a:solidFill>
                  <a:srgbClr val="FF0000"/>
                </a:solidFill>
                <a:latin typeface="Arial" pitchFamily="34" charset="0"/>
                <a:cs typeface="Arial" pitchFamily="34" charset="0"/>
              </a:rPr>
              <a:t>yeterli genişlikte </a:t>
            </a:r>
            <a:r>
              <a:rPr lang="tr-TR" sz="1800" dirty="0" smtClean="0">
                <a:latin typeface="Arial" pitchFamily="34" charset="0"/>
                <a:cs typeface="Arial" pitchFamily="34" charset="0"/>
              </a:rPr>
              <a:t>olmalı, fazla rüzgar almamalı,</a:t>
            </a:r>
          </a:p>
          <a:p>
            <a:pPr marL="273050" lvl="1" indent="-273050"/>
            <a:r>
              <a:rPr lang="tr-TR" sz="1800" dirty="0" smtClean="0">
                <a:latin typeface="Arial" pitchFamily="34" charset="0"/>
                <a:cs typeface="Arial" pitchFamily="34" charset="0"/>
              </a:rPr>
              <a:t>Toprak havuzların su sızdırmalarını önleyebilmek için en </a:t>
            </a:r>
            <a:r>
              <a:rPr lang="tr-TR" sz="1800" dirty="0" smtClean="0">
                <a:solidFill>
                  <a:srgbClr val="FF0000"/>
                </a:solidFill>
                <a:latin typeface="Arial" pitchFamily="34" charset="0"/>
                <a:cs typeface="Arial" pitchFamily="34" charset="0"/>
              </a:rPr>
              <a:t>az 1 m derinlikte killi ve birazda kireçli olmalı,</a:t>
            </a:r>
          </a:p>
          <a:p>
            <a:pPr marL="273050" lvl="1" indent="-273050"/>
            <a:r>
              <a:rPr lang="tr-TR" sz="1800" dirty="0" smtClean="0">
                <a:latin typeface="Arial" pitchFamily="34" charset="0"/>
                <a:cs typeface="Arial" pitchFamily="34" charset="0"/>
              </a:rPr>
              <a:t>Havuz yapılacak arazide, temizlenmeleri ayrı bir masraf gerektireceğinde ve su sızmasına neden olacaklarından, büyük taşlar, ağaç kökleri vs olmamalı,</a:t>
            </a:r>
          </a:p>
          <a:p>
            <a:pPr marL="273050" lvl="1" indent="-273050"/>
            <a:r>
              <a:rPr lang="tr-TR" sz="1800" dirty="0" smtClean="0">
                <a:latin typeface="Arial" pitchFamily="34" charset="0"/>
                <a:cs typeface="Arial" pitchFamily="34" charset="0"/>
              </a:rPr>
              <a:t>Arazide suyun havuzlara </a:t>
            </a:r>
            <a:r>
              <a:rPr lang="tr-TR" sz="1800" b="1" dirty="0" smtClean="0">
                <a:solidFill>
                  <a:srgbClr val="FF0000"/>
                </a:solidFill>
                <a:latin typeface="Arial" pitchFamily="34" charset="0"/>
                <a:cs typeface="Arial" pitchFamily="34" charset="0"/>
              </a:rPr>
              <a:t>kendi cazibesiyle akmasını</a:t>
            </a:r>
            <a:r>
              <a:rPr lang="tr-TR" sz="1800" dirty="0" smtClean="0">
                <a:latin typeface="Arial" pitchFamily="34" charset="0"/>
                <a:cs typeface="Arial" pitchFamily="34" charset="0"/>
              </a:rPr>
              <a:t> sağlayacak bir eğim olmalı,</a:t>
            </a:r>
          </a:p>
          <a:p>
            <a:pPr marL="273050" lvl="1" indent="-273050"/>
            <a:r>
              <a:rPr lang="tr-TR" sz="1800" dirty="0" smtClean="0">
                <a:latin typeface="Arial" pitchFamily="34" charset="0"/>
                <a:cs typeface="Arial" pitchFamily="34" charset="0"/>
              </a:rPr>
              <a:t>Ürünün </a:t>
            </a:r>
            <a:r>
              <a:rPr lang="tr-TR" sz="1800" b="1" dirty="0" smtClean="0">
                <a:solidFill>
                  <a:srgbClr val="FF0000"/>
                </a:solidFill>
                <a:latin typeface="Arial" pitchFamily="34" charset="0"/>
                <a:cs typeface="Arial" pitchFamily="34" charset="0"/>
              </a:rPr>
              <a:t>pazara</a:t>
            </a:r>
            <a:r>
              <a:rPr lang="tr-TR" sz="1800" dirty="0" smtClean="0">
                <a:latin typeface="Arial" pitchFamily="34" charset="0"/>
                <a:cs typeface="Arial" pitchFamily="34" charset="0"/>
              </a:rPr>
              <a:t> naklini kolaylatıracak bir yerde olmalıdır.</a:t>
            </a:r>
            <a:endParaRPr lang="tr-TR" sz="1800"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3309888-A9A8-4577-B48D-E6903738C834}" type="slidenum">
              <a:rPr lang="tr-TR" smtClean="0"/>
              <a:pPr/>
              <a:t>69</a:t>
            </a:fld>
            <a:endParaRPr lang="tr-T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tr-TR" dirty="0" smtClean="0">
                <a:latin typeface="Arial" pitchFamily="34" charset="0"/>
                <a:cs typeface="Arial" pitchFamily="34" charset="0"/>
              </a:rPr>
              <a:t>Ege bölgesindeki bazı su kaynaklarında </a:t>
            </a:r>
          </a:p>
          <a:p>
            <a:pPr lvl="1"/>
            <a:r>
              <a:rPr lang="tr-TR" dirty="0" smtClean="0">
                <a:latin typeface="Arial" pitchFamily="34" charset="0"/>
                <a:cs typeface="Arial" pitchFamily="34" charset="0"/>
              </a:rPr>
              <a:t>l. yılda 350 g, </a:t>
            </a:r>
          </a:p>
          <a:p>
            <a:pPr lvl="1"/>
            <a:r>
              <a:rPr lang="tr-TR" dirty="0" smtClean="0">
                <a:latin typeface="Arial" pitchFamily="34" charset="0"/>
                <a:cs typeface="Arial" pitchFamily="34" charset="0"/>
              </a:rPr>
              <a:t>2. yılda 1500 g’ın üzerine ve </a:t>
            </a:r>
          </a:p>
          <a:p>
            <a:pPr lvl="1"/>
            <a:r>
              <a:rPr lang="tr-TR" dirty="0" smtClean="0">
                <a:latin typeface="Arial" pitchFamily="34" charset="0"/>
                <a:cs typeface="Arial" pitchFamily="34" charset="0"/>
              </a:rPr>
              <a:t>3. yılda da 2.5 kg’ın üzerine çıkabilmektedir. </a:t>
            </a:r>
          </a:p>
          <a:p>
            <a:r>
              <a:rPr lang="tr-TR" dirty="0" smtClean="0">
                <a:latin typeface="Arial" pitchFamily="34" charset="0"/>
                <a:cs typeface="Arial" pitchFamily="34" charset="0"/>
              </a:rPr>
              <a:t>Sazan pazar büyüklüğüne </a:t>
            </a:r>
          </a:p>
          <a:p>
            <a:pPr lvl="1"/>
            <a:r>
              <a:rPr lang="tr-TR" dirty="0" smtClean="0">
                <a:latin typeface="Arial" pitchFamily="34" charset="0"/>
                <a:cs typeface="Arial" pitchFamily="34" charset="0"/>
              </a:rPr>
              <a:t>Ege bölgesinde ikinci yılın sonunda, </a:t>
            </a:r>
          </a:p>
          <a:p>
            <a:pPr lvl="1"/>
            <a:r>
              <a:rPr lang="tr-TR" dirty="0" smtClean="0">
                <a:latin typeface="Arial" pitchFamily="34" charset="0"/>
                <a:cs typeface="Arial" pitchFamily="34" charset="0"/>
              </a:rPr>
              <a:t>Avrupa koşullarında ise, bunun iki misli sürede ulaşabilmektedir</a:t>
            </a:r>
          </a:p>
          <a:p>
            <a:endParaRPr lang="tr-TR" dirty="0"/>
          </a:p>
        </p:txBody>
      </p:sp>
      <p:sp>
        <p:nvSpPr>
          <p:cNvPr id="4" name="Slide Number Placeholder 3"/>
          <p:cNvSpPr>
            <a:spLocks noGrp="1"/>
          </p:cNvSpPr>
          <p:nvPr>
            <p:ph type="sldNum" sz="quarter" idx="12"/>
          </p:nvPr>
        </p:nvSpPr>
        <p:spPr/>
        <p:txBody>
          <a:bodyPr/>
          <a:lstStyle/>
          <a:p>
            <a:fld id="{B3309888-A9A8-4577-B48D-E6903738C834}" type="slidenum">
              <a:rPr lang="tr-TR" smtClean="0"/>
              <a:pPr/>
              <a:t>7</a:t>
            </a:fld>
            <a:endParaRPr lang="tr-T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99592" y="1628800"/>
            <a:ext cx="8002136" cy="4357464"/>
          </a:xfrm>
        </p:spPr>
        <p:txBody>
          <a:bodyPr>
            <a:normAutofit/>
          </a:bodyPr>
          <a:lstStyle/>
          <a:p>
            <a:pPr marL="0" indent="0">
              <a:buNone/>
            </a:pPr>
            <a:r>
              <a:rPr lang="tr-TR" sz="2400" b="1" dirty="0" smtClean="0">
                <a:solidFill>
                  <a:srgbClr val="FF0000"/>
                </a:solidFill>
                <a:latin typeface="Arial" pitchFamily="34" charset="0"/>
                <a:cs typeface="Arial" pitchFamily="34" charset="0"/>
              </a:rPr>
              <a:t>Toğrağın yapısal özelliği:</a:t>
            </a:r>
          </a:p>
          <a:p>
            <a:pPr lvl="1"/>
            <a:r>
              <a:rPr lang="tr-TR" sz="2000" dirty="0" smtClean="0">
                <a:latin typeface="Arial" pitchFamily="34" charset="0"/>
                <a:cs typeface="Arial" pitchFamily="34" charset="0"/>
              </a:rPr>
              <a:t>Toprakta aranacak özelliklerin başında suyu tutma ve havuz yapımına uygunluğu ve verimliliği gelir.</a:t>
            </a:r>
          </a:p>
          <a:p>
            <a:pPr lvl="1"/>
            <a:r>
              <a:rPr lang="tr-TR" sz="2000" dirty="0" smtClean="0">
                <a:latin typeface="Arial" pitchFamily="34" charset="0"/>
                <a:cs typeface="Arial" pitchFamily="34" charset="0"/>
              </a:rPr>
              <a:t>Genllikle su tutma yeteneklrinin iyi olması ve yüksek bir doğal verimliliğe sahip olmaları nedeniyle killi topraklar havuz yapımına uygundur.</a:t>
            </a:r>
          </a:p>
          <a:p>
            <a:pPr lvl="1"/>
            <a:r>
              <a:rPr lang="tr-TR" sz="2000" dirty="0" smtClean="0">
                <a:latin typeface="Arial" pitchFamily="34" charset="0"/>
                <a:cs typeface="Arial" pitchFamily="34" charset="0"/>
              </a:rPr>
              <a:t>Arazi seçiminde toprağın verimliliği göz önüne alınmalıdır. Havuzların verimliliği havuz toprağının (tabanının) yapısı ile ilgilidir. </a:t>
            </a:r>
            <a:r>
              <a:rPr lang="tr-TR" sz="2000" dirty="0" smtClean="0">
                <a:solidFill>
                  <a:srgbClr val="FF0000"/>
                </a:solidFill>
                <a:latin typeface="Arial" pitchFamily="34" charset="0"/>
                <a:cs typeface="Arial" pitchFamily="34" charset="0"/>
              </a:rPr>
              <a:t>Organik madde açısından zengin olan topraklar uygun havuz topraklarıdır</a:t>
            </a:r>
            <a:r>
              <a:rPr lang="tr-TR" sz="2000" dirty="0" smtClean="0">
                <a:latin typeface="Arial" pitchFamily="34" charset="0"/>
                <a:cs typeface="Arial" pitchFamily="34" charset="0"/>
              </a:rPr>
              <a:t>. Organik madde açısından fakir olan topraklar ise ahır gübresi veya zirai atıklarla gübrelemeyi gerektirir. </a:t>
            </a:r>
          </a:p>
          <a:p>
            <a:pPr lvl="1"/>
            <a:endParaRPr lang="tr-TR" sz="2000"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3309888-A9A8-4577-B48D-E6903738C834}" type="slidenum">
              <a:rPr lang="tr-TR" smtClean="0"/>
              <a:pPr/>
              <a:t>70</a:t>
            </a:fld>
            <a:endParaRPr lang="tr-T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03648" y="1772816"/>
            <a:ext cx="7498080" cy="3277344"/>
          </a:xfrm>
        </p:spPr>
        <p:txBody>
          <a:bodyPr/>
          <a:lstStyle/>
          <a:p>
            <a:pPr marL="365760" lvl="1" indent="-283464">
              <a:spcBef>
                <a:spcPts val="600"/>
              </a:spcBef>
              <a:buSzPct val="80000"/>
              <a:buFont typeface="Wingdings 2"/>
              <a:buChar char=""/>
            </a:pPr>
            <a:r>
              <a:rPr lang="tr-TR" sz="2000" dirty="0" smtClean="0">
                <a:latin typeface="Arial" pitchFamily="34" charset="0"/>
                <a:cs typeface="Arial" pitchFamily="34" charset="0"/>
              </a:rPr>
              <a:t>Sazan havuzlarının kesinlikle toprak olmaları gerekir. Çünkü sazanların beslenmesi açısından havuzlardaki doğal gıdalar çok önemlidir.</a:t>
            </a:r>
          </a:p>
          <a:p>
            <a:pPr marL="365760" lvl="1" indent="-283464">
              <a:spcBef>
                <a:spcPts val="600"/>
              </a:spcBef>
              <a:buSzPct val="80000"/>
              <a:buFont typeface="Wingdings 2"/>
              <a:buChar char=""/>
            </a:pPr>
            <a:r>
              <a:rPr lang="tr-TR" sz="2000" dirty="0" smtClean="0">
                <a:latin typeface="Arial" pitchFamily="34" charset="0"/>
                <a:cs typeface="Arial" pitchFamily="34" charset="0"/>
              </a:rPr>
              <a:t>Eğer havuz yapılacak toprağın alt tabakalrı verimsiz ise, havuz yapımında önce üst verimli tabaka alınır, bir yere yığılır, havuz çukurları tamalandıktan sonra tekrar havuza serilir.</a:t>
            </a:r>
          </a:p>
          <a:p>
            <a:pPr marL="365760" lvl="1" indent="-283464">
              <a:spcBef>
                <a:spcPts val="600"/>
              </a:spcBef>
              <a:buSzPct val="80000"/>
              <a:buFont typeface="Wingdings 2"/>
              <a:buChar char=""/>
            </a:pPr>
            <a:r>
              <a:rPr lang="tr-TR" sz="2000" dirty="0" smtClean="0">
                <a:latin typeface="Arial" pitchFamily="34" charset="0"/>
                <a:cs typeface="Arial" pitchFamily="34" charset="0"/>
              </a:rPr>
              <a:t>Bu durum toprağın geçirgenliği açısından da söz konususur. Üst tabakalar geçirgensiz, alt tabakalar geçirgen ise o takdirde aynı işlem uygulanır.</a:t>
            </a:r>
          </a:p>
          <a:p>
            <a:endParaRPr lang="tr-TR" dirty="0"/>
          </a:p>
        </p:txBody>
      </p:sp>
      <p:sp>
        <p:nvSpPr>
          <p:cNvPr id="4" name="Slide Number Placeholder 3"/>
          <p:cNvSpPr>
            <a:spLocks noGrp="1"/>
          </p:cNvSpPr>
          <p:nvPr>
            <p:ph type="sldNum" sz="quarter" idx="12"/>
          </p:nvPr>
        </p:nvSpPr>
        <p:spPr/>
        <p:txBody>
          <a:bodyPr/>
          <a:lstStyle/>
          <a:p>
            <a:fld id="{B3309888-A9A8-4577-B48D-E6903738C834}" type="slidenum">
              <a:rPr lang="tr-TR" smtClean="0"/>
              <a:pPr/>
              <a:t>71</a:t>
            </a:fld>
            <a:endParaRPr lang="tr-T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03648" y="1484784"/>
            <a:ext cx="7498080" cy="3580450"/>
          </a:xfrm>
        </p:spPr>
        <p:txBody>
          <a:bodyPr>
            <a:normAutofit/>
          </a:bodyPr>
          <a:lstStyle/>
          <a:p>
            <a:pPr lvl="1"/>
            <a:r>
              <a:rPr lang="tr-TR" sz="2000" dirty="0" smtClean="0">
                <a:latin typeface="Arial" pitchFamily="34" charset="0"/>
                <a:cs typeface="Arial" pitchFamily="34" charset="0"/>
              </a:rPr>
              <a:t>Genel olarak sazan havuzları için diğer karasal tarıma uygun olmayan araziler kullanılır.</a:t>
            </a:r>
          </a:p>
          <a:p>
            <a:pPr lvl="1"/>
            <a:r>
              <a:rPr lang="tr-TR" sz="2000" dirty="0" smtClean="0">
                <a:solidFill>
                  <a:srgbClr val="FF0000"/>
                </a:solidFill>
                <a:latin typeface="Arial" pitchFamily="34" charset="0"/>
                <a:cs typeface="Arial" pitchFamily="34" charset="0"/>
              </a:rPr>
              <a:t>Su analizleri yönünden gerekli olan tüm analizler toprak için de söz konusudur</a:t>
            </a:r>
            <a:r>
              <a:rPr lang="tr-TR" sz="2000" dirty="0" smtClean="0">
                <a:latin typeface="Arial" pitchFamily="34" charset="0"/>
                <a:cs typeface="Arial" pitchFamily="34" charset="0"/>
              </a:rPr>
              <a:t>. </a:t>
            </a:r>
          </a:p>
          <a:p>
            <a:pPr lvl="1"/>
            <a:r>
              <a:rPr lang="tr-TR" sz="2000" dirty="0" smtClean="0">
                <a:latin typeface="Arial" pitchFamily="34" charset="0"/>
                <a:cs typeface="Arial" pitchFamily="34" charset="0"/>
              </a:rPr>
              <a:t>Kullanılan suda balıklar için zararlı tuzlar ve bileşikler bulunmayabilir. Fakat bunlar toprakta mevcut ise zamanla eriyerek suya geçer ve balıklara zarar verebilirler.</a:t>
            </a:r>
          </a:p>
          <a:p>
            <a:pPr lvl="1"/>
            <a:r>
              <a:rPr lang="tr-TR" sz="2000" dirty="0" smtClean="0">
                <a:latin typeface="Arial" pitchFamily="34" charset="0"/>
                <a:cs typeface="Arial" pitchFamily="34" charset="0"/>
              </a:rPr>
              <a:t>Bu nedenle toprak analizleri şarttır. Ayrıca bataklık arazilerde organik madde miktarının tespiti oksijen harcaması yönünden mutlaka yapılmalıdır.</a:t>
            </a:r>
            <a:endParaRPr lang="tr-TR" sz="2000"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3309888-A9A8-4577-B48D-E6903738C834}" type="slidenum">
              <a:rPr lang="tr-TR" smtClean="0"/>
              <a:pPr/>
              <a:t>72</a:t>
            </a:fld>
            <a:endParaRPr lang="tr-T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tr-TR" dirty="0" smtClean="0">
                <a:solidFill>
                  <a:schemeClr val="tx2">
                    <a:satMod val="130000"/>
                  </a:schemeClr>
                </a:solidFill>
              </a:rPr>
              <a:t>Konu-2</a:t>
            </a:r>
            <a:endParaRPr lang="tr-TR" sz="1600" dirty="0">
              <a:solidFill>
                <a:schemeClr val="tx2">
                  <a:satMod val="130000"/>
                </a:schemeClr>
              </a:solidFill>
            </a:endParaRPr>
          </a:p>
        </p:txBody>
      </p:sp>
      <p:sp>
        <p:nvSpPr>
          <p:cNvPr id="8195" name="Content Placeholder 2"/>
          <p:cNvSpPr>
            <a:spLocks noGrp="1"/>
          </p:cNvSpPr>
          <p:nvPr>
            <p:ph idx="1"/>
          </p:nvPr>
        </p:nvSpPr>
        <p:spPr/>
        <p:txBody>
          <a:bodyPr/>
          <a:lstStyle/>
          <a:p>
            <a:pPr eaLnBrk="1" hangingPunct="1"/>
            <a:r>
              <a:rPr lang="tr-TR" smtClean="0">
                <a:latin typeface="Arial" pitchFamily="34" charset="0"/>
                <a:cs typeface="Arial" pitchFamily="34" charset="0"/>
              </a:rPr>
              <a:t>Sazan yetiştiriciliğinde işletme şekilleri</a:t>
            </a:r>
          </a:p>
          <a:p>
            <a:pPr eaLnBrk="1" hangingPunct="1"/>
            <a:r>
              <a:rPr lang="tr-TR" smtClean="0">
                <a:latin typeface="Arial" pitchFamily="34" charset="0"/>
                <a:cs typeface="Arial" pitchFamily="34" charset="0"/>
              </a:rPr>
              <a:t>Sazan havuzlarının planlanması</a:t>
            </a:r>
          </a:p>
          <a:p>
            <a:pPr lvl="1" eaLnBrk="1" hangingPunct="1"/>
            <a:r>
              <a:rPr lang="tr-TR" smtClean="0">
                <a:latin typeface="Arial" pitchFamily="34" charset="0"/>
                <a:cs typeface="Arial" pitchFamily="34" charset="0"/>
              </a:rPr>
              <a:t>Yapılış şekillerine göre sazan havuzları</a:t>
            </a:r>
          </a:p>
          <a:p>
            <a:pPr lvl="1" eaLnBrk="1" hangingPunct="1"/>
            <a:r>
              <a:rPr lang="tr-TR" smtClean="0">
                <a:latin typeface="Arial" pitchFamily="34" charset="0"/>
                <a:cs typeface="Arial" pitchFamily="34" charset="0"/>
              </a:rPr>
              <a:t>Kullanılış amacına göre havuzlar</a:t>
            </a:r>
          </a:p>
          <a:p>
            <a:pPr eaLnBrk="1" hangingPunct="1"/>
            <a:r>
              <a:rPr lang="tr-TR" smtClean="0">
                <a:latin typeface="Arial" pitchFamily="34" charset="0"/>
                <a:cs typeface="Arial" pitchFamily="34" charset="0"/>
              </a:rPr>
              <a:t>Sazan havuzlarının yapısal özellikleri</a:t>
            </a:r>
          </a:p>
        </p:txBody>
      </p:sp>
      <p:sp>
        <p:nvSpPr>
          <p:cNvPr id="4" name="Slide Number Placeholder 3"/>
          <p:cNvSpPr>
            <a:spLocks noGrp="1"/>
          </p:cNvSpPr>
          <p:nvPr>
            <p:ph type="sldNum" sz="quarter" idx="12"/>
          </p:nvPr>
        </p:nvSpPr>
        <p:spPr/>
        <p:txBody>
          <a:bodyPr/>
          <a:lstStyle/>
          <a:p>
            <a:pPr>
              <a:defRPr/>
            </a:pPr>
            <a:fld id="{C830E054-C6C3-4357-BAA6-A41D342B9185}" type="slidenum">
              <a:rPr lang="tr-TR"/>
              <a:pPr>
                <a:defRPr/>
              </a:pPr>
              <a:t>73</a:t>
            </a:fld>
            <a:endParaRPr lang="tr-T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Slayt Numarası Yer Tutucusu"/>
          <p:cNvSpPr>
            <a:spLocks noGrp="1"/>
          </p:cNvSpPr>
          <p:nvPr>
            <p:ph type="sldNum" sz="quarter" idx="12"/>
          </p:nvPr>
        </p:nvSpPr>
        <p:spPr/>
        <p:txBody>
          <a:bodyPr/>
          <a:lstStyle/>
          <a:p>
            <a:fld id="{B3309888-A9A8-4577-B48D-E6903738C834}" type="slidenum">
              <a:rPr lang="tr-TR" smtClean="0"/>
              <a:pPr/>
              <a:t>74</a:t>
            </a:fld>
            <a:endParaRPr lang="tr-TR"/>
          </a:p>
        </p:txBody>
      </p:sp>
      <p:graphicFrame>
        <p:nvGraphicFramePr>
          <p:cNvPr id="5" name="4 Diyagram"/>
          <p:cNvGraphicFramePr/>
          <p:nvPr/>
        </p:nvGraphicFramePr>
        <p:xfrm>
          <a:off x="1115616" y="836712"/>
          <a:ext cx="7848872" cy="5472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tr-TR" dirty="0" smtClean="0">
                <a:solidFill>
                  <a:schemeClr val="tx2">
                    <a:satMod val="130000"/>
                  </a:schemeClr>
                </a:solidFill>
              </a:rPr>
              <a:t>1.1. Yavru üreten işletmeler</a:t>
            </a:r>
            <a:endParaRPr lang="tr-TR" dirty="0">
              <a:solidFill>
                <a:schemeClr val="tx2">
                  <a:satMod val="130000"/>
                </a:schemeClr>
              </a:solidFill>
            </a:endParaRPr>
          </a:p>
        </p:txBody>
      </p:sp>
      <p:sp>
        <p:nvSpPr>
          <p:cNvPr id="11267" name="Content Placeholder 2"/>
          <p:cNvSpPr>
            <a:spLocks noGrp="1"/>
          </p:cNvSpPr>
          <p:nvPr>
            <p:ph idx="1"/>
          </p:nvPr>
        </p:nvSpPr>
        <p:spPr>
          <a:xfrm>
            <a:off x="1428750" y="2071688"/>
            <a:ext cx="7497763" cy="3571875"/>
          </a:xfrm>
        </p:spPr>
        <p:txBody>
          <a:bodyPr/>
          <a:lstStyle/>
          <a:p>
            <a:pPr eaLnBrk="1" hangingPunct="1"/>
            <a:r>
              <a:rPr lang="tr-TR" sz="2400" smtClean="0">
                <a:latin typeface="Arial" pitchFamily="34" charset="0"/>
                <a:cs typeface="Arial" pitchFamily="34" charset="0"/>
              </a:rPr>
              <a:t>Bu işletmelerde genellikle yapay yöntemlerle yavru üretimi yapılmaktadır. </a:t>
            </a:r>
          </a:p>
          <a:p>
            <a:pPr eaLnBrk="1" hangingPunct="1"/>
            <a:r>
              <a:rPr lang="tr-TR" sz="2400" smtClean="0">
                <a:latin typeface="Arial" pitchFamily="34" charset="0"/>
                <a:cs typeface="Arial" pitchFamily="34" charset="0"/>
              </a:rPr>
              <a:t>Sıcak su sistemi bulunan işletmelerde; kontrollu su sıcaklığında ve hipofiz enjeksiyonu ile istenilen zaman yavru elde edilmekte ve yetiştiricilere en uygun zamanda yavru temin edilebilmektedir.</a:t>
            </a:r>
          </a:p>
          <a:p>
            <a:pPr eaLnBrk="1" hangingPunct="1"/>
            <a:r>
              <a:rPr lang="tr-TR" sz="2400" smtClean="0">
                <a:latin typeface="Arial" pitchFamily="34" charset="0"/>
                <a:cs typeface="Arial" pitchFamily="34" charset="0"/>
              </a:rPr>
              <a:t>Genellikle bir çok ülkede bu görev tam işletmeler tarafından yerine getirilmektedir.</a:t>
            </a:r>
          </a:p>
          <a:p>
            <a:pPr eaLnBrk="1" hangingPunct="1">
              <a:buFont typeface="Wingdings 2" pitchFamily="18" charset="2"/>
              <a:buNone/>
            </a:pPr>
            <a:endParaRPr lang="tr-TR" sz="240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pPr>
              <a:defRPr/>
            </a:pPr>
            <a:fld id="{682C5009-BE13-4974-BEF1-FBC04207D4C2}" type="slidenum">
              <a:rPr lang="tr-TR"/>
              <a:pPr>
                <a:defRPr/>
              </a:pPr>
              <a:t>75</a:t>
            </a:fld>
            <a:endParaRPr lang="tr-T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tr-TR" sz="3600" dirty="0" smtClean="0">
                <a:solidFill>
                  <a:schemeClr val="tx2">
                    <a:satMod val="130000"/>
                  </a:schemeClr>
                </a:solidFill>
                <a:latin typeface="Arial" pitchFamily="34" charset="0"/>
                <a:cs typeface="Arial" pitchFamily="34" charset="0"/>
              </a:rPr>
              <a:t>1.2. Besi balığı yetiştiren işletmeler</a:t>
            </a:r>
            <a:endParaRPr lang="tr-TR" sz="3600" dirty="0">
              <a:solidFill>
                <a:schemeClr val="tx2">
                  <a:satMod val="130000"/>
                </a:schemeClr>
              </a:solidFill>
              <a:latin typeface="Arial" pitchFamily="34" charset="0"/>
              <a:cs typeface="Arial" pitchFamily="34" charset="0"/>
            </a:endParaRPr>
          </a:p>
        </p:txBody>
      </p:sp>
      <p:sp>
        <p:nvSpPr>
          <p:cNvPr id="12291" name="Content Placeholder 2"/>
          <p:cNvSpPr>
            <a:spLocks noGrp="1"/>
          </p:cNvSpPr>
          <p:nvPr>
            <p:ph idx="1"/>
          </p:nvPr>
        </p:nvSpPr>
        <p:spPr>
          <a:xfrm>
            <a:off x="1214438" y="1714500"/>
            <a:ext cx="7497762" cy="4857750"/>
          </a:xfrm>
        </p:spPr>
        <p:txBody>
          <a:bodyPr/>
          <a:lstStyle/>
          <a:p>
            <a:pPr eaLnBrk="1" hangingPunct="1"/>
            <a:r>
              <a:rPr lang="tr-TR" sz="2400" smtClean="0">
                <a:latin typeface="Arial" pitchFamily="34" charset="0"/>
                <a:cs typeface="Arial" pitchFamily="34" charset="0"/>
              </a:rPr>
              <a:t>Bu işletmeler; </a:t>
            </a:r>
          </a:p>
          <a:p>
            <a:pPr lvl="1" eaLnBrk="1" hangingPunct="1"/>
            <a:r>
              <a:rPr lang="tr-TR" sz="2000" smtClean="0">
                <a:latin typeface="Arial" pitchFamily="34" charset="0"/>
                <a:cs typeface="Arial" pitchFamily="34" charset="0"/>
              </a:rPr>
              <a:t>ya yavru üreten işletmelerden </a:t>
            </a:r>
          </a:p>
          <a:p>
            <a:pPr lvl="1" eaLnBrk="1" hangingPunct="1"/>
            <a:r>
              <a:rPr lang="tr-TR" sz="2000" smtClean="0">
                <a:latin typeface="Arial" pitchFamily="34" charset="0"/>
                <a:cs typeface="Arial" pitchFamily="34" charset="0"/>
              </a:rPr>
              <a:t>ya da tam işletmelerden yavru alarak 1-2 yıllık bakım ve besleme ile büyütmekte ve bunları besi işletmelerine satmaktadırlar.</a:t>
            </a:r>
          </a:p>
          <a:p>
            <a:pPr lvl="1" eaLnBrk="1" hangingPunct="1"/>
            <a:r>
              <a:rPr lang="tr-TR" sz="2000" smtClean="0">
                <a:latin typeface="Arial" pitchFamily="34" charset="0"/>
                <a:cs typeface="Arial" pitchFamily="34" charset="0"/>
              </a:rPr>
              <a:t>Bu işletmeler için de teknik bilgiye oldukça fazla ihtiyaç duyulur.</a:t>
            </a:r>
          </a:p>
          <a:p>
            <a:pPr lvl="1" eaLnBrk="1" hangingPunct="1"/>
            <a:r>
              <a:rPr lang="tr-TR" sz="2000" smtClean="0">
                <a:latin typeface="Arial" pitchFamily="34" charset="0"/>
                <a:cs typeface="Arial" pitchFamily="34" charset="0"/>
              </a:rPr>
              <a:t>Ancak bu ihtiyaç yavru üreten işletmeler veya tam işletmeler kadar yüksek oranda değildir.</a:t>
            </a:r>
          </a:p>
          <a:p>
            <a:pPr lvl="1" eaLnBrk="1" hangingPunct="1"/>
            <a:endParaRPr lang="tr-TR" sz="1600" smtClean="0">
              <a:latin typeface="Arial" pitchFamily="34" charset="0"/>
              <a:cs typeface="Arial" pitchFamily="34" charset="0"/>
            </a:endParaRPr>
          </a:p>
          <a:p>
            <a:pPr eaLnBrk="1" hangingPunct="1"/>
            <a:endParaRPr lang="tr-TR" sz="240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pPr>
              <a:defRPr/>
            </a:pPr>
            <a:fld id="{9F68A67A-FAEC-49C3-B736-DE04C075C630}" type="slidenum">
              <a:rPr lang="tr-TR"/>
              <a:pPr>
                <a:defRPr/>
              </a:pPr>
              <a:t>76</a:t>
            </a:fld>
            <a:endParaRPr lang="tr-T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ontent Placeholder 2"/>
          <p:cNvSpPr>
            <a:spLocks noGrp="1"/>
          </p:cNvSpPr>
          <p:nvPr>
            <p:ph idx="1"/>
          </p:nvPr>
        </p:nvSpPr>
        <p:spPr/>
        <p:txBody>
          <a:bodyPr/>
          <a:lstStyle/>
          <a:p>
            <a:pPr eaLnBrk="1" hangingPunct="1"/>
            <a:r>
              <a:rPr lang="tr-TR" sz="3000" smtClean="0">
                <a:latin typeface="Arial" pitchFamily="34" charset="0"/>
                <a:cs typeface="Arial" pitchFamily="34" charset="0"/>
              </a:rPr>
              <a:t>Bu işletmelerde, </a:t>
            </a:r>
          </a:p>
          <a:p>
            <a:pPr lvl="2" eaLnBrk="1" hangingPunct="1"/>
            <a:r>
              <a:rPr lang="tr-TR" smtClean="0">
                <a:latin typeface="Arial" pitchFamily="34" charset="0"/>
                <a:cs typeface="Arial" pitchFamily="34" charset="0"/>
              </a:rPr>
              <a:t>Yavru üretimi, </a:t>
            </a:r>
          </a:p>
          <a:p>
            <a:pPr lvl="2" eaLnBrk="1" hangingPunct="1"/>
            <a:r>
              <a:rPr lang="tr-TR" smtClean="0">
                <a:latin typeface="Arial" pitchFamily="34" charset="0"/>
                <a:cs typeface="Arial" pitchFamily="34" charset="0"/>
              </a:rPr>
              <a:t>Bakım,</a:t>
            </a:r>
          </a:p>
          <a:p>
            <a:pPr lvl="2" eaLnBrk="1" hangingPunct="1"/>
            <a:r>
              <a:rPr lang="tr-TR" smtClean="0">
                <a:latin typeface="Arial" pitchFamily="34" charset="0"/>
                <a:cs typeface="Arial" pitchFamily="34" charset="0"/>
              </a:rPr>
              <a:t>Damızlık seçimi,</a:t>
            </a:r>
          </a:p>
          <a:p>
            <a:pPr lvl="2" eaLnBrk="1" hangingPunct="1"/>
            <a:r>
              <a:rPr lang="tr-TR" smtClean="0">
                <a:latin typeface="Arial" pitchFamily="34" charset="0"/>
                <a:cs typeface="Arial" pitchFamily="34" charset="0"/>
              </a:rPr>
              <a:t>Beslenme ile ilgili bilgi ve beceriye sahip teknik elemana ihtiyaç vardır</a:t>
            </a:r>
            <a:r>
              <a:rPr lang="tr-TR" sz="1600" smtClean="0">
                <a:latin typeface="Arial" pitchFamily="34" charset="0"/>
                <a:cs typeface="Arial" pitchFamily="34" charset="0"/>
              </a:rPr>
              <a:t>.</a:t>
            </a:r>
            <a:endParaRPr lang="tr-TR" smtClean="0"/>
          </a:p>
        </p:txBody>
      </p:sp>
      <p:sp>
        <p:nvSpPr>
          <p:cNvPr id="4" name="Slide Number Placeholder 3"/>
          <p:cNvSpPr>
            <a:spLocks noGrp="1"/>
          </p:cNvSpPr>
          <p:nvPr>
            <p:ph type="sldNum" sz="quarter" idx="12"/>
          </p:nvPr>
        </p:nvSpPr>
        <p:spPr/>
        <p:txBody>
          <a:bodyPr/>
          <a:lstStyle/>
          <a:p>
            <a:pPr>
              <a:defRPr/>
            </a:pPr>
            <a:fld id="{41659A69-FF14-45AF-ADCF-0612F09D7183}" type="slidenum">
              <a:rPr lang="tr-TR"/>
              <a:pPr>
                <a:defRPr/>
              </a:pPr>
              <a:t>77</a:t>
            </a:fld>
            <a:endParaRPr lang="tr-T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tr-TR" sz="3600" dirty="0" smtClean="0">
                <a:solidFill>
                  <a:schemeClr val="tx2">
                    <a:satMod val="130000"/>
                  </a:schemeClr>
                </a:solidFill>
                <a:latin typeface="Arial" pitchFamily="34" charset="0"/>
                <a:cs typeface="Arial" pitchFamily="34" charset="0"/>
              </a:rPr>
              <a:t>1.3. Besi işletmeleri</a:t>
            </a:r>
            <a:endParaRPr lang="tr-TR" sz="3600" dirty="0">
              <a:solidFill>
                <a:schemeClr val="tx2">
                  <a:satMod val="130000"/>
                </a:schemeClr>
              </a:solidFill>
              <a:latin typeface="Arial" pitchFamily="34" charset="0"/>
              <a:cs typeface="Arial" pitchFamily="34" charset="0"/>
            </a:endParaRPr>
          </a:p>
        </p:txBody>
      </p:sp>
      <p:sp>
        <p:nvSpPr>
          <p:cNvPr id="14339" name="Content Placeholder 2"/>
          <p:cNvSpPr>
            <a:spLocks noGrp="1"/>
          </p:cNvSpPr>
          <p:nvPr>
            <p:ph idx="1"/>
          </p:nvPr>
        </p:nvSpPr>
        <p:spPr/>
        <p:txBody>
          <a:bodyPr/>
          <a:lstStyle/>
          <a:p>
            <a:pPr eaLnBrk="1" hangingPunct="1"/>
            <a:r>
              <a:rPr lang="tr-TR" sz="2400" smtClean="0">
                <a:latin typeface="Arial" pitchFamily="34" charset="0"/>
                <a:cs typeface="Arial" pitchFamily="34" charset="0"/>
              </a:rPr>
              <a:t>Besi işletmelerinde ilkbaharda sadece iki yaşlı sazanlar satın alınarak sonbahara kadar beslenirler ve satılırlar.</a:t>
            </a:r>
          </a:p>
          <a:p>
            <a:pPr eaLnBrk="1" hangingPunct="1"/>
            <a:r>
              <a:rPr lang="tr-TR" sz="2400" smtClean="0">
                <a:latin typeface="Arial" pitchFamily="34" charset="0"/>
                <a:cs typeface="Arial" pitchFamily="34" charset="0"/>
              </a:rPr>
              <a:t>Bu işletmede sadece besi havuzu bulunur.</a:t>
            </a:r>
          </a:p>
          <a:p>
            <a:pPr eaLnBrk="1" hangingPunct="1"/>
            <a:r>
              <a:rPr lang="tr-TR" sz="2400" smtClean="0">
                <a:latin typeface="Arial" pitchFamily="34" charset="0"/>
                <a:cs typeface="Arial" pitchFamily="34" charset="0"/>
              </a:rPr>
              <a:t>Bu işletmenin avantajlı yönleri; </a:t>
            </a:r>
          </a:p>
          <a:p>
            <a:pPr lvl="1" eaLnBrk="1" hangingPunct="1"/>
            <a:r>
              <a:rPr lang="tr-TR" sz="2000" smtClean="0">
                <a:latin typeface="Arial" pitchFamily="34" charset="0"/>
                <a:cs typeface="Arial" pitchFamily="34" charset="0"/>
              </a:rPr>
              <a:t>Sermayenin yalnızca yarım yıl için bağlanması, </a:t>
            </a:r>
          </a:p>
          <a:p>
            <a:pPr lvl="1" eaLnBrk="1" hangingPunct="1"/>
            <a:r>
              <a:rPr lang="tr-TR" sz="2000" smtClean="0">
                <a:latin typeface="Arial" pitchFamily="34" charset="0"/>
                <a:cs typeface="Arial" pitchFamily="34" charset="0"/>
              </a:rPr>
              <a:t>Havuzların derin olması nedeniyle otlanmaya az maruz kalması ve ot mücadelesini gerektirmemesi,</a:t>
            </a:r>
          </a:p>
          <a:p>
            <a:pPr lvl="1" eaLnBrk="1" hangingPunct="1"/>
            <a:r>
              <a:rPr lang="tr-TR" sz="2000" smtClean="0">
                <a:latin typeface="Arial" pitchFamily="34" charset="0"/>
                <a:cs typeface="Arial" pitchFamily="34" charset="0"/>
              </a:rPr>
              <a:t>Satın alınan bu büyüklükteki balıkların genellikle parazit ve hastalıklara karşı oldukça dayanıklı olması,</a:t>
            </a:r>
          </a:p>
          <a:p>
            <a:pPr lvl="1" eaLnBrk="1" hangingPunct="1"/>
            <a:r>
              <a:rPr lang="tr-TR" sz="2000" smtClean="0">
                <a:latin typeface="Arial" pitchFamily="34" charset="0"/>
                <a:cs typeface="Arial" pitchFamily="34" charset="0"/>
              </a:rPr>
              <a:t>Özel bilgiye asgari düzeyde ihtiyaç duymasıdır.</a:t>
            </a:r>
          </a:p>
          <a:p>
            <a:pPr eaLnBrk="1" hangingPunct="1"/>
            <a:endParaRPr lang="tr-TR" sz="240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pPr>
              <a:defRPr/>
            </a:pPr>
            <a:fld id="{EF4E92AA-615A-4108-BF3C-AF8AFFD56AC1}" type="slidenum">
              <a:rPr lang="tr-TR"/>
              <a:pPr>
                <a:defRPr/>
              </a:pPr>
              <a:t>78</a:t>
            </a:fld>
            <a:endParaRPr lang="tr-T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2"/>
          <p:cNvSpPr>
            <a:spLocks noGrp="1"/>
          </p:cNvSpPr>
          <p:nvPr>
            <p:ph idx="1"/>
          </p:nvPr>
        </p:nvSpPr>
        <p:spPr/>
        <p:txBody>
          <a:bodyPr/>
          <a:lstStyle/>
          <a:p>
            <a:pPr eaLnBrk="1" hangingPunct="1"/>
            <a:r>
              <a:rPr lang="tr-TR" smtClean="0"/>
              <a:t>Sakıncalı yönleri;</a:t>
            </a:r>
          </a:p>
          <a:p>
            <a:pPr lvl="1" eaLnBrk="1" hangingPunct="1"/>
            <a:r>
              <a:rPr lang="tr-TR" smtClean="0"/>
              <a:t>Sonbaharda piyasaya fazla balık sürüleceği için balık fiyatlarının düşmesidir.</a:t>
            </a:r>
          </a:p>
          <a:p>
            <a:pPr eaLnBrk="1" hangingPunct="1"/>
            <a:r>
              <a:rPr lang="tr-TR" smtClean="0"/>
              <a:t>Ancak besi işletmeleri bir yıllık olduğu gibi iki yıllık da faaliyet gösterebilir:</a:t>
            </a:r>
          </a:p>
          <a:p>
            <a:pPr lvl="1" eaLnBrk="1" hangingPunct="1"/>
            <a:r>
              <a:rPr lang="tr-TR" smtClean="0"/>
              <a:t>Bir yaşındaki sazanları satın alarak iki yıllık beslemeden sonra, yemeklik balık büyüklüğüne ulaştırarak satabilirler.</a:t>
            </a:r>
          </a:p>
          <a:p>
            <a:pPr lvl="1" eaLnBrk="1" hangingPunct="1"/>
            <a:endParaRPr lang="tr-TR" smtClean="0"/>
          </a:p>
        </p:txBody>
      </p:sp>
      <p:sp>
        <p:nvSpPr>
          <p:cNvPr id="4" name="Slide Number Placeholder 3"/>
          <p:cNvSpPr>
            <a:spLocks noGrp="1"/>
          </p:cNvSpPr>
          <p:nvPr>
            <p:ph type="sldNum" sz="quarter" idx="12"/>
          </p:nvPr>
        </p:nvSpPr>
        <p:spPr/>
        <p:txBody>
          <a:bodyPr/>
          <a:lstStyle/>
          <a:p>
            <a:pPr>
              <a:defRPr/>
            </a:pPr>
            <a:fld id="{C0875B79-EBF8-4BD3-A476-B3742C189330}" type="slidenum">
              <a:rPr lang="tr-TR"/>
              <a:pPr>
                <a:defRPr/>
              </a:pPr>
              <a:t>79</a:t>
            </a:fld>
            <a:endParaRPr lang="tr-T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tr-TR" sz="2400" dirty="0" smtClean="0">
                <a:latin typeface="Arial" pitchFamily="34" charset="0"/>
                <a:cs typeface="Arial" pitchFamily="34" charset="0"/>
              </a:rPr>
              <a:t>Bu familyadaki balıkların ortak özellikleri;</a:t>
            </a:r>
          </a:p>
          <a:p>
            <a:pPr lvl="1"/>
            <a:r>
              <a:rPr lang="tr-TR" sz="2000" dirty="0" smtClean="0">
                <a:latin typeface="Arial" pitchFamily="34" charset="0"/>
                <a:cs typeface="Arial" pitchFamily="34" charset="0"/>
              </a:rPr>
              <a:t>Çenelerinde  dişlerinin bulunmaması, </a:t>
            </a:r>
          </a:p>
          <a:p>
            <a:pPr lvl="1"/>
            <a:r>
              <a:rPr lang="tr-TR" sz="2000" dirty="0" smtClean="0">
                <a:latin typeface="Arial" pitchFamily="34" charset="0"/>
                <a:cs typeface="Arial" pitchFamily="34" charset="0"/>
              </a:rPr>
              <a:t>kursak kemiklerinin üstünde dişe benzer uzantılar (</a:t>
            </a:r>
            <a:r>
              <a:rPr lang="tr-TR" sz="2000" dirty="0" smtClean="0">
                <a:solidFill>
                  <a:srgbClr val="FF0000"/>
                </a:solidFill>
                <a:latin typeface="Arial" pitchFamily="34" charset="0"/>
                <a:cs typeface="Arial" pitchFamily="34" charset="0"/>
              </a:rPr>
              <a:t>farinks dişleri</a:t>
            </a:r>
            <a:r>
              <a:rPr lang="tr-TR" sz="2000" dirty="0" smtClean="0">
                <a:latin typeface="Arial" pitchFamily="34" charset="0"/>
                <a:cs typeface="Arial" pitchFamily="34" charset="0"/>
              </a:rPr>
              <a:t>) bulunmasıdır.</a:t>
            </a:r>
          </a:p>
          <a:p>
            <a:r>
              <a:rPr lang="tr-TR" sz="2400" dirty="0" smtClean="0">
                <a:latin typeface="Arial" pitchFamily="34" charset="0"/>
                <a:cs typeface="Arial" pitchFamily="34" charset="0"/>
              </a:rPr>
              <a:t>Farinks dişleri, birbirlerine çok benzeyen sazangiller türlerini birbirlerinden ayırt etmek için kullanılır. </a:t>
            </a:r>
          </a:p>
          <a:p>
            <a:r>
              <a:rPr lang="tr-TR" sz="2400" dirty="0" smtClean="0">
                <a:latin typeface="Arial" pitchFamily="34" charset="0"/>
                <a:cs typeface="Arial" pitchFamily="34" charset="0"/>
              </a:rPr>
              <a:t>Tam gelişmiş bir </a:t>
            </a:r>
            <a:r>
              <a:rPr lang="tr-TR" sz="2400" dirty="0" smtClean="0">
                <a:solidFill>
                  <a:srgbClr val="FF0000"/>
                </a:solidFill>
                <a:latin typeface="Arial" pitchFamily="34" charset="0"/>
                <a:cs typeface="Arial" pitchFamily="34" charset="0"/>
              </a:rPr>
              <a:t>mideleri</a:t>
            </a:r>
            <a:r>
              <a:rPr lang="tr-TR" sz="2400" dirty="0" smtClean="0">
                <a:latin typeface="Arial" pitchFamily="34" charset="0"/>
                <a:cs typeface="Arial" pitchFamily="34" charset="0"/>
              </a:rPr>
              <a:t> </a:t>
            </a:r>
            <a:r>
              <a:rPr lang="tr-TR" sz="2400" dirty="0" smtClean="0">
                <a:solidFill>
                  <a:srgbClr val="FF0000"/>
                </a:solidFill>
                <a:latin typeface="Arial" pitchFamily="34" charset="0"/>
                <a:cs typeface="Arial" pitchFamily="34" charset="0"/>
              </a:rPr>
              <a:t>yoktur</a:t>
            </a:r>
            <a:r>
              <a:rPr lang="tr-TR" sz="2400" dirty="0" smtClean="0">
                <a:latin typeface="Arial" pitchFamily="34" charset="0"/>
                <a:cs typeface="Arial" pitchFamily="34" charset="0"/>
              </a:rPr>
              <a:t>, sadece bazen incelen ve kalınlaşan bir bağırsakları vardır.</a:t>
            </a:r>
          </a:p>
          <a:p>
            <a:pPr>
              <a:buNone/>
            </a:pPr>
            <a:endParaRPr lang="tr-TR" sz="2400" dirty="0"/>
          </a:p>
        </p:txBody>
      </p:sp>
      <p:sp>
        <p:nvSpPr>
          <p:cNvPr id="4" name="Slide Number Placeholder 3"/>
          <p:cNvSpPr>
            <a:spLocks noGrp="1"/>
          </p:cNvSpPr>
          <p:nvPr>
            <p:ph type="sldNum" sz="quarter" idx="12"/>
          </p:nvPr>
        </p:nvSpPr>
        <p:spPr/>
        <p:txBody>
          <a:bodyPr/>
          <a:lstStyle/>
          <a:p>
            <a:fld id="{B3309888-A9A8-4577-B48D-E6903738C834}" type="slidenum">
              <a:rPr lang="tr-TR" smtClean="0"/>
              <a:pPr/>
              <a:t>8</a:t>
            </a:fld>
            <a:endParaRPr lang="tr-T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tr-TR" sz="4000" dirty="0" smtClean="0">
                <a:solidFill>
                  <a:schemeClr val="tx2">
                    <a:satMod val="130000"/>
                  </a:schemeClr>
                </a:solidFill>
                <a:latin typeface="Arial" pitchFamily="34" charset="0"/>
                <a:cs typeface="Arial" pitchFamily="34" charset="0"/>
              </a:rPr>
              <a:t>2. Tam işletmeler</a:t>
            </a:r>
            <a:endParaRPr lang="tr-TR" sz="4000" dirty="0">
              <a:solidFill>
                <a:schemeClr val="tx2">
                  <a:satMod val="130000"/>
                </a:schemeClr>
              </a:solidFill>
              <a:latin typeface="Arial" pitchFamily="34" charset="0"/>
              <a:cs typeface="Arial" pitchFamily="34" charset="0"/>
            </a:endParaRPr>
          </a:p>
        </p:txBody>
      </p:sp>
      <p:sp>
        <p:nvSpPr>
          <p:cNvPr id="3" name="Content Placeholder 2"/>
          <p:cNvSpPr>
            <a:spLocks noGrp="1"/>
          </p:cNvSpPr>
          <p:nvPr>
            <p:ph idx="1"/>
          </p:nvPr>
        </p:nvSpPr>
        <p:spPr>
          <a:xfrm>
            <a:off x="1285875" y="1447800"/>
            <a:ext cx="7648575" cy="4800600"/>
          </a:xfrm>
        </p:spPr>
        <p:txBody>
          <a:bodyPr>
            <a:normAutofit fontScale="92500" lnSpcReduction="20000"/>
          </a:bodyPr>
          <a:lstStyle/>
          <a:p>
            <a:pPr marL="365760" indent="-283464" eaLnBrk="1" fontAlgn="auto" hangingPunct="1">
              <a:spcAft>
                <a:spcPts val="0"/>
              </a:spcAft>
              <a:buFont typeface="Wingdings 2"/>
              <a:buChar char=""/>
              <a:defRPr/>
            </a:pPr>
            <a:r>
              <a:rPr lang="tr-TR" sz="2400" b="1" dirty="0" smtClean="0">
                <a:solidFill>
                  <a:srgbClr val="FF0000"/>
                </a:solidFill>
                <a:latin typeface="Arial" pitchFamily="34" charset="0"/>
                <a:cs typeface="Arial" pitchFamily="34" charset="0"/>
              </a:rPr>
              <a:t>Tam işletmede işletme süresi 3 yıldır</a:t>
            </a:r>
            <a:r>
              <a:rPr lang="tr-TR" sz="2400" dirty="0" smtClean="0">
                <a:latin typeface="Arial" pitchFamily="34" charset="0"/>
                <a:cs typeface="Arial" pitchFamily="34" charset="0"/>
              </a:rPr>
              <a:t>. Bu işletmede bütün havuz çeşitlerinin olması zorunludur. Bunlar;</a:t>
            </a:r>
          </a:p>
          <a:p>
            <a:pPr marL="640080" lvl="1" indent="-237744" eaLnBrk="1" fontAlgn="auto" hangingPunct="1">
              <a:spcAft>
                <a:spcPts val="0"/>
              </a:spcAft>
              <a:buFont typeface="Verdana"/>
              <a:buChar char="◦"/>
              <a:defRPr/>
            </a:pPr>
            <a:r>
              <a:rPr lang="tr-TR" sz="2000" dirty="0" smtClean="0">
                <a:latin typeface="Arial" pitchFamily="34" charset="0"/>
                <a:cs typeface="Arial" pitchFamily="34" charset="0"/>
              </a:rPr>
              <a:t>Üreme (yumurtlatma havuzlarımız),</a:t>
            </a:r>
          </a:p>
          <a:p>
            <a:pPr marL="640080" lvl="1" indent="-237744" eaLnBrk="1" fontAlgn="auto" hangingPunct="1">
              <a:spcAft>
                <a:spcPts val="0"/>
              </a:spcAft>
              <a:buFont typeface="Verdana"/>
              <a:buChar char="◦"/>
              <a:defRPr/>
            </a:pPr>
            <a:r>
              <a:rPr lang="tr-TR" sz="2000" dirty="0" smtClean="0">
                <a:latin typeface="Arial" pitchFamily="34" charset="0"/>
                <a:cs typeface="Arial" pitchFamily="34" charset="0"/>
              </a:rPr>
              <a:t>Ön yavru büyütme,</a:t>
            </a:r>
          </a:p>
          <a:p>
            <a:pPr marL="640080" lvl="1" indent="-237744" eaLnBrk="1" fontAlgn="auto" hangingPunct="1">
              <a:spcAft>
                <a:spcPts val="0"/>
              </a:spcAft>
              <a:buFont typeface="Verdana"/>
              <a:buChar char="◦"/>
              <a:defRPr/>
            </a:pPr>
            <a:r>
              <a:rPr lang="tr-TR" sz="2000" dirty="0" smtClean="0">
                <a:latin typeface="Arial" pitchFamily="34" charset="0"/>
                <a:cs typeface="Arial" pitchFamily="34" charset="0"/>
              </a:rPr>
              <a:t>Yavru büyütme,</a:t>
            </a:r>
          </a:p>
          <a:p>
            <a:pPr marL="640080" lvl="1" indent="-237744" eaLnBrk="1" fontAlgn="auto" hangingPunct="1">
              <a:spcAft>
                <a:spcPts val="0"/>
              </a:spcAft>
              <a:buFont typeface="Verdana"/>
              <a:buChar char="◦"/>
              <a:defRPr/>
            </a:pPr>
            <a:r>
              <a:rPr lang="tr-TR" sz="2000" dirty="0" smtClean="0">
                <a:latin typeface="Arial" pitchFamily="34" charset="0"/>
                <a:cs typeface="Arial" pitchFamily="34" charset="0"/>
              </a:rPr>
              <a:t>Büyütme,</a:t>
            </a:r>
          </a:p>
          <a:p>
            <a:pPr marL="640080" lvl="1" indent="-237744" eaLnBrk="1" fontAlgn="auto" hangingPunct="1">
              <a:spcAft>
                <a:spcPts val="0"/>
              </a:spcAft>
              <a:buFont typeface="Verdana"/>
              <a:buChar char="◦"/>
              <a:defRPr/>
            </a:pPr>
            <a:r>
              <a:rPr lang="tr-TR" sz="2000" dirty="0" smtClean="0">
                <a:latin typeface="Arial" pitchFamily="34" charset="0"/>
                <a:cs typeface="Arial" pitchFamily="34" charset="0"/>
              </a:rPr>
              <a:t>Bakım ve besleme,</a:t>
            </a:r>
          </a:p>
          <a:p>
            <a:pPr marL="640080" lvl="1" indent="-237744" eaLnBrk="1" fontAlgn="auto" hangingPunct="1">
              <a:spcAft>
                <a:spcPts val="0"/>
              </a:spcAft>
              <a:buFont typeface="Verdana"/>
              <a:buChar char="◦"/>
              <a:defRPr/>
            </a:pPr>
            <a:r>
              <a:rPr lang="tr-TR" sz="2000" dirty="0" smtClean="0">
                <a:latin typeface="Arial" pitchFamily="34" charset="0"/>
                <a:cs typeface="Arial" pitchFamily="34" charset="0"/>
              </a:rPr>
              <a:t>Kışlatma,</a:t>
            </a:r>
          </a:p>
          <a:p>
            <a:pPr marL="640080" lvl="1" indent="-237744" eaLnBrk="1" fontAlgn="auto" hangingPunct="1">
              <a:spcAft>
                <a:spcPts val="0"/>
              </a:spcAft>
              <a:buFont typeface="Verdana"/>
              <a:buChar char="◦"/>
              <a:defRPr/>
            </a:pPr>
            <a:r>
              <a:rPr lang="tr-TR" sz="2000" dirty="0" smtClean="0">
                <a:latin typeface="Arial" pitchFamily="34" charset="0"/>
                <a:cs typeface="Arial" pitchFamily="34" charset="0"/>
              </a:rPr>
              <a:t>Stok ve pazarlama,</a:t>
            </a:r>
          </a:p>
          <a:p>
            <a:pPr marL="640080" lvl="1" indent="-237744" eaLnBrk="1" fontAlgn="auto" hangingPunct="1">
              <a:spcAft>
                <a:spcPts val="0"/>
              </a:spcAft>
              <a:buFont typeface="Verdana"/>
              <a:buChar char="◦"/>
              <a:defRPr/>
            </a:pPr>
            <a:r>
              <a:rPr lang="tr-TR" sz="2000" dirty="0" smtClean="0">
                <a:latin typeface="Arial" pitchFamily="34" charset="0"/>
                <a:cs typeface="Arial" pitchFamily="34" charset="0"/>
              </a:rPr>
              <a:t>Damızlık balık havuzlarıdır.</a:t>
            </a:r>
          </a:p>
          <a:p>
            <a:pPr marL="640080" lvl="1" indent="-237744" eaLnBrk="1" fontAlgn="auto" hangingPunct="1">
              <a:spcAft>
                <a:spcPts val="0"/>
              </a:spcAft>
              <a:buFont typeface="Verdana"/>
              <a:buChar char="◦"/>
              <a:defRPr/>
            </a:pPr>
            <a:r>
              <a:rPr lang="tr-TR" sz="2000" dirty="0" smtClean="0">
                <a:latin typeface="Arial" pitchFamily="34" charset="0"/>
                <a:cs typeface="Arial" pitchFamily="34" charset="0"/>
              </a:rPr>
              <a:t>Hasat havuzları</a:t>
            </a:r>
          </a:p>
          <a:p>
            <a:pPr marL="365760" indent="-283464" eaLnBrk="1" fontAlgn="auto" hangingPunct="1">
              <a:spcAft>
                <a:spcPts val="0"/>
              </a:spcAft>
              <a:buFont typeface="Wingdings 2"/>
              <a:buChar char=""/>
              <a:defRPr/>
            </a:pPr>
            <a:r>
              <a:rPr lang="tr-TR" sz="2400" dirty="0" smtClean="0">
                <a:latin typeface="Arial" pitchFamily="34" charset="0"/>
                <a:cs typeface="Arial" pitchFamily="34" charset="0"/>
              </a:rPr>
              <a:t>Tam işletmede teknik bilgiye çok fazla ihtiyaç vardır.</a:t>
            </a:r>
          </a:p>
          <a:p>
            <a:pPr marL="365760" indent="-283464" eaLnBrk="1" fontAlgn="auto" hangingPunct="1">
              <a:spcAft>
                <a:spcPts val="0"/>
              </a:spcAft>
              <a:buFont typeface="Wingdings 2"/>
              <a:buChar char=""/>
              <a:defRPr/>
            </a:pPr>
            <a:r>
              <a:rPr lang="tr-TR" sz="2400" dirty="0" smtClean="0">
                <a:latin typeface="Arial" pitchFamily="34" charset="0"/>
                <a:cs typeface="Arial" pitchFamily="34" charset="0"/>
              </a:rPr>
              <a:t>Geliri; </a:t>
            </a:r>
          </a:p>
          <a:p>
            <a:pPr marL="640080" lvl="1" indent="-237744" eaLnBrk="1" fontAlgn="auto" hangingPunct="1">
              <a:spcAft>
                <a:spcPts val="0"/>
              </a:spcAft>
              <a:buFont typeface="Verdana"/>
              <a:buChar char="◦"/>
              <a:defRPr/>
            </a:pPr>
            <a:r>
              <a:rPr lang="tr-TR" sz="2000" dirty="0" smtClean="0">
                <a:latin typeface="Arial" pitchFamily="34" charset="0"/>
                <a:cs typeface="Arial" pitchFamily="34" charset="0"/>
              </a:rPr>
              <a:t>Yemekllk balık satışı,</a:t>
            </a:r>
          </a:p>
          <a:p>
            <a:pPr marL="640080" lvl="1" indent="-237744" eaLnBrk="1" fontAlgn="auto" hangingPunct="1">
              <a:spcAft>
                <a:spcPts val="0"/>
              </a:spcAft>
              <a:buFont typeface="Verdana"/>
              <a:buChar char="◦"/>
              <a:defRPr/>
            </a:pPr>
            <a:r>
              <a:rPr lang="tr-TR" sz="2000" dirty="0" smtClean="0">
                <a:latin typeface="Arial" pitchFamily="34" charset="0"/>
                <a:cs typeface="Arial" pitchFamily="34" charset="0"/>
              </a:rPr>
              <a:t>Besi balığı satışı,</a:t>
            </a:r>
          </a:p>
          <a:p>
            <a:pPr marL="640080" lvl="1" indent="-237744" eaLnBrk="1" fontAlgn="auto" hangingPunct="1">
              <a:spcAft>
                <a:spcPts val="0"/>
              </a:spcAft>
              <a:buFont typeface="Verdana"/>
              <a:buChar char="◦"/>
              <a:defRPr/>
            </a:pPr>
            <a:r>
              <a:rPr lang="tr-TR" sz="2000" dirty="0" smtClean="0">
                <a:latin typeface="Arial" pitchFamily="34" charset="0"/>
                <a:cs typeface="Arial" pitchFamily="34" charset="0"/>
              </a:rPr>
              <a:t>Yavru balık satışından sağlanır.</a:t>
            </a:r>
            <a:endParaRPr lang="tr-TR" sz="2000"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pPr>
              <a:defRPr/>
            </a:pPr>
            <a:fld id="{5A41896C-F719-44A6-B476-6713C3009868}" type="slidenum">
              <a:rPr lang="tr-TR"/>
              <a:pPr>
                <a:defRPr/>
              </a:pPr>
              <a:t>80</a:t>
            </a:fld>
            <a:endParaRPr lang="tr-T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ontent Placeholder 2"/>
          <p:cNvSpPr>
            <a:spLocks noGrp="1"/>
          </p:cNvSpPr>
          <p:nvPr>
            <p:ph idx="1"/>
          </p:nvPr>
        </p:nvSpPr>
        <p:spPr>
          <a:xfrm>
            <a:off x="2340" y="6539"/>
            <a:ext cx="9141660" cy="1266825"/>
          </a:xfrm>
        </p:spPr>
        <p:txBody>
          <a:bodyPr/>
          <a:lstStyle/>
          <a:p>
            <a:pPr eaLnBrk="1" hangingPunct="1"/>
            <a:r>
              <a:rPr lang="tr-TR" sz="2400" dirty="0" smtClean="0">
                <a:latin typeface="Arial" pitchFamily="34" charset="0"/>
                <a:cs typeface="Arial" pitchFamily="34" charset="0"/>
              </a:rPr>
              <a:t>Sazan üretimi yapılan bir tam işletmenin alanı 30-50 ha civarındadır. Bu yüzey 3 yıllık yetiştirme periyodunda şöyle kullanılır:</a:t>
            </a:r>
          </a:p>
        </p:txBody>
      </p:sp>
      <p:sp>
        <p:nvSpPr>
          <p:cNvPr id="5" name="Slide Number Placeholder 4"/>
          <p:cNvSpPr>
            <a:spLocks noGrp="1"/>
          </p:cNvSpPr>
          <p:nvPr>
            <p:ph type="sldNum" sz="quarter" idx="12"/>
          </p:nvPr>
        </p:nvSpPr>
        <p:spPr/>
        <p:txBody>
          <a:bodyPr/>
          <a:lstStyle/>
          <a:p>
            <a:pPr>
              <a:defRPr/>
            </a:pPr>
            <a:fld id="{C10417A8-E335-4232-BE86-C6974D5905FB}" type="slidenum">
              <a:rPr lang="tr-TR"/>
              <a:pPr>
                <a:defRPr/>
              </a:pPr>
              <a:t>81</a:t>
            </a:fld>
            <a:endParaRPr lang="tr-TR"/>
          </a:p>
        </p:txBody>
      </p:sp>
      <p:graphicFrame>
        <p:nvGraphicFramePr>
          <p:cNvPr id="4" name="Table 3"/>
          <p:cNvGraphicFramePr>
            <a:graphicFrameLocks noGrp="1"/>
          </p:cNvGraphicFramePr>
          <p:nvPr>
            <p:extLst>
              <p:ext uri="{D42A27DB-BD31-4B8C-83A1-F6EECF244321}">
                <p14:modId xmlns:p14="http://schemas.microsoft.com/office/powerpoint/2010/main" val="107590771"/>
              </p:ext>
            </p:extLst>
          </p:nvPr>
        </p:nvGraphicFramePr>
        <p:xfrm>
          <a:off x="1475656" y="1196752"/>
          <a:ext cx="6096000" cy="508000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370840">
                <a:tc>
                  <a:txBody>
                    <a:bodyPr/>
                    <a:lstStyle/>
                    <a:p>
                      <a:r>
                        <a:rPr lang="tr-TR" dirty="0" smtClean="0">
                          <a:solidFill>
                            <a:srgbClr val="FF0000"/>
                          </a:solidFill>
                        </a:rPr>
                        <a:t>1. Yetiştirme  yılı:</a:t>
                      </a:r>
                      <a:endParaRPr lang="tr-TR" dirty="0">
                        <a:solidFill>
                          <a:srgbClr val="FF0000"/>
                        </a:solidFill>
                      </a:endParaRPr>
                    </a:p>
                  </a:txBody>
                  <a:tcPr/>
                </a:tc>
                <a:tc>
                  <a:txBody>
                    <a:bodyPr/>
                    <a:lstStyle/>
                    <a:p>
                      <a:r>
                        <a:rPr lang="tr-TR" dirty="0" smtClean="0"/>
                        <a:t>İşletme alanı (%)</a:t>
                      </a:r>
                      <a:endParaRPr lang="tr-TR" dirty="0"/>
                    </a:p>
                  </a:txBody>
                  <a:tcPr/>
                </a:tc>
                <a:extLst>
                  <a:ext uri="{0D108BD9-81ED-4DB2-BD59-A6C34878D82A}">
                    <a16:rowId xmlns:a16="http://schemas.microsoft.com/office/drawing/2014/main" val="10000"/>
                  </a:ext>
                </a:extLst>
              </a:tr>
              <a:tr h="370840">
                <a:tc>
                  <a:txBody>
                    <a:bodyPr/>
                    <a:lstStyle/>
                    <a:p>
                      <a:r>
                        <a:rPr lang="tr-TR" dirty="0" smtClean="0"/>
                        <a:t>     üreme havuzu</a:t>
                      </a:r>
                      <a:endParaRPr lang="tr-TR" dirty="0"/>
                    </a:p>
                  </a:txBody>
                  <a:tcPr/>
                </a:tc>
                <a:tc>
                  <a:txBody>
                    <a:bodyPr/>
                    <a:lstStyle/>
                    <a:p>
                      <a:pPr algn="ctr"/>
                      <a:r>
                        <a:rPr lang="tr-TR" dirty="0" smtClean="0"/>
                        <a:t>% 0.25</a:t>
                      </a:r>
                      <a:endParaRPr lang="tr-TR" dirty="0"/>
                    </a:p>
                  </a:txBody>
                  <a:tcPr/>
                </a:tc>
                <a:extLst>
                  <a:ext uri="{0D108BD9-81ED-4DB2-BD59-A6C34878D82A}">
                    <a16:rowId xmlns:a16="http://schemas.microsoft.com/office/drawing/2014/main" val="10001"/>
                  </a:ext>
                </a:extLst>
              </a:tr>
              <a:tr h="370840">
                <a:tc>
                  <a:txBody>
                    <a:bodyPr/>
                    <a:lstStyle/>
                    <a:p>
                      <a:r>
                        <a:rPr lang="tr-TR" dirty="0" smtClean="0"/>
                        <a:t>     ön yavru büyütme havuzu</a:t>
                      </a:r>
                      <a:endParaRPr lang="tr-TR" dirty="0"/>
                    </a:p>
                  </a:txBody>
                  <a:tcPr/>
                </a:tc>
                <a:tc>
                  <a:txBody>
                    <a:bodyPr/>
                    <a:lstStyle/>
                    <a:p>
                      <a:pPr algn="ctr"/>
                      <a:r>
                        <a:rPr lang="tr-TR" dirty="0" smtClean="0"/>
                        <a:t>%</a:t>
                      </a:r>
                      <a:r>
                        <a:rPr lang="tr-TR" baseline="0" dirty="0" smtClean="0"/>
                        <a:t> 2.75</a:t>
                      </a:r>
                      <a:endParaRPr lang="tr-TR" dirty="0"/>
                    </a:p>
                  </a:txBody>
                  <a:tcPr/>
                </a:tc>
                <a:extLst>
                  <a:ext uri="{0D108BD9-81ED-4DB2-BD59-A6C34878D82A}">
                    <a16:rowId xmlns:a16="http://schemas.microsoft.com/office/drawing/2014/main" val="10002"/>
                  </a:ext>
                </a:extLst>
              </a:tr>
              <a:tr h="370840">
                <a:tc>
                  <a:txBody>
                    <a:bodyPr/>
                    <a:lstStyle/>
                    <a:p>
                      <a:r>
                        <a:rPr lang="tr-TR" dirty="0" smtClean="0"/>
                        <a:t>     yavru büyütme havuzu</a:t>
                      </a:r>
                      <a:endParaRPr lang="tr-TR" dirty="0"/>
                    </a:p>
                  </a:txBody>
                  <a:tcPr/>
                </a:tc>
                <a:tc>
                  <a:txBody>
                    <a:bodyPr/>
                    <a:lstStyle/>
                    <a:p>
                      <a:pPr algn="ctr"/>
                      <a:r>
                        <a:rPr lang="tr-TR" dirty="0" smtClean="0"/>
                        <a:t>% 10.00</a:t>
                      </a:r>
                      <a:endParaRPr lang="tr-TR" dirty="0"/>
                    </a:p>
                  </a:txBody>
                  <a:tcPr/>
                </a:tc>
                <a:extLst>
                  <a:ext uri="{0D108BD9-81ED-4DB2-BD59-A6C34878D82A}">
                    <a16:rowId xmlns:a16="http://schemas.microsoft.com/office/drawing/2014/main" val="10003"/>
                  </a:ext>
                </a:extLst>
              </a:tr>
              <a:tr h="370840">
                <a:tc>
                  <a:txBody>
                    <a:bodyPr/>
                    <a:lstStyle/>
                    <a:p>
                      <a:endParaRPr lang="tr-TR" dirty="0"/>
                    </a:p>
                  </a:txBody>
                  <a:tcPr/>
                </a:tc>
                <a:tc>
                  <a:txBody>
                    <a:bodyPr/>
                    <a:lstStyle/>
                    <a:p>
                      <a:pPr algn="ctr"/>
                      <a:r>
                        <a:rPr lang="tr-TR" sz="2400" b="1" dirty="0" smtClean="0">
                          <a:solidFill>
                            <a:srgbClr val="FF0000"/>
                          </a:solidFill>
                        </a:rPr>
                        <a:t>%13.00</a:t>
                      </a:r>
                      <a:endParaRPr lang="tr-TR" sz="2400" b="1" dirty="0">
                        <a:solidFill>
                          <a:srgbClr val="FF0000"/>
                        </a:solidFill>
                      </a:endParaRPr>
                    </a:p>
                  </a:txBody>
                  <a:tcPr/>
                </a:tc>
                <a:extLst>
                  <a:ext uri="{0D108BD9-81ED-4DB2-BD59-A6C34878D82A}">
                    <a16:rowId xmlns:a16="http://schemas.microsoft.com/office/drawing/2014/main" val="10004"/>
                  </a:ext>
                </a:extLst>
              </a:tr>
              <a:tr h="370840">
                <a:tc>
                  <a:txBody>
                    <a:bodyPr/>
                    <a:lstStyle/>
                    <a:p>
                      <a:r>
                        <a:rPr lang="tr-TR" dirty="0" smtClean="0">
                          <a:solidFill>
                            <a:srgbClr val="FF0000"/>
                          </a:solidFill>
                        </a:rPr>
                        <a:t>2. Yetiştirme</a:t>
                      </a:r>
                      <a:r>
                        <a:rPr lang="tr-TR" baseline="0" dirty="0" smtClean="0">
                          <a:solidFill>
                            <a:srgbClr val="FF0000"/>
                          </a:solidFill>
                        </a:rPr>
                        <a:t> yılı:</a:t>
                      </a:r>
                      <a:endParaRPr lang="tr-TR" dirty="0">
                        <a:solidFill>
                          <a:srgbClr val="FF0000"/>
                        </a:solidFill>
                      </a:endParaRPr>
                    </a:p>
                  </a:txBody>
                  <a:tcPr/>
                </a:tc>
                <a:tc>
                  <a:txBody>
                    <a:bodyPr/>
                    <a:lstStyle/>
                    <a:p>
                      <a:pPr algn="ctr"/>
                      <a:endParaRPr lang="tr-TR" dirty="0"/>
                    </a:p>
                  </a:txBody>
                  <a:tcPr/>
                </a:tc>
                <a:extLst>
                  <a:ext uri="{0D108BD9-81ED-4DB2-BD59-A6C34878D82A}">
                    <a16:rowId xmlns:a16="http://schemas.microsoft.com/office/drawing/2014/main" val="10005"/>
                  </a:ext>
                </a:extLst>
              </a:tr>
              <a:tr h="370840">
                <a:tc>
                  <a:txBody>
                    <a:bodyPr/>
                    <a:lstStyle/>
                    <a:p>
                      <a:r>
                        <a:rPr lang="tr-TR" dirty="0" smtClean="0"/>
                        <a:t>     büyütme havuzu</a:t>
                      </a:r>
                      <a:endParaRPr lang="tr-TR" dirty="0"/>
                    </a:p>
                  </a:txBody>
                  <a:tcPr/>
                </a:tc>
                <a:tc>
                  <a:txBody>
                    <a:bodyPr/>
                    <a:lstStyle/>
                    <a:p>
                      <a:pPr algn="ctr"/>
                      <a:r>
                        <a:rPr lang="tr-TR" dirty="0" smtClean="0"/>
                        <a:t>% 23.00</a:t>
                      </a:r>
                      <a:endParaRPr lang="tr-TR" dirty="0"/>
                    </a:p>
                  </a:txBody>
                  <a:tcPr/>
                </a:tc>
                <a:extLst>
                  <a:ext uri="{0D108BD9-81ED-4DB2-BD59-A6C34878D82A}">
                    <a16:rowId xmlns:a16="http://schemas.microsoft.com/office/drawing/2014/main" val="10006"/>
                  </a:ext>
                </a:extLst>
              </a:tr>
              <a:tr h="370840">
                <a:tc>
                  <a:txBody>
                    <a:bodyPr/>
                    <a:lstStyle/>
                    <a:p>
                      <a:r>
                        <a:rPr lang="tr-TR" dirty="0" smtClean="0"/>
                        <a:t>     kışlatma havuzu</a:t>
                      </a:r>
                      <a:endParaRPr lang="tr-TR" dirty="0"/>
                    </a:p>
                  </a:txBody>
                  <a:tcPr/>
                </a:tc>
                <a:tc>
                  <a:txBody>
                    <a:bodyPr/>
                    <a:lstStyle/>
                    <a:p>
                      <a:pPr algn="ctr"/>
                      <a:r>
                        <a:rPr lang="tr-TR" dirty="0" smtClean="0"/>
                        <a:t>% 3.00</a:t>
                      </a:r>
                      <a:endParaRPr lang="tr-TR" dirty="0"/>
                    </a:p>
                  </a:txBody>
                  <a:tcPr/>
                </a:tc>
                <a:extLst>
                  <a:ext uri="{0D108BD9-81ED-4DB2-BD59-A6C34878D82A}">
                    <a16:rowId xmlns:a16="http://schemas.microsoft.com/office/drawing/2014/main" val="10007"/>
                  </a:ext>
                </a:extLst>
              </a:tr>
              <a:tr h="370840">
                <a:tc>
                  <a:txBody>
                    <a:bodyPr/>
                    <a:lstStyle/>
                    <a:p>
                      <a:endParaRPr lang="tr-TR" dirty="0"/>
                    </a:p>
                  </a:txBody>
                  <a:tcPr/>
                </a:tc>
                <a:tc>
                  <a:txBody>
                    <a:bodyPr/>
                    <a:lstStyle/>
                    <a:p>
                      <a:pPr algn="ctr"/>
                      <a:r>
                        <a:rPr lang="tr-TR" sz="2400" b="1" dirty="0" smtClean="0">
                          <a:solidFill>
                            <a:srgbClr val="FF0000"/>
                          </a:solidFill>
                        </a:rPr>
                        <a:t>% 26.00</a:t>
                      </a:r>
                      <a:endParaRPr lang="tr-TR" sz="2400" b="1" dirty="0">
                        <a:solidFill>
                          <a:srgbClr val="FF0000"/>
                        </a:solidFill>
                      </a:endParaRPr>
                    </a:p>
                  </a:txBody>
                  <a:tcPr/>
                </a:tc>
                <a:extLst>
                  <a:ext uri="{0D108BD9-81ED-4DB2-BD59-A6C34878D82A}">
                    <a16:rowId xmlns:a16="http://schemas.microsoft.com/office/drawing/2014/main" val="10008"/>
                  </a:ext>
                </a:extLst>
              </a:tr>
              <a:tr h="370840">
                <a:tc>
                  <a:txBody>
                    <a:bodyPr/>
                    <a:lstStyle/>
                    <a:p>
                      <a:r>
                        <a:rPr lang="tr-TR" dirty="0" smtClean="0">
                          <a:solidFill>
                            <a:srgbClr val="FF0000"/>
                          </a:solidFill>
                        </a:rPr>
                        <a:t>3. Yetiştirme</a:t>
                      </a:r>
                      <a:r>
                        <a:rPr lang="tr-TR" baseline="0" dirty="0" smtClean="0">
                          <a:solidFill>
                            <a:srgbClr val="FF0000"/>
                          </a:solidFill>
                        </a:rPr>
                        <a:t> yılı:</a:t>
                      </a:r>
                      <a:endParaRPr lang="tr-TR" dirty="0">
                        <a:solidFill>
                          <a:srgbClr val="FF0000"/>
                        </a:solidFill>
                      </a:endParaRPr>
                    </a:p>
                  </a:txBody>
                  <a:tcPr/>
                </a:tc>
                <a:tc>
                  <a:txBody>
                    <a:bodyPr/>
                    <a:lstStyle/>
                    <a:p>
                      <a:pPr algn="ctr"/>
                      <a:endParaRPr lang="tr-TR" dirty="0"/>
                    </a:p>
                  </a:txBody>
                  <a:tcPr/>
                </a:tc>
                <a:extLst>
                  <a:ext uri="{0D108BD9-81ED-4DB2-BD59-A6C34878D82A}">
                    <a16:rowId xmlns:a16="http://schemas.microsoft.com/office/drawing/2014/main" val="10009"/>
                  </a:ext>
                </a:extLst>
              </a:tr>
              <a:tr h="370840">
                <a:tc>
                  <a:txBody>
                    <a:bodyPr/>
                    <a:lstStyle/>
                    <a:p>
                      <a:r>
                        <a:rPr lang="tr-TR" dirty="0" smtClean="0"/>
                        <a:t>     besleme havuzu</a:t>
                      </a:r>
                      <a:endParaRPr lang="tr-TR" dirty="0"/>
                    </a:p>
                  </a:txBody>
                  <a:tcPr/>
                </a:tc>
                <a:tc>
                  <a:txBody>
                    <a:bodyPr/>
                    <a:lstStyle/>
                    <a:p>
                      <a:pPr algn="ctr"/>
                      <a:r>
                        <a:rPr lang="tr-TR" dirty="0" smtClean="0"/>
                        <a:t>% 60.00</a:t>
                      </a:r>
                      <a:endParaRPr lang="tr-TR" dirty="0"/>
                    </a:p>
                  </a:txBody>
                  <a:tcPr/>
                </a:tc>
                <a:extLst>
                  <a:ext uri="{0D108BD9-81ED-4DB2-BD59-A6C34878D82A}">
                    <a16:rowId xmlns:a16="http://schemas.microsoft.com/office/drawing/2014/main" val="10010"/>
                  </a:ext>
                </a:extLst>
              </a:tr>
              <a:tr h="370840">
                <a:tc>
                  <a:txBody>
                    <a:bodyPr/>
                    <a:lstStyle/>
                    <a:p>
                      <a:r>
                        <a:rPr lang="tr-TR" dirty="0" smtClean="0"/>
                        <a:t>     stok havuzu</a:t>
                      </a:r>
                      <a:endParaRPr lang="tr-TR" dirty="0"/>
                    </a:p>
                  </a:txBody>
                  <a:tcPr/>
                </a:tc>
                <a:tc>
                  <a:txBody>
                    <a:bodyPr/>
                    <a:lstStyle/>
                    <a:p>
                      <a:pPr algn="ctr"/>
                      <a:r>
                        <a:rPr lang="tr-TR" dirty="0" smtClean="0"/>
                        <a:t>% 1.00</a:t>
                      </a:r>
                      <a:endParaRPr lang="tr-TR" dirty="0"/>
                    </a:p>
                  </a:txBody>
                  <a:tcPr/>
                </a:tc>
                <a:extLst>
                  <a:ext uri="{0D108BD9-81ED-4DB2-BD59-A6C34878D82A}">
                    <a16:rowId xmlns:a16="http://schemas.microsoft.com/office/drawing/2014/main" val="10011"/>
                  </a:ext>
                </a:extLst>
              </a:tr>
              <a:tr h="370840">
                <a:tc>
                  <a:txBody>
                    <a:bodyPr/>
                    <a:lstStyle/>
                    <a:p>
                      <a:endParaRPr lang="tr-TR" dirty="0"/>
                    </a:p>
                  </a:txBody>
                  <a:tcPr/>
                </a:tc>
                <a:tc>
                  <a:txBody>
                    <a:bodyPr/>
                    <a:lstStyle/>
                    <a:p>
                      <a:pPr algn="ctr"/>
                      <a:r>
                        <a:rPr lang="tr-TR" sz="2400" b="1" dirty="0" smtClean="0">
                          <a:solidFill>
                            <a:srgbClr val="FF0000"/>
                          </a:solidFill>
                        </a:rPr>
                        <a:t>%</a:t>
                      </a:r>
                      <a:r>
                        <a:rPr lang="tr-TR" sz="2400" b="1" baseline="0" dirty="0" smtClean="0">
                          <a:solidFill>
                            <a:srgbClr val="FF0000"/>
                          </a:solidFill>
                        </a:rPr>
                        <a:t> 61.00</a:t>
                      </a:r>
                      <a:endParaRPr lang="tr-TR" sz="2400" b="1" dirty="0">
                        <a:solidFill>
                          <a:srgbClr val="FF0000"/>
                        </a:solidFill>
                      </a:endParaRPr>
                    </a:p>
                  </a:txBody>
                  <a:tcPr/>
                </a:tc>
                <a:extLst>
                  <a:ext uri="{0D108BD9-81ED-4DB2-BD59-A6C34878D82A}">
                    <a16:rowId xmlns:a16="http://schemas.microsoft.com/office/drawing/2014/main" val="10012"/>
                  </a:ext>
                </a:extLst>
              </a:tr>
            </a:tbl>
          </a:graphicData>
        </a:graphic>
      </p:graphicFrame>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ontent Placeholder 2"/>
          <p:cNvSpPr>
            <a:spLocks noGrp="1"/>
          </p:cNvSpPr>
          <p:nvPr>
            <p:ph idx="1"/>
          </p:nvPr>
        </p:nvSpPr>
        <p:spPr/>
        <p:txBody>
          <a:bodyPr/>
          <a:lstStyle/>
          <a:p>
            <a:pPr eaLnBrk="1" hangingPunct="1"/>
            <a:r>
              <a:rPr lang="tr-TR" smtClean="0"/>
              <a:t>Bu oranlar çevre koşullarına bağlı olarak az veya çok değişebilmektedir.</a:t>
            </a:r>
          </a:p>
          <a:p>
            <a:pPr eaLnBrk="1" hangingPunct="1"/>
            <a:r>
              <a:rPr lang="tr-TR" smtClean="0"/>
              <a:t>Soğuk olmayan yerlerde ayrıca kışlatma havuzlarına ihtiyaç olmadığı gibi, havuzların derin olması halinde de bu ihtiyaç başka havuzlar tarafından karşılanabilmektedir.</a:t>
            </a:r>
          </a:p>
        </p:txBody>
      </p:sp>
      <p:sp>
        <p:nvSpPr>
          <p:cNvPr id="4" name="Slide Number Placeholder 3"/>
          <p:cNvSpPr>
            <a:spLocks noGrp="1"/>
          </p:cNvSpPr>
          <p:nvPr>
            <p:ph type="sldNum" sz="quarter" idx="12"/>
          </p:nvPr>
        </p:nvSpPr>
        <p:spPr/>
        <p:txBody>
          <a:bodyPr/>
          <a:lstStyle/>
          <a:p>
            <a:pPr>
              <a:defRPr/>
            </a:pPr>
            <a:fld id="{189C015D-C58E-4E64-A9DE-FC0EF3E8A4EB}" type="slidenum">
              <a:rPr lang="tr-TR"/>
              <a:pPr>
                <a:defRPr/>
              </a:pPr>
              <a:t>82</a:t>
            </a:fld>
            <a:endParaRPr lang="tr-T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tr-TR" sz="4000" dirty="0" smtClean="0">
                <a:solidFill>
                  <a:schemeClr val="tx2">
                    <a:satMod val="130000"/>
                  </a:schemeClr>
                </a:solidFill>
                <a:latin typeface="Arial" pitchFamily="34" charset="0"/>
                <a:cs typeface="Arial" pitchFamily="34" charset="0"/>
              </a:rPr>
              <a:t>Sazan havuzlarının planlanması</a:t>
            </a:r>
            <a:endParaRPr lang="tr-TR" sz="4000" dirty="0">
              <a:solidFill>
                <a:schemeClr val="tx2">
                  <a:satMod val="130000"/>
                </a:schemeClr>
              </a:solidFill>
              <a:latin typeface="Arial" pitchFamily="34" charset="0"/>
              <a:cs typeface="Arial" pitchFamily="34" charset="0"/>
            </a:endParaRPr>
          </a:p>
        </p:txBody>
      </p:sp>
      <p:sp>
        <p:nvSpPr>
          <p:cNvPr id="19459" name="Content Placeholder 2"/>
          <p:cNvSpPr>
            <a:spLocks noGrp="1"/>
          </p:cNvSpPr>
          <p:nvPr>
            <p:ph idx="1"/>
          </p:nvPr>
        </p:nvSpPr>
        <p:spPr/>
        <p:txBody>
          <a:bodyPr/>
          <a:lstStyle/>
          <a:p>
            <a:pPr eaLnBrk="1" hangingPunct="1"/>
            <a:r>
              <a:rPr lang="tr-TR" sz="2400" smtClean="0">
                <a:solidFill>
                  <a:srgbClr val="FF0000"/>
                </a:solidFill>
                <a:latin typeface="Arial" pitchFamily="34" charset="0"/>
                <a:cs typeface="Arial" pitchFamily="34" charset="0"/>
              </a:rPr>
              <a:t>Balık havuzları</a:t>
            </a:r>
            <a:r>
              <a:rPr lang="tr-TR" sz="2400" smtClean="0">
                <a:latin typeface="Arial" pitchFamily="34" charset="0"/>
                <a:cs typeface="Arial" pitchFamily="34" charset="0"/>
              </a:rPr>
              <a:t>: </a:t>
            </a:r>
          </a:p>
          <a:p>
            <a:pPr lvl="1" eaLnBrk="1" hangingPunct="1"/>
            <a:r>
              <a:rPr lang="tr-TR" sz="2000" smtClean="0">
                <a:latin typeface="Arial" pitchFamily="34" charset="0"/>
                <a:cs typeface="Arial" pitchFamily="34" charset="0"/>
              </a:rPr>
              <a:t>su girişi ve çıkışı kontrol altında olan, </a:t>
            </a:r>
          </a:p>
          <a:p>
            <a:pPr lvl="1" eaLnBrk="1" hangingPunct="1"/>
            <a:r>
              <a:rPr lang="tr-TR" sz="2000" smtClean="0">
                <a:latin typeface="Arial" pitchFamily="34" charset="0"/>
                <a:cs typeface="Arial" pitchFamily="34" charset="0"/>
              </a:rPr>
              <a:t>suyu istenilen seviyede ayarlanabilen, </a:t>
            </a:r>
          </a:p>
          <a:p>
            <a:pPr lvl="1" eaLnBrk="1" hangingPunct="1"/>
            <a:r>
              <a:rPr lang="tr-TR" sz="2000" smtClean="0">
                <a:latin typeface="Arial" pitchFamily="34" charset="0"/>
                <a:cs typeface="Arial" pitchFamily="34" charset="0"/>
              </a:rPr>
              <a:t>gerektiğinde tamamen kurutulabilen, </a:t>
            </a:r>
          </a:p>
          <a:p>
            <a:pPr lvl="1" eaLnBrk="1" hangingPunct="1"/>
            <a:r>
              <a:rPr lang="tr-TR" sz="2000" smtClean="0">
                <a:latin typeface="Arial" pitchFamily="34" charset="0"/>
                <a:cs typeface="Arial" pitchFamily="34" charset="0"/>
              </a:rPr>
              <a:t>balık üretimi amaciyle kullanılan doğal veya yapay her çeşit su rezervleridir.</a:t>
            </a:r>
          </a:p>
          <a:p>
            <a:pPr eaLnBrk="1" hangingPunct="1"/>
            <a:r>
              <a:rPr lang="tr-TR" sz="2400" smtClean="0">
                <a:latin typeface="Arial" pitchFamily="34" charset="0"/>
                <a:cs typeface="Arial" pitchFamily="34" charset="0"/>
              </a:rPr>
              <a:t>Sazan üretiminde birinci planda, karasal tarıma elverişli olmayan arazilerin balık yetiştiriciliği yoluyla verimli hale getirilmesi gelir. Ancak bu, verimsiz arazilerin balık yetiştirmeye daha uygun olduğu anlamına gelmez.</a:t>
            </a:r>
          </a:p>
        </p:txBody>
      </p:sp>
      <p:sp>
        <p:nvSpPr>
          <p:cNvPr id="4" name="Slide Number Placeholder 3"/>
          <p:cNvSpPr>
            <a:spLocks noGrp="1"/>
          </p:cNvSpPr>
          <p:nvPr>
            <p:ph type="sldNum" sz="quarter" idx="12"/>
          </p:nvPr>
        </p:nvSpPr>
        <p:spPr/>
        <p:txBody>
          <a:bodyPr/>
          <a:lstStyle/>
          <a:p>
            <a:pPr>
              <a:defRPr/>
            </a:pPr>
            <a:fld id="{485CC8CD-A96B-463F-86C8-FD0143191970}" type="slidenum">
              <a:rPr lang="tr-TR"/>
              <a:pPr>
                <a:defRPr/>
              </a:pPr>
              <a:t>83</a:t>
            </a:fld>
            <a:endParaRPr lang="tr-T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marL="365760" indent="-283464" eaLnBrk="1" fontAlgn="auto" hangingPunct="1">
              <a:spcAft>
                <a:spcPts val="0"/>
              </a:spcAft>
              <a:buFont typeface="Wingdings 2"/>
              <a:buChar char=""/>
              <a:defRPr/>
            </a:pPr>
            <a:r>
              <a:rPr lang="tr-TR" dirty="0" smtClean="0">
                <a:latin typeface="Arial" pitchFamily="34" charset="0"/>
                <a:cs typeface="Arial" pitchFamily="34" charset="0"/>
              </a:rPr>
              <a:t>Arazi ne kadar verimli ise balık verimi de o kadar yüksek olur. Çünkü havuzlarda sazan yetiştiriciliğinde sazanların tükettikleri yemin önemli bir kısmı havuzlarda oluşan doğal gıdalardan karşılanır.</a:t>
            </a:r>
          </a:p>
          <a:p>
            <a:pPr marL="365760" indent="-283464" eaLnBrk="1" fontAlgn="auto" hangingPunct="1">
              <a:spcAft>
                <a:spcPts val="0"/>
              </a:spcAft>
              <a:buFont typeface="Wingdings 2"/>
              <a:buChar char=""/>
              <a:defRPr/>
            </a:pPr>
            <a:r>
              <a:rPr lang="tr-TR" dirty="0" smtClean="0">
                <a:latin typeface="Arial" pitchFamily="34" charset="0"/>
                <a:cs typeface="Arial" pitchFamily="34" charset="0"/>
              </a:rPr>
              <a:t>Bu nedenle yalnız karasal tarıma uygun olmayan araziler değil, verimli tarım arazileri de sazan yetiştiriciliğinde ekonomik olarak kullanılabilir.</a:t>
            </a:r>
          </a:p>
          <a:p>
            <a:pPr marL="365760" indent="-283464" eaLnBrk="1" fontAlgn="auto" hangingPunct="1">
              <a:spcAft>
                <a:spcPts val="0"/>
              </a:spcAft>
              <a:buFont typeface="Wingdings 2"/>
              <a:buChar char=""/>
              <a:defRPr/>
            </a:pPr>
            <a:endParaRPr lang="tr-TR" dirty="0"/>
          </a:p>
        </p:txBody>
      </p:sp>
      <p:sp>
        <p:nvSpPr>
          <p:cNvPr id="4" name="Slide Number Placeholder 3"/>
          <p:cNvSpPr>
            <a:spLocks noGrp="1"/>
          </p:cNvSpPr>
          <p:nvPr>
            <p:ph type="sldNum" sz="quarter" idx="12"/>
          </p:nvPr>
        </p:nvSpPr>
        <p:spPr/>
        <p:txBody>
          <a:bodyPr/>
          <a:lstStyle/>
          <a:p>
            <a:pPr>
              <a:defRPr/>
            </a:pPr>
            <a:fld id="{00FD4286-2B91-437C-9CC8-9E1877F9E03E}" type="slidenum">
              <a:rPr lang="tr-TR"/>
              <a:pPr>
                <a:defRPr/>
              </a:pPr>
              <a:t>84</a:t>
            </a:fld>
            <a:endParaRPr lang="tr-T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2"/>
          <p:cNvSpPr>
            <a:spLocks noGrp="1"/>
          </p:cNvSpPr>
          <p:nvPr>
            <p:ph idx="1"/>
          </p:nvPr>
        </p:nvSpPr>
        <p:spPr>
          <a:xfrm>
            <a:off x="1214438" y="1447800"/>
            <a:ext cx="7720012" cy="4800600"/>
          </a:xfrm>
        </p:spPr>
        <p:txBody>
          <a:bodyPr/>
          <a:lstStyle/>
          <a:p>
            <a:pPr eaLnBrk="1" hangingPunct="1"/>
            <a:r>
              <a:rPr lang="tr-TR" sz="2400" dirty="0" smtClean="0">
                <a:latin typeface="Arial" pitchFamily="34" charset="0"/>
                <a:cs typeface="Arial" pitchFamily="34" charset="0"/>
              </a:rPr>
              <a:t>Farklı ülkelerde değişik araziler sazan üretimi için havuz haline getirilmektedir:</a:t>
            </a:r>
          </a:p>
          <a:p>
            <a:pPr lvl="1" eaLnBrk="1" hangingPunct="1"/>
            <a:r>
              <a:rPr lang="tr-TR" sz="2000" dirty="0" smtClean="0">
                <a:latin typeface="Arial" pitchFamily="34" charset="0"/>
                <a:cs typeface="Arial" pitchFamily="34" charset="0"/>
              </a:rPr>
              <a:t>Bazı Uzak Doğu ülkelerinde kum çukurları (zamanla tabanda toplanan yosun ve kil sayesinde geçirgenliği önlenir),</a:t>
            </a:r>
          </a:p>
          <a:p>
            <a:pPr lvl="1" eaLnBrk="1" hangingPunct="1"/>
            <a:r>
              <a:rPr lang="tr-TR" sz="2000" dirty="0" smtClean="0">
                <a:latin typeface="Arial" pitchFamily="34" charset="0"/>
                <a:cs typeface="Arial" pitchFamily="34" charset="0"/>
              </a:rPr>
              <a:t>Büyük baş hayvan ahırlarının atık sularının toplandığı çukurlar,</a:t>
            </a:r>
          </a:p>
          <a:p>
            <a:pPr lvl="1" eaLnBrk="1" hangingPunct="1"/>
            <a:r>
              <a:rPr lang="tr-TR" sz="2000" dirty="0" smtClean="0">
                <a:latin typeface="Arial" pitchFamily="34" charset="0"/>
                <a:cs typeface="Arial" pitchFamily="34" charset="0"/>
              </a:rPr>
              <a:t>Taban suyu yüksek olan batak araziler ıslah edilerek sazan havuzu olarak değerlendirilir.</a:t>
            </a:r>
          </a:p>
          <a:p>
            <a:pPr lvl="1" eaLnBrk="1" hangingPunct="1"/>
            <a:r>
              <a:rPr lang="tr-TR" sz="2000" dirty="0" smtClean="0">
                <a:latin typeface="Arial" pitchFamily="34" charset="0"/>
                <a:cs typeface="Arial" pitchFamily="34" charset="0"/>
              </a:rPr>
              <a:t>Ancak taban suyu yüksek olan arazilerde, taban suyu hiç bir zaman kurutulamıyorsa, orada yüksek verimli bir işletme kurulamaz.</a:t>
            </a:r>
          </a:p>
          <a:p>
            <a:pPr lvl="2" eaLnBrk="1" hangingPunct="1">
              <a:buFont typeface="Wingdings 2" pitchFamily="18" charset="2"/>
              <a:buNone/>
            </a:pPr>
            <a:endParaRPr lang="tr-TR" sz="1600" dirty="0" smtClean="0">
              <a:latin typeface="Arial" pitchFamily="34" charset="0"/>
              <a:cs typeface="Arial" pitchFamily="34" charset="0"/>
            </a:endParaRPr>
          </a:p>
          <a:p>
            <a:pPr lvl="1" eaLnBrk="1" hangingPunct="1"/>
            <a:endParaRPr lang="tr-TR"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pPr>
              <a:defRPr/>
            </a:pPr>
            <a:fld id="{827F3101-9391-4F07-9869-4ABEF4E51168}" type="slidenum">
              <a:rPr lang="tr-TR"/>
              <a:pPr>
                <a:defRPr/>
              </a:pPr>
              <a:t>85</a:t>
            </a:fld>
            <a:endParaRPr lang="tr-T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a:blip r:embed="rId2" cstate="print"/>
          <a:srcRect/>
          <a:stretch>
            <a:fillRect/>
          </a:stretch>
        </p:blipFill>
        <p:spPr bwMode="auto">
          <a:xfrm>
            <a:off x="1189038" y="357188"/>
            <a:ext cx="7954962" cy="4929187"/>
          </a:xfrm>
          <a:prstGeom prst="rect">
            <a:avLst/>
          </a:prstGeom>
          <a:noFill/>
          <a:ln w="9525">
            <a:noFill/>
            <a:miter lim="800000"/>
            <a:headEnd/>
            <a:tailEnd/>
          </a:ln>
        </p:spPr>
      </p:pic>
      <p:sp>
        <p:nvSpPr>
          <p:cNvPr id="22531" name="TextBox 4"/>
          <p:cNvSpPr txBox="1">
            <a:spLocks noChangeArrowheads="1"/>
          </p:cNvSpPr>
          <p:nvPr/>
        </p:nvSpPr>
        <p:spPr bwMode="auto">
          <a:xfrm>
            <a:off x="1285875" y="5500688"/>
            <a:ext cx="7643813" cy="646112"/>
          </a:xfrm>
          <a:prstGeom prst="rect">
            <a:avLst/>
          </a:prstGeom>
          <a:noFill/>
          <a:ln w="9525">
            <a:noFill/>
            <a:miter lim="800000"/>
            <a:headEnd/>
            <a:tailEnd/>
          </a:ln>
        </p:spPr>
        <p:txBody>
          <a:bodyPr>
            <a:spAutoFit/>
          </a:bodyPr>
          <a:lstStyle/>
          <a:p>
            <a:r>
              <a:rPr lang="tr-TR">
                <a:latin typeface="Gill Sans MT" pitchFamily="34" charset="0"/>
              </a:rPr>
              <a:t>Akdeniz Su Ürünleri Araştırma Enstitüsüne (Antalya-Kepez) ait farklı büyüklük ve  </a:t>
            </a:r>
            <a:r>
              <a:rPr lang="tr-TR"/>
              <a:t>şekilli</a:t>
            </a:r>
            <a:r>
              <a:rPr lang="tr-TR">
                <a:latin typeface="Gill Sans MT" pitchFamily="34" charset="0"/>
              </a:rPr>
              <a:t> havuzlar</a:t>
            </a:r>
          </a:p>
        </p:txBody>
      </p:sp>
      <p:sp>
        <p:nvSpPr>
          <p:cNvPr id="4" name="Slide Number Placeholder 3"/>
          <p:cNvSpPr>
            <a:spLocks noGrp="1"/>
          </p:cNvSpPr>
          <p:nvPr>
            <p:ph type="sldNum" sz="quarter" idx="12"/>
          </p:nvPr>
        </p:nvSpPr>
        <p:spPr/>
        <p:txBody>
          <a:bodyPr/>
          <a:lstStyle/>
          <a:p>
            <a:pPr>
              <a:defRPr/>
            </a:pPr>
            <a:fld id="{6E3789F9-59B9-4AC6-844B-0687CD54D87E}" type="slidenum">
              <a:rPr lang="tr-TR"/>
              <a:pPr>
                <a:defRPr/>
              </a:pPr>
              <a:t>86</a:t>
            </a:fld>
            <a:endParaRPr lang="tr-T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3 Resim" descr="Sazan Toprak Anaç Havuzu 3.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Slide Number Placeholder 2"/>
          <p:cNvSpPr>
            <a:spLocks noGrp="1"/>
          </p:cNvSpPr>
          <p:nvPr>
            <p:ph type="sldNum" sz="quarter" idx="12"/>
          </p:nvPr>
        </p:nvSpPr>
        <p:spPr/>
        <p:txBody>
          <a:bodyPr/>
          <a:lstStyle/>
          <a:p>
            <a:pPr>
              <a:defRPr/>
            </a:pPr>
            <a:fld id="{597BDB3E-17C8-4706-90D0-12F048782EA5}" type="slidenum">
              <a:rPr lang="tr-TR"/>
              <a:pPr>
                <a:defRPr/>
              </a:pPr>
              <a:t>87</a:t>
            </a:fld>
            <a:endParaRPr lang="tr-T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7508BF3C-1301-42CF-8B57-E38EC922AEA9}" type="slidenum">
              <a:rPr lang="tr-TR" smtClean="0"/>
              <a:pPr>
                <a:defRPr/>
              </a:pPr>
              <a:t>88</a:t>
            </a:fld>
            <a:endParaRPr lang="tr-TR"/>
          </a:p>
        </p:txBody>
      </p:sp>
      <p:pic>
        <p:nvPicPr>
          <p:cNvPr id="24579" name="Resim 3"/>
          <p:cNvPicPr>
            <a:picLocks noChangeAspect="1" noChangeArrowheads="1"/>
          </p:cNvPicPr>
          <p:nvPr/>
        </p:nvPicPr>
        <p:blipFill>
          <a:blip r:embed="rId2" cstate="print"/>
          <a:srcRect/>
          <a:stretch>
            <a:fillRect/>
          </a:stretch>
        </p:blipFill>
        <p:spPr bwMode="auto">
          <a:xfrm>
            <a:off x="1008063" y="922338"/>
            <a:ext cx="8101012" cy="4378325"/>
          </a:xfrm>
          <a:prstGeom prst="rect">
            <a:avLst/>
          </a:prstGeom>
          <a:noFill/>
          <a:ln w="9525">
            <a:noFill/>
            <a:miter lim="800000"/>
            <a:headEnd/>
            <a:tailEnd/>
          </a:ln>
        </p:spPr>
      </p:pic>
      <p:sp>
        <p:nvSpPr>
          <p:cNvPr id="24580" name="Rectangle 4"/>
          <p:cNvSpPr>
            <a:spLocks noChangeArrowheads="1"/>
          </p:cNvSpPr>
          <p:nvPr/>
        </p:nvSpPr>
        <p:spPr bwMode="auto">
          <a:xfrm>
            <a:off x="1331913" y="5511800"/>
            <a:ext cx="4176712" cy="646113"/>
          </a:xfrm>
          <a:prstGeom prst="rect">
            <a:avLst/>
          </a:prstGeom>
          <a:noFill/>
          <a:ln w="9525">
            <a:noFill/>
            <a:miter lim="800000"/>
            <a:headEnd/>
            <a:tailEnd/>
          </a:ln>
        </p:spPr>
        <p:txBody>
          <a:bodyPr anchor="ctr">
            <a:spAutoFit/>
          </a:bodyPr>
          <a:lstStyle/>
          <a:p>
            <a:r>
              <a:rPr lang="tr-TR" i="1">
                <a:latin typeface="Gill Sans MT" pitchFamily="34" charset="0"/>
                <a:ea typeface="Calibri" pitchFamily="34" charset="0"/>
                <a:cs typeface="DemosEF-MediumItalic"/>
              </a:rPr>
              <a:t>Cultural landscape shaped by carp ponds</a:t>
            </a:r>
            <a:endParaRPr lang="tr-TR">
              <a:latin typeface="Gill Sans MT" pitchFamily="34" charset="0"/>
              <a:ea typeface="Calibri" pitchFamily="34" charset="0"/>
              <a:cs typeface="DemosEF-MediumItalic"/>
            </a:endParaRPr>
          </a:p>
          <a:p>
            <a:pPr eaLnBrk="0" hangingPunct="0"/>
            <a:endParaRPr lang="tr-TR">
              <a:latin typeface="Gill Sans MT" pitchFamily="34" charset="0"/>
              <a:ea typeface="Calibri" pitchFamily="34" charset="0"/>
              <a:cs typeface="DemosEF-MediumItalic"/>
            </a:endParaRP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5F8D4D76-45FD-434F-86A2-91C45E4553C3}" type="slidenum">
              <a:rPr lang="tr-TR" smtClean="0"/>
              <a:pPr>
                <a:defRPr/>
              </a:pPr>
              <a:t>89</a:t>
            </a:fld>
            <a:endParaRPr lang="tr-TR"/>
          </a:p>
        </p:txBody>
      </p:sp>
      <p:pic>
        <p:nvPicPr>
          <p:cNvPr id="25603" name="Resim 4"/>
          <p:cNvPicPr>
            <a:picLocks noChangeAspect="1" noChangeArrowheads="1"/>
          </p:cNvPicPr>
          <p:nvPr/>
        </p:nvPicPr>
        <p:blipFill>
          <a:blip r:embed="rId2" cstate="print"/>
          <a:srcRect/>
          <a:stretch>
            <a:fillRect/>
          </a:stretch>
        </p:blipFill>
        <p:spPr bwMode="auto">
          <a:xfrm>
            <a:off x="1368425" y="423863"/>
            <a:ext cx="6948488" cy="5237162"/>
          </a:xfrm>
          <a:prstGeom prst="rect">
            <a:avLst/>
          </a:prstGeom>
          <a:noFill/>
          <a:ln w="9525">
            <a:noFill/>
            <a:miter lim="800000"/>
            <a:headEnd/>
            <a:tailEnd/>
          </a:ln>
        </p:spPr>
      </p:pic>
      <p:sp>
        <p:nvSpPr>
          <p:cNvPr id="25604" name="Rectangle 3"/>
          <p:cNvSpPr>
            <a:spLocks noChangeArrowheads="1"/>
          </p:cNvSpPr>
          <p:nvPr/>
        </p:nvSpPr>
        <p:spPr bwMode="auto">
          <a:xfrm>
            <a:off x="1619250" y="5872163"/>
            <a:ext cx="3097213" cy="369887"/>
          </a:xfrm>
          <a:prstGeom prst="rect">
            <a:avLst/>
          </a:prstGeom>
          <a:noFill/>
          <a:ln w="9525">
            <a:noFill/>
            <a:miter lim="800000"/>
            <a:headEnd/>
            <a:tailEnd/>
          </a:ln>
        </p:spPr>
        <p:txBody>
          <a:bodyPr anchor="ctr">
            <a:spAutoFit/>
          </a:bodyPr>
          <a:lstStyle/>
          <a:p>
            <a:r>
              <a:rPr lang="tr-TR" i="1">
                <a:latin typeface="Gill Sans MT" pitchFamily="34" charset="0"/>
                <a:ea typeface="Calibri" pitchFamily="34" charset="0"/>
                <a:cs typeface="DemosEF-MediumItalic"/>
              </a:rPr>
              <a:t>Carp pond in the Lausitz</a:t>
            </a:r>
            <a:endParaRPr lang="tr-TR">
              <a:latin typeface="Gill Sans MT" pitchFamily="34" charset="0"/>
              <a:ea typeface="Calibri" pitchFamily="34" charset="0"/>
              <a:cs typeface="DemosEF-MediumItalic"/>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188" y="260350"/>
            <a:ext cx="8229600" cy="1143000"/>
          </a:xfrm>
        </p:spPr>
        <p:txBody>
          <a:bodyPr>
            <a:normAutofit/>
          </a:bodyPr>
          <a:lstStyle/>
          <a:p>
            <a:pPr eaLnBrk="1" fontAlgn="auto" hangingPunct="1">
              <a:spcAft>
                <a:spcPts val="0"/>
              </a:spcAft>
              <a:defRPr/>
            </a:pPr>
            <a:r>
              <a:rPr lang="tr-TR" dirty="0" smtClean="0">
                <a:solidFill>
                  <a:schemeClr val="tx2">
                    <a:satMod val="130000"/>
                  </a:schemeClr>
                </a:solidFill>
              </a:rPr>
              <a:t>Yetiştiriciliği yapılan türler</a:t>
            </a:r>
            <a:endParaRPr lang="tr-TR" dirty="0">
              <a:solidFill>
                <a:schemeClr val="tx2">
                  <a:satMod val="130000"/>
                </a:schemeClr>
              </a:solidFill>
            </a:endParaRPr>
          </a:p>
        </p:txBody>
      </p:sp>
      <p:sp>
        <p:nvSpPr>
          <p:cNvPr id="3" name="Content Placeholder 2"/>
          <p:cNvSpPr>
            <a:spLocks noGrp="1"/>
          </p:cNvSpPr>
          <p:nvPr>
            <p:ph idx="1"/>
          </p:nvPr>
        </p:nvSpPr>
        <p:spPr>
          <a:xfrm>
            <a:off x="1071563" y="1447800"/>
            <a:ext cx="7862887" cy="4800600"/>
          </a:xfrm>
        </p:spPr>
        <p:txBody>
          <a:bodyPr>
            <a:normAutofit fontScale="77500" lnSpcReduction="20000"/>
          </a:bodyPr>
          <a:lstStyle/>
          <a:p>
            <a:pPr marL="365760" indent="-283464" eaLnBrk="1" fontAlgn="auto" hangingPunct="1">
              <a:spcAft>
                <a:spcPts val="0"/>
              </a:spcAft>
              <a:buClr>
                <a:schemeClr val="accent3"/>
              </a:buClr>
              <a:buFont typeface="Wingdings 2"/>
              <a:buChar char=""/>
              <a:defRPr/>
            </a:pPr>
            <a:r>
              <a:rPr lang="tr-TR" dirty="0" smtClean="0">
                <a:latin typeface="Arial" panose="020B0604020202020204" pitchFamily="34" charset="0"/>
                <a:cs typeface="Arial" panose="020B0604020202020204" pitchFamily="34" charset="0"/>
              </a:rPr>
              <a:t>Yetiştiriciliği yapılan tür gruplarında ilk sıraları,</a:t>
            </a:r>
          </a:p>
          <a:p>
            <a:pPr marL="640080" lvl="1" indent="-237744" eaLnBrk="1" fontAlgn="auto" hangingPunct="1">
              <a:spcAft>
                <a:spcPts val="0"/>
              </a:spcAft>
              <a:buFont typeface="Verdana"/>
              <a:buChar char="◦"/>
              <a:defRPr/>
            </a:pPr>
            <a:r>
              <a:rPr lang="tr-TR" dirty="0" smtClean="0">
                <a:latin typeface="Arial" panose="020B0604020202020204" pitchFamily="34" charset="0"/>
                <a:cs typeface="Arial" panose="020B0604020202020204" pitchFamily="34" charset="0"/>
              </a:rPr>
              <a:t>Balıklarda sazangiller, </a:t>
            </a:r>
            <a:r>
              <a:rPr lang="tr-TR" dirty="0" err="1" smtClean="0">
                <a:latin typeface="Arial" panose="020B0604020202020204" pitchFamily="34" charset="0"/>
                <a:cs typeface="Arial" panose="020B0604020202020204" pitchFamily="34" charset="0"/>
              </a:rPr>
              <a:t>Çiklitler</a:t>
            </a:r>
            <a:r>
              <a:rPr lang="tr-TR" dirty="0" smtClean="0">
                <a:latin typeface="Arial" panose="020B0604020202020204" pitchFamily="34" charset="0"/>
                <a:cs typeface="Arial" panose="020B0604020202020204" pitchFamily="34" charset="0"/>
              </a:rPr>
              <a:t>,</a:t>
            </a:r>
          </a:p>
          <a:p>
            <a:pPr marL="886968" lvl="2" indent="-246888" eaLnBrk="1" fontAlgn="auto" hangingPunct="1">
              <a:spcAft>
                <a:spcPts val="0"/>
              </a:spcAft>
              <a:buFont typeface="Wingdings 2"/>
              <a:buChar char=""/>
              <a:defRPr/>
            </a:pPr>
            <a:r>
              <a:rPr lang="tr-TR" dirty="0" smtClean="0">
                <a:latin typeface="Arial" panose="020B0604020202020204" pitchFamily="34" charset="0"/>
                <a:cs typeface="Arial" panose="020B0604020202020204" pitchFamily="34" charset="0"/>
              </a:rPr>
              <a:t>Ot sazanı (</a:t>
            </a:r>
            <a:r>
              <a:rPr lang="tr-TR" i="1" dirty="0" smtClean="0">
                <a:latin typeface="Arial" panose="020B0604020202020204" pitchFamily="34" charset="0"/>
                <a:cs typeface="Arial" panose="020B0604020202020204" pitchFamily="34" charset="0"/>
              </a:rPr>
              <a:t>Ctenopharyngodon idellus</a:t>
            </a:r>
            <a:r>
              <a:rPr lang="tr-TR" dirty="0" smtClean="0">
                <a:latin typeface="Arial" panose="020B0604020202020204" pitchFamily="34" charset="0"/>
                <a:cs typeface="Arial" panose="020B0604020202020204" pitchFamily="34" charset="0"/>
              </a:rPr>
              <a:t>) </a:t>
            </a:r>
          </a:p>
          <a:p>
            <a:pPr marL="886968" lvl="2" indent="-246888" eaLnBrk="1" fontAlgn="auto" hangingPunct="1">
              <a:spcAft>
                <a:spcPts val="0"/>
              </a:spcAft>
              <a:buFont typeface="Wingdings 2"/>
              <a:buChar char=""/>
              <a:defRPr/>
            </a:pPr>
            <a:r>
              <a:rPr lang="tr-TR" dirty="0" smtClean="0">
                <a:latin typeface="Arial" panose="020B0604020202020204" pitchFamily="34" charset="0"/>
                <a:cs typeface="Arial" panose="020B0604020202020204" pitchFamily="34" charset="0"/>
              </a:rPr>
              <a:t>Gümüş sazanı (Silver </a:t>
            </a:r>
            <a:r>
              <a:rPr lang="tr-TR" dirty="0" err="1" smtClean="0">
                <a:latin typeface="Arial" panose="020B0604020202020204" pitchFamily="34" charset="0"/>
                <a:cs typeface="Arial" panose="020B0604020202020204" pitchFamily="34" charset="0"/>
              </a:rPr>
              <a:t>carp</a:t>
            </a:r>
            <a:r>
              <a:rPr lang="tr-TR" dirty="0" smtClean="0">
                <a:latin typeface="Arial" panose="020B0604020202020204" pitchFamily="34" charset="0"/>
                <a:cs typeface="Arial" panose="020B0604020202020204" pitchFamily="34" charset="0"/>
              </a:rPr>
              <a:t>) (</a:t>
            </a:r>
            <a:r>
              <a:rPr lang="tr-TR" i="1" dirty="0" err="1" smtClean="0">
                <a:latin typeface="Arial" panose="020B0604020202020204" pitchFamily="34" charset="0"/>
                <a:cs typeface="Arial" panose="020B0604020202020204" pitchFamily="34" charset="0"/>
              </a:rPr>
              <a:t>Hypophthalmichthys</a:t>
            </a:r>
            <a:r>
              <a:rPr lang="tr-TR" i="1" dirty="0" smtClean="0">
                <a:latin typeface="Arial" panose="020B0604020202020204" pitchFamily="34" charset="0"/>
                <a:cs typeface="Arial" panose="020B0604020202020204" pitchFamily="34" charset="0"/>
              </a:rPr>
              <a:t> </a:t>
            </a:r>
            <a:r>
              <a:rPr lang="tr-TR" i="1" dirty="0" err="1" smtClean="0">
                <a:latin typeface="Arial" panose="020B0604020202020204" pitchFamily="34" charset="0"/>
                <a:cs typeface="Arial" panose="020B0604020202020204" pitchFamily="34" charset="0"/>
              </a:rPr>
              <a:t>molitrix</a:t>
            </a:r>
            <a:r>
              <a:rPr lang="tr-TR" i="1" dirty="0" smtClean="0">
                <a:latin typeface="Arial" panose="020B0604020202020204" pitchFamily="34" charset="0"/>
                <a:cs typeface="Arial" panose="020B0604020202020204" pitchFamily="34" charset="0"/>
              </a:rPr>
              <a:t>), </a:t>
            </a:r>
          </a:p>
          <a:p>
            <a:pPr marL="886968" lvl="2" indent="-246888" eaLnBrk="1" fontAlgn="auto" hangingPunct="1">
              <a:spcAft>
                <a:spcPts val="0"/>
              </a:spcAft>
              <a:buFont typeface="Wingdings 2"/>
              <a:buChar char=""/>
              <a:defRPr/>
            </a:pPr>
            <a:r>
              <a:rPr lang="tr-TR" dirty="0" err="1" smtClean="0">
                <a:latin typeface="Arial" panose="020B0604020202020204" pitchFamily="34" charset="0"/>
                <a:cs typeface="Arial" panose="020B0604020202020204" pitchFamily="34" charset="0"/>
              </a:rPr>
              <a:t>Big</a:t>
            </a:r>
            <a:r>
              <a:rPr lang="tr-TR" dirty="0" smtClean="0">
                <a:latin typeface="Arial" panose="020B0604020202020204" pitchFamily="34" charset="0"/>
                <a:cs typeface="Arial" panose="020B0604020202020204" pitchFamily="34" charset="0"/>
              </a:rPr>
              <a:t> </a:t>
            </a:r>
            <a:r>
              <a:rPr lang="tr-TR" dirty="0" err="1" smtClean="0">
                <a:latin typeface="Arial" panose="020B0604020202020204" pitchFamily="34" charset="0"/>
                <a:cs typeface="Arial" panose="020B0604020202020204" pitchFamily="34" charset="0"/>
              </a:rPr>
              <a:t>head</a:t>
            </a:r>
            <a:r>
              <a:rPr lang="tr-TR" dirty="0" smtClean="0">
                <a:latin typeface="Arial" panose="020B0604020202020204" pitchFamily="34" charset="0"/>
                <a:cs typeface="Arial" panose="020B0604020202020204" pitchFamily="34" charset="0"/>
              </a:rPr>
              <a:t> </a:t>
            </a:r>
            <a:r>
              <a:rPr lang="tr-TR" dirty="0" err="1" smtClean="0">
                <a:latin typeface="Arial" panose="020B0604020202020204" pitchFamily="34" charset="0"/>
                <a:cs typeface="Arial" panose="020B0604020202020204" pitchFamily="34" charset="0"/>
              </a:rPr>
              <a:t>carp</a:t>
            </a:r>
            <a:r>
              <a:rPr lang="tr-TR" dirty="0" smtClean="0">
                <a:latin typeface="Arial" panose="020B0604020202020204" pitchFamily="34" charset="0"/>
                <a:cs typeface="Arial" panose="020B0604020202020204" pitchFamily="34" charset="0"/>
              </a:rPr>
              <a:t> (</a:t>
            </a:r>
            <a:r>
              <a:rPr lang="tr-TR" i="1" dirty="0" err="1" smtClean="0">
                <a:latin typeface="Arial" panose="020B0604020202020204" pitchFamily="34" charset="0"/>
                <a:cs typeface="Arial" panose="020B0604020202020204" pitchFamily="34" charset="0"/>
              </a:rPr>
              <a:t>Hypophthalmichthys</a:t>
            </a:r>
            <a:r>
              <a:rPr lang="tr-TR" i="1" dirty="0" smtClean="0">
                <a:latin typeface="Arial" panose="020B0604020202020204" pitchFamily="34" charset="0"/>
                <a:cs typeface="Arial" panose="020B0604020202020204" pitchFamily="34" charset="0"/>
              </a:rPr>
              <a:t> </a:t>
            </a:r>
            <a:r>
              <a:rPr lang="tr-TR" i="1" dirty="0" err="1" smtClean="0">
                <a:latin typeface="Arial" panose="020B0604020202020204" pitchFamily="34" charset="0"/>
                <a:cs typeface="Arial" panose="020B0604020202020204" pitchFamily="34" charset="0"/>
              </a:rPr>
              <a:t>nobilis</a:t>
            </a:r>
            <a:r>
              <a:rPr lang="tr-TR" dirty="0" smtClean="0">
                <a:latin typeface="Arial" panose="020B0604020202020204" pitchFamily="34" charset="0"/>
                <a:cs typeface="Arial" panose="020B0604020202020204" pitchFamily="34" charset="0"/>
              </a:rPr>
              <a:t>)</a:t>
            </a:r>
          </a:p>
          <a:p>
            <a:pPr marL="640080" lvl="1" indent="-237744" eaLnBrk="1" fontAlgn="auto" hangingPunct="1">
              <a:spcAft>
                <a:spcPts val="0"/>
              </a:spcAft>
              <a:buFont typeface="Verdana"/>
              <a:buChar char="◦"/>
              <a:defRPr/>
            </a:pPr>
            <a:r>
              <a:rPr lang="tr-TR" dirty="0" smtClean="0">
                <a:latin typeface="Arial" panose="020B0604020202020204" pitchFamily="34" charset="0"/>
                <a:cs typeface="Arial" panose="020B0604020202020204" pitchFamily="34" charset="0"/>
              </a:rPr>
              <a:t>Kabuklularda karidesler, </a:t>
            </a:r>
            <a:r>
              <a:rPr lang="tr-TR" dirty="0" err="1" smtClean="0">
                <a:latin typeface="Arial" panose="020B0604020202020204" pitchFamily="34" charset="0"/>
                <a:cs typeface="Arial" panose="020B0604020202020204" pitchFamily="34" charset="0"/>
              </a:rPr>
              <a:t>istakozlar</a:t>
            </a:r>
            <a:r>
              <a:rPr lang="tr-TR" dirty="0" smtClean="0">
                <a:latin typeface="Arial" panose="020B0604020202020204" pitchFamily="34" charset="0"/>
                <a:cs typeface="Arial" panose="020B0604020202020204" pitchFamily="34" charset="0"/>
              </a:rPr>
              <a:t>, kerevitler,</a:t>
            </a:r>
          </a:p>
          <a:p>
            <a:pPr marL="640080" lvl="1" indent="-237744" eaLnBrk="1" fontAlgn="auto" hangingPunct="1">
              <a:spcAft>
                <a:spcPts val="0"/>
              </a:spcAft>
              <a:buFont typeface="Verdana"/>
              <a:buChar char="◦"/>
              <a:defRPr/>
            </a:pPr>
            <a:r>
              <a:rPr lang="tr-TR" dirty="0" smtClean="0">
                <a:latin typeface="Arial" panose="020B0604020202020204" pitchFamily="34" charset="0"/>
                <a:cs typeface="Arial" panose="020B0604020202020204" pitchFamily="34" charset="0"/>
              </a:rPr>
              <a:t>Yumuşakçalarda istiridyeler, midyeler, </a:t>
            </a:r>
            <a:r>
              <a:rPr lang="tr-TR" dirty="0" err="1" smtClean="0">
                <a:latin typeface="Arial" panose="020B0604020202020204" pitchFamily="34" charset="0"/>
                <a:cs typeface="Arial" panose="020B0604020202020204" pitchFamily="34" charset="0"/>
              </a:rPr>
              <a:t>mollusklar</a:t>
            </a:r>
            <a:r>
              <a:rPr lang="tr-TR" dirty="0" smtClean="0">
                <a:latin typeface="Arial" panose="020B0604020202020204" pitchFamily="34" charset="0"/>
                <a:cs typeface="Arial" panose="020B0604020202020204" pitchFamily="34" charset="0"/>
              </a:rPr>
              <a:t>,</a:t>
            </a:r>
          </a:p>
          <a:p>
            <a:pPr marL="640080" lvl="1" indent="-237744" eaLnBrk="1" fontAlgn="auto" hangingPunct="1">
              <a:spcAft>
                <a:spcPts val="0"/>
              </a:spcAft>
              <a:buFont typeface="Verdana"/>
              <a:buChar char="◦"/>
              <a:defRPr/>
            </a:pPr>
            <a:r>
              <a:rPr lang="tr-TR" dirty="0" smtClean="0">
                <a:latin typeface="Arial" panose="020B0604020202020204" pitchFamily="34" charset="0"/>
                <a:cs typeface="Arial" panose="020B0604020202020204" pitchFamily="34" charset="0"/>
              </a:rPr>
              <a:t>Alglerde kahverengi algler oluşturmaktadır.</a:t>
            </a:r>
          </a:p>
          <a:p>
            <a:pPr marL="886968" lvl="2" indent="-246888" eaLnBrk="1" fontAlgn="auto" hangingPunct="1">
              <a:spcAft>
                <a:spcPts val="0"/>
              </a:spcAft>
              <a:buFont typeface="Wingdings 2"/>
              <a:buChar char=""/>
              <a:defRPr/>
            </a:pPr>
            <a:endParaRPr lang="tr-TR" dirty="0" smtClean="0">
              <a:latin typeface="Arial" panose="020B0604020202020204" pitchFamily="34" charset="0"/>
              <a:cs typeface="Arial" panose="020B0604020202020204" pitchFamily="34" charset="0"/>
            </a:endParaRPr>
          </a:p>
          <a:p>
            <a:pPr marL="365760" indent="-283464" eaLnBrk="1" fontAlgn="auto" hangingPunct="1">
              <a:spcAft>
                <a:spcPts val="0"/>
              </a:spcAft>
              <a:buClr>
                <a:schemeClr val="accent3"/>
              </a:buClr>
              <a:buFont typeface="Wingdings 2"/>
              <a:buChar char=""/>
              <a:defRPr/>
            </a:pPr>
            <a:r>
              <a:rPr lang="tr-TR" dirty="0" smtClean="0">
                <a:latin typeface="Arial" panose="020B0604020202020204" pitchFamily="34" charset="0"/>
                <a:cs typeface="Arial" panose="020B0604020202020204" pitchFamily="34" charset="0"/>
              </a:rPr>
              <a:t>Tür sayıları;</a:t>
            </a:r>
          </a:p>
          <a:p>
            <a:pPr marL="640080" lvl="1" indent="-237744" eaLnBrk="1" fontAlgn="auto" hangingPunct="1">
              <a:spcAft>
                <a:spcPts val="0"/>
              </a:spcAft>
              <a:buFont typeface="Verdana"/>
              <a:buChar char="◦"/>
              <a:defRPr/>
            </a:pPr>
            <a:r>
              <a:rPr lang="tr-TR" dirty="0" smtClean="0">
                <a:latin typeface="Arial" panose="020B0604020202020204" pitchFamily="34" charset="0"/>
                <a:cs typeface="Arial" panose="020B0604020202020204" pitchFamily="34" charset="0"/>
              </a:rPr>
              <a:t>Balıklarda 151,</a:t>
            </a:r>
          </a:p>
          <a:p>
            <a:pPr marL="640080" lvl="1" indent="-237744" eaLnBrk="1" fontAlgn="auto" hangingPunct="1">
              <a:spcAft>
                <a:spcPts val="0"/>
              </a:spcAft>
              <a:buFont typeface="Verdana"/>
              <a:buChar char="◦"/>
              <a:defRPr/>
            </a:pPr>
            <a:r>
              <a:rPr lang="tr-TR" dirty="0" smtClean="0">
                <a:latin typeface="Arial" panose="020B0604020202020204" pitchFamily="34" charset="0"/>
                <a:cs typeface="Arial" panose="020B0604020202020204" pitchFamily="34" charset="0"/>
              </a:rPr>
              <a:t>Kabuklularda 39,</a:t>
            </a:r>
          </a:p>
          <a:p>
            <a:pPr marL="640080" lvl="1" indent="-237744" eaLnBrk="1" fontAlgn="auto" hangingPunct="1">
              <a:spcAft>
                <a:spcPts val="0"/>
              </a:spcAft>
              <a:buFont typeface="Verdana"/>
              <a:buChar char="◦"/>
              <a:defRPr/>
            </a:pPr>
            <a:r>
              <a:rPr lang="tr-TR" dirty="0" smtClean="0">
                <a:latin typeface="Arial" panose="020B0604020202020204" pitchFamily="34" charset="0"/>
                <a:cs typeface="Arial" panose="020B0604020202020204" pitchFamily="34" charset="0"/>
              </a:rPr>
              <a:t>Yumuşakçalarda 72 olmak üzere </a:t>
            </a:r>
          </a:p>
          <a:p>
            <a:pPr marL="640080" lvl="1" indent="-237744" eaLnBrk="1" fontAlgn="auto" hangingPunct="1">
              <a:spcAft>
                <a:spcPts val="0"/>
              </a:spcAft>
              <a:buFont typeface="Verdana"/>
              <a:buNone/>
              <a:defRPr/>
            </a:pPr>
            <a:r>
              <a:rPr lang="tr-TR" b="1" dirty="0" smtClean="0">
                <a:solidFill>
                  <a:srgbClr val="FF0000"/>
                </a:solidFill>
                <a:latin typeface="Arial" panose="020B0604020202020204" pitchFamily="34" charset="0"/>
                <a:cs typeface="Arial" panose="020B0604020202020204" pitchFamily="34" charset="0"/>
              </a:rPr>
              <a:t>Toplam 262 </a:t>
            </a:r>
            <a:r>
              <a:rPr lang="tr-TR" b="1" dirty="0" smtClean="0">
                <a:latin typeface="Arial" panose="020B0604020202020204" pitchFamily="34" charset="0"/>
                <a:cs typeface="Arial" panose="020B0604020202020204" pitchFamily="34" charset="0"/>
              </a:rPr>
              <a:t>olarak bildirilmektedir.</a:t>
            </a:r>
          </a:p>
          <a:p>
            <a:pPr marL="640080" lvl="1" indent="-237744" eaLnBrk="1" fontAlgn="auto" hangingPunct="1">
              <a:spcAft>
                <a:spcPts val="0"/>
              </a:spcAft>
              <a:buFont typeface="Verdana"/>
              <a:buChar char="◦"/>
              <a:defRPr/>
            </a:pPr>
            <a:endParaRPr lang="tr-TR" dirty="0">
              <a:latin typeface="Arial" panose="020B0604020202020204" pitchFamily="34" charset="0"/>
              <a:cs typeface="Arial" panose="020B0604020202020204" pitchFamily="34" charset="0"/>
            </a:endParaRPr>
          </a:p>
        </p:txBody>
      </p:sp>
      <p:sp>
        <p:nvSpPr>
          <p:cNvPr id="28676" name="Slide Number Placeholder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marL="742950" indent="-28575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marL="1143000" indent="-22860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marL="1600200" indent="-22860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marL="2057400" indent="-22860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marL="25146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marL="29718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marL="34290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marL="38862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a:spcBef>
                <a:spcPct val="0"/>
              </a:spcBef>
              <a:buClrTx/>
              <a:buSzTx/>
              <a:buFontTx/>
              <a:buNone/>
            </a:pPr>
            <a:fld id="{41A5C4C1-74EE-4C68-B6DC-3F7983FE321F}" type="slidenum">
              <a:rPr lang="tr-TR" altLang="tr-TR" sz="1200" smtClean="0">
                <a:solidFill>
                  <a:srgbClr val="045C75"/>
                </a:solidFill>
                <a:latin typeface="Arial" panose="020B0604020202020204" pitchFamily="34" charset="0"/>
              </a:rPr>
              <a:pPr>
                <a:spcBef>
                  <a:spcPct val="0"/>
                </a:spcBef>
                <a:buClrTx/>
                <a:buSzTx/>
                <a:buFontTx/>
                <a:buNone/>
              </a:pPr>
              <a:t>9</a:t>
            </a:fld>
            <a:endParaRPr lang="tr-TR" altLang="tr-TR" sz="1200" smtClean="0">
              <a:solidFill>
                <a:srgbClr val="045C75"/>
              </a:solidFill>
              <a:latin typeface="Arial" panose="020B0604020202020204" pitchFamily="34" charset="0"/>
            </a:endParaRPr>
          </a:p>
        </p:txBody>
      </p:sp>
    </p:spTree>
    <p:extLst>
      <p:ext uri="{BB962C8B-B14F-4D97-AF65-F5344CB8AC3E}">
        <p14:creationId xmlns:p14="http://schemas.microsoft.com/office/powerpoint/2010/main" val="3300051225"/>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ayt Numarası Yer Tutucusu 3"/>
          <p:cNvSpPr>
            <a:spLocks noGrp="1"/>
          </p:cNvSpPr>
          <p:nvPr>
            <p:ph type="sldNum" sz="quarter" idx="12"/>
          </p:nvPr>
        </p:nvSpPr>
        <p:spPr/>
        <p:txBody>
          <a:bodyPr/>
          <a:lstStyle/>
          <a:p>
            <a:fld id="{B3309888-A9A8-4577-B48D-E6903738C834}" type="slidenum">
              <a:rPr lang="tr-TR" smtClean="0"/>
              <a:pPr/>
              <a:t>90</a:t>
            </a:fld>
            <a:endParaRPr lang="tr-TR"/>
          </a:p>
        </p:txBody>
      </p:sp>
      <p:pic>
        <p:nvPicPr>
          <p:cNvPr id="102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29283" t="10677" b="10416"/>
          <a:stretch/>
        </p:blipFill>
        <p:spPr bwMode="auto">
          <a:xfrm>
            <a:off x="1488" y="476672"/>
            <a:ext cx="8746976" cy="54872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15456941"/>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ayt Numarası Yer Tutucusu 3"/>
          <p:cNvSpPr>
            <a:spLocks noGrp="1"/>
          </p:cNvSpPr>
          <p:nvPr>
            <p:ph type="sldNum" sz="quarter" idx="12"/>
          </p:nvPr>
        </p:nvSpPr>
        <p:spPr/>
        <p:txBody>
          <a:bodyPr/>
          <a:lstStyle/>
          <a:p>
            <a:fld id="{B3309888-A9A8-4577-B48D-E6903738C834}" type="slidenum">
              <a:rPr lang="tr-TR" smtClean="0"/>
              <a:pPr/>
              <a:t>91</a:t>
            </a:fld>
            <a:endParaRPr lang="tr-TR"/>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5183" t="9115" b="15886"/>
          <a:stretch/>
        </p:blipFill>
        <p:spPr bwMode="auto">
          <a:xfrm>
            <a:off x="3026" y="811212"/>
            <a:ext cx="9140974" cy="51518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86392978"/>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ayt Numarası Yer Tutucusu 3"/>
          <p:cNvSpPr>
            <a:spLocks noGrp="1"/>
          </p:cNvSpPr>
          <p:nvPr>
            <p:ph type="sldNum" sz="quarter" idx="12"/>
          </p:nvPr>
        </p:nvSpPr>
        <p:spPr/>
        <p:txBody>
          <a:bodyPr/>
          <a:lstStyle/>
          <a:p>
            <a:fld id="{B3309888-A9A8-4577-B48D-E6903738C834}" type="slidenum">
              <a:rPr lang="tr-TR" smtClean="0"/>
              <a:pPr/>
              <a:t>92</a:t>
            </a:fld>
            <a:endParaRPr lang="tr-TR"/>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6062" t="29687" r="4831" b="8854"/>
          <a:stretch/>
        </p:blipFill>
        <p:spPr bwMode="auto">
          <a:xfrm>
            <a:off x="35496" y="620688"/>
            <a:ext cx="8991600" cy="449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12378366"/>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ontent Placeholder 2"/>
          <p:cNvSpPr>
            <a:spLocks noGrp="1"/>
          </p:cNvSpPr>
          <p:nvPr>
            <p:ph idx="1"/>
          </p:nvPr>
        </p:nvSpPr>
        <p:spPr/>
        <p:txBody>
          <a:bodyPr/>
          <a:lstStyle/>
          <a:p>
            <a:pPr eaLnBrk="1" hangingPunct="1"/>
            <a:r>
              <a:rPr lang="tr-TR" sz="2400" smtClean="0">
                <a:latin typeface="Arial" pitchFamily="34" charset="0"/>
                <a:cs typeface="Arial" pitchFamily="34" charset="0"/>
              </a:rPr>
              <a:t>Sazan üretim havuzu;</a:t>
            </a:r>
          </a:p>
          <a:p>
            <a:pPr lvl="1" eaLnBrk="1" hangingPunct="1"/>
            <a:r>
              <a:rPr lang="tr-TR" sz="2000" smtClean="0">
                <a:latin typeface="Arial" pitchFamily="34" charset="0"/>
                <a:cs typeface="Arial" pitchFamily="34" charset="0"/>
              </a:rPr>
              <a:t>Meyilli bir arazide alt ve yan duvarların yapılması ile </a:t>
            </a:r>
          </a:p>
          <a:p>
            <a:pPr lvl="1" eaLnBrk="1" hangingPunct="1"/>
            <a:r>
              <a:rPr lang="tr-TR" sz="2000" smtClean="0">
                <a:latin typeface="Arial" pitchFamily="34" charset="0"/>
                <a:cs typeface="Arial" pitchFamily="34" charset="0"/>
              </a:rPr>
              <a:t>Dar bir vadi şeklindeki meyilli ırmak yataklarında, yalnız alt duvarların yapılması ile oluşturulabilir.</a:t>
            </a:r>
          </a:p>
          <a:p>
            <a:pPr lvl="1" eaLnBrk="1" hangingPunct="1"/>
            <a:r>
              <a:rPr lang="tr-TR" sz="2000" smtClean="0">
                <a:latin typeface="Arial" pitchFamily="34" charset="0"/>
                <a:cs typeface="Arial" pitchFamily="34" charset="0"/>
              </a:rPr>
              <a:t>Düz arazilerde, akarsuların eteklerinde yapılan sazan havuzları çeltik tavası şeklindedir. Duvarları ya sıfır kotunun üzerine yığma şeklinde veya iç toprağı tamamen taşınarak uzaklaştırılmak suretiyle havuz duvarlarının üst kısmı sıfır kotunda yapılır.</a:t>
            </a:r>
          </a:p>
          <a:p>
            <a:pPr lvl="1" eaLnBrk="1" hangingPunct="1"/>
            <a:r>
              <a:rPr lang="tr-TR" sz="2000" smtClean="0">
                <a:latin typeface="Arial" pitchFamily="34" charset="0"/>
                <a:cs typeface="Arial" pitchFamily="34" charset="0"/>
              </a:rPr>
              <a:t>Su sirkülasyonunun sağlanabilmesi için arazide uygun meyil bulunmalıdır.</a:t>
            </a:r>
          </a:p>
        </p:txBody>
      </p:sp>
      <p:sp>
        <p:nvSpPr>
          <p:cNvPr id="4" name="Slide Number Placeholder 3"/>
          <p:cNvSpPr>
            <a:spLocks noGrp="1"/>
          </p:cNvSpPr>
          <p:nvPr>
            <p:ph type="sldNum" sz="quarter" idx="12"/>
          </p:nvPr>
        </p:nvSpPr>
        <p:spPr/>
        <p:txBody>
          <a:bodyPr/>
          <a:lstStyle/>
          <a:p>
            <a:pPr>
              <a:defRPr/>
            </a:pPr>
            <a:fld id="{A9411B5E-351A-446B-A701-1FF79A3AE98A}" type="slidenum">
              <a:rPr lang="tr-TR"/>
              <a:pPr>
                <a:defRPr/>
              </a:pPr>
              <a:t>93</a:t>
            </a:fld>
            <a:endParaRPr lang="tr-T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ontent Placeholder 2"/>
          <p:cNvSpPr>
            <a:spLocks noGrp="1"/>
          </p:cNvSpPr>
          <p:nvPr>
            <p:ph idx="1"/>
          </p:nvPr>
        </p:nvSpPr>
        <p:spPr/>
        <p:txBody>
          <a:bodyPr/>
          <a:lstStyle/>
          <a:p>
            <a:pPr eaLnBrk="1" hangingPunct="1"/>
            <a:r>
              <a:rPr lang="tr-TR" sz="2400" smtClean="0">
                <a:latin typeface="Arial" pitchFamily="34" charset="0"/>
                <a:cs typeface="Arial" pitchFamily="34" charset="0"/>
              </a:rPr>
              <a:t>Sazan havuzlarının planlanmasında;</a:t>
            </a:r>
          </a:p>
          <a:p>
            <a:pPr lvl="1" eaLnBrk="1" hangingPunct="1"/>
            <a:r>
              <a:rPr lang="tr-TR" sz="2000" smtClean="0">
                <a:latin typeface="Arial" pitchFamily="34" charset="0"/>
                <a:cs typeface="Arial" pitchFamily="34" charset="0"/>
              </a:rPr>
              <a:t>Arazinin yapısal özelliği,</a:t>
            </a:r>
          </a:p>
          <a:p>
            <a:pPr lvl="1" eaLnBrk="1" hangingPunct="1"/>
            <a:r>
              <a:rPr lang="tr-TR" sz="2000" smtClean="0">
                <a:latin typeface="Arial" pitchFamily="34" charset="0"/>
                <a:cs typeface="Arial" pitchFamily="34" charset="0"/>
              </a:rPr>
              <a:t>Su kaynağının durumu,</a:t>
            </a:r>
          </a:p>
          <a:p>
            <a:pPr lvl="1" eaLnBrk="1" hangingPunct="1"/>
            <a:r>
              <a:rPr lang="tr-TR" sz="2000" smtClean="0">
                <a:latin typeface="Arial" pitchFamily="34" charset="0"/>
                <a:cs typeface="Arial" pitchFamily="34" charset="0"/>
              </a:rPr>
              <a:t>Arazinin eğimi,</a:t>
            </a:r>
          </a:p>
          <a:p>
            <a:pPr lvl="1" eaLnBrk="1" hangingPunct="1"/>
            <a:r>
              <a:rPr lang="tr-TR" sz="2000" smtClean="0">
                <a:latin typeface="Arial" pitchFamily="34" charset="0"/>
                <a:cs typeface="Arial" pitchFamily="34" charset="0"/>
              </a:rPr>
              <a:t>İşletme şekli dikkate alınmalıdır</a:t>
            </a:r>
          </a:p>
          <a:p>
            <a:pPr eaLnBrk="1" hangingPunct="1"/>
            <a:r>
              <a:rPr lang="tr-TR" sz="2400" smtClean="0">
                <a:latin typeface="Arial" pitchFamily="34" charset="0"/>
                <a:cs typeface="Arial" pitchFamily="34" charset="0"/>
              </a:rPr>
              <a:t>Diğer bir ifade ile, kesin bir havuz şekli yoktur. Sadece </a:t>
            </a:r>
            <a:r>
              <a:rPr lang="tr-TR" sz="2400" smtClean="0">
                <a:solidFill>
                  <a:srgbClr val="FF0000"/>
                </a:solidFill>
                <a:latin typeface="Arial" pitchFamily="34" charset="0"/>
                <a:cs typeface="Arial" pitchFamily="34" charset="0"/>
              </a:rPr>
              <a:t>sazan havuzları toprak olarak yapılır</a:t>
            </a:r>
            <a:r>
              <a:rPr lang="tr-TR" sz="2400" smtClean="0">
                <a:latin typeface="Arial" pitchFamily="34" charset="0"/>
                <a:cs typeface="Arial" pitchFamily="34" charset="0"/>
              </a:rPr>
              <a:t>.</a:t>
            </a:r>
          </a:p>
          <a:p>
            <a:pPr eaLnBrk="1" hangingPunct="1"/>
            <a:r>
              <a:rPr lang="tr-TR" sz="2400" smtClean="0">
                <a:latin typeface="Arial" pitchFamily="34" charset="0"/>
                <a:cs typeface="Arial" pitchFamily="34" charset="0"/>
              </a:rPr>
              <a:t>Kaba bir hesapla, </a:t>
            </a:r>
            <a:r>
              <a:rPr lang="tr-TR" sz="2400" smtClean="0">
                <a:solidFill>
                  <a:srgbClr val="FF0000"/>
                </a:solidFill>
                <a:latin typeface="Arial" pitchFamily="34" charset="0"/>
                <a:cs typeface="Arial" pitchFamily="34" charset="0"/>
              </a:rPr>
              <a:t>sazanların besin ihtiyacının %50’si havuzlarda oluşan doğal gıdalardan sağlanır</a:t>
            </a:r>
            <a:r>
              <a:rPr lang="tr-TR" sz="2400" smtClean="0">
                <a:latin typeface="Arial" pitchFamily="34" charset="0"/>
                <a:cs typeface="Arial" pitchFamily="34" charset="0"/>
              </a:rPr>
              <a:t>.</a:t>
            </a:r>
          </a:p>
          <a:p>
            <a:pPr eaLnBrk="1" hangingPunct="1"/>
            <a:r>
              <a:rPr lang="tr-TR" sz="2400" smtClean="0">
                <a:latin typeface="Arial" pitchFamily="34" charset="0"/>
                <a:cs typeface="Arial" pitchFamily="34" charset="0"/>
              </a:rPr>
              <a:t>Üretim sistemine göre doğal gıdalardan sağlanan besin oranı çok değişir.</a:t>
            </a:r>
          </a:p>
        </p:txBody>
      </p:sp>
      <p:sp>
        <p:nvSpPr>
          <p:cNvPr id="4" name="Slide Number Placeholder 3"/>
          <p:cNvSpPr>
            <a:spLocks noGrp="1"/>
          </p:cNvSpPr>
          <p:nvPr>
            <p:ph type="sldNum" sz="quarter" idx="12"/>
          </p:nvPr>
        </p:nvSpPr>
        <p:spPr/>
        <p:txBody>
          <a:bodyPr/>
          <a:lstStyle/>
          <a:p>
            <a:pPr>
              <a:defRPr/>
            </a:pPr>
            <a:fld id="{2B712693-7CD6-414A-8817-AA1F26F6C147}" type="slidenum">
              <a:rPr lang="tr-TR"/>
              <a:pPr>
                <a:defRPr/>
              </a:pPr>
              <a:t>94</a:t>
            </a:fld>
            <a:endParaRPr lang="tr-T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Content Placeholder 2"/>
          <p:cNvSpPr>
            <a:spLocks noGrp="1"/>
          </p:cNvSpPr>
          <p:nvPr>
            <p:ph idx="1"/>
          </p:nvPr>
        </p:nvSpPr>
        <p:spPr>
          <a:xfrm>
            <a:off x="1428750" y="928688"/>
            <a:ext cx="7497763" cy="481012"/>
          </a:xfrm>
        </p:spPr>
        <p:txBody>
          <a:bodyPr/>
          <a:lstStyle/>
          <a:p>
            <a:pPr eaLnBrk="1" hangingPunct="1"/>
            <a:r>
              <a:rPr lang="tr-TR" sz="2400" smtClean="0">
                <a:latin typeface="Arial" pitchFamily="34" charset="0"/>
                <a:cs typeface="Arial" pitchFamily="34" charset="0"/>
              </a:rPr>
              <a:t>Örn. Sıcak ülkelerde (İsrail, Java vb.);</a:t>
            </a:r>
          </a:p>
        </p:txBody>
      </p:sp>
      <p:sp>
        <p:nvSpPr>
          <p:cNvPr id="6" name="Slide Number Placeholder 5"/>
          <p:cNvSpPr>
            <a:spLocks noGrp="1"/>
          </p:cNvSpPr>
          <p:nvPr>
            <p:ph type="sldNum" sz="quarter" idx="12"/>
          </p:nvPr>
        </p:nvSpPr>
        <p:spPr/>
        <p:txBody>
          <a:bodyPr/>
          <a:lstStyle/>
          <a:p>
            <a:pPr>
              <a:defRPr/>
            </a:pPr>
            <a:fld id="{403AD6A7-A0E6-485A-848A-11028BA8EA2B}" type="slidenum">
              <a:rPr lang="tr-TR"/>
              <a:pPr>
                <a:defRPr/>
              </a:pPr>
              <a:t>95</a:t>
            </a:fld>
            <a:endParaRPr lang="tr-TR"/>
          </a:p>
        </p:txBody>
      </p:sp>
      <p:graphicFrame>
        <p:nvGraphicFramePr>
          <p:cNvPr id="4" name="Table 3"/>
          <p:cNvGraphicFramePr>
            <a:graphicFrameLocks noGrp="1"/>
          </p:cNvGraphicFramePr>
          <p:nvPr>
            <p:extLst>
              <p:ext uri="{D42A27DB-BD31-4B8C-83A1-F6EECF244321}">
                <p14:modId xmlns:p14="http://schemas.microsoft.com/office/powerpoint/2010/main" val="1145874677"/>
              </p:ext>
            </p:extLst>
          </p:nvPr>
        </p:nvGraphicFramePr>
        <p:xfrm>
          <a:off x="827584" y="1556792"/>
          <a:ext cx="7643868" cy="1381760"/>
        </p:xfrm>
        <a:graphic>
          <a:graphicData uri="http://schemas.openxmlformats.org/drawingml/2006/table">
            <a:tbl>
              <a:tblPr firstRow="1" bandRow="1">
                <a:tableStyleId>{5C22544A-7EE6-4342-B048-85BDC9FD1C3A}</a:tableStyleId>
              </a:tblPr>
              <a:tblGrid>
                <a:gridCol w="3000397">
                  <a:extLst>
                    <a:ext uri="{9D8B030D-6E8A-4147-A177-3AD203B41FA5}">
                      <a16:colId xmlns:a16="http://schemas.microsoft.com/office/drawing/2014/main" val="20000"/>
                    </a:ext>
                  </a:extLst>
                </a:gridCol>
                <a:gridCol w="1285883">
                  <a:extLst>
                    <a:ext uri="{9D8B030D-6E8A-4147-A177-3AD203B41FA5}">
                      <a16:colId xmlns:a16="http://schemas.microsoft.com/office/drawing/2014/main" val="20001"/>
                    </a:ext>
                  </a:extLst>
                </a:gridCol>
                <a:gridCol w="3357588">
                  <a:extLst>
                    <a:ext uri="{9D8B030D-6E8A-4147-A177-3AD203B41FA5}">
                      <a16:colId xmlns:a16="http://schemas.microsoft.com/office/drawing/2014/main" val="20002"/>
                    </a:ext>
                  </a:extLst>
                </a:gridCol>
              </a:tblGrid>
              <a:tr h="370840">
                <a:tc>
                  <a:txBody>
                    <a:bodyPr/>
                    <a:lstStyle/>
                    <a:p>
                      <a:r>
                        <a:rPr lang="tr-TR" dirty="0" smtClean="0"/>
                        <a:t>2000 kg/ha</a:t>
                      </a:r>
                      <a:r>
                        <a:rPr lang="tr-TR" baseline="0" dirty="0" smtClean="0"/>
                        <a:t> BALIK VERİMİ</a:t>
                      </a:r>
                      <a:endParaRPr lang="tr-TR" dirty="0"/>
                    </a:p>
                  </a:txBody>
                  <a:tcPr/>
                </a:tc>
                <a:tc>
                  <a:txBody>
                    <a:bodyPr/>
                    <a:lstStyle/>
                    <a:p>
                      <a:pPr algn="ctr"/>
                      <a:r>
                        <a:rPr lang="tr-TR" dirty="0" smtClean="0"/>
                        <a:t>400 kg </a:t>
                      </a:r>
                      <a:endParaRPr lang="tr-TR" dirty="0"/>
                    </a:p>
                  </a:txBody>
                  <a:tcPr/>
                </a:tc>
                <a:tc>
                  <a:txBody>
                    <a:bodyPr/>
                    <a:lstStyle/>
                    <a:p>
                      <a:r>
                        <a:rPr lang="tr-TR" dirty="0" smtClean="0"/>
                        <a:t>Doğal gıdalarla</a:t>
                      </a:r>
                      <a:endParaRPr lang="tr-TR" dirty="0"/>
                    </a:p>
                  </a:txBody>
                  <a:tcPr/>
                </a:tc>
                <a:extLst>
                  <a:ext uri="{0D108BD9-81ED-4DB2-BD59-A6C34878D82A}">
                    <a16:rowId xmlns:a16="http://schemas.microsoft.com/office/drawing/2014/main" val="10000"/>
                  </a:ext>
                </a:extLst>
              </a:tr>
              <a:tr h="370840">
                <a:tc>
                  <a:txBody>
                    <a:bodyPr/>
                    <a:lstStyle/>
                    <a:p>
                      <a:endParaRPr lang="tr-TR"/>
                    </a:p>
                  </a:txBody>
                  <a:tcPr/>
                </a:tc>
                <a:tc>
                  <a:txBody>
                    <a:bodyPr/>
                    <a:lstStyle/>
                    <a:p>
                      <a:pPr algn="ctr"/>
                      <a:r>
                        <a:rPr lang="tr-TR" dirty="0" smtClean="0"/>
                        <a:t>400 kg</a:t>
                      </a:r>
                      <a:endParaRPr lang="tr-TR" dirty="0"/>
                    </a:p>
                  </a:txBody>
                  <a:tcPr/>
                </a:tc>
                <a:tc>
                  <a:txBody>
                    <a:bodyPr/>
                    <a:lstStyle/>
                    <a:p>
                      <a:r>
                        <a:rPr lang="tr-TR" dirty="0" smtClean="0"/>
                        <a:t>Havuzların gübrelenmesi ile </a:t>
                      </a:r>
                      <a:endParaRPr lang="tr-TR" dirty="0"/>
                    </a:p>
                  </a:txBody>
                  <a:tcPr/>
                </a:tc>
                <a:extLst>
                  <a:ext uri="{0D108BD9-81ED-4DB2-BD59-A6C34878D82A}">
                    <a16:rowId xmlns:a16="http://schemas.microsoft.com/office/drawing/2014/main" val="10001"/>
                  </a:ext>
                </a:extLst>
              </a:tr>
              <a:tr h="370840">
                <a:tc>
                  <a:txBody>
                    <a:bodyPr/>
                    <a:lstStyle/>
                    <a:p>
                      <a:endParaRPr lang="tr-TR"/>
                    </a:p>
                  </a:txBody>
                  <a:tcPr/>
                </a:tc>
                <a:tc>
                  <a:txBody>
                    <a:bodyPr/>
                    <a:lstStyle/>
                    <a:p>
                      <a:pPr algn="ctr"/>
                      <a:r>
                        <a:rPr lang="tr-TR" dirty="0" smtClean="0"/>
                        <a:t>1200 kg</a:t>
                      </a:r>
                      <a:endParaRPr lang="tr-TR" dirty="0"/>
                    </a:p>
                  </a:txBody>
                  <a:tcPr/>
                </a:tc>
                <a:tc>
                  <a:txBody>
                    <a:bodyPr/>
                    <a:lstStyle/>
                    <a:p>
                      <a:r>
                        <a:rPr lang="tr-TR" dirty="0" smtClean="0"/>
                        <a:t>Elden yemleme ile sağlanmaktadır</a:t>
                      </a:r>
                      <a:endParaRPr lang="tr-TR" dirty="0"/>
                    </a:p>
                  </a:txBody>
                  <a:tcPr/>
                </a:tc>
                <a:extLst>
                  <a:ext uri="{0D108BD9-81ED-4DB2-BD59-A6C34878D82A}">
                    <a16:rowId xmlns:a16="http://schemas.microsoft.com/office/drawing/2014/main" val="10002"/>
                  </a:ext>
                </a:extLst>
              </a:tr>
            </a:tbl>
          </a:graphicData>
        </a:graphic>
      </p:graphicFrame>
      <p:sp>
        <p:nvSpPr>
          <p:cNvPr id="28693" name="TextBox 4"/>
          <p:cNvSpPr txBox="1">
            <a:spLocks noChangeArrowheads="1"/>
          </p:cNvSpPr>
          <p:nvPr/>
        </p:nvSpPr>
        <p:spPr bwMode="auto">
          <a:xfrm>
            <a:off x="1571625" y="3071813"/>
            <a:ext cx="7143750" cy="3416300"/>
          </a:xfrm>
          <a:prstGeom prst="rect">
            <a:avLst/>
          </a:prstGeom>
          <a:noFill/>
          <a:ln w="9525">
            <a:noFill/>
            <a:miter lim="800000"/>
            <a:headEnd/>
            <a:tailEnd/>
          </a:ln>
        </p:spPr>
        <p:txBody>
          <a:bodyPr>
            <a:spAutoFit/>
          </a:bodyPr>
          <a:lstStyle/>
          <a:p>
            <a:r>
              <a:rPr lang="tr-TR" sz="2400" dirty="0"/>
              <a:t>Buna karşın iklimi soğuk olan Orta Avrupa’da; </a:t>
            </a:r>
          </a:p>
          <a:p>
            <a:r>
              <a:rPr lang="tr-TR" sz="2400" dirty="0"/>
              <a:t>600 kg/</a:t>
            </a:r>
            <a:r>
              <a:rPr lang="tr-TR" sz="2400" dirty="0" err="1"/>
              <a:t>ha’lık</a:t>
            </a:r>
            <a:r>
              <a:rPr lang="tr-TR" sz="2400" dirty="0"/>
              <a:t> verimin 1/3’ü elden yemleme ile sağlanmaktadır.</a:t>
            </a:r>
          </a:p>
          <a:p>
            <a:endParaRPr lang="tr-TR" sz="2400" dirty="0"/>
          </a:p>
          <a:p>
            <a:r>
              <a:rPr lang="tr-TR" sz="2400" dirty="0"/>
              <a:t>Bu durumlar sadece </a:t>
            </a:r>
            <a:r>
              <a:rPr lang="tr-TR" sz="2400" dirty="0" err="1"/>
              <a:t>ekstansif</a:t>
            </a:r>
            <a:r>
              <a:rPr lang="tr-TR" sz="2400" dirty="0"/>
              <a:t> veya yarı </a:t>
            </a:r>
            <a:r>
              <a:rPr lang="tr-TR" sz="2400" dirty="0" err="1"/>
              <a:t>entansif</a:t>
            </a:r>
            <a:r>
              <a:rPr lang="tr-TR" sz="2400" dirty="0"/>
              <a:t> sazan yetiştiriciliği için geçerlidir.</a:t>
            </a:r>
          </a:p>
          <a:p>
            <a:endParaRPr lang="tr-TR" sz="2400" dirty="0"/>
          </a:p>
          <a:p>
            <a:r>
              <a:rPr lang="tr-TR" sz="2400" dirty="0" err="1">
                <a:solidFill>
                  <a:srgbClr val="FF0000"/>
                </a:solidFill>
              </a:rPr>
              <a:t>Enstansif</a:t>
            </a:r>
            <a:r>
              <a:rPr lang="tr-TR" sz="2400" dirty="0">
                <a:solidFill>
                  <a:srgbClr val="FF0000"/>
                </a:solidFill>
              </a:rPr>
              <a:t> ve endüstriyel yetiştiricilikte elden yemleme hakimdir</a:t>
            </a:r>
            <a:r>
              <a:rPr lang="tr-TR" sz="2400" dirty="0"/>
              <a:t>.</a:t>
            </a: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1116013" y="692150"/>
            <a:ext cx="7791450" cy="1143000"/>
          </a:xfrm>
        </p:spPr>
        <p:txBody>
          <a:bodyPr>
            <a:noAutofit/>
          </a:bodyPr>
          <a:lstStyle/>
          <a:p>
            <a:pPr eaLnBrk="1" fontAlgn="auto" hangingPunct="1">
              <a:spcAft>
                <a:spcPts val="0"/>
              </a:spcAft>
              <a:defRPr/>
            </a:pPr>
            <a:r>
              <a:rPr lang="tr-TR" sz="3200" b="1" dirty="0" smtClean="0">
                <a:solidFill>
                  <a:schemeClr val="tx2">
                    <a:satMod val="130000"/>
                  </a:schemeClr>
                </a:solidFill>
              </a:rPr>
              <a:t>Yapılış şekillerine</a:t>
            </a:r>
            <a:r>
              <a:rPr lang="tr-TR" sz="3200" dirty="0" smtClean="0">
                <a:solidFill>
                  <a:schemeClr val="tx2">
                    <a:satMod val="130000"/>
                  </a:schemeClr>
                </a:solidFill>
              </a:rPr>
              <a:t> g</a:t>
            </a:r>
            <a:r>
              <a:rPr lang="tr-TR" sz="3200" b="1" dirty="0" smtClean="0">
                <a:solidFill>
                  <a:schemeClr val="tx2">
                    <a:satMod val="130000"/>
                  </a:schemeClr>
                </a:solidFill>
              </a:rPr>
              <a:t>öre sazan havuzları </a:t>
            </a:r>
            <a:endParaRPr lang="tr-TR" sz="3200" dirty="0">
              <a:solidFill>
                <a:schemeClr val="tx2">
                  <a:satMod val="130000"/>
                </a:schemeClr>
              </a:solidFill>
              <a:latin typeface="Arial" pitchFamily="34" charset="0"/>
              <a:cs typeface="Arial" pitchFamily="34" charset="0"/>
            </a:endParaRPr>
          </a:p>
        </p:txBody>
      </p:sp>
      <p:sp>
        <p:nvSpPr>
          <p:cNvPr id="29699" name="2 İçerik Yer Tutucusu"/>
          <p:cNvSpPr>
            <a:spLocks noGrp="1"/>
          </p:cNvSpPr>
          <p:nvPr>
            <p:ph idx="1"/>
          </p:nvPr>
        </p:nvSpPr>
        <p:spPr>
          <a:xfrm>
            <a:off x="1331913" y="2492375"/>
            <a:ext cx="7499350" cy="1693863"/>
          </a:xfrm>
        </p:spPr>
        <p:txBody>
          <a:bodyPr/>
          <a:lstStyle/>
          <a:p>
            <a:pPr eaLnBrk="1" hangingPunct="1"/>
            <a:r>
              <a:rPr lang="tr-TR" sz="2400" dirty="0" smtClean="0"/>
              <a:t>1. </a:t>
            </a:r>
            <a:r>
              <a:rPr lang="tr-TR" sz="2400" dirty="0" smtClean="0">
                <a:latin typeface="Arial" pitchFamily="34" charset="0"/>
                <a:cs typeface="Arial" pitchFamily="34" charset="0"/>
              </a:rPr>
              <a:t>Teras şeklinde havuzlar</a:t>
            </a:r>
            <a:r>
              <a:rPr lang="tr-TR" sz="2400" dirty="0" smtClean="0"/>
              <a:t>,</a:t>
            </a:r>
          </a:p>
          <a:p>
            <a:pPr eaLnBrk="1" hangingPunct="1"/>
            <a:r>
              <a:rPr lang="tr-TR" sz="2400" dirty="0" smtClean="0"/>
              <a:t>2.  </a:t>
            </a:r>
            <a:r>
              <a:rPr lang="tr-TR" sz="2400" dirty="0" smtClean="0">
                <a:latin typeface="Arial" pitchFamily="34" charset="0"/>
                <a:cs typeface="Arial" pitchFamily="34" charset="0"/>
              </a:rPr>
              <a:t>Baraj tipi havuzlar,</a:t>
            </a:r>
          </a:p>
          <a:p>
            <a:pPr eaLnBrk="1" hangingPunct="1"/>
            <a:r>
              <a:rPr lang="tr-TR" sz="2400" dirty="0" smtClean="0">
                <a:latin typeface="Arial" pitchFamily="34" charset="0"/>
                <a:cs typeface="Arial" pitchFamily="34" charset="0"/>
              </a:rPr>
              <a:t>3. Çeltik tavası şeklinde havuzlar</a:t>
            </a:r>
            <a:endParaRPr lang="tr-TR" sz="2400" dirty="0" smtClean="0"/>
          </a:p>
        </p:txBody>
      </p:sp>
      <p:sp>
        <p:nvSpPr>
          <p:cNvPr id="4" name="Slide Number Placeholder 3"/>
          <p:cNvSpPr>
            <a:spLocks noGrp="1"/>
          </p:cNvSpPr>
          <p:nvPr>
            <p:ph type="sldNum" sz="quarter" idx="12"/>
          </p:nvPr>
        </p:nvSpPr>
        <p:spPr/>
        <p:txBody>
          <a:bodyPr/>
          <a:lstStyle/>
          <a:p>
            <a:pPr>
              <a:defRPr/>
            </a:pPr>
            <a:fld id="{BDFFC437-B91A-4007-9711-2A7958F93E4C}" type="slidenum">
              <a:rPr lang="tr-TR"/>
              <a:pPr>
                <a:defRPr/>
              </a:pPr>
              <a:t>96</a:t>
            </a:fld>
            <a:endParaRPr lang="tr-TR"/>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ontent Placeholder 2"/>
          <p:cNvSpPr>
            <a:spLocks noGrp="1"/>
          </p:cNvSpPr>
          <p:nvPr>
            <p:ph idx="1"/>
          </p:nvPr>
        </p:nvSpPr>
        <p:spPr/>
        <p:txBody>
          <a:bodyPr/>
          <a:lstStyle/>
          <a:p>
            <a:pPr eaLnBrk="1" hangingPunct="1"/>
            <a:r>
              <a:rPr lang="tr-TR" sz="2400" smtClean="0"/>
              <a:t>1. Teras şeklinde havuzlar:</a:t>
            </a:r>
          </a:p>
          <a:p>
            <a:pPr lvl="1" eaLnBrk="1" hangingPunct="1"/>
            <a:r>
              <a:rPr lang="tr-TR" sz="2400" smtClean="0"/>
              <a:t>Meyilli arazilerde kurulan, üç tarafı duvarla çevrili ve alt duvarı yan duvarlarından yüksek olan havuzlardır. 	</a:t>
            </a:r>
          </a:p>
          <a:p>
            <a:pPr lvl="1" eaLnBrk="1" hangingPunct="1"/>
            <a:r>
              <a:rPr lang="tr-TR" sz="2400" smtClean="0"/>
              <a:t>Arazi meylinin çok olduğu durumlarda yan duvarlar yüksek yapılmalıdır.  </a:t>
            </a:r>
          </a:p>
          <a:p>
            <a:pPr lvl="1" eaLnBrk="1" hangingPunct="1"/>
            <a:r>
              <a:rPr lang="tr-TR" sz="2400" smtClean="0"/>
              <a:t>Su baskını tehlikesi nedeniyle, havuzların dere ve akarsu yataklarına yapılması uygun olmaz. </a:t>
            </a:r>
          </a:p>
          <a:p>
            <a:pPr eaLnBrk="1" hangingPunct="1"/>
            <a:endParaRPr lang="tr-TR" smtClean="0"/>
          </a:p>
        </p:txBody>
      </p:sp>
      <p:sp>
        <p:nvSpPr>
          <p:cNvPr id="4" name="Slide Number Placeholder 3"/>
          <p:cNvSpPr>
            <a:spLocks noGrp="1"/>
          </p:cNvSpPr>
          <p:nvPr>
            <p:ph type="sldNum" sz="quarter" idx="12"/>
          </p:nvPr>
        </p:nvSpPr>
        <p:spPr/>
        <p:txBody>
          <a:bodyPr/>
          <a:lstStyle/>
          <a:p>
            <a:pPr>
              <a:defRPr/>
            </a:pPr>
            <a:fld id="{88063F88-1CDB-4C3D-8516-C93890EBD58E}" type="slidenum">
              <a:rPr lang="tr-TR"/>
              <a:pPr>
                <a:defRPr/>
              </a:pPr>
              <a:t>97</a:t>
            </a:fld>
            <a:endParaRPr lang="tr-TR"/>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Resim 1" descr="C:\Documents and Settings\Administrator\Belgelerim\Taramalarım\2009-10 (Eki)\tara0002.jpg"/>
          <p:cNvPicPr>
            <a:picLocks noChangeAspect="1" noChangeArrowheads="1"/>
          </p:cNvPicPr>
          <p:nvPr/>
        </p:nvPicPr>
        <p:blipFill>
          <a:blip r:embed="rId2" cstate="print"/>
          <a:srcRect/>
          <a:stretch>
            <a:fillRect/>
          </a:stretch>
        </p:blipFill>
        <p:spPr bwMode="auto">
          <a:xfrm>
            <a:off x="1643063" y="571500"/>
            <a:ext cx="7000875" cy="5929313"/>
          </a:xfrm>
          <a:prstGeom prst="rect">
            <a:avLst/>
          </a:prstGeom>
          <a:noFill/>
          <a:ln w="9525">
            <a:noFill/>
            <a:miter lim="800000"/>
            <a:headEnd/>
            <a:tailEnd/>
          </a:ln>
        </p:spPr>
      </p:pic>
      <p:sp>
        <p:nvSpPr>
          <p:cNvPr id="3" name="Slide Number Placeholder 2"/>
          <p:cNvSpPr>
            <a:spLocks noGrp="1"/>
          </p:cNvSpPr>
          <p:nvPr>
            <p:ph type="sldNum" sz="quarter" idx="12"/>
          </p:nvPr>
        </p:nvSpPr>
        <p:spPr/>
        <p:txBody>
          <a:bodyPr/>
          <a:lstStyle/>
          <a:p>
            <a:pPr>
              <a:defRPr/>
            </a:pPr>
            <a:fld id="{267FCDF6-AE8A-46D5-9F3E-79D05452C223}" type="slidenum">
              <a:rPr lang="tr-TR"/>
              <a:pPr>
                <a:defRPr/>
              </a:pPr>
              <a:t>98</a:t>
            </a:fld>
            <a:endParaRPr lang="tr-T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2 İçerik Yer Tutucusu"/>
          <p:cNvSpPr>
            <a:spLocks noGrp="1"/>
          </p:cNvSpPr>
          <p:nvPr>
            <p:ph idx="1"/>
          </p:nvPr>
        </p:nvSpPr>
        <p:spPr/>
        <p:txBody>
          <a:bodyPr/>
          <a:lstStyle/>
          <a:p>
            <a:pPr eaLnBrk="1" hangingPunct="1"/>
            <a:r>
              <a:rPr lang="tr-TR" sz="2400" smtClean="0">
                <a:latin typeface="Arial" pitchFamily="34" charset="0"/>
                <a:cs typeface="Arial" pitchFamily="34" charset="0"/>
              </a:rPr>
              <a:t>2. Baraj tipi havuzlar:</a:t>
            </a:r>
          </a:p>
          <a:p>
            <a:pPr lvl="1" eaLnBrk="1" hangingPunct="1"/>
            <a:r>
              <a:rPr lang="tr-TR" sz="2400" smtClean="0">
                <a:latin typeface="Arial" pitchFamily="34" charset="0"/>
                <a:cs typeface="Arial" pitchFamily="34" charset="0"/>
              </a:rPr>
              <a:t>Akarsu eteği, bataklık ve benzeri düz yerlerde yapılan havuzlardır. </a:t>
            </a:r>
          </a:p>
          <a:p>
            <a:pPr lvl="1" eaLnBrk="1" hangingPunct="1"/>
            <a:r>
              <a:rPr lang="tr-TR" sz="2400" smtClean="0">
                <a:latin typeface="Arial" pitchFamily="34" charset="0"/>
                <a:cs typeface="Arial" pitchFamily="34" charset="0"/>
              </a:rPr>
              <a:t>Havuz arazisinin toprağı yumuşak olduğundan duvarları daha geniş olmalıdır </a:t>
            </a:r>
          </a:p>
          <a:p>
            <a:pPr eaLnBrk="1" hangingPunct="1"/>
            <a:endParaRPr lang="tr-TR" sz="240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pPr>
              <a:defRPr/>
            </a:pPr>
            <a:fld id="{0F2C8BB1-D86A-48FA-8267-140AE5EC9A4E}" type="slidenum">
              <a:rPr lang="tr-TR"/>
              <a:pPr>
                <a:defRPr/>
              </a:pPr>
              <a:t>99</a:t>
            </a:fld>
            <a:endParaRPr lang="tr-T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2018</TotalTime>
  <Words>5597</Words>
  <Application>Microsoft Office PowerPoint</Application>
  <PresentationFormat>Ekran Gösterisi (4:3)</PresentationFormat>
  <Paragraphs>663</Paragraphs>
  <Slides>111</Slides>
  <Notes>1</Notes>
  <HiddenSlides>0</HiddenSlides>
  <MMClips>0</MMClips>
  <ScaleCrop>false</ScaleCrop>
  <HeadingPairs>
    <vt:vector size="6" baseType="variant">
      <vt:variant>
        <vt:lpstr>Kullanılan Yazı Tipleri</vt:lpstr>
      </vt:variant>
      <vt:variant>
        <vt:i4>8</vt:i4>
      </vt:variant>
      <vt:variant>
        <vt:lpstr>Tema</vt:lpstr>
      </vt:variant>
      <vt:variant>
        <vt:i4>1</vt:i4>
      </vt:variant>
      <vt:variant>
        <vt:lpstr>Slayt Başlıkları</vt:lpstr>
      </vt:variant>
      <vt:variant>
        <vt:i4>111</vt:i4>
      </vt:variant>
    </vt:vector>
  </HeadingPairs>
  <TitlesOfParts>
    <vt:vector size="120" baseType="lpstr">
      <vt:lpstr>Algerian</vt:lpstr>
      <vt:lpstr>Arial</vt:lpstr>
      <vt:lpstr>Calibri</vt:lpstr>
      <vt:lpstr>DemosEF-MediumItalic</vt:lpstr>
      <vt:lpstr>Gill Sans MT</vt:lpstr>
      <vt:lpstr>Times New Roman</vt:lpstr>
      <vt:lpstr>Verdana</vt:lpstr>
      <vt:lpstr>Wingdings 2</vt:lpstr>
      <vt:lpstr>Ofis Teması</vt:lpstr>
      <vt:lpstr>İÇSU BALIKLARI YETİŞTİRİCİLİĞİ DERSİ</vt:lpstr>
      <vt:lpstr>Konu-1</vt:lpstr>
      <vt:lpstr>Sazangillere genel bakış</vt:lpstr>
      <vt:lpstr>PowerPoint Sunusu</vt:lpstr>
      <vt:lpstr>PowerPoint Sunusu</vt:lpstr>
      <vt:lpstr>PowerPoint Sunusu</vt:lpstr>
      <vt:lpstr>PowerPoint Sunusu</vt:lpstr>
      <vt:lpstr>PowerPoint Sunusu</vt:lpstr>
      <vt:lpstr>Yetiştiriciliği yapılan türler</vt:lpstr>
      <vt:lpstr>PowerPoint Sunusu</vt:lpstr>
      <vt:lpstr>PowerPoint Sunusu</vt:lpstr>
      <vt:lpstr>1. Sazan Balığı ve Yetiştiriciliği</vt:lpstr>
      <vt:lpstr>PowerPoint Sunusu</vt:lpstr>
      <vt:lpstr>PowerPoint Sunusu</vt:lpstr>
      <vt:lpstr>PowerPoint Sunusu</vt:lpstr>
      <vt:lpstr>PowerPoint Sunusu</vt:lpstr>
      <vt:lpstr>Doğa Sazanı (Cyprinus carpio carpio)</vt:lpstr>
      <vt:lpstr>PowerPoint Sunusu</vt:lpstr>
      <vt:lpstr>PowerPoint Sunusu</vt:lpstr>
      <vt:lpstr>PowerPoint Sunusu</vt:lpstr>
      <vt:lpstr>Kültür sazanı (Cyprinus carpio)</vt:lpstr>
      <vt:lpstr>PowerPoint Sunusu</vt:lpstr>
      <vt:lpstr>PowerPoint Sunusu</vt:lpstr>
      <vt:lpstr>PowerPoint Sunusu</vt:lpstr>
      <vt:lpstr>PowerPoint Sunusu</vt:lpstr>
      <vt:lpstr>PowerPoint Sunusu</vt:lpstr>
      <vt:lpstr>Çayır (ot) sazanı (Ctenopharyngodon idella V.)</vt:lpstr>
      <vt:lpstr>PowerPoint Sunusu</vt:lpstr>
      <vt:lpstr>Ot sazanı</vt:lpstr>
      <vt:lpstr>Gümüş sazanı (Hypophthalmichthyes molitrix V.)</vt:lpstr>
      <vt:lpstr>Gümüş sazanı (Hypophthalmichthyes molitrix V.)</vt:lpstr>
      <vt:lpstr>Gümüş sazanı</vt:lpstr>
      <vt:lpstr>Lekeli gümüş sazanı</vt:lpstr>
      <vt:lpstr>Sazan yetiştiriciliği</vt:lpstr>
      <vt:lpstr>PowerPoint Sunusu</vt:lpstr>
      <vt:lpstr>PowerPoint Sunusu</vt:lpstr>
      <vt:lpstr>PowerPoint Sunusu</vt:lpstr>
      <vt:lpstr>PowerPoint Sunusu</vt:lpstr>
      <vt:lpstr>Sazan yetiştiriciliğinde su özellikleri</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Bir yazlık sazanlarda hareket aktivitesi ve oksijen harcaması arasındaki ilişki</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Sazan yetiştiriciliğinde toprak özellikleri</vt:lpstr>
      <vt:lpstr>PowerPoint Sunusu</vt:lpstr>
      <vt:lpstr>PowerPoint Sunusu</vt:lpstr>
      <vt:lpstr>PowerPoint Sunusu</vt:lpstr>
      <vt:lpstr>PowerPoint Sunusu</vt:lpstr>
      <vt:lpstr>PowerPoint Sunusu</vt:lpstr>
      <vt:lpstr>PowerPoint Sunusu</vt:lpstr>
      <vt:lpstr>Konu-2</vt:lpstr>
      <vt:lpstr>PowerPoint Sunusu</vt:lpstr>
      <vt:lpstr>1.1. Yavru üreten işletmeler</vt:lpstr>
      <vt:lpstr>1.2. Besi balığı yetiştiren işletmeler</vt:lpstr>
      <vt:lpstr>PowerPoint Sunusu</vt:lpstr>
      <vt:lpstr>1.3. Besi işletmeleri</vt:lpstr>
      <vt:lpstr>PowerPoint Sunusu</vt:lpstr>
      <vt:lpstr>2. Tam işletmeler</vt:lpstr>
      <vt:lpstr>PowerPoint Sunusu</vt:lpstr>
      <vt:lpstr>PowerPoint Sunusu</vt:lpstr>
      <vt:lpstr>Sazan havuzlarının planlanması</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Yapılış şekillerine göre sazan havuzları </vt:lpstr>
      <vt:lpstr>PowerPoint Sunusu</vt:lpstr>
      <vt:lpstr>PowerPoint Sunusu</vt:lpstr>
      <vt:lpstr>PowerPoint Sunusu</vt:lpstr>
      <vt:lpstr>PowerPoint Sunusu</vt:lpstr>
      <vt:lpstr>PowerPoint Sunusu</vt:lpstr>
      <vt:lpstr>PowerPoint Sunusu</vt:lpstr>
      <vt:lpstr>Kullanılış amacına göre havuzlar</vt:lpstr>
      <vt:lpstr>PowerPoint Sunusu</vt:lpstr>
      <vt:lpstr>PowerPoint Sunusu</vt:lpstr>
      <vt:lpstr>PowerPoint Sunusu</vt:lpstr>
      <vt:lpstr>PowerPoint Sunusu</vt:lpstr>
      <vt:lpstr>PowerPoint Sunusu</vt:lpstr>
      <vt:lpstr>PowerPoint Sunusu</vt:lpstr>
      <vt:lpstr>PowerPoint Sunusu</vt:lpstr>
      <vt:lpstr>İÇSU BALIKLARI YETİŞTİRİCİLİĞİ DERSİ</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Sazan Balığı Yetiştiriciliği</dc:title>
  <dc:creator>Doç. Dr. Temel ŞAHİN</dc:creator>
  <cp:lastModifiedBy>Casper</cp:lastModifiedBy>
  <cp:revision>303</cp:revision>
  <dcterms:created xsi:type="dcterms:W3CDTF">2009-09-24T18:04:30Z</dcterms:created>
  <dcterms:modified xsi:type="dcterms:W3CDTF">2022-03-15T12:23:40Z</dcterms:modified>
</cp:coreProperties>
</file>