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77" r:id="rId1"/>
  </p:sldMasterIdLst>
  <p:sldIdLst>
    <p:sldId id="295" r:id="rId2"/>
    <p:sldId id="296" r:id="rId3"/>
    <p:sldId id="297" r:id="rId4"/>
    <p:sldId id="298" r:id="rId5"/>
    <p:sldId id="299" r:id="rId6"/>
    <p:sldId id="300" r:id="rId7"/>
    <p:sldId id="301" r:id="rId8"/>
    <p:sldId id="302" r:id="rId9"/>
    <p:sldId id="303" r:id="rId10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1614" y="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8021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2414" y="564261"/>
            <a:ext cx="3059171" cy="380873"/>
          </a:xfrm>
        </p:spPr>
        <p:txBody>
          <a:bodyPr lIns="0" tIns="0" rIns="0" bIns="0"/>
          <a:lstStyle>
            <a:lvl1pPr>
              <a:defRPr sz="2475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281" y="1556255"/>
            <a:ext cx="8071438" cy="276999"/>
          </a:xfrm>
        </p:spPr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9134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2414" y="564261"/>
            <a:ext cx="3059171" cy="380873"/>
          </a:xfrm>
        </p:spPr>
        <p:txBody>
          <a:bodyPr lIns="0" tIns="0" rIns="0" bIns="0"/>
          <a:lstStyle>
            <a:lvl1pPr>
              <a:defRPr sz="2475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13400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2414" y="564261"/>
            <a:ext cx="3059171" cy="380873"/>
          </a:xfrm>
        </p:spPr>
        <p:txBody>
          <a:bodyPr lIns="0" tIns="0" rIns="0" bIns="0"/>
          <a:lstStyle>
            <a:lvl1pPr>
              <a:defRPr sz="2475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137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90136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0"/>
            <a:ext cx="9143981" cy="685798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42414" y="564261"/>
            <a:ext cx="3059171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6281" y="1556255"/>
            <a:ext cx="807143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48188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42900">
        <a:defRPr>
          <a:latin typeface="+mn-lt"/>
          <a:ea typeface="+mn-ea"/>
          <a:cs typeface="+mn-cs"/>
        </a:defRPr>
      </a:lvl2pPr>
      <a:lvl3pPr marL="685800">
        <a:defRPr>
          <a:latin typeface="+mn-lt"/>
          <a:ea typeface="+mn-ea"/>
          <a:cs typeface="+mn-cs"/>
        </a:defRPr>
      </a:lvl3pPr>
      <a:lvl4pPr marL="1028700">
        <a:defRPr>
          <a:latin typeface="+mn-lt"/>
          <a:ea typeface="+mn-ea"/>
          <a:cs typeface="+mn-cs"/>
        </a:defRPr>
      </a:lvl4pPr>
      <a:lvl5pPr marL="1371600">
        <a:defRPr>
          <a:latin typeface="+mn-lt"/>
          <a:ea typeface="+mn-ea"/>
          <a:cs typeface="+mn-cs"/>
        </a:defRPr>
      </a:lvl5pPr>
      <a:lvl6pPr marL="1714500">
        <a:defRPr>
          <a:latin typeface="+mn-lt"/>
          <a:ea typeface="+mn-ea"/>
          <a:cs typeface="+mn-cs"/>
        </a:defRPr>
      </a:lvl6pPr>
      <a:lvl7pPr marL="2057400">
        <a:defRPr>
          <a:latin typeface="+mn-lt"/>
          <a:ea typeface="+mn-ea"/>
          <a:cs typeface="+mn-cs"/>
        </a:defRPr>
      </a:lvl7pPr>
      <a:lvl8pPr marL="2400300">
        <a:defRPr>
          <a:latin typeface="+mn-lt"/>
          <a:ea typeface="+mn-ea"/>
          <a:cs typeface="+mn-cs"/>
        </a:defRPr>
      </a:lvl8pPr>
      <a:lvl9pPr marL="27432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60D6E40-0D36-B7CF-62BF-CB96C8711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438400"/>
            <a:ext cx="5720585" cy="2209799"/>
          </a:xfrm>
        </p:spPr>
        <p:txBody>
          <a:bodyPr/>
          <a:lstStyle/>
          <a:p>
            <a:r>
              <a:rPr lang="tr-TR" sz="2800" b="1" spc="-5" dirty="0">
                <a:solidFill>
                  <a:srgbClr val="4BDFE9"/>
                </a:solidFill>
              </a:rPr>
              <a:t>BANKALARIN  KURULUŞU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20364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15824E8-3C61-65B3-3FD2-87B72DF6B9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564261"/>
            <a:ext cx="5720585" cy="1142620"/>
          </a:xfrm>
        </p:spPr>
        <p:txBody>
          <a:bodyPr/>
          <a:lstStyle/>
          <a:p>
            <a:r>
              <a:rPr lang="tr-TR" spc="-10" dirty="0"/>
              <a:t>Bankaların </a:t>
            </a:r>
            <a:r>
              <a:rPr lang="tr-TR" spc="-5" dirty="0"/>
              <a:t>Diğer</a:t>
            </a:r>
            <a:r>
              <a:rPr lang="tr-TR" spc="-100" dirty="0"/>
              <a:t> </a:t>
            </a:r>
            <a:r>
              <a:rPr lang="tr-TR" spc="-10" dirty="0"/>
              <a:t>İşletmelerden  Farkları</a:t>
            </a:r>
            <a:r>
              <a:rPr lang="tr-TR" dirty="0"/>
              <a:t>: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7D32637-FA6B-C6A0-D6F1-D492C572AA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281" y="1556255"/>
            <a:ext cx="8071438" cy="3285515"/>
          </a:xfrm>
        </p:spPr>
        <p:txBody>
          <a:bodyPr/>
          <a:lstStyle/>
          <a:p>
            <a:pPr marL="631190" indent="-619125">
              <a:lnSpc>
                <a:spcPct val="100000"/>
              </a:lnSpc>
              <a:spcBef>
                <a:spcPts val="275"/>
              </a:spcBef>
              <a:buClr>
                <a:srgbClr val="0B0B0B"/>
              </a:buClr>
              <a:buSzPct val="94230"/>
              <a:buAutoNum type="arabicPeriod"/>
              <a:tabLst>
                <a:tab pos="631190" algn="l"/>
                <a:tab pos="631825" algn="l"/>
              </a:tabLst>
            </a:pPr>
            <a:r>
              <a:rPr lang="tr-TR" spc="-10" dirty="0"/>
              <a:t>Kuruluş </a:t>
            </a:r>
            <a:r>
              <a:rPr lang="tr-TR" spc="-5" dirty="0"/>
              <a:t>işlemleri</a:t>
            </a:r>
            <a:r>
              <a:rPr lang="tr-TR" spc="-10" dirty="0"/>
              <a:t> </a:t>
            </a:r>
            <a:r>
              <a:rPr lang="tr-TR" spc="-5" dirty="0"/>
              <a:t>farklıdır</a:t>
            </a:r>
            <a:endParaRPr lang="tr-TR" dirty="0"/>
          </a:p>
          <a:p>
            <a:pPr marL="631190" indent="-619125">
              <a:lnSpc>
                <a:spcPct val="100000"/>
              </a:lnSpc>
              <a:spcBef>
                <a:spcPts val="175"/>
              </a:spcBef>
              <a:buClr>
                <a:srgbClr val="0B0B0B"/>
              </a:buClr>
              <a:buSzPct val="94230"/>
              <a:buAutoNum type="arabicPeriod"/>
              <a:tabLst>
                <a:tab pos="631190" algn="l"/>
                <a:tab pos="631825" algn="l"/>
              </a:tabLst>
            </a:pPr>
            <a:r>
              <a:rPr lang="tr-TR" spc="-10" dirty="0"/>
              <a:t>Kurucularda </a:t>
            </a:r>
            <a:r>
              <a:rPr lang="tr-TR" spc="-5" dirty="0"/>
              <a:t>aranan</a:t>
            </a:r>
            <a:r>
              <a:rPr lang="tr-TR" spc="-10" dirty="0"/>
              <a:t> </a:t>
            </a:r>
            <a:r>
              <a:rPr lang="tr-TR" spc="-5" dirty="0"/>
              <a:t>özellikler</a:t>
            </a:r>
            <a:endParaRPr lang="tr-TR" dirty="0"/>
          </a:p>
          <a:p>
            <a:pPr marL="631190" indent="-619125">
              <a:lnSpc>
                <a:spcPct val="100000"/>
              </a:lnSpc>
              <a:spcBef>
                <a:spcPts val="180"/>
              </a:spcBef>
              <a:buClr>
                <a:srgbClr val="0B0B0B"/>
              </a:buClr>
              <a:buSzPct val="94230"/>
              <a:buAutoNum type="arabicPeriod"/>
              <a:tabLst>
                <a:tab pos="631190" algn="l"/>
                <a:tab pos="631825" algn="l"/>
              </a:tabLst>
            </a:pPr>
            <a:r>
              <a:rPr lang="tr-TR" spc="-10" dirty="0"/>
              <a:t>Sermaye </a:t>
            </a:r>
            <a:r>
              <a:rPr lang="tr-TR" spc="-5" dirty="0"/>
              <a:t>oranı </a:t>
            </a:r>
            <a:r>
              <a:rPr lang="tr-TR" dirty="0"/>
              <a:t>(öz kaynak/yabancı kaynak</a:t>
            </a:r>
            <a:r>
              <a:rPr lang="tr-TR" spc="-100" dirty="0"/>
              <a:t> </a:t>
            </a:r>
            <a:r>
              <a:rPr lang="tr-TR" spc="-5" dirty="0"/>
              <a:t>oranı)</a:t>
            </a:r>
            <a:endParaRPr lang="tr-TR" dirty="0"/>
          </a:p>
          <a:p>
            <a:pPr marL="631190" indent="-619125">
              <a:lnSpc>
                <a:spcPct val="100000"/>
              </a:lnSpc>
              <a:spcBef>
                <a:spcPts val="180"/>
              </a:spcBef>
              <a:buClr>
                <a:srgbClr val="0B0B0B"/>
              </a:buClr>
              <a:buSzPct val="94230"/>
              <a:buAutoNum type="arabicPeriod"/>
              <a:tabLst>
                <a:tab pos="631190" algn="l"/>
                <a:tab pos="631825" algn="l"/>
              </a:tabLst>
            </a:pPr>
            <a:r>
              <a:rPr lang="tr-TR" spc="-10" dirty="0"/>
              <a:t>Bankalar </a:t>
            </a:r>
            <a:r>
              <a:rPr lang="tr-TR" dirty="0"/>
              <a:t>satın </a:t>
            </a:r>
            <a:r>
              <a:rPr lang="tr-TR" spc="-5" dirty="0"/>
              <a:t>alma gücü</a:t>
            </a:r>
            <a:r>
              <a:rPr lang="tr-TR" spc="-20" dirty="0"/>
              <a:t> </a:t>
            </a:r>
            <a:r>
              <a:rPr lang="tr-TR" spc="-5" dirty="0"/>
              <a:t>üretir.</a:t>
            </a:r>
            <a:endParaRPr lang="tr-TR" dirty="0"/>
          </a:p>
          <a:p>
            <a:pPr marL="631190" marR="394970" indent="-619125">
              <a:lnSpc>
                <a:spcPts val="2780"/>
              </a:lnSpc>
              <a:spcBef>
                <a:spcPts val="555"/>
              </a:spcBef>
              <a:buClr>
                <a:srgbClr val="0B0B0B"/>
              </a:buClr>
              <a:buSzPct val="94230"/>
              <a:buAutoNum type="arabicPeriod"/>
              <a:tabLst>
                <a:tab pos="631190" algn="l"/>
                <a:tab pos="631825" algn="l"/>
              </a:tabLst>
            </a:pPr>
            <a:r>
              <a:rPr lang="tr-TR" spc="-10" dirty="0"/>
              <a:t>Kamu </a:t>
            </a:r>
            <a:r>
              <a:rPr lang="tr-TR" spc="-5" dirty="0"/>
              <a:t>otoritesi tarafından </a:t>
            </a:r>
            <a:r>
              <a:rPr lang="tr-TR" dirty="0"/>
              <a:t>çok sıkı </a:t>
            </a:r>
            <a:r>
              <a:rPr lang="tr-TR" spc="-5" dirty="0"/>
              <a:t>denetlenirler  </a:t>
            </a:r>
            <a:r>
              <a:rPr lang="tr-TR" dirty="0"/>
              <a:t>(BDDK)</a:t>
            </a:r>
          </a:p>
          <a:p>
            <a:pPr marL="631190" indent="-619125">
              <a:lnSpc>
                <a:spcPct val="100000"/>
              </a:lnSpc>
              <a:spcBef>
                <a:spcPts val="140"/>
              </a:spcBef>
              <a:buClr>
                <a:srgbClr val="0B0B0B"/>
              </a:buClr>
              <a:buSzPct val="94230"/>
              <a:buAutoNum type="arabicPeriod"/>
              <a:tabLst>
                <a:tab pos="631190" algn="l"/>
                <a:tab pos="631825" algn="l"/>
              </a:tabLst>
            </a:pPr>
            <a:r>
              <a:rPr lang="tr-TR" spc="-10" dirty="0" err="1"/>
              <a:t>Kaydi</a:t>
            </a:r>
            <a:r>
              <a:rPr lang="tr-TR" spc="-10" dirty="0"/>
              <a:t> </a:t>
            </a:r>
            <a:r>
              <a:rPr lang="tr-TR" spc="-5" dirty="0"/>
              <a:t>para</a:t>
            </a:r>
            <a:r>
              <a:rPr lang="tr-TR" spc="-10" dirty="0"/>
              <a:t> </a:t>
            </a:r>
            <a:r>
              <a:rPr lang="tr-TR" dirty="0"/>
              <a:t>yaratabilirler</a:t>
            </a:r>
          </a:p>
          <a:p>
            <a:pPr marL="631190" indent="-619125">
              <a:lnSpc>
                <a:spcPct val="100000"/>
              </a:lnSpc>
              <a:spcBef>
                <a:spcPts val="180"/>
              </a:spcBef>
              <a:buClr>
                <a:srgbClr val="0B0B0B"/>
              </a:buClr>
              <a:buSzPct val="94230"/>
              <a:buAutoNum type="arabicPeriod"/>
              <a:tabLst>
                <a:tab pos="631190" algn="l"/>
                <a:tab pos="631825" algn="l"/>
              </a:tabLst>
            </a:pPr>
            <a:r>
              <a:rPr lang="tr-TR" spc="-10" dirty="0"/>
              <a:t>Asgari </a:t>
            </a:r>
            <a:r>
              <a:rPr lang="tr-TR" dirty="0"/>
              <a:t>sermaye miktarı</a:t>
            </a:r>
            <a:r>
              <a:rPr lang="tr-TR" spc="-75" dirty="0"/>
              <a:t> </a:t>
            </a:r>
            <a:r>
              <a:rPr lang="tr-TR" spc="-5" dirty="0"/>
              <a:t>farklıdır (30.000.000.-TL).</a:t>
            </a:r>
            <a:endParaRPr lang="tr-TR" dirty="0"/>
          </a:p>
          <a:p>
            <a:pPr marL="631190" marR="14604" indent="-619125">
              <a:lnSpc>
                <a:spcPts val="2780"/>
              </a:lnSpc>
              <a:spcBef>
                <a:spcPts val="555"/>
              </a:spcBef>
              <a:buClr>
                <a:srgbClr val="0B0B0B"/>
              </a:buClr>
              <a:buSzPct val="94230"/>
              <a:buAutoNum type="arabicPeriod"/>
              <a:tabLst>
                <a:tab pos="631190" algn="l"/>
                <a:tab pos="631825" algn="l"/>
              </a:tabLst>
            </a:pPr>
            <a:r>
              <a:rPr lang="tr-TR" spc="-10" dirty="0"/>
              <a:t>Bankaların </a:t>
            </a:r>
            <a:r>
              <a:rPr lang="tr-TR" dirty="0"/>
              <a:t>zaafa </a:t>
            </a:r>
            <a:r>
              <a:rPr lang="tr-TR" spc="-5" dirty="0"/>
              <a:t>düşmeleri halinde tasfiyelerinde  özel önlem </a:t>
            </a:r>
            <a:r>
              <a:rPr lang="tr-TR" dirty="0"/>
              <a:t>ve yöntemlere</a:t>
            </a:r>
            <a:r>
              <a:rPr lang="tr-TR" spc="-30" dirty="0"/>
              <a:t> </a:t>
            </a:r>
            <a:r>
              <a:rPr lang="tr-TR" spc="-5" dirty="0"/>
              <a:t>başvurulur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78063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FE38CDE-5B5E-C0EA-B561-98616BEA7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414" y="564261"/>
            <a:ext cx="3059171" cy="761747"/>
          </a:xfrm>
        </p:spPr>
        <p:txBody>
          <a:bodyPr/>
          <a:lstStyle/>
          <a:p>
            <a:r>
              <a:rPr lang="tr-TR" b="1" spc="-5" dirty="0"/>
              <a:t>Bankaların Kuruluş</a:t>
            </a:r>
            <a:r>
              <a:rPr lang="tr-TR" b="1" spc="-100" dirty="0"/>
              <a:t> </a:t>
            </a:r>
            <a:r>
              <a:rPr lang="tr-TR" b="1" spc="-5" dirty="0"/>
              <a:t>İşlemleri</a:t>
            </a: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6CD87F5-201F-907F-D848-6AC3C54020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281" y="1556255"/>
            <a:ext cx="8071438" cy="3200876"/>
          </a:xfrm>
        </p:spPr>
        <p:txBody>
          <a:bodyPr/>
          <a:lstStyle/>
          <a:p>
            <a:pPr marL="286385" marR="5080" indent="-274320" algn="just">
              <a:lnSpc>
                <a:spcPts val="3820"/>
              </a:lnSpc>
              <a:spcBef>
                <a:spcPts val="240"/>
              </a:spcBef>
            </a:pPr>
            <a:r>
              <a:rPr lang="tr-TR" b="1" spc="-5" dirty="0"/>
              <a:t>Kuruluş </a:t>
            </a:r>
            <a:r>
              <a:rPr lang="tr-TR" b="1" spc="-10" dirty="0"/>
              <a:t>izni </a:t>
            </a:r>
            <a:r>
              <a:rPr lang="tr-TR" spc="-10" dirty="0"/>
              <a:t>:Türkiye’de </a:t>
            </a:r>
            <a:r>
              <a:rPr lang="tr-TR" spc="-5" dirty="0"/>
              <a:t>banka </a:t>
            </a:r>
            <a:r>
              <a:rPr lang="tr-TR" dirty="0"/>
              <a:t>kurulmasına  veya yurt </a:t>
            </a:r>
            <a:r>
              <a:rPr lang="tr-TR" spc="-5" dirty="0"/>
              <a:t>dışında </a:t>
            </a:r>
            <a:r>
              <a:rPr lang="tr-TR" dirty="0"/>
              <a:t>kurulmuş </a:t>
            </a:r>
            <a:r>
              <a:rPr lang="tr-TR" spc="-5" dirty="0"/>
              <a:t>bir bankanın  </a:t>
            </a:r>
            <a:r>
              <a:rPr lang="tr-TR" spc="-10" dirty="0"/>
              <a:t>Türkiye’deki </a:t>
            </a:r>
            <a:r>
              <a:rPr lang="tr-TR" spc="-5" dirty="0"/>
              <a:t>ilk </a:t>
            </a:r>
            <a:r>
              <a:rPr lang="tr-TR" dirty="0"/>
              <a:t>şubesinin </a:t>
            </a:r>
            <a:r>
              <a:rPr lang="tr-TR" spc="-5" dirty="0"/>
              <a:t>açılmasına  </a:t>
            </a:r>
            <a:r>
              <a:rPr lang="tr-TR" spc="-10" dirty="0"/>
              <a:t>Bankalar Kanununda </a:t>
            </a:r>
            <a:r>
              <a:rPr lang="tr-TR" spc="-5" dirty="0"/>
              <a:t>öngörülen </a:t>
            </a:r>
            <a:r>
              <a:rPr lang="tr-TR" dirty="0"/>
              <a:t>şartların  yerine</a:t>
            </a:r>
            <a:r>
              <a:rPr lang="tr-TR" spc="235" dirty="0"/>
              <a:t> </a:t>
            </a:r>
            <a:r>
              <a:rPr lang="tr-TR" spc="-5" dirty="0"/>
              <a:t>getirilmesi</a:t>
            </a:r>
            <a:r>
              <a:rPr lang="tr-TR" spc="240" dirty="0"/>
              <a:t> </a:t>
            </a:r>
            <a:r>
              <a:rPr lang="tr-TR" dirty="0"/>
              <a:t>şartıyla</a:t>
            </a:r>
            <a:r>
              <a:rPr lang="tr-TR" spc="235" dirty="0"/>
              <a:t> </a:t>
            </a:r>
            <a:r>
              <a:rPr lang="tr-TR" spc="-10" dirty="0"/>
              <a:t>BDDK</a:t>
            </a:r>
            <a:r>
              <a:rPr lang="tr-TR" spc="235" dirty="0"/>
              <a:t> </a:t>
            </a:r>
            <a:r>
              <a:rPr lang="tr-TR" spc="-5" dirty="0"/>
              <a:t>‘</a:t>
            </a:r>
            <a:r>
              <a:rPr lang="tr-TR" spc="-5" dirty="0" err="1"/>
              <a:t>nın</a:t>
            </a:r>
            <a:r>
              <a:rPr lang="tr-TR" spc="235" dirty="0"/>
              <a:t> </a:t>
            </a:r>
            <a:r>
              <a:rPr lang="tr-TR" spc="-5" dirty="0"/>
              <a:t>en</a:t>
            </a:r>
            <a:r>
              <a:rPr lang="tr-TR" spc="240" dirty="0"/>
              <a:t> </a:t>
            </a:r>
            <a:r>
              <a:rPr lang="tr-TR" spc="-5" dirty="0"/>
              <a:t>az</a:t>
            </a:r>
            <a:endParaRPr lang="tr-TR" dirty="0"/>
          </a:p>
          <a:p>
            <a:pPr marL="286385" marR="10160" algn="just">
              <a:lnSpc>
                <a:spcPts val="3820"/>
              </a:lnSpc>
              <a:spcBef>
                <a:spcPts val="25"/>
              </a:spcBef>
            </a:pPr>
            <a:r>
              <a:rPr lang="tr-TR" dirty="0">
                <a:solidFill>
                  <a:srgbClr val="FF0000"/>
                </a:solidFill>
              </a:rPr>
              <a:t>5 </a:t>
            </a:r>
            <a:r>
              <a:rPr lang="tr-TR" spc="-5" dirty="0"/>
              <a:t>üyesinin aynı </a:t>
            </a:r>
            <a:r>
              <a:rPr lang="tr-TR" dirty="0"/>
              <a:t>yönde </a:t>
            </a:r>
            <a:r>
              <a:rPr lang="tr-TR" spc="-5" dirty="0"/>
              <a:t>oy </a:t>
            </a:r>
            <a:r>
              <a:rPr lang="tr-TR" dirty="0"/>
              <a:t>kullanmasıyla  </a:t>
            </a:r>
            <a:r>
              <a:rPr lang="tr-TR" spc="-5" dirty="0"/>
              <a:t>alınacak </a:t>
            </a:r>
            <a:r>
              <a:rPr lang="tr-TR" dirty="0"/>
              <a:t>kararla </a:t>
            </a:r>
            <a:r>
              <a:rPr lang="tr-TR" spc="-5" dirty="0"/>
              <a:t>izin </a:t>
            </a:r>
            <a:r>
              <a:rPr lang="tr-TR" dirty="0"/>
              <a:t>verilir. </a:t>
            </a:r>
            <a:r>
              <a:rPr lang="tr-TR" spc="-10" dirty="0"/>
              <a:t>Kuruluş  </a:t>
            </a:r>
            <a:r>
              <a:rPr lang="tr-TR" spc="-5" dirty="0"/>
              <a:t>izninden itibaren </a:t>
            </a:r>
            <a:r>
              <a:rPr lang="tr-TR" b="1" dirty="0">
                <a:solidFill>
                  <a:srgbClr val="FF0000"/>
                </a:solidFill>
              </a:rPr>
              <a:t>9 </a:t>
            </a:r>
            <a:r>
              <a:rPr lang="tr-TR" b="1" spc="-5" dirty="0">
                <a:solidFill>
                  <a:srgbClr val="FF0000"/>
                </a:solidFill>
              </a:rPr>
              <a:t>ay </a:t>
            </a:r>
            <a:r>
              <a:rPr lang="tr-TR" spc="-5" dirty="0"/>
              <a:t>içinde </a:t>
            </a:r>
            <a:r>
              <a:rPr lang="tr-TR" spc="-5" dirty="0" err="1"/>
              <a:t>içinde</a:t>
            </a:r>
            <a:r>
              <a:rPr lang="tr-TR" spc="-5" dirty="0"/>
              <a:t> </a:t>
            </a:r>
            <a:r>
              <a:rPr lang="tr-TR" spc="-10" dirty="0"/>
              <a:t>faaliyet  </a:t>
            </a:r>
            <a:r>
              <a:rPr lang="tr-TR" spc="-5" dirty="0"/>
              <a:t>izni için başvurulmazsa izin geçersiz</a:t>
            </a:r>
            <a:r>
              <a:rPr lang="tr-TR" spc="-55" dirty="0"/>
              <a:t> </a:t>
            </a:r>
            <a:r>
              <a:rPr lang="tr-TR" spc="-5" dirty="0"/>
              <a:t>olur.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3288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BAB630-5AF4-3198-AFBA-863FA3E6F596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2400" y="563563"/>
            <a:ext cx="8991600" cy="6540252"/>
          </a:xfrm>
        </p:spPr>
        <p:txBody>
          <a:bodyPr/>
          <a:lstStyle/>
          <a:p>
            <a:pPr marL="12065" algn="l">
              <a:lnSpc>
                <a:spcPct val="100000"/>
              </a:lnSpc>
              <a:spcBef>
                <a:spcPts val="325"/>
              </a:spcBef>
              <a:buClr>
                <a:srgbClr val="702FA0"/>
              </a:buClr>
              <a:buSzPct val="93750"/>
              <a:tabLst>
                <a:tab pos="393700" algn="l"/>
                <a:tab pos="394335" algn="l"/>
              </a:tabLst>
            </a:pPr>
            <a:r>
              <a:rPr lang="tr-TR" sz="2800" b="1" spc="-10" dirty="0"/>
              <a:t>Türkiye’de </a:t>
            </a:r>
            <a:r>
              <a:rPr lang="tr-TR" sz="2800" b="1" spc="-5" dirty="0"/>
              <a:t>Banka Kuruluşu</a:t>
            </a:r>
            <a:r>
              <a:rPr lang="tr-TR" sz="2800" b="1" spc="-80" dirty="0"/>
              <a:t> </a:t>
            </a:r>
            <a:r>
              <a:rPr lang="tr-TR" sz="2800" b="1" spc="15" dirty="0"/>
              <a:t>için şartlar:</a:t>
            </a:r>
            <a:br>
              <a:rPr lang="tr-TR" sz="2800" b="1" spc="15" dirty="0"/>
            </a:br>
            <a:br>
              <a:rPr lang="tr-TR" sz="2800" b="1" spc="15" dirty="0"/>
            </a:br>
            <a:r>
              <a:rPr lang="tr-TR" sz="2800" b="1" spc="15" dirty="0"/>
              <a:t> -</a:t>
            </a:r>
            <a:r>
              <a:rPr lang="tr-TR" sz="2800" spc="-5" dirty="0" err="1"/>
              <a:t>A.Ş.şeklinde</a:t>
            </a:r>
            <a:r>
              <a:rPr lang="tr-TR" sz="2800" spc="-15" dirty="0"/>
              <a:t> </a:t>
            </a:r>
            <a:r>
              <a:rPr lang="tr-TR" sz="2800" dirty="0"/>
              <a:t>kurulmalıdır</a:t>
            </a:r>
            <a:br>
              <a:rPr lang="tr-TR" sz="2800" dirty="0"/>
            </a:br>
            <a:r>
              <a:rPr lang="tr-TR" sz="2800" dirty="0"/>
              <a:t>-</a:t>
            </a:r>
            <a:r>
              <a:rPr lang="tr-TR" sz="2800" spc="-5" dirty="0"/>
              <a:t>Hiss</a:t>
            </a:r>
            <a:r>
              <a:rPr lang="tr-TR" sz="2800" dirty="0"/>
              <a:t>e senetlerinin	</a:t>
            </a:r>
            <a:r>
              <a:rPr lang="tr-TR" sz="2800" spc="-5" dirty="0"/>
              <a:t>naki</a:t>
            </a:r>
            <a:r>
              <a:rPr lang="tr-TR" sz="2800" dirty="0"/>
              <a:t>t	karşılığı	çıkarılması	ve	</a:t>
            </a:r>
            <a:r>
              <a:rPr lang="tr-TR" sz="2800" spc="-5" dirty="0"/>
              <a:t>nama  </a:t>
            </a:r>
            <a:r>
              <a:rPr lang="tr-TR" sz="2800" dirty="0"/>
              <a:t>yazılı</a:t>
            </a:r>
            <a:r>
              <a:rPr lang="tr-TR" sz="2800" spc="-10" dirty="0"/>
              <a:t> </a:t>
            </a:r>
            <a:r>
              <a:rPr lang="tr-TR" sz="2800" spc="-5" dirty="0"/>
              <a:t>olması</a:t>
            </a:r>
            <a:br>
              <a:rPr lang="tr-TR" sz="2800" dirty="0"/>
            </a:br>
            <a:r>
              <a:rPr lang="tr-TR" sz="2800" dirty="0"/>
              <a:t>-</a:t>
            </a:r>
            <a:r>
              <a:rPr lang="tr-TR" sz="2800" spc="-5" dirty="0"/>
              <a:t>Kurucuları</a:t>
            </a:r>
            <a:r>
              <a:rPr lang="tr-TR" sz="2800" dirty="0"/>
              <a:t>n	</a:t>
            </a:r>
            <a:r>
              <a:rPr lang="tr-TR" sz="2800" spc="-5" dirty="0"/>
              <a:t>Bankala</a:t>
            </a:r>
            <a:r>
              <a:rPr lang="tr-TR" sz="2800" dirty="0"/>
              <a:t>r	</a:t>
            </a:r>
            <a:r>
              <a:rPr lang="tr-TR" sz="2800" spc="-5" dirty="0"/>
              <a:t>Kanunund</a:t>
            </a:r>
            <a:r>
              <a:rPr lang="tr-TR" sz="2800" dirty="0"/>
              <a:t>a	</a:t>
            </a:r>
            <a:r>
              <a:rPr lang="tr-TR" sz="2800" spc="-5" dirty="0"/>
              <a:t>belirtile</a:t>
            </a:r>
            <a:r>
              <a:rPr lang="tr-TR" sz="2800" dirty="0"/>
              <a:t>n	şartlara	</a:t>
            </a:r>
            <a:r>
              <a:rPr lang="tr-TR" sz="2800" spc="-5" dirty="0"/>
              <a:t>haiz  olması</a:t>
            </a:r>
            <a:br>
              <a:rPr lang="tr-TR" sz="2800" dirty="0"/>
            </a:br>
            <a:r>
              <a:rPr lang="tr-TR" sz="2800" dirty="0"/>
              <a:t>-</a:t>
            </a:r>
            <a:r>
              <a:rPr lang="tr-TR" sz="2800" spc="-5" dirty="0"/>
              <a:t>Yönetim </a:t>
            </a:r>
            <a:r>
              <a:rPr lang="tr-TR" sz="2800" dirty="0"/>
              <a:t>kurulu </a:t>
            </a:r>
            <a:r>
              <a:rPr lang="tr-TR" sz="2800" spc="-5" dirty="0"/>
              <a:t>üyelerinin Bankalar Kanununda belirtilen  </a:t>
            </a:r>
            <a:r>
              <a:rPr lang="tr-TR" sz="2800" dirty="0"/>
              <a:t>şartlara </a:t>
            </a:r>
            <a:r>
              <a:rPr lang="tr-TR" sz="2800" spc="-5" dirty="0"/>
              <a:t>haiz</a:t>
            </a:r>
            <a:r>
              <a:rPr lang="tr-TR" sz="2800" spc="-15" dirty="0"/>
              <a:t> </a:t>
            </a:r>
            <a:r>
              <a:rPr lang="tr-TR" sz="2800" spc="-5" dirty="0"/>
              <a:t>olması</a:t>
            </a:r>
            <a:br>
              <a:rPr lang="tr-TR" sz="2800" dirty="0"/>
            </a:br>
            <a:r>
              <a:rPr lang="tr-TR" sz="2800" dirty="0"/>
              <a:t>-</a:t>
            </a:r>
            <a:r>
              <a:rPr lang="tr-TR" sz="2800" spc="-5" dirty="0"/>
              <a:t>Öngörülen faaliyet </a:t>
            </a:r>
            <a:r>
              <a:rPr lang="tr-TR" sz="2800" dirty="0"/>
              <a:t>konularının </a:t>
            </a:r>
            <a:r>
              <a:rPr lang="tr-TR" sz="2800" spc="-5" dirty="0"/>
              <a:t>planlanan </a:t>
            </a:r>
            <a:r>
              <a:rPr lang="tr-TR" sz="2800" dirty="0"/>
              <a:t>mali yönetim ve  </a:t>
            </a:r>
            <a:r>
              <a:rPr lang="tr-TR" sz="2800" spc="-5" dirty="0"/>
              <a:t>organizasyon </a:t>
            </a:r>
            <a:r>
              <a:rPr lang="tr-TR" sz="2800" dirty="0"/>
              <a:t>yapısı </a:t>
            </a:r>
            <a:r>
              <a:rPr lang="tr-TR" sz="2800" spc="-5" dirty="0"/>
              <a:t>ile uyumlu</a:t>
            </a:r>
            <a:r>
              <a:rPr lang="tr-TR" sz="2800" spc="-15" dirty="0"/>
              <a:t> </a:t>
            </a:r>
            <a:r>
              <a:rPr lang="tr-TR" sz="2800" spc="-5" dirty="0"/>
              <a:t>olması</a:t>
            </a:r>
            <a:br>
              <a:rPr lang="tr-TR" sz="2800" dirty="0"/>
            </a:br>
            <a:r>
              <a:rPr lang="tr-TR" sz="2800" dirty="0"/>
              <a:t>-</a:t>
            </a:r>
            <a:r>
              <a:rPr lang="tr-TR" sz="2800" spc="-5" dirty="0"/>
              <a:t>Nakde</a:t>
            </a:r>
            <a:r>
              <a:rPr lang="tr-TR" sz="2800" dirty="0"/>
              <a:t>n	ve	</a:t>
            </a:r>
            <a:r>
              <a:rPr lang="tr-TR" sz="2800" spc="-5" dirty="0"/>
              <a:t>he</a:t>
            </a:r>
            <a:r>
              <a:rPr lang="tr-TR" sz="2800" dirty="0"/>
              <a:t>r	</a:t>
            </a:r>
            <a:r>
              <a:rPr lang="tr-TR" sz="2800" spc="-5" dirty="0"/>
              <a:t>türl</a:t>
            </a:r>
            <a:r>
              <a:rPr lang="tr-TR" sz="2800" dirty="0"/>
              <a:t>ü	</a:t>
            </a:r>
            <a:r>
              <a:rPr lang="tr-TR" sz="2800" dirty="0" err="1"/>
              <a:t>muvaazadan</a:t>
            </a:r>
            <a:r>
              <a:rPr lang="tr-TR" sz="2800" dirty="0"/>
              <a:t>	</a:t>
            </a:r>
            <a:r>
              <a:rPr lang="tr-TR" sz="2800" spc="-5" dirty="0"/>
              <a:t>ar</a:t>
            </a:r>
            <a:r>
              <a:rPr lang="tr-TR" sz="2800" dirty="0"/>
              <a:t>i	</a:t>
            </a:r>
            <a:r>
              <a:rPr lang="tr-TR" sz="2800" spc="-5" dirty="0"/>
              <a:t>olma</a:t>
            </a:r>
            <a:r>
              <a:rPr lang="tr-TR" sz="2800" dirty="0"/>
              <a:t>k	</a:t>
            </a:r>
            <a:r>
              <a:rPr lang="tr-TR" sz="2800" spc="-5" dirty="0"/>
              <a:t>üzere  ödenmiş </a:t>
            </a:r>
            <a:r>
              <a:rPr lang="tr-TR" sz="2800" dirty="0"/>
              <a:t>sermayesinin 30 milyon TL</a:t>
            </a:r>
            <a:r>
              <a:rPr lang="tr-TR" sz="2800" spc="-25" dirty="0"/>
              <a:t> </a:t>
            </a:r>
            <a:r>
              <a:rPr lang="tr-TR" sz="2800" spc="-5" dirty="0"/>
              <a:t>olması</a:t>
            </a:r>
            <a:br>
              <a:rPr lang="tr-TR" sz="2800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790655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B8D6B9BC-85A8-50FF-9BBF-E71FB001FBB5}"/>
              </a:ext>
            </a:extLst>
          </p:cNvPr>
          <p:cNvSpPr txBox="1"/>
          <p:nvPr/>
        </p:nvSpPr>
        <p:spPr>
          <a:xfrm>
            <a:off x="533400" y="1582437"/>
            <a:ext cx="6324600" cy="25768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1955" indent="-389890" algn="just">
              <a:lnSpc>
                <a:spcPct val="100000"/>
              </a:lnSpc>
              <a:spcBef>
                <a:spcPts val="650"/>
              </a:spcBef>
              <a:buClr>
                <a:srgbClr val="702FA0"/>
              </a:buClr>
              <a:buSzPct val="94230"/>
              <a:buFont typeface="Noto Sans Symbols"/>
              <a:buChar char="❖"/>
              <a:tabLst>
                <a:tab pos="402590" algn="l"/>
              </a:tabLst>
            </a:pPr>
            <a:r>
              <a:rPr lang="tr-TR" sz="1800" spc="-10" dirty="0">
                <a:latin typeface="Arial"/>
                <a:cs typeface="Arial"/>
              </a:rPr>
              <a:t>Ana </a:t>
            </a:r>
            <a:r>
              <a:rPr lang="tr-TR" sz="1800" dirty="0">
                <a:latin typeface="Arial"/>
                <a:cs typeface="Arial"/>
              </a:rPr>
              <a:t>sözleşme </a:t>
            </a:r>
            <a:r>
              <a:rPr lang="tr-TR" sz="1800" spc="-10" dirty="0">
                <a:latin typeface="Arial"/>
                <a:cs typeface="Arial"/>
              </a:rPr>
              <a:t>Bankalar Kanunu’na </a:t>
            </a:r>
            <a:r>
              <a:rPr lang="tr-TR" sz="1800" spc="-5" dirty="0">
                <a:latin typeface="Arial"/>
                <a:cs typeface="Arial"/>
              </a:rPr>
              <a:t>uygun</a:t>
            </a:r>
            <a:r>
              <a:rPr lang="tr-TR" sz="1800" spc="-40" dirty="0">
                <a:latin typeface="Arial"/>
                <a:cs typeface="Arial"/>
              </a:rPr>
              <a:t> </a:t>
            </a:r>
            <a:r>
              <a:rPr lang="tr-TR" sz="1800" spc="-5" dirty="0">
                <a:latin typeface="Arial"/>
                <a:cs typeface="Arial"/>
              </a:rPr>
              <a:t>olmalı</a:t>
            </a:r>
            <a:endParaRPr lang="tr-TR" sz="1800" dirty="0">
              <a:latin typeface="Arial"/>
              <a:cs typeface="Arial"/>
            </a:endParaRPr>
          </a:p>
          <a:p>
            <a:pPr marL="401955" marR="5080" indent="-389890" algn="just">
              <a:lnSpc>
                <a:spcPct val="101000"/>
              </a:lnSpc>
              <a:spcBef>
                <a:spcPts val="515"/>
              </a:spcBef>
              <a:buClr>
                <a:srgbClr val="702FA0"/>
              </a:buClr>
              <a:buSzPct val="94230"/>
              <a:buFont typeface="Noto Sans Symbols"/>
              <a:buChar char="❖"/>
              <a:tabLst>
                <a:tab pos="402590" algn="l"/>
              </a:tabLst>
            </a:pPr>
            <a:r>
              <a:rPr lang="tr-TR" sz="1800" spc="-10" dirty="0">
                <a:latin typeface="Arial"/>
                <a:cs typeface="Arial"/>
              </a:rPr>
              <a:t>BDDK’nın </a:t>
            </a:r>
            <a:r>
              <a:rPr lang="tr-TR" sz="1800" spc="-5" dirty="0">
                <a:latin typeface="Arial"/>
                <a:cs typeface="Arial"/>
              </a:rPr>
              <a:t>etkin denetimini etkilemeyecek </a:t>
            </a:r>
            <a:r>
              <a:rPr lang="tr-TR" sz="1800" dirty="0">
                <a:latin typeface="Arial"/>
                <a:cs typeface="Arial"/>
              </a:rPr>
              <a:t>şeffaf </a:t>
            </a:r>
            <a:r>
              <a:rPr lang="tr-TR" sz="1800" spc="-5" dirty="0">
                <a:latin typeface="Arial"/>
                <a:cs typeface="Arial"/>
              </a:rPr>
              <a:t>açık  bir ortaklık </a:t>
            </a:r>
            <a:r>
              <a:rPr lang="tr-TR" sz="1800" dirty="0">
                <a:latin typeface="Arial"/>
                <a:cs typeface="Arial"/>
              </a:rPr>
              <a:t>yapısı ve </a:t>
            </a:r>
            <a:r>
              <a:rPr lang="tr-TR" sz="1800" spc="-5" dirty="0">
                <a:latin typeface="Arial"/>
                <a:cs typeface="Arial"/>
              </a:rPr>
              <a:t>organizasyon </a:t>
            </a:r>
            <a:r>
              <a:rPr lang="tr-TR" sz="1800" dirty="0">
                <a:latin typeface="Arial"/>
                <a:cs typeface="Arial"/>
              </a:rPr>
              <a:t>şemasına sahip  </a:t>
            </a:r>
            <a:r>
              <a:rPr lang="tr-TR" sz="1800" spc="-5" dirty="0">
                <a:latin typeface="Arial"/>
                <a:cs typeface="Arial"/>
              </a:rPr>
              <a:t>olması</a:t>
            </a:r>
            <a:endParaRPr lang="tr-TR" sz="1800" dirty="0">
              <a:latin typeface="Arial"/>
              <a:cs typeface="Arial"/>
            </a:endParaRPr>
          </a:p>
          <a:p>
            <a:pPr marL="401955" marR="10160" indent="-389890" algn="just">
              <a:lnSpc>
                <a:spcPct val="101099"/>
              </a:lnSpc>
              <a:spcBef>
                <a:spcPts val="520"/>
              </a:spcBef>
              <a:buClr>
                <a:srgbClr val="702FA0"/>
              </a:buClr>
              <a:buSzPct val="94230"/>
              <a:buFont typeface="Noto Sans Symbols"/>
              <a:buChar char="❖"/>
              <a:tabLst>
                <a:tab pos="402590" algn="l"/>
              </a:tabLst>
            </a:pPr>
            <a:r>
              <a:rPr lang="tr-TR" sz="1800" spc="-10" dirty="0">
                <a:latin typeface="Arial"/>
                <a:cs typeface="Arial"/>
              </a:rPr>
              <a:t>Konsolide </a:t>
            </a:r>
            <a:r>
              <a:rPr lang="tr-TR" sz="1800" spc="-5" dirty="0">
                <a:latin typeface="Arial"/>
                <a:cs typeface="Arial"/>
              </a:rPr>
              <a:t>denetimi engelleyecek nitelikte herhangi  bir unsurun</a:t>
            </a:r>
            <a:r>
              <a:rPr lang="tr-TR" sz="1800" spc="-10" dirty="0">
                <a:latin typeface="Arial"/>
                <a:cs typeface="Arial"/>
              </a:rPr>
              <a:t> </a:t>
            </a:r>
            <a:r>
              <a:rPr lang="tr-TR" sz="1800" spc="-5" dirty="0">
                <a:latin typeface="Arial"/>
                <a:cs typeface="Arial"/>
              </a:rPr>
              <a:t>bulunmaması.</a:t>
            </a:r>
            <a:endParaRPr lang="tr-TR" sz="1800" dirty="0">
              <a:latin typeface="Arial"/>
              <a:cs typeface="Arial"/>
            </a:endParaRPr>
          </a:p>
          <a:p>
            <a:pPr marL="401955" indent="-389890" algn="just">
              <a:lnSpc>
                <a:spcPct val="100000"/>
              </a:lnSpc>
              <a:spcBef>
                <a:spcPts val="550"/>
              </a:spcBef>
              <a:buClr>
                <a:srgbClr val="702FA0"/>
              </a:buClr>
              <a:buSzPct val="94230"/>
              <a:buFont typeface="Noto Sans Symbols"/>
              <a:buChar char="❖"/>
              <a:tabLst>
                <a:tab pos="402590" algn="l"/>
              </a:tabLst>
            </a:pPr>
            <a:r>
              <a:rPr lang="tr-TR" sz="1800" spc="-5" dirty="0">
                <a:latin typeface="Arial"/>
                <a:cs typeface="Arial"/>
              </a:rPr>
              <a:t>İlk üç </a:t>
            </a:r>
            <a:r>
              <a:rPr lang="tr-TR" sz="1800" dirty="0">
                <a:latin typeface="Arial"/>
                <a:cs typeface="Arial"/>
              </a:rPr>
              <a:t>yıl </a:t>
            </a:r>
            <a:r>
              <a:rPr lang="tr-TR" sz="1800" spc="-5" dirty="0">
                <a:latin typeface="Arial"/>
                <a:cs typeface="Arial"/>
              </a:rPr>
              <a:t>için bütçe planını ibraz</a:t>
            </a:r>
            <a:r>
              <a:rPr lang="tr-TR" sz="1800" spc="-35" dirty="0">
                <a:latin typeface="Arial"/>
                <a:cs typeface="Arial"/>
              </a:rPr>
              <a:t> </a:t>
            </a:r>
            <a:r>
              <a:rPr lang="tr-TR" sz="1800" spc="-5" dirty="0">
                <a:latin typeface="Arial"/>
                <a:cs typeface="Arial"/>
              </a:rPr>
              <a:t>etmesi</a:t>
            </a:r>
            <a:endParaRPr lang="tr-TR" sz="1800" dirty="0">
              <a:latin typeface="Arial"/>
              <a:cs typeface="Arial"/>
            </a:endParaRPr>
          </a:p>
          <a:p>
            <a:pPr marL="401955" marR="15240" indent="135255" algn="just">
              <a:lnSpc>
                <a:spcPct val="101099"/>
              </a:lnSpc>
              <a:spcBef>
                <a:spcPts val="520"/>
              </a:spcBef>
            </a:pPr>
            <a:r>
              <a:rPr lang="tr-TR" sz="1800" spc="-5" dirty="0">
                <a:latin typeface="Arial"/>
                <a:cs typeface="Arial"/>
              </a:rPr>
              <a:t>**Kalkınma </a:t>
            </a:r>
            <a:r>
              <a:rPr lang="tr-TR" sz="1800" dirty="0">
                <a:latin typeface="Arial"/>
                <a:cs typeface="Arial"/>
              </a:rPr>
              <a:t>ve </a:t>
            </a:r>
            <a:r>
              <a:rPr lang="tr-TR" sz="1800" spc="-10" dirty="0">
                <a:latin typeface="Arial"/>
                <a:cs typeface="Arial"/>
              </a:rPr>
              <a:t>Yatırım Bankaları </a:t>
            </a:r>
            <a:r>
              <a:rPr lang="tr-TR" sz="1800" spc="-5" dirty="0">
                <a:latin typeface="Arial"/>
                <a:cs typeface="Arial"/>
              </a:rPr>
              <a:t>için </a:t>
            </a:r>
            <a:r>
              <a:rPr lang="tr-TR" sz="1800" dirty="0">
                <a:latin typeface="Arial"/>
                <a:cs typeface="Arial"/>
              </a:rPr>
              <a:t>sermaye </a:t>
            </a:r>
            <a:r>
              <a:rPr lang="tr-TR" sz="1800" spc="-5" dirty="0">
                <a:latin typeface="Arial"/>
                <a:cs typeface="Arial"/>
              </a:rPr>
              <a:t>en az  20 </a:t>
            </a:r>
            <a:r>
              <a:rPr lang="tr-TR" sz="1800" dirty="0">
                <a:latin typeface="Arial"/>
                <a:cs typeface="Arial"/>
              </a:rPr>
              <a:t>milyon </a:t>
            </a:r>
            <a:r>
              <a:rPr lang="tr-TR" sz="1800" spc="-5" dirty="0">
                <a:latin typeface="Arial"/>
                <a:cs typeface="Arial"/>
              </a:rPr>
              <a:t>TL</a:t>
            </a:r>
            <a:r>
              <a:rPr lang="tr-TR" sz="1800" spc="-25" dirty="0">
                <a:latin typeface="Arial"/>
                <a:cs typeface="Arial"/>
              </a:rPr>
              <a:t> </a:t>
            </a:r>
            <a:r>
              <a:rPr lang="tr-TR" sz="1800" spc="-5" dirty="0" err="1">
                <a:latin typeface="Arial"/>
                <a:cs typeface="Arial"/>
              </a:rPr>
              <a:t>dir</a:t>
            </a:r>
            <a:r>
              <a:rPr lang="tr-TR" sz="1800" spc="-5" dirty="0">
                <a:latin typeface="Arial"/>
                <a:cs typeface="Arial"/>
              </a:rPr>
              <a:t>.(2/3).</a:t>
            </a:r>
            <a:endParaRPr lang="tr-TR" sz="18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7816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33FD1A-6B99-818F-C5CB-0826B7D08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564261"/>
            <a:ext cx="5872985" cy="1292662"/>
          </a:xfrm>
        </p:spPr>
        <p:txBody>
          <a:bodyPr/>
          <a:lstStyle/>
          <a:p>
            <a:r>
              <a:rPr lang="tr-TR" sz="2800" b="1" spc="-5" dirty="0"/>
              <a:t>Banka Kurucularında Aranan</a:t>
            </a:r>
            <a:r>
              <a:rPr lang="tr-TR" sz="2800" b="1" spc="-85" dirty="0"/>
              <a:t> </a:t>
            </a:r>
            <a:r>
              <a:rPr lang="tr-TR" sz="2800" b="1" spc="-5" dirty="0"/>
              <a:t>Özellikler:</a:t>
            </a: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417C1D8-DA22-3042-302E-85B7C5FB5E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2400" y="1904999"/>
            <a:ext cx="8455319" cy="3527569"/>
          </a:xfrm>
        </p:spPr>
        <p:txBody>
          <a:bodyPr/>
          <a:lstStyle/>
          <a:p>
            <a:pPr marL="314960" indent="-302895" algn="just">
              <a:lnSpc>
                <a:spcPct val="100000"/>
              </a:lnSpc>
              <a:spcBef>
                <a:spcPts val="300"/>
              </a:spcBef>
              <a:buClr>
                <a:srgbClr val="BF0000"/>
              </a:buClr>
              <a:buFont typeface="Noto Sans Symbols"/>
              <a:buChar char="□"/>
              <a:tabLst>
                <a:tab pos="315595" algn="l"/>
              </a:tabLst>
            </a:pPr>
            <a:r>
              <a:rPr lang="tr-TR" spc="-5" dirty="0"/>
              <a:t>İflas </a:t>
            </a:r>
            <a:r>
              <a:rPr lang="tr-TR" dirty="0"/>
              <a:t>etmemiş, konkordato ilan etmemiş</a:t>
            </a:r>
            <a:r>
              <a:rPr lang="tr-TR" spc="-5" dirty="0"/>
              <a:t> </a:t>
            </a:r>
            <a:r>
              <a:rPr lang="tr-TR" dirty="0"/>
              <a:t>olmak</a:t>
            </a:r>
          </a:p>
          <a:p>
            <a:pPr marL="314960" indent="-302895" algn="just">
              <a:lnSpc>
                <a:spcPct val="100000"/>
              </a:lnSpc>
              <a:spcBef>
                <a:spcPts val="200"/>
              </a:spcBef>
              <a:buClr>
                <a:srgbClr val="BF0000"/>
              </a:buClr>
              <a:buFont typeface="Noto Sans Symbols"/>
              <a:buChar char="□"/>
              <a:tabLst>
                <a:tab pos="315595" algn="l"/>
              </a:tabLst>
            </a:pPr>
            <a:r>
              <a:rPr lang="tr-TR" dirty="0"/>
              <a:t>TMSF’ye devredilmiş bankalarda </a:t>
            </a:r>
            <a:r>
              <a:rPr lang="tr-TR" spc="-5" dirty="0"/>
              <a:t>nitelikli </a:t>
            </a:r>
            <a:r>
              <a:rPr lang="tr-TR" dirty="0"/>
              <a:t>paya sahip</a:t>
            </a:r>
            <a:r>
              <a:rPr lang="tr-TR" spc="-15" dirty="0"/>
              <a:t> </a:t>
            </a:r>
            <a:r>
              <a:rPr lang="tr-TR" dirty="0"/>
              <a:t>olmamak</a:t>
            </a:r>
          </a:p>
          <a:p>
            <a:pPr marL="314960" marR="5715" indent="-302895" algn="just">
              <a:lnSpc>
                <a:spcPct val="91100"/>
              </a:lnSpc>
              <a:spcBef>
                <a:spcPts val="445"/>
              </a:spcBef>
              <a:buClr>
                <a:srgbClr val="BF0000"/>
              </a:buClr>
              <a:buFont typeface="Noto Sans Symbols"/>
              <a:buChar char="□"/>
              <a:tabLst>
                <a:tab pos="315595" algn="l"/>
              </a:tabLst>
            </a:pPr>
            <a:r>
              <a:rPr lang="tr-TR" dirty="0"/>
              <a:t>Tasfiye edilen banka/finansal kuruluşlarda, </a:t>
            </a:r>
            <a:r>
              <a:rPr lang="tr-TR" spc="-5" dirty="0"/>
              <a:t>faaliyet izni  </a:t>
            </a:r>
            <a:r>
              <a:rPr lang="tr-TR" dirty="0"/>
              <a:t>kaldırılan bankalarda yönetimi elinde bulundurmamak </a:t>
            </a:r>
            <a:r>
              <a:rPr lang="tr-TR" spc="5" dirty="0"/>
              <a:t>veya  </a:t>
            </a:r>
            <a:r>
              <a:rPr lang="tr-TR" spc="-5" dirty="0"/>
              <a:t>nitelikli </a:t>
            </a:r>
            <a:r>
              <a:rPr lang="tr-TR" dirty="0"/>
              <a:t>paya sahip olmamak</a:t>
            </a:r>
          </a:p>
          <a:p>
            <a:pPr marL="314960" marR="5080" indent="-302895" algn="just">
              <a:lnSpc>
                <a:spcPct val="91000"/>
              </a:lnSpc>
              <a:spcBef>
                <a:spcPts val="440"/>
              </a:spcBef>
              <a:buClr>
                <a:srgbClr val="BF0000"/>
              </a:buClr>
              <a:buFont typeface="Noto Sans Symbols"/>
              <a:buChar char="□"/>
              <a:tabLst>
                <a:tab pos="315595" algn="l"/>
              </a:tabLst>
            </a:pPr>
            <a:r>
              <a:rPr lang="tr-TR" b="1" spc="-5" dirty="0"/>
              <a:t>Taksirli </a:t>
            </a:r>
            <a:r>
              <a:rPr lang="tr-TR" b="1" dirty="0"/>
              <a:t>suçlar </a:t>
            </a:r>
            <a:r>
              <a:rPr lang="tr-TR" b="1" spc="-5" dirty="0"/>
              <a:t>hariç</a:t>
            </a:r>
            <a:r>
              <a:rPr lang="tr-TR" spc="-5" dirty="0"/>
              <a:t>, </a:t>
            </a:r>
            <a:r>
              <a:rPr lang="tr-TR" dirty="0"/>
              <a:t>affa uğramış </a:t>
            </a:r>
            <a:r>
              <a:rPr lang="tr-TR" spc="-5" dirty="0"/>
              <a:t>olsalar </a:t>
            </a:r>
            <a:r>
              <a:rPr lang="tr-TR" dirty="0"/>
              <a:t>da ağır hapis </a:t>
            </a:r>
            <a:r>
              <a:rPr lang="tr-TR" spc="5" dirty="0"/>
              <a:t>veya 5  </a:t>
            </a:r>
            <a:r>
              <a:rPr lang="tr-TR" dirty="0"/>
              <a:t>yıldan fazla hapis cezası almış olmamak, kaçakçılık,  </a:t>
            </a:r>
            <a:r>
              <a:rPr lang="tr-TR" spc="-5" dirty="0"/>
              <a:t>dolandırıcılık, </a:t>
            </a:r>
            <a:r>
              <a:rPr lang="tr-TR" spc="5" dirty="0"/>
              <a:t>zimmet, </a:t>
            </a:r>
            <a:r>
              <a:rPr lang="tr-TR" dirty="0"/>
              <a:t>rüşvet gibi suçlardan </a:t>
            </a:r>
            <a:r>
              <a:rPr lang="tr-TR" u="heavy" dirty="0">
                <a:uFill>
                  <a:solidFill>
                    <a:srgbClr val="000000"/>
                  </a:solidFill>
                </a:uFill>
              </a:rPr>
              <a:t>hükümlü  bulunmamak.</a:t>
            </a:r>
          </a:p>
          <a:p>
            <a:pPr marL="314960" indent="-302895" algn="just">
              <a:lnSpc>
                <a:spcPct val="100000"/>
              </a:lnSpc>
              <a:spcBef>
                <a:spcPts val="200"/>
              </a:spcBef>
              <a:buClr>
                <a:srgbClr val="BF0000"/>
              </a:buClr>
              <a:buFont typeface="Noto Sans Symbols"/>
              <a:buChar char="□"/>
              <a:tabLst>
                <a:tab pos="315595" algn="l"/>
              </a:tabLst>
            </a:pPr>
            <a:r>
              <a:rPr lang="tr-TR" dirty="0"/>
              <a:t>Gerekli mali güç </a:t>
            </a:r>
            <a:r>
              <a:rPr lang="tr-TR" spc="5" dirty="0"/>
              <a:t>ve </a:t>
            </a:r>
            <a:r>
              <a:rPr lang="tr-TR" spc="-5" dirty="0"/>
              <a:t>itibara </a:t>
            </a:r>
            <a:r>
              <a:rPr lang="tr-TR" dirty="0"/>
              <a:t>sahip</a:t>
            </a:r>
            <a:r>
              <a:rPr lang="tr-TR" spc="-10" dirty="0"/>
              <a:t> </a:t>
            </a:r>
            <a:r>
              <a:rPr lang="tr-TR" dirty="0"/>
              <a:t>olmak</a:t>
            </a:r>
          </a:p>
          <a:p>
            <a:pPr marL="314960" indent="-302895" algn="just">
              <a:lnSpc>
                <a:spcPct val="100000"/>
              </a:lnSpc>
              <a:spcBef>
                <a:spcPts val="210"/>
              </a:spcBef>
              <a:buClr>
                <a:srgbClr val="BF0000"/>
              </a:buClr>
              <a:buFont typeface="Noto Sans Symbols"/>
              <a:buChar char="□"/>
              <a:tabLst>
                <a:tab pos="315595" algn="l"/>
              </a:tabLst>
            </a:pPr>
            <a:r>
              <a:rPr lang="tr-TR" dirty="0"/>
              <a:t>Dürüst </a:t>
            </a:r>
            <a:r>
              <a:rPr lang="tr-TR" spc="5" dirty="0"/>
              <a:t>ve </a:t>
            </a:r>
            <a:r>
              <a:rPr lang="tr-TR" dirty="0"/>
              <a:t>yeterli</a:t>
            </a:r>
            <a:r>
              <a:rPr lang="tr-TR" spc="-10" dirty="0"/>
              <a:t> </a:t>
            </a:r>
            <a:r>
              <a:rPr lang="tr-TR" dirty="0"/>
              <a:t>olmak</a:t>
            </a:r>
          </a:p>
          <a:p>
            <a:pPr marL="314960" indent="-302895" algn="just">
              <a:lnSpc>
                <a:spcPct val="100000"/>
              </a:lnSpc>
              <a:spcBef>
                <a:spcPts val="210"/>
              </a:spcBef>
              <a:buClr>
                <a:srgbClr val="BF0000"/>
              </a:buClr>
              <a:buFont typeface="Noto Sans Symbols"/>
              <a:buChar char="□"/>
              <a:tabLst>
                <a:tab pos="315595" algn="l"/>
              </a:tabLst>
            </a:pPr>
            <a:r>
              <a:rPr lang="tr-TR" dirty="0"/>
              <a:t>Tüzel	kişi	olması	halinde	</a:t>
            </a:r>
            <a:r>
              <a:rPr lang="tr-TR" spc="-5" dirty="0"/>
              <a:t>ortaklık	</a:t>
            </a:r>
            <a:r>
              <a:rPr lang="tr-TR" dirty="0"/>
              <a:t>yapısının	şeffaf  </a:t>
            </a:r>
            <a:r>
              <a:rPr lang="tr-TR" spc="-5" dirty="0"/>
              <a:t>ortaklarının </a:t>
            </a:r>
            <a:r>
              <a:rPr lang="tr-TR" dirty="0"/>
              <a:t>yukarıdaki koşulları taşıyor olması</a:t>
            </a:r>
            <a:r>
              <a:rPr lang="tr-TR" spc="70" dirty="0"/>
              <a:t> </a:t>
            </a:r>
            <a:r>
              <a:rPr lang="tr-TR" spc="-5" dirty="0"/>
              <a:t>gerekir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1212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E6BE87-7E4C-AD95-F94A-BCDB77916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2414" y="564261"/>
            <a:ext cx="3059171" cy="861774"/>
          </a:xfrm>
        </p:spPr>
        <p:txBody>
          <a:bodyPr/>
          <a:lstStyle/>
          <a:p>
            <a:r>
              <a:rPr lang="tr-TR" sz="2800" spc="-10" dirty="0"/>
              <a:t>Yurt İçinde Şube</a:t>
            </a:r>
            <a:r>
              <a:rPr lang="tr-TR" sz="2800" spc="-95" dirty="0"/>
              <a:t> </a:t>
            </a:r>
            <a:r>
              <a:rPr lang="tr-TR" sz="2800" spc="-5" dirty="0"/>
              <a:t>Açmak</a:t>
            </a: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15E9C31-B49C-5D63-474F-0C85702F6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281" y="1556255"/>
            <a:ext cx="8071438" cy="4017510"/>
          </a:xfrm>
        </p:spPr>
        <p:txBody>
          <a:bodyPr/>
          <a:lstStyle/>
          <a:p>
            <a:pPr marL="12700" marR="8255" algn="just">
              <a:lnSpc>
                <a:spcPts val="2630"/>
              </a:lnSpc>
              <a:spcBef>
                <a:spcPts val="400"/>
              </a:spcBef>
            </a:pPr>
            <a:r>
              <a:rPr lang="tr-TR" sz="2400" spc="-5" dirty="0"/>
              <a:t>Bankalar Kanununa uymak </a:t>
            </a:r>
            <a:r>
              <a:rPr lang="tr-TR" sz="2400" dirty="0"/>
              <a:t>ve </a:t>
            </a:r>
            <a:r>
              <a:rPr lang="tr-TR" sz="2400" u="sng" spc="-5" dirty="0"/>
              <a:t>BDDK’ya bildirimde  </a:t>
            </a:r>
            <a:r>
              <a:rPr lang="tr-TR" sz="2400" spc="-5" dirty="0"/>
              <a:t>bulunmak </a:t>
            </a:r>
            <a:r>
              <a:rPr lang="tr-TR" sz="2400" dirty="0"/>
              <a:t>şartıyla </a:t>
            </a:r>
            <a:r>
              <a:rPr lang="tr-TR" sz="2400" spc="-5" dirty="0"/>
              <a:t>bankaların </a:t>
            </a:r>
            <a:r>
              <a:rPr lang="tr-TR" sz="2400" u="heavy" dirty="0">
                <a:uFill>
                  <a:solidFill>
                    <a:srgbClr val="000000"/>
                  </a:solidFill>
                </a:uFill>
              </a:rPr>
              <a:t>yurt </a:t>
            </a:r>
            <a:r>
              <a:rPr lang="tr-TR" sz="2400" u="heavy" spc="-5" dirty="0">
                <a:uFill>
                  <a:solidFill>
                    <a:srgbClr val="000000"/>
                  </a:solidFill>
                </a:uFill>
              </a:rPr>
              <a:t>içinde </a:t>
            </a:r>
            <a:r>
              <a:rPr lang="tr-TR" sz="2400" u="heavy" dirty="0">
                <a:uFill>
                  <a:solidFill>
                    <a:srgbClr val="000000"/>
                  </a:solidFill>
                </a:uFill>
              </a:rPr>
              <a:t>şube </a:t>
            </a:r>
            <a:r>
              <a:rPr lang="tr-TR" sz="2400" u="heavy" spc="-5" dirty="0">
                <a:uFill>
                  <a:solidFill>
                    <a:srgbClr val="000000"/>
                  </a:solidFill>
                </a:uFill>
              </a:rPr>
              <a:t>açması </a:t>
            </a:r>
            <a:r>
              <a:rPr lang="tr-TR" sz="2400" spc="-5" dirty="0"/>
              <a:t> </a:t>
            </a:r>
            <a:r>
              <a:rPr lang="tr-TR" sz="2400" u="heavy" dirty="0">
                <a:uFill>
                  <a:solidFill>
                    <a:srgbClr val="000000"/>
                  </a:solidFill>
                </a:uFill>
              </a:rPr>
              <a:t>serbesttir.</a:t>
            </a:r>
            <a:endParaRPr lang="tr-TR" sz="2400" dirty="0"/>
          </a:p>
          <a:p>
            <a:pPr marL="12700" marR="5080" algn="just">
              <a:lnSpc>
                <a:spcPct val="91000"/>
              </a:lnSpc>
              <a:spcBef>
                <a:spcPts val="430"/>
              </a:spcBef>
            </a:pPr>
            <a:r>
              <a:rPr lang="tr-TR" sz="2400" b="1" spc="-5" dirty="0">
                <a:solidFill>
                  <a:srgbClr val="FF0000"/>
                </a:solidFill>
              </a:rPr>
              <a:t>Şube: </a:t>
            </a:r>
            <a:r>
              <a:rPr lang="tr-TR" sz="2400" spc="-5" dirty="0"/>
              <a:t>Bankaların elektronik işlem </a:t>
            </a:r>
            <a:r>
              <a:rPr lang="tr-TR" sz="2400" dirty="0"/>
              <a:t>cihazlarından </a:t>
            </a:r>
            <a:r>
              <a:rPr lang="tr-TR" sz="2400" spc="-5" dirty="0"/>
              <a:t>ibaret  birimleri ile </a:t>
            </a:r>
            <a:r>
              <a:rPr lang="tr-TR" sz="2400" dirty="0"/>
              <a:t>(</a:t>
            </a:r>
            <a:r>
              <a:rPr lang="tr-TR" sz="2400" dirty="0" err="1"/>
              <a:t>örn.ATM</a:t>
            </a:r>
            <a:r>
              <a:rPr lang="tr-TR" sz="2400" dirty="0"/>
              <a:t>), süresi 45 </a:t>
            </a:r>
            <a:r>
              <a:rPr lang="tr-TR" sz="2400" spc="-5" dirty="0"/>
              <a:t>günü geçmemek </a:t>
            </a:r>
            <a:r>
              <a:rPr lang="tr-TR" sz="2400" dirty="0"/>
              <a:t>veya  </a:t>
            </a:r>
            <a:r>
              <a:rPr lang="tr-TR" sz="2400" spc="-5" dirty="0"/>
              <a:t>geçici olmak üzere, </a:t>
            </a:r>
            <a:r>
              <a:rPr lang="tr-TR" sz="2400" dirty="0"/>
              <a:t>şubelerden </a:t>
            </a:r>
            <a:r>
              <a:rPr lang="tr-TR" sz="2400" spc="-5" dirty="0"/>
              <a:t>birine bağlı olarak, fuar,  </a:t>
            </a:r>
            <a:r>
              <a:rPr lang="tr-TR" sz="2400" dirty="0"/>
              <a:t>konferans, sergi </a:t>
            </a:r>
            <a:r>
              <a:rPr lang="tr-TR" sz="2400" spc="-5" dirty="0"/>
              <a:t>gibi </a:t>
            </a:r>
            <a:r>
              <a:rPr lang="tr-TR" sz="2400" dirty="0"/>
              <a:t>yerlerde ya da </a:t>
            </a:r>
            <a:r>
              <a:rPr lang="tr-TR" sz="2400" spc="-5" dirty="0"/>
              <a:t>tahsilat/ödeme  işlemleri </a:t>
            </a:r>
            <a:r>
              <a:rPr lang="tr-TR" sz="2400" dirty="0"/>
              <a:t>yapmak </a:t>
            </a:r>
            <a:r>
              <a:rPr lang="tr-TR" sz="2400" spc="-5" dirty="0"/>
              <a:t>amacıyla bir </a:t>
            </a:r>
            <a:r>
              <a:rPr lang="tr-TR" sz="2400" dirty="0"/>
              <a:t>kuruluş </a:t>
            </a:r>
            <a:r>
              <a:rPr lang="tr-TR" sz="2400" spc="-5" dirty="0"/>
              <a:t>bünyesinde  açılacak </a:t>
            </a:r>
            <a:r>
              <a:rPr lang="tr-TR" sz="2400" dirty="0"/>
              <a:t>vezne, </a:t>
            </a:r>
            <a:r>
              <a:rPr lang="tr-TR" sz="2400" spc="-5" dirty="0"/>
              <a:t>irtibat büroları </a:t>
            </a:r>
            <a:r>
              <a:rPr lang="tr-TR" sz="2400" b="1" spc="-5" dirty="0">
                <a:solidFill>
                  <a:srgbClr val="FF0000"/>
                </a:solidFill>
                <a:uFill>
                  <a:solidFill>
                    <a:srgbClr val="000000"/>
                  </a:solidFill>
                </a:uFill>
              </a:rPr>
              <a:t>hariç olmak üzere</a:t>
            </a:r>
            <a:r>
              <a:rPr lang="tr-TR" sz="2400" b="1" spc="-5" dirty="0">
                <a:solidFill>
                  <a:srgbClr val="FF0000"/>
                </a:solidFill>
              </a:rPr>
              <a:t>;  </a:t>
            </a:r>
            <a:r>
              <a:rPr lang="tr-TR" sz="2400" u="heavy" dirty="0">
                <a:uFill>
                  <a:solidFill>
                    <a:srgbClr val="000000"/>
                  </a:solidFill>
                </a:uFill>
              </a:rPr>
              <a:t>mevduat veya </a:t>
            </a:r>
            <a:r>
              <a:rPr lang="tr-TR" sz="2400" u="heavy" spc="-5" dirty="0">
                <a:uFill>
                  <a:solidFill>
                    <a:srgbClr val="000000"/>
                  </a:solidFill>
                </a:uFill>
              </a:rPr>
              <a:t>fon </a:t>
            </a:r>
            <a:r>
              <a:rPr lang="tr-TR" sz="2400" u="heavy" dirty="0">
                <a:uFill>
                  <a:solidFill>
                    <a:srgbClr val="000000"/>
                  </a:solidFill>
                </a:uFill>
              </a:rPr>
              <a:t>kabulü, veya </a:t>
            </a:r>
            <a:r>
              <a:rPr lang="tr-TR" sz="2400" u="heavy" spc="-5" dirty="0">
                <a:uFill>
                  <a:solidFill>
                    <a:srgbClr val="000000"/>
                  </a:solidFill>
                </a:uFill>
              </a:rPr>
              <a:t>diğer bankacılık işlemleri </a:t>
            </a:r>
            <a:r>
              <a:rPr lang="tr-TR" sz="2400" spc="-5" dirty="0"/>
              <a:t> </a:t>
            </a:r>
            <a:r>
              <a:rPr lang="tr-TR" sz="2400" u="heavy" spc="-5" dirty="0">
                <a:uFill>
                  <a:solidFill>
                    <a:srgbClr val="000000"/>
                  </a:solidFill>
                </a:uFill>
              </a:rPr>
              <a:t>ile uğraşan her türlü </a:t>
            </a:r>
            <a:r>
              <a:rPr lang="tr-TR" sz="2400" u="heavy" dirty="0">
                <a:uFill>
                  <a:solidFill>
                    <a:srgbClr val="000000"/>
                  </a:solidFill>
                </a:uFill>
              </a:rPr>
              <a:t>sabit ya da seyyar </a:t>
            </a:r>
            <a:r>
              <a:rPr lang="tr-TR" sz="2400" u="heavy" dirty="0" err="1">
                <a:uFill>
                  <a:solidFill>
                    <a:srgbClr val="000000"/>
                  </a:solidFill>
                </a:uFill>
              </a:rPr>
              <a:t>büroları”</a:t>
            </a:r>
            <a:r>
              <a:rPr lang="tr-TR" sz="2400" b="1" i="1" u="heavy" dirty="0" err="1">
                <a:uFill>
                  <a:solidFill>
                    <a:srgbClr val="000000"/>
                  </a:solidFill>
                </a:uFill>
              </a:rPr>
              <a:t>şube</a:t>
            </a:r>
            <a:r>
              <a:rPr lang="tr-TR" sz="2400" u="heavy" dirty="0">
                <a:uFill>
                  <a:solidFill>
                    <a:srgbClr val="000000"/>
                  </a:solidFill>
                </a:uFill>
              </a:rPr>
              <a:t>” </a:t>
            </a:r>
            <a:r>
              <a:rPr lang="tr-TR" sz="2400" dirty="0"/>
              <a:t> </a:t>
            </a:r>
            <a:r>
              <a:rPr lang="tr-TR" sz="2400" u="heavy" spc="-5" dirty="0">
                <a:uFill>
                  <a:solidFill>
                    <a:srgbClr val="000000"/>
                  </a:solidFill>
                </a:uFill>
              </a:rPr>
              <a:t>addedilir…</a:t>
            </a:r>
            <a:endParaRPr lang="tr-TR" sz="24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67185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2CB20A-B33F-1D3B-848D-0BD4492DC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838200"/>
            <a:ext cx="3059171" cy="369332"/>
          </a:xfrm>
        </p:spPr>
        <p:txBody>
          <a:bodyPr/>
          <a:lstStyle/>
          <a:p>
            <a:r>
              <a:rPr lang="tr-TR" sz="2400" spc="-10" dirty="0"/>
              <a:t>Şube</a:t>
            </a:r>
            <a:r>
              <a:rPr lang="tr-TR" sz="2400" spc="-100" dirty="0"/>
              <a:t> </a:t>
            </a:r>
            <a:r>
              <a:rPr lang="tr-TR" sz="2400" spc="-5" dirty="0"/>
              <a:t>Açılışı:</a:t>
            </a:r>
            <a:endParaRPr lang="tr-TR" dirty="0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532AF45-598B-A2A3-3102-496D3AEDAC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6281" y="1556255"/>
            <a:ext cx="8071438" cy="3406061"/>
          </a:xfrm>
        </p:spPr>
        <p:txBody>
          <a:bodyPr/>
          <a:lstStyle/>
          <a:p>
            <a:pPr marL="401955" marR="5080" indent="-389890" algn="just">
              <a:lnSpc>
                <a:spcPts val="2770"/>
              </a:lnSpc>
              <a:spcBef>
                <a:spcPts val="480"/>
              </a:spcBef>
              <a:buClr>
                <a:srgbClr val="07674D"/>
              </a:buClr>
              <a:buSzPct val="94230"/>
              <a:buFont typeface="Noto Sans Symbols"/>
              <a:buChar char="❖"/>
              <a:tabLst>
                <a:tab pos="402590" algn="l"/>
              </a:tabLst>
            </a:pPr>
            <a:r>
              <a:rPr lang="tr-TR" dirty="0"/>
              <a:t>Merkez şube </a:t>
            </a:r>
            <a:r>
              <a:rPr lang="tr-TR" spc="-5" dirty="0"/>
              <a:t>hariç, her bir </a:t>
            </a:r>
            <a:r>
              <a:rPr lang="tr-TR" dirty="0"/>
              <a:t>şubeleri </a:t>
            </a:r>
            <a:r>
              <a:rPr lang="tr-TR" spc="-5" dirty="0"/>
              <a:t>için </a:t>
            </a:r>
            <a:r>
              <a:rPr lang="tr-TR" dirty="0"/>
              <a:t>kanunda  </a:t>
            </a:r>
            <a:r>
              <a:rPr lang="tr-TR" spc="-5" dirty="0"/>
              <a:t>öngörülen </a:t>
            </a:r>
            <a:r>
              <a:rPr lang="tr-TR" dirty="0"/>
              <a:t>sermaye miktarının </a:t>
            </a:r>
            <a:r>
              <a:rPr lang="tr-TR" b="1" spc="-5" dirty="0"/>
              <a:t>1/100</a:t>
            </a:r>
            <a:r>
              <a:rPr lang="tr-TR" spc="-5" dirty="0"/>
              <a:t>’ü tutarında  özkaynak</a:t>
            </a:r>
            <a:r>
              <a:rPr lang="tr-TR" spc="-10" dirty="0"/>
              <a:t> </a:t>
            </a:r>
            <a:r>
              <a:rPr lang="tr-TR" spc="-5" dirty="0"/>
              <a:t>bulundurulmalıdır.</a:t>
            </a:r>
            <a:endParaRPr lang="tr-TR" dirty="0"/>
          </a:p>
          <a:p>
            <a:pPr marL="401955" marR="34925" indent="-389890" algn="just">
              <a:lnSpc>
                <a:spcPts val="2780"/>
              </a:lnSpc>
              <a:spcBef>
                <a:spcPts val="530"/>
              </a:spcBef>
              <a:buClr>
                <a:srgbClr val="07674D"/>
              </a:buClr>
              <a:buSzPct val="94230"/>
              <a:buFont typeface="Noto Sans Symbols"/>
              <a:buChar char="❖"/>
              <a:tabLst>
                <a:tab pos="402590" algn="l"/>
              </a:tabLst>
            </a:pPr>
            <a:r>
              <a:rPr lang="tr-TR" b="1" spc="-5" dirty="0"/>
              <a:t>Kurul </a:t>
            </a:r>
            <a:r>
              <a:rPr lang="tr-TR" spc="-5" dirty="0"/>
              <a:t>gerektiğinde bankaların </a:t>
            </a:r>
            <a:r>
              <a:rPr lang="tr-TR" dirty="0"/>
              <a:t>şube </a:t>
            </a:r>
            <a:r>
              <a:rPr lang="tr-TR" spc="-5" dirty="0"/>
              <a:t>açılışlarını izne  tabi tutabilir </a:t>
            </a:r>
            <a:r>
              <a:rPr lang="tr-TR" dirty="0"/>
              <a:t>veya</a:t>
            </a:r>
            <a:r>
              <a:rPr lang="tr-TR" spc="-25" dirty="0"/>
              <a:t> </a:t>
            </a:r>
            <a:r>
              <a:rPr lang="tr-TR" dirty="0"/>
              <a:t>kısıtlayabilir.</a:t>
            </a:r>
          </a:p>
          <a:p>
            <a:pPr marL="401955" marR="15240" indent="-389890" algn="just">
              <a:lnSpc>
                <a:spcPts val="2780"/>
              </a:lnSpc>
              <a:spcBef>
                <a:spcPts val="515"/>
              </a:spcBef>
              <a:buClr>
                <a:srgbClr val="07674D"/>
              </a:buClr>
              <a:buSzPct val="94230"/>
              <a:buFont typeface="Noto Sans Symbols"/>
              <a:buChar char="❖"/>
              <a:tabLst>
                <a:tab pos="402590" algn="l"/>
              </a:tabLst>
            </a:pPr>
            <a:r>
              <a:rPr lang="tr-TR" spc="-10" dirty="0"/>
              <a:t>Bankalar </a:t>
            </a:r>
            <a:r>
              <a:rPr lang="tr-TR" spc="-5" dirty="0"/>
              <a:t>açacakları </a:t>
            </a:r>
            <a:r>
              <a:rPr lang="tr-TR" dirty="0"/>
              <a:t>şubeleri </a:t>
            </a:r>
            <a:r>
              <a:rPr lang="tr-TR" spc="-5" dirty="0"/>
              <a:t>en az </a:t>
            </a:r>
            <a:r>
              <a:rPr lang="tr-TR" b="1" u="heavy" spc="-5" dirty="0">
                <a:uFill>
                  <a:solidFill>
                    <a:srgbClr val="000000"/>
                  </a:solidFill>
                </a:uFill>
              </a:rPr>
              <a:t>30 iş günü</a:t>
            </a:r>
            <a:r>
              <a:rPr lang="tr-TR" b="1" spc="-5" dirty="0"/>
              <a:t> </a:t>
            </a:r>
            <a:r>
              <a:rPr lang="tr-TR" spc="-5" dirty="0"/>
              <a:t>önce  </a:t>
            </a:r>
            <a:r>
              <a:rPr lang="tr-TR" dirty="0"/>
              <a:t>kuruma</a:t>
            </a:r>
            <a:r>
              <a:rPr lang="tr-TR" spc="-10" dirty="0"/>
              <a:t> </a:t>
            </a:r>
            <a:r>
              <a:rPr lang="tr-TR" spc="-5" dirty="0"/>
              <a:t>bildirmelidir.</a:t>
            </a:r>
            <a:endParaRPr lang="tr-TR" dirty="0"/>
          </a:p>
          <a:p>
            <a:pPr marL="401955" marR="10160" indent="-389890" algn="just">
              <a:lnSpc>
                <a:spcPts val="2780"/>
              </a:lnSpc>
              <a:spcBef>
                <a:spcPts val="515"/>
              </a:spcBef>
              <a:buClr>
                <a:srgbClr val="07674D"/>
              </a:buClr>
              <a:buSzPct val="94230"/>
              <a:buFont typeface="Noto Sans Symbols"/>
              <a:buChar char="❖"/>
              <a:tabLst>
                <a:tab pos="402590" algn="l"/>
              </a:tabLst>
            </a:pPr>
            <a:r>
              <a:rPr lang="tr-TR" spc="-10" dirty="0"/>
              <a:t>Açılan </a:t>
            </a:r>
            <a:r>
              <a:rPr lang="tr-TR" dirty="0"/>
              <a:t>şubelerin </a:t>
            </a:r>
            <a:r>
              <a:rPr lang="tr-TR" spc="-5" dirty="0"/>
              <a:t>adresleri </a:t>
            </a:r>
            <a:r>
              <a:rPr lang="tr-TR" b="1" spc="-5" dirty="0"/>
              <a:t>15 iş </a:t>
            </a:r>
            <a:r>
              <a:rPr lang="tr-TR" spc="-5" dirty="0"/>
              <a:t>günü içinde </a:t>
            </a:r>
            <a:r>
              <a:rPr lang="tr-TR" dirty="0"/>
              <a:t>kuruma  </a:t>
            </a:r>
            <a:r>
              <a:rPr lang="tr-TR" spc="-5" dirty="0"/>
              <a:t>bildirilmelidir.</a:t>
            </a:r>
            <a:endParaRPr lang="tr-TR" dirty="0"/>
          </a:p>
          <a:p>
            <a:pPr marL="401955" marR="11430" indent="-389890" algn="just">
              <a:lnSpc>
                <a:spcPts val="2780"/>
              </a:lnSpc>
              <a:spcBef>
                <a:spcPts val="515"/>
              </a:spcBef>
              <a:buClr>
                <a:srgbClr val="07674D"/>
              </a:buClr>
              <a:buSzPct val="94230"/>
              <a:buFont typeface="Noto Sans Symbols"/>
              <a:buChar char="❖"/>
              <a:tabLst>
                <a:tab pos="402590" algn="l"/>
              </a:tabLst>
            </a:pPr>
            <a:r>
              <a:rPr lang="tr-TR" spc="-10" dirty="0"/>
              <a:t>Bankanın </a:t>
            </a:r>
            <a:r>
              <a:rPr lang="tr-TR" spc="-5" dirty="0"/>
              <a:t>bir ilde bulunan </a:t>
            </a:r>
            <a:r>
              <a:rPr lang="tr-TR" dirty="0"/>
              <a:t>şubesini </a:t>
            </a:r>
            <a:r>
              <a:rPr lang="tr-TR" spc="-5" dirty="0"/>
              <a:t>başka bir ile  taşıması </a:t>
            </a:r>
            <a:r>
              <a:rPr lang="tr-TR" dirty="0"/>
              <a:t>yeni şube </a:t>
            </a:r>
            <a:r>
              <a:rPr lang="tr-TR" spc="-5" dirty="0"/>
              <a:t>açmasıyla</a:t>
            </a:r>
            <a:r>
              <a:rPr lang="tr-TR" spc="-40" dirty="0"/>
              <a:t> </a:t>
            </a:r>
            <a:r>
              <a:rPr lang="tr-TR" spc="-5" dirty="0"/>
              <a:t>eşdeğerdir.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712813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A13F2D-B150-EF0E-1819-AF520D27D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3E1F506-95FC-3073-9C60-AA5023B9ADF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63FCD1E6-05F5-7D75-7979-72FB7BE611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1150"/>
            <a:ext cx="9144000" cy="503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64373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528</Words>
  <Application>Microsoft Office PowerPoint</Application>
  <PresentationFormat>Ekran Gösterisi (4:3)</PresentationFormat>
  <Paragraphs>36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Noto Sans Symbols</vt:lpstr>
      <vt:lpstr>1_Office Theme</vt:lpstr>
      <vt:lpstr>BANKALARIN  KURULUŞU</vt:lpstr>
      <vt:lpstr>Bankaların Diğer İşletmelerden  Farkları:</vt:lpstr>
      <vt:lpstr>Bankaların Kuruluş İşlemleri</vt:lpstr>
      <vt:lpstr>Türkiye’de Banka Kuruluşu için şartlar:   -A.Ş.şeklinde kurulmalıdır -Hisse senetlerinin nakit karşılığı çıkarılması ve nama  yazılı olması -Kurucuların Bankalar Kanununda belirtilen şartlara haiz  olması -Yönetim kurulu üyelerinin Bankalar Kanununda belirtilen  şartlara haiz olması -Öngörülen faaliyet konularının planlanan mali yönetim ve  organizasyon yapısı ile uyumlu olması -Nakden ve her türlü muvaazadan ari olmak üzere  ödenmiş sermayesinin 30 milyon TL olması </vt:lpstr>
      <vt:lpstr>PowerPoint Sunusu</vt:lpstr>
      <vt:lpstr>Banka Kurucularında Aranan Özellikler:</vt:lpstr>
      <vt:lpstr>Yurt İçinde Şube Açmak</vt:lpstr>
      <vt:lpstr>Şube Açılışı: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BANKALARIN  KURULUŞU</dc:title>
  <cp:lastModifiedBy>Rabia Köseoğlu</cp:lastModifiedBy>
  <cp:revision>10</cp:revision>
  <dcterms:created xsi:type="dcterms:W3CDTF">2022-03-17T19:52:23Z</dcterms:created>
  <dcterms:modified xsi:type="dcterms:W3CDTF">2026-06-22T19:32:49Z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  <property fmtid="{D5CDD505-2E9C-101B-9397-08002B2CF9AE}" pid="3" name="LastSaved">
    <vt:filetime>2022-03-17T00:00:00Z</vt:filetime>
  </property>
</Properties>
</file>