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8CD08-443F-4037-80F1-0E3074ACE11C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B1DC5-BE8F-4C8C-A73D-FACBC10023F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81106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AB1DC5-BE8F-4C8C-A73D-FACBC10023F0}" type="slidenum">
              <a:rPr lang="tr-TR" smtClean="0"/>
              <a:t>18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00480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tr-TR"/>
            </a:p>
          </p:txBody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6CAE0CF-9B6A-4D66-8DD6-35F8A37D084F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7D937604-EFDB-4B43-91C7-589DD0C70D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37873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E0CF-9B6A-4D66-8DD6-35F8A37D084F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7604-EFDB-4B43-91C7-589DD0C70D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9272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E0CF-9B6A-4D66-8DD6-35F8A37D084F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7604-EFDB-4B43-91C7-589DD0C70D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70753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E0CF-9B6A-4D66-8DD6-35F8A37D084F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7604-EFDB-4B43-91C7-589DD0C70D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41482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E0CF-9B6A-4D66-8DD6-35F8A37D084F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7604-EFDB-4B43-91C7-589DD0C70D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381288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E0CF-9B6A-4D66-8DD6-35F8A37D084F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7604-EFDB-4B43-91C7-589DD0C70D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062980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E0CF-9B6A-4D66-8DD6-35F8A37D084F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7604-EFDB-4B43-91C7-589DD0C70D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83645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B6CAE0CF-9B6A-4D66-8DD6-35F8A37D084F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7604-EFDB-4B43-91C7-589DD0C70D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198011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B6CAE0CF-9B6A-4D66-8DD6-35F8A37D084F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7604-EFDB-4B43-91C7-589DD0C70D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10324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E0CF-9B6A-4D66-8DD6-35F8A37D084F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7604-EFDB-4B43-91C7-589DD0C70D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21629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E0CF-9B6A-4D66-8DD6-35F8A37D084F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7604-EFDB-4B43-91C7-589DD0C70D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71679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E0CF-9B6A-4D66-8DD6-35F8A37D084F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7604-EFDB-4B43-91C7-589DD0C70D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72601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E0CF-9B6A-4D66-8DD6-35F8A37D084F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7604-EFDB-4B43-91C7-589DD0C70D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99710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E0CF-9B6A-4D66-8DD6-35F8A37D084F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7604-EFDB-4B43-91C7-589DD0C70D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57248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E0CF-9B6A-4D66-8DD6-35F8A37D084F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7604-EFDB-4B43-91C7-589DD0C70D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96472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E0CF-9B6A-4D66-8DD6-35F8A37D084F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7604-EFDB-4B43-91C7-589DD0C70D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0852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E0CF-9B6A-4D66-8DD6-35F8A37D084F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7604-EFDB-4B43-91C7-589DD0C70D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96531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tr-TR"/>
            </a:p>
          </p:txBody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tr-TR"/>
            </a:p>
          </p:txBody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tr-TR"/>
            </a:p>
          </p:txBody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tr-TR"/>
            </a:p>
          </p:txBody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tr-TR"/>
            </a:p>
          </p:txBody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tr-TR"/>
            </a:p>
          </p:txBody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CAE0CF-9B6A-4D66-8DD6-35F8A37D084F}" type="datetimeFigureOut">
              <a:rPr lang="tr-TR" smtClean="0"/>
              <a:t>7.04.2026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tr-TR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D937604-EFDB-4B43-91C7-589DD0C70D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16849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İŞ GÜCÜ MALİYET KONTROLÜ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>
                <a:solidFill>
                  <a:srgbClr val="FFFFFF"/>
                </a:solidFill>
              </a:rPr>
              <a:t>Gökhan ONAT</a:t>
            </a:r>
          </a:p>
        </p:txBody>
      </p:sp>
    </p:spTree>
    <p:extLst>
      <p:ext uri="{BB962C8B-B14F-4D97-AF65-F5344CB8AC3E}">
        <p14:creationId xmlns:p14="http://schemas.microsoft.com/office/powerpoint/2010/main" val="229616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86596" y="973668"/>
            <a:ext cx="9851366" cy="706964"/>
          </a:xfrm>
        </p:spPr>
        <p:txBody>
          <a:bodyPr/>
          <a:lstStyle/>
          <a:p>
            <a:r>
              <a:rPr lang="tr-TR" sz="3200" dirty="0"/>
              <a:t>İŞ GÜCÜ VERİMLİLİĞİNİN DEĞERLENDİRİLMESİ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54954" y="2603500"/>
            <a:ext cx="10145650" cy="4004334"/>
          </a:xfrm>
        </p:spPr>
        <p:txBody>
          <a:bodyPr>
            <a:normAutofit fontScale="92500" lnSpcReduction="10000"/>
          </a:bodyPr>
          <a:lstStyle/>
          <a:p>
            <a:r>
              <a:rPr lang="tr-TR" b="1" dirty="0"/>
              <a:t>ÇIKTI/GİRDİ=VERİMLİLİK</a:t>
            </a:r>
          </a:p>
          <a:p>
            <a:r>
              <a:rPr lang="tr-TR" dirty="0"/>
              <a:t>ÖRNEK:</a:t>
            </a:r>
          </a:p>
          <a:p>
            <a:pPr marL="0" indent="0">
              <a:buNone/>
            </a:pPr>
            <a:r>
              <a:rPr lang="tr-TR" dirty="0"/>
              <a:t>Bir restoranda 60 kişinin ağırlanması için 4 garsonun çalışması gerekmektedir.</a:t>
            </a:r>
          </a:p>
          <a:p>
            <a:pPr marL="0" indent="0">
              <a:buNone/>
            </a:pPr>
            <a:r>
              <a:rPr lang="tr-TR" dirty="0"/>
              <a:t>Çıktı: misafirler</a:t>
            </a:r>
          </a:p>
          <a:p>
            <a:pPr marL="0" indent="0">
              <a:buNone/>
            </a:pPr>
            <a:r>
              <a:rPr lang="tr-TR" dirty="0"/>
              <a:t>Girdi: çalışan garsonlar</a:t>
            </a:r>
          </a:p>
          <a:p>
            <a:pPr marL="0" indent="0">
              <a:buNone/>
            </a:pPr>
            <a:r>
              <a:rPr lang="tr-TR" dirty="0"/>
              <a:t>Verimlilik=60/4=15 </a:t>
            </a:r>
          </a:p>
          <a:p>
            <a:pPr marL="0" indent="0">
              <a:buNone/>
            </a:pPr>
            <a:r>
              <a:rPr lang="tr-TR" dirty="0"/>
              <a:t>Verimlilik ifadesi örnek üzerinden ‘</a:t>
            </a:r>
            <a:r>
              <a:rPr lang="tr-TR" b="1" dirty="0"/>
              <a:t>BİR GARSON BAŞINA 15 KONUK’</a:t>
            </a:r>
            <a:r>
              <a:rPr lang="tr-TR" dirty="0"/>
              <a:t> olarak ifade edilebilir. 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dirty="0"/>
              <a:t>Mutfak verimliliği: </a:t>
            </a:r>
          </a:p>
          <a:p>
            <a:pPr marL="0" indent="0">
              <a:buNone/>
            </a:pPr>
            <a:r>
              <a:rPr lang="tr-TR" dirty="0"/>
              <a:t>Çıktı: üretilen kalemlerin toplam satışı</a:t>
            </a:r>
          </a:p>
          <a:p>
            <a:pPr marL="0" indent="0">
              <a:buNone/>
            </a:pPr>
            <a:r>
              <a:rPr lang="tr-TR" dirty="0"/>
              <a:t>Girdi: aşçı sayısı</a:t>
            </a:r>
          </a:p>
        </p:txBody>
      </p:sp>
    </p:spTree>
    <p:extLst>
      <p:ext uri="{BB962C8B-B14F-4D97-AF65-F5344CB8AC3E}">
        <p14:creationId xmlns:p14="http://schemas.microsoft.com/office/powerpoint/2010/main" val="166636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İŞ GÜCÜ VERİMLİLİĞİNİN ARTIRILMASI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4038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b="1" dirty="0"/>
              <a:t>ÇALIŞANLARIN VERİMLİLİĞİNİ ETKİLEYEN HUSUSLAR:</a:t>
            </a:r>
          </a:p>
          <a:p>
            <a:r>
              <a:rPr lang="tr-TR" u="sng" dirty="0"/>
              <a:t>Çalışanların seçimi</a:t>
            </a:r>
            <a:r>
              <a:rPr lang="tr-TR" dirty="0"/>
              <a:t>: </a:t>
            </a:r>
            <a:r>
              <a:rPr lang="tr-TR" dirty="0">
                <a:solidFill>
                  <a:srgbClr val="FF0000"/>
                </a:solidFill>
              </a:rPr>
              <a:t>İşe uygun çalışan seçilmesi.</a:t>
            </a:r>
          </a:p>
          <a:p>
            <a:r>
              <a:rPr lang="tr-TR" u="sng" dirty="0"/>
              <a:t>Çalışanların eğitimi</a:t>
            </a:r>
            <a:r>
              <a:rPr lang="tr-TR" dirty="0"/>
              <a:t>: Her pozisyon için gerekli olan eğitimlerin sürekli ve güncel bir şekilde verilmesi.</a:t>
            </a:r>
          </a:p>
          <a:p>
            <a:r>
              <a:rPr lang="tr-TR" u="sng" dirty="0"/>
              <a:t>Çalışanların denetimi</a:t>
            </a:r>
            <a:r>
              <a:rPr lang="tr-TR" dirty="0"/>
              <a:t>: Doğru denetim uygulamaları yapılmalı.</a:t>
            </a:r>
          </a:p>
          <a:p>
            <a:r>
              <a:rPr lang="tr-TR" u="sng" dirty="0"/>
              <a:t>İş planlaması</a:t>
            </a:r>
            <a:r>
              <a:rPr lang="tr-TR" dirty="0"/>
              <a:t>: Doğru bir planlama sayesinde işlerin doğru sayıda çalışanlara gerçekleştirilmesi.</a:t>
            </a:r>
          </a:p>
          <a:p>
            <a:r>
              <a:rPr lang="tr-TR" u="sng" dirty="0"/>
              <a:t>Mola süreleri</a:t>
            </a:r>
            <a:r>
              <a:rPr lang="tr-TR" dirty="0"/>
              <a:t>: Molaların sıklığı ve uzunluğu iş yüküne göre belirlenir.</a:t>
            </a:r>
          </a:p>
          <a:p>
            <a:r>
              <a:rPr lang="tr-TR" u="sng" dirty="0"/>
              <a:t>Çalışan moral ve motivasyonu</a:t>
            </a:r>
            <a:r>
              <a:rPr lang="tr-TR" dirty="0"/>
              <a:t>: Yöneticiler çalışanların motivasyonlarını sağlamalılar.</a:t>
            </a:r>
          </a:p>
        </p:txBody>
      </p:sp>
    </p:spTree>
    <p:extLst>
      <p:ext uri="{BB962C8B-B14F-4D97-AF65-F5344CB8AC3E}">
        <p14:creationId xmlns:p14="http://schemas.microsoft.com/office/powerpoint/2010/main" val="58487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913414" y="870151"/>
            <a:ext cx="8761413" cy="706964"/>
          </a:xfrm>
        </p:spPr>
        <p:txBody>
          <a:bodyPr/>
          <a:lstStyle/>
          <a:p>
            <a:r>
              <a:rPr lang="tr-TR" sz="3200" b="1" dirty="0"/>
              <a:t>ÇALIŞANLARIN VERİMLİLİĞİNİ ETKİLEYEN HUSUSLAR (devamı)</a:t>
            </a:r>
            <a:endParaRPr lang="tr-TR" sz="32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41872" y="2346385"/>
            <a:ext cx="10524226" cy="4054415"/>
          </a:xfrm>
        </p:spPr>
        <p:txBody>
          <a:bodyPr/>
          <a:lstStyle/>
          <a:p>
            <a:r>
              <a:rPr lang="tr-TR" u="sng" dirty="0"/>
              <a:t>Menü</a:t>
            </a:r>
            <a:r>
              <a:rPr lang="tr-TR" dirty="0"/>
              <a:t>: Menüde yer alan her kalemin çalışanların yetkinliklerine göre olması gerekir.</a:t>
            </a:r>
          </a:p>
          <a:p>
            <a:r>
              <a:rPr lang="tr-TR" u="sng" dirty="0"/>
              <a:t>Kullanılan ekipmanlar</a:t>
            </a:r>
            <a:r>
              <a:rPr lang="tr-TR" dirty="0"/>
              <a:t>: Teknoloji takip edilmelidir.</a:t>
            </a:r>
          </a:p>
          <a:p>
            <a:r>
              <a:rPr lang="tr-TR" u="sng" dirty="0"/>
              <a:t>Servis türü</a:t>
            </a:r>
          </a:p>
          <a:p>
            <a:r>
              <a:rPr lang="tr-TR" u="sng" dirty="0"/>
              <a:t>Yarı zamanlı çalışanlardan faydalanmak</a:t>
            </a:r>
            <a:r>
              <a:rPr lang="tr-TR" dirty="0"/>
              <a:t>: Yüksek iş gücü maliyeti için bir çözümdür.</a:t>
            </a:r>
          </a:p>
          <a:p>
            <a:r>
              <a:rPr lang="tr-TR" u="sng" dirty="0"/>
              <a:t>Fazla mesai</a:t>
            </a:r>
            <a:r>
              <a:rPr lang="tr-TR" dirty="0"/>
              <a:t>: Olağan dışı yüksek talep durumlarında fazla mesai yoluna gidilerek mesai ücretleri ödenmelidir. </a:t>
            </a:r>
          </a:p>
          <a:p>
            <a:r>
              <a:rPr lang="tr-TR" u="sng" dirty="0"/>
              <a:t>Katılımcı yöneti</a:t>
            </a:r>
            <a:r>
              <a:rPr lang="tr-TR" dirty="0"/>
              <a:t>m: Karar alma sürecinde çalışanların fikirlerinden faydalanmaktır.</a:t>
            </a:r>
          </a:p>
          <a:p>
            <a:r>
              <a:rPr lang="tr-TR" u="sng" dirty="0"/>
              <a:t>Becerilerin geliştirilmesi</a:t>
            </a:r>
          </a:p>
        </p:txBody>
      </p:sp>
    </p:spTree>
    <p:extLst>
      <p:ext uri="{BB962C8B-B14F-4D97-AF65-F5344CB8AC3E}">
        <p14:creationId xmlns:p14="http://schemas.microsoft.com/office/powerpoint/2010/main" val="3930273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İŞ GÜCÜ VERİMLİLİĞİNİN ÖLÇÜLMESİ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b="1" dirty="0"/>
              <a:t>1- İŞ GÜCÜ MALİYET YÜZDESİ</a:t>
            </a:r>
          </a:p>
          <a:p>
            <a:r>
              <a:rPr lang="tr-TR" dirty="0">
                <a:solidFill>
                  <a:schemeClr val="tx1"/>
                </a:solidFill>
              </a:rPr>
              <a:t>Çalışanların üretkenliğinin belirlenmesinde çok sık kullanılır.</a:t>
            </a:r>
          </a:p>
          <a:p>
            <a:r>
              <a:rPr lang="tr-TR" dirty="0">
                <a:solidFill>
                  <a:schemeClr val="tx1"/>
                </a:solidFill>
              </a:rPr>
              <a:t>Haftalık olarak kullanıldığında daha iyi sonuçlar verir.</a:t>
            </a:r>
          </a:p>
          <a:p>
            <a:endParaRPr lang="tr-TR" dirty="0">
              <a:solidFill>
                <a:srgbClr val="FF0000"/>
              </a:solidFill>
            </a:endParaRPr>
          </a:p>
          <a:p>
            <a:r>
              <a:rPr lang="tr-TR" dirty="0">
                <a:solidFill>
                  <a:srgbClr val="FF0000"/>
                </a:solidFill>
              </a:rPr>
              <a:t>İŞ GÜCÜ MALİYETİ/TOPLAM SATIŞ= İŞ GÜCÜ MALİYET YÜZDESİ</a:t>
            </a:r>
          </a:p>
          <a:p>
            <a:pPr marL="0" indent="0">
              <a:buNone/>
            </a:pPr>
            <a:r>
              <a:rPr lang="tr-TR" dirty="0">
                <a:solidFill>
                  <a:schemeClr val="tx1"/>
                </a:solidFill>
              </a:rPr>
              <a:t>Haftalık çalışan için iş gücü maliyeti: 4.000 </a:t>
            </a:r>
            <a:r>
              <a:rPr lang="tr-TR" dirty="0" err="1">
                <a:solidFill>
                  <a:schemeClr val="tx1"/>
                </a:solidFill>
              </a:rPr>
              <a:t>tl</a:t>
            </a:r>
            <a:endParaRPr lang="tr-TR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tr-TR" dirty="0">
                <a:solidFill>
                  <a:schemeClr val="tx1"/>
                </a:solidFill>
              </a:rPr>
              <a:t>Toplam satış: 20.000 </a:t>
            </a:r>
            <a:r>
              <a:rPr lang="tr-TR" dirty="0" err="1">
                <a:solidFill>
                  <a:schemeClr val="tx1"/>
                </a:solidFill>
              </a:rPr>
              <a:t>tl</a:t>
            </a:r>
            <a:endParaRPr lang="tr-TR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tr-TR" dirty="0">
                <a:solidFill>
                  <a:srgbClr val="FF0000"/>
                </a:solidFill>
              </a:rPr>
              <a:t>İGMY=4.000/20.000= 0,2 olur yani </a:t>
            </a:r>
            <a:r>
              <a:rPr lang="tr-TR" b="1" dirty="0">
                <a:solidFill>
                  <a:srgbClr val="FF0000"/>
                </a:solidFill>
              </a:rPr>
              <a:t>%20 </a:t>
            </a:r>
          </a:p>
        </p:txBody>
      </p:sp>
    </p:spTree>
    <p:extLst>
      <p:ext uri="{BB962C8B-B14F-4D97-AF65-F5344CB8AC3E}">
        <p14:creationId xmlns:p14="http://schemas.microsoft.com/office/powerpoint/2010/main" val="2015363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İŞ GÜCÜ VERİMLİLİĞİNİN ÖLÇÜLMESİ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b="1" dirty="0"/>
              <a:t>2-SAAT BAŞINA SATIŞ ÜCRETİ:</a:t>
            </a:r>
          </a:p>
          <a:p>
            <a:r>
              <a:rPr lang="tr-TR" dirty="0"/>
              <a:t>Bir işletmenin satın aldığı en dayanıksız ürün </a:t>
            </a:r>
            <a:r>
              <a:rPr lang="tr-TR" dirty="0">
                <a:solidFill>
                  <a:srgbClr val="FF0000"/>
                </a:solidFill>
              </a:rPr>
              <a:t>İŞ SAATİDİR</a:t>
            </a:r>
            <a:r>
              <a:rPr lang="tr-TR" dirty="0"/>
              <a:t>.</a:t>
            </a:r>
          </a:p>
          <a:p>
            <a:r>
              <a:rPr lang="tr-TR" dirty="0"/>
              <a:t>Zaman verimli kullanılmazsa tamamen kayıp olur.</a:t>
            </a:r>
          </a:p>
          <a:p>
            <a:r>
              <a:rPr lang="tr-TR" dirty="0"/>
              <a:t>Kullanılan is gücü saati başına üretilen </a:t>
            </a:r>
            <a:r>
              <a:rPr lang="tr-TR" dirty="0">
                <a:solidFill>
                  <a:srgbClr val="FF0000"/>
                </a:solidFill>
              </a:rPr>
              <a:t>satış, verim ile emek üretkenliği ile </a:t>
            </a:r>
            <a:r>
              <a:rPr lang="tr-TR" dirty="0"/>
              <a:t>ölçülür. </a:t>
            </a:r>
          </a:p>
          <a:p>
            <a:r>
              <a:rPr lang="tr-TR" dirty="0">
                <a:solidFill>
                  <a:srgbClr val="FF0000"/>
                </a:solidFill>
              </a:rPr>
              <a:t>Toplam satış/Kullanılan iş gücü saati=saat başına satış</a:t>
            </a:r>
          </a:p>
          <a:p>
            <a:endParaRPr lang="tr-T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7430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İŞ GÜCÜ VERİMLİLİĞİNİN ÖLÇÜLMESİ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b="1" dirty="0"/>
              <a:t>3-HİZMET VERİLEN KONUK BAŞINA İŞ GÜCÜ ÜCRETİ</a:t>
            </a:r>
          </a:p>
          <a:p>
            <a:pPr marL="0" indent="0">
              <a:buNone/>
            </a:pPr>
            <a:endParaRPr lang="tr-TR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tr-TR" dirty="0">
                <a:solidFill>
                  <a:srgbClr val="FF0000"/>
                </a:solidFill>
              </a:rPr>
              <a:t>İş  gücü maliyeti/hizmet verilen konuk sayısı= hizmet verilen konuk başına iş gücü ücreti</a:t>
            </a:r>
          </a:p>
        </p:txBody>
      </p:sp>
    </p:spTree>
    <p:extLst>
      <p:ext uri="{BB962C8B-B14F-4D97-AF65-F5344CB8AC3E}">
        <p14:creationId xmlns:p14="http://schemas.microsoft.com/office/powerpoint/2010/main" val="1806945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İŞ GÜCÜ VERİMLİLİĞİNİN ÖLÇÜLMESİ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b="1" dirty="0"/>
              <a:t>4-İŞ GÜCÜ ÜCRETİ BAŞINA HİZMET VERİLEN KONUK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dirty="0">
                <a:solidFill>
                  <a:srgbClr val="FF0000"/>
                </a:solidFill>
              </a:rPr>
              <a:t>Hizmet verilen konuk sayısı/iş gücü maliyeti= iş gücü ücreti başına hizmet verilen konuk</a:t>
            </a:r>
          </a:p>
        </p:txBody>
      </p:sp>
    </p:spTree>
    <p:extLst>
      <p:ext uri="{BB962C8B-B14F-4D97-AF65-F5344CB8AC3E}">
        <p14:creationId xmlns:p14="http://schemas.microsoft.com/office/powerpoint/2010/main" val="1523897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İŞ GÜCÜ VERİMLİLİĞİNİN ÖLÇÜLMESİ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b="1" dirty="0"/>
              <a:t>5- İŞ GÜCÜ SAATİ BAŞINA HİZMET VERİLEN KONUK</a:t>
            </a:r>
          </a:p>
          <a:p>
            <a:pPr marL="0" indent="0">
              <a:buNone/>
            </a:pPr>
            <a:endParaRPr lang="tr-TR" b="1" dirty="0"/>
          </a:p>
          <a:p>
            <a:pPr marL="0" indent="0">
              <a:buNone/>
            </a:pPr>
            <a:r>
              <a:rPr lang="tr-TR" dirty="0">
                <a:solidFill>
                  <a:srgbClr val="FF0000"/>
                </a:solidFill>
              </a:rPr>
              <a:t>Hizmet verilen konuk/ kullanılan iş gücü saati= iş gücü saati başına hizmet verilen konuk sayısı</a:t>
            </a:r>
          </a:p>
        </p:txBody>
      </p:sp>
    </p:spTree>
    <p:extLst>
      <p:ext uri="{BB962C8B-B14F-4D97-AF65-F5344CB8AC3E}">
        <p14:creationId xmlns:p14="http://schemas.microsoft.com/office/powerpoint/2010/main" val="32467411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ÜCRET VE ÜCRET YÖNTEMLERİ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5826" y="2346385"/>
            <a:ext cx="10990053" cy="4226943"/>
          </a:xfrm>
        </p:spPr>
        <p:txBody>
          <a:bodyPr>
            <a:normAutofit lnSpcReduction="10000"/>
          </a:bodyPr>
          <a:lstStyle/>
          <a:p>
            <a:r>
              <a:rPr lang="tr-TR" b="1" dirty="0"/>
              <a:t>Ana-Kök ücret: </a:t>
            </a:r>
            <a:r>
              <a:rPr lang="tr-TR" dirty="0"/>
              <a:t>Üretim birimi veya zaman birimi başına ödenmesi gereken ücret. </a:t>
            </a:r>
            <a:r>
              <a:rPr lang="tr-TR" dirty="0">
                <a:solidFill>
                  <a:srgbClr val="FF0000"/>
                </a:solidFill>
              </a:rPr>
              <a:t>Günlük, haftalık, aylık</a:t>
            </a:r>
          </a:p>
          <a:p>
            <a:endParaRPr lang="tr-TR" dirty="0"/>
          </a:p>
          <a:p>
            <a:r>
              <a:rPr lang="tr-TR" b="1" dirty="0"/>
              <a:t>Giydirilmiş Ücret: </a:t>
            </a:r>
            <a:r>
              <a:rPr lang="tr-TR" dirty="0">
                <a:solidFill>
                  <a:srgbClr val="FF0000"/>
                </a:solidFill>
              </a:rPr>
              <a:t>Ana kök ücret + sosyal yardım+ performans ücreti</a:t>
            </a:r>
          </a:p>
          <a:p>
            <a:endParaRPr lang="tr-TR" dirty="0"/>
          </a:p>
          <a:p>
            <a:r>
              <a:rPr lang="tr-TR" b="1" dirty="0"/>
              <a:t>Brüt ücret- Net Ücret: </a:t>
            </a:r>
            <a:r>
              <a:rPr lang="tr-TR" dirty="0"/>
              <a:t>Brüt ücret; çalışana </a:t>
            </a:r>
            <a:r>
              <a:rPr lang="tr-TR" dirty="0">
                <a:solidFill>
                  <a:srgbClr val="FF0000"/>
                </a:solidFill>
              </a:rPr>
              <a:t>ödenen toplam para</a:t>
            </a:r>
            <a:r>
              <a:rPr lang="tr-TR" dirty="0"/>
              <a:t>, net ücret; brüt ücret – (vergiler, sosyal güvenlik kesintileri, sendika aidatı vb.)</a:t>
            </a:r>
          </a:p>
          <a:p>
            <a:endParaRPr lang="tr-TR" dirty="0"/>
          </a:p>
          <a:p>
            <a:r>
              <a:rPr lang="tr-TR" b="1" dirty="0"/>
              <a:t>Ücret geliri:</a:t>
            </a:r>
            <a:r>
              <a:rPr lang="tr-TR" dirty="0"/>
              <a:t> Bir yıl içerisinde personele ödene paradır. </a:t>
            </a:r>
            <a:r>
              <a:rPr lang="tr-TR" b="1" dirty="0"/>
              <a:t>(ana-kök ücret, prim, mesai, yardımlar vs.)</a:t>
            </a:r>
          </a:p>
          <a:p>
            <a:endParaRPr lang="tr-TR" dirty="0"/>
          </a:p>
          <a:p>
            <a:r>
              <a:rPr lang="tr-TR" b="1" dirty="0"/>
              <a:t>Ücret düzeyi: </a:t>
            </a:r>
            <a:r>
              <a:rPr lang="tr-TR" dirty="0"/>
              <a:t>Bir işletmede çalışanlara ödenen ücretlerin genel ortalamasıdır.</a:t>
            </a:r>
          </a:p>
        </p:txBody>
      </p:sp>
    </p:spTree>
    <p:extLst>
      <p:ext uri="{BB962C8B-B14F-4D97-AF65-F5344CB8AC3E}">
        <p14:creationId xmlns:p14="http://schemas.microsoft.com/office/powerpoint/2010/main" val="15491485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ÜCRET VE ÜCRET YÖNTEMLERİ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55608" y="2398143"/>
            <a:ext cx="10282686" cy="4054415"/>
          </a:xfrm>
        </p:spPr>
        <p:txBody>
          <a:bodyPr/>
          <a:lstStyle/>
          <a:p>
            <a:r>
              <a:rPr lang="tr-TR" b="1" dirty="0"/>
              <a:t>Fazla mesai ücreti: </a:t>
            </a:r>
            <a:r>
              <a:rPr lang="tr-TR" dirty="0"/>
              <a:t>Çalışma saatleri dışında fazla çalışılan süre için ödenir.</a:t>
            </a:r>
          </a:p>
          <a:p>
            <a:r>
              <a:rPr lang="tr-TR" b="1" dirty="0"/>
              <a:t>Özendirici ücretler: </a:t>
            </a:r>
            <a:r>
              <a:rPr lang="tr-TR" dirty="0"/>
              <a:t>İşletmenin genel verimliliği ve iş görenin başarısı gibi sebeplerle ödenen ikramiye, prim gibi </a:t>
            </a:r>
            <a:r>
              <a:rPr lang="tr-TR" dirty="0" err="1"/>
              <a:t>extra</a:t>
            </a:r>
            <a:r>
              <a:rPr lang="tr-TR" dirty="0"/>
              <a:t> paralardır. </a:t>
            </a:r>
          </a:p>
          <a:p>
            <a:r>
              <a:rPr lang="tr-TR" b="1" dirty="0"/>
              <a:t>Kişisel Haklar: </a:t>
            </a:r>
            <a:r>
              <a:rPr lang="tr-TR" dirty="0"/>
              <a:t>Doğum, evlenme, aile ve çocuk yardımları, göçmen veya engelli için vergi ayrıcalıkları vs.</a:t>
            </a:r>
          </a:p>
          <a:p>
            <a:r>
              <a:rPr lang="tr-TR" b="1" dirty="0"/>
              <a:t>Sosyal güvenlik ödemeleri</a:t>
            </a:r>
            <a:r>
              <a:rPr lang="tr-TR" dirty="0"/>
              <a:t>: İş kazası, hastalık, ölüm, yaşlılık sigortası gibi amaçlarla işletmenin yükümlüğündeki ödemeler.</a:t>
            </a:r>
          </a:p>
          <a:p>
            <a:r>
              <a:rPr lang="tr-TR" b="1" dirty="0"/>
              <a:t>Ayni haklar:</a:t>
            </a:r>
            <a:r>
              <a:rPr lang="tr-TR" dirty="0"/>
              <a:t> Çalışanlara verilen kıyafet, ücretsiz yeme-içme, konaklama gibi olanaklardır.</a:t>
            </a:r>
          </a:p>
          <a:p>
            <a:r>
              <a:rPr lang="tr-TR" b="1" dirty="0"/>
              <a:t>Bonus: </a:t>
            </a:r>
            <a:r>
              <a:rPr lang="tr-TR" dirty="0"/>
              <a:t>Çalışan performansına dayalı olarak verilen maddi ödül.</a:t>
            </a:r>
          </a:p>
          <a:p>
            <a:r>
              <a:rPr lang="tr-TR" b="1" dirty="0"/>
              <a:t>Komisyon:</a:t>
            </a:r>
            <a:r>
              <a:rPr lang="tr-TR" dirty="0"/>
              <a:t> Yapılan satış yüzdesine bakılarak çalışana verilen parasal ödül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79089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DERS İÇERİĞİ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/>
              <a:t>İŞ GÜCÜ MALİYETİ KAVRAMI</a:t>
            </a:r>
          </a:p>
          <a:p>
            <a:r>
              <a:rPr lang="tr-TR" dirty="0"/>
              <a:t>İŞ GÜCÜ VERİMLİLİĞİNİN DEĞERLENDİRİLMESİ</a:t>
            </a:r>
          </a:p>
          <a:p>
            <a:r>
              <a:rPr lang="tr-TR" dirty="0"/>
              <a:t>İŞ GÜCÜ VERİMLİLİĞİNİN ARTTIRILMASI</a:t>
            </a:r>
          </a:p>
          <a:p>
            <a:r>
              <a:rPr lang="tr-TR" dirty="0"/>
              <a:t>İŞ GÜCÜ VERİMLİLİĞİNİN ÖLÇÜLMESİ</a:t>
            </a:r>
          </a:p>
          <a:p>
            <a:r>
              <a:rPr lang="tr-TR" dirty="0"/>
              <a:t>ÜCRET VE YÖNTEMLERİ</a:t>
            </a:r>
          </a:p>
          <a:p>
            <a:r>
              <a:rPr lang="tr-TR" dirty="0"/>
              <a:t>ÜCRET YÖNETİMİNİN ÖNEMİ</a:t>
            </a:r>
          </a:p>
          <a:p>
            <a:r>
              <a:rPr lang="tr-TR" dirty="0"/>
              <a:t>ÜCRET YAPISINI ETKİLEYEN UNSURLAR</a:t>
            </a:r>
          </a:p>
        </p:txBody>
      </p:sp>
    </p:spTree>
    <p:extLst>
      <p:ext uri="{BB962C8B-B14F-4D97-AF65-F5344CB8AC3E}">
        <p14:creationId xmlns:p14="http://schemas.microsoft.com/office/powerpoint/2010/main" val="30412956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ÜCRET YÖNETİMİNİN ÖNEMİ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54954" y="2359742"/>
            <a:ext cx="10024880" cy="4114800"/>
          </a:xfrm>
        </p:spPr>
        <p:txBody>
          <a:bodyPr>
            <a:normAutofit/>
          </a:bodyPr>
          <a:lstStyle/>
          <a:p>
            <a:r>
              <a:rPr lang="tr-TR" dirty="0"/>
              <a:t>Nitelikli işgörenleri işletmeye çekmek ve diğer işletmelerle rekabet edebilmek</a:t>
            </a:r>
          </a:p>
          <a:p>
            <a:r>
              <a:rPr lang="tr-TR" dirty="0"/>
              <a:t>İş görenlerin güvenlik ve özsaygı ihtiyaçlarını sağlayabilmek</a:t>
            </a:r>
          </a:p>
          <a:p>
            <a:r>
              <a:rPr lang="tr-TR" dirty="0"/>
              <a:t>İş görenin moralini ve iş tatminini artırmak</a:t>
            </a:r>
          </a:p>
          <a:p>
            <a:r>
              <a:rPr lang="tr-TR" dirty="0"/>
              <a:t>İş göreni istenen performans seviyesine ulaşması için desteklemek</a:t>
            </a:r>
          </a:p>
          <a:p>
            <a:r>
              <a:rPr lang="tr-TR" dirty="0"/>
              <a:t>Çalışanların üst düzey performansını ödüllendirmek</a:t>
            </a:r>
          </a:p>
          <a:p>
            <a:r>
              <a:rPr lang="tr-TR" dirty="0"/>
              <a:t>Adil ve dengeli bir ücret sistemi geliştirerek uygulamak</a:t>
            </a:r>
          </a:p>
          <a:p>
            <a:r>
              <a:rPr lang="tr-TR" dirty="0"/>
              <a:t>İş görenin bilgi, yetenek ve yetkinliklerinin karşılığını vermek</a:t>
            </a:r>
          </a:p>
          <a:p>
            <a:r>
              <a:rPr lang="tr-TR" dirty="0"/>
              <a:t>Ücretlere yönelik şikayetleri azaltmak</a:t>
            </a:r>
          </a:p>
          <a:p>
            <a:r>
              <a:rPr lang="tr-TR" dirty="0"/>
              <a:t>İş gören devir hızını azaltmak</a:t>
            </a:r>
          </a:p>
          <a:p>
            <a:r>
              <a:rPr lang="tr-TR" dirty="0"/>
              <a:t>İşgörenin işletmeye olan bağlılığını artırmak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420631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ÜCRET YAPISINI ETKİLEYEN UNSURLAR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r-TR" b="1" dirty="0"/>
              <a:t>1- İŞ ANALİZİ: </a:t>
            </a:r>
            <a:r>
              <a:rPr lang="tr-TR" dirty="0"/>
              <a:t>Her iş pozisyonunun her aşamasının derinlemesine incelenmesidir.</a:t>
            </a:r>
          </a:p>
          <a:p>
            <a:r>
              <a:rPr lang="tr-TR" dirty="0"/>
              <a:t>Bu iş niçin yapılmaktadır?</a:t>
            </a:r>
          </a:p>
          <a:p>
            <a:r>
              <a:rPr lang="tr-TR" dirty="0"/>
              <a:t>Bu iş neden burada yapılmaktadır?</a:t>
            </a:r>
          </a:p>
          <a:p>
            <a:r>
              <a:rPr lang="tr-TR" dirty="0"/>
              <a:t>Bu iş neden günün bu vaktinde yapılmaktadır?</a:t>
            </a:r>
          </a:p>
          <a:p>
            <a:r>
              <a:rPr lang="tr-TR" dirty="0"/>
              <a:t>Bu iş yapılırken her iş adımı gerekli mi?</a:t>
            </a:r>
          </a:p>
          <a:p>
            <a:r>
              <a:rPr lang="tr-TR" dirty="0"/>
              <a:t>Bu iş yapılırken her adımın sıralaması nasıl olmalı?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251972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ÜCRET YAPISINI ETKİLEYEN UNSURLAR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b="1" dirty="0"/>
              <a:t>2-İŞ TANIMLARI: </a:t>
            </a:r>
            <a:r>
              <a:rPr lang="tr-TR" dirty="0"/>
              <a:t>İş analizinden hemen sonra her iş pozisyonunun gerekleri, işin başarıya ulaşması için atılması gereken adımlar ve zamanın belirlenmesidir.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b="1" dirty="0"/>
              <a:t>3-İŞ DEĞERLENDİRME: </a:t>
            </a:r>
            <a:r>
              <a:rPr lang="tr-TR" dirty="0"/>
              <a:t>Ücrette adaletin sağlanması için her iş için değer farklılıklarını belirtecek bir sıralama oluşturulmasıdır. 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b="1" dirty="0"/>
              <a:t>4-PERFORMANS DEĞERLENDİRME: </a:t>
            </a:r>
            <a:r>
              <a:rPr lang="tr-TR" dirty="0"/>
              <a:t>Çalışanların çalışma saatleri içerisinde gösterdikleri verimin belirlenmesi çalışanlar hakkında değerlendirme yapılmasını sağlar. Performansa göre ücretlendirme yapılmalıdır. </a:t>
            </a:r>
            <a:endParaRPr lang="tr-TR" b="1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55876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1DE3271-DD99-4DEF-AF9F-84397884C8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06A31CE-F9B6-4BA2-8685-60F3524D07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950898" y="638067"/>
            <a:ext cx="6053670" cy="5581866"/>
          </a:xfrm>
          <a:custGeom>
            <a:avLst/>
            <a:gdLst>
              <a:gd name="connsiteX0" fmla="*/ 6053670 w 6053670"/>
              <a:gd name="connsiteY0" fmla="*/ 1098 h 5581866"/>
              <a:gd name="connsiteX1" fmla="*/ 6053670 w 6053670"/>
              <a:gd name="connsiteY1" fmla="*/ 514028 h 5581866"/>
              <a:gd name="connsiteX2" fmla="*/ 6053670 w 6053670"/>
              <a:gd name="connsiteY2" fmla="*/ 1254558 h 5581866"/>
              <a:gd name="connsiteX3" fmla="*/ 6053670 w 6053670"/>
              <a:gd name="connsiteY3" fmla="*/ 5581866 h 5581866"/>
              <a:gd name="connsiteX4" fmla="*/ 0 w 6053670"/>
              <a:gd name="connsiteY4" fmla="*/ 5581866 h 5581866"/>
              <a:gd name="connsiteX5" fmla="*/ 0 w 6053670"/>
              <a:gd name="connsiteY5" fmla="*/ 1249853 h 5581866"/>
              <a:gd name="connsiteX6" fmla="*/ 0 w 6053670"/>
              <a:gd name="connsiteY6" fmla="*/ 514028 h 5581866"/>
              <a:gd name="connsiteX7" fmla="*/ 0 w 6053670"/>
              <a:gd name="connsiteY7" fmla="*/ 0 h 5581866"/>
              <a:gd name="connsiteX8" fmla="*/ 35717 w 6053670"/>
              <a:gd name="connsiteY8" fmla="*/ 5488 h 5581866"/>
              <a:gd name="connsiteX9" fmla="*/ 140445 w 6053670"/>
              <a:gd name="connsiteY9" fmla="*/ 21641 h 5581866"/>
              <a:gd name="connsiteX10" fmla="*/ 216722 w 6053670"/>
              <a:gd name="connsiteY10" fmla="*/ 32932 h 5581866"/>
              <a:gd name="connsiteX11" fmla="*/ 307527 w 6053670"/>
              <a:gd name="connsiteY11" fmla="*/ 44850 h 5581866"/>
              <a:gd name="connsiteX12" fmla="*/ 415282 w 6053670"/>
              <a:gd name="connsiteY12" fmla="*/ 59121 h 5581866"/>
              <a:gd name="connsiteX13" fmla="*/ 534539 w 6053670"/>
              <a:gd name="connsiteY13" fmla="*/ 74175 h 5581866"/>
              <a:gd name="connsiteX14" fmla="*/ 668931 w 6053670"/>
              <a:gd name="connsiteY14" fmla="*/ 90014 h 5581866"/>
              <a:gd name="connsiteX15" fmla="*/ 815430 w 6053670"/>
              <a:gd name="connsiteY15" fmla="*/ 106794 h 5581866"/>
              <a:gd name="connsiteX16" fmla="*/ 974641 w 6053670"/>
              <a:gd name="connsiteY16" fmla="*/ 123574 h 5581866"/>
              <a:gd name="connsiteX17" fmla="*/ 1144144 w 6053670"/>
              <a:gd name="connsiteY17" fmla="*/ 140667 h 5581866"/>
              <a:gd name="connsiteX18" fmla="*/ 1326965 w 6053670"/>
              <a:gd name="connsiteY18" fmla="*/ 156506 h 5581866"/>
              <a:gd name="connsiteX19" fmla="*/ 1518261 w 6053670"/>
              <a:gd name="connsiteY19" fmla="*/ 171717 h 5581866"/>
              <a:gd name="connsiteX20" fmla="*/ 1720453 w 6053670"/>
              <a:gd name="connsiteY20" fmla="*/ 185518 h 5581866"/>
              <a:gd name="connsiteX21" fmla="*/ 1931121 w 6053670"/>
              <a:gd name="connsiteY21" fmla="*/ 198690 h 5581866"/>
              <a:gd name="connsiteX22" fmla="*/ 2150869 w 6053670"/>
              <a:gd name="connsiteY22" fmla="*/ 211079 h 5581866"/>
              <a:gd name="connsiteX23" fmla="*/ 2263467 w 6053670"/>
              <a:gd name="connsiteY23" fmla="*/ 215470 h 5581866"/>
              <a:gd name="connsiteX24" fmla="*/ 2378487 w 6053670"/>
              <a:gd name="connsiteY24" fmla="*/ 220332 h 5581866"/>
              <a:gd name="connsiteX25" fmla="*/ 2495323 w 6053670"/>
              <a:gd name="connsiteY25" fmla="*/ 224879 h 5581866"/>
              <a:gd name="connsiteX26" fmla="*/ 2612764 w 6053670"/>
              <a:gd name="connsiteY26" fmla="*/ 227859 h 5581866"/>
              <a:gd name="connsiteX27" fmla="*/ 2732627 w 6053670"/>
              <a:gd name="connsiteY27" fmla="*/ 230525 h 5581866"/>
              <a:gd name="connsiteX28" fmla="*/ 2853700 w 6053670"/>
              <a:gd name="connsiteY28" fmla="*/ 233348 h 5581866"/>
              <a:gd name="connsiteX29" fmla="*/ 2977195 w 6053670"/>
              <a:gd name="connsiteY29" fmla="*/ 235229 h 5581866"/>
              <a:gd name="connsiteX30" fmla="*/ 3101900 w 6053670"/>
              <a:gd name="connsiteY30" fmla="*/ 235229 h 5581866"/>
              <a:gd name="connsiteX31" fmla="*/ 3227817 w 6053670"/>
              <a:gd name="connsiteY31" fmla="*/ 236170 h 5581866"/>
              <a:gd name="connsiteX32" fmla="*/ 3354944 w 6053670"/>
              <a:gd name="connsiteY32" fmla="*/ 235229 h 5581866"/>
              <a:gd name="connsiteX33" fmla="*/ 3483887 w 6053670"/>
              <a:gd name="connsiteY33" fmla="*/ 233348 h 5581866"/>
              <a:gd name="connsiteX34" fmla="*/ 3612830 w 6053670"/>
              <a:gd name="connsiteY34" fmla="*/ 231623 h 5581866"/>
              <a:gd name="connsiteX35" fmla="*/ 3743589 w 6053670"/>
              <a:gd name="connsiteY35" fmla="*/ 227859 h 5581866"/>
              <a:gd name="connsiteX36" fmla="*/ 3875559 w 6053670"/>
              <a:gd name="connsiteY36" fmla="*/ 223938 h 5581866"/>
              <a:gd name="connsiteX37" fmla="*/ 4007529 w 6053670"/>
              <a:gd name="connsiteY37" fmla="*/ 219391 h 5581866"/>
              <a:gd name="connsiteX38" fmla="*/ 4140710 w 6053670"/>
              <a:gd name="connsiteY38" fmla="*/ 212961 h 5581866"/>
              <a:gd name="connsiteX39" fmla="*/ 4275102 w 6053670"/>
              <a:gd name="connsiteY39" fmla="*/ 205277 h 5581866"/>
              <a:gd name="connsiteX40" fmla="*/ 4410098 w 6053670"/>
              <a:gd name="connsiteY40" fmla="*/ 197907 h 5581866"/>
              <a:gd name="connsiteX41" fmla="*/ 4545096 w 6053670"/>
              <a:gd name="connsiteY41" fmla="*/ 188498 h 5581866"/>
              <a:gd name="connsiteX42" fmla="*/ 4681909 w 6053670"/>
              <a:gd name="connsiteY42" fmla="*/ 177207 h 5581866"/>
              <a:gd name="connsiteX43" fmla="*/ 4816905 w 6053670"/>
              <a:gd name="connsiteY43" fmla="*/ 165916 h 5581866"/>
              <a:gd name="connsiteX44" fmla="*/ 4954323 w 6053670"/>
              <a:gd name="connsiteY44" fmla="*/ 152899 h 5581866"/>
              <a:gd name="connsiteX45" fmla="*/ 5092347 w 6053670"/>
              <a:gd name="connsiteY45" fmla="*/ 138629 h 5581866"/>
              <a:gd name="connsiteX46" fmla="*/ 5228555 w 6053670"/>
              <a:gd name="connsiteY46" fmla="*/ 123574 h 5581866"/>
              <a:gd name="connsiteX47" fmla="*/ 5366578 w 6053670"/>
              <a:gd name="connsiteY47" fmla="*/ 106010 h 5581866"/>
              <a:gd name="connsiteX48" fmla="*/ 5503997 w 6053670"/>
              <a:gd name="connsiteY48" fmla="*/ 87192 h 5581866"/>
              <a:gd name="connsiteX49" fmla="*/ 5642020 w 6053670"/>
              <a:gd name="connsiteY49" fmla="*/ 68530 h 5581866"/>
              <a:gd name="connsiteX50" fmla="*/ 5779438 w 6053670"/>
              <a:gd name="connsiteY50" fmla="*/ 46733 h 5581866"/>
              <a:gd name="connsiteX51" fmla="*/ 5916251 w 6053670"/>
              <a:gd name="connsiteY51" fmla="*/ 24464 h 5581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5581866">
                <a:moveTo>
                  <a:pt x="6053670" y="1098"/>
                </a:moveTo>
                <a:lnTo>
                  <a:pt x="6053670" y="514028"/>
                </a:lnTo>
                <a:lnTo>
                  <a:pt x="6053670" y="1254558"/>
                </a:lnTo>
                <a:lnTo>
                  <a:pt x="6053670" y="5581866"/>
                </a:lnTo>
                <a:lnTo>
                  <a:pt x="0" y="5581866"/>
                </a:lnTo>
                <a:lnTo>
                  <a:pt x="0" y="1249853"/>
                </a:lnTo>
                <a:lnTo>
                  <a:pt x="0" y="514028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0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89" y="227859"/>
                </a:lnTo>
                <a:lnTo>
                  <a:pt x="3875559" y="223938"/>
                </a:lnTo>
                <a:lnTo>
                  <a:pt x="4007529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tr-TR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8ADF14A3-1454-4B74-8B4A-CB197D7A79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4698352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tr-TR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EC19D556-0251-4E87-AE24-890965BAD5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tr-TR"/>
          </a:p>
        </p:txBody>
      </p:sp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39098" y="629265"/>
            <a:ext cx="5132438" cy="1622322"/>
          </a:xfrm>
        </p:spPr>
        <p:txBody>
          <a:bodyPr>
            <a:normAutofit/>
          </a:bodyPr>
          <a:lstStyle/>
          <a:p>
            <a:r>
              <a:rPr lang="tr-TR">
                <a:solidFill>
                  <a:schemeClr val="tx1"/>
                </a:solidFill>
              </a:rPr>
              <a:t>İŞ GÜCÜNÜN ÖNEMİ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BC3C8C6-98E2-45EF-AEFC-30C0DBA0E9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39098" y="2418735"/>
            <a:ext cx="5132439" cy="3811742"/>
          </a:xfrm>
        </p:spPr>
        <p:txBody>
          <a:bodyPr anchor="ctr">
            <a:normAutofit/>
          </a:bodyPr>
          <a:lstStyle/>
          <a:p>
            <a:r>
              <a:rPr lang="tr-TR" sz="2000" b="1" dirty="0">
                <a:solidFill>
                  <a:schemeClr val="tx1"/>
                </a:solidFill>
              </a:rPr>
              <a:t>Menü kalemleri tüketiciler için yeterince çekici olsa bile yiyecekleri istenilen nitelikte hazırlayabilecek </a:t>
            </a:r>
            <a:r>
              <a:rPr lang="tr-TR" sz="2000" b="1" dirty="0">
                <a:solidFill>
                  <a:srgbClr val="FF0000"/>
                </a:solidFill>
              </a:rPr>
              <a:t>çalışanlar (İç Müşteri) yoksa işletme başarısız olur. </a:t>
            </a:r>
          </a:p>
          <a:p>
            <a:endParaRPr lang="tr-TR" dirty="0">
              <a:solidFill>
                <a:schemeClr val="tx1"/>
              </a:solidFill>
            </a:endParaRPr>
          </a:p>
        </p:txBody>
      </p:sp>
      <p:pic>
        <p:nvPicPr>
          <p:cNvPr id="4" name="Resim 3" descr="çabuk yemek, yemek, gıda, iç mekan, kırmızı içeren bir resim&#10;&#10;Açıklama otomatik olarak oluşturuldu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9270" y="645107"/>
            <a:ext cx="3899838" cy="2710388"/>
          </a:xfrm>
          <a:prstGeom prst="rect">
            <a:avLst/>
          </a:prstGeom>
        </p:spPr>
      </p:pic>
      <p:pic>
        <p:nvPicPr>
          <p:cNvPr id="5" name="Resim 4" descr="çerez, atıştırmalık, kurabiye, unlu mamuller, kurabiye ve kraker içeren bir resim&#10;&#10;Açıklama otomatik olarak oluşturuldu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8899" y="3520086"/>
            <a:ext cx="2276726" cy="2710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3677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789FE3FA-A44C-4C6B-9291-3D7327AF84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46D75838-7FA2-4AAF-9C77-E34C3B4AD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 useBgFill="1">
        <p:nvSpPr>
          <p:cNvPr id="1035" name="Rectangle 1034">
            <a:extLst>
              <a:ext uri="{FF2B5EF4-FFF2-40B4-BE49-F238E27FC236}">
                <a16:creationId xmlns:a16="http://schemas.microsoft.com/office/drawing/2014/main" id="{206B0C47-1CFB-42F6-B66C-063C5B601F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801794"/>
            <a:ext cx="11000237" cy="52482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7F85B938-6BC7-4B98-9953-B70B364657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tr-TR"/>
          </a:p>
        </p:txBody>
      </p:sp>
      <p:pic>
        <p:nvPicPr>
          <p:cNvPr id="1026" name="Picture 2" descr="Otel girişi ikramında sundukları efsane kurabiyeden çıkışta sergilenen  Güler yüze kadar 5 yıldız - Picture of DoubleTree by Hilton Hotel Van -  Tripadvisor">
            <a:extLst>
              <a:ext uri="{FF2B5EF4-FFF2-40B4-BE49-F238E27FC236}">
                <a16:creationId xmlns:a16="http://schemas.microsoft.com/office/drawing/2014/main" id="{329DFD23-DCF2-E784-8433-72773F6CC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8851" y="1284394"/>
            <a:ext cx="4283066" cy="4283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337301" y="1764994"/>
            <a:ext cx="4728634" cy="3321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398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/>
          <a:srcRect r="2223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D489E29-742E-4D34-AB08-CE3217805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6053153" y="1320127"/>
            <a:ext cx="4812846" cy="4195481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374887" y="1641860"/>
            <a:ext cx="4204298" cy="1034728"/>
          </a:xfrm>
        </p:spPr>
        <p:txBody>
          <a:bodyPr>
            <a:normAutofit/>
          </a:bodyPr>
          <a:lstStyle/>
          <a:p>
            <a:r>
              <a:rPr lang="tr-TR" sz="2800" dirty="0">
                <a:solidFill>
                  <a:schemeClr val="tx1"/>
                </a:solidFill>
              </a:rPr>
              <a:t>Yiyecek İçecek İşletmeleri İçin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374886" y="2809812"/>
            <a:ext cx="4169380" cy="2384064"/>
          </a:xfrm>
        </p:spPr>
        <p:txBody>
          <a:bodyPr>
            <a:normAutofit/>
          </a:bodyPr>
          <a:lstStyle/>
          <a:p>
            <a:r>
              <a:rPr lang="tr-TR" dirty="0">
                <a:solidFill>
                  <a:srgbClr val="FF0000"/>
                </a:solidFill>
              </a:rPr>
              <a:t>İş gücü maliyeti  HAMMADDE MALİYETLERİNDEN SONRA İKİNCİ ÖNEMLİ MALİYET KALEMİDİR!!</a:t>
            </a:r>
          </a:p>
          <a:p>
            <a:r>
              <a:rPr lang="tr-TR" dirty="0"/>
              <a:t>Niteliğin yanı sıra işletmenin hedeflerine ulaşma yolunda </a:t>
            </a:r>
            <a:r>
              <a:rPr lang="tr-TR" dirty="0">
                <a:solidFill>
                  <a:srgbClr val="FF0000"/>
                </a:solidFill>
              </a:rPr>
              <a:t>yeterince çalışan bulundurması </a:t>
            </a:r>
            <a:r>
              <a:rPr lang="tr-TR" dirty="0"/>
              <a:t>da oldukça önemlidir. </a:t>
            </a:r>
          </a:p>
        </p:txBody>
      </p:sp>
    </p:spTree>
    <p:extLst>
      <p:ext uri="{BB962C8B-B14F-4D97-AF65-F5344CB8AC3E}">
        <p14:creationId xmlns:p14="http://schemas.microsoft.com/office/powerpoint/2010/main" val="34504947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İş Gücü Maliyeti Kavramı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74619" y="2468032"/>
            <a:ext cx="8825659" cy="3416300"/>
          </a:xfrm>
        </p:spPr>
        <p:txBody>
          <a:bodyPr/>
          <a:lstStyle/>
          <a:p>
            <a:r>
              <a:rPr lang="tr-TR" dirty="0"/>
              <a:t>İş gücü maliyeti bir </a:t>
            </a:r>
            <a:r>
              <a:rPr lang="tr-TR" dirty="0">
                <a:solidFill>
                  <a:srgbClr val="FF0000"/>
                </a:solidFill>
              </a:rPr>
              <a:t>ürünün ya da hizmetin üretilmesinde</a:t>
            </a:r>
            <a:r>
              <a:rPr lang="tr-TR" dirty="0"/>
              <a:t> kullanılan ya da bu üretime yardımcı olan </a:t>
            </a:r>
            <a:r>
              <a:rPr lang="tr-TR" dirty="0">
                <a:solidFill>
                  <a:srgbClr val="FF0000"/>
                </a:solidFill>
              </a:rPr>
              <a:t>emeğin</a:t>
            </a:r>
            <a:r>
              <a:rPr lang="tr-TR" dirty="0"/>
              <a:t> </a:t>
            </a:r>
            <a:r>
              <a:rPr lang="tr-TR" dirty="0">
                <a:solidFill>
                  <a:srgbClr val="FF0000"/>
                </a:solidFill>
              </a:rPr>
              <a:t>parasal tutarını ifade eder</a:t>
            </a:r>
            <a:r>
              <a:rPr lang="tr-TR" dirty="0"/>
              <a:t>. </a:t>
            </a:r>
          </a:p>
          <a:p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5975" y="3301760"/>
            <a:ext cx="619125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796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İş gücü maliyeti hesaplanırken;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07366" y="2553419"/>
            <a:ext cx="10714008" cy="3950897"/>
          </a:xfrm>
        </p:spPr>
        <p:txBody>
          <a:bodyPr>
            <a:normAutofit/>
          </a:bodyPr>
          <a:lstStyle/>
          <a:p>
            <a:r>
              <a:rPr lang="tr-TR" sz="2000" dirty="0"/>
              <a:t>İş gören, </a:t>
            </a:r>
            <a:r>
              <a:rPr lang="tr-TR" sz="2000" dirty="0">
                <a:solidFill>
                  <a:srgbClr val="FF0000"/>
                </a:solidFill>
              </a:rPr>
              <a:t>iş miktarına ve verimine bakılmaksızın </a:t>
            </a:r>
            <a:r>
              <a:rPr lang="tr-TR" sz="2000" dirty="0"/>
              <a:t>ücret almaya hak kazanır.</a:t>
            </a:r>
          </a:p>
          <a:p>
            <a:r>
              <a:rPr lang="tr-TR" sz="2000" dirty="0"/>
              <a:t>İşletmeler </a:t>
            </a:r>
            <a:r>
              <a:rPr lang="tr-TR" sz="2000" dirty="0">
                <a:solidFill>
                  <a:srgbClr val="FF0000"/>
                </a:solidFill>
              </a:rPr>
              <a:t>menülerine göre</a:t>
            </a:r>
            <a:r>
              <a:rPr lang="tr-TR" sz="2000" dirty="0"/>
              <a:t> nitelik/nicelikte çalışan istihdam etmek durumundadır. Nitelik konusunda </a:t>
            </a:r>
            <a:r>
              <a:rPr lang="tr-TR" sz="2000" dirty="0">
                <a:solidFill>
                  <a:srgbClr val="FF0000"/>
                </a:solidFill>
              </a:rPr>
              <a:t>yetkinliğe sahip </a:t>
            </a:r>
            <a:r>
              <a:rPr lang="tr-TR" sz="2000" dirty="0"/>
              <a:t>olan birey sayısı az ise işletme; çalışanına parasal anlamda taahhüt sunmalıdır. Maddi taahhütler ise </a:t>
            </a:r>
            <a:r>
              <a:rPr lang="tr-TR" sz="2000" dirty="0">
                <a:solidFill>
                  <a:srgbClr val="FF0000"/>
                </a:solidFill>
              </a:rPr>
              <a:t>iş gücü maliyetinin yükselmesine sebep olarak </a:t>
            </a:r>
            <a:r>
              <a:rPr lang="tr-TR" sz="2000" dirty="0"/>
              <a:t>işletmeleri zorlamaktadır.</a:t>
            </a:r>
          </a:p>
          <a:p>
            <a:r>
              <a:rPr lang="tr-TR" sz="2000" dirty="0"/>
              <a:t>İş gücü maliyetlerine </a:t>
            </a:r>
            <a:r>
              <a:rPr lang="tr-TR" sz="2000" dirty="0">
                <a:solidFill>
                  <a:srgbClr val="FF0000"/>
                </a:solidFill>
              </a:rPr>
              <a:t>günlük ve aylık ücretlerin </a:t>
            </a:r>
            <a:r>
              <a:rPr lang="tr-TR" sz="2000" dirty="0"/>
              <a:t>dışında; </a:t>
            </a:r>
            <a:r>
              <a:rPr lang="tr-TR" sz="2000" dirty="0">
                <a:solidFill>
                  <a:srgbClr val="FF0000"/>
                </a:solidFill>
              </a:rPr>
              <a:t>bazı sosyal yardımlar</a:t>
            </a:r>
            <a:r>
              <a:rPr lang="tr-TR" sz="2000" dirty="0"/>
              <a:t>, </a:t>
            </a:r>
            <a:r>
              <a:rPr lang="tr-TR" sz="2000" dirty="0">
                <a:solidFill>
                  <a:srgbClr val="FF0000"/>
                </a:solidFill>
              </a:rPr>
              <a:t>çocuk zammı</a:t>
            </a:r>
            <a:r>
              <a:rPr lang="tr-TR" sz="2000" dirty="0"/>
              <a:t>, </a:t>
            </a:r>
            <a:r>
              <a:rPr lang="tr-TR" sz="2000" dirty="0">
                <a:solidFill>
                  <a:srgbClr val="FF0000"/>
                </a:solidFill>
              </a:rPr>
              <a:t>ücretli izin</a:t>
            </a:r>
            <a:r>
              <a:rPr lang="tr-TR" sz="2000" dirty="0"/>
              <a:t>, </a:t>
            </a:r>
            <a:r>
              <a:rPr lang="tr-TR" sz="2000" dirty="0">
                <a:solidFill>
                  <a:srgbClr val="FF0000"/>
                </a:solidFill>
              </a:rPr>
              <a:t>erzak ve yakacak yardımı </a:t>
            </a:r>
            <a:r>
              <a:rPr lang="tr-TR" sz="2000" dirty="0"/>
              <a:t>gibi ilaveler yapılabilir.</a:t>
            </a:r>
          </a:p>
          <a:p>
            <a:r>
              <a:rPr lang="tr-TR" sz="2000" dirty="0"/>
              <a:t>Ödenen ücretler </a:t>
            </a:r>
            <a:r>
              <a:rPr lang="tr-TR" sz="2000" dirty="0">
                <a:solidFill>
                  <a:srgbClr val="FF0000"/>
                </a:solidFill>
              </a:rPr>
              <a:t>işverenler için maliyet</a:t>
            </a:r>
            <a:r>
              <a:rPr lang="tr-TR" sz="2000" dirty="0"/>
              <a:t>, </a:t>
            </a:r>
            <a:r>
              <a:rPr lang="tr-TR" sz="2000" dirty="0">
                <a:solidFill>
                  <a:srgbClr val="FF0000"/>
                </a:solidFill>
              </a:rPr>
              <a:t>çalışanlar için gelirdir</a:t>
            </a:r>
            <a:r>
              <a:rPr lang="tr-TR" sz="2000" dirty="0"/>
              <a:t>. Bu gelir üzerinden kesilecek vergi veya eklenecek primler vs. gibi işlemlerin takibi işletmelerin finansal sorumluluğundadır.</a:t>
            </a:r>
          </a:p>
        </p:txBody>
      </p:sp>
    </p:spTree>
    <p:extLst>
      <p:ext uri="{BB962C8B-B14F-4D97-AF65-F5344CB8AC3E}">
        <p14:creationId xmlns:p14="http://schemas.microsoft.com/office/powerpoint/2010/main" val="2152646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Yiyecek içecek işletmelerinde</a:t>
            </a:r>
            <a:br>
              <a:rPr lang="tr-TR" dirty="0"/>
            </a:br>
            <a:r>
              <a:rPr lang="tr-TR" dirty="0"/>
              <a:t>iş gücü maliyetini etkileyen unsurlar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54954" y="2398427"/>
            <a:ext cx="8825659" cy="4278418"/>
          </a:xfrm>
        </p:spPr>
        <p:txBody>
          <a:bodyPr>
            <a:normAutofit fontScale="85000" lnSpcReduction="20000"/>
          </a:bodyPr>
          <a:lstStyle/>
          <a:p>
            <a:pPr>
              <a:buFont typeface="+mj-lt"/>
              <a:buAutoNum type="arabicPeriod"/>
            </a:pPr>
            <a:r>
              <a:rPr lang="tr-TR" dirty="0"/>
              <a:t>İş gücü devir hızı</a:t>
            </a:r>
          </a:p>
          <a:p>
            <a:pPr>
              <a:buFont typeface="+mj-lt"/>
              <a:buAutoNum type="arabicPeriod"/>
            </a:pPr>
            <a:r>
              <a:rPr lang="tr-TR" dirty="0"/>
              <a:t>Eğitim</a:t>
            </a:r>
          </a:p>
          <a:p>
            <a:pPr>
              <a:buFont typeface="+mj-lt"/>
              <a:buAutoNum type="arabicPeriod"/>
            </a:pPr>
            <a:r>
              <a:rPr lang="tr-TR" dirty="0"/>
              <a:t>İş gücü kanunları</a:t>
            </a:r>
          </a:p>
          <a:p>
            <a:pPr>
              <a:buFont typeface="+mj-lt"/>
              <a:buAutoNum type="arabicPeriod"/>
            </a:pPr>
            <a:r>
              <a:rPr lang="tr-TR" dirty="0"/>
              <a:t>Yarı zamanlı personel çalıştırma</a:t>
            </a:r>
          </a:p>
          <a:p>
            <a:pPr>
              <a:buFont typeface="+mj-lt"/>
              <a:buAutoNum type="arabicPeriod"/>
            </a:pPr>
            <a:r>
              <a:rPr lang="tr-TR" dirty="0"/>
              <a:t>Dış kaynaklardan faydalanma </a:t>
            </a:r>
          </a:p>
          <a:p>
            <a:pPr>
              <a:buFont typeface="+mj-lt"/>
              <a:buAutoNum type="arabicPeriod"/>
            </a:pPr>
            <a:r>
              <a:rPr lang="tr-TR" dirty="0"/>
              <a:t>Satış hacmi</a:t>
            </a:r>
          </a:p>
          <a:p>
            <a:pPr>
              <a:buFont typeface="+mj-lt"/>
              <a:buAutoNum type="arabicPeriod"/>
            </a:pPr>
            <a:r>
              <a:rPr lang="tr-TR" dirty="0"/>
              <a:t>Lokasyon </a:t>
            </a:r>
          </a:p>
          <a:p>
            <a:pPr>
              <a:buFont typeface="+mj-lt"/>
              <a:buAutoNum type="arabicPeriod"/>
            </a:pPr>
            <a:r>
              <a:rPr lang="tr-TR" dirty="0"/>
              <a:t>Ekipmanlar</a:t>
            </a:r>
          </a:p>
          <a:p>
            <a:pPr>
              <a:buFont typeface="+mj-lt"/>
              <a:buAutoNum type="arabicPeriod"/>
            </a:pPr>
            <a:r>
              <a:rPr lang="tr-TR" dirty="0"/>
              <a:t>Çalışma alanının düzeni</a:t>
            </a:r>
          </a:p>
          <a:p>
            <a:pPr>
              <a:buFont typeface="+mj-lt"/>
              <a:buAutoNum type="arabicPeriod"/>
            </a:pPr>
            <a:r>
              <a:rPr lang="tr-TR" dirty="0"/>
              <a:t>Servis</a:t>
            </a:r>
          </a:p>
          <a:p>
            <a:pPr>
              <a:buFont typeface="+mj-lt"/>
              <a:buAutoNum type="arabicPeriod"/>
            </a:pPr>
            <a:r>
              <a:rPr lang="tr-TR" dirty="0"/>
              <a:t>Menü</a:t>
            </a:r>
          </a:p>
          <a:p>
            <a:pPr>
              <a:buFont typeface="+mj-lt"/>
              <a:buAutoNum type="arabicPeriod"/>
            </a:pPr>
            <a:r>
              <a:rPr lang="tr-TR" dirty="0"/>
              <a:t>Yönetim yetkinliği</a:t>
            </a:r>
          </a:p>
          <a:p>
            <a:pPr>
              <a:buFont typeface="+mj-lt"/>
              <a:buAutoNum type="arabicPeriod"/>
            </a:pPr>
            <a:r>
              <a:rPr lang="tr-TR" dirty="0"/>
              <a:t>Hava koşulları</a:t>
            </a:r>
          </a:p>
          <a:p>
            <a:pPr>
              <a:buFont typeface="+mj-lt"/>
              <a:buAutoNum type="arabicPeriod"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63122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İş Gücü Devir Hızı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İşten </a:t>
            </a:r>
            <a:r>
              <a:rPr lang="tr-TR" dirty="0">
                <a:solidFill>
                  <a:srgbClr val="FF0000"/>
                </a:solidFill>
              </a:rPr>
              <a:t>ayrılan çalışanlar </a:t>
            </a:r>
            <a:r>
              <a:rPr lang="tr-TR" dirty="0"/>
              <a:t>ile işe </a:t>
            </a:r>
            <a:r>
              <a:rPr lang="tr-TR" dirty="0">
                <a:solidFill>
                  <a:srgbClr val="FF0000"/>
                </a:solidFill>
              </a:rPr>
              <a:t>devam eden çalışanların </a:t>
            </a:r>
            <a:r>
              <a:rPr lang="tr-TR" dirty="0"/>
              <a:t>oranıdır.</a:t>
            </a:r>
          </a:p>
          <a:p>
            <a:r>
              <a:rPr lang="tr-TR" dirty="0"/>
              <a:t>Hizmet sektörünün en </a:t>
            </a:r>
            <a:r>
              <a:rPr lang="tr-TR" dirty="0">
                <a:solidFill>
                  <a:srgbClr val="FF0000"/>
                </a:solidFill>
              </a:rPr>
              <a:t>temel sorun</a:t>
            </a:r>
            <a:r>
              <a:rPr lang="tr-TR" dirty="0"/>
              <a:t>larından biridir.</a:t>
            </a:r>
          </a:p>
          <a:p>
            <a:r>
              <a:rPr lang="tr-TR" dirty="0"/>
              <a:t>İşten ayrılma sebeplerinden en önemlisi; </a:t>
            </a:r>
            <a:r>
              <a:rPr lang="tr-TR" dirty="0">
                <a:solidFill>
                  <a:srgbClr val="FF0000"/>
                </a:solidFill>
              </a:rPr>
              <a:t>iş tatmin düzeyinin düşüklüğüdür </a:t>
            </a:r>
            <a:r>
              <a:rPr lang="tr-TR" dirty="0"/>
              <a:t>(çalışma koşullarının iyi olmaması, çalışanların yöneticilerinden yeterince destek görmemesi). </a:t>
            </a:r>
          </a:p>
          <a:p>
            <a:r>
              <a:rPr lang="tr-TR" b="1" dirty="0"/>
              <a:t>Yüksek iş gücü devir hızı yüksek iş gücü maliyetine de sebep olur.</a:t>
            </a:r>
          </a:p>
          <a:p>
            <a:endParaRPr lang="tr-TR" dirty="0"/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138422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İyon Toplantı Odası">
  <a:themeElements>
    <a:clrScheme name="İyon Toplantı Odası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İyon Toplantı Odası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İyon Toplantı Odası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651</TotalTime>
  <Words>1113</Words>
  <Application>Microsoft Office PowerPoint</Application>
  <PresentationFormat>Geniş ekran</PresentationFormat>
  <Paragraphs>140</Paragraphs>
  <Slides>22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22</vt:i4>
      </vt:variant>
    </vt:vector>
  </HeadingPairs>
  <TitlesOfParts>
    <vt:vector size="27" baseType="lpstr">
      <vt:lpstr>Aptos</vt:lpstr>
      <vt:lpstr>Arial</vt:lpstr>
      <vt:lpstr>Century Gothic</vt:lpstr>
      <vt:lpstr>Wingdings 3</vt:lpstr>
      <vt:lpstr>İyon Toplantı Odası</vt:lpstr>
      <vt:lpstr>İŞ GÜCÜ MALİYET KONTROLÜ</vt:lpstr>
      <vt:lpstr>DERS İÇERİĞİ</vt:lpstr>
      <vt:lpstr>İŞ GÜCÜNÜN ÖNEMİ</vt:lpstr>
      <vt:lpstr>PowerPoint Sunusu</vt:lpstr>
      <vt:lpstr>Yiyecek İçecek İşletmeleri İçin</vt:lpstr>
      <vt:lpstr>İş Gücü Maliyeti Kavramı</vt:lpstr>
      <vt:lpstr>İş gücü maliyeti hesaplanırken;</vt:lpstr>
      <vt:lpstr>Yiyecek içecek işletmelerinde iş gücü maliyetini etkileyen unsurlar</vt:lpstr>
      <vt:lpstr>İş Gücü Devir Hızı</vt:lpstr>
      <vt:lpstr>İŞ GÜCÜ VERİMLİLİĞİNİN DEĞERLENDİRİLMESİ</vt:lpstr>
      <vt:lpstr>İŞ GÜCÜ VERİMLİLİĞİNİN ARTIRILMASI</vt:lpstr>
      <vt:lpstr>ÇALIŞANLARIN VERİMLİLİĞİNİ ETKİLEYEN HUSUSLAR (devamı)</vt:lpstr>
      <vt:lpstr>İŞ GÜCÜ VERİMLİLİĞİNİN ÖLÇÜLMESİ</vt:lpstr>
      <vt:lpstr>İŞ GÜCÜ VERİMLİLİĞİNİN ÖLÇÜLMESİ</vt:lpstr>
      <vt:lpstr>İŞ GÜCÜ VERİMLİLİĞİNİN ÖLÇÜLMESİ</vt:lpstr>
      <vt:lpstr>İŞ GÜCÜ VERİMLİLİĞİNİN ÖLÇÜLMESİ</vt:lpstr>
      <vt:lpstr>İŞ GÜCÜ VERİMLİLİĞİNİN ÖLÇÜLMESİ</vt:lpstr>
      <vt:lpstr>ÜCRET VE ÜCRET YÖNTEMLERİ</vt:lpstr>
      <vt:lpstr>ÜCRET VE ÜCRET YÖNTEMLERİ</vt:lpstr>
      <vt:lpstr>ÜCRET YÖNETİMİNİN ÖNEMİ</vt:lpstr>
      <vt:lpstr>ÜCRET YAPISINI ETKİLEYEN UNSURLAR</vt:lpstr>
      <vt:lpstr>ÜCRET YAPISINI ETKİLEYEN UNSURLAR</vt:lpstr>
    </vt:vector>
  </TitlesOfParts>
  <Company>NouS/TncTR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İŞ GÜCÜ MALİYET KONTROLÜ</dc:title>
  <dc:creator>Ayşe Gülnihal KAHRAMAN</dc:creator>
  <cp:lastModifiedBy>gökhan onat</cp:lastModifiedBy>
  <cp:revision>72</cp:revision>
  <dcterms:created xsi:type="dcterms:W3CDTF">2021-05-06T15:16:05Z</dcterms:created>
  <dcterms:modified xsi:type="dcterms:W3CDTF">2026-04-06T21:13:47Z</dcterms:modified>
</cp:coreProperties>
</file>