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6" r:id="rId2"/>
    <p:sldId id="257" r:id="rId3"/>
    <p:sldId id="264" r:id="rId4"/>
    <p:sldId id="258" r:id="rId5"/>
    <p:sldId id="265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66" r:id="rId15"/>
    <p:sldId id="259" r:id="rId16"/>
    <p:sldId id="267" r:id="rId17"/>
    <p:sldId id="268" r:id="rId18"/>
    <p:sldId id="269" r:id="rId19"/>
    <p:sldId id="270" r:id="rId20"/>
    <p:sldId id="271" r:id="rId21"/>
    <p:sldId id="274" r:id="rId22"/>
    <p:sldId id="260" r:id="rId23"/>
    <p:sldId id="285" r:id="rId24"/>
    <p:sldId id="286" r:id="rId25"/>
    <p:sldId id="283" r:id="rId26"/>
    <p:sldId id="284" r:id="rId27"/>
    <p:sldId id="287" r:id="rId28"/>
    <p:sldId id="261" r:id="rId29"/>
    <p:sldId id="288" r:id="rId30"/>
    <p:sldId id="290" r:id="rId31"/>
    <p:sldId id="289" r:id="rId32"/>
    <p:sldId id="262" r:id="rId33"/>
    <p:sldId id="291" r:id="rId34"/>
    <p:sldId id="292" r:id="rId35"/>
    <p:sldId id="293" r:id="rId36"/>
    <p:sldId id="294" r:id="rId37"/>
    <p:sldId id="263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9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871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787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67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63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77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304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748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781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962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323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05F66-002F-4310-97DD-B38F704AA86E}" type="datetimeFigureOut">
              <a:rPr lang="tr-TR" smtClean="0"/>
              <a:t>11.05.2026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C917C16-D371-4690-8B3F-DA872B72B544}" type="slidenum">
              <a:rPr lang="tr-TR" smtClean="0"/>
              <a:t>‹#›</a:t>
            </a:fld>
            <a:endParaRPr lang="tr-TR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34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ksdb.hacettepe.edu.tr/SatinalmaDuyurulari/KIRMIZI-ET-TEKNIK-pdf-131731926982229164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b="1" dirty="0"/>
              <a:t>SATIN ALMA VE TESLİM ALMA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2800" dirty="0">
                <a:solidFill>
                  <a:srgbClr val="FFFFFF"/>
                </a:solidFill>
              </a:rPr>
              <a:t>Gökhan ONAT</a:t>
            </a:r>
          </a:p>
        </p:txBody>
      </p:sp>
    </p:spTree>
    <p:extLst>
      <p:ext uri="{BB962C8B-B14F-4D97-AF65-F5344CB8AC3E}">
        <p14:creationId xmlns:p14="http://schemas.microsoft.com/office/powerpoint/2010/main" val="152494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Satın almayı gerçekleştirecek kişi/kişilerin bilgi sahibi olması gereken konular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Mutfak işleri</a:t>
            </a:r>
          </a:p>
          <a:p>
            <a:r>
              <a:rPr lang="tr-TR" dirty="0"/>
              <a:t>Piyasa işleri</a:t>
            </a:r>
          </a:p>
          <a:p>
            <a:r>
              <a:rPr lang="tr-TR" dirty="0"/>
              <a:t>Muhasebe işleri</a:t>
            </a:r>
          </a:p>
          <a:p>
            <a:r>
              <a:rPr lang="tr-TR" dirty="0"/>
              <a:t>Malların kalitesi</a:t>
            </a:r>
          </a:p>
          <a:p>
            <a:r>
              <a:rPr lang="tr-TR" dirty="0"/>
              <a:t>İşletme politikası</a:t>
            </a:r>
          </a:p>
        </p:txBody>
      </p:sp>
    </p:spTree>
    <p:extLst>
      <p:ext uri="{BB962C8B-B14F-4D97-AF65-F5344CB8AC3E}">
        <p14:creationId xmlns:p14="http://schemas.microsoft.com/office/powerpoint/2010/main" val="3550642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Küçük ve büyük ölçekli işletmelerde satın alma işini kim/kimler yapıyor?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4762" y="2278856"/>
            <a:ext cx="4876800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941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Franchising</a:t>
            </a:r>
            <a:r>
              <a:rPr lang="tr-TR" dirty="0"/>
              <a:t>(zincir) işletmelerde satın alma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Merkezi satın alma prosedürü işletmeye ne fayda sağlıyor?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559" y="2537980"/>
            <a:ext cx="59055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066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Konaklama işletmelerinde satın alma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774" t="19872" r="24323" b="9041"/>
          <a:stretch/>
        </p:blipFill>
        <p:spPr>
          <a:xfrm>
            <a:off x="2070950" y="1853754"/>
            <a:ext cx="8364531" cy="485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85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Satın alma bölümü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Satın alma müdürü (yönetici)</a:t>
            </a:r>
          </a:p>
          <a:p>
            <a:r>
              <a:rPr lang="tr-TR" dirty="0"/>
              <a:t>Satın alma memuru (ofis memuru)</a:t>
            </a:r>
          </a:p>
          <a:p>
            <a:r>
              <a:rPr lang="tr-TR" dirty="0"/>
              <a:t>Ürün kabul ve teslimat memuru (teslimat işlemleri)</a:t>
            </a:r>
          </a:p>
          <a:p>
            <a:r>
              <a:rPr lang="tr-TR" dirty="0"/>
              <a:t>Depo sorumlusu </a:t>
            </a:r>
          </a:p>
          <a:p>
            <a:r>
              <a:rPr lang="tr-TR" dirty="0"/>
              <a:t>Depo işçisi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939" y="4177222"/>
            <a:ext cx="5276061" cy="257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165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2-Satın alma miktarının belirlenmesi</a:t>
            </a:r>
            <a:br>
              <a:rPr lang="tr-TR" b="1" dirty="0"/>
            </a:b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Doğru sipariş miktarının ve satın alma ihtiyacının belirlenmesi yiyecek içecek maliyetleri üzerinde doğrudan etkiye sahiptir.</a:t>
            </a:r>
          </a:p>
          <a:p>
            <a:pPr marL="457200" indent="-457200">
              <a:buFont typeface="+mj-lt"/>
              <a:buAutoNum type="arabicPeriod"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5709" y="2827194"/>
            <a:ext cx="5791200" cy="385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75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2.1-Sabit sipariş miktarı yöntemi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Önceden belirlenmiş sabit bir miktarda sipariş verilir.</a:t>
            </a:r>
          </a:p>
          <a:p>
            <a:r>
              <a:rPr lang="tr-TR" dirty="0"/>
              <a:t>Bu işletmelerde stok maliyetini en aza indirgeyecek bir sipariş miktarı belirlenmelidir.</a:t>
            </a:r>
          </a:p>
          <a:p>
            <a:r>
              <a:rPr lang="tr-TR" dirty="0"/>
              <a:t>Talep miktarının bilindiği ve talep hızının sabit olduğu işletmelerde daha çok geçerlidir.</a:t>
            </a:r>
          </a:p>
          <a:p>
            <a:r>
              <a:rPr lang="tr-TR" dirty="0"/>
              <a:t>Örneğin kişi sayısı belli olan okul yemekhanelerinde, hastane yemekhanelerinde vs.</a:t>
            </a:r>
          </a:p>
          <a:p>
            <a:r>
              <a:rPr lang="tr-TR" dirty="0"/>
              <a:t>Ayrıca talep miktarı belli olan ve çok tercih edilen ürünlerde geçerlidir.</a:t>
            </a:r>
          </a:p>
        </p:txBody>
      </p:sp>
    </p:spTree>
    <p:extLst>
      <p:ext uri="{BB962C8B-B14F-4D97-AF65-F5344CB8AC3E}">
        <p14:creationId xmlns:p14="http://schemas.microsoft.com/office/powerpoint/2010/main" val="3887516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2.2-ekonomik sipariş miktarı modeli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15009" y="2015732"/>
            <a:ext cx="10833652" cy="4007381"/>
          </a:xfrm>
        </p:spPr>
        <p:txBody>
          <a:bodyPr/>
          <a:lstStyle/>
          <a:p>
            <a:r>
              <a:rPr lang="tr-TR" dirty="0"/>
              <a:t>Talebin sabit ve devamlı olduğu durumlarda uygulanmaktadır. </a:t>
            </a:r>
          </a:p>
          <a:p>
            <a:r>
              <a:rPr lang="tr-TR" dirty="0"/>
              <a:t>Bu yöntem yüksek ve düşük miktarda sipariş vermenin maliyetlerini inceleyerek iki uç nokta arasında en ekonomik olan miktarı belirlemeyi hedefler.</a:t>
            </a:r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1- Çok satılan ürünlerde fazla sipariş ile maliyeti düşürür</a:t>
            </a:r>
          </a:p>
          <a:p>
            <a:pPr marL="0" indent="0">
              <a:buNone/>
            </a:pPr>
            <a:r>
              <a:rPr lang="tr-TR" u="sng" dirty="0">
                <a:solidFill>
                  <a:srgbClr val="FF0000"/>
                </a:solidFill>
              </a:rPr>
              <a:t>2- Az talep edilen veya pahalı olan ürünlerde talep geldiği anda sipariş vererek stok ve sipariş maliyetlerini düşürme yoluna gider. </a:t>
            </a:r>
            <a:r>
              <a:rPr lang="tr-TR" b="1" u="sng" dirty="0">
                <a:solidFill>
                  <a:srgbClr val="FF0000"/>
                </a:solidFill>
              </a:rPr>
              <a:t>(bu madde ala </a:t>
            </a:r>
            <a:r>
              <a:rPr lang="tr-TR" b="1" u="sng" dirty="0" err="1">
                <a:solidFill>
                  <a:srgbClr val="FF0000"/>
                </a:solidFill>
              </a:rPr>
              <a:t>carte</a:t>
            </a:r>
            <a:r>
              <a:rPr lang="tr-TR" b="1" u="sng" dirty="0">
                <a:solidFill>
                  <a:srgbClr val="FF0000"/>
                </a:solidFill>
              </a:rPr>
              <a:t> servis sisteminde mümkün müdür?</a:t>
            </a:r>
          </a:p>
        </p:txBody>
      </p:sp>
    </p:spTree>
    <p:extLst>
      <p:ext uri="{BB962C8B-B14F-4D97-AF65-F5344CB8AC3E}">
        <p14:creationId xmlns:p14="http://schemas.microsoft.com/office/powerpoint/2010/main" val="981898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2.3- talep kadar sipariş modeli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Yüksek maliyetli ve pahalı ürünler için tercih edilir. </a:t>
            </a:r>
          </a:p>
          <a:p>
            <a:r>
              <a:rPr lang="tr-TR" dirty="0"/>
              <a:t>Tedarik ihtiyacı doğduğu zaman talep edilen miktar kadar ürün tedarik edilir.</a:t>
            </a:r>
          </a:p>
          <a:p>
            <a:r>
              <a:rPr lang="tr-TR" dirty="0"/>
              <a:t>Stok maliyeti bulunmamaktadır.</a:t>
            </a:r>
          </a:p>
          <a:p>
            <a:r>
              <a:rPr lang="tr-TR" dirty="0"/>
              <a:t>Havyar, </a:t>
            </a:r>
            <a:r>
              <a:rPr lang="tr-TR" dirty="0" err="1"/>
              <a:t>trüf</a:t>
            </a:r>
            <a:r>
              <a:rPr lang="tr-TR" dirty="0"/>
              <a:t> gibi ürünlerde</a:t>
            </a:r>
          </a:p>
        </p:txBody>
      </p:sp>
    </p:spTree>
    <p:extLst>
      <p:ext uri="{BB962C8B-B14F-4D97-AF65-F5344CB8AC3E}">
        <p14:creationId xmlns:p14="http://schemas.microsoft.com/office/powerpoint/2010/main" val="3602311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2.4- periyodik sipariş modeli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Ekonomik sipariş miktarı tespit edilerek dönemsel aralıklarla verilen sipariş yöntemidir.</a:t>
            </a:r>
          </a:p>
          <a:p>
            <a:r>
              <a:rPr lang="tr-TR" dirty="0"/>
              <a:t>Belirli dönemlerde yükselen sipariş miktarlarının </a:t>
            </a:r>
            <a:r>
              <a:rPr lang="tr-TR"/>
              <a:t>dengelenmesi için </a:t>
            </a:r>
            <a:r>
              <a:rPr lang="tr-TR" dirty="0"/>
              <a:t>sık başvurulan bir yöntemdir.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tr-TR" dirty="0"/>
              <a:t>Maliyetlerin tüm yıla yayılması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tr-TR" dirty="0"/>
              <a:t>Ürün fiyatlarının yüksek olduğu zamanlarda almak yerine düşük olduğu zamanlarda depolanıp gerektiğinde kullanılması (dayanıklı ürünler) avantajlarıdır. </a:t>
            </a:r>
          </a:p>
        </p:txBody>
      </p:sp>
    </p:spTree>
    <p:extLst>
      <p:ext uri="{BB962C8B-B14F-4D97-AF65-F5344CB8AC3E}">
        <p14:creationId xmlns:p14="http://schemas.microsoft.com/office/powerpoint/2010/main" val="4028057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NELER ÖĞRENECEĞİZ?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Satın alma bölümü ve işlevi</a:t>
            </a:r>
          </a:p>
          <a:p>
            <a:r>
              <a:rPr lang="tr-TR" dirty="0"/>
              <a:t>Satın alma miktarının belirlenmesi</a:t>
            </a:r>
          </a:p>
          <a:p>
            <a:r>
              <a:rPr lang="tr-TR" dirty="0"/>
              <a:t>Satın alma fiyatının ve ödeme şeklinin belirlenmesi</a:t>
            </a:r>
          </a:p>
          <a:p>
            <a:r>
              <a:rPr lang="tr-TR" dirty="0"/>
              <a:t>Satın alma sürecinde sipariş verme ve pazarlık</a:t>
            </a:r>
          </a:p>
          <a:p>
            <a:r>
              <a:rPr lang="tr-TR" dirty="0"/>
              <a:t>Teslim alma kontrolü</a:t>
            </a:r>
          </a:p>
          <a:p>
            <a:r>
              <a:rPr lang="tr-TR" dirty="0"/>
              <a:t>Özel satın alma kabul koşulları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55016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2.5- en düşük birim modeli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Bu yöntemin amacı birim başına düşen maliyeti en aza indirmektir.</a:t>
            </a:r>
          </a:p>
          <a:p>
            <a:r>
              <a:rPr lang="tr-TR" dirty="0"/>
              <a:t>Talebin en çok olduğu ürünlerde kullanılmaktadır.</a:t>
            </a:r>
          </a:p>
          <a:p>
            <a:r>
              <a:rPr lang="tr-TR" dirty="0"/>
              <a:t>Özellikle temel hammadde ürünlerinde (un</a:t>
            </a:r>
            <a:r>
              <a:rPr lang="tr-TR"/>
              <a:t>, yağ </a:t>
            </a:r>
            <a:r>
              <a:rPr lang="tr-TR" dirty="0"/>
              <a:t>vs.) kullanılır. </a:t>
            </a:r>
          </a:p>
          <a:p>
            <a:r>
              <a:rPr lang="tr-TR" dirty="0">
                <a:solidFill>
                  <a:srgbClr val="FF0000"/>
                </a:solidFill>
              </a:rPr>
              <a:t>Nihai ve sınai ürünlerde kullanılabilmektedir.</a:t>
            </a:r>
          </a:p>
          <a:p>
            <a:r>
              <a:rPr lang="tr-TR" dirty="0" err="1">
                <a:solidFill>
                  <a:srgbClr val="FF0000"/>
                </a:solidFill>
              </a:rPr>
              <a:t>Nihahi</a:t>
            </a:r>
            <a:r>
              <a:rPr lang="tr-TR" dirty="0">
                <a:solidFill>
                  <a:srgbClr val="FF0000"/>
                </a:solidFill>
              </a:rPr>
              <a:t>: son ürün. Olduğu gibi işlenmeden tüketilen yiyecekler. Meyve tabağındaki üzüm.</a:t>
            </a:r>
          </a:p>
          <a:p>
            <a:r>
              <a:rPr lang="tr-TR" dirty="0">
                <a:solidFill>
                  <a:srgbClr val="FF0000"/>
                </a:solidFill>
              </a:rPr>
              <a:t>Sınai: İşlem gören, ham madde vs. kekin içerisine ilave edilen üzüm. </a:t>
            </a:r>
          </a:p>
        </p:txBody>
      </p:sp>
    </p:spTree>
    <p:extLst>
      <p:ext uri="{BB962C8B-B14F-4D97-AF65-F5344CB8AC3E}">
        <p14:creationId xmlns:p14="http://schemas.microsoft.com/office/powerpoint/2010/main" val="2630099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2.6- Wagner-</a:t>
            </a:r>
            <a:r>
              <a:rPr lang="tr-TR" dirty="0" err="1"/>
              <a:t>whitin</a:t>
            </a:r>
            <a:r>
              <a:rPr lang="tr-TR" dirty="0"/>
              <a:t> yöntemi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Sipariş ve stok maliyetlerini en aza indirmeyi amaçlayan bu yöntem stok tükenmesini önlemek için kullanılan yöntemler içerisinde en etkili olanıdır.</a:t>
            </a:r>
          </a:p>
          <a:p>
            <a:r>
              <a:rPr lang="tr-TR" dirty="0"/>
              <a:t>En düşük maliyetler göz önünde bulundurularak siparişler dönem başında ele geçecek şekilde verilir.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67733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/>
              <a:t>3-Satın alma fiyatının ve ödeme şeklinin belirlenmesi</a:t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Tedarikçinin sunduğu ürün fiyatı işletmelerin doğru tedarikçi seçiminde önemli bir unsurdur.</a:t>
            </a:r>
          </a:p>
          <a:p>
            <a:r>
              <a:rPr lang="tr-TR" dirty="0"/>
              <a:t>Fiyatların analizi ve ürün kalite-fiyat kıyaslamalarının yapılması önemlidir.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30200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Karşılaşılan sorunlar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Yiyecek fiyatlarının mevsimsel olarak farklılık göstermesi</a:t>
            </a:r>
          </a:p>
          <a:p>
            <a:r>
              <a:rPr lang="tr-TR" dirty="0"/>
              <a:t>Meyve sebze gibi dönemlik ürünlerin fiyatlarındaki dalgalanma</a:t>
            </a:r>
          </a:p>
          <a:p>
            <a:r>
              <a:rPr lang="tr-TR" dirty="0"/>
              <a:t>Yüksek enflasyon oranları</a:t>
            </a:r>
          </a:p>
          <a:p>
            <a:r>
              <a:rPr lang="tr-TR" dirty="0"/>
              <a:t>Stok yapılan ürünlerin fiyatlarında gerçekleşen düşüşler</a:t>
            </a:r>
          </a:p>
        </p:txBody>
      </p:sp>
    </p:spTree>
    <p:extLst>
      <p:ext uri="{BB962C8B-B14F-4D97-AF65-F5344CB8AC3E}">
        <p14:creationId xmlns:p14="http://schemas.microsoft.com/office/powerpoint/2010/main" val="3421153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Tedarikçilerin fiyatlarında oluşan farklılıkların muhtemel sebepleri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Lojistik imkanlar </a:t>
            </a:r>
          </a:p>
          <a:p>
            <a:r>
              <a:rPr lang="tr-TR" dirty="0"/>
              <a:t>Zamanında teslim</a:t>
            </a:r>
          </a:p>
          <a:p>
            <a:r>
              <a:rPr lang="tr-TR" dirty="0"/>
              <a:t>Doğru taşıma koşulları</a:t>
            </a:r>
          </a:p>
          <a:p>
            <a:r>
              <a:rPr lang="tr-TR" dirty="0"/>
              <a:t>Bozuk-kusurlu ürünlere iade imkanı </a:t>
            </a:r>
          </a:p>
        </p:txBody>
      </p:sp>
    </p:spTree>
    <p:extLst>
      <p:ext uri="{BB962C8B-B14F-4D97-AF65-F5344CB8AC3E}">
        <p14:creationId xmlns:p14="http://schemas.microsoft.com/office/powerpoint/2010/main" val="399395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Otel işletmelerinde kullanılan satın alma yöntemleri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55577"/>
          </a:xfrm>
        </p:spPr>
        <p:txBody>
          <a:bodyPr>
            <a:normAutofit fontScale="85000" lnSpcReduction="20000"/>
          </a:bodyPr>
          <a:lstStyle/>
          <a:p>
            <a:r>
              <a:rPr lang="tr-TR" dirty="0"/>
              <a:t>Doğrudan temin ile</a:t>
            </a:r>
          </a:p>
          <a:p>
            <a:r>
              <a:rPr lang="tr-TR" dirty="0"/>
              <a:t>İhale yöntemi ile</a:t>
            </a:r>
          </a:p>
          <a:p>
            <a:r>
              <a:rPr lang="tr-TR" dirty="0"/>
              <a:t>Açık ihale usulü</a:t>
            </a:r>
          </a:p>
          <a:p>
            <a:r>
              <a:rPr lang="tr-TR" dirty="0"/>
              <a:t>Pazarlık usulü</a:t>
            </a:r>
          </a:p>
          <a:p>
            <a:r>
              <a:rPr lang="tr-TR" dirty="0"/>
              <a:t>Piyasadan teklif alma</a:t>
            </a:r>
          </a:p>
          <a:p>
            <a:r>
              <a:rPr lang="tr-TR" dirty="0"/>
              <a:t>Sözleşme</a:t>
            </a:r>
          </a:p>
          <a:p>
            <a:r>
              <a:rPr lang="tr-TR" dirty="0"/>
              <a:t>Peşin</a:t>
            </a:r>
          </a:p>
          <a:p>
            <a:r>
              <a:rPr lang="tr-TR" dirty="0"/>
              <a:t>Ödemesini önceden yaparak</a:t>
            </a:r>
          </a:p>
          <a:p>
            <a:r>
              <a:rPr lang="tr-TR" dirty="0"/>
              <a:t>Merkezi </a:t>
            </a:r>
          </a:p>
          <a:p>
            <a:r>
              <a:rPr lang="tr-TR" dirty="0"/>
              <a:t>E-tedarik yoluyla </a:t>
            </a:r>
          </a:p>
        </p:txBody>
      </p:sp>
    </p:spTree>
    <p:extLst>
      <p:ext uri="{BB962C8B-B14F-4D97-AF65-F5344CB8AC3E}">
        <p14:creationId xmlns:p14="http://schemas.microsoft.com/office/powerpoint/2010/main" val="27096814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İşletmelerde ödeme şekilleri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83286"/>
          </a:xfrm>
        </p:spPr>
        <p:txBody>
          <a:bodyPr>
            <a:normAutofit/>
          </a:bodyPr>
          <a:lstStyle/>
          <a:p>
            <a:r>
              <a:rPr lang="tr-TR" dirty="0"/>
              <a:t>Peşin </a:t>
            </a:r>
          </a:p>
          <a:p>
            <a:r>
              <a:rPr lang="tr-TR" dirty="0"/>
              <a:t>Ödeme araçları</a:t>
            </a:r>
          </a:p>
          <a:p>
            <a:r>
              <a:rPr lang="tr-TR" dirty="0"/>
              <a:t>Çek</a:t>
            </a:r>
          </a:p>
          <a:p>
            <a:r>
              <a:rPr lang="tr-TR" dirty="0"/>
              <a:t>Senet</a:t>
            </a:r>
          </a:p>
          <a:p>
            <a:r>
              <a:rPr lang="tr-TR" dirty="0"/>
              <a:t>Kredi kartı</a:t>
            </a:r>
          </a:p>
          <a:p>
            <a:r>
              <a:rPr lang="tr-TR" dirty="0"/>
              <a:t>Açık hesap</a:t>
            </a:r>
          </a:p>
          <a:p>
            <a:r>
              <a:rPr lang="tr-TR" dirty="0">
                <a:solidFill>
                  <a:srgbClr val="FF0000"/>
                </a:solidFill>
              </a:rPr>
              <a:t>Konsinye (satasıya)</a:t>
            </a:r>
          </a:p>
          <a:p>
            <a:r>
              <a:rPr lang="tr-TR" dirty="0"/>
              <a:t>Karşı ticaret-takas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255640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Ödeme şekillerine örnekler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Büyük çaplı işletme: çek, senet</a:t>
            </a:r>
          </a:p>
          <a:p>
            <a:r>
              <a:rPr lang="tr-TR" dirty="0"/>
              <a:t>Küçük çaplı işletme: kredi kartı</a:t>
            </a:r>
          </a:p>
          <a:p>
            <a:r>
              <a:rPr lang="tr-TR" dirty="0"/>
              <a:t>Küçük çaplı tedarikçiler: açık hesap, peşin</a:t>
            </a:r>
          </a:p>
          <a:p>
            <a:r>
              <a:rPr lang="tr-TR" dirty="0"/>
              <a:t>Büyük otel işletmeleri: karşı ticaret (mal karşılığı hizmet)</a:t>
            </a:r>
          </a:p>
          <a:p>
            <a:r>
              <a:rPr lang="tr-TR" dirty="0"/>
              <a:t>Ürünlerin tanıtımı aşamasında: konsinye </a:t>
            </a:r>
          </a:p>
        </p:txBody>
      </p:sp>
    </p:spTree>
    <p:extLst>
      <p:ext uri="{BB962C8B-B14F-4D97-AF65-F5344CB8AC3E}">
        <p14:creationId xmlns:p14="http://schemas.microsoft.com/office/powerpoint/2010/main" val="1300500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377687" y="804519"/>
            <a:ext cx="10677167" cy="1049235"/>
          </a:xfrm>
        </p:spPr>
        <p:txBody>
          <a:bodyPr>
            <a:normAutofit fontScale="90000"/>
          </a:bodyPr>
          <a:lstStyle/>
          <a:p>
            <a:r>
              <a:rPr lang="tr-TR" b="1" dirty="0"/>
              <a:t>4-Satın alma sürecinde sipariş verme ve pazarlık</a:t>
            </a:r>
            <a:br>
              <a:rPr lang="tr-TR" b="1" dirty="0"/>
            </a:b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77687" y="1451114"/>
            <a:ext cx="11589026" cy="459187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dirty="0"/>
              <a:t>Ürünlerin hangi şartlarda ne kadar sürede hangi fiyattan satın alınacağının kararlaştırıldığı noktadır. </a:t>
            </a:r>
          </a:p>
          <a:p>
            <a:pPr marL="0" indent="0">
              <a:buNone/>
            </a:pPr>
            <a:r>
              <a:rPr lang="tr-TR" dirty="0"/>
              <a:t>Fiyat dışında dikkat edilmesi gereken konular:</a:t>
            </a:r>
          </a:p>
          <a:p>
            <a:r>
              <a:rPr lang="tr-TR" dirty="0"/>
              <a:t>Ürünün özellikleri</a:t>
            </a:r>
          </a:p>
          <a:p>
            <a:r>
              <a:rPr lang="tr-TR" dirty="0"/>
              <a:t>Miktarı</a:t>
            </a:r>
          </a:p>
          <a:p>
            <a:r>
              <a:rPr lang="tr-TR" dirty="0"/>
              <a:t>Teslimat süreleri </a:t>
            </a:r>
          </a:p>
          <a:p>
            <a:r>
              <a:rPr lang="tr-TR" dirty="0"/>
              <a:t>Teslimat yeri ve şartları</a:t>
            </a:r>
          </a:p>
          <a:p>
            <a:r>
              <a:rPr lang="tr-TR" dirty="0"/>
              <a:t>Kalite kontrol aşamaları</a:t>
            </a:r>
          </a:p>
          <a:p>
            <a:r>
              <a:rPr lang="tr-TR" dirty="0"/>
              <a:t>Birim fiyat</a:t>
            </a:r>
          </a:p>
          <a:p>
            <a:r>
              <a:rPr lang="tr-TR" dirty="0"/>
              <a:t>Ödeme zamanı ve yöntemi</a:t>
            </a:r>
          </a:p>
          <a:p>
            <a:r>
              <a:rPr lang="tr-TR" dirty="0"/>
              <a:t>Satın alma şartlarının geçerli süresi</a:t>
            </a:r>
          </a:p>
          <a:p>
            <a:r>
              <a:rPr lang="tr-TR" dirty="0"/>
              <a:t>Tarafların sorumlulukları</a:t>
            </a:r>
          </a:p>
        </p:txBody>
      </p:sp>
    </p:spTree>
    <p:extLst>
      <p:ext uri="{BB962C8B-B14F-4D97-AF65-F5344CB8AC3E}">
        <p14:creationId xmlns:p14="http://schemas.microsoft.com/office/powerpoint/2010/main" val="11814772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Pazarlık aşamalarında dikkat edilmesi gerekenler;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47746"/>
          </a:xfrm>
        </p:spPr>
        <p:txBody>
          <a:bodyPr/>
          <a:lstStyle/>
          <a:p>
            <a:r>
              <a:rPr lang="tr-TR" dirty="0"/>
              <a:t>Tedarikçiler ile ürün fiyatlarında pazarlık yapılmalı.</a:t>
            </a:r>
          </a:p>
          <a:p>
            <a:r>
              <a:rPr lang="tr-TR" dirty="0"/>
              <a:t>Ürüne olan ihtiyaç değerlendirilmeli</a:t>
            </a:r>
          </a:p>
          <a:p>
            <a:r>
              <a:rPr lang="tr-TR" dirty="0"/>
              <a:t>Tedarik fiyatının düşürülmesi adına ürün özellikleri belirtilmemişse uygun fiyatlılar tercih edilebilir.</a:t>
            </a:r>
          </a:p>
          <a:p>
            <a:r>
              <a:rPr lang="tr-TR" dirty="0"/>
              <a:t>Siparişler birleştirilebilir bu sayede az sayıda tedarikçi ile çalışılır.</a:t>
            </a:r>
          </a:p>
          <a:p>
            <a:r>
              <a:rPr lang="tr-TR" dirty="0"/>
              <a:t>Çok miktarda malzeme alınabilir. (toptan satış fiyatının ekonomik boyutu)</a:t>
            </a:r>
          </a:p>
          <a:p>
            <a:r>
              <a:rPr lang="tr-TR" dirty="0"/>
              <a:t>İkame ürünler tercih edilebilir.</a:t>
            </a:r>
          </a:p>
          <a:p>
            <a:r>
              <a:rPr lang="tr-TR" dirty="0"/>
              <a:t>Nakit alım tercih edilebilir. (peşin ödemeye sağlanan indirimler)</a:t>
            </a:r>
          </a:p>
        </p:txBody>
      </p:sp>
    </p:spTree>
    <p:extLst>
      <p:ext uri="{BB962C8B-B14F-4D97-AF65-F5344CB8AC3E}">
        <p14:creationId xmlns:p14="http://schemas.microsoft.com/office/powerpoint/2010/main" val="156743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Satın alma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073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dirty="0"/>
              <a:t>Ürünlerin;</a:t>
            </a:r>
          </a:p>
          <a:p>
            <a:r>
              <a:rPr lang="tr-TR" b="1" dirty="0"/>
              <a:t>Doğru miktarda</a:t>
            </a:r>
          </a:p>
          <a:p>
            <a:r>
              <a:rPr lang="tr-TR" b="1" dirty="0"/>
              <a:t>Doğru kalitede </a:t>
            </a:r>
          </a:p>
          <a:p>
            <a:r>
              <a:rPr lang="tr-TR" b="1" dirty="0"/>
              <a:t>Doğru kaynaktan </a:t>
            </a:r>
            <a:r>
              <a:rPr lang="tr-TR" dirty="0"/>
              <a:t>elde edilmesi için yapılan faaliyetlerin sıralamasıdır.</a:t>
            </a:r>
          </a:p>
          <a:p>
            <a:endParaRPr lang="tr-TR" dirty="0">
              <a:solidFill>
                <a:srgbClr val="FF0000"/>
              </a:solidFill>
            </a:endParaRPr>
          </a:p>
          <a:p>
            <a:r>
              <a:rPr lang="tr-TR" dirty="0">
                <a:solidFill>
                  <a:srgbClr val="FF0000"/>
                </a:solidFill>
              </a:rPr>
              <a:t>Verimli bir satın alma için en önemli faktör sorumlu kişinin yeterli ve gerekli bilgilere sahip olmasıdır.</a:t>
            </a:r>
          </a:p>
          <a:p>
            <a:r>
              <a:rPr lang="tr-TR" dirty="0">
                <a:solidFill>
                  <a:srgbClr val="FF0000"/>
                </a:solidFill>
              </a:rPr>
              <a:t>Sorumlu kişi piyasa fiyatları ve pazara yeni giren ürünler hakkında araştırıcı niteliğe sahip olmalıdır.</a:t>
            </a:r>
          </a:p>
        </p:txBody>
      </p:sp>
    </p:spTree>
    <p:extLst>
      <p:ext uri="{BB962C8B-B14F-4D97-AF65-F5344CB8AC3E}">
        <p14:creationId xmlns:p14="http://schemas.microsoft.com/office/powerpoint/2010/main" val="4051634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İndirimler katip edilmeli.</a:t>
            </a:r>
          </a:p>
          <a:p>
            <a:r>
              <a:rPr lang="tr-TR" dirty="0"/>
              <a:t>Ürünlerin dönemsel fiyatlarına hakim olunmalı</a:t>
            </a:r>
          </a:p>
          <a:p>
            <a:r>
              <a:rPr lang="tr-TR" dirty="0"/>
              <a:t>Promosyonlar takip edilmeli</a:t>
            </a:r>
          </a:p>
          <a:p>
            <a:r>
              <a:rPr lang="tr-TR" dirty="0"/>
              <a:t>Aracı ve perakendeciler yerine üretici firmalarla çalışılmalı</a:t>
            </a:r>
          </a:p>
        </p:txBody>
      </p:sp>
    </p:spTree>
    <p:extLst>
      <p:ext uri="{BB962C8B-B14F-4D97-AF65-F5344CB8AC3E}">
        <p14:creationId xmlns:p14="http://schemas.microsoft.com/office/powerpoint/2010/main" val="2784033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Satın alma sözleşmeleri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888111"/>
          </a:xfrm>
        </p:spPr>
        <p:txBody>
          <a:bodyPr>
            <a:normAutofit lnSpcReduction="10000"/>
          </a:bodyPr>
          <a:lstStyle/>
          <a:p>
            <a:r>
              <a:rPr lang="tr-TR" dirty="0"/>
              <a:t>Ürünün tanımı</a:t>
            </a:r>
          </a:p>
          <a:p>
            <a:r>
              <a:rPr lang="tr-TR" dirty="0"/>
              <a:t>Miktarı</a:t>
            </a:r>
          </a:p>
          <a:p>
            <a:r>
              <a:rPr lang="tr-TR" dirty="0"/>
              <a:t>Tedarik süresi</a:t>
            </a:r>
          </a:p>
          <a:p>
            <a:r>
              <a:rPr lang="tr-TR" dirty="0"/>
              <a:t>Tedarik şartları</a:t>
            </a:r>
          </a:p>
          <a:p>
            <a:r>
              <a:rPr lang="tr-TR" dirty="0"/>
              <a:t>Teslimat yeri</a:t>
            </a:r>
          </a:p>
          <a:p>
            <a:r>
              <a:rPr lang="tr-TR" dirty="0"/>
              <a:t>Teslimat şartları</a:t>
            </a:r>
          </a:p>
          <a:p>
            <a:r>
              <a:rPr lang="tr-TR" dirty="0"/>
              <a:t>Ödeme şartları</a:t>
            </a:r>
          </a:p>
          <a:p>
            <a:r>
              <a:rPr lang="tr-TR" dirty="0"/>
              <a:t>Anlaşmazlık durumunda gerçekleştirilecek uygulamalar</a:t>
            </a: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798163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5-Teslim alma (Tesellüm) kontrolü</a:t>
            </a:r>
            <a:br>
              <a:rPr lang="tr-TR" b="1" dirty="0"/>
            </a:b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Satın alınan ürünlerin kontrol edilerek kabul edilmesidir.</a:t>
            </a:r>
          </a:p>
          <a:p>
            <a:r>
              <a:rPr lang="tr-TR" dirty="0"/>
              <a:t>İşletmede konu uzmanı ve teslim almadan sorumlu bir yetkili bulunmalıdır.</a:t>
            </a:r>
          </a:p>
          <a:p>
            <a:r>
              <a:rPr lang="tr-TR" dirty="0"/>
              <a:t>Teslim alma bölümleri malzeme ve ana giriş kapısı ile depolar arasında bir yerde konumlandırılmalıdır.</a:t>
            </a:r>
          </a:p>
          <a:p>
            <a:r>
              <a:rPr lang="tr-TR" dirty="0"/>
              <a:t>Teslim alma formu düzenlenmelidir. ( firma, ödeme şekli, miktar ve fiyat)</a:t>
            </a:r>
          </a:p>
        </p:txBody>
      </p:sp>
    </p:spTree>
    <p:extLst>
      <p:ext uri="{BB962C8B-B14F-4D97-AF65-F5344CB8AC3E}">
        <p14:creationId xmlns:p14="http://schemas.microsoft.com/office/powerpoint/2010/main" val="14547646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Teslim alma işlemi boyunca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teslim alınan malzemelerin Satın alma prosedürlerine uygunluğunun karşılaştırılması</a:t>
            </a:r>
          </a:p>
          <a:p>
            <a:r>
              <a:rPr lang="tr-TR" dirty="0"/>
              <a:t>Kalite kontrolünün sağlanması</a:t>
            </a:r>
          </a:p>
          <a:p>
            <a:r>
              <a:rPr lang="tr-TR" dirty="0"/>
              <a:t>Fiyat denkliğinin karşılaştırılması</a:t>
            </a:r>
          </a:p>
          <a:p>
            <a:r>
              <a:rPr lang="tr-TR" dirty="0"/>
              <a:t>Yukarıdaki maddelerde sapma olması dahilinde satın alma yöneticisine iletilmesi </a:t>
            </a:r>
          </a:p>
          <a:p>
            <a:r>
              <a:rPr lang="tr-TR" dirty="0"/>
              <a:t>Teslim defterine kayıt yapılması</a:t>
            </a:r>
          </a:p>
        </p:txBody>
      </p:sp>
    </p:spTree>
    <p:extLst>
      <p:ext uri="{BB962C8B-B14F-4D97-AF65-F5344CB8AC3E}">
        <p14:creationId xmlns:p14="http://schemas.microsoft.com/office/powerpoint/2010/main" val="39488376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İAde</a:t>
            </a:r>
            <a:r>
              <a:rPr lang="tr-TR" dirty="0"/>
              <a:t> hakkı olan ürünler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Talep fazlası </a:t>
            </a:r>
          </a:p>
          <a:p>
            <a:r>
              <a:rPr lang="tr-TR" dirty="0"/>
              <a:t>Kalite kontrol sonucu olumsuz </a:t>
            </a:r>
          </a:p>
          <a:p>
            <a:r>
              <a:rPr lang="tr-TR" dirty="0"/>
              <a:t>Fiyat sınırının üzerinde</a:t>
            </a:r>
          </a:p>
          <a:p>
            <a:r>
              <a:rPr lang="tr-TR" dirty="0"/>
              <a:t>Geç teslimat</a:t>
            </a:r>
          </a:p>
        </p:txBody>
      </p:sp>
    </p:spTree>
    <p:extLst>
      <p:ext uri="{BB962C8B-B14F-4D97-AF65-F5344CB8AC3E}">
        <p14:creationId xmlns:p14="http://schemas.microsoft.com/office/powerpoint/2010/main" val="1703817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Doğru teslimat gereklilikleri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İşini bilen teslim alma (tesellüm) personeli</a:t>
            </a:r>
          </a:p>
          <a:p>
            <a:r>
              <a:rPr lang="tr-TR" dirty="0"/>
              <a:t>Yeterli olanak ve donanım</a:t>
            </a:r>
          </a:p>
          <a:p>
            <a:r>
              <a:rPr lang="tr-TR" dirty="0"/>
              <a:t>Açıklayıcı  şema ve levhaların teslim alma alanında bulunması</a:t>
            </a:r>
          </a:p>
          <a:p>
            <a:r>
              <a:rPr lang="tr-TR" dirty="0"/>
              <a:t>Sistemli program</a:t>
            </a:r>
          </a:p>
          <a:p>
            <a:r>
              <a:rPr lang="tr-TR" dirty="0"/>
              <a:t>Dönemsel kontroller</a:t>
            </a:r>
          </a:p>
        </p:txBody>
      </p:sp>
    </p:spTree>
    <p:extLst>
      <p:ext uri="{BB962C8B-B14F-4D97-AF65-F5344CB8AC3E}">
        <p14:creationId xmlns:p14="http://schemas.microsoft.com/office/powerpoint/2010/main" val="13156928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Teslim almada dikkat edilmesi gereken koşullar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Standartlar olmalı</a:t>
            </a:r>
          </a:p>
          <a:p>
            <a:r>
              <a:rPr lang="tr-TR" dirty="0"/>
              <a:t>Teslim alma alanlarında yığılma olmamalı.</a:t>
            </a:r>
          </a:p>
          <a:p>
            <a:r>
              <a:rPr lang="tr-TR" dirty="0"/>
              <a:t>Ürün sayımları yapılmalı</a:t>
            </a:r>
          </a:p>
          <a:p>
            <a:r>
              <a:rPr lang="tr-TR" dirty="0"/>
              <a:t>Teslimat saati ile işletme mesai saati uyumlu olmalı</a:t>
            </a:r>
          </a:p>
          <a:p>
            <a:r>
              <a:rPr lang="tr-TR" dirty="0"/>
              <a:t>Olumsuz bir durumda rapor yazılarak sorumluya iletilmeli</a:t>
            </a:r>
          </a:p>
          <a:p>
            <a:r>
              <a:rPr lang="tr-TR" dirty="0"/>
              <a:t>Muhasebe kontrolleri yapılmalı</a:t>
            </a:r>
          </a:p>
        </p:txBody>
      </p:sp>
    </p:spTree>
    <p:extLst>
      <p:ext uri="{BB962C8B-B14F-4D97-AF65-F5344CB8AC3E}">
        <p14:creationId xmlns:p14="http://schemas.microsoft.com/office/powerpoint/2010/main" val="24413945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6-Özel satın alma kabul koşulları </a:t>
            </a:r>
            <a:br>
              <a:rPr lang="tr-TR" b="1" dirty="0"/>
            </a:b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7566" y="2035610"/>
            <a:ext cx="11054854" cy="4086894"/>
          </a:xfrm>
        </p:spPr>
        <p:txBody>
          <a:bodyPr>
            <a:normAutofit/>
          </a:bodyPr>
          <a:lstStyle/>
          <a:p>
            <a:r>
              <a:rPr lang="tr-TR" dirty="0"/>
              <a:t>Belirli ürünler için özel satın alma koşulları yer almaktadır.</a:t>
            </a:r>
          </a:p>
          <a:p>
            <a:r>
              <a:rPr lang="tr-TR" dirty="0"/>
              <a:t>Amaç:  ürünlerin bozulmadan belirli kalite ve koşullarda işletmelere ulaştırılmasıdır.</a:t>
            </a:r>
          </a:p>
          <a:p>
            <a:r>
              <a:rPr lang="tr-TR" dirty="0"/>
              <a:t>Gıda Tarım ve Hayvancılık bakanlığı tarafından Gıda Kodeksine uygun olarak belirlenmiş şartnameler. </a:t>
            </a:r>
          </a:p>
          <a:p>
            <a:r>
              <a:rPr lang="tr-TR" dirty="0"/>
              <a:t>Tarım bakanlığı  tarafından verilen üretim izni numarası</a:t>
            </a:r>
          </a:p>
          <a:p>
            <a:r>
              <a:rPr lang="tr-TR" dirty="0"/>
              <a:t>Et ve et ürünleri şartnamesi örneği</a:t>
            </a:r>
          </a:p>
          <a:p>
            <a:r>
              <a:rPr lang="tr-TR" dirty="0">
                <a:hlinkClick r:id="rId2"/>
              </a:rPr>
              <a:t>http://www.sksdb.hacettepe.edu.tr/SatinalmaDuyurulari/KIRMIZI-ET-TEKNIK-pdf-131731926982229164.pdf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4828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153405" y="804519"/>
            <a:ext cx="9603275" cy="1049235"/>
          </a:xfrm>
        </p:spPr>
        <p:txBody>
          <a:bodyPr/>
          <a:lstStyle/>
          <a:p>
            <a:r>
              <a:rPr lang="tr-TR" b="1" dirty="0"/>
              <a:t>1-Satın alma bölümü ve işlevi</a:t>
            </a:r>
            <a:br>
              <a:rPr lang="tr-TR" b="1" dirty="0"/>
            </a:b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dirty="0">
                <a:solidFill>
                  <a:srgbClr val="FF0000"/>
                </a:solidFill>
              </a:rPr>
              <a:t>Satın alma fonksiyonu yiyecek üretiminin amacına uygun olarak yapılmasını etkileyecek en önemli faktördür </a:t>
            </a:r>
          </a:p>
          <a:p>
            <a:r>
              <a:rPr lang="tr-TR" sz="2800" dirty="0"/>
              <a:t> Satın alımların gereğinden fazla yapılması aşırı stok sebebiyle bozulmalara sebep olur</a:t>
            </a:r>
          </a:p>
          <a:p>
            <a:r>
              <a:rPr lang="tr-TR" sz="2800" dirty="0"/>
              <a:t>Satın alımların az yapılması durumunda satış kayıpları oluşur. </a:t>
            </a:r>
          </a:p>
        </p:txBody>
      </p:sp>
    </p:spTree>
    <p:extLst>
      <p:ext uri="{BB962C8B-B14F-4D97-AF65-F5344CB8AC3E}">
        <p14:creationId xmlns:p14="http://schemas.microsoft.com/office/powerpoint/2010/main" val="158297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Satın alma yöntemleri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669451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Resmi olmayan: </a:t>
            </a:r>
            <a:r>
              <a:rPr lang="tr-TR" dirty="0">
                <a:solidFill>
                  <a:srgbClr val="FF0000"/>
                </a:solidFill>
              </a:rPr>
              <a:t>Telefonla</a:t>
            </a:r>
          </a:p>
          <a:p>
            <a:r>
              <a:rPr lang="tr-TR" dirty="0"/>
              <a:t>Zamanın kısıtlı olması</a:t>
            </a:r>
          </a:p>
          <a:p>
            <a:r>
              <a:rPr lang="tr-TR" dirty="0"/>
              <a:t>Satıcıların yetersiz sayıda olması</a:t>
            </a:r>
          </a:p>
          <a:p>
            <a:r>
              <a:rPr lang="tr-TR" dirty="0"/>
              <a:t>Ürünün bozulabilir nitelikli olması</a:t>
            </a:r>
          </a:p>
          <a:p>
            <a:r>
              <a:rPr lang="tr-TR" dirty="0"/>
              <a:t>Küçük miktarda satın alımlar</a:t>
            </a:r>
          </a:p>
          <a:p>
            <a:r>
              <a:rPr lang="tr-TR" dirty="0"/>
              <a:t>Faaliyetlerin süratli olması </a:t>
            </a:r>
          </a:p>
          <a:p>
            <a:r>
              <a:rPr lang="tr-TR" b="1" dirty="0">
                <a:solidFill>
                  <a:srgbClr val="FF0000"/>
                </a:solidFill>
              </a:rPr>
              <a:t>Resmi: </a:t>
            </a:r>
            <a:r>
              <a:rPr lang="tr-TR" dirty="0">
                <a:solidFill>
                  <a:srgbClr val="FF0000"/>
                </a:solidFill>
              </a:rPr>
              <a:t>İlan, fiyat teklifleri</a:t>
            </a:r>
          </a:p>
        </p:txBody>
      </p:sp>
    </p:spTree>
    <p:extLst>
      <p:ext uri="{BB962C8B-B14F-4D97-AF65-F5344CB8AC3E}">
        <p14:creationId xmlns:p14="http://schemas.microsoft.com/office/powerpoint/2010/main" val="116827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Restoran işletmelerinde restoran şefi satın almadan sorumludur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Malzemeler belirlenir</a:t>
            </a:r>
          </a:p>
          <a:p>
            <a:r>
              <a:rPr lang="tr-TR" dirty="0"/>
              <a:t>Alım zamanı ve nereden alınacağı araştırılır.</a:t>
            </a:r>
          </a:p>
          <a:p>
            <a:r>
              <a:rPr lang="tr-TR" dirty="0"/>
              <a:t>Seçenekler fiyat-kalite açısından değerlendirilerek karar verilir.</a:t>
            </a:r>
          </a:p>
          <a:p>
            <a:r>
              <a:rPr lang="tr-TR" dirty="0"/>
              <a:t>Satın alma istek formu düzenlenir.</a:t>
            </a:r>
          </a:p>
        </p:txBody>
      </p:sp>
    </p:spTree>
    <p:extLst>
      <p:ext uri="{BB962C8B-B14F-4D97-AF65-F5344CB8AC3E}">
        <p14:creationId xmlns:p14="http://schemas.microsoft.com/office/powerpoint/2010/main" val="3291453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6974" y="-20480"/>
            <a:ext cx="6878481" cy="687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98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Satın alma fonksiyonunun işletmenin hedeflerine katkıları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650777"/>
          </a:xfrm>
        </p:spPr>
        <p:txBody>
          <a:bodyPr/>
          <a:lstStyle/>
          <a:p>
            <a:r>
              <a:rPr lang="tr-TR" dirty="0"/>
              <a:t>Hizmet maliyetlerinin düşmesi</a:t>
            </a:r>
          </a:p>
          <a:p>
            <a:r>
              <a:rPr lang="tr-TR" dirty="0"/>
              <a:t>Ürün kalitesinin artması</a:t>
            </a:r>
          </a:p>
          <a:p>
            <a:r>
              <a:rPr lang="tr-TR" dirty="0"/>
              <a:t>Stok ve depolama maliyetlerinin azalması</a:t>
            </a:r>
          </a:p>
          <a:p>
            <a:r>
              <a:rPr lang="tr-TR" dirty="0"/>
              <a:t>İhtiyaçların zamanında temin edilmesi</a:t>
            </a:r>
          </a:p>
          <a:p>
            <a:r>
              <a:rPr lang="tr-TR" dirty="0" err="1"/>
              <a:t>Teslimatların</a:t>
            </a:r>
            <a:r>
              <a:rPr lang="tr-TR" dirty="0"/>
              <a:t> zamanında yapılması</a:t>
            </a:r>
          </a:p>
          <a:p>
            <a:r>
              <a:rPr lang="tr-TR" dirty="0"/>
              <a:t>Yeni ürün, malzeme ve uygulamalardan haberdar olunması</a:t>
            </a:r>
          </a:p>
          <a:p>
            <a:r>
              <a:rPr lang="tr-TR" dirty="0"/>
              <a:t>Kontrolün güçlenmesi, yönetime güvenin artması ve yüklerinin azalması</a:t>
            </a:r>
          </a:p>
        </p:txBody>
      </p:sp>
    </p:spTree>
    <p:extLst>
      <p:ext uri="{BB962C8B-B14F-4D97-AF65-F5344CB8AC3E}">
        <p14:creationId xmlns:p14="http://schemas.microsoft.com/office/powerpoint/2010/main" val="2740005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Satın almanın amacı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İhtiyaçların doğru ve mantıklı olarak saptanması</a:t>
            </a:r>
          </a:p>
          <a:p>
            <a:r>
              <a:rPr lang="tr-TR" dirty="0"/>
              <a:t>Uygun, gerekli kalitede ve miktarda malzemenin satın alınması</a:t>
            </a:r>
          </a:p>
          <a:p>
            <a:r>
              <a:rPr lang="tr-TR" dirty="0"/>
              <a:t>Nakit akış kontrolünün sağlanması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0191913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Galeri</Template>
  <TotalTime>609</TotalTime>
  <Words>1234</Words>
  <Application>Microsoft Office PowerPoint</Application>
  <PresentationFormat>Geniş ekran</PresentationFormat>
  <Paragraphs>203</Paragraphs>
  <Slides>37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37</vt:i4>
      </vt:variant>
    </vt:vector>
  </HeadingPairs>
  <TitlesOfParts>
    <vt:vector size="41" baseType="lpstr">
      <vt:lpstr>Arial</vt:lpstr>
      <vt:lpstr>Gill Sans MT</vt:lpstr>
      <vt:lpstr>Wingdings</vt:lpstr>
      <vt:lpstr>Gallery</vt:lpstr>
      <vt:lpstr>SATIN ALMA VE TESLİM ALMA</vt:lpstr>
      <vt:lpstr>NELER ÖĞRENECEĞİZ?</vt:lpstr>
      <vt:lpstr>Satın alma</vt:lpstr>
      <vt:lpstr>1-Satın alma bölümü ve işlevi </vt:lpstr>
      <vt:lpstr>Satın alma yöntemleri </vt:lpstr>
      <vt:lpstr>Restoran işletmelerinde restoran şefi satın almadan sorumludur</vt:lpstr>
      <vt:lpstr>PowerPoint Sunusu</vt:lpstr>
      <vt:lpstr>Satın alma fonksiyonunun işletmenin hedeflerine katkıları</vt:lpstr>
      <vt:lpstr>Satın almanın amacı</vt:lpstr>
      <vt:lpstr>Satın almayı gerçekleştirecek kişi/kişilerin bilgi sahibi olması gereken konular</vt:lpstr>
      <vt:lpstr>Küçük ve büyük ölçekli işletmelerde satın alma işini kim/kimler yapıyor?</vt:lpstr>
      <vt:lpstr>Franchising(zincir) işletmelerde satın alma</vt:lpstr>
      <vt:lpstr>Konaklama işletmelerinde satın alma</vt:lpstr>
      <vt:lpstr>Satın alma bölümü</vt:lpstr>
      <vt:lpstr>2-Satın alma miktarının belirlenmesi </vt:lpstr>
      <vt:lpstr>2.1-Sabit sipariş miktarı yöntemi</vt:lpstr>
      <vt:lpstr>2.2-ekonomik sipariş miktarı modeli</vt:lpstr>
      <vt:lpstr>2.3- talep kadar sipariş modeli</vt:lpstr>
      <vt:lpstr>2.4- periyodik sipariş modeli</vt:lpstr>
      <vt:lpstr>2.5- en düşük birim modeli</vt:lpstr>
      <vt:lpstr>2.6- Wagner-whitin yöntemi</vt:lpstr>
      <vt:lpstr>3-Satın alma fiyatının ve ödeme şeklinin belirlenmesi </vt:lpstr>
      <vt:lpstr>Karşılaşılan sorunlar</vt:lpstr>
      <vt:lpstr>Tedarikçilerin fiyatlarında oluşan farklılıkların muhtemel sebepleri</vt:lpstr>
      <vt:lpstr>Otel işletmelerinde kullanılan satın alma yöntemleri</vt:lpstr>
      <vt:lpstr>İşletmelerde ödeme şekilleri</vt:lpstr>
      <vt:lpstr>Ödeme şekillerine örnekler</vt:lpstr>
      <vt:lpstr>4-Satın alma sürecinde sipariş verme ve pazarlık </vt:lpstr>
      <vt:lpstr>Pazarlık aşamalarında dikkat edilmesi gerekenler;</vt:lpstr>
      <vt:lpstr>PowerPoint Sunusu</vt:lpstr>
      <vt:lpstr>Satın alma sözleşmeleri </vt:lpstr>
      <vt:lpstr>5-Teslim alma (Tesellüm) kontrolü </vt:lpstr>
      <vt:lpstr>Teslim alma işlemi boyunca</vt:lpstr>
      <vt:lpstr>İAde hakkı olan ürünler</vt:lpstr>
      <vt:lpstr>Doğru teslimat gereklilikleri</vt:lpstr>
      <vt:lpstr>Teslim almada dikkat edilmesi gereken koşullar</vt:lpstr>
      <vt:lpstr>6-Özel satın alma kabul koşulları  </vt:lpstr>
    </vt:vector>
  </TitlesOfParts>
  <Company>NouS/TncTR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YİYECEK İÇECEK İŞLETMELERİNDE MALİYET ANALİZİ</dc:title>
  <dc:creator>Ayşe Gülnihal KAHRAMAN</dc:creator>
  <cp:lastModifiedBy>gökhan onat</cp:lastModifiedBy>
  <cp:revision>77</cp:revision>
  <dcterms:created xsi:type="dcterms:W3CDTF">2021-03-30T23:23:20Z</dcterms:created>
  <dcterms:modified xsi:type="dcterms:W3CDTF">2026-05-11T05:55:13Z</dcterms:modified>
</cp:coreProperties>
</file>