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338" r:id="rId3"/>
    <p:sldId id="304" r:id="rId4"/>
    <p:sldId id="305" r:id="rId5"/>
    <p:sldId id="306" r:id="rId6"/>
    <p:sldId id="260" r:id="rId7"/>
    <p:sldId id="321" r:id="rId8"/>
    <p:sldId id="261" r:id="rId9"/>
    <p:sldId id="320" r:id="rId10"/>
    <p:sldId id="262" r:id="rId11"/>
    <p:sldId id="287" r:id="rId12"/>
    <p:sldId id="266" r:id="rId13"/>
    <p:sldId id="267" r:id="rId14"/>
    <p:sldId id="300" r:id="rId15"/>
    <p:sldId id="268" r:id="rId16"/>
    <p:sldId id="269" r:id="rId17"/>
    <p:sldId id="270" r:id="rId18"/>
    <p:sldId id="308" r:id="rId19"/>
    <p:sldId id="288" r:id="rId20"/>
    <p:sldId id="289" r:id="rId21"/>
    <p:sldId id="290" r:id="rId22"/>
    <p:sldId id="303" r:id="rId23"/>
    <p:sldId id="291" r:id="rId24"/>
    <p:sldId id="296" r:id="rId25"/>
    <p:sldId id="297" r:id="rId26"/>
    <p:sldId id="322" r:id="rId27"/>
    <p:sldId id="298" r:id="rId28"/>
    <p:sldId id="323" r:id="rId29"/>
    <p:sldId id="307" r:id="rId30"/>
    <p:sldId id="312" r:id="rId31"/>
    <p:sldId id="326" r:id="rId32"/>
    <p:sldId id="328" r:id="rId33"/>
    <p:sldId id="329" r:id="rId34"/>
    <p:sldId id="330" r:id="rId35"/>
    <p:sldId id="331" r:id="rId36"/>
    <p:sldId id="332" r:id="rId37"/>
    <p:sldId id="318" r:id="rId38"/>
    <p:sldId id="310" r:id="rId39"/>
    <p:sldId id="319" r:id="rId40"/>
    <p:sldId id="325" r:id="rId41"/>
    <p:sldId id="337" r:id="rId42"/>
    <p:sldId id="324" r:id="rId43"/>
    <p:sldId id="313" r:id="rId44"/>
    <p:sldId id="315" r:id="rId45"/>
    <p:sldId id="316" r:id="rId46"/>
    <p:sldId id="334" r:id="rId47"/>
    <p:sldId id="335" r:id="rId48"/>
    <p:sldId id="336" r:id="rId49"/>
    <p:sldId id="317" r:id="rId50"/>
    <p:sldId id="333" r:id="rId51"/>
    <p:sldId id="327" r:id="rId52"/>
    <p:sldId id="293" r:id="rId53"/>
    <p:sldId id="283" r:id="rId54"/>
    <p:sldId id="284" r:id="rId55"/>
    <p:sldId id="285" r:id="rId56"/>
    <p:sldId id="309" r:id="rId5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07116-BFF1-482A-BEA7-DF85670F4B70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958D9-62AF-40DA-810F-29D4B7E84BC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325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958D9-62AF-40DA-810F-29D4B7E84BCD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042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Başlık ve İçerik Üzerind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7075E-8C51-4522-B07A-2FD39C6C35B7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FFF24-7001-407D-94CB-0640A33F720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EA97B-4639-4CEC-9729-268E2625A3CC}" type="datetimeFigureOut">
              <a:rPr lang="tr-TR" smtClean="0"/>
              <a:pPr/>
              <a:t>3.08.2024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E4967-8CD9-49F1-8C35-942AB1E8A12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S=96062883/K=spinal+cord+injury/v=2/l=IVI/*-http:/www.webaim.org/media/graphics/singleuse/motor/sci.jpg" TargetMode="External"/><Relationship Id="rId2" Type="http://schemas.openxmlformats.org/officeDocument/2006/relationships/hyperlink" Target="http://rds.yahoo.com/S=96062857/K=spinal+cord+injury/v=2/SID=e/l=II/R=18/*-http:/images.search.yahoo.com/search/images/view?back=http://images.search.yahoo.com/search/images?p=spinal+cord+injury&amp;ei=UTF-8&amp;cop=mss&amp;tab=3&amp;h=246&amp;w=204&amp;imgcurl=www.webaim.org/media/graphics/singleuse/motor/sci.jpg&amp;imgurl=www.webaim.org/media/graphics/singleuse/motor/sci.jpg&amp;name=sci.jpg&amp;p=spinal+cord+injury&amp;rurl=http://www.webaim.org/techniques/motor/&amp;rcurl=http://www.webaim.org/techniques/motor/&amp;type=jpeg&amp;no=18&amp;tt=1,11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SPİNAL KORD YARALANMALARINDA REHABİLİTASYON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smtClean="0">
                <a:solidFill>
                  <a:schemeClr val="accent2"/>
                </a:solidFill>
              </a:rPr>
              <a:t> </a:t>
            </a:r>
            <a:r>
              <a:rPr lang="tr-TR" b="1">
                <a:solidFill>
                  <a:schemeClr val="accent2"/>
                </a:solidFill>
              </a:rPr>
              <a:t>Prof. Dr</a:t>
            </a:r>
            <a:r>
              <a:rPr lang="tr-TR" b="1" dirty="0" smtClean="0">
                <a:solidFill>
                  <a:schemeClr val="accent2"/>
                </a:solidFill>
              </a:rPr>
              <a:t>. Gül Devrimsel</a:t>
            </a:r>
          </a:p>
          <a:p>
            <a:r>
              <a:rPr lang="tr-TR" b="1" dirty="0" smtClean="0">
                <a:solidFill>
                  <a:schemeClr val="accent2"/>
                </a:solidFill>
              </a:rPr>
              <a:t>Fiziksel Tıp ve Rehabilitasyon Anabilim Dalı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accent2"/>
                </a:solidFill>
              </a:rPr>
              <a:t>Öğrenim Hedefleri</a:t>
            </a:r>
            <a:endParaRPr lang="tr-TR" sz="32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yaralanmalarının </a:t>
            </a:r>
            <a:r>
              <a:rPr lang="tr-TR" dirty="0" err="1" smtClean="0"/>
              <a:t>etyolojisini</a:t>
            </a:r>
            <a:r>
              <a:rPr lang="tr-TR" dirty="0" smtClean="0"/>
              <a:t>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yaralanmalarının akılcı klinik yaklaşımı bilmek (klinik bulgular, fizik muayene, </a:t>
            </a:r>
            <a:r>
              <a:rPr lang="tr-TR" dirty="0" err="1" smtClean="0"/>
              <a:t>laboratuvar</a:t>
            </a:r>
            <a:r>
              <a:rPr lang="tr-TR" dirty="0" smtClean="0"/>
              <a:t>, radyoloji)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yaralanmalarının ayırıcı tanısını yapabilmek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smtClean="0"/>
              <a:t>Acil durum tedavisi yapma ve gerekli uzmana yönlendirme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yaralanmalarında oluşabilecek komplikasyonları bilmek ve önlemek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yaralanmalarında rehabilitasyonun amaçlarını ve temel basamaklarını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yaralanmalarında fizyoterapide uygulanan egzersizleri sayabilmek ve amaçlarını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yaralanmalarında </a:t>
            </a:r>
            <a:r>
              <a:rPr lang="tr-TR" dirty="0" err="1" smtClean="0"/>
              <a:t>prognozunu</a:t>
            </a:r>
            <a:r>
              <a:rPr lang="tr-TR" dirty="0" smtClean="0"/>
              <a:t> etkileyen faktörleri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smtClean="0"/>
              <a:t>Hastaları rehabilitasyon tedavisi için FTR uzmanına yönlendirme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Spinal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Kord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600" dirty="0" smtClean="0"/>
              <a:t>SK, motor bilgiyi beyinden </a:t>
            </a:r>
            <a:r>
              <a:rPr lang="tr-TR" sz="2600" dirty="0" err="1" smtClean="0"/>
              <a:t>perifere</a:t>
            </a:r>
            <a:r>
              <a:rPr lang="tr-TR" sz="2600" dirty="0" smtClean="0"/>
              <a:t> transfer eden, </a:t>
            </a:r>
            <a:r>
              <a:rPr lang="tr-TR" sz="2600" dirty="0" err="1" smtClean="0"/>
              <a:t>distalden</a:t>
            </a:r>
            <a:r>
              <a:rPr lang="tr-TR" sz="2600" dirty="0" smtClean="0"/>
              <a:t> duyusal bilgiyi alarak santrale getiren bir iletim yoludur.</a:t>
            </a:r>
          </a:p>
          <a:p>
            <a:r>
              <a:rPr lang="tr-TR" sz="2600" dirty="0" err="1" smtClean="0"/>
              <a:t>Meningeal</a:t>
            </a:r>
            <a:r>
              <a:rPr lang="tr-TR" sz="2600" dirty="0" smtClean="0"/>
              <a:t> örtülerle (dura ve </a:t>
            </a:r>
            <a:r>
              <a:rPr lang="tr-TR" sz="2600" dirty="0" err="1" smtClean="0"/>
              <a:t>piamater</a:t>
            </a:r>
            <a:r>
              <a:rPr lang="tr-TR" sz="2600" dirty="0" smtClean="0"/>
              <a:t>), </a:t>
            </a:r>
            <a:r>
              <a:rPr lang="tr-TR" sz="2600" dirty="0" err="1" smtClean="0"/>
              <a:t>ligamanlarla</a:t>
            </a:r>
            <a:r>
              <a:rPr lang="tr-TR" sz="2600" dirty="0" smtClean="0"/>
              <a:t> ve </a:t>
            </a:r>
            <a:r>
              <a:rPr lang="tr-TR" sz="2600" dirty="0" err="1" smtClean="0"/>
              <a:t>vertebralarla</a:t>
            </a:r>
            <a:r>
              <a:rPr lang="tr-TR" sz="2600" dirty="0" smtClean="0"/>
              <a:t> korunmakta ve desteklenmektedir. </a:t>
            </a:r>
            <a:r>
              <a:rPr lang="tr-TR" sz="2600" dirty="0" err="1" smtClean="0"/>
              <a:t>SK’un</a:t>
            </a:r>
            <a:r>
              <a:rPr lang="tr-TR" sz="2600" dirty="0" smtClean="0"/>
              <a:t> 2/3 ön kısmının kanlanması tek bir </a:t>
            </a:r>
            <a:r>
              <a:rPr lang="tr-TR" sz="2600" dirty="0" err="1" smtClean="0"/>
              <a:t>anterior</a:t>
            </a:r>
            <a:r>
              <a:rPr lang="tr-TR" sz="2600" dirty="0" smtClean="0"/>
              <a:t> </a:t>
            </a:r>
            <a:r>
              <a:rPr lang="tr-TR" sz="2600" dirty="0" err="1" smtClean="0"/>
              <a:t>spinal</a:t>
            </a:r>
            <a:r>
              <a:rPr lang="tr-TR" sz="2600" dirty="0" smtClean="0"/>
              <a:t> arter ile, 1/3 arka kısmının kanlanması ise iki adet </a:t>
            </a:r>
            <a:r>
              <a:rPr lang="tr-TR" sz="2600" dirty="0" err="1" smtClean="0"/>
              <a:t>posterior</a:t>
            </a:r>
            <a:r>
              <a:rPr lang="tr-TR" sz="2600" dirty="0" smtClean="0"/>
              <a:t> </a:t>
            </a:r>
            <a:r>
              <a:rPr lang="tr-TR" sz="2600" dirty="0" err="1" smtClean="0"/>
              <a:t>spinal</a:t>
            </a:r>
            <a:r>
              <a:rPr lang="tr-TR" sz="2600" dirty="0" smtClean="0"/>
              <a:t> arter tarafından sağlanmaktadır.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Spinal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Kord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SK </a:t>
            </a:r>
            <a:r>
              <a:rPr lang="tr-TR" dirty="0" err="1" smtClean="0"/>
              <a:t>spinal</a:t>
            </a:r>
            <a:r>
              <a:rPr lang="tr-TR" dirty="0" smtClean="0"/>
              <a:t> kanal içinde </a:t>
            </a:r>
            <a:r>
              <a:rPr lang="tr-TR" dirty="0" err="1" smtClean="0"/>
              <a:t>medulla</a:t>
            </a:r>
            <a:r>
              <a:rPr lang="tr-TR" dirty="0" smtClean="0"/>
              <a:t> adı ile uzanır. </a:t>
            </a:r>
            <a:r>
              <a:rPr lang="tr-TR" dirty="0" err="1" smtClean="0"/>
              <a:t>Foremen</a:t>
            </a:r>
            <a:r>
              <a:rPr lang="tr-TR" dirty="0" smtClean="0"/>
              <a:t> </a:t>
            </a:r>
            <a:r>
              <a:rPr lang="tr-TR" dirty="0" err="1" smtClean="0"/>
              <a:t>magnumun</a:t>
            </a:r>
            <a:r>
              <a:rPr lang="tr-TR" dirty="0" smtClean="0"/>
              <a:t> hemen tabanından başlayarak L2 </a:t>
            </a:r>
            <a:r>
              <a:rPr lang="tr-TR" dirty="0" err="1" smtClean="0"/>
              <a:t>vertebra</a:t>
            </a:r>
            <a:r>
              <a:rPr lang="tr-TR" dirty="0" smtClean="0"/>
              <a:t> </a:t>
            </a:r>
            <a:r>
              <a:rPr lang="tr-TR" dirty="0" err="1" smtClean="0"/>
              <a:t>distaline</a:t>
            </a:r>
            <a:r>
              <a:rPr lang="tr-TR" dirty="0" smtClean="0"/>
              <a:t> kadar devam eder. </a:t>
            </a:r>
            <a:r>
              <a:rPr lang="tr-TR" dirty="0" err="1" smtClean="0"/>
              <a:t>Conus</a:t>
            </a:r>
            <a:r>
              <a:rPr lang="tr-TR" dirty="0" smtClean="0"/>
              <a:t> </a:t>
            </a:r>
            <a:r>
              <a:rPr lang="tr-TR" dirty="0" err="1" smtClean="0"/>
              <a:t>medullaris</a:t>
            </a:r>
            <a:r>
              <a:rPr lang="tr-TR" dirty="0" smtClean="0"/>
              <a:t>  denen konik bir yapı şeklinde sonlanır. L2 seviyesi altında kordun sinir lifleri </a:t>
            </a:r>
            <a:r>
              <a:rPr lang="tr-TR" dirty="0" err="1" smtClean="0"/>
              <a:t>cauda</a:t>
            </a:r>
            <a:r>
              <a:rPr lang="tr-TR" dirty="0" smtClean="0"/>
              <a:t> </a:t>
            </a:r>
            <a:r>
              <a:rPr lang="tr-TR" dirty="0" err="1" smtClean="0"/>
              <a:t>equina</a:t>
            </a:r>
            <a:r>
              <a:rPr lang="tr-TR" dirty="0" smtClean="0"/>
              <a:t> olarak devam eder.</a:t>
            </a:r>
          </a:p>
          <a:p>
            <a:r>
              <a:rPr lang="tr-TR" dirty="0" err="1" smtClean="0"/>
              <a:t>SK’dan</a:t>
            </a:r>
            <a:r>
              <a:rPr lang="tr-TR" dirty="0" smtClean="0"/>
              <a:t> 31 çift sinir kökü çıkar: 8 </a:t>
            </a:r>
            <a:r>
              <a:rPr lang="tr-TR" dirty="0" err="1" smtClean="0"/>
              <a:t>servikal</a:t>
            </a:r>
            <a:r>
              <a:rPr lang="tr-TR" dirty="0" smtClean="0"/>
              <a:t>, 12 </a:t>
            </a:r>
            <a:r>
              <a:rPr lang="tr-TR" dirty="0" err="1" smtClean="0"/>
              <a:t>torakal</a:t>
            </a:r>
            <a:r>
              <a:rPr lang="tr-TR" dirty="0" smtClean="0"/>
              <a:t>, 5 </a:t>
            </a:r>
            <a:r>
              <a:rPr lang="tr-TR" dirty="0" err="1" smtClean="0"/>
              <a:t>lomber</a:t>
            </a:r>
            <a:r>
              <a:rPr lang="tr-TR" dirty="0" smtClean="0"/>
              <a:t>, 5 </a:t>
            </a:r>
            <a:r>
              <a:rPr lang="tr-TR" dirty="0" err="1" smtClean="0"/>
              <a:t>sakral</a:t>
            </a:r>
            <a:r>
              <a:rPr lang="tr-TR" dirty="0" smtClean="0"/>
              <a:t>, ve 1 </a:t>
            </a:r>
            <a:r>
              <a:rPr lang="tr-TR" dirty="0" err="1" smtClean="0"/>
              <a:t>koksigeal</a:t>
            </a:r>
            <a:r>
              <a:rPr lang="tr-TR" dirty="0" smtClean="0"/>
              <a:t>. İlk 7 çift sinir kökü aynı numaralı </a:t>
            </a:r>
            <a:r>
              <a:rPr lang="tr-TR" dirty="0" err="1" smtClean="0"/>
              <a:t>vertebranın</a:t>
            </a:r>
            <a:r>
              <a:rPr lang="tr-TR" dirty="0" smtClean="0"/>
              <a:t> üzerinden çıkarken, 8. sinir kökleri C7-T1 arasından, </a:t>
            </a:r>
            <a:r>
              <a:rPr lang="tr-TR" dirty="0" err="1" smtClean="0"/>
              <a:t>torakal</a:t>
            </a:r>
            <a:r>
              <a:rPr lang="tr-TR" dirty="0" smtClean="0"/>
              <a:t> ve </a:t>
            </a:r>
            <a:r>
              <a:rPr lang="tr-TR" dirty="0" err="1" smtClean="0"/>
              <a:t>lomber</a:t>
            </a:r>
            <a:r>
              <a:rPr lang="tr-TR" dirty="0" smtClean="0"/>
              <a:t> bölgedeki kökler ise aynı numaralı </a:t>
            </a:r>
            <a:r>
              <a:rPr lang="tr-TR" dirty="0" err="1" smtClean="0"/>
              <a:t>vertebranın</a:t>
            </a:r>
            <a:r>
              <a:rPr lang="tr-TR" dirty="0" smtClean="0"/>
              <a:t> altından çıkar.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Spinal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Kord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SK’un</a:t>
            </a:r>
            <a:r>
              <a:rPr lang="tr-TR" dirty="0" smtClean="0"/>
              <a:t> </a:t>
            </a:r>
            <a:r>
              <a:rPr lang="tr-TR" dirty="0" err="1" smtClean="0"/>
              <a:t>transvers</a:t>
            </a:r>
            <a:r>
              <a:rPr lang="tr-TR" dirty="0" smtClean="0"/>
              <a:t> kesitinde gri ve beyaz cevher izlenir. Santral gri cevher üç boynuza bölünür; </a:t>
            </a:r>
            <a:r>
              <a:rPr lang="tr-TR" dirty="0" err="1" smtClean="0"/>
              <a:t>posterior</a:t>
            </a:r>
            <a:r>
              <a:rPr lang="tr-TR" dirty="0" smtClean="0"/>
              <a:t> (</a:t>
            </a:r>
            <a:r>
              <a:rPr lang="tr-TR" dirty="0" err="1" smtClean="0"/>
              <a:t>dorsal</a:t>
            </a:r>
            <a:r>
              <a:rPr lang="tr-TR" dirty="0" smtClean="0"/>
              <a:t>) boynuz </a:t>
            </a:r>
            <a:r>
              <a:rPr lang="tr-TR" dirty="0" err="1" smtClean="0"/>
              <a:t>dorsal</a:t>
            </a:r>
            <a:r>
              <a:rPr lang="tr-TR" dirty="0" smtClean="0"/>
              <a:t> kök </a:t>
            </a:r>
            <a:r>
              <a:rPr lang="tr-TR" dirty="0" err="1" smtClean="0"/>
              <a:t>ganglionlarından</a:t>
            </a:r>
            <a:r>
              <a:rPr lang="tr-TR" dirty="0" smtClean="0"/>
              <a:t> duyusal lif hücrelerinin izdüşümlerini içerir, </a:t>
            </a:r>
            <a:r>
              <a:rPr lang="tr-TR" dirty="0" err="1" smtClean="0"/>
              <a:t>lateral</a:t>
            </a:r>
            <a:r>
              <a:rPr lang="tr-TR" dirty="0" smtClean="0"/>
              <a:t> boynuz sempatik nöronları taşır, </a:t>
            </a:r>
            <a:r>
              <a:rPr lang="tr-TR" dirty="0" err="1" smtClean="0"/>
              <a:t>anterior</a:t>
            </a:r>
            <a:r>
              <a:rPr lang="tr-TR" dirty="0" smtClean="0"/>
              <a:t> boynuz motor nöronları içerir.</a:t>
            </a:r>
          </a:p>
          <a:p>
            <a:r>
              <a:rPr lang="tr-TR" dirty="0" smtClean="0"/>
              <a:t>Beyaz cevher üç ana kolona ayrılır; </a:t>
            </a:r>
            <a:r>
              <a:rPr lang="tr-TR" dirty="0" err="1" smtClean="0"/>
              <a:t>posterior</a:t>
            </a:r>
            <a:r>
              <a:rPr lang="tr-TR" dirty="0" smtClean="0"/>
              <a:t> kolon duyusal bilgiyi taşır, </a:t>
            </a:r>
            <a:r>
              <a:rPr lang="tr-TR" dirty="0" err="1" smtClean="0"/>
              <a:t>lateral</a:t>
            </a:r>
            <a:r>
              <a:rPr lang="tr-TR" dirty="0" smtClean="0"/>
              <a:t> kolon duyusal ve motor bilgiyi iletir, </a:t>
            </a:r>
            <a:r>
              <a:rPr lang="tr-TR" dirty="0" err="1" smtClean="0"/>
              <a:t>anterior</a:t>
            </a:r>
            <a:r>
              <a:rPr lang="tr-TR" dirty="0" smtClean="0"/>
              <a:t> kolon motor bilgiyi taşır.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4038" y="0"/>
            <a:ext cx="54943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in7\Desktop\2020-08-21_2047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358246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0"/>
            <a:ext cx="74676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Spinal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kord</a:t>
            </a:r>
            <a:r>
              <a:rPr lang="tr-TR" b="1" dirty="0" smtClean="0">
                <a:solidFill>
                  <a:schemeClr val="accent2"/>
                </a:solidFill>
              </a:rPr>
              <a:t> yaralanması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yaralanması bireyi ve yakın çevresinin yaşamını aniden ve tamamen değiştiren bir nörolojik tablodur.</a:t>
            </a:r>
          </a:p>
          <a:p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yaralanmasında </a:t>
            </a:r>
            <a:r>
              <a:rPr lang="tr-TR" dirty="0" err="1" smtClean="0"/>
              <a:t>nöral</a:t>
            </a:r>
            <a:r>
              <a:rPr lang="tr-TR" dirty="0" smtClean="0"/>
              <a:t> dokuda zedelenme , fiziksel işlevlerde kayıp, </a:t>
            </a:r>
            <a:r>
              <a:rPr lang="tr-TR" dirty="0" err="1" smtClean="0"/>
              <a:t>GYA’de</a:t>
            </a:r>
            <a:r>
              <a:rPr lang="tr-TR" dirty="0" smtClean="0"/>
              <a:t> bağımlı hale gelme, ağır engellilik ve yaşam kalitesinde azalma görülmektedir.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7772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  </a:t>
            </a:r>
            <a:r>
              <a:rPr lang="tr-TR" b="1" dirty="0" err="1" smtClean="0">
                <a:solidFill>
                  <a:schemeClr val="accent2"/>
                </a:solidFill>
              </a:rPr>
              <a:t>Spinal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kord</a:t>
            </a:r>
            <a:r>
              <a:rPr lang="tr-TR" b="1" dirty="0" smtClean="0">
                <a:solidFill>
                  <a:schemeClr val="accent2"/>
                </a:solidFill>
              </a:rPr>
              <a:t> yaralanması sonucunda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 lvl="1">
              <a:defRPr/>
            </a:pPr>
            <a:r>
              <a:rPr lang="tr-TR" dirty="0" smtClean="0"/>
              <a:t>Omurga travmalarında kemik yapı veya </a:t>
            </a:r>
            <a:r>
              <a:rPr lang="tr-TR" dirty="0" err="1" smtClean="0"/>
              <a:t>nöral</a:t>
            </a:r>
            <a:r>
              <a:rPr lang="tr-TR" dirty="0" smtClean="0"/>
              <a:t> elemanlar ya da her ikisi de yaralanmış olabilir.</a:t>
            </a:r>
          </a:p>
          <a:p>
            <a:pPr lvl="1">
              <a:defRPr/>
            </a:pPr>
            <a:r>
              <a:rPr lang="tr-TR" dirty="0" smtClean="0"/>
              <a:t>Motor, duyu ve otonom sistem aktiviteleri </a:t>
            </a:r>
            <a:r>
              <a:rPr lang="tr-TR" dirty="0" err="1" smtClean="0"/>
              <a:t>parsiyel</a:t>
            </a:r>
            <a:r>
              <a:rPr lang="tr-TR" dirty="0" smtClean="0"/>
              <a:t> ya da </a:t>
            </a:r>
            <a:r>
              <a:rPr lang="tr-TR" dirty="0" err="1" smtClean="0"/>
              <a:t>komplet</a:t>
            </a:r>
            <a:r>
              <a:rPr lang="tr-TR" dirty="0" smtClean="0"/>
              <a:t> olarak  kesintiye uğrar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SKY Epidemiyoloji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>
                <a:latin typeface="Times New Roman" pitchFamily="18" charset="0"/>
              </a:rPr>
              <a:t>Türkiye’de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17 kişi/milyon (Türkiye-kırsal alan)</a:t>
            </a:r>
          </a:p>
          <a:p>
            <a:r>
              <a:rPr lang="tr-TR" dirty="0" smtClean="0">
                <a:latin typeface="Times New Roman" pitchFamily="18" charset="0"/>
              </a:rPr>
              <a:t>Genç erişkin erkeklerde sık</a:t>
            </a:r>
          </a:p>
          <a:p>
            <a:r>
              <a:rPr lang="tr-TR" dirty="0" smtClean="0">
                <a:latin typeface="Times New Roman" pitchFamily="18" charset="0"/>
              </a:rPr>
              <a:t>K/E 1/4</a:t>
            </a:r>
          </a:p>
          <a:p>
            <a:r>
              <a:rPr lang="tr-TR" dirty="0" smtClean="0">
                <a:latin typeface="Times New Roman" pitchFamily="18" charset="0"/>
              </a:rPr>
              <a:t>%60’ı 30 yaş ve altında</a:t>
            </a:r>
          </a:p>
          <a:p>
            <a:r>
              <a:rPr lang="tr-TR" dirty="0" smtClean="0">
                <a:latin typeface="Times New Roman" pitchFamily="18" charset="0"/>
              </a:rPr>
              <a:t>%54 </a:t>
            </a:r>
            <a:r>
              <a:rPr lang="tr-TR" dirty="0" err="1" smtClean="0">
                <a:latin typeface="Times New Roman" pitchFamily="18" charset="0"/>
              </a:rPr>
              <a:t>kuadripleji</a:t>
            </a:r>
            <a:r>
              <a:rPr lang="tr-TR" dirty="0" smtClean="0">
                <a:latin typeface="Times New Roman" pitchFamily="18" charset="0"/>
              </a:rPr>
              <a:t>, %46 </a:t>
            </a:r>
            <a:r>
              <a:rPr lang="tr-TR" dirty="0" err="1" smtClean="0">
                <a:latin typeface="Times New Roman" pitchFamily="18" charset="0"/>
              </a:rPr>
              <a:t>parapleji</a:t>
            </a:r>
            <a:endParaRPr lang="tr-TR" dirty="0" smtClean="0">
              <a:latin typeface="Times New Roman" pitchFamily="18" charset="0"/>
            </a:endParaRPr>
          </a:p>
          <a:p>
            <a:r>
              <a:rPr lang="tr-TR" dirty="0" err="1" smtClean="0">
                <a:latin typeface="Times New Roman" pitchFamily="18" charset="0"/>
              </a:rPr>
              <a:t>Travmatik</a:t>
            </a:r>
            <a:r>
              <a:rPr lang="tr-TR" dirty="0" smtClean="0">
                <a:latin typeface="Times New Roman" pitchFamily="18" charset="0"/>
              </a:rPr>
              <a:t> SKY sıklığı Ocak ayında artmaya başlayıp Temmuz ayında doruğa ulaşır</a:t>
            </a:r>
          </a:p>
          <a:p>
            <a:r>
              <a:rPr lang="tr-TR" dirty="0" smtClean="0">
                <a:latin typeface="Times New Roman" pitchFamily="18" charset="0"/>
              </a:rPr>
              <a:t>Cuma-Cumartesi günleri sık görülür</a:t>
            </a:r>
          </a:p>
          <a:p>
            <a:r>
              <a:rPr lang="tr-TR" dirty="0" smtClean="0">
                <a:latin typeface="Times New Roman" pitchFamily="18" charset="0"/>
              </a:rPr>
              <a:t>Motorlu taşıt kazaları %42 oranla en sık görülen SKY nedenidir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SKY Nedenleri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458200" cy="4114800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None/>
            </a:pPr>
            <a:r>
              <a:rPr lang="tr-TR" b="1" u="sng" dirty="0" err="1" smtClean="0">
                <a:solidFill>
                  <a:schemeClr val="accent2"/>
                </a:solidFill>
                <a:latin typeface="Arial" charset="0"/>
                <a:cs typeface="Times New Roman" charset="0"/>
              </a:rPr>
              <a:t>Travmatik</a:t>
            </a:r>
            <a:endParaRPr lang="tr-TR" b="1" dirty="0" smtClean="0">
              <a:solidFill>
                <a:schemeClr val="accent2"/>
              </a:solidFill>
              <a:latin typeface="Arial" charset="0"/>
              <a:cs typeface="Times New Roman" charset="0"/>
            </a:endParaRPr>
          </a:p>
          <a:p>
            <a:pPr algn="just">
              <a:buFont typeface="Wingdings" pitchFamily="2" charset="2"/>
              <a:buNone/>
            </a:pPr>
            <a:r>
              <a:rPr lang="tr-TR" b="1" dirty="0" smtClean="0">
                <a:latin typeface="Arial" charset="0"/>
                <a:cs typeface="Times New Roman" charset="0"/>
              </a:rPr>
              <a:t>· </a:t>
            </a:r>
            <a:r>
              <a:rPr lang="tr-TR" dirty="0" smtClean="0">
                <a:latin typeface="Arial" charset="0"/>
                <a:cs typeface="Times New Roman" charset="0"/>
              </a:rPr>
              <a:t>Otomobil kazaları</a:t>
            </a: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 Düşmeler</a:t>
            </a: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</a:t>
            </a:r>
            <a:r>
              <a:rPr lang="tr-TR" dirty="0" smtClean="0">
                <a:latin typeface="Arial" charset="0"/>
              </a:rPr>
              <a:t> </a:t>
            </a:r>
            <a:r>
              <a:rPr lang="tr-TR" dirty="0" smtClean="0">
                <a:latin typeface="Arial" charset="0"/>
                <a:cs typeface="Times New Roman" charset="0"/>
              </a:rPr>
              <a:t>Spor yaralanmaları</a:t>
            </a: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 Dalma kazaları</a:t>
            </a:r>
          </a:p>
          <a:p>
            <a:pPr algn="just">
              <a:buFont typeface="Wingdings" pitchFamily="2" charset="2"/>
              <a:buNone/>
            </a:pPr>
            <a:endParaRPr lang="tr-TR" dirty="0" smtClean="0">
              <a:latin typeface="Arial" charset="0"/>
              <a:cs typeface="Times New Roman" charset="0"/>
            </a:endParaRPr>
          </a:p>
          <a:p>
            <a:pPr algn="just">
              <a:buFont typeface="Wingdings" pitchFamily="2" charset="2"/>
              <a:buNone/>
            </a:pPr>
            <a:r>
              <a:rPr lang="tr-TR" b="1" u="sng" dirty="0" err="1" smtClean="0">
                <a:solidFill>
                  <a:schemeClr val="accent2"/>
                </a:solidFill>
                <a:latin typeface="Arial" charset="0"/>
                <a:cs typeface="Times New Roman" charset="0"/>
              </a:rPr>
              <a:t>Nontravmatik</a:t>
            </a:r>
            <a:endParaRPr lang="tr-TR" b="1" dirty="0" smtClean="0">
              <a:solidFill>
                <a:schemeClr val="accent2"/>
              </a:solidFill>
              <a:latin typeface="Arial" charset="0"/>
              <a:cs typeface="Times New Roman" charset="0"/>
            </a:endParaRPr>
          </a:p>
          <a:p>
            <a:pPr algn="just">
              <a:buFont typeface="Wingdings" pitchFamily="2" charset="2"/>
              <a:buNone/>
            </a:pPr>
            <a:r>
              <a:rPr lang="tr-TR" b="1" dirty="0" smtClean="0">
                <a:solidFill>
                  <a:srgbClr val="002060"/>
                </a:solidFill>
                <a:latin typeface="Arial" charset="0"/>
                <a:cs typeface="Times New Roman" charset="0"/>
              </a:rPr>
              <a:t>·</a:t>
            </a:r>
            <a:r>
              <a:rPr lang="tr-TR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tr-TR" dirty="0" err="1" smtClean="0">
                <a:latin typeface="Arial" charset="0"/>
                <a:cs typeface="Times New Roman" charset="0"/>
              </a:rPr>
              <a:t>Konjenital</a:t>
            </a:r>
            <a:r>
              <a:rPr lang="tr-TR" dirty="0" smtClean="0">
                <a:latin typeface="Arial" charset="0"/>
                <a:cs typeface="Times New Roman" charset="0"/>
              </a:rPr>
              <a:t> </a:t>
            </a: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</a:t>
            </a:r>
            <a:r>
              <a:rPr lang="tr-TR" dirty="0" smtClean="0">
                <a:latin typeface="Arial" charset="0"/>
              </a:rPr>
              <a:t> </a:t>
            </a:r>
            <a:r>
              <a:rPr lang="tr-TR" dirty="0" err="1" smtClean="0">
                <a:latin typeface="Arial" charset="0"/>
                <a:cs typeface="Times New Roman" charset="0"/>
              </a:rPr>
              <a:t>Tm</a:t>
            </a:r>
            <a:endParaRPr lang="tr-TR" dirty="0" smtClean="0">
              <a:latin typeface="Arial" charset="0"/>
              <a:cs typeface="Times New Roman" charset="0"/>
            </a:endParaRP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 </a:t>
            </a:r>
            <a:r>
              <a:rPr lang="tr-TR" dirty="0" err="1" smtClean="0">
                <a:latin typeface="Arial" charset="0"/>
                <a:cs typeface="Times New Roman" charset="0"/>
              </a:rPr>
              <a:t>Dejeneratif</a:t>
            </a:r>
            <a:endParaRPr lang="tr-TR" dirty="0" smtClean="0">
              <a:latin typeface="Arial" charset="0"/>
              <a:cs typeface="Times New Roman" charset="0"/>
            </a:endParaRP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 </a:t>
            </a:r>
            <a:r>
              <a:rPr lang="tr-TR" dirty="0" err="1" smtClean="0">
                <a:latin typeface="Arial" charset="0"/>
                <a:cs typeface="Times New Roman" charset="0"/>
              </a:rPr>
              <a:t>İdiopatik</a:t>
            </a:r>
            <a:endParaRPr lang="tr-TR" dirty="0" smtClean="0">
              <a:latin typeface="Arial" charset="0"/>
              <a:cs typeface="Times New Roman" charset="0"/>
            </a:endParaRP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 </a:t>
            </a:r>
            <a:r>
              <a:rPr lang="tr-TR" dirty="0" err="1" smtClean="0">
                <a:latin typeface="Arial" charset="0"/>
                <a:cs typeface="Times New Roman" charset="0"/>
              </a:rPr>
              <a:t>Vasküler</a:t>
            </a:r>
            <a:endParaRPr lang="tr-TR" dirty="0" smtClean="0">
              <a:latin typeface="Arial" charset="0"/>
              <a:cs typeface="Times New Roman" charset="0"/>
            </a:endParaRPr>
          </a:p>
          <a:p>
            <a:pPr algn="just">
              <a:buFont typeface="Wingdings" pitchFamily="2" charset="2"/>
              <a:buNone/>
            </a:pPr>
            <a:r>
              <a:rPr lang="tr-TR" dirty="0" smtClean="0">
                <a:latin typeface="Arial" charset="0"/>
                <a:cs typeface="Times New Roman" charset="0"/>
              </a:rPr>
              <a:t>· </a:t>
            </a:r>
            <a:r>
              <a:rPr lang="tr-TR" dirty="0" err="1" smtClean="0">
                <a:latin typeface="Arial" charset="0"/>
                <a:cs typeface="Times New Roman" charset="0"/>
              </a:rPr>
              <a:t>Psikojenik</a:t>
            </a:r>
            <a:endParaRPr lang="tr-TR" dirty="0" smtClean="0">
              <a:latin typeface="Arial" charset="0"/>
              <a:cs typeface="Times New Roman" charset="0"/>
            </a:endParaRPr>
          </a:p>
          <a:p>
            <a:pPr>
              <a:defRPr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 smtClean="0">
                <a:latin typeface="Arial" charset="0"/>
              </a:rPr>
              <a:t>E</a:t>
            </a:r>
            <a:r>
              <a:rPr lang="tr-TR" sz="2800" dirty="0" err="1" smtClean="0">
                <a:latin typeface="Arial" charset="0"/>
                <a:cs typeface="Times New Roman" charset="0"/>
              </a:rPr>
              <a:t>tiolojik</a:t>
            </a:r>
            <a:r>
              <a:rPr lang="tr-TR" sz="2800" dirty="0" smtClean="0">
                <a:latin typeface="Arial" charset="0"/>
                <a:cs typeface="Times New Roman" charset="0"/>
              </a:rPr>
              <a:t> nedenlerin başında trafik kazası ve yüksekten düşme gelmektedir </a:t>
            </a:r>
          </a:p>
          <a:p>
            <a:r>
              <a:rPr lang="tr-TR" sz="2800" dirty="0" smtClean="0">
                <a:latin typeface="Arial" charset="0"/>
                <a:cs typeface="Times New Roman" charset="0"/>
              </a:rPr>
              <a:t>En sık </a:t>
            </a:r>
            <a:r>
              <a:rPr lang="tr-TR" sz="2800" dirty="0" err="1">
                <a:latin typeface="Arial" charset="0"/>
                <a:cs typeface="Times New Roman" charset="0"/>
              </a:rPr>
              <a:t>s</a:t>
            </a:r>
            <a:r>
              <a:rPr lang="tr-TR" sz="2800" dirty="0" err="1" smtClean="0">
                <a:latin typeface="Arial" charset="0"/>
                <a:cs typeface="Times New Roman" charset="0"/>
              </a:rPr>
              <a:t>ervikal</a:t>
            </a:r>
            <a:r>
              <a:rPr lang="tr-TR" sz="2800" dirty="0" smtClean="0">
                <a:latin typeface="Arial" charset="0"/>
                <a:cs typeface="Times New Roman" charset="0"/>
              </a:rPr>
              <a:t> ve </a:t>
            </a:r>
            <a:r>
              <a:rPr lang="tr-TR" sz="2800" dirty="0" err="1" smtClean="0">
                <a:latin typeface="Arial" charset="0"/>
                <a:cs typeface="Times New Roman" charset="0"/>
              </a:rPr>
              <a:t>torakal</a:t>
            </a:r>
            <a:r>
              <a:rPr lang="tr-TR" sz="2800" dirty="0" smtClean="0">
                <a:latin typeface="Arial" charset="0"/>
                <a:cs typeface="Times New Roman" charset="0"/>
              </a:rPr>
              <a:t> bölgede yaralanma olmaktadır </a:t>
            </a:r>
            <a:r>
              <a:rPr lang="tr-TR" sz="2800" dirty="0" smtClean="0">
                <a:latin typeface="Arial" charset="0"/>
                <a:cs typeface="Arial" charset="0"/>
                <a:hlinkClick r:id="rId2"/>
              </a:rPr>
              <a:t>   </a:t>
            </a:r>
            <a:endParaRPr lang="tr-TR" sz="2800" dirty="0" smtClean="0">
              <a:latin typeface="Arial" charset="0"/>
            </a:endParaRP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SKY Nedenleri</a:t>
            </a:r>
            <a:endParaRPr lang="tr-TR" dirty="0"/>
          </a:p>
        </p:txBody>
      </p:sp>
      <p:pic>
        <p:nvPicPr>
          <p:cNvPr id="4" name="Picture 5" descr="http://www.webaim.org/media/graphics/singleuse/motor/sci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212976"/>
            <a:ext cx="3168352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b="1" dirty="0" err="1" smtClean="0">
                <a:solidFill>
                  <a:srgbClr val="C00000"/>
                </a:solidFill>
              </a:rPr>
              <a:t>Spinal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</a:rPr>
              <a:t>Kord</a:t>
            </a:r>
            <a:r>
              <a:rPr lang="tr-TR" sz="3600" b="1" dirty="0" smtClean="0">
                <a:solidFill>
                  <a:srgbClr val="C00000"/>
                </a:solidFill>
              </a:rPr>
              <a:t> Yaralanmasının </a:t>
            </a:r>
            <a:r>
              <a:rPr lang="tr-TR" sz="3600" b="1" dirty="0" err="1" smtClean="0">
                <a:solidFill>
                  <a:srgbClr val="C00000"/>
                </a:solidFill>
              </a:rPr>
              <a:t>Fizyopatolojisi</a:t>
            </a:r>
            <a:r>
              <a:rPr lang="tr-TR" sz="3200" dirty="0" smtClean="0"/>
              <a:t/>
            </a:r>
            <a:br>
              <a:rPr lang="tr-TR" sz="3200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tr-TR" dirty="0" smtClean="0"/>
              <a:t>Akut SKY’ da</a:t>
            </a:r>
            <a:r>
              <a:rPr lang="tr-TR" b="1" dirty="0" smtClean="0"/>
              <a:t> </a:t>
            </a:r>
            <a:r>
              <a:rPr lang="tr-TR" b="1" dirty="0" err="1" smtClean="0"/>
              <a:t>primer</a:t>
            </a:r>
            <a:r>
              <a:rPr lang="tr-TR" b="1" dirty="0" smtClean="0"/>
              <a:t> yaralanma </a:t>
            </a:r>
            <a:r>
              <a:rPr lang="tr-TR" dirty="0" smtClean="0"/>
              <a:t>veya travmaya bağlı mekanik hasar;</a:t>
            </a:r>
            <a:endParaRPr lang="tr-TR" sz="2000" dirty="0" smtClean="0"/>
          </a:p>
          <a:p>
            <a:pPr lvl="1"/>
            <a:r>
              <a:rPr lang="tr-TR" dirty="0" smtClean="0"/>
              <a:t>Deplase kemik fragmanları</a:t>
            </a:r>
            <a:endParaRPr lang="tr-TR" sz="1800" dirty="0" smtClean="0"/>
          </a:p>
          <a:p>
            <a:pPr lvl="1"/>
            <a:r>
              <a:rPr lang="tr-TR" dirty="0" smtClean="0"/>
              <a:t>Disk tarafından kordun kompresyonu</a:t>
            </a:r>
            <a:endParaRPr lang="tr-TR" sz="1800" dirty="0" smtClean="0"/>
          </a:p>
          <a:p>
            <a:pPr lvl="1"/>
            <a:r>
              <a:rPr lang="tr-TR" dirty="0" smtClean="0"/>
              <a:t>Kordun </a:t>
            </a:r>
            <a:r>
              <a:rPr lang="tr-TR" dirty="0" err="1" smtClean="0"/>
              <a:t>laserasyonu</a:t>
            </a:r>
            <a:endParaRPr lang="tr-TR" sz="1800" dirty="0" smtClean="0"/>
          </a:p>
          <a:p>
            <a:pPr lvl="1"/>
            <a:r>
              <a:rPr lang="tr-TR" dirty="0" smtClean="0"/>
              <a:t>Kordun </a:t>
            </a:r>
            <a:r>
              <a:rPr lang="tr-TR" dirty="0" err="1" smtClean="0"/>
              <a:t>distraksiyonu</a:t>
            </a:r>
            <a:endParaRPr lang="tr-TR" sz="1800" dirty="0" smtClean="0"/>
          </a:p>
          <a:p>
            <a:pPr lvl="0"/>
            <a:r>
              <a:rPr lang="tr-TR" b="1" dirty="0" err="1" smtClean="0"/>
              <a:t>Sekonder</a:t>
            </a:r>
            <a:r>
              <a:rPr lang="tr-TR" b="1" dirty="0" smtClean="0"/>
              <a:t> yaralanma </a:t>
            </a:r>
            <a:r>
              <a:rPr lang="tr-TR" dirty="0" smtClean="0"/>
              <a:t>mekanizmaları;</a:t>
            </a:r>
            <a:endParaRPr lang="tr-TR" sz="2000" dirty="0" smtClean="0"/>
          </a:p>
          <a:p>
            <a:pPr lvl="1"/>
            <a:r>
              <a:rPr lang="tr-TR" dirty="0" smtClean="0"/>
              <a:t>Sistemik Etkiler (</a:t>
            </a:r>
            <a:r>
              <a:rPr lang="tr-TR" dirty="0" err="1" smtClean="0"/>
              <a:t>Nörojenik</a:t>
            </a:r>
            <a:r>
              <a:rPr lang="tr-TR" dirty="0" smtClean="0"/>
              <a:t> şok)</a:t>
            </a:r>
            <a:endParaRPr lang="tr-TR" sz="1800" dirty="0" smtClean="0"/>
          </a:p>
          <a:p>
            <a:pPr lvl="1"/>
            <a:r>
              <a:rPr lang="tr-TR" dirty="0" err="1" smtClean="0"/>
              <a:t>Vasküler</a:t>
            </a:r>
            <a:r>
              <a:rPr lang="tr-TR" dirty="0" smtClean="0"/>
              <a:t> mekanizma</a:t>
            </a:r>
            <a:endParaRPr lang="tr-TR" sz="1800" dirty="0" smtClean="0"/>
          </a:p>
          <a:p>
            <a:pPr lvl="1"/>
            <a:r>
              <a:rPr lang="tr-TR" dirty="0" smtClean="0"/>
              <a:t>Biyokimyasal değişiklikler</a:t>
            </a:r>
            <a:endParaRPr lang="tr-TR" sz="1800" dirty="0" smtClean="0"/>
          </a:p>
          <a:p>
            <a:pPr lvl="1"/>
            <a:r>
              <a:rPr lang="tr-TR" dirty="0" smtClean="0"/>
              <a:t>Elektrolit değişiklikleri</a:t>
            </a:r>
            <a:endParaRPr lang="tr-TR" sz="1800" dirty="0" smtClean="0"/>
          </a:p>
          <a:p>
            <a:pPr lvl="1"/>
            <a:r>
              <a:rPr lang="tr-TR" dirty="0" err="1" smtClean="0"/>
              <a:t>İnflamasyon</a:t>
            </a:r>
            <a:endParaRPr lang="tr-TR" sz="1800" dirty="0" smtClean="0"/>
          </a:p>
          <a:p>
            <a:pPr lvl="1"/>
            <a:r>
              <a:rPr lang="tr-TR" dirty="0" smtClean="0"/>
              <a:t>Ödem</a:t>
            </a:r>
            <a:endParaRPr lang="tr-TR" sz="1800" dirty="0" smtClean="0"/>
          </a:p>
          <a:p>
            <a:pPr lvl="1"/>
            <a:r>
              <a:rPr lang="tr-TR" dirty="0" err="1" smtClean="0"/>
              <a:t>Apoptozis</a:t>
            </a:r>
            <a:r>
              <a:rPr lang="tr-TR" dirty="0" smtClean="0"/>
              <a:t> </a:t>
            </a:r>
            <a:endParaRPr lang="tr-TR" sz="1800" dirty="0" smtClean="0"/>
          </a:p>
          <a:p>
            <a:pPr lvl="1"/>
            <a:r>
              <a:rPr lang="tr-TR" dirty="0" smtClean="0"/>
              <a:t>Enerji metabolizmasında kayıp</a:t>
            </a:r>
            <a:endParaRPr lang="tr-TR" sz="1800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sz="4000" b="1" dirty="0" smtClean="0">
                <a:solidFill>
                  <a:schemeClr val="accent2"/>
                </a:solidFill>
                <a:effectLst/>
              </a:rPr>
              <a:t>Anatomik lokalizasyona göre </a:t>
            </a:r>
            <a:r>
              <a:rPr lang="tr-TR" sz="4000" b="1" dirty="0" err="1" smtClean="0">
                <a:solidFill>
                  <a:schemeClr val="accent2"/>
                </a:solidFill>
                <a:effectLst/>
              </a:rPr>
              <a:t>SKY’nın</a:t>
            </a:r>
            <a:r>
              <a:rPr lang="tr-TR" sz="4000" b="1" dirty="0" smtClean="0">
                <a:solidFill>
                  <a:schemeClr val="accent2"/>
                </a:solidFill>
                <a:effectLst/>
              </a:rPr>
              <a:t> tanımlanması</a:t>
            </a:r>
            <a:endParaRPr lang="tr-TR" sz="4000" b="1" u="sng" dirty="0" smtClean="0">
              <a:solidFill>
                <a:schemeClr val="accent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sz="2800" b="1" dirty="0" smtClean="0">
                <a:solidFill>
                  <a:schemeClr val="accent2"/>
                </a:solidFill>
                <a:effectLst/>
              </a:rPr>
              <a:t>Üst Motor Nöron Lezyonu:</a:t>
            </a:r>
            <a:r>
              <a:rPr lang="tr-TR" sz="2800" b="1" dirty="0" smtClean="0">
                <a:solidFill>
                  <a:schemeClr val="accent2"/>
                </a:solidFill>
              </a:rPr>
              <a:t> </a:t>
            </a:r>
          </a:p>
          <a:p>
            <a:pPr lvl="1">
              <a:defRPr/>
            </a:pPr>
            <a:r>
              <a:rPr lang="tr-TR" sz="2400" dirty="0" err="1" smtClean="0"/>
              <a:t>Spinal</a:t>
            </a:r>
            <a:r>
              <a:rPr lang="tr-TR" sz="2400" dirty="0" smtClean="0"/>
              <a:t> kordun lezyonunu ifade eder</a:t>
            </a:r>
          </a:p>
          <a:p>
            <a:pPr lvl="1">
              <a:defRPr/>
            </a:pPr>
            <a:r>
              <a:rPr lang="tr-TR" sz="2400" dirty="0" smtClean="0"/>
              <a:t>Lezyon seviyesi altında </a:t>
            </a:r>
            <a:r>
              <a:rPr lang="tr-TR" sz="2400" dirty="0" err="1" smtClean="0"/>
              <a:t>kortikal</a:t>
            </a:r>
            <a:r>
              <a:rPr lang="tr-TR" sz="2400" dirty="0" smtClean="0"/>
              <a:t> kontrol kaybolur</a:t>
            </a:r>
          </a:p>
          <a:p>
            <a:pPr lvl="1">
              <a:defRPr/>
            </a:pPr>
            <a:r>
              <a:rPr lang="tr-TR" sz="2400" dirty="0" smtClean="0"/>
              <a:t>Klinik olarak lezyon seviyesi altında motor, </a:t>
            </a:r>
            <a:r>
              <a:rPr lang="tr-TR" sz="2400" dirty="0" err="1" smtClean="0"/>
              <a:t>sensoriyal</a:t>
            </a:r>
            <a:r>
              <a:rPr lang="tr-TR" sz="2400" dirty="0" smtClean="0"/>
              <a:t> kayıp, </a:t>
            </a:r>
            <a:r>
              <a:rPr lang="tr-TR" sz="2400" dirty="0" err="1" smtClean="0"/>
              <a:t>hiperrefleksi</a:t>
            </a:r>
            <a:r>
              <a:rPr lang="tr-TR" sz="2400" dirty="0" smtClean="0"/>
              <a:t>, </a:t>
            </a:r>
            <a:r>
              <a:rPr lang="tr-TR" sz="2400" dirty="0" err="1" smtClean="0"/>
              <a:t>spastisite</a:t>
            </a:r>
            <a:r>
              <a:rPr lang="tr-TR" sz="2400" dirty="0" smtClean="0"/>
              <a:t> ve patolojik refleksler vardır</a:t>
            </a:r>
          </a:p>
          <a:p>
            <a:pPr lvl="1">
              <a:defRPr/>
            </a:pPr>
            <a:r>
              <a:rPr lang="tr-TR" sz="2400" dirty="0" smtClean="0"/>
              <a:t>Mesane, bağırsak ve seksüel fonksiyon bozuklukları eşlik eder</a:t>
            </a:r>
          </a:p>
          <a:p>
            <a:pPr>
              <a:defRPr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chemeClr val="accent2"/>
                </a:solidFill>
                <a:latin typeface="Arial" charset="0"/>
                <a:cs typeface="Times New Roman" charset="0"/>
              </a:rPr>
              <a:t>Alt Motor Nöron Lezyonu</a:t>
            </a:r>
          </a:p>
          <a:p>
            <a:pPr>
              <a:lnSpc>
                <a:spcPct val="130000"/>
              </a:lnSpc>
              <a:buClr>
                <a:srgbClr val="000099"/>
              </a:buClr>
            </a:pPr>
            <a:r>
              <a:rPr lang="tr-TR" dirty="0" err="1" smtClean="0">
                <a:latin typeface="Arial" charset="0"/>
                <a:cs typeface="Times New Roman" charset="0"/>
              </a:rPr>
              <a:t>Cauda</a:t>
            </a:r>
            <a:r>
              <a:rPr lang="tr-TR" dirty="0" smtClean="0">
                <a:latin typeface="Arial" charset="0"/>
                <a:cs typeface="Times New Roman" charset="0"/>
              </a:rPr>
              <a:t> </a:t>
            </a:r>
            <a:r>
              <a:rPr lang="tr-TR" dirty="0" err="1" smtClean="0">
                <a:latin typeface="Arial" charset="0"/>
                <a:cs typeface="Times New Roman" charset="0"/>
              </a:rPr>
              <a:t>equina</a:t>
            </a:r>
            <a:r>
              <a:rPr lang="tr-TR" dirty="0" smtClean="0">
                <a:latin typeface="Arial" charset="0"/>
                <a:cs typeface="Times New Roman" charset="0"/>
              </a:rPr>
              <a:t> ve </a:t>
            </a:r>
            <a:r>
              <a:rPr lang="tr-TR" dirty="0" err="1" smtClean="0">
                <a:latin typeface="Arial" charset="0"/>
                <a:cs typeface="Times New Roman" charset="0"/>
              </a:rPr>
              <a:t>periferik</a:t>
            </a:r>
            <a:r>
              <a:rPr lang="tr-TR" dirty="0" smtClean="0">
                <a:latin typeface="Arial" charset="0"/>
                <a:cs typeface="Times New Roman" charset="0"/>
              </a:rPr>
              <a:t> sinir köklerinin lezyonudur. </a:t>
            </a:r>
            <a:endParaRPr lang="tr-TR" dirty="0" smtClean="0">
              <a:latin typeface="Arial" charset="0"/>
            </a:endParaRPr>
          </a:p>
          <a:p>
            <a:pPr>
              <a:lnSpc>
                <a:spcPct val="130000"/>
              </a:lnSpc>
              <a:buClr>
                <a:srgbClr val="000099"/>
              </a:buClr>
            </a:pPr>
            <a:r>
              <a:rPr lang="tr-TR" dirty="0" err="1" smtClean="0">
                <a:latin typeface="Arial" charset="0"/>
                <a:cs typeface="Times New Roman" charset="0"/>
              </a:rPr>
              <a:t>Flask</a:t>
            </a:r>
            <a:r>
              <a:rPr lang="tr-TR" dirty="0" smtClean="0">
                <a:latin typeface="Arial" charset="0"/>
                <a:cs typeface="Times New Roman" charset="0"/>
              </a:rPr>
              <a:t> paralizi, kas </a:t>
            </a:r>
            <a:r>
              <a:rPr lang="tr-TR" dirty="0" err="1" smtClean="0">
                <a:latin typeface="Arial" charset="0"/>
                <a:cs typeface="Times New Roman" charset="0"/>
              </a:rPr>
              <a:t>atrofisi</a:t>
            </a:r>
            <a:r>
              <a:rPr lang="tr-TR" dirty="0" smtClean="0">
                <a:latin typeface="Arial" charset="0"/>
                <a:cs typeface="Times New Roman" charset="0"/>
              </a:rPr>
              <a:t>, </a:t>
            </a:r>
            <a:r>
              <a:rPr lang="tr-TR" dirty="0" err="1" smtClean="0">
                <a:latin typeface="Arial" charset="0"/>
                <a:cs typeface="Times New Roman" charset="0"/>
              </a:rPr>
              <a:t>arefleksi</a:t>
            </a:r>
            <a:r>
              <a:rPr lang="tr-TR" dirty="0" smtClean="0">
                <a:latin typeface="Arial" charset="0"/>
                <a:cs typeface="Times New Roman" charset="0"/>
              </a:rPr>
              <a:t>, patolojik refleks yokluğu, mesane, barsak ve seksüel fonksiyon bozukluğu ile karakterizedir. </a:t>
            </a:r>
          </a:p>
          <a:p>
            <a:pPr lvl="1"/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60000"/>
              </a:lnSpc>
              <a:buClr>
                <a:srgbClr val="000099"/>
              </a:buClr>
              <a:buNone/>
            </a:pPr>
            <a:r>
              <a:rPr lang="tr-TR" sz="2400" b="1" dirty="0" err="1" smtClean="0">
                <a:solidFill>
                  <a:schemeClr val="accent2"/>
                </a:solidFill>
                <a:cs typeface="Arial" pitchFamily="34" charset="0"/>
              </a:rPr>
              <a:t>Tetrapleji</a:t>
            </a:r>
            <a:r>
              <a:rPr lang="tr-TR" sz="2400" b="1" dirty="0" smtClean="0">
                <a:solidFill>
                  <a:schemeClr val="accent2"/>
                </a:solidFill>
                <a:cs typeface="Arial" pitchFamily="34" charset="0"/>
              </a:rPr>
              <a:t>: </a:t>
            </a:r>
            <a:r>
              <a:rPr lang="tr-TR" sz="2400" dirty="0" err="1" smtClean="0">
                <a:cs typeface="Arial" pitchFamily="34" charset="0"/>
              </a:rPr>
              <a:t>Spinal</a:t>
            </a:r>
            <a:r>
              <a:rPr lang="tr-TR" sz="2400" dirty="0" smtClean="0">
                <a:cs typeface="Arial" pitchFamily="34" charset="0"/>
              </a:rPr>
              <a:t> kanal içindeki </a:t>
            </a:r>
            <a:r>
              <a:rPr lang="tr-TR" sz="2400" dirty="0" err="1" smtClean="0">
                <a:cs typeface="Arial" pitchFamily="34" charset="0"/>
              </a:rPr>
              <a:t>nöral</a:t>
            </a:r>
            <a:r>
              <a:rPr lang="tr-TR" sz="2400" dirty="0" smtClean="0">
                <a:cs typeface="Arial" pitchFamily="34" charset="0"/>
              </a:rPr>
              <a:t> elemanların hasarına bağlı olarak </a:t>
            </a:r>
            <a:r>
              <a:rPr lang="tr-TR" sz="2400" dirty="0" err="1" smtClean="0">
                <a:cs typeface="Arial" pitchFamily="34" charset="0"/>
              </a:rPr>
              <a:t>spinal</a:t>
            </a:r>
            <a:r>
              <a:rPr lang="tr-TR" sz="2400" dirty="0" smtClean="0">
                <a:cs typeface="Arial" pitchFamily="34" charset="0"/>
              </a:rPr>
              <a:t> kordun </a:t>
            </a:r>
            <a:r>
              <a:rPr lang="tr-TR" sz="2400" dirty="0" err="1" smtClean="0">
                <a:cs typeface="Arial" pitchFamily="34" charset="0"/>
              </a:rPr>
              <a:t>servikal</a:t>
            </a:r>
            <a:r>
              <a:rPr lang="tr-TR" sz="2400" dirty="0" smtClean="0">
                <a:cs typeface="Arial" pitchFamily="34" charset="0"/>
              </a:rPr>
              <a:t> </a:t>
            </a:r>
            <a:r>
              <a:rPr lang="tr-TR" sz="2400" dirty="0" err="1" smtClean="0">
                <a:cs typeface="Arial" pitchFamily="34" charset="0"/>
              </a:rPr>
              <a:t>segmentlerindeki</a:t>
            </a:r>
            <a:r>
              <a:rPr lang="tr-TR" sz="2400" dirty="0" smtClean="0">
                <a:cs typeface="Arial" pitchFamily="34" charset="0"/>
              </a:rPr>
              <a:t> motor ve/veya duyusal fonksiyon bozukluk ve kaybıdır. </a:t>
            </a:r>
            <a:r>
              <a:rPr lang="tr-TR" sz="2400" dirty="0" err="1" smtClean="0">
                <a:cs typeface="Arial" pitchFamily="34" charset="0"/>
              </a:rPr>
              <a:t>Tetrapleji</a:t>
            </a:r>
            <a:r>
              <a:rPr lang="tr-TR" sz="2400" dirty="0" smtClean="0">
                <a:cs typeface="Arial" pitchFamily="34" charset="0"/>
              </a:rPr>
              <a:t> kollarda, gövdede, bacaklarda ve </a:t>
            </a:r>
            <a:r>
              <a:rPr lang="tr-TR" sz="2400" dirty="0" err="1" smtClean="0">
                <a:cs typeface="Arial" pitchFamily="34" charset="0"/>
              </a:rPr>
              <a:t>pelvik</a:t>
            </a:r>
            <a:r>
              <a:rPr lang="tr-TR" sz="2400" dirty="0" smtClean="0">
                <a:cs typeface="Arial" pitchFamily="34" charset="0"/>
              </a:rPr>
              <a:t> organlarda fonksiyon bozukluğu oluşturur. Motor seviye olarak Th1 ve üzeri olan yaralanmalar </a:t>
            </a:r>
            <a:r>
              <a:rPr lang="tr-TR" sz="2400" dirty="0" err="1" smtClean="0">
                <a:cs typeface="Arial" pitchFamily="34" charset="0"/>
              </a:rPr>
              <a:t>tetrapleji</a:t>
            </a:r>
            <a:r>
              <a:rPr lang="tr-TR" sz="2400" dirty="0" smtClean="0">
                <a:cs typeface="Arial" pitchFamily="34" charset="0"/>
              </a:rPr>
              <a:t> olarak adlandırılır.</a:t>
            </a:r>
            <a:endParaRPr lang="tr-TR" sz="2400" b="1" i="1" dirty="0" smtClean="0">
              <a:cs typeface="Arial" pitchFamily="34" charset="0"/>
            </a:endParaRP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Anatomik lokalizasyona göre </a:t>
            </a:r>
            <a:r>
              <a:rPr lang="tr-TR" sz="3600" b="1" dirty="0" err="1" smtClean="0">
                <a:solidFill>
                  <a:srgbClr val="C00000"/>
                </a:solidFill>
              </a:rPr>
              <a:t>SKY’nın</a:t>
            </a:r>
            <a:r>
              <a:rPr lang="tr-TR" sz="3600" b="1" dirty="0" smtClean="0">
                <a:solidFill>
                  <a:srgbClr val="C00000"/>
                </a:solidFill>
              </a:rPr>
              <a:t> tanımlanması</a:t>
            </a:r>
            <a:endParaRPr lang="tr-TR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Anatomik lokalizasyona göre </a:t>
            </a:r>
            <a:r>
              <a:rPr lang="tr-TR" b="1" dirty="0" err="1" smtClean="0">
                <a:solidFill>
                  <a:srgbClr val="C00000"/>
                </a:solidFill>
              </a:rPr>
              <a:t>SKY’nın</a:t>
            </a:r>
            <a:r>
              <a:rPr lang="tr-TR" b="1" dirty="0" smtClean="0">
                <a:solidFill>
                  <a:srgbClr val="C00000"/>
                </a:solidFill>
              </a:rPr>
              <a:t> tanımlanması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  <a:buClr>
                <a:srgbClr val="000099"/>
              </a:buClr>
              <a:buNone/>
            </a:pPr>
            <a:r>
              <a:rPr lang="tr-TR" b="1" dirty="0" err="1" smtClean="0">
                <a:solidFill>
                  <a:schemeClr val="accent2"/>
                </a:solidFill>
                <a:cs typeface="Arial" pitchFamily="34" charset="0"/>
              </a:rPr>
              <a:t>Parapleji</a:t>
            </a:r>
            <a:r>
              <a:rPr lang="tr-TR" b="1" dirty="0" smtClean="0">
                <a:solidFill>
                  <a:schemeClr val="accent2"/>
                </a:solidFill>
                <a:cs typeface="Arial" pitchFamily="34" charset="0"/>
              </a:rPr>
              <a:t>: </a:t>
            </a:r>
            <a:r>
              <a:rPr lang="tr-TR" dirty="0" err="1" smtClean="0">
                <a:cs typeface="Arial" pitchFamily="34" charset="0"/>
              </a:rPr>
              <a:t>Servikal</a:t>
            </a:r>
            <a:r>
              <a:rPr lang="tr-TR" dirty="0" smtClean="0">
                <a:cs typeface="Arial" pitchFamily="34" charset="0"/>
              </a:rPr>
              <a:t> kordun altında </a:t>
            </a:r>
            <a:r>
              <a:rPr lang="tr-TR" dirty="0" err="1" smtClean="0">
                <a:cs typeface="Arial" pitchFamily="34" charset="0"/>
              </a:rPr>
              <a:t>torakal</a:t>
            </a:r>
            <a:r>
              <a:rPr lang="tr-TR" dirty="0" smtClean="0">
                <a:cs typeface="Arial" pitchFamily="34" charset="0"/>
              </a:rPr>
              <a:t>, </a:t>
            </a:r>
            <a:r>
              <a:rPr lang="tr-TR" dirty="0" err="1" smtClean="0">
                <a:cs typeface="Arial" pitchFamily="34" charset="0"/>
              </a:rPr>
              <a:t>lomber</a:t>
            </a:r>
            <a:r>
              <a:rPr lang="tr-TR" dirty="0" smtClean="0">
                <a:cs typeface="Arial" pitchFamily="34" charset="0"/>
              </a:rPr>
              <a:t> veya </a:t>
            </a:r>
            <a:r>
              <a:rPr lang="tr-TR" dirty="0" err="1" smtClean="0">
                <a:cs typeface="Arial" pitchFamily="34" charset="0"/>
              </a:rPr>
              <a:t>sakral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spinal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kord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segmentlerindeki</a:t>
            </a:r>
            <a:r>
              <a:rPr lang="tr-TR" dirty="0" smtClean="0">
                <a:cs typeface="Arial" pitchFamily="34" charset="0"/>
              </a:rPr>
              <a:t> motor ve /veya duyusal fonksiyon bozukluk ve kaybıdır. Motor seviye olarak Th1  altındaki yaralanmalar </a:t>
            </a:r>
            <a:r>
              <a:rPr lang="tr-TR" dirty="0" err="1" smtClean="0">
                <a:cs typeface="Arial" pitchFamily="34" charset="0"/>
              </a:rPr>
              <a:t>parapleji</a:t>
            </a:r>
            <a:r>
              <a:rPr lang="tr-TR" dirty="0" smtClean="0">
                <a:cs typeface="Arial" pitchFamily="34" charset="0"/>
              </a:rPr>
              <a:t> olarak adlandırılır. Kol fonksiyonları korunmuştur, fakat yaralanma seviyesine bağlı olarak gövde, bacaklar ve </a:t>
            </a:r>
            <a:r>
              <a:rPr lang="tr-TR" dirty="0" err="1" smtClean="0">
                <a:cs typeface="Arial" pitchFamily="34" charset="0"/>
              </a:rPr>
              <a:t>pelvik</a:t>
            </a:r>
            <a:r>
              <a:rPr lang="tr-TR" dirty="0" smtClean="0">
                <a:cs typeface="Arial" pitchFamily="34" charset="0"/>
              </a:rPr>
              <a:t> organlarda tutulum olabilir. Bu terim </a:t>
            </a:r>
            <a:r>
              <a:rPr lang="tr-TR" dirty="0" err="1" smtClean="0">
                <a:cs typeface="Arial" pitchFamily="34" charset="0"/>
              </a:rPr>
              <a:t>kauda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ekina</a:t>
            </a:r>
            <a:r>
              <a:rPr lang="tr-TR" dirty="0" smtClean="0">
                <a:cs typeface="Arial" pitchFamily="34" charset="0"/>
              </a:rPr>
              <a:t> ve </a:t>
            </a:r>
            <a:r>
              <a:rPr lang="tr-TR" dirty="0" err="1" smtClean="0">
                <a:cs typeface="Arial" pitchFamily="34" charset="0"/>
              </a:rPr>
              <a:t>konus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medullaris</a:t>
            </a:r>
            <a:r>
              <a:rPr lang="tr-TR" dirty="0" smtClean="0">
                <a:cs typeface="Arial" pitchFamily="34" charset="0"/>
              </a:rPr>
              <a:t> yaralanmalarını kapsamakla birlikte, </a:t>
            </a:r>
            <a:r>
              <a:rPr lang="tr-TR" dirty="0" err="1" smtClean="0">
                <a:cs typeface="Arial" pitchFamily="34" charset="0"/>
              </a:rPr>
              <a:t>lumbosakral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pleksus</a:t>
            </a:r>
            <a:r>
              <a:rPr lang="tr-TR" dirty="0" smtClean="0">
                <a:cs typeface="Arial" pitchFamily="34" charset="0"/>
              </a:rPr>
              <a:t>  lezyonlarını veya </a:t>
            </a:r>
            <a:r>
              <a:rPr lang="tr-TR" dirty="0" err="1" smtClean="0">
                <a:cs typeface="Arial" pitchFamily="34" charset="0"/>
              </a:rPr>
              <a:t>nöral</a:t>
            </a:r>
            <a:r>
              <a:rPr lang="tr-TR" dirty="0" smtClean="0">
                <a:cs typeface="Arial" pitchFamily="34" charset="0"/>
              </a:rPr>
              <a:t> kanal içindeki </a:t>
            </a:r>
            <a:r>
              <a:rPr lang="tr-TR" dirty="0" err="1" smtClean="0">
                <a:cs typeface="Arial" pitchFamily="34" charset="0"/>
              </a:rPr>
              <a:t>periferik</a:t>
            </a:r>
            <a:r>
              <a:rPr lang="tr-TR" dirty="0" smtClean="0">
                <a:cs typeface="Arial" pitchFamily="34" charset="0"/>
              </a:rPr>
              <a:t> sinirlerin yaralanmalarını içermez.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Fizik muayene ve değerlendirme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SKY’da</a:t>
            </a:r>
            <a:r>
              <a:rPr lang="tr-TR" dirty="0" smtClean="0"/>
              <a:t> fizik muayenenin 72.saatte yapılması önerilmektedir.</a:t>
            </a:r>
          </a:p>
          <a:p>
            <a:r>
              <a:rPr lang="tr-TR" dirty="0" err="1" smtClean="0"/>
              <a:t>SKY’de</a:t>
            </a:r>
            <a:r>
              <a:rPr lang="tr-TR" dirty="0" smtClean="0"/>
              <a:t> standart nörolojik sınıflandırma:</a:t>
            </a:r>
          </a:p>
          <a:p>
            <a:pPr>
              <a:buNone/>
            </a:pPr>
            <a:r>
              <a:rPr lang="tr-TR" dirty="0" smtClean="0"/>
              <a:t>                     </a:t>
            </a:r>
            <a:r>
              <a:rPr lang="tr-TR" dirty="0" smtClean="0">
                <a:solidFill>
                  <a:srgbClr val="CC3300"/>
                </a:solidFill>
              </a:rPr>
              <a:t>ASIA</a:t>
            </a:r>
            <a:r>
              <a:rPr lang="tr-TR" sz="2400" dirty="0" smtClean="0">
                <a:solidFill>
                  <a:srgbClr val="CC3300"/>
                </a:solidFill>
              </a:rPr>
              <a:t> </a:t>
            </a:r>
            <a:r>
              <a:rPr lang="tr-TR" dirty="0" smtClean="0">
                <a:solidFill>
                  <a:srgbClr val="CC3300"/>
                </a:solidFill>
              </a:rPr>
              <a:t>skalası’ </a:t>
            </a:r>
            <a:r>
              <a:rPr lang="tr-TR" sz="2400" dirty="0" smtClean="0"/>
              <a:t>dır.</a:t>
            </a:r>
            <a:endParaRPr lang="tr-TR" sz="2400" dirty="0" smtClean="0">
              <a:solidFill>
                <a:srgbClr val="CC3300"/>
              </a:solidFill>
            </a:endParaRPr>
          </a:p>
          <a:p>
            <a:pPr>
              <a:buNone/>
            </a:pPr>
            <a:r>
              <a:rPr lang="tr-TR" sz="2400" dirty="0" smtClean="0"/>
              <a:t>                    (</a:t>
            </a:r>
            <a:r>
              <a:rPr lang="tr-TR" sz="2400" dirty="0" err="1" smtClean="0"/>
              <a:t>American</a:t>
            </a:r>
            <a:r>
              <a:rPr lang="tr-TR" sz="2400" dirty="0" smtClean="0"/>
              <a:t> </a:t>
            </a:r>
            <a:r>
              <a:rPr lang="tr-TR" sz="2400" dirty="0" err="1" smtClean="0"/>
              <a:t>spinal</a:t>
            </a:r>
            <a:r>
              <a:rPr lang="tr-TR" sz="2400" dirty="0" smtClean="0"/>
              <a:t> </a:t>
            </a:r>
            <a:r>
              <a:rPr lang="tr-TR" sz="2400" dirty="0" err="1" smtClean="0"/>
              <a:t>injury</a:t>
            </a:r>
            <a:r>
              <a:rPr lang="tr-TR" sz="2400" dirty="0" smtClean="0"/>
              <a:t> </a:t>
            </a:r>
            <a:r>
              <a:rPr lang="tr-TR" sz="2400" dirty="0" err="1" smtClean="0"/>
              <a:t>association</a:t>
            </a:r>
            <a:r>
              <a:rPr lang="tr-TR" sz="2400" dirty="0" smtClean="0"/>
              <a:t>)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400" b="1" dirty="0" smtClean="0">
                <a:solidFill>
                  <a:srgbClr val="CC3300"/>
                </a:solidFill>
              </a:rPr>
              <a:t>ASIA Motor muayene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458200" cy="4114800"/>
          </a:xfrm>
        </p:spPr>
        <p:txBody>
          <a:bodyPr/>
          <a:lstStyle/>
          <a:p>
            <a:pPr eaLnBrk="1" hangingPunct="1"/>
            <a:r>
              <a:rPr lang="tr-TR" sz="2400" dirty="0" smtClean="0">
                <a:latin typeface="Times New Roman" pitchFamily="18" charset="0"/>
              </a:rPr>
              <a:t>Değerlendirilen kaslar  (anahtar kaslar)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 smtClean="0">
                <a:latin typeface="Times New Roman" pitchFamily="18" charset="0"/>
              </a:rPr>
              <a:t>	dirsek </a:t>
            </a:r>
            <a:r>
              <a:rPr lang="tr-TR" sz="2400" dirty="0" err="1" smtClean="0">
                <a:latin typeface="Times New Roman" pitchFamily="18" charset="0"/>
              </a:rPr>
              <a:t>fleks</a:t>
            </a:r>
            <a:r>
              <a:rPr lang="tr-TR" sz="2400" dirty="0" smtClean="0">
                <a:latin typeface="Times New Roman" pitchFamily="18" charset="0"/>
              </a:rPr>
              <a:t>. (C5) 	        kalça </a:t>
            </a:r>
            <a:r>
              <a:rPr lang="tr-TR" sz="2400" dirty="0" err="1" smtClean="0">
                <a:latin typeface="Times New Roman" pitchFamily="18" charset="0"/>
              </a:rPr>
              <a:t>fleks</a:t>
            </a:r>
            <a:r>
              <a:rPr lang="tr-TR" sz="2400" dirty="0" smtClean="0">
                <a:latin typeface="Times New Roman" pitchFamily="18" charset="0"/>
              </a:rPr>
              <a:t>. (L2)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 smtClean="0">
                <a:latin typeface="Times New Roman" pitchFamily="18" charset="0"/>
              </a:rPr>
              <a:t>	el bil </a:t>
            </a:r>
            <a:r>
              <a:rPr lang="tr-TR" sz="2400" dirty="0" err="1" smtClean="0">
                <a:latin typeface="Times New Roman" pitchFamily="18" charset="0"/>
              </a:rPr>
              <a:t>ekst</a:t>
            </a:r>
            <a:r>
              <a:rPr lang="tr-TR" sz="2400" dirty="0" smtClean="0">
                <a:latin typeface="Times New Roman" pitchFamily="18" charset="0"/>
              </a:rPr>
              <a:t>    (C6)	        diz </a:t>
            </a:r>
            <a:r>
              <a:rPr lang="tr-TR" sz="2400" dirty="0" err="1" smtClean="0">
                <a:latin typeface="Times New Roman" pitchFamily="18" charset="0"/>
              </a:rPr>
              <a:t>ekst</a:t>
            </a:r>
            <a:r>
              <a:rPr lang="tr-TR" sz="2400" dirty="0" smtClean="0">
                <a:latin typeface="Times New Roman" pitchFamily="18" charset="0"/>
              </a:rPr>
              <a:t>. (L3)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 smtClean="0">
                <a:latin typeface="Times New Roman" pitchFamily="18" charset="0"/>
              </a:rPr>
              <a:t>	dirsek </a:t>
            </a:r>
            <a:r>
              <a:rPr lang="tr-TR" sz="2400" dirty="0" err="1" smtClean="0">
                <a:latin typeface="Times New Roman" pitchFamily="18" charset="0"/>
              </a:rPr>
              <a:t>ekst</a:t>
            </a:r>
            <a:r>
              <a:rPr lang="tr-TR" sz="2400" dirty="0" smtClean="0">
                <a:latin typeface="Times New Roman" pitchFamily="18" charset="0"/>
              </a:rPr>
              <a:t>.	(C7)	         ayak bilek </a:t>
            </a:r>
            <a:r>
              <a:rPr lang="tr-TR" sz="2400" dirty="0" err="1" smtClean="0">
                <a:latin typeface="Times New Roman" pitchFamily="18" charset="0"/>
              </a:rPr>
              <a:t>ekst</a:t>
            </a:r>
            <a:r>
              <a:rPr lang="tr-TR" sz="2400" dirty="0" smtClean="0">
                <a:latin typeface="Times New Roman" pitchFamily="18" charset="0"/>
              </a:rPr>
              <a:t>. L4)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 smtClean="0">
                <a:latin typeface="Times New Roman" pitchFamily="18" charset="0"/>
              </a:rPr>
              <a:t>	</a:t>
            </a:r>
            <a:r>
              <a:rPr lang="tr-TR" sz="2400" dirty="0" err="1" smtClean="0">
                <a:latin typeface="Times New Roman" pitchFamily="18" charset="0"/>
              </a:rPr>
              <a:t>parm</a:t>
            </a:r>
            <a:r>
              <a:rPr lang="tr-TR" sz="2400" dirty="0" smtClean="0">
                <a:latin typeface="Times New Roman" pitchFamily="18" charset="0"/>
              </a:rPr>
              <a:t> </a:t>
            </a:r>
            <a:r>
              <a:rPr lang="tr-TR" sz="2400" dirty="0" err="1" smtClean="0">
                <a:latin typeface="Times New Roman" pitchFamily="18" charset="0"/>
              </a:rPr>
              <a:t>fleks</a:t>
            </a:r>
            <a:r>
              <a:rPr lang="tr-TR" sz="2400" dirty="0" smtClean="0">
                <a:latin typeface="Times New Roman" pitchFamily="18" charset="0"/>
              </a:rPr>
              <a:t>.	(C8)	        ayak </a:t>
            </a:r>
            <a:r>
              <a:rPr lang="tr-TR" sz="2400" dirty="0" err="1" smtClean="0">
                <a:latin typeface="Times New Roman" pitchFamily="18" charset="0"/>
              </a:rPr>
              <a:t>başparm</a:t>
            </a:r>
            <a:r>
              <a:rPr lang="tr-TR" sz="2400" dirty="0" smtClean="0">
                <a:latin typeface="Times New Roman" pitchFamily="18" charset="0"/>
              </a:rPr>
              <a:t> </a:t>
            </a:r>
            <a:r>
              <a:rPr lang="tr-TR" sz="2400" dirty="0" err="1" smtClean="0">
                <a:latin typeface="Times New Roman" pitchFamily="18" charset="0"/>
              </a:rPr>
              <a:t>ekst</a:t>
            </a:r>
            <a:r>
              <a:rPr lang="tr-TR" sz="2400" dirty="0" smtClean="0">
                <a:latin typeface="Times New Roman" pitchFamily="18" charset="0"/>
              </a:rPr>
              <a:t> (L5)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400" dirty="0" smtClean="0">
                <a:latin typeface="Times New Roman" pitchFamily="18" charset="0"/>
              </a:rPr>
              <a:t>	</a:t>
            </a:r>
            <a:r>
              <a:rPr lang="tr-TR" sz="2400" dirty="0" err="1" smtClean="0">
                <a:latin typeface="Times New Roman" pitchFamily="18" charset="0"/>
              </a:rPr>
              <a:t>parm</a:t>
            </a:r>
            <a:r>
              <a:rPr lang="tr-TR" sz="2400" dirty="0" smtClean="0">
                <a:latin typeface="Times New Roman" pitchFamily="18" charset="0"/>
              </a:rPr>
              <a:t> </a:t>
            </a:r>
            <a:r>
              <a:rPr lang="tr-TR" sz="2400" dirty="0" err="1" smtClean="0">
                <a:latin typeface="Times New Roman" pitchFamily="18" charset="0"/>
              </a:rPr>
              <a:t>abd</a:t>
            </a:r>
            <a:r>
              <a:rPr lang="tr-TR" sz="2400" dirty="0" smtClean="0">
                <a:latin typeface="Times New Roman" pitchFamily="18" charset="0"/>
              </a:rPr>
              <a:t>.	 (T1)	        ayak bileği </a:t>
            </a:r>
            <a:r>
              <a:rPr lang="tr-TR" sz="2400" dirty="0" err="1" smtClean="0">
                <a:latin typeface="Times New Roman" pitchFamily="18" charset="0"/>
              </a:rPr>
              <a:t>plantar</a:t>
            </a:r>
            <a:r>
              <a:rPr lang="tr-TR" sz="2400" dirty="0" smtClean="0">
                <a:latin typeface="Times New Roman" pitchFamily="18" charset="0"/>
              </a:rPr>
              <a:t> </a:t>
            </a:r>
            <a:r>
              <a:rPr lang="tr-TR" sz="2400" dirty="0" err="1" smtClean="0">
                <a:latin typeface="Times New Roman" pitchFamily="18" charset="0"/>
              </a:rPr>
              <a:t>flek</a:t>
            </a:r>
            <a:r>
              <a:rPr lang="tr-TR" sz="2400" dirty="0" smtClean="0">
                <a:latin typeface="Times New Roman" pitchFamily="18" charset="0"/>
              </a:rPr>
              <a:t> (S1)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400" smtClean="0">
                <a:solidFill>
                  <a:srgbClr val="CC3300"/>
                </a:solidFill>
              </a:rPr>
              <a:t>ASIA Duyu muayene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sz="2000" dirty="0" smtClean="0"/>
              <a:t>Duyu değerlendirme için;  S1’den başlanarak iğne ile </a:t>
            </a:r>
            <a:r>
              <a:rPr lang="tr-TR" sz="2000" dirty="0" err="1" smtClean="0"/>
              <a:t>bilateral</a:t>
            </a:r>
            <a:r>
              <a:rPr lang="tr-TR" sz="2000" dirty="0" smtClean="0"/>
              <a:t> değerlendirilir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2000" dirty="0" smtClean="0"/>
              <a:t>0: yok 	1:bozuk		2:normal</a:t>
            </a:r>
          </a:p>
          <a:p>
            <a:pPr eaLnBrk="1" hangingPunct="1">
              <a:lnSpc>
                <a:spcPct val="90000"/>
              </a:lnSpc>
            </a:pPr>
            <a:r>
              <a:rPr lang="tr-TR" sz="2000" dirty="0" smtClean="0"/>
              <a:t>ağrı ve </a:t>
            </a:r>
            <a:r>
              <a:rPr lang="tr-TR" sz="2000" dirty="0" err="1" smtClean="0"/>
              <a:t>yüzeyel</a:t>
            </a:r>
            <a:r>
              <a:rPr lang="tr-TR" sz="2000" dirty="0" smtClean="0"/>
              <a:t> duyu için ayrı ayrı değerlendirilir</a:t>
            </a:r>
          </a:p>
        </p:txBody>
      </p:sp>
      <p:pic>
        <p:nvPicPr>
          <p:cNvPr id="20484" name="Picture 6" descr="gfdgfd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3716338"/>
            <a:ext cx="3186112" cy="23860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ASIA Skalası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win7\Desktop\2016-12-15_22540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8358246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>
                <a:solidFill>
                  <a:srgbClr val="CC3300"/>
                </a:solidFill>
              </a:rPr>
              <a:t>ASIA skalası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6686568" cy="4530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tr-TR" sz="2400" dirty="0" smtClean="0">
                <a:solidFill>
                  <a:srgbClr val="CC3300"/>
                </a:solidFill>
              </a:rPr>
              <a:t>A: </a:t>
            </a:r>
            <a:r>
              <a:rPr lang="tr-TR" sz="2400" dirty="0" err="1" smtClean="0">
                <a:solidFill>
                  <a:srgbClr val="CC3300"/>
                </a:solidFill>
              </a:rPr>
              <a:t>komplet</a:t>
            </a:r>
            <a:r>
              <a:rPr lang="tr-TR" sz="2400" dirty="0" smtClean="0">
                <a:solidFill>
                  <a:srgbClr val="CC3300"/>
                </a:solidFill>
              </a:rPr>
              <a:t>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sz="2400" dirty="0" smtClean="0"/>
              <a:t>       </a:t>
            </a:r>
            <a:r>
              <a:rPr lang="tr-TR" sz="2400" dirty="0" err="1" smtClean="0"/>
              <a:t>Sakral</a:t>
            </a:r>
            <a:r>
              <a:rPr lang="tr-TR" sz="2400" dirty="0" smtClean="0"/>
              <a:t> </a:t>
            </a:r>
            <a:r>
              <a:rPr lang="tr-TR" sz="2400" dirty="0" err="1" smtClean="0"/>
              <a:t>segmentlerde</a:t>
            </a:r>
            <a:r>
              <a:rPr lang="tr-TR" sz="2400" dirty="0" smtClean="0"/>
              <a:t> </a:t>
            </a:r>
            <a:r>
              <a:rPr lang="tr-TR" sz="2400" u="sng" dirty="0" smtClean="0"/>
              <a:t>duyu ya da motor yok</a:t>
            </a:r>
          </a:p>
          <a:p>
            <a:pPr eaLnBrk="1" hangingPunct="1">
              <a:lnSpc>
                <a:spcPct val="80000"/>
              </a:lnSpc>
            </a:pPr>
            <a:r>
              <a:rPr lang="tr-TR" sz="2400" dirty="0" smtClean="0">
                <a:solidFill>
                  <a:srgbClr val="CC3300"/>
                </a:solidFill>
              </a:rPr>
              <a:t>B: </a:t>
            </a:r>
            <a:r>
              <a:rPr lang="tr-TR" sz="2400" dirty="0" err="1" smtClean="0">
                <a:solidFill>
                  <a:srgbClr val="CC3300"/>
                </a:solidFill>
              </a:rPr>
              <a:t>inkomplet</a:t>
            </a:r>
            <a:r>
              <a:rPr lang="tr-TR" sz="2400" dirty="0" smtClean="0">
                <a:solidFill>
                  <a:srgbClr val="CC3300"/>
                </a:solidFill>
              </a:rPr>
              <a:t>: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tr-TR" sz="2400" dirty="0" smtClean="0"/>
              <a:t>      Nörolojik seviyenin altında </a:t>
            </a:r>
            <a:r>
              <a:rPr lang="tr-TR" sz="2400" u="sng" dirty="0" smtClean="0"/>
              <a:t>motor fonksiyon yok</a:t>
            </a:r>
            <a:r>
              <a:rPr lang="tr-TR" sz="2400" dirty="0" smtClean="0"/>
              <a:t>, ancak </a:t>
            </a:r>
            <a:r>
              <a:rPr lang="tr-TR" sz="2400" dirty="0" err="1" smtClean="0"/>
              <a:t>sakrallere</a:t>
            </a:r>
            <a:r>
              <a:rPr lang="tr-TR" sz="2400" dirty="0" smtClean="0"/>
              <a:t> uzanan </a:t>
            </a:r>
            <a:r>
              <a:rPr lang="tr-TR" sz="2400" u="sng" dirty="0" smtClean="0"/>
              <a:t>duyu var</a:t>
            </a:r>
          </a:p>
          <a:p>
            <a:pPr eaLnBrk="1" hangingPunct="1">
              <a:lnSpc>
                <a:spcPct val="80000"/>
              </a:lnSpc>
            </a:pPr>
            <a:r>
              <a:rPr lang="tr-TR" sz="2400" dirty="0" smtClean="0">
                <a:solidFill>
                  <a:srgbClr val="CC3300"/>
                </a:solidFill>
              </a:rPr>
              <a:t>C: </a:t>
            </a:r>
            <a:r>
              <a:rPr lang="tr-TR" sz="2400" dirty="0" err="1" smtClean="0">
                <a:solidFill>
                  <a:srgbClr val="CC3300"/>
                </a:solidFill>
              </a:rPr>
              <a:t>inkomplet</a:t>
            </a:r>
            <a:r>
              <a:rPr lang="tr-TR" sz="2400" dirty="0" smtClean="0">
                <a:solidFill>
                  <a:srgbClr val="CC3300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sz="2400" dirty="0" smtClean="0"/>
              <a:t>        Lezyon seviyesi altındaki kaslardan yarısından fazlası 3’ten az seviyede motor kuvvettedir, </a:t>
            </a:r>
            <a:r>
              <a:rPr lang="tr-TR" sz="2400" u="sng" dirty="0" smtClean="0"/>
              <a:t>duyu var</a:t>
            </a:r>
            <a:r>
              <a:rPr lang="tr-TR" sz="24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tr-TR" sz="2400" dirty="0" smtClean="0">
                <a:solidFill>
                  <a:srgbClr val="CC3300"/>
                </a:solidFill>
              </a:rPr>
              <a:t>D: </a:t>
            </a:r>
            <a:r>
              <a:rPr lang="tr-TR" sz="2400" dirty="0" err="1" smtClean="0">
                <a:solidFill>
                  <a:srgbClr val="CC3300"/>
                </a:solidFill>
              </a:rPr>
              <a:t>inkomplet</a:t>
            </a:r>
            <a:r>
              <a:rPr lang="tr-TR" sz="2400" dirty="0" smtClean="0">
                <a:solidFill>
                  <a:srgbClr val="CC3300"/>
                </a:solidFill>
              </a:rPr>
              <a:t>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sz="2400" dirty="0" smtClean="0"/>
              <a:t>        Lezyon seviyesi altındaki kasların yarısı ya da daha fazlası 3’ten fazla motor kuvvettedir, </a:t>
            </a:r>
            <a:r>
              <a:rPr lang="tr-TR" sz="2400" u="sng" dirty="0" smtClean="0"/>
              <a:t>duyu var</a:t>
            </a:r>
          </a:p>
          <a:p>
            <a:pPr eaLnBrk="1" hangingPunct="1">
              <a:lnSpc>
                <a:spcPct val="80000"/>
              </a:lnSpc>
            </a:pPr>
            <a:r>
              <a:rPr lang="tr-TR" sz="2400" dirty="0" smtClean="0">
                <a:solidFill>
                  <a:srgbClr val="CC3300"/>
                </a:solidFill>
              </a:rPr>
              <a:t>E: Normal</a:t>
            </a:r>
            <a:r>
              <a:rPr lang="tr-TR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SKY sonrası görülebilen klinik sendromlar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 smtClean="0"/>
              <a:t>Santral </a:t>
            </a:r>
            <a:r>
              <a:rPr lang="tr-TR" b="1" dirty="0" err="1" smtClean="0"/>
              <a:t>Kord</a:t>
            </a:r>
            <a:r>
              <a:rPr lang="tr-TR" b="1" dirty="0" smtClean="0"/>
              <a:t> Sendromu: </a:t>
            </a:r>
            <a:r>
              <a:rPr lang="tr-TR" dirty="0" smtClean="0"/>
              <a:t>En sık karşılaşılan sendromdur. Hemen hemen yalnızca </a:t>
            </a:r>
            <a:r>
              <a:rPr lang="tr-TR" dirty="0" err="1" smtClean="0"/>
              <a:t>servikal</a:t>
            </a:r>
            <a:r>
              <a:rPr lang="tr-TR" dirty="0" smtClean="0"/>
              <a:t> bölgede meydana gelen, </a:t>
            </a:r>
            <a:r>
              <a:rPr lang="tr-TR" dirty="0" err="1" smtClean="0"/>
              <a:t>sakral</a:t>
            </a:r>
            <a:r>
              <a:rPr lang="tr-TR" dirty="0" smtClean="0"/>
              <a:t> duyunun korunduğu, bacaklardan çok kollarda motor kusur ile karakterize bir lezyondur. En sık yaralanma sebebi </a:t>
            </a:r>
            <a:r>
              <a:rPr lang="tr-TR" dirty="0" err="1" smtClean="0"/>
              <a:t>dejeneratif</a:t>
            </a:r>
            <a:r>
              <a:rPr lang="tr-TR" dirty="0" smtClean="0"/>
              <a:t> omurganın </a:t>
            </a:r>
            <a:r>
              <a:rPr lang="tr-TR" dirty="0" err="1" smtClean="0"/>
              <a:t>hiperekstansiyonudur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Brown-</a:t>
            </a:r>
            <a:r>
              <a:rPr lang="tr-TR" b="1" dirty="0" err="1" smtClean="0"/>
              <a:t>Sequard</a:t>
            </a:r>
            <a:r>
              <a:rPr lang="tr-TR" b="1" dirty="0" smtClean="0"/>
              <a:t> Sendromu: </a:t>
            </a:r>
            <a:r>
              <a:rPr lang="tr-TR" dirty="0" smtClean="0"/>
              <a:t>Sıklıkla </a:t>
            </a:r>
            <a:r>
              <a:rPr lang="tr-TR" dirty="0" err="1" smtClean="0"/>
              <a:t>servikal</a:t>
            </a:r>
            <a:r>
              <a:rPr lang="tr-TR" dirty="0" smtClean="0"/>
              <a:t> </a:t>
            </a:r>
            <a:r>
              <a:rPr lang="tr-TR" dirty="0" err="1" smtClean="0"/>
              <a:t>hiperekstansiyon</a:t>
            </a:r>
            <a:r>
              <a:rPr lang="tr-TR" dirty="0" smtClean="0"/>
              <a:t> ve kesici alet yaralanmalarında gözlenir. </a:t>
            </a: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kord</a:t>
            </a:r>
            <a:r>
              <a:rPr lang="tr-TR" dirty="0" smtClean="0"/>
              <a:t> </a:t>
            </a:r>
            <a:r>
              <a:rPr lang="tr-TR" dirty="0" err="1" smtClean="0"/>
              <a:t>lateral</a:t>
            </a:r>
            <a:r>
              <a:rPr lang="tr-TR" dirty="0" smtClean="0"/>
              <a:t> yarısı yaralanmıştır. </a:t>
            </a:r>
            <a:r>
              <a:rPr lang="tr-TR" dirty="0" err="1" smtClean="0"/>
              <a:t>İpsilateral</a:t>
            </a:r>
            <a:r>
              <a:rPr lang="tr-TR" dirty="0" smtClean="0"/>
              <a:t> tarafta motor ve </a:t>
            </a:r>
            <a:r>
              <a:rPr lang="tr-TR" dirty="0" err="1" smtClean="0"/>
              <a:t>propriyoseptif</a:t>
            </a:r>
            <a:r>
              <a:rPr lang="tr-TR" dirty="0" smtClean="0"/>
              <a:t>, </a:t>
            </a:r>
            <a:r>
              <a:rPr lang="tr-TR" dirty="0" err="1" smtClean="0"/>
              <a:t>kontrlateral</a:t>
            </a:r>
            <a:r>
              <a:rPr lang="tr-TR" dirty="0" smtClean="0"/>
              <a:t> tarafta ağrı ve ısı duyusunda bozukluk oluşur.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SKY sonrası görülebilen klinik sendromlar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/>
          </a:bodyPr>
          <a:lstStyle/>
          <a:p>
            <a:r>
              <a:rPr lang="tr-TR" b="1" dirty="0" err="1" smtClean="0"/>
              <a:t>Anterior</a:t>
            </a:r>
            <a:r>
              <a:rPr lang="tr-TR" b="1" dirty="0" smtClean="0"/>
              <a:t> </a:t>
            </a:r>
            <a:r>
              <a:rPr lang="tr-TR" b="1" dirty="0" err="1" smtClean="0"/>
              <a:t>Kord</a:t>
            </a:r>
            <a:r>
              <a:rPr lang="tr-TR" b="1" dirty="0" smtClean="0"/>
              <a:t> Sendromu: </a:t>
            </a:r>
            <a:r>
              <a:rPr lang="tr-TR" dirty="0" smtClean="0"/>
              <a:t>En sık neden </a:t>
            </a:r>
            <a:r>
              <a:rPr lang="tr-TR" dirty="0" err="1" smtClean="0"/>
              <a:t>hipoperfüzyondur</a:t>
            </a:r>
            <a:r>
              <a:rPr lang="tr-TR" dirty="0" smtClean="0"/>
              <a:t>. </a:t>
            </a:r>
            <a:r>
              <a:rPr lang="tr-TR" dirty="0" err="1" smtClean="0"/>
              <a:t>Anterior</a:t>
            </a:r>
            <a:r>
              <a:rPr lang="tr-TR" dirty="0" smtClean="0"/>
              <a:t> </a:t>
            </a:r>
            <a:r>
              <a:rPr lang="tr-TR" dirty="0" err="1" smtClean="0"/>
              <a:t>spinal</a:t>
            </a:r>
            <a:r>
              <a:rPr lang="tr-TR" dirty="0" smtClean="0"/>
              <a:t> arter kompresyonu ve aort veya </a:t>
            </a:r>
            <a:r>
              <a:rPr lang="tr-TR" dirty="0" err="1" smtClean="0"/>
              <a:t>spinal</a:t>
            </a:r>
            <a:r>
              <a:rPr lang="tr-TR" dirty="0" smtClean="0"/>
              <a:t> cerrahi sonrası gelişebilir. Kordun </a:t>
            </a:r>
            <a:r>
              <a:rPr lang="tr-TR" dirty="0" err="1" smtClean="0"/>
              <a:t>anterior</a:t>
            </a:r>
            <a:r>
              <a:rPr lang="tr-TR" dirty="0" smtClean="0"/>
              <a:t> kısmında majör yaralanma varken, arka kolonlar nispeten korunmuştur. Böylece </a:t>
            </a:r>
            <a:r>
              <a:rPr lang="tr-TR" dirty="0" err="1" smtClean="0"/>
              <a:t>propriosepsiyon</a:t>
            </a:r>
            <a:r>
              <a:rPr lang="tr-TR" dirty="0" smtClean="0"/>
              <a:t> etkilenmez ancak değişik derecelerde motor ve duyusal bozukluklar oluşur.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Parapleji</a:t>
            </a:r>
            <a:r>
              <a:rPr lang="tr-TR" dirty="0" smtClean="0"/>
              <a:t>, ağrı ve ısı duyusu bozukluğu, mesane fonksiyon kaybı ve barsak fonksiyon kaybı görülebilir.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SKY sonrası görülebilen klinik sendromlar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600200"/>
            <a:ext cx="8929718" cy="4525963"/>
          </a:xfrm>
        </p:spPr>
        <p:txBody>
          <a:bodyPr/>
          <a:lstStyle/>
          <a:p>
            <a:r>
              <a:rPr lang="tr-TR" b="1" dirty="0" err="1" smtClean="0"/>
              <a:t>Konus</a:t>
            </a:r>
            <a:r>
              <a:rPr lang="tr-TR" b="1" dirty="0" smtClean="0"/>
              <a:t> </a:t>
            </a:r>
            <a:r>
              <a:rPr lang="tr-TR" b="1" dirty="0" err="1" smtClean="0"/>
              <a:t>Medullaris</a:t>
            </a:r>
            <a:r>
              <a:rPr lang="tr-TR" b="1" dirty="0" smtClean="0"/>
              <a:t> Sendromu: </a:t>
            </a:r>
            <a:r>
              <a:rPr lang="tr-TR" dirty="0" smtClean="0"/>
              <a:t>Klinik olarak </a:t>
            </a:r>
            <a:r>
              <a:rPr lang="tr-TR" dirty="0" err="1" smtClean="0"/>
              <a:t>kauda</a:t>
            </a:r>
            <a:r>
              <a:rPr lang="tr-TR" dirty="0" smtClean="0"/>
              <a:t> sendromuna benzer ancak lezyon daha </a:t>
            </a:r>
            <a:r>
              <a:rPr lang="tr-TR" dirty="0" err="1" smtClean="0"/>
              <a:t>rostraldedir</a:t>
            </a:r>
            <a:r>
              <a:rPr lang="tr-TR" dirty="0" smtClean="0"/>
              <a:t>. T12- L2 arası </a:t>
            </a:r>
            <a:r>
              <a:rPr lang="tr-TR" dirty="0" err="1" smtClean="0"/>
              <a:t>vertebral</a:t>
            </a:r>
            <a:r>
              <a:rPr lang="tr-TR" dirty="0" smtClean="0"/>
              <a:t> travmalar sonrasında oluşabilir. </a:t>
            </a:r>
            <a:r>
              <a:rPr lang="tr-TR" dirty="0" err="1" smtClean="0"/>
              <a:t>Konus</a:t>
            </a:r>
            <a:r>
              <a:rPr lang="tr-TR" dirty="0" smtClean="0"/>
              <a:t> yaralanmasına bağlı üst motor nöron ile sinir kökü yaralanmasına bağlı alt motor nöron semptomları birlikte olabilir.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SKY sonrası görülebilen klinik sendromlar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 err="1" smtClean="0"/>
              <a:t>Kauda</a:t>
            </a:r>
            <a:r>
              <a:rPr lang="tr-TR" b="1" dirty="0" smtClean="0"/>
              <a:t> </a:t>
            </a:r>
            <a:r>
              <a:rPr lang="tr-TR" b="1" dirty="0" err="1" smtClean="0"/>
              <a:t>Ekuina</a:t>
            </a:r>
            <a:r>
              <a:rPr lang="tr-TR" b="1" dirty="0" smtClean="0"/>
              <a:t> Sendromu: </a:t>
            </a:r>
            <a:r>
              <a:rPr lang="tr-TR" dirty="0" err="1" smtClean="0"/>
              <a:t>Lumbosakral</a:t>
            </a:r>
            <a:r>
              <a:rPr lang="tr-TR" dirty="0" smtClean="0"/>
              <a:t> sinir köklerinin </a:t>
            </a:r>
            <a:r>
              <a:rPr lang="tr-TR" dirty="0" err="1" smtClean="0"/>
              <a:t>nöral</a:t>
            </a:r>
            <a:r>
              <a:rPr lang="tr-TR" dirty="0" smtClean="0"/>
              <a:t> kanal içinde yaralanması sonucu görülür. Alt motor nöron etkilenmesi sonrası </a:t>
            </a:r>
            <a:r>
              <a:rPr lang="tr-TR" dirty="0" err="1" smtClean="0"/>
              <a:t>flask</a:t>
            </a:r>
            <a:r>
              <a:rPr lang="tr-TR" dirty="0" smtClean="0"/>
              <a:t> paralizi, </a:t>
            </a:r>
            <a:r>
              <a:rPr lang="tr-TR" dirty="0" err="1" smtClean="0"/>
              <a:t>arefleks</a:t>
            </a:r>
            <a:r>
              <a:rPr lang="tr-TR" dirty="0" smtClean="0"/>
              <a:t> mesane, barsak ve duyu etkilenme görülür. </a:t>
            </a:r>
            <a:r>
              <a:rPr lang="tr-TR" dirty="0" err="1" smtClean="0"/>
              <a:t>Sakral</a:t>
            </a:r>
            <a:r>
              <a:rPr lang="tr-TR" dirty="0" smtClean="0"/>
              <a:t> refleksler (</a:t>
            </a:r>
            <a:r>
              <a:rPr lang="tr-TR" dirty="0" err="1" smtClean="0"/>
              <a:t>bulbokavernöz</a:t>
            </a:r>
            <a:r>
              <a:rPr lang="tr-TR" dirty="0" smtClean="0"/>
              <a:t> refleks) ve anal refleks kaybı vardır. </a:t>
            </a:r>
            <a:r>
              <a:rPr lang="tr-TR" dirty="0" err="1" smtClean="0"/>
              <a:t>Medulla</a:t>
            </a:r>
            <a:r>
              <a:rPr lang="tr-TR" dirty="0" smtClean="0"/>
              <a:t> </a:t>
            </a:r>
            <a:r>
              <a:rPr lang="tr-TR" dirty="0" err="1" smtClean="0"/>
              <a:t>spinalis</a:t>
            </a:r>
            <a:r>
              <a:rPr lang="tr-TR" dirty="0" smtClean="0"/>
              <a:t> yaralanmalarına göre </a:t>
            </a:r>
            <a:r>
              <a:rPr lang="tr-TR" dirty="0" err="1" smtClean="0"/>
              <a:t>kauda</a:t>
            </a:r>
            <a:r>
              <a:rPr lang="tr-TR" dirty="0" smtClean="0"/>
              <a:t> </a:t>
            </a:r>
            <a:r>
              <a:rPr lang="tr-TR" dirty="0" err="1" smtClean="0"/>
              <a:t>ekina</a:t>
            </a:r>
            <a:r>
              <a:rPr lang="tr-TR" dirty="0" smtClean="0"/>
              <a:t> yaralanmalarında </a:t>
            </a:r>
            <a:r>
              <a:rPr lang="tr-TR" dirty="0" err="1" smtClean="0"/>
              <a:t>prognoz</a:t>
            </a:r>
            <a:r>
              <a:rPr lang="tr-TR" dirty="0" smtClean="0"/>
              <a:t> daha iyidir</a:t>
            </a:r>
          </a:p>
          <a:p>
            <a:r>
              <a:rPr lang="tr-TR" b="1" dirty="0" err="1" smtClean="0"/>
              <a:t>Posterior</a:t>
            </a:r>
            <a:r>
              <a:rPr lang="tr-TR" b="1" dirty="0" smtClean="0"/>
              <a:t> </a:t>
            </a:r>
            <a:r>
              <a:rPr lang="tr-TR" b="1" dirty="0" err="1" smtClean="0"/>
              <a:t>Kord</a:t>
            </a:r>
            <a:r>
              <a:rPr lang="tr-TR" b="1" dirty="0" smtClean="0"/>
              <a:t> Sendromu: </a:t>
            </a:r>
            <a:r>
              <a:rPr lang="tr-TR" dirty="0" smtClean="0"/>
              <a:t>Nadir tiptir. Hastanın </a:t>
            </a:r>
            <a:r>
              <a:rPr lang="tr-TR" dirty="0" err="1" smtClean="0"/>
              <a:t>spinotalamik</a:t>
            </a:r>
            <a:r>
              <a:rPr lang="tr-TR" dirty="0" smtClean="0"/>
              <a:t> fonksiyonları korunurken, kordun arka yarısında ki lezyona bağlı olarak hareket ve </a:t>
            </a:r>
            <a:r>
              <a:rPr lang="tr-TR" dirty="0" err="1" smtClean="0"/>
              <a:t>propriosepsiyon</a:t>
            </a:r>
            <a:r>
              <a:rPr lang="tr-TR" dirty="0" smtClean="0"/>
              <a:t> kaybı vardır</a:t>
            </a:r>
          </a:p>
          <a:p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</a:rPr>
              <a:t>Spinal</a:t>
            </a:r>
            <a:r>
              <a:rPr lang="tr-TR" sz="4000" b="1" dirty="0" smtClean="0">
                <a:solidFill>
                  <a:srgbClr val="C00000"/>
                </a:solidFill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</a:rPr>
              <a:t>kord</a:t>
            </a:r>
            <a:r>
              <a:rPr lang="tr-TR" sz="4000" b="1" dirty="0" smtClean="0">
                <a:solidFill>
                  <a:srgbClr val="C00000"/>
                </a:solidFill>
              </a:rPr>
              <a:t> yaralanmasında klinik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Motor kayıp</a:t>
            </a:r>
          </a:p>
          <a:p>
            <a:r>
              <a:rPr lang="tr-TR" dirty="0" smtClean="0"/>
              <a:t>Duyu kaybı</a:t>
            </a:r>
          </a:p>
          <a:p>
            <a:r>
              <a:rPr lang="tr-TR" dirty="0" err="1" smtClean="0"/>
              <a:t>Spinal</a:t>
            </a:r>
            <a:r>
              <a:rPr lang="tr-TR" dirty="0" smtClean="0"/>
              <a:t> şok</a:t>
            </a:r>
          </a:p>
          <a:p>
            <a:r>
              <a:rPr lang="tr-TR" dirty="0" smtClean="0"/>
              <a:t>Otonom sistem bozukluğu</a:t>
            </a:r>
          </a:p>
          <a:p>
            <a:r>
              <a:rPr lang="tr-TR" dirty="0" smtClean="0"/>
              <a:t>Kaslarda </a:t>
            </a:r>
            <a:r>
              <a:rPr lang="tr-TR" dirty="0" err="1" smtClean="0"/>
              <a:t>atrofi</a:t>
            </a:r>
            <a:endParaRPr lang="tr-TR" dirty="0" smtClean="0"/>
          </a:p>
          <a:p>
            <a:r>
              <a:rPr lang="tr-TR" dirty="0" err="1" smtClean="0"/>
              <a:t>Spastisite</a:t>
            </a:r>
            <a:endParaRPr lang="tr-TR" dirty="0" smtClean="0"/>
          </a:p>
          <a:p>
            <a:r>
              <a:rPr lang="tr-TR" dirty="0" err="1" smtClean="0"/>
              <a:t>İmmobilite</a:t>
            </a:r>
            <a:r>
              <a:rPr lang="tr-TR" dirty="0" smtClean="0"/>
              <a:t> </a:t>
            </a:r>
          </a:p>
          <a:p>
            <a:r>
              <a:rPr lang="tr-TR" dirty="0" smtClean="0"/>
              <a:t>Ağrı</a:t>
            </a:r>
          </a:p>
          <a:p>
            <a:r>
              <a:rPr lang="tr-TR" dirty="0" smtClean="0"/>
              <a:t>Psikolojik problemler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Spinal</a:t>
            </a:r>
            <a:r>
              <a:rPr lang="tr-TR" b="1" dirty="0" smtClean="0">
                <a:solidFill>
                  <a:schemeClr val="accent2"/>
                </a:solidFill>
              </a:rPr>
              <a:t> Şok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Spinal</a:t>
            </a:r>
            <a:r>
              <a:rPr lang="tr-TR" dirty="0" smtClean="0"/>
              <a:t> şok, lezyon seviyesinin altında kalan izole </a:t>
            </a:r>
            <a:r>
              <a:rPr lang="tr-TR" dirty="0" err="1" smtClean="0"/>
              <a:t>kord</a:t>
            </a:r>
            <a:r>
              <a:rPr lang="tr-TR" dirty="0" smtClean="0"/>
              <a:t> parçasının geçici bir şaşkınlık halidir. Yaralanma bölgesinin altında motor, duyu ve </a:t>
            </a:r>
            <a:r>
              <a:rPr lang="tr-TR" dirty="0" err="1" smtClean="0"/>
              <a:t>otonomik</a:t>
            </a:r>
            <a:r>
              <a:rPr lang="tr-TR" dirty="0" smtClean="0"/>
              <a:t> fonksiyonların kaybı ile karakterize bir tablo ortaya çıkar. Birkaç saatten bir yıla kadar sürebilir. Motor paralizi dışında, </a:t>
            </a:r>
            <a:r>
              <a:rPr lang="tr-TR" dirty="0" err="1" smtClean="0"/>
              <a:t>flask</a:t>
            </a:r>
            <a:r>
              <a:rPr lang="tr-TR" dirty="0" smtClean="0"/>
              <a:t> kaslar ve </a:t>
            </a:r>
            <a:r>
              <a:rPr lang="tr-TR" dirty="0" err="1" smtClean="0"/>
              <a:t>arefleksi</a:t>
            </a:r>
            <a:r>
              <a:rPr lang="tr-TR" dirty="0" smtClean="0"/>
              <a:t> hakimdir. Hipotansiyon, </a:t>
            </a:r>
            <a:r>
              <a:rPr lang="tr-TR" dirty="0" err="1" smtClean="0"/>
              <a:t>bradikardi</a:t>
            </a:r>
            <a:r>
              <a:rPr lang="tr-TR" dirty="0" smtClean="0"/>
              <a:t>, cilt ısısında artış ve </a:t>
            </a:r>
            <a:r>
              <a:rPr lang="tr-TR" dirty="0" err="1" smtClean="0"/>
              <a:t>hiperemi</a:t>
            </a:r>
            <a:r>
              <a:rPr lang="tr-TR" dirty="0" smtClean="0"/>
              <a:t> görülebilir.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SKY Sonrası Görülen Tıbbi Sorunlar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686800" cy="571504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Solunum sistemi sorunları; </a:t>
            </a:r>
            <a:r>
              <a:rPr lang="tr-TR" sz="2600" dirty="0" err="1" smtClean="0"/>
              <a:t>atalektezi</a:t>
            </a:r>
            <a:r>
              <a:rPr lang="tr-TR" sz="2600" dirty="0" smtClean="0"/>
              <a:t>, </a:t>
            </a:r>
            <a:r>
              <a:rPr lang="tr-TR" sz="2600" dirty="0" err="1" smtClean="0"/>
              <a:t>pnömoni</a:t>
            </a:r>
            <a:r>
              <a:rPr lang="tr-TR" sz="2600" dirty="0" smtClean="0"/>
              <a:t>,solunum yetmezliği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err="1" smtClean="0"/>
              <a:t>Tromboembolik</a:t>
            </a:r>
            <a:r>
              <a:rPr lang="tr-TR" sz="2600" dirty="0" smtClean="0"/>
              <a:t> olaylar; DVT, </a:t>
            </a:r>
            <a:r>
              <a:rPr lang="tr-TR" sz="2600" dirty="0" err="1" smtClean="0"/>
              <a:t>pulmoner</a:t>
            </a:r>
            <a:r>
              <a:rPr lang="tr-TR" sz="2600" dirty="0" smtClean="0"/>
              <a:t> </a:t>
            </a:r>
            <a:r>
              <a:rPr lang="tr-TR" sz="2600" dirty="0" err="1" smtClean="0"/>
              <a:t>emboli</a:t>
            </a:r>
            <a:endParaRPr lang="tr-TR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600" dirty="0" err="1" smtClean="0"/>
              <a:t>Üriner</a:t>
            </a:r>
            <a:r>
              <a:rPr lang="tr-TR" sz="2600" dirty="0" smtClean="0"/>
              <a:t> sistem sorunları; </a:t>
            </a:r>
            <a:r>
              <a:rPr lang="tr-TR" sz="2600" dirty="0" err="1" smtClean="0"/>
              <a:t>nörojen</a:t>
            </a:r>
            <a:r>
              <a:rPr lang="tr-TR" sz="2600" dirty="0" smtClean="0"/>
              <a:t> mesane, </a:t>
            </a:r>
            <a:r>
              <a:rPr lang="tr-TR" sz="2600" dirty="0" err="1" smtClean="0"/>
              <a:t>üriner</a:t>
            </a:r>
            <a:r>
              <a:rPr lang="tr-TR" sz="2600" dirty="0" smtClean="0"/>
              <a:t> </a:t>
            </a:r>
            <a:r>
              <a:rPr lang="tr-TR" sz="2600" dirty="0" err="1" smtClean="0"/>
              <a:t>enf</a:t>
            </a:r>
            <a:r>
              <a:rPr lang="tr-TR" sz="2600" dirty="0" smtClean="0"/>
              <a:t>, </a:t>
            </a:r>
            <a:r>
              <a:rPr lang="tr-TR" sz="2600" dirty="0" err="1" smtClean="0"/>
              <a:t>ürolitiazis</a:t>
            </a:r>
            <a:r>
              <a:rPr lang="tr-TR" sz="2600" dirty="0" smtClean="0"/>
              <a:t>, </a:t>
            </a:r>
            <a:r>
              <a:rPr lang="tr-TR" sz="2600" dirty="0" err="1" smtClean="0"/>
              <a:t>renal</a:t>
            </a:r>
            <a:r>
              <a:rPr lang="tr-TR" sz="2600" dirty="0" smtClean="0"/>
              <a:t> yet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GİS; </a:t>
            </a:r>
            <a:r>
              <a:rPr lang="tr-TR" sz="2600" dirty="0" err="1" smtClean="0"/>
              <a:t>nörojen</a:t>
            </a:r>
            <a:r>
              <a:rPr lang="tr-TR" sz="2600" dirty="0" smtClean="0"/>
              <a:t> barsak, üst GİS kanaması, </a:t>
            </a:r>
            <a:r>
              <a:rPr lang="tr-TR" sz="2600" dirty="0" err="1" smtClean="0"/>
              <a:t>disfaji</a:t>
            </a:r>
            <a:r>
              <a:rPr lang="tr-TR" sz="2600" dirty="0" smtClean="0"/>
              <a:t>, beslenme boz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err="1" smtClean="0"/>
              <a:t>Otonomik</a:t>
            </a:r>
            <a:r>
              <a:rPr lang="tr-TR" sz="2600" dirty="0" smtClean="0"/>
              <a:t> </a:t>
            </a:r>
            <a:r>
              <a:rPr lang="tr-TR" sz="2600" dirty="0" err="1" smtClean="0"/>
              <a:t>disfonksiyon</a:t>
            </a:r>
            <a:r>
              <a:rPr lang="tr-TR" sz="2600" dirty="0" smtClean="0"/>
              <a:t>; </a:t>
            </a:r>
            <a:r>
              <a:rPr lang="tr-TR" sz="2600" dirty="0" err="1" smtClean="0"/>
              <a:t>ortostatik</a:t>
            </a:r>
            <a:r>
              <a:rPr lang="tr-TR" sz="2600" dirty="0" smtClean="0"/>
              <a:t> hipotansiyon, </a:t>
            </a:r>
            <a:r>
              <a:rPr lang="tr-TR" sz="2600" dirty="0" err="1" smtClean="0"/>
              <a:t>otonomik</a:t>
            </a:r>
            <a:r>
              <a:rPr lang="tr-TR" sz="2600" dirty="0" smtClean="0"/>
              <a:t> </a:t>
            </a:r>
            <a:r>
              <a:rPr lang="tr-TR" sz="2600" dirty="0" err="1" smtClean="0"/>
              <a:t>disrefleksi</a:t>
            </a:r>
            <a:r>
              <a:rPr lang="tr-TR" sz="2600" dirty="0" smtClean="0"/>
              <a:t>, </a:t>
            </a:r>
            <a:r>
              <a:rPr lang="tr-TR" sz="2600" dirty="0" err="1" smtClean="0"/>
              <a:t>termoregülasyon</a:t>
            </a:r>
            <a:r>
              <a:rPr lang="tr-TR" sz="2600" dirty="0" smtClean="0"/>
              <a:t> boz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Kas-iskelet sistemi; </a:t>
            </a:r>
            <a:r>
              <a:rPr lang="tr-TR" sz="2600" dirty="0" err="1" smtClean="0"/>
              <a:t>spatisite</a:t>
            </a:r>
            <a:r>
              <a:rPr lang="tr-TR" sz="2600" dirty="0" smtClean="0"/>
              <a:t>, </a:t>
            </a:r>
            <a:r>
              <a:rPr lang="tr-TR" sz="2600" dirty="0" err="1" smtClean="0"/>
              <a:t>kontraktür</a:t>
            </a:r>
            <a:r>
              <a:rPr lang="tr-TR" sz="2600" dirty="0" smtClean="0"/>
              <a:t>, </a:t>
            </a:r>
            <a:r>
              <a:rPr lang="tr-TR" sz="2600" dirty="0" err="1" smtClean="0"/>
              <a:t>heterotopik</a:t>
            </a:r>
            <a:r>
              <a:rPr lang="tr-TR" sz="2600" dirty="0" smtClean="0"/>
              <a:t> </a:t>
            </a:r>
            <a:r>
              <a:rPr lang="tr-TR" sz="2600" dirty="0" err="1" smtClean="0"/>
              <a:t>ossifikasyon</a:t>
            </a:r>
            <a:r>
              <a:rPr lang="tr-TR" sz="2600" dirty="0" smtClean="0"/>
              <a:t>, omurga </a:t>
            </a:r>
            <a:r>
              <a:rPr lang="tr-TR" sz="2600" dirty="0" err="1" smtClean="0"/>
              <a:t>deformitesi</a:t>
            </a:r>
            <a:r>
              <a:rPr lang="tr-TR" sz="2600" dirty="0" smtClean="0"/>
              <a:t>, osteoporoz, kırık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Bası yarası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Ağrı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err="1" smtClean="0"/>
              <a:t>İmmobilizasyon</a:t>
            </a:r>
            <a:r>
              <a:rPr lang="tr-TR" sz="2600" dirty="0" smtClean="0"/>
              <a:t> </a:t>
            </a:r>
            <a:r>
              <a:rPr lang="tr-TR" sz="2600" dirty="0" err="1" smtClean="0"/>
              <a:t>hiperkalsemisi</a:t>
            </a:r>
            <a:endParaRPr lang="tr-TR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600" dirty="0" err="1" smtClean="0"/>
              <a:t>Siringomiyeli</a:t>
            </a:r>
            <a:endParaRPr lang="tr-TR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Anemi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Cinsel sorunlar ve </a:t>
            </a:r>
            <a:r>
              <a:rPr lang="tr-TR" sz="2600" dirty="0" err="1" smtClean="0"/>
              <a:t>infertilite</a:t>
            </a:r>
            <a:endParaRPr lang="tr-TR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Psikolojik sorunlar</a:t>
            </a:r>
          </a:p>
          <a:p>
            <a:pPr marL="514350" indent="-514350">
              <a:buFont typeface="+mj-lt"/>
              <a:buAutoNum type="arabicPeriod"/>
            </a:pPr>
            <a:endParaRPr lang="tr-TR" sz="2000" dirty="0" smtClean="0"/>
          </a:p>
          <a:p>
            <a:pPr marL="514350" indent="-514350">
              <a:buFont typeface="+mj-lt"/>
              <a:buAutoNum type="arabicPeriod"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1026" name="Picture 2" descr="C:\Users\win7\Desktop\resimleer\2020-08-22_0847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00496" cy="3181335"/>
          </a:xfrm>
          <a:prstGeom prst="rect">
            <a:avLst/>
          </a:prstGeom>
          <a:noFill/>
        </p:spPr>
      </p:pic>
      <p:pic>
        <p:nvPicPr>
          <p:cNvPr id="1027" name="Picture 3" descr="C:\Users\win7\Desktop\resimleer\bası yaras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0"/>
            <a:ext cx="5143504" cy="3286124"/>
          </a:xfrm>
          <a:prstGeom prst="rect">
            <a:avLst/>
          </a:prstGeom>
          <a:noFill/>
        </p:spPr>
      </p:pic>
      <p:pic>
        <p:nvPicPr>
          <p:cNvPr id="1028" name="Picture 4" descr="C:\Users\win7\Desktop\resimleer\kontraktü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3248"/>
            <a:ext cx="4071934" cy="3714752"/>
          </a:xfrm>
          <a:prstGeom prst="rect">
            <a:avLst/>
          </a:prstGeom>
          <a:noFill/>
        </p:spPr>
      </p:pic>
      <p:pic>
        <p:nvPicPr>
          <p:cNvPr id="1029" name="Picture 5" descr="C:\Users\win7\Desktop\resimleer\yar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143248"/>
            <a:ext cx="5143504" cy="3714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Bası Yaraları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600200"/>
            <a:ext cx="8786874" cy="4525963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Bası yarası, belirli bir alandaki basınç nedeniyle kan dolaşımı azalması ile oluşan deri ve deri altı dokuların yerel nekrozudur.</a:t>
            </a:r>
          </a:p>
          <a:p>
            <a:r>
              <a:rPr lang="tr-TR" dirty="0" smtClean="0"/>
              <a:t>Bası yarasını oluşturan ekstrensek faktörler; basınç, makaslama, sürtünme, nem, deri hijyeni, </a:t>
            </a:r>
            <a:r>
              <a:rPr lang="tr-TR" dirty="0" err="1" smtClean="0"/>
              <a:t>immobiliasyon</a:t>
            </a:r>
            <a:endParaRPr lang="tr-TR" dirty="0" smtClean="0"/>
          </a:p>
          <a:p>
            <a:r>
              <a:rPr lang="tr-TR" dirty="0" smtClean="0"/>
              <a:t>Bası yarasını oluşturan </a:t>
            </a:r>
            <a:r>
              <a:rPr lang="tr-TR" dirty="0" err="1" smtClean="0"/>
              <a:t>intrensek</a:t>
            </a:r>
            <a:r>
              <a:rPr lang="tr-TR" dirty="0" smtClean="0"/>
              <a:t> faktörler; beslenme bozukluğu, ileri yaş, anemi, duyu bozukluğu, </a:t>
            </a:r>
            <a:r>
              <a:rPr lang="tr-TR" dirty="0" err="1" smtClean="0"/>
              <a:t>vazomotor</a:t>
            </a:r>
            <a:r>
              <a:rPr lang="tr-TR" dirty="0" smtClean="0"/>
              <a:t> bozukluk, </a:t>
            </a:r>
            <a:r>
              <a:rPr lang="tr-TR" dirty="0" err="1" smtClean="0"/>
              <a:t>spastisite</a:t>
            </a:r>
            <a:r>
              <a:rPr lang="tr-TR" dirty="0" smtClean="0"/>
              <a:t>, </a:t>
            </a:r>
            <a:r>
              <a:rPr lang="tr-TR" dirty="0" err="1" smtClean="0"/>
              <a:t>kontraktür</a:t>
            </a:r>
            <a:r>
              <a:rPr lang="tr-TR" dirty="0" smtClean="0"/>
              <a:t>, enfeksiyon, vitamin (A, C,E) ve çinko eksikliği, </a:t>
            </a:r>
            <a:r>
              <a:rPr lang="tr-TR" dirty="0" err="1" smtClean="0"/>
              <a:t>inkontinans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Bası Yarasının Önlenmesi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Günlük cilt muayene/bakımı ile cildin kuru ve temiz tutulması</a:t>
            </a:r>
          </a:p>
          <a:p>
            <a:r>
              <a:rPr lang="tr-TR" dirty="0" smtClean="0"/>
              <a:t>Uygun pozisyon verilmesi, 2 saatte bir pozisyon değiştirilmesi, yatak 30 dereceden fazla kaldırılmaması</a:t>
            </a:r>
          </a:p>
          <a:p>
            <a:r>
              <a:rPr lang="tr-TR" dirty="0" smtClean="0"/>
              <a:t>Çarşafın kırışık olmaması</a:t>
            </a:r>
          </a:p>
          <a:p>
            <a:r>
              <a:rPr lang="tr-TR" dirty="0" smtClean="0"/>
              <a:t>Havalı yatak</a:t>
            </a:r>
          </a:p>
          <a:p>
            <a:r>
              <a:rPr lang="tr-TR" dirty="0" smtClean="0"/>
              <a:t>Uygun beslenme; protein ve vitaminden zengin diyet</a:t>
            </a:r>
          </a:p>
          <a:p>
            <a:r>
              <a:rPr lang="tr-TR" dirty="0" err="1" smtClean="0"/>
              <a:t>Spastisite</a:t>
            </a:r>
            <a:r>
              <a:rPr lang="tr-TR" dirty="0" smtClean="0"/>
              <a:t> tedavisi ve </a:t>
            </a:r>
            <a:r>
              <a:rPr lang="tr-TR" dirty="0" err="1" smtClean="0"/>
              <a:t>kontraktürün</a:t>
            </a:r>
            <a:r>
              <a:rPr lang="tr-TR" dirty="0" smtClean="0"/>
              <a:t> önlenmesi/ tedavisi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Sağ yan yatış pozisyonu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1028" name="Picture 4" descr="C:\Users\win7\Desktop\resimleer\sağ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49"/>
            <a:ext cx="8143932" cy="36345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Sol yan yatış pozisyonu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win7\Desktop\resimleer\so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8143932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Yarı oturur pozisyon 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win7\Desktop\resimleer\yarı oturu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8215370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accent2"/>
                </a:solidFill>
              </a:rPr>
              <a:t>Erken Dönemde Rehabilitasyon Amaçları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Eklem </a:t>
            </a:r>
            <a:r>
              <a:rPr lang="tr-TR" dirty="0" err="1" smtClean="0"/>
              <a:t>kontraktür</a:t>
            </a:r>
            <a:r>
              <a:rPr lang="tr-TR" dirty="0" smtClean="0"/>
              <a:t> ve </a:t>
            </a:r>
            <a:r>
              <a:rPr lang="tr-TR" dirty="0" err="1" smtClean="0"/>
              <a:t>deformitelerinden</a:t>
            </a:r>
            <a:r>
              <a:rPr lang="tr-TR" dirty="0" smtClean="0"/>
              <a:t> korunma</a:t>
            </a:r>
          </a:p>
          <a:p>
            <a:r>
              <a:rPr lang="tr-TR" dirty="0" smtClean="0"/>
              <a:t>Kas ve solunum fonksiyonlarının geliştirilmesi</a:t>
            </a:r>
          </a:p>
          <a:p>
            <a:r>
              <a:rPr lang="tr-TR" dirty="0" smtClean="0"/>
              <a:t>Hastalara ayakta duruş pozisyonları sağlanarak toleranslarının artırılması</a:t>
            </a:r>
          </a:p>
          <a:p>
            <a:r>
              <a:rPr lang="tr-TR" dirty="0" err="1" smtClean="0"/>
              <a:t>Sekonder</a:t>
            </a:r>
            <a:r>
              <a:rPr lang="tr-TR" dirty="0" smtClean="0"/>
              <a:t> komplikasyonların önlenmesi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Erken Dönem Rehabilitasyonda Temel Basamaklar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dirty="0" smtClean="0"/>
              <a:t>Nörolojik muayene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Komplikasyonları önlemek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Mesane/barsak /seksüel eğitimi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Gerekli medikal tedaviyi yapmak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Fonksiyonel hedeflerin belirlenmesi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Erken adaptasyon, günlük yaşam aktiviteleri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Psikolojik/sosyal destek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Ambulasyon</a:t>
            </a:r>
            <a:r>
              <a:rPr lang="tr-TR" dirty="0" smtClean="0"/>
              <a:t> ve </a:t>
            </a:r>
            <a:r>
              <a:rPr lang="tr-TR" dirty="0" err="1" smtClean="0"/>
              <a:t>ortezleme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Rekreasyonel</a:t>
            </a:r>
            <a:r>
              <a:rPr lang="tr-TR" dirty="0" smtClean="0"/>
              <a:t> ve mesleki rehabilitasyon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Taburculuğa hazırlık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accent2"/>
                </a:solidFill>
              </a:rPr>
              <a:t>Geç Dönem Rehabilitasyonun Amaçları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Pasif eklem hareket açıklığını korumak ve artırmak</a:t>
            </a:r>
          </a:p>
          <a:p>
            <a:r>
              <a:rPr lang="tr-TR" dirty="0" err="1" smtClean="0"/>
              <a:t>Vital</a:t>
            </a:r>
            <a:r>
              <a:rPr lang="tr-TR" dirty="0" smtClean="0"/>
              <a:t> kapasiteyi artırmak</a:t>
            </a:r>
          </a:p>
          <a:p>
            <a:r>
              <a:rPr lang="tr-TR" dirty="0" smtClean="0"/>
              <a:t>Kendi başına ve yardımla transferlerin eğitimi</a:t>
            </a:r>
          </a:p>
          <a:p>
            <a:r>
              <a:rPr lang="tr-TR" dirty="0" smtClean="0"/>
              <a:t>Bağımsız veya yardımla egzersiz eğitimi</a:t>
            </a:r>
          </a:p>
          <a:p>
            <a:r>
              <a:rPr lang="tr-TR" dirty="0" smtClean="0"/>
              <a:t>Ev, okul ve işe geri dönüşü hızlandırma</a:t>
            </a:r>
          </a:p>
          <a:p>
            <a:r>
              <a:rPr lang="tr-TR" dirty="0" smtClean="0"/>
              <a:t>Hasta ve aile eğitimi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Fizik Tedavi Uygulamaları</a:t>
            </a:r>
            <a:br>
              <a:rPr lang="tr-TR" b="1" dirty="0" smtClean="0">
                <a:solidFill>
                  <a:srgbClr val="C00000"/>
                </a:solidFill>
              </a:rPr>
            </a:b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Yüzeyel</a:t>
            </a:r>
            <a:r>
              <a:rPr lang="tr-TR" dirty="0" smtClean="0"/>
              <a:t> ve derin sıcak uygulama</a:t>
            </a:r>
          </a:p>
          <a:p>
            <a:r>
              <a:rPr lang="tr-TR" dirty="0" err="1" smtClean="0"/>
              <a:t>Elektroterapi</a:t>
            </a:r>
            <a:endParaRPr lang="tr-TR" dirty="0" smtClean="0"/>
          </a:p>
          <a:p>
            <a:r>
              <a:rPr lang="tr-TR" dirty="0" smtClean="0"/>
              <a:t>Elektrik </a:t>
            </a:r>
            <a:r>
              <a:rPr lang="tr-TR" dirty="0" err="1" smtClean="0"/>
              <a:t>stimülasyonu</a:t>
            </a:r>
            <a:endParaRPr lang="tr-TR" dirty="0" smtClean="0"/>
          </a:p>
          <a:p>
            <a:r>
              <a:rPr lang="tr-TR" dirty="0" smtClean="0"/>
              <a:t>Girdap banyoları</a:t>
            </a:r>
          </a:p>
          <a:p>
            <a:r>
              <a:rPr lang="tr-TR" dirty="0" smtClean="0"/>
              <a:t>Su içi egzersizler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Diğer tedavi yöntemleri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Robotik rehabilitasyon</a:t>
            </a:r>
          </a:p>
          <a:p>
            <a:r>
              <a:rPr lang="tr-TR" dirty="0" err="1" smtClean="0"/>
              <a:t>Telerehabilitasyon</a:t>
            </a:r>
            <a:endParaRPr lang="tr-TR" dirty="0" smtClean="0"/>
          </a:p>
          <a:p>
            <a:r>
              <a:rPr lang="tr-TR" dirty="0" smtClean="0"/>
              <a:t>Kök hücre tedavisi</a:t>
            </a:r>
          </a:p>
          <a:p>
            <a:r>
              <a:rPr lang="tr-TR" dirty="0" smtClean="0"/>
              <a:t>Sanal rehabilitasyon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SKY Egzersiz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EHA egzersizleri</a:t>
            </a:r>
          </a:p>
          <a:p>
            <a:r>
              <a:rPr lang="tr-TR" dirty="0" smtClean="0"/>
              <a:t>Kas güçlendirme egzersizleri</a:t>
            </a:r>
          </a:p>
          <a:p>
            <a:r>
              <a:rPr lang="tr-TR" dirty="0" err="1" smtClean="0"/>
              <a:t>Endurans</a:t>
            </a:r>
            <a:r>
              <a:rPr lang="tr-TR" dirty="0" smtClean="0"/>
              <a:t> egzersizleri</a:t>
            </a:r>
          </a:p>
          <a:p>
            <a:r>
              <a:rPr lang="tr-TR" dirty="0" smtClean="0"/>
              <a:t>Transfer egzersizleri</a:t>
            </a:r>
          </a:p>
          <a:p>
            <a:r>
              <a:rPr lang="tr-TR" dirty="0" smtClean="0"/>
              <a:t>Yürüme egzersizleri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SKY Egzersiz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800" b="1" dirty="0" smtClean="0">
                <a:solidFill>
                  <a:schemeClr val="accent2"/>
                </a:solidFill>
              </a:rPr>
              <a:t>Eklem Hareket Açıklığının Korunması: </a:t>
            </a:r>
          </a:p>
          <a:p>
            <a:r>
              <a:rPr lang="tr-TR" dirty="0" err="1" smtClean="0"/>
              <a:t>Flask</a:t>
            </a:r>
            <a:r>
              <a:rPr lang="tr-TR" dirty="0" smtClean="0"/>
              <a:t> dönemde en az bir kez, </a:t>
            </a:r>
            <a:r>
              <a:rPr lang="tr-TR" dirty="0" err="1" smtClean="0"/>
              <a:t>spastisite</a:t>
            </a:r>
            <a:r>
              <a:rPr lang="tr-TR" dirty="0" smtClean="0"/>
              <a:t> gelişmeye başladıktan sonra en az 2-3 </a:t>
            </a:r>
            <a:r>
              <a:rPr lang="tr-TR" smtClean="0"/>
              <a:t>kez EHA </a:t>
            </a:r>
            <a:r>
              <a:rPr lang="tr-TR" dirty="0" smtClean="0"/>
              <a:t>egzersizleri yapılmalıdır.</a:t>
            </a:r>
          </a:p>
          <a:p>
            <a:r>
              <a:rPr lang="tr-TR" dirty="0" smtClean="0"/>
              <a:t>El parmaklarında </a:t>
            </a:r>
            <a:r>
              <a:rPr lang="tr-TR" dirty="0" err="1" smtClean="0"/>
              <a:t>splint</a:t>
            </a:r>
            <a:r>
              <a:rPr lang="tr-TR" dirty="0" smtClean="0"/>
              <a:t> ile </a:t>
            </a:r>
            <a:r>
              <a:rPr lang="tr-TR" dirty="0" err="1" smtClean="0"/>
              <a:t>pozisyonlama</a:t>
            </a:r>
            <a:r>
              <a:rPr lang="tr-TR" dirty="0" smtClean="0"/>
              <a:t> gerekebilir</a:t>
            </a:r>
          </a:p>
          <a:p>
            <a:r>
              <a:rPr lang="tr-TR" dirty="0" smtClean="0"/>
              <a:t>Ayak bileğinde </a:t>
            </a:r>
            <a:r>
              <a:rPr lang="tr-TR" dirty="0" err="1" smtClean="0"/>
              <a:t>fleksiyon</a:t>
            </a:r>
            <a:r>
              <a:rPr lang="tr-TR" dirty="0" smtClean="0"/>
              <a:t> </a:t>
            </a:r>
            <a:r>
              <a:rPr lang="tr-TR" dirty="0" err="1" smtClean="0"/>
              <a:t>kontraktürünü</a:t>
            </a:r>
            <a:r>
              <a:rPr lang="tr-TR" dirty="0" smtClean="0"/>
              <a:t> önlemek için ayak bileğine 90 derecelik açı ile </a:t>
            </a:r>
            <a:r>
              <a:rPr lang="tr-TR" dirty="0" err="1" smtClean="0"/>
              <a:t>pozisyonlama</a:t>
            </a:r>
            <a:r>
              <a:rPr lang="tr-TR" dirty="0" smtClean="0"/>
              <a:t> ve gerekirse </a:t>
            </a:r>
            <a:r>
              <a:rPr lang="tr-TR" dirty="0" err="1" smtClean="0"/>
              <a:t>ortez</a:t>
            </a:r>
            <a:r>
              <a:rPr lang="tr-TR" dirty="0" smtClean="0"/>
              <a:t> kullanılır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SKY Egzersiz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b="1" dirty="0" smtClean="0">
                <a:solidFill>
                  <a:schemeClr val="accent2"/>
                </a:solidFill>
              </a:rPr>
              <a:t>Güçlendirme:</a:t>
            </a:r>
          </a:p>
          <a:p>
            <a:r>
              <a:rPr lang="tr-TR" dirty="0" smtClean="0"/>
              <a:t>Özellikle değişik seviyede yaralanmış olan </a:t>
            </a:r>
            <a:r>
              <a:rPr lang="tr-TR" dirty="0" err="1" smtClean="0"/>
              <a:t>tetraplejik</a:t>
            </a:r>
            <a:r>
              <a:rPr lang="tr-TR" dirty="0" smtClean="0"/>
              <a:t> hastalar ve </a:t>
            </a:r>
            <a:r>
              <a:rPr lang="tr-TR" dirty="0" err="1" smtClean="0"/>
              <a:t>inkomplet</a:t>
            </a:r>
            <a:r>
              <a:rPr lang="tr-TR" dirty="0" smtClean="0"/>
              <a:t> yaralanma olan hastalarda önemlidir.</a:t>
            </a:r>
          </a:p>
          <a:p>
            <a:r>
              <a:rPr lang="tr-TR" dirty="0" smtClean="0"/>
              <a:t>En sık </a:t>
            </a:r>
            <a:r>
              <a:rPr lang="tr-TR" dirty="0" err="1" smtClean="0"/>
              <a:t>proprioseptif</a:t>
            </a:r>
            <a:r>
              <a:rPr lang="tr-TR" dirty="0" smtClean="0"/>
              <a:t> </a:t>
            </a:r>
            <a:r>
              <a:rPr lang="tr-TR" dirty="0" err="1"/>
              <a:t>nöromusküler</a:t>
            </a:r>
            <a:r>
              <a:rPr lang="tr-TR" dirty="0"/>
              <a:t> </a:t>
            </a:r>
            <a:r>
              <a:rPr lang="tr-TR" dirty="0" err="1"/>
              <a:t>fasilitasyon</a:t>
            </a:r>
            <a:r>
              <a:rPr lang="tr-TR" dirty="0"/>
              <a:t> </a:t>
            </a:r>
            <a:r>
              <a:rPr lang="tr-TR" dirty="0" smtClean="0"/>
              <a:t>(PNF) </a:t>
            </a:r>
            <a:r>
              <a:rPr lang="tr-TR" dirty="0" err="1" smtClean="0"/>
              <a:t>egz</a:t>
            </a:r>
            <a:r>
              <a:rPr lang="tr-TR" dirty="0" smtClean="0"/>
              <a:t>, </a:t>
            </a:r>
            <a:r>
              <a:rPr lang="tr-TR" dirty="0" err="1" smtClean="0"/>
              <a:t>progresif</a:t>
            </a:r>
            <a:r>
              <a:rPr lang="tr-TR" dirty="0" smtClean="0"/>
              <a:t> </a:t>
            </a:r>
            <a:r>
              <a:rPr lang="tr-TR" dirty="0" err="1" smtClean="0"/>
              <a:t>rezistif</a:t>
            </a:r>
            <a:r>
              <a:rPr lang="tr-TR" dirty="0" smtClean="0"/>
              <a:t> egzersiz programı ve su içi </a:t>
            </a:r>
            <a:r>
              <a:rPr lang="tr-TR" dirty="0" err="1" smtClean="0"/>
              <a:t>egz</a:t>
            </a:r>
            <a:r>
              <a:rPr lang="tr-TR" dirty="0" smtClean="0"/>
              <a:t> teknikleri kullanılır</a:t>
            </a:r>
          </a:p>
          <a:p>
            <a:pPr>
              <a:buNone/>
            </a:pPr>
            <a:r>
              <a:rPr lang="tr-TR" b="1" dirty="0" smtClean="0">
                <a:solidFill>
                  <a:schemeClr val="accent2"/>
                </a:solidFill>
              </a:rPr>
              <a:t>Ayakta Durma:</a:t>
            </a:r>
          </a:p>
          <a:p>
            <a:r>
              <a:rPr lang="tr-TR" dirty="0" smtClean="0"/>
              <a:t>Başlangıçta açısı ayarlanabilen </a:t>
            </a:r>
            <a:r>
              <a:rPr lang="tr-TR" dirty="0" err="1" smtClean="0"/>
              <a:t>tilt</a:t>
            </a:r>
            <a:r>
              <a:rPr lang="tr-TR" dirty="0" smtClean="0"/>
              <a:t> </a:t>
            </a:r>
            <a:r>
              <a:rPr lang="tr-TR" dirty="0" err="1" smtClean="0"/>
              <a:t>table</a:t>
            </a:r>
            <a:r>
              <a:rPr lang="tr-TR" dirty="0" smtClean="0"/>
              <a:t> ile giderek artan açılarda hasta dik pozisyona getirilir</a:t>
            </a:r>
          </a:p>
          <a:p>
            <a:r>
              <a:rPr lang="tr-TR" dirty="0" smtClean="0"/>
              <a:t>Ayakta durma masası kullanılır. Eğer bu masa yoksa </a:t>
            </a:r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shell</a:t>
            </a:r>
            <a:r>
              <a:rPr lang="tr-TR" dirty="0" smtClean="0"/>
              <a:t> kullanılarak hasta </a:t>
            </a:r>
            <a:r>
              <a:rPr lang="tr-TR" dirty="0" err="1" smtClean="0"/>
              <a:t>parelel</a:t>
            </a:r>
            <a:r>
              <a:rPr lang="tr-TR" dirty="0" smtClean="0"/>
              <a:t> bar içinde egzersiz amaçlı ayakta tutulabilir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SKY Egzersiz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 err="1" smtClean="0">
                <a:solidFill>
                  <a:schemeClr val="accent2"/>
                </a:solidFill>
              </a:rPr>
              <a:t>Ambulasyon</a:t>
            </a:r>
            <a:r>
              <a:rPr lang="tr-TR" b="1" dirty="0" smtClean="0">
                <a:solidFill>
                  <a:schemeClr val="accent2"/>
                </a:solidFill>
              </a:rPr>
              <a:t>:</a:t>
            </a:r>
          </a:p>
          <a:p>
            <a:r>
              <a:rPr lang="tr-TR" sz="2600" dirty="0" err="1" smtClean="0"/>
              <a:t>Ambulasyon</a:t>
            </a:r>
            <a:r>
              <a:rPr lang="tr-TR" sz="2600" dirty="0" smtClean="0"/>
              <a:t> ev içi, toplum içi ve egzersiz amaçlı olabilir. Toplum içi </a:t>
            </a:r>
            <a:r>
              <a:rPr lang="tr-TR" sz="2600" dirty="0" err="1" smtClean="0"/>
              <a:t>ambule</a:t>
            </a:r>
            <a:r>
              <a:rPr lang="tr-TR" sz="2600" dirty="0" smtClean="0"/>
              <a:t> olan hastalar transferlerinde bağımsız, oturur pozisyondan ayağa kalkabilen, cihazsız veya bazı yardımcı cihazlar ile ev içi ve dışında en az 50m kadar bağımsız yürüyebilen kişilerdir.</a:t>
            </a:r>
          </a:p>
          <a:p>
            <a:r>
              <a:rPr lang="tr-TR" sz="2600" dirty="0" smtClean="0"/>
              <a:t>Genellikle T10 ve üzeri seviyeli yaralanmalı kişiler yalnızca egzersiz amaçlı iken</a:t>
            </a:r>
            <a:r>
              <a:rPr lang="tr-TR" sz="2600" smtClean="0"/>
              <a:t>, T11-L2 </a:t>
            </a:r>
            <a:r>
              <a:rPr lang="tr-TR" sz="2600" dirty="0" smtClean="0"/>
              <a:t>yaralanmalı hastalar ev içi </a:t>
            </a:r>
            <a:r>
              <a:rPr lang="tr-TR" sz="2600" dirty="0" err="1" smtClean="0"/>
              <a:t>ambulasyon</a:t>
            </a:r>
            <a:r>
              <a:rPr lang="tr-TR" sz="2600" dirty="0" smtClean="0"/>
              <a:t>, daha </a:t>
            </a:r>
            <a:r>
              <a:rPr lang="tr-TR" sz="2600" dirty="0" err="1" smtClean="0"/>
              <a:t>distal</a:t>
            </a:r>
            <a:r>
              <a:rPr lang="tr-TR" sz="2600" dirty="0" smtClean="0"/>
              <a:t> yaralanmalı hastalar toplum içi </a:t>
            </a:r>
            <a:r>
              <a:rPr lang="tr-TR" sz="2600" dirty="0" err="1" smtClean="0"/>
              <a:t>ambule</a:t>
            </a:r>
            <a:r>
              <a:rPr lang="tr-TR" sz="2600" dirty="0" smtClean="0"/>
              <a:t> olabilirler</a:t>
            </a:r>
          </a:p>
          <a:p>
            <a:r>
              <a:rPr lang="tr-TR" sz="2800" dirty="0" err="1" smtClean="0"/>
              <a:t>Bilateral</a:t>
            </a:r>
            <a:r>
              <a:rPr lang="tr-TR" sz="2800" dirty="0" smtClean="0"/>
              <a:t> kalça </a:t>
            </a:r>
            <a:r>
              <a:rPr lang="tr-TR" sz="2800" dirty="0" err="1" smtClean="0"/>
              <a:t>fleksörlerinin</a:t>
            </a:r>
            <a:r>
              <a:rPr lang="tr-TR" sz="2800" dirty="0" smtClean="0"/>
              <a:t> ve diz </a:t>
            </a:r>
            <a:r>
              <a:rPr lang="tr-TR" sz="2800" dirty="0" err="1" smtClean="0"/>
              <a:t>ekstansörlerinden</a:t>
            </a:r>
            <a:r>
              <a:rPr lang="tr-TR" sz="2800" dirty="0" smtClean="0"/>
              <a:t> en az birisinin 3/5 kas gücünde olduğu hastalar hastalar bir uzun bir de kısa bacak </a:t>
            </a:r>
            <a:r>
              <a:rPr lang="tr-TR" sz="2800" dirty="0" err="1" smtClean="0"/>
              <a:t>ortezi</a:t>
            </a:r>
            <a:r>
              <a:rPr lang="tr-TR" sz="2800" dirty="0" smtClean="0"/>
              <a:t> ile toplum içi </a:t>
            </a:r>
            <a:r>
              <a:rPr lang="tr-TR" sz="2800" dirty="0" err="1" smtClean="0"/>
              <a:t>ambule</a:t>
            </a:r>
            <a:r>
              <a:rPr lang="tr-TR" sz="2800" dirty="0" smtClean="0"/>
              <a:t> </a:t>
            </a:r>
            <a:r>
              <a:rPr lang="tr-TR" sz="2800" dirty="0" err="1" smtClean="0"/>
              <a:t>olabillir</a:t>
            </a:r>
            <a:endParaRPr lang="tr-TR" sz="2800" dirty="0" smtClean="0"/>
          </a:p>
          <a:p>
            <a:endParaRPr lang="tr-TR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Mesane rehabilitasyonu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Tedavide 3 önemli hedef vardır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Üst </a:t>
            </a:r>
            <a:r>
              <a:rPr lang="tr-TR" dirty="0" err="1" smtClean="0"/>
              <a:t>üriner</a:t>
            </a:r>
            <a:r>
              <a:rPr lang="tr-TR" dirty="0" smtClean="0"/>
              <a:t> sistemi korumak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Alt </a:t>
            </a:r>
            <a:r>
              <a:rPr lang="tr-TR" dirty="0" err="1" smtClean="0"/>
              <a:t>üriner</a:t>
            </a:r>
            <a:r>
              <a:rPr lang="tr-TR" dirty="0" smtClean="0"/>
              <a:t> sistemin komplikasyonlarını azaltmak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Hastanın yaşam şekline uygun olarak yaşam kalitesini artıran en iyi tedavi yöntemini sunmak</a:t>
            </a:r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Mesane rehabilitasyonu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dirty="0" smtClean="0"/>
              <a:t>Daimi </a:t>
            </a:r>
            <a:r>
              <a:rPr lang="tr-TR" dirty="0" err="1" smtClean="0"/>
              <a:t>kateterizasyon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Aralıklı </a:t>
            </a:r>
            <a:r>
              <a:rPr lang="tr-TR" dirty="0" err="1" smtClean="0"/>
              <a:t>kateterizasyon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Ekternal</a:t>
            </a:r>
            <a:r>
              <a:rPr lang="tr-TR" dirty="0" smtClean="0"/>
              <a:t> idrar toplama sistemleri; kondom </a:t>
            </a:r>
            <a:r>
              <a:rPr lang="tr-TR" dirty="0" err="1" smtClean="0"/>
              <a:t>kateter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Yardımlı mesane boşaltma yöntemleri; </a:t>
            </a:r>
            <a:r>
              <a:rPr lang="tr-TR" dirty="0" err="1" smtClean="0"/>
              <a:t>crede</a:t>
            </a:r>
            <a:r>
              <a:rPr lang="tr-TR" dirty="0" smtClean="0"/>
              <a:t> manevrası, </a:t>
            </a:r>
            <a:r>
              <a:rPr lang="tr-TR" dirty="0" err="1" smtClean="0"/>
              <a:t>valsalva</a:t>
            </a:r>
            <a:r>
              <a:rPr lang="tr-TR" dirty="0" smtClean="0"/>
              <a:t> manevrası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Elektrik </a:t>
            </a:r>
            <a:r>
              <a:rPr lang="tr-TR" dirty="0" err="1" smtClean="0"/>
              <a:t>stimülasyonu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Pelvik</a:t>
            </a:r>
            <a:r>
              <a:rPr lang="tr-TR" dirty="0" smtClean="0"/>
              <a:t> taban kasları egzersizleri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Barsak rehabilitasyonu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Hasta ve hasta yakınlarının barsak bakımı konusunda eğitilmesi</a:t>
            </a:r>
          </a:p>
          <a:p>
            <a:r>
              <a:rPr lang="tr-TR" dirty="0" err="1" smtClean="0"/>
              <a:t>Konstipasyonun</a:t>
            </a:r>
            <a:r>
              <a:rPr lang="tr-TR" dirty="0" smtClean="0"/>
              <a:t> önlenmesi</a:t>
            </a:r>
          </a:p>
          <a:p>
            <a:r>
              <a:rPr lang="tr-TR" dirty="0" smtClean="0"/>
              <a:t>Uygun beslenme</a:t>
            </a:r>
          </a:p>
          <a:p>
            <a:r>
              <a:rPr lang="tr-TR" dirty="0" err="1" smtClean="0"/>
              <a:t>Abdominal</a:t>
            </a:r>
            <a:r>
              <a:rPr lang="tr-TR" dirty="0" smtClean="0"/>
              <a:t> masaj</a:t>
            </a:r>
          </a:p>
          <a:p>
            <a:r>
              <a:rPr lang="tr-TR" dirty="0" err="1" smtClean="0"/>
              <a:t>Valsalva</a:t>
            </a:r>
            <a:r>
              <a:rPr lang="tr-TR" dirty="0" smtClean="0"/>
              <a:t> manevrası</a:t>
            </a:r>
          </a:p>
          <a:p>
            <a:r>
              <a:rPr lang="tr-TR" dirty="0" err="1" smtClean="0"/>
              <a:t>Manuel</a:t>
            </a:r>
            <a:r>
              <a:rPr lang="tr-TR" dirty="0" smtClean="0"/>
              <a:t> boşaltma</a:t>
            </a:r>
          </a:p>
          <a:p>
            <a:r>
              <a:rPr lang="tr-TR" dirty="0" smtClean="0"/>
              <a:t>Lavman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Tekerlekli sandalye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b="1" dirty="0" smtClean="0">
              <a:solidFill>
                <a:schemeClr val="accent2"/>
              </a:solidFill>
            </a:endParaRPr>
          </a:p>
          <a:p>
            <a:r>
              <a:rPr lang="tr-TR" dirty="0" err="1" smtClean="0"/>
              <a:t>TS’nin</a:t>
            </a:r>
            <a:r>
              <a:rPr lang="tr-TR" dirty="0" smtClean="0"/>
              <a:t> </a:t>
            </a:r>
            <a:r>
              <a:rPr lang="tr-TR" dirty="0" err="1" smtClean="0"/>
              <a:t>pelvis</a:t>
            </a:r>
            <a:r>
              <a:rPr lang="tr-TR" dirty="0" smtClean="0"/>
              <a:t> genişliği, oturak uzunluğu, arkalık yüksekliği, kol desteği yüksekliği ve oturak yüksekliği gibi ölçüler her hasta için ayrı ayrı hesaplanmalı ve hastaya özel TS reçete edilmelidir.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 descr="C:\Users\win7\Desktop\resimleer\sa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8786842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Yardımcı cihazlar</a:t>
            </a:r>
            <a:endParaRPr lang="tr-TR" sz="4000" b="1" dirty="0">
              <a:solidFill>
                <a:srgbClr val="C00000"/>
              </a:solidFill>
            </a:endParaRPr>
          </a:p>
        </p:txBody>
      </p:sp>
      <p:pic>
        <p:nvPicPr>
          <p:cNvPr id="4099" name="Picture 3" descr="C:\Users\win7\Desktop\resimleer\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4438650" cy="2500330"/>
          </a:xfrm>
          <a:prstGeom prst="rect">
            <a:avLst/>
          </a:prstGeom>
          <a:noFill/>
        </p:spPr>
      </p:pic>
      <p:pic>
        <p:nvPicPr>
          <p:cNvPr id="4100" name="Picture 4" descr="C:\Users\win7\Desktop\resimleer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38"/>
            <a:ext cx="4357686" cy="3357562"/>
          </a:xfrm>
          <a:prstGeom prst="rect">
            <a:avLst/>
          </a:prstGeom>
          <a:noFill/>
        </p:spPr>
      </p:pic>
      <p:pic>
        <p:nvPicPr>
          <p:cNvPr id="4101" name="Picture 5" descr="C:\Users\win7\Desktop\resimleer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500438"/>
            <a:ext cx="4929190" cy="3357562"/>
          </a:xfrm>
          <a:prstGeom prst="rect">
            <a:avLst/>
          </a:prstGeom>
          <a:noFill/>
        </p:spPr>
      </p:pic>
      <p:pic>
        <p:nvPicPr>
          <p:cNvPr id="4102" name="Picture 6" descr="C:\Users\win7\Desktop\resimleer\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928671"/>
            <a:ext cx="4714875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22295"/>
          </a:xfrm>
        </p:spPr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CC3300"/>
                </a:solidFill>
              </a:rPr>
              <a:t>Ambulasyonu</a:t>
            </a:r>
            <a:r>
              <a:rPr lang="tr-TR" sz="3600" b="1" dirty="0" smtClean="0">
                <a:solidFill>
                  <a:srgbClr val="CC3300"/>
                </a:solidFill>
              </a:rPr>
              <a:t> etkileyen faktörler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928670"/>
            <a:ext cx="7472386" cy="5643602"/>
          </a:xfrm>
        </p:spPr>
        <p:txBody>
          <a:bodyPr>
            <a:noAutofit/>
          </a:bodyPr>
          <a:lstStyle/>
          <a:p>
            <a:r>
              <a:rPr lang="tr-TR" sz="2400" dirty="0" smtClean="0"/>
              <a:t>Lezyonun seviyesi</a:t>
            </a:r>
          </a:p>
          <a:p>
            <a:r>
              <a:rPr lang="tr-TR" sz="2400" dirty="0" smtClean="0"/>
              <a:t> </a:t>
            </a:r>
            <a:r>
              <a:rPr lang="tr-TR" sz="2400" dirty="0" err="1" smtClean="0"/>
              <a:t>Komplet</a:t>
            </a:r>
            <a:r>
              <a:rPr lang="tr-TR" sz="2400" dirty="0" smtClean="0"/>
              <a:t> / </a:t>
            </a:r>
            <a:r>
              <a:rPr lang="tr-TR" sz="2400" dirty="0" err="1" smtClean="0"/>
              <a:t>inkomplet</a:t>
            </a:r>
            <a:r>
              <a:rPr lang="tr-TR" sz="2400" dirty="0" smtClean="0"/>
              <a:t> lezyon olması</a:t>
            </a:r>
          </a:p>
          <a:p>
            <a:r>
              <a:rPr lang="tr-TR" sz="2400" dirty="0" smtClean="0"/>
              <a:t> İğne batırma duyusunun varlığı</a:t>
            </a:r>
          </a:p>
          <a:p>
            <a:r>
              <a:rPr lang="tr-TR" sz="2400" dirty="0" smtClean="0"/>
              <a:t> </a:t>
            </a:r>
            <a:r>
              <a:rPr lang="tr-TR" sz="2400" dirty="0" err="1" smtClean="0"/>
              <a:t>Spinal</a:t>
            </a:r>
            <a:r>
              <a:rPr lang="tr-TR" sz="2400" dirty="0" smtClean="0"/>
              <a:t> kordun özel sendromları</a:t>
            </a:r>
          </a:p>
          <a:p>
            <a:r>
              <a:rPr lang="tr-TR" sz="2400" dirty="0" smtClean="0"/>
              <a:t> Yaş</a:t>
            </a:r>
          </a:p>
          <a:p>
            <a:r>
              <a:rPr lang="tr-TR" sz="2400" dirty="0" smtClean="0"/>
              <a:t> </a:t>
            </a:r>
            <a:r>
              <a:rPr lang="tr-TR" sz="2400" dirty="0" err="1" smtClean="0"/>
              <a:t>Spastisite</a:t>
            </a:r>
            <a:r>
              <a:rPr lang="tr-TR" sz="2400" dirty="0" smtClean="0"/>
              <a:t> ve </a:t>
            </a:r>
            <a:r>
              <a:rPr lang="tr-TR" sz="2400" dirty="0" err="1" smtClean="0"/>
              <a:t>kontraktür</a:t>
            </a:r>
            <a:endParaRPr lang="tr-TR" sz="2400" dirty="0" smtClean="0"/>
          </a:p>
          <a:p>
            <a:r>
              <a:rPr lang="tr-TR" sz="2400" dirty="0" smtClean="0"/>
              <a:t> Üst </a:t>
            </a:r>
            <a:r>
              <a:rPr lang="tr-TR" sz="2400" dirty="0" err="1" smtClean="0"/>
              <a:t>ekstremite</a:t>
            </a:r>
            <a:r>
              <a:rPr lang="tr-TR" sz="2400" dirty="0" smtClean="0"/>
              <a:t> kas gücü</a:t>
            </a:r>
          </a:p>
          <a:p>
            <a:r>
              <a:rPr lang="tr-TR" sz="2400" dirty="0" smtClean="0"/>
              <a:t>Eşlik eden yaralanma ve kırıklar</a:t>
            </a:r>
          </a:p>
          <a:p>
            <a:r>
              <a:rPr lang="tr-TR" sz="2400" dirty="0" smtClean="0"/>
              <a:t> </a:t>
            </a:r>
            <a:r>
              <a:rPr lang="tr-TR" sz="2400" dirty="0" err="1" smtClean="0"/>
              <a:t>Ortez</a:t>
            </a:r>
            <a:r>
              <a:rPr lang="tr-TR" sz="2400" dirty="0" smtClean="0"/>
              <a:t> kalitesi</a:t>
            </a:r>
          </a:p>
          <a:p>
            <a:r>
              <a:rPr lang="tr-TR" sz="2400" dirty="0" smtClean="0"/>
              <a:t> Psişik durum</a:t>
            </a:r>
          </a:p>
          <a:p>
            <a:r>
              <a:rPr lang="tr-TR" sz="2400" dirty="0" smtClean="0"/>
              <a:t> </a:t>
            </a:r>
            <a:r>
              <a:rPr lang="tr-TR" sz="2400" dirty="0" err="1" smtClean="0"/>
              <a:t>Endürans</a:t>
            </a:r>
            <a:endParaRPr lang="tr-TR" sz="2400" dirty="0" smtClean="0"/>
          </a:p>
          <a:p>
            <a:r>
              <a:rPr lang="tr-TR" sz="2400" dirty="0" smtClean="0"/>
              <a:t> Ağrı</a:t>
            </a:r>
          </a:p>
          <a:p>
            <a:r>
              <a:rPr lang="tr-TR" sz="2400" dirty="0" smtClean="0"/>
              <a:t> Vücut ağırlığı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buClr>
                <a:srgbClr val="000099"/>
              </a:buClr>
              <a:buFont typeface="Wingdings" pitchFamily="2" charset="2"/>
              <a:buChar char="«"/>
            </a:pPr>
            <a:r>
              <a:rPr lang="tr-TR" b="1" dirty="0" smtClean="0">
                <a:solidFill>
                  <a:schemeClr val="accent2"/>
                </a:solidFill>
                <a:cs typeface="Times New Roman" charset="0"/>
              </a:rPr>
              <a:t>C2-3 SEVİYESİ: </a:t>
            </a:r>
            <a:r>
              <a:rPr lang="tr-TR" dirty="0" smtClean="0">
                <a:cs typeface="Times New Roman" charset="0"/>
              </a:rPr>
              <a:t>Solunum cihazlarına ihtiyaç vardır. Hastanın kendine bakım aktivitelerinde tam bağımlılık söz konusudur. </a:t>
            </a:r>
          </a:p>
          <a:p>
            <a:pPr algn="just">
              <a:lnSpc>
                <a:spcPct val="120000"/>
              </a:lnSpc>
              <a:buClr>
                <a:srgbClr val="000099"/>
              </a:buClr>
              <a:buFont typeface="Wingdings" pitchFamily="2" charset="2"/>
              <a:buChar char="«"/>
            </a:pPr>
            <a:r>
              <a:rPr lang="tr-TR" b="1" dirty="0" smtClean="0">
                <a:solidFill>
                  <a:schemeClr val="accent2"/>
                </a:solidFill>
                <a:cs typeface="Times New Roman" charset="0"/>
              </a:rPr>
              <a:t>C4 SEVİYESİ: </a:t>
            </a:r>
            <a:r>
              <a:rPr lang="tr-TR" dirty="0" smtClean="0">
                <a:cs typeface="Times New Roman" charset="0"/>
              </a:rPr>
              <a:t>Solunum sorunu yoktur, ancak öksürmek için yardım gerekebilir. Çene veya </a:t>
            </a:r>
            <a:r>
              <a:rPr lang="tr-TR" dirty="0" err="1" smtClean="0">
                <a:cs typeface="Times New Roman" charset="0"/>
              </a:rPr>
              <a:t>pnömotik</a:t>
            </a:r>
            <a:r>
              <a:rPr lang="tr-TR" dirty="0" smtClean="0">
                <a:cs typeface="Times New Roman" charset="0"/>
              </a:rPr>
              <a:t> kontrollü motorlu tekerlekli sandalye kullanılabilir. Hasta kendine bakım aktivitelerinde tam bağımlıdır. 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  <a:latin typeface="+mn-lt"/>
                <a:cs typeface="Times New Roman" charset="0"/>
              </a:rPr>
              <a:t>KRİTİK SEVİYELERE GÖRE REHABİLİTASYONUN HEDEFLERİ</a:t>
            </a:r>
            <a:r>
              <a:rPr lang="tr-TR" b="1" dirty="0" smtClean="0">
                <a:solidFill>
                  <a:schemeClr val="accent2"/>
                </a:solidFill>
                <a:latin typeface="+mn-lt"/>
              </a:rPr>
              <a:t> </a:t>
            </a:r>
            <a:endParaRPr lang="tr-TR" b="1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>
                <a:srgbClr val="000099"/>
              </a:buClr>
              <a:buFont typeface="Wingdings" pitchFamily="2" charset="2"/>
              <a:buChar char="«"/>
            </a:pPr>
            <a:r>
              <a:rPr lang="tr-TR" sz="2800" b="1" dirty="0" smtClean="0">
                <a:solidFill>
                  <a:schemeClr val="accent2"/>
                </a:solidFill>
                <a:cs typeface="Times New Roman" charset="0"/>
              </a:rPr>
              <a:t>C5 SEVİYESİ: </a:t>
            </a:r>
            <a:r>
              <a:rPr lang="tr-TR" sz="2800" dirty="0" smtClean="0">
                <a:cs typeface="Times New Roman" charset="0"/>
              </a:rPr>
              <a:t>Motorlu tekerlekli sandalye kullanımında ev içinde ve dışında bağımsızdır. </a:t>
            </a:r>
          </a:p>
          <a:p>
            <a:pPr algn="just">
              <a:buClr>
                <a:srgbClr val="000099"/>
              </a:buClr>
              <a:buFont typeface="Wingdings" pitchFamily="2" charset="2"/>
              <a:buChar char="«"/>
            </a:pPr>
            <a:r>
              <a:rPr lang="tr-TR" sz="2800" b="1" dirty="0" smtClean="0">
                <a:solidFill>
                  <a:schemeClr val="accent2"/>
                </a:solidFill>
                <a:cs typeface="Times New Roman" charset="0"/>
              </a:rPr>
              <a:t>C6 SEVİYESİ: </a:t>
            </a:r>
            <a:r>
              <a:rPr lang="tr-TR" sz="2800" dirty="0" smtClean="0">
                <a:cs typeface="Times New Roman" charset="0"/>
              </a:rPr>
              <a:t>El tutamaçları özel düzenlenmiş tekerlekli sandalye ve özel düzenlenmiş el kumandalı araba kullanabilir. </a:t>
            </a:r>
          </a:p>
          <a:p>
            <a:pPr algn="just">
              <a:buClr>
                <a:srgbClr val="000099"/>
              </a:buClr>
              <a:buFont typeface="Wingdings" pitchFamily="2" charset="2"/>
              <a:buChar char="«"/>
            </a:pPr>
            <a:r>
              <a:rPr lang="tr-TR" sz="2800" b="1" dirty="0" smtClean="0">
                <a:solidFill>
                  <a:schemeClr val="accent2"/>
                </a:solidFill>
                <a:cs typeface="Times New Roman" charset="0"/>
              </a:rPr>
              <a:t>C7 SEVİYESİ: </a:t>
            </a:r>
            <a:r>
              <a:rPr lang="tr-TR" sz="2800" dirty="0" err="1" smtClean="0">
                <a:cs typeface="Times New Roman" charset="0"/>
              </a:rPr>
              <a:t>Push</a:t>
            </a:r>
            <a:r>
              <a:rPr lang="tr-TR" sz="2800" dirty="0" smtClean="0">
                <a:cs typeface="Times New Roman" charset="0"/>
              </a:rPr>
              <a:t>-</a:t>
            </a:r>
            <a:r>
              <a:rPr lang="tr-TR" sz="2800" dirty="0" err="1" smtClean="0">
                <a:cs typeface="Times New Roman" charset="0"/>
              </a:rPr>
              <a:t>up</a:t>
            </a:r>
            <a:r>
              <a:rPr lang="tr-TR" sz="2800" dirty="0" smtClean="0">
                <a:cs typeface="Times New Roman" charset="0"/>
              </a:rPr>
              <a:t> yapabiliyorsa yataktan sandalyeye transferinde bağımsızdır. </a:t>
            </a:r>
          </a:p>
          <a:p>
            <a:pPr algn="just">
              <a:buClr>
                <a:srgbClr val="000099"/>
              </a:buClr>
              <a:buFont typeface="Wingdings" pitchFamily="2" charset="2"/>
              <a:buChar char="«"/>
            </a:pPr>
            <a:r>
              <a:rPr lang="tr-TR" sz="2800" b="1" dirty="0" smtClean="0">
                <a:solidFill>
                  <a:schemeClr val="accent2"/>
                </a:solidFill>
                <a:cs typeface="Times New Roman" charset="0"/>
              </a:rPr>
              <a:t>C8-T1 SEVİYESİ: </a:t>
            </a:r>
            <a:r>
              <a:rPr lang="tr-TR" sz="2800" dirty="0" smtClean="0">
                <a:cs typeface="Times New Roman" charset="0"/>
              </a:rPr>
              <a:t>Hasta kendine bakım aktivitelerinde bağımsızdır. 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30000"/>
              </a:lnSpc>
              <a:buClr>
                <a:srgbClr val="000099"/>
              </a:buClr>
              <a:buFont typeface="Wingdings" pitchFamily="2" charset="2"/>
              <a:buChar char="«"/>
            </a:pPr>
            <a:r>
              <a:rPr lang="tr-TR" sz="2800" b="1" dirty="0" smtClean="0">
                <a:solidFill>
                  <a:schemeClr val="accent2"/>
                </a:solidFill>
                <a:cs typeface="Times New Roman" charset="0"/>
              </a:rPr>
              <a:t>T2-T1O SEVİYESİ: </a:t>
            </a:r>
            <a:r>
              <a:rPr lang="tr-TR" sz="2800" dirty="0" smtClean="0">
                <a:cs typeface="Times New Roman" charset="0"/>
              </a:rPr>
              <a:t>Hasta fonksiyonel </a:t>
            </a:r>
            <a:r>
              <a:rPr lang="tr-TR" sz="2800" dirty="0" err="1" smtClean="0">
                <a:cs typeface="Times New Roman" charset="0"/>
              </a:rPr>
              <a:t>ambulasyon</a:t>
            </a:r>
            <a:r>
              <a:rPr lang="tr-TR" sz="2800" dirty="0" smtClean="0">
                <a:cs typeface="Times New Roman" charset="0"/>
              </a:rPr>
              <a:t> yapamaz. Egzersiz amaçlı </a:t>
            </a:r>
            <a:r>
              <a:rPr lang="tr-TR" sz="2800" dirty="0" err="1" smtClean="0">
                <a:cs typeface="Times New Roman" charset="0"/>
              </a:rPr>
              <a:t>ambulasyon</a:t>
            </a:r>
            <a:r>
              <a:rPr lang="tr-TR" sz="2800" dirty="0" smtClean="0">
                <a:cs typeface="Times New Roman" charset="0"/>
              </a:rPr>
              <a:t> yapabilir. Ayakta durabilmek için </a:t>
            </a:r>
            <a:r>
              <a:rPr lang="tr-TR" sz="2800" dirty="0" err="1" smtClean="0">
                <a:cs typeface="Times New Roman" charset="0"/>
              </a:rPr>
              <a:t>ortez</a:t>
            </a:r>
            <a:r>
              <a:rPr lang="tr-TR" sz="2800" dirty="0" smtClean="0">
                <a:cs typeface="Times New Roman" charset="0"/>
              </a:rPr>
              <a:t> kullanır. </a:t>
            </a:r>
          </a:p>
          <a:p>
            <a:pPr algn="just">
              <a:lnSpc>
                <a:spcPct val="130000"/>
              </a:lnSpc>
              <a:buClr>
                <a:srgbClr val="000099"/>
              </a:buClr>
              <a:buFont typeface="Wingdings" pitchFamily="2" charset="2"/>
              <a:buChar char="«"/>
            </a:pPr>
            <a:r>
              <a:rPr lang="tr-TR" sz="2800" b="1" dirty="0" smtClean="0">
                <a:solidFill>
                  <a:schemeClr val="accent2"/>
                </a:solidFill>
                <a:cs typeface="Times New Roman" charset="0"/>
              </a:rPr>
              <a:t>T11-L2 SEVİYESİ: </a:t>
            </a:r>
            <a:r>
              <a:rPr lang="tr-TR" sz="2800" dirty="0" smtClean="0">
                <a:cs typeface="Times New Roman" charset="0"/>
              </a:rPr>
              <a:t>Uzun bacak yürüme cihazı ve koltuk değneği ile ev içi </a:t>
            </a:r>
            <a:r>
              <a:rPr lang="tr-TR" sz="2800" dirty="0" err="1" smtClean="0">
                <a:cs typeface="Times New Roman" charset="0"/>
              </a:rPr>
              <a:t>ambulasyon</a:t>
            </a:r>
            <a:r>
              <a:rPr lang="tr-TR" sz="2800" dirty="0" smtClean="0">
                <a:cs typeface="Times New Roman" charset="0"/>
              </a:rPr>
              <a:t> söz konusudur. </a:t>
            </a:r>
          </a:p>
          <a:p>
            <a:pPr algn="just">
              <a:lnSpc>
                <a:spcPct val="130000"/>
              </a:lnSpc>
              <a:buClr>
                <a:srgbClr val="000099"/>
              </a:buClr>
              <a:buFont typeface="Wingdings" pitchFamily="2" charset="2"/>
              <a:buChar char="«"/>
            </a:pPr>
            <a:r>
              <a:rPr lang="tr-TR" sz="2800" b="1" dirty="0" smtClean="0">
                <a:solidFill>
                  <a:schemeClr val="accent2"/>
                </a:solidFill>
                <a:cs typeface="Times New Roman" charset="0"/>
              </a:rPr>
              <a:t>L3-S3 SEVİYESİ: </a:t>
            </a:r>
            <a:r>
              <a:rPr lang="tr-TR" sz="2800" dirty="0" smtClean="0">
                <a:cs typeface="Times New Roman" charset="0"/>
              </a:rPr>
              <a:t>Ev dışında kısa bacak yürüme </a:t>
            </a:r>
            <a:r>
              <a:rPr lang="tr-TR" sz="2800" dirty="0" err="1" smtClean="0">
                <a:cs typeface="Times New Roman" charset="0"/>
              </a:rPr>
              <a:t>ortezleri</a:t>
            </a:r>
            <a:r>
              <a:rPr lang="tr-TR" sz="2800" dirty="0" smtClean="0">
                <a:cs typeface="Times New Roman" charset="0"/>
              </a:rPr>
              <a:t> ve baston ile fonksiyonel </a:t>
            </a:r>
            <a:r>
              <a:rPr lang="tr-TR" sz="2800" dirty="0" err="1" smtClean="0">
                <a:cs typeface="Times New Roman" charset="0"/>
              </a:rPr>
              <a:t>ambulasyon</a:t>
            </a:r>
            <a:r>
              <a:rPr lang="tr-TR" sz="2800" dirty="0" smtClean="0">
                <a:cs typeface="Times New Roman" charset="0"/>
              </a:rPr>
              <a:t> yapabilir. Tekerlekli sandalye gereksinimi yoktur. 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7412037" cy="1143000"/>
          </a:xfrm>
        </p:spPr>
        <p:txBody>
          <a:bodyPr/>
          <a:lstStyle/>
          <a:p>
            <a:pPr eaLnBrk="1" hangingPunct="1"/>
            <a:r>
              <a:rPr lang="tr-TR" sz="2900" b="1" dirty="0" smtClean="0">
                <a:solidFill>
                  <a:srgbClr val="CC3300"/>
                </a:solidFill>
              </a:rPr>
              <a:t>Fonksiyonel sonucu belirleyen faktörler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89138"/>
            <a:ext cx="8207375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dirty="0" smtClean="0"/>
              <a:t>Erken dönemde en iyi gösterge </a:t>
            </a:r>
            <a:r>
              <a:rPr lang="tr-TR" sz="2400" u="sng" dirty="0" err="1" smtClean="0"/>
              <a:t>sakral</a:t>
            </a:r>
            <a:r>
              <a:rPr lang="tr-TR" sz="2400" u="sng" dirty="0" smtClean="0"/>
              <a:t> duyunun</a:t>
            </a:r>
            <a:r>
              <a:rPr lang="tr-TR" sz="2400" dirty="0" smtClean="0"/>
              <a:t> (S4-5), özellikle iğne duyusunun </a:t>
            </a:r>
            <a:r>
              <a:rPr lang="tr-TR" sz="2400" u="sng" dirty="0" smtClean="0"/>
              <a:t>72 saat-1 hafta içinde geri dönmesi</a:t>
            </a:r>
          </a:p>
          <a:p>
            <a:pPr eaLnBrk="1" hangingPunct="1"/>
            <a:r>
              <a:rPr lang="tr-TR" sz="2400" dirty="0" smtClean="0"/>
              <a:t>İyileşme ilk 3 ayda hızlı, 6 ay-1 yıl arası yavaş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tr-TR" sz="2400" dirty="0" smtClean="0"/>
              <a:t>ASIA -A olan hastaların birinci yıl sonunda yalnızca %5.8’i ASIA-C, %3’ünün ise ASIA-D seviyesine kadar iyileşebilmektedir.</a:t>
            </a:r>
          </a:p>
          <a:p>
            <a:pPr eaLnBrk="1" hangingPunct="1">
              <a:buNone/>
            </a:pPr>
            <a:endParaRPr lang="tr-T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</TotalTime>
  <Words>2019</Words>
  <Application>Microsoft Office PowerPoint</Application>
  <PresentationFormat>Ekran Gösterisi (4:3)</PresentationFormat>
  <Paragraphs>270</Paragraphs>
  <Slides>56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61" baseType="lpstr">
      <vt:lpstr>Arial</vt:lpstr>
      <vt:lpstr>Calibri</vt:lpstr>
      <vt:lpstr>Times New Roman</vt:lpstr>
      <vt:lpstr>Wingdings</vt:lpstr>
      <vt:lpstr>Ofis Teması</vt:lpstr>
      <vt:lpstr>SPİNAL KORD YARALANMALARINDA REHABİLİTASYON</vt:lpstr>
      <vt:lpstr>Öğrenim Hedefleri</vt:lpstr>
      <vt:lpstr>Spinal Kord</vt:lpstr>
      <vt:lpstr>Spinal Kord</vt:lpstr>
      <vt:lpstr>Spinal Kord</vt:lpstr>
      <vt:lpstr>PowerPoint Sunusu</vt:lpstr>
      <vt:lpstr>PowerPoint Sunusu</vt:lpstr>
      <vt:lpstr>PowerPoint Sunusu</vt:lpstr>
      <vt:lpstr>Spinal kord yaralanması</vt:lpstr>
      <vt:lpstr>  Spinal kord yaralanması sonucunda </vt:lpstr>
      <vt:lpstr>SKY Epidemiyoloji</vt:lpstr>
      <vt:lpstr>SKY Nedenleri</vt:lpstr>
      <vt:lpstr>SKY Nedenleri</vt:lpstr>
      <vt:lpstr>Spinal Kord Yaralanmasının Fizyopatolojisi </vt:lpstr>
      <vt:lpstr>Anatomik lokalizasyona göre SKY’nın tanımlanması</vt:lpstr>
      <vt:lpstr>PowerPoint Sunusu</vt:lpstr>
      <vt:lpstr>Anatomik lokalizasyona göre SKY’nın tanımlanması</vt:lpstr>
      <vt:lpstr>Anatomik lokalizasyona göre SKY’nın tanımlanması</vt:lpstr>
      <vt:lpstr>Fizik muayene ve değerlendirme</vt:lpstr>
      <vt:lpstr>ASIA Motor muayene</vt:lpstr>
      <vt:lpstr>ASIA Duyu muayene</vt:lpstr>
      <vt:lpstr>ASIA Skalası</vt:lpstr>
      <vt:lpstr>ASIA skalası</vt:lpstr>
      <vt:lpstr>SKY sonrası görülebilen klinik sendromlar</vt:lpstr>
      <vt:lpstr>SKY sonrası görülebilen klinik sendromlar</vt:lpstr>
      <vt:lpstr>SKY sonrası görülebilen klinik sendromlar</vt:lpstr>
      <vt:lpstr>SKY sonrası görülebilen klinik sendromlar</vt:lpstr>
      <vt:lpstr>Spinal kord yaralanmasında klinik</vt:lpstr>
      <vt:lpstr>Spinal Şok</vt:lpstr>
      <vt:lpstr>SKY Sonrası Görülen Tıbbi Sorunlar</vt:lpstr>
      <vt:lpstr>PowerPoint Sunusu</vt:lpstr>
      <vt:lpstr>Bası Yaraları</vt:lpstr>
      <vt:lpstr>Bası Yarasının Önlenmesi</vt:lpstr>
      <vt:lpstr>Sağ yan yatış pozisyonu</vt:lpstr>
      <vt:lpstr>Sol yan yatış pozisyonu</vt:lpstr>
      <vt:lpstr>Yarı oturur pozisyon </vt:lpstr>
      <vt:lpstr>Erken Dönemde Rehabilitasyon Amaçları</vt:lpstr>
      <vt:lpstr>Erken Dönem Rehabilitasyonda Temel Basamaklar</vt:lpstr>
      <vt:lpstr>Geç Dönem Rehabilitasyonun Amaçları</vt:lpstr>
      <vt:lpstr>Fizik Tedavi Uygulamaları </vt:lpstr>
      <vt:lpstr>Diğer tedavi yöntemleri</vt:lpstr>
      <vt:lpstr>SKY Egzersiz</vt:lpstr>
      <vt:lpstr>SKY Egzersiz</vt:lpstr>
      <vt:lpstr>SKY Egzersiz</vt:lpstr>
      <vt:lpstr>SKY Egzersiz</vt:lpstr>
      <vt:lpstr>Mesane rehabilitasyonu</vt:lpstr>
      <vt:lpstr>Mesane rehabilitasyonu</vt:lpstr>
      <vt:lpstr>Barsak rehabilitasyonu</vt:lpstr>
      <vt:lpstr>Tekerlekli sandalye</vt:lpstr>
      <vt:lpstr>PowerPoint Sunusu</vt:lpstr>
      <vt:lpstr>Yardımcı cihazlar</vt:lpstr>
      <vt:lpstr>Ambulasyonu etkileyen faktörler</vt:lpstr>
      <vt:lpstr>KRİTİK SEVİYELERE GÖRE REHABİLİTASYONUN HEDEFLERİ </vt:lpstr>
      <vt:lpstr>PowerPoint Sunusu</vt:lpstr>
      <vt:lpstr>PowerPoint Sunusu</vt:lpstr>
      <vt:lpstr>Fonksiyonel sonucu belirleyen faktörler</vt:lpstr>
    </vt:vector>
  </TitlesOfParts>
  <Company>Ultimate Bilg. Tek. Serv. Hizm.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MEDULLA SPİNALİS YARALANMASI VE REHABİLİTASYONU</dc:title>
  <dc:creator>yonetim</dc:creator>
  <cp:lastModifiedBy>ASUS</cp:lastModifiedBy>
  <cp:revision>248</cp:revision>
  <dcterms:created xsi:type="dcterms:W3CDTF">2014-09-08T07:58:54Z</dcterms:created>
  <dcterms:modified xsi:type="dcterms:W3CDTF">2024-08-03T11:06:21Z</dcterms:modified>
</cp:coreProperties>
</file>