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2"/>
  </p:notesMasterIdLst>
  <p:sldIdLst>
    <p:sldId id="256" r:id="rId2"/>
    <p:sldId id="257" r:id="rId3"/>
    <p:sldId id="258" r:id="rId4"/>
    <p:sldId id="259" r:id="rId5"/>
    <p:sldId id="260" r:id="rId6"/>
    <p:sldId id="261" r:id="rId7"/>
    <p:sldId id="262" r:id="rId8"/>
    <p:sldId id="263" r:id="rId9"/>
    <p:sldId id="264" r:id="rId10"/>
    <p:sldId id="265" r:id="rId11"/>
    <p:sldId id="285" r:id="rId12"/>
    <p:sldId id="286" r:id="rId13"/>
    <p:sldId id="287" r:id="rId14"/>
    <p:sldId id="288" r:id="rId15"/>
    <p:sldId id="289" r:id="rId16"/>
    <p:sldId id="290" r:id="rId17"/>
    <p:sldId id="266" r:id="rId18"/>
    <p:sldId id="268" r:id="rId19"/>
    <p:sldId id="295" r:id="rId20"/>
    <p:sldId id="296" r:id="rId21"/>
    <p:sldId id="269" r:id="rId22"/>
    <p:sldId id="291" r:id="rId23"/>
    <p:sldId id="267" r:id="rId24"/>
    <p:sldId id="270" r:id="rId25"/>
    <p:sldId id="277" r:id="rId26"/>
    <p:sldId id="292" r:id="rId27"/>
    <p:sldId id="293" r:id="rId28"/>
    <p:sldId id="294" r:id="rId29"/>
    <p:sldId id="281" r:id="rId30"/>
    <p:sldId id="272" r:id="rId31"/>
    <p:sldId id="273" r:id="rId32"/>
    <p:sldId id="305" r:id="rId33"/>
    <p:sldId id="276" r:id="rId34"/>
    <p:sldId id="278" r:id="rId35"/>
    <p:sldId id="279" r:id="rId36"/>
    <p:sldId id="280" r:id="rId37"/>
    <p:sldId id="282" r:id="rId38"/>
    <p:sldId id="283" r:id="rId39"/>
    <p:sldId id="284" r:id="rId40"/>
    <p:sldId id="297" r:id="rId41"/>
    <p:sldId id="298" r:id="rId42"/>
    <p:sldId id="299" r:id="rId43"/>
    <p:sldId id="300" r:id="rId44"/>
    <p:sldId id="301" r:id="rId45"/>
    <p:sldId id="302" r:id="rId46"/>
    <p:sldId id="303" r:id="rId47"/>
    <p:sldId id="304" r:id="rId48"/>
    <p:sldId id="306" r:id="rId49"/>
    <p:sldId id="307" r:id="rId50"/>
    <p:sldId id="308" r:id="rId5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68" y="1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064532-CC59-44A6-B152-17BB47EB2DCB}" type="datetimeFigureOut">
              <a:rPr lang="tr-TR" smtClean="0"/>
              <a:t>22.06.2026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100D20-9A80-4EB7-89F4-3037CA5E7C0D}" type="slidenum">
              <a:rPr lang="tr-TR" smtClean="0"/>
              <a:t>‹#›</a:t>
            </a:fld>
            <a:endParaRPr lang="tr-TR"/>
          </a:p>
        </p:txBody>
      </p:sp>
    </p:spTree>
    <p:extLst>
      <p:ext uri="{BB962C8B-B14F-4D97-AF65-F5344CB8AC3E}">
        <p14:creationId xmlns:p14="http://schemas.microsoft.com/office/powerpoint/2010/main" val="1666932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120.000                                       </a:t>
            </a:r>
          </a:p>
        </p:txBody>
      </p:sp>
      <p:sp>
        <p:nvSpPr>
          <p:cNvPr id="4" name="Slayt Numarası Yer Tutucusu 3"/>
          <p:cNvSpPr>
            <a:spLocks noGrp="1"/>
          </p:cNvSpPr>
          <p:nvPr>
            <p:ph type="sldNum" sz="quarter" idx="5"/>
          </p:nvPr>
        </p:nvSpPr>
        <p:spPr/>
        <p:txBody>
          <a:bodyPr/>
          <a:lstStyle/>
          <a:p>
            <a:fld id="{60100D20-9A80-4EB7-89F4-3037CA5E7C0D}" type="slidenum">
              <a:rPr lang="tr-TR" smtClean="0"/>
              <a:t>31</a:t>
            </a:fld>
            <a:endParaRPr lang="tr-TR"/>
          </a:p>
        </p:txBody>
      </p:sp>
    </p:spTree>
    <p:extLst>
      <p:ext uri="{BB962C8B-B14F-4D97-AF65-F5344CB8AC3E}">
        <p14:creationId xmlns:p14="http://schemas.microsoft.com/office/powerpoint/2010/main" val="21710096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6.000.000               1.0000.0000                      4.000.000.                    1.000.000 (ihtiyari)</a:t>
            </a:r>
          </a:p>
        </p:txBody>
      </p:sp>
      <p:sp>
        <p:nvSpPr>
          <p:cNvPr id="4" name="Slayt Numarası Yer Tutucusu 3"/>
          <p:cNvSpPr>
            <a:spLocks noGrp="1"/>
          </p:cNvSpPr>
          <p:nvPr>
            <p:ph type="sldNum" sz="quarter" idx="5"/>
          </p:nvPr>
        </p:nvSpPr>
        <p:spPr/>
        <p:txBody>
          <a:bodyPr/>
          <a:lstStyle/>
          <a:p>
            <a:fld id="{60100D20-9A80-4EB7-89F4-3037CA5E7C0D}" type="slidenum">
              <a:rPr lang="tr-TR" smtClean="0"/>
              <a:t>36</a:t>
            </a:fld>
            <a:endParaRPr lang="tr-TR"/>
          </a:p>
        </p:txBody>
      </p:sp>
    </p:spTree>
    <p:extLst>
      <p:ext uri="{BB962C8B-B14F-4D97-AF65-F5344CB8AC3E}">
        <p14:creationId xmlns:p14="http://schemas.microsoft.com/office/powerpoint/2010/main" val="2425542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DF4D1672-1E0E-4304-B148-956CB271BEE2}" type="datetimeFigureOut">
              <a:rPr lang="tr-TR" smtClean="0"/>
              <a:t>22.06.2026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B44EACF-307F-470F-8661-95F832025943}" type="slidenum">
              <a:rPr lang="tr-TR" smtClean="0"/>
              <a:t>‹#›</a:t>
            </a:fld>
            <a:endParaRPr lang="tr-TR"/>
          </a:p>
        </p:txBody>
      </p:sp>
    </p:spTree>
    <p:extLst>
      <p:ext uri="{BB962C8B-B14F-4D97-AF65-F5344CB8AC3E}">
        <p14:creationId xmlns:p14="http://schemas.microsoft.com/office/powerpoint/2010/main" val="3539241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stilini düzenlemek için tıklayın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DF4D1672-1E0E-4304-B148-956CB271BEE2}" type="datetimeFigureOut">
              <a:rPr lang="tr-TR" smtClean="0"/>
              <a:t>22.06.2026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B44EACF-307F-470F-8661-95F832025943}" type="slidenum">
              <a:rPr lang="tr-TR" smtClean="0"/>
              <a:t>‹#›</a:t>
            </a:fld>
            <a:endParaRPr lang="tr-TR"/>
          </a:p>
        </p:txBody>
      </p:sp>
    </p:spTree>
    <p:extLst>
      <p:ext uri="{BB962C8B-B14F-4D97-AF65-F5344CB8AC3E}">
        <p14:creationId xmlns:p14="http://schemas.microsoft.com/office/powerpoint/2010/main" val="2225226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DF4D1672-1E0E-4304-B148-956CB271BEE2}" type="datetimeFigureOut">
              <a:rPr lang="tr-TR" smtClean="0"/>
              <a:t>22.06.2026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B44EACF-307F-470F-8661-95F832025943}" type="slidenum">
              <a:rPr lang="tr-TR" smtClean="0"/>
              <a:t>‹#›</a:t>
            </a:fld>
            <a:endParaRPr lang="tr-TR"/>
          </a:p>
        </p:txBody>
      </p:sp>
    </p:spTree>
    <p:extLst>
      <p:ext uri="{BB962C8B-B14F-4D97-AF65-F5344CB8AC3E}">
        <p14:creationId xmlns:p14="http://schemas.microsoft.com/office/powerpoint/2010/main" val="38087864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Başlık Slaydı">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r>
              <a:rPr lang="tr-TR"/>
              <a:t>Asıl başlık stilini düzenlemek için tıklayın</a:t>
            </a:r>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r>
              <a:rPr lang="tr-TR"/>
              <a:t>Asıl alt başlık stilini düzenlemek için tıklayın</a:t>
            </a:r>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lang="tr-T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DF4D1672-1E0E-4304-B148-956CB271BEE2}" type="datetimeFigureOut">
              <a:rPr lang="tr-TR" smtClean="0"/>
              <a:t>22.06.2026</a:t>
            </a:fld>
            <a:endParaRPr lang="tr-T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EB44EACF-307F-470F-8661-95F832025943}" type="slidenum">
              <a:rPr lang="tr-TR" smtClean="0"/>
              <a:t>‹#›</a:t>
            </a:fld>
            <a:endParaRPr lang="tr-TR"/>
          </a:p>
        </p:txBody>
      </p:sp>
    </p:spTree>
    <p:extLst>
      <p:ext uri="{BB962C8B-B14F-4D97-AF65-F5344CB8AC3E}">
        <p14:creationId xmlns:p14="http://schemas.microsoft.com/office/powerpoint/2010/main" val="11962910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Yalnızca Başlık">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r>
              <a:rPr lang="tr-TR"/>
              <a:t>Asıl başlık stilini düzenlemek için tıklayın</a:t>
            </a:r>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lang="tr-T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DF4D1672-1E0E-4304-B148-956CB271BEE2}" type="datetimeFigureOut">
              <a:rPr lang="tr-TR" smtClean="0"/>
              <a:t>22.06.2026</a:t>
            </a:fld>
            <a:endParaRPr lang="tr-T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EB44EACF-307F-470F-8661-95F832025943}" type="slidenum">
              <a:rPr lang="tr-TR" smtClean="0"/>
              <a:t>‹#›</a:t>
            </a:fld>
            <a:endParaRPr lang="tr-TR"/>
          </a:p>
        </p:txBody>
      </p:sp>
    </p:spTree>
    <p:extLst>
      <p:ext uri="{BB962C8B-B14F-4D97-AF65-F5344CB8AC3E}">
        <p14:creationId xmlns:p14="http://schemas.microsoft.com/office/powerpoint/2010/main" val="25051355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1_İki İçerik">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r>
              <a:rPr lang="tr-TR"/>
              <a:t>Asıl başlık stilini düzenlemek için tıklayın</a:t>
            </a:r>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pPr lvl="0"/>
            <a:r>
              <a:rPr lang="tr-TR"/>
              <a:t>Asıl metin stillerini düzenlemek için tıklayın</a:t>
            </a: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pPr lvl="0"/>
            <a:r>
              <a:rPr lang="tr-TR"/>
              <a:t>Asıl metin stillerini düzenlemek için tıklayın</a:t>
            </a: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lang="tr-T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DF4D1672-1E0E-4304-B148-956CB271BEE2}" type="datetimeFigureOut">
              <a:rPr lang="tr-TR" smtClean="0"/>
              <a:t>22.06.2026</a:t>
            </a:fld>
            <a:endParaRPr lang="tr-T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EB44EACF-307F-470F-8661-95F832025943}" type="slidenum">
              <a:rPr lang="tr-TR" smtClean="0"/>
              <a:t>‹#›</a:t>
            </a:fld>
            <a:endParaRPr lang="tr-TR"/>
          </a:p>
        </p:txBody>
      </p:sp>
    </p:spTree>
    <p:extLst>
      <p:ext uri="{BB962C8B-B14F-4D97-AF65-F5344CB8AC3E}">
        <p14:creationId xmlns:p14="http://schemas.microsoft.com/office/powerpoint/2010/main" val="32880453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1_Boş">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lang="tr-T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F4D1672-1E0E-4304-B148-956CB271BEE2}" type="datetimeFigureOut">
              <a:rPr lang="tr-TR" smtClean="0"/>
              <a:t>22.06.2026</a:t>
            </a:fld>
            <a:endParaRPr lang="tr-T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EB44EACF-307F-470F-8661-95F832025943}" type="slidenum">
              <a:rPr lang="tr-TR" smtClean="0"/>
              <a:t>‹#›</a:t>
            </a:fld>
            <a:endParaRPr lang="tr-TR"/>
          </a:p>
        </p:txBody>
      </p:sp>
    </p:spTree>
    <p:extLst>
      <p:ext uri="{BB962C8B-B14F-4D97-AF65-F5344CB8AC3E}">
        <p14:creationId xmlns:p14="http://schemas.microsoft.com/office/powerpoint/2010/main" val="1577717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stilini düzenlemek için tıklayın</a:t>
            </a:r>
          </a:p>
        </p:txBody>
      </p:sp>
      <p:sp>
        <p:nvSpPr>
          <p:cNvPr id="3" name="İçerik Yer Tutucusu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DF4D1672-1E0E-4304-B148-956CB271BEE2}" type="datetimeFigureOut">
              <a:rPr lang="tr-TR" smtClean="0"/>
              <a:t>22.06.2026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B44EACF-307F-470F-8661-95F832025943}" type="slidenum">
              <a:rPr lang="tr-TR" smtClean="0"/>
              <a:t>‹#›</a:t>
            </a:fld>
            <a:endParaRPr lang="tr-TR"/>
          </a:p>
        </p:txBody>
      </p:sp>
    </p:spTree>
    <p:extLst>
      <p:ext uri="{BB962C8B-B14F-4D97-AF65-F5344CB8AC3E}">
        <p14:creationId xmlns:p14="http://schemas.microsoft.com/office/powerpoint/2010/main" val="6919457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p:cNvSpPr>
            <a:spLocks noGrp="1"/>
          </p:cNvSpPr>
          <p:nvPr>
            <p:ph type="dt" sz="half" idx="10"/>
          </p:nvPr>
        </p:nvSpPr>
        <p:spPr/>
        <p:txBody>
          <a:bodyPr/>
          <a:lstStyle/>
          <a:p>
            <a:fld id="{DF4D1672-1E0E-4304-B148-956CB271BEE2}" type="datetimeFigureOut">
              <a:rPr lang="tr-TR" smtClean="0"/>
              <a:t>22.06.2026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B44EACF-307F-470F-8661-95F832025943}" type="slidenum">
              <a:rPr lang="tr-TR" smtClean="0"/>
              <a:t>‹#›</a:t>
            </a:fld>
            <a:endParaRPr lang="tr-TR"/>
          </a:p>
        </p:txBody>
      </p:sp>
    </p:spTree>
    <p:extLst>
      <p:ext uri="{BB962C8B-B14F-4D97-AF65-F5344CB8AC3E}">
        <p14:creationId xmlns:p14="http://schemas.microsoft.com/office/powerpoint/2010/main" val="37734050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stilini düzenlemek için tıklayın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DF4D1672-1E0E-4304-B148-956CB271BEE2}" type="datetimeFigureOut">
              <a:rPr lang="tr-TR" smtClean="0"/>
              <a:t>22.06.2026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B44EACF-307F-470F-8661-95F832025943}" type="slidenum">
              <a:rPr lang="tr-TR" smtClean="0"/>
              <a:t>‹#›</a:t>
            </a:fld>
            <a:endParaRPr lang="tr-TR"/>
          </a:p>
        </p:txBody>
      </p:sp>
    </p:spTree>
    <p:extLst>
      <p:ext uri="{BB962C8B-B14F-4D97-AF65-F5344CB8AC3E}">
        <p14:creationId xmlns:p14="http://schemas.microsoft.com/office/powerpoint/2010/main" val="3152094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DF4D1672-1E0E-4304-B148-956CB271BEE2}" type="datetimeFigureOut">
              <a:rPr lang="tr-TR" smtClean="0"/>
              <a:t>22.06.2026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B44EACF-307F-470F-8661-95F832025943}" type="slidenum">
              <a:rPr lang="tr-TR" smtClean="0"/>
              <a:t>‹#›</a:t>
            </a:fld>
            <a:endParaRPr lang="tr-TR"/>
          </a:p>
        </p:txBody>
      </p:sp>
    </p:spTree>
    <p:extLst>
      <p:ext uri="{BB962C8B-B14F-4D97-AF65-F5344CB8AC3E}">
        <p14:creationId xmlns:p14="http://schemas.microsoft.com/office/powerpoint/2010/main" val="2393488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stilini düzenlemek için tıklayın</a:t>
            </a:r>
          </a:p>
        </p:txBody>
      </p:sp>
      <p:sp>
        <p:nvSpPr>
          <p:cNvPr id="3" name="Veri Yer Tutucusu 2"/>
          <p:cNvSpPr>
            <a:spLocks noGrp="1"/>
          </p:cNvSpPr>
          <p:nvPr>
            <p:ph type="dt" sz="half" idx="10"/>
          </p:nvPr>
        </p:nvSpPr>
        <p:spPr/>
        <p:txBody>
          <a:bodyPr/>
          <a:lstStyle/>
          <a:p>
            <a:fld id="{DF4D1672-1E0E-4304-B148-956CB271BEE2}" type="datetimeFigureOut">
              <a:rPr lang="tr-TR" smtClean="0"/>
              <a:t>22.06.2026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B44EACF-307F-470F-8661-95F832025943}" type="slidenum">
              <a:rPr lang="tr-TR" smtClean="0"/>
              <a:t>‹#›</a:t>
            </a:fld>
            <a:endParaRPr lang="tr-TR"/>
          </a:p>
        </p:txBody>
      </p:sp>
    </p:spTree>
    <p:extLst>
      <p:ext uri="{BB962C8B-B14F-4D97-AF65-F5344CB8AC3E}">
        <p14:creationId xmlns:p14="http://schemas.microsoft.com/office/powerpoint/2010/main" val="40584855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F4D1672-1E0E-4304-B148-956CB271BEE2}" type="datetimeFigureOut">
              <a:rPr lang="tr-TR" smtClean="0"/>
              <a:t>22.06.2026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B44EACF-307F-470F-8661-95F832025943}" type="slidenum">
              <a:rPr lang="tr-TR" smtClean="0"/>
              <a:t>‹#›</a:t>
            </a:fld>
            <a:endParaRPr lang="tr-TR"/>
          </a:p>
        </p:txBody>
      </p:sp>
    </p:spTree>
    <p:extLst>
      <p:ext uri="{BB962C8B-B14F-4D97-AF65-F5344CB8AC3E}">
        <p14:creationId xmlns:p14="http://schemas.microsoft.com/office/powerpoint/2010/main" val="4859295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p:cNvSpPr>
            <a:spLocks noGrp="1"/>
          </p:cNvSpPr>
          <p:nvPr>
            <p:ph type="dt" sz="half" idx="10"/>
          </p:nvPr>
        </p:nvSpPr>
        <p:spPr/>
        <p:txBody>
          <a:bodyPr/>
          <a:lstStyle/>
          <a:p>
            <a:fld id="{DF4D1672-1E0E-4304-B148-956CB271BEE2}" type="datetimeFigureOut">
              <a:rPr lang="tr-TR" smtClean="0"/>
              <a:t>22.06.2026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B44EACF-307F-470F-8661-95F832025943}" type="slidenum">
              <a:rPr lang="tr-TR" smtClean="0"/>
              <a:t>‹#›</a:t>
            </a:fld>
            <a:endParaRPr lang="tr-TR"/>
          </a:p>
        </p:txBody>
      </p:sp>
    </p:spTree>
    <p:extLst>
      <p:ext uri="{BB962C8B-B14F-4D97-AF65-F5344CB8AC3E}">
        <p14:creationId xmlns:p14="http://schemas.microsoft.com/office/powerpoint/2010/main" val="34685133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p:cNvSpPr>
            <a:spLocks noGrp="1"/>
          </p:cNvSpPr>
          <p:nvPr>
            <p:ph type="dt" sz="half" idx="10"/>
          </p:nvPr>
        </p:nvSpPr>
        <p:spPr/>
        <p:txBody>
          <a:bodyPr/>
          <a:lstStyle/>
          <a:p>
            <a:fld id="{DF4D1672-1E0E-4304-B148-956CB271BEE2}" type="datetimeFigureOut">
              <a:rPr lang="tr-TR" smtClean="0"/>
              <a:t>22.06.2026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B44EACF-307F-470F-8661-95F832025943}" type="slidenum">
              <a:rPr lang="tr-TR" smtClean="0"/>
              <a:t>‹#›</a:t>
            </a:fld>
            <a:endParaRPr lang="tr-TR"/>
          </a:p>
        </p:txBody>
      </p:sp>
    </p:spTree>
    <p:extLst>
      <p:ext uri="{BB962C8B-B14F-4D97-AF65-F5344CB8AC3E}">
        <p14:creationId xmlns:p14="http://schemas.microsoft.com/office/powerpoint/2010/main" val="2051833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4D1672-1E0E-4304-B148-956CB271BEE2}" type="datetimeFigureOut">
              <a:rPr lang="tr-TR" smtClean="0"/>
              <a:t>22.06.2026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44EACF-307F-470F-8661-95F832025943}" type="slidenum">
              <a:rPr lang="tr-TR" smtClean="0"/>
              <a:t>‹#›</a:t>
            </a:fld>
            <a:endParaRPr lang="tr-TR"/>
          </a:p>
        </p:txBody>
      </p:sp>
    </p:spTree>
    <p:extLst>
      <p:ext uri="{BB962C8B-B14F-4D97-AF65-F5344CB8AC3E}">
        <p14:creationId xmlns:p14="http://schemas.microsoft.com/office/powerpoint/2010/main" val="37292707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b="1" dirty="0"/>
              <a:t> </a:t>
            </a:r>
            <a:br>
              <a:rPr lang="tr-TR" b="1" dirty="0"/>
            </a:br>
            <a:r>
              <a:rPr lang="tr-TR" b="1" dirty="0"/>
              <a:t>1.REASÜRANS</a:t>
            </a:r>
            <a:br>
              <a:rPr lang="tr-TR" b="1" dirty="0"/>
            </a:b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862509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1.2.2.Reasüransın Hukuki Özellikleri</a:t>
            </a:r>
          </a:p>
          <a:p>
            <a:pPr lvl="0"/>
            <a:r>
              <a:rPr lang="tr-TR" dirty="0"/>
              <a:t>İki taraflı bir sözleşmedir. İki tarafa da borç yükler.</a:t>
            </a:r>
          </a:p>
          <a:p>
            <a:pPr lvl="0"/>
            <a:r>
              <a:rPr lang="tr-TR" dirty="0"/>
              <a:t>Sedan şirket için korunma niteliğindedir.</a:t>
            </a:r>
          </a:p>
          <a:p>
            <a:pPr lvl="0"/>
            <a:r>
              <a:rPr lang="tr-TR" dirty="0"/>
              <a:t>Devir ve kabulün koşulları tretede açıkça belirtilir</a:t>
            </a:r>
          </a:p>
          <a:p>
            <a:r>
              <a:rPr lang="tr-TR" dirty="0"/>
              <a:t>Sigortalı, reasüransın muhatabı değildir, sözleşmede ibare yoksa sigortalı tazminat talebiyle reasüröre başvuramaz.</a:t>
            </a:r>
          </a:p>
          <a:p>
            <a:r>
              <a:rPr lang="tr-TR" dirty="0"/>
              <a:t>Sigorta şirketleri üzerlerine aldıkları riskleri yalnızca reasürans işi ile uğraşan sigorta şirketlerine devredebilirler.</a:t>
            </a:r>
          </a:p>
        </p:txBody>
      </p:sp>
    </p:spTree>
    <p:extLst>
      <p:ext uri="{BB962C8B-B14F-4D97-AF65-F5344CB8AC3E}">
        <p14:creationId xmlns:p14="http://schemas.microsoft.com/office/powerpoint/2010/main" val="34462934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FF21A0D-96E8-7EB5-CAAE-854A6D2D841D}"/>
              </a:ext>
            </a:extLst>
          </p:cNvPr>
          <p:cNvSpPr>
            <a:spLocks noGrp="1"/>
          </p:cNvSpPr>
          <p:nvPr>
            <p:ph type="title"/>
          </p:nvPr>
        </p:nvSpPr>
        <p:spPr/>
        <p:txBody>
          <a:bodyPr/>
          <a:lstStyle/>
          <a:p>
            <a:r>
              <a:rPr lang="tr-TR" dirty="0"/>
              <a:t>Sigortanın ve reasüransın genel prensipleri</a:t>
            </a:r>
            <a:br>
              <a:rPr lang="tr-TR" dirty="0"/>
            </a:br>
            <a:endParaRPr lang="tr-TR" dirty="0"/>
          </a:p>
        </p:txBody>
      </p:sp>
      <p:sp>
        <p:nvSpPr>
          <p:cNvPr id="3" name="İçerik Yer Tutucusu 2">
            <a:extLst>
              <a:ext uri="{FF2B5EF4-FFF2-40B4-BE49-F238E27FC236}">
                <a16:creationId xmlns:a16="http://schemas.microsoft.com/office/drawing/2014/main" id="{2728C21A-5623-5390-089F-91532D11FD9F}"/>
              </a:ext>
            </a:extLst>
          </p:cNvPr>
          <p:cNvSpPr>
            <a:spLocks noGrp="1"/>
          </p:cNvSpPr>
          <p:nvPr>
            <p:ph idx="1"/>
          </p:nvPr>
        </p:nvSpPr>
        <p:spPr/>
        <p:txBody>
          <a:bodyPr>
            <a:normAutofit/>
          </a:bodyPr>
          <a:lstStyle/>
          <a:p>
            <a:r>
              <a:rPr lang="tr-TR" dirty="0"/>
              <a:t>Sigortalanabilir menfaat prensibi</a:t>
            </a:r>
          </a:p>
          <a:p>
            <a:r>
              <a:rPr lang="tr-TR" dirty="0"/>
              <a:t>Azami iyi niyet prensibi</a:t>
            </a:r>
          </a:p>
          <a:p>
            <a:r>
              <a:rPr lang="tr-TR" dirty="0"/>
              <a:t>Yakın sebep prensibi</a:t>
            </a:r>
          </a:p>
          <a:p>
            <a:r>
              <a:rPr lang="tr-TR" dirty="0"/>
              <a:t>Tazminat prensibi</a:t>
            </a:r>
          </a:p>
          <a:p>
            <a:r>
              <a:rPr lang="tr-TR" dirty="0"/>
              <a:t>Halefiyet prensibi</a:t>
            </a:r>
          </a:p>
          <a:p>
            <a:endParaRPr lang="tr-TR" dirty="0"/>
          </a:p>
        </p:txBody>
      </p:sp>
    </p:spTree>
    <p:extLst>
      <p:ext uri="{BB962C8B-B14F-4D97-AF65-F5344CB8AC3E}">
        <p14:creationId xmlns:p14="http://schemas.microsoft.com/office/powerpoint/2010/main" val="32178026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1AE5204-9CA6-2DAE-49F2-052C7E29352B}"/>
              </a:ext>
            </a:extLst>
          </p:cNvPr>
          <p:cNvSpPr>
            <a:spLocks noGrp="1"/>
          </p:cNvSpPr>
          <p:nvPr>
            <p:ph type="title"/>
          </p:nvPr>
        </p:nvSpPr>
        <p:spPr/>
        <p:txBody>
          <a:bodyPr/>
          <a:lstStyle/>
          <a:p>
            <a:r>
              <a:rPr lang="tr-TR" dirty="0"/>
              <a:t>Dünyadaki önemli reasürans piyasaları</a:t>
            </a:r>
            <a:br>
              <a:rPr lang="tr-TR" dirty="0"/>
            </a:br>
            <a:endParaRPr lang="tr-TR" dirty="0"/>
          </a:p>
        </p:txBody>
      </p:sp>
      <p:sp>
        <p:nvSpPr>
          <p:cNvPr id="3" name="İçerik Yer Tutucusu 2">
            <a:extLst>
              <a:ext uri="{FF2B5EF4-FFF2-40B4-BE49-F238E27FC236}">
                <a16:creationId xmlns:a16="http://schemas.microsoft.com/office/drawing/2014/main" id="{465323AD-14DA-5E66-9436-87E79C1CADC0}"/>
              </a:ext>
            </a:extLst>
          </p:cNvPr>
          <p:cNvSpPr>
            <a:spLocks noGrp="1"/>
          </p:cNvSpPr>
          <p:nvPr>
            <p:ph idx="1"/>
          </p:nvPr>
        </p:nvSpPr>
        <p:spPr/>
        <p:txBody>
          <a:bodyPr>
            <a:normAutofit lnSpcReduction="10000"/>
          </a:bodyPr>
          <a:lstStyle/>
          <a:p>
            <a:r>
              <a:rPr lang="tr-TR" b="1" dirty="0"/>
              <a:t>Londra piyasası</a:t>
            </a:r>
            <a:r>
              <a:rPr lang="tr-TR" dirty="0"/>
              <a:t>: Londra reasürans piyasası, </a:t>
            </a:r>
            <a:r>
              <a:rPr lang="tr-TR" dirty="0" err="1"/>
              <a:t>Lloyd’s</a:t>
            </a:r>
            <a:r>
              <a:rPr lang="tr-TR" dirty="0"/>
              <a:t> ve şirket biçiminde örgütlenmiş sigortacı ve </a:t>
            </a:r>
            <a:r>
              <a:rPr lang="tr-TR" dirty="0" err="1"/>
              <a:t>reasürörlerden</a:t>
            </a:r>
            <a:r>
              <a:rPr lang="tr-TR" dirty="0"/>
              <a:t> oluşmaktadır.</a:t>
            </a:r>
          </a:p>
          <a:p>
            <a:r>
              <a:rPr lang="tr-TR" dirty="0"/>
              <a:t>-</a:t>
            </a:r>
            <a:r>
              <a:rPr lang="tr-TR" dirty="0" err="1"/>
              <a:t>Lloyds</a:t>
            </a:r>
            <a:r>
              <a:rPr lang="tr-TR" dirty="0"/>
              <a:t> ( Londra’da 1667’de Edward  T. </a:t>
            </a:r>
            <a:r>
              <a:rPr lang="tr-TR" dirty="0" err="1"/>
              <a:t>Lloyds’a</a:t>
            </a:r>
            <a:r>
              <a:rPr lang="tr-TR" dirty="0"/>
              <a:t> ait kahvehanede başlayıp ,  1871’de resmi olarak  kurum olan ve üyelerinin iş kabulü hizmetlerine olanak sağlayan bir  kuruluştur. </a:t>
            </a:r>
            <a:r>
              <a:rPr lang="tr-TR" dirty="0" err="1"/>
              <a:t>Lloyd’s</a:t>
            </a:r>
            <a:r>
              <a:rPr lang="tr-TR" dirty="0"/>
              <a:t>, günümüzde de, dünyanın en önemli reasürans piyasalarından birisidir.</a:t>
            </a:r>
          </a:p>
          <a:p>
            <a:pPr marL="228600" algn="just">
              <a:lnSpc>
                <a:spcPct val="115000"/>
              </a:lnSpc>
              <a:spcAft>
                <a:spcPts val="1000"/>
              </a:spcAft>
            </a:pP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tr-TR" sz="2400" dirty="0">
                <a:effectLst/>
                <a:ea typeface="Calibri" panose="020F0502020204030204" pitchFamily="34" charset="0"/>
                <a:cs typeface="Times New Roman" panose="02020603050405020304" pitchFamily="18" charset="0"/>
              </a:rPr>
              <a:t>Şirketlerin oluşturduğu piyasa kesimi, 1884’ de kurulan, Londra Sigortacılar Enstitüsü’dür. (I.L.U.- </a:t>
            </a:r>
            <a:r>
              <a:rPr lang="tr-TR" sz="2400" dirty="0" err="1">
                <a:effectLst/>
                <a:ea typeface="Calibri" panose="020F0502020204030204" pitchFamily="34" charset="0"/>
                <a:cs typeface="Times New Roman" panose="02020603050405020304" pitchFamily="18" charset="0"/>
              </a:rPr>
              <a:t>The</a:t>
            </a:r>
            <a:r>
              <a:rPr lang="tr-TR" sz="2400" dirty="0">
                <a:effectLst/>
                <a:ea typeface="Calibri" panose="020F0502020204030204" pitchFamily="34" charset="0"/>
                <a:cs typeface="Times New Roman" panose="02020603050405020304" pitchFamily="18" charset="0"/>
              </a:rPr>
              <a:t> </a:t>
            </a:r>
            <a:r>
              <a:rPr lang="tr-TR" sz="2400" dirty="0" err="1">
                <a:effectLst/>
                <a:ea typeface="Calibri" panose="020F0502020204030204" pitchFamily="34" charset="0"/>
                <a:cs typeface="Times New Roman" panose="02020603050405020304" pitchFamily="18" charset="0"/>
              </a:rPr>
              <a:t>Institute</a:t>
            </a:r>
            <a:r>
              <a:rPr lang="tr-TR" sz="2400" dirty="0">
                <a:effectLst/>
                <a:ea typeface="Calibri" panose="020F0502020204030204" pitchFamily="34" charset="0"/>
                <a:cs typeface="Times New Roman" panose="02020603050405020304" pitchFamily="18" charset="0"/>
              </a:rPr>
              <a:t> of </a:t>
            </a:r>
            <a:r>
              <a:rPr lang="tr-TR" sz="2400" dirty="0" err="1">
                <a:effectLst/>
                <a:ea typeface="Calibri" panose="020F0502020204030204" pitchFamily="34" charset="0"/>
                <a:cs typeface="Times New Roman" panose="02020603050405020304" pitchFamily="18" charset="0"/>
              </a:rPr>
              <a:t>London</a:t>
            </a:r>
            <a:r>
              <a:rPr lang="tr-TR" sz="2400" dirty="0">
                <a:effectLst/>
                <a:ea typeface="Calibri" panose="020F0502020204030204" pitchFamily="34" charset="0"/>
                <a:cs typeface="Times New Roman" panose="02020603050405020304" pitchFamily="18" charset="0"/>
              </a:rPr>
              <a:t> </a:t>
            </a:r>
            <a:r>
              <a:rPr lang="tr-TR" sz="2400" dirty="0" err="1">
                <a:effectLst/>
                <a:ea typeface="Calibri" panose="020F0502020204030204" pitchFamily="34" charset="0"/>
                <a:cs typeface="Times New Roman" panose="02020603050405020304" pitchFamily="18" charset="0"/>
              </a:rPr>
              <a:t>Underwriters</a:t>
            </a:r>
            <a:r>
              <a:rPr lang="tr-TR" sz="2400" dirty="0">
                <a:effectLst/>
                <a:ea typeface="Calibri" panose="020F0502020204030204" pitchFamily="34" charset="0"/>
                <a:cs typeface="Times New Roman" panose="02020603050405020304" pitchFamily="18" charset="0"/>
              </a:rPr>
              <a:t>)</a:t>
            </a:r>
          </a:p>
          <a:p>
            <a:r>
              <a:rPr lang="tr-TR" sz="2400" dirty="0">
                <a:effectLst/>
                <a:ea typeface="Calibri" panose="020F0502020204030204" pitchFamily="34" charset="0"/>
              </a:rPr>
              <a:t>-1993 yılından itibaren faaliyet gösteren, Londra İş Kabul Merkezi (L.U.C.- </a:t>
            </a:r>
            <a:r>
              <a:rPr lang="tr-TR" sz="2400" dirty="0" err="1">
                <a:effectLst/>
                <a:ea typeface="Calibri" panose="020F0502020204030204" pitchFamily="34" charset="0"/>
              </a:rPr>
              <a:t>The</a:t>
            </a:r>
            <a:r>
              <a:rPr lang="tr-TR" sz="2400" dirty="0">
                <a:effectLst/>
                <a:ea typeface="Calibri" panose="020F0502020204030204" pitchFamily="34" charset="0"/>
              </a:rPr>
              <a:t> </a:t>
            </a:r>
            <a:r>
              <a:rPr lang="tr-TR" sz="2400" dirty="0" err="1">
                <a:effectLst/>
                <a:ea typeface="Calibri" panose="020F0502020204030204" pitchFamily="34" charset="0"/>
              </a:rPr>
              <a:t>London</a:t>
            </a:r>
            <a:r>
              <a:rPr lang="tr-TR" sz="2400" dirty="0">
                <a:effectLst/>
                <a:ea typeface="Calibri" panose="020F0502020204030204" pitchFamily="34" charset="0"/>
              </a:rPr>
              <a:t> </a:t>
            </a:r>
            <a:r>
              <a:rPr lang="tr-TR" sz="2400" dirty="0" err="1">
                <a:effectLst/>
                <a:ea typeface="Calibri" panose="020F0502020204030204" pitchFamily="34" charset="0"/>
              </a:rPr>
              <a:t>Underwriting</a:t>
            </a:r>
            <a:r>
              <a:rPr lang="tr-TR" sz="2400" dirty="0">
                <a:effectLst/>
                <a:ea typeface="Calibri" panose="020F0502020204030204" pitchFamily="34" charset="0"/>
              </a:rPr>
              <a:t> </a:t>
            </a:r>
            <a:r>
              <a:rPr lang="tr-TR" sz="2400" dirty="0" err="1">
                <a:effectLst/>
                <a:ea typeface="Calibri" panose="020F0502020204030204" pitchFamily="34" charset="0"/>
              </a:rPr>
              <a:t>Centre</a:t>
            </a:r>
            <a:r>
              <a:rPr lang="tr-TR" sz="2400" dirty="0">
                <a:effectLst/>
                <a:ea typeface="Calibri" panose="020F0502020204030204" pitchFamily="34" charset="0"/>
              </a:rPr>
              <a:t>)’den oluşmaktadır</a:t>
            </a:r>
            <a:endParaRPr lang="tr-TR" sz="2400" dirty="0"/>
          </a:p>
          <a:p>
            <a:endParaRPr lang="tr-TR" dirty="0"/>
          </a:p>
        </p:txBody>
      </p:sp>
    </p:spTree>
    <p:extLst>
      <p:ext uri="{BB962C8B-B14F-4D97-AF65-F5344CB8AC3E}">
        <p14:creationId xmlns:p14="http://schemas.microsoft.com/office/powerpoint/2010/main" val="29227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DA337C3-0FCE-FA5D-AD5E-8098F15F84C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860BE62-5BE1-3531-8D93-1BE54EE066AA}"/>
              </a:ext>
            </a:extLst>
          </p:cNvPr>
          <p:cNvSpPr>
            <a:spLocks noGrp="1"/>
          </p:cNvSpPr>
          <p:nvPr>
            <p:ph idx="1"/>
          </p:nvPr>
        </p:nvSpPr>
        <p:spPr/>
        <p:txBody>
          <a:bodyPr>
            <a:normAutofit fontScale="92500" lnSpcReduction="10000"/>
          </a:bodyPr>
          <a:lstStyle/>
          <a:p>
            <a:r>
              <a:rPr lang="tr-TR" b="1" dirty="0"/>
              <a:t>Kıta Avrupası piyasaları</a:t>
            </a:r>
            <a:r>
              <a:rPr lang="tr-TR" dirty="0"/>
              <a:t>: Dünyanın en büyük reasürans şirketleri, bu coğrafyadadır. Almanya’da,  Münih Reasürans şirketi(</a:t>
            </a:r>
            <a:r>
              <a:rPr lang="tr-TR" dirty="0" err="1"/>
              <a:t>Münchener</a:t>
            </a:r>
            <a:r>
              <a:rPr lang="tr-TR" dirty="0"/>
              <a:t> </a:t>
            </a:r>
            <a:r>
              <a:rPr lang="tr-TR" dirty="0" err="1"/>
              <a:t>Rück</a:t>
            </a:r>
            <a:r>
              <a:rPr lang="tr-TR" dirty="0"/>
              <a:t>), İsviçre’de </a:t>
            </a:r>
            <a:r>
              <a:rPr lang="tr-TR" dirty="0" err="1"/>
              <a:t>Swiss</a:t>
            </a:r>
            <a:r>
              <a:rPr lang="tr-TR" dirty="0"/>
              <a:t> Re., Fransa’da SCOR Re.,, İtalya’da </a:t>
            </a:r>
            <a:r>
              <a:rPr lang="tr-TR" dirty="0" err="1"/>
              <a:t>Assicurazioni</a:t>
            </a:r>
            <a:r>
              <a:rPr lang="tr-TR" dirty="0"/>
              <a:t> Generali Reasürans şirketleri, bu piyasaların en önde gelen  şirketleridir.</a:t>
            </a:r>
          </a:p>
          <a:p>
            <a:r>
              <a:rPr lang="tr-TR" b="1" dirty="0"/>
              <a:t>A.B.D. piyasası</a:t>
            </a:r>
            <a:r>
              <a:rPr lang="tr-TR" dirty="0"/>
              <a:t>: </a:t>
            </a:r>
            <a:r>
              <a:rPr lang="tr-TR" dirty="0" err="1"/>
              <a:t>A.B.D’nin</a:t>
            </a:r>
            <a:r>
              <a:rPr lang="tr-TR" dirty="0"/>
              <a:t>, dünyanın en büyük ekonomik gücü olması ve sigorta prim üretiminde de, diğer ülkelere göre, açık ara ile birinci sırada olması nedeniyle, önemli bir piyasadır. Büyük bir iç portföye ve  geniş coğrafi yayılma alanına sahip olması, çok güçlü bir ulusal reasürans piyasası yaratmıştır. Daha çok iç pazara dönük çalışan bu piyasa da, günümüzde, diğer reasürans piyasalarına da açılma eğilimi göstermektedir. Önde gelen reasürans şirketleri olarak, </a:t>
            </a:r>
            <a:r>
              <a:rPr lang="tr-TR" dirty="0" err="1"/>
              <a:t>Employers</a:t>
            </a:r>
            <a:r>
              <a:rPr lang="tr-TR" dirty="0"/>
              <a:t> Re. </a:t>
            </a:r>
            <a:r>
              <a:rPr lang="tr-TR" dirty="0" err="1"/>
              <a:t>Group</a:t>
            </a:r>
            <a:r>
              <a:rPr lang="tr-TR" dirty="0"/>
              <a:t>, General &amp; </a:t>
            </a:r>
            <a:r>
              <a:rPr lang="tr-TR" dirty="0" err="1"/>
              <a:t>Cologne</a:t>
            </a:r>
            <a:r>
              <a:rPr lang="tr-TR" dirty="0"/>
              <a:t> Re. </a:t>
            </a:r>
            <a:r>
              <a:rPr lang="tr-TR" dirty="0" err="1"/>
              <a:t>Group</a:t>
            </a:r>
            <a:r>
              <a:rPr lang="tr-TR" dirty="0"/>
              <a:t>, </a:t>
            </a:r>
            <a:r>
              <a:rPr lang="tr-TR" dirty="0" err="1"/>
              <a:t>American</a:t>
            </a:r>
            <a:r>
              <a:rPr lang="tr-TR" dirty="0"/>
              <a:t> Re. </a:t>
            </a:r>
            <a:r>
              <a:rPr lang="tr-TR" dirty="0" err="1"/>
              <a:t>Group</a:t>
            </a:r>
            <a:r>
              <a:rPr lang="tr-TR" dirty="0"/>
              <a:t> sayılabilir.</a:t>
            </a:r>
          </a:p>
          <a:p>
            <a:endParaRPr lang="tr-TR" dirty="0"/>
          </a:p>
        </p:txBody>
      </p:sp>
    </p:spTree>
    <p:extLst>
      <p:ext uri="{BB962C8B-B14F-4D97-AF65-F5344CB8AC3E}">
        <p14:creationId xmlns:p14="http://schemas.microsoft.com/office/powerpoint/2010/main" val="7313678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AC75248-0110-32BC-FC13-0E14623F93F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33C430D-12B5-8BA7-1871-AC0F98544554}"/>
              </a:ext>
            </a:extLst>
          </p:cNvPr>
          <p:cNvSpPr>
            <a:spLocks noGrp="1"/>
          </p:cNvSpPr>
          <p:nvPr>
            <p:ph idx="1"/>
          </p:nvPr>
        </p:nvSpPr>
        <p:spPr/>
        <p:txBody>
          <a:bodyPr>
            <a:normAutofit fontScale="92500" lnSpcReduction="10000"/>
          </a:bodyPr>
          <a:lstStyle/>
          <a:p>
            <a:r>
              <a:rPr lang="tr-TR" b="1" dirty="0"/>
              <a:t>Japonya piyasası</a:t>
            </a:r>
            <a:r>
              <a:rPr lang="tr-TR" dirty="0"/>
              <a:t>: Deprem ve tayfun gibi, bulunduğu coğrafya nedeniyle, doğal rizikoların yarattığı tehdit, bu piyasada dış ülkelere reasürans vermeyi bir zorunluluk haline getirmektedir. Japon piyasası, fiyat ve koşulları belirleyen sürükleyici bir piyasa olmaktan çok, lideri izleyerek kapasite yaratan bir piyasa niteliğindedir. Başlıca büyük reasürans şirketleri olarak, </a:t>
            </a:r>
            <a:r>
              <a:rPr lang="tr-TR" dirty="0" err="1"/>
              <a:t>Tokia</a:t>
            </a:r>
            <a:r>
              <a:rPr lang="tr-TR" dirty="0"/>
              <a:t> Marine &amp; Fire, Tao Fire &amp; Marine Re. sayılabilir.</a:t>
            </a:r>
          </a:p>
          <a:p>
            <a:r>
              <a:rPr lang="tr-TR" b="1" dirty="0"/>
              <a:t>Diğer piyasalar</a:t>
            </a:r>
            <a:r>
              <a:rPr lang="tr-TR" dirty="0"/>
              <a:t>:  Yukarıda sayılan piyasaların dışındaki ülkelerdeki şirketler de, az da olsa reasürans kapasitesi sağlamaktadırlar. Ayrıca, 1990’lı yılların başlarından itibaren, başta Bermuda adası olmak üzere, Cayman adaları ve buna benzer küçük adalarda kurulan reasürans şirketleri, önemli bir piyasa oluşturmuşlardır. Daha düşük maliyetli, büyük kapasiteler yaratma yolunda, oldukça başarılı olmuşlardır</a:t>
            </a:r>
          </a:p>
          <a:p>
            <a:endParaRPr lang="tr-TR" dirty="0"/>
          </a:p>
        </p:txBody>
      </p:sp>
    </p:spTree>
    <p:extLst>
      <p:ext uri="{BB962C8B-B14F-4D97-AF65-F5344CB8AC3E}">
        <p14:creationId xmlns:p14="http://schemas.microsoft.com/office/powerpoint/2010/main" val="1367325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EC209F-A0E6-8728-684D-52985590B49B}"/>
              </a:ext>
            </a:extLst>
          </p:cNvPr>
          <p:cNvSpPr>
            <a:spLocks noGrp="1"/>
          </p:cNvSpPr>
          <p:nvPr>
            <p:ph type="title"/>
          </p:nvPr>
        </p:nvSpPr>
        <p:spPr/>
        <p:txBody>
          <a:bodyPr>
            <a:normAutofit/>
          </a:bodyPr>
          <a:lstStyle/>
          <a:p>
            <a:r>
              <a:rPr lang="tr-TR" sz="3600" b="1" dirty="0"/>
              <a:t>MİLLÎ REASÜRANS TÜRK ANONİM ŞİRKETİ</a:t>
            </a:r>
          </a:p>
        </p:txBody>
      </p:sp>
      <p:sp>
        <p:nvSpPr>
          <p:cNvPr id="3" name="İçerik Yer Tutucusu 2">
            <a:extLst>
              <a:ext uri="{FF2B5EF4-FFF2-40B4-BE49-F238E27FC236}">
                <a16:creationId xmlns:a16="http://schemas.microsoft.com/office/drawing/2014/main" id="{D7B5A9D8-A421-24F8-30D1-11D97069F87C}"/>
              </a:ext>
            </a:extLst>
          </p:cNvPr>
          <p:cNvSpPr>
            <a:spLocks noGrp="1"/>
          </p:cNvSpPr>
          <p:nvPr>
            <p:ph idx="1"/>
          </p:nvPr>
        </p:nvSpPr>
        <p:spPr>
          <a:xfrm>
            <a:off x="838200" y="1835899"/>
            <a:ext cx="10515600" cy="4351338"/>
          </a:xfrm>
        </p:spPr>
        <p:txBody>
          <a:bodyPr>
            <a:normAutofit fontScale="92500" lnSpcReduction="20000"/>
          </a:bodyPr>
          <a:lstStyle/>
          <a:p>
            <a:pPr marL="0" indent="0">
              <a:buNone/>
            </a:pPr>
            <a:r>
              <a:rPr lang="tr-TR" dirty="0"/>
              <a:t>	</a:t>
            </a:r>
          </a:p>
          <a:p>
            <a:r>
              <a:rPr lang="tr-TR" dirty="0"/>
              <a:t>Türk sigorta piyasasının reasürans ihtiyacının yaklaşık %25’ini tek başına karşılamakta olan Milli Reasürans, 1991 yılından bu yana Türk sigorta şirketlerinden serbest bazda iş kabul etmektedir. Türkiye İş Bankası tarafından zorunlu reasürans sistemini işletmek üzere 26 Şubat 1929’da kurulan Milli Reasürans, 19 Temmuz 1929 tarihinde faaliyetlerine başlamıştır.</a:t>
            </a:r>
          </a:p>
          <a:p>
            <a:endParaRPr lang="tr-TR" dirty="0"/>
          </a:p>
          <a:p>
            <a:r>
              <a:rPr lang="tr-TR" dirty="0"/>
              <a:t>Milli Reasürans, sektördeki yerli ve yabancı sermayeli tüm şirketlerin hemen hemen tüm branşlardaki reasürans anlaşmalarına katılmaktadır. Bu durum, Milli Reasürans’ı yerel </a:t>
            </a:r>
            <a:r>
              <a:rPr lang="tr-TR" dirty="0" err="1"/>
              <a:t>reasürör</a:t>
            </a:r>
            <a:r>
              <a:rPr lang="tr-TR" dirty="0"/>
              <a:t> olmanın çok ötesinde konumlandırmakta, uluslararası saygınlığını ve sağlam mali yapısına olan güveni açıkça ortaya koymaktadır.</a:t>
            </a:r>
          </a:p>
          <a:p>
            <a:endParaRPr lang="tr-TR" dirty="0"/>
          </a:p>
        </p:txBody>
      </p:sp>
    </p:spTree>
    <p:extLst>
      <p:ext uri="{BB962C8B-B14F-4D97-AF65-F5344CB8AC3E}">
        <p14:creationId xmlns:p14="http://schemas.microsoft.com/office/powerpoint/2010/main" val="31761258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4008BC-BA18-7E96-9279-5BEE78B0E59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13828A3-D5C1-7532-C7D9-D139F0E45FFA}"/>
              </a:ext>
            </a:extLst>
          </p:cNvPr>
          <p:cNvSpPr>
            <a:spLocks noGrp="1"/>
          </p:cNvSpPr>
          <p:nvPr>
            <p:ph idx="1"/>
          </p:nvPr>
        </p:nvSpPr>
        <p:spPr/>
        <p:txBody>
          <a:bodyPr/>
          <a:lstStyle/>
          <a:p>
            <a:r>
              <a:rPr lang="tr-TR" dirty="0"/>
              <a:t>Türk sigortacılığının oluşumunda ve gelişiminde önemli bir paya sahip olan Milli Reasürans zorunlu reasürans sistemini yürüttüğü dönemde;</a:t>
            </a:r>
          </a:p>
          <a:p>
            <a:pPr marL="0" indent="0">
              <a:buNone/>
            </a:pPr>
            <a:r>
              <a:rPr lang="tr-TR" dirty="0"/>
              <a:t>• Türk sigorta sektörünün ulusallaştırılması,</a:t>
            </a:r>
          </a:p>
          <a:p>
            <a:pPr marL="0" indent="0">
              <a:buNone/>
            </a:pPr>
            <a:r>
              <a:rPr lang="tr-TR" dirty="0"/>
              <a:t>• Hazineye sürekli bir gelir temini,</a:t>
            </a:r>
          </a:p>
          <a:p>
            <a:pPr marL="0" indent="0">
              <a:buNone/>
            </a:pPr>
            <a:r>
              <a:rPr lang="tr-TR" dirty="0"/>
              <a:t>• Yabancı paranın ülkeden çıkışının önemli ölçüde azaltılması,</a:t>
            </a:r>
          </a:p>
          <a:p>
            <a:pPr marL="0" indent="0">
              <a:buNone/>
            </a:pPr>
            <a:r>
              <a:rPr lang="tr-TR" dirty="0"/>
              <a:t>• Sigortacılık eğitim ve öğretiminin yürütülmesi,</a:t>
            </a:r>
          </a:p>
          <a:p>
            <a:pPr marL="0" indent="0">
              <a:buNone/>
            </a:pPr>
            <a:r>
              <a:rPr lang="tr-TR" dirty="0"/>
              <a:t>• Uluslararası ilişkilerin en üst düzeyde sürdürülmesi gibi sayısız katkı sağlamıştır.</a:t>
            </a:r>
          </a:p>
          <a:p>
            <a:endParaRPr lang="tr-TR" dirty="0"/>
          </a:p>
        </p:txBody>
      </p:sp>
    </p:spTree>
    <p:extLst>
      <p:ext uri="{BB962C8B-B14F-4D97-AF65-F5344CB8AC3E}">
        <p14:creationId xmlns:p14="http://schemas.microsoft.com/office/powerpoint/2010/main" val="6604985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br>
              <a:rPr lang="tr-TR" sz="3200" b="1" dirty="0">
                <a:solidFill>
                  <a:srgbClr val="FF0000"/>
                </a:solidFill>
              </a:rPr>
            </a:br>
            <a:br>
              <a:rPr lang="tr-TR" sz="3200" b="1" dirty="0">
                <a:solidFill>
                  <a:srgbClr val="FF0000"/>
                </a:solidFill>
              </a:rPr>
            </a:br>
            <a:r>
              <a:rPr lang="tr-TR" sz="3200" b="1" dirty="0">
                <a:solidFill>
                  <a:srgbClr val="FF0000"/>
                </a:solidFill>
              </a:rPr>
              <a:t>Reasürans Metotları </a:t>
            </a:r>
            <a:br>
              <a:rPr lang="tr-TR" sz="3200" b="1" dirty="0">
                <a:solidFill>
                  <a:srgbClr val="FF0000"/>
                </a:solidFill>
              </a:rPr>
            </a:br>
            <a:endParaRPr lang="tr-TR" sz="3200" b="1" dirty="0">
              <a:solidFill>
                <a:srgbClr val="FF0000"/>
              </a:solidFill>
            </a:endParaRPr>
          </a:p>
        </p:txBody>
      </p:sp>
      <p:sp>
        <p:nvSpPr>
          <p:cNvPr id="3" name="İçerik Yer Tutucusu 2"/>
          <p:cNvSpPr>
            <a:spLocks noGrp="1"/>
          </p:cNvSpPr>
          <p:nvPr>
            <p:ph idx="1"/>
          </p:nvPr>
        </p:nvSpPr>
        <p:spPr/>
        <p:txBody>
          <a:bodyPr>
            <a:normAutofit fontScale="92500"/>
          </a:bodyPr>
          <a:lstStyle/>
          <a:p>
            <a:pPr algn="just"/>
            <a:r>
              <a:rPr lang="tr-TR" sz="2800" b="1" dirty="0">
                <a:solidFill>
                  <a:srgbClr val="FF0000"/>
                </a:solidFill>
              </a:rPr>
              <a:t>Bölüşmeli (Orantılı) Reasürans Anlaşması (</a:t>
            </a:r>
            <a:r>
              <a:rPr lang="tr-TR" sz="2800" b="1" dirty="0" err="1">
                <a:solidFill>
                  <a:srgbClr val="FF0000"/>
                </a:solidFill>
              </a:rPr>
              <a:t>Proportional</a:t>
            </a:r>
            <a:r>
              <a:rPr lang="tr-TR" sz="2800" b="1" dirty="0">
                <a:solidFill>
                  <a:srgbClr val="FF0000"/>
                </a:solidFill>
              </a:rPr>
              <a:t> </a:t>
            </a:r>
            <a:r>
              <a:rPr lang="tr-TR" sz="2800" b="1" dirty="0" err="1">
                <a:solidFill>
                  <a:srgbClr val="FF0000"/>
                </a:solidFill>
              </a:rPr>
              <a:t>Reinsurance</a:t>
            </a:r>
            <a:r>
              <a:rPr lang="tr-TR" sz="2800" b="1" dirty="0">
                <a:solidFill>
                  <a:srgbClr val="FF0000"/>
                </a:solidFill>
              </a:rPr>
              <a:t> </a:t>
            </a:r>
            <a:r>
              <a:rPr lang="tr-TR" sz="2800" b="1" dirty="0" err="1">
                <a:solidFill>
                  <a:srgbClr val="FF0000"/>
                </a:solidFill>
              </a:rPr>
              <a:t>Treaty</a:t>
            </a:r>
            <a:r>
              <a:rPr lang="tr-TR" sz="2800" b="1" dirty="0">
                <a:solidFill>
                  <a:srgbClr val="FF0000"/>
                </a:solidFill>
              </a:rPr>
              <a:t>)</a:t>
            </a:r>
            <a:endParaRPr lang="tr-TR" b="1" dirty="0"/>
          </a:p>
          <a:p>
            <a:pPr algn="just"/>
            <a:r>
              <a:rPr lang="tr-TR" b="1" dirty="0"/>
              <a:t>B</a:t>
            </a:r>
            <a:r>
              <a:rPr lang="tr-TR" dirty="0"/>
              <a:t>ölüşmeli reasürans anlaşmalarında, sedan şirket üzerine almış olduğu risklerden saklama payını aşanların belli bir oran ya da miktar ile ifade edilen kısmı ile birlikte orijinal sigorta priminden bu oran ya da miktara isabet eden primi reasüröre devretmekte ve karşılığında üstlenmiş olduğu rizikoyu bu oran ve miktarda </a:t>
            </a:r>
            <a:r>
              <a:rPr lang="tr-TR" dirty="0" err="1"/>
              <a:t>reasürör</a:t>
            </a:r>
            <a:r>
              <a:rPr lang="tr-TR" dirty="0"/>
              <a:t> ile paylaşmaktadır. Riskin gerçekleşmesi halinde sedan saklama payı ne ise o oranda hasara iştirak etmekte </a:t>
            </a:r>
            <a:r>
              <a:rPr lang="tr-TR" dirty="0" err="1"/>
              <a:t>reasürör</a:t>
            </a:r>
            <a:r>
              <a:rPr lang="tr-TR" dirty="0"/>
              <a:t> de devraldığı sorumluluk oranında hasara katılmaktadır.</a:t>
            </a:r>
          </a:p>
          <a:p>
            <a:pPr algn="just"/>
            <a:r>
              <a:rPr lang="tr-TR" dirty="0"/>
              <a:t>İhtiyari ve </a:t>
            </a:r>
            <a:r>
              <a:rPr lang="tr-TR" dirty="0" err="1"/>
              <a:t>Trete</a:t>
            </a:r>
            <a:r>
              <a:rPr lang="tr-TR" dirty="0"/>
              <a:t> (zorunlu) reasürans olmak üzere iki türlü uygulanabilir</a:t>
            </a:r>
            <a:r>
              <a:rPr lang="tr-TR" b="1" dirty="0"/>
              <a:t>.</a:t>
            </a:r>
            <a:endParaRPr lang="tr-TR" dirty="0"/>
          </a:p>
          <a:p>
            <a:endParaRPr lang="tr-TR" dirty="0"/>
          </a:p>
          <a:p>
            <a:endParaRPr lang="tr-TR" dirty="0"/>
          </a:p>
        </p:txBody>
      </p:sp>
    </p:spTree>
    <p:extLst>
      <p:ext uri="{BB962C8B-B14F-4D97-AF65-F5344CB8AC3E}">
        <p14:creationId xmlns:p14="http://schemas.microsoft.com/office/powerpoint/2010/main" val="33622812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b="1" dirty="0">
              <a:solidFill>
                <a:srgbClr val="FF0000"/>
              </a:solidFill>
            </a:endParaRPr>
          </a:p>
        </p:txBody>
      </p:sp>
      <p:sp>
        <p:nvSpPr>
          <p:cNvPr id="3" name="İçerik Yer Tutucusu 2"/>
          <p:cNvSpPr>
            <a:spLocks noGrp="1"/>
          </p:cNvSpPr>
          <p:nvPr>
            <p:ph idx="1"/>
          </p:nvPr>
        </p:nvSpPr>
        <p:spPr/>
        <p:txBody>
          <a:bodyPr>
            <a:normAutofit/>
          </a:bodyPr>
          <a:lstStyle/>
          <a:p>
            <a:r>
              <a:rPr lang="tr-TR" b="1" dirty="0">
                <a:solidFill>
                  <a:srgbClr val="FF0000"/>
                </a:solidFill>
              </a:rPr>
              <a:t>İhtiyari Reasürans</a:t>
            </a:r>
          </a:p>
          <a:p>
            <a:pPr algn="just"/>
            <a:r>
              <a:rPr lang="tr-TR" dirty="0"/>
              <a:t>Sigorta şirketlerinin seçtikleri riskleri, risk bazında reasüröre devretmesi durumudur. Genellikle </a:t>
            </a:r>
            <a:r>
              <a:rPr lang="tr-TR" dirty="0" err="1"/>
              <a:t>tretelerin</a:t>
            </a:r>
            <a:r>
              <a:rPr lang="tr-TR" dirty="0"/>
              <a:t> üst teminat sınırlarının da üzerine taşan çok büyük riskler için kullanılır. Bu riskler, parça bazında sigortalanır. </a:t>
            </a:r>
            <a:r>
              <a:rPr lang="tr-TR" dirty="0" err="1"/>
              <a:t>Reasürörler</a:t>
            </a:r>
            <a:r>
              <a:rPr lang="tr-TR" dirty="0"/>
              <a:t>, çoğu kez ihtiyari reasürans için sigorta şirketinden risk hakkında ayrıntılı bilgi ve belge isterler. </a:t>
            </a:r>
            <a:r>
              <a:rPr lang="tr-TR" dirty="0" err="1"/>
              <a:t>Reasürör</a:t>
            </a:r>
            <a:r>
              <a:rPr lang="tr-TR" dirty="0"/>
              <a:t> şirketlerde ihtiyari risk kabulünde uzmanlaşmış kadrolar, bu bilgileri inceleyerek risk kabulü konusunda karar verir. </a:t>
            </a:r>
          </a:p>
        </p:txBody>
      </p:sp>
    </p:spTree>
    <p:extLst>
      <p:ext uri="{BB962C8B-B14F-4D97-AF65-F5344CB8AC3E}">
        <p14:creationId xmlns:p14="http://schemas.microsoft.com/office/powerpoint/2010/main" val="15556131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220EADA-A630-411E-989C-BFFAB983D18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AA37BCA-524E-6246-A342-4C70A69FCD43}"/>
              </a:ext>
            </a:extLst>
          </p:cNvPr>
          <p:cNvSpPr>
            <a:spLocks noGrp="1"/>
          </p:cNvSpPr>
          <p:nvPr>
            <p:ph idx="1"/>
          </p:nvPr>
        </p:nvSpPr>
        <p:spPr/>
        <p:txBody>
          <a:bodyPr/>
          <a:lstStyle/>
          <a:p>
            <a:r>
              <a:rPr lang="tr-TR" dirty="0"/>
              <a:t>İhtiyari reasüransın  yararları;</a:t>
            </a:r>
          </a:p>
          <a:p>
            <a:r>
              <a:rPr lang="tr-TR" dirty="0"/>
              <a:t>-Büyük rizikolarda, küçük sigorta şirketlerine ek kapasite sağlar.</a:t>
            </a:r>
          </a:p>
          <a:p>
            <a:r>
              <a:rPr lang="tr-TR" dirty="0"/>
              <a:t>-Sigorta şirketini, büyük zararlardan koruyarak, portföyünde denge sağlar.</a:t>
            </a:r>
          </a:p>
          <a:p>
            <a:r>
              <a:rPr lang="tr-TR" dirty="0"/>
              <a:t>-Karşılıklı iş alış verişi sayesinde, diğer şirketlerden iş alır.</a:t>
            </a:r>
          </a:p>
          <a:p>
            <a:r>
              <a:rPr lang="tr-TR" dirty="0"/>
              <a:t>-Teminat vermek zorunda kaldığı müşterisini kırmamış ve müşterisini kaçırmamış olur.</a:t>
            </a:r>
          </a:p>
          <a:p>
            <a:endParaRPr lang="tr-TR" dirty="0"/>
          </a:p>
        </p:txBody>
      </p:sp>
    </p:spTree>
    <p:extLst>
      <p:ext uri="{BB962C8B-B14F-4D97-AF65-F5344CB8AC3E}">
        <p14:creationId xmlns:p14="http://schemas.microsoft.com/office/powerpoint/2010/main" val="14840695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1.REASÜRANS</a:t>
            </a:r>
            <a:br>
              <a:rPr lang="tr-TR" b="1" dirty="0"/>
            </a:br>
            <a:endParaRPr lang="tr-TR" dirty="0"/>
          </a:p>
        </p:txBody>
      </p:sp>
      <p:sp>
        <p:nvSpPr>
          <p:cNvPr id="3" name="İçerik Yer Tutucusu 2"/>
          <p:cNvSpPr>
            <a:spLocks noGrp="1"/>
          </p:cNvSpPr>
          <p:nvPr>
            <p:ph idx="1"/>
          </p:nvPr>
        </p:nvSpPr>
        <p:spPr/>
        <p:txBody>
          <a:bodyPr>
            <a:normAutofit/>
          </a:bodyPr>
          <a:lstStyle/>
          <a:p>
            <a:pPr algn="just"/>
            <a:r>
              <a:rPr lang="tr-TR" dirty="0"/>
              <a:t>Sigorta edilmiş riskin, belli bir kısmının veya tamamının yeniden sigorta edilmesidir. Sigorta şirketleri, teminat verdikleri rizikolarda büyük hasarların aynı zamana gelme ihtimaline karşı, hasar ödemelerinde zorlanmamak için reasürans (mükerrer sigorta) yaptırır. Reasürans, sigorta şirketlerine, tek başlarına yüklenmeleri kendi sermayeleri, ihtiyatları, özvarlıkları bakımından kısaca mali yönden mümkün olmayan riskleri, sigortalayabilme imkânı verir. Bir takım mali ölçüler esas alınarak, branş esasıyla tespit edilen saklama payları, sedan şirketin risk üzerindeki sorumluluk miktarını göstermekte, aşan kısımlar ise çeşitli reasürans anlaşmalarıyla, reasürans şirketlerine devredilmektedir. </a:t>
            </a:r>
          </a:p>
        </p:txBody>
      </p:sp>
    </p:spTree>
    <p:extLst>
      <p:ext uri="{BB962C8B-B14F-4D97-AF65-F5344CB8AC3E}">
        <p14:creationId xmlns:p14="http://schemas.microsoft.com/office/powerpoint/2010/main" val="33558816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88F4A47-4E28-19EE-22C6-BF3DB24AAE91}"/>
              </a:ext>
            </a:extLst>
          </p:cNvPr>
          <p:cNvSpPr>
            <a:spLocks noGrp="1"/>
          </p:cNvSpPr>
          <p:nvPr>
            <p:ph type="title"/>
          </p:nvPr>
        </p:nvSpPr>
        <p:spPr/>
        <p:txBody>
          <a:bodyPr/>
          <a:lstStyle/>
          <a:p>
            <a:r>
              <a:rPr lang="tr-TR" sz="3200" b="1" dirty="0"/>
              <a:t>İhtiyari reasüransın sakıncaları;</a:t>
            </a:r>
            <a:br>
              <a:rPr lang="tr-TR" dirty="0"/>
            </a:br>
            <a:endParaRPr lang="tr-TR" dirty="0"/>
          </a:p>
        </p:txBody>
      </p:sp>
      <p:sp>
        <p:nvSpPr>
          <p:cNvPr id="3" name="İçerik Yer Tutucusu 2">
            <a:extLst>
              <a:ext uri="{FF2B5EF4-FFF2-40B4-BE49-F238E27FC236}">
                <a16:creationId xmlns:a16="http://schemas.microsoft.com/office/drawing/2014/main" id="{F1D43EE9-E04F-A724-9D83-AC2718DE36A7}"/>
              </a:ext>
            </a:extLst>
          </p:cNvPr>
          <p:cNvSpPr>
            <a:spLocks noGrp="1"/>
          </p:cNvSpPr>
          <p:nvPr>
            <p:ph idx="1"/>
          </p:nvPr>
        </p:nvSpPr>
        <p:spPr/>
        <p:txBody>
          <a:bodyPr/>
          <a:lstStyle/>
          <a:p>
            <a:r>
              <a:rPr lang="tr-TR" dirty="0"/>
              <a:t>-Tek tek her bir rizikoya uygulandığı için, zaman alıcı ve masraflıdır.</a:t>
            </a:r>
          </a:p>
          <a:p>
            <a:r>
              <a:rPr lang="tr-TR" dirty="0"/>
              <a:t>-Rizikonun plasmanı (yerleştirilmesi) yapılıncaya kadar, müşteri kaçabilir.</a:t>
            </a:r>
          </a:p>
          <a:p>
            <a:r>
              <a:rPr lang="tr-TR" dirty="0"/>
              <a:t>-Yenilemede de, aynı işlemler tekrar eder.</a:t>
            </a:r>
          </a:p>
          <a:p>
            <a:r>
              <a:rPr lang="tr-TR" dirty="0"/>
              <a:t>-Reasürans komisyonu, </a:t>
            </a:r>
            <a:r>
              <a:rPr lang="tr-TR" dirty="0" err="1"/>
              <a:t>trete</a:t>
            </a:r>
            <a:r>
              <a:rPr lang="tr-TR" dirty="0"/>
              <a:t> reasüransından daha düşüktür.</a:t>
            </a:r>
          </a:p>
          <a:p>
            <a:r>
              <a:rPr lang="tr-TR" dirty="0"/>
              <a:t>Not: İhtiyari reasürans işlemi tamamlanmadan, sigortalıya poliçe kesinlikle verilmemelidir.</a:t>
            </a:r>
          </a:p>
          <a:p>
            <a:endParaRPr lang="tr-TR" dirty="0"/>
          </a:p>
        </p:txBody>
      </p:sp>
    </p:spTree>
    <p:extLst>
      <p:ext uri="{BB962C8B-B14F-4D97-AF65-F5344CB8AC3E}">
        <p14:creationId xmlns:p14="http://schemas.microsoft.com/office/powerpoint/2010/main" val="15934917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91620" y="416496"/>
            <a:ext cx="10515600" cy="1325563"/>
          </a:xfrm>
        </p:spPr>
        <p:txBody>
          <a:bodyPr>
            <a:normAutofit fontScale="90000"/>
          </a:bodyPr>
          <a:lstStyle/>
          <a:p>
            <a:br>
              <a:rPr lang="tr-TR" sz="4400" b="1" dirty="0">
                <a:solidFill>
                  <a:srgbClr val="FF0000"/>
                </a:solidFill>
              </a:rPr>
            </a:br>
            <a:br>
              <a:rPr lang="tr-TR" b="1" dirty="0"/>
            </a:br>
            <a:endParaRPr lang="tr-TR" dirty="0"/>
          </a:p>
        </p:txBody>
      </p:sp>
      <p:sp>
        <p:nvSpPr>
          <p:cNvPr id="3" name="İçerik Yer Tutucusu 2"/>
          <p:cNvSpPr>
            <a:spLocks noGrp="1"/>
          </p:cNvSpPr>
          <p:nvPr>
            <p:ph idx="1"/>
          </p:nvPr>
        </p:nvSpPr>
        <p:spPr/>
        <p:txBody>
          <a:bodyPr/>
          <a:lstStyle/>
          <a:p>
            <a:pPr marL="0" indent="0">
              <a:buNone/>
            </a:pPr>
            <a:r>
              <a:rPr lang="tr-TR" b="1" dirty="0" err="1"/>
              <a:t>Trete</a:t>
            </a:r>
            <a:r>
              <a:rPr lang="tr-TR" b="1" dirty="0"/>
              <a:t> ( zorunlu ) Reasürans Metodu </a:t>
            </a:r>
          </a:p>
          <a:p>
            <a:pPr marL="0" indent="0" algn="just">
              <a:buNone/>
            </a:pPr>
            <a:r>
              <a:rPr lang="tr-TR" dirty="0"/>
              <a:t>Sigorta şirketi açısından zorunlu devri, reasürans şirketi açısından ise zorunlu kabulü öngören reasürans anlaşmalarıdır. Sigorta şirketi, reasürans anlaşması kapsamında devretmeyi kabul ettiği her rizikoyu, önceden tespit edilmiş bir orana göre devreder ve taraflar arasındaki prim ve hasar paylaşımı bu oran üzerinden yapılır. Sigorta şirketi tarafından yapılan rizikolar üzerinde </a:t>
            </a:r>
            <a:r>
              <a:rPr lang="tr-TR" dirty="0" err="1"/>
              <a:t>reasürör</a:t>
            </a:r>
            <a:r>
              <a:rPr lang="tr-TR" dirty="0"/>
              <a:t> denetiminin olmadığı bölüşmeli reasürans anlaşmalarının "</a:t>
            </a:r>
            <a:r>
              <a:rPr lang="tr-TR" dirty="0" err="1"/>
              <a:t>kotpar</a:t>
            </a:r>
            <a:r>
              <a:rPr lang="tr-TR" dirty="0"/>
              <a:t>" ve "</a:t>
            </a:r>
            <a:r>
              <a:rPr lang="tr-TR" dirty="0" err="1"/>
              <a:t>eksedan</a:t>
            </a:r>
            <a:r>
              <a:rPr lang="tr-TR" dirty="0"/>
              <a:t>" olmak üzere iki değişik uygulaması vardır</a:t>
            </a:r>
          </a:p>
          <a:p>
            <a:endParaRPr lang="tr-TR" dirty="0"/>
          </a:p>
        </p:txBody>
      </p:sp>
    </p:spTree>
    <p:extLst>
      <p:ext uri="{BB962C8B-B14F-4D97-AF65-F5344CB8AC3E}">
        <p14:creationId xmlns:p14="http://schemas.microsoft.com/office/powerpoint/2010/main" val="38369521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10C3E1A-F0D9-BB85-AA22-57BF0AD0E6B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C9DFC6B-F6FC-55CB-144B-65DE720DEB76}"/>
              </a:ext>
            </a:extLst>
          </p:cNvPr>
          <p:cNvSpPr>
            <a:spLocks noGrp="1"/>
          </p:cNvSpPr>
          <p:nvPr>
            <p:ph idx="1"/>
          </p:nvPr>
        </p:nvSpPr>
        <p:spPr/>
        <p:txBody>
          <a:bodyPr/>
          <a:lstStyle/>
          <a:p>
            <a:r>
              <a:rPr lang="tr-TR" dirty="0"/>
              <a:t>Bu reasürans anlaşmasında, her iki taraf içinde zorunluluk vardır. Sedan ‘’işi vermiyorum’’, </a:t>
            </a:r>
            <a:r>
              <a:rPr lang="tr-TR" dirty="0" err="1"/>
              <a:t>reasürör</a:t>
            </a:r>
            <a:r>
              <a:rPr lang="tr-TR" dirty="0"/>
              <a:t> de ‘’işi almıyorum’’ diyemez.</a:t>
            </a:r>
          </a:p>
          <a:p>
            <a:r>
              <a:rPr lang="tr-TR" dirty="0"/>
              <a:t>-</a:t>
            </a:r>
            <a:r>
              <a:rPr lang="tr-TR" dirty="0" err="1"/>
              <a:t>Reasürörün</a:t>
            </a:r>
            <a:r>
              <a:rPr lang="tr-TR" dirty="0"/>
              <a:t> rizikodaki payı ne ise, prim ve hasara da aynı oranda katılır.</a:t>
            </a:r>
          </a:p>
          <a:p>
            <a:r>
              <a:rPr lang="tr-TR" dirty="0"/>
              <a:t>-Seçim özgürlüğü iki taraf içinde sınırlıdır. Sedan işin iyisini tutup, kötüsünü </a:t>
            </a:r>
            <a:r>
              <a:rPr lang="tr-TR" dirty="0" err="1"/>
              <a:t>reasüröre</a:t>
            </a:r>
            <a:r>
              <a:rPr lang="tr-TR" dirty="0"/>
              <a:t> devredemez. İş ne ise, onu devreder. </a:t>
            </a:r>
            <a:r>
              <a:rPr lang="tr-TR" dirty="0" err="1"/>
              <a:t>Reasürör</a:t>
            </a:r>
            <a:r>
              <a:rPr lang="tr-TR" dirty="0"/>
              <a:t> ise, işi beğenmediğini ileri sürerek riski almıyorum diyemez.</a:t>
            </a:r>
          </a:p>
          <a:p>
            <a:r>
              <a:rPr lang="tr-TR" dirty="0"/>
              <a:t>-Riski seçme hakkına sahip olmayan </a:t>
            </a:r>
            <a:r>
              <a:rPr lang="tr-TR" dirty="0" err="1"/>
              <a:t>reasürör</a:t>
            </a:r>
            <a:r>
              <a:rPr lang="tr-TR" dirty="0"/>
              <a:t>, bir anlamda Sedanın şirket ve iş politikasını kabulleniyor demektir.</a:t>
            </a:r>
          </a:p>
          <a:p>
            <a:endParaRPr lang="tr-TR" dirty="0"/>
          </a:p>
        </p:txBody>
      </p:sp>
    </p:spTree>
    <p:extLst>
      <p:ext uri="{BB962C8B-B14F-4D97-AF65-F5344CB8AC3E}">
        <p14:creationId xmlns:p14="http://schemas.microsoft.com/office/powerpoint/2010/main" val="4243047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609600" y="803564"/>
            <a:ext cx="11271421" cy="5033489"/>
          </a:xfrm>
          <a:prstGeom prst="rect">
            <a:avLst/>
          </a:prstGeom>
        </p:spPr>
      </p:pic>
    </p:spTree>
    <p:extLst>
      <p:ext uri="{BB962C8B-B14F-4D97-AF65-F5344CB8AC3E}">
        <p14:creationId xmlns:p14="http://schemas.microsoft.com/office/powerpoint/2010/main" val="41852105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err="1"/>
              <a:t>Kotpar</a:t>
            </a:r>
            <a:r>
              <a:rPr lang="tr-TR" b="1" dirty="0"/>
              <a:t> Reasürans Anlaşması (</a:t>
            </a:r>
            <a:r>
              <a:rPr lang="tr-TR" b="1" dirty="0" err="1"/>
              <a:t>Quota</a:t>
            </a:r>
            <a:r>
              <a:rPr lang="tr-TR" b="1" dirty="0"/>
              <a:t> </a:t>
            </a:r>
            <a:r>
              <a:rPr lang="tr-TR" b="1" dirty="0" err="1"/>
              <a:t>Share</a:t>
            </a:r>
            <a:r>
              <a:rPr lang="tr-TR" b="1" dirty="0"/>
              <a:t> </a:t>
            </a:r>
            <a:r>
              <a:rPr lang="tr-TR" b="1" dirty="0" err="1"/>
              <a:t>Reinsurance</a:t>
            </a:r>
            <a:r>
              <a:rPr lang="tr-TR" b="1" dirty="0"/>
              <a:t> </a:t>
            </a:r>
            <a:r>
              <a:rPr lang="tr-TR" b="1" dirty="0" err="1"/>
              <a:t>Treaty</a:t>
            </a:r>
            <a:r>
              <a:rPr lang="tr-TR" b="1" dirty="0"/>
              <a:t>) </a:t>
            </a:r>
            <a:br>
              <a:rPr lang="tr-TR" b="1" dirty="0"/>
            </a:br>
            <a:endParaRPr lang="tr-TR" dirty="0"/>
          </a:p>
        </p:txBody>
      </p:sp>
      <p:sp>
        <p:nvSpPr>
          <p:cNvPr id="3" name="İçerik Yer Tutucusu 2"/>
          <p:cNvSpPr>
            <a:spLocks noGrp="1"/>
          </p:cNvSpPr>
          <p:nvPr>
            <p:ph idx="1"/>
          </p:nvPr>
        </p:nvSpPr>
        <p:spPr/>
        <p:txBody>
          <a:bodyPr>
            <a:normAutofit/>
          </a:bodyPr>
          <a:lstStyle/>
          <a:p>
            <a:pPr algn="just"/>
            <a:r>
              <a:rPr lang="tr-TR" dirty="0"/>
              <a:t>Sigorta şirketi ile reasürans şirketi, ilgili branşta sigorta edilen her riskin önceden belirlenmiş oranda, örneğin yüzde 20, yüzde 80 gibi, otomatik olarak devredilmesi konusunda anlaşırlar. Buna göre, sigorta şirketi, sigortaladığı her riskin yüzde 20 oranını üzerinde tutar, yüzde 80 oranını ise reasürans şirketine devreder. Riskin paylaşıldığı oran, prim ve hasarın da paylaşım oranı olmaktadır. </a:t>
            </a:r>
          </a:p>
        </p:txBody>
      </p:sp>
    </p:spTree>
    <p:extLst>
      <p:ext uri="{BB962C8B-B14F-4D97-AF65-F5344CB8AC3E}">
        <p14:creationId xmlns:p14="http://schemas.microsoft.com/office/powerpoint/2010/main" val="21583454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Sedanın saklama payı kot-par </a:t>
            </a:r>
            <a:r>
              <a:rPr lang="tr-TR" dirty="0" err="1"/>
              <a:t>tretesinin</a:t>
            </a:r>
            <a:r>
              <a:rPr lang="tr-TR" dirty="0"/>
              <a:t> teminat kabul limitinin belirleyicisi olmaktadır</a:t>
            </a:r>
          </a:p>
          <a:p>
            <a:endParaRPr lang="tr-TR" dirty="0"/>
          </a:p>
          <a:p>
            <a:r>
              <a:rPr lang="tr-TR" dirty="0"/>
              <a:t>*Bu tür reasüransın en önemli olumsuzluklarından biri sedan şirketin mali gücünün yetebildiği poliçelerde de reasürans yapma ve prim devretme zorunluluğu olmasıdır.</a:t>
            </a:r>
          </a:p>
          <a:p>
            <a:endParaRPr lang="tr-TR" dirty="0"/>
          </a:p>
        </p:txBody>
      </p:sp>
    </p:spTree>
    <p:extLst>
      <p:ext uri="{BB962C8B-B14F-4D97-AF65-F5344CB8AC3E}">
        <p14:creationId xmlns:p14="http://schemas.microsoft.com/office/powerpoint/2010/main" val="31023092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E52216C-BB8C-2306-7183-ADFBB01F940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A297841-0404-D9F3-3B3C-F16125E45429}"/>
              </a:ext>
            </a:extLst>
          </p:cNvPr>
          <p:cNvSpPr>
            <a:spLocks noGrp="1"/>
          </p:cNvSpPr>
          <p:nvPr>
            <p:ph idx="1"/>
          </p:nvPr>
        </p:nvSpPr>
        <p:spPr/>
        <p:txBody>
          <a:bodyPr>
            <a:normAutofit lnSpcReduction="10000"/>
          </a:bodyPr>
          <a:lstStyle/>
          <a:p>
            <a:r>
              <a:rPr lang="tr-TR" dirty="0" err="1"/>
              <a:t>Kotpar</a:t>
            </a:r>
            <a:r>
              <a:rPr lang="tr-TR" dirty="0"/>
              <a:t> anlaşmalarının uygulama alanı;</a:t>
            </a:r>
          </a:p>
          <a:p>
            <a:r>
              <a:rPr lang="tr-TR" dirty="0"/>
              <a:t>-Sigorta şirketi, yeni bir sigorta türüne veya yeni bir piyasaya girmek istediğinde, iş veya piyasa hakkında, yeterli deneyim ve iş hacmi sağlayana kadar, </a:t>
            </a:r>
            <a:r>
              <a:rPr lang="tr-TR" dirty="0" err="1"/>
              <a:t>Kotpar</a:t>
            </a:r>
            <a:r>
              <a:rPr lang="tr-TR" dirty="0"/>
              <a:t> en ideal sistemdir.</a:t>
            </a:r>
          </a:p>
          <a:p>
            <a:r>
              <a:rPr lang="tr-TR" dirty="0"/>
              <a:t>-Dolu ve sorumluluk sigortaları gibi, yıldan yıla hasar oranlarının farklılık gösterdiği sigorta türlerinde uygun bir reasürans yöntemidir.</a:t>
            </a:r>
          </a:p>
          <a:p>
            <a:r>
              <a:rPr lang="tr-TR" dirty="0"/>
              <a:t>-Sedan şirketin karşılıklı iş alış verişine (</a:t>
            </a:r>
            <a:r>
              <a:rPr lang="tr-TR" dirty="0" err="1"/>
              <a:t>reciprocity</a:t>
            </a:r>
            <a:r>
              <a:rPr lang="tr-TR" dirty="0"/>
              <a:t>) girmek istediği durumlarda, </a:t>
            </a:r>
            <a:r>
              <a:rPr lang="tr-TR" dirty="0" err="1"/>
              <a:t>kotpar</a:t>
            </a:r>
            <a:r>
              <a:rPr lang="tr-TR" dirty="0"/>
              <a:t> reasüransı kullanılabilir.</a:t>
            </a:r>
          </a:p>
          <a:p>
            <a:r>
              <a:rPr lang="tr-TR" dirty="0"/>
              <a:t>-Kötü sonuçlar veren sigorta şirketleri, ancak bu yöntem ile reasürans yapabilir.</a:t>
            </a:r>
          </a:p>
          <a:p>
            <a:endParaRPr lang="tr-TR" dirty="0"/>
          </a:p>
        </p:txBody>
      </p:sp>
    </p:spTree>
    <p:extLst>
      <p:ext uri="{BB962C8B-B14F-4D97-AF65-F5344CB8AC3E}">
        <p14:creationId xmlns:p14="http://schemas.microsoft.com/office/powerpoint/2010/main" val="30931555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9369927-CF63-5455-17DB-1BF3759989BF}"/>
              </a:ext>
            </a:extLst>
          </p:cNvPr>
          <p:cNvSpPr>
            <a:spLocks noGrp="1"/>
          </p:cNvSpPr>
          <p:nvPr>
            <p:ph type="title"/>
          </p:nvPr>
        </p:nvSpPr>
        <p:spPr/>
        <p:txBody>
          <a:bodyPr/>
          <a:lstStyle/>
          <a:p>
            <a:r>
              <a:rPr lang="tr-TR" dirty="0" err="1"/>
              <a:t>Kotpar</a:t>
            </a:r>
            <a:r>
              <a:rPr lang="tr-TR" dirty="0"/>
              <a:t> anlaşmasının olumlu yönleri;</a:t>
            </a:r>
            <a:br>
              <a:rPr lang="tr-TR" dirty="0"/>
            </a:br>
            <a:endParaRPr lang="tr-TR" dirty="0"/>
          </a:p>
        </p:txBody>
      </p:sp>
      <p:sp>
        <p:nvSpPr>
          <p:cNvPr id="3" name="İçerik Yer Tutucusu 2">
            <a:extLst>
              <a:ext uri="{FF2B5EF4-FFF2-40B4-BE49-F238E27FC236}">
                <a16:creationId xmlns:a16="http://schemas.microsoft.com/office/drawing/2014/main" id="{3DDF6EAD-5923-FBD6-9147-59BE8680B45B}"/>
              </a:ext>
            </a:extLst>
          </p:cNvPr>
          <p:cNvSpPr>
            <a:spLocks noGrp="1"/>
          </p:cNvSpPr>
          <p:nvPr>
            <p:ph idx="1"/>
          </p:nvPr>
        </p:nvSpPr>
        <p:spPr/>
        <p:txBody>
          <a:bodyPr/>
          <a:lstStyle/>
          <a:p>
            <a:r>
              <a:rPr lang="tr-TR" dirty="0"/>
              <a:t>-İki taraf için de, kader birliği ve güven duygusu vardır.</a:t>
            </a:r>
          </a:p>
          <a:p>
            <a:r>
              <a:rPr lang="tr-TR" dirty="0"/>
              <a:t>-Anlaşmanın yürütülmesi ve hesaplaşma  basit ve gideri azdır.</a:t>
            </a:r>
          </a:p>
          <a:p>
            <a:r>
              <a:rPr lang="tr-TR" dirty="0"/>
              <a:t>-</a:t>
            </a:r>
            <a:r>
              <a:rPr lang="tr-TR" dirty="0" err="1"/>
              <a:t>Reasürör</a:t>
            </a:r>
            <a:r>
              <a:rPr lang="tr-TR" dirty="0"/>
              <a:t>, her rizikonun belirli bir yüzdesini alacağından, sedanın </a:t>
            </a:r>
            <a:r>
              <a:rPr lang="tr-TR" dirty="0" err="1"/>
              <a:t>reasürör</a:t>
            </a:r>
            <a:r>
              <a:rPr lang="tr-TR" dirty="0"/>
              <a:t> aleyhine seçimi ile karşılaşmaz ve dengeli bir portföye sahip olur.</a:t>
            </a:r>
          </a:p>
          <a:p>
            <a:r>
              <a:rPr lang="tr-TR" dirty="0"/>
              <a:t>-Sedan, daha yüksek oranda reasürans komisyonu, kar komisyonu ve prim rezervi tutarak, mali desteğe kavuşur.</a:t>
            </a:r>
          </a:p>
          <a:p>
            <a:endParaRPr lang="tr-TR" dirty="0"/>
          </a:p>
        </p:txBody>
      </p:sp>
    </p:spTree>
    <p:extLst>
      <p:ext uri="{BB962C8B-B14F-4D97-AF65-F5344CB8AC3E}">
        <p14:creationId xmlns:p14="http://schemas.microsoft.com/office/powerpoint/2010/main" val="35615525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F37F9A8-EEFE-A812-20BC-5BD9A3E7921E}"/>
              </a:ext>
            </a:extLst>
          </p:cNvPr>
          <p:cNvSpPr>
            <a:spLocks noGrp="1"/>
          </p:cNvSpPr>
          <p:nvPr>
            <p:ph type="title"/>
          </p:nvPr>
        </p:nvSpPr>
        <p:spPr/>
        <p:txBody>
          <a:bodyPr/>
          <a:lstStyle/>
          <a:p>
            <a:r>
              <a:rPr lang="tr-TR" dirty="0" err="1"/>
              <a:t>Kotpar</a:t>
            </a:r>
            <a:r>
              <a:rPr lang="tr-TR" dirty="0"/>
              <a:t> anlaşmasının sakıncalı yönleri;</a:t>
            </a:r>
            <a:br>
              <a:rPr lang="tr-TR" dirty="0"/>
            </a:br>
            <a:endParaRPr lang="tr-TR" dirty="0"/>
          </a:p>
        </p:txBody>
      </p:sp>
      <p:sp>
        <p:nvSpPr>
          <p:cNvPr id="3" name="İçerik Yer Tutucusu 2">
            <a:extLst>
              <a:ext uri="{FF2B5EF4-FFF2-40B4-BE49-F238E27FC236}">
                <a16:creationId xmlns:a16="http://schemas.microsoft.com/office/drawing/2014/main" id="{CE3B272A-88CD-1C23-BF39-88ECBE47D708}"/>
              </a:ext>
            </a:extLst>
          </p:cNvPr>
          <p:cNvSpPr>
            <a:spLocks noGrp="1"/>
          </p:cNvSpPr>
          <p:nvPr>
            <p:ph idx="1"/>
          </p:nvPr>
        </p:nvSpPr>
        <p:spPr/>
        <p:txBody>
          <a:bodyPr/>
          <a:lstStyle/>
          <a:p>
            <a:r>
              <a:rPr lang="tr-TR" dirty="0"/>
              <a:t>-Her rizikodan hisse vermek zorunda olan Sedan, iyi rizikolarda daha fazla üzerinde tutamaz.</a:t>
            </a:r>
          </a:p>
          <a:p>
            <a:r>
              <a:rPr lang="tr-TR" dirty="0"/>
              <a:t>-Sigorta bedelinin %’si üzerinden </a:t>
            </a:r>
            <a:r>
              <a:rPr lang="tr-TR" dirty="0" err="1"/>
              <a:t>reasüröre</a:t>
            </a:r>
            <a:r>
              <a:rPr lang="tr-TR" dirty="0"/>
              <a:t> devir yapıldığından, çeşitli rizikolar itibarıyla saklama payındaki tutarlar çok farklıdır ve saklama payı portföyü benzer(homojen) değildir.</a:t>
            </a:r>
          </a:p>
          <a:p>
            <a:r>
              <a:rPr lang="tr-TR" dirty="0"/>
              <a:t>-Sedan, hasarlarda, hasar oranını düşürme olanağı bulamaz. Çünkü, bütün rizikolar, </a:t>
            </a:r>
            <a:r>
              <a:rPr lang="tr-TR" dirty="0" err="1"/>
              <a:t>reasüröre</a:t>
            </a:r>
            <a:r>
              <a:rPr lang="tr-TR" dirty="0"/>
              <a:t> aynı oranda devredilmektedir.</a:t>
            </a:r>
          </a:p>
          <a:p>
            <a:r>
              <a:rPr lang="tr-TR" dirty="0"/>
              <a:t>-Sedanı birikim (</a:t>
            </a:r>
            <a:r>
              <a:rPr lang="tr-TR" dirty="0" err="1"/>
              <a:t>kümül</a:t>
            </a:r>
            <a:r>
              <a:rPr lang="tr-TR" dirty="0"/>
              <a:t>) tehlikesine karşı koruyamaz.</a:t>
            </a:r>
          </a:p>
          <a:p>
            <a:endParaRPr lang="tr-TR" dirty="0"/>
          </a:p>
        </p:txBody>
      </p:sp>
    </p:spTree>
    <p:extLst>
      <p:ext uri="{BB962C8B-B14F-4D97-AF65-F5344CB8AC3E}">
        <p14:creationId xmlns:p14="http://schemas.microsoft.com/office/powerpoint/2010/main" val="32176678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err="1"/>
              <a:t>Örn</a:t>
            </a:r>
            <a:r>
              <a:rPr lang="tr-TR" dirty="0"/>
              <a:t>: Poliçe başına azami limiti 100.000. TL olan bir </a:t>
            </a:r>
            <a:r>
              <a:rPr lang="tr-TR" dirty="0" err="1"/>
              <a:t>kotpar</a:t>
            </a:r>
            <a:r>
              <a:rPr lang="tr-TR" dirty="0"/>
              <a:t> </a:t>
            </a:r>
            <a:r>
              <a:rPr lang="tr-TR" dirty="0" err="1"/>
              <a:t>tretesinde</a:t>
            </a:r>
            <a:r>
              <a:rPr lang="tr-TR" dirty="0"/>
              <a:t>; şirketin saklama payı %40 ise bu taktirde sedan 40.000. TL, </a:t>
            </a:r>
            <a:r>
              <a:rPr lang="tr-TR" dirty="0" err="1"/>
              <a:t>reasürör</a:t>
            </a:r>
            <a:r>
              <a:rPr lang="tr-TR" dirty="0"/>
              <a:t> veya </a:t>
            </a:r>
            <a:r>
              <a:rPr lang="tr-TR" dirty="0" err="1"/>
              <a:t>reasürörler</a:t>
            </a:r>
            <a:r>
              <a:rPr lang="tr-TR" dirty="0"/>
              <a:t> de %60 ı olan 60.000 TL’lik sorumluluk üstlenmiş olacaklardır. Poliçe priminin %40’u sedana, %60’ı da reasüröre gidecektir. </a:t>
            </a:r>
          </a:p>
          <a:p>
            <a:endParaRPr lang="tr-TR" dirty="0"/>
          </a:p>
        </p:txBody>
      </p:sp>
    </p:spTree>
    <p:extLst>
      <p:ext uri="{BB962C8B-B14F-4D97-AF65-F5344CB8AC3E}">
        <p14:creationId xmlns:p14="http://schemas.microsoft.com/office/powerpoint/2010/main" val="2120888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Reasürans işlemlerinde riski devreden şirkete </a:t>
            </a:r>
            <a:r>
              <a:rPr lang="tr-TR" b="1" dirty="0"/>
              <a:t>sedan</a:t>
            </a:r>
            <a:r>
              <a:rPr lang="tr-TR" dirty="0"/>
              <a:t>, devir alan şirkete </a:t>
            </a:r>
            <a:r>
              <a:rPr lang="tr-TR" b="1" dirty="0" err="1"/>
              <a:t>reasürö</a:t>
            </a:r>
            <a:r>
              <a:rPr lang="tr-TR" dirty="0" err="1"/>
              <a:t>r</a:t>
            </a:r>
            <a:r>
              <a:rPr lang="tr-TR" dirty="0"/>
              <a:t> denir. </a:t>
            </a:r>
          </a:p>
          <a:p>
            <a:pPr algn="just"/>
            <a:r>
              <a:rPr lang="tr-TR" dirty="0"/>
              <a:t>Sedan şirket, sigortalıdan toplamış olduğu primlerin ve sigortalıya ödemiş olduğu hasarların belli bir kısmını, değişik tekniklere göre yapılmış reasürans anlaşmaları vasıtasıyla, reasürans şirketine yansıtır. </a:t>
            </a:r>
          </a:p>
          <a:p>
            <a:pPr algn="just"/>
            <a:r>
              <a:rPr lang="tr-TR" b="1" dirty="0"/>
              <a:t>Sedan</a:t>
            </a:r>
            <a:r>
              <a:rPr lang="tr-TR" dirty="0"/>
              <a:t> şirket ile </a:t>
            </a:r>
            <a:r>
              <a:rPr lang="tr-TR" b="1" dirty="0" err="1"/>
              <a:t>reasürör</a:t>
            </a:r>
            <a:r>
              <a:rPr lang="tr-TR" dirty="0"/>
              <a:t> arasındaki risk transferi işlemi, yıllık anlaşmalar olmaksızın da yapılabilmekte; sedan şirket, her bir risk için, ihtiyari olarak, reasüröre müracaat edebilmektedir.</a:t>
            </a:r>
          </a:p>
          <a:p>
            <a:endParaRPr lang="tr-TR" dirty="0"/>
          </a:p>
        </p:txBody>
      </p:sp>
    </p:spTree>
    <p:extLst>
      <p:ext uri="{BB962C8B-B14F-4D97-AF65-F5344CB8AC3E}">
        <p14:creationId xmlns:p14="http://schemas.microsoft.com/office/powerpoint/2010/main" val="40928045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b="1" dirty="0"/>
              <a:t>Örnek 3.</a:t>
            </a:r>
          </a:p>
          <a:p>
            <a:pPr marL="0" indent="0">
              <a:buNone/>
            </a:pPr>
            <a:r>
              <a:rPr lang="tr-TR" dirty="0">
                <a:highlight>
                  <a:srgbClr val="FFFF00"/>
                </a:highlight>
              </a:rPr>
              <a:t>Kot-Par </a:t>
            </a:r>
            <a:r>
              <a:rPr lang="tr-TR" dirty="0" err="1">
                <a:highlight>
                  <a:srgbClr val="FFFF00"/>
                </a:highlight>
              </a:rPr>
              <a:t>Tretesi</a:t>
            </a:r>
            <a:r>
              <a:rPr lang="tr-TR" dirty="0">
                <a:highlight>
                  <a:srgbClr val="FFFF00"/>
                </a:highlight>
              </a:rPr>
              <a:t> limiti 100.000.-TL</a:t>
            </a:r>
          </a:p>
          <a:p>
            <a:pPr marL="0" indent="0">
              <a:buNone/>
            </a:pPr>
            <a:r>
              <a:rPr lang="tr-TR" dirty="0" err="1">
                <a:highlight>
                  <a:srgbClr val="FFFF00"/>
                </a:highlight>
              </a:rPr>
              <a:t>Trete</a:t>
            </a:r>
            <a:r>
              <a:rPr lang="tr-TR" dirty="0">
                <a:highlight>
                  <a:srgbClr val="FFFF00"/>
                </a:highlight>
              </a:rPr>
              <a:t> Payları:</a:t>
            </a:r>
          </a:p>
          <a:p>
            <a:pPr marL="0" indent="0">
              <a:buNone/>
            </a:pPr>
            <a:r>
              <a:rPr lang="tr-TR" dirty="0">
                <a:highlight>
                  <a:srgbClr val="FFFF00"/>
                </a:highlight>
              </a:rPr>
              <a:t>Sedan          : %40</a:t>
            </a:r>
          </a:p>
          <a:p>
            <a:pPr marL="0" indent="0">
              <a:buNone/>
            </a:pPr>
            <a:r>
              <a:rPr lang="tr-TR" dirty="0">
                <a:highlight>
                  <a:srgbClr val="FFFF00"/>
                </a:highlight>
              </a:rPr>
              <a:t>1.Reasürör  :%40</a:t>
            </a:r>
          </a:p>
          <a:p>
            <a:pPr marL="0" indent="0">
              <a:buNone/>
            </a:pPr>
            <a:r>
              <a:rPr lang="tr-TR" dirty="0">
                <a:highlight>
                  <a:srgbClr val="FFFF00"/>
                </a:highlight>
              </a:rPr>
              <a:t>2.Reasürör  : %20</a:t>
            </a:r>
          </a:p>
          <a:p>
            <a:pPr marL="0" indent="0">
              <a:buNone/>
            </a:pPr>
            <a:r>
              <a:rPr lang="tr-TR" dirty="0"/>
              <a:t>1. Sigorta bedeli:  50.000.-  Sigorta primi : 25.-</a:t>
            </a:r>
          </a:p>
          <a:p>
            <a:pPr marL="0" indent="0">
              <a:buNone/>
            </a:pPr>
            <a:r>
              <a:rPr lang="tr-TR" dirty="0"/>
              <a:t>2.Sigorta bedeli   150.000.- Sigorta primi  : 75.-</a:t>
            </a:r>
          </a:p>
          <a:p>
            <a:pPr marL="0" indent="0">
              <a:buNone/>
            </a:pPr>
            <a:endParaRPr lang="tr-TR" dirty="0"/>
          </a:p>
        </p:txBody>
      </p:sp>
    </p:spTree>
    <p:extLst>
      <p:ext uri="{BB962C8B-B14F-4D97-AF65-F5344CB8AC3E}">
        <p14:creationId xmlns:p14="http://schemas.microsoft.com/office/powerpoint/2010/main" val="14725137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Trete</a:t>
            </a:r>
            <a:r>
              <a:rPr lang="tr-TR" dirty="0"/>
              <a:t> limiti 100.000**    </a:t>
            </a:r>
            <a:r>
              <a:rPr lang="tr-TR" sz="2000" b="1" dirty="0"/>
              <a:t>50.000*40/100=20.000</a:t>
            </a:r>
            <a:br>
              <a:rPr lang="tr-TR" sz="2000" b="1" dirty="0"/>
            </a:br>
            <a:r>
              <a:rPr lang="tr-TR" sz="2000" b="1" dirty="0"/>
              <a:t> 				                50.000*20/100=10.000     50.000*0,02=10.000</a:t>
            </a:r>
          </a:p>
        </p:txBody>
      </p:sp>
      <p:pic>
        <p:nvPicPr>
          <p:cNvPr id="4" name="İçerik Yer Tutucusu 3"/>
          <p:cNvPicPr>
            <a:picLocks noGrp="1" noChangeAspect="1"/>
          </p:cNvPicPr>
          <p:nvPr>
            <p:ph idx="1"/>
          </p:nvPr>
        </p:nvPicPr>
        <p:blipFill>
          <a:blip r:embed="rId3"/>
          <a:stretch>
            <a:fillRect/>
          </a:stretch>
        </p:blipFill>
        <p:spPr>
          <a:xfrm>
            <a:off x="236365" y="2216726"/>
            <a:ext cx="11099918" cy="3380509"/>
          </a:xfrm>
          <a:prstGeom prst="rect">
            <a:avLst/>
          </a:prstGeom>
        </p:spPr>
      </p:pic>
      <p:sp>
        <p:nvSpPr>
          <p:cNvPr id="3" name="Dikdörtgen: Köşeleri Yuvarlatılmış 2">
            <a:extLst>
              <a:ext uri="{FF2B5EF4-FFF2-40B4-BE49-F238E27FC236}">
                <a16:creationId xmlns:a16="http://schemas.microsoft.com/office/drawing/2014/main" id="{3194959E-78AD-0719-93F9-EC25CC064656}"/>
              </a:ext>
            </a:extLst>
          </p:cNvPr>
          <p:cNvSpPr/>
          <p:nvPr/>
        </p:nvSpPr>
        <p:spPr>
          <a:xfrm>
            <a:off x="9667982" y="4736387"/>
            <a:ext cx="1109609" cy="2979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25</a:t>
            </a:r>
          </a:p>
        </p:txBody>
      </p:sp>
    </p:spTree>
    <p:extLst>
      <p:ext uri="{BB962C8B-B14F-4D97-AF65-F5344CB8AC3E}">
        <p14:creationId xmlns:p14="http://schemas.microsoft.com/office/powerpoint/2010/main" val="41262407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1D03CD1-4BCB-C2D7-1F85-3609E06A6A5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AC4417B-22CB-5491-3FD0-F4A50F9CC567}"/>
              </a:ext>
            </a:extLst>
          </p:cNvPr>
          <p:cNvSpPr>
            <a:spLocks noGrp="1"/>
          </p:cNvSpPr>
          <p:nvPr>
            <p:ph idx="1"/>
          </p:nvPr>
        </p:nvSpPr>
        <p:spPr/>
        <p:txBody>
          <a:bodyPr/>
          <a:lstStyle/>
          <a:p>
            <a:r>
              <a:rPr lang="tr-TR" dirty="0"/>
              <a:t>Sigorta bedeli: 150.000</a:t>
            </a:r>
          </a:p>
          <a:p>
            <a:r>
              <a:rPr lang="tr-TR" dirty="0"/>
              <a:t>Prim: 75</a:t>
            </a:r>
          </a:p>
          <a:p>
            <a:r>
              <a:rPr lang="tr-TR" dirty="0"/>
              <a:t>Tazminat 15.000</a:t>
            </a:r>
          </a:p>
          <a:p>
            <a:r>
              <a:rPr lang="tr-TR" dirty="0"/>
              <a:t>150.000              75                          150.000            15000</a:t>
            </a:r>
          </a:p>
          <a:p>
            <a:r>
              <a:rPr lang="tr-TR" dirty="0"/>
              <a:t>                                                            100.000            x</a:t>
            </a:r>
          </a:p>
          <a:p>
            <a:r>
              <a:rPr lang="tr-TR" dirty="0"/>
              <a:t>                 </a:t>
            </a:r>
            <a:r>
              <a:rPr lang="tr-TR" sz="4400" dirty="0"/>
              <a:t>X</a:t>
            </a:r>
          </a:p>
          <a:p>
            <a:r>
              <a:rPr lang="tr-TR" dirty="0"/>
              <a:t>100.000              50</a:t>
            </a:r>
          </a:p>
        </p:txBody>
      </p:sp>
    </p:spTree>
    <p:extLst>
      <p:ext uri="{BB962C8B-B14F-4D97-AF65-F5344CB8AC3E}">
        <p14:creationId xmlns:p14="http://schemas.microsoft.com/office/powerpoint/2010/main" val="40050878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br>
              <a:rPr lang="tr-TR" b="1" dirty="0"/>
            </a:br>
            <a:r>
              <a:rPr lang="tr-TR" sz="2700" b="1" dirty="0">
                <a:solidFill>
                  <a:srgbClr val="FF0000"/>
                </a:solidFill>
                <a:effectLst/>
                <a:latin typeface="Times New Roman" panose="02020603050405020304" pitchFamily="18" charset="0"/>
                <a:ea typeface="Calibri" panose="020F0502020204030204" pitchFamily="34" charset="0"/>
              </a:rPr>
              <a:t>BÖLÜŞMESİZ  OTOMATİK  REASÜRANS  ANLAŞMALARI  (ORANTISIZ TRETE REASÜRANSI)</a:t>
            </a:r>
            <a:br>
              <a:rPr lang="tr-TR" sz="2700" b="1" dirty="0">
                <a:solidFill>
                  <a:srgbClr val="FF0000"/>
                </a:solidFill>
              </a:rPr>
            </a:br>
            <a:r>
              <a:rPr lang="tr-TR" sz="2700" b="1" dirty="0" err="1">
                <a:solidFill>
                  <a:srgbClr val="FF0000"/>
                </a:solidFill>
              </a:rPr>
              <a:t>Eksedan</a:t>
            </a:r>
            <a:r>
              <a:rPr lang="tr-TR" sz="2700" b="1" dirty="0">
                <a:solidFill>
                  <a:srgbClr val="FF0000"/>
                </a:solidFill>
              </a:rPr>
              <a:t> Anlaşması (</a:t>
            </a:r>
            <a:r>
              <a:rPr lang="tr-TR" sz="2700" b="1" dirty="0" err="1">
                <a:solidFill>
                  <a:srgbClr val="FF0000"/>
                </a:solidFill>
              </a:rPr>
              <a:t>Surplus</a:t>
            </a:r>
            <a:r>
              <a:rPr lang="tr-TR" sz="2700" b="1" dirty="0">
                <a:solidFill>
                  <a:srgbClr val="FF0000"/>
                </a:solidFill>
              </a:rPr>
              <a:t> </a:t>
            </a:r>
            <a:r>
              <a:rPr lang="tr-TR" sz="2700" b="1" dirty="0" err="1">
                <a:solidFill>
                  <a:srgbClr val="FF0000"/>
                </a:solidFill>
              </a:rPr>
              <a:t>Reinsurance</a:t>
            </a:r>
            <a:r>
              <a:rPr lang="tr-TR" sz="2700" b="1" dirty="0">
                <a:solidFill>
                  <a:srgbClr val="FF0000"/>
                </a:solidFill>
              </a:rPr>
              <a:t> </a:t>
            </a:r>
            <a:r>
              <a:rPr lang="tr-TR" sz="2700" b="1" dirty="0" err="1">
                <a:solidFill>
                  <a:srgbClr val="FF0000"/>
                </a:solidFill>
              </a:rPr>
              <a:t>Treaty</a:t>
            </a:r>
            <a:r>
              <a:rPr lang="tr-TR" sz="2700" b="1" dirty="0">
                <a:solidFill>
                  <a:srgbClr val="FF0000"/>
                </a:solidFill>
              </a:rPr>
              <a:t>) </a:t>
            </a:r>
            <a:br>
              <a:rPr lang="tr-TR" b="1" dirty="0"/>
            </a:br>
            <a:endParaRPr lang="tr-TR" dirty="0"/>
          </a:p>
        </p:txBody>
      </p:sp>
      <p:sp>
        <p:nvSpPr>
          <p:cNvPr id="3" name="İçerik Yer Tutucusu 2"/>
          <p:cNvSpPr>
            <a:spLocks noGrp="1"/>
          </p:cNvSpPr>
          <p:nvPr>
            <p:ph idx="1"/>
          </p:nvPr>
        </p:nvSpPr>
        <p:spPr/>
        <p:txBody>
          <a:bodyPr>
            <a:normAutofit/>
          </a:bodyPr>
          <a:lstStyle/>
          <a:p>
            <a:r>
              <a:rPr lang="tr-TR" dirty="0"/>
              <a:t>Bölüşmeli reasürans anlaşmalarının sıklıkla kullanılan biçimidir. Sedan şirket, önceden belirlenmiş limiti aşan sorumluluklarını otomatik olarak reasüröre devretmektedir ve reasürans şirketi, kendisine devredilen işleri zorunlu olarak kabul etmek durumundadır.</a:t>
            </a:r>
            <a:br>
              <a:rPr lang="tr-TR" dirty="0"/>
            </a:br>
            <a:br>
              <a:rPr lang="tr-TR" dirty="0"/>
            </a:br>
            <a:r>
              <a:rPr lang="tr-TR" dirty="0"/>
              <a:t>Primin ve hasarın belli bir oran dahilinde sedan şirket ile reasürans şirketi arasında paylaşıldığı </a:t>
            </a:r>
            <a:r>
              <a:rPr lang="tr-TR" dirty="0" err="1"/>
              <a:t>Eksedan</a:t>
            </a:r>
            <a:r>
              <a:rPr lang="tr-TR" dirty="0"/>
              <a:t> anlaşmalarında sedan şirketin saklama payı</a:t>
            </a:r>
            <a:r>
              <a:rPr lang="tr-TR" dirty="0">
                <a:solidFill>
                  <a:srgbClr val="FF0000"/>
                </a:solidFill>
              </a:rPr>
              <a:t>, dilim (</a:t>
            </a:r>
            <a:r>
              <a:rPr lang="tr-TR" dirty="0" err="1">
                <a:solidFill>
                  <a:srgbClr val="FF0000"/>
                </a:solidFill>
              </a:rPr>
              <a:t>line</a:t>
            </a:r>
            <a:r>
              <a:rPr lang="tr-TR" dirty="0">
                <a:solidFill>
                  <a:srgbClr val="FF0000"/>
                </a:solidFill>
              </a:rPr>
              <a:t>)</a:t>
            </a:r>
            <a:r>
              <a:rPr lang="tr-TR" dirty="0"/>
              <a:t> adı verilen miktarların sayısı ile belirlenir. </a:t>
            </a:r>
          </a:p>
        </p:txBody>
      </p:sp>
    </p:spTree>
    <p:extLst>
      <p:ext uri="{BB962C8B-B14F-4D97-AF65-F5344CB8AC3E}">
        <p14:creationId xmlns:p14="http://schemas.microsoft.com/office/powerpoint/2010/main" val="5068793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Örneğin </a:t>
            </a:r>
            <a:r>
              <a:rPr lang="tr-TR" b="1" dirty="0"/>
              <a:t>7 </a:t>
            </a:r>
            <a:r>
              <a:rPr lang="tr-TR" b="1" dirty="0" err="1"/>
              <a:t>plenlik</a:t>
            </a:r>
            <a:r>
              <a:rPr lang="tr-TR" b="1" dirty="0"/>
              <a:t> </a:t>
            </a:r>
            <a:r>
              <a:rPr lang="tr-TR" dirty="0"/>
              <a:t>bir </a:t>
            </a:r>
            <a:r>
              <a:rPr lang="tr-TR" dirty="0" err="1"/>
              <a:t>eksedan</a:t>
            </a:r>
            <a:r>
              <a:rPr lang="tr-TR" dirty="0"/>
              <a:t> anlaşmasında, </a:t>
            </a:r>
            <a:r>
              <a:rPr lang="tr-TR" b="1" dirty="0"/>
              <a:t>saklama payının 7 katı </a:t>
            </a:r>
            <a:r>
              <a:rPr lang="tr-TR" dirty="0"/>
              <a:t>büyüklüğünde bir reasürans kapasitesinin varlığı söz konusudur.</a:t>
            </a:r>
            <a:br>
              <a:rPr lang="tr-TR" dirty="0"/>
            </a:br>
            <a:r>
              <a:rPr lang="tr-TR" dirty="0" err="1"/>
              <a:t>Eksedan</a:t>
            </a:r>
            <a:r>
              <a:rPr lang="tr-TR" dirty="0"/>
              <a:t> anlaşmalarında saklama payları sabit bir tutar olmamaktadır. Sedan şirket, hasar ihtimali en az olan rizikolarda yüksek saklama payı, yüksek hasar ihtimali olan rizikolarda ise düşük saklama payı tutma hakkına sahiptir. Belirlemiş olduğu saklama payı tutarı, aynı zamanda </a:t>
            </a:r>
            <a:r>
              <a:rPr lang="tr-TR" b="1" dirty="0">
                <a:solidFill>
                  <a:srgbClr val="FF0000"/>
                </a:solidFill>
              </a:rPr>
              <a:t>dilim (</a:t>
            </a:r>
            <a:r>
              <a:rPr lang="tr-TR" b="1" dirty="0" err="1">
                <a:solidFill>
                  <a:srgbClr val="FF0000"/>
                </a:solidFill>
              </a:rPr>
              <a:t>plen</a:t>
            </a:r>
            <a:r>
              <a:rPr lang="tr-TR" b="1" dirty="0">
                <a:solidFill>
                  <a:srgbClr val="FF0000"/>
                </a:solidFill>
              </a:rPr>
              <a:t>) </a:t>
            </a:r>
            <a:r>
              <a:rPr lang="tr-TR" dirty="0"/>
              <a:t>genişliğini de ifade etmektedir.</a:t>
            </a:r>
          </a:p>
          <a:p>
            <a:r>
              <a:rPr lang="tr-TR" dirty="0"/>
              <a:t> </a:t>
            </a:r>
          </a:p>
        </p:txBody>
      </p:sp>
    </p:spTree>
    <p:extLst>
      <p:ext uri="{BB962C8B-B14F-4D97-AF65-F5344CB8AC3E}">
        <p14:creationId xmlns:p14="http://schemas.microsoft.com/office/powerpoint/2010/main" val="5441996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Örneğin yangın branşında sedan riziko başına azami </a:t>
            </a:r>
            <a:r>
              <a:rPr lang="tr-TR" dirty="0" err="1"/>
              <a:t>konservasyonunu</a:t>
            </a:r>
            <a:r>
              <a:rPr lang="tr-TR" dirty="0"/>
              <a:t> 10.000.-TL olarak belirlemiş ve </a:t>
            </a:r>
            <a:r>
              <a:rPr lang="tr-TR" dirty="0" err="1"/>
              <a:t>Eksedan</a:t>
            </a:r>
            <a:r>
              <a:rPr lang="tr-TR" dirty="0"/>
              <a:t> </a:t>
            </a:r>
            <a:r>
              <a:rPr lang="tr-TR" dirty="0" err="1"/>
              <a:t>tretesinin</a:t>
            </a:r>
            <a:r>
              <a:rPr lang="tr-TR" dirty="0"/>
              <a:t> kapasitesi 20 </a:t>
            </a:r>
            <a:r>
              <a:rPr lang="tr-TR" dirty="0" err="1"/>
              <a:t>plen</a:t>
            </a:r>
            <a:r>
              <a:rPr lang="tr-TR" dirty="0"/>
              <a:t> olarak tespit edilmişse </a:t>
            </a:r>
            <a:r>
              <a:rPr lang="tr-TR" dirty="0" err="1"/>
              <a:t>tretenin</a:t>
            </a:r>
            <a:r>
              <a:rPr lang="tr-TR" dirty="0"/>
              <a:t> bir rizikodaki azami kapasitesi 10.000x20 =200.000.-TL olacaktır. </a:t>
            </a:r>
          </a:p>
          <a:p>
            <a:r>
              <a:rPr lang="tr-TR" dirty="0"/>
              <a:t>Sedan azami </a:t>
            </a:r>
            <a:r>
              <a:rPr lang="tr-TR" dirty="0" err="1"/>
              <a:t>konservasyonuna</a:t>
            </a:r>
            <a:r>
              <a:rPr lang="tr-TR" dirty="0"/>
              <a:t> kadar tüm riskleri üzerinde tutabilir ve reasüröre devretmez.</a:t>
            </a:r>
          </a:p>
          <a:p>
            <a:endParaRPr lang="tr-TR" dirty="0"/>
          </a:p>
        </p:txBody>
      </p:sp>
    </p:spTree>
    <p:extLst>
      <p:ext uri="{BB962C8B-B14F-4D97-AF65-F5344CB8AC3E}">
        <p14:creationId xmlns:p14="http://schemas.microsoft.com/office/powerpoint/2010/main" val="15678414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3"/>
          <a:stretch>
            <a:fillRect/>
          </a:stretch>
        </p:blipFill>
        <p:spPr>
          <a:xfrm>
            <a:off x="692727" y="1639989"/>
            <a:ext cx="10386711" cy="4539138"/>
          </a:xfrm>
          <a:prstGeom prst="rect">
            <a:avLst/>
          </a:prstGeom>
        </p:spPr>
      </p:pic>
    </p:spTree>
    <p:extLst>
      <p:ext uri="{BB962C8B-B14F-4D97-AF65-F5344CB8AC3E}">
        <p14:creationId xmlns:p14="http://schemas.microsoft.com/office/powerpoint/2010/main" val="27705538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Kotpar-eksedan</a:t>
            </a:r>
            <a:r>
              <a:rPr lang="tr-TR" dirty="0"/>
              <a:t> karması örnek:</a:t>
            </a:r>
          </a:p>
        </p:txBody>
      </p:sp>
      <p:sp>
        <p:nvSpPr>
          <p:cNvPr id="3" name="İçerik Yer Tutucusu 2"/>
          <p:cNvSpPr>
            <a:spLocks noGrp="1"/>
          </p:cNvSpPr>
          <p:nvPr>
            <p:ph idx="1"/>
          </p:nvPr>
        </p:nvSpPr>
        <p:spPr/>
        <p:txBody>
          <a:bodyPr>
            <a:normAutofit fontScale="92500"/>
          </a:bodyPr>
          <a:lstStyle/>
          <a:p>
            <a:r>
              <a:rPr lang="tr-TR" dirty="0"/>
              <a:t>Beher riziko itibarıyla poliçe başı limit 800.000. TL’yi aşmamak üzere belirlenmiştir. Sedanın saklama payı %25 ve </a:t>
            </a:r>
            <a:r>
              <a:rPr lang="tr-TR" dirty="0" err="1"/>
              <a:t>reasürörlerin</a:t>
            </a:r>
            <a:r>
              <a:rPr lang="tr-TR" dirty="0"/>
              <a:t> hissesi %75 olduğunu varsayalım. 800.000.TL aşan rizikolar içinde ihtiyaca göre </a:t>
            </a:r>
            <a:r>
              <a:rPr lang="tr-TR" dirty="0" err="1"/>
              <a:t>plen</a:t>
            </a:r>
            <a:r>
              <a:rPr lang="tr-TR" dirty="0"/>
              <a:t> adedini (örneğin 10 </a:t>
            </a:r>
            <a:r>
              <a:rPr lang="tr-TR" dirty="0" err="1"/>
              <a:t>plen</a:t>
            </a:r>
            <a:r>
              <a:rPr lang="tr-TR" dirty="0"/>
              <a:t>) saptamak koşuluyla bir </a:t>
            </a:r>
            <a:r>
              <a:rPr lang="tr-TR" dirty="0" err="1"/>
              <a:t>eksedan</a:t>
            </a:r>
            <a:r>
              <a:rPr lang="tr-TR" dirty="0"/>
              <a:t> </a:t>
            </a:r>
            <a:r>
              <a:rPr lang="tr-TR" dirty="0" err="1"/>
              <a:t>tretesi</a:t>
            </a:r>
            <a:r>
              <a:rPr lang="tr-TR" dirty="0"/>
              <a:t> oluşturulmuştur.</a:t>
            </a:r>
          </a:p>
          <a:p>
            <a:endParaRPr lang="tr-TR" dirty="0"/>
          </a:p>
          <a:p>
            <a:endParaRPr lang="tr-TR" dirty="0"/>
          </a:p>
          <a:p>
            <a:endParaRPr lang="tr-TR" dirty="0"/>
          </a:p>
          <a:p>
            <a:endParaRPr lang="tr-TR" dirty="0"/>
          </a:p>
          <a:p>
            <a:r>
              <a:rPr lang="tr-TR" dirty="0"/>
              <a:t>AÇIK KALAN KISIM: 1.200.000.-TL ** </a:t>
            </a:r>
            <a:r>
              <a:rPr lang="tr-TR" i="1" dirty="0"/>
              <a:t>ihtiyari reasürans yapılabilecek tutar</a:t>
            </a:r>
          </a:p>
        </p:txBody>
      </p:sp>
      <p:pic>
        <p:nvPicPr>
          <p:cNvPr id="4" name="Resim 3"/>
          <p:cNvPicPr>
            <a:picLocks noChangeAspect="1"/>
          </p:cNvPicPr>
          <p:nvPr/>
        </p:nvPicPr>
        <p:blipFill>
          <a:blip r:embed="rId2"/>
          <a:stretch>
            <a:fillRect/>
          </a:stretch>
        </p:blipFill>
        <p:spPr>
          <a:xfrm>
            <a:off x="980208" y="3713017"/>
            <a:ext cx="9341428" cy="1625881"/>
          </a:xfrm>
          <a:prstGeom prst="rect">
            <a:avLst/>
          </a:prstGeom>
        </p:spPr>
      </p:pic>
    </p:spTree>
    <p:extLst>
      <p:ext uri="{BB962C8B-B14F-4D97-AF65-F5344CB8AC3E}">
        <p14:creationId xmlns:p14="http://schemas.microsoft.com/office/powerpoint/2010/main" val="13253601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Örneğin açıklaması;</a:t>
            </a:r>
            <a:br>
              <a:rPr lang="tr-TR" dirty="0"/>
            </a:br>
            <a:endParaRPr lang="tr-TR" dirty="0"/>
          </a:p>
        </p:txBody>
      </p:sp>
      <p:sp>
        <p:nvSpPr>
          <p:cNvPr id="3" name="İçerik Yer Tutucusu 2"/>
          <p:cNvSpPr>
            <a:spLocks noGrp="1"/>
          </p:cNvSpPr>
          <p:nvPr>
            <p:ph idx="1"/>
          </p:nvPr>
        </p:nvSpPr>
        <p:spPr/>
        <p:txBody>
          <a:bodyPr>
            <a:normAutofit/>
          </a:bodyPr>
          <a:lstStyle/>
          <a:p>
            <a:r>
              <a:rPr lang="tr-TR" b="1" dirty="0"/>
              <a:t>A-Rizikosunda;</a:t>
            </a:r>
          </a:p>
          <a:p>
            <a:r>
              <a:rPr lang="tr-TR" dirty="0"/>
              <a:t>Görüleceği gibi, 600.000. TL’lik ilk poliçe </a:t>
            </a:r>
            <a:r>
              <a:rPr lang="tr-TR" dirty="0" err="1"/>
              <a:t>kotpar</a:t>
            </a:r>
            <a:r>
              <a:rPr lang="tr-TR" dirty="0"/>
              <a:t> </a:t>
            </a:r>
            <a:r>
              <a:rPr lang="tr-TR" dirty="0" err="1"/>
              <a:t>tretesinin</a:t>
            </a:r>
            <a:r>
              <a:rPr lang="tr-TR" dirty="0"/>
              <a:t> kapsamında kaldığından ve kesilen her poliçenin de %25, %75 oranında paylaşımı söz konusu olduğundan 600.000. TL’nin %25’i olan 150.000. TL sedanın ve %75’den 450.000. TL de </a:t>
            </a:r>
            <a:r>
              <a:rPr lang="tr-TR" dirty="0" err="1"/>
              <a:t>kotpar</a:t>
            </a:r>
            <a:r>
              <a:rPr lang="tr-TR" dirty="0"/>
              <a:t> </a:t>
            </a:r>
            <a:r>
              <a:rPr lang="tr-TR" dirty="0" err="1"/>
              <a:t>reasürörünündür</a:t>
            </a:r>
            <a:r>
              <a:rPr lang="tr-TR" dirty="0"/>
              <a:t>.</a:t>
            </a:r>
          </a:p>
          <a:p>
            <a:r>
              <a:rPr lang="tr-TR" b="1" dirty="0"/>
              <a:t>B-Rizikosunda</a:t>
            </a:r>
            <a:r>
              <a:rPr lang="tr-TR" dirty="0"/>
              <a:t>;</a:t>
            </a:r>
          </a:p>
          <a:p>
            <a:r>
              <a:rPr lang="tr-TR" dirty="0"/>
              <a:t>1 milyon TL’lik sigorta bedelli ikinci poliçede ise 800.000. TL </a:t>
            </a:r>
            <a:r>
              <a:rPr lang="tr-TR" dirty="0" err="1"/>
              <a:t>kotpar</a:t>
            </a:r>
            <a:r>
              <a:rPr lang="tr-TR" dirty="0"/>
              <a:t> </a:t>
            </a:r>
            <a:r>
              <a:rPr lang="tr-TR" dirty="0" err="1"/>
              <a:t>tretesi</a:t>
            </a:r>
            <a:r>
              <a:rPr lang="tr-TR" dirty="0"/>
              <a:t> yine %25 ve %75 oranında bölüştürülmüş, arta kalan 200.000. TL de </a:t>
            </a:r>
            <a:r>
              <a:rPr lang="tr-TR" dirty="0" err="1"/>
              <a:t>eksedan</a:t>
            </a:r>
            <a:r>
              <a:rPr lang="tr-TR" dirty="0"/>
              <a:t> </a:t>
            </a:r>
            <a:r>
              <a:rPr lang="tr-TR" dirty="0" err="1"/>
              <a:t>tretesine</a:t>
            </a:r>
            <a:r>
              <a:rPr lang="tr-TR" dirty="0"/>
              <a:t> devredilmiştir.</a:t>
            </a:r>
          </a:p>
          <a:p>
            <a:endParaRPr lang="tr-TR" dirty="0"/>
          </a:p>
        </p:txBody>
      </p:sp>
    </p:spTree>
    <p:extLst>
      <p:ext uri="{BB962C8B-B14F-4D97-AF65-F5344CB8AC3E}">
        <p14:creationId xmlns:p14="http://schemas.microsoft.com/office/powerpoint/2010/main" val="42608453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b="1" dirty="0"/>
              <a:t>C-Rizikosunda;</a:t>
            </a:r>
          </a:p>
          <a:p>
            <a:r>
              <a:rPr lang="tr-TR" dirty="0"/>
              <a:t>7 milyon TL’lik sigorta bedelli ikinci poliçede ise 800.000. TL </a:t>
            </a:r>
            <a:r>
              <a:rPr lang="tr-TR" dirty="0" err="1"/>
              <a:t>kotpar</a:t>
            </a:r>
            <a:r>
              <a:rPr lang="tr-TR" dirty="0"/>
              <a:t> </a:t>
            </a:r>
            <a:r>
              <a:rPr lang="tr-TR" dirty="0" err="1"/>
              <a:t>tretesi</a:t>
            </a:r>
            <a:r>
              <a:rPr lang="tr-TR" dirty="0"/>
              <a:t> yine %25 ve %75 oranında bölüştürülmüş, arta kalan 6.200.000. TL de </a:t>
            </a:r>
            <a:r>
              <a:rPr lang="tr-TR" dirty="0" err="1"/>
              <a:t>eksedan</a:t>
            </a:r>
            <a:r>
              <a:rPr lang="tr-TR" dirty="0"/>
              <a:t> </a:t>
            </a:r>
            <a:r>
              <a:rPr lang="tr-TR" dirty="0" err="1"/>
              <a:t>tretesine</a:t>
            </a:r>
            <a:r>
              <a:rPr lang="tr-TR" dirty="0"/>
              <a:t> devredilmiştir.</a:t>
            </a:r>
          </a:p>
          <a:p>
            <a:r>
              <a:rPr lang="tr-TR" b="1" dirty="0"/>
              <a:t>D-Rizikosunda;</a:t>
            </a:r>
          </a:p>
          <a:p>
            <a:r>
              <a:rPr lang="tr-TR" dirty="0"/>
              <a:t>10 milyon TL’lik sigorta bedelli ikinci poliçede ise 800.000. TL </a:t>
            </a:r>
            <a:r>
              <a:rPr lang="tr-TR" dirty="0" err="1"/>
              <a:t>kotpar</a:t>
            </a:r>
            <a:r>
              <a:rPr lang="tr-TR" dirty="0"/>
              <a:t> </a:t>
            </a:r>
            <a:r>
              <a:rPr lang="tr-TR" dirty="0" err="1"/>
              <a:t>tretesi</a:t>
            </a:r>
            <a:r>
              <a:rPr lang="tr-TR" dirty="0"/>
              <a:t> yine %25 ve %75 oranında bölüştürülmüş, arta kalan 8.000.000. TL de </a:t>
            </a:r>
            <a:r>
              <a:rPr lang="tr-TR" dirty="0" err="1"/>
              <a:t>eksedan</a:t>
            </a:r>
            <a:r>
              <a:rPr lang="tr-TR" dirty="0"/>
              <a:t> </a:t>
            </a:r>
            <a:r>
              <a:rPr lang="tr-TR" dirty="0" err="1"/>
              <a:t>tretesine</a:t>
            </a:r>
            <a:r>
              <a:rPr lang="tr-TR" dirty="0"/>
              <a:t> devredilmiştir. </a:t>
            </a:r>
          </a:p>
          <a:p>
            <a:r>
              <a:rPr lang="tr-TR" dirty="0"/>
              <a:t>Ve 800.000.-TL KOTPAR LİMİTİ + 10 </a:t>
            </a:r>
            <a:r>
              <a:rPr lang="tr-TR" dirty="0" err="1"/>
              <a:t>plen</a:t>
            </a:r>
            <a:r>
              <a:rPr lang="tr-TR" dirty="0"/>
              <a:t> EKSEDAN TERETE LİMİTİ=8.800.000 - 10.000.000.-TL Sigorta Bedeli = 1.200.000.-TL AÇIK KALAN İHTİYARİ REASÜRANS ÇALIŞMASI GEREKTİRECEK KISIMDIR.</a:t>
            </a:r>
          </a:p>
          <a:p>
            <a:endParaRPr lang="tr-TR" dirty="0"/>
          </a:p>
        </p:txBody>
      </p:sp>
    </p:spTree>
    <p:extLst>
      <p:ext uri="{BB962C8B-B14F-4D97-AF65-F5344CB8AC3E}">
        <p14:creationId xmlns:p14="http://schemas.microsoft.com/office/powerpoint/2010/main" val="642713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1.1.Reasürans İşleyişinde Bazı Kavramlar</a:t>
            </a:r>
            <a:br>
              <a:rPr lang="tr-TR" b="1" dirty="0"/>
            </a:br>
            <a:endParaRPr lang="tr-TR" dirty="0"/>
          </a:p>
        </p:txBody>
      </p:sp>
      <p:pic>
        <p:nvPicPr>
          <p:cNvPr id="4" name="İçerik Yer Tutucusu 3"/>
          <p:cNvPicPr>
            <a:picLocks noGrp="1" noChangeAspect="1"/>
          </p:cNvPicPr>
          <p:nvPr>
            <p:ph idx="1"/>
          </p:nvPr>
        </p:nvPicPr>
        <p:blipFill>
          <a:blip r:embed="rId2"/>
          <a:stretch>
            <a:fillRect/>
          </a:stretch>
        </p:blipFill>
        <p:spPr>
          <a:xfrm>
            <a:off x="415637" y="833942"/>
            <a:ext cx="10547333" cy="5178072"/>
          </a:xfrm>
          <a:prstGeom prst="rect">
            <a:avLst/>
          </a:prstGeom>
        </p:spPr>
      </p:pic>
    </p:spTree>
    <p:extLst>
      <p:ext uri="{BB962C8B-B14F-4D97-AF65-F5344CB8AC3E}">
        <p14:creationId xmlns:p14="http://schemas.microsoft.com/office/powerpoint/2010/main" val="12557609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62A3ED6-A860-ED05-A679-44383FD385AE}"/>
              </a:ext>
            </a:extLst>
          </p:cNvPr>
          <p:cNvSpPr>
            <a:spLocks noGrp="1"/>
          </p:cNvSpPr>
          <p:nvPr>
            <p:ph type="title"/>
          </p:nvPr>
        </p:nvSpPr>
        <p:spPr/>
        <p:txBody>
          <a:bodyPr>
            <a:noAutofit/>
          </a:bodyPr>
          <a:lstStyle/>
          <a:p>
            <a:r>
              <a:rPr lang="tr-TR" sz="3200" b="1" dirty="0">
                <a:solidFill>
                  <a:srgbClr val="FF0000"/>
                </a:solidFill>
              </a:rPr>
              <a:t>KARŞILIKLI  İŞ  ALIŞ  VERİŞİ  VE POOL (HAVUZ) ANLAŞMALARI</a:t>
            </a:r>
            <a:br>
              <a:rPr lang="tr-TR" sz="3200" b="1" dirty="0">
                <a:solidFill>
                  <a:srgbClr val="FF0000"/>
                </a:solidFill>
              </a:rPr>
            </a:br>
            <a:endParaRPr lang="tr-TR" sz="3200" b="1" dirty="0">
              <a:solidFill>
                <a:srgbClr val="FF0000"/>
              </a:solidFill>
            </a:endParaRPr>
          </a:p>
        </p:txBody>
      </p:sp>
      <p:sp>
        <p:nvSpPr>
          <p:cNvPr id="3" name="İçerik Yer Tutucusu 2">
            <a:extLst>
              <a:ext uri="{FF2B5EF4-FFF2-40B4-BE49-F238E27FC236}">
                <a16:creationId xmlns:a16="http://schemas.microsoft.com/office/drawing/2014/main" id="{5F6C1C48-0675-B0A1-81E4-B5ABAE1DEE17}"/>
              </a:ext>
            </a:extLst>
          </p:cNvPr>
          <p:cNvSpPr>
            <a:spLocks noGrp="1"/>
          </p:cNvSpPr>
          <p:nvPr>
            <p:ph idx="1"/>
          </p:nvPr>
        </p:nvSpPr>
        <p:spPr/>
        <p:txBody>
          <a:bodyPr/>
          <a:lstStyle/>
          <a:p>
            <a:r>
              <a:rPr lang="tr-TR" dirty="0">
                <a:solidFill>
                  <a:srgbClr val="FF0000"/>
                </a:solidFill>
              </a:rPr>
              <a:t>Karşılıklı iş alış verişi</a:t>
            </a:r>
          </a:p>
          <a:p>
            <a:r>
              <a:rPr lang="tr-TR" dirty="0"/>
              <a:t>Bir şirketin reasürans yoluyla devrettiği işe karşılık, aynı hacim ve nitelikte iş istemesinden doğmuştur. Temel amaç, bir portföydeki kötü sonuçların, bir diğer portföydeki iyi sonuçlarla dengelenmesidir. Karşılıklı iş alış verişi ile rizikonun yayılmasının daha etkin bir biçimde gerçekleştirilebilmesi için, bu alış verişin ayrı piyasalarda çalışan ve farklı içerikli portföylere sahip şirketler arasında yapılması gerekir.</a:t>
            </a:r>
          </a:p>
          <a:p>
            <a:endParaRPr lang="tr-TR" dirty="0"/>
          </a:p>
        </p:txBody>
      </p:sp>
    </p:spTree>
    <p:extLst>
      <p:ext uri="{BB962C8B-B14F-4D97-AF65-F5344CB8AC3E}">
        <p14:creationId xmlns:p14="http://schemas.microsoft.com/office/powerpoint/2010/main" val="30332763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C996188-C707-B642-D661-CDFAC2EA2AF0}"/>
              </a:ext>
            </a:extLst>
          </p:cNvPr>
          <p:cNvSpPr>
            <a:spLocks noGrp="1"/>
          </p:cNvSpPr>
          <p:nvPr>
            <p:ph type="title"/>
          </p:nvPr>
        </p:nvSpPr>
        <p:spPr/>
        <p:txBody>
          <a:bodyPr/>
          <a:lstStyle/>
          <a:p>
            <a:r>
              <a:rPr lang="tr-TR" dirty="0"/>
              <a:t>Karşılıklı iş alış verişi uygulamasına yol açan başlıca nedenler şunlardır;</a:t>
            </a:r>
          </a:p>
        </p:txBody>
      </p:sp>
      <p:sp>
        <p:nvSpPr>
          <p:cNvPr id="3" name="İçerik Yer Tutucusu 2">
            <a:extLst>
              <a:ext uri="{FF2B5EF4-FFF2-40B4-BE49-F238E27FC236}">
                <a16:creationId xmlns:a16="http://schemas.microsoft.com/office/drawing/2014/main" id="{9CC33BB9-0A8A-54BE-0060-59CD1FED9E18}"/>
              </a:ext>
            </a:extLst>
          </p:cNvPr>
          <p:cNvSpPr>
            <a:spLocks noGrp="1"/>
          </p:cNvSpPr>
          <p:nvPr>
            <p:ph idx="1"/>
          </p:nvPr>
        </p:nvSpPr>
        <p:spPr>
          <a:xfrm>
            <a:off x="838200" y="1835899"/>
            <a:ext cx="10515600" cy="4351338"/>
          </a:xfrm>
        </p:spPr>
        <p:txBody>
          <a:bodyPr>
            <a:normAutofit fontScale="92500" lnSpcReduction="20000"/>
          </a:bodyPr>
          <a:lstStyle/>
          <a:p>
            <a:pPr marL="0" indent="0">
              <a:buNone/>
            </a:pPr>
            <a:endParaRPr lang="tr-TR" dirty="0"/>
          </a:p>
          <a:p>
            <a:r>
              <a:rPr lang="tr-TR" dirty="0"/>
              <a:t>-Sigorta şirketlerinin doğrudan işlerinden –reasürans devirlerinden sonra- üzerlerinde kalan net saklama payı primini, karşılıklı iş alış verişi yoluyla devraldıkları prim yardımıyla arttırmak istemeleri,</a:t>
            </a:r>
          </a:p>
          <a:p>
            <a:r>
              <a:rPr lang="tr-TR" dirty="0"/>
              <a:t>-Büyük sayılar kanununun işlemesini sağlayacak ve dolayısıyla sonuçları daha istikrarlı yapacak zenginlikte bir portföye kavuşma isteği,</a:t>
            </a:r>
          </a:p>
          <a:p>
            <a:r>
              <a:rPr lang="tr-TR" dirty="0"/>
              <a:t>-Şirketin prim hacmini artırarak, üretim giderlerinin ve genel giderlerin, net prime oranını düşürme çabası,</a:t>
            </a:r>
          </a:p>
          <a:p>
            <a:r>
              <a:rPr lang="tr-TR" dirty="0"/>
              <a:t>-Başka sigorta piyasalarına, karşılıklı iş alış verişi yoluyla, gider yapmadan ve zahmetsizce girme olanağı,</a:t>
            </a:r>
          </a:p>
          <a:p>
            <a:r>
              <a:rPr lang="tr-TR" dirty="0"/>
              <a:t>-Diğer sigorta şirketlerinin anlaşma şartları ve reasürans uygulamaları hakkında, bilgi sahibi olabilme olanağı</a:t>
            </a:r>
          </a:p>
          <a:p>
            <a:endParaRPr lang="tr-TR" dirty="0"/>
          </a:p>
        </p:txBody>
      </p:sp>
    </p:spTree>
    <p:extLst>
      <p:ext uri="{BB962C8B-B14F-4D97-AF65-F5344CB8AC3E}">
        <p14:creationId xmlns:p14="http://schemas.microsoft.com/office/powerpoint/2010/main" val="5221255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E28D714-D92D-B93A-7DA4-8B889548E78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F238A2F-7783-D13E-2CE5-B6623DEDCA96}"/>
              </a:ext>
            </a:extLst>
          </p:cNvPr>
          <p:cNvSpPr>
            <a:spLocks noGrp="1"/>
          </p:cNvSpPr>
          <p:nvPr>
            <p:ph idx="1"/>
          </p:nvPr>
        </p:nvSpPr>
        <p:spPr/>
        <p:txBody>
          <a:bodyPr/>
          <a:lstStyle/>
          <a:p>
            <a:r>
              <a:rPr lang="tr-TR" dirty="0"/>
              <a:t>Sakıncaları ise;</a:t>
            </a:r>
          </a:p>
          <a:p>
            <a:r>
              <a:rPr lang="tr-TR" dirty="0"/>
              <a:t>-Karşılıklı çalışan iki şirketten birinin verdiği işler, sürekli olarak diğerinkinden daha kötü sonuçlar veriyorsa, söz konusu iş alış verişi uzun süreli olmayacaktır.</a:t>
            </a:r>
          </a:p>
          <a:p>
            <a:r>
              <a:rPr lang="tr-TR" dirty="0"/>
              <a:t>-Sigorta şirketleri arasında yaygın biçimde uygulanacak karşılıklı iş alış verişi, bu şirketlerin profesyonel reasürans şirketlerinin deneyim ve bilgisinden yararlanma olanağını kısıtlar.</a:t>
            </a:r>
          </a:p>
          <a:p>
            <a:r>
              <a:rPr lang="tr-TR" dirty="0"/>
              <a:t>Karşılıklı iş alış verişi, sigorta ve reasürans şirketleri arasında yapılabileceği gibi, brokerler aracılığı ile de yapılabilir.</a:t>
            </a:r>
          </a:p>
          <a:p>
            <a:endParaRPr lang="tr-TR" dirty="0"/>
          </a:p>
        </p:txBody>
      </p:sp>
    </p:spTree>
    <p:extLst>
      <p:ext uri="{BB962C8B-B14F-4D97-AF65-F5344CB8AC3E}">
        <p14:creationId xmlns:p14="http://schemas.microsoft.com/office/powerpoint/2010/main" val="17919381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F74925-5881-7DDA-F076-CD6C54242AEC}"/>
              </a:ext>
            </a:extLst>
          </p:cNvPr>
          <p:cNvSpPr>
            <a:spLocks noGrp="1"/>
          </p:cNvSpPr>
          <p:nvPr>
            <p:ph type="title"/>
          </p:nvPr>
        </p:nvSpPr>
        <p:spPr/>
        <p:txBody>
          <a:bodyPr/>
          <a:lstStyle/>
          <a:p>
            <a:r>
              <a:rPr lang="tr-TR" b="1" dirty="0" err="1"/>
              <a:t>Pool</a:t>
            </a:r>
            <a:r>
              <a:rPr lang="tr-TR" b="1" dirty="0"/>
              <a:t> (Havuz) anlaşmaları</a:t>
            </a:r>
            <a:br>
              <a:rPr lang="tr-TR" dirty="0"/>
            </a:br>
            <a:endParaRPr lang="tr-TR" dirty="0"/>
          </a:p>
        </p:txBody>
      </p:sp>
      <p:sp>
        <p:nvSpPr>
          <p:cNvPr id="3" name="İçerik Yer Tutucusu 2">
            <a:extLst>
              <a:ext uri="{FF2B5EF4-FFF2-40B4-BE49-F238E27FC236}">
                <a16:creationId xmlns:a16="http://schemas.microsoft.com/office/drawing/2014/main" id="{C54D4CB9-2D56-17C8-7F52-1E8C81944F10}"/>
              </a:ext>
            </a:extLst>
          </p:cNvPr>
          <p:cNvSpPr>
            <a:spLocks noGrp="1"/>
          </p:cNvSpPr>
          <p:nvPr>
            <p:ph idx="1"/>
          </p:nvPr>
        </p:nvSpPr>
        <p:spPr/>
        <p:txBody>
          <a:bodyPr>
            <a:normAutofit lnSpcReduction="10000"/>
          </a:bodyPr>
          <a:lstStyle/>
          <a:p>
            <a:r>
              <a:rPr lang="tr-TR" dirty="0" err="1"/>
              <a:t>Pool</a:t>
            </a:r>
            <a:r>
              <a:rPr lang="tr-TR" dirty="0"/>
              <a:t> anlaşmaları yolu ile, bir grup şirket, anlaşma konusu işlerini bir merkezde toplarlar ve böylece oluşan portföyün, yine belli kurallar çerçevesinde kendi aralarında paylaştırılmasını öngörürler. Böylece, önceden belirlenen esaslar uyarınca, üyelerin yazdıkları işler, otomatik bir biçimde, adeta bir havuzda (</a:t>
            </a:r>
            <a:r>
              <a:rPr lang="tr-TR" dirty="0" err="1"/>
              <a:t>pool</a:t>
            </a:r>
            <a:r>
              <a:rPr lang="tr-TR" dirty="0"/>
              <a:t>) toplanır ve prim ile hasar, üyeler arasında paylaştırılır.</a:t>
            </a:r>
          </a:p>
          <a:p>
            <a:r>
              <a:rPr lang="tr-TR" dirty="0"/>
              <a:t>Her üyenin </a:t>
            </a:r>
            <a:r>
              <a:rPr lang="tr-TR" dirty="0" err="1"/>
              <a:t>pool’e</a:t>
            </a:r>
            <a:r>
              <a:rPr lang="tr-TR" dirty="0"/>
              <a:t> ne kadar iş vereceği, hasarın nasıl bölüştürüleceği, reasürans anlaşmalarında belirtildiği gibi, burada da yer alır. Rizikonun özelliğine göre, tüm işlerin </a:t>
            </a:r>
            <a:r>
              <a:rPr lang="tr-TR" dirty="0" err="1"/>
              <a:t>pool’e</a:t>
            </a:r>
            <a:r>
              <a:rPr lang="tr-TR" dirty="0"/>
              <a:t> devri yapılabileceği gibi, her şirket öncelikle üzerinde bir saklama payı tuttuktan sonra kalan bölümleri de, yine belli bir limite kadar </a:t>
            </a:r>
            <a:r>
              <a:rPr lang="tr-TR" dirty="0" err="1"/>
              <a:t>pool’e</a:t>
            </a:r>
            <a:r>
              <a:rPr lang="tr-TR" dirty="0"/>
              <a:t> devredebilmektedir.</a:t>
            </a:r>
          </a:p>
          <a:p>
            <a:endParaRPr lang="tr-TR" dirty="0"/>
          </a:p>
        </p:txBody>
      </p:sp>
    </p:spTree>
    <p:extLst>
      <p:ext uri="{BB962C8B-B14F-4D97-AF65-F5344CB8AC3E}">
        <p14:creationId xmlns:p14="http://schemas.microsoft.com/office/powerpoint/2010/main" val="11304590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92F2662-E66F-0E90-2FF3-8F8E0AD8A2F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A35C35A-1E07-1804-46A9-2D5227FF54F6}"/>
              </a:ext>
            </a:extLst>
          </p:cNvPr>
          <p:cNvSpPr>
            <a:spLocks noGrp="1"/>
          </p:cNvSpPr>
          <p:nvPr>
            <p:ph idx="1"/>
          </p:nvPr>
        </p:nvSpPr>
        <p:spPr/>
        <p:txBody>
          <a:bodyPr>
            <a:normAutofit fontScale="92500" lnSpcReduction="10000"/>
          </a:bodyPr>
          <a:lstStyle/>
          <a:p>
            <a:r>
              <a:rPr lang="tr-TR" dirty="0"/>
              <a:t>Sistemin esası, rizikonun, yeterli sayıda üye arasında karşılıklı iş alış verişi ile paylaşılması olup, uygulama, bu esas çerçevesinde, geniş bir esnekliğe sahiptir. Üyelerin </a:t>
            </a:r>
            <a:r>
              <a:rPr lang="tr-TR" dirty="0" err="1"/>
              <a:t>Pool’e</a:t>
            </a:r>
            <a:r>
              <a:rPr lang="tr-TR" dirty="0"/>
              <a:t> devrettikleri işler, kendi </a:t>
            </a:r>
            <a:r>
              <a:rPr lang="tr-TR" dirty="0" err="1"/>
              <a:t>sesyonları</a:t>
            </a:r>
            <a:r>
              <a:rPr lang="tr-TR" dirty="0"/>
              <a:t> da dahil olmak üzere, tekrar üyelere yapılacak retrosesyona temel oluşturur. </a:t>
            </a:r>
            <a:r>
              <a:rPr lang="tr-TR" dirty="0" err="1"/>
              <a:t>Pool</a:t>
            </a:r>
            <a:r>
              <a:rPr lang="tr-TR" dirty="0"/>
              <a:t>, bir anlamda, üyeleri arasında işleri dağıtan bir reasürans brokeri gibi çalışır.</a:t>
            </a:r>
          </a:p>
          <a:p>
            <a:r>
              <a:rPr lang="tr-TR" dirty="0" err="1"/>
              <a:t>Pool</a:t>
            </a:r>
            <a:r>
              <a:rPr lang="tr-TR" dirty="0"/>
              <a:t> anlaşmaları, belirli bir riziko türünü (petrol platformları, nükleer rizikolar, vb.) kapsayabileceği gibi, tek bir sigorta dalını (yangın, nakliyat, tarım, vb.) ya da değişik sigorta dallarını  da kapsayabilir. Bu reasürans türü, özellikle, çok tehlikeli ve büyük rizikoların reasüransında etkin bir yöntemdir. Her üye, küçük paylarla oldukça geniş bir portföye katılmakta ve çok büyük rizikoları tanıma ve değerlendirme olanağı elde etmektedir. Buna örnek olarak, Havacılık ve Atom </a:t>
            </a:r>
            <a:r>
              <a:rPr lang="tr-TR" dirty="0" err="1"/>
              <a:t>Pool’leri</a:t>
            </a:r>
            <a:r>
              <a:rPr lang="tr-TR" dirty="0"/>
              <a:t> verilebilir.</a:t>
            </a:r>
          </a:p>
          <a:p>
            <a:endParaRPr lang="tr-TR" dirty="0"/>
          </a:p>
        </p:txBody>
      </p:sp>
    </p:spTree>
    <p:extLst>
      <p:ext uri="{BB962C8B-B14F-4D97-AF65-F5344CB8AC3E}">
        <p14:creationId xmlns:p14="http://schemas.microsoft.com/office/powerpoint/2010/main" val="32912141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24C6A58-02B4-3AC6-EA0C-01DC8A1525E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7FE4BFA-1624-630F-1922-52D51BFE3A43}"/>
              </a:ext>
            </a:extLst>
          </p:cNvPr>
          <p:cNvSpPr>
            <a:spLocks noGrp="1"/>
          </p:cNvSpPr>
          <p:nvPr>
            <p:ph idx="1"/>
          </p:nvPr>
        </p:nvSpPr>
        <p:spPr/>
        <p:txBody>
          <a:bodyPr/>
          <a:lstStyle/>
          <a:p>
            <a:r>
              <a:rPr lang="tr-TR" dirty="0"/>
              <a:t>Reasürans </a:t>
            </a:r>
            <a:r>
              <a:rPr lang="tr-TR" dirty="0" err="1"/>
              <a:t>Pool’leri</a:t>
            </a:r>
            <a:r>
              <a:rPr lang="tr-TR" dirty="0"/>
              <a:t> ulusal sınırlar içinde çalışabilecekleri gibi, bölgesel ya da bölgeler arası düzeyde etkinlik gösteren </a:t>
            </a:r>
            <a:r>
              <a:rPr lang="tr-TR" dirty="0" err="1"/>
              <a:t>Pool</a:t>
            </a:r>
            <a:r>
              <a:rPr lang="tr-TR" dirty="0"/>
              <a:t> uygulamaları da vardır.</a:t>
            </a:r>
          </a:p>
          <a:p>
            <a:r>
              <a:rPr lang="tr-TR" dirty="0"/>
              <a:t>Bir reasürans </a:t>
            </a:r>
            <a:r>
              <a:rPr lang="tr-TR" dirty="0" err="1"/>
              <a:t>Pool’ünün</a:t>
            </a:r>
            <a:r>
              <a:rPr lang="tr-TR" dirty="0"/>
              <a:t>, esas olarak, kar etmesi beklenmemekte ise de, portföyün dengelenmesi ve makul bir süre içinde elde edilecek sonuçların, üyelerin tümünün sonuçları ile paralellik göstermesi </a:t>
            </a:r>
            <a:r>
              <a:rPr lang="tr-TR" dirty="0" err="1"/>
              <a:t>Pool’ün</a:t>
            </a:r>
            <a:r>
              <a:rPr lang="tr-TR" dirty="0"/>
              <a:t> amaçlarından biridir. </a:t>
            </a:r>
            <a:r>
              <a:rPr lang="tr-TR" dirty="0" err="1"/>
              <a:t>Pool</a:t>
            </a:r>
            <a:r>
              <a:rPr lang="tr-TR" dirty="0"/>
              <a:t> anlaşmalarının bir işlevi de, üyelerinin işlerinin sonuçlarında, bir yıldan öbürüne ortaya çıkabilecek dalgalanmaları dengelemektir.</a:t>
            </a:r>
          </a:p>
          <a:p>
            <a:endParaRPr lang="tr-TR" dirty="0"/>
          </a:p>
        </p:txBody>
      </p:sp>
    </p:spTree>
    <p:extLst>
      <p:ext uri="{BB962C8B-B14F-4D97-AF65-F5344CB8AC3E}">
        <p14:creationId xmlns:p14="http://schemas.microsoft.com/office/powerpoint/2010/main" val="863318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5E3A29F-F9E9-2C12-ED3E-2C2317BB259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24F52D7-6882-67C8-EE55-90F3167B23BD}"/>
              </a:ext>
            </a:extLst>
          </p:cNvPr>
          <p:cNvSpPr>
            <a:spLocks noGrp="1"/>
          </p:cNvSpPr>
          <p:nvPr>
            <p:ph idx="1"/>
          </p:nvPr>
        </p:nvSpPr>
        <p:spPr/>
        <p:txBody>
          <a:bodyPr>
            <a:normAutofit fontScale="92500" lnSpcReduction="10000"/>
          </a:bodyPr>
          <a:lstStyle/>
          <a:p>
            <a:r>
              <a:rPr lang="tr-TR" dirty="0"/>
              <a:t>Reasürans </a:t>
            </a:r>
            <a:r>
              <a:rPr lang="tr-TR" dirty="0" err="1"/>
              <a:t>Pool’ünün</a:t>
            </a:r>
            <a:r>
              <a:rPr lang="tr-TR" dirty="0"/>
              <a:t> temel karar organı, </a:t>
            </a:r>
            <a:r>
              <a:rPr lang="tr-TR" dirty="0" err="1"/>
              <a:t>Pool’ün</a:t>
            </a:r>
            <a:r>
              <a:rPr lang="tr-TR" dirty="0"/>
              <a:t> ana politikasını saptayan, üyelerin hak ve yükümlülüklerini belirleyen ve </a:t>
            </a:r>
            <a:r>
              <a:rPr lang="tr-TR" dirty="0" err="1"/>
              <a:t>Pool’ün</a:t>
            </a:r>
            <a:r>
              <a:rPr lang="tr-TR" dirty="0"/>
              <a:t> diğer organlarını seçen Genel Kurul’dur. </a:t>
            </a:r>
            <a:r>
              <a:rPr lang="tr-TR" dirty="0" err="1"/>
              <a:t>Pool’ün</a:t>
            </a:r>
            <a:r>
              <a:rPr lang="tr-TR" dirty="0"/>
              <a:t> günlük işlerini ise Genel Kurul tarafından belirlenen Yönetici yürütür. Önemli konulardaki kararlar, yine Genel Kurul tarafından seçilen teknik bir kurul tarafından alınır. </a:t>
            </a:r>
            <a:r>
              <a:rPr lang="tr-TR" dirty="0" err="1"/>
              <a:t>Pool’ün</a:t>
            </a:r>
            <a:r>
              <a:rPr lang="tr-TR" dirty="0"/>
              <a:t> Yöneticisi, üyelerin hissedar olarak katıldıkları bir reasürans şirketi ya da kuruluşu olabileceği gibi, yönetim, deneyim sahibi herhangi bir üye tarafından da üstlenilebilir.</a:t>
            </a:r>
          </a:p>
          <a:p>
            <a:r>
              <a:rPr lang="tr-TR" dirty="0" err="1"/>
              <a:t>Pool</a:t>
            </a:r>
            <a:r>
              <a:rPr lang="tr-TR" dirty="0"/>
              <a:t> anlaşmaları, Büyük Sayılar Kanunu’nun gereğini yerine getirebilmekte ve üyeleri için rizikonun dağılmasına olanak sağlamaktadırlar. Fakat yine de </a:t>
            </a:r>
            <a:r>
              <a:rPr lang="tr-TR" dirty="0" err="1"/>
              <a:t>Pool</a:t>
            </a:r>
            <a:r>
              <a:rPr lang="tr-TR" dirty="0"/>
              <a:t> işleri için ek bir reasürans korumasına gerek duyulabilir. </a:t>
            </a:r>
            <a:r>
              <a:rPr lang="tr-TR"/>
              <a:t>Genellikle “Hasar Fazlası” biçiminde gerçekleşen bu reasürans korumasının maliyeti, üyelerce karşılanır.</a:t>
            </a:r>
          </a:p>
          <a:p>
            <a:endParaRPr lang="tr-TR"/>
          </a:p>
        </p:txBody>
      </p:sp>
    </p:spTree>
    <p:extLst>
      <p:ext uri="{BB962C8B-B14F-4D97-AF65-F5344CB8AC3E}">
        <p14:creationId xmlns:p14="http://schemas.microsoft.com/office/powerpoint/2010/main" val="29050944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E0DD6C9-489F-9C8F-13C7-64C9FA51045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93257C5-1F8C-C2EE-0DD1-D421476649BA}"/>
              </a:ext>
            </a:extLst>
          </p:cNvPr>
          <p:cNvSpPr>
            <a:spLocks noGrp="1"/>
          </p:cNvSpPr>
          <p:nvPr>
            <p:ph idx="1"/>
          </p:nvPr>
        </p:nvSpPr>
        <p:spPr/>
        <p:txBody>
          <a:bodyPr/>
          <a:lstStyle/>
          <a:p>
            <a:r>
              <a:rPr lang="tr-TR" dirty="0"/>
              <a:t>6 </a:t>
            </a:r>
            <a:r>
              <a:rPr lang="tr-TR" dirty="0" err="1"/>
              <a:t>plenlik</a:t>
            </a:r>
            <a:r>
              <a:rPr lang="tr-TR" dirty="0"/>
              <a:t> </a:t>
            </a:r>
            <a:r>
              <a:rPr lang="tr-TR" dirty="0" err="1"/>
              <a:t>eksedan</a:t>
            </a:r>
            <a:r>
              <a:rPr lang="tr-TR" dirty="0"/>
              <a:t> </a:t>
            </a:r>
            <a:r>
              <a:rPr lang="tr-TR" dirty="0" err="1"/>
              <a:t>trete</a:t>
            </a:r>
            <a:r>
              <a:rPr lang="tr-TR" dirty="0"/>
              <a:t> . Konservasyon : 50.000     </a:t>
            </a:r>
          </a:p>
          <a:p>
            <a:r>
              <a:rPr lang="tr-TR" dirty="0"/>
              <a:t>Sigorta bedeli 500.000. </a:t>
            </a:r>
          </a:p>
          <a:p>
            <a:r>
              <a:rPr lang="tr-TR" dirty="0"/>
              <a:t>Prim: 20.000</a:t>
            </a:r>
          </a:p>
          <a:p>
            <a:r>
              <a:rPr lang="tr-TR" dirty="0"/>
              <a:t> sigorta şirketi                               </a:t>
            </a:r>
            <a:r>
              <a:rPr lang="tr-TR" dirty="0" err="1"/>
              <a:t>reasürör</a:t>
            </a:r>
            <a:r>
              <a:rPr lang="tr-TR" dirty="0"/>
              <a:t>                     ihtiyari</a:t>
            </a:r>
          </a:p>
          <a:p>
            <a:r>
              <a:rPr lang="tr-TR" dirty="0"/>
              <a:t> 50.000                                           300.000.                   150.000</a:t>
            </a:r>
          </a:p>
          <a:p>
            <a:r>
              <a:rPr lang="tr-TR" dirty="0"/>
              <a:t>% 10                                                 % 60                            %30</a:t>
            </a:r>
          </a:p>
          <a:p>
            <a:r>
              <a:rPr lang="tr-TR"/>
              <a:t>2.000                                                  12.000                    6000</a:t>
            </a:r>
            <a:endParaRPr lang="tr-TR" dirty="0"/>
          </a:p>
          <a:p>
            <a:endParaRPr lang="tr-TR" dirty="0"/>
          </a:p>
          <a:p>
            <a:endParaRPr lang="tr-TR" dirty="0"/>
          </a:p>
        </p:txBody>
      </p:sp>
    </p:spTree>
    <p:extLst>
      <p:ext uri="{BB962C8B-B14F-4D97-AF65-F5344CB8AC3E}">
        <p14:creationId xmlns:p14="http://schemas.microsoft.com/office/powerpoint/2010/main" val="1937053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05106A3-1530-9357-4389-FFE95D37F57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E51FE1C-BC8E-05BE-2807-FF8BB88CE92D}"/>
              </a:ext>
            </a:extLst>
          </p:cNvPr>
          <p:cNvSpPr>
            <a:spLocks noGrp="1"/>
          </p:cNvSpPr>
          <p:nvPr>
            <p:ph idx="1"/>
          </p:nvPr>
        </p:nvSpPr>
        <p:spPr/>
        <p:txBody>
          <a:bodyPr/>
          <a:lstStyle/>
          <a:p>
            <a:endParaRPr lang="tr-TR"/>
          </a:p>
        </p:txBody>
      </p:sp>
    </p:spTree>
    <p:extLst>
      <p:ext uri="{BB962C8B-B14F-4D97-AF65-F5344CB8AC3E}">
        <p14:creationId xmlns:p14="http://schemas.microsoft.com/office/powerpoint/2010/main" val="39261333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FCF076-E90B-441C-8082-7875A82EA89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320C811-47AF-409D-617E-2CD2B852262E}"/>
              </a:ext>
            </a:extLst>
          </p:cNvPr>
          <p:cNvSpPr>
            <a:spLocks noGrp="1"/>
          </p:cNvSpPr>
          <p:nvPr>
            <p:ph idx="1"/>
          </p:nvPr>
        </p:nvSpPr>
        <p:spPr/>
        <p:txBody>
          <a:bodyPr/>
          <a:lstStyle/>
          <a:p>
            <a:endParaRPr lang="tr-TR"/>
          </a:p>
        </p:txBody>
      </p:sp>
    </p:spTree>
    <p:extLst>
      <p:ext uri="{BB962C8B-B14F-4D97-AF65-F5344CB8AC3E}">
        <p14:creationId xmlns:p14="http://schemas.microsoft.com/office/powerpoint/2010/main" val="1300072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1.1.1.Sedan </a:t>
            </a:r>
            <a:endParaRPr lang="tr-TR" dirty="0"/>
          </a:p>
          <a:p>
            <a:pPr marL="0" indent="0">
              <a:buNone/>
            </a:pPr>
            <a:r>
              <a:rPr lang="tr-TR" dirty="0"/>
              <a:t>Bir reasürans anlaşmasının iki tarafı vardır: </a:t>
            </a:r>
            <a:r>
              <a:rPr lang="tr-TR" dirty="0" err="1"/>
              <a:t>Reasürör</a:t>
            </a:r>
            <a:r>
              <a:rPr lang="tr-TR" dirty="0"/>
              <a:t> ve sigortacı. Sigortacı, anlaşma bağlamında risk devri yaptığı için devreden (sedan) taraf olarak bilinir. Sigortacı üstlendiği riskin uygun bir yüzdesini, belirli bir ücret karşılığında başka bir sigortacıya aktarmaktadır. Böylece hasar durumunda kendi kaynaklarından ödemek zorunda kalacağı tazminat miktarını makul düzeye indirmiş olacaktır.</a:t>
            </a:r>
          </a:p>
          <a:p>
            <a:endParaRPr lang="tr-TR" dirty="0"/>
          </a:p>
        </p:txBody>
      </p:sp>
    </p:spTree>
    <p:extLst>
      <p:ext uri="{BB962C8B-B14F-4D97-AF65-F5344CB8AC3E}">
        <p14:creationId xmlns:p14="http://schemas.microsoft.com/office/powerpoint/2010/main" val="22239328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016059E-F274-E7F2-5C32-2FC7A93C387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3A5C2A5-5BE2-7C86-48E0-7DA2B057B66A}"/>
              </a:ext>
            </a:extLst>
          </p:cNvPr>
          <p:cNvSpPr>
            <a:spLocks noGrp="1"/>
          </p:cNvSpPr>
          <p:nvPr>
            <p:ph idx="1"/>
          </p:nvPr>
        </p:nvSpPr>
        <p:spPr/>
        <p:txBody>
          <a:bodyPr/>
          <a:lstStyle/>
          <a:p>
            <a:endParaRPr lang="tr-TR" dirty="0"/>
          </a:p>
        </p:txBody>
      </p:sp>
    </p:spTree>
    <p:extLst>
      <p:ext uri="{BB962C8B-B14F-4D97-AF65-F5344CB8AC3E}">
        <p14:creationId xmlns:p14="http://schemas.microsoft.com/office/powerpoint/2010/main" val="13114007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1.1.2.Reasüror</a:t>
            </a:r>
            <a:r>
              <a:rPr lang="tr-TR" dirty="0"/>
              <a:t> </a:t>
            </a:r>
            <a:endParaRPr lang="tr-TR" b="1" dirty="0"/>
          </a:p>
          <a:p>
            <a:r>
              <a:rPr lang="tr-TR" dirty="0"/>
              <a:t> Riski devir alan sigorta şirketine de “</a:t>
            </a:r>
            <a:r>
              <a:rPr lang="tr-TR" b="1" dirty="0" err="1"/>
              <a:t>reasürör</a:t>
            </a:r>
            <a:r>
              <a:rPr lang="tr-TR" dirty="0"/>
              <a:t> “denilmektedir.</a:t>
            </a:r>
          </a:p>
          <a:p>
            <a:r>
              <a:rPr lang="tr-TR" b="1" dirty="0"/>
              <a:t>1.1.3.Rasürans Komisyonu </a:t>
            </a:r>
            <a:endParaRPr lang="tr-TR" dirty="0"/>
          </a:p>
          <a:p>
            <a:r>
              <a:rPr lang="tr-TR" dirty="0"/>
              <a:t>Sedan şirketin üretim giderleri ve masrafları karşılaması amacıyla reasüröre devrettiği prim tutarı üzerinden aldı</a:t>
            </a:r>
            <a:r>
              <a:rPr lang="tr-TR" i="1" dirty="0"/>
              <a:t>ğı komisyona denilmektedir. </a:t>
            </a:r>
            <a:endParaRPr lang="tr-TR" dirty="0"/>
          </a:p>
          <a:p>
            <a:r>
              <a:rPr lang="tr-TR" b="1" dirty="0"/>
              <a:t>1.1.4.Sesyon (Devir) </a:t>
            </a:r>
          </a:p>
          <a:p>
            <a:r>
              <a:rPr lang="tr-TR" b="1" dirty="0"/>
              <a:t> </a:t>
            </a:r>
            <a:r>
              <a:rPr lang="tr-TR" dirty="0"/>
              <a:t>Sedan şirketçe Reasüröre devredilen ve </a:t>
            </a:r>
            <a:r>
              <a:rPr lang="tr-TR" dirty="0" err="1"/>
              <a:t>Reasürörce</a:t>
            </a:r>
            <a:r>
              <a:rPr lang="tr-TR" dirty="0"/>
              <a:t> kabul edilen miktara </a:t>
            </a:r>
            <a:r>
              <a:rPr lang="tr-TR" dirty="0" err="1"/>
              <a:t>Sesyon</a:t>
            </a:r>
            <a:r>
              <a:rPr lang="tr-TR" dirty="0"/>
              <a:t> denilmektedir. </a:t>
            </a:r>
          </a:p>
        </p:txBody>
      </p:sp>
    </p:spTree>
    <p:extLst>
      <p:ext uri="{BB962C8B-B14F-4D97-AF65-F5344CB8AC3E}">
        <p14:creationId xmlns:p14="http://schemas.microsoft.com/office/powerpoint/2010/main" val="1794303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1.1.5.Retrosesyon </a:t>
            </a:r>
          </a:p>
          <a:p>
            <a:r>
              <a:rPr lang="tr-TR" dirty="0" err="1"/>
              <a:t>Reasürörün</a:t>
            </a:r>
            <a:r>
              <a:rPr lang="tr-TR" dirty="0"/>
              <a:t> üzerine aldığı risklerden </a:t>
            </a:r>
            <a:r>
              <a:rPr lang="tr-TR" dirty="0" err="1"/>
              <a:t>konservasyonunu</a:t>
            </a:r>
            <a:r>
              <a:rPr lang="tr-TR" dirty="0"/>
              <a:t> aşan kısmını başka bir reasüröre </a:t>
            </a:r>
            <a:r>
              <a:rPr lang="tr-TR" dirty="0" err="1"/>
              <a:t>devretmesidri.Devredene</a:t>
            </a:r>
            <a:r>
              <a:rPr lang="tr-TR" dirty="0"/>
              <a:t> </a:t>
            </a:r>
            <a:r>
              <a:rPr lang="tr-TR" dirty="0" err="1"/>
              <a:t>Retrosedan</a:t>
            </a:r>
            <a:r>
              <a:rPr lang="tr-TR" dirty="0"/>
              <a:t>, devralana </a:t>
            </a:r>
            <a:r>
              <a:rPr lang="tr-TR" dirty="0" err="1"/>
              <a:t>Retrosesyoner</a:t>
            </a:r>
            <a:r>
              <a:rPr lang="tr-TR" dirty="0"/>
              <a:t> denir. (Koçak, 2000)</a:t>
            </a:r>
          </a:p>
          <a:p>
            <a:r>
              <a:rPr lang="tr-TR" b="1" dirty="0"/>
              <a:t>1.1.6.Trete </a:t>
            </a:r>
          </a:p>
          <a:p>
            <a:r>
              <a:rPr lang="tr-TR" dirty="0"/>
              <a:t>Bir Reasürans işleminde Sedan şirketle Reasürans şirketi arasındaki sözleşmeye </a:t>
            </a:r>
            <a:r>
              <a:rPr lang="tr-TR" dirty="0" err="1"/>
              <a:t>Trete</a:t>
            </a:r>
            <a:r>
              <a:rPr lang="tr-TR" dirty="0"/>
              <a:t> denmektedir. </a:t>
            </a:r>
          </a:p>
          <a:p>
            <a:endParaRPr lang="tr-TR" dirty="0"/>
          </a:p>
        </p:txBody>
      </p:sp>
    </p:spTree>
    <p:extLst>
      <p:ext uri="{BB962C8B-B14F-4D97-AF65-F5344CB8AC3E}">
        <p14:creationId xmlns:p14="http://schemas.microsoft.com/office/powerpoint/2010/main" val="35636790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b="1" dirty="0"/>
              <a:t>1.1.8.Konservasyon (Saklama Payı</a:t>
            </a:r>
            <a:r>
              <a:rPr lang="tr-TR" dirty="0"/>
              <a:t> ) </a:t>
            </a:r>
            <a:endParaRPr lang="tr-TR" b="1" dirty="0"/>
          </a:p>
          <a:p>
            <a:pPr marL="0" indent="0">
              <a:buNone/>
            </a:pPr>
            <a:r>
              <a:rPr lang="tr-TR" b="1" dirty="0"/>
              <a:t> </a:t>
            </a:r>
            <a:r>
              <a:rPr lang="tr-TR" dirty="0"/>
              <a:t>Sedan şirketinin reasüröre/</a:t>
            </a:r>
            <a:r>
              <a:rPr lang="tr-TR" dirty="0" err="1"/>
              <a:t>lere</a:t>
            </a:r>
            <a:r>
              <a:rPr lang="tr-TR" dirty="0"/>
              <a:t> dağıtım yaptıktan sonra  üzerinde tuttuğu risk miktarına </a:t>
            </a:r>
            <a:r>
              <a:rPr lang="tr-TR" dirty="0" err="1"/>
              <a:t>konservasyon</a:t>
            </a:r>
            <a:r>
              <a:rPr lang="tr-TR" dirty="0"/>
              <a:t> denilmektedir. Türkiye’de Sigorta Kanunu’na göre sigorta şirketleri, her bir sigorta branşına ait </a:t>
            </a:r>
            <a:r>
              <a:rPr lang="tr-TR" dirty="0" err="1"/>
              <a:t>konservasyon</a:t>
            </a:r>
            <a:r>
              <a:rPr lang="tr-TR" dirty="0"/>
              <a:t> limitlerini gösteren tabloları, Sigorta Genel Müdürlüğü’ne vermek zorundadır. </a:t>
            </a:r>
          </a:p>
          <a:p>
            <a:r>
              <a:rPr lang="tr-TR" dirty="0" err="1"/>
              <a:t>Konservasyon</a:t>
            </a:r>
            <a:r>
              <a:rPr lang="tr-TR" dirty="0"/>
              <a:t> tespitinde dikkate alınan unsurlar ;</a:t>
            </a:r>
          </a:p>
          <a:p>
            <a:r>
              <a:rPr lang="tr-TR" dirty="0"/>
              <a:t>Portföyün büyüklüğü, Hasar İhtimali, Hasarın Büyüklüğü, Sermaye, Reasüransın maliyeti, Yatırım politikası, Reasürans politikası ile ilgili uzun vadeli planlardır. </a:t>
            </a:r>
          </a:p>
        </p:txBody>
      </p:sp>
    </p:spTree>
    <p:extLst>
      <p:ext uri="{BB962C8B-B14F-4D97-AF65-F5344CB8AC3E}">
        <p14:creationId xmlns:p14="http://schemas.microsoft.com/office/powerpoint/2010/main" val="38163002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1.2. Reasüransın İşlevleri, Hukuki Özellikleri </a:t>
            </a:r>
            <a:br>
              <a:rPr lang="tr-TR" b="1" dirty="0"/>
            </a:br>
            <a:r>
              <a:rPr lang="tr-TR" b="1" dirty="0"/>
              <a:t> 1.2.1.Reasüransın İşlevleri </a:t>
            </a:r>
            <a:br>
              <a:rPr lang="tr-TR" b="1" dirty="0"/>
            </a:br>
            <a:endParaRPr lang="tr-TR" dirty="0"/>
          </a:p>
        </p:txBody>
      </p:sp>
      <p:sp>
        <p:nvSpPr>
          <p:cNvPr id="3" name="İçerik Yer Tutucusu 2"/>
          <p:cNvSpPr>
            <a:spLocks noGrp="1"/>
          </p:cNvSpPr>
          <p:nvPr>
            <p:ph idx="1"/>
          </p:nvPr>
        </p:nvSpPr>
        <p:spPr/>
        <p:txBody>
          <a:bodyPr/>
          <a:lstStyle/>
          <a:p>
            <a:pPr lvl="0"/>
            <a:r>
              <a:rPr lang="tr-TR" dirty="0"/>
              <a:t>Rizikonun yayılması,</a:t>
            </a:r>
          </a:p>
          <a:p>
            <a:pPr lvl="0"/>
            <a:r>
              <a:rPr lang="tr-TR" dirty="0"/>
              <a:t>Sigortacının iş kabul kapasitesinin artması,</a:t>
            </a:r>
          </a:p>
          <a:p>
            <a:pPr lvl="0"/>
            <a:r>
              <a:rPr lang="tr-TR" dirty="0"/>
              <a:t>Sigortacının iş kabul esnekliğinin artması,</a:t>
            </a:r>
          </a:p>
          <a:p>
            <a:pPr lvl="0"/>
            <a:r>
              <a:rPr lang="tr-TR" dirty="0"/>
              <a:t>Sigorta şirketinin mali yapısının desteklenmesi,</a:t>
            </a:r>
          </a:p>
          <a:p>
            <a:pPr lvl="0"/>
            <a:r>
              <a:rPr lang="tr-TR" dirty="0"/>
              <a:t>Birikim (</a:t>
            </a:r>
            <a:r>
              <a:rPr lang="tr-TR" dirty="0" err="1"/>
              <a:t>Kümül</a:t>
            </a:r>
            <a:r>
              <a:rPr lang="tr-TR" dirty="0"/>
              <a:t>) Fazlasının yol açabileceği doğal afet hasarlarının kontrolü,</a:t>
            </a:r>
          </a:p>
          <a:p>
            <a:r>
              <a:rPr lang="tr-TR" dirty="0" err="1"/>
              <a:t>Reasürörden</a:t>
            </a:r>
            <a:r>
              <a:rPr lang="tr-TR" dirty="0"/>
              <a:t> sigortacıya teknik bilgi aktarımıdır. </a:t>
            </a:r>
          </a:p>
        </p:txBody>
      </p:sp>
    </p:spTree>
    <p:extLst>
      <p:ext uri="{BB962C8B-B14F-4D97-AF65-F5344CB8AC3E}">
        <p14:creationId xmlns:p14="http://schemas.microsoft.com/office/powerpoint/2010/main" val="2128821428"/>
      </p:ext>
    </p:extLst>
  </p:cSld>
  <p:clrMapOvr>
    <a:masterClrMapping/>
  </p:clrMapOvr>
</p:sld>
</file>

<file path=ppt/theme/theme1.xml><?xml version="1.0" encoding="utf-8"?>
<a:theme xmlns:a="http://schemas.openxmlformats.org/drawingml/2006/main" name="rteu">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teu" id="{4D362DF3-31B3-43B7-A224-854B6C209228}" vid="{E3EB84CF-30CD-46B0-BF34-EA29A803614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rteu</Template>
  <TotalTime>669</TotalTime>
  <Words>3261</Words>
  <Application>Microsoft Office PowerPoint</Application>
  <PresentationFormat>Geniş ekran</PresentationFormat>
  <Paragraphs>181</Paragraphs>
  <Slides>50</Slides>
  <Notes>2</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50</vt:i4>
      </vt:variant>
    </vt:vector>
  </HeadingPairs>
  <TitlesOfParts>
    <vt:vector size="55" baseType="lpstr">
      <vt:lpstr>Arial</vt:lpstr>
      <vt:lpstr>Calibri</vt:lpstr>
      <vt:lpstr>Calibri Light</vt:lpstr>
      <vt:lpstr>Times New Roman</vt:lpstr>
      <vt:lpstr>rteu</vt:lpstr>
      <vt:lpstr>  1.REASÜRANS </vt:lpstr>
      <vt:lpstr>1.REASÜRANS </vt:lpstr>
      <vt:lpstr>PowerPoint Sunusu</vt:lpstr>
      <vt:lpstr>1.1.Reasürans İşleyişinde Bazı Kavramlar </vt:lpstr>
      <vt:lpstr>PowerPoint Sunusu</vt:lpstr>
      <vt:lpstr>PowerPoint Sunusu</vt:lpstr>
      <vt:lpstr>PowerPoint Sunusu</vt:lpstr>
      <vt:lpstr>PowerPoint Sunusu</vt:lpstr>
      <vt:lpstr>1.2. Reasüransın İşlevleri, Hukuki Özellikleri   1.2.1.Reasüransın İşlevleri  </vt:lpstr>
      <vt:lpstr>PowerPoint Sunusu</vt:lpstr>
      <vt:lpstr>Sigortanın ve reasüransın genel prensipleri </vt:lpstr>
      <vt:lpstr>Dünyadaki önemli reasürans piyasaları </vt:lpstr>
      <vt:lpstr>PowerPoint Sunusu</vt:lpstr>
      <vt:lpstr>PowerPoint Sunusu</vt:lpstr>
      <vt:lpstr>MİLLÎ REASÜRANS TÜRK ANONİM ŞİRKETİ</vt:lpstr>
      <vt:lpstr>PowerPoint Sunusu</vt:lpstr>
      <vt:lpstr>  Reasürans Metotları  </vt:lpstr>
      <vt:lpstr>PowerPoint Sunusu</vt:lpstr>
      <vt:lpstr>PowerPoint Sunusu</vt:lpstr>
      <vt:lpstr>İhtiyari reasüransın sakıncaları; </vt:lpstr>
      <vt:lpstr>  </vt:lpstr>
      <vt:lpstr>PowerPoint Sunusu</vt:lpstr>
      <vt:lpstr>PowerPoint Sunusu</vt:lpstr>
      <vt:lpstr>Kotpar Reasürans Anlaşması (Quota Share Reinsurance Treaty)  </vt:lpstr>
      <vt:lpstr>PowerPoint Sunusu</vt:lpstr>
      <vt:lpstr>PowerPoint Sunusu</vt:lpstr>
      <vt:lpstr>Kotpar anlaşmasının olumlu yönleri; </vt:lpstr>
      <vt:lpstr>Kotpar anlaşmasının sakıncalı yönleri; </vt:lpstr>
      <vt:lpstr>PowerPoint Sunusu</vt:lpstr>
      <vt:lpstr>PowerPoint Sunusu</vt:lpstr>
      <vt:lpstr>Trete limiti 100.000**    50.000*40/100=20.000                      50.000*20/100=10.000     50.000*0,02=10.000</vt:lpstr>
      <vt:lpstr>PowerPoint Sunusu</vt:lpstr>
      <vt:lpstr> BÖLÜŞMESİZ  OTOMATİK  REASÜRANS  ANLAŞMALARI  (ORANTISIZ TRETE REASÜRANSI) Eksedan Anlaşması (Surplus Reinsurance Treaty)  </vt:lpstr>
      <vt:lpstr>PowerPoint Sunusu</vt:lpstr>
      <vt:lpstr>PowerPoint Sunusu</vt:lpstr>
      <vt:lpstr>PowerPoint Sunusu</vt:lpstr>
      <vt:lpstr>Kotpar-eksedan karması örnek:</vt:lpstr>
      <vt:lpstr>Örneğin açıklaması; </vt:lpstr>
      <vt:lpstr>PowerPoint Sunusu</vt:lpstr>
      <vt:lpstr>KARŞILIKLI  İŞ  ALIŞ  VERİŞİ  VE POOL (HAVUZ) ANLAŞMALARI </vt:lpstr>
      <vt:lpstr>Karşılıklı iş alış verişi uygulamasına yol açan başlıca nedenler şunlardır;</vt:lpstr>
      <vt:lpstr>PowerPoint Sunusu</vt:lpstr>
      <vt:lpstr>Pool (Havuz) anlaşmaları </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1.REASÜRANS </dc:title>
  <dc:creator>TOSHIBA</dc:creator>
  <cp:lastModifiedBy>Rabia Köseoğlu</cp:lastModifiedBy>
  <cp:revision>24</cp:revision>
  <dcterms:created xsi:type="dcterms:W3CDTF">2020-05-11T11:06:04Z</dcterms:created>
  <dcterms:modified xsi:type="dcterms:W3CDTF">2026-06-22T20:45:41Z</dcterms:modified>
</cp:coreProperties>
</file>