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322" r:id="rId3"/>
    <p:sldId id="313" r:id="rId4"/>
    <p:sldId id="318" r:id="rId5"/>
    <p:sldId id="270" r:id="rId6"/>
    <p:sldId id="316" r:id="rId7"/>
    <p:sldId id="315" r:id="rId8"/>
    <p:sldId id="314" r:id="rId9"/>
    <p:sldId id="320" r:id="rId10"/>
    <p:sldId id="317" r:id="rId11"/>
    <p:sldId id="267" r:id="rId12"/>
    <p:sldId id="268" r:id="rId13"/>
    <p:sldId id="274" r:id="rId14"/>
    <p:sldId id="278" r:id="rId15"/>
    <p:sldId id="279" r:id="rId16"/>
    <p:sldId id="280" r:id="rId17"/>
    <p:sldId id="281" r:id="rId18"/>
    <p:sldId id="283" r:id="rId19"/>
    <p:sldId id="269" r:id="rId20"/>
    <p:sldId id="284" r:id="rId21"/>
    <p:sldId id="285" r:id="rId22"/>
    <p:sldId id="288" r:id="rId23"/>
    <p:sldId id="289" r:id="rId24"/>
    <p:sldId id="290" r:id="rId25"/>
    <p:sldId id="291" r:id="rId26"/>
    <p:sldId id="292" r:id="rId27"/>
    <p:sldId id="293" r:id="rId28"/>
    <p:sldId id="301" r:id="rId29"/>
    <p:sldId id="302" r:id="rId30"/>
    <p:sldId id="303" r:id="rId31"/>
    <p:sldId id="321" r:id="rId32"/>
    <p:sldId id="295" r:id="rId33"/>
    <p:sldId id="296" r:id="rId34"/>
    <p:sldId id="297" r:id="rId35"/>
    <p:sldId id="298" r:id="rId36"/>
    <p:sldId id="300" r:id="rId37"/>
    <p:sldId id="299" r:id="rId38"/>
    <p:sldId id="309" r:id="rId39"/>
    <p:sldId id="304" r:id="rId40"/>
    <p:sldId id="305" r:id="rId41"/>
    <p:sldId id="306" r:id="rId42"/>
    <p:sldId id="307" r:id="rId43"/>
    <p:sldId id="308" r:id="rId44"/>
    <p:sldId id="311" r:id="rId45"/>
    <p:sldId id="312" r:id="rId4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95" d="100"/>
          <a:sy n="95" d="100"/>
        </p:scale>
        <p:origin x="1094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EF1D6-1A51-4940-A4F5-A5A6F8D50809}" type="datetimeFigureOut">
              <a:rPr lang="tr-TR" smtClean="0"/>
              <a:pPr/>
              <a:t>3.10.2024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6E5DCB-E8C9-4127-8DDD-F10CE8F1A6E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6394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065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0450" y="4349750"/>
            <a:ext cx="4741863" cy="35131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1673256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848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0450" y="4349750"/>
            <a:ext cx="4741863" cy="35131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2809535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950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0450" y="4349750"/>
            <a:ext cx="4741863" cy="35131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2513776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565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0450" y="4349750"/>
            <a:ext cx="4741863" cy="35131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20475650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6675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0450" y="4349750"/>
            <a:ext cx="4741863" cy="35131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18682802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769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0450" y="4349750"/>
            <a:ext cx="4741863" cy="35131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25650089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872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0450" y="4349750"/>
            <a:ext cx="4741863" cy="35131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2601358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974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0450" y="4349750"/>
            <a:ext cx="4741863" cy="35131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7183588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077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0450" y="4349750"/>
            <a:ext cx="4741863" cy="35131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34712349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1795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0450" y="4349750"/>
            <a:ext cx="4741863" cy="35131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27063621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1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0450" y="4349750"/>
            <a:ext cx="4741863" cy="35131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28924923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721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0450" y="4349750"/>
            <a:ext cx="4741863" cy="35131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382345188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824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0450" y="4349750"/>
            <a:ext cx="4741863" cy="35131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27411807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926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0450" y="4349750"/>
            <a:ext cx="4741863" cy="35131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19281896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0291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0450" y="4349750"/>
            <a:ext cx="4741863" cy="35131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29874449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2339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0450" y="4349750"/>
            <a:ext cx="4741863" cy="35131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6172093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1315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0450" y="4349750"/>
            <a:ext cx="4741863" cy="35131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1369464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6061E2-0FF4-45E4-AD61-309C1DFDE5E4}" type="slidenum">
              <a:rPr lang="tr-TR"/>
              <a:pPr>
                <a:defRPr/>
              </a:pPr>
              <a:t>39</a:t>
            </a:fld>
            <a:endParaRPr lang="tr-TR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tr-TR" smtClean="0">
              <a:latin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87857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A280A99-9BF4-46FB-BA6E-72E9EC4D790A}" type="slidenum">
              <a:rPr lang="tr-TR"/>
              <a:pPr>
                <a:defRPr/>
              </a:pPr>
              <a:t>40</a:t>
            </a:fld>
            <a:endParaRPr lang="tr-TR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tr-TR" smtClean="0">
              <a:latin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984698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42F863-1DE8-4025-ACB2-79F4249C6BFE}" type="slidenum">
              <a:rPr lang="tr-TR"/>
              <a:pPr>
                <a:defRPr/>
              </a:pPr>
              <a:t>41</a:t>
            </a:fld>
            <a:endParaRPr lang="tr-TR"/>
          </a:p>
        </p:txBody>
      </p:sp>
      <p:sp>
        <p:nvSpPr>
          <p:cNvPr id="68611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tr-TR" smtClean="0">
              <a:latin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289921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C582197-933D-4BF3-82F1-CCC3AEF0F2BF}" type="slidenum">
              <a:rPr lang="tr-TR"/>
              <a:pPr>
                <a:defRPr/>
              </a:pPr>
              <a:t>42</a:t>
            </a:fld>
            <a:endParaRPr lang="tr-TR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tr-TR" smtClean="0">
              <a:latin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48313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EF4EA0C-37BE-409B-A1AA-29757C9CCC2C}" type="slidenum">
              <a:rPr lang="tr-TR"/>
              <a:pPr>
                <a:defRPr/>
              </a:pPr>
              <a:t>43</a:t>
            </a:fld>
            <a:endParaRPr lang="tr-TR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/>
          <a:p>
            <a:pPr eaLnBrk="1" hangingPunct="1"/>
            <a:endParaRPr lang="tr-TR" smtClean="0">
              <a:latin typeface="Times New Roman" pitchFamily="1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77378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23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0450" y="4349750"/>
            <a:ext cx="4741863" cy="35131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14097277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17625" y="877888"/>
            <a:ext cx="4221163" cy="316547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4147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1060450" y="4349750"/>
            <a:ext cx="4741863" cy="351313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 smtClean="0"/>
          </a:p>
        </p:txBody>
      </p:sp>
    </p:spTree>
    <p:extLst>
      <p:ext uri="{BB962C8B-B14F-4D97-AF65-F5344CB8AC3E}">
        <p14:creationId xmlns:p14="http://schemas.microsoft.com/office/powerpoint/2010/main" val="4114707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57DC-7194-43F0-B26C-1AA76331C04F}" type="datetimeFigureOut">
              <a:rPr lang="tr-TR" smtClean="0"/>
              <a:pPr/>
              <a:t>3.10.2024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B3E17-1E15-455D-AB50-15CD45DD31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3167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57DC-7194-43F0-B26C-1AA76331C04F}" type="datetimeFigureOut">
              <a:rPr lang="tr-TR" smtClean="0"/>
              <a:pPr/>
              <a:t>3.10.2024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B3E17-1E15-455D-AB50-15CD45DD31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4335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57DC-7194-43F0-B26C-1AA76331C04F}" type="datetimeFigureOut">
              <a:rPr lang="tr-TR" smtClean="0"/>
              <a:pPr/>
              <a:t>3.10.2024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B3E17-1E15-455D-AB50-15CD45DD31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376131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57DC-7194-43F0-B26C-1AA76331C04F}" type="datetimeFigureOut">
              <a:rPr lang="tr-TR" smtClean="0"/>
              <a:pPr/>
              <a:t>3.10.2024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B3E17-1E15-455D-AB50-15CD45DD31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12038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57DC-7194-43F0-B26C-1AA76331C04F}" type="datetimeFigureOut">
              <a:rPr lang="tr-TR" smtClean="0"/>
              <a:pPr/>
              <a:t>3.10.2024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B3E17-1E15-455D-AB50-15CD45DD31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30540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57DC-7194-43F0-B26C-1AA76331C04F}" type="datetimeFigureOut">
              <a:rPr lang="tr-TR" smtClean="0"/>
              <a:pPr/>
              <a:t>3.10.2024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B3E17-1E15-455D-AB50-15CD45DD31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37813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57DC-7194-43F0-B26C-1AA76331C04F}" type="datetimeFigureOut">
              <a:rPr lang="tr-TR" smtClean="0"/>
              <a:pPr/>
              <a:t>3.10.2024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B3E17-1E15-455D-AB50-15CD45DD31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46740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57DC-7194-43F0-B26C-1AA76331C04F}" type="datetimeFigureOut">
              <a:rPr lang="tr-TR" smtClean="0"/>
              <a:pPr/>
              <a:t>3.10.2024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B3E17-1E15-455D-AB50-15CD45DD31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60535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57DC-7194-43F0-B26C-1AA76331C04F}" type="datetimeFigureOut">
              <a:rPr lang="tr-TR" smtClean="0"/>
              <a:pPr/>
              <a:t>3.10.2024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B3E17-1E15-455D-AB50-15CD45DD31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0140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57DC-7194-43F0-B26C-1AA76331C04F}" type="datetimeFigureOut">
              <a:rPr lang="tr-TR" smtClean="0"/>
              <a:pPr/>
              <a:t>3.10.2024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B3E17-1E15-455D-AB50-15CD45DD31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1826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3757DC-7194-43F0-B26C-1AA76331C04F}" type="datetimeFigureOut">
              <a:rPr lang="tr-TR" smtClean="0"/>
              <a:pPr/>
              <a:t>3.10.2024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9B3E17-1E15-455D-AB50-15CD45DD31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6338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757DC-7194-43F0-B26C-1AA76331C04F}" type="datetimeFigureOut">
              <a:rPr lang="tr-TR" smtClean="0"/>
              <a:pPr/>
              <a:t>3.10.2024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9B3E17-1E15-455D-AB50-15CD45DD31B6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4131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/>
                </a:solidFill>
              </a:rPr>
              <a:t>VASKÜLİTLER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b="1" smtClean="0">
                <a:solidFill>
                  <a:schemeClr val="accent2"/>
                </a:solidFill>
              </a:rPr>
              <a:t> </a:t>
            </a:r>
            <a:r>
              <a:rPr lang="tr-TR" b="1">
                <a:solidFill>
                  <a:schemeClr val="accent2"/>
                </a:solidFill>
              </a:rPr>
              <a:t>Prof. Dr</a:t>
            </a:r>
            <a:r>
              <a:rPr lang="tr-TR" b="1" dirty="0" smtClean="0">
                <a:solidFill>
                  <a:schemeClr val="accent2"/>
                </a:solidFill>
              </a:rPr>
              <a:t>. Gül Devrimsel</a:t>
            </a:r>
          </a:p>
          <a:p>
            <a:r>
              <a:rPr lang="tr-TR" b="1" dirty="0" smtClean="0">
                <a:solidFill>
                  <a:schemeClr val="accent2"/>
                </a:solidFill>
              </a:rPr>
              <a:t>Fiziksel Tıp ve Rehabilitasyon Anabilim Dalı</a:t>
            </a:r>
            <a:endParaRPr lang="tr-TR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435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200" b="1" dirty="0" smtClean="0">
                <a:solidFill>
                  <a:schemeClr val="accent2"/>
                </a:solidFill>
              </a:rPr>
              <a:t>Öğrenim Hedefleri</a:t>
            </a:r>
            <a:endParaRPr lang="tr-TR" sz="3200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r>
              <a:rPr lang="tr-TR" sz="2800" dirty="0" err="1" smtClean="0"/>
              <a:t>Vaskülitlerin</a:t>
            </a:r>
            <a:r>
              <a:rPr lang="tr-TR" sz="2800" dirty="0" smtClean="0"/>
              <a:t> </a:t>
            </a:r>
            <a:r>
              <a:rPr lang="tr-TR" sz="2800" dirty="0" err="1" smtClean="0"/>
              <a:t>etyopatogenezini</a:t>
            </a:r>
            <a:r>
              <a:rPr lang="tr-TR" sz="2800" dirty="0" smtClean="0"/>
              <a:t> 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sz="2800" dirty="0" err="1" smtClean="0"/>
              <a:t>Vaskülitlere</a:t>
            </a:r>
            <a:r>
              <a:rPr lang="tr-TR" sz="2800" dirty="0" smtClean="0"/>
              <a:t> akılcı klinik yaklaşımı bilmek (klinik bulgular, fizik muayene, </a:t>
            </a:r>
            <a:r>
              <a:rPr lang="tr-TR" sz="2800" dirty="0" err="1" smtClean="0"/>
              <a:t>laboratuvar</a:t>
            </a:r>
            <a:r>
              <a:rPr lang="tr-TR" sz="2800" dirty="0" smtClean="0"/>
              <a:t>, radyoloji)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sz="2800" dirty="0" err="1" smtClean="0"/>
              <a:t>Vaskülitlerin</a:t>
            </a:r>
            <a:r>
              <a:rPr lang="tr-TR" sz="2800" dirty="0" smtClean="0"/>
              <a:t> ayırıcı tanısını yapabilmek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sz="2800" dirty="0" err="1" smtClean="0"/>
              <a:t>Vaskülitlerin</a:t>
            </a:r>
            <a:r>
              <a:rPr lang="tr-TR" sz="2800" dirty="0" smtClean="0"/>
              <a:t> </a:t>
            </a:r>
            <a:r>
              <a:rPr lang="tr-TR" sz="2800" dirty="0" err="1" smtClean="0"/>
              <a:t>prognozunu</a:t>
            </a:r>
            <a:r>
              <a:rPr lang="tr-TR" sz="2800" dirty="0" smtClean="0"/>
              <a:t> etkileyen faktörleri sayabilmek</a:t>
            </a:r>
          </a:p>
          <a:p>
            <a:pPr marL="514350" lvl="0" indent="-514350">
              <a:buFont typeface="+mj-lt"/>
              <a:buAutoNum type="arabicPeriod"/>
            </a:pPr>
            <a:r>
              <a:rPr lang="tr-TR" sz="2800" dirty="0" err="1" smtClean="0"/>
              <a:t>Vaskülitlerin</a:t>
            </a:r>
            <a:r>
              <a:rPr lang="tr-TR" sz="2800" dirty="0" smtClean="0"/>
              <a:t> ön tanısını yapabilmek ve tanı için uzmana yönlendirmek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tr-TR" b="1" dirty="0" err="1" smtClean="0">
                <a:solidFill>
                  <a:srgbClr val="C00000"/>
                </a:solidFill>
              </a:rPr>
              <a:t>Vaskülitler</a:t>
            </a:r>
            <a:endParaRPr lang="tr-TR" b="1" dirty="0">
              <a:solidFill>
                <a:srgbClr val="C000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pPr algn="just"/>
            <a:r>
              <a:rPr lang="tr-TR" sz="2400" dirty="0" err="1" smtClean="0"/>
              <a:t>Vaskülitler</a:t>
            </a:r>
            <a:r>
              <a:rPr lang="tr-TR" sz="2400" dirty="0" smtClean="0"/>
              <a:t> çeşitli boyutta ve tipte damar duvarında </a:t>
            </a:r>
            <a:r>
              <a:rPr lang="tr-TR" sz="2400" dirty="0" err="1" smtClean="0"/>
              <a:t>inflamasyon</a:t>
            </a:r>
            <a:r>
              <a:rPr lang="tr-TR" sz="2400" dirty="0" smtClean="0"/>
              <a:t>, nekroz ve hasar; damar lümeninde daralma /</a:t>
            </a:r>
            <a:r>
              <a:rPr lang="tr-TR" sz="2400" dirty="0" err="1" smtClean="0"/>
              <a:t>oklüzyon</a:t>
            </a:r>
            <a:r>
              <a:rPr lang="tr-TR" sz="2400" dirty="0" smtClean="0"/>
              <a:t> (</a:t>
            </a:r>
            <a:r>
              <a:rPr lang="tr-TR" sz="2400" dirty="0" err="1" smtClean="0"/>
              <a:t>trombüs</a:t>
            </a:r>
            <a:r>
              <a:rPr lang="tr-TR" sz="2400" dirty="0" smtClean="0"/>
              <a:t>, </a:t>
            </a:r>
            <a:r>
              <a:rPr lang="tr-TR" sz="2400" dirty="0" err="1" smtClean="0"/>
              <a:t>intimal</a:t>
            </a:r>
            <a:r>
              <a:rPr lang="tr-TR" sz="2400" dirty="0" smtClean="0"/>
              <a:t> </a:t>
            </a:r>
            <a:r>
              <a:rPr lang="tr-TR" sz="2400" dirty="0" err="1" smtClean="0"/>
              <a:t>proliferasyon</a:t>
            </a:r>
            <a:r>
              <a:rPr lang="tr-TR" sz="2400" dirty="0" smtClean="0"/>
              <a:t>), anevrizma ve </a:t>
            </a:r>
            <a:r>
              <a:rPr lang="tr-TR" sz="2400" dirty="0" err="1" smtClean="0"/>
              <a:t>rüptür</a:t>
            </a:r>
            <a:r>
              <a:rPr lang="tr-TR" sz="2400" dirty="0" smtClean="0"/>
              <a:t> gelişimi ile organ yetmezliğine yol açabilen farklı klinik ve patolojik özellikler gösteren yaşamsal önemi olan bir grup </a:t>
            </a:r>
            <a:r>
              <a:rPr lang="tr-TR" sz="2400" dirty="0" err="1" smtClean="0"/>
              <a:t>inflamatuar</a:t>
            </a:r>
            <a:r>
              <a:rPr lang="tr-TR" sz="2400" dirty="0" smtClean="0"/>
              <a:t> hastalıklardır. </a:t>
            </a:r>
          </a:p>
          <a:p>
            <a:pPr algn="just"/>
            <a:r>
              <a:rPr lang="tr-TR" sz="2400" dirty="0" smtClean="0"/>
              <a:t>Altta yatan bir hastalık bulunmaz ise </a:t>
            </a:r>
            <a:r>
              <a:rPr lang="tr-TR" sz="2400" dirty="0" err="1" smtClean="0"/>
              <a:t>primer</a:t>
            </a:r>
            <a:r>
              <a:rPr lang="tr-TR" sz="2400" dirty="0" smtClean="0"/>
              <a:t> </a:t>
            </a:r>
            <a:r>
              <a:rPr lang="tr-TR" sz="2400" dirty="0" err="1" smtClean="0"/>
              <a:t>vaskülitten</a:t>
            </a:r>
            <a:r>
              <a:rPr lang="tr-TR" sz="2400" dirty="0" smtClean="0"/>
              <a:t> söz edilir [</a:t>
            </a:r>
            <a:r>
              <a:rPr lang="tr-TR" sz="2400" dirty="0" err="1" smtClean="0"/>
              <a:t>Poliarteritis</a:t>
            </a:r>
            <a:r>
              <a:rPr lang="tr-TR" sz="2400" dirty="0" smtClean="0"/>
              <a:t> </a:t>
            </a:r>
            <a:r>
              <a:rPr lang="tr-TR" sz="2400" dirty="0" err="1" smtClean="0"/>
              <a:t>nodoza</a:t>
            </a:r>
            <a:r>
              <a:rPr lang="tr-TR" sz="2400" dirty="0" smtClean="0"/>
              <a:t> (PAN) ve </a:t>
            </a:r>
            <a:r>
              <a:rPr lang="tr-TR" sz="2400" dirty="0" err="1" smtClean="0"/>
              <a:t>Wegener</a:t>
            </a:r>
            <a:r>
              <a:rPr lang="tr-TR" sz="2400" dirty="0" smtClean="0"/>
              <a:t> </a:t>
            </a:r>
            <a:r>
              <a:rPr lang="tr-TR" sz="2400" dirty="0" err="1" smtClean="0"/>
              <a:t>granülomatozu</a:t>
            </a:r>
            <a:r>
              <a:rPr lang="tr-TR" sz="2400" dirty="0" smtClean="0"/>
              <a:t> (WG) gibi]. </a:t>
            </a:r>
            <a:r>
              <a:rPr lang="tr-TR" sz="2400" dirty="0" err="1" smtClean="0"/>
              <a:t>Primer</a:t>
            </a:r>
            <a:r>
              <a:rPr lang="tr-TR" sz="2400" dirty="0" smtClean="0"/>
              <a:t> </a:t>
            </a:r>
            <a:r>
              <a:rPr lang="tr-TR" sz="2400" dirty="0" err="1" smtClean="0"/>
              <a:t>vaskülitler</a:t>
            </a:r>
            <a:r>
              <a:rPr lang="tr-TR" sz="2400" dirty="0" smtClean="0"/>
              <a:t> nadir görülen hastalıklardır. Erken tanı ve uygun tedavi yapılmazsa ölümcül olabilirler.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err="1" smtClean="0">
                <a:solidFill>
                  <a:srgbClr val="C00000"/>
                </a:solidFill>
              </a:rPr>
              <a:t>Vaskülitler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 err="1" smtClean="0"/>
              <a:t>Vaskülitlerin</a:t>
            </a:r>
            <a:r>
              <a:rPr lang="tr-TR" dirty="0" smtClean="0"/>
              <a:t> çoğu mevcut olan herhangi bir duruma (</a:t>
            </a:r>
            <a:r>
              <a:rPr lang="tr-TR" dirty="0" err="1" smtClean="0"/>
              <a:t>infeksiyöz</a:t>
            </a:r>
            <a:r>
              <a:rPr lang="tr-TR" dirty="0" smtClean="0"/>
              <a:t> hastalıklar, kronik </a:t>
            </a:r>
            <a:r>
              <a:rPr lang="tr-TR" dirty="0" err="1" smtClean="0"/>
              <a:t>inflamatuar</a:t>
            </a:r>
            <a:r>
              <a:rPr lang="tr-TR" dirty="0" smtClean="0"/>
              <a:t> bağ dokusu hastalıkları veya </a:t>
            </a:r>
            <a:r>
              <a:rPr lang="tr-TR" dirty="0" err="1" smtClean="0"/>
              <a:t>malignite</a:t>
            </a:r>
            <a:r>
              <a:rPr lang="tr-TR" dirty="0" smtClean="0"/>
              <a:t> gibi) eşlik ettiğinde </a:t>
            </a:r>
            <a:r>
              <a:rPr lang="tr-TR" dirty="0" err="1" smtClean="0"/>
              <a:t>sekonder</a:t>
            </a:r>
            <a:r>
              <a:rPr lang="tr-TR" dirty="0" smtClean="0"/>
              <a:t> </a:t>
            </a:r>
            <a:r>
              <a:rPr lang="tr-TR" dirty="0" err="1" smtClean="0"/>
              <a:t>vaskülit</a:t>
            </a:r>
            <a:r>
              <a:rPr lang="tr-TR" dirty="0" smtClean="0"/>
              <a:t> olarak adlandırılır. Bu tip </a:t>
            </a:r>
            <a:r>
              <a:rPr lang="tr-TR" dirty="0" err="1" smtClean="0"/>
              <a:t>vaskülitler</a:t>
            </a:r>
            <a:r>
              <a:rPr lang="tr-TR" dirty="0" smtClean="0"/>
              <a:t>, damar duvarında </a:t>
            </a:r>
            <a:r>
              <a:rPr lang="tr-TR" dirty="0" err="1" smtClean="0"/>
              <a:t>immün</a:t>
            </a:r>
            <a:r>
              <a:rPr lang="tr-TR" dirty="0" smtClean="0"/>
              <a:t> kompleks birikimi ile karakterizedir</a:t>
            </a:r>
          </a:p>
          <a:p>
            <a:endParaRPr lang="tr-TR" dirty="0" smtClean="0"/>
          </a:p>
          <a:p>
            <a:r>
              <a:rPr lang="tr-TR" dirty="0" err="1" smtClean="0"/>
              <a:t>Vaskülitlerin</a:t>
            </a:r>
            <a:r>
              <a:rPr lang="tr-TR" dirty="0" smtClean="0"/>
              <a:t> etiyolojisi bilinmemektedir, fakat etki gösteren bazı faktörler vardır; hastalık ekspresyonu üzerine etkili faktörler, </a:t>
            </a:r>
            <a:r>
              <a:rPr lang="tr-TR" dirty="0" err="1" smtClean="0"/>
              <a:t>etnisite</a:t>
            </a:r>
            <a:r>
              <a:rPr lang="tr-TR" dirty="0" smtClean="0"/>
              <a:t>, genler (HLA ve diğerleri), cinsiyet ve çevresel faktörler (ultraviyole ışınları, enfeksiyonlar, </a:t>
            </a:r>
            <a:r>
              <a:rPr lang="sv-SE" dirty="0" smtClean="0"/>
              <a:t>toksinler, ilaçlar, a</a:t>
            </a:r>
            <a:r>
              <a:rPr lang="tr-TR" dirty="0" smtClean="0"/>
              <a:t>l</a:t>
            </a:r>
            <a:r>
              <a:rPr lang="sv-SE" dirty="0" smtClean="0"/>
              <a:t>lerji, sigara vb.)</a:t>
            </a: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5400" b="1" dirty="0" err="1" smtClean="0">
                <a:solidFill>
                  <a:srgbClr val="C00000"/>
                </a:solidFill>
              </a:rPr>
              <a:t>Vaskülitler</a:t>
            </a:r>
            <a:endParaRPr lang="tr-TR" sz="5400" dirty="0" smtClean="0"/>
          </a:p>
        </p:txBody>
      </p:sp>
      <p:sp>
        <p:nvSpPr>
          <p:cNvPr id="96259" name="Rectangle 3"/>
          <p:cNvSpPr>
            <a:spLocks noGrp="1" noChangeArrowheads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tr-TR" b="1" dirty="0" smtClean="0">
                <a:solidFill>
                  <a:schemeClr val="accent2"/>
                </a:solidFill>
              </a:rPr>
              <a:t>PATOGENEZ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Genel olarak </a:t>
            </a:r>
            <a:r>
              <a:rPr lang="tr-TR" dirty="0" err="1" smtClean="0"/>
              <a:t>vaskülit</a:t>
            </a:r>
            <a:r>
              <a:rPr lang="tr-TR" dirty="0" smtClean="0"/>
              <a:t> sendromlarının çoğu, çeşitli </a:t>
            </a:r>
            <a:r>
              <a:rPr lang="tr-TR" dirty="0" err="1" smtClean="0"/>
              <a:t>antijenik</a:t>
            </a:r>
            <a:r>
              <a:rPr lang="tr-TR" dirty="0" smtClean="0"/>
              <a:t> uyaranlara yanıt olarak gelişen </a:t>
            </a:r>
            <a:r>
              <a:rPr lang="tr-TR" dirty="0" err="1" smtClean="0"/>
              <a:t>immun</a:t>
            </a:r>
            <a:r>
              <a:rPr lang="tr-TR" dirty="0" smtClean="0"/>
              <a:t> mekanizmalarla gerçekleşmektedir.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Bunlar: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err="1" smtClean="0"/>
              <a:t>Patojenik</a:t>
            </a:r>
            <a:r>
              <a:rPr lang="tr-TR" dirty="0" smtClean="0"/>
              <a:t> </a:t>
            </a:r>
            <a:r>
              <a:rPr lang="tr-TR" dirty="0" err="1" smtClean="0"/>
              <a:t>immun</a:t>
            </a:r>
            <a:r>
              <a:rPr lang="tr-TR" dirty="0" smtClean="0"/>
              <a:t> kompleks oluşumu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err="1" smtClean="0"/>
              <a:t>Antinötrofil</a:t>
            </a:r>
            <a:r>
              <a:rPr lang="tr-TR" dirty="0" smtClean="0"/>
              <a:t> </a:t>
            </a:r>
            <a:r>
              <a:rPr lang="tr-TR" dirty="0" err="1" smtClean="0"/>
              <a:t>sitoplazmik</a:t>
            </a:r>
            <a:r>
              <a:rPr lang="tr-TR" dirty="0" smtClean="0"/>
              <a:t> antikor ( ANCA) üretimi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err="1" smtClean="0"/>
              <a:t>Patojenik</a:t>
            </a:r>
            <a:r>
              <a:rPr lang="tr-TR" dirty="0" smtClean="0"/>
              <a:t> T lenfosit yanıtı ve </a:t>
            </a:r>
            <a:r>
              <a:rPr lang="tr-TR" dirty="0" err="1" smtClean="0"/>
              <a:t>granüloma</a:t>
            </a:r>
            <a:r>
              <a:rPr lang="tr-TR" dirty="0" smtClean="0"/>
              <a:t> oluşumu</a:t>
            </a:r>
          </a:p>
        </p:txBody>
      </p:sp>
    </p:spTree>
    <p:extLst>
      <p:ext uri="{BB962C8B-B14F-4D97-AF65-F5344CB8AC3E}">
        <p14:creationId xmlns:p14="http://schemas.microsoft.com/office/powerpoint/2010/main" val="1495018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chemeClr val="accent2"/>
                </a:solidFill>
              </a:rPr>
              <a:t>ANCA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600200"/>
            <a:ext cx="8686800" cy="4525963"/>
          </a:xfrm>
        </p:spPr>
        <p:txBody>
          <a:bodyPr>
            <a:normAutofit/>
          </a:bodyPr>
          <a:lstStyle/>
          <a:p>
            <a:r>
              <a:rPr lang="tr-TR" dirty="0" err="1" smtClean="0"/>
              <a:t>Nötrofil</a:t>
            </a:r>
            <a:r>
              <a:rPr lang="tr-TR" dirty="0" smtClean="0"/>
              <a:t> granül içeriğine karşı gelişmiş antikorlar </a:t>
            </a:r>
          </a:p>
          <a:p>
            <a:r>
              <a:rPr lang="tr-TR" dirty="0" smtClean="0"/>
              <a:t>cANCA (</a:t>
            </a:r>
            <a:r>
              <a:rPr lang="tr-TR" dirty="0" err="1" smtClean="0"/>
              <a:t>granüler</a:t>
            </a:r>
            <a:r>
              <a:rPr lang="tr-TR" dirty="0" smtClean="0"/>
              <a:t> </a:t>
            </a:r>
            <a:r>
              <a:rPr lang="tr-TR" dirty="0" err="1" smtClean="0"/>
              <a:t>sitoplazmik</a:t>
            </a:r>
            <a:r>
              <a:rPr lang="tr-TR" dirty="0" smtClean="0"/>
              <a:t>): Özellikle </a:t>
            </a:r>
            <a:r>
              <a:rPr lang="tr-TR" dirty="0" err="1" smtClean="0"/>
              <a:t>Wegener</a:t>
            </a:r>
            <a:r>
              <a:rPr lang="tr-TR" dirty="0" smtClean="0"/>
              <a:t> </a:t>
            </a:r>
            <a:r>
              <a:rPr lang="tr-TR" dirty="0" err="1" smtClean="0"/>
              <a:t>granülomatozisde</a:t>
            </a:r>
            <a:r>
              <a:rPr lang="tr-TR" dirty="0" smtClean="0"/>
              <a:t> bulunur. </a:t>
            </a:r>
            <a:r>
              <a:rPr lang="tr-TR" dirty="0" err="1" smtClean="0"/>
              <a:t>Proteinaz</a:t>
            </a:r>
            <a:r>
              <a:rPr lang="tr-TR" dirty="0" smtClean="0"/>
              <a:t> 3’e karşı oluşur. </a:t>
            </a:r>
          </a:p>
          <a:p>
            <a:r>
              <a:rPr lang="tr-TR" dirty="0" smtClean="0"/>
              <a:t> </a:t>
            </a:r>
            <a:r>
              <a:rPr lang="tr-TR" dirty="0" err="1" smtClean="0"/>
              <a:t>pANCA</a:t>
            </a:r>
            <a:r>
              <a:rPr lang="tr-TR" dirty="0" smtClean="0"/>
              <a:t> (</a:t>
            </a:r>
            <a:r>
              <a:rPr lang="tr-TR" dirty="0" err="1" smtClean="0"/>
              <a:t>perinükleer</a:t>
            </a:r>
            <a:r>
              <a:rPr lang="tr-TR" dirty="0" smtClean="0"/>
              <a:t>): </a:t>
            </a:r>
            <a:r>
              <a:rPr lang="tr-TR" dirty="0" err="1" smtClean="0"/>
              <a:t>Mikroskopik</a:t>
            </a:r>
            <a:r>
              <a:rPr lang="tr-TR" dirty="0" smtClean="0"/>
              <a:t> </a:t>
            </a:r>
            <a:r>
              <a:rPr lang="tr-TR" dirty="0" err="1" smtClean="0"/>
              <a:t>poliarteritisde</a:t>
            </a:r>
            <a:r>
              <a:rPr lang="tr-TR" dirty="0" smtClean="0"/>
              <a:t> tespit edilir ve </a:t>
            </a:r>
            <a:r>
              <a:rPr lang="tr-TR" dirty="0" err="1" smtClean="0"/>
              <a:t>myeloperoksidaza</a:t>
            </a:r>
            <a:r>
              <a:rPr lang="tr-TR" dirty="0" smtClean="0"/>
              <a:t> karşı oluşur.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/>
          </a:bodyPr>
          <a:lstStyle/>
          <a:p>
            <a:r>
              <a:rPr lang="tr-TR" sz="2400" b="1" dirty="0" smtClean="0">
                <a:solidFill>
                  <a:srgbClr val="C00000"/>
                </a:solidFill>
              </a:rPr>
              <a:t>Hangi durumlarda </a:t>
            </a:r>
            <a:r>
              <a:rPr lang="tr-TR" sz="2400" b="1" dirty="0" err="1" smtClean="0">
                <a:solidFill>
                  <a:srgbClr val="C00000"/>
                </a:solidFill>
              </a:rPr>
              <a:t>vaskülitten</a:t>
            </a:r>
            <a:r>
              <a:rPr lang="tr-TR" sz="2400" b="1" dirty="0" smtClean="0">
                <a:solidFill>
                  <a:srgbClr val="C00000"/>
                </a:solidFill>
              </a:rPr>
              <a:t> şüphe edilmelidir</a:t>
            </a:r>
            <a:endParaRPr lang="tr-TR" sz="2400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win7\Desktop\2016-12-20_213707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142984"/>
            <a:ext cx="8358246" cy="5500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42918"/>
          </a:xfrm>
        </p:spPr>
        <p:txBody>
          <a:bodyPr>
            <a:normAutofit/>
          </a:bodyPr>
          <a:lstStyle/>
          <a:p>
            <a:r>
              <a:rPr lang="tr-TR" sz="2000" b="1" dirty="0" err="1" smtClean="0">
                <a:solidFill>
                  <a:srgbClr val="C00000"/>
                </a:solidFill>
              </a:rPr>
              <a:t>Primer</a:t>
            </a:r>
            <a:r>
              <a:rPr lang="tr-TR" sz="2000" b="1" dirty="0" smtClean="0">
                <a:solidFill>
                  <a:srgbClr val="C00000"/>
                </a:solidFill>
              </a:rPr>
              <a:t> ve </a:t>
            </a:r>
            <a:r>
              <a:rPr lang="tr-TR" sz="2000" b="1" dirty="0" err="1" smtClean="0">
                <a:solidFill>
                  <a:srgbClr val="C00000"/>
                </a:solidFill>
              </a:rPr>
              <a:t>Sekonder</a:t>
            </a:r>
            <a:r>
              <a:rPr lang="tr-TR" sz="2000" b="1" dirty="0" smtClean="0">
                <a:solidFill>
                  <a:srgbClr val="C00000"/>
                </a:solidFill>
              </a:rPr>
              <a:t> </a:t>
            </a:r>
            <a:r>
              <a:rPr lang="tr-TR" sz="2000" b="1" dirty="0" err="1" smtClean="0">
                <a:solidFill>
                  <a:srgbClr val="C00000"/>
                </a:solidFill>
              </a:rPr>
              <a:t>vaskülitlerin</a:t>
            </a:r>
            <a:r>
              <a:rPr lang="tr-TR" sz="2000" b="1" dirty="0" smtClean="0">
                <a:solidFill>
                  <a:srgbClr val="C00000"/>
                </a:solidFill>
              </a:rPr>
              <a:t> damar büyüklüğüne göre sınıflandırılması </a:t>
            </a:r>
            <a:endParaRPr lang="tr-TR" sz="20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win7\Desktop\2016-12-20_213210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9" y="571480"/>
            <a:ext cx="6500858" cy="61436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/>
                </a:solidFill>
              </a:rPr>
              <a:t>HENOCH SCHÖNLEİN PURPURASI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tr-TR" dirty="0" smtClean="0"/>
              <a:t>Çocukluk çağının en yaygın </a:t>
            </a:r>
            <a:r>
              <a:rPr lang="tr-TR" dirty="0" err="1" smtClean="0"/>
              <a:t>vasküliti</a:t>
            </a:r>
            <a:r>
              <a:rPr lang="tr-TR" dirty="0" smtClean="0"/>
              <a:t> olup küçük damarlarda </a:t>
            </a:r>
            <a:r>
              <a:rPr lang="tr-TR" dirty="0" err="1" smtClean="0"/>
              <a:t>lökoklastik</a:t>
            </a:r>
            <a:r>
              <a:rPr lang="tr-TR" dirty="0" smtClean="0"/>
              <a:t> </a:t>
            </a:r>
            <a:r>
              <a:rPr lang="tr-TR" dirty="0" err="1" smtClean="0"/>
              <a:t>vaskülit</a:t>
            </a:r>
            <a:r>
              <a:rPr lang="tr-TR" dirty="0" smtClean="0"/>
              <a:t> ve </a:t>
            </a:r>
            <a:r>
              <a:rPr lang="tr-TR" dirty="0" err="1" smtClean="0"/>
              <a:t>Ig</a:t>
            </a:r>
            <a:r>
              <a:rPr lang="tr-TR" dirty="0" smtClean="0"/>
              <a:t> A birikimi ile karakterizedir. Olguların büyük bir çoğunluğu 3-10 yaş grubu çocuklardır. </a:t>
            </a:r>
          </a:p>
          <a:p>
            <a:pPr lvl="0"/>
            <a:r>
              <a:rPr lang="tr-TR" dirty="0" smtClean="0"/>
              <a:t>Genellikle ÜSYE sonrası görülür. Özellikle A grubu </a:t>
            </a:r>
            <a:r>
              <a:rPr lang="el-GR" dirty="0" smtClean="0"/>
              <a:t>β-</a:t>
            </a:r>
            <a:r>
              <a:rPr lang="tr-TR" dirty="0" err="1" smtClean="0"/>
              <a:t>hemolitik</a:t>
            </a:r>
            <a:r>
              <a:rPr lang="tr-TR" dirty="0" smtClean="0"/>
              <a:t> streptokok, </a:t>
            </a:r>
            <a:r>
              <a:rPr lang="tr-TR" dirty="0" err="1" smtClean="0"/>
              <a:t>Staphylococcus</a:t>
            </a:r>
            <a:r>
              <a:rPr lang="tr-TR" dirty="0" smtClean="0"/>
              <a:t> </a:t>
            </a:r>
            <a:r>
              <a:rPr lang="tr-TR" dirty="0" err="1" smtClean="0"/>
              <a:t>aureus</a:t>
            </a:r>
            <a:r>
              <a:rPr lang="tr-TR" dirty="0" smtClean="0"/>
              <a:t>, </a:t>
            </a:r>
            <a:r>
              <a:rPr lang="tr-TR" dirty="0" err="1" smtClean="0"/>
              <a:t>mikoplazma</a:t>
            </a:r>
            <a:r>
              <a:rPr lang="tr-TR" dirty="0" smtClean="0"/>
              <a:t> ve </a:t>
            </a:r>
            <a:r>
              <a:rPr lang="tr-TR" dirty="0" err="1" smtClean="0"/>
              <a:t>adenovirüs</a:t>
            </a:r>
            <a:r>
              <a:rPr lang="tr-TR" dirty="0" smtClean="0"/>
              <a:t> enfeksiyonları sonrası görülür. </a:t>
            </a:r>
          </a:p>
          <a:p>
            <a:pPr lvl="0"/>
            <a:r>
              <a:rPr lang="tr-TR" dirty="0" err="1" smtClean="0"/>
              <a:t>Palpapl</a:t>
            </a:r>
            <a:r>
              <a:rPr lang="tr-TR" dirty="0" smtClean="0"/>
              <a:t> </a:t>
            </a:r>
            <a:r>
              <a:rPr lang="tr-TR" dirty="0" err="1" smtClean="0"/>
              <a:t>purpura</a:t>
            </a:r>
            <a:r>
              <a:rPr lang="tr-TR" dirty="0" smtClean="0"/>
              <a:t>, </a:t>
            </a:r>
            <a:r>
              <a:rPr lang="tr-TR" dirty="0" err="1" smtClean="0"/>
              <a:t>subkutan</a:t>
            </a:r>
            <a:r>
              <a:rPr lang="tr-TR" dirty="0" smtClean="0"/>
              <a:t> ödem, </a:t>
            </a:r>
            <a:r>
              <a:rPr lang="tr-TR" dirty="0" err="1" smtClean="0"/>
              <a:t>poliartiküler</a:t>
            </a:r>
            <a:r>
              <a:rPr lang="tr-TR" dirty="0" smtClean="0"/>
              <a:t> </a:t>
            </a:r>
            <a:r>
              <a:rPr lang="tr-TR" dirty="0" err="1" smtClean="0"/>
              <a:t>artralji</a:t>
            </a:r>
            <a:r>
              <a:rPr lang="tr-TR" dirty="0" smtClean="0"/>
              <a:t> ve </a:t>
            </a:r>
            <a:r>
              <a:rPr lang="tr-TR" dirty="0" err="1" smtClean="0"/>
              <a:t>artrit</a:t>
            </a:r>
            <a:r>
              <a:rPr lang="tr-TR" dirty="0" smtClean="0"/>
              <a:t>, </a:t>
            </a:r>
            <a:r>
              <a:rPr lang="tr-TR" dirty="0" err="1" smtClean="0"/>
              <a:t>inflamatuar</a:t>
            </a:r>
            <a:r>
              <a:rPr lang="tr-TR" dirty="0" smtClean="0"/>
              <a:t> arterit, </a:t>
            </a:r>
            <a:r>
              <a:rPr lang="tr-TR" dirty="0" err="1" smtClean="0"/>
              <a:t>abdominal</a:t>
            </a:r>
            <a:r>
              <a:rPr lang="tr-TR" dirty="0" smtClean="0"/>
              <a:t> ağrı, kanlı </a:t>
            </a:r>
            <a:r>
              <a:rPr lang="tr-TR" dirty="0" err="1" smtClean="0"/>
              <a:t>diyare</a:t>
            </a:r>
            <a:r>
              <a:rPr lang="tr-TR" dirty="0" smtClean="0"/>
              <a:t> ve nefrit ile karakterizedir. </a:t>
            </a:r>
            <a:r>
              <a:rPr lang="tr-TR" dirty="0"/>
              <a:t>Deri, bağırsak ve böbreklerde </a:t>
            </a:r>
            <a:r>
              <a:rPr lang="tr-TR" dirty="0" err="1"/>
              <a:t>IgA</a:t>
            </a:r>
            <a:r>
              <a:rPr lang="tr-TR" dirty="0"/>
              <a:t> ve antijenlerin oluşturduğu </a:t>
            </a:r>
            <a:r>
              <a:rPr lang="tr-TR" dirty="0" err="1"/>
              <a:t>immün</a:t>
            </a:r>
            <a:r>
              <a:rPr lang="tr-TR" dirty="0"/>
              <a:t> kompleks depolanması </a:t>
            </a:r>
            <a:r>
              <a:rPr lang="tr-TR"/>
              <a:t>karakteristik </a:t>
            </a:r>
            <a:r>
              <a:rPr lang="tr-TR" smtClean="0"/>
              <a:t>bulgusudur</a:t>
            </a:r>
            <a:endParaRPr lang="tr-TR" dirty="0" smtClean="0"/>
          </a:p>
          <a:p>
            <a:pPr lvl="0"/>
            <a:r>
              <a:rPr lang="tr-TR" dirty="0" err="1" smtClean="0"/>
              <a:t>Mezenterik</a:t>
            </a:r>
            <a:r>
              <a:rPr lang="tr-TR" dirty="0" smtClean="0"/>
              <a:t> arter tutulursa karın ağrısı GİS kanaması beklenebilir.  Klinikte nefrit %30 olgudadır. Ancak her zaman </a:t>
            </a:r>
            <a:r>
              <a:rPr lang="tr-TR" dirty="0" err="1" smtClean="0"/>
              <a:t>renal</a:t>
            </a:r>
            <a:r>
              <a:rPr lang="tr-TR" dirty="0" smtClean="0"/>
              <a:t> biyopside patoloji mevcuttur. Böbrek arterlerinde tutulumda </a:t>
            </a:r>
            <a:r>
              <a:rPr lang="tr-TR" dirty="0" err="1" smtClean="0"/>
              <a:t>immün</a:t>
            </a:r>
            <a:r>
              <a:rPr lang="tr-TR" dirty="0" smtClean="0"/>
              <a:t> kompleks orijinli GLNF ve </a:t>
            </a:r>
            <a:r>
              <a:rPr lang="tr-TR" dirty="0" err="1" smtClean="0"/>
              <a:t>immünfloresan</a:t>
            </a:r>
            <a:r>
              <a:rPr lang="tr-TR" dirty="0" smtClean="0"/>
              <a:t> mikroskobunda </a:t>
            </a:r>
            <a:r>
              <a:rPr lang="tr-TR" dirty="0" err="1" smtClean="0"/>
              <a:t>IgA</a:t>
            </a:r>
            <a:r>
              <a:rPr lang="tr-TR" dirty="0" smtClean="0"/>
              <a:t> birikimi izlenir.</a:t>
            </a:r>
          </a:p>
          <a:p>
            <a:pPr lvl="0"/>
            <a:r>
              <a:rPr lang="tr-TR" b="1" dirty="0" err="1" smtClean="0"/>
              <a:t>Lab</a:t>
            </a:r>
            <a:r>
              <a:rPr lang="tr-TR" b="1" dirty="0" smtClean="0"/>
              <a:t>. bulguları; </a:t>
            </a:r>
            <a:r>
              <a:rPr lang="tr-TR" dirty="0" smtClean="0"/>
              <a:t>tek tanı koyduracak bir </a:t>
            </a:r>
            <a:r>
              <a:rPr lang="tr-TR" dirty="0" err="1" smtClean="0"/>
              <a:t>lab</a:t>
            </a:r>
            <a:r>
              <a:rPr lang="tr-TR" dirty="0" smtClean="0"/>
              <a:t> bulgusu yoktur. </a:t>
            </a:r>
            <a:r>
              <a:rPr lang="tr-TR" dirty="0" err="1" smtClean="0"/>
              <a:t>Lökositiz</a:t>
            </a:r>
            <a:r>
              <a:rPr lang="tr-TR" dirty="0" smtClean="0"/>
              <a:t>, </a:t>
            </a:r>
            <a:r>
              <a:rPr lang="tr-TR" dirty="0" err="1" smtClean="0"/>
              <a:t>trombosiztoz</a:t>
            </a:r>
            <a:r>
              <a:rPr lang="tr-TR" dirty="0" smtClean="0"/>
              <a:t>, hafif anemi, sedimantasyon, CRP ve </a:t>
            </a:r>
            <a:r>
              <a:rPr lang="tr-TR" dirty="0" err="1" smtClean="0"/>
              <a:t>IgA</a:t>
            </a:r>
            <a:r>
              <a:rPr lang="tr-TR" dirty="0" smtClean="0"/>
              <a:t> yüksekliği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2800" b="1" dirty="0" smtClean="0">
                <a:solidFill>
                  <a:schemeClr val="accent2"/>
                </a:solidFill>
              </a:rPr>
              <a:t>HENOCH SCHÖNLEİN PURPURASI</a:t>
            </a:r>
            <a:br>
              <a:rPr lang="tr-TR" sz="2800" b="1" dirty="0" smtClean="0">
                <a:solidFill>
                  <a:schemeClr val="accent2"/>
                </a:solidFill>
              </a:rPr>
            </a:br>
            <a:r>
              <a:rPr lang="tr-TR" sz="2800" b="1" dirty="0" smtClean="0">
                <a:solidFill>
                  <a:schemeClr val="accent2"/>
                </a:solidFill>
              </a:rPr>
              <a:t>TANI KRİTERLERİ</a:t>
            </a:r>
            <a:endParaRPr lang="tr-TR" sz="28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tr-TR" dirty="0" smtClean="0"/>
              <a:t>     Zorunlu kriter; özellikle alt </a:t>
            </a:r>
            <a:r>
              <a:rPr lang="tr-TR" dirty="0" err="1" smtClean="0"/>
              <a:t>ekstremitelerde</a:t>
            </a:r>
            <a:r>
              <a:rPr lang="tr-TR" dirty="0" smtClean="0"/>
              <a:t> yaygın olarak bulunan </a:t>
            </a:r>
            <a:r>
              <a:rPr lang="tr-TR" dirty="0" err="1" smtClean="0"/>
              <a:t>palpabl</a:t>
            </a:r>
            <a:r>
              <a:rPr lang="tr-TR" dirty="0" smtClean="0"/>
              <a:t> </a:t>
            </a:r>
            <a:r>
              <a:rPr lang="tr-TR" dirty="0" err="1" smtClean="0"/>
              <a:t>purpura</a:t>
            </a:r>
            <a:r>
              <a:rPr lang="tr-TR" dirty="0" smtClean="0"/>
              <a:t> şeklinde döküntü mutlak kriter olarak belirlenmiştir. Diğer kriterler ise;</a:t>
            </a:r>
          </a:p>
          <a:p>
            <a:pPr>
              <a:buNone/>
            </a:pPr>
            <a:r>
              <a:rPr lang="tr-TR" dirty="0" smtClean="0"/>
              <a:t>1- Karın ağrısı (akut zeminde gelişen, yaygın karın ağrısı)</a:t>
            </a:r>
          </a:p>
          <a:p>
            <a:pPr>
              <a:buNone/>
            </a:pPr>
            <a:r>
              <a:rPr lang="tr-TR" dirty="0" smtClean="0"/>
              <a:t>2- </a:t>
            </a:r>
            <a:r>
              <a:rPr lang="tr-TR" dirty="0" err="1" smtClean="0"/>
              <a:t>Histopatoloji</a:t>
            </a:r>
            <a:r>
              <a:rPr lang="tr-TR" dirty="0" smtClean="0"/>
              <a:t> (</a:t>
            </a:r>
            <a:r>
              <a:rPr lang="tr-TR" dirty="0" err="1" smtClean="0"/>
              <a:t>IgA</a:t>
            </a:r>
            <a:r>
              <a:rPr lang="tr-TR" dirty="0" smtClean="0"/>
              <a:t> depolanmasının fazla olduğu </a:t>
            </a:r>
            <a:r>
              <a:rPr lang="tr-TR" dirty="0" err="1" smtClean="0"/>
              <a:t>lökositolastik</a:t>
            </a:r>
            <a:r>
              <a:rPr lang="tr-TR" dirty="0" smtClean="0"/>
              <a:t> </a:t>
            </a:r>
            <a:r>
              <a:rPr lang="tr-TR" dirty="0" err="1" smtClean="0"/>
              <a:t>vaskülit</a:t>
            </a:r>
            <a:r>
              <a:rPr lang="tr-TR" dirty="0" smtClean="0"/>
              <a:t> ya da </a:t>
            </a:r>
            <a:r>
              <a:rPr lang="tr-TR" dirty="0" err="1" smtClean="0"/>
              <a:t>proliferatif</a:t>
            </a:r>
            <a:r>
              <a:rPr lang="tr-TR" dirty="0" smtClean="0"/>
              <a:t> </a:t>
            </a:r>
            <a:r>
              <a:rPr lang="tr-TR" dirty="0" err="1" smtClean="0"/>
              <a:t>glomerülonefrit</a:t>
            </a:r>
            <a:r>
              <a:rPr lang="tr-TR" dirty="0" smtClean="0"/>
              <a:t>)</a:t>
            </a:r>
          </a:p>
          <a:p>
            <a:pPr>
              <a:buNone/>
            </a:pPr>
            <a:r>
              <a:rPr lang="tr-TR" dirty="0" smtClean="0"/>
              <a:t>3- </a:t>
            </a:r>
            <a:r>
              <a:rPr lang="tr-TR" dirty="0" err="1" smtClean="0"/>
              <a:t>Artrit</a:t>
            </a:r>
            <a:r>
              <a:rPr lang="tr-TR" dirty="0" smtClean="0"/>
              <a:t>/</a:t>
            </a:r>
            <a:r>
              <a:rPr lang="tr-TR" dirty="0" err="1" smtClean="0"/>
              <a:t>artralji</a:t>
            </a:r>
            <a:r>
              <a:rPr lang="tr-TR" dirty="0" smtClean="0"/>
              <a:t> </a:t>
            </a:r>
          </a:p>
          <a:p>
            <a:pPr>
              <a:buNone/>
            </a:pPr>
            <a:r>
              <a:rPr lang="tr-TR" dirty="0" smtClean="0"/>
              <a:t>4- Böbrek tutulumu (</a:t>
            </a:r>
            <a:r>
              <a:rPr lang="tr-TR" dirty="0" err="1" smtClean="0"/>
              <a:t>proteinüri</a:t>
            </a:r>
            <a:r>
              <a:rPr lang="tr-TR" dirty="0" smtClean="0"/>
              <a:t>; &gt;0.3g/24 saat ya da </a:t>
            </a:r>
            <a:r>
              <a:rPr lang="tr-TR" dirty="0" err="1" smtClean="0"/>
              <a:t>albumin</a:t>
            </a:r>
            <a:r>
              <a:rPr lang="tr-TR" dirty="0" smtClean="0"/>
              <a:t>/</a:t>
            </a:r>
            <a:r>
              <a:rPr lang="tr-TR" dirty="0" err="1" smtClean="0"/>
              <a:t>kreatin</a:t>
            </a:r>
            <a:r>
              <a:rPr lang="tr-TR" dirty="0" smtClean="0"/>
              <a:t> &gt;30 </a:t>
            </a:r>
            <a:r>
              <a:rPr lang="tr-TR" dirty="0" err="1" smtClean="0"/>
              <a:t>mmol</a:t>
            </a:r>
            <a:r>
              <a:rPr lang="tr-TR" dirty="0" smtClean="0"/>
              <a:t>/mg veya </a:t>
            </a:r>
            <a:r>
              <a:rPr lang="tr-TR" dirty="0" err="1" smtClean="0"/>
              <a:t>mikroskopik</a:t>
            </a:r>
            <a:r>
              <a:rPr lang="tr-TR" dirty="0" smtClean="0"/>
              <a:t> </a:t>
            </a:r>
            <a:r>
              <a:rPr lang="tr-TR" dirty="0" err="1" smtClean="0"/>
              <a:t>hematüri</a:t>
            </a:r>
            <a:r>
              <a:rPr lang="tr-TR" dirty="0" smtClean="0"/>
              <a:t> ya da eritrositin büyük büyütmede &gt;5 olması)</a:t>
            </a:r>
          </a:p>
          <a:p>
            <a:pPr>
              <a:buNone/>
            </a:pPr>
            <a:r>
              <a:rPr lang="tr-TR" dirty="0" smtClean="0"/>
              <a:t>     HSP tanısı, özellikle alt </a:t>
            </a:r>
            <a:r>
              <a:rPr lang="tr-TR" dirty="0" err="1" smtClean="0"/>
              <a:t>ekstremitelerde</a:t>
            </a:r>
            <a:r>
              <a:rPr lang="tr-TR" dirty="0" smtClean="0"/>
              <a:t> </a:t>
            </a:r>
            <a:r>
              <a:rPr lang="tr-TR" dirty="0" err="1" smtClean="0"/>
              <a:t>palpabl</a:t>
            </a:r>
            <a:r>
              <a:rPr lang="tr-TR" dirty="0" smtClean="0"/>
              <a:t> </a:t>
            </a:r>
            <a:r>
              <a:rPr lang="tr-TR" dirty="0" err="1" smtClean="0"/>
              <a:t>purpura</a:t>
            </a:r>
            <a:r>
              <a:rPr lang="tr-TR" dirty="0" smtClean="0"/>
              <a:t> mutlak kriter olmak üzere, 4 kriterden en az bir tanesinin olması ile konur.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857232"/>
          </a:xfrm>
        </p:spPr>
        <p:txBody>
          <a:bodyPr lIns="90000" tIns="46800" rIns="90000" bIns="46800">
            <a:normAutofit/>
          </a:bodyPr>
          <a:lstStyle/>
          <a:p>
            <a:pPr eaLnBrk="1">
              <a:lnSpc>
                <a:spcPct val="100000"/>
              </a:lnSpc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</a:tabLst>
            </a:pPr>
            <a:r>
              <a:rPr lang="tr-TR" sz="3600" b="1" dirty="0" smtClean="0">
                <a:solidFill>
                  <a:schemeClr val="accent2"/>
                </a:solidFill>
              </a:rPr>
              <a:t>HSP’DA TEDAVİ</a:t>
            </a:r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914400"/>
            <a:ext cx="9144000" cy="6102350"/>
          </a:xfrm>
        </p:spPr>
        <p:txBody>
          <a:bodyPr lIns="90000" tIns="46800" rIns="90000" bIns="46800"/>
          <a:lstStyle/>
          <a:p>
            <a:pPr marL="341313" indent="-341313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dirty="0" err="1" smtClean="0"/>
              <a:t>Henoch</a:t>
            </a:r>
            <a:r>
              <a:rPr lang="tr-TR" dirty="0" smtClean="0"/>
              <a:t>-</a:t>
            </a:r>
            <a:r>
              <a:rPr lang="tr-TR" dirty="0" err="1" smtClean="0"/>
              <a:t>Schönlein</a:t>
            </a:r>
            <a:r>
              <a:rPr lang="tr-TR" dirty="0" smtClean="0"/>
              <a:t> </a:t>
            </a:r>
            <a:r>
              <a:rPr lang="tr-TR" dirty="0" err="1" smtClean="0"/>
              <a:t>purpuralı</a:t>
            </a:r>
            <a:r>
              <a:rPr lang="tr-TR" dirty="0" smtClean="0"/>
              <a:t> hastalarda </a:t>
            </a:r>
            <a:r>
              <a:rPr lang="tr-TR" dirty="0" err="1" smtClean="0"/>
              <a:t>abdominal</a:t>
            </a:r>
            <a:r>
              <a:rPr lang="tr-TR" dirty="0" smtClean="0"/>
              <a:t> ağrı ve eklem ağrısı için </a:t>
            </a:r>
            <a:r>
              <a:rPr lang="tr-TR" dirty="0" err="1" smtClean="0"/>
              <a:t>semptomatik</a:t>
            </a:r>
            <a:r>
              <a:rPr lang="tr-TR" dirty="0" smtClean="0"/>
              <a:t> tedavi için </a:t>
            </a:r>
            <a:r>
              <a:rPr lang="tr-TR" dirty="0" err="1" smtClean="0"/>
              <a:t>asetaminofen</a:t>
            </a:r>
            <a:r>
              <a:rPr lang="tr-TR" dirty="0" smtClean="0"/>
              <a:t> veya </a:t>
            </a:r>
            <a:r>
              <a:rPr lang="tr-TR" dirty="0" err="1" smtClean="0"/>
              <a:t>non</a:t>
            </a:r>
            <a:r>
              <a:rPr lang="tr-TR" dirty="0" smtClean="0"/>
              <a:t>-</a:t>
            </a:r>
            <a:r>
              <a:rPr lang="tr-TR" dirty="0" err="1" smtClean="0"/>
              <a:t>steroid</a:t>
            </a:r>
            <a:r>
              <a:rPr lang="tr-TR" dirty="0" smtClean="0"/>
              <a:t> </a:t>
            </a:r>
            <a:r>
              <a:rPr lang="tr-TR" dirty="0" err="1" smtClean="0"/>
              <a:t>antiinflamatuar</a:t>
            </a:r>
            <a:r>
              <a:rPr lang="tr-TR" dirty="0" smtClean="0"/>
              <a:t> ilaçlar kullanılır</a:t>
            </a:r>
          </a:p>
          <a:p>
            <a:pPr marL="341313" indent="-341313" eaLnBrk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dirty="0" smtClean="0"/>
              <a:t>Böbrek </a:t>
            </a:r>
            <a:r>
              <a:rPr lang="tr-TR" dirty="0"/>
              <a:t>veya GİS tutulumunda </a:t>
            </a:r>
            <a:r>
              <a:rPr lang="tr-TR" dirty="0" err="1"/>
              <a:t>kortikosteroid</a:t>
            </a:r>
            <a:r>
              <a:rPr lang="tr-TR" dirty="0"/>
              <a:t> önerilir. </a:t>
            </a:r>
          </a:p>
          <a:p>
            <a:pPr marL="341313" indent="-341313" eaLnBrk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dirty="0" smtClean="0"/>
              <a:t>Hastalık </a:t>
            </a:r>
            <a:r>
              <a:rPr lang="tr-TR" dirty="0"/>
              <a:t>genellikle kendini sınırlar.</a:t>
            </a:r>
          </a:p>
          <a:p>
            <a:pPr marL="341313" indent="-341313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dirty="0" err="1"/>
              <a:t>Prognozda</a:t>
            </a:r>
            <a:r>
              <a:rPr lang="tr-TR" dirty="0"/>
              <a:t> böbrek tutulumu en önemli olduğu için </a:t>
            </a:r>
            <a:r>
              <a:rPr lang="tr-TR" dirty="0" err="1" smtClean="0"/>
              <a:t>immünsupresif</a:t>
            </a:r>
            <a:r>
              <a:rPr lang="tr-TR" dirty="0" smtClean="0"/>
              <a:t> </a:t>
            </a:r>
            <a:r>
              <a:rPr lang="tr-TR" dirty="0"/>
              <a:t>ilaçlar, </a:t>
            </a:r>
            <a:r>
              <a:rPr lang="tr-TR" dirty="0" err="1" smtClean="0"/>
              <a:t>intravenöz</a:t>
            </a:r>
            <a:r>
              <a:rPr lang="tr-TR" dirty="0" smtClean="0"/>
              <a:t> </a:t>
            </a:r>
            <a:r>
              <a:rPr lang="tr-TR" dirty="0" err="1" smtClean="0"/>
              <a:t>immünglobulin</a:t>
            </a:r>
            <a:r>
              <a:rPr lang="tr-TR" dirty="0" smtClean="0"/>
              <a:t> eklenebilir</a:t>
            </a:r>
            <a:r>
              <a:rPr lang="tr-TR" sz="4000" b="1" dirty="0" smtClean="0">
                <a:solidFill>
                  <a:srgbClr val="FFFFFF"/>
                </a:solidFill>
                <a:latin typeface="Arial" charset="0"/>
              </a:rPr>
              <a:t>.</a:t>
            </a:r>
          </a:p>
          <a:p>
            <a:pPr marL="341313" indent="-341313" eaLnBrk="1">
              <a:lnSpc>
                <a:spcPct val="90000"/>
              </a:lnSpc>
              <a:spcBef>
                <a:spcPts val="1000"/>
              </a:spcBef>
              <a:buClr>
                <a:srgbClr val="FFFFFF"/>
              </a:buClr>
              <a:buFont typeface="Arial" charset="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tr-TR" sz="4000" b="1" dirty="0" smtClean="0">
              <a:solidFill>
                <a:srgbClr val="FFFFFF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864702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"/>
          <p:cNvSpPr>
            <a:spLocks noGrp="1" noChangeArrowheads="1"/>
          </p:cNvSpPr>
          <p:nvPr>
            <p:ph type="title"/>
          </p:nvPr>
        </p:nvSpPr>
        <p:spPr>
          <a:xfrm>
            <a:off x="228600" y="260648"/>
            <a:ext cx="8686800" cy="936104"/>
          </a:xfrm>
        </p:spPr>
        <p:txBody>
          <a:bodyPr lIns="92160" tIns="46080" rIns="92160" bIns="46080">
            <a:normAutofit/>
          </a:bodyPr>
          <a:lstStyle/>
          <a:p>
            <a:pPr eaLnBrk="1">
              <a:lnSpc>
                <a:spcPct val="100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b="1" dirty="0" smtClean="0">
                <a:solidFill>
                  <a:schemeClr val="accent2"/>
                </a:solidFill>
              </a:rPr>
              <a:t>WEGENER GRANULOMATOZU</a:t>
            </a:r>
          </a:p>
        </p:txBody>
      </p:sp>
      <p:sp>
        <p:nvSpPr>
          <p:cNvPr id="6451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-108520" y="1124744"/>
            <a:ext cx="9023920" cy="5733256"/>
          </a:xfrm>
        </p:spPr>
        <p:txBody>
          <a:bodyPr lIns="92160" tIns="46080" rIns="92160" bIns="46080">
            <a:noAutofit/>
          </a:bodyPr>
          <a:lstStyle/>
          <a:p>
            <a:pPr marL="107950" indent="0" algn="just">
              <a:spcBef>
                <a:spcPts val="600"/>
              </a:spcBef>
              <a:buSzPct val="45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 İlk kez </a:t>
            </a:r>
            <a:r>
              <a:rPr lang="tr-TR" sz="2800" dirty="0" err="1" smtClean="0"/>
              <a:t>Klinger</a:t>
            </a:r>
            <a:r>
              <a:rPr lang="tr-TR" sz="2800" dirty="0" smtClean="0"/>
              <a:t> tarafından dikkat çekilen sonrada 1936 yılında </a:t>
            </a:r>
            <a:r>
              <a:rPr lang="tr-TR" sz="2800" dirty="0" err="1" smtClean="0"/>
              <a:t>Wegener</a:t>
            </a:r>
            <a:r>
              <a:rPr lang="tr-TR" sz="2800" dirty="0" smtClean="0"/>
              <a:t> tarafından ayrıntılı olarak tanımlanan bu patoloji üst hava yolları ve akciğerin </a:t>
            </a:r>
            <a:r>
              <a:rPr lang="tr-TR" sz="2800" dirty="0" err="1" smtClean="0"/>
              <a:t>nekrotizan</a:t>
            </a:r>
            <a:r>
              <a:rPr lang="tr-TR" sz="2800" dirty="0" smtClean="0"/>
              <a:t> </a:t>
            </a:r>
            <a:r>
              <a:rPr lang="tr-TR" sz="2800" dirty="0" err="1" smtClean="0"/>
              <a:t>granülamatoz</a:t>
            </a:r>
            <a:r>
              <a:rPr lang="tr-TR" sz="2800" dirty="0" smtClean="0"/>
              <a:t> lezyonları, genellikle  </a:t>
            </a:r>
            <a:r>
              <a:rPr lang="tr-TR" sz="2800" dirty="0" err="1" smtClean="0"/>
              <a:t>glomerulonefrit</a:t>
            </a:r>
            <a:r>
              <a:rPr lang="tr-TR" sz="2800" dirty="0" smtClean="0"/>
              <a:t>  ve diğer organ patolojilerine de neden olan yaygın bir </a:t>
            </a:r>
            <a:r>
              <a:rPr lang="tr-TR" sz="2800" dirty="0" err="1" smtClean="0"/>
              <a:t>vaskülit</a:t>
            </a:r>
            <a:r>
              <a:rPr lang="tr-TR" sz="2800" dirty="0" smtClean="0"/>
              <a:t> ile karakterizedir.</a:t>
            </a:r>
          </a:p>
          <a:p>
            <a:pPr marL="107950" indent="0">
              <a:spcBef>
                <a:spcPts val="600"/>
              </a:spcBef>
              <a:buSzPct val="45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 Görülme sıklığı 4/milyon olarak bilinmektedir.</a:t>
            </a:r>
          </a:p>
          <a:p>
            <a:pPr marL="107950" indent="0">
              <a:spcBef>
                <a:spcPts val="600"/>
              </a:spcBef>
              <a:buSzPct val="45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 Başlangıç yaşı ortalama 41 </a:t>
            </a:r>
            <a:r>
              <a:rPr lang="tr-TR" sz="2800" dirty="0" err="1" smtClean="0"/>
              <a:t>dir</a:t>
            </a:r>
            <a:r>
              <a:rPr lang="tr-TR" sz="2800" dirty="0" smtClean="0"/>
              <a:t>.</a:t>
            </a:r>
          </a:p>
          <a:p>
            <a:pPr marL="107950" indent="0">
              <a:spcBef>
                <a:spcPts val="600"/>
              </a:spcBef>
              <a:buSzPct val="45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 Erkeklerde daha sıktır</a:t>
            </a:r>
          </a:p>
          <a:p>
            <a:pPr marL="107950" indent="0">
              <a:spcBef>
                <a:spcPts val="600"/>
              </a:spcBef>
              <a:buSzPct val="45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 Beyaz ırkta daha sık görülmektedir(%97)  </a:t>
            </a:r>
          </a:p>
        </p:txBody>
      </p:sp>
    </p:spTree>
    <p:extLst>
      <p:ext uri="{BB962C8B-B14F-4D97-AF65-F5344CB8AC3E}">
        <p14:creationId xmlns:p14="http://schemas.microsoft.com/office/powerpoint/2010/main" val="80004455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2"/>
                </a:solidFill>
              </a:rPr>
              <a:t>WGN Patoloji </a:t>
            </a:r>
            <a:br>
              <a:rPr lang="tr-TR" b="1" dirty="0" smtClean="0">
                <a:solidFill>
                  <a:schemeClr val="accent2"/>
                </a:solidFill>
              </a:rPr>
            </a:br>
            <a:endParaRPr lang="tr-TR" dirty="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/>
            <a:r>
              <a:rPr lang="tr-TR" dirty="0" smtClean="0"/>
              <a:t>Histolojik özellikleri küçük arter ve </a:t>
            </a:r>
            <a:r>
              <a:rPr lang="tr-TR" dirty="0" err="1" smtClean="0"/>
              <a:t>venlerde</a:t>
            </a:r>
            <a:r>
              <a:rPr lang="tr-TR" dirty="0" smtClean="0"/>
              <a:t> damar içinde yada dışında olabilen </a:t>
            </a:r>
            <a:r>
              <a:rPr lang="tr-TR" dirty="0" err="1" smtClean="0"/>
              <a:t>granülom</a:t>
            </a:r>
            <a:r>
              <a:rPr lang="tr-TR" dirty="0" smtClean="0"/>
              <a:t>  oluşumu ile beraber </a:t>
            </a:r>
            <a:r>
              <a:rPr lang="tr-TR" dirty="0" err="1" smtClean="0"/>
              <a:t>nekrotizan</a:t>
            </a:r>
            <a:r>
              <a:rPr lang="tr-TR" dirty="0" smtClean="0"/>
              <a:t> </a:t>
            </a:r>
            <a:r>
              <a:rPr lang="tr-TR" dirty="0" err="1" smtClean="0"/>
              <a:t>vaskülittir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Akciğer tutulumu tipik olarak </a:t>
            </a:r>
            <a:r>
              <a:rPr lang="tr-TR" dirty="0" err="1" smtClean="0"/>
              <a:t>bilateral</a:t>
            </a:r>
            <a:r>
              <a:rPr lang="tr-TR" dirty="0" smtClean="0"/>
              <a:t> </a:t>
            </a:r>
            <a:r>
              <a:rPr lang="tr-TR" dirty="0" err="1" smtClean="0"/>
              <a:t>multipl</a:t>
            </a:r>
            <a:r>
              <a:rPr lang="tr-TR" dirty="0" smtClean="0"/>
              <a:t> </a:t>
            </a:r>
            <a:r>
              <a:rPr lang="tr-TR" dirty="0" err="1" smtClean="0"/>
              <a:t>nodüler</a:t>
            </a:r>
            <a:r>
              <a:rPr lang="tr-TR" dirty="0" smtClean="0"/>
              <a:t> </a:t>
            </a:r>
            <a:r>
              <a:rPr lang="tr-TR" dirty="0" err="1" smtClean="0"/>
              <a:t>kaviter</a:t>
            </a:r>
            <a:r>
              <a:rPr lang="tr-TR" dirty="0" smtClean="0"/>
              <a:t> </a:t>
            </a:r>
            <a:r>
              <a:rPr lang="tr-TR" dirty="0" err="1" smtClean="0"/>
              <a:t>infiltrasyonlar</a:t>
            </a:r>
            <a:r>
              <a:rPr lang="tr-TR" dirty="0" smtClean="0"/>
              <a:t> şeklindedir.</a:t>
            </a:r>
          </a:p>
          <a:p>
            <a:r>
              <a:rPr lang="tr-TR" dirty="0" smtClean="0"/>
              <a:t> Üst hava yolu lezyonlarında karakteristik </a:t>
            </a:r>
            <a:r>
              <a:rPr lang="tr-TR" dirty="0" err="1" smtClean="0"/>
              <a:t>inflamasyon</a:t>
            </a:r>
            <a:r>
              <a:rPr lang="tr-TR" dirty="0" smtClean="0"/>
              <a:t> görülür.</a:t>
            </a:r>
          </a:p>
          <a:p>
            <a:r>
              <a:rPr lang="tr-TR" dirty="0" smtClean="0"/>
              <a:t>Erken dönemlerinde </a:t>
            </a:r>
            <a:r>
              <a:rPr lang="tr-TR" dirty="0" err="1" smtClean="0"/>
              <a:t>renal</a:t>
            </a:r>
            <a:r>
              <a:rPr lang="tr-TR" dirty="0" smtClean="0"/>
              <a:t> tutulum </a:t>
            </a:r>
            <a:r>
              <a:rPr lang="tr-TR" dirty="0" err="1" smtClean="0"/>
              <a:t>fokal</a:t>
            </a:r>
            <a:r>
              <a:rPr lang="tr-TR" dirty="0" smtClean="0"/>
              <a:t> yada </a:t>
            </a:r>
            <a:r>
              <a:rPr lang="tr-TR" dirty="0" err="1" smtClean="0"/>
              <a:t>segmental</a:t>
            </a:r>
            <a:r>
              <a:rPr lang="tr-TR" dirty="0" smtClean="0"/>
              <a:t> </a:t>
            </a:r>
            <a:r>
              <a:rPr lang="tr-TR" dirty="0" err="1" smtClean="0"/>
              <a:t>glomerulonefrit</a:t>
            </a:r>
            <a:r>
              <a:rPr lang="tr-TR" dirty="0" smtClean="0"/>
              <a:t> ile karakterize olup hızlı ilerleyen </a:t>
            </a:r>
            <a:r>
              <a:rPr lang="tr-TR" dirty="0" err="1" smtClean="0"/>
              <a:t>kresentik</a:t>
            </a:r>
            <a:r>
              <a:rPr lang="tr-TR" dirty="0" smtClean="0"/>
              <a:t> </a:t>
            </a:r>
            <a:r>
              <a:rPr lang="tr-TR" dirty="0" err="1" smtClean="0"/>
              <a:t>glomerulonefrite</a:t>
            </a:r>
            <a:r>
              <a:rPr lang="tr-TR" dirty="0" smtClean="0"/>
              <a:t> dönüşebilir.</a:t>
            </a: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291597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tr-TR" b="1" dirty="0" smtClean="0">
                <a:solidFill>
                  <a:schemeClr val="accent2"/>
                </a:solidFill>
              </a:rPr>
              <a:t>WGN KLİNİK VE LABORATUVAR ÖZELLİKLERİ</a:t>
            </a:r>
          </a:p>
          <a:p>
            <a:pPr eaLnBrk="1" hangingPunct="1"/>
            <a:r>
              <a:rPr lang="tr-TR" dirty="0" err="1" smtClean="0"/>
              <a:t>Wegener</a:t>
            </a:r>
            <a:r>
              <a:rPr lang="tr-TR" dirty="0" smtClean="0"/>
              <a:t> </a:t>
            </a:r>
            <a:r>
              <a:rPr lang="tr-TR" dirty="0" err="1" smtClean="0"/>
              <a:t>granülamatozlu</a:t>
            </a:r>
            <a:r>
              <a:rPr lang="tr-TR" dirty="0" smtClean="0"/>
              <a:t> olguların %95 de üst hava yolları tutulumu gözlenir..</a:t>
            </a:r>
          </a:p>
          <a:p>
            <a:pPr eaLnBrk="1" hangingPunct="1"/>
            <a:r>
              <a:rPr lang="tr-TR" dirty="0" smtClean="0"/>
              <a:t>Hastalar sıklıkla </a:t>
            </a:r>
            <a:r>
              <a:rPr lang="tr-TR" dirty="0" err="1" smtClean="0"/>
              <a:t>mukozal</a:t>
            </a:r>
            <a:r>
              <a:rPr lang="tr-TR" dirty="0" smtClean="0"/>
              <a:t> ülserlerle birlikte </a:t>
            </a:r>
            <a:r>
              <a:rPr lang="tr-TR" dirty="0" err="1" smtClean="0"/>
              <a:t>pürülan</a:t>
            </a:r>
            <a:r>
              <a:rPr lang="tr-TR" dirty="0" smtClean="0"/>
              <a:t> ya da kanlı burun akıntısı gibi şiddetli üst solunum yolları bulgularıyla başvurur.</a:t>
            </a:r>
          </a:p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25133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pPr eaLnBrk="1" hangingPunct="1"/>
            <a:endParaRPr lang="tr-TR" dirty="0" smtClean="0"/>
          </a:p>
        </p:txBody>
      </p:sp>
      <p:sp>
        <p:nvSpPr>
          <p:cNvPr id="105481" name="Rectangle 9"/>
          <p:cNvSpPr>
            <a:spLocks noGrp="1" noChangeArrowheads="1"/>
          </p:cNvSpPr>
          <p:nvPr>
            <p:ph idx="1"/>
          </p:nvPr>
        </p:nvSpPr>
        <p:spPr>
          <a:xfrm>
            <a:off x="457200" y="836712"/>
            <a:ext cx="8229600" cy="5289451"/>
          </a:xfrm>
        </p:spPr>
        <p:txBody>
          <a:bodyPr rtlCol="0">
            <a:normAutofit fontScale="92500"/>
          </a:bodyPr>
          <a:lstStyle/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AC tutulumu </a:t>
            </a:r>
            <a:r>
              <a:rPr lang="tr-TR" dirty="0" err="1" smtClean="0"/>
              <a:t>asemptomatik</a:t>
            </a:r>
            <a:r>
              <a:rPr lang="tr-TR" dirty="0" smtClean="0"/>
              <a:t> </a:t>
            </a:r>
            <a:r>
              <a:rPr lang="tr-TR" dirty="0" err="1" smtClean="0"/>
              <a:t>infiltrasyonlar</a:t>
            </a:r>
            <a:r>
              <a:rPr lang="tr-TR" dirty="0" smtClean="0"/>
              <a:t> ya da öksürük, </a:t>
            </a:r>
            <a:r>
              <a:rPr lang="tr-TR" dirty="0" err="1" smtClean="0"/>
              <a:t>hemoptizi</a:t>
            </a:r>
            <a:r>
              <a:rPr lang="tr-TR" dirty="0" smtClean="0"/>
              <a:t>, </a:t>
            </a:r>
            <a:r>
              <a:rPr lang="tr-TR" dirty="0" err="1" smtClean="0"/>
              <a:t>dispne</a:t>
            </a:r>
            <a:r>
              <a:rPr lang="tr-TR" dirty="0" smtClean="0"/>
              <a:t>, göğüste sıkıntı hissi şeklinde klinik belirti verebilir..</a:t>
            </a:r>
          </a:p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Böbrek hastalığı genellikle klinik tabloyu belirler ve tedavi edilmezse </a:t>
            </a:r>
            <a:r>
              <a:rPr lang="tr-TR" dirty="0" err="1" smtClean="0"/>
              <a:t>mortalitede</a:t>
            </a:r>
            <a:r>
              <a:rPr lang="tr-TR" dirty="0" smtClean="0"/>
              <a:t> direkt ya da </a:t>
            </a:r>
            <a:r>
              <a:rPr lang="tr-TR" dirty="0" err="1" smtClean="0"/>
              <a:t>indirekt</a:t>
            </a:r>
            <a:r>
              <a:rPr lang="tr-TR" dirty="0" smtClean="0"/>
              <a:t> olarak önemli pay sahibi olur.</a:t>
            </a:r>
          </a:p>
          <a:p>
            <a:pPr algn="just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Bazı olgularda </a:t>
            </a:r>
            <a:r>
              <a:rPr lang="tr-TR" dirty="0" err="1" smtClean="0"/>
              <a:t>proteinüri</a:t>
            </a:r>
            <a:r>
              <a:rPr lang="tr-TR" dirty="0" smtClean="0"/>
              <a:t>, </a:t>
            </a:r>
            <a:r>
              <a:rPr lang="tr-TR" dirty="0" err="1" smtClean="0"/>
              <a:t>hematüri</a:t>
            </a:r>
            <a:r>
              <a:rPr lang="tr-TR" dirty="0" smtClean="0"/>
              <a:t> ve eritrosit </a:t>
            </a:r>
            <a:r>
              <a:rPr lang="tr-TR" dirty="0" err="1" smtClean="0"/>
              <a:t>silendirleri</a:t>
            </a:r>
            <a:r>
              <a:rPr lang="tr-TR" dirty="0" smtClean="0"/>
              <a:t> ile birlikte seyreden </a:t>
            </a:r>
            <a:r>
              <a:rPr lang="tr-TR" dirty="0" err="1" smtClean="0"/>
              <a:t>glomerülonefrit</a:t>
            </a:r>
            <a:r>
              <a:rPr lang="tr-TR" dirty="0" smtClean="0"/>
              <a:t> şeklinde hafif olsa da, eğer uygun tedavi başlanmazsa klinik olarak </a:t>
            </a:r>
            <a:r>
              <a:rPr lang="tr-TR" dirty="0" err="1" smtClean="0"/>
              <a:t>farkedilebilir</a:t>
            </a:r>
            <a:r>
              <a:rPr lang="tr-TR" dirty="0" smtClean="0"/>
              <a:t> </a:t>
            </a:r>
            <a:r>
              <a:rPr lang="tr-TR" dirty="0" err="1" smtClean="0"/>
              <a:t>renal</a:t>
            </a:r>
            <a:r>
              <a:rPr lang="tr-TR" dirty="0" smtClean="0"/>
              <a:t> yetersizlik gelişebilir ve hızla ilerleyen böbrek yetersizliği tablosu yerleşebilir.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62924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107504" y="1600200"/>
            <a:ext cx="8928992" cy="4525963"/>
          </a:xfrm>
        </p:spPr>
        <p:txBody>
          <a:bodyPr>
            <a:normAutofit/>
          </a:bodyPr>
          <a:lstStyle/>
          <a:p>
            <a:pPr eaLnBrk="1" hangingPunct="1"/>
            <a:r>
              <a:rPr lang="tr-TR" dirty="0" smtClean="0"/>
              <a:t>Bunun dışında göz deri ve sinir sistemi tutulumu görülür.</a:t>
            </a:r>
          </a:p>
          <a:p>
            <a:r>
              <a:rPr lang="tr-TR" dirty="0" smtClean="0"/>
              <a:t>Karakteristik </a:t>
            </a:r>
            <a:r>
              <a:rPr lang="tr-TR" dirty="0" err="1" smtClean="0"/>
              <a:t>laboratuvar</a:t>
            </a:r>
            <a:r>
              <a:rPr lang="tr-TR" dirty="0" smtClean="0"/>
              <a:t> bulguları belirgin olarak; ESR yüksekliği, </a:t>
            </a:r>
            <a:r>
              <a:rPr lang="tr-TR" dirty="0"/>
              <a:t>CRP </a:t>
            </a:r>
            <a:r>
              <a:rPr lang="tr-TR" dirty="0" smtClean="0"/>
              <a:t>yüksekliği hafif anemi, </a:t>
            </a:r>
            <a:r>
              <a:rPr lang="tr-TR" dirty="0" err="1" smtClean="0"/>
              <a:t>lökositoz</a:t>
            </a:r>
            <a:r>
              <a:rPr lang="tr-TR" dirty="0" smtClean="0"/>
              <a:t>, hafif </a:t>
            </a:r>
            <a:r>
              <a:rPr lang="tr-TR" dirty="0" err="1" smtClean="0"/>
              <a:t>hipergamaglobulinemi</a:t>
            </a:r>
            <a:r>
              <a:rPr lang="tr-TR" dirty="0" smtClean="0"/>
              <a:t>(özellikle </a:t>
            </a:r>
            <a:r>
              <a:rPr lang="tr-TR" dirty="0" err="1"/>
              <a:t>I</a:t>
            </a:r>
            <a:r>
              <a:rPr lang="tr-TR" dirty="0" err="1" smtClean="0"/>
              <a:t>gA</a:t>
            </a:r>
            <a:r>
              <a:rPr lang="tr-TR" dirty="0" smtClean="0"/>
              <a:t>)</a:t>
            </a:r>
          </a:p>
          <a:p>
            <a:pPr eaLnBrk="1" hangingPunct="1"/>
            <a:r>
              <a:rPr lang="tr-TR" dirty="0" smtClean="0"/>
              <a:t>Aktif </a:t>
            </a:r>
            <a:r>
              <a:rPr lang="tr-TR" dirty="0" err="1" smtClean="0"/>
              <a:t>wegener</a:t>
            </a:r>
            <a:r>
              <a:rPr lang="tr-TR" dirty="0" smtClean="0"/>
              <a:t> </a:t>
            </a:r>
            <a:r>
              <a:rPr lang="tr-TR" dirty="0" err="1" smtClean="0"/>
              <a:t>granulomatozuslu</a:t>
            </a:r>
            <a:r>
              <a:rPr lang="tr-TR" dirty="0" smtClean="0"/>
              <a:t> olguların %90-97’de </a:t>
            </a:r>
            <a:r>
              <a:rPr lang="tr-TR" dirty="0" err="1" smtClean="0"/>
              <a:t>antiproteinaz</a:t>
            </a:r>
            <a:r>
              <a:rPr lang="tr-TR" dirty="0" smtClean="0"/>
              <a:t> 3 ANCA pozitiftir.</a:t>
            </a:r>
          </a:p>
          <a:p>
            <a:r>
              <a:rPr lang="tr-TR" dirty="0"/>
              <a:t>RF pozitifliği(%50-60)</a:t>
            </a:r>
          </a:p>
          <a:p>
            <a:pPr eaLnBrk="1" hangingPunct="1"/>
            <a:endParaRPr lang="tr-TR" dirty="0" smtClean="0"/>
          </a:p>
          <a:p>
            <a:pPr eaLnBrk="1" hangingPunct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69927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tr-TR" b="1" dirty="0" smtClean="0">
                <a:solidFill>
                  <a:schemeClr val="accent2"/>
                </a:solidFill>
              </a:rPr>
              <a:t>WGN TANI</a:t>
            </a:r>
          </a:p>
          <a:p>
            <a:pPr eaLnBrk="1" hangingPunct="1"/>
            <a:r>
              <a:rPr lang="tr-TR" dirty="0" err="1" smtClean="0"/>
              <a:t>Wegener</a:t>
            </a:r>
            <a:r>
              <a:rPr lang="tr-TR" dirty="0" smtClean="0"/>
              <a:t> </a:t>
            </a:r>
            <a:r>
              <a:rPr lang="tr-TR" dirty="0" err="1" smtClean="0"/>
              <a:t>granülomatozusunun</a:t>
            </a:r>
            <a:r>
              <a:rPr lang="tr-TR" dirty="0" smtClean="0"/>
              <a:t> tanısı uygun klinik yakınmaları olan hastada, dokuda </a:t>
            </a:r>
            <a:r>
              <a:rPr lang="tr-TR" dirty="0" err="1" smtClean="0"/>
              <a:t>nekrotizan</a:t>
            </a:r>
            <a:r>
              <a:rPr lang="tr-TR" dirty="0" smtClean="0"/>
              <a:t> </a:t>
            </a:r>
            <a:r>
              <a:rPr lang="tr-TR" dirty="0" err="1" smtClean="0"/>
              <a:t>granülomatöz</a:t>
            </a:r>
            <a:r>
              <a:rPr lang="tr-TR" dirty="0" smtClean="0"/>
              <a:t> </a:t>
            </a:r>
            <a:r>
              <a:rPr lang="tr-TR" dirty="0" err="1" smtClean="0"/>
              <a:t>vaskülitin</a:t>
            </a:r>
            <a:r>
              <a:rPr lang="tr-TR" dirty="0" smtClean="0"/>
              <a:t> gösterilmesi ile konur.</a:t>
            </a:r>
          </a:p>
          <a:p>
            <a:pPr eaLnBrk="1" hangingPunct="1"/>
            <a:r>
              <a:rPr lang="tr-TR" dirty="0" smtClean="0"/>
              <a:t>Akciğer dokusu en yüksek tanı değerine sahiptir, hemen değişmez olarak </a:t>
            </a:r>
            <a:r>
              <a:rPr lang="tr-TR" dirty="0" err="1" smtClean="0"/>
              <a:t>granülomatöz</a:t>
            </a:r>
            <a:r>
              <a:rPr lang="tr-TR" dirty="0" smtClean="0"/>
              <a:t> </a:t>
            </a:r>
            <a:r>
              <a:rPr lang="tr-TR" dirty="0" err="1" smtClean="0"/>
              <a:t>vaskülit</a:t>
            </a:r>
            <a:r>
              <a:rPr lang="tr-TR" dirty="0" smtClean="0"/>
              <a:t> saptanır.</a:t>
            </a:r>
          </a:p>
        </p:txBody>
      </p:sp>
    </p:spTree>
    <p:extLst>
      <p:ext uri="{BB962C8B-B14F-4D97-AF65-F5344CB8AC3E}">
        <p14:creationId xmlns:p14="http://schemas.microsoft.com/office/powerpoint/2010/main" val="8937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tr-TR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tr-TR" dirty="0" smtClean="0"/>
              <a:t>Üst solunum yolları biyopsisi nekrozla beraber </a:t>
            </a:r>
            <a:r>
              <a:rPr lang="tr-TR" dirty="0" err="1" smtClean="0"/>
              <a:t>granülomatöz</a:t>
            </a:r>
            <a:r>
              <a:rPr lang="tr-TR" dirty="0" smtClean="0"/>
              <a:t> </a:t>
            </a:r>
            <a:r>
              <a:rPr lang="tr-TR" dirty="0" err="1" smtClean="0"/>
              <a:t>inflamasyon</a:t>
            </a:r>
            <a:r>
              <a:rPr lang="tr-TR" dirty="0" smtClean="0"/>
              <a:t> gösterir ancak </a:t>
            </a:r>
            <a:r>
              <a:rPr lang="tr-TR" dirty="0" err="1" smtClean="0"/>
              <a:t>vaskülit</a:t>
            </a:r>
            <a:r>
              <a:rPr lang="tr-TR" dirty="0" smtClean="0"/>
              <a:t> saptanmayabilir.</a:t>
            </a:r>
          </a:p>
          <a:p>
            <a:pPr eaLnBrk="1" hangingPunct="1"/>
            <a:r>
              <a:rPr lang="tr-TR" dirty="0" smtClean="0"/>
              <a:t>Pozitif </a:t>
            </a:r>
            <a:r>
              <a:rPr lang="tr-TR" dirty="0" err="1" smtClean="0"/>
              <a:t>antiproteaz</a:t>
            </a:r>
            <a:r>
              <a:rPr lang="tr-TR" dirty="0" smtClean="0"/>
              <a:t>-3 </a:t>
            </a:r>
            <a:r>
              <a:rPr lang="tr-TR" dirty="0" err="1" smtClean="0"/>
              <a:t>ANCA’nın</a:t>
            </a:r>
            <a:r>
              <a:rPr lang="tr-TR" dirty="0" smtClean="0"/>
              <a:t> özellikle de aktif </a:t>
            </a:r>
            <a:r>
              <a:rPr lang="tr-TR" dirty="0" err="1" smtClean="0"/>
              <a:t>glomerulonefrit</a:t>
            </a:r>
            <a:r>
              <a:rPr lang="tr-TR" dirty="0" smtClean="0"/>
              <a:t> varsa özgünlüğü oldukça yüksektir.</a:t>
            </a:r>
          </a:p>
        </p:txBody>
      </p:sp>
    </p:spTree>
    <p:extLst>
      <p:ext uri="{BB962C8B-B14F-4D97-AF65-F5344CB8AC3E}">
        <p14:creationId xmlns:p14="http://schemas.microsoft.com/office/powerpoint/2010/main" val="1718042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1143000"/>
          </a:xfrm>
        </p:spPr>
        <p:txBody>
          <a:bodyPr lIns="92160" tIns="46080" rIns="92160" bIns="46080"/>
          <a:lstStyle/>
          <a:p>
            <a:pPr eaLnBrk="1">
              <a:lnSpc>
                <a:spcPct val="100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b="1" dirty="0" smtClean="0">
                <a:solidFill>
                  <a:schemeClr val="accent2"/>
                </a:solidFill>
              </a:rPr>
              <a:t>WG tanı kriterleri</a:t>
            </a:r>
          </a:p>
        </p:txBody>
      </p:sp>
      <p:sp>
        <p:nvSpPr>
          <p:cNvPr id="6553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04800" y="1981200"/>
            <a:ext cx="8610600" cy="4551363"/>
          </a:xfrm>
        </p:spPr>
        <p:txBody>
          <a:bodyPr lIns="92160" tIns="46080" rIns="92160" bIns="46080"/>
          <a:lstStyle/>
          <a:p>
            <a:pPr marL="107950" indent="0" eaLnBrk="1">
              <a:lnSpc>
                <a:spcPct val="100000"/>
              </a:lnSpc>
              <a:spcBef>
                <a:spcPts val="700"/>
              </a:spcBef>
              <a:buClr>
                <a:srgbClr val="E6E6E6"/>
              </a:buClr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dirty="0" smtClean="0"/>
              <a:t>1-Anormal idrar </a:t>
            </a:r>
            <a:r>
              <a:rPr lang="tr-TR" dirty="0" err="1" smtClean="0"/>
              <a:t>sedimenti</a:t>
            </a:r>
            <a:r>
              <a:rPr lang="tr-TR" dirty="0" smtClean="0"/>
              <a:t>(eritrosit </a:t>
            </a:r>
            <a:r>
              <a:rPr lang="tr-TR" dirty="0" err="1" smtClean="0"/>
              <a:t>silendirleri</a:t>
            </a:r>
            <a:r>
              <a:rPr lang="tr-TR" dirty="0" smtClean="0"/>
              <a:t>)</a:t>
            </a:r>
          </a:p>
          <a:p>
            <a:pPr marL="107950" indent="0" eaLnBrk="1">
              <a:lnSpc>
                <a:spcPct val="100000"/>
              </a:lnSpc>
              <a:spcBef>
                <a:spcPts val="700"/>
              </a:spcBef>
              <a:buClr>
                <a:srgbClr val="E6E6E6"/>
              </a:buClr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dirty="0" smtClean="0"/>
              <a:t>2-Akciğer </a:t>
            </a:r>
            <a:r>
              <a:rPr lang="tr-TR" dirty="0" err="1" smtClean="0"/>
              <a:t>grafisinde</a:t>
            </a:r>
            <a:r>
              <a:rPr lang="tr-TR" dirty="0" smtClean="0"/>
              <a:t> anormal bulgular(nodüller, </a:t>
            </a:r>
            <a:r>
              <a:rPr lang="tr-TR" dirty="0" err="1" smtClean="0"/>
              <a:t>kaviteler</a:t>
            </a:r>
            <a:r>
              <a:rPr lang="tr-TR" dirty="0" smtClean="0"/>
              <a:t>, </a:t>
            </a:r>
            <a:r>
              <a:rPr lang="tr-TR" dirty="0" err="1" smtClean="0"/>
              <a:t>infiltrasyonlar</a:t>
            </a:r>
            <a:r>
              <a:rPr lang="tr-TR" dirty="0" smtClean="0"/>
              <a:t>)</a:t>
            </a:r>
          </a:p>
          <a:p>
            <a:pPr marL="107950" indent="0" eaLnBrk="1">
              <a:lnSpc>
                <a:spcPct val="100000"/>
              </a:lnSpc>
              <a:spcBef>
                <a:spcPts val="700"/>
              </a:spcBef>
              <a:buClr>
                <a:srgbClr val="E6E6E6"/>
              </a:buClr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dirty="0" smtClean="0"/>
              <a:t>3-Oral ülser veya nazal akıntı</a:t>
            </a:r>
          </a:p>
          <a:p>
            <a:pPr marL="107950" indent="0" eaLnBrk="1">
              <a:lnSpc>
                <a:spcPct val="100000"/>
              </a:lnSpc>
              <a:spcBef>
                <a:spcPts val="700"/>
              </a:spcBef>
              <a:buClr>
                <a:srgbClr val="E6E6E6"/>
              </a:buClr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dirty="0" smtClean="0"/>
              <a:t>4-Biopside </a:t>
            </a:r>
            <a:r>
              <a:rPr lang="tr-TR" dirty="0" err="1" smtClean="0"/>
              <a:t>granülomatoz</a:t>
            </a:r>
            <a:r>
              <a:rPr lang="tr-TR" dirty="0" smtClean="0"/>
              <a:t> yangı</a:t>
            </a:r>
          </a:p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Tx/>
              <a:buSzPct val="6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dirty="0" smtClean="0"/>
              <a:t>          2 veya daha fazla kriterin varlığı</a:t>
            </a:r>
          </a:p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Tx/>
              <a:buSzPct val="6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dirty="0" smtClean="0"/>
              <a:t>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22259833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60648"/>
            <a:ext cx="8458200" cy="1080120"/>
          </a:xfrm>
        </p:spPr>
        <p:txBody>
          <a:bodyPr lIns="92160" tIns="46080" rIns="92160" bIns="46080"/>
          <a:lstStyle/>
          <a:p>
            <a:pPr eaLnBrk="1">
              <a:lnSpc>
                <a:spcPct val="100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b="1" dirty="0" smtClean="0">
                <a:solidFill>
                  <a:schemeClr val="accent2"/>
                </a:solidFill>
              </a:rPr>
              <a:t>WGN Tedavi</a:t>
            </a: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1196752"/>
            <a:ext cx="8382000" cy="4899248"/>
          </a:xfrm>
        </p:spPr>
        <p:txBody>
          <a:bodyPr lIns="92160" tIns="46080" rIns="92160" bIns="46080">
            <a:noAutofit/>
          </a:bodyPr>
          <a:lstStyle/>
          <a:p>
            <a:pPr marL="107950" indent="0" eaLnBrk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 Tek başına KS </a:t>
            </a:r>
            <a:r>
              <a:rPr lang="tr-TR" sz="2800" dirty="0" err="1" smtClean="0"/>
              <a:t>ler</a:t>
            </a:r>
            <a:r>
              <a:rPr lang="tr-TR" sz="2800" dirty="0" smtClean="0"/>
              <a:t> önemli organ sistemlerine etkileyen aktif WG tedavisinde yetersizdir</a:t>
            </a:r>
          </a:p>
          <a:p>
            <a:pPr marL="107950" indent="0" eaLnBrk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 Yaşamı tehdit eden organ tutuluşlu WG olgularında önemli bir çekince yok ise </a:t>
            </a:r>
            <a:r>
              <a:rPr lang="tr-TR" sz="2800" dirty="0" err="1" smtClean="0"/>
              <a:t>CyP</a:t>
            </a:r>
            <a:r>
              <a:rPr lang="tr-TR" sz="2800" dirty="0" smtClean="0"/>
              <a:t>+KS ile tedavi başlanmalıdır. </a:t>
            </a:r>
            <a:r>
              <a:rPr lang="tr-TR" sz="2800" dirty="0" err="1" smtClean="0"/>
              <a:t>Remisyon</a:t>
            </a:r>
            <a:r>
              <a:rPr lang="tr-TR" sz="2800" dirty="0" smtClean="0"/>
              <a:t> olunca </a:t>
            </a:r>
            <a:r>
              <a:rPr lang="tr-TR" sz="2800" dirty="0" err="1" smtClean="0"/>
              <a:t>CyP</a:t>
            </a:r>
            <a:r>
              <a:rPr lang="tr-TR" sz="2800" dirty="0" smtClean="0"/>
              <a:t> kesilmesi düşünülmeli ve </a:t>
            </a:r>
            <a:r>
              <a:rPr lang="tr-TR" sz="2800" dirty="0" err="1" smtClean="0"/>
              <a:t>remisyonun</a:t>
            </a:r>
            <a:r>
              <a:rPr lang="tr-TR" sz="2800" dirty="0" smtClean="0"/>
              <a:t> sürdürülmesi için MTX veya </a:t>
            </a:r>
            <a:r>
              <a:rPr lang="tr-TR" sz="2800" dirty="0" err="1" smtClean="0"/>
              <a:t>Rituksimab</a:t>
            </a:r>
            <a:r>
              <a:rPr lang="tr-TR" sz="2800" dirty="0" smtClean="0"/>
              <a:t> veya AZA başlanmalıdır.</a:t>
            </a:r>
          </a:p>
          <a:p>
            <a:pPr marL="107950" indent="0" eaLnBrk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 Aktif ama önemli boyutta organ tutuluşu olmayan WG </a:t>
            </a:r>
            <a:r>
              <a:rPr lang="tr-TR" sz="2800" dirty="0" err="1" smtClean="0"/>
              <a:t>lu</a:t>
            </a:r>
            <a:r>
              <a:rPr lang="tr-TR" sz="2800" dirty="0" smtClean="0"/>
              <a:t> olgularda MTX veya </a:t>
            </a:r>
            <a:r>
              <a:rPr lang="tr-TR" sz="2800" dirty="0" err="1" smtClean="0"/>
              <a:t>Mikofenolat</a:t>
            </a:r>
            <a:r>
              <a:rPr lang="tr-TR" sz="2800" dirty="0" smtClean="0"/>
              <a:t> </a:t>
            </a:r>
            <a:r>
              <a:rPr lang="tr-TR" sz="2800" dirty="0" err="1" smtClean="0"/>
              <a:t>mofetil</a:t>
            </a:r>
            <a:r>
              <a:rPr lang="tr-TR" sz="2800" dirty="0" smtClean="0"/>
              <a:t> </a:t>
            </a:r>
            <a:r>
              <a:rPr lang="tr-TR" sz="2800" dirty="0" err="1" smtClean="0"/>
              <a:t>Glukokortikoid</a:t>
            </a:r>
            <a:r>
              <a:rPr lang="tr-TR" sz="2800" dirty="0" smtClean="0"/>
              <a:t> ile birlikte verilebilir. </a:t>
            </a:r>
          </a:p>
        </p:txBody>
      </p:sp>
    </p:spTree>
    <p:extLst>
      <p:ext uri="{BB962C8B-B14F-4D97-AF65-F5344CB8AC3E}">
        <p14:creationId xmlns:p14="http://schemas.microsoft.com/office/powerpoint/2010/main" val="5012809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458200" cy="1152128"/>
          </a:xfrm>
        </p:spPr>
        <p:txBody>
          <a:bodyPr lIns="92160" tIns="46080" rIns="92160" bIns="46080">
            <a:normAutofit/>
          </a:bodyPr>
          <a:lstStyle/>
          <a:p>
            <a:pPr eaLnBrk="1">
              <a:lnSpc>
                <a:spcPct val="100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b="1" dirty="0" smtClean="0">
                <a:solidFill>
                  <a:schemeClr val="accent2"/>
                </a:solidFill>
              </a:rPr>
              <a:t>CHURG-STRAUSS SENDROMU</a:t>
            </a:r>
          </a:p>
        </p:txBody>
      </p:sp>
      <p:sp>
        <p:nvSpPr>
          <p:cNvPr id="7270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052736"/>
            <a:ext cx="9144000" cy="5256584"/>
          </a:xfrm>
        </p:spPr>
        <p:txBody>
          <a:bodyPr lIns="92160" tIns="46080" rIns="92160" bIns="46080">
            <a:noAutofit/>
          </a:bodyPr>
          <a:lstStyle/>
          <a:p>
            <a:pPr marL="107950" indent="0" eaLnBrk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45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 Küçük ve orta çaplı damarların </a:t>
            </a:r>
            <a:r>
              <a:rPr lang="tr-TR" sz="2800" dirty="0" err="1" smtClean="0"/>
              <a:t>granülomatoz</a:t>
            </a:r>
            <a:r>
              <a:rPr lang="tr-TR" sz="2800" dirty="0" smtClean="0"/>
              <a:t> bir yangısı olup, sıklıkla; deri, </a:t>
            </a:r>
            <a:r>
              <a:rPr lang="tr-TR" sz="2800" dirty="0" err="1" smtClean="0"/>
              <a:t>periferik</a:t>
            </a:r>
            <a:r>
              <a:rPr lang="tr-TR" sz="2800" dirty="0" smtClean="0"/>
              <a:t> sinirler, akciğer, kalp, GİS tutulumu yapar</a:t>
            </a:r>
          </a:p>
          <a:p>
            <a:pPr marL="107950" indent="0" eaLnBrk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45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 </a:t>
            </a:r>
            <a:r>
              <a:rPr lang="tr-TR" sz="2800" dirty="0" err="1" smtClean="0"/>
              <a:t>Periferik</a:t>
            </a:r>
            <a:r>
              <a:rPr lang="tr-TR" sz="2800" dirty="0" smtClean="0"/>
              <a:t> </a:t>
            </a:r>
            <a:r>
              <a:rPr lang="tr-TR" sz="2800" dirty="0" err="1" smtClean="0"/>
              <a:t>eozinofili</a:t>
            </a:r>
            <a:r>
              <a:rPr lang="tr-TR" sz="2800" dirty="0" smtClean="0"/>
              <a:t> ve doku </a:t>
            </a:r>
            <a:r>
              <a:rPr lang="tr-TR" sz="2800" dirty="0" err="1" smtClean="0"/>
              <a:t>eozinofilik</a:t>
            </a:r>
            <a:r>
              <a:rPr lang="tr-TR" sz="2800" dirty="0"/>
              <a:t> </a:t>
            </a:r>
            <a:r>
              <a:rPr lang="tr-TR" sz="2800" dirty="0" err="1" smtClean="0"/>
              <a:t>infiltrasyonu</a:t>
            </a:r>
            <a:r>
              <a:rPr lang="tr-TR" sz="2800" dirty="0" smtClean="0"/>
              <a:t> vardır.</a:t>
            </a:r>
          </a:p>
          <a:p>
            <a:pPr marL="107950" indent="0" eaLnBrk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45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 Erkeklerde sık görülür(2:1)</a:t>
            </a:r>
          </a:p>
          <a:p>
            <a:pPr marL="107950" indent="0" eaLnBrk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45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 Başlangıç yaşı ortalama 38 </a:t>
            </a:r>
            <a:r>
              <a:rPr lang="tr-TR" sz="2800" dirty="0" err="1" smtClean="0"/>
              <a:t>dir</a:t>
            </a:r>
            <a:r>
              <a:rPr lang="tr-TR" sz="2800" dirty="0" smtClean="0"/>
              <a:t>.</a:t>
            </a:r>
          </a:p>
          <a:p>
            <a:pPr marL="107950" indent="0" eaLnBrk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45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 </a:t>
            </a:r>
            <a:r>
              <a:rPr lang="tr-TR" sz="2800" dirty="0" err="1" smtClean="0"/>
              <a:t>Etyolojisi</a:t>
            </a:r>
            <a:r>
              <a:rPr lang="tr-TR" sz="2800" dirty="0" smtClean="0"/>
              <a:t> belli değildir. Aktive olmuş </a:t>
            </a:r>
            <a:r>
              <a:rPr lang="tr-TR" sz="2800" dirty="0" err="1" smtClean="0"/>
              <a:t>eozinofiller</a:t>
            </a:r>
            <a:r>
              <a:rPr lang="tr-TR" sz="2800" dirty="0" smtClean="0"/>
              <a:t> </a:t>
            </a:r>
            <a:r>
              <a:rPr lang="tr-TR" sz="2800" dirty="0" err="1" smtClean="0"/>
              <a:t>major</a:t>
            </a:r>
            <a:r>
              <a:rPr lang="tr-TR" sz="2800" dirty="0" smtClean="0"/>
              <a:t> </a:t>
            </a:r>
            <a:r>
              <a:rPr lang="tr-TR" sz="2800" dirty="0" err="1" smtClean="0"/>
              <a:t>efektör</a:t>
            </a:r>
            <a:r>
              <a:rPr lang="tr-TR" sz="2800" dirty="0" smtClean="0"/>
              <a:t> hücrelerdir. </a:t>
            </a:r>
          </a:p>
        </p:txBody>
      </p:sp>
    </p:spTree>
    <p:extLst>
      <p:ext uri="{BB962C8B-B14F-4D97-AF65-F5344CB8AC3E}">
        <p14:creationId xmlns:p14="http://schemas.microsoft.com/office/powerpoint/2010/main" val="35552369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534400" cy="1143000"/>
          </a:xfrm>
        </p:spPr>
        <p:txBody>
          <a:bodyPr lIns="92160" tIns="46080" rIns="92160" bIns="46080"/>
          <a:lstStyle/>
          <a:p>
            <a:pPr eaLnBrk="1">
              <a:lnSpc>
                <a:spcPct val="100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b="1" dirty="0" smtClean="0">
                <a:solidFill>
                  <a:schemeClr val="accent2"/>
                </a:solidFill>
              </a:rPr>
              <a:t>C-SS Patoloji</a:t>
            </a:r>
          </a:p>
        </p:txBody>
      </p:sp>
      <p:sp>
        <p:nvSpPr>
          <p:cNvPr id="7373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534400" cy="4114800"/>
          </a:xfrm>
        </p:spPr>
        <p:txBody>
          <a:bodyPr lIns="92160" tIns="46080" rIns="92160" bIns="46080"/>
          <a:lstStyle/>
          <a:p>
            <a:pPr marL="107950" indent="0" eaLnBrk="1">
              <a:lnSpc>
                <a:spcPct val="100000"/>
              </a:lnSpc>
              <a:spcBef>
                <a:spcPts val="700"/>
              </a:spcBef>
              <a:buClr>
                <a:srgbClr val="E6E6E6"/>
              </a:buClr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dirty="0" smtClean="0"/>
              <a:t>Küçük arterleri etkileyen </a:t>
            </a:r>
            <a:r>
              <a:rPr lang="tr-TR" dirty="0" err="1" smtClean="0"/>
              <a:t>nekrotizan</a:t>
            </a:r>
            <a:r>
              <a:rPr lang="tr-TR" dirty="0" smtClean="0"/>
              <a:t> </a:t>
            </a:r>
            <a:r>
              <a:rPr lang="tr-TR" dirty="0" err="1" smtClean="0"/>
              <a:t>vaskülit</a:t>
            </a:r>
            <a:r>
              <a:rPr lang="tr-TR" dirty="0" smtClean="0"/>
              <a:t> ve bu damarlara yakın yerleşimli 1mm veya biraz daha büyük çapta </a:t>
            </a:r>
            <a:r>
              <a:rPr lang="tr-TR" dirty="0" err="1" smtClean="0"/>
              <a:t>nekrotizan</a:t>
            </a:r>
            <a:r>
              <a:rPr lang="tr-TR" dirty="0" smtClean="0"/>
              <a:t> </a:t>
            </a:r>
            <a:r>
              <a:rPr lang="tr-TR" dirty="0" err="1" smtClean="0"/>
              <a:t>granülomlarla</a:t>
            </a:r>
            <a:r>
              <a:rPr lang="tr-TR" dirty="0" smtClean="0"/>
              <a:t> karakterizedir</a:t>
            </a:r>
          </a:p>
        </p:txBody>
      </p:sp>
    </p:spTree>
    <p:extLst>
      <p:ext uri="{BB962C8B-B14F-4D97-AF65-F5344CB8AC3E}">
        <p14:creationId xmlns:p14="http://schemas.microsoft.com/office/powerpoint/2010/main" val="38413898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1"/>
          <p:cNvSpPr>
            <a:spLocks noGrp="1" noChangeArrowheads="1"/>
          </p:cNvSpPr>
          <p:nvPr>
            <p:ph type="title"/>
          </p:nvPr>
        </p:nvSpPr>
        <p:spPr>
          <a:xfrm>
            <a:off x="762000" y="116632"/>
            <a:ext cx="8153400" cy="1008112"/>
          </a:xfrm>
        </p:spPr>
        <p:txBody>
          <a:bodyPr lIns="92160" tIns="46080" rIns="92160" bIns="46080"/>
          <a:lstStyle/>
          <a:p>
            <a:pPr eaLnBrk="1">
              <a:lnSpc>
                <a:spcPct val="100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b="1" dirty="0" smtClean="0">
                <a:solidFill>
                  <a:schemeClr val="accent2"/>
                </a:solidFill>
              </a:rPr>
              <a:t>C-SS tanı kriterleri</a:t>
            </a:r>
          </a:p>
        </p:txBody>
      </p:sp>
      <p:sp>
        <p:nvSpPr>
          <p:cNvPr id="747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1052736"/>
            <a:ext cx="8305800" cy="5043264"/>
          </a:xfrm>
        </p:spPr>
        <p:txBody>
          <a:bodyPr lIns="92160" tIns="46080" rIns="92160" bIns="46080">
            <a:normAutofit/>
          </a:bodyPr>
          <a:lstStyle/>
          <a:p>
            <a:pPr marL="107950" indent="0" eaLnBrk="1">
              <a:lnSpc>
                <a:spcPct val="100000"/>
              </a:lnSpc>
              <a:spcBef>
                <a:spcPts val="600"/>
              </a:spcBef>
              <a:buClr>
                <a:srgbClr val="E6E6E6"/>
              </a:buClr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1-Astım</a:t>
            </a:r>
          </a:p>
          <a:p>
            <a:pPr marL="107950" indent="0" eaLnBrk="1">
              <a:lnSpc>
                <a:spcPct val="100000"/>
              </a:lnSpc>
              <a:spcBef>
                <a:spcPts val="600"/>
              </a:spcBef>
              <a:buClr>
                <a:srgbClr val="E6E6E6"/>
              </a:buClr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2-</a:t>
            </a:r>
            <a:r>
              <a:rPr lang="tr-TR" sz="2800" dirty="0" err="1" smtClean="0"/>
              <a:t>Eozinofili</a:t>
            </a:r>
            <a:r>
              <a:rPr lang="tr-TR" sz="2800" dirty="0" smtClean="0"/>
              <a:t> </a:t>
            </a:r>
            <a:r>
              <a:rPr lang="tr-TR" sz="2800" dirty="0" smtClean="0">
                <a:cs typeface="Arial" charset="0"/>
              </a:rPr>
              <a:t>&gt;</a:t>
            </a:r>
            <a:r>
              <a:rPr lang="tr-TR" sz="2800" dirty="0" smtClean="0"/>
              <a:t>%10</a:t>
            </a:r>
          </a:p>
          <a:p>
            <a:pPr marL="107950" indent="0" eaLnBrk="1">
              <a:lnSpc>
                <a:spcPct val="100000"/>
              </a:lnSpc>
              <a:spcBef>
                <a:spcPts val="600"/>
              </a:spcBef>
              <a:buClr>
                <a:srgbClr val="E6E6E6"/>
              </a:buClr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3-</a:t>
            </a:r>
            <a:r>
              <a:rPr lang="tr-TR" sz="2800" dirty="0" err="1" smtClean="0"/>
              <a:t>Mononöropati</a:t>
            </a:r>
            <a:r>
              <a:rPr lang="tr-TR" sz="2800" dirty="0" smtClean="0"/>
              <a:t> veya </a:t>
            </a:r>
            <a:r>
              <a:rPr lang="tr-TR" sz="2800" dirty="0" err="1" smtClean="0"/>
              <a:t>polinoropati</a:t>
            </a:r>
            <a:endParaRPr lang="tr-TR" sz="2800" dirty="0" smtClean="0"/>
          </a:p>
          <a:p>
            <a:pPr marL="107950" indent="0" eaLnBrk="1">
              <a:lnSpc>
                <a:spcPct val="100000"/>
              </a:lnSpc>
              <a:spcBef>
                <a:spcPts val="600"/>
              </a:spcBef>
              <a:buClr>
                <a:srgbClr val="E6E6E6"/>
              </a:buClr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4-Akciğer </a:t>
            </a:r>
            <a:r>
              <a:rPr lang="tr-TR" sz="2800" dirty="0" err="1" smtClean="0"/>
              <a:t>grafisinde</a:t>
            </a:r>
            <a:r>
              <a:rPr lang="tr-TR" sz="2800" dirty="0" smtClean="0"/>
              <a:t> sabit olmayan </a:t>
            </a:r>
            <a:r>
              <a:rPr lang="tr-TR" sz="2800" dirty="0" err="1" smtClean="0"/>
              <a:t>infiltrasyonlar</a:t>
            </a:r>
            <a:endParaRPr lang="tr-TR" sz="2800" dirty="0" smtClean="0"/>
          </a:p>
          <a:p>
            <a:pPr marL="107950" indent="0" eaLnBrk="1">
              <a:lnSpc>
                <a:spcPct val="100000"/>
              </a:lnSpc>
              <a:spcBef>
                <a:spcPts val="600"/>
              </a:spcBef>
              <a:buClr>
                <a:srgbClr val="E6E6E6"/>
              </a:buClr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5-</a:t>
            </a:r>
            <a:r>
              <a:rPr lang="tr-TR" sz="2800" dirty="0" err="1" smtClean="0"/>
              <a:t>Paranazal</a:t>
            </a:r>
            <a:r>
              <a:rPr lang="tr-TR" sz="2800" dirty="0" smtClean="0"/>
              <a:t> sinüs anormalliği</a:t>
            </a:r>
          </a:p>
          <a:p>
            <a:pPr marL="107950" indent="0" eaLnBrk="1">
              <a:lnSpc>
                <a:spcPct val="100000"/>
              </a:lnSpc>
              <a:spcBef>
                <a:spcPts val="600"/>
              </a:spcBef>
              <a:buClr>
                <a:srgbClr val="E6E6E6"/>
              </a:buClr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6-</a:t>
            </a:r>
            <a:r>
              <a:rPr lang="tr-TR" sz="2800" dirty="0" err="1" smtClean="0"/>
              <a:t>Biopside</a:t>
            </a:r>
            <a:r>
              <a:rPr lang="tr-TR" sz="2800" dirty="0" smtClean="0"/>
              <a:t> </a:t>
            </a:r>
            <a:r>
              <a:rPr lang="tr-TR" sz="2800" dirty="0" err="1" smtClean="0"/>
              <a:t>eozinofil</a:t>
            </a:r>
            <a:r>
              <a:rPr lang="tr-TR" sz="2800" dirty="0" smtClean="0"/>
              <a:t> </a:t>
            </a:r>
            <a:r>
              <a:rPr lang="tr-TR" sz="2800" dirty="0" err="1" smtClean="0"/>
              <a:t>infiltrasyon</a:t>
            </a:r>
            <a:endParaRPr lang="tr-TR" sz="2800" dirty="0" smtClean="0"/>
          </a:p>
          <a:p>
            <a:pPr marL="107950" indent="0" eaLnBrk="1">
              <a:lnSpc>
                <a:spcPct val="100000"/>
              </a:lnSpc>
              <a:spcBef>
                <a:spcPts val="600"/>
              </a:spcBef>
              <a:buClrTx/>
              <a:buSzPct val="60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                4 veya daha fazla kriter</a:t>
            </a:r>
          </a:p>
        </p:txBody>
      </p:sp>
    </p:spTree>
    <p:extLst>
      <p:ext uri="{BB962C8B-B14F-4D97-AF65-F5344CB8AC3E}">
        <p14:creationId xmlns:p14="http://schemas.microsoft.com/office/powerpoint/2010/main" val="35492644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458200" cy="1143000"/>
          </a:xfrm>
        </p:spPr>
        <p:txBody>
          <a:bodyPr lIns="92160" tIns="46080" rIns="92160" bIns="46080"/>
          <a:lstStyle/>
          <a:p>
            <a:pPr eaLnBrk="1">
              <a:lnSpc>
                <a:spcPct val="100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b="1" dirty="0" smtClean="0">
                <a:solidFill>
                  <a:schemeClr val="accent2"/>
                </a:solidFill>
              </a:rPr>
              <a:t>C-SS Klinik</a:t>
            </a:r>
          </a:p>
        </p:txBody>
      </p:sp>
      <p:sp>
        <p:nvSpPr>
          <p:cNvPr id="757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79512" y="1981200"/>
            <a:ext cx="8735888" cy="4114800"/>
          </a:xfrm>
        </p:spPr>
        <p:txBody>
          <a:bodyPr lIns="92160" tIns="46080" rIns="92160" bIns="46080"/>
          <a:lstStyle/>
          <a:p>
            <a:pPr marL="0" indent="0" eaLnBrk="1">
              <a:lnSpc>
                <a:spcPct val="100000"/>
              </a:lnSpc>
              <a:spcBef>
                <a:spcPts val="700"/>
              </a:spcBef>
              <a:buClr>
                <a:srgbClr val="800000"/>
              </a:buClr>
              <a:buSzPct val="90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u="sng" dirty="0" err="1" smtClean="0"/>
              <a:t>Prodromal</a:t>
            </a:r>
            <a:r>
              <a:rPr lang="tr-TR" sz="2800" u="sng" dirty="0" smtClean="0"/>
              <a:t> dönem</a:t>
            </a:r>
            <a:r>
              <a:rPr lang="tr-TR" sz="2800" dirty="0" smtClean="0"/>
              <a:t>: </a:t>
            </a:r>
            <a:r>
              <a:rPr lang="tr-TR" sz="2800" dirty="0" err="1" smtClean="0"/>
              <a:t>Allerjik</a:t>
            </a:r>
            <a:r>
              <a:rPr lang="tr-TR" sz="2800" dirty="0" smtClean="0"/>
              <a:t> </a:t>
            </a:r>
            <a:r>
              <a:rPr lang="tr-TR" sz="2800" dirty="0" err="1" smtClean="0"/>
              <a:t>rinit</a:t>
            </a:r>
            <a:r>
              <a:rPr lang="tr-TR" sz="2800" dirty="0" smtClean="0"/>
              <a:t>, nazal </a:t>
            </a:r>
            <a:r>
              <a:rPr lang="tr-TR" sz="2800" dirty="0" err="1" smtClean="0"/>
              <a:t>poliposis</a:t>
            </a:r>
            <a:r>
              <a:rPr lang="tr-TR" sz="2800" dirty="0" smtClean="0"/>
              <a:t>, </a:t>
            </a:r>
            <a:r>
              <a:rPr lang="tr-TR" sz="2800" dirty="0" err="1" smtClean="0"/>
              <a:t>astmadan</a:t>
            </a:r>
            <a:r>
              <a:rPr lang="tr-TR" sz="2800" dirty="0" smtClean="0"/>
              <a:t> oluşur.10 yıldan fazla sürer.</a:t>
            </a:r>
          </a:p>
          <a:p>
            <a:pPr marL="0" indent="0" eaLnBrk="1">
              <a:lnSpc>
                <a:spcPct val="100000"/>
              </a:lnSpc>
              <a:spcBef>
                <a:spcPts val="700"/>
              </a:spcBef>
              <a:buClr>
                <a:srgbClr val="800000"/>
              </a:buClr>
              <a:buSzPct val="90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u="sng" dirty="0" smtClean="0"/>
              <a:t>İkinci dönem</a:t>
            </a:r>
            <a:r>
              <a:rPr lang="tr-TR" sz="2800" dirty="0" smtClean="0"/>
              <a:t>: </a:t>
            </a:r>
            <a:r>
              <a:rPr lang="tr-TR" sz="2800" dirty="0" err="1" smtClean="0"/>
              <a:t>Periferik</a:t>
            </a:r>
            <a:r>
              <a:rPr lang="tr-TR" sz="2800" dirty="0" smtClean="0"/>
              <a:t> kan ve doku </a:t>
            </a:r>
            <a:r>
              <a:rPr lang="tr-TR" sz="2800" dirty="0" err="1" smtClean="0"/>
              <a:t>eozinofilisi</a:t>
            </a:r>
            <a:r>
              <a:rPr lang="tr-TR" sz="2800" dirty="0" smtClean="0"/>
              <a:t> ile birliktedir.</a:t>
            </a:r>
          </a:p>
          <a:p>
            <a:pPr marL="0" indent="0" eaLnBrk="1">
              <a:lnSpc>
                <a:spcPct val="100000"/>
              </a:lnSpc>
              <a:spcBef>
                <a:spcPts val="700"/>
              </a:spcBef>
              <a:buClr>
                <a:srgbClr val="800000"/>
              </a:buClr>
              <a:buSzPct val="90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u="sng" dirty="0" smtClean="0"/>
              <a:t>Üçüncü dönem</a:t>
            </a:r>
            <a:r>
              <a:rPr lang="tr-TR" sz="2800" dirty="0" smtClean="0"/>
              <a:t>: Astımdan 3 yıl sonra gelişir. </a:t>
            </a:r>
            <a:r>
              <a:rPr lang="tr-TR" sz="2800" dirty="0" err="1" smtClean="0"/>
              <a:t>Vaskülitik</a:t>
            </a:r>
            <a:r>
              <a:rPr lang="tr-TR" sz="2800" dirty="0" smtClean="0"/>
              <a:t> klinik belirtiler hakimdir.</a:t>
            </a:r>
          </a:p>
        </p:txBody>
      </p:sp>
    </p:spTree>
    <p:extLst>
      <p:ext uri="{BB962C8B-B14F-4D97-AF65-F5344CB8AC3E}">
        <p14:creationId xmlns:p14="http://schemas.microsoft.com/office/powerpoint/2010/main" val="38018424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1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382000" cy="1143000"/>
          </a:xfrm>
        </p:spPr>
        <p:txBody>
          <a:bodyPr lIns="92160" tIns="46080" rIns="92160" bIns="46080"/>
          <a:lstStyle/>
          <a:p>
            <a:pPr eaLnBrk="1">
              <a:lnSpc>
                <a:spcPct val="100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b="1" dirty="0" smtClean="0">
                <a:solidFill>
                  <a:schemeClr val="accent2"/>
                </a:solidFill>
              </a:rPr>
              <a:t>C-SS Laboratuvar</a:t>
            </a:r>
          </a:p>
        </p:txBody>
      </p:sp>
      <p:sp>
        <p:nvSpPr>
          <p:cNvPr id="7680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534400" cy="4114800"/>
          </a:xfrm>
        </p:spPr>
        <p:txBody>
          <a:bodyPr lIns="92160" tIns="46080" rIns="92160" bIns="46080"/>
          <a:lstStyle/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dirty="0" err="1" smtClean="0"/>
              <a:t>Periferik</a:t>
            </a:r>
            <a:r>
              <a:rPr lang="tr-TR" dirty="0" smtClean="0"/>
              <a:t> </a:t>
            </a:r>
            <a:r>
              <a:rPr lang="tr-TR" dirty="0" err="1" smtClean="0"/>
              <a:t>eozinofili</a:t>
            </a:r>
            <a:r>
              <a:rPr lang="tr-TR" dirty="0" smtClean="0"/>
              <a:t>(</a:t>
            </a:r>
            <a:r>
              <a:rPr lang="tr-TR" dirty="0" smtClean="0">
                <a:cs typeface="Arial" charset="0"/>
              </a:rPr>
              <a:t>&gt;</a:t>
            </a:r>
            <a:r>
              <a:rPr lang="tr-TR" dirty="0" smtClean="0"/>
              <a:t>%10)</a:t>
            </a:r>
          </a:p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dirty="0" err="1" smtClean="0"/>
              <a:t>İgE</a:t>
            </a:r>
            <a:r>
              <a:rPr lang="tr-TR" dirty="0" smtClean="0"/>
              <a:t> yüksekliği(%70)</a:t>
            </a:r>
          </a:p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dirty="0" smtClean="0"/>
              <a:t>p-ANCA pozitifliği(%70)</a:t>
            </a:r>
          </a:p>
        </p:txBody>
      </p:sp>
    </p:spTree>
    <p:extLst>
      <p:ext uri="{BB962C8B-B14F-4D97-AF65-F5344CB8AC3E}">
        <p14:creationId xmlns:p14="http://schemas.microsoft.com/office/powerpoint/2010/main" val="363871076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458200" cy="1143000"/>
          </a:xfrm>
        </p:spPr>
        <p:txBody>
          <a:bodyPr lIns="92160" tIns="46080" rIns="92160" bIns="46080"/>
          <a:lstStyle/>
          <a:p>
            <a:pPr eaLnBrk="1">
              <a:lnSpc>
                <a:spcPct val="100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b="1" dirty="0" smtClean="0">
                <a:solidFill>
                  <a:schemeClr val="accent2"/>
                </a:solidFill>
              </a:rPr>
              <a:t>C-SS Tedavi</a:t>
            </a:r>
          </a:p>
        </p:txBody>
      </p:sp>
      <p:sp>
        <p:nvSpPr>
          <p:cNvPr id="7782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305800" cy="1876428"/>
          </a:xfrm>
        </p:spPr>
        <p:txBody>
          <a:bodyPr lIns="92160" tIns="46080" rIns="92160" bIns="46080">
            <a:normAutofit fontScale="92500" lnSpcReduction="10000"/>
          </a:bodyPr>
          <a:lstStyle/>
          <a:p>
            <a:pPr marL="431800" indent="-323850"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dirty="0" smtClean="0"/>
              <a:t>Tedavide </a:t>
            </a:r>
            <a:r>
              <a:rPr lang="tr-TR" dirty="0" err="1" smtClean="0"/>
              <a:t>Wegener</a:t>
            </a:r>
            <a:r>
              <a:rPr lang="tr-TR" dirty="0" smtClean="0"/>
              <a:t> </a:t>
            </a:r>
            <a:r>
              <a:rPr lang="tr-TR" dirty="0" err="1" smtClean="0"/>
              <a:t>granülamatozundaki</a:t>
            </a:r>
            <a:r>
              <a:rPr lang="tr-TR" dirty="0" smtClean="0"/>
              <a:t> tedavi algoritması kullanılır</a:t>
            </a:r>
          </a:p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dirty="0" smtClean="0"/>
              <a:t>İv </a:t>
            </a:r>
            <a:r>
              <a:rPr lang="tr-TR" dirty="0" err="1" smtClean="0"/>
              <a:t>pulse</a:t>
            </a:r>
            <a:r>
              <a:rPr lang="tr-TR" dirty="0" smtClean="0"/>
              <a:t> </a:t>
            </a:r>
            <a:r>
              <a:rPr lang="tr-TR" dirty="0" err="1" smtClean="0"/>
              <a:t>CyP</a:t>
            </a:r>
            <a:r>
              <a:rPr lang="tr-TR" dirty="0" smtClean="0"/>
              <a:t> ve KS birlikte uygulaması ile alınan sonuçlar yüz güldürücüdür.</a:t>
            </a:r>
          </a:p>
        </p:txBody>
      </p:sp>
    </p:spTree>
    <p:extLst>
      <p:ext uri="{BB962C8B-B14F-4D97-AF65-F5344CB8AC3E}">
        <p14:creationId xmlns:p14="http://schemas.microsoft.com/office/powerpoint/2010/main" val="398364390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"/>
          <p:cNvSpPr>
            <a:spLocks noGrp="1" noChangeArrowheads="1"/>
          </p:cNvSpPr>
          <p:nvPr>
            <p:ph type="title"/>
          </p:nvPr>
        </p:nvSpPr>
        <p:spPr>
          <a:xfrm>
            <a:off x="838200" y="609600"/>
            <a:ext cx="8077200" cy="1143000"/>
          </a:xfrm>
        </p:spPr>
        <p:txBody>
          <a:bodyPr lIns="92160" tIns="46080" rIns="92160" bIns="46080"/>
          <a:lstStyle/>
          <a:p>
            <a:pPr eaLnBrk="1">
              <a:lnSpc>
                <a:spcPct val="100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b="1" dirty="0" smtClean="0">
                <a:solidFill>
                  <a:schemeClr val="accent2"/>
                </a:solidFill>
              </a:rPr>
              <a:t>C-SS </a:t>
            </a:r>
            <a:r>
              <a:rPr lang="tr-TR" b="1" dirty="0" err="1" smtClean="0">
                <a:solidFill>
                  <a:schemeClr val="accent2"/>
                </a:solidFill>
              </a:rPr>
              <a:t>Prognoz</a:t>
            </a:r>
            <a:endParaRPr lang="tr-TR" b="1" dirty="0" smtClean="0">
              <a:solidFill>
                <a:schemeClr val="accent2"/>
              </a:solidFill>
            </a:endParaRPr>
          </a:p>
        </p:txBody>
      </p:sp>
      <p:sp>
        <p:nvSpPr>
          <p:cNvPr id="7885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229600" cy="4114800"/>
          </a:xfrm>
        </p:spPr>
        <p:txBody>
          <a:bodyPr lIns="92160" tIns="46080" rIns="92160" bIns="46080"/>
          <a:lstStyle/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dirty="0" smtClean="0"/>
              <a:t>1 yıllık sağ kalım %90</a:t>
            </a:r>
          </a:p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dirty="0" smtClean="0"/>
              <a:t>5 yıllık sağ kalım %62</a:t>
            </a:r>
          </a:p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dirty="0" err="1" smtClean="0"/>
              <a:t>Mortaliteden</a:t>
            </a:r>
            <a:r>
              <a:rPr lang="tr-TR" dirty="0" smtClean="0"/>
              <a:t> sorumlu en önemli tutulum yeri kalp tir.(MI vs)</a:t>
            </a:r>
          </a:p>
        </p:txBody>
      </p:sp>
    </p:spTree>
    <p:extLst>
      <p:ext uri="{BB962C8B-B14F-4D97-AF65-F5344CB8AC3E}">
        <p14:creationId xmlns:p14="http://schemas.microsoft.com/office/powerpoint/2010/main" val="2681511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tr-TR" dirty="0" smtClean="0"/>
              <a:t> </a:t>
            </a:r>
            <a:r>
              <a:rPr lang="tr-TR" b="1" dirty="0" err="1" smtClean="0">
                <a:solidFill>
                  <a:schemeClr val="accent2"/>
                </a:solidFill>
              </a:rPr>
              <a:t>Kriyoglobülinemik</a:t>
            </a:r>
            <a:r>
              <a:rPr lang="tr-TR" b="1" dirty="0" smtClean="0">
                <a:solidFill>
                  <a:schemeClr val="accent2"/>
                </a:solidFill>
              </a:rPr>
              <a:t> </a:t>
            </a:r>
            <a:r>
              <a:rPr lang="tr-TR" b="1" dirty="0" err="1" smtClean="0">
                <a:solidFill>
                  <a:schemeClr val="accent2"/>
                </a:solidFill>
              </a:rPr>
              <a:t>Vaskülit</a:t>
            </a:r>
            <a:endParaRPr lang="en-GB" b="1" dirty="0" smtClean="0">
              <a:solidFill>
                <a:schemeClr val="accent2"/>
              </a:solidFill>
            </a:endParaRP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9144000" cy="44958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err="1" smtClean="0"/>
              <a:t>Kriyoglobülinlerin</a:t>
            </a:r>
            <a:r>
              <a:rPr lang="tr-TR" dirty="0" smtClean="0"/>
              <a:t> varlığıyla birlikte seyreden </a:t>
            </a:r>
            <a:r>
              <a:rPr lang="tr-TR" dirty="0" err="1" smtClean="0"/>
              <a:t>vaskülittir</a:t>
            </a:r>
            <a:r>
              <a:rPr lang="tr-TR" dirty="0" smtClean="0"/>
              <a:t>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err="1" smtClean="0"/>
              <a:t>Kriyoglobülinler</a:t>
            </a:r>
            <a:r>
              <a:rPr lang="tr-TR" dirty="0" smtClean="0"/>
              <a:t> </a:t>
            </a:r>
            <a:r>
              <a:rPr lang="tr-TR" dirty="0" err="1" smtClean="0"/>
              <a:t>immünglobülin</a:t>
            </a:r>
            <a:r>
              <a:rPr lang="tr-TR" dirty="0" smtClean="0"/>
              <a:t> ve </a:t>
            </a:r>
            <a:r>
              <a:rPr lang="tr-TR" dirty="0" err="1" smtClean="0"/>
              <a:t>komplemanların</a:t>
            </a:r>
            <a:r>
              <a:rPr lang="tr-TR" dirty="0" smtClean="0"/>
              <a:t> karışımından oluşan serum proteinleridir.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En sık hepatit C </a:t>
            </a:r>
            <a:r>
              <a:rPr lang="tr-TR" dirty="0" err="1" smtClean="0"/>
              <a:t>infeksiyonuna</a:t>
            </a:r>
            <a:r>
              <a:rPr lang="tr-TR" dirty="0" smtClean="0"/>
              <a:t> bağlı olarak ortaya çıkarlar.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err="1" smtClean="0"/>
              <a:t>İmmünkompleksler</a:t>
            </a:r>
            <a:r>
              <a:rPr lang="tr-TR" dirty="0" smtClean="0"/>
              <a:t> damar duvarlarında depolanır (</a:t>
            </a:r>
            <a:r>
              <a:rPr lang="tr-TR" dirty="0" err="1" smtClean="0"/>
              <a:t>kapiller</a:t>
            </a:r>
            <a:r>
              <a:rPr lang="tr-TR" dirty="0" smtClean="0"/>
              <a:t>, </a:t>
            </a:r>
            <a:r>
              <a:rPr lang="tr-TR" dirty="0" err="1" smtClean="0"/>
              <a:t>venül</a:t>
            </a:r>
            <a:r>
              <a:rPr lang="tr-TR" dirty="0" smtClean="0"/>
              <a:t>, </a:t>
            </a:r>
            <a:r>
              <a:rPr lang="tr-TR" dirty="0" err="1" smtClean="0"/>
              <a:t>arteriol</a:t>
            </a:r>
            <a:r>
              <a:rPr lang="tr-TR" dirty="0" smtClean="0"/>
              <a:t>).</a:t>
            </a:r>
          </a:p>
          <a:p>
            <a:pPr>
              <a:lnSpc>
                <a:spcPct val="90000"/>
              </a:lnSpc>
              <a:defRPr/>
            </a:pPr>
            <a:r>
              <a:rPr lang="tr-TR" dirty="0" smtClean="0"/>
              <a:t>Tedavi; </a:t>
            </a:r>
            <a:r>
              <a:rPr lang="tr-TR" dirty="0" err="1" smtClean="0"/>
              <a:t>kortikostreoid</a:t>
            </a:r>
            <a:r>
              <a:rPr lang="tr-TR" dirty="0" smtClean="0"/>
              <a:t> ve </a:t>
            </a:r>
            <a:r>
              <a:rPr lang="tr-TR" dirty="0" err="1" smtClean="0"/>
              <a:t>siklofosfamid</a:t>
            </a:r>
            <a:r>
              <a:rPr lang="tr-TR" dirty="0" smtClean="0"/>
              <a:t> içeren standart </a:t>
            </a:r>
            <a:r>
              <a:rPr lang="tr-TR" dirty="0" err="1" smtClean="0"/>
              <a:t>vaskülit</a:t>
            </a:r>
            <a:r>
              <a:rPr lang="tr-TR" dirty="0" smtClean="0"/>
              <a:t> tedavi algoritması uygulanır. Gerekirse , </a:t>
            </a:r>
            <a:r>
              <a:rPr lang="tr-TR" dirty="0" err="1" smtClean="0"/>
              <a:t>antiviral</a:t>
            </a:r>
            <a:r>
              <a:rPr lang="tr-TR" dirty="0" smtClean="0"/>
              <a:t> ajan ve </a:t>
            </a:r>
            <a:r>
              <a:rPr lang="tr-TR" dirty="0" err="1" smtClean="0"/>
              <a:t>plazmaferez</a:t>
            </a:r>
            <a:r>
              <a:rPr lang="tr-TR" dirty="0" smtClean="0"/>
              <a:t> uygulanabilir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3614950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tr-TR" b="1" dirty="0" smtClean="0"/>
              <a:t> </a:t>
            </a:r>
            <a:r>
              <a:rPr lang="tr-TR" b="1" dirty="0" err="1" smtClean="0">
                <a:solidFill>
                  <a:schemeClr val="accent2"/>
                </a:solidFill>
              </a:rPr>
              <a:t>Hipersensivite</a:t>
            </a:r>
            <a:r>
              <a:rPr lang="tr-TR" b="1" dirty="0" smtClean="0">
                <a:solidFill>
                  <a:schemeClr val="accent2"/>
                </a:solidFill>
              </a:rPr>
              <a:t> </a:t>
            </a:r>
            <a:r>
              <a:rPr lang="tr-TR" b="1" dirty="0" err="1" smtClean="0">
                <a:solidFill>
                  <a:schemeClr val="accent2"/>
                </a:solidFill>
              </a:rPr>
              <a:t>Vasküliti</a:t>
            </a:r>
            <a:endParaRPr lang="en-GB" b="1" dirty="0" smtClean="0">
              <a:solidFill>
                <a:schemeClr val="accent2"/>
              </a:solidFill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285875"/>
            <a:ext cx="8229600" cy="5572125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En önemli bulgu </a:t>
            </a:r>
            <a:r>
              <a:rPr lang="tr-TR" dirty="0" err="1" smtClean="0"/>
              <a:t>palpabl</a:t>
            </a:r>
            <a:r>
              <a:rPr lang="tr-TR" dirty="0" smtClean="0"/>
              <a:t> </a:t>
            </a:r>
            <a:r>
              <a:rPr lang="tr-TR" dirty="0" err="1" smtClean="0"/>
              <a:t>peteşi</a:t>
            </a:r>
            <a:r>
              <a:rPr lang="tr-TR" dirty="0" smtClean="0"/>
              <a:t> veya </a:t>
            </a:r>
            <a:r>
              <a:rPr lang="tr-TR" dirty="0" err="1" smtClean="0"/>
              <a:t>purpuradır</a:t>
            </a:r>
            <a:r>
              <a:rPr lang="tr-TR" dirty="0" smtClean="0"/>
              <a:t>.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Lezyondan yapılan biyopside </a:t>
            </a:r>
            <a:r>
              <a:rPr lang="tr-TR" dirty="0" err="1" smtClean="0"/>
              <a:t>lökositoklastik</a:t>
            </a:r>
            <a:r>
              <a:rPr lang="tr-TR" dirty="0" smtClean="0"/>
              <a:t> </a:t>
            </a:r>
            <a:r>
              <a:rPr lang="tr-TR" dirty="0" err="1" smtClean="0"/>
              <a:t>vaskülit</a:t>
            </a:r>
            <a:r>
              <a:rPr lang="tr-TR" dirty="0" smtClean="0"/>
              <a:t> tespit edilir.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Deri dışı organ tutulumu seyrektir.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err="1" smtClean="0"/>
              <a:t>İdiyopatik</a:t>
            </a:r>
            <a:r>
              <a:rPr lang="tr-TR" dirty="0" smtClean="0"/>
              <a:t> ya da bir sebebe bağlı gelişir: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smtClean="0"/>
              <a:t>İlaçlar </a:t>
            </a:r>
          </a:p>
          <a:p>
            <a:pPr lvl="2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Penisilin</a:t>
            </a:r>
          </a:p>
          <a:p>
            <a:pPr lvl="2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err="1" smtClean="0"/>
              <a:t>Sefalosporinler</a:t>
            </a:r>
            <a:r>
              <a:rPr lang="tr-TR" dirty="0" smtClean="0"/>
              <a:t> </a:t>
            </a:r>
          </a:p>
          <a:p>
            <a:pPr lvl="2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err="1" smtClean="0"/>
              <a:t>Sulfonamidler</a:t>
            </a:r>
            <a:r>
              <a:rPr lang="tr-TR" dirty="0" smtClean="0"/>
              <a:t> (</a:t>
            </a:r>
            <a:r>
              <a:rPr lang="tr-TR" dirty="0" err="1" smtClean="0"/>
              <a:t>thiazid</a:t>
            </a:r>
            <a:r>
              <a:rPr lang="tr-TR" dirty="0" smtClean="0"/>
              <a:t> ve </a:t>
            </a:r>
            <a:r>
              <a:rPr lang="tr-TR" dirty="0" err="1" smtClean="0"/>
              <a:t>loop</a:t>
            </a:r>
            <a:r>
              <a:rPr lang="tr-TR" dirty="0" smtClean="0"/>
              <a:t> </a:t>
            </a:r>
            <a:r>
              <a:rPr lang="tr-TR" dirty="0" err="1" smtClean="0"/>
              <a:t>diüretikleri</a:t>
            </a:r>
            <a:r>
              <a:rPr lang="tr-TR" dirty="0" smtClean="0"/>
              <a:t> gibi)</a:t>
            </a:r>
          </a:p>
          <a:p>
            <a:pPr lvl="2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err="1" smtClean="0"/>
              <a:t>Fenitoin</a:t>
            </a:r>
            <a:endParaRPr lang="tr-TR" dirty="0" smtClean="0"/>
          </a:p>
          <a:p>
            <a:pPr lvl="2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err="1" smtClean="0"/>
              <a:t>Allopurinol</a:t>
            </a:r>
            <a:endParaRPr lang="tr-TR" dirty="0" smtClean="0"/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err="1" smtClean="0"/>
              <a:t>İnfeksiyonlar</a:t>
            </a:r>
            <a:endParaRPr lang="tr-TR" dirty="0" smtClean="0"/>
          </a:p>
          <a:p>
            <a:pPr lvl="2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Hepatit (B veya C)</a:t>
            </a:r>
          </a:p>
          <a:p>
            <a:pPr lvl="2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Kronik </a:t>
            </a:r>
            <a:r>
              <a:rPr lang="tr-TR" dirty="0" err="1" smtClean="0"/>
              <a:t>bakteriyemiler</a:t>
            </a:r>
            <a:r>
              <a:rPr lang="tr-TR" dirty="0" smtClean="0"/>
              <a:t> (</a:t>
            </a:r>
            <a:r>
              <a:rPr lang="tr-TR" dirty="0" err="1" smtClean="0"/>
              <a:t>endokardit</a:t>
            </a:r>
            <a:r>
              <a:rPr lang="tr-TR" dirty="0" smtClean="0"/>
              <a:t>, </a:t>
            </a:r>
            <a:r>
              <a:rPr lang="tr-TR" dirty="0" err="1" smtClean="0"/>
              <a:t>infekte</a:t>
            </a:r>
            <a:r>
              <a:rPr lang="tr-TR" dirty="0" smtClean="0"/>
              <a:t> </a:t>
            </a:r>
            <a:r>
              <a:rPr lang="tr-TR" dirty="0" err="1" smtClean="0"/>
              <a:t>shunt</a:t>
            </a:r>
            <a:r>
              <a:rPr lang="tr-TR" dirty="0" smtClean="0"/>
              <a:t>)</a:t>
            </a:r>
          </a:p>
          <a:p>
            <a:pPr lvl="2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HIV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6417776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495800"/>
          </a:xfrm>
        </p:spPr>
        <p:txBody>
          <a:bodyPr rtlCol="0">
            <a:normAutofit fontScale="85000" lnSpcReduction="2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Bazı </a:t>
            </a:r>
            <a:r>
              <a:rPr lang="tr-TR" dirty="0" err="1" smtClean="0"/>
              <a:t>viral</a:t>
            </a:r>
            <a:r>
              <a:rPr lang="tr-TR" dirty="0" smtClean="0"/>
              <a:t> </a:t>
            </a:r>
            <a:r>
              <a:rPr lang="tr-TR" dirty="0" err="1" smtClean="0"/>
              <a:t>infeksiyonlar</a:t>
            </a:r>
            <a:r>
              <a:rPr lang="tr-TR" dirty="0" smtClean="0"/>
              <a:t> </a:t>
            </a:r>
            <a:r>
              <a:rPr lang="tr-TR" dirty="0" err="1" smtClean="0"/>
              <a:t>vaskülite</a:t>
            </a:r>
            <a:r>
              <a:rPr lang="tr-TR" dirty="0" smtClean="0"/>
              <a:t> yol açabilir: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smtClean="0"/>
              <a:t>Hepatit B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smtClean="0"/>
              <a:t>Hepatit C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smtClean="0"/>
              <a:t>HIV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smtClean="0"/>
              <a:t>CMV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smtClean="0"/>
              <a:t>EBV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err="1" smtClean="0"/>
              <a:t>Parvo</a:t>
            </a:r>
            <a:r>
              <a:rPr lang="tr-TR" dirty="0" smtClean="0"/>
              <a:t> B19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endParaRPr lang="tr-TR" dirty="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Klinik tablo PAN veya </a:t>
            </a:r>
            <a:r>
              <a:rPr lang="tr-TR" dirty="0" err="1" smtClean="0"/>
              <a:t>mikroskopik</a:t>
            </a:r>
            <a:r>
              <a:rPr lang="tr-TR" dirty="0" smtClean="0"/>
              <a:t> </a:t>
            </a:r>
            <a:r>
              <a:rPr lang="tr-TR" dirty="0" err="1" smtClean="0"/>
              <a:t>polianjiitise</a:t>
            </a:r>
            <a:r>
              <a:rPr lang="tr-TR" dirty="0" smtClean="0"/>
              <a:t> benzer.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dirty="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Tanı önemlidir çünkü tedavide </a:t>
            </a:r>
            <a:r>
              <a:rPr lang="tr-TR" dirty="0" err="1" smtClean="0"/>
              <a:t>antiviral</a:t>
            </a:r>
            <a:r>
              <a:rPr lang="tr-TR" dirty="0" smtClean="0"/>
              <a:t> kullanılması gerekir.</a:t>
            </a: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tr-TR" b="1" dirty="0" smtClean="0"/>
              <a:t> </a:t>
            </a:r>
            <a:r>
              <a:rPr lang="tr-TR" b="1" dirty="0" err="1" smtClean="0">
                <a:solidFill>
                  <a:schemeClr val="accent2"/>
                </a:solidFill>
              </a:rPr>
              <a:t>Viral</a:t>
            </a:r>
            <a:r>
              <a:rPr lang="tr-TR" b="1" dirty="0" smtClean="0">
                <a:solidFill>
                  <a:schemeClr val="accent2"/>
                </a:solidFill>
              </a:rPr>
              <a:t> </a:t>
            </a:r>
            <a:r>
              <a:rPr lang="tr-TR" b="1" dirty="0" err="1">
                <a:solidFill>
                  <a:schemeClr val="accent2"/>
                </a:solidFill>
              </a:rPr>
              <a:t>İ</a:t>
            </a:r>
            <a:r>
              <a:rPr lang="tr-TR" b="1" dirty="0" err="1" smtClean="0">
                <a:solidFill>
                  <a:schemeClr val="accent2"/>
                </a:solidFill>
              </a:rPr>
              <a:t>nfeksiyonlara</a:t>
            </a:r>
            <a:r>
              <a:rPr lang="tr-TR" b="1" dirty="0" smtClean="0">
                <a:solidFill>
                  <a:schemeClr val="accent2"/>
                </a:solidFill>
              </a:rPr>
              <a:t> </a:t>
            </a:r>
            <a:r>
              <a:rPr lang="tr-TR" b="1" dirty="0">
                <a:solidFill>
                  <a:schemeClr val="accent2"/>
                </a:solidFill>
              </a:rPr>
              <a:t>B</a:t>
            </a:r>
            <a:r>
              <a:rPr lang="tr-TR" b="1" dirty="0" smtClean="0">
                <a:solidFill>
                  <a:schemeClr val="accent2"/>
                </a:solidFill>
              </a:rPr>
              <a:t>ağlı </a:t>
            </a:r>
            <a:r>
              <a:rPr lang="tr-TR" b="1" dirty="0" err="1">
                <a:solidFill>
                  <a:schemeClr val="accent2"/>
                </a:solidFill>
              </a:rPr>
              <a:t>V</a:t>
            </a:r>
            <a:r>
              <a:rPr lang="tr-TR" b="1" dirty="0" err="1" smtClean="0">
                <a:solidFill>
                  <a:schemeClr val="accent2"/>
                </a:solidFill>
              </a:rPr>
              <a:t>askülit</a:t>
            </a:r>
            <a:endParaRPr lang="en-GB" b="1" dirty="0" smtClean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0786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C00000"/>
                </a:solidFill>
              </a:rPr>
              <a:t>POLİARTRİTİS NODOZA (PAN</a:t>
            </a:r>
            <a:r>
              <a:rPr lang="tr-TR" dirty="0" smtClean="0">
                <a:solidFill>
                  <a:srgbClr val="C00000"/>
                </a:solidFill>
              </a:rPr>
              <a:t>)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tr-TR" dirty="0" err="1" smtClean="0"/>
              <a:t>Poliarteritis</a:t>
            </a:r>
            <a:r>
              <a:rPr lang="tr-TR" dirty="0" smtClean="0"/>
              <a:t> </a:t>
            </a:r>
            <a:r>
              <a:rPr lang="tr-TR" dirty="0" err="1" smtClean="0"/>
              <a:t>nodoza</a:t>
            </a:r>
            <a:r>
              <a:rPr lang="tr-TR" dirty="0" smtClean="0"/>
              <a:t> (PAN), ağırlıklı olarak orta ve küçük</a:t>
            </a:r>
          </a:p>
          <a:p>
            <a:pPr lvl="0">
              <a:buNone/>
            </a:pPr>
            <a:r>
              <a:rPr lang="tr-TR" dirty="0" smtClean="0"/>
              <a:t>   çaplı </a:t>
            </a:r>
            <a:r>
              <a:rPr lang="tr-TR" dirty="0" err="1" smtClean="0"/>
              <a:t>musküler</a:t>
            </a:r>
            <a:r>
              <a:rPr lang="tr-TR" dirty="0" smtClean="0"/>
              <a:t> arterleri etkileyen sistemik bir </a:t>
            </a:r>
            <a:r>
              <a:rPr lang="tr-TR" dirty="0" err="1" smtClean="0"/>
              <a:t>nekrotizan</a:t>
            </a:r>
            <a:r>
              <a:rPr lang="tr-TR" dirty="0" smtClean="0"/>
              <a:t> </a:t>
            </a:r>
          </a:p>
          <a:p>
            <a:pPr lvl="0">
              <a:buNone/>
            </a:pPr>
            <a:r>
              <a:rPr lang="tr-TR" dirty="0" smtClean="0"/>
              <a:t>   </a:t>
            </a:r>
            <a:r>
              <a:rPr lang="tr-TR" dirty="0" err="1" smtClean="0"/>
              <a:t>vaskülittir</a:t>
            </a:r>
            <a:r>
              <a:rPr lang="tr-TR" dirty="0" smtClean="0"/>
              <a:t> .</a:t>
            </a:r>
          </a:p>
          <a:p>
            <a:r>
              <a:rPr lang="tr-TR" dirty="0" smtClean="0"/>
              <a:t>Herhangi bir organ etkilenebilir ama deri </a:t>
            </a:r>
            <a:r>
              <a:rPr lang="tr-TR" dirty="0" err="1" smtClean="0"/>
              <a:t>periferik</a:t>
            </a:r>
            <a:r>
              <a:rPr lang="tr-TR" dirty="0" smtClean="0"/>
              <a:t> sinirler, çizgili kaslar, </a:t>
            </a:r>
            <a:r>
              <a:rPr lang="tr-TR" dirty="0" err="1" smtClean="0"/>
              <a:t>barsaklar</a:t>
            </a:r>
            <a:r>
              <a:rPr lang="tr-TR" dirty="0" smtClean="0"/>
              <a:t>, böbrek ve eklemler çok daha sık olarak tutulurlar.</a:t>
            </a:r>
          </a:p>
          <a:p>
            <a:pPr lvl="0"/>
            <a:r>
              <a:rPr lang="tr-TR" dirty="0" smtClean="0"/>
              <a:t>PAN sık görülen bir hastalık değildir. Avrupa ülkelerinde yıllık görülme sıklığı 0-9.7/milyondur. Tüm ırklarda görülebilmektedir. Erkeklerde kadınlardan 2 kat daha sıktır. En sık görüldüğü yaş grubu 40-60 yaşları arasıdır.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"/>
          <p:cNvSpPr>
            <a:spLocks noGrp="1" noChangeArrowheads="1"/>
          </p:cNvSpPr>
          <p:nvPr>
            <p:ph type="title"/>
          </p:nvPr>
        </p:nvSpPr>
        <p:spPr>
          <a:xfrm>
            <a:off x="685800" y="260648"/>
            <a:ext cx="8229600" cy="864096"/>
          </a:xfrm>
        </p:spPr>
        <p:txBody>
          <a:bodyPr lIns="92160" tIns="46080" rIns="92160" bIns="46080"/>
          <a:lstStyle/>
          <a:p>
            <a:pPr eaLnBrk="1">
              <a:lnSpc>
                <a:spcPct val="100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b="1" dirty="0" smtClean="0">
                <a:solidFill>
                  <a:schemeClr val="accent2"/>
                </a:solidFill>
              </a:rPr>
              <a:t>PAN Patoloji</a:t>
            </a:r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052736"/>
            <a:ext cx="9144000" cy="5043264"/>
          </a:xfrm>
        </p:spPr>
        <p:txBody>
          <a:bodyPr lIns="92160" tIns="46080" rIns="92160" bIns="46080">
            <a:normAutofit/>
          </a:bodyPr>
          <a:lstStyle/>
          <a:p>
            <a:pPr marL="107950" indent="0" eaLnBrk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45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 </a:t>
            </a:r>
            <a:r>
              <a:rPr lang="tr-TR" sz="2800" dirty="0" err="1" smtClean="0"/>
              <a:t>Kücük</a:t>
            </a:r>
            <a:r>
              <a:rPr lang="tr-TR" sz="2800" dirty="0" smtClean="0"/>
              <a:t> orta çaplı arterlerin özellikle dallanma yerlerinde gelişen </a:t>
            </a:r>
            <a:r>
              <a:rPr lang="tr-TR" sz="2800" dirty="0" err="1" smtClean="0"/>
              <a:t>fokal</a:t>
            </a:r>
            <a:r>
              <a:rPr lang="tr-TR" sz="2800" dirty="0" smtClean="0"/>
              <a:t> ama </a:t>
            </a:r>
            <a:r>
              <a:rPr lang="tr-TR" sz="2800" dirty="0" err="1" smtClean="0"/>
              <a:t>panmural</a:t>
            </a:r>
            <a:r>
              <a:rPr lang="tr-TR" sz="2800" dirty="0" smtClean="0"/>
              <a:t> </a:t>
            </a:r>
            <a:r>
              <a:rPr lang="tr-TR" sz="2800" dirty="0" err="1" smtClean="0"/>
              <a:t>nekrotizan</a:t>
            </a:r>
            <a:r>
              <a:rPr lang="tr-TR" sz="2800" dirty="0" smtClean="0"/>
              <a:t> yangısal lezyonla karakterizedir</a:t>
            </a:r>
          </a:p>
          <a:p>
            <a:pPr marL="107950" indent="0" eaLnBrk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45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 Yangı PMNL </a:t>
            </a:r>
            <a:r>
              <a:rPr lang="tr-TR" sz="2800" dirty="0" err="1" smtClean="0"/>
              <a:t>lerin</a:t>
            </a:r>
            <a:r>
              <a:rPr lang="tr-TR" sz="2800" dirty="0" smtClean="0"/>
              <a:t> baskın olduğu ama lenfosit ve </a:t>
            </a:r>
            <a:r>
              <a:rPr lang="tr-TR" sz="2800" dirty="0" err="1" smtClean="0"/>
              <a:t>eozinofillerin</a:t>
            </a:r>
            <a:r>
              <a:rPr lang="tr-TR" sz="2800" dirty="0" smtClean="0"/>
              <a:t> de katıldığı </a:t>
            </a:r>
            <a:r>
              <a:rPr lang="tr-TR" sz="2800" dirty="0" err="1" smtClean="0"/>
              <a:t>pleomorfik</a:t>
            </a:r>
            <a:r>
              <a:rPr lang="tr-TR" sz="2800" dirty="0" smtClean="0"/>
              <a:t> hücresel </a:t>
            </a:r>
            <a:r>
              <a:rPr lang="tr-TR" sz="2800" dirty="0" err="1" smtClean="0"/>
              <a:t>infiltrasyon</a:t>
            </a:r>
            <a:r>
              <a:rPr lang="tr-TR" sz="2800" dirty="0" smtClean="0"/>
              <a:t> ve </a:t>
            </a:r>
            <a:r>
              <a:rPr lang="tr-TR" sz="2800" dirty="0" err="1" smtClean="0"/>
              <a:t>fibrinoid</a:t>
            </a:r>
            <a:r>
              <a:rPr lang="tr-TR" sz="2800" dirty="0" smtClean="0"/>
              <a:t> nekroz ile karakterizedir.</a:t>
            </a:r>
          </a:p>
          <a:p>
            <a:pPr marL="107950" indent="0" eaLnBrk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45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 PAN’ </a:t>
            </a:r>
            <a:r>
              <a:rPr lang="tr-TR" sz="2800" dirty="0" err="1" smtClean="0"/>
              <a:t>nın</a:t>
            </a:r>
            <a:r>
              <a:rPr lang="tr-TR" sz="2800" dirty="0" smtClean="0"/>
              <a:t> ayırt ettirici özelliği aktif, iyileşmiş, iyileşmekte olan lezyonların bir arada bulunmasıdır.</a:t>
            </a:r>
          </a:p>
          <a:p>
            <a:pPr marL="107950" indent="0" eaLnBrk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SzPct val="45000"/>
              <a:buFont typeface="Wingdings" pitchFamily="2" charset="2"/>
              <a:buChar char="§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2800" dirty="0" smtClean="0"/>
              <a:t> PAN’ </a:t>
            </a:r>
            <a:r>
              <a:rPr lang="tr-TR" sz="2800" dirty="0" err="1" smtClean="0"/>
              <a:t>nın</a:t>
            </a:r>
            <a:r>
              <a:rPr lang="tr-TR" sz="2800" dirty="0" smtClean="0"/>
              <a:t> damar lezyonları tipik olarak </a:t>
            </a:r>
            <a:r>
              <a:rPr lang="tr-TR" sz="2800" dirty="0" err="1" smtClean="0"/>
              <a:t>fokal</a:t>
            </a:r>
            <a:r>
              <a:rPr lang="tr-TR" sz="2800" dirty="0" smtClean="0"/>
              <a:t> ve </a:t>
            </a:r>
            <a:r>
              <a:rPr lang="tr-TR" sz="2800" dirty="0" err="1" smtClean="0"/>
              <a:t>segmentaldir</a:t>
            </a:r>
            <a:r>
              <a:rPr lang="tr-TR" sz="2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753841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188640"/>
            <a:ext cx="8534400" cy="597154"/>
          </a:xfrm>
        </p:spPr>
        <p:txBody>
          <a:bodyPr lIns="92160" tIns="46080" rIns="92160" bIns="46080">
            <a:normAutofit fontScale="90000"/>
          </a:bodyPr>
          <a:lstStyle/>
          <a:p>
            <a:pPr eaLnBrk="1">
              <a:lnSpc>
                <a:spcPct val="100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sz="3600" b="1" dirty="0" smtClean="0">
                <a:solidFill>
                  <a:schemeClr val="accent2"/>
                </a:solidFill>
              </a:rPr>
              <a:t>PAN Klinik</a:t>
            </a:r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785794"/>
            <a:ext cx="8915400" cy="6429420"/>
          </a:xfrm>
        </p:spPr>
        <p:txBody>
          <a:bodyPr lIns="92160" tIns="46080" rIns="92160" bIns="46080">
            <a:noAutofit/>
          </a:bodyPr>
          <a:lstStyle/>
          <a:p>
            <a:pPr marL="431800" indent="-323850" eaLnBrk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400" dirty="0" smtClean="0"/>
              <a:t>Deri tutulumu; ele gelen </a:t>
            </a:r>
            <a:r>
              <a:rPr lang="tr-TR" sz="2400" dirty="0" err="1" smtClean="0"/>
              <a:t>purpura</a:t>
            </a:r>
            <a:r>
              <a:rPr lang="tr-TR" sz="2400" dirty="0" smtClean="0"/>
              <a:t>, </a:t>
            </a:r>
            <a:r>
              <a:rPr lang="tr-TR" sz="2400" dirty="0" err="1" smtClean="0"/>
              <a:t>livedo</a:t>
            </a:r>
            <a:r>
              <a:rPr lang="tr-TR" sz="2400" dirty="0" smtClean="0"/>
              <a:t> </a:t>
            </a:r>
            <a:r>
              <a:rPr lang="tr-TR" sz="2400" dirty="0" err="1" smtClean="0"/>
              <a:t>retikülaris</a:t>
            </a:r>
            <a:r>
              <a:rPr lang="tr-TR" sz="2400" dirty="0" smtClean="0"/>
              <a:t>, ülser, parmakta </a:t>
            </a:r>
            <a:r>
              <a:rPr lang="tr-TR" sz="2400" dirty="0" err="1" smtClean="0"/>
              <a:t>iskemik</a:t>
            </a:r>
            <a:r>
              <a:rPr lang="tr-TR" sz="2400" dirty="0" smtClean="0"/>
              <a:t> değişiklikler, </a:t>
            </a:r>
            <a:r>
              <a:rPr lang="tr-TR" sz="2400" dirty="0" err="1" smtClean="0"/>
              <a:t>gangren</a:t>
            </a:r>
            <a:r>
              <a:rPr lang="tr-TR" sz="2400" dirty="0" smtClean="0"/>
              <a:t>, </a:t>
            </a:r>
            <a:r>
              <a:rPr lang="tr-TR" sz="2400" dirty="0" err="1" smtClean="0"/>
              <a:t>reynaud</a:t>
            </a:r>
            <a:r>
              <a:rPr lang="tr-TR" sz="2400" dirty="0" smtClean="0"/>
              <a:t> fenomeni, </a:t>
            </a:r>
            <a:r>
              <a:rPr lang="tr-TR" sz="2400" dirty="0" err="1" smtClean="0"/>
              <a:t>ekimoz</a:t>
            </a:r>
            <a:r>
              <a:rPr lang="tr-TR" sz="2400" dirty="0" smtClean="0"/>
              <a:t>, </a:t>
            </a:r>
            <a:r>
              <a:rPr lang="tr-TR" sz="2400" dirty="0" err="1" smtClean="0"/>
              <a:t>subkutan</a:t>
            </a:r>
            <a:r>
              <a:rPr lang="tr-TR" sz="2400" dirty="0" smtClean="0"/>
              <a:t> nodüller</a:t>
            </a:r>
          </a:p>
          <a:p>
            <a:pPr marL="431800" indent="-323850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400" dirty="0" smtClean="0"/>
              <a:t>Eklem tutulumu(</a:t>
            </a:r>
            <a:r>
              <a:rPr lang="tr-TR" sz="2400" dirty="0" err="1" smtClean="0"/>
              <a:t>artrit</a:t>
            </a:r>
            <a:r>
              <a:rPr lang="tr-TR" sz="2400" dirty="0" smtClean="0"/>
              <a:t>, </a:t>
            </a:r>
            <a:r>
              <a:rPr lang="tr-TR" sz="2400" dirty="0" err="1" smtClean="0"/>
              <a:t>artralji</a:t>
            </a:r>
            <a:r>
              <a:rPr lang="tr-TR" sz="2400" dirty="0" smtClean="0"/>
              <a:t>) hastaların %60'ında bulunur. </a:t>
            </a:r>
            <a:r>
              <a:rPr lang="tr-TR" sz="2400" dirty="0" err="1" smtClean="0"/>
              <a:t>Miyalji</a:t>
            </a:r>
            <a:r>
              <a:rPr lang="tr-TR" sz="2400" dirty="0" smtClean="0"/>
              <a:t> hastaların yaklaşık yarısında görülür.</a:t>
            </a:r>
          </a:p>
          <a:p>
            <a:pPr marL="431800" indent="-323850" eaLnBrk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400" dirty="0" err="1" smtClean="0"/>
              <a:t>Periferik</a:t>
            </a:r>
            <a:r>
              <a:rPr lang="tr-TR" sz="2400" dirty="0" smtClean="0"/>
              <a:t> </a:t>
            </a:r>
            <a:r>
              <a:rPr lang="tr-TR" sz="2400" dirty="0" err="1" smtClean="0"/>
              <a:t>nöropati</a:t>
            </a:r>
            <a:r>
              <a:rPr lang="tr-TR" sz="2400" dirty="0" smtClean="0"/>
              <a:t> sık görülen bir bulgudur. Tipik olarak </a:t>
            </a:r>
            <a:r>
              <a:rPr lang="tr-TR" sz="2400" dirty="0" err="1" smtClean="0"/>
              <a:t>mononöritis</a:t>
            </a:r>
            <a:r>
              <a:rPr lang="tr-TR" sz="2400" dirty="0" smtClean="0"/>
              <a:t> </a:t>
            </a:r>
            <a:r>
              <a:rPr lang="tr-TR" sz="2400" dirty="0" err="1" smtClean="0"/>
              <a:t>multiplex</a:t>
            </a:r>
            <a:r>
              <a:rPr lang="tr-TR" sz="2400" dirty="0" smtClean="0"/>
              <a:t> görülür.</a:t>
            </a:r>
          </a:p>
          <a:p>
            <a:pPr marL="431800" indent="-323850" eaLnBrk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400" dirty="0" smtClean="0"/>
              <a:t>Böbrek tutulumu; </a:t>
            </a:r>
            <a:r>
              <a:rPr lang="tr-TR" sz="2400" dirty="0" err="1" smtClean="0"/>
              <a:t>glomeruler</a:t>
            </a:r>
            <a:r>
              <a:rPr lang="tr-TR" sz="2400" dirty="0" smtClean="0"/>
              <a:t> tutuluştan ziyade, </a:t>
            </a:r>
            <a:r>
              <a:rPr lang="tr-TR" sz="2400" dirty="0" err="1" smtClean="0"/>
              <a:t>renal</a:t>
            </a:r>
            <a:r>
              <a:rPr lang="tr-TR" sz="2400" dirty="0" smtClean="0"/>
              <a:t> </a:t>
            </a:r>
            <a:r>
              <a:rPr lang="tr-TR" sz="2400" dirty="0" err="1" smtClean="0"/>
              <a:t>perfüzyon</a:t>
            </a:r>
            <a:r>
              <a:rPr lang="tr-TR" sz="2400" dirty="0" smtClean="0"/>
              <a:t> bozukluğuna bağlı </a:t>
            </a:r>
            <a:r>
              <a:rPr lang="tr-TR" sz="2400" dirty="0" err="1" smtClean="0"/>
              <a:t>multiple</a:t>
            </a:r>
            <a:r>
              <a:rPr lang="tr-TR" sz="2400" dirty="0" smtClean="0"/>
              <a:t> </a:t>
            </a:r>
            <a:r>
              <a:rPr lang="tr-TR" sz="2400" dirty="0" err="1" smtClean="0"/>
              <a:t>renal</a:t>
            </a:r>
            <a:r>
              <a:rPr lang="tr-TR" sz="2400" dirty="0" smtClean="0"/>
              <a:t> </a:t>
            </a:r>
            <a:r>
              <a:rPr lang="tr-TR" sz="2400" dirty="0" err="1" smtClean="0"/>
              <a:t>infarktüsler</a:t>
            </a:r>
            <a:r>
              <a:rPr lang="tr-TR" sz="2400" dirty="0" smtClean="0"/>
              <a:t> görülür.</a:t>
            </a:r>
          </a:p>
          <a:p>
            <a:pPr marL="431800" indent="-323850" eaLnBrk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400" dirty="0" smtClean="0"/>
              <a:t>GİS tutulumu; yaygın karın ağrısı, kanama, </a:t>
            </a:r>
            <a:r>
              <a:rPr lang="tr-TR" sz="2400" dirty="0" err="1" smtClean="0"/>
              <a:t>perforasyon</a:t>
            </a:r>
            <a:r>
              <a:rPr lang="tr-TR" sz="2400" dirty="0" smtClean="0"/>
              <a:t>, </a:t>
            </a:r>
            <a:r>
              <a:rPr lang="tr-TR" sz="2400" dirty="0" err="1" smtClean="0"/>
              <a:t>mezenterik</a:t>
            </a:r>
            <a:r>
              <a:rPr lang="tr-TR" sz="2400" dirty="0" smtClean="0"/>
              <a:t> </a:t>
            </a:r>
            <a:r>
              <a:rPr lang="tr-TR" sz="2400" dirty="0" err="1" smtClean="0"/>
              <a:t>infarktüs</a:t>
            </a:r>
            <a:endParaRPr lang="tr-TR" sz="2400" dirty="0" smtClean="0"/>
          </a:p>
          <a:p>
            <a:pPr marL="431800" indent="-323850" eaLnBrk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400" dirty="0" smtClean="0"/>
              <a:t>Kalp tutulumu;MI, HT, KKY</a:t>
            </a:r>
          </a:p>
          <a:p>
            <a:pPr marL="431800" indent="-323850" eaLnBrk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400" dirty="0" err="1" smtClean="0"/>
              <a:t>Pulmoner</a:t>
            </a:r>
            <a:r>
              <a:rPr lang="tr-TR" sz="2400" dirty="0" smtClean="0"/>
              <a:t> tutulum; sık değildir </a:t>
            </a:r>
          </a:p>
          <a:p>
            <a:pPr marL="431800" indent="-323850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400" dirty="0" smtClean="0"/>
              <a:t>Göz tutulumu; retina </a:t>
            </a:r>
            <a:r>
              <a:rPr lang="tr-TR" sz="2400" dirty="0" err="1" smtClean="0"/>
              <a:t>dekolmanı</a:t>
            </a:r>
            <a:r>
              <a:rPr lang="tr-TR" sz="2400" dirty="0" smtClean="0"/>
              <a:t>, </a:t>
            </a:r>
            <a:r>
              <a:rPr lang="tr-TR" sz="2400" dirty="0" err="1" smtClean="0"/>
              <a:t>sklerit</a:t>
            </a:r>
            <a:r>
              <a:rPr lang="tr-TR" sz="2400" dirty="0" smtClean="0"/>
              <a:t>, </a:t>
            </a:r>
            <a:r>
              <a:rPr lang="tr-TR" sz="2400" dirty="0" err="1" smtClean="0"/>
              <a:t>psödotümör</a:t>
            </a:r>
            <a:r>
              <a:rPr lang="tr-TR" sz="2400" dirty="0" smtClean="0"/>
              <a:t> </a:t>
            </a:r>
            <a:r>
              <a:rPr lang="tr-TR" sz="2400" dirty="0" err="1" smtClean="0"/>
              <a:t>orbita</a:t>
            </a:r>
            <a:r>
              <a:rPr lang="tr-TR" sz="2400" dirty="0" smtClean="0"/>
              <a:t>, </a:t>
            </a:r>
            <a:r>
              <a:rPr lang="tr-TR" sz="2400" dirty="0" err="1" smtClean="0"/>
              <a:t>retinal</a:t>
            </a:r>
            <a:r>
              <a:rPr lang="tr-TR" sz="2400" dirty="0" smtClean="0"/>
              <a:t> </a:t>
            </a:r>
            <a:r>
              <a:rPr lang="tr-TR" sz="2400" dirty="0" err="1" smtClean="0"/>
              <a:t>vaskülit</a:t>
            </a:r>
            <a:r>
              <a:rPr lang="tr-TR" sz="2400" dirty="0" smtClean="0"/>
              <a:t>, santral </a:t>
            </a:r>
            <a:r>
              <a:rPr lang="tr-TR" sz="2400" dirty="0" err="1" smtClean="0"/>
              <a:t>retinal</a:t>
            </a:r>
            <a:r>
              <a:rPr lang="tr-TR" sz="2400" dirty="0" smtClean="0"/>
              <a:t> arter </a:t>
            </a:r>
            <a:r>
              <a:rPr lang="tr-TR" sz="2400" dirty="0" err="1" smtClean="0"/>
              <a:t>oklüzyonu</a:t>
            </a:r>
            <a:r>
              <a:rPr lang="tr-TR" sz="2400" dirty="0" smtClean="0"/>
              <a:t> ve </a:t>
            </a:r>
            <a:r>
              <a:rPr lang="tr-TR" sz="2400" dirty="0" err="1" smtClean="0"/>
              <a:t>anterior</a:t>
            </a:r>
            <a:r>
              <a:rPr lang="tr-TR" sz="2400" dirty="0" smtClean="0"/>
              <a:t> </a:t>
            </a:r>
            <a:r>
              <a:rPr lang="tr-TR" sz="2400" dirty="0" err="1" smtClean="0"/>
              <a:t>iskemik</a:t>
            </a:r>
            <a:r>
              <a:rPr lang="tr-TR" sz="2400" dirty="0" smtClean="0"/>
              <a:t> optik </a:t>
            </a:r>
            <a:r>
              <a:rPr lang="tr-TR" sz="2400" dirty="0" err="1" smtClean="0"/>
              <a:t>nöropati</a:t>
            </a:r>
            <a:r>
              <a:rPr lang="tr-TR" sz="2400" dirty="0" smtClean="0"/>
              <a:t>  nadir olarak görülür</a:t>
            </a:r>
          </a:p>
        </p:txBody>
      </p:sp>
    </p:spTree>
    <p:extLst>
      <p:ext uri="{BB962C8B-B14F-4D97-AF65-F5344CB8AC3E}">
        <p14:creationId xmlns:p14="http://schemas.microsoft.com/office/powerpoint/2010/main" val="318276761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-84138"/>
            <a:ext cx="8534400" cy="1311276"/>
          </a:xfrm>
        </p:spPr>
        <p:txBody>
          <a:bodyPr lIns="92160" tIns="46080" rIns="92160" bIns="46080">
            <a:normAutofit fontScale="90000"/>
          </a:bodyPr>
          <a:lstStyle/>
          <a:p>
            <a:pPr eaLnBrk="1">
              <a:lnSpc>
                <a:spcPct val="100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b="1" dirty="0" smtClean="0">
                <a:solidFill>
                  <a:schemeClr val="accent2"/>
                </a:solidFill>
              </a:rPr>
              <a:t>ACR,PAN </a:t>
            </a:r>
            <a:r>
              <a:rPr lang="tr-TR" b="1" dirty="0" err="1">
                <a:solidFill>
                  <a:schemeClr val="accent2"/>
                </a:solidFill>
              </a:rPr>
              <a:t>K</a:t>
            </a:r>
            <a:r>
              <a:rPr lang="tr-TR" b="1" dirty="0" err="1" smtClean="0">
                <a:solidFill>
                  <a:schemeClr val="accent2"/>
                </a:solidFill>
              </a:rPr>
              <a:t>lasifikasyon</a:t>
            </a:r>
            <a:r>
              <a:rPr lang="tr-TR" b="1" dirty="0" smtClean="0">
                <a:solidFill>
                  <a:schemeClr val="accent2"/>
                </a:solidFill>
              </a:rPr>
              <a:t> </a:t>
            </a:r>
            <a:r>
              <a:rPr lang="tr-TR" b="1" dirty="0">
                <a:solidFill>
                  <a:schemeClr val="accent2"/>
                </a:solidFill>
              </a:rPr>
              <a:t>K</a:t>
            </a:r>
            <a:r>
              <a:rPr lang="tr-TR" b="1" dirty="0" smtClean="0">
                <a:solidFill>
                  <a:schemeClr val="accent2"/>
                </a:solidFill>
              </a:rPr>
              <a:t>riterleri(1990)</a:t>
            </a:r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686800" cy="6345238"/>
          </a:xfrm>
        </p:spPr>
        <p:txBody>
          <a:bodyPr lIns="92160" tIns="46080" rIns="92160" bIns="46080"/>
          <a:lstStyle/>
          <a:p>
            <a:pPr marL="531813" indent="-531813" eaLnBrk="1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Font typeface="Times New Roman" pitchFamily="16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400" dirty="0" smtClean="0"/>
              <a:t>Hastalığın başlangıcından beri, diyet veya diğer faktörlere bağlı olmayan , 4 kilodan fazla kilo kaybı</a:t>
            </a:r>
          </a:p>
          <a:p>
            <a:pPr marL="531813" indent="-531813" eaLnBrk="1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Font typeface="Times New Roman" pitchFamily="16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400" dirty="0" err="1" smtClean="0"/>
              <a:t>Livedo</a:t>
            </a:r>
            <a:r>
              <a:rPr lang="tr-TR" sz="2400" dirty="0" smtClean="0"/>
              <a:t> </a:t>
            </a:r>
            <a:r>
              <a:rPr lang="tr-TR" sz="2400" dirty="0" err="1" smtClean="0"/>
              <a:t>retikülaris</a:t>
            </a:r>
            <a:endParaRPr lang="tr-TR" sz="2400" dirty="0" smtClean="0"/>
          </a:p>
          <a:p>
            <a:pPr marL="531813" indent="-531813" eaLnBrk="1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Font typeface="Times New Roman" pitchFamily="16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400" dirty="0" smtClean="0"/>
              <a:t>Testis ağrısı ve duyarlılığı</a:t>
            </a:r>
          </a:p>
          <a:p>
            <a:pPr marL="531813" indent="-531813" eaLnBrk="1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Font typeface="Times New Roman" pitchFamily="16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400" dirty="0" smtClean="0"/>
              <a:t>Kas ağrısı, bacak kaslarında ağrı ve güçsüzlük</a:t>
            </a:r>
          </a:p>
          <a:p>
            <a:pPr marL="531813" indent="-531813" eaLnBrk="1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Font typeface="Times New Roman" pitchFamily="16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400" dirty="0" err="1" smtClean="0"/>
              <a:t>Mononöropati</a:t>
            </a:r>
            <a:r>
              <a:rPr lang="tr-TR" sz="2400" dirty="0" smtClean="0"/>
              <a:t> veya </a:t>
            </a:r>
            <a:r>
              <a:rPr lang="tr-TR" sz="2400" dirty="0" err="1" smtClean="0"/>
              <a:t>polinoropati</a:t>
            </a:r>
            <a:endParaRPr lang="tr-TR" sz="2400" dirty="0" smtClean="0"/>
          </a:p>
          <a:p>
            <a:pPr marL="531813" indent="-531813" eaLnBrk="1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Font typeface="Times New Roman" pitchFamily="16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400" dirty="0" err="1" smtClean="0"/>
              <a:t>Diastolik</a:t>
            </a:r>
            <a:r>
              <a:rPr lang="tr-TR" sz="2400" dirty="0" smtClean="0"/>
              <a:t> kan basıncı </a:t>
            </a:r>
            <a:r>
              <a:rPr lang="tr-TR" sz="2400" dirty="0" smtClean="0">
                <a:cs typeface="Arial" charset="0"/>
              </a:rPr>
              <a:t>&gt;</a:t>
            </a:r>
            <a:r>
              <a:rPr lang="tr-TR" sz="2400" dirty="0" smtClean="0"/>
              <a:t>90mmHg</a:t>
            </a:r>
          </a:p>
          <a:p>
            <a:pPr marL="531813" indent="-531813" eaLnBrk="1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Font typeface="Times New Roman" pitchFamily="16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400" dirty="0" smtClean="0"/>
              <a:t>Kan üre ve </a:t>
            </a:r>
            <a:r>
              <a:rPr lang="tr-TR" sz="2400" dirty="0" err="1" smtClean="0"/>
              <a:t>kreatinin</a:t>
            </a:r>
            <a:r>
              <a:rPr lang="tr-TR" sz="2400" dirty="0" smtClean="0"/>
              <a:t> düzeyinde artış</a:t>
            </a:r>
          </a:p>
          <a:p>
            <a:pPr marL="531813" indent="-531813" eaLnBrk="1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Font typeface="Times New Roman" pitchFamily="16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400" dirty="0" err="1" smtClean="0"/>
              <a:t>HBsAg</a:t>
            </a:r>
            <a:r>
              <a:rPr lang="tr-TR" sz="2400" dirty="0" smtClean="0"/>
              <a:t> veya anti-</a:t>
            </a:r>
            <a:r>
              <a:rPr lang="tr-TR" sz="2400" dirty="0" err="1" smtClean="0"/>
              <a:t>HBsAg</a:t>
            </a:r>
            <a:r>
              <a:rPr lang="tr-TR" sz="2400" dirty="0" smtClean="0"/>
              <a:t> antikor pozitifliği</a:t>
            </a:r>
          </a:p>
          <a:p>
            <a:pPr marL="531813" indent="-531813" eaLnBrk="1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Font typeface="Times New Roman" pitchFamily="16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400" dirty="0" err="1" smtClean="0"/>
              <a:t>Anjiografik</a:t>
            </a:r>
            <a:r>
              <a:rPr lang="tr-TR" sz="2400" dirty="0" smtClean="0"/>
              <a:t> anormallikler</a:t>
            </a:r>
          </a:p>
          <a:p>
            <a:pPr marL="531813" indent="-531813" eaLnBrk="1">
              <a:lnSpc>
                <a:spcPct val="90000"/>
              </a:lnSpc>
              <a:spcBef>
                <a:spcPts val="600"/>
              </a:spcBef>
              <a:buClr>
                <a:srgbClr val="800000"/>
              </a:buClr>
              <a:buFont typeface="Times New Roman" pitchFamily="16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400" smtClean="0"/>
              <a:t>Doku </a:t>
            </a:r>
            <a:r>
              <a:rPr lang="tr-TR" sz="2400" smtClean="0"/>
              <a:t>biyopsisinde </a:t>
            </a:r>
            <a:r>
              <a:rPr lang="tr-TR" sz="2400" dirty="0" smtClean="0"/>
              <a:t>orta ve küçük çaplı arterlerde tipik bulgular</a:t>
            </a:r>
          </a:p>
          <a:p>
            <a:pPr marL="531813" indent="-531813" eaLnBrk="1">
              <a:lnSpc>
                <a:spcPct val="90000"/>
              </a:lnSpc>
              <a:spcBef>
                <a:spcPts val="600"/>
              </a:spcBef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400" dirty="0" smtClean="0"/>
              <a:t>    Bu 10 kriterden 3 ‘ünün varlığı tanı için esastır.</a:t>
            </a:r>
          </a:p>
          <a:p>
            <a:pPr marL="531813" indent="-531813" eaLnBrk="1">
              <a:lnSpc>
                <a:spcPct val="90000"/>
              </a:lnSpc>
              <a:spcBef>
                <a:spcPts val="600"/>
              </a:spcBef>
              <a:buClrTx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sz="2400" dirty="0" smtClean="0"/>
              <a:t>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23889470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1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1143000"/>
          </a:xfrm>
        </p:spPr>
        <p:txBody>
          <a:bodyPr lIns="92160" tIns="46080" rIns="92160" bIns="46080"/>
          <a:lstStyle/>
          <a:p>
            <a:pPr eaLnBrk="1">
              <a:lnSpc>
                <a:spcPct val="100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b="1" dirty="0" smtClean="0">
                <a:solidFill>
                  <a:schemeClr val="accent2"/>
                </a:solidFill>
              </a:rPr>
              <a:t>PAN Laboratuvar</a:t>
            </a:r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-180528" y="1981200"/>
            <a:ext cx="9095928" cy="4114800"/>
          </a:xfrm>
        </p:spPr>
        <p:txBody>
          <a:bodyPr lIns="92160" tIns="46080" rIns="92160" bIns="46080">
            <a:normAutofit fontScale="92500" lnSpcReduction="20000"/>
          </a:bodyPr>
          <a:lstStyle/>
          <a:p>
            <a:pPr marL="431800" indent="-323850"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dirty="0" smtClean="0"/>
              <a:t> Eritrosit </a:t>
            </a:r>
            <a:r>
              <a:rPr lang="tr-TR" dirty="0" err="1" smtClean="0"/>
              <a:t>sedimentasyon</a:t>
            </a:r>
            <a:r>
              <a:rPr lang="tr-TR" dirty="0" smtClean="0"/>
              <a:t> hızı ve C-reaktif protein gibi akut faz proteinlerinde artış, </a:t>
            </a:r>
            <a:r>
              <a:rPr lang="tr-TR" dirty="0" err="1" smtClean="0"/>
              <a:t>normokrom</a:t>
            </a:r>
            <a:r>
              <a:rPr lang="tr-TR" dirty="0" smtClean="0"/>
              <a:t> </a:t>
            </a:r>
            <a:r>
              <a:rPr lang="tr-TR" dirty="0" err="1" smtClean="0"/>
              <a:t>normositik</a:t>
            </a:r>
            <a:r>
              <a:rPr lang="tr-TR" dirty="0" smtClean="0"/>
              <a:t> anemi, </a:t>
            </a:r>
            <a:r>
              <a:rPr lang="tr-TR" dirty="0" err="1" smtClean="0"/>
              <a:t>trombositoz</a:t>
            </a:r>
            <a:r>
              <a:rPr lang="tr-TR" dirty="0" smtClean="0"/>
              <a:t> ve azalmış serum </a:t>
            </a:r>
            <a:r>
              <a:rPr lang="tr-TR" dirty="0" err="1" smtClean="0"/>
              <a:t>albumini</a:t>
            </a:r>
            <a:r>
              <a:rPr lang="tr-TR" dirty="0" smtClean="0"/>
              <a:t> gibi </a:t>
            </a:r>
            <a:r>
              <a:rPr lang="tr-TR" dirty="0" err="1" smtClean="0"/>
              <a:t>inflamasyona</a:t>
            </a:r>
            <a:r>
              <a:rPr lang="tr-TR" dirty="0" smtClean="0"/>
              <a:t> bağlı </a:t>
            </a:r>
            <a:r>
              <a:rPr lang="tr-TR" dirty="0" err="1" smtClean="0"/>
              <a:t>nonspesifik</a:t>
            </a:r>
            <a:r>
              <a:rPr lang="tr-TR" dirty="0" smtClean="0"/>
              <a:t> bulgular görülebilir</a:t>
            </a:r>
          </a:p>
          <a:p>
            <a:pPr marL="431800" indent="-323850"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dirty="0" smtClean="0"/>
              <a:t> ANCA genellikle negatiftir. </a:t>
            </a:r>
          </a:p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dirty="0" err="1" smtClean="0"/>
              <a:t>HBsAg</a:t>
            </a:r>
            <a:r>
              <a:rPr lang="tr-TR" dirty="0" smtClean="0"/>
              <a:t> pozitifliği görülebilir</a:t>
            </a:r>
          </a:p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dirty="0" smtClean="0"/>
              <a:t>Organ tutuluşu </a:t>
            </a:r>
            <a:r>
              <a:rPr lang="tr-TR" dirty="0" err="1" smtClean="0"/>
              <a:t>biopsi</a:t>
            </a:r>
            <a:r>
              <a:rPr lang="tr-TR" dirty="0" smtClean="0"/>
              <a:t> veya </a:t>
            </a:r>
            <a:r>
              <a:rPr lang="tr-TR" dirty="0" err="1" smtClean="0"/>
              <a:t>anjiografi</a:t>
            </a:r>
            <a:r>
              <a:rPr lang="tr-TR" dirty="0" smtClean="0"/>
              <a:t> ile gösterilmelidir.</a:t>
            </a:r>
          </a:p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dirty="0" err="1" smtClean="0"/>
              <a:t>Multiple</a:t>
            </a:r>
            <a:r>
              <a:rPr lang="tr-TR" dirty="0" smtClean="0"/>
              <a:t> </a:t>
            </a:r>
            <a:r>
              <a:rPr lang="tr-TR" dirty="0" err="1" smtClean="0"/>
              <a:t>intraparankimal</a:t>
            </a:r>
            <a:r>
              <a:rPr lang="tr-TR" dirty="0" smtClean="0"/>
              <a:t> anevrizmaların varlığı </a:t>
            </a:r>
            <a:r>
              <a:rPr lang="tr-TR" dirty="0" err="1" smtClean="0"/>
              <a:t>patognomoniktir</a:t>
            </a:r>
            <a:r>
              <a:rPr lang="tr-TR" dirty="0" smtClean="0"/>
              <a:t>.</a:t>
            </a:r>
          </a:p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rgbClr val="E6E6E6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6566976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1"/>
          <p:cNvSpPr>
            <a:spLocks noGrp="1" noChangeArrowheads="1"/>
          </p:cNvSpPr>
          <p:nvPr>
            <p:ph type="title"/>
          </p:nvPr>
        </p:nvSpPr>
        <p:spPr>
          <a:xfrm>
            <a:off x="228600" y="609600"/>
            <a:ext cx="8686800" cy="1143000"/>
          </a:xfrm>
        </p:spPr>
        <p:txBody>
          <a:bodyPr lIns="92160" tIns="46080" rIns="92160" bIns="46080"/>
          <a:lstStyle/>
          <a:p>
            <a:pPr eaLnBrk="1">
              <a:lnSpc>
                <a:spcPct val="100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b="1" dirty="0" smtClean="0">
                <a:solidFill>
                  <a:schemeClr val="accent2"/>
                </a:solidFill>
              </a:rPr>
              <a:t>PAN Tedavi</a:t>
            </a:r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1981200"/>
            <a:ext cx="8686800" cy="4114800"/>
          </a:xfrm>
        </p:spPr>
        <p:txBody>
          <a:bodyPr lIns="92160" tIns="46080" rIns="92160" bIns="46080"/>
          <a:lstStyle/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dirty="0" smtClean="0"/>
              <a:t>Akut ve yaşamı tehdit eden kötü </a:t>
            </a:r>
            <a:r>
              <a:rPr lang="tr-TR" dirty="0" err="1" smtClean="0"/>
              <a:t>prognozlu</a:t>
            </a:r>
            <a:r>
              <a:rPr lang="tr-TR" dirty="0" smtClean="0"/>
              <a:t> PAN olgularına </a:t>
            </a:r>
            <a:r>
              <a:rPr lang="tr-TR" dirty="0" err="1" smtClean="0"/>
              <a:t>CyP</a:t>
            </a:r>
            <a:r>
              <a:rPr lang="tr-TR" dirty="0" smtClean="0"/>
              <a:t> +KS ile tedavi başlanmalıdır.</a:t>
            </a:r>
          </a:p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dirty="0" smtClean="0"/>
              <a:t>Aktif ama şiddetli olmayan olgularda tedaviye yalnız başına KS ile başlanabilir ve duruma göre </a:t>
            </a:r>
            <a:r>
              <a:rPr lang="tr-TR" dirty="0" err="1" smtClean="0"/>
              <a:t>CyP</a:t>
            </a:r>
            <a:r>
              <a:rPr lang="tr-TR" dirty="0" smtClean="0"/>
              <a:t> eklenebilir.</a:t>
            </a:r>
          </a:p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dirty="0" smtClean="0"/>
              <a:t>HBV(+) </a:t>
            </a:r>
            <a:r>
              <a:rPr lang="tr-TR" dirty="0" err="1" smtClean="0"/>
              <a:t>liği</a:t>
            </a:r>
            <a:r>
              <a:rPr lang="tr-TR" dirty="0" smtClean="0"/>
              <a:t> olan olgulara </a:t>
            </a:r>
            <a:r>
              <a:rPr lang="tr-TR" dirty="0" err="1" smtClean="0"/>
              <a:t>antiviral</a:t>
            </a:r>
            <a:r>
              <a:rPr lang="tr-TR" dirty="0" smtClean="0"/>
              <a:t> tedavi de verilmelidir.</a:t>
            </a:r>
          </a:p>
        </p:txBody>
      </p:sp>
    </p:spTree>
    <p:extLst>
      <p:ext uri="{BB962C8B-B14F-4D97-AF65-F5344CB8AC3E}">
        <p14:creationId xmlns:p14="http://schemas.microsoft.com/office/powerpoint/2010/main" val="233660557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534400" cy="1143000"/>
          </a:xfrm>
        </p:spPr>
        <p:txBody>
          <a:bodyPr lIns="92160" tIns="46080" rIns="92160" bIns="46080"/>
          <a:lstStyle/>
          <a:p>
            <a:pPr eaLnBrk="1">
              <a:lnSpc>
                <a:spcPct val="100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b="1" dirty="0" smtClean="0">
                <a:solidFill>
                  <a:schemeClr val="accent2"/>
                </a:solidFill>
              </a:rPr>
              <a:t>PAN </a:t>
            </a:r>
            <a:r>
              <a:rPr lang="tr-TR" b="1" dirty="0" err="1" smtClean="0">
                <a:solidFill>
                  <a:schemeClr val="accent2"/>
                </a:solidFill>
              </a:rPr>
              <a:t>Prognoz</a:t>
            </a:r>
            <a:endParaRPr lang="tr-TR" b="1" dirty="0" smtClean="0">
              <a:solidFill>
                <a:schemeClr val="accent2"/>
              </a:solidFill>
            </a:endParaRPr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1981200"/>
            <a:ext cx="8763000" cy="4114800"/>
          </a:xfrm>
        </p:spPr>
        <p:txBody>
          <a:bodyPr lIns="92160" tIns="46080" rIns="92160" bIns="46080">
            <a:normAutofit lnSpcReduction="10000"/>
          </a:bodyPr>
          <a:lstStyle/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dirty="0" smtClean="0"/>
              <a:t>Hastanın yaşına ve tutulan organın yaşamsal önemine bağlıdır.</a:t>
            </a:r>
          </a:p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dirty="0" smtClean="0"/>
              <a:t>Böbrek, kalp, GİS, SSS tutulumu olan olgularda </a:t>
            </a:r>
            <a:r>
              <a:rPr lang="tr-TR" dirty="0" err="1" smtClean="0"/>
              <a:t>prognoz</a:t>
            </a:r>
            <a:r>
              <a:rPr lang="tr-TR" dirty="0" smtClean="0"/>
              <a:t> kötüdür</a:t>
            </a:r>
          </a:p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dirty="0" smtClean="0"/>
              <a:t>Tedavi görmemiş olgularda 5 yıllık sağ kalım %15</a:t>
            </a:r>
          </a:p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dirty="0" smtClean="0"/>
              <a:t>KS kullanımı sonrası bu oran %48-57</a:t>
            </a:r>
          </a:p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</a:pPr>
            <a:r>
              <a:rPr lang="tr-TR" dirty="0" smtClean="0"/>
              <a:t>KS ve </a:t>
            </a:r>
            <a:r>
              <a:rPr lang="tr-TR" dirty="0" err="1" smtClean="0"/>
              <a:t>sitotoksik</a:t>
            </a:r>
            <a:r>
              <a:rPr lang="tr-TR" dirty="0" smtClean="0"/>
              <a:t> ilaç kullanımı sonrası bu oran %82 ye çıkmıştır. </a:t>
            </a:r>
          </a:p>
        </p:txBody>
      </p:sp>
    </p:spTree>
    <p:extLst>
      <p:ext uri="{BB962C8B-B14F-4D97-AF65-F5344CB8AC3E}">
        <p14:creationId xmlns:p14="http://schemas.microsoft.com/office/powerpoint/2010/main" val="7068194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70609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tr-TR" b="1" dirty="0" err="1" smtClean="0">
                <a:solidFill>
                  <a:schemeClr val="accent2"/>
                </a:solidFill>
              </a:rPr>
              <a:t>Kawasaki</a:t>
            </a:r>
            <a:r>
              <a:rPr lang="tr-TR" b="1" dirty="0" smtClean="0">
                <a:solidFill>
                  <a:schemeClr val="accent2"/>
                </a:solidFill>
              </a:rPr>
              <a:t> Hastalığı</a:t>
            </a:r>
            <a:endParaRPr lang="en-GB" b="1" dirty="0" smtClean="0">
              <a:solidFill>
                <a:schemeClr val="accent2"/>
              </a:solidFill>
            </a:endParaRPr>
          </a:p>
        </p:txBody>
      </p:sp>
      <p:sp>
        <p:nvSpPr>
          <p:cNvPr id="26627" name="Rectangle 1027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96975"/>
            <a:ext cx="8229600" cy="5661025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Çocuklarda yaygın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Ateş, akut </a:t>
            </a:r>
            <a:r>
              <a:rPr lang="tr-TR" dirty="0" err="1" smtClean="0"/>
              <a:t>inflamasyon</a:t>
            </a:r>
            <a:r>
              <a:rPr lang="tr-TR" dirty="0" smtClean="0"/>
              <a:t> ve tipik klinik belirtilerle kendini belli eder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err="1" smtClean="0"/>
              <a:t>Konjunktivit</a:t>
            </a:r>
            <a:endParaRPr lang="tr-TR" dirty="0" smtClean="0"/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smtClean="0"/>
              <a:t>Oral mukoza değişiklikleri (çilek dili, dudak çatlakları, </a:t>
            </a:r>
            <a:r>
              <a:rPr lang="tr-TR" dirty="0" err="1" smtClean="0"/>
              <a:t>hiperemi</a:t>
            </a:r>
            <a:r>
              <a:rPr lang="tr-TR" dirty="0" smtClean="0"/>
              <a:t>)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err="1" smtClean="0"/>
              <a:t>Periferik</a:t>
            </a:r>
            <a:r>
              <a:rPr lang="tr-TR" dirty="0" smtClean="0"/>
              <a:t> </a:t>
            </a:r>
            <a:r>
              <a:rPr lang="tr-TR" dirty="0" err="1" smtClean="0"/>
              <a:t>ekstremite</a:t>
            </a:r>
            <a:r>
              <a:rPr lang="tr-TR" dirty="0" smtClean="0"/>
              <a:t> değişiklikleri (</a:t>
            </a:r>
            <a:r>
              <a:rPr lang="tr-TR" dirty="0" err="1" smtClean="0"/>
              <a:t>palmar</a:t>
            </a:r>
            <a:r>
              <a:rPr lang="tr-TR" dirty="0" smtClean="0"/>
              <a:t> </a:t>
            </a:r>
            <a:r>
              <a:rPr lang="tr-TR" dirty="0" err="1" smtClean="0"/>
              <a:t>eritem</a:t>
            </a:r>
            <a:r>
              <a:rPr lang="tr-TR" dirty="0" smtClean="0"/>
              <a:t> ve ödem)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err="1" smtClean="0"/>
              <a:t>Rash</a:t>
            </a:r>
            <a:endParaRPr lang="tr-TR" dirty="0" smtClean="0"/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err="1" smtClean="0"/>
              <a:t>Lenfadenopati</a:t>
            </a:r>
            <a:r>
              <a:rPr lang="tr-TR" dirty="0" smtClean="0"/>
              <a:t> (</a:t>
            </a:r>
            <a:r>
              <a:rPr lang="tr-TR" dirty="0" err="1" smtClean="0"/>
              <a:t>servikal</a:t>
            </a:r>
            <a:r>
              <a:rPr lang="tr-TR" dirty="0" smtClean="0"/>
              <a:t> bölgede)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endParaRPr lang="tr-TR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Kendini sınırlayıcı bir hastalıktır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smtClean="0"/>
              <a:t>Genellikle 12 gün içinde tedavisiz düzelir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smtClean="0"/>
              <a:t>Komplikasyonları tehlikelidir:</a:t>
            </a:r>
          </a:p>
          <a:p>
            <a:pPr lvl="2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Koroner arter anevrizması</a:t>
            </a:r>
          </a:p>
          <a:p>
            <a:pPr lvl="2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err="1" smtClean="0"/>
              <a:t>Miyokard</a:t>
            </a:r>
            <a:r>
              <a:rPr lang="tr-TR" dirty="0" smtClean="0"/>
              <a:t> </a:t>
            </a:r>
            <a:r>
              <a:rPr lang="tr-TR" dirty="0" err="1" smtClean="0"/>
              <a:t>infarktüsü</a:t>
            </a:r>
            <a:endParaRPr lang="tr-TR" dirty="0" smtClean="0"/>
          </a:p>
          <a:p>
            <a:pPr lvl="2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Kalp yetmezliği</a:t>
            </a:r>
          </a:p>
          <a:p>
            <a:pPr lvl="2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Aritmiler</a:t>
            </a:r>
          </a:p>
          <a:p>
            <a:pPr lvl="2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err="1" smtClean="0"/>
              <a:t>Periferik</a:t>
            </a:r>
            <a:r>
              <a:rPr lang="tr-TR" dirty="0" smtClean="0"/>
              <a:t> arter </a:t>
            </a:r>
            <a:r>
              <a:rPr lang="tr-TR" dirty="0" err="1" smtClean="0"/>
              <a:t>oklüzyonu</a:t>
            </a:r>
            <a:endParaRPr lang="tr-TR" dirty="0" smtClean="0"/>
          </a:p>
          <a:p>
            <a:pPr lvl="2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Tedavi: </a:t>
            </a:r>
          </a:p>
          <a:p>
            <a:pPr lvl="2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IVIG</a:t>
            </a:r>
          </a:p>
          <a:p>
            <a:pPr lvl="2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err="1" smtClean="0"/>
              <a:t>Asetilsalisilik</a:t>
            </a:r>
            <a:r>
              <a:rPr lang="tr-TR" dirty="0" smtClean="0"/>
              <a:t> asit (Aspirin)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70879033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pPr eaLnBrk="1" hangingPunct="1"/>
            <a:r>
              <a:rPr lang="tr-TR" dirty="0" smtClean="0"/>
              <a:t> </a:t>
            </a:r>
            <a:r>
              <a:rPr lang="tr-TR" b="1" dirty="0" smtClean="0">
                <a:solidFill>
                  <a:schemeClr val="accent2"/>
                </a:solidFill>
              </a:rPr>
              <a:t>Dev Hücreli (</a:t>
            </a:r>
            <a:r>
              <a:rPr lang="tr-TR" b="1" dirty="0" err="1" smtClean="0">
                <a:solidFill>
                  <a:schemeClr val="accent2"/>
                </a:solidFill>
              </a:rPr>
              <a:t>Temporal</a:t>
            </a:r>
            <a:r>
              <a:rPr lang="tr-TR" b="1" dirty="0" smtClean="0">
                <a:solidFill>
                  <a:schemeClr val="accent2"/>
                </a:solidFill>
              </a:rPr>
              <a:t>) Arterit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62000" y="1412875"/>
            <a:ext cx="8382000" cy="4911725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Büyük ve orta çapta damarların kronik </a:t>
            </a:r>
            <a:r>
              <a:rPr lang="tr-TR" dirty="0" err="1" smtClean="0"/>
              <a:t>vaskülitidir</a:t>
            </a:r>
            <a:endParaRPr lang="tr-TR" dirty="0" smtClean="0"/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dirty="0" err="1" smtClean="0"/>
              <a:t>Generalize</a:t>
            </a:r>
            <a:r>
              <a:rPr lang="tr-TR" dirty="0" smtClean="0"/>
              <a:t> olabilir </a:t>
            </a:r>
          </a:p>
          <a:p>
            <a:pPr lvl="1">
              <a:lnSpc>
                <a:spcPct val="80000"/>
              </a:lnSpc>
              <a:defRPr/>
            </a:pPr>
            <a:r>
              <a:rPr lang="tr-TR" dirty="0" smtClean="0"/>
              <a:t>Daha çok  aort ve onun majör dallarını tutar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endParaRPr lang="tr-TR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err="1" smtClean="0"/>
              <a:t>Temporal</a:t>
            </a:r>
            <a:r>
              <a:rPr lang="tr-TR" dirty="0" smtClean="0"/>
              <a:t> arter tutulumu karakteristik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50 yaş üzerinde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smtClean="0"/>
              <a:t>K/E=3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err="1" smtClean="0"/>
              <a:t>Polimyaljiya</a:t>
            </a:r>
            <a:r>
              <a:rPr lang="tr-TR" dirty="0" smtClean="0"/>
              <a:t> </a:t>
            </a:r>
            <a:r>
              <a:rPr lang="tr-TR" dirty="0" err="1" smtClean="0"/>
              <a:t>romatika</a:t>
            </a:r>
            <a:r>
              <a:rPr lang="tr-TR" dirty="0" smtClean="0"/>
              <a:t> ile birlikteliği fazla (%40-60).</a:t>
            </a: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dirty="0" smtClean="0"/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dirty="0" err="1" smtClean="0"/>
              <a:t>Histopatolojik</a:t>
            </a:r>
            <a:r>
              <a:rPr lang="tr-TR" dirty="0" smtClean="0"/>
              <a:t> görünüm: Dev hücreli </a:t>
            </a:r>
            <a:r>
              <a:rPr lang="tr-TR" dirty="0" err="1" smtClean="0"/>
              <a:t>granülomatöz</a:t>
            </a:r>
            <a:r>
              <a:rPr lang="tr-TR" dirty="0" smtClean="0"/>
              <a:t> </a:t>
            </a:r>
            <a:r>
              <a:rPr lang="tr-TR" dirty="0" err="1" smtClean="0"/>
              <a:t>inflamasyon</a:t>
            </a: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66633788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26988"/>
            <a:ext cx="9144000" cy="1474788"/>
          </a:xfrm>
        </p:spPr>
        <p:txBody>
          <a:bodyPr/>
          <a:lstStyle/>
          <a:p>
            <a:pPr algn="just" eaLnBrk="1" hangingPunct="1"/>
            <a:r>
              <a:rPr lang="tr-TR" dirty="0" smtClean="0">
                <a:solidFill>
                  <a:schemeClr val="accent2"/>
                </a:solidFill>
              </a:rPr>
              <a:t>          </a:t>
            </a:r>
            <a:r>
              <a:rPr lang="tr-TR" b="1" dirty="0" err="1" smtClean="0">
                <a:solidFill>
                  <a:schemeClr val="accent2"/>
                </a:solidFill>
              </a:rPr>
              <a:t>Temporal</a:t>
            </a:r>
            <a:r>
              <a:rPr lang="tr-TR" b="1" dirty="0" smtClean="0">
                <a:solidFill>
                  <a:schemeClr val="accent2"/>
                </a:solidFill>
              </a:rPr>
              <a:t> Arterit Klinik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124744"/>
            <a:ext cx="8229600" cy="5199856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None/>
              <a:defRPr/>
            </a:pPr>
            <a:r>
              <a:rPr lang="tr-TR" sz="2400" b="1" dirty="0" smtClean="0"/>
              <a:t>       Genel klinik bulgular;</a:t>
            </a:r>
          </a:p>
          <a:p>
            <a:pPr lvl="1">
              <a:lnSpc>
                <a:spcPct val="90000"/>
              </a:lnSpc>
              <a:defRPr/>
            </a:pPr>
            <a:r>
              <a:rPr lang="tr-TR" sz="2400" dirty="0" err="1" smtClean="0"/>
              <a:t>Konstitüsyonel</a:t>
            </a:r>
            <a:r>
              <a:rPr lang="tr-TR" sz="2400" dirty="0" smtClean="0"/>
              <a:t> semptomlar Ateş, </a:t>
            </a:r>
            <a:r>
              <a:rPr lang="tr-TR" sz="2400" dirty="0" err="1" smtClean="0"/>
              <a:t>anoreksi</a:t>
            </a:r>
            <a:r>
              <a:rPr lang="tr-TR" sz="2400" dirty="0" smtClean="0"/>
              <a:t> veya kilo kaybı, halsizlik, gece terlemesi, depresyon </a:t>
            </a:r>
          </a:p>
          <a:p>
            <a:pPr lvl="1">
              <a:lnSpc>
                <a:spcPct val="90000"/>
              </a:lnSpc>
              <a:defRPr/>
            </a:pPr>
            <a:r>
              <a:rPr lang="tr-TR" sz="2400" dirty="0" smtClean="0"/>
              <a:t>Baş ağrısı</a:t>
            </a:r>
          </a:p>
          <a:p>
            <a:pPr lvl="1">
              <a:lnSpc>
                <a:spcPct val="90000"/>
              </a:lnSpc>
              <a:defRPr/>
            </a:pPr>
            <a:r>
              <a:rPr lang="tr-TR" sz="2400" dirty="0" err="1" smtClean="0"/>
              <a:t>Skalp</a:t>
            </a:r>
            <a:r>
              <a:rPr lang="tr-TR" sz="2400" dirty="0" smtClean="0"/>
              <a:t> hassasiyeti, </a:t>
            </a:r>
            <a:r>
              <a:rPr lang="tr-TR" sz="2400" dirty="0" err="1" smtClean="0"/>
              <a:t>temporal</a:t>
            </a:r>
            <a:r>
              <a:rPr lang="tr-TR" sz="2400" dirty="0" smtClean="0"/>
              <a:t> arter kalınlaşmış, hassas veya </a:t>
            </a:r>
            <a:r>
              <a:rPr lang="tr-TR" sz="2400" dirty="0" err="1" smtClean="0"/>
              <a:t>nodüler</a:t>
            </a:r>
            <a:r>
              <a:rPr lang="tr-TR" sz="2400" dirty="0" smtClean="0"/>
              <a:t> olabilir </a:t>
            </a:r>
          </a:p>
          <a:p>
            <a:pPr lvl="1">
              <a:lnSpc>
                <a:spcPct val="90000"/>
              </a:lnSpc>
              <a:defRPr/>
            </a:pPr>
            <a:r>
              <a:rPr lang="tr-TR" sz="2400" dirty="0" smtClean="0"/>
              <a:t>En erken ve en sık rastlanan semptom: </a:t>
            </a:r>
            <a:r>
              <a:rPr lang="tr-TR" sz="2400" b="1" dirty="0" smtClean="0">
                <a:solidFill>
                  <a:schemeClr val="accent2"/>
                </a:solidFill>
              </a:rPr>
              <a:t>BAŞAĞRISI!</a:t>
            </a:r>
            <a:endParaRPr lang="tr-TR" sz="2400" dirty="0" smtClean="0"/>
          </a:p>
          <a:p>
            <a:pPr lvl="1">
              <a:lnSpc>
                <a:spcPct val="90000"/>
              </a:lnSpc>
              <a:defRPr/>
            </a:pPr>
            <a:r>
              <a:rPr lang="tr-TR" sz="2400" dirty="0" smtClean="0"/>
              <a:t>Çene </a:t>
            </a:r>
            <a:r>
              <a:rPr lang="tr-TR" sz="2400" dirty="0" err="1" smtClean="0"/>
              <a:t>kladikasyonu</a:t>
            </a:r>
            <a:r>
              <a:rPr lang="tr-TR" sz="2400" dirty="0" smtClean="0"/>
              <a:t> karakteristik</a:t>
            </a:r>
          </a:p>
          <a:p>
            <a:pPr lvl="1">
              <a:lnSpc>
                <a:spcPct val="90000"/>
              </a:lnSpc>
              <a:defRPr/>
            </a:pPr>
            <a:r>
              <a:rPr lang="tr-TR" sz="2400" dirty="0" smtClean="0"/>
              <a:t>En korkulan komplikasyon:  Ani gelişen körlük</a:t>
            </a:r>
          </a:p>
          <a:p>
            <a:pPr lvl="1">
              <a:lnSpc>
                <a:spcPct val="90000"/>
              </a:lnSpc>
              <a:defRPr/>
            </a:pPr>
            <a:r>
              <a:rPr lang="tr-TR" sz="2400" dirty="0" err="1" smtClean="0"/>
              <a:t>Polimiyaljiya</a:t>
            </a:r>
            <a:r>
              <a:rPr lang="tr-TR" sz="2400" dirty="0" smtClean="0"/>
              <a:t> </a:t>
            </a:r>
            <a:r>
              <a:rPr lang="tr-TR" sz="2400" dirty="0" err="1" smtClean="0"/>
              <a:t>romatika</a:t>
            </a:r>
            <a:r>
              <a:rPr lang="tr-TR" sz="2400" dirty="0" smtClean="0"/>
              <a:t> semptomlarıyla birlikte bulunabilir</a:t>
            </a:r>
          </a:p>
          <a:p>
            <a:pPr lvl="1">
              <a:lnSpc>
                <a:spcPct val="90000"/>
              </a:lnSpc>
              <a:buNone/>
              <a:defRPr/>
            </a:pPr>
            <a:r>
              <a:rPr lang="tr-TR" sz="2400" b="1" dirty="0" err="1" smtClean="0"/>
              <a:t>Lab</a:t>
            </a:r>
            <a:r>
              <a:rPr lang="tr-TR" sz="2400" b="1" dirty="0" smtClean="0"/>
              <a:t>. Bulguları: </a:t>
            </a:r>
            <a:r>
              <a:rPr lang="tr-TR" sz="2400" dirty="0" smtClean="0"/>
              <a:t>Sedimantasyon ve CRP yüksekliği, anemi, </a:t>
            </a:r>
            <a:r>
              <a:rPr lang="tr-TR" sz="2400" dirty="0" err="1" smtClean="0"/>
              <a:t>trombositoz</a:t>
            </a:r>
            <a:endParaRPr lang="tr-TR" sz="2400" dirty="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sz="2800" dirty="0" smtClean="0"/>
          </a:p>
        </p:txBody>
      </p:sp>
    </p:spTree>
    <p:extLst>
      <p:ext uri="{BB962C8B-B14F-4D97-AF65-F5344CB8AC3E}">
        <p14:creationId xmlns:p14="http://schemas.microsoft.com/office/powerpoint/2010/main" val="5253313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26988"/>
            <a:ext cx="9144000" cy="884220"/>
          </a:xfrm>
        </p:spPr>
        <p:txBody>
          <a:bodyPr/>
          <a:lstStyle/>
          <a:p>
            <a:pPr algn="just" eaLnBrk="1" hangingPunct="1"/>
            <a:r>
              <a:rPr lang="tr-TR" dirty="0" smtClean="0">
                <a:solidFill>
                  <a:schemeClr val="accent2"/>
                </a:solidFill>
              </a:rPr>
              <a:t>   </a:t>
            </a:r>
            <a:r>
              <a:rPr lang="tr-TR" b="1" dirty="0" err="1" smtClean="0">
                <a:solidFill>
                  <a:schemeClr val="accent2"/>
                </a:solidFill>
              </a:rPr>
              <a:t>Temporal</a:t>
            </a:r>
            <a:r>
              <a:rPr lang="tr-TR" b="1" dirty="0" smtClean="0">
                <a:solidFill>
                  <a:schemeClr val="accent2"/>
                </a:solidFill>
              </a:rPr>
              <a:t> Arterit Tanı ve Tedavi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71472" y="714356"/>
            <a:ext cx="7200928" cy="5346719"/>
          </a:xfrm>
        </p:spPr>
        <p:txBody>
          <a:bodyPr rtlCol="0">
            <a:noAutofit/>
          </a:bodyPr>
          <a:lstStyle/>
          <a:p>
            <a:pPr marL="609600" indent="-6096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r-TR" sz="2400" b="1" dirty="0" smtClean="0"/>
              <a:t>Tanı Kriterleri: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tr-TR" sz="2400" dirty="0" smtClean="0"/>
              <a:t>Başlama yaşı 50 yaş ve üzeri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tr-TR" sz="2400" dirty="0" smtClean="0"/>
              <a:t>Yeni başlayan lokalize baş ağrısı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tr-TR" sz="2400" dirty="0" err="1" smtClean="0"/>
              <a:t>Temporal</a:t>
            </a:r>
            <a:r>
              <a:rPr lang="tr-TR" sz="2400" dirty="0" smtClean="0"/>
              <a:t> arterde anormallik (dokunmakla hassasiyet veya nabzın alınamaması)</a:t>
            </a:r>
          </a:p>
          <a:p>
            <a:pPr marL="609600" indent="-609600">
              <a:buFontTx/>
              <a:buAutoNum type="arabicPeriod"/>
              <a:defRPr/>
            </a:pPr>
            <a:r>
              <a:rPr lang="tr-TR" sz="2400" dirty="0" smtClean="0"/>
              <a:t>Sedimantasyon yüksekliği (≥ 50mm/saat)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AutoNum type="arabicPeriod"/>
              <a:defRPr/>
            </a:pPr>
            <a:r>
              <a:rPr lang="tr-TR" sz="2400" dirty="0" smtClean="0"/>
              <a:t>Arter biyopsisinde tipik bulgular</a:t>
            </a:r>
          </a:p>
          <a:p>
            <a:pPr marL="609600" indent="-609600" eaLnBrk="1" fontAlgn="auto" hangingPunct="1">
              <a:spcAft>
                <a:spcPts val="0"/>
              </a:spcAft>
              <a:buNone/>
              <a:defRPr/>
            </a:pPr>
            <a:r>
              <a:rPr lang="tr-TR" sz="2400" dirty="0" smtClean="0"/>
              <a:t>    Beş kriterden üçünün varlığı tanı için yeterlidir</a:t>
            </a:r>
          </a:p>
          <a:p>
            <a:pPr marL="609600" indent="-60960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tr-TR" sz="2400" b="1" dirty="0" smtClean="0"/>
              <a:t>Tedavi: </a:t>
            </a:r>
          </a:p>
          <a:p>
            <a:pPr marL="609600" indent="-609600" eaLnBrk="1" fontAlgn="auto" hangingPunct="1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tr-TR" sz="2400" dirty="0" err="1" smtClean="0"/>
              <a:t>Prednizolon</a:t>
            </a:r>
            <a:r>
              <a:rPr lang="tr-TR" sz="2400" dirty="0" smtClean="0"/>
              <a:t> 40 - 60 mg/gün/ 1 ay</a:t>
            </a:r>
          </a:p>
          <a:p>
            <a:pPr marL="609600" indent="-609600">
              <a:buFont typeface="Wingdings" pitchFamily="2" charset="2"/>
              <a:buChar char="§"/>
              <a:defRPr/>
            </a:pPr>
            <a:r>
              <a:rPr lang="tr-TR" sz="2400" dirty="0" err="1" smtClean="0"/>
              <a:t>Metotreksat</a:t>
            </a:r>
            <a:endParaRPr lang="tr-TR" sz="2400" dirty="0" smtClean="0"/>
          </a:p>
          <a:p>
            <a:pPr marL="609600" indent="-609600">
              <a:buFont typeface="Wingdings" pitchFamily="2" charset="2"/>
              <a:buChar char="§"/>
              <a:defRPr/>
            </a:pPr>
            <a:r>
              <a:rPr lang="tr-TR" sz="2400" dirty="0" smtClean="0"/>
              <a:t>IL-6 </a:t>
            </a:r>
            <a:r>
              <a:rPr lang="tr-TR" sz="2400" dirty="0" err="1" smtClean="0"/>
              <a:t>blokeri</a:t>
            </a:r>
            <a:r>
              <a:rPr lang="tr-TR" sz="2400" dirty="0" smtClean="0"/>
              <a:t> (</a:t>
            </a:r>
            <a:r>
              <a:rPr lang="tr-TR" sz="2400" dirty="0" err="1" smtClean="0"/>
              <a:t>Tosilizumab</a:t>
            </a:r>
            <a:r>
              <a:rPr lang="tr-TR" sz="2400" dirty="0" smtClean="0"/>
              <a:t>)</a:t>
            </a:r>
          </a:p>
          <a:p>
            <a:pPr marL="609600" indent="-609600">
              <a:buFont typeface="Wingdings" pitchFamily="2" charset="2"/>
              <a:buChar char="§"/>
              <a:defRPr/>
            </a:pPr>
            <a:r>
              <a:rPr lang="tr-TR" sz="2400" dirty="0" err="1" smtClean="0"/>
              <a:t>Siklofosfamid</a:t>
            </a:r>
            <a:endParaRPr lang="tr-TR" sz="2400" dirty="0" smtClean="0"/>
          </a:p>
          <a:p>
            <a:pPr marL="609600" indent="-609600">
              <a:buNone/>
              <a:defRPr/>
            </a:pPr>
            <a:endParaRPr lang="tr-TR" sz="2800" dirty="0" smtClean="0"/>
          </a:p>
          <a:p>
            <a:pPr marL="609600" indent="-609600">
              <a:buNone/>
              <a:defRPr/>
            </a:pPr>
            <a:endParaRPr lang="tr-TR" sz="2800" dirty="0" smtClean="0"/>
          </a:p>
          <a:p>
            <a:pPr marL="609600" indent="-609600" eaLnBrk="1" fontAlgn="auto" hangingPunct="1">
              <a:spcAft>
                <a:spcPts val="0"/>
              </a:spcAft>
              <a:buFontTx/>
              <a:buNone/>
              <a:defRPr/>
            </a:pPr>
            <a:endParaRPr lang="tr-TR" sz="2800" dirty="0" smtClean="0"/>
          </a:p>
        </p:txBody>
      </p:sp>
    </p:spTree>
    <p:extLst>
      <p:ext uri="{BB962C8B-B14F-4D97-AF65-F5344CB8AC3E}">
        <p14:creationId xmlns:p14="http://schemas.microsoft.com/office/powerpoint/2010/main" val="118037043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-26988"/>
            <a:ext cx="9144000" cy="1550988"/>
          </a:xfrm>
        </p:spPr>
        <p:txBody>
          <a:bodyPr/>
          <a:lstStyle/>
          <a:p>
            <a:pPr eaLnBrk="1" hangingPunct="1"/>
            <a:r>
              <a:rPr lang="tr-TR" b="1" dirty="0" err="1" smtClean="0">
                <a:solidFill>
                  <a:schemeClr val="accent2"/>
                </a:solidFill>
              </a:rPr>
              <a:t>Takayasu</a:t>
            </a:r>
            <a:r>
              <a:rPr lang="tr-TR" b="1" dirty="0" smtClean="0">
                <a:solidFill>
                  <a:schemeClr val="accent2"/>
                </a:solidFill>
              </a:rPr>
              <a:t> Arteriti </a:t>
            </a:r>
            <a:br>
              <a:rPr lang="tr-TR" b="1" dirty="0" smtClean="0">
                <a:solidFill>
                  <a:schemeClr val="accent2"/>
                </a:solidFill>
              </a:rPr>
            </a:br>
            <a:r>
              <a:rPr lang="tr-TR" b="1" dirty="0" smtClean="0">
                <a:solidFill>
                  <a:schemeClr val="accent2"/>
                </a:solidFill>
              </a:rPr>
              <a:t>(</a:t>
            </a:r>
            <a:r>
              <a:rPr lang="tr-TR" b="1" dirty="0" err="1" smtClean="0">
                <a:solidFill>
                  <a:schemeClr val="accent2"/>
                </a:solidFill>
              </a:rPr>
              <a:t>Nabızsızlık</a:t>
            </a:r>
            <a:r>
              <a:rPr lang="tr-TR" b="1" dirty="0" smtClean="0">
                <a:solidFill>
                  <a:schemeClr val="accent2"/>
                </a:solidFill>
              </a:rPr>
              <a:t> Hastalığı)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46238"/>
            <a:ext cx="8229600" cy="4525962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/>
              <a:t>Aorta ve </a:t>
            </a:r>
            <a:r>
              <a:rPr lang="tr-TR" sz="2400" dirty="0" err="1" smtClean="0"/>
              <a:t>aortanın</a:t>
            </a:r>
            <a:r>
              <a:rPr lang="tr-TR" sz="2400" dirty="0" smtClean="0"/>
              <a:t> ana dallarını tutar: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400" dirty="0" smtClean="0"/>
              <a:t>Tüm aorta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400" dirty="0" err="1" smtClean="0"/>
              <a:t>Abdominal</a:t>
            </a:r>
            <a:r>
              <a:rPr lang="tr-TR" sz="2400" dirty="0" smtClean="0"/>
              <a:t> </a:t>
            </a:r>
            <a:r>
              <a:rPr lang="tr-TR" sz="2400" dirty="0" err="1" smtClean="0"/>
              <a:t>aortanın</a:t>
            </a:r>
            <a:r>
              <a:rPr lang="tr-TR" sz="2400" dirty="0" smtClean="0"/>
              <a:t> bir kısmı veya dalları</a:t>
            </a:r>
          </a:p>
          <a:p>
            <a:pPr lvl="1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400" dirty="0" err="1" smtClean="0"/>
              <a:t>Torasik</a:t>
            </a:r>
            <a:r>
              <a:rPr lang="tr-TR" sz="2400" dirty="0" smtClean="0"/>
              <a:t> </a:t>
            </a:r>
            <a:r>
              <a:rPr lang="tr-TR" sz="2400" dirty="0" err="1" smtClean="0"/>
              <a:t>aortanın</a:t>
            </a:r>
            <a:r>
              <a:rPr lang="tr-TR" sz="2400" dirty="0" smtClean="0"/>
              <a:t> bir kısmı veya dalları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/>
              <a:t>Dev hücreli </a:t>
            </a:r>
            <a:r>
              <a:rPr lang="tr-TR" sz="2400" dirty="0" err="1" smtClean="0"/>
              <a:t>granülomatöz</a:t>
            </a:r>
            <a:r>
              <a:rPr lang="tr-TR" sz="2400" dirty="0" smtClean="0"/>
              <a:t> bir </a:t>
            </a:r>
            <a:r>
              <a:rPr lang="tr-TR" sz="2400" dirty="0" err="1" smtClean="0"/>
              <a:t>vaskülit</a:t>
            </a:r>
            <a:endParaRPr lang="tr-TR" sz="2400" dirty="0" smtClean="0"/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err="1" smtClean="0"/>
              <a:t>İnsidans</a:t>
            </a:r>
            <a:r>
              <a:rPr lang="tr-TR" sz="2400" dirty="0" smtClean="0"/>
              <a:t>: 1-3/milyon  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/>
              <a:t>K&gt;E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tr-TR" sz="2400" dirty="0" smtClean="0"/>
              <a:t>Yaş &lt; 50</a:t>
            </a:r>
          </a:p>
          <a:p>
            <a:pPr>
              <a:lnSpc>
                <a:spcPct val="90000"/>
              </a:lnSpc>
              <a:defRPr/>
            </a:pPr>
            <a:r>
              <a:rPr lang="tr-TR" sz="2400" dirty="0" smtClean="0"/>
              <a:t>Erken sistemik semptomlar;  yorgunluk, kilo kaybı, gece terlemesi, ateş, </a:t>
            </a:r>
            <a:r>
              <a:rPr lang="tr-TR" sz="2400" dirty="0" err="1" smtClean="0"/>
              <a:t>miyalji</a:t>
            </a:r>
            <a:r>
              <a:rPr lang="tr-TR" sz="2400" dirty="0" smtClean="0"/>
              <a:t>, </a:t>
            </a:r>
            <a:r>
              <a:rPr lang="tr-TR" sz="2400" dirty="0" err="1" smtClean="0"/>
              <a:t>atralji</a:t>
            </a:r>
            <a:r>
              <a:rPr lang="tr-TR" sz="2400" dirty="0" smtClean="0"/>
              <a:t> ve anemi</a:t>
            </a:r>
          </a:p>
          <a:p>
            <a:pPr>
              <a:lnSpc>
                <a:spcPct val="90000"/>
              </a:lnSpc>
              <a:defRPr/>
            </a:pPr>
            <a:r>
              <a:rPr lang="tr-TR" sz="2400" dirty="0" smtClean="0"/>
              <a:t>Üst </a:t>
            </a:r>
            <a:r>
              <a:rPr lang="tr-TR" sz="2400" dirty="0" err="1" smtClean="0"/>
              <a:t>ekstremite</a:t>
            </a:r>
            <a:r>
              <a:rPr lang="tr-TR" sz="2400" dirty="0" smtClean="0"/>
              <a:t> </a:t>
            </a:r>
            <a:r>
              <a:rPr lang="tr-TR" sz="2400" dirty="0" err="1" smtClean="0"/>
              <a:t>kladikasyosu</a:t>
            </a:r>
            <a:r>
              <a:rPr lang="tr-TR" sz="2400" dirty="0" smtClean="0"/>
              <a:t>, hipertansiyon, </a:t>
            </a:r>
            <a:r>
              <a:rPr lang="tr-TR" sz="2400" dirty="0" err="1" smtClean="0"/>
              <a:t>karotid</a:t>
            </a:r>
            <a:r>
              <a:rPr lang="tr-TR" sz="2400" dirty="0" smtClean="0"/>
              <a:t> arter üzerinde ağrı (</a:t>
            </a:r>
            <a:r>
              <a:rPr lang="tr-TR" sz="2400" dirty="0" err="1" smtClean="0"/>
              <a:t>karotidini</a:t>
            </a:r>
            <a:r>
              <a:rPr lang="tr-TR" sz="2400" dirty="0" smtClean="0"/>
              <a:t>), baş dönmesi ve görme semptomları yaygın olarak görülür. </a:t>
            </a:r>
          </a:p>
          <a:p>
            <a:pPr>
              <a:lnSpc>
                <a:spcPct val="90000"/>
              </a:lnSpc>
              <a:defRPr/>
            </a:pPr>
            <a:r>
              <a:rPr lang="tr-TR" sz="2400" dirty="0" err="1" smtClean="0"/>
              <a:t>Takayasu</a:t>
            </a:r>
            <a:r>
              <a:rPr lang="tr-TR" sz="2400" dirty="0" smtClean="0"/>
              <a:t> arteritinde ciddi </a:t>
            </a:r>
            <a:r>
              <a:rPr lang="tr-TR" sz="2400" dirty="0" err="1" smtClean="0"/>
              <a:t>iskemik</a:t>
            </a:r>
            <a:r>
              <a:rPr lang="tr-TR" sz="2400" dirty="0" smtClean="0"/>
              <a:t> belirtiler sık görülür.</a:t>
            </a:r>
          </a:p>
          <a:p>
            <a:pPr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tr-TR" sz="2400" dirty="0" smtClean="0"/>
          </a:p>
        </p:txBody>
      </p:sp>
    </p:spTree>
    <p:extLst>
      <p:ext uri="{BB962C8B-B14F-4D97-AF65-F5344CB8AC3E}">
        <p14:creationId xmlns:p14="http://schemas.microsoft.com/office/powerpoint/2010/main" val="37076803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8229600" cy="850106"/>
          </a:xfrm>
        </p:spPr>
        <p:txBody>
          <a:bodyPr rtlCol="0">
            <a:norm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tr-TR" dirty="0" smtClean="0">
                <a:solidFill>
                  <a:schemeClr val="accent2"/>
                </a:solidFill>
              </a:rPr>
              <a:t>        </a:t>
            </a:r>
            <a:r>
              <a:rPr lang="tr-TR" sz="3100" b="1" dirty="0" err="1" smtClean="0">
                <a:solidFill>
                  <a:schemeClr val="accent2"/>
                </a:solidFill>
              </a:rPr>
              <a:t>Takayasu</a:t>
            </a:r>
            <a:r>
              <a:rPr lang="tr-TR" sz="3100" b="1" dirty="0" smtClean="0">
                <a:solidFill>
                  <a:schemeClr val="accent2"/>
                </a:solidFill>
              </a:rPr>
              <a:t> Arteriti Sınıflandırma Kriterleri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43000" y="1268413"/>
            <a:ext cx="8001000" cy="5638800"/>
          </a:xfrm>
        </p:spPr>
        <p:txBody>
          <a:bodyPr rtlCol="0">
            <a:normAutofit/>
          </a:bodyPr>
          <a:lstStyle/>
          <a:p>
            <a:pPr marL="533400" indent="-533400" eaLnBrk="1" fontAlgn="auto" hangingPunct="1">
              <a:lnSpc>
                <a:spcPct val="90000"/>
              </a:lnSpc>
              <a:spcAft>
                <a:spcPts val="0"/>
              </a:spcAft>
              <a:buFontTx/>
              <a:buAutoNum type="arabicPeriod"/>
              <a:defRPr/>
            </a:pPr>
            <a:r>
              <a:rPr lang="tr-TR" sz="2000" dirty="0" err="1" smtClean="0"/>
              <a:t>Ekstremite</a:t>
            </a:r>
            <a:r>
              <a:rPr lang="tr-TR" sz="2000" dirty="0" smtClean="0"/>
              <a:t> </a:t>
            </a:r>
            <a:r>
              <a:rPr lang="tr-TR" sz="2000" dirty="0" err="1" smtClean="0"/>
              <a:t>kladikasyonu</a:t>
            </a:r>
            <a:endParaRPr lang="tr-TR" sz="2000" dirty="0" smtClean="0"/>
          </a:p>
          <a:p>
            <a:pPr marL="533400" indent="-533400">
              <a:lnSpc>
                <a:spcPct val="90000"/>
              </a:lnSpc>
              <a:buFontTx/>
              <a:buAutoNum type="arabicPeriod"/>
              <a:defRPr/>
            </a:pPr>
            <a:r>
              <a:rPr lang="tr-TR" sz="2000" dirty="0" smtClean="0"/>
              <a:t>&lt; 40 yaş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  <a:defRPr/>
            </a:pPr>
            <a:r>
              <a:rPr lang="tr-TR" sz="2000" dirty="0" smtClean="0"/>
              <a:t>Nabızlar zayıflar veya alınamaz (</a:t>
            </a:r>
            <a:r>
              <a:rPr lang="tr-TR" sz="2000" dirty="0" err="1" smtClean="0"/>
              <a:t>brakiyal</a:t>
            </a:r>
            <a:r>
              <a:rPr lang="tr-TR" sz="2000" dirty="0" smtClean="0"/>
              <a:t> arter)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  <a:defRPr/>
            </a:pPr>
            <a:r>
              <a:rPr lang="tr-TR" sz="2000" dirty="0" smtClean="0"/>
              <a:t>İki kol </a:t>
            </a:r>
            <a:r>
              <a:rPr lang="tr-TR" sz="2000" dirty="0" err="1" smtClean="0"/>
              <a:t>sistolik</a:t>
            </a:r>
            <a:r>
              <a:rPr lang="tr-TR" sz="2000" dirty="0" smtClean="0"/>
              <a:t> kan basıncı farkı &gt;10 </a:t>
            </a:r>
            <a:r>
              <a:rPr lang="tr-TR" sz="2000" dirty="0" err="1" smtClean="0"/>
              <a:t>mmHg</a:t>
            </a:r>
            <a:endParaRPr lang="tr-TR" sz="2000" dirty="0" smtClean="0"/>
          </a:p>
          <a:p>
            <a:pPr marL="533400" indent="-533400">
              <a:lnSpc>
                <a:spcPct val="90000"/>
              </a:lnSpc>
              <a:buFontTx/>
              <a:buAutoNum type="arabicPeriod"/>
              <a:defRPr/>
            </a:pPr>
            <a:r>
              <a:rPr lang="tr-TR" sz="2000" dirty="0" smtClean="0"/>
              <a:t>Üfürüm  (</a:t>
            </a:r>
            <a:r>
              <a:rPr lang="tr-TR" sz="2000" dirty="0" err="1"/>
              <a:t>S</a:t>
            </a:r>
            <a:r>
              <a:rPr lang="tr-TR" sz="2000" dirty="0" err="1" smtClean="0"/>
              <a:t>ubklaviyen</a:t>
            </a:r>
            <a:r>
              <a:rPr lang="tr-TR" sz="2000" dirty="0" smtClean="0"/>
              <a:t> arter veya </a:t>
            </a:r>
            <a:r>
              <a:rPr lang="tr-TR" sz="2000" dirty="0" err="1" smtClean="0"/>
              <a:t>abdominal</a:t>
            </a:r>
            <a:r>
              <a:rPr lang="tr-TR" sz="2000" dirty="0" smtClean="0"/>
              <a:t> arter üzerinde)</a:t>
            </a:r>
          </a:p>
          <a:p>
            <a:pPr marL="533400" indent="-533400">
              <a:lnSpc>
                <a:spcPct val="90000"/>
              </a:lnSpc>
              <a:buFontTx/>
              <a:buAutoNum type="arabicPeriod"/>
              <a:defRPr/>
            </a:pPr>
            <a:r>
              <a:rPr lang="tr-TR" sz="2000" dirty="0" err="1" smtClean="0"/>
              <a:t>Arteriografide</a:t>
            </a:r>
            <a:r>
              <a:rPr lang="tr-TR" sz="2000" dirty="0" smtClean="0"/>
              <a:t> karakteristik görünüm: </a:t>
            </a:r>
          </a:p>
          <a:p>
            <a:pPr marL="914400" lvl="1" indent="-4572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000" dirty="0" err="1" smtClean="0"/>
              <a:t>İrregüler</a:t>
            </a:r>
            <a:r>
              <a:rPr lang="tr-TR" sz="2000" dirty="0" smtClean="0"/>
              <a:t> damar duvarları </a:t>
            </a:r>
          </a:p>
          <a:p>
            <a:pPr marL="914400" lvl="1" indent="-4572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000" dirty="0" err="1" smtClean="0"/>
              <a:t>Stenoz</a:t>
            </a:r>
            <a:endParaRPr lang="tr-TR" sz="2000" dirty="0" smtClean="0"/>
          </a:p>
          <a:p>
            <a:pPr marL="914400" lvl="1" indent="-4572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000" dirty="0" smtClean="0"/>
              <a:t>Anevrizmalar</a:t>
            </a:r>
          </a:p>
          <a:p>
            <a:pPr marL="914400" lvl="1" indent="-457200" eaLnBrk="1" fontAlgn="auto" hangingPunct="1">
              <a:lnSpc>
                <a:spcPct val="90000"/>
              </a:lnSpc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tr-TR" sz="2000" dirty="0" err="1" smtClean="0"/>
              <a:t>Kollateraller</a:t>
            </a:r>
            <a:endParaRPr lang="tr-TR" sz="2000" dirty="0" smtClean="0"/>
          </a:p>
          <a:p>
            <a:pPr marL="914400" lvl="1" indent="-457200">
              <a:lnSpc>
                <a:spcPct val="90000"/>
              </a:lnSpc>
              <a:buNone/>
              <a:defRPr/>
            </a:pPr>
            <a:r>
              <a:rPr lang="tr-TR" sz="2000" dirty="0" smtClean="0"/>
              <a:t>Tanı için ≥ 3 kriter gerekmektedir</a:t>
            </a:r>
          </a:p>
        </p:txBody>
      </p:sp>
    </p:spTree>
    <p:extLst>
      <p:ext uri="{BB962C8B-B14F-4D97-AF65-F5344CB8AC3E}">
        <p14:creationId xmlns:p14="http://schemas.microsoft.com/office/powerpoint/2010/main" val="157783437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"/>
          <p:cNvSpPr>
            <a:spLocks noGrp="1" noChangeArrowheads="1"/>
          </p:cNvSpPr>
          <p:nvPr>
            <p:ph type="title"/>
          </p:nvPr>
        </p:nvSpPr>
        <p:spPr>
          <a:xfrm>
            <a:off x="609600" y="609600"/>
            <a:ext cx="8305800" cy="1143000"/>
          </a:xfrm>
        </p:spPr>
        <p:txBody>
          <a:bodyPr lIns="92160" tIns="46080" rIns="92160" bIns="46080"/>
          <a:lstStyle/>
          <a:p>
            <a:pPr eaLnBrk="1">
              <a:lnSpc>
                <a:spcPct val="100000"/>
              </a:lnSpc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b="1" dirty="0" err="1" smtClean="0">
                <a:solidFill>
                  <a:schemeClr val="accent2"/>
                </a:solidFill>
              </a:rPr>
              <a:t>Takayusu</a:t>
            </a:r>
            <a:r>
              <a:rPr lang="tr-TR" b="1" dirty="0" smtClean="0">
                <a:solidFill>
                  <a:schemeClr val="accent2"/>
                </a:solidFill>
              </a:rPr>
              <a:t> </a:t>
            </a:r>
            <a:r>
              <a:rPr lang="tr-TR" b="1" dirty="0">
                <a:solidFill>
                  <a:schemeClr val="accent2"/>
                </a:solidFill>
              </a:rPr>
              <a:t>A</a:t>
            </a:r>
            <a:r>
              <a:rPr lang="tr-TR" b="1" dirty="0" smtClean="0">
                <a:solidFill>
                  <a:schemeClr val="accent2"/>
                </a:solidFill>
              </a:rPr>
              <a:t>rteriti Laboratuvar</a:t>
            </a:r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382000" cy="4114800"/>
          </a:xfrm>
        </p:spPr>
        <p:txBody>
          <a:bodyPr lIns="92160" tIns="46080" rIns="92160" bIns="46080"/>
          <a:lstStyle/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dirty="0" smtClean="0"/>
              <a:t>Tanı için spesifik kan testi yoktur. Hastalık aktivitesini göstermede ESR ve CRP yüksekliği önemlidir.</a:t>
            </a:r>
          </a:p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dirty="0" err="1" smtClean="0"/>
              <a:t>Trombositoz</a:t>
            </a:r>
            <a:r>
              <a:rPr lang="tr-TR" dirty="0" smtClean="0"/>
              <a:t>, </a:t>
            </a:r>
            <a:r>
              <a:rPr lang="tr-TR" dirty="0" err="1" smtClean="0"/>
              <a:t>hipergamaglobulinemi</a:t>
            </a:r>
            <a:r>
              <a:rPr lang="tr-TR" dirty="0" smtClean="0"/>
              <a:t>, anemi gibi bulgular da olabilir.</a:t>
            </a:r>
          </a:p>
        </p:txBody>
      </p:sp>
    </p:spTree>
    <p:extLst>
      <p:ext uri="{BB962C8B-B14F-4D97-AF65-F5344CB8AC3E}">
        <p14:creationId xmlns:p14="http://schemas.microsoft.com/office/powerpoint/2010/main" val="14447419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1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10600" cy="1143000"/>
          </a:xfrm>
        </p:spPr>
        <p:txBody>
          <a:bodyPr lIns="92160" tIns="46080" rIns="92160" bIns="46080"/>
          <a:lstStyle/>
          <a:p>
            <a:pPr>
              <a:buSzPct val="4500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b="1" dirty="0" err="1">
                <a:solidFill>
                  <a:schemeClr val="accent2"/>
                </a:solidFill>
              </a:rPr>
              <a:t>Takayusu</a:t>
            </a:r>
            <a:r>
              <a:rPr lang="tr-TR" b="1" dirty="0">
                <a:solidFill>
                  <a:schemeClr val="accent2"/>
                </a:solidFill>
              </a:rPr>
              <a:t> Arteriti T</a:t>
            </a:r>
            <a:r>
              <a:rPr lang="tr-TR" b="1" dirty="0" smtClean="0">
                <a:solidFill>
                  <a:schemeClr val="accent2"/>
                </a:solidFill>
              </a:rPr>
              <a:t>edavi</a:t>
            </a:r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9144000" cy="4114800"/>
          </a:xfrm>
        </p:spPr>
        <p:txBody>
          <a:bodyPr lIns="92160" tIns="46080" rIns="92160" bIns="46080"/>
          <a:lstStyle/>
          <a:p>
            <a:pPr marL="431800" indent="-323850"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dirty="0" smtClean="0"/>
              <a:t>Medikal tedavi(KS, MTX, </a:t>
            </a:r>
            <a:r>
              <a:rPr lang="tr-TR" dirty="0" err="1" smtClean="0"/>
              <a:t>leflunomid</a:t>
            </a:r>
            <a:r>
              <a:rPr lang="tr-TR" dirty="0" smtClean="0"/>
              <a:t>, </a:t>
            </a:r>
            <a:r>
              <a:rPr lang="tr-TR" dirty="0" err="1" smtClean="0"/>
              <a:t>CyP</a:t>
            </a:r>
            <a:r>
              <a:rPr lang="tr-TR" dirty="0" smtClean="0"/>
              <a:t>, AZA, </a:t>
            </a:r>
            <a:r>
              <a:rPr lang="tr-TR" dirty="0" err="1" smtClean="0"/>
              <a:t>mikofenolat</a:t>
            </a:r>
            <a:r>
              <a:rPr lang="tr-TR" dirty="0" smtClean="0"/>
              <a:t> </a:t>
            </a:r>
            <a:r>
              <a:rPr lang="tr-TR" dirty="0" err="1" smtClean="0"/>
              <a:t>mofetil</a:t>
            </a:r>
            <a:r>
              <a:rPr lang="tr-TR" dirty="0" smtClean="0"/>
              <a:t>, </a:t>
            </a:r>
            <a:r>
              <a:rPr lang="tr-TR" dirty="0" err="1" smtClean="0"/>
              <a:t>siklosporin</a:t>
            </a:r>
            <a:r>
              <a:rPr lang="tr-TR" dirty="0" smtClean="0"/>
              <a:t> A, Biyolojik ajanlar)</a:t>
            </a:r>
          </a:p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dirty="0" smtClean="0"/>
              <a:t>Cerrahi tedavi(</a:t>
            </a:r>
            <a:r>
              <a:rPr lang="tr-TR" dirty="0" err="1" smtClean="0"/>
              <a:t>by</a:t>
            </a:r>
            <a:r>
              <a:rPr lang="tr-TR" dirty="0" smtClean="0"/>
              <a:t>  </a:t>
            </a:r>
            <a:r>
              <a:rPr lang="tr-TR" dirty="0" err="1" smtClean="0"/>
              <a:t>pass</a:t>
            </a:r>
            <a:r>
              <a:rPr lang="tr-TR" dirty="0" smtClean="0"/>
              <a:t>, </a:t>
            </a:r>
            <a:r>
              <a:rPr lang="tr-TR" dirty="0" err="1" smtClean="0"/>
              <a:t>endarterektomi</a:t>
            </a:r>
            <a:r>
              <a:rPr lang="tr-TR" dirty="0" smtClean="0"/>
              <a:t>, anevrizma rezeksiyonu, </a:t>
            </a:r>
            <a:r>
              <a:rPr lang="tr-TR" dirty="0" err="1" smtClean="0"/>
              <a:t>perkutan</a:t>
            </a:r>
            <a:r>
              <a:rPr lang="tr-TR" dirty="0" smtClean="0"/>
              <a:t> </a:t>
            </a:r>
            <a:r>
              <a:rPr lang="tr-TR" dirty="0" err="1" smtClean="0"/>
              <a:t>anjioplasti</a:t>
            </a:r>
            <a:r>
              <a:rPr lang="tr-TR" dirty="0" smtClean="0"/>
              <a:t>)</a:t>
            </a:r>
          </a:p>
          <a:p>
            <a:pPr marL="431800" indent="-323850" eaLnBrk="1">
              <a:lnSpc>
                <a:spcPct val="100000"/>
              </a:lnSpc>
              <a:spcBef>
                <a:spcPts val="700"/>
              </a:spcBef>
              <a:buClr>
                <a:schemeClr val="tx1"/>
              </a:buClr>
              <a:buSzPct val="45000"/>
              <a:buFont typeface="Wingdings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</a:pPr>
            <a:r>
              <a:rPr lang="tr-TR" dirty="0" smtClean="0"/>
              <a:t>Tansiyon kontrolü</a:t>
            </a:r>
          </a:p>
        </p:txBody>
      </p:sp>
    </p:spTree>
    <p:extLst>
      <p:ext uri="{BB962C8B-B14F-4D97-AF65-F5344CB8AC3E}">
        <p14:creationId xmlns:p14="http://schemas.microsoft.com/office/powerpoint/2010/main" val="10361825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1231</TotalTime>
  <Words>2399</Words>
  <Application>Microsoft Office PowerPoint</Application>
  <PresentationFormat>Ekran Gösterisi (4:3)</PresentationFormat>
  <Paragraphs>292</Paragraphs>
  <Slides>45</Slides>
  <Notes>24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45</vt:i4>
      </vt:variant>
    </vt:vector>
  </HeadingPairs>
  <TitlesOfParts>
    <vt:vector size="50" baseType="lpstr">
      <vt:lpstr>Arial</vt:lpstr>
      <vt:lpstr>Calibri</vt:lpstr>
      <vt:lpstr>Times New Roman</vt:lpstr>
      <vt:lpstr>Wingdings</vt:lpstr>
      <vt:lpstr>Ofis Teması</vt:lpstr>
      <vt:lpstr>VASKÜLİTLER</vt:lpstr>
      <vt:lpstr>Öğrenim Hedefleri</vt:lpstr>
      <vt:lpstr>Vaskülitler</vt:lpstr>
      <vt:lpstr>Vaskülitler</vt:lpstr>
      <vt:lpstr>Vaskülitler</vt:lpstr>
      <vt:lpstr>ANCA</vt:lpstr>
      <vt:lpstr>Hangi durumlarda vaskülitten şüphe edilmelidir</vt:lpstr>
      <vt:lpstr>Primer ve Sekonder vaskülitlerin damar büyüklüğüne göre sınıflandırılması </vt:lpstr>
      <vt:lpstr>HENOCH SCHÖNLEİN PURPURASI</vt:lpstr>
      <vt:lpstr>HENOCH SCHÖNLEİN PURPURASI TANI KRİTERLERİ</vt:lpstr>
      <vt:lpstr>HSP’DA TEDAVİ</vt:lpstr>
      <vt:lpstr>WEGENER GRANULOMATOZU</vt:lpstr>
      <vt:lpstr>WGN Patoloji  </vt:lpstr>
      <vt:lpstr>PowerPoint Sunusu</vt:lpstr>
      <vt:lpstr>PowerPoint Sunusu</vt:lpstr>
      <vt:lpstr>PowerPoint Sunusu</vt:lpstr>
      <vt:lpstr>PowerPoint Sunusu</vt:lpstr>
      <vt:lpstr>PowerPoint Sunusu</vt:lpstr>
      <vt:lpstr>WG tanı kriterleri</vt:lpstr>
      <vt:lpstr>WGN Tedavi</vt:lpstr>
      <vt:lpstr>CHURG-STRAUSS SENDROMU</vt:lpstr>
      <vt:lpstr>C-SS Patoloji</vt:lpstr>
      <vt:lpstr>C-SS tanı kriterleri</vt:lpstr>
      <vt:lpstr>C-SS Klinik</vt:lpstr>
      <vt:lpstr>C-SS Laboratuvar</vt:lpstr>
      <vt:lpstr>C-SS Tedavi</vt:lpstr>
      <vt:lpstr>C-SS Prognoz</vt:lpstr>
      <vt:lpstr> Kriyoglobülinemik Vaskülit</vt:lpstr>
      <vt:lpstr> Hipersensivite Vasküliti</vt:lpstr>
      <vt:lpstr> Viral İnfeksiyonlara Bağlı Vaskülit</vt:lpstr>
      <vt:lpstr>POLİARTRİTİS NODOZA (PAN)</vt:lpstr>
      <vt:lpstr>PAN Patoloji</vt:lpstr>
      <vt:lpstr>PAN Klinik</vt:lpstr>
      <vt:lpstr>ACR,PAN Klasifikasyon Kriterleri(1990)</vt:lpstr>
      <vt:lpstr>PAN Laboratuvar</vt:lpstr>
      <vt:lpstr>PAN Tedavi</vt:lpstr>
      <vt:lpstr>PAN Prognoz</vt:lpstr>
      <vt:lpstr>Kawasaki Hastalığı</vt:lpstr>
      <vt:lpstr> Dev Hücreli (Temporal) Arterit</vt:lpstr>
      <vt:lpstr>          Temporal Arterit Klinik</vt:lpstr>
      <vt:lpstr>   Temporal Arterit Tanı ve Tedavi</vt:lpstr>
      <vt:lpstr>Takayasu Arteriti  (Nabızsızlık Hastalığı) </vt:lpstr>
      <vt:lpstr>        Takayasu Arteriti Sınıflandırma Kriterleri</vt:lpstr>
      <vt:lpstr>Takayusu Arteriti Laboratuvar</vt:lpstr>
      <vt:lpstr>Takayusu Arteriti Tedavi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VASKÜLİTLER</dc:title>
  <dc:creator>gül</dc:creator>
  <cp:lastModifiedBy>ASUS</cp:lastModifiedBy>
  <cp:revision>183</cp:revision>
  <dcterms:created xsi:type="dcterms:W3CDTF">2014-08-29T14:08:05Z</dcterms:created>
  <dcterms:modified xsi:type="dcterms:W3CDTF">2024-10-03T20:05:42Z</dcterms:modified>
</cp:coreProperties>
</file>