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256" r:id="rId2"/>
    <p:sldId id="341" r:id="rId3"/>
    <p:sldId id="316" r:id="rId4"/>
    <p:sldId id="258" r:id="rId5"/>
    <p:sldId id="297" r:id="rId6"/>
    <p:sldId id="298" r:id="rId7"/>
    <p:sldId id="299" r:id="rId8"/>
    <p:sldId id="300" r:id="rId9"/>
    <p:sldId id="301" r:id="rId10"/>
    <p:sldId id="303" r:id="rId11"/>
    <p:sldId id="304" r:id="rId12"/>
    <p:sldId id="302" r:id="rId13"/>
    <p:sldId id="348" r:id="rId14"/>
    <p:sldId id="321" r:id="rId15"/>
    <p:sldId id="322" r:id="rId16"/>
    <p:sldId id="305" r:id="rId17"/>
    <p:sldId id="343" r:id="rId18"/>
    <p:sldId id="323" r:id="rId19"/>
    <p:sldId id="324" r:id="rId20"/>
    <p:sldId id="325" r:id="rId21"/>
    <p:sldId id="344" r:id="rId22"/>
    <p:sldId id="309" r:id="rId23"/>
    <p:sldId id="326" r:id="rId24"/>
    <p:sldId id="327" r:id="rId25"/>
    <p:sldId id="267" r:id="rId26"/>
    <p:sldId id="335" r:id="rId27"/>
    <p:sldId id="336" r:id="rId28"/>
    <p:sldId id="337" r:id="rId29"/>
    <p:sldId id="338" r:id="rId30"/>
    <p:sldId id="275" r:id="rId31"/>
    <p:sldId id="318" r:id="rId32"/>
    <p:sldId id="276" r:id="rId33"/>
    <p:sldId id="278" r:id="rId34"/>
    <p:sldId id="281" r:id="rId35"/>
    <p:sldId id="345" r:id="rId36"/>
    <p:sldId id="320" r:id="rId37"/>
    <p:sldId id="286" r:id="rId38"/>
    <p:sldId id="287" r:id="rId39"/>
    <p:sldId id="289" r:id="rId40"/>
    <p:sldId id="290" r:id="rId41"/>
    <p:sldId id="315" r:id="rId42"/>
    <p:sldId id="310" r:id="rId43"/>
    <p:sldId id="312" r:id="rId44"/>
    <p:sldId id="313" r:id="rId45"/>
    <p:sldId id="328" r:id="rId46"/>
    <p:sldId id="329" r:id="rId47"/>
    <p:sldId id="330" r:id="rId48"/>
    <p:sldId id="331" r:id="rId49"/>
    <p:sldId id="332" r:id="rId50"/>
    <p:sldId id="333" r:id="rId51"/>
    <p:sldId id="346" r:id="rId52"/>
    <p:sldId id="334" r:id="rId53"/>
    <p:sldId id="339" r:id="rId54"/>
    <p:sldId id="340" r:id="rId5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5" d="100"/>
          <a:sy n="95" d="100"/>
        </p:scale>
        <p:origin x="1090" y="53"/>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CDEA4E0-7471-476A-924B-163F151216F0}" type="datetimeFigureOut">
              <a:rPr lang="tr-TR" smtClean="0"/>
              <a:pPr/>
              <a:t>3.05.2026</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CBA844-4477-453D-B515-3D3B16831C4D}" type="slidenum">
              <a:rPr lang="tr-TR" smtClean="0"/>
              <a:pPr/>
              <a:t>‹#›</a:t>
            </a:fld>
            <a:endParaRPr lang="tr-TR"/>
          </a:p>
        </p:txBody>
      </p:sp>
    </p:spTree>
    <p:extLst>
      <p:ext uri="{BB962C8B-B14F-4D97-AF65-F5344CB8AC3E}">
        <p14:creationId xmlns:p14="http://schemas.microsoft.com/office/powerpoint/2010/main" val="35041201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FF4E186-F887-41A6-9271-F25E33DCA544}" type="slidenum">
              <a:rPr lang="tr-TR"/>
              <a:pPr/>
              <a:t>4</a:t>
            </a:fld>
            <a:endParaRPr lang="tr-TR" dirty="0"/>
          </a:p>
        </p:txBody>
      </p:sp>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p:txBody>
          <a:bodyPr/>
          <a:lstStyle/>
          <a:p>
            <a:endParaRPr lang="tr-TR" dirty="0" smtClean="0"/>
          </a:p>
          <a:p>
            <a:endParaRPr lang="tr-TR" dirty="0"/>
          </a:p>
        </p:txBody>
      </p:sp>
    </p:spTree>
    <p:extLst>
      <p:ext uri="{BB962C8B-B14F-4D97-AF65-F5344CB8AC3E}">
        <p14:creationId xmlns:p14="http://schemas.microsoft.com/office/powerpoint/2010/main" val="12510186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DCCBA844-4477-453D-B515-3D3B16831C4D}" type="slidenum">
              <a:rPr lang="tr-TR" smtClean="0"/>
              <a:pPr/>
              <a:t>12</a:t>
            </a:fld>
            <a:endParaRPr lang="tr-TR" dirty="0"/>
          </a:p>
        </p:txBody>
      </p:sp>
    </p:spTree>
    <p:extLst>
      <p:ext uri="{BB962C8B-B14F-4D97-AF65-F5344CB8AC3E}">
        <p14:creationId xmlns:p14="http://schemas.microsoft.com/office/powerpoint/2010/main" val="39991715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1138" name="Rectangle 1"/>
          <p:cNvSpPr txBox="1">
            <a:spLocks noGrp="1" noRot="1" noChangeAspect="1" noChangeArrowheads="1" noTextEdit="1"/>
          </p:cNvSpPr>
          <p:nvPr>
            <p:ph type="sldImg"/>
          </p:nvPr>
        </p:nvSpPr>
        <p:spPr>
          <a:xfrm>
            <a:off x="1317625" y="877888"/>
            <a:ext cx="4221163" cy="316547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1139" name="Rectangle 2"/>
          <p:cNvSpPr txBox="1">
            <a:spLocks noGrp="1" noChangeArrowheads="1"/>
          </p:cNvSpPr>
          <p:nvPr>
            <p:ph type="body" idx="1"/>
          </p:nvPr>
        </p:nvSpPr>
        <p:spPr>
          <a:xfrm>
            <a:off x="1060450" y="4349750"/>
            <a:ext cx="4741863" cy="3513138"/>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tr-TR" smtClean="0">
              <a:latin typeface="Times New Roman" pitchFamily="18" charset="0"/>
            </a:endParaRPr>
          </a:p>
        </p:txBody>
      </p:sp>
    </p:spTree>
    <p:extLst>
      <p:ext uri="{BB962C8B-B14F-4D97-AF65-F5344CB8AC3E}">
        <p14:creationId xmlns:p14="http://schemas.microsoft.com/office/powerpoint/2010/main" val="15507634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62" name="Rectangle 1"/>
          <p:cNvSpPr txBox="1">
            <a:spLocks noGrp="1" noRot="1" noChangeAspect="1" noChangeArrowheads="1" noTextEdit="1"/>
          </p:cNvSpPr>
          <p:nvPr>
            <p:ph type="sldImg"/>
          </p:nvPr>
        </p:nvSpPr>
        <p:spPr>
          <a:xfrm>
            <a:off x="1317625" y="877888"/>
            <a:ext cx="4221163" cy="316547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2163" name="Rectangle 2"/>
          <p:cNvSpPr txBox="1">
            <a:spLocks noGrp="1" noChangeArrowheads="1"/>
          </p:cNvSpPr>
          <p:nvPr>
            <p:ph type="body" idx="1"/>
          </p:nvPr>
        </p:nvSpPr>
        <p:spPr>
          <a:xfrm>
            <a:off x="1060450" y="4349750"/>
            <a:ext cx="4741863" cy="3513138"/>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tr-TR" smtClean="0">
              <a:latin typeface="Times New Roman" pitchFamily="18" charset="0"/>
            </a:endParaRPr>
          </a:p>
        </p:txBody>
      </p:sp>
    </p:spTree>
    <p:extLst>
      <p:ext uri="{BB962C8B-B14F-4D97-AF65-F5344CB8AC3E}">
        <p14:creationId xmlns:p14="http://schemas.microsoft.com/office/powerpoint/2010/main" val="33664377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4210" name="Rectangle 1"/>
          <p:cNvSpPr txBox="1">
            <a:spLocks noGrp="1" noRot="1" noChangeAspect="1" noChangeArrowheads="1" noTextEdit="1"/>
          </p:cNvSpPr>
          <p:nvPr>
            <p:ph type="sldImg"/>
          </p:nvPr>
        </p:nvSpPr>
        <p:spPr>
          <a:xfrm>
            <a:off x="1317625" y="877888"/>
            <a:ext cx="4221163" cy="316547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4211" name="Rectangle 2"/>
          <p:cNvSpPr txBox="1">
            <a:spLocks noGrp="1" noChangeArrowheads="1"/>
          </p:cNvSpPr>
          <p:nvPr>
            <p:ph type="body" idx="1"/>
          </p:nvPr>
        </p:nvSpPr>
        <p:spPr>
          <a:xfrm>
            <a:off x="1060450" y="4349750"/>
            <a:ext cx="4741863" cy="3513138"/>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tr-TR" smtClean="0">
              <a:latin typeface="Times New Roman" pitchFamily="18" charset="0"/>
            </a:endParaRPr>
          </a:p>
        </p:txBody>
      </p:sp>
    </p:spTree>
    <p:extLst>
      <p:ext uri="{BB962C8B-B14F-4D97-AF65-F5344CB8AC3E}">
        <p14:creationId xmlns:p14="http://schemas.microsoft.com/office/powerpoint/2010/main" val="26396528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5714" name="Rectangle 1"/>
          <p:cNvSpPr txBox="1">
            <a:spLocks noGrp="1" noRot="1" noChangeAspect="1" noChangeArrowheads="1" noTextEdit="1"/>
          </p:cNvSpPr>
          <p:nvPr>
            <p:ph type="sldImg"/>
          </p:nvPr>
        </p:nvSpPr>
        <p:spPr>
          <a:xfrm>
            <a:off x="1317625" y="877888"/>
            <a:ext cx="4221163" cy="316547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5715" name="Rectangle 2"/>
          <p:cNvSpPr txBox="1">
            <a:spLocks noGrp="1" noChangeArrowheads="1"/>
          </p:cNvSpPr>
          <p:nvPr>
            <p:ph type="body" idx="1"/>
          </p:nvPr>
        </p:nvSpPr>
        <p:spPr>
          <a:xfrm>
            <a:off x="1060450" y="4349750"/>
            <a:ext cx="4741863" cy="3513138"/>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tr-TR" smtClean="0">
              <a:latin typeface="Times New Roman" pitchFamily="18" charset="0"/>
            </a:endParaRPr>
          </a:p>
        </p:txBody>
      </p:sp>
    </p:spTree>
    <p:extLst>
      <p:ext uri="{BB962C8B-B14F-4D97-AF65-F5344CB8AC3E}">
        <p14:creationId xmlns:p14="http://schemas.microsoft.com/office/powerpoint/2010/main" val="29722326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6738" name="Rectangle 1"/>
          <p:cNvSpPr txBox="1">
            <a:spLocks noGrp="1" noRot="1" noChangeAspect="1" noChangeArrowheads="1" noTextEdit="1"/>
          </p:cNvSpPr>
          <p:nvPr>
            <p:ph type="sldImg"/>
          </p:nvPr>
        </p:nvSpPr>
        <p:spPr>
          <a:xfrm>
            <a:off x="1317625" y="877888"/>
            <a:ext cx="4221163" cy="316547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6739" name="Rectangle 2"/>
          <p:cNvSpPr txBox="1">
            <a:spLocks noGrp="1" noChangeArrowheads="1"/>
          </p:cNvSpPr>
          <p:nvPr>
            <p:ph type="body" idx="1"/>
          </p:nvPr>
        </p:nvSpPr>
        <p:spPr>
          <a:xfrm>
            <a:off x="1060450" y="4349750"/>
            <a:ext cx="4741863" cy="3513138"/>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tr-TR" smtClean="0">
              <a:latin typeface="Times New Roman" pitchFamily="18" charset="0"/>
            </a:endParaRPr>
          </a:p>
        </p:txBody>
      </p:sp>
    </p:spTree>
    <p:extLst>
      <p:ext uri="{BB962C8B-B14F-4D97-AF65-F5344CB8AC3E}">
        <p14:creationId xmlns:p14="http://schemas.microsoft.com/office/powerpoint/2010/main" val="8592351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8786" name="Rectangle 1"/>
          <p:cNvSpPr txBox="1">
            <a:spLocks noGrp="1" noRot="1" noChangeAspect="1" noChangeArrowheads="1" noTextEdit="1"/>
          </p:cNvSpPr>
          <p:nvPr>
            <p:ph type="sldImg"/>
          </p:nvPr>
        </p:nvSpPr>
        <p:spPr>
          <a:xfrm>
            <a:off x="1317625" y="877888"/>
            <a:ext cx="4221163" cy="316547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8787" name="Rectangle 2"/>
          <p:cNvSpPr txBox="1">
            <a:spLocks noGrp="1" noChangeArrowheads="1"/>
          </p:cNvSpPr>
          <p:nvPr>
            <p:ph type="body" idx="1"/>
          </p:nvPr>
        </p:nvSpPr>
        <p:spPr>
          <a:xfrm>
            <a:off x="1060450" y="4349750"/>
            <a:ext cx="4741863" cy="3513138"/>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tr-TR" smtClean="0">
              <a:latin typeface="Times New Roman" pitchFamily="18" charset="0"/>
            </a:endParaRPr>
          </a:p>
        </p:txBody>
      </p:sp>
    </p:spTree>
    <p:extLst>
      <p:ext uri="{BB962C8B-B14F-4D97-AF65-F5344CB8AC3E}">
        <p14:creationId xmlns:p14="http://schemas.microsoft.com/office/powerpoint/2010/main" val="37253764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9810" name="Rectangle 1"/>
          <p:cNvSpPr txBox="1">
            <a:spLocks noGrp="1" noRot="1" noChangeAspect="1" noChangeArrowheads="1" noTextEdit="1"/>
          </p:cNvSpPr>
          <p:nvPr>
            <p:ph type="sldImg"/>
          </p:nvPr>
        </p:nvSpPr>
        <p:spPr>
          <a:xfrm>
            <a:off x="1317625" y="877888"/>
            <a:ext cx="4221163" cy="316547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9811" name="Rectangle 2"/>
          <p:cNvSpPr txBox="1">
            <a:spLocks noGrp="1" noChangeArrowheads="1"/>
          </p:cNvSpPr>
          <p:nvPr>
            <p:ph type="body" idx="1"/>
          </p:nvPr>
        </p:nvSpPr>
        <p:spPr>
          <a:xfrm>
            <a:off x="1060450" y="4349750"/>
            <a:ext cx="4741863" cy="3513138"/>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tr-TR" smtClean="0">
              <a:latin typeface="Times New Roman" pitchFamily="18" charset="0"/>
            </a:endParaRPr>
          </a:p>
        </p:txBody>
      </p:sp>
    </p:spTree>
    <p:extLst>
      <p:ext uri="{BB962C8B-B14F-4D97-AF65-F5344CB8AC3E}">
        <p14:creationId xmlns:p14="http://schemas.microsoft.com/office/powerpoint/2010/main" val="26760505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24D7086-D014-45A3-86A8-37D816EFBA3D}" type="slidenum">
              <a:rPr lang="tr-TR"/>
              <a:pPr/>
              <a:t>42</a:t>
            </a:fld>
            <a:endParaRPr lang="tr-TR"/>
          </a:p>
        </p:txBody>
      </p:sp>
      <p:sp>
        <p:nvSpPr>
          <p:cNvPr id="376834" name="Rectangle 2"/>
          <p:cNvSpPr>
            <a:spLocks noGrp="1" noRot="1" noChangeAspect="1" noChangeArrowheads="1" noTextEdit="1"/>
          </p:cNvSpPr>
          <p:nvPr>
            <p:ph type="sldImg"/>
          </p:nvPr>
        </p:nvSpPr>
        <p:spPr>
          <a:xfrm>
            <a:off x="1150938" y="692150"/>
            <a:ext cx="4556125" cy="3416300"/>
          </a:xfrm>
          <a:ln w="12700" cap="flat">
            <a:solidFill>
              <a:schemeClr val="tx1"/>
            </a:solidFill>
          </a:ln>
        </p:spPr>
      </p:sp>
      <p:sp>
        <p:nvSpPr>
          <p:cNvPr id="376835" name="Rectangle 3"/>
          <p:cNvSpPr>
            <a:spLocks noGrp="1" noChangeArrowheads="1"/>
          </p:cNvSpPr>
          <p:nvPr>
            <p:ph type="body" idx="1"/>
          </p:nvPr>
        </p:nvSpPr>
        <p:spPr>
          <a:xfrm>
            <a:off x="914400" y="4343400"/>
            <a:ext cx="5029200" cy="4114800"/>
          </a:xfrm>
          <a:noFill/>
          <a:ln/>
        </p:spPr>
        <p:txBody>
          <a:bodyPr lIns="90487" tIns="44450" rIns="90487" bIns="44450"/>
          <a:lstStyle/>
          <a:p>
            <a:endParaRPr lang="en-US" dirty="0"/>
          </a:p>
        </p:txBody>
      </p:sp>
    </p:spTree>
    <p:extLst>
      <p:ext uri="{BB962C8B-B14F-4D97-AF65-F5344CB8AC3E}">
        <p14:creationId xmlns:p14="http://schemas.microsoft.com/office/powerpoint/2010/main" val="11232010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0203EF0B-C858-41F9-8FD8-C1735991C756}" type="datetimeFigureOut">
              <a:rPr lang="tr-TR" smtClean="0"/>
              <a:pPr/>
              <a:t>3.05.2026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1876A3F7-BF09-4BF1-A16D-93C9D3DDF30D}"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0203EF0B-C858-41F9-8FD8-C1735991C756}" type="datetimeFigureOut">
              <a:rPr lang="tr-TR" smtClean="0"/>
              <a:pPr/>
              <a:t>3.05.2026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1876A3F7-BF09-4BF1-A16D-93C9D3DDF30D}"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0203EF0B-C858-41F9-8FD8-C1735991C756}" type="datetimeFigureOut">
              <a:rPr lang="tr-TR" smtClean="0"/>
              <a:pPr/>
              <a:t>3.05.2026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1876A3F7-BF09-4BF1-A16D-93C9D3DDF30D}"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0203EF0B-C858-41F9-8FD8-C1735991C756}" type="datetimeFigureOut">
              <a:rPr lang="tr-TR" smtClean="0"/>
              <a:pPr/>
              <a:t>3.05.2026</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1876A3F7-BF09-4BF1-A16D-93C9D3DDF30D}"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0203EF0B-C858-41F9-8FD8-C1735991C756}" type="datetimeFigureOut">
              <a:rPr lang="tr-TR" smtClean="0"/>
              <a:pPr/>
              <a:t>3.05.2026</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1876A3F7-BF09-4BF1-A16D-93C9D3DDF30D}"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0203EF0B-C858-41F9-8FD8-C1735991C756}" type="datetimeFigureOut">
              <a:rPr lang="tr-TR" smtClean="0"/>
              <a:pPr/>
              <a:t>3.05.2026</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1876A3F7-BF09-4BF1-A16D-93C9D3DDF30D}"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0203EF0B-C858-41F9-8FD8-C1735991C756}" type="datetimeFigureOut">
              <a:rPr lang="tr-TR" smtClean="0"/>
              <a:pPr/>
              <a:t>3.05.2026</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1876A3F7-BF09-4BF1-A16D-93C9D3DDF30D}"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0203EF0B-C858-41F9-8FD8-C1735991C756}" type="datetimeFigureOut">
              <a:rPr lang="tr-TR" smtClean="0"/>
              <a:pPr/>
              <a:t>3.05.2026</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1876A3F7-BF09-4BF1-A16D-93C9D3DDF30D}"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0203EF0B-C858-41F9-8FD8-C1735991C756}" type="datetimeFigureOut">
              <a:rPr lang="tr-TR" smtClean="0"/>
              <a:pPr/>
              <a:t>3.05.2026</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1876A3F7-BF09-4BF1-A16D-93C9D3DDF30D}"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0203EF0B-C858-41F9-8FD8-C1735991C756}" type="datetimeFigureOut">
              <a:rPr lang="tr-TR" smtClean="0"/>
              <a:pPr/>
              <a:t>3.05.2026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1876A3F7-BF09-4BF1-A16D-93C9D3DDF30D}"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0203EF0B-C858-41F9-8FD8-C1735991C756}" type="datetimeFigureOut">
              <a:rPr lang="tr-TR" smtClean="0"/>
              <a:pPr/>
              <a:t>3.05.2026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1876A3F7-BF09-4BF1-A16D-93C9D3DDF30D}" type="slidenum">
              <a:rPr lang="tr-TR" smtClean="0"/>
              <a:pPr/>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Başlık, Metin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7813"/>
            <a:ext cx="8229600" cy="1139825"/>
          </a:xfrm>
        </p:spPr>
        <p:txBody>
          <a:bodyPr/>
          <a:lstStyle/>
          <a:p>
            <a:r>
              <a:rPr lang="tr-TR" smtClean="0"/>
              <a:t>Asıl başlık stili için tıklatın</a:t>
            </a:r>
            <a:endParaRPr lang="tr-TR"/>
          </a:p>
        </p:txBody>
      </p:sp>
      <p:sp>
        <p:nvSpPr>
          <p:cNvPr id="3" name="2 Metin Yer Tutucusu"/>
          <p:cNvSpPr>
            <a:spLocks noGrp="1"/>
          </p:cNvSpPr>
          <p:nvPr>
            <p:ph type="body" sz="half" idx="1"/>
          </p:nvPr>
        </p:nvSpPr>
        <p:spPr>
          <a:xfrm>
            <a:off x="457200" y="1600200"/>
            <a:ext cx="4038600" cy="45307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307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a:xfrm>
            <a:off x="457200" y="6243638"/>
            <a:ext cx="2133600" cy="457200"/>
          </a:xfrm>
        </p:spPr>
        <p:txBody>
          <a:bodyPr/>
          <a:lstStyle>
            <a:lvl1pPr>
              <a:defRPr/>
            </a:lvl1pPr>
          </a:lstStyle>
          <a:p>
            <a:endParaRPr lang="tr-TR" altLang="en-US"/>
          </a:p>
        </p:txBody>
      </p:sp>
      <p:sp>
        <p:nvSpPr>
          <p:cNvPr id="6" name="5 Altbilgi Yer Tutucusu"/>
          <p:cNvSpPr>
            <a:spLocks noGrp="1"/>
          </p:cNvSpPr>
          <p:nvPr>
            <p:ph type="ftr" sz="quarter" idx="11"/>
          </p:nvPr>
        </p:nvSpPr>
        <p:spPr>
          <a:xfrm>
            <a:off x="3124200" y="6248400"/>
            <a:ext cx="2895600" cy="457200"/>
          </a:xfrm>
        </p:spPr>
        <p:txBody>
          <a:bodyPr/>
          <a:lstStyle>
            <a:lvl1pPr>
              <a:defRPr/>
            </a:lvl1pPr>
          </a:lstStyle>
          <a:p>
            <a:endParaRPr lang="tr-TR" altLang="en-US"/>
          </a:p>
        </p:txBody>
      </p:sp>
      <p:sp>
        <p:nvSpPr>
          <p:cNvPr id="7" name="6 Slayt Numarası Yer Tutucusu"/>
          <p:cNvSpPr>
            <a:spLocks noGrp="1"/>
          </p:cNvSpPr>
          <p:nvPr>
            <p:ph type="sldNum" sz="quarter" idx="12"/>
          </p:nvPr>
        </p:nvSpPr>
        <p:spPr>
          <a:xfrm>
            <a:off x="6553200" y="6243638"/>
            <a:ext cx="2133600" cy="457200"/>
          </a:xfrm>
        </p:spPr>
        <p:txBody>
          <a:bodyPr/>
          <a:lstStyle>
            <a:lvl1pPr>
              <a:defRPr/>
            </a:lvl1pPr>
          </a:lstStyle>
          <a:p>
            <a:fld id="{CBD23B58-202D-4520-A098-FAFF6A38C943}" type="slidenum">
              <a:rPr lang="tr-TR" altLang="en-US"/>
              <a:pPr/>
              <a:t>‹#›</a:t>
            </a:fld>
            <a:endParaRPr lang="tr-TR"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03EF0B-C858-41F9-8FD8-C1735991C756}" type="datetimeFigureOut">
              <a:rPr lang="tr-TR" smtClean="0"/>
              <a:pPr/>
              <a:t>3.05.2026</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76A3F7-BF09-4BF1-A16D-93C9D3DDF30D}"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2.png"/><Relationship Id="rId2" Type="http://schemas.openxmlformats.org/officeDocument/2006/relationships/slideLayout" Target="../slideLayouts/slideLayout4.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1.png"/><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4.xml"/><Relationship Id="rId1" Type="http://schemas.openxmlformats.org/officeDocument/2006/relationships/vmlDrawing" Target="../drawings/vmlDrawing2.v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rds.yahoo.com/S=96062883/K=anterior+shoulder+dislocation/v=2/SID=w/l=IVI/SIG=137dnti7v/EXP=1115110333/*-http:/e-radiography.net/ibase5/Shoulder/slides/Shoulder_dislocation_anterior_1.jpg" TargetMode="Externa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1124744"/>
            <a:ext cx="7772400" cy="2016224"/>
          </a:xfrm>
        </p:spPr>
        <p:txBody>
          <a:bodyPr>
            <a:normAutofit fontScale="90000"/>
          </a:bodyPr>
          <a:lstStyle/>
          <a:p>
            <a:r>
              <a:rPr lang="tr-TR" b="1" dirty="0" smtClean="0">
                <a:solidFill>
                  <a:schemeClr val="accent2"/>
                </a:solidFill>
              </a:rPr>
              <a:t>ÜST EKSTREMİTE AĞRILARI</a:t>
            </a:r>
            <a:br>
              <a:rPr lang="tr-TR" b="1" dirty="0" smtClean="0">
                <a:solidFill>
                  <a:schemeClr val="accent2"/>
                </a:solidFill>
              </a:rPr>
            </a:br>
            <a:r>
              <a:rPr lang="tr-TR" b="1" dirty="0" smtClean="0">
                <a:solidFill>
                  <a:schemeClr val="accent2"/>
                </a:solidFill>
              </a:rPr>
              <a:t>OMUZ BÖLGESİ</a:t>
            </a:r>
            <a:br>
              <a:rPr lang="tr-TR" b="1" dirty="0" smtClean="0">
                <a:solidFill>
                  <a:schemeClr val="accent2"/>
                </a:solidFill>
              </a:rPr>
            </a:br>
            <a:endParaRPr lang="tr-TR" b="1" dirty="0">
              <a:solidFill>
                <a:schemeClr val="accent2"/>
              </a:solidFill>
            </a:endParaRPr>
          </a:p>
        </p:txBody>
      </p:sp>
      <p:sp>
        <p:nvSpPr>
          <p:cNvPr id="3" name="2 Alt Başlık"/>
          <p:cNvSpPr>
            <a:spLocks noGrp="1"/>
          </p:cNvSpPr>
          <p:nvPr>
            <p:ph type="subTitle" idx="1"/>
          </p:nvPr>
        </p:nvSpPr>
        <p:spPr/>
        <p:txBody>
          <a:bodyPr/>
          <a:lstStyle/>
          <a:p>
            <a:r>
              <a:rPr lang="tr-TR" b="1" dirty="0" smtClean="0">
                <a:solidFill>
                  <a:schemeClr val="accent2"/>
                </a:solidFill>
              </a:rPr>
              <a:t> Prof. Dr. Gül Devrimsel</a:t>
            </a:r>
          </a:p>
          <a:p>
            <a:r>
              <a:rPr lang="tr-TR" b="1" dirty="0" smtClean="0">
                <a:solidFill>
                  <a:schemeClr val="accent2"/>
                </a:solidFill>
              </a:rPr>
              <a:t>Fiziksel Tıp ve Rehabilitasyon Anabilim Dalı</a:t>
            </a:r>
            <a:endParaRPr lang="tr-TR" b="1" dirty="0">
              <a:solidFill>
                <a:schemeClr val="accent2"/>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3600" b="1" dirty="0" smtClean="0">
                <a:solidFill>
                  <a:schemeClr val="accent2"/>
                </a:solidFill>
              </a:rPr>
              <a:t>Öğrenim Hedefleri</a:t>
            </a:r>
            <a:endParaRPr lang="tr-TR" sz="3600" b="1" dirty="0">
              <a:solidFill>
                <a:schemeClr val="accent2"/>
              </a:solidFill>
            </a:endParaRPr>
          </a:p>
        </p:txBody>
      </p:sp>
      <p:sp>
        <p:nvSpPr>
          <p:cNvPr id="3" name="2 İçerik Yer Tutucusu"/>
          <p:cNvSpPr>
            <a:spLocks noGrp="1"/>
          </p:cNvSpPr>
          <p:nvPr>
            <p:ph idx="1"/>
          </p:nvPr>
        </p:nvSpPr>
        <p:spPr/>
        <p:txBody>
          <a:bodyPr>
            <a:normAutofit fontScale="92500"/>
          </a:bodyPr>
          <a:lstStyle/>
          <a:p>
            <a:pPr marL="514350" lvl="0" indent="-514350">
              <a:buFont typeface="+mj-lt"/>
              <a:buAutoNum type="arabicPeriod"/>
            </a:pPr>
            <a:r>
              <a:rPr lang="tr-TR" sz="3000" dirty="0" smtClean="0"/>
              <a:t>Omuz </a:t>
            </a:r>
            <a:r>
              <a:rPr lang="tr-TR" sz="3000" dirty="0" err="1" smtClean="0"/>
              <a:t>stabilitesine</a:t>
            </a:r>
            <a:r>
              <a:rPr lang="tr-TR" sz="3000" dirty="0" smtClean="0"/>
              <a:t> etki eden faktörleri sayabilmek</a:t>
            </a:r>
          </a:p>
          <a:p>
            <a:pPr marL="514350" lvl="0" indent="-514350">
              <a:buFont typeface="+mj-lt"/>
              <a:buAutoNum type="arabicPeriod"/>
            </a:pPr>
            <a:r>
              <a:rPr lang="tr-TR" sz="3000" dirty="0" smtClean="0"/>
              <a:t>Üst </a:t>
            </a:r>
            <a:r>
              <a:rPr lang="tr-TR" sz="3000" dirty="0" err="1" smtClean="0"/>
              <a:t>ekstremite</a:t>
            </a:r>
            <a:r>
              <a:rPr lang="tr-TR" sz="3000" dirty="0" smtClean="0"/>
              <a:t> ağrısının nedenlerini sayabilmek</a:t>
            </a:r>
          </a:p>
          <a:p>
            <a:pPr marL="514350" lvl="0" indent="-514350">
              <a:buFont typeface="+mj-lt"/>
              <a:buAutoNum type="arabicPeriod"/>
            </a:pPr>
            <a:r>
              <a:rPr lang="tr-TR" sz="3000" dirty="0" smtClean="0"/>
              <a:t>Üst </a:t>
            </a:r>
            <a:r>
              <a:rPr lang="tr-TR" sz="3000" dirty="0" err="1" smtClean="0"/>
              <a:t>ekstremite</a:t>
            </a:r>
            <a:r>
              <a:rPr lang="tr-TR" sz="3000" dirty="0" smtClean="0"/>
              <a:t> ağrısının eşlik edebilen tüm semptomları sayabilmek</a:t>
            </a:r>
          </a:p>
          <a:p>
            <a:pPr marL="514350" lvl="0" indent="-514350">
              <a:buFont typeface="+mj-lt"/>
              <a:buAutoNum type="arabicPeriod"/>
            </a:pPr>
            <a:r>
              <a:rPr lang="tr-TR" sz="3000" dirty="0" smtClean="0"/>
              <a:t>Üst </a:t>
            </a:r>
            <a:r>
              <a:rPr lang="tr-TR" sz="3000" dirty="0" err="1" smtClean="0"/>
              <a:t>ekstremite</a:t>
            </a:r>
            <a:r>
              <a:rPr lang="tr-TR" sz="3000" dirty="0" smtClean="0"/>
              <a:t> ağrısının akılcı klinik yaklaşımı bilmek (uyarıcı bulgular, fizik muayene, </a:t>
            </a:r>
            <a:r>
              <a:rPr lang="tr-TR" sz="2800" dirty="0" err="1" smtClean="0"/>
              <a:t>laboratuvar</a:t>
            </a:r>
            <a:r>
              <a:rPr lang="tr-TR" sz="2800" smtClean="0"/>
              <a:t>, </a:t>
            </a:r>
            <a:r>
              <a:rPr lang="tr-TR" sz="3000" smtClean="0"/>
              <a:t>radyoloji</a:t>
            </a:r>
            <a:r>
              <a:rPr lang="tr-TR" sz="3000" dirty="0" smtClean="0"/>
              <a:t>)</a:t>
            </a:r>
          </a:p>
          <a:p>
            <a:pPr marL="514350" lvl="0" indent="-514350">
              <a:buFont typeface="+mj-lt"/>
              <a:buAutoNum type="arabicPeriod"/>
            </a:pPr>
            <a:r>
              <a:rPr lang="tr-TR" sz="3000" dirty="0" smtClean="0"/>
              <a:t>Üst </a:t>
            </a:r>
            <a:r>
              <a:rPr lang="tr-TR" sz="3000" dirty="0" err="1" smtClean="0"/>
              <a:t>ekstremite</a:t>
            </a:r>
            <a:r>
              <a:rPr lang="tr-TR" sz="3000" dirty="0" smtClean="0"/>
              <a:t> ağrısı tedavisine yaklaşım ilkelerini sayabilmek</a:t>
            </a:r>
          </a:p>
          <a:p>
            <a:endParaRPr lang="tr-T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solidFill>
                  <a:schemeClr val="accent2"/>
                </a:solidFill>
              </a:rPr>
              <a:t>OMUZ AĞRILARI</a:t>
            </a:r>
            <a:endParaRPr lang="tr-TR" dirty="0"/>
          </a:p>
        </p:txBody>
      </p:sp>
      <p:sp>
        <p:nvSpPr>
          <p:cNvPr id="3" name="2 İçerik Yer Tutucusu"/>
          <p:cNvSpPr>
            <a:spLocks noGrp="1"/>
          </p:cNvSpPr>
          <p:nvPr>
            <p:ph idx="1"/>
          </p:nvPr>
        </p:nvSpPr>
        <p:spPr/>
        <p:txBody>
          <a:bodyPr/>
          <a:lstStyle/>
          <a:p>
            <a:pPr>
              <a:buNone/>
            </a:pPr>
            <a:r>
              <a:rPr lang="tr-TR" dirty="0" smtClean="0"/>
              <a:t>   İnsan vücudunda omuz bölgesi kompleks bir yapıya sahiptir ve skapula, humerus, klavikula kemikleri ile bunlar arasındaki kemiklerden oluşur. Omuz kuşağı olarak ifade edilen bu bölge, üst ekstremiteyi gövdeye bağlar ve ele fonksiyonel bir ark içinde oldukça geniş bir hareket yeteneği sağlar.</a:t>
            </a:r>
            <a:endParaRPr lang="tr-T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950" name="Object 14"/>
          <p:cNvGraphicFramePr>
            <a:graphicFrameLocks noChangeAspect="1"/>
          </p:cNvGraphicFramePr>
          <p:nvPr/>
        </p:nvGraphicFramePr>
        <p:xfrm>
          <a:off x="4557713" y="3419475"/>
          <a:ext cx="28575" cy="19050"/>
        </p:xfrm>
        <a:graphic>
          <a:graphicData uri="http://schemas.openxmlformats.org/presentationml/2006/ole">
            <mc:AlternateContent xmlns:mc="http://schemas.openxmlformats.org/markup-compatibility/2006">
              <mc:Choice xmlns:v="urn:schemas-microsoft-com:vml" Requires="v">
                <p:oleObj spid="_x0000_s1218" name="Bit Eşlem Resmi" r:id="rId4" imgW="28444" imgH="19078" progId="PBrush">
                  <p:embed/>
                </p:oleObj>
              </mc:Choice>
              <mc:Fallback>
                <p:oleObj name="Bit Eşlem Resmi" r:id="rId4" imgW="28444" imgH="19078" progId="PBrush">
                  <p:embed/>
                  <p:pic>
                    <p:nvPicPr>
                      <p:cNvPr id="0" name="Picture 18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57713" y="3419475"/>
                        <a:ext cx="28575" cy="19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9953" name="Object 17"/>
          <p:cNvGraphicFramePr>
            <a:graphicFrameLocks noChangeAspect="1"/>
          </p:cNvGraphicFramePr>
          <p:nvPr/>
        </p:nvGraphicFramePr>
        <p:xfrm>
          <a:off x="4932363" y="908050"/>
          <a:ext cx="3789362" cy="5111750"/>
        </p:xfrm>
        <a:graphic>
          <a:graphicData uri="http://schemas.openxmlformats.org/presentationml/2006/ole">
            <mc:AlternateContent xmlns:mc="http://schemas.openxmlformats.org/markup-compatibility/2006">
              <mc:Choice xmlns:v="urn:schemas-microsoft-com:vml" Requires="v">
                <p:oleObj spid="_x0000_s1219" name="Bit Eşlem Resmi" r:id="rId6" imgW="2838846" imgH="3828571" progId="PBrush">
                  <p:embed/>
                </p:oleObj>
              </mc:Choice>
              <mc:Fallback>
                <p:oleObj name="Bit Eşlem Resmi" r:id="rId6" imgW="2838846" imgH="3828571" progId="PBrush">
                  <p:embed/>
                  <p:pic>
                    <p:nvPicPr>
                      <p:cNvPr id="0" name="Picture 18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32363" y="908050"/>
                        <a:ext cx="3789362" cy="5111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9955" name="Rectangle 19"/>
          <p:cNvSpPr>
            <a:spLocks noGrp="1" noChangeArrowheads="1"/>
          </p:cNvSpPr>
          <p:nvPr>
            <p:ph type="body" sz="half" idx="1"/>
          </p:nvPr>
        </p:nvSpPr>
        <p:spPr>
          <a:xfrm>
            <a:off x="357158" y="1052513"/>
            <a:ext cx="4857784" cy="4314825"/>
          </a:xfrm>
        </p:spPr>
        <p:txBody>
          <a:bodyPr>
            <a:normAutofit/>
          </a:bodyPr>
          <a:lstStyle/>
          <a:p>
            <a:pPr>
              <a:buFont typeface="Wingdings" pitchFamily="2" charset="2"/>
              <a:buNone/>
            </a:pPr>
            <a:r>
              <a:rPr lang="tr-TR" sz="2400" dirty="0"/>
              <a:t>        </a:t>
            </a:r>
            <a:r>
              <a:rPr lang="tr-TR" sz="2400" b="1" dirty="0">
                <a:solidFill>
                  <a:schemeClr val="accent2"/>
                </a:solidFill>
              </a:rPr>
              <a:t>Omuz kuşağını oluşturan kemik </a:t>
            </a:r>
            <a:r>
              <a:rPr lang="tr-TR" sz="2400" b="1" dirty="0" smtClean="0">
                <a:solidFill>
                  <a:schemeClr val="accent2"/>
                </a:solidFill>
              </a:rPr>
              <a:t>yapılar ve gövde arasında 4 eklem bulunur</a:t>
            </a:r>
            <a:endParaRPr lang="tr-TR" sz="2400" b="1" dirty="0">
              <a:solidFill>
                <a:schemeClr val="accent2"/>
              </a:solidFill>
            </a:endParaRPr>
          </a:p>
          <a:p>
            <a:pPr>
              <a:buFont typeface="Wingdings" pitchFamily="2" charset="2"/>
              <a:buNone/>
            </a:pPr>
            <a:endParaRPr lang="tr-TR" sz="2400" b="1" dirty="0"/>
          </a:p>
          <a:p>
            <a:pPr>
              <a:lnSpc>
                <a:spcPct val="160000"/>
              </a:lnSpc>
            </a:pPr>
            <a:r>
              <a:rPr lang="tr-TR" sz="2400" b="1" dirty="0"/>
              <a:t>Glenohumeral eklem</a:t>
            </a:r>
          </a:p>
          <a:p>
            <a:pPr>
              <a:lnSpc>
                <a:spcPct val="160000"/>
              </a:lnSpc>
            </a:pPr>
            <a:r>
              <a:rPr lang="tr-TR" sz="2400" b="1" dirty="0"/>
              <a:t>Akromioklavikuler eklem</a:t>
            </a:r>
          </a:p>
          <a:p>
            <a:pPr>
              <a:lnSpc>
                <a:spcPct val="160000"/>
              </a:lnSpc>
            </a:pPr>
            <a:r>
              <a:rPr lang="tr-TR" sz="2400" b="1" dirty="0"/>
              <a:t>Sternoklavikuler eklem</a:t>
            </a:r>
          </a:p>
          <a:p>
            <a:pPr>
              <a:lnSpc>
                <a:spcPct val="160000"/>
              </a:lnSpc>
            </a:pPr>
            <a:r>
              <a:rPr lang="tr-TR" sz="2400" b="1" dirty="0" err="1"/>
              <a:t>Skapulotorasik</a:t>
            </a:r>
            <a:r>
              <a:rPr lang="tr-TR" sz="2400" b="1" dirty="0"/>
              <a:t> </a:t>
            </a:r>
            <a:r>
              <a:rPr lang="tr-TR" sz="2400" b="1" dirty="0" smtClean="0"/>
              <a:t>birleşim</a:t>
            </a:r>
          </a:p>
          <a:p>
            <a:pPr>
              <a:lnSpc>
                <a:spcPct val="160000"/>
              </a:lnSpc>
            </a:pPr>
            <a:endParaRPr lang="tr-TR" sz="1600"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tr-TR" sz="2500" b="1" dirty="0">
                <a:solidFill>
                  <a:schemeClr val="accent2"/>
                </a:solidFill>
              </a:rPr>
              <a:t>OMUZ EKLEMİNİ DESTEKLEYEN YAPILAR</a:t>
            </a:r>
            <a:r>
              <a:rPr lang="tr-TR" sz="2500" b="1" dirty="0"/>
              <a:t/>
            </a:r>
            <a:br>
              <a:rPr lang="tr-TR" sz="2500" b="1" dirty="0"/>
            </a:br>
            <a:endParaRPr lang="tr-TR" sz="2500" b="1" dirty="0"/>
          </a:p>
        </p:txBody>
      </p:sp>
      <p:sp>
        <p:nvSpPr>
          <p:cNvPr id="13315" name="Rectangle 3"/>
          <p:cNvSpPr>
            <a:spLocks noGrp="1" noChangeArrowheads="1"/>
          </p:cNvSpPr>
          <p:nvPr>
            <p:ph type="body" idx="1"/>
          </p:nvPr>
        </p:nvSpPr>
        <p:spPr/>
        <p:txBody>
          <a:bodyPr/>
          <a:lstStyle/>
          <a:p>
            <a:r>
              <a:rPr lang="tr-TR" sz="2400" dirty="0">
                <a:latin typeface="Times New Roman" pitchFamily="18" charset="0"/>
              </a:rPr>
              <a:t>ROTATOR </a:t>
            </a:r>
            <a:r>
              <a:rPr lang="tr-TR" sz="2400" dirty="0" smtClean="0">
                <a:latin typeface="Times New Roman" pitchFamily="18" charset="0"/>
              </a:rPr>
              <a:t>KAF </a:t>
            </a:r>
            <a:r>
              <a:rPr lang="tr-TR" sz="2400" dirty="0">
                <a:latin typeface="Times New Roman" pitchFamily="18" charset="0"/>
              </a:rPr>
              <a:t>KASLARI</a:t>
            </a:r>
          </a:p>
          <a:p>
            <a:endParaRPr lang="tr-TR" sz="2400" dirty="0">
              <a:latin typeface="Times New Roman" pitchFamily="18" charset="0"/>
            </a:endParaRPr>
          </a:p>
          <a:p>
            <a:r>
              <a:rPr lang="tr-TR" sz="2400" dirty="0">
                <a:latin typeface="Times New Roman" pitchFamily="18" charset="0"/>
              </a:rPr>
              <a:t>SCAPULATORASİK KASLAR</a:t>
            </a:r>
          </a:p>
          <a:p>
            <a:endParaRPr lang="tr-TR" sz="2400" dirty="0">
              <a:latin typeface="Times New Roman" pitchFamily="18" charset="0"/>
            </a:endParaRPr>
          </a:p>
          <a:p>
            <a:r>
              <a:rPr lang="tr-TR" sz="2400" dirty="0">
                <a:latin typeface="Times New Roman" pitchFamily="18" charset="0"/>
              </a:rPr>
              <a:t>EKLEM KAPSÜLÜ</a:t>
            </a:r>
          </a:p>
          <a:p>
            <a:endParaRPr lang="tr-TR" sz="2400" dirty="0">
              <a:latin typeface="Times New Roman" pitchFamily="18" charset="0"/>
            </a:endParaRPr>
          </a:p>
          <a:p>
            <a:r>
              <a:rPr lang="tr-TR" sz="2400" dirty="0">
                <a:latin typeface="Times New Roman" pitchFamily="18" charset="0"/>
              </a:rPr>
              <a:t>BURSALAR</a:t>
            </a:r>
          </a:p>
          <a:p>
            <a:endParaRPr lang="tr-TR" sz="2400" dirty="0">
              <a:latin typeface="Times New Roman" pitchFamily="18" charset="0"/>
            </a:endParaRPr>
          </a:p>
          <a:p>
            <a:r>
              <a:rPr lang="tr-TR" sz="2400" dirty="0">
                <a:latin typeface="Times New Roman" pitchFamily="18" charset="0"/>
              </a:rPr>
              <a:t>LİGAMENTLER</a:t>
            </a:r>
          </a:p>
          <a:p>
            <a:endParaRPr lang="tr-TR" sz="2400" dirty="0">
              <a:latin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68313" y="188913"/>
            <a:ext cx="8229600" cy="950912"/>
          </a:xfrm>
        </p:spPr>
        <p:txBody>
          <a:bodyPr/>
          <a:lstStyle/>
          <a:p>
            <a:r>
              <a:rPr lang="tr-TR" sz="3800" b="1" dirty="0">
                <a:solidFill>
                  <a:schemeClr val="accent2"/>
                </a:solidFill>
              </a:rPr>
              <a:t>Omuz stabilitesinde etkili faktörler</a:t>
            </a:r>
          </a:p>
        </p:txBody>
      </p:sp>
      <p:sp>
        <p:nvSpPr>
          <p:cNvPr id="19459" name="Rectangle 3"/>
          <p:cNvSpPr>
            <a:spLocks noGrp="1" noChangeArrowheads="1"/>
          </p:cNvSpPr>
          <p:nvPr>
            <p:ph type="body" sz="half" idx="1"/>
          </p:nvPr>
        </p:nvSpPr>
        <p:spPr>
          <a:xfrm>
            <a:off x="539750" y="1142984"/>
            <a:ext cx="4391025" cy="3754454"/>
          </a:xfrm>
        </p:spPr>
        <p:txBody>
          <a:bodyPr/>
          <a:lstStyle/>
          <a:p>
            <a:pPr>
              <a:buFont typeface="Wingdings" pitchFamily="2" charset="2"/>
              <a:buNone/>
            </a:pPr>
            <a:r>
              <a:rPr lang="tr-TR" sz="2600" dirty="0"/>
              <a:t>   </a:t>
            </a:r>
            <a:r>
              <a:rPr lang="tr-TR" sz="2600" dirty="0">
                <a:solidFill>
                  <a:schemeClr val="accent2"/>
                </a:solidFill>
              </a:rPr>
              <a:t>Statik faktörler</a:t>
            </a:r>
          </a:p>
          <a:p>
            <a:r>
              <a:rPr lang="tr-TR" sz="2400" dirty="0"/>
              <a:t>Humerusun yapısı</a:t>
            </a:r>
          </a:p>
          <a:p>
            <a:r>
              <a:rPr lang="tr-TR" sz="2400" dirty="0"/>
              <a:t>Eklem yüzey alanı</a:t>
            </a:r>
          </a:p>
          <a:p>
            <a:r>
              <a:rPr lang="tr-TR" sz="2400" dirty="0"/>
              <a:t>Glenoid labrum</a:t>
            </a:r>
          </a:p>
          <a:p>
            <a:r>
              <a:rPr lang="tr-TR" sz="2400" dirty="0"/>
              <a:t>Eklem içi negatif basınç</a:t>
            </a:r>
          </a:p>
          <a:p>
            <a:r>
              <a:rPr lang="tr-TR" sz="2400" dirty="0"/>
              <a:t>Kapsül ve ligamanlar</a:t>
            </a:r>
          </a:p>
        </p:txBody>
      </p:sp>
      <p:sp>
        <p:nvSpPr>
          <p:cNvPr id="19460" name="Rectangle 4"/>
          <p:cNvSpPr>
            <a:spLocks noGrp="1" noChangeArrowheads="1"/>
          </p:cNvSpPr>
          <p:nvPr>
            <p:ph type="body" sz="half" idx="2"/>
          </p:nvPr>
        </p:nvSpPr>
        <p:spPr>
          <a:xfrm>
            <a:off x="4286249" y="1142984"/>
            <a:ext cx="4857752" cy="3000396"/>
          </a:xfrm>
        </p:spPr>
        <p:txBody>
          <a:bodyPr/>
          <a:lstStyle/>
          <a:p>
            <a:pPr>
              <a:buFont typeface="Wingdings" pitchFamily="2" charset="2"/>
              <a:buNone/>
            </a:pPr>
            <a:r>
              <a:rPr lang="tr-TR" sz="2600" dirty="0"/>
              <a:t>    </a:t>
            </a:r>
            <a:r>
              <a:rPr lang="tr-TR" sz="2600" dirty="0">
                <a:solidFill>
                  <a:schemeClr val="accent2"/>
                </a:solidFill>
              </a:rPr>
              <a:t>Dinamik faktörler </a:t>
            </a:r>
          </a:p>
          <a:p>
            <a:r>
              <a:rPr lang="tr-TR" sz="2400" dirty="0"/>
              <a:t>Eklem kompresyon etkisi</a:t>
            </a:r>
          </a:p>
          <a:p>
            <a:r>
              <a:rPr lang="tr-TR" sz="2400" dirty="0"/>
              <a:t>Rotator </a:t>
            </a:r>
            <a:r>
              <a:rPr lang="tr-TR" sz="2400" dirty="0" smtClean="0"/>
              <a:t>kaf </a:t>
            </a:r>
            <a:r>
              <a:rPr lang="tr-TR" sz="2400" dirty="0"/>
              <a:t>kasları ve </a:t>
            </a:r>
            <a:r>
              <a:rPr lang="tr-TR" sz="2400" dirty="0" smtClean="0"/>
              <a:t>biseps kası</a:t>
            </a:r>
            <a:endParaRPr lang="tr-TR" sz="2400" dirty="0"/>
          </a:p>
          <a:p>
            <a:r>
              <a:rPr lang="tr-TR" sz="2400" dirty="0"/>
              <a:t>Skapulotorasik hareket</a:t>
            </a:r>
          </a:p>
          <a:p>
            <a:r>
              <a:rPr lang="tr-TR" sz="2400" dirty="0"/>
              <a:t>Propriosepsiyon</a:t>
            </a:r>
          </a:p>
          <a:p>
            <a:endParaRPr lang="tr-TR" sz="2400" dirty="0">
              <a:latin typeface="Times New Roman" pitchFamily="18" charset="0"/>
            </a:endParaRPr>
          </a:p>
          <a:p>
            <a:endParaRPr lang="tr-TR" sz="2400" dirty="0">
              <a:latin typeface="Times New Roman" pitchFamily="18" charset="0"/>
            </a:endParaRPr>
          </a:p>
        </p:txBody>
      </p:sp>
      <p:graphicFrame>
        <p:nvGraphicFramePr>
          <p:cNvPr id="19461" name="Object 5"/>
          <p:cNvGraphicFramePr>
            <a:graphicFrameLocks noChangeAspect="1"/>
          </p:cNvGraphicFramePr>
          <p:nvPr/>
        </p:nvGraphicFramePr>
        <p:xfrm>
          <a:off x="2484438" y="4149725"/>
          <a:ext cx="3960812" cy="1916113"/>
        </p:xfrm>
        <a:graphic>
          <a:graphicData uri="http://schemas.openxmlformats.org/presentationml/2006/ole">
            <mc:AlternateContent xmlns:mc="http://schemas.openxmlformats.org/markup-compatibility/2006">
              <mc:Choice xmlns:v="urn:schemas-microsoft-com:vml" Requires="v">
                <p:oleObj spid="_x0000_s17487" name="Bit Eşlem Resmi" r:id="rId3" imgW="1752381" imgH="847843" progId="PBrush">
                  <p:embed/>
                </p:oleObj>
              </mc:Choice>
              <mc:Fallback>
                <p:oleObj name="Bit Eşlem Resmi" r:id="rId3" imgW="1752381" imgH="847843" progId="PBrush">
                  <p:embed/>
                  <p:pic>
                    <p:nvPicPr>
                      <p:cNvPr id="0" name="Picture 7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4438" y="4149725"/>
                        <a:ext cx="3960812" cy="191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tr-TR" dirty="0">
                <a:solidFill>
                  <a:schemeClr val="accent2"/>
                </a:solidFill>
              </a:rPr>
              <a:t>Omuz eklemine etki eden kaslar</a:t>
            </a:r>
            <a:endParaRPr lang="en-US" dirty="0">
              <a:solidFill>
                <a:schemeClr val="accent2"/>
              </a:solidFill>
            </a:endParaRPr>
          </a:p>
        </p:txBody>
      </p:sp>
      <p:sp>
        <p:nvSpPr>
          <p:cNvPr id="21507" name="Rectangle 3"/>
          <p:cNvSpPr>
            <a:spLocks noGrp="1" noChangeArrowheads="1"/>
          </p:cNvSpPr>
          <p:nvPr>
            <p:ph type="body" idx="1"/>
          </p:nvPr>
        </p:nvSpPr>
        <p:spPr/>
        <p:txBody>
          <a:bodyPr/>
          <a:lstStyle/>
          <a:p>
            <a:pPr>
              <a:buFont typeface="Wingdings" pitchFamily="2" charset="2"/>
              <a:buNone/>
            </a:pPr>
            <a:endParaRPr lang="en-US" dirty="0"/>
          </a:p>
          <a:p>
            <a:pPr lvl="1">
              <a:buFont typeface="Wingdings" pitchFamily="2" charset="2"/>
              <a:buNone/>
            </a:pPr>
            <a:endParaRPr lang="en-US" dirty="0"/>
          </a:p>
          <a:p>
            <a:r>
              <a:rPr lang="en-US" sz="2800" dirty="0">
                <a:solidFill>
                  <a:schemeClr val="accent2"/>
                </a:solidFill>
                <a:ea typeface="Segoe UI" pitchFamily="34" charset="0"/>
                <a:cs typeface="Segoe UI" pitchFamily="34" charset="0"/>
              </a:rPr>
              <a:t>Prim</a:t>
            </a:r>
            <a:r>
              <a:rPr lang="tr-TR" sz="2800" dirty="0">
                <a:solidFill>
                  <a:schemeClr val="accent2"/>
                </a:solidFill>
                <a:ea typeface="Segoe UI" pitchFamily="34" charset="0"/>
                <a:cs typeface="Segoe UI" pitchFamily="34" charset="0"/>
              </a:rPr>
              <a:t>er</a:t>
            </a:r>
            <a:r>
              <a:rPr lang="en-US" sz="2800" dirty="0">
                <a:solidFill>
                  <a:schemeClr val="accent2"/>
                </a:solidFill>
                <a:ea typeface="Segoe UI" pitchFamily="34" charset="0"/>
                <a:cs typeface="Segoe UI" pitchFamily="34" charset="0"/>
              </a:rPr>
              <a:t> </a:t>
            </a:r>
            <a:r>
              <a:rPr lang="en-US" sz="2800" dirty="0" err="1">
                <a:solidFill>
                  <a:schemeClr val="accent2"/>
                </a:solidFill>
                <a:ea typeface="Segoe UI" pitchFamily="34" charset="0"/>
                <a:cs typeface="Segoe UI" pitchFamily="34" charset="0"/>
              </a:rPr>
              <a:t>Fle</a:t>
            </a:r>
            <a:r>
              <a:rPr lang="tr-TR" sz="2800" dirty="0" smtClean="0">
                <a:solidFill>
                  <a:schemeClr val="accent2"/>
                </a:solidFill>
                <a:ea typeface="Segoe UI" pitchFamily="34" charset="0"/>
                <a:cs typeface="Segoe UI" pitchFamily="34" charset="0"/>
              </a:rPr>
              <a:t>ksörler (180</a:t>
            </a:r>
            <a:r>
              <a:rPr lang="en-US" sz="2800" dirty="0" smtClean="0">
                <a:solidFill>
                  <a:schemeClr val="accent2"/>
                </a:solidFill>
                <a:latin typeface="Tahoma" pitchFamily="34" charset="0"/>
              </a:rPr>
              <a:t>º</a:t>
            </a:r>
            <a:r>
              <a:rPr lang="tr-TR" sz="2800" dirty="0" smtClean="0">
                <a:solidFill>
                  <a:schemeClr val="accent2"/>
                </a:solidFill>
                <a:latin typeface="Tahoma" pitchFamily="34" charset="0"/>
              </a:rPr>
              <a:t>)</a:t>
            </a:r>
            <a:r>
              <a:rPr lang="tr-TR" sz="2800" dirty="0" smtClean="0">
                <a:latin typeface="Tahoma" pitchFamily="34" charset="0"/>
              </a:rPr>
              <a:t> </a:t>
            </a:r>
            <a:endParaRPr lang="en-US" sz="2800" dirty="0">
              <a:solidFill>
                <a:schemeClr val="accent2"/>
              </a:solidFill>
              <a:ea typeface="Segoe UI" pitchFamily="34" charset="0"/>
              <a:cs typeface="Segoe UI" pitchFamily="34" charset="0"/>
            </a:endParaRPr>
          </a:p>
          <a:p>
            <a:pPr lvl="1"/>
            <a:r>
              <a:rPr lang="en-US" dirty="0">
                <a:ea typeface="Segoe UI" pitchFamily="34" charset="0"/>
                <a:cs typeface="Segoe UI" pitchFamily="34" charset="0"/>
              </a:rPr>
              <a:t>Anterior </a:t>
            </a:r>
            <a:r>
              <a:rPr lang="tr-TR" dirty="0" smtClean="0">
                <a:ea typeface="Segoe UI" pitchFamily="34" charset="0"/>
                <a:cs typeface="Segoe UI" pitchFamily="34" charset="0"/>
              </a:rPr>
              <a:t>d</a:t>
            </a:r>
            <a:r>
              <a:rPr lang="en-US" dirty="0" err="1" smtClean="0">
                <a:ea typeface="Segoe UI" pitchFamily="34" charset="0"/>
                <a:cs typeface="Segoe UI" pitchFamily="34" charset="0"/>
              </a:rPr>
              <a:t>eltoid</a:t>
            </a:r>
            <a:endParaRPr lang="en-US" dirty="0">
              <a:ea typeface="Segoe UI" pitchFamily="34" charset="0"/>
              <a:cs typeface="Segoe UI" pitchFamily="34" charset="0"/>
            </a:endParaRPr>
          </a:p>
          <a:p>
            <a:pPr lvl="1"/>
            <a:r>
              <a:rPr lang="tr-TR" dirty="0" err="1" smtClean="0">
                <a:ea typeface="Segoe UI" pitchFamily="34" charset="0"/>
                <a:cs typeface="Segoe UI" pitchFamily="34" charset="0"/>
              </a:rPr>
              <a:t>Korakobrakiyalis</a:t>
            </a:r>
            <a:endParaRPr lang="en-US" dirty="0">
              <a:ea typeface="Segoe UI" pitchFamily="34" charset="0"/>
              <a:cs typeface="Segoe UI" pitchFamily="34" charset="0"/>
            </a:endParaRPr>
          </a:p>
          <a:p>
            <a:pPr lvl="1"/>
            <a:r>
              <a:rPr lang="en-US" dirty="0" err="1">
                <a:ea typeface="Segoe UI" pitchFamily="34" charset="0"/>
                <a:cs typeface="Segoe UI" pitchFamily="34" charset="0"/>
              </a:rPr>
              <a:t>Pectoralis</a:t>
            </a:r>
            <a:r>
              <a:rPr lang="en-US" dirty="0">
                <a:ea typeface="Segoe UI" pitchFamily="34" charset="0"/>
                <a:cs typeface="Segoe UI" pitchFamily="34" charset="0"/>
              </a:rPr>
              <a:t> </a:t>
            </a:r>
            <a:r>
              <a:rPr lang="tr-TR" dirty="0" smtClean="0">
                <a:ea typeface="Segoe UI" pitchFamily="34" charset="0"/>
                <a:cs typeface="Segoe UI" pitchFamily="34" charset="0"/>
              </a:rPr>
              <a:t>m</a:t>
            </a:r>
            <a:r>
              <a:rPr lang="en-US" dirty="0" err="1" smtClean="0">
                <a:ea typeface="Segoe UI" pitchFamily="34" charset="0"/>
                <a:cs typeface="Segoe UI" pitchFamily="34" charset="0"/>
              </a:rPr>
              <a:t>ajor</a:t>
            </a:r>
            <a:endParaRPr lang="en-US" dirty="0">
              <a:ea typeface="Segoe UI" pitchFamily="34" charset="0"/>
              <a:cs typeface="Segoe UI" pitchFamily="34" charset="0"/>
            </a:endParaRPr>
          </a:p>
          <a:p>
            <a:pPr lvl="1"/>
            <a:r>
              <a:rPr lang="en-US" dirty="0" smtClean="0">
                <a:ea typeface="Segoe UI" pitchFamily="34" charset="0"/>
                <a:cs typeface="Segoe UI" pitchFamily="34" charset="0"/>
              </a:rPr>
              <a:t>Biceps</a:t>
            </a:r>
            <a:r>
              <a:rPr lang="tr-TR" dirty="0" smtClean="0">
                <a:ea typeface="Segoe UI" pitchFamily="34" charset="0"/>
                <a:cs typeface="Segoe UI" pitchFamily="34" charset="0"/>
              </a:rPr>
              <a:t> </a:t>
            </a:r>
            <a:r>
              <a:rPr lang="tr-TR" dirty="0" err="1" smtClean="0">
                <a:ea typeface="Segoe UI" pitchFamily="34" charset="0"/>
                <a:cs typeface="Segoe UI" pitchFamily="34" charset="0"/>
              </a:rPr>
              <a:t>brachii</a:t>
            </a:r>
            <a:endParaRPr lang="en-US" dirty="0">
              <a:ea typeface="Segoe UI" pitchFamily="34" charset="0"/>
              <a:cs typeface="Segoe UI" pitchFamily="34" charset="0"/>
            </a:endParaRPr>
          </a:p>
        </p:txBody>
      </p:sp>
      <p:pic>
        <p:nvPicPr>
          <p:cNvPr id="21508" name="Picture 4" descr="shldrflx"/>
          <p:cNvPicPr>
            <a:picLocks noChangeAspect="1" noChangeArrowheads="1"/>
          </p:cNvPicPr>
          <p:nvPr/>
        </p:nvPicPr>
        <p:blipFill>
          <a:blip r:embed="rId2" cstate="print"/>
          <a:srcRect/>
          <a:stretch>
            <a:fillRect/>
          </a:stretch>
        </p:blipFill>
        <p:spPr bwMode="auto">
          <a:xfrm>
            <a:off x="4427538" y="2205038"/>
            <a:ext cx="4114800" cy="3341687"/>
          </a:xfrm>
          <a:prstGeom prst="rect">
            <a:avLst/>
          </a:prstGeom>
          <a:noFill/>
        </p:spPr>
      </p:pic>
      <p:sp>
        <p:nvSpPr>
          <p:cNvPr id="21509" name="Line 5"/>
          <p:cNvSpPr>
            <a:spLocks noChangeShapeType="1"/>
          </p:cNvSpPr>
          <p:nvPr/>
        </p:nvSpPr>
        <p:spPr bwMode="auto">
          <a:xfrm flipV="1">
            <a:off x="7010400" y="3581400"/>
            <a:ext cx="533400" cy="1371600"/>
          </a:xfrm>
          <a:prstGeom prst="line">
            <a:avLst/>
          </a:prstGeom>
          <a:noFill/>
          <a:ln w="38100">
            <a:solidFill>
              <a:schemeClr val="bg1"/>
            </a:solidFill>
            <a:round/>
            <a:headEnd/>
            <a:tailEnd type="triangle" w="med" len="med"/>
          </a:ln>
          <a:effectLst/>
        </p:spPr>
        <p:txBody>
          <a:bodyPr wrap="none" anchor="ctr"/>
          <a:lstStyle/>
          <a:p>
            <a:endParaRPr lang="tr-T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endParaRPr lang="en-US" dirty="0"/>
          </a:p>
        </p:txBody>
      </p:sp>
      <p:sp>
        <p:nvSpPr>
          <p:cNvPr id="22531" name="Rectangle 3"/>
          <p:cNvSpPr>
            <a:spLocks noGrp="1" noChangeArrowheads="1"/>
          </p:cNvSpPr>
          <p:nvPr>
            <p:ph type="body" idx="1"/>
          </p:nvPr>
        </p:nvSpPr>
        <p:spPr/>
        <p:txBody>
          <a:bodyPr/>
          <a:lstStyle/>
          <a:p>
            <a:endParaRPr lang="en-US" dirty="0"/>
          </a:p>
          <a:p>
            <a:r>
              <a:rPr lang="en-US" sz="2400" dirty="0">
                <a:solidFill>
                  <a:schemeClr val="accent2"/>
                </a:solidFill>
              </a:rPr>
              <a:t>Prim</a:t>
            </a:r>
            <a:r>
              <a:rPr lang="tr-TR" sz="2400" dirty="0">
                <a:solidFill>
                  <a:schemeClr val="accent2"/>
                </a:solidFill>
              </a:rPr>
              <a:t>er</a:t>
            </a:r>
            <a:r>
              <a:rPr lang="en-US" sz="2400" dirty="0">
                <a:solidFill>
                  <a:schemeClr val="accent2"/>
                </a:solidFill>
              </a:rPr>
              <a:t> E</a:t>
            </a:r>
            <a:r>
              <a:rPr lang="tr-TR" sz="2400" dirty="0" err="1">
                <a:solidFill>
                  <a:schemeClr val="accent2"/>
                </a:solidFill>
              </a:rPr>
              <a:t>ks</a:t>
            </a:r>
            <a:r>
              <a:rPr lang="en-US" sz="2400" dirty="0">
                <a:solidFill>
                  <a:schemeClr val="accent2"/>
                </a:solidFill>
              </a:rPr>
              <a:t>t</a:t>
            </a:r>
            <a:r>
              <a:rPr lang="tr-TR" sz="2400" dirty="0">
                <a:solidFill>
                  <a:schemeClr val="accent2"/>
                </a:solidFill>
              </a:rPr>
              <a:t>a</a:t>
            </a:r>
            <a:r>
              <a:rPr lang="en-US" sz="2400" dirty="0">
                <a:solidFill>
                  <a:schemeClr val="accent2"/>
                </a:solidFill>
              </a:rPr>
              <a:t>ns</a:t>
            </a:r>
            <a:r>
              <a:rPr lang="tr-TR" sz="2400" dirty="0">
                <a:solidFill>
                  <a:schemeClr val="accent2"/>
                </a:solidFill>
              </a:rPr>
              <a:t>ö</a:t>
            </a:r>
            <a:r>
              <a:rPr lang="en-US" sz="2400" dirty="0">
                <a:solidFill>
                  <a:schemeClr val="accent2"/>
                </a:solidFill>
              </a:rPr>
              <a:t>r</a:t>
            </a:r>
            <a:r>
              <a:rPr lang="tr-TR" sz="2400" dirty="0" smtClean="0">
                <a:solidFill>
                  <a:schemeClr val="accent2"/>
                </a:solidFill>
              </a:rPr>
              <a:t>ler (45</a:t>
            </a:r>
            <a:r>
              <a:rPr lang="en-US" sz="2400" dirty="0" smtClean="0">
                <a:solidFill>
                  <a:schemeClr val="accent2"/>
                </a:solidFill>
                <a:latin typeface="Tahoma" pitchFamily="34" charset="0"/>
              </a:rPr>
              <a:t>º</a:t>
            </a:r>
            <a:r>
              <a:rPr lang="tr-TR" sz="2400" dirty="0" smtClean="0">
                <a:solidFill>
                  <a:schemeClr val="accent2"/>
                </a:solidFill>
                <a:latin typeface="Tahoma" pitchFamily="34" charset="0"/>
              </a:rPr>
              <a:t>) </a:t>
            </a:r>
            <a:endParaRPr lang="en-US" sz="2400" dirty="0">
              <a:solidFill>
                <a:schemeClr val="accent2"/>
              </a:solidFill>
            </a:endParaRPr>
          </a:p>
          <a:p>
            <a:pPr lvl="1"/>
            <a:r>
              <a:rPr lang="en-US" sz="2400" dirty="0"/>
              <a:t>Latissimus dorsi</a:t>
            </a:r>
          </a:p>
          <a:p>
            <a:pPr lvl="1"/>
            <a:r>
              <a:rPr lang="en-US" sz="2400" dirty="0" err="1"/>
              <a:t>Teres</a:t>
            </a:r>
            <a:r>
              <a:rPr lang="en-US" sz="2400" dirty="0"/>
              <a:t> </a:t>
            </a:r>
            <a:r>
              <a:rPr lang="tr-TR" sz="2400" dirty="0" smtClean="0"/>
              <a:t>m</a:t>
            </a:r>
            <a:r>
              <a:rPr lang="en-US" sz="2400" dirty="0" err="1" smtClean="0"/>
              <a:t>ajor</a:t>
            </a:r>
            <a:endParaRPr lang="en-US" sz="2400" dirty="0"/>
          </a:p>
          <a:p>
            <a:pPr lvl="1"/>
            <a:r>
              <a:rPr lang="tr-TR" sz="2400" dirty="0" err="1" smtClean="0">
                <a:latin typeface="Calibri" panose="020F0502020204030204" pitchFamily="34" charset="0"/>
              </a:rPr>
              <a:t>Posterior</a:t>
            </a:r>
            <a:r>
              <a:rPr lang="tr-TR" sz="2400" dirty="0" smtClean="0">
                <a:latin typeface="Calibri" panose="020F0502020204030204" pitchFamily="34" charset="0"/>
              </a:rPr>
              <a:t> </a:t>
            </a:r>
            <a:r>
              <a:rPr lang="tr-TR" sz="2400" dirty="0" err="1" smtClean="0">
                <a:latin typeface="Calibri" panose="020F0502020204030204" pitchFamily="34" charset="0"/>
              </a:rPr>
              <a:t>deltoid</a:t>
            </a:r>
            <a:endParaRPr lang="en-US" sz="2400" dirty="0">
              <a:latin typeface="Calibri" panose="020F0502020204030204" pitchFamily="34" charset="0"/>
            </a:endParaRPr>
          </a:p>
          <a:p>
            <a:pPr lvl="1"/>
            <a:endParaRPr lang="en-US" sz="2400" dirty="0">
              <a:latin typeface="Times New Roman" pitchFamily="18" charset="0"/>
            </a:endParaRPr>
          </a:p>
        </p:txBody>
      </p:sp>
      <p:pic>
        <p:nvPicPr>
          <p:cNvPr id="22532" name="Picture 4" descr="shldrext"/>
          <p:cNvPicPr>
            <a:picLocks noChangeAspect="1" noChangeArrowheads="1"/>
          </p:cNvPicPr>
          <p:nvPr/>
        </p:nvPicPr>
        <p:blipFill>
          <a:blip r:embed="rId2" cstate="print"/>
          <a:srcRect/>
          <a:stretch>
            <a:fillRect/>
          </a:stretch>
        </p:blipFill>
        <p:spPr bwMode="auto">
          <a:xfrm>
            <a:off x="4500563" y="1700213"/>
            <a:ext cx="3009900" cy="4171950"/>
          </a:xfrm>
          <a:prstGeom prst="rect">
            <a:avLst/>
          </a:prstGeom>
          <a:noFill/>
        </p:spPr>
      </p:pic>
      <p:sp>
        <p:nvSpPr>
          <p:cNvPr id="22533" name="Line 5"/>
          <p:cNvSpPr>
            <a:spLocks noChangeShapeType="1"/>
          </p:cNvSpPr>
          <p:nvPr/>
        </p:nvSpPr>
        <p:spPr bwMode="auto">
          <a:xfrm>
            <a:off x="5334000" y="4572000"/>
            <a:ext cx="1752600" cy="914400"/>
          </a:xfrm>
          <a:prstGeom prst="line">
            <a:avLst/>
          </a:prstGeom>
          <a:noFill/>
          <a:ln w="38100">
            <a:solidFill>
              <a:schemeClr val="bg1"/>
            </a:solidFill>
            <a:round/>
            <a:headEnd type="triangle" w="med" len="med"/>
            <a:tailEnd/>
          </a:ln>
          <a:effectLst/>
        </p:spPr>
        <p:txBody>
          <a:bodyPr wrap="none" anchor="ctr"/>
          <a:lstStyle/>
          <a:p>
            <a:endParaRPr lang="tr-TR"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endParaRPr lang="en-US" dirty="0"/>
          </a:p>
        </p:txBody>
      </p:sp>
      <p:sp>
        <p:nvSpPr>
          <p:cNvPr id="23555" name="Rectangle 3"/>
          <p:cNvSpPr>
            <a:spLocks noGrp="1" noChangeArrowheads="1"/>
          </p:cNvSpPr>
          <p:nvPr>
            <p:ph type="body" idx="1"/>
          </p:nvPr>
        </p:nvSpPr>
        <p:spPr/>
        <p:txBody>
          <a:bodyPr/>
          <a:lstStyle/>
          <a:p>
            <a:r>
              <a:rPr lang="en-US" sz="2400" dirty="0">
                <a:solidFill>
                  <a:schemeClr val="accent2"/>
                </a:solidFill>
              </a:rPr>
              <a:t>Prim</a:t>
            </a:r>
            <a:r>
              <a:rPr lang="tr-TR" sz="2400" dirty="0">
                <a:solidFill>
                  <a:schemeClr val="accent2"/>
                </a:solidFill>
              </a:rPr>
              <a:t>er</a:t>
            </a:r>
            <a:r>
              <a:rPr lang="en-US" sz="2400" dirty="0">
                <a:solidFill>
                  <a:schemeClr val="accent2"/>
                </a:solidFill>
              </a:rPr>
              <a:t> </a:t>
            </a:r>
            <a:r>
              <a:rPr lang="en-US" sz="2400" dirty="0" err="1" smtClean="0">
                <a:solidFill>
                  <a:schemeClr val="accent2"/>
                </a:solidFill>
              </a:rPr>
              <a:t>Abd</a:t>
            </a:r>
            <a:r>
              <a:rPr lang="tr-TR" sz="2400" dirty="0" smtClean="0">
                <a:solidFill>
                  <a:schemeClr val="accent2"/>
                </a:solidFill>
              </a:rPr>
              <a:t>uktörler (180</a:t>
            </a:r>
            <a:r>
              <a:rPr lang="en-US" sz="2400" dirty="0" smtClean="0">
                <a:solidFill>
                  <a:schemeClr val="accent2"/>
                </a:solidFill>
                <a:latin typeface="Tahoma" pitchFamily="34" charset="0"/>
              </a:rPr>
              <a:t>º</a:t>
            </a:r>
            <a:r>
              <a:rPr lang="tr-TR" sz="2400" dirty="0" smtClean="0">
                <a:solidFill>
                  <a:schemeClr val="accent2"/>
                </a:solidFill>
                <a:latin typeface="Tahoma" pitchFamily="34" charset="0"/>
              </a:rPr>
              <a:t>)</a:t>
            </a:r>
            <a:endParaRPr lang="en-US" sz="2400" dirty="0">
              <a:solidFill>
                <a:schemeClr val="accent2"/>
              </a:solidFill>
            </a:endParaRPr>
          </a:p>
          <a:p>
            <a:pPr lvl="1"/>
            <a:r>
              <a:rPr lang="en-US" sz="2400" dirty="0"/>
              <a:t>Supraspinatus</a:t>
            </a:r>
          </a:p>
          <a:p>
            <a:pPr lvl="1"/>
            <a:r>
              <a:rPr lang="en-US" sz="2400" dirty="0"/>
              <a:t>Mid </a:t>
            </a:r>
            <a:r>
              <a:rPr lang="tr-TR" sz="2400" dirty="0" smtClean="0"/>
              <a:t>d</a:t>
            </a:r>
            <a:r>
              <a:rPr lang="en-US" sz="2400" dirty="0" err="1" smtClean="0"/>
              <a:t>eltoid</a:t>
            </a:r>
            <a:endParaRPr lang="en-US" sz="2400" dirty="0"/>
          </a:p>
        </p:txBody>
      </p:sp>
      <p:pic>
        <p:nvPicPr>
          <p:cNvPr id="23556" name="Picture 4" descr="shldrabd"/>
          <p:cNvPicPr>
            <a:picLocks noChangeAspect="1" noChangeArrowheads="1"/>
          </p:cNvPicPr>
          <p:nvPr/>
        </p:nvPicPr>
        <p:blipFill>
          <a:blip r:embed="rId2" cstate="print"/>
          <a:srcRect/>
          <a:stretch>
            <a:fillRect/>
          </a:stretch>
        </p:blipFill>
        <p:spPr bwMode="auto">
          <a:xfrm>
            <a:off x="4356100" y="1484313"/>
            <a:ext cx="3733800" cy="3670300"/>
          </a:xfrm>
          <a:prstGeom prst="rect">
            <a:avLst/>
          </a:prstGeom>
          <a:noFill/>
        </p:spPr>
      </p:pic>
      <p:sp>
        <p:nvSpPr>
          <p:cNvPr id="23557" name="Line 5"/>
          <p:cNvSpPr>
            <a:spLocks noChangeShapeType="1"/>
          </p:cNvSpPr>
          <p:nvPr/>
        </p:nvSpPr>
        <p:spPr bwMode="auto">
          <a:xfrm>
            <a:off x="5105400" y="3810000"/>
            <a:ext cx="2057400" cy="0"/>
          </a:xfrm>
          <a:prstGeom prst="line">
            <a:avLst/>
          </a:prstGeom>
          <a:noFill/>
          <a:ln w="38100">
            <a:solidFill>
              <a:schemeClr val="bg1"/>
            </a:solidFill>
            <a:round/>
            <a:headEnd type="triangle" w="med" len="med"/>
            <a:tailEnd/>
          </a:ln>
          <a:effectLst/>
        </p:spPr>
        <p:txBody>
          <a:bodyPr wrap="none" anchor="ctr"/>
          <a:lstStyle/>
          <a:p>
            <a:endParaRPr lang="tr-T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endParaRPr lang="en-US" dirty="0"/>
          </a:p>
        </p:txBody>
      </p:sp>
      <p:sp>
        <p:nvSpPr>
          <p:cNvPr id="25603" name="Rectangle 3"/>
          <p:cNvSpPr>
            <a:spLocks noGrp="1" noChangeArrowheads="1"/>
          </p:cNvSpPr>
          <p:nvPr>
            <p:ph type="body" idx="1"/>
          </p:nvPr>
        </p:nvSpPr>
        <p:spPr/>
        <p:txBody>
          <a:bodyPr/>
          <a:lstStyle/>
          <a:p>
            <a:r>
              <a:rPr lang="en-US" dirty="0">
                <a:solidFill>
                  <a:schemeClr val="accent2"/>
                </a:solidFill>
              </a:rPr>
              <a:t>Prim</a:t>
            </a:r>
            <a:r>
              <a:rPr lang="tr-TR" dirty="0">
                <a:solidFill>
                  <a:schemeClr val="accent2"/>
                </a:solidFill>
              </a:rPr>
              <a:t>er</a:t>
            </a:r>
            <a:r>
              <a:rPr lang="en-US" dirty="0">
                <a:solidFill>
                  <a:schemeClr val="accent2"/>
                </a:solidFill>
              </a:rPr>
              <a:t> </a:t>
            </a:r>
            <a:r>
              <a:rPr lang="en-US" dirty="0" smtClean="0">
                <a:solidFill>
                  <a:schemeClr val="accent2"/>
                </a:solidFill>
              </a:rPr>
              <a:t>Add</a:t>
            </a:r>
            <a:r>
              <a:rPr lang="tr-TR" dirty="0" err="1" smtClean="0">
                <a:solidFill>
                  <a:schemeClr val="accent2"/>
                </a:solidFill>
              </a:rPr>
              <a:t>uk</a:t>
            </a:r>
            <a:r>
              <a:rPr lang="en-US" dirty="0" smtClean="0">
                <a:solidFill>
                  <a:schemeClr val="accent2"/>
                </a:solidFill>
              </a:rPr>
              <a:t>t</a:t>
            </a:r>
            <a:r>
              <a:rPr lang="tr-TR" dirty="0" smtClean="0">
                <a:solidFill>
                  <a:schemeClr val="accent2"/>
                </a:solidFill>
              </a:rPr>
              <a:t>örler (45</a:t>
            </a:r>
            <a:r>
              <a:rPr lang="en-US" dirty="0" smtClean="0">
                <a:solidFill>
                  <a:schemeClr val="accent2"/>
                </a:solidFill>
                <a:latin typeface="Tahoma" pitchFamily="34" charset="0"/>
              </a:rPr>
              <a:t>º</a:t>
            </a:r>
            <a:r>
              <a:rPr lang="tr-TR" dirty="0" smtClean="0">
                <a:solidFill>
                  <a:schemeClr val="accent2"/>
                </a:solidFill>
                <a:latin typeface="Tahoma" pitchFamily="34" charset="0"/>
              </a:rPr>
              <a:t>) </a:t>
            </a:r>
            <a:endParaRPr lang="en-US" dirty="0">
              <a:solidFill>
                <a:schemeClr val="accent2"/>
              </a:solidFill>
            </a:endParaRPr>
          </a:p>
          <a:p>
            <a:endParaRPr lang="en-US" dirty="0"/>
          </a:p>
          <a:p>
            <a:pPr lvl="1"/>
            <a:r>
              <a:rPr lang="tr-TR" dirty="0" err="1" smtClean="0"/>
              <a:t>Latissimus</a:t>
            </a:r>
            <a:r>
              <a:rPr lang="tr-TR" dirty="0" smtClean="0"/>
              <a:t> </a:t>
            </a:r>
            <a:r>
              <a:rPr lang="tr-TR" dirty="0" err="1" smtClean="0"/>
              <a:t>dorsi</a:t>
            </a:r>
            <a:endParaRPr lang="en-US" dirty="0"/>
          </a:p>
          <a:p>
            <a:pPr lvl="1"/>
            <a:r>
              <a:rPr lang="en-US" dirty="0" err="1"/>
              <a:t>Pectoralis</a:t>
            </a:r>
            <a:r>
              <a:rPr lang="en-US" dirty="0"/>
              <a:t> </a:t>
            </a:r>
            <a:r>
              <a:rPr lang="tr-TR" dirty="0" smtClean="0"/>
              <a:t>m</a:t>
            </a:r>
            <a:r>
              <a:rPr lang="en-US" dirty="0" err="1" smtClean="0"/>
              <a:t>ajor</a:t>
            </a:r>
            <a:endParaRPr lang="en-US" dirty="0"/>
          </a:p>
          <a:p>
            <a:pPr lvl="1"/>
            <a:r>
              <a:rPr lang="tr-TR" dirty="0" smtClean="0"/>
              <a:t>Teres </a:t>
            </a:r>
            <a:r>
              <a:rPr lang="tr-TR" dirty="0" err="1" smtClean="0"/>
              <a:t>major</a:t>
            </a:r>
            <a:endParaRPr lang="en-US" dirty="0"/>
          </a:p>
        </p:txBody>
      </p:sp>
      <p:pic>
        <p:nvPicPr>
          <p:cNvPr id="25604" name="Picture 4" descr="shldradd"/>
          <p:cNvPicPr>
            <a:picLocks noChangeAspect="1" noChangeArrowheads="1"/>
          </p:cNvPicPr>
          <p:nvPr/>
        </p:nvPicPr>
        <p:blipFill>
          <a:blip r:embed="rId2" cstate="print"/>
          <a:srcRect/>
          <a:stretch>
            <a:fillRect/>
          </a:stretch>
        </p:blipFill>
        <p:spPr bwMode="auto">
          <a:xfrm>
            <a:off x="5364163" y="1484313"/>
            <a:ext cx="3086100" cy="3879850"/>
          </a:xfrm>
          <a:prstGeom prst="rect">
            <a:avLst/>
          </a:prstGeom>
          <a:noFill/>
        </p:spPr>
      </p:pic>
      <p:sp>
        <p:nvSpPr>
          <p:cNvPr id="25605" name="Line 5"/>
          <p:cNvSpPr>
            <a:spLocks noChangeShapeType="1"/>
          </p:cNvSpPr>
          <p:nvPr/>
        </p:nvSpPr>
        <p:spPr bwMode="auto">
          <a:xfrm>
            <a:off x="6019800" y="4495800"/>
            <a:ext cx="1371600" cy="0"/>
          </a:xfrm>
          <a:prstGeom prst="line">
            <a:avLst/>
          </a:prstGeom>
          <a:noFill/>
          <a:ln w="38100">
            <a:solidFill>
              <a:schemeClr val="bg1"/>
            </a:solidFill>
            <a:round/>
            <a:headEnd/>
            <a:tailEnd type="triangle" w="med" len="med"/>
          </a:ln>
          <a:effectLst/>
        </p:spPr>
        <p:txBody>
          <a:bodyPr wrap="none" anchor="ctr"/>
          <a:lstStyle/>
          <a:p>
            <a:endParaRPr lang="tr-TR"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endParaRPr lang="en-US" dirty="0"/>
          </a:p>
        </p:txBody>
      </p:sp>
      <p:sp>
        <p:nvSpPr>
          <p:cNvPr id="26627" name="Rectangle 3"/>
          <p:cNvSpPr>
            <a:spLocks noGrp="1" noChangeArrowheads="1"/>
          </p:cNvSpPr>
          <p:nvPr>
            <p:ph type="body" sz="half" idx="1"/>
          </p:nvPr>
        </p:nvSpPr>
        <p:spPr>
          <a:xfrm>
            <a:off x="285720" y="1600200"/>
            <a:ext cx="4572032" cy="4530725"/>
          </a:xfrm>
        </p:spPr>
        <p:txBody>
          <a:bodyPr>
            <a:normAutofit/>
          </a:bodyPr>
          <a:lstStyle/>
          <a:p>
            <a:r>
              <a:rPr lang="en-US" sz="2400" dirty="0">
                <a:solidFill>
                  <a:schemeClr val="accent2"/>
                </a:solidFill>
              </a:rPr>
              <a:t>Prim</a:t>
            </a:r>
            <a:r>
              <a:rPr lang="tr-TR" sz="2400" dirty="0">
                <a:solidFill>
                  <a:schemeClr val="accent2"/>
                </a:solidFill>
              </a:rPr>
              <a:t>er</a:t>
            </a:r>
            <a:r>
              <a:rPr lang="en-US" sz="2400" dirty="0">
                <a:solidFill>
                  <a:schemeClr val="accent2"/>
                </a:solidFill>
              </a:rPr>
              <a:t> Internal Rotator</a:t>
            </a:r>
            <a:r>
              <a:rPr lang="tr-TR" sz="2400" dirty="0" smtClean="0">
                <a:solidFill>
                  <a:schemeClr val="accent2"/>
                </a:solidFill>
              </a:rPr>
              <a:t>lar (90</a:t>
            </a:r>
            <a:r>
              <a:rPr lang="en-US" sz="2400" dirty="0" smtClean="0">
                <a:solidFill>
                  <a:schemeClr val="accent2"/>
                </a:solidFill>
                <a:latin typeface="Tahoma" pitchFamily="34" charset="0"/>
              </a:rPr>
              <a:t>º</a:t>
            </a:r>
            <a:r>
              <a:rPr lang="tr-TR" sz="2400" dirty="0" smtClean="0">
                <a:solidFill>
                  <a:schemeClr val="accent2"/>
                </a:solidFill>
                <a:latin typeface="Tahoma" pitchFamily="34" charset="0"/>
              </a:rPr>
              <a:t>)</a:t>
            </a:r>
            <a:endParaRPr lang="en-US" sz="2400" dirty="0">
              <a:solidFill>
                <a:schemeClr val="accent2"/>
              </a:solidFill>
            </a:endParaRPr>
          </a:p>
          <a:p>
            <a:pPr lvl="1" eaLnBrk="0" hangingPunct="0">
              <a:spcBef>
                <a:spcPct val="50000"/>
              </a:spcBef>
              <a:buFontTx/>
              <a:buChar char="•"/>
            </a:pPr>
            <a:r>
              <a:rPr lang="tr-TR" sz="2400" dirty="0" err="1"/>
              <a:t>Anterior</a:t>
            </a:r>
            <a:r>
              <a:rPr lang="tr-TR" sz="2400" dirty="0"/>
              <a:t> </a:t>
            </a:r>
            <a:r>
              <a:rPr lang="tr-TR" sz="2400" dirty="0" smtClean="0"/>
              <a:t>d</a:t>
            </a:r>
            <a:r>
              <a:rPr lang="en-US" sz="2400" dirty="0" err="1" smtClean="0"/>
              <a:t>eltoid</a:t>
            </a:r>
            <a:endParaRPr lang="en-US" sz="2400" dirty="0"/>
          </a:p>
          <a:p>
            <a:pPr lvl="1" eaLnBrk="0" hangingPunct="0">
              <a:spcBef>
                <a:spcPct val="50000"/>
              </a:spcBef>
              <a:buFontTx/>
              <a:buChar char="•"/>
            </a:pPr>
            <a:r>
              <a:rPr lang="tr-TR" sz="2400" dirty="0" err="1"/>
              <a:t>Subskapularis</a:t>
            </a:r>
            <a:endParaRPr lang="tr-TR" sz="2400" dirty="0"/>
          </a:p>
          <a:p>
            <a:pPr lvl="1" eaLnBrk="0" hangingPunct="0">
              <a:spcBef>
                <a:spcPct val="50000"/>
              </a:spcBef>
              <a:buFontTx/>
              <a:buChar char="•"/>
            </a:pPr>
            <a:r>
              <a:rPr lang="tr-TR" sz="2400" dirty="0" err="1"/>
              <a:t>Pektoralis</a:t>
            </a:r>
            <a:r>
              <a:rPr lang="tr-TR" sz="2400" dirty="0"/>
              <a:t> </a:t>
            </a:r>
            <a:r>
              <a:rPr lang="tr-TR" sz="2400" dirty="0" err="1" smtClean="0"/>
              <a:t>major</a:t>
            </a:r>
            <a:endParaRPr lang="tr-TR" sz="2400" dirty="0"/>
          </a:p>
          <a:p>
            <a:pPr lvl="1" eaLnBrk="0" hangingPunct="0">
              <a:spcBef>
                <a:spcPct val="50000"/>
              </a:spcBef>
              <a:buFontTx/>
              <a:buChar char="•"/>
            </a:pPr>
            <a:r>
              <a:rPr lang="tr-TR" sz="2400" dirty="0" err="1"/>
              <a:t>Latissimus</a:t>
            </a:r>
            <a:r>
              <a:rPr lang="tr-TR" sz="2400" dirty="0"/>
              <a:t> </a:t>
            </a:r>
            <a:r>
              <a:rPr lang="tr-TR" sz="2400" dirty="0" err="1" smtClean="0"/>
              <a:t>dorsi</a:t>
            </a:r>
            <a:endParaRPr lang="tr-TR" sz="2400" dirty="0" smtClean="0"/>
          </a:p>
          <a:p>
            <a:pPr lvl="1" eaLnBrk="0" hangingPunct="0">
              <a:spcBef>
                <a:spcPct val="50000"/>
              </a:spcBef>
              <a:buFontTx/>
              <a:buChar char="•"/>
            </a:pPr>
            <a:r>
              <a:rPr lang="tr-TR" sz="2400" dirty="0" smtClean="0"/>
              <a:t>Teres </a:t>
            </a:r>
            <a:r>
              <a:rPr lang="tr-TR" sz="2400" dirty="0" err="1" smtClean="0"/>
              <a:t>major</a:t>
            </a:r>
            <a:endParaRPr lang="tr-TR" sz="2400" dirty="0"/>
          </a:p>
          <a:p>
            <a:pPr marL="457200" lvl="1" indent="0">
              <a:buNone/>
            </a:pPr>
            <a:endParaRPr lang="en-US" sz="2400" dirty="0"/>
          </a:p>
        </p:txBody>
      </p:sp>
      <p:sp>
        <p:nvSpPr>
          <p:cNvPr id="26629" name="Line 5"/>
          <p:cNvSpPr>
            <a:spLocks noChangeShapeType="1"/>
          </p:cNvSpPr>
          <p:nvPr/>
        </p:nvSpPr>
        <p:spPr bwMode="auto">
          <a:xfrm>
            <a:off x="6477000" y="3505200"/>
            <a:ext cx="0" cy="1828800"/>
          </a:xfrm>
          <a:prstGeom prst="line">
            <a:avLst/>
          </a:prstGeom>
          <a:noFill/>
          <a:ln w="38100">
            <a:solidFill>
              <a:schemeClr val="bg1"/>
            </a:solidFill>
            <a:round/>
            <a:headEnd/>
            <a:tailEnd/>
          </a:ln>
          <a:effectLst/>
        </p:spPr>
        <p:txBody>
          <a:bodyPr wrap="none" anchor="ctr"/>
          <a:lstStyle/>
          <a:p>
            <a:endParaRPr lang="tr-TR" dirty="0"/>
          </a:p>
        </p:txBody>
      </p:sp>
      <p:sp>
        <p:nvSpPr>
          <p:cNvPr id="26630" name="Line 6"/>
          <p:cNvSpPr>
            <a:spLocks noChangeShapeType="1"/>
          </p:cNvSpPr>
          <p:nvPr/>
        </p:nvSpPr>
        <p:spPr bwMode="auto">
          <a:xfrm>
            <a:off x="6477000" y="4724400"/>
            <a:ext cx="1219200" cy="0"/>
          </a:xfrm>
          <a:prstGeom prst="line">
            <a:avLst/>
          </a:prstGeom>
          <a:noFill/>
          <a:ln w="38100">
            <a:solidFill>
              <a:schemeClr val="bg1"/>
            </a:solidFill>
            <a:round/>
            <a:headEnd/>
            <a:tailEnd type="triangle" w="med" len="med"/>
          </a:ln>
          <a:effectLst/>
        </p:spPr>
        <p:txBody>
          <a:bodyPr wrap="none" anchor="ctr"/>
          <a:lstStyle/>
          <a:p>
            <a:endParaRPr lang="tr-TR" dirty="0"/>
          </a:p>
        </p:txBody>
      </p:sp>
      <p:pic>
        <p:nvPicPr>
          <p:cNvPr id="26632" name="Picture 8" descr="shldrint1"/>
          <p:cNvPicPr>
            <a:picLocks noGrp="1" noChangeAspect="1" noChangeArrowheads="1"/>
          </p:cNvPicPr>
          <p:nvPr>
            <p:ph sz="half" idx="2"/>
          </p:nvPr>
        </p:nvPicPr>
        <p:blipFill>
          <a:blip r:embed="rId2" cstate="print"/>
          <a:srcRect/>
          <a:stretch>
            <a:fillRect/>
          </a:stretch>
        </p:blipFill>
        <p:spPr>
          <a:xfrm>
            <a:off x="5076825" y="1196975"/>
            <a:ext cx="3249613" cy="4530725"/>
          </a:xfrm>
          <a:noFill/>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endParaRPr lang="en-US" dirty="0"/>
          </a:p>
        </p:txBody>
      </p:sp>
      <p:sp>
        <p:nvSpPr>
          <p:cNvPr id="24579" name="Text Box 3"/>
          <p:cNvSpPr txBox="1">
            <a:spLocks noChangeArrowheads="1"/>
          </p:cNvSpPr>
          <p:nvPr/>
        </p:nvSpPr>
        <p:spPr bwMode="auto">
          <a:xfrm>
            <a:off x="457200" y="2286000"/>
            <a:ext cx="4329114" cy="5447645"/>
          </a:xfrm>
          <a:prstGeom prst="rect">
            <a:avLst/>
          </a:prstGeom>
          <a:noFill/>
          <a:ln w="9525">
            <a:noFill/>
            <a:miter lim="800000"/>
            <a:headEnd/>
            <a:tailEnd/>
          </a:ln>
          <a:effectLst/>
        </p:spPr>
        <p:txBody>
          <a:bodyPr wrap="square">
            <a:spAutoFit/>
          </a:bodyPr>
          <a:lstStyle/>
          <a:p>
            <a:pPr eaLnBrk="0" hangingPunct="0">
              <a:spcBef>
                <a:spcPct val="50000"/>
              </a:spcBef>
              <a:buFontTx/>
              <a:buChar char="•"/>
            </a:pPr>
            <a:r>
              <a:rPr lang="en-US" sz="2400" dirty="0">
                <a:solidFill>
                  <a:schemeClr val="accent2"/>
                </a:solidFill>
              </a:rPr>
              <a:t>Prim</a:t>
            </a:r>
            <a:r>
              <a:rPr lang="tr-TR" sz="2400" dirty="0">
                <a:solidFill>
                  <a:schemeClr val="accent2"/>
                </a:solidFill>
              </a:rPr>
              <a:t>er</a:t>
            </a:r>
            <a:r>
              <a:rPr lang="en-US" sz="2400" dirty="0">
                <a:solidFill>
                  <a:schemeClr val="accent2"/>
                </a:solidFill>
              </a:rPr>
              <a:t> External Rotator</a:t>
            </a:r>
            <a:r>
              <a:rPr lang="tr-TR" sz="2400" dirty="0" smtClean="0">
                <a:solidFill>
                  <a:schemeClr val="accent2"/>
                </a:solidFill>
              </a:rPr>
              <a:t>lar (90</a:t>
            </a:r>
            <a:r>
              <a:rPr lang="en-US" sz="2400" dirty="0" smtClean="0">
                <a:solidFill>
                  <a:schemeClr val="accent2"/>
                </a:solidFill>
                <a:latin typeface="Tahoma" pitchFamily="34" charset="0"/>
              </a:rPr>
              <a:t>º</a:t>
            </a:r>
            <a:r>
              <a:rPr lang="tr-TR" sz="2400" dirty="0" smtClean="0">
                <a:solidFill>
                  <a:schemeClr val="accent2"/>
                </a:solidFill>
                <a:latin typeface="Tahoma" pitchFamily="34" charset="0"/>
              </a:rPr>
              <a:t>)</a:t>
            </a:r>
            <a:endParaRPr lang="en-US" sz="2400" dirty="0">
              <a:solidFill>
                <a:schemeClr val="accent2"/>
              </a:solidFill>
            </a:endParaRPr>
          </a:p>
          <a:p>
            <a:pPr lvl="1" eaLnBrk="0" hangingPunct="0">
              <a:spcBef>
                <a:spcPct val="50000"/>
              </a:spcBef>
              <a:buFontTx/>
              <a:buChar char="•"/>
            </a:pPr>
            <a:r>
              <a:rPr lang="tr-TR" sz="2400" dirty="0" err="1" smtClean="0"/>
              <a:t>İnfraspinatus</a:t>
            </a:r>
            <a:endParaRPr lang="tr-TR" sz="2400" dirty="0" smtClean="0"/>
          </a:p>
          <a:p>
            <a:pPr lvl="1" eaLnBrk="0" hangingPunct="0">
              <a:spcBef>
                <a:spcPct val="50000"/>
              </a:spcBef>
              <a:buFontTx/>
              <a:buChar char="•"/>
            </a:pPr>
            <a:r>
              <a:rPr lang="en-US" sz="2400" dirty="0" err="1"/>
              <a:t>Teres</a:t>
            </a:r>
            <a:r>
              <a:rPr lang="en-US" sz="2400" dirty="0"/>
              <a:t> </a:t>
            </a:r>
            <a:r>
              <a:rPr lang="tr-TR" sz="2400" dirty="0" err="1" smtClean="0"/>
              <a:t>minor</a:t>
            </a:r>
            <a:endParaRPr lang="tr-TR" sz="2400" dirty="0" smtClean="0"/>
          </a:p>
          <a:p>
            <a:pPr lvl="1" eaLnBrk="0" hangingPunct="0">
              <a:spcBef>
                <a:spcPct val="50000"/>
              </a:spcBef>
              <a:buFontTx/>
              <a:buChar char="•"/>
            </a:pPr>
            <a:r>
              <a:rPr lang="tr-TR" sz="2400" dirty="0" err="1"/>
              <a:t>Posterior</a:t>
            </a:r>
            <a:r>
              <a:rPr lang="en-US" sz="2400" dirty="0"/>
              <a:t> </a:t>
            </a:r>
            <a:r>
              <a:rPr lang="tr-TR" sz="2400" dirty="0"/>
              <a:t>d</a:t>
            </a:r>
            <a:r>
              <a:rPr lang="en-US" sz="2400" dirty="0" err="1"/>
              <a:t>eltoid</a:t>
            </a:r>
            <a:endParaRPr lang="tr-TR" sz="2400" dirty="0"/>
          </a:p>
          <a:p>
            <a:pPr lvl="1" eaLnBrk="0" hangingPunct="0">
              <a:spcBef>
                <a:spcPct val="50000"/>
              </a:spcBef>
              <a:buFontTx/>
              <a:buChar char="•"/>
            </a:pPr>
            <a:endParaRPr lang="en-US" sz="2400" dirty="0"/>
          </a:p>
          <a:p>
            <a:pPr lvl="1" eaLnBrk="0" hangingPunct="0">
              <a:spcBef>
                <a:spcPct val="50000"/>
              </a:spcBef>
              <a:buFontTx/>
              <a:buChar char="•"/>
            </a:pPr>
            <a:endParaRPr lang="tr-TR" sz="2400" dirty="0" smtClean="0"/>
          </a:p>
          <a:p>
            <a:pPr lvl="1" eaLnBrk="0" hangingPunct="0">
              <a:spcBef>
                <a:spcPct val="50000"/>
              </a:spcBef>
              <a:buFontTx/>
              <a:buChar char="•"/>
            </a:pPr>
            <a:endParaRPr lang="tr-TR" sz="2400" dirty="0"/>
          </a:p>
          <a:p>
            <a:pPr lvl="1" eaLnBrk="0" hangingPunct="0">
              <a:spcBef>
                <a:spcPct val="50000"/>
              </a:spcBef>
              <a:buFontTx/>
              <a:buChar char="•"/>
            </a:pPr>
            <a:endParaRPr lang="tr-TR" sz="2400" dirty="0" smtClean="0"/>
          </a:p>
          <a:p>
            <a:pPr lvl="1" eaLnBrk="0" hangingPunct="0">
              <a:spcBef>
                <a:spcPct val="50000"/>
              </a:spcBef>
              <a:buFontTx/>
              <a:buChar char="•"/>
            </a:pPr>
            <a:endParaRPr lang="en-US" sz="2400" dirty="0"/>
          </a:p>
          <a:p>
            <a:pPr eaLnBrk="0" hangingPunct="0">
              <a:spcBef>
                <a:spcPct val="50000"/>
              </a:spcBef>
            </a:pPr>
            <a:endParaRPr lang="en-US" sz="2400" dirty="0">
              <a:latin typeface="Times New Roman" pitchFamily="18" charset="0"/>
            </a:endParaRPr>
          </a:p>
        </p:txBody>
      </p:sp>
      <p:pic>
        <p:nvPicPr>
          <p:cNvPr id="24580" name="Picture 4" descr="shldrint1"/>
          <p:cNvPicPr>
            <a:picLocks noChangeAspect="1" noChangeArrowheads="1"/>
          </p:cNvPicPr>
          <p:nvPr/>
        </p:nvPicPr>
        <p:blipFill>
          <a:blip r:embed="rId3" cstate="print"/>
          <a:srcRect/>
          <a:stretch>
            <a:fillRect/>
          </a:stretch>
        </p:blipFill>
        <p:spPr bwMode="auto">
          <a:xfrm>
            <a:off x="5257800" y="1600200"/>
            <a:ext cx="2946400" cy="4108450"/>
          </a:xfrm>
          <a:prstGeom prst="rect">
            <a:avLst/>
          </a:prstGeom>
          <a:noFill/>
        </p:spPr>
      </p:pic>
      <p:sp>
        <p:nvSpPr>
          <p:cNvPr id="24581" name="Line 5"/>
          <p:cNvSpPr>
            <a:spLocks noChangeShapeType="1"/>
          </p:cNvSpPr>
          <p:nvPr/>
        </p:nvSpPr>
        <p:spPr bwMode="auto">
          <a:xfrm>
            <a:off x="5486400" y="5105400"/>
            <a:ext cx="1676400" cy="0"/>
          </a:xfrm>
          <a:prstGeom prst="line">
            <a:avLst/>
          </a:prstGeom>
          <a:noFill/>
          <a:ln w="38100">
            <a:solidFill>
              <a:schemeClr val="bg1"/>
            </a:solidFill>
            <a:round/>
            <a:headEnd type="triangle" w="med" len="med"/>
            <a:tailEnd/>
          </a:ln>
          <a:effectLst/>
        </p:spPr>
        <p:txBody>
          <a:bodyPr wrap="none" anchor="ctr"/>
          <a:lstStyle/>
          <a:p>
            <a:endParaRPr lang="tr-TR" dirty="0"/>
          </a:p>
        </p:txBody>
      </p:sp>
      <p:sp>
        <p:nvSpPr>
          <p:cNvPr id="24582" name="Line 6"/>
          <p:cNvSpPr>
            <a:spLocks noChangeShapeType="1"/>
          </p:cNvSpPr>
          <p:nvPr/>
        </p:nvSpPr>
        <p:spPr bwMode="auto">
          <a:xfrm>
            <a:off x="6172200" y="3886200"/>
            <a:ext cx="0" cy="1219200"/>
          </a:xfrm>
          <a:prstGeom prst="line">
            <a:avLst/>
          </a:prstGeom>
          <a:noFill/>
          <a:ln w="38100">
            <a:solidFill>
              <a:schemeClr val="bg1"/>
            </a:solidFill>
            <a:round/>
            <a:headEnd/>
            <a:tailEnd/>
          </a:ln>
          <a:effectLst/>
        </p:spPr>
        <p:txBody>
          <a:bodyPr wrap="none" anchor="ctr"/>
          <a:lstStyle/>
          <a:p>
            <a:endParaRPr lang="tr-TR"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b="1" dirty="0" err="1">
                <a:solidFill>
                  <a:schemeClr val="accent2"/>
                </a:solidFill>
              </a:rPr>
              <a:t>Rotator</a:t>
            </a:r>
            <a:r>
              <a:rPr lang="tr-TR" sz="3200" b="1" dirty="0">
                <a:solidFill>
                  <a:schemeClr val="accent2"/>
                </a:solidFill>
              </a:rPr>
              <a:t> </a:t>
            </a:r>
            <a:r>
              <a:rPr lang="tr-TR" sz="3200" b="1" dirty="0" err="1">
                <a:solidFill>
                  <a:schemeClr val="accent2"/>
                </a:solidFill>
              </a:rPr>
              <a:t>Kuf</a:t>
            </a:r>
            <a:r>
              <a:rPr lang="tr-TR" sz="3200" b="1" dirty="0">
                <a:solidFill>
                  <a:schemeClr val="accent2"/>
                </a:solidFill>
              </a:rPr>
              <a:t> Kasları</a:t>
            </a:r>
            <a:endParaRPr lang="tr-TR" sz="3200" dirty="0"/>
          </a:p>
        </p:txBody>
      </p:sp>
      <p:sp>
        <p:nvSpPr>
          <p:cNvPr id="3" name="İçerik Yer Tutucusu 2"/>
          <p:cNvSpPr>
            <a:spLocks noGrp="1"/>
          </p:cNvSpPr>
          <p:nvPr>
            <p:ph idx="1"/>
          </p:nvPr>
        </p:nvSpPr>
        <p:spPr/>
        <p:txBody>
          <a:bodyPr>
            <a:normAutofit/>
          </a:bodyPr>
          <a:lstStyle/>
          <a:p>
            <a:r>
              <a:rPr lang="tr-TR" sz="2800" dirty="0" err="1" smtClean="0"/>
              <a:t>Supraspinatus</a:t>
            </a:r>
            <a:r>
              <a:rPr lang="tr-TR" sz="2800" dirty="0" smtClean="0"/>
              <a:t> </a:t>
            </a:r>
          </a:p>
          <a:p>
            <a:r>
              <a:rPr lang="tr-TR" sz="2800" dirty="0" err="1" smtClean="0"/>
              <a:t>İnfraspinatus</a:t>
            </a:r>
            <a:endParaRPr lang="tr-TR" sz="2800" dirty="0" smtClean="0"/>
          </a:p>
          <a:p>
            <a:r>
              <a:rPr lang="tr-TR" sz="2800" dirty="0" err="1" smtClean="0"/>
              <a:t>Subskapularis</a:t>
            </a:r>
            <a:endParaRPr lang="tr-TR" sz="2800" dirty="0" smtClean="0"/>
          </a:p>
          <a:p>
            <a:r>
              <a:rPr lang="tr-TR" sz="2800" dirty="0" smtClean="0"/>
              <a:t>Teres </a:t>
            </a:r>
            <a:r>
              <a:rPr lang="tr-TR" sz="2800" dirty="0" err="1" smtClean="0"/>
              <a:t>minor</a:t>
            </a:r>
            <a:endParaRPr lang="tr-TR" sz="2800" dirty="0"/>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63888" y="1459059"/>
            <a:ext cx="4968552" cy="3939881"/>
          </a:xfrm>
          <a:prstGeom prst="rect">
            <a:avLst/>
          </a:prstGeom>
        </p:spPr>
      </p:pic>
    </p:spTree>
    <p:extLst>
      <p:ext uri="{BB962C8B-B14F-4D97-AF65-F5344CB8AC3E}">
        <p14:creationId xmlns:p14="http://schemas.microsoft.com/office/powerpoint/2010/main" val="5697743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868346"/>
          </a:xfrm>
        </p:spPr>
        <p:txBody>
          <a:bodyPr/>
          <a:lstStyle/>
          <a:p>
            <a:r>
              <a:rPr lang="tr-TR" b="1" dirty="0" smtClean="0">
                <a:solidFill>
                  <a:schemeClr val="accent2"/>
                </a:solidFill>
              </a:rPr>
              <a:t>OMUZ AĞRISI NEDENLERİ</a:t>
            </a:r>
            <a:endParaRPr lang="tr-TR" dirty="0"/>
          </a:p>
        </p:txBody>
      </p:sp>
      <p:sp>
        <p:nvSpPr>
          <p:cNvPr id="3" name="2 İçerik Yer Tutucusu"/>
          <p:cNvSpPr>
            <a:spLocks noGrp="1"/>
          </p:cNvSpPr>
          <p:nvPr>
            <p:ph idx="1"/>
          </p:nvPr>
        </p:nvSpPr>
        <p:spPr>
          <a:xfrm>
            <a:off x="428596" y="1357298"/>
            <a:ext cx="8372476" cy="4768865"/>
          </a:xfrm>
        </p:spPr>
        <p:txBody>
          <a:bodyPr>
            <a:normAutofit fontScale="55000" lnSpcReduction="20000"/>
          </a:bodyPr>
          <a:lstStyle/>
          <a:p>
            <a:pPr>
              <a:buNone/>
            </a:pPr>
            <a:r>
              <a:rPr lang="tr-TR" dirty="0" smtClean="0"/>
              <a:t>1. </a:t>
            </a:r>
            <a:r>
              <a:rPr lang="tr-TR" b="1" dirty="0" smtClean="0"/>
              <a:t>Rotator Manşet patolojileri </a:t>
            </a:r>
          </a:p>
          <a:p>
            <a:r>
              <a:rPr lang="tr-TR" dirty="0" smtClean="0"/>
              <a:t>Kalsifik tendinitler</a:t>
            </a:r>
          </a:p>
          <a:p>
            <a:r>
              <a:rPr lang="tr-TR" dirty="0" smtClean="0"/>
              <a:t> Subakromiyal Sıkışma (İmpingement) Sendromu </a:t>
            </a:r>
          </a:p>
          <a:p>
            <a:r>
              <a:rPr lang="tr-TR" dirty="0" smtClean="0"/>
              <a:t>Rotator manşet parsiyel ve total rüptürleri </a:t>
            </a:r>
          </a:p>
          <a:p>
            <a:pPr>
              <a:buNone/>
            </a:pPr>
            <a:r>
              <a:rPr lang="tr-TR" dirty="0" smtClean="0"/>
              <a:t>2. </a:t>
            </a:r>
            <a:r>
              <a:rPr lang="tr-TR" b="1" dirty="0" smtClean="0"/>
              <a:t>Bisipital tendon patolojileri </a:t>
            </a:r>
          </a:p>
          <a:p>
            <a:r>
              <a:rPr lang="tr-TR" dirty="0" smtClean="0"/>
              <a:t>Bisipital tendinit </a:t>
            </a:r>
          </a:p>
          <a:p>
            <a:r>
              <a:rPr lang="tr-TR" dirty="0" smtClean="0"/>
              <a:t>Bisepsin uzun başının rüptürü </a:t>
            </a:r>
          </a:p>
          <a:p>
            <a:pPr>
              <a:buNone/>
            </a:pPr>
            <a:r>
              <a:rPr lang="tr-TR" dirty="0" smtClean="0"/>
              <a:t>3. </a:t>
            </a:r>
            <a:r>
              <a:rPr lang="tr-TR" b="1" dirty="0" smtClean="0"/>
              <a:t>Omuz kapsülünün patolojileri </a:t>
            </a:r>
          </a:p>
          <a:p>
            <a:r>
              <a:rPr lang="tr-TR" dirty="0" smtClean="0"/>
              <a:t>Adeziv kapsülit</a:t>
            </a:r>
          </a:p>
          <a:p>
            <a:r>
              <a:rPr lang="tr-TR" dirty="0" smtClean="0"/>
              <a:t> Glenohumeral instabilite </a:t>
            </a:r>
          </a:p>
          <a:p>
            <a:pPr>
              <a:buNone/>
            </a:pPr>
            <a:r>
              <a:rPr lang="tr-TR" dirty="0" smtClean="0"/>
              <a:t>4. </a:t>
            </a:r>
            <a:r>
              <a:rPr lang="tr-TR" b="1" dirty="0" smtClean="0"/>
              <a:t>Glenohumeral eklem yüzeyinin patolojileri </a:t>
            </a:r>
          </a:p>
          <a:p>
            <a:r>
              <a:rPr lang="tr-TR" dirty="0" err="1" smtClean="0"/>
              <a:t>Osteoartroz</a:t>
            </a:r>
            <a:r>
              <a:rPr lang="tr-TR" dirty="0" smtClean="0"/>
              <a:t> </a:t>
            </a:r>
          </a:p>
          <a:p>
            <a:r>
              <a:rPr lang="tr-TR" dirty="0" err="1" smtClean="0"/>
              <a:t>Enflamatuar</a:t>
            </a:r>
            <a:r>
              <a:rPr lang="tr-TR" dirty="0" smtClean="0"/>
              <a:t> </a:t>
            </a:r>
            <a:r>
              <a:rPr lang="tr-TR" dirty="0" err="1" smtClean="0"/>
              <a:t>artritler</a:t>
            </a:r>
            <a:endParaRPr lang="tr-TR" dirty="0" smtClean="0"/>
          </a:p>
          <a:p>
            <a:r>
              <a:rPr lang="tr-TR" dirty="0" smtClean="0"/>
              <a:t> </a:t>
            </a:r>
            <a:r>
              <a:rPr lang="tr-TR" dirty="0" err="1" smtClean="0"/>
              <a:t>Posttravmatik</a:t>
            </a:r>
            <a:r>
              <a:rPr lang="tr-TR" dirty="0" smtClean="0"/>
              <a:t> </a:t>
            </a:r>
            <a:r>
              <a:rPr lang="tr-TR" dirty="0" err="1" smtClean="0"/>
              <a:t>artrit</a:t>
            </a:r>
            <a:endParaRPr lang="tr-TR" dirty="0" smtClean="0"/>
          </a:p>
          <a:p>
            <a:r>
              <a:rPr lang="tr-TR" dirty="0" smtClean="0"/>
              <a:t> </a:t>
            </a:r>
            <a:r>
              <a:rPr lang="tr-TR" dirty="0" err="1" smtClean="0"/>
              <a:t>Milwaukee</a:t>
            </a:r>
            <a:r>
              <a:rPr lang="tr-TR" dirty="0" smtClean="0"/>
              <a:t> omuzu </a:t>
            </a:r>
          </a:p>
          <a:p>
            <a:r>
              <a:rPr lang="tr-TR" dirty="0" err="1" smtClean="0"/>
              <a:t>Avasküler</a:t>
            </a:r>
            <a:r>
              <a:rPr lang="tr-TR" dirty="0" smtClean="0"/>
              <a:t> Nekroz</a:t>
            </a:r>
            <a:endParaRPr lang="tr-T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796908"/>
          </a:xfrm>
        </p:spPr>
        <p:txBody>
          <a:bodyPr/>
          <a:lstStyle/>
          <a:p>
            <a:r>
              <a:rPr lang="tr-TR" b="1" dirty="0" smtClean="0">
                <a:solidFill>
                  <a:schemeClr val="accent2"/>
                </a:solidFill>
              </a:rPr>
              <a:t>OMUZ AĞRISI NEDENLERİ</a:t>
            </a:r>
            <a:endParaRPr lang="tr-TR" dirty="0"/>
          </a:p>
        </p:txBody>
      </p:sp>
      <p:sp>
        <p:nvSpPr>
          <p:cNvPr id="3" name="2 İçerik Yer Tutucusu"/>
          <p:cNvSpPr>
            <a:spLocks noGrp="1"/>
          </p:cNvSpPr>
          <p:nvPr>
            <p:ph idx="1"/>
          </p:nvPr>
        </p:nvSpPr>
        <p:spPr>
          <a:xfrm>
            <a:off x="457200" y="1000108"/>
            <a:ext cx="8229600" cy="5126055"/>
          </a:xfrm>
        </p:spPr>
        <p:txBody>
          <a:bodyPr>
            <a:normAutofit fontScale="55000" lnSpcReduction="20000"/>
          </a:bodyPr>
          <a:lstStyle/>
          <a:p>
            <a:pPr>
              <a:buNone/>
            </a:pPr>
            <a:r>
              <a:rPr lang="tr-TR" b="1" dirty="0" smtClean="0"/>
              <a:t>5. Diğer eklemlerin Patolojileri</a:t>
            </a:r>
          </a:p>
          <a:p>
            <a:r>
              <a:rPr lang="tr-TR" dirty="0" smtClean="0"/>
              <a:t> Akromioklavikuler eklem patolojileri</a:t>
            </a:r>
          </a:p>
          <a:p>
            <a:r>
              <a:rPr lang="tr-TR" dirty="0" smtClean="0"/>
              <a:t> Sternoklavikuler eklem patolojileri</a:t>
            </a:r>
          </a:p>
          <a:p>
            <a:pPr>
              <a:buNone/>
            </a:pPr>
            <a:r>
              <a:rPr lang="tr-TR" b="1" dirty="0" smtClean="0"/>
              <a:t>6. Kemik patolojileri</a:t>
            </a:r>
          </a:p>
          <a:p>
            <a:r>
              <a:rPr lang="tr-TR" b="1" dirty="0" smtClean="0"/>
              <a:t> </a:t>
            </a:r>
            <a:r>
              <a:rPr lang="tr-TR" dirty="0" smtClean="0"/>
              <a:t>Kırıklar </a:t>
            </a:r>
          </a:p>
          <a:p>
            <a:r>
              <a:rPr lang="tr-TR" dirty="0" smtClean="0"/>
              <a:t>Enfeksiyonlar</a:t>
            </a:r>
          </a:p>
          <a:p>
            <a:r>
              <a:rPr lang="tr-TR" dirty="0" smtClean="0"/>
              <a:t> Tümörler</a:t>
            </a:r>
          </a:p>
          <a:p>
            <a:pPr>
              <a:buNone/>
            </a:pPr>
            <a:r>
              <a:rPr lang="tr-TR" b="1" dirty="0" smtClean="0"/>
              <a:t>7. Miyofasyal ağrı sendromları</a:t>
            </a:r>
          </a:p>
          <a:p>
            <a:pPr>
              <a:buNone/>
            </a:pPr>
            <a:r>
              <a:rPr lang="tr-TR" b="1" dirty="0" smtClean="0"/>
              <a:t>8. Sinir kaynaklı patolojiler </a:t>
            </a:r>
          </a:p>
          <a:p>
            <a:r>
              <a:rPr lang="tr-TR" dirty="0" smtClean="0"/>
              <a:t>Servikal nöropati </a:t>
            </a:r>
          </a:p>
          <a:p>
            <a:r>
              <a:rPr lang="tr-TR" dirty="0" smtClean="0"/>
              <a:t>Brakial nöropati</a:t>
            </a:r>
          </a:p>
          <a:p>
            <a:r>
              <a:rPr lang="tr-TR" dirty="0" smtClean="0"/>
              <a:t> Torasik çıkış sendromu </a:t>
            </a:r>
          </a:p>
          <a:p>
            <a:r>
              <a:rPr lang="tr-TR" dirty="0" smtClean="0"/>
              <a:t>Refleks sempatik distrofi sendromu</a:t>
            </a:r>
          </a:p>
          <a:p>
            <a:pPr>
              <a:buNone/>
            </a:pPr>
            <a:r>
              <a:rPr lang="tr-TR" b="1" dirty="0" smtClean="0"/>
              <a:t>9. Metabolik ve endokrin kaynaklı patolojiler </a:t>
            </a:r>
          </a:p>
          <a:p>
            <a:pPr>
              <a:buNone/>
            </a:pPr>
            <a:r>
              <a:rPr lang="tr-TR" b="1" dirty="0" smtClean="0"/>
              <a:t>10. İç organlardan yansıyan ağrı </a:t>
            </a:r>
          </a:p>
          <a:p>
            <a:r>
              <a:rPr lang="tr-TR" dirty="0" smtClean="0"/>
              <a:t>Karaciğer ve safra kesesi hastalıkları</a:t>
            </a:r>
          </a:p>
          <a:p>
            <a:r>
              <a:rPr lang="tr-TR" dirty="0" smtClean="0"/>
              <a:t> Miyokard enfarktüsü, dalak travması, subfrenik abse</a:t>
            </a:r>
            <a:endParaRPr lang="tr-T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Rot="1" noChangeArrowheads="1"/>
          </p:cNvSpPr>
          <p:nvPr>
            <p:ph type="title"/>
          </p:nvPr>
        </p:nvSpPr>
        <p:spPr/>
        <p:txBody>
          <a:bodyPr>
            <a:normAutofit fontScale="90000"/>
          </a:bodyPr>
          <a:lstStyle/>
          <a:p>
            <a:pPr fontAlgn="auto">
              <a:spcAft>
                <a:spcPts val="0"/>
              </a:spcAft>
              <a:defRPr/>
            </a:pPr>
            <a:r>
              <a:rPr lang="tr-TR" sz="3600" b="1" dirty="0" smtClean="0">
                <a:solidFill>
                  <a:schemeClr val="accent2"/>
                </a:solidFill>
              </a:rPr>
              <a:t>OMUZ AĞRILARI</a:t>
            </a:r>
            <a:r>
              <a:rPr lang="tr-TR" sz="4000" dirty="0" smtClean="0">
                <a:latin typeface="Tahoma" panose="020B0604030504040204" pitchFamily="34" charset="0"/>
              </a:rPr>
              <a:t/>
            </a:r>
            <a:br>
              <a:rPr lang="tr-TR" sz="4000" dirty="0" smtClean="0">
                <a:latin typeface="Tahoma" panose="020B0604030504040204" pitchFamily="34" charset="0"/>
              </a:rPr>
            </a:br>
            <a:endParaRPr lang="tr-TR" sz="4000" dirty="0" smtClean="0">
              <a:latin typeface="Tahoma" panose="020B0604030504040204" pitchFamily="34" charset="0"/>
            </a:endParaRPr>
          </a:p>
        </p:txBody>
      </p:sp>
      <p:sp>
        <p:nvSpPr>
          <p:cNvPr id="12291" name="Rectangle 3"/>
          <p:cNvSpPr>
            <a:spLocks noGrp="1" noChangeArrowheads="1"/>
          </p:cNvSpPr>
          <p:nvPr>
            <p:ph sz="quarter" idx="1"/>
          </p:nvPr>
        </p:nvSpPr>
        <p:spPr>
          <a:xfrm>
            <a:off x="0" y="785794"/>
            <a:ext cx="8964613" cy="5738831"/>
          </a:xfrm>
        </p:spPr>
        <p:txBody>
          <a:bodyPr>
            <a:normAutofit fontScale="92500" lnSpcReduction="20000"/>
          </a:bodyPr>
          <a:lstStyle/>
          <a:p>
            <a:pPr>
              <a:lnSpc>
                <a:spcPct val="80000"/>
              </a:lnSpc>
              <a:buFont typeface="Wingdings" pitchFamily="2" charset="2"/>
              <a:buNone/>
            </a:pPr>
            <a:endParaRPr lang="tr-TR" sz="2800" b="1" dirty="0" smtClean="0"/>
          </a:p>
          <a:p>
            <a:pPr>
              <a:lnSpc>
                <a:spcPct val="80000"/>
              </a:lnSpc>
              <a:buFont typeface="Wingdings" pitchFamily="2" charset="2"/>
              <a:buNone/>
            </a:pPr>
            <a:r>
              <a:rPr lang="tr-TR" sz="2800" b="1" dirty="0" smtClean="0"/>
              <a:t>          OMUZ AĞRILI HASTANIN DEĞERLENDİRİLMESİ</a:t>
            </a:r>
          </a:p>
          <a:p>
            <a:pPr algn="just">
              <a:lnSpc>
                <a:spcPct val="80000"/>
              </a:lnSpc>
              <a:buFont typeface="Wingdings" pitchFamily="2" charset="2"/>
              <a:buNone/>
            </a:pPr>
            <a:endParaRPr lang="tr-TR" sz="2800" b="1" dirty="0" smtClean="0">
              <a:latin typeface="Tahoma" pitchFamily="34" charset="0"/>
            </a:endParaRPr>
          </a:p>
          <a:p>
            <a:pPr algn="just">
              <a:lnSpc>
                <a:spcPct val="80000"/>
              </a:lnSpc>
            </a:pPr>
            <a:r>
              <a:rPr lang="tr-TR" sz="3000" dirty="0" err="1" smtClean="0"/>
              <a:t>Anamnez</a:t>
            </a:r>
            <a:r>
              <a:rPr lang="tr-TR" sz="3000" dirty="0" smtClean="0"/>
              <a:t>;  omuz ağrısı ile başvuran hastaların büyük bir kısmının temel yakınması ağrı ve hareket kısıtlılığıdır. Ağrının tipi ve yeri, artıran faktörler ve süresi sorgulanmalıdır.</a:t>
            </a:r>
          </a:p>
          <a:p>
            <a:pPr algn="just">
              <a:lnSpc>
                <a:spcPct val="80000"/>
              </a:lnSpc>
            </a:pPr>
            <a:r>
              <a:rPr lang="tr-TR" sz="3000" dirty="0" smtClean="0"/>
              <a:t> Omuz eklemindeki ağrı eklem ile ilişkili sebepler dışında </a:t>
            </a:r>
            <a:r>
              <a:rPr lang="tr-TR" sz="3000" dirty="0" err="1" smtClean="0"/>
              <a:t>servikal</a:t>
            </a:r>
            <a:r>
              <a:rPr lang="tr-TR" sz="3000" dirty="0" smtClean="0"/>
              <a:t>, </a:t>
            </a:r>
            <a:r>
              <a:rPr lang="tr-TR" sz="3000" dirty="0" err="1" smtClean="0"/>
              <a:t>torakal</a:t>
            </a:r>
            <a:r>
              <a:rPr lang="tr-TR" sz="3000" dirty="0" smtClean="0"/>
              <a:t> ve </a:t>
            </a:r>
            <a:r>
              <a:rPr lang="tr-TR" sz="3000" dirty="0" err="1" smtClean="0"/>
              <a:t>abdominal</a:t>
            </a:r>
            <a:r>
              <a:rPr lang="tr-TR" sz="3000" dirty="0" smtClean="0"/>
              <a:t> patolojilerden de </a:t>
            </a:r>
            <a:r>
              <a:rPr lang="tr-TR" sz="3000" dirty="0" err="1" smtClean="0"/>
              <a:t>kaynaklanabilir.Torakal</a:t>
            </a:r>
            <a:r>
              <a:rPr lang="tr-TR" sz="3000" dirty="0" smtClean="0"/>
              <a:t> omurga ve </a:t>
            </a:r>
            <a:r>
              <a:rPr lang="tr-TR" sz="3000" dirty="0" err="1" smtClean="0"/>
              <a:t>kosta</a:t>
            </a:r>
            <a:r>
              <a:rPr lang="tr-TR" sz="3000" dirty="0" smtClean="0"/>
              <a:t> patolojileri, </a:t>
            </a:r>
            <a:r>
              <a:rPr lang="tr-TR" sz="3000" dirty="0" err="1" smtClean="0"/>
              <a:t>postür</a:t>
            </a:r>
            <a:r>
              <a:rPr lang="tr-TR" sz="3000" dirty="0" smtClean="0"/>
              <a:t> bozuklukları omuz kuşağı hareketlerini etkileyebilir. Bu nedenle omuz muayenesinde </a:t>
            </a:r>
            <a:r>
              <a:rPr lang="tr-TR" sz="3000" dirty="0" err="1" smtClean="0"/>
              <a:t>servikal</a:t>
            </a:r>
            <a:r>
              <a:rPr lang="tr-TR" sz="3000" dirty="0" smtClean="0"/>
              <a:t> ve </a:t>
            </a:r>
            <a:r>
              <a:rPr lang="tr-TR" sz="3000" dirty="0" err="1" smtClean="0"/>
              <a:t>torasik</a:t>
            </a:r>
            <a:r>
              <a:rPr lang="tr-TR" sz="3000" dirty="0" smtClean="0"/>
              <a:t> bölgenin de değerlendirilmesi gerekir.</a:t>
            </a:r>
          </a:p>
          <a:p>
            <a:pPr algn="just">
              <a:lnSpc>
                <a:spcPct val="80000"/>
              </a:lnSpc>
              <a:buNone/>
            </a:pPr>
            <a:endParaRPr lang="tr-TR" sz="3000" dirty="0" smtClean="0"/>
          </a:p>
          <a:p>
            <a:pPr algn="just">
              <a:lnSpc>
                <a:spcPct val="80000"/>
              </a:lnSpc>
            </a:pPr>
            <a:r>
              <a:rPr lang="tr-TR" sz="3000" dirty="0" smtClean="0"/>
              <a:t>Hastanın yaptığı spor aktiviteleri, geçirdiği diğer hastalıklar ve daha önce aldığı tedaviler sorgulanmalıdır.</a:t>
            </a:r>
          </a:p>
          <a:p>
            <a:pPr>
              <a:lnSpc>
                <a:spcPct val="80000"/>
              </a:lnSpc>
              <a:buNone/>
            </a:pPr>
            <a:endParaRPr lang="tr-TR" sz="2600" dirty="0" smtClean="0"/>
          </a:p>
          <a:p>
            <a:pPr>
              <a:lnSpc>
                <a:spcPct val="80000"/>
              </a:lnSpc>
              <a:buFont typeface="Wingdings" pitchFamily="2" charset="2"/>
              <a:buNone/>
            </a:pPr>
            <a:endParaRPr lang="tr-TR" sz="2600" dirty="0" smtClean="0"/>
          </a:p>
          <a:p>
            <a:pPr>
              <a:lnSpc>
                <a:spcPct val="80000"/>
              </a:lnSpc>
              <a:buNone/>
            </a:pPr>
            <a:r>
              <a:rPr lang="tr-TR" sz="2600" dirty="0" smtClean="0"/>
              <a:t>  </a:t>
            </a:r>
            <a:endParaRPr lang="tr-TR" sz="2000" dirty="0" smtClean="0">
              <a:latin typeface="Tahoma" pitchFamily="34" charset="0"/>
            </a:endParaRPr>
          </a:p>
          <a:p>
            <a:pPr>
              <a:lnSpc>
                <a:spcPct val="80000"/>
              </a:lnSpc>
            </a:pPr>
            <a:endParaRPr lang="tr-TR" sz="1200" dirty="0" smtClean="0">
              <a:latin typeface="Tahoma" pitchFamily="34" charset="0"/>
            </a:endParaRPr>
          </a:p>
          <a:p>
            <a:pPr>
              <a:lnSpc>
                <a:spcPct val="80000"/>
              </a:lnSpc>
              <a:buFont typeface="Wingdings" pitchFamily="2" charset="2"/>
              <a:buNone/>
            </a:pPr>
            <a:endParaRPr lang="tr-TR" sz="1200" dirty="0" smtClean="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511156"/>
          </a:xfrm>
        </p:spPr>
        <p:txBody>
          <a:bodyPr>
            <a:normAutofit fontScale="90000"/>
          </a:bodyPr>
          <a:lstStyle/>
          <a:p>
            <a:r>
              <a:rPr lang="tr-TR" sz="4000" b="1" dirty="0" smtClean="0">
                <a:solidFill>
                  <a:schemeClr val="accent2"/>
                </a:solidFill>
              </a:rPr>
              <a:t>OMUZ AĞRILARI</a:t>
            </a:r>
            <a:endParaRPr lang="tr-TR" sz="4000" dirty="0"/>
          </a:p>
        </p:txBody>
      </p:sp>
      <p:sp>
        <p:nvSpPr>
          <p:cNvPr id="3" name="2 İçerik Yer Tutucusu"/>
          <p:cNvSpPr>
            <a:spLocks noGrp="1"/>
          </p:cNvSpPr>
          <p:nvPr>
            <p:ph idx="1"/>
          </p:nvPr>
        </p:nvSpPr>
        <p:spPr>
          <a:xfrm>
            <a:off x="0" y="714356"/>
            <a:ext cx="8686800" cy="5786478"/>
          </a:xfrm>
        </p:spPr>
        <p:txBody>
          <a:bodyPr>
            <a:noAutofit/>
          </a:bodyPr>
          <a:lstStyle/>
          <a:p>
            <a:pPr>
              <a:lnSpc>
                <a:spcPct val="80000"/>
              </a:lnSpc>
            </a:pPr>
            <a:r>
              <a:rPr lang="tr-TR" sz="2400" dirty="0" smtClean="0"/>
              <a:t>Fizik muayene</a:t>
            </a:r>
          </a:p>
          <a:p>
            <a:pPr lvl="1">
              <a:lnSpc>
                <a:spcPct val="80000"/>
              </a:lnSpc>
              <a:buFont typeface="Wingdings" pitchFamily="2" charset="2"/>
              <a:buNone/>
            </a:pPr>
            <a:r>
              <a:rPr lang="tr-TR" sz="2400" dirty="0" smtClean="0"/>
              <a:t>  	          </a:t>
            </a:r>
            <a:r>
              <a:rPr lang="tr-TR" sz="2400" dirty="0" err="1" smtClean="0"/>
              <a:t>İnspeksiyon</a:t>
            </a:r>
            <a:endParaRPr lang="tr-TR" sz="2400" dirty="0" smtClean="0"/>
          </a:p>
          <a:p>
            <a:pPr lvl="1">
              <a:lnSpc>
                <a:spcPct val="80000"/>
              </a:lnSpc>
              <a:buFont typeface="Wingdings" pitchFamily="2" charset="2"/>
              <a:buNone/>
            </a:pPr>
            <a:r>
              <a:rPr lang="tr-TR" sz="2400" dirty="0" smtClean="0"/>
              <a:t>              </a:t>
            </a:r>
            <a:r>
              <a:rPr lang="tr-TR" sz="2400" dirty="0" err="1" smtClean="0"/>
              <a:t>Palpasyon</a:t>
            </a:r>
            <a:endParaRPr lang="tr-TR" sz="2400" dirty="0" smtClean="0"/>
          </a:p>
          <a:p>
            <a:pPr lvl="1">
              <a:lnSpc>
                <a:spcPct val="80000"/>
              </a:lnSpc>
              <a:buFont typeface="Wingdings" pitchFamily="2" charset="2"/>
              <a:buNone/>
            </a:pPr>
            <a:r>
              <a:rPr lang="tr-TR" sz="2400" dirty="0" smtClean="0"/>
              <a:t>              EHA  Değerlendirilmesi</a:t>
            </a:r>
          </a:p>
          <a:p>
            <a:pPr lvl="1">
              <a:lnSpc>
                <a:spcPct val="80000"/>
              </a:lnSpc>
              <a:buFont typeface="Wingdings" pitchFamily="2" charset="2"/>
              <a:buNone/>
            </a:pPr>
            <a:r>
              <a:rPr lang="tr-TR" sz="2400" dirty="0" smtClean="0"/>
              <a:t>              Nörolojik Değerlendirme</a:t>
            </a:r>
          </a:p>
          <a:p>
            <a:pPr lvl="1">
              <a:lnSpc>
                <a:spcPct val="80000"/>
              </a:lnSpc>
              <a:buFont typeface="Wingdings" pitchFamily="2" charset="2"/>
              <a:buNone/>
            </a:pPr>
            <a:r>
              <a:rPr lang="tr-TR" sz="2400" dirty="0" smtClean="0"/>
              <a:t>              Özel Testler; </a:t>
            </a:r>
            <a:r>
              <a:rPr lang="tr-TR" sz="2400" dirty="0" err="1" smtClean="0"/>
              <a:t>Neer</a:t>
            </a:r>
            <a:r>
              <a:rPr lang="tr-TR" sz="2400" dirty="0" smtClean="0"/>
              <a:t> testi, Ağrılı ark testi, </a:t>
            </a:r>
            <a:r>
              <a:rPr lang="tr-TR" sz="2400" dirty="0" err="1" smtClean="0"/>
              <a:t>Yergason</a:t>
            </a:r>
            <a:r>
              <a:rPr lang="tr-TR" sz="2400" dirty="0" smtClean="0"/>
              <a:t> testi, </a:t>
            </a:r>
            <a:r>
              <a:rPr lang="tr-TR" sz="2400" dirty="0" err="1" smtClean="0"/>
              <a:t>Hawkins</a:t>
            </a:r>
            <a:r>
              <a:rPr lang="tr-TR" sz="2400" dirty="0" smtClean="0"/>
              <a:t> testi , </a:t>
            </a:r>
            <a:r>
              <a:rPr lang="tr-TR" sz="2400" dirty="0" err="1" smtClean="0"/>
              <a:t>Drop</a:t>
            </a:r>
            <a:r>
              <a:rPr lang="tr-TR" sz="2400" dirty="0" smtClean="0"/>
              <a:t> </a:t>
            </a:r>
            <a:r>
              <a:rPr lang="tr-TR" sz="2400" dirty="0" err="1" smtClean="0"/>
              <a:t>arm</a:t>
            </a:r>
            <a:r>
              <a:rPr lang="tr-TR" sz="2400" dirty="0" smtClean="0"/>
              <a:t> testi, </a:t>
            </a:r>
            <a:r>
              <a:rPr lang="tr-TR" sz="2400" dirty="0" err="1" smtClean="0"/>
              <a:t>Speed</a:t>
            </a:r>
            <a:r>
              <a:rPr lang="tr-TR" sz="2400" dirty="0" smtClean="0"/>
              <a:t> testi </a:t>
            </a:r>
          </a:p>
          <a:p>
            <a:pPr lvl="1">
              <a:lnSpc>
                <a:spcPct val="80000"/>
              </a:lnSpc>
              <a:buFont typeface="Wingdings" pitchFamily="2" charset="2"/>
              <a:buNone/>
            </a:pPr>
            <a:r>
              <a:rPr lang="tr-TR" sz="2400" dirty="0" smtClean="0"/>
              <a:t>              İlişkili Bölgelerin Muayenesi</a:t>
            </a:r>
          </a:p>
          <a:p>
            <a:pPr lvl="1">
              <a:lnSpc>
                <a:spcPct val="80000"/>
              </a:lnSpc>
              <a:buFont typeface="Wingdings" pitchFamily="2" charset="2"/>
              <a:buNone/>
            </a:pPr>
            <a:endParaRPr lang="tr-TR" sz="2400" dirty="0" smtClean="0"/>
          </a:p>
          <a:p>
            <a:pPr>
              <a:lnSpc>
                <a:spcPct val="80000"/>
              </a:lnSpc>
            </a:pPr>
            <a:r>
              <a:rPr lang="tr-TR" sz="2400" dirty="0" err="1" smtClean="0"/>
              <a:t>Laboratuvar</a:t>
            </a:r>
            <a:endParaRPr lang="tr-TR" sz="2400" dirty="0" smtClean="0"/>
          </a:p>
          <a:p>
            <a:pPr>
              <a:lnSpc>
                <a:spcPct val="80000"/>
              </a:lnSpc>
            </a:pPr>
            <a:endParaRPr lang="tr-TR" sz="2400" dirty="0" smtClean="0"/>
          </a:p>
          <a:p>
            <a:pPr algn="just">
              <a:lnSpc>
                <a:spcPct val="80000"/>
              </a:lnSpc>
            </a:pPr>
            <a:r>
              <a:rPr lang="tr-TR" sz="2400" dirty="0" smtClean="0"/>
              <a:t>Radyoloji; radyografik inceleme, </a:t>
            </a:r>
            <a:r>
              <a:rPr lang="tr-TR" sz="2400" dirty="0" err="1" smtClean="0"/>
              <a:t>dejeneratif</a:t>
            </a:r>
            <a:r>
              <a:rPr lang="tr-TR" sz="2400" dirty="0" smtClean="0"/>
              <a:t> eklem hastalığı, yumuşak doku kalsifikasyonları, </a:t>
            </a:r>
            <a:r>
              <a:rPr lang="tr-TR" sz="2400" dirty="0" err="1" smtClean="0"/>
              <a:t>inflamatuvar</a:t>
            </a:r>
            <a:r>
              <a:rPr lang="tr-TR" sz="2400" dirty="0" smtClean="0"/>
              <a:t> </a:t>
            </a:r>
            <a:r>
              <a:rPr lang="tr-TR" sz="2400" dirty="0" err="1" smtClean="0"/>
              <a:t>artritler</a:t>
            </a:r>
            <a:r>
              <a:rPr lang="tr-TR" sz="2400" dirty="0" smtClean="0"/>
              <a:t> gibi omuz eklemi lezyonlarının ayırıcı tanısında, travma sonrası kırıklar ve </a:t>
            </a:r>
            <a:r>
              <a:rPr lang="tr-TR" sz="2400" dirty="0" err="1" smtClean="0"/>
              <a:t>dislokasyonların</a:t>
            </a:r>
            <a:r>
              <a:rPr lang="tr-TR" sz="2400" dirty="0" smtClean="0"/>
              <a:t> değerlendirilmesinde yardımcıdır. Omuzun görüntülenmesinde, bilgisayarlı tomografi, ultrasonografi ve MRG teknikleri de kullanılabilir.</a:t>
            </a:r>
            <a:endParaRPr lang="tr-TR" sz="24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868346"/>
          </a:xfrm>
        </p:spPr>
        <p:txBody>
          <a:bodyPr/>
          <a:lstStyle/>
          <a:p>
            <a:r>
              <a:rPr lang="tr-TR" b="1" dirty="0" err="1" smtClean="0">
                <a:solidFill>
                  <a:srgbClr val="C00000"/>
                </a:solidFill>
              </a:rPr>
              <a:t>Rotator</a:t>
            </a:r>
            <a:r>
              <a:rPr lang="tr-TR" b="1" dirty="0" smtClean="0">
                <a:solidFill>
                  <a:srgbClr val="C00000"/>
                </a:solidFill>
              </a:rPr>
              <a:t> </a:t>
            </a:r>
            <a:r>
              <a:rPr lang="tr-TR" b="1" dirty="0" err="1" smtClean="0">
                <a:solidFill>
                  <a:srgbClr val="C00000"/>
                </a:solidFill>
              </a:rPr>
              <a:t>Kuf</a:t>
            </a:r>
            <a:r>
              <a:rPr lang="tr-TR" b="1" dirty="0" smtClean="0">
                <a:solidFill>
                  <a:srgbClr val="C00000"/>
                </a:solidFill>
              </a:rPr>
              <a:t> </a:t>
            </a:r>
            <a:r>
              <a:rPr lang="tr-TR" b="1" dirty="0" err="1" smtClean="0">
                <a:solidFill>
                  <a:srgbClr val="C00000"/>
                </a:solidFill>
              </a:rPr>
              <a:t>Tendiniti</a:t>
            </a:r>
            <a:endParaRPr lang="tr-TR" b="1" dirty="0">
              <a:solidFill>
                <a:srgbClr val="C00000"/>
              </a:solidFill>
            </a:endParaRPr>
          </a:p>
        </p:txBody>
      </p:sp>
      <p:sp>
        <p:nvSpPr>
          <p:cNvPr id="3" name="2 İçerik Yer Tutucusu"/>
          <p:cNvSpPr>
            <a:spLocks noGrp="1"/>
          </p:cNvSpPr>
          <p:nvPr>
            <p:ph idx="1"/>
          </p:nvPr>
        </p:nvSpPr>
        <p:spPr>
          <a:xfrm>
            <a:off x="285720" y="1071546"/>
            <a:ext cx="8443914" cy="5054617"/>
          </a:xfrm>
        </p:spPr>
        <p:txBody>
          <a:bodyPr>
            <a:normAutofit fontScale="85000" lnSpcReduction="20000"/>
          </a:bodyPr>
          <a:lstStyle/>
          <a:p>
            <a:pPr algn="just"/>
            <a:r>
              <a:rPr lang="tr-TR" sz="3000" dirty="0" err="1" smtClean="0"/>
              <a:t>Rotator</a:t>
            </a:r>
            <a:r>
              <a:rPr lang="tr-TR" sz="3000" dirty="0" smtClean="0"/>
              <a:t> </a:t>
            </a:r>
            <a:r>
              <a:rPr lang="tr-TR" sz="3000" dirty="0" err="1" smtClean="0"/>
              <a:t>kuf</a:t>
            </a:r>
            <a:r>
              <a:rPr lang="tr-TR" sz="3000" dirty="0" smtClean="0"/>
              <a:t> </a:t>
            </a:r>
            <a:r>
              <a:rPr lang="tr-TR" sz="3000" dirty="0" err="1" smtClean="0"/>
              <a:t>tendiniti</a:t>
            </a:r>
            <a:r>
              <a:rPr lang="tr-TR" sz="3000" dirty="0" smtClean="0"/>
              <a:t> en sık </a:t>
            </a:r>
            <a:r>
              <a:rPr lang="tr-TR" sz="3000" dirty="0" err="1" smtClean="0"/>
              <a:t>supraspinatus</a:t>
            </a:r>
            <a:r>
              <a:rPr lang="tr-TR" sz="3000" dirty="0" smtClean="0"/>
              <a:t> </a:t>
            </a:r>
            <a:r>
              <a:rPr lang="tr-TR" sz="3000" dirty="0" err="1" smtClean="0"/>
              <a:t>tendonunda</a:t>
            </a:r>
            <a:r>
              <a:rPr lang="tr-TR" sz="3000" dirty="0" smtClean="0"/>
              <a:t> görülür.Kolun tekrarlayan </a:t>
            </a:r>
            <a:r>
              <a:rPr lang="tr-TR" sz="3000" dirty="0" err="1" smtClean="0"/>
              <a:t>elevasyon</a:t>
            </a:r>
            <a:r>
              <a:rPr lang="tr-TR" sz="3000" dirty="0" smtClean="0"/>
              <a:t> ve </a:t>
            </a:r>
            <a:r>
              <a:rPr lang="tr-TR" sz="3000" dirty="0" err="1" smtClean="0"/>
              <a:t>abduksiyonuyla</a:t>
            </a:r>
            <a:r>
              <a:rPr lang="tr-TR" sz="3000" dirty="0" smtClean="0"/>
              <a:t> bu bölgede </a:t>
            </a:r>
            <a:r>
              <a:rPr lang="tr-TR" sz="3000" dirty="0" err="1" smtClean="0"/>
              <a:t>relatif</a:t>
            </a:r>
            <a:r>
              <a:rPr lang="tr-TR" sz="3000" dirty="0" smtClean="0"/>
              <a:t> </a:t>
            </a:r>
            <a:r>
              <a:rPr lang="tr-TR" sz="3000" dirty="0" err="1" smtClean="0"/>
              <a:t>hipovaskülarite</a:t>
            </a:r>
            <a:r>
              <a:rPr lang="tr-TR" sz="3000" dirty="0" smtClean="0"/>
              <a:t> oluşarak </a:t>
            </a:r>
            <a:r>
              <a:rPr lang="tr-TR" sz="3000" dirty="0" err="1" smtClean="0"/>
              <a:t>inflamasyon</a:t>
            </a:r>
            <a:r>
              <a:rPr lang="tr-TR" sz="3000" dirty="0" smtClean="0"/>
              <a:t> ve </a:t>
            </a:r>
            <a:r>
              <a:rPr lang="tr-TR" sz="3000" dirty="0" err="1" smtClean="0"/>
              <a:t>tendinit</a:t>
            </a:r>
            <a:r>
              <a:rPr lang="tr-TR" sz="3000" dirty="0" smtClean="0"/>
              <a:t> oluşur. Tekrarlayan </a:t>
            </a:r>
            <a:r>
              <a:rPr lang="tr-TR" sz="3000" dirty="0" err="1" smtClean="0"/>
              <a:t>iskemik</a:t>
            </a:r>
            <a:r>
              <a:rPr lang="tr-TR" sz="3000" dirty="0" smtClean="0"/>
              <a:t> ve </a:t>
            </a:r>
            <a:r>
              <a:rPr lang="tr-TR" sz="3000" dirty="0" err="1" smtClean="0"/>
              <a:t>inflamatuar</a:t>
            </a:r>
            <a:r>
              <a:rPr lang="tr-TR" sz="3000" dirty="0" smtClean="0"/>
              <a:t> ataklar sonucunda </a:t>
            </a:r>
            <a:r>
              <a:rPr lang="tr-TR" sz="3000" dirty="0" err="1" smtClean="0"/>
              <a:t>rotator</a:t>
            </a:r>
            <a:r>
              <a:rPr lang="tr-TR" sz="3000" dirty="0" smtClean="0"/>
              <a:t> manşonda dejenerasyon gelişir. </a:t>
            </a:r>
            <a:r>
              <a:rPr lang="tr-TR" sz="3000" dirty="0" err="1" smtClean="0"/>
              <a:t>Rotator</a:t>
            </a:r>
            <a:r>
              <a:rPr lang="tr-TR" sz="3000" dirty="0" smtClean="0"/>
              <a:t> </a:t>
            </a:r>
            <a:r>
              <a:rPr lang="tr-TR" sz="3000" dirty="0" err="1" smtClean="0"/>
              <a:t>kaf</a:t>
            </a:r>
            <a:r>
              <a:rPr lang="tr-TR" sz="3000" dirty="0" smtClean="0"/>
              <a:t> </a:t>
            </a:r>
            <a:r>
              <a:rPr lang="tr-TR" sz="3000" dirty="0" err="1" smtClean="0"/>
              <a:t>tendiniti</a:t>
            </a:r>
            <a:r>
              <a:rPr lang="tr-TR" sz="3000" dirty="0" smtClean="0"/>
              <a:t> sıklıkla </a:t>
            </a:r>
            <a:r>
              <a:rPr lang="tr-TR" sz="3000" dirty="0" err="1" smtClean="0"/>
              <a:t>subakromiyal</a:t>
            </a:r>
            <a:r>
              <a:rPr lang="tr-TR" sz="3000" dirty="0" smtClean="0"/>
              <a:t> sıkışma sendromunda görülür.Hastanın </a:t>
            </a:r>
            <a:r>
              <a:rPr lang="tr-TR" sz="3000" dirty="0" err="1" smtClean="0"/>
              <a:t>omuzunun</a:t>
            </a:r>
            <a:r>
              <a:rPr lang="tr-TR" sz="3000" dirty="0" smtClean="0"/>
              <a:t> ön ve üst kısmında </a:t>
            </a:r>
            <a:r>
              <a:rPr lang="tr-TR" sz="3000" dirty="0" err="1" smtClean="0"/>
              <a:t>künt</a:t>
            </a:r>
            <a:r>
              <a:rPr lang="tr-TR" sz="3000" dirty="0" smtClean="0"/>
              <a:t> bir ağrı oluşur. Muayenede </a:t>
            </a:r>
            <a:r>
              <a:rPr lang="tr-TR" sz="3000" dirty="0" err="1" smtClean="0"/>
              <a:t>supraspinatus</a:t>
            </a:r>
            <a:r>
              <a:rPr lang="tr-TR" sz="3000" dirty="0" smtClean="0"/>
              <a:t> kas aktivitesinin maksimum olduğu </a:t>
            </a:r>
            <a:r>
              <a:rPr lang="tr-TR" sz="3000" dirty="0" err="1" smtClean="0"/>
              <a:t>abduksiyonun</a:t>
            </a:r>
            <a:r>
              <a:rPr lang="tr-TR" sz="3000" dirty="0" smtClean="0"/>
              <a:t> 60-120 dereceleri arasında ağrı saptanır.</a:t>
            </a:r>
          </a:p>
          <a:p>
            <a:pPr algn="just"/>
            <a:r>
              <a:rPr lang="tr-TR" sz="3000" dirty="0" smtClean="0"/>
              <a:t>Tedavide erken dönemde istirahat ve aktivite düzenlemesi yapılır. Analjezik ve NSAİİ verilir, fizik tedavi </a:t>
            </a:r>
            <a:r>
              <a:rPr lang="tr-TR" sz="3000" dirty="0" err="1" smtClean="0"/>
              <a:t>modaliteleri</a:t>
            </a:r>
            <a:r>
              <a:rPr lang="tr-TR" sz="3000" dirty="0" smtClean="0"/>
              <a:t> uygulanır. Ağrının azalması ile birlikte egzersiz programı uygulanır.</a:t>
            </a:r>
          </a:p>
          <a:p>
            <a:endParaRPr lang="tr-TR"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err="1" smtClean="0">
                <a:solidFill>
                  <a:schemeClr val="accent2"/>
                </a:solidFill>
              </a:rPr>
              <a:t>Subakromial</a:t>
            </a:r>
            <a:r>
              <a:rPr lang="tr-TR" b="1" dirty="0" smtClean="0">
                <a:solidFill>
                  <a:schemeClr val="accent2"/>
                </a:solidFill>
              </a:rPr>
              <a:t> Sıkışma Sendromu</a:t>
            </a:r>
            <a:endParaRPr lang="tr-TR" dirty="0"/>
          </a:p>
        </p:txBody>
      </p:sp>
      <p:sp>
        <p:nvSpPr>
          <p:cNvPr id="3" name="2 İçerik Yer Tutucusu"/>
          <p:cNvSpPr>
            <a:spLocks noGrp="1"/>
          </p:cNvSpPr>
          <p:nvPr>
            <p:ph idx="1"/>
          </p:nvPr>
        </p:nvSpPr>
        <p:spPr>
          <a:xfrm>
            <a:off x="0" y="1600200"/>
            <a:ext cx="5429256" cy="4525963"/>
          </a:xfrm>
        </p:spPr>
        <p:txBody>
          <a:bodyPr>
            <a:normAutofit fontScale="92500" lnSpcReduction="20000"/>
          </a:bodyPr>
          <a:lstStyle/>
          <a:p>
            <a:r>
              <a:rPr lang="tr-TR" dirty="0" err="1" smtClean="0"/>
              <a:t>Subakromial</a:t>
            </a:r>
            <a:r>
              <a:rPr lang="tr-TR" dirty="0" smtClean="0"/>
              <a:t> sıkışma sendromu, </a:t>
            </a:r>
            <a:r>
              <a:rPr lang="tr-TR" dirty="0" err="1" smtClean="0"/>
              <a:t>humerus</a:t>
            </a:r>
            <a:r>
              <a:rPr lang="tr-TR" dirty="0" smtClean="0"/>
              <a:t> başı ile üzerinde bulunan </a:t>
            </a:r>
            <a:r>
              <a:rPr lang="tr-TR" dirty="0" err="1" smtClean="0"/>
              <a:t>akromiyon</a:t>
            </a:r>
            <a:r>
              <a:rPr lang="tr-TR" dirty="0" smtClean="0"/>
              <a:t>, </a:t>
            </a:r>
            <a:r>
              <a:rPr lang="tr-TR" dirty="0" err="1" smtClean="0"/>
              <a:t>korakoakromiyal</a:t>
            </a:r>
            <a:r>
              <a:rPr lang="tr-TR" dirty="0" smtClean="0"/>
              <a:t> </a:t>
            </a:r>
            <a:r>
              <a:rPr lang="tr-TR" dirty="0" err="1" smtClean="0"/>
              <a:t>ligament</a:t>
            </a:r>
            <a:r>
              <a:rPr lang="tr-TR" dirty="0" smtClean="0"/>
              <a:t> ve </a:t>
            </a:r>
            <a:r>
              <a:rPr lang="tr-TR" dirty="0" err="1" smtClean="0"/>
              <a:t>korokoid</a:t>
            </a:r>
            <a:r>
              <a:rPr lang="tr-TR" dirty="0" smtClean="0"/>
              <a:t> çıkıntının oluşturduğu </a:t>
            </a:r>
            <a:r>
              <a:rPr lang="tr-TR" dirty="0" err="1" smtClean="0"/>
              <a:t>korakoakromiyal</a:t>
            </a:r>
            <a:r>
              <a:rPr lang="tr-TR" dirty="0" smtClean="0"/>
              <a:t> ark arasındaki yumuşak dokuların, </a:t>
            </a:r>
            <a:r>
              <a:rPr lang="tr-TR" dirty="0" err="1" smtClean="0"/>
              <a:t>supraspinatus</a:t>
            </a:r>
            <a:r>
              <a:rPr lang="tr-TR" dirty="0" smtClean="0"/>
              <a:t> </a:t>
            </a:r>
            <a:r>
              <a:rPr lang="tr-TR" dirty="0" err="1" smtClean="0"/>
              <a:t>tendonu</a:t>
            </a:r>
            <a:r>
              <a:rPr lang="tr-TR" dirty="0" smtClean="0"/>
              <a:t> ve </a:t>
            </a:r>
            <a:r>
              <a:rPr lang="tr-TR" dirty="0" err="1" smtClean="0"/>
              <a:t>subakromiyal</a:t>
            </a:r>
            <a:r>
              <a:rPr lang="tr-TR" dirty="0" smtClean="0"/>
              <a:t> </a:t>
            </a:r>
            <a:r>
              <a:rPr lang="tr-TR" dirty="0" err="1" smtClean="0"/>
              <a:t>bursanın</a:t>
            </a:r>
            <a:r>
              <a:rPr lang="tr-TR" dirty="0" smtClean="0"/>
              <a:t> sıkışması ve </a:t>
            </a:r>
            <a:r>
              <a:rPr lang="tr-TR" dirty="0" err="1" smtClean="0"/>
              <a:t>inflamasyonu</a:t>
            </a:r>
            <a:r>
              <a:rPr lang="tr-TR" dirty="0" smtClean="0"/>
              <a:t> ile oluşur.</a:t>
            </a:r>
          </a:p>
        </p:txBody>
      </p:sp>
      <p:pic>
        <p:nvPicPr>
          <p:cNvPr id="6" name="Picture 6" descr="SHOULDER2"/>
          <p:cNvPicPr>
            <a:picLocks noChangeAspect="1" noChangeArrowheads="1"/>
          </p:cNvPicPr>
          <p:nvPr/>
        </p:nvPicPr>
        <p:blipFill>
          <a:blip r:embed="rId2" cstate="print"/>
          <a:srcRect/>
          <a:stretch>
            <a:fillRect/>
          </a:stretch>
        </p:blipFill>
        <p:spPr>
          <a:xfrm>
            <a:off x="5500695" y="1628775"/>
            <a:ext cx="3357586" cy="4095750"/>
          </a:xfrm>
          <a:prstGeom prst="rect">
            <a:avLst/>
          </a:prstGeom>
          <a:noFill/>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err="1" smtClean="0">
                <a:solidFill>
                  <a:schemeClr val="accent2"/>
                </a:solidFill>
              </a:rPr>
              <a:t>Subakromial</a:t>
            </a:r>
            <a:r>
              <a:rPr lang="tr-TR" b="1" dirty="0" smtClean="0">
                <a:solidFill>
                  <a:schemeClr val="accent2"/>
                </a:solidFill>
              </a:rPr>
              <a:t> Sıkışma Sendromu </a:t>
            </a:r>
            <a:r>
              <a:rPr lang="tr-TR" b="1" dirty="0" err="1" smtClean="0">
                <a:solidFill>
                  <a:schemeClr val="accent2"/>
                </a:solidFill>
              </a:rPr>
              <a:t>Etyoloji</a:t>
            </a:r>
            <a:endParaRPr lang="tr-TR" dirty="0"/>
          </a:p>
        </p:txBody>
      </p:sp>
      <p:sp>
        <p:nvSpPr>
          <p:cNvPr id="3" name="2 İçerik Yer Tutucusu"/>
          <p:cNvSpPr>
            <a:spLocks noGrp="1"/>
          </p:cNvSpPr>
          <p:nvPr>
            <p:ph idx="1"/>
          </p:nvPr>
        </p:nvSpPr>
        <p:spPr>
          <a:xfrm>
            <a:off x="142844" y="1928802"/>
            <a:ext cx="7929618" cy="4197361"/>
          </a:xfrm>
        </p:spPr>
        <p:txBody>
          <a:bodyPr>
            <a:normAutofit/>
          </a:bodyPr>
          <a:lstStyle/>
          <a:p>
            <a:r>
              <a:rPr lang="tr-TR" sz="2400" b="1" dirty="0" smtClean="0"/>
              <a:t>Yapısal nedenler; </a:t>
            </a:r>
            <a:r>
              <a:rPr lang="tr-TR" sz="2400" dirty="0" smtClean="0"/>
              <a:t>akromiyoklaviküler eklem patolojileri, osteofitlerin, bursanın akut ve kronik inflamasyonu, korakoakromiyal ligamentin kalınlaşması ve proksimal humerus kırığının yanlış kaynaması</a:t>
            </a:r>
          </a:p>
          <a:p>
            <a:pPr>
              <a:buNone/>
            </a:pPr>
            <a:endParaRPr lang="tr-TR" sz="2400" dirty="0" smtClean="0"/>
          </a:p>
          <a:p>
            <a:r>
              <a:rPr lang="tr-TR" sz="2400" b="1" dirty="0" smtClean="0"/>
              <a:t>Fonksiyonel nedenler; </a:t>
            </a:r>
            <a:r>
              <a:rPr lang="tr-TR" sz="2400" dirty="0" err="1" smtClean="0"/>
              <a:t>torasik</a:t>
            </a:r>
            <a:r>
              <a:rPr lang="tr-TR" sz="2400" dirty="0" smtClean="0"/>
              <a:t> </a:t>
            </a:r>
            <a:r>
              <a:rPr lang="tr-TR" sz="2400" dirty="0" err="1" smtClean="0"/>
              <a:t>kifoz</a:t>
            </a:r>
            <a:r>
              <a:rPr lang="tr-TR" sz="2400" dirty="0" smtClean="0"/>
              <a:t> artışına bağlı anormal </a:t>
            </a:r>
            <a:r>
              <a:rPr lang="tr-TR" sz="2400" dirty="0" err="1" smtClean="0"/>
              <a:t>skapula</a:t>
            </a:r>
            <a:r>
              <a:rPr lang="tr-TR" sz="2400" dirty="0" smtClean="0"/>
              <a:t> ve omuz pozisyonu, </a:t>
            </a:r>
            <a:r>
              <a:rPr lang="tr-TR" sz="2400" dirty="0" err="1" smtClean="0"/>
              <a:t>rotator</a:t>
            </a:r>
            <a:r>
              <a:rPr lang="tr-TR" sz="2400" dirty="0" smtClean="0"/>
              <a:t> manşon zayıflığı, </a:t>
            </a:r>
            <a:r>
              <a:rPr lang="tr-TR" sz="2400" dirty="0" err="1" smtClean="0"/>
              <a:t>posterior</a:t>
            </a:r>
            <a:r>
              <a:rPr lang="tr-TR" sz="2400" dirty="0" smtClean="0"/>
              <a:t> kapsül gerginliği veya </a:t>
            </a:r>
            <a:r>
              <a:rPr lang="tr-TR" sz="2400" dirty="0" err="1" smtClean="0"/>
              <a:t>rotator</a:t>
            </a:r>
            <a:r>
              <a:rPr lang="tr-TR" sz="2400" dirty="0" smtClean="0"/>
              <a:t> manşon yırtığına bağlı oluşan </a:t>
            </a:r>
            <a:r>
              <a:rPr lang="tr-TR" sz="2400" dirty="0" err="1" smtClean="0"/>
              <a:t>glenohumeral</a:t>
            </a:r>
            <a:r>
              <a:rPr lang="tr-TR" sz="2400" dirty="0" smtClean="0"/>
              <a:t> depresyon kaybı</a:t>
            </a:r>
            <a:endParaRPr lang="tr-TR" sz="24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939784"/>
          </a:xfrm>
        </p:spPr>
        <p:txBody>
          <a:bodyPr>
            <a:normAutofit/>
          </a:bodyPr>
          <a:lstStyle/>
          <a:p>
            <a:r>
              <a:rPr lang="tr-TR" sz="4000" b="1" dirty="0" err="1" smtClean="0">
                <a:solidFill>
                  <a:schemeClr val="accent2"/>
                </a:solidFill>
              </a:rPr>
              <a:t>Subakromiyal</a:t>
            </a:r>
            <a:r>
              <a:rPr lang="tr-TR" sz="4000" b="1" dirty="0" smtClean="0">
                <a:solidFill>
                  <a:schemeClr val="accent2"/>
                </a:solidFill>
              </a:rPr>
              <a:t> Sıkışma Sendromu</a:t>
            </a:r>
            <a:endParaRPr lang="tr-TR" sz="4000" dirty="0"/>
          </a:p>
        </p:txBody>
      </p:sp>
      <p:sp>
        <p:nvSpPr>
          <p:cNvPr id="3" name="2 İçerik Yer Tutucusu"/>
          <p:cNvSpPr>
            <a:spLocks noGrp="1"/>
          </p:cNvSpPr>
          <p:nvPr>
            <p:ph idx="1"/>
          </p:nvPr>
        </p:nvSpPr>
        <p:spPr>
          <a:xfrm>
            <a:off x="457200" y="1571612"/>
            <a:ext cx="8229600" cy="4554551"/>
          </a:xfrm>
        </p:spPr>
        <p:txBody>
          <a:bodyPr>
            <a:normAutofit lnSpcReduction="10000"/>
          </a:bodyPr>
          <a:lstStyle/>
          <a:p>
            <a:r>
              <a:rPr lang="tr-TR" sz="2400" dirty="0" err="1" smtClean="0"/>
              <a:t>Subakromiyal</a:t>
            </a:r>
            <a:r>
              <a:rPr lang="tr-TR" sz="2400" dirty="0" smtClean="0"/>
              <a:t> aralığı daraltan herhangi bir sebep sonucunda ödem, </a:t>
            </a:r>
            <a:r>
              <a:rPr lang="tr-TR" sz="2400" dirty="0" err="1" smtClean="0"/>
              <a:t>inflamasyon</a:t>
            </a:r>
            <a:r>
              <a:rPr lang="tr-TR" sz="2400" dirty="0" smtClean="0"/>
              <a:t> ve </a:t>
            </a:r>
            <a:r>
              <a:rPr lang="tr-TR" sz="2400" dirty="0" err="1" smtClean="0"/>
              <a:t>bursit</a:t>
            </a:r>
            <a:r>
              <a:rPr lang="tr-TR" sz="2400" dirty="0" smtClean="0"/>
              <a:t> meydana gelir. Tekrarlayan sıkışma ve </a:t>
            </a:r>
            <a:r>
              <a:rPr lang="tr-TR" sz="2400" dirty="0" err="1" smtClean="0"/>
              <a:t>inflamasyon</a:t>
            </a:r>
            <a:r>
              <a:rPr lang="tr-TR" sz="2400" dirty="0" smtClean="0"/>
              <a:t> atakları sonrasında </a:t>
            </a:r>
            <a:r>
              <a:rPr lang="tr-TR" sz="2400" dirty="0" err="1" smtClean="0"/>
              <a:t>dejeneratif</a:t>
            </a:r>
            <a:r>
              <a:rPr lang="tr-TR" sz="2400" dirty="0" smtClean="0"/>
              <a:t> </a:t>
            </a:r>
            <a:r>
              <a:rPr lang="tr-TR" sz="2400" dirty="0" err="1" smtClean="0"/>
              <a:t>tendinit</a:t>
            </a:r>
            <a:r>
              <a:rPr lang="tr-TR" sz="2400" dirty="0" smtClean="0"/>
              <a:t> ve </a:t>
            </a:r>
            <a:r>
              <a:rPr lang="tr-TR" sz="2400" dirty="0" err="1" smtClean="0"/>
              <a:t>kaf</a:t>
            </a:r>
            <a:r>
              <a:rPr lang="tr-TR" sz="2400" dirty="0" smtClean="0"/>
              <a:t> yırtığı oluşur.</a:t>
            </a:r>
          </a:p>
          <a:p>
            <a:r>
              <a:rPr lang="tr-TR" sz="2400" dirty="0" err="1" smtClean="0"/>
              <a:t>Subakromiyal</a:t>
            </a:r>
            <a:r>
              <a:rPr lang="tr-TR" sz="2400" dirty="0" smtClean="0"/>
              <a:t> sıkışma sendromunda en yaygın semptom ağrıdır ve sıklıkla omuzun </a:t>
            </a:r>
            <a:r>
              <a:rPr lang="tr-TR" sz="2400" dirty="0" err="1" smtClean="0"/>
              <a:t>anterior</a:t>
            </a:r>
            <a:r>
              <a:rPr lang="tr-TR" sz="2400" dirty="0" smtClean="0"/>
              <a:t>  bölümünde lokalizedir. Kol </a:t>
            </a:r>
            <a:r>
              <a:rPr lang="tr-TR" sz="2400" dirty="0" err="1" smtClean="0"/>
              <a:t>elevasyonunun</a:t>
            </a:r>
            <a:r>
              <a:rPr lang="tr-TR" sz="2400" dirty="0" smtClean="0"/>
              <a:t> 60-120 dereceleri arasında ağrı oluşur. Hastalar omuz hareketleri sırasında kas spazmı ve tutukluk hissinden yakınırlar. Fizik muayenede Hawkins ve Neer testleri pozitifdir. </a:t>
            </a:r>
          </a:p>
          <a:p>
            <a:r>
              <a:rPr lang="tr-TR" sz="2400" dirty="0" smtClean="0"/>
              <a:t>Hastalığın tanısında radyografik inceleme, ultrasonografi, </a:t>
            </a:r>
            <a:r>
              <a:rPr lang="tr-TR" sz="2400" dirty="0" err="1" smtClean="0"/>
              <a:t>artrografi</a:t>
            </a:r>
            <a:r>
              <a:rPr lang="tr-TR" sz="2400" dirty="0" smtClean="0"/>
              <a:t> ve MRG yöntemleri kullanılır.</a:t>
            </a:r>
          </a:p>
          <a:p>
            <a:endParaRPr lang="tr-TR" sz="2400" dirty="0" smtClean="0"/>
          </a:p>
          <a:p>
            <a:endParaRPr lang="tr-TR" sz="24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274638"/>
            <a:ext cx="8229600" cy="796908"/>
          </a:xfrm>
        </p:spPr>
        <p:txBody>
          <a:bodyPr>
            <a:normAutofit fontScale="90000"/>
          </a:bodyPr>
          <a:lstStyle/>
          <a:p>
            <a:r>
              <a:rPr lang="tr-TR" sz="3600" b="1" dirty="0" err="1" smtClean="0">
                <a:solidFill>
                  <a:schemeClr val="accent2"/>
                </a:solidFill>
              </a:rPr>
              <a:t>Subakromial</a:t>
            </a:r>
            <a:r>
              <a:rPr lang="tr-TR" sz="3600" b="1" dirty="0" smtClean="0">
                <a:solidFill>
                  <a:schemeClr val="accent2"/>
                </a:solidFill>
              </a:rPr>
              <a:t> Sıkışma Sendromu </a:t>
            </a:r>
            <a:br>
              <a:rPr lang="tr-TR" sz="3600" b="1" dirty="0" smtClean="0">
                <a:solidFill>
                  <a:schemeClr val="accent2"/>
                </a:solidFill>
              </a:rPr>
            </a:br>
            <a:endParaRPr lang="tr-TR" sz="3600" b="1" dirty="0">
              <a:solidFill>
                <a:schemeClr val="accent2"/>
              </a:solidFill>
              <a:latin typeface="+mn-lt"/>
            </a:endParaRPr>
          </a:p>
        </p:txBody>
      </p:sp>
      <p:sp>
        <p:nvSpPr>
          <p:cNvPr id="29699" name="Rectangle 3"/>
          <p:cNvSpPr>
            <a:spLocks noGrp="1" noChangeArrowheads="1"/>
          </p:cNvSpPr>
          <p:nvPr>
            <p:ph type="body" idx="1"/>
          </p:nvPr>
        </p:nvSpPr>
        <p:spPr>
          <a:xfrm>
            <a:off x="428596" y="1500174"/>
            <a:ext cx="8229600" cy="4625989"/>
          </a:xfrm>
        </p:spPr>
        <p:txBody>
          <a:bodyPr>
            <a:normAutofit fontScale="25000" lnSpcReduction="20000"/>
          </a:bodyPr>
          <a:lstStyle/>
          <a:p>
            <a:pPr>
              <a:lnSpc>
                <a:spcPct val="120000"/>
              </a:lnSpc>
              <a:buNone/>
            </a:pPr>
            <a:r>
              <a:rPr lang="tr-TR" sz="9600" dirty="0" err="1" smtClean="0">
                <a:cs typeface="Times New Roman" pitchFamily="18" charset="0"/>
              </a:rPr>
              <a:t>Subakromiyal</a:t>
            </a:r>
            <a:r>
              <a:rPr lang="tr-TR" sz="9600" dirty="0" smtClean="0">
                <a:cs typeface="Times New Roman" pitchFamily="18" charset="0"/>
              </a:rPr>
              <a:t> sıkışma sendromunun 3 evresi bulunur. </a:t>
            </a:r>
          </a:p>
          <a:p>
            <a:pPr algn="just">
              <a:lnSpc>
                <a:spcPct val="120000"/>
              </a:lnSpc>
              <a:buNone/>
            </a:pPr>
            <a:r>
              <a:rPr lang="tr-TR" sz="9600" b="1" dirty="0" smtClean="0">
                <a:cs typeface="Times New Roman" pitchFamily="18" charset="0"/>
              </a:rPr>
              <a:t>Evre 1- Ödem ve </a:t>
            </a:r>
            <a:r>
              <a:rPr lang="tr-TR" sz="9600" b="1" dirty="0" err="1" smtClean="0">
                <a:cs typeface="Times New Roman" pitchFamily="18" charset="0"/>
              </a:rPr>
              <a:t>Hemoraji</a:t>
            </a:r>
            <a:r>
              <a:rPr lang="tr-TR" sz="9600" b="1" dirty="0" smtClean="0">
                <a:cs typeface="Times New Roman" pitchFamily="18" charset="0"/>
              </a:rPr>
              <a:t>: </a:t>
            </a:r>
            <a:r>
              <a:rPr lang="tr-TR" sz="9600" dirty="0" smtClean="0">
                <a:cs typeface="Times New Roman" pitchFamily="18" charset="0"/>
              </a:rPr>
              <a:t>Sıklıkla 25 yaşın altındaki kişilerde kolun baş üzerinde aşırı aktivitesi sonucu gelişir. Tenis, yüzme ve fırlatma aktivitesinin yapıldığı sporlarda veya kolunu sürekli </a:t>
            </a:r>
            <a:r>
              <a:rPr lang="tr-TR" sz="9600" dirty="0" err="1" smtClean="0">
                <a:cs typeface="Times New Roman" pitchFamily="18" charset="0"/>
              </a:rPr>
              <a:t>horizontal</a:t>
            </a:r>
            <a:r>
              <a:rPr lang="tr-TR" sz="9600" dirty="0" smtClean="0">
                <a:cs typeface="Times New Roman" pitchFamily="18" charset="0"/>
              </a:rPr>
              <a:t> planda tutarak çalışanlarda görülür. Ağrı, omuz çevresinde, </a:t>
            </a:r>
            <a:r>
              <a:rPr lang="tr-TR" sz="9600" dirty="0" err="1" smtClean="0">
                <a:cs typeface="Times New Roman" pitchFamily="18" charset="0"/>
              </a:rPr>
              <a:t>laterale</a:t>
            </a:r>
            <a:r>
              <a:rPr lang="tr-TR" sz="9600" dirty="0" smtClean="0">
                <a:cs typeface="Times New Roman" pitchFamily="18" charset="0"/>
              </a:rPr>
              <a:t> yayılabilen </a:t>
            </a:r>
            <a:r>
              <a:rPr lang="tr-TR" sz="9600" dirty="0" err="1" smtClean="0">
                <a:cs typeface="Times New Roman" pitchFamily="18" charset="0"/>
              </a:rPr>
              <a:t>künt</a:t>
            </a:r>
            <a:r>
              <a:rPr lang="tr-TR" sz="9600" dirty="0" smtClean="0">
                <a:cs typeface="Times New Roman" pitchFamily="18" charset="0"/>
              </a:rPr>
              <a:t> bir ağrı şeklindedir. Palpasyonla, tuberkulum majus ve akromiyonun anterior yüzünde hassasiyet saptanır. Tedavide erken dönemde lokal buz uygulaması, NSAİİİ, lokal enjeksiyon, fizik tedavi </a:t>
            </a:r>
            <a:r>
              <a:rPr lang="tr-TR" sz="9600" dirty="0" err="1" smtClean="0">
                <a:cs typeface="Times New Roman" pitchFamily="18" charset="0"/>
              </a:rPr>
              <a:t>modaliteleri</a:t>
            </a:r>
            <a:r>
              <a:rPr lang="tr-TR" sz="9600" dirty="0" smtClean="0">
                <a:cs typeface="Times New Roman" pitchFamily="18" charset="0"/>
              </a:rPr>
              <a:t> ve egzersiz programı uygulanır.</a:t>
            </a:r>
            <a:endParaRPr lang="en-US" sz="9600" dirty="0">
              <a:cs typeface="Times New Roman" pitchFamily="18" charset="0"/>
            </a:endParaRPr>
          </a:p>
          <a:p>
            <a:pPr>
              <a:lnSpc>
                <a:spcPct val="120000"/>
              </a:lnSpc>
            </a:pPr>
            <a:endParaRPr lang="tr-TR" sz="6600" dirty="0"/>
          </a:p>
          <a:p>
            <a:pPr>
              <a:lnSpc>
                <a:spcPct val="120000"/>
              </a:lnSpc>
              <a:buFont typeface="Wingdings" pitchFamily="2" charset="2"/>
              <a:buNone/>
            </a:pPr>
            <a:endParaRPr lang="tr-TR" sz="6600" dirty="0"/>
          </a:p>
          <a:p>
            <a:pPr>
              <a:lnSpc>
                <a:spcPct val="120000"/>
              </a:lnSpc>
              <a:buClr>
                <a:schemeClr val="tx1"/>
              </a:buClr>
              <a:buFont typeface="Wingdings" pitchFamily="2" charset="2"/>
              <a:buNone/>
            </a:pPr>
            <a:r>
              <a:rPr lang="tr-TR" sz="6600" dirty="0"/>
              <a:t>        </a:t>
            </a:r>
          </a:p>
          <a:p>
            <a:pPr>
              <a:lnSpc>
                <a:spcPct val="120000"/>
              </a:lnSpc>
              <a:buFont typeface="Wingdings" pitchFamily="2" charset="2"/>
              <a:buNone/>
            </a:pPr>
            <a:r>
              <a:rPr lang="tr-TR" sz="6600" dirty="0"/>
              <a:t>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err="1" smtClean="0">
                <a:solidFill>
                  <a:schemeClr val="accent2"/>
                </a:solidFill>
              </a:rPr>
              <a:t>Subakromial</a:t>
            </a:r>
            <a:r>
              <a:rPr lang="tr-TR" b="1" dirty="0" smtClean="0">
                <a:solidFill>
                  <a:schemeClr val="accent2"/>
                </a:solidFill>
              </a:rPr>
              <a:t> Sıkışma Sendromu </a:t>
            </a:r>
            <a:br>
              <a:rPr lang="tr-TR" b="1" dirty="0" smtClean="0">
                <a:solidFill>
                  <a:schemeClr val="accent2"/>
                </a:solidFill>
              </a:rPr>
            </a:br>
            <a:endParaRPr lang="tr-TR" dirty="0"/>
          </a:p>
        </p:txBody>
      </p:sp>
      <p:sp>
        <p:nvSpPr>
          <p:cNvPr id="3" name="2 İçerik Yer Tutucusu"/>
          <p:cNvSpPr>
            <a:spLocks noGrp="1"/>
          </p:cNvSpPr>
          <p:nvPr>
            <p:ph idx="1"/>
          </p:nvPr>
        </p:nvSpPr>
        <p:spPr>
          <a:xfrm>
            <a:off x="0" y="1600200"/>
            <a:ext cx="8686800" cy="4525963"/>
          </a:xfrm>
        </p:spPr>
        <p:txBody>
          <a:bodyPr/>
          <a:lstStyle/>
          <a:p>
            <a:r>
              <a:rPr lang="tr-TR" b="1" dirty="0" smtClean="0"/>
              <a:t>Evre 2- </a:t>
            </a:r>
            <a:r>
              <a:rPr lang="tr-TR" b="1" dirty="0" err="1" smtClean="0"/>
              <a:t>Fibrozis</a:t>
            </a:r>
            <a:r>
              <a:rPr lang="tr-TR" b="1" dirty="0" smtClean="0"/>
              <a:t> ve </a:t>
            </a:r>
            <a:r>
              <a:rPr lang="tr-TR" b="1" dirty="0" err="1" smtClean="0"/>
              <a:t>Tendinozis</a:t>
            </a:r>
            <a:r>
              <a:rPr lang="tr-TR" b="1" dirty="0" smtClean="0"/>
              <a:t>: </a:t>
            </a:r>
            <a:r>
              <a:rPr lang="tr-TR" sz="2400" dirty="0" smtClean="0"/>
              <a:t>Tekrarlayan travmalar sonucunda </a:t>
            </a:r>
            <a:r>
              <a:rPr lang="tr-TR" sz="2400" dirty="0" err="1" smtClean="0"/>
              <a:t>supraspinatus</a:t>
            </a:r>
            <a:r>
              <a:rPr lang="tr-TR" sz="2400" dirty="0" smtClean="0"/>
              <a:t> </a:t>
            </a:r>
            <a:r>
              <a:rPr lang="tr-TR" sz="2400" dirty="0" err="1" smtClean="0"/>
              <a:t>tendonunda</a:t>
            </a:r>
            <a:r>
              <a:rPr lang="tr-TR" sz="2400" dirty="0" smtClean="0"/>
              <a:t> </a:t>
            </a:r>
            <a:r>
              <a:rPr lang="tr-TR" sz="2400" dirty="0" err="1" smtClean="0"/>
              <a:t>fibrozis</a:t>
            </a:r>
            <a:r>
              <a:rPr lang="tr-TR" sz="2400" dirty="0" smtClean="0"/>
              <a:t> ve kalınlaşma oluşur.</a:t>
            </a:r>
          </a:p>
          <a:p>
            <a:r>
              <a:rPr lang="tr-TR" sz="2400" dirty="0" smtClean="0"/>
              <a:t>25-40 yaş grubunda sık görülür. Ağrı aktivite ile artar ve giderek günlük yaşam aktivitelerini kısıtlayabilir, geceleri uykuyu bozacak kadar şiddetlenebilir. Eklemde hareket açıklığı ağrılı ve </a:t>
            </a:r>
            <a:r>
              <a:rPr lang="tr-TR" sz="2400" dirty="0" err="1" smtClean="0"/>
              <a:t>kısıtlılıdır</a:t>
            </a:r>
            <a:r>
              <a:rPr lang="tr-TR" sz="2400" dirty="0" smtClean="0"/>
              <a:t>. Konservatif tedavi uygulanır, yanıt alınamazsa cerrahi tedavi yapılır.</a:t>
            </a:r>
            <a:endParaRPr lang="tr-TR" sz="24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err="1" smtClean="0">
                <a:solidFill>
                  <a:schemeClr val="accent2"/>
                </a:solidFill>
              </a:rPr>
              <a:t>Subakromial</a:t>
            </a:r>
            <a:r>
              <a:rPr lang="tr-TR" b="1" dirty="0" smtClean="0">
                <a:solidFill>
                  <a:schemeClr val="accent2"/>
                </a:solidFill>
              </a:rPr>
              <a:t> Sıkışma Sendromu </a:t>
            </a:r>
            <a:br>
              <a:rPr lang="tr-TR" b="1" dirty="0" smtClean="0">
                <a:solidFill>
                  <a:schemeClr val="accent2"/>
                </a:solidFill>
              </a:rPr>
            </a:br>
            <a:endParaRPr lang="tr-TR" dirty="0"/>
          </a:p>
        </p:txBody>
      </p:sp>
      <p:sp>
        <p:nvSpPr>
          <p:cNvPr id="3" name="2 İçerik Yer Tutucusu"/>
          <p:cNvSpPr>
            <a:spLocks noGrp="1"/>
          </p:cNvSpPr>
          <p:nvPr>
            <p:ph idx="1"/>
          </p:nvPr>
        </p:nvSpPr>
        <p:spPr>
          <a:xfrm>
            <a:off x="251520" y="1600200"/>
            <a:ext cx="8435280" cy="4525963"/>
          </a:xfrm>
        </p:spPr>
        <p:txBody>
          <a:bodyPr/>
          <a:lstStyle/>
          <a:p>
            <a:r>
              <a:rPr lang="tr-TR" b="1" dirty="0" smtClean="0"/>
              <a:t>Evre 3- Kemik ve </a:t>
            </a:r>
            <a:r>
              <a:rPr lang="tr-TR" b="1" dirty="0" err="1" smtClean="0"/>
              <a:t>Tendon</a:t>
            </a:r>
            <a:r>
              <a:rPr lang="tr-TR" b="1" dirty="0" smtClean="0"/>
              <a:t> Lezyonları: </a:t>
            </a:r>
            <a:r>
              <a:rPr lang="tr-TR" sz="2400" dirty="0" smtClean="0"/>
              <a:t>Genellikle aralıklı veya </a:t>
            </a:r>
            <a:r>
              <a:rPr lang="tr-TR" sz="2400" dirty="0" err="1" smtClean="0"/>
              <a:t>progresif</a:t>
            </a:r>
            <a:r>
              <a:rPr lang="tr-TR" sz="2400" dirty="0" smtClean="0"/>
              <a:t> omuz ağrısı yakınması olan 40 yaş üzeri bireylerde görülür. </a:t>
            </a:r>
            <a:r>
              <a:rPr lang="tr-TR" sz="2400" dirty="0" err="1" smtClean="0"/>
              <a:t>Rotator</a:t>
            </a:r>
            <a:r>
              <a:rPr lang="tr-TR" sz="2400" dirty="0" smtClean="0"/>
              <a:t> manşonda </a:t>
            </a:r>
            <a:r>
              <a:rPr lang="tr-TR" sz="2400" dirty="0" err="1" smtClean="0"/>
              <a:t>parsiyel</a:t>
            </a:r>
            <a:r>
              <a:rPr lang="tr-TR" sz="2400" dirty="0" smtClean="0"/>
              <a:t> veya tam yırtık, </a:t>
            </a:r>
            <a:r>
              <a:rPr lang="tr-TR" sz="2400" dirty="0" err="1" smtClean="0"/>
              <a:t>bisipital</a:t>
            </a:r>
            <a:r>
              <a:rPr lang="tr-TR" sz="2400" dirty="0" smtClean="0"/>
              <a:t> </a:t>
            </a:r>
            <a:r>
              <a:rPr lang="tr-TR" sz="2400" dirty="0" err="1" smtClean="0"/>
              <a:t>tendon</a:t>
            </a:r>
            <a:r>
              <a:rPr lang="tr-TR" sz="2400" dirty="0" smtClean="0"/>
              <a:t> yırtığı, </a:t>
            </a:r>
            <a:r>
              <a:rPr lang="tr-TR" sz="2400" dirty="0" err="1" smtClean="0"/>
              <a:t>akromion</a:t>
            </a:r>
            <a:r>
              <a:rPr lang="tr-TR" sz="2400" dirty="0" smtClean="0"/>
              <a:t> ve </a:t>
            </a:r>
            <a:r>
              <a:rPr lang="tr-TR" sz="2400" dirty="0" err="1" smtClean="0"/>
              <a:t>tuberkülüm</a:t>
            </a:r>
            <a:r>
              <a:rPr lang="tr-TR" sz="2400" dirty="0" smtClean="0"/>
              <a:t> </a:t>
            </a:r>
            <a:r>
              <a:rPr lang="tr-TR" sz="2400" dirty="0" err="1" smtClean="0"/>
              <a:t>majusta</a:t>
            </a:r>
            <a:r>
              <a:rPr lang="tr-TR" sz="2400" dirty="0" smtClean="0"/>
              <a:t> kemik lezyonları oluşur. Semptomlar aktiviteyle ve gece artar.</a:t>
            </a:r>
          </a:p>
          <a:p>
            <a:r>
              <a:rPr lang="tr-TR" sz="2400" dirty="0" smtClean="0"/>
              <a:t>Eklemde hareket kısıtlılığı ve beraberinde güçsüzlük yakınması da olur. Hastalarda özellikle </a:t>
            </a:r>
            <a:r>
              <a:rPr lang="tr-TR" sz="2400" dirty="0" err="1" smtClean="0"/>
              <a:t>abduksiyon</a:t>
            </a:r>
            <a:r>
              <a:rPr lang="tr-TR" sz="2400" dirty="0" smtClean="0"/>
              <a:t> ve </a:t>
            </a:r>
            <a:r>
              <a:rPr lang="tr-TR" sz="2400" dirty="0" err="1" smtClean="0"/>
              <a:t>eksternal</a:t>
            </a:r>
            <a:r>
              <a:rPr lang="tr-TR" sz="2400" dirty="0" smtClean="0"/>
              <a:t> rotasyonda güçsüzlük olur. </a:t>
            </a:r>
            <a:r>
              <a:rPr lang="tr-TR" sz="2400" dirty="0" err="1" smtClean="0"/>
              <a:t>Drop</a:t>
            </a:r>
            <a:r>
              <a:rPr lang="tr-TR" sz="2400" dirty="0" smtClean="0"/>
              <a:t> </a:t>
            </a:r>
            <a:r>
              <a:rPr lang="tr-TR" sz="2400" dirty="0" err="1" smtClean="0"/>
              <a:t>arm</a:t>
            </a:r>
            <a:r>
              <a:rPr lang="tr-TR" sz="2400" dirty="0" smtClean="0"/>
              <a:t> testi </a:t>
            </a:r>
            <a:r>
              <a:rPr lang="tr-TR" sz="2400" dirty="0" err="1" smtClean="0"/>
              <a:t>pozitifdir</a:t>
            </a:r>
            <a:r>
              <a:rPr lang="tr-TR" sz="2400" dirty="0" smtClean="0"/>
              <a:t>. Kronik vakalarda omuz çevresinde </a:t>
            </a:r>
            <a:r>
              <a:rPr lang="tr-TR" sz="2400" dirty="0" err="1" smtClean="0"/>
              <a:t>atrofi</a:t>
            </a:r>
            <a:r>
              <a:rPr lang="tr-TR" sz="2400" dirty="0" smtClean="0"/>
              <a:t> gelişebilir. Genellikle cerrahi tedavi yapılır.</a:t>
            </a:r>
            <a:endParaRPr lang="tr-TR" sz="24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normAutofit/>
          </a:bodyPr>
          <a:lstStyle/>
          <a:p>
            <a:r>
              <a:rPr lang="tr-TR" sz="3200" b="1" dirty="0" err="1" smtClean="0">
                <a:solidFill>
                  <a:schemeClr val="accent2"/>
                </a:solidFill>
              </a:rPr>
              <a:t>Subakromial</a:t>
            </a:r>
            <a:r>
              <a:rPr lang="tr-TR" sz="3200" b="1" dirty="0" smtClean="0">
                <a:solidFill>
                  <a:schemeClr val="accent2"/>
                </a:solidFill>
              </a:rPr>
              <a:t> Sıkışma Sendromu</a:t>
            </a:r>
            <a:br>
              <a:rPr lang="tr-TR" sz="3200" b="1" dirty="0" smtClean="0">
                <a:solidFill>
                  <a:schemeClr val="accent2"/>
                </a:solidFill>
              </a:rPr>
            </a:br>
            <a:r>
              <a:rPr lang="tr-TR" sz="3200" b="1" dirty="0" smtClean="0">
                <a:solidFill>
                  <a:schemeClr val="accent2"/>
                </a:solidFill>
              </a:rPr>
              <a:t>Radyoloji</a:t>
            </a:r>
            <a:endParaRPr lang="tr-TR" sz="3600" b="1" dirty="0">
              <a:solidFill>
                <a:schemeClr val="accent2"/>
              </a:solidFill>
            </a:endParaRPr>
          </a:p>
        </p:txBody>
      </p:sp>
      <p:sp>
        <p:nvSpPr>
          <p:cNvPr id="21507" name="Rectangle 3"/>
          <p:cNvSpPr>
            <a:spLocks noGrp="1" noChangeArrowheads="1"/>
          </p:cNvSpPr>
          <p:nvPr>
            <p:ph type="body" idx="1"/>
          </p:nvPr>
        </p:nvSpPr>
        <p:spPr>
          <a:xfrm>
            <a:off x="0" y="1357298"/>
            <a:ext cx="9286908" cy="5348302"/>
          </a:xfrm>
        </p:spPr>
        <p:txBody>
          <a:bodyPr>
            <a:normAutofit fontScale="92500"/>
          </a:bodyPr>
          <a:lstStyle/>
          <a:p>
            <a:r>
              <a:rPr lang="tr-TR" sz="2800" dirty="0"/>
              <a:t>Erken safhalarda direkt </a:t>
            </a:r>
            <a:r>
              <a:rPr lang="tr-TR" sz="2800" dirty="0" err="1"/>
              <a:t>grafiler</a:t>
            </a:r>
            <a:r>
              <a:rPr lang="tr-TR" sz="2800" dirty="0"/>
              <a:t> normaldir.</a:t>
            </a:r>
          </a:p>
          <a:p>
            <a:r>
              <a:rPr lang="tr-TR" sz="2800" dirty="0"/>
              <a:t>Zamanla </a:t>
            </a:r>
            <a:r>
              <a:rPr lang="tr-TR" sz="2800" dirty="0" err="1"/>
              <a:t>akromionun</a:t>
            </a:r>
            <a:r>
              <a:rPr lang="tr-TR" sz="2800" dirty="0"/>
              <a:t> ön 1/3lük kısmında ve </a:t>
            </a:r>
            <a:r>
              <a:rPr lang="tr-TR" sz="2800" dirty="0" err="1"/>
              <a:t>tuberositas</a:t>
            </a:r>
            <a:r>
              <a:rPr lang="tr-TR" sz="2800" dirty="0"/>
              <a:t> majörde </a:t>
            </a:r>
            <a:r>
              <a:rPr lang="tr-TR" sz="2800" dirty="0" smtClean="0"/>
              <a:t>skleroz, kist </a:t>
            </a:r>
            <a:r>
              <a:rPr lang="tr-TR" sz="2800" dirty="0"/>
              <a:t>ve </a:t>
            </a:r>
            <a:r>
              <a:rPr lang="tr-TR" sz="2800" dirty="0" err="1"/>
              <a:t>eburnasyon</a:t>
            </a:r>
            <a:r>
              <a:rPr lang="tr-TR" sz="2800" dirty="0"/>
              <a:t> </a:t>
            </a:r>
            <a:r>
              <a:rPr lang="tr-TR" sz="2800" dirty="0" smtClean="0"/>
              <a:t>(</a:t>
            </a:r>
            <a:r>
              <a:rPr lang="tr-TR" sz="2800" dirty="0" err="1" smtClean="0"/>
              <a:t>subkondral</a:t>
            </a:r>
            <a:r>
              <a:rPr lang="tr-TR" sz="2800" dirty="0" smtClean="0"/>
              <a:t> skleroz) gelişir</a:t>
            </a:r>
            <a:r>
              <a:rPr lang="tr-TR" sz="2800" dirty="0"/>
              <a:t>.</a:t>
            </a:r>
          </a:p>
          <a:p>
            <a:r>
              <a:rPr lang="tr-TR" sz="2800" dirty="0"/>
              <a:t>İleri evrelerde </a:t>
            </a:r>
            <a:r>
              <a:rPr lang="tr-TR" sz="2800" dirty="0" err="1"/>
              <a:t>akromiohumeral</a:t>
            </a:r>
            <a:r>
              <a:rPr lang="tr-TR" sz="2800" dirty="0"/>
              <a:t> </a:t>
            </a:r>
            <a:r>
              <a:rPr lang="tr-TR" sz="2800" dirty="0" smtClean="0"/>
              <a:t>aralıkta daralma,</a:t>
            </a:r>
            <a:r>
              <a:rPr lang="tr-TR" sz="2800" dirty="0" err="1" smtClean="0"/>
              <a:t>humerus</a:t>
            </a:r>
            <a:r>
              <a:rPr lang="tr-TR" sz="2800" dirty="0" smtClean="0"/>
              <a:t> </a:t>
            </a:r>
            <a:r>
              <a:rPr lang="tr-TR" sz="2800" dirty="0"/>
              <a:t>başının </a:t>
            </a:r>
            <a:r>
              <a:rPr lang="tr-TR" sz="2800" dirty="0" err="1"/>
              <a:t>superior</a:t>
            </a:r>
            <a:r>
              <a:rPr lang="tr-TR" sz="2800" dirty="0"/>
              <a:t> </a:t>
            </a:r>
            <a:r>
              <a:rPr lang="tr-TR" sz="2800" dirty="0" err="1"/>
              <a:t>subluksasyonu</a:t>
            </a:r>
            <a:r>
              <a:rPr lang="tr-TR" sz="2800" dirty="0"/>
              <a:t> ve </a:t>
            </a:r>
            <a:r>
              <a:rPr lang="tr-TR" sz="2800" dirty="0" err="1"/>
              <a:t>anterior</a:t>
            </a:r>
            <a:r>
              <a:rPr lang="tr-TR" sz="2800" dirty="0"/>
              <a:t> </a:t>
            </a:r>
            <a:r>
              <a:rPr lang="tr-TR" sz="2800" dirty="0" err="1"/>
              <a:t>akromionda</a:t>
            </a:r>
            <a:r>
              <a:rPr lang="tr-TR" sz="2800" dirty="0"/>
              <a:t> </a:t>
            </a:r>
            <a:r>
              <a:rPr lang="tr-TR" sz="2800" dirty="0" err="1" smtClean="0"/>
              <a:t>eroziv</a:t>
            </a:r>
            <a:r>
              <a:rPr lang="tr-TR" sz="2800" dirty="0" smtClean="0"/>
              <a:t> değişiklikler </a:t>
            </a:r>
            <a:r>
              <a:rPr lang="tr-TR" sz="2800" dirty="0"/>
              <a:t>saptanır.</a:t>
            </a:r>
          </a:p>
          <a:p>
            <a:r>
              <a:rPr lang="tr-TR" sz="2800" dirty="0" err="1" smtClean="0"/>
              <a:t>Rotator</a:t>
            </a:r>
            <a:r>
              <a:rPr lang="tr-TR" sz="2800" dirty="0" smtClean="0"/>
              <a:t> manşonda yırtık USG ve MRG ile </a:t>
            </a:r>
            <a:r>
              <a:rPr lang="tr-TR" sz="2800" dirty="0"/>
              <a:t>saptanabilir. </a:t>
            </a:r>
            <a:endParaRPr lang="tr-TR" sz="2800" dirty="0" smtClean="0"/>
          </a:p>
          <a:p>
            <a:r>
              <a:rPr lang="tr-TR" sz="2800" dirty="0" smtClean="0"/>
              <a:t> Sintigrafi; stres kırıkları, </a:t>
            </a:r>
            <a:r>
              <a:rPr lang="tr-TR" sz="2800" dirty="0" err="1" smtClean="0"/>
              <a:t>avasküler</a:t>
            </a:r>
            <a:r>
              <a:rPr lang="tr-TR" sz="2800" dirty="0" smtClean="0"/>
              <a:t> nekroz ve enfeksiyonların ayırıcı tanısında oldukça duyarlıdır </a:t>
            </a:r>
          </a:p>
          <a:p>
            <a:r>
              <a:rPr lang="tr-TR" sz="2800" dirty="0" err="1" smtClean="0"/>
              <a:t>Artrografi</a:t>
            </a:r>
            <a:r>
              <a:rPr lang="tr-TR" sz="2800" dirty="0" smtClean="0"/>
              <a:t>; uygun kontrast solüsyonlarının </a:t>
            </a:r>
            <a:r>
              <a:rPr lang="tr-TR" sz="2800" dirty="0" err="1" smtClean="0"/>
              <a:t>intraartiküler</a:t>
            </a:r>
            <a:endParaRPr lang="tr-TR" sz="2800" dirty="0" smtClean="0"/>
          </a:p>
          <a:p>
            <a:pPr>
              <a:buNone/>
            </a:pPr>
            <a:r>
              <a:rPr lang="tr-TR" sz="2800" dirty="0" smtClean="0"/>
              <a:t>    enjeksiyonu sonrası radyografi, bilgisayarlı tomografi veya MRG ile yapılan incelemedir.</a:t>
            </a:r>
            <a:endParaRPr lang="tr-TR" sz="2800" dirty="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err="1" smtClean="0">
                <a:solidFill>
                  <a:schemeClr val="accent2"/>
                </a:solidFill>
              </a:rPr>
              <a:t>Subakromial</a:t>
            </a:r>
            <a:r>
              <a:rPr lang="tr-TR" b="1" dirty="0" smtClean="0">
                <a:solidFill>
                  <a:schemeClr val="accent2"/>
                </a:solidFill>
              </a:rPr>
              <a:t> Sıkışma Sendromu</a:t>
            </a:r>
            <a:br>
              <a:rPr lang="tr-TR" b="1" dirty="0" smtClean="0">
                <a:solidFill>
                  <a:schemeClr val="accent2"/>
                </a:solidFill>
              </a:rPr>
            </a:br>
            <a:r>
              <a:rPr lang="tr-TR" b="1" dirty="0" smtClean="0">
                <a:solidFill>
                  <a:schemeClr val="accent2"/>
                </a:solidFill>
              </a:rPr>
              <a:t>Tedavi</a:t>
            </a:r>
            <a:endParaRPr lang="tr-TR" dirty="0"/>
          </a:p>
        </p:txBody>
      </p:sp>
      <p:sp>
        <p:nvSpPr>
          <p:cNvPr id="3" name="2 İçerik Yer Tutucusu"/>
          <p:cNvSpPr>
            <a:spLocks noGrp="1"/>
          </p:cNvSpPr>
          <p:nvPr>
            <p:ph idx="1"/>
          </p:nvPr>
        </p:nvSpPr>
        <p:spPr>
          <a:xfrm>
            <a:off x="0" y="1600200"/>
            <a:ext cx="9144000" cy="4525963"/>
          </a:xfrm>
        </p:spPr>
        <p:txBody>
          <a:bodyPr>
            <a:normAutofit lnSpcReduction="10000"/>
          </a:bodyPr>
          <a:lstStyle/>
          <a:p>
            <a:r>
              <a:rPr lang="tr-TR" dirty="0" err="1" smtClean="0"/>
              <a:t>Rotator</a:t>
            </a:r>
            <a:r>
              <a:rPr lang="tr-TR" dirty="0" smtClean="0"/>
              <a:t> </a:t>
            </a:r>
            <a:r>
              <a:rPr lang="tr-TR" dirty="0" err="1" smtClean="0"/>
              <a:t>kaf</a:t>
            </a:r>
            <a:r>
              <a:rPr lang="tr-TR" dirty="0" smtClean="0"/>
              <a:t> ve </a:t>
            </a:r>
            <a:r>
              <a:rPr lang="tr-TR" dirty="0" err="1" smtClean="0"/>
              <a:t>subakromiyal</a:t>
            </a:r>
            <a:r>
              <a:rPr lang="tr-TR" dirty="0" smtClean="0"/>
              <a:t> </a:t>
            </a:r>
            <a:r>
              <a:rPr lang="tr-TR" dirty="0" err="1" smtClean="0"/>
              <a:t>bursanın</a:t>
            </a:r>
            <a:r>
              <a:rPr lang="tr-TR" dirty="0" smtClean="0"/>
              <a:t> sıkışmasına yol açacak hareketlerden kaçınılması</a:t>
            </a:r>
          </a:p>
          <a:p>
            <a:r>
              <a:rPr lang="tr-TR" dirty="0" smtClean="0"/>
              <a:t>Akut dönemde istirahat; baş üstü aktivitelerden kaçınma, lokal soğuk uygulama, EHA ve germe egzersizleri</a:t>
            </a:r>
            <a:r>
              <a:rPr lang="tr-TR" dirty="0"/>
              <a:t>, </a:t>
            </a:r>
            <a:r>
              <a:rPr lang="tr-TR" dirty="0" smtClean="0"/>
              <a:t>NSAİİ</a:t>
            </a:r>
            <a:r>
              <a:rPr lang="tr-TR" dirty="0"/>
              <a:t>.</a:t>
            </a:r>
            <a:r>
              <a:rPr lang="tr-TR" dirty="0" smtClean="0"/>
              <a:t> </a:t>
            </a:r>
          </a:p>
          <a:p>
            <a:r>
              <a:rPr lang="tr-TR" dirty="0" err="1" smtClean="0"/>
              <a:t>Subakut</a:t>
            </a:r>
            <a:r>
              <a:rPr lang="tr-TR" dirty="0" smtClean="0"/>
              <a:t> ve kronik dönem; NSAİİ, analjezik ilaçlar, fizik tedavi </a:t>
            </a:r>
            <a:r>
              <a:rPr lang="tr-TR" dirty="0" err="1" smtClean="0"/>
              <a:t>modaliteleri</a:t>
            </a:r>
            <a:r>
              <a:rPr lang="tr-TR" dirty="0" smtClean="0"/>
              <a:t>, kuvvetlendirme egzersizleri, eklem içi enjeksiyon </a:t>
            </a:r>
          </a:p>
          <a:p>
            <a:r>
              <a:rPr lang="tr-TR" dirty="0" smtClean="0"/>
              <a:t>Cerrahi tedavi</a:t>
            </a:r>
            <a:endParaRPr lang="tr-TR"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868346"/>
          </a:xfrm>
        </p:spPr>
        <p:txBody>
          <a:bodyPr/>
          <a:lstStyle/>
          <a:p>
            <a:r>
              <a:rPr lang="tr-TR" b="1" dirty="0" smtClean="0">
                <a:solidFill>
                  <a:schemeClr val="accent2"/>
                </a:solidFill>
              </a:rPr>
              <a:t>KALSİFİK TENDİNİT</a:t>
            </a:r>
            <a:endParaRPr lang="tr-TR" dirty="0"/>
          </a:p>
        </p:txBody>
      </p:sp>
      <p:sp>
        <p:nvSpPr>
          <p:cNvPr id="3" name="2 İçerik Yer Tutucusu"/>
          <p:cNvSpPr>
            <a:spLocks noGrp="1"/>
          </p:cNvSpPr>
          <p:nvPr>
            <p:ph idx="1"/>
          </p:nvPr>
        </p:nvSpPr>
        <p:spPr>
          <a:xfrm>
            <a:off x="214282" y="1000108"/>
            <a:ext cx="8643998" cy="5126055"/>
          </a:xfrm>
        </p:spPr>
        <p:txBody>
          <a:bodyPr>
            <a:normAutofit fontScale="92500" lnSpcReduction="20000"/>
          </a:bodyPr>
          <a:lstStyle/>
          <a:p>
            <a:pPr algn="just"/>
            <a:r>
              <a:rPr lang="tr-TR" sz="2800" dirty="0" err="1" smtClean="0"/>
              <a:t>Kalsifik</a:t>
            </a:r>
            <a:r>
              <a:rPr lang="tr-TR" sz="2800" dirty="0" smtClean="0"/>
              <a:t> </a:t>
            </a:r>
            <a:r>
              <a:rPr lang="tr-TR" sz="2800" dirty="0" err="1" smtClean="0"/>
              <a:t>tendinitler</a:t>
            </a:r>
            <a:r>
              <a:rPr lang="tr-TR" sz="2800" dirty="0" smtClean="0"/>
              <a:t>, </a:t>
            </a:r>
            <a:r>
              <a:rPr lang="tr-TR" sz="2800" dirty="0" err="1" smtClean="0"/>
              <a:t>rotator</a:t>
            </a:r>
            <a:r>
              <a:rPr lang="tr-TR" sz="2800" dirty="0" smtClean="0"/>
              <a:t> </a:t>
            </a:r>
            <a:r>
              <a:rPr lang="tr-TR" sz="2800" dirty="0" err="1" smtClean="0"/>
              <a:t>kaf</a:t>
            </a:r>
            <a:r>
              <a:rPr lang="tr-TR" sz="2800" dirty="0" smtClean="0"/>
              <a:t> ile ilgili ağrılı bir durumdur ve başta </a:t>
            </a:r>
            <a:r>
              <a:rPr lang="tr-TR" sz="2800" dirty="0" err="1" smtClean="0"/>
              <a:t>hidroksiapatit</a:t>
            </a:r>
            <a:r>
              <a:rPr lang="tr-TR" sz="2800" dirty="0" smtClean="0"/>
              <a:t> olmak üzere kalsiyum tuzlarının birikmesiyle ilişkilidir. Etiyolojisi bilinmeyen bir hastalıktır ve sıklıkla 50 yaş civarında görülür. Çeşitli kronik hastalıklarla, özellikle de </a:t>
            </a:r>
            <a:r>
              <a:rPr lang="tr-TR" sz="2800" dirty="0" err="1" smtClean="0"/>
              <a:t>diabetes</a:t>
            </a:r>
            <a:r>
              <a:rPr lang="tr-TR" sz="2800" dirty="0" smtClean="0"/>
              <a:t> </a:t>
            </a:r>
            <a:r>
              <a:rPr lang="tr-TR" sz="2800" dirty="0" err="1" smtClean="0"/>
              <a:t>mellitusla</a:t>
            </a:r>
            <a:r>
              <a:rPr lang="tr-TR" sz="2800" dirty="0" smtClean="0"/>
              <a:t> birlikte görülür.</a:t>
            </a:r>
          </a:p>
          <a:p>
            <a:pPr algn="just"/>
            <a:r>
              <a:rPr lang="tr-TR" sz="2800" dirty="0" smtClean="0"/>
              <a:t>Daha çok sağ omuzu tutmakla birlikte %6’sı </a:t>
            </a:r>
            <a:r>
              <a:rPr lang="tr-TR" sz="2800" dirty="0" err="1" smtClean="0"/>
              <a:t>bilateraldir</a:t>
            </a:r>
            <a:r>
              <a:rPr lang="tr-TR" sz="2800" dirty="0" smtClean="0"/>
              <a:t>. Kalsifikasyon en sık </a:t>
            </a:r>
            <a:r>
              <a:rPr lang="tr-TR" sz="2800" dirty="0" err="1" smtClean="0"/>
              <a:t>supraspinatus</a:t>
            </a:r>
            <a:r>
              <a:rPr lang="tr-TR" sz="2800" dirty="0" smtClean="0"/>
              <a:t> </a:t>
            </a:r>
            <a:r>
              <a:rPr lang="tr-TR" sz="2800" dirty="0" err="1" smtClean="0"/>
              <a:t>tendonundadır</a:t>
            </a:r>
            <a:r>
              <a:rPr lang="tr-TR" sz="2800" dirty="0" smtClean="0"/>
              <a:t>. </a:t>
            </a:r>
            <a:r>
              <a:rPr lang="tr-TR" sz="2800" dirty="0" err="1" smtClean="0"/>
              <a:t>Dejeneratif</a:t>
            </a:r>
            <a:r>
              <a:rPr lang="tr-TR" sz="2800" dirty="0" smtClean="0"/>
              <a:t> kalsifikasyon ve reaktif kalsifikasyon olmak üzere iki şekilde oluşur.</a:t>
            </a:r>
          </a:p>
          <a:p>
            <a:pPr algn="just"/>
            <a:r>
              <a:rPr lang="tr-TR" sz="3000" dirty="0" smtClean="0"/>
              <a:t>Reaktif kalsifikasyon 3 fazda gelişir.</a:t>
            </a:r>
          </a:p>
          <a:p>
            <a:pPr marL="863600" lvl="1" indent="-287338">
              <a:spcBef>
                <a:spcPts val="700"/>
              </a:spcBef>
              <a:buClr>
                <a:srgbClr val="E6E6E6"/>
              </a:buClr>
              <a:buSzPct val="75000"/>
              <a:buFont typeface="Symbol"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tr-TR" sz="3000" dirty="0" smtClean="0"/>
              <a:t>1)</a:t>
            </a:r>
            <a:r>
              <a:rPr lang="tr-TR" sz="3000" dirty="0" err="1" smtClean="0"/>
              <a:t>Prekalsifik</a:t>
            </a:r>
            <a:r>
              <a:rPr lang="tr-TR" sz="3000" dirty="0" smtClean="0"/>
              <a:t> evre</a:t>
            </a:r>
          </a:p>
          <a:p>
            <a:pPr marL="863600" lvl="1" indent="-287338">
              <a:spcBef>
                <a:spcPts val="700"/>
              </a:spcBef>
              <a:buClr>
                <a:srgbClr val="E6E6E6"/>
              </a:buClr>
              <a:buSzPct val="75000"/>
              <a:buFont typeface="Symbol"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tr-TR" sz="3000" dirty="0" smtClean="0"/>
              <a:t>2) </a:t>
            </a:r>
            <a:r>
              <a:rPr lang="tr-TR" sz="3000" dirty="0" err="1" smtClean="0"/>
              <a:t>Kalsifik</a:t>
            </a:r>
            <a:r>
              <a:rPr lang="tr-TR" sz="3000" dirty="0" smtClean="0"/>
              <a:t> evre; formasyon, istirahat ve </a:t>
            </a:r>
            <a:r>
              <a:rPr lang="tr-TR" sz="3000" dirty="0" err="1" smtClean="0"/>
              <a:t>rezorbsiyon</a:t>
            </a:r>
            <a:r>
              <a:rPr lang="tr-TR" sz="3000" dirty="0" smtClean="0"/>
              <a:t> fazları</a:t>
            </a:r>
            <a:endParaRPr lang="tr-TR" sz="3000" i="1" dirty="0" smtClean="0"/>
          </a:p>
          <a:p>
            <a:pPr marL="863600" lvl="1" indent="-287338">
              <a:spcBef>
                <a:spcPts val="700"/>
              </a:spcBef>
              <a:buClr>
                <a:srgbClr val="E6E6E6"/>
              </a:buClr>
              <a:buSzPct val="75000"/>
              <a:buFont typeface="Symbol"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tr-TR" sz="3000" dirty="0" smtClean="0"/>
              <a:t>3) </a:t>
            </a:r>
            <a:r>
              <a:rPr lang="tr-TR" sz="3000" dirty="0" err="1" smtClean="0"/>
              <a:t>Postkalsifik</a:t>
            </a:r>
            <a:r>
              <a:rPr lang="tr-TR" sz="3000" dirty="0" smtClean="0"/>
              <a:t> evre</a:t>
            </a:r>
          </a:p>
          <a:p>
            <a:pPr algn="just"/>
            <a:endParaRPr lang="tr-TR" sz="2800" dirty="0" smtClean="0"/>
          </a:p>
          <a:p>
            <a:pPr algn="just"/>
            <a:endParaRPr lang="tr-TR" sz="2800" dirty="0" smtClean="0"/>
          </a:p>
          <a:p>
            <a:pPr algn="just"/>
            <a:endParaRPr lang="tr-TR"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868346"/>
          </a:xfrm>
        </p:spPr>
        <p:txBody>
          <a:bodyPr/>
          <a:lstStyle/>
          <a:p>
            <a:r>
              <a:rPr lang="tr-TR" b="1" dirty="0" smtClean="0">
                <a:solidFill>
                  <a:schemeClr val="accent2"/>
                </a:solidFill>
              </a:rPr>
              <a:t>KALSİFİK TENDİNİT</a:t>
            </a:r>
            <a:endParaRPr lang="tr-TR" dirty="0"/>
          </a:p>
        </p:txBody>
      </p:sp>
      <p:sp>
        <p:nvSpPr>
          <p:cNvPr id="3" name="2 İçerik Yer Tutucusu"/>
          <p:cNvSpPr>
            <a:spLocks noGrp="1"/>
          </p:cNvSpPr>
          <p:nvPr>
            <p:ph idx="1"/>
          </p:nvPr>
        </p:nvSpPr>
        <p:spPr>
          <a:xfrm>
            <a:off x="285720" y="1142984"/>
            <a:ext cx="8643998" cy="4983179"/>
          </a:xfrm>
        </p:spPr>
        <p:txBody>
          <a:bodyPr>
            <a:normAutofit fontScale="92500" lnSpcReduction="10000"/>
          </a:bodyPr>
          <a:lstStyle/>
          <a:p>
            <a:r>
              <a:rPr lang="tr-TR" sz="2800" dirty="0" smtClean="0"/>
              <a:t>Klinik olarak formasyon fazı </a:t>
            </a:r>
            <a:r>
              <a:rPr lang="tr-TR" sz="2800" dirty="0" err="1" smtClean="0"/>
              <a:t>asemptomatiktir</a:t>
            </a:r>
            <a:r>
              <a:rPr lang="tr-TR" sz="2800" dirty="0" smtClean="0"/>
              <a:t>. Çekilen radyografilerde tesadüfen saptanabilir. </a:t>
            </a:r>
            <a:r>
              <a:rPr lang="tr-TR" sz="2800" dirty="0" err="1" smtClean="0"/>
              <a:t>Rezorbsiyon</a:t>
            </a:r>
            <a:r>
              <a:rPr lang="tr-TR" sz="2800" dirty="0" smtClean="0"/>
              <a:t> fazı ve </a:t>
            </a:r>
            <a:r>
              <a:rPr lang="tr-TR" sz="2800" dirty="0" err="1" smtClean="0"/>
              <a:t>inflamasyonun</a:t>
            </a:r>
            <a:r>
              <a:rPr lang="tr-TR" sz="2800" dirty="0" smtClean="0"/>
              <a:t> başlaması ile semptomlar başlar. Ağrı ani başlangıçlı, çok şiddetlidir ve </a:t>
            </a:r>
            <a:r>
              <a:rPr lang="tr-TR" sz="2800" dirty="0" err="1" smtClean="0"/>
              <a:t>subdeltoid</a:t>
            </a:r>
            <a:r>
              <a:rPr lang="tr-TR" sz="2800" dirty="0" smtClean="0"/>
              <a:t> alana yayılır. </a:t>
            </a:r>
            <a:r>
              <a:rPr lang="tr-TR" sz="2800" dirty="0" err="1" smtClean="0"/>
              <a:t>Rotator</a:t>
            </a:r>
            <a:r>
              <a:rPr lang="tr-TR" sz="2800" dirty="0" smtClean="0"/>
              <a:t> manşon spazmına bağlı olarak hasta kolunu </a:t>
            </a:r>
            <a:r>
              <a:rPr lang="tr-TR" sz="2800" dirty="0" err="1" smtClean="0"/>
              <a:t>adduksiyonda</a:t>
            </a:r>
            <a:r>
              <a:rPr lang="tr-TR" sz="2800" dirty="0" smtClean="0"/>
              <a:t> veya </a:t>
            </a:r>
            <a:r>
              <a:rPr lang="tr-TR" sz="2800" dirty="0" err="1" smtClean="0"/>
              <a:t>nötral</a:t>
            </a:r>
            <a:r>
              <a:rPr lang="tr-TR" sz="2800" dirty="0" smtClean="0"/>
              <a:t> pozisyonda tutar.</a:t>
            </a:r>
          </a:p>
          <a:p>
            <a:r>
              <a:rPr lang="tr-TR" sz="2800" dirty="0" smtClean="0"/>
              <a:t> </a:t>
            </a:r>
            <a:r>
              <a:rPr lang="tr-TR" sz="2800" dirty="0" err="1" smtClean="0"/>
              <a:t>Palpasyon</a:t>
            </a:r>
            <a:r>
              <a:rPr lang="tr-TR" sz="2800" dirty="0" smtClean="0"/>
              <a:t> ile kalsifikasyon alanında aşırı hassasiyet saptanır.</a:t>
            </a:r>
          </a:p>
          <a:p>
            <a:r>
              <a:rPr lang="tr-TR" sz="2800" dirty="0" smtClean="0"/>
              <a:t> Hastalık alevlenme ve </a:t>
            </a:r>
            <a:r>
              <a:rPr lang="tr-TR" sz="2800" dirty="0" err="1" smtClean="0"/>
              <a:t>remisyon</a:t>
            </a:r>
            <a:r>
              <a:rPr lang="tr-TR" sz="2800" dirty="0" smtClean="0"/>
              <a:t> atakları ile seyredebilir.</a:t>
            </a:r>
          </a:p>
          <a:p>
            <a:r>
              <a:rPr lang="tr-TR" sz="2800" dirty="0" smtClean="0"/>
              <a:t> </a:t>
            </a:r>
            <a:r>
              <a:rPr lang="tr-TR" sz="2800" dirty="0" err="1" smtClean="0"/>
              <a:t>Kalsifik</a:t>
            </a:r>
            <a:r>
              <a:rPr lang="tr-TR" sz="2800" dirty="0" smtClean="0"/>
              <a:t> depozitlerin büyüklüğü ile semptomlar arasında korelasyon yoktur.</a:t>
            </a:r>
          </a:p>
          <a:p>
            <a:r>
              <a:rPr lang="tr-TR" sz="2800" dirty="0" err="1" smtClean="0"/>
              <a:t>Subakromiyal</a:t>
            </a:r>
            <a:r>
              <a:rPr lang="tr-TR" sz="2800" dirty="0" smtClean="0"/>
              <a:t> </a:t>
            </a:r>
            <a:r>
              <a:rPr lang="tr-TR" sz="2800" dirty="0" err="1" smtClean="0"/>
              <a:t>bursada</a:t>
            </a:r>
            <a:r>
              <a:rPr lang="tr-TR" sz="2800" dirty="0" smtClean="0"/>
              <a:t> da reaktif kalsifikasyon gelişebilir ve </a:t>
            </a:r>
            <a:r>
              <a:rPr lang="tr-TR" sz="2800" dirty="0" err="1" smtClean="0"/>
              <a:t>subakromiyal</a:t>
            </a:r>
            <a:r>
              <a:rPr lang="tr-TR" sz="2800" dirty="0" smtClean="0"/>
              <a:t> sıkışma sendromuna yol açabilir</a:t>
            </a:r>
          </a:p>
          <a:p>
            <a:endParaRPr lang="tr-TR" sz="28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868346"/>
          </a:xfrm>
        </p:spPr>
        <p:txBody>
          <a:bodyPr>
            <a:normAutofit/>
          </a:bodyPr>
          <a:lstStyle/>
          <a:p>
            <a:r>
              <a:rPr lang="tr-TR" sz="3600" b="1" dirty="0" smtClean="0">
                <a:solidFill>
                  <a:schemeClr val="accent2"/>
                </a:solidFill>
              </a:rPr>
              <a:t>KALSİFİK TENDİNİT</a:t>
            </a:r>
            <a:endParaRPr lang="tr-TR" sz="3600" dirty="0"/>
          </a:p>
        </p:txBody>
      </p:sp>
      <p:sp>
        <p:nvSpPr>
          <p:cNvPr id="3" name="2 İçerik Yer Tutucusu"/>
          <p:cNvSpPr>
            <a:spLocks noGrp="1"/>
          </p:cNvSpPr>
          <p:nvPr>
            <p:ph idx="1"/>
          </p:nvPr>
        </p:nvSpPr>
        <p:spPr>
          <a:xfrm>
            <a:off x="142844" y="1000108"/>
            <a:ext cx="9001156" cy="5126055"/>
          </a:xfrm>
        </p:spPr>
        <p:txBody>
          <a:bodyPr>
            <a:normAutofit fontScale="92500" lnSpcReduction="20000"/>
          </a:bodyPr>
          <a:lstStyle/>
          <a:p>
            <a:r>
              <a:rPr lang="tr-TR" sz="3000" dirty="0" smtClean="0"/>
              <a:t>Radyografik olarak </a:t>
            </a:r>
            <a:r>
              <a:rPr lang="tr-TR" sz="3000" dirty="0" err="1" smtClean="0"/>
              <a:t>tendona</a:t>
            </a:r>
            <a:r>
              <a:rPr lang="tr-TR" sz="3000" dirty="0" smtClean="0"/>
              <a:t> lokalize </a:t>
            </a:r>
            <a:r>
              <a:rPr lang="tr-TR" sz="3000" dirty="0" err="1" smtClean="0"/>
              <a:t>kalsifik</a:t>
            </a:r>
            <a:r>
              <a:rPr lang="tr-TR" sz="3000" dirty="0" smtClean="0"/>
              <a:t> depolanmalar saptanır. Formasyon fazında, kalsifikasyon homojen ve yoğun yapıdadır. </a:t>
            </a:r>
            <a:r>
              <a:rPr lang="tr-TR" sz="3000" dirty="0" err="1" smtClean="0"/>
              <a:t>Rezorbsiyon</a:t>
            </a:r>
            <a:r>
              <a:rPr lang="tr-TR" sz="3000" dirty="0" smtClean="0"/>
              <a:t> fazında, düzensiz yapılar halinde ve daha az yoğundur </a:t>
            </a:r>
          </a:p>
          <a:p>
            <a:r>
              <a:rPr lang="tr-TR" sz="3000" dirty="0" smtClean="0"/>
              <a:t>Tedavisi kliniğe göre değişir. </a:t>
            </a:r>
            <a:r>
              <a:rPr lang="tr-TR" sz="3000" dirty="0" err="1" smtClean="0"/>
              <a:t>Asemptomatik</a:t>
            </a:r>
            <a:r>
              <a:rPr lang="tr-TR" sz="3000" dirty="0" smtClean="0"/>
              <a:t> hastalarda spesifik tedavi gerekmez. Akut enflamatuvar dönemde lokal steroid enjeksiyonu, lokal soğuk uygulama, NSAİİ’lar yararlıdır. </a:t>
            </a:r>
            <a:r>
              <a:rPr lang="tr-TR" sz="3000" dirty="0" err="1" smtClean="0"/>
              <a:t>Subakut</a:t>
            </a:r>
            <a:r>
              <a:rPr lang="tr-TR" sz="3000" dirty="0" smtClean="0"/>
              <a:t> ve kronik dönemde fizik tedavi </a:t>
            </a:r>
            <a:r>
              <a:rPr lang="tr-TR" sz="3000" dirty="0" err="1" smtClean="0"/>
              <a:t>modaliteleri</a:t>
            </a:r>
            <a:r>
              <a:rPr lang="tr-TR" sz="3000" dirty="0" smtClean="0"/>
              <a:t> kullanılır.</a:t>
            </a:r>
          </a:p>
          <a:p>
            <a:r>
              <a:rPr lang="tr-TR" sz="3000" dirty="0" smtClean="0"/>
              <a:t>Kronik semptomlu hastalara omuz eklemi hareket açıklığını koruyan ve omuz çevresi kaslarını güçlendirici egzersiz programı verilir.</a:t>
            </a:r>
          </a:p>
          <a:p>
            <a:r>
              <a:rPr lang="tr-TR" sz="3000" dirty="0" err="1" smtClean="0"/>
              <a:t>Refrakter</a:t>
            </a:r>
            <a:r>
              <a:rPr lang="tr-TR" sz="3000" dirty="0" smtClean="0"/>
              <a:t> </a:t>
            </a:r>
            <a:r>
              <a:rPr lang="tr-TR" sz="3000" dirty="0" err="1" smtClean="0"/>
              <a:t>kalsifik</a:t>
            </a:r>
            <a:r>
              <a:rPr lang="tr-TR" sz="3000" dirty="0" smtClean="0"/>
              <a:t> </a:t>
            </a:r>
            <a:r>
              <a:rPr lang="tr-TR" sz="3000" dirty="0" err="1" smtClean="0"/>
              <a:t>tendinitlerde</a:t>
            </a:r>
            <a:r>
              <a:rPr lang="tr-TR" sz="3000" dirty="0" smtClean="0"/>
              <a:t> cerrahi tedavi yapılır. </a:t>
            </a:r>
          </a:p>
          <a:p>
            <a:endParaRPr lang="tr-TR" dirty="0" smtClean="0"/>
          </a:p>
          <a:p>
            <a:endParaRPr lang="tr-TR"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1"/>
          <p:cNvSpPr>
            <a:spLocks noGrp="1" noChangeArrowheads="1"/>
          </p:cNvSpPr>
          <p:nvPr>
            <p:ph type="title"/>
          </p:nvPr>
        </p:nvSpPr>
        <p:spPr>
          <a:xfrm>
            <a:off x="228600" y="457200"/>
            <a:ext cx="7772400" cy="1143000"/>
          </a:xfrm>
        </p:spPr>
        <p:txBody>
          <a:bodyPr lIns="90000" tIns="46800" rIns="90000" bIns="46800" anchor="b">
            <a:normAutofit/>
          </a:bodyPr>
          <a:lstStyle/>
          <a:p>
            <a:pPr eaLnBrk="1">
              <a:lnSpc>
                <a:spcPct val="100000"/>
              </a:lnSpc>
              <a:buSzPct val="45000"/>
              <a:buFont typeface="Wingdings" pitchFamily="2" charset="2"/>
              <a:buNone/>
              <a:tabLst>
                <a:tab pos="723900" algn="l"/>
                <a:tab pos="1447800" algn="l"/>
                <a:tab pos="2171700" algn="l"/>
                <a:tab pos="2895600" algn="l"/>
                <a:tab pos="3619500" algn="l"/>
                <a:tab pos="4343400" algn="l"/>
                <a:tab pos="5067300" algn="l"/>
                <a:tab pos="5791200" algn="l"/>
                <a:tab pos="6515100" algn="l"/>
                <a:tab pos="7239000" algn="l"/>
              </a:tabLst>
            </a:pPr>
            <a:r>
              <a:rPr lang="tr-TR" sz="3600" b="1" dirty="0" smtClean="0">
                <a:solidFill>
                  <a:schemeClr val="accent2"/>
                </a:solidFill>
              </a:rPr>
              <a:t>ROTATOR </a:t>
            </a:r>
            <a:r>
              <a:rPr lang="tr-TR" sz="3600" b="1" dirty="0" smtClean="0">
                <a:solidFill>
                  <a:schemeClr val="accent2"/>
                </a:solidFill>
              </a:rPr>
              <a:t>MANŞET YIRTIĞI</a:t>
            </a:r>
            <a:endParaRPr lang="tr-TR" sz="3600" b="1" dirty="0" smtClean="0">
              <a:solidFill>
                <a:schemeClr val="accent2"/>
              </a:solidFill>
            </a:endParaRPr>
          </a:p>
        </p:txBody>
      </p:sp>
      <p:sp>
        <p:nvSpPr>
          <p:cNvPr id="24579" name="Rectangle 2"/>
          <p:cNvSpPr>
            <a:spLocks noGrp="1" noChangeArrowheads="1"/>
          </p:cNvSpPr>
          <p:nvPr>
            <p:ph type="body" idx="1"/>
          </p:nvPr>
        </p:nvSpPr>
        <p:spPr>
          <a:xfrm>
            <a:off x="381000" y="1981200"/>
            <a:ext cx="8763000" cy="4495800"/>
          </a:xfrm>
        </p:spPr>
        <p:txBody>
          <a:bodyPr lIns="90000" tIns="46800" rIns="90000" bIns="46800"/>
          <a:lstStyle/>
          <a:p>
            <a:pPr marL="431800" indent="-323850" eaLnBrk="1">
              <a:lnSpc>
                <a:spcPct val="100000"/>
              </a:lnSpc>
              <a:spcBef>
                <a:spcPts val="800"/>
              </a:spcBef>
              <a:buClr>
                <a:srgbClr val="E6E6E6"/>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tr-TR" dirty="0" smtClean="0"/>
              <a:t>Sağlıklı bir bireyde </a:t>
            </a:r>
            <a:r>
              <a:rPr lang="tr-TR" dirty="0" err="1" smtClean="0"/>
              <a:t>spontan</a:t>
            </a:r>
            <a:r>
              <a:rPr lang="tr-TR" dirty="0" smtClean="0"/>
              <a:t> yırtık çok nadirdir.</a:t>
            </a:r>
          </a:p>
          <a:p>
            <a:pPr marL="431800" indent="-323850" eaLnBrk="1">
              <a:lnSpc>
                <a:spcPct val="100000"/>
              </a:lnSpc>
              <a:spcBef>
                <a:spcPts val="800"/>
              </a:spcBef>
              <a:buClr>
                <a:srgbClr val="E6E6E6"/>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tr-TR" dirty="0" smtClean="0"/>
              <a:t>RA veya </a:t>
            </a:r>
            <a:r>
              <a:rPr lang="tr-TR" dirty="0" err="1" smtClean="0"/>
              <a:t>SLE’de</a:t>
            </a:r>
            <a:r>
              <a:rPr lang="tr-TR" dirty="0" smtClean="0"/>
              <a:t> </a:t>
            </a:r>
            <a:r>
              <a:rPr lang="tr-TR" dirty="0" err="1" smtClean="0"/>
              <a:t>pannus</a:t>
            </a:r>
            <a:r>
              <a:rPr lang="tr-TR" dirty="0" smtClean="0"/>
              <a:t> </a:t>
            </a:r>
            <a:r>
              <a:rPr lang="tr-TR" dirty="0" err="1" smtClean="0"/>
              <a:t>invazyonuna</a:t>
            </a:r>
            <a:r>
              <a:rPr lang="tr-TR" dirty="0" smtClean="0"/>
              <a:t> bağlı gelişebilmektedir.</a:t>
            </a:r>
          </a:p>
          <a:p>
            <a:pPr marL="431800" indent="-323850" eaLnBrk="1">
              <a:lnSpc>
                <a:spcPct val="100000"/>
              </a:lnSpc>
              <a:spcBef>
                <a:spcPts val="800"/>
              </a:spcBef>
              <a:buClr>
                <a:srgbClr val="E6E6E6"/>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tr-TR" dirty="0" err="1" smtClean="0"/>
              <a:t>Renal</a:t>
            </a:r>
            <a:r>
              <a:rPr lang="tr-TR" dirty="0" smtClean="0"/>
              <a:t> </a:t>
            </a:r>
            <a:r>
              <a:rPr lang="tr-TR" dirty="0" err="1" smtClean="0"/>
              <a:t>osteodistrofi</a:t>
            </a:r>
            <a:r>
              <a:rPr lang="tr-TR" dirty="0" smtClean="0"/>
              <a:t> veya </a:t>
            </a:r>
            <a:r>
              <a:rPr lang="tr-TR" dirty="0" err="1" smtClean="0"/>
              <a:t>kortikosteroid</a:t>
            </a:r>
            <a:r>
              <a:rPr lang="tr-TR" dirty="0" smtClean="0"/>
              <a:t> kullanımı da </a:t>
            </a:r>
            <a:r>
              <a:rPr lang="tr-TR" dirty="0" err="1" smtClean="0"/>
              <a:t>spontan</a:t>
            </a:r>
            <a:r>
              <a:rPr lang="tr-TR" dirty="0" smtClean="0"/>
              <a:t> yırtığa yol açabilmektedir.</a:t>
            </a:r>
          </a:p>
          <a:p>
            <a:pPr marL="431800" indent="-323850" eaLnBrk="1">
              <a:lnSpc>
                <a:spcPct val="100000"/>
              </a:lnSpc>
              <a:spcBef>
                <a:spcPts val="800"/>
              </a:spcBef>
              <a:buClr>
                <a:srgbClr val="E6E6E6"/>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tr-TR" dirty="0" smtClean="0"/>
              <a:t>Hastaların çoğunda travma öyküsü mevcuttur.</a:t>
            </a:r>
          </a:p>
        </p:txBody>
      </p:sp>
    </p:spTree>
    <p:extLst>
      <p:ext uri="{BB962C8B-B14F-4D97-AF65-F5344CB8AC3E}">
        <p14:creationId xmlns:p14="http://schemas.microsoft.com/office/powerpoint/2010/main" val="214160440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3600" b="1" dirty="0" smtClean="0">
                <a:solidFill>
                  <a:schemeClr val="accent2"/>
                </a:solidFill>
              </a:rPr>
              <a:t>ROTATOR KAF YIRTIĞI</a:t>
            </a:r>
            <a:endParaRPr lang="tr-TR" sz="3600" dirty="0">
              <a:solidFill>
                <a:schemeClr val="accent2"/>
              </a:solidFill>
            </a:endParaRPr>
          </a:p>
        </p:txBody>
      </p:sp>
      <p:sp>
        <p:nvSpPr>
          <p:cNvPr id="3" name="2 İçerik Yer Tutucusu"/>
          <p:cNvSpPr>
            <a:spLocks noGrp="1"/>
          </p:cNvSpPr>
          <p:nvPr>
            <p:ph idx="1"/>
          </p:nvPr>
        </p:nvSpPr>
        <p:spPr/>
        <p:txBody>
          <a:bodyPr/>
          <a:lstStyle/>
          <a:p>
            <a:pPr>
              <a:buNone/>
            </a:pPr>
            <a:r>
              <a:rPr lang="tr-TR" dirty="0" smtClean="0"/>
              <a:t>    </a:t>
            </a:r>
            <a:r>
              <a:rPr lang="tr-TR" dirty="0" err="1" smtClean="0"/>
              <a:t>Rotator</a:t>
            </a:r>
            <a:r>
              <a:rPr lang="tr-TR" dirty="0" smtClean="0"/>
              <a:t> </a:t>
            </a:r>
            <a:r>
              <a:rPr lang="tr-TR" dirty="0" err="1" smtClean="0"/>
              <a:t>kaf</a:t>
            </a:r>
            <a:r>
              <a:rPr lang="tr-TR" dirty="0" smtClean="0"/>
              <a:t> yırtıkları 3 gruba ayrılır</a:t>
            </a:r>
          </a:p>
          <a:p>
            <a:pPr marL="514350" indent="-514350">
              <a:buAutoNum type="arabicParenR"/>
            </a:pPr>
            <a:r>
              <a:rPr lang="tr-TR" dirty="0" err="1" smtClean="0"/>
              <a:t>Travmatik</a:t>
            </a:r>
            <a:r>
              <a:rPr lang="tr-TR" dirty="0" smtClean="0"/>
              <a:t> yırtıklar</a:t>
            </a:r>
          </a:p>
          <a:p>
            <a:pPr marL="514350" indent="-514350">
              <a:buAutoNum type="arabicParenR"/>
            </a:pPr>
            <a:r>
              <a:rPr lang="tr-TR" dirty="0" err="1" smtClean="0"/>
              <a:t>Dislokasyonla</a:t>
            </a:r>
            <a:r>
              <a:rPr lang="tr-TR" dirty="0" smtClean="0"/>
              <a:t> birlikte olan yırtıklar</a:t>
            </a:r>
          </a:p>
          <a:p>
            <a:pPr marL="514350" indent="-514350">
              <a:buAutoNum type="arabicParenR"/>
            </a:pPr>
            <a:r>
              <a:rPr lang="tr-TR" dirty="0" smtClean="0"/>
              <a:t>Subakromiyal sıkışma sendromunda oluşan yırtıklar</a:t>
            </a:r>
            <a:endParaRPr lang="tr-TR"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
          <p:cNvSpPr>
            <a:spLocks noGrp="1" noChangeArrowheads="1"/>
          </p:cNvSpPr>
          <p:nvPr>
            <p:ph type="title"/>
          </p:nvPr>
        </p:nvSpPr>
        <p:spPr>
          <a:xfrm>
            <a:off x="228600" y="457200"/>
            <a:ext cx="7772400" cy="685784"/>
          </a:xfrm>
        </p:spPr>
        <p:txBody>
          <a:bodyPr lIns="90000" tIns="46800" rIns="90000" bIns="46800" anchor="b">
            <a:normAutofit/>
          </a:bodyPr>
          <a:lstStyle/>
          <a:p>
            <a:pPr eaLnBrk="1">
              <a:lnSpc>
                <a:spcPct val="100000"/>
              </a:lnSpc>
              <a:buSzPct val="45000"/>
              <a:buFont typeface="Wingdings" pitchFamily="2" charset="2"/>
              <a:buNone/>
              <a:tabLst>
                <a:tab pos="723900" algn="l"/>
                <a:tab pos="1447800" algn="l"/>
                <a:tab pos="2171700" algn="l"/>
                <a:tab pos="2895600" algn="l"/>
                <a:tab pos="3619500" algn="l"/>
                <a:tab pos="4343400" algn="l"/>
                <a:tab pos="5067300" algn="l"/>
                <a:tab pos="5791200" algn="l"/>
                <a:tab pos="6515100" algn="l"/>
                <a:tab pos="7239000" algn="l"/>
              </a:tabLst>
            </a:pPr>
            <a:r>
              <a:rPr lang="tr-TR" sz="3600" b="1" dirty="0" smtClean="0">
                <a:solidFill>
                  <a:schemeClr val="accent2"/>
                </a:solidFill>
              </a:rPr>
              <a:t>ROTATOR </a:t>
            </a:r>
            <a:r>
              <a:rPr lang="tr-TR" sz="3600" b="1" dirty="0" smtClean="0">
                <a:solidFill>
                  <a:schemeClr val="accent2"/>
                </a:solidFill>
              </a:rPr>
              <a:t>MANŞET </a:t>
            </a:r>
            <a:r>
              <a:rPr lang="tr-TR" sz="3600" b="1" dirty="0" smtClean="0">
                <a:solidFill>
                  <a:schemeClr val="accent2"/>
                </a:solidFill>
              </a:rPr>
              <a:t>YIRTIĞI</a:t>
            </a:r>
          </a:p>
        </p:txBody>
      </p:sp>
      <p:sp>
        <p:nvSpPr>
          <p:cNvPr id="25603" name="Rectangle 2"/>
          <p:cNvSpPr>
            <a:spLocks noGrp="1" noChangeArrowheads="1"/>
          </p:cNvSpPr>
          <p:nvPr>
            <p:ph type="body" idx="1"/>
          </p:nvPr>
        </p:nvSpPr>
        <p:spPr>
          <a:xfrm>
            <a:off x="304800" y="1214422"/>
            <a:ext cx="8610600" cy="5414978"/>
          </a:xfrm>
        </p:spPr>
        <p:txBody>
          <a:bodyPr lIns="90000" tIns="46800" rIns="90000" bIns="46800">
            <a:normAutofit lnSpcReduction="10000"/>
          </a:bodyPr>
          <a:lstStyle/>
          <a:p>
            <a:pPr marL="431800" indent="-323850" eaLnBrk="1">
              <a:lnSpc>
                <a:spcPct val="90000"/>
              </a:lnSpc>
              <a:spcBef>
                <a:spcPts val="800"/>
              </a:spcBef>
              <a:buClr>
                <a:srgbClr val="E6E6E6"/>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endParaRPr lang="tr-TR" dirty="0" smtClean="0"/>
          </a:p>
          <a:p>
            <a:pPr marL="431800" indent="-323850" eaLnBrk="1">
              <a:lnSpc>
                <a:spcPct val="90000"/>
              </a:lnSpc>
              <a:spcBef>
                <a:spcPts val="800"/>
              </a:spcBef>
              <a:buClr>
                <a:srgbClr val="E6E6E6"/>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tr-TR" dirty="0" smtClean="0"/>
              <a:t>Sık karşılaşılan semptomlar ağrı, </a:t>
            </a:r>
            <a:r>
              <a:rPr lang="tr-TR" dirty="0" err="1" smtClean="0"/>
              <a:t>abdüksiyon</a:t>
            </a:r>
            <a:r>
              <a:rPr lang="tr-TR" dirty="0" smtClean="0"/>
              <a:t> ve dış rotasyonda kuvvetsizliktir. </a:t>
            </a:r>
            <a:r>
              <a:rPr lang="tr-TR" dirty="0" err="1" smtClean="0"/>
              <a:t>Krepitasyon</a:t>
            </a:r>
            <a:r>
              <a:rPr lang="tr-TR" dirty="0" smtClean="0"/>
              <a:t> olabilir.</a:t>
            </a:r>
          </a:p>
          <a:p>
            <a:pPr marL="431800" indent="-323850" eaLnBrk="1">
              <a:lnSpc>
                <a:spcPct val="90000"/>
              </a:lnSpc>
              <a:spcBef>
                <a:spcPts val="800"/>
              </a:spcBef>
              <a:buClr>
                <a:srgbClr val="E6E6E6"/>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tr-TR" dirty="0" smtClean="0"/>
              <a:t>Uzun süreli vakalarda supraspinatus ve infraspinatus kaslarında </a:t>
            </a:r>
            <a:r>
              <a:rPr lang="tr-TR" dirty="0" err="1" smtClean="0"/>
              <a:t>atrofi</a:t>
            </a:r>
            <a:r>
              <a:rPr lang="tr-TR" dirty="0" smtClean="0"/>
              <a:t> gelişir.</a:t>
            </a:r>
          </a:p>
          <a:p>
            <a:pPr marL="431800" indent="-323850" eaLnBrk="1">
              <a:lnSpc>
                <a:spcPct val="90000"/>
              </a:lnSpc>
              <a:spcBef>
                <a:spcPts val="800"/>
              </a:spcBef>
              <a:buClr>
                <a:srgbClr val="E6E6E6"/>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tr-TR" dirty="0" smtClean="0"/>
              <a:t>İleri evrelerde direkt </a:t>
            </a:r>
            <a:r>
              <a:rPr lang="tr-TR" dirty="0" err="1" smtClean="0"/>
              <a:t>grafilerde</a:t>
            </a:r>
            <a:r>
              <a:rPr lang="tr-TR" dirty="0" smtClean="0"/>
              <a:t> </a:t>
            </a:r>
            <a:r>
              <a:rPr lang="tr-TR" dirty="0" err="1" smtClean="0"/>
              <a:t>akromiohumeral</a:t>
            </a:r>
            <a:r>
              <a:rPr lang="tr-TR" dirty="0" smtClean="0"/>
              <a:t> aralıkta daralma,</a:t>
            </a:r>
            <a:r>
              <a:rPr lang="tr-TR" dirty="0" err="1" smtClean="0"/>
              <a:t>humerus</a:t>
            </a:r>
            <a:r>
              <a:rPr lang="tr-TR" dirty="0" smtClean="0"/>
              <a:t> başının </a:t>
            </a:r>
            <a:r>
              <a:rPr lang="tr-TR" dirty="0" err="1" smtClean="0"/>
              <a:t>proksimale</a:t>
            </a:r>
            <a:r>
              <a:rPr lang="tr-TR" dirty="0" smtClean="0"/>
              <a:t> </a:t>
            </a:r>
            <a:r>
              <a:rPr lang="tr-TR" dirty="0" err="1" smtClean="0"/>
              <a:t>subluksasyonu</a:t>
            </a:r>
            <a:r>
              <a:rPr lang="tr-TR" dirty="0" smtClean="0"/>
              <a:t> ve </a:t>
            </a:r>
            <a:r>
              <a:rPr lang="tr-TR" dirty="0" err="1" smtClean="0"/>
              <a:t>akromion</a:t>
            </a:r>
            <a:r>
              <a:rPr lang="tr-TR" dirty="0" smtClean="0"/>
              <a:t> alt ucunda düzensizlikler görülebilir.</a:t>
            </a:r>
          </a:p>
          <a:p>
            <a:pPr marL="431800" indent="-323850">
              <a:lnSpc>
                <a:spcPct val="90000"/>
              </a:lnSpc>
              <a:spcBef>
                <a:spcPts val="800"/>
              </a:spcBef>
              <a:buClr>
                <a:srgbClr val="E6E6E6"/>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tr-TR" dirty="0" smtClean="0"/>
              <a:t>Akut dönemde tanıda USG ve MRG yardımcı olur. </a:t>
            </a:r>
          </a:p>
          <a:p>
            <a:pPr marL="431800" indent="-323850" eaLnBrk="1">
              <a:lnSpc>
                <a:spcPct val="90000"/>
              </a:lnSpc>
              <a:spcBef>
                <a:spcPts val="800"/>
              </a:spcBef>
              <a:buClr>
                <a:srgbClr val="E6E6E6"/>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endParaRPr lang="tr-TR" dirty="0" smtClean="0"/>
          </a:p>
        </p:txBody>
      </p:sp>
    </p:spTree>
    <p:extLst>
      <p:ext uri="{BB962C8B-B14F-4D97-AF65-F5344CB8AC3E}">
        <p14:creationId xmlns:p14="http://schemas.microsoft.com/office/powerpoint/2010/main" val="411304798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1"/>
          <p:cNvSpPr>
            <a:spLocks noGrp="1" noChangeArrowheads="1"/>
          </p:cNvSpPr>
          <p:nvPr>
            <p:ph type="title"/>
          </p:nvPr>
        </p:nvSpPr>
        <p:spPr>
          <a:xfrm>
            <a:off x="228600" y="457200"/>
            <a:ext cx="7772400" cy="757222"/>
          </a:xfrm>
        </p:spPr>
        <p:txBody>
          <a:bodyPr lIns="90000" tIns="46800" rIns="90000" bIns="46800" anchor="b">
            <a:normAutofit/>
          </a:bodyPr>
          <a:lstStyle/>
          <a:p>
            <a:pPr eaLnBrk="1">
              <a:lnSpc>
                <a:spcPct val="100000"/>
              </a:lnSpc>
              <a:buSzPct val="45000"/>
              <a:buFont typeface="Wingdings" pitchFamily="2" charset="2"/>
              <a:buNone/>
              <a:tabLst>
                <a:tab pos="723900" algn="l"/>
                <a:tab pos="1447800" algn="l"/>
                <a:tab pos="2171700" algn="l"/>
                <a:tab pos="2895600" algn="l"/>
                <a:tab pos="3619500" algn="l"/>
                <a:tab pos="4343400" algn="l"/>
                <a:tab pos="5067300" algn="l"/>
                <a:tab pos="5791200" algn="l"/>
                <a:tab pos="6515100" algn="l"/>
                <a:tab pos="7239000" algn="l"/>
              </a:tabLst>
            </a:pPr>
            <a:r>
              <a:rPr lang="tr-TR" sz="3600" b="1" smtClean="0">
                <a:solidFill>
                  <a:schemeClr val="accent2"/>
                </a:solidFill>
              </a:rPr>
              <a:t>ROTATOR </a:t>
            </a:r>
            <a:r>
              <a:rPr lang="tr-TR" sz="3600" b="1" smtClean="0">
                <a:solidFill>
                  <a:schemeClr val="accent2"/>
                </a:solidFill>
              </a:rPr>
              <a:t>MANŞET </a:t>
            </a:r>
            <a:r>
              <a:rPr lang="tr-TR" sz="3600" b="1" dirty="0" smtClean="0">
                <a:solidFill>
                  <a:schemeClr val="accent2"/>
                </a:solidFill>
              </a:rPr>
              <a:t>YIRTIĞI</a:t>
            </a:r>
          </a:p>
        </p:txBody>
      </p:sp>
      <p:sp>
        <p:nvSpPr>
          <p:cNvPr id="27651" name="Rectangle 2"/>
          <p:cNvSpPr>
            <a:spLocks noGrp="1" noChangeArrowheads="1"/>
          </p:cNvSpPr>
          <p:nvPr>
            <p:ph type="body" idx="1"/>
          </p:nvPr>
        </p:nvSpPr>
        <p:spPr>
          <a:xfrm>
            <a:off x="228600" y="1285860"/>
            <a:ext cx="8610600" cy="5849953"/>
          </a:xfrm>
        </p:spPr>
        <p:txBody>
          <a:bodyPr lIns="90000" tIns="46800" rIns="90000" bIns="46800">
            <a:normAutofit/>
          </a:bodyPr>
          <a:lstStyle/>
          <a:p>
            <a:pPr marL="431800" indent="-323850" eaLnBrk="1">
              <a:lnSpc>
                <a:spcPct val="90000"/>
              </a:lnSpc>
              <a:spcBef>
                <a:spcPts val="800"/>
              </a:spcBef>
              <a:buClr>
                <a:srgbClr val="E6E6E6"/>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tr-TR" dirty="0" smtClean="0"/>
              <a:t>Akut dönemde kol askıya alınarak istirahat ettirilir. Ancak eklemin hareket ettirilmesi </a:t>
            </a:r>
            <a:r>
              <a:rPr lang="tr-TR" dirty="0" err="1" smtClean="0"/>
              <a:t>adhezif</a:t>
            </a:r>
            <a:r>
              <a:rPr lang="tr-TR" dirty="0" smtClean="0"/>
              <a:t> kapsülit gelişmesini önlemek açısından önemlidir.</a:t>
            </a:r>
          </a:p>
          <a:p>
            <a:pPr marL="431800" indent="-323850">
              <a:lnSpc>
                <a:spcPct val="90000"/>
              </a:lnSpc>
              <a:spcBef>
                <a:spcPts val="800"/>
              </a:spcBef>
              <a:buClr>
                <a:srgbClr val="E6E6E6"/>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tr-TR" dirty="0" smtClean="0"/>
              <a:t>Konservatif tedaviye yanıtsız kalınırsa </a:t>
            </a:r>
            <a:r>
              <a:rPr lang="tr-TR" dirty="0" err="1" smtClean="0"/>
              <a:t>anterior</a:t>
            </a:r>
            <a:r>
              <a:rPr lang="tr-TR" dirty="0" smtClean="0"/>
              <a:t> </a:t>
            </a:r>
            <a:r>
              <a:rPr lang="tr-TR" dirty="0" err="1" smtClean="0"/>
              <a:t>akromioplasti</a:t>
            </a:r>
            <a:r>
              <a:rPr lang="tr-TR" dirty="0" smtClean="0"/>
              <a:t> ve </a:t>
            </a:r>
            <a:r>
              <a:rPr lang="tr-TR" dirty="0" err="1" smtClean="0"/>
              <a:t>rotator</a:t>
            </a:r>
            <a:r>
              <a:rPr lang="tr-TR" dirty="0" smtClean="0"/>
              <a:t> kılıf onarımı tercih edilir.</a:t>
            </a:r>
          </a:p>
          <a:p>
            <a:pPr marL="431800" indent="-323850">
              <a:lnSpc>
                <a:spcPct val="90000"/>
              </a:lnSpc>
              <a:spcBef>
                <a:spcPts val="800"/>
              </a:spcBef>
              <a:buClr>
                <a:srgbClr val="E6E6E6"/>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tr-TR" dirty="0" smtClean="0"/>
              <a:t>Fonksiyonel kayıpla beraber olan akut </a:t>
            </a:r>
            <a:r>
              <a:rPr lang="tr-TR" dirty="0" err="1" smtClean="0"/>
              <a:t>komplet</a:t>
            </a:r>
            <a:r>
              <a:rPr lang="tr-TR" dirty="0" smtClean="0"/>
              <a:t> yırtıklarda cerrahi yapılmalıdır.</a:t>
            </a:r>
          </a:p>
          <a:p>
            <a:pPr marL="431800" indent="-323850" eaLnBrk="1">
              <a:lnSpc>
                <a:spcPct val="90000"/>
              </a:lnSpc>
              <a:spcBef>
                <a:spcPts val="800"/>
              </a:spcBef>
              <a:buClr>
                <a:srgbClr val="E6E6E6"/>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endParaRPr lang="tr-TR" dirty="0" smtClean="0"/>
          </a:p>
          <a:p>
            <a:pPr marL="431800" indent="-323850" eaLnBrk="1">
              <a:lnSpc>
                <a:spcPct val="90000"/>
              </a:lnSpc>
              <a:spcBef>
                <a:spcPts val="700"/>
              </a:spcBef>
              <a:buClrTx/>
              <a:buSzPct val="80000"/>
              <a:buFontTx/>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tr-TR" sz="2800" dirty="0" smtClean="0"/>
              <a:t> </a:t>
            </a:r>
          </a:p>
        </p:txBody>
      </p:sp>
    </p:spTree>
    <p:extLst>
      <p:ext uri="{BB962C8B-B14F-4D97-AF65-F5344CB8AC3E}">
        <p14:creationId xmlns:p14="http://schemas.microsoft.com/office/powerpoint/2010/main" val="420822302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1" y="0"/>
            <a:ext cx="5000628" cy="6858000"/>
          </a:xfrm>
        </p:spPr>
        <p:txBody>
          <a:bodyPr/>
          <a:lstStyle/>
          <a:p>
            <a:pPr algn="l"/>
            <a:r>
              <a:rPr lang="tr-TR" sz="3600" b="1" dirty="0" err="1" smtClean="0">
                <a:solidFill>
                  <a:schemeClr val="accent2"/>
                </a:solidFill>
              </a:rPr>
              <a:t>Biceps</a:t>
            </a:r>
            <a:r>
              <a:rPr lang="tr-TR" sz="3600" b="1" dirty="0" smtClean="0">
                <a:solidFill>
                  <a:schemeClr val="accent2"/>
                </a:solidFill>
              </a:rPr>
              <a:t> </a:t>
            </a:r>
            <a:r>
              <a:rPr lang="tr-TR" sz="3600" b="1" dirty="0" err="1" smtClean="0">
                <a:solidFill>
                  <a:schemeClr val="accent2"/>
                </a:solidFill>
              </a:rPr>
              <a:t>Tendon</a:t>
            </a:r>
            <a:r>
              <a:rPr lang="tr-TR" sz="3600" b="1" dirty="0" smtClean="0">
                <a:solidFill>
                  <a:schemeClr val="accent2"/>
                </a:solidFill>
              </a:rPr>
              <a:t> Lezyonları</a:t>
            </a:r>
            <a:r>
              <a:rPr lang="tr-TR" sz="3200" dirty="0"/>
              <a:t/>
            </a:r>
            <a:br>
              <a:rPr lang="tr-TR" sz="3200" dirty="0"/>
            </a:br>
            <a:r>
              <a:rPr lang="tr-TR" sz="2800" dirty="0">
                <a:solidFill>
                  <a:schemeClr val="tx1"/>
                </a:solidFill>
              </a:rPr>
              <a:t>1-Tendinit ve </a:t>
            </a:r>
            <a:r>
              <a:rPr lang="tr-TR" sz="2800" dirty="0" err="1">
                <a:solidFill>
                  <a:schemeClr val="tx1"/>
                </a:solidFill>
              </a:rPr>
              <a:t>tenosinovit</a:t>
            </a:r>
            <a:r>
              <a:rPr lang="tr-TR" sz="2800" dirty="0">
                <a:solidFill>
                  <a:schemeClr val="tx1"/>
                </a:solidFill>
              </a:rPr>
              <a:t/>
            </a:r>
            <a:br>
              <a:rPr lang="tr-TR" sz="2800" dirty="0">
                <a:solidFill>
                  <a:schemeClr val="tx1"/>
                </a:solidFill>
              </a:rPr>
            </a:br>
            <a:r>
              <a:rPr lang="tr-TR" sz="2800" dirty="0">
                <a:solidFill>
                  <a:schemeClr val="tx1"/>
                </a:solidFill>
              </a:rPr>
              <a:t>2- Tendon </a:t>
            </a:r>
            <a:r>
              <a:rPr lang="tr-TR" sz="2800" dirty="0" err="1">
                <a:solidFill>
                  <a:schemeClr val="tx1"/>
                </a:solidFill>
              </a:rPr>
              <a:t>elongasyonu</a:t>
            </a:r>
            <a:r>
              <a:rPr lang="tr-TR" sz="2800" dirty="0">
                <a:solidFill>
                  <a:schemeClr val="tx1"/>
                </a:solidFill>
              </a:rPr>
              <a:t/>
            </a:r>
            <a:br>
              <a:rPr lang="tr-TR" sz="2800" dirty="0">
                <a:solidFill>
                  <a:schemeClr val="tx1"/>
                </a:solidFill>
              </a:rPr>
            </a:br>
            <a:r>
              <a:rPr lang="tr-TR" sz="2800" dirty="0">
                <a:solidFill>
                  <a:schemeClr val="tx1"/>
                </a:solidFill>
              </a:rPr>
              <a:t>3- Tendon rüptürü</a:t>
            </a:r>
            <a:br>
              <a:rPr lang="tr-TR" sz="2800" dirty="0">
                <a:solidFill>
                  <a:schemeClr val="tx1"/>
                </a:solidFill>
              </a:rPr>
            </a:br>
            <a:r>
              <a:rPr lang="tr-TR" sz="2800" dirty="0">
                <a:solidFill>
                  <a:schemeClr val="tx1"/>
                </a:solidFill>
              </a:rPr>
              <a:t>4- </a:t>
            </a:r>
            <a:r>
              <a:rPr lang="tr-TR" sz="2800" dirty="0" err="1">
                <a:solidFill>
                  <a:schemeClr val="tx1"/>
                </a:solidFill>
              </a:rPr>
              <a:t>Dislokasyon</a:t>
            </a:r>
            <a:r>
              <a:rPr lang="tr-TR" sz="2800" dirty="0">
                <a:solidFill>
                  <a:schemeClr val="tx1"/>
                </a:solidFill>
              </a:rPr>
              <a:t> ve </a:t>
            </a:r>
            <a:r>
              <a:rPr lang="tr-TR" sz="2800" dirty="0" err="1">
                <a:solidFill>
                  <a:schemeClr val="tx1"/>
                </a:solidFill>
              </a:rPr>
              <a:t>subluksasyon</a:t>
            </a:r>
            <a:r>
              <a:rPr lang="tr-TR" sz="3200" dirty="0">
                <a:solidFill>
                  <a:schemeClr val="tx1"/>
                </a:solidFill>
              </a:rPr>
              <a:t/>
            </a:r>
            <a:br>
              <a:rPr lang="tr-TR" sz="3200" dirty="0">
                <a:solidFill>
                  <a:schemeClr val="tx1"/>
                </a:solidFill>
              </a:rPr>
            </a:br>
            <a:r>
              <a:rPr lang="tr-TR" sz="3200" dirty="0">
                <a:solidFill>
                  <a:schemeClr val="tx1"/>
                </a:solidFill>
              </a:rPr>
              <a:t>    </a:t>
            </a:r>
            <a:r>
              <a:rPr lang="tr-TR" sz="3200" dirty="0">
                <a:solidFill>
                  <a:schemeClr val="tx1"/>
                </a:solidFill>
                <a:sym typeface="Symbol" pitchFamily="18" charset="2"/>
              </a:rPr>
              <a:t/>
            </a:r>
            <a:br>
              <a:rPr lang="tr-TR" sz="3200" dirty="0">
                <a:solidFill>
                  <a:schemeClr val="tx1"/>
                </a:solidFill>
                <a:sym typeface="Symbol" pitchFamily="18" charset="2"/>
              </a:rPr>
            </a:br>
            <a:r>
              <a:rPr lang="tr-TR" sz="3200" dirty="0">
                <a:solidFill>
                  <a:schemeClr val="tx1"/>
                </a:solidFill>
              </a:rPr>
              <a:t/>
            </a:r>
            <a:br>
              <a:rPr lang="tr-TR" sz="3200" dirty="0">
                <a:solidFill>
                  <a:schemeClr val="tx1"/>
                </a:solidFill>
              </a:rPr>
            </a:br>
            <a:endParaRPr lang="tr-TR" sz="3200" dirty="0">
              <a:solidFill>
                <a:schemeClr val="tx1"/>
              </a:solidFill>
            </a:endParaRPr>
          </a:p>
        </p:txBody>
      </p:sp>
      <p:pic>
        <p:nvPicPr>
          <p:cNvPr id="64515" name="Picture 3" descr="C:\WINDOWS\Profiles\2000\Masaüstü\Yeni Klasör\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29190" y="571480"/>
            <a:ext cx="4214811" cy="5905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816726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274638"/>
            <a:ext cx="8229600" cy="778098"/>
          </a:xfrm>
        </p:spPr>
        <p:txBody>
          <a:bodyPr/>
          <a:lstStyle/>
          <a:p>
            <a:r>
              <a:rPr lang="tr-TR" dirty="0" smtClean="0">
                <a:solidFill>
                  <a:schemeClr val="accent2"/>
                </a:solidFill>
              </a:rPr>
              <a:t>Klinik</a:t>
            </a:r>
            <a:endParaRPr lang="tr-TR" dirty="0">
              <a:solidFill>
                <a:schemeClr val="accent2"/>
              </a:solidFill>
            </a:endParaRPr>
          </a:p>
        </p:txBody>
      </p:sp>
      <p:sp>
        <p:nvSpPr>
          <p:cNvPr id="3" name="İçerik Yer Tutucusu 2"/>
          <p:cNvSpPr>
            <a:spLocks noGrp="1"/>
          </p:cNvSpPr>
          <p:nvPr>
            <p:ph idx="1"/>
          </p:nvPr>
        </p:nvSpPr>
        <p:spPr>
          <a:xfrm>
            <a:off x="457200" y="1196752"/>
            <a:ext cx="8229600" cy="4929411"/>
          </a:xfrm>
        </p:spPr>
        <p:txBody>
          <a:bodyPr>
            <a:normAutofit/>
          </a:bodyPr>
          <a:lstStyle/>
          <a:p>
            <a:r>
              <a:rPr lang="tr-TR" sz="2400" dirty="0" err="1" smtClean="0"/>
              <a:t>Bisipital</a:t>
            </a:r>
            <a:r>
              <a:rPr lang="tr-TR" sz="2400" dirty="0" smtClean="0"/>
              <a:t> </a:t>
            </a:r>
            <a:r>
              <a:rPr lang="tr-TR" sz="2400" dirty="0" err="1" smtClean="0"/>
              <a:t>tendinit</a:t>
            </a:r>
            <a:r>
              <a:rPr lang="tr-TR" sz="2400" dirty="0" smtClean="0"/>
              <a:t>, </a:t>
            </a:r>
            <a:r>
              <a:rPr lang="tr-TR" sz="2400" dirty="0" err="1" smtClean="0"/>
              <a:t>bisipital</a:t>
            </a:r>
            <a:r>
              <a:rPr lang="tr-TR" sz="2400" dirty="0" smtClean="0"/>
              <a:t> oluk içinde </a:t>
            </a:r>
            <a:r>
              <a:rPr lang="tr-TR" sz="2400" dirty="0" err="1" smtClean="0"/>
              <a:t>tendonun</a:t>
            </a:r>
            <a:r>
              <a:rPr lang="tr-TR" sz="2400" dirty="0" smtClean="0"/>
              <a:t> sürtünmesi ve kronik travmaya maruz kalması ile oluşan </a:t>
            </a:r>
            <a:r>
              <a:rPr lang="tr-TR" sz="2400" dirty="0" err="1" smtClean="0"/>
              <a:t>tendon</a:t>
            </a:r>
            <a:r>
              <a:rPr lang="tr-TR" sz="2400" dirty="0" smtClean="0"/>
              <a:t> ve kılıfın </a:t>
            </a:r>
            <a:r>
              <a:rPr lang="tr-TR" sz="2400" dirty="0" err="1" smtClean="0"/>
              <a:t>inflamasyonudur</a:t>
            </a:r>
            <a:r>
              <a:rPr lang="tr-TR" sz="2400" dirty="0" smtClean="0"/>
              <a:t>. Özellikle başın üzerinde fırlatma ve vuruş yapan sporcularda görülür. Hastalarda omuzun ön tarafında lokalize olan </a:t>
            </a:r>
            <a:r>
              <a:rPr lang="tr-TR" sz="2400" dirty="0" err="1" smtClean="0"/>
              <a:t>biseps</a:t>
            </a:r>
            <a:r>
              <a:rPr lang="tr-TR" sz="2400" dirty="0" smtClean="0"/>
              <a:t> boyunca yayılan ağrı yakınması oluşur. FM’de </a:t>
            </a:r>
            <a:r>
              <a:rPr lang="tr-TR" sz="2400" dirty="0" err="1" smtClean="0"/>
              <a:t>Yergason</a:t>
            </a:r>
            <a:r>
              <a:rPr lang="tr-TR" sz="2400" dirty="0" smtClean="0"/>
              <a:t> ve </a:t>
            </a:r>
            <a:r>
              <a:rPr lang="tr-TR" sz="2400" dirty="0" err="1" smtClean="0"/>
              <a:t>Speed</a:t>
            </a:r>
            <a:r>
              <a:rPr lang="tr-TR" sz="2400" dirty="0" smtClean="0"/>
              <a:t> testleri </a:t>
            </a:r>
            <a:r>
              <a:rPr lang="tr-TR" sz="2400" dirty="0" err="1" smtClean="0"/>
              <a:t>pozitifdir</a:t>
            </a:r>
            <a:r>
              <a:rPr lang="tr-TR" sz="2400" dirty="0" smtClean="0"/>
              <a:t>.</a:t>
            </a:r>
          </a:p>
          <a:p>
            <a:r>
              <a:rPr lang="tr-TR" sz="2400" dirty="0" err="1" smtClean="0"/>
              <a:t>Bisipital</a:t>
            </a:r>
            <a:r>
              <a:rPr lang="tr-TR" sz="2400" dirty="0" smtClean="0"/>
              <a:t> </a:t>
            </a:r>
            <a:r>
              <a:rPr lang="tr-TR" sz="2400" dirty="0" err="1" smtClean="0"/>
              <a:t>tendon</a:t>
            </a:r>
            <a:r>
              <a:rPr lang="tr-TR" sz="2400" dirty="0" smtClean="0"/>
              <a:t> uzamasında ağrının şiddeti az olup, </a:t>
            </a:r>
            <a:r>
              <a:rPr lang="tr-TR" sz="2400" dirty="0" err="1" smtClean="0"/>
              <a:t>bisipital</a:t>
            </a:r>
            <a:r>
              <a:rPr lang="tr-TR" sz="2400" dirty="0" smtClean="0"/>
              <a:t> zayıflık belirgindir.</a:t>
            </a:r>
          </a:p>
          <a:p>
            <a:r>
              <a:rPr lang="tr-TR" sz="2400" dirty="0" smtClean="0"/>
              <a:t>Genç hastalarda </a:t>
            </a:r>
            <a:r>
              <a:rPr lang="tr-TR" sz="2400" dirty="0" err="1" smtClean="0"/>
              <a:t>bisipital</a:t>
            </a:r>
            <a:r>
              <a:rPr lang="tr-TR" sz="2400" dirty="0" smtClean="0"/>
              <a:t> </a:t>
            </a:r>
            <a:r>
              <a:rPr lang="tr-TR" sz="2400" dirty="0" err="1" smtClean="0"/>
              <a:t>tendon</a:t>
            </a:r>
            <a:r>
              <a:rPr lang="tr-TR" sz="2400" dirty="0" smtClean="0"/>
              <a:t> yırtılması, şiddetli travma ve daha önce geçirilmiş </a:t>
            </a:r>
            <a:r>
              <a:rPr lang="tr-TR" sz="2400" dirty="0" err="1" smtClean="0"/>
              <a:t>glenohumeral</a:t>
            </a:r>
            <a:r>
              <a:rPr lang="tr-TR" sz="2400" dirty="0" smtClean="0"/>
              <a:t> </a:t>
            </a:r>
            <a:r>
              <a:rPr lang="tr-TR" sz="2400" dirty="0" err="1" smtClean="0"/>
              <a:t>dislokasyona</a:t>
            </a:r>
            <a:r>
              <a:rPr lang="tr-TR" sz="2400" dirty="0" smtClean="0"/>
              <a:t> </a:t>
            </a:r>
            <a:r>
              <a:rPr lang="tr-TR" sz="2400" dirty="0" err="1" smtClean="0"/>
              <a:t>bisipital</a:t>
            </a:r>
            <a:r>
              <a:rPr lang="tr-TR" sz="2400" dirty="0" smtClean="0"/>
              <a:t> olukta </a:t>
            </a:r>
            <a:r>
              <a:rPr lang="tr-TR" sz="2400" dirty="0" err="1" smtClean="0"/>
              <a:t>osteofit</a:t>
            </a:r>
            <a:r>
              <a:rPr lang="tr-TR" sz="2400" dirty="0" smtClean="0"/>
              <a:t> formasyonu nedeniyle oluşabilir. FM’de </a:t>
            </a:r>
            <a:r>
              <a:rPr lang="tr-TR" sz="2400" dirty="0" err="1" smtClean="0"/>
              <a:t>biseps</a:t>
            </a:r>
            <a:r>
              <a:rPr lang="tr-TR" sz="2400" dirty="0" smtClean="0"/>
              <a:t> kasında şişlik gözlenir.</a:t>
            </a:r>
            <a:endParaRPr lang="tr-TR" sz="2400" dirty="0"/>
          </a:p>
        </p:txBody>
      </p:sp>
    </p:spTree>
    <p:extLst>
      <p:ext uri="{BB962C8B-B14F-4D97-AF65-F5344CB8AC3E}">
        <p14:creationId xmlns:p14="http://schemas.microsoft.com/office/powerpoint/2010/main" val="240928136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850106"/>
          </a:xfrm>
        </p:spPr>
        <p:txBody>
          <a:bodyPr>
            <a:normAutofit/>
          </a:bodyPr>
          <a:lstStyle/>
          <a:p>
            <a:r>
              <a:rPr lang="tr-TR" sz="3600" b="1" dirty="0" smtClean="0">
                <a:solidFill>
                  <a:schemeClr val="accent2"/>
                </a:solidFill>
              </a:rPr>
              <a:t>Tanı ve Tedavi</a:t>
            </a:r>
            <a:endParaRPr lang="tr-TR" sz="3600" b="1" dirty="0">
              <a:solidFill>
                <a:schemeClr val="accent2"/>
              </a:solidFill>
            </a:endParaRPr>
          </a:p>
        </p:txBody>
      </p:sp>
      <p:sp>
        <p:nvSpPr>
          <p:cNvPr id="3" name="2 İçerik Yer Tutucusu"/>
          <p:cNvSpPr>
            <a:spLocks noGrp="1"/>
          </p:cNvSpPr>
          <p:nvPr>
            <p:ph idx="1"/>
          </p:nvPr>
        </p:nvSpPr>
        <p:spPr>
          <a:xfrm>
            <a:off x="457200" y="1196752"/>
            <a:ext cx="8229600" cy="4929411"/>
          </a:xfrm>
        </p:spPr>
        <p:txBody>
          <a:bodyPr>
            <a:noAutofit/>
          </a:bodyPr>
          <a:lstStyle/>
          <a:p>
            <a:r>
              <a:rPr lang="tr-TR" sz="2800" dirty="0" smtClean="0"/>
              <a:t>Radyografik inceleme genellikle normaldir, bazı vakalarda </a:t>
            </a:r>
            <a:r>
              <a:rPr lang="tr-TR" sz="2800" dirty="0" err="1" smtClean="0"/>
              <a:t>bisipital</a:t>
            </a:r>
            <a:r>
              <a:rPr lang="tr-TR" sz="2800" dirty="0" smtClean="0"/>
              <a:t> olukta düzensiz yapı ve </a:t>
            </a:r>
            <a:r>
              <a:rPr lang="tr-TR" sz="2800" dirty="0" err="1" smtClean="0"/>
              <a:t>osteofitler</a:t>
            </a:r>
            <a:r>
              <a:rPr lang="tr-TR" sz="2800" dirty="0" smtClean="0"/>
              <a:t> görülebilir. USG ve MRG ile </a:t>
            </a:r>
            <a:r>
              <a:rPr lang="tr-TR" sz="2800" dirty="0" err="1" smtClean="0"/>
              <a:t>bisipital</a:t>
            </a:r>
            <a:r>
              <a:rPr lang="tr-TR" sz="2800" dirty="0" smtClean="0"/>
              <a:t> </a:t>
            </a:r>
            <a:r>
              <a:rPr lang="tr-TR" sz="2800" dirty="0" err="1" smtClean="0"/>
              <a:t>tendondaki</a:t>
            </a:r>
            <a:r>
              <a:rPr lang="tr-TR" sz="2800" dirty="0" smtClean="0"/>
              <a:t> lezyonlar saptanabilir.</a:t>
            </a:r>
          </a:p>
          <a:p>
            <a:r>
              <a:rPr lang="tr-TR" sz="2800" dirty="0" smtClean="0"/>
              <a:t>Tedavi; konservatif tedavi ( analjezik ilaçlar, NSAİİ, fizik tedavi </a:t>
            </a:r>
            <a:r>
              <a:rPr lang="tr-TR" sz="2800" dirty="0" err="1" smtClean="0"/>
              <a:t>modaliteleri</a:t>
            </a:r>
            <a:r>
              <a:rPr lang="tr-TR" sz="2800" dirty="0" smtClean="0"/>
              <a:t>), lokal </a:t>
            </a:r>
            <a:r>
              <a:rPr lang="tr-TR" sz="2800" dirty="0" err="1" smtClean="0"/>
              <a:t>steroid</a:t>
            </a:r>
            <a:r>
              <a:rPr lang="tr-TR" sz="2800" dirty="0" smtClean="0"/>
              <a:t> enjeksiyonu yapılır.</a:t>
            </a:r>
          </a:p>
          <a:p>
            <a:r>
              <a:rPr lang="tr-TR" sz="2800" dirty="0" smtClean="0"/>
              <a:t>Akut </a:t>
            </a:r>
            <a:r>
              <a:rPr lang="tr-TR" sz="2800" dirty="0" err="1" smtClean="0"/>
              <a:t>bisipital</a:t>
            </a:r>
            <a:r>
              <a:rPr lang="tr-TR" sz="2800" dirty="0" smtClean="0"/>
              <a:t> </a:t>
            </a:r>
            <a:r>
              <a:rPr lang="tr-TR" sz="2800" dirty="0" err="1" smtClean="0"/>
              <a:t>tendon</a:t>
            </a:r>
            <a:r>
              <a:rPr lang="tr-TR" sz="2800" dirty="0" smtClean="0"/>
              <a:t> yırtığı olan genç hastalarda cerrahi tedavi uygulanır. </a:t>
            </a:r>
            <a:r>
              <a:rPr lang="tr-TR" sz="2800" dirty="0" err="1" smtClean="0"/>
              <a:t>Tendon</a:t>
            </a:r>
            <a:r>
              <a:rPr lang="tr-TR" sz="2800" dirty="0" smtClean="0"/>
              <a:t> uzaması, </a:t>
            </a:r>
            <a:r>
              <a:rPr lang="tr-TR" sz="2800" dirty="0" err="1" smtClean="0"/>
              <a:t>spontan</a:t>
            </a:r>
            <a:r>
              <a:rPr lang="tr-TR" sz="2800" dirty="0" smtClean="0"/>
              <a:t> kronik yırtık, </a:t>
            </a:r>
            <a:r>
              <a:rPr lang="tr-TR" sz="2800" dirty="0" err="1" smtClean="0"/>
              <a:t>subluksasyon</a:t>
            </a:r>
            <a:r>
              <a:rPr lang="tr-TR" sz="2800" dirty="0" smtClean="0"/>
              <a:t> ve </a:t>
            </a:r>
            <a:r>
              <a:rPr lang="tr-TR" sz="2800" dirty="0" err="1" smtClean="0"/>
              <a:t>dislokasyonda</a:t>
            </a:r>
            <a:r>
              <a:rPr lang="tr-TR" sz="2800" dirty="0" smtClean="0"/>
              <a:t> konservatif tedaviye yanıt alınamazsa cerrahi tedavi uygulanır.</a:t>
            </a:r>
            <a:endParaRPr lang="tr-TR" sz="28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Grp="1" noChangeArrowheads="1"/>
          </p:cNvSpPr>
          <p:nvPr>
            <p:ph type="title"/>
          </p:nvPr>
        </p:nvSpPr>
        <p:spPr>
          <a:xfrm>
            <a:off x="228600" y="407989"/>
            <a:ext cx="8534400" cy="663557"/>
          </a:xfrm>
        </p:spPr>
        <p:txBody>
          <a:bodyPr lIns="90000" tIns="46800" rIns="90000" bIns="46800" anchor="b">
            <a:normAutofit/>
          </a:bodyPr>
          <a:lstStyle/>
          <a:p>
            <a:pPr>
              <a:buSzPct val="45000"/>
              <a:tabLst>
                <a:tab pos="723900" algn="l"/>
                <a:tab pos="1447800" algn="l"/>
                <a:tab pos="2171700" algn="l"/>
                <a:tab pos="2895600" algn="l"/>
                <a:tab pos="3619500" algn="l"/>
                <a:tab pos="4343400" algn="l"/>
                <a:tab pos="5067300" algn="l"/>
                <a:tab pos="5791200" algn="l"/>
                <a:tab pos="6515100" algn="l"/>
                <a:tab pos="7239000" algn="l"/>
                <a:tab pos="7962900" algn="l"/>
              </a:tabLst>
            </a:pPr>
            <a:r>
              <a:rPr lang="tr-TR" sz="3600" b="1" dirty="0" smtClean="0">
                <a:solidFill>
                  <a:schemeClr val="accent2"/>
                </a:solidFill>
              </a:rPr>
              <a:t>ADEZİV KAPSÜLİT</a:t>
            </a:r>
            <a:endParaRPr lang="tr-TR" sz="3600" dirty="0" smtClean="0">
              <a:solidFill>
                <a:schemeClr val="accent2"/>
              </a:solidFill>
            </a:endParaRPr>
          </a:p>
        </p:txBody>
      </p:sp>
      <p:sp>
        <p:nvSpPr>
          <p:cNvPr id="49155" name="Rectangle 2"/>
          <p:cNvSpPr>
            <a:spLocks noGrp="1" noChangeArrowheads="1"/>
          </p:cNvSpPr>
          <p:nvPr>
            <p:ph type="body" idx="1"/>
          </p:nvPr>
        </p:nvSpPr>
        <p:spPr>
          <a:xfrm>
            <a:off x="0" y="1071546"/>
            <a:ext cx="8610600" cy="5722954"/>
          </a:xfrm>
        </p:spPr>
        <p:txBody>
          <a:bodyPr lIns="90000" tIns="46800" rIns="90000" bIns="46800"/>
          <a:lstStyle/>
          <a:p>
            <a:pPr marL="863600" lvl="1" indent="-287338" eaLnBrk="1">
              <a:lnSpc>
                <a:spcPct val="90000"/>
              </a:lnSpc>
              <a:spcBef>
                <a:spcPts val="700"/>
              </a:spcBef>
              <a:buClr>
                <a:srgbClr val="E6E6E6"/>
              </a:buClr>
              <a:buSzPct val="7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tr-TR" dirty="0" smtClean="0"/>
              <a:t>Ağrı ile başlayan, omuz ekleminin bütün yönlere olan aktif ve pasif hareketlerinde kısıtlılığa yol açan bir sendromdur. Yumuşak doku </a:t>
            </a:r>
            <a:r>
              <a:rPr lang="tr-TR" dirty="0" err="1" smtClean="0"/>
              <a:t>kontraktürüne</a:t>
            </a:r>
            <a:r>
              <a:rPr lang="tr-TR" dirty="0" smtClean="0"/>
              <a:t> bağlı olarak hareket kısıtlılığı gelişir.</a:t>
            </a:r>
          </a:p>
          <a:p>
            <a:pPr marL="863600" lvl="1" indent="-287338" eaLnBrk="1">
              <a:lnSpc>
                <a:spcPct val="90000"/>
              </a:lnSpc>
              <a:spcBef>
                <a:spcPts val="700"/>
              </a:spcBef>
              <a:buClr>
                <a:srgbClr val="E6E6E6"/>
              </a:buClr>
              <a:buSzPct val="7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tr-TR" dirty="0" smtClean="0"/>
              <a:t>Kadınlarda daha fazla görülür. 4-5. </a:t>
            </a:r>
            <a:r>
              <a:rPr lang="tr-TR" dirty="0" err="1" smtClean="0"/>
              <a:t>dekadda</a:t>
            </a:r>
            <a:r>
              <a:rPr lang="tr-TR" dirty="0" smtClean="0"/>
              <a:t> sıktır.</a:t>
            </a:r>
          </a:p>
          <a:p>
            <a:pPr marL="863600" lvl="1" indent="-287338">
              <a:lnSpc>
                <a:spcPct val="90000"/>
              </a:lnSpc>
              <a:spcBef>
                <a:spcPts val="700"/>
              </a:spcBef>
              <a:buClr>
                <a:srgbClr val="E6E6E6"/>
              </a:buClr>
              <a:buSzPct val="7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tr-TR" dirty="0" err="1" smtClean="0"/>
              <a:t>Patofizyolojide</a:t>
            </a:r>
            <a:r>
              <a:rPr lang="tr-TR" dirty="0" smtClean="0"/>
              <a:t> </a:t>
            </a:r>
            <a:r>
              <a:rPr lang="tr-TR" dirty="0" err="1" smtClean="0"/>
              <a:t>diffüz</a:t>
            </a:r>
            <a:r>
              <a:rPr lang="tr-TR" dirty="0" smtClean="0"/>
              <a:t> </a:t>
            </a:r>
            <a:r>
              <a:rPr lang="tr-TR" dirty="0" err="1" smtClean="0"/>
              <a:t>inflamatuvar</a:t>
            </a:r>
            <a:r>
              <a:rPr lang="tr-TR" dirty="0" smtClean="0"/>
              <a:t> </a:t>
            </a:r>
            <a:r>
              <a:rPr lang="tr-TR" dirty="0" err="1" smtClean="0"/>
              <a:t>sinovite</a:t>
            </a:r>
            <a:r>
              <a:rPr lang="tr-TR" dirty="0" smtClean="0"/>
              <a:t> eşlik eden kapsül yapışıklığı vardır. </a:t>
            </a:r>
            <a:r>
              <a:rPr lang="tr-TR" dirty="0" err="1" smtClean="0"/>
              <a:t>Kapsüler</a:t>
            </a:r>
            <a:r>
              <a:rPr lang="tr-TR" dirty="0" smtClean="0"/>
              <a:t> </a:t>
            </a:r>
            <a:r>
              <a:rPr lang="tr-TR" dirty="0" err="1" smtClean="0"/>
              <a:t>kontraktürün</a:t>
            </a:r>
            <a:r>
              <a:rPr lang="tr-TR" dirty="0" smtClean="0"/>
              <a:t> nedeni </a:t>
            </a:r>
            <a:r>
              <a:rPr lang="tr-TR" dirty="0" err="1" smtClean="0"/>
              <a:t>kapsüler</a:t>
            </a:r>
            <a:r>
              <a:rPr lang="tr-TR" dirty="0" smtClean="0"/>
              <a:t> yüzeylerin </a:t>
            </a:r>
            <a:r>
              <a:rPr lang="tr-TR" dirty="0" err="1" smtClean="0"/>
              <a:t>adhezyonu</a:t>
            </a:r>
            <a:r>
              <a:rPr lang="tr-TR" dirty="0" smtClean="0"/>
              <a:t> ve </a:t>
            </a:r>
            <a:r>
              <a:rPr lang="tr-TR" dirty="0" err="1" smtClean="0"/>
              <a:t>sitokinlere</a:t>
            </a:r>
            <a:r>
              <a:rPr lang="tr-TR" dirty="0" smtClean="0"/>
              <a:t> yanıt olarak oluşan </a:t>
            </a:r>
            <a:r>
              <a:rPr lang="tr-TR" dirty="0" err="1" smtClean="0"/>
              <a:t>fibroblastik</a:t>
            </a:r>
            <a:r>
              <a:rPr lang="tr-TR" dirty="0" smtClean="0"/>
              <a:t> </a:t>
            </a:r>
            <a:r>
              <a:rPr lang="tr-TR" dirty="0" err="1" smtClean="0"/>
              <a:t>proliferasyondur</a:t>
            </a:r>
            <a:r>
              <a:rPr lang="tr-TR" dirty="0" smtClean="0"/>
              <a:t>.</a:t>
            </a:r>
          </a:p>
          <a:p>
            <a:pPr marL="863600" lvl="1" indent="-287338">
              <a:lnSpc>
                <a:spcPct val="90000"/>
              </a:lnSpc>
              <a:spcBef>
                <a:spcPts val="700"/>
              </a:spcBef>
              <a:buClr>
                <a:srgbClr val="E6E6E6"/>
              </a:buClr>
              <a:buSzPct val="7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endParaRPr lang="tr-TR" dirty="0" smtClean="0"/>
          </a:p>
          <a:p>
            <a:pPr marL="863600" lvl="1" indent="-287338" eaLnBrk="1">
              <a:lnSpc>
                <a:spcPct val="90000"/>
              </a:lnSpc>
              <a:spcBef>
                <a:spcPts val="700"/>
              </a:spcBef>
              <a:buClr>
                <a:srgbClr val="E6E6E6"/>
              </a:buClr>
              <a:buSzPct val="7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endParaRPr lang="tr-TR" dirty="0" smtClean="0"/>
          </a:p>
          <a:p>
            <a:pPr marL="863600" lvl="1" indent="-287338" eaLnBrk="1">
              <a:lnSpc>
                <a:spcPct val="90000"/>
              </a:lnSpc>
              <a:spcBef>
                <a:spcPts val="700"/>
              </a:spcBef>
              <a:buClr>
                <a:srgbClr val="E6E6E6"/>
              </a:buClr>
              <a:buSzPct val="7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endParaRPr lang="tr-TR" dirty="0" smtClean="0"/>
          </a:p>
        </p:txBody>
      </p:sp>
    </p:spTree>
    <p:extLst>
      <p:ext uri="{BB962C8B-B14F-4D97-AF65-F5344CB8AC3E}">
        <p14:creationId xmlns:p14="http://schemas.microsoft.com/office/powerpoint/2010/main" val="55508019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1"/>
          <p:cNvSpPr>
            <a:spLocks noGrp="1" noChangeArrowheads="1"/>
          </p:cNvSpPr>
          <p:nvPr>
            <p:ph type="title"/>
          </p:nvPr>
        </p:nvSpPr>
        <p:spPr>
          <a:xfrm>
            <a:off x="228600" y="407989"/>
            <a:ext cx="8458200" cy="663558"/>
          </a:xfrm>
        </p:spPr>
        <p:txBody>
          <a:bodyPr lIns="90000" tIns="46800" rIns="90000" bIns="46800" anchor="b"/>
          <a:lstStyle/>
          <a:p>
            <a:pPr>
              <a:buSzPct val="45000"/>
              <a:tabLst>
                <a:tab pos="723900" algn="l"/>
                <a:tab pos="1447800" algn="l"/>
                <a:tab pos="2171700" algn="l"/>
                <a:tab pos="2895600" algn="l"/>
                <a:tab pos="3619500" algn="l"/>
                <a:tab pos="4343400" algn="l"/>
                <a:tab pos="5067300" algn="l"/>
                <a:tab pos="5791200" algn="l"/>
                <a:tab pos="6515100" algn="l"/>
                <a:tab pos="7239000" algn="l"/>
                <a:tab pos="7962900" algn="l"/>
              </a:tabLst>
            </a:pPr>
            <a:r>
              <a:rPr lang="tr-TR" sz="3600" b="1" dirty="0" smtClean="0">
                <a:solidFill>
                  <a:schemeClr val="accent2"/>
                </a:solidFill>
              </a:rPr>
              <a:t>ADEZİV </a:t>
            </a:r>
            <a:r>
              <a:rPr lang="tr-TR" sz="3600" b="1" dirty="0">
                <a:solidFill>
                  <a:schemeClr val="accent2"/>
                </a:solidFill>
              </a:rPr>
              <a:t>KAPSÜLİT</a:t>
            </a:r>
            <a:endParaRPr lang="tr-TR" sz="3600" dirty="0" smtClean="0">
              <a:solidFill>
                <a:schemeClr val="accent2"/>
              </a:solidFill>
            </a:endParaRPr>
          </a:p>
        </p:txBody>
      </p:sp>
      <p:sp>
        <p:nvSpPr>
          <p:cNvPr id="50179" name="Rectangle 2"/>
          <p:cNvSpPr>
            <a:spLocks noGrp="1" noChangeArrowheads="1"/>
          </p:cNvSpPr>
          <p:nvPr>
            <p:ph type="body" idx="1"/>
          </p:nvPr>
        </p:nvSpPr>
        <p:spPr>
          <a:xfrm>
            <a:off x="-396552" y="1142984"/>
            <a:ext cx="9311952" cy="5410216"/>
          </a:xfrm>
        </p:spPr>
        <p:txBody>
          <a:bodyPr lIns="90000" tIns="46800" rIns="90000" bIns="46800"/>
          <a:lstStyle/>
          <a:p>
            <a:pPr marL="863600" lvl="1" indent="-287338" eaLnBrk="1">
              <a:lnSpc>
                <a:spcPct val="100000"/>
              </a:lnSpc>
              <a:spcBef>
                <a:spcPts val="700"/>
              </a:spcBef>
              <a:buClr>
                <a:srgbClr val="E6E6E6"/>
              </a:buClr>
              <a:buSzPct val="75000"/>
              <a:buFont typeface="Symbol"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tr-TR" dirty="0" err="1" smtClean="0"/>
              <a:t>Adeziv</a:t>
            </a:r>
            <a:r>
              <a:rPr lang="tr-TR" dirty="0" smtClean="0"/>
              <a:t> </a:t>
            </a:r>
            <a:r>
              <a:rPr lang="tr-TR" dirty="0" err="1" smtClean="0"/>
              <a:t>kapsülit</a:t>
            </a:r>
            <a:r>
              <a:rPr lang="tr-TR" dirty="0" smtClean="0"/>
              <a:t> </a:t>
            </a:r>
            <a:r>
              <a:rPr lang="tr-TR" dirty="0" err="1" smtClean="0"/>
              <a:t>primer</a:t>
            </a:r>
            <a:r>
              <a:rPr lang="tr-TR" dirty="0" smtClean="0"/>
              <a:t> ve </a:t>
            </a:r>
            <a:r>
              <a:rPr lang="tr-TR" dirty="0" err="1" smtClean="0"/>
              <a:t>sekonder</a:t>
            </a:r>
            <a:r>
              <a:rPr lang="tr-TR" dirty="0" smtClean="0"/>
              <a:t> olarak gelişir. Genellikle altta yatan bir durum vardır.</a:t>
            </a:r>
          </a:p>
          <a:p>
            <a:pPr marL="863600" lvl="1" indent="-287338" eaLnBrk="1">
              <a:lnSpc>
                <a:spcPct val="100000"/>
              </a:lnSpc>
              <a:spcBef>
                <a:spcPts val="700"/>
              </a:spcBef>
              <a:buClr>
                <a:srgbClr val="E6E6E6"/>
              </a:buClr>
              <a:buSzPct val="75000"/>
              <a:buFont typeface="Symbol"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tr-TR" dirty="0" smtClean="0"/>
              <a:t>Sıklıkla birlikte görüldüğü durumlar: DM, </a:t>
            </a:r>
            <a:r>
              <a:rPr lang="tr-TR" dirty="0" err="1" smtClean="0"/>
              <a:t>parkinson</a:t>
            </a:r>
            <a:r>
              <a:rPr lang="tr-TR" dirty="0" smtClean="0"/>
              <a:t>, </a:t>
            </a:r>
            <a:r>
              <a:rPr lang="tr-TR" dirty="0" err="1" smtClean="0"/>
              <a:t>tiroid</a:t>
            </a:r>
            <a:r>
              <a:rPr lang="tr-TR" dirty="0" smtClean="0"/>
              <a:t> fonksiyon bozukluğu, KVH, </a:t>
            </a:r>
            <a:r>
              <a:rPr lang="tr-TR" dirty="0" err="1" smtClean="0"/>
              <a:t>apikal</a:t>
            </a:r>
            <a:r>
              <a:rPr lang="tr-TR" dirty="0" smtClean="0"/>
              <a:t> akciğer tümörleri, </a:t>
            </a:r>
            <a:r>
              <a:rPr lang="tr-TR" dirty="0" err="1" smtClean="0"/>
              <a:t>pulmoner</a:t>
            </a:r>
            <a:r>
              <a:rPr lang="tr-TR" dirty="0" smtClean="0"/>
              <a:t> </a:t>
            </a:r>
            <a:r>
              <a:rPr lang="tr-TR" dirty="0" err="1" smtClean="0"/>
              <a:t>tbc</a:t>
            </a:r>
            <a:r>
              <a:rPr lang="tr-TR" dirty="0" smtClean="0"/>
              <a:t>, </a:t>
            </a:r>
            <a:r>
              <a:rPr lang="tr-TR" dirty="0" err="1" smtClean="0"/>
              <a:t>servikal</a:t>
            </a:r>
            <a:r>
              <a:rPr lang="tr-TR" dirty="0" smtClean="0"/>
              <a:t> </a:t>
            </a:r>
            <a:r>
              <a:rPr lang="tr-TR" dirty="0" err="1" smtClean="0"/>
              <a:t>radikülopati</a:t>
            </a:r>
            <a:r>
              <a:rPr lang="tr-TR" dirty="0" smtClean="0"/>
              <a:t>, </a:t>
            </a:r>
            <a:r>
              <a:rPr lang="tr-TR" dirty="0" err="1" smtClean="0"/>
              <a:t>postmiyokardial</a:t>
            </a:r>
            <a:r>
              <a:rPr lang="tr-TR" dirty="0" smtClean="0"/>
              <a:t> </a:t>
            </a:r>
            <a:r>
              <a:rPr lang="tr-TR" dirty="0" err="1" smtClean="0"/>
              <a:t>infarkt</a:t>
            </a:r>
            <a:endParaRPr lang="tr-TR" dirty="0" smtClean="0"/>
          </a:p>
          <a:p>
            <a:pPr marL="863600" lvl="1" indent="-287338" eaLnBrk="1">
              <a:lnSpc>
                <a:spcPct val="100000"/>
              </a:lnSpc>
              <a:spcBef>
                <a:spcPts val="700"/>
              </a:spcBef>
              <a:buClr>
                <a:srgbClr val="E6E6E6"/>
              </a:buClr>
              <a:buSzPct val="75000"/>
              <a:buFont typeface="Symbol"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tr-TR" dirty="0" smtClean="0"/>
              <a:t>Rotator kılıf </a:t>
            </a:r>
            <a:r>
              <a:rPr lang="tr-TR" dirty="0" err="1" smtClean="0"/>
              <a:t>tendiniti</a:t>
            </a:r>
            <a:r>
              <a:rPr lang="tr-TR" dirty="0" smtClean="0"/>
              <a:t>, </a:t>
            </a:r>
            <a:r>
              <a:rPr lang="tr-TR" dirty="0" err="1" smtClean="0"/>
              <a:t>kalsifik</a:t>
            </a:r>
            <a:r>
              <a:rPr lang="tr-TR" dirty="0" smtClean="0"/>
              <a:t> tendinit, </a:t>
            </a:r>
            <a:r>
              <a:rPr lang="tr-TR" dirty="0" err="1" smtClean="0"/>
              <a:t>bisipital</a:t>
            </a:r>
            <a:r>
              <a:rPr lang="tr-TR" dirty="0" smtClean="0"/>
              <a:t> tendinit, </a:t>
            </a:r>
            <a:r>
              <a:rPr lang="tr-TR" dirty="0" err="1" smtClean="0"/>
              <a:t>glenohumeral</a:t>
            </a:r>
            <a:r>
              <a:rPr lang="tr-TR" dirty="0" smtClean="0"/>
              <a:t> artrit sonucu da gelişebilmektedir.</a:t>
            </a:r>
          </a:p>
          <a:p>
            <a:pPr marL="863600" lvl="1" indent="-287338">
              <a:spcBef>
                <a:spcPts val="700"/>
              </a:spcBef>
              <a:buClr>
                <a:srgbClr val="E6E6E6"/>
              </a:buClr>
              <a:buSzPct val="75000"/>
              <a:buFont typeface="Symbol"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tr-TR" dirty="0" smtClean="0"/>
              <a:t>Ağrı kola,sırta ve boyuna yayılabilir. Ağrı arttıkça hareket kısıtlılığı da artar. </a:t>
            </a:r>
            <a:r>
              <a:rPr lang="tr-TR" dirty="0" err="1" smtClean="0"/>
              <a:t>Rotator</a:t>
            </a:r>
            <a:r>
              <a:rPr lang="tr-TR" dirty="0" smtClean="0"/>
              <a:t> </a:t>
            </a:r>
            <a:r>
              <a:rPr lang="tr-TR" dirty="0" err="1" smtClean="0"/>
              <a:t>kaf</a:t>
            </a:r>
            <a:r>
              <a:rPr lang="tr-TR" dirty="0" smtClean="0"/>
              <a:t> ve </a:t>
            </a:r>
            <a:r>
              <a:rPr lang="tr-TR" dirty="0" err="1" smtClean="0"/>
              <a:t>deltoid</a:t>
            </a:r>
            <a:r>
              <a:rPr lang="tr-TR" dirty="0" smtClean="0"/>
              <a:t> kaslarında kullanılmamaya bağlı </a:t>
            </a:r>
            <a:r>
              <a:rPr lang="tr-TR" dirty="0" err="1" smtClean="0"/>
              <a:t>atrofi</a:t>
            </a:r>
            <a:r>
              <a:rPr lang="tr-TR" dirty="0" smtClean="0"/>
              <a:t> gelişebilir.</a:t>
            </a:r>
          </a:p>
          <a:p>
            <a:pPr marL="863600" lvl="1" indent="-287338" eaLnBrk="1">
              <a:lnSpc>
                <a:spcPct val="100000"/>
              </a:lnSpc>
              <a:spcBef>
                <a:spcPts val="700"/>
              </a:spcBef>
              <a:buClr>
                <a:srgbClr val="E6E6E6"/>
              </a:buClr>
              <a:buSzPct val="75000"/>
              <a:buFont typeface="Symbol"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tr-TR" dirty="0" smtClean="0"/>
          </a:p>
          <a:p>
            <a:pPr marL="863600" lvl="1" indent="-287338" eaLnBrk="1">
              <a:lnSpc>
                <a:spcPct val="100000"/>
              </a:lnSpc>
              <a:spcBef>
                <a:spcPts val="700"/>
              </a:spcBef>
              <a:buClr>
                <a:srgbClr val="E6E6E6"/>
              </a:buClr>
              <a:buSzPct val="75000"/>
              <a:buFont typeface="Symbol"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tr-TR" dirty="0" smtClean="0"/>
          </a:p>
        </p:txBody>
      </p:sp>
    </p:spTree>
    <p:extLst>
      <p:ext uri="{BB962C8B-B14F-4D97-AF65-F5344CB8AC3E}">
        <p14:creationId xmlns:p14="http://schemas.microsoft.com/office/powerpoint/2010/main" val="250400091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1"/>
          <p:cNvSpPr>
            <a:spLocks noGrp="1" noChangeArrowheads="1"/>
          </p:cNvSpPr>
          <p:nvPr>
            <p:ph type="title"/>
          </p:nvPr>
        </p:nvSpPr>
        <p:spPr>
          <a:xfrm>
            <a:off x="228600" y="407989"/>
            <a:ext cx="8458200" cy="788764"/>
          </a:xfrm>
        </p:spPr>
        <p:txBody>
          <a:bodyPr lIns="90000" tIns="46800" rIns="90000" bIns="46800" anchor="b"/>
          <a:lstStyle/>
          <a:p>
            <a:pPr>
              <a:buSzPct val="45000"/>
              <a:tabLst>
                <a:tab pos="723900" algn="l"/>
                <a:tab pos="1447800" algn="l"/>
                <a:tab pos="2171700" algn="l"/>
                <a:tab pos="2895600" algn="l"/>
                <a:tab pos="3619500" algn="l"/>
                <a:tab pos="4343400" algn="l"/>
                <a:tab pos="5067300" algn="l"/>
                <a:tab pos="5791200" algn="l"/>
                <a:tab pos="6515100" algn="l"/>
                <a:tab pos="7239000" algn="l"/>
                <a:tab pos="7962900" algn="l"/>
              </a:tabLst>
            </a:pPr>
            <a:r>
              <a:rPr lang="tr-TR" sz="3600" b="1" dirty="0" smtClean="0">
                <a:solidFill>
                  <a:schemeClr val="accent2"/>
                </a:solidFill>
              </a:rPr>
              <a:t>ADEZİV </a:t>
            </a:r>
            <a:r>
              <a:rPr lang="tr-TR" sz="3600" b="1" dirty="0">
                <a:solidFill>
                  <a:schemeClr val="accent2"/>
                </a:solidFill>
              </a:rPr>
              <a:t>KAPSÜLİT</a:t>
            </a:r>
            <a:endParaRPr lang="tr-TR" sz="3600" dirty="0" smtClean="0">
              <a:solidFill>
                <a:schemeClr val="accent2"/>
              </a:solidFill>
            </a:endParaRPr>
          </a:p>
        </p:txBody>
      </p:sp>
      <p:sp>
        <p:nvSpPr>
          <p:cNvPr id="52227" name="Rectangle 2"/>
          <p:cNvSpPr>
            <a:spLocks noGrp="1" noChangeArrowheads="1"/>
          </p:cNvSpPr>
          <p:nvPr>
            <p:ph type="body" idx="1"/>
          </p:nvPr>
        </p:nvSpPr>
        <p:spPr>
          <a:xfrm>
            <a:off x="685800" y="1412776"/>
            <a:ext cx="7772400" cy="4683224"/>
          </a:xfrm>
        </p:spPr>
        <p:txBody>
          <a:bodyPr lIns="90000" tIns="46800" rIns="90000" bIns="46800">
            <a:normAutofit/>
          </a:bodyPr>
          <a:lstStyle/>
          <a:p>
            <a:pPr marL="863600" lvl="1" indent="-287338" eaLnBrk="1">
              <a:lnSpc>
                <a:spcPct val="90000"/>
              </a:lnSpc>
              <a:spcBef>
                <a:spcPts val="700"/>
              </a:spcBef>
              <a:buClr>
                <a:srgbClr val="E6E6E6"/>
              </a:buClr>
              <a:buSzPct val="75000"/>
              <a:buFont typeface="Symbol" pitchFamily="18" charset="2"/>
              <a:buChar char=""/>
              <a:tabLst>
                <a:tab pos="723900" algn="l"/>
                <a:tab pos="1447800" algn="l"/>
                <a:tab pos="2171700" algn="l"/>
                <a:tab pos="2895600" algn="l"/>
                <a:tab pos="3619500" algn="l"/>
                <a:tab pos="4343400" algn="l"/>
                <a:tab pos="5067300" algn="l"/>
                <a:tab pos="5791200" algn="l"/>
                <a:tab pos="6515100" algn="l"/>
                <a:tab pos="7239000" algn="l"/>
              </a:tabLst>
            </a:pPr>
            <a:r>
              <a:rPr lang="tr-TR" sz="2000" dirty="0" smtClean="0"/>
              <a:t> Klinik olarak 4 aşaması vardır:</a:t>
            </a:r>
          </a:p>
          <a:p>
            <a:pPr marL="514350" indent="-514350">
              <a:buNone/>
            </a:pPr>
            <a:r>
              <a:rPr lang="tr-TR" sz="2000" dirty="0" smtClean="0"/>
              <a:t>Evre 1 </a:t>
            </a:r>
            <a:r>
              <a:rPr lang="tr-TR" sz="2000" dirty="0"/>
              <a:t>(Başlangıç fazı)</a:t>
            </a:r>
            <a:r>
              <a:rPr lang="tr-TR" sz="2000" dirty="0" smtClean="0"/>
              <a:t>; ağrıyla karakterizedir. </a:t>
            </a:r>
            <a:r>
              <a:rPr lang="tr-TR" sz="2000" dirty="0"/>
              <a:t>Aktif ve pasif omuz eklem hareketlerinde (özellikle EHA sonunda) ağrı </a:t>
            </a:r>
            <a:r>
              <a:rPr lang="tr-TR" sz="2000" dirty="0" smtClean="0"/>
              <a:t>vardır. 0-3 ay sürer. </a:t>
            </a:r>
          </a:p>
          <a:p>
            <a:pPr marL="514350" indent="-514350">
              <a:buNone/>
            </a:pPr>
            <a:r>
              <a:rPr lang="tr-TR" sz="2000" dirty="0" smtClean="0"/>
              <a:t>Evre 2 </a:t>
            </a:r>
            <a:r>
              <a:rPr lang="tr-TR" sz="2000" dirty="0"/>
              <a:t>(Donma fazı</a:t>
            </a:r>
            <a:r>
              <a:rPr lang="tr-TR" sz="2000" dirty="0" smtClean="0"/>
              <a:t>); ağrı </a:t>
            </a:r>
            <a:r>
              <a:rPr lang="tr-TR" sz="2000" dirty="0"/>
              <a:t>tüm EHA boyunca mevcuttur, tüm yönlerde ilerleyici EHA kaybı </a:t>
            </a:r>
            <a:r>
              <a:rPr lang="tr-TR" sz="2000" dirty="0" smtClean="0"/>
              <a:t>oluşur. 3-9 ay devam eder</a:t>
            </a:r>
          </a:p>
          <a:p>
            <a:pPr marL="514350" indent="-514350">
              <a:buNone/>
            </a:pPr>
            <a:r>
              <a:rPr lang="tr-TR" sz="2000" dirty="0" smtClean="0"/>
              <a:t>Evre 3 </a:t>
            </a:r>
            <a:r>
              <a:rPr lang="tr-TR" sz="2000" dirty="0"/>
              <a:t>(Donuk faz)</a:t>
            </a:r>
            <a:r>
              <a:rPr lang="tr-TR" sz="2000" dirty="0" smtClean="0"/>
              <a:t>; tüm </a:t>
            </a:r>
            <a:r>
              <a:rPr lang="tr-TR" sz="2000" dirty="0"/>
              <a:t>yönlerde EHA belirgin kısıtlılık vardır, kısıtlılık ağrıdan önce hissedilir, omuz hareketleri ile olan ağrıda belirgin azalma </a:t>
            </a:r>
            <a:r>
              <a:rPr lang="tr-TR" sz="2000" dirty="0" smtClean="0"/>
              <a:t>vardır. 9-15 ay devam eder.</a:t>
            </a:r>
          </a:p>
          <a:p>
            <a:pPr marL="514350" indent="-514350">
              <a:buNone/>
            </a:pPr>
            <a:r>
              <a:rPr lang="tr-TR" sz="2000" dirty="0" smtClean="0"/>
              <a:t>Evre 4 </a:t>
            </a:r>
            <a:r>
              <a:rPr lang="tr-TR" sz="2000" dirty="0"/>
              <a:t>(Çözülme fazı); </a:t>
            </a:r>
            <a:r>
              <a:rPr lang="tr-TR" sz="2000" dirty="0" smtClean="0"/>
              <a:t>minimal </a:t>
            </a:r>
            <a:r>
              <a:rPr lang="tr-TR" sz="2000" dirty="0"/>
              <a:t>ağrı mevcuttur, EHA </a:t>
            </a:r>
            <a:r>
              <a:rPr lang="tr-TR" sz="2000" dirty="0" err="1"/>
              <a:t>progresif</a:t>
            </a:r>
            <a:r>
              <a:rPr lang="tr-TR" sz="2000" dirty="0"/>
              <a:t> düzleme saptanır. 15-24 </a:t>
            </a:r>
            <a:r>
              <a:rPr lang="tr-TR" sz="2000" dirty="0" smtClean="0"/>
              <a:t>ay </a:t>
            </a:r>
            <a:r>
              <a:rPr lang="tr-TR" sz="2000" dirty="0"/>
              <a:t>devam eder</a:t>
            </a:r>
            <a:r>
              <a:rPr lang="tr-TR" sz="2000" dirty="0" smtClean="0"/>
              <a:t>.</a:t>
            </a:r>
          </a:p>
          <a:p>
            <a:pPr marL="514350" indent="-514350">
              <a:buNone/>
            </a:pPr>
            <a:r>
              <a:rPr lang="tr-TR" sz="2000" dirty="0" smtClean="0"/>
              <a:t> </a:t>
            </a:r>
            <a:endParaRPr lang="tr-TR" dirty="0" smtClean="0">
              <a:solidFill>
                <a:srgbClr val="FF0000"/>
              </a:solidFill>
            </a:endParaRPr>
          </a:p>
          <a:p>
            <a:pPr marL="863600" lvl="1" indent="-287338" eaLnBrk="1">
              <a:lnSpc>
                <a:spcPct val="90000"/>
              </a:lnSpc>
              <a:spcBef>
                <a:spcPts val="700"/>
              </a:spcBef>
              <a:buClrTx/>
              <a:buSzPct val="70000"/>
              <a:buFontTx/>
              <a:buNone/>
              <a:tabLst>
                <a:tab pos="723900" algn="l"/>
                <a:tab pos="1447800" algn="l"/>
                <a:tab pos="2171700" algn="l"/>
                <a:tab pos="2895600" algn="l"/>
                <a:tab pos="3619500" algn="l"/>
                <a:tab pos="4343400" algn="l"/>
                <a:tab pos="5067300" algn="l"/>
                <a:tab pos="5791200" algn="l"/>
                <a:tab pos="6515100" algn="l"/>
                <a:tab pos="7239000" algn="l"/>
              </a:tabLst>
            </a:pPr>
            <a:endParaRPr lang="tr-TR" dirty="0" smtClean="0"/>
          </a:p>
          <a:p>
            <a:pPr marL="863600" lvl="1" indent="-287338" eaLnBrk="1">
              <a:lnSpc>
                <a:spcPct val="90000"/>
              </a:lnSpc>
              <a:spcBef>
                <a:spcPts val="700"/>
              </a:spcBef>
              <a:buClrTx/>
              <a:buSzPct val="70000"/>
              <a:buFontTx/>
              <a:buNone/>
              <a:tabLst>
                <a:tab pos="723900" algn="l"/>
                <a:tab pos="1447800" algn="l"/>
                <a:tab pos="2171700" algn="l"/>
                <a:tab pos="2895600" algn="l"/>
                <a:tab pos="3619500" algn="l"/>
                <a:tab pos="4343400" algn="l"/>
                <a:tab pos="5067300" algn="l"/>
                <a:tab pos="5791200" algn="l"/>
                <a:tab pos="6515100" algn="l"/>
                <a:tab pos="7239000" algn="l"/>
              </a:tabLst>
            </a:pPr>
            <a:endParaRPr lang="tr-TR" dirty="0" smtClean="0"/>
          </a:p>
        </p:txBody>
      </p:sp>
    </p:spTree>
    <p:extLst>
      <p:ext uri="{BB962C8B-B14F-4D97-AF65-F5344CB8AC3E}">
        <p14:creationId xmlns:p14="http://schemas.microsoft.com/office/powerpoint/2010/main" val="188778899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1"/>
          <p:cNvSpPr>
            <a:spLocks noGrp="1" noChangeArrowheads="1"/>
          </p:cNvSpPr>
          <p:nvPr>
            <p:ph type="title"/>
          </p:nvPr>
        </p:nvSpPr>
        <p:spPr>
          <a:xfrm>
            <a:off x="228600" y="407989"/>
            <a:ext cx="8458200" cy="663558"/>
          </a:xfrm>
        </p:spPr>
        <p:txBody>
          <a:bodyPr lIns="90000" tIns="46800" rIns="90000" bIns="46800" anchor="b"/>
          <a:lstStyle/>
          <a:p>
            <a:pPr>
              <a:buSzPct val="45000"/>
              <a:tabLst>
                <a:tab pos="723900" algn="l"/>
                <a:tab pos="1447800" algn="l"/>
                <a:tab pos="2171700" algn="l"/>
                <a:tab pos="2895600" algn="l"/>
                <a:tab pos="3619500" algn="l"/>
                <a:tab pos="4343400" algn="l"/>
                <a:tab pos="5067300" algn="l"/>
                <a:tab pos="5791200" algn="l"/>
                <a:tab pos="6515100" algn="l"/>
                <a:tab pos="7239000" algn="l"/>
                <a:tab pos="7962900" algn="l"/>
              </a:tabLst>
            </a:pPr>
            <a:r>
              <a:rPr lang="tr-TR" sz="3600" b="1" dirty="0" smtClean="0">
                <a:solidFill>
                  <a:schemeClr val="accent2"/>
                </a:solidFill>
              </a:rPr>
              <a:t>ADEZİV </a:t>
            </a:r>
            <a:r>
              <a:rPr lang="tr-TR" sz="3600" b="1" dirty="0">
                <a:solidFill>
                  <a:schemeClr val="accent2"/>
                </a:solidFill>
              </a:rPr>
              <a:t>KAPSÜLİT</a:t>
            </a:r>
            <a:endParaRPr lang="tr-TR" sz="3600" dirty="0" smtClean="0">
              <a:solidFill>
                <a:schemeClr val="accent2"/>
              </a:solidFill>
            </a:endParaRPr>
          </a:p>
        </p:txBody>
      </p:sp>
      <p:sp>
        <p:nvSpPr>
          <p:cNvPr id="53251" name="Rectangle 2"/>
          <p:cNvSpPr>
            <a:spLocks noGrp="1" noChangeArrowheads="1"/>
          </p:cNvSpPr>
          <p:nvPr>
            <p:ph type="body" idx="1"/>
          </p:nvPr>
        </p:nvSpPr>
        <p:spPr>
          <a:xfrm>
            <a:off x="214282" y="1357298"/>
            <a:ext cx="8358246" cy="5272102"/>
          </a:xfrm>
        </p:spPr>
        <p:txBody>
          <a:bodyPr lIns="90000" tIns="46800" rIns="90000" bIns="46800"/>
          <a:lstStyle/>
          <a:p>
            <a:pPr marL="863600" lvl="1" indent="-287338" eaLnBrk="1">
              <a:lnSpc>
                <a:spcPct val="90000"/>
              </a:lnSpc>
              <a:spcBef>
                <a:spcPts val="700"/>
              </a:spcBef>
              <a:buClr>
                <a:srgbClr val="E6E6E6"/>
              </a:buClr>
              <a:buSzPct val="7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tr-TR" dirty="0" err="1" smtClean="0"/>
              <a:t>Adeziv</a:t>
            </a:r>
            <a:r>
              <a:rPr lang="tr-TR" dirty="0" smtClean="0"/>
              <a:t> </a:t>
            </a:r>
            <a:r>
              <a:rPr lang="tr-TR" dirty="0" err="1" smtClean="0"/>
              <a:t>kapsülitte</a:t>
            </a:r>
            <a:r>
              <a:rPr lang="tr-TR" dirty="0" smtClean="0"/>
              <a:t> tedavinin amacı ağrının kontrolü ve </a:t>
            </a:r>
            <a:r>
              <a:rPr lang="tr-TR" dirty="0" err="1" smtClean="0"/>
              <a:t>EHA’nın</a:t>
            </a:r>
            <a:r>
              <a:rPr lang="tr-TR" dirty="0" smtClean="0"/>
              <a:t> kazanılmasıdır.</a:t>
            </a:r>
          </a:p>
          <a:p>
            <a:pPr marL="863600" lvl="1" indent="-287338" eaLnBrk="1">
              <a:lnSpc>
                <a:spcPct val="90000"/>
              </a:lnSpc>
              <a:spcBef>
                <a:spcPts val="700"/>
              </a:spcBef>
              <a:buClr>
                <a:srgbClr val="E6E6E6"/>
              </a:buClr>
              <a:buSzPct val="7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tr-TR" dirty="0" smtClean="0"/>
              <a:t>Ağrının giderilmesi için NSAİİ, analjezikler, ısı </a:t>
            </a:r>
            <a:r>
              <a:rPr lang="tr-TR" dirty="0" err="1" smtClean="0"/>
              <a:t>modaliteleri</a:t>
            </a:r>
            <a:r>
              <a:rPr lang="tr-TR" dirty="0" smtClean="0"/>
              <a:t> ve </a:t>
            </a:r>
            <a:r>
              <a:rPr lang="tr-TR" dirty="0" err="1" smtClean="0"/>
              <a:t>tens</a:t>
            </a:r>
            <a:r>
              <a:rPr lang="tr-TR" dirty="0" smtClean="0"/>
              <a:t> kullanılır.</a:t>
            </a:r>
          </a:p>
          <a:p>
            <a:pPr marL="863600" lvl="1" indent="-287338" eaLnBrk="1">
              <a:lnSpc>
                <a:spcPct val="90000"/>
              </a:lnSpc>
              <a:spcBef>
                <a:spcPts val="700"/>
              </a:spcBef>
              <a:buClr>
                <a:srgbClr val="E6E6E6"/>
              </a:buClr>
              <a:buSzPct val="7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tr-TR" dirty="0" smtClean="0"/>
              <a:t>Eklem kapsülü </a:t>
            </a:r>
            <a:r>
              <a:rPr lang="tr-TR" dirty="0" err="1" smtClean="0"/>
              <a:t>kontraktürü</a:t>
            </a:r>
            <a:r>
              <a:rPr lang="tr-TR" dirty="0" smtClean="0"/>
              <a:t> tedavisi için egzersiz uygulanır.</a:t>
            </a:r>
          </a:p>
          <a:p>
            <a:pPr marL="863600" lvl="1" indent="-287338" eaLnBrk="1">
              <a:lnSpc>
                <a:spcPct val="90000"/>
              </a:lnSpc>
              <a:spcBef>
                <a:spcPts val="700"/>
              </a:spcBef>
              <a:buClr>
                <a:srgbClr val="E6E6E6"/>
              </a:buClr>
              <a:buSzPct val="7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tr-TR" dirty="0" smtClean="0"/>
              <a:t>Lokal </a:t>
            </a:r>
            <a:r>
              <a:rPr lang="tr-TR" dirty="0" err="1" smtClean="0"/>
              <a:t>steroid</a:t>
            </a:r>
            <a:r>
              <a:rPr lang="tr-TR" dirty="0" smtClean="0"/>
              <a:t> enjeksiyon uygulaması, </a:t>
            </a:r>
            <a:r>
              <a:rPr lang="tr-TR" dirty="0" err="1" smtClean="0"/>
              <a:t>kapsüler</a:t>
            </a:r>
            <a:r>
              <a:rPr lang="tr-TR" dirty="0" smtClean="0"/>
              <a:t> </a:t>
            </a:r>
            <a:r>
              <a:rPr lang="tr-TR" dirty="0" err="1" smtClean="0"/>
              <a:t>distansiyon</a:t>
            </a:r>
            <a:r>
              <a:rPr lang="tr-TR" dirty="0" smtClean="0"/>
              <a:t>, anestezi altında manipülasyon</a:t>
            </a:r>
          </a:p>
          <a:p>
            <a:pPr marL="863600" lvl="1" indent="-287338" eaLnBrk="1">
              <a:lnSpc>
                <a:spcPct val="90000"/>
              </a:lnSpc>
              <a:spcBef>
                <a:spcPts val="700"/>
              </a:spcBef>
              <a:buClr>
                <a:srgbClr val="E6E6E6"/>
              </a:buClr>
              <a:buSzPct val="7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tr-TR" dirty="0" smtClean="0"/>
              <a:t>Konservatif tedaviye 12-16 haftalık yanıt alınamaz ve </a:t>
            </a:r>
            <a:r>
              <a:rPr lang="tr-TR" dirty="0" err="1" smtClean="0"/>
              <a:t>progresyon</a:t>
            </a:r>
            <a:r>
              <a:rPr lang="tr-TR" dirty="0" smtClean="0"/>
              <a:t> saptanırsa cerrahi tedavi uygulanır.</a:t>
            </a:r>
          </a:p>
        </p:txBody>
      </p:sp>
    </p:spTree>
    <p:extLst>
      <p:ext uri="{BB962C8B-B14F-4D97-AF65-F5344CB8AC3E}">
        <p14:creationId xmlns:p14="http://schemas.microsoft.com/office/powerpoint/2010/main" val="52569354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normAutofit/>
          </a:bodyPr>
          <a:lstStyle/>
          <a:p>
            <a:r>
              <a:rPr lang="tr-TR" b="1" dirty="0" err="1" smtClean="0">
                <a:solidFill>
                  <a:schemeClr val="accent2"/>
                </a:solidFill>
              </a:rPr>
              <a:t>Glenohumeral</a:t>
            </a:r>
            <a:r>
              <a:rPr lang="tr-TR" b="1" dirty="0" smtClean="0">
                <a:solidFill>
                  <a:schemeClr val="accent2"/>
                </a:solidFill>
              </a:rPr>
              <a:t> </a:t>
            </a:r>
            <a:r>
              <a:rPr lang="tr-TR" b="1" dirty="0" err="1" smtClean="0">
                <a:solidFill>
                  <a:schemeClr val="accent2"/>
                </a:solidFill>
              </a:rPr>
              <a:t>İnstabilite</a:t>
            </a:r>
            <a:endParaRPr lang="tr-TR" dirty="0"/>
          </a:p>
        </p:txBody>
      </p:sp>
      <p:sp>
        <p:nvSpPr>
          <p:cNvPr id="54275" name="Rectangle 3"/>
          <p:cNvSpPr>
            <a:spLocks noGrp="1" noChangeArrowheads="1"/>
          </p:cNvSpPr>
          <p:nvPr>
            <p:ph type="body" sz="half" idx="1"/>
          </p:nvPr>
        </p:nvSpPr>
        <p:spPr>
          <a:xfrm>
            <a:off x="457200" y="1214422"/>
            <a:ext cx="4546848" cy="4916503"/>
          </a:xfrm>
        </p:spPr>
        <p:txBody>
          <a:bodyPr>
            <a:normAutofit fontScale="77500" lnSpcReduction="20000"/>
          </a:bodyPr>
          <a:lstStyle/>
          <a:p>
            <a:r>
              <a:rPr lang="tr-TR" sz="2400" dirty="0"/>
              <a:t>Bir eklemi oluşturan kemiklerin birbiri ile olan ilişkilerini sürekli olarak kaybetmelerine </a:t>
            </a:r>
            <a:r>
              <a:rPr lang="tr-TR" sz="2400" dirty="0" err="1" smtClean="0"/>
              <a:t>subluksasyon</a:t>
            </a:r>
            <a:r>
              <a:rPr lang="tr-TR" sz="2400" b="1" dirty="0" smtClean="0"/>
              <a:t> </a:t>
            </a:r>
            <a:r>
              <a:rPr lang="tr-TR" sz="2400" dirty="0" smtClean="0"/>
              <a:t>denir</a:t>
            </a:r>
            <a:r>
              <a:rPr lang="tr-TR" sz="2400" dirty="0"/>
              <a:t>.</a:t>
            </a:r>
          </a:p>
          <a:p>
            <a:r>
              <a:rPr lang="tr-TR" sz="2400" dirty="0"/>
              <a:t>Tüm </a:t>
            </a:r>
            <a:r>
              <a:rPr lang="tr-TR" sz="2400" dirty="0" err="1"/>
              <a:t>travmatik</a:t>
            </a:r>
            <a:r>
              <a:rPr lang="tr-TR" sz="2400" dirty="0"/>
              <a:t> </a:t>
            </a:r>
            <a:r>
              <a:rPr lang="tr-TR" sz="2400" dirty="0" err="1" smtClean="0"/>
              <a:t>subluksasyonların</a:t>
            </a:r>
            <a:r>
              <a:rPr lang="tr-TR" sz="2400" dirty="0" smtClean="0"/>
              <a:t> </a:t>
            </a:r>
            <a:r>
              <a:rPr lang="tr-TR" sz="2400" dirty="0"/>
              <a:t>%60 </a:t>
            </a:r>
            <a:r>
              <a:rPr lang="tr-TR" sz="2400" dirty="0" err="1"/>
              <a:t>ını</a:t>
            </a:r>
            <a:r>
              <a:rPr lang="tr-TR" sz="2400" dirty="0"/>
              <a:t> omuz </a:t>
            </a:r>
            <a:r>
              <a:rPr lang="tr-TR" sz="2400" dirty="0" err="1" smtClean="0"/>
              <a:t>subluksasyonu</a:t>
            </a:r>
            <a:r>
              <a:rPr lang="tr-TR" sz="2400" dirty="0" smtClean="0"/>
              <a:t> </a:t>
            </a:r>
            <a:r>
              <a:rPr lang="tr-TR" sz="2400" dirty="0"/>
              <a:t>oluşturur.</a:t>
            </a:r>
          </a:p>
          <a:p>
            <a:r>
              <a:rPr lang="tr-TR" sz="2400" dirty="0" err="1"/>
              <a:t>Anterior</a:t>
            </a:r>
            <a:r>
              <a:rPr lang="tr-TR" sz="2400" dirty="0"/>
              <a:t> (%95)</a:t>
            </a:r>
          </a:p>
          <a:p>
            <a:r>
              <a:rPr lang="tr-TR" sz="2400" dirty="0" err="1"/>
              <a:t>Posterior</a:t>
            </a:r>
            <a:r>
              <a:rPr lang="tr-TR" sz="2400" dirty="0"/>
              <a:t>(%4)</a:t>
            </a:r>
          </a:p>
          <a:p>
            <a:r>
              <a:rPr lang="tr-TR" sz="2400" dirty="0" err="1"/>
              <a:t>İnferior</a:t>
            </a:r>
            <a:r>
              <a:rPr lang="tr-TR" sz="2400" dirty="0"/>
              <a:t> </a:t>
            </a:r>
          </a:p>
          <a:p>
            <a:r>
              <a:rPr lang="tr-TR" sz="2400" dirty="0" err="1" smtClean="0"/>
              <a:t>Superior</a:t>
            </a:r>
            <a:endParaRPr lang="tr-TR" sz="2400" dirty="0" smtClean="0"/>
          </a:p>
          <a:p>
            <a:r>
              <a:rPr lang="tr-TR" sz="2400" dirty="0" smtClean="0"/>
              <a:t>Fizik muayenede </a:t>
            </a:r>
            <a:r>
              <a:rPr lang="tr-TR" sz="2400" dirty="0" err="1" smtClean="0"/>
              <a:t>anterior</a:t>
            </a:r>
            <a:r>
              <a:rPr lang="tr-TR" sz="2400" dirty="0" smtClean="0"/>
              <a:t> endişe testi ve </a:t>
            </a:r>
            <a:r>
              <a:rPr lang="tr-TR" sz="2400" dirty="0" err="1" smtClean="0"/>
              <a:t>posterior</a:t>
            </a:r>
            <a:r>
              <a:rPr lang="tr-TR" sz="2400" dirty="0" smtClean="0"/>
              <a:t> stres testi </a:t>
            </a:r>
            <a:r>
              <a:rPr lang="tr-TR" sz="2400" dirty="0" err="1" smtClean="0"/>
              <a:t>pozitifdir</a:t>
            </a:r>
            <a:r>
              <a:rPr lang="tr-TR" sz="2400" dirty="0" smtClean="0"/>
              <a:t>. X-ray </a:t>
            </a:r>
            <a:r>
              <a:rPr lang="tr-TR" sz="2400" dirty="0" err="1" smtClean="0"/>
              <a:t>grafi</a:t>
            </a:r>
            <a:r>
              <a:rPr lang="tr-TR" sz="2400" dirty="0" smtClean="0"/>
              <a:t>, bilgisayarlı tomografi ve MRG tanıda kullanılır.</a:t>
            </a:r>
          </a:p>
          <a:p>
            <a:r>
              <a:rPr lang="tr-TR" sz="2400" dirty="0" smtClean="0"/>
              <a:t>Tedavide kapalı redüksiyon, </a:t>
            </a:r>
            <a:r>
              <a:rPr lang="tr-TR" sz="2400" dirty="0" err="1" smtClean="0"/>
              <a:t>rotator</a:t>
            </a:r>
            <a:r>
              <a:rPr lang="tr-TR" sz="2400" dirty="0" smtClean="0"/>
              <a:t> </a:t>
            </a:r>
            <a:r>
              <a:rPr lang="tr-TR" sz="2400" dirty="0" err="1" smtClean="0"/>
              <a:t>kuf</a:t>
            </a:r>
            <a:r>
              <a:rPr lang="tr-TR" sz="2400" dirty="0" smtClean="0"/>
              <a:t> kaslarını kuvvetlendirme egzersizleri uygulanır.</a:t>
            </a:r>
          </a:p>
          <a:p>
            <a:r>
              <a:rPr lang="tr-TR" sz="2400" dirty="0" smtClean="0"/>
              <a:t>Konservatif tedavide fonksiyonel </a:t>
            </a:r>
            <a:r>
              <a:rPr lang="tr-TR" sz="2400" dirty="0" err="1" smtClean="0"/>
              <a:t>stabilite</a:t>
            </a:r>
            <a:r>
              <a:rPr lang="tr-TR" sz="2400" dirty="0" smtClean="0"/>
              <a:t> sağlanamazsa cerrahi tedavi yapılır.</a:t>
            </a:r>
            <a:endParaRPr lang="tr-TR" sz="2400" dirty="0"/>
          </a:p>
          <a:p>
            <a:endParaRPr lang="tr-TR" sz="2000" dirty="0">
              <a:latin typeface="Times New Roman" pitchFamily="18" charset="0"/>
            </a:endParaRPr>
          </a:p>
          <a:p>
            <a:endParaRPr lang="tr-TR" sz="2000" dirty="0">
              <a:latin typeface="Times New Roman" pitchFamily="18" charset="0"/>
            </a:endParaRPr>
          </a:p>
          <a:p>
            <a:endParaRPr lang="tr-TR" sz="2000" dirty="0">
              <a:latin typeface="Times New Roman" pitchFamily="18" charset="0"/>
            </a:endParaRPr>
          </a:p>
        </p:txBody>
      </p:sp>
      <p:pic>
        <p:nvPicPr>
          <p:cNvPr id="54277" name="Picture 5" descr="image preview">
            <a:hlinkClick r:id="rId2"/>
          </p:cNvPr>
          <p:cNvPicPr>
            <a:picLocks noGrp="1" noChangeAspect="1" noChangeArrowheads="1"/>
          </p:cNvPicPr>
          <p:nvPr>
            <p:ph sz="half" idx="2"/>
          </p:nvPr>
        </p:nvPicPr>
        <p:blipFill>
          <a:blip r:embed="rId3" cstate="print"/>
          <a:srcRect/>
          <a:stretch>
            <a:fillRect/>
          </a:stretch>
        </p:blipFill>
        <p:spPr>
          <a:xfrm>
            <a:off x="5220071" y="1700213"/>
            <a:ext cx="3534991" cy="3400425"/>
          </a:xfrm>
          <a:noFill/>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10" name="Rectangle 2"/>
          <p:cNvSpPr>
            <a:spLocks noGrp="1" noChangeArrowheads="1"/>
          </p:cNvSpPr>
          <p:nvPr>
            <p:ph type="title"/>
          </p:nvPr>
        </p:nvSpPr>
        <p:spPr>
          <a:xfrm>
            <a:off x="730250" y="836712"/>
            <a:ext cx="7924800" cy="504056"/>
          </a:xfrm>
          <a:noFill/>
          <a:ln/>
        </p:spPr>
        <p:txBody>
          <a:bodyPr lIns="90487" tIns="44450" rIns="90487" bIns="44450" anchor="ctr">
            <a:normAutofit fontScale="90000"/>
          </a:bodyPr>
          <a:lstStyle/>
          <a:p>
            <a:r>
              <a:rPr lang="tr-TR" sz="3800" b="1" dirty="0" smtClean="0">
                <a:solidFill>
                  <a:schemeClr val="accent2"/>
                </a:solidFill>
              </a:rPr>
              <a:t/>
            </a:r>
            <a:br>
              <a:rPr lang="tr-TR" sz="3800" b="1" dirty="0" smtClean="0">
                <a:solidFill>
                  <a:schemeClr val="accent2"/>
                </a:solidFill>
              </a:rPr>
            </a:br>
            <a:r>
              <a:rPr lang="tr-TR" sz="3800" b="1" dirty="0">
                <a:solidFill>
                  <a:schemeClr val="accent2"/>
                </a:solidFill>
              </a:rPr>
              <a:t/>
            </a:r>
            <a:br>
              <a:rPr lang="tr-TR" sz="3800" b="1" dirty="0">
                <a:solidFill>
                  <a:schemeClr val="accent2"/>
                </a:solidFill>
              </a:rPr>
            </a:br>
            <a:r>
              <a:rPr lang="tr-TR" sz="3800" b="1" dirty="0" err="1" smtClean="0">
                <a:solidFill>
                  <a:schemeClr val="accent2"/>
                </a:solidFill>
              </a:rPr>
              <a:t>Glenohumeral</a:t>
            </a:r>
            <a:r>
              <a:rPr lang="tr-TR" sz="3800" b="1" dirty="0" smtClean="0">
                <a:solidFill>
                  <a:schemeClr val="accent2"/>
                </a:solidFill>
              </a:rPr>
              <a:t> Eklem </a:t>
            </a:r>
            <a:r>
              <a:rPr lang="tr-TR" sz="3800" b="1" dirty="0" err="1" smtClean="0">
                <a:solidFill>
                  <a:schemeClr val="accent2"/>
                </a:solidFill>
              </a:rPr>
              <a:t>Osteoartriti</a:t>
            </a:r>
            <a:r>
              <a:rPr lang="tr-TR" sz="3800" b="1" dirty="0" smtClean="0">
                <a:solidFill>
                  <a:schemeClr val="accent2"/>
                </a:solidFill>
              </a:rPr>
              <a:t> </a:t>
            </a:r>
            <a:r>
              <a:rPr lang="tr-TR" sz="3800" b="1" dirty="0">
                <a:solidFill>
                  <a:schemeClr val="accent2"/>
                </a:solidFill>
              </a:rPr>
              <a:t/>
            </a:r>
            <a:br>
              <a:rPr lang="tr-TR" sz="3800" b="1" dirty="0">
                <a:solidFill>
                  <a:schemeClr val="accent2"/>
                </a:solidFill>
              </a:rPr>
            </a:br>
            <a:r>
              <a:rPr lang="tr-TR" sz="3800" b="1" dirty="0" smtClean="0">
                <a:solidFill>
                  <a:schemeClr val="accent2"/>
                </a:solidFill>
              </a:rPr>
              <a:t> </a:t>
            </a:r>
            <a:r>
              <a:rPr lang="tr-TR" sz="3800" b="1" dirty="0"/>
              <a:t/>
            </a:r>
            <a:br>
              <a:rPr lang="tr-TR" sz="3800" b="1" dirty="0"/>
            </a:br>
            <a:endParaRPr lang="en-US" sz="3800" b="1" dirty="0"/>
          </a:p>
        </p:txBody>
      </p:sp>
      <p:sp>
        <p:nvSpPr>
          <p:cNvPr id="375811" name="Rectangle 3"/>
          <p:cNvSpPr>
            <a:spLocks noGrp="1" noChangeArrowheads="1"/>
          </p:cNvSpPr>
          <p:nvPr>
            <p:ph type="body" sz="half" idx="1"/>
          </p:nvPr>
        </p:nvSpPr>
        <p:spPr>
          <a:xfrm>
            <a:off x="755650" y="3511550"/>
            <a:ext cx="2417763" cy="963613"/>
          </a:xfrm>
        </p:spPr>
        <p:txBody>
          <a:bodyPr/>
          <a:lstStyle/>
          <a:p>
            <a:pPr>
              <a:lnSpc>
                <a:spcPct val="130000"/>
              </a:lnSpc>
              <a:buFont typeface="Wingdings" pitchFamily="2" charset="2"/>
              <a:buNone/>
            </a:pPr>
            <a:r>
              <a:rPr lang="en-US" sz="3000" dirty="0" err="1"/>
              <a:t>Osteoartritis</a:t>
            </a:r>
            <a:endParaRPr lang="en-US" sz="3000" dirty="0"/>
          </a:p>
          <a:p>
            <a:pPr>
              <a:lnSpc>
                <a:spcPct val="130000"/>
              </a:lnSpc>
              <a:buFont typeface="Wingdings" pitchFamily="2" charset="2"/>
              <a:buNone/>
            </a:pPr>
            <a:endParaRPr lang="en-US" sz="2200" dirty="0"/>
          </a:p>
          <a:p>
            <a:pPr>
              <a:lnSpc>
                <a:spcPct val="130000"/>
              </a:lnSpc>
            </a:pPr>
            <a:endParaRPr lang="tr-TR" sz="2200" dirty="0"/>
          </a:p>
        </p:txBody>
      </p:sp>
      <p:sp>
        <p:nvSpPr>
          <p:cNvPr id="375812" name="Rectangle 4"/>
          <p:cNvSpPr>
            <a:spLocks noGrp="1" noChangeArrowheads="1"/>
          </p:cNvSpPr>
          <p:nvPr>
            <p:ph type="body" sz="half" idx="2"/>
          </p:nvPr>
        </p:nvSpPr>
        <p:spPr>
          <a:xfrm>
            <a:off x="4643438" y="1933575"/>
            <a:ext cx="4043362" cy="4197350"/>
          </a:xfrm>
        </p:spPr>
        <p:txBody>
          <a:bodyPr/>
          <a:lstStyle/>
          <a:p>
            <a:pPr>
              <a:lnSpc>
                <a:spcPct val="120000"/>
              </a:lnSpc>
            </a:pPr>
            <a:r>
              <a:rPr lang="en-US" sz="2400" dirty="0"/>
              <a:t>Post-</a:t>
            </a:r>
            <a:r>
              <a:rPr lang="en-US" sz="2400" dirty="0" err="1"/>
              <a:t>tra</a:t>
            </a:r>
            <a:r>
              <a:rPr lang="tr-TR" sz="2400" dirty="0"/>
              <a:t>v</a:t>
            </a:r>
            <a:r>
              <a:rPr lang="en-US" sz="2400" dirty="0" err="1"/>
              <a:t>mati</a:t>
            </a:r>
            <a:r>
              <a:rPr lang="tr-TR" sz="2400" dirty="0"/>
              <a:t>k</a:t>
            </a:r>
            <a:endParaRPr lang="en-US" sz="2400" dirty="0"/>
          </a:p>
          <a:p>
            <a:pPr>
              <a:lnSpc>
                <a:spcPct val="120000"/>
              </a:lnSpc>
            </a:pPr>
            <a:r>
              <a:rPr lang="en-US" sz="2400" dirty="0" err="1"/>
              <a:t>Avas</a:t>
            </a:r>
            <a:r>
              <a:rPr lang="tr-TR" sz="2400" dirty="0" err="1"/>
              <a:t>küler</a:t>
            </a:r>
            <a:r>
              <a:rPr lang="en-US" sz="2400" dirty="0"/>
              <a:t> Ne</a:t>
            </a:r>
            <a:r>
              <a:rPr lang="tr-TR" sz="2400" dirty="0"/>
              <a:t>k</a:t>
            </a:r>
            <a:r>
              <a:rPr lang="en-US" sz="2400" dirty="0" err="1" smtClean="0"/>
              <a:t>ro</a:t>
            </a:r>
            <a:r>
              <a:rPr lang="tr-TR" sz="2400" dirty="0" smtClean="0"/>
              <a:t>z</a:t>
            </a:r>
            <a:endParaRPr lang="en-US" sz="2400" dirty="0"/>
          </a:p>
          <a:p>
            <a:pPr>
              <a:lnSpc>
                <a:spcPct val="120000"/>
              </a:lnSpc>
            </a:pPr>
            <a:r>
              <a:rPr lang="tr-TR" sz="2400" dirty="0" err="1"/>
              <a:t>Rotator</a:t>
            </a:r>
            <a:r>
              <a:rPr lang="tr-TR" sz="2400" dirty="0"/>
              <a:t> </a:t>
            </a:r>
            <a:r>
              <a:rPr lang="tr-TR" sz="2400" dirty="0" err="1" smtClean="0"/>
              <a:t>kaf</a:t>
            </a:r>
            <a:r>
              <a:rPr lang="tr-TR" sz="2400" dirty="0" smtClean="0"/>
              <a:t> yırtıkları</a:t>
            </a:r>
            <a:endParaRPr lang="tr-TR" sz="2400" dirty="0"/>
          </a:p>
          <a:p>
            <a:pPr>
              <a:lnSpc>
                <a:spcPct val="120000"/>
              </a:lnSpc>
            </a:pPr>
            <a:r>
              <a:rPr lang="tr-TR" sz="2400" dirty="0"/>
              <a:t>Omuz cerrahileri</a:t>
            </a:r>
            <a:endParaRPr lang="en-US" sz="2400" dirty="0"/>
          </a:p>
          <a:p>
            <a:pPr>
              <a:lnSpc>
                <a:spcPct val="120000"/>
              </a:lnSpc>
            </a:pPr>
            <a:r>
              <a:rPr lang="tr-TR" sz="2400" dirty="0"/>
              <a:t>Önceki </a:t>
            </a:r>
            <a:r>
              <a:rPr lang="tr-TR" sz="2400" dirty="0" err="1"/>
              <a:t>enfeksiyöz</a:t>
            </a:r>
            <a:r>
              <a:rPr lang="tr-TR" sz="2400" dirty="0"/>
              <a:t> hastalıklar</a:t>
            </a:r>
            <a:endParaRPr lang="en-US" sz="2400" dirty="0"/>
          </a:p>
          <a:p>
            <a:pPr>
              <a:lnSpc>
                <a:spcPct val="120000"/>
              </a:lnSpc>
            </a:pPr>
            <a:r>
              <a:rPr lang="en-US" sz="2400" dirty="0"/>
              <a:t>T</a:t>
            </a:r>
            <a:r>
              <a:rPr lang="tr-TR" sz="2400" dirty="0"/>
              <a:t>ü</a:t>
            </a:r>
            <a:r>
              <a:rPr lang="en-US" sz="2400" dirty="0"/>
              <a:t>m</a:t>
            </a:r>
            <a:r>
              <a:rPr lang="tr-TR" sz="2400" dirty="0"/>
              <a:t>ö</a:t>
            </a:r>
            <a:r>
              <a:rPr lang="en-US" sz="2400" dirty="0"/>
              <a:t>r</a:t>
            </a:r>
          </a:p>
          <a:p>
            <a:pPr>
              <a:buFont typeface="Wingdings" pitchFamily="2" charset="2"/>
              <a:buNone/>
            </a:pPr>
            <a:endParaRPr lang="tr-TR" sz="2400" dirty="0">
              <a:latin typeface="Times New Roman" pitchFamily="18" charset="0"/>
            </a:endParaRPr>
          </a:p>
        </p:txBody>
      </p:sp>
      <p:sp>
        <p:nvSpPr>
          <p:cNvPr id="375813" name="AutoShape 5"/>
          <p:cNvSpPr>
            <a:spLocks/>
          </p:cNvSpPr>
          <p:nvPr/>
        </p:nvSpPr>
        <p:spPr bwMode="auto">
          <a:xfrm>
            <a:off x="3867150" y="2708275"/>
            <a:ext cx="320675" cy="3457575"/>
          </a:xfrm>
          <a:prstGeom prst="rightBrace">
            <a:avLst>
              <a:gd name="adj1" fmla="val 89851"/>
              <a:gd name="adj2" fmla="val 50000"/>
            </a:avLst>
          </a:prstGeom>
          <a:noFill/>
          <a:ln w="12700">
            <a:solidFill>
              <a:schemeClr val="tx1"/>
            </a:solidFill>
            <a:round/>
            <a:headEnd/>
            <a:tailEnd/>
          </a:ln>
          <a:effectLst/>
        </p:spPr>
        <p:txBody>
          <a:bodyPr wrap="none" anchor="ctr"/>
          <a:lstStyle/>
          <a:p>
            <a:pPr algn="ctr"/>
            <a:endParaRPr lang="tr-TR" sz="4400" b="1"/>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796908"/>
          </a:xfrm>
        </p:spPr>
        <p:txBody>
          <a:bodyPr/>
          <a:lstStyle/>
          <a:p>
            <a:r>
              <a:rPr lang="tr-TR" b="1" dirty="0" smtClean="0">
                <a:solidFill>
                  <a:schemeClr val="accent2"/>
                </a:solidFill>
              </a:rPr>
              <a:t>Semptomlar</a:t>
            </a:r>
            <a:endParaRPr lang="tr-TR" b="1" dirty="0">
              <a:solidFill>
                <a:schemeClr val="accent2"/>
              </a:solidFill>
            </a:endParaRPr>
          </a:p>
        </p:txBody>
      </p:sp>
      <p:sp>
        <p:nvSpPr>
          <p:cNvPr id="3" name="2 İçerik Yer Tutucusu"/>
          <p:cNvSpPr>
            <a:spLocks noGrp="1"/>
          </p:cNvSpPr>
          <p:nvPr>
            <p:ph idx="1"/>
          </p:nvPr>
        </p:nvSpPr>
        <p:spPr>
          <a:xfrm>
            <a:off x="457200" y="1000108"/>
            <a:ext cx="8229600" cy="5126055"/>
          </a:xfrm>
        </p:spPr>
        <p:txBody>
          <a:bodyPr>
            <a:normAutofit fontScale="92500" lnSpcReduction="20000"/>
          </a:bodyPr>
          <a:lstStyle/>
          <a:p>
            <a:r>
              <a:rPr lang="tr-TR" dirty="0" smtClean="0"/>
              <a:t>Ağrı omuzda ve </a:t>
            </a:r>
            <a:r>
              <a:rPr lang="tr-TR" dirty="0" err="1" smtClean="0"/>
              <a:t>skapular</a:t>
            </a:r>
            <a:r>
              <a:rPr lang="tr-TR" dirty="0" smtClean="0"/>
              <a:t> bölgede hissedilir, eklem hareketleri ile artar. Gece istirahat ağrısı olabilir. </a:t>
            </a:r>
            <a:r>
              <a:rPr lang="tr-TR" dirty="0" err="1" smtClean="0"/>
              <a:t>Akromiyoklaviküler</a:t>
            </a:r>
            <a:r>
              <a:rPr lang="tr-TR" dirty="0" smtClean="0"/>
              <a:t> eklemde </a:t>
            </a:r>
            <a:r>
              <a:rPr lang="tr-TR" dirty="0" err="1" smtClean="0"/>
              <a:t>inferior</a:t>
            </a:r>
            <a:r>
              <a:rPr lang="tr-TR" dirty="0" smtClean="0"/>
              <a:t> yerleşimli </a:t>
            </a:r>
            <a:r>
              <a:rPr lang="tr-TR" dirty="0" err="1" smtClean="0"/>
              <a:t>osteofit</a:t>
            </a:r>
            <a:r>
              <a:rPr lang="tr-TR" dirty="0" smtClean="0"/>
              <a:t> </a:t>
            </a:r>
            <a:r>
              <a:rPr lang="tr-TR" dirty="0" err="1" smtClean="0"/>
              <a:t>rotator</a:t>
            </a:r>
            <a:r>
              <a:rPr lang="tr-TR" dirty="0" smtClean="0"/>
              <a:t> </a:t>
            </a:r>
            <a:r>
              <a:rPr lang="tr-TR" dirty="0" err="1" smtClean="0"/>
              <a:t>kafda</a:t>
            </a:r>
            <a:r>
              <a:rPr lang="tr-TR" dirty="0" smtClean="0"/>
              <a:t> yırtığın gelişmesine neden olabilir. </a:t>
            </a:r>
          </a:p>
          <a:p>
            <a:r>
              <a:rPr lang="tr-TR" dirty="0" smtClean="0"/>
              <a:t>EHA kısıtlılık oluşur, özellikle rotasyon hareketleri en fazla etkilenir. Fizik muayenede </a:t>
            </a:r>
            <a:r>
              <a:rPr lang="tr-TR" dirty="0" err="1" smtClean="0"/>
              <a:t>glenohumeral</a:t>
            </a:r>
            <a:r>
              <a:rPr lang="tr-TR" dirty="0" smtClean="0"/>
              <a:t> eklem hareketi ile </a:t>
            </a:r>
            <a:r>
              <a:rPr lang="tr-TR" dirty="0" err="1" smtClean="0"/>
              <a:t>krepitasyon</a:t>
            </a:r>
            <a:r>
              <a:rPr lang="tr-TR" dirty="0" smtClean="0"/>
              <a:t> saptanır.</a:t>
            </a:r>
          </a:p>
          <a:p>
            <a:r>
              <a:rPr lang="tr-TR" dirty="0" smtClean="0"/>
              <a:t>Radyografik bulgular; eklem aralığında daralma, </a:t>
            </a:r>
            <a:r>
              <a:rPr lang="tr-TR" dirty="0" err="1" smtClean="0"/>
              <a:t>humerus</a:t>
            </a:r>
            <a:r>
              <a:rPr lang="tr-TR" dirty="0" smtClean="0"/>
              <a:t> başı ve </a:t>
            </a:r>
            <a:r>
              <a:rPr lang="tr-TR" dirty="0" err="1" smtClean="0"/>
              <a:t>glenoid</a:t>
            </a:r>
            <a:r>
              <a:rPr lang="tr-TR" dirty="0" smtClean="0"/>
              <a:t> arasındaki maksimum temas noktasında skleroz, </a:t>
            </a:r>
            <a:r>
              <a:rPr lang="tr-TR" dirty="0" err="1" smtClean="0"/>
              <a:t>subkondral</a:t>
            </a:r>
            <a:r>
              <a:rPr lang="tr-TR" dirty="0" smtClean="0"/>
              <a:t> kistler, </a:t>
            </a:r>
            <a:r>
              <a:rPr lang="tr-TR" dirty="0" err="1" smtClean="0"/>
              <a:t>osteofitler</a:t>
            </a:r>
            <a:r>
              <a:rPr lang="tr-TR" dirty="0" smtClean="0"/>
              <a:t> gözlenir.</a:t>
            </a:r>
          </a:p>
          <a:p>
            <a:endParaRPr lang="tr-TR" dirty="0" smtClean="0"/>
          </a:p>
          <a:p>
            <a:pPr>
              <a:buClr>
                <a:schemeClr val="accent1"/>
              </a:buClr>
              <a:buSzPct val="65000"/>
            </a:pPr>
            <a:endParaRPr lang="tr-TR"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3600" b="1" dirty="0" smtClean="0">
                <a:solidFill>
                  <a:schemeClr val="accent2"/>
                </a:solidFill>
              </a:rPr>
              <a:t>Tedavi</a:t>
            </a:r>
            <a:endParaRPr lang="tr-TR" sz="3600" b="1" dirty="0">
              <a:solidFill>
                <a:schemeClr val="accent2"/>
              </a:solidFill>
            </a:endParaRPr>
          </a:p>
        </p:txBody>
      </p:sp>
      <p:sp>
        <p:nvSpPr>
          <p:cNvPr id="3" name="2 İçerik Yer Tutucusu"/>
          <p:cNvSpPr>
            <a:spLocks noGrp="1"/>
          </p:cNvSpPr>
          <p:nvPr>
            <p:ph idx="1"/>
          </p:nvPr>
        </p:nvSpPr>
        <p:spPr/>
        <p:txBody>
          <a:bodyPr/>
          <a:lstStyle/>
          <a:p>
            <a:r>
              <a:rPr lang="tr-TR" dirty="0" smtClean="0"/>
              <a:t>Konservatif tedavi; NSAİİ,analjezikler, fizik tedavi </a:t>
            </a:r>
            <a:r>
              <a:rPr lang="tr-TR" dirty="0" err="1" smtClean="0"/>
              <a:t>modaliteleri</a:t>
            </a:r>
            <a:r>
              <a:rPr lang="tr-TR" dirty="0" smtClean="0"/>
              <a:t> ve eklem hareket açıklığını koruyucu egzersiz</a:t>
            </a:r>
          </a:p>
          <a:p>
            <a:r>
              <a:rPr lang="tr-TR" dirty="0" smtClean="0"/>
              <a:t>Cerrahi tedavi; </a:t>
            </a:r>
            <a:r>
              <a:rPr lang="tr-TR" dirty="0" err="1" smtClean="0"/>
              <a:t>osteotomi</a:t>
            </a:r>
            <a:r>
              <a:rPr lang="tr-TR" dirty="0" smtClean="0"/>
              <a:t>, </a:t>
            </a:r>
            <a:r>
              <a:rPr lang="tr-TR" dirty="0" err="1" smtClean="0"/>
              <a:t>artrodez</a:t>
            </a:r>
            <a:r>
              <a:rPr lang="tr-TR" dirty="0" smtClean="0"/>
              <a:t>, </a:t>
            </a:r>
            <a:r>
              <a:rPr lang="tr-TR" dirty="0" err="1" smtClean="0"/>
              <a:t>artroplasti</a:t>
            </a:r>
            <a:endParaRPr lang="tr-TR"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solidFill>
                  <a:schemeClr val="accent2"/>
                </a:solidFill>
              </a:rPr>
              <a:t>ÜST EKSTREMİTE AĞRILARI</a:t>
            </a:r>
            <a:br>
              <a:rPr lang="tr-TR" b="1" dirty="0" smtClean="0">
                <a:solidFill>
                  <a:schemeClr val="accent2"/>
                </a:solidFill>
              </a:rPr>
            </a:br>
            <a:r>
              <a:rPr lang="tr-TR" b="1" dirty="0" smtClean="0">
                <a:solidFill>
                  <a:schemeClr val="accent2"/>
                </a:solidFill>
              </a:rPr>
              <a:t>DİRSEK BÖLGESİ</a:t>
            </a:r>
            <a:endParaRPr lang="tr-TR" dirty="0"/>
          </a:p>
        </p:txBody>
      </p:sp>
      <p:sp>
        <p:nvSpPr>
          <p:cNvPr id="3" name="2 İçerik Yer Tutucusu"/>
          <p:cNvSpPr>
            <a:spLocks noGrp="1"/>
          </p:cNvSpPr>
          <p:nvPr>
            <p:ph idx="1"/>
          </p:nvPr>
        </p:nvSpPr>
        <p:spPr/>
        <p:txBody>
          <a:bodyPr>
            <a:normAutofit lnSpcReduction="10000"/>
          </a:bodyPr>
          <a:lstStyle/>
          <a:p>
            <a:r>
              <a:rPr lang="tr-TR" dirty="0" smtClean="0"/>
              <a:t>Dirsek eklemi sadece tek bir düzlemde hareket etmekle birlikte özgün yapısı nedeni ile kolun </a:t>
            </a:r>
            <a:r>
              <a:rPr lang="tr-TR" dirty="0" err="1" smtClean="0"/>
              <a:t>supinasyon</a:t>
            </a:r>
            <a:r>
              <a:rPr lang="tr-TR" dirty="0" smtClean="0"/>
              <a:t> ve </a:t>
            </a:r>
            <a:r>
              <a:rPr lang="tr-TR" dirty="0" err="1" smtClean="0"/>
              <a:t>pronasyonuna</a:t>
            </a:r>
            <a:r>
              <a:rPr lang="tr-TR" dirty="0" smtClean="0"/>
              <a:t> izin veren eklem kompleksidir.</a:t>
            </a:r>
          </a:p>
          <a:p>
            <a:r>
              <a:rPr lang="tr-TR" dirty="0" smtClean="0"/>
              <a:t>Dirsek eklemi kasları: Önde </a:t>
            </a:r>
            <a:r>
              <a:rPr lang="tr-TR" dirty="0" err="1" smtClean="0"/>
              <a:t>brakialis</a:t>
            </a:r>
            <a:r>
              <a:rPr lang="tr-TR" dirty="0" smtClean="0"/>
              <a:t> kası, arkada </a:t>
            </a:r>
            <a:r>
              <a:rPr lang="tr-TR" dirty="0" err="1" smtClean="0"/>
              <a:t>triseps</a:t>
            </a:r>
            <a:r>
              <a:rPr lang="tr-TR" dirty="0" smtClean="0"/>
              <a:t> ve </a:t>
            </a:r>
            <a:r>
              <a:rPr lang="tr-TR" dirty="0" err="1" smtClean="0"/>
              <a:t>anconeus</a:t>
            </a:r>
            <a:r>
              <a:rPr lang="tr-TR" dirty="0" smtClean="0"/>
              <a:t> kası, </a:t>
            </a:r>
            <a:r>
              <a:rPr lang="tr-TR" dirty="0" err="1" smtClean="0"/>
              <a:t>lateralde</a:t>
            </a:r>
            <a:r>
              <a:rPr lang="tr-TR" dirty="0" smtClean="0"/>
              <a:t> </a:t>
            </a:r>
            <a:r>
              <a:rPr lang="tr-TR" dirty="0" err="1" smtClean="0"/>
              <a:t>supinator</a:t>
            </a:r>
            <a:r>
              <a:rPr lang="tr-TR" dirty="0" smtClean="0"/>
              <a:t> ve ortak </a:t>
            </a:r>
            <a:r>
              <a:rPr lang="tr-TR" dirty="0" err="1" smtClean="0"/>
              <a:t>ekstansor</a:t>
            </a:r>
            <a:r>
              <a:rPr lang="tr-TR" dirty="0" smtClean="0"/>
              <a:t> </a:t>
            </a:r>
            <a:r>
              <a:rPr lang="tr-TR" dirty="0" err="1" smtClean="0"/>
              <a:t>tendon</a:t>
            </a:r>
            <a:r>
              <a:rPr lang="tr-TR" dirty="0" smtClean="0"/>
              <a:t>, </a:t>
            </a:r>
            <a:r>
              <a:rPr lang="tr-TR" dirty="0" err="1" smtClean="0"/>
              <a:t>medialde</a:t>
            </a:r>
            <a:r>
              <a:rPr lang="tr-TR" dirty="0" smtClean="0"/>
              <a:t> ortak </a:t>
            </a:r>
            <a:r>
              <a:rPr lang="tr-TR" dirty="0" err="1" smtClean="0"/>
              <a:t>fleksor</a:t>
            </a:r>
            <a:r>
              <a:rPr lang="tr-TR" dirty="0" smtClean="0"/>
              <a:t> </a:t>
            </a:r>
            <a:r>
              <a:rPr lang="tr-TR" dirty="0" err="1" smtClean="0"/>
              <a:t>tendon</a:t>
            </a:r>
            <a:r>
              <a:rPr lang="tr-TR" dirty="0" smtClean="0"/>
              <a:t> ve </a:t>
            </a:r>
            <a:r>
              <a:rPr lang="tr-TR" dirty="0" err="1" smtClean="0"/>
              <a:t>fleksor</a:t>
            </a:r>
            <a:r>
              <a:rPr lang="tr-TR" dirty="0" smtClean="0"/>
              <a:t> </a:t>
            </a:r>
            <a:r>
              <a:rPr lang="tr-TR" dirty="0" err="1" smtClean="0"/>
              <a:t>karpi</a:t>
            </a:r>
            <a:r>
              <a:rPr lang="tr-TR" dirty="0" smtClean="0"/>
              <a:t> </a:t>
            </a:r>
            <a:r>
              <a:rPr lang="tr-TR" dirty="0" err="1" smtClean="0"/>
              <a:t>ulnaris</a:t>
            </a:r>
            <a:endParaRPr lang="tr-TR"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solidFill>
                  <a:srgbClr val="C00000"/>
                </a:solidFill>
              </a:rPr>
              <a:t>Dirsek Ağrılı Hastanın Değerlendirilmesi</a:t>
            </a:r>
            <a:endParaRPr lang="tr-TR" b="1" dirty="0">
              <a:solidFill>
                <a:srgbClr val="C00000"/>
              </a:solidFill>
            </a:endParaRPr>
          </a:p>
        </p:txBody>
      </p:sp>
      <p:sp>
        <p:nvSpPr>
          <p:cNvPr id="3" name="2 İçerik Yer Tutucusu"/>
          <p:cNvSpPr>
            <a:spLocks noGrp="1"/>
          </p:cNvSpPr>
          <p:nvPr>
            <p:ph idx="1"/>
          </p:nvPr>
        </p:nvSpPr>
        <p:spPr/>
        <p:txBody>
          <a:bodyPr>
            <a:normAutofit fontScale="92500" lnSpcReduction="10000"/>
          </a:bodyPr>
          <a:lstStyle/>
          <a:p>
            <a:pPr marL="514350" indent="-514350">
              <a:buNone/>
            </a:pPr>
            <a:r>
              <a:rPr lang="tr-TR" dirty="0" smtClean="0"/>
              <a:t>Ayrıntılı </a:t>
            </a:r>
            <a:r>
              <a:rPr lang="tr-TR" dirty="0" err="1" smtClean="0"/>
              <a:t>anamnez</a:t>
            </a:r>
            <a:r>
              <a:rPr lang="tr-TR" dirty="0" smtClean="0"/>
              <a:t> alınır.</a:t>
            </a:r>
          </a:p>
          <a:p>
            <a:pPr marL="514350" indent="-514350">
              <a:buFont typeface="+mj-lt"/>
              <a:buAutoNum type="arabicPeriod"/>
            </a:pPr>
            <a:r>
              <a:rPr lang="tr-TR" dirty="0" err="1" smtClean="0"/>
              <a:t>İnspeksiyon</a:t>
            </a:r>
            <a:r>
              <a:rPr lang="tr-TR" dirty="0" smtClean="0"/>
              <a:t>: Eklemin ekseni, pozisyonu ve eklem konturlarına bakılır</a:t>
            </a:r>
          </a:p>
          <a:p>
            <a:pPr marL="514350" indent="-514350">
              <a:buFont typeface="+mj-lt"/>
              <a:buAutoNum type="arabicPeriod"/>
            </a:pPr>
            <a:r>
              <a:rPr lang="tr-TR" dirty="0" err="1" smtClean="0"/>
              <a:t>Palpasyon</a:t>
            </a:r>
            <a:r>
              <a:rPr lang="tr-TR" dirty="0" smtClean="0"/>
              <a:t>: Eklemdeki kemik yapılar ve yumuşak dokular </a:t>
            </a:r>
            <a:r>
              <a:rPr lang="tr-TR" dirty="0" err="1" smtClean="0"/>
              <a:t>palpe</a:t>
            </a:r>
            <a:r>
              <a:rPr lang="tr-TR" dirty="0" smtClean="0"/>
              <a:t> edilir.</a:t>
            </a:r>
          </a:p>
          <a:p>
            <a:pPr marL="514350" indent="-514350">
              <a:buFont typeface="+mj-lt"/>
              <a:buAutoNum type="arabicPeriod"/>
            </a:pPr>
            <a:r>
              <a:rPr lang="tr-TR" dirty="0" smtClean="0"/>
              <a:t>EHA değerlendirilir</a:t>
            </a:r>
          </a:p>
          <a:p>
            <a:pPr marL="514350" indent="-514350">
              <a:buFont typeface="+mj-lt"/>
              <a:buAutoNum type="arabicPeriod"/>
            </a:pPr>
            <a:r>
              <a:rPr lang="tr-TR" dirty="0" smtClean="0"/>
              <a:t>Nörolojik muayene</a:t>
            </a:r>
          </a:p>
          <a:p>
            <a:pPr marL="514350" indent="-514350">
              <a:buFont typeface="+mj-lt"/>
              <a:buAutoNum type="arabicPeriod"/>
            </a:pPr>
            <a:r>
              <a:rPr lang="tr-TR" dirty="0" smtClean="0"/>
              <a:t>Özel testler; tinel testi, tenisçi dirseği testi, bağ </a:t>
            </a:r>
            <a:r>
              <a:rPr lang="tr-TR" dirty="0" err="1" smtClean="0"/>
              <a:t>instabilite</a:t>
            </a:r>
            <a:r>
              <a:rPr lang="tr-TR" dirty="0" smtClean="0"/>
              <a:t> testi</a:t>
            </a:r>
            <a:endParaRPr lang="tr-TR"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solidFill>
                  <a:srgbClr val="C00000"/>
                </a:solidFill>
              </a:rPr>
              <a:t>Dirsek Ağrısının Nedenleri</a:t>
            </a:r>
            <a:endParaRPr lang="tr-TR" b="1" dirty="0">
              <a:solidFill>
                <a:srgbClr val="C00000"/>
              </a:solidFill>
            </a:endParaRPr>
          </a:p>
        </p:txBody>
      </p:sp>
      <p:sp>
        <p:nvSpPr>
          <p:cNvPr id="3" name="2 İçerik Yer Tutucusu"/>
          <p:cNvSpPr>
            <a:spLocks noGrp="1"/>
          </p:cNvSpPr>
          <p:nvPr>
            <p:ph idx="1"/>
          </p:nvPr>
        </p:nvSpPr>
        <p:spPr/>
        <p:txBody>
          <a:bodyPr/>
          <a:lstStyle/>
          <a:p>
            <a:r>
              <a:rPr lang="tr-TR" sz="2000" b="1" dirty="0" smtClean="0">
                <a:solidFill>
                  <a:srgbClr val="C00000"/>
                </a:solidFill>
              </a:rPr>
              <a:t>A- Lokal </a:t>
            </a:r>
            <a:r>
              <a:rPr lang="tr-TR" sz="2000" b="1" dirty="0" err="1" smtClean="0">
                <a:solidFill>
                  <a:srgbClr val="C00000"/>
                </a:solidFill>
              </a:rPr>
              <a:t>Artiküler</a:t>
            </a:r>
            <a:r>
              <a:rPr lang="tr-TR" sz="2000" b="1" dirty="0" smtClean="0">
                <a:solidFill>
                  <a:srgbClr val="C00000"/>
                </a:solidFill>
              </a:rPr>
              <a:t> Nedenler</a:t>
            </a:r>
          </a:p>
          <a:p>
            <a:pPr marL="514350" indent="-514350">
              <a:buFont typeface="+mj-lt"/>
              <a:buAutoNum type="arabicPeriod"/>
            </a:pPr>
            <a:r>
              <a:rPr lang="tr-TR" sz="2000" dirty="0" err="1" smtClean="0"/>
              <a:t>Enflamatuar</a:t>
            </a:r>
            <a:r>
              <a:rPr lang="tr-TR" sz="2000" dirty="0" smtClean="0"/>
              <a:t> </a:t>
            </a:r>
            <a:r>
              <a:rPr lang="tr-TR" sz="2000" dirty="0" err="1" smtClean="0"/>
              <a:t>romatizmal</a:t>
            </a:r>
            <a:r>
              <a:rPr lang="tr-TR" sz="2000" dirty="0" smtClean="0"/>
              <a:t> hastalıklar (RA, Gut hastalığı, </a:t>
            </a:r>
            <a:r>
              <a:rPr lang="tr-TR" sz="2000" dirty="0" err="1" smtClean="0"/>
              <a:t>seronegatif</a:t>
            </a:r>
            <a:r>
              <a:rPr lang="tr-TR" sz="2000" dirty="0" smtClean="0"/>
              <a:t> SPA)</a:t>
            </a:r>
          </a:p>
          <a:p>
            <a:pPr marL="514350" indent="-514350">
              <a:buFont typeface="+mj-lt"/>
              <a:buAutoNum type="arabicPeriod"/>
            </a:pPr>
            <a:r>
              <a:rPr lang="tr-TR" sz="2000" dirty="0" smtClean="0"/>
              <a:t>Sistemik hastalıklar (hemofili, </a:t>
            </a:r>
            <a:r>
              <a:rPr lang="tr-TR" sz="2000" dirty="0" err="1" smtClean="0"/>
              <a:t>hemoglobinopati</a:t>
            </a:r>
            <a:r>
              <a:rPr lang="tr-TR" sz="2000" dirty="0" smtClean="0"/>
              <a:t>)</a:t>
            </a:r>
          </a:p>
          <a:p>
            <a:pPr marL="514350" indent="-514350">
              <a:buFont typeface="+mj-lt"/>
              <a:buAutoNum type="arabicPeriod"/>
            </a:pPr>
            <a:r>
              <a:rPr lang="tr-TR" sz="2000" dirty="0" smtClean="0"/>
              <a:t>OA</a:t>
            </a:r>
          </a:p>
          <a:p>
            <a:pPr marL="514350" indent="-514350">
              <a:buFont typeface="+mj-lt"/>
              <a:buAutoNum type="arabicPeriod"/>
            </a:pPr>
            <a:r>
              <a:rPr lang="tr-TR" sz="2000" dirty="0" smtClean="0"/>
              <a:t>Pigmente </a:t>
            </a:r>
            <a:r>
              <a:rPr lang="tr-TR" sz="2000" dirty="0" err="1" smtClean="0"/>
              <a:t>villonodüler</a:t>
            </a:r>
            <a:r>
              <a:rPr lang="tr-TR" sz="2000" dirty="0" smtClean="0"/>
              <a:t> </a:t>
            </a:r>
            <a:r>
              <a:rPr lang="tr-TR" sz="2000" dirty="0" err="1" smtClean="0"/>
              <a:t>sinovit</a:t>
            </a:r>
            <a:endParaRPr lang="tr-TR" sz="2000" dirty="0" smtClean="0"/>
          </a:p>
          <a:p>
            <a:pPr marL="514350" indent="-514350">
              <a:buFont typeface="+mj-lt"/>
              <a:buAutoNum type="arabicPeriod"/>
            </a:pPr>
            <a:r>
              <a:rPr lang="tr-TR" sz="2000" dirty="0" err="1" smtClean="0"/>
              <a:t>Osteokondritis</a:t>
            </a:r>
            <a:r>
              <a:rPr lang="tr-TR" sz="2000" dirty="0" smtClean="0"/>
              <a:t> </a:t>
            </a:r>
            <a:r>
              <a:rPr lang="tr-TR" sz="2000" dirty="0" err="1" smtClean="0"/>
              <a:t>dissekans</a:t>
            </a:r>
            <a:endParaRPr lang="tr-TR" sz="2000" dirty="0" smtClean="0"/>
          </a:p>
          <a:p>
            <a:pPr marL="514350" indent="-514350">
              <a:buFont typeface="+mj-lt"/>
              <a:buAutoNum type="arabicPeriod"/>
            </a:pPr>
            <a:r>
              <a:rPr lang="tr-TR" sz="2000" dirty="0" smtClean="0"/>
              <a:t>Serbest cisimler</a:t>
            </a:r>
          </a:p>
          <a:p>
            <a:pPr marL="514350" indent="-514350">
              <a:buFont typeface="+mj-lt"/>
              <a:buAutoNum type="arabicPeriod"/>
            </a:pPr>
            <a:r>
              <a:rPr lang="tr-TR" sz="2000" dirty="0" smtClean="0"/>
              <a:t>Travma</a:t>
            </a:r>
          </a:p>
          <a:p>
            <a:pPr marL="514350" indent="-514350">
              <a:buFont typeface="+mj-lt"/>
              <a:buAutoNum type="arabicPeriod"/>
            </a:pPr>
            <a:r>
              <a:rPr lang="tr-TR" sz="2000" dirty="0" smtClean="0"/>
              <a:t>Eklem enfeksiyonları</a:t>
            </a:r>
          </a:p>
          <a:p>
            <a:pPr marL="514350" indent="-514350">
              <a:buFont typeface="+mj-lt"/>
              <a:buAutoNum type="arabicPeriod"/>
            </a:pPr>
            <a:r>
              <a:rPr lang="tr-TR" sz="2000" dirty="0" smtClean="0"/>
              <a:t>Tümörler</a:t>
            </a:r>
          </a:p>
          <a:p>
            <a:pPr marL="514350" indent="-514350">
              <a:buNone/>
            </a:pPr>
            <a:endParaRPr lang="tr-TR" dirty="0" smtClean="0"/>
          </a:p>
          <a:p>
            <a:pPr marL="514350" indent="-514350">
              <a:buFont typeface="+mj-lt"/>
              <a:buAutoNum type="arabicPeriod"/>
            </a:pPr>
            <a:endParaRPr lang="tr-TR" dirty="0" smtClean="0"/>
          </a:p>
          <a:p>
            <a:pPr marL="514350" indent="-514350">
              <a:buFont typeface="+mj-lt"/>
              <a:buAutoNum type="arabicPeriod"/>
            </a:pPr>
            <a:endParaRPr lang="tr-TR" dirty="0" smtClean="0"/>
          </a:p>
          <a:p>
            <a:pPr marL="514350" indent="-514350">
              <a:buFont typeface="+mj-lt"/>
              <a:buAutoNum type="arabicPeriod"/>
            </a:pPr>
            <a:endParaRPr lang="tr-TR"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solidFill>
                  <a:srgbClr val="C00000"/>
                </a:solidFill>
              </a:rPr>
              <a:t>Dirsek Ağrısının Nedenleri</a:t>
            </a:r>
            <a:endParaRPr lang="tr-TR" dirty="0"/>
          </a:p>
        </p:txBody>
      </p:sp>
      <p:sp>
        <p:nvSpPr>
          <p:cNvPr id="3" name="2 İçerik Yer Tutucusu"/>
          <p:cNvSpPr>
            <a:spLocks noGrp="1"/>
          </p:cNvSpPr>
          <p:nvPr>
            <p:ph idx="1"/>
          </p:nvPr>
        </p:nvSpPr>
        <p:spPr>
          <a:xfrm>
            <a:off x="428596" y="1571612"/>
            <a:ext cx="8229600" cy="4525963"/>
          </a:xfrm>
        </p:spPr>
        <p:txBody>
          <a:bodyPr/>
          <a:lstStyle/>
          <a:p>
            <a:r>
              <a:rPr lang="tr-TR" sz="2000" b="1" dirty="0" smtClean="0">
                <a:solidFill>
                  <a:srgbClr val="C00000"/>
                </a:solidFill>
              </a:rPr>
              <a:t>B- Lokal </a:t>
            </a:r>
            <a:r>
              <a:rPr lang="tr-TR" sz="2000" b="1" dirty="0" err="1" smtClean="0">
                <a:solidFill>
                  <a:srgbClr val="C00000"/>
                </a:solidFill>
              </a:rPr>
              <a:t>Periartiküler</a:t>
            </a:r>
            <a:r>
              <a:rPr lang="tr-TR" sz="2000" b="1" dirty="0" smtClean="0">
                <a:solidFill>
                  <a:srgbClr val="C00000"/>
                </a:solidFill>
              </a:rPr>
              <a:t> Nedenler</a:t>
            </a:r>
          </a:p>
          <a:p>
            <a:pPr marL="457200" indent="-457200">
              <a:buFont typeface="+mj-lt"/>
              <a:buAutoNum type="arabicPeriod"/>
            </a:pPr>
            <a:r>
              <a:rPr lang="tr-TR" sz="2000" dirty="0" err="1" smtClean="0"/>
              <a:t>Tendinitler</a:t>
            </a:r>
            <a:r>
              <a:rPr lang="tr-TR" sz="2000" dirty="0" smtClean="0"/>
              <a:t> ve </a:t>
            </a:r>
            <a:r>
              <a:rPr lang="tr-TR" sz="2000" dirty="0" err="1" smtClean="0"/>
              <a:t>bursitler</a:t>
            </a:r>
            <a:endParaRPr lang="tr-TR" sz="2000" dirty="0" smtClean="0"/>
          </a:p>
          <a:p>
            <a:pPr marL="457200" indent="-457200">
              <a:buFont typeface="+mj-lt"/>
              <a:buAutoNum type="arabicPeriod"/>
            </a:pPr>
            <a:r>
              <a:rPr lang="tr-TR" sz="2000" dirty="0" smtClean="0"/>
              <a:t>Travma</a:t>
            </a:r>
          </a:p>
          <a:p>
            <a:pPr marL="457200" indent="-457200">
              <a:buFont typeface="+mj-lt"/>
              <a:buAutoNum type="arabicPeriod"/>
            </a:pPr>
            <a:r>
              <a:rPr lang="tr-TR" sz="2000" dirty="0" smtClean="0"/>
              <a:t>Tuzak </a:t>
            </a:r>
            <a:r>
              <a:rPr lang="tr-TR" sz="2000" dirty="0" err="1" smtClean="0"/>
              <a:t>nöropatileri</a:t>
            </a:r>
            <a:endParaRPr lang="tr-TR" sz="2000" dirty="0" smtClean="0"/>
          </a:p>
          <a:p>
            <a:pPr marL="457200" indent="-457200">
              <a:buFont typeface="+mj-lt"/>
              <a:buAutoNum type="arabicPeriod"/>
            </a:pPr>
            <a:r>
              <a:rPr lang="tr-TR" sz="2000" dirty="0" err="1" smtClean="0"/>
              <a:t>Miyofasyal</a:t>
            </a:r>
            <a:r>
              <a:rPr lang="tr-TR" sz="2000" dirty="0" smtClean="0"/>
              <a:t> ağrı sendromu</a:t>
            </a:r>
          </a:p>
          <a:p>
            <a:pPr marL="457200" indent="-457200">
              <a:buFont typeface="+mj-lt"/>
              <a:buAutoNum type="arabicPeriod"/>
            </a:pPr>
            <a:r>
              <a:rPr lang="tr-TR" sz="2000" dirty="0" err="1" smtClean="0"/>
              <a:t>Fibromiyalji</a:t>
            </a:r>
            <a:endParaRPr lang="tr-TR" sz="2000" dirty="0" smtClean="0"/>
          </a:p>
          <a:p>
            <a:pPr marL="457200" indent="-457200">
              <a:buFont typeface="+mj-lt"/>
              <a:buAutoNum type="arabicPeriod"/>
            </a:pPr>
            <a:r>
              <a:rPr lang="tr-TR" sz="2000" dirty="0" smtClean="0"/>
              <a:t>Heterotrofik </a:t>
            </a:r>
            <a:r>
              <a:rPr lang="tr-TR" sz="2000" dirty="0" err="1" smtClean="0"/>
              <a:t>ossifikasyon</a:t>
            </a:r>
            <a:endParaRPr lang="tr-TR" sz="2000" dirty="0" smtClean="0"/>
          </a:p>
          <a:p>
            <a:pPr marL="457200" indent="-457200"/>
            <a:r>
              <a:rPr lang="tr-TR" sz="2000" b="1" dirty="0" smtClean="0">
                <a:solidFill>
                  <a:srgbClr val="C00000"/>
                </a:solidFill>
              </a:rPr>
              <a:t>C- Yansıyan Ağrılar</a:t>
            </a:r>
          </a:p>
          <a:p>
            <a:pPr marL="457200" indent="-457200">
              <a:buFont typeface="+mj-lt"/>
              <a:buAutoNum type="arabicPeriod"/>
            </a:pPr>
            <a:r>
              <a:rPr lang="tr-TR" sz="2000" dirty="0" smtClean="0"/>
              <a:t>Boyun kaynaklı</a:t>
            </a:r>
          </a:p>
          <a:p>
            <a:pPr marL="457200" indent="-457200">
              <a:buFont typeface="+mj-lt"/>
              <a:buAutoNum type="arabicPeriod"/>
            </a:pPr>
            <a:r>
              <a:rPr lang="tr-TR" sz="2000" dirty="0" smtClean="0"/>
              <a:t>Omuz kaynaklı</a:t>
            </a:r>
          </a:p>
          <a:p>
            <a:pPr marL="457200" indent="-457200">
              <a:buFont typeface="+mj-lt"/>
              <a:buAutoNum type="arabicPeriod"/>
            </a:pPr>
            <a:r>
              <a:rPr lang="tr-TR" sz="2000" dirty="0" err="1" smtClean="0"/>
              <a:t>Torasik</a:t>
            </a:r>
            <a:r>
              <a:rPr lang="tr-TR" sz="2000" dirty="0" smtClean="0"/>
              <a:t> çıkış sendromu</a:t>
            </a:r>
          </a:p>
          <a:p>
            <a:pPr marL="457200" indent="-457200">
              <a:buFont typeface="+mj-lt"/>
              <a:buAutoNum type="arabicPeriod"/>
            </a:pPr>
            <a:r>
              <a:rPr lang="tr-TR" sz="2000" dirty="0" smtClean="0"/>
              <a:t>KTS</a:t>
            </a:r>
          </a:p>
          <a:p>
            <a:pPr marL="457200" indent="-457200">
              <a:buFont typeface="+mj-lt"/>
              <a:buAutoNum type="arabicPeriod"/>
            </a:pPr>
            <a:endParaRPr lang="tr-TR" sz="2000" dirty="0" smtClean="0"/>
          </a:p>
          <a:p>
            <a:pPr marL="457200" indent="-457200">
              <a:buFont typeface="+mj-lt"/>
              <a:buAutoNum type="arabicPeriod"/>
            </a:pPr>
            <a:endParaRPr lang="tr-TR" sz="2000" dirty="0" smtClean="0"/>
          </a:p>
          <a:p>
            <a:pPr marL="514350" indent="-514350">
              <a:buFont typeface="+mj-lt"/>
              <a:buAutoNum type="arabicPeriod"/>
            </a:pPr>
            <a:endParaRPr lang="tr-TR"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err="1" smtClean="0">
                <a:solidFill>
                  <a:srgbClr val="C00000"/>
                </a:solidFill>
              </a:rPr>
              <a:t>Lateral</a:t>
            </a:r>
            <a:r>
              <a:rPr lang="tr-TR" b="1" dirty="0" smtClean="0">
                <a:solidFill>
                  <a:srgbClr val="C00000"/>
                </a:solidFill>
              </a:rPr>
              <a:t> </a:t>
            </a:r>
            <a:r>
              <a:rPr lang="tr-TR" b="1" dirty="0" err="1" smtClean="0">
                <a:solidFill>
                  <a:srgbClr val="C00000"/>
                </a:solidFill>
              </a:rPr>
              <a:t>Epikondilit</a:t>
            </a:r>
            <a:r>
              <a:rPr lang="tr-TR" b="1" dirty="0" smtClean="0">
                <a:solidFill>
                  <a:srgbClr val="C00000"/>
                </a:solidFill>
              </a:rPr>
              <a:t> (Tenisçi Dirseği)</a:t>
            </a:r>
            <a:endParaRPr lang="tr-TR" b="1" dirty="0">
              <a:solidFill>
                <a:srgbClr val="C00000"/>
              </a:solidFill>
            </a:endParaRPr>
          </a:p>
        </p:txBody>
      </p:sp>
      <p:sp>
        <p:nvSpPr>
          <p:cNvPr id="3" name="2 İçerik Yer Tutucusu"/>
          <p:cNvSpPr>
            <a:spLocks noGrp="1"/>
          </p:cNvSpPr>
          <p:nvPr>
            <p:ph idx="1"/>
          </p:nvPr>
        </p:nvSpPr>
        <p:spPr>
          <a:xfrm>
            <a:off x="179512" y="1600200"/>
            <a:ext cx="8507288" cy="4525963"/>
          </a:xfrm>
        </p:spPr>
        <p:txBody>
          <a:bodyPr>
            <a:normAutofit fontScale="70000" lnSpcReduction="20000"/>
          </a:bodyPr>
          <a:lstStyle/>
          <a:p>
            <a:r>
              <a:rPr lang="tr-TR" dirty="0" err="1" smtClean="0"/>
              <a:t>Lateral</a:t>
            </a:r>
            <a:r>
              <a:rPr lang="tr-TR" dirty="0" smtClean="0"/>
              <a:t> </a:t>
            </a:r>
            <a:r>
              <a:rPr lang="tr-TR" dirty="0" err="1" smtClean="0"/>
              <a:t>epikondilit</a:t>
            </a:r>
            <a:r>
              <a:rPr lang="tr-TR" dirty="0" smtClean="0"/>
              <a:t> ortak </a:t>
            </a:r>
            <a:r>
              <a:rPr lang="tr-TR" dirty="0" err="1" smtClean="0"/>
              <a:t>ekstansör</a:t>
            </a:r>
            <a:r>
              <a:rPr lang="tr-TR" dirty="0" smtClean="0"/>
              <a:t> </a:t>
            </a:r>
            <a:r>
              <a:rPr lang="tr-TR" dirty="0" err="1" smtClean="0"/>
              <a:t>tendonun</a:t>
            </a:r>
            <a:r>
              <a:rPr lang="tr-TR" dirty="0" smtClean="0"/>
              <a:t> </a:t>
            </a:r>
            <a:r>
              <a:rPr lang="tr-TR" dirty="0" err="1" smtClean="0"/>
              <a:t>lateral</a:t>
            </a:r>
            <a:r>
              <a:rPr lang="tr-TR" dirty="0" smtClean="0"/>
              <a:t> </a:t>
            </a:r>
            <a:r>
              <a:rPr lang="tr-TR" dirty="0" err="1" smtClean="0"/>
              <a:t>epikondile</a:t>
            </a:r>
            <a:r>
              <a:rPr lang="tr-TR" dirty="0" smtClean="0"/>
              <a:t> yapıştığı yerde ağrı ile karakterize bir lezyondur. Dirsekte sık görülen bir patolojidir. En sık 45-54 yaş grubunda görülür. Tekrarlayıcı ve zorlu aktiviteler </a:t>
            </a:r>
            <a:r>
              <a:rPr lang="tr-TR" dirty="0" err="1" smtClean="0"/>
              <a:t>lateral</a:t>
            </a:r>
            <a:r>
              <a:rPr lang="tr-TR" dirty="0" smtClean="0"/>
              <a:t> </a:t>
            </a:r>
            <a:r>
              <a:rPr lang="tr-TR" dirty="0" err="1" smtClean="0"/>
              <a:t>epikondilit</a:t>
            </a:r>
            <a:r>
              <a:rPr lang="tr-TR" dirty="0" smtClean="0"/>
              <a:t> oluşma riskini artırır.</a:t>
            </a:r>
          </a:p>
          <a:p>
            <a:r>
              <a:rPr lang="tr-TR" dirty="0" smtClean="0"/>
              <a:t>Tenisçi dirseği genellikle sinsi ve </a:t>
            </a:r>
            <a:r>
              <a:rPr lang="tr-TR" dirty="0" err="1" smtClean="0"/>
              <a:t>spontan</a:t>
            </a:r>
            <a:r>
              <a:rPr lang="tr-TR" dirty="0" smtClean="0"/>
              <a:t> olarak başlar. Ağrı </a:t>
            </a:r>
            <a:r>
              <a:rPr lang="tr-TR" dirty="0" err="1" smtClean="0"/>
              <a:t>lateral</a:t>
            </a:r>
            <a:r>
              <a:rPr lang="tr-TR" dirty="0" smtClean="0"/>
              <a:t> </a:t>
            </a:r>
            <a:r>
              <a:rPr lang="tr-TR" dirty="0" err="1" smtClean="0"/>
              <a:t>epikondilde</a:t>
            </a:r>
            <a:r>
              <a:rPr lang="tr-TR" dirty="0" smtClean="0"/>
              <a:t> lokalizedir ancak kola ve ön kola yayılabilir. </a:t>
            </a:r>
            <a:r>
              <a:rPr lang="tr-TR" dirty="0" err="1" smtClean="0"/>
              <a:t>Epikondil</a:t>
            </a:r>
            <a:r>
              <a:rPr lang="tr-TR" dirty="0" smtClean="0"/>
              <a:t> üzerinde hassasiyet vardır. Dirsek </a:t>
            </a:r>
            <a:r>
              <a:rPr lang="tr-TR" dirty="0" err="1" smtClean="0"/>
              <a:t>ekstansiyonda</a:t>
            </a:r>
            <a:r>
              <a:rPr lang="tr-TR" dirty="0" smtClean="0"/>
              <a:t> ve yumruk halinde iken dirence karşı el bileği </a:t>
            </a:r>
            <a:r>
              <a:rPr lang="tr-TR" dirty="0" err="1" smtClean="0"/>
              <a:t>dorsifleksiyonunda</a:t>
            </a:r>
            <a:r>
              <a:rPr lang="tr-TR" dirty="0" smtClean="0"/>
              <a:t> ağrıda artma olur (</a:t>
            </a:r>
            <a:r>
              <a:rPr lang="tr-TR" dirty="0" err="1" smtClean="0"/>
              <a:t>Cozen</a:t>
            </a:r>
            <a:r>
              <a:rPr lang="tr-TR" dirty="0" smtClean="0"/>
              <a:t> testi). Dirsek </a:t>
            </a:r>
            <a:r>
              <a:rPr lang="tr-TR" dirty="0" err="1" smtClean="0"/>
              <a:t>ekstansiyonda</a:t>
            </a:r>
            <a:r>
              <a:rPr lang="tr-TR" dirty="0" smtClean="0"/>
              <a:t> ve ön kol </a:t>
            </a:r>
            <a:r>
              <a:rPr lang="tr-TR" dirty="0" err="1" smtClean="0"/>
              <a:t>pronasyonda</a:t>
            </a:r>
            <a:r>
              <a:rPr lang="tr-TR" dirty="0" smtClean="0"/>
              <a:t> iken hastanın el bileği </a:t>
            </a:r>
            <a:r>
              <a:rPr lang="tr-TR" dirty="0" err="1" smtClean="0"/>
              <a:t>fleksiyon</a:t>
            </a:r>
            <a:r>
              <a:rPr lang="tr-TR" dirty="0" smtClean="0"/>
              <a:t> pozisyonuna getirildiğinde </a:t>
            </a:r>
            <a:r>
              <a:rPr lang="tr-TR" dirty="0" err="1" smtClean="0"/>
              <a:t>lateral</a:t>
            </a:r>
            <a:r>
              <a:rPr lang="tr-TR" dirty="0" smtClean="0"/>
              <a:t> </a:t>
            </a:r>
            <a:r>
              <a:rPr lang="tr-TR" dirty="0" err="1" smtClean="0"/>
              <a:t>epikondilde</a:t>
            </a:r>
            <a:r>
              <a:rPr lang="tr-TR" dirty="0" smtClean="0"/>
              <a:t> </a:t>
            </a:r>
            <a:r>
              <a:rPr lang="tr-TR" dirty="0" err="1" smtClean="0"/>
              <a:t>tendonun</a:t>
            </a:r>
            <a:r>
              <a:rPr lang="tr-TR" dirty="0" smtClean="0"/>
              <a:t> yapışma yerinde ağrı olur (</a:t>
            </a:r>
            <a:r>
              <a:rPr lang="tr-TR" dirty="0" err="1" smtClean="0"/>
              <a:t>Mill</a:t>
            </a:r>
            <a:r>
              <a:rPr lang="tr-TR" dirty="0" smtClean="0"/>
              <a:t> testi).</a:t>
            </a:r>
          </a:p>
          <a:p>
            <a:r>
              <a:rPr lang="tr-TR" dirty="0" smtClean="0"/>
              <a:t>Tedavide NSAİİ, lokal enjeksiyon (PRP), fizik tedavi </a:t>
            </a:r>
            <a:r>
              <a:rPr lang="tr-TR" dirty="0" err="1" smtClean="0"/>
              <a:t>modaliteleri</a:t>
            </a:r>
            <a:r>
              <a:rPr lang="tr-TR" dirty="0" smtClean="0"/>
              <a:t>, egzersiz, </a:t>
            </a:r>
            <a:r>
              <a:rPr lang="tr-TR" dirty="0" err="1" smtClean="0"/>
              <a:t>epikondilit</a:t>
            </a:r>
            <a:r>
              <a:rPr lang="tr-TR" dirty="0" smtClean="0"/>
              <a:t> bandajı ve cerrahi tedavi.</a:t>
            </a:r>
            <a:endParaRPr lang="tr-TR"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err="1" smtClean="0">
                <a:solidFill>
                  <a:srgbClr val="C00000"/>
                </a:solidFill>
              </a:rPr>
              <a:t>Medial</a:t>
            </a:r>
            <a:r>
              <a:rPr lang="tr-TR" b="1" dirty="0" smtClean="0">
                <a:solidFill>
                  <a:srgbClr val="C00000"/>
                </a:solidFill>
              </a:rPr>
              <a:t> </a:t>
            </a:r>
            <a:r>
              <a:rPr lang="tr-TR" b="1" dirty="0" err="1" smtClean="0">
                <a:solidFill>
                  <a:srgbClr val="C00000"/>
                </a:solidFill>
              </a:rPr>
              <a:t>Epikondilit</a:t>
            </a:r>
            <a:r>
              <a:rPr lang="tr-TR" b="1" dirty="0" smtClean="0">
                <a:solidFill>
                  <a:srgbClr val="C00000"/>
                </a:solidFill>
              </a:rPr>
              <a:t> (</a:t>
            </a:r>
            <a:r>
              <a:rPr lang="tr-TR" b="1" dirty="0" err="1" smtClean="0">
                <a:solidFill>
                  <a:srgbClr val="C00000"/>
                </a:solidFill>
              </a:rPr>
              <a:t>Golfçü</a:t>
            </a:r>
            <a:r>
              <a:rPr lang="tr-TR" b="1" dirty="0" smtClean="0">
                <a:solidFill>
                  <a:srgbClr val="C00000"/>
                </a:solidFill>
              </a:rPr>
              <a:t> Dirseği)</a:t>
            </a:r>
            <a:endParaRPr lang="tr-TR" b="1" dirty="0">
              <a:solidFill>
                <a:srgbClr val="C00000"/>
              </a:solidFill>
            </a:endParaRPr>
          </a:p>
        </p:txBody>
      </p:sp>
      <p:sp>
        <p:nvSpPr>
          <p:cNvPr id="3" name="2 İçerik Yer Tutucusu"/>
          <p:cNvSpPr>
            <a:spLocks noGrp="1"/>
          </p:cNvSpPr>
          <p:nvPr>
            <p:ph idx="1"/>
          </p:nvPr>
        </p:nvSpPr>
        <p:spPr/>
        <p:txBody>
          <a:bodyPr>
            <a:normAutofit lnSpcReduction="10000"/>
          </a:bodyPr>
          <a:lstStyle/>
          <a:p>
            <a:r>
              <a:rPr lang="tr-TR" dirty="0" err="1" smtClean="0"/>
              <a:t>Golfçü</a:t>
            </a:r>
            <a:r>
              <a:rPr lang="tr-TR" dirty="0" smtClean="0"/>
              <a:t> dirseğinin </a:t>
            </a:r>
            <a:r>
              <a:rPr lang="tr-TR" dirty="0" err="1" smtClean="0"/>
              <a:t>primer</a:t>
            </a:r>
            <a:r>
              <a:rPr lang="tr-TR" dirty="0" smtClean="0"/>
              <a:t> oluşma yerleri </a:t>
            </a:r>
            <a:r>
              <a:rPr lang="tr-TR" dirty="0" err="1" smtClean="0"/>
              <a:t>pronator</a:t>
            </a:r>
            <a:r>
              <a:rPr lang="tr-TR" dirty="0" smtClean="0"/>
              <a:t> teres, </a:t>
            </a:r>
            <a:r>
              <a:rPr lang="tr-TR" dirty="0" err="1" smtClean="0"/>
              <a:t>fleksör</a:t>
            </a:r>
            <a:r>
              <a:rPr lang="tr-TR" dirty="0" smtClean="0"/>
              <a:t> </a:t>
            </a:r>
            <a:r>
              <a:rPr lang="tr-TR" dirty="0" err="1" smtClean="0"/>
              <a:t>karpi</a:t>
            </a:r>
            <a:r>
              <a:rPr lang="tr-TR" dirty="0" smtClean="0"/>
              <a:t> </a:t>
            </a:r>
            <a:r>
              <a:rPr lang="tr-TR" dirty="0" err="1" smtClean="0"/>
              <a:t>radialis</a:t>
            </a:r>
            <a:r>
              <a:rPr lang="tr-TR" dirty="0" smtClean="0"/>
              <a:t> ve/veya </a:t>
            </a:r>
            <a:r>
              <a:rPr lang="tr-TR" dirty="0" err="1" smtClean="0"/>
              <a:t>palmaris</a:t>
            </a:r>
            <a:r>
              <a:rPr lang="tr-TR" dirty="0" smtClean="0"/>
              <a:t> </a:t>
            </a:r>
            <a:r>
              <a:rPr lang="tr-TR" dirty="0" err="1" smtClean="0"/>
              <a:t>longus</a:t>
            </a:r>
            <a:r>
              <a:rPr lang="tr-TR" dirty="0" smtClean="0"/>
              <a:t> kaslarıdır. Dirsek </a:t>
            </a:r>
            <a:r>
              <a:rPr lang="tr-TR" dirty="0" err="1" smtClean="0"/>
              <a:t>medialinde</a:t>
            </a:r>
            <a:r>
              <a:rPr lang="tr-TR" dirty="0" smtClean="0"/>
              <a:t> ön kol </a:t>
            </a:r>
            <a:r>
              <a:rPr lang="tr-TR" dirty="0" err="1" smtClean="0"/>
              <a:t>fleksör</a:t>
            </a:r>
            <a:r>
              <a:rPr lang="tr-TR" dirty="0" smtClean="0"/>
              <a:t> yüzüne yayılan ağrı vardır. </a:t>
            </a:r>
            <a:r>
              <a:rPr lang="tr-TR" dirty="0" err="1" smtClean="0"/>
              <a:t>Medial</a:t>
            </a:r>
            <a:r>
              <a:rPr lang="tr-TR" dirty="0" smtClean="0"/>
              <a:t> </a:t>
            </a:r>
            <a:r>
              <a:rPr lang="tr-TR" dirty="0" err="1" smtClean="0"/>
              <a:t>epikondil</a:t>
            </a:r>
            <a:r>
              <a:rPr lang="tr-TR" dirty="0" smtClean="0"/>
              <a:t> </a:t>
            </a:r>
            <a:r>
              <a:rPr lang="tr-TR" dirty="0" err="1" smtClean="0"/>
              <a:t>palpasyonla</a:t>
            </a:r>
            <a:r>
              <a:rPr lang="tr-TR" dirty="0" smtClean="0"/>
              <a:t> hassastır. Dirsek </a:t>
            </a:r>
            <a:r>
              <a:rPr lang="tr-TR" dirty="0" err="1" smtClean="0"/>
              <a:t>ekstansiyonda</a:t>
            </a:r>
            <a:r>
              <a:rPr lang="tr-TR" dirty="0" smtClean="0"/>
              <a:t> iken dirence karşı el bileği </a:t>
            </a:r>
            <a:r>
              <a:rPr lang="tr-TR" dirty="0" err="1" smtClean="0"/>
              <a:t>fleksiyonu</a:t>
            </a:r>
            <a:r>
              <a:rPr lang="tr-TR" dirty="0" smtClean="0"/>
              <a:t> hareketi ağrı oluşturur. </a:t>
            </a:r>
          </a:p>
          <a:p>
            <a:r>
              <a:rPr lang="tr-TR" dirty="0" smtClean="0"/>
              <a:t>Tedavide NSAİİ, lokal enjeksiyon, fizik tedavi </a:t>
            </a:r>
            <a:r>
              <a:rPr lang="tr-TR" dirty="0" err="1" smtClean="0"/>
              <a:t>modaliteleri</a:t>
            </a:r>
            <a:r>
              <a:rPr lang="tr-TR" dirty="0" smtClean="0"/>
              <a:t> ve egzersiz uygulanır</a:t>
            </a:r>
            <a:endParaRPr lang="tr-TR"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b="1" dirty="0" err="1" smtClean="0">
                <a:solidFill>
                  <a:srgbClr val="C00000"/>
                </a:solidFill>
              </a:rPr>
              <a:t>Olekranon</a:t>
            </a:r>
            <a:r>
              <a:rPr lang="tr-TR" sz="3200" b="1" dirty="0" smtClean="0">
                <a:solidFill>
                  <a:srgbClr val="C00000"/>
                </a:solidFill>
              </a:rPr>
              <a:t> </a:t>
            </a:r>
            <a:r>
              <a:rPr lang="tr-TR" sz="3200" b="1" dirty="0" err="1" smtClean="0">
                <a:solidFill>
                  <a:srgbClr val="C00000"/>
                </a:solidFill>
              </a:rPr>
              <a:t>Bursiti</a:t>
            </a:r>
            <a:endParaRPr lang="tr-TR" sz="3200" b="1" dirty="0">
              <a:solidFill>
                <a:srgbClr val="C00000"/>
              </a:solidFill>
            </a:endParaRPr>
          </a:p>
        </p:txBody>
      </p:sp>
      <p:sp>
        <p:nvSpPr>
          <p:cNvPr id="3" name="İçerik Yer Tutucusu 2"/>
          <p:cNvSpPr>
            <a:spLocks noGrp="1"/>
          </p:cNvSpPr>
          <p:nvPr>
            <p:ph idx="1"/>
          </p:nvPr>
        </p:nvSpPr>
        <p:spPr>
          <a:xfrm>
            <a:off x="457200" y="1268760"/>
            <a:ext cx="8229600" cy="4857403"/>
          </a:xfrm>
        </p:spPr>
        <p:txBody>
          <a:bodyPr>
            <a:normAutofit lnSpcReduction="10000"/>
          </a:bodyPr>
          <a:lstStyle/>
          <a:p>
            <a:r>
              <a:rPr lang="tr-TR" dirty="0" err="1" smtClean="0"/>
              <a:t>Olekranon</a:t>
            </a:r>
            <a:r>
              <a:rPr lang="tr-TR" dirty="0" smtClean="0"/>
              <a:t> </a:t>
            </a:r>
            <a:r>
              <a:rPr lang="tr-TR" dirty="0" err="1" smtClean="0"/>
              <a:t>bursiti</a:t>
            </a:r>
            <a:r>
              <a:rPr lang="tr-TR" dirty="0" smtClean="0"/>
              <a:t> en sık rastlanan </a:t>
            </a:r>
            <a:r>
              <a:rPr lang="tr-TR" dirty="0" err="1" smtClean="0"/>
              <a:t>bursittir</a:t>
            </a:r>
            <a:endParaRPr lang="tr-TR" dirty="0" smtClean="0"/>
          </a:p>
          <a:p>
            <a:r>
              <a:rPr lang="tr-TR" dirty="0" smtClean="0"/>
              <a:t>Kristal </a:t>
            </a:r>
            <a:r>
              <a:rPr lang="tr-TR" dirty="0" err="1" smtClean="0"/>
              <a:t>artropatilerde</a:t>
            </a:r>
            <a:r>
              <a:rPr lang="tr-TR" dirty="0" smtClean="0"/>
              <a:t>, </a:t>
            </a:r>
            <a:r>
              <a:rPr lang="tr-TR" dirty="0" err="1" smtClean="0"/>
              <a:t>romatoid</a:t>
            </a:r>
            <a:r>
              <a:rPr lang="tr-TR" dirty="0" smtClean="0"/>
              <a:t> </a:t>
            </a:r>
            <a:r>
              <a:rPr lang="tr-TR" dirty="0" err="1" smtClean="0"/>
              <a:t>artritte</a:t>
            </a:r>
            <a:r>
              <a:rPr lang="tr-TR" dirty="0" smtClean="0"/>
              <a:t> ve travmaya bağlı olarak oluşabilir</a:t>
            </a:r>
          </a:p>
          <a:p>
            <a:r>
              <a:rPr lang="tr-TR" dirty="0" smtClean="0"/>
              <a:t>Ağrı genellikle dirseğin üzerine yaslanmakla ve dar giysi kolu içinde </a:t>
            </a:r>
            <a:r>
              <a:rPr lang="tr-TR" dirty="0" err="1" smtClean="0"/>
              <a:t>fleksiyon</a:t>
            </a:r>
            <a:r>
              <a:rPr lang="tr-TR" dirty="0" smtClean="0"/>
              <a:t> hareketi ile ortaya çıkar</a:t>
            </a:r>
          </a:p>
          <a:p>
            <a:r>
              <a:rPr lang="tr-TR" dirty="0" smtClean="0"/>
              <a:t>FM’de </a:t>
            </a:r>
            <a:r>
              <a:rPr lang="tr-TR" dirty="0" err="1" smtClean="0"/>
              <a:t>palpasyonla</a:t>
            </a:r>
            <a:r>
              <a:rPr lang="tr-TR" dirty="0" smtClean="0"/>
              <a:t> hassasiyet ve şişlik gözlenir</a:t>
            </a:r>
          </a:p>
          <a:p>
            <a:r>
              <a:rPr lang="tr-TR" dirty="0" smtClean="0"/>
              <a:t>Tedavide NSAİİ</a:t>
            </a:r>
            <a:r>
              <a:rPr lang="tr-TR" dirty="0"/>
              <a:t> </a:t>
            </a:r>
            <a:r>
              <a:rPr lang="tr-TR" dirty="0" smtClean="0"/>
              <a:t>ve enjeksiyon yapılır. Tekrarlayan olgularda cerrahi tedavi yapılır</a:t>
            </a:r>
            <a:endParaRPr lang="tr-TR" dirty="0"/>
          </a:p>
        </p:txBody>
      </p:sp>
    </p:spTree>
    <p:extLst>
      <p:ext uri="{BB962C8B-B14F-4D97-AF65-F5344CB8AC3E}">
        <p14:creationId xmlns:p14="http://schemas.microsoft.com/office/powerpoint/2010/main" val="217789493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868346"/>
          </a:xfrm>
        </p:spPr>
        <p:txBody>
          <a:bodyPr/>
          <a:lstStyle/>
          <a:p>
            <a:r>
              <a:rPr lang="tr-TR" b="1" dirty="0" smtClean="0">
                <a:solidFill>
                  <a:srgbClr val="C00000"/>
                </a:solidFill>
              </a:rPr>
              <a:t>El ve El Bileği Ağrısı</a:t>
            </a:r>
            <a:endParaRPr lang="tr-TR" b="1" dirty="0">
              <a:solidFill>
                <a:srgbClr val="C00000"/>
              </a:solidFill>
            </a:endParaRPr>
          </a:p>
        </p:txBody>
      </p:sp>
      <p:sp>
        <p:nvSpPr>
          <p:cNvPr id="3" name="2 İçerik Yer Tutucusu"/>
          <p:cNvSpPr>
            <a:spLocks noGrp="1"/>
          </p:cNvSpPr>
          <p:nvPr>
            <p:ph idx="1"/>
          </p:nvPr>
        </p:nvSpPr>
        <p:spPr>
          <a:xfrm>
            <a:off x="457200" y="1071546"/>
            <a:ext cx="8229600" cy="5054617"/>
          </a:xfrm>
        </p:spPr>
        <p:txBody>
          <a:bodyPr>
            <a:normAutofit/>
          </a:bodyPr>
          <a:lstStyle/>
          <a:p>
            <a:r>
              <a:rPr lang="tr-TR" sz="2800" dirty="0" smtClean="0"/>
              <a:t>El, dokunma duyusunun organı olması </a:t>
            </a:r>
            <a:r>
              <a:rPr lang="tr-TR" sz="2800" dirty="0" err="1" smtClean="0"/>
              <a:t>yanısıra</a:t>
            </a:r>
            <a:r>
              <a:rPr lang="tr-TR" sz="2800" dirty="0" smtClean="0"/>
              <a:t>, değişik düzlemlerde hareket ederek kavrama, tutma işlevlerinde kullandığımız bir organdır.</a:t>
            </a:r>
          </a:p>
          <a:p>
            <a:pPr>
              <a:buNone/>
            </a:pPr>
            <a:r>
              <a:rPr lang="tr-TR" sz="2800" b="1" dirty="0" smtClean="0"/>
              <a:t>El –el bileği ağrısı nedenleri</a:t>
            </a:r>
          </a:p>
          <a:p>
            <a:pPr marL="514350" indent="-514350">
              <a:buFont typeface="+mj-lt"/>
              <a:buAutoNum type="arabicPeriod"/>
            </a:pPr>
            <a:r>
              <a:rPr lang="tr-TR" sz="2800" dirty="0" smtClean="0"/>
              <a:t>Tuzak </a:t>
            </a:r>
            <a:r>
              <a:rPr lang="tr-TR" sz="2800" dirty="0" err="1" smtClean="0"/>
              <a:t>nöropatileri</a:t>
            </a:r>
            <a:r>
              <a:rPr lang="tr-TR" sz="2800" dirty="0" smtClean="0"/>
              <a:t> (KTS, </a:t>
            </a:r>
            <a:r>
              <a:rPr lang="tr-TR" sz="2800" dirty="0" err="1" smtClean="0"/>
              <a:t>ulnar</a:t>
            </a:r>
            <a:r>
              <a:rPr lang="tr-TR" sz="2800" dirty="0" smtClean="0"/>
              <a:t> sinir tuzaklanması)</a:t>
            </a:r>
          </a:p>
          <a:p>
            <a:pPr marL="514350" indent="-514350">
              <a:buFont typeface="+mj-lt"/>
              <a:buAutoNum type="arabicPeriod"/>
            </a:pPr>
            <a:r>
              <a:rPr lang="tr-TR" sz="2800" dirty="0" err="1" smtClean="0"/>
              <a:t>Tendinopatiler</a:t>
            </a:r>
            <a:endParaRPr lang="tr-TR" sz="2800" dirty="0" smtClean="0"/>
          </a:p>
          <a:p>
            <a:pPr marL="514350" indent="-514350">
              <a:buFont typeface="+mj-lt"/>
              <a:buAutoNum type="arabicPeriod"/>
            </a:pPr>
            <a:r>
              <a:rPr lang="tr-TR" sz="2800" dirty="0" smtClean="0"/>
              <a:t>De </a:t>
            </a:r>
            <a:r>
              <a:rPr lang="tr-TR" sz="2800" dirty="0" err="1" smtClean="0"/>
              <a:t>Quervain</a:t>
            </a:r>
            <a:r>
              <a:rPr lang="tr-TR" sz="2800" dirty="0" smtClean="0"/>
              <a:t> hastalığı</a:t>
            </a:r>
          </a:p>
          <a:p>
            <a:pPr marL="514350" indent="-514350">
              <a:buFont typeface="+mj-lt"/>
              <a:buAutoNum type="arabicPeriod"/>
            </a:pPr>
            <a:r>
              <a:rPr lang="tr-TR" sz="2800" dirty="0" smtClean="0"/>
              <a:t>El </a:t>
            </a:r>
            <a:r>
              <a:rPr lang="tr-TR" sz="2800" dirty="0" err="1" smtClean="0"/>
              <a:t>osteoartriti</a:t>
            </a:r>
            <a:endParaRPr lang="tr-TR" sz="2800" dirty="0" smtClean="0"/>
          </a:p>
          <a:p>
            <a:pPr marL="514350" indent="-514350">
              <a:buFont typeface="+mj-lt"/>
              <a:buAutoNum type="arabicPeriod"/>
            </a:pPr>
            <a:r>
              <a:rPr lang="tr-TR" sz="2800" dirty="0" err="1" smtClean="0"/>
              <a:t>Dupuytren</a:t>
            </a:r>
            <a:r>
              <a:rPr lang="tr-TR" sz="2800" dirty="0" smtClean="0"/>
              <a:t> </a:t>
            </a:r>
            <a:r>
              <a:rPr lang="tr-TR" sz="2800" dirty="0" err="1" smtClean="0"/>
              <a:t>kontraktürü</a:t>
            </a:r>
            <a:endParaRPr lang="tr-TR" sz="2800"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solidFill>
                  <a:srgbClr val="C00000"/>
                </a:solidFill>
              </a:rPr>
              <a:t>El ve El Bileği Ağrısı</a:t>
            </a:r>
            <a:endParaRPr lang="tr-TR" dirty="0"/>
          </a:p>
        </p:txBody>
      </p:sp>
      <p:sp>
        <p:nvSpPr>
          <p:cNvPr id="3" name="2 İçerik Yer Tutucusu"/>
          <p:cNvSpPr>
            <a:spLocks noGrp="1"/>
          </p:cNvSpPr>
          <p:nvPr>
            <p:ph idx="1"/>
          </p:nvPr>
        </p:nvSpPr>
        <p:spPr>
          <a:xfrm>
            <a:off x="251520" y="1639341"/>
            <a:ext cx="8435280" cy="4525963"/>
          </a:xfrm>
        </p:spPr>
        <p:txBody>
          <a:bodyPr>
            <a:normAutofit lnSpcReduction="10000"/>
          </a:bodyPr>
          <a:lstStyle/>
          <a:p>
            <a:r>
              <a:rPr lang="tr-TR" b="1" dirty="0" smtClean="0"/>
              <a:t>De </a:t>
            </a:r>
            <a:r>
              <a:rPr lang="tr-TR" b="1" dirty="0" err="1" smtClean="0"/>
              <a:t>Quervain</a:t>
            </a:r>
            <a:r>
              <a:rPr lang="tr-TR" b="1" dirty="0" smtClean="0"/>
              <a:t> hastalığı; </a:t>
            </a:r>
            <a:r>
              <a:rPr lang="tr-TR" dirty="0" err="1" smtClean="0"/>
              <a:t>abduktor</a:t>
            </a:r>
            <a:r>
              <a:rPr lang="tr-TR" dirty="0" smtClean="0"/>
              <a:t> </a:t>
            </a:r>
            <a:r>
              <a:rPr lang="tr-TR" dirty="0" err="1" smtClean="0"/>
              <a:t>pollicis</a:t>
            </a:r>
            <a:r>
              <a:rPr lang="tr-TR" dirty="0" smtClean="0"/>
              <a:t> </a:t>
            </a:r>
            <a:r>
              <a:rPr lang="tr-TR" dirty="0" err="1" smtClean="0"/>
              <a:t>longus</a:t>
            </a:r>
            <a:r>
              <a:rPr lang="tr-TR" dirty="0" smtClean="0"/>
              <a:t> ve </a:t>
            </a:r>
            <a:r>
              <a:rPr lang="tr-TR" dirty="0" err="1" smtClean="0"/>
              <a:t>ekstansör</a:t>
            </a:r>
            <a:r>
              <a:rPr lang="tr-TR" dirty="0" smtClean="0"/>
              <a:t> </a:t>
            </a:r>
            <a:r>
              <a:rPr lang="tr-TR" dirty="0" err="1" smtClean="0"/>
              <a:t>pollicis</a:t>
            </a:r>
            <a:r>
              <a:rPr lang="tr-TR" dirty="0" smtClean="0"/>
              <a:t> </a:t>
            </a:r>
            <a:r>
              <a:rPr lang="tr-TR" dirty="0" err="1" smtClean="0"/>
              <a:t>brevis</a:t>
            </a:r>
            <a:r>
              <a:rPr lang="tr-TR" dirty="0" smtClean="0"/>
              <a:t> </a:t>
            </a:r>
            <a:r>
              <a:rPr lang="tr-TR" dirty="0" err="1" smtClean="0"/>
              <a:t>tendonlarının</a:t>
            </a:r>
            <a:r>
              <a:rPr lang="tr-TR" dirty="0" smtClean="0"/>
              <a:t> </a:t>
            </a:r>
            <a:r>
              <a:rPr lang="tr-TR" dirty="0" err="1" smtClean="0"/>
              <a:t>sinovyal</a:t>
            </a:r>
            <a:r>
              <a:rPr lang="tr-TR" dirty="0" smtClean="0"/>
              <a:t> kılıfı tekrarlayan başparmak </a:t>
            </a:r>
            <a:r>
              <a:rPr lang="tr-TR" dirty="0" err="1" smtClean="0"/>
              <a:t>abduksiyonu</a:t>
            </a:r>
            <a:r>
              <a:rPr lang="tr-TR" dirty="0" smtClean="0"/>
              <a:t> ile </a:t>
            </a:r>
            <a:r>
              <a:rPr lang="tr-TR" dirty="0" err="1" smtClean="0"/>
              <a:t>ulnar</a:t>
            </a:r>
            <a:r>
              <a:rPr lang="tr-TR" dirty="0" smtClean="0"/>
              <a:t> </a:t>
            </a:r>
            <a:r>
              <a:rPr lang="tr-TR" dirty="0" err="1" smtClean="0"/>
              <a:t>deviasyon</a:t>
            </a:r>
            <a:r>
              <a:rPr lang="tr-TR" dirty="0" smtClean="0"/>
              <a:t> hareketi sonucu kalınlaşır. </a:t>
            </a:r>
            <a:r>
              <a:rPr lang="tr-TR" dirty="0" err="1" smtClean="0"/>
              <a:t>Finkelstein</a:t>
            </a:r>
            <a:r>
              <a:rPr lang="tr-TR" dirty="0" smtClean="0"/>
              <a:t> testi </a:t>
            </a:r>
            <a:r>
              <a:rPr lang="tr-TR" dirty="0" err="1" smtClean="0"/>
              <a:t>pozitifdir</a:t>
            </a:r>
            <a:r>
              <a:rPr lang="tr-TR" dirty="0" smtClean="0"/>
              <a:t>. </a:t>
            </a:r>
          </a:p>
          <a:p>
            <a:r>
              <a:rPr lang="tr-TR" dirty="0" smtClean="0"/>
              <a:t>Konservatif tedavi; bilek nötr pozisyonda ve başparmak </a:t>
            </a:r>
            <a:r>
              <a:rPr lang="tr-TR" dirty="0" err="1" smtClean="0"/>
              <a:t>radyal</a:t>
            </a:r>
            <a:r>
              <a:rPr lang="tr-TR" dirty="0" smtClean="0"/>
              <a:t> </a:t>
            </a:r>
            <a:r>
              <a:rPr lang="tr-TR" dirty="0" err="1" smtClean="0"/>
              <a:t>abduksiyonda</a:t>
            </a:r>
            <a:r>
              <a:rPr lang="tr-TR" dirty="0" smtClean="0"/>
              <a:t> iken </a:t>
            </a:r>
            <a:r>
              <a:rPr lang="tr-TR" dirty="0" err="1" smtClean="0"/>
              <a:t>atelleme</a:t>
            </a:r>
            <a:r>
              <a:rPr lang="tr-TR" dirty="0" smtClean="0"/>
              <a:t> yapılır. NSAİİ ve </a:t>
            </a:r>
            <a:r>
              <a:rPr lang="tr-TR" dirty="0" err="1" smtClean="0"/>
              <a:t>kortikosteroid</a:t>
            </a:r>
            <a:r>
              <a:rPr lang="tr-TR" dirty="0" smtClean="0"/>
              <a:t> enjeksiyonu yapılabilir.</a:t>
            </a:r>
          </a:p>
          <a:p>
            <a:endParaRPr lang="tr-TR"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939784"/>
          </a:xfrm>
        </p:spPr>
        <p:txBody>
          <a:bodyPr/>
          <a:lstStyle/>
          <a:p>
            <a:r>
              <a:rPr lang="tr-TR" b="1" dirty="0" smtClean="0">
                <a:solidFill>
                  <a:srgbClr val="C00000"/>
                </a:solidFill>
              </a:rPr>
              <a:t>El ve El Bileği Ağrısı</a:t>
            </a:r>
            <a:endParaRPr lang="tr-TR" dirty="0"/>
          </a:p>
        </p:txBody>
      </p:sp>
      <p:sp>
        <p:nvSpPr>
          <p:cNvPr id="3" name="2 İçerik Yer Tutucusu"/>
          <p:cNvSpPr>
            <a:spLocks noGrp="1"/>
          </p:cNvSpPr>
          <p:nvPr>
            <p:ph idx="1"/>
          </p:nvPr>
        </p:nvSpPr>
        <p:spPr>
          <a:xfrm>
            <a:off x="214282" y="1000108"/>
            <a:ext cx="8786874" cy="5126055"/>
          </a:xfrm>
        </p:spPr>
        <p:txBody>
          <a:bodyPr>
            <a:normAutofit fontScale="92500" lnSpcReduction="20000"/>
          </a:bodyPr>
          <a:lstStyle/>
          <a:p>
            <a:r>
              <a:rPr lang="tr-TR" sz="2800" b="1" dirty="0" err="1" smtClean="0"/>
              <a:t>Dupuytren</a:t>
            </a:r>
            <a:r>
              <a:rPr lang="tr-TR" sz="2800" b="1" dirty="0" smtClean="0"/>
              <a:t> </a:t>
            </a:r>
            <a:r>
              <a:rPr lang="tr-TR" sz="2800" b="1" dirty="0" err="1" smtClean="0"/>
              <a:t>kontraktürü</a:t>
            </a:r>
            <a:r>
              <a:rPr lang="tr-TR" sz="2800" b="1" dirty="0" smtClean="0"/>
              <a:t>; </a:t>
            </a:r>
            <a:r>
              <a:rPr lang="tr-TR" sz="2800" dirty="0" smtClean="0"/>
              <a:t>elin </a:t>
            </a:r>
            <a:r>
              <a:rPr lang="tr-TR" sz="2800" dirty="0" err="1" smtClean="0"/>
              <a:t>palmar</a:t>
            </a:r>
            <a:r>
              <a:rPr lang="tr-TR" sz="2800" dirty="0" smtClean="0"/>
              <a:t> bölgesinde anormal </a:t>
            </a:r>
            <a:r>
              <a:rPr lang="tr-TR" sz="2800" dirty="0" err="1" smtClean="0"/>
              <a:t>skar</a:t>
            </a:r>
            <a:r>
              <a:rPr lang="tr-TR" sz="2800" dirty="0" smtClean="0"/>
              <a:t> dokusu oluşumu ile karakterize, </a:t>
            </a:r>
            <a:r>
              <a:rPr lang="tr-TR" sz="2800" dirty="0" err="1" smtClean="0"/>
              <a:t>palmar</a:t>
            </a:r>
            <a:r>
              <a:rPr lang="tr-TR" sz="2800" dirty="0" smtClean="0"/>
              <a:t> ve dijital </a:t>
            </a:r>
            <a:r>
              <a:rPr lang="tr-TR" sz="2800" dirty="0" err="1" smtClean="0"/>
              <a:t>fasyanın</a:t>
            </a:r>
            <a:r>
              <a:rPr lang="tr-TR" sz="2800" dirty="0" smtClean="0"/>
              <a:t> </a:t>
            </a:r>
            <a:r>
              <a:rPr lang="tr-TR" sz="2800" dirty="0" err="1" smtClean="0"/>
              <a:t>benign</a:t>
            </a:r>
            <a:r>
              <a:rPr lang="tr-TR" sz="2800" dirty="0" smtClean="0"/>
              <a:t> </a:t>
            </a:r>
            <a:r>
              <a:rPr lang="tr-TR" sz="2800" dirty="0" err="1" smtClean="0"/>
              <a:t>fibroproliferatif</a:t>
            </a:r>
            <a:r>
              <a:rPr lang="tr-TR" sz="2800" dirty="0" smtClean="0"/>
              <a:t> bir hastalığıdır. Genetik geçişli bir hastalıktır. </a:t>
            </a:r>
            <a:r>
              <a:rPr lang="tr-TR" sz="2800" dirty="0" err="1" smtClean="0"/>
              <a:t>Barbitürat</a:t>
            </a:r>
            <a:r>
              <a:rPr lang="tr-TR" sz="2800" dirty="0" smtClean="0"/>
              <a:t> kullanımı, kompleks bölgesel ağrı sendromu, HIV </a:t>
            </a:r>
            <a:r>
              <a:rPr lang="tr-TR" sz="2800" dirty="0" err="1" smtClean="0"/>
              <a:t>enf</a:t>
            </a:r>
            <a:r>
              <a:rPr lang="tr-TR" sz="2800" dirty="0" smtClean="0"/>
              <a:t>., alkolizm, kronik akciğer hastalığı </a:t>
            </a:r>
            <a:r>
              <a:rPr lang="tr-TR" sz="2800" dirty="0" err="1" smtClean="0"/>
              <a:t>diabetes</a:t>
            </a:r>
            <a:r>
              <a:rPr lang="tr-TR" sz="2800" dirty="0" smtClean="0"/>
              <a:t> </a:t>
            </a:r>
            <a:r>
              <a:rPr lang="tr-TR" sz="2800" dirty="0" err="1" smtClean="0"/>
              <a:t>mellitus</a:t>
            </a:r>
            <a:r>
              <a:rPr lang="tr-TR" sz="2800" dirty="0" smtClean="0"/>
              <a:t> ile ilişkili olduğu görülmüştür.</a:t>
            </a:r>
          </a:p>
          <a:p>
            <a:r>
              <a:rPr lang="tr-TR" sz="2800" dirty="0" smtClean="0"/>
              <a:t>Klinikte </a:t>
            </a:r>
            <a:r>
              <a:rPr lang="tr-TR" sz="2800" dirty="0" err="1" smtClean="0"/>
              <a:t>patognomonik</a:t>
            </a:r>
            <a:r>
              <a:rPr lang="tr-TR" sz="2800" dirty="0" smtClean="0"/>
              <a:t> özellik </a:t>
            </a:r>
            <a:r>
              <a:rPr lang="tr-TR" sz="2800" dirty="0" err="1" smtClean="0"/>
              <a:t>distal</a:t>
            </a:r>
            <a:r>
              <a:rPr lang="tr-TR" sz="2800" dirty="0" smtClean="0"/>
              <a:t> </a:t>
            </a:r>
            <a:r>
              <a:rPr lang="tr-TR" sz="2800" dirty="0" err="1" smtClean="0"/>
              <a:t>palmar</a:t>
            </a:r>
            <a:r>
              <a:rPr lang="tr-TR" sz="2800" dirty="0" smtClean="0"/>
              <a:t> çizgisinin her iki yanında, başparmak tabanında ve küçük parmak tabanında olabilen sert nodüllerdir.</a:t>
            </a:r>
          </a:p>
          <a:p>
            <a:r>
              <a:rPr lang="tr-TR" sz="2800" dirty="0" smtClean="0"/>
              <a:t>Tedavi; </a:t>
            </a:r>
            <a:r>
              <a:rPr lang="tr-TR" sz="2800" dirty="0" err="1" smtClean="0"/>
              <a:t>kollajen</a:t>
            </a:r>
            <a:r>
              <a:rPr lang="tr-TR" sz="2800" dirty="0" smtClean="0"/>
              <a:t> sentez inhibitörü olan 5-</a:t>
            </a:r>
            <a:r>
              <a:rPr lang="tr-TR" sz="2800" dirty="0" err="1" smtClean="0"/>
              <a:t>Fluorouracil</a:t>
            </a:r>
            <a:r>
              <a:rPr lang="tr-TR" sz="2800" dirty="0" smtClean="0"/>
              <a:t> enjeksiyonu, </a:t>
            </a:r>
            <a:r>
              <a:rPr lang="tr-TR" sz="2800" dirty="0" err="1" smtClean="0"/>
              <a:t>klostridial</a:t>
            </a:r>
            <a:r>
              <a:rPr lang="tr-TR" sz="2800" dirty="0" smtClean="0"/>
              <a:t> </a:t>
            </a:r>
            <a:r>
              <a:rPr lang="tr-TR" sz="2800" dirty="0" err="1" smtClean="0"/>
              <a:t>kolajenaz</a:t>
            </a:r>
            <a:r>
              <a:rPr lang="tr-TR" sz="2800" dirty="0" smtClean="0"/>
              <a:t> enjeksiyonu ve </a:t>
            </a:r>
            <a:r>
              <a:rPr lang="tr-TR" sz="2800" dirty="0" err="1" smtClean="0"/>
              <a:t>hiperbarik</a:t>
            </a:r>
            <a:r>
              <a:rPr lang="tr-TR" sz="2800" dirty="0" smtClean="0"/>
              <a:t> oksijen tedavisi son yıllarda denenmektedir. Ameliyat öncesi dönemde fizik tedavi </a:t>
            </a:r>
            <a:r>
              <a:rPr lang="tr-TR" sz="2800" dirty="0" err="1" smtClean="0"/>
              <a:t>modalitesi</a:t>
            </a:r>
            <a:r>
              <a:rPr lang="tr-TR" sz="2800" dirty="0" smtClean="0"/>
              <a:t> olarak ultrason kullanılabilir, </a:t>
            </a:r>
            <a:r>
              <a:rPr lang="tr-TR" sz="2800" dirty="0" err="1" smtClean="0"/>
              <a:t>atel</a:t>
            </a:r>
            <a:r>
              <a:rPr lang="tr-TR" sz="2800" dirty="0" smtClean="0"/>
              <a:t> uygulanabilir. </a:t>
            </a:r>
          </a:p>
          <a:p>
            <a:endParaRPr lang="tr-TR"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2657</TotalTime>
  <Words>2900</Words>
  <Application>Microsoft Office PowerPoint</Application>
  <PresentationFormat>Ekran Gösterisi (4:3)</PresentationFormat>
  <Paragraphs>343</Paragraphs>
  <Slides>54</Slides>
  <Notes>10</Notes>
  <HiddenSlides>0</HiddenSlides>
  <MMClips>0</MMClips>
  <ScaleCrop>false</ScaleCrop>
  <HeadingPairs>
    <vt:vector size="8" baseType="variant">
      <vt:variant>
        <vt:lpstr>Kullanılan Yazı Tipleri</vt:lpstr>
      </vt:variant>
      <vt:variant>
        <vt:i4>7</vt:i4>
      </vt:variant>
      <vt:variant>
        <vt:lpstr>Tema</vt:lpstr>
      </vt:variant>
      <vt:variant>
        <vt:i4>1</vt:i4>
      </vt:variant>
      <vt:variant>
        <vt:lpstr>Eklenmiş OLE Hizmet Programları</vt:lpstr>
      </vt:variant>
      <vt:variant>
        <vt:i4>1</vt:i4>
      </vt:variant>
      <vt:variant>
        <vt:lpstr>Slayt Başlıkları</vt:lpstr>
      </vt:variant>
      <vt:variant>
        <vt:i4>54</vt:i4>
      </vt:variant>
    </vt:vector>
  </HeadingPairs>
  <TitlesOfParts>
    <vt:vector size="63" baseType="lpstr">
      <vt:lpstr>Arial</vt:lpstr>
      <vt:lpstr>Calibri</vt:lpstr>
      <vt:lpstr>Segoe UI</vt:lpstr>
      <vt:lpstr>Symbol</vt:lpstr>
      <vt:lpstr>Tahoma</vt:lpstr>
      <vt:lpstr>Times New Roman</vt:lpstr>
      <vt:lpstr>Wingdings</vt:lpstr>
      <vt:lpstr>Ofis Teması</vt:lpstr>
      <vt:lpstr>Bit Eşlem Resmi</vt:lpstr>
      <vt:lpstr>ÜST EKSTREMİTE AĞRILARI OMUZ BÖLGESİ </vt:lpstr>
      <vt:lpstr>Öğrenim Hedefleri</vt:lpstr>
      <vt:lpstr>OMUZ AĞRILARI</vt:lpstr>
      <vt:lpstr>PowerPoint Sunusu</vt:lpstr>
      <vt:lpstr>OMUZ EKLEMİNİ DESTEKLEYEN YAPILAR </vt:lpstr>
      <vt:lpstr>Omuz stabilitesinde etkili faktörler</vt:lpstr>
      <vt:lpstr>Omuz eklemine etki eden kaslar</vt:lpstr>
      <vt:lpstr>PowerPoint Sunusu</vt:lpstr>
      <vt:lpstr>PowerPoint Sunusu</vt:lpstr>
      <vt:lpstr>PowerPoint Sunusu</vt:lpstr>
      <vt:lpstr>PowerPoint Sunusu</vt:lpstr>
      <vt:lpstr>PowerPoint Sunusu</vt:lpstr>
      <vt:lpstr>Rotator Kuf Kasları</vt:lpstr>
      <vt:lpstr>OMUZ AĞRISI NEDENLERİ</vt:lpstr>
      <vt:lpstr>OMUZ AĞRISI NEDENLERİ</vt:lpstr>
      <vt:lpstr>OMUZ AĞRILARI </vt:lpstr>
      <vt:lpstr>OMUZ AĞRILARI</vt:lpstr>
      <vt:lpstr>Rotator Kuf Tendiniti</vt:lpstr>
      <vt:lpstr>Subakromial Sıkışma Sendromu</vt:lpstr>
      <vt:lpstr>Subakromial Sıkışma Sendromu Etyoloji</vt:lpstr>
      <vt:lpstr>Subakromiyal Sıkışma Sendromu</vt:lpstr>
      <vt:lpstr>Subakromial Sıkışma Sendromu  </vt:lpstr>
      <vt:lpstr>Subakromial Sıkışma Sendromu  </vt:lpstr>
      <vt:lpstr>Subakromial Sıkışma Sendromu  </vt:lpstr>
      <vt:lpstr>Subakromial Sıkışma Sendromu Radyoloji</vt:lpstr>
      <vt:lpstr>Subakromial Sıkışma Sendromu Tedavi</vt:lpstr>
      <vt:lpstr>KALSİFİK TENDİNİT</vt:lpstr>
      <vt:lpstr>KALSİFİK TENDİNİT</vt:lpstr>
      <vt:lpstr>KALSİFİK TENDİNİT</vt:lpstr>
      <vt:lpstr>ROTATOR MANŞET YIRTIĞI</vt:lpstr>
      <vt:lpstr>ROTATOR KAF YIRTIĞI</vt:lpstr>
      <vt:lpstr>ROTATOR MANŞET YIRTIĞI</vt:lpstr>
      <vt:lpstr>ROTATOR MANŞET YIRTIĞI</vt:lpstr>
      <vt:lpstr>Biceps Tendon Lezyonları 1-Tendinit ve tenosinovit 2- Tendon elongasyonu 3- Tendon rüptürü 4- Dislokasyon ve subluksasyon       </vt:lpstr>
      <vt:lpstr>Klinik</vt:lpstr>
      <vt:lpstr>Tanı ve Tedavi</vt:lpstr>
      <vt:lpstr>ADEZİV KAPSÜLİT</vt:lpstr>
      <vt:lpstr>ADEZİV KAPSÜLİT</vt:lpstr>
      <vt:lpstr>ADEZİV KAPSÜLİT</vt:lpstr>
      <vt:lpstr>ADEZİV KAPSÜLİT</vt:lpstr>
      <vt:lpstr>Glenohumeral İnstabilite</vt:lpstr>
      <vt:lpstr>  Glenohumeral Eklem Osteoartriti    </vt:lpstr>
      <vt:lpstr>Semptomlar</vt:lpstr>
      <vt:lpstr>Tedavi</vt:lpstr>
      <vt:lpstr>ÜST EKSTREMİTE AĞRILARI DİRSEK BÖLGESİ</vt:lpstr>
      <vt:lpstr>Dirsek Ağrılı Hastanın Değerlendirilmesi</vt:lpstr>
      <vt:lpstr>Dirsek Ağrısının Nedenleri</vt:lpstr>
      <vt:lpstr>Dirsek Ağrısının Nedenleri</vt:lpstr>
      <vt:lpstr>Lateral Epikondilit (Tenisçi Dirseği)</vt:lpstr>
      <vt:lpstr>Medial Epikondilit (Golfçü Dirseği)</vt:lpstr>
      <vt:lpstr>Olekranon Bursiti</vt:lpstr>
      <vt:lpstr>El ve El Bileği Ağrısı</vt:lpstr>
      <vt:lpstr>El ve El Bileği Ağrısı</vt:lpstr>
      <vt:lpstr>El ve El Bileği Ağrısı</vt:lpstr>
    </vt:vector>
  </TitlesOfParts>
  <Company>Ultimate Bilg. Tek. Serv. Hizm.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ÜST EKSTREMİTE AĞRILARI</dc:title>
  <dc:creator>yonetim</dc:creator>
  <cp:lastModifiedBy>ASUS</cp:lastModifiedBy>
  <cp:revision>377</cp:revision>
  <dcterms:created xsi:type="dcterms:W3CDTF">2014-09-05T08:46:49Z</dcterms:created>
  <dcterms:modified xsi:type="dcterms:W3CDTF">2026-05-03T17:21:37Z</dcterms:modified>
</cp:coreProperties>
</file>