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0"/>
  </p:notesMasterIdLst>
  <p:sldIdLst>
    <p:sldId id="256" r:id="rId2"/>
    <p:sldId id="332" r:id="rId3"/>
    <p:sldId id="257" r:id="rId4"/>
    <p:sldId id="259" r:id="rId5"/>
    <p:sldId id="261" r:id="rId6"/>
    <p:sldId id="262" r:id="rId7"/>
    <p:sldId id="263" r:id="rId8"/>
    <p:sldId id="264" r:id="rId9"/>
    <p:sldId id="280" r:id="rId10"/>
    <p:sldId id="265" r:id="rId11"/>
    <p:sldId id="266" r:id="rId12"/>
    <p:sldId id="327" r:id="rId13"/>
    <p:sldId id="328" r:id="rId14"/>
    <p:sldId id="267" r:id="rId15"/>
    <p:sldId id="268" r:id="rId16"/>
    <p:sldId id="269" r:id="rId17"/>
    <p:sldId id="270" r:id="rId18"/>
    <p:sldId id="271" r:id="rId19"/>
    <p:sldId id="272" r:id="rId20"/>
    <p:sldId id="273" r:id="rId21"/>
    <p:sldId id="274" r:id="rId22"/>
    <p:sldId id="275" r:id="rId23"/>
    <p:sldId id="306" r:id="rId24"/>
    <p:sldId id="307" r:id="rId25"/>
    <p:sldId id="308" r:id="rId26"/>
    <p:sldId id="277" r:id="rId27"/>
    <p:sldId id="309" r:id="rId28"/>
    <p:sldId id="310" r:id="rId29"/>
    <p:sldId id="278" r:id="rId30"/>
    <p:sldId id="281" r:id="rId31"/>
    <p:sldId id="284" r:id="rId32"/>
    <p:sldId id="285" r:id="rId33"/>
    <p:sldId id="286" r:id="rId34"/>
    <p:sldId id="287" r:id="rId35"/>
    <p:sldId id="288" r:id="rId36"/>
    <p:sldId id="289" r:id="rId37"/>
    <p:sldId id="291" r:id="rId38"/>
    <p:sldId id="292" r:id="rId39"/>
    <p:sldId id="293" r:id="rId40"/>
    <p:sldId id="294" r:id="rId41"/>
    <p:sldId id="295" r:id="rId42"/>
    <p:sldId id="296" r:id="rId43"/>
    <p:sldId id="297" r:id="rId44"/>
    <p:sldId id="298" r:id="rId45"/>
    <p:sldId id="299" r:id="rId46"/>
    <p:sldId id="300" r:id="rId47"/>
    <p:sldId id="283" r:id="rId48"/>
    <p:sldId id="302" r:id="rId49"/>
    <p:sldId id="303" r:id="rId50"/>
    <p:sldId id="331" r:id="rId51"/>
    <p:sldId id="301" r:id="rId52"/>
    <p:sldId id="305" r:id="rId53"/>
    <p:sldId id="311" r:id="rId54"/>
    <p:sldId id="312" r:id="rId55"/>
    <p:sldId id="313" r:id="rId56"/>
    <p:sldId id="314" r:id="rId57"/>
    <p:sldId id="315" r:id="rId58"/>
    <p:sldId id="316" r:id="rId59"/>
    <p:sldId id="317" r:id="rId60"/>
    <p:sldId id="318" r:id="rId61"/>
    <p:sldId id="320" r:id="rId62"/>
    <p:sldId id="321" r:id="rId63"/>
    <p:sldId id="322" r:id="rId64"/>
    <p:sldId id="323" r:id="rId65"/>
    <p:sldId id="324" r:id="rId66"/>
    <p:sldId id="325" r:id="rId67"/>
    <p:sldId id="326" r:id="rId68"/>
    <p:sldId id="329" r:id="rId6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2" autoAdjust="0"/>
    <p:restoredTop sz="94624" autoAdjust="0"/>
  </p:normalViewPr>
  <p:slideViewPr>
    <p:cSldViewPr>
      <p:cViewPr varScale="1">
        <p:scale>
          <a:sx n="95" d="100"/>
          <a:sy n="95" d="100"/>
        </p:scale>
        <p:origin x="1080" y="7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9.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25104C-D772-446D-8FE6-1A0CA3852AE3}" type="datetimeFigureOut">
              <a:rPr lang="tr-TR" smtClean="0"/>
              <a:pPr/>
              <a:t>29.12.2025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20224-3DD5-4576-90DC-4F37D5B59ABC}" type="slidenum">
              <a:rPr lang="tr-TR" smtClean="0"/>
              <a:pPr/>
              <a:t>‹#›</a:t>
            </a:fld>
            <a:endParaRPr lang="tr-TR"/>
          </a:p>
        </p:txBody>
      </p:sp>
    </p:spTree>
    <p:extLst>
      <p:ext uri="{BB962C8B-B14F-4D97-AF65-F5344CB8AC3E}">
        <p14:creationId xmlns:p14="http://schemas.microsoft.com/office/powerpoint/2010/main" val="1245265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5715"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1965075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4994"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4995"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3253536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5714" name="Rectangle 1"/>
          <p:cNvSpPr txBox="1">
            <a:spLocks noGrp="1" noRot="1" noChangeAspect="1" noChangeArrowheads="1" noTextEdit="1"/>
          </p:cNvSpPr>
          <p:nvPr>
            <p:ph type="sldImg"/>
          </p:nvPr>
        </p:nvSpPr>
        <p:spPr>
          <a:xfrm>
            <a:off x="1317625" y="877888"/>
            <a:ext cx="4221163" cy="3165475"/>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15715" name="Rectangle 2"/>
          <p:cNvSpPr txBox="1">
            <a:spLocks noGrp="1" noChangeArrowheads="1"/>
          </p:cNvSpPr>
          <p:nvPr>
            <p:ph type="body" idx="1"/>
          </p:nvPr>
        </p:nvSpPr>
        <p:spPr>
          <a:xfrm>
            <a:off x="1060450" y="4349750"/>
            <a:ext cx="4741863" cy="3513138"/>
          </a:xfrm>
          <a:noFill/>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tr-TR" smtClean="0">
              <a:latin typeface="Times New Roman" pitchFamily="18" charset="0"/>
            </a:endParaRPr>
          </a:p>
        </p:txBody>
      </p:sp>
    </p:spTree>
    <p:extLst>
      <p:ext uri="{BB962C8B-B14F-4D97-AF65-F5344CB8AC3E}">
        <p14:creationId xmlns:p14="http://schemas.microsoft.com/office/powerpoint/2010/main" val="15782461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4155525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551932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2392601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10090852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96677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1752265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85816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898665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29539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3014933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DCB4FD4-4D22-4F83-972C-C63347417DF3}" type="datetimeFigureOut">
              <a:rPr lang="tr-TR" smtClean="0"/>
              <a:pPr/>
              <a:t>29.12.2025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68547D0E-1AF1-4252-9587-2AB19F44EE50}" type="slidenum">
              <a:rPr lang="tr-TR" smtClean="0"/>
              <a:pPr/>
              <a:t>‹#›</a:t>
            </a:fld>
            <a:endParaRPr lang="tr-TR"/>
          </a:p>
        </p:txBody>
      </p:sp>
    </p:spTree>
    <p:extLst>
      <p:ext uri="{BB962C8B-B14F-4D97-AF65-F5344CB8AC3E}">
        <p14:creationId xmlns:p14="http://schemas.microsoft.com/office/powerpoint/2010/main" val="1687980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Başlık, Metin ve Küçük Resim">
    <p:spTree>
      <p:nvGrpSpPr>
        <p:cNvPr id="1" name=""/>
        <p:cNvGrpSpPr/>
        <p:nvPr/>
      </p:nvGrpSpPr>
      <p:grpSpPr>
        <a:xfrm>
          <a:off x="0" y="0"/>
          <a:ext cx="0" cy="0"/>
          <a:chOff x="0" y="0"/>
          <a:chExt cx="0" cy="0"/>
        </a:xfrm>
      </p:grpSpPr>
      <p:sp>
        <p:nvSpPr>
          <p:cNvPr id="2" name="Başlık 1"/>
          <p:cNvSpPr>
            <a:spLocks noGrp="1"/>
          </p:cNvSpPr>
          <p:nvPr>
            <p:ph type="title"/>
          </p:nvPr>
        </p:nvSpPr>
        <p:spPr>
          <a:xfrm>
            <a:off x="1150938" y="617538"/>
            <a:ext cx="7793037"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1182688" y="2017713"/>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Küçük Resim Yer Tutucusu 3"/>
          <p:cNvSpPr>
            <a:spLocks noGrp="1"/>
          </p:cNvSpPr>
          <p:nvPr>
            <p:ph type="clipArt" sz="half" idx="2"/>
          </p:nvPr>
        </p:nvSpPr>
        <p:spPr>
          <a:xfrm>
            <a:off x="5145088" y="2017713"/>
            <a:ext cx="3810000" cy="4114800"/>
          </a:xfrm>
        </p:spPr>
        <p:txBody>
          <a:bodyPr/>
          <a:lstStyle/>
          <a:p>
            <a:endParaRPr lang="tr-TR"/>
          </a:p>
        </p:txBody>
      </p:sp>
      <p:sp>
        <p:nvSpPr>
          <p:cNvPr id="5" name="Veri Yer Tutucusu 4"/>
          <p:cNvSpPr>
            <a:spLocks noGrp="1"/>
          </p:cNvSpPr>
          <p:nvPr>
            <p:ph type="dt" sz="half" idx="10"/>
          </p:nvPr>
        </p:nvSpPr>
        <p:spPr>
          <a:xfrm>
            <a:off x="914400" y="6324600"/>
            <a:ext cx="1905000" cy="457200"/>
          </a:xfrm>
        </p:spPr>
        <p:txBody>
          <a:bodyPr/>
          <a:lstStyle>
            <a:lvl1pPr>
              <a:defRPr/>
            </a:lvl1pPr>
          </a:lstStyle>
          <a:p>
            <a:endParaRPr lang="tr-TR"/>
          </a:p>
        </p:txBody>
      </p:sp>
      <p:sp>
        <p:nvSpPr>
          <p:cNvPr id="6" name="Altbilgi Yer Tutucusu 5"/>
          <p:cNvSpPr>
            <a:spLocks noGrp="1"/>
          </p:cNvSpPr>
          <p:nvPr>
            <p:ph type="ftr" sz="quarter" idx="11"/>
          </p:nvPr>
        </p:nvSpPr>
        <p:spPr>
          <a:xfrm>
            <a:off x="3352800" y="6324600"/>
            <a:ext cx="2895600" cy="457200"/>
          </a:xfrm>
        </p:spPr>
        <p:txBody>
          <a:bodyPr/>
          <a:lstStyle>
            <a:lvl1pPr>
              <a:defRPr/>
            </a:lvl1pPr>
          </a:lstStyle>
          <a:p>
            <a:endParaRPr lang="tr-TR"/>
          </a:p>
        </p:txBody>
      </p:sp>
      <p:sp>
        <p:nvSpPr>
          <p:cNvPr id="7" name="Slayt Numarası Yer Tutucusu 6"/>
          <p:cNvSpPr>
            <a:spLocks noGrp="1"/>
          </p:cNvSpPr>
          <p:nvPr>
            <p:ph type="sldNum" sz="quarter" idx="12"/>
          </p:nvPr>
        </p:nvSpPr>
        <p:spPr>
          <a:xfrm>
            <a:off x="6781800" y="6324600"/>
            <a:ext cx="1905000" cy="457200"/>
          </a:xfrm>
        </p:spPr>
        <p:txBody>
          <a:bodyPr/>
          <a:lstStyle>
            <a:lvl1pPr>
              <a:defRPr/>
            </a:lvl1pPr>
          </a:lstStyle>
          <a:p>
            <a:fld id="{6F52F667-F8CC-48F6-8268-722F82B30F0C}" type="slidenum">
              <a:rPr lang="tr-TR"/>
              <a:pPr/>
              <a:t>‹#›</a:t>
            </a:fld>
            <a:endParaRPr lang="tr-TR"/>
          </a:p>
        </p:txBody>
      </p:sp>
    </p:spTree>
    <p:extLst>
      <p:ext uri="{BB962C8B-B14F-4D97-AF65-F5344CB8AC3E}">
        <p14:creationId xmlns:p14="http://schemas.microsoft.com/office/powerpoint/2010/main" val="409086017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Özel Düzen">
    <p:spTree>
      <p:nvGrpSpPr>
        <p:cNvPr id="1" name=""/>
        <p:cNvGrpSpPr/>
        <p:nvPr/>
      </p:nvGrpSpPr>
      <p:grpSpPr>
        <a:xfrm>
          <a:off x="0" y="0"/>
          <a:ext cx="0" cy="0"/>
          <a:chOff x="0" y="0"/>
          <a:chExt cx="0" cy="0"/>
        </a:xfrm>
      </p:grpSpPr>
      <p:sp>
        <p:nvSpPr>
          <p:cNvPr id="2" name="Başlık 1"/>
          <p:cNvSpPr>
            <a:spLocks noGrp="1"/>
          </p:cNvSpPr>
          <p:nvPr>
            <p:ph type="title"/>
          </p:nvPr>
        </p:nvSpPr>
        <p:spPr>
          <a:xfrm>
            <a:off x="671513" y="503238"/>
            <a:ext cx="7807325" cy="1143000"/>
          </a:xfrm>
        </p:spPr>
        <p:txBody>
          <a:bodyPr/>
          <a:lstStyle/>
          <a:p>
            <a:r>
              <a:rPr lang="tr-TR" smtClean="0"/>
              <a:t>Asıl başlık stili için tıklatın</a:t>
            </a:r>
            <a:endParaRPr lang="tr-TR"/>
          </a:p>
        </p:txBody>
      </p:sp>
    </p:spTree>
    <p:extLst>
      <p:ext uri="{BB962C8B-B14F-4D97-AF65-F5344CB8AC3E}">
        <p14:creationId xmlns:p14="http://schemas.microsoft.com/office/powerpoint/2010/main" val="1741526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150938" y="617538"/>
            <a:ext cx="7793037"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1182688" y="2017713"/>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5145088" y="2017713"/>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5145088" y="4151313"/>
            <a:ext cx="3810000" cy="1981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5"/>
          <p:cNvSpPr>
            <a:spLocks noGrp="1"/>
          </p:cNvSpPr>
          <p:nvPr>
            <p:ph type="dt" sz="half" idx="10"/>
          </p:nvPr>
        </p:nvSpPr>
        <p:spPr>
          <a:xfrm>
            <a:off x="914400" y="6324600"/>
            <a:ext cx="1905000" cy="457200"/>
          </a:xfrm>
        </p:spPr>
        <p:txBody>
          <a:bodyPr/>
          <a:lstStyle>
            <a:lvl1pPr>
              <a:defRPr/>
            </a:lvl1pPr>
          </a:lstStyle>
          <a:p>
            <a:endParaRPr lang="tr-TR"/>
          </a:p>
        </p:txBody>
      </p:sp>
      <p:sp>
        <p:nvSpPr>
          <p:cNvPr id="7" name="Altbilgi Yer Tutucusu 6"/>
          <p:cNvSpPr>
            <a:spLocks noGrp="1"/>
          </p:cNvSpPr>
          <p:nvPr>
            <p:ph type="ftr" sz="quarter" idx="11"/>
          </p:nvPr>
        </p:nvSpPr>
        <p:spPr>
          <a:xfrm>
            <a:off x="3352800" y="6324600"/>
            <a:ext cx="2895600" cy="457200"/>
          </a:xfrm>
        </p:spPr>
        <p:txBody>
          <a:bodyPr/>
          <a:lstStyle>
            <a:lvl1pPr>
              <a:defRPr/>
            </a:lvl1pPr>
          </a:lstStyle>
          <a:p>
            <a:endParaRPr lang="tr-TR"/>
          </a:p>
        </p:txBody>
      </p:sp>
      <p:sp>
        <p:nvSpPr>
          <p:cNvPr id="8" name="Slayt Numarası Yer Tutucusu 7"/>
          <p:cNvSpPr>
            <a:spLocks noGrp="1"/>
          </p:cNvSpPr>
          <p:nvPr>
            <p:ph type="sldNum" sz="quarter" idx="12"/>
          </p:nvPr>
        </p:nvSpPr>
        <p:spPr>
          <a:xfrm>
            <a:off x="6781800" y="6324600"/>
            <a:ext cx="1905000" cy="457200"/>
          </a:xfrm>
        </p:spPr>
        <p:txBody>
          <a:bodyPr/>
          <a:lstStyle>
            <a:lvl1pPr>
              <a:defRPr/>
            </a:lvl1pPr>
          </a:lstStyle>
          <a:p>
            <a:fld id="{AF487015-A351-4C83-807C-E304C86344A5}" type="slidenum">
              <a:rPr lang="tr-TR"/>
              <a:pPr/>
              <a:t>‹#›</a:t>
            </a:fld>
            <a:endParaRPr lang="tr-TR"/>
          </a:p>
        </p:txBody>
      </p:sp>
    </p:spTree>
    <p:extLst>
      <p:ext uri="{BB962C8B-B14F-4D97-AF65-F5344CB8AC3E}">
        <p14:creationId xmlns:p14="http://schemas.microsoft.com/office/powerpoint/2010/main" val="2243009123"/>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Başlık 1"/>
          <p:cNvSpPr>
            <a:spLocks noGrp="1"/>
          </p:cNvSpPr>
          <p:nvPr>
            <p:ph type="title"/>
          </p:nvPr>
        </p:nvSpPr>
        <p:spPr>
          <a:xfrm>
            <a:off x="1150938" y="617538"/>
            <a:ext cx="7793037" cy="1143000"/>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1182688" y="2017713"/>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5145088" y="2017713"/>
            <a:ext cx="3810000" cy="4114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a:xfrm>
            <a:off x="914400" y="6324600"/>
            <a:ext cx="1905000" cy="457200"/>
          </a:xfrm>
        </p:spPr>
        <p:txBody>
          <a:bodyPr/>
          <a:lstStyle>
            <a:lvl1pPr>
              <a:defRPr/>
            </a:lvl1pPr>
          </a:lstStyle>
          <a:p>
            <a:endParaRPr lang="tr-TR"/>
          </a:p>
        </p:txBody>
      </p:sp>
      <p:sp>
        <p:nvSpPr>
          <p:cNvPr id="6" name="Altbilgi Yer Tutucusu 5"/>
          <p:cNvSpPr>
            <a:spLocks noGrp="1"/>
          </p:cNvSpPr>
          <p:nvPr>
            <p:ph type="ftr" sz="quarter" idx="11"/>
          </p:nvPr>
        </p:nvSpPr>
        <p:spPr>
          <a:xfrm>
            <a:off x="3352800" y="6324600"/>
            <a:ext cx="2895600" cy="457200"/>
          </a:xfrm>
        </p:spPr>
        <p:txBody>
          <a:bodyPr/>
          <a:lstStyle>
            <a:lvl1pPr>
              <a:defRPr/>
            </a:lvl1pPr>
          </a:lstStyle>
          <a:p>
            <a:endParaRPr lang="tr-TR"/>
          </a:p>
        </p:txBody>
      </p:sp>
      <p:sp>
        <p:nvSpPr>
          <p:cNvPr id="7" name="Slayt Numarası Yer Tutucusu 6"/>
          <p:cNvSpPr>
            <a:spLocks noGrp="1"/>
          </p:cNvSpPr>
          <p:nvPr>
            <p:ph type="sldNum" sz="quarter" idx="12"/>
          </p:nvPr>
        </p:nvSpPr>
        <p:spPr>
          <a:xfrm>
            <a:off x="6781800" y="6324600"/>
            <a:ext cx="1905000" cy="457200"/>
          </a:xfrm>
        </p:spPr>
        <p:txBody>
          <a:bodyPr/>
          <a:lstStyle>
            <a:lvl1pPr>
              <a:defRPr/>
            </a:lvl1pPr>
          </a:lstStyle>
          <a:p>
            <a:fld id="{9B898630-2E50-481A-A5DE-ED893BAB69ED}" type="slidenum">
              <a:rPr lang="tr-TR"/>
              <a:pPr/>
              <a:t>‹#›</a:t>
            </a:fld>
            <a:endParaRPr lang="tr-TR"/>
          </a:p>
        </p:txBody>
      </p:sp>
    </p:spTree>
    <p:extLst>
      <p:ext uri="{BB962C8B-B14F-4D97-AF65-F5344CB8AC3E}">
        <p14:creationId xmlns:p14="http://schemas.microsoft.com/office/powerpoint/2010/main" val="268690942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CB4FD4-4D22-4F83-972C-C63347417DF3}" type="datetimeFigureOut">
              <a:rPr lang="tr-TR" smtClean="0"/>
              <a:pPr/>
              <a:t>29.12.2025</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547D0E-1AF1-4252-9587-2AB19F44EE50}" type="slidenum">
              <a:rPr lang="tr-TR" smtClean="0"/>
              <a:pPr/>
              <a:t>‹#›</a:t>
            </a:fld>
            <a:endParaRPr lang="tr-TR"/>
          </a:p>
        </p:txBody>
      </p:sp>
    </p:spTree>
    <p:extLst>
      <p:ext uri="{BB962C8B-B14F-4D97-AF65-F5344CB8AC3E}">
        <p14:creationId xmlns:p14="http://schemas.microsoft.com/office/powerpoint/2010/main" val="28929740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2.xml"/><Relationship Id="rId5" Type="http://schemas.openxmlformats.org/officeDocument/2006/relationships/image" Target="../media/image30.jpeg"/><Relationship Id="rId4" Type="http://schemas.openxmlformats.org/officeDocument/2006/relationships/image" Target="../media/image29.jpeg"/></Relationships>
</file>

<file path=ppt/slides/_rels/slide3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14.xml"/><Relationship Id="rId1" Type="http://schemas.openxmlformats.org/officeDocument/2006/relationships/vmlDrawing" Target="../drawings/vmlDrawing1.vml"/><Relationship Id="rId5" Type="http://schemas.openxmlformats.org/officeDocument/2006/relationships/image" Target="../media/image49.png"/><Relationship Id="rId4" Type="http://schemas.openxmlformats.org/officeDocument/2006/relationships/oleObject" Target="../embeddings/oleObject1.bin"/></Relationships>
</file>

<file path=ppt/slides/_rels/slide6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slideLayout" Target="../slideLayouts/slideLayout14.xml"/><Relationship Id="rId1" Type="http://schemas.openxmlformats.org/officeDocument/2006/relationships/vmlDrawing" Target="../drawings/vmlDrawing2.vml"/><Relationship Id="rId5" Type="http://schemas.openxmlformats.org/officeDocument/2006/relationships/image" Target="../media/image51.png"/><Relationship Id="rId4" Type="http://schemas.openxmlformats.org/officeDocument/2006/relationships/oleObject" Target="../embeddings/oleObject2.bin"/></Relationships>
</file>

<file path=ppt/slides/_rels/slide6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b="1" dirty="0" smtClean="0">
                <a:solidFill>
                  <a:schemeClr val="accent2"/>
                </a:solidFill>
              </a:rPr>
              <a:t>REHABİLİTASYONDA ORTEZLER VE PROTEZLER</a:t>
            </a:r>
            <a:endParaRPr lang="tr-TR" b="1" dirty="0">
              <a:solidFill>
                <a:schemeClr val="accent2"/>
              </a:solidFill>
            </a:endParaRPr>
          </a:p>
        </p:txBody>
      </p:sp>
      <p:sp>
        <p:nvSpPr>
          <p:cNvPr id="3" name="Alt Başlık 2"/>
          <p:cNvSpPr>
            <a:spLocks noGrp="1"/>
          </p:cNvSpPr>
          <p:nvPr>
            <p:ph type="subTitle" idx="1"/>
          </p:nvPr>
        </p:nvSpPr>
        <p:spPr/>
        <p:txBody>
          <a:bodyPr/>
          <a:lstStyle/>
          <a:p>
            <a:r>
              <a:rPr lang="tr-TR" b="1" smtClean="0">
                <a:solidFill>
                  <a:schemeClr val="accent2"/>
                </a:solidFill>
              </a:rPr>
              <a:t> </a:t>
            </a:r>
            <a:r>
              <a:rPr lang="tr-TR" b="1">
                <a:solidFill>
                  <a:schemeClr val="accent2"/>
                </a:solidFill>
              </a:rPr>
              <a:t>Prof. Dr</a:t>
            </a:r>
            <a:r>
              <a:rPr lang="tr-TR" b="1" dirty="0" smtClean="0">
                <a:solidFill>
                  <a:schemeClr val="accent2"/>
                </a:solidFill>
              </a:rPr>
              <a:t>. Gül Devrimsel</a:t>
            </a:r>
          </a:p>
          <a:p>
            <a:r>
              <a:rPr lang="tr-TR" b="1" dirty="0" smtClean="0">
                <a:solidFill>
                  <a:schemeClr val="accent2"/>
                </a:solidFill>
              </a:rPr>
              <a:t>Fiziksel Tıp ve Rehabilitasyon Anabilim Dalı</a:t>
            </a:r>
            <a:endParaRPr lang="tr-TR" b="1" dirty="0">
              <a:solidFill>
                <a:schemeClr val="accent2"/>
              </a:solidFill>
            </a:endParaRPr>
          </a:p>
        </p:txBody>
      </p:sp>
    </p:spTree>
    <p:extLst>
      <p:ext uri="{BB962C8B-B14F-4D97-AF65-F5344CB8AC3E}">
        <p14:creationId xmlns:p14="http://schemas.microsoft.com/office/powerpoint/2010/main" val="19913030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b="1" dirty="0" smtClean="0">
                <a:solidFill>
                  <a:schemeClr val="accent2"/>
                </a:solidFill>
              </a:rPr>
              <a:t>Öğrenim Hedefleri</a:t>
            </a:r>
            <a:endParaRPr lang="tr-TR" sz="3600" b="1" dirty="0">
              <a:solidFill>
                <a:schemeClr val="accent2"/>
              </a:solidFill>
            </a:endParaRPr>
          </a:p>
        </p:txBody>
      </p:sp>
      <p:sp>
        <p:nvSpPr>
          <p:cNvPr id="3" name="2 İçerik Yer Tutucusu"/>
          <p:cNvSpPr>
            <a:spLocks noGrp="1"/>
          </p:cNvSpPr>
          <p:nvPr>
            <p:ph idx="1"/>
          </p:nvPr>
        </p:nvSpPr>
        <p:spPr/>
        <p:txBody>
          <a:bodyPr>
            <a:normAutofit fontScale="92500"/>
          </a:bodyPr>
          <a:lstStyle/>
          <a:p>
            <a:pPr marL="514350" lvl="0" indent="-514350">
              <a:buFont typeface="+mj-lt"/>
              <a:buAutoNum type="arabicPeriod"/>
            </a:pPr>
            <a:r>
              <a:rPr lang="tr-TR" sz="2400" dirty="0" err="1" smtClean="0"/>
              <a:t>Ortez</a:t>
            </a:r>
            <a:r>
              <a:rPr lang="tr-TR" sz="2400" dirty="0" smtClean="0"/>
              <a:t> ve protez uygulamalarının kullanım amaçlarını sayabilmek</a:t>
            </a:r>
          </a:p>
          <a:p>
            <a:pPr marL="514350" lvl="0" indent="-514350">
              <a:buFont typeface="+mj-lt"/>
              <a:buAutoNum type="arabicPeriod"/>
            </a:pPr>
            <a:r>
              <a:rPr lang="tr-TR" sz="2400" dirty="0" err="1" smtClean="0"/>
              <a:t>Ortez</a:t>
            </a:r>
            <a:r>
              <a:rPr lang="tr-TR" sz="2400" dirty="0" smtClean="0"/>
              <a:t> uygulama </a:t>
            </a:r>
            <a:r>
              <a:rPr lang="tr-TR" sz="2400" dirty="0" err="1" smtClean="0"/>
              <a:t>endikasyonlarını</a:t>
            </a:r>
            <a:r>
              <a:rPr lang="tr-TR" sz="2400" dirty="0" smtClean="0"/>
              <a:t> sayabilmek</a:t>
            </a:r>
          </a:p>
          <a:p>
            <a:pPr marL="514350" lvl="0" indent="-514350">
              <a:buFont typeface="+mj-lt"/>
              <a:buAutoNum type="arabicPeriod"/>
            </a:pPr>
            <a:r>
              <a:rPr lang="tr-TR" sz="2400" dirty="0" err="1" smtClean="0"/>
              <a:t>Ortez</a:t>
            </a:r>
            <a:r>
              <a:rPr lang="tr-TR" sz="2400" dirty="0" smtClean="0"/>
              <a:t> tiplerini sayabilmek</a:t>
            </a:r>
          </a:p>
          <a:p>
            <a:pPr marL="514350" lvl="0" indent="-514350">
              <a:buFont typeface="+mj-lt"/>
              <a:buAutoNum type="arabicPeriod"/>
            </a:pPr>
            <a:r>
              <a:rPr lang="tr-TR" sz="2400" dirty="0" smtClean="0"/>
              <a:t>Protez kullanma ve egzersizleri sayabilmek</a:t>
            </a:r>
          </a:p>
          <a:p>
            <a:pPr marL="514350" lvl="0" indent="-514350">
              <a:buFont typeface="+mj-lt"/>
              <a:buAutoNum type="arabicPeriod"/>
            </a:pPr>
            <a:r>
              <a:rPr lang="tr-TR" sz="2400" dirty="0" err="1" smtClean="0"/>
              <a:t>Ortez</a:t>
            </a:r>
            <a:r>
              <a:rPr lang="tr-TR" sz="2400" dirty="0" smtClean="0"/>
              <a:t> ve protez uygulamaları ile olası komplikasyonları sayabilmek</a:t>
            </a:r>
          </a:p>
          <a:p>
            <a:pPr marL="514350" lvl="0" indent="-514350">
              <a:buFont typeface="+mj-lt"/>
              <a:buAutoNum type="arabicPeriod"/>
            </a:pPr>
            <a:r>
              <a:rPr lang="tr-TR" sz="2400" dirty="0" smtClean="0"/>
              <a:t>Yürümeye yardımcı cihazların kullanım </a:t>
            </a:r>
            <a:r>
              <a:rPr lang="tr-TR" sz="2400" dirty="0" err="1" smtClean="0"/>
              <a:t>endikasyonlarını</a:t>
            </a:r>
            <a:r>
              <a:rPr lang="tr-TR" sz="2400" dirty="0" smtClean="0"/>
              <a:t> sayabilmek</a:t>
            </a:r>
          </a:p>
          <a:p>
            <a:pPr marL="514350" lvl="0" indent="-514350">
              <a:buFont typeface="+mj-lt"/>
              <a:buAutoNum type="arabicPeriod"/>
            </a:pPr>
            <a:r>
              <a:rPr lang="tr-TR" sz="2400" dirty="0" smtClean="0"/>
              <a:t>Ayakkabı modifikasyonu </a:t>
            </a:r>
            <a:r>
              <a:rPr lang="tr-TR" sz="2400" dirty="0" err="1" smtClean="0"/>
              <a:t>endikasyonlarını</a:t>
            </a:r>
            <a:r>
              <a:rPr lang="tr-TR" sz="2400" dirty="0" smtClean="0"/>
              <a:t> sayabilmek</a:t>
            </a:r>
          </a:p>
          <a:p>
            <a:pPr marL="514350" lvl="0" indent="-514350">
              <a:buFont typeface="+mj-lt"/>
              <a:buAutoNum type="arabicPeriod"/>
            </a:pPr>
            <a:r>
              <a:rPr lang="tr-TR" sz="2400" dirty="0" smtClean="0"/>
              <a:t>Ön tanı yapabilmek ve tanı için uzmana yönlendirmek</a:t>
            </a:r>
          </a:p>
          <a:p>
            <a:pPr marL="514350" indent="-514350">
              <a:buFont typeface="+mj-lt"/>
              <a:buAutoNum type="arabicPeriod"/>
            </a:pPr>
            <a:r>
              <a:rPr lang="tr-TR" sz="2400" dirty="0" smtClean="0"/>
              <a:t>Hastaları rehabilitasyon tedavisi için FTR uzmanına yönlendirmek</a:t>
            </a:r>
          </a:p>
          <a:p>
            <a:pPr marL="514350" lvl="0" indent="-514350">
              <a:buFont typeface="+mj-lt"/>
              <a:buAutoNum type="arabicPeriod"/>
            </a:pPr>
            <a:endParaRPr lang="tr-TR" sz="2400" dirty="0" smtClean="0"/>
          </a:p>
          <a:p>
            <a:pPr marL="514350" indent="-514350">
              <a:buFont typeface="+mj-lt"/>
              <a:buAutoNum type="arabicPeriod"/>
            </a:pPr>
            <a:endParaRPr lang="tr-TR"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solidFill>
                  <a:schemeClr val="accent2"/>
                </a:solidFill>
              </a:rPr>
              <a:t>Ortezler</a:t>
            </a:r>
            <a:endParaRPr lang="tr-TR" b="1" dirty="0">
              <a:solidFill>
                <a:schemeClr val="accent2"/>
              </a:solidFill>
            </a:endParaRPr>
          </a:p>
        </p:txBody>
      </p:sp>
      <p:sp>
        <p:nvSpPr>
          <p:cNvPr id="3" name="İçerik Yer Tutucusu 2"/>
          <p:cNvSpPr>
            <a:spLocks noGrp="1"/>
          </p:cNvSpPr>
          <p:nvPr>
            <p:ph idx="1"/>
          </p:nvPr>
        </p:nvSpPr>
        <p:spPr/>
        <p:txBody>
          <a:bodyPr/>
          <a:lstStyle/>
          <a:p>
            <a:pPr marL="0" indent="0" algn="just">
              <a:buNone/>
            </a:pPr>
            <a:r>
              <a:rPr lang="tr-TR" dirty="0" err="1" smtClean="0"/>
              <a:t>Ortez</a:t>
            </a:r>
            <a:r>
              <a:rPr lang="tr-TR" dirty="0" smtClean="0"/>
              <a:t>, </a:t>
            </a:r>
            <a:r>
              <a:rPr lang="tr-TR" dirty="0" err="1" smtClean="0"/>
              <a:t>nöromusküler</a:t>
            </a:r>
            <a:r>
              <a:rPr lang="tr-TR" dirty="0" smtClean="0"/>
              <a:t> sistemin yapısal ve fonksiyonel özelliklerini </a:t>
            </a:r>
            <a:r>
              <a:rPr lang="tr-TR" dirty="0" err="1" smtClean="0"/>
              <a:t>modifiye</a:t>
            </a:r>
            <a:r>
              <a:rPr lang="tr-TR" dirty="0" smtClean="0"/>
              <a:t> etmek amacıyla, vücudun herhangi bir bölümüne </a:t>
            </a:r>
            <a:r>
              <a:rPr lang="tr-TR" dirty="0" err="1" smtClean="0"/>
              <a:t>eksternal</a:t>
            </a:r>
            <a:r>
              <a:rPr lang="tr-TR" dirty="0" smtClean="0"/>
              <a:t> olarak uygulanan cihazdır. Bir </a:t>
            </a:r>
            <a:r>
              <a:rPr lang="tr-TR" dirty="0" err="1" smtClean="0"/>
              <a:t>ortezin</a:t>
            </a:r>
            <a:r>
              <a:rPr lang="tr-TR" dirty="0" smtClean="0"/>
              <a:t> görevi, </a:t>
            </a:r>
            <a:r>
              <a:rPr lang="tr-TR" dirty="0" err="1" smtClean="0"/>
              <a:t>ekstremite</a:t>
            </a:r>
            <a:r>
              <a:rPr lang="tr-TR" dirty="0" smtClean="0"/>
              <a:t> veya omurganın hareketlerini kontrol etmek, düzeltmek, sınırlamak veya baskılamaktır.</a:t>
            </a:r>
            <a:endParaRPr lang="tr-TR" dirty="0"/>
          </a:p>
        </p:txBody>
      </p:sp>
    </p:spTree>
    <p:extLst>
      <p:ext uri="{BB962C8B-B14F-4D97-AF65-F5344CB8AC3E}">
        <p14:creationId xmlns:p14="http://schemas.microsoft.com/office/powerpoint/2010/main" val="3445376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1026"/>
          <p:cNvSpPr>
            <a:spLocks noGrp="1" noChangeArrowheads="1"/>
          </p:cNvSpPr>
          <p:nvPr>
            <p:ph type="title"/>
          </p:nvPr>
        </p:nvSpPr>
        <p:spPr/>
        <p:txBody>
          <a:bodyPr/>
          <a:lstStyle/>
          <a:p>
            <a:pPr>
              <a:lnSpc>
                <a:spcPct val="150000"/>
              </a:lnSpc>
            </a:pPr>
            <a:r>
              <a:rPr lang="tr-TR" b="1" dirty="0" err="1">
                <a:solidFill>
                  <a:schemeClr val="accent2"/>
                </a:solidFill>
              </a:rPr>
              <a:t>Ortezlerin</a:t>
            </a:r>
            <a:r>
              <a:rPr lang="tr-TR" b="1" dirty="0">
                <a:solidFill>
                  <a:schemeClr val="accent2"/>
                </a:solidFill>
              </a:rPr>
              <a:t> fonksiyonları</a:t>
            </a:r>
          </a:p>
        </p:txBody>
      </p:sp>
      <p:sp>
        <p:nvSpPr>
          <p:cNvPr id="219139" name="Rectangle 1027"/>
          <p:cNvSpPr>
            <a:spLocks noGrp="1" noChangeArrowheads="1"/>
          </p:cNvSpPr>
          <p:nvPr>
            <p:ph type="body" idx="1"/>
          </p:nvPr>
        </p:nvSpPr>
        <p:spPr>
          <a:xfrm>
            <a:off x="395536" y="1268760"/>
            <a:ext cx="8229600" cy="4857403"/>
          </a:xfrm>
        </p:spPr>
        <p:txBody>
          <a:bodyPr>
            <a:noAutofit/>
          </a:bodyPr>
          <a:lstStyle/>
          <a:p>
            <a:pPr algn="just">
              <a:lnSpc>
                <a:spcPct val="150000"/>
              </a:lnSpc>
              <a:buSzTx/>
              <a:buFont typeface="Wingdings" pitchFamily="2" charset="2"/>
              <a:buChar char="§"/>
            </a:pPr>
            <a:r>
              <a:rPr lang="tr-TR" sz="2800" b="1" dirty="0" err="1" smtClean="0">
                <a:solidFill>
                  <a:schemeClr val="accent2"/>
                </a:solidFill>
              </a:rPr>
              <a:t>Deformitelerin</a:t>
            </a:r>
            <a:r>
              <a:rPr lang="tr-TR" sz="2800" b="1" dirty="0" smtClean="0">
                <a:solidFill>
                  <a:schemeClr val="accent2"/>
                </a:solidFill>
              </a:rPr>
              <a:t> </a:t>
            </a:r>
            <a:r>
              <a:rPr lang="tr-TR" sz="2800" b="1" dirty="0">
                <a:solidFill>
                  <a:schemeClr val="accent2"/>
                </a:solidFill>
              </a:rPr>
              <a:t>önlenmesi: </a:t>
            </a:r>
          </a:p>
          <a:p>
            <a:pPr marL="457200" lvl="1" indent="0" algn="just">
              <a:lnSpc>
                <a:spcPct val="150000"/>
              </a:lnSpc>
              <a:buSzTx/>
              <a:buNone/>
            </a:pPr>
            <a:r>
              <a:rPr lang="tr-TR" dirty="0"/>
              <a:t>Eklem çevresi kas dengesizliği, eklem çevresinde nedbe oluşturacak patolojiler (yanık), </a:t>
            </a:r>
            <a:r>
              <a:rPr lang="tr-TR" dirty="0" err="1"/>
              <a:t>artritlerin</a:t>
            </a:r>
            <a:r>
              <a:rPr lang="tr-TR" dirty="0"/>
              <a:t> ağrılı dönemleri, paraliziler gibi durumlarda oluşabilecek </a:t>
            </a:r>
            <a:r>
              <a:rPr lang="tr-TR" dirty="0" err="1"/>
              <a:t>deformiteleri</a:t>
            </a:r>
            <a:r>
              <a:rPr lang="tr-TR" dirty="0"/>
              <a:t> engellemek için kullanılır. </a:t>
            </a:r>
          </a:p>
          <a:p>
            <a:pPr marL="457200" lvl="1" indent="0" algn="just">
              <a:lnSpc>
                <a:spcPct val="150000"/>
              </a:lnSpc>
              <a:buSzTx/>
              <a:buNone/>
            </a:pPr>
            <a:r>
              <a:rPr lang="tr-TR" dirty="0" smtClean="0"/>
              <a:t>Örneğin</a:t>
            </a:r>
            <a:r>
              <a:rPr lang="tr-TR" dirty="0"/>
              <a:t>;</a:t>
            </a:r>
            <a:r>
              <a:rPr lang="tr-TR" dirty="0" smtClean="0"/>
              <a:t> </a:t>
            </a:r>
            <a:r>
              <a:rPr lang="tr-TR" dirty="0"/>
              <a:t>düşük ayakta kullanılacak ayak </a:t>
            </a:r>
            <a:r>
              <a:rPr lang="tr-TR" dirty="0" err="1"/>
              <a:t>ayak</a:t>
            </a:r>
            <a:r>
              <a:rPr lang="tr-TR" dirty="0"/>
              <a:t> bileği </a:t>
            </a:r>
            <a:r>
              <a:rPr lang="tr-TR" dirty="0" err="1"/>
              <a:t>ortezi</a:t>
            </a:r>
            <a:r>
              <a:rPr lang="tr-TR" dirty="0"/>
              <a:t> </a:t>
            </a:r>
            <a:r>
              <a:rPr lang="tr-TR" dirty="0" err="1"/>
              <a:t>aşilde</a:t>
            </a:r>
            <a:r>
              <a:rPr lang="tr-TR" dirty="0"/>
              <a:t> kısalık gelişmesini engelleyecektir.</a:t>
            </a:r>
          </a:p>
        </p:txBody>
      </p:sp>
    </p:spTree>
    <p:extLst>
      <p:ext uri="{BB962C8B-B14F-4D97-AF65-F5344CB8AC3E}">
        <p14:creationId xmlns:p14="http://schemas.microsoft.com/office/powerpoint/2010/main" val="25136082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1026"/>
          <p:cNvSpPr>
            <a:spLocks noGrp="1" noChangeArrowheads="1"/>
          </p:cNvSpPr>
          <p:nvPr>
            <p:ph type="title"/>
          </p:nvPr>
        </p:nvSpPr>
        <p:spPr>
          <a:xfrm>
            <a:off x="457200" y="274638"/>
            <a:ext cx="8229600" cy="850106"/>
          </a:xfrm>
        </p:spPr>
        <p:txBody>
          <a:bodyPr/>
          <a:lstStyle/>
          <a:p>
            <a:r>
              <a:rPr lang="tr-TR" b="1" dirty="0" err="1">
                <a:solidFill>
                  <a:schemeClr val="accent2"/>
                </a:solidFill>
              </a:rPr>
              <a:t>Ortezlerin</a:t>
            </a:r>
            <a:r>
              <a:rPr lang="tr-TR" b="1" dirty="0">
                <a:solidFill>
                  <a:schemeClr val="accent2"/>
                </a:solidFill>
              </a:rPr>
              <a:t> fonksiyonları</a:t>
            </a:r>
          </a:p>
        </p:txBody>
      </p:sp>
      <p:sp>
        <p:nvSpPr>
          <p:cNvPr id="222211" name="Rectangle 1027"/>
          <p:cNvSpPr>
            <a:spLocks noGrp="1" noChangeArrowheads="1"/>
          </p:cNvSpPr>
          <p:nvPr>
            <p:ph type="body" idx="1"/>
          </p:nvPr>
        </p:nvSpPr>
        <p:spPr>
          <a:xfrm>
            <a:off x="457200" y="1052736"/>
            <a:ext cx="8229600" cy="5688632"/>
          </a:xfrm>
        </p:spPr>
        <p:txBody>
          <a:bodyPr>
            <a:noAutofit/>
          </a:bodyPr>
          <a:lstStyle/>
          <a:p>
            <a:pPr algn="just">
              <a:lnSpc>
                <a:spcPct val="180000"/>
              </a:lnSpc>
              <a:buSzTx/>
              <a:buFont typeface="Wingdings" pitchFamily="2" charset="2"/>
              <a:buChar char="§"/>
            </a:pPr>
            <a:r>
              <a:rPr lang="tr-TR" sz="2800" b="1" dirty="0">
                <a:solidFill>
                  <a:schemeClr val="accent2"/>
                </a:solidFill>
              </a:rPr>
              <a:t>Fonksiyonun artırılması:</a:t>
            </a:r>
          </a:p>
          <a:p>
            <a:pPr marL="457200" lvl="1" indent="0" algn="just">
              <a:lnSpc>
                <a:spcPct val="180000"/>
              </a:lnSpc>
              <a:buSzTx/>
              <a:buNone/>
            </a:pPr>
            <a:r>
              <a:rPr lang="tr-TR" dirty="0"/>
              <a:t>Bireyin yapamadığı hareketler </a:t>
            </a:r>
            <a:r>
              <a:rPr lang="tr-TR" dirty="0" err="1"/>
              <a:t>ortezle</a:t>
            </a:r>
            <a:r>
              <a:rPr lang="tr-TR" dirty="0"/>
              <a:t> desteklenerek (dinamik </a:t>
            </a:r>
            <a:r>
              <a:rPr lang="tr-TR" dirty="0" err="1"/>
              <a:t>ortezlerde</a:t>
            </a:r>
            <a:r>
              <a:rPr lang="tr-TR" dirty="0"/>
              <a:t>) veya istenmeyen hareketler önlenerek fonksiyon artırılmaya çalışılır.  </a:t>
            </a:r>
          </a:p>
          <a:p>
            <a:pPr algn="just">
              <a:lnSpc>
                <a:spcPct val="180000"/>
              </a:lnSpc>
              <a:buSzTx/>
              <a:buFont typeface="Wingdings" pitchFamily="2" charset="2"/>
              <a:buChar char="§"/>
            </a:pPr>
            <a:r>
              <a:rPr lang="tr-TR" sz="2800" b="1" dirty="0">
                <a:solidFill>
                  <a:schemeClr val="accent2"/>
                </a:solidFill>
              </a:rPr>
              <a:t>Ağrının önlenmesi</a:t>
            </a:r>
          </a:p>
          <a:p>
            <a:pPr algn="just">
              <a:lnSpc>
                <a:spcPct val="180000"/>
              </a:lnSpc>
              <a:buSzTx/>
              <a:buFont typeface="Wingdings" pitchFamily="2" charset="2"/>
              <a:buChar char="§"/>
            </a:pPr>
            <a:r>
              <a:rPr lang="tr-TR" sz="2800" b="1" dirty="0" err="1">
                <a:solidFill>
                  <a:schemeClr val="accent2"/>
                </a:solidFill>
              </a:rPr>
              <a:t>İmmobilizasyon</a:t>
            </a:r>
            <a:endParaRPr lang="tr-TR" sz="2800" b="1" dirty="0">
              <a:solidFill>
                <a:schemeClr val="accent2"/>
              </a:solidFill>
            </a:endParaRPr>
          </a:p>
        </p:txBody>
      </p:sp>
    </p:spTree>
    <p:extLst>
      <p:ext uri="{BB962C8B-B14F-4D97-AF65-F5344CB8AC3E}">
        <p14:creationId xmlns:p14="http://schemas.microsoft.com/office/powerpoint/2010/main" val="1984475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1026"/>
          <p:cNvSpPr>
            <a:spLocks noGrp="1" noChangeArrowheads="1"/>
          </p:cNvSpPr>
          <p:nvPr>
            <p:ph type="title"/>
          </p:nvPr>
        </p:nvSpPr>
        <p:spPr/>
        <p:txBody>
          <a:bodyPr/>
          <a:lstStyle/>
          <a:p>
            <a:pPr>
              <a:lnSpc>
                <a:spcPct val="110000"/>
              </a:lnSpc>
              <a:buFont typeface="Wingdings" pitchFamily="2" charset="2"/>
              <a:buNone/>
            </a:pPr>
            <a:r>
              <a:rPr lang="tr-TR" sz="3200" b="1" dirty="0" err="1">
                <a:solidFill>
                  <a:schemeClr val="accent2"/>
                </a:solidFill>
                <a:cs typeface="Times New Roman" pitchFamily="18" charset="0"/>
              </a:rPr>
              <a:t>Ortez</a:t>
            </a:r>
            <a:r>
              <a:rPr lang="tr-TR" sz="3200" b="1" dirty="0">
                <a:solidFill>
                  <a:schemeClr val="accent2"/>
                </a:solidFill>
                <a:cs typeface="Times New Roman" pitchFamily="18" charset="0"/>
              </a:rPr>
              <a:t> yap</a:t>
            </a:r>
            <a:r>
              <a:rPr lang="tr-TR" sz="3200" b="1" dirty="0">
                <a:solidFill>
                  <a:schemeClr val="accent2"/>
                </a:solidFill>
              </a:rPr>
              <a:t>ı</a:t>
            </a:r>
            <a:r>
              <a:rPr lang="tr-TR" sz="3200" b="1" dirty="0">
                <a:solidFill>
                  <a:schemeClr val="accent2"/>
                </a:solidFill>
                <a:cs typeface="Times New Roman" pitchFamily="18" charset="0"/>
              </a:rPr>
              <a:t>m</a:t>
            </a:r>
            <a:r>
              <a:rPr lang="tr-TR" sz="3200" b="1" dirty="0">
                <a:solidFill>
                  <a:schemeClr val="accent2"/>
                </a:solidFill>
              </a:rPr>
              <a:t>ı</a:t>
            </a:r>
            <a:r>
              <a:rPr lang="tr-TR" sz="3200" b="1" dirty="0">
                <a:solidFill>
                  <a:schemeClr val="accent2"/>
                </a:solidFill>
                <a:cs typeface="Times New Roman" pitchFamily="18" charset="0"/>
              </a:rPr>
              <a:t>nda kullan</a:t>
            </a:r>
            <a:r>
              <a:rPr lang="tr-TR" sz="3200" b="1" dirty="0">
                <a:solidFill>
                  <a:schemeClr val="accent2"/>
                </a:solidFill>
              </a:rPr>
              <a:t>ı</a:t>
            </a:r>
            <a:r>
              <a:rPr lang="tr-TR" sz="3200" b="1" dirty="0">
                <a:solidFill>
                  <a:schemeClr val="accent2"/>
                </a:solidFill>
                <a:cs typeface="Times New Roman" pitchFamily="18" charset="0"/>
              </a:rPr>
              <a:t>lan malzemeler</a:t>
            </a:r>
          </a:p>
        </p:txBody>
      </p:sp>
      <p:sp>
        <p:nvSpPr>
          <p:cNvPr id="223235" name="Rectangle 1027"/>
          <p:cNvSpPr>
            <a:spLocks noGrp="1" noChangeArrowheads="1"/>
          </p:cNvSpPr>
          <p:nvPr>
            <p:ph type="body" idx="1"/>
          </p:nvPr>
        </p:nvSpPr>
        <p:spPr/>
        <p:txBody>
          <a:bodyPr>
            <a:normAutofit/>
          </a:bodyPr>
          <a:lstStyle/>
          <a:p>
            <a:pPr>
              <a:lnSpc>
                <a:spcPct val="220000"/>
              </a:lnSpc>
              <a:buSzTx/>
              <a:buFontTx/>
              <a:buChar char="•"/>
            </a:pPr>
            <a:r>
              <a:rPr lang="tr-TR" sz="2800" dirty="0"/>
              <a:t>Ç</a:t>
            </a:r>
            <a:r>
              <a:rPr lang="tr-TR" sz="2800" dirty="0">
                <a:cs typeface="Times New Roman" pitchFamily="18" charset="0"/>
              </a:rPr>
              <a:t>elik, alüminyum, plastikler (</a:t>
            </a:r>
            <a:r>
              <a:rPr lang="tr-TR" sz="2800" dirty="0" err="1"/>
              <a:t>termoplastik</a:t>
            </a:r>
            <a:r>
              <a:rPr lang="tr-TR" sz="2800" dirty="0"/>
              <a:t> materyal </a:t>
            </a:r>
            <a:r>
              <a:rPr lang="tr-TR" sz="2800" dirty="0">
                <a:cs typeface="Times New Roman" pitchFamily="18" charset="0"/>
              </a:rPr>
              <a:t>ısıt</a:t>
            </a:r>
            <a:r>
              <a:rPr lang="tr-TR" sz="2800" dirty="0"/>
              <a:t>ı</a:t>
            </a:r>
            <a:r>
              <a:rPr lang="tr-TR" sz="2800" dirty="0">
                <a:cs typeface="Times New Roman" pitchFamily="18" charset="0"/>
              </a:rPr>
              <a:t>l</a:t>
            </a:r>
            <a:r>
              <a:rPr lang="tr-TR" sz="2800" dirty="0"/>
              <a:t>ı</a:t>
            </a:r>
            <a:r>
              <a:rPr lang="tr-TR" sz="2800" dirty="0">
                <a:cs typeface="Times New Roman" pitchFamily="18" charset="0"/>
              </a:rPr>
              <a:t>nca yumu</a:t>
            </a:r>
            <a:r>
              <a:rPr lang="tr-TR" sz="2800" dirty="0"/>
              <a:t>ş</a:t>
            </a:r>
            <a:r>
              <a:rPr lang="tr-TR" sz="2800" dirty="0">
                <a:cs typeface="Times New Roman" pitchFamily="18" charset="0"/>
              </a:rPr>
              <a:t>ayarak </a:t>
            </a:r>
            <a:r>
              <a:rPr lang="tr-TR" sz="2800" dirty="0"/>
              <a:t>ş</a:t>
            </a:r>
            <a:r>
              <a:rPr lang="tr-TR" sz="2800" dirty="0">
                <a:cs typeface="Times New Roman" pitchFamily="18" charset="0"/>
              </a:rPr>
              <a:t>ekil verilebilir), lastik, deri</a:t>
            </a:r>
            <a:r>
              <a:rPr lang="tr-TR" sz="2800" dirty="0"/>
              <a:t>,</a:t>
            </a:r>
            <a:r>
              <a:rPr lang="tr-TR" sz="2800" dirty="0">
                <a:cs typeface="Times New Roman" pitchFamily="18" charset="0"/>
              </a:rPr>
              <a:t> </a:t>
            </a:r>
            <a:r>
              <a:rPr lang="tr-TR" sz="2800" dirty="0" smtClean="0">
                <a:cs typeface="Times New Roman" pitchFamily="18" charset="0"/>
              </a:rPr>
              <a:t>kösele, </a:t>
            </a:r>
            <a:r>
              <a:rPr lang="tr-TR" sz="2800" dirty="0" err="1" smtClean="0">
                <a:cs typeface="Times New Roman" pitchFamily="18" charset="0"/>
              </a:rPr>
              <a:t>velkro</a:t>
            </a:r>
            <a:r>
              <a:rPr lang="tr-TR" sz="2800" dirty="0" smtClean="0">
                <a:cs typeface="Times New Roman" pitchFamily="18" charset="0"/>
              </a:rPr>
              <a:t>, </a:t>
            </a:r>
            <a:r>
              <a:rPr lang="tr-TR" sz="2800" dirty="0" err="1" smtClean="0">
                <a:cs typeface="Times New Roman" pitchFamily="18" charset="0"/>
              </a:rPr>
              <a:t>karbongrafit</a:t>
            </a:r>
            <a:endParaRPr lang="tr-TR" sz="2800" dirty="0">
              <a:cs typeface="Times New Roman" pitchFamily="18" charset="0"/>
            </a:endParaRPr>
          </a:p>
        </p:txBody>
      </p:sp>
    </p:spTree>
    <p:extLst>
      <p:ext uri="{BB962C8B-B14F-4D97-AF65-F5344CB8AC3E}">
        <p14:creationId xmlns:p14="http://schemas.microsoft.com/office/powerpoint/2010/main" val="1166367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1026"/>
          <p:cNvSpPr>
            <a:spLocks noGrp="1" noChangeArrowheads="1"/>
          </p:cNvSpPr>
          <p:nvPr>
            <p:ph type="title"/>
          </p:nvPr>
        </p:nvSpPr>
        <p:spPr/>
        <p:txBody>
          <a:bodyPr/>
          <a:lstStyle/>
          <a:p>
            <a:r>
              <a:rPr lang="tr-TR" b="1" dirty="0" err="1">
                <a:solidFill>
                  <a:schemeClr val="accent2"/>
                </a:solidFill>
              </a:rPr>
              <a:t>Ortezlerin</a:t>
            </a:r>
            <a:r>
              <a:rPr lang="tr-TR" b="1" dirty="0">
                <a:solidFill>
                  <a:schemeClr val="accent2"/>
                </a:solidFill>
              </a:rPr>
              <a:t> adlandırılması</a:t>
            </a:r>
          </a:p>
        </p:txBody>
      </p:sp>
      <p:sp>
        <p:nvSpPr>
          <p:cNvPr id="226307" name="Rectangle 1027"/>
          <p:cNvSpPr>
            <a:spLocks noGrp="1" noChangeArrowheads="1"/>
          </p:cNvSpPr>
          <p:nvPr>
            <p:ph type="body" idx="1"/>
          </p:nvPr>
        </p:nvSpPr>
        <p:spPr/>
        <p:txBody>
          <a:bodyPr/>
          <a:lstStyle/>
          <a:p>
            <a:pPr>
              <a:lnSpc>
                <a:spcPct val="170000"/>
              </a:lnSpc>
              <a:buSzTx/>
              <a:buFontTx/>
              <a:buChar char="•"/>
            </a:pPr>
            <a:r>
              <a:rPr lang="tr-TR" sz="2800" dirty="0" err="1">
                <a:cs typeface="Times New Roman" pitchFamily="18" charset="0"/>
              </a:rPr>
              <a:t>Ortezler</a:t>
            </a:r>
            <a:r>
              <a:rPr lang="tr-TR" sz="2800" dirty="0">
                <a:cs typeface="Times New Roman" pitchFamily="18" charset="0"/>
              </a:rPr>
              <a:t> onu yapan ki</a:t>
            </a:r>
            <a:r>
              <a:rPr lang="tr-TR" sz="2800" dirty="0"/>
              <a:t>ş</a:t>
            </a:r>
            <a:r>
              <a:rPr lang="tr-TR" sz="2800" dirty="0">
                <a:cs typeface="Times New Roman" pitchFamily="18" charset="0"/>
              </a:rPr>
              <a:t>i veya yap</a:t>
            </a:r>
            <a:r>
              <a:rPr lang="tr-TR" sz="2800" dirty="0"/>
              <a:t>ı</a:t>
            </a:r>
            <a:r>
              <a:rPr lang="tr-TR" sz="2800" dirty="0">
                <a:cs typeface="Times New Roman" pitchFamily="18" charset="0"/>
              </a:rPr>
              <a:t>l</a:t>
            </a:r>
            <a:r>
              <a:rPr lang="tr-TR" sz="2800" dirty="0"/>
              <a:t>ığı</a:t>
            </a:r>
            <a:r>
              <a:rPr lang="tr-TR" sz="2800" dirty="0">
                <a:cs typeface="Times New Roman" pitchFamily="18" charset="0"/>
              </a:rPr>
              <a:t> yerin ismiyle adland</a:t>
            </a:r>
            <a:r>
              <a:rPr lang="tr-TR" sz="2800" dirty="0"/>
              <a:t>ı</a:t>
            </a:r>
            <a:r>
              <a:rPr lang="tr-TR" sz="2800" dirty="0">
                <a:cs typeface="Times New Roman" pitchFamily="18" charset="0"/>
              </a:rPr>
              <a:t>r</a:t>
            </a:r>
            <a:r>
              <a:rPr lang="tr-TR" sz="2800" dirty="0"/>
              <a:t>ı</a:t>
            </a:r>
            <a:r>
              <a:rPr lang="tr-TR" sz="2800" dirty="0">
                <a:cs typeface="Times New Roman" pitchFamily="18" charset="0"/>
              </a:rPr>
              <a:t>labilir. </a:t>
            </a:r>
          </a:p>
          <a:p>
            <a:pPr>
              <a:lnSpc>
                <a:spcPct val="170000"/>
              </a:lnSpc>
              <a:buSzTx/>
              <a:buFontTx/>
              <a:buChar char="•"/>
            </a:pPr>
            <a:r>
              <a:rPr lang="tr-TR" sz="2800" dirty="0">
                <a:cs typeface="Times New Roman" pitchFamily="18" charset="0"/>
              </a:rPr>
              <a:t>Sıkl</a:t>
            </a:r>
            <a:r>
              <a:rPr lang="tr-TR" sz="2800" dirty="0"/>
              <a:t>ı</a:t>
            </a:r>
            <a:r>
              <a:rPr lang="tr-TR" sz="2800" dirty="0">
                <a:cs typeface="Times New Roman" pitchFamily="18" charset="0"/>
              </a:rPr>
              <a:t>kla sard</a:t>
            </a:r>
            <a:r>
              <a:rPr lang="tr-TR" sz="2800" dirty="0"/>
              <a:t>ığı</a:t>
            </a:r>
            <a:r>
              <a:rPr lang="tr-TR" sz="2800" dirty="0">
                <a:cs typeface="Times New Roman" pitchFamily="18" charset="0"/>
              </a:rPr>
              <a:t> vücut veya omurga kısm</a:t>
            </a:r>
            <a:r>
              <a:rPr lang="tr-TR" sz="2800" dirty="0"/>
              <a:t>ı</a:t>
            </a:r>
            <a:r>
              <a:rPr lang="tr-TR" sz="2800" dirty="0">
                <a:cs typeface="Times New Roman" pitchFamily="18" charset="0"/>
              </a:rPr>
              <a:t>na göre isimlendirilmektedirler.</a:t>
            </a:r>
            <a:endParaRPr lang="tr-TR" sz="2800" dirty="0"/>
          </a:p>
        </p:txBody>
      </p:sp>
    </p:spTree>
    <p:extLst>
      <p:ext uri="{BB962C8B-B14F-4D97-AF65-F5344CB8AC3E}">
        <p14:creationId xmlns:p14="http://schemas.microsoft.com/office/powerpoint/2010/main" val="335187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pPr algn="just">
              <a:lnSpc>
                <a:spcPct val="150000"/>
              </a:lnSpc>
              <a:buFont typeface="Wingdings" pitchFamily="2" charset="2"/>
              <a:buNone/>
            </a:pPr>
            <a:r>
              <a:rPr lang="tr-TR" b="1" dirty="0" err="1">
                <a:solidFill>
                  <a:schemeClr val="accent2"/>
                </a:solidFill>
                <a:cs typeface="Times New Roman" pitchFamily="18" charset="0"/>
              </a:rPr>
              <a:t>Ortezlerin</a:t>
            </a:r>
            <a:r>
              <a:rPr lang="tr-TR" b="1" dirty="0">
                <a:solidFill>
                  <a:schemeClr val="accent2"/>
                </a:solidFill>
                <a:cs typeface="Times New Roman" pitchFamily="18" charset="0"/>
              </a:rPr>
              <a:t> s</a:t>
            </a:r>
            <a:r>
              <a:rPr lang="tr-TR" b="1" dirty="0">
                <a:solidFill>
                  <a:schemeClr val="accent2"/>
                </a:solidFill>
              </a:rPr>
              <a:t>ı</a:t>
            </a:r>
            <a:r>
              <a:rPr lang="tr-TR" b="1" dirty="0">
                <a:solidFill>
                  <a:schemeClr val="accent2"/>
                </a:solidFill>
                <a:cs typeface="Times New Roman" pitchFamily="18" charset="0"/>
              </a:rPr>
              <a:t>n</a:t>
            </a:r>
            <a:r>
              <a:rPr lang="tr-TR" b="1" dirty="0">
                <a:solidFill>
                  <a:schemeClr val="accent2"/>
                </a:solidFill>
              </a:rPr>
              <a:t>ı</a:t>
            </a:r>
            <a:r>
              <a:rPr lang="tr-TR" b="1" dirty="0">
                <a:solidFill>
                  <a:schemeClr val="accent2"/>
                </a:solidFill>
                <a:cs typeface="Times New Roman" pitchFamily="18" charset="0"/>
              </a:rPr>
              <a:t>fland</a:t>
            </a:r>
            <a:r>
              <a:rPr lang="tr-TR" b="1" dirty="0">
                <a:solidFill>
                  <a:schemeClr val="accent2"/>
                </a:solidFill>
              </a:rPr>
              <a:t>ı</a:t>
            </a:r>
            <a:r>
              <a:rPr lang="tr-TR" b="1" dirty="0">
                <a:solidFill>
                  <a:schemeClr val="accent2"/>
                </a:solidFill>
                <a:cs typeface="Times New Roman" pitchFamily="18" charset="0"/>
              </a:rPr>
              <a:t>r</a:t>
            </a:r>
            <a:r>
              <a:rPr lang="tr-TR" b="1" dirty="0">
                <a:solidFill>
                  <a:schemeClr val="accent2"/>
                </a:solidFill>
              </a:rPr>
              <a:t>ı</a:t>
            </a:r>
            <a:r>
              <a:rPr lang="tr-TR" b="1" dirty="0">
                <a:solidFill>
                  <a:schemeClr val="accent2"/>
                </a:solidFill>
                <a:cs typeface="Times New Roman" pitchFamily="18" charset="0"/>
              </a:rPr>
              <a:t>lmas</a:t>
            </a:r>
            <a:r>
              <a:rPr lang="tr-TR" b="1" dirty="0">
                <a:solidFill>
                  <a:schemeClr val="accent2"/>
                </a:solidFill>
              </a:rPr>
              <a:t>ı</a:t>
            </a:r>
            <a:endParaRPr lang="tr-TR" b="1" dirty="0">
              <a:solidFill>
                <a:schemeClr val="accent2"/>
              </a:solidFill>
              <a:cs typeface="Times New Roman" pitchFamily="18" charset="0"/>
            </a:endParaRPr>
          </a:p>
        </p:txBody>
      </p:sp>
      <p:sp>
        <p:nvSpPr>
          <p:cNvPr id="229379" name="Rectangle 3"/>
          <p:cNvSpPr>
            <a:spLocks noGrp="1" noChangeArrowheads="1"/>
          </p:cNvSpPr>
          <p:nvPr>
            <p:ph type="body" idx="1"/>
          </p:nvPr>
        </p:nvSpPr>
        <p:spPr/>
        <p:txBody>
          <a:bodyPr/>
          <a:lstStyle/>
          <a:p>
            <a:pPr marL="609600" indent="-609600">
              <a:lnSpc>
                <a:spcPct val="150000"/>
              </a:lnSpc>
              <a:buClr>
                <a:srgbClr val="FF0000"/>
              </a:buClr>
              <a:buSzTx/>
              <a:buFont typeface="Wingdings" pitchFamily="2" charset="2"/>
              <a:buAutoNum type="arabicPeriod"/>
            </a:pPr>
            <a:r>
              <a:rPr lang="tr-TR"/>
              <a:t>üst ekstremite ortezleri</a:t>
            </a:r>
          </a:p>
          <a:p>
            <a:pPr marL="609600" indent="-609600">
              <a:lnSpc>
                <a:spcPct val="150000"/>
              </a:lnSpc>
              <a:buClr>
                <a:srgbClr val="FF0000"/>
              </a:buClr>
              <a:buSzTx/>
              <a:buFont typeface="Wingdings" pitchFamily="2" charset="2"/>
              <a:buAutoNum type="arabicPeriod"/>
            </a:pPr>
            <a:r>
              <a:rPr lang="tr-TR"/>
              <a:t>alt ekstremite ortezleri</a:t>
            </a:r>
          </a:p>
          <a:p>
            <a:pPr marL="609600" indent="-609600">
              <a:lnSpc>
                <a:spcPct val="150000"/>
              </a:lnSpc>
              <a:buClr>
                <a:srgbClr val="FF0000"/>
              </a:buClr>
              <a:buSzTx/>
              <a:buFont typeface="Wingdings" pitchFamily="2" charset="2"/>
              <a:buAutoNum type="arabicPeriod"/>
            </a:pPr>
            <a:r>
              <a:rPr lang="tr-TR"/>
              <a:t>spinal ortezler</a:t>
            </a:r>
          </a:p>
          <a:p>
            <a:pPr marL="609600" indent="-609600">
              <a:lnSpc>
                <a:spcPct val="150000"/>
              </a:lnSpc>
              <a:buClr>
                <a:srgbClr val="FF0000"/>
              </a:buClr>
              <a:buSzTx/>
              <a:buFont typeface="Wingdings" pitchFamily="2" charset="2"/>
              <a:buAutoNum type="arabicPeriod"/>
            </a:pPr>
            <a:r>
              <a:rPr lang="tr-TR"/>
              <a:t>yürümeye yardımcı ortezler</a:t>
            </a:r>
          </a:p>
        </p:txBody>
      </p:sp>
    </p:spTree>
    <p:extLst>
      <p:ext uri="{BB962C8B-B14F-4D97-AF65-F5344CB8AC3E}">
        <p14:creationId xmlns:p14="http://schemas.microsoft.com/office/powerpoint/2010/main" val="41031266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685800" y="1184275"/>
            <a:ext cx="7772400" cy="4116388"/>
          </a:xfrm>
        </p:spPr>
        <p:txBody>
          <a:bodyPr lIns="90000" tIns="46800" rIns="90000" bIns="46800" anchor="b" anchorCtr="1"/>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tr-TR" sz="6600" b="1" dirty="0" smtClean="0">
                <a:solidFill>
                  <a:schemeClr val="accent2"/>
                </a:solidFill>
              </a:rPr>
              <a:t>ÜST EKSTREMİTE ORTEZLERİ</a:t>
            </a:r>
            <a:r>
              <a:rPr lang="tr-TR" sz="6600" dirty="0" smtClean="0">
                <a:solidFill>
                  <a:srgbClr val="000000"/>
                </a:solidFill>
              </a:rPr>
              <a:t/>
            </a:r>
            <a:br>
              <a:rPr lang="tr-TR" sz="6600" dirty="0" smtClean="0">
                <a:solidFill>
                  <a:srgbClr val="000000"/>
                </a:solidFill>
              </a:rPr>
            </a:br>
            <a:endParaRPr lang="tr-TR" sz="6600" dirty="0" smtClean="0">
              <a:solidFill>
                <a:srgbClr val="000000"/>
              </a:solidFill>
            </a:endParaRPr>
          </a:p>
        </p:txBody>
      </p:sp>
    </p:spTree>
    <p:extLst>
      <p:ext uri="{BB962C8B-B14F-4D97-AF65-F5344CB8AC3E}">
        <p14:creationId xmlns:p14="http://schemas.microsoft.com/office/powerpoint/2010/main" val="26492335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
          <p:cNvSpPr>
            <a:spLocks noGrp="1" noChangeArrowheads="1"/>
          </p:cNvSpPr>
          <p:nvPr>
            <p:ph type="title"/>
          </p:nvPr>
        </p:nvSpPr>
        <p:spPr>
          <a:xfrm>
            <a:off x="457200" y="274638"/>
            <a:ext cx="8229600" cy="1143000"/>
          </a:xfrm>
        </p:spPr>
        <p:txBody>
          <a:bodyPr lIns="90000" tIns="46800" rIns="90000" bIns="46800"/>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 pos="7962900" algn="l"/>
              </a:tabLst>
            </a:pPr>
            <a:r>
              <a:rPr lang="tr-TR" sz="4000" b="1" dirty="0" smtClean="0">
                <a:solidFill>
                  <a:schemeClr val="accent2"/>
                </a:solidFill>
              </a:rPr>
              <a:t>ÜST EKSTREMİTE ORTEZLERİ</a:t>
            </a:r>
          </a:p>
        </p:txBody>
      </p:sp>
      <p:sp>
        <p:nvSpPr>
          <p:cNvPr id="5123" name="Rectangle 2"/>
          <p:cNvSpPr>
            <a:spLocks noGrp="1" noChangeArrowheads="1"/>
          </p:cNvSpPr>
          <p:nvPr>
            <p:ph type="body" idx="1"/>
          </p:nvPr>
        </p:nvSpPr>
        <p:spPr>
          <a:xfrm>
            <a:off x="457200" y="1196975"/>
            <a:ext cx="8686800" cy="5472113"/>
          </a:xfrm>
        </p:spPr>
        <p:txBody>
          <a:bodyPr lIns="90000" tIns="46800" rIns="90000" bIns="46800"/>
          <a:lstStyle/>
          <a:p>
            <a:pPr marL="431800" indent="-323850" eaLnBrk="1">
              <a:lnSpc>
                <a:spcPct val="100000"/>
              </a:lnSpc>
              <a:spcBef>
                <a:spcPts val="600"/>
              </a:spcBef>
              <a:buClr>
                <a:srgbClr val="0E594D"/>
              </a:buClr>
              <a:buSzPct val="45000"/>
              <a:buFont typeface="Wingdings" pitchFamily="2" charset="2"/>
              <a:buChar char=""/>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Üst </a:t>
            </a:r>
            <a:r>
              <a:rPr lang="tr-TR" sz="2400" dirty="0" err="1" smtClean="0"/>
              <a:t>ekstremite</a:t>
            </a:r>
            <a:r>
              <a:rPr lang="tr-TR" sz="2400" dirty="0" smtClean="0"/>
              <a:t> </a:t>
            </a:r>
            <a:r>
              <a:rPr lang="tr-TR" sz="2400" dirty="0" err="1" smtClean="0"/>
              <a:t>ortezlenirken</a:t>
            </a:r>
            <a:r>
              <a:rPr lang="tr-TR" sz="2400" dirty="0" smtClean="0"/>
              <a:t> </a:t>
            </a:r>
            <a:r>
              <a:rPr lang="tr-TR" sz="2400" dirty="0" err="1" smtClean="0"/>
              <a:t>ekstremitenin</a:t>
            </a:r>
            <a:r>
              <a:rPr lang="tr-TR" sz="2400" dirty="0" smtClean="0"/>
              <a:t> ulaşma, kavrama, taşıma, bırakma gibi ana fonksiyonları dikkate alınır ve şu amaçlara uygun </a:t>
            </a:r>
            <a:r>
              <a:rPr lang="tr-TR" sz="2400" dirty="0" err="1" smtClean="0"/>
              <a:t>ortezleme</a:t>
            </a:r>
            <a:r>
              <a:rPr lang="tr-TR" sz="2400" dirty="0" smtClean="0"/>
              <a:t> yapılır:</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*Ağrı ve ödemi önlemek  </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a:t>
            </a:r>
            <a:r>
              <a:rPr lang="tr-TR" sz="2400" dirty="0" err="1" smtClean="0"/>
              <a:t>Kontraktürleri</a:t>
            </a:r>
            <a:r>
              <a:rPr lang="tr-TR" sz="2400" dirty="0" smtClean="0"/>
              <a:t> önlemek</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*Eli fonksiyonel pozisyonda tutmak</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a:t>
            </a:r>
            <a:r>
              <a:rPr lang="tr-TR" sz="2400" dirty="0" err="1" smtClean="0"/>
              <a:t>Subluksasyonu</a:t>
            </a:r>
            <a:r>
              <a:rPr lang="tr-TR" sz="2400" dirty="0" smtClean="0"/>
              <a:t> önlemek</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*Oluşmuş </a:t>
            </a:r>
            <a:r>
              <a:rPr lang="tr-TR" sz="2400" dirty="0" err="1" smtClean="0"/>
              <a:t>kontraktürleri</a:t>
            </a:r>
            <a:r>
              <a:rPr lang="tr-TR" sz="2400" dirty="0" smtClean="0"/>
              <a:t> açmak</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*Kolu fonksiyonel aktiviteler için desteklemek</a:t>
            </a:r>
          </a:p>
          <a:p>
            <a:pPr marL="431800" indent="-323850" eaLnBrk="1">
              <a:lnSpc>
                <a:spcPct val="100000"/>
              </a:lnSpc>
              <a:spcBef>
                <a:spcPts val="600"/>
              </a:spcBef>
              <a:buClrTx/>
              <a:buFontTx/>
              <a:buNone/>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pPr>
            <a:r>
              <a:rPr lang="tr-TR" sz="2400" dirty="0" smtClean="0"/>
              <a:t>*Hastanın sosyal ve mesleki yaşantısına dönüşünü hızlandırmak </a:t>
            </a:r>
          </a:p>
        </p:txBody>
      </p:sp>
    </p:spTree>
    <p:extLst>
      <p:ext uri="{BB962C8B-B14F-4D97-AF65-F5344CB8AC3E}">
        <p14:creationId xmlns:p14="http://schemas.microsoft.com/office/powerpoint/2010/main" val="370136002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pPr>
              <a:lnSpc>
                <a:spcPct val="80000"/>
              </a:lnSpc>
            </a:pPr>
            <a:r>
              <a:rPr lang="tr-TR" b="1" dirty="0">
                <a:solidFill>
                  <a:schemeClr val="accent2"/>
                </a:solidFill>
              </a:rPr>
              <a:t>Ü</a:t>
            </a:r>
            <a:r>
              <a:rPr lang="tr-TR" b="1" dirty="0">
                <a:solidFill>
                  <a:schemeClr val="accent2"/>
                </a:solidFill>
                <a:cs typeface="Times New Roman" pitchFamily="18" charset="0"/>
              </a:rPr>
              <a:t>st </a:t>
            </a:r>
            <a:r>
              <a:rPr lang="tr-TR" b="1" dirty="0" err="1">
                <a:solidFill>
                  <a:schemeClr val="accent2"/>
                </a:solidFill>
                <a:cs typeface="Times New Roman" pitchFamily="18" charset="0"/>
              </a:rPr>
              <a:t>ekstremite</a:t>
            </a:r>
            <a:r>
              <a:rPr lang="tr-TR" b="1" dirty="0">
                <a:solidFill>
                  <a:schemeClr val="accent2"/>
                </a:solidFill>
                <a:cs typeface="Times New Roman" pitchFamily="18" charset="0"/>
              </a:rPr>
              <a:t> </a:t>
            </a:r>
            <a:r>
              <a:rPr lang="tr-TR" b="1" dirty="0" err="1">
                <a:solidFill>
                  <a:schemeClr val="accent2"/>
                </a:solidFill>
                <a:cs typeface="Times New Roman" pitchFamily="18" charset="0"/>
              </a:rPr>
              <a:t>ortezleri</a:t>
            </a:r>
            <a:endParaRPr lang="tr-TR" b="1" dirty="0">
              <a:solidFill>
                <a:schemeClr val="accent2"/>
              </a:solidFill>
              <a:cs typeface="Times New Roman" pitchFamily="18" charset="0"/>
            </a:endParaRPr>
          </a:p>
        </p:txBody>
      </p:sp>
      <p:sp>
        <p:nvSpPr>
          <p:cNvPr id="235523" name="Rectangle 3"/>
          <p:cNvSpPr>
            <a:spLocks noGrp="1" noChangeArrowheads="1"/>
          </p:cNvSpPr>
          <p:nvPr>
            <p:ph type="body" idx="1"/>
          </p:nvPr>
        </p:nvSpPr>
        <p:spPr/>
        <p:txBody>
          <a:bodyPr/>
          <a:lstStyle/>
          <a:p>
            <a:pPr>
              <a:lnSpc>
                <a:spcPct val="140000"/>
              </a:lnSpc>
            </a:pPr>
            <a:r>
              <a:rPr lang="tr-TR" sz="3600"/>
              <a:t>İ</a:t>
            </a:r>
            <a:r>
              <a:rPr lang="tr-TR" sz="3600">
                <a:cs typeface="Times New Roman" pitchFamily="18" charset="0"/>
              </a:rPr>
              <a:t>ki gruba ayr</a:t>
            </a:r>
            <a:r>
              <a:rPr lang="tr-TR" sz="3600"/>
              <a:t>ı</a:t>
            </a:r>
            <a:r>
              <a:rPr lang="tr-TR" sz="3600">
                <a:cs typeface="Times New Roman" pitchFamily="18" charset="0"/>
              </a:rPr>
              <a:t>l</a:t>
            </a:r>
            <a:r>
              <a:rPr lang="tr-TR" sz="3600"/>
              <a:t>ı</a:t>
            </a:r>
            <a:r>
              <a:rPr lang="tr-TR" sz="3600">
                <a:cs typeface="Times New Roman" pitchFamily="18" charset="0"/>
              </a:rPr>
              <a:t>rlar </a:t>
            </a:r>
            <a:endParaRPr lang="tr-TR" sz="3600"/>
          </a:p>
          <a:p>
            <a:pPr lvl="1">
              <a:lnSpc>
                <a:spcPct val="140000"/>
              </a:lnSpc>
            </a:pPr>
            <a:r>
              <a:rPr lang="tr-TR" sz="3200">
                <a:cs typeface="Times New Roman" pitchFamily="18" charset="0"/>
              </a:rPr>
              <a:t>statik </a:t>
            </a:r>
            <a:r>
              <a:rPr lang="tr-TR" sz="3200"/>
              <a:t>ortezler</a:t>
            </a:r>
          </a:p>
          <a:p>
            <a:pPr lvl="1">
              <a:lnSpc>
                <a:spcPct val="140000"/>
              </a:lnSpc>
            </a:pPr>
            <a:r>
              <a:rPr lang="tr-TR" sz="3200">
                <a:cs typeface="Times New Roman" pitchFamily="18" charset="0"/>
              </a:rPr>
              <a:t>dinamik </a:t>
            </a:r>
            <a:r>
              <a:rPr lang="tr-TR" sz="3200"/>
              <a:t>(fonksiyonel) ortezler</a:t>
            </a:r>
          </a:p>
        </p:txBody>
      </p:sp>
    </p:spTree>
    <p:extLst>
      <p:ext uri="{BB962C8B-B14F-4D97-AF65-F5344CB8AC3E}">
        <p14:creationId xmlns:p14="http://schemas.microsoft.com/office/powerpoint/2010/main" val="3006951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C00000"/>
                </a:solidFill>
              </a:rPr>
              <a:t>Statik </a:t>
            </a:r>
            <a:r>
              <a:rPr lang="tr-TR" b="1" dirty="0" err="1" smtClean="0">
                <a:solidFill>
                  <a:srgbClr val="C00000"/>
                </a:solidFill>
              </a:rPr>
              <a:t>ortezler</a:t>
            </a:r>
            <a:endParaRPr lang="tr-TR" dirty="0">
              <a:solidFill>
                <a:srgbClr val="C00000"/>
              </a:solidFill>
            </a:endParaRPr>
          </a:p>
        </p:txBody>
      </p:sp>
      <p:sp>
        <p:nvSpPr>
          <p:cNvPr id="3" name="2 İçerik Yer Tutucusu"/>
          <p:cNvSpPr>
            <a:spLocks noGrp="1"/>
          </p:cNvSpPr>
          <p:nvPr>
            <p:ph idx="1"/>
          </p:nvPr>
        </p:nvSpPr>
        <p:spPr/>
        <p:txBody>
          <a:bodyPr>
            <a:normAutofit fontScale="70000" lnSpcReduction="20000"/>
          </a:bodyPr>
          <a:lstStyle/>
          <a:p>
            <a:pPr>
              <a:lnSpc>
                <a:spcPct val="160000"/>
              </a:lnSpc>
              <a:buNone/>
            </a:pPr>
            <a:r>
              <a:rPr lang="tr-TR" dirty="0" smtClean="0"/>
              <a:t>     Altındaki </a:t>
            </a:r>
            <a:r>
              <a:rPr lang="tr-TR" dirty="0" err="1" smtClean="0"/>
              <a:t>segmentin</a:t>
            </a:r>
            <a:r>
              <a:rPr lang="tr-TR" dirty="0" smtClean="0"/>
              <a:t> hiçbir hareketine izin vermeden, </a:t>
            </a:r>
            <a:r>
              <a:rPr lang="tr-TR" dirty="0" err="1" smtClean="0"/>
              <a:t>rijid</a:t>
            </a:r>
            <a:r>
              <a:rPr lang="tr-TR" dirty="0" smtClean="0"/>
              <a:t> bir destek sağlayan </a:t>
            </a:r>
            <a:r>
              <a:rPr lang="tr-TR" dirty="0" err="1" smtClean="0"/>
              <a:t>ortezlerdir</a:t>
            </a:r>
            <a:r>
              <a:rPr lang="tr-TR" dirty="0" smtClean="0"/>
              <a:t>. Bir </a:t>
            </a:r>
            <a:r>
              <a:rPr lang="tr-TR" dirty="0" err="1" smtClean="0"/>
              <a:t>segmentin</a:t>
            </a:r>
            <a:r>
              <a:rPr lang="tr-TR" dirty="0" smtClean="0"/>
              <a:t> istenilen pozisyonda </a:t>
            </a:r>
            <a:r>
              <a:rPr lang="tr-TR" dirty="0" err="1" smtClean="0"/>
              <a:t>immobilizasyonunu</a:t>
            </a:r>
            <a:r>
              <a:rPr lang="tr-TR" dirty="0" smtClean="0"/>
              <a:t> sağlamak, ağrı ve </a:t>
            </a:r>
            <a:r>
              <a:rPr lang="tr-TR" dirty="0" err="1" smtClean="0"/>
              <a:t>inflamasyonu</a:t>
            </a:r>
            <a:r>
              <a:rPr lang="tr-TR" dirty="0" smtClean="0"/>
              <a:t> azaltmak, istenmeyen hareketten korumak, kalıcı bir traksiyon elde etmek için kullanılır. Sıklıkla bir </a:t>
            </a:r>
            <a:r>
              <a:rPr lang="tr-TR" dirty="0" err="1" smtClean="0"/>
              <a:t>deformiteden</a:t>
            </a:r>
            <a:r>
              <a:rPr lang="tr-TR" dirty="0" smtClean="0"/>
              <a:t> korunmak (yanıklar ve </a:t>
            </a:r>
            <a:r>
              <a:rPr lang="tr-TR" dirty="0" err="1" smtClean="0"/>
              <a:t>hemiplejide</a:t>
            </a:r>
            <a:r>
              <a:rPr lang="tr-TR" dirty="0" smtClean="0"/>
              <a:t> olduğu gibi) yada </a:t>
            </a:r>
            <a:r>
              <a:rPr lang="tr-TR" dirty="0" err="1" smtClean="0"/>
              <a:t>periferik</a:t>
            </a:r>
            <a:r>
              <a:rPr lang="tr-TR" dirty="0" smtClean="0"/>
              <a:t> sinir yaralanmaları, kırık ve cerrahi girişimler sonrasında en fonksiyonel pozisyonda iyileşmeyi sağlamak için kullanılır. Kontrolsüz kullanımları </a:t>
            </a:r>
            <a:r>
              <a:rPr lang="tr-TR" dirty="0" err="1" smtClean="0"/>
              <a:t>atrofi</a:t>
            </a:r>
            <a:r>
              <a:rPr lang="tr-TR" dirty="0" smtClean="0"/>
              <a:t> ve eklem </a:t>
            </a:r>
            <a:r>
              <a:rPr lang="tr-TR" dirty="0" err="1" smtClean="0"/>
              <a:t>limitasyonuna</a:t>
            </a:r>
            <a:r>
              <a:rPr lang="tr-TR" dirty="0" smtClean="0"/>
              <a:t> sebep olabilir. </a:t>
            </a:r>
          </a:p>
          <a:p>
            <a:endParaRPr lang="tr-T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b="1" dirty="0" smtClean="0">
                <a:solidFill>
                  <a:srgbClr val="C00000"/>
                </a:solidFill>
              </a:rPr>
              <a:t>Dinamik (fonksiyonel) </a:t>
            </a:r>
            <a:r>
              <a:rPr lang="tr-TR" b="1" dirty="0" err="1" smtClean="0">
                <a:solidFill>
                  <a:srgbClr val="C00000"/>
                </a:solidFill>
              </a:rPr>
              <a:t>ortezler</a:t>
            </a:r>
            <a:endParaRPr lang="tr-TR" dirty="0">
              <a:solidFill>
                <a:srgbClr val="C00000"/>
              </a:solidFill>
            </a:endParaRPr>
          </a:p>
        </p:txBody>
      </p:sp>
      <p:sp>
        <p:nvSpPr>
          <p:cNvPr id="3" name="2 İçerik Yer Tutucusu"/>
          <p:cNvSpPr>
            <a:spLocks noGrp="1"/>
          </p:cNvSpPr>
          <p:nvPr>
            <p:ph idx="1"/>
          </p:nvPr>
        </p:nvSpPr>
        <p:spPr/>
        <p:txBody>
          <a:bodyPr>
            <a:normAutofit fontScale="85000" lnSpcReduction="20000"/>
          </a:bodyPr>
          <a:lstStyle/>
          <a:p>
            <a:pPr>
              <a:lnSpc>
                <a:spcPct val="150000"/>
              </a:lnSpc>
              <a:buNone/>
            </a:pPr>
            <a:r>
              <a:rPr lang="tr-TR" dirty="0" smtClean="0"/>
              <a:t>    Eklem hareketlerini kontrol eden </a:t>
            </a:r>
            <a:r>
              <a:rPr lang="tr-TR" dirty="0" err="1" smtClean="0"/>
              <a:t>internal</a:t>
            </a:r>
            <a:r>
              <a:rPr lang="tr-TR" dirty="0" smtClean="0"/>
              <a:t> veya </a:t>
            </a:r>
            <a:r>
              <a:rPr lang="tr-TR" dirty="0" err="1" smtClean="0"/>
              <a:t>eksternal</a:t>
            </a:r>
            <a:r>
              <a:rPr lang="tr-TR" dirty="0" smtClean="0"/>
              <a:t> kuvvet kaynakları vardır. </a:t>
            </a:r>
            <a:r>
              <a:rPr lang="tr-TR" dirty="0" err="1" smtClean="0"/>
              <a:t>Eksternal</a:t>
            </a:r>
            <a:r>
              <a:rPr lang="tr-TR" dirty="0" smtClean="0"/>
              <a:t> güç, elastik gereçler (lastik, yay vb), </a:t>
            </a:r>
            <a:r>
              <a:rPr lang="tr-TR" dirty="0" err="1" smtClean="0"/>
              <a:t>pnömatik</a:t>
            </a:r>
            <a:r>
              <a:rPr lang="tr-TR" dirty="0" smtClean="0"/>
              <a:t> veya elektriksel sistemlerden sağlanır. </a:t>
            </a:r>
            <a:r>
              <a:rPr lang="tr-TR" dirty="0" err="1" smtClean="0"/>
              <a:t>İnternal</a:t>
            </a:r>
            <a:r>
              <a:rPr lang="tr-TR" dirty="0" smtClean="0"/>
              <a:t> kuvvet ise diğer vücut parçalarının hareketinden yararlanarak istenen fonksiyonun ortaya çıkarılmasıdır. Örneğin el bilek </a:t>
            </a:r>
            <a:r>
              <a:rPr lang="tr-TR" dirty="0" err="1" smtClean="0"/>
              <a:t>ekstansiyonun</a:t>
            </a:r>
            <a:r>
              <a:rPr lang="tr-TR" dirty="0" smtClean="0"/>
              <a:t> ile parmaklarda </a:t>
            </a:r>
            <a:r>
              <a:rPr lang="tr-TR" dirty="0" err="1" smtClean="0"/>
              <a:t>fleksiyonunun</a:t>
            </a:r>
            <a:r>
              <a:rPr lang="tr-TR" dirty="0" smtClean="0"/>
              <a:t> ortaya çıkması (</a:t>
            </a:r>
            <a:r>
              <a:rPr lang="tr-TR" dirty="0" err="1" smtClean="0"/>
              <a:t>tenodez</a:t>
            </a:r>
            <a:r>
              <a:rPr lang="tr-TR" dirty="0" smtClean="0"/>
              <a:t> </a:t>
            </a:r>
            <a:r>
              <a:rPr lang="tr-TR" dirty="0" err="1" smtClean="0"/>
              <a:t>ortezi</a:t>
            </a:r>
            <a:r>
              <a:rPr lang="tr-TR" dirty="0" smtClean="0"/>
              <a:t>). </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p:nvPr>
        </p:nvSpPr>
        <p:spPr>
          <a:xfrm>
            <a:off x="457200" y="274638"/>
            <a:ext cx="8229600" cy="922114"/>
          </a:xfrm>
        </p:spPr>
        <p:txBody>
          <a:bodyPr/>
          <a:lstStyle/>
          <a:p>
            <a:r>
              <a:rPr lang="tr-TR" sz="3200" b="1" dirty="0">
                <a:solidFill>
                  <a:schemeClr val="accent2"/>
                </a:solidFill>
              </a:rPr>
              <a:t>Ü</a:t>
            </a:r>
            <a:r>
              <a:rPr lang="tr-TR" sz="3200" b="1" dirty="0">
                <a:solidFill>
                  <a:schemeClr val="accent2"/>
                </a:solidFill>
                <a:cs typeface="Times New Roman" pitchFamily="18" charset="0"/>
              </a:rPr>
              <a:t>st </a:t>
            </a:r>
            <a:r>
              <a:rPr lang="tr-TR" sz="3200" b="1" dirty="0" err="1">
                <a:solidFill>
                  <a:schemeClr val="accent2"/>
                </a:solidFill>
                <a:cs typeface="Times New Roman" pitchFamily="18" charset="0"/>
              </a:rPr>
              <a:t>ekstremite</a:t>
            </a:r>
            <a:r>
              <a:rPr lang="tr-TR" sz="3200" b="1" dirty="0">
                <a:solidFill>
                  <a:schemeClr val="accent2"/>
                </a:solidFill>
                <a:cs typeface="Times New Roman" pitchFamily="18" charset="0"/>
              </a:rPr>
              <a:t> </a:t>
            </a:r>
            <a:r>
              <a:rPr lang="tr-TR" sz="3200" b="1" dirty="0" err="1">
                <a:solidFill>
                  <a:schemeClr val="accent2"/>
                </a:solidFill>
                <a:cs typeface="Times New Roman" pitchFamily="18" charset="0"/>
              </a:rPr>
              <a:t>ortezlerinin</a:t>
            </a:r>
            <a:r>
              <a:rPr lang="tr-TR" sz="3200" b="1" dirty="0">
                <a:solidFill>
                  <a:schemeClr val="accent2"/>
                </a:solidFill>
                <a:cs typeface="Times New Roman" pitchFamily="18" charset="0"/>
              </a:rPr>
              <a:t> </a:t>
            </a:r>
            <a:r>
              <a:rPr lang="tr-TR" sz="3200" b="1" dirty="0" err="1">
                <a:solidFill>
                  <a:schemeClr val="accent2"/>
                </a:solidFill>
                <a:cs typeface="Times New Roman" pitchFamily="18" charset="0"/>
              </a:rPr>
              <a:t>endikasyonları</a:t>
            </a:r>
            <a:endParaRPr lang="tr-TR" sz="3200" b="1" dirty="0">
              <a:solidFill>
                <a:schemeClr val="accent2"/>
              </a:solidFill>
              <a:cs typeface="Times New Roman" pitchFamily="18" charset="0"/>
            </a:endParaRPr>
          </a:p>
        </p:txBody>
      </p:sp>
      <p:sp>
        <p:nvSpPr>
          <p:cNvPr id="242691" name="Rectangle 3"/>
          <p:cNvSpPr>
            <a:spLocks noGrp="1" noChangeArrowheads="1"/>
          </p:cNvSpPr>
          <p:nvPr>
            <p:ph type="body" idx="1"/>
          </p:nvPr>
        </p:nvSpPr>
        <p:spPr>
          <a:xfrm>
            <a:off x="457200" y="1124744"/>
            <a:ext cx="8229600" cy="5001419"/>
          </a:xfrm>
        </p:spPr>
        <p:txBody>
          <a:bodyPr>
            <a:noAutofit/>
          </a:bodyPr>
          <a:lstStyle/>
          <a:p>
            <a:pPr lvl="1" algn="just">
              <a:lnSpc>
                <a:spcPct val="140000"/>
              </a:lnSpc>
              <a:buSzTx/>
              <a:buFontTx/>
              <a:buChar char="•"/>
            </a:pPr>
            <a:r>
              <a:rPr lang="tr-TR" sz="2400" dirty="0">
                <a:solidFill>
                  <a:schemeClr val="accent2"/>
                </a:solidFill>
              </a:rPr>
              <a:t>Travma ve cerrahi</a:t>
            </a:r>
          </a:p>
          <a:p>
            <a:pPr lvl="2" algn="just">
              <a:lnSpc>
                <a:spcPct val="140000"/>
              </a:lnSpc>
              <a:buSzTx/>
              <a:buFontTx/>
              <a:buChar char="•"/>
            </a:pPr>
            <a:r>
              <a:rPr lang="tr-TR" dirty="0" err="1"/>
              <a:t>Tendon</a:t>
            </a:r>
            <a:r>
              <a:rPr lang="tr-TR" dirty="0"/>
              <a:t> tamirleri</a:t>
            </a:r>
          </a:p>
          <a:p>
            <a:pPr lvl="2">
              <a:lnSpc>
                <a:spcPct val="140000"/>
              </a:lnSpc>
              <a:buSzTx/>
              <a:buFontTx/>
              <a:buChar char="•"/>
            </a:pPr>
            <a:r>
              <a:rPr lang="tr-TR" dirty="0" err="1"/>
              <a:t>Postrekonstrüktif</a:t>
            </a:r>
            <a:r>
              <a:rPr lang="tr-TR" dirty="0"/>
              <a:t> cerrahi (</a:t>
            </a:r>
            <a:r>
              <a:rPr lang="tr-TR" dirty="0" err="1"/>
              <a:t>dupuytren</a:t>
            </a:r>
            <a:r>
              <a:rPr lang="tr-TR" dirty="0"/>
              <a:t> </a:t>
            </a:r>
            <a:r>
              <a:rPr lang="tr-TR" dirty="0" err="1"/>
              <a:t>kontraktürü</a:t>
            </a:r>
            <a:r>
              <a:rPr lang="tr-TR" dirty="0"/>
              <a:t> 	gevşetilmesi)</a:t>
            </a:r>
          </a:p>
          <a:p>
            <a:pPr lvl="2" algn="just">
              <a:lnSpc>
                <a:spcPct val="140000"/>
              </a:lnSpc>
              <a:buSzTx/>
              <a:buFontTx/>
              <a:buChar char="•"/>
            </a:pPr>
            <a:r>
              <a:rPr lang="tr-TR" dirty="0"/>
              <a:t>Eklem yaralanmaları</a:t>
            </a:r>
          </a:p>
          <a:p>
            <a:pPr lvl="2" algn="just">
              <a:lnSpc>
                <a:spcPct val="140000"/>
              </a:lnSpc>
              <a:buSzTx/>
              <a:buFontTx/>
              <a:buChar char="•"/>
            </a:pPr>
            <a:r>
              <a:rPr lang="tr-TR" dirty="0"/>
              <a:t>Sinir yaralanmaları</a:t>
            </a:r>
          </a:p>
          <a:p>
            <a:pPr lvl="1" algn="just">
              <a:lnSpc>
                <a:spcPct val="140000"/>
              </a:lnSpc>
              <a:buSzTx/>
              <a:buFontTx/>
              <a:buChar char="•"/>
            </a:pPr>
            <a:r>
              <a:rPr lang="tr-TR" sz="2400" dirty="0">
                <a:solidFill>
                  <a:schemeClr val="accent2"/>
                </a:solidFill>
              </a:rPr>
              <a:t>Ağrılı hastalıklar </a:t>
            </a:r>
            <a:r>
              <a:rPr lang="tr-TR" sz="2400" dirty="0"/>
              <a:t>(</a:t>
            </a:r>
            <a:r>
              <a:rPr lang="tr-TR" sz="2400" dirty="0" err="1"/>
              <a:t>romatoid</a:t>
            </a:r>
            <a:r>
              <a:rPr lang="tr-TR" sz="2400" dirty="0"/>
              <a:t> </a:t>
            </a:r>
            <a:r>
              <a:rPr lang="tr-TR" sz="2400" dirty="0" err="1"/>
              <a:t>artrit</a:t>
            </a:r>
            <a:r>
              <a:rPr lang="tr-TR" sz="2400" dirty="0"/>
              <a:t>, </a:t>
            </a:r>
            <a:r>
              <a:rPr lang="tr-TR" sz="2400" dirty="0" err="1"/>
              <a:t>karpal</a:t>
            </a:r>
            <a:r>
              <a:rPr lang="tr-TR" sz="2400" dirty="0"/>
              <a:t> tünel sendromu)</a:t>
            </a:r>
          </a:p>
          <a:p>
            <a:pPr lvl="1" algn="just">
              <a:lnSpc>
                <a:spcPct val="140000"/>
              </a:lnSpc>
              <a:buFontTx/>
              <a:buChar char="•"/>
            </a:pPr>
            <a:r>
              <a:rPr lang="tr-TR" sz="2400" dirty="0">
                <a:solidFill>
                  <a:schemeClr val="accent2"/>
                </a:solidFill>
              </a:rPr>
              <a:t>Hastalıklar sonrası </a:t>
            </a:r>
            <a:r>
              <a:rPr lang="tr-TR" sz="2400" dirty="0"/>
              <a:t>fonksiyonun düzeltilmesi (inme sonrası, </a:t>
            </a:r>
            <a:r>
              <a:rPr lang="tr-TR" sz="2400" dirty="0" err="1"/>
              <a:t>nöromusküler</a:t>
            </a:r>
            <a:r>
              <a:rPr lang="tr-TR" sz="2400" dirty="0"/>
              <a:t> hastalıklar, </a:t>
            </a:r>
            <a:r>
              <a:rPr lang="tr-TR" sz="2400" dirty="0" err="1"/>
              <a:t>periferal</a:t>
            </a:r>
            <a:r>
              <a:rPr lang="tr-TR" sz="2400" dirty="0"/>
              <a:t> sinir hastalıkları</a:t>
            </a:r>
            <a:r>
              <a:rPr lang="tr-TR" sz="2400" dirty="0" smtClean="0"/>
              <a:t>)</a:t>
            </a:r>
            <a:endParaRPr lang="tr-TR" sz="2400" dirty="0"/>
          </a:p>
        </p:txBody>
      </p:sp>
    </p:spTree>
    <p:extLst>
      <p:ext uri="{BB962C8B-B14F-4D97-AF65-F5344CB8AC3E}">
        <p14:creationId xmlns:p14="http://schemas.microsoft.com/office/powerpoint/2010/main" val="1066289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144387" name="Rectangle 3"/>
          <p:cNvSpPr>
            <a:spLocks noGrp="1" noChangeArrowheads="1"/>
          </p:cNvSpPr>
          <p:nvPr>
            <p:ph type="body" sz="half" idx="1"/>
          </p:nvPr>
        </p:nvSpPr>
        <p:spPr>
          <a:xfrm>
            <a:off x="609600" y="2017713"/>
            <a:ext cx="4876800" cy="4114800"/>
          </a:xfrm>
        </p:spPr>
        <p:txBody>
          <a:bodyPr/>
          <a:lstStyle/>
          <a:p>
            <a:pPr>
              <a:lnSpc>
                <a:spcPct val="160000"/>
              </a:lnSpc>
              <a:buFont typeface="Wingdings" pitchFamily="2" charset="2"/>
              <a:buNone/>
            </a:pPr>
            <a:r>
              <a:rPr lang="tr-TR" sz="2800" b="1">
                <a:cs typeface="Times New Roman" pitchFamily="18" charset="0"/>
              </a:rPr>
              <a:t>Statik omuz ortezleri</a:t>
            </a:r>
            <a:endParaRPr lang="tr-TR" sz="2800" b="1"/>
          </a:p>
          <a:p>
            <a:pPr lvl="1">
              <a:lnSpc>
                <a:spcPct val="160000"/>
              </a:lnSpc>
            </a:pPr>
            <a:r>
              <a:rPr lang="tr-TR">
                <a:solidFill>
                  <a:schemeClr val="hlink"/>
                </a:solidFill>
              </a:rPr>
              <a:t>Omuz askısı</a:t>
            </a:r>
          </a:p>
          <a:p>
            <a:pPr lvl="1">
              <a:lnSpc>
                <a:spcPct val="120000"/>
              </a:lnSpc>
              <a:buFont typeface="Wingdings" pitchFamily="2" charset="2"/>
              <a:buNone/>
            </a:pPr>
            <a:r>
              <a:rPr lang="tr-TR"/>
              <a:t>	</a:t>
            </a:r>
            <a:r>
              <a:rPr lang="tr-TR" sz="2000"/>
              <a:t>En sık kullanılanıdır. Özellikle sublukse omuzu desteklemek için kullanılır. Strok sonrası flask dönemde omuz subluksasyonunu engellemek ve ağrıyı azaltmak için uygulanmaktadır.</a:t>
            </a:r>
          </a:p>
          <a:p>
            <a:pPr lvl="2">
              <a:lnSpc>
                <a:spcPct val="160000"/>
              </a:lnSpc>
              <a:buFont typeface="Wingdings" pitchFamily="2" charset="2"/>
              <a:buNone/>
            </a:pPr>
            <a:endParaRPr lang="tr-TR"/>
          </a:p>
          <a:p>
            <a:pPr>
              <a:lnSpc>
                <a:spcPct val="120000"/>
              </a:lnSpc>
            </a:pPr>
            <a:endParaRPr lang="tr-TR"/>
          </a:p>
          <a:p>
            <a:endParaRPr lang="tr-TR" sz="2800"/>
          </a:p>
        </p:txBody>
      </p:sp>
      <p:pic>
        <p:nvPicPr>
          <p:cNvPr id="144391" name="Picture 7" descr="pShoulderImmbSling"/>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630863" y="2017713"/>
            <a:ext cx="2836862"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7878824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45763" name="Rectangle 3"/>
          <p:cNvSpPr>
            <a:spLocks noGrp="1" noChangeArrowheads="1"/>
          </p:cNvSpPr>
          <p:nvPr>
            <p:ph type="body" sz="half" idx="1"/>
          </p:nvPr>
        </p:nvSpPr>
        <p:spPr>
          <a:xfrm>
            <a:off x="609600" y="2017713"/>
            <a:ext cx="4876800" cy="4114800"/>
          </a:xfrm>
        </p:spPr>
        <p:txBody>
          <a:bodyPr/>
          <a:lstStyle/>
          <a:p>
            <a:pPr>
              <a:lnSpc>
                <a:spcPct val="160000"/>
              </a:lnSpc>
              <a:buFont typeface="Wingdings" pitchFamily="2" charset="2"/>
              <a:buNone/>
            </a:pPr>
            <a:r>
              <a:rPr lang="tr-TR" sz="2800" b="1" dirty="0">
                <a:cs typeface="Times New Roman" pitchFamily="18" charset="0"/>
              </a:rPr>
              <a:t>Statik omuz </a:t>
            </a:r>
            <a:r>
              <a:rPr lang="tr-TR" sz="2800" b="1" dirty="0" err="1">
                <a:cs typeface="Times New Roman" pitchFamily="18" charset="0"/>
              </a:rPr>
              <a:t>ortezleri</a:t>
            </a:r>
            <a:endParaRPr lang="tr-TR" sz="2800" b="1" dirty="0"/>
          </a:p>
          <a:p>
            <a:pPr lvl="1">
              <a:lnSpc>
                <a:spcPct val="160000"/>
              </a:lnSpc>
            </a:pPr>
            <a:r>
              <a:rPr lang="tr-TR" dirty="0">
                <a:solidFill>
                  <a:schemeClr val="hlink"/>
                </a:solidFill>
              </a:rPr>
              <a:t>Uçak </a:t>
            </a:r>
            <a:r>
              <a:rPr lang="tr-TR" dirty="0" err="1">
                <a:solidFill>
                  <a:schemeClr val="hlink"/>
                </a:solidFill>
              </a:rPr>
              <a:t>splinti</a:t>
            </a:r>
            <a:endParaRPr lang="tr-TR" dirty="0">
              <a:solidFill>
                <a:schemeClr val="hlink"/>
              </a:solidFill>
            </a:endParaRPr>
          </a:p>
          <a:p>
            <a:pPr lvl="1">
              <a:lnSpc>
                <a:spcPct val="120000"/>
              </a:lnSpc>
              <a:buFont typeface="Wingdings" pitchFamily="2" charset="2"/>
              <a:buNone/>
            </a:pPr>
            <a:r>
              <a:rPr lang="tr-TR" dirty="0"/>
              <a:t>	</a:t>
            </a:r>
            <a:r>
              <a:rPr lang="tr-TR" sz="2000" dirty="0"/>
              <a:t>Özellikle </a:t>
            </a:r>
            <a:r>
              <a:rPr lang="tr-TR" sz="2000" dirty="0" err="1"/>
              <a:t>aksiller</a:t>
            </a:r>
            <a:r>
              <a:rPr lang="tr-TR" sz="2000" dirty="0"/>
              <a:t> yanıklarda omuzda meydana gelecek </a:t>
            </a:r>
            <a:r>
              <a:rPr lang="tr-TR" sz="2000" dirty="0" err="1"/>
              <a:t>adduksiyon</a:t>
            </a:r>
            <a:r>
              <a:rPr lang="tr-TR" sz="2000" dirty="0"/>
              <a:t> </a:t>
            </a:r>
            <a:r>
              <a:rPr lang="tr-TR" sz="2000" dirty="0" err="1"/>
              <a:t>kontraktürünü</a:t>
            </a:r>
            <a:r>
              <a:rPr lang="tr-TR" sz="2000" dirty="0"/>
              <a:t> engellemek için kullanılır. </a:t>
            </a:r>
          </a:p>
        </p:txBody>
      </p:sp>
      <p:pic>
        <p:nvPicPr>
          <p:cNvPr id="245764" name="Picture 4" descr="pShoulderImmbSling"/>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630863" y="2017713"/>
            <a:ext cx="2836862"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45765" name="Picture 5" descr="armabduktionsort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18138" y="2017713"/>
            <a:ext cx="32623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754383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p:nvPr>
        </p:nvSpPr>
        <p:spPr/>
        <p:txBody>
          <a:bodyPr/>
          <a:lstStyle/>
          <a:p>
            <a:pPr>
              <a:lnSpc>
                <a:spcPct val="120000"/>
              </a:lnSpc>
            </a:pPr>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46787" name="Rectangle 3"/>
          <p:cNvSpPr>
            <a:spLocks noGrp="1" noChangeArrowheads="1"/>
          </p:cNvSpPr>
          <p:nvPr>
            <p:ph type="body" sz="half" idx="1"/>
          </p:nvPr>
        </p:nvSpPr>
        <p:spPr>
          <a:xfrm>
            <a:off x="762000" y="2017713"/>
            <a:ext cx="4230688" cy="4114800"/>
          </a:xfrm>
        </p:spPr>
        <p:txBody>
          <a:bodyPr/>
          <a:lstStyle/>
          <a:p>
            <a:pPr>
              <a:lnSpc>
                <a:spcPct val="190000"/>
              </a:lnSpc>
              <a:buFont typeface="Wingdings" pitchFamily="2" charset="2"/>
              <a:buNone/>
            </a:pPr>
            <a:r>
              <a:rPr lang="tr-TR" sz="2800" b="1"/>
              <a:t>Statik d</a:t>
            </a:r>
            <a:r>
              <a:rPr lang="tr-TR" sz="2800" b="1">
                <a:cs typeface="Times New Roman" pitchFamily="18" charset="0"/>
              </a:rPr>
              <a:t>irsek ortezleri</a:t>
            </a:r>
            <a:r>
              <a:rPr lang="tr-TR" sz="2400" b="1">
                <a:cs typeface="Times New Roman" pitchFamily="18" charset="0"/>
              </a:rPr>
              <a:t> </a:t>
            </a:r>
            <a:r>
              <a:rPr lang="tr-TR" sz="2200"/>
              <a:t>Sıklıkla dirsekte fleksiyon kontraktürü gelişmesini engellemek için kullanılır</a:t>
            </a:r>
            <a:r>
              <a:rPr lang="tr-TR" sz="2400"/>
              <a:t>.</a:t>
            </a:r>
          </a:p>
        </p:txBody>
      </p:sp>
      <p:pic>
        <p:nvPicPr>
          <p:cNvPr id="246789" name="Picture 5" descr="tech2"/>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486025"/>
            <a:ext cx="3810000" cy="3178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17037571"/>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49859" name="Rectangle 3"/>
          <p:cNvSpPr>
            <a:spLocks noGrp="1" noChangeArrowheads="1"/>
          </p:cNvSpPr>
          <p:nvPr>
            <p:ph type="body" sz="half" idx="1"/>
          </p:nvPr>
        </p:nvSpPr>
        <p:spPr>
          <a:xfrm>
            <a:off x="685800" y="2017713"/>
            <a:ext cx="4306888" cy="4114800"/>
          </a:xfrm>
        </p:spPr>
        <p:txBody>
          <a:bodyPr/>
          <a:lstStyle/>
          <a:p>
            <a:pPr>
              <a:lnSpc>
                <a:spcPct val="120000"/>
              </a:lnSpc>
              <a:buFont typeface="Wingdings" pitchFamily="2" charset="2"/>
              <a:buNone/>
            </a:pPr>
            <a:endParaRPr lang="tr-TR" sz="2400"/>
          </a:p>
          <a:p>
            <a:pPr>
              <a:lnSpc>
                <a:spcPct val="120000"/>
              </a:lnSpc>
              <a:buFont typeface="Wingdings" pitchFamily="2" charset="2"/>
              <a:buNone/>
            </a:pPr>
            <a:r>
              <a:rPr lang="tr-TR" sz="2400"/>
              <a:t> </a:t>
            </a:r>
            <a:r>
              <a:rPr lang="tr-TR" sz="2400">
                <a:solidFill>
                  <a:schemeClr val="hlink"/>
                </a:solidFill>
              </a:rPr>
              <a:t>Lateral epikondilit bandajı</a:t>
            </a:r>
          </a:p>
          <a:p>
            <a:pPr>
              <a:lnSpc>
                <a:spcPct val="210000"/>
              </a:lnSpc>
              <a:buFont typeface="Wingdings" pitchFamily="2" charset="2"/>
              <a:buNone/>
            </a:pPr>
            <a:r>
              <a:rPr lang="tr-TR" sz="2400"/>
              <a:t>	</a:t>
            </a:r>
            <a:r>
              <a:rPr lang="tr-TR" sz="2000"/>
              <a:t>Lateral epikondilit tedavisinde lateral epikondil üzerindeki yükü azaltmak için kullanılır</a:t>
            </a:r>
            <a:r>
              <a:rPr lang="tr-TR" sz="1800"/>
              <a:t>.</a:t>
            </a:r>
          </a:p>
        </p:txBody>
      </p:sp>
      <p:pic>
        <p:nvPicPr>
          <p:cNvPr id="249861" name="Picture 5" descr="SCO1960"/>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020888"/>
            <a:ext cx="3810000" cy="41068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19266138"/>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53955" name="Rectangle 3"/>
          <p:cNvSpPr>
            <a:spLocks noGrp="1" noChangeArrowheads="1"/>
          </p:cNvSpPr>
          <p:nvPr>
            <p:ph type="body" sz="half" idx="1"/>
          </p:nvPr>
        </p:nvSpPr>
        <p:spPr>
          <a:xfrm>
            <a:off x="762000" y="2017713"/>
            <a:ext cx="4230688" cy="4114800"/>
          </a:xfrm>
        </p:spPr>
        <p:txBody>
          <a:bodyPr>
            <a:normAutofit lnSpcReduction="10000"/>
          </a:bodyPr>
          <a:lstStyle/>
          <a:p>
            <a:pPr>
              <a:lnSpc>
                <a:spcPct val="210000"/>
              </a:lnSpc>
              <a:buFont typeface="Wingdings" pitchFamily="2" charset="2"/>
              <a:buNone/>
            </a:pPr>
            <a:r>
              <a:rPr lang="tr-TR" sz="1800" b="1">
                <a:cs typeface="Times New Roman" pitchFamily="18" charset="0"/>
              </a:rPr>
              <a:t>Statik</a:t>
            </a:r>
            <a:r>
              <a:rPr lang="tr-TR" sz="1800" b="1"/>
              <a:t> el bilek</a:t>
            </a:r>
            <a:r>
              <a:rPr lang="tr-TR" sz="1800" b="1">
                <a:cs typeface="Times New Roman" pitchFamily="18" charset="0"/>
              </a:rPr>
              <a:t> ortezler</a:t>
            </a:r>
            <a:r>
              <a:rPr lang="tr-TR" sz="1800" b="1"/>
              <a:t>i</a:t>
            </a:r>
            <a:r>
              <a:rPr lang="tr-TR" sz="1800" b="1">
                <a:cs typeface="Times New Roman" pitchFamily="18" charset="0"/>
              </a:rPr>
              <a:t>:</a:t>
            </a:r>
            <a:r>
              <a:rPr lang="tr-TR" sz="1800">
                <a:cs typeface="Times New Roman" pitchFamily="18" charset="0"/>
              </a:rPr>
              <a:t/>
            </a:r>
            <a:br>
              <a:rPr lang="tr-TR" sz="1800">
                <a:cs typeface="Times New Roman" pitchFamily="18" charset="0"/>
              </a:rPr>
            </a:br>
            <a:r>
              <a:rPr lang="tr-TR" sz="1800"/>
              <a:t>Bilek hareketlerini engellemek için kullanılır (el bilek istirahat splinti). Örneğin karpal tunnel sendromunda tekrarlayıcı el bilek fleksiyon ve ekstansiyonunu önler.</a:t>
            </a:r>
            <a:br>
              <a:rPr lang="tr-TR" sz="1800"/>
            </a:br>
            <a:endParaRPr lang="tr-TR" sz="1800"/>
          </a:p>
        </p:txBody>
      </p:sp>
      <p:pic>
        <p:nvPicPr>
          <p:cNvPr id="253957" name="Picture 5" descr="301i"/>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170113"/>
            <a:ext cx="381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3958" name="Picture 6" descr="pwrist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38800" y="2057400"/>
            <a:ext cx="29845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959" name="Picture 7" descr="zapesti"/>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7488" y="2322513"/>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960" name="Picture 8" descr="pwris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03838" y="2017713"/>
            <a:ext cx="34909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3961" name="Picture 9" descr="handgelen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4000" y="2743200"/>
            <a:ext cx="3810000" cy="269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79493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53958"/>
                                        </p:tgtEl>
                                        <p:attrNameLst>
                                          <p:attrName>style.visibility</p:attrName>
                                        </p:attrNameLst>
                                      </p:cBhvr>
                                      <p:to>
                                        <p:strVal val="visible"/>
                                      </p:to>
                                    </p:set>
                                    <p:anim calcmode="lin" valueType="num">
                                      <p:cBhvr additive="base">
                                        <p:cTn id="7" dur="500" fill="hold"/>
                                        <p:tgtEl>
                                          <p:spTgt spid="253958"/>
                                        </p:tgtEl>
                                        <p:attrNameLst>
                                          <p:attrName>ppt_x</p:attrName>
                                        </p:attrNameLst>
                                      </p:cBhvr>
                                      <p:tavLst>
                                        <p:tav tm="0">
                                          <p:val>
                                            <p:strVal val="0-#ppt_w/2"/>
                                          </p:val>
                                        </p:tav>
                                        <p:tav tm="100000">
                                          <p:val>
                                            <p:strVal val="#ppt_x"/>
                                          </p:val>
                                        </p:tav>
                                      </p:tavLst>
                                    </p:anim>
                                    <p:anim calcmode="lin" valueType="num">
                                      <p:cBhvr additive="base">
                                        <p:cTn id="8" dur="500" fill="hold"/>
                                        <p:tgtEl>
                                          <p:spTgt spid="25395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53959"/>
                                        </p:tgtEl>
                                        <p:attrNameLst>
                                          <p:attrName>style.visibility</p:attrName>
                                        </p:attrNameLst>
                                      </p:cBhvr>
                                      <p:to>
                                        <p:strVal val="visible"/>
                                      </p:to>
                                    </p:set>
                                    <p:anim calcmode="lin" valueType="num">
                                      <p:cBhvr additive="base">
                                        <p:cTn id="13" dur="500" fill="hold"/>
                                        <p:tgtEl>
                                          <p:spTgt spid="253959"/>
                                        </p:tgtEl>
                                        <p:attrNameLst>
                                          <p:attrName>ppt_x</p:attrName>
                                        </p:attrNameLst>
                                      </p:cBhvr>
                                      <p:tavLst>
                                        <p:tav tm="0">
                                          <p:val>
                                            <p:strVal val="0-#ppt_w/2"/>
                                          </p:val>
                                        </p:tav>
                                        <p:tav tm="100000">
                                          <p:val>
                                            <p:strVal val="#ppt_x"/>
                                          </p:val>
                                        </p:tav>
                                      </p:tavLst>
                                    </p:anim>
                                    <p:anim calcmode="lin" valueType="num">
                                      <p:cBhvr additive="base">
                                        <p:cTn id="14" dur="500" fill="hold"/>
                                        <p:tgtEl>
                                          <p:spTgt spid="25395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53960"/>
                                        </p:tgtEl>
                                        <p:attrNameLst>
                                          <p:attrName>style.visibility</p:attrName>
                                        </p:attrNameLst>
                                      </p:cBhvr>
                                      <p:to>
                                        <p:strVal val="visible"/>
                                      </p:to>
                                    </p:set>
                                    <p:anim calcmode="lin" valueType="num">
                                      <p:cBhvr additive="base">
                                        <p:cTn id="19" dur="500" fill="hold"/>
                                        <p:tgtEl>
                                          <p:spTgt spid="253960"/>
                                        </p:tgtEl>
                                        <p:attrNameLst>
                                          <p:attrName>ppt_x</p:attrName>
                                        </p:attrNameLst>
                                      </p:cBhvr>
                                      <p:tavLst>
                                        <p:tav tm="0">
                                          <p:val>
                                            <p:strVal val="0-#ppt_w/2"/>
                                          </p:val>
                                        </p:tav>
                                        <p:tav tm="100000">
                                          <p:val>
                                            <p:strVal val="#ppt_x"/>
                                          </p:val>
                                        </p:tav>
                                      </p:tavLst>
                                    </p:anim>
                                    <p:anim calcmode="lin" valueType="num">
                                      <p:cBhvr additive="base">
                                        <p:cTn id="20" dur="500" fill="hold"/>
                                        <p:tgtEl>
                                          <p:spTgt spid="253960"/>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253961"/>
                                        </p:tgtEl>
                                        <p:attrNameLst>
                                          <p:attrName>style.visibility</p:attrName>
                                        </p:attrNameLst>
                                      </p:cBhvr>
                                      <p:to>
                                        <p:strVal val="visible"/>
                                      </p:to>
                                    </p:set>
                                    <p:anim calcmode="lin" valueType="num">
                                      <p:cBhvr additive="base">
                                        <p:cTn id="25" dur="500" fill="hold"/>
                                        <p:tgtEl>
                                          <p:spTgt spid="253961"/>
                                        </p:tgtEl>
                                        <p:attrNameLst>
                                          <p:attrName>ppt_x</p:attrName>
                                        </p:attrNameLst>
                                      </p:cBhvr>
                                      <p:tavLst>
                                        <p:tav tm="0">
                                          <p:val>
                                            <p:strVal val="0-#ppt_w/2"/>
                                          </p:val>
                                        </p:tav>
                                        <p:tav tm="100000">
                                          <p:val>
                                            <p:strVal val="#ppt_x"/>
                                          </p:val>
                                        </p:tav>
                                      </p:tavLst>
                                    </p:anim>
                                    <p:anim calcmode="lin" valueType="num">
                                      <p:cBhvr additive="base">
                                        <p:cTn id="26" dur="500" fill="hold"/>
                                        <p:tgtEl>
                                          <p:spTgt spid="2539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56003" name="Rectangle 3"/>
          <p:cNvSpPr>
            <a:spLocks noGrp="1" noChangeArrowheads="1"/>
          </p:cNvSpPr>
          <p:nvPr>
            <p:ph type="body" sz="half" idx="1"/>
          </p:nvPr>
        </p:nvSpPr>
        <p:spPr>
          <a:xfrm>
            <a:off x="762000" y="2017713"/>
            <a:ext cx="4230688" cy="4114800"/>
          </a:xfrm>
        </p:spPr>
        <p:txBody>
          <a:bodyPr>
            <a:normAutofit lnSpcReduction="10000"/>
          </a:bodyPr>
          <a:lstStyle/>
          <a:p>
            <a:pPr>
              <a:lnSpc>
                <a:spcPct val="210000"/>
              </a:lnSpc>
              <a:buFont typeface="Wingdings" pitchFamily="2" charset="2"/>
              <a:buNone/>
            </a:pPr>
            <a:r>
              <a:rPr lang="tr-TR" sz="1800" b="1" dirty="0"/>
              <a:t>El bilek el </a:t>
            </a:r>
            <a:r>
              <a:rPr lang="tr-TR" sz="1800" b="1" dirty="0" err="1"/>
              <a:t>ortezleri</a:t>
            </a:r>
            <a:r>
              <a:rPr lang="tr-TR" sz="1800" b="1" dirty="0"/>
              <a:t>:</a:t>
            </a:r>
            <a:r>
              <a:rPr lang="tr-TR" sz="1800" dirty="0"/>
              <a:t> </a:t>
            </a:r>
          </a:p>
          <a:p>
            <a:pPr>
              <a:lnSpc>
                <a:spcPct val="150000"/>
              </a:lnSpc>
              <a:buFont typeface="Wingdings" pitchFamily="2" charset="2"/>
              <a:buNone/>
            </a:pPr>
            <a:r>
              <a:rPr lang="tr-TR" sz="1600" dirty="0"/>
              <a:t>	</a:t>
            </a:r>
            <a:r>
              <a:rPr lang="tr-TR" sz="1800" dirty="0"/>
              <a:t>El bileğine ve parmaklara belirli pozisyon vermek istendiği durumlarda kullanılır.</a:t>
            </a:r>
            <a:r>
              <a:rPr lang="tr-TR" sz="1600" dirty="0"/>
              <a:t> </a:t>
            </a:r>
          </a:p>
          <a:p>
            <a:pPr>
              <a:lnSpc>
                <a:spcPct val="150000"/>
              </a:lnSpc>
              <a:buFont typeface="Wingdings" pitchFamily="2" charset="2"/>
              <a:buNone/>
            </a:pPr>
            <a:r>
              <a:rPr lang="tr-TR" sz="1600" dirty="0"/>
              <a:t>	Örneğin, elin </a:t>
            </a:r>
            <a:r>
              <a:rPr lang="tr-TR" sz="1600" dirty="0" err="1"/>
              <a:t>dorsal</a:t>
            </a:r>
            <a:r>
              <a:rPr lang="tr-TR" sz="1600" dirty="0"/>
              <a:t> yanıklarında el bileğini 30 derece </a:t>
            </a:r>
            <a:r>
              <a:rPr lang="tr-TR" sz="1600" dirty="0" err="1"/>
              <a:t>ekstansiyonda</a:t>
            </a:r>
            <a:r>
              <a:rPr lang="tr-TR" sz="1600" dirty="0"/>
              <a:t>, </a:t>
            </a:r>
            <a:r>
              <a:rPr lang="tr-TR" sz="1600" dirty="0" smtClean="0"/>
              <a:t>MKF eklemleri </a:t>
            </a:r>
            <a:r>
              <a:rPr lang="tr-TR" sz="1600" dirty="0"/>
              <a:t>70 derece </a:t>
            </a:r>
            <a:r>
              <a:rPr lang="tr-TR" sz="1600" dirty="0" err="1"/>
              <a:t>fleksiyonda</a:t>
            </a:r>
            <a:r>
              <a:rPr lang="tr-TR" sz="1600" dirty="0"/>
              <a:t>, diğer parmak eklemlerini hafif </a:t>
            </a:r>
            <a:r>
              <a:rPr lang="tr-TR" sz="1600" dirty="0" err="1"/>
              <a:t>fleksiyonda</a:t>
            </a:r>
            <a:r>
              <a:rPr lang="tr-TR" sz="1600" dirty="0"/>
              <a:t> tutacak istirahat </a:t>
            </a:r>
            <a:r>
              <a:rPr lang="tr-TR" sz="1600" dirty="0" err="1"/>
              <a:t>splinti</a:t>
            </a:r>
            <a:r>
              <a:rPr lang="tr-TR" sz="1600" dirty="0"/>
              <a:t> kullanılır.</a:t>
            </a:r>
            <a:br>
              <a:rPr lang="tr-TR" sz="1600" dirty="0"/>
            </a:br>
            <a:endParaRPr lang="tr-TR" sz="1600" dirty="0"/>
          </a:p>
        </p:txBody>
      </p:sp>
      <p:pic>
        <p:nvPicPr>
          <p:cNvPr id="256005" name="Picture 5" descr="hand_lagerungsorth"/>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125663"/>
            <a:ext cx="3810000" cy="38973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5525566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63171" name="Rectangle 3"/>
          <p:cNvSpPr>
            <a:spLocks noGrp="1" noChangeArrowheads="1"/>
          </p:cNvSpPr>
          <p:nvPr>
            <p:ph type="body" sz="half" idx="1"/>
          </p:nvPr>
        </p:nvSpPr>
        <p:spPr/>
        <p:txBody>
          <a:bodyPr/>
          <a:lstStyle/>
          <a:p>
            <a:pPr>
              <a:lnSpc>
                <a:spcPct val="210000"/>
              </a:lnSpc>
              <a:buFont typeface="Wingdings" pitchFamily="2" charset="2"/>
              <a:buNone/>
            </a:pPr>
            <a:r>
              <a:rPr lang="tr-TR" sz="1800" b="1" dirty="0" smtClean="0"/>
              <a:t>       El </a:t>
            </a:r>
            <a:r>
              <a:rPr lang="tr-TR" sz="1800" b="1" dirty="0"/>
              <a:t>bilek baş parmak ortezleri</a:t>
            </a:r>
          </a:p>
          <a:p>
            <a:pPr>
              <a:lnSpc>
                <a:spcPct val="210000"/>
              </a:lnSpc>
              <a:buFont typeface="Wingdings" pitchFamily="2" charset="2"/>
              <a:buNone/>
            </a:pPr>
            <a:r>
              <a:rPr lang="tr-TR" sz="1600" b="1" dirty="0"/>
              <a:t>	</a:t>
            </a:r>
            <a:r>
              <a:rPr lang="tr-TR" sz="1600" dirty="0"/>
              <a:t>El bileğinde ve 1. parmak </a:t>
            </a:r>
            <a:r>
              <a:rPr lang="tr-TR" sz="1600" dirty="0" smtClean="0"/>
              <a:t>MKF </a:t>
            </a:r>
            <a:r>
              <a:rPr lang="tr-TR" sz="1600" dirty="0"/>
              <a:t>eklemde </a:t>
            </a:r>
            <a:r>
              <a:rPr lang="tr-TR" sz="1600" dirty="0" err="1"/>
              <a:t>immobilizasyon</a:t>
            </a:r>
            <a:r>
              <a:rPr lang="tr-TR" sz="1600" dirty="0"/>
              <a:t> sağlar. De </a:t>
            </a:r>
            <a:r>
              <a:rPr lang="tr-TR" sz="1600" dirty="0" err="1"/>
              <a:t>quervain</a:t>
            </a:r>
            <a:r>
              <a:rPr lang="tr-TR" sz="1600" dirty="0"/>
              <a:t> </a:t>
            </a:r>
            <a:r>
              <a:rPr lang="tr-TR" sz="1600" dirty="0" err="1"/>
              <a:t>tenosinoviti</a:t>
            </a:r>
            <a:r>
              <a:rPr lang="tr-TR" sz="1600" dirty="0"/>
              <a:t> tedavisinde kullanılır.</a:t>
            </a:r>
            <a:br>
              <a:rPr lang="tr-TR" sz="1600" dirty="0"/>
            </a:br>
            <a:endParaRPr lang="tr-TR" sz="1600" dirty="0"/>
          </a:p>
        </p:txBody>
      </p:sp>
      <p:pic>
        <p:nvPicPr>
          <p:cNvPr id="263173" name="Picture 5" descr="pthumb"/>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394325" y="2017713"/>
            <a:ext cx="330993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68240007"/>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65219" name="Rectangle 3"/>
          <p:cNvSpPr>
            <a:spLocks noGrp="1" noChangeArrowheads="1"/>
          </p:cNvSpPr>
          <p:nvPr>
            <p:ph type="body" sz="half" idx="1"/>
          </p:nvPr>
        </p:nvSpPr>
        <p:spPr/>
        <p:txBody>
          <a:bodyPr>
            <a:normAutofit lnSpcReduction="10000"/>
          </a:bodyPr>
          <a:lstStyle/>
          <a:p>
            <a:pPr>
              <a:lnSpc>
                <a:spcPct val="210000"/>
              </a:lnSpc>
              <a:buFont typeface="Wingdings" pitchFamily="2" charset="2"/>
              <a:buNone/>
            </a:pPr>
            <a:r>
              <a:rPr lang="tr-TR" sz="1800" b="1" dirty="0"/>
              <a:t>Parmak </a:t>
            </a:r>
            <a:r>
              <a:rPr lang="tr-TR" sz="1800" b="1" dirty="0" err="1"/>
              <a:t>ortezleri</a:t>
            </a:r>
            <a:endParaRPr lang="tr-TR" sz="1800" b="1" dirty="0"/>
          </a:p>
          <a:p>
            <a:pPr>
              <a:lnSpc>
                <a:spcPct val="180000"/>
              </a:lnSpc>
              <a:buSzTx/>
              <a:buFontTx/>
              <a:buChar char="•"/>
            </a:pPr>
            <a:r>
              <a:rPr lang="tr-TR" sz="1600" b="1" dirty="0">
                <a:solidFill>
                  <a:schemeClr val="hlink"/>
                </a:solidFill>
              </a:rPr>
              <a:t>Başparmak </a:t>
            </a:r>
            <a:r>
              <a:rPr lang="tr-TR" sz="1600" b="1" dirty="0" err="1">
                <a:solidFill>
                  <a:schemeClr val="hlink"/>
                </a:solidFill>
              </a:rPr>
              <a:t>ortezi</a:t>
            </a:r>
            <a:r>
              <a:rPr lang="tr-TR" sz="1600" b="1" dirty="0">
                <a:solidFill>
                  <a:schemeClr val="hlink"/>
                </a:solidFill>
              </a:rPr>
              <a:t>:</a:t>
            </a:r>
            <a:r>
              <a:rPr lang="tr-TR" sz="1600" b="1" dirty="0"/>
              <a:t> </a:t>
            </a:r>
            <a:r>
              <a:rPr lang="tr-TR" sz="1600" dirty="0"/>
              <a:t>1. </a:t>
            </a:r>
            <a:r>
              <a:rPr lang="tr-TR" sz="1600" dirty="0" smtClean="0"/>
              <a:t>MKF </a:t>
            </a:r>
            <a:r>
              <a:rPr lang="tr-TR" sz="1600" dirty="0" err="1"/>
              <a:t>klemde</a:t>
            </a:r>
            <a:r>
              <a:rPr lang="tr-TR" sz="1600" dirty="0"/>
              <a:t> </a:t>
            </a:r>
            <a:r>
              <a:rPr lang="tr-TR" sz="1600" dirty="0" err="1"/>
              <a:t>immobilizason</a:t>
            </a:r>
            <a:r>
              <a:rPr lang="tr-TR" sz="1600" dirty="0"/>
              <a:t> sağlar, </a:t>
            </a:r>
            <a:r>
              <a:rPr lang="tr-TR" sz="1600" dirty="0" smtClean="0"/>
              <a:t>De </a:t>
            </a:r>
            <a:r>
              <a:rPr lang="tr-TR" sz="1600" dirty="0" err="1"/>
              <a:t>quervain</a:t>
            </a:r>
            <a:r>
              <a:rPr lang="tr-TR" sz="1600" dirty="0"/>
              <a:t> </a:t>
            </a:r>
            <a:r>
              <a:rPr lang="tr-TR" sz="1600" dirty="0" err="1"/>
              <a:t>tenosinoviti</a:t>
            </a:r>
            <a:r>
              <a:rPr lang="tr-TR" sz="1600" dirty="0"/>
              <a:t> tedavisinde kullanılır</a:t>
            </a:r>
            <a:endParaRPr lang="tr-TR" sz="1600" b="1" dirty="0"/>
          </a:p>
          <a:p>
            <a:pPr>
              <a:lnSpc>
                <a:spcPct val="180000"/>
              </a:lnSpc>
              <a:buSzTx/>
              <a:buFontTx/>
              <a:buChar char="•"/>
            </a:pPr>
            <a:r>
              <a:rPr lang="tr-TR" sz="1600" b="1" dirty="0">
                <a:solidFill>
                  <a:srgbClr val="C00000"/>
                </a:solidFill>
              </a:rPr>
              <a:t>Diğer parmak </a:t>
            </a:r>
            <a:r>
              <a:rPr lang="tr-TR" sz="1600" b="1" dirty="0" err="1">
                <a:solidFill>
                  <a:srgbClr val="C00000"/>
                </a:solidFill>
              </a:rPr>
              <a:t>ortezleri</a:t>
            </a:r>
            <a:r>
              <a:rPr lang="tr-TR" sz="1600" b="1" dirty="0">
                <a:solidFill>
                  <a:srgbClr val="C00000"/>
                </a:solidFill>
              </a:rPr>
              <a:t>: </a:t>
            </a:r>
            <a:r>
              <a:rPr lang="tr-TR" sz="1600" dirty="0"/>
              <a:t>parmak </a:t>
            </a:r>
            <a:r>
              <a:rPr lang="tr-TR" sz="1600" dirty="0" err="1"/>
              <a:t>deformitelerini</a:t>
            </a:r>
            <a:r>
              <a:rPr lang="tr-TR" sz="1600" dirty="0"/>
              <a:t> (düğme iliği, kuğu boynu) düzeltmek veya ilerlemelerini engellemek amacıyla kullanılır.</a:t>
            </a:r>
            <a:br>
              <a:rPr lang="tr-TR" sz="1600" dirty="0"/>
            </a:br>
            <a:endParaRPr lang="tr-TR" sz="1600" dirty="0"/>
          </a:p>
          <a:p>
            <a:pPr>
              <a:lnSpc>
                <a:spcPct val="170000"/>
              </a:lnSpc>
              <a:buFont typeface="Wingdings" pitchFamily="2" charset="2"/>
              <a:buNone/>
            </a:pPr>
            <a:endParaRPr lang="tr-TR" sz="1600" dirty="0"/>
          </a:p>
          <a:p>
            <a:pPr lvl="2">
              <a:lnSpc>
                <a:spcPct val="160000"/>
              </a:lnSpc>
              <a:buFont typeface="Wingdings" pitchFamily="2" charset="2"/>
              <a:buNone/>
            </a:pPr>
            <a:endParaRPr lang="tr-TR" sz="1800" dirty="0"/>
          </a:p>
          <a:p>
            <a:pPr>
              <a:lnSpc>
                <a:spcPct val="120000"/>
              </a:lnSpc>
            </a:pPr>
            <a:endParaRPr lang="tr-TR" sz="2800" dirty="0"/>
          </a:p>
          <a:p>
            <a:pPr>
              <a:lnSpc>
                <a:spcPct val="90000"/>
              </a:lnSpc>
            </a:pPr>
            <a:endParaRPr lang="tr-TR" sz="2400" dirty="0"/>
          </a:p>
        </p:txBody>
      </p:sp>
      <p:pic>
        <p:nvPicPr>
          <p:cNvPr id="265221" name="Picture 5" descr="305i"/>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1857364"/>
            <a:ext cx="3213126" cy="200026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6" descr="hand_fing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5072066" y="3929066"/>
            <a:ext cx="3429024" cy="2643206"/>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9647492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3172" name="Picture 1028" descr="el10"/>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1331913" y="620713"/>
            <a:ext cx="6696075" cy="57610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62284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40" name="Picture 4" descr="hj"/>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a:xfrm>
            <a:off x="827088" y="1773238"/>
            <a:ext cx="7345362" cy="36718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246534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3412" name="Picture 4" descr="iğ"/>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187450" y="1773238"/>
            <a:ext cx="6769100" cy="410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702985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tr-TR" b="1" dirty="0">
                <a:solidFill>
                  <a:schemeClr val="accent2"/>
                </a:solidFill>
              </a:rPr>
              <a:t>Üst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164867" name="Rectangle 3"/>
          <p:cNvSpPr>
            <a:spLocks noGrp="1" noChangeArrowheads="1"/>
          </p:cNvSpPr>
          <p:nvPr>
            <p:ph type="body" sz="half" idx="1"/>
          </p:nvPr>
        </p:nvSpPr>
        <p:spPr>
          <a:xfrm>
            <a:off x="914400" y="2017713"/>
            <a:ext cx="4078288" cy="4114800"/>
          </a:xfrm>
        </p:spPr>
        <p:txBody>
          <a:bodyPr/>
          <a:lstStyle/>
          <a:p>
            <a:pPr algn="just">
              <a:lnSpc>
                <a:spcPct val="140000"/>
              </a:lnSpc>
            </a:pPr>
            <a:r>
              <a:rPr lang="tr-TR" b="1" dirty="0">
                <a:latin typeface="Times New Roman" pitchFamily="18" charset="0"/>
                <a:cs typeface="Times New Roman" pitchFamily="18" charset="0"/>
              </a:rPr>
              <a:t>Dinamik </a:t>
            </a:r>
            <a:r>
              <a:rPr lang="tr-TR" b="1" dirty="0" err="1">
                <a:latin typeface="Times New Roman" pitchFamily="18" charset="0"/>
                <a:cs typeface="Times New Roman" pitchFamily="18" charset="0"/>
              </a:rPr>
              <a:t>ortezler</a:t>
            </a:r>
            <a:r>
              <a:rPr lang="tr-TR" b="1" dirty="0">
                <a:latin typeface="Times New Roman" pitchFamily="18" charset="0"/>
                <a:cs typeface="Times New Roman" pitchFamily="18" charset="0"/>
              </a:rPr>
              <a:t>:</a:t>
            </a:r>
          </a:p>
          <a:p>
            <a:pPr>
              <a:lnSpc>
                <a:spcPct val="140000"/>
              </a:lnSpc>
              <a:buSzTx/>
              <a:buFontTx/>
              <a:buChar char="•"/>
            </a:pPr>
            <a:r>
              <a:rPr lang="tr-TR" sz="2400" b="1" dirty="0" err="1">
                <a:solidFill>
                  <a:schemeClr val="hlink"/>
                </a:solidFill>
              </a:rPr>
              <a:t>Kleinert</a:t>
            </a:r>
            <a:r>
              <a:rPr lang="tr-TR" sz="2400" b="1" dirty="0">
                <a:solidFill>
                  <a:schemeClr val="hlink"/>
                </a:solidFill>
              </a:rPr>
              <a:t> </a:t>
            </a:r>
            <a:r>
              <a:rPr lang="tr-TR" sz="2400" b="1" dirty="0" err="1">
                <a:solidFill>
                  <a:schemeClr val="hlink"/>
                </a:solidFill>
              </a:rPr>
              <a:t>splinti</a:t>
            </a:r>
            <a:r>
              <a:rPr lang="tr-TR" sz="2400" b="1" dirty="0">
                <a:solidFill>
                  <a:schemeClr val="hlink"/>
                </a:solidFill>
              </a:rPr>
              <a:t>:</a:t>
            </a:r>
            <a:r>
              <a:rPr lang="tr-TR" sz="2400" dirty="0"/>
              <a:t> </a:t>
            </a:r>
          </a:p>
          <a:p>
            <a:pPr>
              <a:lnSpc>
                <a:spcPct val="140000"/>
              </a:lnSpc>
              <a:buFont typeface="Wingdings" pitchFamily="2" charset="2"/>
              <a:buNone/>
            </a:pPr>
            <a:r>
              <a:rPr lang="tr-TR" sz="1800" dirty="0"/>
              <a:t>	Parmaklar lastik yardımıyla pasif olarak </a:t>
            </a:r>
            <a:r>
              <a:rPr lang="tr-TR" sz="1800" dirty="0" err="1"/>
              <a:t>fleksiyondadır</a:t>
            </a:r>
            <a:r>
              <a:rPr lang="tr-TR" sz="1800" dirty="0"/>
              <a:t>. Hasta aktif olarak parmaklarını </a:t>
            </a:r>
            <a:r>
              <a:rPr lang="tr-TR" sz="1800" dirty="0" err="1"/>
              <a:t>ekstansiyona</a:t>
            </a:r>
            <a:r>
              <a:rPr lang="tr-TR" sz="1800" dirty="0"/>
              <a:t> getirir.</a:t>
            </a:r>
          </a:p>
          <a:p>
            <a:pPr>
              <a:lnSpc>
                <a:spcPct val="140000"/>
              </a:lnSpc>
              <a:buFont typeface="Wingdings" pitchFamily="2" charset="2"/>
              <a:buNone/>
            </a:pPr>
            <a:r>
              <a:rPr lang="tr-TR" sz="1800" dirty="0"/>
              <a:t>	</a:t>
            </a:r>
            <a:r>
              <a:rPr lang="tr-TR" sz="1800" dirty="0" err="1"/>
              <a:t>Fleksör</a:t>
            </a:r>
            <a:r>
              <a:rPr lang="tr-TR" sz="1800" dirty="0"/>
              <a:t> </a:t>
            </a:r>
            <a:r>
              <a:rPr lang="tr-TR" sz="1800" dirty="0" err="1"/>
              <a:t>tendon</a:t>
            </a:r>
            <a:r>
              <a:rPr lang="tr-TR" sz="1800" dirty="0"/>
              <a:t> zedelenmesinde kullanılır. </a:t>
            </a:r>
          </a:p>
        </p:txBody>
      </p:sp>
      <p:pic>
        <p:nvPicPr>
          <p:cNvPr id="164871" name="Picture 7" descr="Kleinert"/>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886075"/>
            <a:ext cx="3810000" cy="2378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2344802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2" name="Picture 4" descr="bbfgd"/>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619250" y="0"/>
            <a:ext cx="6840538" cy="6859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6034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5156" name="Picture 4" descr="14"/>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1619250" y="1773238"/>
            <a:ext cx="6624638" cy="43926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841147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Grp="1" noChangeArrowheads="1"/>
          </p:cNvSpPr>
          <p:nvPr>
            <p:ph type="title"/>
          </p:nvPr>
        </p:nvSpPr>
        <p:spPr>
          <a:xfrm>
            <a:off x="685800" y="1184275"/>
            <a:ext cx="7772400" cy="4116388"/>
          </a:xfrm>
        </p:spPr>
        <p:txBody>
          <a:bodyPr lIns="90000" tIns="46800" rIns="90000" bIns="46800" anchor="b" anchorCtr="1"/>
          <a:lstStyle/>
          <a:p>
            <a:pPr eaLnBrk="1">
              <a:lnSpc>
                <a:spcPct val="100000"/>
              </a:lnSpc>
              <a:buSzPct val="45000"/>
              <a:buFont typeface="Wingdings" pitchFamily="2" charset="2"/>
              <a:buNone/>
              <a:tabLst>
                <a:tab pos="723900" algn="l"/>
                <a:tab pos="1447800" algn="l"/>
                <a:tab pos="2171700" algn="l"/>
                <a:tab pos="2895600" algn="l"/>
                <a:tab pos="3619500" algn="l"/>
                <a:tab pos="4343400" algn="l"/>
                <a:tab pos="5067300" algn="l"/>
                <a:tab pos="5791200" algn="l"/>
                <a:tab pos="6515100" algn="l"/>
                <a:tab pos="7239000" algn="l"/>
              </a:tabLst>
            </a:pPr>
            <a:r>
              <a:rPr lang="tr-TR" sz="6600" b="1" dirty="0" smtClean="0">
                <a:solidFill>
                  <a:schemeClr val="accent2"/>
                </a:solidFill>
              </a:rPr>
              <a:t>ALT EKSTREMİTE ORTEZLERİ</a:t>
            </a:r>
            <a:r>
              <a:rPr lang="tr-TR" sz="6600" dirty="0" smtClean="0">
                <a:solidFill>
                  <a:srgbClr val="000000"/>
                </a:solidFill>
              </a:rPr>
              <a:t/>
            </a:r>
            <a:br>
              <a:rPr lang="tr-TR" sz="6600" dirty="0" smtClean="0">
                <a:solidFill>
                  <a:srgbClr val="000000"/>
                </a:solidFill>
              </a:rPr>
            </a:br>
            <a:endParaRPr lang="tr-TR" sz="6600" dirty="0" smtClean="0">
              <a:solidFill>
                <a:srgbClr val="000000"/>
              </a:solidFill>
            </a:endParaRPr>
          </a:p>
        </p:txBody>
      </p:sp>
    </p:spTree>
    <p:extLst>
      <p:ext uri="{BB962C8B-B14F-4D97-AF65-F5344CB8AC3E}">
        <p14:creationId xmlns:p14="http://schemas.microsoft.com/office/powerpoint/2010/main" val="264923350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pPr marL="0" indent="0" algn="just">
              <a:buNone/>
            </a:pPr>
            <a:r>
              <a:rPr lang="tr-TR" dirty="0"/>
              <a:t>Ayakkabı modifikasyonu ve ayak </a:t>
            </a:r>
            <a:r>
              <a:rPr lang="tr-TR" dirty="0" err="1"/>
              <a:t>ortezi</a:t>
            </a:r>
            <a:r>
              <a:rPr lang="tr-TR" dirty="0"/>
              <a:t> kullanmadaki amaç, nörolojik ve ortopedik patolojilere bağlı ayakta meydana gelen yapısal değişiklikleri, yürürken ayakta oluşan yük dağılımındaki bozulmayı düzeltmektir.  </a:t>
            </a:r>
          </a:p>
          <a:p>
            <a:pPr marL="0" indent="0" algn="just">
              <a:buNone/>
            </a:pPr>
            <a:endParaRPr lang="tr-TR" dirty="0"/>
          </a:p>
        </p:txBody>
      </p:sp>
    </p:spTree>
    <p:extLst>
      <p:ext uri="{BB962C8B-B14F-4D97-AF65-F5344CB8AC3E}">
        <p14:creationId xmlns:p14="http://schemas.microsoft.com/office/powerpoint/2010/main" val="10583689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normAutofit fontScale="90000"/>
          </a:bodyPr>
          <a:lstStyle/>
          <a:p>
            <a:pPr>
              <a:lnSpc>
                <a:spcPct val="210000"/>
              </a:lnSpc>
              <a:buFont typeface="Wingdings" pitchFamily="2" charset="2"/>
              <a:buNone/>
            </a:pPr>
            <a:r>
              <a:rPr lang="tr-TR" b="1" dirty="0">
                <a:solidFill>
                  <a:schemeClr val="accent2"/>
                </a:solidFill>
                <a:cs typeface="Times New Roman" pitchFamily="18" charset="0"/>
              </a:rPr>
              <a:t>Ayakkab</a:t>
            </a:r>
            <a:r>
              <a:rPr lang="tr-TR" b="1" dirty="0">
                <a:solidFill>
                  <a:schemeClr val="accent2"/>
                </a:solidFill>
              </a:rPr>
              <a:t>ı</a:t>
            </a:r>
            <a:r>
              <a:rPr lang="tr-TR" b="1" dirty="0">
                <a:solidFill>
                  <a:schemeClr val="accent2"/>
                </a:solidFill>
                <a:cs typeface="Times New Roman" pitchFamily="18" charset="0"/>
              </a:rPr>
              <a:t> modifikasyonlar</a:t>
            </a:r>
            <a:r>
              <a:rPr lang="tr-TR" b="1" dirty="0">
                <a:solidFill>
                  <a:schemeClr val="accent2"/>
                </a:solidFill>
              </a:rPr>
              <a:t>ı</a:t>
            </a:r>
          </a:p>
        </p:txBody>
      </p:sp>
      <p:sp>
        <p:nvSpPr>
          <p:cNvPr id="271363" name="Rectangle 3"/>
          <p:cNvSpPr>
            <a:spLocks noGrp="1" noChangeArrowheads="1"/>
          </p:cNvSpPr>
          <p:nvPr>
            <p:ph type="body" sz="half" idx="1"/>
          </p:nvPr>
        </p:nvSpPr>
        <p:spPr>
          <a:xfrm>
            <a:off x="838200" y="2017713"/>
            <a:ext cx="7239000" cy="4114800"/>
          </a:xfrm>
        </p:spPr>
        <p:txBody>
          <a:bodyPr>
            <a:normAutofit fontScale="92500"/>
          </a:bodyPr>
          <a:lstStyle/>
          <a:p>
            <a:pPr>
              <a:lnSpc>
                <a:spcPct val="210000"/>
              </a:lnSpc>
              <a:buFont typeface="Wingdings" pitchFamily="2" charset="2"/>
              <a:buNone/>
            </a:pPr>
            <a:r>
              <a:rPr lang="tr-TR" sz="2400" b="1" dirty="0">
                <a:solidFill>
                  <a:schemeClr val="hlink"/>
                </a:solidFill>
              </a:rPr>
              <a:t>    </a:t>
            </a:r>
            <a:r>
              <a:rPr lang="tr-TR" sz="3000" b="1" dirty="0">
                <a:solidFill>
                  <a:schemeClr val="accent2"/>
                </a:solidFill>
                <a:cs typeface="Times New Roman" pitchFamily="18" charset="0"/>
              </a:rPr>
              <a:t>Taban takviyesi:</a:t>
            </a:r>
            <a:r>
              <a:rPr lang="tr-TR" sz="3000" dirty="0">
                <a:solidFill>
                  <a:schemeClr val="accent2"/>
                </a:solidFill>
                <a:cs typeface="Times New Roman" pitchFamily="18" charset="0"/>
              </a:rPr>
              <a:t> </a:t>
            </a:r>
            <a:endParaRPr lang="tr-TR" sz="3000" dirty="0">
              <a:solidFill>
                <a:schemeClr val="accent2"/>
              </a:solidFill>
            </a:endParaRPr>
          </a:p>
          <a:p>
            <a:pPr>
              <a:lnSpc>
                <a:spcPct val="190000"/>
              </a:lnSpc>
              <a:buFont typeface="Wingdings" pitchFamily="2" charset="2"/>
              <a:buNone/>
            </a:pPr>
            <a:r>
              <a:rPr lang="tr-TR" sz="2400" dirty="0"/>
              <a:t>	A</a:t>
            </a:r>
            <a:r>
              <a:rPr lang="tr-TR" sz="2400" dirty="0">
                <a:cs typeface="Times New Roman" pitchFamily="18" charset="0"/>
              </a:rPr>
              <a:t>lt </a:t>
            </a:r>
            <a:r>
              <a:rPr lang="tr-TR" sz="2400" dirty="0" err="1">
                <a:cs typeface="Times New Roman" pitchFamily="18" charset="0"/>
              </a:rPr>
              <a:t>ekstremite</a:t>
            </a:r>
            <a:r>
              <a:rPr lang="tr-TR" sz="2400" dirty="0">
                <a:cs typeface="Times New Roman" pitchFamily="18" charset="0"/>
              </a:rPr>
              <a:t> uzunluk fark</a:t>
            </a:r>
            <a:r>
              <a:rPr lang="tr-TR" sz="2400" dirty="0"/>
              <a:t>ı</a:t>
            </a:r>
            <a:r>
              <a:rPr lang="tr-TR" sz="2400" dirty="0">
                <a:cs typeface="Times New Roman" pitchFamily="18" charset="0"/>
              </a:rPr>
              <a:t>nda, simetrik </a:t>
            </a:r>
            <a:r>
              <a:rPr lang="tr-TR" sz="2400" dirty="0" err="1">
                <a:cs typeface="Times New Roman" pitchFamily="18" charset="0"/>
              </a:rPr>
              <a:t>postür</a:t>
            </a:r>
            <a:r>
              <a:rPr lang="tr-TR" sz="2400" dirty="0">
                <a:cs typeface="Times New Roman" pitchFamily="18" charset="0"/>
              </a:rPr>
              <a:t> elde etmek ve yürüyüşü düzeltmek için kullanılır. </a:t>
            </a:r>
            <a:endParaRPr lang="tr-TR" sz="2400" dirty="0"/>
          </a:p>
          <a:p>
            <a:pPr>
              <a:lnSpc>
                <a:spcPct val="190000"/>
              </a:lnSpc>
              <a:buFont typeface="Wingdings" pitchFamily="2" charset="2"/>
              <a:buNone/>
            </a:pPr>
            <a:r>
              <a:rPr lang="tr-TR" sz="2400" dirty="0"/>
              <a:t>	</a:t>
            </a:r>
            <a:r>
              <a:rPr lang="tr-TR" sz="2400" dirty="0">
                <a:cs typeface="Times New Roman" pitchFamily="18" charset="0"/>
              </a:rPr>
              <a:t>Fark &gt;2.5 cm ise topuktan ayak ucuna kadar takviye verilir.</a:t>
            </a:r>
            <a:br>
              <a:rPr lang="tr-TR" sz="2400" dirty="0">
                <a:cs typeface="Times New Roman" pitchFamily="18" charset="0"/>
              </a:rPr>
            </a:br>
            <a:endParaRPr lang="tr-TR" sz="2400" dirty="0"/>
          </a:p>
        </p:txBody>
      </p:sp>
    </p:spTree>
    <p:extLst>
      <p:ext uri="{BB962C8B-B14F-4D97-AF65-F5344CB8AC3E}">
        <p14:creationId xmlns:p14="http://schemas.microsoft.com/office/powerpoint/2010/main" val="2969275996"/>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tr-TR" b="1" dirty="0">
                <a:solidFill>
                  <a:schemeClr val="accent2"/>
                </a:solidFill>
                <a:cs typeface="Times New Roman" pitchFamily="18" charset="0"/>
              </a:rPr>
              <a:t>Ayakkab</a:t>
            </a:r>
            <a:r>
              <a:rPr lang="tr-TR" b="1" dirty="0">
                <a:solidFill>
                  <a:schemeClr val="accent2"/>
                </a:solidFill>
              </a:rPr>
              <a:t>ı</a:t>
            </a:r>
            <a:r>
              <a:rPr lang="tr-TR" b="1" dirty="0">
                <a:solidFill>
                  <a:schemeClr val="accent2"/>
                </a:solidFill>
                <a:cs typeface="Times New Roman" pitchFamily="18" charset="0"/>
              </a:rPr>
              <a:t> modifikasyonlar</a:t>
            </a:r>
            <a:r>
              <a:rPr lang="tr-TR" b="1" dirty="0">
                <a:solidFill>
                  <a:schemeClr val="accent2"/>
                </a:solidFill>
              </a:rPr>
              <a:t>ı</a:t>
            </a:r>
          </a:p>
        </p:txBody>
      </p:sp>
      <p:sp>
        <p:nvSpPr>
          <p:cNvPr id="274435" name="Rectangle 3"/>
          <p:cNvSpPr>
            <a:spLocks noGrp="1" noChangeArrowheads="1"/>
          </p:cNvSpPr>
          <p:nvPr>
            <p:ph type="body" sz="half" idx="1"/>
          </p:nvPr>
        </p:nvSpPr>
        <p:spPr/>
        <p:txBody>
          <a:bodyPr>
            <a:normAutofit fontScale="92500" lnSpcReduction="10000"/>
          </a:bodyPr>
          <a:lstStyle/>
          <a:p>
            <a:pPr>
              <a:lnSpc>
                <a:spcPct val="210000"/>
              </a:lnSpc>
              <a:buFont typeface="Wingdings" pitchFamily="2" charset="2"/>
              <a:buNone/>
            </a:pPr>
            <a:r>
              <a:rPr lang="tr-TR" sz="2000" b="1" dirty="0"/>
              <a:t>	</a:t>
            </a:r>
            <a:r>
              <a:rPr lang="tr-TR" sz="2400" b="1" dirty="0" err="1">
                <a:solidFill>
                  <a:schemeClr val="accent2"/>
                </a:solidFill>
                <a:cs typeface="Times New Roman" pitchFamily="18" charset="0"/>
              </a:rPr>
              <a:t>Medial</a:t>
            </a:r>
            <a:r>
              <a:rPr lang="tr-TR" sz="2400" b="1" dirty="0">
                <a:solidFill>
                  <a:schemeClr val="accent2"/>
                </a:solidFill>
                <a:cs typeface="Times New Roman" pitchFamily="18" charset="0"/>
              </a:rPr>
              <a:t> </a:t>
            </a:r>
            <a:r>
              <a:rPr lang="tr-TR" sz="2400" b="1" dirty="0" err="1">
                <a:solidFill>
                  <a:schemeClr val="accent2"/>
                </a:solidFill>
                <a:cs typeface="Times New Roman" pitchFamily="18" charset="0"/>
              </a:rPr>
              <a:t>longitudinal</a:t>
            </a:r>
            <a:r>
              <a:rPr lang="tr-TR" sz="2400" b="1" dirty="0">
                <a:solidFill>
                  <a:schemeClr val="accent2"/>
                </a:solidFill>
                <a:cs typeface="Times New Roman" pitchFamily="18" charset="0"/>
              </a:rPr>
              <a:t> ark desteği:</a:t>
            </a:r>
            <a:endParaRPr lang="tr-TR" sz="2400" b="1" dirty="0">
              <a:solidFill>
                <a:schemeClr val="accent2"/>
              </a:solidFill>
            </a:endParaRPr>
          </a:p>
          <a:p>
            <a:pPr>
              <a:lnSpc>
                <a:spcPct val="210000"/>
              </a:lnSpc>
              <a:buFont typeface="Wingdings" pitchFamily="2" charset="2"/>
              <a:buNone/>
            </a:pPr>
            <a:r>
              <a:rPr lang="tr-TR" sz="2400" b="1" dirty="0"/>
              <a:t>	</a:t>
            </a:r>
            <a:r>
              <a:rPr lang="tr-TR" sz="2400" dirty="0"/>
              <a:t>P</a:t>
            </a:r>
            <a:r>
              <a:rPr lang="tr-TR" sz="2400" dirty="0">
                <a:cs typeface="Times New Roman" pitchFamily="18" charset="0"/>
              </a:rPr>
              <a:t>es </a:t>
            </a:r>
            <a:r>
              <a:rPr lang="tr-TR" sz="2400" dirty="0" err="1">
                <a:cs typeface="Times New Roman" pitchFamily="18" charset="0"/>
              </a:rPr>
              <a:t>planusta</a:t>
            </a:r>
            <a:r>
              <a:rPr lang="tr-TR" sz="2400" dirty="0">
                <a:cs typeface="Times New Roman" pitchFamily="18" charset="0"/>
              </a:rPr>
              <a:t> </a:t>
            </a:r>
            <a:r>
              <a:rPr lang="tr-TR" sz="2400" dirty="0" err="1">
                <a:cs typeface="Times New Roman" pitchFamily="18" charset="0"/>
              </a:rPr>
              <a:t>eversiyonu</a:t>
            </a:r>
            <a:r>
              <a:rPr lang="tr-TR" sz="2400" dirty="0">
                <a:cs typeface="Times New Roman" pitchFamily="18" charset="0"/>
              </a:rPr>
              <a:t> azaltmak, </a:t>
            </a:r>
            <a:r>
              <a:rPr lang="tr-TR" sz="2400" dirty="0" err="1">
                <a:cs typeface="Times New Roman" pitchFamily="18" charset="0"/>
              </a:rPr>
              <a:t>longitudinal</a:t>
            </a:r>
            <a:r>
              <a:rPr lang="tr-TR" sz="2400" dirty="0">
                <a:cs typeface="Times New Roman" pitchFamily="18" charset="0"/>
              </a:rPr>
              <a:t> arkı desteklemek için kullanılır. </a:t>
            </a:r>
            <a:r>
              <a:rPr lang="tr-TR" sz="2000" dirty="0">
                <a:cs typeface="Times New Roman" pitchFamily="18" charset="0"/>
              </a:rPr>
              <a:t/>
            </a:r>
            <a:br>
              <a:rPr lang="tr-TR" sz="2000" dirty="0">
                <a:cs typeface="Times New Roman" pitchFamily="18" charset="0"/>
              </a:rPr>
            </a:br>
            <a:endParaRPr lang="tr-TR" sz="2000" dirty="0"/>
          </a:p>
        </p:txBody>
      </p:sp>
      <p:pic>
        <p:nvPicPr>
          <p:cNvPr id="274437" name="Picture 5" descr="orthot3"/>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205038"/>
            <a:ext cx="3810000" cy="37401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28711544"/>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lstStyle/>
          <a:p>
            <a:r>
              <a:rPr lang="tr-TR" b="1" dirty="0">
                <a:solidFill>
                  <a:schemeClr val="accent2"/>
                </a:solidFill>
                <a:cs typeface="Times New Roman" pitchFamily="18" charset="0"/>
              </a:rPr>
              <a:t>Ayakkab</a:t>
            </a:r>
            <a:r>
              <a:rPr lang="tr-TR" b="1" dirty="0">
                <a:solidFill>
                  <a:schemeClr val="accent2"/>
                </a:solidFill>
              </a:rPr>
              <a:t>ı</a:t>
            </a:r>
            <a:r>
              <a:rPr lang="tr-TR" b="1" dirty="0">
                <a:solidFill>
                  <a:schemeClr val="accent2"/>
                </a:solidFill>
                <a:cs typeface="Times New Roman" pitchFamily="18" charset="0"/>
              </a:rPr>
              <a:t> modifikasyonlar</a:t>
            </a:r>
            <a:r>
              <a:rPr lang="tr-TR" b="1" dirty="0">
                <a:solidFill>
                  <a:schemeClr val="accent2"/>
                </a:solidFill>
              </a:rPr>
              <a:t>ı</a:t>
            </a:r>
          </a:p>
        </p:txBody>
      </p:sp>
      <p:sp>
        <p:nvSpPr>
          <p:cNvPr id="278531" name="Rectangle 3"/>
          <p:cNvSpPr>
            <a:spLocks noGrp="1" noChangeArrowheads="1"/>
          </p:cNvSpPr>
          <p:nvPr>
            <p:ph type="body" sz="half" idx="1"/>
          </p:nvPr>
        </p:nvSpPr>
        <p:spPr/>
        <p:txBody>
          <a:bodyPr>
            <a:normAutofit/>
          </a:bodyPr>
          <a:lstStyle/>
          <a:p>
            <a:pPr>
              <a:lnSpc>
                <a:spcPct val="210000"/>
              </a:lnSpc>
              <a:buFont typeface="Wingdings" pitchFamily="2" charset="2"/>
              <a:buNone/>
            </a:pPr>
            <a:r>
              <a:rPr lang="tr-TR" sz="2400" b="1" dirty="0">
                <a:solidFill>
                  <a:schemeClr val="accent2"/>
                </a:solidFill>
                <a:cs typeface="Times New Roman" pitchFamily="18" charset="0"/>
              </a:rPr>
              <a:t>Topuk yastıkçığı:</a:t>
            </a:r>
            <a:r>
              <a:rPr lang="tr-TR" sz="2400" dirty="0">
                <a:solidFill>
                  <a:schemeClr val="accent2"/>
                </a:solidFill>
                <a:cs typeface="Times New Roman" pitchFamily="18" charset="0"/>
              </a:rPr>
              <a:t> </a:t>
            </a:r>
            <a:endParaRPr lang="tr-TR" sz="2400" dirty="0">
              <a:solidFill>
                <a:schemeClr val="accent2"/>
              </a:solidFill>
            </a:endParaRPr>
          </a:p>
          <a:p>
            <a:pPr>
              <a:lnSpc>
                <a:spcPct val="210000"/>
              </a:lnSpc>
              <a:buFont typeface="Wingdings" pitchFamily="2" charset="2"/>
              <a:buNone/>
            </a:pPr>
            <a:r>
              <a:rPr lang="tr-TR" sz="2400" dirty="0"/>
              <a:t>	A</a:t>
            </a:r>
            <a:r>
              <a:rPr lang="tr-TR" sz="2400" dirty="0">
                <a:cs typeface="Times New Roman" pitchFamily="18" charset="0"/>
              </a:rPr>
              <a:t>ğrılı kısımda basıyı azaltmak için topuk dikeni tedavisinde kullanılır.</a:t>
            </a:r>
            <a:br>
              <a:rPr lang="tr-TR" sz="2400" dirty="0">
                <a:cs typeface="Times New Roman" pitchFamily="18" charset="0"/>
              </a:rPr>
            </a:br>
            <a:endParaRPr lang="tr-TR" sz="2400" dirty="0"/>
          </a:p>
        </p:txBody>
      </p:sp>
      <p:pic>
        <p:nvPicPr>
          <p:cNvPr id="278533" name="Picture 5" descr="4b"/>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646363"/>
            <a:ext cx="3810000" cy="2857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9516919"/>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p:txBody>
          <a:bodyPr/>
          <a:lstStyle/>
          <a:p>
            <a:r>
              <a:rPr lang="tr-TR" b="1" dirty="0">
                <a:solidFill>
                  <a:schemeClr val="accent2"/>
                </a:solidFill>
                <a:cs typeface="Times New Roman" pitchFamily="18" charset="0"/>
              </a:rPr>
              <a:t>Ayakkab</a:t>
            </a:r>
            <a:r>
              <a:rPr lang="tr-TR" b="1" dirty="0">
                <a:solidFill>
                  <a:schemeClr val="accent2"/>
                </a:solidFill>
              </a:rPr>
              <a:t>ı</a:t>
            </a:r>
            <a:r>
              <a:rPr lang="tr-TR" b="1" dirty="0">
                <a:solidFill>
                  <a:schemeClr val="accent2"/>
                </a:solidFill>
                <a:cs typeface="Times New Roman" pitchFamily="18" charset="0"/>
              </a:rPr>
              <a:t> modifikasyonlar</a:t>
            </a:r>
            <a:r>
              <a:rPr lang="tr-TR" b="1" dirty="0">
                <a:solidFill>
                  <a:schemeClr val="accent2"/>
                </a:solidFill>
              </a:rPr>
              <a:t>ı</a:t>
            </a:r>
          </a:p>
        </p:txBody>
      </p:sp>
      <p:sp>
        <p:nvSpPr>
          <p:cNvPr id="280579" name="Rectangle 3"/>
          <p:cNvSpPr>
            <a:spLocks noGrp="1" noChangeArrowheads="1"/>
          </p:cNvSpPr>
          <p:nvPr>
            <p:ph type="body" sz="half" idx="1"/>
          </p:nvPr>
        </p:nvSpPr>
        <p:spPr/>
        <p:txBody>
          <a:bodyPr>
            <a:noAutofit/>
          </a:bodyPr>
          <a:lstStyle/>
          <a:p>
            <a:pPr>
              <a:lnSpc>
                <a:spcPct val="210000"/>
              </a:lnSpc>
              <a:buFont typeface="Wingdings" pitchFamily="2" charset="2"/>
              <a:buNone/>
            </a:pPr>
            <a:r>
              <a:rPr lang="tr-TR" sz="2400" dirty="0" err="1">
                <a:solidFill>
                  <a:schemeClr val="accent2"/>
                </a:solidFill>
                <a:cs typeface="Times New Roman" pitchFamily="18" charset="0"/>
              </a:rPr>
              <a:t>Metatarsal</a:t>
            </a:r>
            <a:r>
              <a:rPr lang="tr-TR" sz="2400" dirty="0">
                <a:solidFill>
                  <a:schemeClr val="accent2"/>
                </a:solidFill>
                <a:cs typeface="Times New Roman" pitchFamily="18" charset="0"/>
              </a:rPr>
              <a:t> yastıkçık: </a:t>
            </a:r>
            <a:r>
              <a:rPr lang="tr-TR" sz="2400" dirty="0" err="1"/>
              <a:t>M</a:t>
            </a:r>
            <a:r>
              <a:rPr lang="tr-TR" sz="2400" dirty="0" err="1">
                <a:cs typeface="Times New Roman" pitchFamily="18" charset="0"/>
              </a:rPr>
              <a:t>etatarsaljide</a:t>
            </a:r>
            <a:r>
              <a:rPr lang="tr-TR" sz="2400" dirty="0">
                <a:cs typeface="Times New Roman" pitchFamily="18" charset="0"/>
              </a:rPr>
              <a:t> </a:t>
            </a:r>
            <a:r>
              <a:rPr lang="tr-TR" sz="2400" dirty="0" err="1">
                <a:cs typeface="Times New Roman" pitchFamily="18" charset="0"/>
              </a:rPr>
              <a:t>metatars</a:t>
            </a:r>
            <a:r>
              <a:rPr lang="tr-TR" sz="2400" dirty="0">
                <a:cs typeface="Times New Roman" pitchFamily="18" charset="0"/>
              </a:rPr>
              <a:t> başlar</a:t>
            </a:r>
            <a:r>
              <a:rPr lang="tr-TR" sz="2400" dirty="0"/>
              <a:t>ı</a:t>
            </a:r>
            <a:r>
              <a:rPr lang="tr-TR" sz="2400" dirty="0">
                <a:cs typeface="Times New Roman" pitchFamily="18" charset="0"/>
              </a:rPr>
              <a:t>nda binen bas</a:t>
            </a:r>
            <a:r>
              <a:rPr lang="tr-TR" sz="2400" dirty="0"/>
              <a:t>ı</a:t>
            </a:r>
            <a:r>
              <a:rPr lang="tr-TR" sz="2400" dirty="0">
                <a:cs typeface="Times New Roman" pitchFamily="18" charset="0"/>
              </a:rPr>
              <a:t>y</a:t>
            </a:r>
            <a:r>
              <a:rPr lang="tr-TR" sz="2400" dirty="0"/>
              <a:t>ı </a:t>
            </a:r>
            <a:r>
              <a:rPr lang="tr-TR" sz="2400" dirty="0">
                <a:cs typeface="Times New Roman" pitchFamily="18" charset="0"/>
              </a:rPr>
              <a:t>azaltmak, </a:t>
            </a:r>
            <a:r>
              <a:rPr lang="tr-TR" sz="2400" dirty="0" err="1">
                <a:cs typeface="Times New Roman" pitchFamily="18" charset="0"/>
              </a:rPr>
              <a:t>transvers</a:t>
            </a:r>
            <a:r>
              <a:rPr lang="tr-TR" sz="2400" dirty="0">
                <a:cs typeface="Times New Roman" pitchFamily="18" charset="0"/>
              </a:rPr>
              <a:t> ark</a:t>
            </a:r>
            <a:r>
              <a:rPr lang="tr-TR" sz="2400" dirty="0"/>
              <a:t>ı</a:t>
            </a:r>
            <a:r>
              <a:rPr lang="tr-TR" sz="2400" dirty="0">
                <a:cs typeface="Times New Roman" pitchFamily="18" charset="0"/>
              </a:rPr>
              <a:t> desteklemek için kullan</a:t>
            </a:r>
            <a:r>
              <a:rPr lang="tr-TR" sz="2400" dirty="0"/>
              <a:t>ı</a:t>
            </a:r>
            <a:r>
              <a:rPr lang="tr-TR" sz="2400" dirty="0">
                <a:cs typeface="Times New Roman" pitchFamily="18" charset="0"/>
              </a:rPr>
              <a:t>l</a:t>
            </a:r>
            <a:r>
              <a:rPr lang="tr-TR" sz="2400" dirty="0"/>
              <a:t>ı</a:t>
            </a:r>
            <a:r>
              <a:rPr lang="tr-TR" sz="2400" dirty="0">
                <a:cs typeface="Times New Roman" pitchFamily="18" charset="0"/>
              </a:rPr>
              <a:t>r. </a:t>
            </a:r>
            <a:br>
              <a:rPr lang="tr-TR" sz="2400" dirty="0">
                <a:cs typeface="Times New Roman" pitchFamily="18" charset="0"/>
              </a:rPr>
            </a:br>
            <a:endParaRPr lang="tr-TR" sz="2400" dirty="0">
              <a:cs typeface="Times New Roman" pitchFamily="18" charset="0"/>
            </a:endParaRPr>
          </a:p>
        </p:txBody>
      </p:sp>
      <p:pic>
        <p:nvPicPr>
          <p:cNvPr id="280581" name="Picture 5" descr="metatarsal-cushions"/>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148263" y="2174875"/>
            <a:ext cx="3384550" cy="3384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0583" name="Picture 7" descr="R156LP"/>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148263" y="2060575"/>
            <a:ext cx="3297237" cy="3889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0894113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80583"/>
                                        </p:tgtEl>
                                        <p:attrNameLst>
                                          <p:attrName>style.visibility</p:attrName>
                                        </p:attrNameLst>
                                      </p:cBhvr>
                                      <p:to>
                                        <p:strVal val="visible"/>
                                      </p:to>
                                    </p:set>
                                    <p:anim calcmode="lin" valueType="num">
                                      <p:cBhvr additive="base">
                                        <p:cTn id="7" dur="500" fill="hold"/>
                                        <p:tgtEl>
                                          <p:spTgt spid="280583"/>
                                        </p:tgtEl>
                                        <p:attrNameLst>
                                          <p:attrName>ppt_x</p:attrName>
                                        </p:attrNameLst>
                                      </p:cBhvr>
                                      <p:tavLst>
                                        <p:tav tm="0">
                                          <p:val>
                                            <p:strVal val="#ppt_x"/>
                                          </p:val>
                                        </p:tav>
                                        <p:tav tm="100000">
                                          <p:val>
                                            <p:strVal val="#ppt_x"/>
                                          </p:val>
                                        </p:tav>
                                      </p:tavLst>
                                    </p:anim>
                                    <p:anim calcmode="lin" valueType="num">
                                      <p:cBhvr additive="base">
                                        <p:cTn id="8" dur="500" fill="hold"/>
                                        <p:tgtEl>
                                          <p:spTgt spid="2805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109571" name="Rectangle 3"/>
          <p:cNvSpPr>
            <a:spLocks noGrp="1" noChangeArrowheads="1"/>
          </p:cNvSpPr>
          <p:nvPr>
            <p:ph type="body" sz="half" idx="1"/>
          </p:nvPr>
        </p:nvSpPr>
        <p:spPr>
          <a:xfrm>
            <a:off x="838200" y="2017713"/>
            <a:ext cx="7315200" cy="4114800"/>
          </a:xfrm>
        </p:spPr>
        <p:txBody>
          <a:bodyPr/>
          <a:lstStyle/>
          <a:p>
            <a:pPr marL="0" indent="0">
              <a:lnSpc>
                <a:spcPct val="130000"/>
              </a:lnSpc>
              <a:buSzTx/>
              <a:buNone/>
            </a:pPr>
            <a:r>
              <a:rPr lang="tr-TR" sz="2800" b="1" dirty="0">
                <a:solidFill>
                  <a:schemeClr val="accent2"/>
                </a:solidFill>
              </a:rPr>
              <a:t>Ayak bileği-ayak </a:t>
            </a:r>
            <a:r>
              <a:rPr lang="tr-TR" sz="2800" b="1" dirty="0" err="1">
                <a:solidFill>
                  <a:schemeClr val="accent2"/>
                </a:solidFill>
              </a:rPr>
              <a:t>ortezi</a:t>
            </a:r>
            <a:r>
              <a:rPr lang="tr-TR" sz="2800" b="1" dirty="0">
                <a:solidFill>
                  <a:schemeClr val="accent2"/>
                </a:solidFill>
              </a:rPr>
              <a:t> (</a:t>
            </a:r>
            <a:r>
              <a:rPr lang="tr-TR" sz="2800" b="1" dirty="0" err="1">
                <a:solidFill>
                  <a:schemeClr val="accent2"/>
                </a:solidFill>
              </a:rPr>
              <a:t>ankle</a:t>
            </a:r>
            <a:r>
              <a:rPr lang="tr-TR" sz="2800" b="1" dirty="0">
                <a:solidFill>
                  <a:schemeClr val="accent2"/>
                </a:solidFill>
              </a:rPr>
              <a:t> </a:t>
            </a:r>
            <a:r>
              <a:rPr lang="tr-TR" sz="2800" b="1" dirty="0" err="1">
                <a:solidFill>
                  <a:schemeClr val="accent2"/>
                </a:solidFill>
              </a:rPr>
              <a:t>foot</a:t>
            </a:r>
            <a:r>
              <a:rPr lang="tr-TR" sz="2800" b="1" dirty="0">
                <a:solidFill>
                  <a:schemeClr val="accent2"/>
                </a:solidFill>
              </a:rPr>
              <a:t> </a:t>
            </a:r>
            <a:r>
              <a:rPr lang="tr-TR" sz="2800" b="1" dirty="0" err="1">
                <a:solidFill>
                  <a:schemeClr val="accent2"/>
                </a:solidFill>
              </a:rPr>
              <a:t>orthosis</a:t>
            </a:r>
            <a:r>
              <a:rPr lang="tr-TR" sz="2800" b="1" dirty="0">
                <a:solidFill>
                  <a:schemeClr val="accent2"/>
                </a:solidFill>
              </a:rPr>
              <a:t>-AFO): </a:t>
            </a:r>
          </a:p>
          <a:p>
            <a:pPr>
              <a:lnSpc>
                <a:spcPct val="180000"/>
              </a:lnSpc>
              <a:buSzTx/>
              <a:buFont typeface="Wingdings" pitchFamily="2" charset="2"/>
              <a:buNone/>
            </a:pPr>
            <a:r>
              <a:rPr lang="tr-TR" sz="2000" dirty="0"/>
              <a:t>	</a:t>
            </a:r>
            <a:r>
              <a:rPr lang="tr-TR" sz="2400" dirty="0"/>
              <a:t>Sıklıkla ayak </a:t>
            </a:r>
            <a:r>
              <a:rPr lang="tr-TR" sz="2400" dirty="0" err="1"/>
              <a:t>dorsifleksiyon</a:t>
            </a:r>
            <a:r>
              <a:rPr lang="tr-TR" sz="2400" dirty="0"/>
              <a:t> zayıflığında kullanılır. </a:t>
            </a:r>
            <a:r>
              <a:rPr lang="tr-TR" sz="2400" dirty="0" err="1"/>
              <a:t>Plantar</a:t>
            </a:r>
            <a:r>
              <a:rPr lang="tr-TR" sz="2400" dirty="0"/>
              <a:t> </a:t>
            </a:r>
            <a:r>
              <a:rPr lang="tr-TR" sz="2400" dirty="0" err="1"/>
              <a:t>fleksiyon</a:t>
            </a:r>
            <a:r>
              <a:rPr lang="tr-TR" sz="2400" dirty="0"/>
              <a:t> zayıflığı, </a:t>
            </a:r>
            <a:r>
              <a:rPr lang="tr-TR" sz="2400" dirty="0" err="1"/>
              <a:t>koronal</a:t>
            </a:r>
            <a:r>
              <a:rPr lang="tr-TR" sz="2400" dirty="0"/>
              <a:t> düzlemde </a:t>
            </a:r>
            <a:r>
              <a:rPr lang="tr-TR" sz="2400" dirty="0" err="1"/>
              <a:t>instabilite</a:t>
            </a:r>
            <a:r>
              <a:rPr lang="tr-TR" sz="2400" dirty="0"/>
              <a:t>, diz çevresindeki zayıflıkta da kullanılmaktadır. </a:t>
            </a:r>
          </a:p>
        </p:txBody>
      </p:sp>
    </p:spTree>
    <p:extLst>
      <p:ext uri="{BB962C8B-B14F-4D97-AF65-F5344CB8AC3E}">
        <p14:creationId xmlns:p14="http://schemas.microsoft.com/office/powerpoint/2010/main" val="3897123946"/>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pPr algn="just">
              <a:buFont typeface="Wingdings" pitchFamily="2" charset="2"/>
              <a:buNone/>
            </a:pPr>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84675" name="Rectangle 3"/>
          <p:cNvSpPr>
            <a:spLocks noGrp="1" noChangeArrowheads="1"/>
          </p:cNvSpPr>
          <p:nvPr>
            <p:ph type="body" sz="half" idx="1"/>
          </p:nvPr>
        </p:nvSpPr>
        <p:spPr>
          <a:xfrm>
            <a:off x="467544" y="2017712"/>
            <a:ext cx="4927848" cy="4114800"/>
          </a:xfrm>
        </p:spPr>
        <p:txBody>
          <a:bodyPr/>
          <a:lstStyle/>
          <a:p>
            <a:pPr marL="0" indent="0">
              <a:lnSpc>
                <a:spcPct val="130000"/>
              </a:lnSpc>
              <a:buSzTx/>
              <a:buNone/>
            </a:pPr>
            <a:r>
              <a:rPr lang="tr-TR" sz="2400" b="1" dirty="0">
                <a:solidFill>
                  <a:schemeClr val="accent2"/>
                </a:solidFill>
              </a:rPr>
              <a:t>Ayak bileği-ayak </a:t>
            </a:r>
            <a:r>
              <a:rPr lang="tr-TR" sz="2400" b="1" dirty="0" err="1">
                <a:solidFill>
                  <a:schemeClr val="accent2"/>
                </a:solidFill>
              </a:rPr>
              <a:t>ortezi</a:t>
            </a:r>
            <a:r>
              <a:rPr lang="tr-TR" sz="2400" b="1" dirty="0">
                <a:solidFill>
                  <a:schemeClr val="accent2"/>
                </a:solidFill>
              </a:rPr>
              <a:t> (</a:t>
            </a:r>
            <a:r>
              <a:rPr lang="tr-TR" sz="2400" b="1" dirty="0" err="1">
                <a:solidFill>
                  <a:schemeClr val="accent2"/>
                </a:solidFill>
              </a:rPr>
              <a:t>ankle</a:t>
            </a:r>
            <a:r>
              <a:rPr lang="tr-TR" sz="2400" b="1" dirty="0">
                <a:solidFill>
                  <a:schemeClr val="accent2"/>
                </a:solidFill>
              </a:rPr>
              <a:t> </a:t>
            </a:r>
            <a:r>
              <a:rPr lang="tr-TR" sz="2400" b="1" dirty="0" err="1">
                <a:solidFill>
                  <a:schemeClr val="accent2"/>
                </a:solidFill>
              </a:rPr>
              <a:t>foot</a:t>
            </a:r>
            <a:r>
              <a:rPr lang="tr-TR" sz="2400" b="1" dirty="0">
                <a:solidFill>
                  <a:schemeClr val="accent2"/>
                </a:solidFill>
              </a:rPr>
              <a:t> </a:t>
            </a:r>
            <a:r>
              <a:rPr lang="tr-TR" sz="2400" b="1" dirty="0" err="1">
                <a:solidFill>
                  <a:schemeClr val="accent2"/>
                </a:solidFill>
              </a:rPr>
              <a:t>orthosis</a:t>
            </a:r>
            <a:r>
              <a:rPr lang="tr-TR" sz="2400" b="1" dirty="0">
                <a:solidFill>
                  <a:schemeClr val="accent2"/>
                </a:solidFill>
              </a:rPr>
              <a:t>-AFO): </a:t>
            </a:r>
            <a:endParaRPr lang="tr-TR" sz="2400" dirty="0">
              <a:solidFill>
                <a:schemeClr val="accent2"/>
              </a:solidFill>
              <a:latin typeface="Times New Roman" pitchFamily="18" charset="0"/>
            </a:endParaRPr>
          </a:p>
          <a:p>
            <a:pPr marL="0" indent="0" algn="just">
              <a:lnSpc>
                <a:spcPct val="150000"/>
              </a:lnSpc>
              <a:buNone/>
            </a:pPr>
            <a:r>
              <a:rPr lang="tr-TR" sz="2800" dirty="0">
                <a:latin typeface="Symbol" pitchFamily="18" charset="2"/>
                <a:cs typeface="Times New Roman" pitchFamily="18" charset="0"/>
              </a:rPr>
              <a:t>·</a:t>
            </a:r>
            <a:r>
              <a:rPr lang="tr-TR" sz="2800" dirty="0">
                <a:latin typeface="Times New Roman" pitchFamily="18" charset="0"/>
                <a:cs typeface="Times New Roman" pitchFamily="18" charset="0"/>
              </a:rPr>
              <a:t> </a:t>
            </a:r>
            <a:r>
              <a:rPr lang="tr-TR" sz="2400" dirty="0">
                <a:latin typeface="Times New Roman" pitchFamily="18" charset="0"/>
                <a:cs typeface="Times New Roman" pitchFamily="18" charset="0"/>
              </a:rPr>
              <a:t>   </a:t>
            </a:r>
            <a:r>
              <a:rPr lang="tr-TR" sz="2400" dirty="0">
                <a:cs typeface="Times New Roman" pitchFamily="18" charset="0"/>
              </a:rPr>
              <a:t>K</a:t>
            </a:r>
            <a:r>
              <a:rPr lang="tr-TR" sz="2400" dirty="0"/>
              <a:t>ı</a:t>
            </a:r>
            <a:r>
              <a:rPr lang="tr-TR" sz="2400" dirty="0">
                <a:cs typeface="Times New Roman" pitchFamily="18" charset="0"/>
              </a:rPr>
              <a:t>sa yürüme </a:t>
            </a:r>
            <a:r>
              <a:rPr lang="tr-TR" sz="2400" dirty="0" err="1">
                <a:cs typeface="Times New Roman" pitchFamily="18" charset="0"/>
              </a:rPr>
              <a:t>ortezi</a:t>
            </a:r>
            <a:endParaRPr lang="tr-TR" sz="2400" dirty="0">
              <a:cs typeface="Times New Roman" pitchFamily="18" charset="0"/>
            </a:endParaRPr>
          </a:p>
          <a:p>
            <a:pPr marL="0" indent="0" algn="just">
              <a:lnSpc>
                <a:spcPct val="150000"/>
              </a:lnSpc>
              <a:buNone/>
            </a:pPr>
            <a:r>
              <a:rPr lang="tr-TR" sz="2400" dirty="0">
                <a:latin typeface="Symbol" pitchFamily="18" charset="2"/>
                <a:cs typeface="Times New Roman" pitchFamily="18" charset="0"/>
              </a:rPr>
              <a:t>·</a:t>
            </a:r>
            <a:r>
              <a:rPr lang="tr-TR" sz="2400" dirty="0">
                <a:latin typeface="Times New Roman" pitchFamily="18" charset="0"/>
                <a:cs typeface="Times New Roman" pitchFamily="18" charset="0"/>
              </a:rPr>
              <a:t>   </a:t>
            </a:r>
            <a:r>
              <a:rPr lang="tr-TR" sz="2400" dirty="0">
                <a:latin typeface="Times New Roman" pitchFamily="18" charset="0"/>
              </a:rPr>
              <a:t> </a:t>
            </a:r>
            <a:r>
              <a:rPr lang="tr-TR" sz="2400" dirty="0">
                <a:latin typeface="Times New Roman" pitchFamily="18" charset="0"/>
                <a:cs typeface="Times New Roman" pitchFamily="18" charset="0"/>
              </a:rPr>
              <a:t> </a:t>
            </a:r>
            <a:r>
              <a:rPr lang="tr-TR" sz="2400" dirty="0" err="1">
                <a:cs typeface="Times New Roman" pitchFamily="18" charset="0"/>
              </a:rPr>
              <a:t>Posterior</a:t>
            </a:r>
            <a:r>
              <a:rPr lang="tr-TR" sz="2400" dirty="0">
                <a:cs typeface="Times New Roman" pitchFamily="18" charset="0"/>
              </a:rPr>
              <a:t> yaprak yay </a:t>
            </a:r>
          </a:p>
          <a:p>
            <a:pPr>
              <a:lnSpc>
                <a:spcPct val="150000"/>
              </a:lnSpc>
              <a:buFont typeface="Wingdings" pitchFamily="2" charset="2"/>
              <a:buNone/>
            </a:pPr>
            <a:r>
              <a:rPr lang="tr-TR" sz="2400" dirty="0">
                <a:latin typeface="Symbol" pitchFamily="18" charset="2"/>
                <a:cs typeface="Times New Roman" pitchFamily="18" charset="0"/>
              </a:rPr>
              <a:t>·</a:t>
            </a:r>
            <a:r>
              <a:rPr lang="tr-TR" sz="2400" dirty="0">
                <a:latin typeface="Times New Roman" pitchFamily="18" charset="0"/>
                <a:cs typeface="Times New Roman" pitchFamily="18" charset="0"/>
              </a:rPr>
              <a:t> </a:t>
            </a:r>
            <a:r>
              <a:rPr lang="tr-TR" sz="2400" dirty="0">
                <a:latin typeface="Times New Roman" pitchFamily="18" charset="0"/>
              </a:rPr>
              <a:t>    </a:t>
            </a:r>
            <a:r>
              <a:rPr lang="tr-TR" sz="2400" dirty="0">
                <a:cs typeface="Times New Roman" pitchFamily="18" charset="0"/>
              </a:rPr>
              <a:t>Plastik sabit ayak </a:t>
            </a:r>
            <a:r>
              <a:rPr lang="tr-TR" sz="2400" dirty="0"/>
              <a:t> </a:t>
            </a:r>
            <a:r>
              <a:rPr lang="tr-TR" sz="2400" dirty="0">
                <a:cs typeface="Times New Roman" pitchFamily="18" charset="0"/>
              </a:rPr>
              <a:t>bile</a:t>
            </a:r>
            <a:r>
              <a:rPr lang="tr-TR" sz="2400" dirty="0"/>
              <a:t>ğ</a:t>
            </a:r>
            <a:r>
              <a:rPr lang="tr-TR" sz="2400" dirty="0">
                <a:cs typeface="Times New Roman" pitchFamily="18" charset="0"/>
              </a:rPr>
              <a:t>i-ayak </a:t>
            </a:r>
            <a:r>
              <a:rPr lang="tr-TR" sz="2400" dirty="0" err="1">
                <a:cs typeface="Times New Roman" pitchFamily="18" charset="0"/>
              </a:rPr>
              <a:t>ortezi</a:t>
            </a:r>
            <a:r>
              <a:rPr lang="tr-TR" sz="2400" dirty="0">
                <a:cs typeface="Times New Roman" pitchFamily="18" charset="0"/>
              </a:rPr>
              <a:t> (gece </a:t>
            </a:r>
            <a:r>
              <a:rPr lang="tr-TR" sz="2400" dirty="0" err="1">
                <a:cs typeface="Times New Roman" pitchFamily="18" charset="0"/>
              </a:rPr>
              <a:t>moldu</a:t>
            </a:r>
            <a:r>
              <a:rPr lang="tr-TR" sz="2400" dirty="0">
                <a:cs typeface="Times New Roman" pitchFamily="18" charset="0"/>
              </a:rPr>
              <a:t>)</a:t>
            </a:r>
            <a:endParaRPr lang="tr-TR" sz="2400" dirty="0"/>
          </a:p>
        </p:txBody>
      </p:sp>
      <p:pic>
        <p:nvPicPr>
          <p:cNvPr id="284677" name="Picture 5" descr="b_13_4_2a"/>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384800" y="2017713"/>
            <a:ext cx="332898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4678" name="Picture 6" descr="228U97_dordlah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45088" y="2397125"/>
            <a:ext cx="3810000" cy="335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837717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84678"/>
                                        </p:tgtEl>
                                        <p:attrNameLst>
                                          <p:attrName>style.visibility</p:attrName>
                                        </p:attrNameLst>
                                      </p:cBhvr>
                                      <p:to>
                                        <p:strVal val="visible"/>
                                      </p:to>
                                    </p:set>
                                    <p:anim calcmode="lin" valueType="num">
                                      <p:cBhvr additive="base">
                                        <p:cTn id="7" dur="500" fill="hold"/>
                                        <p:tgtEl>
                                          <p:spTgt spid="284678"/>
                                        </p:tgtEl>
                                        <p:attrNameLst>
                                          <p:attrName>ppt_x</p:attrName>
                                        </p:attrNameLst>
                                      </p:cBhvr>
                                      <p:tavLst>
                                        <p:tav tm="0">
                                          <p:val>
                                            <p:strVal val="0-#ppt_w/2"/>
                                          </p:val>
                                        </p:tav>
                                        <p:tav tm="100000">
                                          <p:val>
                                            <p:strVal val="#ppt_x"/>
                                          </p:val>
                                        </p:tav>
                                      </p:tavLst>
                                    </p:anim>
                                    <p:anim calcmode="lin" valueType="num">
                                      <p:cBhvr additive="base">
                                        <p:cTn id="8" dur="500" fill="hold"/>
                                        <p:tgtEl>
                                          <p:spTgt spid="2846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1026"/>
          <p:cNvSpPr>
            <a:spLocks noGrp="1" noChangeArrowheads="1"/>
          </p:cNvSpPr>
          <p:nvPr>
            <p:ph type="title"/>
          </p:nvPr>
        </p:nvSpPr>
        <p:spPr/>
        <p:txBody>
          <a:bodyPr/>
          <a:lstStyle/>
          <a:p>
            <a:pPr>
              <a:lnSpc>
                <a:spcPct val="140000"/>
              </a:lnSpc>
              <a:buFont typeface="Wingdings" pitchFamily="2" charset="2"/>
              <a:buNone/>
            </a:pPr>
            <a:r>
              <a:rPr lang="tr-TR" dirty="0"/>
              <a:t>  </a:t>
            </a:r>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308227" name="Rectangle 1027"/>
          <p:cNvSpPr>
            <a:spLocks noGrp="1" noChangeArrowheads="1"/>
          </p:cNvSpPr>
          <p:nvPr>
            <p:ph type="body" sz="half" idx="1"/>
          </p:nvPr>
        </p:nvSpPr>
        <p:spPr>
          <a:xfrm>
            <a:off x="838200" y="2017713"/>
            <a:ext cx="4154488" cy="4114800"/>
          </a:xfrm>
        </p:spPr>
        <p:txBody>
          <a:bodyPr/>
          <a:lstStyle/>
          <a:p>
            <a:pPr>
              <a:buFont typeface="Wingdings" pitchFamily="2" charset="2"/>
              <a:buNone/>
            </a:pPr>
            <a:r>
              <a:rPr lang="tr-TR" sz="2800" b="1" dirty="0">
                <a:solidFill>
                  <a:schemeClr val="accent2"/>
                </a:solidFill>
              </a:rPr>
              <a:t>Ayak bileği </a:t>
            </a:r>
            <a:r>
              <a:rPr lang="tr-TR" sz="2800" b="1" dirty="0" err="1">
                <a:solidFill>
                  <a:schemeClr val="accent2"/>
                </a:solidFill>
              </a:rPr>
              <a:t>ortezleri</a:t>
            </a:r>
            <a:r>
              <a:rPr lang="tr-TR" sz="2800" b="1" dirty="0">
                <a:solidFill>
                  <a:schemeClr val="accent2"/>
                </a:solidFill>
              </a:rPr>
              <a:t>:</a:t>
            </a:r>
          </a:p>
          <a:p>
            <a:pPr>
              <a:lnSpc>
                <a:spcPct val="140000"/>
              </a:lnSpc>
              <a:buFont typeface="Wingdings" pitchFamily="2" charset="2"/>
              <a:buNone/>
            </a:pPr>
            <a:r>
              <a:rPr lang="tr-TR" sz="2400" dirty="0"/>
              <a:t>	</a:t>
            </a:r>
            <a:r>
              <a:rPr lang="tr-TR" sz="2400" dirty="0" err="1"/>
              <a:t>İnstabiliteyi</a:t>
            </a:r>
            <a:r>
              <a:rPr lang="tr-TR" sz="2400" dirty="0"/>
              <a:t> kontrol </a:t>
            </a:r>
            <a:r>
              <a:rPr lang="tr-TR" sz="2400" dirty="0" err="1"/>
              <a:t>ederlerler</a:t>
            </a:r>
            <a:r>
              <a:rPr lang="tr-TR" sz="2400" dirty="0"/>
              <a:t>, </a:t>
            </a:r>
          </a:p>
          <a:p>
            <a:pPr>
              <a:lnSpc>
                <a:spcPct val="140000"/>
              </a:lnSpc>
              <a:buFont typeface="Wingdings" pitchFamily="2" charset="2"/>
              <a:buNone/>
            </a:pPr>
            <a:r>
              <a:rPr lang="tr-TR" sz="2400" dirty="0"/>
              <a:t>	şişliği hafifletirler ve </a:t>
            </a:r>
            <a:r>
              <a:rPr lang="tr-TR" sz="2400" dirty="0" err="1"/>
              <a:t>propriosepsiyona</a:t>
            </a:r>
            <a:r>
              <a:rPr lang="tr-TR" sz="2400" dirty="0"/>
              <a:t> yardımcı olurlar.</a:t>
            </a:r>
            <a:endParaRPr lang="tr-TR" sz="2400" dirty="0">
              <a:cs typeface="Times New Roman" pitchFamily="18" charset="0"/>
            </a:endParaRPr>
          </a:p>
          <a:p>
            <a:pPr>
              <a:lnSpc>
                <a:spcPct val="140000"/>
              </a:lnSpc>
              <a:buFont typeface="Wingdings" pitchFamily="2" charset="2"/>
              <a:buNone/>
            </a:pPr>
            <a:endParaRPr lang="tr-TR" sz="2400" dirty="0"/>
          </a:p>
        </p:txBody>
      </p:sp>
      <p:pic>
        <p:nvPicPr>
          <p:cNvPr id="308231" name="Picture 1031" descr="707_i"/>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170113"/>
            <a:ext cx="381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402617478"/>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pPr algn="just"/>
            <a:r>
              <a:rPr lang="tr-TR" dirty="0"/>
              <a:t>  </a:t>
            </a:r>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85699" name="Rectangle 3"/>
          <p:cNvSpPr>
            <a:spLocks noGrp="1" noChangeArrowheads="1"/>
          </p:cNvSpPr>
          <p:nvPr>
            <p:ph type="body" sz="half" idx="1"/>
          </p:nvPr>
        </p:nvSpPr>
        <p:spPr/>
        <p:txBody>
          <a:bodyPr/>
          <a:lstStyle/>
          <a:p>
            <a:pPr>
              <a:lnSpc>
                <a:spcPct val="150000"/>
              </a:lnSpc>
              <a:buFont typeface="Wingdings" pitchFamily="2" charset="2"/>
              <a:buNone/>
            </a:pPr>
            <a:r>
              <a:rPr lang="tr-TR" sz="2800" b="1">
                <a:solidFill>
                  <a:schemeClr val="hlink"/>
                </a:solidFill>
                <a:cs typeface="Times New Roman" pitchFamily="18" charset="0"/>
              </a:rPr>
              <a:t>Diz ortezleri:</a:t>
            </a:r>
            <a:r>
              <a:rPr lang="tr-TR" sz="2800" b="1">
                <a:cs typeface="Times New Roman" pitchFamily="18" charset="0"/>
              </a:rPr>
              <a:t> </a:t>
            </a:r>
            <a:r>
              <a:rPr lang="tr-TR" sz="2400"/>
              <a:t>İ</a:t>
            </a:r>
            <a:r>
              <a:rPr lang="tr-TR" sz="2400">
                <a:cs typeface="Times New Roman" pitchFamily="18" charset="0"/>
              </a:rPr>
              <a:t>nstabiliteyi kontrol ederlerler, </a:t>
            </a:r>
            <a:r>
              <a:rPr lang="tr-TR" sz="2400"/>
              <a:t>şişliği </a:t>
            </a:r>
            <a:r>
              <a:rPr lang="tr-TR" sz="2400">
                <a:cs typeface="Times New Roman" pitchFamily="18" charset="0"/>
              </a:rPr>
              <a:t>hafifletirler ve propriosepsiyona yard</a:t>
            </a:r>
            <a:r>
              <a:rPr lang="tr-TR" sz="2400"/>
              <a:t>ı</a:t>
            </a:r>
            <a:r>
              <a:rPr lang="tr-TR" sz="2400">
                <a:cs typeface="Times New Roman" pitchFamily="18" charset="0"/>
              </a:rPr>
              <a:t>mc</a:t>
            </a:r>
            <a:r>
              <a:rPr lang="tr-TR" sz="2400"/>
              <a:t>ı</a:t>
            </a:r>
            <a:r>
              <a:rPr lang="tr-TR" sz="2400">
                <a:cs typeface="Times New Roman" pitchFamily="18" charset="0"/>
              </a:rPr>
              <a:t> olurlar.</a:t>
            </a:r>
          </a:p>
        </p:txBody>
      </p:sp>
      <p:pic>
        <p:nvPicPr>
          <p:cNvPr id="285701" name="Picture 5" descr="tech6"/>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6005513" y="2017713"/>
            <a:ext cx="208915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5702" name="Picture 6" descr="512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9200" y="2133600"/>
            <a:ext cx="38100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5703" name="Picture 7" descr="ParadigmKneeBrac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46763" y="2017713"/>
            <a:ext cx="24050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5704" name="Picture 8" descr="knieorthes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45088" y="2212975"/>
            <a:ext cx="38100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712924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285702"/>
                                        </p:tgtEl>
                                        <p:attrNameLst>
                                          <p:attrName>style.visibility</p:attrName>
                                        </p:attrNameLst>
                                      </p:cBhvr>
                                      <p:to>
                                        <p:strVal val="visible"/>
                                      </p:to>
                                    </p:set>
                                    <p:anim calcmode="lin" valueType="num">
                                      <p:cBhvr additive="base">
                                        <p:cTn id="7" dur="500" fill="hold"/>
                                        <p:tgtEl>
                                          <p:spTgt spid="285702"/>
                                        </p:tgtEl>
                                        <p:attrNameLst>
                                          <p:attrName>ppt_x</p:attrName>
                                        </p:attrNameLst>
                                      </p:cBhvr>
                                      <p:tavLst>
                                        <p:tav tm="0">
                                          <p:val>
                                            <p:strVal val="0-#ppt_w/2"/>
                                          </p:val>
                                        </p:tav>
                                        <p:tav tm="100000">
                                          <p:val>
                                            <p:strVal val="#ppt_x"/>
                                          </p:val>
                                        </p:tav>
                                      </p:tavLst>
                                    </p:anim>
                                    <p:anim calcmode="lin" valueType="num">
                                      <p:cBhvr additive="base">
                                        <p:cTn id="8" dur="500" fill="hold"/>
                                        <p:tgtEl>
                                          <p:spTgt spid="2857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85703"/>
                                        </p:tgtEl>
                                        <p:attrNameLst>
                                          <p:attrName>style.visibility</p:attrName>
                                        </p:attrNameLst>
                                      </p:cBhvr>
                                      <p:to>
                                        <p:strVal val="visible"/>
                                      </p:to>
                                    </p:set>
                                    <p:anim calcmode="lin" valueType="num">
                                      <p:cBhvr additive="base">
                                        <p:cTn id="13" dur="500" fill="hold"/>
                                        <p:tgtEl>
                                          <p:spTgt spid="285703"/>
                                        </p:tgtEl>
                                        <p:attrNameLst>
                                          <p:attrName>ppt_x</p:attrName>
                                        </p:attrNameLst>
                                      </p:cBhvr>
                                      <p:tavLst>
                                        <p:tav tm="0">
                                          <p:val>
                                            <p:strVal val="0-#ppt_w/2"/>
                                          </p:val>
                                        </p:tav>
                                        <p:tav tm="100000">
                                          <p:val>
                                            <p:strVal val="#ppt_x"/>
                                          </p:val>
                                        </p:tav>
                                      </p:tavLst>
                                    </p:anim>
                                    <p:anim calcmode="lin" valueType="num">
                                      <p:cBhvr additive="base">
                                        <p:cTn id="14" dur="500" fill="hold"/>
                                        <p:tgtEl>
                                          <p:spTgt spid="2857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85704"/>
                                        </p:tgtEl>
                                        <p:attrNameLst>
                                          <p:attrName>style.visibility</p:attrName>
                                        </p:attrNameLst>
                                      </p:cBhvr>
                                      <p:to>
                                        <p:strVal val="visible"/>
                                      </p:to>
                                    </p:set>
                                    <p:anim calcmode="lin" valueType="num">
                                      <p:cBhvr additive="base">
                                        <p:cTn id="19" dur="500" fill="hold"/>
                                        <p:tgtEl>
                                          <p:spTgt spid="285704"/>
                                        </p:tgtEl>
                                        <p:attrNameLst>
                                          <p:attrName>ppt_x</p:attrName>
                                        </p:attrNameLst>
                                      </p:cBhvr>
                                      <p:tavLst>
                                        <p:tav tm="0">
                                          <p:val>
                                            <p:strVal val="0-#ppt_w/2"/>
                                          </p:val>
                                        </p:tav>
                                        <p:tav tm="100000">
                                          <p:val>
                                            <p:strVal val="#ppt_x"/>
                                          </p:val>
                                        </p:tav>
                                      </p:tavLst>
                                    </p:anim>
                                    <p:anim calcmode="lin" valueType="num">
                                      <p:cBhvr additive="base">
                                        <p:cTn id="20" dur="500" fill="hold"/>
                                        <p:tgtEl>
                                          <p:spTgt spid="2857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tr-TR" dirty="0"/>
              <a:t> </a:t>
            </a:r>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289795" name="Rectangle 3"/>
          <p:cNvSpPr>
            <a:spLocks noGrp="1" noChangeArrowheads="1"/>
          </p:cNvSpPr>
          <p:nvPr>
            <p:ph type="body" sz="half" idx="1"/>
          </p:nvPr>
        </p:nvSpPr>
        <p:spPr>
          <a:xfrm>
            <a:off x="914400" y="2017713"/>
            <a:ext cx="4078288" cy="4114800"/>
          </a:xfrm>
        </p:spPr>
        <p:txBody>
          <a:bodyPr/>
          <a:lstStyle/>
          <a:p>
            <a:pPr>
              <a:lnSpc>
                <a:spcPct val="120000"/>
              </a:lnSpc>
              <a:buSzTx/>
              <a:buFont typeface="Wingdings" pitchFamily="2" charset="2"/>
              <a:buNone/>
            </a:pPr>
            <a:r>
              <a:rPr lang="tr-TR" sz="2200" b="1" dirty="0">
                <a:solidFill>
                  <a:schemeClr val="accent2"/>
                </a:solidFill>
              </a:rPr>
              <a:t>Diz- ayak bileği-ayak </a:t>
            </a:r>
            <a:r>
              <a:rPr lang="tr-TR" sz="2200" b="1" dirty="0" err="1">
                <a:solidFill>
                  <a:schemeClr val="accent2"/>
                </a:solidFill>
              </a:rPr>
              <a:t>ortezleri</a:t>
            </a:r>
            <a:r>
              <a:rPr lang="tr-TR" sz="2200" b="1" dirty="0">
                <a:solidFill>
                  <a:schemeClr val="accent2"/>
                </a:solidFill>
              </a:rPr>
              <a:t> (</a:t>
            </a:r>
            <a:r>
              <a:rPr lang="tr-TR" sz="2200" b="1" dirty="0" err="1">
                <a:solidFill>
                  <a:schemeClr val="accent2"/>
                </a:solidFill>
              </a:rPr>
              <a:t>knee</a:t>
            </a:r>
            <a:r>
              <a:rPr lang="tr-TR" sz="2200" b="1" dirty="0">
                <a:solidFill>
                  <a:schemeClr val="accent2"/>
                </a:solidFill>
              </a:rPr>
              <a:t> </a:t>
            </a:r>
            <a:r>
              <a:rPr lang="tr-TR" sz="2200" b="1" dirty="0" err="1">
                <a:solidFill>
                  <a:schemeClr val="accent2"/>
                </a:solidFill>
              </a:rPr>
              <a:t>ankle</a:t>
            </a:r>
            <a:r>
              <a:rPr lang="tr-TR" sz="2200" b="1" dirty="0">
                <a:solidFill>
                  <a:schemeClr val="accent2"/>
                </a:solidFill>
              </a:rPr>
              <a:t> </a:t>
            </a:r>
            <a:r>
              <a:rPr lang="tr-TR" sz="2200" b="1" dirty="0" err="1">
                <a:solidFill>
                  <a:schemeClr val="accent2"/>
                </a:solidFill>
              </a:rPr>
              <a:t>foot</a:t>
            </a:r>
            <a:r>
              <a:rPr lang="tr-TR" sz="2200" b="1" dirty="0">
                <a:solidFill>
                  <a:schemeClr val="accent2"/>
                </a:solidFill>
              </a:rPr>
              <a:t> </a:t>
            </a:r>
            <a:r>
              <a:rPr lang="tr-TR" sz="2200" b="1" dirty="0" err="1">
                <a:solidFill>
                  <a:schemeClr val="accent2"/>
                </a:solidFill>
              </a:rPr>
              <a:t>orthosis</a:t>
            </a:r>
            <a:r>
              <a:rPr lang="tr-TR" sz="2200" b="1" dirty="0">
                <a:solidFill>
                  <a:schemeClr val="accent2"/>
                </a:solidFill>
              </a:rPr>
              <a:t>-KAFO): </a:t>
            </a:r>
          </a:p>
          <a:p>
            <a:pPr>
              <a:lnSpc>
                <a:spcPct val="140000"/>
              </a:lnSpc>
              <a:buSzTx/>
              <a:buFont typeface="Wingdings" pitchFamily="2" charset="2"/>
              <a:buNone/>
            </a:pPr>
            <a:r>
              <a:rPr lang="tr-TR" sz="2400" dirty="0"/>
              <a:t>	Diz </a:t>
            </a:r>
            <a:r>
              <a:rPr lang="tr-TR" sz="2400" dirty="0" err="1"/>
              <a:t>stabilitesi</a:t>
            </a:r>
            <a:r>
              <a:rPr lang="tr-TR" sz="2400" dirty="0"/>
              <a:t> ve alt </a:t>
            </a:r>
            <a:r>
              <a:rPr lang="tr-TR" sz="2400" dirty="0" err="1"/>
              <a:t>ekstremite</a:t>
            </a:r>
            <a:r>
              <a:rPr lang="tr-TR" sz="2400" dirty="0"/>
              <a:t> zayıflığı için verilir.</a:t>
            </a:r>
          </a:p>
          <a:p>
            <a:pPr marL="0" indent="0">
              <a:lnSpc>
                <a:spcPct val="140000"/>
              </a:lnSpc>
              <a:buNone/>
            </a:pPr>
            <a:r>
              <a:rPr lang="tr-TR" sz="2400" dirty="0" smtClean="0">
                <a:cs typeface="Times New Roman" pitchFamily="18" charset="0"/>
              </a:rPr>
              <a:t>Konvansiyonel </a:t>
            </a:r>
            <a:r>
              <a:rPr lang="tr-TR" sz="2400" dirty="0">
                <a:cs typeface="Times New Roman" pitchFamily="18" charset="0"/>
              </a:rPr>
              <a:t>uzun bacak </a:t>
            </a:r>
            <a:r>
              <a:rPr lang="tr-TR" sz="2400" dirty="0" smtClean="0">
                <a:cs typeface="Times New Roman" pitchFamily="18" charset="0"/>
              </a:rPr>
              <a:t>    yürüme </a:t>
            </a:r>
            <a:r>
              <a:rPr lang="tr-TR" sz="2400" dirty="0" err="1">
                <a:cs typeface="Times New Roman" pitchFamily="18" charset="0"/>
              </a:rPr>
              <a:t>ortezi</a:t>
            </a:r>
            <a:endParaRPr lang="tr-TR" sz="2400" dirty="0"/>
          </a:p>
        </p:txBody>
      </p:sp>
      <p:pic>
        <p:nvPicPr>
          <p:cNvPr id="289797" name="Picture 5" descr="KAFO"/>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864225" y="2017713"/>
            <a:ext cx="237013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3716443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1026"/>
          <p:cNvSpPr>
            <a:spLocks noGrp="1" noChangeArrowheads="1"/>
          </p:cNvSpPr>
          <p:nvPr>
            <p:ph type="title"/>
          </p:nvPr>
        </p:nvSpPr>
        <p:spPr/>
        <p:txBody>
          <a:bodyPr/>
          <a:lstStyle/>
          <a:p>
            <a:pPr>
              <a:lnSpc>
                <a:spcPct val="140000"/>
              </a:lnSpc>
              <a:buFont typeface="Wingdings" pitchFamily="2" charset="2"/>
              <a:buNone/>
            </a:pPr>
            <a:r>
              <a:rPr lang="tr-TR" dirty="0"/>
              <a:t>   </a:t>
            </a:r>
            <a:r>
              <a:rPr lang="tr-TR" b="1" dirty="0">
                <a:solidFill>
                  <a:schemeClr val="accent2"/>
                </a:solidFill>
              </a:rPr>
              <a:t>Alt </a:t>
            </a:r>
            <a:r>
              <a:rPr lang="tr-TR" b="1" dirty="0" err="1">
                <a:solidFill>
                  <a:schemeClr val="accent2"/>
                </a:solidFill>
              </a:rPr>
              <a:t>ekstremite</a:t>
            </a:r>
            <a:r>
              <a:rPr lang="tr-TR" b="1" dirty="0">
                <a:solidFill>
                  <a:schemeClr val="accent2"/>
                </a:solidFill>
              </a:rPr>
              <a:t> </a:t>
            </a:r>
            <a:r>
              <a:rPr lang="tr-TR" b="1" dirty="0" err="1">
                <a:solidFill>
                  <a:schemeClr val="accent2"/>
                </a:solidFill>
              </a:rPr>
              <a:t>ortezleri</a:t>
            </a:r>
            <a:endParaRPr lang="tr-TR" b="1" dirty="0">
              <a:solidFill>
                <a:schemeClr val="accent2"/>
              </a:solidFill>
            </a:endParaRPr>
          </a:p>
        </p:txBody>
      </p:sp>
      <p:sp>
        <p:nvSpPr>
          <p:cNvPr id="313347" name="Rectangle 1027"/>
          <p:cNvSpPr>
            <a:spLocks noGrp="1" noChangeArrowheads="1"/>
          </p:cNvSpPr>
          <p:nvPr>
            <p:ph type="body" sz="half" idx="1"/>
          </p:nvPr>
        </p:nvSpPr>
        <p:spPr/>
        <p:txBody>
          <a:bodyPr/>
          <a:lstStyle/>
          <a:p>
            <a:pPr>
              <a:lnSpc>
                <a:spcPct val="170000"/>
              </a:lnSpc>
            </a:pPr>
            <a:r>
              <a:rPr lang="tr-TR" sz="2400" b="1" dirty="0">
                <a:solidFill>
                  <a:schemeClr val="accent2"/>
                </a:solidFill>
              </a:rPr>
              <a:t>Kalça </a:t>
            </a:r>
            <a:r>
              <a:rPr lang="tr-TR" sz="2400" b="1" dirty="0" err="1">
                <a:solidFill>
                  <a:schemeClr val="accent2"/>
                </a:solidFill>
              </a:rPr>
              <a:t>ortezleri</a:t>
            </a:r>
            <a:r>
              <a:rPr lang="tr-TR" sz="2400" b="1" dirty="0">
                <a:solidFill>
                  <a:schemeClr val="accent2"/>
                </a:solidFill>
              </a:rPr>
              <a:t>: </a:t>
            </a:r>
            <a:r>
              <a:rPr lang="tr-TR" sz="2400" dirty="0" err="1"/>
              <a:t>İnstabiliteyi</a:t>
            </a:r>
            <a:r>
              <a:rPr lang="tr-TR" sz="2400" dirty="0"/>
              <a:t> kontrol </a:t>
            </a:r>
            <a:r>
              <a:rPr lang="tr-TR" sz="2400" dirty="0" err="1"/>
              <a:t>ederlerler</a:t>
            </a:r>
            <a:r>
              <a:rPr lang="tr-TR" sz="2400" dirty="0"/>
              <a:t>, şişliği hafifletirler ve </a:t>
            </a:r>
            <a:r>
              <a:rPr lang="tr-TR" sz="2400" dirty="0" err="1"/>
              <a:t>propriosepsiyona</a:t>
            </a:r>
            <a:r>
              <a:rPr lang="tr-TR" sz="2400" dirty="0"/>
              <a:t> yardımcı olurlar.</a:t>
            </a:r>
          </a:p>
        </p:txBody>
      </p:sp>
      <p:pic>
        <p:nvPicPr>
          <p:cNvPr id="313349" name="Picture 1029" descr="kycel03"/>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470525" y="2017713"/>
            <a:ext cx="315753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317160825"/>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ctrTitle"/>
          </p:nvPr>
        </p:nvSpPr>
        <p:spPr/>
        <p:txBody>
          <a:bodyPr/>
          <a:lstStyle/>
          <a:p>
            <a:pPr eaLnBrk="1" hangingPunct="1">
              <a:defRPr/>
            </a:pPr>
            <a:r>
              <a:rPr lang="tr-TR" sz="5400" b="1" dirty="0" smtClean="0">
                <a:solidFill>
                  <a:schemeClr val="accent2"/>
                </a:solidFill>
              </a:rPr>
              <a:t>SPİNAL ORTEZLER</a:t>
            </a:r>
          </a:p>
        </p:txBody>
      </p:sp>
    </p:spTree>
    <p:extLst>
      <p:ext uri="{BB962C8B-B14F-4D97-AF65-F5344CB8AC3E}">
        <p14:creationId xmlns:p14="http://schemas.microsoft.com/office/powerpoint/2010/main" val="3834959921"/>
      </p:ext>
    </p:extLst>
  </p:cSld>
  <p:clrMapOvr>
    <a:masterClrMapping/>
  </p:clrMapOvr>
  <p:transition>
    <p:checke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defRPr/>
            </a:pPr>
            <a:r>
              <a:rPr lang="tr-TR" b="1" dirty="0" err="1" smtClean="0">
                <a:solidFill>
                  <a:schemeClr val="accent2"/>
                </a:solidFill>
              </a:rPr>
              <a:t>Spinal</a:t>
            </a:r>
            <a:r>
              <a:rPr lang="tr-TR" b="1" dirty="0" smtClean="0">
                <a:solidFill>
                  <a:schemeClr val="accent2"/>
                </a:solidFill>
              </a:rPr>
              <a:t> </a:t>
            </a:r>
            <a:r>
              <a:rPr lang="tr-TR" b="1" dirty="0" err="1" smtClean="0">
                <a:solidFill>
                  <a:schemeClr val="accent2"/>
                </a:solidFill>
              </a:rPr>
              <a:t>Ortez</a:t>
            </a:r>
            <a:r>
              <a:rPr lang="tr-TR" b="1" dirty="0" smtClean="0">
                <a:solidFill>
                  <a:schemeClr val="accent2"/>
                </a:solidFill>
              </a:rPr>
              <a:t> Kullanımının Amaçları</a:t>
            </a:r>
          </a:p>
        </p:txBody>
      </p:sp>
      <p:sp>
        <p:nvSpPr>
          <p:cNvPr id="73731" name="Rectangle 3"/>
          <p:cNvSpPr>
            <a:spLocks noGrp="1" noChangeArrowheads="1"/>
          </p:cNvSpPr>
          <p:nvPr>
            <p:ph type="body" idx="1"/>
          </p:nvPr>
        </p:nvSpPr>
        <p:spPr/>
        <p:txBody>
          <a:bodyPr/>
          <a:lstStyle/>
          <a:p>
            <a:pPr lvl="1"/>
            <a:r>
              <a:rPr lang="tr-TR" dirty="0" err="1"/>
              <a:t>Deformitelerin</a:t>
            </a:r>
            <a:r>
              <a:rPr lang="tr-TR" dirty="0"/>
              <a:t> önlenmesi ve düzeltilmesi</a:t>
            </a:r>
          </a:p>
          <a:p>
            <a:pPr lvl="1"/>
            <a:r>
              <a:rPr lang="tr-TR" dirty="0" err="1"/>
              <a:t>Aksiyel</a:t>
            </a:r>
            <a:r>
              <a:rPr lang="tr-TR" dirty="0"/>
              <a:t> yüklenmenin azaltılması</a:t>
            </a:r>
          </a:p>
          <a:p>
            <a:pPr lvl="1"/>
            <a:r>
              <a:rPr lang="tr-TR" dirty="0"/>
              <a:t>Bir </a:t>
            </a:r>
            <a:r>
              <a:rPr lang="tr-TR" dirty="0" err="1"/>
              <a:t>vertebral</a:t>
            </a:r>
            <a:r>
              <a:rPr lang="tr-TR" dirty="0"/>
              <a:t> </a:t>
            </a:r>
            <a:r>
              <a:rPr lang="tr-TR" dirty="0" err="1"/>
              <a:t>segmentin</a:t>
            </a:r>
            <a:r>
              <a:rPr lang="tr-TR" dirty="0"/>
              <a:t> stabilizasyonu</a:t>
            </a:r>
          </a:p>
          <a:p>
            <a:pPr lvl="1"/>
            <a:r>
              <a:rPr lang="tr-TR" dirty="0"/>
              <a:t>Hareketi ve yükü azaltarak ağrının hafifletilmesi</a:t>
            </a:r>
          </a:p>
          <a:p>
            <a:pPr lvl="1"/>
            <a:r>
              <a:rPr lang="tr-TR" dirty="0" err="1"/>
              <a:t>Spinal</a:t>
            </a:r>
            <a:r>
              <a:rPr lang="tr-TR" dirty="0"/>
              <a:t> fonksiyonun düzeltilmesi</a:t>
            </a:r>
          </a:p>
          <a:p>
            <a:pPr lvl="1"/>
            <a:r>
              <a:rPr lang="tr-TR" dirty="0"/>
              <a:t>Isı, masaj ve </a:t>
            </a:r>
            <a:r>
              <a:rPr lang="tr-TR" dirty="0" err="1"/>
              <a:t>kinestetik</a:t>
            </a:r>
            <a:r>
              <a:rPr lang="tr-TR" dirty="0"/>
              <a:t> </a:t>
            </a:r>
            <a:r>
              <a:rPr lang="tr-TR" dirty="0" err="1"/>
              <a:t>feedback</a:t>
            </a:r>
            <a:r>
              <a:rPr lang="tr-TR" dirty="0"/>
              <a:t> etkisi. </a:t>
            </a:r>
          </a:p>
        </p:txBody>
      </p:sp>
    </p:spTree>
    <p:extLst>
      <p:ext uri="{BB962C8B-B14F-4D97-AF65-F5344CB8AC3E}">
        <p14:creationId xmlns:p14="http://schemas.microsoft.com/office/powerpoint/2010/main" val="352776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1150938" y="260648"/>
            <a:ext cx="7793037" cy="1008112"/>
          </a:xfrm>
        </p:spPr>
        <p:txBody>
          <a:bodyPr/>
          <a:lstStyle/>
          <a:p>
            <a:r>
              <a:rPr lang="tr-TR" dirty="0">
                <a:solidFill>
                  <a:schemeClr val="folHlink"/>
                </a:solidFill>
              </a:rPr>
              <a:t> </a:t>
            </a:r>
            <a:r>
              <a:rPr lang="tr-TR" b="1" dirty="0">
                <a:solidFill>
                  <a:schemeClr val="accent2"/>
                </a:solidFill>
                <a:cs typeface="Times New Roman" pitchFamily="18" charset="0"/>
              </a:rPr>
              <a:t>SP</a:t>
            </a:r>
            <a:r>
              <a:rPr lang="tr-TR" b="1" dirty="0">
                <a:solidFill>
                  <a:schemeClr val="accent2"/>
                </a:solidFill>
              </a:rPr>
              <a:t>İ</a:t>
            </a:r>
            <a:r>
              <a:rPr lang="tr-TR" b="1" dirty="0">
                <a:solidFill>
                  <a:schemeClr val="accent2"/>
                </a:solidFill>
                <a:cs typeface="Times New Roman" pitchFamily="18" charset="0"/>
              </a:rPr>
              <a:t>NAL ORTEZLER</a:t>
            </a:r>
          </a:p>
        </p:txBody>
      </p:sp>
      <p:sp>
        <p:nvSpPr>
          <p:cNvPr id="196611" name="Rectangle 3"/>
          <p:cNvSpPr>
            <a:spLocks noGrp="1" noChangeArrowheads="1"/>
          </p:cNvSpPr>
          <p:nvPr>
            <p:ph type="body" sz="half" idx="1"/>
          </p:nvPr>
        </p:nvSpPr>
        <p:spPr>
          <a:xfrm>
            <a:off x="1182688" y="1124744"/>
            <a:ext cx="7199312" cy="5007769"/>
          </a:xfrm>
        </p:spPr>
        <p:txBody>
          <a:bodyPr>
            <a:normAutofit fontScale="92500" lnSpcReduction="10000"/>
          </a:bodyPr>
          <a:lstStyle/>
          <a:p>
            <a:pPr algn="just">
              <a:lnSpc>
                <a:spcPct val="140000"/>
              </a:lnSpc>
            </a:pPr>
            <a:r>
              <a:rPr lang="tr-TR" sz="2600" dirty="0" err="1"/>
              <a:t>Spinal</a:t>
            </a:r>
            <a:r>
              <a:rPr lang="tr-TR" sz="2600" dirty="0"/>
              <a:t> </a:t>
            </a:r>
            <a:r>
              <a:rPr lang="tr-TR" sz="2600" dirty="0" err="1"/>
              <a:t>ortezlerin</a:t>
            </a:r>
            <a:r>
              <a:rPr lang="tr-TR" sz="2600" dirty="0"/>
              <a:t> komplikasyonları: </a:t>
            </a:r>
            <a:endParaRPr lang="tr-TR" sz="2600" dirty="0">
              <a:cs typeface="Times New Roman" pitchFamily="18" charset="0"/>
            </a:endParaRPr>
          </a:p>
          <a:p>
            <a:pPr lvl="1" algn="just">
              <a:lnSpc>
                <a:spcPct val="140000"/>
              </a:lnSpc>
              <a:buSzTx/>
              <a:buFont typeface="Wingdings" pitchFamily="2" charset="2"/>
              <a:buChar char="ü"/>
            </a:pPr>
            <a:r>
              <a:rPr lang="tr-TR" sz="2600" dirty="0" err="1"/>
              <a:t>kompresif</a:t>
            </a:r>
            <a:r>
              <a:rPr lang="tr-TR" sz="2600" dirty="0"/>
              <a:t> basılara bağlı olarak deri bütünlüğünde bozulma</a:t>
            </a:r>
          </a:p>
          <a:p>
            <a:pPr lvl="1" algn="just">
              <a:lnSpc>
                <a:spcPct val="140000"/>
              </a:lnSpc>
              <a:buSzTx/>
              <a:buFont typeface="Wingdings" pitchFamily="2" charset="2"/>
              <a:buChar char="ü"/>
            </a:pPr>
            <a:r>
              <a:rPr lang="tr-TR" sz="2600" dirty="0" err="1" smtClean="0"/>
              <a:t>aksiyal</a:t>
            </a:r>
            <a:r>
              <a:rPr lang="tr-TR" sz="2600" dirty="0" smtClean="0"/>
              <a:t> </a:t>
            </a:r>
            <a:r>
              <a:rPr lang="tr-TR" sz="2600" dirty="0"/>
              <a:t>kaslarda zayıflık</a:t>
            </a:r>
          </a:p>
          <a:p>
            <a:pPr lvl="1" algn="just">
              <a:lnSpc>
                <a:spcPct val="140000"/>
              </a:lnSpc>
              <a:buSzTx/>
              <a:buFont typeface="Wingdings" pitchFamily="2" charset="2"/>
              <a:buChar char="ü"/>
            </a:pPr>
            <a:r>
              <a:rPr lang="tr-TR" sz="2600" dirty="0"/>
              <a:t>yumuşak doku </a:t>
            </a:r>
            <a:r>
              <a:rPr lang="tr-TR" sz="2600" dirty="0" err="1"/>
              <a:t>kontraktürleri</a:t>
            </a:r>
            <a:endParaRPr lang="tr-TR" sz="2600" dirty="0"/>
          </a:p>
          <a:p>
            <a:pPr lvl="1" algn="just">
              <a:lnSpc>
                <a:spcPct val="140000"/>
              </a:lnSpc>
              <a:buSzTx/>
              <a:buFont typeface="Wingdings" pitchFamily="2" charset="2"/>
              <a:buChar char="ü"/>
            </a:pPr>
            <a:r>
              <a:rPr lang="tr-TR" sz="2600" dirty="0" err="1"/>
              <a:t>immobilize</a:t>
            </a:r>
            <a:r>
              <a:rPr lang="tr-TR" sz="2600" dirty="0"/>
              <a:t> </a:t>
            </a:r>
            <a:r>
              <a:rPr lang="tr-TR" sz="2600" dirty="0" err="1"/>
              <a:t>segmentlerin</a:t>
            </a:r>
            <a:r>
              <a:rPr lang="tr-TR" sz="2600" dirty="0"/>
              <a:t> son kısmında harekette artış</a:t>
            </a:r>
          </a:p>
          <a:p>
            <a:pPr lvl="1" algn="just">
              <a:lnSpc>
                <a:spcPct val="140000"/>
              </a:lnSpc>
              <a:buSzTx/>
              <a:buFont typeface="Wingdings" pitchFamily="2" charset="2"/>
              <a:buChar char="ü"/>
            </a:pPr>
            <a:r>
              <a:rPr lang="tr-TR" sz="2600" dirty="0"/>
              <a:t>fiziksel ve psikolojik bağımlılık</a:t>
            </a:r>
          </a:p>
          <a:p>
            <a:pPr lvl="1" algn="just">
              <a:lnSpc>
                <a:spcPct val="140000"/>
              </a:lnSpc>
              <a:buSzTx/>
              <a:buFont typeface="Wingdings" pitchFamily="2" charset="2"/>
              <a:buChar char="ü"/>
            </a:pPr>
            <a:r>
              <a:rPr lang="tr-TR" sz="2600" dirty="0" err="1"/>
              <a:t>osteopeni</a:t>
            </a:r>
            <a:endParaRPr lang="tr-TR" sz="2600" dirty="0"/>
          </a:p>
          <a:p>
            <a:pPr>
              <a:lnSpc>
                <a:spcPct val="140000"/>
              </a:lnSpc>
              <a:buSzTx/>
              <a:buFont typeface="Wingdings" pitchFamily="2" charset="2"/>
              <a:buChar char="ü"/>
            </a:pPr>
            <a:endParaRPr lang="tr-TR" sz="2400" dirty="0"/>
          </a:p>
        </p:txBody>
      </p:sp>
    </p:spTree>
    <p:extLst>
      <p:ext uri="{BB962C8B-B14F-4D97-AF65-F5344CB8AC3E}">
        <p14:creationId xmlns:p14="http://schemas.microsoft.com/office/powerpoint/2010/main" val="3909225636"/>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p:txBody>
          <a:bodyPr/>
          <a:lstStyle/>
          <a:p>
            <a:r>
              <a:rPr lang="tr-TR" b="1" dirty="0">
                <a:solidFill>
                  <a:schemeClr val="accent2"/>
                </a:solidFill>
              </a:rPr>
              <a:t> </a:t>
            </a:r>
            <a:r>
              <a:rPr lang="tr-TR" b="1" dirty="0">
                <a:solidFill>
                  <a:schemeClr val="accent2"/>
                </a:solidFill>
                <a:cs typeface="Times New Roman" pitchFamily="18" charset="0"/>
              </a:rPr>
              <a:t>SP</a:t>
            </a:r>
            <a:r>
              <a:rPr lang="tr-TR" b="1" dirty="0">
                <a:solidFill>
                  <a:schemeClr val="accent2"/>
                </a:solidFill>
              </a:rPr>
              <a:t>İ</a:t>
            </a:r>
            <a:r>
              <a:rPr lang="tr-TR" b="1" dirty="0">
                <a:solidFill>
                  <a:schemeClr val="accent2"/>
                </a:solidFill>
                <a:cs typeface="Times New Roman" pitchFamily="18" charset="0"/>
              </a:rPr>
              <a:t>NAL ORTEZLER</a:t>
            </a:r>
          </a:p>
        </p:txBody>
      </p:sp>
      <p:sp>
        <p:nvSpPr>
          <p:cNvPr id="182275" name="Rectangle 3"/>
          <p:cNvSpPr>
            <a:spLocks noGrp="1" noChangeArrowheads="1"/>
          </p:cNvSpPr>
          <p:nvPr>
            <p:ph type="body" sz="half" idx="1"/>
          </p:nvPr>
        </p:nvSpPr>
        <p:spPr>
          <a:xfrm>
            <a:off x="1182688" y="2017713"/>
            <a:ext cx="7046912" cy="4114800"/>
          </a:xfrm>
        </p:spPr>
        <p:txBody>
          <a:bodyPr/>
          <a:lstStyle/>
          <a:p>
            <a:pPr algn="just"/>
            <a:r>
              <a:rPr lang="tr-TR" sz="2800"/>
              <a:t>Sık kullanılan spinal ortezler:</a:t>
            </a:r>
            <a:endParaRPr lang="tr-TR" sz="2800">
              <a:cs typeface="Times New Roman" pitchFamily="18" charset="0"/>
            </a:endParaRPr>
          </a:p>
          <a:p>
            <a:pPr lvl="1" algn="just">
              <a:lnSpc>
                <a:spcPct val="130000"/>
              </a:lnSpc>
              <a:buFont typeface="Wingdings" pitchFamily="2" charset="2"/>
              <a:buChar char="ü"/>
            </a:pPr>
            <a:r>
              <a:rPr lang="tr-TR" sz="2400"/>
              <a:t>servikal ortezler </a:t>
            </a:r>
          </a:p>
          <a:p>
            <a:pPr lvl="1" algn="just">
              <a:lnSpc>
                <a:spcPct val="130000"/>
              </a:lnSpc>
              <a:buFont typeface="Wingdings" pitchFamily="2" charset="2"/>
              <a:buChar char="ü"/>
            </a:pPr>
            <a:r>
              <a:rPr lang="tr-TR" sz="2400"/>
              <a:t>servikotorasik  ortezler</a:t>
            </a:r>
          </a:p>
          <a:p>
            <a:pPr lvl="1" algn="just">
              <a:lnSpc>
                <a:spcPct val="130000"/>
              </a:lnSpc>
              <a:buFont typeface="Wingdings" pitchFamily="2" charset="2"/>
              <a:buChar char="ü"/>
            </a:pPr>
            <a:r>
              <a:rPr lang="tr-TR" sz="2400"/>
              <a:t>servikotorakolumbosakral ortezler</a:t>
            </a:r>
          </a:p>
          <a:p>
            <a:pPr lvl="1" algn="just">
              <a:lnSpc>
                <a:spcPct val="130000"/>
              </a:lnSpc>
              <a:buFont typeface="Wingdings" pitchFamily="2" charset="2"/>
              <a:buChar char="ü"/>
            </a:pPr>
            <a:r>
              <a:rPr lang="tr-TR" sz="2400"/>
              <a:t>torakolumbosakral ortezler</a:t>
            </a:r>
          </a:p>
          <a:p>
            <a:pPr lvl="1" algn="just">
              <a:lnSpc>
                <a:spcPct val="130000"/>
              </a:lnSpc>
              <a:buFont typeface="Wingdings" pitchFamily="2" charset="2"/>
              <a:buChar char="ü"/>
            </a:pPr>
            <a:r>
              <a:rPr lang="tr-TR" sz="2400"/>
              <a:t>lumbosakral ortezler</a:t>
            </a:r>
          </a:p>
          <a:p>
            <a:pPr lvl="1" algn="just">
              <a:lnSpc>
                <a:spcPct val="130000"/>
              </a:lnSpc>
              <a:buFont typeface="Wingdings" pitchFamily="2" charset="2"/>
              <a:buChar char="ü"/>
            </a:pPr>
            <a:r>
              <a:rPr lang="tr-TR" sz="2400"/>
              <a:t>sakroiliak ortezler</a:t>
            </a:r>
          </a:p>
        </p:txBody>
      </p:sp>
    </p:spTree>
    <p:extLst>
      <p:ext uri="{BB962C8B-B14F-4D97-AF65-F5344CB8AC3E}">
        <p14:creationId xmlns:p14="http://schemas.microsoft.com/office/powerpoint/2010/main" val="3960754727"/>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1026"/>
          <p:cNvSpPr>
            <a:spLocks noGrp="1" noChangeArrowheads="1"/>
          </p:cNvSpPr>
          <p:nvPr>
            <p:ph type="title"/>
          </p:nvPr>
        </p:nvSpPr>
        <p:spPr>
          <a:xfrm>
            <a:off x="1150938" y="617538"/>
            <a:ext cx="7793037" cy="651222"/>
          </a:xfrm>
        </p:spPr>
        <p:txBody>
          <a:bodyPr>
            <a:normAutofit fontScale="90000"/>
          </a:bodyPr>
          <a:lstStyle/>
          <a:p>
            <a:r>
              <a:rPr lang="tr-TR" dirty="0">
                <a:solidFill>
                  <a:schemeClr val="folHlink"/>
                </a:solidFill>
              </a:rPr>
              <a:t> </a:t>
            </a:r>
            <a:r>
              <a:rPr lang="tr-TR" b="1" dirty="0">
                <a:solidFill>
                  <a:schemeClr val="accent2"/>
                </a:solidFill>
                <a:cs typeface="Times New Roman" pitchFamily="18" charset="0"/>
              </a:rPr>
              <a:t>SP</a:t>
            </a:r>
            <a:r>
              <a:rPr lang="tr-TR" b="1" dirty="0">
                <a:solidFill>
                  <a:schemeClr val="accent2"/>
                </a:solidFill>
              </a:rPr>
              <a:t>İ</a:t>
            </a:r>
            <a:r>
              <a:rPr lang="tr-TR" b="1" dirty="0">
                <a:solidFill>
                  <a:schemeClr val="accent2"/>
                </a:solidFill>
                <a:cs typeface="Times New Roman" pitchFamily="18" charset="0"/>
              </a:rPr>
              <a:t>NAL ORTEZLER</a:t>
            </a:r>
          </a:p>
        </p:txBody>
      </p:sp>
      <p:sp>
        <p:nvSpPr>
          <p:cNvPr id="186371" name="Rectangle 1027"/>
          <p:cNvSpPr>
            <a:spLocks noGrp="1" noChangeArrowheads="1"/>
          </p:cNvSpPr>
          <p:nvPr>
            <p:ph type="body" sz="half" idx="1"/>
          </p:nvPr>
        </p:nvSpPr>
        <p:spPr>
          <a:xfrm>
            <a:off x="1182688" y="1556792"/>
            <a:ext cx="7046912" cy="4575721"/>
          </a:xfrm>
        </p:spPr>
        <p:txBody>
          <a:bodyPr>
            <a:noAutofit/>
          </a:bodyPr>
          <a:lstStyle/>
          <a:p>
            <a:pPr algn="just">
              <a:lnSpc>
                <a:spcPct val="210000"/>
              </a:lnSpc>
            </a:pPr>
            <a:r>
              <a:rPr lang="tr-TR" sz="2400" b="1" dirty="0" err="1">
                <a:solidFill>
                  <a:schemeClr val="accent2"/>
                </a:solidFill>
              </a:rPr>
              <a:t>Servikal</a:t>
            </a:r>
            <a:r>
              <a:rPr lang="tr-TR" sz="2400" b="1" dirty="0">
                <a:solidFill>
                  <a:schemeClr val="accent2"/>
                </a:solidFill>
              </a:rPr>
              <a:t> </a:t>
            </a:r>
            <a:r>
              <a:rPr lang="tr-TR" sz="2400" b="1" dirty="0" err="1">
                <a:solidFill>
                  <a:schemeClr val="accent2"/>
                </a:solidFill>
              </a:rPr>
              <a:t>ortezler</a:t>
            </a:r>
            <a:r>
              <a:rPr lang="tr-TR" sz="2400" b="1" dirty="0">
                <a:solidFill>
                  <a:schemeClr val="accent2"/>
                </a:solidFill>
              </a:rPr>
              <a:t>: </a:t>
            </a:r>
            <a:endParaRPr lang="tr-TR" sz="2400" dirty="0">
              <a:solidFill>
                <a:schemeClr val="accent2"/>
              </a:solidFill>
              <a:cs typeface="Times New Roman" pitchFamily="18" charset="0"/>
            </a:endParaRPr>
          </a:p>
          <a:p>
            <a:pPr algn="just">
              <a:lnSpc>
                <a:spcPct val="200000"/>
              </a:lnSpc>
              <a:buFont typeface="Wingdings" pitchFamily="2" charset="2"/>
              <a:buNone/>
            </a:pPr>
            <a:r>
              <a:rPr lang="tr-TR" sz="2400" dirty="0"/>
              <a:t>	</a:t>
            </a:r>
            <a:r>
              <a:rPr lang="tr-TR" sz="2400" dirty="0" err="1"/>
              <a:t>Servikal</a:t>
            </a:r>
            <a:r>
              <a:rPr lang="tr-TR" sz="2400" dirty="0"/>
              <a:t> omurga omurganın en hareketli bölgesi olup çok sayıda düzlemde hareket görülür. Küçük bir vücut yüzey alanına sahiptir ve sınırlı miktarda dış kuvvet uygulanabilir. Dışardan uygulanan bir cihaz ile gövde ve başın stabilizasyonu güçtür. </a:t>
            </a:r>
          </a:p>
        </p:txBody>
      </p:sp>
    </p:spTree>
    <p:extLst>
      <p:ext uri="{BB962C8B-B14F-4D97-AF65-F5344CB8AC3E}">
        <p14:creationId xmlns:p14="http://schemas.microsoft.com/office/powerpoint/2010/main" val="29227253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p:txBody>
          <a:bodyPr/>
          <a:lstStyle/>
          <a:p>
            <a:r>
              <a:rPr lang="tr-TR">
                <a:solidFill>
                  <a:schemeClr val="folHlink"/>
                </a:solidFill>
              </a:rPr>
              <a:t> SERVİKAL </a:t>
            </a:r>
            <a:r>
              <a:rPr lang="tr-TR">
                <a:solidFill>
                  <a:schemeClr val="folHlink"/>
                </a:solidFill>
                <a:cs typeface="Times New Roman" pitchFamily="18" charset="0"/>
              </a:rPr>
              <a:t>SP</a:t>
            </a:r>
            <a:r>
              <a:rPr lang="tr-TR">
                <a:solidFill>
                  <a:schemeClr val="folHlink"/>
                </a:solidFill>
              </a:rPr>
              <a:t>İ</a:t>
            </a:r>
            <a:r>
              <a:rPr lang="tr-TR">
                <a:solidFill>
                  <a:schemeClr val="folHlink"/>
                </a:solidFill>
                <a:cs typeface="Times New Roman" pitchFamily="18" charset="0"/>
              </a:rPr>
              <a:t>NAL ORTEZLER</a:t>
            </a:r>
            <a:endParaRPr lang="tr-TR">
              <a:solidFill>
                <a:schemeClr val="folHlink"/>
              </a:solidFill>
            </a:endParaRPr>
          </a:p>
        </p:txBody>
      </p:sp>
      <p:sp>
        <p:nvSpPr>
          <p:cNvPr id="165891" name="Rectangle 3"/>
          <p:cNvSpPr>
            <a:spLocks noGrp="1" noChangeArrowheads="1"/>
          </p:cNvSpPr>
          <p:nvPr>
            <p:ph type="body" sz="half" idx="1"/>
          </p:nvPr>
        </p:nvSpPr>
        <p:spPr>
          <a:xfrm>
            <a:off x="1182688" y="1988841"/>
            <a:ext cx="3770312" cy="3810000"/>
          </a:xfrm>
        </p:spPr>
        <p:txBody>
          <a:bodyPr/>
          <a:lstStyle/>
          <a:p>
            <a:pPr>
              <a:buFont typeface="Wingdings" pitchFamily="2" charset="2"/>
              <a:buNone/>
            </a:pPr>
            <a:endParaRPr lang="tr-TR" sz="1800" dirty="0"/>
          </a:p>
        </p:txBody>
      </p:sp>
      <p:pic>
        <p:nvPicPr>
          <p:cNvPr id="165897" name="Picture 9" descr="101_i"/>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8064" y="1988840"/>
            <a:ext cx="3810000" cy="3810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1988840"/>
            <a:ext cx="38100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7122545"/>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Picture 5" descr="scienc"/>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708818" y="1772815"/>
            <a:ext cx="3359126" cy="435969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5" descr="hal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716016" y="1628800"/>
            <a:ext cx="3532634" cy="450371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6495746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tr-TR" b="1" dirty="0">
                <a:solidFill>
                  <a:schemeClr val="accent2"/>
                </a:solidFill>
              </a:rPr>
              <a:t>TORAKAL SPİNAL ORTEZLER</a:t>
            </a:r>
          </a:p>
        </p:txBody>
      </p:sp>
      <p:sp>
        <p:nvSpPr>
          <p:cNvPr id="134147" name="Rectangle 3"/>
          <p:cNvSpPr>
            <a:spLocks noGrp="1" noChangeArrowheads="1"/>
          </p:cNvSpPr>
          <p:nvPr>
            <p:ph type="body" sz="half" idx="1"/>
          </p:nvPr>
        </p:nvSpPr>
        <p:spPr>
          <a:xfrm>
            <a:off x="1182688" y="2017713"/>
            <a:ext cx="7046912" cy="4114800"/>
          </a:xfrm>
        </p:spPr>
        <p:txBody>
          <a:bodyPr>
            <a:normAutofit/>
          </a:bodyPr>
          <a:lstStyle/>
          <a:p>
            <a:pPr>
              <a:lnSpc>
                <a:spcPct val="140000"/>
              </a:lnSpc>
            </a:pPr>
            <a:r>
              <a:rPr lang="tr-TR" sz="2800" dirty="0" err="1"/>
              <a:t>Torasik</a:t>
            </a:r>
            <a:r>
              <a:rPr lang="tr-TR" sz="2800" dirty="0"/>
              <a:t> omurga omurganın en stabil ve en az hareketli kısmıdır.</a:t>
            </a:r>
          </a:p>
          <a:p>
            <a:pPr>
              <a:lnSpc>
                <a:spcPct val="140000"/>
              </a:lnSpc>
            </a:pPr>
            <a:r>
              <a:rPr lang="tr-TR" sz="2800" dirty="0" err="1"/>
              <a:t>Ortezler</a:t>
            </a:r>
            <a:r>
              <a:rPr lang="tr-TR" sz="2800" dirty="0"/>
              <a:t> uzun süre kullanıldıklarında </a:t>
            </a:r>
            <a:r>
              <a:rPr lang="tr-TR" sz="2800" dirty="0" err="1"/>
              <a:t>immobilizasyona</a:t>
            </a:r>
            <a:r>
              <a:rPr lang="tr-TR" sz="2800" dirty="0"/>
              <a:t> bağlı kas </a:t>
            </a:r>
            <a:r>
              <a:rPr lang="tr-TR" sz="2800" dirty="0" err="1"/>
              <a:t>atrofileri</a:t>
            </a:r>
            <a:r>
              <a:rPr lang="tr-TR" sz="2800" dirty="0"/>
              <a:t> gelişebilir. Bu nedenle hastaya güçlendirme egzersiz programı verilebilir. </a:t>
            </a:r>
            <a:endParaRPr lang="tr-TR" sz="2800" dirty="0">
              <a:cs typeface="Times New Roman" pitchFamily="18" charset="0"/>
            </a:endParaRPr>
          </a:p>
          <a:p>
            <a:pPr>
              <a:lnSpc>
                <a:spcPct val="140000"/>
              </a:lnSpc>
            </a:pPr>
            <a:endParaRPr lang="tr-TR" sz="2800" dirty="0">
              <a:cs typeface="Times New Roman" pitchFamily="18" charset="0"/>
            </a:endParaRPr>
          </a:p>
        </p:txBody>
      </p:sp>
    </p:spTree>
    <p:extLst>
      <p:ext uri="{BB962C8B-B14F-4D97-AF65-F5344CB8AC3E}">
        <p14:creationId xmlns:p14="http://schemas.microsoft.com/office/powerpoint/2010/main" val="2425053729"/>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p:cNvSpPr>
            <a:spLocks noGrp="1" noChangeArrowheads="1"/>
          </p:cNvSpPr>
          <p:nvPr>
            <p:ph type="title"/>
          </p:nvPr>
        </p:nvSpPr>
        <p:spPr/>
        <p:txBody>
          <a:bodyPr/>
          <a:lstStyle/>
          <a:p>
            <a:r>
              <a:rPr lang="tr-TR" b="1" dirty="0">
                <a:solidFill>
                  <a:schemeClr val="accent2"/>
                </a:solidFill>
              </a:rPr>
              <a:t>TORAKAL SPİNAL ORTEZLER</a:t>
            </a:r>
          </a:p>
        </p:txBody>
      </p:sp>
      <p:sp>
        <p:nvSpPr>
          <p:cNvPr id="301059" name="Rectangle 3"/>
          <p:cNvSpPr>
            <a:spLocks noGrp="1" noChangeArrowheads="1"/>
          </p:cNvSpPr>
          <p:nvPr>
            <p:ph type="body" sz="half" idx="1"/>
          </p:nvPr>
        </p:nvSpPr>
        <p:spPr>
          <a:xfrm>
            <a:off x="687560" y="2004048"/>
            <a:ext cx="4345632" cy="4114800"/>
          </a:xfrm>
        </p:spPr>
        <p:txBody>
          <a:bodyPr>
            <a:normAutofit/>
          </a:bodyPr>
          <a:lstStyle/>
          <a:p>
            <a:pPr algn="just">
              <a:lnSpc>
                <a:spcPct val="180000"/>
              </a:lnSpc>
              <a:buSzTx/>
              <a:buFont typeface="Wingdings" pitchFamily="2" charset="2"/>
              <a:buChar char="ü"/>
            </a:pPr>
            <a:r>
              <a:rPr lang="tr-TR" sz="2400" b="1" dirty="0" err="1" smtClean="0">
                <a:solidFill>
                  <a:schemeClr val="accent2"/>
                </a:solidFill>
              </a:rPr>
              <a:t>Milwaukee</a:t>
            </a:r>
            <a:r>
              <a:rPr lang="tr-TR" sz="2400" b="1" dirty="0">
                <a:solidFill>
                  <a:schemeClr val="accent2"/>
                </a:solidFill>
              </a:rPr>
              <a:t> </a:t>
            </a:r>
            <a:r>
              <a:rPr lang="tr-TR" sz="2400" b="1" dirty="0" err="1" smtClean="0">
                <a:solidFill>
                  <a:schemeClr val="accent2"/>
                </a:solidFill>
              </a:rPr>
              <a:t>breys</a:t>
            </a:r>
            <a:r>
              <a:rPr lang="tr-TR" sz="2400" b="1" dirty="0" smtClean="0">
                <a:solidFill>
                  <a:schemeClr val="accent2"/>
                </a:solidFill>
              </a:rPr>
              <a:t>: </a:t>
            </a:r>
            <a:r>
              <a:rPr lang="tr-TR" sz="2400" dirty="0" err="1" smtClean="0"/>
              <a:t>Skolyoz</a:t>
            </a:r>
            <a:r>
              <a:rPr lang="tr-TR" sz="2400" dirty="0" smtClean="0"/>
              <a:t> </a:t>
            </a:r>
            <a:r>
              <a:rPr lang="tr-TR" sz="2400" dirty="0"/>
              <a:t>tedavisinde </a:t>
            </a:r>
            <a:r>
              <a:rPr lang="tr-TR" sz="2400" dirty="0"/>
              <a:t>kullanılır. </a:t>
            </a:r>
            <a:r>
              <a:rPr lang="tr-TR" sz="2400" dirty="0" err="1" smtClean="0"/>
              <a:t>Apeksi</a:t>
            </a:r>
            <a:r>
              <a:rPr lang="tr-TR" sz="2400" dirty="0" smtClean="0"/>
              <a:t>, </a:t>
            </a:r>
            <a:r>
              <a:rPr lang="tr-TR" sz="2400" dirty="0"/>
              <a:t>8. </a:t>
            </a:r>
            <a:r>
              <a:rPr lang="tr-TR" sz="2400" dirty="0" err="1" smtClean="0"/>
              <a:t>torakal</a:t>
            </a:r>
            <a:r>
              <a:rPr lang="tr-TR" sz="2400" dirty="0" smtClean="0"/>
              <a:t> </a:t>
            </a:r>
            <a:r>
              <a:rPr lang="tr-TR" sz="2400" dirty="0" err="1" smtClean="0"/>
              <a:t>vertebra</a:t>
            </a:r>
            <a:r>
              <a:rPr lang="tr-TR" sz="2400" dirty="0" smtClean="0"/>
              <a:t> </a:t>
            </a:r>
            <a:r>
              <a:rPr lang="tr-TR" sz="2400" dirty="0"/>
              <a:t>üzerinde olan eğrilikler için tercih edilir.</a:t>
            </a:r>
            <a:endParaRPr lang="tr-TR" sz="2400" dirty="0"/>
          </a:p>
        </p:txBody>
      </p:sp>
      <p:pic>
        <p:nvPicPr>
          <p:cNvPr id="301061" name="Picture 5" descr="MK_orteza"/>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311775" y="2017713"/>
            <a:ext cx="3475038"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1062" name="Picture 6" descr="scoli5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0588" y="2017713"/>
            <a:ext cx="2159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063" name="Picture 7" descr="MilwFron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4563" y="2017713"/>
            <a:ext cx="204946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82929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01062"/>
                                        </p:tgtEl>
                                        <p:attrNameLst>
                                          <p:attrName>style.visibility</p:attrName>
                                        </p:attrNameLst>
                                      </p:cBhvr>
                                      <p:to>
                                        <p:strVal val="visible"/>
                                      </p:to>
                                    </p:set>
                                    <p:anim calcmode="lin" valueType="num">
                                      <p:cBhvr additive="base">
                                        <p:cTn id="7" dur="500" fill="hold"/>
                                        <p:tgtEl>
                                          <p:spTgt spid="301062"/>
                                        </p:tgtEl>
                                        <p:attrNameLst>
                                          <p:attrName>ppt_x</p:attrName>
                                        </p:attrNameLst>
                                      </p:cBhvr>
                                      <p:tavLst>
                                        <p:tav tm="0">
                                          <p:val>
                                            <p:strVal val="0-#ppt_w/2"/>
                                          </p:val>
                                        </p:tav>
                                        <p:tav tm="100000">
                                          <p:val>
                                            <p:strVal val="#ppt_x"/>
                                          </p:val>
                                        </p:tav>
                                      </p:tavLst>
                                    </p:anim>
                                    <p:anim calcmode="lin" valueType="num">
                                      <p:cBhvr additive="base">
                                        <p:cTn id="8" dur="500" fill="hold"/>
                                        <p:tgtEl>
                                          <p:spTgt spid="30106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01063"/>
                                        </p:tgtEl>
                                        <p:attrNameLst>
                                          <p:attrName>style.visibility</p:attrName>
                                        </p:attrNameLst>
                                      </p:cBhvr>
                                      <p:to>
                                        <p:strVal val="visible"/>
                                      </p:to>
                                    </p:set>
                                    <p:anim calcmode="lin" valueType="num">
                                      <p:cBhvr additive="base">
                                        <p:cTn id="13" dur="500" fill="hold"/>
                                        <p:tgtEl>
                                          <p:spTgt spid="301063"/>
                                        </p:tgtEl>
                                        <p:attrNameLst>
                                          <p:attrName>ppt_x</p:attrName>
                                        </p:attrNameLst>
                                      </p:cBhvr>
                                      <p:tavLst>
                                        <p:tav tm="0">
                                          <p:val>
                                            <p:strVal val="0-#ppt_w/2"/>
                                          </p:val>
                                        </p:tav>
                                        <p:tav tm="100000">
                                          <p:val>
                                            <p:strVal val="#ppt_x"/>
                                          </p:val>
                                        </p:tav>
                                      </p:tavLst>
                                    </p:anim>
                                    <p:anim calcmode="lin" valueType="num">
                                      <p:cBhvr additive="base">
                                        <p:cTn id="14" dur="500" fill="hold"/>
                                        <p:tgtEl>
                                          <p:spTgt spid="3010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solidFill>
                  <a:schemeClr val="accent2"/>
                </a:solidFill>
              </a:rPr>
              <a:t>S</a:t>
            </a:r>
            <a:r>
              <a:rPr lang="tr-TR" dirty="0" err="1" smtClean="0">
                <a:solidFill>
                  <a:schemeClr val="accent2"/>
                </a:solidFill>
              </a:rPr>
              <a:t>kolyoz</a:t>
            </a:r>
            <a:r>
              <a:rPr lang="tr-TR" dirty="0" smtClean="0">
                <a:solidFill>
                  <a:schemeClr val="accent2"/>
                </a:solidFill>
              </a:rPr>
              <a:t> korsesi</a:t>
            </a:r>
            <a:endParaRPr lang="tr-TR" dirty="0">
              <a:solidFill>
                <a:schemeClr val="accent2"/>
              </a:solidFill>
            </a:endParaRPr>
          </a:p>
        </p:txBody>
      </p:sp>
      <p:pic>
        <p:nvPicPr>
          <p:cNvPr id="84994" name="Picture 2" descr="C:\Users\win7\Desktop\2017-09-09_215118.png"/>
          <p:cNvPicPr>
            <a:picLocks noGrp="1" noChangeAspect="1" noChangeArrowheads="1"/>
          </p:cNvPicPr>
          <p:nvPr>
            <p:ph idx="1"/>
          </p:nvPr>
        </p:nvPicPr>
        <p:blipFill>
          <a:blip r:embed="rId2"/>
          <a:srcRect/>
          <a:stretch>
            <a:fillRect/>
          </a:stretch>
        </p:blipFill>
        <p:spPr bwMode="auto">
          <a:xfrm>
            <a:off x="357158" y="1214422"/>
            <a:ext cx="8358246" cy="5500726"/>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 name="Picture 5" descr="Spinal_Orthoses1"/>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539552" y="1916833"/>
            <a:ext cx="3528392" cy="42156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5" descr="Jewett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a:xfrm>
            <a:off x="4716017" y="2017713"/>
            <a:ext cx="3538984"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668675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p:cNvSpPr>
            <a:spLocks noGrp="1" noChangeArrowheads="1"/>
          </p:cNvSpPr>
          <p:nvPr>
            <p:ph type="ctrTitle"/>
          </p:nvPr>
        </p:nvSpPr>
        <p:spPr>
          <a:xfrm>
            <a:off x="1066800" y="2819400"/>
            <a:ext cx="7772400" cy="1143000"/>
          </a:xfrm>
        </p:spPr>
        <p:txBody>
          <a:bodyPr>
            <a:normAutofit fontScale="90000"/>
          </a:bodyPr>
          <a:lstStyle/>
          <a:p>
            <a:pPr algn="ctr"/>
            <a:r>
              <a:rPr lang="tr-TR" b="1" dirty="0">
                <a:solidFill>
                  <a:schemeClr val="accent2"/>
                </a:solidFill>
                <a:cs typeface="Times New Roman" pitchFamily="18" charset="0"/>
              </a:rPr>
              <a:t>AMPUTASYON REHAB</a:t>
            </a:r>
            <a:r>
              <a:rPr lang="tr-TR" b="1" dirty="0">
                <a:solidFill>
                  <a:schemeClr val="accent2"/>
                </a:solidFill>
              </a:rPr>
              <a:t>İ</a:t>
            </a:r>
            <a:r>
              <a:rPr lang="tr-TR" b="1" dirty="0">
                <a:solidFill>
                  <a:schemeClr val="accent2"/>
                </a:solidFill>
                <a:cs typeface="Times New Roman" pitchFamily="18" charset="0"/>
              </a:rPr>
              <a:t>L</a:t>
            </a:r>
            <a:r>
              <a:rPr lang="tr-TR" b="1" dirty="0">
                <a:solidFill>
                  <a:schemeClr val="accent2"/>
                </a:solidFill>
              </a:rPr>
              <a:t>İ</a:t>
            </a:r>
            <a:r>
              <a:rPr lang="tr-TR" b="1" dirty="0">
                <a:solidFill>
                  <a:schemeClr val="accent2"/>
                </a:solidFill>
                <a:cs typeface="Times New Roman" pitchFamily="18" charset="0"/>
              </a:rPr>
              <a:t>TASYONU VE PROTEZLER</a:t>
            </a:r>
            <a:r>
              <a:rPr lang="tr-TR" b="1" dirty="0">
                <a:solidFill>
                  <a:schemeClr val="accent2"/>
                </a:solidFill>
              </a:rPr>
              <a:t> </a:t>
            </a:r>
          </a:p>
        </p:txBody>
      </p:sp>
    </p:spTree>
    <p:extLst>
      <p:ext uri="{BB962C8B-B14F-4D97-AF65-F5344CB8AC3E}">
        <p14:creationId xmlns:p14="http://schemas.microsoft.com/office/powerpoint/2010/main" val="2398755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normAutofit fontScale="90000"/>
          </a:bodyPr>
          <a:lstStyle/>
          <a:p>
            <a:pPr algn="ctr"/>
            <a:r>
              <a:rPr lang="tr-TR" sz="3600" b="1" dirty="0">
                <a:solidFill>
                  <a:schemeClr val="accent2"/>
                </a:solidFill>
                <a:cs typeface="Times New Roman" charset="0"/>
              </a:rPr>
              <a:t>AMPUTASYON REHAB</a:t>
            </a:r>
            <a:r>
              <a:rPr lang="tr-TR" sz="3600" b="1" dirty="0">
                <a:solidFill>
                  <a:schemeClr val="accent2"/>
                </a:solidFill>
              </a:rPr>
              <a:t>İ</a:t>
            </a:r>
            <a:r>
              <a:rPr lang="tr-TR" sz="3600" b="1" dirty="0">
                <a:solidFill>
                  <a:schemeClr val="accent2"/>
                </a:solidFill>
                <a:cs typeface="Times New Roman" charset="0"/>
              </a:rPr>
              <a:t>L</a:t>
            </a:r>
            <a:r>
              <a:rPr lang="tr-TR" sz="3600" b="1" dirty="0">
                <a:solidFill>
                  <a:schemeClr val="accent2"/>
                </a:solidFill>
              </a:rPr>
              <a:t>İ</a:t>
            </a:r>
            <a:r>
              <a:rPr lang="tr-TR" sz="3600" b="1" dirty="0">
                <a:solidFill>
                  <a:schemeClr val="accent2"/>
                </a:solidFill>
                <a:cs typeface="Times New Roman" charset="0"/>
              </a:rPr>
              <a:t>TASYONU VE PROTEZLER</a:t>
            </a:r>
          </a:p>
        </p:txBody>
      </p:sp>
      <p:sp>
        <p:nvSpPr>
          <p:cNvPr id="317443" name="Rectangle 3"/>
          <p:cNvSpPr>
            <a:spLocks noGrp="1" noChangeArrowheads="1"/>
          </p:cNvSpPr>
          <p:nvPr>
            <p:ph type="body" idx="1"/>
          </p:nvPr>
        </p:nvSpPr>
        <p:spPr/>
        <p:txBody>
          <a:bodyPr/>
          <a:lstStyle/>
          <a:p>
            <a:pPr>
              <a:lnSpc>
                <a:spcPct val="130000"/>
              </a:lnSpc>
              <a:buClr>
                <a:schemeClr val="hlink"/>
              </a:buClr>
              <a:buFont typeface="Wingdings" charset="2"/>
              <a:buChar char="ü"/>
            </a:pPr>
            <a:r>
              <a:rPr lang="tr-TR" sz="2400" dirty="0"/>
              <a:t>  </a:t>
            </a:r>
            <a:r>
              <a:rPr lang="tr-TR" sz="2400" dirty="0" err="1"/>
              <a:t>Amputasyonların</a:t>
            </a:r>
            <a:r>
              <a:rPr lang="tr-TR" sz="2400" dirty="0"/>
              <a:t> % 90’ı alt </a:t>
            </a:r>
            <a:r>
              <a:rPr lang="tr-TR" sz="2400" dirty="0" err="1"/>
              <a:t>ekstremiteye</a:t>
            </a:r>
            <a:r>
              <a:rPr lang="tr-TR" sz="2400" dirty="0"/>
              <a:t> yapılmaktadır. </a:t>
            </a:r>
          </a:p>
          <a:p>
            <a:pPr>
              <a:lnSpc>
                <a:spcPct val="130000"/>
              </a:lnSpc>
              <a:buClr>
                <a:schemeClr val="hlink"/>
              </a:buClr>
              <a:buFont typeface="Wingdings" charset="2"/>
              <a:buChar char="ü"/>
            </a:pPr>
            <a:r>
              <a:rPr lang="tr-TR" sz="2400" dirty="0"/>
              <a:t>  Alt </a:t>
            </a:r>
            <a:r>
              <a:rPr lang="tr-TR" sz="2400" dirty="0" err="1"/>
              <a:t>ekstremite</a:t>
            </a:r>
            <a:r>
              <a:rPr lang="tr-TR" sz="2400" dirty="0"/>
              <a:t> </a:t>
            </a:r>
            <a:r>
              <a:rPr lang="tr-TR" sz="2400" dirty="0" err="1"/>
              <a:t>amputasyonlarının</a:t>
            </a:r>
            <a:r>
              <a:rPr lang="tr-TR" sz="2400" dirty="0"/>
              <a:t> en sık sebebi </a:t>
            </a:r>
            <a:r>
              <a:rPr lang="tr-TR" sz="2400" dirty="0" err="1"/>
              <a:t>vasküler</a:t>
            </a:r>
            <a:r>
              <a:rPr lang="tr-TR" sz="2400" dirty="0"/>
              <a:t> patolojilerken, üst </a:t>
            </a:r>
            <a:r>
              <a:rPr lang="tr-TR" sz="2400" dirty="0" err="1"/>
              <a:t>ekstremite</a:t>
            </a:r>
            <a:r>
              <a:rPr lang="tr-TR" sz="2400" dirty="0"/>
              <a:t> </a:t>
            </a:r>
            <a:r>
              <a:rPr lang="tr-TR" sz="2400" dirty="0" err="1"/>
              <a:t>amputasyonlarında</a:t>
            </a:r>
            <a:r>
              <a:rPr lang="tr-TR" sz="2400" dirty="0"/>
              <a:t> ise travmadır.</a:t>
            </a:r>
          </a:p>
          <a:p>
            <a:pPr>
              <a:lnSpc>
                <a:spcPct val="130000"/>
              </a:lnSpc>
              <a:buClr>
                <a:schemeClr val="hlink"/>
              </a:buClr>
              <a:buFont typeface="Wingdings" charset="2"/>
              <a:buChar char="ü"/>
            </a:pPr>
            <a:r>
              <a:rPr lang="tr-TR" sz="2400" dirty="0"/>
              <a:t>  </a:t>
            </a:r>
            <a:r>
              <a:rPr lang="tr-TR" sz="2400" dirty="0" err="1"/>
              <a:t>Amputasyon</a:t>
            </a:r>
            <a:r>
              <a:rPr lang="tr-TR" sz="2400" dirty="0"/>
              <a:t> rehabilitasyonu </a:t>
            </a:r>
            <a:r>
              <a:rPr lang="tr-TR" sz="2400" dirty="0" err="1"/>
              <a:t>amputasyon</a:t>
            </a:r>
            <a:r>
              <a:rPr lang="tr-TR" sz="2400" dirty="0"/>
              <a:t> öncesi başlar sonrası devam eder. </a:t>
            </a:r>
          </a:p>
          <a:p>
            <a:pPr>
              <a:lnSpc>
                <a:spcPct val="130000"/>
              </a:lnSpc>
              <a:buClr>
                <a:schemeClr val="hlink"/>
              </a:buClr>
              <a:buFont typeface="Wingdings" charset="2"/>
              <a:buChar char="ü"/>
            </a:pPr>
            <a:r>
              <a:rPr lang="tr-TR" sz="2400" dirty="0"/>
              <a:t>  </a:t>
            </a:r>
            <a:r>
              <a:rPr lang="tr-TR" sz="2400" dirty="0" err="1">
                <a:cs typeface="Times New Roman" charset="0"/>
              </a:rPr>
              <a:t>Amputasyonlarda</a:t>
            </a:r>
            <a:r>
              <a:rPr lang="tr-TR" sz="2400" dirty="0">
                <a:cs typeface="Times New Roman" charset="0"/>
              </a:rPr>
              <a:t> seviye tayini önem taşır. </a:t>
            </a:r>
            <a:endParaRPr lang="tr-TR" sz="2400" dirty="0"/>
          </a:p>
        </p:txBody>
      </p:sp>
    </p:spTree>
    <p:extLst>
      <p:ext uri="{BB962C8B-B14F-4D97-AF65-F5344CB8AC3E}">
        <p14:creationId xmlns:p14="http://schemas.microsoft.com/office/powerpoint/2010/main" val="317400177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normAutofit/>
          </a:bodyPr>
          <a:lstStyle/>
          <a:p>
            <a:pPr algn="ctr"/>
            <a:endParaRPr lang="tr-TR" sz="3600" dirty="0">
              <a:solidFill>
                <a:schemeClr val="accent2"/>
              </a:solidFill>
              <a:cs typeface="Times New Roman" charset="0"/>
            </a:endParaRPr>
          </a:p>
        </p:txBody>
      </p:sp>
      <p:sp>
        <p:nvSpPr>
          <p:cNvPr id="320515" name="Rectangle 3"/>
          <p:cNvSpPr>
            <a:spLocks noGrp="1" noChangeArrowheads="1"/>
          </p:cNvSpPr>
          <p:nvPr>
            <p:ph type="body" idx="1"/>
          </p:nvPr>
        </p:nvSpPr>
        <p:spPr/>
        <p:txBody>
          <a:bodyPr/>
          <a:lstStyle/>
          <a:p>
            <a:pPr>
              <a:buFont typeface="Wingdings" charset="2"/>
              <a:buNone/>
            </a:pPr>
            <a:r>
              <a:rPr lang="tr-TR" b="1" dirty="0" err="1">
                <a:solidFill>
                  <a:schemeClr val="accent2"/>
                </a:solidFill>
              </a:rPr>
              <a:t>Amputasyon</a:t>
            </a:r>
            <a:r>
              <a:rPr lang="tr-TR" b="1" dirty="0">
                <a:solidFill>
                  <a:schemeClr val="accent2"/>
                </a:solidFill>
              </a:rPr>
              <a:t> rehabilitasyonu üç dönemde ele alınır:</a:t>
            </a:r>
            <a:endParaRPr lang="tr-TR" b="1" dirty="0">
              <a:solidFill>
                <a:schemeClr val="accent2"/>
              </a:solidFill>
              <a:cs typeface="Times New Roman" charset="0"/>
            </a:endParaRPr>
          </a:p>
          <a:p>
            <a:pPr>
              <a:buFont typeface="Wingdings" charset="2"/>
              <a:buNone/>
            </a:pPr>
            <a:r>
              <a:rPr lang="tr-TR" dirty="0"/>
              <a:t>1.</a:t>
            </a:r>
            <a:r>
              <a:rPr lang="tr-TR" dirty="0">
                <a:latin typeface="Times New Roman" charset="0"/>
                <a:cs typeface="Times New Roman" charset="0"/>
              </a:rPr>
              <a:t>     </a:t>
            </a:r>
            <a:r>
              <a:rPr lang="tr-TR" dirty="0" err="1"/>
              <a:t>preoperatif</a:t>
            </a:r>
            <a:r>
              <a:rPr lang="tr-TR" dirty="0"/>
              <a:t> dönem </a:t>
            </a:r>
            <a:endParaRPr lang="tr-TR" dirty="0">
              <a:cs typeface="Times New Roman" charset="0"/>
            </a:endParaRPr>
          </a:p>
          <a:p>
            <a:pPr>
              <a:buFont typeface="Wingdings" charset="2"/>
              <a:buNone/>
            </a:pPr>
            <a:r>
              <a:rPr lang="tr-TR" dirty="0"/>
              <a:t>2.</a:t>
            </a:r>
            <a:r>
              <a:rPr lang="tr-TR" dirty="0">
                <a:latin typeface="Times New Roman" charset="0"/>
                <a:cs typeface="Times New Roman" charset="0"/>
              </a:rPr>
              <a:t>     </a:t>
            </a:r>
            <a:r>
              <a:rPr lang="tr-TR" dirty="0"/>
              <a:t>post </a:t>
            </a:r>
            <a:r>
              <a:rPr lang="tr-TR" dirty="0" err="1"/>
              <a:t>operatif</a:t>
            </a:r>
            <a:r>
              <a:rPr lang="tr-TR" dirty="0"/>
              <a:t> dönem</a:t>
            </a:r>
            <a:endParaRPr lang="tr-TR" dirty="0">
              <a:cs typeface="Times New Roman" charset="0"/>
            </a:endParaRPr>
          </a:p>
          <a:p>
            <a:pPr>
              <a:buFont typeface="Wingdings" charset="2"/>
              <a:buNone/>
            </a:pPr>
            <a:r>
              <a:rPr lang="tr-TR" dirty="0"/>
              <a:t>3.</a:t>
            </a:r>
            <a:r>
              <a:rPr lang="tr-TR" dirty="0">
                <a:latin typeface="Times New Roman" charset="0"/>
                <a:cs typeface="Times New Roman" charset="0"/>
              </a:rPr>
              <a:t>     </a:t>
            </a:r>
            <a:r>
              <a:rPr lang="tr-TR" dirty="0"/>
              <a:t>protez dönemi</a:t>
            </a:r>
          </a:p>
        </p:txBody>
      </p:sp>
    </p:spTree>
    <p:extLst>
      <p:ext uri="{BB962C8B-B14F-4D97-AF65-F5344CB8AC3E}">
        <p14:creationId xmlns:p14="http://schemas.microsoft.com/office/powerpoint/2010/main" val="21586002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325"/>
            <a:ext cx="7772400" cy="701675"/>
          </a:xfrm>
        </p:spPr>
        <p:txBody>
          <a:bodyPr/>
          <a:lstStyle/>
          <a:p>
            <a:pPr eaLnBrk="1" hangingPunct="1"/>
            <a:r>
              <a:rPr lang="tr-TR" sz="4000" b="1" dirty="0" err="1" smtClean="0">
                <a:solidFill>
                  <a:schemeClr val="accent2"/>
                </a:solidFill>
              </a:rPr>
              <a:t>Preoperatif</a:t>
            </a:r>
            <a:r>
              <a:rPr lang="tr-TR" sz="4000" b="1" dirty="0" smtClean="0">
                <a:solidFill>
                  <a:schemeClr val="accent2"/>
                </a:solidFill>
              </a:rPr>
              <a:t> dönem</a:t>
            </a:r>
          </a:p>
        </p:txBody>
      </p:sp>
      <p:sp>
        <p:nvSpPr>
          <p:cNvPr id="6147" name="Rectangle 3"/>
          <p:cNvSpPr>
            <a:spLocks noGrp="1" noChangeArrowheads="1"/>
          </p:cNvSpPr>
          <p:nvPr>
            <p:ph type="body" idx="1"/>
          </p:nvPr>
        </p:nvSpPr>
        <p:spPr>
          <a:xfrm>
            <a:off x="152400" y="1071546"/>
            <a:ext cx="8763000" cy="5557854"/>
          </a:xfrm>
        </p:spPr>
        <p:txBody>
          <a:bodyPr>
            <a:normAutofit/>
          </a:bodyPr>
          <a:lstStyle/>
          <a:p>
            <a:pPr eaLnBrk="1" hangingPunct="1"/>
            <a:r>
              <a:rPr lang="tr-TR" sz="2800" dirty="0" smtClean="0"/>
              <a:t>Hastanın psikolojik olarak değerlendirilmesi ve ameliyata hazırlanması</a:t>
            </a:r>
          </a:p>
          <a:p>
            <a:pPr eaLnBrk="1" hangingPunct="1"/>
            <a:r>
              <a:rPr lang="tr-TR" sz="2800" dirty="0" err="1" smtClean="0"/>
              <a:t>Amputasyon</a:t>
            </a:r>
            <a:r>
              <a:rPr lang="tr-TR" sz="2800" dirty="0" smtClean="0"/>
              <a:t> seviyesini belirlemek için </a:t>
            </a:r>
            <a:r>
              <a:rPr lang="tr-TR" sz="2800" dirty="0" err="1" smtClean="0"/>
              <a:t>vasküler</a:t>
            </a:r>
            <a:r>
              <a:rPr lang="tr-TR" sz="2800" dirty="0" smtClean="0"/>
              <a:t> değerlendirme yapılması</a:t>
            </a:r>
          </a:p>
          <a:p>
            <a:pPr eaLnBrk="1" hangingPunct="1"/>
            <a:r>
              <a:rPr lang="tr-TR" sz="2800" dirty="0" err="1" smtClean="0"/>
              <a:t>Mobilitenin</a:t>
            </a:r>
            <a:r>
              <a:rPr lang="tr-TR" sz="2800" dirty="0" smtClean="0"/>
              <a:t> korunması için ROM ve güçlendirme egzersizleri</a:t>
            </a:r>
          </a:p>
          <a:p>
            <a:pPr eaLnBrk="1" hangingPunct="1"/>
            <a:r>
              <a:rPr lang="tr-TR" sz="2800" dirty="0" smtClean="0"/>
              <a:t>Kardiyak ve solunum fonksiyonlarının değerlendirilmesi</a:t>
            </a:r>
          </a:p>
          <a:p>
            <a:pPr eaLnBrk="1" hangingPunct="1"/>
            <a:r>
              <a:rPr lang="tr-TR" sz="2800" dirty="0" err="1" smtClean="0"/>
              <a:t>Ampute</a:t>
            </a:r>
            <a:r>
              <a:rPr lang="tr-TR" sz="2800" dirty="0" smtClean="0"/>
              <a:t> edilecek alt </a:t>
            </a:r>
            <a:r>
              <a:rPr lang="tr-TR" sz="2800" dirty="0" err="1" smtClean="0"/>
              <a:t>ekstremiteye</a:t>
            </a:r>
            <a:r>
              <a:rPr lang="tr-TR" sz="2800" dirty="0" smtClean="0"/>
              <a:t> ağırlık verilmeden yürüme egzersizleri</a:t>
            </a:r>
          </a:p>
          <a:p>
            <a:pPr eaLnBrk="1" hangingPunct="1"/>
            <a:r>
              <a:rPr lang="tr-TR" sz="2800" dirty="0" smtClean="0"/>
              <a:t>Hastanın </a:t>
            </a:r>
            <a:r>
              <a:rPr lang="tr-TR" sz="2800" dirty="0" err="1" smtClean="0"/>
              <a:t>amp</a:t>
            </a:r>
            <a:r>
              <a:rPr lang="tr-TR" sz="2800" dirty="0" smtClean="0"/>
              <a:t>. </a:t>
            </a:r>
            <a:r>
              <a:rPr lang="tr-TR" sz="2800" dirty="0"/>
              <a:t>r</a:t>
            </a:r>
            <a:r>
              <a:rPr lang="tr-TR" sz="2800" dirty="0" smtClean="0"/>
              <a:t>ehabilitasyonu hakkında eğitilmesi</a:t>
            </a:r>
          </a:p>
        </p:txBody>
      </p:sp>
    </p:spTree>
    <p:extLst>
      <p:ext uri="{BB962C8B-B14F-4D97-AF65-F5344CB8AC3E}">
        <p14:creationId xmlns:p14="http://schemas.microsoft.com/office/powerpoint/2010/main" val="39431181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p:txBody>
          <a:bodyPr>
            <a:normAutofit fontScale="90000"/>
          </a:bodyPr>
          <a:lstStyle/>
          <a:p>
            <a:pPr algn="ctr">
              <a:lnSpc>
                <a:spcPct val="110000"/>
              </a:lnSpc>
            </a:pPr>
            <a:r>
              <a:rPr lang="tr-TR" sz="3600" b="1" dirty="0">
                <a:solidFill>
                  <a:schemeClr val="accent2"/>
                </a:solidFill>
                <a:cs typeface="Times New Roman" charset="0"/>
              </a:rPr>
              <a:t>AMPUTASYON REHAB</a:t>
            </a:r>
            <a:r>
              <a:rPr lang="tr-TR" sz="3600" b="1" dirty="0">
                <a:solidFill>
                  <a:schemeClr val="accent2"/>
                </a:solidFill>
              </a:rPr>
              <a:t>İ</a:t>
            </a:r>
            <a:r>
              <a:rPr lang="tr-TR" sz="3600" b="1" dirty="0">
                <a:solidFill>
                  <a:schemeClr val="accent2"/>
                </a:solidFill>
                <a:cs typeface="Times New Roman" charset="0"/>
              </a:rPr>
              <a:t>L</a:t>
            </a:r>
            <a:r>
              <a:rPr lang="tr-TR" sz="3600" b="1" dirty="0">
                <a:solidFill>
                  <a:schemeClr val="accent2"/>
                </a:solidFill>
              </a:rPr>
              <a:t>İ</a:t>
            </a:r>
            <a:r>
              <a:rPr lang="tr-TR" sz="3600" b="1" dirty="0">
                <a:solidFill>
                  <a:schemeClr val="accent2"/>
                </a:solidFill>
                <a:cs typeface="Times New Roman" charset="0"/>
              </a:rPr>
              <a:t>TASYONU VE PROTEZLER</a:t>
            </a:r>
          </a:p>
        </p:txBody>
      </p:sp>
      <p:sp>
        <p:nvSpPr>
          <p:cNvPr id="322563" name="Rectangle 3"/>
          <p:cNvSpPr>
            <a:spLocks noGrp="1" noChangeArrowheads="1"/>
          </p:cNvSpPr>
          <p:nvPr>
            <p:ph type="body" idx="1"/>
          </p:nvPr>
        </p:nvSpPr>
        <p:spPr>
          <a:xfrm>
            <a:off x="285720" y="1600200"/>
            <a:ext cx="8401080" cy="4525963"/>
          </a:xfrm>
        </p:spPr>
        <p:txBody>
          <a:bodyPr>
            <a:normAutofit/>
          </a:bodyPr>
          <a:lstStyle/>
          <a:p>
            <a:pPr>
              <a:lnSpc>
                <a:spcPct val="140000"/>
              </a:lnSpc>
              <a:buFont typeface="Wingdings" charset="2"/>
              <a:buNone/>
            </a:pPr>
            <a:r>
              <a:rPr lang="tr-TR" sz="2400" b="1" dirty="0" err="1">
                <a:solidFill>
                  <a:schemeClr val="accent2"/>
                </a:solidFill>
              </a:rPr>
              <a:t>Postoperatif</a:t>
            </a:r>
            <a:r>
              <a:rPr lang="tr-TR" sz="2400" b="1" dirty="0">
                <a:solidFill>
                  <a:schemeClr val="accent2"/>
                </a:solidFill>
              </a:rPr>
              <a:t> dönem:</a:t>
            </a:r>
          </a:p>
          <a:p>
            <a:pPr>
              <a:lnSpc>
                <a:spcPct val="160000"/>
              </a:lnSpc>
              <a:buFont typeface="Wingdings" charset="2"/>
              <a:buNone/>
            </a:pPr>
            <a:r>
              <a:rPr lang="tr-TR" sz="2400" dirty="0" smtClean="0"/>
              <a:t>     Güdüğün </a:t>
            </a:r>
            <a:r>
              <a:rPr lang="tr-TR" sz="2400" dirty="0"/>
              <a:t>proteze hazırlanması, </a:t>
            </a:r>
            <a:r>
              <a:rPr lang="tr-TR" sz="2400" dirty="0" err="1"/>
              <a:t>kontraktürlerin</a:t>
            </a:r>
            <a:r>
              <a:rPr lang="tr-TR" sz="2400" dirty="0"/>
              <a:t> önlenmesi, </a:t>
            </a:r>
            <a:r>
              <a:rPr lang="tr-TR" sz="2400" dirty="0" smtClean="0"/>
              <a:t>kas gücünün </a:t>
            </a:r>
            <a:r>
              <a:rPr lang="tr-TR" sz="2400" dirty="0"/>
              <a:t>korunması, eklem hareket açıklığının korunması, ağrının kontrolü önemlidir.</a:t>
            </a:r>
            <a:endParaRPr lang="tr-TR" sz="2400" dirty="0">
              <a:cs typeface="Times New Roman" charset="0"/>
            </a:endParaRPr>
          </a:p>
          <a:p>
            <a:pPr>
              <a:lnSpc>
                <a:spcPct val="160000"/>
              </a:lnSpc>
              <a:buFont typeface="Wingdings" charset="2"/>
              <a:buNone/>
            </a:pPr>
            <a:r>
              <a:rPr lang="tr-TR" sz="2400" dirty="0" smtClean="0"/>
              <a:t>     Güdüğün </a:t>
            </a:r>
            <a:r>
              <a:rPr lang="tr-TR" sz="2400" dirty="0"/>
              <a:t>proteze uygun şekilde olabilmesi ve ödemi azaltmak için bandajlama uygulanır. Bandajın </a:t>
            </a:r>
            <a:r>
              <a:rPr lang="tr-TR" sz="2400" dirty="0" smtClean="0"/>
              <a:t>sıkılığı </a:t>
            </a:r>
            <a:r>
              <a:rPr lang="tr-TR" sz="2400" dirty="0" err="1"/>
              <a:t>distalden</a:t>
            </a:r>
            <a:r>
              <a:rPr lang="tr-TR" sz="2400" dirty="0"/>
              <a:t> </a:t>
            </a:r>
            <a:r>
              <a:rPr lang="tr-TR" sz="2400" dirty="0" err="1"/>
              <a:t>proksimale</a:t>
            </a:r>
            <a:r>
              <a:rPr lang="tr-TR" sz="2400" dirty="0"/>
              <a:t> doğru azaltılmalıdır ve en az günde iki kez güdük sarılmalıdır.</a:t>
            </a:r>
          </a:p>
        </p:txBody>
      </p:sp>
    </p:spTree>
    <p:extLst>
      <p:ext uri="{BB962C8B-B14F-4D97-AF65-F5344CB8AC3E}">
        <p14:creationId xmlns:p14="http://schemas.microsoft.com/office/powerpoint/2010/main" val="8565407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normAutofit/>
          </a:bodyPr>
          <a:lstStyle/>
          <a:p>
            <a:pPr algn="ctr"/>
            <a:endParaRPr lang="tr-TR" sz="3600" dirty="0">
              <a:cs typeface="Times New Roman" charset="0"/>
            </a:endParaRPr>
          </a:p>
        </p:txBody>
      </p:sp>
      <p:sp>
        <p:nvSpPr>
          <p:cNvPr id="324611" name="Rectangle 3"/>
          <p:cNvSpPr>
            <a:spLocks noGrp="1" noChangeArrowheads="1"/>
          </p:cNvSpPr>
          <p:nvPr>
            <p:ph type="body" idx="1"/>
          </p:nvPr>
        </p:nvSpPr>
        <p:spPr/>
        <p:txBody>
          <a:bodyPr/>
          <a:lstStyle/>
          <a:p>
            <a:pPr>
              <a:lnSpc>
                <a:spcPct val="140000"/>
              </a:lnSpc>
              <a:buFont typeface="Wingdings" charset="2"/>
              <a:buNone/>
            </a:pPr>
            <a:r>
              <a:rPr lang="tr-TR" sz="2800" b="1" dirty="0">
                <a:solidFill>
                  <a:schemeClr val="accent2"/>
                </a:solidFill>
              </a:rPr>
              <a:t>Post </a:t>
            </a:r>
            <a:r>
              <a:rPr lang="tr-TR" sz="2800" b="1" dirty="0" err="1">
                <a:solidFill>
                  <a:schemeClr val="accent2"/>
                </a:solidFill>
              </a:rPr>
              <a:t>operatif</a:t>
            </a:r>
            <a:r>
              <a:rPr lang="tr-TR" sz="2800" b="1" dirty="0">
                <a:solidFill>
                  <a:schemeClr val="accent2"/>
                </a:solidFill>
              </a:rPr>
              <a:t> komplikasyonlar:</a:t>
            </a:r>
          </a:p>
          <a:p>
            <a:pPr>
              <a:lnSpc>
                <a:spcPct val="140000"/>
              </a:lnSpc>
              <a:buFont typeface="Wingdings" charset="2"/>
              <a:buNone/>
            </a:pPr>
            <a:r>
              <a:rPr lang="tr-TR" sz="2400" dirty="0"/>
              <a:t> </a:t>
            </a:r>
            <a:r>
              <a:rPr lang="tr-TR" sz="2400" dirty="0">
                <a:solidFill>
                  <a:schemeClr val="accent2"/>
                </a:solidFill>
              </a:rPr>
              <a:t>Fantom </a:t>
            </a:r>
            <a:r>
              <a:rPr lang="tr-TR" sz="2400" dirty="0" smtClean="0">
                <a:solidFill>
                  <a:schemeClr val="accent2"/>
                </a:solidFill>
              </a:rPr>
              <a:t>duyusu; </a:t>
            </a:r>
            <a:r>
              <a:rPr lang="tr-TR" sz="2400" dirty="0" err="1" smtClean="0"/>
              <a:t>ampute</a:t>
            </a:r>
            <a:r>
              <a:rPr lang="tr-TR" sz="2400" dirty="0" smtClean="0"/>
              <a:t> </a:t>
            </a:r>
            <a:r>
              <a:rPr lang="tr-TR" sz="2400" dirty="0"/>
              <a:t>edilen </a:t>
            </a:r>
            <a:r>
              <a:rPr lang="tr-TR" sz="2400" dirty="0" err="1"/>
              <a:t>ekstremitenin</a:t>
            </a:r>
            <a:r>
              <a:rPr lang="tr-TR" sz="2400" dirty="0"/>
              <a:t> varmış gibi hissedilmesi.</a:t>
            </a:r>
          </a:p>
          <a:p>
            <a:pPr>
              <a:lnSpc>
                <a:spcPct val="140000"/>
              </a:lnSpc>
              <a:buFont typeface="Wingdings" charset="2"/>
              <a:buNone/>
            </a:pPr>
            <a:r>
              <a:rPr lang="tr-TR" sz="2400" dirty="0"/>
              <a:t> </a:t>
            </a:r>
            <a:r>
              <a:rPr lang="tr-TR" sz="2400" dirty="0">
                <a:solidFill>
                  <a:schemeClr val="accent2"/>
                </a:solidFill>
              </a:rPr>
              <a:t>Fantom </a:t>
            </a:r>
            <a:r>
              <a:rPr lang="tr-TR" sz="2400" dirty="0" smtClean="0">
                <a:solidFill>
                  <a:schemeClr val="accent2"/>
                </a:solidFill>
              </a:rPr>
              <a:t>ağrısı; </a:t>
            </a:r>
            <a:r>
              <a:rPr lang="tr-TR" sz="2400" dirty="0" err="1" smtClean="0"/>
              <a:t>ekstremitenin</a:t>
            </a:r>
            <a:r>
              <a:rPr lang="tr-TR" sz="2400" dirty="0" smtClean="0"/>
              <a:t> </a:t>
            </a:r>
            <a:r>
              <a:rPr lang="tr-TR" sz="2400" dirty="0"/>
              <a:t>olmayan kısmında duyulan ağrı </a:t>
            </a:r>
            <a:r>
              <a:rPr lang="tr-TR" sz="2400" dirty="0" smtClean="0"/>
              <a:t>ve şiddetli </a:t>
            </a:r>
            <a:r>
              <a:rPr lang="tr-TR" sz="2400" dirty="0" err="1"/>
              <a:t>parestezi</a:t>
            </a:r>
            <a:r>
              <a:rPr lang="tr-TR" sz="2400" dirty="0"/>
              <a:t>. </a:t>
            </a:r>
          </a:p>
        </p:txBody>
      </p:sp>
    </p:spTree>
    <p:extLst>
      <p:ext uri="{BB962C8B-B14F-4D97-AF65-F5344CB8AC3E}">
        <p14:creationId xmlns:p14="http://schemas.microsoft.com/office/powerpoint/2010/main" val="17431131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normAutofit/>
          </a:bodyPr>
          <a:lstStyle/>
          <a:p>
            <a:pPr algn="ctr"/>
            <a:endParaRPr lang="tr-TR" sz="3600" dirty="0">
              <a:cs typeface="Times New Roman" charset="0"/>
            </a:endParaRPr>
          </a:p>
        </p:txBody>
      </p:sp>
      <p:sp>
        <p:nvSpPr>
          <p:cNvPr id="325635" name="Rectangle 3"/>
          <p:cNvSpPr>
            <a:spLocks noGrp="1" noChangeArrowheads="1"/>
          </p:cNvSpPr>
          <p:nvPr>
            <p:ph type="body" idx="1"/>
          </p:nvPr>
        </p:nvSpPr>
        <p:spPr/>
        <p:txBody>
          <a:bodyPr/>
          <a:lstStyle/>
          <a:p>
            <a:pPr algn="just">
              <a:lnSpc>
                <a:spcPct val="140000"/>
              </a:lnSpc>
              <a:buFont typeface="Wingdings" charset="2"/>
              <a:buNone/>
            </a:pPr>
            <a:r>
              <a:rPr lang="tr-TR" sz="2400" b="1" dirty="0">
                <a:solidFill>
                  <a:schemeClr val="accent2"/>
                </a:solidFill>
              </a:rPr>
              <a:t>Protez dönemi: </a:t>
            </a:r>
          </a:p>
          <a:p>
            <a:pPr algn="just">
              <a:lnSpc>
                <a:spcPct val="140000"/>
              </a:lnSpc>
              <a:buFont typeface="Wingdings" charset="2"/>
              <a:buNone/>
            </a:pPr>
            <a:r>
              <a:rPr lang="tr-TR" sz="2400" dirty="0" err="1"/>
              <a:t>Amputasyon</a:t>
            </a:r>
            <a:r>
              <a:rPr lang="tr-TR" sz="2400" dirty="0"/>
              <a:t> sonrası ilk 6 hafta için geçici, </a:t>
            </a:r>
          </a:p>
          <a:p>
            <a:pPr algn="just">
              <a:lnSpc>
                <a:spcPct val="140000"/>
              </a:lnSpc>
              <a:buFont typeface="Wingdings" charset="2"/>
              <a:buNone/>
            </a:pPr>
            <a:r>
              <a:rPr lang="tr-TR" sz="2400" dirty="0"/>
              <a:t>güdük şekillendikten sonra ise kalıcı protezler kullanılır. </a:t>
            </a:r>
            <a:endParaRPr lang="tr-TR" sz="2400" dirty="0">
              <a:cs typeface="Times New Roman" charset="0"/>
            </a:endParaRPr>
          </a:p>
        </p:txBody>
      </p:sp>
    </p:spTree>
    <p:extLst>
      <p:ext uri="{BB962C8B-B14F-4D97-AF65-F5344CB8AC3E}">
        <p14:creationId xmlns:p14="http://schemas.microsoft.com/office/powerpoint/2010/main" val="1884015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p:cNvSpPr>
            <a:spLocks noGrp="1" noChangeArrowheads="1"/>
          </p:cNvSpPr>
          <p:nvPr>
            <p:ph type="title"/>
          </p:nvPr>
        </p:nvSpPr>
        <p:spPr/>
        <p:txBody>
          <a:bodyPr/>
          <a:lstStyle/>
          <a:p>
            <a:r>
              <a:rPr lang="tr-TR" sz="4000" b="1" dirty="0">
                <a:solidFill>
                  <a:schemeClr val="accent2"/>
                </a:solidFill>
              </a:rPr>
              <a:t>ALT EKSTREMİTE PROTEZLERİ</a:t>
            </a:r>
          </a:p>
        </p:txBody>
      </p:sp>
      <p:sp>
        <p:nvSpPr>
          <p:cNvPr id="378883"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err="1">
                <a:solidFill>
                  <a:schemeClr val="accent2"/>
                </a:solidFill>
              </a:rPr>
              <a:t>Parsiyel</a:t>
            </a:r>
            <a:r>
              <a:rPr lang="tr-TR" sz="2800" b="1" dirty="0">
                <a:solidFill>
                  <a:schemeClr val="accent2"/>
                </a:solidFill>
              </a:rPr>
              <a:t> ayak protezi</a:t>
            </a:r>
          </a:p>
        </p:txBody>
      </p:sp>
      <p:pic>
        <p:nvPicPr>
          <p:cNvPr id="378886" name="Picture 6" descr="partfoot2_large"/>
          <p:cNvPicPr>
            <a:picLocks noGrp="1" noChangeAspect="1" noChangeArrowheads="1"/>
          </p:cNvPicPr>
          <p:nvPr>
            <p:ph sz="quarter" idx="3"/>
          </p:nvPr>
        </p:nvPicPr>
        <p:blipFill>
          <a:blip r:embed="rId2" cstate="print">
            <a:extLst>
              <a:ext uri="{28A0092B-C50C-407E-A947-70E740481C1C}">
                <a14:useLocalDpi xmlns:a14="http://schemas.microsoft.com/office/drawing/2010/main" val="0"/>
              </a:ext>
            </a:extLst>
          </a:blip>
          <a:srcRect/>
          <a:stretch>
            <a:fillRect/>
          </a:stretch>
        </p:blipFill>
        <p:spPr>
          <a:xfrm>
            <a:off x="5148263" y="2276475"/>
            <a:ext cx="3810000" cy="1828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8889" name="Picture 9" descr="partial1"/>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651500" y="4221163"/>
            <a:ext cx="2540000" cy="1917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80180100"/>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r>
              <a:rPr lang="tr-TR" sz="4000" b="1" dirty="0">
                <a:solidFill>
                  <a:schemeClr val="accent2"/>
                </a:solidFill>
              </a:rPr>
              <a:t>ALT EKSTREMİTE PROTEZLERİ</a:t>
            </a:r>
          </a:p>
        </p:txBody>
      </p:sp>
      <p:sp>
        <p:nvSpPr>
          <p:cNvPr id="379907"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3600" b="1" dirty="0">
                <a:solidFill>
                  <a:schemeClr val="accent2"/>
                </a:solidFill>
              </a:rPr>
              <a:t>Ayak , ayak bileği</a:t>
            </a:r>
          </a:p>
        </p:txBody>
      </p:sp>
      <p:pic>
        <p:nvPicPr>
          <p:cNvPr id="379911" name="Picture 7" descr="1M38i-2"/>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5003800" y="1944688"/>
            <a:ext cx="3671888" cy="24034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79912" name="Picture 8" descr="foot2-orthotics"/>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5003800" y="4408488"/>
            <a:ext cx="3455988" cy="2365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17026239"/>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p:cNvSpPr>
            <a:spLocks noGrp="1" noChangeArrowheads="1"/>
          </p:cNvSpPr>
          <p:nvPr>
            <p:ph type="title"/>
          </p:nvPr>
        </p:nvSpPr>
        <p:spPr/>
        <p:txBody>
          <a:bodyPr/>
          <a:lstStyle/>
          <a:p>
            <a:r>
              <a:rPr lang="tr-TR" sz="4000" b="1" dirty="0">
                <a:solidFill>
                  <a:schemeClr val="accent2"/>
                </a:solidFill>
              </a:rPr>
              <a:t>ALT EKSTREMİTE PROTEZLERİ</a:t>
            </a:r>
          </a:p>
        </p:txBody>
      </p:sp>
      <p:sp>
        <p:nvSpPr>
          <p:cNvPr id="381955"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Diz altı protez</a:t>
            </a:r>
          </a:p>
        </p:txBody>
      </p:sp>
      <p:pic>
        <p:nvPicPr>
          <p:cNvPr id="381957" name="Picture 5" descr="berec_klasicky"/>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4140200" y="2420938"/>
            <a:ext cx="2339975" cy="34559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81961" name="Picture 9" descr="flexfoot"/>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6754813" y="2852738"/>
            <a:ext cx="2024062" cy="30241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9517539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p:txBody>
          <a:bodyPr/>
          <a:lstStyle/>
          <a:p>
            <a:r>
              <a:rPr lang="tr-TR" sz="4000" b="1" dirty="0">
                <a:solidFill>
                  <a:schemeClr val="accent2"/>
                </a:solidFill>
              </a:rPr>
              <a:t>ALT EKSTREMİTE PROTEZLERİ</a:t>
            </a:r>
          </a:p>
        </p:txBody>
      </p:sp>
      <p:sp>
        <p:nvSpPr>
          <p:cNvPr id="388099"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Diz üstü protez</a:t>
            </a:r>
          </a:p>
        </p:txBody>
      </p:sp>
      <p:pic>
        <p:nvPicPr>
          <p:cNvPr id="388100" name="Picture 4" descr="eric_taylor"/>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7019925" y="2133600"/>
            <a:ext cx="1420813" cy="43926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88101" name="Object 5" descr="transfemoral-prosthesis"/>
          <p:cNvGraphicFramePr>
            <a:graphicFrameLocks noGrp="1" noChangeAspect="1"/>
          </p:cNvGraphicFramePr>
          <p:nvPr>
            <p:ph sz="quarter" idx="3"/>
          </p:nvPr>
        </p:nvGraphicFramePr>
        <p:xfrm>
          <a:off x="4238625" y="2708275"/>
          <a:ext cx="2343150" cy="3457575"/>
        </p:xfrm>
        <a:graphic>
          <a:graphicData uri="http://schemas.openxmlformats.org/presentationml/2006/ole">
            <mc:AlternateContent xmlns:mc="http://schemas.openxmlformats.org/markup-compatibility/2006">
              <mc:Choice xmlns:v="urn:schemas-microsoft-com:vml" Requires="v">
                <p:oleObj spid="_x0000_s1049" name="Bit Eşlem Resmi" r:id="rId4" imgW="1600000" imgH="2362530" progId="PBrush">
                  <p:embed/>
                </p:oleObj>
              </mc:Choice>
              <mc:Fallback>
                <p:oleObj name="Bit Eşlem Resmi" r:id="rId4" imgW="1600000" imgH="2362530" progId="PBrush">
                  <p:embed/>
                  <p:pic>
                    <p:nvPicPr>
                      <p:cNvPr id="0" name="Picture 14" descr="transfemoral-prosthesis"/>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8625" y="2708275"/>
                        <a:ext cx="2343150" cy="34575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155584140"/>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2"/>
          <p:cNvSpPr>
            <a:spLocks noGrp="1" noChangeArrowheads="1"/>
          </p:cNvSpPr>
          <p:nvPr>
            <p:ph type="title"/>
          </p:nvPr>
        </p:nvSpPr>
        <p:spPr/>
        <p:txBody>
          <a:bodyPr/>
          <a:lstStyle/>
          <a:p>
            <a:r>
              <a:rPr lang="tr-TR" sz="4000" b="1" dirty="0">
                <a:solidFill>
                  <a:schemeClr val="accent2"/>
                </a:solidFill>
              </a:rPr>
              <a:t>ALT EKSTREMİTE PROTEZLERİ</a:t>
            </a:r>
          </a:p>
        </p:txBody>
      </p:sp>
      <p:sp>
        <p:nvSpPr>
          <p:cNvPr id="382979"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Kalça </a:t>
            </a:r>
            <a:r>
              <a:rPr lang="tr-TR" sz="2800" b="1" dirty="0" err="1">
                <a:solidFill>
                  <a:schemeClr val="accent2"/>
                </a:solidFill>
              </a:rPr>
              <a:t>dezartikülasyon</a:t>
            </a:r>
            <a:r>
              <a:rPr lang="tr-TR" sz="2800" b="1" dirty="0">
                <a:solidFill>
                  <a:schemeClr val="accent2"/>
                </a:solidFill>
              </a:rPr>
              <a:t> protezi</a:t>
            </a:r>
          </a:p>
        </p:txBody>
      </p:sp>
      <p:pic>
        <p:nvPicPr>
          <p:cNvPr id="382986" name="Picture 10" descr="ex_kycel_1"/>
          <p:cNvPicPr>
            <a:picLocks noGrp="1" noChangeAspect="1" noChangeArrowheads="1"/>
          </p:cNvPicPr>
          <p:nvPr>
            <p:ph sz="quarter" idx="2"/>
          </p:nvPr>
        </p:nvPicPr>
        <p:blipFill>
          <a:blip r:embed="rId3" cstate="print">
            <a:extLst>
              <a:ext uri="{28A0092B-C50C-407E-A947-70E740481C1C}">
                <a14:useLocalDpi xmlns:a14="http://schemas.microsoft.com/office/drawing/2010/main" val="0"/>
              </a:ext>
            </a:extLst>
          </a:blip>
          <a:srcRect/>
          <a:stretch>
            <a:fillRect/>
          </a:stretch>
        </p:blipFill>
        <p:spPr>
          <a:xfrm>
            <a:off x="5364163" y="2060575"/>
            <a:ext cx="2689225" cy="43195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382989" name="Object 13"/>
          <p:cNvGraphicFramePr>
            <a:graphicFrameLocks noGrp="1" noChangeAspect="1"/>
          </p:cNvGraphicFramePr>
          <p:nvPr>
            <p:ph sz="quarter" idx="3"/>
          </p:nvPr>
        </p:nvGraphicFramePr>
        <p:xfrm>
          <a:off x="5353050" y="2060575"/>
          <a:ext cx="2663825" cy="4321175"/>
        </p:xfrm>
        <a:graphic>
          <a:graphicData uri="http://schemas.openxmlformats.org/presentationml/2006/ole">
            <mc:AlternateContent xmlns:mc="http://schemas.openxmlformats.org/markup-compatibility/2006">
              <mc:Choice xmlns:v="urn:schemas-microsoft-com:vml" Requires="v">
                <p:oleObj spid="_x0000_s2072" name="Bit Eşlem Resmi" r:id="rId4" imgW="1609524" imgH="2610214" progId="PBrush">
                  <p:embed/>
                </p:oleObj>
              </mc:Choice>
              <mc:Fallback>
                <p:oleObj name="Bit Eşlem Resmi" r:id="rId4" imgW="1609524" imgH="2610214" progId="PBrush">
                  <p:embed/>
                  <p:pic>
                    <p:nvPicPr>
                      <p:cNvPr id="0" name="Picture 13"/>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53050" y="2060575"/>
                        <a:ext cx="2663825" cy="43211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3089380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382989"/>
                                        </p:tgtEl>
                                        <p:attrNameLst>
                                          <p:attrName>style.visibility</p:attrName>
                                        </p:attrNameLst>
                                      </p:cBhvr>
                                      <p:to>
                                        <p:strVal val="visible"/>
                                      </p:to>
                                    </p:set>
                                    <p:animEffect transition="in" filter="checkerboard(across)">
                                      <p:cBhvr>
                                        <p:cTn id="7" dur="500"/>
                                        <p:tgtEl>
                                          <p:spTgt spid="3829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p:txBody>
          <a:bodyPr/>
          <a:lstStyle/>
          <a:p>
            <a:r>
              <a:rPr lang="tr-TR" sz="4000" b="1" dirty="0">
                <a:solidFill>
                  <a:schemeClr val="accent2"/>
                </a:solidFill>
              </a:rPr>
              <a:t>ÜST EKSTREMİTE PROTEZLERİ</a:t>
            </a:r>
          </a:p>
        </p:txBody>
      </p:sp>
      <p:sp>
        <p:nvSpPr>
          <p:cNvPr id="188419"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Omuz </a:t>
            </a:r>
            <a:r>
              <a:rPr lang="tr-TR" sz="2800" b="1" dirty="0" err="1">
                <a:solidFill>
                  <a:schemeClr val="accent2"/>
                </a:solidFill>
              </a:rPr>
              <a:t>dezartikülasyon</a:t>
            </a:r>
            <a:r>
              <a:rPr lang="tr-TR" sz="2800" b="1" dirty="0">
                <a:solidFill>
                  <a:schemeClr val="accent2"/>
                </a:solidFill>
              </a:rPr>
              <a:t> protezi</a:t>
            </a:r>
          </a:p>
        </p:txBody>
      </p:sp>
      <p:pic>
        <p:nvPicPr>
          <p:cNvPr id="188423" name="Picture 7" descr="arm_after"/>
          <p:cNvPicPr>
            <a:picLocks noGrp="1" noChangeAspect="1" noChangeArrowheads="1"/>
          </p:cNvPicPr>
          <p:nvPr>
            <p:ph sz="quarter" idx="2"/>
          </p:nvPr>
        </p:nvPicPr>
        <p:blipFill>
          <a:blip r:embed="rId2" cstate="print">
            <a:extLst>
              <a:ext uri="{28A0092B-C50C-407E-A947-70E740481C1C}">
                <a14:useLocalDpi xmlns:a14="http://schemas.microsoft.com/office/drawing/2010/main" val="0"/>
              </a:ext>
            </a:extLst>
          </a:blip>
          <a:srcRect/>
          <a:stretch>
            <a:fillRect/>
          </a:stretch>
        </p:blipFill>
        <p:spPr>
          <a:xfrm>
            <a:off x="6559550" y="2492375"/>
            <a:ext cx="2517775" cy="37449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8424" name="Picture 8" descr="ruka6"/>
          <p:cNvPicPr>
            <a:picLocks noGrp="1" noChangeAspect="1" noChangeArrowheads="1"/>
          </p:cNvPicPr>
          <p:nvPr>
            <p:ph sz="quarter" idx="3"/>
          </p:nvPr>
        </p:nvPicPr>
        <p:blipFill>
          <a:blip r:embed="rId3" cstate="print">
            <a:extLst>
              <a:ext uri="{28A0092B-C50C-407E-A947-70E740481C1C}">
                <a14:useLocalDpi xmlns:a14="http://schemas.microsoft.com/office/drawing/2010/main" val="0"/>
              </a:ext>
            </a:extLst>
          </a:blip>
          <a:srcRect/>
          <a:stretch>
            <a:fillRect/>
          </a:stretch>
        </p:blipFill>
        <p:spPr>
          <a:xfrm>
            <a:off x="4822825" y="2205038"/>
            <a:ext cx="1608138" cy="41036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30187401"/>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tr-TR" sz="4000" b="1" dirty="0">
                <a:solidFill>
                  <a:schemeClr val="accent2"/>
                </a:solidFill>
              </a:rPr>
              <a:t>ÜST EKSTREMİTE PROTEZLERİ</a:t>
            </a:r>
          </a:p>
        </p:txBody>
      </p:sp>
      <p:sp>
        <p:nvSpPr>
          <p:cNvPr id="116739"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Dirsek üstü protez</a:t>
            </a:r>
          </a:p>
        </p:txBody>
      </p:sp>
      <p:pic>
        <p:nvPicPr>
          <p:cNvPr id="116743" name="Picture 7" descr="val-without-amputees-prosthetics"/>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212975"/>
            <a:ext cx="3810000" cy="37226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28735644"/>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2" name="Rectangle 4"/>
          <p:cNvSpPr>
            <a:spLocks noGrp="1" noChangeArrowheads="1"/>
          </p:cNvSpPr>
          <p:nvPr>
            <p:ph type="title"/>
          </p:nvPr>
        </p:nvSpPr>
        <p:spPr/>
        <p:txBody>
          <a:bodyPr/>
          <a:lstStyle/>
          <a:p>
            <a:r>
              <a:rPr lang="tr-TR" sz="4000" b="1" dirty="0">
                <a:solidFill>
                  <a:schemeClr val="accent2"/>
                </a:solidFill>
              </a:rPr>
              <a:t>ÜST EKSTREMİTE PROTEZLERİ</a:t>
            </a:r>
          </a:p>
        </p:txBody>
      </p:sp>
      <p:sp>
        <p:nvSpPr>
          <p:cNvPr id="334853" name="Rectangle 5"/>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Dirsek altı protez</a:t>
            </a:r>
          </a:p>
        </p:txBody>
      </p:sp>
      <p:pic>
        <p:nvPicPr>
          <p:cNvPr id="334855" name="Picture 7" descr="predloktiHK"/>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6249988" y="2251075"/>
            <a:ext cx="1600200" cy="3648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78896629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tr-TR" sz="4000" b="1" dirty="0">
                <a:solidFill>
                  <a:schemeClr val="accent2"/>
                </a:solidFill>
              </a:rPr>
              <a:t>ÜST EKSTREMİTE PROTEZLERİ</a:t>
            </a:r>
          </a:p>
        </p:txBody>
      </p:sp>
      <p:sp>
        <p:nvSpPr>
          <p:cNvPr id="178179" name="Rectangle 3"/>
          <p:cNvSpPr>
            <a:spLocks noGrp="1" noChangeArrowheads="1"/>
          </p:cNvSpPr>
          <p:nvPr>
            <p:ph type="body" sz="half" idx="1"/>
          </p:nvPr>
        </p:nvSpPr>
        <p:spPr/>
        <p:txBody>
          <a:bodyPr/>
          <a:lstStyle/>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endParaRPr lang="tr-TR" sz="2800" dirty="0">
              <a:solidFill>
                <a:schemeClr val="hlink"/>
              </a:solidFill>
            </a:endParaRPr>
          </a:p>
          <a:p>
            <a:pPr>
              <a:buFont typeface="Wingdings" charset="2"/>
              <a:buNone/>
            </a:pPr>
            <a:r>
              <a:rPr lang="tr-TR" sz="2800" b="1" dirty="0">
                <a:solidFill>
                  <a:schemeClr val="accent2"/>
                </a:solidFill>
              </a:rPr>
              <a:t>El protezleri</a:t>
            </a:r>
          </a:p>
        </p:txBody>
      </p:sp>
      <p:pic>
        <p:nvPicPr>
          <p:cNvPr id="178183" name="Picture 7" descr="Fig9B"/>
          <p:cNvPicPr>
            <a:picLocks noGrp="1" noChangeAspect="1" noChangeArrowheads="1"/>
          </p:cNvPicPr>
          <p:nvPr>
            <p:ph type="clipArt" sz="half" idx="2"/>
          </p:nvPr>
        </p:nvPicPr>
        <p:blipFill>
          <a:blip r:embed="rId2" cstate="print">
            <a:extLst>
              <a:ext uri="{28A0092B-C50C-407E-A947-70E740481C1C}">
                <a14:useLocalDpi xmlns:a14="http://schemas.microsoft.com/office/drawing/2010/main" val="0"/>
              </a:ext>
            </a:extLst>
          </a:blip>
          <a:srcRect/>
          <a:stretch>
            <a:fillRect/>
          </a:stretch>
        </p:blipFill>
        <p:spPr>
          <a:xfrm>
            <a:off x="5145088" y="2765425"/>
            <a:ext cx="3810000" cy="26177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57935419"/>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50938" y="285728"/>
            <a:ext cx="7793037" cy="714380"/>
          </a:xfrm>
        </p:spPr>
        <p:txBody>
          <a:bodyPr>
            <a:normAutofit fontScale="90000"/>
          </a:bodyPr>
          <a:lstStyle/>
          <a:p>
            <a:r>
              <a:rPr lang="tr-TR" b="1" dirty="0" smtClean="0">
                <a:solidFill>
                  <a:srgbClr val="C00000"/>
                </a:solidFill>
              </a:rPr>
              <a:t>Yürümeye Yardımcı Cihazlar</a:t>
            </a:r>
            <a:endParaRPr lang="tr-TR" b="1" dirty="0">
              <a:solidFill>
                <a:srgbClr val="C00000"/>
              </a:solidFill>
            </a:endParaRPr>
          </a:p>
        </p:txBody>
      </p:sp>
      <p:sp>
        <p:nvSpPr>
          <p:cNvPr id="3" name="2 Metin Yer Tutucusu"/>
          <p:cNvSpPr>
            <a:spLocks noGrp="1"/>
          </p:cNvSpPr>
          <p:nvPr>
            <p:ph type="body" sz="half" idx="1"/>
          </p:nvPr>
        </p:nvSpPr>
        <p:spPr>
          <a:xfrm>
            <a:off x="0" y="928670"/>
            <a:ext cx="9144000" cy="5929330"/>
          </a:xfrm>
        </p:spPr>
        <p:txBody>
          <a:bodyPr>
            <a:normAutofit fontScale="70000" lnSpcReduction="20000"/>
          </a:bodyPr>
          <a:lstStyle/>
          <a:p>
            <a:pPr>
              <a:lnSpc>
                <a:spcPct val="170000"/>
              </a:lnSpc>
              <a:buNone/>
            </a:pPr>
            <a:r>
              <a:rPr lang="tr-TR" dirty="0" smtClean="0"/>
              <a:t>   Yürümeye yardımcı cihazların kullanılabilmesi için üst </a:t>
            </a:r>
            <a:r>
              <a:rPr lang="tr-TR" dirty="0" err="1" smtClean="0"/>
              <a:t>ekstremite</a:t>
            </a:r>
            <a:r>
              <a:rPr lang="tr-TR" dirty="0" smtClean="0"/>
              <a:t> kavrama yeteneği ve gücünün yeterli olması gerekir. </a:t>
            </a:r>
          </a:p>
          <a:p>
            <a:pPr>
              <a:lnSpc>
                <a:spcPct val="170000"/>
              </a:lnSpc>
            </a:pPr>
            <a:r>
              <a:rPr lang="tr-TR" b="1" dirty="0" smtClean="0"/>
              <a:t>Yürüteç (</a:t>
            </a:r>
            <a:r>
              <a:rPr lang="tr-TR" b="1" dirty="0" err="1" smtClean="0"/>
              <a:t>walker</a:t>
            </a:r>
            <a:r>
              <a:rPr lang="tr-TR" b="1" dirty="0" smtClean="0"/>
              <a:t>):</a:t>
            </a:r>
            <a:r>
              <a:rPr lang="tr-TR" dirty="0" smtClean="0"/>
              <a:t> Koordinasyonu bozuk, yaşlı, denge bozukluğu olan hastalara verilir. Stabil destek alanı sağlar. Düz ve tekerlekli tipleri vardır.</a:t>
            </a:r>
          </a:p>
          <a:p>
            <a:pPr>
              <a:lnSpc>
                <a:spcPct val="170000"/>
              </a:lnSpc>
            </a:pPr>
            <a:r>
              <a:rPr lang="tr-TR" b="1" dirty="0" smtClean="0"/>
              <a:t>Baston: </a:t>
            </a:r>
            <a:r>
              <a:rPr lang="tr-TR" dirty="0" smtClean="0"/>
              <a:t>Kaymasını önlemek için ucuna lastik takılmalıdır. Bastonun uzunluğu ne olmalı ? Dirsek 20-30 derece </a:t>
            </a:r>
            <a:r>
              <a:rPr lang="tr-TR" dirty="0" err="1" smtClean="0"/>
              <a:t>fleksiyonda</a:t>
            </a:r>
            <a:r>
              <a:rPr lang="tr-TR" dirty="0" smtClean="0"/>
              <a:t> iken ve hasta dik pozisyondayken bastonun tutma yeri </a:t>
            </a:r>
            <a:r>
              <a:rPr lang="tr-TR" dirty="0" err="1" smtClean="0"/>
              <a:t>major</a:t>
            </a:r>
            <a:r>
              <a:rPr lang="tr-TR" dirty="0" smtClean="0"/>
              <a:t> </a:t>
            </a:r>
            <a:r>
              <a:rPr lang="tr-TR" dirty="0" err="1" smtClean="0"/>
              <a:t>torakanter</a:t>
            </a:r>
            <a:r>
              <a:rPr lang="tr-TR" dirty="0" smtClean="0"/>
              <a:t> üzerinde olmalıdır. Destek alanını genişletilmesi amacıyla bir bastonun alt ucuna kısa bacaklar eklenerek üç ayaklı (</a:t>
            </a:r>
            <a:r>
              <a:rPr lang="tr-TR" dirty="0" err="1" smtClean="0"/>
              <a:t>tripod</a:t>
            </a:r>
            <a:r>
              <a:rPr lang="tr-TR" dirty="0" smtClean="0"/>
              <a:t>) ve dört ayaklı (</a:t>
            </a:r>
            <a:r>
              <a:rPr lang="tr-TR" dirty="0" err="1" smtClean="0"/>
              <a:t>quadripod</a:t>
            </a:r>
            <a:r>
              <a:rPr lang="tr-TR" dirty="0" smtClean="0"/>
              <a:t>) bastonlar yapılabilir.</a:t>
            </a:r>
          </a:p>
          <a:p>
            <a:pPr>
              <a:lnSpc>
                <a:spcPct val="170000"/>
              </a:lnSpc>
            </a:pPr>
            <a:r>
              <a:rPr lang="tr-TR" b="1" dirty="0" smtClean="0"/>
              <a:t>Koltuk değneği: </a:t>
            </a:r>
            <a:r>
              <a:rPr lang="tr-TR" dirty="0" smtClean="0"/>
              <a:t>Bastonla mobilize olamayan</a:t>
            </a:r>
            <a:r>
              <a:rPr lang="tr-TR" b="1" dirty="0" smtClean="0"/>
              <a:t> </a:t>
            </a:r>
            <a:r>
              <a:rPr lang="tr-TR" dirty="0" smtClean="0"/>
              <a:t>daha ağır hastalarda kullanılır. </a:t>
            </a:r>
            <a:r>
              <a:rPr lang="tr-TR" dirty="0" err="1" smtClean="0"/>
              <a:t>Aksiller</a:t>
            </a:r>
            <a:r>
              <a:rPr lang="tr-TR" dirty="0" smtClean="0"/>
              <a:t> ve ön kol destekli (</a:t>
            </a:r>
            <a:r>
              <a:rPr lang="tr-TR" dirty="0" err="1" smtClean="0"/>
              <a:t>kanedian</a:t>
            </a:r>
            <a:r>
              <a:rPr lang="tr-TR" dirty="0" smtClean="0"/>
              <a:t> tipi) koltuk değnekleri kullanılabilir. </a:t>
            </a:r>
          </a:p>
          <a:p>
            <a:endParaRPr lang="tr-TR" dirty="0"/>
          </a:p>
        </p:txBody>
      </p:sp>
    </p:spTree>
  </p:cSld>
  <p:clrMapOvr>
    <a:masterClrMapping/>
  </p:clrMapOvr>
  <p:transition/>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1256</Words>
  <Application>Microsoft Office PowerPoint</Application>
  <PresentationFormat>Ekran Gösterisi (4:3)</PresentationFormat>
  <Paragraphs>240</Paragraphs>
  <Slides>68</Slides>
  <Notes>3</Notes>
  <HiddenSlides>0</HiddenSlides>
  <MMClips>0</MMClips>
  <ScaleCrop>false</ScaleCrop>
  <HeadingPairs>
    <vt:vector size="8" baseType="variant">
      <vt:variant>
        <vt:lpstr>Kullanılan Yazı Tipleri</vt:lpstr>
      </vt:variant>
      <vt:variant>
        <vt:i4>5</vt:i4>
      </vt:variant>
      <vt:variant>
        <vt:lpstr>Tema</vt:lpstr>
      </vt:variant>
      <vt:variant>
        <vt:i4>1</vt:i4>
      </vt:variant>
      <vt:variant>
        <vt:lpstr>Eklenmiş OLE Hizmet Programları</vt:lpstr>
      </vt:variant>
      <vt:variant>
        <vt:i4>1</vt:i4>
      </vt:variant>
      <vt:variant>
        <vt:lpstr>Slayt Başlıkları</vt:lpstr>
      </vt:variant>
      <vt:variant>
        <vt:i4>68</vt:i4>
      </vt:variant>
    </vt:vector>
  </HeadingPairs>
  <TitlesOfParts>
    <vt:vector size="75" baseType="lpstr">
      <vt:lpstr>Arial</vt:lpstr>
      <vt:lpstr>Calibri</vt:lpstr>
      <vt:lpstr>Symbol</vt:lpstr>
      <vt:lpstr>Times New Roman</vt:lpstr>
      <vt:lpstr>Wingdings</vt:lpstr>
      <vt:lpstr>Ofis Teması</vt:lpstr>
      <vt:lpstr>Bit Eşlem Resmi</vt:lpstr>
      <vt:lpstr>REHABİLİTASYONDA ORTEZLER VE PROTEZLER</vt:lpstr>
      <vt:lpstr>Öğrenim Hedefleri</vt:lpstr>
      <vt:lpstr>Ortezler</vt:lpstr>
      <vt:lpstr>Ortezlerin fonksiyonları</vt:lpstr>
      <vt:lpstr>Ortezlerin fonksiyonları</vt:lpstr>
      <vt:lpstr>Ortez yapımında kullanılan malzemeler</vt:lpstr>
      <vt:lpstr>Ortezlerin adlandırılması</vt:lpstr>
      <vt:lpstr>Ortezlerin sınıflandırılması</vt:lpstr>
      <vt:lpstr>ÜST EKSTREMİTE ORTEZLERİ </vt:lpstr>
      <vt:lpstr>ÜST EKSTREMİTE ORTEZLERİ</vt:lpstr>
      <vt:lpstr>Üst ekstremite ortezleri</vt:lpstr>
      <vt:lpstr>Statik ortezler</vt:lpstr>
      <vt:lpstr>Dinamik (fonksiyonel) ortezler</vt:lpstr>
      <vt:lpstr>Üst ekstremite ortezlerinin endikasyonları</vt:lpstr>
      <vt:lpstr>Üst ekstremite ortezleri</vt:lpstr>
      <vt:lpstr>Üst ekstremite ortezleri</vt:lpstr>
      <vt:lpstr>Üst ekstremite ortezleri</vt:lpstr>
      <vt:lpstr>Üst ekstremite ortezleri</vt:lpstr>
      <vt:lpstr>Üst ekstremite ortezleri</vt:lpstr>
      <vt:lpstr>Üst ekstremite ortezleri</vt:lpstr>
      <vt:lpstr>Üst ekstremite ortezleri</vt:lpstr>
      <vt:lpstr>Üst ekstremite ortezleri</vt:lpstr>
      <vt:lpstr>PowerPoint Sunusu</vt:lpstr>
      <vt:lpstr>PowerPoint Sunusu</vt:lpstr>
      <vt:lpstr>PowerPoint Sunusu</vt:lpstr>
      <vt:lpstr>Üst ekstremite ortezleri</vt:lpstr>
      <vt:lpstr>PowerPoint Sunusu</vt:lpstr>
      <vt:lpstr>PowerPoint Sunusu</vt:lpstr>
      <vt:lpstr>ALT EKSTREMİTE ORTEZLERİ </vt:lpstr>
      <vt:lpstr>PowerPoint Sunusu</vt:lpstr>
      <vt:lpstr>Ayakkabı modifikasyonları</vt:lpstr>
      <vt:lpstr>Ayakkabı modifikasyonları</vt:lpstr>
      <vt:lpstr>Ayakkabı modifikasyonları</vt:lpstr>
      <vt:lpstr>Ayakkabı modifikasyonları</vt:lpstr>
      <vt:lpstr>Alt ekstremite ortezleri</vt:lpstr>
      <vt:lpstr>Alt ekstremite ortezleri</vt:lpstr>
      <vt:lpstr>  Alt ekstremite ortezleri</vt:lpstr>
      <vt:lpstr>  Alt ekstremite ortezleri</vt:lpstr>
      <vt:lpstr> Alt ekstremite ortezleri</vt:lpstr>
      <vt:lpstr>   Alt ekstremite ortezleri</vt:lpstr>
      <vt:lpstr>SPİNAL ORTEZLER</vt:lpstr>
      <vt:lpstr>Spinal Ortez Kullanımının Amaçları</vt:lpstr>
      <vt:lpstr> SPİNAL ORTEZLER</vt:lpstr>
      <vt:lpstr> SPİNAL ORTEZLER</vt:lpstr>
      <vt:lpstr> SPİNAL ORTEZLER</vt:lpstr>
      <vt:lpstr> SERVİKAL SPİNAL ORTEZLER</vt:lpstr>
      <vt:lpstr>PowerPoint Sunusu</vt:lpstr>
      <vt:lpstr>TORAKAL SPİNAL ORTEZLER</vt:lpstr>
      <vt:lpstr>TORAKAL SPİNAL ORTEZLER</vt:lpstr>
      <vt:lpstr>Skolyoz korsesi</vt:lpstr>
      <vt:lpstr>PowerPoint Sunusu</vt:lpstr>
      <vt:lpstr>AMPUTASYON REHABİLİTASYONU VE PROTEZLER </vt:lpstr>
      <vt:lpstr>AMPUTASYON REHABİLİTASYONU VE PROTEZLER</vt:lpstr>
      <vt:lpstr>PowerPoint Sunusu</vt:lpstr>
      <vt:lpstr>Preoperatif dönem</vt:lpstr>
      <vt:lpstr>AMPUTASYON REHABİLİTASYONU VE PROTEZLER</vt:lpstr>
      <vt:lpstr>PowerPoint Sunusu</vt:lpstr>
      <vt:lpstr>PowerPoint Sunusu</vt:lpstr>
      <vt:lpstr>ALT EKSTREMİTE PROTEZLERİ</vt:lpstr>
      <vt:lpstr>ALT EKSTREMİTE PROTEZLERİ</vt:lpstr>
      <vt:lpstr>ALT EKSTREMİTE PROTEZLERİ</vt:lpstr>
      <vt:lpstr>ALT EKSTREMİTE PROTEZLERİ</vt:lpstr>
      <vt:lpstr>ALT EKSTREMİTE PROTEZLERİ</vt:lpstr>
      <vt:lpstr>ÜST EKSTREMİTE PROTEZLERİ</vt:lpstr>
      <vt:lpstr>ÜST EKSTREMİTE PROTEZLERİ</vt:lpstr>
      <vt:lpstr>ÜST EKSTREMİTE PROTEZLERİ</vt:lpstr>
      <vt:lpstr>ÜST EKSTREMİTE PROTEZLERİ</vt:lpstr>
      <vt:lpstr>Yürümeye Yardımcı Cihazlar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REHABİLİTASYONDA ORTEZ VE PROTEZLER</dc:title>
  <dc:creator>gül</dc:creator>
  <cp:lastModifiedBy>ASUS</cp:lastModifiedBy>
  <cp:revision>99</cp:revision>
  <dcterms:created xsi:type="dcterms:W3CDTF">2014-09-01T08:22:56Z</dcterms:created>
  <dcterms:modified xsi:type="dcterms:W3CDTF">2025-12-29T19:39:45Z</dcterms:modified>
</cp:coreProperties>
</file>