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80" r:id="rId12"/>
    <p:sldId id="264" r:id="rId13"/>
    <p:sldId id="282" r:id="rId14"/>
    <p:sldId id="266" r:id="rId15"/>
    <p:sldId id="268" r:id="rId16"/>
    <p:sldId id="267" r:id="rId17"/>
    <p:sldId id="269" r:id="rId18"/>
    <p:sldId id="270" r:id="rId19"/>
    <p:sldId id="283" r:id="rId20"/>
    <p:sldId id="281" r:id="rId21"/>
    <p:sldId id="271" r:id="rId22"/>
    <p:sldId id="273" r:id="rId23"/>
    <p:sldId id="272" r:id="rId24"/>
    <p:sldId id="274" r:id="rId25"/>
    <p:sldId id="275" r:id="rId26"/>
    <p:sldId id="276" r:id="rId27"/>
    <p:sldId id="277" r:id="rId28"/>
    <p:sldId id="278" r:id="rId29"/>
    <p:sldId id="279" r:id="rId3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4470C-5E2F-4E6C-9522-9990551407BD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901CC-1A9E-42E8-86CF-B13A4D623F4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5501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smtClean="0"/>
              <a:t>Östrojen: Kemik çözünmesini engelleyici etkisi vardır.</a:t>
            </a:r>
            <a:endParaRPr lang="tr-TR" dirty="0" smtClean="0"/>
          </a:p>
          <a:p>
            <a:r>
              <a:rPr lang="tr-TR" dirty="0" err="1" smtClean="0"/>
              <a:t>Tiroid</a:t>
            </a:r>
            <a:r>
              <a:rPr lang="tr-TR" dirty="0" smtClean="0"/>
              <a:t>:</a:t>
            </a:r>
            <a:r>
              <a:rPr lang="tr-TR" baseline="0" dirty="0" smtClean="0"/>
              <a:t> </a:t>
            </a:r>
            <a:r>
              <a:rPr lang="tr-TR" dirty="0" smtClean="0"/>
              <a:t>Kemik çözünmesini, oluşumundan daha çok tetikler</a:t>
            </a:r>
          </a:p>
          <a:p>
            <a:r>
              <a:rPr lang="tr-TR" dirty="0" smtClean="0"/>
              <a:t>PTH: Sürekli salınımı </a:t>
            </a:r>
            <a:r>
              <a:rPr lang="tr-TR" dirty="0" err="1" smtClean="0"/>
              <a:t>osteoklastik</a:t>
            </a:r>
            <a:r>
              <a:rPr lang="tr-TR" dirty="0" smtClean="0"/>
              <a:t> aktiviteyi uyarırken; aralıklı ve dengeli salınımının </a:t>
            </a:r>
            <a:r>
              <a:rPr lang="tr-TR" dirty="0" err="1" smtClean="0"/>
              <a:t>osteoprogenitör</a:t>
            </a:r>
            <a:r>
              <a:rPr lang="tr-TR" dirty="0" smtClean="0"/>
              <a:t> hücreleri etkileyerek, </a:t>
            </a:r>
            <a:r>
              <a:rPr lang="tr-TR" dirty="0" err="1" smtClean="0"/>
              <a:t>osteoblastik</a:t>
            </a:r>
            <a:r>
              <a:rPr lang="tr-TR" dirty="0" smtClean="0"/>
              <a:t> aktiviteyi arttırarak kırık iyileşmesini uyardığı ve hızlandırdığı bilinmektedir. </a:t>
            </a:r>
          </a:p>
          <a:p>
            <a:r>
              <a:rPr lang="tr-TR" dirty="0" err="1" smtClean="0"/>
              <a:t>Kalsitonin</a:t>
            </a:r>
            <a:r>
              <a:rPr lang="tr-TR" dirty="0" smtClean="0"/>
              <a:t>: </a:t>
            </a:r>
            <a:r>
              <a:rPr lang="tr-TR" dirty="0" err="1" smtClean="0"/>
              <a:t>Osteklastları</a:t>
            </a:r>
            <a:r>
              <a:rPr lang="tr-TR" dirty="0" smtClean="0"/>
              <a:t> </a:t>
            </a:r>
            <a:r>
              <a:rPr lang="tr-TR" dirty="0" err="1" smtClean="0"/>
              <a:t>inhibe</a:t>
            </a:r>
            <a:r>
              <a:rPr lang="tr-TR" dirty="0" smtClean="0"/>
              <a:t> ederek kemik çözünmesini azaltır</a:t>
            </a:r>
          </a:p>
          <a:p>
            <a:r>
              <a:rPr lang="tr-TR" dirty="0" err="1" smtClean="0"/>
              <a:t>Kortikosteroidler</a:t>
            </a:r>
            <a:r>
              <a:rPr lang="tr-TR" dirty="0" smtClean="0"/>
              <a:t>: </a:t>
            </a:r>
            <a:r>
              <a:rPr lang="tr-TR" dirty="0" err="1" smtClean="0"/>
              <a:t>Kollajen</a:t>
            </a:r>
            <a:r>
              <a:rPr lang="tr-TR" dirty="0" smtClean="0"/>
              <a:t> sentezini </a:t>
            </a:r>
            <a:r>
              <a:rPr lang="tr-TR" dirty="0" err="1" smtClean="0"/>
              <a:t>inhibe</a:t>
            </a:r>
            <a:r>
              <a:rPr lang="tr-TR" dirty="0" smtClean="0"/>
              <a:t> ederek kemik oluşumunu engeller, çözünmesini arttırır.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01CC-1A9E-42E8-86CF-B13A4D623F45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4694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B901CC-1A9E-42E8-86CF-B13A4D623F45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5234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F95D6-BE39-4E7A-A32E-BDDE1579079A}" type="datetimeFigureOut">
              <a:rPr lang="tr-TR" smtClean="0"/>
              <a:pPr/>
              <a:t>30.06.2026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6F637-570B-431F-A6DD-FF734BCB0FB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TRAVMATİK LEZYONLAR VE REHABİLİTASYON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Prof. </a:t>
            </a:r>
            <a:r>
              <a:rPr lang="tr-TR" b="1" dirty="0" smtClean="0">
                <a:solidFill>
                  <a:srgbClr val="C00000"/>
                </a:solidFill>
              </a:rPr>
              <a:t>Dr. Gül Devrimsel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Dr. </a:t>
            </a:r>
            <a:r>
              <a:rPr lang="tr-TR" b="1" dirty="0" err="1" smtClean="0">
                <a:solidFill>
                  <a:srgbClr val="C00000"/>
                </a:solidFill>
              </a:rPr>
              <a:t>Öğrt</a:t>
            </a:r>
            <a:r>
              <a:rPr lang="tr-TR" b="1" dirty="0" smtClean="0">
                <a:solidFill>
                  <a:srgbClr val="C00000"/>
                </a:solidFill>
              </a:rPr>
              <a:t>. Üyesi Cengiz </a:t>
            </a:r>
            <a:r>
              <a:rPr lang="tr-TR" b="1" dirty="0" err="1" smtClean="0">
                <a:solidFill>
                  <a:srgbClr val="C00000"/>
                </a:solidFill>
              </a:rPr>
              <a:t>Kazdal</a:t>
            </a:r>
            <a:endParaRPr lang="tr-TR" b="1" dirty="0" smtClean="0">
              <a:solidFill>
                <a:srgbClr val="C00000"/>
              </a:solidFill>
            </a:endParaRPr>
          </a:p>
          <a:p>
            <a:r>
              <a:rPr lang="tr-TR" b="1" dirty="0" smtClean="0">
                <a:solidFill>
                  <a:srgbClr val="C00000"/>
                </a:solidFill>
              </a:rPr>
              <a:t>Fiziksel Tıp ve Rehabilitasyon Anabilim Dalı</a:t>
            </a:r>
            <a:endParaRPr lang="tr-T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chemeClr val="accent2"/>
                </a:solidFill>
              </a:rPr>
              <a:t>Öğrenim Hedefleri</a:t>
            </a:r>
            <a:endParaRPr lang="tr-TR" sz="36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Travmatik</a:t>
            </a:r>
            <a:r>
              <a:rPr lang="tr-TR" dirty="0" smtClean="0"/>
              <a:t> lezyonların </a:t>
            </a:r>
            <a:r>
              <a:rPr lang="tr-TR" dirty="0" err="1" smtClean="0"/>
              <a:t>etyopatogenezini</a:t>
            </a:r>
            <a:r>
              <a:rPr lang="tr-TR" dirty="0" smtClean="0"/>
              <a:t>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Travmatik</a:t>
            </a:r>
            <a:r>
              <a:rPr lang="tr-TR" dirty="0" smtClean="0"/>
              <a:t> lezyonlarına akılcı klinik yaklaşımı bilmek (klinik bulgular, fizik muayene, </a:t>
            </a:r>
            <a:r>
              <a:rPr lang="tr-TR" dirty="0" err="1" smtClean="0"/>
              <a:t>laboratuvar</a:t>
            </a:r>
            <a:r>
              <a:rPr lang="tr-TR" dirty="0" smtClean="0"/>
              <a:t>, radyoloji)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smtClean="0"/>
              <a:t>Acil durum tedavisi yapma ve gerekli uzmana yönlendirme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Travmatik</a:t>
            </a:r>
            <a:r>
              <a:rPr lang="tr-TR" dirty="0" smtClean="0"/>
              <a:t> lezyonlarda oluşabilecek </a:t>
            </a:r>
            <a:r>
              <a:rPr lang="tr-TR" dirty="0" err="1" smtClean="0"/>
              <a:t>komplikayonları</a:t>
            </a:r>
            <a:r>
              <a:rPr lang="tr-TR" dirty="0" smtClean="0"/>
              <a:t>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Travmatik</a:t>
            </a:r>
            <a:r>
              <a:rPr lang="tr-TR" dirty="0" smtClean="0"/>
              <a:t> lezyonların ayırıcı tanısını yapabilmek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err="1" smtClean="0"/>
              <a:t>Travmatik</a:t>
            </a:r>
            <a:r>
              <a:rPr lang="tr-TR" dirty="0" smtClean="0"/>
              <a:t> lezyonlarda </a:t>
            </a:r>
            <a:r>
              <a:rPr lang="tr-TR" dirty="0" err="1" smtClean="0"/>
              <a:t>prognozunu</a:t>
            </a:r>
            <a:r>
              <a:rPr lang="tr-TR" dirty="0" smtClean="0"/>
              <a:t> etkileyen faktörleri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smtClean="0"/>
              <a:t>Kırık rehabilitasyonunda lokal </a:t>
            </a:r>
            <a:r>
              <a:rPr lang="tr-TR" dirty="0" err="1" smtClean="0"/>
              <a:t>terapötik</a:t>
            </a:r>
            <a:r>
              <a:rPr lang="tr-TR" dirty="0" smtClean="0"/>
              <a:t> uygulamalarının amaçlarını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smtClean="0"/>
              <a:t>Kırık rehabilitasyonunda fizyoterapide uygulanan egzersizleri n </a:t>
            </a:r>
            <a:r>
              <a:rPr lang="tr-TR" dirty="0" err="1" smtClean="0"/>
              <a:t>endikasyonlarını</a:t>
            </a:r>
            <a:r>
              <a:rPr lang="tr-TR" dirty="0" smtClean="0"/>
              <a:t> ve amaçlarını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dirty="0" smtClean="0"/>
              <a:t>Hastaların rehabilitasyon tedavisi için FTR uzmanına gönderilmesi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tr-TR" dirty="0" smtClean="0"/>
              <a:t>Kemiğin devamlılığının ve anatomik bütünlüğünün bozulmasına kırık denir. Genel kırık </a:t>
            </a:r>
            <a:r>
              <a:rPr lang="tr-TR" dirty="0" err="1" smtClean="0"/>
              <a:t>insidansı</a:t>
            </a:r>
            <a:r>
              <a:rPr lang="tr-TR" dirty="0" smtClean="0"/>
              <a:t> yılda binde 9-22.3 arasındadır.</a:t>
            </a:r>
          </a:p>
          <a:p>
            <a:pPr algn="just"/>
            <a:r>
              <a:rPr lang="tr-TR" dirty="0" smtClean="0"/>
              <a:t>Birçok ülkede sosyoekonomik koşullar ve genel sağlıktaki iyileşmeler nedeniyle geriatri </a:t>
            </a:r>
            <a:r>
              <a:rPr lang="tr-TR" dirty="0" err="1" smtClean="0"/>
              <a:t>populasyonunda</a:t>
            </a:r>
            <a:r>
              <a:rPr lang="tr-TR" dirty="0" smtClean="0"/>
              <a:t> artma olmakta ve kırık oranı yükselmektedir. Ancak işyeri ve trafik güvenliğindeki iyileştirme ve düzenlemeler genç yaş grubunda kırık oranını azaltmıştır.</a:t>
            </a:r>
          </a:p>
          <a:p>
            <a:r>
              <a:rPr lang="tr-TR" dirty="0" smtClean="0"/>
              <a:t>Kırık tedavisi ve rehabilitasyonunda amaç yaralanan bölgeyi normal fonksiyon düzeyine getirebilmektir.</a:t>
            </a:r>
          </a:p>
          <a:p>
            <a:pPr>
              <a:buNone/>
            </a:pP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/>
          <a:lstStyle/>
          <a:p>
            <a:r>
              <a:rPr lang="tr-TR" dirty="0" smtClean="0"/>
              <a:t>Kas iskelet sistemi yaralanmasından sonra hedef; ağrıyı kontrol etmek, </a:t>
            </a:r>
            <a:r>
              <a:rPr lang="tr-TR" dirty="0" err="1" smtClean="0"/>
              <a:t>deformiteyi</a:t>
            </a:r>
            <a:r>
              <a:rPr lang="tr-TR" dirty="0" smtClean="0"/>
              <a:t> düzeltmek (açık veya kapalı redüksiyon veya traksiyon), yaralanan dokuları korumak (alçı, </a:t>
            </a:r>
            <a:r>
              <a:rPr lang="tr-TR" dirty="0" err="1" smtClean="0"/>
              <a:t>internal</a:t>
            </a:r>
            <a:r>
              <a:rPr lang="tr-TR" dirty="0" smtClean="0"/>
              <a:t> veya </a:t>
            </a:r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fiksatörler</a:t>
            </a:r>
            <a:r>
              <a:rPr lang="tr-TR" dirty="0" smtClean="0"/>
              <a:t>), komplikasyonları önlemek ve fonksiyonları yeniden kazandırmaktır.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Sınıflaması ve Klinik Özellikleri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1-Yaralanma mekanizmasına göre;</a:t>
            </a:r>
          </a:p>
          <a:p>
            <a:r>
              <a:rPr lang="tr-TR" b="1" dirty="0" smtClean="0"/>
              <a:t>Direkt kırık; </a:t>
            </a:r>
            <a:r>
              <a:rPr lang="tr-TR" dirty="0" smtClean="0"/>
              <a:t>darbenin doğrudan doğruya kemik üzerine etki etmesi ile oluşan kırıklardır. (</a:t>
            </a:r>
            <a:r>
              <a:rPr lang="tr-TR" dirty="0" err="1" smtClean="0"/>
              <a:t>Crush</a:t>
            </a:r>
            <a:r>
              <a:rPr lang="tr-TR" dirty="0" smtClean="0"/>
              <a:t> ve </a:t>
            </a:r>
            <a:r>
              <a:rPr lang="tr-TR" dirty="0" err="1" smtClean="0"/>
              <a:t>penetran</a:t>
            </a:r>
            <a:r>
              <a:rPr lang="tr-TR" dirty="0" smtClean="0"/>
              <a:t> yaralanmalar) Çoğu zaman parçalı kırıklardır.</a:t>
            </a:r>
          </a:p>
          <a:p>
            <a:r>
              <a:rPr lang="tr-TR" b="1" dirty="0" err="1" smtClean="0"/>
              <a:t>İndirekt</a:t>
            </a:r>
            <a:r>
              <a:rPr lang="tr-TR" b="1" dirty="0" smtClean="0"/>
              <a:t> kırık; </a:t>
            </a:r>
            <a:r>
              <a:rPr lang="tr-TR" dirty="0" smtClean="0"/>
              <a:t>kırık alanı dışında belli bir mesafeden etki eden kuvvetlerin etkisi ile oluşan kırıklardır. (Traksiyon, </a:t>
            </a:r>
            <a:r>
              <a:rPr lang="tr-TR" dirty="0" err="1" smtClean="0"/>
              <a:t>angülasyon</a:t>
            </a:r>
            <a:r>
              <a:rPr lang="tr-TR" dirty="0" smtClean="0"/>
              <a:t> ve </a:t>
            </a:r>
            <a:r>
              <a:rPr lang="tr-TR" dirty="0" err="1" smtClean="0"/>
              <a:t>rotasyonel</a:t>
            </a:r>
            <a:r>
              <a:rPr lang="tr-TR" dirty="0" smtClean="0"/>
              <a:t> kırıklar ve kompresyon kırıkları)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Sınıflaması ve Klinik Özellikleri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2- Anatomik lokalizasyonuna göre; </a:t>
            </a:r>
            <a:r>
              <a:rPr lang="tr-TR" dirty="0" err="1" smtClean="0"/>
              <a:t>proksimal</a:t>
            </a:r>
            <a:r>
              <a:rPr lang="tr-TR" dirty="0" smtClean="0"/>
              <a:t> bölge kırıkları, cisim kırıkları, </a:t>
            </a:r>
            <a:r>
              <a:rPr lang="tr-TR" dirty="0" err="1" smtClean="0"/>
              <a:t>distal</a:t>
            </a:r>
            <a:r>
              <a:rPr lang="tr-TR" dirty="0" smtClean="0"/>
              <a:t> bölge kırıkları ve </a:t>
            </a:r>
            <a:r>
              <a:rPr lang="tr-TR" dirty="0" err="1" smtClean="0"/>
              <a:t>epifiz</a:t>
            </a:r>
            <a:r>
              <a:rPr lang="tr-TR" dirty="0" smtClean="0"/>
              <a:t> bölgesi kırıkları</a:t>
            </a:r>
          </a:p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3- Kemik dokusunun sağlamlığına göre;</a:t>
            </a:r>
          </a:p>
          <a:p>
            <a:r>
              <a:rPr lang="tr-TR" b="1" dirty="0" smtClean="0"/>
              <a:t>Patolojik kırık; </a:t>
            </a:r>
            <a:r>
              <a:rPr lang="tr-TR" dirty="0" smtClean="0"/>
              <a:t>kemik yapısının osteoporoz, </a:t>
            </a:r>
            <a:r>
              <a:rPr lang="tr-TR" dirty="0" err="1" smtClean="0"/>
              <a:t>malignite</a:t>
            </a:r>
            <a:r>
              <a:rPr lang="tr-TR" dirty="0" smtClean="0"/>
              <a:t>, enfeksiyon, </a:t>
            </a:r>
            <a:r>
              <a:rPr lang="tr-TR" dirty="0" err="1" smtClean="0"/>
              <a:t>metabolik</a:t>
            </a:r>
            <a:r>
              <a:rPr lang="tr-TR" dirty="0" smtClean="0"/>
              <a:t> hastalık gibi nedenlerle zayıflaması sonucu normalde kırığa neden olmayacak stres ile oluşan kırıklardır.</a:t>
            </a:r>
          </a:p>
          <a:p>
            <a:r>
              <a:rPr lang="tr-TR" b="1" dirty="0" smtClean="0"/>
              <a:t>Stres kırığı; </a:t>
            </a:r>
            <a:r>
              <a:rPr lang="tr-TR" dirty="0" smtClean="0"/>
              <a:t>tekrarlayan stresler ile oluşan kırıklardır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Sınıflaması ve Klinik Özellikleri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4- Kırık hattının dış ortam ile oluşan ilişkisine göre; </a:t>
            </a:r>
            <a:r>
              <a:rPr lang="tr-TR" dirty="0" smtClean="0"/>
              <a:t>kapalı ve açık kırıklar.</a:t>
            </a:r>
          </a:p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5- Kırık sayısına göre; </a:t>
            </a:r>
            <a:r>
              <a:rPr lang="tr-TR" dirty="0" smtClean="0"/>
              <a:t>tek ve </a:t>
            </a:r>
            <a:r>
              <a:rPr lang="tr-TR" dirty="0" err="1" smtClean="0"/>
              <a:t>multiple</a:t>
            </a:r>
            <a:r>
              <a:rPr lang="tr-TR" dirty="0" smtClean="0"/>
              <a:t> kırıklar</a:t>
            </a:r>
          </a:p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6- Kırık hattına göre; </a:t>
            </a:r>
            <a:r>
              <a:rPr lang="tr-TR" dirty="0" err="1" smtClean="0"/>
              <a:t>transvers</a:t>
            </a:r>
            <a:r>
              <a:rPr lang="tr-TR" dirty="0" smtClean="0"/>
              <a:t> kırık, </a:t>
            </a:r>
            <a:r>
              <a:rPr lang="tr-TR" dirty="0" err="1" smtClean="0"/>
              <a:t>oblik</a:t>
            </a:r>
            <a:r>
              <a:rPr lang="tr-TR" dirty="0" smtClean="0"/>
              <a:t> kırık, spiral kırık, kopma kırığı, parçalı kırık</a:t>
            </a:r>
          </a:p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7- Kırığın derecesine göre; </a:t>
            </a:r>
            <a:r>
              <a:rPr lang="tr-TR" dirty="0" smtClean="0"/>
              <a:t>tam ayrılmış kırık, tam olmayan kırık ( çatlak, yaş ağaç kırığı, kompresyon kırığı, </a:t>
            </a:r>
            <a:r>
              <a:rPr lang="tr-TR" dirty="0" err="1" smtClean="0"/>
              <a:t>epifizin</a:t>
            </a:r>
            <a:r>
              <a:rPr lang="tr-TR" dirty="0" smtClean="0"/>
              <a:t> ayrılmamış kırıkları)</a:t>
            </a:r>
          </a:p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8- Kemiğin histolojik yapısına göre; </a:t>
            </a:r>
            <a:r>
              <a:rPr lang="tr-TR" dirty="0" err="1" smtClean="0"/>
              <a:t>spongioz</a:t>
            </a:r>
            <a:r>
              <a:rPr lang="tr-TR" dirty="0" smtClean="0"/>
              <a:t> bölge, </a:t>
            </a:r>
            <a:r>
              <a:rPr lang="tr-TR" dirty="0" err="1" smtClean="0"/>
              <a:t>kortikal</a:t>
            </a:r>
            <a:r>
              <a:rPr lang="tr-TR" dirty="0" smtClean="0"/>
              <a:t> bölge</a:t>
            </a:r>
          </a:p>
          <a:p>
            <a:pPr>
              <a:buNone/>
            </a:pPr>
            <a:r>
              <a:rPr lang="tr-TR" dirty="0" smtClean="0">
                <a:solidFill>
                  <a:srgbClr val="C00000"/>
                </a:solidFill>
              </a:rPr>
              <a:t>9-Cilt yaralanmalarına göre; </a:t>
            </a:r>
            <a:r>
              <a:rPr lang="tr-TR" dirty="0" smtClean="0"/>
              <a:t>kapalı kırık, açık kırık</a:t>
            </a:r>
            <a:br>
              <a:rPr lang="tr-TR" dirty="0" smtClean="0"/>
            </a:b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Kırığın Klinik Özellikleri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Ağrı</a:t>
            </a:r>
          </a:p>
          <a:p>
            <a:r>
              <a:rPr lang="tr-TR" dirty="0" err="1" smtClean="0"/>
              <a:t>Hematom</a:t>
            </a:r>
            <a:endParaRPr lang="tr-TR" dirty="0" smtClean="0"/>
          </a:p>
          <a:p>
            <a:r>
              <a:rPr lang="tr-TR" dirty="0" err="1" smtClean="0"/>
              <a:t>Ekimoz</a:t>
            </a:r>
            <a:endParaRPr lang="tr-TR" dirty="0" smtClean="0"/>
          </a:p>
          <a:p>
            <a:r>
              <a:rPr lang="tr-TR" dirty="0" smtClean="0"/>
              <a:t>Fonksiyon kaybı</a:t>
            </a:r>
          </a:p>
          <a:p>
            <a:r>
              <a:rPr lang="tr-TR" dirty="0" err="1" smtClean="0"/>
              <a:t>Deformite</a:t>
            </a:r>
            <a:endParaRPr lang="tr-TR" dirty="0" smtClean="0"/>
          </a:p>
          <a:p>
            <a:r>
              <a:rPr lang="tr-TR" dirty="0" smtClean="0"/>
              <a:t>Anormal hareket ve </a:t>
            </a:r>
            <a:r>
              <a:rPr lang="tr-TR" dirty="0" err="1" smtClean="0"/>
              <a:t>krepitasyon</a:t>
            </a:r>
            <a:endParaRPr lang="tr-TR" dirty="0" smtClean="0"/>
          </a:p>
          <a:p>
            <a:r>
              <a:rPr lang="tr-TR" dirty="0" err="1" smtClean="0"/>
              <a:t>Nörovasküler</a:t>
            </a:r>
            <a:r>
              <a:rPr lang="tr-TR" dirty="0" smtClean="0"/>
              <a:t> hasar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Radyolojik Değerlendirme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Konvansiyonel </a:t>
            </a:r>
            <a:r>
              <a:rPr lang="tr-TR" b="1" dirty="0" err="1" smtClean="0"/>
              <a:t>grafi</a:t>
            </a:r>
            <a:r>
              <a:rPr lang="tr-TR" b="1" dirty="0" smtClean="0"/>
              <a:t>; </a:t>
            </a:r>
            <a:r>
              <a:rPr lang="tr-TR" dirty="0" smtClean="0"/>
              <a:t>tanı koymada oldukça önemli bir </a:t>
            </a:r>
            <a:r>
              <a:rPr lang="tr-TR" dirty="0" err="1" smtClean="0"/>
              <a:t>tetkikdir</a:t>
            </a:r>
            <a:endParaRPr lang="tr-TR" dirty="0" smtClean="0"/>
          </a:p>
          <a:p>
            <a:r>
              <a:rPr lang="tr-TR" b="1" dirty="0" smtClean="0"/>
              <a:t>Bilgisayarlı tomografi; </a:t>
            </a:r>
            <a:r>
              <a:rPr lang="tr-TR" dirty="0" smtClean="0"/>
              <a:t>ayrıntılı ve kesin bir inceleme imkanı sağlar</a:t>
            </a:r>
          </a:p>
          <a:p>
            <a:r>
              <a:rPr lang="tr-TR" b="1" dirty="0" smtClean="0"/>
              <a:t>MRG; </a:t>
            </a:r>
            <a:r>
              <a:rPr lang="tr-TR" dirty="0" smtClean="0"/>
              <a:t>eklem içi kırık ve patolojilerde ve nörolojik </a:t>
            </a:r>
            <a:r>
              <a:rPr lang="tr-TR" dirty="0" err="1" smtClean="0"/>
              <a:t>defisit</a:t>
            </a:r>
            <a:r>
              <a:rPr lang="tr-TR" dirty="0" smtClean="0"/>
              <a:t> bulunan </a:t>
            </a:r>
            <a:r>
              <a:rPr lang="tr-TR" dirty="0" err="1" smtClean="0"/>
              <a:t>vertebra</a:t>
            </a:r>
            <a:r>
              <a:rPr lang="tr-TR" dirty="0" smtClean="0"/>
              <a:t> kırıklarında ayrıntılı inceleme imkanı sağlar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</a:t>
            </a:r>
            <a:r>
              <a:rPr lang="tr-TR" b="1" dirty="0" err="1" smtClean="0">
                <a:solidFill>
                  <a:srgbClr val="C00000"/>
                </a:solidFill>
              </a:rPr>
              <a:t>Patolofizyolojisi</a:t>
            </a:r>
            <a:r>
              <a:rPr lang="tr-TR" b="1" dirty="0" smtClean="0">
                <a:solidFill>
                  <a:srgbClr val="C00000"/>
                </a:solidFill>
              </a:rPr>
              <a:t> ve İyileşmesi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/>
              <a:t>Kırıkta kemik dışında </a:t>
            </a:r>
            <a:r>
              <a:rPr lang="tr-TR" dirty="0" err="1" smtClean="0"/>
              <a:t>periost</a:t>
            </a:r>
            <a:r>
              <a:rPr lang="tr-TR" dirty="0" smtClean="0"/>
              <a:t>, damarlar, kas, </a:t>
            </a:r>
            <a:r>
              <a:rPr lang="tr-TR" dirty="0" err="1" smtClean="0"/>
              <a:t>tendon</a:t>
            </a:r>
            <a:r>
              <a:rPr lang="tr-TR" dirty="0" smtClean="0"/>
              <a:t>, </a:t>
            </a:r>
            <a:r>
              <a:rPr lang="tr-TR" dirty="0" err="1" smtClean="0"/>
              <a:t>ligaman</a:t>
            </a:r>
            <a:r>
              <a:rPr lang="tr-TR" dirty="0" smtClean="0"/>
              <a:t> ve eklem kapsülü de yaralanabilir. Kan ve lenf damarı yaralanması ödem ve </a:t>
            </a:r>
            <a:r>
              <a:rPr lang="tr-TR" dirty="0" err="1" smtClean="0"/>
              <a:t>hemorajiye</a:t>
            </a:r>
            <a:r>
              <a:rPr lang="tr-TR" dirty="0" smtClean="0"/>
              <a:t> neden olur. Kırık iyileşmesi 3 evreye ayrılır.</a:t>
            </a:r>
          </a:p>
          <a:p>
            <a:r>
              <a:rPr lang="tr-TR" b="1" dirty="0" smtClean="0"/>
              <a:t>1- </a:t>
            </a:r>
            <a:r>
              <a:rPr lang="tr-TR" b="1" dirty="0" err="1" smtClean="0"/>
              <a:t>İnflamatuar</a:t>
            </a:r>
            <a:r>
              <a:rPr lang="tr-TR" b="1" dirty="0" smtClean="0"/>
              <a:t> evre; </a:t>
            </a:r>
            <a:r>
              <a:rPr lang="tr-TR" dirty="0" smtClean="0"/>
              <a:t>iyileşme fazının %10’unu oluşturur. </a:t>
            </a:r>
            <a:r>
              <a:rPr lang="tr-TR" dirty="0" err="1" smtClean="0"/>
              <a:t>Hemoraji</a:t>
            </a:r>
            <a:r>
              <a:rPr lang="tr-TR" dirty="0" smtClean="0"/>
              <a:t> ve bunu takiben pıhtı oluşur. Kırık uçları </a:t>
            </a:r>
            <a:r>
              <a:rPr lang="tr-TR" dirty="0" err="1" smtClean="0"/>
              <a:t>hematom</a:t>
            </a:r>
            <a:r>
              <a:rPr lang="tr-TR" dirty="0" smtClean="0"/>
              <a:t> ile sarılır. Kanlanmasını kaybeden </a:t>
            </a:r>
            <a:r>
              <a:rPr lang="tr-TR" dirty="0" err="1" smtClean="0"/>
              <a:t>osteosit</a:t>
            </a:r>
            <a:r>
              <a:rPr lang="tr-TR" dirty="0" smtClean="0"/>
              <a:t> ve yumuşak dokuda nekroz gelişir. Nekrotik materyal akut </a:t>
            </a:r>
            <a:r>
              <a:rPr lang="tr-TR" dirty="0" err="1" smtClean="0"/>
              <a:t>vazodilatasyon</a:t>
            </a:r>
            <a:r>
              <a:rPr lang="tr-TR" dirty="0" smtClean="0"/>
              <a:t>, plazma </a:t>
            </a:r>
            <a:r>
              <a:rPr lang="tr-TR" dirty="0" err="1" smtClean="0"/>
              <a:t>eksudasyonu</a:t>
            </a:r>
            <a:r>
              <a:rPr lang="tr-TR" dirty="0" smtClean="0"/>
              <a:t> ve </a:t>
            </a:r>
            <a:r>
              <a:rPr lang="tr-TR" dirty="0" err="1" smtClean="0"/>
              <a:t>inflamatuar</a:t>
            </a:r>
            <a:r>
              <a:rPr lang="tr-TR" dirty="0" smtClean="0"/>
              <a:t> hücre </a:t>
            </a:r>
            <a:r>
              <a:rPr lang="tr-TR" dirty="0" err="1" smtClean="0"/>
              <a:t>infiltrasyonundan</a:t>
            </a:r>
            <a:r>
              <a:rPr lang="tr-TR" dirty="0" smtClean="0"/>
              <a:t> oluşan akut </a:t>
            </a:r>
            <a:r>
              <a:rPr lang="tr-TR" dirty="0" err="1" smtClean="0"/>
              <a:t>inflamatuar</a:t>
            </a:r>
            <a:r>
              <a:rPr lang="tr-TR" dirty="0" smtClean="0"/>
              <a:t> reaksiyona neden olur. Bu dönem 1-2 hafta devam eder.</a:t>
            </a:r>
          </a:p>
          <a:p>
            <a:pPr>
              <a:buNone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</a:t>
            </a:r>
            <a:r>
              <a:rPr lang="tr-TR" b="1" dirty="0" err="1" smtClean="0">
                <a:solidFill>
                  <a:srgbClr val="C00000"/>
                </a:solidFill>
              </a:rPr>
              <a:t>Patolofizyolojisi</a:t>
            </a:r>
            <a:r>
              <a:rPr lang="tr-TR" b="1" dirty="0" smtClean="0">
                <a:solidFill>
                  <a:srgbClr val="C00000"/>
                </a:solidFill>
              </a:rPr>
              <a:t> ve İyileşmesi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>
            <a:normAutofit fontScale="85000" lnSpcReduction="20000"/>
          </a:bodyPr>
          <a:lstStyle/>
          <a:p>
            <a:r>
              <a:rPr lang="tr-TR" b="1" dirty="0" smtClean="0"/>
              <a:t>2- </a:t>
            </a:r>
            <a:r>
              <a:rPr lang="tr-TR" b="1" dirty="0" err="1" smtClean="0"/>
              <a:t>Reperatif</a:t>
            </a:r>
            <a:r>
              <a:rPr lang="tr-TR" b="1" dirty="0" smtClean="0"/>
              <a:t> evre; </a:t>
            </a:r>
            <a:r>
              <a:rPr lang="tr-TR" dirty="0" smtClean="0"/>
              <a:t>iyileşme fazının %40’ını oluşturur. </a:t>
            </a:r>
            <a:r>
              <a:rPr lang="tr-TR" dirty="0" err="1" smtClean="0"/>
              <a:t>Hematomun</a:t>
            </a:r>
            <a:r>
              <a:rPr lang="tr-TR" dirty="0" smtClean="0"/>
              <a:t> </a:t>
            </a:r>
            <a:r>
              <a:rPr lang="tr-TR" dirty="0" err="1" smtClean="0"/>
              <a:t>fibrovasküler</a:t>
            </a:r>
            <a:r>
              <a:rPr lang="tr-TR" dirty="0" smtClean="0"/>
              <a:t> doku ile </a:t>
            </a:r>
            <a:r>
              <a:rPr lang="tr-TR" dirty="0" err="1" smtClean="0"/>
              <a:t>invasyonu</a:t>
            </a:r>
            <a:r>
              <a:rPr lang="tr-TR" dirty="0" smtClean="0"/>
              <a:t> ve organizasyonu başlar. </a:t>
            </a:r>
            <a:r>
              <a:rPr lang="tr-TR" dirty="0" err="1" smtClean="0"/>
              <a:t>Hematomun</a:t>
            </a:r>
            <a:r>
              <a:rPr lang="tr-TR" dirty="0" smtClean="0"/>
              <a:t> yerini giderek </a:t>
            </a:r>
            <a:r>
              <a:rPr lang="tr-TR" dirty="0" err="1" smtClean="0"/>
              <a:t>kollajen</a:t>
            </a:r>
            <a:r>
              <a:rPr lang="tr-TR" dirty="0" smtClean="0"/>
              <a:t> lifleri ve </a:t>
            </a:r>
            <a:r>
              <a:rPr lang="tr-TR" dirty="0" err="1" smtClean="0"/>
              <a:t>matriks</a:t>
            </a:r>
            <a:r>
              <a:rPr lang="tr-TR" dirty="0" smtClean="0"/>
              <a:t> alır. Daha sonra </a:t>
            </a:r>
            <a:r>
              <a:rPr lang="tr-TR" dirty="0" err="1" smtClean="0"/>
              <a:t>kallus</a:t>
            </a:r>
            <a:r>
              <a:rPr lang="tr-TR" dirty="0" smtClean="0"/>
              <a:t> dokusu (kıkırdak </a:t>
            </a:r>
            <a:r>
              <a:rPr lang="tr-TR" dirty="0" err="1" smtClean="0"/>
              <a:t>kallus</a:t>
            </a:r>
            <a:r>
              <a:rPr lang="tr-TR" dirty="0" smtClean="0"/>
              <a:t> ve </a:t>
            </a:r>
            <a:r>
              <a:rPr lang="tr-TR" dirty="0" err="1" smtClean="0"/>
              <a:t>periosteal</a:t>
            </a:r>
            <a:r>
              <a:rPr lang="tr-TR" dirty="0" smtClean="0"/>
              <a:t> kemik </a:t>
            </a:r>
            <a:r>
              <a:rPr lang="tr-TR" dirty="0" err="1" smtClean="0"/>
              <a:t>kallus</a:t>
            </a:r>
            <a:r>
              <a:rPr lang="tr-TR" dirty="0" smtClean="0"/>
              <a:t>) oluşur. Hayvan deneylerinde yumuşak  </a:t>
            </a:r>
            <a:r>
              <a:rPr lang="tr-TR" dirty="0" err="1" smtClean="0"/>
              <a:t>kallus</a:t>
            </a:r>
            <a:r>
              <a:rPr lang="tr-TR" dirty="0" smtClean="0"/>
              <a:t>  oluşumunun  7. – 9.  günlerde başladığı gösterilmiştir. Radyolojik olarak kırık hattı görülür.</a:t>
            </a:r>
          </a:p>
          <a:p>
            <a:r>
              <a:rPr lang="tr-TR" b="1" dirty="0" smtClean="0"/>
              <a:t>3- </a:t>
            </a:r>
            <a:r>
              <a:rPr lang="tr-TR" b="1" dirty="0" err="1" smtClean="0"/>
              <a:t>Remodeling</a:t>
            </a:r>
            <a:r>
              <a:rPr lang="tr-TR" b="1" dirty="0" smtClean="0"/>
              <a:t> dönemi; </a:t>
            </a:r>
            <a:r>
              <a:rPr lang="tr-TR" dirty="0" smtClean="0"/>
              <a:t>kırık  onarımı  esnasında  3. – 4.  haftalardan  itibaren  başlayan bu dönemin tamamlanması en az bir yıl sürer. Bu dönmede organizasyonu bozuk olan </a:t>
            </a:r>
            <a:r>
              <a:rPr lang="tr-TR" dirty="0" err="1" smtClean="0"/>
              <a:t>immatür</a:t>
            </a:r>
            <a:r>
              <a:rPr lang="tr-TR" dirty="0" smtClean="0"/>
              <a:t> kemikte </a:t>
            </a:r>
            <a:r>
              <a:rPr lang="tr-TR" dirty="0" err="1" smtClean="0"/>
              <a:t>osteoblastik</a:t>
            </a:r>
            <a:r>
              <a:rPr lang="tr-TR" dirty="0" smtClean="0"/>
              <a:t> ve </a:t>
            </a:r>
            <a:r>
              <a:rPr lang="tr-TR" dirty="0" err="1" smtClean="0"/>
              <a:t>osteoklastik</a:t>
            </a:r>
            <a:r>
              <a:rPr lang="tr-TR" dirty="0" smtClean="0"/>
              <a:t> aktiviteler ile organizasyon sağlanır. Radyolojik olarak kırık hattı görülmez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İyileşmesini Etkileyen Faktörler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8929718" cy="4525963"/>
          </a:xfrm>
        </p:spPr>
        <p:txBody>
          <a:bodyPr>
            <a:normAutofit fontScale="92500" lnSpcReduction="10000"/>
          </a:bodyPr>
          <a:lstStyle/>
          <a:p>
            <a:r>
              <a:rPr lang="tr-TR" sz="3000" dirty="0" smtClean="0"/>
              <a:t>İleri yaş</a:t>
            </a:r>
          </a:p>
          <a:p>
            <a:r>
              <a:rPr lang="tr-TR" sz="3000" dirty="0" smtClean="0"/>
              <a:t> </a:t>
            </a:r>
            <a:r>
              <a:rPr lang="tr-TR" sz="3000" dirty="0" err="1" smtClean="0"/>
              <a:t>Nutrisyonel</a:t>
            </a:r>
            <a:r>
              <a:rPr lang="tr-TR" sz="3000" dirty="0" smtClean="0"/>
              <a:t> bozukluklar </a:t>
            </a:r>
          </a:p>
          <a:p>
            <a:r>
              <a:rPr lang="tr-TR" sz="3000" dirty="0" smtClean="0"/>
              <a:t>Genel </a:t>
            </a:r>
            <a:r>
              <a:rPr lang="tr-TR" sz="3000" dirty="0" err="1" smtClean="0"/>
              <a:t>immobilizasyon</a:t>
            </a:r>
            <a:r>
              <a:rPr lang="tr-TR" sz="3000" dirty="0" smtClean="0"/>
              <a:t> </a:t>
            </a:r>
          </a:p>
          <a:p>
            <a:r>
              <a:rPr lang="tr-TR" sz="3000" dirty="0" smtClean="0"/>
              <a:t>Diyabet ve anemi gibi hastalıklar</a:t>
            </a:r>
          </a:p>
          <a:p>
            <a:r>
              <a:rPr lang="tr-TR" sz="3000" dirty="0" smtClean="0"/>
              <a:t> Bazı ilaçlar ( NSAİİ, </a:t>
            </a:r>
            <a:r>
              <a:rPr lang="tr-TR" sz="3000" dirty="0" err="1" smtClean="0"/>
              <a:t>bifosfonatlar</a:t>
            </a:r>
            <a:r>
              <a:rPr lang="tr-TR" sz="3000" dirty="0" smtClean="0"/>
              <a:t>, </a:t>
            </a:r>
            <a:r>
              <a:rPr lang="tr-TR" sz="3000" dirty="0" err="1" smtClean="0"/>
              <a:t>antikoagülan</a:t>
            </a:r>
            <a:r>
              <a:rPr lang="tr-TR" sz="3000" dirty="0" smtClean="0"/>
              <a:t> ilaçlar) </a:t>
            </a:r>
          </a:p>
          <a:p>
            <a:r>
              <a:rPr lang="tr-TR" sz="3000" dirty="0" smtClean="0"/>
              <a:t>Hormonlar (büyüme hormonu, </a:t>
            </a:r>
            <a:r>
              <a:rPr lang="tr-TR" sz="3000" dirty="0" err="1" smtClean="0"/>
              <a:t>kalsitonin</a:t>
            </a:r>
            <a:r>
              <a:rPr lang="tr-TR" sz="3000" dirty="0" smtClean="0"/>
              <a:t>, östrojen </a:t>
            </a:r>
            <a:r>
              <a:rPr lang="tr-TR" sz="3000" dirty="0" err="1" smtClean="0"/>
              <a:t>kortikosteroidler</a:t>
            </a:r>
            <a:r>
              <a:rPr lang="tr-TR" sz="3000" dirty="0" smtClean="0"/>
              <a:t>, </a:t>
            </a:r>
            <a:r>
              <a:rPr lang="tr-TR" sz="3000" dirty="0" err="1" smtClean="0"/>
              <a:t>tiroid</a:t>
            </a:r>
            <a:r>
              <a:rPr lang="tr-TR" sz="3000" dirty="0" smtClean="0"/>
              <a:t> hormonu, </a:t>
            </a:r>
            <a:r>
              <a:rPr lang="tr-TR" sz="3000" dirty="0" err="1" smtClean="0"/>
              <a:t>paratroid</a:t>
            </a:r>
            <a:r>
              <a:rPr lang="tr-TR" sz="3000" dirty="0" smtClean="0"/>
              <a:t> hormonu,)</a:t>
            </a:r>
          </a:p>
          <a:p>
            <a:r>
              <a:rPr lang="tr-TR" sz="3000" dirty="0" smtClean="0"/>
              <a:t> D vitamini </a:t>
            </a:r>
          </a:p>
          <a:p>
            <a:r>
              <a:rPr lang="tr-TR" sz="3000" dirty="0" smtClean="0"/>
              <a:t>Nikotin 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İyileşmesini Etkileyen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Alkolizm</a:t>
            </a:r>
          </a:p>
          <a:p>
            <a:r>
              <a:rPr lang="tr-TR" dirty="0" smtClean="0"/>
              <a:t>Tümörler </a:t>
            </a:r>
          </a:p>
          <a:p>
            <a:r>
              <a:rPr lang="tr-TR" dirty="0" smtClean="0"/>
              <a:t>Enfeksiyon</a:t>
            </a:r>
          </a:p>
          <a:p>
            <a:r>
              <a:rPr lang="tr-TR" dirty="0" smtClean="0"/>
              <a:t> Biyokimyasal faktörler (bone </a:t>
            </a:r>
            <a:r>
              <a:rPr lang="tr-TR" dirty="0" err="1" smtClean="0"/>
              <a:t>morfojenik</a:t>
            </a:r>
            <a:r>
              <a:rPr lang="tr-TR" smtClean="0"/>
              <a:t> protein, </a:t>
            </a:r>
            <a:r>
              <a:rPr lang="tr-TR" dirty="0" err="1" smtClean="0"/>
              <a:t>transforming</a:t>
            </a:r>
            <a:r>
              <a:rPr lang="tr-TR" dirty="0" smtClean="0"/>
              <a:t> büyüme faktörü beta, </a:t>
            </a:r>
            <a:r>
              <a:rPr lang="tr-TR" dirty="0" err="1" smtClean="0"/>
              <a:t>fibroblast</a:t>
            </a:r>
            <a:r>
              <a:rPr lang="tr-TR" dirty="0" smtClean="0"/>
              <a:t> büyüme faktörü, </a:t>
            </a:r>
            <a:r>
              <a:rPr lang="tr-TR" dirty="0" err="1" smtClean="0"/>
              <a:t>trombosit</a:t>
            </a:r>
            <a:r>
              <a:rPr lang="tr-TR" dirty="0" smtClean="0"/>
              <a:t> kaynaklı büyüme faktörü) </a:t>
            </a:r>
          </a:p>
          <a:p>
            <a:r>
              <a:rPr lang="tr-TR" dirty="0" smtClean="0"/>
              <a:t>Yüksek doz radyasyon</a:t>
            </a:r>
          </a:p>
          <a:p>
            <a:r>
              <a:rPr lang="tr-TR" dirty="0" smtClean="0"/>
              <a:t>Kemik nekrozu</a:t>
            </a:r>
          </a:p>
          <a:p>
            <a:r>
              <a:rPr lang="tr-TR" dirty="0" smtClean="0"/>
              <a:t>Travmanın ve kemik kaybının büyüklüğü, kemiğin tipi iyileşmeyi etkiler. </a:t>
            </a:r>
            <a:r>
              <a:rPr lang="tr-TR" dirty="0" err="1" smtClean="0"/>
              <a:t>Trabeküler</a:t>
            </a:r>
            <a:r>
              <a:rPr lang="tr-TR" dirty="0" smtClean="0"/>
              <a:t> kemik </a:t>
            </a:r>
            <a:r>
              <a:rPr lang="tr-TR" dirty="0" err="1" smtClean="0"/>
              <a:t>kortikal</a:t>
            </a:r>
            <a:r>
              <a:rPr lang="tr-TR" dirty="0" smtClean="0"/>
              <a:t> kemiğe oranla daha hızlı iyileşir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Tedavisi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Kırık tedavisinde öncelikle hastanın genel durumu düzeltilmelidir.</a:t>
            </a:r>
          </a:p>
          <a:p>
            <a:r>
              <a:rPr lang="tr-TR" dirty="0" smtClean="0"/>
              <a:t>Anatomik veya ona yakın düzgünlüğün sağlanması,</a:t>
            </a:r>
          </a:p>
          <a:p>
            <a:r>
              <a:rPr lang="tr-TR" dirty="0" smtClean="0"/>
              <a:t>Kırığa komşu eklemlerin veya aynı </a:t>
            </a:r>
            <a:r>
              <a:rPr lang="tr-TR" dirty="0" err="1" smtClean="0"/>
              <a:t>ekstremitedeki</a:t>
            </a:r>
            <a:r>
              <a:rPr lang="tr-TR" dirty="0" smtClean="0"/>
              <a:t> diğer eklemlerin hareket açıklıklarının düzeltilmesi,</a:t>
            </a:r>
          </a:p>
          <a:p>
            <a:r>
              <a:rPr lang="tr-TR" dirty="0" smtClean="0"/>
              <a:t>Kas gücünün yeniden kazanılması,</a:t>
            </a:r>
          </a:p>
          <a:p>
            <a:r>
              <a:rPr lang="tr-TR" dirty="0" smtClean="0"/>
              <a:t>Kırık tedavisi ve rehabilitasyonu engelleyecek komplikasyonların önlenmesi hedeflenir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Tedavisi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 smtClean="0"/>
              <a:t>Repozisyon</a:t>
            </a:r>
            <a:r>
              <a:rPr lang="tr-TR" b="1" dirty="0" smtClean="0"/>
              <a:t>- redüksiyon; </a:t>
            </a:r>
            <a:r>
              <a:rPr lang="tr-TR" dirty="0" smtClean="0"/>
              <a:t>redüksiyon kırık uçlarının anatomik veya ona yakın düzgünlüğünün sağlanmasıdır</a:t>
            </a:r>
          </a:p>
          <a:p>
            <a:r>
              <a:rPr lang="tr-TR" b="1" dirty="0" err="1" smtClean="0"/>
              <a:t>Retansiyon</a:t>
            </a:r>
            <a:r>
              <a:rPr lang="tr-TR" b="1" dirty="0" smtClean="0"/>
              <a:t> (Tespit); </a:t>
            </a:r>
            <a:r>
              <a:rPr lang="tr-TR" dirty="0" smtClean="0"/>
              <a:t>traksiyon, </a:t>
            </a:r>
            <a:r>
              <a:rPr lang="tr-TR" dirty="0" err="1" smtClean="0"/>
              <a:t>internal</a:t>
            </a:r>
            <a:r>
              <a:rPr lang="tr-TR" dirty="0" smtClean="0"/>
              <a:t> </a:t>
            </a:r>
            <a:r>
              <a:rPr lang="tr-TR" dirty="0" err="1" smtClean="0"/>
              <a:t>fiksasyon</a:t>
            </a:r>
            <a:r>
              <a:rPr lang="tr-TR" dirty="0" smtClean="0"/>
              <a:t>, </a:t>
            </a:r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fiksasyon</a:t>
            </a:r>
            <a:endParaRPr lang="tr-TR" dirty="0" smtClean="0"/>
          </a:p>
          <a:p>
            <a:r>
              <a:rPr lang="tr-TR" b="1" dirty="0" smtClean="0"/>
              <a:t>Rehabilitasyon </a:t>
            </a:r>
            <a:endParaRPr lang="tr-T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Tedavisi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Kırıklar tedavi ve rehabilitasyon yaklaşımları açısından dört gruba ayrılır;</a:t>
            </a:r>
          </a:p>
          <a:p>
            <a:pPr>
              <a:buNone/>
            </a:pPr>
            <a:r>
              <a:rPr lang="tr-TR" b="1" dirty="0" smtClean="0"/>
              <a:t>1- Stabil kırıklar; </a:t>
            </a:r>
            <a:r>
              <a:rPr lang="tr-TR" dirty="0" smtClean="0"/>
              <a:t>çok az </a:t>
            </a:r>
            <a:r>
              <a:rPr lang="tr-TR" dirty="0" err="1" smtClean="0"/>
              <a:t>immobilizasyon</a:t>
            </a:r>
            <a:r>
              <a:rPr lang="tr-TR" dirty="0" smtClean="0"/>
              <a:t> gerektiren veya hiç gerektirmeyen kırıklar</a:t>
            </a:r>
          </a:p>
          <a:p>
            <a:pPr>
              <a:buNone/>
            </a:pPr>
            <a:r>
              <a:rPr lang="tr-TR" b="1" dirty="0" smtClean="0"/>
              <a:t>2- Orta derecede stabil kırıklar; </a:t>
            </a:r>
            <a:r>
              <a:rPr lang="tr-TR" dirty="0" err="1" smtClean="0"/>
              <a:t>immobilizasyon</a:t>
            </a:r>
            <a:r>
              <a:rPr lang="tr-TR" dirty="0" smtClean="0"/>
              <a:t> yapılmakla birlikte kırığa komşu eklemlerde harekete izin verilir</a:t>
            </a:r>
          </a:p>
          <a:p>
            <a:pPr>
              <a:buNone/>
            </a:pPr>
            <a:r>
              <a:rPr lang="tr-TR" b="1" dirty="0" smtClean="0"/>
              <a:t>3- Stabil olmayan kırıklar; </a:t>
            </a:r>
            <a:r>
              <a:rPr lang="tr-TR" dirty="0" err="1" smtClean="0"/>
              <a:t>redüksüyonu</a:t>
            </a:r>
            <a:r>
              <a:rPr lang="tr-TR" dirty="0" smtClean="0"/>
              <a:t> sürdürmek için bir üst ve bir alt ekleme </a:t>
            </a:r>
            <a:r>
              <a:rPr lang="tr-TR" dirty="0" err="1" smtClean="0"/>
              <a:t>immobilizasyon</a:t>
            </a:r>
            <a:r>
              <a:rPr lang="tr-TR" dirty="0" smtClean="0"/>
              <a:t> gerektiren kırıklardır</a:t>
            </a:r>
          </a:p>
          <a:p>
            <a:pPr>
              <a:buNone/>
            </a:pPr>
            <a:r>
              <a:rPr lang="tr-TR" b="1" dirty="0" smtClean="0"/>
              <a:t>4- İleri derecede stabil olmayan kırıklar; </a:t>
            </a:r>
            <a:r>
              <a:rPr lang="tr-TR" dirty="0" smtClean="0"/>
              <a:t>kapalı redüksiyon ve alçılamanın yetersiz kaldığı, açık redüksiyon ve </a:t>
            </a:r>
            <a:r>
              <a:rPr lang="tr-TR" dirty="0" err="1" smtClean="0"/>
              <a:t>internal</a:t>
            </a:r>
            <a:r>
              <a:rPr lang="tr-TR" dirty="0" smtClean="0"/>
              <a:t> </a:t>
            </a:r>
            <a:r>
              <a:rPr lang="tr-TR" dirty="0" err="1" smtClean="0"/>
              <a:t>fiksasyonun</a:t>
            </a:r>
            <a:r>
              <a:rPr lang="tr-TR" dirty="0" smtClean="0"/>
              <a:t> gerektiği kırıklardır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Kırığın </a:t>
            </a:r>
            <a:r>
              <a:rPr lang="tr-TR" dirty="0" err="1" smtClean="0"/>
              <a:t>çeşitine</a:t>
            </a:r>
            <a:r>
              <a:rPr lang="tr-TR" dirty="0" smtClean="0"/>
              <a:t>, lokalizasyonuna ve uygulanan tedavi yöntemine göre özgül rehabilitasyon programları uygulanır.</a:t>
            </a:r>
          </a:p>
          <a:p>
            <a:r>
              <a:rPr lang="tr-TR" dirty="0" smtClean="0"/>
              <a:t>Gelişebilecek fonksiyonel kayıpları ve komplikasyonları önlemek için rehabilitasyon tedavisine mümkün olduğu kadar erken başlamak gerekir.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340768"/>
            <a:ext cx="8543956" cy="478539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b="1" dirty="0" smtClean="0">
                <a:solidFill>
                  <a:srgbClr val="C00000"/>
                </a:solidFill>
              </a:rPr>
              <a:t>         1) </a:t>
            </a:r>
            <a:r>
              <a:rPr lang="tr-TR" sz="4000" b="1" dirty="0" smtClean="0">
                <a:solidFill>
                  <a:srgbClr val="C00000"/>
                </a:solidFill>
              </a:rPr>
              <a:t>Lokal </a:t>
            </a:r>
            <a:r>
              <a:rPr lang="tr-TR" sz="4000" b="1" dirty="0" err="1" smtClean="0">
                <a:solidFill>
                  <a:srgbClr val="C00000"/>
                </a:solidFill>
              </a:rPr>
              <a:t>Terapötik</a:t>
            </a:r>
            <a:r>
              <a:rPr lang="tr-TR" sz="4000" b="1" dirty="0" smtClean="0">
                <a:solidFill>
                  <a:srgbClr val="C00000"/>
                </a:solidFill>
              </a:rPr>
              <a:t> Uygulamalar</a:t>
            </a:r>
            <a:endParaRPr lang="tr-TR" sz="4000" dirty="0" smtClean="0"/>
          </a:p>
          <a:p>
            <a:pPr>
              <a:buNone/>
            </a:pPr>
            <a:r>
              <a:rPr lang="tr-TR" dirty="0" smtClean="0"/>
              <a:t>     Kırık tedavisinin akut döneminde ve daha sonraki rehabilitasyon aşamalarında çok yararlı ve önemlidir</a:t>
            </a:r>
          </a:p>
          <a:p>
            <a:pPr>
              <a:buNone/>
            </a:pPr>
            <a:r>
              <a:rPr lang="tr-TR" b="1" dirty="0" smtClean="0"/>
              <a:t>1- Soğuk uygulama; </a:t>
            </a:r>
            <a:r>
              <a:rPr lang="tr-TR" dirty="0" smtClean="0"/>
              <a:t>travmalarda ilk 72 saat içinde uygulanır. Soğuk </a:t>
            </a:r>
            <a:r>
              <a:rPr lang="tr-TR" dirty="0" err="1" smtClean="0"/>
              <a:t>vazokonstrüksiyon</a:t>
            </a:r>
            <a:r>
              <a:rPr lang="tr-TR" dirty="0" smtClean="0"/>
              <a:t> yaparak kanamayı ve ödemi azaltır. </a:t>
            </a:r>
            <a:r>
              <a:rPr lang="tr-TR" dirty="0" err="1" smtClean="0"/>
              <a:t>Kompartmantal</a:t>
            </a:r>
            <a:r>
              <a:rPr lang="tr-TR" dirty="0" smtClean="0"/>
              <a:t> basınçları düşürerek </a:t>
            </a:r>
            <a:r>
              <a:rPr lang="tr-TR" dirty="0" err="1" smtClean="0"/>
              <a:t>hipoksik</a:t>
            </a:r>
            <a:r>
              <a:rPr lang="tr-TR" dirty="0" smtClean="0"/>
              <a:t> hasarı önler. Sinir iletimini azaltarak doğrudan veya kas spazmını azaltarak dolaylı olarak analjezik etki gösterir. </a:t>
            </a:r>
            <a:r>
              <a:rPr lang="tr-TR" dirty="0" err="1" smtClean="0"/>
              <a:t>Subkutan</a:t>
            </a:r>
            <a:r>
              <a:rPr lang="tr-TR" dirty="0" smtClean="0"/>
              <a:t> dokunun kalınlığına göre 5-10 dakikalık masaj şeklinde uygulanır.</a:t>
            </a:r>
          </a:p>
          <a:p>
            <a:pPr>
              <a:buNone/>
            </a:pPr>
            <a:r>
              <a:rPr lang="tr-TR" b="1" dirty="0" smtClean="0"/>
              <a:t>2- İstirahat; </a:t>
            </a:r>
            <a:r>
              <a:rPr lang="tr-TR" dirty="0" smtClean="0"/>
              <a:t>yaralanan bölge uygun bir şekilde stabilize edilerek iyileşmeyi geciktiren hareketler engellenir. İstirahat süresi mümkün olduğu kadar kısa tutulmalıdır. Bu dönemde </a:t>
            </a:r>
            <a:r>
              <a:rPr lang="tr-TR" dirty="0" err="1" smtClean="0"/>
              <a:t>izometrik</a:t>
            </a:r>
            <a:r>
              <a:rPr lang="tr-TR" dirty="0" smtClean="0"/>
              <a:t> egzersizler uygulanabilir.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b="1" dirty="0" smtClean="0"/>
              <a:t>3- </a:t>
            </a:r>
            <a:r>
              <a:rPr lang="tr-TR" b="1" dirty="0" err="1" smtClean="0"/>
              <a:t>Elevasyon</a:t>
            </a:r>
            <a:r>
              <a:rPr lang="tr-TR" b="1" dirty="0" smtClean="0"/>
              <a:t>;  </a:t>
            </a:r>
            <a:r>
              <a:rPr lang="tr-TR" dirty="0" err="1" smtClean="0"/>
              <a:t>venöz</a:t>
            </a:r>
            <a:r>
              <a:rPr lang="tr-TR" dirty="0" smtClean="0"/>
              <a:t> ve lenfatik dönüşü hızlandırır. Ritmik </a:t>
            </a:r>
            <a:r>
              <a:rPr lang="tr-TR" dirty="0" err="1" smtClean="0"/>
              <a:t>izometrik</a:t>
            </a:r>
            <a:r>
              <a:rPr lang="tr-TR" dirty="0" smtClean="0"/>
              <a:t> </a:t>
            </a:r>
            <a:r>
              <a:rPr lang="tr-TR" dirty="0" err="1" smtClean="0"/>
              <a:t>kontraksiyon</a:t>
            </a:r>
            <a:r>
              <a:rPr lang="tr-TR" dirty="0" smtClean="0"/>
              <a:t> ve elektrik </a:t>
            </a:r>
            <a:r>
              <a:rPr lang="tr-TR" dirty="0" err="1" smtClean="0"/>
              <a:t>sitümülasyonu</a:t>
            </a:r>
            <a:r>
              <a:rPr lang="tr-TR" dirty="0" smtClean="0"/>
              <a:t> da </a:t>
            </a:r>
            <a:r>
              <a:rPr lang="tr-TR" dirty="0" err="1" smtClean="0"/>
              <a:t>venöz</a:t>
            </a:r>
            <a:r>
              <a:rPr lang="tr-TR" dirty="0" smtClean="0"/>
              <a:t> ve lenfatik dönüşü hızlandırır. Bu etki sonucu ödem ve </a:t>
            </a:r>
            <a:r>
              <a:rPr lang="tr-TR" dirty="0" err="1" smtClean="0"/>
              <a:t>hematomun</a:t>
            </a:r>
            <a:r>
              <a:rPr lang="tr-TR" dirty="0" smtClean="0"/>
              <a:t> azalmasına katkıda bulunur</a:t>
            </a:r>
          </a:p>
          <a:p>
            <a:r>
              <a:rPr lang="tr-TR" b="1" dirty="0" smtClean="0"/>
              <a:t>4- Sıcak uygulama; </a:t>
            </a:r>
            <a:r>
              <a:rPr lang="tr-TR" dirty="0" smtClean="0"/>
              <a:t>akut dönem geçtikten sonra sıcak uygulamasına başlanır. Sıcak uygulama </a:t>
            </a:r>
            <a:r>
              <a:rPr lang="tr-TR" dirty="0" err="1" smtClean="0"/>
              <a:t>kollajen</a:t>
            </a:r>
            <a:r>
              <a:rPr lang="tr-TR" dirty="0" smtClean="0"/>
              <a:t> gerilebilirliğini artırır, eklem sertliğini, ağrı ve kas spazmını azaltır. Sıcak uygulama hot-</a:t>
            </a:r>
            <a:r>
              <a:rPr lang="tr-TR" dirty="0" err="1" smtClean="0"/>
              <a:t>pack</a:t>
            </a:r>
            <a:r>
              <a:rPr lang="tr-TR" dirty="0" smtClean="0"/>
              <a:t>, parafin, </a:t>
            </a:r>
            <a:r>
              <a:rPr lang="tr-TR" dirty="0" err="1" smtClean="0"/>
              <a:t>infraruj</a:t>
            </a:r>
            <a:r>
              <a:rPr lang="tr-TR" dirty="0" smtClean="0"/>
              <a:t> lambaları ve hidroterapi şeklinde uygulanabilir.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tr-TR" sz="3400" b="1" dirty="0" smtClean="0"/>
              <a:t>5- </a:t>
            </a:r>
            <a:r>
              <a:rPr lang="tr-TR" sz="3400" b="1" dirty="0" err="1" smtClean="0"/>
              <a:t>Elektroterapi</a:t>
            </a:r>
            <a:r>
              <a:rPr lang="tr-TR" sz="3400" b="1" dirty="0" smtClean="0"/>
              <a:t>; </a:t>
            </a:r>
            <a:r>
              <a:rPr lang="tr-TR" sz="3400" dirty="0" err="1" smtClean="0"/>
              <a:t>tens</a:t>
            </a:r>
            <a:r>
              <a:rPr lang="tr-TR" sz="3400" dirty="0" smtClean="0"/>
              <a:t> ve alçak frekanslı akımlar analjezik amaçlı kullanılır. Ultrason ve kısa dalga </a:t>
            </a:r>
            <a:r>
              <a:rPr lang="tr-TR" sz="3400" dirty="0" err="1" smtClean="0"/>
              <a:t>diatermi</a:t>
            </a:r>
            <a:r>
              <a:rPr lang="tr-TR" sz="3400" dirty="0" smtClean="0"/>
              <a:t> </a:t>
            </a:r>
            <a:r>
              <a:rPr lang="tr-TR" sz="3400" dirty="0" err="1" smtClean="0"/>
              <a:t>kollajenin</a:t>
            </a:r>
            <a:r>
              <a:rPr lang="tr-TR" sz="3400" dirty="0" smtClean="0"/>
              <a:t> gerilebilirliğini artırmak için kullanılır. Lazer tedavisi ağrıyı azaltır, </a:t>
            </a:r>
            <a:r>
              <a:rPr lang="tr-TR" sz="3400" dirty="0" err="1" smtClean="0"/>
              <a:t>kollajen</a:t>
            </a:r>
            <a:r>
              <a:rPr lang="tr-TR" sz="3400" dirty="0" smtClean="0"/>
              <a:t> sentezini hızlandırır, ödemi azaltır, </a:t>
            </a:r>
            <a:r>
              <a:rPr lang="tr-TR" sz="3400" dirty="0" err="1" smtClean="0"/>
              <a:t>skar</a:t>
            </a:r>
            <a:r>
              <a:rPr lang="tr-TR" sz="3400" dirty="0" smtClean="0"/>
              <a:t> dokusunu yumuşatır, yara iyileşmesi ve sinir </a:t>
            </a:r>
            <a:r>
              <a:rPr lang="tr-TR" sz="3400" dirty="0" err="1" smtClean="0"/>
              <a:t>rejenerasyonunu</a:t>
            </a:r>
            <a:r>
              <a:rPr lang="tr-TR" sz="3400" dirty="0" smtClean="0"/>
              <a:t> </a:t>
            </a:r>
            <a:r>
              <a:rPr lang="tr-TR" sz="3400" dirty="0" smtClean="0"/>
              <a:t>hızlandırır. Galvanik </a:t>
            </a:r>
            <a:r>
              <a:rPr lang="tr-TR" sz="3400" dirty="0" err="1" smtClean="0"/>
              <a:t>stimülasyon</a:t>
            </a:r>
            <a:r>
              <a:rPr lang="tr-TR" sz="3400" dirty="0" smtClean="0"/>
              <a:t>; </a:t>
            </a:r>
            <a:r>
              <a:rPr lang="tr-TR" sz="3400" dirty="0" smtClean="0"/>
              <a:t>ağrıyı ve kas spazmını azaltır, </a:t>
            </a:r>
            <a:r>
              <a:rPr lang="tr-TR" sz="3400" dirty="0" err="1" smtClean="0"/>
              <a:t>intermitant</a:t>
            </a:r>
            <a:r>
              <a:rPr lang="tr-TR" sz="3400" dirty="0" smtClean="0"/>
              <a:t> kas </a:t>
            </a:r>
            <a:r>
              <a:rPr lang="tr-TR" sz="3400" dirty="0" err="1" smtClean="0"/>
              <a:t>kontraksiyonu</a:t>
            </a:r>
            <a:r>
              <a:rPr lang="tr-TR" sz="3400" dirty="0" smtClean="0"/>
              <a:t> ile </a:t>
            </a:r>
            <a:r>
              <a:rPr lang="tr-TR" sz="3400" dirty="0" err="1" smtClean="0"/>
              <a:t>venöz</a:t>
            </a:r>
            <a:r>
              <a:rPr lang="tr-TR" sz="3400" dirty="0" smtClean="0"/>
              <a:t> dönüşü artırarak  </a:t>
            </a:r>
            <a:r>
              <a:rPr lang="tr-TR" sz="3400" dirty="0" err="1" smtClean="0"/>
              <a:t>postravmatik</a:t>
            </a:r>
            <a:r>
              <a:rPr lang="tr-TR" sz="3400" dirty="0" smtClean="0"/>
              <a:t> ödemi azaltır.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sz="3400" b="1" dirty="0" smtClean="0">
                <a:solidFill>
                  <a:srgbClr val="C00000"/>
                </a:solidFill>
              </a:rPr>
              <a:t>     </a:t>
            </a:r>
            <a:r>
              <a:rPr lang="tr-TR" sz="4000" b="1" dirty="0" smtClean="0">
                <a:solidFill>
                  <a:srgbClr val="C00000"/>
                </a:solidFill>
              </a:rPr>
              <a:t>2) İlaç Tedavisi</a:t>
            </a:r>
            <a:endParaRPr lang="tr-TR" sz="4000" dirty="0" smtClean="0"/>
          </a:p>
          <a:p>
            <a:pPr>
              <a:buNone/>
            </a:pPr>
            <a:r>
              <a:rPr lang="tr-TR" sz="3400" dirty="0" smtClean="0"/>
              <a:t>    </a:t>
            </a:r>
            <a:r>
              <a:rPr lang="tr-TR" sz="3400" dirty="0" err="1" smtClean="0"/>
              <a:t>NSAİİ’ler</a:t>
            </a:r>
            <a:r>
              <a:rPr lang="tr-TR" sz="3400" dirty="0" smtClean="0"/>
              <a:t> akut dönemde ağrı ve ödemi azaltmak için kullanılır? </a:t>
            </a:r>
            <a:r>
              <a:rPr lang="tr-TR" sz="3400" dirty="0" err="1" smtClean="0"/>
              <a:t>Kortikosteroidlerin</a:t>
            </a:r>
            <a:r>
              <a:rPr lang="tr-TR" sz="3400" dirty="0" smtClean="0"/>
              <a:t> kırık tedavisi ve rehabilitasyonunda yeri yoktur.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Rehabilitasyonunda Egzersiz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 smtClean="0"/>
              <a:t>İmmobilizasyon</a:t>
            </a:r>
            <a:r>
              <a:rPr lang="tr-TR" dirty="0" smtClean="0"/>
              <a:t> sonucunda kaslarda </a:t>
            </a:r>
            <a:r>
              <a:rPr lang="tr-TR" dirty="0" err="1" smtClean="0"/>
              <a:t>atrofi</a:t>
            </a:r>
            <a:r>
              <a:rPr lang="tr-TR" dirty="0" smtClean="0"/>
              <a:t> ve </a:t>
            </a:r>
            <a:r>
              <a:rPr lang="tr-TR" dirty="0" err="1" smtClean="0"/>
              <a:t>EHA’da</a:t>
            </a:r>
            <a:r>
              <a:rPr lang="tr-TR" dirty="0" smtClean="0"/>
              <a:t> azalma meydana gelir. </a:t>
            </a:r>
            <a:r>
              <a:rPr lang="tr-TR" dirty="0" err="1" smtClean="0"/>
              <a:t>İmmobilizasyonun</a:t>
            </a:r>
            <a:r>
              <a:rPr lang="tr-TR" dirty="0" smtClean="0"/>
              <a:t> uzun sürmesi ile </a:t>
            </a:r>
            <a:r>
              <a:rPr lang="tr-TR" dirty="0" err="1" smtClean="0"/>
              <a:t>kollajen</a:t>
            </a:r>
            <a:r>
              <a:rPr lang="tr-TR" dirty="0" smtClean="0"/>
              <a:t> dokular kısalır. Bu nedenle kasların güçlenmesi ve </a:t>
            </a:r>
            <a:r>
              <a:rPr lang="tr-TR" dirty="0" err="1" smtClean="0"/>
              <a:t>EHA’nın</a:t>
            </a:r>
            <a:r>
              <a:rPr lang="tr-TR" dirty="0" smtClean="0"/>
              <a:t> korunması temel prensiptir. </a:t>
            </a:r>
          </a:p>
          <a:p>
            <a:r>
              <a:rPr lang="tr-TR" b="1" dirty="0" smtClean="0"/>
              <a:t>Pasif EHA egzersizleri; </a:t>
            </a:r>
            <a:r>
              <a:rPr lang="tr-TR" dirty="0" smtClean="0"/>
              <a:t>kırık sonrasında erken dönemde, kas yaralanmasının veya kas </a:t>
            </a:r>
            <a:r>
              <a:rPr lang="tr-TR" dirty="0" err="1" smtClean="0"/>
              <a:t>kontraksiyonunun</a:t>
            </a:r>
            <a:r>
              <a:rPr lang="tr-TR" dirty="0" smtClean="0"/>
              <a:t> istenmediği dönemlerde uygulanır. Amaç </a:t>
            </a:r>
            <a:r>
              <a:rPr lang="tr-TR" dirty="0" err="1" smtClean="0"/>
              <a:t>kontraktürlerin</a:t>
            </a:r>
            <a:r>
              <a:rPr lang="tr-TR" dirty="0" smtClean="0"/>
              <a:t> ve yapışıklıkların önlenmesidir. Pasif EHA egzersizleri CPM cihazı veya fizyoterapist tarafından uygulanır.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CPM Cihazı</a:t>
            </a:r>
            <a:endParaRPr lang="tr-TR" dirty="0"/>
          </a:p>
        </p:txBody>
      </p:sp>
      <p:pic>
        <p:nvPicPr>
          <p:cNvPr id="1026" name="Picture 2" descr="C:\Users\gul.devrimsel\Desktop\2019-07-31_20144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9144000" cy="5357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Rehabilitasyonunda Egzersiz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Aktif </a:t>
            </a:r>
            <a:r>
              <a:rPr lang="tr-TR" b="1" dirty="0" err="1" smtClean="0"/>
              <a:t>asistif</a:t>
            </a:r>
            <a:r>
              <a:rPr lang="tr-TR" b="1" dirty="0" smtClean="0"/>
              <a:t> EHA egzersizleri; </a:t>
            </a:r>
            <a:r>
              <a:rPr lang="tr-TR" dirty="0" smtClean="0"/>
              <a:t>bu egzersizde hem aktif kas fonksiyonu vardır hem de </a:t>
            </a:r>
            <a:r>
              <a:rPr lang="tr-TR" dirty="0" err="1" smtClean="0"/>
              <a:t>periartiküler</a:t>
            </a:r>
            <a:r>
              <a:rPr lang="tr-TR" dirty="0" smtClean="0"/>
              <a:t> kasların aşırı zorlanması engellenmektedir. </a:t>
            </a:r>
            <a:r>
              <a:rPr lang="tr-TR" dirty="0" err="1" smtClean="0"/>
              <a:t>İmmobilizasyon</a:t>
            </a:r>
            <a:r>
              <a:rPr lang="tr-TR" dirty="0" smtClean="0"/>
              <a:t> cihazları çıkarıldıktan sonra veya cerrahi stabilizasyon sağlanan durumlarda aktif </a:t>
            </a:r>
            <a:r>
              <a:rPr lang="tr-TR" dirty="0" err="1" smtClean="0"/>
              <a:t>asistif</a:t>
            </a:r>
            <a:r>
              <a:rPr lang="tr-TR" dirty="0" smtClean="0"/>
              <a:t> EHA egzersizi başlanır. Bu egzersizler kas eğitiminde ilk basamaktır. Kas fonksiyonu düzeldikçe egzersizin </a:t>
            </a:r>
            <a:r>
              <a:rPr lang="tr-TR" dirty="0" err="1" smtClean="0"/>
              <a:t>asistif</a:t>
            </a:r>
            <a:r>
              <a:rPr lang="tr-TR" dirty="0" smtClean="0"/>
              <a:t> bölümü azalır.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Rehabilitasyonunda Egzersiz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/>
              <a:t>Aktif EHA egzersizleri; </a:t>
            </a:r>
            <a:r>
              <a:rPr lang="tr-TR" dirty="0" smtClean="0"/>
              <a:t>hastanın eklem hareketini aktif olarak kendisinin yapmasıdır. Hasta </a:t>
            </a:r>
            <a:r>
              <a:rPr lang="tr-TR" dirty="0" err="1" smtClean="0"/>
              <a:t>ekstremitesini</a:t>
            </a:r>
            <a:r>
              <a:rPr lang="tr-TR" dirty="0" smtClean="0"/>
              <a:t> mümkün olan en geniş EHA içinde hareket ettirir.</a:t>
            </a:r>
          </a:p>
          <a:p>
            <a:r>
              <a:rPr lang="tr-TR" b="1" dirty="0" err="1" smtClean="0"/>
              <a:t>Rezistif</a:t>
            </a:r>
            <a:r>
              <a:rPr lang="tr-TR" b="1" dirty="0" smtClean="0"/>
              <a:t> EHA egzersizleri; </a:t>
            </a:r>
            <a:r>
              <a:rPr lang="tr-TR" dirty="0" smtClean="0"/>
              <a:t>aktif EHA egzersizleri ile normal veya normale yakın EHA kazanılmış ise </a:t>
            </a:r>
            <a:r>
              <a:rPr lang="tr-TR" dirty="0" err="1" smtClean="0"/>
              <a:t>rezistif</a:t>
            </a:r>
            <a:r>
              <a:rPr lang="tr-TR" dirty="0" smtClean="0"/>
              <a:t> EHA egzersizlerine başlanır. Ancak bu egzersiz aşamasına geçmek için kırık iyileşmesinin tam olması gerekir.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Rehabilitasyonunda Egzersiz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14282" y="1600200"/>
            <a:ext cx="8929718" cy="4525963"/>
          </a:xfrm>
        </p:spPr>
        <p:txBody>
          <a:bodyPr>
            <a:normAutofit fontScale="92500" lnSpcReduction="10000"/>
          </a:bodyPr>
          <a:lstStyle/>
          <a:p>
            <a:r>
              <a:rPr lang="tr-TR" b="1" dirty="0" smtClean="0"/>
              <a:t>Germe egzersizleri; </a:t>
            </a:r>
            <a:r>
              <a:rPr lang="tr-TR" dirty="0" smtClean="0"/>
              <a:t>aktif EHA egzersizleri ile normal </a:t>
            </a:r>
            <a:r>
              <a:rPr lang="tr-TR" dirty="0" err="1" smtClean="0"/>
              <a:t>EHA’ya</a:t>
            </a:r>
            <a:r>
              <a:rPr lang="tr-TR" dirty="0" smtClean="0"/>
              <a:t> ulaşılamamış ise germe egzersizlerine başlanır. Bu egzersize başlamak için kırık iyileşmesinin tam olması gerekir. Germe egzersizleri ile yumuşak doku </a:t>
            </a:r>
            <a:r>
              <a:rPr lang="tr-TR" dirty="0" err="1" smtClean="0"/>
              <a:t>kontraktürlerine</a:t>
            </a:r>
            <a:r>
              <a:rPr lang="tr-TR" dirty="0" smtClean="0"/>
              <a:t> bağlı kısıtlılıklar düzeltilir.</a:t>
            </a:r>
          </a:p>
          <a:p>
            <a:r>
              <a:rPr lang="tr-TR" b="1" dirty="0" smtClean="0"/>
              <a:t>Kuvvetlendirme egzersizleri; </a:t>
            </a:r>
            <a:r>
              <a:rPr lang="tr-TR" dirty="0" smtClean="0"/>
              <a:t>temel dirençli egzersiz </a:t>
            </a:r>
            <a:r>
              <a:rPr lang="tr-TR" dirty="0" err="1" smtClean="0"/>
              <a:t>prensibleri</a:t>
            </a:r>
            <a:r>
              <a:rPr lang="tr-TR" dirty="0" smtClean="0"/>
              <a:t> doğrultusunda kişiye kuvvetlendirme egzersizleri planlanır. Kasları güçlendirmek için </a:t>
            </a:r>
            <a:r>
              <a:rPr lang="tr-TR" dirty="0" err="1" smtClean="0"/>
              <a:t>izometrik</a:t>
            </a:r>
            <a:r>
              <a:rPr lang="tr-TR" dirty="0" smtClean="0"/>
              <a:t>, </a:t>
            </a:r>
            <a:r>
              <a:rPr lang="tr-TR" dirty="0" err="1" smtClean="0"/>
              <a:t>izotonik</a:t>
            </a:r>
            <a:r>
              <a:rPr lang="tr-TR" dirty="0" smtClean="0"/>
              <a:t> ve </a:t>
            </a:r>
            <a:r>
              <a:rPr lang="tr-TR" dirty="0" err="1" smtClean="0"/>
              <a:t>izokinetik</a:t>
            </a:r>
            <a:r>
              <a:rPr lang="tr-TR" dirty="0" smtClean="0"/>
              <a:t> egzersizlerden faydalanılır.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Rehabilitasyonunda Yürüme Eğitimi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Yürüme kırık rehabilitasyonunun önemli bir parçasıdır. 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Yürümeyi etkileyen faktörler;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 kırığın lokalizasyonu ve özelliği, 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yapılan tedavinin özelliği ve yük vermede kısıtlılık (yük vermeme, </a:t>
            </a:r>
            <a:r>
              <a:rPr lang="tr-TR" dirty="0" err="1" smtClean="0"/>
              <a:t>parsiyel</a:t>
            </a:r>
            <a:r>
              <a:rPr lang="tr-TR" dirty="0" smtClean="0"/>
              <a:t> yük verme ve tam yük verme), </a:t>
            </a:r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immobilizasyonun</a:t>
            </a:r>
            <a:r>
              <a:rPr lang="tr-TR" dirty="0" smtClean="0"/>
              <a:t> türü (açık redüksiyon </a:t>
            </a:r>
            <a:r>
              <a:rPr lang="tr-TR" dirty="0" err="1" smtClean="0"/>
              <a:t>internal</a:t>
            </a:r>
            <a:r>
              <a:rPr lang="tr-TR" dirty="0" smtClean="0"/>
              <a:t> tespit, alçı, </a:t>
            </a:r>
            <a:r>
              <a:rPr lang="tr-TR" dirty="0" err="1" smtClean="0"/>
              <a:t>breys</a:t>
            </a:r>
            <a:r>
              <a:rPr lang="tr-TR" dirty="0" smtClean="0"/>
              <a:t> vb),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 hastanın özelliği ( yaş, kırık öncesi </a:t>
            </a:r>
            <a:r>
              <a:rPr lang="tr-TR" dirty="0" err="1" smtClean="0"/>
              <a:t>ambulatuvar</a:t>
            </a:r>
            <a:r>
              <a:rPr lang="tr-TR" dirty="0" smtClean="0"/>
              <a:t> durum, eşlik eden tıbbi problemler).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Kırık Rehabilitasyonunda Yürüme Eğitimi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dirty="0" smtClean="0"/>
              <a:t>Alt </a:t>
            </a:r>
            <a:r>
              <a:rPr lang="tr-TR" dirty="0" err="1" smtClean="0"/>
              <a:t>ekstremite</a:t>
            </a:r>
            <a:r>
              <a:rPr lang="tr-TR" dirty="0" smtClean="0"/>
              <a:t> kırıklarında kırık bölgesine verilecek yüke göre yürüyüş ayarlanır.</a:t>
            </a:r>
            <a:endParaRPr lang="tr-TR" b="1" dirty="0" smtClean="0"/>
          </a:p>
          <a:p>
            <a:r>
              <a:rPr lang="tr-TR" b="1" dirty="0" smtClean="0"/>
              <a:t>Yük vermeme; </a:t>
            </a:r>
            <a:r>
              <a:rPr lang="tr-TR" dirty="0" err="1" smtClean="0"/>
              <a:t>intraartiküler</a:t>
            </a:r>
            <a:r>
              <a:rPr lang="tr-TR" dirty="0" smtClean="0"/>
              <a:t> kırıklarda </a:t>
            </a:r>
            <a:r>
              <a:rPr lang="tr-TR" dirty="0" err="1" smtClean="0"/>
              <a:t>artiküler</a:t>
            </a:r>
            <a:r>
              <a:rPr lang="tr-TR" dirty="0" smtClean="0"/>
              <a:t> yüzeylerin </a:t>
            </a:r>
            <a:r>
              <a:rPr lang="tr-TR" dirty="0" err="1" smtClean="0"/>
              <a:t>displase</a:t>
            </a:r>
            <a:r>
              <a:rPr lang="tr-TR" dirty="0" smtClean="0"/>
              <a:t> olma riski nedeniyle hiç yük verilmez. </a:t>
            </a:r>
            <a:r>
              <a:rPr lang="tr-TR" dirty="0" err="1" smtClean="0"/>
              <a:t>Redükte</a:t>
            </a:r>
            <a:r>
              <a:rPr lang="tr-TR" dirty="0" smtClean="0"/>
              <a:t> edilip </a:t>
            </a:r>
            <a:r>
              <a:rPr lang="tr-TR" dirty="0" err="1" smtClean="0"/>
              <a:t>immobilize</a:t>
            </a:r>
            <a:r>
              <a:rPr lang="tr-TR" dirty="0" smtClean="0"/>
              <a:t> edilmiş </a:t>
            </a:r>
            <a:r>
              <a:rPr lang="tr-TR" dirty="0" err="1" smtClean="0"/>
              <a:t>anstabil</a:t>
            </a:r>
            <a:r>
              <a:rPr lang="tr-TR" dirty="0" smtClean="0"/>
              <a:t> kırıklarda da yük verilmez. Yük verilmemesi gereken durumlarda koltuk değneği, </a:t>
            </a:r>
            <a:r>
              <a:rPr lang="tr-TR" dirty="0" err="1" smtClean="0"/>
              <a:t>walker</a:t>
            </a:r>
            <a:r>
              <a:rPr lang="tr-TR" dirty="0" smtClean="0"/>
              <a:t> gibi yürümeyi kolaylaştırıcı araçlar kullanılır.</a:t>
            </a:r>
          </a:p>
          <a:p>
            <a:r>
              <a:rPr lang="tr-TR" b="1" dirty="0" err="1" smtClean="0"/>
              <a:t>Parsiyel</a:t>
            </a:r>
            <a:r>
              <a:rPr lang="tr-TR" b="1" dirty="0" smtClean="0"/>
              <a:t> yük verme; </a:t>
            </a:r>
            <a:r>
              <a:rPr lang="tr-TR" dirty="0" smtClean="0"/>
              <a:t>oldukça sık kullanılır. </a:t>
            </a:r>
            <a:r>
              <a:rPr lang="tr-TR" dirty="0" err="1" smtClean="0"/>
              <a:t>Parsiyel</a:t>
            </a:r>
            <a:r>
              <a:rPr lang="tr-TR" dirty="0" smtClean="0"/>
              <a:t> yük vererek yürümede denge daha iyidir. Kırık iyileşmesini uyarır ve kemik kitlesini korur. Verilen yük miktarı kırığın iyileşmesine göre </a:t>
            </a:r>
            <a:r>
              <a:rPr lang="tr-TR" dirty="0" err="1" smtClean="0"/>
              <a:t>progresif</a:t>
            </a:r>
            <a:r>
              <a:rPr lang="tr-TR" dirty="0" smtClean="0"/>
              <a:t> olarak artırılır.</a:t>
            </a:r>
          </a:p>
          <a:p>
            <a:r>
              <a:rPr lang="tr-TR" b="1" dirty="0" smtClean="0"/>
              <a:t>Tam yük verme; </a:t>
            </a:r>
            <a:r>
              <a:rPr lang="tr-TR" dirty="0" smtClean="0"/>
              <a:t>kırık stabilse ve </a:t>
            </a:r>
            <a:r>
              <a:rPr lang="tr-TR" dirty="0" err="1" smtClean="0"/>
              <a:t>displase</a:t>
            </a:r>
            <a:r>
              <a:rPr lang="tr-TR" dirty="0" smtClean="0"/>
              <a:t> olma riski yoksa başlangıçtan itibaren tam yük verilebilir.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Komplikasyonları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C00000"/>
                </a:solidFill>
              </a:rPr>
              <a:t>1- Sistemik komplikasyonlar;</a:t>
            </a:r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Hemorajik</a:t>
            </a:r>
            <a:r>
              <a:rPr lang="tr-TR" dirty="0" smtClean="0"/>
              <a:t> şok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Kardiyak </a:t>
            </a:r>
            <a:r>
              <a:rPr lang="tr-TR" dirty="0" err="1" smtClean="0"/>
              <a:t>arrest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Dissemine</a:t>
            </a:r>
            <a:r>
              <a:rPr lang="tr-TR" dirty="0" smtClean="0"/>
              <a:t> </a:t>
            </a:r>
            <a:r>
              <a:rPr lang="tr-TR" dirty="0" err="1" smtClean="0"/>
              <a:t>intravasküler</a:t>
            </a:r>
            <a:r>
              <a:rPr lang="tr-TR" dirty="0" smtClean="0"/>
              <a:t> </a:t>
            </a:r>
            <a:r>
              <a:rPr lang="tr-TR" dirty="0" err="1" smtClean="0"/>
              <a:t>koagülasyon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Gazlı </a:t>
            </a:r>
            <a:r>
              <a:rPr lang="tr-TR" dirty="0" err="1" smtClean="0"/>
              <a:t>gangren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Tetanoz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Tromboemboli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err="1" smtClean="0"/>
              <a:t>Pnömoni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Akut </a:t>
            </a:r>
            <a:r>
              <a:rPr lang="tr-TR" dirty="0" err="1" smtClean="0"/>
              <a:t>tübüler</a:t>
            </a:r>
            <a:r>
              <a:rPr lang="tr-TR" dirty="0" smtClean="0"/>
              <a:t> nekroz</a:t>
            </a:r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Yağ </a:t>
            </a:r>
            <a:r>
              <a:rPr lang="tr-TR" dirty="0" err="1" smtClean="0"/>
              <a:t>embolisi</a:t>
            </a:r>
            <a:r>
              <a:rPr lang="tr-TR" dirty="0" smtClean="0"/>
              <a:t> sendromu</a:t>
            </a:r>
          </a:p>
          <a:p>
            <a:pPr>
              <a:buNone/>
            </a:pPr>
            <a:endParaRPr lang="tr-TR" dirty="0" smtClean="0"/>
          </a:p>
          <a:p>
            <a:pPr>
              <a:buFont typeface="Wingdings" pitchFamily="2" charset="2"/>
              <a:buChar char="ü"/>
            </a:pPr>
            <a:endParaRPr lang="tr-TR" dirty="0" smtClean="0"/>
          </a:p>
          <a:p>
            <a:pPr>
              <a:buFont typeface="Wingdings" pitchFamily="2" charset="2"/>
              <a:buChar char="ü"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Kırık Komplikasyonları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20" y="1600200"/>
            <a:ext cx="885828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smtClean="0">
                <a:solidFill>
                  <a:srgbClr val="C00000"/>
                </a:solidFill>
              </a:rPr>
              <a:t>2- Kırık yerindeki komplikasyonlar; </a:t>
            </a:r>
            <a:r>
              <a:rPr lang="tr-TR" dirty="0" smtClean="0"/>
              <a:t>kaynama kusurları, </a:t>
            </a:r>
            <a:r>
              <a:rPr lang="tr-TR" dirty="0" err="1" smtClean="0"/>
              <a:t>avasküler</a:t>
            </a:r>
            <a:r>
              <a:rPr lang="tr-TR" dirty="0" smtClean="0"/>
              <a:t> nekroz, enfeksiyon ve </a:t>
            </a:r>
            <a:r>
              <a:rPr lang="tr-TR" dirty="0" err="1" smtClean="0"/>
              <a:t>ekstremitede</a:t>
            </a:r>
            <a:r>
              <a:rPr lang="tr-TR" dirty="0" smtClean="0"/>
              <a:t> büyüme kusurları</a:t>
            </a:r>
          </a:p>
          <a:p>
            <a:pPr>
              <a:buNone/>
            </a:pPr>
            <a:r>
              <a:rPr lang="tr-TR" b="1" dirty="0" smtClean="0">
                <a:solidFill>
                  <a:srgbClr val="C00000"/>
                </a:solidFill>
              </a:rPr>
              <a:t>3- Kırığa komşu dokularda komplikasyonlar; </a:t>
            </a:r>
            <a:r>
              <a:rPr lang="tr-TR" dirty="0" smtClean="0"/>
              <a:t>yumuşak doku yaralanmaları, organ yaralanmaları, eklem </a:t>
            </a:r>
            <a:r>
              <a:rPr lang="tr-TR" dirty="0" err="1" smtClean="0"/>
              <a:t>kontraktürü</a:t>
            </a:r>
            <a:r>
              <a:rPr lang="tr-TR" dirty="0" smtClean="0"/>
              <a:t>, kompleks bölgesel ağrı sendromu, </a:t>
            </a:r>
            <a:r>
              <a:rPr lang="tr-TR" dirty="0" err="1" smtClean="0"/>
              <a:t>heterotopik</a:t>
            </a:r>
            <a:r>
              <a:rPr lang="tr-TR" dirty="0" smtClean="0"/>
              <a:t> </a:t>
            </a:r>
            <a:r>
              <a:rPr lang="tr-TR" dirty="0" err="1" smtClean="0"/>
              <a:t>ossifikasyon</a:t>
            </a:r>
            <a:r>
              <a:rPr lang="tr-TR" dirty="0" smtClean="0"/>
              <a:t>, post-</a:t>
            </a:r>
            <a:r>
              <a:rPr lang="tr-TR" dirty="0" err="1" smtClean="0"/>
              <a:t>travmatik</a:t>
            </a:r>
            <a:r>
              <a:rPr lang="tr-TR" dirty="0" smtClean="0"/>
              <a:t> </a:t>
            </a:r>
            <a:r>
              <a:rPr lang="tr-TR" dirty="0" err="1" smtClean="0"/>
              <a:t>dejeneratif</a:t>
            </a:r>
            <a:r>
              <a:rPr lang="tr-TR" dirty="0" smtClean="0"/>
              <a:t> </a:t>
            </a:r>
            <a:r>
              <a:rPr lang="tr-TR" dirty="0" err="1" smtClean="0"/>
              <a:t>artrit</a:t>
            </a:r>
            <a:r>
              <a:rPr lang="tr-TR" dirty="0" smtClean="0"/>
              <a:t>, sinir yaralanmaları, </a:t>
            </a:r>
            <a:r>
              <a:rPr lang="tr-TR" dirty="0" err="1" smtClean="0"/>
              <a:t>tendon</a:t>
            </a:r>
            <a:r>
              <a:rPr lang="tr-TR" dirty="0" smtClean="0"/>
              <a:t> yaralanmaları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1773</Words>
  <Application>Microsoft Office PowerPoint</Application>
  <PresentationFormat>Ekran Gösterisi (4:3)</PresentationFormat>
  <Paragraphs>149</Paragraphs>
  <Slides>29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3" baseType="lpstr">
      <vt:lpstr>Arial</vt:lpstr>
      <vt:lpstr>Calibri</vt:lpstr>
      <vt:lpstr>Wingdings</vt:lpstr>
      <vt:lpstr>Ofis Teması</vt:lpstr>
      <vt:lpstr>TRAVMATİK LEZYONLAR VE REHABİLİTASYON</vt:lpstr>
      <vt:lpstr>Öğrenim Hedefleri</vt:lpstr>
      <vt:lpstr>PowerPoint Sunusu</vt:lpstr>
      <vt:lpstr>PowerPoint Sunusu</vt:lpstr>
      <vt:lpstr>Kırık Sınıflaması ve Klinik Özellikleri</vt:lpstr>
      <vt:lpstr>Kırık Sınıflaması ve Klinik Özellikleri</vt:lpstr>
      <vt:lpstr>Kırık Sınıflaması ve Klinik Özellikleri</vt:lpstr>
      <vt:lpstr>Kırığın Klinik Özellikleri</vt:lpstr>
      <vt:lpstr>Radyolojik Değerlendirme</vt:lpstr>
      <vt:lpstr>Kırık Patolofizyolojisi ve İyileşmesi</vt:lpstr>
      <vt:lpstr>Kırık Patolofizyolojisi ve İyileşmesi</vt:lpstr>
      <vt:lpstr>Kırık İyileşmesini Etkileyen Faktörler</vt:lpstr>
      <vt:lpstr>Kırık İyileşmesini Etkileyen Faktörler</vt:lpstr>
      <vt:lpstr>Kırık Tedavisi</vt:lpstr>
      <vt:lpstr>Kırık Tedavisi</vt:lpstr>
      <vt:lpstr>Kırık Tedavisi</vt:lpstr>
      <vt:lpstr>Kırık Rehabilitasyonu</vt:lpstr>
      <vt:lpstr>Kırık Rehabilitasyonu</vt:lpstr>
      <vt:lpstr>Kırık Rehabilitasyonu</vt:lpstr>
      <vt:lpstr>Kırık Rehabilitasyonu</vt:lpstr>
      <vt:lpstr>Kırık Rehabilitasyonunda Egzersiz</vt:lpstr>
      <vt:lpstr>CPM Cihazı</vt:lpstr>
      <vt:lpstr>Kırık Rehabilitasyonunda Egzersiz</vt:lpstr>
      <vt:lpstr>Kırık Rehabilitasyonunda Egzersiz</vt:lpstr>
      <vt:lpstr>Kırık Rehabilitasyonunda Egzersiz</vt:lpstr>
      <vt:lpstr>Kırık Rehabilitasyonunda Yürüme Eğitimi</vt:lpstr>
      <vt:lpstr>Kırık Rehabilitasyonunda Yürüme Eğitimi</vt:lpstr>
      <vt:lpstr>Kırık Komplikasyonları</vt:lpstr>
      <vt:lpstr>Kırık Komplikasyonları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Travmatik Lezyonlar ve Rehabilitasyon</dc:title>
  <dc:creator>gul.devrimsel</dc:creator>
  <cp:lastModifiedBy>Gul  DEVRIMSEL</cp:lastModifiedBy>
  <cp:revision>183</cp:revision>
  <dcterms:created xsi:type="dcterms:W3CDTF">2019-07-22T09:15:32Z</dcterms:created>
  <dcterms:modified xsi:type="dcterms:W3CDTF">2026-06-30T10:05:04Z</dcterms:modified>
</cp:coreProperties>
</file>