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90" r:id="rId21"/>
    <p:sldId id="292" r:id="rId22"/>
    <p:sldId id="294" r:id="rId23"/>
    <p:sldId id="293" r:id="rId24"/>
    <p:sldId id="275" r:id="rId25"/>
    <p:sldId id="276" r:id="rId26"/>
    <p:sldId id="277" r:id="rId27"/>
    <p:sldId id="278" r:id="rId28"/>
    <p:sldId id="279" r:id="rId29"/>
    <p:sldId id="291" r:id="rId30"/>
    <p:sldId id="280" r:id="rId31"/>
    <p:sldId id="281" r:id="rId32"/>
    <p:sldId id="282" r:id="rId33"/>
    <p:sldId id="283" r:id="rId34"/>
    <p:sldId id="286" r:id="rId35"/>
    <p:sldId id="287" r:id="rId36"/>
    <p:sldId id="288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D48A-48AC-4FD2-A28C-08D2B46FAE90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23694BF1-34D1-44BC-8917-DF42B9293C5E}" type="slidenum">
              <a:rPr lang="tr-TR" smtClean="0"/>
              <a:t>‹#›</a:t>
            </a:fld>
            <a:endParaRPr lang="tr-T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9005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D48A-48AC-4FD2-A28C-08D2B46FAE90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4BF1-34D1-44BC-8917-DF42B9293C5E}" type="slidenum">
              <a:rPr lang="tr-TR" smtClean="0"/>
              <a:t>‹#›</a:t>
            </a:fld>
            <a:endParaRPr lang="tr-TR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807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D48A-48AC-4FD2-A28C-08D2B46FAE90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4BF1-34D1-44BC-8917-DF42B9293C5E}" type="slidenum">
              <a:rPr lang="tr-TR" smtClean="0"/>
              <a:t>‹#›</a:t>
            </a:fld>
            <a:endParaRPr lang="tr-TR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4442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D48A-48AC-4FD2-A28C-08D2B46FAE90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4BF1-34D1-44BC-8917-DF42B9293C5E}" type="slidenum">
              <a:rPr lang="tr-TR" smtClean="0"/>
              <a:t>‹#›</a:t>
            </a:fld>
            <a:endParaRPr lang="tr-TR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1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D48A-48AC-4FD2-A28C-08D2B46FAE90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4BF1-34D1-44BC-8917-DF42B9293C5E}" type="slidenum">
              <a:rPr lang="tr-TR" smtClean="0"/>
              <a:t>‹#›</a:t>
            </a:fld>
            <a:endParaRPr lang="tr-T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6970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D48A-48AC-4FD2-A28C-08D2B46FAE90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4BF1-34D1-44BC-8917-DF42B9293C5E}" type="slidenum">
              <a:rPr lang="tr-TR" smtClean="0"/>
              <a:t>‹#›</a:t>
            </a:fld>
            <a:endParaRPr lang="tr-TR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8834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D48A-48AC-4FD2-A28C-08D2B46FAE90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4BF1-34D1-44BC-8917-DF42B9293C5E}" type="slidenum">
              <a:rPr lang="tr-TR" smtClean="0"/>
              <a:t>‹#›</a:t>
            </a:fld>
            <a:endParaRPr lang="tr-TR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1702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D48A-48AC-4FD2-A28C-08D2B46FAE90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4BF1-34D1-44BC-8917-DF42B9293C5E}" type="slidenum">
              <a:rPr lang="tr-TR" smtClean="0"/>
              <a:t>‹#›</a:t>
            </a:fld>
            <a:endParaRPr lang="tr-TR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3746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D48A-48AC-4FD2-A28C-08D2B46FAE90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4BF1-34D1-44BC-8917-DF42B9293C5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90635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D48A-48AC-4FD2-A28C-08D2B46FAE90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4BF1-34D1-44BC-8917-DF42B9293C5E}" type="slidenum">
              <a:rPr lang="tr-TR" smtClean="0"/>
              <a:t>‹#›</a:t>
            </a:fld>
            <a:endParaRPr lang="tr-TR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0349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8D43D48A-48AC-4FD2-A28C-08D2B46FAE90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4BF1-34D1-44BC-8917-DF42B9293C5E}" type="slidenum">
              <a:rPr lang="tr-TR" smtClean="0"/>
              <a:t>‹#›</a:t>
            </a:fld>
            <a:endParaRPr lang="tr-TR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0380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3D48A-48AC-4FD2-A28C-08D2B46FAE90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23694BF1-34D1-44BC-8917-DF42B9293C5E}" type="slidenum">
              <a:rPr lang="tr-TR" smtClean="0"/>
              <a:t>‹#›</a:t>
            </a:fld>
            <a:endParaRPr lang="tr-TR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552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Yiyecek içecek üretim kontrolü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>
                <a:solidFill>
                  <a:srgbClr val="FFFFFF"/>
                </a:solidFill>
              </a:rPr>
              <a:t>Gökhan ONAT</a:t>
            </a:r>
          </a:p>
        </p:txBody>
      </p:sp>
    </p:spTree>
    <p:extLst>
      <p:ext uri="{BB962C8B-B14F-4D97-AF65-F5344CB8AC3E}">
        <p14:creationId xmlns:p14="http://schemas.microsoft.com/office/powerpoint/2010/main" val="2986350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Mutfak testleri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Panel oluşturulur ( 4 – 12 Kişi )</a:t>
            </a:r>
          </a:p>
          <a:p>
            <a:r>
              <a:rPr lang="tr-TR" dirty="0"/>
              <a:t>Gönüllülük esastır</a:t>
            </a:r>
          </a:p>
          <a:p>
            <a:r>
              <a:rPr lang="tr-TR" dirty="0"/>
              <a:t>Panel öncesi eğitime tabii tutulur</a:t>
            </a:r>
          </a:p>
          <a:p>
            <a:r>
              <a:rPr lang="tr-TR" dirty="0"/>
              <a:t>Aynı örnekler dört defa sunulur</a:t>
            </a:r>
          </a:p>
          <a:p>
            <a:r>
              <a:rPr lang="tr-TR" dirty="0"/>
              <a:t>Tariflere ekleme çıkarmalar yapılarak (TUZ,ŞEKER, BAHARAT, YÖRESEL ÜRÜN) en iyi tarif belirlenir</a:t>
            </a:r>
          </a:p>
        </p:txBody>
      </p:sp>
    </p:spTree>
    <p:extLst>
      <p:ext uri="{BB962C8B-B14F-4D97-AF65-F5344CB8AC3E}">
        <p14:creationId xmlns:p14="http://schemas.microsoft.com/office/powerpoint/2010/main" val="2926206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Mutfak testleri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Ham yiyecek </a:t>
            </a:r>
          </a:p>
          <a:p>
            <a:r>
              <a:rPr lang="tr-TR" dirty="0"/>
              <a:t>Konserve yiyecek</a:t>
            </a:r>
          </a:p>
          <a:p>
            <a:r>
              <a:rPr lang="tr-TR" b="1" dirty="0"/>
              <a:t>Parçalama</a:t>
            </a:r>
          </a:p>
          <a:p>
            <a:r>
              <a:rPr lang="tr-TR" b="1" dirty="0"/>
              <a:t>Pişirme Testleri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3579" y="2015732"/>
            <a:ext cx="2581275" cy="1771650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825" y="2063357"/>
            <a:ext cx="2647950" cy="1724025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579" y="4313321"/>
            <a:ext cx="2857500" cy="1600200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 rotWithShape="1">
          <a:blip r:embed="rId5"/>
          <a:srcRect t="7524" b="11132"/>
          <a:stretch/>
        </p:blipFill>
        <p:spPr>
          <a:xfrm>
            <a:off x="1874176" y="4118810"/>
            <a:ext cx="5986455" cy="273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969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3-Standart reçetelerin oluşturulması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/>
              <a:t>Standart reçetelerin faydaları nelerdir ?</a:t>
            </a:r>
          </a:p>
          <a:p>
            <a:r>
              <a:rPr lang="tr-TR" dirty="0"/>
              <a:t>Standart reçeteler yemek üretiminin kontrol altına alınmasındaki en etkili araçlardan biridir.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0652" y="3061533"/>
            <a:ext cx="5735053" cy="348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476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kaynaklar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İşletme çalışanları </a:t>
            </a:r>
          </a:p>
          <a:p>
            <a:r>
              <a:rPr lang="tr-TR" dirty="0"/>
              <a:t>Üretim alanı sorumluları</a:t>
            </a:r>
          </a:p>
          <a:p>
            <a:r>
              <a:rPr lang="tr-TR" dirty="0"/>
              <a:t>Müşteriler</a:t>
            </a:r>
          </a:p>
          <a:p>
            <a:r>
              <a:rPr lang="tr-TR" dirty="0"/>
              <a:t>Yemek kitapları</a:t>
            </a:r>
          </a:p>
          <a:p>
            <a:r>
              <a:rPr lang="tr-TR" dirty="0"/>
              <a:t>Yiyecek üreticileri ve satıcılar</a:t>
            </a:r>
          </a:p>
          <a:p>
            <a:r>
              <a:rPr lang="tr-TR" dirty="0"/>
              <a:t>Ticari yiyecek grupları</a:t>
            </a:r>
          </a:p>
          <a:p>
            <a:r>
              <a:rPr lang="tr-TR" dirty="0"/>
              <a:t>Kamu kuruluşları için yiyecek içecek sağlayan işletmeler</a:t>
            </a:r>
          </a:p>
        </p:txBody>
      </p:sp>
    </p:spTree>
    <p:extLst>
      <p:ext uri="{BB962C8B-B14F-4D97-AF65-F5344CB8AC3E}">
        <p14:creationId xmlns:p14="http://schemas.microsoft.com/office/powerpoint/2010/main" val="2038404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4-STANDART PORSİYONLARIN BELİRLENMESİ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33137" y="2015732"/>
            <a:ext cx="11518231" cy="3919847"/>
          </a:xfrm>
        </p:spPr>
        <p:txBody>
          <a:bodyPr>
            <a:normAutofit/>
          </a:bodyPr>
          <a:lstStyle/>
          <a:p>
            <a:r>
              <a:rPr lang="tr-TR" dirty="0"/>
              <a:t>Müşteriye satılan yemeğin hacim, miktar ve ağırlığının standartlaştırılması ve bu kurallara bağlı kalınması.</a:t>
            </a:r>
          </a:p>
          <a:p>
            <a:r>
              <a:rPr lang="tr-TR" dirty="0"/>
              <a:t>Yiyecek maliyetleri üzerinde kontrol sağlamak için yiyecek porsiyonlarının </a:t>
            </a:r>
            <a:r>
              <a:rPr lang="tr-TR" b="1" dirty="0">
                <a:solidFill>
                  <a:srgbClr val="FF0000"/>
                </a:solidFill>
              </a:rPr>
              <a:t>kalite açısından aynı olması gerekir.</a:t>
            </a:r>
          </a:p>
          <a:p>
            <a:r>
              <a:rPr lang="tr-TR" dirty="0"/>
              <a:t>Bu standart ölçüdeki porsiyonların fiyatlarının ve maliyetlerinin hesaplanabilmesi olanağı sağlar.</a:t>
            </a:r>
          </a:p>
          <a:p>
            <a:r>
              <a:rPr lang="tr-TR" dirty="0"/>
              <a:t>Standart porsiyon büyüklüğü, işletmelerin büyüklüğü ve türüne göre değişmektedir.</a:t>
            </a:r>
          </a:p>
          <a:p>
            <a:r>
              <a:rPr lang="tr-TR" dirty="0"/>
              <a:t>Porsiyon miktarı satış fiyatıyla orantılı olmalıdır.</a:t>
            </a:r>
          </a:p>
        </p:txBody>
      </p:sp>
    </p:spTree>
    <p:extLst>
      <p:ext uri="{BB962C8B-B14F-4D97-AF65-F5344CB8AC3E}">
        <p14:creationId xmlns:p14="http://schemas.microsoft.com/office/powerpoint/2010/main" val="3158933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Karşılaşılabilecek sorunlar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Kişinin sebze ve et gibi maddelerin doğranmasında yaşadığı güçlükler. ( Çekme Payı )</a:t>
            </a:r>
          </a:p>
          <a:p>
            <a:r>
              <a:rPr lang="tr-TR" dirty="0"/>
              <a:t>Yiyecek malzemelerinin bazı yemeklerde temel malzeme olarak kullanılırken diğerinde garnitür olarak değerlendirilmesidir.</a:t>
            </a:r>
          </a:p>
        </p:txBody>
      </p:sp>
    </p:spTree>
    <p:extLst>
      <p:ext uri="{BB962C8B-B14F-4D97-AF65-F5344CB8AC3E}">
        <p14:creationId xmlns:p14="http://schemas.microsoft.com/office/powerpoint/2010/main" val="42781633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Porsiyonlamadan</a:t>
            </a:r>
            <a:r>
              <a:rPr lang="tr-TR" dirty="0"/>
              <a:t> sorumlu kişiler eğitim almalıdır.</a:t>
            </a:r>
          </a:p>
          <a:p>
            <a:r>
              <a:rPr lang="tr-TR" dirty="0"/>
              <a:t>Fiyat değişkenlikleri göz önünde bulundurmalıdır.</a:t>
            </a:r>
          </a:p>
          <a:p>
            <a:r>
              <a:rPr lang="tr-TR" dirty="0"/>
              <a:t>Porsiyon büyüklüğü müşterilerin yiyeceklerle ilgili algısını etkiler</a:t>
            </a:r>
          </a:p>
          <a:p>
            <a:r>
              <a:rPr lang="tr-TR" dirty="0"/>
              <a:t>Menü kalemleri için standart porsiyon büyüklüklerinin belirlendiği anda her üretim personelinin bu porsiyon büyüklüklerini açık bir şekilde görmesi gerekir ( Üretim çalışma istasyonlarına çizelgeler asmak – iş gücü devir hızı yüksek işletmelerde )</a:t>
            </a:r>
          </a:p>
        </p:txBody>
      </p:sp>
    </p:spTree>
    <p:extLst>
      <p:ext uri="{BB962C8B-B14F-4D97-AF65-F5344CB8AC3E}">
        <p14:creationId xmlns:p14="http://schemas.microsoft.com/office/powerpoint/2010/main" val="9749898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Standart porsiyon ölçümüne yardımcı araç-gereçler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431" y="2259156"/>
            <a:ext cx="2210487" cy="3264154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8876" y="2443053"/>
            <a:ext cx="3104448" cy="2980820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0896" y="2259156"/>
            <a:ext cx="2488692" cy="3264154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2612" y="2443053"/>
            <a:ext cx="3080257" cy="308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781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1447" y="2016125"/>
            <a:ext cx="4381757" cy="344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567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Menüdeki ürünler 3 yol ile ölçülebilir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/>
              <a:t>Ağırlık:</a:t>
            </a:r>
            <a:r>
              <a:rPr lang="tr-TR" dirty="0"/>
              <a:t> gram veya ons (1 ons= 31,10 gr)- Et, balık, sebze </a:t>
            </a:r>
          </a:p>
          <a:p>
            <a:endParaRPr lang="tr-TR" dirty="0"/>
          </a:p>
          <a:p>
            <a:r>
              <a:rPr lang="tr-TR" b="1" dirty="0"/>
              <a:t>Yoğunluk:</a:t>
            </a:r>
            <a:r>
              <a:rPr lang="tr-TR" dirty="0"/>
              <a:t> Litre veya likit ons ( 1 likit ons=30 ml)- sıvı yiyecekler</a:t>
            </a:r>
          </a:p>
          <a:p>
            <a:endParaRPr lang="tr-TR" dirty="0"/>
          </a:p>
          <a:p>
            <a:r>
              <a:rPr lang="tr-TR" b="1" dirty="0"/>
              <a:t>Sayı:</a:t>
            </a:r>
            <a:r>
              <a:rPr lang="tr-TR" dirty="0"/>
              <a:t> Adet miktarı belirtir. Midye, sosis, pirzola, karides, kuşkonmaz vs.</a:t>
            </a:r>
          </a:p>
        </p:txBody>
      </p:sp>
    </p:spTree>
    <p:extLst>
      <p:ext uri="{BB962C8B-B14F-4D97-AF65-F5344CB8AC3E}">
        <p14:creationId xmlns:p14="http://schemas.microsoft.com/office/powerpoint/2010/main" val="3184328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Üretim nedir ?</a:t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/>
              <a:t>Fiziksel bir varlık üzerinde onun değerini arttırıcı değişiklik yaparak hammadde ve yarı hazır ürünleri nihai ürüne dönüştürmektir.</a:t>
            </a:r>
          </a:p>
          <a:p>
            <a:r>
              <a:rPr lang="tr-TR" dirty="0"/>
              <a:t>Üretim ile ilgili kararlarda etkili olan faktörler :</a:t>
            </a:r>
          </a:p>
          <a:p>
            <a:r>
              <a:rPr lang="tr-TR" dirty="0"/>
              <a:t>1 – İnsan gücü kalitesi ve miktarı</a:t>
            </a:r>
          </a:p>
          <a:p>
            <a:r>
              <a:rPr lang="tr-TR" dirty="0"/>
              <a:t>2 – Bütçe</a:t>
            </a:r>
          </a:p>
          <a:p>
            <a:r>
              <a:rPr lang="tr-TR" dirty="0"/>
              <a:t>3 - Hammadde ve yardımcı malzemeler</a:t>
            </a:r>
          </a:p>
          <a:p>
            <a:r>
              <a:rPr lang="tr-TR" dirty="0"/>
              <a:t>4 – Yönetim Stratejileri</a:t>
            </a:r>
          </a:p>
        </p:txBody>
      </p:sp>
    </p:spTree>
    <p:extLst>
      <p:ext uri="{BB962C8B-B14F-4D97-AF65-F5344CB8AC3E}">
        <p14:creationId xmlns:p14="http://schemas.microsoft.com/office/powerpoint/2010/main" val="22640650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27119"/>
          <a:stretch/>
        </p:blipFill>
        <p:spPr>
          <a:xfrm rot="16200000">
            <a:off x="2817396" y="-1029503"/>
            <a:ext cx="6871639" cy="8903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992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9411" y="470193"/>
            <a:ext cx="9224210" cy="554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0995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1168" y="465220"/>
            <a:ext cx="9404095" cy="563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5165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1579" y="371682"/>
            <a:ext cx="9079830" cy="5468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394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5-PİŞİRME TEKNİKLERİNİN SEÇİMİ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b="1" dirty="0"/>
              <a:t>En iyi üretim sonuçlarını elde etmek için 4 önemli nokta vardır.</a:t>
            </a:r>
          </a:p>
          <a:p>
            <a:r>
              <a:rPr lang="tr-TR" dirty="0"/>
              <a:t>1-Kaliteli malzeme</a:t>
            </a:r>
          </a:p>
          <a:p>
            <a:r>
              <a:rPr lang="tr-TR" dirty="0"/>
              <a:t>2-Düşük hata yüzdesiyle çalışmak</a:t>
            </a:r>
          </a:p>
          <a:p>
            <a:r>
              <a:rPr lang="tr-TR" dirty="0"/>
              <a:t>3-Uygun pişirme tekniklerinin hazırlanması</a:t>
            </a:r>
          </a:p>
          <a:p>
            <a:r>
              <a:rPr lang="tr-TR" dirty="0"/>
              <a:t>4-Yiyeceğin hazırlandıktan sonra dikkatli korunması</a:t>
            </a:r>
          </a:p>
        </p:txBody>
      </p:sp>
    </p:spTree>
    <p:extLst>
      <p:ext uri="{BB962C8B-B14F-4D97-AF65-F5344CB8AC3E}">
        <p14:creationId xmlns:p14="http://schemas.microsoft.com/office/powerpoint/2010/main" val="37667546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Neden önemli?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b="1" dirty="0">
                <a:solidFill>
                  <a:srgbClr val="FF0000"/>
                </a:solidFill>
              </a:rPr>
              <a:t>Küçük parçaların pişirme süresi daha kısadır</a:t>
            </a:r>
            <a:r>
              <a:rPr lang="tr-TR" dirty="0"/>
              <a:t>, bu sebeple enerji tüketiminde fayda sağlar.</a:t>
            </a:r>
          </a:p>
          <a:p>
            <a:r>
              <a:rPr lang="tr-TR" dirty="0"/>
              <a:t>Fakat </a:t>
            </a:r>
            <a:r>
              <a:rPr lang="tr-TR" b="1" dirty="0">
                <a:solidFill>
                  <a:srgbClr val="FF0000"/>
                </a:solidFill>
              </a:rPr>
              <a:t>kavurma gibi et ürünleri parçalara ayrıldıkça daha fazla su kaybeder</a:t>
            </a:r>
            <a:r>
              <a:rPr lang="tr-TR" dirty="0"/>
              <a:t>, bu durum ise maliyetin yükselmesine sebep olur. </a:t>
            </a:r>
          </a:p>
          <a:p>
            <a:r>
              <a:rPr lang="tr-TR" b="1" u="sng" dirty="0"/>
              <a:t>Izgara yönteminde</a:t>
            </a:r>
            <a:r>
              <a:rPr lang="tr-TR" b="1" dirty="0"/>
              <a:t>: </a:t>
            </a:r>
            <a:r>
              <a:rPr lang="tr-TR" dirty="0"/>
              <a:t>çiğ ile pişmiş ürün kıyaslandığında </a:t>
            </a:r>
            <a:r>
              <a:rPr lang="tr-TR" b="1" dirty="0">
                <a:solidFill>
                  <a:srgbClr val="FF0000"/>
                </a:solidFill>
              </a:rPr>
              <a:t>porsiyon küçülür</a:t>
            </a:r>
            <a:r>
              <a:rPr lang="tr-TR" dirty="0"/>
              <a:t>.</a:t>
            </a:r>
          </a:p>
          <a:p>
            <a:r>
              <a:rPr lang="tr-TR" b="1" u="sng" dirty="0"/>
              <a:t>Sulu yemeklerde</a:t>
            </a:r>
            <a:r>
              <a:rPr lang="tr-TR" b="1" dirty="0"/>
              <a:t>: </a:t>
            </a:r>
            <a:r>
              <a:rPr lang="tr-TR" dirty="0"/>
              <a:t>hammaddeler ile son ürün kıyaslandığında </a:t>
            </a:r>
            <a:r>
              <a:rPr lang="tr-TR" b="1" dirty="0">
                <a:solidFill>
                  <a:srgbClr val="FF0000"/>
                </a:solidFill>
              </a:rPr>
              <a:t>porsiyon artar</a:t>
            </a:r>
            <a:r>
              <a:rPr lang="tr-TR" dirty="0"/>
              <a:t>. </a:t>
            </a:r>
          </a:p>
          <a:p>
            <a:r>
              <a:rPr lang="tr-TR" b="1" u="sng" dirty="0"/>
              <a:t>Kuru bakliyatlarda </a:t>
            </a:r>
            <a:r>
              <a:rPr lang="tr-TR" dirty="0"/>
              <a:t>pişirme süresi daha uzundur ve enerji harcama durumu fazladır.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7869059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6-satış tahminlerinin yapılması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Satış geçmişi</a:t>
            </a:r>
          </a:p>
          <a:p>
            <a:r>
              <a:rPr lang="tr-TR" dirty="0"/>
              <a:t>İptal durumları</a:t>
            </a:r>
          </a:p>
          <a:p>
            <a:r>
              <a:rPr lang="tr-TR" dirty="0"/>
              <a:t>Rakiplere ait veriler</a:t>
            </a:r>
          </a:p>
          <a:p>
            <a:r>
              <a:rPr lang="tr-TR" dirty="0"/>
              <a:t>Pazar eğilimi</a:t>
            </a:r>
          </a:p>
          <a:p>
            <a:r>
              <a:rPr lang="tr-TR" dirty="0"/>
              <a:t>Hava tahmini</a:t>
            </a:r>
          </a:p>
          <a:p>
            <a:r>
              <a:rPr lang="tr-TR" dirty="0"/>
              <a:t>Özel gün ve olaylar</a:t>
            </a:r>
          </a:p>
          <a:p>
            <a:r>
              <a:rPr lang="tr-TR" dirty="0"/>
              <a:t>Mevsim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230009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7-üretim programının hazırlanması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dirty="0"/>
          </a:p>
          <a:p>
            <a:r>
              <a:rPr lang="tr-TR" dirty="0"/>
              <a:t>Bir işletmede </a:t>
            </a:r>
            <a:r>
              <a:rPr lang="tr-TR" b="1" dirty="0">
                <a:solidFill>
                  <a:srgbClr val="FF0000"/>
                </a:solidFill>
              </a:rPr>
              <a:t>bir gün, bir ay ve 1 hafta gibi </a:t>
            </a:r>
            <a:r>
              <a:rPr lang="tr-TR" dirty="0"/>
              <a:t>belirli bir süre için yapılan satış yoğunluğu tahminidir.</a:t>
            </a:r>
          </a:p>
          <a:p>
            <a:r>
              <a:rPr lang="tr-TR" dirty="0"/>
              <a:t>Üretim programı</a:t>
            </a:r>
            <a:r>
              <a:rPr lang="tr-TR" b="1" dirty="0">
                <a:solidFill>
                  <a:srgbClr val="FF0000"/>
                </a:solidFill>
              </a:rPr>
              <a:t>; üretim hatalarını önlemek ve tutarlılığı sağlamak </a:t>
            </a:r>
            <a:r>
              <a:rPr lang="tr-TR" dirty="0"/>
              <a:t>için kullanılır.</a:t>
            </a:r>
          </a:p>
          <a:p>
            <a:r>
              <a:rPr lang="tr-TR" dirty="0"/>
              <a:t>‘</a:t>
            </a:r>
            <a:r>
              <a:rPr lang="tr-TR" b="1" dirty="0"/>
              <a:t>Aşçı Çalışma Kağıdı’</a:t>
            </a:r>
          </a:p>
          <a:p>
            <a:r>
              <a:rPr lang="tr-TR" dirty="0"/>
              <a:t>Üretim Programı işgücü, ekipman gibi tüm kaynakların belirlenmesi ve etkili bir yönetim gerçekleştirilmesine fayda sağlamaktadır. </a:t>
            </a:r>
          </a:p>
        </p:txBody>
      </p:sp>
    </p:spTree>
    <p:extLst>
      <p:ext uri="{BB962C8B-B14F-4D97-AF65-F5344CB8AC3E}">
        <p14:creationId xmlns:p14="http://schemas.microsoft.com/office/powerpoint/2010/main" val="16997895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848" b="10356"/>
          <a:stretch/>
        </p:blipFill>
        <p:spPr>
          <a:xfrm rot="16200000">
            <a:off x="2685814" y="-2685814"/>
            <a:ext cx="6820372" cy="1219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4396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/>
          <a:srcRect l="14332" t="2704" r="10955" b="12317"/>
          <a:stretch/>
        </p:blipFill>
        <p:spPr>
          <a:xfrm rot="16200000">
            <a:off x="3082345" y="-3082346"/>
            <a:ext cx="6031832" cy="12196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600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Üretim kontrolü süreci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Planlama</a:t>
            </a:r>
          </a:p>
          <a:p>
            <a:r>
              <a:rPr lang="tr-TR" dirty="0"/>
              <a:t>Ürünler</a:t>
            </a:r>
          </a:p>
          <a:p>
            <a:r>
              <a:rPr lang="tr-TR" dirty="0"/>
              <a:t>Standart Reçeteler</a:t>
            </a:r>
          </a:p>
          <a:p>
            <a:r>
              <a:rPr lang="tr-TR" dirty="0"/>
              <a:t>Standart Porsiyon Büyüklükleri</a:t>
            </a:r>
          </a:p>
        </p:txBody>
      </p:sp>
    </p:spTree>
    <p:extLst>
      <p:ext uri="{BB962C8B-B14F-4D97-AF65-F5344CB8AC3E}">
        <p14:creationId xmlns:p14="http://schemas.microsoft.com/office/powerpoint/2010/main" val="5382371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Üretim planlamanın amaç ve hedefleri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Kuruluş için yiyecek içecek </a:t>
            </a:r>
            <a:r>
              <a:rPr lang="tr-TR" b="1" dirty="0">
                <a:solidFill>
                  <a:srgbClr val="FF0000"/>
                </a:solidFill>
              </a:rPr>
              <a:t>maliyet kontrolünü kolaylaştırmak</a:t>
            </a:r>
          </a:p>
          <a:p>
            <a:r>
              <a:rPr lang="tr-TR" dirty="0"/>
              <a:t>Kolay bozulan malzemelerin satın alma noktasında kolaylık sağlamak</a:t>
            </a:r>
          </a:p>
          <a:p>
            <a:r>
              <a:rPr lang="tr-TR" dirty="0"/>
              <a:t>Uygun </a:t>
            </a:r>
            <a:r>
              <a:rPr lang="tr-TR" b="1" dirty="0">
                <a:solidFill>
                  <a:srgbClr val="FF0000"/>
                </a:solidFill>
              </a:rPr>
              <a:t>stok seviyelerinin korunmasını </a:t>
            </a:r>
            <a:r>
              <a:rPr lang="tr-TR" dirty="0"/>
              <a:t>sağlamak</a:t>
            </a:r>
          </a:p>
          <a:p>
            <a:r>
              <a:rPr lang="tr-TR" dirty="0"/>
              <a:t>Geri kalan yiyecekleri, </a:t>
            </a:r>
            <a:r>
              <a:rPr lang="tr-TR" b="1" dirty="0">
                <a:solidFill>
                  <a:srgbClr val="FF0000"/>
                </a:solidFill>
              </a:rPr>
              <a:t>atıkları azaltmak</a:t>
            </a:r>
          </a:p>
          <a:p>
            <a:r>
              <a:rPr lang="tr-TR" dirty="0"/>
              <a:t>Talep tahmini ile </a:t>
            </a:r>
            <a:r>
              <a:rPr lang="tr-TR" b="1" dirty="0">
                <a:solidFill>
                  <a:srgbClr val="FF0000"/>
                </a:solidFill>
              </a:rPr>
              <a:t>üretimi talebe uygun hale getirmek</a:t>
            </a:r>
          </a:p>
          <a:p>
            <a:r>
              <a:rPr lang="tr-TR" dirty="0"/>
              <a:t>Gerçekleşen satış ile ön görülen satış arasında</a:t>
            </a:r>
            <a:r>
              <a:rPr lang="tr-TR" b="1" dirty="0">
                <a:solidFill>
                  <a:srgbClr val="FF0000"/>
                </a:solidFill>
              </a:rPr>
              <a:t> kıyaslama yaparak </a:t>
            </a:r>
            <a:r>
              <a:rPr lang="tr-TR" dirty="0"/>
              <a:t>gerekli durumlarda önlemler almak</a:t>
            </a:r>
          </a:p>
        </p:txBody>
      </p:sp>
    </p:spTree>
    <p:extLst>
      <p:ext uri="{BB962C8B-B14F-4D97-AF65-F5344CB8AC3E}">
        <p14:creationId xmlns:p14="http://schemas.microsoft.com/office/powerpoint/2010/main" val="28740298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Günlük olarak hazırlanması gereken kalemleri belirlerken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Önceki günden kalan + bugünkü üretim = bugünün  satış tahmini +/- hata payı</a:t>
            </a:r>
          </a:p>
          <a:p>
            <a:endParaRPr lang="tr-TR" b="1" dirty="0">
              <a:solidFill>
                <a:srgbClr val="FF0000"/>
              </a:solidFill>
            </a:endParaRPr>
          </a:p>
          <a:p>
            <a:r>
              <a:rPr lang="tr-TR" b="1" dirty="0">
                <a:solidFill>
                  <a:srgbClr val="FF0000"/>
                </a:solidFill>
              </a:rPr>
              <a:t>Genellikle hata payı + değerde planlanarak fazla üretim yapılır fakat hata payı oranı yüksek olmamalıdır!</a:t>
            </a:r>
          </a:p>
        </p:txBody>
      </p:sp>
    </p:spTree>
    <p:extLst>
      <p:ext uri="{BB962C8B-B14F-4D97-AF65-F5344CB8AC3E}">
        <p14:creationId xmlns:p14="http://schemas.microsoft.com/office/powerpoint/2010/main" val="10349316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2667000" y="-2667001"/>
            <a:ext cx="6857999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612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Yiyecek içecek üretim hataları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ATIKLAR</a:t>
            </a:r>
          </a:p>
          <a:p>
            <a:r>
              <a:rPr lang="tr-TR" dirty="0"/>
              <a:t>FAZLA ÜRETİM</a:t>
            </a:r>
          </a:p>
          <a:p>
            <a:r>
              <a:rPr lang="tr-TR" dirty="0"/>
              <a:t>FAZLA PORSİYONLAMA</a:t>
            </a:r>
          </a:p>
          <a:p>
            <a:r>
              <a:rPr lang="tr-TR" dirty="0"/>
              <a:t>AŞIRI PİŞİRME</a:t>
            </a:r>
          </a:p>
        </p:txBody>
      </p:sp>
    </p:spTree>
    <p:extLst>
      <p:ext uri="{BB962C8B-B14F-4D97-AF65-F5344CB8AC3E}">
        <p14:creationId xmlns:p14="http://schemas.microsoft.com/office/powerpoint/2010/main" val="35948959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AŞIRI PİŞİRME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978" t="5865" r="10912" b="11583"/>
          <a:stretch/>
        </p:blipFill>
        <p:spPr>
          <a:xfrm rot="16200000">
            <a:off x="3874336" y="-865554"/>
            <a:ext cx="4218736" cy="965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3799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PERSONEL HIRSIZLIKLARI (HATALI VE HİLELİ DAVRANIŞLAR)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17095" y="2015732"/>
            <a:ext cx="11261558" cy="404818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tr-TR" b="1" dirty="0"/>
              <a:t>YİYECEK HIRSIZLIKLARI</a:t>
            </a:r>
          </a:p>
          <a:p>
            <a:r>
              <a:rPr lang="tr-TR" dirty="0"/>
              <a:t>Görev dağılımı</a:t>
            </a:r>
          </a:p>
          <a:p>
            <a:r>
              <a:rPr lang="tr-TR" dirty="0"/>
              <a:t>Standart reçete ve porsiyon büyüklüğü kontrolü</a:t>
            </a:r>
          </a:p>
          <a:p>
            <a:r>
              <a:rPr lang="tr-TR" dirty="0"/>
              <a:t>Fire kayıt sistemi</a:t>
            </a:r>
          </a:p>
          <a:p>
            <a:r>
              <a:rPr lang="tr-TR" dirty="0"/>
              <a:t>Personel izlenmeli</a:t>
            </a:r>
          </a:p>
          <a:p>
            <a:r>
              <a:rPr lang="tr-TR" dirty="0"/>
              <a:t>Depo alanları kilitli tutulmalı</a:t>
            </a:r>
          </a:p>
          <a:p>
            <a:r>
              <a:rPr lang="tr-TR" dirty="0"/>
              <a:t>Yazılı izin olmadan depodan ürün çıkarılmamalı</a:t>
            </a:r>
          </a:p>
          <a:p>
            <a:r>
              <a:rPr lang="tr-TR" dirty="0"/>
              <a:t>Aktif stok yönetimi</a:t>
            </a:r>
          </a:p>
          <a:p>
            <a:r>
              <a:rPr lang="tr-TR" dirty="0"/>
              <a:t>Teslim alma süreci kontrolü</a:t>
            </a:r>
          </a:p>
          <a:p>
            <a:r>
              <a:rPr lang="tr-TR" dirty="0"/>
              <a:t>İşletmeden ürün çıkarılmamalı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41531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İÇECEK HIRSIZLIKLARI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2015732"/>
            <a:ext cx="12191999" cy="3450613"/>
          </a:xfrm>
        </p:spPr>
        <p:txBody>
          <a:bodyPr/>
          <a:lstStyle/>
          <a:p>
            <a:r>
              <a:rPr lang="tr-TR" b="1" dirty="0"/>
              <a:t>SERBEST DOLUM:</a:t>
            </a:r>
            <a:r>
              <a:rPr lang="tr-TR" dirty="0"/>
              <a:t> Bardakla şarap vb. satışı sırasında serviste kullanılan bardak ölçüm aracıdır.</a:t>
            </a:r>
          </a:p>
          <a:p>
            <a:r>
              <a:rPr lang="tr-TR" b="1" dirty="0"/>
              <a:t>JİGGER İLE DOLUM: </a:t>
            </a:r>
            <a:r>
              <a:rPr lang="tr-TR" dirty="0"/>
              <a:t>Alkollü içeceklerin ölçümünde kullanılan araçtır. Taşınabilirliği özelliği sayesinde avantaj sağlar.</a:t>
            </a:r>
          </a:p>
          <a:p>
            <a:r>
              <a:rPr lang="tr-TR" b="1" dirty="0"/>
              <a:t>İÇECEK TABANCASI: </a:t>
            </a:r>
            <a:r>
              <a:rPr lang="tr-TR" dirty="0"/>
              <a:t>Elektronik içecek tabancalarında basılan buton başına tabancadan bardağa aktarılan ml bellidir. 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0" y="4192554"/>
            <a:ext cx="2871537" cy="2871537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3828457"/>
            <a:ext cx="3047998" cy="304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62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Standartlar oluşturulurken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Malzemeler</a:t>
            </a:r>
          </a:p>
          <a:p>
            <a:r>
              <a:rPr lang="tr-TR" dirty="0"/>
              <a:t>İçindekilerin oranları</a:t>
            </a:r>
          </a:p>
          <a:p>
            <a:r>
              <a:rPr lang="tr-TR" dirty="0"/>
              <a:t>Üretim yöntemi</a:t>
            </a:r>
          </a:p>
          <a:p>
            <a:r>
              <a:rPr lang="tr-TR" dirty="0"/>
              <a:t>Miktar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24614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YİYECEK KONTROL YÖNTEMLERİ PERİYODLARI</a:t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9694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dirty="0"/>
              <a:t>İşletmenin büyüklüğüne bağlı olarak elle ya da otomatik kontroller yapılır. </a:t>
            </a:r>
          </a:p>
          <a:p>
            <a:r>
              <a:rPr lang="tr-TR" b="1" dirty="0">
                <a:solidFill>
                  <a:srgbClr val="FF0000"/>
                </a:solidFill>
              </a:rPr>
              <a:t>Günlük, haftalık </a:t>
            </a:r>
            <a:r>
              <a:rPr lang="tr-TR" dirty="0"/>
              <a:t>ve </a:t>
            </a:r>
            <a:r>
              <a:rPr lang="tr-TR" b="1" dirty="0">
                <a:solidFill>
                  <a:srgbClr val="FF0000"/>
                </a:solidFill>
              </a:rPr>
              <a:t>aylık</a:t>
            </a:r>
            <a:r>
              <a:rPr lang="tr-TR" dirty="0"/>
              <a:t> yiyecek faaliyet raporları hazırlanabilir</a:t>
            </a:r>
          </a:p>
          <a:p>
            <a:r>
              <a:rPr lang="tr-TR" dirty="0"/>
              <a:t>Günlük maliyet raporları :</a:t>
            </a:r>
          </a:p>
          <a:p>
            <a:r>
              <a:rPr lang="tr-TR" dirty="0"/>
              <a:t>1 – Takip edilmesi kolaydır</a:t>
            </a:r>
          </a:p>
          <a:p>
            <a:r>
              <a:rPr lang="tr-TR" dirty="0"/>
              <a:t>2 – Genel performansın gün gün değişimi hesaplanabilir</a:t>
            </a:r>
          </a:p>
          <a:p>
            <a:r>
              <a:rPr lang="tr-TR" dirty="0"/>
              <a:t>3 – Günlük stok seviyesi, satın alımlar, istekler ve yiyecek satışları kayıt altına alınır ve günlük yiyecek maliyeti hesaplanır.</a:t>
            </a:r>
          </a:p>
          <a:p>
            <a:r>
              <a:rPr lang="tr-TR" dirty="0"/>
              <a:t>Talep tahminini kolaylaştırır.</a:t>
            </a:r>
          </a:p>
        </p:txBody>
      </p:sp>
    </p:spTree>
    <p:extLst>
      <p:ext uri="{BB962C8B-B14F-4D97-AF65-F5344CB8AC3E}">
        <p14:creationId xmlns:p14="http://schemas.microsoft.com/office/powerpoint/2010/main" val="2723579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Üretim süreci basamakları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Menü Planlaması</a:t>
            </a:r>
          </a:p>
          <a:p>
            <a:r>
              <a:rPr lang="tr-TR" dirty="0"/>
              <a:t>Mutfak testlerinin yapılması</a:t>
            </a:r>
          </a:p>
          <a:p>
            <a:r>
              <a:rPr lang="tr-TR" dirty="0"/>
              <a:t>Standart reçetelerin oluşturulması</a:t>
            </a:r>
          </a:p>
          <a:p>
            <a:r>
              <a:rPr lang="tr-TR" dirty="0"/>
              <a:t>Standart porsiyonların belirlenmesi</a:t>
            </a:r>
          </a:p>
          <a:p>
            <a:r>
              <a:rPr lang="tr-TR" dirty="0"/>
              <a:t>Satış tahminlerinin yapılması</a:t>
            </a:r>
          </a:p>
          <a:p>
            <a:r>
              <a:rPr lang="tr-TR" dirty="0"/>
              <a:t>Üretim programının hazırlanması</a:t>
            </a:r>
          </a:p>
        </p:txBody>
      </p:sp>
    </p:spTree>
    <p:extLst>
      <p:ext uri="{BB962C8B-B14F-4D97-AF65-F5344CB8AC3E}">
        <p14:creationId xmlns:p14="http://schemas.microsoft.com/office/powerpoint/2010/main" val="3798977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1-Menü planlaması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Her şey menü ile başlar.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933" y="2669756"/>
            <a:ext cx="4726656" cy="314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644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Menü ile yiyecek üretimi </a:t>
            </a:r>
            <a:r>
              <a:rPr lang="tr-TR" dirty="0"/>
              <a:t>ve </a:t>
            </a:r>
            <a:r>
              <a:rPr lang="tr-TR" b="1" dirty="0">
                <a:solidFill>
                  <a:srgbClr val="FF0000"/>
                </a:solidFill>
              </a:rPr>
              <a:t>menü başarısıyla listede bulunanların </a:t>
            </a:r>
            <a:r>
              <a:rPr lang="tr-TR" dirty="0"/>
              <a:t>mutfakta nasıl pişirileceği konuları birbirleriyle sıkı sıkıya bağlıdır.</a:t>
            </a:r>
          </a:p>
          <a:p>
            <a:r>
              <a:rPr lang="tr-TR" dirty="0"/>
              <a:t>Menü işletmenin </a:t>
            </a:r>
            <a:r>
              <a:rPr lang="tr-TR" b="1" dirty="0">
                <a:solidFill>
                  <a:srgbClr val="FF0000"/>
                </a:solidFill>
              </a:rPr>
              <a:t>nasıl organize edileceğini ve yönetileceğini </a:t>
            </a:r>
            <a:r>
              <a:rPr lang="tr-TR" dirty="0"/>
              <a:t>belirler.</a:t>
            </a:r>
          </a:p>
          <a:p>
            <a:r>
              <a:rPr lang="tr-TR" b="1" dirty="0">
                <a:solidFill>
                  <a:srgbClr val="FF0000"/>
                </a:solidFill>
              </a:rPr>
              <a:t>Menü </a:t>
            </a:r>
            <a:r>
              <a:rPr lang="tr-TR" dirty="0"/>
              <a:t>ürünler hakkında </a:t>
            </a:r>
            <a:r>
              <a:rPr lang="tr-TR" b="1" dirty="0">
                <a:solidFill>
                  <a:srgbClr val="FF0000"/>
                </a:solidFill>
              </a:rPr>
              <a:t>müşterilere bilgi veren yazılı belgedir</a:t>
            </a:r>
            <a:r>
              <a:rPr lang="tr-TR" dirty="0"/>
              <a:t>.</a:t>
            </a:r>
          </a:p>
          <a:p>
            <a:r>
              <a:rPr lang="tr-TR" b="1" dirty="0">
                <a:solidFill>
                  <a:srgbClr val="FF0000"/>
                </a:solidFill>
              </a:rPr>
              <a:t>Etkili birer pazarlama aracıdır</a:t>
            </a:r>
            <a:r>
              <a:rPr lang="tr-TR" dirty="0"/>
              <a:t>.</a:t>
            </a:r>
          </a:p>
          <a:p>
            <a:r>
              <a:rPr lang="tr-TR" b="1" dirty="0">
                <a:solidFill>
                  <a:srgbClr val="FF0000"/>
                </a:solidFill>
              </a:rPr>
              <a:t>Müşteri isteklerini karşılama </a:t>
            </a:r>
            <a:r>
              <a:rPr lang="tr-TR" dirty="0"/>
              <a:t>ve işletmenin </a:t>
            </a:r>
            <a:r>
              <a:rPr lang="tr-TR" b="1" dirty="0">
                <a:solidFill>
                  <a:srgbClr val="FF0000"/>
                </a:solidFill>
              </a:rPr>
              <a:t>karlılık amaçlarını </a:t>
            </a:r>
            <a:r>
              <a:rPr lang="tr-TR" dirty="0"/>
              <a:t>gerçekleştirmek için kullanılan </a:t>
            </a:r>
            <a:r>
              <a:rPr lang="tr-TR" b="1" dirty="0">
                <a:solidFill>
                  <a:srgbClr val="FF0000"/>
                </a:solidFill>
              </a:rPr>
              <a:t>bir plandır</a:t>
            </a:r>
            <a:r>
              <a:rPr lang="tr-T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61700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2- Mutfak testlerinin yapılması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Porsiyon maliyetlerini belirlemek</a:t>
            </a:r>
          </a:p>
          <a:p>
            <a:r>
              <a:rPr lang="tr-TR" dirty="0"/>
              <a:t>Satın alınacak yiyecek hammadde miktarlarını hesaplamak</a:t>
            </a:r>
          </a:p>
          <a:p>
            <a:r>
              <a:rPr lang="tr-TR" dirty="0"/>
              <a:t>En iyi yiyecek hazırlama yöntemini belirlemek</a:t>
            </a:r>
          </a:p>
          <a:p>
            <a:r>
              <a:rPr lang="tr-TR" dirty="0"/>
              <a:t>Satın alma şartnamesini belirlemek</a:t>
            </a:r>
          </a:p>
          <a:p>
            <a:r>
              <a:rPr lang="tr-TR" dirty="0"/>
              <a:t>Çalışanları denetlemek ve gerekli düzeltmeleri yapmak</a:t>
            </a:r>
          </a:p>
          <a:p>
            <a:r>
              <a:rPr lang="tr-TR" dirty="0"/>
              <a:t>Menü fiyatlarını doğru bir şekilde belirlemek</a:t>
            </a:r>
          </a:p>
        </p:txBody>
      </p:sp>
    </p:spTree>
    <p:extLst>
      <p:ext uri="{BB962C8B-B14F-4D97-AF65-F5344CB8AC3E}">
        <p14:creationId xmlns:p14="http://schemas.microsoft.com/office/powerpoint/2010/main" val="1992747169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Galeri</Template>
  <TotalTime>503</TotalTime>
  <Words>922</Words>
  <Application>Microsoft Office PowerPoint</Application>
  <PresentationFormat>Geniş ekran</PresentationFormat>
  <Paragraphs>148</Paragraphs>
  <Slides>36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2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36</vt:i4>
      </vt:variant>
    </vt:vector>
  </HeadingPairs>
  <TitlesOfParts>
    <vt:vector size="39" baseType="lpstr">
      <vt:lpstr>Arial</vt:lpstr>
      <vt:lpstr>Gill Sans MT</vt:lpstr>
      <vt:lpstr>Gallery</vt:lpstr>
      <vt:lpstr>Yiyecek içecek üretim kontrolü</vt:lpstr>
      <vt:lpstr>Üretim nedir ? </vt:lpstr>
      <vt:lpstr>Üretim kontrolü süreci</vt:lpstr>
      <vt:lpstr>Standartlar oluşturulurken</vt:lpstr>
      <vt:lpstr>YİYECEK KONTROL YÖNTEMLERİ PERİYODLARI </vt:lpstr>
      <vt:lpstr>Üretim süreci basamakları</vt:lpstr>
      <vt:lpstr>1-Menü planlaması</vt:lpstr>
      <vt:lpstr>PowerPoint Sunusu</vt:lpstr>
      <vt:lpstr>2- Mutfak testlerinin yapılması</vt:lpstr>
      <vt:lpstr>Mutfak testleri </vt:lpstr>
      <vt:lpstr>Mutfak testleri</vt:lpstr>
      <vt:lpstr>3-Standart reçetelerin oluşturulması</vt:lpstr>
      <vt:lpstr>kaynaklar</vt:lpstr>
      <vt:lpstr>4-STANDART PORSİYONLARIN BELİRLENMESİ</vt:lpstr>
      <vt:lpstr>Karşılaşılabilecek sorunlar</vt:lpstr>
      <vt:lpstr>PowerPoint Sunusu</vt:lpstr>
      <vt:lpstr>Standart porsiyon ölçümüne yardımcı araç-gereçler</vt:lpstr>
      <vt:lpstr>PowerPoint Sunusu</vt:lpstr>
      <vt:lpstr>Menüdeki ürünler 3 yol ile ölçülebilir</vt:lpstr>
      <vt:lpstr>PowerPoint Sunusu</vt:lpstr>
      <vt:lpstr>PowerPoint Sunusu</vt:lpstr>
      <vt:lpstr>PowerPoint Sunusu</vt:lpstr>
      <vt:lpstr>PowerPoint Sunusu</vt:lpstr>
      <vt:lpstr>5-PİŞİRME TEKNİKLERİNİN SEÇİMİ</vt:lpstr>
      <vt:lpstr>Neden önemli?</vt:lpstr>
      <vt:lpstr>6-satış tahminlerinin yapılması</vt:lpstr>
      <vt:lpstr>7-üretim programının hazırlanması</vt:lpstr>
      <vt:lpstr>PowerPoint Sunusu</vt:lpstr>
      <vt:lpstr>PowerPoint Sunusu</vt:lpstr>
      <vt:lpstr>Üretim planlamanın amaç ve hedefleri</vt:lpstr>
      <vt:lpstr>Günlük olarak hazırlanması gereken kalemleri belirlerken</vt:lpstr>
      <vt:lpstr>PowerPoint Sunusu</vt:lpstr>
      <vt:lpstr>Yiyecek içecek üretim hataları</vt:lpstr>
      <vt:lpstr>AŞIRI PİŞİRME</vt:lpstr>
      <vt:lpstr>PERSONEL HIRSIZLIKLARI (HATALI VE HİLELİ DAVRANIŞLAR)</vt:lpstr>
      <vt:lpstr>İÇECEK HIRSIZLIKLARI</vt:lpstr>
    </vt:vector>
  </TitlesOfParts>
  <Company>NouS/TncTR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Ayşe Gülnihal KAHRAMAN</dc:creator>
  <cp:lastModifiedBy>gökhan onat</cp:lastModifiedBy>
  <cp:revision>79</cp:revision>
  <dcterms:created xsi:type="dcterms:W3CDTF">2021-04-29T23:00:16Z</dcterms:created>
  <dcterms:modified xsi:type="dcterms:W3CDTF">2026-04-06T21:13:57Z</dcterms:modified>
</cp:coreProperties>
</file>