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4"/>
  </p:notesMasterIdLst>
  <p:sldIdLst>
    <p:sldId id="256" r:id="rId2"/>
    <p:sldId id="348" r:id="rId3"/>
    <p:sldId id="257" r:id="rId4"/>
    <p:sldId id="263" r:id="rId5"/>
    <p:sldId id="264" r:id="rId6"/>
    <p:sldId id="261" r:id="rId7"/>
    <p:sldId id="326" r:id="rId8"/>
    <p:sldId id="268" r:id="rId9"/>
    <p:sldId id="340" r:id="rId10"/>
    <p:sldId id="343" r:id="rId11"/>
    <p:sldId id="269" r:id="rId12"/>
    <p:sldId id="329" r:id="rId13"/>
    <p:sldId id="282" r:id="rId14"/>
    <p:sldId id="349" r:id="rId15"/>
    <p:sldId id="279" r:id="rId16"/>
    <p:sldId id="270" r:id="rId17"/>
    <p:sldId id="271" r:id="rId18"/>
    <p:sldId id="284" r:id="rId19"/>
    <p:sldId id="285" r:id="rId20"/>
    <p:sldId id="286" r:id="rId21"/>
    <p:sldId id="272" r:id="rId22"/>
    <p:sldId id="330" r:id="rId23"/>
    <p:sldId id="274" r:id="rId24"/>
    <p:sldId id="293" r:id="rId25"/>
    <p:sldId id="292" r:id="rId26"/>
    <p:sldId id="291" r:id="rId27"/>
    <p:sldId id="290" r:id="rId28"/>
    <p:sldId id="289" r:id="rId29"/>
    <p:sldId id="273" r:id="rId30"/>
    <p:sldId id="295" r:id="rId31"/>
    <p:sldId id="298" r:id="rId32"/>
    <p:sldId id="275" r:id="rId33"/>
    <p:sldId id="321" r:id="rId34"/>
    <p:sldId id="300" r:id="rId35"/>
    <p:sldId id="301" r:id="rId36"/>
    <p:sldId id="345" r:id="rId37"/>
    <p:sldId id="346" r:id="rId38"/>
    <p:sldId id="302" r:id="rId39"/>
    <p:sldId id="323" r:id="rId40"/>
    <p:sldId id="304" r:id="rId41"/>
    <p:sldId id="303" r:id="rId42"/>
    <p:sldId id="306" r:id="rId43"/>
    <p:sldId id="305" r:id="rId44"/>
    <p:sldId id="331" r:id="rId45"/>
    <p:sldId id="332" r:id="rId46"/>
    <p:sldId id="333" r:id="rId47"/>
    <p:sldId id="309" r:id="rId48"/>
    <p:sldId id="310" r:id="rId49"/>
    <p:sldId id="341" r:id="rId50"/>
    <p:sldId id="342" r:id="rId51"/>
    <p:sldId id="347" r:id="rId52"/>
    <p:sldId id="335" r:id="rId53"/>
    <p:sldId id="352" r:id="rId54"/>
    <p:sldId id="336" r:id="rId55"/>
    <p:sldId id="337" r:id="rId56"/>
    <p:sldId id="315" r:id="rId57"/>
    <p:sldId id="316" r:id="rId58"/>
    <p:sldId id="317" r:id="rId59"/>
    <p:sldId id="338" r:id="rId60"/>
    <p:sldId id="350" r:id="rId61"/>
    <p:sldId id="318" r:id="rId62"/>
    <p:sldId id="339" r:id="rId6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95" d="100"/>
          <a:sy n="95" d="100"/>
        </p:scale>
        <p:origin x="10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CB806-2B1F-4273-A7AC-AEA76F441AFF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86879-8B7E-4B61-854D-E586EB1AA88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4831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5C9709-6340-4E4A-8B68-C31E73901EAA}" type="slidenum">
              <a:rPr lang="tr-TR"/>
              <a:pPr/>
              <a:t>6</a:t>
            </a:fld>
            <a:endParaRPr lang="tr-TR"/>
          </a:p>
        </p:txBody>
      </p:sp>
      <p:sp>
        <p:nvSpPr>
          <p:cNvPr id="8601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8602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r>
              <a:rPr lang="tr-TR" sz="1000" b="0" i="1">
                <a:latin typeface="Times New Roman" pitchFamily="18" charset="0"/>
              </a:rPr>
              <a:t>11</a:t>
            </a:r>
          </a:p>
        </p:txBody>
      </p:sp>
      <p:sp>
        <p:nvSpPr>
          <p:cNvPr id="8602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8602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8602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endParaRPr lang="tr-TR" smtClean="0"/>
          </a:p>
        </p:txBody>
      </p:sp>
      <p:sp>
        <p:nvSpPr>
          <p:cNvPr id="8602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325077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2E49A6-B0FB-4F40-A0BB-D83E90FD2682}" type="slidenum">
              <a:rPr lang="tr-TR" smtClean="0"/>
              <a:pPr/>
              <a:t>11</a:t>
            </a:fld>
            <a:endParaRPr lang="tr-TR" smtClean="0"/>
          </a:p>
        </p:txBody>
      </p:sp>
      <p:sp>
        <p:nvSpPr>
          <p:cNvPr id="9216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216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r>
              <a:rPr lang="tr-TR" sz="1000" b="0" i="1">
                <a:latin typeface="Times New Roman" pitchFamily="18" charset="0"/>
              </a:rPr>
              <a:t>3</a:t>
            </a:r>
          </a:p>
        </p:txBody>
      </p:sp>
      <p:sp>
        <p:nvSpPr>
          <p:cNvPr id="9216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216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2167" name="Rectangle 6"/>
          <p:cNvSpPr>
            <a:spLocks noChangeArrowheads="1"/>
          </p:cNvSpPr>
          <p:nvPr/>
        </p:nvSpPr>
        <p:spPr bwMode="auto">
          <a:xfrm>
            <a:off x="3884613" y="0"/>
            <a:ext cx="297338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2168" name="Rectangle 7"/>
          <p:cNvSpPr>
            <a:spLocks noChangeArrowheads="1"/>
          </p:cNvSpPr>
          <p:nvPr/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tr-TR" sz="1000" b="0" i="1">
                <a:latin typeface="Times New Roman" pitchFamily="18" charset="0"/>
              </a:rPr>
              <a:t>3</a:t>
            </a:r>
          </a:p>
        </p:txBody>
      </p:sp>
      <p:sp>
        <p:nvSpPr>
          <p:cNvPr id="92169" name="Rectangle 8"/>
          <p:cNvSpPr>
            <a:spLocks noChangeArrowheads="1"/>
          </p:cNvSpPr>
          <p:nvPr/>
        </p:nvSpPr>
        <p:spPr bwMode="auto">
          <a:xfrm>
            <a:off x="-1588" y="8685213"/>
            <a:ext cx="2971801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2170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2171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92172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386337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9D763F-0F76-48D2-840C-FD7D8C93225D}" type="slidenum">
              <a:rPr lang="tr-TR" smtClean="0"/>
              <a:pPr/>
              <a:t>13</a:t>
            </a:fld>
            <a:endParaRPr lang="tr-TR" smtClean="0"/>
          </a:p>
        </p:txBody>
      </p:sp>
      <p:sp>
        <p:nvSpPr>
          <p:cNvPr id="9113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114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r>
              <a:rPr lang="tr-TR" sz="1000" b="0" i="1">
                <a:latin typeface="Times New Roman" pitchFamily="18" charset="0"/>
              </a:rPr>
              <a:t>6</a:t>
            </a:r>
          </a:p>
        </p:txBody>
      </p:sp>
      <p:sp>
        <p:nvSpPr>
          <p:cNvPr id="9114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114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114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endParaRPr lang="tr-TR" smtClean="0"/>
          </a:p>
        </p:txBody>
      </p:sp>
      <p:sp>
        <p:nvSpPr>
          <p:cNvPr id="9114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430121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BA78F3-5FE9-4F6B-817E-EB917A129C47}" type="slidenum">
              <a:rPr lang="tr-TR" smtClean="0"/>
              <a:pPr/>
              <a:t>40</a:t>
            </a:fld>
            <a:endParaRPr lang="tr-TR" smtClean="0"/>
          </a:p>
        </p:txBody>
      </p:sp>
      <p:sp>
        <p:nvSpPr>
          <p:cNvPr id="9318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318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r>
              <a:rPr lang="tr-TR" sz="1000" b="0" i="1">
                <a:latin typeface="Times New Roman" pitchFamily="18" charset="0"/>
              </a:rPr>
              <a:t>21</a:t>
            </a:r>
          </a:p>
        </p:txBody>
      </p:sp>
      <p:sp>
        <p:nvSpPr>
          <p:cNvPr id="9318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319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319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endParaRPr lang="tr-TR" smtClean="0"/>
          </a:p>
        </p:txBody>
      </p:sp>
      <p:sp>
        <p:nvSpPr>
          <p:cNvPr id="9319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595337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053FBD-0FE0-4079-9911-6E1F824CA6C3}" type="slidenum">
              <a:rPr lang="tr-TR" smtClean="0"/>
              <a:pPr/>
              <a:t>42</a:t>
            </a:fld>
            <a:endParaRPr lang="tr-TR" smtClean="0"/>
          </a:p>
        </p:txBody>
      </p:sp>
      <p:sp>
        <p:nvSpPr>
          <p:cNvPr id="9523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523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r>
              <a:rPr lang="tr-TR" sz="1000" b="0" i="1">
                <a:latin typeface="Times New Roman" pitchFamily="18" charset="0"/>
              </a:rPr>
              <a:t>20</a:t>
            </a:r>
          </a:p>
        </p:txBody>
      </p:sp>
      <p:sp>
        <p:nvSpPr>
          <p:cNvPr id="9523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523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5239" name="Rectangle 6"/>
          <p:cNvSpPr>
            <a:spLocks noChangeArrowheads="1"/>
          </p:cNvSpPr>
          <p:nvPr/>
        </p:nvSpPr>
        <p:spPr bwMode="auto">
          <a:xfrm>
            <a:off x="3884613" y="0"/>
            <a:ext cx="297338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5240" name="Rectangle 7"/>
          <p:cNvSpPr>
            <a:spLocks noChangeArrowheads="1"/>
          </p:cNvSpPr>
          <p:nvPr/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tr-TR" sz="1000" b="0" i="1">
                <a:latin typeface="Times New Roman" pitchFamily="18" charset="0"/>
              </a:rPr>
              <a:t>20</a:t>
            </a:r>
          </a:p>
        </p:txBody>
      </p:sp>
      <p:sp>
        <p:nvSpPr>
          <p:cNvPr id="95241" name="Rectangle 8"/>
          <p:cNvSpPr>
            <a:spLocks noChangeArrowheads="1"/>
          </p:cNvSpPr>
          <p:nvPr/>
        </p:nvSpPr>
        <p:spPr bwMode="auto">
          <a:xfrm>
            <a:off x="-1588" y="8685213"/>
            <a:ext cx="2971801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5242" name="Rectangle 9"/>
          <p:cNvSpPr>
            <a:spLocks noChangeArrowheads="1"/>
          </p:cNvSpPr>
          <p:nvPr/>
        </p:nvSpPr>
        <p:spPr bwMode="auto">
          <a:xfrm>
            <a:off x="-1588" y="0"/>
            <a:ext cx="2971801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5243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95244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074978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DE09A9-610D-43EF-96E8-E0A48A7B4791}" type="slidenum">
              <a:rPr lang="tr-TR" smtClean="0"/>
              <a:pPr/>
              <a:t>43</a:t>
            </a:fld>
            <a:endParaRPr lang="tr-TR" smtClean="0"/>
          </a:p>
        </p:txBody>
      </p:sp>
      <p:sp>
        <p:nvSpPr>
          <p:cNvPr id="9421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421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62000" eaLnBrk="0" hangingPunct="0"/>
            <a:r>
              <a:rPr lang="tr-TR" sz="1000" b="0" i="1">
                <a:latin typeface="Times New Roman" pitchFamily="18" charset="0"/>
              </a:rPr>
              <a:t>22</a:t>
            </a:r>
          </a:p>
        </p:txBody>
      </p:sp>
      <p:sp>
        <p:nvSpPr>
          <p:cNvPr id="9421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421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9421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endParaRPr lang="tr-TR" smtClean="0"/>
          </a:p>
        </p:txBody>
      </p:sp>
      <p:sp>
        <p:nvSpPr>
          <p:cNvPr id="94216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942264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9636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0151E-5C65-4545-B0ED-488424244BDC}" type="slidenum">
              <a:rPr lang="tr-TR" smtClean="0"/>
              <a:pPr/>
              <a:t>59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380377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70660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421756-366B-4A31-9155-1DD58DADD2FA}" type="slidenum">
              <a:rPr lang="tr-TR" smtClean="0"/>
              <a:pPr/>
              <a:t>62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449894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8F623-B31B-4AB1-8AD1-16549286A502}" type="datetimeFigureOut">
              <a:rPr lang="tr-TR" smtClean="0"/>
              <a:pPr/>
              <a:t>8.09.2024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A6319-4477-4483-B67D-2646B32FF29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KRİSTAL ARTROPATİLER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Prof. Dr. Gül Devrimsel</a:t>
            </a:r>
          </a:p>
          <a:p>
            <a:r>
              <a:rPr lang="tr-TR" b="1" dirty="0" smtClean="0">
                <a:solidFill>
                  <a:schemeClr val="accent2"/>
                </a:solidFill>
              </a:rPr>
              <a:t>Fiziksel Tıp ve Rehabilitasyon Anabilim Dalı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Öğrenim Hedefleri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tr-TR" sz="2800" dirty="0" smtClean="0"/>
              <a:t>Serum ürik asit düzeyine etki eden faktörleri sayabilmek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Hiperürisemi</a:t>
            </a:r>
            <a:r>
              <a:rPr lang="tr-TR" sz="2800" dirty="0" smtClean="0"/>
              <a:t> nedenlerini sayabilmek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smtClean="0"/>
              <a:t>Kristal </a:t>
            </a:r>
            <a:r>
              <a:rPr lang="tr-TR" sz="2800" dirty="0" err="1" smtClean="0"/>
              <a:t>artropatilere</a:t>
            </a:r>
            <a:r>
              <a:rPr lang="tr-TR" sz="2800" dirty="0" smtClean="0"/>
              <a:t> akılcı klinik yaklaşımı bilmek (klinik bulgular, fizik muayene, </a:t>
            </a:r>
            <a:r>
              <a:rPr lang="tr-TR" sz="2800" dirty="0" err="1" smtClean="0"/>
              <a:t>laboratuvar</a:t>
            </a:r>
            <a:r>
              <a:rPr lang="tr-TR" sz="2800" dirty="0" smtClean="0"/>
              <a:t>, radyoloji)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smtClean="0"/>
              <a:t>Akut gut </a:t>
            </a:r>
            <a:r>
              <a:rPr lang="tr-TR" sz="2800" dirty="0" err="1" smtClean="0"/>
              <a:t>artritine</a:t>
            </a:r>
            <a:r>
              <a:rPr lang="tr-TR" sz="2800" dirty="0" smtClean="0"/>
              <a:t> klinik yaklaşımı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smtClean="0"/>
              <a:t>Kristal </a:t>
            </a:r>
            <a:r>
              <a:rPr lang="tr-TR" sz="2800" dirty="0" err="1" smtClean="0"/>
              <a:t>artropatilerin</a:t>
            </a:r>
            <a:r>
              <a:rPr lang="tr-TR" sz="2800" dirty="0" smtClean="0"/>
              <a:t> ayırıcı tanılarını yapabilmek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smtClean="0"/>
              <a:t>Kristal </a:t>
            </a:r>
            <a:r>
              <a:rPr lang="tr-TR" sz="2800" dirty="0" err="1" smtClean="0"/>
              <a:t>artropatilerin</a:t>
            </a:r>
            <a:r>
              <a:rPr lang="tr-TR" sz="2800" dirty="0" smtClean="0"/>
              <a:t> ön tanısını yapabilmek ve tanı için uzmana yönlendirmek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GUT HASTALIĞI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9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Gut hastalığı, yineleyen </a:t>
            </a:r>
            <a:r>
              <a:rPr lang="tr-TR" dirty="0" err="1" smtClean="0"/>
              <a:t>artrit</a:t>
            </a:r>
            <a:r>
              <a:rPr lang="tr-TR" dirty="0" smtClean="0"/>
              <a:t> atakları ve artmış ürat konsantrasyonu (</a:t>
            </a:r>
            <a:r>
              <a:rPr lang="tr-TR" dirty="0" err="1" smtClean="0"/>
              <a:t>hiperürisemi</a:t>
            </a:r>
            <a:r>
              <a:rPr lang="tr-TR" dirty="0" smtClean="0"/>
              <a:t>) ile birlikte </a:t>
            </a:r>
            <a:r>
              <a:rPr lang="tr-TR" dirty="0" err="1" smtClean="0"/>
              <a:t>monosodyum</a:t>
            </a:r>
            <a:r>
              <a:rPr lang="tr-TR" dirty="0" smtClean="0"/>
              <a:t> ürat kristallerine karşı oluşan </a:t>
            </a:r>
            <a:r>
              <a:rPr lang="tr-TR" dirty="0" err="1" smtClean="0"/>
              <a:t>inflamatuar</a:t>
            </a:r>
            <a:r>
              <a:rPr lang="tr-TR" dirty="0" smtClean="0"/>
              <a:t> yanıtın yol açtığı, kronik bir hastalıktır. </a:t>
            </a:r>
          </a:p>
          <a:p>
            <a:pPr algn="just"/>
            <a:r>
              <a:rPr lang="tr-TR" dirty="0" smtClean="0"/>
              <a:t>Erkeklerde daha sık görülür. Kadınlarda  özellikle </a:t>
            </a:r>
            <a:r>
              <a:rPr lang="tr-TR" dirty="0" err="1" smtClean="0"/>
              <a:t>premenopozal</a:t>
            </a:r>
            <a:r>
              <a:rPr lang="tr-TR" dirty="0" smtClean="0"/>
              <a:t> dönemde nadir görülür. </a:t>
            </a:r>
            <a:endParaRPr lang="tr-TR" dirty="0" smtClean="0"/>
          </a:p>
          <a:p>
            <a:pPr algn="just"/>
            <a:r>
              <a:rPr lang="tr-TR" dirty="0" smtClean="0"/>
              <a:t>Ürik </a:t>
            </a:r>
            <a:r>
              <a:rPr lang="tr-TR" dirty="0" err="1" smtClean="0"/>
              <a:t>asitin</a:t>
            </a:r>
            <a:r>
              <a:rPr lang="tr-TR" dirty="0" smtClean="0"/>
              <a:t> antioksidan etkisi vardır</a:t>
            </a:r>
            <a:endParaRPr lang="tr-TR" dirty="0" smtClean="0"/>
          </a:p>
          <a:p>
            <a:pPr algn="just"/>
            <a:r>
              <a:rPr lang="tr-TR" dirty="0" smtClean="0"/>
              <a:t>En sık 40-65 yaşları arasında görülür</a:t>
            </a:r>
          </a:p>
          <a:p>
            <a:r>
              <a:rPr lang="tr-TR" dirty="0" smtClean="0"/>
              <a:t>Temel patolojik özellik; artmış ürat konsantrasyonları</a:t>
            </a:r>
          </a:p>
          <a:p>
            <a:pPr>
              <a:buNone/>
            </a:pPr>
            <a:r>
              <a:rPr lang="tr-TR" dirty="0" smtClean="0"/>
              <a:t>     sonucu oluşan </a:t>
            </a:r>
            <a:r>
              <a:rPr lang="tr-TR" dirty="0" err="1" smtClean="0"/>
              <a:t>monosodyum</a:t>
            </a:r>
            <a:r>
              <a:rPr lang="tr-TR" dirty="0" smtClean="0"/>
              <a:t> ürat kristallerinin kronik olarak depolanmasıdır.</a:t>
            </a:r>
          </a:p>
          <a:p>
            <a:pPr algn="just"/>
            <a:r>
              <a:rPr lang="tr-TR" dirty="0" smtClean="0"/>
              <a:t>Oluşan ürik </a:t>
            </a:r>
            <a:r>
              <a:rPr lang="tr-TR" dirty="0" err="1" smtClean="0"/>
              <a:t>asitin</a:t>
            </a:r>
            <a:r>
              <a:rPr lang="tr-TR" dirty="0" smtClean="0"/>
              <a:t> büyük bir bölümü böbrek yoluyla atılmaktadır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Etyopatogenez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285860"/>
            <a:ext cx="4643438" cy="528641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tr-TR" dirty="0" err="1" smtClean="0"/>
              <a:t>Primer</a:t>
            </a:r>
            <a:r>
              <a:rPr lang="tr-TR" dirty="0" smtClean="0"/>
              <a:t> (%90) veya </a:t>
            </a:r>
            <a:r>
              <a:rPr lang="tr-TR" dirty="0" err="1" smtClean="0"/>
              <a:t>sekonder</a:t>
            </a:r>
            <a:r>
              <a:rPr lang="tr-TR" dirty="0" smtClean="0"/>
              <a:t> (%10) olabilir</a:t>
            </a:r>
          </a:p>
          <a:p>
            <a:pPr algn="just"/>
            <a:r>
              <a:rPr lang="tr-TR" dirty="0" err="1" smtClean="0"/>
              <a:t>Primer</a:t>
            </a:r>
            <a:r>
              <a:rPr lang="tr-TR" dirty="0" smtClean="0"/>
              <a:t> gut hastalığı kalıtsal özelliği vardır</a:t>
            </a:r>
          </a:p>
          <a:p>
            <a:pPr algn="just"/>
            <a:r>
              <a:rPr lang="tr-TR" dirty="0" err="1" smtClean="0"/>
              <a:t>Primer</a:t>
            </a:r>
            <a:r>
              <a:rPr lang="tr-TR" dirty="0" smtClean="0"/>
              <a:t> gutlu hastaların %20-25’inde ürik asit </a:t>
            </a:r>
            <a:r>
              <a:rPr lang="tr-TR" dirty="0" err="1" smtClean="0"/>
              <a:t>biyosentezi</a:t>
            </a:r>
            <a:r>
              <a:rPr lang="tr-TR" dirty="0" smtClean="0"/>
              <a:t> artar, %80-90’nında ise ürat atılımında azalma vardır</a:t>
            </a:r>
          </a:p>
          <a:p>
            <a:pPr algn="just"/>
            <a:r>
              <a:rPr lang="tr-TR" dirty="0" smtClean="0"/>
              <a:t>Ürat kristalleri SSS dışında tüm dokularda çökebilir</a:t>
            </a:r>
          </a:p>
          <a:p>
            <a:pPr algn="just"/>
            <a:r>
              <a:rPr lang="tr-TR" dirty="0" smtClean="0"/>
              <a:t>Kadınlarda menopozda östrojenin </a:t>
            </a:r>
            <a:r>
              <a:rPr lang="tr-TR" dirty="0" err="1" smtClean="0"/>
              <a:t>ürikozürik</a:t>
            </a:r>
            <a:r>
              <a:rPr lang="tr-TR" dirty="0" smtClean="0"/>
              <a:t> etkisi kaybolduktan sonra gelişir</a:t>
            </a:r>
            <a:endParaRPr lang="tr-TR" dirty="0"/>
          </a:p>
        </p:txBody>
      </p:sp>
      <p:pic>
        <p:nvPicPr>
          <p:cNvPr id="17409" name="Picture 1" descr="C:\Users\win7\Desktop\2018-08-26_1926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290638"/>
            <a:ext cx="4000528" cy="5067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Etyopatogenez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054621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tr-TR" dirty="0" err="1" smtClean="0"/>
              <a:t>Hiperürisemi</a:t>
            </a:r>
            <a:r>
              <a:rPr lang="tr-TR" dirty="0" smtClean="0"/>
              <a:t> serum ürik asit değerinin erkeklerde 7 mg/</a:t>
            </a:r>
            <a:r>
              <a:rPr lang="tr-TR" dirty="0" err="1" smtClean="0"/>
              <a:t>dl</a:t>
            </a:r>
            <a:r>
              <a:rPr lang="tr-TR" dirty="0" smtClean="0"/>
              <a:t> ve kadınlarda 6mg/</a:t>
            </a:r>
            <a:r>
              <a:rPr lang="tr-TR" dirty="0" err="1" smtClean="0"/>
              <a:t>dl</a:t>
            </a:r>
            <a:r>
              <a:rPr lang="tr-TR" dirty="0" smtClean="0"/>
              <a:t> üzerinde olmasıdır. </a:t>
            </a:r>
          </a:p>
          <a:p>
            <a:r>
              <a:rPr lang="tr-TR" dirty="0" smtClean="0"/>
              <a:t>Patolojik </a:t>
            </a:r>
            <a:r>
              <a:rPr lang="tr-TR" dirty="0" err="1" smtClean="0"/>
              <a:t>hiperürisemi</a:t>
            </a:r>
            <a:r>
              <a:rPr lang="tr-TR" dirty="0" smtClean="0"/>
              <a:t>; fizyolojik </a:t>
            </a:r>
            <a:r>
              <a:rPr lang="tr-TR" dirty="0" err="1" smtClean="0"/>
              <a:t>pH</a:t>
            </a:r>
            <a:r>
              <a:rPr lang="tr-TR" dirty="0" smtClean="0"/>
              <a:t> ve ısıda in </a:t>
            </a:r>
            <a:r>
              <a:rPr lang="tr-TR" dirty="0" err="1" smtClean="0"/>
              <a:t>vitro</a:t>
            </a:r>
            <a:r>
              <a:rPr lang="tr-TR" dirty="0" smtClean="0"/>
              <a:t> olarak </a:t>
            </a:r>
            <a:r>
              <a:rPr lang="tr-TR" dirty="0" err="1" smtClean="0"/>
              <a:t>monosodyum</a:t>
            </a:r>
            <a:r>
              <a:rPr lang="tr-TR" dirty="0" smtClean="0"/>
              <a:t> ürat kristallerinin oluştuğu 6,8 mg/</a:t>
            </a:r>
            <a:r>
              <a:rPr lang="tr-TR" dirty="0" err="1" smtClean="0"/>
              <a:t>dL</a:t>
            </a:r>
            <a:r>
              <a:rPr lang="tr-TR" dirty="0" smtClean="0"/>
              <a:t> (408 </a:t>
            </a:r>
            <a:r>
              <a:rPr lang="el-GR" dirty="0" smtClean="0"/>
              <a:t>μ</a:t>
            </a:r>
            <a:r>
              <a:rPr lang="tr-TR" dirty="0" err="1" smtClean="0"/>
              <a:t>mol</a:t>
            </a:r>
            <a:r>
              <a:rPr lang="tr-TR" dirty="0" smtClean="0"/>
              <a:t>/L) üzerindeki serum ürat konsantrasyonlarını tanımlamakta kullanılmaktadır.</a:t>
            </a:r>
          </a:p>
          <a:p>
            <a:pPr algn="just"/>
            <a:r>
              <a:rPr lang="tr-TR" dirty="0" smtClean="0"/>
              <a:t>Plazma ürat için </a:t>
            </a:r>
            <a:r>
              <a:rPr lang="tr-TR" dirty="0" err="1" smtClean="0"/>
              <a:t>sinovyal</a:t>
            </a:r>
            <a:r>
              <a:rPr lang="tr-TR" dirty="0" smtClean="0"/>
              <a:t> sıvıdan daha çözücü olduğu için ürat </a:t>
            </a:r>
            <a:r>
              <a:rPr lang="tr-TR" dirty="0" err="1" smtClean="0"/>
              <a:t>sinovyal</a:t>
            </a:r>
            <a:r>
              <a:rPr lang="tr-TR" dirty="0" smtClean="0"/>
              <a:t> sıvıda fazla çökme eğilimindedir.</a:t>
            </a:r>
          </a:p>
          <a:p>
            <a:pPr algn="just"/>
            <a:r>
              <a:rPr lang="tr-TR" dirty="0" smtClean="0"/>
              <a:t>Dokularda ürat birikmesini, </a:t>
            </a:r>
            <a:r>
              <a:rPr lang="tr-TR" dirty="0" err="1" smtClean="0"/>
              <a:t>intra</a:t>
            </a:r>
            <a:r>
              <a:rPr lang="tr-TR" dirty="0" smtClean="0"/>
              <a:t>-</a:t>
            </a:r>
            <a:r>
              <a:rPr lang="tr-TR" dirty="0" err="1" smtClean="0"/>
              <a:t>artiküler</a:t>
            </a:r>
            <a:r>
              <a:rPr lang="tr-TR" dirty="0" smtClean="0"/>
              <a:t> ısının düşük olması, </a:t>
            </a:r>
            <a:r>
              <a:rPr lang="tr-TR" dirty="0" err="1" smtClean="0"/>
              <a:t>proteoglikanların</a:t>
            </a:r>
            <a:r>
              <a:rPr lang="tr-TR" dirty="0" smtClean="0"/>
              <a:t> olması, </a:t>
            </a:r>
            <a:r>
              <a:rPr lang="tr-TR" dirty="0" err="1" smtClean="0"/>
              <a:t>pH</a:t>
            </a:r>
            <a:r>
              <a:rPr lang="tr-TR" dirty="0" smtClean="0"/>
              <a:t> değişiklikleri, </a:t>
            </a:r>
            <a:r>
              <a:rPr lang="tr-TR" dirty="0" err="1" smtClean="0"/>
              <a:t>üratın</a:t>
            </a:r>
            <a:r>
              <a:rPr lang="tr-TR" dirty="0" smtClean="0"/>
              <a:t> plazma proteinlerine bağlanması, travma, yaşın ilerlemesi ve </a:t>
            </a:r>
            <a:r>
              <a:rPr lang="tr-TR" dirty="0" err="1" smtClean="0"/>
              <a:t>konnektif</a:t>
            </a:r>
            <a:r>
              <a:rPr lang="tr-TR" dirty="0" smtClean="0"/>
              <a:t> doku döngüsü gibi çeşitli faktörler etkilemektedir.</a:t>
            </a:r>
          </a:p>
          <a:p>
            <a:pPr algn="just">
              <a:buNone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11200" y="6248400"/>
            <a:ext cx="189653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149600" y="6248400"/>
            <a:ext cx="2844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13350" name="Rectangle 6"/>
          <p:cNvSpPr>
            <a:spLocks noGrp="1" noChangeArrowheads="1"/>
          </p:cNvSpPr>
          <p:nvPr>
            <p:ph type="title"/>
          </p:nvPr>
        </p:nvSpPr>
        <p:spPr>
          <a:xfrm>
            <a:off x="474135" y="214291"/>
            <a:ext cx="8469489" cy="714379"/>
          </a:xfrm>
        </p:spPr>
        <p:txBody>
          <a:bodyPr lIns="90488" tIns="44450" rIns="90488" bIns="44450" anchor="ctr">
            <a:normAutofit fontScale="90000"/>
          </a:bodyPr>
          <a:lstStyle/>
          <a:p>
            <a:pPr algn="ctr" eaLnBrk="1" hangingPunct="1">
              <a:defRPr/>
            </a:pPr>
            <a:r>
              <a:rPr lang="tr-TR" b="1" dirty="0" err="1" smtClean="0">
                <a:solidFill>
                  <a:srgbClr val="990033"/>
                </a:solidFill>
                <a:latin typeface="Century Gothic" pitchFamily="34" charset="0"/>
              </a:rPr>
              <a:t>Hiperürisemi</a:t>
            </a:r>
            <a:r>
              <a:rPr lang="tr-TR" b="1" dirty="0" smtClean="0">
                <a:solidFill>
                  <a:srgbClr val="990033"/>
                </a:solidFill>
                <a:latin typeface="Century Gothic" pitchFamily="34" charset="0"/>
              </a:rPr>
              <a:t> </a:t>
            </a:r>
            <a:r>
              <a:rPr lang="tr-TR" b="1" dirty="0" err="1" smtClean="0">
                <a:solidFill>
                  <a:srgbClr val="990033"/>
                </a:solidFill>
                <a:latin typeface="Century Gothic" pitchFamily="34" charset="0"/>
              </a:rPr>
              <a:t>Etyolojisi</a:t>
            </a:r>
            <a:endParaRPr lang="tr-TR" b="1" dirty="0" smtClean="0">
              <a:solidFill>
                <a:srgbClr val="990033"/>
              </a:solidFill>
              <a:latin typeface="Century Gothic" pitchFamily="34" charset="0"/>
            </a:endParaRPr>
          </a:p>
        </p:txBody>
      </p:sp>
      <p:sp>
        <p:nvSpPr>
          <p:cNvPr id="313351" name="Rectangle 7"/>
          <p:cNvSpPr>
            <a:spLocks noGrp="1" noChangeArrowheads="1"/>
          </p:cNvSpPr>
          <p:nvPr>
            <p:ph sz="half" idx="1"/>
          </p:nvPr>
        </p:nvSpPr>
        <p:spPr>
          <a:xfrm>
            <a:off x="500034" y="928670"/>
            <a:ext cx="7286676" cy="5929330"/>
          </a:xfrm>
        </p:spPr>
        <p:txBody>
          <a:bodyPr lIns="90488" tIns="44450" rIns="90488" bIns="44450"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 "/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ÜRİK ASİT YAPIM FAZLALIĞI (%10)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000" b="1" dirty="0" err="1" smtClean="0">
                <a:latin typeface="Calibri" pitchFamily="34" charset="0"/>
                <a:cs typeface="Calibri" pitchFamily="34" charset="0"/>
              </a:rPr>
              <a:t>Primer</a:t>
            </a:r>
            <a:r>
              <a:rPr lang="tr-TR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dirty="0" err="1" smtClean="0">
                <a:latin typeface="Calibri" pitchFamily="34" charset="0"/>
                <a:cs typeface="Calibri" pitchFamily="34" charset="0"/>
              </a:rPr>
              <a:t>hiperürisemi</a:t>
            </a:r>
            <a:endParaRPr lang="tr-TR" sz="2000" b="1" dirty="0" smtClean="0">
              <a:latin typeface="Calibri" pitchFamily="34" charset="0"/>
              <a:cs typeface="Calibri" pitchFamily="34" charset="0"/>
            </a:endParaRPr>
          </a:p>
          <a:p>
            <a:pPr lvl="1" eaLnBrk="1" hangingPunct="1">
              <a:lnSpc>
                <a:spcPct val="90000"/>
              </a:lnSpc>
              <a:buSzPct val="70000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İdiyopatik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 lvl="1">
              <a:lnSpc>
                <a:spcPct val="90000"/>
              </a:lnSpc>
              <a:buSzPct val="70000"/>
              <a:defRPr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HGPRT(</a:t>
            </a:r>
            <a:r>
              <a:rPr lang="tr-TR" sz="2000" dirty="0" err="1" smtClean="0"/>
              <a:t>Hipoksantin</a:t>
            </a:r>
            <a:r>
              <a:rPr lang="tr-TR" sz="2000" dirty="0" smtClean="0"/>
              <a:t>-</a:t>
            </a:r>
            <a:r>
              <a:rPr lang="tr-TR" sz="2000" dirty="0" err="1" smtClean="0"/>
              <a:t>Guanin</a:t>
            </a:r>
            <a:r>
              <a:rPr lang="tr-TR" sz="2000" dirty="0" smtClean="0"/>
              <a:t> </a:t>
            </a:r>
            <a:r>
              <a:rPr lang="tr-TR" sz="2000" dirty="0" err="1" smtClean="0"/>
              <a:t>fosforibosil</a:t>
            </a:r>
            <a:r>
              <a:rPr lang="tr-TR" sz="2000" dirty="0" smtClean="0"/>
              <a:t> </a:t>
            </a:r>
            <a:r>
              <a:rPr lang="tr-TR" sz="2000" dirty="0" err="1" smtClean="0"/>
              <a:t>transferaz</a:t>
            </a:r>
            <a:r>
              <a:rPr lang="tr-TR" sz="2000" dirty="0" smtClean="0"/>
              <a:t>)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eksikliği</a:t>
            </a:r>
          </a:p>
          <a:p>
            <a:pPr lvl="1">
              <a:lnSpc>
                <a:spcPct val="90000"/>
              </a:lnSpc>
              <a:buSzPct val="70000"/>
              <a:defRPr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PRPP (</a:t>
            </a:r>
            <a:r>
              <a:rPr lang="tr-TR" sz="2000" dirty="0" err="1" smtClean="0"/>
              <a:t>fosforibozil</a:t>
            </a:r>
            <a:r>
              <a:rPr lang="tr-TR" sz="2000" dirty="0" smtClean="0"/>
              <a:t> </a:t>
            </a:r>
            <a:r>
              <a:rPr lang="tr-TR" sz="2000" dirty="0" err="1" smtClean="0"/>
              <a:t>pirofosfat</a:t>
            </a:r>
            <a:r>
              <a:rPr lang="tr-TR" sz="2000" dirty="0" smtClean="0"/>
              <a:t>)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sentetaz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hiperaktifliği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 lvl="1" eaLnBrk="1" hangingPunct="1">
              <a:lnSpc>
                <a:spcPct val="90000"/>
              </a:lnSpc>
              <a:buSzPct val="70000"/>
              <a:defRPr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Glukoz-6- </a:t>
            </a: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fosfataz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eksikliği</a:t>
            </a:r>
          </a:p>
          <a:p>
            <a:pPr lvl="1" eaLnBrk="1" hangingPunct="1">
              <a:lnSpc>
                <a:spcPct val="90000"/>
              </a:lnSpc>
              <a:buSzPct val="70000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Fruktoz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-1-fosfat </a:t>
            </a: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aldolaz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eksikliği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tr-TR" sz="2000" b="1" dirty="0" err="1" smtClean="0">
                <a:latin typeface="Calibri" pitchFamily="34" charset="0"/>
                <a:cs typeface="Calibri" pitchFamily="34" charset="0"/>
              </a:rPr>
              <a:t>Sekonder</a:t>
            </a:r>
            <a:r>
              <a:rPr lang="tr-TR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dirty="0" err="1" smtClean="0">
                <a:latin typeface="Calibri" pitchFamily="34" charset="0"/>
                <a:cs typeface="Calibri" pitchFamily="34" charset="0"/>
              </a:rPr>
              <a:t>hiperürisemi</a:t>
            </a:r>
            <a:endParaRPr lang="tr-TR" sz="2000" b="1" dirty="0" smtClean="0">
              <a:latin typeface="Calibri" pitchFamily="34" charset="0"/>
              <a:cs typeface="Calibri" pitchFamily="34" charset="0"/>
            </a:endParaRPr>
          </a:p>
          <a:p>
            <a:pPr lvl="1" eaLnBrk="1" hangingPunct="1">
              <a:lnSpc>
                <a:spcPct val="90000"/>
              </a:lnSpc>
              <a:buSzPct val="70000"/>
              <a:defRPr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Diyet</a:t>
            </a:r>
          </a:p>
          <a:p>
            <a:pPr lvl="1" eaLnBrk="1" hangingPunct="1">
              <a:lnSpc>
                <a:spcPct val="90000"/>
              </a:lnSpc>
              <a:buSzPct val="70000"/>
              <a:defRPr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Hücre yıkımı (hematolojik </a:t>
            </a: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hast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.)</a:t>
            </a:r>
          </a:p>
          <a:p>
            <a:pPr lvl="1" eaLnBrk="1" hangingPunct="1">
              <a:lnSpc>
                <a:spcPct val="90000"/>
              </a:lnSpc>
              <a:buSzPct val="70000"/>
              <a:defRPr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Artmış ATP yıkımı</a:t>
            </a:r>
          </a:p>
          <a:p>
            <a:pPr lvl="2" eaLnBrk="1" hangingPunct="1">
              <a:lnSpc>
                <a:spcPct val="90000"/>
              </a:lnSpc>
              <a:buSzPct val="70000"/>
              <a:defRPr/>
            </a:pPr>
            <a:r>
              <a:rPr lang="tr-TR" dirty="0" smtClean="0">
                <a:latin typeface="Calibri" pitchFamily="34" charset="0"/>
                <a:cs typeface="Calibri" pitchFamily="34" charset="0"/>
              </a:rPr>
              <a:t>Glikojen depo hastalıkları</a:t>
            </a:r>
          </a:p>
          <a:p>
            <a:pPr lvl="2" eaLnBrk="1" hangingPunct="1">
              <a:lnSpc>
                <a:spcPct val="90000"/>
              </a:lnSpc>
              <a:buSzPct val="70000"/>
              <a:defRPr/>
            </a:pPr>
            <a:r>
              <a:rPr lang="tr-TR" dirty="0" err="1" smtClean="0">
                <a:latin typeface="Calibri" pitchFamily="34" charset="0"/>
                <a:cs typeface="Calibri" pitchFamily="34" charset="0"/>
              </a:rPr>
              <a:t>Fruktoz</a:t>
            </a:r>
            <a:r>
              <a:rPr lang="tr-TR" dirty="0" smtClean="0">
                <a:latin typeface="Calibri" pitchFamily="34" charset="0"/>
                <a:cs typeface="Calibri" pitchFamily="34" charset="0"/>
              </a:rPr>
              <a:t> alımı</a:t>
            </a:r>
          </a:p>
          <a:p>
            <a:pPr lvl="2" eaLnBrk="1" hangingPunct="1">
              <a:lnSpc>
                <a:spcPct val="90000"/>
              </a:lnSpc>
              <a:buSzPct val="70000"/>
              <a:defRPr/>
            </a:pPr>
            <a:r>
              <a:rPr lang="tr-TR" dirty="0" smtClean="0">
                <a:latin typeface="Calibri" pitchFamily="34" charset="0"/>
                <a:cs typeface="Calibri" pitchFamily="34" charset="0"/>
              </a:rPr>
              <a:t>Doku </a:t>
            </a:r>
            <a:r>
              <a:rPr lang="tr-TR" dirty="0" err="1" smtClean="0">
                <a:latin typeface="Calibri" pitchFamily="34" charset="0"/>
                <a:cs typeface="Calibri" pitchFamily="34" charset="0"/>
              </a:rPr>
              <a:t>hipoperfüzyonu</a:t>
            </a:r>
            <a:endParaRPr lang="tr-TR" dirty="0" smtClean="0">
              <a:latin typeface="Calibri" pitchFamily="34" charset="0"/>
              <a:cs typeface="Calibri" pitchFamily="34" charset="0"/>
            </a:endParaRPr>
          </a:p>
          <a:p>
            <a:pPr lvl="2" eaLnBrk="1" hangingPunct="1">
              <a:lnSpc>
                <a:spcPct val="90000"/>
              </a:lnSpc>
              <a:buSzPct val="70000"/>
              <a:defRPr/>
            </a:pPr>
            <a:r>
              <a:rPr lang="tr-TR" dirty="0" smtClean="0">
                <a:latin typeface="Calibri" pitchFamily="34" charset="0"/>
                <a:cs typeface="Calibri" pitchFamily="34" charset="0"/>
              </a:rPr>
              <a:t>Ağır egzersiz</a:t>
            </a:r>
          </a:p>
          <a:p>
            <a:pPr lvl="2" eaLnBrk="1" hangingPunct="1">
              <a:lnSpc>
                <a:spcPct val="90000"/>
              </a:lnSpc>
              <a:buSzPct val="70000"/>
              <a:defRPr/>
            </a:pPr>
            <a:r>
              <a:rPr lang="tr-TR" dirty="0" smtClean="0">
                <a:latin typeface="Calibri" pitchFamily="34" charset="0"/>
                <a:cs typeface="Calibri" pitchFamily="34" charset="0"/>
              </a:rPr>
              <a:t>Alkol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tr-TR" b="1" dirty="0" err="1" smtClean="0">
                <a:solidFill>
                  <a:srgbClr val="990033"/>
                </a:solidFill>
                <a:latin typeface="Century Gothic" pitchFamily="34" charset="0"/>
              </a:rPr>
              <a:t>Hiperürisemi</a:t>
            </a:r>
            <a:r>
              <a:rPr lang="tr-TR" b="1" dirty="0" smtClean="0">
                <a:solidFill>
                  <a:srgbClr val="990033"/>
                </a:solidFill>
                <a:latin typeface="Century Gothic" pitchFamily="34" charset="0"/>
              </a:rPr>
              <a:t> </a:t>
            </a:r>
            <a:r>
              <a:rPr lang="tr-TR" b="1" dirty="0" err="1" smtClean="0">
                <a:solidFill>
                  <a:srgbClr val="990033"/>
                </a:solidFill>
                <a:latin typeface="Century Gothic" pitchFamily="34" charset="0"/>
              </a:rPr>
              <a:t>Etyolojisi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9"/>
          </a:xfrm>
        </p:spPr>
        <p:txBody>
          <a:bodyPr>
            <a:normAutofit fontScale="77500" lnSpcReduction="20000"/>
          </a:bodyPr>
          <a:lstStyle/>
          <a:p>
            <a:pPr eaLnBrk="0" hangingPunct="0">
              <a:buClr>
                <a:schemeClr val="hlink"/>
              </a:buClr>
              <a:buSzPct val="70000"/>
              <a:buFont typeface="Wingdings" pitchFamily="2" charset="2"/>
              <a:buChar char=" "/>
              <a:defRPr/>
            </a:pPr>
            <a:endParaRPr lang="tr-TR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0" hangingPunct="0">
              <a:buClr>
                <a:schemeClr val="hlink"/>
              </a:buClr>
              <a:buSzPct val="70000"/>
              <a:buFont typeface="Wingdings" pitchFamily="2" charset="2"/>
              <a:buChar char=" "/>
              <a:defRPr/>
            </a:pPr>
            <a:r>
              <a:rPr lang="tr-TR" b="1" dirty="0" smtClean="0">
                <a:solidFill>
                  <a:srgbClr val="FF0000"/>
                </a:solidFill>
              </a:rPr>
              <a:t>ÜRİK ASİT ATILIM AZLIĞI (%90)</a:t>
            </a:r>
          </a:p>
          <a:p>
            <a:pPr eaLnBrk="0" hangingPunct="0">
              <a:buClr>
                <a:schemeClr val="hlink"/>
              </a:buClr>
              <a:buSzPct val="70000"/>
              <a:buFont typeface="Wingdings" pitchFamily="2" charset="2"/>
              <a:buChar char=" "/>
              <a:defRPr/>
            </a:pPr>
            <a:endParaRPr lang="tr-TR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0" hangingPunct="0">
              <a:buClr>
                <a:schemeClr val="hlink"/>
              </a:buClr>
              <a:buSzPct val="70000"/>
              <a:buFont typeface="Wingdings" pitchFamily="2" charset="2"/>
              <a:buChar char="§"/>
              <a:defRPr/>
            </a:pPr>
            <a:r>
              <a:rPr lang="tr-TR" sz="2800" b="1" dirty="0" err="1" smtClean="0"/>
              <a:t>Primer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hiperürisemi</a:t>
            </a:r>
            <a:endParaRPr lang="tr-TR" sz="2800" b="1" dirty="0" smtClean="0"/>
          </a:p>
          <a:p>
            <a:pPr lvl="1" eaLnBrk="0" hangingPunct="0">
              <a:defRPr/>
            </a:pPr>
            <a:r>
              <a:rPr lang="tr-TR" dirty="0" err="1" smtClean="0"/>
              <a:t>İdiyopatik</a:t>
            </a:r>
            <a:endParaRPr lang="tr-TR" dirty="0" smtClean="0"/>
          </a:p>
          <a:p>
            <a:pPr eaLnBrk="0" hangingPunct="0">
              <a:buClr>
                <a:schemeClr val="hlink"/>
              </a:buClr>
              <a:buSzPct val="70000"/>
              <a:buFont typeface="Wingdings" pitchFamily="2" charset="2"/>
              <a:buChar char="§"/>
              <a:defRPr/>
            </a:pPr>
            <a:r>
              <a:rPr lang="tr-TR" sz="2800" b="1" dirty="0" err="1" smtClean="0"/>
              <a:t>Sekonder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hiperürisemi</a:t>
            </a:r>
            <a:endParaRPr lang="tr-TR" sz="2800" b="1" dirty="0" smtClean="0"/>
          </a:p>
          <a:p>
            <a:pPr lvl="1" eaLnBrk="0" hangingPunct="0">
              <a:buFontTx/>
              <a:buChar char="–"/>
              <a:defRPr/>
            </a:pPr>
            <a:r>
              <a:rPr lang="tr-TR" dirty="0" smtClean="0"/>
              <a:t>Azalmış </a:t>
            </a:r>
            <a:r>
              <a:rPr lang="tr-TR" dirty="0" err="1" smtClean="0"/>
              <a:t>renal</a:t>
            </a:r>
            <a:r>
              <a:rPr lang="tr-TR" dirty="0" smtClean="0"/>
              <a:t> fonksiyon</a:t>
            </a:r>
          </a:p>
          <a:p>
            <a:pPr lvl="1" eaLnBrk="0" hangingPunct="0">
              <a:buFontTx/>
              <a:buChar char="–"/>
              <a:defRPr/>
            </a:pPr>
            <a:r>
              <a:rPr lang="tr-TR" dirty="0" err="1" smtClean="0"/>
              <a:t>Tübüler</a:t>
            </a:r>
            <a:r>
              <a:rPr lang="tr-TR" dirty="0" smtClean="0"/>
              <a:t> ürat </a:t>
            </a:r>
            <a:r>
              <a:rPr lang="tr-TR" dirty="0" err="1" smtClean="0"/>
              <a:t>sekresyon</a:t>
            </a:r>
            <a:r>
              <a:rPr lang="tr-TR" dirty="0" smtClean="0"/>
              <a:t> </a:t>
            </a:r>
            <a:r>
              <a:rPr lang="tr-TR" dirty="0" err="1" smtClean="0"/>
              <a:t>inhibisyonu</a:t>
            </a:r>
            <a:r>
              <a:rPr lang="tr-TR" dirty="0" smtClean="0"/>
              <a:t> (örn: laktik </a:t>
            </a:r>
            <a:r>
              <a:rPr lang="tr-TR" dirty="0" err="1" smtClean="0"/>
              <a:t>asidoz</a:t>
            </a:r>
            <a:r>
              <a:rPr lang="tr-TR" dirty="0" smtClean="0"/>
              <a:t>)</a:t>
            </a:r>
          </a:p>
          <a:p>
            <a:pPr lvl="1" eaLnBrk="0" hangingPunct="0">
              <a:buFontTx/>
              <a:buChar char="–"/>
              <a:defRPr/>
            </a:pPr>
            <a:r>
              <a:rPr lang="tr-TR" dirty="0" smtClean="0"/>
              <a:t>Artmış </a:t>
            </a:r>
            <a:r>
              <a:rPr lang="tr-TR" dirty="0" err="1" smtClean="0"/>
              <a:t>tübüler</a:t>
            </a:r>
            <a:r>
              <a:rPr lang="tr-TR" dirty="0" smtClean="0"/>
              <a:t> ürat </a:t>
            </a:r>
            <a:r>
              <a:rPr lang="tr-TR" dirty="0" err="1" smtClean="0"/>
              <a:t>reabsorbsiyonu</a:t>
            </a:r>
            <a:r>
              <a:rPr lang="tr-TR" dirty="0" smtClean="0"/>
              <a:t> (</a:t>
            </a:r>
            <a:r>
              <a:rPr lang="tr-TR" dirty="0" err="1" smtClean="0"/>
              <a:t>dehid</a:t>
            </a:r>
            <a:r>
              <a:rPr lang="tr-TR" dirty="0" smtClean="0"/>
              <a:t>., </a:t>
            </a:r>
            <a:r>
              <a:rPr lang="tr-TR" dirty="0" err="1" smtClean="0"/>
              <a:t>diüretik</a:t>
            </a:r>
            <a:r>
              <a:rPr lang="tr-TR" dirty="0" smtClean="0"/>
              <a:t>)</a:t>
            </a:r>
          </a:p>
          <a:p>
            <a:pPr lvl="1" eaLnBrk="0" hangingPunct="0">
              <a:buFontTx/>
              <a:buChar char="–"/>
              <a:defRPr/>
            </a:pPr>
            <a:r>
              <a:rPr lang="tr-TR" dirty="0" smtClean="0"/>
              <a:t>Mekanizması tam bilinmeyen</a:t>
            </a:r>
          </a:p>
          <a:p>
            <a:pPr lvl="2" eaLnBrk="0" hangingPunct="0">
              <a:buFontTx/>
              <a:buChar char="•"/>
              <a:defRPr/>
            </a:pPr>
            <a:r>
              <a:rPr lang="tr-TR" sz="2800" dirty="0" smtClean="0"/>
              <a:t>Hipertansiyon</a:t>
            </a:r>
          </a:p>
          <a:p>
            <a:pPr lvl="2" eaLnBrk="0" hangingPunct="0">
              <a:buFontTx/>
              <a:buChar char="•"/>
              <a:defRPr/>
            </a:pPr>
            <a:r>
              <a:rPr lang="tr-TR" sz="2800" dirty="0" err="1" smtClean="0"/>
              <a:t>Hiperparatiroidi</a:t>
            </a:r>
            <a:endParaRPr lang="tr-TR" sz="2800" dirty="0" smtClean="0"/>
          </a:p>
          <a:p>
            <a:pPr lvl="2" eaLnBrk="0" hangingPunct="0">
              <a:buFontTx/>
              <a:buChar char="•"/>
              <a:defRPr/>
            </a:pPr>
            <a:r>
              <a:rPr lang="tr-TR" sz="2800" dirty="0" smtClean="0"/>
              <a:t>İlaç (</a:t>
            </a:r>
            <a:r>
              <a:rPr lang="tr-TR" sz="2800" dirty="0" err="1" smtClean="0"/>
              <a:t>siklosporin</a:t>
            </a:r>
            <a:r>
              <a:rPr lang="tr-TR" sz="2800" dirty="0" smtClean="0"/>
              <a:t>, </a:t>
            </a:r>
            <a:r>
              <a:rPr lang="tr-TR" sz="2800" dirty="0" err="1" smtClean="0"/>
              <a:t>pirazinamid</a:t>
            </a:r>
            <a:r>
              <a:rPr lang="tr-TR" sz="2800" dirty="0" smtClean="0"/>
              <a:t>, </a:t>
            </a:r>
            <a:r>
              <a:rPr lang="tr-TR" sz="2800" dirty="0" err="1" smtClean="0"/>
              <a:t>etambutol</a:t>
            </a:r>
            <a:r>
              <a:rPr lang="tr-TR" sz="2800" dirty="0" smtClean="0"/>
              <a:t>, düşük doz aspirin)</a:t>
            </a:r>
          </a:p>
          <a:p>
            <a:pPr lvl="2" eaLnBrk="0" hangingPunct="0">
              <a:buFontTx/>
              <a:buChar char="•"/>
              <a:defRPr/>
            </a:pPr>
            <a:r>
              <a:rPr lang="tr-TR" sz="2800" dirty="0" smtClean="0"/>
              <a:t>Kurşun zehirlenmesi 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62467" y="211138"/>
            <a:ext cx="8881533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990033"/>
                </a:solidFill>
                <a:latin typeface="Century Gothic" pitchFamily="34" charset="0"/>
              </a:rPr>
              <a:t>Gut Hastalığı Sıklığını Artıran Nedenler</a:t>
            </a:r>
          </a:p>
        </p:txBody>
      </p:sp>
      <p:sp>
        <p:nvSpPr>
          <p:cNvPr id="424963" name="Rectangle 1027"/>
          <p:cNvSpPr>
            <a:spLocks noGrp="1" noChangeArrowheads="1"/>
          </p:cNvSpPr>
          <p:nvPr>
            <p:ph sz="half" idx="1"/>
          </p:nvPr>
        </p:nvSpPr>
        <p:spPr>
          <a:xfrm>
            <a:off x="1422400" y="1828800"/>
            <a:ext cx="6778978" cy="4114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Uzun yaşam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Hipertansiyonda artı</a:t>
            </a:r>
            <a:r>
              <a:rPr lang="en-US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ş</a:t>
            </a:r>
            <a:endParaRPr lang="tr-TR" sz="2400" dirty="0" smtClean="0"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Diyet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err="1" smtClean="0">
                <a:latin typeface="Calibri" pitchFamily="34" charset="0"/>
                <a:cs typeface="Calibri" pitchFamily="34" charset="0"/>
                <a:sym typeface="Symbol" pitchFamily="18" charset="2"/>
              </a:rPr>
              <a:t>Obezite</a:t>
            </a: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ve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  <a:sym typeface="Symbol" pitchFamily="18" charset="2"/>
              </a:rPr>
              <a:t>metabolik</a:t>
            </a: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sendromda artı</a:t>
            </a:r>
            <a:r>
              <a:rPr lang="en-US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ş</a:t>
            </a:r>
            <a:endParaRPr lang="tr-TR" sz="2400" dirty="0" smtClean="0"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err="1" smtClean="0">
                <a:latin typeface="Calibri" pitchFamily="34" charset="0"/>
                <a:cs typeface="Calibri" pitchFamily="34" charset="0"/>
                <a:sym typeface="Symbol" pitchFamily="18" charset="2"/>
              </a:rPr>
              <a:t>KBY’de</a:t>
            </a: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artı</a:t>
            </a:r>
            <a:r>
              <a:rPr lang="en-US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ş</a:t>
            </a:r>
            <a:endParaRPr lang="tr-TR" sz="2400" dirty="0" smtClean="0"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Kalp yetmezliği hastalarının uzun yaşaması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err="1" smtClean="0">
                <a:latin typeface="Calibri" pitchFamily="34" charset="0"/>
                <a:cs typeface="Calibri" pitchFamily="34" charset="0"/>
                <a:sym typeface="Symbol" pitchFamily="18" charset="2"/>
              </a:rPr>
              <a:t>Diüretik</a:t>
            </a: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 ve düşük doz aspirin kullanımında artı</a:t>
            </a:r>
            <a:r>
              <a:rPr lang="en-US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ş</a:t>
            </a:r>
            <a:endParaRPr lang="tr-TR" sz="2400" dirty="0" smtClean="0"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Kanserli hastalarda artı</a:t>
            </a:r>
            <a:r>
              <a:rPr lang="en-US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ş</a:t>
            </a:r>
            <a:endParaRPr lang="tr-TR" sz="2400" dirty="0" smtClean="0">
              <a:latin typeface="Calibri" pitchFamily="34" charset="0"/>
              <a:cs typeface="Calibri" pitchFamily="34" charset="0"/>
              <a:sym typeface="Symbol" pitchFamily="18" charset="2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Osteoporoz için östrojen kullanımında azalma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sym typeface="Symbol" pitchFamily="18" charset="2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9938" name="Picture 2" descr="C:\Users\win7\Desktop\2018-05-12_150518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Gut Hastalığında Tanı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Hikaye</a:t>
            </a:r>
          </a:p>
          <a:p>
            <a:r>
              <a:rPr lang="tr-TR" dirty="0" smtClean="0"/>
              <a:t>Fizik muayene</a:t>
            </a:r>
          </a:p>
          <a:p>
            <a:r>
              <a:rPr lang="tr-TR" dirty="0" err="1" smtClean="0"/>
              <a:t>Laboratuvar</a:t>
            </a:r>
            <a:endParaRPr lang="tr-TR" dirty="0" smtClean="0"/>
          </a:p>
          <a:p>
            <a:r>
              <a:rPr lang="tr-TR" dirty="0" smtClean="0"/>
              <a:t>Eklem sıvısı incelemesi</a:t>
            </a:r>
          </a:p>
          <a:p>
            <a:r>
              <a:rPr lang="tr-TR" dirty="0" smtClean="0"/>
              <a:t>Radyolojik bulgular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ChangeArrowheads="1"/>
          </p:cNvSpPr>
          <p:nvPr/>
        </p:nvSpPr>
        <p:spPr bwMode="auto">
          <a:xfrm>
            <a:off x="711200" y="6248400"/>
            <a:ext cx="189653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8435" name="Rectangle 1027"/>
          <p:cNvSpPr>
            <a:spLocks noChangeArrowheads="1"/>
          </p:cNvSpPr>
          <p:nvPr/>
        </p:nvSpPr>
        <p:spPr bwMode="auto">
          <a:xfrm>
            <a:off x="3149600" y="6248400"/>
            <a:ext cx="2844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8436" name="Rectangle 1028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8437" name="Rectangle 1029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458758" name="Rectangle 1030"/>
          <p:cNvSpPr>
            <a:spLocks noGrp="1" noChangeArrowheads="1"/>
          </p:cNvSpPr>
          <p:nvPr>
            <p:ph type="title"/>
          </p:nvPr>
        </p:nvSpPr>
        <p:spPr>
          <a:xfrm>
            <a:off x="948267" y="838200"/>
            <a:ext cx="7476067" cy="914400"/>
          </a:xfrm>
        </p:spPr>
        <p:txBody>
          <a:bodyPr lIns="90488" tIns="44450" rIns="90488" bIns="44450"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>
                <a:solidFill>
                  <a:srgbClr val="990033"/>
                </a:solidFill>
                <a:latin typeface="Century Gothic" pitchFamily="34" charset="0"/>
              </a:rPr>
              <a:t>Gut Hastalığı</a:t>
            </a:r>
          </a:p>
        </p:txBody>
      </p:sp>
      <p:sp>
        <p:nvSpPr>
          <p:cNvPr id="458759" name="Rectangle 1031"/>
          <p:cNvSpPr>
            <a:spLocks noGrp="1" noChangeArrowheads="1"/>
          </p:cNvSpPr>
          <p:nvPr>
            <p:ph idx="1"/>
          </p:nvPr>
        </p:nvSpPr>
        <p:spPr>
          <a:xfrm>
            <a:off x="609600" y="1981200"/>
            <a:ext cx="8144933" cy="4876800"/>
          </a:xfrm>
        </p:spPr>
        <p:txBody>
          <a:bodyPr lIns="90488" tIns="44450" rIns="90488" bIns="44450" rtlCol="0">
            <a:normAutofit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tr-TR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KLİNİK BULGULAR: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Hiperürisemi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12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Akut gut atağı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Tekrarlayan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artrit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atakları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Tofüs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12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Kronik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artrit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12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Gut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nefropatisi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12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Ürik asit taşı</a:t>
            </a:r>
          </a:p>
        </p:txBody>
      </p:sp>
      <p:pic>
        <p:nvPicPr>
          <p:cNvPr id="18440" name="Picture 1032" descr="cap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5345" y="3813176"/>
            <a:ext cx="364772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990033"/>
                </a:solidFill>
                <a:latin typeface="Century Gothic" pitchFamily="34" charset="0"/>
              </a:rPr>
              <a:t>Gut Hastalığı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sz="3600" b="1" dirty="0" smtClean="0">
                <a:solidFill>
                  <a:srgbClr val="C00000"/>
                </a:solidFill>
              </a:rPr>
              <a:t>Klinik Bulgular</a:t>
            </a:r>
            <a:endParaRPr lang="tr-TR" sz="3600" dirty="0" smtClean="0"/>
          </a:p>
          <a:p>
            <a:pPr>
              <a:buNone/>
            </a:pPr>
            <a:r>
              <a:rPr lang="tr-TR" dirty="0" smtClean="0"/>
              <a:t>A)</a:t>
            </a:r>
            <a:r>
              <a:rPr lang="tr-TR" dirty="0" err="1" smtClean="0"/>
              <a:t>Asemptomatik</a:t>
            </a:r>
            <a:r>
              <a:rPr lang="tr-TR" dirty="0" smtClean="0"/>
              <a:t> </a:t>
            </a:r>
            <a:r>
              <a:rPr lang="tr-TR" dirty="0" err="1" smtClean="0"/>
              <a:t>Hiperürisemi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B)Akut gut </a:t>
            </a:r>
            <a:r>
              <a:rPr lang="tr-TR" dirty="0" err="1" smtClean="0"/>
              <a:t>artriti</a:t>
            </a:r>
            <a:r>
              <a:rPr lang="tr-TR" dirty="0" smtClean="0"/>
              <a:t> </a:t>
            </a:r>
          </a:p>
          <a:p>
            <a:pPr>
              <a:buNone/>
            </a:pPr>
            <a:r>
              <a:rPr lang="tr-TR" dirty="0" smtClean="0"/>
              <a:t>C)</a:t>
            </a:r>
            <a:r>
              <a:rPr lang="tr-TR" dirty="0" err="1" smtClean="0"/>
              <a:t>İnterkritik</a:t>
            </a:r>
            <a:r>
              <a:rPr lang="tr-TR" dirty="0" smtClean="0"/>
              <a:t>(ara) dönem</a:t>
            </a:r>
          </a:p>
          <a:p>
            <a:pPr>
              <a:buNone/>
            </a:pPr>
            <a:r>
              <a:rPr lang="tr-TR" dirty="0" smtClean="0"/>
              <a:t>C)Kronik gut </a:t>
            </a:r>
            <a:r>
              <a:rPr lang="tr-TR" dirty="0" err="1" smtClean="0"/>
              <a:t>artriti</a:t>
            </a:r>
            <a:r>
              <a:rPr lang="tr-TR" dirty="0" smtClean="0"/>
              <a:t> ve </a:t>
            </a:r>
            <a:r>
              <a:rPr lang="tr-TR" dirty="0" err="1" smtClean="0"/>
              <a:t>tofüsler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D) </a:t>
            </a:r>
            <a:r>
              <a:rPr lang="tr-TR" dirty="0" err="1" smtClean="0"/>
              <a:t>Poliartiküler</a:t>
            </a:r>
            <a:r>
              <a:rPr lang="tr-TR" dirty="0" smtClean="0"/>
              <a:t> gut </a:t>
            </a:r>
            <a:r>
              <a:rPr lang="tr-TR" dirty="0" err="1" smtClean="0"/>
              <a:t>artriti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E) Böbrek tutulumu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711200" y="6248400"/>
            <a:ext cx="1919111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149600" y="6248400"/>
            <a:ext cx="287866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85800" y="6248400"/>
            <a:ext cx="192757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124200" y="6248400"/>
            <a:ext cx="2929467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460806" name="Rectangle 6"/>
          <p:cNvSpPr>
            <a:spLocks noGrp="1" noChangeArrowheads="1"/>
          </p:cNvSpPr>
          <p:nvPr>
            <p:ph type="title"/>
          </p:nvPr>
        </p:nvSpPr>
        <p:spPr>
          <a:xfrm>
            <a:off x="825501" y="285728"/>
            <a:ext cx="7875411" cy="571504"/>
          </a:xfrm>
        </p:spPr>
        <p:txBody>
          <a:bodyPr lIns="90488" tIns="44450" rIns="90488" bIns="44450"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sz="3600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1-</a:t>
            </a:r>
            <a:r>
              <a:rPr lang="tr-TR" sz="3600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Asemptomatik</a:t>
            </a:r>
            <a:r>
              <a:rPr lang="tr-TR" sz="3600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600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Hiperürisemi</a:t>
            </a:r>
            <a:endParaRPr lang="tr-TR" sz="3600" b="1" dirty="0" smtClean="0">
              <a:solidFill>
                <a:srgbClr val="9900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0807" name="Rectangle 7"/>
          <p:cNvSpPr>
            <a:spLocks noGrp="1" noChangeArrowheads="1"/>
          </p:cNvSpPr>
          <p:nvPr>
            <p:ph idx="1"/>
          </p:nvPr>
        </p:nvSpPr>
        <p:spPr>
          <a:xfrm>
            <a:off x="142844" y="857232"/>
            <a:ext cx="8492542" cy="6000768"/>
          </a:xfrm>
        </p:spPr>
        <p:txBody>
          <a:bodyPr lIns="90488" tIns="44450" rIns="90488" bIns="44450" rtlCol="0">
            <a:normAutofit fontScale="25000" lnSpcReduction="20000"/>
          </a:bodyPr>
          <a:lstStyle/>
          <a:p>
            <a:r>
              <a:rPr lang="tr-TR" sz="7200" dirty="0" smtClean="0"/>
              <a:t>Serum ürat konsantrasyonu 6,8 mg/</a:t>
            </a:r>
            <a:r>
              <a:rPr lang="tr-TR" sz="7200" dirty="0" err="1" smtClean="0"/>
              <a:t>dL’nin</a:t>
            </a:r>
            <a:r>
              <a:rPr lang="tr-TR" sz="7200" dirty="0" smtClean="0"/>
              <a:t> üzerine çıktığında, ürat kristalleri birikmeye başlamaktadır.</a:t>
            </a:r>
          </a:p>
          <a:p>
            <a:pPr>
              <a:lnSpc>
                <a:spcPct val="210000"/>
              </a:lnSpc>
              <a:defRPr/>
            </a:pPr>
            <a:r>
              <a:rPr lang="tr-TR" sz="7200" dirty="0" smtClean="0"/>
              <a:t>Klinik bulgu yoktur.  </a:t>
            </a:r>
            <a:r>
              <a:rPr lang="tr-TR" sz="7200" dirty="0" err="1" smtClean="0"/>
              <a:t>Hiperürisemi</a:t>
            </a:r>
            <a:r>
              <a:rPr lang="tr-TR" sz="7200" dirty="0" smtClean="0"/>
              <a:t> yıllarca sorunsuz sürebilir</a:t>
            </a:r>
            <a:r>
              <a:rPr lang="tr-TR" sz="7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tr-TR" sz="7200" dirty="0" smtClean="0"/>
              <a:t>Yaşlanmakla birlikte </a:t>
            </a:r>
            <a:r>
              <a:rPr lang="tr-TR" sz="7200" dirty="0" err="1" smtClean="0"/>
              <a:t>hiperürisemi</a:t>
            </a:r>
            <a:r>
              <a:rPr lang="tr-TR" sz="7200" dirty="0" smtClean="0"/>
              <a:t> sıklığı artar</a:t>
            </a:r>
          </a:p>
          <a:p>
            <a:pPr marL="342900" lvl="1" indent="-342900">
              <a:lnSpc>
                <a:spcPct val="210000"/>
              </a:lnSpc>
              <a:buFont typeface="Arial" pitchFamily="34" charset="0"/>
              <a:buChar char="•"/>
              <a:defRPr/>
            </a:pPr>
            <a:r>
              <a:rPr lang="tr-TR" sz="7200" dirty="0" err="1" smtClean="0"/>
              <a:t>Hiperürisemi</a:t>
            </a:r>
            <a:r>
              <a:rPr lang="tr-TR" sz="7200" dirty="0" smtClean="0"/>
              <a:t> kişilerde </a:t>
            </a:r>
            <a:r>
              <a:rPr lang="tr-TR" sz="7200" dirty="0" err="1" smtClean="0"/>
              <a:t>nefrolitiazise</a:t>
            </a:r>
            <a:r>
              <a:rPr lang="tr-TR" sz="7200" dirty="0" smtClean="0"/>
              <a:t> ve kronik </a:t>
            </a:r>
            <a:r>
              <a:rPr lang="tr-TR" sz="7200" dirty="0" err="1" smtClean="0"/>
              <a:t>renal</a:t>
            </a:r>
            <a:r>
              <a:rPr lang="tr-TR" sz="7200" dirty="0" smtClean="0"/>
              <a:t> yetmezliğine yol açabilir. Böbrekte </a:t>
            </a:r>
            <a:r>
              <a:rPr lang="tr-TR" sz="7200" dirty="0" err="1" smtClean="0"/>
              <a:t>renin</a:t>
            </a:r>
            <a:r>
              <a:rPr lang="tr-TR" sz="7200" dirty="0" smtClean="0"/>
              <a:t> </a:t>
            </a:r>
            <a:r>
              <a:rPr lang="tr-TR" sz="7200" dirty="0" err="1" smtClean="0"/>
              <a:t>anjiotensin</a:t>
            </a:r>
            <a:r>
              <a:rPr lang="tr-TR" sz="7200" dirty="0" smtClean="0"/>
              <a:t> sistemini uyararak HT gelişmesine zemin hazırlar.  </a:t>
            </a:r>
            <a:r>
              <a:rPr lang="tr-TR" sz="7200" dirty="0" err="1" smtClean="0"/>
              <a:t>Adipoz</a:t>
            </a:r>
            <a:r>
              <a:rPr lang="tr-TR" sz="7200" dirty="0" smtClean="0"/>
              <a:t> hücrelerde insülin direncini artırabilir</a:t>
            </a:r>
            <a:r>
              <a:rPr lang="tr-TR" sz="7200" dirty="0" smtClean="0"/>
              <a:t>.</a:t>
            </a:r>
          </a:p>
          <a:p>
            <a:pPr marL="342900" lvl="1" indent="-342900">
              <a:lnSpc>
                <a:spcPct val="210000"/>
              </a:lnSpc>
              <a:buFont typeface="Arial" pitchFamily="34" charset="0"/>
              <a:buChar char="•"/>
              <a:defRPr/>
            </a:pPr>
            <a:r>
              <a:rPr lang="tr-TR" sz="7200" dirty="0" err="1" smtClean="0"/>
              <a:t>Hiperürisemi</a:t>
            </a:r>
            <a:r>
              <a:rPr lang="tr-TR" sz="7200" dirty="0" smtClean="0"/>
              <a:t> </a:t>
            </a:r>
            <a:r>
              <a:rPr lang="tr-TR" sz="7200" dirty="0" err="1" smtClean="0"/>
              <a:t>kardiyovasküler</a:t>
            </a:r>
            <a:r>
              <a:rPr lang="tr-TR" sz="7200" dirty="0" smtClean="0"/>
              <a:t> hastalık (KAH, </a:t>
            </a:r>
            <a:r>
              <a:rPr lang="tr-TR" sz="7200" dirty="0" err="1" smtClean="0"/>
              <a:t>iskemik</a:t>
            </a:r>
            <a:r>
              <a:rPr lang="tr-TR" sz="7200" dirty="0" smtClean="0"/>
              <a:t> SVO, </a:t>
            </a:r>
            <a:r>
              <a:rPr lang="tr-TR" sz="7200" dirty="0" err="1" smtClean="0"/>
              <a:t>periferik</a:t>
            </a:r>
            <a:r>
              <a:rPr lang="tr-TR" sz="7200" dirty="0" smtClean="0"/>
              <a:t> arter hastalığı) riskini artırır.</a:t>
            </a:r>
            <a:endParaRPr lang="tr-TR" sz="7200" dirty="0" smtClean="0"/>
          </a:p>
          <a:p>
            <a:pPr marL="342900" lvl="1" indent="-342900">
              <a:lnSpc>
                <a:spcPct val="210000"/>
              </a:lnSpc>
              <a:buFont typeface="Arial" pitchFamily="34" charset="0"/>
              <a:buChar char="•"/>
              <a:defRPr/>
            </a:pPr>
            <a:r>
              <a:rPr lang="tr-TR" sz="7200" dirty="0" smtClean="0"/>
              <a:t>Yüksek ürik asit düzeyinin </a:t>
            </a:r>
            <a:r>
              <a:rPr lang="tr-TR" sz="7200" dirty="0" err="1" smtClean="0"/>
              <a:t>dejeneratif</a:t>
            </a:r>
            <a:r>
              <a:rPr lang="tr-TR" sz="7200" dirty="0" smtClean="0"/>
              <a:t>/</a:t>
            </a:r>
            <a:r>
              <a:rPr lang="tr-TR" sz="7200" dirty="0" err="1" smtClean="0"/>
              <a:t>inflamatuar</a:t>
            </a:r>
            <a:r>
              <a:rPr lang="tr-TR" sz="7200" dirty="0" smtClean="0"/>
              <a:t> nörolojik hastalık  (Alzheimer, Parkinson hastalığı gibi) riskini azaltabileceğinden söz edilmiştir.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1-</a:t>
            </a:r>
            <a:r>
              <a:rPr lang="tr-TR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Asemptomatik</a:t>
            </a:r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Hiperürisemi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342900" lvl="1" indent="-342900">
              <a:lnSpc>
                <a:spcPct val="210000"/>
              </a:lnSpc>
              <a:buFont typeface="Arial" pitchFamily="34" charset="0"/>
              <a:buChar char="•"/>
              <a:defRPr/>
            </a:pPr>
            <a:r>
              <a:rPr lang="tr-TR" sz="7200" dirty="0" smtClean="0"/>
              <a:t>Akut gut </a:t>
            </a:r>
            <a:r>
              <a:rPr lang="tr-TR" sz="7200" dirty="0" err="1" smtClean="0"/>
              <a:t>artriti</a:t>
            </a:r>
            <a:r>
              <a:rPr lang="tr-TR" sz="7200" dirty="0" smtClean="0"/>
              <a:t> ile sonlanabilir(%10-20)</a:t>
            </a:r>
          </a:p>
          <a:p>
            <a:pPr marL="342900" lvl="1" indent="-342900">
              <a:lnSpc>
                <a:spcPct val="210000"/>
              </a:lnSpc>
              <a:buFont typeface="Arial" pitchFamily="34" charset="0"/>
              <a:buChar char="•"/>
              <a:defRPr/>
            </a:pPr>
            <a:r>
              <a:rPr lang="tr-TR" sz="7200" dirty="0" smtClean="0"/>
              <a:t>Gut tanısı </a:t>
            </a:r>
            <a:r>
              <a:rPr lang="tr-TR" sz="7200" dirty="0" err="1" smtClean="0"/>
              <a:t>artritin</a:t>
            </a:r>
            <a:r>
              <a:rPr lang="tr-TR" sz="7200" dirty="0" smtClean="0"/>
              <a:t> ortaya çıkması ile konur. Sadece </a:t>
            </a:r>
            <a:r>
              <a:rPr lang="tr-TR" sz="7200" dirty="0" err="1" smtClean="0"/>
              <a:t>hiperürisemi</a:t>
            </a:r>
            <a:r>
              <a:rPr lang="tr-TR" sz="7200" dirty="0" smtClean="0"/>
              <a:t> ya da </a:t>
            </a:r>
            <a:r>
              <a:rPr lang="tr-TR" sz="7200" dirty="0" err="1" smtClean="0"/>
              <a:t>nefrolitiyazis</a:t>
            </a:r>
            <a:r>
              <a:rPr lang="tr-TR" sz="7200" dirty="0" smtClean="0"/>
              <a:t> gut tanısı için yeterli değildir. Gut hastalığı için akut </a:t>
            </a:r>
            <a:r>
              <a:rPr lang="tr-TR" sz="7200" dirty="0" err="1" smtClean="0"/>
              <a:t>artrit</a:t>
            </a:r>
            <a:r>
              <a:rPr lang="tr-TR" sz="7200" dirty="0" smtClean="0"/>
              <a:t> atağı ve ürat </a:t>
            </a:r>
            <a:r>
              <a:rPr lang="tr-TR" sz="7200" dirty="0" err="1" smtClean="0"/>
              <a:t>depolanımının</a:t>
            </a:r>
            <a:r>
              <a:rPr lang="tr-TR" sz="7200" dirty="0" smtClean="0"/>
              <a:t> olması gereklidir </a:t>
            </a:r>
            <a:r>
              <a:rPr lang="tr-TR" sz="8000" dirty="0" smtClean="0"/>
              <a:t/>
            </a:r>
            <a:br>
              <a:rPr lang="tr-TR" sz="8000" dirty="0" smtClean="0"/>
            </a:br>
            <a:endParaRPr lang="tr-TR" sz="8000" dirty="0" smtClean="0"/>
          </a:p>
          <a:p>
            <a:pPr marL="342900" lvl="1" indent="-342900">
              <a:lnSpc>
                <a:spcPct val="210000"/>
              </a:lnSpc>
              <a:buFont typeface="Arial" pitchFamily="34" charset="0"/>
              <a:buChar char="•"/>
              <a:defRPr/>
            </a:pPr>
            <a:endParaRPr lang="tr-TR" sz="2400" dirty="0" smtClean="0"/>
          </a:p>
          <a:p>
            <a:pPr marL="342900" lvl="1" indent="-342900">
              <a:lnSpc>
                <a:spcPct val="210000"/>
              </a:lnSpc>
              <a:buFont typeface="Arial" pitchFamily="34" charset="0"/>
              <a:buChar char="•"/>
              <a:defRPr/>
            </a:pPr>
            <a:endParaRPr lang="tr-TR" sz="2400" dirty="0" smtClean="0"/>
          </a:p>
          <a:p>
            <a:pPr marL="342900" lvl="1" indent="-342900">
              <a:lnSpc>
                <a:spcPct val="210000"/>
              </a:lnSpc>
              <a:buFont typeface="Arial" pitchFamily="34" charset="0"/>
              <a:buChar char="•"/>
              <a:defRPr/>
            </a:pPr>
            <a:endParaRPr lang="tr-TR" sz="2400" dirty="0" smtClean="0"/>
          </a:p>
          <a:p>
            <a:pPr>
              <a:lnSpc>
                <a:spcPct val="210000"/>
              </a:lnSpc>
              <a:defRPr/>
            </a:pPr>
            <a:endParaRPr lang="tr-T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  <a:p>
            <a:pPr>
              <a:lnSpc>
                <a:spcPct val="210000"/>
              </a:lnSpc>
              <a:defRPr/>
            </a:pPr>
            <a:endParaRPr lang="tr-T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686800" cy="5876925"/>
          </a:xfrm>
        </p:spPr>
        <p:txBody>
          <a:bodyPr/>
          <a:lstStyle/>
          <a:p>
            <a:pPr>
              <a:buNone/>
            </a:pPr>
            <a:r>
              <a:rPr lang="tr-TR" sz="4400" b="1" dirty="0" smtClean="0">
                <a:solidFill>
                  <a:schemeClr val="accent2"/>
                </a:solidFill>
              </a:rPr>
              <a:t>        2-Akut </a:t>
            </a:r>
            <a:r>
              <a:rPr lang="tr-TR" sz="4400" b="1" dirty="0">
                <a:solidFill>
                  <a:schemeClr val="accent2"/>
                </a:solidFill>
              </a:rPr>
              <a:t>gut </a:t>
            </a:r>
            <a:r>
              <a:rPr lang="tr-TR" sz="4400" b="1" dirty="0" err="1">
                <a:solidFill>
                  <a:schemeClr val="accent2"/>
                </a:solidFill>
              </a:rPr>
              <a:t>artriti</a:t>
            </a:r>
            <a:endParaRPr lang="tr-TR" sz="4400" b="1" dirty="0">
              <a:solidFill>
                <a:schemeClr val="accent2"/>
              </a:solidFill>
            </a:endParaRPr>
          </a:p>
          <a:p>
            <a:pPr lvl="1"/>
            <a:r>
              <a:rPr lang="tr-TR" sz="2400" dirty="0"/>
              <a:t>Alkol, </a:t>
            </a:r>
            <a:r>
              <a:rPr lang="tr-TR" sz="2400" dirty="0" err="1"/>
              <a:t>obezite</a:t>
            </a:r>
            <a:r>
              <a:rPr lang="tr-TR" sz="2400" dirty="0"/>
              <a:t> ve hipertansiyon  gut atakları için risk faktörleridir. </a:t>
            </a:r>
          </a:p>
          <a:p>
            <a:pPr lvl="1"/>
            <a:r>
              <a:rPr lang="tr-TR" sz="2400" dirty="0"/>
              <a:t>Ürik asit seviyesindeki </a:t>
            </a:r>
            <a:r>
              <a:rPr lang="tr-TR" sz="2400" dirty="0" smtClean="0"/>
              <a:t>değişmeler </a:t>
            </a:r>
            <a:r>
              <a:rPr lang="tr-TR" sz="2400" dirty="0"/>
              <a:t>atağı başlatır.</a:t>
            </a:r>
          </a:p>
          <a:p>
            <a:pPr lvl="1"/>
            <a:r>
              <a:rPr lang="tr-TR" sz="2400" dirty="0"/>
              <a:t>Stres, travma, enfeksiyon, </a:t>
            </a:r>
            <a:r>
              <a:rPr lang="tr-TR" sz="2400" dirty="0" err="1"/>
              <a:t>hospitalizasyon</a:t>
            </a:r>
            <a:r>
              <a:rPr lang="tr-TR" sz="2400" dirty="0"/>
              <a:t>, cerrahi girişim, açlık, kilo kaybı, aşırı beslenme, hızlı kilo kaybı, aşırı alkol, protein ve pürinden zengin gıda ve ilaçlar antibiyotikler, kan kaybı, </a:t>
            </a:r>
            <a:r>
              <a:rPr lang="tr-TR" sz="2400" dirty="0" err="1"/>
              <a:t>allerjiler</a:t>
            </a:r>
            <a:r>
              <a:rPr lang="tr-TR" sz="2400" dirty="0"/>
              <a:t>, kan transfüzyonları, travma, </a:t>
            </a:r>
            <a:r>
              <a:rPr lang="tr-TR" sz="2400" dirty="0" err="1"/>
              <a:t>diüretik</a:t>
            </a:r>
            <a:r>
              <a:rPr lang="tr-TR" sz="2400" dirty="0"/>
              <a:t> kullanımı, cerrahi girişim, alkol kullanımı, KBY, </a:t>
            </a:r>
            <a:r>
              <a:rPr lang="tr-TR" sz="2400" dirty="0" err="1"/>
              <a:t>h</a:t>
            </a:r>
            <a:r>
              <a:rPr lang="tr-TR" sz="2400" dirty="0" err="1" smtClean="0"/>
              <a:t>emoraji</a:t>
            </a:r>
            <a:r>
              <a:rPr lang="tr-TR" sz="2400" dirty="0"/>
              <a:t>, protein tedavisi, radyoterapi, </a:t>
            </a:r>
            <a:r>
              <a:rPr lang="tr-TR" sz="2400" dirty="0" err="1"/>
              <a:t>infeksiyonlar</a:t>
            </a:r>
            <a:r>
              <a:rPr lang="tr-TR" sz="2400" dirty="0"/>
              <a:t> vb. atağı başlatabilir</a:t>
            </a:r>
            <a:r>
              <a:rPr lang="tr-TR" sz="2800" dirty="0"/>
              <a:t>.</a:t>
            </a:r>
          </a:p>
          <a:p>
            <a:endParaRPr lang="tr-TR" sz="4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762000" y="214290"/>
            <a:ext cx="7704667" cy="500066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2-Akut Gut </a:t>
            </a:r>
            <a:r>
              <a:rPr lang="tr-TR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Artriti</a:t>
            </a:r>
            <a:endParaRPr lang="tr-TR" b="1" dirty="0" smtClean="0">
              <a:solidFill>
                <a:srgbClr val="9900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1779" name="Rectangle 2051"/>
          <p:cNvSpPr>
            <a:spLocks noGrp="1" noChangeArrowheads="1"/>
          </p:cNvSpPr>
          <p:nvPr>
            <p:ph idx="1"/>
          </p:nvPr>
        </p:nvSpPr>
        <p:spPr>
          <a:xfrm>
            <a:off x="179512" y="714356"/>
            <a:ext cx="8661100" cy="6143644"/>
          </a:xfrm>
        </p:spPr>
        <p:txBody>
          <a:bodyPr rtlCol="0">
            <a:noAutofit/>
          </a:bodyPr>
          <a:lstStyle/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 smtClean="0"/>
              <a:t>Birinci atak erkekte &gt;30, kadında &gt;50. 30 yaşından erken görülen atakta enzim </a:t>
            </a:r>
            <a:r>
              <a:rPr lang="tr-TR" sz="2000" dirty="0" err="1" smtClean="0"/>
              <a:t>defekti</a:t>
            </a:r>
            <a:r>
              <a:rPr lang="tr-TR" sz="2000" dirty="0" smtClean="0"/>
              <a:t> düşünülür</a:t>
            </a:r>
            <a:endParaRPr lang="en-US" sz="2000" dirty="0" smtClean="0"/>
          </a:p>
          <a:p>
            <a:pPr>
              <a:lnSpc>
                <a:spcPct val="170000"/>
              </a:lnSpc>
              <a:defRPr/>
            </a:pPr>
            <a:r>
              <a:rPr lang="tr-TR" sz="2000" dirty="0" smtClean="0"/>
              <a:t>Semptomlar sıklıkla geceleri başlamakta ve genellikle </a:t>
            </a:r>
            <a:r>
              <a:rPr lang="tr-TR" sz="2000" dirty="0" err="1" smtClean="0"/>
              <a:t>monoartiküler</a:t>
            </a:r>
            <a:r>
              <a:rPr lang="tr-TR" sz="2000" dirty="0" smtClean="0"/>
              <a:t> tutulum olmaktadır. Olguların çoğunda ilk atak 1. </a:t>
            </a:r>
            <a:r>
              <a:rPr lang="tr-TR" sz="2000" dirty="0" err="1" smtClean="0"/>
              <a:t>metatarsofalangeal</a:t>
            </a:r>
            <a:r>
              <a:rPr lang="tr-TR" sz="2000" dirty="0" smtClean="0"/>
              <a:t> eklem tutulumu (</a:t>
            </a:r>
            <a:r>
              <a:rPr lang="tr-TR" sz="2000" dirty="0" err="1" smtClean="0"/>
              <a:t>podagra</a:t>
            </a:r>
            <a:r>
              <a:rPr lang="tr-TR" sz="2000" dirty="0" smtClean="0"/>
              <a:t>) ile karakterizedir. </a:t>
            </a:r>
          </a:p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 smtClean="0"/>
              <a:t>Diğer</a:t>
            </a:r>
            <a:r>
              <a:rPr lang="en-US" sz="2000" dirty="0" err="1" smtClean="0"/>
              <a:t>leri</a:t>
            </a:r>
            <a:r>
              <a:rPr lang="en-US" sz="2000" dirty="0" smtClean="0"/>
              <a:t>: A</a:t>
            </a:r>
            <a:r>
              <a:rPr lang="tr-TR" sz="2000" dirty="0" smtClean="0"/>
              <a:t>yak bileği, topuk, diz, el bileği, parmaklar ve dirsek </a:t>
            </a:r>
          </a:p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 smtClean="0"/>
              <a:t>Yaşlı kadınlarda </a:t>
            </a:r>
            <a:r>
              <a:rPr lang="tr-TR" sz="2000" dirty="0" err="1" smtClean="0"/>
              <a:t>heberden</a:t>
            </a:r>
            <a:r>
              <a:rPr lang="tr-TR" sz="2000" dirty="0" smtClean="0"/>
              <a:t> nodül</a:t>
            </a:r>
            <a:r>
              <a:rPr lang="en-US" sz="2000" dirty="0" err="1" smtClean="0"/>
              <a:t>lerinin</a:t>
            </a:r>
            <a:r>
              <a:rPr lang="tr-TR" sz="2000" dirty="0" smtClean="0"/>
              <a:t> üzerinde gut </a:t>
            </a:r>
            <a:r>
              <a:rPr lang="tr-TR" sz="2000" dirty="0" err="1" smtClean="0"/>
              <a:t>artriti</a:t>
            </a:r>
            <a:r>
              <a:rPr lang="tr-TR" sz="2000" dirty="0" smtClean="0"/>
              <a:t> olabilir</a:t>
            </a:r>
          </a:p>
          <a:p>
            <a:pPr fontAlgn="auto">
              <a:lnSpc>
                <a:spcPct val="17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000" dirty="0" smtClean="0"/>
              <a:t>Enfeksiyon hastalığı kliniği olabilir</a:t>
            </a:r>
          </a:p>
          <a:p>
            <a:pPr>
              <a:lnSpc>
                <a:spcPct val="170000"/>
              </a:lnSpc>
              <a:defRPr/>
            </a:pPr>
            <a:r>
              <a:rPr lang="tr-TR" sz="2000" dirty="0" smtClean="0"/>
              <a:t>Akut atak esnasında serum ürat düzeyleri, </a:t>
            </a:r>
            <a:r>
              <a:rPr lang="tr-TR" sz="2000" dirty="0" err="1" smtClean="0"/>
              <a:t>satürasyon</a:t>
            </a:r>
            <a:r>
              <a:rPr lang="tr-TR" sz="2000" dirty="0" smtClean="0"/>
              <a:t> seviyesi olan 6,8 mg/</a:t>
            </a:r>
            <a:r>
              <a:rPr lang="tr-TR" sz="2000" dirty="0" err="1" smtClean="0"/>
              <a:t>dL’nin</a:t>
            </a:r>
            <a:r>
              <a:rPr lang="tr-TR" sz="2000" dirty="0" smtClean="0"/>
              <a:t> altında olabilir. Bu nedenle normal serum ürat düzeyleri akut atağın dışlanmasına neden olmamalıdır.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8" name="Rectangle 3080"/>
          <p:cNvSpPr>
            <a:spLocks noGrp="1" noChangeArrowheads="1"/>
          </p:cNvSpPr>
          <p:nvPr>
            <p:ph type="title"/>
          </p:nvPr>
        </p:nvSpPr>
        <p:spPr>
          <a:xfrm>
            <a:off x="762000" y="368300"/>
            <a:ext cx="7704667" cy="48893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2-Akut Gut </a:t>
            </a:r>
            <a:r>
              <a:rPr lang="tr-TR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Artriti</a:t>
            </a:r>
            <a:endParaRPr lang="tr-TR" b="1" dirty="0" smtClean="0">
              <a:solidFill>
                <a:srgbClr val="9900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2803" name="Rectangle 3075"/>
          <p:cNvSpPr>
            <a:spLocks noGrp="1" noChangeArrowheads="1"/>
          </p:cNvSpPr>
          <p:nvPr>
            <p:ph idx="1"/>
          </p:nvPr>
        </p:nvSpPr>
        <p:spPr>
          <a:xfrm>
            <a:off x="0" y="857232"/>
            <a:ext cx="9144000" cy="3214710"/>
          </a:xfrm>
        </p:spPr>
        <p:txBody>
          <a:bodyPr rtlCol="0">
            <a:noAutofit/>
          </a:bodyPr>
          <a:lstStyle/>
          <a:p>
            <a:r>
              <a:rPr lang="tr-TR" sz="1800" dirty="0" smtClean="0"/>
              <a:t>Atak öncesinde eklemde hafif ağrı, rahatsızlık hissi ve karıncalanmanın olduğu “gut </a:t>
            </a:r>
            <a:r>
              <a:rPr lang="tr-TR" sz="1800" dirty="0" err="1" smtClean="0"/>
              <a:t>aurası</a:t>
            </a:r>
            <a:r>
              <a:rPr lang="tr-TR" sz="1800" dirty="0" smtClean="0"/>
              <a:t>” olarak da adlandırılan bir </a:t>
            </a:r>
            <a:r>
              <a:rPr lang="tr-TR" sz="1800" dirty="0" err="1" smtClean="0"/>
              <a:t>prodrom</a:t>
            </a:r>
            <a:r>
              <a:rPr lang="tr-TR" sz="1800" dirty="0" smtClean="0"/>
              <a:t> dönem görülebilmektedir. Genellikle gece veya sabaha karşı başlayan ağrı ile hasta uyanır. </a:t>
            </a:r>
          </a:p>
          <a:p>
            <a:r>
              <a:rPr lang="tr-TR" sz="1800" dirty="0" smtClean="0"/>
              <a:t>Ağrı çok şiddetlidir. Üşüme, titreme, ateş eşlik edebilir. </a:t>
            </a:r>
          </a:p>
          <a:p>
            <a:r>
              <a:rPr lang="tr-TR" sz="1800" dirty="0" smtClean="0"/>
              <a:t>Akut başlangıçlı eklem </a:t>
            </a:r>
            <a:r>
              <a:rPr lang="tr-TR" sz="1800" dirty="0" err="1" smtClean="0"/>
              <a:t>inflamasyonu</a:t>
            </a:r>
            <a:r>
              <a:rPr lang="tr-TR" sz="1800" dirty="0" smtClean="0"/>
              <a:t> söz konusudur.   Eklem hassas, sıcak, kırmızı, şiş ve ağrılıdır. </a:t>
            </a:r>
          </a:p>
          <a:p>
            <a:pPr fontAlgn="auto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1-2</a:t>
            </a:r>
            <a:r>
              <a:rPr lang="tr-TR" sz="1800" dirty="0" smtClean="0">
                <a:latin typeface="Calibri" pitchFamily="34" charset="0"/>
                <a:cs typeface="Calibri" pitchFamily="34" charset="0"/>
              </a:rPr>
              <a:t> günde hafifler, gen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.</a:t>
            </a:r>
            <a:r>
              <a:rPr lang="tr-TR" sz="1800" dirty="0" smtClean="0">
                <a:latin typeface="Calibri" pitchFamily="34" charset="0"/>
                <a:cs typeface="Calibri" pitchFamily="34" charset="0"/>
              </a:rPr>
              <a:t> 7-10 gün, en geç 3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800" dirty="0" err="1" smtClean="0">
                <a:latin typeface="Calibri" pitchFamily="34" charset="0"/>
                <a:cs typeface="Calibri" pitchFamily="34" charset="0"/>
              </a:rPr>
              <a:t>hf</a:t>
            </a: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tr-TR" sz="1800" dirty="0" smtClean="0"/>
              <a:t>Septik </a:t>
            </a:r>
            <a:r>
              <a:rPr lang="tr-TR" sz="1800" dirty="0" err="1" smtClean="0"/>
              <a:t>artrit</a:t>
            </a:r>
            <a:r>
              <a:rPr lang="tr-TR" sz="1800" dirty="0" smtClean="0"/>
              <a:t>, akut atağın ayırıcı tanısında ilk akla gelen patolojidir</a:t>
            </a:r>
          </a:p>
          <a:p>
            <a:pPr>
              <a:lnSpc>
                <a:spcPct val="115000"/>
              </a:lnSpc>
              <a:defRPr/>
            </a:pPr>
            <a:r>
              <a:rPr lang="tr-TR" sz="1800" dirty="0" smtClean="0">
                <a:latin typeface="Calibri" pitchFamily="34" charset="0"/>
                <a:cs typeface="Calibri" pitchFamily="34" charset="0"/>
              </a:rPr>
              <a:t>Sıklıkla </a:t>
            </a:r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selülit</a:t>
            </a:r>
            <a:r>
              <a:rPr lang="tr-TR" sz="1800" dirty="0" smtClean="0">
                <a:latin typeface="Calibri" pitchFamily="34" charset="0"/>
                <a:cs typeface="Calibri" pitchFamily="34" charset="0"/>
              </a:rPr>
              <a:t> tanısı alır. Ancak </a:t>
            </a:r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selülitten</a:t>
            </a:r>
            <a:r>
              <a:rPr lang="tr-TR" sz="1800" dirty="0" smtClean="0">
                <a:latin typeface="Calibri" pitchFamily="34" charset="0"/>
                <a:cs typeface="Calibri" pitchFamily="34" charset="0"/>
              </a:rPr>
              <a:t> farklı olarak;</a:t>
            </a:r>
            <a:endParaRPr lang="en-US" sz="18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484" name="Picture 3076" descr="ca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1856" y="4648201"/>
            <a:ext cx="2346677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3077" descr="cap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78" y="4862513"/>
            <a:ext cx="2112434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2806" name="Text Box 3078"/>
          <p:cNvSpPr txBox="1">
            <a:spLocks noChangeArrowheads="1"/>
          </p:cNvSpPr>
          <p:nvPr/>
        </p:nvSpPr>
        <p:spPr bwMode="auto">
          <a:xfrm>
            <a:off x="2278945" y="4071942"/>
            <a:ext cx="4134786" cy="3180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>
              <a:lnSpc>
                <a:spcPct val="145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Deri bütünlüğü bozulma</a:t>
            </a: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endParaRPr lang="tr-TR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lnSpc>
                <a:spcPct val="145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Hızlı ve genellikle gece-sabah başlar</a:t>
            </a:r>
          </a:p>
          <a:p>
            <a:pPr lvl="1">
              <a:lnSpc>
                <a:spcPct val="145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Eklem çevresinde tutulum var</a:t>
            </a:r>
          </a:p>
          <a:p>
            <a:pPr lvl="1">
              <a:lnSpc>
                <a:spcPct val="145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Reaktif </a:t>
            </a: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LAP</a:t>
            </a:r>
            <a:r>
              <a:rPr lang="tr-T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yok</a:t>
            </a:r>
          </a:p>
          <a:p>
            <a:pPr lvl="1">
              <a:lnSpc>
                <a:spcPct val="145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Sıklıkla benzer atak hikayesi var</a:t>
            </a:r>
          </a:p>
          <a:p>
            <a:pPr lvl="1">
              <a:lnSpc>
                <a:spcPct val="145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tr-TR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inovyal</a:t>
            </a:r>
            <a:r>
              <a:rPr lang="tr-T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sıvı</a:t>
            </a:r>
            <a:r>
              <a:rPr lang="en-U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</a:t>
            </a:r>
            <a:r>
              <a:rPr lang="tr-TR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ürat kristali görülür</a:t>
            </a:r>
          </a:p>
          <a:p>
            <a:pPr>
              <a:lnSpc>
                <a:spcPct val="145000"/>
              </a:lnSpc>
              <a:defRPr/>
            </a:pPr>
            <a:endParaRPr lang="en-US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7" name="Picture 5" descr="gout_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6375" y="836613"/>
            <a:ext cx="6335713" cy="49418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194564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Bitmap Image" r:id="rId3" imgW="3591426" imgH="2838846" progId="PBrush">
                  <p:embed/>
                </p:oleObj>
              </mc:Choice>
              <mc:Fallback>
                <p:oleObj name="Bitmap Image" r:id="rId3" imgW="3591426" imgH="2838846" progId="PBrush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125538"/>
            <a:ext cx="7272337" cy="44640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7792156" cy="747936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3-</a:t>
            </a:r>
            <a:r>
              <a:rPr lang="tr-TR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İnterkritik</a:t>
            </a:r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 Gut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idx="1"/>
          </p:nvPr>
        </p:nvSpPr>
        <p:spPr>
          <a:xfrm>
            <a:off x="412044" y="1124744"/>
            <a:ext cx="6560256" cy="5040560"/>
          </a:xfrm>
        </p:spPr>
        <p:txBody>
          <a:bodyPr rtlCol="0">
            <a:normAutofit fontScale="62500" lnSpcReduction="20000"/>
          </a:bodyPr>
          <a:lstStyle/>
          <a:p>
            <a:pPr fontAlgn="auto">
              <a:lnSpc>
                <a:spcPct val="190000"/>
              </a:lnSpc>
              <a:spcAft>
                <a:spcPts val="0"/>
              </a:spcAft>
              <a:buNone/>
              <a:defRPr/>
            </a:pPr>
            <a:endParaRPr lang="tr-T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  <a:p>
            <a:pPr fontAlgn="auto">
              <a:lnSpc>
                <a:spcPct val="1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Gut atakları arasında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ki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asemptomatik</a:t>
            </a:r>
            <a:r>
              <a:rPr lang="tr-T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dönem</a:t>
            </a:r>
          </a:p>
          <a:p>
            <a:pPr fontAlgn="auto">
              <a:lnSpc>
                <a:spcPct val="1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İkinci atak %78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ilk</a:t>
            </a:r>
            <a:r>
              <a:rPr lang="tr-T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2 yıl içinde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tr-TR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auto">
              <a:lnSpc>
                <a:spcPct val="1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Ataklar arası süre giderek kısalır</a:t>
            </a:r>
          </a:p>
          <a:p>
            <a:pPr fontAlgn="auto">
              <a:lnSpc>
                <a:spcPct val="1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Sonraki ataklar değişik eklemlerde, hatta omurga ve </a:t>
            </a:r>
            <a:r>
              <a:rPr lang="tr-TR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sakroiliak</a:t>
            </a:r>
            <a:r>
              <a:rPr lang="tr-T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eklemlerde ve </a:t>
            </a:r>
            <a:r>
              <a:rPr lang="tr-TR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poliartiküler</a:t>
            </a:r>
            <a:r>
              <a:rPr lang="tr-TR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olabilir</a:t>
            </a:r>
          </a:p>
          <a:p>
            <a:pPr marL="342900" lvl="1" indent="-342900">
              <a:lnSpc>
                <a:spcPct val="190000"/>
              </a:lnSpc>
              <a:buFont typeface="Arial" pitchFamily="34" charset="0"/>
              <a:buChar char="•"/>
              <a:defRPr/>
            </a:pPr>
            <a:r>
              <a:rPr lang="tr-TR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3200" dirty="0" smtClean="0"/>
              <a:t>Tedavide aşırı pürin  içeren gıdaların (kırmızı et, balık, karnabahar, mantar, ıspanak ) alınmaması ve  alkolün yasaklanması  yeterlidir. </a:t>
            </a:r>
          </a:p>
          <a:p>
            <a:pPr fontAlgn="auto">
              <a:lnSpc>
                <a:spcPct val="1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pic>
        <p:nvPicPr>
          <p:cNvPr id="21508" name="Picture 4" descr="cap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1067" y="1893888"/>
            <a:ext cx="2167467" cy="420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tr-TR" sz="3600" b="1" dirty="0">
                <a:solidFill>
                  <a:srgbClr val="990033"/>
                </a:solidFill>
                <a:cs typeface="Calibri" pitchFamily="34" charset="0"/>
              </a:rPr>
              <a:t>4-Kronik </a:t>
            </a:r>
            <a:r>
              <a:rPr lang="tr-TR" sz="3600" b="1" dirty="0" err="1">
                <a:solidFill>
                  <a:srgbClr val="990033"/>
                </a:solidFill>
                <a:cs typeface="Calibri" pitchFamily="34" charset="0"/>
              </a:rPr>
              <a:t>Tofüslü</a:t>
            </a:r>
            <a:r>
              <a:rPr lang="tr-TR" sz="3600" b="1" dirty="0">
                <a:solidFill>
                  <a:srgbClr val="990033"/>
                </a:solidFill>
                <a:cs typeface="Calibri" pitchFamily="34" charset="0"/>
              </a:rPr>
              <a:t> Gut</a:t>
            </a:r>
            <a:br>
              <a:rPr lang="tr-TR" sz="3600" b="1" dirty="0">
                <a:solidFill>
                  <a:srgbClr val="990033"/>
                </a:solidFill>
                <a:cs typeface="Calibri" pitchFamily="34" charset="0"/>
              </a:rPr>
            </a:b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28670"/>
            <a:ext cx="8543956" cy="5500726"/>
          </a:xfrm>
        </p:spPr>
        <p:txBody>
          <a:bodyPr>
            <a:normAutofit fontScale="92500" lnSpcReduction="10000"/>
          </a:bodyPr>
          <a:lstStyle/>
          <a:p>
            <a:r>
              <a:rPr lang="tr-TR" sz="2600" dirty="0" smtClean="0"/>
              <a:t>Tekrarlayan akut gut </a:t>
            </a:r>
            <a:r>
              <a:rPr lang="tr-TR" sz="2600" dirty="0" err="1" smtClean="0"/>
              <a:t>artrit</a:t>
            </a:r>
            <a:r>
              <a:rPr lang="tr-TR" sz="2600" dirty="0" smtClean="0"/>
              <a:t> atakları ve </a:t>
            </a:r>
            <a:r>
              <a:rPr lang="tr-TR" sz="2600" dirty="0" err="1" smtClean="0"/>
              <a:t>hiperürisemi</a:t>
            </a:r>
            <a:r>
              <a:rPr lang="tr-TR" sz="2600" dirty="0" smtClean="0"/>
              <a:t> yeterince tedavi edilmediğinde ve aşırı alkol tüketimi, </a:t>
            </a:r>
            <a:r>
              <a:rPr lang="tr-TR" sz="2600" dirty="0" err="1" smtClean="0"/>
              <a:t>obezite</a:t>
            </a:r>
            <a:r>
              <a:rPr lang="tr-TR" sz="2600" dirty="0" smtClean="0"/>
              <a:t> ya da </a:t>
            </a:r>
            <a:r>
              <a:rPr lang="tr-TR" sz="2600" dirty="0" err="1" smtClean="0"/>
              <a:t>diüretik</a:t>
            </a:r>
            <a:r>
              <a:rPr lang="tr-TR" sz="2600" dirty="0" smtClean="0"/>
              <a:t> tedavi gibi faktörler ortadan kaldırılmadığında, düşük derecede eklem </a:t>
            </a:r>
            <a:r>
              <a:rPr lang="tr-TR" sz="2600" dirty="0" err="1" smtClean="0"/>
              <a:t>inflamasyonu</a:t>
            </a:r>
            <a:r>
              <a:rPr lang="tr-TR" sz="2600" dirty="0" smtClean="0"/>
              <a:t>, kronik </a:t>
            </a:r>
            <a:r>
              <a:rPr lang="tr-TR" sz="2600" dirty="0" err="1" smtClean="0"/>
              <a:t>destrüktif</a:t>
            </a:r>
            <a:r>
              <a:rPr lang="tr-TR" sz="2600" dirty="0" smtClean="0"/>
              <a:t> </a:t>
            </a:r>
            <a:r>
              <a:rPr lang="tr-TR" sz="2600" dirty="0" err="1" smtClean="0"/>
              <a:t>poliartiküler</a:t>
            </a:r>
            <a:r>
              <a:rPr lang="tr-TR" sz="2600" dirty="0" smtClean="0"/>
              <a:t> tutulum ve eklem </a:t>
            </a:r>
            <a:r>
              <a:rPr lang="tr-TR" sz="2600" dirty="0" err="1" smtClean="0"/>
              <a:t>deformitesi</a:t>
            </a:r>
            <a:r>
              <a:rPr lang="tr-TR" sz="2600" dirty="0" smtClean="0"/>
              <a:t> ile karakterize bir klinik tablo görülür.</a:t>
            </a:r>
          </a:p>
          <a:p>
            <a:r>
              <a:rPr lang="tr-TR" sz="2600" dirty="0" err="1" smtClean="0"/>
              <a:t>Hiperüriseminin</a:t>
            </a:r>
            <a:r>
              <a:rPr lang="tr-TR" sz="2600" dirty="0" smtClean="0"/>
              <a:t> 9 </a:t>
            </a:r>
            <a:r>
              <a:rPr lang="tr-TR" sz="2600" dirty="0" err="1" smtClean="0"/>
              <a:t>mg’ın</a:t>
            </a:r>
            <a:r>
              <a:rPr lang="tr-TR" sz="2600" dirty="0" smtClean="0"/>
              <a:t> üzerinde olduğu olgularda </a:t>
            </a:r>
            <a:r>
              <a:rPr lang="tr-TR" sz="2600" dirty="0" err="1" smtClean="0"/>
              <a:t>tofüs</a:t>
            </a:r>
            <a:r>
              <a:rPr lang="tr-TR" sz="2600" dirty="0" smtClean="0"/>
              <a:t> oluşumunun arttığı ve sürenin hızlandığı gözlenmiştir.</a:t>
            </a:r>
          </a:p>
          <a:p>
            <a:r>
              <a:rPr lang="tr-TR" sz="2600" dirty="0" err="1" smtClean="0"/>
              <a:t>Tofüs</a:t>
            </a:r>
            <a:r>
              <a:rPr lang="tr-TR" sz="2600" dirty="0" smtClean="0"/>
              <a:t> oluşum hızı </a:t>
            </a:r>
            <a:r>
              <a:rPr lang="tr-TR" sz="2600" dirty="0" err="1" smtClean="0"/>
              <a:t>renal</a:t>
            </a:r>
            <a:r>
              <a:rPr lang="tr-TR" sz="2600" dirty="0" smtClean="0"/>
              <a:t> hastalık şiddeti ile de ilişkilidir.</a:t>
            </a:r>
          </a:p>
          <a:p>
            <a:r>
              <a:rPr lang="tr-TR" sz="2600" dirty="0" err="1" smtClean="0"/>
              <a:t>Tofüsler</a:t>
            </a:r>
            <a:r>
              <a:rPr lang="tr-TR" sz="2600" dirty="0" smtClean="0"/>
              <a:t> en çok 1.MTF eklemler olmak üzere, kulakta </a:t>
            </a:r>
            <a:r>
              <a:rPr lang="tr-TR" sz="2600" dirty="0" err="1" smtClean="0"/>
              <a:t>heliksde</a:t>
            </a:r>
            <a:r>
              <a:rPr lang="tr-TR" sz="2600" dirty="0" smtClean="0"/>
              <a:t>, her iki dirsek </a:t>
            </a:r>
            <a:r>
              <a:rPr lang="tr-TR" sz="2600" dirty="0" err="1" smtClean="0"/>
              <a:t>olekranon</a:t>
            </a:r>
            <a:r>
              <a:rPr lang="tr-TR" sz="2600" dirty="0" smtClean="0"/>
              <a:t> </a:t>
            </a:r>
            <a:r>
              <a:rPr lang="tr-TR" sz="2600" dirty="0" err="1" smtClean="0"/>
              <a:t>bursalarında</a:t>
            </a:r>
            <a:r>
              <a:rPr lang="tr-TR" sz="2600" dirty="0" smtClean="0"/>
              <a:t>, parmakların </a:t>
            </a:r>
            <a:r>
              <a:rPr lang="tr-TR" sz="2600" dirty="0" err="1" smtClean="0"/>
              <a:t>dorsal</a:t>
            </a:r>
            <a:r>
              <a:rPr lang="tr-TR" sz="2600" dirty="0" smtClean="0"/>
              <a:t> yüzünde, dizler ve ayaklarda, </a:t>
            </a:r>
            <a:r>
              <a:rPr lang="tr-TR" sz="2600" dirty="0" err="1" smtClean="0"/>
              <a:t>aşil</a:t>
            </a:r>
            <a:r>
              <a:rPr lang="tr-TR" sz="2600" dirty="0" smtClean="0"/>
              <a:t> </a:t>
            </a:r>
            <a:r>
              <a:rPr lang="tr-TR" sz="2600" dirty="0" err="1" smtClean="0"/>
              <a:t>tendonunda</a:t>
            </a:r>
            <a:r>
              <a:rPr lang="tr-TR" sz="2600" dirty="0" smtClean="0"/>
              <a:t> yerleşebilirler.</a:t>
            </a:r>
          </a:p>
          <a:p>
            <a:r>
              <a:rPr lang="tr-TR" sz="2600" dirty="0" err="1" smtClean="0"/>
              <a:t>Tofüslerin</a:t>
            </a:r>
            <a:r>
              <a:rPr lang="tr-TR" sz="2600" dirty="0" smtClean="0"/>
              <a:t> üzerindeki ince parlak deri ülsere olabilir ve iğne şeklindeki kristallerden oluşan beyaz tebeşirimsi veya hamurumsu bir madde dışarı atılabilir.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809978" y="228600"/>
            <a:ext cx="7792156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4-Kronik </a:t>
            </a:r>
            <a:r>
              <a:rPr lang="tr-TR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Tofüslü</a:t>
            </a:r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 Gut</a:t>
            </a:r>
          </a:p>
        </p:txBody>
      </p:sp>
      <p:sp>
        <p:nvSpPr>
          <p:cNvPr id="335875" name="Rectangle 2051"/>
          <p:cNvSpPr>
            <a:spLocks noGrp="1" noChangeArrowheads="1"/>
          </p:cNvSpPr>
          <p:nvPr>
            <p:ph idx="1"/>
          </p:nvPr>
        </p:nvSpPr>
        <p:spPr>
          <a:xfrm>
            <a:off x="214282" y="1196753"/>
            <a:ext cx="8429684" cy="2400524"/>
          </a:xfrm>
        </p:spPr>
        <p:txBody>
          <a:bodyPr rtlCol="0">
            <a:normAutofit lnSpcReduction="10000"/>
          </a:bodyPr>
          <a:lstStyle/>
          <a:p>
            <a:pPr>
              <a:lnSpc>
                <a:spcPct val="120000"/>
              </a:lnSpc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Tofüsler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genellikle ağrısız olup nadiren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enfekte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olmaktadırlar</a:t>
            </a:r>
          </a:p>
          <a:p>
            <a:pPr>
              <a:lnSpc>
                <a:spcPct val="120000"/>
              </a:lnSpc>
              <a:defRPr/>
            </a:pPr>
            <a:r>
              <a:rPr lang="fr-FR" sz="2400" dirty="0" err="1" smtClean="0"/>
              <a:t>Hastalarda</a:t>
            </a:r>
            <a:r>
              <a:rPr lang="fr-FR" sz="2400" dirty="0" smtClean="0"/>
              <a:t> </a:t>
            </a:r>
            <a:r>
              <a:rPr lang="fr-FR" sz="2400" dirty="0" err="1" smtClean="0"/>
              <a:t>kuğu</a:t>
            </a:r>
            <a:r>
              <a:rPr lang="fr-FR" sz="2400" dirty="0" smtClean="0"/>
              <a:t> </a:t>
            </a:r>
            <a:r>
              <a:rPr lang="fr-FR" sz="2400" dirty="0" err="1" smtClean="0"/>
              <a:t>boynu</a:t>
            </a:r>
            <a:r>
              <a:rPr lang="fr-FR" sz="2400" dirty="0" smtClean="0"/>
              <a:t>, Boutonnière</a:t>
            </a:r>
            <a:r>
              <a:rPr lang="tr-TR" sz="2400" dirty="0" smtClean="0"/>
              <a:t> (düğme iliği) </a:t>
            </a:r>
            <a:r>
              <a:rPr lang="fr-FR" sz="2400" dirty="0" smtClean="0"/>
              <a:t> </a:t>
            </a:r>
            <a:r>
              <a:rPr lang="fr-FR" sz="2400" dirty="0" err="1" smtClean="0"/>
              <a:t>ve</a:t>
            </a:r>
            <a:r>
              <a:rPr lang="tr-TR" sz="2400" dirty="0" smtClean="0"/>
              <a:t> </a:t>
            </a:r>
            <a:r>
              <a:rPr lang="tr-TR" sz="2400" dirty="0" err="1" smtClean="0"/>
              <a:t>fleksiyon</a:t>
            </a:r>
            <a:r>
              <a:rPr lang="tr-TR" sz="2400" dirty="0" smtClean="0"/>
              <a:t> </a:t>
            </a:r>
            <a:r>
              <a:rPr lang="tr-TR" sz="2400" dirty="0" err="1" smtClean="0"/>
              <a:t>deformiteleri</a:t>
            </a:r>
            <a:r>
              <a:rPr lang="tr-TR" sz="2400" dirty="0" smtClean="0"/>
              <a:t> gelişebilmekte ve görünüm </a:t>
            </a:r>
            <a:r>
              <a:rPr lang="tr-TR" sz="2400" dirty="0" err="1" smtClean="0"/>
              <a:t>romatoid</a:t>
            </a:r>
            <a:r>
              <a:rPr lang="tr-TR" sz="2400" dirty="0" smtClean="0"/>
              <a:t> </a:t>
            </a:r>
            <a:r>
              <a:rPr lang="tr-TR" sz="2400" dirty="0" err="1" smtClean="0"/>
              <a:t>artrite</a:t>
            </a:r>
            <a:r>
              <a:rPr lang="tr-TR" sz="2400" dirty="0" smtClean="0"/>
              <a:t> benzemektedir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El tutulumu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RA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i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le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karış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ır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. Ancak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RA’den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farklı olarak;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3556" name="Picture 2052" descr="ca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2941638"/>
            <a:ext cx="2143108" cy="384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5878" name="Text Box 2054"/>
          <p:cNvSpPr txBox="1">
            <a:spLocks noChangeArrowheads="1"/>
          </p:cNvSpPr>
          <p:nvPr/>
        </p:nvSpPr>
        <p:spPr bwMode="auto">
          <a:xfrm>
            <a:off x="2918178" y="3662364"/>
            <a:ext cx="277665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1">
              <a:lnSpc>
                <a:spcPct val="16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Hikaye</a:t>
            </a:r>
          </a:p>
          <a:p>
            <a:pPr lvl="1">
              <a:lnSpc>
                <a:spcPct val="16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DİF</a:t>
            </a:r>
            <a:r>
              <a:rPr lang="tr-T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tutulumu</a:t>
            </a:r>
          </a:p>
          <a:p>
            <a:pPr lvl="1">
              <a:lnSpc>
                <a:spcPct val="16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RF (-)</a:t>
            </a:r>
          </a:p>
          <a:p>
            <a:pPr lvl="1">
              <a:lnSpc>
                <a:spcPct val="16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Erozyon görünümü</a:t>
            </a:r>
          </a:p>
          <a:p>
            <a:pPr lvl="1">
              <a:lnSpc>
                <a:spcPct val="16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/>
            </a:pPr>
            <a:r>
              <a:rPr lang="tr-T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Töfüslerde</a:t>
            </a:r>
            <a:r>
              <a:rPr lang="tr-T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kristal</a:t>
            </a:r>
            <a:endParaRPr lang="en-US" sz="2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3558" name="Picture 2055" descr="cap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267" y="3529014"/>
            <a:ext cx="1928989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070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Bitmap Image" r:id="rId3" imgW="8078328" imgH="5285714" progId="PBrush">
                  <p:embed/>
                </p:oleObj>
              </mc:Choice>
              <mc:Fallback>
                <p:oleObj name="Bitmap Image" r:id="rId3" imgW="8078328" imgH="5285714" progId="PBrush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682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Bitmap Image" r:id="rId3" imgW="3801006" imgH="2800741" progId="PBrush">
                  <p:embed/>
                </p:oleObj>
              </mc:Choice>
              <mc:Fallback>
                <p:oleObj name="Bitmap Image" r:id="rId3" imgW="3801006" imgH="2800741" progId="PBrush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658" name="Object 2"/>
          <p:cNvGraphicFramePr>
            <a:graphicFrameLocks noChangeAspect="1"/>
          </p:cNvGraphicFramePr>
          <p:nvPr/>
        </p:nvGraphicFramePr>
        <p:xfrm>
          <a:off x="533400" y="381000"/>
          <a:ext cx="3894138" cy="520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Bitmap Image" r:id="rId3" imgW="3543795" imgH="3172268" progId="PBrush">
                  <p:embed/>
                </p:oleObj>
              </mc:Choice>
              <mc:Fallback>
                <p:oleObj name="Bitmap Image" r:id="rId3" imgW="3543795" imgH="3172268" progId="PBrush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81000"/>
                        <a:ext cx="3894138" cy="5208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59" name="Object 3"/>
          <p:cNvGraphicFramePr>
            <a:graphicFrameLocks noChangeAspect="1"/>
          </p:cNvGraphicFramePr>
          <p:nvPr/>
        </p:nvGraphicFramePr>
        <p:xfrm>
          <a:off x="4400550" y="0"/>
          <a:ext cx="4743450" cy="558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9" name="Bitmap Image" r:id="rId5" imgW="4742857" imgH="3543795" progId="PBrush">
                  <p:embed/>
                </p:oleObj>
              </mc:Choice>
              <mc:Fallback>
                <p:oleObj name="Bitmap Image" r:id="rId5" imgW="4742857" imgH="3543795" progId="PBrush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0550" y="0"/>
                        <a:ext cx="4743450" cy="558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7" name="Picture 5" descr="cap6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813" y="836613"/>
            <a:ext cx="5759450" cy="43195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3" name="Picture 5" descr="0281_Gout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628775"/>
            <a:ext cx="6624637" cy="43195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719667" y="368300"/>
            <a:ext cx="7704667" cy="1066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5-</a:t>
            </a:r>
            <a:r>
              <a:rPr lang="tr-TR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Poliartikular</a:t>
            </a:r>
            <a:r>
              <a:rPr lang="tr-TR" b="1" dirty="0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 Gut </a:t>
            </a:r>
            <a:r>
              <a:rPr lang="tr-TR" b="1" dirty="0" err="1" smtClean="0">
                <a:solidFill>
                  <a:srgbClr val="990033"/>
                </a:solidFill>
                <a:latin typeface="Calibri" pitchFamily="34" charset="0"/>
                <a:cs typeface="Calibri" pitchFamily="34" charset="0"/>
              </a:rPr>
              <a:t>Artriti</a:t>
            </a:r>
            <a:endParaRPr lang="tr-TR" b="1" dirty="0" smtClean="0">
              <a:solidFill>
                <a:srgbClr val="9900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idx="1"/>
          </p:nvPr>
        </p:nvSpPr>
        <p:spPr>
          <a:xfrm>
            <a:off x="1095023" y="1500175"/>
            <a:ext cx="7329311" cy="4981590"/>
          </a:xfrm>
        </p:spPr>
        <p:txBody>
          <a:bodyPr rtlCol="0">
            <a:normAutofit fontScale="925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600" dirty="0" smtClean="0">
                <a:latin typeface="Calibri" pitchFamily="34" charset="0"/>
                <a:cs typeface="Calibri" pitchFamily="34" charset="0"/>
              </a:rPr>
              <a:t>Başlangıçta nadir, tekrarlayan ataklarla artar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Poliartiküler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gut </a:t>
            </a: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artritinin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sık görüldüğü hastalar: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Miyelo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- ve </a:t>
            </a: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lenfoproliferatif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hastalıklara </a:t>
            </a: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sekonder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gut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h.</a:t>
            </a:r>
            <a:endParaRPr lang="tr-TR" sz="2600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Siklosporin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alan hastalar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Diüretik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kullanan </a:t>
            </a: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osteoartritli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yaşlı hastalar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600" dirty="0" smtClean="0">
                <a:latin typeface="Calibri" pitchFamily="34" charset="0"/>
                <a:cs typeface="Calibri" pitchFamily="34" charset="0"/>
              </a:rPr>
              <a:t>Hastalarda gezici </a:t>
            </a: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poliartiküler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tutulum 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ol</a:t>
            </a: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abilir</a:t>
            </a:r>
            <a:endParaRPr lang="tr-TR" sz="26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600" dirty="0" smtClean="0">
                <a:latin typeface="Calibri" pitchFamily="34" charset="0"/>
                <a:cs typeface="Calibri" pitchFamily="34" charset="0"/>
              </a:rPr>
              <a:t>Tedavi edilmeyen</a:t>
            </a:r>
            <a:r>
              <a:rPr lang="en-US" sz="2600" dirty="0" err="1" smtClean="0">
                <a:latin typeface="Calibri" pitchFamily="34" charset="0"/>
                <a:cs typeface="Calibri" pitchFamily="34" charset="0"/>
              </a:rPr>
              <a:t>lerde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10-15 yıl içinde kronik </a:t>
            </a:r>
            <a:r>
              <a:rPr lang="tr-TR" sz="2600" dirty="0" err="1" smtClean="0">
                <a:latin typeface="Calibri" pitchFamily="34" charset="0"/>
                <a:cs typeface="Calibri" pitchFamily="34" charset="0"/>
              </a:rPr>
              <a:t>tofüs</a:t>
            </a:r>
            <a:r>
              <a:rPr lang="tr-TR" sz="2600" dirty="0" smtClean="0">
                <a:latin typeface="Calibri" pitchFamily="34" charset="0"/>
                <a:cs typeface="Calibri" pitchFamily="34" charset="0"/>
              </a:rPr>
              <a:t> gut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673"/>
            <a:ext cx="8229600" cy="864095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6-Böbrek </a:t>
            </a:r>
            <a:r>
              <a:rPr lang="tr-TR" b="1" dirty="0">
                <a:solidFill>
                  <a:srgbClr val="C00000"/>
                </a:solidFill>
              </a:rPr>
              <a:t>taşları ve yetmezliği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2800" dirty="0"/>
              <a:t>Ürik asit kristallerinin toplayıcı kanallarda çökmesi ile oluşan taşlar</a:t>
            </a:r>
          </a:p>
          <a:p>
            <a:endParaRPr lang="tr-TR" sz="2800" dirty="0"/>
          </a:p>
          <a:p>
            <a:r>
              <a:rPr lang="tr-TR" sz="2800" dirty="0"/>
              <a:t>Ürat kristallerinin böbrek </a:t>
            </a:r>
            <a:r>
              <a:rPr lang="tr-TR" sz="2800" dirty="0" err="1"/>
              <a:t>interstisyumunda</a:t>
            </a:r>
            <a:r>
              <a:rPr lang="tr-TR" sz="2800" dirty="0"/>
              <a:t> çökmesi ile oluşan ürat </a:t>
            </a:r>
            <a:r>
              <a:rPr lang="tr-TR" sz="2800" dirty="0" err="1"/>
              <a:t>nefropatisi</a:t>
            </a:r>
            <a:endParaRPr lang="tr-TR" sz="2800" dirty="0"/>
          </a:p>
          <a:p>
            <a:endParaRPr lang="tr-TR" sz="2800" dirty="0"/>
          </a:p>
          <a:p>
            <a:r>
              <a:rPr lang="tr-TR" sz="2800" dirty="0" err="1"/>
              <a:t>Primer</a:t>
            </a:r>
            <a:r>
              <a:rPr lang="tr-TR" sz="2800" dirty="0"/>
              <a:t> gutu olanların %10-25 inde böbrek taşı gelişir</a:t>
            </a:r>
            <a:r>
              <a:rPr lang="tr-TR" sz="2800" dirty="0" smtClean="0"/>
              <a:t>.</a:t>
            </a:r>
          </a:p>
          <a:p>
            <a:r>
              <a:rPr lang="tr-TR" sz="2800" dirty="0" smtClean="0"/>
              <a:t>Böbrek yetmezliği</a:t>
            </a:r>
          </a:p>
          <a:p>
            <a:endParaRPr lang="tr-TR" sz="2800" dirty="0"/>
          </a:p>
          <a:p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</a:rPr>
              <a:t>Laboratuvar</a:t>
            </a:r>
            <a:r>
              <a:rPr lang="tr-TR" b="1" dirty="0" smtClean="0">
                <a:solidFill>
                  <a:srgbClr val="C00000"/>
                </a:solidFill>
              </a:rPr>
              <a:t> Bulguları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4"/>
            <a:ext cx="5786446" cy="4525963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None/>
            </a:pPr>
            <a:r>
              <a:rPr lang="tr-TR" sz="2400" dirty="0"/>
              <a:t>1-Serum ürik asit seviyesi </a:t>
            </a:r>
            <a:r>
              <a:rPr lang="tr-TR" sz="2400" dirty="0" smtClean="0"/>
              <a:t>yüksekliği. %10-30</a:t>
            </a:r>
          </a:p>
          <a:p>
            <a:pPr>
              <a:buFont typeface="Wingdings" pitchFamily="2" charset="2"/>
              <a:buNone/>
            </a:pPr>
            <a:r>
              <a:rPr lang="tr-TR" sz="2400" dirty="0" smtClean="0"/>
              <a:t>     hastada atak sırasında serum ürik asit düzeyi normal</a:t>
            </a:r>
            <a:endParaRPr lang="tr-TR" sz="2400" dirty="0"/>
          </a:p>
          <a:p>
            <a:pPr>
              <a:buFont typeface="Wingdings" pitchFamily="2" charset="2"/>
              <a:buNone/>
            </a:pPr>
            <a:r>
              <a:rPr lang="tr-TR" sz="2400" dirty="0"/>
              <a:t>2-Eklem sıvılarında ürik asit kristalleri </a:t>
            </a:r>
            <a:r>
              <a:rPr lang="tr-TR" sz="2400" dirty="0" smtClean="0"/>
              <a:t>bulunur </a:t>
            </a:r>
            <a:r>
              <a:rPr lang="tr-TR" sz="2400" dirty="0"/>
              <a:t>ve polarize ışık </a:t>
            </a:r>
            <a:r>
              <a:rPr lang="tr-TR" sz="2400" dirty="0" smtClean="0"/>
              <a:t>mikroskobunda iğne </a:t>
            </a:r>
            <a:r>
              <a:rPr lang="tr-TR" sz="2400" dirty="0"/>
              <a:t>şeklinde ve parlak sarı-mavi renkli-negatif çift </a:t>
            </a:r>
            <a:r>
              <a:rPr lang="tr-TR" sz="2400" dirty="0" smtClean="0"/>
              <a:t>kırıcı  özellik gösterir</a:t>
            </a:r>
            <a:endParaRPr lang="tr-TR" sz="2400" dirty="0"/>
          </a:p>
          <a:p>
            <a:pPr>
              <a:buFont typeface="Wingdings" pitchFamily="2" charset="2"/>
              <a:buNone/>
            </a:pPr>
            <a:r>
              <a:rPr lang="tr-TR" sz="2400" dirty="0"/>
              <a:t>3-</a:t>
            </a:r>
            <a:r>
              <a:rPr lang="tr-TR" sz="2400" dirty="0" err="1"/>
              <a:t>Lökositoz</a:t>
            </a:r>
            <a:r>
              <a:rPr lang="tr-TR" sz="2400" dirty="0"/>
              <a:t> ve sedimantasyon yüksekliği</a:t>
            </a:r>
          </a:p>
          <a:p>
            <a:pPr>
              <a:buFont typeface="Wingdings" pitchFamily="2" charset="2"/>
              <a:buNone/>
            </a:pPr>
            <a:r>
              <a:rPr lang="tr-TR" sz="2400" dirty="0"/>
              <a:t>4-</a:t>
            </a:r>
            <a:r>
              <a:rPr lang="tr-TR" sz="2400" dirty="0" err="1"/>
              <a:t>Kreatinin</a:t>
            </a:r>
            <a:r>
              <a:rPr lang="tr-TR" sz="2400" dirty="0"/>
              <a:t> ve BUN yükselebilir (Böbrek yetmezliği varsa)</a:t>
            </a:r>
            <a:r>
              <a:rPr lang="tr-TR" sz="3400" dirty="0"/>
              <a:t> </a:t>
            </a:r>
          </a:p>
          <a:p>
            <a:pPr>
              <a:buFont typeface="Wingdings" pitchFamily="2" charset="2"/>
              <a:buNone/>
            </a:pPr>
            <a:r>
              <a:rPr lang="tr-TR" sz="2400" dirty="0"/>
              <a:t>5-</a:t>
            </a:r>
            <a:r>
              <a:rPr lang="tr-TR" sz="2400" dirty="0" err="1"/>
              <a:t>Hiperürisemi</a:t>
            </a:r>
            <a:endParaRPr lang="tr-TR" sz="2400" dirty="0"/>
          </a:p>
          <a:p>
            <a:pPr lvl="1"/>
            <a:r>
              <a:rPr lang="tr-TR" sz="2000" dirty="0"/>
              <a:t>Ürik asit plazma düzeyi &gt;%7 mg</a:t>
            </a:r>
          </a:p>
          <a:p>
            <a:pPr lvl="1"/>
            <a:r>
              <a:rPr lang="tr-TR" sz="2000" dirty="0"/>
              <a:t>24 saatlik bir idrarda ürik asit</a:t>
            </a:r>
          </a:p>
          <a:p>
            <a:pPr lvl="2"/>
            <a:r>
              <a:rPr lang="tr-TR" sz="2000" dirty="0" err="1"/>
              <a:t>Purinsiz</a:t>
            </a:r>
            <a:r>
              <a:rPr lang="tr-TR" sz="2000" dirty="0"/>
              <a:t> diyet sonrası 600 mg</a:t>
            </a:r>
          </a:p>
          <a:p>
            <a:pPr lvl="2"/>
            <a:r>
              <a:rPr lang="tr-TR" sz="2000" dirty="0"/>
              <a:t>Diyet kısıtlaması olmaksızın 800 mg</a:t>
            </a:r>
          </a:p>
          <a:p>
            <a:pPr lvl="2"/>
            <a:endParaRPr lang="tr-TR" sz="2400" dirty="0"/>
          </a:p>
        </p:txBody>
      </p:sp>
      <p:pic>
        <p:nvPicPr>
          <p:cNvPr id="5" name="Picture 1035" descr="npo00026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500174"/>
            <a:ext cx="3214710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Fig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005263"/>
            <a:ext cx="3214710" cy="242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ChangeArrowheads="1"/>
          </p:cNvSpPr>
          <p:nvPr/>
        </p:nvSpPr>
        <p:spPr bwMode="auto">
          <a:xfrm>
            <a:off x="685801" y="598488"/>
            <a:ext cx="77935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>
              <a:defRPr/>
            </a:pPr>
            <a:r>
              <a:rPr lang="tr-TR" sz="440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4400" dirty="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990033"/>
                </a:solidFill>
              </a:rPr>
              <a:t>Işık</a:t>
            </a:r>
            <a:r>
              <a:rPr lang="en-US" sz="4400" b="1" dirty="0">
                <a:solidFill>
                  <a:srgbClr val="990033"/>
                </a:solidFill>
              </a:rPr>
              <a:t> </a:t>
            </a:r>
            <a:r>
              <a:rPr lang="en-US" sz="4400" b="1" dirty="0" err="1">
                <a:solidFill>
                  <a:srgbClr val="990033"/>
                </a:solidFill>
              </a:rPr>
              <a:t>Mikroskobunda</a:t>
            </a:r>
            <a:r>
              <a:rPr lang="en-US" sz="4400" b="1" dirty="0">
                <a:solidFill>
                  <a:srgbClr val="990033"/>
                </a:solidFill>
              </a:rPr>
              <a:t> MSU </a:t>
            </a:r>
            <a:r>
              <a:rPr lang="en-US" sz="4400" b="1" dirty="0" err="1">
                <a:solidFill>
                  <a:srgbClr val="990033"/>
                </a:solidFill>
              </a:rPr>
              <a:t>Kristalleri</a:t>
            </a:r>
            <a:endParaRPr lang="en-US" sz="4400" b="1" dirty="0">
              <a:solidFill>
                <a:srgbClr val="990033"/>
              </a:solidFill>
            </a:endParaRPr>
          </a:p>
        </p:txBody>
      </p:sp>
      <p:pic>
        <p:nvPicPr>
          <p:cNvPr id="25603" name="Picture 3" descr="ca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8079" y="2428875"/>
            <a:ext cx="7706077" cy="322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eaLnBrk="1" hangingPunct="1">
              <a:defRPr/>
            </a:pPr>
            <a:r>
              <a:rPr lang="tr-TR" b="1" dirty="0" smtClean="0">
                <a:solidFill>
                  <a:schemeClr val="accent2"/>
                </a:solidFill>
              </a:rPr>
              <a:t>Radyolojik bulgular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720"/>
            <a:ext cx="8229600" cy="554446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smtClean="0"/>
              <a:t>Akut gut </a:t>
            </a:r>
            <a:r>
              <a:rPr lang="tr-TR" sz="2400" dirty="0" err="1" smtClean="0"/>
              <a:t>artritinde</a:t>
            </a:r>
            <a:r>
              <a:rPr lang="tr-TR" sz="2400" dirty="0" smtClean="0"/>
              <a:t> radyolojik olarak </a:t>
            </a:r>
            <a:r>
              <a:rPr lang="tr-TR" sz="2400" dirty="0" err="1" smtClean="0"/>
              <a:t>periartiküler</a:t>
            </a:r>
            <a:r>
              <a:rPr lang="tr-TR" sz="2400" dirty="0" smtClean="0"/>
              <a:t> doku şişliği dışında genelde başka bir bulgu gözlenmemektedir.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err="1" smtClean="0"/>
              <a:t>Tofüslerin</a:t>
            </a:r>
            <a:r>
              <a:rPr lang="tr-TR" sz="2400" dirty="0" smtClean="0"/>
              <a:t> gelişmesi ile tipik radyolojik değişiklikler oluşur. Kemikte </a:t>
            </a:r>
            <a:r>
              <a:rPr lang="tr-TR" sz="2400" dirty="0" err="1" smtClean="0"/>
              <a:t>subkondral</a:t>
            </a:r>
            <a:r>
              <a:rPr lang="tr-TR" sz="2400" dirty="0" smtClean="0"/>
              <a:t> veya </a:t>
            </a:r>
            <a:r>
              <a:rPr lang="tr-TR" sz="2400" dirty="0" err="1" smtClean="0"/>
              <a:t>kortikal</a:t>
            </a:r>
            <a:r>
              <a:rPr lang="tr-TR" sz="2400" dirty="0" smtClean="0"/>
              <a:t>, zımba ile delinmiş gibi muntazam sınırlı, yuvarlak veya oval şekilli, kenarları </a:t>
            </a:r>
            <a:r>
              <a:rPr lang="tr-TR" sz="2400" dirty="0" err="1" smtClean="0"/>
              <a:t>sklerotik</a:t>
            </a:r>
            <a:r>
              <a:rPr lang="tr-TR" sz="2400" dirty="0" smtClean="0"/>
              <a:t> lezyonlar görülür. Özellikle 1 MTF eklemde baş kısmında ve </a:t>
            </a:r>
            <a:r>
              <a:rPr lang="tr-TR" sz="2400" dirty="0" err="1" smtClean="0"/>
              <a:t>medial</a:t>
            </a:r>
            <a:r>
              <a:rPr lang="tr-TR" sz="2400" dirty="0" smtClean="0"/>
              <a:t> yüzde yerleşirler. Bu erozyonlar zamanla ilerleyerek tüm </a:t>
            </a:r>
            <a:r>
              <a:rPr lang="tr-TR" sz="2400" dirty="0" err="1" smtClean="0"/>
              <a:t>falanksın</a:t>
            </a:r>
            <a:r>
              <a:rPr lang="tr-TR" sz="2400" dirty="0" smtClean="0"/>
              <a:t> </a:t>
            </a:r>
            <a:r>
              <a:rPr lang="tr-TR" sz="2400" dirty="0" err="1" smtClean="0"/>
              <a:t>lizisine</a:t>
            </a:r>
            <a:r>
              <a:rPr lang="tr-TR" sz="2400" dirty="0" smtClean="0"/>
              <a:t> neden olabilirler.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smtClean="0"/>
              <a:t>Erozyon nedeni ile kenarların genişlemesi ve </a:t>
            </a:r>
            <a:r>
              <a:rPr lang="tr-TR" sz="2400" dirty="0" err="1" smtClean="0"/>
              <a:t>tofüsü</a:t>
            </a:r>
            <a:r>
              <a:rPr lang="tr-TR" sz="2400" dirty="0" smtClean="0"/>
              <a:t> örten yumuşak dokuya doğru çıkıntı yapması (</a:t>
            </a:r>
            <a:r>
              <a:rPr lang="tr-TR" sz="2400" dirty="0" err="1" smtClean="0"/>
              <a:t>overhanging</a:t>
            </a:r>
            <a:r>
              <a:rPr lang="tr-TR" sz="2400" dirty="0" smtClean="0"/>
              <a:t> </a:t>
            </a:r>
            <a:r>
              <a:rPr lang="tr-TR" sz="2400" dirty="0" err="1" smtClean="0"/>
              <a:t>marjin</a:t>
            </a:r>
            <a:r>
              <a:rPr lang="tr-TR" sz="2400" dirty="0" smtClean="0"/>
              <a:t>) gut için karakteristik bir bulgudur.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smtClean="0"/>
              <a:t>Hastalığın geç dönmelerinde eklem aralığında daralma görülebilir.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err="1" smtClean="0"/>
              <a:t>Periartiküler</a:t>
            </a:r>
            <a:r>
              <a:rPr lang="tr-TR" sz="2400" dirty="0" smtClean="0"/>
              <a:t> </a:t>
            </a:r>
            <a:r>
              <a:rPr lang="tr-TR" sz="2400" dirty="0" err="1" smtClean="0"/>
              <a:t>osteopeni</a:t>
            </a:r>
            <a:r>
              <a:rPr lang="tr-TR" sz="2400" dirty="0" smtClean="0"/>
              <a:t> genelde yoktur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3" name="Picture 5" descr="Gout+Toe+XRay"/>
          <p:cNvPicPr>
            <a:picLocks noChangeAspect="1" noChangeArrowheads="1"/>
          </p:cNvPicPr>
          <p:nvPr/>
        </p:nvPicPr>
        <p:blipFill>
          <a:blip r:embed="rId2" cstate="print"/>
          <a:srcRect l="2544" t="3343" r="7687" b="6686"/>
          <a:stretch>
            <a:fillRect/>
          </a:stretch>
        </p:blipFill>
        <p:spPr bwMode="auto">
          <a:xfrm>
            <a:off x="467544" y="692696"/>
            <a:ext cx="8064895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3" name="Picture 5" descr="Figure%2012,%20X-ray%20with%20Toe%20Joint%20Erosions%20in%20Go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" y="581025"/>
            <a:ext cx="8029575" cy="569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3010" name="Picture 2" descr="C:\Users\win7\Desktop\GUT HASTALIĞI\2020-09-14_2121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857628"/>
            <a:ext cx="9144000" cy="3000372"/>
          </a:xfrm>
          <a:prstGeom prst="rect">
            <a:avLst/>
          </a:prstGeom>
          <a:noFill/>
        </p:spPr>
      </p:pic>
      <p:pic>
        <p:nvPicPr>
          <p:cNvPr id="43011" name="Picture 3" descr="C:\Users\win7\Desktop\GUT HASTALIĞI\2020-09-14_2133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3999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</a:rPr>
              <a:t>Dual</a:t>
            </a:r>
            <a:r>
              <a:rPr lang="tr-TR" dirty="0" smtClean="0">
                <a:solidFill>
                  <a:srgbClr val="C00000"/>
                </a:solidFill>
              </a:rPr>
              <a:t> Enerji CT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4034" name="Picture 2" descr="C:\Users\win7\Desktop\GUT HASTALIĞI\2020-09-14_21215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chemeClr val="accent2"/>
                </a:solidFill>
              </a:rPr>
              <a:t>Gutta Ayırıcı Tanı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Pseudogut</a:t>
            </a:r>
            <a:endParaRPr lang="tr-TR" dirty="0"/>
          </a:p>
          <a:p>
            <a:r>
              <a:rPr lang="tr-TR" dirty="0"/>
              <a:t>Septik </a:t>
            </a:r>
            <a:r>
              <a:rPr lang="tr-TR" dirty="0" err="1"/>
              <a:t>Artrit</a:t>
            </a:r>
            <a:endParaRPr lang="tr-TR" dirty="0"/>
          </a:p>
          <a:p>
            <a:r>
              <a:rPr lang="tr-TR" dirty="0" err="1"/>
              <a:t>Hemartroz</a:t>
            </a:r>
            <a:endParaRPr lang="tr-TR" dirty="0"/>
          </a:p>
          <a:p>
            <a:r>
              <a:rPr lang="tr-TR" dirty="0" err="1"/>
              <a:t>Selülit</a:t>
            </a:r>
            <a:endParaRPr lang="tr-TR" dirty="0"/>
          </a:p>
          <a:p>
            <a:r>
              <a:rPr lang="tr-TR" dirty="0" err="1"/>
              <a:t>Romatoid</a:t>
            </a:r>
            <a:r>
              <a:rPr lang="tr-TR" dirty="0"/>
              <a:t> </a:t>
            </a:r>
            <a:r>
              <a:rPr lang="tr-TR" dirty="0" err="1"/>
              <a:t>artrit</a:t>
            </a:r>
            <a:endParaRPr lang="tr-TR" dirty="0"/>
          </a:p>
          <a:p>
            <a:r>
              <a:rPr lang="tr-TR" dirty="0" err="1"/>
              <a:t>Reiter</a:t>
            </a:r>
            <a:r>
              <a:rPr lang="tr-TR" dirty="0"/>
              <a:t> sendromu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800" b="1" dirty="0" smtClean="0">
                <a:solidFill>
                  <a:schemeClr val="accent2"/>
                </a:solidFill>
              </a:rPr>
              <a:t>Gut Tedavisi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tr-TR" sz="4000" b="1" dirty="0" smtClean="0">
                <a:solidFill>
                  <a:schemeClr val="accent2"/>
                </a:solidFill>
              </a:rPr>
              <a:t>Amaç</a:t>
            </a:r>
          </a:p>
          <a:p>
            <a:pPr eaLnBrk="1" hangingPunct="1">
              <a:defRPr/>
            </a:pPr>
            <a:r>
              <a:rPr lang="tr-TR" dirty="0" smtClean="0"/>
              <a:t>Akut atağı hemen sonlandırmak</a:t>
            </a:r>
          </a:p>
          <a:p>
            <a:pPr eaLnBrk="1" hangingPunct="1">
              <a:defRPr/>
            </a:pPr>
            <a:r>
              <a:rPr lang="tr-TR" dirty="0" smtClean="0"/>
              <a:t>Akut gut </a:t>
            </a:r>
            <a:r>
              <a:rPr lang="tr-TR" dirty="0" err="1" smtClean="0"/>
              <a:t>artritinin</a:t>
            </a:r>
            <a:r>
              <a:rPr lang="tr-TR" dirty="0" smtClean="0"/>
              <a:t> tekrarlanmasını önlemek</a:t>
            </a:r>
          </a:p>
          <a:p>
            <a:pPr eaLnBrk="1" hangingPunct="1">
              <a:defRPr/>
            </a:pPr>
            <a:r>
              <a:rPr lang="tr-TR" dirty="0" smtClean="0"/>
              <a:t>Hastalığın komplikasyonlarını önlemek </a:t>
            </a:r>
          </a:p>
          <a:p>
            <a:pPr eaLnBrk="1" hangingPunct="1">
              <a:defRPr/>
            </a:pPr>
            <a:r>
              <a:rPr lang="tr-TR" dirty="0" err="1" smtClean="0"/>
              <a:t>Obezite</a:t>
            </a:r>
            <a:r>
              <a:rPr lang="tr-TR" dirty="0" smtClean="0"/>
              <a:t>, hipertansiyon, </a:t>
            </a:r>
            <a:r>
              <a:rPr lang="tr-TR" dirty="0" err="1" smtClean="0"/>
              <a:t>hipertrigliseridemiyi</a:t>
            </a:r>
            <a:r>
              <a:rPr lang="tr-TR" dirty="0" smtClean="0"/>
              <a:t> önlemek ve tedavi etmek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711200" y="6248400"/>
            <a:ext cx="189653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149600" y="6248400"/>
            <a:ext cx="2844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428038" name="Rectangle 6"/>
          <p:cNvSpPr>
            <a:spLocks noGrp="1" noChangeArrowheads="1"/>
          </p:cNvSpPr>
          <p:nvPr>
            <p:ph type="title"/>
          </p:nvPr>
        </p:nvSpPr>
        <p:spPr>
          <a:xfrm>
            <a:off x="220134" y="214290"/>
            <a:ext cx="8723489" cy="571504"/>
          </a:xfrm>
        </p:spPr>
        <p:txBody>
          <a:bodyPr lIns="90488" tIns="44450" rIns="90488" bIns="44450"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Gut Hastalığında İlaç Dışı Öneriler</a:t>
            </a:r>
          </a:p>
        </p:txBody>
      </p:sp>
      <p:sp>
        <p:nvSpPr>
          <p:cNvPr id="428039" name="Rectangle 7"/>
          <p:cNvSpPr>
            <a:spLocks noGrp="1" noChangeArrowheads="1"/>
          </p:cNvSpPr>
          <p:nvPr>
            <p:ph idx="1"/>
          </p:nvPr>
        </p:nvSpPr>
        <p:spPr>
          <a:xfrm>
            <a:off x="1193801" y="785794"/>
            <a:ext cx="7001933" cy="5929354"/>
          </a:xfrm>
        </p:spPr>
        <p:txBody>
          <a:bodyPr lIns="90488" tIns="44450" rIns="90488" bIns="44450" rtlCol="0"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Pürinden fakir diyet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Özellikle kırmızı et, sakatat ve deniz ürünleri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Diyet ile ürik asit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~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1 mg/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dL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azalır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Alkol almama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Özellikle bira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Zayıflama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Uygun diyetle 7,7 kg zayıflama ürat seviyesini %17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azaltı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Travmadan kaçınma</a:t>
            </a:r>
          </a:p>
          <a:p>
            <a:pPr>
              <a:lnSpc>
                <a:spcPct val="90000"/>
              </a:lnSpc>
              <a:defRPr/>
            </a:pPr>
            <a:r>
              <a:rPr lang="tr-TR" sz="2400" dirty="0" smtClean="0"/>
              <a:t>Bitkisel proteinler gut </a:t>
            </a:r>
            <a:r>
              <a:rPr lang="tr-TR" sz="2400" dirty="0" err="1" smtClean="0"/>
              <a:t>artritini</a:t>
            </a:r>
            <a:r>
              <a:rPr lang="tr-TR" sz="2400" dirty="0" smtClean="0"/>
              <a:t> artırmıyor</a:t>
            </a:r>
          </a:p>
          <a:p>
            <a:pPr>
              <a:lnSpc>
                <a:spcPct val="90000"/>
              </a:lnSpc>
              <a:defRPr/>
            </a:pPr>
            <a:r>
              <a:rPr lang="tr-TR" sz="2400" dirty="0" err="1" smtClean="0"/>
              <a:t>Vit</a:t>
            </a:r>
            <a:r>
              <a:rPr lang="tr-TR" sz="2400" dirty="0" smtClean="0"/>
              <a:t> C desteği yapılabilir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Dehidratasyonun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önlenmesi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Bazı ilaçları kullanmama; aspirin,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diüretikler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etambutol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pirazinamid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siklosporin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3578" y="425450"/>
            <a:ext cx="8537222" cy="4112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err="1" smtClean="0">
                <a:solidFill>
                  <a:schemeClr val="accent2"/>
                </a:solidFill>
              </a:rPr>
              <a:t>Asemptomatik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Hiperürisemi</a:t>
            </a:r>
            <a:r>
              <a:rPr lang="tr-TR" b="1" dirty="0" smtClean="0">
                <a:solidFill>
                  <a:schemeClr val="accent2"/>
                </a:solidFill>
              </a:rPr>
              <a:t> Tedavi</a:t>
            </a:r>
          </a:p>
        </p:txBody>
      </p:sp>
      <p:sp>
        <p:nvSpPr>
          <p:cNvPr id="49869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836712"/>
            <a:ext cx="8784976" cy="5716488"/>
          </a:xfrm>
        </p:spPr>
        <p:txBody>
          <a:bodyPr rtlCol="0">
            <a:noAutofit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Diyet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Ürik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asiti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yükseltecek ilaçlardan kaçınma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Bol sıvı alımı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utin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olarak ilaçla tedavisi önerilme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z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İlaçla tedavi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si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:</a:t>
            </a:r>
            <a:endParaRPr lang="tr-TR" sz="2400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Ağır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hiperürisemi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(kadınlarda &gt; 13 mg/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dL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, erkeklerde &gt; 10 mg/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dL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Belirgin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hiperürikozüri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(ürik asit atılımı &gt; 1100 mg/gün)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Tümör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lizisine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neden olabilecek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r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enal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ok.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veya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KC 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ok.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Enzim </a:t>
            </a: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defekti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olan hastaların yakınları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711200" y="6248400"/>
            <a:ext cx="189653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149600" y="6248400"/>
            <a:ext cx="2844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415750" name="Rectangle 6"/>
          <p:cNvSpPr>
            <a:spLocks noGrp="1" noChangeArrowheads="1"/>
          </p:cNvSpPr>
          <p:nvPr>
            <p:ph type="title"/>
          </p:nvPr>
        </p:nvSpPr>
        <p:spPr>
          <a:xfrm>
            <a:off x="719667" y="285728"/>
            <a:ext cx="7885289" cy="857256"/>
          </a:xfrm>
        </p:spPr>
        <p:txBody>
          <a:bodyPr lIns="90488" tIns="44450" rIns="90488" bIns="44450"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Gut/</a:t>
            </a:r>
            <a:r>
              <a:rPr lang="tr-TR" b="1" dirty="0" err="1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Hiperürisemide</a:t>
            </a:r>
            <a:r>
              <a:rPr lang="tr-TR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Profilaksi</a:t>
            </a:r>
            <a:endParaRPr lang="tr-TR" b="1" dirty="0" smtClean="0">
              <a:solidFill>
                <a:schemeClr val="accent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5751" name="Rectangle 7"/>
          <p:cNvSpPr>
            <a:spLocks noGrp="1" noChangeArrowheads="1"/>
          </p:cNvSpPr>
          <p:nvPr>
            <p:ph idx="1"/>
          </p:nvPr>
        </p:nvSpPr>
        <p:spPr>
          <a:xfrm>
            <a:off x="539552" y="1142984"/>
            <a:ext cx="8604448" cy="5238344"/>
          </a:xfrm>
        </p:spPr>
        <p:txBody>
          <a:bodyPr lIns="90488" tIns="44450" rIns="90488" bIns="44450" rtlCol="0">
            <a:normAutofit fontScale="70000" lnSpcReduction="2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Sık atak oluyorsa ( &gt;2/yıl) </a:t>
            </a: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İlk atak sonrası ürik asit düzeyi 8 mg ya da 9 mg ise</a:t>
            </a: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Kronik gut </a:t>
            </a:r>
            <a:r>
              <a:rPr lang="tr-TR" sz="2800" dirty="0" err="1" smtClean="0">
                <a:latin typeface="Calibri" pitchFamily="34" charset="0"/>
                <a:cs typeface="Calibri" pitchFamily="34" charset="0"/>
              </a:rPr>
              <a:t>artriti</a:t>
            </a: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err="1" smtClean="0">
                <a:latin typeface="Calibri" pitchFamily="34" charset="0"/>
                <a:cs typeface="Calibri" pitchFamily="34" charset="0"/>
              </a:rPr>
              <a:t>Nefropati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tr-TR" sz="2800" dirty="0" err="1" smtClean="0">
                <a:latin typeface="Calibri" pitchFamily="34" charset="0"/>
                <a:cs typeface="Calibri" pitchFamily="34" charset="0"/>
              </a:rPr>
              <a:t>ürolitiazis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 saptanmış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a</a:t>
            </a:r>
          </a:p>
          <a:p>
            <a:r>
              <a:rPr lang="tr-TR" sz="2800" dirty="0" smtClean="0"/>
              <a:t>Kronik böbrek hastalığı (GFR 60 mL/</a:t>
            </a:r>
            <a:r>
              <a:rPr lang="tr-TR" sz="2800" dirty="0" err="1" smtClean="0"/>
              <a:t>dk</a:t>
            </a:r>
            <a:r>
              <a:rPr lang="tr-TR" sz="2800" dirty="0" smtClean="0"/>
              <a:t>-Evre 3 ya da</a:t>
            </a:r>
          </a:p>
          <a:p>
            <a:pPr>
              <a:buNone/>
            </a:pPr>
            <a:r>
              <a:rPr lang="tr-TR" sz="2800" dirty="0" smtClean="0"/>
              <a:t>     daha şiddetli kronik böbrek hastalığı veya GFR 60-90 mL/</a:t>
            </a:r>
            <a:r>
              <a:rPr lang="tr-TR" sz="2800" dirty="0" err="1" smtClean="0"/>
              <a:t>dk</a:t>
            </a:r>
            <a:endParaRPr lang="tr-TR" sz="2800" dirty="0" smtClean="0"/>
          </a:p>
          <a:p>
            <a:pPr>
              <a:buNone/>
            </a:pPr>
            <a:r>
              <a:rPr lang="tr-TR" sz="2800" dirty="0" smtClean="0"/>
              <a:t>     ile birlikte </a:t>
            </a:r>
            <a:r>
              <a:rPr lang="tr-TR" sz="2800" dirty="0" err="1" smtClean="0"/>
              <a:t>renal</a:t>
            </a:r>
            <a:r>
              <a:rPr lang="tr-TR" sz="2800" dirty="0" smtClean="0"/>
              <a:t> yapısal hasar kanıtı-Evre 2 kronik böbrek hastalığı)</a:t>
            </a: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err="1" smtClean="0">
                <a:latin typeface="Calibri" pitchFamily="34" charset="0"/>
                <a:cs typeface="Calibri" pitchFamily="34" charset="0"/>
              </a:rPr>
              <a:t>Tofüs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varsa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40 yaşın altında ve </a:t>
            </a:r>
            <a:r>
              <a:rPr lang="tr-TR" sz="2800" dirty="0" err="1" smtClean="0">
                <a:latin typeface="Calibri" pitchFamily="34" charset="0"/>
                <a:cs typeface="Calibri" pitchFamily="34" charset="0"/>
              </a:rPr>
              <a:t>komorbitide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 (HT, böbrek yetmezliği, </a:t>
            </a:r>
            <a:r>
              <a:rPr lang="tr-TR" sz="2800" dirty="0" err="1" smtClean="0">
                <a:latin typeface="Calibri" pitchFamily="34" charset="0"/>
                <a:cs typeface="Calibri" pitchFamily="34" charset="0"/>
              </a:rPr>
              <a:t>iskemik</a:t>
            </a:r>
            <a:r>
              <a:rPr lang="tr-TR" sz="2800" dirty="0" smtClean="0">
                <a:latin typeface="Calibri" pitchFamily="34" charset="0"/>
                <a:cs typeface="Calibri" pitchFamily="34" charset="0"/>
              </a:rPr>
              <a:t> kalp hastalığı varsa) </a:t>
            </a:r>
            <a:endParaRPr lang="tr-TR" sz="28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tr-TR" sz="2800" dirty="0" smtClean="0"/>
              <a:t>Kemoterapi veya radyoterapi uygulanacak hastalar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 smtClean="0">
                <a:latin typeface="Calibri" pitchFamily="34" charset="0"/>
                <a:cs typeface="Calibri" pitchFamily="34" charset="0"/>
              </a:rPr>
              <a:t>Ürik asit yapımını artıran hastalık varsa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711200" y="6248400"/>
            <a:ext cx="189653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149600" y="6248400"/>
            <a:ext cx="2844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46118" name="Rectangle 6"/>
          <p:cNvSpPr>
            <a:spLocks noGrp="1" noChangeArrowheads="1"/>
          </p:cNvSpPr>
          <p:nvPr>
            <p:ph type="title"/>
          </p:nvPr>
        </p:nvSpPr>
        <p:spPr>
          <a:xfrm>
            <a:off x="677334" y="214290"/>
            <a:ext cx="7792156" cy="857256"/>
          </a:xfrm>
        </p:spPr>
        <p:txBody>
          <a:bodyPr lIns="90488" tIns="44450" rIns="90488" bIns="44450"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Gut Hastalığı Tedavisinde İlaç</a:t>
            </a:r>
          </a:p>
        </p:txBody>
      </p:sp>
      <p:sp>
        <p:nvSpPr>
          <p:cNvPr id="346119" name="Rectangle 7"/>
          <p:cNvSpPr>
            <a:spLocks noGrp="1" noChangeArrowheads="1"/>
          </p:cNvSpPr>
          <p:nvPr>
            <p:ph idx="1"/>
          </p:nvPr>
        </p:nvSpPr>
        <p:spPr>
          <a:xfrm>
            <a:off x="500034" y="1071546"/>
            <a:ext cx="8203699" cy="5634054"/>
          </a:xfrm>
        </p:spPr>
        <p:txBody>
          <a:bodyPr lIns="90488" tIns="44450" rIns="90488" bIns="44450" rtlCol="0"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>
                <a:latin typeface="Calibri" pitchFamily="34" charset="0"/>
                <a:cs typeface="Calibri" pitchFamily="34" charset="0"/>
              </a:rPr>
              <a:t>Akut atak tedavisi 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Nonsteroid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antienflamatuvar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ilaçlar (NSA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İ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İ)</a:t>
            </a:r>
          </a:p>
          <a:p>
            <a:pPr lvl="1">
              <a:lnSpc>
                <a:spcPct val="80000"/>
              </a:lnSpc>
              <a:buSzPct val="70000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Kolşisin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Kortikosteroid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err="1" smtClean="0">
                <a:latin typeface="Calibri" pitchFamily="34" charset="0"/>
                <a:cs typeface="Calibri" pitchFamily="34" charset="0"/>
              </a:rPr>
              <a:t>Profilaktik</a:t>
            </a:r>
            <a:r>
              <a:rPr lang="tr-TR" sz="2400" dirty="0" smtClean="0">
                <a:latin typeface="Calibri" pitchFamily="34" charset="0"/>
                <a:cs typeface="Calibri" pitchFamily="34" charset="0"/>
              </a:rPr>
              <a:t> tedavi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Antienflamatuvar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                            </a:t>
            </a: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2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Kolşisin</a:t>
            </a: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2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1800" dirty="0" smtClean="0">
                <a:latin typeface="Calibri" pitchFamily="34" charset="0"/>
                <a:cs typeface="Calibri" pitchFamily="34" charset="0"/>
              </a:rPr>
              <a:t>NSAİİ</a:t>
            </a:r>
          </a:p>
          <a:p>
            <a:pPr lvl="2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Kortikosteroid</a:t>
            </a: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Ürikozürik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 lvl="2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Probenesid</a:t>
            </a: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2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Sülfinpirazon</a:t>
            </a: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2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Benzbromaron</a:t>
            </a: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2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Lesirunad</a:t>
            </a: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1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–"/>
              <a:defRPr/>
            </a:pPr>
            <a:r>
              <a:rPr lang="tr-TR" sz="2000" dirty="0" smtClean="0">
                <a:latin typeface="Calibri" pitchFamily="34" charset="0"/>
                <a:cs typeface="Calibri" pitchFamily="34" charset="0"/>
              </a:rPr>
              <a:t>Ürik asit yapımını azaltan</a:t>
            </a:r>
          </a:p>
          <a:p>
            <a:pPr lvl="2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1800" dirty="0" err="1" smtClean="0">
                <a:latin typeface="Calibri" pitchFamily="34" charset="0"/>
                <a:cs typeface="Calibri" pitchFamily="34" charset="0"/>
              </a:rPr>
              <a:t>Allopürinol</a:t>
            </a: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2">
              <a:lnSpc>
                <a:spcPct val="80000"/>
              </a:lnSpc>
              <a:buSzPct val="70000"/>
              <a:defRPr/>
            </a:pPr>
            <a:r>
              <a:rPr lang="tr-TR" sz="1800" dirty="0" err="1" smtClean="0"/>
              <a:t>Febuxostat</a:t>
            </a:r>
            <a:endParaRPr lang="tr-TR" sz="1800" dirty="0" smtClean="0"/>
          </a:p>
          <a:p>
            <a:pPr lvl="1">
              <a:lnSpc>
                <a:spcPct val="80000"/>
              </a:lnSpc>
              <a:buSzPct val="70000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Ürikolitik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ilaçlar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Pegila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ürikaz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Pegloticase</a:t>
            </a:r>
            <a:r>
              <a:rPr lang="tr-TR" sz="20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SzPct val="70000"/>
              <a:buFont typeface="Arial" pitchFamily="34" charset="0"/>
              <a:buChar char="•"/>
              <a:defRPr/>
            </a:pPr>
            <a:r>
              <a:rPr lang="tr-TR" sz="2000" dirty="0" err="1" smtClean="0">
                <a:latin typeface="Calibri" pitchFamily="34" charset="0"/>
                <a:cs typeface="Calibri" pitchFamily="34" charset="0"/>
              </a:rPr>
              <a:t>Rasburicase</a:t>
            </a:r>
            <a:endParaRPr lang="tr-TR" sz="2000" dirty="0" smtClean="0">
              <a:latin typeface="Calibri" pitchFamily="34" charset="0"/>
              <a:cs typeface="Calibri" pitchFamily="34" charset="0"/>
            </a:endParaRPr>
          </a:p>
          <a:p>
            <a:pPr lvl="2">
              <a:lnSpc>
                <a:spcPct val="80000"/>
              </a:lnSpc>
              <a:buSzPct val="70000"/>
              <a:defRPr/>
            </a:pPr>
            <a:endParaRPr lang="tr-TR" sz="1800" dirty="0" smtClean="0"/>
          </a:p>
          <a:p>
            <a:pPr lvl="2">
              <a:lnSpc>
                <a:spcPct val="80000"/>
              </a:lnSpc>
              <a:buSzPct val="70000"/>
              <a:defRPr/>
            </a:pPr>
            <a:endParaRPr lang="tr-TR" sz="1800" dirty="0" smtClean="0"/>
          </a:p>
          <a:p>
            <a:pPr lvl="2">
              <a:lnSpc>
                <a:spcPct val="80000"/>
              </a:lnSpc>
              <a:buSzPct val="70000"/>
              <a:buNone/>
              <a:defRPr/>
            </a:pP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2">
              <a:lnSpc>
                <a:spcPct val="80000"/>
              </a:lnSpc>
              <a:buSzPct val="70000"/>
              <a:defRPr/>
            </a:pPr>
            <a:endParaRPr lang="tr-TR" sz="1800" dirty="0" smtClean="0">
              <a:latin typeface="Calibri" pitchFamily="34" charset="0"/>
              <a:cs typeface="Calibri" pitchFamily="34" charset="0"/>
            </a:endParaRPr>
          </a:p>
          <a:p>
            <a:pPr lvl="2">
              <a:lnSpc>
                <a:spcPct val="80000"/>
              </a:lnSpc>
              <a:buSzPct val="70000"/>
              <a:buNone/>
              <a:defRPr/>
            </a:pPr>
            <a:endParaRPr lang="tr-TR" sz="18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GUT TEDAVİSİ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tr-TR" b="1" dirty="0" smtClean="0">
                <a:solidFill>
                  <a:srgbClr val="C00000"/>
                </a:solidFill>
              </a:rPr>
              <a:t>Akut Atak Tedavisi</a:t>
            </a:r>
            <a:endParaRPr lang="tr-TR" dirty="0" smtClean="0"/>
          </a:p>
          <a:p>
            <a:pPr>
              <a:lnSpc>
                <a:spcPct val="90000"/>
              </a:lnSpc>
            </a:pPr>
            <a:r>
              <a:rPr lang="tr-TR" sz="2400" dirty="0" err="1" smtClean="0"/>
              <a:t>Kolşisin</a:t>
            </a:r>
            <a:r>
              <a:rPr lang="tr-TR" sz="2400" dirty="0" smtClean="0"/>
              <a:t>; 1mg yükleme dozunu takiben 1 saat sonra 0,5 mg verilip 12 saat sonra 0,5 </a:t>
            </a:r>
            <a:r>
              <a:rPr lang="tr-TR" sz="2400" dirty="0" err="1" smtClean="0"/>
              <a:t>mg’lık</a:t>
            </a:r>
            <a:r>
              <a:rPr lang="tr-TR" sz="2400" dirty="0" smtClean="0"/>
              <a:t> bir doz ve atak yatışana kadar</a:t>
            </a:r>
            <a:br>
              <a:rPr lang="tr-TR" sz="2400" dirty="0" smtClean="0"/>
            </a:br>
            <a:r>
              <a:rPr lang="tr-TR" sz="2400" dirty="0" smtClean="0"/>
              <a:t>günde üç kez 0,5 mg verilmesi önerilmektedir</a:t>
            </a:r>
          </a:p>
          <a:p>
            <a:pPr>
              <a:lnSpc>
                <a:spcPct val="90000"/>
              </a:lnSpc>
            </a:pPr>
            <a:r>
              <a:rPr lang="tr-TR" sz="2400" dirty="0" err="1" smtClean="0"/>
              <a:t>Kolşisin</a:t>
            </a:r>
            <a:r>
              <a:rPr lang="tr-TR" sz="2400" dirty="0" smtClean="0"/>
              <a:t> yan etkileri;</a:t>
            </a:r>
          </a:p>
          <a:p>
            <a:pPr lvl="2">
              <a:lnSpc>
                <a:spcPct val="90000"/>
              </a:lnSpc>
            </a:pPr>
            <a:r>
              <a:rPr lang="tr-TR" dirty="0" smtClean="0"/>
              <a:t>Karın ağrısı,kusma, akut </a:t>
            </a:r>
            <a:r>
              <a:rPr lang="tr-TR" dirty="0" err="1" smtClean="0"/>
              <a:t>diyare</a:t>
            </a:r>
            <a:endParaRPr lang="tr-TR" dirty="0" smtClean="0"/>
          </a:p>
          <a:p>
            <a:pPr lvl="2">
              <a:lnSpc>
                <a:spcPct val="90000"/>
              </a:lnSpc>
            </a:pPr>
            <a:r>
              <a:rPr lang="tr-TR" dirty="0" smtClean="0"/>
              <a:t>Uzun süreli kullanımda </a:t>
            </a:r>
            <a:r>
              <a:rPr lang="tr-TR" dirty="0" err="1" smtClean="0"/>
              <a:t>lökopeni</a:t>
            </a:r>
            <a:r>
              <a:rPr lang="tr-TR" dirty="0" smtClean="0"/>
              <a:t>, </a:t>
            </a:r>
            <a:r>
              <a:rPr lang="tr-TR" dirty="0" err="1" smtClean="0"/>
              <a:t>alopesi</a:t>
            </a:r>
            <a:r>
              <a:rPr lang="tr-TR" dirty="0" smtClean="0"/>
              <a:t>, </a:t>
            </a:r>
            <a:r>
              <a:rPr lang="tr-TR" dirty="0" err="1" smtClean="0"/>
              <a:t>miyopati</a:t>
            </a:r>
            <a:r>
              <a:rPr lang="tr-TR" dirty="0" smtClean="0"/>
              <a:t>, </a:t>
            </a:r>
            <a:r>
              <a:rPr lang="tr-TR" dirty="0" err="1" smtClean="0"/>
              <a:t>azospermi</a:t>
            </a:r>
            <a:r>
              <a:rPr lang="tr-TR" dirty="0" smtClean="0"/>
              <a:t>, deri döküntüler</a:t>
            </a:r>
          </a:p>
          <a:p>
            <a:pPr>
              <a:lnSpc>
                <a:spcPct val="90000"/>
              </a:lnSpc>
            </a:pPr>
            <a:r>
              <a:rPr lang="tr-TR" sz="2400" dirty="0" smtClean="0"/>
              <a:t>NSAİİ</a:t>
            </a:r>
          </a:p>
          <a:p>
            <a:pPr>
              <a:lnSpc>
                <a:spcPct val="90000"/>
              </a:lnSpc>
            </a:pPr>
            <a:r>
              <a:rPr lang="tr-TR" sz="2400" dirty="0" err="1" smtClean="0"/>
              <a:t>Kortikosteroidler</a:t>
            </a:r>
            <a:r>
              <a:rPr lang="tr-TR" sz="2400" dirty="0" smtClean="0"/>
              <a:t>; oral, lokal, im</a:t>
            </a:r>
          </a:p>
          <a:p>
            <a:pPr>
              <a:lnSpc>
                <a:spcPct val="90000"/>
              </a:lnSpc>
            </a:pPr>
            <a:r>
              <a:rPr lang="tr-TR" sz="2400" dirty="0" smtClean="0"/>
              <a:t>Yanıtsız olgularda IL 1 antagonistleri; </a:t>
            </a:r>
            <a:r>
              <a:rPr lang="tr-TR" sz="2400" dirty="0" err="1" smtClean="0"/>
              <a:t>Anakinra</a:t>
            </a:r>
            <a:r>
              <a:rPr lang="tr-TR" sz="2400" dirty="0" smtClean="0"/>
              <a:t>, </a:t>
            </a:r>
            <a:r>
              <a:rPr lang="tr-TR" sz="2400" dirty="0" err="1" smtClean="0"/>
              <a:t>Canakinumab</a:t>
            </a:r>
            <a:r>
              <a:rPr lang="tr-TR" sz="2400" dirty="0" smtClean="0"/>
              <a:t>, </a:t>
            </a:r>
            <a:r>
              <a:rPr lang="tr-TR" sz="2400" dirty="0" err="1" smtClean="0"/>
              <a:t>Rilonacept</a:t>
            </a:r>
            <a:endParaRPr lang="tr-TR" sz="2400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85860"/>
            <a:ext cx="8229600" cy="484030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Clr>
                <a:srgbClr val="FF0000"/>
              </a:buClr>
              <a:buNone/>
            </a:pPr>
            <a:r>
              <a:rPr lang="tr-TR" sz="3600" b="1" dirty="0" err="1" smtClean="0">
                <a:solidFill>
                  <a:srgbClr val="C00000"/>
                </a:solidFill>
              </a:rPr>
              <a:t>İnterkritik</a:t>
            </a:r>
            <a:r>
              <a:rPr lang="tr-TR" sz="3600" b="1" dirty="0" smtClean="0">
                <a:solidFill>
                  <a:srgbClr val="C00000"/>
                </a:solidFill>
              </a:rPr>
              <a:t> (Ara dönem)</a:t>
            </a:r>
          </a:p>
          <a:p>
            <a:pPr>
              <a:lnSpc>
                <a:spcPct val="80000"/>
              </a:lnSpc>
              <a:buClr>
                <a:srgbClr val="FF0000"/>
              </a:buClr>
              <a:buNone/>
            </a:pPr>
            <a:endParaRPr lang="tr-TR" sz="2800" dirty="0" smtClean="0"/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sz="2800" dirty="0" smtClean="0"/>
              <a:t>Tedavinin esası yeni gut ataklarının önlenmesine yöneliktir.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sz="2800" dirty="0" smtClean="0"/>
              <a:t>Diyet olarak da aşırı </a:t>
            </a:r>
            <a:r>
              <a:rPr lang="tr-TR" sz="2800" dirty="0" err="1" smtClean="0"/>
              <a:t>purin</a:t>
            </a:r>
            <a:r>
              <a:rPr lang="tr-TR" sz="2800" dirty="0" smtClean="0"/>
              <a:t> içeren gıdaların kısıtlanmalı. 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sz="2800" dirty="0" smtClean="0"/>
              <a:t>Düşük doz olarak </a:t>
            </a:r>
            <a:r>
              <a:rPr lang="tr-TR" sz="2800" dirty="0" err="1" smtClean="0"/>
              <a:t>Kolşisin</a:t>
            </a:r>
            <a:r>
              <a:rPr lang="tr-TR" sz="2800" dirty="0" smtClean="0"/>
              <a:t>, NSAİİ, </a:t>
            </a:r>
            <a:r>
              <a:rPr lang="tr-TR" sz="2800" dirty="0" err="1" smtClean="0"/>
              <a:t>Kortikosteroid</a:t>
            </a:r>
            <a:r>
              <a:rPr lang="tr-TR" sz="2800" dirty="0" smtClean="0"/>
              <a:t> kullanılır. </a:t>
            </a:r>
            <a:r>
              <a:rPr lang="tr-TR" sz="2800" dirty="0" err="1" smtClean="0"/>
              <a:t>Kolşisin</a:t>
            </a:r>
            <a:r>
              <a:rPr lang="tr-TR" sz="2800" dirty="0" smtClean="0"/>
              <a:t> 0.5-1mg/gün düşük dozun nöbetleri önlediği gösterilmiştir.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sz="2800" dirty="0" smtClean="0"/>
              <a:t>Normal ürik asit düzeyi sağlanana kadar en az 3-6 ay ilaç tedavi yapılır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sz="2800" dirty="0" smtClean="0"/>
              <a:t>Hiç atak geçirmeden 6 aylık bir süre geçmişse </a:t>
            </a:r>
            <a:r>
              <a:rPr lang="tr-TR" sz="2800" dirty="0" err="1" smtClean="0"/>
              <a:t>profilaksiye</a:t>
            </a:r>
            <a:r>
              <a:rPr lang="tr-TR" sz="2800" dirty="0" smtClean="0"/>
              <a:t> son verilebilir.</a:t>
            </a:r>
          </a:p>
        </p:txBody>
      </p:sp>
      <p:sp>
        <p:nvSpPr>
          <p:cNvPr id="3789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2"/>
                </a:solidFill>
              </a:rPr>
              <a:t>GUT TEDAVİSİ</a:t>
            </a:r>
            <a:endParaRPr lang="tr-TR" sz="4000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>
              <a:buClr>
                <a:srgbClr val="FF0000"/>
              </a:buClr>
              <a:buNone/>
              <a:defRPr/>
            </a:pPr>
            <a:r>
              <a:rPr lang="tr-TR" b="1" i="1" dirty="0" smtClean="0">
                <a:solidFill>
                  <a:srgbClr val="C00000"/>
                </a:solidFill>
              </a:rPr>
              <a:t>Kronik </a:t>
            </a:r>
            <a:r>
              <a:rPr lang="tr-TR" b="1" i="1" dirty="0" err="1" smtClean="0">
                <a:solidFill>
                  <a:srgbClr val="C00000"/>
                </a:solidFill>
              </a:rPr>
              <a:t>tofüslü</a:t>
            </a:r>
            <a:r>
              <a:rPr lang="tr-TR" b="1" i="1" dirty="0" smtClean="0">
                <a:solidFill>
                  <a:srgbClr val="C00000"/>
                </a:solidFill>
              </a:rPr>
              <a:t> gut</a:t>
            </a:r>
            <a:endParaRPr lang="tr-TR" b="1" dirty="0" smtClean="0">
              <a:solidFill>
                <a:srgbClr val="C0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tr-TR" sz="2800" dirty="0" smtClean="0"/>
              <a:t>Tedavide </a:t>
            </a:r>
            <a:r>
              <a:rPr lang="tr-TR" sz="2800" dirty="0" err="1"/>
              <a:t>ürikozürik</a:t>
            </a:r>
            <a:r>
              <a:rPr lang="tr-TR" sz="2800" dirty="0"/>
              <a:t> ilaçlar ve ürik asit sentezini </a:t>
            </a:r>
            <a:r>
              <a:rPr lang="tr-TR" sz="2800" dirty="0" err="1"/>
              <a:t>inhibe</a:t>
            </a:r>
            <a:r>
              <a:rPr lang="tr-TR" sz="2800" dirty="0"/>
              <a:t> eden ilaçlar kullanılırlar.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tr-TR" sz="2800" dirty="0"/>
              <a:t>1-</a:t>
            </a:r>
            <a:r>
              <a:rPr lang="tr-TR" sz="2800" dirty="0" err="1"/>
              <a:t>Ürikozürik</a:t>
            </a:r>
            <a:r>
              <a:rPr lang="tr-TR" sz="2800" dirty="0"/>
              <a:t> ilaçlar: Ürik </a:t>
            </a:r>
            <a:r>
              <a:rPr lang="tr-TR" sz="2800" dirty="0" err="1"/>
              <a:t>asitin</a:t>
            </a:r>
            <a:r>
              <a:rPr lang="tr-TR" sz="2800" dirty="0"/>
              <a:t> </a:t>
            </a:r>
            <a:r>
              <a:rPr lang="tr-TR" sz="2800" dirty="0" err="1"/>
              <a:t>proksimal</a:t>
            </a:r>
            <a:r>
              <a:rPr lang="tr-TR" sz="2800" dirty="0"/>
              <a:t> </a:t>
            </a:r>
            <a:r>
              <a:rPr lang="tr-TR" sz="2800" dirty="0" err="1"/>
              <a:t>tubullerden</a:t>
            </a:r>
            <a:r>
              <a:rPr lang="tr-TR" sz="2800" dirty="0"/>
              <a:t> geri emilimini engelleyerek etki ederler.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tr-TR" sz="2800" dirty="0"/>
              <a:t>a) </a:t>
            </a:r>
            <a:r>
              <a:rPr lang="tr-TR" sz="2800" dirty="0" err="1"/>
              <a:t>Probenesid</a:t>
            </a:r>
            <a:endParaRPr lang="tr-TR" sz="2800" dirty="0"/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tr-TR" sz="2800" dirty="0"/>
              <a:t>b) </a:t>
            </a:r>
            <a:r>
              <a:rPr lang="tr-TR" sz="2800" dirty="0" err="1"/>
              <a:t>Sülfinpirazon</a:t>
            </a:r>
            <a:endParaRPr lang="tr-TR" sz="2800" dirty="0"/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tr-TR" sz="2800" dirty="0"/>
              <a:t>2-Sentez inhibitörleri: </a:t>
            </a:r>
            <a:r>
              <a:rPr lang="tr-TR" sz="2800" dirty="0" err="1"/>
              <a:t>Ksantin</a:t>
            </a:r>
            <a:r>
              <a:rPr lang="tr-TR" sz="2800" dirty="0"/>
              <a:t> </a:t>
            </a:r>
            <a:r>
              <a:rPr lang="tr-TR" sz="2800" dirty="0" err="1"/>
              <a:t>oksidazı</a:t>
            </a:r>
            <a:r>
              <a:rPr lang="tr-TR" sz="2800" dirty="0"/>
              <a:t> </a:t>
            </a:r>
            <a:r>
              <a:rPr lang="tr-TR" sz="2800" dirty="0" err="1"/>
              <a:t>inhibe</a:t>
            </a:r>
            <a:r>
              <a:rPr lang="tr-TR" sz="2800" dirty="0"/>
              <a:t> ederek </a:t>
            </a:r>
            <a:r>
              <a:rPr lang="tr-TR" sz="2800" dirty="0" err="1"/>
              <a:t>ksantin</a:t>
            </a:r>
            <a:r>
              <a:rPr lang="tr-TR" sz="2800" dirty="0"/>
              <a:t> ve </a:t>
            </a:r>
            <a:r>
              <a:rPr lang="tr-TR" sz="2800" dirty="0" err="1"/>
              <a:t>hipoksantin</a:t>
            </a:r>
            <a:r>
              <a:rPr lang="tr-TR" sz="2800" dirty="0"/>
              <a:t> yapımını engeller.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0000"/>
              </a:buClr>
              <a:buFont typeface="Wingdings" pitchFamily="2" charset="2"/>
              <a:buNone/>
              <a:defRPr/>
            </a:pPr>
            <a:endParaRPr lang="tr-TR" sz="2800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tr-TR" sz="2800" dirty="0"/>
          </a:p>
        </p:txBody>
      </p:sp>
      <p:sp>
        <p:nvSpPr>
          <p:cNvPr id="38915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 smtClean="0">
                <a:solidFill>
                  <a:schemeClr val="accent2"/>
                </a:solidFill>
              </a:rPr>
              <a:t>GUT TEDAVİSİ</a:t>
            </a:r>
            <a:endParaRPr lang="tr-TR" sz="4000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 smtClean="0">
                <a:solidFill>
                  <a:schemeClr val="accent2"/>
                </a:solidFill>
              </a:rPr>
              <a:t>GUT TEDAVİSİ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SzTx/>
              <a:buNone/>
            </a:pPr>
            <a:r>
              <a:rPr lang="tr-TR" b="1" dirty="0" smtClean="0">
                <a:solidFill>
                  <a:schemeClr val="accent2"/>
                </a:solidFill>
              </a:rPr>
              <a:t>A)</a:t>
            </a:r>
            <a:r>
              <a:rPr lang="tr-TR" b="1" dirty="0" err="1" smtClean="0">
                <a:solidFill>
                  <a:schemeClr val="accent2"/>
                </a:solidFill>
              </a:rPr>
              <a:t>Ürikozürik</a:t>
            </a:r>
            <a:r>
              <a:rPr lang="tr-TR" b="1" dirty="0" smtClean="0">
                <a:solidFill>
                  <a:schemeClr val="accent2"/>
                </a:solidFill>
              </a:rPr>
              <a:t> Tedavi:</a:t>
            </a:r>
          </a:p>
          <a:p>
            <a:pPr eaLnBrk="1" hangingPunct="1"/>
            <a:r>
              <a:rPr lang="tr-TR" dirty="0" smtClean="0"/>
              <a:t>60 yaş altı ise </a:t>
            </a:r>
          </a:p>
          <a:p>
            <a:pPr eaLnBrk="1" hangingPunct="1"/>
            <a:r>
              <a:rPr lang="tr-TR" dirty="0" err="1" smtClean="0"/>
              <a:t>Nefrolitiyazis</a:t>
            </a:r>
            <a:r>
              <a:rPr lang="tr-TR" dirty="0" smtClean="0"/>
              <a:t> hikayesi yoksa </a:t>
            </a:r>
          </a:p>
          <a:p>
            <a:pPr eaLnBrk="1" hangingPunct="1"/>
            <a:r>
              <a:rPr lang="tr-TR" dirty="0" err="1" smtClean="0"/>
              <a:t>Renal</a:t>
            </a:r>
            <a:r>
              <a:rPr lang="tr-TR" dirty="0" smtClean="0"/>
              <a:t> fonksiyon yeterli </a:t>
            </a:r>
            <a:r>
              <a:rPr lang="tr-TR" sz="2400" dirty="0" smtClean="0"/>
              <a:t>(</a:t>
            </a:r>
            <a:r>
              <a:rPr lang="tr-TR" sz="2400" dirty="0" err="1" smtClean="0"/>
              <a:t>Kreatinin</a:t>
            </a:r>
            <a:r>
              <a:rPr lang="tr-TR" sz="2400" dirty="0" smtClean="0"/>
              <a:t> </a:t>
            </a:r>
            <a:r>
              <a:rPr lang="tr-TR" sz="2400" dirty="0" err="1" smtClean="0"/>
              <a:t>klirensi</a:t>
            </a:r>
            <a:r>
              <a:rPr lang="tr-TR" sz="2400" dirty="0" smtClean="0"/>
              <a:t> 80 ml/</a:t>
            </a:r>
            <a:r>
              <a:rPr lang="tr-TR" sz="2400" dirty="0" err="1" smtClean="0"/>
              <a:t>dk</a:t>
            </a:r>
            <a:r>
              <a:rPr lang="tr-TR" sz="2400" dirty="0" smtClean="0"/>
              <a:t> üzeri ise)</a:t>
            </a:r>
          </a:p>
          <a:p>
            <a:pPr eaLnBrk="1" hangingPunct="1"/>
            <a:r>
              <a:rPr lang="tr-TR" dirty="0" err="1" smtClean="0"/>
              <a:t>Ürikozürik</a:t>
            </a:r>
            <a:r>
              <a:rPr lang="tr-TR" dirty="0" smtClean="0"/>
              <a:t> tedavi %70-80 vakada etkilidir. </a:t>
            </a:r>
          </a:p>
          <a:p>
            <a:pPr eaLnBrk="1" hangingPunct="1"/>
            <a:r>
              <a:rPr lang="tr-TR" dirty="0" err="1" smtClean="0"/>
              <a:t>Probenesid</a:t>
            </a:r>
            <a:r>
              <a:rPr lang="tr-TR" dirty="0" smtClean="0"/>
              <a:t> (1-2 gr/gün)</a:t>
            </a:r>
          </a:p>
          <a:p>
            <a:r>
              <a:rPr lang="tr-TR" dirty="0" err="1" smtClean="0"/>
              <a:t>Sülfinpirazon</a:t>
            </a:r>
            <a:endParaRPr lang="tr-TR" dirty="0" smtClean="0"/>
          </a:p>
          <a:p>
            <a:r>
              <a:rPr lang="tr-TR" dirty="0" err="1" smtClean="0"/>
              <a:t>Benzbromaron</a:t>
            </a:r>
            <a:endParaRPr lang="tr-TR" dirty="0" smtClean="0"/>
          </a:p>
          <a:p>
            <a:pPr eaLnBrk="1" hangingPunct="1"/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eaLnBrk="1" hangingPunct="1"/>
            <a:r>
              <a:rPr lang="tr-TR" b="1" dirty="0" smtClean="0">
                <a:solidFill>
                  <a:schemeClr val="accent2"/>
                </a:solidFill>
              </a:rPr>
              <a:t>GUT TEDAVİSİ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688013"/>
          </a:xfrm>
        </p:spPr>
        <p:txBody>
          <a:bodyPr/>
          <a:lstStyle/>
          <a:p>
            <a:pPr eaLnBrk="1" hangingPunct="1">
              <a:buSzTx/>
              <a:buNone/>
            </a:pPr>
            <a:r>
              <a:rPr lang="tr-TR" sz="2600" b="1" dirty="0" smtClean="0">
                <a:solidFill>
                  <a:schemeClr val="accent2"/>
                </a:solidFill>
              </a:rPr>
              <a:t>B)Ürik asit sentez </a:t>
            </a:r>
            <a:r>
              <a:rPr lang="tr-TR" sz="2600" b="1" dirty="0" err="1" smtClean="0">
                <a:solidFill>
                  <a:schemeClr val="accent2"/>
                </a:solidFill>
              </a:rPr>
              <a:t>inhibisyonu</a:t>
            </a:r>
            <a:endParaRPr lang="tr-TR" sz="2600" b="1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tr-TR" sz="2400" dirty="0" smtClean="0"/>
              <a:t>Ürik asidin çok yapıldığını gösteren bulgu varsa </a:t>
            </a:r>
          </a:p>
          <a:p>
            <a:pPr lvl="1" eaLnBrk="1" hangingPunct="1"/>
            <a:r>
              <a:rPr lang="tr-TR" sz="2400" dirty="0" smtClean="0"/>
              <a:t>Diyet yapanlarda ürik </a:t>
            </a:r>
            <a:r>
              <a:rPr lang="tr-TR" sz="2400" dirty="0" err="1" smtClean="0"/>
              <a:t>asid</a:t>
            </a:r>
            <a:r>
              <a:rPr lang="tr-TR" sz="2400" dirty="0" smtClean="0"/>
              <a:t> atılımı 600 mg dan fazla </a:t>
            </a:r>
          </a:p>
          <a:p>
            <a:pPr lvl="1" eaLnBrk="1" hangingPunct="1"/>
            <a:r>
              <a:rPr lang="tr-TR" sz="2400" dirty="0" smtClean="0"/>
              <a:t>Diyet yapmayanlarda ürik </a:t>
            </a:r>
            <a:r>
              <a:rPr lang="tr-TR" sz="2400" dirty="0" err="1" smtClean="0"/>
              <a:t>asid</a:t>
            </a:r>
            <a:r>
              <a:rPr lang="tr-TR" sz="2400" dirty="0" smtClean="0"/>
              <a:t> atılımı 800mg dan fazla ise </a:t>
            </a:r>
            <a:r>
              <a:rPr lang="tr-TR" sz="2400" dirty="0" err="1" smtClean="0"/>
              <a:t>renal</a:t>
            </a:r>
            <a:r>
              <a:rPr lang="tr-TR" sz="2400" dirty="0" smtClean="0"/>
              <a:t> taş varsa</a:t>
            </a:r>
          </a:p>
          <a:p>
            <a:pPr eaLnBrk="1" hangingPunct="1"/>
            <a:r>
              <a:rPr lang="tr-TR" sz="2400" dirty="0" err="1" smtClean="0"/>
              <a:t>Renal</a:t>
            </a:r>
            <a:r>
              <a:rPr lang="tr-TR" sz="2400" dirty="0" smtClean="0"/>
              <a:t> yetmezlik varsa, </a:t>
            </a:r>
            <a:r>
              <a:rPr lang="tr-TR" sz="2400" dirty="0" err="1" smtClean="0"/>
              <a:t>kreatinin</a:t>
            </a:r>
            <a:r>
              <a:rPr lang="tr-TR" sz="2400" dirty="0" smtClean="0"/>
              <a:t> </a:t>
            </a:r>
            <a:r>
              <a:rPr lang="tr-TR" sz="2400" dirty="0" err="1" smtClean="0"/>
              <a:t>klirensi</a:t>
            </a:r>
            <a:r>
              <a:rPr lang="tr-TR" sz="2400" dirty="0" smtClean="0"/>
              <a:t> 80 ml/</a:t>
            </a:r>
            <a:r>
              <a:rPr lang="tr-TR" sz="2400" dirty="0" err="1" smtClean="0"/>
              <a:t>dk</a:t>
            </a:r>
            <a:r>
              <a:rPr lang="tr-TR" sz="2400" dirty="0" smtClean="0"/>
              <a:t> altında ise</a:t>
            </a:r>
          </a:p>
          <a:p>
            <a:pPr eaLnBrk="1" hangingPunct="1"/>
            <a:r>
              <a:rPr lang="tr-TR" sz="2400" dirty="0" err="1" smtClean="0"/>
              <a:t>Tofüs</a:t>
            </a:r>
            <a:r>
              <a:rPr lang="tr-TR" sz="2400" dirty="0" smtClean="0"/>
              <a:t> depozitleri varsa</a:t>
            </a:r>
          </a:p>
          <a:p>
            <a:pPr eaLnBrk="1" hangingPunct="1"/>
            <a:r>
              <a:rPr lang="tr-TR" sz="2400" dirty="0" smtClean="0"/>
              <a:t>60 yaş üzeri ise</a:t>
            </a:r>
          </a:p>
          <a:p>
            <a:pPr eaLnBrk="1" hangingPunct="1"/>
            <a:r>
              <a:rPr lang="tr-TR" sz="2400" dirty="0" err="1" smtClean="0"/>
              <a:t>Ürikozürik</a:t>
            </a:r>
            <a:r>
              <a:rPr lang="tr-TR" sz="2400" dirty="0" smtClean="0"/>
              <a:t> ajanlara </a:t>
            </a:r>
            <a:r>
              <a:rPr lang="tr-TR" sz="2400" dirty="0" err="1" smtClean="0"/>
              <a:t>intolerans</a:t>
            </a:r>
            <a:r>
              <a:rPr lang="tr-TR" sz="2400" dirty="0" smtClean="0"/>
              <a:t> veya cevapsızlık varsa</a:t>
            </a:r>
          </a:p>
          <a:p>
            <a:pPr eaLnBrk="1" hangingPunct="1"/>
            <a:r>
              <a:rPr lang="tr-TR" sz="2400" dirty="0" err="1" smtClean="0"/>
              <a:t>Allopurinol</a:t>
            </a:r>
            <a:r>
              <a:rPr lang="tr-TR" sz="2400" dirty="0" smtClean="0"/>
              <a:t> 150-300 mg /gün verilir.</a:t>
            </a:r>
          </a:p>
          <a:p>
            <a:r>
              <a:rPr lang="tr-TR" sz="2400" dirty="0" err="1" smtClean="0"/>
              <a:t>Febuxostat</a:t>
            </a:r>
            <a:r>
              <a:rPr lang="tr-TR" sz="2400" dirty="0" smtClean="0"/>
              <a:t> 80-120 mg /gün verilir.</a:t>
            </a:r>
          </a:p>
          <a:p>
            <a:pPr eaLnBrk="1" hangingPunct="1">
              <a:buSzTx/>
              <a:buFont typeface="Wingdings" pitchFamily="2" charset="2"/>
              <a:buNone/>
            </a:pPr>
            <a:endParaRPr lang="tr-TR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62" name="Picture 2" descr="C:\Users\win7\Desktop\2018-08-26_21225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1986" name="Picture 2" descr="C:\Users\win7\Desktop\2018-08-26_2127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ACR 2020 Önerileri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smtClean="0"/>
              <a:t>İlk atakta ürik asit düzeyi &gt;9mg/</a:t>
            </a:r>
            <a:r>
              <a:rPr lang="tr-TR" dirty="0" err="1" smtClean="0"/>
              <a:t>dl</a:t>
            </a:r>
            <a:r>
              <a:rPr lang="tr-TR" dirty="0" smtClean="0"/>
              <a:t> veya KBY evre 3 veya </a:t>
            </a:r>
            <a:r>
              <a:rPr lang="tr-TR" dirty="0" err="1" smtClean="0"/>
              <a:t>ürolitiazis</a:t>
            </a:r>
            <a:r>
              <a:rPr lang="tr-TR" dirty="0" smtClean="0"/>
              <a:t> varsa ilaç başlanmalı (Kanıt düzeyi çok düşük)</a:t>
            </a:r>
          </a:p>
          <a:p>
            <a:r>
              <a:rPr lang="tr-TR" dirty="0" smtClean="0"/>
              <a:t>Ürik asit düşürücü ilaç başlanması planlandı ise atak sırasında başlanabilir (Atağın çok uzun sürdüğü ve tam düzelmediği durumlarda)</a:t>
            </a:r>
          </a:p>
          <a:p>
            <a:r>
              <a:rPr lang="tr-TR" dirty="0" smtClean="0"/>
              <a:t>Hedefe ulaşmak (6mg/</a:t>
            </a:r>
            <a:r>
              <a:rPr lang="tr-TR" dirty="0" err="1" smtClean="0"/>
              <a:t>dl</a:t>
            </a:r>
            <a:r>
              <a:rPr lang="tr-TR" dirty="0" smtClean="0"/>
              <a:t>) amacıyla tedavi edilmeli</a:t>
            </a:r>
          </a:p>
          <a:p>
            <a:r>
              <a:rPr lang="tr-TR" dirty="0" smtClean="0"/>
              <a:t>Tedavi ömür boyu doz titre edilerek devam etmeli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PSEUDOGUT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445224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Artiküler</a:t>
            </a:r>
            <a:r>
              <a:rPr lang="tr-TR" sz="2400" dirty="0" smtClean="0"/>
              <a:t> dokularda </a:t>
            </a:r>
            <a:r>
              <a:rPr lang="tr-TR" sz="2400" dirty="0"/>
              <a:t>veya çevresinde kalsiyum </a:t>
            </a:r>
            <a:r>
              <a:rPr lang="tr-TR" sz="2400" dirty="0" err="1" smtClean="0"/>
              <a:t>pirofosfat</a:t>
            </a:r>
            <a:r>
              <a:rPr lang="tr-TR" sz="2400" dirty="0"/>
              <a:t> </a:t>
            </a:r>
            <a:r>
              <a:rPr lang="tr-TR" sz="2400" dirty="0" smtClean="0"/>
              <a:t>kristallerinin </a:t>
            </a:r>
            <a:r>
              <a:rPr lang="tr-TR" sz="2400" dirty="0"/>
              <a:t>(KPP) depolanması ile </a:t>
            </a:r>
            <a:r>
              <a:rPr lang="tr-TR" sz="2400" dirty="0" smtClean="0"/>
              <a:t>oluşmaktadır</a:t>
            </a:r>
            <a:r>
              <a:rPr lang="tr-TR" sz="2400" dirty="0" smtClean="0"/>
              <a:t>. </a:t>
            </a:r>
            <a:r>
              <a:rPr lang="tr-TR" sz="2400" dirty="0" err="1" smtClean="0"/>
              <a:t>Kondrokalsinosis</a:t>
            </a:r>
            <a:r>
              <a:rPr lang="tr-TR" sz="2400" dirty="0" smtClean="0"/>
              <a:t> </a:t>
            </a:r>
            <a:r>
              <a:rPr lang="tr-TR" sz="2400" dirty="0" smtClean="0"/>
              <a:t>veya kalsiyum </a:t>
            </a:r>
            <a:r>
              <a:rPr lang="tr-TR" sz="2400" dirty="0" err="1" smtClean="0"/>
              <a:t>pirofosfat</a:t>
            </a:r>
            <a:r>
              <a:rPr lang="tr-TR" sz="2400" dirty="0" smtClean="0"/>
              <a:t> </a:t>
            </a:r>
            <a:r>
              <a:rPr lang="tr-TR" sz="2400" dirty="0" err="1" smtClean="0"/>
              <a:t>artropatisi</a:t>
            </a:r>
            <a:r>
              <a:rPr lang="tr-TR" sz="2400" dirty="0" smtClean="0"/>
              <a:t> de denir.</a:t>
            </a:r>
          </a:p>
          <a:p>
            <a:r>
              <a:rPr lang="tr-TR" sz="2400" dirty="0" smtClean="0"/>
              <a:t>Yaşlanma ve </a:t>
            </a:r>
            <a:r>
              <a:rPr lang="tr-TR" sz="2400" dirty="0" err="1" smtClean="0"/>
              <a:t>osteoartrit</a:t>
            </a:r>
            <a:r>
              <a:rPr lang="tr-TR" sz="2400" dirty="0" smtClean="0"/>
              <a:t> </a:t>
            </a:r>
            <a:r>
              <a:rPr lang="tr-TR" sz="2400" dirty="0" err="1" smtClean="0"/>
              <a:t>pseudogut</a:t>
            </a:r>
            <a:r>
              <a:rPr lang="tr-TR" sz="2400" dirty="0" smtClean="0"/>
              <a:t> için majör risk faktörleridir. Diz eklemi tutulumu sıktır. </a:t>
            </a:r>
            <a:r>
              <a:rPr lang="tr-TR" sz="2400" dirty="0" err="1" smtClean="0"/>
              <a:t>Karpometakarpal</a:t>
            </a:r>
            <a:r>
              <a:rPr lang="tr-TR" sz="2400" dirty="0" smtClean="0"/>
              <a:t> eklemler </a:t>
            </a:r>
            <a:r>
              <a:rPr lang="tr-TR" sz="2400" dirty="0"/>
              <a:t>özellikle </a:t>
            </a:r>
            <a:r>
              <a:rPr lang="tr-TR" sz="2400" dirty="0" smtClean="0"/>
              <a:t>2. </a:t>
            </a:r>
            <a:r>
              <a:rPr lang="de-DE" sz="2400" dirty="0" err="1" smtClean="0"/>
              <a:t>ve</a:t>
            </a:r>
            <a:r>
              <a:rPr lang="de-DE" sz="2400" dirty="0" smtClean="0"/>
              <a:t> </a:t>
            </a:r>
            <a:r>
              <a:rPr lang="tr-TR" sz="2400" dirty="0" smtClean="0"/>
              <a:t>3. </a:t>
            </a:r>
            <a:r>
              <a:rPr lang="de-DE" sz="2400" dirty="0" err="1" smtClean="0"/>
              <a:t>metakarpofalangeal</a:t>
            </a:r>
            <a:r>
              <a:rPr lang="de-DE" sz="2400" dirty="0"/>
              <a:t>, </a:t>
            </a:r>
            <a:r>
              <a:rPr lang="de-DE" sz="2400" dirty="0" err="1"/>
              <a:t>interfalangeal</a:t>
            </a:r>
            <a:r>
              <a:rPr lang="de-DE" sz="2400" dirty="0"/>
              <a:t> eklem </a:t>
            </a:r>
            <a:r>
              <a:rPr lang="de-DE" sz="2400" dirty="0" err="1"/>
              <a:t>ve</a:t>
            </a:r>
            <a:r>
              <a:rPr lang="de-DE" sz="2400" dirty="0"/>
              <a:t> </a:t>
            </a:r>
            <a:r>
              <a:rPr lang="de-DE" sz="2400" dirty="0" err="1" smtClean="0"/>
              <a:t>el</a:t>
            </a:r>
            <a:r>
              <a:rPr lang="tr-TR" sz="2400" dirty="0"/>
              <a:t> </a:t>
            </a:r>
            <a:r>
              <a:rPr lang="tr-TR" sz="2400" dirty="0" smtClean="0"/>
              <a:t>bileği </a:t>
            </a:r>
            <a:r>
              <a:rPr lang="tr-TR" sz="2400" dirty="0"/>
              <a:t>tutulumuyla seyredebilir</a:t>
            </a:r>
            <a:endParaRPr lang="tr-TR" sz="2400" dirty="0" smtClean="0"/>
          </a:p>
          <a:p>
            <a:r>
              <a:rPr lang="tr-TR" sz="2400" dirty="0" smtClean="0"/>
              <a:t>Kadın ve erkeklerde eşit sıklıkta görülür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rgbClr val="C00000"/>
                </a:solidFill>
              </a:rPr>
              <a:t>PSEUDOGUT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600204"/>
            <a:ext cx="8640960" cy="4525963"/>
          </a:xfrm>
        </p:spPr>
        <p:txBody>
          <a:bodyPr>
            <a:normAutofit/>
          </a:bodyPr>
          <a:lstStyle/>
          <a:p>
            <a:r>
              <a:rPr lang="tr-TR" sz="2600" dirty="0" err="1"/>
              <a:t>Hiperparatiroidi</a:t>
            </a:r>
            <a:r>
              <a:rPr lang="tr-TR" sz="2600" dirty="0"/>
              <a:t>, </a:t>
            </a:r>
            <a:r>
              <a:rPr lang="tr-TR" sz="2600" dirty="0" err="1" smtClean="0"/>
              <a:t>hemokromatosis</a:t>
            </a:r>
            <a:r>
              <a:rPr lang="tr-TR" sz="2600" dirty="0" smtClean="0"/>
              <a:t>, </a:t>
            </a:r>
            <a:r>
              <a:rPr lang="tr-TR" sz="2600" dirty="0" err="1" smtClean="0"/>
              <a:t>hipofosfatazya</a:t>
            </a:r>
            <a:r>
              <a:rPr lang="tr-TR" sz="2600" dirty="0"/>
              <a:t>, </a:t>
            </a:r>
            <a:r>
              <a:rPr lang="tr-TR" sz="2600" dirty="0" err="1"/>
              <a:t>hipomagnezemi</a:t>
            </a:r>
            <a:r>
              <a:rPr lang="tr-TR" sz="2600" dirty="0"/>
              <a:t> gibi </a:t>
            </a:r>
            <a:r>
              <a:rPr lang="tr-TR" sz="2600" dirty="0" err="1"/>
              <a:t>metabolik</a:t>
            </a:r>
            <a:r>
              <a:rPr lang="tr-TR" sz="2600" dirty="0"/>
              <a:t> hastalıklarla birlikte görülebildiği gibi sıkla </a:t>
            </a:r>
            <a:r>
              <a:rPr lang="tr-TR" sz="2600" dirty="0" err="1"/>
              <a:t>osteoartritle</a:t>
            </a:r>
            <a:r>
              <a:rPr lang="tr-TR" sz="2600" dirty="0"/>
              <a:t> de birliktedir</a:t>
            </a:r>
            <a:r>
              <a:rPr lang="tr-TR" sz="2600" dirty="0" smtClean="0"/>
              <a:t>.</a:t>
            </a:r>
          </a:p>
          <a:p>
            <a:r>
              <a:rPr lang="tr-TR" sz="2600" dirty="0"/>
              <a:t>Travma, ek hastalık, cerrahi, </a:t>
            </a:r>
            <a:r>
              <a:rPr lang="tr-TR" sz="2600" dirty="0" err="1"/>
              <a:t>bifosfanat</a:t>
            </a:r>
            <a:r>
              <a:rPr lang="tr-TR" sz="2600" dirty="0"/>
              <a:t> </a:t>
            </a:r>
            <a:r>
              <a:rPr lang="tr-TR" sz="2600" dirty="0" err="1"/>
              <a:t>infüzyonu</a:t>
            </a:r>
            <a:r>
              <a:rPr lang="tr-TR" sz="2600" dirty="0"/>
              <a:t>, </a:t>
            </a:r>
            <a:r>
              <a:rPr lang="tr-TR" sz="2600" dirty="0" err="1"/>
              <a:t>paratiroidektomi</a:t>
            </a:r>
            <a:r>
              <a:rPr lang="tr-TR" sz="2600" dirty="0"/>
              <a:t> ve ilgili eklemin lavajı tetikleyici faktörler olabilir</a:t>
            </a:r>
            <a:r>
              <a:rPr lang="tr-TR" sz="2600" dirty="0" smtClean="0"/>
              <a:t>.</a:t>
            </a:r>
          </a:p>
          <a:p>
            <a:r>
              <a:rPr lang="tr-TR" sz="2600" dirty="0"/>
              <a:t>KPP kristalleri </a:t>
            </a:r>
            <a:r>
              <a:rPr lang="tr-TR" sz="2600" dirty="0" err="1"/>
              <a:t>kartilajda</a:t>
            </a:r>
            <a:r>
              <a:rPr lang="tr-TR" sz="2600" dirty="0"/>
              <a:t> </a:t>
            </a:r>
            <a:r>
              <a:rPr lang="tr-TR" sz="2600" dirty="0" err="1"/>
              <a:t>kondrositlerin</a:t>
            </a:r>
            <a:r>
              <a:rPr lang="tr-TR" sz="2600" dirty="0"/>
              <a:t> yüzeyinde birikmektedir. </a:t>
            </a:r>
            <a:r>
              <a:rPr lang="tr-TR" sz="2600" dirty="0" smtClean="0"/>
              <a:t>Eklem </a:t>
            </a:r>
            <a:r>
              <a:rPr lang="tr-TR" sz="2600" dirty="0"/>
              <a:t>ve dokularda </a:t>
            </a:r>
            <a:r>
              <a:rPr lang="tr-TR" sz="2600" dirty="0" err="1"/>
              <a:t>enflamasyona</a:t>
            </a:r>
            <a:r>
              <a:rPr lang="tr-TR" sz="2600" dirty="0"/>
              <a:t> neden olmaktadır. </a:t>
            </a:r>
            <a:endParaRPr lang="tr-TR" sz="2600" dirty="0" smtClean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23017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PSEUDOGUT KLİNİK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929330"/>
          </a:xfrm>
        </p:spPr>
        <p:txBody>
          <a:bodyPr>
            <a:normAutofit fontScale="40000" lnSpcReduction="20000"/>
          </a:bodyPr>
          <a:lstStyle/>
          <a:p>
            <a:pPr marL="274320" indent="-274320">
              <a:lnSpc>
                <a:spcPct val="80000"/>
              </a:lnSpc>
              <a:buNone/>
              <a:defRPr/>
            </a:pPr>
            <a:r>
              <a:rPr lang="tr-TR" sz="4500" b="1" dirty="0" smtClean="0"/>
              <a:t>6 tür </a:t>
            </a:r>
            <a:r>
              <a:rPr lang="tr-TR" sz="4500" b="1" dirty="0" err="1" smtClean="0"/>
              <a:t>pseudogut</a:t>
            </a:r>
            <a:r>
              <a:rPr lang="tr-TR" sz="4500" b="1" dirty="0" smtClean="0"/>
              <a:t> klinik tablosu belirtilmiş.</a:t>
            </a:r>
          </a:p>
          <a:p>
            <a:pPr marL="274320" indent="-274320">
              <a:lnSpc>
                <a:spcPct val="170000"/>
              </a:lnSpc>
              <a:buNone/>
              <a:defRPr/>
            </a:pPr>
            <a:r>
              <a:rPr lang="tr-TR" sz="4500" b="1" dirty="0" smtClean="0"/>
              <a:t>A Tipi:</a:t>
            </a:r>
            <a:r>
              <a:rPr lang="tr-TR" sz="4500" dirty="0" smtClean="0"/>
              <a:t> 1-2 gün süren akut </a:t>
            </a:r>
            <a:r>
              <a:rPr lang="tr-TR" sz="4500" dirty="0" err="1" smtClean="0"/>
              <a:t>monoartrit</a:t>
            </a:r>
            <a:r>
              <a:rPr lang="tr-TR" sz="4500" dirty="0" smtClean="0"/>
              <a:t> ataklarının (ağrı, şişlik, kızarıklık, ve ısı artışı) yer aldığı gruptur. En çok tutulan eklem diz eklemidir.</a:t>
            </a:r>
          </a:p>
          <a:p>
            <a:pPr marL="274320" indent="-274320">
              <a:lnSpc>
                <a:spcPct val="170000"/>
              </a:lnSpc>
              <a:buNone/>
              <a:defRPr/>
            </a:pPr>
            <a:r>
              <a:rPr lang="tr-TR" sz="4500" b="1" dirty="0" smtClean="0"/>
              <a:t>B Tipi: </a:t>
            </a:r>
            <a:r>
              <a:rPr lang="tr-TR" sz="4500" dirty="0" err="1" smtClean="0"/>
              <a:t>Pseudoromatoid</a:t>
            </a:r>
            <a:r>
              <a:rPr lang="tr-TR" sz="4500" dirty="0" smtClean="0"/>
              <a:t> </a:t>
            </a:r>
            <a:r>
              <a:rPr lang="tr-TR" sz="4500" dirty="0" err="1" smtClean="0"/>
              <a:t>artrit</a:t>
            </a:r>
            <a:r>
              <a:rPr lang="tr-TR" sz="4500" dirty="0" smtClean="0"/>
              <a:t> formu olarak bilinir. Büyük eklemlerin </a:t>
            </a:r>
            <a:r>
              <a:rPr lang="tr-TR" sz="4500" dirty="0" err="1" smtClean="0"/>
              <a:t>subakut</a:t>
            </a:r>
            <a:r>
              <a:rPr lang="tr-TR" sz="4500" dirty="0" smtClean="0"/>
              <a:t> veya kronik </a:t>
            </a:r>
            <a:r>
              <a:rPr lang="tr-TR" sz="4500" dirty="0" err="1" smtClean="0"/>
              <a:t>artriti</a:t>
            </a:r>
            <a:r>
              <a:rPr lang="tr-TR" sz="4500" dirty="0" smtClean="0"/>
              <a:t> ile giden bir tablodur. Diz, dirsek ve el bilekleri en çok etkilenir.</a:t>
            </a:r>
          </a:p>
          <a:p>
            <a:pPr marL="274320" indent="-274320">
              <a:lnSpc>
                <a:spcPct val="170000"/>
              </a:lnSpc>
              <a:buNone/>
              <a:defRPr/>
            </a:pPr>
            <a:r>
              <a:rPr lang="tr-TR" sz="4500" b="1" dirty="0" smtClean="0"/>
              <a:t>C ve D Tipleri: </a:t>
            </a:r>
            <a:r>
              <a:rPr lang="tr-TR" sz="4500" dirty="0" err="1" smtClean="0"/>
              <a:t>Pseudoosteoartrit</a:t>
            </a:r>
            <a:r>
              <a:rPr lang="tr-TR" sz="4500" dirty="0" smtClean="0"/>
              <a:t> olarak bilinen ve </a:t>
            </a:r>
            <a:r>
              <a:rPr lang="tr-TR" sz="4500" dirty="0" err="1" smtClean="0"/>
              <a:t>dejeneratif</a:t>
            </a:r>
            <a:r>
              <a:rPr lang="tr-TR" sz="4500" dirty="0" smtClean="0"/>
              <a:t> eklem hastalıklarında bulunan, kronik bulgularla seyreden tipleridir. Özellikle yaşlı kadınlarda dizler, el bilekleri, omuzlar, dirsekler, kalçalar ve </a:t>
            </a:r>
            <a:r>
              <a:rPr lang="tr-TR" sz="4500" dirty="0" err="1" smtClean="0"/>
              <a:t>midtarsal</a:t>
            </a:r>
            <a:r>
              <a:rPr lang="tr-TR" sz="4500" dirty="0" smtClean="0"/>
              <a:t> eklemler etkilenir.</a:t>
            </a:r>
          </a:p>
          <a:p>
            <a:pPr marL="274320" indent="-274320">
              <a:lnSpc>
                <a:spcPct val="170000"/>
              </a:lnSpc>
              <a:buNone/>
              <a:defRPr/>
            </a:pPr>
            <a:r>
              <a:rPr lang="tr-TR" sz="4500" dirty="0" smtClean="0"/>
              <a:t>C tipinde </a:t>
            </a:r>
            <a:r>
              <a:rPr lang="tr-TR" sz="4500" dirty="0" err="1" smtClean="0"/>
              <a:t>artralji</a:t>
            </a:r>
            <a:r>
              <a:rPr lang="tr-TR" sz="4500" dirty="0" smtClean="0"/>
              <a:t> ve ara ara gelen akut </a:t>
            </a:r>
            <a:r>
              <a:rPr lang="tr-TR" sz="4500" dirty="0" err="1" smtClean="0"/>
              <a:t>artrit</a:t>
            </a:r>
            <a:r>
              <a:rPr lang="tr-TR" sz="4500" dirty="0" smtClean="0"/>
              <a:t> atakları,</a:t>
            </a:r>
          </a:p>
          <a:p>
            <a:pPr marL="274320" indent="-274320">
              <a:lnSpc>
                <a:spcPct val="170000"/>
              </a:lnSpc>
              <a:buNone/>
              <a:defRPr/>
            </a:pPr>
            <a:r>
              <a:rPr lang="tr-TR" sz="4500" dirty="0" smtClean="0"/>
              <a:t>D tipinde ise akut ataksız, devamlı kronik semptomlar ortaya çıkar.</a:t>
            </a:r>
          </a:p>
          <a:p>
            <a:pPr marL="274320" indent="-274320">
              <a:lnSpc>
                <a:spcPct val="170000"/>
              </a:lnSpc>
              <a:buNone/>
              <a:defRPr/>
            </a:pPr>
            <a:r>
              <a:rPr lang="tr-TR" sz="4500" b="1" dirty="0" smtClean="0"/>
              <a:t>E Tipi: </a:t>
            </a:r>
            <a:r>
              <a:rPr lang="tr-TR" sz="4500" dirty="0" smtClean="0"/>
              <a:t>Olgular tamamen </a:t>
            </a:r>
            <a:r>
              <a:rPr lang="tr-TR" sz="4500" dirty="0" err="1" smtClean="0"/>
              <a:t>asemptomatiktir</a:t>
            </a:r>
            <a:r>
              <a:rPr lang="tr-TR" sz="4500" dirty="0" smtClean="0"/>
              <a:t>. Rastlantısal olarak radyolojik bulgularla tanı konur.</a:t>
            </a:r>
          </a:p>
          <a:p>
            <a:pPr marL="274320" indent="-274320">
              <a:lnSpc>
                <a:spcPct val="170000"/>
              </a:lnSpc>
              <a:buNone/>
              <a:defRPr/>
            </a:pPr>
            <a:r>
              <a:rPr lang="tr-TR" sz="4500" b="1" dirty="0" smtClean="0"/>
              <a:t>F Tipi: </a:t>
            </a:r>
            <a:r>
              <a:rPr lang="tr-TR" sz="4500" dirty="0" err="1" smtClean="0"/>
              <a:t>Pseudonörotrofik</a:t>
            </a:r>
            <a:r>
              <a:rPr lang="tr-TR" sz="4500" dirty="0" smtClean="0"/>
              <a:t> denen </a:t>
            </a:r>
            <a:r>
              <a:rPr lang="tr-TR" sz="4500" dirty="0" err="1" smtClean="0"/>
              <a:t>Charcot</a:t>
            </a:r>
            <a:r>
              <a:rPr lang="tr-TR" sz="4500" dirty="0" smtClean="0"/>
              <a:t> eklem bulguları vardır.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Pseudogut</a:t>
            </a:r>
            <a:r>
              <a:rPr lang="tr-TR" b="1" dirty="0" smtClean="0">
                <a:solidFill>
                  <a:srgbClr val="C00000"/>
                </a:solidFill>
              </a:rPr>
              <a:t>  </a:t>
            </a:r>
            <a:r>
              <a:rPr lang="tr-TR" b="1" dirty="0" err="1" smtClean="0">
                <a:solidFill>
                  <a:srgbClr val="C00000"/>
                </a:solidFill>
              </a:rPr>
              <a:t>Laboratuvar</a:t>
            </a:r>
            <a:r>
              <a:rPr lang="tr-TR" b="1" dirty="0" smtClean="0">
                <a:solidFill>
                  <a:srgbClr val="C00000"/>
                </a:solidFill>
              </a:rPr>
              <a:t> ve Radyolojik Bulguları</a:t>
            </a:r>
          </a:p>
        </p:txBody>
      </p:sp>
      <p:sp>
        <p:nvSpPr>
          <p:cNvPr id="44035" name="Rectangle 5"/>
          <p:cNvSpPr>
            <a:spLocks noGrp="1" noChangeArrowheads="1"/>
          </p:cNvSpPr>
          <p:nvPr>
            <p:ph sz="quarter" idx="4294967295"/>
          </p:nvPr>
        </p:nvSpPr>
        <p:spPr>
          <a:xfrm>
            <a:off x="385762" y="1428736"/>
            <a:ext cx="4186238" cy="4697427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 smtClean="0"/>
              <a:t>Sedimantasyon yüksekliği, </a:t>
            </a:r>
            <a:r>
              <a:rPr lang="tr-TR" dirty="0" err="1" smtClean="0"/>
              <a:t>lökositoz</a:t>
            </a:r>
            <a:r>
              <a:rPr lang="tr-TR" dirty="0" smtClean="0"/>
              <a:t> ve CRP </a:t>
            </a:r>
            <a:r>
              <a:rPr lang="tr-TR" dirty="0" smtClean="0"/>
              <a:t>pozitifliği </a:t>
            </a:r>
          </a:p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 err="1" smtClean="0"/>
              <a:t>Sinoviyal</a:t>
            </a:r>
            <a:r>
              <a:rPr lang="tr-TR" dirty="0" smtClean="0"/>
              <a:t> </a:t>
            </a:r>
            <a:r>
              <a:rPr lang="tr-TR" dirty="0" smtClean="0"/>
              <a:t>sıvıda ve ekleme ait dokularda </a:t>
            </a:r>
            <a:r>
              <a:rPr lang="tr-TR" dirty="0" err="1" smtClean="0"/>
              <a:t>romboid</a:t>
            </a:r>
            <a:r>
              <a:rPr lang="tr-TR" dirty="0" smtClean="0"/>
              <a:t> veya çubuk şeklinde kristallerin görülmesi</a:t>
            </a:r>
          </a:p>
          <a:p>
            <a:pPr eaLnBrk="1" hangingPunct="1">
              <a:lnSpc>
                <a:spcPct val="80000"/>
              </a:lnSpc>
            </a:pPr>
            <a:endParaRPr lang="tr-TR" dirty="0" smtClean="0"/>
          </a:p>
        </p:txBody>
      </p:sp>
      <p:sp>
        <p:nvSpPr>
          <p:cNvPr id="211974" name="Rectangle 6"/>
          <p:cNvSpPr>
            <a:spLocks noGrp="1" noChangeArrowheads="1"/>
          </p:cNvSpPr>
          <p:nvPr>
            <p:ph sz="quarter" idx="4294967295"/>
          </p:nvPr>
        </p:nvSpPr>
        <p:spPr>
          <a:xfrm>
            <a:off x="4645024" y="1428736"/>
            <a:ext cx="4498975" cy="5143536"/>
          </a:xfrm>
          <a:prstGeom prst="rect">
            <a:avLst/>
          </a:prstGeom>
        </p:spPr>
        <p:txBody>
          <a:bodyPr rtlCol="0">
            <a:normAutofit fontScale="55000" lnSpcReduction="20000"/>
          </a:bodyPr>
          <a:lstStyle/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dirty="0" smtClean="0"/>
              <a:t>Diz, </a:t>
            </a:r>
            <a:r>
              <a:rPr lang="tr-TR" dirty="0" err="1"/>
              <a:t>pelvis</a:t>
            </a:r>
            <a:r>
              <a:rPr lang="tr-TR" dirty="0"/>
              <a:t> ve el </a:t>
            </a:r>
            <a:r>
              <a:rPr lang="tr-TR" dirty="0" smtClean="0"/>
              <a:t>bileği eklemleri</a:t>
            </a:r>
            <a:endParaRPr lang="tr-TR" dirty="0"/>
          </a:p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dirty="0"/>
              <a:t>Dizlerde </a:t>
            </a:r>
            <a:r>
              <a:rPr lang="tr-TR" dirty="0" err="1"/>
              <a:t>meniskusları</a:t>
            </a:r>
            <a:r>
              <a:rPr lang="tr-TR" dirty="0"/>
              <a:t>, el bileğinde </a:t>
            </a:r>
            <a:r>
              <a:rPr lang="tr-TR" dirty="0" err="1"/>
              <a:t>triangular</a:t>
            </a:r>
            <a:r>
              <a:rPr lang="tr-TR" dirty="0"/>
              <a:t> </a:t>
            </a:r>
            <a:r>
              <a:rPr lang="tr-TR" dirty="0" err="1"/>
              <a:t>kartilajı</a:t>
            </a:r>
            <a:r>
              <a:rPr lang="tr-TR" dirty="0"/>
              <a:t> ve </a:t>
            </a:r>
            <a:r>
              <a:rPr lang="tr-TR" dirty="0" err="1"/>
              <a:t>simfizis</a:t>
            </a:r>
            <a:r>
              <a:rPr lang="tr-TR" dirty="0"/>
              <a:t> </a:t>
            </a:r>
            <a:r>
              <a:rPr lang="tr-TR" dirty="0" err="1"/>
              <a:t>pubisi</a:t>
            </a:r>
            <a:r>
              <a:rPr lang="tr-TR" dirty="0"/>
              <a:t> tutar.</a:t>
            </a:r>
          </a:p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dirty="0"/>
              <a:t>Eklemde </a:t>
            </a:r>
            <a:r>
              <a:rPr lang="tr-TR" dirty="0" err="1"/>
              <a:t>subkondral</a:t>
            </a:r>
            <a:r>
              <a:rPr lang="tr-TR" dirty="0"/>
              <a:t> kemiğe paralel kemikten ayrı kalın bir çizgi şeklinde kalsifikasyon gözlenir.</a:t>
            </a:r>
          </a:p>
          <a:p>
            <a:pPr marL="274320" indent="-274320" eaLnBrk="1" fontAlgn="auto" hangingPunct="1">
              <a:lnSpc>
                <a:spcPct val="16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dirty="0" err="1"/>
              <a:t>Osteoartrozdakine</a:t>
            </a:r>
            <a:r>
              <a:rPr lang="tr-TR" dirty="0"/>
              <a:t> benzer eklem aralığında daralma, </a:t>
            </a:r>
            <a:r>
              <a:rPr lang="tr-TR" dirty="0" err="1"/>
              <a:t>osteofit</a:t>
            </a:r>
            <a:r>
              <a:rPr lang="tr-TR" dirty="0"/>
              <a:t> oluşumu, </a:t>
            </a:r>
            <a:r>
              <a:rPr lang="tr-TR" dirty="0" err="1"/>
              <a:t>subkondral</a:t>
            </a:r>
            <a:r>
              <a:rPr lang="tr-TR" dirty="0"/>
              <a:t> kistler, skleroz, eklem içi serbest cisimler gözlenebilir</a:t>
            </a:r>
            <a:r>
              <a:rPr lang="tr-TR" dirty="0" smtClean="0"/>
              <a:t>.</a:t>
            </a:r>
          </a:p>
          <a:p>
            <a:pPr marL="274320" indent="-274320">
              <a:lnSpc>
                <a:spcPct val="16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dirty="0" smtClean="0"/>
              <a:t>Ultrason, kristal birikimini saptamada direkt </a:t>
            </a:r>
            <a:r>
              <a:rPr lang="tr-TR" dirty="0" err="1" smtClean="0"/>
              <a:t>grafiden</a:t>
            </a:r>
            <a:r>
              <a:rPr lang="tr-TR" dirty="0" smtClean="0"/>
              <a:t> daha faydalı olabilir.</a:t>
            </a:r>
            <a:endParaRPr lang="tr-TR" dirty="0"/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a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5367" y="1358900"/>
            <a:ext cx="4921956" cy="384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6163" name="Text Box 3"/>
          <p:cNvSpPr txBox="1">
            <a:spLocks noChangeArrowheads="1"/>
          </p:cNvSpPr>
          <p:nvPr/>
        </p:nvSpPr>
        <p:spPr bwMode="auto">
          <a:xfrm>
            <a:off x="2387600" y="5500688"/>
            <a:ext cx="36338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DQ boyama, polarize ışık mikroskobu</a:t>
            </a:r>
            <a:endParaRPr lang="en-US" sz="18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ap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0889" y="1336675"/>
            <a:ext cx="4899378" cy="373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7188" name="Text Box 4"/>
          <p:cNvSpPr txBox="1">
            <a:spLocks noChangeArrowheads="1"/>
          </p:cNvSpPr>
          <p:nvPr/>
        </p:nvSpPr>
        <p:spPr bwMode="auto">
          <a:xfrm>
            <a:off x="2387600" y="5500688"/>
            <a:ext cx="46487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DQ boyama, polarize kompanse ışık mikroskobu</a:t>
            </a:r>
            <a:endParaRPr lang="en-US" sz="18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ap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5200" y="577850"/>
            <a:ext cx="4240389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027" name="Text Box 3"/>
          <p:cNvSpPr txBox="1">
            <a:spLocks noChangeArrowheads="1"/>
          </p:cNvSpPr>
          <p:nvPr/>
        </p:nvSpPr>
        <p:spPr bwMode="auto">
          <a:xfrm>
            <a:off x="1876778" y="5500688"/>
            <a:ext cx="51837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Diz (a), bilek (b), omuz (c) ve dirsekte (d) kalsifikasyon</a:t>
            </a:r>
            <a:endParaRPr lang="en-US" sz="18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hondrocalcinosisknee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549275"/>
            <a:ext cx="4464050" cy="3359150"/>
          </a:xfrm>
          <a:noFill/>
        </p:spPr>
      </p:pic>
      <p:sp>
        <p:nvSpPr>
          <p:cNvPr id="208900" name="Line 4"/>
          <p:cNvSpPr>
            <a:spLocks noChangeShapeType="1"/>
          </p:cNvSpPr>
          <p:nvPr/>
        </p:nvSpPr>
        <p:spPr bwMode="auto">
          <a:xfrm flipV="1">
            <a:off x="468313" y="2133600"/>
            <a:ext cx="1008062" cy="866775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pic>
        <p:nvPicPr>
          <p:cNvPr id="45060" name="Picture 2" descr="kondrokalsinosis"/>
          <p:cNvPicPr>
            <a:picLocks noChangeAspect="1" noChangeArrowheads="1"/>
          </p:cNvPicPr>
          <p:nvPr/>
        </p:nvPicPr>
        <p:blipFill>
          <a:blip r:embed="rId4" cstate="print"/>
          <a:srcRect b="8333"/>
          <a:stretch>
            <a:fillRect/>
          </a:stretch>
        </p:blipFill>
        <p:spPr bwMode="auto">
          <a:xfrm>
            <a:off x="4932363" y="549275"/>
            <a:ext cx="3987800" cy="329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Line 4"/>
          <p:cNvSpPr>
            <a:spLocks noChangeShapeType="1"/>
          </p:cNvSpPr>
          <p:nvPr/>
        </p:nvSpPr>
        <p:spPr bwMode="auto">
          <a:xfrm>
            <a:off x="6659563" y="2349500"/>
            <a:ext cx="1223962" cy="71913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0" grpId="0" animBg="1"/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Ultrason Görüntüleme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7787208" cy="5112568"/>
          </a:xfrm>
        </p:spPr>
      </p:pic>
    </p:spTree>
    <p:extLst>
      <p:ext uri="{BB962C8B-B14F-4D97-AF65-F5344CB8AC3E}">
        <p14:creationId xmlns:p14="http://schemas.microsoft.com/office/powerpoint/2010/main" val="261760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188640"/>
            <a:ext cx="7793567" cy="10081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err="1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Pseudogut</a:t>
            </a:r>
            <a:r>
              <a:rPr lang="tr-TR" b="1" dirty="0" smtClean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Tedavisi</a:t>
            </a:r>
            <a:endParaRPr lang="en-US" b="1" dirty="0" smtClean="0">
              <a:solidFill>
                <a:schemeClr val="accent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85860"/>
            <a:ext cx="8547100" cy="5239484"/>
          </a:xfrm>
        </p:spPr>
        <p:txBody>
          <a:bodyPr rtlCol="0">
            <a:normAutofit/>
          </a:bodyPr>
          <a:lstStyle/>
          <a:p>
            <a:pPr marL="274320" indent="-274320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smtClean="0"/>
              <a:t>Akut </a:t>
            </a:r>
            <a:r>
              <a:rPr lang="tr-TR" sz="2400" dirty="0" err="1" smtClean="0"/>
              <a:t>pseudogut</a:t>
            </a:r>
            <a:r>
              <a:rPr lang="tr-TR" sz="2400" dirty="0" smtClean="0"/>
              <a:t> ataklarında </a:t>
            </a:r>
            <a:r>
              <a:rPr lang="tr-TR" sz="2400" dirty="0" err="1" smtClean="0"/>
              <a:t>indometazin</a:t>
            </a:r>
            <a:r>
              <a:rPr lang="tr-TR" sz="2400" dirty="0" smtClean="0"/>
              <a:t> veya diğer </a:t>
            </a:r>
            <a:r>
              <a:rPr lang="tr-TR" sz="2400" dirty="0" err="1" smtClean="0"/>
              <a:t>NSAİİ’lar</a:t>
            </a:r>
            <a:r>
              <a:rPr lang="tr-TR" sz="2400" dirty="0" smtClean="0"/>
              <a:t> kullanılır. </a:t>
            </a:r>
          </a:p>
          <a:p>
            <a:pPr marL="274320" indent="-274320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smtClean="0"/>
              <a:t>Akut </a:t>
            </a:r>
            <a:r>
              <a:rPr lang="tr-TR" sz="2400" dirty="0" err="1" smtClean="0"/>
              <a:t>artritte</a:t>
            </a:r>
            <a:r>
              <a:rPr lang="tr-TR" sz="2400" dirty="0" smtClean="0"/>
              <a:t> &gt;2 eklem tutulumu varsa </a:t>
            </a:r>
            <a:r>
              <a:rPr lang="tr-TR" sz="2400" dirty="0" err="1" smtClean="0"/>
              <a:t>kolşisin</a:t>
            </a:r>
            <a:r>
              <a:rPr lang="tr-TR" sz="2400" dirty="0" smtClean="0"/>
              <a:t> tedavisi verilir.</a:t>
            </a:r>
          </a:p>
          <a:p>
            <a:pPr marL="274320" indent="-274320">
              <a:lnSpc>
                <a:spcPct val="80000"/>
              </a:lnSpc>
              <a:buClr>
                <a:srgbClr val="FF0000"/>
              </a:buClr>
              <a:buNone/>
              <a:defRPr/>
            </a:pPr>
            <a:endParaRPr lang="tr-TR" sz="2400" dirty="0" smtClean="0"/>
          </a:p>
          <a:p>
            <a:pPr marL="274320" indent="-274320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smtClean="0"/>
              <a:t>Büyük eklem tutulumlarında </a:t>
            </a:r>
            <a:r>
              <a:rPr lang="tr-TR" sz="2400" dirty="0" err="1" smtClean="0"/>
              <a:t>intraartiküler</a:t>
            </a:r>
            <a:r>
              <a:rPr lang="tr-TR" sz="2400" dirty="0" smtClean="0"/>
              <a:t> </a:t>
            </a:r>
            <a:r>
              <a:rPr lang="tr-TR" sz="2400" dirty="0" err="1" smtClean="0"/>
              <a:t>steroid</a:t>
            </a:r>
            <a:r>
              <a:rPr lang="tr-TR" sz="2400" dirty="0" smtClean="0"/>
              <a:t> enjeksiyonu cevap alınamazsa 30-40 mg oral </a:t>
            </a:r>
            <a:r>
              <a:rPr lang="tr-TR" sz="2400" dirty="0" err="1" smtClean="0"/>
              <a:t>prednizolon</a:t>
            </a:r>
            <a:r>
              <a:rPr lang="tr-TR" sz="2400" dirty="0" smtClean="0"/>
              <a:t> verilebilir.</a:t>
            </a:r>
          </a:p>
          <a:p>
            <a:pPr marL="274320" indent="-274320">
              <a:lnSpc>
                <a:spcPct val="80000"/>
              </a:lnSpc>
              <a:buClr>
                <a:srgbClr val="FF0000"/>
              </a:buClr>
              <a:buNone/>
              <a:defRPr/>
            </a:pPr>
            <a:endParaRPr lang="tr-TR" sz="2400" dirty="0" smtClean="0"/>
          </a:p>
          <a:p>
            <a:pPr marL="274320" indent="-274320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smtClean="0"/>
              <a:t>Kronik CPPD kristal </a:t>
            </a:r>
            <a:r>
              <a:rPr lang="tr-TR" sz="2400" dirty="0" err="1" smtClean="0"/>
              <a:t>inflamatuar</a:t>
            </a:r>
            <a:r>
              <a:rPr lang="tr-TR" sz="2400" dirty="0" smtClean="0"/>
              <a:t> </a:t>
            </a:r>
            <a:r>
              <a:rPr lang="tr-TR" sz="2400" dirty="0" err="1" smtClean="0"/>
              <a:t>artriti</a:t>
            </a:r>
            <a:r>
              <a:rPr lang="tr-TR" sz="2400" dirty="0" smtClean="0"/>
              <a:t> tedavisinde düşük doz </a:t>
            </a:r>
            <a:r>
              <a:rPr lang="tr-TR" sz="2400" dirty="0" err="1" smtClean="0"/>
              <a:t>kolşisin</a:t>
            </a:r>
            <a:r>
              <a:rPr lang="tr-TR" sz="2400" dirty="0" smtClean="0"/>
              <a:t>, NSAİİ, </a:t>
            </a:r>
            <a:r>
              <a:rPr lang="tr-TR" sz="2400" dirty="0" err="1" smtClean="0"/>
              <a:t>steroidler</a:t>
            </a:r>
            <a:r>
              <a:rPr lang="tr-TR" sz="2400" dirty="0" smtClean="0"/>
              <a:t> ve </a:t>
            </a:r>
            <a:r>
              <a:rPr lang="tr-TR" sz="2400" dirty="0" err="1" smtClean="0"/>
              <a:t>hidroksiklorokin</a:t>
            </a:r>
            <a:r>
              <a:rPr lang="tr-TR" sz="2400" dirty="0" smtClean="0"/>
              <a:t> kullanılabilir</a:t>
            </a:r>
          </a:p>
          <a:p>
            <a:pPr marL="274320" indent="-274320">
              <a:lnSpc>
                <a:spcPct val="80000"/>
              </a:lnSpc>
              <a:buClr>
                <a:srgbClr val="FF0000"/>
              </a:buClr>
              <a:buNone/>
              <a:defRPr/>
            </a:pPr>
            <a:endParaRPr lang="tr-TR" sz="2400" dirty="0" smtClean="0"/>
          </a:p>
          <a:p>
            <a:pPr marL="274320" indent="-274320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smtClean="0"/>
              <a:t>Fizik tedavi ve rehabilitasyon vazgeçilmez unsurdur.</a:t>
            </a:r>
          </a:p>
          <a:p>
            <a:pPr marL="274320" indent="-274320">
              <a:lnSpc>
                <a:spcPct val="80000"/>
              </a:lnSpc>
              <a:buClr>
                <a:srgbClr val="FF0000"/>
              </a:buClr>
              <a:buNone/>
              <a:defRPr/>
            </a:pPr>
            <a:endParaRPr lang="tr-TR" sz="2400" dirty="0" smtClean="0"/>
          </a:p>
          <a:p>
            <a:pPr marL="274320" indent="-274320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tr-TR" sz="2400" dirty="0" smtClean="0"/>
              <a:t>İlerleyici </a:t>
            </a:r>
            <a:r>
              <a:rPr lang="tr-TR" sz="2400" dirty="0" err="1" smtClean="0"/>
              <a:t>dejeneratif</a:t>
            </a:r>
            <a:r>
              <a:rPr lang="tr-TR" sz="2400" dirty="0" smtClean="0"/>
              <a:t> eklem hastalığında </a:t>
            </a:r>
            <a:r>
              <a:rPr lang="tr-TR" sz="2400" dirty="0" err="1" smtClean="0"/>
              <a:t>artroplasti</a:t>
            </a:r>
            <a:r>
              <a:rPr lang="tr-TR" sz="2400" dirty="0" smtClean="0"/>
              <a:t> yapılabilir.</a:t>
            </a:r>
          </a:p>
          <a:p>
            <a:pPr eaLnBrk="1" fontAlgn="auto" hangingPunct="1">
              <a:lnSpc>
                <a:spcPct val="16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tr-TR" sz="22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sz="3600" u="sng" smtClean="0"/>
              <a:t/>
            </a:r>
            <a:br>
              <a:rPr lang="tr-TR" sz="3600" u="sng" smtClean="0"/>
            </a:br>
            <a:endParaRPr lang="tr-TR" sz="3600" u="sng" smtClean="0"/>
          </a:p>
        </p:txBody>
      </p:sp>
      <p:graphicFrame>
        <p:nvGraphicFramePr>
          <p:cNvPr id="53337" name="Group 89"/>
          <p:cNvGraphicFramePr>
            <a:graphicFrameLocks noGrp="1"/>
          </p:cNvGraphicFramePr>
          <p:nvPr/>
        </p:nvGraphicFramePr>
        <p:xfrm>
          <a:off x="179388" y="260350"/>
          <a:ext cx="8712200" cy="6509061"/>
        </p:xfrm>
        <a:graphic>
          <a:graphicData uri="http://schemas.openxmlformats.org/drawingml/2006/table">
            <a:tbl>
              <a:tblPr/>
              <a:tblGrid>
                <a:gridCol w="2487612"/>
                <a:gridCol w="3392488"/>
                <a:gridCol w="2832100"/>
              </a:tblGrid>
              <a:tr h="723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aramond" pitchFamily="18" charset="0"/>
                        </a:rPr>
                        <a:t>GUT HASTALIĞI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Garamond" pitchFamily="18" charset="0"/>
                        </a:rPr>
                        <a:t>PSEUDOGUT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Cinsiyet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Erkeklerde 4 kat fazla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Kadın=Erkek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Görülme yaşı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Orta yaş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Yaşlı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Tipik lab.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Hiperürisemi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Tutulan eklem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MTF, ayak bileği, diz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Diz,el bileği, dirsek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X-ray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Zımba deliği erozyonlar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Kondrokalsinozis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Biriken kristal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MSU kristalleri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CaPP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 kristalleri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21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Tedavi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Kolşisin (Akut atakta)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Allopurinol</a:t>
                      </a:r>
                      <a:b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</a:b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Probenesid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Nonspesifik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Eklem içi </a:t>
                      </a: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streoid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,NSAİİ, </a:t>
                      </a: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kolşisin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Profilaksi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Yapılır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Yılda </a:t>
                      </a:r>
                      <a:r>
                        <a:rPr lang="tr-TR" sz="2000" kern="1200" dirty="0" smtClean="0">
                          <a:solidFill>
                            <a:schemeClr val="tx1"/>
                          </a:solidFill>
                          <a:latin typeface="Garamond" pitchFamily="18" charset="0"/>
                          <a:ea typeface="+mn-ea"/>
                          <a:cs typeface="+mn-cs"/>
                        </a:rPr>
                        <a:t>≥3 atağı olanlarda </a:t>
                      </a:r>
                      <a:r>
                        <a:rPr lang="tr-TR" sz="2000" kern="1200" dirty="0" err="1" smtClean="0">
                          <a:solidFill>
                            <a:schemeClr val="tx1"/>
                          </a:solidFill>
                          <a:latin typeface="Garamond" pitchFamily="18" charset="0"/>
                          <a:ea typeface="+mn-ea"/>
                          <a:cs typeface="+mn-cs"/>
                        </a:rPr>
                        <a:t>profilaksi</a:t>
                      </a:r>
                      <a:r>
                        <a:rPr lang="tr-TR" sz="2000" kern="1200" dirty="0" smtClean="0">
                          <a:solidFill>
                            <a:schemeClr val="tx1"/>
                          </a:solidFill>
                          <a:latin typeface="Garamond" pitchFamily="18" charset="0"/>
                          <a:ea typeface="+mn-ea"/>
                          <a:cs typeface="+mn-cs"/>
                        </a:rPr>
                        <a:t> önerilebilir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Ek hastalıklar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Obezite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, </a:t>
                      </a: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hiperlipidemi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Hiperparatiroidi</a:t>
                      </a:r>
                      <a:r>
                        <a:rPr kumimoji="0" lang="tr-T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 </a:t>
                      </a:r>
                      <a:r>
                        <a:rPr kumimoji="0" lang="tr-T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hipomagnezemi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1982</TotalTime>
  <Words>2606</Words>
  <Application>Microsoft Office PowerPoint</Application>
  <PresentationFormat>Ekran Gösterisi (4:3)</PresentationFormat>
  <Paragraphs>400</Paragraphs>
  <Slides>62</Slides>
  <Notes>8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62</vt:i4>
      </vt:variant>
    </vt:vector>
  </HeadingPairs>
  <TitlesOfParts>
    <vt:vector size="71" baseType="lpstr">
      <vt:lpstr>Arial</vt:lpstr>
      <vt:lpstr>Calibri</vt:lpstr>
      <vt:lpstr>Century Gothic</vt:lpstr>
      <vt:lpstr>Garamond</vt:lpstr>
      <vt:lpstr>Symbol</vt:lpstr>
      <vt:lpstr>Times New Roman</vt:lpstr>
      <vt:lpstr>Wingdings</vt:lpstr>
      <vt:lpstr>Ofis Teması</vt:lpstr>
      <vt:lpstr>Bitmap Image</vt:lpstr>
      <vt:lpstr>KRİSTAL ARTROPATİLER</vt:lpstr>
      <vt:lpstr>Öğrenim Hedefleri</vt:lpstr>
      <vt:lpstr>GUT HASTALIĞI</vt:lpstr>
      <vt:lpstr>Etyopatogenez</vt:lpstr>
      <vt:lpstr>Etyopatogenez</vt:lpstr>
      <vt:lpstr>Hiperürisemi Etyolojisi</vt:lpstr>
      <vt:lpstr>Hiperürisemi Etyolojisi</vt:lpstr>
      <vt:lpstr>Gut Hastalığı Sıklığını Artıran Nedenler</vt:lpstr>
      <vt:lpstr>PowerPoint Sunusu</vt:lpstr>
      <vt:lpstr>Gut Hastalığında Tanı</vt:lpstr>
      <vt:lpstr>Gut Hastalığı</vt:lpstr>
      <vt:lpstr>Gut Hastalığı</vt:lpstr>
      <vt:lpstr>1-Asemptomatik Hiperürisemi</vt:lpstr>
      <vt:lpstr>1-Asemptomatik Hiperürisemi</vt:lpstr>
      <vt:lpstr>PowerPoint Sunusu</vt:lpstr>
      <vt:lpstr>2-Akut Gut Artriti</vt:lpstr>
      <vt:lpstr>2-Akut Gut Artriti</vt:lpstr>
      <vt:lpstr>PowerPoint Sunusu</vt:lpstr>
      <vt:lpstr>PowerPoint Sunusu</vt:lpstr>
      <vt:lpstr>PowerPoint Sunusu</vt:lpstr>
      <vt:lpstr>3-İnterkritik Gut</vt:lpstr>
      <vt:lpstr>4-Kronik Tofüslü Gut </vt:lpstr>
      <vt:lpstr>4-Kronik Tofüslü Gut</vt:lpstr>
      <vt:lpstr>PowerPoint Sunusu</vt:lpstr>
      <vt:lpstr>PowerPoint Sunusu</vt:lpstr>
      <vt:lpstr>PowerPoint Sunusu</vt:lpstr>
      <vt:lpstr>PowerPoint Sunusu</vt:lpstr>
      <vt:lpstr>PowerPoint Sunusu</vt:lpstr>
      <vt:lpstr>5-Poliartikular Gut Artriti</vt:lpstr>
      <vt:lpstr>6-Böbrek taşları ve yetmezliği</vt:lpstr>
      <vt:lpstr>Laboratuvar Bulguları</vt:lpstr>
      <vt:lpstr>PowerPoint Sunusu</vt:lpstr>
      <vt:lpstr>Radyolojik bulgular</vt:lpstr>
      <vt:lpstr>PowerPoint Sunusu</vt:lpstr>
      <vt:lpstr>PowerPoint Sunusu</vt:lpstr>
      <vt:lpstr>PowerPoint Sunusu</vt:lpstr>
      <vt:lpstr>Dual Enerji CT</vt:lpstr>
      <vt:lpstr>Gutta Ayırıcı Tanı</vt:lpstr>
      <vt:lpstr>Gut Tedavisi</vt:lpstr>
      <vt:lpstr>Gut Hastalığında İlaç Dışı Öneriler</vt:lpstr>
      <vt:lpstr>Asemptomatik Hiperürisemi Tedavi</vt:lpstr>
      <vt:lpstr>Gut/Hiperürisemide Profilaksi</vt:lpstr>
      <vt:lpstr>Gut Hastalığı Tedavisinde İlaç</vt:lpstr>
      <vt:lpstr>GUT TEDAVİSİ</vt:lpstr>
      <vt:lpstr>GUT TEDAVİSİ</vt:lpstr>
      <vt:lpstr>GUT TEDAVİSİ</vt:lpstr>
      <vt:lpstr>GUT TEDAVİSİ</vt:lpstr>
      <vt:lpstr>GUT TEDAVİSİ</vt:lpstr>
      <vt:lpstr>PowerPoint Sunusu</vt:lpstr>
      <vt:lpstr>PowerPoint Sunusu</vt:lpstr>
      <vt:lpstr>ACR 2020 Önerileri</vt:lpstr>
      <vt:lpstr>PSEUDOGUT</vt:lpstr>
      <vt:lpstr>PSEUDOGUT</vt:lpstr>
      <vt:lpstr>PSEUDOGUT KLİNİK</vt:lpstr>
      <vt:lpstr>Pseudogut  Laboratuvar ve Radyolojik Bulguları</vt:lpstr>
      <vt:lpstr>PowerPoint Sunusu</vt:lpstr>
      <vt:lpstr>PowerPoint Sunusu</vt:lpstr>
      <vt:lpstr>PowerPoint Sunusu</vt:lpstr>
      <vt:lpstr>PowerPoint Sunusu</vt:lpstr>
      <vt:lpstr>Ultrason Görüntüleme</vt:lpstr>
      <vt:lpstr>Pseudogut Tedavisi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KRİSTAL ARTROPATİ</dc:title>
  <dc:creator>anil</dc:creator>
  <cp:lastModifiedBy>ASUS</cp:lastModifiedBy>
  <cp:revision>305</cp:revision>
  <dcterms:created xsi:type="dcterms:W3CDTF">2012-10-08T21:50:25Z</dcterms:created>
  <dcterms:modified xsi:type="dcterms:W3CDTF">2024-09-08T17:36:57Z</dcterms:modified>
</cp:coreProperties>
</file>