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notesMasterIdLst>
    <p:notesMasterId r:id="rId32"/>
  </p:notesMasterIdLst>
  <p:sldIdLst>
    <p:sldId id="294" r:id="rId2"/>
    <p:sldId id="305" r:id="rId3"/>
    <p:sldId id="306" r:id="rId4"/>
    <p:sldId id="261" r:id="rId5"/>
    <p:sldId id="295" r:id="rId6"/>
    <p:sldId id="307" r:id="rId7"/>
    <p:sldId id="308" r:id="rId8"/>
    <p:sldId id="309" r:id="rId9"/>
    <p:sldId id="310" r:id="rId10"/>
    <p:sldId id="311" r:id="rId11"/>
    <p:sldId id="320" r:id="rId12"/>
    <p:sldId id="274" r:id="rId13"/>
    <p:sldId id="298" r:id="rId14"/>
    <p:sldId id="299" r:id="rId15"/>
    <p:sldId id="300" r:id="rId16"/>
    <p:sldId id="301" r:id="rId17"/>
    <p:sldId id="302" r:id="rId18"/>
    <p:sldId id="303" r:id="rId19"/>
    <p:sldId id="312" r:id="rId20"/>
    <p:sldId id="275" r:id="rId21"/>
    <p:sldId id="313" r:id="rId22"/>
    <p:sldId id="314" r:id="rId23"/>
    <p:sldId id="290" r:id="rId24"/>
    <p:sldId id="315" r:id="rId25"/>
    <p:sldId id="316" r:id="rId26"/>
    <p:sldId id="317" r:id="rId27"/>
    <p:sldId id="319" r:id="rId28"/>
    <p:sldId id="288" r:id="rId29"/>
    <p:sldId id="318" r:id="rId30"/>
    <p:sldId id="289" r:id="rId31"/>
  </p:sldIdLst>
  <p:sldSz cx="12192000" cy="6858000"/>
  <p:notesSz cx="12192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110" autoAdjust="0"/>
  </p:normalViewPr>
  <p:slideViewPr>
    <p:cSldViewPr>
      <p:cViewPr varScale="1">
        <p:scale>
          <a:sx n="57" d="100"/>
          <a:sy n="57" d="100"/>
        </p:scale>
        <p:origin x="120" y="4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1EA67A2-BF04-4D57-AB9E-93B2292AB7E7}" type="datetimeFigureOut">
              <a:rPr lang="tr-TR" smtClean="0"/>
              <a:t>22.06.2026</a:t>
            </a:fld>
            <a:endParaRPr lang="tr-TR"/>
          </a:p>
        </p:txBody>
      </p:sp>
      <p:sp>
        <p:nvSpPr>
          <p:cNvPr id="4" name="Slayt Resmi Yer Tutucusu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89E65F57-481E-4C2E-AA87-B592E5713BBF}" type="slidenum">
              <a:rPr lang="tr-TR" smtClean="0"/>
              <a:t>‹#›</a:t>
            </a:fld>
            <a:endParaRPr lang="tr-TR"/>
          </a:p>
        </p:txBody>
      </p:sp>
    </p:spTree>
    <p:extLst>
      <p:ext uri="{BB962C8B-B14F-4D97-AF65-F5344CB8AC3E}">
        <p14:creationId xmlns:p14="http://schemas.microsoft.com/office/powerpoint/2010/main" val="2583433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8008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88016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0"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99937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28126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992798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1975" cy="6857986"/>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4056552" y="564260"/>
            <a:ext cx="4078894" cy="528319"/>
          </a:xfrm>
          <a:prstGeom prst="rect">
            <a:avLst/>
          </a:prstGeom>
        </p:spPr>
        <p:txBody>
          <a:bodyPr wrap="square" lIns="0" tIns="0" rIns="0" bIns="0">
            <a:spAutoFit/>
          </a:bodyPr>
          <a:lstStyle>
            <a:lvl1pPr>
              <a:defRPr sz="3300" b="0" i="0">
                <a:solidFill>
                  <a:schemeClr val="tx1"/>
                </a:solidFill>
                <a:latin typeface="Arial"/>
                <a:cs typeface="Arial"/>
              </a:defRPr>
            </a:lvl1pPr>
          </a:lstStyle>
          <a:p>
            <a:endParaRPr/>
          </a:p>
        </p:txBody>
      </p:sp>
      <p:sp>
        <p:nvSpPr>
          <p:cNvPr id="3" name="Holder 3"/>
          <p:cNvSpPr>
            <a:spLocks noGrp="1"/>
          </p:cNvSpPr>
          <p:nvPr>
            <p:ph type="body" idx="1"/>
          </p:nvPr>
        </p:nvSpPr>
        <p:spPr>
          <a:xfrm>
            <a:off x="715041" y="1556255"/>
            <a:ext cx="10761917" cy="2947670"/>
          </a:xfrm>
          <a:prstGeom prst="rect">
            <a:avLst/>
          </a:prstGeom>
        </p:spPr>
        <p:txBody>
          <a:bodyPr wrap="square" lIns="0" tIns="0" rIns="0" bIns="0">
            <a:spAutoFit/>
          </a:bodyPr>
          <a:lstStyle>
            <a:lvl1pPr>
              <a:defRPr sz="24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5168001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0D6E40-0D36-B7CF-62BF-CB96C8711539}"/>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87810625-6B30-1969-39C5-E328FFDBBCB1}"/>
              </a:ext>
            </a:extLst>
          </p:cNvPr>
          <p:cNvSpPr>
            <a:spLocks noGrp="1"/>
          </p:cNvSpPr>
          <p:nvPr>
            <p:ph type="body" idx="1"/>
          </p:nvPr>
        </p:nvSpPr>
        <p:spPr/>
        <p:txBody>
          <a:bodyPr/>
          <a:lstStyle/>
          <a:p>
            <a:endParaRPr lang="tr-TR" dirty="0"/>
          </a:p>
        </p:txBody>
      </p:sp>
      <p:pic>
        <p:nvPicPr>
          <p:cNvPr id="5" name="Resim 4">
            <a:extLst>
              <a:ext uri="{FF2B5EF4-FFF2-40B4-BE49-F238E27FC236}">
                <a16:creationId xmlns:a16="http://schemas.microsoft.com/office/drawing/2014/main" id="{68E929A2-66E2-EEF5-AAAE-682EBF0A993D}"/>
              </a:ext>
            </a:extLst>
          </p:cNvPr>
          <p:cNvPicPr>
            <a:picLocks noChangeAspect="1"/>
          </p:cNvPicPr>
          <p:nvPr/>
        </p:nvPicPr>
        <p:blipFill>
          <a:blip r:embed="rId2"/>
          <a:stretch>
            <a:fillRect/>
          </a:stretch>
        </p:blipFill>
        <p:spPr>
          <a:xfrm>
            <a:off x="-9293" y="381000"/>
            <a:ext cx="12192000" cy="6716327"/>
          </a:xfrm>
          <a:prstGeom prst="rect">
            <a:avLst/>
          </a:prstGeom>
        </p:spPr>
      </p:pic>
    </p:spTree>
    <p:extLst>
      <p:ext uri="{BB962C8B-B14F-4D97-AF65-F5344CB8AC3E}">
        <p14:creationId xmlns:p14="http://schemas.microsoft.com/office/powerpoint/2010/main" val="719483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C8F1C3-5C65-5A5D-3916-8420E87484B2}"/>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C13F9043-6794-C9CE-F92D-D28D0ED2D15A}"/>
              </a:ext>
            </a:extLst>
          </p:cNvPr>
          <p:cNvSpPr>
            <a:spLocks noGrp="1"/>
          </p:cNvSpPr>
          <p:nvPr>
            <p:ph type="body" idx="1"/>
          </p:nvPr>
        </p:nvSpPr>
        <p:spPr/>
        <p:txBody>
          <a:bodyPr/>
          <a:lstStyle/>
          <a:p>
            <a:endParaRPr lang="tr-TR" dirty="0"/>
          </a:p>
        </p:txBody>
      </p:sp>
      <p:pic>
        <p:nvPicPr>
          <p:cNvPr id="5" name="Resim 4">
            <a:extLst>
              <a:ext uri="{FF2B5EF4-FFF2-40B4-BE49-F238E27FC236}">
                <a16:creationId xmlns:a16="http://schemas.microsoft.com/office/drawing/2014/main" id="{3A66BABE-67C1-AF63-4E13-62379E9627C6}"/>
              </a:ext>
            </a:extLst>
          </p:cNvPr>
          <p:cNvPicPr>
            <a:picLocks noChangeAspect="1"/>
          </p:cNvPicPr>
          <p:nvPr/>
        </p:nvPicPr>
        <p:blipFill>
          <a:blip r:embed="rId2"/>
          <a:stretch>
            <a:fillRect/>
          </a:stretch>
        </p:blipFill>
        <p:spPr>
          <a:xfrm>
            <a:off x="715041" y="588421"/>
            <a:ext cx="10867359" cy="5812040"/>
          </a:xfrm>
          <a:prstGeom prst="rect">
            <a:avLst/>
          </a:prstGeom>
        </p:spPr>
      </p:pic>
    </p:spTree>
    <p:extLst>
      <p:ext uri="{BB962C8B-B14F-4D97-AF65-F5344CB8AC3E}">
        <p14:creationId xmlns:p14="http://schemas.microsoft.com/office/powerpoint/2010/main" val="3509037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5ADBA7-6EF9-5AF1-BA5A-ADBDB5EC9BA8}"/>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22D8A78E-6DFF-80E7-2FFF-8CB5CBF9C2BC}"/>
              </a:ext>
            </a:extLst>
          </p:cNvPr>
          <p:cNvSpPr>
            <a:spLocks noGrp="1"/>
          </p:cNvSpPr>
          <p:nvPr>
            <p:ph type="body" idx="1"/>
          </p:nvPr>
        </p:nvSpPr>
        <p:spPr/>
        <p:txBody>
          <a:bodyPr/>
          <a:lstStyle/>
          <a:p>
            <a:endParaRPr lang="tr-TR" dirty="0"/>
          </a:p>
        </p:txBody>
      </p:sp>
      <p:pic>
        <p:nvPicPr>
          <p:cNvPr id="5" name="Resim 4">
            <a:extLst>
              <a:ext uri="{FF2B5EF4-FFF2-40B4-BE49-F238E27FC236}">
                <a16:creationId xmlns:a16="http://schemas.microsoft.com/office/drawing/2014/main" id="{58DBAD9A-BA4D-D595-056E-97C82C629067}"/>
              </a:ext>
            </a:extLst>
          </p:cNvPr>
          <p:cNvPicPr>
            <a:picLocks noChangeAspect="1"/>
          </p:cNvPicPr>
          <p:nvPr/>
        </p:nvPicPr>
        <p:blipFill>
          <a:blip r:embed="rId2"/>
          <a:stretch>
            <a:fillRect/>
          </a:stretch>
        </p:blipFill>
        <p:spPr>
          <a:xfrm>
            <a:off x="-152400" y="682525"/>
            <a:ext cx="12192000" cy="6708875"/>
          </a:xfrm>
          <a:prstGeom prst="rect">
            <a:avLst/>
          </a:prstGeom>
        </p:spPr>
      </p:pic>
    </p:spTree>
    <p:extLst>
      <p:ext uri="{BB962C8B-B14F-4D97-AF65-F5344CB8AC3E}">
        <p14:creationId xmlns:p14="http://schemas.microsoft.com/office/powerpoint/2010/main" val="3899519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12202160" cy="6863715"/>
            <a:chOff x="-5387" y="0"/>
            <a:chExt cx="12202160" cy="6863715"/>
          </a:xfrm>
        </p:grpSpPr>
        <p:sp>
          <p:nvSpPr>
            <p:cNvPr id="3" name="object 3"/>
            <p:cNvSpPr/>
            <p:nvPr/>
          </p:nvSpPr>
          <p:spPr>
            <a:xfrm>
              <a:off x="0" y="0"/>
              <a:ext cx="12191975"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12191975"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5866794" y="0"/>
              <a:ext cx="6325181" cy="600027"/>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12092940" cy="1015365"/>
            </a:xfrm>
            <a:custGeom>
              <a:avLst/>
              <a:gdLst/>
              <a:ahLst/>
              <a:cxnLst/>
              <a:rect l="l" t="t" r="r" b="b"/>
              <a:pathLst>
                <a:path w="12092940" h="1015365">
                  <a:moveTo>
                    <a:pt x="0" y="1015119"/>
                  </a:moveTo>
                  <a:lnTo>
                    <a:pt x="52558" y="1000758"/>
                  </a:lnTo>
                  <a:lnTo>
                    <a:pt x="110100" y="985250"/>
                  </a:lnTo>
                  <a:lnTo>
                    <a:pt x="171340" y="968990"/>
                  </a:lnTo>
                  <a:lnTo>
                    <a:pt x="236178" y="952049"/>
                  </a:lnTo>
                  <a:lnTo>
                    <a:pt x="304519" y="934496"/>
                  </a:lnTo>
                  <a:lnTo>
                    <a:pt x="376264" y="916400"/>
                  </a:lnTo>
                  <a:lnTo>
                    <a:pt x="413383" y="907171"/>
                  </a:lnTo>
                  <a:lnTo>
                    <a:pt x="451316" y="897833"/>
                  </a:lnTo>
                  <a:lnTo>
                    <a:pt x="490052" y="888394"/>
                  </a:lnTo>
                  <a:lnTo>
                    <a:pt x="529578" y="878863"/>
                  </a:lnTo>
                  <a:lnTo>
                    <a:pt x="569882" y="869249"/>
                  </a:lnTo>
                  <a:lnTo>
                    <a:pt x="610952" y="859560"/>
                  </a:lnTo>
                  <a:lnTo>
                    <a:pt x="652776" y="849806"/>
                  </a:lnTo>
                  <a:lnTo>
                    <a:pt x="695341" y="839995"/>
                  </a:lnTo>
                  <a:lnTo>
                    <a:pt x="738635" y="830135"/>
                  </a:lnTo>
                  <a:lnTo>
                    <a:pt x="782646" y="820236"/>
                  </a:lnTo>
                  <a:lnTo>
                    <a:pt x="827363" y="810307"/>
                  </a:lnTo>
                  <a:lnTo>
                    <a:pt x="872772" y="800355"/>
                  </a:lnTo>
                  <a:lnTo>
                    <a:pt x="918861" y="790389"/>
                  </a:lnTo>
                  <a:lnTo>
                    <a:pt x="965620" y="780419"/>
                  </a:lnTo>
                  <a:lnTo>
                    <a:pt x="1013034" y="770454"/>
                  </a:lnTo>
                  <a:lnTo>
                    <a:pt x="1061092" y="760500"/>
                  </a:lnTo>
                  <a:lnTo>
                    <a:pt x="1109782" y="750569"/>
                  </a:lnTo>
                  <a:lnTo>
                    <a:pt x="1159092" y="740668"/>
                  </a:lnTo>
                  <a:lnTo>
                    <a:pt x="1209010" y="730805"/>
                  </a:lnTo>
                  <a:lnTo>
                    <a:pt x="1259522" y="720991"/>
                  </a:lnTo>
                  <a:lnTo>
                    <a:pt x="1310618" y="711233"/>
                  </a:lnTo>
                  <a:lnTo>
                    <a:pt x="1362285" y="701540"/>
                  </a:lnTo>
                  <a:lnTo>
                    <a:pt x="1414510" y="691921"/>
                  </a:lnTo>
                  <a:lnTo>
                    <a:pt x="1467282" y="682384"/>
                  </a:lnTo>
                  <a:lnTo>
                    <a:pt x="1520589" y="672939"/>
                  </a:lnTo>
                  <a:lnTo>
                    <a:pt x="1574418" y="663594"/>
                  </a:lnTo>
                  <a:lnTo>
                    <a:pt x="1628756" y="654358"/>
                  </a:lnTo>
                  <a:lnTo>
                    <a:pt x="1683593" y="645239"/>
                  </a:lnTo>
                  <a:lnTo>
                    <a:pt x="1738915" y="636246"/>
                  </a:lnTo>
                  <a:lnTo>
                    <a:pt x="1794711" y="627389"/>
                  </a:lnTo>
                  <a:lnTo>
                    <a:pt x="1850968" y="618675"/>
                  </a:lnTo>
                  <a:lnTo>
                    <a:pt x="1907674" y="610114"/>
                  </a:lnTo>
                  <a:lnTo>
                    <a:pt x="1964818" y="601713"/>
                  </a:lnTo>
                  <a:lnTo>
                    <a:pt x="2022386" y="593483"/>
                  </a:lnTo>
                  <a:lnTo>
                    <a:pt x="2080366" y="585431"/>
                  </a:lnTo>
                  <a:lnTo>
                    <a:pt x="2138747" y="577566"/>
                  </a:lnTo>
                  <a:lnTo>
                    <a:pt x="2197516" y="569898"/>
                  </a:lnTo>
                  <a:lnTo>
                    <a:pt x="2256661" y="562434"/>
                  </a:lnTo>
                  <a:lnTo>
                    <a:pt x="2316171" y="555184"/>
                  </a:lnTo>
                  <a:lnTo>
                    <a:pt x="2376031" y="548155"/>
                  </a:lnTo>
                  <a:lnTo>
                    <a:pt x="2436232" y="541358"/>
                  </a:lnTo>
                  <a:lnTo>
                    <a:pt x="2496759" y="534801"/>
                  </a:lnTo>
                  <a:lnTo>
                    <a:pt x="2557602" y="528492"/>
                  </a:lnTo>
                  <a:lnTo>
                    <a:pt x="2618748" y="522440"/>
                  </a:lnTo>
                  <a:lnTo>
                    <a:pt x="2680184" y="516654"/>
                  </a:lnTo>
                  <a:lnTo>
                    <a:pt x="2741899" y="511142"/>
                  </a:lnTo>
                  <a:lnTo>
                    <a:pt x="2803881" y="505914"/>
                  </a:lnTo>
                  <a:lnTo>
                    <a:pt x="2866116" y="500977"/>
                  </a:lnTo>
                  <a:lnTo>
                    <a:pt x="2928594" y="496342"/>
                  </a:lnTo>
                  <a:lnTo>
                    <a:pt x="2991302" y="492016"/>
                  </a:lnTo>
                  <a:lnTo>
                    <a:pt x="3054227" y="488008"/>
                  </a:lnTo>
                  <a:lnTo>
                    <a:pt x="3117358" y="484327"/>
                  </a:lnTo>
                  <a:lnTo>
                    <a:pt x="3180682" y="480981"/>
                  </a:lnTo>
                  <a:lnTo>
                    <a:pt x="3244187" y="477980"/>
                  </a:lnTo>
                  <a:lnTo>
                    <a:pt x="3307862" y="475332"/>
                  </a:lnTo>
                  <a:lnTo>
                    <a:pt x="3371693" y="473046"/>
                  </a:lnTo>
                  <a:lnTo>
                    <a:pt x="3413338" y="471802"/>
                  </a:lnTo>
                  <a:lnTo>
                    <a:pt x="3455494" y="470789"/>
                  </a:lnTo>
                  <a:lnTo>
                    <a:pt x="3498150" y="470002"/>
                  </a:lnTo>
                  <a:lnTo>
                    <a:pt x="3541297" y="469437"/>
                  </a:lnTo>
                  <a:lnTo>
                    <a:pt x="3584925" y="469090"/>
                  </a:lnTo>
                  <a:lnTo>
                    <a:pt x="3629024" y="468954"/>
                  </a:lnTo>
                  <a:lnTo>
                    <a:pt x="3673584" y="469027"/>
                  </a:lnTo>
                  <a:lnTo>
                    <a:pt x="3718596" y="469303"/>
                  </a:lnTo>
                  <a:lnTo>
                    <a:pt x="3764049" y="469777"/>
                  </a:lnTo>
                  <a:lnTo>
                    <a:pt x="3809934" y="470445"/>
                  </a:lnTo>
                  <a:lnTo>
                    <a:pt x="3856241" y="471302"/>
                  </a:lnTo>
                  <a:lnTo>
                    <a:pt x="3902960" y="472344"/>
                  </a:lnTo>
                  <a:lnTo>
                    <a:pt x="3950081" y="473565"/>
                  </a:lnTo>
                  <a:lnTo>
                    <a:pt x="3997595" y="474962"/>
                  </a:lnTo>
                  <a:lnTo>
                    <a:pt x="4045492" y="476529"/>
                  </a:lnTo>
                  <a:lnTo>
                    <a:pt x="4093761" y="478262"/>
                  </a:lnTo>
                  <a:lnTo>
                    <a:pt x="4142393" y="480156"/>
                  </a:lnTo>
                  <a:lnTo>
                    <a:pt x="4191379" y="482206"/>
                  </a:lnTo>
                  <a:lnTo>
                    <a:pt x="4240708" y="484409"/>
                  </a:lnTo>
                  <a:lnTo>
                    <a:pt x="4290370" y="486758"/>
                  </a:lnTo>
                  <a:lnTo>
                    <a:pt x="4340357" y="489250"/>
                  </a:lnTo>
                  <a:lnTo>
                    <a:pt x="4390657" y="491880"/>
                  </a:lnTo>
                  <a:lnTo>
                    <a:pt x="4441261" y="494642"/>
                  </a:lnTo>
                  <a:lnTo>
                    <a:pt x="4492160" y="497534"/>
                  </a:lnTo>
                  <a:lnTo>
                    <a:pt x="4543343" y="500549"/>
                  </a:lnTo>
                  <a:lnTo>
                    <a:pt x="4594800" y="503683"/>
                  </a:lnTo>
                  <a:lnTo>
                    <a:pt x="4646523" y="506932"/>
                  </a:lnTo>
                  <a:lnTo>
                    <a:pt x="4698501" y="510290"/>
                  </a:lnTo>
                  <a:lnTo>
                    <a:pt x="4750723" y="513754"/>
                  </a:lnTo>
                  <a:lnTo>
                    <a:pt x="4803181" y="517318"/>
                  </a:lnTo>
                  <a:lnTo>
                    <a:pt x="4855865" y="520978"/>
                  </a:lnTo>
                  <a:lnTo>
                    <a:pt x="4908764" y="524729"/>
                  </a:lnTo>
                  <a:lnTo>
                    <a:pt x="4961870" y="528567"/>
                  </a:lnTo>
                  <a:lnTo>
                    <a:pt x="5015171" y="532486"/>
                  </a:lnTo>
                  <a:lnTo>
                    <a:pt x="5068659" y="536482"/>
                  </a:lnTo>
                  <a:lnTo>
                    <a:pt x="5122323" y="540551"/>
                  </a:lnTo>
                  <a:lnTo>
                    <a:pt x="5176154" y="544688"/>
                  </a:lnTo>
                  <a:lnTo>
                    <a:pt x="5230141" y="548888"/>
                  </a:lnTo>
                  <a:lnTo>
                    <a:pt x="5284276" y="553146"/>
                  </a:lnTo>
                  <a:lnTo>
                    <a:pt x="5338547" y="557458"/>
                  </a:lnTo>
                  <a:lnTo>
                    <a:pt x="5392946" y="561819"/>
                  </a:lnTo>
                  <a:lnTo>
                    <a:pt x="5447463" y="566225"/>
                  </a:lnTo>
                  <a:lnTo>
                    <a:pt x="5502087" y="570670"/>
                  </a:lnTo>
                  <a:lnTo>
                    <a:pt x="5556809" y="575151"/>
                  </a:lnTo>
                  <a:lnTo>
                    <a:pt x="5611620" y="579662"/>
                  </a:lnTo>
                  <a:lnTo>
                    <a:pt x="5666508" y="584198"/>
                  </a:lnTo>
                  <a:lnTo>
                    <a:pt x="5721465" y="588756"/>
                  </a:lnTo>
                  <a:lnTo>
                    <a:pt x="5776481" y="593331"/>
                  </a:lnTo>
                  <a:lnTo>
                    <a:pt x="5831545" y="597917"/>
                  </a:lnTo>
                  <a:lnTo>
                    <a:pt x="5886648" y="602510"/>
                  </a:lnTo>
                  <a:lnTo>
                    <a:pt x="5941781" y="607106"/>
                  </a:lnTo>
                  <a:lnTo>
                    <a:pt x="5996932" y="611699"/>
                  </a:lnTo>
                  <a:lnTo>
                    <a:pt x="6052094" y="616286"/>
                  </a:lnTo>
                  <a:lnTo>
                    <a:pt x="6107255" y="620861"/>
                  </a:lnTo>
                  <a:lnTo>
                    <a:pt x="6162405" y="625420"/>
                  </a:lnTo>
                  <a:lnTo>
                    <a:pt x="6217536" y="629958"/>
                  </a:lnTo>
                  <a:lnTo>
                    <a:pt x="6272637" y="634470"/>
                  </a:lnTo>
                  <a:lnTo>
                    <a:pt x="6327699" y="638952"/>
                  </a:lnTo>
                  <a:lnTo>
                    <a:pt x="6382711" y="643400"/>
                  </a:lnTo>
                  <a:lnTo>
                    <a:pt x="6437664" y="647807"/>
                  </a:lnTo>
                  <a:lnTo>
                    <a:pt x="6492548" y="652171"/>
                  </a:lnTo>
                  <a:lnTo>
                    <a:pt x="6547353" y="656485"/>
                  </a:lnTo>
                  <a:lnTo>
                    <a:pt x="6602069" y="660746"/>
                  </a:lnTo>
                  <a:lnTo>
                    <a:pt x="6656687" y="664949"/>
                  </a:lnTo>
                  <a:lnTo>
                    <a:pt x="6711196" y="669089"/>
                  </a:lnTo>
                  <a:lnTo>
                    <a:pt x="6765587" y="673162"/>
                  </a:lnTo>
                  <a:lnTo>
                    <a:pt x="6819850" y="677162"/>
                  </a:lnTo>
                  <a:lnTo>
                    <a:pt x="6873976" y="681085"/>
                  </a:lnTo>
                  <a:lnTo>
                    <a:pt x="6927954" y="684927"/>
                  </a:lnTo>
                  <a:lnTo>
                    <a:pt x="6981774" y="688682"/>
                  </a:lnTo>
                  <a:lnTo>
                    <a:pt x="7035428" y="692347"/>
                  </a:lnTo>
                  <a:lnTo>
                    <a:pt x="7088904" y="695916"/>
                  </a:lnTo>
                  <a:lnTo>
                    <a:pt x="7142193" y="699384"/>
                  </a:lnTo>
                  <a:lnTo>
                    <a:pt x="7195285" y="702748"/>
                  </a:lnTo>
                  <a:lnTo>
                    <a:pt x="7248171" y="706003"/>
                  </a:lnTo>
                  <a:lnTo>
                    <a:pt x="7300841" y="709143"/>
                  </a:lnTo>
                  <a:lnTo>
                    <a:pt x="7353285" y="712164"/>
                  </a:lnTo>
                  <a:lnTo>
                    <a:pt x="7405492" y="715061"/>
                  </a:lnTo>
                  <a:lnTo>
                    <a:pt x="7457454" y="717831"/>
                  </a:lnTo>
                  <a:lnTo>
                    <a:pt x="7509160" y="720467"/>
                  </a:lnTo>
                  <a:lnTo>
                    <a:pt x="7560600" y="722966"/>
                  </a:lnTo>
                  <a:lnTo>
                    <a:pt x="7611766" y="725323"/>
                  </a:lnTo>
                  <a:lnTo>
                    <a:pt x="7662646" y="727532"/>
                  </a:lnTo>
                  <a:lnTo>
                    <a:pt x="7713231" y="729591"/>
                  </a:lnTo>
                  <a:lnTo>
                    <a:pt x="7763512" y="731493"/>
                  </a:lnTo>
                  <a:lnTo>
                    <a:pt x="7813478" y="733234"/>
                  </a:lnTo>
                  <a:lnTo>
                    <a:pt x="7863119" y="734809"/>
                  </a:lnTo>
                  <a:lnTo>
                    <a:pt x="7912427" y="736214"/>
                  </a:lnTo>
                  <a:lnTo>
                    <a:pt x="7961390" y="737445"/>
                  </a:lnTo>
                  <a:lnTo>
                    <a:pt x="8010000" y="738495"/>
                  </a:lnTo>
                  <a:lnTo>
                    <a:pt x="8058246" y="739362"/>
                  </a:lnTo>
                  <a:lnTo>
                    <a:pt x="8106118" y="740039"/>
                  </a:lnTo>
                  <a:lnTo>
                    <a:pt x="8153608" y="740523"/>
                  </a:lnTo>
                  <a:lnTo>
                    <a:pt x="8200704" y="740809"/>
                  </a:lnTo>
                  <a:lnTo>
                    <a:pt x="8247397" y="740892"/>
                  </a:lnTo>
                  <a:lnTo>
                    <a:pt x="8293677" y="740767"/>
                  </a:lnTo>
                  <a:lnTo>
                    <a:pt x="8339535" y="740430"/>
                  </a:lnTo>
                  <a:lnTo>
                    <a:pt x="8384961" y="739876"/>
                  </a:lnTo>
                  <a:lnTo>
                    <a:pt x="8429944" y="739101"/>
                  </a:lnTo>
                  <a:lnTo>
                    <a:pt x="8474475" y="738099"/>
                  </a:lnTo>
                  <a:lnTo>
                    <a:pt x="8518544" y="736866"/>
                  </a:lnTo>
                  <a:lnTo>
                    <a:pt x="8562142" y="735398"/>
                  </a:lnTo>
                  <a:lnTo>
                    <a:pt x="8605258" y="733690"/>
                  </a:lnTo>
                  <a:lnTo>
                    <a:pt x="8647883" y="731736"/>
                  </a:lnTo>
                  <a:lnTo>
                    <a:pt x="8690007" y="729533"/>
                  </a:lnTo>
                  <a:lnTo>
                    <a:pt x="8751819" y="725836"/>
                  </a:lnTo>
                  <a:lnTo>
                    <a:pt x="8813411" y="721644"/>
                  </a:lnTo>
                  <a:lnTo>
                    <a:pt x="8874776" y="716969"/>
                  </a:lnTo>
                  <a:lnTo>
                    <a:pt x="8935908" y="711825"/>
                  </a:lnTo>
                  <a:lnTo>
                    <a:pt x="8996799" y="706225"/>
                  </a:lnTo>
                  <a:lnTo>
                    <a:pt x="9057445" y="700182"/>
                  </a:lnTo>
                  <a:lnTo>
                    <a:pt x="9117839" y="693709"/>
                  </a:lnTo>
                  <a:lnTo>
                    <a:pt x="9177973" y="686819"/>
                  </a:lnTo>
                  <a:lnTo>
                    <a:pt x="9237842" y="679524"/>
                  </a:lnTo>
                  <a:lnTo>
                    <a:pt x="9297440" y="671840"/>
                  </a:lnTo>
                  <a:lnTo>
                    <a:pt x="9356759" y="663777"/>
                  </a:lnTo>
                  <a:lnTo>
                    <a:pt x="9415793" y="655350"/>
                  </a:lnTo>
                  <a:lnTo>
                    <a:pt x="9474537" y="646571"/>
                  </a:lnTo>
                  <a:lnTo>
                    <a:pt x="9532983" y="637454"/>
                  </a:lnTo>
                  <a:lnTo>
                    <a:pt x="9591126" y="628012"/>
                  </a:lnTo>
                  <a:lnTo>
                    <a:pt x="9648958" y="618257"/>
                  </a:lnTo>
                  <a:lnTo>
                    <a:pt x="9706474" y="608204"/>
                  </a:lnTo>
                  <a:lnTo>
                    <a:pt x="9763666" y="597864"/>
                  </a:lnTo>
                  <a:lnTo>
                    <a:pt x="9820529" y="587251"/>
                  </a:lnTo>
                  <a:lnTo>
                    <a:pt x="9877056" y="576379"/>
                  </a:lnTo>
                  <a:lnTo>
                    <a:pt x="9933241" y="565259"/>
                  </a:lnTo>
                  <a:lnTo>
                    <a:pt x="9989078" y="553906"/>
                  </a:lnTo>
                  <a:lnTo>
                    <a:pt x="10044559" y="542333"/>
                  </a:lnTo>
                  <a:lnTo>
                    <a:pt x="10099679" y="530551"/>
                  </a:lnTo>
                  <a:lnTo>
                    <a:pt x="10154430" y="518576"/>
                  </a:lnTo>
                  <a:lnTo>
                    <a:pt x="10208808" y="506419"/>
                  </a:lnTo>
                  <a:lnTo>
                    <a:pt x="10262804" y="494093"/>
                  </a:lnTo>
                  <a:lnTo>
                    <a:pt x="10316414" y="481613"/>
                  </a:lnTo>
                  <a:lnTo>
                    <a:pt x="10369630" y="468990"/>
                  </a:lnTo>
                  <a:lnTo>
                    <a:pt x="10422446" y="456239"/>
                  </a:lnTo>
                  <a:lnTo>
                    <a:pt x="10474855" y="443371"/>
                  </a:lnTo>
                  <a:lnTo>
                    <a:pt x="10526852" y="430401"/>
                  </a:lnTo>
                  <a:lnTo>
                    <a:pt x="10578429" y="417341"/>
                  </a:lnTo>
                  <a:lnTo>
                    <a:pt x="10629581" y="404205"/>
                  </a:lnTo>
                  <a:lnTo>
                    <a:pt x="10680301" y="391004"/>
                  </a:lnTo>
                  <a:lnTo>
                    <a:pt x="10730582" y="377754"/>
                  </a:lnTo>
                  <a:lnTo>
                    <a:pt x="10780419" y="364466"/>
                  </a:lnTo>
                  <a:lnTo>
                    <a:pt x="10829804" y="351154"/>
                  </a:lnTo>
                  <a:lnTo>
                    <a:pt x="10878731" y="337830"/>
                  </a:lnTo>
                  <a:lnTo>
                    <a:pt x="10927195" y="324508"/>
                  </a:lnTo>
                  <a:lnTo>
                    <a:pt x="10975187" y="311202"/>
                  </a:lnTo>
                  <a:lnTo>
                    <a:pt x="11022703" y="297923"/>
                  </a:lnTo>
                  <a:lnTo>
                    <a:pt x="11069736" y="284686"/>
                  </a:lnTo>
                  <a:lnTo>
                    <a:pt x="11116279" y="271503"/>
                  </a:lnTo>
                  <a:lnTo>
                    <a:pt x="11162325" y="258387"/>
                  </a:lnTo>
                  <a:lnTo>
                    <a:pt x="11207869" y="245352"/>
                  </a:lnTo>
                  <a:lnTo>
                    <a:pt x="11252904" y="232410"/>
                  </a:lnTo>
                  <a:lnTo>
                    <a:pt x="11297424" y="219574"/>
                  </a:lnTo>
                  <a:lnTo>
                    <a:pt x="11341422" y="206859"/>
                  </a:lnTo>
                  <a:lnTo>
                    <a:pt x="11384891" y="194276"/>
                  </a:lnTo>
                  <a:lnTo>
                    <a:pt x="11427826" y="181839"/>
                  </a:lnTo>
                  <a:lnTo>
                    <a:pt x="11470220" y="169561"/>
                  </a:lnTo>
                  <a:lnTo>
                    <a:pt x="11512067" y="157455"/>
                  </a:lnTo>
                  <a:lnTo>
                    <a:pt x="11553359" y="145534"/>
                  </a:lnTo>
                  <a:lnTo>
                    <a:pt x="11594091" y="133811"/>
                  </a:lnTo>
                  <a:lnTo>
                    <a:pt x="11634257" y="122300"/>
                  </a:lnTo>
                  <a:lnTo>
                    <a:pt x="11673849" y="111013"/>
                  </a:lnTo>
                  <a:lnTo>
                    <a:pt x="11712862" y="99964"/>
                  </a:lnTo>
                  <a:lnTo>
                    <a:pt x="11751289" y="89165"/>
                  </a:lnTo>
                  <a:lnTo>
                    <a:pt x="11789124" y="78630"/>
                  </a:lnTo>
                  <a:lnTo>
                    <a:pt x="11826360" y="68371"/>
                  </a:lnTo>
                  <a:lnTo>
                    <a:pt x="11899009" y="48737"/>
                  </a:lnTo>
                  <a:lnTo>
                    <a:pt x="11969187" y="30366"/>
                  </a:lnTo>
                  <a:lnTo>
                    <a:pt x="12036841" y="13365"/>
                  </a:lnTo>
                  <a:lnTo>
                    <a:pt x="12069706" y="5410"/>
                  </a:lnTo>
                  <a:lnTo>
                    <a:pt x="12092720" y="0"/>
                  </a:lnTo>
                </a:path>
              </a:pathLst>
            </a:custGeom>
            <a:ln w="10774">
              <a:solidFill>
                <a:srgbClr val="08B6BD"/>
              </a:solidFill>
            </a:ln>
          </p:spPr>
          <p:txBody>
            <a:bodyPr wrap="square" lIns="0" tIns="0" rIns="0" bIns="0" rtlCol="0"/>
            <a:lstStyle/>
            <a:p>
              <a:endParaRPr/>
            </a:p>
          </p:txBody>
        </p:sp>
        <p:sp>
          <p:nvSpPr>
            <p:cNvPr id="7" name="object 7"/>
            <p:cNvSpPr/>
            <p:nvPr/>
          </p:nvSpPr>
          <p:spPr>
            <a:xfrm>
              <a:off x="10" y="56967"/>
              <a:ext cx="12192000" cy="892810"/>
            </a:xfrm>
            <a:custGeom>
              <a:avLst/>
              <a:gdLst/>
              <a:ahLst/>
              <a:cxnLst/>
              <a:rect l="l" t="t" r="r" b="b"/>
              <a:pathLst>
                <a:path w="12192000" h="892810">
                  <a:moveTo>
                    <a:pt x="0" y="892460"/>
                  </a:moveTo>
                  <a:lnTo>
                    <a:pt x="52129" y="885462"/>
                  </a:lnTo>
                  <a:lnTo>
                    <a:pt x="108397" y="877296"/>
                  </a:lnTo>
                  <a:lnTo>
                    <a:pt x="168687" y="868039"/>
                  </a:lnTo>
                  <a:lnTo>
                    <a:pt x="232881" y="857769"/>
                  </a:lnTo>
                  <a:lnTo>
                    <a:pt x="300860" y="846561"/>
                  </a:lnTo>
                  <a:lnTo>
                    <a:pt x="372506" y="834492"/>
                  </a:lnTo>
                  <a:lnTo>
                    <a:pt x="447702" y="821638"/>
                  </a:lnTo>
                  <a:lnTo>
                    <a:pt x="486594" y="814941"/>
                  </a:lnTo>
                  <a:lnTo>
                    <a:pt x="526329" y="808076"/>
                  </a:lnTo>
                  <a:lnTo>
                    <a:pt x="566892" y="801054"/>
                  </a:lnTo>
                  <a:lnTo>
                    <a:pt x="608269" y="793883"/>
                  </a:lnTo>
                  <a:lnTo>
                    <a:pt x="650445" y="786573"/>
                  </a:lnTo>
                  <a:lnTo>
                    <a:pt x="693405" y="779134"/>
                  </a:lnTo>
                  <a:lnTo>
                    <a:pt x="737134" y="771575"/>
                  </a:lnTo>
                  <a:lnTo>
                    <a:pt x="781617" y="763906"/>
                  </a:lnTo>
                  <a:lnTo>
                    <a:pt x="826841" y="756136"/>
                  </a:lnTo>
                  <a:lnTo>
                    <a:pt x="872789" y="748276"/>
                  </a:lnTo>
                  <a:lnTo>
                    <a:pt x="919448" y="740333"/>
                  </a:lnTo>
                  <a:lnTo>
                    <a:pt x="966802" y="732319"/>
                  </a:lnTo>
                  <a:lnTo>
                    <a:pt x="1014837" y="724243"/>
                  </a:lnTo>
                  <a:lnTo>
                    <a:pt x="1063538" y="716114"/>
                  </a:lnTo>
                  <a:lnTo>
                    <a:pt x="1112890" y="707941"/>
                  </a:lnTo>
                  <a:lnTo>
                    <a:pt x="1162879" y="699735"/>
                  </a:lnTo>
                  <a:lnTo>
                    <a:pt x="1213489" y="691505"/>
                  </a:lnTo>
                  <a:lnTo>
                    <a:pt x="1264707" y="683260"/>
                  </a:lnTo>
                  <a:lnTo>
                    <a:pt x="1316516" y="675010"/>
                  </a:lnTo>
                  <a:lnTo>
                    <a:pt x="1368904" y="666765"/>
                  </a:lnTo>
                  <a:lnTo>
                    <a:pt x="1421854" y="658533"/>
                  </a:lnTo>
                  <a:lnTo>
                    <a:pt x="1475351" y="650326"/>
                  </a:lnTo>
                  <a:lnTo>
                    <a:pt x="1529383" y="642151"/>
                  </a:lnTo>
                  <a:lnTo>
                    <a:pt x="1583932" y="634019"/>
                  </a:lnTo>
                  <a:lnTo>
                    <a:pt x="1638986" y="625940"/>
                  </a:lnTo>
                  <a:lnTo>
                    <a:pt x="1694528" y="617922"/>
                  </a:lnTo>
                  <a:lnTo>
                    <a:pt x="1750544" y="609976"/>
                  </a:lnTo>
                  <a:lnTo>
                    <a:pt x="1807020" y="602111"/>
                  </a:lnTo>
                  <a:lnTo>
                    <a:pt x="1863941" y="594336"/>
                  </a:lnTo>
                  <a:lnTo>
                    <a:pt x="1921292" y="586662"/>
                  </a:lnTo>
                  <a:lnTo>
                    <a:pt x="1979057" y="579097"/>
                  </a:lnTo>
                  <a:lnTo>
                    <a:pt x="2037224" y="571651"/>
                  </a:lnTo>
                  <a:lnTo>
                    <a:pt x="2095776" y="564335"/>
                  </a:lnTo>
                  <a:lnTo>
                    <a:pt x="2154698" y="557156"/>
                  </a:lnTo>
                  <a:lnTo>
                    <a:pt x="2213977" y="550125"/>
                  </a:lnTo>
                  <a:lnTo>
                    <a:pt x="2273598" y="543252"/>
                  </a:lnTo>
                  <a:lnTo>
                    <a:pt x="2333545" y="536546"/>
                  </a:lnTo>
                  <a:lnTo>
                    <a:pt x="2393804" y="530016"/>
                  </a:lnTo>
                  <a:lnTo>
                    <a:pt x="2454360" y="523673"/>
                  </a:lnTo>
                  <a:lnTo>
                    <a:pt x="2515199" y="517525"/>
                  </a:lnTo>
                  <a:lnTo>
                    <a:pt x="2576305" y="511582"/>
                  </a:lnTo>
                  <a:lnTo>
                    <a:pt x="2637664" y="505854"/>
                  </a:lnTo>
                  <a:lnTo>
                    <a:pt x="2699261" y="500350"/>
                  </a:lnTo>
                  <a:lnTo>
                    <a:pt x="2761082" y="495081"/>
                  </a:lnTo>
                  <a:lnTo>
                    <a:pt x="2823111" y="490054"/>
                  </a:lnTo>
                  <a:lnTo>
                    <a:pt x="2885334" y="485281"/>
                  </a:lnTo>
                  <a:lnTo>
                    <a:pt x="2947736" y="480770"/>
                  </a:lnTo>
                  <a:lnTo>
                    <a:pt x="3010303" y="476532"/>
                  </a:lnTo>
                  <a:lnTo>
                    <a:pt x="3073019" y="472575"/>
                  </a:lnTo>
                  <a:lnTo>
                    <a:pt x="3135870" y="468909"/>
                  </a:lnTo>
                  <a:lnTo>
                    <a:pt x="3198842" y="465544"/>
                  </a:lnTo>
                  <a:lnTo>
                    <a:pt x="3261918" y="462490"/>
                  </a:lnTo>
                  <a:lnTo>
                    <a:pt x="3325085" y="459755"/>
                  </a:lnTo>
                  <a:lnTo>
                    <a:pt x="3388328" y="457350"/>
                  </a:lnTo>
                  <a:lnTo>
                    <a:pt x="3451632" y="455284"/>
                  </a:lnTo>
                  <a:lnTo>
                    <a:pt x="3493497" y="454131"/>
                  </a:lnTo>
                  <a:lnTo>
                    <a:pt x="3535851" y="453159"/>
                  </a:lnTo>
                  <a:lnTo>
                    <a:pt x="3578687" y="452364"/>
                  </a:lnTo>
                  <a:lnTo>
                    <a:pt x="3621993" y="451743"/>
                  </a:lnTo>
                  <a:lnTo>
                    <a:pt x="3665761" y="451291"/>
                  </a:lnTo>
                  <a:lnTo>
                    <a:pt x="3709981" y="451006"/>
                  </a:lnTo>
                  <a:lnTo>
                    <a:pt x="3754643" y="450882"/>
                  </a:lnTo>
                  <a:lnTo>
                    <a:pt x="3799739" y="450917"/>
                  </a:lnTo>
                  <a:lnTo>
                    <a:pt x="3845258" y="451108"/>
                  </a:lnTo>
                  <a:lnTo>
                    <a:pt x="3891190" y="451449"/>
                  </a:lnTo>
                  <a:lnTo>
                    <a:pt x="3937528" y="451938"/>
                  </a:lnTo>
                  <a:lnTo>
                    <a:pt x="3984260" y="452571"/>
                  </a:lnTo>
                  <a:lnTo>
                    <a:pt x="4031378" y="453344"/>
                  </a:lnTo>
                  <a:lnTo>
                    <a:pt x="4078871" y="454254"/>
                  </a:lnTo>
                  <a:lnTo>
                    <a:pt x="4126732" y="455297"/>
                  </a:lnTo>
                  <a:lnTo>
                    <a:pt x="4174948" y="456469"/>
                  </a:lnTo>
                  <a:lnTo>
                    <a:pt x="4223513" y="457766"/>
                  </a:lnTo>
                  <a:lnTo>
                    <a:pt x="4272415" y="459186"/>
                  </a:lnTo>
                  <a:lnTo>
                    <a:pt x="4321645" y="460723"/>
                  </a:lnTo>
                  <a:lnTo>
                    <a:pt x="4371194" y="462375"/>
                  </a:lnTo>
                  <a:lnTo>
                    <a:pt x="4421053" y="464138"/>
                  </a:lnTo>
                  <a:lnTo>
                    <a:pt x="4471211" y="466008"/>
                  </a:lnTo>
                  <a:lnTo>
                    <a:pt x="4521660" y="467981"/>
                  </a:lnTo>
                  <a:lnTo>
                    <a:pt x="4572389" y="470055"/>
                  </a:lnTo>
                  <a:lnTo>
                    <a:pt x="4623390" y="472224"/>
                  </a:lnTo>
                  <a:lnTo>
                    <a:pt x="4674652" y="474485"/>
                  </a:lnTo>
                  <a:lnTo>
                    <a:pt x="4726167" y="476836"/>
                  </a:lnTo>
                  <a:lnTo>
                    <a:pt x="4777924" y="479271"/>
                  </a:lnTo>
                  <a:lnTo>
                    <a:pt x="4829914" y="481788"/>
                  </a:lnTo>
                  <a:lnTo>
                    <a:pt x="4882128" y="484382"/>
                  </a:lnTo>
                  <a:lnTo>
                    <a:pt x="4934556" y="487051"/>
                  </a:lnTo>
                  <a:lnTo>
                    <a:pt x="4987189" y="489790"/>
                  </a:lnTo>
                  <a:lnTo>
                    <a:pt x="5040017" y="492595"/>
                  </a:lnTo>
                  <a:lnTo>
                    <a:pt x="5093030" y="495464"/>
                  </a:lnTo>
                  <a:lnTo>
                    <a:pt x="5146219" y="498391"/>
                  </a:lnTo>
                  <a:lnTo>
                    <a:pt x="5199575" y="501375"/>
                  </a:lnTo>
                  <a:lnTo>
                    <a:pt x="5253089" y="504410"/>
                  </a:lnTo>
                  <a:lnTo>
                    <a:pt x="5306749" y="507493"/>
                  </a:lnTo>
                  <a:lnTo>
                    <a:pt x="5360548" y="510621"/>
                  </a:lnTo>
                  <a:lnTo>
                    <a:pt x="5414475" y="513790"/>
                  </a:lnTo>
                  <a:lnTo>
                    <a:pt x="5468521" y="516996"/>
                  </a:lnTo>
                  <a:lnTo>
                    <a:pt x="5522676" y="520236"/>
                  </a:lnTo>
                  <a:lnTo>
                    <a:pt x="5576932" y="523505"/>
                  </a:lnTo>
                  <a:lnTo>
                    <a:pt x="5631278" y="526801"/>
                  </a:lnTo>
                  <a:lnTo>
                    <a:pt x="5685704" y="530119"/>
                  </a:lnTo>
                  <a:lnTo>
                    <a:pt x="5740203" y="533456"/>
                  </a:lnTo>
                  <a:lnTo>
                    <a:pt x="5794763" y="536808"/>
                  </a:lnTo>
                  <a:lnTo>
                    <a:pt x="5849375" y="540172"/>
                  </a:lnTo>
                  <a:lnTo>
                    <a:pt x="5904030" y="543543"/>
                  </a:lnTo>
                  <a:lnTo>
                    <a:pt x="5958719" y="546918"/>
                  </a:lnTo>
                  <a:lnTo>
                    <a:pt x="6013431" y="550294"/>
                  </a:lnTo>
                  <a:lnTo>
                    <a:pt x="6068158" y="553667"/>
                  </a:lnTo>
                  <a:lnTo>
                    <a:pt x="6122889" y="557032"/>
                  </a:lnTo>
                  <a:lnTo>
                    <a:pt x="6177616" y="560387"/>
                  </a:lnTo>
                  <a:lnTo>
                    <a:pt x="6232329" y="563728"/>
                  </a:lnTo>
                  <a:lnTo>
                    <a:pt x="6287017" y="567050"/>
                  </a:lnTo>
                  <a:lnTo>
                    <a:pt x="6341673" y="570351"/>
                  </a:lnTo>
                  <a:lnTo>
                    <a:pt x="6396285" y="573627"/>
                  </a:lnTo>
                  <a:lnTo>
                    <a:pt x="6450846" y="576873"/>
                  </a:lnTo>
                  <a:lnTo>
                    <a:pt x="6505344" y="580087"/>
                  </a:lnTo>
                  <a:lnTo>
                    <a:pt x="6559771" y="583264"/>
                  </a:lnTo>
                  <a:lnTo>
                    <a:pt x="6614117" y="586401"/>
                  </a:lnTo>
                  <a:lnTo>
                    <a:pt x="6668373" y="589495"/>
                  </a:lnTo>
                  <a:lnTo>
                    <a:pt x="6722529" y="592541"/>
                  </a:lnTo>
                  <a:lnTo>
                    <a:pt x="6776576" y="595536"/>
                  </a:lnTo>
                  <a:lnTo>
                    <a:pt x="6830503" y="598476"/>
                  </a:lnTo>
                  <a:lnTo>
                    <a:pt x="6884303" y="601358"/>
                  </a:lnTo>
                  <a:lnTo>
                    <a:pt x="6937964" y="604177"/>
                  </a:lnTo>
                  <a:lnTo>
                    <a:pt x="6991477" y="606931"/>
                  </a:lnTo>
                  <a:lnTo>
                    <a:pt x="7044834" y="609615"/>
                  </a:lnTo>
                  <a:lnTo>
                    <a:pt x="7098024" y="612226"/>
                  </a:lnTo>
                  <a:lnTo>
                    <a:pt x="7151039" y="614760"/>
                  </a:lnTo>
                  <a:lnTo>
                    <a:pt x="7203867" y="617214"/>
                  </a:lnTo>
                  <a:lnTo>
                    <a:pt x="7256501" y="619583"/>
                  </a:lnTo>
                  <a:lnTo>
                    <a:pt x="7308930" y="621864"/>
                  </a:lnTo>
                  <a:lnTo>
                    <a:pt x="7361145" y="624054"/>
                  </a:lnTo>
                  <a:lnTo>
                    <a:pt x="7413136" y="626148"/>
                  </a:lnTo>
                  <a:lnTo>
                    <a:pt x="7464894" y="628144"/>
                  </a:lnTo>
                  <a:lnTo>
                    <a:pt x="7516410" y="630037"/>
                  </a:lnTo>
                  <a:lnTo>
                    <a:pt x="7567673" y="631823"/>
                  </a:lnTo>
                  <a:lnTo>
                    <a:pt x="7618675" y="633500"/>
                  </a:lnTo>
                  <a:lnTo>
                    <a:pt x="7669405" y="635063"/>
                  </a:lnTo>
                  <a:lnTo>
                    <a:pt x="7719855" y="636508"/>
                  </a:lnTo>
                  <a:lnTo>
                    <a:pt x="7770015" y="637833"/>
                  </a:lnTo>
                  <a:lnTo>
                    <a:pt x="7819874" y="639032"/>
                  </a:lnTo>
                  <a:lnTo>
                    <a:pt x="7869425" y="640103"/>
                  </a:lnTo>
                  <a:lnTo>
                    <a:pt x="7918657" y="641043"/>
                  </a:lnTo>
                  <a:lnTo>
                    <a:pt x="7967560" y="641846"/>
                  </a:lnTo>
                  <a:lnTo>
                    <a:pt x="8016126" y="642510"/>
                  </a:lnTo>
                  <a:lnTo>
                    <a:pt x="8064345" y="643031"/>
                  </a:lnTo>
                  <a:lnTo>
                    <a:pt x="8112206" y="643405"/>
                  </a:lnTo>
                  <a:lnTo>
                    <a:pt x="8159701" y="643629"/>
                  </a:lnTo>
                  <a:lnTo>
                    <a:pt x="8206821" y="643698"/>
                  </a:lnTo>
                  <a:lnTo>
                    <a:pt x="8253555" y="643609"/>
                  </a:lnTo>
                  <a:lnTo>
                    <a:pt x="8299894" y="643359"/>
                  </a:lnTo>
                  <a:lnTo>
                    <a:pt x="8345828" y="642944"/>
                  </a:lnTo>
                  <a:lnTo>
                    <a:pt x="8391349" y="642360"/>
                  </a:lnTo>
                  <a:lnTo>
                    <a:pt x="8436446" y="641604"/>
                  </a:lnTo>
                  <a:lnTo>
                    <a:pt x="8481111" y="640671"/>
                  </a:lnTo>
                  <a:lnTo>
                    <a:pt x="8525333" y="639558"/>
                  </a:lnTo>
                  <a:lnTo>
                    <a:pt x="8569102" y="638261"/>
                  </a:lnTo>
                  <a:lnTo>
                    <a:pt x="8612411" y="636778"/>
                  </a:lnTo>
                  <a:lnTo>
                    <a:pt x="8655248" y="635103"/>
                  </a:lnTo>
                  <a:lnTo>
                    <a:pt x="8697605" y="633234"/>
                  </a:lnTo>
                  <a:lnTo>
                    <a:pt x="8739471" y="631166"/>
                  </a:lnTo>
                  <a:lnTo>
                    <a:pt x="8801787" y="627703"/>
                  </a:lnTo>
                  <a:lnTo>
                    <a:pt x="8863877" y="623825"/>
                  </a:lnTo>
                  <a:lnTo>
                    <a:pt x="8925733" y="619543"/>
                  </a:lnTo>
                  <a:lnTo>
                    <a:pt x="8987350" y="614869"/>
                  </a:lnTo>
                  <a:lnTo>
                    <a:pt x="9048721" y="609814"/>
                  </a:lnTo>
                  <a:lnTo>
                    <a:pt x="9109839" y="604388"/>
                  </a:lnTo>
                  <a:lnTo>
                    <a:pt x="9170698" y="598604"/>
                  </a:lnTo>
                  <a:lnTo>
                    <a:pt x="9231290" y="592472"/>
                  </a:lnTo>
                  <a:lnTo>
                    <a:pt x="9291610" y="586003"/>
                  </a:lnTo>
                  <a:lnTo>
                    <a:pt x="9351650" y="579210"/>
                  </a:lnTo>
                  <a:lnTo>
                    <a:pt x="9411404" y="572102"/>
                  </a:lnTo>
                  <a:lnTo>
                    <a:pt x="9470866" y="564691"/>
                  </a:lnTo>
                  <a:lnTo>
                    <a:pt x="9530028" y="556989"/>
                  </a:lnTo>
                  <a:lnTo>
                    <a:pt x="9588884" y="549007"/>
                  </a:lnTo>
                  <a:lnTo>
                    <a:pt x="9647428" y="540755"/>
                  </a:lnTo>
                  <a:lnTo>
                    <a:pt x="9705652" y="532245"/>
                  </a:lnTo>
                  <a:lnTo>
                    <a:pt x="9763550" y="523488"/>
                  </a:lnTo>
                  <a:lnTo>
                    <a:pt x="9821116" y="514495"/>
                  </a:lnTo>
                  <a:lnTo>
                    <a:pt x="9878343" y="505278"/>
                  </a:lnTo>
                  <a:lnTo>
                    <a:pt x="9935223" y="495848"/>
                  </a:lnTo>
                  <a:lnTo>
                    <a:pt x="9991752" y="486216"/>
                  </a:lnTo>
                  <a:lnTo>
                    <a:pt x="10047921" y="476393"/>
                  </a:lnTo>
                  <a:lnTo>
                    <a:pt x="10103724" y="466390"/>
                  </a:lnTo>
                  <a:lnTo>
                    <a:pt x="10159155" y="456219"/>
                  </a:lnTo>
                  <a:lnTo>
                    <a:pt x="10214207" y="445891"/>
                  </a:lnTo>
                  <a:lnTo>
                    <a:pt x="10268873" y="435416"/>
                  </a:lnTo>
                  <a:lnTo>
                    <a:pt x="10323147" y="424807"/>
                  </a:lnTo>
                  <a:lnTo>
                    <a:pt x="10377021" y="414074"/>
                  </a:lnTo>
                  <a:lnTo>
                    <a:pt x="10430490" y="403229"/>
                  </a:lnTo>
                  <a:lnTo>
                    <a:pt x="10483547" y="392283"/>
                  </a:lnTo>
                  <a:lnTo>
                    <a:pt x="10536185" y="381246"/>
                  </a:lnTo>
                  <a:lnTo>
                    <a:pt x="10588397" y="370131"/>
                  </a:lnTo>
                  <a:lnTo>
                    <a:pt x="10640177" y="358948"/>
                  </a:lnTo>
                  <a:lnTo>
                    <a:pt x="10691519" y="347708"/>
                  </a:lnTo>
                  <a:lnTo>
                    <a:pt x="10742414" y="336424"/>
                  </a:lnTo>
                  <a:lnTo>
                    <a:pt x="10792858" y="325105"/>
                  </a:lnTo>
                  <a:lnTo>
                    <a:pt x="10842843" y="313763"/>
                  </a:lnTo>
                  <a:lnTo>
                    <a:pt x="10892362" y="302410"/>
                  </a:lnTo>
                  <a:lnTo>
                    <a:pt x="10941409" y="291057"/>
                  </a:lnTo>
                  <a:lnTo>
                    <a:pt x="10989977" y="279714"/>
                  </a:lnTo>
                  <a:lnTo>
                    <a:pt x="11038061" y="268393"/>
                  </a:lnTo>
                  <a:lnTo>
                    <a:pt x="11085652" y="257105"/>
                  </a:lnTo>
                  <a:lnTo>
                    <a:pt x="11132744" y="245862"/>
                  </a:lnTo>
                  <a:lnTo>
                    <a:pt x="11179331" y="234674"/>
                  </a:lnTo>
                  <a:lnTo>
                    <a:pt x="11225406" y="223554"/>
                  </a:lnTo>
                  <a:lnTo>
                    <a:pt x="11270963" y="212511"/>
                  </a:lnTo>
                  <a:lnTo>
                    <a:pt x="11315994" y="201557"/>
                  </a:lnTo>
                  <a:lnTo>
                    <a:pt x="11360493" y="190704"/>
                  </a:lnTo>
                  <a:lnTo>
                    <a:pt x="11404454" y="179962"/>
                  </a:lnTo>
                  <a:lnTo>
                    <a:pt x="11447870" y="169343"/>
                  </a:lnTo>
                  <a:lnTo>
                    <a:pt x="11490734" y="158858"/>
                  </a:lnTo>
                  <a:lnTo>
                    <a:pt x="11533039" y="148518"/>
                  </a:lnTo>
                  <a:lnTo>
                    <a:pt x="11574779" y="138335"/>
                  </a:lnTo>
                  <a:lnTo>
                    <a:pt x="11615948" y="128319"/>
                  </a:lnTo>
                  <a:lnTo>
                    <a:pt x="11656538" y="118482"/>
                  </a:lnTo>
                  <a:lnTo>
                    <a:pt x="11696543" y="108835"/>
                  </a:lnTo>
                  <a:lnTo>
                    <a:pt x="11735957" y="99389"/>
                  </a:lnTo>
                  <a:lnTo>
                    <a:pt x="11774772" y="90156"/>
                  </a:lnTo>
                  <a:lnTo>
                    <a:pt x="11812982" y="81146"/>
                  </a:lnTo>
                  <a:lnTo>
                    <a:pt x="11850580" y="72371"/>
                  </a:lnTo>
                  <a:lnTo>
                    <a:pt x="11923916" y="55570"/>
                  </a:lnTo>
                  <a:lnTo>
                    <a:pt x="11994725" y="39843"/>
                  </a:lnTo>
                  <a:lnTo>
                    <a:pt x="12062955" y="25279"/>
                  </a:lnTo>
                  <a:lnTo>
                    <a:pt x="12128553" y="11968"/>
                  </a:lnTo>
                  <a:lnTo>
                    <a:pt x="12160348" y="5810"/>
                  </a:lnTo>
                  <a:lnTo>
                    <a:pt x="12191465" y="0"/>
                  </a:lnTo>
                </a:path>
              </a:pathLst>
            </a:custGeom>
            <a:ln w="9524">
              <a:solidFill>
                <a:srgbClr val="10CF9A"/>
              </a:solidFill>
            </a:ln>
          </p:spPr>
          <p:txBody>
            <a:bodyPr wrap="square" lIns="0" tIns="0" rIns="0" bIns="0" rtlCol="0"/>
            <a:lstStyle/>
            <a:p>
              <a:endParaRPr/>
            </a:p>
          </p:txBody>
        </p:sp>
      </p:grpSp>
      <p:sp>
        <p:nvSpPr>
          <p:cNvPr id="8" name="object 8"/>
          <p:cNvSpPr txBox="1">
            <a:spLocks noGrp="1"/>
          </p:cNvSpPr>
          <p:nvPr>
            <p:ph type="title"/>
          </p:nvPr>
        </p:nvSpPr>
        <p:spPr>
          <a:xfrm>
            <a:off x="4719031" y="1444748"/>
            <a:ext cx="6463665" cy="1736089"/>
          </a:xfrm>
          <a:prstGeom prst="rect">
            <a:avLst/>
          </a:prstGeom>
        </p:spPr>
        <p:txBody>
          <a:bodyPr vert="horz" wrap="square" lIns="0" tIns="8890" rIns="0" bIns="0" rtlCol="0">
            <a:spAutoFit/>
          </a:bodyPr>
          <a:lstStyle/>
          <a:p>
            <a:pPr marL="1750060" marR="5080" indent="-1737995">
              <a:lnSpc>
                <a:spcPct val="100400"/>
              </a:lnSpc>
              <a:spcBef>
                <a:spcPts val="70"/>
              </a:spcBef>
            </a:pPr>
            <a:r>
              <a:rPr sz="5600" b="1" spc="-5" dirty="0">
                <a:solidFill>
                  <a:srgbClr val="4BDFE9"/>
                </a:solidFill>
                <a:latin typeface="Arial"/>
                <a:cs typeface="Arial"/>
              </a:rPr>
              <a:t>BANKALARIN</a:t>
            </a:r>
            <a:r>
              <a:rPr sz="5600" b="1" spc="-100" dirty="0">
                <a:solidFill>
                  <a:srgbClr val="4BDFE9"/>
                </a:solidFill>
                <a:latin typeface="Arial"/>
                <a:cs typeface="Arial"/>
              </a:rPr>
              <a:t> </a:t>
            </a:r>
            <a:r>
              <a:rPr sz="5600" b="1" spc="-10" dirty="0">
                <a:solidFill>
                  <a:srgbClr val="4BDFE9"/>
                </a:solidFill>
                <a:latin typeface="Arial"/>
                <a:cs typeface="Arial"/>
              </a:rPr>
              <a:t>FON  </a:t>
            </a:r>
            <a:r>
              <a:rPr sz="5600" b="1" spc="-5" dirty="0">
                <a:solidFill>
                  <a:srgbClr val="4BDFE9"/>
                </a:solidFill>
                <a:latin typeface="Arial"/>
                <a:cs typeface="Arial"/>
              </a:rPr>
              <a:t>KAYNAKLARI</a:t>
            </a:r>
            <a:endParaRPr sz="560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8575"/>
            <a:ext cx="12192000" cy="6800850"/>
          </a:xfrm>
          <a:prstGeom prst="rect">
            <a:avLst/>
          </a:prstGeom>
        </p:spPr>
      </p:pic>
    </p:spTree>
    <p:extLst>
      <p:ext uri="{BB962C8B-B14F-4D97-AF65-F5344CB8AC3E}">
        <p14:creationId xmlns:p14="http://schemas.microsoft.com/office/powerpoint/2010/main" val="3998843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8575"/>
            <a:ext cx="12192000" cy="6800850"/>
          </a:xfrm>
          <a:prstGeom prst="rect">
            <a:avLst/>
          </a:prstGeom>
        </p:spPr>
      </p:pic>
    </p:spTree>
    <p:extLst>
      <p:ext uri="{BB962C8B-B14F-4D97-AF65-F5344CB8AC3E}">
        <p14:creationId xmlns:p14="http://schemas.microsoft.com/office/powerpoint/2010/main" val="949051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8575"/>
            <a:ext cx="12192000" cy="6800850"/>
          </a:xfrm>
          <a:prstGeom prst="rect">
            <a:avLst/>
          </a:prstGeom>
        </p:spPr>
      </p:pic>
    </p:spTree>
    <p:extLst>
      <p:ext uri="{BB962C8B-B14F-4D97-AF65-F5344CB8AC3E}">
        <p14:creationId xmlns:p14="http://schemas.microsoft.com/office/powerpoint/2010/main" val="1039600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8575"/>
            <a:ext cx="12192000" cy="6800850"/>
          </a:xfrm>
          <a:prstGeom prst="rect">
            <a:avLst/>
          </a:prstGeom>
        </p:spPr>
      </p:pic>
    </p:spTree>
    <p:extLst>
      <p:ext uri="{BB962C8B-B14F-4D97-AF65-F5344CB8AC3E}">
        <p14:creationId xmlns:p14="http://schemas.microsoft.com/office/powerpoint/2010/main" val="2706618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3C22F630-1E42-CF6A-532B-9FCDE43FA4C2}"/>
              </a:ext>
            </a:extLst>
          </p:cNvPr>
          <p:cNvPicPr>
            <a:picLocks noChangeAspect="1"/>
          </p:cNvPicPr>
          <p:nvPr/>
        </p:nvPicPr>
        <p:blipFill>
          <a:blip r:embed="rId2"/>
          <a:stretch>
            <a:fillRect/>
          </a:stretch>
        </p:blipFill>
        <p:spPr>
          <a:xfrm>
            <a:off x="0" y="685416"/>
            <a:ext cx="11106849" cy="6081317"/>
          </a:xfrm>
          <a:prstGeom prst="rect">
            <a:avLst/>
          </a:prstGeom>
        </p:spPr>
      </p:pic>
    </p:spTree>
    <p:extLst>
      <p:ext uri="{BB962C8B-B14F-4D97-AF65-F5344CB8AC3E}">
        <p14:creationId xmlns:p14="http://schemas.microsoft.com/office/powerpoint/2010/main" val="3794001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3717" y="457200"/>
            <a:ext cx="11887200" cy="6630829"/>
          </a:xfrm>
          <a:prstGeom prst="rect">
            <a:avLst/>
          </a:prstGeom>
        </p:spPr>
      </p:pic>
    </p:spTree>
    <p:extLst>
      <p:ext uri="{BB962C8B-B14F-4D97-AF65-F5344CB8AC3E}">
        <p14:creationId xmlns:p14="http://schemas.microsoft.com/office/powerpoint/2010/main" val="1070651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05D17D-6376-223F-C0E6-89CBD9343440}"/>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1C54CD45-1231-CB4F-7565-0A220A3C5EA1}"/>
              </a:ext>
            </a:extLst>
          </p:cNvPr>
          <p:cNvSpPr>
            <a:spLocks noGrp="1"/>
          </p:cNvSpPr>
          <p:nvPr>
            <p:ph type="body" idx="1"/>
          </p:nvPr>
        </p:nvSpPr>
        <p:spPr>
          <a:xfrm>
            <a:off x="715041" y="1556255"/>
            <a:ext cx="10761917" cy="4460195"/>
          </a:xfrm>
        </p:spPr>
        <p:txBody>
          <a:bodyPr/>
          <a:lstStyle/>
          <a:p>
            <a:pPr marL="315595" marR="212090" indent="-274320">
              <a:lnSpc>
                <a:spcPts val="2850"/>
              </a:lnSpc>
              <a:spcBef>
                <a:spcPts val="225"/>
              </a:spcBef>
            </a:pPr>
            <a:r>
              <a:rPr lang="tr-TR" b="1" spc="-5" dirty="0">
                <a:solidFill>
                  <a:srgbClr val="FF0000"/>
                </a:solidFill>
              </a:rPr>
              <a:t>Finansman</a:t>
            </a:r>
            <a:r>
              <a:rPr lang="tr-TR" spc="-5" dirty="0"/>
              <a:t>; firmaların </a:t>
            </a:r>
            <a:r>
              <a:rPr lang="tr-TR" dirty="0"/>
              <a:t>kuruluş </a:t>
            </a:r>
            <a:r>
              <a:rPr lang="tr-TR" spc="-5" dirty="0"/>
              <a:t>amacını gerçekleştirmek üzere </a:t>
            </a:r>
            <a:r>
              <a:rPr lang="tr-TR" dirty="0"/>
              <a:t>çeşitli  kaynaklardan </a:t>
            </a:r>
            <a:r>
              <a:rPr lang="tr-TR" spc="-5" dirty="0"/>
              <a:t>para </a:t>
            </a:r>
            <a:r>
              <a:rPr lang="tr-TR" dirty="0"/>
              <a:t>sağlaması ve sağlanan bu kaynakların </a:t>
            </a:r>
            <a:r>
              <a:rPr lang="tr-TR" spc="-5" dirty="0"/>
              <a:t>uygun </a:t>
            </a:r>
            <a:r>
              <a:rPr lang="tr-TR" dirty="0"/>
              <a:t>yerlere  yeterli miktarda </a:t>
            </a:r>
            <a:r>
              <a:rPr lang="tr-TR" spc="-5" dirty="0"/>
              <a:t>aktarılarak işin </a:t>
            </a:r>
            <a:r>
              <a:rPr lang="tr-TR" dirty="0"/>
              <a:t>yapılması veya </a:t>
            </a:r>
            <a:r>
              <a:rPr lang="tr-TR" spc="-5" dirty="0"/>
              <a:t>üretimin</a:t>
            </a:r>
            <a:r>
              <a:rPr lang="tr-TR" spc="40" dirty="0"/>
              <a:t> </a:t>
            </a:r>
            <a:r>
              <a:rPr lang="tr-TR" spc="-5" dirty="0"/>
              <a:t>gerçekleştirilmesidir.</a:t>
            </a:r>
            <a:endParaRPr lang="tr-TR" dirty="0"/>
          </a:p>
          <a:p>
            <a:pPr marL="41275">
              <a:lnSpc>
                <a:spcPct val="100000"/>
              </a:lnSpc>
              <a:spcBef>
                <a:spcPts val="360"/>
              </a:spcBef>
            </a:pPr>
            <a:r>
              <a:rPr lang="tr-TR" b="1" spc="-5" dirty="0">
                <a:solidFill>
                  <a:srgbClr val="FF0000"/>
                </a:solidFill>
              </a:rPr>
              <a:t>Finansman</a:t>
            </a:r>
            <a:r>
              <a:rPr lang="tr-TR" b="1" spc="-10" dirty="0">
                <a:solidFill>
                  <a:srgbClr val="FF0000"/>
                </a:solidFill>
              </a:rPr>
              <a:t> </a:t>
            </a:r>
            <a:r>
              <a:rPr lang="tr-TR" b="1" spc="-5" dirty="0">
                <a:solidFill>
                  <a:srgbClr val="FF0000"/>
                </a:solidFill>
              </a:rPr>
              <a:t>çeşitleri;</a:t>
            </a:r>
            <a:endParaRPr lang="tr-TR" dirty="0"/>
          </a:p>
          <a:p>
            <a:pPr marL="315595" indent="-232410">
              <a:lnSpc>
                <a:spcPct val="100000"/>
              </a:lnSpc>
              <a:spcBef>
                <a:spcPts val="495"/>
              </a:spcBef>
              <a:buClr>
                <a:srgbClr val="0BCFD8"/>
              </a:buClr>
              <a:buSzPct val="93750"/>
              <a:buFont typeface="Noto Sans Symbols"/>
              <a:buChar char="▪"/>
              <a:tabLst>
                <a:tab pos="315595" algn="l"/>
                <a:tab pos="316230" algn="l"/>
              </a:tabLst>
            </a:pPr>
            <a:r>
              <a:rPr lang="tr-TR" spc="-5" dirty="0"/>
              <a:t>Girişimin özkaynakları ile finansmanı</a:t>
            </a:r>
            <a:endParaRPr lang="tr-TR" dirty="0"/>
          </a:p>
          <a:p>
            <a:pPr marL="315595" indent="-232410">
              <a:lnSpc>
                <a:spcPct val="100000"/>
              </a:lnSpc>
              <a:spcBef>
                <a:spcPts val="495"/>
              </a:spcBef>
              <a:buClr>
                <a:srgbClr val="0BCFD8"/>
              </a:buClr>
              <a:buSzPct val="93750"/>
              <a:buFont typeface="Noto Sans Symbols"/>
              <a:buChar char="▪"/>
              <a:tabLst>
                <a:tab pos="315595" algn="l"/>
                <a:tab pos="316230" algn="l"/>
              </a:tabLst>
            </a:pPr>
            <a:r>
              <a:rPr lang="tr-TR" spc="-5" dirty="0"/>
              <a:t>Girişimin </a:t>
            </a:r>
            <a:r>
              <a:rPr lang="tr-TR" dirty="0"/>
              <a:t>yabancı kaynakla</a:t>
            </a:r>
            <a:r>
              <a:rPr lang="tr-TR" spc="-15" dirty="0"/>
              <a:t> </a:t>
            </a:r>
            <a:r>
              <a:rPr lang="tr-TR" spc="-5" dirty="0"/>
              <a:t>finansmanı</a:t>
            </a:r>
            <a:endParaRPr lang="tr-TR" dirty="0"/>
          </a:p>
          <a:p>
            <a:pPr marL="315595" indent="-232410">
              <a:lnSpc>
                <a:spcPct val="100000"/>
              </a:lnSpc>
              <a:spcBef>
                <a:spcPts val="495"/>
              </a:spcBef>
              <a:buClr>
                <a:srgbClr val="0BCFD8"/>
              </a:buClr>
              <a:buSzPct val="93750"/>
              <a:buFont typeface="Noto Sans Symbols"/>
              <a:buChar char="▪"/>
              <a:tabLst>
                <a:tab pos="315595" algn="l"/>
                <a:tab pos="316230" algn="l"/>
              </a:tabLst>
            </a:pPr>
            <a:r>
              <a:rPr lang="tr-TR" spc="-5" dirty="0"/>
              <a:t>Kısmen </a:t>
            </a:r>
            <a:r>
              <a:rPr lang="tr-TR" dirty="0"/>
              <a:t>yabancı, kısmen </a:t>
            </a:r>
            <a:r>
              <a:rPr lang="tr-TR" spc="-5" dirty="0"/>
              <a:t>özkaynakla</a:t>
            </a:r>
            <a:r>
              <a:rPr lang="tr-TR" spc="-20" dirty="0"/>
              <a:t> </a:t>
            </a:r>
            <a:r>
              <a:rPr lang="tr-TR" spc="-5" dirty="0"/>
              <a:t>finansman</a:t>
            </a:r>
            <a:endParaRPr lang="tr-TR" dirty="0"/>
          </a:p>
          <a:p>
            <a:pPr>
              <a:lnSpc>
                <a:spcPct val="100000"/>
              </a:lnSpc>
            </a:pPr>
            <a:endParaRPr lang="tr-TR" sz="3350" dirty="0"/>
          </a:p>
          <a:p>
            <a:pPr marL="315595" marR="5080" indent="-303530">
              <a:lnSpc>
                <a:spcPct val="100499"/>
              </a:lnSpc>
              <a:spcBef>
                <a:spcPts val="5"/>
              </a:spcBef>
            </a:pPr>
            <a:r>
              <a:rPr lang="tr-TR" sz="2250" spc="20" dirty="0">
                <a:solidFill>
                  <a:srgbClr val="0BCFD8"/>
                </a:solidFill>
                <a:latin typeface="Courier New"/>
                <a:cs typeface="Courier New"/>
              </a:rPr>
              <a:t>o </a:t>
            </a:r>
            <a:r>
              <a:rPr lang="tr-TR" spc="-5" dirty="0"/>
              <a:t>Özkaynak ile </a:t>
            </a:r>
            <a:r>
              <a:rPr lang="tr-TR" dirty="0"/>
              <a:t>yabancı kaynak </a:t>
            </a:r>
            <a:r>
              <a:rPr lang="tr-TR" spc="-5" dirty="0"/>
              <a:t>arasındaki nispi ilişkiye </a:t>
            </a:r>
            <a:r>
              <a:rPr lang="tr-TR" b="1" spc="-5" dirty="0" err="1">
                <a:highlight>
                  <a:srgbClr val="FFFF00"/>
                </a:highlight>
                <a:latin typeface="Times New Roman"/>
                <a:cs typeface="Times New Roman"/>
              </a:rPr>
              <a:t>solvabilite</a:t>
            </a:r>
            <a:r>
              <a:rPr lang="tr-TR" spc="-5" dirty="0">
                <a:latin typeface="Times New Roman"/>
                <a:cs typeface="Times New Roman"/>
              </a:rPr>
              <a:t> </a:t>
            </a:r>
            <a:r>
              <a:rPr lang="tr-TR" dirty="0"/>
              <a:t>(ödeme </a:t>
            </a:r>
            <a:r>
              <a:rPr lang="tr-TR" spc="-5" dirty="0"/>
              <a:t>gücü)  denir.</a:t>
            </a:r>
            <a:endParaRPr lang="tr-TR" dirty="0"/>
          </a:p>
          <a:p>
            <a:endParaRPr lang="tr-TR" dirty="0"/>
          </a:p>
        </p:txBody>
      </p:sp>
    </p:spTree>
    <p:extLst>
      <p:ext uri="{BB962C8B-B14F-4D97-AF65-F5344CB8AC3E}">
        <p14:creationId xmlns:p14="http://schemas.microsoft.com/office/powerpoint/2010/main" val="1002065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06B20A-D625-1BEA-407E-7BD8A97C9C97}"/>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E2132586-E7EA-4EEA-36F3-E0FE610F7013}"/>
              </a:ext>
            </a:extLst>
          </p:cNvPr>
          <p:cNvSpPr>
            <a:spLocks noGrp="1"/>
          </p:cNvSpPr>
          <p:nvPr>
            <p:ph type="body" idx="1"/>
          </p:nvPr>
        </p:nvSpPr>
        <p:spPr>
          <a:xfrm>
            <a:off x="715041" y="1556255"/>
            <a:ext cx="10761917" cy="2954655"/>
          </a:xfrm>
        </p:spPr>
        <p:txBody>
          <a:bodyPr/>
          <a:lstStyle/>
          <a:p>
            <a:r>
              <a:rPr lang="tr-TR" spc="-10" dirty="0">
                <a:solidFill>
                  <a:srgbClr val="FF0000"/>
                </a:solidFill>
              </a:rPr>
              <a:t>Kıyı </a:t>
            </a:r>
            <a:r>
              <a:rPr lang="tr-TR" spc="-5" dirty="0">
                <a:solidFill>
                  <a:srgbClr val="FF0000"/>
                </a:solidFill>
              </a:rPr>
              <a:t>bankacılığı (</a:t>
            </a:r>
            <a:r>
              <a:rPr lang="tr-TR" spc="-5" dirty="0" err="1">
                <a:solidFill>
                  <a:srgbClr val="FF0000"/>
                </a:solidFill>
              </a:rPr>
              <a:t>off-shore</a:t>
            </a:r>
            <a:r>
              <a:rPr lang="tr-TR" spc="-5" dirty="0">
                <a:solidFill>
                  <a:srgbClr val="FF0000"/>
                </a:solidFill>
              </a:rPr>
              <a:t>): </a:t>
            </a:r>
            <a:r>
              <a:rPr lang="tr-TR" spc="-5" dirty="0"/>
              <a:t>1960'lı </a:t>
            </a:r>
            <a:r>
              <a:rPr lang="tr-TR" dirty="0"/>
              <a:t>yıllardan </a:t>
            </a:r>
            <a:r>
              <a:rPr lang="tr-TR" spc="-5" dirty="0"/>
              <a:t>itibaren, genellikle </a:t>
            </a:r>
            <a:r>
              <a:rPr lang="tr-TR" dirty="0"/>
              <a:t>vergi  cennetleri </a:t>
            </a:r>
            <a:r>
              <a:rPr lang="tr-TR" spc="-5" dirty="0"/>
              <a:t>denilen ülkelerde oluşmaya başlamıştır. Bu ülkeler  </a:t>
            </a:r>
            <a:r>
              <a:rPr lang="tr-TR" dirty="0"/>
              <a:t>sağladıkları vergi </a:t>
            </a:r>
            <a:r>
              <a:rPr lang="tr-TR" spc="-5" dirty="0"/>
              <a:t>avantajları </a:t>
            </a:r>
            <a:r>
              <a:rPr lang="tr-TR" dirty="0"/>
              <a:t>ve </a:t>
            </a:r>
            <a:r>
              <a:rPr lang="tr-TR" spc="-5" dirty="0"/>
              <a:t>denetimsizlik ile fon </a:t>
            </a:r>
            <a:r>
              <a:rPr lang="tr-TR" dirty="0"/>
              <a:t>yatırımları ve  </a:t>
            </a:r>
            <a:r>
              <a:rPr lang="tr-TR" spc="-5" dirty="0"/>
              <a:t>finansal hizmetler bakımından bir </a:t>
            </a:r>
            <a:r>
              <a:rPr lang="tr-TR" dirty="0"/>
              <a:t>cazibe merkezi </a:t>
            </a:r>
            <a:r>
              <a:rPr lang="tr-TR" spc="-5" dirty="0"/>
              <a:t>oluşturmuşlardır.  </a:t>
            </a:r>
            <a:r>
              <a:rPr lang="tr-TR" spc="-10" dirty="0"/>
              <a:t>Vergi </a:t>
            </a:r>
            <a:r>
              <a:rPr lang="tr-TR" dirty="0"/>
              <a:t>cennetlerinde </a:t>
            </a:r>
            <a:r>
              <a:rPr lang="tr-TR" spc="-5" dirty="0"/>
              <a:t>gelir </a:t>
            </a:r>
            <a:r>
              <a:rPr lang="tr-TR" dirty="0"/>
              <a:t>ve sermayeden vergi </a:t>
            </a:r>
            <a:r>
              <a:rPr lang="tr-TR" spc="-5" dirty="0"/>
              <a:t>alınmamasının </a:t>
            </a:r>
            <a:r>
              <a:rPr lang="tr-TR" dirty="0"/>
              <a:t>yanında,  </a:t>
            </a:r>
            <a:r>
              <a:rPr lang="tr-TR" spc="-5" dirty="0"/>
              <a:t>banka </a:t>
            </a:r>
            <a:r>
              <a:rPr lang="tr-TR" dirty="0"/>
              <a:t>ve </a:t>
            </a:r>
            <a:r>
              <a:rPr lang="tr-TR" spc="-5" dirty="0"/>
              <a:t>ticari </a:t>
            </a:r>
            <a:r>
              <a:rPr lang="tr-TR" dirty="0"/>
              <a:t>sırların korunması, </a:t>
            </a:r>
            <a:r>
              <a:rPr lang="tr-TR" spc="-5" dirty="0"/>
              <a:t>aktif bir banka </a:t>
            </a:r>
            <a:r>
              <a:rPr lang="tr-TR" dirty="0"/>
              <a:t>sektörü </a:t>
            </a:r>
            <a:r>
              <a:rPr lang="tr-TR" spc="-5" dirty="0"/>
              <a:t>altyapısı  bulundurulması, iyi bir iletişim ağı </a:t>
            </a:r>
            <a:r>
              <a:rPr lang="tr-TR" dirty="0"/>
              <a:t>ve </a:t>
            </a:r>
            <a:r>
              <a:rPr lang="tr-TR" spc="-5" dirty="0"/>
              <a:t>teknolojisine </a:t>
            </a:r>
            <a:r>
              <a:rPr lang="tr-TR" dirty="0"/>
              <a:t>sahip </a:t>
            </a:r>
            <a:r>
              <a:rPr lang="tr-TR" spc="-5" dirty="0"/>
              <a:t>olunması,  istikrarlı bir politik </a:t>
            </a:r>
            <a:r>
              <a:rPr lang="tr-TR" dirty="0"/>
              <a:t>ve </a:t>
            </a:r>
            <a:r>
              <a:rPr lang="tr-TR" spc="-5" dirty="0"/>
              <a:t>ekonomik görüntü </a:t>
            </a:r>
            <a:r>
              <a:rPr lang="tr-TR" dirty="0"/>
              <a:t>sergilenmesi, </a:t>
            </a:r>
            <a:r>
              <a:rPr lang="tr-TR" spc="-5" dirty="0"/>
              <a:t>temel belli başlı  özelliklerdendir.</a:t>
            </a:r>
            <a:endParaRPr lang="tr-TR" dirty="0"/>
          </a:p>
        </p:txBody>
      </p:sp>
    </p:spTree>
    <p:extLst>
      <p:ext uri="{BB962C8B-B14F-4D97-AF65-F5344CB8AC3E}">
        <p14:creationId xmlns:p14="http://schemas.microsoft.com/office/powerpoint/2010/main" val="4169136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 y="0"/>
            <a:ext cx="12202160" cy="6863715"/>
            <a:chOff x="-5387" y="0"/>
            <a:chExt cx="12202160" cy="6863715"/>
          </a:xfrm>
        </p:grpSpPr>
        <p:sp>
          <p:nvSpPr>
            <p:cNvPr id="3" name="object 3"/>
            <p:cNvSpPr/>
            <p:nvPr/>
          </p:nvSpPr>
          <p:spPr>
            <a:xfrm>
              <a:off x="0" y="0"/>
              <a:ext cx="12191975" cy="68579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12191975" cy="102743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5866794" y="0"/>
              <a:ext cx="6325181" cy="600027"/>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12092940" cy="1015365"/>
            </a:xfrm>
            <a:custGeom>
              <a:avLst/>
              <a:gdLst/>
              <a:ahLst/>
              <a:cxnLst/>
              <a:rect l="l" t="t" r="r" b="b"/>
              <a:pathLst>
                <a:path w="12092940" h="1015365">
                  <a:moveTo>
                    <a:pt x="0" y="1015119"/>
                  </a:moveTo>
                  <a:lnTo>
                    <a:pt x="52558" y="1000758"/>
                  </a:lnTo>
                  <a:lnTo>
                    <a:pt x="110100" y="985250"/>
                  </a:lnTo>
                  <a:lnTo>
                    <a:pt x="171340" y="968990"/>
                  </a:lnTo>
                  <a:lnTo>
                    <a:pt x="236178" y="952049"/>
                  </a:lnTo>
                  <a:lnTo>
                    <a:pt x="304519" y="934496"/>
                  </a:lnTo>
                  <a:lnTo>
                    <a:pt x="376264" y="916400"/>
                  </a:lnTo>
                  <a:lnTo>
                    <a:pt x="413383" y="907171"/>
                  </a:lnTo>
                  <a:lnTo>
                    <a:pt x="451316" y="897833"/>
                  </a:lnTo>
                  <a:lnTo>
                    <a:pt x="490052" y="888394"/>
                  </a:lnTo>
                  <a:lnTo>
                    <a:pt x="529578" y="878863"/>
                  </a:lnTo>
                  <a:lnTo>
                    <a:pt x="569882" y="869249"/>
                  </a:lnTo>
                  <a:lnTo>
                    <a:pt x="610952" y="859560"/>
                  </a:lnTo>
                  <a:lnTo>
                    <a:pt x="652776" y="849806"/>
                  </a:lnTo>
                  <a:lnTo>
                    <a:pt x="695341" y="839995"/>
                  </a:lnTo>
                  <a:lnTo>
                    <a:pt x="738635" y="830135"/>
                  </a:lnTo>
                  <a:lnTo>
                    <a:pt x="782646" y="820236"/>
                  </a:lnTo>
                  <a:lnTo>
                    <a:pt x="827363" y="810307"/>
                  </a:lnTo>
                  <a:lnTo>
                    <a:pt x="872772" y="800355"/>
                  </a:lnTo>
                  <a:lnTo>
                    <a:pt x="918861" y="790389"/>
                  </a:lnTo>
                  <a:lnTo>
                    <a:pt x="965620" y="780419"/>
                  </a:lnTo>
                  <a:lnTo>
                    <a:pt x="1013034" y="770454"/>
                  </a:lnTo>
                  <a:lnTo>
                    <a:pt x="1061092" y="760500"/>
                  </a:lnTo>
                  <a:lnTo>
                    <a:pt x="1109782" y="750569"/>
                  </a:lnTo>
                  <a:lnTo>
                    <a:pt x="1159092" y="740668"/>
                  </a:lnTo>
                  <a:lnTo>
                    <a:pt x="1209010" y="730805"/>
                  </a:lnTo>
                  <a:lnTo>
                    <a:pt x="1259522" y="720991"/>
                  </a:lnTo>
                  <a:lnTo>
                    <a:pt x="1310618" y="711233"/>
                  </a:lnTo>
                  <a:lnTo>
                    <a:pt x="1362285" y="701540"/>
                  </a:lnTo>
                  <a:lnTo>
                    <a:pt x="1414510" y="691921"/>
                  </a:lnTo>
                  <a:lnTo>
                    <a:pt x="1467282" y="682384"/>
                  </a:lnTo>
                  <a:lnTo>
                    <a:pt x="1520589" y="672939"/>
                  </a:lnTo>
                  <a:lnTo>
                    <a:pt x="1574418" y="663594"/>
                  </a:lnTo>
                  <a:lnTo>
                    <a:pt x="1628756" y="654358"/>
                  </a:lnTo>
                  <a:lnTo>
                    <a:pt x="1683593" y="645239"/>
                  </a:lnTo>
                  <a:lnTo>
                    <a:pt x="1738915" y="636246"/>
                  </a:lnTo>
                  <a:lnTo>
                    <a:pt x="1794711" y="627389"/>
                  </a:lnTo>
                  <a:lnTo>
                    <a:pt x="1850968" y="618675"/>
                  </a:lnTo>
                  <a:lnTo>
                    <a:pt x="1907674" y="610114"/>
                  </a:lnTo>
                  <a:lnTo>
                    <a:pt x="1964818" y="601713"/>
                  </a:lnTo>
                  <a:lnTo>
                    <a:pt x="2022386" y="593483"/>
                  </a:lnTo>
                  <a:lnTo>
                    <a:pt x="2080366" y="585431"/>
                  </a:lnTo>
                  <a:lnTo>
                    <a:pt x="2138747" y="577566"/>
                  </a:lnTo>
                  <a:lnTo>
                    <a:pt x="2197516" y="569898"/>
                  </a:lnTo>
                  <a:lnTo>
                    <a:pt x="2256661" y="562434"/>
                  </a:lnTo>
                  <a:lnTo>
                    <a:pt x="2316171" y="555184"/>
                  </a:lnTo>
                  <a:lnTo>
                    <a:pt x="2376031" y="548155"/>
                  </a:lnTo>
                  <a:lnTo>
                    <a:pt x="2436232" y="541358"/>
                  </a:lnTo>
                  <a:lnTo>
                    <a:pt x="2496759" y="534801"/>
                  </a:lnTo>
                  <a:lnTo>
                    <a:pt x="2557602" y="528492"/>
                  </a:lnTo>
                  <a:lnTo>
                    <a:pt x="2618748" y="522440"/>
                  </a:lnTo>
                  <a:lnTo>
                    <a:pt x="2680184" y="516654"/>
                  </a:lnTo>
                  <a:lnTo>
                    <a:pt x="2741899" y="511142"/>
                  </a:lnTo>
                  <a:lnTo>
                    <a:pt x="2803881" y="505914"/>
                  </a:lnTo>
                  <a:lnTo>
                    <a:pt x="2866116" y="500977"/>
                  </a:lnTo>
                  <a:lnTo>
                    <a:pt x="2928594" y="496342"/>
                  </a:lnTo>
                  <a:lnTo>
                    <a:pt x="2991302" y="492016"/>
                  </a:lnTo>
                  <a:lnTo>
                    <a:pt x="3054227" y="488008"/>
                  </a:lnTo>
                  <a:lnTo>
                    <a:pt x="3117358" y="484327"/>
                  </a:lnTo>
                  <a:lnTo>
                    <a:pt x="3180682" y="480981"/>
                  </a:lnTo>
                  <a:lnTo>
                    <a:pt x="3244187" y="477980"/>
                  </a:lnTo>
                  <a:lnTo>
                    <a:pt x="3307862" y="475332"/>
                  </a:lnTo>
                  <a:lnTo>
                    <a:pt x="3371693" y="473046"/>
                  </a:lnTo>
                  <a:lnTo>
                    <a:pt x="3413338" y="471802"/>
                  </a:lnTo>
                  <a:lnTo>
                    <a:pt x="3455494" y="470789"/>
                  </a:lnTo>
                  <a:lnTo>
                    <a:pt x="3498150" y="470002"/>
                  </a:lnTo>
                  <a:lnTo>
                    <a:pt x="3541297" y="469437"/>
                  </a:lnTo>
                  <a:lnTo>
                    <a:pt x="3584925" y="469090"/>
                  </a:lnTo>
                  <a:lnTo>
                    <a:pt x="3629024" y="468954"/>
                  </a:lnTo>
                  <a:lnTo>
                    <a:pt x="3673584" y="469027"/>
                  </a:lnTo>
                  <a:lnTo>
                    <a:pt x="3718596" y="469303"/>
                  </a:lnTo>
                  <a:lnTo>
                    <a:pt x="3764049" y="469777"/>
                  </a:lnTo>
                  <a:lnTo>
                    <a:pt x="3809934" y="470445"/>
                  </a:lnTo>
                  <a:lnTo>
                    <a:pt x="3856241" y="471302"/>
                  </a:lnTo>
                  <a:lnTo>
                    <a:pt x="3902960" y="472344"/>
                  </a:lnTo>
                  <a:lnTo>
                    <a:pt x="3950081" y="473565"/>
                  </a:lnTo>
                  <a:lnTo>
                    <a:pt x="3997595" y="474962"/>
                  </a:lnTo>
                  <a:lnTo>
                    <a:pt x="4045492" y="476529"/>
                  </a:lnTo>
                  <a:lnTo>
                    <a:pt x="4093761" y="478262"/>
                  </a:lnTo>
                  <a:lnTo>
                    <a:pt x="4142393" y="480156"/>
                  </a:lnTo>
                  <a:lnTo>
                    <a:pt x="4191379" y="482206"/>
                  </a:lnTo>
                  <a:lnTo>
                    <a:pt x="4240708" y="484409"/>
                  </a:lnTo>
                  <a:lnTo>
                    <a:pt x="4290370" y="486758"/>
                  </a:lnTo>
                  <a:lnTo>
                    <a:pt x="4340357" y="489250"/>
                  </a:lnTo>
                  <a:lnTo>
                    <a:pt x="4390657" y="491880"/>
                  </a:lnTo>
                  <a:lnTo>
                    <a:pt x="4441261" y="494642"/>
                  </a:lnTo>
                  <a:lnTo>
                    <a:pt x="4492160" y="497534"/>
                  </a:lnTo>
                  <a:lnTo>
                    <a:pt x="4543343" y="500549"/>
                  </a:lnTo>
                  <a:lnTo>
                    <a:pt x="4594800" y="503683"/>
                  </a:lnTo>
                  <a:lnTo>
                    <a:pt x="4646523" y="506932"/>
                  </a:lnTo>
                  <a:lnTo>
                    <a:pt x="4698501" y="510290"/>
                  </a:lnTo>
                  <a:lnTo>
                    <a:pt x="4750723" y="513754"/>
                  </a:lnTo>
                  <a:lnTo>
                    <a:pt x="4803181" y="517318"/>
                  </a:lnTo>
                  <a:lnTo>
                    <a:pt x="4855865" y="520978"/>
                  </a:lnTo>
                  <a:lnTo>
                    <a:pt x="4908764" y="524729"/>
                  </a:lnTo>
                  <a:lnTo>
                    <a:pt x="4961870" y="528567"/>
                  </a:lnTo>
                  <a:lnTo>
                    <a:pt x="5015171" y="532486"/>
                  </a:lnTo>
                  <a:lnTo>
                    <a:pt x="5068659" y="536482"/>
                  </a:lnTo>
                  <a:lnTo>
                    <a:pt x="5122323" y="540551"/>
                  </a:lnTo>
                  <a:lnTo>
                    <a:pt x="5176154" y="544688"/>
                  </a:lnTo>
                  <a:lnTo>
                    <a:pt x="5230141" y="548888"/>
                  </a:lnTo>
                  <a:lnTo>
                    <a:pt x="5284276" y="553146"/>
                  </a:lnTo>
                  <a:lnTo>
                    <a:pt x="5338547" y="557458"/>
                  </a:lnTo>
                  <a:lnTo>
                    <a:pt x="5392946" y="561819"/>
                  </a:lnTo>
                  <a:lnTo>
                    <a:pt x="5447463" y="566225"/>
                  </a:lnTo>
                  <a:lnTo>
                    <a:pt x="5502087" y="570670"/>
                  </a:lnTo>
                  <a:lnTo>
                    <a:pt x="5556809" y="575151"/>
                  </a:lnTo>
                  <a:lnTo>
                    <a:pt x="5611620" y="579662"/>
                  </a:lnTo>
                  <a:lnTo>
                    <a:pt x="5666508" y="584198"/>
                  </a:lnTo>
                  <a:lnTo>
                    <a:pt x="5721465" y="588756"/>
                  </a:lnTo>
                  <a:lnTo>
                    <a:pt x="5776481" y="593331"/>
                  </a:lnTo>
                  <a:lnTo>
                    <a:pt x="5831545" y="597917"/>
                  </a:lnTo>
                  <a:lnTo>
                    <a:pt x="5886648" y="602510"/>
                  </a:lnTo>
                  <a:lnTo>
                    <a:pt x="5941781" y="607106"/>
                  </a:lnTo>
                  <a:lnTo>
                    <a:pt x="5996932" y="611699"/>
                  </a:lnTo>
                  <a:lnTo>
                    <a:pt x="6052094" y="616286"/>
                  </a:lnTo>
                  <a:lnTo>
                    <a:pt x="6107255" y="620861"/>
                  </a:lnTo>
                  <a:lnTo>
                    <a:pt x="6162405" y="625420"/>
                  </a:lnTo>
                  <a:lnTo>
                    <a:pt x="6217536" y="629958"/>
                  </a:lnTo>
                  <a:lnTo>
                    <a:pt x="6272637" y="634470"/>
                  </a:lnTo>
                  <a:lnTo>
                    <a:pt x="6327699" y="638952"/>
                  </a:lnTo>
                  <a:lnTo>
                    <a:pt x="6382711" y="643400"/>
                  </a:lnTo>
                  <a:lnTo>
                    <a:pt x="6437664" y="647807"/>
                  </a:lnTo>
                  <a:lnTo>
                    <a:pt x="6492548" y="652171"/>
                  </a:lnTo>
                  <a:lnTo>
                    <a:pt x="6547353" y="656485"/>
                  </a:lnTo>
                  <a:lnTo>
                    <a:pt x="6602069" y="660746"/>
                  </a:lnTo>
                  <a:lnTo>
                    <a:pt x="6656687" y="664949"/>
                  </a:lnTo>
                  <a:lnTo>
                    <a:pt x="6711196" y="669089"/>
                  </a:lnTo>
                  <a:lnTo>
                    <a:pt x="6765587" y="673162"/>
                  </a:lnTo>
                  <a:lnTo>
                    <a:pt x="6819850" y="677162"/>
                  </a:lnTo>
                  <a:lnTo>
                    <a:pt x="6873976" y="681085"/>
                  </a:lnTo>
                  <a:lnTo>
                    <a:pt x="6927954" y="684927"/>
                  </a:lnTo>
                  <a:lnTo>
                    <a:pt x="6981774" y="688682"/>
                  </a:lnTo>
                  <a:lnTo>
                    <a:pt x="7035428" y="692347"/>
                  </a:lnTo>
                  <a:lnTo>
                    <a:pt x="7088904" y="695916"/>
                  </a:lnTo>
                  <a:lnTo>
                    <a:pt x="7142193" y="699384"/>
                  </a:lnTo>
                  <a:lnTo>
                    <a:pt x="7195285" y="702748"/>
                  </a:lnTo>
                  <a:lnTo>
                    <a:pt x="7248171" y="706003"/>
                  </a:lnTo>
                  <a:lnTo>
                    <a:pt x="7300841" y="709143"/>
                  </a:lnTo>
                  <a:lnTo>
                    <a:pt x="7353285" y="712164"/>
                  </a:lnTo>
                  <a:lnTo>
                    <a:pt x="7405492" y="715061"/>
                  </a:lnTo>
                  <a:lnTo>
                    <a:pt x="7457454" y="717831"/>
                  </a:lnTo>
                  <a:lnTo>
                    <a:pt x="7509160" y="720467"/>
                  </a:lnTo>
                  <a:lnTo>
                    <a:pt x="7560600" y="722966"/>
                  </a:lnTo>
                  <a:lnTo>
                    <a:pt x="7611766" y="725323"/>
                  </a:lnTo>
                  <a:lnTo>
                    <a:pt x="7662646" y="727532"/>
                  </a:lnTo>
                  <a:lnTo>
                    <a:pt x="7713231" y="729591"/>
                  </a:lnTo>
                  <a:lnTo>
                    <a:pt x="7763512" y="731493"/>
                  </a:lnTo>
                  <a:lnTo>
                    <a:pt x="7813478" y="733234"/>
                  </a:lnTo>
                  <a:lnTo>
                    <a:pt x="7863119" y="734809"/>
                  </a:lnTo>
                  <a:lnTo>
                    <a:pt x="7912427" y="736214"/>
                  </a:lnTo>
                  <a:lnTo>
                    <a:pt x="7961390" y="737445"/>
                  </a:lnTo>
                  <a:lnTo>
                    <a:pt x="8010000" y="738495"/>
                  </a:lnTo>
                  <a:lnTo>
                    <a:pt x="8058246" y="739362"/>
                  </a:lnTo>
                  <a:lnTo>
                    <a:pt x="8106118" y="740039"/>
                  </a:lnTo>
                  <a:lnTo>
                    <a:pt x="8153608" y="740523"/>
                  </a:lnTo>
                  <a:lnTo>
                    <a:pt x="8200704" y="740809"/>
                  </a:lnTo>
                  <a:lnTo>
                    <a:pt x="8247397" y="740892"/>
                  </a:lnTo>
                  <a:lnTo>
                    <a:pt x="8293677" y="740767"/>
                  </a:lnTo>
                  <a:lnTo>
                    <a:pt x="8339535" y="740430"/>
                  </a:lnTo>
                  <a:lnTo>
                    <a:pt x="8384961" y="739876"/>
                  </a:lnTo>
                  <a:lnTo>
                    <a:pt x="8429944" y="739101"/>
                  </a:lnTo>
                  <a:lnTo>
                    <a:pt x="8474475" y="738099"/>
                  </a:lnTo>
                  <a:lnTo>
                    <a:pt x="8518544" y="736866"/>
                  </a:lnTo>
                  <a:lnTo>
                    <a:pt x="8562142" y="735398"/>
                  </a:lnTo>
                  <a:lnTo>
                    <a:pt x="8605258" y="733690"/>
                  </a:lnTo>
                  <a:lnTo>
                    <a:pt x="8647883" y="731736"/>
                  </a:lnTo>
                  <a:lnTo>
                    <a:pt x="8690007" y="729533"/>
                  </a:lnTo>
                  <a:lnTo>
                    <a:pt x="8751819" y="725836"/>
                  </a:lnTo>
                  <a:lnTo>
                    <a:pt x="8813411" y="721644"/>
                  </a:lnTo>
                  <a:lnTo>
                    <a:pt x="8874776" y="716969"/>
                  </a:lnTo>
                  <a:lnTo>
                    <a:pt x="8935908" y="711825"/>
                  </a:lnTo>
                  <a:lnTo>
                    <a:pt x="8996799" y="706225"/>
                  </a:lnTo>
                  <a:lnTo>
                    <a:pt x="9057445" y="700182"/>
                  </a:lnTo>
                  <a:lnTo>
                    <a:pt x="9117839" y="693709"/>
                  </a:lnTo>
                  <a:lnTo>
                    <a:pt x="9177973" y="686819"/>
                  </a:lnTo>
                  <a:lnTo>
                    <a:pt x="9237842" y="679524"/>
                  </a:lnTo>
                  <a:lnTo>
                    <a:pt x="9297440" y="671840"/>
                  </a:lnTo>
                  <a:lnTo>
                    <a:pt x="9356759" y="663777"/>
                  </a:lnTo>
                  <a:lnTo>
                    <a:pt x="9415793" y="655350"/>
                  </a:lnTo>
                  <a:lnTo>
                    <a:pt x="9474537" y="646571"/>
                  </a:lnTo>
                  <a:lnTo>
                    <a:pt x="9532983" y="637454"/>
                  </a:lnTo>
                  <a:lnTo>
                    <a:pt x="9591126" y="628012"/>
                  </a:lnTo>
                  <a:lnTo>
                    <a:pt x="9648958" y="618257"/>
                  </a:lnTo>
                  <a:lnTo>
                    <a:pt x="9706474" y="608204"/>
                  </a:lnTo>
                  <a:lnTo>
                    <a:pt x="9763666" y="597864"/>
                  </a:lnTo>
                  <a:lnTo>
                    <a:pt x="9820529" y="587251"/>
                  </a:lnTo>
                  <a:lnTo>
                    <a:pt x="9877056" y="576379"/>
                  </a:lnTo>
                  <a:lnTo>
                    <a:pt x="9933241" y="565259"/>
                  </a:lnTo>
                  <a:lnTo>
                    <a:pt x="9989078" y="553906"/>
                  </a:lnTo>
                  <a:lnTo>
                    <a:pt x="10044559" y="542333"/>
                  </a:lnTo>
                  <a:lnTo>
                    <a:pt x="10099679" y="530551"/>
                  </a:lnTo>
                  <a:lnTo>
                    <a:pt x="10154430" y="518576"/>
                  </a:lnTo>
                  <a:lnTo>
                    <a:pt x="10208808" y="506419"/>
                  </a:lnTo>
                  <a:lnTo>
                    <a:pt x="10262804" y="494093"/>
                  </a:lnTo>
                  <a:lnTo>
                    <a:pt x="10316414" y="481613"/>
                  </a:lnTo>
                  <a:lnTo>
                    <a:pt x="10369630" y="468990"/>
                  </a:lnTo>
                  <a:lnTo>
                    <a:pt x="10422446" y="456239"/>
                  </a:lnTo>
                  <a:lnTo>
                    <a:pt x="10474855" y="443371"/>
                  </a:lnTo>
                  <a:lnTo>
                    <a:pt x="10526852" y="430401"/>
                  </a:lnTo>
                  <a:lnTo>
                    <a:pt x="10578429" y="417341"/>
                  </a:lnTo>
                  <a:lnTo>
                    <a:pt x="10629581" y="404205"/>
                  </a:lnTo>
                  <a:lnTo>
                    <a:pt x="10680301" y="391004"/>
                  </a:lnTo>
                  <a:lnTo>
                    <a:pt x="10730582" y="377754"/>
                  </a:lnTo>
                  <a:lnTo>
                    <a:pt x="10780419" y="364466"/>
                  </a:lnTo>
                  <a:lnTo>
                    <a:pt x="10829804" y="351154"/>
                  </a:lnTo>
                  <a:lnTo>
                    <a:pt x="10878731" y="337830"/>
                  </a:lnTo>
                  <a:lnTo>
                    <a:pt x="10927195" y="324508"/>
                  </a:lnTo>
                  <a:lnTo>
                    <a:pt x="10975187" y="311202"/>
                  </a:lnTo>
                  <a:lnTo>
                    <a:pt x="11022703" y="297923"/>
                  </a:lnTo>
                  <a:lnTo>
                    <a:pt x="11069736" y="284686"/>
                  </a:lnTo>
                  <a:lnTo>
                    <a:pt x="11116279" y="271503"/>
                  </a:lnTo>
                  <a:lnTo>
                    <a:pt x="11162325" y="258387"/>
                  </a:lnTo>
                  <a:lnTo>
                    <a:pt x="11207869" y="245352"/>
                  </a:lnTo>
                  <a:lnTo>
                    <a:pt x="11252904" y="232410"/>
                  </a:lnTo>
                  <a:lnTo>
                    <a:pt x="11297424" y="219574"/>
                  </a:lnTo>
                  <a:lnTo>
                    <a:pt x="11341422" y="206859"/>
                  </a:lnTo>
                  <a:lnTo>
                    <a:pt x="11384891" y="194276"/>
                  </a:lnTo>
                  <a:lnTo>
                    <a:pt x="11427826" y="181839"/>
                  </a:lnTo>
                  <a:lnTo>
                    <a:pt x="11470220" y="169561"/>
                  </a:lnTo>
                  <a:lnTo>
                    <a:pt x="11512067" y="157455"/>
                  </a:lnTo>
                  <a:lnTo>
                    <a:pt x="11553359" y="145534"/>
                  </a:lnTo>
                  <a:lnTo>
                    <a:pt x="11594091" y="133811"/>
                  </a:lnTo>
                  <a:lnTo>
                    <a:pt x="11634257" y="122300"/>
                  </a:lnTo>
                  <a:lnTo>
                    <a:pt x="11673849" y="111013"/>
                  </a:lnTo>
                  <a:lnTo>
                    <a:pt x="11712862" y="99964"/>
                  </a:lnTo>
                  <a:lnTo>
                    <a:pt x="11751289" y="89165"/>
                  </a:lnTo>
                  <a:lnTo>
                    <a:pt x="11789124" y="78630"/>
                  </a:lnTo>
                  <a:lnTo>
                    <a:pt x="11826360" y="68371"/>
                  </a:lnTo>
                  <a:lnTo>
                    <a:pt x="11899009" y="48737"/>
                  </a:lnTo>
                  <a:lnTo>
                    <a:pt x="11969187" y="30366"/>
                  </a:lnTo>
                  <a:lnTo>
                    <a:pt x="12036841" y="13365"/>
                  </a:lnTo>
                  <a:lnTo>
                    <a:pt x="12069706" y="5410"/>
                  </a:lnTo>
                  <a:lnTo>
                    <a:pt x="12092720" y="0"/>
                  </a:lnTo>
                </a:path>
              </a:pathLst>
            </a:custGeom>
            <a:ln w="10774">
              <a:solidFill>
                <a:srgbClr val="08B6BD"/>
              </a:solidFill>
            </a:ln>
          </p:spPr>
          <p:txBody>
            <a:bodyPr wrap="square" lIns="0" tIns="0" rIns="0" bIns="0" rtlCol="0"/>
            <a:lstStyle/>
            <a:p>
              <a:endParaRPr/>
            </a:p>
          </p:txBody>
        </p:sp>
        <p:sp>
          <p:nvSpPr>
            <p:cNvPr id="7" name="object 7"/>
            <p:cNvSpPr/>
            <p:nvPr/>
          </p:nvSpPr>
          <p:spPr>
            <a:xfrm>
              <a:off x="10" y="56967"/>
              <a:ext cx="12192000" cy="892810"/>
            </a:xfrm>
            <a:custGeom>
              <a:avLst/>
              <a:gdLst/>
              <a:ahLst/>
              <a:cxnLst/>
              <a:rect l="l" t="t" r="r" b="b"/>
              <a:pathLst>
                <a:path w="12192000" h="892810">
                  <a:moveTo>
                    <a:pt x="0" y="892460"/>
                  </a:moveTo>
                  <a:lnTo>
                    <a:pt x="52129" y="885462"/>
                  </a:lnTo>
                  <a:lnTo>
                    <a:pt x="108397" y="877296"/>
                  </a:lnTo>
                  <a:lnTo>
                    <a:pt x="168687" y="868039"/>
                  </a:lnTo>
                  <a:lnTo>
                    <a:pt x="232881" y="857769"/>
                  </a:lnTo>
                  <a:lnTo>
                    <a:pt x="300860" y="846561"/>
                  </a:lnTo>
                  <a:lnTo>
                    <a:pt x="372506" y="834492"/>
                  </a:lnTo>
                  <a:lnTo>
                    <a:pt x="447702" y="821638"/>
                  </a:lnTo>
                  <a:lnTo>
                    <a:pt x="486594" y="814941"/>
                  </a:lnTo>
                  <a:lnTo>
                    <a:pt x="526329" y="808076"/>
                  </a:lnTo>
                  <a:lnTo>
                    <a:pt x="566892" y="801054"/>
                  </a:lnTo>
                  <a:lnTo>
                    <a:pt x="608269" y="793883"/>
                  </a:lnTo>
                  <a:lnTo>
                    <a:pt x="650445" y="786573"/>
                  </a:lnTo>
                  <a:lnTo>
                    <a:pt x="693405" y="779134"/>
                  </a:lnTo>
                  <a:lnTo>
                    <a:pt x="737134" y="771575"/>
                  </a:lnTo>
                  <a:lnTo>
                    <a:pt x="781617" y="763906"/>
                  </a:lnTo>
                  <a:lnTo>
                    <a:pt x="826841" y="756136"/>
                  </a:lnTo>
                  <a:lnTo>
                    <a:pt x="872789" y="748276"/>
                  </a:lnTo>
                  <a:lnTo>
                    <a:pt x="919448" y="740333"/>
                  </a:lnTo>
                  <a:lnTo>
                    <a:pt x="966802" y="732319"/>
                  </a:lnTo>
                  <a:lnTo>
                    <a:pt x="1014837" y="724243"/>
                  </a:lnTo>
                  <a:lnTo>
                    <a:pt x="1063538" y="716114"/>
                  </a:lnTo>
                  <a:lnTo>
                    <a:pt x="1112890" y="707941"/>
                  </a:lnTo>
                  <a:lnTo>
                    <a:pt x="1162879" y="699735"/>
                  </a:lnTo>
                  <a:lnTo>
                    <a:pt x="1213489" y="691505"/>
                  </a:lnTo>
                  <a:lnTo>
                    <a:pt x="1264707" y="683260"/>
                  </a:lnTo>
                  <a:lnTo>
                    <a:pt x="1316516" y="675010"/>
                  </a:lnTo>
                  <a:lnTo>
                    <a:pt x="1368904" y="666765"/>
                  </a:lnTo>
                  <a:lnTo>
                    <a:pt x="1421854" y="658533"/>
                  </a:lnTo>
                  <a:lnTo>
                    <a:pt x="1475351" y="650326"/>
                  </a:lnTo>
                  <a:lnTo>
                    <a:pt x="1529383" y="642151"/>
                  </a:lnTo>
                  <a:lnTo>
                    <a:pt x="1583932" y="634019"/>
                  </a:lnTo>
                  <a:lnTo>
                    <a:pt x="1638986" y="625940"/>
                  </a:lnTo>
                  <a:lnTo>
                    <a:pt x="1694528" y="617922"/>
                  </a:lnTo>
                  <a:lnTo>
                    <a:pt x="1750544" y="609976"/>
                  </a:lnTo>
                  <a:lnTo>
                    <a:pt x="1807020" y="602111"/>
                  </a:lnTo>
                  <a:lnTo>
                    <a:pt x="1863941" y="594336"/>
                  </a:lnTo>
                  <a:lnTo>
                    <a:pt x="1921292" y="586662"/>
                  </a:lnTo>
                  <a:lnTo>
                    <a:pt x="1979057" y="579097"/>
                  </a:lnTo>
                  <a:lnTo>
                    <a:pt x="2037224" y="571651"/>
                  </a:lnTo>
                  <a:lnTo>
                    <a:pt x="2095776" y="564335"/>
                  </a:lnTo>
                  <a:lnTo>
                    <a:pt x="2154698" y="557156"/>
                  </a:lnTo>
                  <a:lnTo>
                    <a:pt x="2213977" y="550125"/>
                  </a:lnTo>
                  <a:lnTo>
                    <a:pt x="2273598" y="543252"/>
                  </a:lnTo>
                  <a:lnTo>
                    <a:pt x="2333545" y="536546"/>
                  </a:lnTo>
                  <a:lnTo>
                    <a:pt x="2393804" y="530016"/>
                  </a:lnTo>
                  <a:lnTo>
                    <a:pt x="2454360" y="523673"/>
                  </a:lnTo>
                  <a:lnTo>
                    <a:pt x="2515199" y="517525"/>
                  </a:lnTo>
                  <a:lnTo>
                    <a:pt x="2576305" y="511582"/>
                  </a:lnTo>
                  <a:lnTo>
                    <a:pt x="2637664" y="505854"/>
                  </a:lnTo>
                  <a:lnTo>
                    <a:pt x="2699261" y="500350"/>
                  </a:lnTo>
                  <a:lnTo>
                    <a:pt x="2761082" y="495081"/>
                  </a:lnTo>
                  <a:lnTo>
                    <a:pt x="2823111" y="490054"/>
                  </a:lnTo>
                  <a:lnTo>
                    <a:pt x="2885334" y="485281"/>
                  </a:lnTo>
                  <a:lnTo>
                    <a:pt x="2947736" y="480770"/>
                  </a:lnTo>
                  <a:lnTo>
                    <a:pt x="3010303" y="476532"/>
                  </a:lnTo>
                  <a:lnTo>
                    <a:pt x="3073019" y="472575"/>
                  </a:lnTo>
                  <a:lnTo>
                    <a:pt x="3135870" y="468909"/>
                  </a:lnTo>
                  <a:lnTo>
                    <a:pt x="3198842" y="465544"/>
                  </a:lnTo>
                  <a:lnTo>
                    <a:pt x="3261918" y="462490"/>
                  </a:lnTo>
                  <a:lnTo>
                    <a:pt x="3325085" y="459755"/>
                  </a:lnTo>
                  <a:lnTo>
                    <a:pt x="3388328" y="457350"/>
                  </a:lnTo>
                  <a:lnTo>
                    <a:pt x="3451632" y="455284"/>
                  </a:lnTo>
                  <a:lnTo>
                    <a:pt x="3493497" y="454131"/>
                  </a:lnTo>
                  <a:lnTo>
                    <a:pt x="3535851" y="453159"/>
                  </a:lnTo>
                  <a:lnTo>
                    <a:pt x="3578687" y="452364"/>
                  </a:lnTo>
                  <a:lnTo>
                    <a:pt x="3621993" y="451743"/>
                  </a:lnTo>
                  <a:lnTo>
                    <a:pt x="3665761" y="451291"/>
                  </a:lnTo>
                  <a:lnTo>
                    <a:pt x="3709981" y="451006"/>
                  </a:lnTo>
                  <a:lnTo>
                    <a:pt x="3754643" y="450882"/>
                  </a:lnTo>
                  <a:lnTo>
                    <a:pt x="3799739" y="450917"/>
                  </a:lnTo>
                  <a:lnTo>
                    <a:pt x="3845258" y="451108"/>
                  </a:lnTo>
                  <a:lnTo>
                    <a:pt x="3891190" y="451449"/>
                  </a:lnTo>
                  <a:lnTo>
                    <a:pt x="3937528" y="451938"/>
                  </a:lnTo>
                  <a:lnTo>
                    <a:pt x="3984260" y="452571"/>
                  </a:lnTo>
                  <a:lnTo>
                    <a:pt x="4031378" y="453344"/>
                  </a:lnTo>
                  <a:lnTo>
                    <a:pt x="4078871" y="454254"/>
                  </a:lnTo>
                  <a:lnTo>
                    <a:pt x="4126732" y="455297"/>
                  </a:lnTo>
                  <a:lnTo>
                    <a:pt x="4174948" y="456469"/>
                  </a:lnTo>
                  <a:lnTo>
                    <a:pt x="4223513" y="457766"/>
                  </a:lnTo>
                  <a:lnTo>
                    <a:pt x="4272415" y="459186"/>
                  </a:lnTo>
                  <a:lnTo>
                    <a:pt x="4321645" y="460723"/>
                  </a:lnTo>
                  <a:lnTo>
                    <a:pt x="4371194" y="462375"/>
                  </a:lnTo>
                  <a:lnTo>
                    <a:pt x="4421053" y="464138"/>
                  </a:lnTo>
                  <a:lnTo>
                    <a:pt x="4471211" y="466008"/>
                  </a:lnTo>
                  <a:lnTo>
                    <a:pt x="4521660" y="467981"/>
                  </a:lnTo>
                  <a:lnTo>
                    <a:pt x="4572389" y="470055"/>
                  </a:lnTo>
                  <a:lnTo>
                    <a:pt x="4623390" y="472224"/>
                  </a:lnTo>
                  <a:lnTo>
                    <a:pt x="4674652" y="474485"/>
                  </a:lnTo>
                  <a:lnTo>
                    <a:pt x="4726167" y="476836"/>
                  </a:lnTo>
                  <a:lnTo>
                    <a:pt x="4777924" y="479271"/>
                  </a:lnTo>
                  <a:lnTo>
                    <a:pt x="4829914" y="481788"/>
                  </a:lnTo>
                  <a:lnTo>
                    <a:pt x="4882128" y="484382"/>
                  </a:lnTo>
                  <a:lnTo>
                    <a:pt x="4934556" y="487051"/>
                  </a:lnTo>
                  <a:lnTo>
                    <a:pt x="4987189" y="489790"/>
                  </a:lnTo>
                  <a:lnTo>
                    <a:pt x="5040017" y="492595"/>
                  </a:lnTo>
                  <a:lnTo>
                    <a:pt x="5093030" y="495464"/>
                  </a:lnTo>
                  <a:lnTo>
                    <a:pt x="5146219" y="498391"/>
                  </a:lnTo>
                  <a:lnTo>
                    <a:pt x="5199575" y="501375"/>
                  </a:lnTo>
                  <a:lnTo>
                    <a:pt x="5253089" y="504410"/>
                  </a:lnTo>
                  <a:lnTo>
                    <a:pt x="5306749" y="507493"/>
                  </a:lnTo>
                  <a:lnTo>
                    <a:pt x="5360548" y="510621"/>
                  </a:lnTo>
                  <a:lnTo>
                    <a:pt x="5414475" y="513790"/>
                  </a:lnTo>
                  <a:lnTo>
                    <a:pt x="5468521" y="516996"/>
                  </a:lnTo>
                  <a:lnTo>
                    <a:pt x="5522676" y="520236"/>
                  </a:lnTo>
                  <a:lnTo>
                    <a:pt x="5576932" y="523505"/>
                  </a:lnTo>
                  <a:lnTo>
                    <a:pt x="5631278" y="526801"/>
                  </a:lnTo>
                  <a:lnTo>
                    <a:pt x="5685704" y="530119"/>
                  </a:lnTo>
                  <a:lnTo>
                    <a:pt x="5740203" y="533456"/>
                  </a:lnTo>
                  <a:lnTo>
                    <a:pt x="5794763" y="536808"/>
                  </a:lnTo>
                  <a:lnTo>
                    <a:pt x="5849375" y="540172"/>
                  </a:lnTo>
                  <a:lnTo>
                    <a:pt x="5904030" y="543543"/>
                  </a:lnTo>
                  <a:lnTo>
                    <a:pt x="5958719" y="546918"/>
                  </a:lnTo>
                  <a:lnTo>
                    <a:pt x="6013431" y="550294"/>
                  </a:lnTo>
                  <a:lnTo>
                    <a:pt x="6068158" y="553667"/>
                  </a:lnTo>
                  <a:lnTo>
                    <a:pt x="6122889" y="557032"/>
                  </a:lnTo>
                  <a:lnTo>
                    <a:pt x="6177616" y="560387"/>
                  </a:lnTo>
                  <a:lnTo>
                    <a:pt x="6232329" y="563728"/>
                  </a:lnTo>
                  <a:lnTo>
                    <a:pt x="6287017" y="567050"/>
                  </a:lnTo>
                  <a:lnTo>
                    <a:pt x="6341673" y="570351"/>
                  </a:lnTo>
                  <a:lnTo>
                    <a:pt x="6396285" y="573627"/>
                  </a:lnTo>
                  <a:lnTo>
                    <a:pt x="6450846" y="576873"/>
                  </a:lnTo>
                  <a:lnTo>
                    <a:pt x="6505344" y="580087"/>
                  </a:lnTo>
                  <a:lnTo>
                    <a:pt x="6559771" y="583264"/>
                  </a:lnTo>
                  <a:lnTo>
                    <a:pt x="6614117" y="586401"/>
                  </a:lnTo>
                  <a:lnTo>
                    <a:pt x="6668373" y="589495"/>
                  </a:lnTo>
                  <a:lnTo>
                    <a:pt x="6722529" y="592541"/>
                  </a:lnTo>
                  <a:lnTo>
                    <a:pt x="6776576" y="595536"/>
                  </a:lnTo>
                  <a:lnTo>
                    <a:pt x="6830503" y="598476"/>
                  </a:lnTo>
                  <a:lnTo>
                    <a:pt x="6884303" y="601358"/>
                  </a:lnTo>
                  <a:lnTo>
                    <a:pt x="6937964" y="604177"/>
                  </a:lnTo>
                  <a:lnTo>
                    <a:pt x="6991477" y="606931"/>
                  </a:lnTo>
                  <a:lnTo>
                    <a:pt x="7044834" y="609615"/>
                  </a:lnTo>
                  <a:lnTo>
                    <a:pt x="7098024" y="612226"/>
                  </a:lnTo>
                  <a:lnTo>
                    <a:pt x="7151039" y="614760"/>
                  </a:lnTo>
                  <a:lnTo>
                    <a:pt x="7203867" y="617214"/>
                  </a:lnTo>
                  <a:lnTo>
                    <a:pt x="7256501" y="619583"/>
                  </a:lnTo>
                  <a:lnTo>
                    <a:pt x="7308930" y="621864"/>
                  </a:lnTo>
                  <a:lnTo>
                    <a:pt x="7361145" y="624054"/>
                  </a:lnTo>
                  <a:lnTo>
                    <a:pt x="7413136" y="626148"/>
                  </a:lnTo>
                  <a:lnTo>
                    <a:pt x="7464894" y="628144"/>
                  </a:lnTo>
                  <a:lnTo>
                    <a:pt x="7516410" y="630037"/>
                  </a:lnTo>
                  <a:lnTo>
                    <a:pt x="7567673" y="631823"/>
                  </a:lnTo>
                  <a:lnTo>
                    <a:pt x="7618675" y="633500"/>
                  </a:lnTo>
                  <a:lnTo>
                    <a:pt x="7669405" y="635063"/>
                  </a:lnTo>
                  <a:lnTo>
                    <a:pt x="7719855" y="636508"/>
                  </a:lnTo>
                  <a:lnTo>
                    <a:pt x="7770015" y="637833"/>
                  </a:lnTo>
                  <a:lnTo>
                    <a:pt x="7819874" y="639032"/>
                  </a:lnTo>
                  <a:lnTo>
                    <a:pt x="7869425" y="640103"/>
                  </a:lnTo>
                  <a:lnTo>
                    <a:pt x="7918657" y="641043"/>
                  </a:lnTo>
                  <a:lnTo>
                    <a:pt x="7967560" y="641846"/>
                  </a:lnTo>
                  <a:lnTo>
                    <a:pt x="8016126" y="642510"/>
                  </a:lnTo>
                  <a:lnTo>
                    <a:pt x="8064345" y="643031"/>
                  </a:lnTo>
                  <a:lnTo>
                    <a:pt x="8112206" y="643405"/>
                  </a:lnTo>
                  <a:lnTo>
                    <a:pt x="8159701" y="643629"/>
                  </a:lnTo>
                  <a:lnTo>
                    <a:pt x="8206821" y="643698"/>
                  </a:lnTo>
                  <a:lnTo>
                    <a:pt x="8253555" y="643609"/>
                  </a:lnTo>
                  <a:lnTo>
                    <a:pt x="8299894" y="643359"/>
                  </a:lnTo>
                  <a:lnTo>
                    <a:pt x="8345828" y="642944"/>
                  </a:lnTo>
                  <a:lnTo>
                    <a:pt x="8391349" y="642360"/>
                  </a:lnTo>
                  <a:lnTo>
                    <a:pt x="8436446" y="641604"/>
                  </a:lnTo>
                  <a:lnTo>
                    <a:pt x="8481111" y="640671"/>
                  </a:lnTo>
                  <a:lnTo>
                    <a:pt x="8525333" y="639558"/>
                  </a:lnTo>
                  <a:lnTo>
                    <a:pt x="8569102" y="638261"/>
                  </a:lnTo>
                  <a:lnTo>
                    <a:pt x="8612411" y="636778"/>
                  </a:lnTo>
                  <a:lnTo>
                    <a:pt x="8655248" y="635103"/>
                  </a:lnTo>
                  <a:lnTo>
                    <a:pt x="8697605" y="633234"/>
                  </a:lnTo>
                  <a:lnTo>
                    <a:pt x="8739471" y="631166"/>
                  </a:lnTo>
                  <a:lnTo>
                    <a:pt x="8801787" y="627703"/>
                  </a:lnTo>
                  <a:lnTo>
                    <a:pt x="8863877" y="623825"/>
                  </a:lnTo>
                  <a:lnTo>
                    <a:pt x="8925733" y="619543"/>
                  </a:lnTo>
                  <a:lnTo>
                    <a:pt x="8987350" y="614869"/>
                  </a:lnTo>
                  <a:lnTo>
                    <a:pt x="9048721" y="609814"/>
                  </a:lnTo>
                  <a:lnTo>
                    <a:pt x="9109839" y="604388"/>
                  </a:lnTo>
                  <a:lnTo>
                    <a:pt x="9170698" y="598604"/>
                  </a:lnTo>
                  <a:lnTo>
                    <a:pt x="9231290" y="592472"/>
                  </a:lnTo>
                  <a:lnTo>
                    <a:pt x="9291610" y="586003"/>
                  </a:lnTo>
                  <a:lnTo>
                    <a:pt x="9351650" y="579210"/>
                  </a:lnTo>
                  <a:lnTo>
                    <a:pt x="9411404" y="572102"/>
                  </a:lnTo>
                  <a:lnTo>
                    <a:pt x="9470866" y="564691"/>
                  </a:lnTo>
                  <a:lnTo>
                    <a:pt x="9530028" y="556989"/>
                  </a:lnTo>
                  <a:lnTo>
                    <a:pt x="9588884" y="549007"/>
                  </a:lnTo>
                  <a:lnTo>
                    <a:pt x="9647428" y="540755"/>
                  </a:lnTo>
                  <a:lnTo>
                    <a:pt x="9705652" y="532245"/>
                  </a:lnTo>
                  <a:lnTo>
                    <a:pt x="9763550" y="523488"/>
                  </a:lnTo>
                  <a:lnTo>
                    <a:pt x="9821116" y="514495"/>
                  </a:lnTo>
                  <a:lnTo>
                    <a:pt x="9878343" y="505278"/>
                  </a:lnTo>
                  <a:lnTo>
                    <a:pt x="9935223" y="495848"/>
                  </a:lnTo>
                  <a:lnTo>
                    <a:pt x="9991752" y="486216"/>
                  </a:lnTo>
                  <a:lnTo>
                    <a:pt x="10047921" y="476393"/>
                  </a:lnTo>
                  <a:lnTo>
                    <a:pt x="10103724" y="466390"/>
                  </a:lnTo>
                  <a:lnTo>
                    <a:pt x="10159155" y="456219"/>
                  </a:lnTo>
                  <a:lnTo>
                    <a:pt x="10214207" y="445891"/>
                  </a:lnTo>
                  <a:lnTo>
                    <a:pt x="10268873" y="435416"/>
                  </a:lnTo>
                  <a:lnTo>
                    <a:pt x="10323147" y="424807"/>
                  </a:lnTo>
                  <a:lnTo>
                    <a:pt x="10377021" y="414074"/>
                  </a:lnTo>
                  <a:lnTo>
                    <a:pt x="10430490" y="403229"/>
                  </a:lnTo>
                  <a:lnTo>
                    <a:pt x="10483547" y="392283"/>
                  </a:lnTo>
                  <a:lnTo>
                    <a:pt x="10536185" y="381246"/>
                  </a:lnTo>
                  <a:lnTo>
                    <a:pt x="10588397" y="370131"/>
                  </a:lnTo>
                  <a:lnTo>
                    <a:pt x="10640177" y="358948"/>
                  </a:lnTo>
                  <a:lnTo>
                    <a:pt x="10691519" y="347708"/>
                  </a:lnTo>
                  <a:lnTo>
                    <a:pt x="10742414" y="336424"/>
                  </a:lnTo>
                  <a:lnTo>
                    <a:pt x="10792858" y="325105"/>
                  </a:lnTo>
                  <a:lnTo>
                    <a:pt x="10842843" y="313763"/>
                  </a:lnTo>
                  <a:lnTo>
                    <a:pt x="10892362" y="302410"/>
                  </a:lnTo>
                  <a:lnTo>
                    <a:pt x="10941409" y="291057"/>
                  </a:lnTo>
                  <a:lnTo>
                    <a:pt x="10989977" y="279714"/>
                  </a:lnTo>
                  <a:lnTo>
                    <a:pt x="11038061" y="268393"/>
                  </a:lnTo>
                  <a:lnTo>
                    <a:pt x="11085652" y="257105"/>
                  </a:lnTo>
                  <a:lnTo>
                    <a:pt x="11132744" y="245862"/>
                  </a:lnTo>
                  <a:lnTo>
                    <a:pt x="11179331" y="234674"/>
                  </a:lnTo>
                  <a:lnTo>
                    <a:pt x="11225406" y="223554"/>
                  </a:lnTo>
                  <a:lnTo>
                    <a:pt x="11270963" y="212511"/>
                  </a:lnTo>
                  <a:lnTo>
                    <a:pt x="11315994" y="201557"/>
                  </a:lnTo>
                  <a:lnTo>
                    <a:pt x="11360493" y="190704"/>
                  </a:lnTo>
                  <a:lnTo>
                    <a:pt x="11404454" y="179962"/>
                  </a:lnTo>
                  <a:lnTo>
                    <a:pt x="11447870" y="169343"/>
                  </a:lnTo>
                  <a:lnTo>
                    <a:pt x="11490734" y="158858"/>
                  </a:lnTo>
                  <a:lnTo>
                    <a:pt x="11533039" y="148518"/>
                  </a:lnTo>
                  <a:lnTo>
                    <a:pt x="11574779" y="138335"/>
                  </a:lnTo>
                  <a:lnTo>
                    <a:pt x="11615948" y="128319"/>
                  </a:lnTo>
                  <a:lnTo>
                    <a:pt x="11656538" y="118482"/>
                  </a:lnTo>
                  <a:lnTo>
                    <a:pt x="11696543" y="108835"/>
                  </a:lnTo>
                  <a:lnTo>
                    <a:pt x="11735957" y="99389"/>
                  </a:lnTo>
                  <a:lnTo>
                    <a:pt x="11774772" y="90156"/>
                  </a:lnTo>
                  <a:lnTo>
                    <a:pt x="11812982" y="81146"/>
                  </a:lnTo>
                  <a:lnTo>
                    <a:pt x="11850580" y="72371"/>
                  </a:lnTo>
                  <a:lnTo>
                    <a:pt x="11923916" y="55570"/>
                  </a:lnTo>
                  <a:lnTo>
                    <a:pt x="11994725" y="39843"/>
                  </a:lnTo>
                  <a:lnTo>
                    <a:pt x="12062955" y="25279"/>
                  </a:lnTo>
                  <a:lnTo>
                    <a:pt x="12128553" y="11968"/>
                  </a:lnTo>
                  <a:lnTo>
                    <a:pt x="12160348" y="5810"/>
                  </a:lnTo>
                  <a:lnTo>
                    <a:pt x="12191465" y="0"/>
                  </a:lnTo>
                </a:path>
              </a:pathLst>
            </a:custGeom>
            <a:ln w="9524">
              <a:solidFill>
                <a:srgbClr val="10CF9A"/>
              </a:solidFill>
            </a:ln>
          </p:spPr>
          <p:txBody>
            <a:bodyPr wrap="square" lIns="0" tIns="0" rIns="0" bIns="0" rtlCol="0"/>
            <a:lstStyle/>
            <a:p>
              <a:endParaRPr/>
            </a:p>
          </p:txBody>
        </p:sp>
      </p:grpSp>
      <p:sp>
        <p:nvSpPr>
          <p:cNvPr id="8" name="object 8"/>
          <p:cNvSpPr txBox="1">
            <a:spLocks noGrp="1"/>
          </p:cNvSpPr>
          <p:nvPr>
            <p:ph type="title"/>
          </p:nvPr>
        </p:nvSpPr>
        <p:spPr>
          <a:xfrm>
            <a:off x="228600" y="564260"/>
            <a:ext cx="10058400" cy="520655"/>
          </a:xfrm>
          <a:prstGeom prst="rect">
            <a:avLst/>
          </a:prstGeom>
        </p:spPr>
        <p:txBody>
          <a:bodyPr vert="horz" wrap="square" lIns="0" tIns="12700" rIns="0" bIns="0" rtlCol="0">
            <a:spAutoFit/>
          </a:bodyPr>
          <a:lstStyle/>
          <a:p>
            <a:pPr marL="12700" marR="5080">
              <a:lnSpc>
                <a:spcPct val="100000"/>
              </a:lnSpc>
              <a:spcBef>
                <a:spcPts val="100"/>
              </a:spcBef>
            </a:pPr>
            <a:r>
              <a:rPr spc="-10" dirty="0"/>
              <a:t>Banka İşletmelerinde Finansman </a:t>
            </a:r>
            <a:r>
              <a:rPr dirty="0"/>
              <a:t>ve</a:t>
            </a:r>
            <a:r>
              <a:rPr spc="-90" dirty="0"/>
              <a:t> </a:t>
            </a:r>
            <a:r>
              <a:rPr spc="-5" dirty="0"/>
              <a:t>Mali  Bünye</a:t>
            </a:r>
          </a:p>
        </p:txBody>
      </p:sp>
      <p:sp>
        <p:nvSpPr>
          <p:cNvPr id="9" name="object 9"/>
          <p:cNvSpPr txBox="1"/>
          <p:nvPr/>
        </p:nvSpPr>
        <p:spPr>
          <a:xfrm>
            <a:off x="653637" y="1948658"/>
            <a:ext cx="10800715" cy="4119718"/>
          </a:xfrm>
          <a:prstGeom prst="rect">
            <a:avLst/>
          </a:prstGeom>
        </p:spPr>
        <p:txBody>
          <a:bodyPr vert="horz" wrap="square" lIns="0" tIns="28575" rIns="0" bIns="0" rtlCol="0">
            <a:spAutoFit/>
          </a:bodyPr>
          <a:lstStyle/>
          <a:p>
            <a:pPr marL="315595" marR="212090" indent="-274320">
              <a:lnSpc>
                <a:spcPts val="2850"/>
              </a:lnSpc>
              <a:spcBef>
                <a:spcPts val="225"/>
              </a:spcBef>
            </a:pPr>
            <a:r>
              <a:rPr sz="2400" b="1" spc="-5" dirty="0">
                <a:solidFill>
                  <a:srgbClr val="FF0000"/>
                </a:solidFill>
                <a:latin typeface="Arial"/>
                <a:cs typeface="Arial"/>
              </a:rPr>
              <a:t>Finansman</a:t>
            </a:r>
            <a:r>
              <a:rPr sz="2400" spc="-5" dirty="0">
                <a:latin typeface="Arial"/>
                <a:cs typeface="Arial"/>
              </a:rPr>
              <a:t>; firmaların </a:t>
            </a:r>
            <a:r>
              <a:rPr sz="2400" dirty="0">
                <a:latin typeface="Arial"/>
                <a:cs typeface="Arial"/>
              </a:rPr>
              <a:t>kuruluş </a:t>
            </a:r>
            <a:r>
              <a:rPr sz="2400" spc="-5" dirty="0">
                <a:latin typeface="Arial"/>
                <a:cs typeface="Arial"/>
              </a:rPr>
              <a:t>amacını gerçekleştirmek üzere </a:t>
            </a:r>
            <a:r>
              <a:rPr sz="2400" dirty="0">
                <a:latin typeface="Arial"/>
                <a:cs typeface="Arial"/>
              </a:rPr>
              <a:t>çeşitli  kaynaklardan </a:t>
            </a:r>
            <a:r>
              <a:rPr sz="2400" spc="-5" dirty="0">
                <a:latin typeface="Arial"/>
                <a:cs typeface="Arial"/>
              </a:rPr>
              <a:t>para </a:t>
            </a:r>
            <a:r>
              <a:rPr sz="2400" dirty="0">
                <a:latin typeface="Arial"/>
                <a:cs typeface="Arial"/>
              </a:rPr>
              <a:t>sağlaması ve sağlanan bu kaynakların </a:t>
            </a:r>
            <a:r>
              <a:rPr sz="2400" spc="-5" dirty="0">
                <a:latin typeface="Arial"/>
                <a:cs typeface="Arial"/>
              </a:rPr>
              <a:t>uygun </a:t>
            </a:r>
            <a:r>
              <a:rPr sz="2400" dirty="0">
                <a:latin typeface="Arial"/>
                <a:cs typeface="Arial"/>
              </a:rPr>
              <a:t>yerlere  yeterli miktarda </a:t>
            </a:r>
            <a:r>
              <a:rPr sz="2400" spc="-5" dirty="0">
                <a:latin typeface="Arial"/>
                <a:cs typeface="Arial"/>
              </a:rPr>
              <a:t>aktarılarak işin </a:t>
            </a:r>
            <a:r>
              <a:rPr sz="2400" dirty="0">
                <a:latin typeface="Arial"/>
                <a:cs typeface="Arial"/>
              </a:rPr>
              <a:t>yapılması veya </a:t>
            </a:r>
            <a:r>
              <a:rPr sz="2400" spc="-5" dirty="0">
                <a:latin typeface="Arial"/>
                <a:cs typeface="Arial"/>
              </a:rPr>
              <a:t>üretimin</a:t>
            </a:r>
            <a:r>
              <a:rPr sz="2400" spc="40" dirty="0">
                <a:latin typeface="Arial"/>
                <a:cs typeface="Arial"/>
              </a:rPr>
              <a:t> </a:t>
            </a:r>
            <a:r>
              <a:rPr sz="2400" spc="-5" dirty="0">
                <a:latin typeface="Arial"/>
                <a:cs typeface="Arial"/>
              </a:rPr>
              <a:t>gerçekleştirilmesidir.</a:t>
            </a:r>
            <a:endParaRPr sz="2400" dirty="0">
              <a:latin typeface="Arial"/>
              <a:cs typeface="Arial"/>
            </a:endParaRPr>
          </a:p>
          <a:p>
            <a:pPr marL="41275">
              <a:lnSpc>
                <a:spcPct val="100000"/>
              </a:lnSpc>
              <a:spcBef>
                <a:spcPts val="360"/>
              </a:spcBef>
            </a:pPr>
            <a:r>
              <a:rPr sz="2400" b="1" spc="-5" dirty="0">
                <a:solidFill>
                  <a:srgbClr val="FF0000"/>
                </a:solidFill>
                <a:latin typeface="Arial"/>
                <a:cs typeface="Arial"/>
              </a:rPr>
              <a:t>Finansman</a:t>
            </a:r>
            <a:r>
              <a:rPr sz="2400" b="1" spc="-10" dirty="0">
                <a:solidFill>
                  <a:srgbClr val="FF0000"/>
                </a:solidFill>
                <a:latin typeface="Arial"/>
                <a:cs typeface="Arial"/>
              </a:rPr>
              <a:t> </a:t>
            </a:r>
            <a:r>
              <a:rPr sz="2400" b="1" spc="-5" dirty="0">
                <a:solidFill>
                  <a:srgbClr val="FF0000"/>
                </a:solidFill>
                <a:latin typeface="Arial"/>
                <a:cs typeface="Arial"/>
              </a:rPr>
              <a:t>çeşitleri;</a:t>
            </a:r>
            <a:endParaRPr sz="2400" dirty="0">
              <a:latin typeface="Arial"/>
              <a:cs typeface="Arial"/>
            </a:endParaRPr>
          </a:p>
          <a:p>
            <a:pPr marL="315595" indent="-232410">
              <a:lnSpc>
                <a:spcPct val="100000"/>
              </a:lnSpc>
              <a:spcBef>
                <a:spcPts val="495"/>
              </a:spcBef>
              <a:buClr>
                <a:srgbClr val="0BCFD8"/>
              </a:buClr>
              <a:buSzPct val="93750"/>
              <a:buFont typeface="Noto Sans Symbols"/>
              <a:buChar char="▪"/>
              <a:tabLst>
                <a:tab pos="315595" algn="l"/>
                <a:tab pos="316230" algn="l"/>
              </a:tabLst>
            </a:pPr>
            <a:r>
              <a:rPr lang="tr-TR" sz="2400" spc="-5" dirty="0">
                <a:latin typeface="Arial"/>
                <a:cs typeface="Arial"/>
              </a:rPr>
              <a:t>Girişimin</a:t>
            </a:r>
            <a:r>
              <a:rPr sz="2400" spc="-5" dirty="0">
                <a:latin typeface="Arial"/>
                <a:cs typeface="Arial"/>
              </a:rPr>
              <a:t> özkaynakları ile finansmanı</a:t>
            </a:r>
            <a:endParaRPr sz="2400" dirty="0">
              <a:latin typeface="Arial"/>
              <a:cs typeface="Arial"/>
            </a:endParaRPr>
          </a:p>
          <a:p>
            <a:pPr marL="315595" indent="-232410">
              <a:lnSpc>
                <a:spcPct val="100000"/>
              </a:lnSpc>
              <a:spcBef>
                <a:spcPts val="495"/>
              </a:spcBef>
              <a:buClr>
                <a:srgbClr val="0BCFD8"/>
              </a:buClr>
              <a:buSzPct val="93750"/>
              <a:buFont typeface="Noto Sans Symbols"/>
              <a:buChar char="▪"/>
              <a:tabLst>
                <a:tab pos="315595" algn="l"/>
                <a:tab pos="316230" algn="l"/>
              </a:tabLst>
            </a:pPr>
            <a:r>
              <a:rPr lang="tr-TR" sz="2400" spc="-5" dirty="0">
                <a:latin typeface="Arial"/>
                <a:cs typeface="Arial"/>
              </a:rPr>
              <a:t>Girişimin</a:t>
            </a:r>
            <a:r>
              <a:rPr sz="2400" spc="-5" dirty="0">
                <a:latin typeface="Arial"/>
                <a:cs typeface="Arial"/>
              </a:rPr>
              <a:t> </a:t>
            </a:r>
            <a:r>
              <a:rPr sz="2400" dirty="0">
                <a:latin typeface="Arial"/>
                <a:cs typeface="Arial"/>
              </a:rPr>
              <a:t>yabancı kaynakla</a:t>
            </a:r>
            <a:r>
              <a:rPr sz="2400" spc="-15" dirty="0">
                <a:latin typeface="Arial"/>
                <a:cs typeface="Arial"/>
              </a:rPr>
              <a:t> </a:t>
            </a:r>
            <a:r>
              <a:rPr sz="2400" spc="-5" dirty="0">
                <a:latin typeface="Arial"/>
                <a:cs typeface="Arial"/>
              </a:rPr>
              <a:t>finansmanı</a:t>
            </a:r>
            <a:endParaRPr sz="2400" dirty="0">
              <a:latin typeface="Arial"/>
              <a:cs typeface="Arial"/>
            </a:endParaRPr>
          </a:p>
          <a:p>
            <a:pPr marL="315595" indent="-232410">
              <a:lnSpc>
                <a:spcPct val="100000"/>
              </a:lnSpc>
              <a:spcBef>
                <a:spcPts val="495"/>
              </a:spcBef>
              <a:buClr>
                <a:srgbClr val="0BCFD8"/>
              </a:buClr>
              <a:buSzPct val="93750"/>
              <a:buFont typeface="Noto Sans Symbols"/>
              <a:buChar char="▪"/>
              <a:tabLst>
                <a:tab pos="315595" algn="l"/>
                <a:tab pos="316230" algn="l"/>
              </a:tabLst>
            </a:pPr>
            <a:r>
              <a:rPr sz="2400" spc="-5" dirty="0">
                <a:latin typeface="Arial"/>
                <a:cs typeface="Arial"/>
              </a:rPr>
              <a:t>Kısmen </a:t>
            </a:r>
            <a:r>
              <a:rPr sz="2400" dirty="0">
                <a:latin typeface="Arial"/>
                <a:cs typeface="Arial"/>
              </a:rPr>
              <a:t>yabancı, kısmen </a:t>
            </a:r>
            <a:r>
              <a:rPr sz="2400" spc="-5" dirty="0">
                <a:latin typeface="Arial"/>
                <a:cs typeface="Arial"/>
              </a:rPr>
              <a:t>özkaynakla</a:t>
            </a:r>
            <a:r>
              <a:rPr sz="2400" spc="-20" dirty="0">
                <a:latin typeface="Arial"/>
                <a:cs typeface="Arial"/>
              </a:rPr>
              <a:t> </a:t>
            </a:r>
            <a:r>
              <a:rPr sz="2400" spc="-5" dirty="0">
                <a:latin typeface="Arial"/>
                <a:cs typeface="Arial"/>
              </a:rPr>
              <a:t>finansman</a:t>
            </a:r>
            <a:endParaRPr sz="2400" dirty="0">
              <a:latin typeface="Arial"/>
              <a:cs typeface="Arial"/>
            </a:endParaRPr>
          </a:p>
          <a:p>
            <a:pPr>
              <a:lnSpc>
                <a:spcPct val="100000"/>
              </a:lnSpc>
            </a:pPr>
            <a:endParaRPr sz="3350" dirty="0">
              <a:latin typeface="Arial"/>
              <a:cs typeface="Arial"/>
            </a:endParaRPr>
          </a:p>
          <a:p>
            <a:pPr marL="315595" marR="5080" indent="-303530">
              <a:lnSpc>
                <a:spcPct val="100499"/>
              </a:lnSpc>
              <a:spcBef>
                <a:spcPts val="5"/>
              </a:spcBef>
            </a:pPr>
            <a:r>
              <a:rPr sz="2250" spc="20" dirty="0">
                <a:solidFill>
                  <a:srgbClr val="0BCFD8"/>
                </a:solidFill>
                <a:latin typeface="Courier New"/>
                <a:cs typeface="Courier New"/>
              </a:rPr>
              <a:t>o </a:t>
            </a:r>
            <a:r>
              <a:rPr sz="2400" spc="-5" dirty="0">
                <a:latin typeface="Arial"/>
                <a:cs typeface="Arial"/>
              </a:rPr>
              <a:t>Özkaynak ile </a:t>
            </a:r>
            <a:r>
              <a:rPr sz="2400" dirty="0">
                <a:latin typeface="Arial"/>
                <a:cs typeface="Arial"/>
              </a:rPr>
              <a:t>yabancı kaynak </a:t>
            </a:r>
            <a:r>
              <a:rPr sz="2400" spc="-5" dirty="0">
                <a:latin typeface="Arial"/>
                <a:cs typeface="Arial"/>
              </a:rPr>
              <a:t>arasındaki nispi ilişkiye </a:t>
            </a:r>
            <a:r>
              <a:rPr sz="2400" b="1" spc="-5" dirty="0">
                <a:highlight>
                  <a:srgbClr val="FFFF00"/>
                </a:highlight>
                <a:latin typeface="Times New Roman"/>
                <a:cs typeface="Times New Roman"/>
              </a:rPr>
              <a:t>solvabilite</a:t>
            </a:r>
            <a:r>
              <a:rPr sz="2400" spc="-5" dirty="0">
                <a:latin typeface="Times New Roman"/>
                <a:cs typeface="Times New Roman"/>
              </a:rPr>
              <a:t> </a:t>
            </a:r>
            <a:r>
              <a:rPr sz="2400" dirty="0">
                <a:latin typeface="Arial"/>
                <a:cs typeface="Arial"/>
              </a:rPr>
              <a:t>(ödeme </a:t>
            </a:r>
            <a:r>
              <a:rPr sz="2400" spc="-5" dirty="0">
                <a:latin typeface="Arial"/>
                <a:cs typeface="Arial"/>
              </a:rPr>
              <a:t>gücü)  denir.</a:t>
            </a:r>
            <a:endParaRPr sz="2400" dirty="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65F831-107B-D758-B532-042A17CD1541}"/>
              </a:ext>
            </a:extLst>
          </p:cNvPr>
          <p:cNvSpPr>
            <a:spLocks noGrp="1"/>
          </p:cNvSpPr>
          <p:nvPr>
            <p:ph type="title"/>
          </p:nvPr>
        </p:nvSpPr>
        <p:spPr>
          <a:xfrm>
            <a:off x="4056552" y="564260"/>
            <a:ext cx="4078894" cy="553998"/>
          </a:xfrm>
        </p:spPr>
        <p:txBody>
          <a:bodyPr/>
          <a:lstStyle/>
          <a:p>
            <a:r>
              <a:rPr lang="tr-TR" sz="3600" spc="-5" dirty="0" err="1">
                <a:solidFill>
                  <a:srgbClr val="FF0000"/>
                </a:solidFill>
              </a:rPr>
              <a:t>I.Özkaynaklar</a:t>
            </a:r>
            <a:endParaRPr lang="tr-TR" dirty="0"/>
          </a:p>
        </p:txBody>
      </p:sp>
      <p:sp>
        <p:nvSpPr>
          <p:cNvPr id="3" name="Metin Yer Tutucusu 2">
            <a:extLst>
              <a:ext uri="{FF2B5EF4-FFF2-40B4-BE49-F238E27FC236}">
                <a16:creationId xmlns:a16="http://schemas.microsoft.com/office/drawing/2014/main" id="{BBFF8B46-3A73-7DF0-0A1B-088036078406}"/>
              </a:ext>
            </a:extLst>
          </p:cNvPr>
          <p:cNvSpPr>
            <a:spLocks noGrp="1"/>
          </p:cNvSpPr>
          <p:nvPr>
            <p:ph type="body" idx="1"/>
          </p:nvPr>
        </p:nvSpPr>
        <p:spPr>
          <a:xfrm>
            <a:off x="715041" y="1556255"/>
            <a:ext cx="10761917" cy="2671757"/>
          </a:xfrm>
        </p:spPr>
        <p:txBody>
          <a:bodyPr/>
          <a:lstStyle/>
          <a:p>
            <a:pPr marL="469265" marR="245745" indent="-457200">
              <a:lnSpc>
                <a:spcPct val="101000"/>
              </a:lnSpc>
              <a:spcBef>
                <a:spcPts val="65"/>
              </a:spcBef>
              <a:buClr>
                <a:srgbClr val="0BCFD8"/>
              </a:buClr>
              <a:buSzPct val="94230"/>
              <a:buFont typeface="Wingdings" panose="05000000000000000000" pitchFamily="2" charset="2"/>
              <a:buChar char="§"/>
              <a:tabLst>
                <a:tab pos="380365" algn="l"/>
              </a:tabLst>
            </a:pPr>
            <a:r>
              <a:rPr lang="tr-TR" spc="-5" dirty="0"/>
              <a:t>En önemli </a:t>
            </a:r>
            <a:r>
              <a:rPr lang="tr-TR" dirty="0"/>
              <a:t>kalemi </a:t>
            </a:r>
            <a:r>
              <a:rPr lang="tr-TR" spc="-5" dirty="0"/>
              <a:t>sermayedir. </a:t>
            </a:r>
            <a:r>
              <a:rPr lang="tr-TR" b="1" spc="-5" dirty="0">
                <a:solidFill>
                  <a:srgbClr val="FF0000"/>
                </a:solidFill>
              </a:rPr>
              <a:t>Sermaye</a:t>
            </a:r>
            <a:r>
              <a:rPr lang="tr-TR" spc="-5" dirty="0"/>
              <a:t>; Bir işletmenin ortakları  tarafından işletmeye </a:t>
            </a:r>
            <a:r>
              <a:rPr lang="tr-TR" dirty="0"/>
              <a:t>kuruluş </a:t>
            </a:r>
            <a:r>
              <a:rPr lang="tr-TR" spc="-5" dirty="0"/>
              <a:t>esnasında </a:t>
            </a:r>
            <a:r>
              <a:rPr lang="tr-TR" dirty="0"/>
              <a:t>veya sonradan yapılan  </a:t>
            </a:r>
            <a:r>
              <a:rPr lang="tr-TR" spc="-5" dirty="0"/>
              <a:t>arttırımlarla </a:t>
            </a:r>
            <a:r>
              <a:rPr lang="tr-TR" dirty="0"/>
              <a:t>konulan ya </a:t>
            </a:r>
            <a:r>
              <a:rPr lang="tr-TR" spc="-5" dirty="0"/>
              <a:t>da </a:t>
            </a:r>
            <a:r>
              <a:rPr lang="tr-TR" dirty="0"/>
              <a:t>konulması </a:t>
            </a:r>
            <a:r>
              <a:rPr lang="tr-TR" spc="-5" dirty="0"/>
              <a:t>taahhüt edilen para </a:t>
            </a:r>
            <a:r>
              <a:rPr lang="tr-TR" dirty="0"/>
              <a:t>ve </a:t>
            </a:r>
            <a:r>
              <a:rPr lang="tr-TR" spc="-5" dirty="0"/>
              <a:t>benzeri  </a:t>
            </a:r>
            <a:r>
              <a:rPr lang="tr-TR" dirty="0"/>
              <a:t>şeylerdir (bankalarda sadece </a:t>
            </a:r>
            <a:r>
              <a:rPr lang="tr-TR" spc="-5" dirty="0"/>
              <a:t>para olmak</a:t>
            </a:r>
            <a:r>
              <a:rPr lang="tr-TR" spc="-30" dirty="0"/>
              <a:t> </a:t>
            </a:r>
            <a:r>
              <a:rPr lang="tr-TR" dirty="0"/>
              <a:t>zorundadır).</a:t>
            </a:r>
          </a:p>
          <a:p>
            <a:pPr marL="469265" marR="5080" indent="-457200">
              <a:lnSpc>
                <a:spcPct val="101000"/>
              </a:lnSpc>
              <a:spcBef>
                <a:spcPts val="520"/>
              </a:spcBef>
              <a:buClr>
                <a:srgbClr val="0BCFD8"/>
              </a:buClr>
              <a:buSzPct val="94230"/>
              <a:buFont typeface="Wingdings" panose="05000000000000000000" pitchFamily="2" charset="2"/>
              <a:buChar char="§"/>
              <a:tabLst>
                <a:tab pos="380365" algn="l"/>
              </a:tabLst>
            </a:pPr>
            <a:r>
              <a:rPr lang="tr-TR" spc="-5" dirty="0"/>
              <a:t>Teoride dağıtılmayıp bünyede bırakılan </a:t>
            </a:r>
            <a:r>
              <a:rPr lang="tr-TR" dirty="0"/>
              <a:t>karlar, yasal yedek  </a:t>
            </a:r>
            <a:r>
              <a:rPr lang="tr-TR" spc="-5" dirty="0" err="1"/>
              <a:t>akçeler,yedek</a:t>
            </a:r>
            <a:r>
              <a:rPr lang="tr-TR" spc="-5" dirty="0"/>
              <a:t> akçe niteliğindeki </a:t>
            </a:r>
            <a:r>
              <a:rPr lang="tr-TR" dirty="0"/>
              <a:t>karşılıklar </a:t>
            </a:r>
            <a:r>
              <a:rPr lang="tr-TR" spc="-5" dirty="0"/>
              <a:t>da özkaynaklar hesabında  dikkate</a:t>
            </a:r>
            <a:r>
              <a:rPr lang="tr-TR" spc="-10" dirty="0"/>
              <a:t> </a:t>
            </a:r>
            <a:r>
              <a:rPr lang="tr-TR" spc="-5" dirty="0"/>
              <a:t>alınır.</a:t>
            </a:r>
            <a:endParaRPr lang="tr-TR" dirty="0"/>
          </a:p>
          <a:p>
            <a:endParaRPr lang="tr-TR" dirty="0"/>
          </a:p>
        </p:txBody>
      </p:sp>
    </p:spTree>
    <p:extLst>
      <p:ext uri="{BB962C8B-B14F-4D97-AF65-F5344CB8AC3E}">
        <p14:creationId xmlns:p14="http://schemas.microsoft.com/office/powerpoint/2010/main" val="672836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5777CC-C441-5FF4-1FD6-6B4BC18A35A8}"/>
              </a:ext>
            </a:extLst>
          </p:cNvPr>
          <p:cNvSpPr>
            <a:spLocks noGrp="1"/>
          </p:cNvSpPr>
          <p:nvPr>
            <p:ph type="title"/>
          </p:nvPr>
        </p:nvSpPr>
        <p:spPr>
          <a:xfrm>
            <a:off x="4056552" y="564260"/>
            <a:ext cx="4078894" cy="553998"/>
          </a:xfrm>
        </p:spPr>
        <p:txBody>
          <a:bodyPr/>
          <a:lstStyle/>
          <a:p>
            <a:r>
              <a:rPr lang="tr-TR" sz="3600" spc="-10" dirty="0"/>
              <a:t>Sermayenin</a:t>
            </a:r>
            <a:r>
              <a:rPr lang="tr-TR" sz="3600" spc="-100" dirty="0"/>
              <a:t> </a:t>
            </a:r>
            <a:r>
              <a:rPr lang="tr-TR" sz="3600" spc="-5" dirty="0"/>
              <a:t>İşlevi</a:t>
            </a:r>
            <a:endParaRPr lang="tr-TR" dirty="0"/>
          </a:p>
        </p:txBody>
      </p:sp>
      <p:sp>
        <p:nvSpPr>
          <p:cNvPr id="3" name="Metin Yer Tutucusu 2">
            <a:extLst>
              <a:ext uri="{FF2B5EF4-FFF2-40B4-BE49-F238E27FC236}">
                <a16:creationId xmlns:a16="http://schemas.microsoft.com/office/drawing/2014/main" id="{1063890C-DF06-35A2-3831-1632D1FFDB3F}"/>
              </a:ext>
            </a:extLst>
          </p:cNvPr>
          <p:cNvSpPr>
            <a:spLocks noGrp="1"/>
          </p:cNvSpPr>
          <p:nvPr>
            <p:ph type="body" idx="1"/>
          </p:nvPr>
        </p:nvSpPr>
        <p:spPr>
          <a:xfrm>
            <a:off x="381001" y="1556255"/>
            <a:ext cx="11095958" cy="3701545"/>
          </a:xfrm>
        </p:spPr>
        <p:txBody>
          <a:bodyPr/>
          <a:lstStyle/>
          <a:p>
            <a:pPr marL="695960" indent="-683895">
              <a:lnSpc>
                <a:spcPct val="100000"/>
              </a:lnSpc>
              <a:spcBef>
                <a:spcPts val="355"/>
              </a:spcBef>
              <a:buClr>
                <a:srgbClr val="0BCFD8"/>
              </a:buClr>
              <a:buSzPct val="94444"/>
              <a:buAutoNum type="alphaLcParenR"/>
              <a:tabLst>
                <a:tab pos="695960" algn="l"/>
                <a:tab pos="696595" algn="l"/>
              </a:tabLst>
            </a:pPr>
            <a:r>
              <a:rPr lang="tr-TR" spc="-10" dirty="0"/>
              <a:t>Kuruluş </a:t>
            </a:r>
            <a:r>
              <a:rPr lang="tr-TR" spc="-5" dirty="0"/>
              <a:t>için gerekli</a:t>
            </a:r>
            <a:r>
              <a:rPr lang="tr-TR" spc="-20" dirty="0"/>
              <a:t> </a:t>
            </a:r>
            <a:r>
              <a:rPr lang="tr-TR" spc="-5" dirty="0"/>
              <a:t>işlev</a:t>
            </a:r>
            <a:endParaRPr lang="tr-TR" dirty="0"/>
          </a:p>
          <a:p>
            <a:pPr marL="695960" marR="5080" indent="-683895">
              <a:lnSpc>
                <a:spcPts val="3850"/>
              </a:lnSpc>
              <a:spcBef>
                <a:spcPts val="775"/>
              </a:spcBef>
              <a:buClr>
                <a:srgbClr val="0BCFD8"/>
              </a:buClr>
              <a:buSzPct val="94444"/>
              <a:buAutoNum type="alphaLcParenR"/>
              <a:tabLst>
                <a:tab pos="695960" algn="l"/>
                <a:tab pos="696595" algn="l"/>
              </a:tabLst>
            </a:pPr>
            <a:r>
              <a:rPr lang="tr-TR" spc="-5" dirty="0"/>
              <a:t>İş hacmini </a:t>
            </a:r>
            <a:r>
              <a:rPr lang="tr-TR" dirty="0"/>
              <a:t>sınırlandırma </a:t>
            </a:r>
            <a:r>
              <a:rPr lang="tr-TR" spc="-5" dirty="0"/>
              <a:t>işlevi (şube adedi, </a:t>
            </a:r>
            <a:r>
              <a:rPr lang="tr-TR" dirty="0"/>
              <a:t>kredi  </a:t>
            </a:r>
            <a:r>
              <a:rPr lang="tr-TR" spc="-5" dirty="0"/>
              <a:t>hacmi)</a:t>
            </a:r>
            <a:endParaRPr lang="tr-TR" dirty="0"/>
          </a:p>
          <a:p>
            <a:pPr marL="695960" indent="-659765">
              <a:lnSpc>
                <a:spcPct val="100000"/>
              </a:lnSpc>
              <a:spcBef>
                <a:spcPts val="254"/>
              </a:spcBef>
              <a:buClr>
                <a:srgbClr val="0BCFD8"/>
              </a:buClr>
              <a:buSzPct val="94444"/>
              <a:buAutoNum type="alphaLcParenR"/>
              <a:tabLst>
                <a:tab pos="695960" algn="l"/>
                <a:tab pos="696595" algn="l"/>
              </a:tabLst>
            </a:pPr>
            <a:r>
              <a:rPr lang="tr-TR" spc="-10" dirty="0"/>
              <a:t>Kar </a:t>
            </a:r>
            <a:r>
              <a:rPr lang="tr-TR" spc="-5" dirty="0"/>
              <a:t>dağıtımına ilişkin</a:t>
            </a:r>
            <a:r>
              <a:rPr lang="tr-TR" spc="-20" dirty="0"/>
              <a:t> </a:t>
            </a:r>
            <a:r>
              <a:rPr lang="tr-TR" spc="-5" dirty="0"/>
              <a:t>işlev</a:t>
            </a:r>
            <a:endParaRPr lang="tr-TR" dirty="0"/>
          </a:p>
          <a:p>
            <a:pPr marL="695960" indent="-683895">
              <a:lnSpc>
                <a:spcPct val="100000"/>
              </a:lnSpc>
              <a:spcBef>
                <a:spcPts val="254"/>
              </a:spcBef>
              <a:buClr>
                <a:srgbClr val="0BCFD8"/>
              </a:buClr>
              <a:buSzPct val="94444"/>
              <a:buAutoNum type="alphaLcParenR"/>
              <a:tabLst>
                <a:tab pos="695960" algn="l"/>
                <a:tab pos="696595" algn="l"/>
              </a:tabLst>
            </a:pPr>
            <a:r>
              <a:rPr lang="tr-TR" spc="-10" dirty="0"/>
              <a:t>Zararları </a:t>
            </a:r>
            <a:r>
              <a:rPr lang="tr-TR" dirty="0"/>
              <a:t>karşılama</a:t>
            </a:r>
            <a:r>
              <a:rPr lang="tr-TR" spc="-10" dirty="0"/>
              <a:t> </a:t>
            </a:r>
            <a:r>
              <a:rPr lang="tr-TR" spc="-5" dirty="0"/>
              <a:t>işlevi</a:t>
            </a:r>
            <a:endParaRPr lang="tr-TR" dirty="0"/>
          </a:p>
          <a:p>
            <a:pPr marL="695960" indent="-683895">
              <a:lnSpc>
                <a:spcPct val="100000"/>
              </a:lnSpc>
              <a:spcBef>
                <a:spcPts val="254"/>
              </a:spcBef>
              <a:buClr>
                <a:srgbClr val="0BCFD8"/>
              </a:buClr>
              <a:buSzPct val="94444"/>
              <a:buAutoNum type="alphaLcParenR"/>
              <a:tabLst>
                <a:tab pos="695960" algn="l"/>
                <a:tab pos="696595" algn="l"/>
              </a:tabLst>
            </a:pPr>
            <a:r>
              <a:rPr lang="tr-TR" spc="-10" dirty="0"/>
              <a:t>Güvence</a:t>
            </a:r>
            <a:r>
              <a:rPr lang="tr-TR" spc="-15" dirty="0"/>
              <a:t> </a:t>
            </a:r>
            <a:r>
              <a:rPr lang="tr-TR" spc="-5" dirty="0"/>
              <a:t>işlevi</a:t>
            </a:r>
            <a:endParaRPr lang="tr-TR" dirty="0"/>
          </a:p>
          <a:p>
            <a:endParaRPr lang="tr-TR" dirty="0"/>
          </a:p>
        </p:txBody>
      </p:sp>
    </p:spTree>
    <p:extLst>
      <p:ext uri="{BB962C8B-B14F-4D97-AF65-F5344CB8AC3E}">
        <p14:creationId xmlns:p14="http://schemas.microsoft.com/office/powerpoint/2010/main" val="2946747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8B96C1-D9BC-6233-CD68-29C054CE0911}"/>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CF19380A-B442-253A-2E7C-68D33F6D99D9}"/>
              </a:ext>
            </a:extLst>
          </p:cNvPr>
          <p:cNvSpPr>
            <a:spLocks noGrp="1"/>
          </p:cNvSpPr>
          <p:nvPr>
            <p:ph type="body" idx="1"/>
          </p:nvPr>
        </p:nvSpPr>
        <p:spPr>
          <a:xfrm>
            <a:off x="457200" y="1836927"/>
            <a:ext cx="11506200" cy="3570208"/>
          </a:xfrm>
        </p:spPr>
        <p:txBody>
          <a:bodyPr/>
          <a:lstStyle/>
          <a:p>
            <a:r>
              <a:rPr lang="tr-TR" sz="2800" b="1" dirty="0">
                <a:solidFill>
                  <a:srgbClr val="FF0000"/>
                </a:solidFill>
              </a:rPr>
              <a:t>Ana Sermaye</a:t>
            </a:r>
            <a:r>
              <a:rPr lang="tr-TR" sz="2800" dirty="0">
                <a:solidFill>
                  <a:srgbClr val="FF0000"/>
                </a:solidFill>
              </a:rPr>
              <a:t>: </a:t>
            </a:r>
            <a:r>
              <a:rPr lang="tr-TR" sz="2800" dirty="0"/>
              <a:t>Ödenmiş sermaye, kanuni yedek akçe, ihtiyari ve fevkalade yedek akçe, vergi karşılığından sonraki dönem karı ve geçmiş yıllar karı toplamından, dönem zararı ve geçmiş yıl zararının düşülmesinden oluşmaktadır. </a:t>
            </a:r>
          </a:p>
          <a:p>
            <a:r>
              <a:rPr lang="tr-TR" sz="2800" b="1" dirty="0">
                <a:solidFill>
                  <a:srgbClr val="FF0000"/>
                </a:solidFill>
              </a:rPr>
              <a:t>Katkı sermaye: </a:t>
            </a:r>
            <a:r>
              <a:rPr lang="tr-TR" sz="2800" dirty="0"/>
              <a:t>Genel kredi karşılıkları, sabit değerler yeniden değerleme tutarı, iştirak ve bağlı ortaklıkların karşılıkları, alınan sermaye benzeri krediler, menkul değerler değer artış fonu ile muhtemel riskler için ayrılan serbest karşılıklar kalemlerinden oluşmaktadır</a:t>
            </a:r>
            <a:r>
              <a:rPr lang="tr-TR" dirty="0"/>
              <a:t>.</a:t>
            </a:r>
          </a:p>
        </p:txBody>
      </p:sp>
    </p:spTree>
    <p:extLst>
      <p:ext uri="{BB962C8B-B14F-4D97-AF65-F5344CB8AC3E}">
        <p14:creationId xmlns:p14="http://schemas.microsoft.com/office/powerpoint/2010/main" val="3832352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00944C-C7E7-21B1-1138-0DAE9033D32A}"/>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CE918114-5426-E6B1-A060-02D7E3F6D48F}"/>
              </a:ext>
            </a:extLst>
          </p:cNvPr>
          <p:cNvSpPr>
            <a:spLocks noGrp="1"/>
          </p:cNvSpPr>
          <p:nvPr>
            <p:ph type="body" idx="1"/>
          </p:nvPr>
        </p:nvSpPr>
        <p:spPr>
          <a:xfrm>
            <a:off x="715041" y="1556255"/>
            <a:ext cx="10761917" cy="4228081"/>
          </a:xfrm>
        </p:spPr>
        <p:txBody>
          <a:bodyPr/>
          <a:lstStyle/>
          <a:p>
            <a:pPr marL="379730" marR="5080" indent="-367665" algn="just">
              <a:lnSpc>
                <a:spcPct val="101000"/>
              </a:lnSpc>
              <a:spcBef>
                <a:spcPts val="65"/>
              </a:spcBef>
              <a:buClr>
                <a:srgbClr val="0BCFD8"/>
              </a:buClr>
              <a:buSzPct val="94230"/>
              <a:buFont typeface="Noto Sans Symbols"/>
              <a:buChar char="●"/>
              <a:tabLst>
                <a:tab pos="380365" algn="l"/>
              </a:tabLst>
            </a:pPr>
            <a:r>
              <a:rPr lang="tr-TR" b="1" spc="-5" dirty="0">
                <a:solidFill>
                  <a:srgbClr val="FF0000"/>
                </a:solidFill>
              </a:rPr>
              <a:t>Ödenmiş sermaye</a:t>
            </a:r>
            <a:r>
              <a:rPr lang="tr-TR" spc="-5" dirty="0"/>
              <a:t>, bankaların fiilen </a:t>
            </a:r>
            <a:r>
              <a:rPr lang="tr-TR" dirty="0"/>
              <a:t>ve </a:t>
            </a:r>
            <a:r>
              <a:rPr lang="tr-TR" spc="-5" dirty="0"/>
              <a:t>her türlü </a:t>
            </a:r>
            <a:r>
              <a:rPr lang="tr-TR" dirty="0"/>
              <a:t>muvazaadan </a:t>
            </a:r>
            <a:r>
              <a:rPr lang="tr-TR" spc="-5" dirty="0"/>
              <a:t>arî  olarak ödenmiş </a:t>
            </a:r>
            <a:r>
              <a:rPr lang="tr-TR" dirty="0"/>
              <a:t>veya </a:t>
            </a:r>
            <a:r>
              <a:rPr lang="tr-TR" spc="-5" dirty="0"/>
              <a:t>Türkiye'ye ayrılmış </a:t>
            </a:r>
            <a:r>
              <a:rPr lang="tr-TR" dirty="0"/>
              <a:t>ve </a:t>
            </a:r>
            <a:r>
              <a:rPr lang="tr-TR" spc="-5" dirty="0"/>
              <a:t>ödenmiş </a:t>
            </a:r>
            <a:r>
              <a:rPr lang="tr-TR" dirty="0"/>
              <a:t>sermayelerinden,  </a:t>
            </a:r>
            <a:r>
              <a:rPr lang="tr-TR" spc="-5" dirty="0"/>
              <a:t>bilançoda görülen </a:t>
            </a:r>
            <a:r>
              <a:rPr lang="tr-TR" dirty="0"/>
              <a:t>zararın yedek </a:t>
            </a:r>
            <a:r>
              <a:rPr lang="tr-TR" spc="-5" dirty="0"/>
              <a:t>akçelerle </a:t>
            </a:r>
            <a:r>
              <a:rPr lang="tr-TR" dirty="0"/>
              <a:t>karşılanamayan kısmı  </a:t>
            </a:r>
            <a:r>
              <a:rPr lang="tr-TR" spc="-5" dirty="0"/>
              <a:t>düşüldükten </a:t>
            </a:r>
            <a:r>
              <a:rPr lang="tr-TR" dirty="0"/>
              <a:t>sonra kalan</a:t>
            </a:r>
            <a:r>
              <a:rPr lang="tr-TR" spc="-15" dirty="0"/>
              <a:t> </a:t>
            </a:r>
            <a:r>
              <a:rPr lang="tr-TR" spc="-5" dirty="0"/>
              <a:t>tutardır.</a:t>
            </a:r>
            <a:endParaRPr lang="tr-TR" dirty="0"/>
          </a:p>
          <a:p>
            <a:pPr marL="379730" marR="5715" indent="-367665" algn="just">
              <a:lnSpc>
                <a:spcPct val="101000"/>
              </a:lnSpc>
              <a:spcBef>
                <a:spcPts val="520"/>
              </a:spcBef>
              <a:buClr>
                <a:srgbClr val="0BCFD8"/>
              </a:buClr>
              <a:buSzPct val="94230"/>
              <a:buFont typeface="Noto Sans Symbols"/>
              <a:buChar char="●"/>
              <a:tabLst>
                <a:tab pos="380365" algn="l"/>
              </a:tabLst>
            </a:pPr>
            <a:r>
              <a:rPr lang="tr-TR" b="1" spc="-10" dirty="0">
                <a:solidFill>
                  <a:srgbClr val="FF0000"/>
                </a:solidFill>
              </a:rPr>
              <a:t>Yedek </a:t>
            </a:r>
            <a:r>
              <a:rPr lang="tr-TR" b="1" spc="-5" dirty="0">
                <a:solidFill>
                  <a:srgbClr val="FF0000"/>
                </a:solidFill>
              </a:rPr>
              <a:t>akçeler, </a:t>
            </a:r>
            <a:r>
              <a:rPr lang="tr-TR" spc="-5" dirty="0"/>
              <a:t>bankaların 6762 </a:t>
            </a:r>
            <a:r>
              <a:rPr lang="tr-TR" dirty="0"/>
              <a:t>sayılı </a:t>
            </a:r>
            <a:r>
              <a:rPr lang="tr-TR" spc="-5" dirty="0"/>
              <a:t>Türk Ticaret </a:t>
            </a:r>
            <a:r>
              <a:rPr lang="tr-TR" spc="-10" dirty="0"/>
              <a:t>Kanunu </a:t>
            </a:r>
            <a:r>
              <a:rPr lang="tr-TR" dirty="0"/>
              <a:t>ve </a:t>
            </a:r>
            <a:r>
              <a:rPr lang="tr-TR" spc="-5" dirty="0"/>
              <a:t>ilgili  </a:t>
            </a:r>
            <a:r>
              <a:rPr lang="tr-TR" dirty="0"/>
              <a:t>kanunlar </a:t>
            </a:r>
            <a:r>
              <a:rPr lang="tr-TR" spc="-5" dirty="0"/>
              <a:t>ile ana </a:t>
            </a:r>
            <a:r>
              <a:rPr lang="tr-TR" dirty="0"/>
              <a:t>sözleşmelerine </a:t>
            </a:r>
            <a:r>
              <a:rPr lang="tr-TR" spc="-5" dirty="0"/>
              <a:t>göre ayırdıkları </a:t>
            </a:r>
            <a:r>
              <a:rPr lang="tr-TR" dirty="0"/>
              <a:t>yedek </a:t>
            </a:r>
            <a:r>
              <a:rPr lang="tr-TR" spc="-5" dirty="0"/>
              <a:t>akçelerinden  </a:t>
            </a:r>
            <a:r>
              <a:rPr lang="tr-TR" dirty="0"/>
              <a:t>varsa </a:t>
            </a:r>
            <a:r>
              <a:rPr lang="tr-TR" spc="-5" dirty="0"/>
              <a:t>bilanço </a:t>
            </a:r>
            <a:r>
              <a:rPr lang="tr-TR" dirty="0"/>
              <a:t>zararının </a:t>
            </a:r>
            <a:r>
              <a:rPr lang="tr-TR" spc="-5" dirty="0"/>
              <a:t>düşülmesinden </a:t>
            </a:r>
            <a:r>
              <a:rPr lang="tr-TR" dirty="0"/>
              <a:t>sonra </a:t>
            </a:r>
            <a:r>
              <a:rPr lang="tr-TR" spc="-5" dirty="0"/>
              <a:t>elde edilen</a:t>
            </a:r>
            <a:r>
              <a:rPr lang="tr-TR" spc="-50" dirty="0"/>
              <a:t> </a:t>
            </a:r>
            <a:r>
              <a:rPr lang="tr-TR" spc="-5" dirty="0"/>
              <a:t>tutardır.</a:t>
            </a:r>
            <a:endParaRPr lang="tr-TR" dirty="0"/>
          </a:p>
          <a:p>
            <a:pPr marL="379730" marR="8890" indent="-367665" algn="just">
              <a:lnSpc>
                <a:spcPct val="101000"/>
              </a:lnSpc>
              <a:spcBef>
                <a:spcPts val="520"/>
              </a:spcBef>
              <a:buClr>
                <a:srgbClr val="0BCFD8"/>
              </a:buClr>
              <a:buSzPct val="94230"/>
              <a:buFont typeface="Noto Sans Symbols"/>
              <a:buChar char="●"/>
              <a:tabLst>
                <a:tab pos="380365" algn="l"/>
              </a:tabLst>
            </a:pPr>
            <a:r>
              <a:rPr lang="tr-TR" b="1" spc="-5" dirty="0">
                <a:solidFill>
                  <a:srgbClr val="FF0000"/>
                </a:solidFill>
              </a:rPr>
              <a:t>Özkaynak</a:t>
            </a:r>
            <a:r>
              <a:rPr lang="tr-TR" spc="-5" dirty="0"/>
              <a:t>, ana </a:t>
            </a:r>
            <a:r>
              <a:rPr lang="tr-TR" dirty="0"/>
              <a:t>sermaye ve katkı sermaye </a:t>
            </a:r>
            <a:r>
              <a:rPr lang="tr-TR" spc="-5" dirty="0"/>
              <a:t>toplamı ile bu toplamdan  </a:t>
            </a:r>
            <a:r>
              <a:rPr lang="tr-TR" dirty="0"/>
              <a:t>sermayeden </a:t>
            </a:r>
            <a:r>
              <a:rPr lang="tr-TR" spc="-5" dirty="0"/>
              <a:t>indirilecek değerlerin düşülmesi </a:t>
            </a:r>
            <a:r>
              <a:rPr lang="tr-TR" dirty="0"/>
              <a:t>sonucu </a:t>
            </a:r>
            <a:r>
              <a:rPr lang="tr-TR" spc="-5" dirty="0"/>
              <a:t>bulunacak tutarı  ifade</a:t>
            </a:r>
            <a:r>
              <a:rPr lang="tr-TR" spc="-10" dirty="0"/>
              <a:t> </a:t>
            </a:r>
            <a:r>
              <a:rPr lang="tr-TR" spc="-5" dirty="0"/>
              <a:t>eder</a:t>
            </a:r>
          </a:p>
          <a:p>
            <a:endParaRPr lang="tr-TR" dirty="0"/>
          </a:p>
        </p:txBody>
      </p:sp>
    </p:spTree>
    <p:extLst>
      <p:ext uri="{BB962C8B-B14F-4D97-AF65-F5344CB8AC3E}">
        <p14:creationId xmlns:p14="http://schemas.microsoft.com/office/powerpoint/2010/main" val="1112275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81203-AA72-8349-5C4D-2AC53C08349A}"/>
              </a:ext>
            </a:extLst>
          </p:cNvPr>
          <p:cNvSpPr>
            <a:spLocks noGrp="1"/>
          </p:cNvSpPr>
          <p:nvPr>
            <p:ph type="title"/>
          </p:nvPr>
        </p:nvSpPr>
        <p:spPr>
          <a:xfrm>
            <a:off x="457200" y="564260"/>
            <a:ext cx="7678246" cy="1107996"/>
          </a:xfrm>
        </p:spPr>
        <p:txBody>
          <a:bodyPr/>
          <a:lstStyle/>
          <a:p>
            <a:r>
              <a:rPr lang="tr-TR" sz="3600" spc="-10" dirty="0"/>
              <a:t>Yeni TTK Yedek</a:t>
            </a:r>
            <a:r>
              <a:rPr lang="tr-TR" sz="3600" spc="-95" dirty="0"/>
              <a:t> </a:t>
            </a:r>
            <a:r>
              <a:rPr lang="tr-TR" sz="3600" spc="-5" dirty="0"/>
              <a:t>Akçe</a:t>
            </a:r>
            <a:endParaRPr lang="tr-TR" dirty="0"/>
          </a:p>
        </p:txBody>
      </p:sp>
      <p:sp>
        <p:nvSpPr>
          <p:cNvPr id="3" name="Metin Yer Tutucusu 2">
            <a:extLst>
              <a:ext uri="{FF2B5EF4-FFF2-40B4-BE49-F238E27FC236}">
                <a16:creationId xmlns:a16="http://schemas.microsoft.com/office/drawing/2014/main" id="{A79600ED-523F-757E-2FDB-27D4781F0286}"/>
              </a:ext>
            </a:extLst>
          </p:cNvPr>
          <p:cNvSpPr>
            <a:spLocks noGrp="1"/>
          </p:cNvSpPr>
          <p:nvPr>
            <p:ph type="body" idx="1"/>
          </p:nvPr>
        </p:nvSpPr>
        <p:spPr>
          <a:xfrm>
            <a:off x="715041" y="1556255"/>
            <a:ext cx="10761917" cy="4862870"/>
          </a:xfrm>
        </p:spPr>
        <p:txBody>
          <a:bodyPr/>
          <a:lstStyle/>
          <a:p>
            <a:pPr marL="365760" indent="-353695">
              <a:lnSpc>
                <a:spcPts val="2590"/>
              </a:lnSpc>
              <a:spcBef>
                <a:spcPts val="110"/>
              </a:spcBef>
              <a:buClr>
                <a:srgbClr val="0BCFD8"/>
              </a:buClr>
              <a:buSzPct val="95454"/>
              <a:buFont typeface="Wingdings" panose="05000000000000000000" pitchFamily="2" charset="2"/>
              <a:buChar char="§"/>
              <a:tabLst>
                <a:tab pos="365760" algn="l"/>
                <a:tab pos="366395" algn="l"/>
              </a:tabLst>
            </a:pPr>
            <a:r>
              <a:rPr lang="tr-TR" dirty="0"/>
              <a:t>Yedek Akçelerin</a:t>
            </a:r>
            <a:r>
              <a:rPr lang="tr-TR" spc="-15" dirty="0"/>
              <a:t> </a:t>
            </a:r>
            <a:r>
              <a:rPr lang="tr-TR" spc="-5" dirty="0"/>
              <a:t>Ayrılması</a:t>
            </a:r>
            <a:endParaRPr lang="tr-TR" dirty="0"/>
          </a:p>
          <a:p>
            <a:pPr marL="443230" indent="-431165">
              <a:lnSpc>
                <a:spcPts val="2545"/>
              </a:lnSpc>
              <a:buClr>
                <a:srgbClr val="0BCFD8"/>
              </a:buClr>
              <a:buSzPct val="95454"/>
              <a:buFont typeface="Wingdings" panose="05000000000000000000" pitchFamily="2" charset="2"/>
              <a:buChar char="§"/>
              <a:tabLst>
                <a:tab pos="443230" algn="l"/>
                <a:tab pos="443865" algn="l"/>
              </a:tabLst>
            </a:pPr>
            <a:r>
              <a:rPr lang="tr-TR" dirty="0"/>
              <a:t>I- Kanuni Yedek</a:t>
            </a:r>
            <a:r>
              <a:rPr lang="tr-TR" spc="-20" dirty="0"/>
              <a:t> </a:t>
            </a:r>
            <a:r>
              <a:rPr lang="tr-TR" dirty="0"/>
              <a:t>Akçe</a:t>
            </a:r>
          </a:p>
          <a:p>
            <a:pPr marL="365760" indent="-353695">
              <a:lnSpc>
                <a:spcPts val="2550"/>
              </a:lnSpc>
              <a:buClr>
                <a:srgbClr val="0BCFD8"/>
              </a:buClr>
              <a:buSzPct val="95454"/>
              <a:buFont typeface="Wingdings" panose="05000000000000000000" pitchFamily="2" charset="2"/>
              <a:buChar char="§"/>
              <a:tabLst>
                <a:tab pos="365760" algn="l"/>
                <a:tab pos="366395" algn="l"/>
              </a:tabLst>
            </a:pPr>
            <a:r>
              <a:rPr lang="tr-TR" dirty="0"/>
              <a:t>1- Genel Kanuni Yedek Akçe</a:t>
            </a:r>
            <a:r>
              <a:rPr lang="tr-TR" spc="-25" dirty="0"/>
              <a:t> </a:t>
            </a:r>
            <a:r>
              <a:rPr lang="tr-TR" spc="5" dirty="0"/>
              <a:t>(Madde519).</a:t>
            </a:r>
            <a:endParaRPr lang="tr-TR" dirty="0"/>
          </a:p>
          <a:p>
            <a:pPr marL="365760" marR="7620" indent="-353695">
              <a:lnSpc>
                <a:spcPct val="79800"/>
              </a:lnSpc>
              <a:spcBef>
                <a:spcPts val="484"/>
              </a:spcBef>
              <a:buClr>
                <a:srgbClr val="0BCFD8"/>
              </a:buClr>
              <a:buSzPct val="95454"/>
              <a:buFont typeface="Wingdings" panose="05000000000000000000" pitchFamily="2" charset="2"/>
              <a:buChar char="§"/>
              <a:tabLst>
                <a:tab pos="365760" algn="l"/>
                <a:tab pos="366395" algn="l"/>
              </a:tabLst>
            </a:pPr>
            <a:r>
              <a:rPr lang="tr-TR" dirty="0"/>
              <a:t>(1) </a:t>
            </a:r>
            <a:r>
              <a:rPr lang="tr-TR" spc="-5" dirty="0"/>
              <a:t>Yıllık </a:t>
            </a:r>
            <a:r>
              <a:rPr lang="tr-TR" dirty="0"/>
              <a:t>kârın </a:t>
            </a:r>
            <a:r>
              <a:rPr lang="tr-TR" b="1" spc="5" dirty="0"/>
              <a:t>%5</a:t>
            </a:r>
            <a:r>
              <a:rPr lang="tr-TR" spc="5" dirty="0"/>
              <a:t>’i</a:t>
            </a:r>
            <a:r>
              <a:rPr lang="tr-TR" dirty="0"/>
              <a:t>, ödenmiş </a:t>
            </a:r>
            <a:r>
              <a:rPr lang="tr-TR" spc="5" dirty="0"/>
              <a:t>sermayenin </a:t>
            </a:r>
            <a:r>
              <a:rPr lang="tr-TR" b="1" spc="5" dirty="0"/>
              <a:t>%20</a:t>
            </a:r>
            <a:r>
              <a:rPr lang="tr-TR" spc="5" dirty="0"/>
              <a:t>’sine </a:t>
            </a:r>
            <a:r>
              <a:rPr lang="tr-TR" dirty="0"/>
              <a:t>ulaşıncaya </a:t>
            </a:r>
            <a:r>
              <a:rPr lang="tr-TR" spc="5" dirty="0"/>
              <a:t>kadar  </a:t>
            </a:r>
            <a:r>
              <a:rPr lang="tr-TR" dirty="0"/>
              <a:t>genel kanuni </a:t>
            </a:r>
            <a:r>
              <a:rPr lang="tr-TR" spc="5" dirty="0"/>
              <a:t>yedek </a:t>
            </a:r>
            <a:r>
              <a:rPr lang="tr-TR" dirty="0"/>
              <a:t>akçeye</a:t>
            </a:r>
            <a:r>
              <a:rPr lang="tr-TR" spc="-10" dirty="0"/>
              <a:t> </a:t>
            </a:r>
            <a:r>
              <a:rPr lang="tr-TR" spc="-5" dirty="0"/>
              <a:t>ayrılır.</a:t>
            </a:r>
            <a:endParaRPr lang="tr-TR" dirty="0"/>
          </a:p>
          <a:p>
            <a:pPr marL="443230" indent="-431165">
              <a:lnSpc>
                <a:spcPts val="2495"/>
              </a:lnSpc>
              <a:buClr>
                <a:srgbClr val="0BCFD8"/>
              </a:buClr>
              <a:buSzPct val="95454"/>
              <a:buFont typeface="Wingdings" panose="05000000000000000000" pitchFamily="2" charset="2"/>
              <a:buChar char="§"/>
              <a:tabLst>
                <a:tab pos="443230" algn="l"/>
                <a:tab pos="443865" algn="l"/>
              </a:tabLst>
            </a:pPr>
            <a:r>
              <a:rPr lang="tr-TR" dirty="0"/>
              <a:t>(2) </a:t>
            </a:r>
            <a:r>
              <a:rPr lang="tr-TR" spc="-5" dirty="0"/>
              <a:t>Birinci fıkradaki </a:t>
            </a:r>
            <a:r>
              <a:rPr lang="tr-TR" dirty="0"/>
              <a:t>sınıra </a:t>
            </a:r>
            <a:r>
              <a:rPr lang="tr-TR" spc="-5" dirty="0"/>
              <a:t>ulaşıldıktan </a:t>
            </a:r>
            <a:r>
              <a:rPr lang="tr-TR" spc="5" dirty="0"/>
              <a:t>sonra</a:t>
            </a:r>
            <a:r>
              <a:rPr lang="tr-TR" spc="10" dirty="0"/>
              <a:t> </a:t>
            </a:r>
            <a:r>
              <a:rPr lang="tr-TR" spc="-5" dirty="0"/>
              <a:t>da;</a:t>
            </a:r>
            <a:endParaRPr lang="tr-TR" dirty="0"/>
          </a:p>
          <a:p>
            <a:pPr marL="365760" marR="6985" indent="-353695" algn="just">
              <a:lnSpc>
                <a:spcPct val="79800"/>
              </a:lnSpc>
              <a:spcBef>
                <a:spcPts val="490"/>
              </a:spcBef>
              <a:buClr>
                <a:srgbClr val="0BCFD8"/>
              </a:buClr>
              <a:buSzPct val="95454"/>
              <a:buFont typeface="Wingdings" panose="05000000000000000000" pitchFamily="2" charset="2"/>
              <a:buChar char="§"/>
              <a:tabLst>
                <a:tab pos="480059" algn="l"/>
              </a:tabLst>
            </a:pPr>
            <a:r>
              <a:rPr lang="tr-TR" dirty="0"/>
              <a:t>	a) Yeni payların çıkarılması </a:t>
            </a:r>
            <a:r>
              <a:rPr lang="tr-TR" spc="-5" dirty="0"/>
              <a:t>dolayısıyla </a:t>
            </a:r>
            <a:r>
              <a:rPr lang="tr-TR" spc="5" dirty="0"/>
              <a:t>sağlanan </a:t>
            </a:r>
            <a:r>
              <a:rPr lang="tr-TR" dirty="0"/>
              <a:t>primin, çıkarılma </a:t>
            </a:r>
            <a:r>
              <a:rPr lang="tr-TR" spc="-5" dirty="0"/>
              <a:t>giderleri, itfa  </a:t>
            </a:r>
            <a:r>
              <a:rPr lang="tr-TR" dirty="0"/>
              <a:t>karşılıkları </a:t>
            </a:r>
            <a:r>
              <a:rPr lang="tr-TR" spc="5" dirty="0"/>
              <a:t>ve </a:t>
            </a:r>
            <a:r>
              <a:rPr lang="tr-TR" dirty="0"/>
              <a:t>hayır amaçlı ödemeler için kullanılmamış bulunan</a:t>
            </a:r>
            <a:r>
              <a:rPr lang="tr-TR" spc="5" dirty="0"/>
              <a:t> </a:t>
            </a:r>
            <a:r>
              <a:rPr lang="tr-TR" dirty="0"/>
              <a:t>kısmı,</a:t>
            </a:r>
          </a:p>
          <a:p>
            <a:pPr marL="365760" marR="5080" indent="-353695" algn="just">
              <a:lnSpc>
                <a:spcPct val="79700"/>
              </a:lnSpc>
              <a:spcBef>
                <a:spcPts val="439"/>
              </a:spcBef>
              <a:buClr>
                <a:srgbClr val="0BCFD8"/>
              </a:buClr>
              <a:buSzPct val="95454"/>
              <a:buFont typeface="Wingdings" panose="05000000000000000000" pitchFamily="2" charset="2"/>
              <a:buChar char="§"/>
              <a:tabLst>
                <a:tab pos="467359" algn="l"/>
              </a:tabLst>
            </a:pPr>
            <a:r>
              <a:rPr lang="tr-TR" dirty="0"/>
              <a:t>	b) Iskat sebebiyle </a:t>
            </a:r>
            <a:r>
              <a:rPr lang="tr-TR" spc="-5" dirty="0"/>
              <a:t>iptal </a:t>
            </a:r>
            <a:r>
              <a:rPr lang="tr-TR" dirty="0"/>
              <a:t>edilen pay senetlerinin bedeli için ödenmiş olan </a:t>
            </a:r>
            <a:r>
              <a:rPr lang="tr-TR" spc="-5" dirty="0"/>
              <a:t>tutardan,  </a:t>
            </a:r>
            <a:r>
              <a:rPr lang="tr-TR" dirty="0"/>
              <a:t>bunların yerine verilecek yeni senetlerin çıkarılma </a:t>
            </a:r>
            <a:r>
              <a:rPr lang="tr-TR" spc="-5" dirty="0"/>
              <a:t>giderlerinin </a:t>
            </a:r>
            <a:r>
              <a:rPr lang="tr-TR" dirty="0"/>
              <a:t>düşülmesinden </a:t>
            </a:r>
            <a:r>
              <a:rPr lang="tr-TR" spc="5" dirty="0"/>
              <a:t>sonra  </a:t>
            </a:r>
            <a:r>
              <a:rPr lang="tr-TR" dirty="0"/>
              <a:t>kalan</a:t>
            </a:r>
            <a:r>
              <a:rPr lang="tr-TR" spc="-5" dirty="0"/>
              <a:t> </a:t>
            </a:r>
            <a:r>
              <a:rPr lang="tr-TR" dirty="0"/>
              <a:t>kısmı,</a:t>
            </a:r>
          </a:p>
          <a:p>
            <a:pPr marL="365760" marR="5715" indent="-353695" algn="just">
              <a:lnSpc>
                <a:spcPct val="79700"/>
              </a:lnSpc>
              <a:spcBef>
                <a:spcPts val="434"/>
              </a:spcBef>
              <a:buClr>
                <a:srgbClr val="0BCFD8"/>
              </a:buClr>
              <a:buSzPct val="95454"/>
              <a:buFont typeface="Wingdings" panose="05000000000000000000" pitchFamily="2" charset="2"/>
              <a:buChar char="§"/>
              <a:tabLst>
                <a:tab pos="480059" algn="l"/>
              </a:tabLst>
            </a:pPr>
            <a:r>
              <a:rPr lang="tr-TR" dirty="0"/>
              <a:t>	c) Pay sahiplerine </a:t>
            </a:r>
            <a:r>
              <a:rPr lang="tr-TR" b="1" dirty="0"/>
              <a:t>%5</a:t>
            </a:r>
            <a:r>
              <a:rPr lang="tr-TR" dirty="0"/>
              <a:t> oranında kâr payı ödendikten sonra, </a:t>
            </a:r>
            <a:r>
              <a:rPr lang="tr-TR" spc="5" dirty="0"/>
              <a:t>kârdan </a:t>
            </a:r>
            <a:r>
              <a:rPr lang="tr-TR" dirty="0"/>
              <a:t>pay  alacak kişilere </a:t>
            </a:r>
            <a:r>
              <a:rPr lang="tr-TR" spc="-5" dirty="0"/>
              <a:t>dağıtılacak </a:t>
            </a:r>
            <a:r>
              <a:rPr lang="tr-TR" dirty="0"/>
              <a:t>toplam </a:t>
            </a:r>
            <a:r>
              <a:rPr lang="tr-TR" spc="-5" dirty="0"/>
              <a:t>tutarın%10’</a:t>
            </a:r>
            <a:r>
              <a:rPr lang="tr-TR" dirty="0"/>
              <a:t>u, genel kanuni </a:t>
            </a:r>
            <a:r>
              <a:rPr lang="tr-TR" spc="5" dirty="0"/>
              <a:t>yedek </a:t>
            </a:r>
            <a:r>
              <a:rPr lang="tr-TR" dirty="0"/>
              <a:t>akçeye  </a:t>
            </a:r>
            <a:r>
              <a:rPr lang="tr-TR" spc="-5" dirty="0"/>
              <a:t>eklenir</a:t>
            </a:r>
            <a:endParaRPr lang="tr-TR" dirty="0"/>
          </a:p>
          <a:p>
            <a:endParaRPr lang="tr-TR" dirty="0"/>
          </a:p>
        </p:txBody>
      </p:sp>
    </p:spTree>
    <p:extLst>
      <p:ext uri="{BB962C8B-B14F-4D97-AF65-F5344CB8AC3E}">
        <p14:creationId xmlns:p14="http://schemas.microsoft.com/office/powerpoint/2010/main" val="1730485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75BD93-D9A9-8ECE-51FB-59C144FD29D8}"/>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0A0C4A2F-CD42-C02F-1412-966B32E90B84}"/>
              </a:ext>
            </a:extLst>
          </p:cNvPr>
          <p:cNvSpPr>
            <a:spLocks noGrp="1"/>
          </p:cNvSpPr>
          <p:nvPr>
            <p:ph type="body" idx="1"/>
          </p:nvPr>
        </p:nvSpPr>
        <p:spPr>
          <a:xfrm>
            <a:off x="715041" y="1556255"/>
            <a:ext cx="10761917" cy="2976969"/>
          </a:xfrm>
        </p:spPr>
        <p:txBody>
          <a:bodyPr/>
          <a:lstStyle/>
          <a:p>
            <a:pPr marL="379730" marR="5080" indent="-367665" algn="just">
              <a:lnSpc>
                <a:spcPct val="101000"/>
              </a:lnSpc>
              <a:spcBef>
                <a:spcPts val="65"/>
              </a:spcBef>
              <a:buClr>
                <a:srgbClr val="0BCFD8"/>
              </a:buClr>
              <a:buSzPct val="94230"/>
              <a:buFont typeface="Noto Sans Symbols"/>
              <a:buChar char="●"/>
              <a:tabLst>
                <a:tab pos="380365" algn="l"/>
              </a:tabLst>
            </a:pPr>
            <a:r>
              <a:rPr lang="tr-TR" b="1" spc="-10" dirty="0">
                <a:solidFill>
                  <a:srgbClr val="FF0000"/>
                </a:solidFill>
              </a:rPr>
              <a:t>Yedek </a:t>
            </a:r>
            <a:r>
              <a:rPr lang="tr-TR" b="1" spc="-5" dirty="0">
                <a:solidFill>
                  <a:srgbClr val="FF0000"/>
                </a:solidFill>
              </a:rPr>
              <a:t>Akçe: </a:t>
            </a:r>
            <a:r>
              <a:rPr lang="tr-TR" spc="-10" dirty="0">
                <a:solidFill>
                  <a:srgbClr val="0B0B0B"/>
                </a:solidFill>
              </a:rPr>
              <a:t>Elde </a:t>
            </a:r>
            <a:r>
              <a:rPr lang="tr-TR" spc="-5" dirty="0">
                <a:solidFill>
                  <a:srgbClr val="0B0B0B"/>
                </a:solidFill>
              </a:rPr>
              <a:t>edilen </a:t>
            </a:r>
            <a:r>
              <a:rPr lang="tr-TR" dirty="0">
                <a:solidFill>
                  <a:srgbClr val="0B0B0B"/>
                </a:solidFill>
              </a:rPr>
              <a:t>karın yasal zorunluluk veya </a:t>
            </a:r>
            <a:r>
              <a:rPr lang="tr-TR" spc="-5" dirty="0">
                <a:solidFill>
                  <a:srgbClr val="0B0B0B"/>
                </a:solidFill>
              </a:rPr>
              <a:t>isteğe  bağlı olarak dağıtılmayıp </a:t>
            </a:r>
            <a:r>
              <a:rPr lang="tr-TR" dirty="0">
                <a:solidFill>
                  <a:srgbClr val="0B0B0B"/>
                </a:solidFill>
              </a:rPr>
              <a:t>şirket </a:t>
            </a:r>
            <a:r>
              <a:rPr lang="tr-TR" spc="-5" dirty="0">
                <a:solidFill>
                  <a:srgbClr val="0B0B0B"/>
                </a:solidFill>
              </a:rPr>
              <a:t>bünyesinde alıkonan </a:t>
            </a:r>
            <a:r>
              <a:rPr lang="tr-TR" dirty="0">
                <a:solidFill>
                  <a:srgbClr val="0B0B0B"/>
                </a:solidFill>
              </a:rPr>
              <a:t>kısmıdır.  </a:t>
            </a:r>
            <a:r>
              <a:rPr lang="tr-TR" spc="-10" dirty="0">
                <a:solidFill>
                  <a:srgbClr val="0B0B0B"/>
                </a:solidFill>
              </a:rPr>
              <a:t>Yedek </a:t>
            </a:r>
            <a:r>
              <a:rPr lang="tr-TR" spc="-5" dirty="0">
                <a:solidFill>
                  <a:srgbClr val="0B0B0B"/>
                </a:solidFill>
              </a:rPr>
              <a:t>akçe ayırmak için </a:t>
            </a:r>
            <a:r>
              <a:rPr lang="tr-TR" dirty="0">
                <a:solidFill>
                  <a:srgbClr val="0B0B0B"/>
                </a:solidFill>
              </a:rPr>
              <a:t>kar </a:t>
            </a:r>
            <a:r>
              <a:rPr lang="tr-TR" spc="-5" dirty="0">
                <a:solidFill>
                  <a:srgbClr val="0B0B0B"/>
                </a:solidFill>
              </a:rPr>
              <a:t>etmiş olmak</a:t>
            </a:r>
            <a:r>
              <a:rPr lang="tr-TR" spc="-25" dirty="0">
                <a:solidFill>
                  <a:srgbClr val="0B0B0B"/>
                </a:solidFill>
              </a:rPr>
              <a:t> </a:t>
            </a:r>
            <a:r>
              <a:rPr lang="tr-TR" spc="-5" dirty="0">
                <a:solidFill>
                  <a:srgbClr val="0B0B0B"/>
                </a:solidFill>
              </a:rPr>
              <a:t>gerekir.</a:t>
            </a:r>
            <a:endParaRPr lang="tr-TR" dirty="0"/>
          </a:p>
          <a:p>
            <a:pPr>
              <a:lnSpc>
                <a:spcPct val="100000"/>
              </a:lnSpc>
              <a:buClr>
                <a:srgbClr val="0BCFD8"/>
              </a:buClr>
              <a:buFont typeface="Noto Sans Symbols"/>
              <a:buChar char="●"/>
            </a:pPr>
            <a:endParaRPr lang="tr-TR" dirty="0"/>
          </a:p>
          <a:p>
            <a:pPr marL="379730" marR="5080" indent="-367665" algn="just">
              <a:lnSpc>
                <a:spcPct val="101000"/>
              </a:lnSpc>
              <a:buClr>
                <a:srgbClr val="0BCFD8"/>
              </a:buClr>
              <a:buSzPct val="94230"/>
              <a:buFont typeface="Noto Sans Symbols"/>
              <a:buChar char="●"/>
              <a:tabLst>
                <a:tab pos="380365" algn="l"/>
              </a:tabLst>
            </a:pPr>
            <a:r>
              <a:rPr lang="tr-TR" b="1" spc="-5" dirty="0">
                <a:solidFill>
                  <a:srgbClr val="FF0000"/>
                </a:solidFill>
              </a:rPr>
              <a:t>Karşılıklar:</a:t>
            </a:r>
            <a:r>
              <a:rPr lang="tr-TR" b="1" spc="-5" dirty="0">
                <a:solidFill>
                  <a:srgbClr val="0B0B0B"/>
                </a:solidFill>
              </a:rPr>
              <a:t> </a:t>
            </a:r>
            <a:r>
              <a:rPr lang="tr-TR" b="1" u="heavy" spc="-5" dirty="0">
                <a:solidFill>
                  <a:srgbClr val="0B0B0B"/>
                </a:solidFill>
                <a:uFill>
                  <a:solidFill>
                    <a:srgbClr val="0B0B0B"/>
                  </a:solidFill>
                </a:uFill>
              </a:rPr>
              <a:t>Kar elde etme şartına bağlı olmaksızın</a:t>
            </a:r>
            <a:r>
              <a:rPr lang="tr-TR" b="1" spc="-5" dirty="0">
                <a:solidFill>
                  <a:srgbClr val="0B0B0B"/>
                </a:solidFill>
              </a:rPr>
              <a:t> değerini  kaybeden varlıklar veya risk miktarı kadar  ayrılabilirler. Kredi gruplarına göre karşılık</a:t>
            </a:r>
            <a:r>
              <a:rPr lang="tr-TR" b="1" spc="-30" dirty="0">
                <a:solidFill>
                  <a:srgbClr val="0B0B0B"/>
                </a:solidFill>
              </a:rPr>
              <a:t> </a:t>
            </a:r>
            <a:r>
              <a:rPr lang="tr-TR" b="1" spc="-5" dirty="0">
                <a:solidFill>
                  <a:srgbClr val="0B0B0B"/>
                </a:solidFill>
              </a:rPr>
              <a:t>ayrılır.</a:t>
            </a:r>
            <a:endParaRPr lang="tr-TR" dirty="0"/>
          </a:p>
          <a:p>
            <a:endParaRPr lang="tr-TR" dirty="0"/>
          </a:p>
        </p:txBody>
      </p:sp>
      <p:grpSp>
        <p:nvGrpSpPr>
          <p:cNvPr id="10" name="object 10"/>
          <p:cNvGrpSpPr/>
          <p:nvPr/>
        </p:nvGrpSpPr>
        <p:grpSpPr>
          <a:xfrm>
            <a:off x="4940289" y="4487865"/>
            <a:ext cx="1168400" cy="1383030"/>
            <a:chOff x="4940289" y="4487865"/>
            <a:chExt cx="1168400" cy="1383030"/>
          </a:xfrm>
        </p:grpSpPr>
        <p:sp>
          <p:nvSpPr>
            <p:cNvPr id="11" name="object 11"/>
            <p:cNvSpPr/>
            <p:nvPr/>
          </p:nvSpPr>
          <p:spPr>
            <a:xfrm>
              <a:off x="4952989" y="4500565"/>
              <a:ext cx="1143000" cy="1357630"/>
            </a:xfrm>
            <a:custGeom>
              <a:avLst/>
              <a:gdLst/>
              <a:ahLst/>
              <a:cxnLst/>
              <a:rect l="l" t="t" r="r" b="b"/>
              <a:pathLst>
                <a:path w="1143000" h="1357629">
                  <a:moveTo>
                    <a:pt x="924698" y="1357322"/>
                  </a:moveTo>
                  <a:lnTo>
                    <a:pt x="571498" y="1036897"/>
                  </a:lnTo>
                  <a:lnTo>
                    <a:pt x="218299" y="1357322"/>
                  </a:lnTo>
                  <a:lnTo>
                    <a:pt x="353199" y="838873"/>
                  </a:lnTo>
                  <a:lnTo>
                    <a:pt x="0" y="518448"/>
                  </a:lnTo>
                  <a:lnTo>
                    <a:pt x="436574" y="518448"/>
                  </a:lnTo>
                  <a:lnTo>
                    <a:pt x="571498" y="0"/>
                  </a:lnTo>
                  <a:lnTo>
                    <a:pt x="706398" y="518448"/>
                  </a:lnTo>
                  <a:lnTo>
                    <a:pt x="1142997" y="518448"/>
                  </a:lnTo>
                  <a:lnTo>
                    <a:pt x="789773" y="838873"/>
                  </a:lnTo>
                  <a:lnTo>
                    <a:pt x="924698" y="1357322"/>
                  </a:lnTo>
                  <a:close/>
                </a:path>
              </a:pathLst>
            </a:custGeom>
            <a:solidFill>
              <a:srgbClr val="0E6EC6"/>
            </a:solidFill>
          </p:spPr>
          <p:txBody>
            <a:bodyPr wrap="square" lIns="0" tIns="0" rIns="0" bIns="0" rtlCol="0"/>
            <a:lstStyle/>
            <a:p>
              <a:endParaRPr/>
            </a:p>
          </p:txBody>
        </p:sp>
        <p:sp>
          <p:nvSpPr>
            <p:cNvPr id="12" name="object 12"/>
            <p:cNvSpPr/>
            <p:nvPr/>
          </p:nvSpPr>
          <p:spPr>
            <a:xfrm>
              <a:off x="4952989" y="4500565"/>
              <a:ext cx="1143000" cy="1357630"/>
            </a:xfrm>
            <a:custGeom>
              <a:avLst/>
              <a:gdLst/>
              <a:ahLst/>
              <a:cxnLst/>
              <a:rect l="l" t="t" r="r" b="b"/>
              <a:pathLst>
                <a:path w="1143000" h="1357629">
                  <a:moveTo>
                    <a:pt x="0" y="518448"/>
                  </a:moveTo>
                  <a:lnTo>
                    <a:pt x="436574" y="518448"/>
                  </a:lnTo>
                  <a:lnTo>
                    <a:pt x="571498" y="0"/>
                  </a:lnTo>
                  <a:lnTo>
                    <a:pt x="706398" y="518448"/>
                  </a:lnTo>
                  <a:lnTo>
                    <a:pt x="1142997" y="518448"/>
                  </a:lnTo>
                  <a:lnTo>
                    <a:pt x="789773" y="838873"/>
                  </a:lnTo>
                  <a:lnTo>
                    <a:pt x="924698" y="1357322"/>
                  </a:lnTo>
                  <a:lnTo>
                    <a:pt x="571498" y="1036897"/>
                  </a:lnTo>
                  <a:lnTo>
                    <a:pt x="218299" y="1357322"/>
                  </a:lnTo>
                  <a:lnTo>
                    <a:pt x="353199" y="838873"/>
                  </a:lnTo>
                  <a:lnTo>
                    <a:pt x="0" y="518448"/>
                  </a:lnTo>
                  <a:close/>
                </a:path>
              </a:pathLst>
            </a:custGeom>
            <a:ln w="25399">
              <a:solidFill>
                <a:srgbClr val="0A5090"/>
              </a:solidFill>
            </a:ln>
          </p:spPr>
          <p:txBody>
            <a:bodyPr wrap="square" lIns="0" tIns="0" rIns="0" bIns="0" rtlCol="0"/>
            <a:lstStyle/>
            <a:p>
              <a:endParaRPr/>
            </a:p>
          </p:txBody>
        </p:sp>
      </p:grpSp>
    </p:spTree>
    <p:extLst>
      <p:ext uri="{BB962C8B-B14F-4D97-AF65-F5344CB8AC3E}">
        <p14:creationId xmlns:p14="http://schemas.microsoft.com/office/powerpoint/2010/main" val="1856155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786C5D-32D1-F499-8518-E1CF5AED0580}"/>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4C520357-A384-B187-DA6E-E1CC05E5DF2C}"/>
              </a:ext>
            </a:extLst>
          </p:cNvPr>
          <p:cNvSpPr>
            <a:spLocks noGrp="1"/>
          </p:cNvSpPr>
          <p:nvPr>
            <p:ph type="body" idx="1"/>
          </p:nvPr>
        </p:nvSpPr>
        <p:spPr/>
        <p:txBody>
          <a:bodyPr/>
          <a:lstStyle/>
          <a:p>
            <a:endParaRPr lang="tr-TR" dirty="0"/>
          </a:p>
        </p:txBody>
      </p:sp>
      <p:pic>
        <p:nvPicPr>
          <p:cNvPr id="5" name="Resim 4">
            <a:extLst>
              <a:ext uri="{FF2B5EF4-FFF2-40B4-BE49-F238E27FC236}">
                <a16:creationId xmlns:a16="http://schemas.microsoft.com/office/drawing/2014/main" id="{877B9454-DFF2-C7B4-32AA-750FD73BC418}"/>
              </a:ext>
            </a:extLst>
          </p:cNvPr>
          <p:cNvPicPr>
            <a:picLocks noChangeAspect="1"/>
          </p:cNvPicPr>
          <p:nvPr/>
        </p:nvPicPr>
        <p:blipFill>
          <a:blip r:embed="rId2"/>
          <a:stretch>
            <a:fillRect/>
          </a:stretch>
        </p:blipFill>
        <p:spPr>
          <a:xfrm>
            <a:off x="0" y="-152400"/>
            <a:ext cx="12192000" cy="6846419"/>
          </a:xfrm>
          <a:prstGeom prst="rect">
            <a:avLst/>
          </a:prstGeom>
        </p:spPr>
      </p:pic>
    </p:spTree>
    <p:extLst>
      <p:ext uri="{BB962C8B-B14F-4D97-AF65-F5344CB8AC3E}">
        <p14:creationId xmlns:p14="http://schemas.microsoft.com/office/powerpoint/2010/main" val="1924712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CF02D6-F569-0CE4-D2F0-B95F0C19D834}"/>
              </a:ext>
            </a:extLst>
          </p:cNvPr>
          <p:cNvSpPr>
            <a:spLocks noGrp="1"/>
          </p:cNvSpPr>
          <p:nvPr>
            <p:ph type="title"/>
          </p:nvPr>
        </p:nvSpPr>
        <p:spPr>
          <a:xfrm>
            <a:off x="609600" y="439927"/>
            <a:ext cx="10985500" cy="1015663"/>
          </a:xfrm>
        </p:spPr>
        <p:txBody>
          <a:bodyPr/>
          <a:lstStyle/>
          <a:p>
            <a:br>
              <a:rPr lang="tr-TR" dirty="0">
                <a:solidFill>
                  <a:srgbClr val="FF0000"/>
                </a:solidFill>
              </a:rPr>
            </a:br>
            <a:r>
              <a:rPr lang="tr-TR" dirty="0">
                <a:solidFill>
                  <a:srgbClr val="FF0000"/>
                </a:solidFill>
              </a:rPr>
              <a:t>Likidite</a:t>
            </a:r>
            <a:r>
              <a:rPr lang="tr-TR" dirty="0"/>
              <a:t>:</a:t>
            </a:r>
          </a:p>
        </p:txBody>
      </p:sp>
      <p:sp>
        <p:nvSpPr>
          <p:cNvPr id="3" name="Metin Yer Tutucusu 2">
            <a:extLst>
              <a:ext uri="{FF2B5EF4-FFF2-40B4-BE49-F238E27FC236}">
                <a16:creationId xmlns:a16="http://schemas.microsoft.com/office/drawing/2014/main" id="{1165F3C6-7E73-F954-ABD0-50088E49A29D}"/>
              </a:ext>
            </a:extLst>
          </p:cNvPr>
          <p:cNvSpPr>
            <a:spLocks noGrp="1"/>
          </p:cNvSpPr>
          <p:nvPr>
            <p:ph type="body" idx="1"/>
          </p:nvPr>
        </p:nvSpPr>
        <p:spPr>
          <a:xfrm>
            <a:off x="457200" y="2040886"/>
            <a:ext cx="11582400" cy="4131314"/>
          </a:xfrm>
        </p:spPr>
        <p:txBody>
          <a:bodyPr/>
          <a:lstStyle/>
          <a:p>
            <a:pPr algn="just"/>
            <a:r>
              <a:rPr lang="tr-TR" dirty="0"/>
              <a:t>Yabancı sermaye veya kendi sermayesi ile çalışan bir işletmenin para veya paraya çevrilebilir varlıklara sahip olmak zorunluluğu vardır. </a:t>
            </a:r>
          </a:p>
          <a:p>
            <a:pPr algn="just"/>
            <a:r>
              <a:rPr lang="tr-TR" dirty="0"/>
              <a:t>Bankaların likiditesi; yükümlülüklerini istenildiği anda ödeyebilme gücünü ifade eder.</a:t>
            </a:r>
          </a:p>
          <a:p>
            <a:endParaRPr lang="tr-TR" dirty="0"/>
          </a:p>
        </p:txBody>
      </p:sp>
    </p:spTree>
    <p:extLst>
      <p:ext uri="{BB962C8B-B14F-4D97-AF65-F5344CB8AC3E}">
        <p14:creationId xmlns:p14="http://schemas.microsoft.com/office/powerpoint/2010/main" val="3805873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45156E-945A-4698-F001-1658B784582D}"/>
              </a:ext>
            </a:extLst>
          </p:cNvPr>
          <p:cNvSpPr>
            <a:spLocks noGrp="1"/>
          </p:cNvSpPr>
          <p:nvPr>
            <p:ph type="title"/>
          </p:nvPr>
        </p:nvSpPr>
        <p:spPr>
          <a:xfrm>
            <a:off x="304798" y="564260"/>
            <a:ext cx="11430001" cy="1015663"/>
          </a:xfrm>
        </p:spPr>
        <p:txBody>
          <a:bodyPr/>
          <a:lstStyle/>
          <a:p>
            <a:r>
              <a:rPr lang="tr-TR" b="1" spc="-10" dirty="0"/>
              <a:t>Özkaynağın </a:t>
            </a:r>
            <a:r>
              <a:rPr lang="tr-TR" b="1" dirty="0"/>
              <a:t>kredi </a:t>
            </a:r>
            <a:r>
              <a:rPr lang="tr-TR" b="1" spc="-5" dirty="0"/>
              <a:t>hacmini</a:t>
            </a:r>
            <a:r>
              <a:rPr lang="tr-TR" b="1" spc="-105" dirty="0"/>
              <a:t> </a:t>
            </a:r>
            <a:r>
              <a:rPr lang="tr-TR" b="1" dirty="0"/>
              <a:t>sınırlandırma  </a:t>
            </a:r>
            <a:r>
              <a:rPr lang="tr-TR" b="1" spc="-5" dirty="0"/>
              <a:t>işlevi </a:t>
            </a:r>
            <a:r>
              <a:rPr lang="tr-TR" b="1" spc="-10" dirty="0"/>
              <a:t>/kredi</a:t>
            </a:r>
            <a:r>
              <a:rPr lang="tr-TR" b="1" spc="-25" dirty="0"/>
              <a:t> </a:t>
            </a:r>
            <a:r>
              <a:rPr lang="tr-TR" b="1" dirty="0"/>
              <a:t>sınırları</a:t>
            </a:r>
          </a:p>
        </p:txBody>
      </p:sp>
      <p:sp>
        <p:nvSpPr>
          <p:cNvPr id="3" name="Metin Yer Tutucusu 2">
            <a:extLst>
              <a:ext uri="{FF2B5EF4-FFF2-40B4-BE49-F238E27FC236}">
                <a16:creationId xmlns:a16="http://schemas.microsoft.com/office/drawing/2014/main" id="{7F3C7E9F-47B0-3A63-F1DE-D81B1BBAB95A}"/>
              </a:ext>
            </a:extLst>
          </p:cNvPr>
          <p:cNvSpPr>
            <a:spLocks noGrp="1"/>
          </p:cNvSpPr>
          <p:nvPr>
            <p:ph type="body" idx="1"/>
          </p:nvPr>
        </p:nvSpPr>
        <p:spPr>
          <a:xfrm>
            <a:off x="304799" y="1371600"/>
            <a:ext cx="11172159" cy="4314130"/>
          </a:xfrm>
        </p:spPr>
        <p:txBody>
          <a:bodyPr/>
          <a:lstStyle/>
          <a:p>
            <a:pPr marL="318135" marR="5080" indent="-306070" algn="just">
              <a:lnSpc>
                <a:spcPct val="101000"/>
              </a:lnSpc>
              <a:spcBef>
                <a:spcPts val="65"/>
              </a:spcBef>
              <a:buClr>
                <a:srgbClr val="FF0000"/>
              </a:buClr>
              <a:buSzPct val="94230"/>
              <a:buFont typeface="Noto Sans Symbols"/>
              <a:buChar char="□"/>
              <a:tabLst>
                <a:tab pos="318770" algn="l"/>
              </a:tabLst>
            </a:pPr>
            <a:endParaRPr lang="tr-TR" spc="-10" dirty="0"/>
          </a:p>
          <a:p>
            <a:pPr marL="318135" marR="5080" indent="-306070" algn="just">
              <a:lnSpc>
                <a:spcPct val="101000"/>
              </a:lnSpc>
              <a:spcBef>
                <a:spcPts val="65"/>
              </a:spcBef>
              <a:buClr>
                <a:srgbClr val="FF0000"/>
              </a:buClr>
              <a:buSzPct val="94230"/>
              <a:buFont typeface="Noto Sans Symbols"/>
              <a:buChar char="□"/>
              <a:tabLst>
                <a:tab pos="318770" algn="l"/>
              </a:tabLst>
            </a:pPr>
            <a:r>
              <a:rPr lang="tr-TR" spc="-10" dirty="0"/>
              <a:t>Büyük Kredi</a:t>
            </a:r>
            <a:r>
              <a:rPr lang="tr-TR" spc="-5" dirty="0"/>
              <a:t>: Öz </a:t>
            </a:r>
            <a:r>
              <a:rPr lang="tr-TR" dirty="0"/>
              <a:t>kaynağın </a:t>
            </a:r>
            <a:r>
              <a:rPr lang="tr-TR" spc="-5" dirty="0">
                <a:solidFill>
                  <a:srgbClr val="FF0000"/>
                </a:solidFill>
              </a:rPr>
              <a:t>%10 </a:t>
            </a:r>
            <a:r>
              <a:rPr lang="tr-TR" spc="-5" dirty="0"/>
              <a:t>undan büyük </a:t>
            </a:r>
            <a:r>
              <a:rPr lang="tr-TR" dirty="0"/>
              <a:t>krediler </a:t>
            </a:r>
            <a:r>
              <a:rPr lang="tr-TR" spc="-5" dirty="0"/>
              <a:t>büyük </a:t>
            </a:r>
            <a:r>
              <a:rPr lang="tr-TR" dirty="0"/>
              <a:t>kredi </a:t>
            </a:r>
            <a:r>
              <a:rPr lang="tr-TR" spc="-5" dirty="0"/>
              <a:t>olarak  adlandırılır.</a:t>
            </a:r>
            <a:endParaRPr lang="tr-TR" dirty="0"/>
          </a:p>
          <a:p>
            <a:pPr marL="318135" indent="-306070" algn="just">
              <a:lnSpc>
                <a:spcPct val="100000"/>
              </a:lnSpc>
              <a:spcBef>
                <a:spcPts val="550"/>
              </a:spcBef>
              <a:buClr>
                <a:srgbClr val="FF0000"/>
              </a:buClr>
              <a:buSzPct val="94230"/>
              <a:buFont typeface="Noto Sans Symbols"/>
              <a:buChar char="□"/>
              <a:tabLst>
                <a:tab pos="318770" algn="l"/>
              </a:tabLst>
            </a:pPr>
            <a:r>
              <a:rPr lang="tr-TR" spc="-10" dirty="0"/>
              <a:t>Büyük </a:t>
            </a:r>
            <a:r>
              <a:rPr lang="tr-TR" dirty="0"/>
              <a:t>kredilerin </a:t>
            </a:r>
            <a:r>
              <a:rPr lang="tr-TR" spc="-5" dirty="0"/>
              <a:t>toplamı öz </a:t>
            </a:r>
            <a:r>
              <a:rPr lang="tr-TR" dirty="0"/>
              <a:t>kaynağın </a:t>
            </a:r>
            <a:r>
              <a:rPr lang="tr-TR" dirty="0">
                <a:solidFill>
                  <a:srgbClr val="FF0000"/>
                </a:solidFill>
              </a:rPr>
              <a:t>8 katını</a:t>
            </a:r>
            <a:r>
              <a:rPr lang="tr-TR" spc="15" dirty="0">
                <a:solidFill>
                  <a:srgbClr val="FF0000"/>
                </a:solidFill>
              </a:rPr>
              <a:t> </a:t>
            </a:r>
            <a:r>
              <a:rPr lang="tr-TR" spc="-5" dirty="0"/>
              <a:t>aşamaz.</a:t>
            </a:r>
            <a:endParaRPr lang="tr-TR" dirty="0"/>
          </a:p>
          <a:p>
            <a:pPr marL="318135" marR="12065" indent="-306070" algn="just">
              <a:lnSpc>
                <a:spcPct val="101099"/>
              </a:lnSpc>
              <a:spcBef>
                <a:spcPts val="525"/>
              </a:spcBef>
              <a:buClr>
                <a:srgbClr val="FF0000"/>
              </a:buClr>
              <a:buSzPct val="94230"/>
              <a:buFont typeface="Noto Sans Symbols"/>
              <a:buChar char="□"/>
              <a:tabLst>
                <a:tab pos="318770" algn="l"/>
              </a:tabLst>
            </a:pPr>
            <a:r>
              <a:rPr lang="tr-TR" spc="-10" dirty="0"/>
              <a:t>Bir </a:t>
            </a:r>
            <a:r>
              <a:rPr lang="tr-TR" spc="-5" dirty="0"/>
              <a:t>gerçek </a:t>
            </a:r>
            <a:r>
              <a:rPr lang="tr-TR" dirty="0"/>
              <a:t>ya </a:t>
            </a:r>
            <a:r>
              <a:rPr lang="tr-TR" spc="-5" dirty="0"/>
              <a:t>da tüzel </a:t>
            </a:r>
            <a:r>
              <a:rPr lang="tr-TR" dirty="0"/>
              <a:t>kişiye </a:t>
            </a:r>
            <a:r>
              <a:rPr lang="tr-TR" spc="-5" dirty="0"/>
              <a:t>doğrudan </a:t>
            </a:r>
            <a:r>
              <a:rPr lang="tr-TR" dirty="0"/>
              <a:t>ya </a:t>
            </a:r>
            <a:r>
              <a:rPr lang="tr-TR" spc="-5" dirty="0"/>
              <a:t>da dolaylı olarak açılacak  </a:t>
            </a:r>
            <a:r>
              <a:rPr lang="tr-TR" dirty="0"/>
              <a:t>kredi </a:t>
            </a:r>
            <a:r>
              <a:rPr lang="tr-TR" spc="-5" dirty="0"/>
              <a:t>öz </a:t>
            </a:r>
            <a:r>
              <a:rPr lang="tr-TR" dirty="0"/>
              <a:t>kaynağın </a:t>
            </a:r>
            <a:r>
              <a:rPr lang="tr-TR" spc="-5" dirty="0">
                <a:solidFill>
                  <a:srgbClr val="FF0000"/>
                </a:solidFill>
              </a:rPr>
              <a:t>%25’ </a:t>
            </a:r>
            <a:r>
              <a:rPr lang="tr-TR" spc="-5" dirty="0"/>
              <a:t>ini aşamaz (%20 olarak</a:t>
            </a:r>
            <a:r>
              <a:rPr lang="tr-TR" spc="-30" dirty="0"/>
              <a:t> </a:t>
            </a:r>
            <a:r>
              <a:rPr lang="tr-TR" spc="-5" dirty="0"/>
              <a:t>uygulanıyor)</a:t>
            </a:r>
            <a:endParaRPr lang="tr-TR" dirty="0"/>
          </a:p>
          <a:p>
            <a:pPr marL="318135" marR="7620" indent="-274320" algn="just">
              <a:lnSpc>
                <a:spcPct val="101000"/>
              </a:lnSpc>
              <a:spcBef>
                <a:spcPts val="515"/>
              </a:spcBef>
            </a:pPr>
            <a:r>
              <a:rPr lang="tr-TR" spc="-5" dirty="0">
                <a:solidFill>
                  <a:srgbClr val="FF0000"/>
                </a:solidFill>
              </a:rPr>
              <a:t>Dolaylı </a:t>
            </a:r>
            <a:r>
              <a:rPr lang="tr-TR" spc="-10" dirty="0">
                <a:solidFill>
                  <a:srgbClr val="FF0000"/>
                </a:solidFill>
              </a:rPr>
              <a:t>Kredi: </a:t>
            </a:r>
            <a:r>
              <a:rPr lang="tr-TR" spc="-10" dirty="0"/>
              <a:t>Bir </a:t>
            </a:r>
            <a:r>
              <a:rPr lang="tr-TR" spc="-5" dirty="0"/>
              <a:t>gerçek </a:t>
            </a:r>
            <a:r>
              <a:rPr lang="tr-TR" dirty="0"/>
              <a:t>kişi </a:t>
            </a:r>
            <a:r>
              <a:rPr lang="tr-TR" spc="-5" dirty="0"/>
              <a:t>eş </a:t>
            </a:r>
            <a:r>
              <a:rPr lang="tr-TR" dirty="0"/>
              <a:t>ve çocukları, </a:t>
            </a:r>
            <a:r>
              <a:rPr lang="tr-TR" spc="-5" dirty="0"/>
              <a:t>bunların </a:t>
            </a:r>
            <a:r>
              <a:rPr lang="tr-TR" dirty="0"/>
              <a:t>yönetim kurulu  </a:t>
            </a:r>
            <a:r>
              <a:rPr lang="tr-TR" spc="-5" dirty="0"/>
              <a:t>üyesi </a:t>
            </a:r>
            <a:r>
              <a:rPr lang="tr-TR" dirty="0"/>
              <a:t>ya </a:t>
            </a:r>
            <a:r>
              <a:rPr lang="tr-TR" spc="-5" dirty="0"/>
              <a:t>da genel </a:t>
            </a:r>
            <a:r>
              <a:rPr lang="tr-TR" dirty="0"/>
              <a:t>müdür </a:t>
            </a:r>
            <a:r>
              <a:rPr lang="tr-TR" spc="-5" dirty="0"/>
              <a:t>oldukları </a:t>
            </a:r>
            <a:r>
              <a:rPr lang="tr-TR" dirty="0"/>
              <a:t>veya </a:t>
            </a:r>
            <a:r>
              <a:rPr lang="tr-TR" spc="-5" dirty="0"/>
              <a:t>bunların </a:t>
            </a:r>
            <a:r>
              <a:rPr lang="tr-TR" dirty="0"/>
              <a:t>ya </a:t>
            </a:r>
            <a:r>
              <a:rPr lang="tr-TR" spc="-5" dirty="0"/>
              <a:t>da bir tüzel </a:t>
            </a:r>
            <a:r>
              <a:rPr lang="tr-TR" dirty="0"/>
              <a:t>kişinin  </a:t>
            </a:r>
            <a:r>
              <a:rPr lang="tr-TR" spc="-5" dirty="0"/>
              <a:t>doğrudan </a:t>
            </a:r>
            <a:r>
              <a:rPr lang="tr-TR" dirty="0"/>
              <a:t>(birlikte ya </a:t>
            </a:r>
            <a:r>
              <a:rPr lang="tr-TR" spc="-5" dirty="0"/>
              <a:t>da tek başına) </a:t>
            </a:r>
            <a:r>
              <a:rPr lang="tr-TR" dirty="0"/>
              <a:t>ya </a:t>
            </a:r>
            <a:r>
              <a:rPr lang="tr-TR" spc="-5" dirty="0"/>
              <a:t>da dolaylı olarak </a:t>
            </a:r>
            <a:r>
              <a:rPr lang="tr-TR" dirty="0"/>
              <a:t>kontrol </a:t>
            </a:r>
            <a:r>
              <a:rPr lang="tr-TR" spc="-5" dirty="0"/>
              <a:t>ettikleri  </a:t>
            </a:r>
            <a:r>
              <a:rPr lang="tr-TR" dirty="0"/>
              <a:t>ya </a:t>
            </a:r>
            <a:r>
              <a:rPr lang="tr-TR" spc="-5" dirty="0"/>
              <a:t>da </a:t>
            </a:r>
            <a:r>
              <a:rPr lang="tr-TR" dirty="0"/>
              <a:t>sınırsız sorumlulukla katıldıkları </a:t>
            </a:r>
            <a:r>
              <a:rPr lang="tr-TR" spc="-5" dirty="0"/>
              <a:t>ortaklıklara </a:t>
            </a:r>
            <a:r>
              <a:rPr lang="tr-TR" dirty="0"/>
              <a:t>verilen</a:t>
            </a:r>
            <a:r>
              <a:rPr lang="tr-TR" spc="-65" dirty="0"/>
              <a:t> </a:t>
            </a:r>
            <a:r>
              <a:rPr lang="tr-TR" dirty="0"/>
              <a:t>krediler.</a:t>
            </a:r>
          </a:p>
          <a:p>
            <a:endParaRPr lang="tr-TR" dirty="0"/>
          </a:p>
        </p:txBody>
      </p:sp>
    </p:spTree>
    <p:extLst>
      <p:ext uri="{BB962C8B-B14F-4D97-AF65-F5344CB8AC3E}">
        <p14:creationId xmlns:p14="http://schemas.microsoft.com/office/powerpoint/2010/main" val="3257734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9B70F2-7750-21C7-E924-F4EA8B5E7904}"/>
              </a:ext>
            </a:extLst>
          </p:cNvPr>
          <p:cNvSpPr>
            <a:spLocks noGrp="1"/>
          </p:cNvSpPr>
          <p:nvPr>
            <p:ph type="title"/>
          </p:nvPr>
        </p:nvSpPr>
        <p:spPr/>
        <p:txBody>
          <a:bodyPr/>
          <a:lstStyle/>
          <a:p>
            <a:endParaRPr lang="tr-TR"/>
          </a:p>
        </p:txBody>
      </p:sp>
      <p:sp>
        <p:nvSpPr>
          <p:cNvPr id="5" name="object 8">
            <a:extLst>
              <a:ext uri="{FF2B5EF4-FFF2-40B4-BE49-F238E27FC236}">
                <a16:creationId xmlns:a16="http://schemas.microsoft.com/office/drawing/2014/main" id="{287D838B-FB3E-1012-BC2B-EFA18C2002F7}"/>
              </a:ext>
            </a:extLst>
          </p:cNvPr>
          <p:cNvSpPr>
            <a:spLocks noGrp="1"/>
          </p:cNvSpPr>
          <p:nvPr>
            <p:ph type="body" idx="1"/>
          </p:nvPr>
        </p:nvSpPr>
        <p:spPr>
          <a:xfrm>
            <a:off x="228599" y="1556254"/>
            <a:ext cx="11248359" cy="4996946"/>
          </a:xfrm>
          <a:prstGeom prst="rect">
            <a:avLst/>
          </a:prstGeom>
          <a:blipFill>
            <a:blip r:embed="rId2" cstate="print"/>
            <a:stretch>
              <a:fillRect/>
            </a:stretch>
          </a:blipFill>
        </p:spPr>
        <p:txBody>
          <a:bodyPr wrap="square" lIns="0" tIns="0" rIns="0" bIns="0" rtlCol="0"/>
          <a:lstStyle/>
          <a:p>
            <a:r>
              <a:rPr lang="tr-TR" dirty="0"/>
              <a:t>.</a:t>
            </a:r>
            <a:endParaRPr dirty="0"/>
          </a:p>
        </p:txBody>
      </p:sp>
    </p:spTree>
    <p:extLst>
      <p:ext uri="{BB962C8B-B14F-4D97-AF65-F5344CB8AC3E}">
        <p14:creationId xmlns:p14="http://schemas.microsoft.com/office/powerpoint/2010/main" val="3318810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3EC1A113-45AC-4EB9-D2AE-87CE53D77F19}"/>
              </a:ext>
            </a:extLst>
          </p:cNvPr>
          <p:cNvSpPr>
            <a:spLocks noGrp="1"/>
          </p:cNvSpPr>
          <p:nvPr>
            <p:ph type="body" idx="1"/>
          </p:nvPr>
        </p:nvSpPr>
        <p:spPr>
          <a:xfrm>
            <a:off x="457200" y="2040886"/>
            <a:ext cx="11430000" cy="4985980"/>
          </a:xfrm>
        </p:spPr>
        <p:txBody>
          <a:bodyPr/>
          <a:lstStyle/>
          <a:p>
            <a:r>
              <a:rPr lang="tr-TR" dirty="0"/>
              <a:t>50.000.000*10/100= 5.000.000</a:t>
            </a:r>
          </a:p>
          <a:p>
            <a:r>
              <a:rPr lang="tr-TR" dirty="0"/>
              <a:t>Büyük kredi&gt;5.000.000</a:t>
            </a:r>
          </a:p>
          <a:p>
            <a:endParaRPr lang="tr-TR" dirty="0"/>
          </a:p>
          <a:p>
            <a:r>
              <a:rPr lang="tr-TR" dirty="0"/>
              <a:t>40.000.000 toplam büyük kredi verme limiti</a:t>
            </a:r>
          </a:p>
          <a:p>
            <a:endParaRPr lang="tr-TR" dirty="0"/>
          </a:p>
          <a:p>
            <a:r>
              <a:rPr lang="tr-TR" dirty="0"/>
              <a:t>50.000.000*20/100=100.000 bir gerçek ya da tüzel kişiye doğrudan ya da dolaylı verilebilecek kredi miktarı.</a:t>
            </a:r>
          </a:p>
          <a:p>
            <a:endParaRPr lang="tr-TR" dirty="0"/>
          </a:p>
          <a:p>
            <a:endParaRPr lang="tr-TR" dirty="0"/>
          </a:p>
        </p:txBody>
      </p:sp>
      <p:pic>
        <p:nvPicPr>
          <p:cNvPr id="4" name="Resim 3">
            <a:extLst>
              <a:ext uri="{FF2B5EF4-FFF2-40B4-BE49-F238E27FC236}">
                <a16:creationId xmlns:a16="http://schemas.microsoft.com/office/drawing/2014/main" id="{30F5FC2D-A233-BA9B-4612-8DF648F05213}"/>
              </a:ext>
            </a:extLst>
          </p:cNvPr>
          <p:cNvPicPr>
            <a:picLocks noChangeAspect="1"/>
          </p:cNvPicPr>
          <p:nvPr/>
        </p:nvPicPr>
        <p:blipFill>
          <a:blip r:embed="rId2"/>
          <a:stretch>
            <a:fillRect/>
          </a:stretch>
        </p:blipFill>
        <p:spPr>
          <a:xfrm>
            <a:off x="135961" y="0"/>
            <a:ext cx="11920078" cy="6858000"/>
          </a:xfrm>
          <a:prstGeom prst="rect">
            <a:avLst/>
          </a:prstGeom>
        </p:spPr>
      </p:pic>
    </p:spTree>
    <p:extLst>
      <p:ext uri="{BB962C8B-B14F-4D97-AF65-F5344CB8AC3E}">
        <p14:creationId xmlns:p14="http://schemas.microsoft.com/office/powerpoint/2010/main" val="2746816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596898" y="1046985"/>
            <a:ext cx="7463790" cy="787400"/>
          </a:xfrm>
          <a:prstGeom prst="rect">
            <a:avLst/>
          </a:prstGeom>
        </p:spPr>
        <p:txBody>
          <a:bodyPr vert="horz" wrap="square" lIns="0" tIns="12700" rIns="0" bIns="0" rtlCol="0">
            <a:spAutoFit/>
          </a:bodyPr>
          <a:lstStyle/>
          <a:p>
            <a:pPr marL="12700">
              <a:lnSpc>
                <a:spcPct val="100000"/>
              </a:lnSpc>
              <a:spcBef>
                <a:spcPts val="100"/>
              </a:spcBef>
            </a:pPr>
            <a:r>
              <a:rPr sz="5000" spc="-10" dirty="0"/>
              <a:t>Kıyı </a:t>
            </a:r>
            <a:r>
              <a:rPr sz="5000" spc="-5" dirty="0"/>
              <a:t>bankacılığı</a:t>
            </a:r>
            <a:r>
              <a:rPr sz="5000" spc="-100" dirty="0"/>
              <a:t> </a:t>
            </a:r>
            <a:r>
              <a:rPr sz="5000" dirty="0"/>
              <a:t>merkezleri</a:t>
            </a:r>
            <a:endParaRPr sz="5000"/>
          </a:p>
        </p:txBody>
      </p:sp>
      <p:sp>
        <p:nvSpPr>
          <p:cNvPr id="9" name="object 9"/>
          <p:cNvSpPr/>
          <p:nvPr/>
        </p:nvSpPr>
        <p:spPr>
          <a:xfrm>
            <a:off x="609598" y="1963273"/>
            <a:ext cx="10093579" cy="3985989"/>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A874C1E-BA9C-1BDE-DCA7-359A5E78D977}"/>
              </a:ext>
            </a:extLst>
          </p:cNvPr>
          <p:cNvPicPr>
            <a:picLocks noChangeAspect="1"/>
          </p:cNvPicPr>
          <p:nvPr/>
        </p:nvPicPr>
        <p:blipFill>
          <a:blip r:embed="rId2"/>
          <a:stretch>
            <a:fillRect/>
          </a:stretch>
        </p:blipFill>
        <p:spPr>
          <a:xfrm>
            <a:off x="989887" y="747338"/>
            <a:ext cx="10212225" cy="5363323"/>
          </a:xfrm>
          <a:prstGeom prst="rect">
            <a:avLst/>
          </a:prstGeom>
        </p:spPr>
      </p:pic>
    </p:spTree>
    <p:extLst>
      <p:ext uri="{BB962C8B-B14F-4D97-AF65-F5344CB8AC3E}">
        <p14:creationId xmlns:p14="http://schemas.microsoft.com/office/powerpoint/2010/main" val="1923453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4E6D15-56ED-DDA1-6B8B-D86F1467C858}"/>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93798632-A736-F135-D4C3-235970C7987F}"/>
              </a:ext>
            </a:extLst>
          </p:cNvPr>
          <p:cNvSpPr>
            <a:spLocks noGrp="1"/>
          </p:cNvSpPr>
          <p:nvPr>
            <p:ph type="body" idx="1"/>
          </p:nvPr>
        </p:nvSpPr>
        <p:spPr/>
        <p:txBody>
          <a:bodyPr/>
          <a:lstStyle/>
          <a:p>
            <a:endParaRPr lang="tr-TR" dirty="0"/>
          </a:p>
        </p:txBody>
      </p:sp>
      <p:pic>
        <p:nvPicPr>
          <p:cNvPr id="5" name="Resim 4">
            <a:extLst>
              <a:ext uri="{FF2B5EF4-FFF2-40B4-BE49-F238E27FC236}">
                <a16:creationId xmlns:a16="http://schemas.microsoft.com/office/drawing/2014/main" id="{947F7771-BAFD-6325-F10B-39E7695ED58A}"/>
              </a:ext>
            </a:extLst>
          </p:cNvPr>
          <p:cNvPicPr>
            <a:picLocks noChangeAspect="1"/>
          </p:cNvPicPr>
          <p:nvPr/>
        </p:nvPicPr>
        <p:blipFill>
          <a:blip r:embed="rId2"/>
          <a:stretch>
            <a:fillRect/>
          </a:stretch>
        </p:blipFill>
        <p:spPr>
          <a:xfrm>
            <a:off x="-11151" y="609600"/>
            <a:ext cx="12192000" cy="6459398"/>
          </a:xfrm>
          <a:prstGeom prst="rect">
            <a:avLst/>
          </a:prstGeom>
        </p:spPr>
      </p:pic>
    </p:spTree>
    <p:extLst>
      <p:ext uri="{BB962C8B-B14F-4D97-AF65-F5344CB8AC3E}">
        <p14:creationId xmlns:p14="http://schemas.microsoft.com/office/powerpoint/2010/main" val="189556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7E042D-0C8E-3004-FC3B-AD47F5DE1F13}"/>
              </a:ext>
            </a:extLst>
          </p:cNvPr>
          <p:cNvSpPr>
            <a:spLocks noGrp="1"/>
          </p:cNvSpPr>
          <p:nvPr>
            <p:ph type="title"/>
          </p:nvPr>
        </p:nvSpPr>
        <p:spPr>
          <a:xfrm>
            <a:off x="4056552" y="564260"/>
            <a:ext cx="4078894" cy="1107996"/>
          </a:xfrm>
        </p:spPr>
        <p:txBody>
          <a:bodyPr/>
          <a:lstStyle/>
          <a:p>
            <a:r>
              <a:rPr lang="tr-TR" sz="3600" spc="-10" dirty="0"/>
              <a:t>Şube Açılış</a:t>
            </a:r>
            <a:r>
              <a:rPr lang="tr-TR" sz="3600" spc="-100" dirty="0"/>
              <a:t> </a:t>
            </a:r>
            <a:r>
              <a:rPr lang="tr-TR" sz="3600" spc="-10" dirty="0"/>
              <a:t>İşlemleri</a:t>
            </a:r>
            <a:endParaRPr lang="tr-TR" dirty="0"/>
          </a:p>
        </p:txBody>
      </p:sp>
      <p:sp>
        <p:nvSpPr>
          <p:cNvPr id="3" name="Metin Yer Tutucusu 2">
            <a:extLst>
              <a:ext uri="{FF2B5EF4-FFF2-40B4-BE49-F238E27FC236}">
                <a16:creationId xmlns:a16="http://schemas.microsoft.com/office/drawing/2014/main" id="{F2474449-9EB5-1405-78E2-9EB3D1576160}"/>
              </a:ext>
            </a:extLst>
          </p:cNvPr>
          <p:cNvSpPr>
            <a:spLocks noGrp="1"/>
          </p:cNvSpPr>
          <p:nvPr>
            <p:ph type="body" idx="1"/>
          </p:nvPr>
        </p:nvSpPr>
        <p:spPr>
          <a:xfrm>
            <a:off x="762000" y="1556255"/>
            <a:ext cx="10714958" cy="5301745"/>
          </a:xfrm>
        </p:spPr>
        <p:txBody>
          <a:bodyPr/>
          <a:lstStyle/>
          <a:p>
            <a:pPr marL="558165" indent="-546100">
              <a:lnSpc>
                <a:spcPct val="100000"/>
              </a:lnSpc>
              <a:spcBef>
                <a:spcPts val="650"/>
              </a:spcBef>
              <a:buClr>
                <a:srgbClr val="0BCFD8"/>
              </a:buClr>
              <a:buSzPct val="94230"/>
              <a:buFont typeface="Noto Sans Symbols"/>
              <a:buChar char="□"/>
              <a:tabLst>
                <a:tab pos="558165" algn="l"/>
                <a:tab pos="558800" algn="l"/>
              </a:tabLst>
            </a:pPr>
            <a:r>
              <a:rPr lang="tr-TR" spc="-10" dirty="0"/>
              <a:t>Kuruluş </a:t>
            </a:r>
            <a:r>
              <a:rPr lang="tr-TR" dirty="0"/>
              <a:t>yeri</a:t>
            </a:r>
            <a:r>
              <a:rPr lang="tr-TR" spc="-10" dirty="0"/>
              <a:t> </a:t>
            </a:r>
            <a:r>
              <a:rPr lang="tr-TR" dirty="0"/>
              <a:t>seçimi,</a:t>
            </a:r>
          </a:p>
          <a:p>
            <a:pPr marL="558165" indent="-546100">
              <a:lnSpc>
                <a:spcPct val="100000"/>
              </a:lnSpc>
              <a:spcBef>
                <a:spcPts val="550"/>
              </a:spcBef>
              <a:buClr>
                <a:srgbClr val="0BCFD8"/>
              </a:buClr>
              <a:buSzPct val="94230"/>
              <a:buFont typeface="Noto Sans Symbols"/>
              <a:buChar char="□"/>
              <a:tabLst>
                <a:tab pos="558165" algn="l"/>
                <a:tab pos="558800" algn="l"/>
              </a:tabLst>
            </a:pPr>
            <a:r>
              <a:rPr lang="tr-TR" spc="-10" dirty="0"/>
              <a:t>Kuruluş </a:t>
            </a:r>
            <a:r>
              <a:rPr lang="tr-TR" dirty="0"/>
              <a:t>yeri </a:t>
            </a:r>
            <a:r>
              <a:rPr lang="tr-TR" spc="-5" dirty="0"/>
              <a:t>etüdü: </a:t>
            </a:r>
            <a:r>
              <a:rPr lang="tr-TR" spc="-10" dirty="0"/>
              <a:t>Sanayi </a:t>
            </a:r>
            <a:r>
              <a:rPr lang="tr-TR" spc="-5" dirty="0"/>
              <a:t>durum araştırması ticari durum</a:t>
            </a:r>
            <a:r>
              <a:rPr lang="tr-TR" spc="35" dirty="0"/>
              <a:t> </a:t>
            </a:r>
            <a:r>
              <a:rPr lang="tr-TR" spc="-5" dirty="0"/>
              <a:t>araştırması sonrası şube açılışına karar verilir ve;</a:t>
            </a:r>
          </a:p>
          <a:p>
            <a:pPr marL="474345" indent="-461645">
              <a:lnSpc>
                <a:spcPct val="100000"/>
              </a:lnSpc>
              <a:spcBef>
                <a:spcPts val="100"/>
              </a:spcBef>
              <a:buAutoNum type="arabicPeriod"/>
              <a:tabLst>
                <a:tab pos="473709" algn="l"/>
                <a:tab pos="474345" algn="l"/>
              </a:tabLst>
            </a:pPr>
            <a:r>
              <a:rPr lang="tr-TR" spc="-10" dirty="0"/>
              <a:t>Şube </a:t>
            </a:r>
            <a:r>
              <a:rPr lang="tr-TR" dirty="0"/>
              <a:t>yetkilileri</a:t>
            </a:r>
            <a:r>
              <a:rPr lang="tr-TR" spc="-10" dirty="0"/>
              <a:t> </a:t>
            </a:r>
            <a:r>
              <a:rPr lang="tr-TR" spc="-5" dirty="0"/>
              <a:t>atanır</a:t>
            </a:r>
            <a:endParaRPr lang="tr-TR" dirty="0"/>
          </a:p>
          <a:p>
            <a:pPr marL="474345" marR="325120" indent="-461645">
              <a:lnSpc>
                <a:spcPct val="100400"/>
              </a:lnSpc>
              <a:buAutoNum type="arabicPeriod"/>
              <a:tabLst>
                <a:tab pos="473709" algn="l"/>
                <a:tab pos="474345" algn="l"/>
              </a:tabLst>
            </a:pPr>
            <a:r>
              <a:rPr lang="tr-TR" spc="-10" dirty="0"/>
              <a:t>Şubenin </a:t>
            </a:r>
            <a:r>
              <a:rPr lang="tr-TR" dirty="0"/>
              <a:t>sınırları </a:t>
            </a:r>
            <a:r>
              <a:rPr lang="tr-TR" spc="-5" dirty="0"/>
              <a:t>içinde bulunduğu belediyeden ticari durum  belgesi</a:t>
            </a:r>
            <a:r>
              <a:rPr lang="tr-TR" spc="-10" dirty="0"/>
              <a:t> </a:t>
            </a:r>
            <a:r>
              <a:rPr lang="tr-TR" spc="-5" dirty="0"/>
              <a:t>alınır</a:t>
            </a:r>
            <a:endParaRPr lang="tr-TR" dirty="0"/>
          </a:p>
          <a:p>
            <a:pPr marL="474345" indent="-461645">
              <a:lnSpc>
                <a:spcPct val="100000"/>
              </a:lnSpc>
              <a:spcBef>
                <a:spcPts val="15"/>
              </a:spcBef>
              <a:buAutoNum type="arabicPeriod"/>
              <a:tabLst>
                <a:tab pos="473709" algn="l"/>
                <a:tab pos="474345" algn="l"/>
              </a:tabLst>
            </a:pPr>
            <a:r>
              <a:rPr lang="tr-TR" spc="-5" dirty="0"/>
              <a:t>Ticaret </a:t>
            </a:r>
            <a:r>
              <a:rPr lang="tr-TR" dirty="0"/>
              <a:t>sicile </a:t>
            </a:r>
            <a:r>
              <a:rPr lang="tr-TR" spc="-5" dirty="0"/>
              <a:t>tescil için</a:t>
            </a:r>
            <a:r>
              <a:rPr lang="tr-TR" spc="-30" dirty="0"/>
              <a:t> </a:t>
            </a:r>
            <a:r>
              <a:rPr lang="tr-TR" spc="-5" dirty="0"/>
              <a:t>başvurulur</a:t>
            </a:r>
            <a:endParaRPr lang="tr-TR" dirty="0"/>
          </a:p>
          <a:p>
            <a:pPr marL="474345" indent="-461645">
              <a:lnSpc>
                <a:spcPct val="100000"/>
              </a:lnSpc>
              <a:spcBef>
                <a:spcPts val="15"/>
              </a:spcBef>
              <a:buAutoNum type="arabicPeriod"/>
              <a:tabLst>
                <a:tab pos="473709" algn="l"/>
                <a:tab pos="474345" algn="l"/>
              </a:tabLst>
            </a:pPr>
            <a:r>
              <a:rPr lang="tr-TR" spc="-10" dirty="0"/>
              <a:t>Vergi </a:t>
            </a:r>
            <a:r>
              <a:rPr lang="tr-TR" dirty="0"/>
              <a:t>kaydı</a:t>
            </a:r>
            <a:r>
              <a:rPr lang="tr-TR" spc="-10" dirty="0"/>
              <a:t> </a:t>
            </a:r>
            <a:r>
              <a:rPr lang="tr-TR" dirty="0"/>
              <a:t>yapılır</a:t>
            </a:r>
          </a:p>
          <a:p>
            <a:pPr marL="474345" indent="-461645">
              <a:lnSpc>
                <a:spcPct val="100000"/>
              </a:lnSpc>
              <a:spcBef>
                <a:spcPts val="15"/>
              </a:spcBef>
              <a:buAutoNum type="arabicPeriod"/>
              <a:tabLst>
                <a:tab pos="473709" algn="l"/>
                <a:tab pos="474345" algn="l"/>
              </a:tabLst>
            </a:pPr>
            <a:r>
              <a:rPr lang="tr-TR" spc="-5" dirty="0"/>
              <a:t>Defter tasdikleri</a:t>
            </a:r>
            <a:r>
              <a:rPr lang="tr-TR" spc="-15" dirty="0"/>
              <a:t> </a:t>
            </a:r>
            <a:r>
              <a:rPr lang="tr-TR" dirty="0"/>
              <a:t>yaptırılır</a:t>
            </a:r>
          </a:p>
          <a:p>
            <a:pPr marL="474345" indent="-461645">
              <a:lnSpc>
                <a:spcPct val="100000"/>
              </a:lnSpc>
              <a:spcBef>
                <a:spcPts val="15"/>
              </a:spcBef>
              <a:buAutoNum type="arabicPeriod"/>
              <a:tabLst>
                <a:tab pos="473709" algn="l"/>
                <a:tab pos="474345" algn="l"/>
              </a:tabLst>
            </a:pPr>
            <a:r>
              <a:rPr lang="tr-TR" spc="-5" dirty="0"/>
              <a:t>Ticaret </a:t>
            </a:r>
            <a:r>
              <a:rPr lang="tr-TR" dirty="0"/>
              <a:t>sicil </a:t>
            </a:r>
            <a:r>
              <a:rPr lang="tr-TR" spc="-5" dirty="0"/>
              <a:t>gazetesi</a:t>
            </a:r>
            <a:r>
              <a:rPr lang="tr-TR" spc="-20" dirty="0"/>
              <a:t> </a:t>
            </a:r>
            <a:r>
              <a:rPr lang="tr-TR" spc="-5" dirty="0"/>
              <a:t>ilanı</a:t>
            </a:r>
            <a:endParaRPr lang="tr-TR" dirty="0"/>
          </a:p>
          <a:p>
            <a:pPr marL="474345" indent="-461645">
              <a:lnSpc>
                <a:spcPct val="100000"/>
              </a:lnSpc>
              <a:spcBef>
                <a:spcPts val="15"/>
              </a:spcBef>
              <a:buAutoNum type="arabicPeriod"/>
              <a:tabLst>
                <a:tab pos="473709" algn="l"/>
                <a:tab pos="474345" algn="l"/>
              </a:tabLst>
            </a:pPr>
            <a:r>
              <a:rPr lang="tr-TR" spc="-5" dirty="0"/>
              <a:t>Ticaret odası</a:t>
            </a:r>
            <a:r>
              <a:rPr lang="tr-TR" spc="-15" dirty="0"/>
              <a:t> </a:t>
            </a:r>
            <a:r>
              <a:rPr lang="tr-TR" dirty="0"/>
              <a:t>kaydı</a:t>
            </a:r>
          </a:p>
          <a:p>
            <a:pPr marL="474345" indent="-461645">
              <a:lnSpc>
                <a:spcPct val="100000"/>
              </a:lnSpc>
              <a:spcBef>
                <a:spcPts val="15"/>
              </a:spcBef>
              <a:buAutoNum type="arabicPeriod"/>
              <a:tabLst>
                <a:tab pos="473709" algn="l"/>
                <a:tab pos="474345" algn="l"/>
              </a:tabLst>
            </a:pPr>
            <a:r>
              <a:rPr lang="tr-TR" spc="-10" dirty="0"/>
              <a:t>SGK</a:t>
            </a:r>
            <a:r>
              <a:rPr lang="tr-TR" spc="-15" dirty="0"/>
              <a:t> </a:t>
            </a:r>
            <a:r>
              <a:rPr lang="tr-TR" spc="-5" dirty="0"/>
              <a:t>bildirimi</a:t>
            </a:r>
            <a:endParaRPr lang="tr-TR" dirty="0"/>
          </a:p>
          <a:p>
            <a:pPr marL="474345" indent="-461645">
              <a:lnSpc>
                <a:spcPct val="100000"/>
              </a:lnSpc>
              <a:spcBef>
                <a:spcPts val="15"/>
              </a:spcBef>
              <a:buAutoNum type="arabicPeriod"/>
              <a:tabLst>
                <a:tab pos="473709" algn="l"/>
                <a:tab pos="474345" algn="l"/>
              </a:tabLst>
            </a:pPr>
            <a:r>
              <a:rPr lang="tr-TR" spc="-10" dirty="0"/>
              <a:t>Bölge </a:t>
            </a:r>
            <a:r>
              <a:rPr lang="tr-TR" dirty="0"/>
              <a:t>çalışma müdürlüğünden </a:t>
            </a:r>
            <a:r>
              <a:rPr lang="tr-TR" spc="-5" dirty="0"/>
              <a:t>işyeri </a:t>
            </a:r>
            <a:r>
              <a:rPr lang="tr-TR" dirty="0"/>
              <a:t>kayıt </a:t>
            </a:r>
            <a:r>
              <a:rPr lang="tr-TR" spc="-5" dirty="0" err="1"/>
              <a:t>no</a:t>
            </a:r>
            <a:r>
              <a:rPr lang="tr-TR" spc="-50" dirty="0"/>
              <a:t> </a:t>
            </a:r>
            <a:r>
              <a:rPr lang="tr-TR" spc="-5" dirty="0"/>
              <a:t>alınması</a:t>
            </a:r>
            <a:endParaRPr lang="tr-TR" dirty="0"/>
          </a:p>
          <a:p>
            <a:pPr marL="474345" marR="5080" indent="-461645">
              <a:lnSpc>
                <a:spcPct val="100400"/>
              </a:lnSpc>
              <a:buAutoNum type="arabicPeriod"/>
              <a:tabLst>
                <a:tab pos="473709" algn="l"/>
                <a:tab pos="474345" algn="l"/>
                <a:tab pos="4340860" algn="l"/>
              </a:tabLst>
            </a:pPr>
            <a:r>
              <a:rPr lang="tr-TR" dirty="0"/>
              <a:t>Mülki makam ve </a:t>
            </a:r>
            <a:r>
              <a:rPr lang="tr-TR" spc="-10" dirty="0"/>
              <a:t>Emniyet </a:t>
            </a:r>
            <a:r>
              <a:rPr lang="tr-TR" dirty="0"/>
              <a:t>müdürlüğüne </a:t>
            </a:r>
            <a:r>
              <a:rPr lang="tr-TR" spc="-5" dirty="0"/>
              <a:t>bildirim </a:t>
            </a:r>
            <a:r>
              <a:rPr lang="tr-TR" dirty="0"/>
              <a:t>yapılır. Alarm  sistemi</a:t>
            </a:r>
            <a:r>
              <a:rPr lang="tr-TR" spc="-5" dirty="0"/>
              <a:t> </a:t>
            </a:r>
            <a:r>
              <a:rPr lang="tr-TR" dirty="0"/>
              <a:t>kurulur </a:t>
            </a:r>
            <a:r>
              <a:rPr lang="tr-TR" spc="-10" dirty="0"/>
              <a:t>Emniyet	</a:t>
            </a:r>
            <a:r>
              <a:rPr lang="tr-TR" dirty="0"/>
              <a:t>Müdürlüğünün </a:t>
            </a:r>
            <a:r>
              <a:rPr lang="tr-TR" spc="-5" dirty="0"/>
              <a:t>belirleyeceği</a:t>
            </a:r>
            <a:r>
              <a:rPr lang="tr-TR" spc="-105" dirty="0"/>
              <a:t> </a:t>
            </a:r>
            <a:r>
              <a:rPr lang="tr-TR" dirty="0"/>
              <a:t>karakola  </a:t>
            </a:r>
            <a:r>
              <a:rPr lang="tr-TR" spc="-5" dirty="0"/>
              <a:t>bağlatılır.</a:t>
            </a:r>
            <a:endParaRPr lang="tr-TR" dirty="0"/>
          </a:p>
          <a:p>
            <a:pPr marL="474345" indent="-461645">
              <a:lnSpc>
                <a:spcPct val="100000"/>
              </a:lnSpc>
              <a:spcBef>
                <a:spcPts val="15"/>
              </a:spcBef>
              <a:buAutoNum type="arabicPeriod"/>
              <a:tabLst>
                <a:tab pos="473709" algn="l"/>
                <a:tab pos="474345" algn="l"/>
              </a:tabLst>
            </a:pPr>
            <a:r>
              <a:rPr lang="tr-TR" spc="-5" dirty="0" err="1"/>
              <a:t>Telekoma</a:t>
            </a:r>
            <a:r>
              <a:rPr lang="tr-TR" spc="-5" dirty="0"/>
              <a:t> başvuru </a:t>
            </a:r>
            <a:r>
              <a:rPr lang="tr-TR" dirty="0"/>
              <a:t>yapılır.(tel, </a:t>
            </a:r>
            <a:r>
              <a:rPr lang="tr-TR" spc="-5" dirty="0" err="1"/>
              <a:t>fax</a:t>
            </a:r>
            <a:r>
              <a:rPr lang="tr-TR" spc="-5" dirty="0"/>
              <a:t>, data hatları</a:t>
            </a:r>
            <a:r>
              <a:rPr lang="tr-TR" spc="-40" dirty="0"/>
              <a:t> </a:t>
            </a:r>
            <a:r>
              <a:rPr lang="tr-TR" spc="-5" dirty="0"/>
              <a:t>için)</a:t>
            </a:r>
            <a:endParaRPr lang="tr-TR" dirty="0"/>
          </a:p>
          <a:p>
            <a:pPr marL="558165" indent="-546100">
              <a:lnSpc>
                <a:spcPct val="100000"/>
              </a:lnSpc>
              <a:spcBef>
                <a:spcPts val="550"/>
              </a:spcBef>
              <a:buClr>
                <a:srgbClr val="0BCFD8"/>
              </a:buClr>
              <a:buSzPct val="94230"/>
              <a:buFont typeface="Noto Sans Symbols"/>
              <a:buChar char="□"/>
              <a:tabLst>
                <a:tab pos="558165" algn="l"/>
                <a:tab pos="558800" algn="l"/>
              </a:tabLst>
            </a:pPr>
            <a:endParaRPr lang="tr-TR" dirty="0"/>
          </a:p>
          <a:p>
            <a:endParaRPr lang="tr-TR" dirty="0"/>
          </a:p>
        </p:txBody>
      </p:sp>
    </p:spTree>
    <p:extLst>
      <p:ext uri="{BB962C8B-B14F-4D97-AF65-F5344CB8AC3E}">
        <p14:creationId xmlns:p14="http://schemas.microsoft.com/office/powerpoint/2010/main" val="1030612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7E879D-5F9B-90DC-7A11-F551E7547658}"/>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6E32C589-E5A5-3D36-7699-31A6431B7080}"/>
              </a:ext>
            </a:extLst>
          </p:cNvPr>
          <p:cNvSpPr>
            <a:spLocks noGrp="1"/>
          </p:cNvSpPr>
          <p:nvPr>
            <p:ph type="body" idx="1"/>
          </p:nvPr>
        </p:nvSpPr>
        <p:spPr>
          <a:xfrm>
            <a:off x="715041" y="1556255"/>
            <a:ext cx="10761917" cy="2585323"/>
          </a:xfrm>
        </p:spPr>
        <p:txBody>
          <a:bodyPr/>
          <a:lstStyle/>
          <a:p>
            <a:pPr marL="342900" indent="-342900">
              <a:buFont typeface="Wingdings" panose="05000000000000000000" pitchFamily="2" charset="2"/>
              <a:buChar char="§"/>
            </a:pPr>
            <a:r>
              <a:rPr lang="tr-TR" dirty="0"/>
              <a:t>Aynı ildeki şube nakil, birleştirilme ya da kapatılması için izin gerekmez.  Değişiklik/kapatmadan itibaren 15 işgünü içinde kuruma bilgi verilmesi  zorunludur.</a:t>
            </a:r>
          </a:p>
          <a:p>
            <a:pPr marL="342900" indent="-342900">
              <a:buFont typeface="Wingdings" panose="05000000000000000000" pitchFamily="2" charset="2"/>
              <a:buChar char="§"/>
            </a:pPr>
            <a:r>
              <a:rPr lang="tr-TR" dirty="0"/>
              <a:t>Türkiye’de faaliyette olan bankaların serbest bölgelerde şube açmaları  ile yurt dışında kurulu bankaların ilk şubeleri dışında Türkiye’de  açacakları diğer şubeler “yurt içinde şube açma esaslarına” tabidir.</a:t>
            </a:r>
          </a:p>
          <a:p>
            <a:endParaRPr lang="tr-TR" dirty="0"/>
          </a:p>
        </p:txBody>
      </p:sp>
    </p:spTree>
    <p:extLst>
      <p:ext uri="{BB962C8B-B14F-4D97-AF65-F5344CB8AC3E}">
        <p14:creationId xmlns:p14="http://schemas.microsoft.com/office/powerpoint/2010/main" val="691888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9EA53C-5C1B-CE7B-9AD8-E2448AEEEDE6}"/>
              </a:ext>
            </a:extLst>
          </p:cNvPr>
          <p:cNvSpPr>
            <a:spLocks noGrp="1"/>
          </p:cNvSpPr>
          <p:nvPr>
            <p:ph type="title"/>
          </p:nvPr>
        </p:nvSpPr>
        <p:spPr>
          <a:xfrm>
            <a:off x="304800" y="564260"/>
            <a:ext cx="7830646" cy="1107996"/>
          </a:xfrm>
        </p:spPr>
        <p:txBody>
          <a:bodyPr/>
          <a:lstStyle/>
          <a:p>
            <a:r>
              <a:rPr lang="tr-TR" sz="3600" u="sng" spc="-5" dirty="0"/>
              <a:t>Niteliklerine </a:t>
            </a:r>
            <a:r>
              <a:rPr lang="tr-TR" sz="3600" u="sng" spc="-10" dirty="0"/>
              <a:t>Göre</a:t>
            </a:r>
            <a:r>
              <a:rPr lang="tr-TR" sz="3600" u="sng" spc="-105" dirty="0"/>
              <a:t> </a:t>
            </a:r>
            <a:r>
              <a:rPr lang="tr-TR" sz="3600" u="sng" spc="-10" dirty="0"/>
              <a:t>Şubeler</a:t>
            </a:r>
            <a:endParaRPr lang="tr-TR" dirty="0"/>
          </a:p>
        </p:txBody>
      </p:sp>
      <p:sp>
        <p:nvSpPr>
          <p:cNvPr id="3" name="Metin Yer Tutucusu 2">
            <a:extLst>
              <a:ext uri="{FF2B5EF4-FFF2-40B4-BE49-F238E27FC236}">
                <a16:creationId xmlns:a16="http://schemas.microsoft.com/office/drawing/2014/main" id="{362F7D26-3520-C6C8-1E5C-84A41186EE06}"/>
              </a:ext>
            </a:extLst>
          </p:cNvPr>
          <p:cNvSpPr>
            <a:spLocks noGrp="1"/>
          </p:cNvSpPr>
          <p:nvPr>
            <p:ph type="body" idx="1"/>
          </p:nvPr>
        </p:nvSpPr>
        <p:spPr>
          <a:xfrm>
            <a:off x="715041" y="1556255"/>
            <a:ext cx="10761917" cy="1631216"/>
          </a:xfrm>
        </p:spPr>
        <p:txBody>
          <a:bodyPr/>
          <a:lstStyle/>
          <a:p>
            <a:pPr marL="469265" indent="-457200">
              <a:lnSpc>
                <a:spcPct val="100000"/>
              </a:lnSpc>
              <a:spcBef>
                <a:spcPts val="655"/>
              </a:spcBef>
              <a:buClr>
                <a:srgbClr val="0BCFD8"/>
              </a:buClr>
              <a:buSzPct val="94230"/>
              <a:buFont typeface="Wingdings" panose="05000000000000000000" pitchFamily="2" charset="2"/>
              <a:buChar char="§"/>
              <a:tabLst>
                <a:tab pos="380365" algn="l"/>
              </a:tabLst>
            </a:pPr>
            <a:r>
              <a:rPr lang="tr-TR" dirty="0"/>
              <a:t>Mevduat</a:t>
            </a:r>
            <a:r>
              <a:rPr lang="tr-TR" spc="-105" dirty="0"/>
              <a:t> </a:t>
            </a:r>
            <a:r>
              <a:rPr lang="tr-TR" spc="-5" dirty="0"/>
              <a:t>Şubeleri</a:t>
            </a:r>
            <a:endParaRPr lang="tr-TR" dirty="0"/>
          </a:p>
          <a:p>
            <a:pPr marL="469265" indent="-457200">
              <a:lnSpc>
                <a:spcPct val="100000"/>
              </a:lnSpc>
              <a:spcBef>
                <a:spcPts val="555"/>
              </a:spcBef>
              <a:buClr>
                <a:srgbClr val="0BCFD8"/>
              </a:buClr>
              <a:buSzPct val="94230"/>
              <a:buFont typeface="Wingdings" panose="05000000000000000000" pitchFamily="2" charset="2"/>
              <a:buChar char="§"/>
              <a:tabLst>
                <a:tab pos="380365" algn="l"/>
              </a:tabLst>
            </a:pPr>
            <a:r>
              <a:rPr lang="tr-TR" spc="-10" dirty="0"/>
              <a:t>Plasman</a:t>
            </a:r>
            <a:r>
              <a:rPr lang="tr-TR" spc="-100" dirty="0"/>
              <a:t> </a:t>
            </a:r>
            <a:r>
              <a:rPr lang="tr-TR" spc="-5" dirty="0"/>
              <a:t>Şubeleri</a:t>
            </a:r>
            <a:endParaRPr lang="tr-TR" dirty="0"/>
          </a:p>
          <a:p>
            <a:pPr marL="469265" indent="-457200">
              <a:lnSpc>
                <a:spcPct val="100000"/>
              </a:lnSpc>
              <a:spcBef>
                <a:spcPts val="555"/>
              </a:spcBef>
              <a:buClr>
                <a:srgbClr val="0BCFD8"/>
              </a:buClr>
              <a:buSzPct val="94230"/>
              <a:buFont typeface="Wingdings" panose="05000000000000000000" pitchFamily="2" charset="2"/>
              <a:buChar char="§"/>
              <a:tabLst>
                <a:tab pos="380365" algn="l"/>
              </a:tabLst>
            </a:pPr>
            <a:r>
              <a:rPr lang="tr-TR" spc="-10" dirty="0"/>
              <a:t>Karma </a:t>
            </a:r>
            <a:r>
              <a:rPr lang="tr-TR" spc="-5" dirty="0"/>
              <a:t>Nitelikli</a:t>
            </a:r>
            <a:r>
              <a:rPr lang="tr-TR" spc="-85" dirty="0"/>
              <a:t> </a:t>
            </a:r>
            <a:r>
              <a:rPr lang="tr-TR" spc="-5" dirty="0"/>
              <a:t>Şubeler</a:t>
            </a:r>
            <a:endParaRPr lang="tr-TR" dirty="0"/>
          </a:p>
          <a:p>
            <a:endParaRPr lang="tr-TR" dirty="0"/>
          </a:p>
        </p:txBody>
      </p:sp>
    </p:spTree>
    <p:extLst>
      <p:ext uri="{BB962C8B-B14F-4D97-AF65-F5344CB8AC3E}">
        <p14:creationId xmlns:p14="http://schemas.microsoft.com/office/powerpoint/2010/main" val="301895250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650</TotalTime>
  <Words>949</Words>
  <Application>Microsoft Office PowerPoint</Application>
  <PresentationFormat>Geniş ekran</PresentationFormat>
  <Paragraphs>80</Paragraphs>
  <Slides>30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30</vt:i4>
      </vt:variant>
    </vt:vector>
  </HeadingPairs>
  <TitlesOfParts>
    <vt:vector size="37" baseType="lpstr">
      <vt:lpstr>Arial</vt:lpstr>
      <vt:lpstr>Calibri</vt:lpstr>
      <vt:lpstr>Courier New</vt:lpstr>
      <vt:lpstr>Noto Sans Symbols</vt:lpstr>
      <vt:lpstr>Times New Roman</vt:lpstr>
      <vt:lpstr>Wingdings</vt:lpstr>
      <vt:lpstr>1_Office Theme</vt:lpstr>
      <vt:lpstr>PowerPoint Sunusu</vt:lpstr>
      <vt:lpstr>PowerPoint Sunusu</vt:lpstr>
      <vt:lpstr>PowerPoint Sunusu</vt:lpstr>
      <vt:lpstr>Kıyı bankacılığı merkezleri</vt:lpstr>
      <vt:lpstr>PowerPoint Sunusu</vt:lpstr>
      <vt:lpstr>PowerPoint Sunusu</vt:lpstr>
      <vt:lpstr>Şube Açılış İşlemleri</vt:lpstr>
      <vt:lpstr>PowerPoint Sunusu</vt:lpstr>
      <vt:lpstr>Niteliklerine Göre Şubeler</vt:lpstr>
      <vt:lpstr>PowerPoint Sunusu</vt:lpstr>
      <vt:lpstr>PowerPoint Sunusu</vt:lpstr>
      <vt:lpstr>BANKALARIN FON  KAYNAKLARI</vt:lpstr>
      <vt:lpstr>PowerPoint Sunusu</vt:lpstr>
      <vt:lpstr>PowerPoint Sunusu</vt:lpstr>
      <vt:lpstr>PowerPoint Sunusu</vt:lpstr>
      <vt:lpstr>PowerPoint Sunusu</vt:lpstr>
      <vt:lpstr>PowerPoint Sunusu</vt:lpstr>
      <vt:lpstr>PowerPoint Sunusu</vt:lpstr>
      <vt:lpstr>PowerPoint Sunusu</vt:lpstr>
      <vt:lpstr>Banka İşletmelerinde Finansman ve Mali  Bünye</vt:lpstr>
      <vt:lpstr>I.Özkaynaklar</vt:lpstr>
      <vt:lpstr>Sermayenin İşlevi</vt:lpstr>
      <vt:lpstr>PowerPoint Sunusu</vt:lpstr>
      <vt:lpstr>PowerPoint Sunusu</vt:lpstr>
      <vt:lpstr>Yeni TTK Yedek Akçe</vt:lpstr>
      <vt:lpstr>PowerPoint Sunusu</vt:lpstr>
      <vt:lpstr>PowerPoint Sunusu</vt:lpstr>
      <vt:lpstr> Likidite:</vt:lpstr>
      <vt:lpstr>Özkaynağın kredi hacmini sınırlandırma  işlevi /kredi sınırları</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Rabia Köseoğlu</cp:lastModifiedBy>
  <cp:revision>22</cp:revision>
  <dcterms:created xsi:type="dcterms:W3CDTF">2022-03-28T08:54:39Z</dcterms:created>
  <dcterms:modified xsi:type="dcterms:W3CDTF">2026-06-22T19:58:53Z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y fmtid="{D5CDD505-2E9C-101B-9397-08002B2CF9AE}" pid="3" name="LastSaved">
    <vt:filetime>2022-03-28T00:00:00Z</vt:filetime>
  </property>
</Properties>
</file>