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66" r:id="rId3"/>
    <p:sldId id="257" r:id="rId4"/>
    <p:sldId id="267" r:id="rId5"/>
    <p:sldId id="259" r:id="rId6"/>
    <p:sldId id="260" r:id="rId7"/>
    <p:sldId id="268" r:id="rId8"/>
    <p:sldId id="261" r:id="rId9"/>
    <p:sldId id="262" r:id="rId10"/>
    <p:sldId id="263" r:id="rId11"/>
    <p:sldId id="264" r:id="rId12"/>
    <p:sldId id="269" r:id="rId13"/>
    <p:sldId id="265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8" y="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063D0-1CF3-4E88-B5B3-87C006B1B2E0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2C1D2-C12A-4A3D-9A3C-C7F10BD867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7327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32C1D2-C12A-4A3D-9A3C-C7F10BD8676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008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0338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165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484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tr-TR"/>
              <a:t>Asıl alt başlık stilini düzenlemek için tıklayın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1401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641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283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152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94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366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513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245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405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67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314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648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CBC5E-1A2D-4062-89E5-45C0BD5A6ED2}" type="datetimeFigureOut">
              <a:rPr lang="tr-TR" smtClean="0"/>
              <a:t>22.06.2026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5AFA2-F24B-4051-BAC2-76474E6F97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79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1.4. Reasürans Muhasebesi </a:t>
            </a:r>
            <a:br>
              <a:rPr lang="tr-TR" dirty="0"/>
            </a:br>
            <a:r>
              <a:rPr lang="tr-TR" dirty="0"/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733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Primin dağılımı da sorumlulukla orantılı olacaktır;</a:t>
            </a:r>
          </a:p>
          <a:p>
            <a:r>
              <a:rPr lang="tr-TR" dirty="0"/>
              <a:t>Sedan Şirket(%4)                  : 4.000.-</a:t>
            </a:r>
          </a:p>
          <a:p>
            <a:r>
              <a:rPr lang="tr-TR" dirty="0" err="1"/>
              <a:t>Reasürör</a:t>
            </a:r>
            <a:r>
              <a:rPr lang="tr-TR" dirty="0"/>
              <a:t> A(8 </a:t>
            </a:r>
            <a:r>
              <a:rPr lang="tr-TR" dirty="0" err="1"/>
              <a:t>plen</a:t>
            </a:r>
            <a:r>
              <a:rPr lang="tr-TR" dirty="0"/>
              <a:t>) %32      :  32.000.-</a:t>
            </a:r>
          </a:p>
          <a:p>
            <a:r>
              <a:rPr lang="tr-TR" dirty="0" err="1"/>
              <a:t>Reasürör</a:t>
            </a:r>
            <a:r>
              <a:rPr lang="tr-TR" dirty="0"/>
              <a:t> B(7 </a:t>
            </a:r>
            <a:r>
              <a:rPr lang="tr-TR" dirty="0" err="1"/>
              <a:t>plen</a:t>
            </a:r>
            <a:r>
              <a:rPr lang="tr-TR" dirty="0"/>
              <a:t>)  %28     : 28.000.-</a:t>
            </a:r>
          </a:p>
          <a:p>
            <a:r>
              <a:rPr lang="tr-TR" dirty="0" err="1"/>
              <a:t>Reasürör</a:t>
            </a:r>
            <a:r>
              <a:rPr lang="tr-TR" dirty="0"/>
              <a:t> C  (5 </a:t>
            </a:r>
            <a:r>
              <a:rPr lang="tr-TR" dirty="0" err="1"/>
              <a:t>plen</a:t>
            </a:r>
            <a:r>
              <a:rPr lang="tr-TR" dirty="0"/>
              <a:t>)  %20   : 20.000.-</a:t>
            </a:r>
          </a:p>
          <a:p>
            <a:r>
              <a:rPr lang="tr-TR" dirty="0" err="1"/>
              <a:t>Reasürör</a:t>
            </a:r>
            <a:r>
              <a:rPr lang="tr-TR" dirty="0"/>
              <a:t>  D (ihtiyari ) %16 : 16.000.-</a:t>
            </a:r>
          </a:p>
          <a:p>
            <a:r>
              <a:rPr lang="tr-TR" dirty="0"/>
              <a:t>_________________________________</a:t>
            </a:r>
          </a:p>
          <a:p>
            <a:r>
              <a:rPr lang="tr-TR" dirty="0"/>
              <a:t>		                   100.000.-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7350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Sigorta şirketinin poliçe satışında ve prim devrine ilişkin kayıt;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..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732" y="1524605"/>
            <a:ext cx="8567304" cy="47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67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8FEB69-9EBD-5BBC-2EDB-453E0A7AF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0DC6AA-5CEE-6BBC-7F74-0DC739572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_____________________________________</a:t>
            </a:r>
          </a:p>
          <a:p>
            <a:r>
              <a:rPr lang="tr-TR" dirty="0"/>
              <a:t>320.07 </a:t>
            </a:r>
            <a:r>
              <a:rPr lang="tr-TR" dirty="0" err="1"/>
              <a:t>Reasürörlere</a:t>
            </a:r>
            <a:r>
              <a:rPr lang="tr-TR" dirty="0"/>
              <a:t> borçlar                   96.000</a:t>
            </a:r>
          </a:p>
          <a:p>
            <a:r>
              <a:rPr lang="tr-TR" dirty="0"/>
              <a:t>                            102 Bankalar                             96.000</a:t>
            </a:r>
          </a:p>
          <a:p>
            <a:r>
              <a:rPr lang="tr-TR" dirty="0"/>
              <a:t>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426266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346" y="2798618"/>
            <a:ext cx="8442091" cy="190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5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159AD6-3EA4-1D5E-00DF-CF12CEC07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A40217-E36D-9DC4-5178-255560760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120 SFA- Sigortalılar               105</a:t>
            </a:r>
          </a:p>
          <a:p>
            <a:r>
              <a:rPr lang="tr-TR" dirty="0"/>
              <a:t>                 600 BYP                        100</a:t>
            </a:r>
          </a:p>
          <a:p>
            <a:r>
              <a:rPr lang="tr-TR" u="sng" dirty="0"/>
              <a:t>                 3600304 BSMV                5</a:t>
            </a:r>
          </a:p>
        </p:txBody>
      </p:sp>
    </p:spTree>
    <p:extLst>
      <p:ext uri="{BB962C8B-B14F-4D97-AF65-F5344CB8AC3E}">
        <p14:creationId xmlns:p14="http://schemas.microsoft.com/office/powerpoint/2010/main" val="3897642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1.4.1. Alınan ve Verilen Reasüransın Muhasebesi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Örnek  6: X sigorta şirketi yurtiçinde </a:t>
            </a:r>
            <a:r>
              <a:rPr lang="tr-TR" dirty="0" err="1"/>
              <a:t>faliyet</a:t>
            </a:r>
            <a:r>
              <a:rPr lang="tr-TR" dirty="0"/>
              <a:t> gösteren Y reasürans şirketine, 2023 yılının ilk çeyreğinde 15.000.000.- TL tutarında prim devretmiştir. </a:t>
            </a:r>
            <a:r>
              <a:rPr lang="tr-TR" dirty="0" err="1"/>
              <a:t>Trete</a:t>
            </a:r>
            <a:r>
              <a:rPr lang="tr-TR" dirty="0"/>
              <a:t> komisyonu %10’dur. 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5202" y="3096961"/>
            <a:ext cx="8211416" cy="246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01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AC3A8A-D308-B126-3EF2-89F886A85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DA80E7-5F12-07EC-2AE6-712214FF0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320.07 EFB- </a:t>
            </a:r>
            <a:r>
              <a:rPr lang="tr-TR" dirty="0" err="1"/>
              <a:t>Reasürörlere</a:t>
            </a:r>
            <a:r>
              <a:rPr lang="tr-TR" dirty="0"/>
              <a:t> Borçlar 15.000.000</a:t>
            </a:r>
          </a:p>
          <a:p>
            <a:r>
              <a:rPr lang="tr-TR" dirty="0"/>
              <a:t>                   102 Bankalar                       15.000.000</a:t>
            </a:r>
          </a:p>
          <a:p>
            <a:r>
              <a:rPr lang="tr-TR" dirty="0"/>
              <a:t>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207429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Sözkonusu</a:t>
            </a:r>
            <a:r>
              <a:rPr lang="tr-TR" dirty="0"/>
              <a:t> devirden dolayı </a:t>
            </a:r>
            <a:r>
              <a:rPr lang="tr-TR" dirty="0" err="1"/>
              <a:t>reasürör</a:t>
            </a:r>
            <a:r>
              <a:rPr lang="tr-TR" dirty="0"/>
              <a:t> şirket sedan şirkete komisyon ödeyecektir. Alınan komisyon sigorta şirketi için teknik geliri arttıran bir unsurdur.</a:t>
            </a:r>
          </a:p>
          <a:p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2073"/>
            <a:ext cx="12499338" cy="243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78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Reasürör</a:t>
            </a:r>
            <a:r>
              <a:rPr lang="tr-TR" dirty="0"/>
              <a:t> </a:t>
            </a:r>
            <a:r>
              <a:rPr lang="tr-TR" dirty="0" err="1"/>
              <a:t>Y'nın</a:t>
            </a:r>
            <a:r>
              <a:rPr lang="tr-TR" dirty="0"/>
              <a:t> Kaydı</a:t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17967"/>
            <a:ext cx="8993027" cy="161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51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63C32-1C23-8737-12AA-0BAD8F0C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D989AE-C51A-1D36-3B45-A8FED6FBC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102 Bankalar                       15.000.000</a:t>
            </a:r>
          </a:p>
          <a:p>
            <a:pPr marL="0" indent="0">
              <a:buNone/>
            </a:pPr>
            <a:r>
              <a:rPr lang="tr-TR" dirty="0"/>
              <a:t>                           122 Reasürans faal. Alacaklar. 15.000.000</a:t>
            </a:r>
          </a:p>
          <a:p>
            <a:pPr marL="0" indent="0">
              <a:buNone/>
            </a:pPr>
            <a:r>
              <a:rPr lang="tr-TR" dirty="0"/>
              <a:t>________________________________________</a:t>
            </a:r>
          </a:p>
          <a:p>
            <a:pPr marL="0" indent="0">
              <a:buNone/>
            </a:pPr>
            <a:r>
              <a:rPr lang="tr-TR" dirty="0"/>
              <a:t>614.02 Üretim komisyonları                  1.500.000</a:t>
            </a:r>
          </a:p>
          <a:p>
            <a:pPr marL="0" indent="0">
              <a:buNone/>
            </a:pPr>
            <a:r>
              <a:rPr lang="tr-TR" dirty="0"/>
              <a:t>                      320.05 EFB-</a:t>
            </a:r>
            <a:r>
              <a:rPr lang="tr-TR" dirty="0" err="1"/>
              <a:t>Reasürör</a:t>
            </a:r>
            <a:r>
              <a:rPr lang="tr-TR" dirty="0"/>
              <a:t> işl. Borçlar    1.500.000</a:t>
            </a:r>
          </a:p>
          <a:p>
            <a:pPr marL="0" indent="0">
              <a:buNone/>
            </a:pPr>
            <a:r>
              <a:rPr lang="tr-TR" dirty="0"/>
              <a:t>Ödenecek </a:t>
            </a:r>
            <a:r>
              <a:rPr lang="tr-TR" dirty="0" err="1"/>
              <a:t>reasürör</a:t>
            </a:r>
            <a:r>
              <a:rPr lang="tr-TR" dirty="0"/>
              <a:t> komisyonları</a:t>
            </a:r>
          </a:p>
          <a:p>
            <a:pPr marL="0" indent="0">
              <a:buNone/>
            </a:pPr>
            <a:r>
              <a:rPr lang="tr-TR" dirty="0"/>
              <a:t>__________________________________________   </a:t>
            </a:r>
          </a:p>
        </p:txBody>
      </p:sp>
    </p:spTree>
    <p:extLst>
      <p:ext uri="{BB962C8B-B14F-4D97-AF65-F5344CB8AC3E}">
        <p14:creationId xmlns:p14="http://schemas.microsoft.com/office/powerpoint/2010/main" val="290162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Örnek 7 : A Sigorta A.Ş.  02.02.2012 tarihinde net primi 100.000.-TL, sigorta bedeli; 50.000.000.-TL olan bir yangın poliçesi tanzim etmiş bedeli peşin tahsil etmiştir. Şirketin mevcut </a:t>
            </a:r>
            <a:r>
              <a:rPr lang="tr-TR" b="1" dirty="0" err="1"/>
              <a:t>Exedan</a:t>
            </a:r>
            <a:r>
              <a:rPr lang="tr-TR" b="1" dirty="0"/>
              <a:t> </a:t>
            </a:r>
            <a:r>
              <a:rPr lang="tr-TR" dirty="0" err="1"/>
              <a:t>tretesi</a:t>
            </a:r>
            <a:r>
              <a:rPr lang="tr-TR" dirty="0"/>
              <a:t> gereği azami konservasyonu 2.000.000.-TL olup </a:t>
            </a:r>
            <a:r>
              <a:rPr lang="tr-TR" dirty="0" err="1"/>
              <a:t>trete</a:t>
            </a:r>
            <a:r>
              <a:rPr lang="tr-TR" dirty="0"/>
              <a:t> limiti de azami 20 </a:t>
            </a:r>
            <a:r>
              <a:rPr lang="tr-TR" dirty="0" err="1"/>
              <a:t>plendir</a:t>
            </a:r>
            <a:r>
              <a:rPr lang="tr-TR" dirty="0"/>
              <a:t>. Reasürans payları şöyledir; 8 </a:t>
            </a:r>
            <a:r>
              <a:rPr lang="tr-TR" dirty="0" err="1"/>
              <a:t>plen</a:t>
            </a:r>
            <a:r>
              <a:rPr lang="tr-TR" dirty="0"/>
              <a:t> </a:t>
            </a:r>
            <a:r>
              <a:rPr lang="tr-TR" dirty="0" err="1"/>
              <a:t>reasürör</a:t>
            </a:r>
            <a:r>
              <a:rPr lang="tr-TR" dirty="0"/>
              <a:t> A, 7 </a:t>
            </a:r>
            <a:r>
              <a:rPr lang="tr-TR" dirty="0" err="1"/>
              <a:t>plen</a:t>
            </a:r>
            <a:r>
              <a:rPr lang="tr-TR" dirty="0"/>
              <a:t> </a:t>
            </a:r>
            <a:r>
              <a:rPr lang="tr-TR" dirty="0" err="1"/>
              <a:t>reasürör</a:t>
            </a:r>
            <a:r>
              <a:rPr lang="tr-TR" dirty="0"/>
              <a:t> B , 5 </a:t>
            </a:r>
            <a:r>
              <a:rPr lang="tr-TR" dirty="0" err="1"/>
              <a:t>plen</a:t>
            </a:r>
            <a:r>
              <a:rPr lang="tr-TR" dirty="0"/>
              <a:t> </a:t>
            </a:r>
            <a:r>
              <a:rPr lang="tr-TR" dirty="0" err="1"/>
              <a:t>reasürör</a:t>
            </a:r>
            <a:r>
              <a:rPr lang="tr-TR" dirty="0"/>
              <a:t> C, </a:t>
            </a:r>
            <a:r>
              <a:rPr lang="tr-TR" dirty="0" err="1"/>
              <a:t>Trete</a:t>
            </a:r>
            <a:r>
              <a:rPr lang="tr-TR" dirty="0"/>
              <a:t> dağılımından sonra kalan bakiye </a:t>
            </a:r>
            <a:r>
              <a:rPr lang="tr-TR" dirty="0" err="1"/>
              <a:t>reasürör</a:t>
            </a:r>
            <a:r>
              <a:rPr lang="tr-TR" dirty="0"/>
              <a:t> D’ ye devredilmiştir.</a:t>
            </a:r>
          </a:p>
          <a:p>
            <a:r>
              <a:rPr lang="tr-TR" dirty="0"/>
              <a:t>Net prim:100.000.-</a:t>
            </a:r>
          </a:p>
          <a:p>
            <a:r>
              <a:rPr lang="tr-TR" dirty="0"/>
              <a:t>Y.S.V.%10: 10.000.-</a:t>
            </a:r>
          </a:p>
          <a:p>
            <a:r>
              <a:rPr lang="tr-TR" dirty="0"/>
              <a:t>BSMV %5: 5.000.-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5361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Reasürans Dağılımı:</a:t>
            </a:r>
          </a:p>
          <a:p>
            <a:r>
              <a:rPr lang="tr-TR" dirty="0"/>
              <a:t>Sigorta bedeli                    : 50.000.000.-</a:t>
            </a:r>
          </a:p>
          <a:p>
            <a:r>
              <a:rPr lang="tr-TR" dirty="0"/>
              <a:t>Sedanın Konservasyonu: 2.000.000.-</a:t>
            </a:r>
          </a:p>
          <a:p>
            <a:r>
              <a:rPr lang="tr-TR" dirty="0"/>
              <a:t>			48.000.000.-</a:t>
            </a:r>
          </a:p>
          <a:p>
            <a:r>
              <a:rPr lang="tr-TR" dirty="0" err="1"/>
              <a:t>Eksedan</a:t>
            </a:r>
            <a:r>
              <a:rPr lang="tr-TR" dirty="0"/>
              <a:t> </a:t>
            </a:r>
            <a:r>
              <a:rPr lang="tr-TR" dirty="0" err="1"/>
              <a:t>Tretesi</a:t>
            </a:r>
            <a:r>
              <a:rPr lang="tr-TR" dirty="0"/>
              <a:t>                 : (20x2.000.000.-)= 40.000.000.-</a:t>
            </a:r>
          </a:p>
          <a:p>
            <a:r>
              <a:rPr lang="tr-TR" dirty="0"/>
              <a:t>İhtiyari Reasürans             : 8.000.000.-</a:t>
            </a:r>
          </a:p>
          <a:p>
            <a:r>
              <a:rPr lang="tr-TR" dirty="0"/>
              <a:t>Bu durumda sorumluluk dağılımı ;</a:t>
            </a:r>
          </a:p>
          <a:p>
            <a:r>
              <a:rPr lang="tr-TR" dirty="0"/>
              <a:t>Sedan Şirket(%4)                    :     2.000.000.-</a:t>
            </a:r>
          </a:p>
          <a:p>
            <a:r>
              <a:rPr lang="tr-TR" dirty="0" err="1"/>
              <a:t>Reasürör</a:t>
            </a:r>
            <a:r>
              <a:rPr lang="tr-TR" dirty="0"/>
              <a:t> A(8 </a:t>
            </a:r>
            <a:r>
              <a:rPr lang="tr-TR" dirty="0" err="1"/>
              <a:t>plen</a:t>
            </a:r>
            <a:r>
              <a:rPr lang="tr-TR" dirty="0"/>
              <a:t>) (%32)      :  16.000.000.-</a:t>
            </a:r>
          </a:p>
          <a:p>
            <a:r>
              <a:rPr lang="tr-TR" dirty="0" err="1"/>
              <a:t>Reasürör</a:t>
            </a:r>
            <a:r>
              <a:rPr lang="tr-TR" dirty="0"/>
              <a:t> B(7 </a:t>
            </a:r>
            <a:r>
              <a:rPr lang="tr-TR" dirty="0" err="1"/>
              <a:t>plen</a:t>
            </a:r>
            <a:r>
              <a:rPr lang="tr-TR" dirty="0"/>
              <a:t>)  (%28)     : 14.000.000.-</a:t>
            </a:r>
          </a:p>
          <a:p>
            <a:r>
              <a:rPr lang="tr-TR" dirty="0" err="1"/>
              <a:t>Reasürör</a:t>
            </a:r>
            <a:r>
              <a:rPr lang="tr-TR" dirty="0"/>
              <a:t> C  (5 </a:t>
            </a:r>
            <a:r>
              <a:rPr lang="tr-TR" dirty="0" err="1"/>
              <a:t>plen</a:t>
            </a:r>
            <a:r>
              <a:rPr lang="tr-TR" dirty="0"/>
              <a:t>)  (%20)   : 10.000.000.-</a:t>
            </a:r>
          </a:p>
          <a:p>
            <a:r>
              <a:rPr lang="tr-TR" dirty="0" err="1"/>
              <a:t>Reasürör</a:t>
            </a:r>
            <a:r>
              <a:rPr lang="tr-TR" dirty="0"/>
              <a:t>  D (ihtiyari ) (%16)  : 8.000.000.-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7020645"/>
      </p:ext>
    </p:extLst>
  </p:cSld>
  <p:clrMapOvr>
    <a:masterClrMapping/>
  </p:clrMapOvr>
</p:sld>
</file>

<file path=ppt/theme/theme1.xml><?xml version="1.0" encoding="utf-8"?>
<a:theme xmlns:a="http://schemas.openxmlformats.org/drawingml/2006/main" name="rte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teu" id="{4D362DF3-31B3-43B7-A224-854B6C209228}" vid="{E3EB84CF-30CD-46B0-BF34-EA29A803614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rteu</Template>
  <TotalTime>93</TotalTime>
  <Words>398</Words>
  <Application>Microsoft Office PowerPoint</Application>
  <PresentationFormat>Geniş ekran</PresentationFormat>
  <Paragraphs>49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rteu</vt:lpstr>
      <vt:lpstr>1.4. Reasürans Muhasebesi    </vt:lpstr>
      <vt:lpstr>PowerPoint Sunusu</vt:lpstr>
      <vt:lpstr>1.4.1. Alınan ve Verilen Reasüransın Muhasebesi  </vt:lpstr>
      <vt:lpstr>PowerPoint Sunusu</vt:lpstr>
      <vt:lpstr>PowerPoint Sunusu</vt:lpstr>
      <vt:lpstr>Reasürör Y'nın Kaydı </vt:lpstr>
      <vt:lpstr>PowerPoint Sunusu</vt:lpstr>
      <vt:lpstr>PowerPoint Sunusu</vt:lpstr>
      <vt:lpstr>PowerPoint Sunusu</vt:lpstr>
      <vt:lpstr>PowerPoint Sunusu</vt:lpstr>
      <vt:lpstr>Sigorta şirketinin poliçe satışında ve prim devrine ilişkin kayıt;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TOSHIBA</dc:creator>
  <cp:lastModifiedBy>Rabia Köseoğlu</cp:lastModifiedBy>
  <cp:revision>7</cp:revision>
  <dcterms:created xsi:type="dcterms:W3CDTF">2020-05-18T12:22:29Z</dcterms:created>
  <dcterms:modified xsi:type="dcterms:W3CDTF">2026-06-22T20:46:12Z</dcterms:modified>
</cp:coreProperties>
</file>