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8" r:id="rId4"/>
    <p:sldId id="260" r:id="rId5"/>
    <p:sldId id="261" r:id="rId6"/>
    <p:sldId id="262" r:id="rId7"/>
    <p:sldId id="291" r:id="rId8"/>
    <p:sldId id="292" r:id="rId9"/>
    <p:sldId id="263" r:id="rId10"/>
    <p:sldId id="264" r:id="rId11"/>
    <p:sldId id="265" r:id="rId12"/>
    <p:sldId id="267" r:id="rId13"/>
    <p:sldId id="268" r:id="rId14"/>
    <p:sldId id="269" r:id="rId15"/>
    <p:sldId id="293" r:id="rId16"/>
    <p:sldId id="270" r:id="rId17"/>
    <p:sldId id="294" r:id="rId18"/>
    <p:sldId id="271" r:id="rId19"/>
    <p:sldId id="295" r:id="rId20"/>
    <p:sldId id="272" r:id="rId21"/>
    <p:sldId id="296" r:id="rId22"/>
    <p:sldId id="273" r:id="rId23"/>
    <p:sldId id="297" r:id="rId24"/>
    <p:sldId id="274" r:id="rId25"/>
    <p:sldId id="275" r:id="rId26"/>
    <p:sldId id="276" r:id="rId27"/>
    <p:sldId id="277" r:id="rId28"/>
    <p:sldId id="299" r:id="rId29"/>
    <p:sldId id="298" r:id="rId30"/>
    <p:sldId id="279" r:id="rId31"/>
    <p:sldId id="280" r:id="rId32"/>
    <p:sldId id="281" r:id="rId33"/>
    <p:sldId id="282" r:id="rId34"/>
    <p:sldId id="283" r:id="rId35"/>
    <p:sldId id="285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05" autoAdjust="0"/>
  </p:normalViewPr>
  <p:slideViewPr>
    <p:cSldViewPr snapToGrid="0">
      <p:cViewPr varScale="1">
        <p:scale>
          <a:sx n="77" d="100"/>
          <a:sy n="77" d="100"/>
        </p:scale>
        <p:origin x="8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6282F-B26E-4D45-B8DD-E4831320FE72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D27C88CD-67CC-4282-9DBB-CD770120D45D}" type="pres">
      <dgm:prSet presAssocID="{F0F6282F-B26E-4D45-B8DD-E4831320FE72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</dgm:ptLst>
  <dgm:cxnLst>
    <dgm:cxn modelId="{66B93201-8BDD-4818-B8AD-F2A0B722EFA3}" type="presOf" srcId="{F0F6282F-B26E-4D45-B8DD-E4831320FE72}" destId="{D27C88CD-67CC-4282-9DBB-CD770120D45D}" srcOrd="0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5B821D-2293-415C-9A12-7099C013C4ED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89FDF0E-6C26-4957-87F1-96F94DFA2244}">
      <dgm:prSet phldrT="[Metin]"/>
      <dgm:spPr/>
      <dgm:t>
        <a:bodyPr/>
        <a:lstStyle/>
        <a:p>
          <a:r>
            <a:rPr lang="tr-TR" dirty="0"/>
            <a:t>Hammadde</a:t>
          </a:r>
        </a:p>
      </dgm:t>
    </dgm:pt>
    <dgm:pt modelId="{89F4A19A-476A-4A00-AFEC-64B7EA267BD1}" type="parTrans" cxnId="{E865EFE3-244B-4B84-8904-B5BB3875C6CB}">
      <dgm:prSet/>
      <dgm:spPr/>
      <dgm:t>
        <a:bodyPr/>
        <a:lstStyle/>
        <a:p>
          <a:endParaRPr lang="tr-TR"/>
        </a:p>
      </dgm:t>
    </dgm:pt>
    <dgm:pt modelId="{F1914B0E-2712-4002-AD6B-1A5CC8CC5921}" type="sibTrans" cxnId="{E865EFE3-244B-4B84-8904-B5BB3875C6CB}">
      <dgm:prSet/>
      <dgm:spPr/>
      <dgm:t>
        <a:bodyPr/>
        <a:lstStyle/>
        <a:p>
          <a:endParaRPr lang="tr-TR"/>
        </a:p>
      </dgm:t>
    </dgm:pt>
    <dgm:pt modelId="{E26D92CA-201A-43CF-BE10-153E377BCA37}">
      <dgm:prSet phldrT="[Metin]"/>
      <dgm:spPr/>
      <dgm:t>
        <a:bodyPr/>
        <a:lstStyle/>
        <a:p>
          <a:r>
            <a:rPr lang="tr-TR" dirty="0"/>
            <a:t>Yarı mamul</a:t>
          </a:r>
        </a:p>
      </dgm:t>
    </dgm:pt>
    <dgm:pt modelId="{8F99D019-2792-4C04-985D-BA84DCCEFCF1}" type="parTrans" cxnId="{151EC9C0-E683-4193-A021-271823D0B574}">
      <dgm:prSet/>
      <dgm:spPr/>
      <dgm:t>
        <a:bodyPr/>
        <a:lstStyle/>
        <a:p>
          <a:endParaRPr lang="tr-TR"/>
        </a:p>
      </dgm:t>
    </dgm:pt>
    <dgm:pt modelId="{F2BD619F-1089-40A4-8226-CDFD805956BD}" type="sibTrans" cxnId="{151EC9C0-E683-4193-A021-271823D0B574}">
      <dgm:prSet/>
      <dgm:spPr/>
      <dgm:t>
        <a:bodyPr/>
        <a:lstStyle/>
        <a:p>
          <a:endParaRPr lang="tr-TR"/>
        </a:p>
      </dgm:t>
    </dgm:pt>
    <dgm:pt modelId="{E85A1A85-CEA3-4693-8ACA-0C0BDA50B0B9}">
      <dgm:prSet phldrT="[Metin]"/>
      <dgm:spPr/>
      <dgm:t>
        <a:bodyPr/>
        <a:lstStyle/>
        <a:p>
          <a:r>
            <a:rPr lang="tr-TR" dirty="0"/>
            <a:t>mamul</a:t>
          </a:r>
        </a:p>
      </dgm:t>
    </dgm:pt>
    <dgm:pt modelId="{F1C8B4EB-6D64-49B3-8608-20A14B942F70}" type="parTrans" cxnId="{DD6D41F0-AF11-46CA-BF28-05CE924A7746}">
      <dgm:prSet/>
      <dgm:spPr/>
      <dgm:t>
        <a:bodyPr/>
        <a:lstStyle/>
        <a:p>
          <a:endParaRPr lang="tr-TR"/>
        </a:p>
      </dgm:t>
    </dgm:pt>
    <dgm:pt modelId="{629564E3-741D-4BEC-8576-34AB5B85034B}" type="sibTrans" cxnId="{DD6D41F0-AF11-46CA-BF28-05CE924A7746}">
      <dgm:prSet/>
      <dgm:spPr/>
      <dgm:t>
        <a:bodyPr/>
        <a:lstStyle/>
        <a:p>
          <a:endParaRPr lang="tr-TR"/>
        </a:p>
      </dgm:t>
    </dgm:pt>
    <dgm:pt modelId="{44342F4E-A350-4A61-AEA8-2D3924D55AF9}">
      <dgm:prSet phldrT="[Metin]"/>
      <dgm:spPr/>
      <dgm:t>
        <a:bodyPr/>
        <a:lstStyle/>
        <a:p>
          <a:r>
            <a:rPr lang="tr-TR" dirty="0"/>
            <a:t>Hazır parçalar</a:t>
          </a:r>
        </a:p>
      </dgm:t>
    </dgm:pt>
    <dgm:pt modelId="{2601ACE3-0E1F-448D-B2DE-3FD48636265B}" type="parTrans" cxnId="{B4123DCA-16A0-4E93-AC8D-C1846A0BFFB1}">
      <dgm:prSet/>
      <dgm:spPr/>
      <dgm:t>
        <a:bodyPr/>
        <a:lstStyle/>
        <a:p>
          <a:endParaRPr lang="tr-TR"/>
        </a:p>
      </dgm:t>
    </dgm:pt>
    <dgm:pt modelId="{2A9B501D-92F8-4E91-98EE-584D6C25C208}" type="sibTrans" cxnId="{B4123DCA-16A0-4E93-AC8D-C1846A0BFFB1}">
      <dgm:prSet/>
      <dgm:spPr/>
      <dgm:t>
        <a:bodyPr/>
        <a:lstStyle/>
        <a:p>
          <a:endParaRPr lang="tr-TR"/>
        </a:p>
      </dgm:t>
    </dgm:pt>
    <dgm:pt modelId="{558B2C70-6E76-43BA-8ECF-7D82FC4DDBE1}">
      <dgm:prSet phldrT="[Metin]"/>
      <dgm:spPr/>
      <dgm:t>
        <a:bodyPr/>
        <a:lstStyle/>
        <a:p>
          <a:r>
            <a:rPr lang="tr-TR" dirty="0"/>
            <a:t>Emniyet stokları</a:t>
          </a:r>
        </a:p>
      </dgm:t>
    </dgm:pt>
    <dgm:pt modelId="{3B499E72-971F-4EDB-B569-EF462075F94E}" type="parTrans" cxnId="{AB71778C-A4C0-4F6C-AC63-04F2606D82B0}">
      <dgm:prSet/>
      <dgm:spPr/>
      <dgm:t>
        <a:bodyPr/>
        <a:lstStyle/>
        <a:p>
          <a:endParaRPr lang="tr-TR"/>
        </a:p>
      </dgm:t>
    </dgm:pt>
    <dgm:pt modelId="{8393FD71-1880-436C-B8B7-DC099B176869}" type="sibTrans" cxnId="{AB71778C-A4C0-4F6C-AC63-04F2606D82B0}">
      <dgm:prSet/>
      <dgm:spPr/>
      <dgm:t>
        <a:bodyPr/>
        <a:lstStyle/>
        <a:p>
          <a:endParaRPr lang="tr-TR"/>
        </a:p>
      </dgm:t>
    </dgm:pt>
    <dgm:pt modelId="{945C2092-4A10-43CA-9234-E9926D692CF2}">
      <dgm:prSet phldrT="[Metin]"/>
      <dgm:spPr/>
      <dgm:t>
        <a:bodyPr/>
        <a:lstStyle/>
        <a:p>
          <a:r>
            <a:rPr lang="tr-TR" dirty="0"/>
            <a:t>Yardımcı malzemeler</a:t>
          </a:r>
        </a:p>
      </dgm:t>
    </dgm:pt>
    <dgm:pt modelId="{FEFE03DB-2429-4A1A-A074-7719DEEE3D65}" type="parTrans" cxnId="{295EA47F-E11D-4C38-BB97-5FCD4D1F1607}">
      <dgm:prSet/>
      <dgm:spPr/>
      <dgm:t>
        <a:bodyPr/>
        <a:lstStyle/>
        <a:p>
          <a:endParaRPr lang="tr-TR"/>
        </a:p>
      </dgm:t>
    </dgm:pt>
    <dgm:pt modelId="{7667DB7A-B692-44ED-8EA3-7155D65FB37C}" type="sibTrans" cxnId="{295EA47F-E11D-4C38-BB97-5FCD4D1F1607}">
      <dgm:prSet/>
      <dgm:spPr/>
      <dgm:t>
        <a:bodyPr/>
        <a:lstStyle/>
        <a:p>
          <a:endParaRPr lang="tr-TR"/>
        </a:p>
      </dgm:t>
    </dgm:pt>
    <dgm:pt modelId="{9548DC09-8D78-446E-815C-02ADEF11FF64}" type="pres">
      <dgm:prSet presAssocID="{2E5B821D-2293-415C-9A12-7099C013C4ED}" presName="Name0" presStyleCnt="0">
        <dgm:presLayoutVars>
          <dgm:dir/>
          <dgm:resizeHandles val="exact"/>
        </dgm:presLayoutVars>
      </dgm:prSet>
      <dgm:spPr/>
    </dgm:pt>
    <dgm:pt modelId="{C8ADA623-A666-4BF1-90B0-95CD514C51BC}" type="pres">
      <dgm:prSet presAssocID="{A89FDF0E-6C26-4957-87F1-96F94DFA2244}" presName="Name5" presStyleLbl="vennNode1" presStyleIdx="0" presStyleCnt="6">
        <dgm:presLayoutVars>
          <dgm:bulletEnabled val="1"/>
        </dgm:presLayoutVars>
      </dgm:prSet>
      <dgm:spPr/>
    </dgm:pt>
    <dgm:pt modelId="{B214AD8A-142E-4B3B-871D-9585C88E1BBF}" type="pres">
      <dgm:prSet presAssocID="{F1914B0E-2712-4002-AD6B-1A5CC8CC5921}" presName="space" presStyleCnt="0"/>
      <dgm:spPr/>
    </dgm:pt>
    <dgm:pt modelId="{A893C60C-0F8F-4E71-9C6B-A30AE52052CE}" type="pres">
      <dgm:prSet presAssocID="{E26D92CA-201A-43CF-BE10-153E377BCA37}" presName="Name5" presStyleLbl="vennNode1" presStyleIdx="1" presStyleCnt="6">
        <dgm:presLayoutVars>
          <dgm:bulletEnabled val="1"/>
        </dgm:presLayoutVars>
      </dgm:prSet>
      <dgm:spPr/>
    </dgm:pt>
    <dgm:pt modelId="{1D70FF97-81A9-47CD-ADC9-62AB24CA0271}" type="pres">
      <dgm:prSet presAssocID="{F2BD619F-1089-40A4-8226-CDFD805956BD}" presName="space" presStyleCnt="0"/>
      <dgm:spPr/>
    </dgm:pt>
    <dgm:pt modelId="{512DBC1C-6B7E-473C-902C-9EF4A3CB8F58}" type="pres">
      <dgm:prSet presAssocID="{E85A1A85-CEA3-4693-8ACA-0C0BDA50B0B9}" presName="Name5" presStyleLbl="vennNode1" presStyleIdx="2" presStyleCnt="6">
        <dgm:presLayoutVars>
          <dgm:bulletEnabled val="1"/>
        </dgm:presLayoutVars>
      </dgm:prSet>
      <dgm:spPr/>
    </dgm:pt>
    <dgm:pt modelId="{6955CE13-37AA-4F84-B5F8-349303FCCE79}" type="pres">
      <dgm:prSet presAssocID="{629564E3-741D-4BEC-8576-34AB5B85034B}" presName="space" presStyleCnt="0"/>
      <dgm:spPr/>
    </dgm:pt>
    <dgm:pt modelId="{1984EDDA-6A98-4EB3-A767-9D8E9A98AAE0}" type="pres">
      <dgm:prSet presAssocID="{44342F4E-A350-4A61-AEA8-2D3924D55AF9}" presName="Name5" presStyleLbl="vennNode1" presStyleIdx="3" presStyleCnt="6">
        <dgm:presLayoutVars>
          <dgm:bulletEnabled val="1"/>
        </dgm:presLayoutVars>
      </dgm:prSet>
      <dgm:spPr/>
    </dgm:pt>
    <dgm:pt modelId="{74A50D53-B48E-4C6F-ADC9-7B97D93909F2}" type="pres">
      <dgm:prSet presAssocID="{2A9B501D-92F8-4E91-98EE-584D6C25C208}" presName="space" presStyleCnt="0"/>
      <dgm:spPr/>
    </dgm:pt>
    <dgm:pt modelId="{84937D6F-24DF-4EE8-8FB4-A875BA13A327}" type="pres">
      <dgm:prSet presAssocID="{945C2092-4A10-43CA-9234-E9926D692CF2}" presName="Name5" presStyleLbl="vennNode1" presStyleIdx="4" presStyleCnt="6">
        <dgm:presLayoutVars>
          <dgm:bulletEnabled val="1"/>
        </dgm:presLayoutVars>
      </dgm:prSet>
      <dgm:spPr/>
    </dgm:pt>
    <dgm:pt modelId="{BB900385-5961-4635-88CE-462DB6A5DE90}" type="pres">
      <dgm:prSet presAssocID="{7667DB7A-B692-44ED-8EA3-7155D65FB37C}" presName="space" presStyleCnt="0"/>
      <dgm:spPr/>
    </dgm:pt>
    <dgm:pt modelId="{30C45A75-112D-466E-BFF6-2B7C2B94CCB6}" type="pres">
      <dgm:prSet presAssocID="{558B2C70-6E76-43BA-8ECF-7D82FC4DDBE1}" presName="Name5" presStyleLbl="vennNode1" presStyleIdx="5" presStyleCnt="6">
        <dgm:presLayoutVars>
          <dgm:bulletEnabled val="1"/>
        </dgm:presLayoutVars>
      </dgm:prSet>
      <dgm:spPr/>
    </dgm:pt>
  </dgm:ptLst>
  <dgm:cxnLst>
    <dgm:cxn modelId="{81BF0213-857E-4395-96A3-CE42A94ED748}" type="presOf" srcId="{E85A1A85-CEA3-4693-8ACA-0C0BDA50B0B9}" destId="{512DBC1C-6B7E-473C-902C-9EF4A3CB8F58}" srcOrd="0" destOrd="0" presId="urn:microsoft.com/office/officeart/2005/8/layout/venn3"/>
    <dgm:cxn modelId="{6772CC2C-44D3-472A-91A2-B85A3727B13B}" type="presOf" srcId="{A89FDF0E-6C26-4957-87F1-96F94DFA2244}" destId="{C8ADA623-A666-4BF1-90B0-95CD514C51BC}" srcOrd="0" destOrd="0" presId="urn:microsoft.com/office/officeart/2005/8/layout/venn3"/>
    <dgm:cxn modelId="{4F397F67-A269-426F-89F1-048E1BDD7BD2}" type="presOf" srcId="{44342F4E-A350-4A61-AEA8-2D3924D55AF9}" destId="{1984EDDA-6A98-4EB3-A767-9D8E9A98AAE0}" srcOrd="0" destOrd="0" presId="urn:microsoft.com/office/officeart/2005/8/layout/venn3"/>
    <dgm:cxn modelId="{5BF5784B-B1CD-479C-A4DD-7CA3CA99612A}" type="presOf" srcId="{2E5B821D-2293-415C-9A12-7099C013C4ED}" destId="{9548DC09-8D78-446E-815C-02ADEF11FF64}" srcOrd="0" destOrd="0" presId="urn:microsoft.com/office/officeart/2005/8/layout/venn3"/>
    <dgm:cxn modelId="{295EA47F-E11D-4C38-BB97-5FCD4D1F1607}" srcId="{2E5B821D-2293-415C-9A12-7099C013C4ED}" destId="{945C2092-4A10-43CA-9234-E9926D692CF2}" srcOrd="4" destOrd="0" parTransId="{FEFE03DB-2429-4A1A-A074-7719DEEE3D65}" sibTransId="{7667DB7A-B692-44ED-8EA3-7155D65FB37C}"/>
    <dgm:cxn modelId="{AB71778C-A4C0-4F6C-AC63-04F2606D82B0}" srcId="{2E5B821D-2293-415C-9A12-7099C013C4ED}" destId="{558B2C70-6E76-43BA-8ECF-7D82FC4DDBE1}" srcOrd="5" destOrd="0" parTransId="{3B499E72-971F-4EDB-B569-EF462075F94E}" sibTransId="{8393FD71-1880-436C-B8B7-DC099B176869}"/>
    <dgm:cxn modelId="{FBFC3EB3-3212-4078-A4AE-1590387FBAA5}" type="presOf" srcId="{945C2092-4A10-43CA-9234-E9926D692CF2}" destId="{84937D6F-24DF-4EE8-8FB4-A875BA13A327}" srcOrd="0" destOrd="0" presId="urn:microsoft.com/office/officeart/2005/8/layout/venn3"/>
    <dgm:cxn modelId="{B77E94BF-3D2F-47FC-A870-0BDD13D9FE49}" type="presOf" srcId="{558B2C70-6E76-43BA-8ECF-7D82FC4DDBE1}" destId="{30C45A75-112D-466E-BFF6-2B7C2B94CCB6}" srcOrd="0" destOrd="0" presId="urn:microsoft.com/office/officeart/2005/8/layout/venn3"/>
    <dgm:cxn modelId="{151EC9C0-E683-4193-A021-271823D0B574}" srcId="{2E5B821D-2293-415C-9A12-7099C013C4ED}" destId="{E26D92CA-201A-43CF-BE10-153E377BCA37}" srcOrd="1" destOrd="0" parTransId="{8F99D019-2792-4C04-985D-BA84DCCEFCF1}" sibTransId="{F2BD619F-1089-40A4-8226-CDFD805956BD}"/>
    <dgm:cxn modelId="{65F50CC6-F320-437B-901F-B135D944CD8A}" type="presOf" srcId="{E26D92CA-201A-43CF-BE10-153E377BCA37}" destId="{A893C60C-0F8F-4E71-9C6B-A30AE52052CE}" srcOrd="0" destOrd="0" presId="urn:microsoft.com/office/officeart/2005/8/layout/venn3"/>
    <dgm:cxn modelId="{B4123DCA-16A0-4E93-AC8D-C1846A0BFFB1}" srcId="{2E5B821D-2293-415C-9A12-7099C013C4ED}" destId="{44342F4E-A350-4A61-AEA8-2D3924D55AF9}" srcOrd="3" destOrd="0" parTransId="{2601ACE3-0E1F-448D-B2DE-3FD48636265B}" sibTransId="{2A9B501D-92F8-4E91-98EE-584D6C25C208}"/>
    <dgm:cxn modelId="{E865EFE3-244B-4B84-8904-B5BB3875C6CB}" srcId="{2E5B821D-2293-415C-9A12-7099C013C4ED}" destId="{A89FDF0E-6C26-4957-87F1-96F94DFA2244}" srcOrd="0" destOrd="0" parTransId="{89F4A19A-476A-4A00-AFEC-64B7EA267BD1}" sibTransId="{F1914B0E-2712-4002-AD6B-1A5CC8CC5921}"/>
    <dgm:cxn modelId="{DD6D41F0-AF11-46CA-BF28-05CE924A7746}" srcId="{2E5B821D-2293-415C-9A12-7099C013C4ED}" destId="{E85A1A85-CEA3-4693-8ACA-0C0BDA50B0B9}" srcOrd="2" destOrd="0" parTransId="{F1C8B4EB-6D64-49B3-8608-20A14B942F70}" sibTransId="{629564E3-741D-4BEC-8576-34AB5B85034B}"/>
    <dgm:cxn modelId="{91DA6B76-F2F8-4ED1-B225-EA71B2E70C92}" type="presParOf" srcId="{9548DC09-8D78-446E-815C-02ADEF11FF64}" destId="{C8ADA623-A666-4BF1-90B0-95CD514C51BC}" srcOrd="0" destOrd="0" presId="urn:microsoft.com/office/officeart/2005/8/layout/venn3"/>
    <dgm:cxn modelId="{32570AA5-738A-4CF4-981C-98E6C4AD79CD}" type="presParOf" srcId="{9548DC09-8D78-446E-815C-02ADEF11FF64}" destId="{B214AD8A-142E-4B3B-871D-9585C88E1BBF}" srcOrd="1" destOrd="0" presId="urn:microsoft.com/office/officeart/2005/8/layout/venn3"/>
    <dgm:cxn modelId="{57011A73-131A-47EC-A0DB-AFFFFE7AB879}" type="presParOf" srcId="{9548DC09-8D78-446E-815C-02ADEF11FF64}" destId="{A893C60C-0F8F-4E71-9C6B-A30AE52052CE}" srcOrd="2" destOrd="0" presId="urn:microsoft.com/office/officeart/2005/8/layout/venn3"/>
    <dgm:cxn modelId="{2CC457D3-03E4-4251-AD82-301D2BD59DB5}" type="presParOf" srcId="{9548DC09-8D78-446E-815C-02ADEF11FF64}" destId="{1D70FF97-81A9-47CD-ADC9-62AB24CA0271}" srcOrd="3" destOrd="0" presId="urn:microsoft.com/office/officeart/2005/8/layout/venn3"/>
    <dgm:cxn modelId="{43E42EE1-928D-4497-815D-DE83D093D7BD}" type="presParOf" srcId="{9548DC09-8D78-446E-815C-02ADEF11FF64}" destId="{512DBC1C-6B7E-473C-902C-9EF4A3CB8F58}" srcOrd="4" destOrd="0" presId="urn:microsoft.com/office/officeart/2005/8/layout/venn3"/>
    <dgm:cxn modelId="{2BD844C5-96DC-4982-8729-8E35318E38DD}" type="presParOf" srcId="{9548DC09-8D78-446E-815C-02ADEF11FF64}" destId="{6955CE13-37AA-4F84-B5F8-349303FCCE79}" srcOrd="5" destOrd="0" presId="urn:microsoft.com/office/officeart/2005/8/layout/venn3"/>
    <dgm:cxn modelId="{BC87909D-1AA5-4DE4-B32A-A9747BAC05E3}" type="presParOf" srcId="{9548DC09-8D78-446E-815C-02ADEF11FF64}" destId="{1984EDDA-6A98-4EB3-A767-9D8E9A98AAE0}" srcOrd="6" destOrd="0" presId="urn:microsoft.com/office/officeart/2005/8/layout/venn3"/>
    <dgm:cxn modelId="{F0170A08-DEF9-4025-9FBB-3BEB5922E954}" type="presParOf" srcId="{9548DC09-8D78-446E-815C-02ADEF11FF64}" destId="{74A50D53-B48E-4C6F-ADC9-7B97D93909F2}" srcOrd="7" destOrd="0" presId="urn:microsoft.com/office/officeart/2005/8/layout/venn3"/>
    <dgm:cxn modelId="{194D0E40-EA92-4B02-88BE-FE0CA1A30109}" type="presParOf" srcId="{9548DC09-8D78-446E-815C-02ADEF11FF64}" destId="{84937D6F-24DF-4EE8-8FB4-A875BA13A327}" srcOrd="8" destOrd="0" presId="urn:microsoft.com/office/officeart/2005/8/layout/venn3"/>
    <dgm:cxn modelId="{1804406B-2133-49EF-9F69-9F9E28188257}" type="presParOf" srcId="{9548DC09-8D78-446E-815C-02ADEF11FF64}" destId="{BB900385-5961-4635-88CE-462DB6A5DE90}" srcOrd="9" destOrd="0" presId="urn:microsoft.com/office/officeart/2005/8/layout/venn3"/>
    <dgm:cxn modelId="{B4D19AE7-597B-47A0-B533-EA5F64FEB838}" type="presParOf" srcId="{9548DC09-8D78-446E-815C-02ADEF11FF64}" destId="{30C45A75-112D-466E-BFF6-2B7C2B94CCB6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DA623-A666-4BF1-90B0-95CD514C51BC}">
      <dsp:nvSpPr>
        <dsp:cNvPr id="0" name=""/>
        <dsp:cNvSpPr/>
      </dsp:nvSpPr>
      <dsp:spPr>
        <a:xfrm>
          <a:off x="1359" y="1713078"/>
          <a:ext cx="2227267" cy="222726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574" tIns="21590" rIns="12257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 dirty="0"/>
            <a:t>Hammadde</a:t>
          </a:r>
        </a:p>
      </dsp:txBody>
      <dsp:txXfrm>
        <a:off x="327535" y="2039254"/>
        <a:ext cx="1574915" cy="1574915"/>
      </dsp:txXfrm>
    </dsp:sp>
    <dsp:sp modelId="{A893C60C-0F8F-4E71-9C6B-A30AE52052CE}">
      <dsp:nvSpPr>
        <dsp:cNvPr id="0" name=""/>
        <dsp:cNvSpPr/>
      </dsp:nvSpPr>
      <dsp:spPr>
        <a:xfrm>
          <a:off x="1783173" y="1713078"/>
          <a:ext cx="2227267" cy="222726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574" tIns="21590" rIns="12257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 dirty="0"/>
            <a:t>Yarı mamul</a:t>
          </a:r>
        </a:p>
      </dsp:txBody>
      <dsp:txXfrm>
        <a:off x="2109349" y="2039254"/>
        <a:ext cx="1574915" cy="1574915"/>
      </dsp:txXfrm>
    </dsp:sp>
    <dsp:sp modelId="{512DBC1C-6B7E-473C-902C-9EF4A3CB8F58}">
      <dsp:nvSpPr>
        <dsp:cNvPr id="0" name=""/>
        <dsp:cNvSpPr/>
      </dsp:nvSpPr>
      <dsp:spPr>
        <a:xfrm>
          <a:off x="3564987" y="1713078"/>
          <a:ext cx="2227267" cy="222726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574" tIns="21590" rIns="12257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 dirty="0"/>
            <a:t>mamul</a:t>
          </a:r>
        </a:p>
      </dsp:txBody>
      <dsp:txXfrm>
        <a:off x="3891163" y="2039254"/>
        <a:ext cx="1574915" cy="1574915"/>
      </dsp:txXfrm>
    </dsp:sp>
    <dsp:sp modelId="{1984EDDA-6A98-4EB3-A767-9D8E9A98AAE0}">
      <dsp:nvSpPr>
        <dsp:cNvPr id="0" name=""/>
        <dsp:cNvSpPr/>
      </dsp:nvSpPr>
      <dsp:spPr>
        <a:xfrm>
          <a:off x="5346800" y="1713078"/>
          <a:ext cx="2227267" cy="222726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574" tIns="21590" rIns="12257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 dirty="0"/>
            <a:t>Hazır parçalar</a:t>
          </a:r>
        </a:p>
      </dsp:txBody>
      <dsp:txXfrm>
        <a:off x="5672976" y="2039254"/>
        <a:ext cx="1574915" cy="1574915"/>
      </dsp:txXfrm>
    </dsp:sp>
    <dsp:sp modelId="{84937D6F-24DF-4EE8-8FB4-A875BA13A327}">
      <dsp:nvSpPr>
        <dsp:cNvPr id="0" name=""/>
        <dsp:cNvSpPr/>
      </dsp:nvSpPr>
      <dsp:spPr>
        <a:xfrm>
          <a:off x="7128614" y="1713078"/>
          <a:ext cx="2227267" cy="222726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574" tIns="21590" rIns="12257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 dirty="0"/>
            <a:t>Yardımcı malzemeler</a:t>
          </a:r>
        </a:p>
      </dsp:txBody>
      <dsp:txXfrm>
        <a:off x="7454790" y="2039254"/>
        <a:ext cx="1574915" cy="1574915"/>
      </dsp:txXfrm>
    </dsp:sp>
    <dsp:sp modelId="{30C45A75-112D-466E-BFF6-2B7C2B94CCB6}">
      <dsp:nvSpPr>
        <dsp:cNvPr id="0" name=""/>
        <dsp:cNvSpPr/>
      </dsp:nvSpPr>
      <dsp:spPr>
        <a:xfrm>
          <a:off x="8910428" y="1713078"/>
          <a:ext cx="2227267" cy="222726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574" tIns="21590" rIns="12257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700" kern="1200" dirty="0"/>
            <a:t>Emniyet stokları</a:t>
          </a:r>
        </a:p>
      </dsp:txBody>
      <dsp:txXfrm>
        <a:off x="9236604" y="2039254"/>
        <a:ext cx="1574915" cy="15749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37274-457B-486E-A862-519DD5868105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DF98E-3F7A-43AA-AA3C-CA6F566B18A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86626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b="1" noProof="0" dirty="0"/>
              <a:t>Hammadde:</a:t>
            </a:r>
            <a:r>
              <a:rPr lang="tr-TR" noProof="0" dirty="0"/>
              <a:t> Üretimde kullanılan temel ve işlenmemiş malzemelerdir. Örneğin un, süt, et, sebze gibi ürünler. </a:t>
            </a:r>
            <a:r>
              <a:rPr lang="tr-TR" b="1" noProof="0" dirty="0"/>
              <a:t>Yarı mamul:</a:t>
            </a:r>
            <a:r>
              <a:rPr lang="tr-TR" noProof="0" dirty="0"/>
              <a:t> İşlenmiş ancak henüz satışa hazır olmayan ürünlerdir. Örneğin hazırlanmış hamur, doğranmış sebze veya ön pişirilmiş ürünler. </a:t>
            </a:r>
            <a:r>
              <a:rPr lang="tr-TR" b="1" noProof="0" dirty="0"/>
              <a:t>Mamul:</a:t>
            </a:r>
            <a:r>
              <a:rPr lang="tr-TR" noProof="0" dirty="0"/>
              <a:t> Üretimi tamamlanmış ve müşteriye sunulmaya hazır son üründür. Örneğin ekmek, pasta veya hazır yemek. </a:t>
            </a:r>
            <a:r>
              <a:rPr lang="tr-TR" b="1" noProof="0" dirty="0"/>
              <a:t>Hazır parçalar:</a:t>
            </a:r>
            <a:r>
              <a:rPr lang="tr-TR" noProof="0" dirty="0"/>
              <a:t> Üretimde doğrudan kullanılan, dışarıdan hazır alınan parçalardır. Örneğin makine ekipman parçaları veya hazır sos paketleri. </a:t>
            </a:r>
            <a:r>
              <a:rPr lang="tr-TR" b="1" noProof="0" dirty="0"/>
              <a:t>Yardımcı malzemeler:</a:t>
            </a:r>
            <a:r>
              <a:rPr lang="tr-TR" noProof="0" dirty="0"/>
              <a:t> Ana ürünün üretimini destekleyen fakat ürünün temel yapısını oluşturmayan malzemelerdir. Örneğin temizlik ürünleri, ambalaj malzemeleri veya baharatlar. </a:t>
            </a:r>
            <a:r>
              <a:rPr lang="tr-TR" b="1" noProof="0" dirty="0"/>
              <a:t>Emniyet stokları:</a:t>
            </a:r>
            <a:r>
              <a:rPr lang="tr-TR" noProof="0" dirty="0"/>
              <a:t> Beklenmeyen talep artışı ya da tedarik sorunlarına karşı elde bulundurulan ekstra stok miktarıdır. İşletmenin üretiminin aksamasını önler.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DF98E-3F7A-43AA-AA3C-CA6F566B18A6}" type="slidenum">
              <a:rPr lang="tr-TR" smtClean="0"/>
              <a:t>24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24406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99291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1397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1326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602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0926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96757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1008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05257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31503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1046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1899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503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26542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235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19246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40060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708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99FB66D-2318-4764-9111-4627BF52C283}" type="datetimeFigureOut">
              <a:rPr lang="tr-TR" smtClean="0"/>
              <a:t>13.05.2026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tr-T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39F9398-B999-4C93-A5A0-29331F884A5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5670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Yiyecek-İçecek İşletmelerinde Maliyet Analizi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2400" dirty="0">
                <a:solidFill>
                  <a:srgbClr val="FFFFFF"/>
                </a:solidFill>
              </a:rPr>
              <a:t>Gökhan ONAT</a:t>
            </a:r>
          </a:p>
        </p:txBody>
      </p:sp>
    </p:spTree>
    <p:extLst>
      <p:ext uri="{BB962C8B-B14F-4D97-AF65-F5344CB8AC3E}">
        <p14:creationId xmlns:p14="http://schemas.microsoft.com/office/powerpoint/2010/main" val="3884123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3-Çift Kutu Kontrol Yöntemi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İki farklı ebatta kutu bulundurulur. </a:t>
            </a:r>
          </a:p>
          <a:p>
            <a:r>
              <a:rPr lang="tr-TR" dirty="0"/>
              <a:t>Büyük kutudaki malzeme bitinceye kadar kullanılır. Malzeme bitince sipariş formu oluşturulur. </a:t>
            </a:r>
          </a:p>
          <a:p>
            <a:r>
              <a:rPr lang="tr-TR" dirty="0"/>
              <a:t>Bu esnada üretimin aksamaması için küçük kutudaki malzemeler kullanılmaya devam edilir.</a:t>
            </a:r>
          </a:p>
          <a:p>
            <a:r>
              <a:rPr lang="tr-TR" dirty="0"/>
              <a:t>Siparişler geldikten sonra her iki kutu da doldurulur.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83055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4-Kart-Dosya Yöntemi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Envanteri oluşturan ürünlerin her biri için kartlar tutulur.</a:t>
            </a:r>
          </a:p>
          <a:p>
            <a:r>
              <a:rPr lang="tr-TR" dirty="0"/>
              <a:t>Envanterde bulunan ürünler satıldıkça veya üretimde kullanıldıkça bu kartlar güncellenir.</a:t>
            </a:r>
          </a:p>
          <a:p>
            <a:r>
              <a:rPr lang="tr-TR" dirty="0"/>
              <a:t>Küçük ölçekli işletmelerin kullandığı bir yöntemdir.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18813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5- Sürekli Gözden Geçirme Politikası</a:t>
            </a:r>
            <a:br>
              <a:rPr lang="tr-TR" dirty="0"/>
            </a:br>
            <a:r>
              <a:rPr lang="tr-TR" dirty="0"/>
              <a:t>(Q Sistemi)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Önceden belirlenmiş bir miktar limiti bulunmaktadır.</a:t>
            </a:r>
          </a:p>
          <a:p>
            <a:r>
              <a:rPr lang="tr-TR" dirty="0"/>
              <a:t>Envanterdeki malzeme miktarı bu limitin altına düştüğünde hemen sipariş verilir.</a:t>
            </a:r>
          </a:p>
          <a:p>
            <a:r>
              <a:rPr lang="tr-TR" dirty="0"/>
              <a:t>Verilecek sipariş miktarı bellidir fakat siparişin </a:t>
            </a:r>
            <a:r>
              <a:rPr lang="tr-TR" b="1" dirty="0">
                <a:solidFill>
                  <a:srgbClr val="FF0000"/>
                </a:solidFill>
              </a:rPr>
              <a:t>NE ZAMAN </a:t>
            </a:r>
            <a:r>
              <a:rPr lang="tr-TR" dirty="0"/>
              <a:t>verileceği belli değildir. </a:t>
            </a:r>
            <a:r>
              <a:rPr lang="tr-TR" b="1" dirty="0">
                <a:solidFill>
                  <a:srgbClr val="FF0000"/>
                </a:solidFill>
              </a:rPr>
              <a:t>Bu noktada etkili faktör TALEPTİR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4287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6- Periyodik Gözden Geçirme Politikası</a:t>
            </a:r>
            <a:br>
              <a:rPr lang="tr-TR" dirty="0"/>
            </a:br>
            <a:r>
              <a:rPr lang="tr-TR" dirty="0"/>
              <a:t>(P Sistemi)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11382" y="2493819"/>
            <a:ext cx="10390909" cy="3823854"/>
          </a:xfrm>
        </p:spPr>
        <p:txBody>
          <a:bodyPr/>
          <a:lstStyle/>
          <a:p>
            <a:r>
              <a:rPr lang="tr-TR" dirty="0"/>
              <a:t>Envanter, önceki dönemlerde gözden geçirilir. </a:t>
            </a:r>
          </a:p>
          <a:p>
            <a:r>
              <a:rPr lang="tr-TR" dirty="0"/>
              <a:t>Envanter düzeyi olarak </a:t>
            </a:r>
            <a:r>
              <a:rPr lang="tr-TR" b="1" dirty="0">
                <a:solidFill>
                  <a:srgbClr val="FF0000"/>
                </a:solidFill>
              </a:rPr>
              <a:t>bir hedef belirlenir</a:t>
            </a:r>
            <a:r>
              <a:rPr lang="tr-TR" dirty="0"/>
              <a:t>, bu hedef düzeyine kadar siparişler verilir. </a:t>
            </a:r>
          </a:p>
          <a:p>
            <a:r>
              <a:rPr lang="tr-TR" dirty="0"/>
              <a:t>Envanter düzeyi </a:t>
            </a:r>
            <a:r>
              <a:rPr lang="tr-TR" b="1" dirty="0">
                <a:solidFill>
                  <a:srgbClr val="FF0000"/>
                </a:solidFill>
              </a:rPr>
              <a:t>sürekli olarak değil</a:t>
            </a:r>
            <a:r>
              <a:rPr lang="tr-TR" dirty="0"/>
              <a:t>, </a:t>
            </a:r>
            <a:r>
              <a:rPr lang="tr-TR" b="1" dirty="0">
                <a:solidFill>
                  <a:srgbClr val="FF0000"/>
                </a:solidFill>
              </a:rPr>
              <a:t>belirli aralılarla </a:t>
            </a:r>
            <a:r>
              <a:rPr lang="tr-TR" dirty="0"/>
              <a:t>kontrol edilir. </a:t>
            </a:r>
          </a:p>
        </p:txBody>
      </p:sp>
    </p:spTree>
    <p:extLst>
      <p:ext uri="{BB962C8B-B14F-4D97-AF65-F5344CB8AC3E}">
        <p14:creationId xmlns:p14="http://schemas.microsoft.com/office/powerpoint/2010/main" val="548994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Yiyecek İçecek İşletmelerinde Depolama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/>
              <a:t>Depo: </a:t>
            </a:r>
            <a:r>
              <a:rPr lang="tr-TR" dirty="0"/>
              <a:t>planlama ya da üretim bölümü ile satış yerleri arasında köprü görevi gören ve satın alınan ürünlerin </a:t>
            </a:r>
            <a:r>
              <a:rPr lang="tr-TR" b="1" dirty="0">
                <a:solidFill>
                  <a:srgbClr val="FF0000"/>
                </a:solidFill>
              </a:rPr>
              <a:t>ihtiyaç halinde kullanılmak üzere hazır tutulan alanlardır</a:t>
            </a:r>
            <a:r>
              <a:rPr lang="tr-TR" dirty="0"/>
              <a:t>.</a:t>
            </a:r>
          </a:p>
          <a:p>
            <a:pPr marL="0" indent="0">
              <a:buNone/>
            </a:pPr>
            <a:endParaRPr lang="tr-TR" dirty="0"/>
          </a:p>
          <a:p>
            <a:r>
              <a:rPr lang="tr-TR" b="1" dirty="0"/>
              <a:t>Depolama: </a:t>
            </a:r>
            <a:r>
              <a:rPr lang="tr-TR" dirty="0"/>
              <a:t>İşletmelerde ihtiyaç duyulan malzemelerin satın alma ve teslim alma sürecinden sonra </a:t>
            </a:r>
            <a:r>
              <a:rPr lang="tr-TR" b="1" dirty="0">
                <a:solidFill>
                  <a:srgbClr val="FF0000"/>
                </a:solidFill>
              </a:rPr>
              <a:t>uygun koşullarda saklanması işlemidir</a:t>
            </a:r>
            <a:r>
              <a:rPr lang="tr-TR" dirty="0"/>
              <a:t>.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341002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Yiyecek içecek işletmelerinde Depolamanın önemi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Malzemelerin dayanıksız olması</a:t>
            </a:r>
          </a:p>
          <a:p>
            <a:r>
              <a:rPr lang="tr-TR" dirty="0"/>
              <a:t>Uygun koşullarda saklanmayan malzemelerden yapılan yemeklerin kalitelerinin düşmesi</a:t>
            </a:r>
          </a:p>
          <a:p>
            <a:r>
              <a:rPr lang="tr-TR" dirty="0"/>
              <a:t>Bozulan malzemelerin insan sağlığını tehdit etmesi</a:t>
            </a:r>
          </a:p>
          <a:p>
            <a:r>
              <a:rPr lang="tr-TR" dirty="0"/>
              <a:t>Malzemelerin bozulması sebebiyle işletmenin maddi zarara uğraması</a:t>
            </a:r>
          </a:p>
          <a:p>
            <a:r>
              <a:rPr lang="tr-TR" dirty="0"/>
              <a:t>Satın alınan malzemelerin çalınma ihtimali </a:t>
            </a:r>
            <a:r>
              <a:rPr lang="tr-TR" u="sng" dirty="0"/>
              <a:t>gibi unsurları ortadan kaldırmak için depolama önemlidir.</a:t>
            </a:r>
          </a:p>
        </p:txBody>
      </p:sp>
    </p:spTree>
    <p:extLst>
      <p:ext uri="{BB962C8B-B14F-4D97-AF65-F5344CB8AC3E}">
        <p14:creationId xmlns:p14="http://schemas.microsoft.com/office/powerpoint/2010/main" val="2153919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Depoların Konumu ve Çeşitleri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/>
              <a:t>        Konum: </a:t>
            </a:r>
          </a:p>
          <a:p>
            <a:r>
              <a:rPr lang="tr-TR" dirty="0"/>
              <a:t>Depo alanlarının iş akışını kolaylaştırmak adına </a:t>
            </a:r>
            <a:r>
              <a:rPr lang="tr-TR" b="1" dirty="0">
                <a:solidFill>
                  <a:srgbClr val="FF0000"/>
                </a:solidFill>
              </a:rPr>
              <a:t>üretim yerlerine (mutfak) yakın olması </a:t>
            </a:r>
            <a:r>
              <a:rPr lang="tr-TR" dirty="0"/>
              <a:t>gerekmektedir.</a:t>
            </a:r>
          </a:p>
          <a:p>
            <a:r>
              <a:rPr lang="tr-TR" b="1" dirty="0">
                <a:solidFill>
                  <a:srgbClr val="FF0000"/>
                </a:solidFill>
              </a:rPr>
              <a:t>Servis alanından uzak</a:t>
            </a:r>
            <a:r>
              <a:rPr lang="tr-TR" dirty="0"/>
              <a:t>, müşterilerin görmeyeceği konumda olmalıdır.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39353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995" t="14228" r="23060" b="7097"/>
          <a:stretch/>
        </p:blipFill>
        <p:spPr>
          <a:xfrm>
            <a:off x="0" y="-1"/>
            <a:ext cx="10986655" cy="685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461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274" y="973668"/>
            <a:ext cx="9085094" cy="706964"/>
          </a:xfrm>
        </p:spPr>
        <p:txBody>
          <a:bodyPr/>
          <a:lstStyle/>
          <a:p>
            <a:r>
              <a:rPr lang="tr-TR" dirty="0"/>
              <a:t>Depoların Nitelikleri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Mutfağa ve teslim alma noktasına yakın olmalı</a:t>
            </a:r>
          </a:p>
          <a:p>
            <a:r>
              <a:rPr lang="tr-TR" dirty="0"/>
              <a:t>Havalandırma sistemleri iyi olmalı</a:t>
            </a:r>
          </a:p>
          <a:p>
            <a:r>
              <a:rPr lang="tr-TR" dirty="0"/>
              <a:t>Sıcaklık değerleri uygun olmalı</a:t>
            </a:r>
          </a:p>
          <a:p>
            <a:r>
              <a:rPr lang="tr-TR" dirty="0"/>
              <a:t>Rutubetli olmamalı</a:t>
            </a:r>
          </a:p>
          <a:p>
            <a:r>
              <a:rPr lang="tr-TR" dirty="0"/>
              <a:t>Kolay temizlenebilir materyallerden yapılmalı</a:t>
            </a:r>
          </a:p>
          <a:p>
            <a:r>
              <a:rPr lang="tr-TR" dirty="0"/>
              <a:t>Yeterli miktarda raf olmalı</a:t>
            </a:r>
          </a:p>
        </p:txBody>
      </p:sp>
    </p:spTree>
    <p:extLst>
      <p:ext uri="{BB962C8B-B14F-4D97-AF65-F5344CB8AC3E}">
        <p14:creationId xmlns:p14="http://schemas.microsoft.com/office/powerpoint/2010/main" val="1785980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526016" cy="706964"/>
          </a:xfrm>
        </p:spPr>
        <p:txBody>
          <a:bodyPr/>
          <a:lstStyle/>
          <a:p>
            <a:r>
              <a:rPr lang="tr-TR" dirty="0"/>
              <a:t>Depolama İlkeleri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54954" y="2603499"/>
            <a:ext cx="9662203" cy="4018973"/>
          </a:xfrm>
        </p:spPr>
        <p:txBody>
          <a:bodyPr/>
          <a:lstStyle/>
          <a:p>
            <a:r>
              <a:rPr lang="tr-TR" dirty="0"/>
              <a:t>Çapraz bulaşmayı önleyecek tedbirler alınmalı</a:t>
            </a:r>
          </a:p>
          <a:p>
            <a:r>
              <a:rPr lang="tr-TR" dirty="0"/>
              <a:t>Pişmiş ve çiğ yiyecekler ayrı alanlarla tutulmalı</a:t>
            </a:r>
          </a:p>
          <a:p>
            <a:r>
              <a:rPr lang="tr-TR" dirty="0"/>
              <a:t>Termometre ve nem ölçer bulunmalı</a:t>
            </a:r>
          </a:p>
          <a:p>
            <a:r>
              <a:rPr lang="tr-TR" dirty="0"/>
              <a:t>Depolar kilitli tutulmalı ve depo sorumlusu depo alanında bulunmalı</a:t>
            </a:r>
          </a:p>
          <a:p>
            <a:r>
              <a:rPr lang="tr-TR" dirty="0"/>
              <a:t>Doğrudan güneş ışığı almamalı</a:t>
            </a:r>
          </a:p>
          <a:p>
            <a:r>
              <a:rPr lang="tr-TR" dirty="0"/>
              <a:t>FİFO ilkesine uygun olarak tarih etiketleri yapıştırılmalı</a:t>
            </a:r>
          </a:p>
          <a:p>
            <a:r>
              <a:rPr lang="tr-TR" dirty="0"/>
              <a:t>Yiyecekler zemin ve duvar ile temas etmemeli</a:t>
            </a:r>
          </a:p>
          <a:p>
            <a:r>
              <a:rPr lang="tr-TR" dirty="0"/>
              <a:t>Temizlik malzemeleri depo içerisinde olmamalı</a:t>
            </a:r>
          </a:p>
          <a:p>
            <a:r>
              <a:rPr lang="tr-TR" dirty="0"/>
              <a:t>Düzenli olarak ısı-nem değer kontrolleri ve alan temizliği yapılmalı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51455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Neler Öğreneceğiz?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54954" y="2387600"/>
            <a:ext cx="8825659" cy="4216400"/>
          </a:xfrm>
        </p:spPr>
        <p:txBody>
          <a:bodyPr>
            <a:normAutofit/>
          </a:bodyPr>
          <a:lstStyle/>
          <a:p>
            <a:r>
              <a:rPr lang="tr-TR" b="1" dirty="0"/>
              <a:t>Envanter Kontrolü</a:t>
            </a:r>
          </a:p>
          <a:p>
            <a:pPr marL="0" indent="0">
              <a:buNone/>
            </a:pPr>
            <a:r>
              <a:rPr lang="tr-TR" dirty="0"/>
              <a:t>         Envanter tanımı, önemi, </a:t>
            </a:r>
          </a:p>
          <a:p>
            <a:pPr marL="0" indent="0">
              <a:buNone/>
            </a:pPr>
            <a:r>
              <a:rPr lang="tr-TR" dirty="0"/>
              <a:t>         Envanter kontrolü tanımı ve yöntemleri</a:t>
            </a:r>
          </a:p>
          <a:p>
            <a:r>
              <a:rPr lang="tr-TR" b="1" dirty="0"/>
              <a:t>Yiyecek içecek işletmelerinde depolama</a:t>
            </a:r>
          </a:p>
          <a:p>
            <a:pPr marL="0" indent="0">
              <a:buNone/>
            </a:pPr>
            <a:r>
              <a:rPr lang="tr-TR" dirty="0"/>
              <a:t>          Depoların konumu ve çeşitleri</a:t>
            </a:r>
          </a:p>
          <a:p>
            <a:pPr marL="0" indent="0">
              <a:buNone/>
            </a:pPr>
            <a:r>
              <a:rPr lang="tr-TR" dirty="0"/>
              <a:t>          Depoların nitelikleri ve depolama ilkeleri</a:t>
            </a:r>
          </a:p>
          <a:p>
            <a:r>
              <a:rPr lang="tr-TR" b="1" dirty="0"/>
              <a:t>Yiyecek içecek işletmelerinde stoklama</a:t>
            </a:r>
          </a:p>
          <a:p>
            <a:pPr marL="0" indent="0">
              <a:buNone/>
            </a:pPr>
            <a:r>
              <a:rPr lang="tr-TR" dirty="0"/>
              <a:t>          Stok kavramı, sınıflandırılması</a:t>
            </a:r>
          </a:p>
          <a:p>
            <a:pPr marL="0" indent="0">
              <a:buNone/>
            </a:pPr>
            <a:r>
              <a:rPr lang="tr-TR" dirty="0"/>
              <a:t>           Stok kontrolü ve yöntemleri, maliyetleri</a:t>
            </a:r>
          </a:p>
          <a:p>
            <a:r>
              <a:rPr lang="tr-TR" b="1" dirty="0"/>
              <a:t>Depodan ürün çıkarma</a:t>
            </a:r>
          </a:p>
        </p:txBody>
      </p:sp>
    </p:spTree>
    <p:extLst>
      <p:ext uri="{BB962C8B-B14F-4D97-AF65-F5344CB8AC3E}">
        <p14:creationId xmlns:p14="http://schemas.microsoft.com/office/powerpoint/2010/main" val="42108893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62000" y="973668"/>
            <a:ext cx="9154367" cy="706964"/>
          </a:xfrm>
        </p:spPr>
        <p:txBody>
          <a:bodyPr/>
          <a:lstStyle/>
          <a:p>
            <a:r>
              <a:rPr lang="tr-TR" dirty="0"/>
              <a:t>Depolama Prosedürü ve Ambar Kayıtları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Depolama prosedürü 3 aşamadan oluşmaktadır </a:t>
            </a:r>
          </a:p>
          <a:p>
            <a:pPr marL="0" indent="0">
              <a:buNone/>
            </a:pPr>
            <a:r>
              <a:rPr lang="tr-TR" dirty="0"/>
              <a:t>1- Satın alınan yiyeceklerin kayıtlara geçirilmesi</a:t>
            </a:r>
          </a:p>
          <a:p>
            <a:pPr marL="0" indent="0">
              <a:buNone/>
            </a:pPr>
            <a:r>
              <a:rPr lang="tr-TR" dirty="0"/>
              <a:t>2-Çıkan malların kayıttan düşürülmesi</a:t>
            </a:r>
          </a:p>
          <a:p>
            <a:pPr marL="0" indent="0">
              <a:buNone/>
            </a:pPr>
            <a:r>
              <a:rPr lang="tr-TR" dirty="0"/>
              <a:t>3- Mevcut stokların hesaplanması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185819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8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078" b="20042"/>
          <a:stretch/>
        </p:blipFill>
        <p:spPr>
          <a:xfrm>
            <a:off x="1964697" y="120315"/>
            <a:ext cx="56830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860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928256" y="973668"/>
            <a:ext cx="8988112" cy="706964"/>
          </a:xfrm>
        </p:spPr>
        <p:txBody>
          <a:bodyPr/>
          <a:lstStyle/>
          <a:p>
            <a:r>
              <a:rPr lang="tr-TR" dirty="0"/>
              <a:t>Yiyecek-İçecek İşletmelerinde Stoklama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/>
              <a:t>Stok kavramı: </a:t>
            </a:r>
            <a:r>
              <a:rPr lang="tr-TR" dirty="0"/>
              <a:t>işletmelerin karşılaşabilecekleri </a:t>
            </a:r>
            <a:r>
              <a:rPr lang="tr-TR" b="1" dirty="0">
                <a:solidFill>
                  <a:srgbClr val="FF0000"/>
                </a:solidFill>
              </a:rPr>
              <a:t>ani ihtiyaçları </a:t>
            </a:r>
            <a:r>
              <a:rPr lang="tr-TR" dirty="0"/>
              <a:t>karşılayabilmesini ve üretimin riske uğramadan devam etmesini sağlamak amacıyla </a:t>
            </a:r>
            <a:r>
              <a:rPr lang="tr-TR" b="1" dirty="0">
                <a:solidFill>
                  <a:srgbClr val="FF0000"/>
                </a:solidFill>
              </a:rPr>
              <a:t>depolarında sürekli olarak hammadde ve malzemelerin bulunmasıdır</a:t>
            </a:r>
            <a:r>
              <a:rPr lang="tr-TR" dirty="0"/>
              <a:t>.</a:t>
            </a:r>
          </a:p>
          <a:p>
            <a:endParaRPr lang="tr-TR" b="1" dirty="0"/>
          </a:p>
          <a:p>
            <a:r>
              <a:rPr lang="tr-TR" b="1" dirty="0"/>
              <a:t>İşletmelerde stoklama sisteminin olması işletmenin başarısı ve kârlılığını sürdürebilmesi açısından önemlidir. </a:t>
            </a:r>
          </a:p>
        </p:txBody>
      </p:sp>
    </p:spTree>
    <p:extLst>
      <p:ext uri="{BB962C8B-B14F-4D97-AF65-F5344CB8AC3E}">
        <p14:creationId xmlns:p14="http://schemas.microsoft.com/office/powerpoint/2010/main" val="3116013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Stoklama sisteminin yararları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Yetersiz malzemeden kaynaklı üretim yetersizliğinde ve talep farklılığı durumunda tüketici taleplerini karşılayabilmek</a:t>
            </a:r>
          </a:p>
          <a:p>
            <a:r>
              <a:rPr lang="tr-TR" dirty="0"/>
              <a:t>İşletmenin üretim seviyesini korumak</a:t>
            </a:r>
          </a:p>
          <a:p>
            <a:r>
              <a:rPr lang="tr-TR" dirty="0"/>
              <a:t>İşletmeyi talep dalgalanmalarına karşı korumak</a:t>
            </a:r>
          </a:p>
          <a:p>
            <a:r>
              <a:rPr lang="tr-TR" dirty="0"/>
              <a:t>Yeni ürün alma durumunda oluşacak </a:t>
            </a:r>
            <a:r>
              <a:rPr lang="tr-TR" b="1" dirty="0">
                <a:solidFill>
                  <a:srgbClr val="FF0000"/>
                </a:solidFill>
              </a:rPr>
              <a:t>fiyat farklılıkları ve tedarik edememe </a:t>
            </a:r>
            <a:r>
              <a:rPr lang="tr-TR" dirty="0"/>
              <a:t>tehlikelerine karşı önlem almak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179682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Stokların Sınıflandırılması</a:t>
            </a:r>
          </a:p>
        </p:txBody>
      </p:sp>
      <p:graphicFrame>
        <p:nvGraphicFramePr>
          <p:cNvPr id="6" name="İçerik Yer Tutucus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9990358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yagram 6"/>
          <p:cNvGraphicFramePr/>
          <p:nvPr>
            <p:extLst>
              <p:ext uri="{D42A27DB-BD31-4B8C-83A1-F6EECF244321}">
                <p14:modId xmlns:p14="http://schemas.microsoft.com/office/powerpoint/2010/main" val="612382757"/>
              </p:ext>
            </p:extLst>
          </p:nvPr>
        </p:nvGraphicFramePr>
        <p:xfrm>
          <a:off x="443345" y="1484937"/>
          <a:ext cx="11139055" cy="5653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747104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Stok Kontrolünün tanımı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54954" y="2603500"/>
            <a:ext cx="9513046" cy="3749174"/>
          </a:xfrm>
        </p:spPr>
        <p:txBody>
          <a:bodyPr/>
          <a:lstStyle/>
          <a:p>
            <a:r>
              <a:rPr lang="tr-TR" dirty="0"/>
              <a:t>İşletme için en ekonomik olan stok niceliklerinin, işletmenin üretim, satış ve finansal koşullarını da göz önünde bulundurarak belirlenmesini ve saptanan bu stok düzeyinin sürdürülebilmesidir.</a:t>
            </a:r>
          </a:p>
          <a:p>
            <a:endParaRPr lang="tr-TR" dirty="0">
              <a:solidFill>
                <a:srgbClr val="FF0000"/>
              </a:solidFill>
            </a:endParaRPr>
          </a:p>
          <a:p>
            <a:r>
              <a:rPr lang="tr-TR" dirty="0">
                <a:solidFill>
                  <a:srgbClr val="FF0000"/>
                </a:solidFill>
              </a:rPr>
              <a:t>AMACI: İşletme isteklerine uygun olarak gerekli miktar ve nicelikteki stoku gerekli zamanda en düşük yatırımla bulundurmasıdır.</a:t>
            </a:r>
          </a:p>
        </p:txBody>
      </p:sp>
    </p:spTree>
    <p:extLst>
      <p:ext uri="{BB962C8B-B14F-4D97-AF65-F5344CB8AC3E}">
        <p14:creationId xmlns:p14="http://schemas.microsoft.com/office/powerpoint/2010/main" val="2383450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Stok Kontrolünün Önemi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Stok kontrolü sayesinde yönetim doğru kararlarla işletme içi harcamaları düzenleyebilir ve </a:t>
            </a:r>
            <a:r>
              <a:rPr lang="tr-TR" b="1" dirty="0">
                <a:solidFill>
                  <a:srgbClr val="FF0000"/>
                </a:solidFill>
              </a:rPr>
              <a:t>üretilen mal ve hizmetlerin maliyetleri kontrol altında tutulabilir</a:t>
            </a:r>
            <a:r>
              <a:rPr lang="tr-TR" dirty="0"/>
              <a:t>.</a:t>
            </a:r>
          </a:p>
          <a:p>
            <a:endParaRPr lang="tr-TR" dirty="0"/>
          </a:p>
          <a:p>
            <a:r>
              <a:rPr lang="tr-TR" b="1" dirty="0">
                <a:solidFill>
                  <a:srgbClr val="FF0000"/>
                </a:solidFill>
              </a:rPr>
              <a:t>Stoklarda bulunan malzemelerin miktarlarının </a:t>
            </a:r>
            <a:r>
              <a:rPr lang="tr-TR" dirty="0"/>
              <a:t>belirlenmesi işletmeler için oldukça önemlidir.</a:t>
            </a:r>
          </a:p>
          <a:p>
            <a:r>
              <a:rPr lang="tr-TR" dirty="0"/>
              <a:t>Malzemelerin </a:t>
            </a:r>
            <a:r>
              <a:rPr lang="tr-TR" b="1" dirty="0">
                <a:solidFill>
                  <a:srgbClr val="FF0000"/>
                </a:solidFill>
              </a:rPr>
              <a:t>ne kadar, nerede bulunduğu ve hangi amaçlarla kullanılacağı </a:t>
            </a:r>
            <a:r>
              <a:rPr lang="tr-TR" dirty="0"/>
              <a:t>gibi bilgiler işleyişte kolaylık sağlayacaktır.</a:t>
            </a:r>
          </a:p>
        </p:txBody>
      </p:sp>
    </p:spTree>
    <p:extLst>
      <p:ext uri="{BB962C8B-B14F-4D97-AF65-F5344CB8AC3E}">
        <p14:creationId xmlns:p14="http://schemas.microsoft.com/office/powerpoint/2010/main" val="10997924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Stok Kontrolünün Amacı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Stoklarda bulunan malzemelerin miktarlarının ve değerlerinin bilinmesi</a:t>
            </a:r>
          </a:p>
          <a:p>
            <a:r>
              <a:rPr lang="tr-TR" dirty="0"/>
              <a:t>Sık tüketilmeyen malzeme listelerinin oluşturulması (planlı bir kayıt sistemi)</a:t>
            </a:r>
          </a:p>
          <a:p>
            <a:r>
              <a:rPr lang="tr-TR" dirty="0"/>
              <a:t>Kullanılan mal ve malzeme maliyetlerinin satış miktarlarıyla karşılaştırılması ve böylece </a:t>
            </a:r>
            <a:r>
              <a:rPr lang="tr-TR" b="1" dirty="0">
                <a:solidFill>
                  <a:srgbClr val="FF0000"/>
                </a:solidFill>
              </a:rPr>
              <a:t>yiyecek-içecek maliyet oranının </a:t>
            </a:r>
            <a:r>
              <a:rPr lang="tr-TR" dirty="0"/>
              <a:t>belirlenmesi</a:t>
            </a:r>
          </a:p>
          <a:p>
            <a:r>
              <a:rPr lang="tr-TR" b="1" dirty="0">
                <a:solidFill>
                  <a:srgbClr val="FF0000"/>
                </a:solidFill>
              </a:rPr>
              <a:t>Kayıpların en aza indirilmesi/yok edilmesi</a:t>
            </a:r>
          </a:p>
          <a:p>
            <a:r>
              <a:rPr lang="tr-TR" dirty="0"/>
              <a:t>Tüketimi yavaş olan malzemelerin belirlenmesi</a:t>
            </a:r>
          </a:p>
          <a:p>
            <a:r>
              <a:rPr lang="tr-TR" dirty="0"/>
              <a:t>Tüketilen yiyeceklerin yüzdelerinin belirlenmesi</a:t>
            </a:r>
          </a:p>
          <a:p>
            <a:r>
              <a:rPr lang="tr-TR" b="1" dirty="0">
                <a:solidFill>
                  <a:srgbClr val="FF0000"/>
                </a:solidFill>
              </a:rPr>
              <a:t>Stok devir hızının belirlenmesi</a:t>
            </a:r>
          </a:p>
        </p:txBody>
      </p:sp>
    </p:spTree>
    <p:extLst>
      <p:ext uri="{BB962C8B-B14F-4D97-AF65-F5344CB8AC3E}">
        <p14:creationId xmlns:p14="http://schemas.microsoft.com/office/powerpoint/2010/main" val="17304800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STOK KONTROLÜ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HER AYIN SONUNDA depolarda ve üretim alanlarında bulunan tüketimi gerçekleşmemiş malzemelerin fiili sayımıdır.</a:t>
            </a:r>
          </a:p>
          <a:p>
            <a:r>
              <a:rPr lang="tr-TR" dirty="0"/>
              <a:t>Sayım sonuçları ile ambar stok kartlarındaki sayılar karşılaştırılır.</a:t>
            </a:r>
          </a:p>
          <a:p>
            <a:r>
              <a:rPr lang="tr-TR" dirty="0"/>
              <a:t>%1’lik SAPMA PAYI vardır.</a:t>
            </a:r>
          </a:p>
          <a:p>
            <a:r>
              <a:rPr lang="tr-TR" dirty="0"/>
              <a:t>Sapma payı yüksekse sorumlu birimler detaylı araştırmalar yaparak bu durumun sebeplerini belirler ve önlem alırlar.</a:t>
            </a:r>
          </a:p>
          <a:p>
            <a:endParaRPr lang="tr-TR" dirty="0"/>
          </a:p>
          <a:p>
            <a:r>
              <a:rPr lang="tr-TR" dirty="0"/>
              <a:t>Restoran stok kontrolü restoran şefinin sorumluluğundadır. </a:t>
            </a:r>
          </a:p>
        </p:txBody>
      </p:sp>
    </p:spTree>
    <p:extLst>
      <p:ext uri="{BB962C8B-B14F-4D97-AF65-F5344CB8AC3E}">
        <p14:creationId xmlns:p14="http://schemas.microsoft.com/office/powerpoint/2010/main" val="1955314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Stok kontrolünde cevap verilmesi gereken sorular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Üretimin normal seyrini sağlamak için en </a:t>
            </a:r>
            <a:r>
              <a:rPr lang="tr-TR" b="1" dirty="0">
                <a:solidFill>
                  <a:srgbClr val="FF0000"/>
                </a:solidFill>
              </a:rPr>
              <a:t>az ne kadar yiyecek içecek ürünü depoda bulundurulmalıdır</a:t>
            </a:r>
            <a:r>
              <a:rPr lang="tr-TR" dirty="0"/>
              <a:t>?</a:t>
            </a:r>
          </a:p>
          <a:p>
            <a:endParaRPr lang="tr-TR" dirty="0"/>
          </a:p>
          <a:p>
            <a:r>
              <a:rPr lang="tr-TR" dirty="0"/>
              <a:t>Gereksiz giderleri önlemek için </a:t>
            </a:r>
            <a:r>
              <a:rPr lang="tr-TR" b="1" dirty="0">
                <a:solidFill>
                  <a:srgbClr val="FF0000"/>
                </a:solidFill>
              </a:rPr>
              <a:t>en çok ne kadar yiyecek-içecek ürünü depoda bulundurulmalıdır</a:t>
            </a:r>
            <a:r>
              <a:rPr lang="tr-TR" dirty="0"/>
              <a:t>?</a:t>
            </a:r>
          </a:p>
          <a:p>
            <a:endParaRPr lang="tr-TR" dirty="0"/>
          </a:p>
          <a:p>
            <a:r>
              <a:rPr lang="tr-TR" dirty="0"/>
              <a:t>Yiyecek içecek malzeme maliyetlerine normal etkide bulunması açısından </a:t>
            </a:r>
            <a:r>
              <a:rPr lang="tr-TR" b="1" dirty="0">
                <a:solidFill>
                  <a:srgbClr val="FF0000"/>
                </a:solidFill>
              </a:rPr>
              <a:t>sipariş planı nasıl olmalıdır</a:t>
            </a:r>
            <a:r>
              <a:rPr lang="tr-T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89222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Envanter Tanımı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Bir işletmenin sahip olduğu varlıkları </a:t>
            </a:r>
            <a:r>
              <a:rPr lang="tr-TR" b="1" dirty="0">
                <a:solidFill>
                  <a:srgbClr val="FF0000"/>
                </a:solidFill>
              </a:rPr>
              <a:t>saymak, ölçmek ve tartmak </a:t>
            </a:r>
            <a:r>
              <a:rPr lang="tr-TR" dirty="0"/>
              <a:t>gibi faaliyetlerin bütünüdür.</a:t>
            </a:r>
          </a:p>
          <a:p>
            <a:r>
              <a:rPr lang="tr-TR" dirty="0"/>
              <a:t>İşletmelerin </a:t>
            </a:r>
            <a:r>
              <a:rPr lang="tr-TR" b="1" dirty="0">
                <a:solidFill>
                  <a:srgbClr val="FF0000"/>
                </a:solidFill>
              </a:rPr>
              <a:t>bilanço dönemlerindeki mevcutları, alacakları ve borçlarını </a:t>
            </a:r>
            <a:r>
              <a:rPr lang="tr-TR" dirty="0"/>
              <a:t>göz önünde bulundurarak </a:t>
            </a:r>
            <a:r>
              <a:rPr lang="tr-TR" b="1" dirty="0">
                <a:solidFill>
                  <a:srgbClr val="FF0000"/>
                </a:solidFill>
              </a:rPr>
              <a:t>nihai bir tespit </a:t>
            </a:r>
            <a:r>
              <a:rPr lang="tr-TR" dirty="0"/>
              <a:t>yapma çalışmalarıdır.</a:t>
            </a:r>
          </a:p>
          <a:p>
            <a:endParaRPr lang="tr-TR" dirty="0"/>
          </a:p>
          <a:p>
            <a:r>
              <a:rPr lang="tr-TR" dirty="0"/>
              <a:t>Stoktan farkı; envanterde </a:t>
            </a:r>
            <a:r>
              <a:rPr lang="tr-TR" b="1" dirty="0">
                <a:solidFill>
                  <a:srgbClr val="FF0000"/>
                </a:solidFill>
              </a:rPr>
              <a:t>makine, demirbaşlar ve parasal kavramlar </a:t>
            </a:r>
            <a:r>
              <a:rPr lang="tr-TR" dirty="0"/>
              <a:t>da bulunmaktadır.</a:t>
            </a:r>
          </a:p>
        </p:txBody>
      </p:sp>
    </p:spTree>
    <p:extLst>
      <p:ext uri="{BB962C8B-B14F-4D97-AF65-F5344CB8AC3E}">
        <p14:creationId xmlns:p14="http://schemas.microsoft.com/office/powerpoint/2010/main" val="627825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Stok Kontrol Maliyetleri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/>
              <a:t>Elde bulundurma maliyeti </a:t>
            </a:r>
            <a:r>
              <a:rPr lang="tr-TR" dirty="0"/>
              <a:t>(ürün için harcanmış para, depolama maliyeti, kayıp maliyeti, istifleme maliyeti, yönetim maliyeti, sigorta maliyeti)</a:t>
            </a:r>
          </a:p>
          <a:p>
            <a:endParaRPr lang="tr-TR" dirty="0"/>
          </a:p>
          <a:p>
            <a:r>
              <a:rPr lang="tr-TR" b="1" dirty="0"/>
              <a:t>Elde bulundurmama maliyeti </a:t>
            </a:r>
            <a:r>
              <a:rPr lang="tr-TR" dirty="0"/>
              <a:t>(depolarda ürün kalmadığı durumlarda ortaya çıkan maliyettir- satış kayıpları)</a:t>
            </a:r>
          </a:p>
          <a:p>
            <a:endParaRPr lang="tr-TR" dirty="0"/>
          </a:p>
          <a:p>
            <a:r>
              <a:rPr lang="tr-TR" b="1" dirty="0"/>
              <a:t>Sipariş maliyeti </a:t>
            </a:r>
            <a:r>
              <a:rPr lang="tr-TR" dirty="0"/>
              <a:t>(üretim için yapılan siparişlerin maliyeti ve siparişler için satın alma maliyeti olarak ikiye ayrılır.)</a:t>
            </a:r>
          </a:p>
        </p:txBody>
      </p:sp>
    </p:spTree>
    <p:extLst>
      <p:ext uri="{BB962C8B-B14F-4D97-AF65-F5344CB8AC3E}">
        <p14:creationId xmlns:p14="http://schemas.microsoft.com/office/powerpoint/2010/main" val="35896707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Yiyecek içecek işletmelerinde depodan ürün çıkarma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84910" y="2603500"/>
            <a:ext cx="11111346" cy="40051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b="1" dirty="0"/>
              <a:t>Satın alınan ürünlerin depolanması ve stoklanması kadar depodan çıkarılması da önemlidir. Bu işlemde dikkat edilmesi gereken noktalar; </a:t>
            </a:r>
          </a:p>
          <a:p>
            <a:r>
              <a:rPr lang="tr-TR" dirty="0"/>
              <a:t>Depodan çıkarılacak olan ürün için </a:t>
            </a:r>
            <a:r>
              <a:rPr lang="tr-TR" b="1" dirty="0">
                <a:solidFill>
                  <a:srgbClr val="FF0000"/>
                </a:solidFill>
              </a:rPr>
              <a:t>ÜRÜN İSTEK FİŞİ </a:t>
            </a:r>
            <a:r>
              <a:rPr lang="tr-TR" dirty="0"/>
              <a:t>dikkate alınır.</a:t>
            </a:r>
          </a:p>
          <a:p>
            <a:r>
              <a:rPr lang="tr-TR" dirty="0"/>
              <a:t>Depo sorumlusu </a:t>
            </a:r>
            <a:r>
              <a:rPr lang="tr-TR" b="1" dirty="0">
                <a:solidFill>
                  <a:srgbClr val="FF0000"/>
                </a:solidFill>
              </a:rPr>
              <a:t>istek fişinin yetkili kişi/</a:t>
            </a:r>
            <a:r>
              <a:rPr lang="tr-TR" b="1" dirty="0" err="1">
                <a:solidFill>
                  <a:srgbClr val="FF0000"/>
                </a:solidFill>
              </a:rPr>
              <a:t>ler</a:t>
            </a:r>
            <a:r>
              <a:rPr lang="tr-TR" b="1" dirty="0">
                <a:solidFill>
                  <a:srgbClr val="FF0000"/>
                </a:solidFill>
              </a:rPr>
              <a:t> tarafından imzalanmış </a:t>
            </a:r>
            <a:r>
              <a:rPr lang="tr-TR" dirty="0"/>
              <a:t>olup olmadığını kontrol eder</a:t>
            </a:r>
          </a:p>
          <a:p>
            <a:r>
              <a:rPr lang="tr-TR" dirty="0"/>
              <a:t>Ürünler depo sorumlusu tarafından ürünler </a:t>
            </a:r>
            <a:r>
              <a:rPr lang="tr-TR" b="1" dirty="0">
                <a:solidFill>
                  <a:srgbClr val="FF0000"/>
                </a:solidFill>
              </a:rPr>
              <a:t>istek fişinde belirtilen miktarlarda tartılır</a:t>
            </a:r>
            <a:r>
              <a:rPr lang="tr-TR" dirty="0"/>
              <a:t>.</a:t>
            </a:r>
          </a:p>
          <a:p>
            <a:r>
              <a:rPr lang="tr-TR" dirty="0"/>
              <a:t>Depo sorumlusu istek fişinin üzerine </a:t>
            </a:r>
            <a:r>
              <a:rPr lang="tr-TR" b="1" dirty="0">
                <a:solidFill>
                  <a:srgbClr val="FF0000"/>
                </a:solidFill>
              </a:rPr>
              <a:t>birim ve toplam fiyatı yazar</a:t>
            </a:r>
          </a:p>
          <a:p>
            <a:r>
              <a:rPr lang="tr-TR" dirty="0"/>
              <a:t>İstek fişi kayıt memuruna teslim edilir. </a:t>
            </a:r>
          </a:p>
          <a:p>
            <a:r>
              <a:rPr lang="tr-TR" dirty="0"/>
              <a:t>Kayıt memuru </a:t>
            </a:r>
            <a:r>
              <a:rPr lang="tr-TR" b="1" dirty="0">
                <a:solidFill>
                  <a:srgbClr val="FF0000"/>
                </a:solidFill>
              </a:rPr>
              <a:t>sarf fişi keserek </a:t>
            </a:r>
            <a:r>
              <a:rPr lang="tr-TR" dirty="0"/>
              <a:t>ürünleri </a:t>
            </a:r>
            <a:r>
              <a:rPr lang="tr-TR" b="1" dirty="0">
                <a:solidFill>
                  <a:srgbClr val="FF0000"/>
                </a:solidFill>
              </a:rPr>
              <a:t>depo envanterinden </a:t>
            </a:r>
            <a:r>
              <a:rPr lang="tr-TR" dirty="0"/>
              <a:t>düşürür.</a:t>
            </a:r>
          </a:p>
          <a:p>
            <a:r>
              <a:rPr lang="tr-TR" dirty="0"/>
              <a:t>Depodan çıkarılan her ürünle ilgili kayıt tutulur.</a:t>
            </a:r>
          </a:p>
          <a:p>
            <a:r>
              <a:rPr lang="tr-TR" dirty="0"/>
              <a:t>Yiyecek üretim </a:t>
            </a:r>
            <a:r>
              <a:rPr lang="tr-TR" b="1" dirty="0">
                <a:solidFill>
                  <a:srgbClr val="FF0000"/>
                </a:solidFill>
              </a:rPr>
              <a:t>birimlerine ürünler bir veya iki günlük </a:t>
            </a:r>
            <a:r>
              <a:rPr lang="tr-TR" dirty="0"/>
              <a:t>olarak verilir.</a:t>
            </a:r>
          </a:p>
          <a:p>
            <a:r>
              <a:rPr lang="tr-TR" b="1" dirty="0">
                <a:solidFill>
                  <a:srgbClr val="FF0000"/>
                </a:solidFill>
              </a:rPr>
              <a:t>İçecek üretim </a:t>
            </a:r>
            <a:r>
              <a:rPr lang="tr-TR" dirty="0"/>
              <a:t>birimlerinde ürünlerin </a:t>
            </a:r>
            <a:r>
              <a:rPr lang="tr-TR" b="1" dirty="0">
                <a:solidFill>
                  <a:srgbClr val="FF0000"/>
                </a:solidFill>
              </a:rPr>
              <a:t>zaman periyotları farklılık </a:t>
            </a:r>
            <a:r>
              <a:rPr lang="tr-TR" dirty="0"/>
              <a:t>göstermektedir. </a:t>
            </a:r>
          </a:p>
        </p:txBody>
      </p:sp>
    </p:spTree>
    <p:extLst>
      <p:ext uri="{BB962C8B-B14F-4D97-AF65-F5344CB8AC3E}">
        <p14:creationId xmlns:p14="http://schemas.microsoft.com/office/powerpoint/2010/main" val="31862716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1-FİFO (ilk giren ilk çıkar)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Depoya ilk giren ürünün üretime ilk gönderilmesidir.</a:t>
            </a:r>
          </a:p>
          <a:p>
            <a:r>
              <a:rPr lang="tr-TR" dirty="0"/>
              <a:t>Ürünün alış tarihindeki fiyatından depo çıkış işlemleri gerçekleştirilir.</a:t>
            </a:r>
          </a:p>
          <a:p>
            <a:r>
              <a:rPr lang="tr-TR" dirty="0"/>
              <a:t>Yiyecek-içecek işletmelerinde sık kullanılan bir yöntemdir.</a:t>
            </a:r>
          </a:p>
          <a:p>
            <a:r>
              <a:rPr lang="tr-TR" dirty="0"/>
              <a:t>1500 kg pirinç var: (1)500 kg 200 </a:t>
            </a:r>
            <a:r>
              <a:rPr lang="tr-TR" dirty="0" err="1"/>
              <a:t>tl</a:t>
            </a:r>
            <a:r>
              <a:rPr lang="tr-TR" dirty="0"/>
              <a:t>, 300 kg 250 </a:t>
            </a:r>
            <a:r>
              <a:rPr lang="tr-TR" dirty="0" err="1"/>
              <a:t>tl</a:t>
            </a:r>
            <a:r>
              <a:rPr lang="tr-TR" dirty="0"/>
              <a:t>, 700 kg 300 </a:t>
            </a:r>
            <a:r>
              <a:rPr lang="tr-TR" dirty="0" err="1"/>
              <a:t>tl</a:t>
            </a:r>
            <a:endParaRPr lang="tr-TR" dirty="0"/>
          </a:p>
          <a:p>
            <a:r>
              <a:rPr lang="tr-TR" dirty="0"/>
              <a:t>Talep edilen pirinç 1200 kg; 500 kg 200 </a:t>
            </a:r>
            <a:r>
              <a:rPr lang="tr-TR" dirty="0" err="1"/>
              <a:t>tl</a:t>
            </a:r>
            <a:r>
              <a:rPr lang="tr-TR" dirty="0"/>
              <a:t>, 300 kg 250 </a:t>
            </a:r>
            <a:r>
              <a:rPr lang="tr-TR" dirty="0" err="1"/>
              <a:t>tl</a:t>
            </a:r>
            <a:r>
              <a:rPr lang="tr-TR" dirty="0"/>
              <a:t>, 400 kg 300 </a:t>
            </a:r>
            <a:r>
              <a:rPr lang="tr-TR" dirty="0" err="1"/>
              <a:t>tl</a:t>
            </a:r>
            <a:r>
              <a:rPr lang="tr-TR" dirty="0"/>
              <a:t>.</a:t>
            </a:r>
          </a:p>
          <a:p>
            <a:r>
              <a:rPr lang="tr-TR" dirty="0"/>
              <a:t>Elimizde kalan 300 kg 300 </a:t>
            </a:r>
            <a:r>
              <a:rPr lang="tr-TR" dirty="0" err="1"/>
              <a:t>tl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696927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2-LİFO (son giren ilk çıkar)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Son satın alınan ürünlerin ilk kullanıldığı, stokta son kalan ürünlerin ilk alınan ürünler olduğu yöntemdir.</a:t>
            </a:r>
          </a:p>
          <a:p>
            <a:r>
              <a:rPr lang="tr-TR" dirty="0"/>
              <a:t>Depolanan malzemelerin fiyatlandırılmasında </a:t>
            </a:r>
            <a:r>
              <a:rPr lang="tr-TR" u="sng" dirty="0"/>
              <a:t>son giren gruptaki ürünlerin birim fiyatları dikkate alınır.</a:t>
            </a:r>
          </a:p>
          <a:p>
            <a:r>
              <a:rPr lang="tr-TR" dirty="0"/>
              <a:t>Aşırı fiyat artışı yaşanan durumlarda kullanılır.</a:t>
            </a:r>
          </a:p>
          <a:p>
            <a:r>
              <a:rPr lang="tr-TR" dirty="0"/>
              <a:t>Yiyecek-içecek işletmelerinde sadece dayanıklı ürünler için kullanılır.</a:t>
            </a:r>
          </a:p>
          <a:p>
            <a:r>
              <a:rPr lang="tr-TR" dirty="0"/>
              <a:t>1500 kg pirinç var: (1)500 kg-200 </a:t>
            </a:r>
            <a:r>
              <a:rPr lang="tr-TR" dirty="0" err="1"/>
              <a:t>tl</a:t>
            </a:r>
            <a:r>
              <a:rPr lang="tr-TR" dirty="0"/>
              <a:t>, 300 kg 250 </a:t>
            </a:r>
            <a:r>
              <a:rPr lang="tr-TR" dirty="0" err="1"/>
              <a:t>tl</a:t>
            </a:r>
            <a:r>
              <a:rPr lang="tr-TR" dirty="0"/>
              <a:t>, 700 kg 300 </a:t>
            </a:r>
            <a:r>
              <a:rPr lang="tr-TR" dirty="0" err="1"/>
              <a:t>tl</a:t>
            </a:r>
            <a:endParaRPr lang="tr-TR" dirty="0"/>
          </a:p>
          <a:p>
            <a:r>
              <a:rPr lang="tr-TR" dirty="0"/>
              <a:t>1200 kg pirinç talep ediliyor: 700 kg 300 </a:t>
            </a:r>
            <a:r>
              <a:rPr lang="tr-TR" dirty="0" err="1"/>
              <a:t>tl</a:t>
            </a:r>
            <a:r>
              <a:rPr lang="tr-TR" dirty="0"/>
              <a:t>, 300 kg 250 </a:t>
            </a:r>
            <a:r>
              <a:rPr lang="tr-TR" dirty="0" err="1"/>
              <a:t>tl</a:t>
            </a:r>
            <a:r>
              <a:rPr lang="tr-TR" dirty="0"/>
              <a:t>, 200 kg 200 </a:t>
            </a:r>
            <a:r>
              <a:rPr lang="tr-TR" dirty="0" err="1"/>
              <a:t>tl</a:t>
            </a:r>
            <a:r>
              <a:rPr lang="tr-TR" dirty="0"/>
              <a:t> 200 </a:t>
            </a:r>
            <a:r>
              <a:rPr lang="tr-TR" dirty="0" err="1"/>
              <a:t>tl</a:t>
            </a:r>
            <a:endParaRPr lang="tr-TR" dirty="0"/>
          </a:p>
          <a:p>
            <a:r>
              <a:rPr lang="tr-TR" dirty="0"/>
              <a:t>Kalan ürün: ilk siparişin 300 kg’ı 200 </a:t>
            </a:r>
            <a:r>
              <a:rPr lang="tr-TR" dirty="0" err="1"/>
              <a:t>tl</a:t>
            </a:r>
            <a:r>
              <a:rPr lang="tr-TR" dirty="0"/>
              <a:t>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246870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3-Ortalama Maliyet Yöntemi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Farklı fiyatlardan alınan ürünlerin fiyat ortalamasını alarak maliyetinin hesaplanması esasına dayanır.</a:t>
            </a:r>
          </a:p>
          <a:p>
            <a:r>
              <a:rPr lang="tr-TR" dirty="0"/>
              <a:t>Ürünün depodan çıkarılmasında bütün giriş fiyatlarının ortalaması alınarak tek bir fiyat belirlenir. Maliyet hesaplamaları belirlenen bu fiyatlar üzerinden işlem yapılır.</a:t>
            </a:r>
          </a:p>
          <a:p>
            <a:r>
              <a:rPr lang="tr-TR" dirty="0"/>
              <a:t>1500 kg : (1)500 kg 200 </a:t>
            </a:r>
            <a:r>
              <a:rPr lang="tr-TR" dirty="0" err="1"/>
              <a:t>tl</a:t>
            </a:r>
            <a:r>
              <a:rPr lang="tr-TR" dirty="0"/>
              <a:t>, 300 kg 250 </a:t>
            </a:r>
            <a:r>
              <a:rPr lang="tr-TR" dirty="0" err="1"/>
              <a:t>tl</a:t>
            </a:r>
            <a:r>
              <a:rPr lang="tr-TR" dirty="0"/>
              <a:t>, 700 kg 300 </a:t>
            </a:r>
            <a:r>
              <a:rPr lang="tr-TR" dirty="0" err="1"/>
              <a:t>tl</a:t>
            </a:r>
            <a:endParaRPr lang="tr-TR" dirty="0"/>
          </a:p>
          <a:p>
            <a:r>
              <a:rPr lang="tr-TR" dirty="0"/>
              <a:t>1500 kg pirinç= 385000 </a:t>
            </a:r>
            <a:r>
              <a:rPr lang="tr-TR" dirty="0" err="1"/>
              <a:t>tl</a:t>
            </a:r>
            <a:endParaRPr lang="tr-TR" dirty="0"/>
          </a:p>
          <a:p>
            <a:r>
              <a:rPr lang="tr-TR" dirty="0"/>
              <a:t>256,666 ortalama satış fiyatı</a:t>
            </a:r>
          </a:p>
        </p:txBody>
      </p:sp>
    </p:spTree>
    <p:extLst>
      <p:ext uri="{BB962C8B-B14F-4D97-AF65-F5344CB8AC3E}">
        <p14:creationId xmlns:p14="http://schemas.microsoft.com/office/powerpoint/2010/main" val="22428424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5-Standart Maliyet Yöntemi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Satın alınan hammadde ve malzemelerin standart fiyatlar üzerinden maliyet hesaplamaları yapılır.</a:t>
            </a:r>
          </a:p>
          <a:p>
            <a:endParaRPr lang="tr-TR" dirty="0"/>
          </a:p>
          <a:p>
            <a:r>
              <a:rPr lang="tr-TR" dirty="0"/>
              <a:t>İşletmeler tarafından piyasa fiyatları ve işletmenin geçmiş yıllarına ait veriler göz önünde bulundurularak ortalama tahmini fiyatlar belirlenir. </a:t>
            </a:r>
          </a:p>
          <a:p>
            <a:endParaRPr lang="tr-TR" dirty="0"/>
          </a:p>
          <a:p>
            <a:r>
              <a:rPr lang="tr-TR" dirty="0"/>
              <a:t>Bu fiyatlar değişen koşullarda güncellenmelidir. </a:t>
            </a:r>
          </a:p>
        </p:txBody>
      </p:sp>
    </p:spTree>
    <p:extLst>
      <p:ext uri="{BB962C8B-B14F-4D97-AF65-F5344CB8AC3E}">
        <p14:creationId xmlns:p14="http://schemas.microsoft.com/office/powerpoint/2010/main" val="3842795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Envanter kontrolü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/>
              <a:t>İşletmelerin envanter kontrolünde göz önünde bulundurulan nitelikler;</a:t>
            </a:r>
          </a:p>
          <a:p>
            <a:r>
              <a:rPr lang="tr-TR" dirty="0"/>
              <a:t>İşletmelerin büyüklüğü</a:t>
            </a:r>
          </a:p>
          <a:p>
            <a:r>
              <a:rPr lang="tr-TR" dirty="0"/>
              <a:t>Üst yönetim politikaları</a:t>
            </a:r>
          </a:p>
          <a:p>
            <a:r>
              <a:rPr lang="tr-TR" dirty="0"/>
              <a:t>Üretim tipi/yapısı</a:t>
            </a:r>
          </a:p>
          <a:p>
            <a:r>
              <a:rPr lang="tr-TR" dirty="0"/>
              <a:t>Mali olanaklar</a:t>
            </a:r>
          </a:p>
          <a:p>
            <a:r>
              <a:rPr lang="tr-TR" dirty="0"/>
              <a:t>Haberleşme/iletişim</a:t>
            </a:r>
          </a:p>
          <a:p>
            <a:r>
              <a:rPr lang="tr-TR" dirty="0"/>
              <a:t>İlgili kayıtlar</a:t>
            </a:r>
          </a:p>
          <a:p>
            <a:r>
              <a:rPr lang="tr-TR" dirty="0"/>
              <a:t>Personel </a:t>
            </a:r>
          </a:p>
        </p:txBody>
      </p:sp>
    </p:spTree>
    <p:extLst>
      <p:ext uri="{BB962C8B-B14F-4D97-AF65-F5344CB8AC3E}">
        <p14:creationId xmlns:p14="http://schemas.microsoft.com/office/powerpoint/2010/main" val="1343939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Envanter Kontrol Yöntemleri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/>
              <a:t>1-Gözle Kontrol Yöntemi</a:t>
            </a:r>
          </a:p>
          <a:p>
            <a:pPr marL="0" indent="0">
              <a:buNone/>
            </a:pPr>
            <a:r>
              <a:rPr lang="tr-TR" dirty="0"/>
              <a:t>2- Tek Kutu Kontrol Yöntemi</a:t>
            </a:r>
          </a:p>
          <a:p>
            <a:pPr marL="0" indent="0">
              <a:buNone/>
            </a:pPr>
            <a:r>
              <a:rPr lang="tr-TR" dirty="0"/>
              <a:t>3-Çift Kutu Kontrol Yöntemi</a:t>
            </a:r>
          </a:p>
          <a:p>
            <a:pPr marL="0" indent="0">
              <a:buNone/>
            </a:pPr>
            <a:r>
              <a:rPr lang="tr-TR" dirty="0"/>
              <a:t>4-Kart-Dosya Yöntemi</a:t>
            </a:r>
          </a:p>
          <a:p>
            <a:pPr marL="0" indent="0">
              <a:buNone/>
            </a:pPr>
            <a:r>
              <a:rPr lang="tr-TR" dirty="0"/>
              <a:t>5-ABC Analizi</a:t>
            </a:r>
          </a:p>
          <a:p>
            <a:pPr marL="0" indent="0">
              <a:buNone/>
            </a:pPr>
            <a:r>
              <a:rPr lang="tr-TR" dirty="0"/>
              <a:t>6- Sürekli Gözden Geçirme Politikası</a:t>
            </a:r>
            <a:br>
              <a:rPr lang="tr-TR" dirty="0"/>
            </a:br>
            <a:r>
              <a:rPr lang="tr-TR" dirty="0"/>
              <a:t>(Q Sistemi)</a:t>
            </a:r>
          </a:p>
          <a:p>
            <a:pPr marL="0" indent="0">
              <a:buNone/>
            </a:pPr>
            <a:r>
              <a:rPr lang="tr-TR" dirty="0"/>
              <a:t>7- Periyodik Gözden Geçirme Politikası</a:t>
            </a:r>
            <a:br>
              <a:rPr lang="tr-TR" dirty="0"/>
            </a:br>
            <a:r>
              <a:rPr lang="tr-TR" dirty="0"/>
              <a:t>(P Sistemi)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31120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1-Gözle Kontrol Yöntemi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54954" y="2603500"/>
            <a:ext cx="9487106" cy="3416300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Periyodik zaman dilimlerinde </a:t>
            </a:r>
            <a:r>
              <a:rPr lang="tr-TR" dirty="0"/>
              <a:t>ambar memuru aracılığıyla malzemeler </a:t>
            </a:r>
            <a:r>
              <a:rPr lang="tr-TR" b="1" dirty="0">
                <a:solidFill>
                  <a:srgbClr val="FF0000"/>
                </a:solidFill>
              </a:rPr>
              <a:t>gözden geçirilir</a:t>
            </a:r>
            <a:r>
              <a:rPr lang="tr-TR" dirty="0"/>
              <a:t>, </a:t>
            </a:r>
          </a:p>
          <a:p>
            <a:r>
              <a:rPr lang="tr-TR" dirty="0"/>
              <a:t>Malzemeler için belirli bir alt limit önceden belirlenmiştir.</a:t>
            </a:r>
          </a:p>
          <a:p>
            <a:r>
              <a:rPr lang="tr-TR" dirty="0"/>
              <a:t>Malzemeler alt limitlerine ulaşınca ambar memuru sipariş tutanağı oluşturur.</a:t>
            </a:r>
          </a:p>
          <a:p>
            <a:endParaRPr lang="tr-TR" dirty="0"/>
          </a:p>
          <a:p>
            <a:pPr marL="0" indent="0">
              <a:buNone/>
            </a:pPr>
            <a:r>
              <a:rPr lang="tr-TR" dirty="0"/>
              <a:t>**İşletmelerin üretim kapasitesi arttıkça bu  yöntemin uygulanması güçleşmektedir. Bu sebeple </a:t>
            </a:r>
            <a:r>
              <a:rPr lang="tr-TR" b="1" dirty="0">
                <a:solidFill>
                  <a:srgbClr val="FF0000"/>
                </a:solidFill>
              </a:rPr>
              <a:t>küçük ve orta ölçekli işletmelerde kullanılması daha uygundur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4145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Avantajları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Zaman tasarrufu sağlar</a:t>
            </a:r>
          </a:p>
          <a:p>
            <a:r>
              <a:rPr lang="tr-TR" dirty="0"/>
              <a:t>Nitelik kontrolünü sağlar. (1 kasa domates stoklarda var fakat kullanılamaz halde)</a:t>
            </a:r>
          </a:p>
          <a:p>
            <a:r>
              <a:rPr lang="tr-TR" dirty="0"/>
              <a:t>Olası aksamaların önüne geçilmiş olur.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4578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Dezavantajları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Kişi kontrolüne bağlı bir yöntem olduğu için hata ihtimali vardır.</a:t>
            </a:r>
          </a:p>
          <a:p>
            <a:r>
              <a:rPr lang="tr-TR" dirty="0"/>
              <a:t>Zaman ve limit kontrollerinde yapılan hatalar zincir haline dönüşebilir.</a:t>
            </a:r>
          </a:p>
          <a:p>
            <a:r>
              <a:rPr lang="tr-TR" dirty="0"/>
              <a:t>Geç tedbir alınmasına ve kayıplara sebebiyet verebilir.</a:t>
            </a:r>
          </a:p>
        </p:txBody>
      </p:sp>
    </p:spTree>
    <p:extLst>
      <p:ext uri="{BB962C8B-B14F-4D97-AF65-F5344CB8AC3E}">
        <p14:creationId xmlns:p14="http://schemas.microsoft.com/office/powerpoint/2010/main" val="2574744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2- Tek Kutu Kontrol Yöntemi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22570" y="2470825"/>
            <a:ext cx="10077856" cy="4007795"/>
          </a:xfrm>
        </p:spPr>
        <p:txBody>
          <a:bodyPr/>
          <a:lstStyle/>
          <a:p>
            <a:r>
              <a:rPr lang="tr-TR" dirty="0"/>
              <a:t>Bu yöntem daha çok perakende mağazalarda kullanılmaktadır.</a:t>
            </a:r>
          </a:p>
          <a:p>
            <a:r>
              <a:rPr lang="tr-TR" dirty="0"/>
              <a:t>Kutu veya raf olarak ifade edilen araçların belirli aralıklarla kontrol edilip doldurulmasıdır.</a:t>
            </a:r>
          </a:p>
          <a:p>
            <a:r>
              <a:rPr lang="tr-TR" dirty="0"/>
              <a:t>Kutu/raflar sürekli dolu tutulmaya çalışılır.</a:t>
            </a:r>
          </a:p>
          <a:p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57899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 Toplantı Odası">
  <a:themeElements>
    <a:clrScheme name="İyon Toplantı Odası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İyon Toplantı Odası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 Toplantı Odası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1847</TotalTime>
  <Words>1631</Words>
  <Application>Microsoft Office PowerPoint</Application>
  <PresentationFormat>Geniş ekran</PresentationFormat>
  <Paragraphs>198</Paragraphs>
  <Slides>35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35</vt:i4>
      </vt:variant>
    </vt:vector>
  </HeadingPairs>
  <TitlesOfParts>
    <vt:vector size="40" baseType="lpstr">
      <vt:lpstr>Aptos</vt:lpstr>
      <vt:lpstr>Arial</vt:lpstr>
      <vt:lpstr>Century Gothic</vt:lpstr>
      <vt:lpstr>Wingdings 3</vt:lpstr>
      <vt:lpstr>İyon Toplantı Odası</vt:lpstr>
      <vt:lpstr>Yiyecek-İçecek İşletmelerinde Maliyet Analizi</vt:lpstr>
      <vt:lpstr>Neler Öğreneceğiz?</vt:lpstr>
      <vt:lpstr>Envanter Tanımı</vt:lpstr>
      <vt:lpstr>Envanter kontrolü</vt:lpstr>
      <vt:lpstr>Envanter Kontrol Yöntemleri</vt:lpstr>
      <vt:lpstr>1-Gözle Kontrol Yöntemi</vt:lpstr>
      <vt:lpstr>Avantajları</vt:lpstr>
      <vt:lpstr>Dezavantajları</vt:lpstr>
      <vt:lpstr>2- Tek Kutu Kontrol Yöntemi</vt:lpstr>
      <vt:lpstr>3-Çift Kutu Kontrol Yöntemi</vt:lpstr>
      <vt:lpstr>4-Kart-Dosya Yöntemi</vt:lpstr>
      <vt:lpstr>5- Sürekli Gözden Geçirme Politikası (Q Sistemi)</vt:lpstr>
      <vt:lpstr>6- Periyodik Gözden Geçirme Politikası (P Sistemi)</vt:lpstr>
      <vt:lpstr>Yiyecek İçecek İşletmelerinde Depolama</vt:lpstr>
      <vt:lpstr>Yiyecek içecek işletmelerinde Depolamanın önemi</vt:lpstr>
      <vt:lpstr>Depoların Konumu ve Çeşitleri</vt:lpstr>
      <vt:lpstr>PowerPoint Sunusu</vt:lpstr>
      <vt:lpstr>Depoların Nitelikleri</vt:lpstr>
      <vt:lpstr>Depolama İlkeleri</vt:lpstr>
      <vt:lpstr>Depolama Prosedürü ve Ambar Kayıtları</vt:lpstr>
      <vt:lpstr>PowerPoint Sunusu</vt:lpstr>
      <vt:lpstr>Yiyecek-İçecek İşletmelerinde Stoklama</vt:lpstr>
      <vt:lpstr>Stoklama sisteminin yararları</vt:lpstr>
      <vt:lpstr>Stokların Sınıflandırılması</vt:lpstr>
      <vt:lpstr>Stok Kontrolünün tanımı</vt:lpstr>
      <vt:lpstr>Stok Kontrolünün Önemi</vt:lpstr>
      <vt:lpstr>Stok Kontrolünün Amacı</vt:lpstr>
      <vt:lpstr>STOK KONTROLÜ</vt:lpstr>
      <vt:lpstr>Stok kontrolünde cevap verilmesi gereken sorular</vt:lpstr>
      <vt:lpstr>Stok Kontrol Maliyetleri</vt:lpstr>
      <vt:lpstr>Yiyecek içecek işletmelerinde depodan ürün çıkarma</vt:lpstr>
      <vt:lpstr>1-FİFO (ilk giren ilk çıkar) </vt:lpstr>
      <vt:lpstr>2-LİFO (son giren ilk çıkar)</vt:lpstr>
      <vt:lpstr>3-Ortalama Maliyet Yöntemi</vt:lpstr>
      <vt:lpstr>5-Standart Maliyet Yöntemi</vt:lpstr>
    </vt:vector>
  </TitlesOfParts>
  <Company>NouS/TncTR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Yiyecek-İçecek İşletmelerinde Maliyet Analizi</dc:title>
  <dc:creator>Ayşe Gülnihal KAHRAMAN</dc:creator>
  <cp:lastModifiedBy>gökhan onat</cp:lastModifiedBy>
  <cp:revision>91</cp:revision>
  <dcterms:created xsi:type="dcterms:W3CDTF">2021-04-07T22:22:23Z</dcterms:created>
  <dcterms:modified xsi:type="dcterms:W3CDTF">2026-05-12T21:33:34Z</dcterms:modified>
</cp:coreProperties>
</file>