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93" r:id="rId2"/>
    <p:sldId id="294" r:id="rId3"/>
    <p:sldId id="295" r:id="rId4"/>
    <p:sldId id="296" r:id="rId5"/>
    <p:sldId id="297" r:id="rId6"/>
    <p:sldId id="288" r:id="rId7"/>
    <p:sldId id="287" r:id="rId8"/>
    <p:sldId id="256" r:id="rId9"/>
    <p:sldId id="257" r:id="rId10"/>
    <p:sldId id="258" r:id="rId11"/>
    <p:sldId id="259" r:id="rId12"/>
    <p:sldId id="285" r:id="rId13"/>
    <p:sldId id="283" r:id="rId14"/>
    <p:sldId id="260" r:id="rId15"/>
    <p:sldId id="282" r:id="rId16"/>
    <p:sldId id="261" r:id="rId17"/>
    <p:sldId id="267" r:id="rId18"/>
    <p:sldId id="268" r:id="rId19"/>
    <p:sldId id="284" r:id="rId20"/>
    <p:sldId id="298" r:id="rId21"/>
    <p:sldId id="263" r:id="rId22"/>
    <p:sldId id="264" r:id="rId23"/>
    <p:sldId id="265" r:id="rId24"/>
    <p:sldId id="289" r:id="rId25"/>
    <p:sldId id="290" r:id="rId26"/>
    <p:sldId id="269" r:id="rId27"/>
    <p:sldId id="270" r:id="rId28"/>
    <p:sldId id="271" r:id="rId29"/>
    <p:sldId id="272" r:id="rId30"/>
    <p:sldId id="299" r:id="rId31"/>
    <p:sldId id="274" r:id="rId32"/>
    <p:sldId id="291" r:id="rId33"/>
    <p:sldId id="275" r:id="rId34"/>
    <p:sldId id="276" r:id="rId35"/>
    <p:sldId id="277" r:id="rId36"/>
    <p:sldId id="278" r:id="rId37"/>
    <p:sldId id="279" r:id="rId38"/>
    <p:sldId id="280" r:id="rId39"/>
    <p:sldId id="281" r:id="rId40"/>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97" autoAdjust="0"/>
  </p:normalViewPr>
  <p:slideViewPr>
    <p:cSldViewPr>
      <p:cViewPr varScale="1">
        <p:scale>
          <a:sx n="101" d="100"/>
          <a:sy n="101" d="100"/>
        </p:scale>
        <p:origin x="95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AAD5E38E-B9E0-48BE-8083-0F9460FC841C}" type="datetimeFigureOut">
              <a:rPr lang="tr-TR" smtClean="0"/>
              <a:t>22.06.2026</a:t>
            </a:fld>
            <a:endParaRPr lang="tr-TR"/>
          </a:p>
        </p:txBody>
      </p:sp>
      <p:sp>
        <p:nvSpPr>
          <p:cNvPr id="4" name="Slayt Görüntüsü Yer Tutucusu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6041AAB-CB56-4363-AB04-88269C0330B3}" type="slidenum">
              <a:rPr lang="tr-TR" smtClean="0"/>
              <a:t>‹#›</a:t>
            </a:fld>
            <a:endParaRPr lang="tr-TR"/>
          </a:p>
        </p:txBody>
      </p:sp>
    </p:spTree>
    <p:extLst>
      <p:ext uri="{BB962C8B-B14F-4D97-AF65-F5344CB8AC3E}">
        <p14:creationId xmlns:p14="http://schemas.microsoft.com/office/powerpoint/2010/main" val="4047213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Parthenon</a:t>
            </a:r>
            <a:r>
              <a:rPr lang="tr-TR" dirty="0"/>
              <a:t> ve  Apollon tapınakları </a:t>
            </a:r>
          </a:p>
        </p:txBody>
      </p:sp>
      <p:sp>
        <p:nvSpPr>
          <p:cNvPr id="4" name="Slayt Numarası Yer Tutucusu 3"/>
          <p:cNvSpPr>
            <a:spLocks noGrp="1"/>
          </p:cNvSpPr>
          <p:nvPr>
            <p:ph type="sldNum" sz="quarter" idx="5"/>
          </p:nvPr>
        </p:nvSpPr>
        <p:spPr/>
        <p:txBody>
          <a:bodyPr/>
          <a:lstStyle/>
          <a:p>
            <a:fld id="{26041AAB-CB56-4363-AB04-88269C0330B3}" type="slidenum">
              <a:rPr lang="tr-TR" smtClean="0"/>
              <a:t>15</a:t>
            </a:fld>
            <a:endParaRPr lang="tr-TR"/>
          </a:p>
        </p:txBody>
      </p:sp>
    </p:spTree>
    <p:extLst>
      <p:ext uri="{BB962C8B-B14F-4D97-AF65-F5344CB8AC3E}">
        <p14:creationId xmlns:p14="http://schemas.microsoft.com/office/powerpoint/2010/main" val="1016172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t>Lombard Teriminin Kullanım Alanları:</a:t>
            </a:r>
            <a:endParaRPr lang="tr-TR" dirty="0"/>
          </a:p>
          <a:p>
            <a:pPr>
              <a:buFont typeface="+mj-lt"/>
              <a:buAutoNum type="arabicPeriod"/>
            </a:pPr>
            <a:r>
              <a:rPr lang="tr-TR" b="1" dirty="0"/>
              <a:t>Tarihsel Anlamda:</a:t>
            </a:r>
            <a:endParaRPr lang="tr-TR" dirty="0"/>
          </a:p>
          <a:p>
            <a:pPr marL="742950" lvl="1" indent="-285750">
              <a:buFont typeface="+mj-lt"/>
              <a:buAutoNum type="arabicPeriod"/>
            </a:pPr>
            <a:r>
              <a:rPr lang="tr-TR" b="1" dirty="0"/>
              <a:t>Orta Çağ Bankacıları:</a:t>
            </a:r>
            <a:br>
              <a:rPr lang="tr-TR" dirty="0"/>
            </a:br>
            <a:r>
              <a:rPr lang="tr-TR" dirty="0"/>
              <a:t>İtalya’nın kuzeyindeki </a:t>
            </a:r>
            <a:r>
              <a:rPr lang="tr-TR" dirty="0" err="1"/>
              <a:t>Lombardiya</a:t>
            </a:r>
            <a:r>
              <a:rPr lang="tr-TR" dirty="0"/>
              <a:t> bölgesinden gelen ve Avrupa’da para karşılığı kredi işlemleri yapan tüccar ve bankacılara "Lombard" denirdi. Bu kişiler, ticaretin ve bankacılığın gelişmesinde önemli rol oynayarak, finansal işlemlerin modern temellerini atmışlardır.</a:t>
            </a:r>
          </a:p>
          <a:p>
            <a:pPr>
              <a:buFont typeface="+mj-lt"/>
              <a:buAutoNum type="arabicPeriod"/>
            </a:pPr>
            <a:r>
              <a:rPr lang="tr-TR" b="1" dirty="0"/>
              <a:t>Modern Bankacılıkta:</a:t>
            </a:r>
            <a:endParaRPr lang="tr-TR" dirty="0"/>
          </a:p>
          <a:p>
            <a:pPr marL="742950" lvl="1" indent="-285750">
              <a:buFont typeface="+mj-lt"/>
              <a:buAutoNum type="arabicPeriod"/>
            </a:pPr>
            <a:r>
              <a:rPr lang="tr-TR" b="1" dirty="0"/>
              <a:t>Lombard Kredisi:</a:t>
            </a:r>
            <a:br>
              <a:rPr lang="tr-TR" dirty="0"/>
            </a:br>
            <a:r>
              <a:rPr lang="tr-TR" dirty="0"/>
              <a:t>Günümüzde "Lombard kredisi" ifadesi, teminat karşılığı verilen kısa vadeli krediyi tanımlamak için kullanılır. Bu tür kredilerde, borç alan taraf, bankaya belirli varlıkları teminat olarak gösterir; borç ödenmediği takdirde, banka bu teminatı paraya çevirme hakkına sahiptir.</a:t>
            </a:r>
          </a:p>
          <a:p>
            <a:r>
              <a:rPr lang="tr-TR" dirty="0"/>
              <a:t>Bu iki anlam, "Lombard" teriminin hem tarihsel gelişimine hem de modern bankacılık uygulamalarındaki kullanımına işaret eder.</a:t>
            </a:r>
          </a:p>
          <a:p>
            <a:endParaRPr lang="tr-TR" dirty="0"/>
          </a:p>
        </p:txBody>
      </p:sp>
      <p:sp>
        <p:nvSpPr>
          <p:cNvPr id="4" name="Slayt Numarası Yer Tutucusu 3"/>
          <p:cNvSpPr>
            <a:spLocks noGrp="1"/>
          </p:cNvSpPr>
          <p:nvPr>
            <p:ph type="sldNum" sz="quarter" idx="5"/>
          </p:nvPr>
        </p:nvSpPr>
        <p:spPr/>
        <p:txBody>
          <a:bodyPr/>
          <a:lstStyle/>
          <a:p>
            <a:fld id="{26041AAB-CB56-4363-AB04-88269C0330B3}" type="slidenum">
              <a:rPr lang="tr-TR" smtClean="0"/>
              <a:t>22</a:t>
            </a:fld>
            <a:endParaRPr lang="tr-TR"/>
          </a:p>
        </p:txBody>
      </p:sp>
    </p:spTree>
    <p:extLst>
      <p:ext uri="{BB962C8B-B14F-4D97-AF65-F5344CB8AC3E}">
        <p14:creationId xmlns:p14="http://schemas.microsoft.com/office/powerpoint/2010/main" val="4124581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6041AAB-CB56-4363-AB04-88269C0330B3}" type="slidenum">
              <a:rPr lang="tr-TR" smtClean="0"/>
              <a:t>29</a:t>
            </a:fld>
            <a:endParaRPr lang="tr-TR"/>
          </a:p>
        </p:txBody>
      </p:sp>
    </p:spTree>
    <p:extLst>
      <p:ext uri="{BB962C8B-B14F-4D97-AF65-F5344CB8AC3E}">
        <p14:creationId xmlns:p14="http://schemas.microsoft.com/office/powerpoint/2010/main" val="3689635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Yararlar, faydalar.</a:t>
            </a:r>
          </a:p>
          <a:p>
            <a:r>
              <a:rPr lang="tr-TR" sz="1200" b="0" i="0" kern="1200" dirty="0">
                <a:solidFill>
                  <a:schemeClr val="tx1"/>
                </a:solidFill>
                <a:effectLst/>
                <a:latin typeface="+mn-lt"/>
                <a:ea typeface="+mn-ea"/>
                <a:cs typeface="+mn-cs"/>
              </a:rPr>
              <a:t>(Menfaat. C.) Menfaatler. Faydalar.</a:t>
            </a:r>
          </a:p>
          <a:p>
            <a:r>
              <a:rPr lang="tr-TR" b="0" i="0" dirty="0">
                <a:solidFill>
                  <a:srgbClr val="474747"/>
                </a:solidFill>
                <a:effectLst/>
                <a:latin typeface="Google Sans"/>
              </a:rPr>
              <a:t>Ahmed Şefik </a:t>
            </a:r>
            <a:r>
              <a:rPr lang="tr-TR" b="0" i="0" dirty="0" err="1">
                <a:solidFill>
                  <a:srgbClr val="474747"/>
                </a:solidFill>
                <a:effectLst/>
                <a:latin typeface="Google Sans"/>
              </a:rPr>
              <a:t>Midhat</a:t>
            </a:r>
            <a:r>
              <a:rPr lang="tr-TR" b="0" i="0" dirty="0">
                <a:solidFill>
                  <a:srgbClr val="474747"/>
                </a:solidFill>
                <a:effectLst/>
                <a:latin typeface="Google Sans"/>
              </a:rPr>
              <a:t> Paşa, Osmanlı devlet adamıdır. İki kez sadrazam, Tuna, Aydın ve Suriye Valisi olan </a:t>
            </a:r>
            <a:r>
              <a:rPr lang="tr-TR" b="0" i="0" dirty="0" err="1">
                <a:solidFill>
                  <a:srgbClr val="474747"/>
                </a:solidFill>
                <a:effectLst/>
                <a:latin typeface="Google Sans"/>
              </a:rPr>
              <a:t>Midhat</a:t>
            </a:r>
            <a:r>
              <a:rPr lang="tr-TR" b="0" i="0" dirty="0">
                <a:solidFill>
                  <a:srgbClr val="474747"/>
                </a:solidFill>
                <a:effectLst/>
                <a:latin typeface="Google Sans"/>
              </a:rPr>
              <a:t> Paşa, ilk Osmanlı anayasası olan </a:t>
            </a:r>
            <a:r>
              <a:rPr lang="tr-TR" b="0" i="0" dirty="0" err="1">
                <a:solidFill>
                  <a:srgbClr val="474747"/>
                </a:solidFill>
                <a:effectLst/>
                <a:latin typeface="Google Sans"/>
              </a:rPr>
              <a:t>Kânûn</a:t>
            </a:r>
            <a:r>
              <a:rPr lang="tr-TR" b="0" i="0" dirty="0">
                <a:solidFill>
                  <a:srgbClr val="474747"/>
                </a:solidFill>
                <a:effectLst/>
                <a:latin typeface="Google Sans"/>
              </a:rPr>
              <a:t>-ı </a:t>
            </a:r>
            <a:r>
              <a:rPr lang="tr-TR" b="0" i="0" dirty="0" err="1">
                <a:solidFill>
                  <a:srgbClr val="474747"/>
                </a:solidFill>
                <a:effectLst/>
                <a:latin typeface="Google Sans"/>
              </a:rPr>
              <a:t>Esâsî'yi</a:t>
            </a:r>
            <a:r>
              <a:rPr lang="tr-TR" b="0" i="0" dirty="0">
                <a:solidFill>
                  <a:srgbClr val="474747"/>
                </a:solidFill>
                <a:effectLst/>
                <a:latin typeface="Google Sans"/>
              </a:rPr>
              <a:t> hazırlayan kurulun başkanlığını yaptı. </a:t>
            </a:r>
            <a:r>
              <a:rPr lang="tr-TR" b="0" i="0" dirty="0" err="1">
                <a:solidFill>
                  <a:srgbClr val="474747"/>
                </a:solidFill>
                <a:effectLst/>
                <a:latin typeface="Google Sans"/>
              </a:rPr>
              <a:t>Midhat</a:t>
            </a:r>
            <a:r>
              <a:rPr lang="tr-TR" b="0" i="0" dirty="0">
                <a:solidFill>
                  <a:srgbClr val="474747"/>
                </a:solidFill>
                <a:effectLst/>
                <a:latin typeface="Google Sans"/>
              </a:rPr>
              <a:t> Paşa, Padişah Abdülaziz döneminde savunduğu reform politikalarıyla tanınmış ve iki kez sadrazamlık yapmıştır.</a:t>
            </a:r>
            <a:endParaRPr lang="tr-TR" sz="1200" b="0" i="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6041AAB-CB56-4363-AB04-88269C0330B3}" type="slidenum">
              <a:rPr lang="tr-TR" smtClean="0"/>
              <a:t>34</a:t>
            </a:fld>
            <a:endParaRPr lang="tr-TR"/>
          </a:p>
        </p:txBody>
      </p:sp>
    </p:spTree>
    <p:extLst>
      <p:ext uri="{BB962C8B-B14F-4D97-AF65-F5344CB8AC3E}">
        <p14:creationId xmlns:p14="http://schemas.microsoft.com/office/powerpoint/2010/main" val="1822815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26041AAB-CB56-4363-AB04-88269C0330B3}" type="slidenum">
              <a:rPr lang="tr-TR" smtClean="0"/>
              <a:t>36</a:t>
            </a:fld>
            <a:endParaRPr lang="tr-TR"/>
          </a:p>
        </p:txBody>
      </p:sp>
    </p:spTree>
    <p:extLst>
      <p:ext uri="{BB962C8B-B14F-4D97-AF65-F5344CB8AC3E}">
        <p14:creationId xmlns:p14="http://schemas.microsoft.com/office/powerpoint/2010/main" val="949198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1975" cy="6857986"/>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056552" y="564260"/>
            <a:ext cx="4078894" cy="528319"/>
          </a:xfrm>
          <a:prstGeom prst="rect">
            <a:avLst/>
          </a:prstGeom>
        </p:spPr>
        <p:txBody>
          <a:bodyPr wrap="square" lIns="0" tIns="0" rIns="0" bIns="0">
            <a:spAutoFit/>
          </a:bodyPr>
          <a:lstStyle>
            <a:lvl1pPr>
              <a:defRPr sz="3300" b="0" i="0">
                <a:solidFill>
                  <a:schemeClr val="tx1"/>
                </a:solidFill>
                <a:latin typeface="Arial"/>
                <a:cs typeface="Arial"/>
              </a:defRPr>
            </a:lvl1pPr>
          </a:lstStyle>
          <a:p>
            <a:endParaRPr/>
          </a:p>
        </p:txBody>
      </p:sp>
      <p:sp>
        <p:nvSpPr>
          <p:cNvPr id="3" name="Holder 3"/>
          <p:cNvSpPr>
            <a:spLocks noGrp="1"/>
          </p:cNvSpPr>
          <p:nvPr>
            <p:ph type="body" idx="1"/>
          </p:nvPr>
        </p:nvSpPr>
        <p:spPr>
          <a:xfrm>
            <a:off x="715041" y="1556255"/>
            <a:ext cx="10761917" cy="2947670"/>
          </a:xfrm>
          <a:prstGeom prst="rect">
            <a:avLst/>
          </a:prstGeom>
        </p:spPr>
        <p:txBody>
          <a:bodyPr wrap="square" lIns="0" tIns="0" rIns="0" bIns="0">
            <a:spAutoFit/>
          </a:bodyPr>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tmsf.org.tr/tr/Tmsf/Cozumleme/fon.devredilen"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hyperlink" Target="https://www.tbb.org.tr/modules/banka-bilgileri/banka_sube_bilgileri.as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CB5E113-085C-7727-4D07-816DF50F6C54}"/>
              </a:ext>
            </a:extLst>
          </p:cNvPr>
          <p:cNvSpPr>
            <a:spLocks noGrp="1"/>
          </p:cNvSpPr>
          <p:nvPr>
            <p:ph type="title"/>
          </p:nvPr>
        </p:nvSpPr>
        <p:spPr>
          <a:xfrm>
            <a:off x="1066800" y="564260"/>
            <a:ext cx="8763000" cy="507831"/>
          </a:xfrm>
        </p:spPr>
        <p:txBody>
          <a:bodyPr/>
          <a:lstStyle/>
          <a:p>
            <a:r>
              <a:rPr lang="tr-TR" dirty="0"/>
              <a:t>PARA</a:t>
            </a:r>
          </a:p>
        </p:txBody>
      </p:sp>
      <p:sp>
        <p:nvSpPr>
          <p:cNvPr id="5" name="Metin Yer Tutucusu 4">
            <a:extLst>
              <a:ext uri="{FF2B5EF4-FFF2-40B4-BE49-F238E27FC236}">
                <a16:creationId xmlns:a16="http://schemas.microsoft.com/office/drawing/2014/main" id="{B66025BD-A505-D042-0B8B-7BD16E487314}"/>
              </a:ext>
            </a:extLst>
          </p:cNvPr>
          <p:cNvSpPr>
            <a:spLocks noGrp="1"/>
          </p:cNvSpPr>
          <p:nvPr>
            <p:ph type="body" idx="1"/>
          </p:nvPr>
        </p:nvSpPr>
        <p:spPr/>
        <p:txBody>
          <a:bodyPr/>
          <a:lstStyle/>
          <a:p>
            <a:r>
              <a:rPr lang="tr-TR" b="1" dirty="0"/>
              <a:t>1️⃣ Takas Dönemi (Paranın Öncesi)</a:t>
            </a:r>
          </a:p>
          <a:p>
            <a:r>
              <a:rPr lang="tr-TR" dirty="0"/>
              <a:t>Paranın ortaya çıkmasından önce insanlar, ihtiyaçlarını </a:t>
            </a:r>
            <a:r>
              <a:rPr lang="tr-TR" b="1" dirty="0"/>
              <a:t>takas (trampa)</a:t>
            </a:r>
            <a:r>
              <a:rPr lang="tr-TR" dirty="0"/>
              <a:t> yöntemiyle karşılamıştır.</a:t>
            </a:r>
            <a:br>
              <a:rPr lang="tr-TR" dirty="0"/>
            </a:br>
            <a:r>
              <a:rPr lang="tr-TR" dirty="0"/>
              <a:t>Ancak takas sistemi;</a:t>
            </a:r>
          </a:p>
          <a:p>
            <a:r>
              <a:rPr lang="tr-TR" dirty="0"/>
              <a:t>İhtiyaçların aynı anda örtüşmemesi,</a:t>
            </a:r>
          </a:p>
          <a:p>
            <a:r>
              <a:rPr lang="tr-TR" dirty="0"/>
              <a:t>Değer ölçüsünün olmaması</a:t>
            </a:r>
            <a:br>
              <a:rPr lang="tr-TR" dirty="0"/>
            </a:br>
            <a:r>
              <a:rPr lang="tr-TR" dirty="0"/>
              <a:t>gibi nedenlerle zamanla </a:t>
            </a:r>
            <a:r>
              <a:rPr lang="tr-TR" b="1" dirty="0"/>
              <a:t>yetersiz kalmıştır</a:t>
            </a:r>
            <a:r>
              <a:rPr lang="tr-TR" dirty="0"/>
              <a:t>.</a:t>
            </a:r>
          </a:p>
          <a:p>
            <a:endParaRPr lang="tr-TR" dirty="0"/>
          </a:p>
        </p:txBody>
      </p:sp>
    </p:spTree>
    <p:extLst>
      <p:ext uri="{BB962C8B-B14F-4D97-AF65-F5344CB8AC3E}">
        <p14:creationId xmlns:p14="http://schemas.microsoft.com/office/powerpoint/2010/main" val="374932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F4E094D-14D9-9E81-0096-6B64916DAFFF}"/>
              </a:ext>
            </a:extLst>
          </p:cNvPr>
          <p:cNvSpPr>
            <a:spLocks noGrp="1"/>
          </p:cNvSpPr>
          <p:nvPr>
            <p:ph type="title"/>
          </p:nvPr>
        </p:nvSpPr>
        <p:spPr>
          <a:xfrm>
            <a:off x="609600" y="564261"/>
            <a:ext cx="10972800" cy="970368"/>
          </a:xfrm>
        </p:spPr>
        <p:txBody>
          <a:bodyPr/>
          <a:lstStyle/>
          <a:p>
            <a:r>
              <a:rPr lang="en-US" sz="3600" dirty="0" err="1"/>
              <a:t>Bankaların</a:t>
            </a:r>
            <a:r>
              <a:rPr lang="en-US" sz="3600" dirty="0"/>
              <a:t> </a:t>
            </a:r>
            <a:r>
              <a:rPr lang="en-US" sz="3600" dirty="0" err="1"/>
              <a:t>Mevduat</a:t>
            </a:r>
            <a:r>
              <a:rPr lang="en-US" sz="3600" dirty="0"/>
              <a:t> </a:t>
            </a:r>
            <a:r>
              <a:rPr lang="en-US" sz="3600" dirty="0" err="1"/>
              <a:t>ve</a:t>
            </a:r>
            <a:r>
              <a:rPr lang="en-US" sz="3600" dirty="0"/>
              <a:t> </a:t>
            </a:r>
            <a:r>
              <a:rPr lang="en-US" sz="3600" dirty="0" err="1"/>
              <a:t>Kredi</a:t>
            </a:r>
            <a:r>
              <a:rPr lang="en-US" sz="3600" dirty="0"/>
              <a:t> </a:t>
            </a:r>
            <a:r>
              <a:rPr lang="en-US" sz="3600" dirty="0" err="1"/>
              <a:t>Dışı</a:t>
            </a:r>
            <a:r>
              <a:rPr lang="en-US" sz="3600" dirty="0"/>
              <a:t> </a:t>
            </a:r>
            <a:r>
              <a:rPr lang="en-US" sz="3600" dirty="0" err="1"/>
              <a:t>Faaliyetleri</a:t>
            </a:r>
            <a:br>
              <a:rPr lang="en-US" sz="3600" dirty="0"/>
            </a:br>
            <a:endParaRPr lang="en-US" dirty="0"/>
          </a:p>
        </p:txBody>
      </p:sp>
      <p:sp>
        <p:nvSpPr>
          <p:cNvPr id="2" name="object 2"/>
          <p:cNvSpPr txBox="1"/>
          <p:nvPr/>
        </p:nvSpPr>
        <p:spPr>
          <a:xfrm>
            <a:off x="609600" y="1577340"/>
            <a:ext cx="6781800" cy="4526280"/>
          </a:xfrm>
          <a:prstGeom prst="rect">
            <a:avLst/>
          </a:prstGeom>
        </p:spPr>
        <p:txBody>
          <a:bodyPr vert="horz" wrap="square" lIns="0" tIns="0" rIns="0" bIns="0" rtlCol="0">
            <a:noAutofit/>
          </a:bodyPr>
          <a:lstStyle/>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Ülkede</a:t>
            </a:r>
            <a:r>
              <a:rPr lang="en-US" sz="2400" b="0" i="0" dirty="0">
                <a:latin typeface="Arial"/>
                <a:ea typeface="+mn-ea"/>
                <a:cs typeface="Arial"/>
              </a:rPr>
              <a:t> </a:t>
            </a:r>
            <a:r>
              <a:rPr lang="en-US" sz="2400" b="0" i="0" dirty="0" err="1">
                <a:latin typeface="Arial"/>
                <a:ea typeface="+mn-ea"/>
                <a:cs typeface="Arial"/>
              </a:rPr>
              <a:t>uygulanan</a:t>
            </a:r>
            <a:r>
              <a:rPr lang="en-US" sz="2400" b="0" i="0" dirty="0">
                <a:latin typeface="Arial"/>
                <a:ea typeface="+mn-ea"/>
                <a:cs typeface="Arial"/>
              </a:rPr>
              <a:t> para </a:t>
            </a:r>
            <a:r>
              <a:rPr lang="en-US" sz="2400" b="0" i="0" dirty="0" err="1">
                <a:latin typeface="Arial"/>
                <a:ea typeface="+mn-ea"/>
                <a:cs typeface="Arial"/>
              </a:rPr>
              <a:t>ve</a:t>
            </a:r>
            <a:r>
              <a:rPr lang="en-US" sz="2400" b="0" i="0" dirty="0">
                <a:latin typeface="Arial"/>
                <a:ea typeface="+mn-ea"/>
                <a:cs typeface="Arial"/>
              </a:rPr>
              <a:t> </a:t>
            </a:r>
            <a:r>
              <a:rPr lang="en-US" sz="2400" b="0" i="0" dirty="0" err="1">
                <a:latin typeface="Arial"/>
                <a:ea typeface="+mn-ea"/>
                <a:cs typeface="Arial"/>
              </a:rPr>
              <a:t>kredi</a:t>
            </a:r>
            <a:r>
              <a:rPr lang="en-US" sz="2400" b="0" i="0" dirty="0">
                <a:latin typeface="Arial"/>
                <a:ea typeface="+mn-ea"/>
                <a:cs typeface="Arial"/>
              </a:rPr>
              <a:t> </a:t>
            </a:r>
            <a:r>
              <a:rPr lang="en-US" sz="2400" b="0" i="0" dirty="0" err="1">
                <a:latin typeface="Arial"/>
                <a:ea typeface="+mn-ea"/>
                <a:cs typeface="Arial"/>
              </a:rPr>
              <a:t>politikalarının</a:t>
            </a:r>
            <a:r>
              <a:rPr lang="en-US" sz="2400" b="0" i="0" dirty="0">
                <a:latin typeface="Arial"/>
                <a:ea typeface="+mn-ea"/>
                <a:cs typeface="Arial"/>
              </a:rPr>
              <a:t> </a:t>
            </a:r>
            <a:r>
              <a:rPr lang="en-US" sz="2400" b="0" i="0" dirty="0" err="1">
                <a:latin typeface="Arial"/>
                <a:ea typeface="+mn-ea"/>
                <a:cs typeface="Arial"/>
              </a:rPr>
              <a:t>hayata</a:t>
            </a:r>
            <a:r>
              <a:rPr lang="en-US" sz="2400" b="0" i="0" dirty="0">
                <a:latin typeface="Arial"/>
                <a:ea typeface="+mn-ea"/>
                <a:cs typeface="Arial"/>
              </a:rPr>
              <a:t> </a:t>
            </a:r>
            <a:r>
              <a:rPr lang="en-US" sz="2400" b="0" i="0" dirty="0" err="1">
                <a:latin typeface="Arial"/>
                <a:ea typeface="+mn-ea"/>
                <a:cs typeface="Arial"/>
              </a:rPr>
              <a:t>geçirilmesini</a:t>
            </a:r>
            <a:r>
              <a:rPr lang="en-US" sz="2400" b="0" i="0" dirty="0">
                <a:latin typeface="Arial"/>
                <a:ea typeface="+mn-ea"/>
                <a:cs typeface="Arial"/>
              </a:rPr>
              <a:t> </a:t>
            </a:r>
            <a:r>
              <a:rPr lang="en-US" sz="2400" b="0" i="0" dirty="0" err="1">
                <a:latin typeface="Arial"/>
                <a:ea typeface="+mn-ea"/>
                <a:cs typeface="Arial"/>
              </a:rPr>
              <a:t>destekler</a:t>
            </a:r>
            <a:r>
              <a:rPr lang="en-US" sz="2400" b="0" i="0" dirty="0">
                <a:latin typeface="Arial"/>
                <a:ea typeface="+mn-ea"/>
                <a:cs typeface="Arial"/>
              </a:rPr>
              <a:t>,</a:t>
            </a:r>
          </a:p>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Finansal</a:t>
            </a:r>
            <a:r>
              <a:rPr lang="en-US" sz="2400" b="0" i="0" dirty="0">
                <a:latin typeface="Arial"/>
                <a:ea typeface="+mn-ea"/>
                <a:cs typeface="Arial"/>
              </a:rPr>
              <a:t> </a:t>
            </a:r>
            <a:r>
              <a:rPr lang="en-US" sz="2400" b="0" i="0" dirty="0" err="1">
                <a:latin typeface="Arial"/>
                <a:ea typeface="+mn-ea"/>
                <a:cs typeface="Arial"/>
              </a:rPr>
              <a:t>sistemde</a:t>
            </a:r>
            <a:r>
              <a:rPr lang="en-US" sz="2400" b="0" i="0" dirty="0">
                <a:latin typeface="Arial"/>
                <a:ea typeface="+mn-ea"/>
                <a:cs typeface="Arial"/>
              </a:rPr>
              <a:t> </a:t>
            </a:r>
            <a:r>
              <a:rPr lang="en-US" sz="2400" b="0" i="0" dirty="0" err="1">
                <a:latin typeface="Arial"/>
                <a:ea typeface="+mn-ea"/>
                <a:cs typeface="Arial"/>
              </a:rPr>
              <a:t>aracılık</a:t>
            </a:r>
            <a:r>
              <a:rPr lang="en-US" sz="2400" b="0" i="0" dirty="0">
                <a:latin typeface="Arial"/>
                <a:ea typeface="+mn-ea"/>
                <a:cs typeface="Arial"/>
              </a:rPr>
              <a:t> </a:t>
            </a:r>
            <a:r>
              <a:rPr lang="en-US" sz="2400" b="0" i="0" dirty="0" err="1">
                <a:latin typeface="Arial"/>
                <a:ea typeface="+mn-ea"/>
                <a:cs typeface="Arial"/>
              </a:rPr>
              <a:t>görevini</a:t>
            </a:r>
            <a:r>
              <a:rPr lang="en-US" sz="2400" b="0" i="0" dirty="0">
                <a:latin typeface="Arial"/>
                <a:ea typeface="+mn-ea"/>
                <a:cs typeface="Arial"/>
              </a:rPr>
              <a:t> </a:t>
            </a:r>
            <a:r>
              <a:rPr lang="en-US" sz="2400" b="0" i="0" dirty="0" err="1">
                <a:latin typeface="Arial"/>
                <a:ea typeface="+mn-ea"/>
                <a:cs typeface="Arial"/>
              </a:rPr>
              <a:t>yerine</a:t>
            </a:r>
            <a:r>
              <a:rPr lang="en-US" sz="2400" b="0" i="0" dirty="0">
                <a:latin typeface="Arial"/>
                <a:ea typeface="+mn-ea"/>
                <a:cs typeface="Arial"/>
              </a:rPr>
              <a:t> </a:t>
            </a:r>
            <a:r>
              <a:rPr lang="en-US" sz="2400" b="0" i="0" dirty="0" err="1">
                <a:latin typeface="Arial"/>
                <a:ea typeface="+mn-ea"/>
                <a:cs typeface="Arial"/>
              </a:rPr>
              <a:t>getirir</a:t>
            </a:r>
            <a:r>
              <a:rPr lang="en-US" sz="2400" b="0" i="0" dirty="0">
                <a:latin typeface="Arial"/>
                <a:ea typeface="+mn-ea"/>
                <a:cs typeface="Arial"/>
              </a:rPr>
              <a:t>,</a:t>
            </a:r>
          </a:p>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Menkul</a:t>
            </a:r>
            <a:r>
              <a:rPr lang="en-US" sz="2400" b="0" i="0" dirty="0">
                <a:latin typeface="Arial"/>
                <a:ea typeface="+mn-ea"/>
                <a:cs typeface="Arial"/>
              </a:rPr>
              <a:t> </a:t>
            </a:r>
            <a:r>
              <a:rPr lang="en-US" sz="2400" b="0" i="0" dirty="0" err="1">
                <a:latin typeface="Arial"/>
                <a:ea typeface="+mn-ea"/>
                <a:cs typeface="Arial"/>
              </a:rPr>
              <a:t>kıymetlerin</a:t>
            </a:r>
            <a:r>
              <a:rPr lang="en-US" sz="2400" b="0" i="0" dirty="0">
                <a:latin typeface="Arial"/>
                <a:ea typeface="+mn-ea"/>
                <a:cs typeface="Arial"/>
              </a:rPr>
              <a:t> </a:t>
            </a:r>
            <a:r>
              <a:rPr lang="en-US" sz="2400" b="0" i="0" dirty="0" err="1">
                <a:latin typeface="Arial"/>
                <a:ea typeface="+mn-ea"/>
                <a:cs typeface="Arial"/>
              </a:rPr>
              <a:t>alım</a:t>
            </a:r>
            <a:r>
              <a:rPr lang="en-US" sz="2400" b="0" i="0" dirty="0">
                <a:latin typeface="Arial"/>
                <a:ea typeface="+mn-ea"/>
                <a:cs typeface="Arial"/>
              </a:rPr>
              <a:t> </a:t>
            </a:r>
            <a:r>
              <a:rPr lang="en-US" sz="2400" b="0" i="0" dirty="0" err="1">
                <a:latin typeface="Arial"/>
                <a:ea typeface="+mn-ea"/>
                <a:cs typeface="Arial"/>
              </a:rPr>
              <a:t>ve</a:t>
            </a:r>
            <a:r>
              <a:rPr lang="en-US" sz="2400" b="0" i="0" dirty="0">
                <a:latin typeface="Arial"/>
                <a:ea typeface="+mn-ea"/>
                <a:cs typeface="Arial"/>
              </a:rPr>
              <a:t> </a:t>
            </a:r>
            <a:r>
              <a:rPr lang="en-US" sz="2400" b="0" i="0" dirty="0" err="1">
                <a:latin typeface="Arial"/>
                <a:ea typeface="+mn-ea"/>
                <a:cs typeface="Arial"/>
              </a:rPr>
              <a:t>satımına</a:t>
            </a:r>
            <a:r>
              <a:rPr lang="en-US" sz="2400" b="0" i="0" dirty="0">
                <a:latin typeface="Arial"/>
                <a:ea typeface="+mn-ea"/>
                <a:cs typeface="Arial"/>
              </a:rPr>
              <a:t> </a:t>
            </a:r>
            <a:r>
              <a:rPr lang="en-US" sz="2400" b="0" i="0" dirty="0" err="1">
                <a:latin typeface="Arial"/>
                <a:ea typeface="+mn-ea"/>
                <a:cs typeface="Arial"/>
              </a:rPr>
              <a:t>aracılık</a:t>
            </a:r>
            <a:r>
              <a:rPr lang="en-US" sz="2400" b="0" i="0" dirty="0">
                <a:latin typeface="Arial"/>
                <a:ea typeface="+mn-ea"/>
                <a:cs typeface="Arial"/>
              </a:rPr>
              <a:t> </a:t>
            </a:r>
            <a:r>
              <a:rPr lang="en-US" sz="2400" b="0" i="0" dirty="0" err="1">
                <a:latin typeface="Arial"/>
                <a:ea typeface="+mn-ea"/>
                <a:cs typeface="Arial"/>
              </a:rPr>
              <a:t>eder</a:t>
            </a:r>
            <a:r>
              <a:rPr lang="en-US" sz="2400" b="0" i="0" dirty="0">
                <a:latin typeface="Arial"/>
                <a:ea typeface="+mn-ea"/>
                <a:cs typeface="Arial"/>
              </a:rPr>
              <a:t>,</a:t>
            </a:r>
          </a:p>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Kiralık</a:t>
            </a:r>
            <a:r>
              <a:rPr lang="en-US" sz="2400" b="0" i="0" dirty="0">
                <a:latin typeface="Arial"/>
                <a:ea typeface="+mn-ea"/>
                <a:cs typeface="Arial"/>
              </a:rPr>
              <a:t> </a:t>
            </a:r>
            <a:r>
              <a:rPr lang="en-US" sz="2400" b="0" i="0" dirty="0" err="1">
                <a:latin typeface="Arial"/>
                <a:ea typeface="+mn-ea"/>
                <a:cs typeface="Arial"/>
              </a:rPr>
              <a:t>kasalar</a:t>
            </a:r>
            <a:r>
              <a:rPr lang="en-US" sz="2400" b="0" i="0" dirty="0">
                <a:latin typeface="Arial"/>
                <a:ea typeface="+mn-ea"/>
                <a:cs typeface="Arial"/>
              </a:rPr>
              <a:t> </a:t>
            </a:r>
            <a:r>
              <a:rPr lang="en-US" sz="2400" b="0" i="0" dirty="0" err="1">
                <a:latin typeface="Arial"/>
                <a:ea typeface="+mn-ea"/>
                <a:cs typeface="Arial"/>
              </a:rPr>
              <a:t>yoluyla</a:t>
            </a:r>
            <a:r>
              <a:rPr lang="en-US" sz="2400" b="0" i="0" dirty="0">
                <a:latin typeface="Arial"/>
                <a:ea typeface="+mn-ea"/>
                <a:cs typeface="Arial"/>
              </a:rPr>
              <a:t> </a:t>
            </a:r>
            <a:r>
              <a:rPr lang="en-US" sz="2400" b="0" i="0" dirty="0" err="1">
                <a:latin typeface="Arial"/>
                <a:ea typeface="+mn-ea"/>
                <a:cs typeface="Arial"/>
              </a:rPr>
              <a:t>kıymetli</a:t>
            </a:r>
            <a:r>
              <a:rPr lang="en-US" sz="2400" b="0" i="0" dirty="0">
                <a:latin typeface="Arial"/>
                <a:ea typeface="+mn-ea"/>
                <a:cs typeface="Arial"/>
              </a:rPr>
              <a:t> </a:t>
            </a:r>
            <a:r>
              <a:rPr lang="en-US" sz="2400" b="0" i="0" dirty="0" err="1">
                <a:latin typeface="Arial"/>
                <a:ea typeface="+mn-ea"/>
                <a:cs typeface="Arial"/>
              </a:rPr>
              <a:t>varlıkların</a:t>
            </a:r>
            <a:r>
              <a:rPr lang="en-US" sz="2400" b="0" i="0" dirty="0">
                <a:latin typeface="Arial"/>
                <a:ea typeface="+mn-ea"/>
                <a:cs typeface="Arial"/>
              </a:rPr>
              <a:t> </a:t>
            </a:r>
            <a:r>
              <a:rPr lang="en-US" sz="2400" b="0" i="0" dirty="0" err="1">
                <a:latin typeface="Arial"/>
                <a:ea typeface="+mn-ea"/>
                <a:cs typeface="Arial"/>
              </a:rPr>
              <a:t>güvenli</a:t>
            </a:r>
            <a:r>
              <a:rPr lang="en-US" sz="2400" b="0" i="0" dirty="0">
                <a:latin typeface="Arial"/>
                <a:ea typeface="+mn-ea"/>
                <a:cs typeface="Arial"/>
              </a:rPr>
              <a:t> </a:t>
            </a:r>
            <a:r>
              <a:rPr lang="en-US" sz="2400" b="0" i="0" dirty="0" err="1">
                <a:latin typeface="Arial"/>
                <a:ea typeface="+mn-ea"/>
                <a:cs typeface="Arial"/>
              </a:rPr>
              <a:t>şekilde</a:t>
            </a:r>
            <a:r>
              <a:rPr lang="en-US" sz="2400" b="0" i="0" dirty="0">
                <a:latin typeface="Arial"/>
                <a:ea typeface="+mn-ea"/>
                <a:cs typeface="Arial"/>
              </a:rPr>
              <a:t> </a:t>
            </a:r>
            <a:r>
              <a:rPr lang="en-US" sz="2400" b="0" i="0" dirty="0" err="1">
                <a:latin typeface="Arial"/>
                <a:ea typeface="+mn-ea"/>
                <a:cs typeface="Arial"/>
              </a:rPr>
              <a:t>saklanmasını</a:t>
            </a:r>
            <a:r>
              <a:rPr lang="en-US" sz="2400" b="0" i="0" dirty="0">
                <a:latin typeface="Arial"/>
                <a:ea typeface="+mn-ea"/>
                <a:cs typeface="Arial"/>
              </a:rPr>
              <a:t> </a:t>
            </a:r>
            <a:r>
              <a:rPr lang="en-US" sz="2400" b="0" i="0" dirty="0" err="1">
                <a:latin typeface="Arial"/>
                <a:ea typeface="+mn-ea"/>
                <a:cs typeface="Arial"/>
              </a:rPr>
              <a:t>sağlar</a:t>
            </a:r>
            <a:r>
              <a:rPr lang="en-US" sz="2400" b="0" i="0" dirty="0">
                <a:latin typeface="Arial"/>
                <a:ea typeface="+mn-ea"/>
                <a:cs typeface="Arial"/>
              </a:rPr>
              <a:t>,</a:t>
            </a:r>
          </a:p>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Kredi</a:t>
            </a:r>
            <a:r>
              <a:rPr lang="en-US" sz="2400" b="0" i="0" dirty="0">
                <a:latin typeface="Arial"/>
                <a:ea typeface="+mn-ea"/>
                <a:cs typeface="Arial"/>
              </a:rPr>
              <a:t> </a:t>
            </a:r>
            <a:r>
              <a:rPr lang="en-US" sz="2400" b="0" i="0" dirty="0" err="1">
                <a:latin typeface="Arial"/>
                <a:ea typeface="+mn-ea"/>
                <a:cs typeface="Arial"/>
              </a:rPr>
              <a:t>kartı</a:t>
            </a:r>
            <a:r>
              <a:rPr lang="en-US" sz="2400" b="0" i="0" dirty="0">
                <a:latin typeface="Arial"/>
                <a:ea typeface="+mn-ea"/>
                <a:cs typeface="Arial"/>
              </a:rPr>
              <a:t> </a:t>
            </a:r>
            <a:r>
              <a:rPr lang="en-US" sz="2400" b="0" i="0" dirty="0" err="1">
                <a:latin typeface="Arial"/>
                <a:ea typeface="+mn-ea"/>
                <a:cs typeface="Arial"/>
              </a:rPr>
              <a:t>ve</a:t>
            </a:r>
            <a:r>
              <a:rPr lang="en-US" sz="2400" b="0" i="0" dirty="0">
                <a:latin typeface="Arial"/>
                <a:ea typeface="+mn-ea"/>
                <a:cs typeface="Arial"/>
              </a:rPr>
              <a:t> </a:t>
            </a:r>
            <a:r>
              <a:rPr lang="en-US" sz="2400" b="0" i="0" dirty="0" err="1">
                <a:latin typeface="Arial"/>
                <a:ea typeface="+mn-ea"/>
                <a:cs typeface="Arial"/>
              </a:rPr>
              <a:t>banka</a:t>
            </a:r>
            <a:r>
              <a:rPr lang="en-US" sz="2400" b="0" i="0" dirty="0">
                <a:latin typeface="Arial"/>
                <a:ea typeface="+mn-ea"/>
                <a:cs typeface="Arial"/>
              </a:rPr>
              <a:t> </a:t>
            </a:r>
            <a:r>
              <a:rPr lang="en-US" sz="2400" b="0" i="0" dirty="0" err="1">
                <a:latin typeface="Arial"/>
                <a:ea typeface="+mn-ea"/>
                <a:cs typeface="Arial"/>
              </a:rPr>
              <a:t>kartı</a:t>
            </a:r>
            <a:r>
              <a:rPr lang="en-US" sz="2400" b="0" i="0" dirty="0">
                <a:latin typeface="Arial"/>
                <a:ea typeface="+mn-ea"/>
                <a:cs typeface="Arial"/>
              </a:rPr>
              <a:t> </a:t>
            </a:r>
            <a:r>
              <a:rPr lang="en-US" sz="2400" b="0" i="0" dirty="0" err="1">
                <a:latin typeface="Arial"/>
                <a:ea typeface="+mn-ea"/>
                <a:cs typeface="Arial"/>
              </a:rPr>
              <a:t>gibi</a:t>
            </a:r>
            <a:r>
              <a:rPr lang="en-US" sz="2400" b="0" i="0" dirty="0">
                <a:latin typeface="Arial"/>
                <a:ea typeface="+mn-ea"/>
                <a:cs typeface="Arial"/>
              </a:rPr>
              <a:t> </a:t>
            </a:r>
            <a:r>
              <a:rPr lang="en-US" sz="2400" b="0" i="0" dirty="0" err="1">
                <a:latin typeface="Arial"/>
                <a:ea typeface="+mn-ea"/>
                <a:cs typeface="Arial"/>
              </a:rPr>
              <a:t>ödeme</a:t>
            </a:r>
            <a:r>
              <a:rPr lang="en-US" sz="2400" b="0" i="0" dirty="0">
                <a:latin typeface="Arial"/>
                <a:ea typeface="+mn-ea"/>
                <a:cs typeface="Arial"/>
              </a:rPr>
              <a:t> </a:t>
            </a:r>
            <a:r>
              <a:rPr lang="en-US" sz="2400" b="0" i="0" dirty="0" err="1">
                <a:latin typeface="Arial"/>
                <a:ea typeface="+mn-ea"/>
                <a:cs typeface="Arial"/>
              </a:rPr>
              <a:t>araçlarıyla</a:t>
            </a:r>
            <a:r>
              <a:rPr lang="en-US" sz="2400" b="0" i="0" dirty="0">
                <a:latin typeface="Arial"/>
                <a:ea typeface="+mn-ea"/>
                <a:cs typeface="Arial"/>
              </a:rPr>
              <a:t> </a:t>
            </a:r>
            <a:r>
              <a:rPr lang="en-US" sz="2400" b="0" i="0" dirty="0" err="1">
                <a:latin typeface="Arial"/>
                <a:ea typeface="+mn-ea"/>
                <a:cs typeface="Arial"/>
              </a:rPr>
              <a:t>ödeme</a:t>
            </a:r>
            <a:r>
              <a:rPr lang="en-US" sz="2400" b="0" i="0" dirty="0">
                <a:latin typeface="Arial"/>
                <a:ea typeface="+mn-ea"/>
                <a:cs typeface="Arial"/>
              </a:rPr>
              <a:t> </a:t>
            </a:r>
            <a:r>
              <a:rPr lang="en-US" sz="2400" b="0" i="0" dirty="0" err="1">
                <a:latin typeface="Arial"/>
                <a:ea typeface="+mn-ea"/>
                <a:cs typeface="Arial"/>
              </a:rPr>
              <a:t>kolaylığı</a:t>
            </a:r>
            <a:r>
              <a:rPr lang="en-US" sz="2400" b="0" i="0" dirty="0">
                <a:latin typeface="Arial"/>
                <a:ea typeface="+mn-ea"/>
                <a:cs typeface="Arial"/>
              </a:rPr>
              <a:t> </a:t>
            </a:r>
            <a:r>
              <a:rPr lang="en-US" sz="2400" b="0" i="0" dirty="0" err="1">
                <a:latin typeface="Arial"/>
                <a:ea typeface="+mn-ea"/>
                <a:cs typeface="Arial"/>
              </a:rPr>
              <a:t>sunar</a:t>
            </a:r>
            <a:r>
              <a:rPr lang="en-US" sz="2400" b="0" i="0" dirty="0">
                <a:latin typeface="Arial"/>
                <a:ea typeface="+mn-ea"/>
                <a:cs typeface="Arial"/>
              </a:rPr>
              <a:t>,</a:t>
            </a:r>
          </a:p>
          <a:p>
            <a:pPr marL="342900" indent="-342900">
              <a:lnSpc>
                <a:spcPct val="90000"/>
              </a:lnSpc>
              <a:spcAft>
                <a:spcPts val="600"/>
              </a:spcAft>
              <a:buFont typeface="Arial" panose="020B0604020202020204" pitchFamily="34" charset="0"/>
              <a:buChar char="•"/>
            </a:pPr>
            <a:r>
              <a:rPr lang="en-US" sz="2400" b="0" i="0" dirty="0" err="1">
                <a:latin typeface="Arial"/>
                <a:ea typeface="+mn-ea"/>
                <a:cs typeface="Arial"/>
              </a:rPr>
              <a:t>İç</a:t>
            </a:r>
            <a:r>
              <a:rPr lang="en-US" sz="2400" b="0" i="0" dirty="0">
                <a:latin typeface="Arial"/>
                <a:ea typeface="+mn-ea"/>
                <a:cs typeface="Arial"/>
              </a:rPr>
              <a:t> </a:t>
            </a:r>
            <a:r>
              <a:rPr lang="en-US" sz="2400" b="0" i="0" dirty="0" err="1">
                <a:latin typeface="Arial"/>
                <a:ea typeface="+mn-ea"/>
                <a:cs typeface="Arial"/>
              </a:rPr>
              <a:t>ve</a:t>
            </a:r>
            <a:r>
              <a:rPr lang="en-US" sz="2400" b="0" i="0" dirty="0">
                <a:latin typeface="Arial"/>
                <a:ea typeface="+mn-ea"/>
                <a:cs typeface="Arial"/>
              </a:rPr>
              <a:t> </a:t>
            </a:r>
            <a:r>
              <a:rPr lang="en-US" sz="2400" b="0" i="0" dirty="0" err="1">
                <a:latin typeface="Arial"/>
                <a:ea typeface="+mn-ea"/>
                <a:cs typeface="Arial"/>
              </a:rPr>
              <a:t>dış</a:t>
            </a:r>
            <a:r>
              <a:rPr lang="en-US" sz="2400" b="0" i="0" dirty="0">
                <a:latin typeface="Arial"/>
                <a:ea typeface="+mn-ea"/>
                <a:cs typeface="Arial"/>
              </a:rPr>
              <a:t> </a:t>
            </a:r>
            <a:r>
              <a:rPr lang="en-US" sz="2400" b="0" i="0" dirty="0" err="1">
                <a:latin typeface="Arial"/>
                <a:ea typeface="+mn-ea"/>
                <a:cs typeface="Arial"/>
              </a:rPr>
              <a:t>ticaret</a:t>
            </a:r>
            <a:r>
              <a:rPr lang="en-US" sz="2400" b="0" i="0" dirty="0">
                <a:latin typeface="Arial"/>
                <a:ea typeface="+mn-ea"/>
                <a:cs typeface="Arial"/>
              </a:rPr>
              <a:t> </a:t>
            </a:r>
            <a:r>
              <a:rPr lang="en-US" sz="2400" b="0" i="0" dirty="0" err="1">
                <a:latin typeface="Arial"/>
                <a:ea typeface="+mn-ea"/>
                <a:cs typeface="Arial"/>
              </a:rPr>
              <a:t>işlemlerinde</a:t>
            </a:r>
            <a:r>
              <a:rPr lang="en-US" sz="2400" b="0" i="0" dirty="0">
                <a:latin typeface="Arial"/>
                <a:ea typeface="+mn-ea"/>
                <a:cs typeface="Arial"/>
              </a:rPr>
              <a:t> </a:t>
            </a:r>
            <a:r>
              <a:rPr lang="en-US" sz="2400" b="0" i="0" dirty="0" err="1">
                <a:latin typeface="Arial"/>
                <a:ea typeface="+mn-ea"/>
                <a:cs typeface="Arial"/>
              </a:rPr>
              <a:t>finansal</a:t>
            </a:r>
            <a:r>
              <a:rPr lang="en-US" sz="2400" b="0" i="0" dirty="0">
                <a:latin typeface="Arial"/>
                <a:ea typeface="+mn-ea"/>
                <a:cs typeface="Arial"/>
              </a:rPr>
              <a:t> </a:t>
            </a:r>
            <a:r>
              <a:rPr lang="en-US" sz="2400" b="0" i="0" dirty="0" err="1">
                <a:latin typeface="Arial"/>
                <a:ea typeface="+mn-ea"/>
                <a:cs typeface="Arial"/>
              </a:rPr>
              <a:t>aracılık</a:t>
            </a:r>
            <a:r>
              <a:rPr lang="en-US" sz="2400" b="0" i="0" dirty="0">
                <a:latin typeface="Arial"/>
                <a:ea typeface="+mn-ea"/>
                <a:cs typeface="Arial"/>
              </a:rPr>
              <a:t> </a:t>
            </a:r>
            <a:r>
              <a:rPr lang="en-US" sz="2400" b="0" i="0" dirty="0" err="1">
                <a:latin typeface="Arial"/>
                <a:ea typeface="+mn-ea"/>
                <a:cs typeface="Arial"/>
              </a:rPr>
              <a:t>görevini</a:t>
            </a:r>
            <a:r>
              <a:rPr lang="en-US" sz="2400" b="0" i="0" dirty="0">
                <a:latin typeface="Arial"/>
                <a:ea typeface="+mn-ea"/>
                <a:cs typeface="Arial"/>
              </a:rPr>
              <a:t> </a:t>
            </a:r>
            <a:r>
              <a:rPr lang="en-US" sz="2400" b="0" i="0" dirty="0" err="1">
                <a:latin typeface="Arial"/>
                <a:ea typeface="+mn-ea"/>
                <a:cs typeface="Arial"/>
              </a:rPr>
              <a:t>üstlenir</a:t>
            </a:r>
            <a:r>
              <a:rPr lang="en-US" sz="2400" b="0" i="0" dirty="0">
                <a:latin typeface="Arial"/>
                <a:ea typeface="+mn-ea"/>
                <a:cs typeface="Arial"/>
              </a:rPr>
              <a:t>.</a:t>
            </a:r>
          </a:p>
        </p:txBody>
      </p:sp>
      <p:pic>
        <p:nvPicPr>
          <p:cNvPr id="4" name="Resim 3" descr="metin, klavye, bilgisayar, bilgisayar klavyesi içeren bir resim&#10;&#10;Yapay zeka tarafından oluşturulmuş içerik yanlış olabilir.">
            <a:extLst>
              <a:ext uri="{FF2B5EF4-FFF2-40B4-BE49-F238E27FC236}">
                <a16:creationId xmlns:a16="http://schemas.microsoft.com/office/drawing/2014/main" id="{C91787D3-D707-9B19-AAA2-C17824A2B040}"/>
              </a:ext>
            </a:extLst>
          </p:cNvPr>
          <p:cNvPicPr>
            <a:picLocks noChangeAspect="1"/>
          </p:cNvPicPr>
          <p:nvPr/>
        </p:nvPicPr>
        <p:blipFill>
          <a:blip r:embed="rId2"/>
          <a:stretch>
            <a:fillRect/>
          </a:stretch>
        </p:blipFill>
        <p:spPr>
          <a:xfrm>
            <a:off x="7543800" y="2357588"/>
            <a:ext cx="4267200" cy="296578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1" y="311848"/>
            <a:ext cx="6822438" cy="520655"/>
          </a:xfrm>
          <a:prstGeom prst="rect">
            <a:avLst/>
          </a:prstGeom>
        </p:spPr>
        <p:txBody>
          <a:bodyPr vert="horz" wrap="square" lIns="0" tIns="12700" rIns="0" bIns="0" rtlCol="0">
            <a:spAutoFit/>
          </a:bodyPr>
          <a:lstStyle/>
          <a:p>
            <a:pPr marL="12700">
              <a:lnSpc>
                <a:spcPct val="100000"/>
              </a:lnSpc>
              <a:spcBef>
                <a:spcPts val="100"/>
              </a:spcBef>
            </a:pPr>
            <a:r>
              <a:rPr b="1" spc="-5" dirty="0">
                <a:latin typeface="Arial"/>
                <a:cs typeface="Arial"/>
              </a:rPr>
              <a:t>Bankaların </a:t>
            </a:r>
            <a:r>
              <a:rPr b="1" spc="-10" dirty="0" err="1">
                <a:latin typeface="Arial"/>
                <a:cs typeface="Arial"/>
              </a:rPr>
              <a:t>Ortaya</a:t>
            </a:r>
            <a:r>
              <a:rPr b="1" spc="-10" dirty="0">
                <a:latin typeface="Arial"/>
                <a:cs typeface="Arial"/>
              </a:rPr>
              <a:t> </a:t>
            </a:r>
            <a:r>
              <a:rPr b="1" spc="-5" dirty="0" err="1">
                <a:latin typeface="Arial"/>
                <a:cs typeface="Arial"/>
              </a:rPr>
              <a:t>Çıkış</a:t>
            </a:r>
            <a:r>
              <a:rPr lang="tr-TR" b="1" spc="-5" dirty="0">
                <a:latin typeface="Arial"/>
                <a:cs typeface="Arial"/>
              </a:rPr>
              <a:t>ı</a:t>
            </a:r>
            <a:endParaRPr b="1" spc="-5" dirty="0">
              <a:latin typeface="Arial"/>
              <a:cs typeface="Arial"/>
            </a:endParaRPr>
          </a:p>
        </p:txBody>
      </p:sp>
      <p:sp>
        <p:nvSpPr>
          <p:cNvPr id="3" name="object 3"/>
          <p:cNvSpPr txBox="1"/>
          <p:nvPr/>
        </p:nvSpPr>
        <p:spPr>
          <a:xfrm>
            <a:off x="682623" y="1613404"/>
            <a:ext cx="10819130" cy="3724224"/>
          </a:xfrm>
          <a:prstGeom prst="rect">
            <a:avLst/>
          </a:prstGeom>
        </p:spPr>
        <p:txBody>
          <a:bodyPr vert="horz" wrap="square" lIns="0" tIns="27939" rIns="0" bIns="0" rtlCol="0">
            <a:spAutoFit/>
          </a:bodyPr>
          <a:lstStyle/>
          <a:p>
            <a:pPr marL="12700" marR="5080" algn="just">
              <a:lnSpc>
                <a:spcPts val="2850"/>
              </a:lnSpc>
              <a:spcBef>
                <a:spcPts val="219"/>
              </a:spcBef>
            </a:pPr>
            <a:r>
              <a:rPr sz="2400" spc="-5" dirty="0">
                <a:latin typeface="Arial"/>
                <a:cs typeface="Arial"/>
              </a:rPr>
              <a:t>Borç almak isteyenler, finansal </a:t>
            </a:r>
            <a:r>
              <a:rPr sz="2400" spc="-5" dirty="0" err="1">
                <a:latin typeface="Arial"/>
                <a:cs typeface="Arial"/>
              </a:rPr>
              <a:t>piyasalarda</a:t>
            </a:r>
            <a:r>
              <a:rPr sz="2400" spc="-5" dirty="0">
                <a:latin typeface="Arial"/>
                <a:cs typeface="Arial"/>
              </a:rPr>
              <a:t> </a:t>
            </a:r>
            <a:r>
              <a:rPr sz="2400" spc="-5" dirty="0" err="1">
                <a:latin typeface="Arial"/>
                <a:cs typeface="Arial"/>
              </a:rPr>
              <a:t>doğrudan</a:t>
            </a:r>
            <a:r>
              <a:rPr lang="tr-TR" sz="2400" spc="-5" dirty="0">
                <a:latin typeface="Arial"/>
                <a:cs typeface="Arial"/>
              </a:rPr>
              <a:t>,</a:t>
            </a:r>
            <a:r>
              <a:rPr sz="2400" spc="-5" dirty="0">
                <a:latin typeface="Arial"/>
                <a:cs typeface="Arial"/>
              </a:rPr>
              <a:t> </a:t>
            </a:r>
            <a:r>
              <a:rPr sz="2400" dirty="0">
                <a:latin typeface="Arial"/>
                <a:cs typeface="Arial"/>
              </a:rPr>
              <a:t>kredi verenlere menkul  kıymet satarak </a:t>
            </a:r>
            <a:r>
              <a:rPr sz="2400" spc="-5" dirty="0">
                <a:latin typeface="Arial"/>
                <a:cs typeface="Arial"/>
              </a:rPr>
              <a:t>fon </a:t>
            </a:r>
            <a:r>
              <a:rPr sz="2400" dirty="0">
                <a:latin typeface="Arial"/>
                <a:cs typeface="Arial"/>
              </a:rPr>
              <a:t>sağlayabilmektedirler. </a:t>
            </a:r>
            <a:r>
              <a:rPr sz="2400" spc="-5" dirty="0">
                <a:latin typeface="Arial"/>
                <a:cs typeface="Arial"/>
              </a:rPr>
              <a:t>Bu durumda borçlu olan ekonomik  birimler borçlarını, gelecekte elde edecekleri gelirden ödemeyi taahhüt  etmektedirler. Bu doğrudan finansmanın </a:t>
            </a:r>
            <a:r>
              <a:rPr sz="2400" dirty="0">
                <a:latin typeface="Arial"/>
                <a:cs typeface="Arial"/>
              </a:rPr>
              <a:t>yanında </a:t>
            </a:r>
            <a:r>
              <a:rPr sz="2400" spc="-5" dirty="0">
                <a:latin typeface="Arial"/>
                <a:cs typeface="Arial"/>
              </a:rPr>
              <a:t>dolaylı finansman </a:t>
            </a:r>
            <a:r>
              <a:rPr sz="2400" dirty="0">
                <a:latin typeface="Arial"/>
                <a:cs typeface="Arial"/>
              </a:rPr>
              <a:t>yöntemi </a:t>
            </a:r>
            <a:r>
              <a:rPr sz="2400" spc="-5" dirty="0">
                <a:latin typeface="Arial"/>
                <a:cs typeface="Arial"/>
              </a:rPr>
              <a:t>de  </a:t>
            </a:r>
            <a:r>
              <a:rPr sz="2400" dirty="0">
                <a:latin typeface="Arial"/>
                <a:cs typeface="Arial"/>
              </a:rPr>
              <a:t>kullanılır. </a:t>
            </a:r>
            <a:r>
              <a:rPr sz="2400" spc="-5" dirty="0">
                <a:latin typeface="Arial"/>
                <a:cs typeface="Arial"/>
              </a:rPr>
              <a:t>Burada tasarrufçu fon </a:t>
            </a:r>
            <a:r>
              <a:rPr sz="2400" dirty="0">
                <a:latin typeface="Arial"/>
                <a:cs typeface="Arial"/>
              </a:rPr>
              <a:t>kaynağını </a:t>
            </a:r>
            <a:r>
              <a:rPr sz="2400" spc="-5" dirty="0">
                <a:latin typeface="Arial"/>
                <a:cs typeface="Arial"/>
              </a:rPr>
              <a:t>finansal aracıya aktarır, </a:t>
            </a:r>
            <a:r>
              <a:rPr sz="2400" dirty="0">
                <a:latin typeface="Arial"/>
                <a:cs typeface="Arial"/>
              </a:rPr>
              <a:t>kredi  kullanmak </a:t>
            </a:r>
            <a:r>
              <a:rPr sz="2400" spc="-5" dirty="0">
                <a:latin typeface="Arial"/>
                <a:cs typeface="Arial"/>
              </a:rPr>
              <a:t>isteyen de fon gereksinimini finansal aracıdan </a:t>
            </a:r>
            <a:r>
              <a:rPr sz="2400" dirty="0">
                <a:latin typeface="Arial"/>
                <a:cs typeface="Arial"/>
              </a:rPr>
              <a:t>sağlar. </a:t>
            </a:r>
            <a:r>
              <a:rPr sz="2400" spc="-5" dirty="0" err="1">
                <a:latin typeface="Arial"/>
                <a:cs typeface="Arial"/>
              </a:rPr>
              <a:t>Finansal</a:t>
            </a:r>
            <a:r>
              <a:rPr sz="2400" spc="-5" dirty="0">
                <a:latin typeface="Arial"/>
                <a:cs typeface="Arial"/>
              </a:rPr>
              <a:t>  </a:t>
            </a:r>
            <a:r>
              <a:rPr sz="2400" spc="-5" dirty="0" err="1">
                <a:latin typeface="Arial"/>
                <a:cs typeface="Arial"/>
              </a:rPr>
              <a:t>aracılar</a:t>
            </a:r>
            <a:r>
              <a:rPr lang="tr-TR" sz="2400" spc="-5" dirty="0">
                <a:latin typeface="Arial"/>
                <a:cs typeface="Arial"/>
              </a:rPr>
              <a:t>, </a:t>
            </a:r>
            <a:r>
              <a:rPr sz="2400" spc="-5" dirty="0" err="1">
                <a:latin typeface="Arial"/>
                <a:cs typeface="Arial"/>
              </a:rPr>
              <a:t>borç</a:t>
            </a:r>
            <a:r>
              <a:rPr sz="2400" spc="-5" dirty="0">
                <a:latin typeface="Arial"/>
                <a:cs typeface="Arial"/>
              </a:rPr>
              <a:t> </a:t>
            </a:r>
            <a:r>
              <a:rPr sz="2400" dirty="0">
                <a:latin typeface="Arial"/>
                <a:cs typeface="Arial"/>
              </a:rPr>
              <a:t>vermek </a:t>
            </a:r>
            <a:r>
              <a:rPr sz="2400" spc="-5" dirty="0">
                <a:latin typeface="Arial"/>
                <a:cs typeface="Arial"/>
              </a:rPr>
              <a:t>isteyen ile almak isteyenin birbirini bulmasını </a:t>
            </a:r>
            <a:r>
              <a:rPr sz="2400" dirty="0">
                <a:latin typeface="Arial"/>
                <a:cs typeface="Arial"/>
              </a:rPr>
              <a:t>sağlar. </a:t>
            </a:r>
            <a:r>
              <a:rPr sz="2400" spc="-5" dirty="0">
                <a:latin typeface="Arial"/>
                <a:cs typeface="Arial"/>
              </a:rPr>
              <a:t>Aracı  </a:t>
            </a:r>
            <a:r>
              <a:rPr sz="2400" dirty="0">
                <a:latin typeface="Arial"/>
                <a:cs typeface="Arial"/>
              </a:rPr>
              <a:t>kurum sayesinde </a:t>
            </a:r>
            <a:r>
              <a:rPr sz="2400" spc="-5" dirty="0">
                <a:latin typeface="Arial"/>
                <a:cs typeface="Arial"/>
              </a:rPr>
              <a:t>birebir görüşmeden fon aktarımı </a:t>
            </a:r>
            <a:r>
              <a:rPr sz="2400" dirty="0">
                <a:latin typeface="Arial"/>
                <a:cs typeface="Arial"/>
              </a:rPr>
              <a:t>sağlanır. </a:t>
            </a:r>
            <a:r>
              <a:rPr sz="2400" spc="-5" dirty="0">
                <a:latin typeface="Arial"/>
                <a:cs typeface="Arial"/>
              </a:rPr>
              <a:t>Bu ilişki  </a:t>
            </a:r>
            <a:r>
              <a:rPr sz="2400" dirty="0">
                <a:latin typeface="Arial"/>
                <a:cs typeface="Arial"/>
              </a:rPr>
              <a:t>kurulamasa </a:t>
            </a:r>
            <a:r>
              <a:rPr sz="2400" spc="-5" dirty="0">
                <a:latin typeface="Arial"/>
                <a:cs typeface="Arial"/>
              </a:rPr>
              <a:t>iktisadi </a:t>
            </a:r>
            <a:r>
              <a:rPr sz="2400" dirty="0">
                <a:latin typeface="Arial"/>
                <a:cs typeface="Arial"/>
              </a:rPr>
              <a:t>sistem sadece </a:t>
            </a:r>
            <a:r>
              <a:rPr sz="2400" spc="-5" dirty="0">
                <a:latin typeface="Arial"/>
                <a:cs typeface="Arial"/>
              </a:rPr>
              <a:t>takas işleminden ibaret olabilirdi. </a:t>
            </a:r>
            <a:r>
              <a:rPr sz="2400" spc="-5" dirty="0" err="1">
                <a:latin typeface="Arial"/>
                <a:cs typeface="Arial"/>
              </a:rPr>
              <a:t>Bankacılı</a:t>
            </a:r>
            <a:r>
              <a:rPr lang="tr-TR" sz="2400" spc="-5" dirty="0" err="1">
                <a:latin typeface="Arial"/>
                <a:cs typeface="Arial"/>
              </a:rPr>
              <a:t>ğın</a:t>
            </a:r>
            <a:r>
              <a:rPr lang="tr-TR" sz="2400" spc="-5" dirty="0">
                <a:latin typeface="Arial"/>
                <a:cs typeface="Arial"/>
              </a:rPr>
              <a:t> var olma nedeninin bu </a:t>
            </a:r>
            <a:r>
              <a:rPr lang="tr-TR" sz="2400" spc="-5" dirty="0" err="1">
                <a:latin typeface="Arial"/>
                <a:cs typeface="Arial"/>
              </a:rPr>
              <a:t>oldğu</a:t>
            </a:r>
            <a:r>
              <a:rPr lang="tr-TR" sz="2400" spc="-5" dirty="0">
                <a:latin typeface="Arial"/>
                <a:cs typeface="Arial"/>
              </a:rPr>
              <a:t> söylenebilir</a:t>
            </a:r>
            <a:r>
              <a:rPr sz="2400" spc="-5" dirty="0">
                <a:latin typeface="Arial"/>
                <a:cs typeface="Arial"/>
              </a:rPr>
              <a:t>.</a:t>
            </a:r>
            <a:endParaRPr sz="24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27C90B-AAE7-EC35-5344-17FE7B437A30}"/>
              </a:ext>
            </a:extLst>
          </p:cNvPr>
          <p:cNvSpPr>
            <a:spLocks noGrp="1"/>
          </p:cNvSpPr>
          <p:nvPr>
            <p:ph type="title"/>
          </p:nvPr>
        </p:nvSpPr>
        <p:spPr>
          <a:xfrm>
            <a:off x="914400" y="533400"/>
            <a:ext cx="10363200" cy="1015663"/>
          </a:xfrm>
        </p:spPr>
        <p:txBody>
          <a:bodyPr/>
          <a:lstStyle/>
          <a:p>
            <a:r>
              <a:rPr lang="tr-TR" b="1" dirty="0"/>
              <a:t>Bankacılığın Tarihçesi</a:t>
            </a:r>
            <a:br>
              <a:rPr lang="tr-TR" b="1" dirty="0"/>
            </a:br>
            <a:endParaRPr lang="tr-TR" dirty="0"/>
          </a:p>
        </p:txBody>
      </p:sp>
      <p:sp>
        <p:nvSpPr>
          <p:cNvPr id="3" name="Metin Yer Tutucusu 2">
            <a:extLst>
              <a:ext uri="{FF2B5EF4-FFF2-40B4-BE49-F238E27FC236}">
                <a16:creationId xmlns:a16="http://schemas.microsoft.com/office/drawing/2014/main" id="{4F98DB29-36E7-22DD-C552-8501FC88CC3D}"/>
              </a:ext>
            </a:extLst>
          </p:cNvPr>
          <p:cNvSpPr>
            <a:spLocks noGrp="1"/>
          </p:cNvSpPr>
          <p:nvPr>
            <p:ph type="body" idx="1"/>
          </p:nvPr>
        </p:nvSpPr>
        <p:spPr>
          <a:xfrm>
            <a:off x="715041" y="1556254"/>
            <a:ext cx="11095959" cy="5149346"/>
          </a:xfrm>
        </p:spPr>
        <p:txBody>
          <a:bodyPr/>
          <a:lstStyle/>
          <a:p>
            <a:r>
              <a:rPr lang="tr-TR" b="1" dirty="0"/>
              <a:t>Antik Dönem:</a:t>
            </a:r>
            <a:br>
              <a:rPr lang="tr-TR" dirty="0"/>
            </a:br>
            <a:r>
              <a:rPr lang="tr-TR" dirty="0"/>
              <a:t>Bankacılığa benzer ilk uygulamalar </a:t>
            </a:r>
            <a:r>
              <a:rPr lang="tr-TR" b="1" dirty="0"/>
              <a:t>Mezopotamya, Mısır ve Antik Yunan</a:t>
            </a:r>
            <a:r>
              <a:rPr lang="tr-TR" dirty="0"/>
              <a:t> uygarlıklarında görülmüştür. Bu dönemde </a:t>
            </a:r>
            <a:r>
              <a:rPr lang="tr-TR" b="1" dirty="0"/>
              <a:t>tapınaklar ve saraylar</a:t>
            </a:r>
            <a:r>
              <a:rPr lang="tr-TR" dirty="0"/>
              <a:t>, değerli eşyaların korunması, </a:t>
            </a:r>
            <a:r>
              <a:rPr lang="tr-TR" b="1" dirty="0"/>
              <a:t>borç verme</a:t>
            </a:r>
            <a:r>
              <a:rPr lang="tr-TR" dirty="0"/>
              <a:t> ve </a:t>
            </a:r>
            <a:r>
              <a:rPr lang="tr-TR" b="1" dirty="0"/>
              <a:t>ticari işlemlere aracılık</a:t>
            </a:r>
            <a:r>
              <a:rPr lang="tr-TR" dirty="0"/>
              <a:t> gibi finansal işlevler üstlenmiştir.</a:t>
            </a:r>
          </a:p>
          <a:p>
            <a:r>
              <a:rPr lang="tr-TR" b="1" dirty="0"/>
              <a:t>Orta Çağ:</a:t>
            </a:r>
            <a:br>
              <a:rPr lang="tr-TR" dirty="0"/>
            </a:br>
            <a:r>
              <a:rPr lang="tr-TR" dirty="0"/>
              <a:t>Avrupa’da özellikle </a:t>
            </a:r>
            <a:r>
              <a:rPr lang="tr-TR" b="1" dirty="0"/>
              <a:t>İtalya’nın Floransa ve Venedik</a:t>
            </a:r>
            <a:r>
              <a:rPr lang="tr-TR" dirty="0"/>
              <a:t> gibi ticaret merkezlerinde modern bankacılığın temelleri atılmıştır. </a:t>
            </a:r>
            <a:r>
              <a:rPr lang="tr-TR" b="1" dirty="0"/>
              <a:t>Medici ailesi</a:t>
            </a:r>
            <a:r>
              <a:rPr lang="tr-TR" dirty="0"/>
              <a:t> başta olmak üzere bazı aileler, </a:t>
            </a:r>
            <a:r>
              <a:rPr lang="tr-TR" b="1" dirty="0"/>
              <a:t>para değişimi ve kredi işlemleri</a:t>
            </a:r>
            <a:r>
              <a:rPr lang="tr-TR" dirty="0"/>
              <a:t> yoluyla bankacılığın gelişmesine öncülük etmiştir.</a:t>
            </a:r>
          </a:p>
          <a:p>
            <a:r>
              <a:rPr lang="tr-TR" b="1" dirty="0"/>
              <a:t>Modern Dönem:</a:t>
            </a:r>
            <a:br>
              <a:rPr lang="tr-TR" dirty="0"/>
            </a:br>
            <a:r>
              <a:rPr lang="tr-TR" b="1" dirty="0"/>
              <a:t>17. yüzyılda merkez bankalarının kurulmasıyla</a:t>
            </a:r>
            <a:r>
              <a:rPr lang="tr-TR" dirty="0"/>
              <a:t> ulusal para sistemleri ve kredi mekanizmaları gelişmiştir. </a:t>
            </a:r>
            <a:r>
              <a:rPr lang="tr-TR" b="1" dirty="0"/>
              <a:t>Sanayi Devrimi</a:t>
            </a:r>
            <a:r>
              <a:rPr lang="tr-TR" dirty="0"/>
              <a:t> ile birlikte bankacılık, küresel ticaretin ve </a:t>
            </a:r>
            <a:r>
              <a:rPr lang="tr-TR" b="1" dirty="0"/>
              <a:t>ekonomik büyümenin temel destek unsurlarından biri</a:t>
            </a:r>
            <a:r>
              <a:rPr lang="tr-TR" dirty="0"/>
              <a:t> hâline gelmiştir.</a:t>
            </a:r>
          </a:p>
          <a:p>
            <a:endParaRPr lang="tr-TR" dirty="0"/>
          </a:p>
        </p:txBody>
      </p:sp>
    </p:spTree>
    <p:extLst>
      <p:ext uri="{BB962C8B-B14F-4D97-AF65-F5344CB8AC3E}">
        <p14:creationId xmlns:p14="http://schemas.microsoft.com/office/powerpoint/2010/main" val="289006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15041" y="533400"/>
            <a:ext cx="7420405" cy="1246495"/>
          </a:xfrm>
        </p:spPr>
        <p:txBody>
          <a:bodyPr/>
          <a:lstStyle/>
          <a:p>
            <a:r>
              <a:rPr lang="tr-TR" b="1" dirty="0"/>
              <a:t> İlk Banka örnekleri: Tapınaklar </a:t>
            </a:r>
            <a:r>
              <a:rPr lang="tr-TR" sz="2400" b="1" dirty="0"/>
              <a:t>Mezopotamya’da Tapınak Ekonomisi</a:t>
            </a:r>
            <a:br>
              <a:rPr lang="tr-TR" sz="2400" dirty="0"/>
            </a:br>
            <a:endParaRPr lang="tr-TR" sz="2400" b="1" dirty="0"/>
          </a:p>
        </p:txBody>
      </p:sp>
      <p:sp>
        <p:nvSpPr>
          <p:cNvPr id="3" name="Metin Yer Tutucusu 2"/>
          <p:cNvSpPr>
            <a:spLocks noGrp="1"/>
          </p:cNvSpPr>
          <p:nvPr>
            <p:ph type="body" idx="1"/>
          </p:nvPr>
        </p:nvSpPr>
        <p:spPr>
          <a:xfrm>
            <a:off x="715041" y="1676400"/>
            <a:ext cx="10761917" cy="4862870"/>
          </a:xfrm>
        </p:spPr>
        <p:txBody>
          <a:bodyPr/>
          <a:lstStyle/>
          <a:p>
            <a:pPr>
              <a:buFont typeface="Arial" panose="020B0604020202020204" pitchFamily="34" charset="0"/>
              <a:buChar char="•"/>
            </a:pPr>
            <a:r>
              <a:rPr lang="tr-TR" b="1" dirty="0"/>
              <a:t>Kentleşme ve Ekonomik Merkez:</a:t>
            </a:r>
            <a:endParaRPr lang="tr-TR" dirty="0"/>
          </a:p>
          <a:p>
            <a:pPr marL="742950" lvl="1" indent="-285750">
              <a:buFont typeface="Arial" panose="020B0604020202020204" pitchFamily="34" charset="0"/>
              <a:buChar char="•"/>
            </a:pPr>
            <a:r>
              <a:rPr lang="tr-TR" sz="2400" dirty="0"/>
              <a:t>Kentleşme süreciyle birlikte tapınaklar, Mezopotamya'da ekonomik etkinliğin odağı haline gelmiştir.</a:t>
            </a:r>
          </a:p>
          <a:p>
            <a:pPr>
              <a:buFont typeface="Arial" panose="020B0604020202020204" pitchFamily="34" charset="0"/>
              <a:buChar char="•"/>
            </a:pPr>
            <a:r>
              <a:rPr lang="tr-TR" b="1" dirty="0"/>
              <a:t>Çok Yönlü Ekonomik Fonksiyonlar:</a:t>
            </a:r>
            <a:endParaRPr lang="tr-TR" dirty="0"/>
          </a:p>
          <a:p>
            <a:pPr marL="742950" lvl="1" indent="-285750">
              <a:buFont typeface="Arial" panose="020B0604020202020204" pitchFamily="34" charset="0"/>
              <a:buChar char="•"/>
            </a:pPr>
            <a:r>
              <a:rPr lang="tr-TR" sz="2400" dirty="0"/>
              <a:t>Tarım, hayvancılık, el sanatları ve ticaret faaliyetleri tapınaklar tarafından denetlenmiştir.</a:t>
            </a:r>
          </a:p>
          <a:p>
            <a:pPr marL="742950" lvl="1" indent="-285750">
              <a:buFont typeface="Arial" panose="020B0604020202020204" pitchFamily="34" charset="0"/>
              <a:buChar char="•"/>
            </a:pPr>
            <a:r>
              <a:rPr lang="tr-TR" sz="2400" dirty="0"/>
              <a:t>Hammadde tedariki ve ekonomik faaliyetlerin düzenlenmesinde önemli rol oynamıştır.</a:t>
            </a:r>
          </a:p>
          <a:p>
            <a:pPr>
              <a:buFont typeface="Arial" panose="020B0604020202020204" pitchFamily="34" charset="0"/>
              <a:buChar char="•"/>
            </a:pPr>
            <a:r>
              <a:rPr lang="tr-TR" b="1" dirty="0"/>
              <a:t>Toprak Sahipliği ve İşgücü:</a:t>
            </a:r>
            <a:endParaRPr lang="tr-TR" dirty="0"/>
          </a:p>
          <a:p>
            <a:pPr marL="742950" lvl="1" indent="-285750">
              <a:buFont typeface="Arial" panose="020B0604020202020204" pitchFamily="34" charset="0"/>
              <a:buChar char="•"/>
            </a:pPr>
            <a:r>
              <a:rPr lang="tr-TR" sz="2400" dirty="0"/>
              <a:t>Tapınaklar büyük toprak sahibi konumundaydı.</a:t>
            </a:r>
          </a:p>
          <a:p>
            <a:pPr marL="742950" lvl="1" indent="-285750">
              <a:buFont typeface="Arial" panose="020B0604020202020204" pitchFamily="34" charset="0"/>
              <a:buChar char="•"/>
            </a:pPr>
            <a:r>
              <a:rPr lang="tr-TR" sz="2400" dirty="0"/>
              <a:t>Kendi topraklarında ortakçılar ve yardımcı işçiler çalıştırılarak üretim ve ticaret yönetilmiştir.</a:t>
            </a:r>
          </a:p>
          <a:p>
            <a:pPr algn="just"/>
            <a:endParaRPr lang="tr-TR" sz="2800" dirty="0"/>
          </a:p>
        </p:txBody>
      </p:sp>
    </p:spTree>
    <p:extLst>
      <p:ext uri="{BB962C8B-B14F-4D97-AF65-F5344CB8AC3E}">
        <p14:creationId xmlns:p14="http://schemas.microsoft.com/office/powerpoint/2010/main" val="1697016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A8D12D7B-C77F-0448-1D0C-C49F3F5C4C40}"/>
              </a:ext>
            </a:extLst>
          </p:cNvPr>
          <p:cNvSpPr>
            <a:spLocks noGrp="1"/>
          </p:cNvSpPr>
          <p:nvPr>
            <p:ph type="title"/>
          </p:nvPr>
        </p:nvSpPr>
        <p:spPr>
          <a:xfrm>
            <a:off x="4056552" y="564260"/>
            <a:ext cx="4078894" cy="507831"/>
          </a:xfrm>
        </p:spPr>
        <p:txBody>
          <a:bodyPr/>
          <a:lstStyle/>
          <a:p>
            <a:r>
              <a:rPr lang="tr-TR" dirty="0"/>
              <a:t>.</a:t>
            </a:r>
          </a:p>
        </p:txBody>
      </p:sp>
      <p:sp>
        <p:nvSpPr>
          <p:cNvPr id="4" name="Metin Yer Tutucusu 3">
            <a:extLst>
              <a:ext uri="{FF2B5EF4-FFF2-40B4-BE49-F238E27FC236}">
                <a16:creationId xmlns:a16="http://schemas.microsoft.com/office/drawing/2014/main" id="{8CDBA3E2-A18C-4C73-2F94-403C559B0442}"/>
              </a:ext>
            </a:extLst>
          </p:cNvPr>
          <p:cNvSpPr>
            <a:spLocks noGrp="1"/>
          </p:cNvSpPr>
          <p:nvPr>
            <p:ph type="body" idx="1"/>
          </p:nvPr>
        </p:nvSpPr>
        <p:spPr>
          <a:xfrm>
            <a:off x="715041" y="990600"/>
            <a:ext cx="10761917" cy="5539978"/>
          </a:xfrm>
        </p:spPr>
        <p:txBody>
          <a:bodyPr/>
          <a:lstStyle/>
          <a:p>
            <a:pPr>
              <a:buFont typeface="Arial" panose="020B0604020202020204" pitchFamily="34" charset="0"/>
              <a:buChar char="•"/>
            </a:pPr>
            <a:r>
              <a:rPr lang="tr-TR" b="1" dirty="0"/>
              <a:t>Hükümdar Sarayları ve Mabetler:</a:t>
            </a:r>
            <a:endParaRPr lang="tr-TR" dirty="0"/>
          </a:p>
          <a:p>
            <a:pPr marL="742950" lvl="1" indent="-285750">
              <a:buFont typeface="Arial" panose="020B0604020202020204" pitchFamily="34" charset="0"/>
              <a:buChar char="•"/>
            </a:pPr>
            <a:r>
              <a:rPr lang="tr-TR" sz="2400" dirty="0"/>
              <a:t>Para veya eşya şeklinde yapılan tevdiat bankacılığının ilk örnekleri.</a:t>
            </a:r>
          </a:p>
          <a:p>
            <a:pPr marL="742950" lvl="1" indent="-285750">
              <a:buFont typeface="Arial" panose="020B0604020202020204" pitchFamily="34" charset="0"/>
              <a:buChar char="•"/>
            </a:pPr>
            <a:r>
              <a:rPr lang="tr-TR" sz="2400" dirty="0"/>
              <a:t>Bir mekan yaşamı, diğeri ölüm sonrası dünyanın egemenliğini temsil ediyordu.</a:t>
            </a:r>
          </a:p>
          <a:p>
            <a:pPr marL="742950" lvl="1" indent="-285750">
              <a:buFont typeface="Arial" panose="020B0604020202020204" pitchFamily="34" charset="0"/>
              <a:buChar char="•"/>
            </a:pPr>
            <a:r>
              <a:rPr lang="tr-TR" sz="2400" dirty="0"/>
              <a:t>Bu durum, tevdiat ve hırsızlığa karşı koruma amacıyla halka güven aşılamıştı.</a:t>
            </a:r>
          </a:p>
          <a:p>
            <a:pPr lvl="1"/>
            <a:r>
              <a:rPr lang="tr-TR" sz="2400" dirty="0"/>
              <a:t>Emanetleri alanların, bu emanetleri kullanma hakkına sahip olduğuna dair belgeler bulunmuştur.</a:t>
            </a:r>
          </a:p>
          <a:p>
            <a:pPr>
              <a:buFont typeface="Arial" panose="020B0604020202020204" pitchFamily="34" charset="0"/>
              <a:buChar char="•"/>
            </a:pPr>
            <a:r>
              <a:rPr lang="tr-TR" b="1" dirty="0"/>
              <a:t>Kızıl Tapınak (MÖ 3400-3200):</a:t>
            </a:r>
            <a:endParaRPr lang="tr-TR" dirty="0"/>
          </a:p>
          <a:p>
            <a:pPr marL="742950" lvl="1" indent="-285750">
              <a:buFont typeface="Arial" panose="020B0604020202020204" pitchFamily="34" charset="0"/>
              <a:buChar char="•"/>
            </a:pPr>
            <a:r>
              <a:rPr lang="tr-TR" sz="2400" dirty="0"/>
              <a:t>Mezopotamya’da, Uruk kenti yakınlarındaki bilinen en eski banka yapısı.</a:t>
            </a:r>
          </a:p>
          <a:p>
            <a:pPr>
              <a:buFont typeface="Arial" panose="020B0604020202020204" pitchFamily="34" charset="0"/>
              <a:buChar char="•"/>
            </a:pPr>
            <a:r>
              <a:rPr lang="tr-TR" b="1" dirty="0"/>
              <a:t>Tapınakların Bankacılık İşlevleri:</a:t>
            </a:r>
            <a:endParaRPr lang="tr-TR" dirty="0"/>
          </a:p>
          <a:p>
            <a:pPr marL="742950" lvl="1" indent="-285750">
              <a:buFont typeface="Arial" panose="020B0604020202020204" pitchFamily="34" charset="0"/>
              <a:buChar char="•"/>
            </a:pPr>
            <a:r>
              <a:rPr lang="tr-TR" sz="2400" dirty="0"/>
              <a:t>Faizli borç para verme.</a:t>
            </a:r>
          </a:p>
          <a:p>
            <a:pPr marL="742950" lvl="1" indent="-285750">
              <a:buFont typeface="Arial" panose="020B0604020202020204" pitchFamily="34" charset="0"/>
              <a:buChar char="•"/>
            </a:pPr>
            <a:r>
              <a:rPr lang="tr-TR" sz="2400" dirty="0"/>
              <a:t>Karşılığında teminat veya kefil alma.</a:t>
            </a:r>
          </a:p>
          <a:p>
            <a:pPr marL="742950" lvl="1" indent="-285750">
              <a:buFont typeface="Arial" panose="020B0604020202020204" pitchFamily="34" charset="0"/>
              <a:buChar char="•"/>
            </a:pPr>
            <a:r>
              <a:rPr lang="tr-TR" sz="2400" dirty="0"/>
              <a:t>Borcunu ödemeyenlere karşı haciz uygulama.</a:t>
            </a:r>
          </a:p>
          <a:p>
            <a:pPr marL="742950" lvl="1" indent="-285750">
              <a:buFont typeface="Arial" panose="020B0604020202020204" pitchFamily="34" charset="0"/>
              <a:buChar char="•"/>
            </a:pPr>
            <a:r>
              <a:rPr lang="tr-TR" sz="2400" dirty="0"/>
              <a:t>Özgür vatandaşları borç ödememeleri durumunda köleleştirerek satma.</a:t>
            </a:r>
          </a:p>
          <a:p>
            <a:pPr marL="742950" lvl="1" indent="-285750">
              <a:buFont typeface="Arial" panose="020B0604020202020204" pitchFamily="34" charset="0"/>
              <a:buChar char="•"/>
            </a:pPr>
            <a:r>
              <a:rPr lang="tr-TR" sz="2400" dirty="0"/>
              <a:t>Alacak tahsilatı yapma.</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457200" y="914400"/>
            <a:ext cx="4648200" cy="3159453"/>
          </a:xfrm>
          <a:prstGeom prst="rect">
            <a:avLst/>
          </a:prstGeom>
        </p:spPr>
      </p:pic>
      <p:pic>
        <p:nvPicPr>
          <p:cNvPr id="3" name="Resim 2"/>
          <p:cNvPicPr>
            <a:picLocks noChangeAspect="1"/>
          </p:cNvPicPr>
          <p:nvPr/>
        </p:nvPicPr>
        <p:blipFill>
          <a:blip r:embed="rId4"/>
          <a:stretch>
            <a:fillRect/>
          </a:stretch>
        </p:blipFill>
        <p:spPr>
          <a:xfrm>
            <a:off x="5943600" y="2514601"/>
            <a:ext cx="4948121" cy="3340428"/>
          </a:xfrm>
          <a:prstGeom prst="rect">
            <a:avLst/>
          </a:prstGeom>
        </p:spPr>
      </p:pic>
    </p:spTree>
    <p:extLst>
      <p:ext uri="{BB962C8B-B14F-4D97-AF65-F5344CB8AC3E}">
        <p14:creationId xmlns:p14="http://schemas.microsoft.com/office/powerpoint/2010/main" val="1303127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1999" y="1066800"/>
            <a:ext cx="10740993" cy="4544961"/>
          </a:xfrm>
          <a:prstGeom prst="rect">
            <a:avLst/>
          </a:prstGeom>
        </p:spPr>
        <p:txBody>
          <a:bodyPr vert="horz" wrap="square" lIns="0" tIns="27939" rIns="0" bIns="0" rtlCol="0">
            <a:spAutoFit/>
          </a:bodyPr>
          <a:lstStyle/>
          <a:p>
            <a:pPr marL="224154" marR="5080" indent="-212090" algn="just">
              <a:lnSpc>
                <a:spcPts val="2850"/>
              </a:lnSpc>
              <a:spcBef>
                <a:spcPts val="219"/>
              </a:spcBef>
              <a:buChar char="•"/>
              <a:tabLst>
                <a:tab pos="224790" algn="l"/>
              </a:tabLst>
            </a:pPr>
            <a:r>
              <a:rPr sz="2400" dirty="0">
                <a:latin typeface="Arial"/>
                <a:cs typeface="Arial"/>
              </a:rPr>
              <a:t>MÖ </a:t>
            </a:r>
            <a:r>
              <a:rPr sz="2400" spc="-5" dirty="0">
                <a:latin typeface="Arial"/>
                <a:cs typeface="Arial"/>
              </a:rPr>
              <a:t>Babil </a:t>
            </a:r>
            <a:r>
              <a:rPr sz="2400" spc="-5" dirty="0" err="1">
                <a:latin typeface="Arial"/>
                <a:cs typeface="Arial"/>
              </a:rPr>
              <a:t>Hükümdarı</a:t>
            </a:r>
            <a:r>
              <a:rPr sz="2400" spc="-5" dirty="0">
                <a:latin typeface="Arial"/>
                <a:cs typeface="Arial"/>
              </a:rPr>
              <a:t> </a:t>
            </a:r>
            <a:r>
              <a:rPr sz="2400" spc="-5" dirty="0" err="1">
                <a:latin typeface="Arial"/>
                <a:cs typeface="Arial"/>
              </a:rPr>
              <a:t>Hammurabi’nin</a:t>
            </a:r>
            <a:r>
              <a:rPr lang="tr-TR" sz="2400" spc="-5" dirty="0">
                <a:latin typeface="Arial"/>
                <a:cs typeface="Arial"/>
              </a:rPr>
              <a:t> (MÖ 1792-1750 hüküm sürmüş) </a:t>
            </a:r>
            <a:r>
              <a:rPr sz="2400" dirty="0" err="1">
                <a:latin typeface="Arial"/>
                <a:cs typeface="Arial"/>
              </a:rPr>
              <a:t>çıkarmış</a:t>
            </a:r>
            <a:r>
              <a:rPr sz="2400" dirty="0">
                <a:latin typeface="Arial"/>
                <a:cs typeface="Arial"/>
              </a:rPr>
              <a:t> </a:t>
            </a:r>
            <a:r>
              <a:rPr sz="2400" spc="-5" dirty="0">
                <a:latin typeface="Arial"/>
                <a:cs typeface="Arial"/>
              </a:rPr>
              <a:t>olduğu Hammurabi Kanunları  alacak borç ilişkisini düzenleyen </a:t>
            </a:r>
            <a:r>
              <a:rPr sz="2400" dirty="0">
                <a:latin typeface="Arial"/>
                <a:cs typeface="Arial"/>
              </a:rPr>
              <a:t>maddeleriyle kredi </a:t>
            </a:r>
            <a:r>
              <a:rPr sz="2400" spc="-5" dirty="0">
                <a:latin typeface="Arial"/>
                <a:cs typeface="Arial"/>
              </a:rPr>
              <a:t>faiz </a:t>
            </a:r>
            <a:r>
              <a:rPr sz="2400" dirty="0">
                <a:latin typeface="Arial"/>
                <a:cs typeface="Arial"/>
              </a:rPr>
              <a:t>konularına  müdahalenin </a:t>
            </a:r>
            <a:r>
              <a:rPr sz="2400" spc="-5" dirty="0">
                <a:latin typeface="Arial"/>
                <a:cs typeface="Arial"/>
              </a:rPr>
              <a:t>ilk örneğini </a:t>
            </a:r>
            <a:r>
              <a:rPr sz="2400" spc="-5" dirty="0" err="1">
                <a:latin typeface="Arial"/>
                <a:cs typeface="Arial"/>
              </a:rPr>
              <a:t>oluşturmaktadır</a:t>
            </a:r>
            <a:r>
              <a:rPr sz="2400" spc="-5" dirty="0">
                <a:latin typeface="Arial"/>
                <a:cs typeface="Arial"/>
              </a:rPr>
              <a:t>.</a:t>
            </a:r>
            <a:endParaRPr lang="tr-TR" sz="2400" spc="-5" dirty="0">
              <a:latin typeface="Arial"/>
              <a:cs typeface="Arial"/>
            </a:endParaRPr>
          </a:p>
          <a:p>
            <a:pPr marL="224154" marR="5080" indent="-212090" algn="just">
              <a:lnSpc>
                <a:spcPts val="2850"/>
              </a:lnSpc>
              <a:spcBef>
                <a:spcPts val="219"/>
              </a:spcBef>
              <a:buChar char="•"/>
              <a:tabLst>
                <a:tab pos="224790" algn="l"/>
              </a:tabLst>
            </a:pPr>
            <a:r>
              <a:rPr sz="2400" spc="-5" dirty="0">
                <a:latin typeface="Arial"/>
                <a:cs typeface="Arial"/>
              </a:rPr>
              <a:t> Eski Yunan’da </a:t>
            </a:r>
            <a:r>
              <a:rPr sz="2400" b="1" spc="-5" dirty="0">
                <a:latin typeface="Arial"/>
                <a:cs typeface="Arial"/>
              </a:rPr>
              <a:t>Parthenon </a:t>
            </a:r>
            <a:r>
              <a:rPr sz="2400" b="1" dirty="0">
                <a:latin typeface="Arial"/>
                <a:cs typeface="Arial"/>
              </a:rPr>
              <a:t>ve  </a:t>
            </a:r>
            <a:r>
              <a:rPr sz="2400" b="1" spc="-5" dirty="0">
                <a:latin typeface="Arial"/>
                <a:cs typeface="Arial"/>
              </a:rPr>
              <a:t>Apollon tapınakları </a:t>
            </a:r>
            <a:r>
              <a:rPr sz="2400" spc="-5" dirty="0">
                <a:latin typeface="Arial"/>
                <a:cs typeface="Arial"/>
              </a:rPr>
              <a:t>emanet </a:t>
            </a:r>
            <a:r>
              <a:rPr sz="2400" dirty="0">
                <a:latin typeface="Arial"/>
                <a:cs typeface="Arial"/>
              </a:rPr>
              <a:t>kabul </a:t>
            </a:r>
            <a:r>
              <a:rPr sz="2400" spc="-5" dirty="0" err="1">
                <a:latin typeface="Arial"/>
                <a:cs typeface="Arial"/>
              </a:rPr>
              <a:t>etmiş</a:t>
            </a:r>
            <a:r>
              <a:rPr sz="2400" spc="-5" dirty="0">
                <a:latin typeface="Arial"/>
                <a:cs typeface="Arial"/>
              </a:rPr>
              <a:t> </a:t>
            </a:r>
            <a:r>
              <a:rPr sz="2400" dirty="0" err="1">
                <a:latin typeface="Arial"/>
                <a:cs typeface="Arial"/>
              </a:rPr>
              <a:t>ve</a:t>
            </a:r>
            <a:r>
              <a:rPr sz="2400" dirty="0">
                <a:latin typeface="Arial"/>
                <a:cs typeface="Arial"/>
              </a:rPr>
              <a:t> </a:t>
            </a:r>
            <a:r>
              <a:rPr sz="2400" spc="-5" dirty="0">
                <a:latin typeface="Arial"/>
                <a:cs typeface="Arial"/>
              </a:rPr>
              <a:t>ödünç </a:t>
            </a:r>
            <a:r>
              <a:rPr sz="2400" dirty="0">
                <a:latin typeface="Arial"/>
                <a:cs typeface="Arial"/>
              </a:rPr>
              <a:t>vermişlerdir. </a:t>
            </a:r>
            <a:endParaRPr lang="tr-TR" sz="2400" dirty="0">
              <a:latin typeface="Arial"/>
              <a:cs typeface="Arial"/>
            </a:endParaRPr>
          </a:p>
          <a:p>
            <a:pPr marL="224154" marR="5080" indent="-212090" algn="just">
              <a:lnSpc>
                <a:spcPts val="2850"/>
              </a:lnSpc>
              <a:spcBef>
                <a:spcPts val="219"/>
              </a:spcBef>
              <a:buChar char="•"/>
              <a:tabLst>
                <a:tab pos="224790" algn="l"/>
              </a:tabLst>
            </a:pPr>
            <a:r>
              <a:rPr sz="2400" dirty="0">
                <a:latin typeface="Arial"/>
                <a:cs typeface="Arial"/>
              </a:rPr>
              <a:t> MÖ </a:t>
            </a:r>
            <a:r>
              <a:rPr sz="2400" spc="-5" dirty="0">
                <a:latin typeface="Arial"/>
                <a:cs typeface="Arial"/>
              </a:rPr>
              <a:t>IV. </a:t>
            </a:r>
            <a:r>
              <a:rPr lang="tr-TR" sz="2400" spc="-5" dirty="0">
                <a:latin typeface="Arial"/>
                <a:cs typeface="Arial"/>
              </a:rPr>
              <a:t>y</a:t>
            </a:r>
            <a:r>
              <a:rPr sz="2400" spc="-5" dirty="0">
                <a:latin typeface="Arial"/>
                <a:cs typeface="Arial"/>
              </a:rPr>
              <a:t>y itibaren bunlar üzerinde hükümet denetimi artarken bir </a:t>
            </a:r>
            <a:r>
              <a:rPr sz="2400" dirty="0" err="1">
                <a:latin typeface="Arial"/>
                <a:cs typeface="Arial"/>
              </a:rPr>
              <a:t>yandan</a:t>
            </a:r>
            <a:r>
              <a:rPr sz="2400" dirty="0">
                <a:latin typeface="Arial"/>
                <a:cs typeface="Arial"/>
              </a:rPr>
              <a:t>  </a:t>
            </a:r>
            <a:r>
              <a:rPr sz="2400" spc="-5" dirty="0" err="1">
                <a:latin typeface="Arial"/>
                <a:cs typeface="Arial"/>
              </a:rPr>
              <a:t>bankerler</a:t>
            </a:r>
            <a:r>
              <a:rPr sz="2400" spc="-5" dirty="0">
                <a:latin typeface="Arial"/>
                <a:cs typeface="Arial"/>
              </a:rPr>
              <a:t> bir </a:t>
            </a:r>
            <a:r>
              <a:rPr sz="2400" dirty="0">
                <a:latin typeface="Arial"/>
                <a:cs typeface="Arial"/>
              </a:rPr>
              <a:t>yandan </a:t>
            </a:r>
            <a:r>
              <a:rPr sz="2400" dirty="0" err="1">
                <a:latin typeface="Arial"/>
                <a:cs typeface="Arial"/>
              </a:rPr>
              <a:t>kamu</a:t>
            </a:r>
            <a:r>
              <a:rPr sz="2400" dirty="0">
                <a:latin typeface="Arial"/>
                <a:cs typeface="Arial"/>
              </a:rPr>
              <a:t> </a:t>
            </a:r>
            <a:r>
              <a:rPr sz="2400" spc="-5" dirty="0" err="1">
                <a:latin typeface="Arial"/>
                <a:cs typeface="Arial"/>
              </a:rPr>
              <a:t>bankaları</a:t>
            </a:r>
            <a:r>
              <a:rPr sz="2400" spc="-5" dirty="0">
                <a:latin typeface="Arial"/>
                <a:cs typeface="Arial"/>
              </a:rPr>
              <a:t> </a:t>
            </a:r>
            <a:r>
              <a:rPr sz="2400" spc="-5" dirty="0" err="1">
                <a:latin typeface="Arial"/>
                <a:cs typeface="Arial"/>
              </a:rPr>
              <a:t>ortaya</a:t>
            </a:r>
            <a:r>
              <a:rPr sz="2400" spc="-5" dirty="0">
                <a:latin typeface="Arial"/>
                <a:cs typeface="Arial"/>
              </a:rPr>
              <a:t> </a:t>
            </a:r>
            <a:r>
              <a:rPr sz="2400" dirty="0" err="1">
                <a:latin typeface="Arial"/>
                <a:cs typeface="Arial"/>
              </a:rPr>
              <a:t>çık</a:t>
            </a:r>
            <a:r>
              <a:rPr lang="tr-TR" sz="2400" dirty="0" err="1">
                <a:latin typeface="Arial"/>
                <a:cs typeface="Arial"/>
              </a:rPr>
              <a:t>mıştır</a:t>
            </a:r>
            <a:r>
              <a:rPr sz="2400" spc="-5" dirty="0">
                <a:latin typeface="Arial"/>
                <a:cs typeface="Arial"/>
              </a:rPr>
              <a:t>.</a:t>
            </a:r>
            <a:endParaRPr lang="tr-TR" sz="2400" spc="-5" dirty="0">
              <a:latin typeface="Arial"/>
              <a:cs typeface="Arial"/>
            </a:endParaRPr>
          </a:p>
          <a:p>
            <a:pPr marL="224154" marR="5080" indent="-212090" algn="just">
              <a:lnSpc>
                <a:spcPts val="2850"/>
              </a:lnSpc>
              <a:spcBef>
                <a:spcPts val="219"/>
              </a:spcBef>
              <a:buChar char="•"/>
              <a:tabLst>
                <a:tab pos="224790" algn="l"/>
              </a:tabLst>
            </a:pPr>
            <a:r>
              <a:rPr sz="2400" spc="-5" dirty="0">
                <a:latin typeface="Arial"/>
                <a:cs typeface="Arial"/>
              </a:rPr>
              <a:t> </a:t>
            </a:r>
            <a:r>
              <a:rPr sz="2400" dirty="0">
                <a:latin typeface="Arial"/>
                <a:cs typeface="Arial"/>
              </a:rPr>
              <a:t>Mısır’da  </a:t>
            </a:r>
            <a:r>
              <a:rPr sz="2400" spc="-5" dirty="0">
                <a:latin typeface="Arial"/>
                <a:cs typeface="Arial"/>
              </a:rPr>
              <a:t>bankacılığın gelişmesi </a:t>
            </a:r>
            <a:r>
              <a:rPr sz="2400" spc="-5" dirty="0" err="1">
                <a:latin typeface="Arial"/>
                <a:cs typeface="Arial"/>
              </a:rPr>
              <a:t>Büyük</a:t>
            </a:r>
            <a:r>
              <a:rPr sz="2400" spc="-5" dirty="0">
                <a:latin typeface="Arial"/>
                <a:cs typeface="Arial"/>
              </a:rPr>
              <a:t> İskender</a:t>
            </a:r>
            <a:r>
              <a:rPr lang="tr-TR" sz="2400" spc="-5" dirty="0">
                <a:latin typeface="Arial"/>
                <a:cs typeface="Arial"/>
              </a:rPr>
              <a:t>’in</a:t>
            </a:r>
            <a:r>
              <a:rPr sz="2400" spc="-5" dirty="0">
                <a:latin typeface="Arial"/>
                <a:cs typeface="Arial"/>
              </a:rPr>
              <a:t> </a:t>
            </a:r>
            <a:r>
              <a:rPr sz="2400" dirty="0">
                <a:latin typeface="Arial"/>
                <a:cs typeface="Arial"/>
              </a:rPr>
              <a:t>(MÖ </a:t>
            </a:r>
            <a:r>
              <a:rPr sz="2400" spc="-5" dirty="0">
                <a:latin typeface="Arial"/>
                <a:cs typeface="Arial"/>
              </a:rPr>
              <a:t>356-323) burayı işgalinden  </a:t>
            </a:r>
            <a:r>
              <a:rPr sz="2400" dirty="0">
                <a:latin typeface="Arial"/>
                <a:cs typeface="Arial"/>
              </a:rPr>
              <a:t>sonra MÖ </a:t>
            </a:r>
            <a:r>
              <a:rPr sz="2400" spc="-5" dirty="0">
                <a:latin typeface="Arial"/>
                <a:cs typeface="Arial"/>
              </a:rPr>
              <a:t>III. </a:t>
            </a:r>
            <a:r>
              <a:rPr lang="tr-TR" sz="2400" spc="-5" dirty="0">
                <a:latin typeface="Arial"/>
                <a:cs typeface="Arial"/>
              </a:rPr>
              <a:t>y</a:t>
            </a:r>
            <a:r>
              <a:rPr sz="2400" spc="-5" dirty="0" err="1">
                <a:latin typeface="Arial"/>
                <a:cs typeface="Arial"/>
              </a:rPr>
              <a:t>y.da</a:t>
            </a:r>
            <a:r>
              <a:rPr lang="tr-TR" sz="2400" spc="-5" dirty="0" err="1">
                <a:latin typeface="Arial"/>
                <a:cs typeface="Arial"/>
              </a:rPr>
              <a:t>dır</a:t>
            </a:r>
            <a:r>
              <a:rPr sz="2400" spc="-5" dirty="0">
                <a:latin typeface="Arial"/>
                <a:cs typeface="Arial"/>
              </a:rPr>
              <a:t>. Eski </a:t>
            </a:r>
            <a:r>
              <a:rPr sz="2400" dirty="0">
                <a:latin typeface="Arial"/>
                <a:cs typeface="Arial"/>
              </a:rPr>
              <a:t>Mısır’da </a:t>
            </a:r>
            <a:r>
              <a:rPr sz="2400" spc="-5" dirty="0">
                <a:latin typeface="Arial"/>
                <a:cs typeface="Arial"/>
              </a:rPr>
              <a:t>bileşik faizi </a:t>
            </a:r>
            <a:r>
              <a:rPr sz="2400" dirty="0">
                <a:latin typeface="Arial"/>
                <a:cs typeface="Arial"/>
              </a:rPr>
              <a:t>yasaklayan </a:t>
            </a:r>
            <a:r>
              <a:rPr sz="2400" spc="-5" dirty="0">
                <a:latin typeface="Arial"/>
                <a:cs typeface="Arial"/>
              </a:rPr>
              <a:t>hükümler  bulunmaktaydı. Batlamyüs </a:t>
            </a:r>
            <a:r>
              <a:rPr sz="2400" dirty="0">
                <a:latin typeface="Arial"/>
                <a:cs typeface="Arial"/>
              </a:rPr>
              <a:t>zamanında MÖ (127-51) </a:t>
            </a:r>
            <a:r>
              <a:rPr sz="2400" spc="-5" dirty="0">
                <a:latin typeface="Arial"/>
                <a:cs typeface="Arial"/>
              </a:rPr>
              <a:t>bankacılık </a:t>
            </a:r>
            <a:r>
              <a:rPr sz="2400" spc="-5" dirty="0" err="1">
                <a:latin typeface="Arial"/>
                <a:cs typeface="Arial"/>
              </a:rPr>
              <a:t>devlet</a:t>
            </a:r>
            <a:r>
              <a:rPr sz="2400" spc="-5" dirty="0">
                <a:latin typeface="Arial"/>
                <a:cs typeface="Arial"/>
              </a:rPr>
              <a:t>  </a:t>
            </a:r>
            <a:r>
              <a:rPr sz="2400" spc="-5" dirty="0" err="1">
                <a:latin typeface="Arial"/>
                <a:cs typeface="Arial"/>
              </a:rPr>
              <a:t>denetimi</a:t>
            </a:r>
            <a:r>
              <a:rPr lang="tr-TR" sz="2400" spc="-5" dirty="0">
                <a:latin typeface="Arial"/>
                <a:cs typeface="Arial"/>
              </a:rPr>
              <a:t>ne tabi olmuştur</a:t>
            </a:r>
            <a:r>
              <a:rPr sz="2400" spc="-5" dirty="0">
                <a:latin typeface="Arial"/>
                <a:cs typeface="Arial"/>
              </a:rPr>
              <a:t>. Ülke Roma’lılara geçtikten </a:t>
            </a:r>
            <a:r>
              <a:rPr sz="2400" dirty="0">
                <a:latin typeface="Arial"/>
                <a:cs typeface="Arial"/>
              </a:rPr>
              <a:t>sonra </a:t>
            </a:r>
            <a:r>
              <a:rPr sz="2400" spc="-5" dirty="0">
                <a:latin typeface="Arial"/>
                <a:cs typeface="Arial"/>
              </a:rPr>
              <a:t>özel  bankalar </a:t>
            </a:r>
            <a:r>
              <a:rPr sz="2400" dirty="0">
                <a:latin typeface="Arial"/>
                <a:cs typeface="Arial"/>
              </a:rPr>
              <a:t>yeniden </a:t>
            </a:r>
            <a:r>
              <a:rPr sz="2400" spc="-5" dirty="0">
                <a:latin typeface="Arial"/>
                <a:cs typeface="Arial"/>
              </a:rPr>
              <a:t>ortaya</a:t>
            </a:r>
            <a:r>
              <a:rPr sz="2400" spc="-15" dirty="0">
                <a:latin typeface="Arial"/>
                <a:cs typeface="Arial"/>
              </a:rPr>
              <a:t> </a:t>
            </a:r>
            <a:r>
              <a:rPr sz="2400" dirty="0">
                <a:latin typeface="Arial"/>
                <a:cs typeface="Arial"/>
              </a:rPr>
              <a:t>çıkmıştır.</a:t>
            </a:r>
          </a:p>
        </p:txBody>
      </p:sp>
      <p:sp>
        <p:nvSpPr>
          <p:cNvPr id="7" name="Rectangle 4">
            <a:extLst>
              <a:ext uri="{FF2B5EF4-FFF2-40B4-BE49-F238E27FC236}">
                <a16:creationId xmlns:a16="http://schemas.microsoft.com/office/drawing/2014/main" id="{77DB958C-F189-CF53-4715-5E04EA33F37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500" b="0" i="0" u="none" strike="noStrike" cap="none" normalizeH="0" baseline="0">
                <a:ln>
                  <a:noFill/>
                </a:ln>
                <a:solidFill>
                  <a:srgbClr val="202122"/>
                </a:solidFill>
                <a:effectLst/>
                <a:latin typeface="Arial" panose="020B0604020202020204" pitchFamily="34" charset="0"/>
                <a:cs typeface="Arial" panose="020B0604020202020204" pitchFamily="34" charset="0"/>
              </a:rPr>
              <a:t>1792'den </a:t>
            </a:r>
            <a:r>
              <a:rPr kumimoji="0" lang="tr-TR" altLang="tr-TR" sz="800" b="0" i="0" u="none" strike="noStrike" cap="none" normalizeH="0" baseline="0">
                <a:ln>
                  <a:noFill/>
                </a:ln>
                <a:solidFill>
                  <a:schemeClr val="tx1"/>
                </a:solidFill>
                <a:effectLst/>
              </a:rPr>
              <a:t>y.</a:t>
            </a:r>
            <a:r>
              <a:rPr kumimoji="0" lang="tr-TR" altLang="tr-TR" sz="1500" b="0" i="0" u="none" strike="noStrike" cap="none" normalizeH="0" baseline="0">
                <a:ln>
                  <a:noFill/>
                </a:ln>
                <a:solidFill>
                  <a:srgbClr val="202122"/>
                </a:solidFill>
                <a:effectLst/>
                <a:latin typeface="Arial" panose="020B0604020202020204" pitchFamily="34" charset="0"/>
                <a:cs typeface="Arial" panose="020B0604020202020204" pitchFamily="34" charset="0"/>
              </a:rPr>
              <a:t> MÖ 1750'ye kadar hüküm sürmüş</a:t>
            </a:r>
            <a:r>
              <a:rPr kumimoji="0" lang="tr-TR" altLang="tr-TR" sz="800" b="0" i="0" u="none" strike="noStrike" cap="none" normalizeH="0" baseline="0">
                <a:ln>
                  <a:noFill/>
                </a:ln>
                <a:solidFill>
                  <a:schemeClr val="tx1"/>
                </a:solidFill>
                <a:effectLst/>
              </a:rPr>
              <a:t> </a:t>
            </a: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2623" y="1613404"/>
            <a:ext cx="10816590" cy="1115060"/>
          </a:xfrm>
          <a:prstGeom prst="rect">
            <a:avLst/>
          </a:prstGeom>
        </p:spPr>
        <p:txBody>
          <a:bodyPr vert="horz" wrap="square" lIns="0" tIns="27939" rIns="0" bIns="0" rtlCol="0">
            <a:spAutoFit/>
          </a:bodyPr>
          <a:lstStyle/>
          <a:p>
            <a:pPr marL="269240" marR="5080" indent="-257175" algn="just">
              <a:lnSpc>
                <a:spcPts val="2850"/>
              </a:lnSpc>
              <a:spcBef>
                <a:spcPts val="219"/>
              </a:spcBef>
            </a:pPr>
            <a:r>
              <a:rPr sz="2400" spc="-5" dirty="0"/>
              <a:t>Hammurabi </a:t>
            </a:r>
            <a:r>
              <a:rPr sz="2400" dirty="0"/>
              <a:t>yasalarında </a:t>
            </a:r>
            <a:r>
              <a:rPr sz="2400" spc="-5" dirty="0"/>
              <a:t>tapınaklarda </a:t>
            </a:r>
            <a:r>
              <a:rPr sz="2400" dirty="0"/>
              <a:t>kredi </a:t>
            </a:r>
            <a:r>
              <a:rPr sz="2400" spc="-5" dirty="0"/>
              <a:t>işlemlerinin nasıl </a:t>
            </a:r>
            <a:r>
              <a:rPr sz="2400" dirty="0"/>
              <a:t>yürütüleceği,  </a:t>
            </a:r>
            <a:r>
              <a:rPr sz="2400" spc="-5" dirty="0"/>
              <a:t>borcun </a:t>
            </a:r>
            <a:r>
              <a:rPr sz="2400" dirty="0"/>
              <a:t>vadesinde </a:t>
            </a:r>
            <a:r>
              <a:rPr sz="2400" spc="-5" dirty="0"/>
              <a:t>nasıl tahsil olunacağı borçlunun hangi </a:t>
            </a:r>
            <a:r>
              <a:rPr sz="2400" dirty="0"/>
              <a:t>mallarının </a:t>
            </a:r>
            <a:r>
              <a:rPr sz="2400" spc="-5" dirty="0"/>
              <a:t>ne </a:t>
            </a:r>
            <a:r>
              <a:rPr sz="2400" dirty="0"/>
              <a:t>suretle  </a:t>
            </a:r>
            <a:r>
              <a:rPr sz="2400" spc="-5" dirty="0"/>
              <a:t>borcun tasfiyesinde </a:t>
            </a:r>
            <a:r>
              <a:rPr sz="2400" dirty="0"/>
              <a:t>kullanılacağı yazılı</a:t>
            </a:r>
            <a:r>
              <a:rPr sz="2400" spc="-25" dirty="0"/>
              <a:t> </a:t>
            </a:r>
            <a:r>
              <a:rPr sz="2400" spc="-5" dirty="0"/>
              <a:t>idi.</a:t>
            </a:r>
            <a:endParaRPr sz="2400"/>
          </a:p>
        </p:txBody>
      </p:sp>
      <p:sp>
        <p:nvSpPr>
          <p:cNvPr id="3" name="object 3"/>
          <p:cNvSpPr txBox="1"/>
          <p:nvPr/>
        </p:nvSpPr>
        <p:spPr>
          <a:xfrm>
            <a:off x="682623" y="3188836"/>
            <a:ext cx="10812145" cy="758825"/>
          </a:xfrm>
          <a:prstGeom prst="rect">
            <a:avLst/>
          </a:prstGeom>
        </p:spPr>
        <p:txBody>
          <a:bodyPr vert="horz" wrap="square" lIns="0" tIns="10795" rIns="0" bIns="0" rtlCol="0">
            <a:spAutoFit/>
          </a:bodyPr>
          <a:lstStyle/>
          <a:p>
            <a:pPr marL="269240" marR="5080" indent="-257175">
              <a:lnSpc>
                <a:spcPct val="100499"/>
              </a:lnSpc>
              <a:spcBef>
                <a:spcPts val="85"/>
              </a:spcBef>
            </a:pPr>
            <a:r>
              <a:rPr sz="2400" spc="-5" dirty="0">
                <a:latin typeface="Arial"/>
                <a:cs typeface="Arial"/>
              </a:rPr>
              <a:t>Sümerler uzak ülkelerle olan </a:t>
            </a:r>
            <a:r>
              <a:rPr sz="2400" dirty="0">
                <a:latin typeface="Arial"/>
                <a:cs typeface="Arial"/>
              </a:rPr>
              <a:t>mal </a:t>
            </a:r>
            <a:r>
              <a:rPr sz="2400" spc="-5" dirty="0">
                <a:latin typeface="Arial"/>
                <a:cs typeface="Arial"/>
              </a:rPr>
              <a:t>değişimlerinde banknot gibi dolaşan </a:t>
            </a:r>
            <a:r>
              <a:rPr sz="2400" dirty="0">
                <a:latin typeface="Arial"/>
                <a:cs typeface="Arial"/>
              </a:rPr>
              <a:t>çek ya </a:t>
            </a:r>
            <a:r>
              <a:rPr sz="2400" spc="-5" dirty="0">
                <a:latin typeface="Arial"/>
                <a:cs typeface="Arial"/>
              </a:rPr>
              <a:t>da  itibar </a:t>
            </a:r>
            <a:r>
              <a:rPr sz="2400" dirty="0">
                <a:latin typeface="Arial"/>
                <a:cs typeface="Arial"/>
              </a:rPr>
              <a:t>mektuplarına </a:t>
            </a:r>
            <a:r>
              <a:rPr sz="2400" spc="-5" dirty="0">
                <a:latin typeface="Arial"/>
                <a:cs typeface="Arial"/>
              </a:rPr>
              <a:t>benzeyen bazı belgeler </a:t>
            </a:r>
            <a:r>
              <a:rPr sz="2400" dirty="0">
                <a:latin typeface="Arial"/>
                <a:cs typeface="Arial"/>
              </a:rPr>
              <a:t>kullanmasını </a:t>
            </a:r>
            <a:r>
              <a:rPr sz="2400" spc="-5" dirty="0">
                <a:latin typeface="Arial"/>
                <a:cs typeface="Arial"/>
              </a:rPr>
              <a:t>da</a:t>
            </a:r>
            <a:r>
              <a:rPr sz="2400" spc="-45" dirty="0">
                <a:latin typeface="Arial"/>
                <a:cs typeface="Arial"/>
              </a:rPr>
              <a:t> </a:t>
            </a:r>
            <a:r>
              <a:rPr sz="2400" spc="-5" dirty="0">
                <a:latin typeface="Arial"/>
                <a:cs typeface="Arial"/>
              </a:rPr>
              <a:t>biliyorlardı.</a:t>
            </a:r>
            <a:endParaRPr sz="2400">
              <a:latin typeface="Arial"/>
              <a:cs typeface="Arial"/>
            </a:endParaRPr>
          </a:p>
        </p:txBody>
      </p:sp>
    </p:spTree>
    <p:extLst>
      <p:ext uri="{BB962C8B-B14F-4D97-AF65-F5344CB8AC3E}">
        <p14:creationId xmlns:p14="http://schemas.microsoft.com/office/powerpoint/2010/main" val="67750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8313" y="1613404"/>
            <a:ext cx="10766425" cy="2657137"/>
          </a:xfrm>
          <a:prstGeom prst="rect">
            <a:avLst/>
          </a:prstGeom>
        </p:spPr>
        <p:txBody>
          <a:bodyPr vert="horz" wrap="square" lIns="0" tIns="27939" rIns="0" bIns="0" rtlCol="0">
            <a:spAutoFit/>
          </a:bodyPr>
          <a:lstStyle/>
          <a:p>
            <a:pPr marL="224154" marR="5080" indent="-212090">
              <a:lnSpc>
                <a:spcPts val="2850"/>
              </a:lnSpc>
              <a:spcBef>
                <a:spcPts val="219"/>
              </a:spcBef>
              <a:buChar char="•"/>
              <a:tabLst>
                <a:tab pos="224790" algn="l"/>
              </a:tabLst>
            </a:pPr>
            <a:r>
              <a:rPr lang="tr-TR" sz="2800" b="1" dirty="0"/>
              <a:t>Eski Yunan’da kredi işlemleri</a:t>
            </a:r>
            <a:r>
              <a:rPr lang="tr-TR" sz="2800" dirty="0"/>
              <a:t>, tapınak bankacılığı sisteminin yanı sıra </a:t>
            </a:r>
            <a:r>
              <a:rPr lang="tr-TR" sz="2800" b="1" dirty="0"/>
              <a:t>“</a:t>
            </a:r>
            <a:r>
              <a:rPr lang="tr-TR" sz="2800" b="1" dirty="0" err="1"/>
              <a:t>trapezites</a:t>
            </a:r>
            <a:r>
              <a:rPr lang="tr-TR" sz="2800" b="1" dirty="0"/>
              <a:t>”</a:t>
            </a:r>
            <a:r>
              <a:rPr lang="tr-TR" sz="2800" dirty="0"/>
              <a:t> adı verilen </a:t>
            </a:r>
            <a:r>
              <a:rPr lang="tr-TR" sz="2800" b="1" dirty="0"/>
              <a:t>özel bankerler</a:t>
            </a:r>
            <a:r>
              <a:rPr lang="tr-TR" sz="2800" dirty="0"/>
              <a:t> tarafından da yürütülmekteydi.</a:t>
            </a:r>
          </a:p>
          <a:p>
            <a:pPr marL="224154" marR="5080" indent="-212090">
              <a:lnSpc>
                <a:spcPts val="2850"/>
              </a:lnSpc>
              <a:spcBef>
                <a:spcPts val="219"/>
              </a:spcBef>
              <a:buChar char="•"/>
              <a:tabLst>
                <a:tab pos="224790" algn="l"/>
              </a:tabLst>
            </a:pPr>
            <a:br>
              <a:rPr lang="tr-TR" sz="2800" dirty="0"/>
            </a:br>
            <a:r>
              <a:rPr lang="tr-TR" sz="2800" dirty="0"/>
              <a:t>Bu bankerler, genellikle </a:t>
            </a:r>
            <a:r>
              <a:rPr lang="tr-TR" sz="2800" b="1" dirty="0"/>
              <a:t>pazar yerlerinde (agora)</a:t>
            </a:r>
            <a:r>
              <a:rPr lang="tr-TR" sz="2800" dirty="0"/>
              <a:t> tezgâh açarak </a:t>
            </a:r>
            <a:r>
              <a:rPr lang="tr-TR" sz="2800" b="1" dirty="0"/>
              <a:t>sikkelerin değerini ölçme</a:t>
            </a:r>
            <a:r>
              <a:rPr lang="tr-TR" sz="2800" dirty="0"/>
              <a:t>, </a:t>
            </a:r>
            <a:r>
              <a:rPr lang="tr-TR" sz="2800" b="1" dirty="0"/>
              <a:t>para değiştirme</a:t>
            </a:r>
            <a:r>
              <a:rPr lang="tr-TR" sz="2800" dirty="0"/>
              <a:t>, </a:t>
            </a:r>
            <a:r>
              <a:rPr lang="tr-TR" sz="2800" b="1" dirty="0"/>
              <a:t>mevduat kabul etme</a:t>
            </a:r>
            <a:r>
              <a:rPr lang="tr-TR" sz="2800" dirty="0"/>
              <a:t> ve </a:t>
            </a:r>
            <a:r>
              <a:rPr lang="tr-TR" sz="2800" b="1" dirty="0"/>
              <a:t>denizaşırı ticareti finanse etmeye yönelik kredi sağlama</a:t>
            </a:r>
            <a:r>
              <a:rPr lang="tr-TR" sz="2800" dirty="0"/>
              <a:t> gibi faaliyetlerde bulunmuşlardır.</a:t>
            </a:r>
            <a:endParaRPr sz="2800" dirty="0">
              <a:latin typeface="Arial"/>
              <a:cs typeface="Arial"/>
            </a:endParaRPr>
          </a:p>
        </p:txBody>
      </p:sp>
    </p:spTree>
    <p:extLst>
      <p:ext uri="{BB962C8B-B14F-4D97-AF65-F5344CB8AC3E}">
        <p14:creationId xmlns:p14="http://schemas.microsoft.com/office/powerpoint/2010/main" val="2225390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5041" y="564261"/>
            <a:ext cx="10181559" cy="654940"/>
          </a:xfrm>
        </p:spPr>
        <p:txBody>
          <a:bodyPr/>
          <a:lstStyle/>
          <a:p>
            <a:r>
              <a:rPr lang="tr-TR" b="1" dirty="0"/>
              <a:t>Asur Ticaret Kolonileri Dönemi ve Karum Sistemi</a:t>
            </a:r>
          </a:p>
        </p:txBody>
      </p:sp>
      <p:sp>
        <p:nvSpPr>
          <p:cNvPr id="3" name="Metin Yer Tutucusu 2"/>
          <p:cNvSpPr>
            <a:spLocks noGrp="1"/>
          </p:cNvSpPr>
          <p:nvPr>
            <p:ph type="body" idx="1"/>
          </p:nvPr>
        </p:nvSpPr>
        <p:spPr>
          <a:xfrm>
            <a:off x="715041" y="1219200"/>
            <a:ext cx="10761917" cy="5170646"/>
          </a:xfrm>
        </p:spPr>
        <p:txBody>
          <a:bodyPr/>
          <a:lstStyle/>
          <a:p>
            <a:r>
              <a:rPr lang="tr-TR" b="1" dirty="0"/>
              <a:t>Asur Ticaret Kolonileri Dönemi’nde</a:t>
            </a:r>
            <a:r>
              <a:rPr lang="tr-TR" dirty="0"/>
              <a:t> (MÖ </a:t>
            </a:r>
            <a:r>
              <a:rPr lang="tr-TR" b="1" dirty="0"/>
              <a:t>2. binyılın ilk çeyreği</a:t>
            </a:r>
            <a:r>
              <a:rPr lang="tr-TR" dirty="0"/>
              <a:t>), Asurlu tüccarlar Anadolu’da </a:t>
            </a:r>
            <a:r>
              <a:rPr lang="tr-TR" b="1" dirty="0"/>
              <a:t>geniş bir ticaret ağı</a:t>
            </a:r>
            <a:r>
              <a:rPr lang="tr-TR" dirty="0"/>
              <a:t> kurmuş ve </a:t>
            </a:r>
            <a:r>
              <a:rPr lang="tr-TR" b="1" dirty="0"/>
              <a:t>10 adet Karum (ticaret merkezi)</a:t>
            </a:r>
            <a:r>
              <a:rPr lang="tr-TR" dirty="0"/>
              <a:t> oluşturmuştur.</a:t>
            </a:r>
          </a:p>
          <a:p>
            <a:r>
              <a:rPr lang="tr-TR" dirty="0"/>
              <a:t>Anadolu’daki Karumların </a:t>
            </a:r>
            <a:r>
              <a:rPr lang="tr-TR" b="1" dirty="0"/>
              <a:t>merkezi</a:t>
            </a:r>
            <a:r>
              <a:rPr lang="tr-TR" dirty="0"/>
              <a:t>, Kayseri yakınlarındaki </a:t>
            </a:r>
            <a:r>
              <a:rPr lang="tr-TR" b="1" dirty="0"/>
              <a:t>Kültepe (</a:t>
            </a:r>
            <a:r>
              <a:rPr lang="tr-TR" b="1" dirty="0" err="1"/>
              <a:t>Neşa</a:t>
            </a:r>
            <a:r>
              <a:rPr lang="tr-TR" b="1" dirty="0"/>
              <a:t> / Kaniş)</a:t>
            </a:r>
            <a:r>
              <a:rPr lang="tr-TR" dirty="0"/>
              <a:t> yerleşimidir.</a:t>
            </a:r>
          </a:p>
          <a:p>
            <a:r>
              <a:rPr lang="tr-TR" dirty="0"/>
              <a:t>Kültepe kazılarında ortaya çıkarılan </a:t>
            </a:r>
            <a:r>
              <a:rPr lang="tr-TR" b="1" dirty="0"/>
              <a:t>binlerce çivi yazılı tablet</a:t>
            </a:r>
            <a:r>
              <a:rPr lang="tr-TR" dirty="0"/>
              <a:t>, dönemin ticari, mali ve kredi ilişkilerine ışık tutmaktadır.</a:t>
            </a:r>
          </a:p>
          <a:p>
            <a:r>
              <a:rPr lang="tr-TR" dirty="0"/>
              <a:t>Arkeolog </a:t>
            </a:r>
            <a:r>
              <a:rPr lang="tr-TR" b="1" dirty="0"/>
              <a:t>Tahsin Özgüç</a:t>
            </a:r>
            <a:r>
              <a:rPr lang="tr-TR" dirty="0"/>
              <a:t>, </a:t>
            </a:r>
            <a:r>
              <a:rPr lang="tr-TR" b="1" dirty="0"/>
              <a:t>“Bit Karim”</a:t>
            </a:r>
            <a:r>
              <a:rPr lang="tr-TR" dirty="0"/>
              <a:t> adlı yapıyı </a:t>
            </a:r>
            <a:r>
              <a:rPr lang="tr-TR" b="1" dirty="0"/>
              <a:t>banka benzeri bir kurum</a:t>
            </a:r>
            <a:r>
              <a:rPr lang="tr-TR" dirty="0"/>
              <a:t> olarak değerlendirmektedir.</a:t>
            </a:r>
          </a:p>
          <a:p>
            <a:r>
              <a:rPr lang="tr-TR" dirty="0"/>
              <a:t>Bit </a:t>
            </a:r>
            <a:r>
              <a:rPr lang="tr-TR" dirty="0" err="1"/>
              <a:t>Karim’de</a:t>
            </a:r>
            <a:r>
              <a:rPr lang="tr-TR" dirty="0"/>
              <a:t> </a:t>
            </a:r>
            <a:r>
              <a:rPr lang="tr-TR" b="1" dirty="0"/>
              <a:t>mali kayıtlar tutulmakta</a:t>
            </a:r>
            <a:r>
              <a:rPr lang="tr-TR" dirty="0"/>
              <a:t>, Karum ortaklarının </a:t>
            </a:r>
            <a:r>
              <a:rPr lang="tr-TR" b="1" dirty="0"/>
              <a:t>depozitoları saklanmakta</a:t>
            </a:r>
            <a:r>
              <a:rPr lang="tr-TR" dirty="0"/>
              <a:t> ve tüccarlar arasındaki </a:t>
            </a:r>
            <a:r>
              <a:rPr lang="tr-TR" b="1" dirty="0"/>
              <a:t>borç–kredi ilişkileri</a:t>
            </a:r>
            <a:r>
              <a:rPr lang="tr-TR" dirty="0"/>
              <a:t> düzenlenmekteydi.</a:t>
            </a:r>
          </a:p>
          <a:p>
            <a:r>
              <a:rPr lang="tr-TR" dirty="0"/>
              <a:t>Borcunu ödeyemeyen tüccar durumunda, </a:t>
            </a:r>
            <a:r>
              <a:rPr lang="tr-TR" b="1" dirty="0"/>
              <a:t>kefil konumundaki Karum (ticaret odası)</a:t>
            </a:r>
            <a:r>
              <a:rPr lang="tr-TR" dirty="0"/>
              <a:t> alacaklıya karşı sorumlu tutulmaktaydı.</a:t>
            </a:r>
          </a:p>
          <a:p>
            <a:pPr algn="just"/>
            <a:endParaRPr lang="tr-TR" dirty="0"/>
          </a:p>
        </p:txBody>
      </p:sp>
    </p:spTree>
    <p:extLst>
      <p:ext uri="{BB962C8B-B14F-4D97-AF65-F5344CB8AC3E}">
        <p14:creationId xmlns:p14="http://schemas.microsoft.com/office/powerpoint/2010/main" val="31478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673D4F-7E9B-A10B-B557-C7A483CA014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B5F3EF76-5793-9E57-20A5-902749143634}"/>
              </a:ext>
            </a:extLst>
          </p:cNvPr>
          <p:cNvSpPr>
            <a:spLocks noGrp="1"/>
          </p:cNvSpPr>
          <p:nvPr>
            <p:ph type="body" idx="1"/>
          </p:nvPr>
        </p:nvSpPr>
        <p:spPr>
          <a:xfrm>
            <a:off x="715041" y="1556255"/>
            <a:ext cx="10761917" cy="2215991"/>
          </a:xfrm>
        </p:spPr>
        <p:txBody>
          <a:bodyPr/>
          <a:lstStyle/>
          <a:p>
            <a:r>
              <a:rPr lang="tr-TR" b="1" dirty="0"/>
              <a:t>2️⃣ Meta (Mal) Para Dönemi</a:t>
            </a:r>
          </a:p>
          <a:p>
            <a:r>
              <a:rPr lang="tr-TR" dirty="0"/>
              <a:t>Takasın zorlukları sonucunda </a:t>
            </a:r>
            <a:r>
              <a:rPr lang="tr-TR" b="1" dirty="0"/>
              <a:t>herkes tarafından kabul gören mallar</a:t>
            </a:r>
            <a:r>
              <a:rPr lang="tr-TR" dirty="0"/>
              <a:t> para olarak kullanılmaya başlanmıştır.</a:t>
            </a:r>
            <a:br>
              <a:rPr lang="tr-TR" dirty="0"/>
            </a:br>
            <a:r>
              <a:rPr lang="tr-TR" dirty="0"/>
              <a:t>Bu dönemde para yerine;</a:t>
            </a:r>
          </a:p>
          <a:p>
            <a:r>
              <a:rPr lang="tr-TR" b="1" dirty="0"/>
              <a:t>Tuz, kürk, tahıl, hayvan</a:t>
            </a:r>
            <a:r>
              <a:rPr lang="tr-TR" dirty="0"/>
              <a:t>, </a:t>
            </a:r>
            <a:r>
              <a:rPr lang="tr-TR" b="1" dirty="0"/>
              <a:t>Deniz kabukları (</a:t>
            </a:r>
            <a:r>
              <a:rPr lang="tr-TR" b="1" dirty="0" err="1"/>
              <a:t>kauri</a:t>
            </a:r>
            <a:r>
              <a:rPr lang="tr-TR" b="1" dirty="0"/>
              <a:t>)  </a:t>
            </a:r>
            <a:r>
              <a:rPr lang="tr-TR" dirty="0"/>
              <a:t>kullanılmıştır.</a:t>
            </a:r>
          </a:p>
          <a:p>
            <a:endParaRPr lang="tr-TR" dirty="0"/>
          </a:p>
        </p:txBody>
      </p:sp>
      <p:pic>
        <p:nvPicPr>
          <p:cNvPr id="5" name="Resim 4" descr="yemek, gıda, iç mekan içeren bir resim&#10;&#10;Yapay zeka tarafından oluşturulmuş içerik yanlış olabilir.">
            <a:extLst>
              <a:ext uri="{FF2B5EF4-FFF2-40B4-BE49-F238E27FC236}">
                <a16:creationId xmlns:a16="http://schemas.microsoft.com/office/drawing/2014/main" id="{2A6C37B8-DEF5-CD68-C27A-0E236360202F}"/>
              </a:ext>
            </a:extLst>
          </p:cNvPr>
          <p:cNvPicPr>
            <a:picLocks noChangeAspect="1"/>
          </p:cNvPicPr>
          <p:nvPr/>
        </p:nvPicPr>
        <p:blipFill>
          <a:blip r:embed="rId2"/>
          <a:stretch>
            <a:fillRect/>
          </a:stretch>
        </p:blipFill>
        <p:spPr>
          <a:xfrm>
            <a:off x="8610600" y="4038600"/>
            <a:ext cx="3429000" cy="2590800"/>
          </a:xfrm>
          <a:prstGeom prst="rect">
            <a:avLst/>
          </a:prstGeom>
        </p:spPr>
      </p:pic>
    </p:spTree>
    <p:extLst>
      <p:ext uri="{BB962C8B-B14F-4D97-AF65-F5344CB8AC3E}">
        <p14:creationId xmlns:p14="http://schemas.microsoft.com/office/powerpoint/2010/main" val="3007222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C89B6EF-2657-C225-7333-D862D41B65C5}"/>
              </a:ext>
            </a:extLst>
          </p:cNvPr>
          <p:cNvSpPr>
            <a:spLocks noGrp="1" noChangeArrowheads="1"/>
          </p:cNvSpPr>
          <p:nvPr>
            <p:ph type="body" idx="4294967295"/>
          </p:nvPr>
        </p:nvSpPr>
        <p:spPr bwMode="auto">
          <a:xfrm>
            <a:off x="0" y="-423157"/>
            <a:ext cx="1165860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2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tr-TR" altLang="tr-TR" sz="2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2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tr-TR" altLang="tr-TR" sz="2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2800" b="1" i="0" u="none" strike="noStrike" cap="none" normalizeH="0" baseline="0" dirty="0">
                <a:ln>
                  <a:noFill/>
                </a:ln>
                <a:solidFill>
                  <a:schemeClr val="tx1"/>
                </a:solidFill>
                <a:effectLst/>
                <a:latin typeface="Arial" panose="020B0604020202020204" pitchFamily="34" charset="0"/>
              </a:rPr>
              <a:t>Para ekonomisine daha erken geçen Yunanistan ile İtalya arasında gelişen ticari ilişkiler</a:t>
            </a:r>
            <a:r>
              <a:rPr kumimoji="0" lang="tr-TR" altLang="tr-TR" sz="2800" b="0" i="0" u="none" strike="noStrike" cap="none" normalizeH="0" baseline="0" dirty="0">
                <a:ln>
                  <a:noFill/>
                </a:ln>
                <a:solidFill>
                  <a:schemeClr val="tx1"/>
                </a:solidFill>
                <a:effectLst/>
                <a:latin typeface="Arial" panose="020B0604020202020204" pitchFamily="34" charset="0"/>
              </a:rPr>
              <a:t>, para değerlerinin </a:t>
            </a:r>
            <a:r>
              <a:rPr kumimoji="0" lang="tr-TR" altLang="tr-TR" sz="2800" b="1" i="0" u="none" strike="noStrike" cap="none" normalizeH="0" baseline="0" dirty="0">
                <a:ln>
                  <a:noFill/>
                </a:ln>
                <a:solidFill>
                  <a:schemeClr val="tx1"/>
                </a:solidFill>
                <a:effectLst/>
                <a:latin typeface="Arial" panose="020B0604020202020204" pitchFamily="34" charset="0"/>
              </a:rPr>
              <a:t>takdiri ve değiştirilmesi</a:t>
            </a:r>
            <a:r>
              <a:rPr kumimoji="0" lang="tr-TR" altLang="tr-TR" sz="2800" b="0" i="0" u="none" strike="noStrike" cap="none" normalizeH="0" baseline="0" dirty="0">
                <a:ln>
                  <a:noFill/>
                </a:ln>
                <a:solidFill>
                  <a:schemeClr val="tx1"/>
                </a:solidFill>
                <a:effectLst/>
                <a:latin typeface="Arial" panose="020B0604020202020204" pitchFamily="34" charset="0"/>
              </a:rPr>
              <a:t> ihtiyacını doğurmuş; bu durum </a:t>
            </a:r>
            <a:r>
              <a:rPr kumimoji="0" lang="tr-TR" altLang="tr-TR" sz="2800" b="1" i="0" u="none" strike="noStrike" cap="none" normalizeH="0" baseline="0" dirty="0">
                <a:ln>
                  <a:noFill/>
                </a:ln>
                <a:solidFill>
                  <a:schemeClr val="tx1"/>
                </a:solidFill>
                <a:effectLst/>
                <a:latin typeface="Arial" panose="020B0604020202020204" pitchFamily="34" charset="0"/>
              </a:rPr>
              <a:t>İtalya’da sarraflığın gelişmesine</a:t>
            </a:r>
            <a:r>
              <a:rPr kumimoji="0" lang="tr-TR" altLang="tr-TR" sz="2800" b="0" i="0" u="none" strike="noStrike" cap="none" normalizeH="0" baseline="0" dirty="0">
                <a:ln>
                  <a:noFill/>
                </a:ln>
                <a:solidFill>
                  <a:schemeClr val="tx1"/>
                </a:solidFill>
                <a:effectLst/>
                <a:latin typeface="Arial" panose="020B0604020202020204" pitchFamily="34" charset="0"/>
              </a:rPr>
              <a:t> yol açmıştır. Böylece </a:t>
            </a:r>
            <a:r>
              <a:rPr kumimoji="0" lang="tr-TR" altLang="tr-TR" sz="2800" b="1" i="0" u="none" strike="noStrike" cap="none" normalizeH="0" baseline="0" dirty="0">
                <a:ln>
                  <a:noFill/>
                </a:ln>
                <a:solidFill>
                  <a:schemeClr val="tx1"/>
                </a:solidFill>
                <a:effectLst/>
                <a:latin typeface="Arial" panose="020B0604020202020204" pitchFamily="34" charset="0"/>
              </a:rPr>
              <a:t>Roma’da para ve kredi işlemleri ilerleme kaydetmiştir</a:t>
            </a:r>
            <a:r>
              <a:rPr kumimoji="0" lang="tr-TR" altLang="tr-TR" sz="2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2800" b="1" i="0" u="none" strike="noStrike" cap="none" normalizeH="0" baseline="0" dirty="0">
                <a:ln>
                  <a:noFill/>
                </a:ln>
                <a:solidFill>
                  <a:schemeClr val="tx1"/>
                </a:solidFill>
                <a:effectLst/>
                <a:latin typeface="Arial" panose="020B0604020202020204" pitchFamily="34" charset="0"/>
              </a:rPr>
              <a:t>İlerleyen dönemlerde</a:t>
            </a:r>
            <a:r>
              <a:rPr kumimoji="0" lang="tr-TR" altLang="tr-TR" sz="2800" b="0" i="0" u="none" strike="noStrike" cap="none" normalizeH="0" baseline="0" dirty="0">
                <a:ln>
                  <a:noFill/>
                </a:ln>
                <a:solidFill>
                  <a:schemeClr val="tx1"/>
                </a:solidFill>
                <a:effectLst/>
                <a:latin typeface="Arial" panose="020B0604020202020204" pitchFamily="34" charset="0"/>
              </a:rPr>
              <a:t>, şövalyeler ve bazı </a:t>
            </a:r>
            <a:r>
              <a:rPr kumimoji="0" lang="tr-TR" altLang="tr-TR" sz="2800" b="1" i="0" u="none" strike="noStrike" cap="none" normalizeH="0" baseline="0" dirty="0">
                <a:ln>
                  <a:noFill/>
                </a:ln>
                <a:solidFill>
                  <a:schemeClr val="tx1"/>
                </a:solidFill>
                <a:effectLst/>
                <a:latin typeface="Arial" panose="020B0604020202020204" pitchFamily="34" charset="0"/>
              </a:rPr>
              <a:t>halk grupları</a:t>
            </a:r>
            <a:r>
              <a:rPr kumimoji="0" lang="tr-TR" altLang="tr-TR" sz="2800" b="0" i="0" u="none" strike="noStrike" cap="none" normalizeH="0" baseline="0" dirty="0">
                <a:ln>
                  <a:noFill/>
                </a:ln>
                <a:solidFill>
                  <a:schemeClr val="tx1"/>
                </a:solidFill>
                <a:effectLst/>
                <a:latin typeface="Arial" panose="020B0604020202020204" pitchFamily="34" charset="0"/>
              </a:rPr>
              <a:t> da bu faaliyetlere yönelmiştir.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2800" b="1" i="0" u="none" strike="noStrike" cap="none" normalizeH="0" baseline="0" dirty="0">
                <a:ln>
                  <a:noFill/>
                </a:ln>
                <a:solidFill>
                  <a:schemeClr val="tx1"/>
                </a:solidFill>
                <a:effectLst/>
                <a:latin typeface="Arial" panose="020B0604020202020204" pitchFamily="34" charset="0"/>
              </a:rPr>
              <a:t>Orta Çağ’da</a:t>
            </a:r>
            <a:r>
              <a:rPr kumimoji="0" lang="tr-TR" altLang="tr-TR" sz="2800" b="0" i="0" u="none" strike="noStrike" cap="none" normalizeH="0" baseline="0" dirty="0">
                <a:ln>
                  <a:noFill/>
                </a:ln>
                <a:solidFill>
                  <a:schemeClr val="tx1"/>
                </a:solidFill>
                <a:effectLst/>
                <a:latin typeface="Arial" panose="020B0604020202020204" pitchFamily="34" charset="0"/>
              </a:rPr>
              <a:t>, İslamiyet’te olduğu gibi </a:t>
            </a:r>
            <a:r>
              <a:rPr kumimoji="0" lang="tr-TR" altLang="tr-TR" sz="2800" b="1" i="0" u="none" strike="noStrike" cap="none" normalizeH="0" baseline="0" dirty="0">
                <a:ln>
                  <a:noFill/>
                </a:ln>
                <a:solidFill>
                  <a:schemeClr val="tx1"/>
                </a:solidFill>
                <a:effectLst/>
                <a:latin typeface="Arial" panose="020B0604020202020204" pitchFamily="34" charset="0"/>
              </a:rPr>
              <a:t>Hristiyanlıkta da faizli kredi işlemleri kilise tarafından hoş karşılanmadığından</a:t>
            </a:r>
            <a:r>
              <a:rPr kumimoji="0" lang="tr-TR" altLang="tr-TR" sz="2800" b="0" i="0" u="none" strike="noStrike" cap="none" normalizeH="0" baseline="0" dirty="0">
                <a:ln>
                  <a:noFill/>
                </a:ln>
                <a:solidFill>
                  <a:schemeClr val="tx1"/>
                </a:solidFill>
                <a:effectLst/>
                <a:latin typeface="Arial" panose="020B0604020202020204" pitchFamily="34" charset="0"/>
              </a:rPr>
              <a:t>, para ve kredi faaliyetleri büyük ölçüde </a:t>
            </a:r>
            <a:r>
              <a:rPr kumimoji="0" lang="tr-TR" altLang="tr-TR" sz="2800" b="1" i="0" u="none" strike="noStrike" cap="none" normalizeH="0" baseline="0" dirty="0">
                <a:ln>
                  <a:noFill/>
                </a:ln>
                <a:solidFill>
                  <a:schemeClr val="tx1"/>
                </a:solidFill>
                <a:effectLst/>
                <a:latin typeface="Arial" panose="020B0604020202020204" pitchFamily="34" charset="0"/>
              </a:rPr>
              <a:t>Yahudilerin elinde yoğunlaşmıştır</a:t>
            </a:r>
            <a:r>
              <a:rPr kumimoji="0" lang="tr-TR" altLang="tr-TR" sz="2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110882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8313" y="1613404"/>
            <a:ext cx="10701687" cy="3906197"/>
          </a:xfrm>
          <a:prstGeom prst="rect">
            <a:avLst/>
          </a:prstGeom>
        </p:spPr>
        <p:txBody>
          <a:bodyPr vert="horz" wrap="square" lIns="0" tIns="27939" rIns="0" bIns="0" rtlCol="0">
            <a:spAutoFit/>
          </a:bodyPr>
          <a:lstStyle/>
          <a:p>
            <a:pPr marL="457200" indent="-457200">
              <a:buFont typeface="Arial" panose="020B0604020202020204" pitchFamily="34" charset="0"/>
              <a:buChar char="•"/>
            </a:pPr>
            <a:r>
              <a:rPr lang="tr-TR" sz="2800" b="1" dirty="0"/>
              <a:t>Orta Çağ Avrupa’sında</a:t>
            </a:r>
            <a:r>
              <a:rPr lang="tr-TR" sz="2800" dirty="0"/>
              <a:t> politik istikrarsızlık, güvensiz yollar, sürekli savaşlar ve </a:t>
            </a:r>
            <a:r>
              <a:rPr lang="tr-TR" sz="2800" b="1" dirty="0"/>
              <a:t>kilisenin faizli kredi işlemlerini yasaklaması</a:t>
            </a:r>
            <a:r>
              <a:rPr lang="tr-TR" sz="2800" dirty="0"/>
              <a:t>, ekonomik faaliyetleri ve </a:t>
            </a:r>
            <a:r>
              <a:rPr lang="tr-TR" sz="2800" b="1" dirty="0"/>
              <a:t>bankacılığın gelişimini sınırlamıştır</a:t>
            </a:r>
            <a:r>
              <a:rPr lang="tr-TR" sz="2800" dirty="0"/>
              <a:t>.</a:t>
            </a:r>
          </a:p>
          <a:p>
            <a:pPr marL="457200" indent="-457200">
              <a:buFont typeface="Arial" panose="020B0604020202020204" pitchFamily="34" charset="0"/>
              <a:buChar char="•"/>
            </a:pPr>
            <a:endParaRPr lang="tr-TR" sz="2800" dirty="0"/>
          </a:p>
          <a:p>
            <a:pPr marL="457200" indent="-457200">
              <a:buFont typeface="Arial" panose="020B0604020202020204" pitchFamily="34" charset="0"/>
              <a:buChar char="•"/>
            </a:pPr>
            <a:r>
              <a:rPr lang="tr-TR" sz="2800" b="1" dirty="0"/>
              <a:t>Orta Çağ’ın sonlarına doğru</a:t>
            </a:r>
            <a:r>
              <a:rPr lang="tr-TR" sz="2800" dirty="0"/>
              <a:t> uluslararası ticaretin canlanmasıyla bankacılık </a:t>
            </a:r>
            <a:r>
              <a:rPr lang="tr-TR" sz="2800" b="1" dirty="0"/>
              <a:t>özel bir uzmanlık alanı</a:t>
            </a:r>
            <a:r>
              <a:rPr lang="tr-TR" sz="2800" dirty="0"/>
              <a:t> hâline gelmiş, bankalar önce </a:t>
            </a:r>
            <a:r>
              <a:rPr lang="tr-TR" sz="2800" b="1" dirty="0"/>
              <a:t>kendi sermayeleriyle kredi verirken</a:t>
            </a:r>
            <a:r>
              <a:rPr lang="tr-TR" sz="2800" dirty="0"/>
              <a:t>, zamanla </a:t>
            </a:r>
            <a:r>
              <a:rPr lang="tr-TR" sz="2800" b="1" dirty="0"/>
              <a:t>emanet aldıkları paraları da değerlendirmeye</a:t>
            </a:r>
            <a:r>
              <a:rPr lang="tr-TR" sz="2800" dirty="0"/>
              <a:t> başlamıştır. Böylece </a:t>
            </a:r>
            <a:r>
              <a:rPr lang="tr-TR" sz="2800" b="1" dirty="0"/>
              <a:t>mevduat kabulü</a:t>
            </a:r>
            <a:r>
              <a:rPr lang="tr-TR" sz="2800" dirty="0"/>
              <a:t>, bugünkü anlamına yakın şekilde ortaya çıkmıştır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143000"/>
            <a:ext cx="11538585" cy="4360168"/>
          </a:xfrm>
          <a:prstGeom prst="rect">
            <a:avLst/>
          </a:prstGeom>
        </p:spPr>
        <p:txBody>
          <a:bodyPr vert="horz" wrap="square" lIns="0" tIns="50800" rIns="0" bIns="0" rtlCol="0">
            <a:spAutoFit/>
          </a:bodyPr>
          <a:lstStyle/>
          <a:p>
            <a:pPr marL="342900" indent="-342900">
              <a:buFont typeface="Arial" panose="020B0604020202020204" pitchFamily="34" charset="0"/>
              <a:buChar char="•"/>
            </a:pPr>
            <a:r>
              <a:rPr lang="tr-TR" sz="2800" b="1" dirty="0"/>
              <a:t>Amerika’nın keşfiyle</a:t>
            </a:r>
            <a:r>
              <a:rPr lang="tr-TR" sz="2800" dirty="0"/>
              <a:t> birlikte ticaret Akdeniz dışına taşmış; buna paralel olarak </a:t>
            </a:r>
            <a:r>
              <a:rPr lang="tr-TR" sz="2800" b="1" dirty="0"/>
              <a:t>bankacılık faaliyetleri genişlemiş</a:t>
            </a:r>
            <a:r>
              <a:rPr lang="tr-TR" sz="2800" dirty="0"/>
              <a:t> ve bankalar </a:t>
            </a:r>
            <a:r>
              <a:rPr lang="tr-TR" sz="2800" b="1" dirty="0"/>
              <a:t>dış ticaret ödemelerine aracılık etmeye</a:t>
            </a:r>
            <a:r>
              <a:rPr lang="tr-TR" sz="2800" dirty="0"/>
              <a:t> başlamıştır. </a:t>
            </a:r>
            <a:r>
              <a:rPr lang="tr-TR" sz="2800" b="1" dirty="0"/>
              <a:t>17. yüzyıldan itibaren</a:t>
            </a:r>
            <a:r>
              <a:rPr lang="tr-TR" sz="2800" dirty="0"/>
              <a:t> bankaların fon kaynaklarına </a:t>
            </a:r>
            <a:r>
              <a:rPr lang="tr-TR" sz="2800" b="1" dirty="0"/>
              <a:t>banknot ihracı</a:t>
            </a:r>
            <a:r>
              <a:rPr lang="tr-TR" sz="2800" dirty="0"/>
              <a:t> da eklenmiş, bu uygulama zamanla </a:t>
            </a:r>
            <a:r>
              <a:rPr lang="tr-TR" sz="2800" b="1" dirty="0"/>
              <a:t>devlet tekeline</a:t>
            </a:r>
            <a:r>
              <a:rPr lang="tr-TR" sz="2800" dirty="0"/>
              <a:t> alınmıştır. </a:t>
            </a:r>
          </a:p>
          <a:p>
            <a:pPr marL="342900" indent="-342900">
              <a:buFont typeface="Arial" panose="020B0604020202020204" pitchFamily="34" charset="0"/>
              <a:buChar char="•"/>
            </a:pPr>
            <a:r>
              <a:rPr lang="tr-TR" sz="2800" b="1" dirty="0"/>
              <a:t>12. yüzyılda</a:t>
            </a:r>
            <a:r>
              <a:rPr lang="tr-TR" sz="2800" dirty="0"/>
              <a:t> İtalya’nın </a:t>
            </a:r>
            <a:r>
              <a:rPr lang="tr-TR" sz="2800" b="1" dirty="0"/>
              <a:t>Cenova</a:t>
            </a:r>
            <a:r>
              <a:rPr lang="tr-TR" sz="2800" dirty="0"/>
              <a:t> kentinde bankerler aracılığıyla bankacılık önem kazanmış; </a:t>
            </a:r>
            <a:r>
              <a:rPr lang="tr-TR" sz="2800" b="1" dirty="0"/>
              <a:t>1401’de Barselona Bankası</a:t>
            </a:r>
            <a:r>
              <a:rPr lang="tr-TR" sz="2800" dirty="0"/>
              <a:t>, </a:t>
            </a:r>
            <a:r>
              <a:rPr lang="tr-TR" sz="2800" b="1" dirty="0"/>
              <a:t>1407’de Casa </a:t>
            </a:r>
            <a:r>
              <a:rPr lang="tr-TR" sz="2800" b="1" dirty="0" err="1"/>
              <a:t>di</a:t>
            </a:r>
            <a:r>
              <a:rPr lang="tr-TR" sz="2800" b="1" dirty="0"/>
              <a:t> San Giorgio (Cenova Bankası)</a:t>
            </a:r>
            <a:r>
              <a:rPr lang="tr-TR" sz="2800" dirty="0"/>
              <a:t> kurulmuştur. Bankacılığın Avrupa’da yayılmasında </a:t>
            </a:r>
            <a:r>
              <a:rPr lang="tr-TR" sz="2800" b="1" dirty="0"/>
              <a:t>Lombardlar ve Yahudiler</a:t>
            </a:r>
            <a:r>
              <a:rPr lang="tr-TR" sz="2800" dirty="0"/>
              <a:t> önemli rol oynamış; özellikle Yahudiler, farklı bölgelerde </a:t>
            </a:r>
            <a:r>
              <a:rPr lang="tr-TR" sz="2800" b="1" dirty="0"/>
              <a:t>aynı kuralları uygulayarak bankacılık ve ticarette </a:t>
            </a:r>
            <a:r>
              <a:rPr lang="tr-TR" sz="2400" b="1" dirty="0"/>
              <a:t>birlik</a:t>
            </a:r>
            <a:r>
              <a:rPr lang="tr-TR" sz="2400" dirty="0"/>
              <a:t> sağlamışlardır.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4">
            <a:extLst>
              <a:ext uri="{FF2B5EF4-FFF2-40B4-BE49-F238E27FC236}">
                <a16:creationId xmlns:a16="http://schemas.microsoft.com/office/drawing/2014/main" id="{D5E4CC25-6997-7565-238F-847BAD7C5238}"/>
              </a:ext>
            </a:extLst>
          </p:cNvPr>
          <p:cNvSpPr>
            <a:spLocks noGrp="1"/>
          </p:cNvSpPr>
          <p:nvPr>
            <p:ph type="body" idx="1"/>
          </p:nvPr>
        </p:nvSpPr>
        <p:spPr>
          <a:xfrm>
            <a:off x="715041" y="1556255"/>
            <a:ext cx="10761917" cy="5109091"/>
          </a:xfrm>
        </p:spPr>
        <p:txBody>
          <a:bodyPr/>
          <a:lstStyle/>
          <a:p>
            <a:pPr marL="342900" indent="-342900">
              <a:buFont typeface="Wingdings" panose="05000000000000000000" pitchFamily="2" charset="2"/>
              <a:buChar char="§"/>
            </a:pPr>
            <a:r>
              <a:rPr lang="tr-TR" sz="2800" b="1" dirty="0"/>
              <a:t>Modern bankacılığın başlangıcı</a:t>
            </a:r>
            <a:r>
              <a:rPr lang="tr-TR" sz="2800" dirty="0"/>
              <a:t>, </a:t>
            </a:r>
            <a:r>
              <a:rPr lang="tr-TR" sz="2800" b="1" dirty="0"/>
              <a:t>1609’da Amsterdam Bankası’nın kurulmasıyla</a:t>
            </a:r>
            <a:r>
              <a:rPr lang="tr-TR" sz="2800" dirty="0"/>
              <a:t> kabul edilmektedir.</a:t>
            </a:r>
          </a:p>
          <a:p>
            <a:pPr marL="342900" indent="-342900">
              <a:buFont typeface="Wingdings" panose="05000000000000000000" pitchFamily="2" charset="2"/>
              <a:buChar char="§"/>
            </a:pPr>
            <a:endParaRPr lang="tr-TR" sz="2800" dirty="0"/>
          </a:p>
          <a:p>
            <a:pPr marL="342900" indent="-342900">
              <a:buFont typeface="Wingdings" panose="05000000000000000000" pitchFamily="2" charset="2"/>
              <a:buChar char="§"/>
            </a:pPr>
            <a:r>
              <a:rPr lang="tr-TR" sz="2800" b="1" dirty="0" err="1"/>
              <a:t>Stockholms</a:t>
            </a:r>
            <a:r>
              <a:rPr lang="tr-TR" sz="2800" b="1" dirty="0"/>
              <a:t> </a:t>
            </a:r>
            <a:r>
              <a:rPr lang="tr-TR" sz="2800" b="1" dirty="0" err="1"/>
              <a:t>Banco</a:t>
            </a:r>
            <a:r>
              <a:rPr lang="tr-TR" sz="2800" dirty="0"/>
              <a:t>, </a:t>
            </a:r>
            <a:r>
              <a:rPr lang="tr-TR" sz="2800" b="1" dirty="0"/>
              <a:t>1656’da Johan </a:t>
            </a:r>
            <a:r>
              <a:rPr lang="tr-TR" sz="2800" b="1" dirty="0" err="1"/>
              <a:t>Palmstruch</a:t>
            </a:r>
            <a:r>
              <a:rPr lang="tr-TR" sz="2800" dirty="0"/>
              <a:t> öncülüğünde kurulmuş ve </a:t>
            </a:r>
            <a:r>
              <a:rPr lang="tr-TR" sz="2800" b="1" dirty="0"/>
              <a:t>1661’de Avrupa’da ilk kez kâğıt para ihraç etmiştir</a:t>
            </a:r>
            <a:r>
              <a:rPr lang="tr-TR" sz="2800" dirty="0"/>
              <a:t>. Bu gelişme ticareti kolaylaştırmış; ancak banka yaşadığı mali sorunlar nedeniyle </a:t>
            </a:r>
            <a:r>
              <a:rPr lang="tr-TR" sz="2800" b="1" dirty="0"/>
              <a:t>iflas etmiştir</a:t>
            </a:r>
            <a:r>
              <a:rPr lang="tr-TR" sz="2800" dirty="0"/>
              <a:t>.</a:t>
            </a:r>
          </a:p>
          <a:p>
            <a:pPr marL="342900" indent="-342900">
              <a:buFont typeface="Wingdings" panose="05000000000000000000" pitchFamily="2" charset="2"/>
              <a:buChar char="§"/>
            </a:pPr>
            <a:endParaRPr lang="tr-TR" sz="2800" dirty="0"/>
          </a:p>
          <a:p>
            <a:pPr marL="342900" indent="-342900">
              <a:buFont typeface="Wingdings" panose="05000000000000000000" pitchFamily="2" charset="2"/>
              <a:buChar char="§"/>
            </a:pPr>
            <a:r>
              <a:rPr lang="tr-TR" sz="2800" dirty="0" err="1"/>
              <a:t>Stockholms</a:t>
            </a:r>
            <a:r>
              <a:rPr lang="tr-TR" sz="2800" dirty="0"/>
              <a:t> </a:t>
            </a:r>
            <a:r>
              <a:rPr lang="tr-TR" sz="2800" dirty="0" err="1"/>
              <a:t>Banco’nun</a:t>
            </a:r>
            <a:r>
              <a:rPr lang="tr-TR" sz="2800" dirty="0"/>
              <a:t> ardından </a:t>
            </a:r>
            <a:r>
              <a:rPr lang="tr-TR" sz="2800" b="1" dirty="0"/>
              <a:t>1668’de kurulan </a:t>
            </a:r>
            <a:r>
              <a:rPr lang="tr-TR" sz="2800" b="1" dirty="0" err="1"/>
              <a:t>Sveriges</a:t>
            </a:r>
            <a:r>
              <a:rPr lang="tr-TR" sz="2800" b="1" dirty="0"/>
              <a:t> </a:t>
            </a:r>
            <a:r>
              <a:rPr lang="tr-TR" sz="2800" b="1" dirty="0" err="1"/>
              <a:t>Riksbank</a:t>
            </a:r>
            <a:r>
              <a:rPr lang="tr-TR" sz="2800" dirty="0"/>
              <a:t>, </a:t>
            </a:r>
            <a:r>
              <a:rPr lang="tr-TR" sz="2800" b="1" dirty="0"/>
              <a:t>dünyanın hâlen faaliyet gösteren en eski merkez bankasıdır</a:t>
            </a:r>
            <a:r>
              <a:rPr lang="tr-TR" sz="2800" dirty="0"/>
              <a:t>.</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3A0A61DB-ACCC-8859-C812-37455A2AD4C0}"/>
              </a:ext>
            </a:extLst>
          </p:cNvPr>
          <p:cNvSpPr>
            <a:spLocks noGrp="1"/>
          </p:cNvSpPr>
          <p:nvPr>
            <p:ph type="body" idx="1"/>
          </p:nvPr>
        </p:nvSpPr>
        <p:spPr>
          <a:xfrm>
            <a:off x="715041" y="1556254"/>
            <a:ext cx="10943559" cy="2954655"/>
          </a:xfrm>
        </p:spPr>
        <p:txBody>
          <a:bodyPr/>
          <a:lstStyle/>
          <a:p>
            <a:pPr marL="342900" indent="-342900">
              <a:buFont typeface="Arial" panose="020B0604020202020204" pitchFamily="34" charset="0"/>
              <a:buChar char="•"/>
            </a:pPr>
            <a:r>
              <a:rPr lang="tr-TR" b="1" dirty="0"/>
              <a:t>1694’te kurulan İngiltere Bankası</a:t>
            </a:r>
            <a:r>
              <a:rPr lang="tr-TR" dirty="0"/>
              <a:t> ve </a:t>
            </a:r>
            <a:r>
              <a:rPr lang="tr-TR" b="1" dirty="0"/>
              <a:t>1907’de ABD’de oluşturulan Federal </a:t>
            </a:r>
            <a:r>
              <a:rPr lang="tr-TR" b="1" dirty="0" err="1"/>
              <a:t>Reserve</a:t>
            </a:r>
            <a:r>
              <a:rPr lang="tr-TR" b="1" dirty="0"/>
              <a:t> Sistemi</a:t>
            </a:r>
            <a:r>
              <a:rPr lang="tr-TR" dirty="0"/>
              <a:t>, modern bankacılık sisteminin </a:t>
            </a:r>
            <a:r>
              <a:rPr lang="tr-TR" b="1" dirty="0"/>
              <a:t>olgunlaşmasını sağlayarak temel iskeletini oluşturmuştur</a:t>
            </a:r>
            <a:r>
              <a:rPr lang="tr-TR" dirty="0"/>
              <a:t>.</a:t>
            </a:r>
          </a:p>
          <a:p>
            <a:pPr marL="342900" indent="-342900">
              <a:buFont typeface="Arial" panose="020B0604020202020204" pitchFamily="34" charset="0"/>
              <a:buChar char="•"/>
            </a:pPr>
            <a:endParaRPr lang="tr-TR" dirty="0"/>
          </a:p>
          <a:p>
            <a:pPr marL="342900" indent="-342900">
              <a:buFont typeface="Arial" panose="020B0604020202020204" pitchFamily="34" charset="0"/>
              <a:buChar char="•"/>
            </a:pPr>
            <a:r>
              <a:rPr lang="tr-TR" b="1" dirty="0"/>
              <a:t>19. yüzyıldan itibaren</a:t>
            </a:r>
            <a:r>
              <a:rPr lang="tr-TR" dirty="0"/>
              <a:t> bankalar </a:t>
            </a:r>
            <a:r>
              <a:rPr lang="tr-TR" b="1" dirty="0"/>
              <a:t>anonim şirket</a:t>
            </a:r>
            <a:r>
              <a:rPr lang="tr-TR" dirty="0"/>
              <a:t> yapısını benimsemiş; bu süreçte küçük ve dağınık sermayeli bankaların yerini, </a:t>
            </a:r>
            <a:r>
              <a:rPr lang="tr-TR" b="1" dirty="0"/>
              <a:t>geniş sermaye yapısına sahip, çok şubeli büyük bankalar</a:t>
            </a:r>
            <a:r>
              <a:rPr lang="tr-TR" dirty="0"/>
              <a:t> almıştır.</a:t>
            </a:r>
          </a:p>
          <a:p>
            <a:endParaRPr lang="tr-TR" dirty="0"/>
          </a:p>
        </p:txBody>
      </p:sp>
    </p:spTree>
    <p:extLst>
      <p:ext uri="{BB962C8B-B14F-4D97-AF65-F5344CB8AC3E}">
        <p14:creationId xmlns:p14="http://schemas.microsoft.com/office/powerpoint/2010/main" val="4145771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D9D398-198C-A45F-CF27-078221F3AD81}"/>
              </a:ext>
            </a:extLst>
          </p:cNvPr>
          <p:cNvSpPr>
            <a:spLocks noGrp="1"/>
          </p:cNvSpPr>
          <p:nvPr>
            <p:ph type="title"/>
          </p:nvPr>
        </p:nvSpPr>
        <p:spPr>
          <a:xfrm>
            <a:off x="715041" y="564260"/>
            <a:ext cx="7420405" cy="1015663"/>
          </a:xfrm>
        </p:spPr>
        <p:txBody>
          <a:bodyPr/>
          <a:lstStyle/>
          <a:p>
            <a:r>
              <a:rPr lang="tr-TR" b="1" spc="-5" dirty="0">
                <a:latin typeface="Arial"/>
                <a:cs typeface="Arial"/>
              </a:rPr>
              <a:t>Banka Kelimesinin</a:t>
            </a:r>
            <a:r>
              <a:rPr lang="tr-TR" b="1" spc="-90" dirty="0">
                <a:latin typeface="Arial"/>
                <a:cs typeface="Arial"/>
              </a:rPr>
              <a:t> </a:t>
            </a:r>
            <a:r>
              <a:rPr lang="tr-TR" b="1" spc="-5" dirty="0">
                <a:latin typeface="Arial"/>
                <a:cs typeface="Arial"/>
              </a:rPr>
              <a:t>Kökeni</a:t>
            </a:r>
            <a:endParaRPr lang="tr-TR" dirty="0"/>
          </a:p>
        </p:txBody>
      </p:sp>
      <p:sp>
        <p:nvSpPr>
          <p:cNvPr id="3" name="Metin Yer Tutucusu 2">
            <a:extLst>
              <a:ext uri="{FF2B5EF4-FFF2-40B4-BE49-F238E27FC236}">
                <a16:creationId xmlns:a16="http://schemas.microsoft.com/office/drawing/2014/main" id="{7871B9FD-3F18-82A9-8388-FEED77992D73}"/>
              </a:ext>
            </a:extLst>
          </p:cNvPr>
          <p:cNvSpPr>
            <a:spLocks noGrp="1"/>
          </p:cNvSpPr>
          <p:nvPr>
            <p:ph type="body" idx="1"/>
          </p:nvPr>
        </p:nvSpPr>
        <p:spPr>
          <a:xfrm>
            <a:off x="381001" y="1556255"/>
            <a:ext cx="11095958" cy="2954655"/>
          </a:xfrm>
        </p:spPr>
        <p:txBody>
          <a:bodyPr/>
          <a:lstStyle/>
          <a:p>
            <a:r>
              <a:rPr lang="tr-TR" b="1" dirty="0"/>
              <a:t>“Banka” sözcüğü</a:t>
            </a:r>
            <a:r>
              <a:rPr lang="tr-TR" dirty="0"/>
              <a:t>, İtalyanca </a:t>
            </a:r>
            <a:r>
              <a:rPr lang="tr-TR" b="1" dirty="0"/>
              <a:t>“</a:t>
            </a:r>
            <a:r>
              <a:rPr lang="tr-TR" b="1" dirty="0" err="1"/>
              <a:t>banco</a:t>
            </a:r>
            <a:r>
              <a:rPr lang="tr-TR" b="1" dirty="0"/>
              <a:t>”</a:t>
            </a:r>
            <a:r>
              <a:rPr lang="tr-TR" dirty="0"/>
              <a:t> (masa, sıra, tezgâh) kelimesinden gelmektedir.</a:t>
            </a:r>
          </a:p>
          <a:p>
            <a:br>
              <a:rPr lang="tr-TR" dirty="0"/>
            </a:br>
            <a:r>
              <a:rPr lang="tr-TR" dirty="0"/>
              <a:t>İlk bankerler olarak kabul edilen </a:t>
            </a:r>
            <a:r>
              <a:rPr lang="tr-TR" b="1" dirty="0" err="1"/>
              <a:t>Lombardiyalı</a:t>
            </a:r>
            <a:r>
              <a:rPr lang="tr-TR" b="1" dirty="0"/>
              <a:t> Yahudiler</a:t>
            </a:r>
            <a:r>
              <a:rPr lang="tr-TR" dirty="0"/>
              <a:t>, bankacılık işlemlerini </a:t>
            </a:r>
            <a:r>
              <a:rPr lang="tr-TR" b="1" dirty="0"/>
              <a:t>pazar yerlerinde kurdukları masalar (</a:t>
            </a:r>
            <a:r>
              <a:rPr lang="tr-TR" b="1" dirty="0" err="1"/>
              <a:t>banco</a:t>
            </a:r>
            <a:r>
              <a:rPr lang="tr-TR" b="1" dirty="0"/>
              <a:t>)</a:t>
            </a:r>
            <a:r>
              <a:rPr lang="tr-TR" dirty="0"/>
              <a:t> üzerinde yürütmüşlerdir.</a:t>
            </a:r>
          </a:p>
          <a:p>
            <a:r>
              <a:rPr lang="tr-TR" dirty="0"/>
              <a:t>Bu bankerlerden bazıları taahhütlerini yerine getiremeyip </a:t>
            </a:r>
            <a:r>
              <a:rPr lang="tr-TR" b="1" dirty="0"/>
              <a:t>iflas ettiğinde</a:t>
            </a:r>
            <a:r>
              <a:rPr lang="tr-TR" dirty="0"/>
              <a:t>, halk bankerlerin masalarını </a:t>
            </a:r>
            <a:r>
              <a:rPr lang="tr-TR" b="1" dirty="0"/>
              <a:t>kırardı</a:t>
            </a:r>
            <a:r>
              <a:rPr lang="tr-TR" dirty="0"/>
              <a:t>. Bu uygulamadan hareketle, Batı dillerinde iflas eden kişiler için </a:t>
            </a:r>
            <a:r>
              <a:rPr lang="tr-TR" b="1" dirty="0"/>
              <a:t>“</a:t>
            </a:r>
            <a:r>
              <a:rPr lang="tr-TR" b="1" dirty="0" err="1"/>
              <a:t>bankrupt</a:t>
            </a:r>
            <a:r>
              <a:rPr lang="tr-TR" b="1" dirty="0"/>
              <a:t>”</a:t>
            </a:r>
            <a:r>
              <a:rPr lang="tr-TR" dirty="0"/>
              <a:t> (</a:t>
            </a:r>
            <a:r>
              <a:rPr lang="tr-TR" dirty="0" err="1"/>
              <a:t>banco</a:t>
            </a:r>
            <a:r>
              <a:rPr lang="tr-TR" dirty="0"/>
              <a:t> + </a:t>
            </a:r>
            <a:r>
              <a:rPr lang="tr-TR" dirty="0" err="1"/>
              <a:t>ruptus</a:t>
            </a:r>
            <a:r>
              <a:rPr lang="tr-TR" dirty="0"/>
              <a:t>) terimi kullanılmaya başlanmıştır.</a:t>
            </a:r>
          </a:p>
        </p:txBody>
      </p:sp>
    </p:spTree>
    <p:extLst>
      <p:ext uri="{BB962C8B-B14F-4D97-AF65-F5344CB8AC3E}">
        <p14:creationId xmlns:p14="http://schemas.microsoft.com/office/powerpoint/2010/main" val="3714233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0999" y="1613404"/>
            <a:ext cx="11121359" cy="3967752"/>
          </a:xfrm>
          <a:prstGeom prst="rect">
            <a:avLst/>
          </a:prstGeom>
        </p:spPr>
        <p:txBody>
          <a:bodyPr vert="horz" wrap="square" lIns="0" tIns="27939" rIns="0" bIns="0" rtlCol="0">
            <a:spAutoFit/>
          </a:bodyPr>
          <a:lstStyle/>
          <a:p>
            <a:pPr marL="457200" indent="-457200">
              <a:buFont typeface="Arial" panose="020B0604020202020204" pitchFamily="34" charset="0"/>
              <a:buChar char="•"/>
            </a:pPr>
            <a:r>
              <a:rPr lang="tr-TR" sz="3200" b="1" dirty="0"/>
              <a:t>Rönesans’tan (14–15. yy) sonra</a:t>
            </a:r>
            <a:r>
              <a:rPr lang="tr-TR" sz="3200" dirty="0"/>
              <a:t>, yeni kıtaların keşfiyle ticaretin </a:t>
            </a:r>
            <a:r>
              <a:rPr lang="tr-TR" sz="3200" b="1" dirty="0"/>
              <a:t>okyanuslara kayması ve genişlemesi</a:t>
            </a:r>
            <a:r>
              <a:rPr lang="tr-TR" sz="3200" dirty="0"/>
              <a:t>, Batı Avrupa’da </a:t>
            </a:r>
            <a:r>
              <a:rPr lang="tr-TR" sz="3200" b="1" dirty="0"/>
              <a:t>kilise hukukunun yerini Roma hukukunun almasına</a:t>
            </a:r>
            <a:r>
              <a:rPr lang="tr-TR" sz="3200" dirty="0"/>
              <a:t> yol açmıştır. Bu süreçte, </a:t>
            </a:r>
            <a:r>
              <a:rPr lang="tr-TR" sz="3200" b="1" dirty="0"/>
              <a:t>faize bakış açısı değişmiş</a:t>
            </a:r>
            <a:r>
              <a:rPr lang="tr-TR" sz="3200" dirty="0"/>
              <a:t> ve faiz uygulamaları hukuki meşruiyet kazanmıştır.</a:t>
            </a:r>
          </a:p>
          <a:p>
            <a:pPr marL="457200" indent="-457200">
              <a:buFont typeface="Arial" panose="020B0604020202020204" pitchFamily="34" charset="0"/>
              <a:buChar char="•"/>
            </a:pPr>
            <a:r>
              <a:rPr lang="tr-TR" sz="3200" b="1" dirty="0"/>
              <a:t>İngiltere’de ise </a:t>
            </a:r>
            <a:r>
              <a:rPr lang="tr-TR" sz="3200" b="1" dirty="0" err="1"/>
              <a:t>Goldsmithler</a:t>
            </a:r>
            <a:r>
              <a:rPr lang="tr-TR" sz="3200" dirty="0"/>
              <a:t>, pazar yerlerinde kurdukları tezgâhlarda </a:t>
            </a:r>
            <a:r>
              <a:rPr lang="tr-TR" sz="3200" b="1" dirty="0"/>
              <a:t>sarraflık ve bankerlik faaliyetlerini birlikte</a:t>
            </a:r>
            <a:r>
              <a:rPr lang="tr-TR" sz="3200" dirty="0"/>
              <a:t> yürütmüşlerdir.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8313" y="1613404"/>
            <a:ext cx="10775950" cy="2991485"/>
          </a:xfrm>
          <a:prstGeom prst="rect">
            <a:avLst/>
          </a:prstGeom>
        </p:spPr>
        <p:txBody>
          <a:bodyPr vert="horz" wrap="square" lIns="0" tIns="27939" rIns="0" bIns="0" rtlCol="0">
            <a:spAutoFit/>
          </a:bodyPr>
          <a:lstStyle/>
          <a:p>
            <a:pPr marL="224154" marR="5080" indent="-212090" algn="just">
              <a:lnSpc>
                <a:spcPts val="2850"/>
              </a:lnSpc>
              <a:spcBef>
                <a:spcPts val="219"/>
              </a:spcBef>
              <a:buChar char="•"/>
              <a:tabLst>
                <a:tab pos="224790" algn="l"/>
              </a:tabLst>
            </a:pPr>
            <a:r>
              <a:rPr sz="2400" spc="-5" dirty="0">
                <a:latin typeface="Arial"/>
                <a:cs typeface="Arial"/>
              </a:rPr>
              <a:t>Çift </a:t>
            </a:r>
            <a:r>
              <a:rPr sz="2400" dirty="0">
                <a:latin typeface="Arial"/>
                <a:cs typeface="Arial"/>
              </a:rPr>
              <a:t>yönlü muhasebe sisteminin </a:t>
            </a:r>
            <a:r>
              <a:rPr sz="2400" spc="-5" dirty="0">
                <a:latin typeface="Arial"/>
                <a:cs typeface="Arial"/>
              </a:rPr>
              <a:t>gelişmesi, </a:t>
            </a:r>
            <a:r>
              <a:rPr sz="2400" dirty="0">
                <a:latin typeface="Arial"/>
                <a:cs typeface="Arial"/>
              </a:rPr>
              <a:t>kıymetli senetlerin </a:t>
            </a:r>
            <a:r>
              <a:rPr sz="2400" spc="-5" dirty="0">
                <a:latin typeface="Arial"/>
                <a:cs typeface="Arial"/>
              </a:rPr>
              <a:t>bulunması,  banknotun genel ödeme aracı olarak </a:t>
            </a:r>
            <a:r>
              <a:rPr sz="2400" dirty="0">
                <a:latin typeface="Arial"/>
                <a:cs typeface="Arial"/>
              </a:rPr>
              <a:t>kabul </a:t>
            </a:r>
            <a:r>
              <a:rPr sz="2400" spc="-5" dirty="0">
                <a:latin typeface="Arial"/>
                <a:cs typeface="Arial"/>
              </a:rPr>
              <a:t>edilmesi ,sanayi devrimiyle birlikte  </a:t>
            </a:r>
            <a:r>
              <a:rPr sz="2400" dirty="0">
                <a:latin typeface="Arial"/>
                <a:cs typeface="Arial"/>
              </a:rPr>
              <a:t>krediye </a:t>
            </a:r>
            <a:r>
              <a:rPr sz="2400" spc="-5" dirty="0">
                <a:latin typeface="Arial"/>
                <a:cs typeface="Arial"/>
              </a:rPr>
              <a:t>duyulan gereksinimin artması </a:t>
            </a:r>
            <a:r>
              <a:rPr sz="2400" dirty="0">
                <a:latin typeface="Arial"/>
                <a:cs typeface="Arial"/>
              </a:rPr>
              <a:t>modern </a:t>
            </a:r>
            <a:r>
              <a:rPr sz="2400" spc="-5" dirty="0">
                <a:latin typeface="Arial"/>
                <a:cs typeface="Arial"/>
              </a:rPr>
              <a:t>bankacılığın gelişmesine  önemli </a:t>
            </a:r>
            <a:r>
              <a:rPr sz="2400" dirty="0">
                <a:latin typeface="Arial"/>
                <a:cs typeface="Arial"/>
              </a:rPr>
              <a:t>katkılarda</a:t>
            </a:r>
            <a:r>
              <a:rPr sz="2400" spc="-10" dirty="0">
                <a:latin typeface="Arial"/>
                <a:cs typeface="Arial"/>
              </a:rPr>
              <a:t> </a:t>
            </a:r>
            <a:r>
              <a:rPr sz="2400" spc="-5" dirty="0">
                <a:latin typeface="Arial"/>
                <a:cs typeface="Arial"/>
              </a:rPr>
              <a:t>bulunmuştur.</a:t>
            </a:r>
            <a:endParaRPr sz="2400" dirty="0">
              <a:latin typeface="Arial"/>
              <a:cs typeface="Arial"/>
            </a:endParaRPr>
          </a:p>
          <a:p>
            <a:pPr marL="224154" marR="7620" indent="-212090" algn="just">
              <a:lnSpc>
                <a:spcPct val="99500"/>
              </a:lnSpc>
              <a:spcBef>
                <a:spcPts val="375"/>
              </a:spcBef>
              <a:buChar char="•"/>
              <a:tabLst>
                <a:tab pos="224790" algn="l"/>
              </a:tabLst>
            </a:pPr>
            <a:r>
              <a:rPr sz="2400" spc="-5" dirty="0">
                <a:latin typeface="Arial"/>
                <a:cs typeface="Arial"/>
              </a:rPr>
              <a:t>Osmanlı İmparatorluğunda bankacılık İstanbul’un fethiyle başlar. Fetihten  </a:t>
            </a:r>
            <a:r>
              <a:rPr sz="2400" dirty="0">
                <a:latin typeface="Arial"/>
                <a:cs typeface="Arial"/>
              </a:rPr>
              <a:t>sonra </a:t>
            </a:r>
            <a:r>
              <a:rPr sz="2400" spc="-5" dirty="0">
                <a:latin typeface="Arial"/>
                <a:cs typeface="Arial"/>
              </a:rPr>
              <a:t>F.S.Mehmet Galata Bankerlerine </a:t>
            </a:r>
            <a:r>
              <a:rPr sz="2400" dirty="0">
                <a:latin typeface="Arial"/>
                <a:cs typeface="Arial"/>
              </a:rPr>
              <a:t>kanunlara </a:t>
            </a:r>
            <a:r>
              <a:rPr sz="2400" spc="-5" dirty="0">
                <a:latin typeface="Arial"/>
                <a:cs typeface="Arial"/>
              </a:rPr>
              <a:t>uymak </a:t>
            </a:r>
            <a:r>
              <a:rPr sz="2400" dirty="0">
                <a:latin typeface="Arial"/>
                <a:cs typeface="Arial"/>
              </a:rPr>
              <a:t>ve vergi </a:t>
            </a:r>
            <a:r>
              <a:rPr sz="2400" spc="-5" dirty="0">
                <a:latin typeface="Arial"/>
                <a:cs typeface="Arial"/>
              </a:rPr>
              <a:t>ödemek  </a:t>
            </a:r>
            <a:r>
              <a:rPr sz="2400" dirty="0">
                <a:latin typeface="Arial"/>
                <a:cs typeface="Arial"/>
              </a:rPr>
              <a:t>şartıyla mesleklerini </a:t>
            </a:r>
            <a:r>
              <a:rPr sz="2400" spc="-5" dirty="0">
                <a:latin typeface="Arial"/>
                <a:cs typeface="Arial"/>
              </a:rPr>
              <a:t>icraya devam edebilecekleri </a:t>
            </a:r>
            <a:r>
              <a:rPr sz="2400" dirty="0">
                <a:latin typeface="Arial"/>
                <a:cs typeface="Arial"/>
              </a:rPr>
              <a:t>yönünde </a:t>
            </a:r>
            <a:r>
              <a:rPr sz="2400" spc="-5" dirty="0">
                <a:latin typeface="Arial"/>
                <a:cs typeface="Arial"/>
              </a:rPr>
              <a:t>ferman  </a:t>
            </a:r>
            <a:r>
              <a:rPr sz="2400" dirty="0">
                <a:latin typeface="Arial"/>
                <a:cs typeface="Arial"/>
              </a:rPr>
              <a:t>yayınlamıştır.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10564" y="1676400"/>
            <a:ext cx="11024235" cy="3054681"/>
          </a:xfrm>
          <a:prstGeom prst="rect">
            <a:avLst/>
          </a:prstGeom>
        </p:spPr>
        <p:txBody>
          <a:bodyPr vert="horz" wrap="square" lIns="0" tIns="27939" rIns="0" bIns="0" rtlCol="0">
            <a:spAutoFit/>
          </a:bodyPr>
          <a:lstStyle/>
          <a:p>
            <a:pPr marL="224154" marR="5080" indent="-212090" algn="just">
              <a:lnSpc>
                <a:spcPts val="2850"/>
              </a:lnSpc>
              <a:spcBef>
                <a:spcPts val="219"/>
              </a:spcBef>
              <a:buChar char="•"/>
              <a:tabLst>
                <a:tab pos="224790" algn="l"/>
              </a:tabLst>
            </a:pPr>
            <a:r>
              <a:rPr lang="tr-TR" sz="2800" spc="-5" dirty="0">
                <a:latin typeface="Arial"/>
                <a:cs typeface="Arial"/>
              </a:rPr>
              <a:t>Sanayi Devrimi’nin (18–19. yy) ardından, Batı’da üretimin artması yeni pazar arayışlarını doğurmuş; bu durum Osmanlı Devleti üzerinde ekonomik baskıların artmasına ve Batı–Osmanlı ilişkilerinde yeni bir dönemin başlamasına yol açmıştır.</a:t>
            </a:r>
          </a:p>
          <a:p>
            <a:pPr marL="224154" marR="5080" indent="-212090" algn="just">
              <a:lnSpc>
                <a:spcPts val="2850"/>
              </a:lnSpc>
              <a:spcBef>
                <a:spcPts val="219"/>
              </a:spcBef>
              <a:buChar char="•"/>
              <a:tabLst>
                <a:tab pos="224790" algn="l"/>
              </a:tabLst>
            </a:pPr>
            <a:endParaRPr lang="tr-TR" sz="2800" spc="-5" dirty="0">
              <a:latin typeface="Arial"/>
              <a:cs typeface="Arial"/>
            </a:endParaRPr>
          </a:p>
          <a:p>
            <a:pPr marL="224154" marR="5080" indent="-212090" algn="just">
              <a:lnSpc>
                <a:spcPts val="2850"/>
              </a:lnSpc>
              <a:spcBef>
                <a:spcPts val="219"/>
              </a:spcBef>
              <a:buChar char="•"/>
              <a:tabLst>
                <a:tab pos="224790" algn="l"/>
              </a:tabLst>
            </a:pPr>
            <a:r>
              <a:rPr lang="tr-TR" sz="2800" spc="-5" dirty="0">
                <a:latin typeface="Arial"/>
                <a:cs typeface="Arial"/>
              </a:rPr>
              <a:t>Bu süreçte, azınlıkların ekonomik ve ticari faaliyetlerini serbestçe yürütmelerini amaçlayan Tanzimat Fermanı, 3 Kasım 1839’da ilan edilmiştir.</a:t>
            </a:r>
            <a:endParaRPr sz="2800" dirty="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623" y="1556255"/>
            <a:ext cx="10407650" cy="5751575"/>
          </a:xfrm>
          <a:prstGeom prst="rect">
            <a:avLst/>
          </a:prstGeom>
        </p:spPr>
        <p:txBody>
          <a:bodyPr vert="horz" wrap="square" lIns="0" tIns="69850" rIns="0" bIns="0" rtlCol="0">
            <a:spAutoFit/>
          </a:bodyPr>
          <a:lstStyle/>
          <a:p>
            <a:pPr marL="12700">
              <a:lnSpc>
                <a:spcPct val="100000"/>
              </a:lnSpc>
              <a:spcBef>
                <a:spcPts val="550"/>
              </a:spcBef>
            </a:pPr>
            <a:r>
              <a:rPr sz="2400" b="1" spc="-5" dirty="0">
                <a:latin typeface="Arial"/>
                <a:cs typeface="Arial"/>
              </a:rPr>
              <a:t>Kronolojik</a:t>
            </a:r>
            <a:r>
              <a:rPr sz="2400" b="1" spc="-15" dirty="0">
                <a:latin typeface="Arial"/>
                <a:cs typeface="Arial"/>
              </a:rPr>
              <a:t> </a:t>
            </a:r>
            <a:r>
              <a:rPr sz="2400" b="1" dirty="0" err="1">
                <a:latin typeface="Arial"/>
                <a:cs typeface="Arial"/>
              </a:rPr>
              <a:t>sıra</a:t>
            </a:r>
            <a:r>
              <a:rPr sz="2400" b="1" dirty="0">
                <a:latin typeface="Arial"/>
                <a:cs typeface="Arial"/>
              </a:rPr>
              <a:t>;</a:t>
            </a:r>
            <a:endParaRPr lang="tr-TR" sz="2400" b="1" dirty="0">
              <a:latin typeface="Arial"/>
              <a:cs typeface="Arial"/>
            </a:endParaRPr>
          </a:p>
          <a:p>
            <a:r>
              <a:rPr lang="tr-TR" sz="2400" b="1" dirty="0"/>
              <a:t>MÖ 3500</a:t>
            </a:r>
            <a:br>
              <a:rPr lang="tr-TR" sz="2400" dirty="0"/>
            </a:br>
            <a:r>
              <a:rPr lang="tr-TR" sz="2400" dirty="0"/>
              <a:t>Sümer ve Babil’de </a:t>
            </a:r>
            <a:r>
              <a:rPr lang="tr-TR" sz="2400" b="1" dirty="0"/>
              <a:t>tapınaklarda rahiplerin borç verdiğine</a:t>
            </a:r>
            <a:r>
              <a:rPr lang="tr-TR" sz="2400" dirty="0"/>
              <a:t> dair belgeler bulunmaktadır. ✅</a:t>
            </a:r>
          </a:p>
          <a:p>
            <a:r>
              <a:rPr lang="tr-TR" sz="2400" b="1" dirty="0"/>
              <a:t>MÖ 2000 (yaklaşık MÖ 1750)</a:t>
            </a:r>
            <a:br>
              <a:rPr lang="tr-TR" sz="2400" dirty="0"/>
            </a:br>
            <a:r>
              <a:rPr lang="tr-TR" sz="2400" b="1" dirty="0"/>
              <a:t>Hammurabi Kanunları</a:t>
            </a:r>
            <a:r>
              <a:rPr lang="tr-TR" sz="2400" dirty="0"/>
              <a:t> ile </a:t>
            </a:r>
            <a:r>
              <a:rPr lang="tr-TR" sz="2400" b="1" dirty="0"/>
              <a:t>kredi verme, faiz ve borç ilişkileri</a:t>
            </a:r>
            <a:r>
              <a:rPr lang="tr-TR" sz="2400" dirty="0"/>
              <a:t> hukuki kurallara bağlanmıştır. ✅</a:t>
            </a:r>
          </a:p>
          <a:p>
            <a:r>
              <a:rPr lang="tr-TR" sz="2400" b="1" dirty="0"/>
              <a:t>MÖ 1000 – MÖ 500</a:t>
            </a:r>
            <a:endParaRPr lang="tr-TR" sz="2400" dirty="0"/>
          </a:p>
          <a:p>
            <a:pPr lvl="1"/>
            <a:r>
              <a:rPr lang="tr-TR" sz="2400" b="1" dirty="0"/>
              <a:t>Eski Mısır’da faiz uygulamalarına sınırlamalar</a:t>
            </a:r>
            <a:r>
              <a:rPr lang="tr-TR" sz="2400" dirty="0"/>
              <a:t>,</a:t>
            </a:r>
          </a:p>
          <a:p>
            <a:pPr lvl="1"/>
            <a:r>
              <a:rPr lang="tr-TR" sz="2400" b="1" dirty="0"/>
              <a:t>Eski Yunan’da tapınaklar ve bankerler (</a:t>
            </a:r>
            <a:r>
              <a:rPr lang="tr-TR" sz="2400" b="1" dirty="0" err="1"/>
              <a:t>trapezites</a:t>
            </a:r>
            <a:r>
              <a:rPr lang="tr-TR" sz="2400" b="1" dirty="0"/>
              <a:t>)</a:t>
            </a:r>
            <a:r>
              <a:rPr lang="tr-TR" sz="2400" dirty="0"/>
              <a:t> üzerinden </a:t>
            </a:r>
            <a:r>
              <a:rPr lang="tr-TR" sz="2400" b="1" dirty="0"/>
              <a:t>bankacılık faaliyetleri ve denetim</a:t>
            </a:r>
            <a:r>
              <a:rPr lang="tr-TR" sz="2400" dirty="0"/>
              <a:t> görülmüştür. ✅</a:t>
            </a:r>
          </a:p>
          <a:p>
            <a:r>
              <a:rPr lang="tr-TR" sz="2400" b="1" i="1" dirty="0"/>
              <a:t>1587</a:t>
            </a:r>
            <a:r>
              <a:rPr lang="tr-TR" sz="2400" i="1" dirty="0"/>
              <a:t> Venedik Bankası kurulmuştur</a:t>
            </a:r>
            <a:endParaRPr lang="tr-TR" sz="2400" dirty="0"/>
          </a:p>
          <a:p>
            <a:r>
              <a:rPr lang="tr-TR" sz="2400" b="1" dirty="0"/>
              <a:t>1609 Amsterdam Bankası</a:t>
            </a:r>
            <a:r>
              <a:rPr lang="tr-TR" sz="2400" dirty="0"/>
              <a:t> kurulmuştur → </a:t>
            </a:r>
            <a:r>
              <a:rPr lang="tr-TR" sz="2400" b="1" dirty="0"/>
              <a:t>ilk modern banka</a:t>
            </a:r>
            <a:r>
              <a:rPr lang="tr-TR" sz="2400" dirty="0"/>
              <a:t> kabul edilir. ✅</a:t>
            </a:r>
          </a:p>
          <a:p>
            <a:pPr marL="12700">
              <a:lnSpc>
                <a:spcPct val="100000"/>
              </a:lnSpc>
              <a:spcBef>
                <a:spcPts val="550"/>
              </a:spcBef>
            </a:pPr>
            <a:endParaRPr sz="2400" b="1" dirty="0">
              <a:latin typeface="Arial"/>
              <a:cs typeface="Arial"/>
            </a:endParaRPr>
          </a:p>
          <a:p>
            <a:pPr marL="269240" marR="5080" indent="-257175">
              <a:lnSpc>
                <a:spcPct val="99500"/>
              </a:lnSpc>
              <a:spcBef>
                <a:spcPts val="465"/>
              </a:spcBef>
            </a:pPr>
            <a:endParaRPr sz="24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EE3FFEE-3B83-36DE-67B9-7D7D662AF280}"/>
              </a:ext>
            </a:extLst>
          </p:cNvPr>
          <p:cNvSpPr>
            <a:spLocks noGrp="1"/>
          </p:cNvSpPr>
          <p:nvPr>
            <p:ph type="title"/>
          </p:nvPr>
        </p:nvSpPr>
        <p:spPr>
          <a:xfrm>
            <a:off x="4056552" y="564260"/>
            <a:ext cx="4078894" cy="528319"/>
          </a:xfrm>
        </p:spPr>
        <p:txBody>
          <a:bodyPr/>
          <a:lstStyle/>
          <a:p>
            <a:endParaRPr lang="en-US"/>
          </a:p>
        </p:txBody>
      </p:sp>
      <p:sp>
        <p:nvSpPr>
          <p:cNvPr id="3" name="Metin Yer Tutucusu 2">
            <a:extLst>
              <a:ext uri="{FF2B5EF4-FFF2-40B4-BE49-F238E27FC236}">
                <a16:creationId xmlns:a16="http://schemas.microsoft.com/office/drawing/2014/main" id="{F110088A-88E9-6815-AE8F-D50FAFC73508}"/>
              </a:ext>
            </a:extLst>
          </p:cNvPr>
          <p:cNvSpPr>
            <a:spLocks noGrp="1"/>
          </p:cNvSpPr>
          <p:nvPr>
            <p:ph sz="half" idx="2"/>
          </p:nvPr>
        </p:nvSpPr>
        <p:spPr>
          <a:xfrm>
            <a:off x="609600" y="1577340"/>
            <a:ext cx="5303520" cy="4526280"/>
          </a:xfrm>
        </p:spPr>
        <p:txBody>
          <a:bodyPr wrap="square">
            <a:normAutofit fontScale="92500"/>
          </a:bodyPr>
          <a:lstStyle/>
          <a:p>
            <a:pPr>
              <a:spcAft>
                <a:spcPts val="600"/>
              </a:spcAft>
            </a:pPr>
            <a:r>
              <a:rPr lang="tr-TR" b="1" dirty="0"/>
              <a:t>3️⃣ Maden Para Dönemi</a:t>
            </a:r>
          </a:p>
          <a:p>
            <a:pPr>
              <a:spcAft>
                <a:spcPts val="600"/>
              </a:spcAft>
            </a:pPr>
            <a:r>
              <a:rPr lang="tr-TR" dirty="0"/>
              <a:t>Paranın tarihindeki en önemli kırılma noktalarından biridir.</a:t>
            </a:r>
          </a:p>
          <a:p>
            <a:pPr>
              <a:spcAft>
                <a:spcPts val="600"/>
              </a:spcAft>
            </a:pPr>
            <a:r>
              <a:rPr lang="tr-TR" b="1" dirty="0"/>
              <a:t>İlk maden para</a:t>
            </a:r>
            <a:r>
              <a:rPr lang="tr-TR" dirty="0"/>
              <a:t>, MÖ 7. yüzyılda </a:t>
            </a:r>
            <a:r>
              <a:rPr lang="tr-TR" b="1" dirty="0"/>
              <a:t>Lidyalılar</a:t>
            </a:r>
            <a:r>
              <a:rPr lang="tr-TR" dirty="0"/>
              <a:t> tarafından </a:t>
            </a:r>
            <a:r>
              <a:rPr lang="tr-TR" b="1" dirty="0"/>
              <a:t>elektron (altın–gümüş karışımı)</a:t>
            </a:r>
            <a:r>
              <a:rPr lang="tr-TR" dirty="0"/>
              <a:t> olarak basılmıştır.</a:t>
            </a:r>
          </a:p>
          <a:p>
            <a:pPr>
              <a:spcAft>
                <a:spcPts val="600"/>
              </a:spcAft>
            </a:pPr>
            <a:r>
              <a:rPr lang="tr-TR" dirty="0"/>
              <a:t>Maden paralar, </a:t>
            </a:r>
            <a:r>
              <a:rPr lang="tr-TR" b="1" dirty="0"/>
              <a:t>dayanıklı</a:t>
            </a:r>
            <a:r>
              <a:rPr lang="tr-TR" dirty="0"/>
              <a:t>, </a:t>
            </a:r>
            <a:r>
              <a:rPr lang="tr-TR" b="1" dirty="0"/>
              <a:t>bölünebilir</a:t>
            </a:r>
            <a:r>
              <a:rPr lang="tr-TR" dirty="0"/>
              <a:t> ve </a:t>
            </a:r>
            <a:r>
              <a:rPr lang="tr-TR" b="1" dirty="0"/>
              <a:t>taşınabilir</a:t>
            </a:r>
            <a:r>
              <a:rPr lang="tr-TR" dirty="0"/>
              <a:t> olduğu için yaygınlaşmıştır.</a:t>
            </a:r>
          </a:p>
          <a:p>
            <a:pPr>
              <a:spcAft>
                <a:spcPts val="600"/>
              </a:spcAft>
            </a:pPr>
            <a:endParaRPr lang="tr-TR" dirty="0"/>
          </a:p>
          <a:p>
            <a:pPr>
              <a:spcAft>
                <a:spcPts val="600"/>
              </a:spcAft>
            </a:pPr>
            <a:r>
              <a:rPr lang="tr-TR" dirty="0">
                <a:solidFill>
                  <a:srgbClr val="393838"/>
                </a:solidFill>
              </a:rPr>
              <a:t>Tarihe parayı bulan ilk uygarlık olarak geçen Lidyalılar, M.Ö. 7. yüzyılda Anadolu’da yaşamıştır. </a:t>
            </a:r>
          </a:p>
          <a:p>
            <a:pPr>
              <a:spcAft>
                <a:spcPts val="600"/>
              </a:spcAft>
            </a:pPr>
            <a:endParaRPr lang="tr-TR" dirty="0"/>
          </a:p>
          <a:p>
            <a:pPr>
              <a:spcAft>
                <a:spcPts val="600"/>
              </a:spcAft>
            </a:pPr>
            <a:endParaRPr lang="tr-TR" dirty="0"/>
          </a:p>
        </p:txBody>
      </p:sp>
      <p:pic>
        <p:nvPicPr>
          <p:cNvPr id="5" name="Resim 4" descr="madeni para, para birimi, para, maden içeren bir resim&#10;&#10;Yapay zeka tarafından oluşturulmuş içerik yanlış olabilir.">
            <a:extLst>
              <a:ext uri="{FF2B5EF4-FFF2-40B4-BE49-F238E27FC236}">
                <a16:creationId xmlns:a16="http://schemas.microsoft.com/office/drawing/2014/main" id="{F8199BFE-DE74-F861-4C01-A884539B8416}"/>
              </a:ext>
            </a:extLst>
          </p:cNvPr>
          <p:cNvPicPr>
            <a:picLocks noChangeAspect="1"/>
          </p:cNvPicPr>
          <p:nvPr/>
        </p:nvPicPr>
        <p:blipFill>
          <a:blip r:embed="rId2"/>
          <a:stretch>
            <a:fillRect/>
          </a:stretch>
        </p:blipFill>
        <p:spPr>
          <a:xfrm>
            <a:off x="6278880" y="2396291"/>
            <a:ext cx="5303520" cy="2888378"/>
          </a:xfrm>
          <a:prstGeom prst="rect">
            <a:avLst/>
          </a:prstGeom>
          <a:noFill/>
        </p:spPr>
      </p:pic>
    </p:spTree>
    <p:extLst>
      <p:ext uri="{BB962C8B-B14F-4D97-AF65-F5344CB8AC3E}">
        <p14:creationId xmlns:p14="http://schemas.microsoft.com/office/powerpoint/2010/main" val="255716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36D476C-A7CF-8C8E-AC17-6C4E67061F3B}"/>
              </a:ext>
            </a:extLst>
          </p:cNvPr>
          <p:cNvSpPr txBox="1"/>
          <p:nvPr/>
        </p:nvSpPr>
        <p:spPr>
          <a:xfrm>
            <a:off x="533400" y="889844"/>
            <a:ext cx="11506200" cy="5693866"/>
          </a:xfrm>
          <a:prstGeom prst="rect">
            <a:avLst/>
          </a:prstGeom>
          <a:noFill/>
        </p:spPr>
        <p:txBody>
          <a:bodyPr wrap="square">
            <a:spAutoFit/>
          </a:bodyPr>
          <a:lstStyle/>
          <a:p>
            <a:r>
              <a:rPr lang="tr-TR" sz="2800" b="1" dirty="0"/>
              <a:t>1640 (yaklaşık) </a:t>
            </a:r>
            <a:r>
              <a:rPr lang="tr-TR" sz="2800" dirty="0"/>
              <a:t>İngiltere’de kralın tüccarların altınlarına el koyması sonrası, altınlar </a:t>
            </a:r>
            <a:r>
              <a:rPr lang="tr-TR" sz="2800" b="1" dirty="0" err="1"/>
              <a:t>Goldsmithlere</a:t>
            </a:r>
            <a:r>
              <a:rPr lang="tr-TR" sz="2800" dirty="0"/>
              <a:t> verilmiş; </a:t>
            </a:r>
            <a:r>
              <a:rPr lang="tr-TR" sz="2800" b="1" dirty="0"/>
              <a:t>sertifikalar (</a:t>
            </a:r>
            <a:r>
              <a:rPr lang="tr-TR" sz="2800" b="1" dirty="0" err="1"/>
              <a:t>Goldsmith</a:t>
            </a:r>
            <a:r>
              <a:rPr lang="tr-TR" sz="2800" b="1" dirty="0"/>
              <a:t> </a:t>
            </a:r>
            <a:r>
              <a:rPr lang="tr-TR" sz="2800" b="1" dirty="0" err="1"/>
              <a:t>notes</a:t>
            </a:r>
            <a:r>
              <a:rPr lang="tr-TR" sz="2800" b="1" dirty="0"/>
              <a:t>)</a:t>
            </a:r>
            <a:r>
              <a:rPr lang="tr-TR" sz="2800" dirty="0"/>
              <a:t> ile </a:t>
            </a:r>
            <a:r>
              <a:rPr lang="tr-TR" sz="2800" b="1" dirty="0"/>
              <a:t>kredi verilmeye başlanmıştır</a:t>
            </a:r>
            <a:r>
              <a:rPr lang="tr-TR" sz="2800" dirty="0"/>
              <a:t>. ✅</a:t>
            </a:r>
          </a:p>
          <a:p>
            <a:r>
              <a:rPr lang="tr-TR" sz="2800" b="1" dirty="0"/>
              <a:t>1656 / 1661</a:t>
            </a:r>
            <a:br>
              <a:rPr lang="tr-TR" sz="2800" dirty="0"/>
            </a:br>
            <a:r>
              <a:rPr lang="tr-TR" sz="2800" b="1" dirty="0" err="1"/>
              <a:t>Stockholms</a:t>
            </a:r>
            <a:r>
              <a:rPr lang="tr-TR" sz="2800" b="1" dirty="0"/>
              <a:t> </a:t>
            </a:r>
            <a:r>
              <a:rPr lang="tr-TR" sz="2800" b="1" dirty="0" err="1"/>
              <a:t>Banco</a:t>
            </a:r>
            <a:r>
              <a:rPr lang="tr-TR" sz="2800" dirty="0"/>
              <a:t>, </a:t>
            </a:r>
            <a:r>
              <a:rPr lang="tr-TR" sz="2800" b="1" dirty="0"/>
              <a:t>1656’da</a:t>
            </a:r>
            <a:r>
              <a:rPr lang="tr-TR" sz="2800" dirty="0"/>
              <a:t> kurulmuş ve </a:t>
            </a:r>
            <a:r>
              <a:rPr lang="tr-TR" sz="2800" b="1" dirty="0"/>
              <a:t>1661’de Avrupa’da ilk kez kâğıt para ihraç etmiştir</a:t>
            </a:r>
            <a:r>
              <a:rPr lang="tr-TR" sz="2800" dirty="0"/>
              <a:t>. ✅</a:t>
            </a:r>
          </a:p>
          <a:p>
            <a:r>
              <a:rPr lang="tr-TR" sz="2800" b="1" dirty="0"/>
              <a:t>1668 </a:t>
            </a:r>
            <a:r>
              <a:rPr lang="tr-TR" sz="2800" b="1" dirty="0" err="1"/>
              <a:t>Sveriges</a:t>
            </a:r>
            <a:r>
              <a:rPr lang="tr-TR" sz="2800" b="1" dirty="0"/>
              <a:t> </a:t>
            </a:r>
            <a:r>
              <a:rPr lang="tr-TR" sz="2800" b="1" dirty="0" err="1"/>
              <a:t>Riksbank</a:t>
            </a:r>
            <a:r>
              <a:rPr lang="tr-TR" sz="2800" dirty="0"/>
              <a:t> kurulmuştur → </a:t>
            </a:r>
            <a:r>
              <a:rPr lang="tr-TR" sz="2800" b="1" dirty="0"/>
              <a:t>dünyanın hâlen faaliyette olan en eski </a:t>
            </a:r>
            <a:r>
              <a:rPr lang="tr-TR" sz="2800" b="1" dirty="0">
                <a:highlight>
                  <a:srgbClr val="FFFF00"/>
                </a:highlight>
              </a:rPr>
              <a:t>merkez bankası</a:t>
            </a:r>
            <a:r>
              <a:rPr lang="tr-TR" sz="2800" dirty="0">
                <a:highlight>
                  <a:srgbClr val="FFFF00"/>
                </a:highlight>
              </a:rPr>
              <a:t>.</a:t>
            </a:r>
            <a:r>
              <a:rPr lang="tr-TR" sz="2800" dirty="0"/>
              <a:t> ✅</a:t>
            </a:r>
          </a:p>
          <a:p>
            <a:r>
              <a:rPr lang="tr-TR" sz="2800" b="1" dirty="0"/>
              <a:t>1694 İngiltere Bankası</a:t>
            </a:r>
            <a:r>
              <a:rPr lang="tr-TR" sz="2800" dirty="0"/>
              <a:t>, Fransa ile yapılan savaşı finanse etmek amacıyla kurulmuştur.</a:t>
            </a:r>
            <a:br>
              <a:rPr lang="tr-TR" sz="2800" dirty="0"/>
            </a:br>
            <a:r>
              <a:rPr lang="tr-TR" sz="2800" dirty="0">
                <a:solidFill>
                  <a:srgbClr val="FF0000"/>
                </a:solidFill>
                <a:highlight>
                  <a:srgbClr val="FF0000"/>
                </a:highlight>
              </a:rPr>
              <a:t>⚠️</a:t>
            </a:r>
            <a:r>
              <a:rPr lang="tr-TR" sz="2800" dirty="0"/>
              <a:t> </a:t>
            </a:r>
            <a:r>
              <a:rPr lang="tr-TR" sz="2800" i="1" dirty="0"/>
              <a:t>“İlk merkez bankası” değil; </a:t>
            </a:r>
            <a:r>
              <a:rPr lang="tr-TR" sz="2800" b="1" i="1" dirty="0"/>
              <a:t>ilk güçlü ve modern merkez bankası modeli</a:t>
            </a:r>
            <a:r>
              <a:rPr lang="tr-TR" sz="2800" i="1" dirty="0"/>
              <a:t>dir.</a:t>
            </a:r>
            <a:r>
              <a:rPr lang="tr-TR" sz="2800" dirty="0"/>
              <a:t> </a:t>
            </a:r>
          </a:p>
          <a:p>
            <a:r>
              <a:rPr lang="tr-TR" sz="2800" b="1" dirty="0"/>
              <a:t>1907 </a:t>
            </a:r>
            <a:r>
              <a:rPr lang="tr-TR" sz="2800" dirty="0"/>
              <a:t>ABD’de yaşanan finansal kriz sonrası süreç başlar.  </a:t>
            </a:r>
            <a:r>
              <a:rPr lang="tr-TR" sz="2800" b="1" dirty="0"/>
              <a:t>Federal </a:t>
            </a:r>
            <a:r>
              <a:rPr lang="tr-TR" sz="2800" b="1" dirty="0" err="1"/>
              <a:t>Reserve</a:t>
            </a:r>
            <a:r>
              <a:rPr lang="tr-TR" sz="2800" b="1" dirty="0"/>
              <a:t> Sistemi</a:t>
            </a:r>
            <a:r>
              <a:rPr lang="tr-TR" sz="2800" dirty="0"/>
              <a:t>, </a:t>
            </a:r>
            <a:r>
              <a:rPr lang="tr-TR" sz="2800" b="1" dirty="0"/>
              <a:t>1913’te</a:t>
            </a:r>
            <a:r>
              <a:rPr lang="tr-TR" sz="2800" dirty="0"/>
              <a:t> resmen kurulmuştur. ( </a:t>
            </a:r>
            <a:r>
              <a:rPr lang="tr-TR" sz="2800" b="1" dirty="0"/>
              <a:t>1907 krizdir, kuruluş yılı 1913’tür.)</a:t>
            </a:r>
            <a:endParaRPr lang="tr-TR" sz="2800" dirty="0"/>
          </a:p>
        </p:txBody>
      </p:sp>
    </p:spTree>
    <p:extLst>
      <p:ext uri="{BB962C8B-B14F-4D97-AF65-F5344CB8AC3E}">
        <p14:creationId xmlns:p14="http://schemas.microsoft.com/office/powerpoint/2010/main" val="50382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1905000"/>
            <a:ext cx="10558145" cy="2229456"/>
          </a:xfrm>
          <a:prstGeom prst="rect">
            <a:avLst/>
          </a:prstGeom>
        </p:spPr>
        <p:txBody>
          <a:bodyPr vert="horz" wrap="square" lIns="0" tIns="13335" rIns="0" bIns="0" rtlCol="0">
            <a:spAutoFit/>
          </a:bodyPr>
          <a:lstStyle/>
          <a:p>
            <a:pPr marL="12700" marR="5080" indent="37465" algn="l">
              <a:lnSpc>
                <a:spcPct val="99700"/>
              </a:lnSpc>
              <a:spcBef>
                <a:spcPts val="105"/>
              </a:spcBef>
            </a:pPr>
            <a:r>
              <a:rPr lang="tr-TR" sz="2400" b="1" dirty="0"/>
              <a:t>Avrupa’da bankacılık ve ticaret uygulamalarının gelişmesinde</a:t>
            </a:r>
            <a:r>
              <a:rPr lang="tr-TR" sz="2400" dirty="0"/>
              <a:t>, </a:t>
            </a:r>
            <a:r>
              <a:rPr lang="tr-TR" sz="2400" b="1" dirty="0" err="1"/>
              <a:t>Lombardiyalı</a:t>
            </a:r>
            <a:r>
              <a:rPr lang="tr-TR" sz="2400" b="1" dirty="0"/>
              <a:t> bankerlerin</a:t>
            </a:r>
            <a:r>
              <a:rPr lang="tr-TR" sz="2400" dirty="0"/>
              <a:t> önemli bir rolü olmuştur. Bu gruplar, faaliyet gösterdikleri bölgelerde </a:t>
            </a:r>
            <a:r>
              <a:rPr lang="tr-TR" sz="2400" b="1" dirty="0"/>
              <a:t>benzer kural ve uygulamaları hayata geçirerek</a:t>
            </a:r>
            <a:r>
              <a:rPr lang="tr-TR" sz="2400" dirty="0"/>
              <a:t>, ticaret ve bankacılık işlemlerinde </a:t>
            </a:r>
            <a:r>
              <a:rPr lang="tr-TR" sz="2400" b="1" dirty="0"/>
              <a:t>standartlaşma ve genel geçerlilik</a:t>
            </a:r>
            <a:r>
              <a:rPr lang="tr-TR" sz="2400" dirty="0"/>
              <a:t> sağlamaya katkıda bulunmuşlardır.</a:t>
            </a:r>
            <a:br>
              <a:rPr lang="tr-TR" sz="2400" dirty="0"/>
            </a:br>
            <a:endParaRP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38338CFB-DDD6-E08F-641F-81A5A6B19D59}"/>
              </a:ext>
            </a:extLst>
          </p:cNvPr>
          <p:cNvSpPr>
            <a:spLocks noGrp="1"/>
          </p:cNvSpPr>
          <p:nvPr>
            <p:ph type="title"/>
          </p:nvPr>
        </p:nvSpPr>
        <p:spPr>
          <a:xfrm>
            <a:off x="990600" y="564260"/>
            <a:ext cx="7144846" cy="1015663"/>
          </a:xfrm>
        </p:spPr>
        <p:txBody>
          <a:bodyPr/>
          <a:lstStyle/>
          <a:p>
            <a:r>
              <a:rPr lang="tr-TR" spc="-10" dirty="0"/>
              <a:t>TÜRKİYE’DE</a:t>
            </a:r>
            <a:r>
              <a:rPr lang="tr-TR" spc="-90" dirty="0"/>
              <a:t> </a:t>
            </a:r>
            <a:r>
              <a:rPr lang="tr-TR" spc="-5" dirty="0"/>
              <a:t>BANKACILIK</a:t>
            </a:r>
            <a:endParaRPr lang="tr-TR" dirty="0"/>
          </a:p>
        </p:txBody>
      </p:sp>
      <p:sp>
        <p:nvSpPr>
          <p:cNvPr id="4" name="Metin Yer Tutucusu 3">
            <a:extLst>
              <a:ext uri="{FF2B5EF4-FFF2-40B4-BE49-F238E27FC236}">
                <a16:creationId xmlns:a16="http://schemas.microsoft.com/office/drawing/2014/main" id="{C33B597B-AB48-6250-5FE0-E7AD0C1C84D1}"/>
              </a:ext>
            </a:extLst>
          </p:cNvPr>
          <p:cNvSpPr>
            <a:spLocks noGrp="1"/>
          </p:cNvSpPr>
          <p:nvPr>
            <p:ph type="body" idx="1"/>
          </p:nvPr>
        </p:nvSpPr>
        <p:spPr>
          <a:xfrm>
            <a:off x="76201" y="1556255"/>
            <a:ext cx="11400758" cy="3323987"/>
          </a:xfrm>
        </p:spPr>
        <p:txBody>
          <a:bodyPr/>
          <a:lstStyle/>
          <a:p>
            <a:pPr marL="342900" indent="-342900">
              <a:buFont typeface="Arial" panose="020B0604020202020204" pitchFamily="34" charset="0"/>
              <a:buChar char="•"/>
            </a:pPr>
            <a:r>
              <a:rPr lang="tr-TR" b="1" dirty="0"/>
              <a:t>Osmanlı Devleti’nde Paranın Gelişimi</a:t>
            </a:r>
          </a:p>
          <a:p>
            <a:pPr marL="342900" indent="-342900">
              <a:buFont typeface="Arial" panose="020B0604020202020204" pitchFamily="34" charset="0"/>
              <a:buChar char="•"/>
            </a:pPr>
            <a:r>
              <a:rPr lang="tr-TR" dirty="0"/>
              <a:t>Osmanlı Devleti’nde para kullanımı, </a:t>
            </a:r>
            <a:r>
              <a:rPr lang="tr-TR" b="1" dirty="0"/>
              <a:t>Osman Gazi</a:t>
            </a:r>
            <a:r>
              <a:rPr lang="tr-TR" dirty="0"/>
              <a:t> döneminde bastırılan </a:t>
            </a:r>
            <a:r>
              <a:rPr lang="tr-TR" b="1" dirty="0"/>
              <a:t>ilk bakır parayla</a:t>
            </a:r>
            <a:r>
              <a:rPr lang="tr-TR" dirty="0"/>
              <a:t> başlamıştır.</a:t>
            </a:r>
          </a:p>
          <a:p>
            <a:pPr marL="342900" indent="-342900">
              <a:buFont typeface="Arial" panose="020B0604020202020204" pitchFamily="34" charset="0"/>
              <a:buChar char="•"/>
            </a:pPr>
            <a:r>
              <a:rPr lang="tr-TR" b="1" dirty="0"/>
              <a:t>Orhan Gazi</a:t>
            </a:r>
            <a:r>
              <a:rPr lang="tr-TR" dirty="0"/>
              <a:t> döneminde </a:t>
            </a:r>
            <a:r>
              <a:rPr lang="tr-TR" b="1" dirty="0"/>
              <a:t>gümüş para (akçe)</a:t>
            </a:r>
            <a:r>
              <a:rPr lang="tr-TR" dirty="0"/>
              <a:t> tedavüle sokulmuştur.</a:t>
            </a:r>
          </a:p>
          <a:p>
            <a:pPr marL="342900" indent="-342900">
              <a:buFont typeface="Arial" panose="020B0604020202020204" pitchFamily="34" charset="0"/>
              <a:buChar char="•"/>
            </a:pPr>
            <a:r>
              <a:rPr lang="tr-TR" b="1" dirty="0"/>
              <a:t>Fatih Sultan Mehmet</a:t>
            </a:r>
            <a:r>
              <a:rPr lang="tr-TR" dirty="0"/>
              <a:t>, Osmanlı’da </a:t>
            </a:r>
            <a:r>
              <a:rPr lang="tr-TR" b="1" dirty="0"/>
              <a:t>ilk altın parayı (sultani)</a:t>
            </a:r>
            <a:r>
              <a:rPr lang="tr-TR" dirty="0"/>
              <a:t> bastırmıştır.</a:t>
            </a:r>
          </a:p>
          <a:p>
            <a:pPr marL="342900" indent="-342900">
              <a:buFont typeface="Arial" panose="020B0604020202020204" pitchFamily="34" charset="0"/>
              <a:buChar char="•"/>
            </a:pPr>
            <a:r>
              <a:rPr lang="tr-TR" b="1" dirty="0"/>
              <a:t>Sultan Abdülmecid</a:t>
            </a:r>
            <a:r>
              <a:rPr lang="tr-TR" dirty="0"/>
              <a:t> döneminde ise </a:t>
            </a:r>
            <a:r>
              <a:rPr lang="tr-TR" b="1" dirty="0"/>
              <a:t>“para yerine geçen kâğıt”</a:t>
            </a:r>
            <a:r>
              <a:rPr lang="tr-TR" dirty="0"/>
              <a:t> anlamına gelen </a:t>
            </a:r>
            <a:r>
              <a:rPr lang="tr-TR" b="1" dirty="0"/>
              <a:t>Kaime-i Nakdiye-i Muteber</a:t>
            </a:r>
            <a:r>
              <a:rPr lang="tr-TR" dirty="0"/>
              <a:t> adıyla </a:t>
            </a:r>
            <a:r>
              <a:rPr lang="tr-TR" b="1" dirty="0"/>
              <a:t>ilk kâğıt para</a:t>
            </a:r>
            <a:r>
              <a:rPr lang="tr-TR" dirty="0"/>
              <a:t> çıkarılmıştır.</a:t>
            </a:r>
          </a:p>
          <a:p>
            <a:pPr marL="342900" indent="-342900">
              <a:buFont typeface="Arial" panose="020B0604020202020204" pitchFamily="34" charset="0"/>
              <a:buChar char="•"/>
            </a:pPr>
            <a:endParaRPr lang="tr-TR" dirty="0"/>
          </a:p>
          <a:p>
            <a:endParaRPr lang="tr-TR" dirty="0"/>
          </a:p>
        </p:txBody>
      </p:sp>
      <p:pic>
        <p:nvPicPr>
          <p:cNvPr id="6" name="Resim 5">
            <a:extLst>
              <a:ext uri="{FF2B5EF4-FFF2-40B4-BE49-F238E27FC236}">
                <a16:creationId xmlns:a16="http://schemas.microsoft.com/office/drawing/2014/main" id="{AD1A70B6-3493-2599-3469-6938812027FB}"/>
              </a:ext>
            </a:extLst>
          </p:cNvPr>
          <p:cNvPicPr>
            <a:picLocks noChangeAspect="1"/>
          </p:cNvPicPr>
          <p:nvPr/>
        </p:nvPicPr>
        <p:blipFill>
          <a:blip r:embed="rId2"/>
          <a:stretch>
            <a:fillRect/>
          </a:stretch>
        </p:blipFill>
        <p:spPr>
          <a:xfrm>
            <a:off x="9067800" y="4322164"/>
            <a:ext cx="2660905" cy="2050205"/>
          </a:xfrm>
          <a:prstGeom prst="rect">
            <a:avLst/>
          </a:prstGeom>
        </p:spPr>
      </p:pic>
    </p:spTree>
    <p:extLst>
      <p:ext uri="{BB962C8B-B14F-4D97-AF65-F5344CB8AC3E}">
        <p14:creationId xmlns:p14="http://schemas.microsoft.com/office/powerpoint/2010/main" val="4256807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1" y="564260"/>
            <a:ext cx="8026576" cy="520655"/>
          </a:xfrm>
          <a:prstGeom prst="rect">
            <a:avLst/>
          </a:prstGeom>
        </p:spPr>
        <p:txBody>
          <a:bodyPr vert="horz" wrap="square" lIns="0" tIns="12700" rIns="0" bIns="0" rtlCol="0">
            <a:spAutoFit/>
          </a:bodyPr>
          <a:lstStyle/>
          <a:p>
            <a:pPr marL="12700">
              <a:lnSpc>
                <a:spcPct val="100000"/>
              </a:lnSpc>
              <a:spcBef>
                <a:spcPts val="100"/>
              </a:spcBef>
            </a:pPr>
            <a:r>
              <a:rPr spc="-10" dirty="0"/>
              <a:t>TÜRKİYE’DE</a:t>
            </a:r>
            <a:r>
              <a:rPr spc="-90" dirty="0"/>
              <a:t> </a:t>
            </a:r>
            <a:r>
              <a:rPr spc="-5" dirty="0"/>
              <a:t>BANKACILIK</a:t>
            </a:r>
          </a:p>
        </p:txBody>
      </p:sp>
      <p:sp>
        <p:nvSpPr>
          <p:cNvPr id="3" name="object 3"/>
          <p:cNvSpPr txBox="1"/>
          <p:nvPr/>
        </p:nvSpPr>
        <p:spPr>
          <a:xfrm>
            <a:off x="0" y="1981200"/>
            <a:ext cx="11887200" cy="3949158"/>
          </a:xfrm>
          <a:prstGeom prst="rect">
            <a:avLst/>
          </a:prstGeom>
        </p:spPr>
        <p:txBody>
          <a:bodyPr vert="horz" wrap="square" lIns="0" tIns="9525" rIns="0" bIns="0" rtlCol="0">
            <a:spAutoFit/>
          </a:bodyPr>
          <a:lstStyle/>
          <a:p>
            <a:pPr marL="457200" indent="-457200">
              <a:buFont typeface="Arial" panose="020B0604020202020204" pitchFamily="34" charset="0"/>
              <a:buChar char="•"/>
            </a:pPr>
            <a:r>
              <a:rPr lang="tr-TR" sz="3200" b="1" dirty="0"/>
              <a:t>Osmanlı’da Bankacılığın Kurumsallaşması</a:t>
            </a:r>
          </a:p>
          <a:p>
            <a:pPr marL="457200" indent="-457200">
              <a:buFont typeface="Arial" panose="020B0604020202020204" pitchFamily="34" charset="0"/>
              <a:buChar char="•"/>
            </a:pPr>
            <a:r>
              <a:rPr lang="tr-TR" sz="3200" b="1" dirty="0"/>
              <a:t>1840</a:t>
            </a:r>
            <a:r>
              <a:rPr lang="tr-TR" sz="3200" dirty="0"/>
              <a:t> – Bütçe açığını kapatmak amacıyla </a:t>
            </a:r>
            <a:r>
              <a:rPr lang="tr-TR" sz="3200" b="1" dirty="0"/>
              <a:t>“kaime”</a:t>
            </a:r>
            <a:r>
              <a:rPr lang="tr-TR" sz="3200" dirty="0"/>
              <a:t> adıyla </a:t>
            </a:r>
            <a:r>
              <a:rPr lang="tr-TR" sz="3200" b="1" dirty="0"/>
              <a:t>tahvil niteliğinde kâğıt para</a:t>
            </a:r>
            <a:r>
              <a:rPr lang="tr-TR" sz="3200" dirty="0"/>
              <a:t> çıkarılmıştır.</a:t>
            </a:r>
          </a:p>
          <a:p>
            <a:pPr marL="457200" indent="-457200">
              <a:buFont typeface="Arial" panose="020B0604020202020204" pitchFamily="34" charset="0"/>
              <a:buChar char="•"/>
            </a:pPr>
            <a:r>
              <a:rPr lang="tr-TR" sz="3200" b="1" dirty="0"/>
              <a:t>1847</a:t>
            </a:r>
            <a:r>
              <a:rPr lang="tr-TR" sz="3200" dirty="0"/>
              <a:t> – </a:t>
            </a:r>
            <a:r>
              <a:rPr lang="tr-TR" sz="3200" b="1" dirty="0"/>
              <a:t>Galata Bankerleri</a:t>
            </a:r>
            <a:r>
              <a:rPr lang="tr-TR" sz="3200" dirty="0"/>
              <a:t> tarafından </a:t>
            </a:r>
            <a:r>
              <a:rPr lang="tr-TR" sz="3200" b="1" dirty="0"/>
              <a:t>İstanbul Bankası</a:t>
            </a:r>
            <a:r>
              <a:rPr lang="tr-TR" sz="3200" dirty="0"/>
              <a:t> kurulmuştur.</a:t>
            </a:r>
          </a:p>
          <a:p>
            <a:pPr marL="457200" indent="-457200">
              <a:buFont typeface="Arial" panose="020B0604020202020204" pitchFamily="34" charset="0"/>
              <a:buChar char="•"/>
            </a:pPr>
            <a:r>
              <a:rPr lang="tr-TR" sz="3200" b="1" dirty="0"/>
              <a:t>1852</a:t>
            </a:r>
            <a:r>
              <a:rPr lang="tr-TR" sz="3200" dirty="0"/>
              <a:t> – İstanbul Bankası </a:t>
            </a:r>
            <a:r>
              <a:rPr lang="tr-TR" sz="3200" b="1" dirty="0"/>
              <a:t>faaliyetini durdurmuştur</a:t>
            </a:r>
            <a:r>
              <a:rPr lang="tr-TR" sz="3200" dirty="0"/>
              <a:t>.</a:t>
            </a:r>
          </a:p>
          <a:p>
            <a:pPr marL="457200" indent="-457200">
              <a:buFont typeface="Arial" panose="020B0604020202020204" pitchFamily="34" charset="0"/>
              <a:buChar char="•"/>
            </a:pPr>
            <a:r>
              <a:rPr lang="tr-TR" sz="3200" b="1" dirty="0"/>
              <a:t>1856</a:t>
            </a:r>
            <a:r>
              <a:rPr lang="tr-TR" sz="3200" dirty="0"/>
              <a:t> – İngiliz sermayeli </a:t>
            </a:r>
            <a:r>
              <a:rPr lang="tr-TR" sz="3200" b="1" dirty="0" err="1"/>
              <a:t>Ottoman</a:t>
            </a:r>
            <a:r>
              <a:rPr lang="tr-TR" sz="3200" b="1" dirty="0"/>
              <a:t> Bank</a:t>
            </a:r>
            <a:r>
              <a:rPr lang="tr-TR" sz="3200" dirty="0"/>
              <a:t> kurulmuştur.</a:t>
            </a:r>
          </a:p>
          <a:p>
            <a:pPr marL="457200" indent="-457200">
              <a:buFont typeface="Arial" panose="020B0604020202020204" pitchFamily="34" charset="0"/>
              <a:buChar char="•"/>
            </a:pPr>
            <a:r>
              <a:rPr lang="tr-TR" sz="3200" b="1" dirty="0"/>
              <a:t>1863</a:t>
            </a:r>
            <a:r>
              <a:rPr lang="tr-TR" sz="3200" dirty="0"/>
              <a:t> – Fransız sermaye katkısıyla </a:t>
            </a:r>
            <a:r>
              <a:rPr lang="tr-TR" sz="3200" dirty="0" err="1"/>
              <a:t>Ottoman</a:t>
            </a:r>
            <a:r>
              <a:rPr lang="tr-TR" sz="3200" dirty="0"/>
              <a:t> Bank, </a:t>
            </a:r>
            <a:r>
              <a:rPr lang="tr-TR" sz="3200" b="1" dirty="0"/>
              <a:t>Bank-ı Osmanî-i Şahane</a:t>
            </a:r>
            <a:r>
              <a:rPr lang="tr-TR" sz="3200" dirty="0"/>
              <a:t> adını almış ve bankaya </a:t>
            </a:r>
            <a:r>
              <a:rPr lang="tr-TR" sz="3200" b="1" dirty="0"/>
              <a:t>merkez bankası yetkileri</a:t>
            </a:r>
            <a:r>
              <a:rPr lang="tr-TR" sz="3200" dirty="0"/>
              <a:t> verilmiştir.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8313" y="1613404"/>
            <a:ext cx="11158887" cy="3906197"/>
          </a:xfrm>
          <a:prstGeom prst="rect">
            <a:avLst/>
          </a:prstGeom>
        </p:spPr>
        <p:txBody>
          <a:bodyPr vert="horz" wrap="square" lIns="0" tIns="27939" rIns="0" bIns="0" rtlCol="0">
            <a:spAutoFit/>
          </a:bodyPr>
          <a:lstStyle/>
          <a:p>
            <a:r>
              <a:rPr lang="tr-TR" sz="2800" b="1" dirty="0"/>
              <a:t>Osmanlı’da Millî Bankacılığın Gelişimi</a:t>
            </a:r>
          </a:p>
          <a:p>
            <a:r>
              <a:rPr lang="tr-TR" sz="2800" b="1" dirty="0"/>
              <a:t>1863</a:t>
            </a:r>
            <a:r>
              <a:rPr lang="tr-TR" sz="2800" dirty="0"/>
              <a:t> – Çiftçilerin oluşturduğu kaynaklarla, </a:t>
            </a:r>
            <a:r>
              <a:rPr lang="tr-TR" sz="2800" b="1" dirty="0"/>
              <a:t>Mithat Paşa</a:t>
            </a:r>
            <a:r>
              <a:rPr lang="tr-TR" sz="2800" dirty="0"/>
              <a:t> önderliğinde ve devlet himayesinde </a:t>
            </a:r>
            <a:r>
              <a:rPr lang="tr-TR" sz="2800" b="1" dirty="0"/>
              <a:t>Memleket Sandıkları</a:t>
            </a:r>
            <a:r>
              <a:rPr lang="tr-TR" sz="2800" dirty="0"/>
              <a:t> kurulmuş; bu yapı </a:t>
            </a:r>
            <a:r>
              <a:rPr lang="tr-TR" sz="2800" b="1" dirty="0"/>
              <a:t>millî bankacılığın ilk örneğini</a:t>
            </a:r>
            <a:r>
              <a:rPr lang="tr-TR" sz="2800" dirty="0"/>
              <a:t> oluşturmuştur. Daha sonra </a:t>
            </a:r>
            <a:r>
              <a:rPr lang="tr-TR" sz="2800" b="1" dirty="0"/>
              <a:t>Menafi Sandıkları</a:t>
            </a:r>
            <a:r>
              <a:rPr lang="tr-TR" sz="2800" dirty="0"/>
              <a:t> adını almıştır.</a:t>
            </a:r>
          </a:p>
          <a:p>
            <a:r>
              <a:rPr lang="tr-TR" sz="2800" b="1" dirty="0"/>
              <a:t>1875</a:t>
            </a:r>
            <a:r>
              <a:rPr lang="tr-TR" sz="2800" dirty="0"/>
              <a:t> – </a:t>
            </a:r>
            <a:r>
              <a:rPr lang="tr-TR" sz="2800" b="1" dirty="0"/>
              <a:t>Bank-ı Osmanî-i </a:t>
            </a:r>
            <a:r>
              <a:rPr lang="tr-TR" sz="2800" b="1" dirty="0" err="1"/>
              <a:t>Şahane</a:t>
            </a:r>
            <a:r>
              <a:rPr lang="tr-TR" sz="2800" dirty="0" err="1"/>
              <a:t>’nin</a:t>
            </a:r>
            <a:r>
              <a:rPr lang="tr-TR" sz="2800" dirty="0"/>
              <a:t> yetkileri genişletilmiş ve </a:t>
            </a:r>
            <a:r>
              <a:rPr lang="tr-TR" sz="2800" b="1" dirty="0"/>
              <a:t>Hazine işlemlerini yürütme yetkisi</a:t>
            </a:r>
            <a:r>
              <a:rPr lang="tr-TR" sz="2800" dirty="0"/>
              <a:t> verilmiştir.</a:t>
            </a:r>
          </a:p>
          <a:p>
            <a:r>
              <a:rPr lang="tr-TR" sz="2800" b="1" dirty="0"/>
              <a:t>1888</a:t>
            </a:r>
            <a:r>
              <a:rPr lang="tr-TR" sz="2800" dirty="0"/>
              <a:t> – </a:t>
            </a:r>
            <a:r>
              <a:rPr lang="tr-TR" sz="2800" b="1" dirty="0"/>
              <a:t>Ziraat Bankası</a:t>
            </a:r>
            <a:r>
              <a:rPr lang="tr-TR" sz="2800" dirty="0"/>
              <a:t> kurulmuş; </a:t>
            </a:r>
            <a:r>
              <a:rPr lang="tr-TR" sz="2800" b="1" dirty="0"/>
              <a:t>Menafi Sandıkları</a:t>
            </a:r>
            <a:r>
              <a:rPr lang="tr-TR" sz="2800" dirty="0"/>
              <a:t> bu bankaya </a:t>
            </a:r>
            <a:r>
              <a:rPr lang="tr-TR" sz="2800" b="1" dirty="0"/>
              <a:t>devredilmiştir</a:t>
            </a:r>
            <a:r>
              <a:rPr lang="tr-TR" sz="2800"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2623" y="788097"/>
            <a:ext cx="6938645" cy="528320"/>
          </a:xfrm>
          <a:prstGeom prst="rect">
            <a:avLst/>
          </a:prstGeom>
        </p:spPr>
        <p:txBody>
          <a:bodyPr vert="horz" wrap="square" lIns="0" tIns="12700" rIns="0" bIns="0" rtlCol="0">
            <a:spAutoFit/>
          </a:bodyPr>
          <a:lstStyle/>
          <a:p>
            <a:pPr marL="12700">
              <a:lnSpc>
                <a:spcPct val="100000"/>
              </a:lnSpc>
              <a:spcBef>
                <a:spcPts val="100"/>
              </a:spcBef>
            </a:pPr>
            <a:r>
              <a:rPr b="1" spc="-5" dirty="0">
                <a:solidFill>
                  <a:srgbClr val="262626"/>
                </a:solidFill>
                <a:latin typeface="Arial"/>
                <a:cs typeface="Arial"/>
              </a:rPr>
              <a:t>Cumhuriyet Döneminde</a:t>
            </a:r>
            <a:r>
              <a:rPr b="1" spc="-90" dirty="0">
                <a:solidFill>
                  <a:srgbClr val="262626"/>
                </a:solidFill>
                <a:latin typeface="Arial"/>
                <a:cs typeface="Arial"/>
              </a:rPr>
              <a:t> </a:t>
            </a:r>
            <a:r>
              <a:rPr b="1" spc="-5" dirty="0">
                <a:solidFill>
                  <a:srgbClr val="262626"/>
                </a:solidFill>
                <a:latin typeface="Arial"/>
                <a:cs typeface="Arial"/>
              </a:rPr>
              <a:t>Bankacılık</a:t>
            </a:r>
          </a:p>
        </p:txBody>
      </p:sp>
      <p:sp>
        <p:nvSpPr>
          <p:cNvPr id="5" name="Rectangle 2">
            <a:extLst>
              <a:ext uri="{FF2B5EF4-FFF2-40B4-BE49-F238E27FC236}">
                <a16:creationId xmlns:a16="http://schemas.microsoft.com/office/drawing/2014/main" id="{BA7128AA-9842-B412-EA68-2C7AE252B91F}"/>
              </a:ext>
            </a:extLst>
          </p:cNvPr>
          <p:cNvSpPr>
            <a:spLocks noGrp="1" noChangeArrowheads="1"/>
          </p:cNvSpPr>
          <p:nvPr>
            <p:ph type="body" idx="1"/>
          </p:nvPr>
        </p:nvSpPr>
        <p:spPr bwMode="auto">
          <a:xfrm>
            <a:off x="533400" y="1698496"/>
            <a:ext cx="1094422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1923–1932</a:t>
            </a:r>
            <a:r>
              <a:rPr kumimoji="0" lang="tr-TR" altLang="tr-TR" sz="3200" b="0" i="0" u="none" strike="noStrike" cap="none" normalizeH="0" baseline="0" dirty="0">
                <a:ln>
                  <a:noFill/>
                </a:ln>
                <a:solidFill>
                  <a:schemeClr val="tx1"/>
                </a:solidFill>
                <a:effectLst/>
                <a:latin typeface="Arial" panose="020B0604020202020204" pitchFamily="34" charset="0"/>
              </a:rPr>
              <a:t>: Tek şubeli, </a:t>
            </a:r>
            <a:r>
              <a:rPr kumimoji="0" lang="tr-TR" altLang="tr-TR" sz="3200" b="1" i="0" u="none" strike="noStrike" cap="none" normalizeH="0" baseline="0" dirty="0">
                <a:ln>
                  <a:noFill/>
                </a:ln>
                <a:solidFill>
                  <a:schemeClr val="tx1"/>
                </a:solidFill>
                <a:effectLst/>
                <a:latin typeface="Arial" panose="020B0604020202020204" pitchFamily="34" charset="0"/>
              </a:rPr>
              <a:t>mahallî nitelikli çok sayıda ulusal banka</a:t>
            </a:r>
            <a:r>
              <a:rPr kumimoji="0" lang="tr-TR" altLang="tr-TR" sz="3200" b="0" i="0" u="none" strike="noStrike" cap="none" normalizeH="0" baseline="0" dirty="0">
                <a:ln>
                  <a:noFill/>
                </a:ln>
                <a:solidFill>
                  <a:schemeClr val="tx1"/>
                </a:solidFill>
                <a:effectLst/>
                <a:latin typeface="Arial" panose="020B0604020202020204" pitchFamily="34" charset="0"/>
              </a:rPr>
              <a:t> kurulmuştur.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İzmir İktisat Kongresi</a:t>
            </a:r>
            <a:r>
              <a:rPr kumimoji="0" lang="tr-TR" altLang="tr-TR" sz="3200" b="0" i="0" u="none" strike="noStrike" cap="none" normalizeH="0" baseline="0" dirty="0">
                <a:ln>
                  <a:noFill/>
                </a:ln>
                <a:solidFill>
                  <a:schemeClr val="tx1"/>
                </a:solidFill>
                <a:effectLst/>
                <a:latin typeface="Arial" panose="020B0604020202020204" pitchFamily="34" charset="0"/>
              </a:rPr>
              <a:t> </a:t>
            </a:r>
            <a:r>
              <a:rPr kumimoji="0" lang="tr-TR" altLang="tr-TR" sz="3200" b="0" i="1" u="none" strike="noStrike" cap="none" normalizeH="0" baseline="0" dirty="0">
                <a:ln>
                  <a:noFill/>
                </a:ln>
                <a:solidFill>
                  <a:schemeClr val="tx1"/>
                </a:solidFill>
                <a:effectLst/>
                <a:latin typeface="Arial" panose="020B0604020202020204" pitchFamily="34" charset="0"/>
              </a:rPr>
              <a:t>(17 Şubat–4 Mart 1923)</a:t>
            </a:r>
            <a:r>
              <a:rPr kumimoji="0" lang="tr-TR" altLang="tr-TR" sz="3200" b="0" i="0" u="none" strike="noStrike" cap="none" normalizeH="0" baseline="0" dirty="0">
                <a:ln>
                  <a:noFill/>
                </a:ln>
                <a:solidFill>
                  <a:schemeClr val="tx1"/>
                </a:solidFill>
                <a:effectLst/>
                <a:latin typeface="Arial" panose="020B0604020202020204" pitchFamily="34" charset="0"/>
              </a:rPr>
              <a:t>: </a:t>
            </a:r>
            <a:r>
              <a:rPr kumimoji="0" lang="tr-TR" altLang="tr-TR" sz="3200" b="1" i="0" u="none" strike="noStrike" cap="none" normalizeH="0" baseline="0" dirty="0">
                <a:ln>
                  <a:noFill/>
                </a:ln>
                <a:solidFill>
                  <a:schemeClr val="tx1"/>
                </a:solidFill>
                <a:effectLst/>
                <a:latin typeface="Arial" panose="020B0604020202020204" pitchFamily="34" charset="0"/>
              </a:rPr>
              <a:t>Bankacılığın geliştirilmesinin gerekliliği</a:t>
            </a:r>
            <a:r>
              <a:rPr kumimoji="0" lang="tr-TR" altLang="tr-TR" sz="3200" b="0" i="0" u="none" strike="noStrike" cap="none" normalizeH="0" baseline="0" dirty="0">
                <a:ln>
                  <a:noFill/>
                </a:ln>
                <a:solidFill>
                  <a:schemeClr val="tx1"/>
                </a:solidFill>
                <a:effectLst/>
                <a:latin typeface="Arial" panose="020B0604020202020204" pitchFamily="34" charset="0"/>
              </a:rPr>
              <a:t> vurgulanmıştır.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1924</a:t>
            </a:r>
            <a:r>
              <a:rPr kumimoji="0" lang="tr-TR" altLang="tr-TR" sz="3200" b="0" i="0" u="none" strike="noStrike" cap="none" normalizeH="0" baseline="0" dirty="0">
                <a:ln>
                  <a:noFill/>
                </a:ln>
                <a:solidFill>
                  <a:schemeClr val="tx1"/>
                </a:solidFill>
                <a:effectLst/>
                <a:latin typeface="Arial" panose="020B0604020202020204" pitchFamily="34" charset="0"/>
              </a:rPr>
              <a:t>: </a:t>
            </a:r>
            <a:r>
              <a:rPr kumimoji="0" lang="tr-TR" altLang="tr-TR" sz="3200" b="1" i="0" u="none" strike="noStrike" cap="none" normalizeH="0" baseline="0" dirty="0">
                <a:ln>
                  <a:noFill/>
                </a:ln>
                <a:solidFill>
                  <a:schemeClr val="tx1"/>
                </a:solidFill>
                <a:effectLst/>
                <a:latin typeface="Arial" panose="020B0604020202020204" pitchFamily="34" charset="0"/>
              </a:rPr>
              <a:t>Türkiye İş Bankası</a:t>
            </a:r>
            <a:r>
              <a:rPr kumimoji="0" lang="tr-TR" altLang="tr-TR" sz="3200" b="0" i="0" u="none" strike="noStrike" cap="none" normalizeH="0" baseline="0" dirty="0">
                <a:ln>
                  <a:noFill/>
                </a:ln>
                <a:solidFill>
                  <a:schemeClr val="tx1"/>
                </a:solidFill>
                <a:effectLst/>
                <a:latin typeface="Arial" panose="020B0604020202020204" pitchFamily="34" charset="0"/>
              </a:rPr>
              <a:t> kurulmuştur.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1925</a:t>
            </a:r>
            <a:r>
              <a:rPr kumimoji="0" lang="tr-TR" altLang="tr-TR" sz="3200" b="0" i="0" u="none" strike="noStrike" cap="none" normalizeH="0" baseline="0" dirty="0">
                <a:ln>
                  <a:noFill/>
                </a:ln>
                <a:solidFill>
                  <a:schemeClr val="tx1"/>
                </a:solidFill>
                <a:effectLst/>
                <a:latin typeface="Arial" panose="020B0604020202020204" pitchFamily="34" charset="0"/>
              </a:rPr>
              <a:t>: İlk kalkınma bankası olan </a:t>
            </a:r>
            <a:r>
              <a:rPr kumimoji="0" lang="tr-TR" altLang="tr-TR" sz="3200" b="1" i="0" u="none" strike="noStrike" cap="none" normalizeH="0" baseline="0" dirty="0">
                <a:ln>
                  <a:noFill/>
                </a:ln>
                <a:solidFill>
                  <a:schemeClr val="tx1"/>
                </a:solidFill>
                <a:effectLst/>
                <a:latin typeface="Arial" panose="020B0604020202020204" pitchFamily="34" charset="0"/>
              </a:rPr>
              <a:t>Sanayi ve </a:t>
            </a:r>
            <a:r>
              <a:rPr kumimoji="0" lang="tr-TR" altLang="tr-TR" sz="3200" b="1" i="0" u="none" strike="noStrike" cap="none" normalizeH="0" baseline="0" dirty="0" err="1">
                <a:ln>
                  <a:noFill/>
                </a:ln>
                <a:solidFill>
                  <a:schemeClr val="tx1"/>
                </a:solidFill>
                <a:effectLst/>
                <a:latin typeface="Arial" panose="020B0604020202020204" pitchFamily="34" charset="0"/>
              </a:rPr>
              <a:t>Maadin</a:t>
            </a:r>
            <a:r>
              <a:rPr kumimoji="0" lang="tr-TR" altLang="tr-TR" sz="3200" b="1" i="0" u="none" strike="noStrike" cap="none" normalizeH="0" baseline="0" dirty="0">
                <a:ln>
                  <a:noFill/>
                </a:ln>
                <a:solidFill>
                  <a:schemeClr val="tx1"/>
                </a:solidFill>
                <a:effectLst/>
                <a:latin typeface="Arial" panose="020B0604020202020204" pitchFamily="34" charset="0"/>
              </a:rPr>
              <a:t> Bankası</a:t>
            </a:r>
            <a:r>
              <a:rPr kumimoji="0" lang="tr-TR" altLang="tr-TR" sz="3200" b="0" i="0" u="none" strike="noStrike" cap="none" normalizeH="0" baseline="0" dirty="0">
                <a:ln>
                  <a:noFill/>
                </a:ln>
                <a:solidFill>
                  <a:schemeClr val="tx1"/>
                </a:solidFill>
                <a:effectLst/>
                <a:latin typeface="Arial" panose="020B0604020202020204" pitchFamily="34" charset="0"/>
              </a:rPr>
              <a:t> kurulmuştur.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1927</a:t>
            </a:r>
            <a:r>
              <a:rPr kumimoji="0" lang="tr-TR" altLang="tr-TR" sz="3200" b="0" i="0" u="none" strike="noStrike" cap="none" normalizeH="0" baseline="0" dirty="0">
                <a:ln>
                  <a:noFill/>
                </a:ln>
                <a:solidFill>
                  <a:schemeClr val="tx1"/>
                </a:solidFill>
                <a:effectLst/>
                <a:latin typeface="Arial" panose="020B0604020202020204" pitchFamily="34" charset="0"/>
              </a:rPr>
              <a:t>: Konut kredisi vermek amacıyla </a:t>
            </a:r>
            <a:r>
              <a:rPr kumimoji="0" lang="tr-TR" altLang="tr-TR" sz="3200" b="1" i="0" u="none" strike="noStrike" cap="none" normalizeH="0" baseline="0" dirty="0">
                <a:ln>
                  <a:noFill/>
                </a:ln>
                <a:solidFill>
                  <a:schemeClr val="tx1"/>
                </a:solidFill>
                <a:effectLst/>
                <a:latin typeface="Arial" panose="020B0604020202020204" pitchFamily="34" charset="0"/>
              </a:rPr>
              <a:t>Emlak ve Eytam Bankası</a:t>
            </a:r>
            <a:r>
              <a:rPr kumimoji="0" lang="tr-TR" altLang="tr-TR" sz="3200" b="0" i="0" u="none" strike="noStrike" cap="none" normalizeH="0" baseline="0" dirty="0">
                <a:ln>
                  <a:noFill/>
                </a:ln>
                <a:solidFill>
                  <a:schemeClr val="tx1"/>
                </a:solidFill>
                <a:effectLst/>
                <a:latin typeface="Arial" panose="020B0604020202020204" pitchFamily="34" charset="0"/>
              </a:rPr>
              <a:t> kurulmuştur.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chemeClr val="tx1"/>
                </a:solidFill>
                <a:effectLst/>
                <a:latin typeface="Arial" panose="020B0604020202020204" pitchFamily="34" charset="0"/>
              </a:rPr>
              <a:t>1931</a:t>
            </a:r>
            <a:r>
              <a:rPr kumimoji="0" lang="tr-TR" altLang="tr-TR" sz="3200" b="0" i="0" u="none" strike="noStrike" cap="none" normalizeH="0" baseline="0" dirty="0">
                <a:ln>
                  <a:noFill/>
                </a:ln>
                <a:solidFill>
                  <a:schemeClr val="tx1"/>
                </a:solidFill>
                <a:effectLst/>
                <a:latin typeface="Arial" panose="020B0604020202020204" pitchFamily="34" charset="0"/>
              </a:rPr>
              <a:t>: </a:t>
            </a:r>
            <a:r>
              <a:rPr kumimoji="0" lang="tr-TR" altLang="tr-TR" sz="3200" b="1" i="0" u="none" strike="noStrike" cap="none" normalizeH="0" baseline="0" dirty="0">
                <a:ln>
                  <a:noFill/>
                </a:ln>
                <a:solidFill>
                  <a:schemeClr val="tx1"/>
                </a:solidFill>
                <a:effectLst/>
                <a:latin typeface="Arial" panose="020B0604020202020204" pitchFamily="34" charset="0"/>
              </a:rPr>
              <a:t>Türkiye Cumhuriyet Merkez Bankası</a:t>
            </a:r>
            <a:r>
              <a:rPr kumimoji="0" lang="tr-TR" altLang="tr-TR" sz="3200" b="0" i="0" u="none" strike="noStrike" cap="none" normalizeH="0" baseline="0" dirty="0">
                <a:ln>
                  <a:noFill/>
                </a:ln>
                <a:solidFill>
                  <a:schemeClr val="tx1"/>
                </a:solidFill>
                <a:effectLst/>
                <a:latin typeface="Arial" panose="020B0604020202020204" pitchFamily="34" charset="0"/>
              </a:rPr>
              <a:t> kurulmuştur.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838200"/>
            <a:ext cx="11582400" cy="4578175"/>
          </a:xfrm>
          <a:prstGeom prst="rect">
            <a:avLst/>
          </a:prstGeom>
        </p:spPr>
        <p:txBody>
          <a:bodyPr vert="horz" wrap="square" lIns="0" tIns="27939" rIns="0" bIns="0" rtlCol="0">
            <a:spAutoFit/>
          </a:bodyPr>
          <a:lstStyle/>
          <a:p>
            <a:pPr marL="224154" marR="5080" indent="-212090">
              <a:lnSpc>
                <a:spcPts val="2850"/>
              </a:lnSpc>
              <a:spcBef>
                <a:spcPts val="219"/>
              </a:spcBef>
              <a:buChar char="•"/>
              <a:tabLst>
                <a:tab pos="224790" algn="l"/>
              </a:tabLst>
            </a:pPr>
            <a:r>
              <a:rPr sz="2800" spc="-5" dirty="0">
                <a:latin typeface="Arial"/>
                <a:cs typeface="Arial"/>
              </a:rPr>
              <a:t>1930’lu </a:t>
            </a:r>
            <a:r>
              <a:rPr sz="2800" dirty="0">
                <a:latin typeface="Arial"/>
                <a:cs typeface="Arial"/>
              </a:rPr>
              <a:t>yıllarda </a:t>
            </a:r>
            <a:r>
              <a:rPr sz="2800" spc="-5" dirty="0">
                <a:latin typeface="Arial"/>
                <a:cs typeface="Arial"/>
              </a:rPr>
              <a:t>büyük buhran nedeniyle tek </a:t>
            </a:r>
            <a:r>
              <a:rPr sz="2800" dirty="0">
                <a:latin typeface="Arial"/>
                <a:cs typeface="Arial"/>
              </a:rPr>
              <a:t>şubeli küçük </a:t>
            </a:r>
            <a:r>
              <a:rPr sz="2800" spc="-5" dirty="0">
                <a:latin typeface="Arial"/>
                <a:cs typeface="Arial"/>
              </a:rPr>
              <a:t>bankalar durma  </a:t>
            </a:r>
            <a:r>
              <a:rPr sz="2800" spc="-5" dirty="0" err="1">
                <a:latin typeface="Arial"/>
                <a:cs typeface="Arial"/>
              </a:rPr>
              <a:t>noktasına</a:t>
            </a:r>
            <a:r>
              <a:rPr sz="2800" spc="-5" dirty="0">
                <a:latin typeface="Arial"/>
                <a:cs typeface="Arial"/>
              </a:rPr>
              <a:t> </a:t>
            </a:r>
            <a:r>
              <a:rPr sz="2800" spc="-5" dirty="0" err="1">
                <a:latin typeface="Arial"/>
                <a:cs typeface="Arial"/>
              </a:rPr>
              <a:t>gelmiş</a:t>
            </a:r>
            <a:r>
              <a:rPr sz="2800" dirty="0">
                <a:latin typeface="Arial"/>
                <a:cs typeface="Arial"/>
              </a:rPr>
              <a:t>;</a:t>
            </a:r>
          </a:p>
          <a:p>
            <a:pPr marL="224154" indent="-212090">
              <a:lnSpc>
                <a:spcPct val="100000"/>
              </a:lnSpc>
              <a:spcBef>
                <a:spcPts val="359"/>
              </a:spcBef>
              <a:buChar char="•"/>
              <a:tabLst>
                <a:tab pos="224790" algn="l"/>
              </a:tabLst>
            </a:pPr>
            <a:r>
              <a:rPr sz="2800" spc="-5" dirty="0">
                <a:latin typeface="Arial"/>
                <a:cs typeface="Arial"/>
              </a:rPr>
              <a:t>1933-Sümerbank </a:t>
            </a:r>
            <a:r>
              <a:rPr sz="2800" dirty="0">
                <a:latin typeface="Arial"/>
                <a:cs typeface="Arial"/>
              </a:rPr>
              <a:t>ve </a:t>
            </a:r>
            <a:r>
              <a:rPr sz="2800" spc="-5" dirty="0">
                <a:latin typeface="Arial"/>
                <a:cs typeface="Arial"/>
              </a:rPr>
              <a:t>Belediyeler</a:t>
            </a:r>
            <a:r>
              <a:rPr sz="2800" spc="-20" dirty="0">
                <a:latin typeface="Arial"/>
                <a:cs typeface="Arial"/>
              </a:rPr>
              <a:t> </a:t>
            </a:r>
            <a:r>
              <a:rPr sz="2800" spc="-5" dirty="0">
                <a:latin typeface="Arial"/>
                <a:cs typeface="Arial"/>
              </a:rPr>
              <a:t>Bankası</a:t>
            </a:r>
            <a:endParaRPr sz="2800" dirty="0">
              <a:latin typeface="Arial"/>
              <a:cs typeface="Arial"/>
            </a:endParaRPr>
          </a:p>
          <a:p>
            <a:pPr marL="224154" indent="-212090">
              <a:lnSpc>
                <a:spcPct val="100000"/>
              </a:lnSpc>
              <a:spcBef>
                <a:spcPts val="495"/>
              </a:spcBef>
              <a:buChar char="•"/>
              <a:tabLst>
                <a:tab pos="224790" algn="l"/>
              </a:tabLst>
            </a:pPr>
            <a:r>
              <a:rPr sz="2800" spc="-5" dirty="0">
                <a:latin typeface="Arial"/>
                <a:cs typeface="Arial"/>
              </a:rPr>
              <a:t>1935 </a:t>
            </a:r>
            <a:r>
              <a:rPr sz="2800" spc="-5" dirty="0" err="1">
                <a:latin typeface="Arial"/>
                <a:cs typeface="Arial"/>
              </a:rPr>
              <a:t>Etibank</a:t>
            </a:r>
            <a:endParaRPr sz="2800" dirty="0">
              <a:latin typeface="Arial"/>
              <a:cs typeface="Arial"/>
            </a:endParaRPr>
          </a:p>
          <a:p>
            <a:pPr marL="224154" indent="-212090">
              <a:lnSpc>
                <a:spcPct val="100000"/>
              </a:lnSpc>
              <a:spcBef>
                <a:spcPts val="495"/>
              </a:spcBef>
              <a:buChar char="•"/>
              <a:tabLst>
                <a:tab pos="224790" algn="l"/>
              </a:tabLst>
            </a:pPr>
            <a:r>
              <a:rPr sz="2800" spc="-5" dirty="0">
                <a:latin typeface="Arial"/>
                <a:cs typeface="Arial"/>
              </a:rPr>
              <a:t>1937-Denizbank</a:t>
            </a:r>
            <a:endParaRPr sz="2800" dirty="0">
              <a:latin typeface="Arial"/>
              <a:cs typeface="Arial"/>
            </a:endParaRPr>
          </a:p>
          <a:p>
            <a:pPr marL="224154" indent="-212090">
              <a:lnSpc>
                <a:spcPct val="100000"/>
              </a:lnSpc>
              <a:spcBef>
                <a:spcPts val="495"/>
              </a:spcBef>
              <a:buChar char="•"/>
              <a:tabLst>
                <a:tab pos="224790" algn="l"/>
              </a:tabLst>
            </a:pPr>
            <a:r>
              <a:rPr sz="2800" spc="-5" dirty="0">
                <a:latin typeface="Arial"/>
                <a:cs typeface="Arial"/>
              </a:rPr>
              <a:t>1938-Halk Bankası</a:t>
            </a:r>
            <a:r>
              <a:rPr sz="2800" spc="-15" dirty="0">
                <a:latin typeface="Arial"/>
                <a:cs typeface="Arial"/>
              </a:rPr>
              <a:t> </a:t>
            </a:r>
            <a:r>
              <a:rPr sz="2800" dirty="0">
                <a:latin typeface="Arial"/>
                <a:cs typeface="Arial"/>
              </a:rPr>
              <a:t>kurulmuştur.</a:t>
            </a:r>
          </a:p>
          <a:p>
            <a:pPr marL="224154" marR="20955" indent="-212090">
              <a:lnSpc>
                <a:spcPct val="100499"/>
              </a:lnSpc>
              <a:spcBef>
                <a:spcPts val="480"/>
              </a:spcBef>
              <a:buChar char="•"/>
              <a:tabLst>
                <a:tab pos="224790" algn="l"/>
              </a:tabLst>
            </a:pPr>
            <a:r>
              <a:rPr sz="2800" spc="-5" dirty="0">
                <a:latin typeface="Arial"/>
                <a:cs typeface="Arial"/>
              </a:rPr>
              <a:t>1945-1959 arası dönemde </a:t>
            </a:r>
            <a:r>
              <a:rPr sz="2800" dirty="0">
                <a:latin typeface="Arial"/>
                <a:cs typeface="Arial"/>
              </a:rPr>
              <a:t>şube </a:t>
            </a:r>
            <a:r>
              <a:rPr sz="2800" spc="-5" dirty="0">
                <a:latin typeface="Arial"/>
                <a:cs typeface="Arial"/>
              </a:rPr>
              <a:t>bankaları hızlandırılmış </a:t>
            </a:r>
            <a:r>
              <a:rPr sz="2800" dirty="0">
                <a:latin typeface="Arial"/>
                <a:cs typeface="Arial"/>
              </a:rPr>
              <a:t>yerel </a:t>
            </a:r>
            <a:r>
              <a:rPr sz="2800" spc="-5" dirty="0">
                <a:latin typeface="Arial"/>
                <a:cs typeface="Arial"/>
              </a:rPr>
              <a:t>bankaların  faaliyetleri</a:t>
            </a:r>
            <a:r>
              <a:rPr sz="2800" spc="-15" dirty="0">
                <a:latin typeface="Arial"/>
                <a:cs typeface="Arial"/>
              </a:rPr>
              <a:t> </a:t>
            </a:r>
            <a:r>
              <a:rPr sz="2800" dirty="0">
                <a:latin typeface="Arial"/>
                <a:cs typeface="Arial"/>
              </a:rPr>
              <a:t>sonlandırılmıştır.</a:t>
            </a:r>
          </a:p>
          <a:p>
            <a:pPr marL="224154" marR="195580" indent="-212090">
              <a:lnSpc>
                <a:spcPct val="100499"/>
              </a:lnSpc>
              <a:spcBef>
                <a:spcPts val="434"/>
              </a:spcBef>
              <a:buChar char="•"/>
              <a:tabLst>
                <a:tab pos="224790" algn="l"/>
              </a:tabLst>
            </a:pPr>
            <a:r>
              <a:rPr sz="2800" spc="-5" dirty="0">
                <a:latin typeface="Arial"/>
                <a:cs typeface="Arial"/>
              </a:rPr>
              <a:t>Devletin finansman ihtiyacı emisyonla </a:t>
            </a:r>
            <a:r>
              <a:rPr sz="2800" dirty="0">
                <a:latin typeface="Arial"/>
                <a:cs typeface="Arial"/>
              </a:rPr>
              <a:t>karşılanmış </a:t>
            </a:r>
            <a:r>
              <a:rPr sz="2800" spc="-5" dirty="0">
                <a:latin typeface="Arial"/>
                <a:cs typeface="Arial"/>
              </a:rPr>
              <a:t>dolayısıyla enflasyon  </a:t>
            </a:r>
            <a:r>
              <a:rPr sz="2800" dirty="0">
                <a:latin typeface="Arial"/>
                <a:cs typeface="Arial"/>
              </a:rPr>
              <a:t>yükselmiştir.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6521" y="1143000"/>
            <a:ext cx="10147935" cy="5610510"/>
          </a:xfrm>
          <a:prstGeom prst="rect">
            <a:avLst/>
          </a:prstGeom>
        </p:spPr>
        <p:txBody>
          <a:bodyPr vert="horz" wrap="square" lIns="0" tIns="69850" rIns="0" bIns="0" rtlCol="0">
            <a:spAutoFit/>
          </a:bodyPr>
          <a:lstStyle/>
          <a:p>
            <a:r>
              <a:rPr lang="tr-TR" sz="2400" b="1" dirty="0"/>
              <a:t>1960–1980 (Planlı Dönem):</a:t>
            </a:r>
            <a:endParaRPr lang="tr-TR" sz="2400" dirty="0"/>
          </a:p>
          <a:p>
            <a:r>
              <a:rPr lang="tr-TR" sz="2400" dirty="0"/>
              <a:t>Yeni banka kurulması </a:t>
            </a:r>
            <a:r>
              <a:rPr lang="tr-TR" sz="2400" b="1" dirty="0"/>
              <a:t>sınırlandırılmış</a:t>
            </a:r>
            <a:r>
              <a:rPr lang="tr-TR" sz="2400" dirty="0"/>
              <a:t>,</a:t>
            </a:r>
          </a:p>
          <a:p>
            <a:r>
              <a:rPr lang="tr-TR" sz="2400" b="1" dirty="0"/>
              <a:t>Şube bankacılığı</a:t>
            </a:r>
            <a:r>
              <a:rPr lang="tr-TR" sz="2400" dirty="0"/>
              <a:t> gelişmiş,</a:t>
            </a:r>
          </a:p>
          <a:p>
            <a:r>
              <a:rPr lang="tr-TR" sz="2400" b="1" dirty="0"/>
              <a:t>Kalkınma ve yatırım bankacılığı</a:t>
            </a:r>
            <a:r>
              <a:rPr lang="tr-TR" sz="2400" dirty="0"/>
              <a:t> teşvik edilmiştir.</a:t>
            </a:r>
          </a:p>
          <a:p>
            <a:r>
              <a:rPr lang="tr-TR" sz="2400" dirty="0"/>
              <a:t>Türk bankacılığı, </a:t>
            </a:r>
            <a:r>
              <a:rPr lang="tr-TR" sz="2400" b="1" dirty="0"/>
              <a:t>az sayıda bankanın hâkim olduğu oligopolistik</a:t>
            </a:r>
            <a:r>
              <a:rPr lang="tr-TR" sz="2400" dirty="0"/>
              <a:t> bir yapıya dönüşmüştür.</a:t>
            </a:r>
          </a:p>
          <a:p>
            <a:r>
              <a:rPr lang="tr-TR" sz="2400" b="1" dirty="0"/>
              <a:t>1980–1990:</a:t>
            </a:r>
            <a:endParaRPr lang="tr-TR" sz="2400" dirty="0"/>
          </a:p>
          <a:p>
            <a:r>
              <a:rPr lang="tr-TR" sz="2400" b="1" dirty="0"/>
              <a:t>Faiz oranları serbest bırakılmış</a:t>
            </a:r>
            <a:r>
              <a:rPr lang="tr-TR" sz="2400" dirty="0"/>
              <a:t>,</a:t>
            </a:r>
          </a:p>
          <a:p>
            <a:r>
              <a:rPr lang="tr-TR" sz="2400" dirty="0"/>
              <a:t>Piyasada </a:t>
            </a:r>
            <a:r>
              <a:rPr lang="tr-TR" sz="2400" b="1" dirty="0"/>
              <a:t>banker kuruluşlar</a:t>
            </a:r>
            <a:r>
              <a:rPr lang="tr-TR" sz="2400" dirty="0"/>
              <a:t> çoğalmıştır.</a:t>
            </a:r>
          </a:p>
          <a:p>
            <a:r>
              <a:rPr lang="tr-TR" sz="2400" b="1" dirty="0" err="1"/>
              <a:t>İnterbank</a:t>
            </a:r>
            <a:r>
              <a:rPr lang="tr-TR" sz="2400" dirty="0"/>
              <a:t> kurulmuştur.</a:t>
            </a:r>
          </a:p>
          <a:p>
            <a:r>
              <a:rPr lang="tr-TR" sz="2400" dirty="0"/>
              <a:t>Bankalar, </a:t>
            </a:r>
            <a:r>
              <a:rPr lang="tr-TR" sz="2400" b="1" dirty="0"/>
              <a:t>yeni bankacılık ürünleri</a:t>
            </a:r>
            <a:r>
              <a:rPr lang="tr-TR" sz="2400" dirty="0"/>
              <a:t> geliştirmiş;</a:t>
            </a:r>
          </a:p>
          <a:p>
            <a:r>
              <a:rPr lang="tr-TR" sz="2400" b="1" dirty="0"/>
              <a:t>Yabancı bankaların şube açmasıyla rekabet artmıştır</a:t>
            </a:r>
            <a:r>
              <a:rPr lang="tr-TR" sz="2400" dirty="0"/>
              <a:t>.</a:t>
            </a:r>
          </a:p>
          <a:p>
            <a:r>
              <a:rPr lang="tr-TR" sz="2400" b="1" dirty="0"/>
              <a:t>1990:</a:t>
            </a:r>
            <a:endParaRPr lang="tr-TR" sz="2400" dirty="0"/>
          </a:p>
          <a:p>
            <a:r>
              <a:rPr lang="tr-TR" sz="2400" dirty="0"/>
              <a:t>Uzun süre </a:t>
            </a:r>
            <a:r>
              <a:rPr lang="tr-TR" sz="2400" b="1" dirty="0"/>
              <a:t>44</a:t>
            </a:r>
            <a:r>
              <a:rPr lang="tr-TR" sz="2400" dirty="0"/>
              <a:t> civarında olan banka sayısı </a:t>
            </a:r>
            <a:r>
              <a:rPr lang="tr-TR" sz="2400" b="1" dirty="0"/>
              <a:t>70’in üzerine çıkmıştır</a:t>
            </a:r>
            <a:r>
              <a:rPr lang="tr-TR" sz="2400" dirty="0"/>
              <a:t>.</a:t>
            </a:r>
          </a:p>
          <a:p>
            <a:endParaRPr lang="tr-TR" sz="2400" dirty="0"/>
          </a:p>
        </p:txBody>
      </p:sp>
      <p:sp>
        <p:nvSpPr>
          <p:cNvPr id="3" name="Başlık 2">
            <a:extLst>
              <a:ext uri="{FF2B5EF4-FFF2-40B4-BE49-F238E27FC236}">
                <a16:creationId xmlns:a16="http://schemas.microsoft.com/office/drawing/2014/main" id="{52E4C003-88A5-036D-DBD6-2495E92EAB2E}"/>
              </a:ext>
            </a:extLst>
          </p:cNvPr>
          <p:cNvSpPr>
            <a:spLocks noGrp="1"/>
          </p:cNvSpPr>
          <p:nvPr>
            <p:ph type="title"/>
          </p:nvPr>
        </p:nvSpPr>
        <p:spPr>
          <a:xfrm>
            <a:off x="914400" y="564260"/>
            <a:ext cx="9753600" cy="507831"/>
          </a:xfrm>
        </p:spPr>
        <p:txBody>
          <a:bodyPr/>
          <a:lstStyle/>
          <a:p>
            <a:r>
              <a:rPr lang="tr-TR" dirty="0"/>
              <a:t>1960–1990 Döneminde Türk Bankacılığı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623" y="1556255"/>
            <a:ext cx="10320655" cy="3902350"/>
          </a:xfrm>
          <a:prstGeom prst="rect">
            <a:avLst/>
          </a:prstGeom>
        </p:spPr>
        <p:txBody>
          <a:bodyPr vert="horz" wrap="square" lIns="0" tIns="69850" rIns="0" bIns="0" rtlCol="0">
            <a:spAutoFit/>
          </a:bodyPr>
          <a:lstStyle/>
          <a:p>
            <a:r>
              <a:rPr lang="tr-TR" sz="2400" b="1" dirty="0"/>
              <a:t>Türkiye’de Ekonomik Krizler ve Bankacılık</a:t>
            </a:r>
          </a:p>
          <a:p>
            <a:endParaRPr lang="tr-TR" sz="2400" b="1" dirty="0"/>
          </a:p>
          <a:p>
            <a:endParaRPr lang="tr-TR" sz="2400" b="1" dirty="0"/>
          </a:p>
          <a:p>
            <a:r>
              <a:rPr lang="tr-TR" sz="2400" b="1" dirty="0"/>
              <a:t>1994</a:t>
            </a:r>
            <a:r>
              <a:rPr lang="tr-TR" sz="2400" dirty="0"/>
              <a:t> – Türkiye’de </a:t>
            </a:r>
            <a:r>
              <a:rPr lang="tr-TR" sz="2400" b="1" dirty="0"/>
              <a:t>ekonomik kriz</a:t>
            </a:r>
            <a:r>
              <a:rPr lang="tr-TR" sz="2400" dirty="0"/>
              <a:t> yaşanmıştır.</a:t>
            </a:r>
          </a:p>
          <a:p>
            <a:r>
              <a:rPr lang="tr-TR" sz="2400" b="1" dirty="0"/>
              <a:t>2001</a:t>
            </a:r>
            <a:r>
              <a:rPr lang="tr-TR" sz="2400" dirty="0"/>
              <a:t> – Finansal sistemin derinden etkilendiği </a:t>
            </a:r>
            <a:r>
              <a:rPr lang="tr-TR" sz="2400" b="1" dirty="0"/>
              <a:t>büyük ekonomik kriz</a:t>
            </a:r>
            <a:r>
              <a:rPr lang="tr-TR" sz="2400" dirty="0"/>
              <a:t> ortaya çıkmıştır.</a:t>
            </a:r>
          </a:p>
          <a:p>
            <a:r>
              <a:rPr lang="tr-TR" sz="2400" b="1" dirty="0"/>
              <a:t>2008 Küresel Krizi</a:t>
            </a:r>
            <a:r>
              <a:rPr lang="tr-TR" sz="2400" dirty="0"/>
              <a:t> – </a:t>
            </a:r>
            <a:r>
              <a:rPr lang="tr-TR" sz="2400" b="1" dirty="0"/>
              <a:t>2001 krizinden çıkarılan dersler</a:t>
            </a:r>
            <a:r>
              <a:rPr lang="tr-TR" sz="2400" dirty="0"/>
              <a:t> ve bankacılık sektöründe </a:t>
            </a:r>
            <a:r>
              <a:rPr lang="tr-TR" sz="2400" b="1" dirty="0"/>
              <a:t>mali yapıyı güçlendiren yasal düzenlemeler</a:t>
            </a:r>
            <a:r>
              <a:rPr lang="tr-TR" sz="2400" dirty="0"/>
              <a:t> sayesinde, Türkiye’de </a:t>
            </a:r>
            <a:r>
              <a:rPr lang="tr-TR" sz="2400" b="1" dirty="0"/>
              <a:t>finans sektörü krizden sınırlı düzeyde etkilenmiştir</a:t>
            </a:r>
            <a:r>
              <a:rPr lang="tr-TR" sz="2400" dirty="0"/>
              <a:t>.</a:t>
            </a:r>
          </a:p>
          <a:p>
            <a:pPr>
              <a:lnSpc>
                <a:spcPct val="100000"/>
              </a:lnSpc>
              <a:spcBef>
                <a:spcPts val="30"/>
              </a:spcBef>
            </a:pPr>
            <a:endParaRPr lang="tr-TR" sz="3300" dirty="0">
              <a:latin typeface="Arial"/>
              <a:cs typeface="Arial"/>
            </a:endParaRPr>
          </a:p>
          <a:p>
            <a:pPr marL="12700">
              <a:lnSpc>
                <a:spcPct val="100000"/>
              </a:lnSpc>
            </a:pPr>
            <a:r>
              <a:rPr sz="2400" spc="-5" dirty="0">
                <a:latin typeface="Arial"/>
                <a:cs typeface="Arial"/>
                <a:hlinkClick r:id="rId2"/>
              </a:rPr>
              <a:t>https://www.tmsf.org.tr/tr/Tmsf/Cozumleme/fon.devredilen</a:t>
            </a:r>
            <a:endParaRPr sz="2400" dirty="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6552" y="564260"/>
            <a:ext cx="4073525" cy="528320"/>
          </a:xfrm>
          <a:prstGeom prst="rect">
            <a:avLst/>
          </a:prstGeom>
        </p:spPr>
        <p:txBody>
          <a:bodyPr vert="horz" wrap="square" lIns="0" tIns="12700" rIns="0" bIns="0" rtlCol="0">
            <a:spAutoFit/>
          </a:bodyPr>
          <a:lstStyle/>
          <a:p>
            <a:pPr marL="12700">
              <a:lnSpc>
                <a:spcPct val="100000"/>
              </a:lnSpc>
              <a:spcBef>
                <a:spcPts val="100"/>
              </a:spcBef>
            </a:pPr>
            <a:r>
              <a:rPr spc="-10" dirty="0"/>
              <a:t>Güncel </a:t>
            </a:r>
            <a:r>
              <a:rPr spc="-5" dirty="0"/>
              <a:t>banka</a:t>
            </a:r>
            <a:r>
              <a:rPr spc="-85" dirty="0"/>
              <a:t> </a:t>
            </a:r>
            <a:r>
              <a:rPr dirty="0"/>
              <a:t>sayıları</a:t>
            </a:r>
          </a:p>
        </p:txBody>
      </p:sp>
      <p:sp>
        <p:nvSpPr>
          <p:cNvPr id="3" name="object 3"/>
          <p:cNvSpPr txBox="1"/>
          <p:nvPr/>
        </p:nvSpPr>
        <p:spPr>
          <a:xfrm>
            <a:off x="728313" y="1613404"/>
            <a:ext cx="9863487" cy="3439403"/>
          </a:xfrm>
          <a:prstGeom prst="rect">
            <a:avLst/>
          </a:prstGeom>
        </p:spPr>
        <p:txBody>
          <a:bodyPr vert="horz" wrap="square" lIns="0" tIns="12700" rIns="0" bIns="0" rtlCol="0">
            <a:spAutoFit/>
          </a:bodyPr>
          <a:lstStyle/>
          <a:p>
            <a:pPr marL="224154" indent="-212090">
              <a:lnSpc>
                <a:spcPct val="100000"/>
              </a:lnSpc>
              <a:spcBef>
                <a:spcPts val="100"/>
              </a:spcBef>
              <a:buChar char="•"/>
              <a:tabLst>
                <a:tab pos="224790" algn="l"/>
              </a:tabLst>
            </a:pPr>
            <a:r>
              <a:rPr sz="2400" spc="-5" dirty="0">
                <a:latin typeface="Arial"/>
                <a:cs typeface="Arial"/>
                <a:hlinkClick r:id="rId2"/>
              </a:rPr>
              <a:t>https://www.tbb.org.tr/modules/banka-bilgileri/banka_sube_bilgileri.asp</a:t>
            </a:r>
            <a:endParaRPr lang="tr-TR" sz="2400" spc="-5" dirty="0">
              <a:latin typeface="Arial"/>
              <a:cs typeface="Arial"/>
            </a:endParaRPr>
          </a:p>
          <a:p>
            <a:pPr marL="224154" indent="-212090">
              <a:lnSpc>
                <a:spcPct val="100000"/>
              </a:lnSpc>
              <a:spcBef>
                <a:spcPts val="100"/>
              </a:spcBef>
              <a:buChar char="•"/>
              <a:tabLst>
                <a:tab pos="224790" algn="l"/>
              </a:tabLst>
            </a:pPr>
            <a:endParaRPr lang="tr-TR" sz="2400" spc="-5" dirty="0">
              <a:latin typeface="Arial"/>
              <a:cs typeface="Arial"/>
            </a:endParaRPr>
          </a:p>
          <a:p>
            <a:pPr marL="224154" indent="-212090">
              <a:lnSpc>
                <a:spcPct val="100000"/>
              </a:lnSpc>
              <a:spcBef>
                <a:spcPts val="100"/>
              </a:spcBef>
              <a:buChar char="•"/>
              <a:tabLst>
                <a:tab pos="224790" algn="l"/>
              </a:tabLst>
            </a:pPr>
            <a:endParaRPr lang="tr-TR" sz="2400" spc="-5" dirty="0">
              <a:latin typeface="Arial"/>
              <a:cs typeface="Arial"/>
            </a:endParaRPr>
          </a:p>
          <a:p>
            <a:pPr marL="224154" indent="-212090">
              <a:lnSpc>
                <a:spcPct val="100000"/>
              </a:lnSpc>
              <a:spcBef>
                <a:spcPts val="100"/>
              </a:spcBef>
              <a:buChar char="•"/>
              <a:tabLst>
                <a:tab pos="224790" algn="l"/>
              </a:tabLst>
            </a:pPr>
            <a:endParaRPr lang="tr-TR" sz="2400" spc="-5" dirty="0">
              <a:latin typeface="Arial"/>
              <a:cs typeface="Arial"/>
            </a:endParaRPr>
          </a:p>
          <a:p>
            <a:pPr marL="224154" indent="-212090">
              <a:lnSpc>
                <a:spcPct val="100000"/>
              </a:lnSpc>
              <a:spcBef>
                <a:spcPts val="100"/>
              </a:spcBef>
              <a:buChar char="•"/>
              <a:tabLst>
                <a:tab pos="224790" algn="l"/>
              </a:tabLst>
            </a:pPr>
            <a:endParaRPr lang="tr-TR" sz="2400" spc="-5" dirty="0">
              <a:latin typeface="Arial"/>
              <a:cs typeface="Arial"/>
            </a:endParaRPr>
          </a:p>
          <a:p>
            <a:pPr marL="224154" indent="-212090">
              <a:lnSpc>
                <a:spcPct val="100000"/>
              </a:lnSpc>
              <a:spcBef>
                <a:spcPts val="100"/>
              </a:spcBef>
              <a:buChar char="•"/>
              <a:tabLst>
                <a:tab pos="224790" algn="l"/>
              </a:tabLst>
            </a:pPr>
            <a:r>
              <a:rPr lang="tr-TR" sz="2400" spc="-5" dirty="0">
                <a:latin typeface="Arial"/>
                <a:cs typeface="Arial"/>
              </a:rPr>
              <a:t>2025 itibarıyla;</a:t>
            </a:r>
          </a:p>
          <a:p>
            <a:pPr marL="224154" indent="-212090">
              <a:lnSpc>
                <a:spcPct val="100000"/>
              </a:lnSpc>
              <a:spcBef>
                <a:spcPts val="100"/>
              </a:spcBef>
              <a:buChar char="•"/>
              <a:tabLst>
                <a:tab pos="224790" algn="l"/>
              </a:tabLst>
            </a:pPr>
            <a:r>
              <a:rPr lang="tr-TR" sz="2400" spc="-5" dirty="0">
                <a:latin typeface="Arial"/>
                <a:cs typeface="Arial"/>
              </a:rPr>
              <a:t>Banka sayısı 58</a:t>
            </a:r>
          </a:p>
          <a:p>
            <a:pPr marL="224154" indent="-212090">
              <a:lnSpc>
                <a:spcPct val="100000"/>
              </a:lnSpc>
              <a:spcBef>
                <a:spcPts val="100"/>
              </a:spcBef>
              <a:buChar char="•"/>
              <a:tabLst>
                <a:tab pos="224790" algn="l"/>
              </a:tabLst>
            </a:pPr>
            <a:r>
              <a:rPr lang="tr-TR" sz="2400" spc="-5" dirty="0">
                <a:latin typeface="Arial"/>
                <a:cs typeface="Arial"/>
              </a:rPr>
              <a:t>Şube sayısı 9079</a:t>
            </a:r>
          </a:p>
          <a:p>
            <a:pPr marL="224154" indent="-212090">
              <a:lnSpc>
                <a:spcPct val="100000"/>
              </a:lnSpc>
              <a:spcBef>
                <a:spcPts val="100"/>
              </a:spcBef>
              <a:buChar char="•"/>
              <a:tabLst>
                <a:tab pos="224790" algn="l"/>
              </a:tabLst>
            </a:pPr>
            <a:r>
              <a:rPr lang="tr-TR" sz="2400" spc="-5" dirty="0">
                <a:latin typeface="Arial"/>
                <a:cs typeface="Arial"/>
              </a:rPr>
              <a:t>Yurtdışı şube </a:t>
            </a:r>
            <a:r>
              <a:rPr lang="tr-TR" sz="2400" spc="-5">
                <a:latin typeface="Arial"/>
                <a:cs typeface="Arial"/>
              </a:rPr>
              <a:t>sayısı 73</a:t>
            </a:r>
            <a:endParaRPr sz="24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Yer Tutucusu 7">
            <a:extLst>
              <a:ext uri="{FF2B5EF4-FFF2-40B4-BE49-F238E27FC236}">
                <a16:creationId xmlns:a16="http://schemas.microsoft.com/office/drawing/2014/main" id="{113B0455-DE61-AA47-E8F8-52224F1C4449}"/>
              </a:ext>
            </a:extLst>
          </p:cNvPr>
          <p:cNvSpPr>
            <a:spLocks noGrp="1"/>
          </p:cNvSpPr>
          <p:nvPr>
            <p:ph type="body" idx="1"/>
          </p:nvPr>
        </p:nvSpPr>
        <p:spPr>
          <a:xfrm>
            <a:off x="381001" y="762000"/>
            <a:ext cx="11095958" cy="5595569"/>
          </a:xfrm>
        </p:spPr>
        <p:txBody>
          <a:bodyPr/>
          <a:lstStyle/>
          <a:p>
            <a:r>
              <a:rPr lang="tr-TR" b="1" dirty="0"/>
              <a:t>4️⃣ Kâğıt Para Dönemi</a:t>
            </a:r>
          </a:p>
          <a:p>
            <a:r>
              <a:rPr lang="tr-TR" b="1" dirty="0"/>
              <a:t>İlk kâğıt para</a:t>
            </a:r>
            <a:r>
              <a:rPr lang="tr-TR" dirty="0"/>
              <a:t>, MS 7–11. yüzyıllar arasında </a:t>
            </a:r>
            <a:r>
              <a:rPr lang="tr-TR" b="1" dirty="0"/>
              <a:t>Çin’de</a:t>
            </a:r>
            <a:r>
              <a:rPr lang="tr-TR" dirty="0"/>
              <a:t> kullanılmıştır.</a:t>
            </a:r>
          </a:p>
          <a:p>
            <a:r>
              <a:rPr lang="tr-TR" dirty="0"/>
              <a:t>Avrupa’da ise kâğıt para </a:t>
            </a:r>
            <a:r>
              <a:rPr lang="tr-TR" b="1" dirty="0"/>
              <a:t>17. yüzyılda</a:t>
            </a:r>
            <a:r>
              <a:rPr lang="tr-TR" dirty="0"/>
              <a:t> yaygınlaşmıştır.</a:t>
            </a:r>
          </a:p>
          <a:p>
            <a:r>
              <a:rPr lang="tr-TR" dirty="0"/>
              <a:t>Kâğıt paralar başlangıçta </a:t>
            </a:r>
            <a:r>
              <a:rPr lang="tr-TR" b="1" dirty="0"/>
              <a:t>altın ve gümüş karşılığı</a:t>
            </a:r>
            <a:r>
              <a:rPr lang="tr-TR" dirty="0"/>
              <a:t> olarak çıkarılmıştır.</a:t>
            </a:r>
          </a:p>
          <a:p>
            <a:endParaRPr lang="tr-TR" dirty="0"/>
          </a:p>
          <a:p>
            <a:r>
              <a:rPr lang="tr-TR" b="1" dirty="0"/>
              <a:t>5️⃣ Banka Parası ve </a:t>
            </a:r>
            <a:r>
              <a:rPr lang="tr-TR" b="1" dirty="0" err="1"/>
              <a:t>Kaydi</a:t>
            </a:r>
            <a:r>
              <a:rPr lang="tr-TR" b="1" dirty="0"/>
              <a:t> Para</a:t>
            </a:r>
          </a:p>
          <a:p>
            <a:r>
              <a:rPr lang="tr-TR" dirty="0"/>
              <a:t>Zamanla paranın fiziksel hâline duyulan ihtiyaç azalmıştır.</a:t>
            </a:r>
          </a:p>
          <a:p>
            <a:r>
              <a:rPr lang="tr-TR" b="1" dirty="0"/>
              <a:t>Banka hesapları</a:t>
            </a:r>
            <a:r>
              <a:rPr lang="tr-TR" dirty="0"/>
              <a:t>,</a:t>
            </a:r>
          </a:p>
          <a:p>
            <a:r>
              <a:rPr lang="tr-TR" b="1" dirty="0"/>
              <a:t>Çekler</a:t>
            </a:r>
            <a:r>
              <a:rPr lang="tr-TR" dirty="0"/>
              <a:t>,</a:t>
            </a:r>
          </a:p>
          <a:p>
            <a:r>
              <a:rPr lang="tr-TR" b="1" dirty="0"/>
              <a:t>Havale ve EFT sistemleri</a:t>
            </a:r>
            <a:br>
              <a:rPr lang="tr-TR" dirty="0"/>
            </a:br>
            <a:r>
              <a:rPr lang="tr-TR" dirty="0"/>
              <a:t>ile </a:t>
            </a:r>
            <a:r>
              <a:rPr lang="tr-TR" b="1" dirty="0" err="1"/>
              <a:t>kaydi</a:t>
            </a:r>
            <a:r>
              <a:rPr lang="tr-TR" b="1" dirty="0"/>
              <a:t> para</a:t>
            </a:r>
            <a:r>
              <a:rPr lang="tr-TR" dirty="0"/>
              <a:t> ortaya çıkmıştır.</a:t>
            </a:r>
          </a:p>
          <a:p>
            <a:endParaRPr lang="tr-TR" dirty="0"/>
          </a:p>
          <a:p>
            <a:endParaRPr lang="tr-TR" dirty="0"/>
          </a:p>
        </p:txBody>
      </p:sp>
    </p:spTree>
    <p:extLst>
      <p:ext uri="{BB962C8B-B14F-4D97-AF65-F5344CB8AC3E}">
        <p14:creationId xmlns:p14="http://schemas.microsoft.com/office/powerpoint/2010/main" val="1407667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a:extLst>
              <a:ext uri="{FF2B5EF4-FFF2-40B4-BE49-F238E27FC236}">
                <a16:creationId xmlns:a16="http://schemas.microsoft.com/office/drawing/2014/main" id="{2FDE6481-DC73-35FB-B37C-A138A6939E62}"/>
              </a:ext>
            </a:extLst>
          </p:cNvPr>
          <p:cNvSpPr>
            <a:spLocks noGrp="1"/>
          </p:cNvSpPr>
          <p:nvPr>
            <p:ph type="body" idx="1"/>
          </p:nvPr>
        </p:nvSpPr>
        <p:spPr>
          <a:xfrm>
            <a:off x="715041" y="1556255"/>
            <a:ext cx="10761917" cy="5539978"/>
          </a:xfrm>
        </p:spPr>
        <p:txBody>
          <a:bodyPr/>
          <a:lstStyle/>
          <a:p>
            <a:r>
              <a:rPr lang="tr-TR" b="1" dirty="0"/>
              <a:t>6️⃣ Modern Para Sistemi (İtibari Para)</a:t>
            </a:r>
          </a:p>
          <a:p>
            <a:r>
              <a:rPr lang="tr-TR" dirty="0"/>
              <a:t>Günümüzde kullanılan paralar </a:t>
            </a:r>
            <a:r>
              <a:rPr lang="tr-TR" b="1" dirty="0"/>
              <a:t>itibari (</a:t>
            </a:r>
            <a:r>
              <a:rPr lang="tr-TR" b="1" dirty="0" err="1"/>
              <a:t>fiat</a:t>
            </a:r>
            <a:r>
              <a:rPr lang="tr-TR" b="1" dirty="0"/>
              <a:t>) para</a:t>
            </a:r>
            <a:r>
              <a:rPr lang="tr-TR" dirty="0"/>
              <a:t> niteliğindedir.</a:t>
            </a:r>
          </a:p>
          <a:p>
            <a:r>
              <a:rPr lang="tr-TR" dirty="0"/>
              <a:t>Altın karşılığı yoktur.</a:t>
            </a:r>
          </a:p>
          <a:p>
            <a:r>
              <a:rPr lang="tr-TR" dirty="0"/>
              <a:t>Değerini </a:t>
            </a:r>
            <a:r>
              <a:rPr lang="tr-TR" b="1" dirty="0"/>
              <a:t>devlet gücü ve ekonomik güven</a:t>
            </a:r>
            <a:r>
              <a:rPr lang="tr-TR" dirty="0"/>
              <a:t> belirler.</a:t>
            </a:r>
          </a:p>
          <a:p>
            <a:r>
              <a:rPr lang="tr-TR" dirty="0"/>
              <a:t>Merkez bankaları tarafından ihraç edilir.</a:t>
            </a:r>
          </a:p>
          <a:p>
            <a:endParaRPr lang="tr-TR" dirty="0"/>
          </a:p>
          <a:p>
            <a:r>
              <a:rPr lang="tr-TR" b="1" dirty="0"/>
              <a:t>7️⃣ Dijital Para ve Kripto Paralar</a:t>
            </a:r>
          </a:p>
          <a:p>
            <a:r>
              <a:rPr lang="tr-TR" dirty="0"/>
              <a:t>Teknolojik gelişmelerle birlikte:</a:t>
            </a:r>
          </a:p>
          <a:p>
            <a:r>
              <a:rPr lang="tr-TR" b="1" dirty="0"/>
              <a:t>Kredi kartları</a:t>
            </a:r>
            <a:r>
              <a:rPr lang="tr-TR" dirty="0"/>
              <a:t>,</a:t>
            </a:r>
          </a:p>
          <a:p>
            <a:r>
              <a:rPr lang="tr-TR" b="1" dirty="0"/>
              <a:t>Mobil ödemeler</a:t>
            </a:r>
            <a:r>
              <a:rPr lang="tr-TR" dirty="0"/>
              <a:t>,</a:t>
            </a:r>
          </a:p>
          <a:p>
            <a:r>
              <a:rPr lang="tr-TR" b="1" dirty="0"/>
              <a:t>Dijital paralar</a:t>
            </a:r>
            <a:r>
              <a:rPr lang="tr-TR" dirty="0"/>
              <a:t> yaygınlaşmıştır.</a:t>
            </a:r>
            <a:br>
              <a:rPr lang="tr-TR" dirty="0"/>
            </a:br>
            <a:r>
              <a:rPr lang="tr-TR" dirty="0"/>
              <a:t>Ayrıca </a:t>
            </a:r>
            <a:r>
              <a:rPr lang="tr-TR" b="1" dirty="0"/>
              <a:t>kripto paralar</a:t>
            </a:r>
            <a:r>
              <a:rPr lang="tr-TR" dirty="0"/>
              <a:t> (ör. Bitcoin) merkezi otoriteye bağlı olmadan çalışan yeni bir para türü olarak ortaya çıkmıştır.</a:t>
            </a:r>
          </a:p>
          <a:p>
            <a:endParaRPr lang="tr-TR" dirty="0"/>
          </a:p>
          <a:p>
            <a:endParaRPr lang="tr-TR" dirty="0"/>
          </a:p>
        </p:txBody>
      </p:sp>
    </p:spTree>
    <p:extLst>
      <p:ext uri="{BB962C8B-B14F-4D97-AF65-F5344CB8AC3E}">
        <p14:creationId xmlns:p14="http://schemas.microsoft.com/office/powerpoint/2010/main" val="1473934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62AA8D-F629-B5AA-8512-C53C248A5E22}"/>
              </a:ext>
            </a:extLst>
          </p:cNvPr>
          <p:cNvSpPr>
            <a:spLocks noGrp="1"/>
          </p:cNvSpPr>
          <p:nvPr>
            <p:ph type="title"/>
          </p:nvPr>
        </p:nvSpPr>
        <p:spPr>
          <a:xfrm>
            <a:off x="715041" y="564260"/>
            <a:ext cx="7420405" cy="738664"/>
          </a:xfrm>
        </p:spPr>
        <p:txBody>
          <a:bodyPr/>
          <a:lstStyle/>
          <a:p>
            <a:r>
              <a:rPr lang="tr-TR" sz="4800" b="1" dirty="0">
                <a:solidFill>
                  <a:srgbClr val="0F2F56"/>
                </a:solidFill>
              </a:rPr>
              <a:t>Banknotun Tarihi</a:t>
            </a:r>
            <a:endParaRPr lang="tr-TR" dirty="0"/>
          </a:p>
        </p:txBody>
      </p:sp>
      <p:sp>
        <p:nvSpPr>
          <p:cNvPr id="3" name="Metin Yer Tutucusu 2">
            <a:extLst>
              <a:ext uri="{FF2B5EF4-FFF2-40B4-BE49-F238E27FC236}">
                <a16:creationId xmlns:a16="http://schemas.microsoft.com/office/drawing/2014/main" id="{805D4E6A-3D9A-6AF4-4C9E-BAB4D0FB999A}"/>
              </a:ext>
            </a:extLst>
          </p:cNvPr>
          <p:cNvSpPr>
            <a:spLocks noGrp="1"/>
          </p:cNvSpPr>
          <p:nvPr>
            <p:ph type="body" idx="1"/>
          </p:nvPr>
        </p:nvSpPr>
        <p:spPr>
          <a:xfrm>
            <a:off x="715041" y="1302924"/>
            <a:ext cx="10761917" cy="6531973"/>
          </a:xfrm>
        </p:spPr>
        <p:txBody>
          <a:bodyPr/>
          <a:lstStyle/>
          <a:p>
            <a:br>
              <a:rPr lang="tr-TR" b="1" i="0" dirty="0">
                <a:solidFill>
                  <a:srgbClr val="0F2F56"/>
                </a:solidFill>
                <a:effectLst/>
                <a:latin typeface="+mn-lt"/>
              </a:rPr>
            </a:br>
            <a:r>
              <a:rPr lang="tr-TR" sz="2800" b="1" dirty="0"/>
              <a:t>Madeni paranın bulunması ile banknot sistemine geçiş arasında uzun bir tarihsel süreç bulunmaktadır.</a:t>
            </a:r>
            <a:br>
              <a:rPr lang="tr-TR" sz="2800" dirty="0"/>
            </a:br>
            <a:r>
              <a:rPr lang="tr-TR" sz="2800" dirty="0"/>
              <a:t>Anadolu’da ortaya çıkan madeni para, zamanla tüm dünyaya yayılmış; krallar ve devlet yöneticileri, </a:t>
            </a:r>
            <a:r>
              <a:rPr lang="tr-TR" sz="2800" b="1" dirty="0"/>
              <a:t>kendi adları ve sembolleriyle paralar bastırarak</a:t>
            </a:r>
            <a:r>
              <a:rPr lang="tr-TR" sz="2800" dirty="0"/>
              <a:t> egemenliklerini simgelemiştir.</a:t>
            </a:r>
          </a:p>
          <a:p>
            <a:endParaRPr lang="tr-TR" sz="2800" dirty="0"/>
          </a:p>
          <a:p>
            <a:r>
              <a:rPr lang="tr-TR" sz="2800" dirty="0"/>
              <a:t>Buna karşılık </a:t>
            </a:r>
            <a:r>
              <a:rPr lang="tr-TR" sz="2800" b="1" dirty="0"/>
              <a:t>kâğıt paraya geçiş</a:t>
            </a:r>
            <a:r>
              <a:rPr lang="tr-TR" sz="2800" dirty="0"/>
              <a:t>, M.S. </a:t>
            </a:r>
            <a:r>
              <a:rPr lang="tr-TR" sz="2800" b="1" dirty="0"/>
              <a:t>6. yüzyılda Çin’de</a:t>
            </a:r>
            <a:r>
              <a:rPr lang="tr-TR" sz="2800" dirty="0"/>
              <a:t> gerçekleşmiştir. Kâğıt para, madeni paranın ihtiyacı karşılayamaması nedeniyle değil; </a:t>
            </a:r>
            <a:r>
              <a:rPr lang="tr-TR" sz="2800" b="1" dirty="0"/>
              <a:t>başlangıçta bir senet (borç belgesi) olarak ortaya çıkmış</a:t>
            </a:r>
            <a:r>
              <a:rPr lang="tr-TR" sz="2800" dirty="0"/>
              <a:t>, zamanla bu senetlerin </a:t>
            </a:r>
            <a:r>
              <a:rPr lang="tr-TR" sz="2800" b="1" dirty="0"/>
              <a:t>genel kabul görmesiyle para niteliği kazanması</a:t>
            </a:r>
            <a:r>
              <a:rPr lang="tr-TR" sz="2800" dirty="0"/>
              <a:t> sonucunda kullanılmaya başlanmıştır.</a:t>
            </a:r>
          </a:p>
          <a:p>
            <a:pPr algn="just"/>
            <a:br>
              <a:rPr lang="tr-TR" b="0" i="0" dirty="0">
                <a:solidFill>
                  <a:srgbClr val="393838"/>
                </a:solidFill>
                <a:effectLst/>
                <a:latin typeface="+mn-lt"/>
              </a:rPr>
            </a:br>
            <a:endParaRPr lang="tr-TR" dirty="0"/>
          </a:p>
        </p:txBody>
      </p:sp>
    </p:spTree>
    <p:extLst>
      <p:ext uri="{BB962C8B-B14F-4D97-AF65-F5344CB8AC3E}">
        <p14:creationId xmlns:p14="http://schemas.microsoft.com/office/powerpoint/2010/main" val="2637801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6931E5-F1E9-CC21-4943-DF80D60DA334}"/>
              </a:ext>
            </a:extLst>
          </p:cNvPr>
          <p:cNvSpPr>
            <a:spLocks noGrp="1"/>
          </p:cNvSpPr>
          <p:nvPr>
            <p:ph type="title"/>
          </p:nvPr>
        </p:nvSpPr>
        <p:spPr>
          <a:xfrm>
            <a:off x="304800" y="564260"/>
            <a:ext cx="7830646" cy="528319"/>
          </a:xfrm>
        </p:spPr>
        <p:txBody>
          <a:bodyPr/>
          <a:lstStyle/>
          <a:p>
            <a:endParaRPr lang="tr-TR" dirty="0"/>
          </a:p>
        </p:txBody>
      </p:sp>
      <p:sp>
        <p:nvSpPr>
          <p:cNvPr id="5" name="Metin Yer Tutucusu 4">
            <a:extLst>
              <a:ext uri="{FF2B5EF4-FFF2-40B4-BE49-F238E27FC236}">
                <a16:creationId xmlns:a16="http://schemas.microsoft.com/office/drawing/2014/main" id="{A3B4B54A-4B41-EC0C-7513-1022B83C8600}"/>
              </a:ext>
            </a:extLst>
          </p:cNvPr>
          <p:cNvSpPr>
            <a:spLocks noGrp="1"/>
          </p:cNvSpPr>
          <p:nvPr>
            <p:ph type="body" idx="1"/>
          </p:nvPr>
        </p:nvSpPr>
        <p:spPr>
          <a:xfrm>
            <a:off x="715041" y="1556255"/>
            <a:ext cx="10761917" cy="4308872"/>
          </a:xfrm>
        </p:spPr>
        <p:txBody>
          <a:bodyPr/>
          <a:lstStyle/>
          <a:p>
            <a:pPr algn="l">
              <a:spcBef>
                <a:spcPts val="750"/>
              </a:spcBef>
            </a:pPr>
            <a:r>
              <a:rPr lang="tr-TR" sz="3200" b="1" i="0" dirty="0">
                <a:solidFill>
                  <a:srgbClr val="0F2F56"/>
                </a:solidFill>
                <a:effectLst/>
                <a:latin typeface="+mn-lt"/>
              </a:rPr>
              <a:t>Darphane</a:t>
            </a:r>
          </a:p>
          <a:p>
            <a:pPr algn="l"/>
            <a:r>
              <a:rPr lang="tr-TR" sz="3200" b="0" i="0" dirty="0">
                <a:solidFill>
                  <a:srgbClr val="393838"/>
                </a:solidFill>
                <a:effectLst/>
                <a:latin typeface="+mn-lt"/>
              </a:rPr>
              <a:t>Paranın basıldığı yere darphane denmesinin sebebi Lidyalılarla alakalıdır. Tarihte ilk parayı basan Lidyalılar o dönem para basmak için darp yöntemini kullanmıştır. Bu yöntemde; bir kalıba konan madeni pul, hareketli üst sistem içine yerleştiriliyor. Kalıba da çekiçle vuruluyor. Böylece para basılmış oluyor. O dönem için zahmetli bir yol olsa da tüm dünyanın seyrini değiştiren Lidyalılar, isimlerini tarihe yazdırdılar</a:t>
            </a:r>
            <a:r>
              <a:rPr lang="tr-TR" b="0" i="0" dirty="0">
                <a:solidFill>
                  <a:srgbClr val="393838"/>
                </a:solidFill>
                <a:effectLst/>
                <a:latin typeface="Proxima"/>
              </a:rPr>
              <a:t>.</a:t>
            </a:r>
          </a:p>
          <a:p>
            <a:endParaRPr lang="tr-TR" dirty="0"/>
          </a:p>
        </p:txBody>
      </p:sp>
    </p:spTree>
    <p:extLst>
      <p:ext uri="{BB962C8B-B14F-4D97-AF65-F5344CB8AC3E}">
        <p14:creationId xmlns:p14="http://schemas.microsoft.com/office/powerpoint/2010/main" val="2525365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564260"/>
            <a:ext cx="9525000" cy="528319"/>
          </a:xfrm>
          <a:prstGeom prst="rect">
            <a:avLst/>
          </a:prstGeom>
        </p:spPr>
        <p:txBody>
          <a:bodyPr vert="horz" wrap="square" lIns="0" tIns="12700" rIns="0" bIns="0" rtlCol="0">
            <a:spAutoFit/>
          </a:bodyPr>
          <a:lstStyle/>
          <a:p>
            <a:pPr marL="12700">
              <a:lnSpc>
                <a:spcPct val="100000"/>
              </a:lnSpc>
              <a:spcBef>
                <a:spcPts val="100"/>
              </a:spcBef>
            </a:pPr>
            <a:r>
              <a:rPr lang="tr-TR" b="1" i="1" spc="-5" dirty="0">
                <a:latin typeface="Arial"/>
                <a:cs typeface="Arial"/>
              </a:rPr>
              <a:t>BANKACILIĞIN</a:t>
            </a:r>
            <a:r>
              <a:rPr lang="tr-TR" b="1" i="1" spc="-90" dirty="0">
                <a:latin typeface="Arial"/>
                <a:cs typeface="Arial"/>
              </a:rPr>
              <a:t> </a:t>
            </a:r>
            <a:r>
              <a:rPr lang="tr-TR" b="1" i="1" spc="-5" dirty="0">
                <a:latin typeface="Arial"/>
                <a:cs typeface="Arial"/>
              </a:rPr>
              <a:t>TARİHÇESİ</a:t>
            </a:r>
          </a:p>
        </p:txBody>
      </p:sp>
      <p:sp>
        <p:nvSpPr>
          <p:cNvPr id="8" name="Metin Yer Tutucusu 7">
            <a:extLst>
              <a:ext uri="{FF2B5EF4-FFF2-40B4-BE49-F238E27FC236}">
                <a16:creationId xmlns:a16="http://schemas.microsoft.com/office/drawing/2014/main" id="{EF9EEC80-D02D-3CA3-DE42-F5D264C6D7EB}"/>
              </a:ext>
            </a:extLst>
          </p:cNvPr>
          <p:cNvSpPr>
            <a:spLocks noGrp="1"/>
          </p:cNvSpPr>
          <p:nvPr>
            <p:ph type="body" idx="1"/>
          </p:nvPr>
        </p:nvSpPr>
        <p:spPr>
          <a:xfrm>
            <a:off x="715041" y="1556255"/>
            <a:ext cx="10761917" cy="3018775"/>
          </a:xfrm>
        </p:spPr>
        <p:txBody>
          <a:bodyPr/>
          <a:lstStyle/>
          <a:p>
            <a:pPr marL="51435" algn="just">
              <a:lnSpc>
                <a:spcPct val="100000"/>
              </a:lnSpc>
              <a:spcBef>
                <a:spcPts val="550"/>
              </a:spcBef>
            </a:pPr>
            <a:r>
              <a:rPr lang="tr-TR" sz="2800" spc="-5" dirty="0"/>
              <a:t>Bankalar,</a:t>
            </a:r>
            <a:r>
              <a:rPr lang="tr-TR" sz="2800" b="1" spc="-5" dirty="0">
                <a:solidFill>
                  <a:srgbClr val="0B0B0B"/>
                </a:solidFill>
              </a:rPr>
              <a:t> </a:t>
            </a:r>
            <a:r>
              <a:rPr lang="tr-TR" sz="2800" b="1" i="1" spc="-5" dirty="0">
                <a:solidFill>
                  <a:srgbClr val="702FA0"/>
                </a:solidFill>
              </a:rPr>
              <a:t>ekonominin para ve kredi ihtiyacını karşılayan</a:t>
            </a:r>
            <a:r>
              <a:rPr lang="tr-TR" sz="2800" b="1" i="1" spc="45" dirty="0">
                <a:solidFill>
                  <a:srgbClr val="702FA0"/>
                </a:solidFill>
              </a:rPr>
              <a:t> </a:t>
            </a:r>
            <a:r>
              <a:rPr lang="tr-TR" sz="2800" b="1" spc="-5" dirty="0">
                <a:solidFill>
                  <a:srgbClr val="702FA0"/>
                </a:solidFill>
              </a:rPr>
              <a:t>kurumlardır.</a:t>
            </a:r>
            <a:endParaRPr lang="tr-TR" sz="2800" dirty="0"/>
          </a:p>
          <a:p>
            <a:pPr marL="224154" marR="5080" indent="-212090" algn="just">
              <a:lnSpc>
                <a:spcPct val="99500"/>
              </a:lnSpc>
              <a:spcBef>
                <a:spcPts val="464"/>
              </a:spcBef>
              <a:buChar char="•"/>
              <a:tabLst>
                <a:tab pos="224790" algn="l"/>
              </a:tabLst>
            </a:pPr>
            <a:r>
              <a:rPr lang="tr-TR" sz="2800" spc="-5" dirty="0"/>
              <a:t>Banka, </a:t>
            </a:r>
            <a:r>
              <a:rPr lang="tr-TR" sz="2800" dirty="0"/>
              <a:t>mevduat kabul </a:t>
            </a:r>
            <a:r>
              <a:rPr lang="tr-TR" sz="2800" spc="-5" dirty="0"/>
              <a:t>eden, bu </a:t>
            </a:r>
            <a:r>
              <a:rPr lang="tr-TR" sz="2800" dirty="0"/>
              <a:t>mevduatı </a:t>
            </a:r>
            <a:r>
              <a:rPr lang="tr-TR" sz="2800" spc="-5" dirty="0"/>
              <a:t>en </a:t>
            </a:r>
            <a:r>
              <a:rPr lang="tr-TR" sz="2800" dirty="0"/>
              <a:t>verimli şekilde çeşitli kredi  </a:t>
            </a:r>
            <a:r>
              <a:rPr lang="tr-TR" sz="2800" spc="-5" dirty="0"/>
              <a:t>işlemlerinde </a:t>
            </a:r>
            <a:r>
              <a:rPr lang="tr-TR" sz="2800" dirty="0"/>
              <a:t>kullanmak </a:t>
            </a:r>
            <a:r>
              <a:rPr lang="tr-TR" sz="2800" spc="-5" dirty="0"/>
              <a:t>amacını güden </a:t>
            </a:r>
            <a:r>
              <a:rPr lang="tr-TR" sz="2800" dirty="0"/>
              <a:t>veya </a:t>
            </a:r>
            <a:r>
              <a:rPr lang="tr-TR" sz="2800" b="1" spc="-5" dirty="0"/>
              <a:t>faaliyetlerinin esas </a:t>
            </a:r>
            <a:r>
              <a:rPr lang="tr-TR" sz="2800" b="1" dirty="0"/>
              <a:t>konusu  </a:t>
            </a:r>
            <a:r>
              <a:rPr lang="tr-TR" sz="2800" spc="-5" dirty="0"/>
              <a:t>düzenli bir </a:t>
            </a:r>
            <a:r>
              <a:rPr lang="tr-TR" sz="2800" dirty="0"/>
              <a:t>şekilde mevduat </a:t>
            </a:r>
            <a:r>
              <a:rPr lang="tr-TR" sz="2800" spc="-5" dirty="0"/>
              <a:t>toplayıp </a:t>
            </a:r>
            <a:r>
              <a:rPr lang="tr-TR" sz="2800" dirty="0"/>
              <a:t>kredi vermek </a:t>
            </a:r>
            <a:r>
              <a:rPr lang="tr-TR" sz="2800" spc="-5" dirty="0"/>
              <a:t>olan ekonomik bir  </a:t>
            </a:r>
            <a:r>
              <a:rPr lang="tr-TR" sz="2800" dirty="0"/>
              <a:t>kuruluştur.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etin Yer Tutucusu 9">
            <a:extLst>
              <a:ext uri="{FF2B5EF4-FFF2-40B4-BE49-F238E27FC236}">
                <a16:creationId xmlns:a16="http://schemas.microsoft.com/office/drawing/2014/main" id="{24754264-5CA5-8518-7C5C-F2B9F82D4020}"/>
              </a:ext>
            </a:extLst>
          </p:cNvPr>
          <p:cNvSpPr>
            <a:spLocks noGrp="1"/>
          </p:cNvSpPr>
          <p:nvPr>
            <p:ph type="body" idx="1"/>
          </p:nvPr>
        </p:nvSpPr>
        <p:spPr>
          <a:xfrm>
            <a:off x="715041" y="1556255"/>
            <a:ext cx="11324559" cy="4739759"/>
          </a:xfrm>
        </p:spPr>
        <p:txBody>
          <a:bodyPr/>
          <a:lstStyle/>
          <a:p>
            <a:r>
              <a:rPr lang="tr-TR" sz="2800" b="1" dirty="0"/>
              <a:t>Banka Tanımı</a:t>
            </a:r>
          </a:p>
          <a:p>
            <a:r>
              <a:rPr lang="tr-TR" sz="2800" dirty="0"/>
              <a:t>Banka; </a:t>
            </a:r>
            <a:r>
              <a:rPr lang="tr-TR" sz="2800" b="1" dirty="0"/>
              <a:t>finansal aracılık yapan</a:t>
            </a:r>
            <a:r>
              <a:rPr lang="tr-TR" sz="2800" dirty="0"/>
              <a:t> ve müşterilerine </a:t>
            </a:r>
            <a:r>
              <a:rPr lang="tr-TR" sz="2800" b="1" dirty="0"/>
              <a:t>çeşitli finansal hizmetler sunan</a:t>
            </a:r>
            <a:r>
              <a:rPr lang="tr-TR" sz="2800" dirty="0"/>
              <a:t> kuruluştur.</a:t>
            </a:r>
            <a:br>
              <a:rPr lang="tr-TR" sz="2800" dirty="0"/>
            </a:br>
            <a:r>
              <a:rPr lang="tr-TR" sz="2800" dirty="0"/>
              <a:t>Bankalar, bireysel ve kurumsal müşterilerden </a:t>
            </a:r>
            <a:r>
              <a:rPr lang="tr-TR" sz="2800" b="1" dirty="0"/>
              <a:t>mevduat kabul ederek</a:t>
            </a:r>
            <a:r>
              <a:rPr lang="tr-TR" sz="2800" dirty="0"/>
              <a:t> bu kaynakları </a:t>
            </a:r>
            <a:r>
              <a:rPr lang="tr-TR" sz="2800" b="1" dirty="0"/>
              <a:t>kredi, yatırım ve ödeme işlemleri</a:t>
            </a:r>
            <a:r>
              <a:rPr lang="tr-TR" sz="2800" dirty="0"/>
              <a:t> yoluyla ekonomiye aktarır.</a:t>
            </a:r>
          </a:p>
          <a:p>
            <a:r>
              <a:rPr lang="tr-TR" sz="2800" dirty="0"/>
              <a:t>Bu süreçte bankalar, tasarruf sahiplerinin paralarını </a:t>
            </a:r>
            <a:r>
              <a:rPr lang="tr-TR" sz="2800" b="1" dirty="0"/>
              <a:t>güvenli biçimde muhafaza ederken</a:t>
            </a:r>
            <a:r>
              <a:rPr lang="tr-TR" sz="2800" dirty="0"/>
              <a:t>, ekonominin ihtiyaç duyduğu </a:t>
            </a:r>
            <a:r>
              <a:rPr lang="tr-TR" sz="2800" b="1" dirty="0"/>
              <a:t>finansmanın sağlanmasına</a:t>
            </a:r>
            <a:r>
              <a:rPr lang="tr-TR" sz="2800" dirty="0"/>
              <a:t> katkıda bulunur.</a:t>
            </a:r>
            <a:br>
              <a:rPr lang="tr-TR" sz="2800" dirty="0"/>
            </a:br>
            <a:r>
              <a:rPr lang="tr-TR" sz="2800" dirty="0"/>
              <a:t>Bu nedenle </a:t>
            </a:r>
            <a:r>
              <a:rPr lang="tr-TR" sz="2800" b="1" dirty="0"/>
              <a:t>bankacılık sistemi</a:t>
            </a:r>
            <a:r>
              <a:rPr lang="tr-TR" sz="2800" dirty="0"/>
              <a:t>, ekonomik büyüme ve </a:t>
            </a:r>
            <a:r>
              <a:rPr lang="tr-TR" sz="2800" b="1" dirty="0"/>
              <a:t>finansal istikrar</a:t>
            </a:r>
            <a:r>
              <a:rPr lang="tr-TR" sz="2800" dirty="0"/>
              <a:t> açısından </a:t>
            </a:r>
            <a:r>
              <a:rPr lang="tr-TR" sz="2800" b="1" dirty="0"/>
              <a:t>kritik bir role sahiptir</a:t>
            </a:r>
            <a:r>
              <a:rPr lang="tr-TR" sz="2800"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696</TotalTime>
  <Words>2911</Words>
  <Application>Microsoft Office PowerPoint</Application>
  <PresentationFormat>Geniş ekran</PresentationFormat>
  <Paragraphs>223</Paragraphs>
  <Slides>39</Slides>
  <Notes>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39</vt:i4>
      </vt:variant>
    </vt:vector>
  </HeadingPairs>
  <TitlesOfParts>
    <vt:vector size="45" baseType="lpstr">
      <vt:lpstr>Arial</vt:lpstr>
      <vt:lpstr>Calibri</vt:lpstr>
      <vt:lpstr>Google Sans</vt:lpstr>
      <vt:lpstr>Proxima</vt:lpstr>
      <vt:lpstr>Wingdings</vt:lpstr>
      <vt:lpstr>Office Theme</vt:lpstr>
      <vt:lpstr>PARA</vt:lpstr>
      <vt:lpstr>PowerPoint Sunusu</vt:lpstr>
      <vt:lpstr>PowerPoint Sunusu</vt:lpstr>
      <vt:lpstr>PowerPoint Sunusu</vt:lpstr>
      <vt:lpstr>PowerPoint Sunusu</vt:lpstr>
      <vt:lpstr>Banknotun Tarihi</vt:lpstr>
      <vt:lpstr>PowerPoint Sunusu</vt:lpstr>
      <vt:lpstr>BANKACILIĞIN TARİHÇESİ</vt:lpstr>
      <vt:lpstr>PowerPoint Sunusu</vt:lpstr>
      <vt:lpstr>Bankaların Mevduat ve Kredi Dışı Faaliyetleri </vt:lpstr>
      <vt:lpstr>Bankaların Ortaya Çıkışı</vt:lpstr>
      <vt:lpstr>Bankacılığın Tarihçesi </vt:lpstr>
      <vt:lpstr> İlk Banka örnekleri: Tapınaklar Mezopotamya’da Tapınak Ekonomisi </vt:lpstr>
      <vt:lpstr>.</vt:lpstr>
      <vt:lpstr>PowerPoint Sunusu</vt:lpstr>
      <vt:lpstr>PowerPoint Sunusu</vt:lpstr>
      <vt:lpstr>Hammurabi yasalarında tapınaklarda kredi işlemlerinin nasıl yürütüleceği,  borcun vadesinde nasıl tahsil olunacağı borçlunun hangi mallarının ne suretle  borcun tasfiyesinde kullanılacağı yazılı idi.</vt:lpstr>
      <vt:lpstr>PowerPoint Sunusu</vt:lpstr>
      <vt:lpstr>Asur Ticaret Kolonileri Dönemi ve Karum Sistemi</vt:lpstr>
      <vt:lpstr>PowerPoint Sunusu</vt:lpstr>
      <vt:lpstr>PowerPoint Sunusu</vt:lpstr>
      <vt:lpstr>PowerPoint Sunusu</vt:lpstr>
      <vt:lpstr>PowerPoint Sunusu</vt:lpstr>
      <vt:lpstr>PowerPoint Sunusu</vt:lpstr>
      <vt:lpstr>Banka Kelimesinin Kökeni</vt:lpstr>
      <vt:lpstr>PowerPoint Sunusu</vt:lpstr>
      <vt:lpstr>PowerPoint Sunusu</vt:lpstr>
      <vt:lpstr>PowerPoint Sunusu</vt:lpstr>
      <vt:lpstr>PowerPoint Sunusu</vt:lpstr>
      <vt:lpstr>PowerPoint Sunusu</vt:lpstr>
      <vt:lpstr>Avrupa’da bankacılık ve ticaret uygulamalarının gelişmesinde, Lombardiyalı bankerlerin önemli bir rolü olmuştur. Bu gruplar, faaliyet gösterdikleri bölgelerde benzer kural ve uygulamaları hayata geçirerek, ticaret ve bankacılık işlemlerinde standartlaşma ve genel geçerlilik sağlamaya katkıda bulunmuşlardır. </vt:lpstr>
      <vt:lpstr>TÜRKİYE’DE BANKACILIK</vt:lpstr>
      <vt:lpstr>TÜRKİYE’DE BANKACILIK</vt:lpstr>
      <vt:lpstr>PowerPoint Sunusu</vt:lpstr>
      <vt:lpstr>Cumhuriyet Döneminde Bankacılık</vt:lpstr>
      <vt:lpstr>PowerPoint Sunusu</vt:lpstr>
      <vt:lpstr>1960–1990 Döneminde Türk Bankacılığı</vt:lpstr>
      <vt:lpstr>PowerPoint Sunusu</vt:lpstr>
      <vt:lpstr>Güncel banka sayıları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BANKACILIĞIN TARİHÇESİ</dc:title>
  <cp:lastModifiedBy>Rabia Köseoğlu</cp:lastModifiedBy>
  <cp:revision>17</cp:revision>
  <dcterms:created xsi:type="dcterms:W3CDTF">2022-03-13T14:48:49Z</dcterms:created>
  <dcterms:modified xsi:type="dcterms:W3CDTF">2026-06-22T14:49:05Z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2022-03-13T00:00:00Z</vt:filetime>
  </property>
</Properties>
</file>