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6" r:id="rId1"/>
  </p:sldMasterIdLst>
  <p:notesMasterIdLst>
    <p:notesMasterId r:id="rId42"/>
  </p:notesMasterIdLst>
  <p:sldIdLst>
    <p:sldId id="296" r:id="rId2"/>
    <p:sldId id="256" r:id="rId3"/>
    <p:sldId id="257" r:id="rId4"/>
    <p:sldId id="258" r:id="rId5"/>
    <p:sldId id="259" r:id="rId6"/>
    <p:sldId id="260" r:id="rId7"/>
    <p:sldId id="261" r:id="rId8"/>
    <p:sldId id="262" r:id="rId9"/>
    <p:sldId id="263" r:id="rId10"/>
    <p:sldId id="264" r:id="rId11"/>
    <p:sldId id="265" r:id="rId12"/>
    <p:sldId id="294"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97" r:id="rId31"/>
    <p:sldId id="298" r:id="rId32"/>
    <p:sldId id="286" r:id="rId33"/>
    <p:sldId id="287" r:id="rId34"/>
    <p:sldId id="288" r:id="rId35"/>
    <p:sldId id="289" r:id="rId36"/>
    <p:sldId id="290" r:id="rId37"/>
    <p:sldId id="291" r:id="rId38"/>
    <p:sldId id="292" r:id="rId39"/>
    <p:sldId id="293" r:id="rId40"/>
    <p:sldId id="295" r:id="rId41"/>
  </p:sldIdLst>
  <p:sldSz cx="9144000" cy="6858000" type="screen4x3"/>
  <p:notesSz cx="9144000" cy="6858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1" d="100"/>
          <a:sy n="111" d="100"/>
        </p:scale>
        <p:origin x="732" y="9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2614A2-1C7A-4770-BD2A-C8662EB8E5FA}"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tr-TR"/>
        </a:p>
      </dgm:t>
    </dgm:pt>
    <dgm:pt modelId="{A53D2D37-7038-4596-875F-C5056032D72B}">
      <dgm:prSet phldrT="[Metin]"/>
      <dgm:spPr/>
      <dgm:t>
        <a:bodyPr/>
        <a:lstStyle/>
        <a:p>
          <a:r>
            <a:rPr lang="tr-TR" dirty="0"/>
            <a:t>TCMB</a:t>
          </a:r>
        </a:p>
      </dgm:t>
    </dgm:pt>
    <dgm:pt modelId="{989B0E5A-CC10-4882-A82B-1FE05F22FB4E}" type="parTrans" cxnId="{45FA0466-5312-4F6A-96BC-6E5B0BA7AE05}">
      <dgm:prSet/>
      <dgm:spPr/>
      <dgm:t>
        <a:bodyPr/>
        <a:lstStyle/>
        <a:p>
          <a:endParaRPr lang="tr-TR"/>
        </a:p>
      </dgm:t>
    </dgm:pt>
    <dgm:pt modelId="{DBA545A3-F977-4543-B6F5-0450048C6B23}" type="sibTrans" cxnId="{45FA0466-5312-4F6A-96BC-6E5B0BA7AE05}">
      <dgm:prSet/>
      <dgm:spPr>
        <a:solidFill>
          <a:schemeClr val="bg1"/>
        </a:solidFill>
      </dgm:spPr>
      <dgm:t>
        <a:bodyPr/>
        <a:lstStyle/>
        <a:p>
          <a:endParaRPr lang="tr-TR"/>
        </a:p>
      </dgm:t>
    </dgm:pt>
    <dgm:pt modelId="{E0C079A3-3EA9-4CB0-89FE-A939C924AC6F}">
      <dgm:prSet phldrT="[Metin]"/>
      <dgm:spPr/>
      <dgm:t>
        <a:bodyPr/>
        <a:lstStyle/>
        <a:p>
          <a:r>
            <a:rPr lang="tr-TR" dirty="0"/>
            <a:t> B Bankası</a:t>
          </a:r>
        </a:p>
      </dgm:t>
    </dgm:pt>
    <dgm:pt modelId="{B7ED7C63-BBC7-4D53-B69E-C1581D3C9582}" type="parTrans" cxnId="{E611E225-05A4-468A-8280-F223B5DE542E}">
      <dgm:prSet/>
      <dgm:spPr/>
      <dgm:t>
        <a:bodyPr/>
        <a:lstStyle/>
        <a:p>
          <a:endParaRPr lang="tr-TR"/>
        </a:p>
      </dgm:t>
    </dgm:pt>
    <dgm:pt modelId="{E71C27D5-E4A0-4115-B3A6-D6B92A83B716}" type="sibTrans" cxnId="{E611E225-05A4-468A-8280-F223B5DE542E}">
      <dgm:prSet/>
      <dgm:spPr>
        <a:solidFill>
          <a:schemeClr val="bg1"/>
        </a:solidFill>
      </dgm:spPr>
      <dgm:t>
        <a:bodyPr/>
        <a:lstStyle/>
        <a:p>
          <a:endParaRPr lang="tr-TR"/>
        </a:p>
      </dgm:t>
    </dgm:pt>
    <dgm:pt modelId="{04032CCB-8D8C-4B78-93D7-689ACB9B6224}">
      <dgm:prSet phldrT="[Metin]"/>
      <dgm:spPr/>
      <dgm:t>
        <a:bodyPr/>
        <a:lstStyle/>
        <a:p>
          <a:r>
            <a:rPr lang="tr-TR" dirty="0"/>
            <a:t>A bankası</a:t>
          </a:r>
        </a:p>
      </dgm:t>
    </dgm:pt>
    <dgm:pt modelId="{E0B1A31D-2E97-45CF-98C2-464B42D8E783}" type="parTrans" cxnId="{F5388E5E-7039-436E-B3E9-FA6F9AADBC68}">
      <dgm:prSet/>
      <dgm:spPr/>
      <dgm:t>
        <a:bodyPr/>
        <a:lstStyle/>
        <a:p>
          <a:endParaRPr lang="tr-TR"/>
        </a:p>
      </dgm:t>
    </dgm:pt>
    <dgm:pt modelId="{EAC81687-6DAB-4C80-BFD3-C33C29AFC402}" type="sibTrans" cxnId="{F5388E5E-7039-436E-B3E9-FA6F9AADBC68}">
      <dgm:prSet/>
      <dgm:spPr>
        <a:solidFill>
          <a:schemeClr val="bg1"/>
        </a:solidFill>
      </dgm:spPr>
      <dgm:t>
        <a:bodyPr/>
        <a:lstStyle/>
        <a:p>
          <a:endParaRPr lang="tr-TR"/>
        </a:p>
      </dgm:t>
    </dgm:pt>
    <dgm:pt modelId="{38888C91-6129-4E45-A6A7-048640BD7F77}" type="pres">
      <dgm:prSet presAssocID="{F52614A2-1C7A-4770-BD2A-C8662EB8E5FA}" presName="Name0" presStyleCnt="0">
        <dgm:presLayoutVars>
          <dgm:dir/>
          <dgm:resizeHandles val="exact"/>
        </dgm:presLayoutVars>
      </dgm:prSet>
      <dgm:spPr/>
    </dgm:pt>
    <dgm:pt modelId="{330912B6-B100-4237-86E8-821DA153C056}" type="pres">
      <dgm:prSet presAssocID="{A53D2D37-7038-4596-875F-C5056032D72B}" presName="node" presStyleLbl="node1" presStyleIdx="0" presStyleCnt="3">
        <dgm:presLayoutVars>
          <dgm:bulletEnabled val="1"/>
        </dgm:presLayoutVars>
      </dgm:prSet>
      <dgm:spPr/>
    </dgm:pt>
    <dgm:pt modelId="{783A1E5F-B3F5-4CA5-A4F7-6677C0D6E403}" type="pres">
      <dgm:prSet presAssocID="{DBA545A3-F977-4543-B6F5-0450048C6B23}" presName="sibTrans" presStyleLbl="sibTrans2D1" presStyleIdx="0" presStyleCnt="3"/>
      <dgm:spPr/>
    </dgm:pt>
    <dgm:pt modelId="{9D65CC75-2911-40B2-8CF4-2129FB75E2E1}" type="pres">
      <dgm:prSet presAssocID="{DBA545A3-F977-4543-B6F5-0450048C6B23}" presName="connectorText" presStyleLbl="sibTrans2D1" presStyleIdx="0" presStyleCnt="3"/>
      <dgm:spPr/>
    </dgm:pt>
    <dgm:pt modelId="{A1F36C73-F027-406C-A03B-0D60C49989BB}" type="pres">
      <dgm:prSet presAssocID="{E0C079A3-3EA9-4CB0-89FE-A939C924AC6F}" presName="node" presStyleLbl="node1" presStyleIdx="1" presStyleCnt="3">
        <dgm:presLayoutVars>
          <dgm:bulletEnabled val="1"/>
        </dgm:presLayoutVars>
      </dgm:prSet>
      <dgm:spPr/>
    </dgm:pt>
    <dgm:pt modelId="{FDE3E0CD-853D-46F7-B48B-2F463C885EF1}" type="pres">
      <dgm:prSet presAssocID="{E71C27D5-E4A0-4115-B3A6-D6B92A83B716}" presName="sibTrans" presStyleLbl="sibTrans2D1" presStyleIdx="1" presStyleCnt="3"/>
      <dgm:spPr/>
    </dgm:pt>
    <dgm:pt modelId="{06E55FC1-2A17-49F9-9A0A-F2D9608688F9}" type="pres">
      <dgm:prSet presAssocID="{E71C27D5-E4A0-4115-B3A6-D6B92A83B716}" presName="connectorText" presStyleLbl="sibTrans2D1" presStyleIdx="1" presStyleCnt="3"/>
      <dgm:spPr/>
    </dgm:pt>
    <dgm:pt modelId="{06E8F2FA-3F28-42AC-8279-48B6825FB321}" type="pres">
      <dgm:prSet presAssocID="{04032CCB-8D8C-4B78-93D7-689ACB9B6224}" presName="node" presStyleLbl="node1" presStyleIdx="2" presStyleCnt="3">
        <dgm:presLayoutVars>
          <dgm:bulletEnabled val="1"/>
        </dgm:presLayoutVars>
      </dgm:prSet>
      <dgm:spPr/>
    </dgm:pt>
    <dgm:pt modelId="{8B8F61EF-506B-4DB7-BCDB-D073B94CFAE0}" type="pres">
      <dgm:prSet presAssocID="{EAC81687-6DAB-4C80-BFD3-C33C29AFC402}" presName="sibTrans" presStyleLbl="sibTrans2D1" presStyleIdx="2" presStyleCnt="3" custLinFactNeighborX="-82765" custLinFactNeighborY="-63462"/>
      <dgm:spPr/>
    </dgm:pt>
    <dgm:pt modelId="{3AF84E5E-7A9C-4814-8E6A-7FDB40D72A1E}" type="pres">
      <dgm:prSet presAssocID="{EAC81687-6DAB-4C80-BFD3-C33C29AFC402}" presName="connectorText" presStyleLbl="sibTrans2D1" presStyleIdx="2" presStyleCnt="3"/>
      <dgm:spPr/>
    </dgm:pt>
  </dgm:ptLst>
  <dgm:cxnLst>
    <dgm:cxn modelId="{05D74208-97F5-48D3-994A-AB7CE40BA727}" type="presOf" srcId="{F52614A2-1C7A-4770-BD2A-C8662EB8E5FA}" destId="{38888C91-6129-4E45-A6A7-048640BD7F77}" srcOrd="0" destOrd="0" presId="urn:microsoft.com/office/officeart/2005/8/layout/cycle7"/>
    <dgm:cxn modelId="{B246DB25-F562-4AB6-A8CD-780DC890DC2B}" type="presOf" srcId="{EAC81687-6DAB-4C80-BFD3-C33C29AFC402}" destId="{3AF84E5E-7A9C-4814-8E6A-7FDB40D72A1E}" srcOrd="1" destOrd="0" presId="urn:microsoft.com/office/officeart/2005/8/layout/cycle7"/>
    <dgm:cxn modelId="{E611E225-05A4-468A-8280-F223B5DE542E}" srcId="{F52614A2-1C7A-4770-BD2A-C8662EB8E5FA}" destId="{E0C079A3-3EA9-4CB0-89FE-A939C924AC6F}" srcOrd="1" destOrd="0" parTransId="{B7ED7C63-BBC7-4D53-B69E-C1581D3C9582}" sibTransId="{E71C27D5-E4A0-4115-B3A6-D6B92A83B716}"/>
    <dgm:cxn modelId="{828E0D33-6FA5-4684-8D6A-8E59B87ED32F}" type="presOf" srcId="{DBA545A3-F977-4543-B6F5-0450048C6B23}" destId="{783A1E5F-B3F5-4CA5-A4F7-6677C0D6E403}" srcOrd="0" destOrd="0" presId="urn:microsoft.com/office/officeart/2005/8/layout/cycle7"/>
    <dgm:cxn modelId="{27D8C333-1D32-4355-AC4F-D20DC7963F4B}" type="presOf" srcId="{DBA545A3-F977-4543-B6F5-0450048C6B23}" destId="{9D65CC75-2911-40B2-8CF4-2129FB75E2E1}" srcOrd="1" destOrd="0" presId="urn:microsoft.com/office/officeart/2005/8/layout/cycle7"/>
    <dgm:cxn modelId="{33480834-D9FE-43C7-B7F9-C439911F7CA7}" type="presOf" srcId="{EAC81687-6DAB-4C80-BFD3-C33C29AFC402}" destId="{8B8F61EF-506B-4DB7-BCDB-D073B94CFAE0}" srcOrd="0" destOrd="0" presId="urn:microsoft.com/office/officeart/2005/8/layout/cycle7"/>
    <dgm:cxn modelId="{0E842739-7027-4B1D-9D4E-C9D64AA15CD1}" type="presOf" srcId="{E71C27D5-E4A0-4115-B3A6-D6B92A83B716}" destId="{FDE3E0CD-853D-46F7-B48B-2F463C885EF1}" srcOrd="0" destOrd="0" presId="urn:microsoft.com/office/officeart/2005/8/layout/cycle7"/>
    <dgm:cxn modelId="{F5388E5E-7039-436E-B3E9-FA6F9AADBC68}" srcId="{F52614A2-1C7A-4770-BD2A-C8662EB8E5FA}" destId="{04032CCB-8D8C-4B78-93D7-689ACB9B6224}" srcOrd="2" destOrd="0" parTransId="{E0B1A31D-2E97-45CF-98C2-464B42D8E783}" sibTransId="{EAC81687-6DAB-4C80-BFD3-C33C29AFC402}"/>
    <dgm:cxn modelId="{45FA0466-5312-4F6A-96BC-6E5B0BA7AE05}" srcId="{F52614A2-1C7A-4770-BD2A-C8662EB8E5FA}" destId="{A53D2D37-7038-4596-875F-C5056032D72B}" srcOrd="0" destOrd="0" parTransId="{989B0E5A-CC10-4882-A82B-1FE05F22FB4E}" sibTransId="{DBA545A3-F977-4543-B6F5-0450048C6B23}"/>
    <dgm:cxn modelId="{61AB796C-6160-4206-B8C1-7F1073E00D9B}" type="presOf" srcId="{E71C27D5-E4A0-4115-B3A6-D6B92A83B716}" destId="{06E55FC1-2A17-49F9-9A0A-F2D9608688F9}" srcOrd="1" destOrd="0" presId="urn:microsoft.com/office/officeart/2005/8/layout/cycle7"/>
    <dgm:cxn modelId="{7516B96E-410C-4C19-A3E8-B151AA9D9C0F}" type="presOf" srcId="{A53D2D37-7038-4596-875F-C5056032D72B}" destId="{330912B6-B100-4237-86E8-821DA153C056}" srcOrd="0" destOrd="0" presId="urn:microsoft.com/office/officeart/2005/8/layout/cycle7"/>
    <dgm:cxn modelId="{9AF8D783-F2F5-474B-BB2E-25416AE0992C}" type="presOf" srcId="{04032CCB-8D8C-4B78-93D7-689ACB9B6224}" destId="{06E8F2FA-3F28-42AC-8279-48B6825FB321}" srcOrd="0" destOrd="0" presId="urn:microsoft.com/office/officeart/2005/8/layout/cycle7"/>
    <dgm:cxn modelId="{E790068C-0507-4B73-B9E8-B20C9D138978}" type="presOf" srcId="{E0C079A3-3EA9-4CB0-89FE-A939C924AC6F}" destId="{A1F36C73-F027-406C-A03B-0D60C49989BB}" srcOrd="0" destOrd="0" presId="urn:microsoft.com/office/officeart/2005/8/layout/cycle7"/>
    <dgm:cxn modelId="{96ED6453-D883-4C68-A356-94B0C5C78F99}" type="presParOf" srcId="{38888C91-6129-4E45-A6A7-048640BD7F77}" destId="{330912B6-B100-4237-86E8-821DA153C056}" srcOrd="0" destOrd="0" presId="urn:microsoft.com/office/officeart/2005/8/layout/cycle7"/>
    <dgm:cxn modelId="{37F94C9F-C027-49BC-94B5-68CAB208E7B1}" type="presParOf" srcId="{38888C91-6129-4E45-A6A7-048640BD7F77}" destId="{783A1E5F-B3F5-4CA5-A4F7-6677C0D6E403}" srcOrd="1" destOrd="0" presId="urn:microsoft.com/office/officeart/2005/8/layout/cycle7"/>
    <dgm:cxn modelId="{292EE834-0CC4-4FAA-BF4B-BF620C307558}" type="presParOf" srcId="{783A1E5F-B3F5-4CA5-A4F7-6677C0D6E403}" destId="{9D65CC75-2911-40B2-8CF4-2129FB75E2E1}" srcOrd="0" destOrd="0" presId="urn:microsoft.com/office/officeart/2005/8/layout/cycle7"/>
    <dgm:cxn modelId="{311493F6-724D-4158-B189-2DC1026F7696}" type="presParOf" srcId="{38888C91-6129-4E45-A6A7-048640BD7F77}" destId="{A1F36C73-F027-406C-A03B-0D60C49989BB}" srcOrd="2" destOrd="0" presId="urn:microsoft.com/office/officeart/2005/8/layout/cycle7"/>
    <dgm:cxn modelId="{919E0F56-F722-4273-836E-F64D1E89B89E}" type="presParOf" srcId="{38888C91-6129-4E45-A6A7-048640BD7F77}" destId="{FDE3E0CD-853D-46F7-B48B-2F463C885EF1}" srcOrd="3" destOrd="0" presId="urn:microsoft.com/office/officeart/2005/8/layout/cycle7"/>
    <dgm:cxn modelId="{54A24D6C-983C-4350-9F03-D34412A1A083}" type="presParOf" srcId="{FDE3E0CD-853D-46F7-B48B-2F463C885EF1}" destId="{06E55FC1-2A17-49F9-9A0A-F2D9608688F9}" srcOrd="0" destOrd="0" presId="urn:microsoft.com/office/officeart/2005/8/layout/cycle7"/>
    <dgm:cxn modelId="{E94D0BD1-0E90-45D3-92C3-CAD2FA9BCD38}" type="presParOf" srcId="{38888C91-6129-4E45-A6A7-048640BD7F77}" destId="{06E8F2FA-3F28-42AC-8279-48B6825FB321}" srcOrd="4" destOrd="0" presId="urn:microsoft.com/office/officeart/2005/8/layout/cycle7"/>
    <dgm:cxn modelId="{06041BDE-B9AF-437B-95D6-5ED62AEA6246}" type="presParOf" srcId="{38888C91-6129-4E45-A6A7-048640BD7F77}" destId="{8B8F61EF-506B-4DB7-BCDB-D073B94CFAE0}" srcOrd="5" destOrd="0" presId="urn:microsoft.com/office/officeart/2005/8/layout/cycle7"/>
    <dgm:cxn modelId="{9EC9DBFF-9CC2-43A2-BAF1-2B9B2B4E736D}" type="presParOf" srcId="{8B8F61EF-506B-4DB7-BCDB-D073B94CFAE0}" destId="{3AF84E5E-7A9C-4814-8E6A-7FDB40D72A1E}"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0912B6-B100-4237-86E8-821DA153C056}">
      <dsp:nvSpPr>
        <dsp:cNvPr id="0" name=""/>
        <dsp:cNvSpPr/>
      </dsp:nvSpPr>
      <dsp:spPr>
        <a:xfrm>
          <a:off x="2878894" y="1412"/>
          <a:ext cx="2103512" cy="105175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tr-TR" sz="3400" kern="1200" dirty="0"/>
            <a:t>TCMB</a:t>
          </a:r>
        </a:p>
      </dsp:txBody>
      <dsp:txXfrm>
        <a:off x="2909699" y="32217"/>
        <a:ext cx="2041902" cy="990146"/>
      </dsp:txXfrm>
    </dsp:sp>
    <dsp:sp modelId="{783A1E5F-B3F5-4CA5-A4F7-6677C0D6E403}">
      <dsp:nvSpPr>
        <dsp:cNvPr id="0" name=""/>
        <dsp:cNvSpPr/>
      </dsp:nvSpPr>
      <dsp:spPr>
        <a:xfrm rot="3600000">
          <a:off x="4250808" y="1847942"/>
          <a:ext cx="1097171" cy="368114"/>
        </a:xfrm>
        <a:prstGeom prst="leftRightArrow">
          <a:avLst>
            <a:gd name="adj1" fmla="val 60000"/>
            <a:gd name="adj2" fmla="val 50000"/>
          </a:avLst>
        </a:prstGeom>
        <a:solidFill>
          <a:schemeClr val="bg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tr-TR" sz="1500" kern="1200"/>
        </a:p>
      </dsp:txBody>
      <dsp:txXfrm>
        <a:off x="4361242" y="1921565"/>
        <a:ext cx="876303" cy="220868"/>
      </dsp:txXfrm>
    </dsp:sp>
    <dsp:sp modelId="{A1F36C73-F027-406C-A03B-0D60C49989BB}">
      <dsp:nvSpPr>
        <dsp:cNvPr id="0" name=""/>
        <dsp:cNvSpPr/>
      </dsp:nvSpPr>
      <dsp:spPr>
        <a:xfrm>
          <a:off x="4616382" y="3010830"/>
          <a:ext cx="2103512" cy="105175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tr-TR" sz="3400" kern="1200" dirty="0"/>
            <a:t> B Bankası</a:t>
          </a:r>
        </a:p>
      </dsp:txBody>
      <dsp:txXfrm>
        <a:off x="4647187" y="3041635"/>
        <a:ext cx="2041902" cy="990146"/>
      </dsp:txXfrm>
    </dsp:sp>
    <dsp:sp modelId="{FDE3E0CD-853D-46F7-B48B-2F463C885EF1}">
      <dsp:nvSpPr>
        <dsp:cNvPr id="0" name=""/>
        <dsp:cNvSpPr/>
      </dsp:nvSpPr>
      <dsp:spPr>
        <a:xfrm rot="10800000">
          <a:off x="3382064" y="3352651"/>
          <a:ext cx="1097171" cy="368114"/>
        </a:xfrm>
        <a:prstGeom prst="leftRightArrow">
          <a:avLst>
            <a:gd name="adj1" fmla="val 60000"/>
            <a:gd name="adj2" fmla="val 50000"/>
          </a:avLst>
        </a:prstGeom>
        <a:solidFill>
          <a:schemeClr val="bg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tr-TR" sz="1500" kern="1200"/>
        </a:p>
      </dsp:txBody>
      <dsp:txXfrm rot="10800000">
        <a:off x="3492498" y="3426274"/>
        <a:ext cx="876303" cy="220868"/>
      </dsp:txXfrm>
    </dsp:sp>
    <dsp:sp modelId="{06E8F2FA-3F28-42AC-8279-48B6825FB321}">
      <dsp:nvSpPr>
        <dsp:cNvPr id="0" name=""/>
        <dsp:cNvSpPr/>
      </dsp:nvSpPr>
      <dsp:spPr>
        <a:xfrm>
          <a:off x="1141406" y="3010830"/>
          <a:ext cx="2103512" cy="105175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tr-TR" sz="3400" kern="1200" dirty="0"/>
            <a:t>A bankası</a:t>
          </a:r>
        </a:p>
      </dsp:txBody>
      <dsp:txXfrm>
        <a:off x="1172211" y="3041635"/>
        <a:ext cx="2041902" cy="990146"/>
      </dsp:txXfrm>
    </dsp:sp>
    <dsp:sp modelId="{8B8F61EF-506B-4DB7-BCDB-D073B94CFAE0}">
      <dsp:nvSpPr>
        <dsp:cNvPr id="0" name=""/>
        <dsp:cNvSpPr/>
      </dsp:nvSpPr>
      <dsp:spPr>
        <a:xfrm rot="18000000">
          <a:off x="1605246" y="1614329"/>
          <a:ext cx="1097171" cy="368114"/>
        </a:xfrm>
        <a:prstGeom prst="leftRightArrow">
          <a:avLst>
            <a:gd name="adj1" fmla="val 60000"/>
            <a:gd name="adj2" fmla="val 50000"/>
          </a:avLst>
        </a:prstGeom>
        <a:solidFill>
          <a:schemeClr val="bg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tr-TR" sz="1500" kern="1200"/>
        </a:p>
      </dsp:txBody>
      <dsp:txXfrm>
        <a:off x="1715680" y="1687952"/>
        <a:ext cx="876303" cy="220868"/>
      </dsp:txXfrm>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A930C754-21EC-4059-B7B0-57607319974C}" type="datetimeFigureOut">
              <a:rPr lang="tr-TR" smtClean="0"/>
              <a:t>22.06.2026</a:t>
            </a:fld>
            <a:endParaRPr lang="tr-TR"/>
          </a:p>
        </p:txBody>
      </p:sp>
      <p:sp>
        <p:nvSpPr>
          <p:cNvPr id="4" name="Slayt Resmi Yer Tutucusu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D792B3FE-6C51-4924-8D1D-7EC5B04330AA}" type="slidenum">
              <a:rPr lang="tr-TR" smtClean="0"/>
              <a:t>‹#›</a:t>
            </a:fld>
            <a:endParaRPr lang="tr-TR"/>
          </a:p>
        </p:txBody>
      </p:sp>
    </p:spTree>
    <p:extLst>
      <p:ext uri="{BB962C8B-B14F-4D97-AF65-F5344CB8AC3E}">
        <p14:creationId xmlns:p14="http://schemas.microsoft.com/office/powerpoint/2010/main" val="41556580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D792B3FE-6C51-4924-8D1D-7EC5B04330AA}" type="slidenum">
              <a:rPr lang="tr-TR" smtClean="0"/>
              <a:t>5</a:t>
            </a:fld>
            <a:endParaRPr lang="tr-TR"/>
          </a:p>
        </p:txBody>
      </p:sp>
    </p:spTree>
    <p:extLst>
      <p:ext uri="{BB962C8B-B14F-4D97-AF65-F5344CB8AC3E}">
        <p14:creationId xmlns:p14="http://schemas.microsoft.com/office/powerpoint/2010/main" val="5560124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Kira Sertifikası Nedir?</a:t>
            </a:r>
          </a:p>
          <a:p>
            <a:r>
              <a:rPr lang="tr-TR" dirty="0"/>
              <a:t>Kira Sertifikası, her türlü varlık ve hakkın finansmanını sağlamak amacıyla varlık kiralama şirketleri tarafından ihraç edilen ve sahiplerinin bu varlık veya haktan elde edilen gelirlerden payları oranında hak sahibi olmalarını sağlayan, katılım bankacılığı ilkelerine uygun bir yatırım aracıdır.</a:t>
            </a:r>
          </a:p>
        </p:txBody>
      </p:sp>
      <p:sp>
        <p:nvSpPr>
          <p:cNvPr id="4" name="Slayt Numarası Yer Tutucusu 3"/>
          <p:cNvSpPr>
            <a:spLocks noGrp="1"/>
          </p:cNvSpPr>
          <p:nvPr>
            <p:ph type="sldNum" sz="quarter" idx="5"/>
          </p:nvPr>
        </p:nvSpPr>
        <p:spPr/>
        <p:txBody>
          <a:bodyPr/>
          <a:lstStyle/>
          <a:p>
            <a:fld id="{D792B3FE-6C51-4924-8D1D-7EC5B04330AA}" type="slidenum">
              <a:rPr lang="tr-TR" smtClean="0"/>
              <a:t>38</a:t>
            </a:fld>
            <a:endParaRPr lang="tr-TR"/>
          </a:p>
        </p:txBody>
      </p:sp>
    </p:spTree>
    <p:extLst>
      <p:ext uri="{BB962C8B-B14F-4D97-AF65-F5344CB8AC3E}">
        <p14:creationId xmlns:p14="http://schemas.microsoft.com/office/powerpoint/2010/main" val="7646894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2335D989-3E2A-41F6-BC99-3B9F4B875FB1}" type="datetimeFigureOut">
              <a:rPr lang="tr-TR" smtClean="0"/>
              <a:pPr/>
              <a:t>22.06.2026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8BC4813-9E93-4EA8-B684-1E4259996560}" type="slidenum">
              <a:rPr lang="tr-TR" smtClean="0"/>
              <a:pPr/>
              <a:t>‹#›</a:t>
            </a:fld>
            <a:endParaRPr lang="tr-TR"/>
          </a:p>
        </p:txBody>
      </p:sp>
    </p:spTree>
    <p:extLst>
      <p:ext uri="{BB962C8B-B14F-4D97-AF65-F5344CB8AC3E}">
        <p14:creationId xmlns:p14="http://schemas.microsoft.com/office/powerpoint/2010/main" val="3266593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2335D989-3E2A-41F6-BC99-3B9F4B875FB1}" type="datetimeFigureOut">
              <a:rPr lang="tr-TR" smtClean="0"/>
              <a:pPr/>
              <a:t>22.06.2026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8BC4813-9E93-4EA8-B684-1E4259996560}" type="slidenum">
              <a:rPr lang="tr-TR" smtClean="0"/>
              <a:pPr/>
              <a:t>‹#›</a:t>
            </a:fld>
            <a:endParaRPr lang="tr-TR"/>
          </a:p>
        </p:txBody>
      </p:sp>
    </p:spTree>
    <p:extLst>
      <p:ext uri="{BB962C8B-B14F-4D97-AF65-F5344CB8AC3E}">
        <p14:creationId xmlns:p14="http://schemas.microsoft.com/office/powerpoint/2010/main" val="41905828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2335D989-3E2A-41F6-BC99-3B9F4B875FB1}" type="datetimeFigureOut">
              <a:rPr lang="tr-TR" smtClean="0"/>
              <a:pPr/>
              <a:t>22.06.2026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8BC4813-9E93-4EA8-B684-1E4259996560}" type="slidenum">
              <a:rPr lang="tr-TR" smtClean="0"/>
              <a:pPr/>
              <a:t>‹#›</a:t>
            </a:fld>
            <a:endParaRPr lang="tr-TR"/>
          </a:p>
        </p:txBody>
      </p:sp>
    </p:spTree>
    <p:extLst>
      <p:ext uri="{BB962C8B-B14F-4D97-AF65-F5344CB8AC3E}">
        <p14:creationId xmlns:p14="http://schemas.microsoft.com/office/powerpoint/2010/main" val="1555730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FF0000"/>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6/22/2026</a:t>
            </a:fld>
            <a:endParaRPr lang="en-US"/>
          </a:p>
        </p:txBody>
      </p:sp>
      <p:sp>
        <p:nvSpPr>
          <p:cNvPr id="5" name="Holder 5"/>
          <p:cNvSpPr>
            <a:spLocks noGrp="1"/>
          </p:cNvSpPr>
          <p:nvPr>
            <p:ph type="sldNum" sz="quarter" idx="7"/>
          </p:nvPr>
        </p:nvSpPr>
        <p:spPr/>
        <p:txBody>
          <a:bodyPr lIns="0" tIns="0" rIns="0" bIns="0"/>
          <a:lstStyle>
            <a:lvl1pPr>
              <a:defRPr sz="1200" b="0" i="0">
                <a:solidFill>
                  <a:srgbClr val="606060"/>
                </a:solidFill>
                <a:latin typeface="Arial"/>
                <a:cs typeface="Arial"/>
              </a:defRPr>
            </a:lvl1pPr>
          </a:lstStyle>
          <a:p>
            <a:pPr marL="123189">
              <a:lnSpc>
                <a:spcPct val="100000"/>
              </a:lnSpc>
              <a:spcBef>
                <a:spcPts val="285"/>
              </a:spcBef>
            </a:pPr>
            <a:fld id="{81D60167-4931-47E6-BA6A-407CBD079E47}" type="slidenum">
              <a:rPr dirty="0"/>
              <a:t>‹#›</a:t>
            </a:fld>
            <a:endParaRPr dirty="0"/>
          </a:p>
        </p:txBody>
      </p:sp>
    </p:spTree>
    <p:extLst>
      <p:ext uri="{BB962C8B-B14F-4D97-AF65-F5344CB8AC3E}">
        <p14:creationId xmlns:p14="http://schemas.microsoft.com/office/powerpoint/2010/main" val="31034562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6/22/2026</a:t>
            </a:fld>
            <a:endParaRPr lang="en-US"/>
          </a:p>
        </p:txBody>
      </p:sp>
      <p:sp>
        <p:nvSpPr>
          <p:cNvPr id="4" name="Holder 4"/>
          <p:cNvSpPr>
            <a:spLocks noGrp="1"/>
          </p:cNvSpPr>
          <p:nvPr>
            <p:ph type="sldNum" sz="quarter" idx="7"/>
          </p:nvPr>
        </p:nvSpPr>
        <p:spPr/>
        <p:txBody>
          <a:bodyPr lIns="0" tIns="0" rIns="0" bIns="0"/>
          <a:lstStyle>
            <a:lvl1pPr>
              <a:defRPr sz="1200" b="0" i="0">
                <a:solidFill>
                  <a:srgbClr val="606060"/>
                </a:solidFill>
                <a:latin typeface="Arial"/>
                <a:cs typeface="Arial"/>
              </a:defRPr>
            </a:lvl1pPr>
          </a:lstStyle>
          <a:p>
            <a:pPr marL="123189">
              <a:lnSpc>
                <a:spcPct val="100000"/>
              </a:lnSpc>
              <a:spcBef>
                <a:spcPts val="285"/>
              </a:spcBef>
            </a:pPr>
            <a:fld id="{81D60167-4931-47E6-BA6A-407CBD079E47}" type="slidenum">
              <a:rPr dirty="0"/>
              <a:t>‹#›</a:t>
            </a:fld>
            <a:endParaRPr dirty="0"/>
          </a:p>
        </p:txBody>
      </p:sp>
    </p:spTree>
    <p:extLst>
      <p:ext uri="{BB962C8B-B14F-4D97-AF65-F5344CB8AC3E}">
        <p14:creationId xmlns:p14="http://schemas.microsoft.com/office/powerpoint/2010/main" val="23130197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2335D989-3E2A-41F6-BC99-3B9F4B875FB1}" type="datetimeFigureOut">
              <a:rPr lang="tr-TR" smtClean="0"/>
              <a:pPr/>
              <a:t>22.06.2026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8BC4813-9E93-4EA8-B684-1E4259996560}" type="slidenum">
              <a:rPr lang="tr-TR" smtClean="0"/>
              <a:pPr/>
              <a:t>‹#›</a:t>
            </a:fld>
            <a:endParaRPr lang="tr-TR"/>
          </a:p>
        </p:txBody>
      </p:sp>
    </p:spTree>
    <p:extLst>
      <p:ext uri="{BB962C8B-B14F-4D97-AF65-F5344CB8AC3E}">
        <p14:creationId xmlns:p14="http://schemas.microsoft.com/office/powerpoint/2010/main" val="617664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2335D989-3E2A-41F6-BC99-3B9F4B875FB1}" type="datetimeFigureOut">
              <a:rPr lang="tr-TR" smtClean="0"/>
              <a:pPr/>
              <a:t>22.06.2026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8BC4813-9E93-4EA8-B684-1E4259996560}" type="slidenum">
              <a:rPr lang="tr-TR" smtClean="0"/>
              <a:pPr/>
              <a:t>‹#›</a:t>
            </a:fld>
            <a:endParaRPr lang="tr-TR"/>
          </a:p>
        </p:txBody>
      </p:sp>
    </p:spTree>
    <p:extLst>
      <p:ext uri="{BB962C8B-B14F-4D97-AF65-F5344CB8AC3E}">
        <p14:creationId xmlns:p14="http://schemas.microsoft.com/office/powerpoint/2010/main" val="24700045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2335D989-3E2A-41F6-BC99-3B9F4B875FB1}" type="datetimeFigureOut">
              <a:rPr lang="tr-TR" smtClean="0"/>
              <a:pPr/>
              <a:t>22.06.2026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38BC4813-9E93-4EA8-B684-1E4259996560}" type="slidenum">
              <a:rPr lang="tr-TR" smtClean="0"/>
              <a:pPr/>
              <a:t>‹#›</a:t>
            </a:fld>
            <a:endParaRPr lang="tr-TR"/>
          </a:p>
        </p:txBody>
      </p:sp>
    </p:spTree>
    <p:extLst>
      <p:ext uri="{BB962C8B-B14F-4D97-AF65-F5344CB8AC3E}">
        <p14:creationId xmlns:p14="http://schemas.microsoft.com/office/powerpoint/2010/main" val="19182840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2335D989-3E2A-41F6-BC99-3B9F4B875FB1}" type="datetimeFigureOut">
              <a:rPr lang="tr-TR" smtClean="0"/>
              <a:pPr/>
              <a:t>22.06.2026</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38BC4813-9E93-4EA8-B684-1E4259996560}" type="slidenum">
              <a:rPr lang="tr-TR" smtClean="0"/>
              <a:pPr/>
              <a:t>‹#›</a:t>
            </a:fld>
            <a:endParaRPr lang="tr-TR"/>
          </a:p>
        </p:txBody>
      </p:sp>
    </p:spTree>
    <p:extLst>
      <p:ext uri="{BB962C8B-B14F-4D97-AF65-F5344CB8AC3E}">
        <p14:creationId xmlns:p14="http://schemas.microsoft.com/office/powerpoint/2010/main" val="35695435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2335D989-3E2A-41F6-BC99-3B9F4B875FB1}" type="datetimeFigureOut">
              <a:rPr lang="tr-TR" smtClean="0"/>
              <a:pPr/>
              <a:t>22.06.2026</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38BC4813-9E93-4EA8-B684-1E4259996560}" type="slidenum">
              <a:rPr lang="tr-TR" smtClean="0"/>
              <a:pPr/>
              <a:t>‹#›</a:t>
            </a:fld>
            <a:endParaRPr lang="tr-TR"/>
          </a:p>
        </p:txBody>
      </p:sp>
    </p:spTree>
    <p:extLst>
      <p:ext uri="{BB962C8B-B14F-4D97-AF65-F5344CB8AC3E}">
        <p14:creationId xmlns:p14="http://schemas.microsoft.com/office/powerpoint/2010/main" val="26230702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335D989-3E2A-41F6-BC99-3B9F4B875FB1}" type="datetimeFigureOut">
              <a:rPr lang="tr-TR" smtClean="0"/>
              <a:pPr/>
              <a:t>22.06.2026</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38BC4813-9E93-4EA8-B684-1E4259996560}" type="slidenum">
              <a:rPr lang="tr-TR" smtClean="0"/>
              <a:pPr/>
              <a:t>‹#›</a:t>
            </a:fld>
            <a:endParaRPr lang="tr-TR"/>
          </a:p>
        </p:txBody>
      </p:sp>
    </p:spTree>
    <p:extLst>
      <p:ext uri="{BB962C8B-B14F-4D97-AF65-F5344CB8AC3E}">
        <p14:creationId xmlns:p14="http://schemas.microsoft.com/office/powerpoint/2010/main" val="19730955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2335D989-3E2A-41F6-BC99-3B9F4B875FB1}" type="datetimeFigureOut">
              <a:rPr lang="tr-TR" smtClean="0"/>
              <a:pPr/>
              <a:t>22.06.2026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38BC4813-9E93-4EA8-B684-1E4259996560}" type="slidenum">
              <a:rPr lang="tr-TR" smtClean="0"/>
              <a:pPr/>
              <a:t>‹#›</a:t>
            </a:fld>
            <a:endParaRPr lang="tr-TR"/>
          </a:p>
        </p:txBody>
      </p:sp>
    </p:spTree>
    <p:extLst>
      <p:ext uri="{BB962C8B-B14F-4D97-AF65-F5344CB8AC3E}">
        <p14:creationId xmlns:p14="http://schemas.microsoft.com/office/powerpoint/2010/main" val="2924702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2335D989-3E2A-41F6-BC99-3B9F4B875FB1}" type="datetimeFigureOut">
              <a:rPr lang="tr-TR" smtClean="0"/>
              <a:pPr/>
              <a:t>22.06.2026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38BC4813-9E93-4EA8-B684-1E4259996560}" type="slidenum">
              <a:rPr lang="tr-TR" smtClean="0"/>
              <a:pPr/>
              <a:t>‹#›</a:t>
            </a:fld>
            <a:endParaRPr lang="tr-TR"/>
          </a:p>
        </p:txBody>
      </p:sp>
    </p:spTree>
    <p:extLst>
      <p:ext uri="{BB962C8B-B14F-4D97-AF65-F5344CB8AC3E}">
        <p14:creationId xmlns:p14="http://schemas.microsoft.com/office/powerpoint/2010/main" val="82010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cstate="print">
            <a:lum/>
          </a:blip>
          <a:srcRect/>
          <a:stretch>
            <a:fillRect l="-3000" r="-3000"/>
          </a:stretch>
        </a:blip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35D989-3E2A-41F6-BC99-3B9F4B875FB1}" type="datetimeFigureOut">
              <a:rPr lang="tr-TR" smtClean="0"/>
              <a:pPr/>
              <a:t>22.06.2026</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BC4813-9E93-4EA8-B684-1E4259996560}" type="slidenum">
              <a:rPr lang="tr-TR" smtClean="0"/>
              <a:pPr/>
              <a:t>‹#›</a:t>
            </a:fld>
            <a:endParaRPr lang="tr-TR"/>
          </a:p>
        </p:txBody>
      </p:sp>
    </p:spTree>
    <p:extLst>
      <p:ext uri="{BB962C8B-B14F-4D97-AF65-F5344CB8AC3E}">
        <p14:creationId xmlns:p14="http://schemas.microsoft.com/office/powerpoint/2010/main" val="3041298714"/>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4F391DC-34FE-4D24-7168-0AD325869433}"/>
              </a:ext>
            </a:extLst>
          </p:cNvPr>
          <p:cNvSpPr>
            <a:spLocks noGrp="1"/>
          </p:cNvSpPr>
          <p:nvPr>
            <p:ph type="ctrTitle"/>
          </p:nvPr>
        </p:nvSpPr>
        <p:spPr/>
        <p:txBody>
          <a:bodyPr>
            <a:normAutofit/>
          </a:bodyPr>
          <a:lstStyle/>
          <a:p>
            <a:r>
              <a:rPr lang="tr-TR" sz="2400" b="1" dirty="0">
                <a:latin typeface="+mn-lt"/>
              </a:rPr>
              <a:t>T</a:t>
            </a:r>
            <a:r>
              <a:rPr lang="tr-TR" sz="2400" b="1" dirty="0">
                <a:effectLst/>
                <a:latin typeface="+mn-lt"/>
                <a:ea typeface="Aptos" panose="020B0004020202020204" pitchFamily="34" charset="0"/>
              </a:rPr>
              <a:t>OPLANTILARDA / GÖRÜŞMELERDE/ KİTLE ÖNÜNDE SUNUM VE HİTABET : </a:t>
            </a:r>
            <a:endParaRPr lang="tr-TR" sz="2400" b="1" dirty="0">
              <a:latin typeface="+mn-lt"/>
            </a:endParaRPr>
          </a:p>
        </p:txBody>
      </p:sp>
      <p:sp>
        <p:nvSpPr>
          <p:cNvPr id="3" name="Alt Başlık 2">
            <a:extLst>
              <a:ext uri="{FF2B5EF4-FFF2-40B4-BE49-F238E27FC236}">
                <a16:creationId xmlns:a16="http://schemas.microsoft.com/office/drawing/2014/main" id="{B816FC6F-080F-1D09-22AB-EC2A4E556CE7}"/>
              </a:ext>
            </a:extLst>
          </p:cNvPr>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1457179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p:nvPr/>
        </p:nvSpPr>
        <p:spPr>
          <a:xfrm>
            <a:off x="498889" y="1915968"/>
            <a:ext cx="8113395" cy="4212590"/>
          </a:xfrm>
          <a:prstGeom prst="rect">
            <a:avLst/>
          </a:prstGeom>
        </p:spPr>
        <p:txBody>
          <a:bodyPr vert="horz" wrap="square" lIns="0" tIns="60960" rIns="0" bIns="0" rtlCol="0">
            <a:spAutoFit/>
          </a:bodyPr>
          <a:lstStyle/>
          <a:p>
            <a:pPr marL="318135" marR="6985" indent="-306070">
              <a:lnSpc>
                <a:spcPts val="2770"/>
              </a:lnSpc>
              <a:spcBef>
                <a:spcPts val="480"/>
              </a:spcBef>
              <a:buClr>
                <a:srgbClr val="9C007E"/>
              </a:buClr>
              <a:buSzPct val="94230"/>
              <a:buFont typeface="Noto Sans Symbols"/>
              <a:buChar char="□"/>
              <a:tabLst>
                <a:tab pos="415925" algn="l"/>
                <a:tab pos="416559" algn="l"/>
              </a:tabLst>
            </a:pPr>
            <a:r>
              <a:rPr dirty="0"/>
              <a:t>	</a:t>
            </a:r>
            <a:r>
              <a:rPr sz="2600" spc="-5" dirty="0">
                <a:latin typeface="Arial"/>
                <a:cs typeface="Arial"/>
              </a:rPr>
              <a:t>Ülkenin uluslararası ödeme araçlarının </a:t>
            </a:r>
            <a:r>
              <a:rPr sz="2600" dirty="0">
                <a:latin typeface="Arial"/>
                <a:cs typeface="Arial"/>
              </a:rPr>
              <a:t>muhafızlığını  yapmak,</a:t>
            </a:r>
            <a:endParaRPr sz="2600">
              <a:latin typeface="Arial"/>
              <a:cs typeface="Arial"/>
            </a:endParaRPr>
          </a:p>
          <a:p>
            <a:pPr marL="318135" marR="12700" indent="-306070">
              <a:lnSpc>
                <a:spcPts val="2780"/>
              </a:lnSpc>
              <a:spcBef>
                <a:spcPts val="525"/>
              </a:spcBef>
              <a:buClr>
                <a:srgbClr val="9C007E"/>
              </a:buClr>
              <a:buSzPct val="94230"/>
              <a:buFont typeface="Noto Sans Symbols"/>
              <a:buChar char="□"/>
              <a:tabLst>
                <a:tab pos="452755" algn="l"/>
                <a:tab pos="454025" algn="l"/>
                <a:tab pos="2203450" algn="l"/>
                <a:tab pos="4895850" algn="l"/>
                <a:tab pos="5569585" algn="l"/>
                <a:tab pos="6280150" algn="l"/>
                <a:tab pos="7174865" algn="l"/>
              </a:tabLst>
            </a:pPr>
            <a:r>
              <a:rPr dirty="0"/>
              <a:t>	</a:t>
            </a:r>
            <a:r>
              <a:rPr sz="2600" spc="-10" dirty="0">
                <a:latin typeface="Arial"/>
                <a:cs typeface="Arial"/>
              </a:rPr>
              <a:t>Bankaları</a:t>
            </a:r>
            <a:r>
              <a:rPr sz="2600" dirty="0">
                <a:latin typeface="Arial"/>
                <a:cs typeface="Arial"/>
              </a:rPr>
              <a:t>n	</a:t>
            </a:r>
            <a:r>
              <a:rPr sz="2600" spc="-5" dirty="0">
                <a:latin typeface="Arial"/>
                <a:cs typeface="Arial"/>
              </a:rPr>
              <a:t>bankası,bankala</a:t>
            </a:r>
            <a:r>
              <a:rPr sz="2600" dirty="0">
                <a:latin typeface="Arial"/>
                <a:cs typeface="Arial"/>
              </a:rPr>
              <a:t>r	</a:t>
            </a:r>
            <a:r>
              <a:rPr sz="2600" spc="-5" dirty="0">
                <a:latin typeface="Arial"/>
                <a:cs typeface="Arial"/>
              </a:rPr>
              <a:t>içi</a:t>
            </a:r>
            <a:r>
              <a:rPr sz="2600" dirty="0">
                <a:latin typeface="Arial"/>
                <a:cs typeface="Arial"/>
              </a:rPr>
              <a:t>n	son	kredi	verme  merciidir.</a:t>
            </a:r>
            <a:endParaRPr sz="2600">
              <a:latin typeface="Arial"/>
              <a:cs typeface="Arial"/>
            </a:endParaRPr>
          </a:p>
          <a:p>
            <a:pPr marL="318135" marR="19050" indent="-306070">
              <a:lnSpc>
                <a:spcPts val="2780"/>
              </a:lnSpc>
              <a:spcBef>
                <a:spcPts val="515"/>
              </a:spcBef>
              <a:buClr>
                <a:srgbClr val="9C007E"/>
              </a:buClr>
              <a:buSzPct val="94230"/>
              <a:buFont typeface="Noto Sans Symbols"/>
              <a:buChar char="□"/>
              <a:tabLst>
                <a:tab pos="529590" algn="l"/>
                <a:tab pos="530225" algn="l"/>
                <a:tab pos="2433955" algn="l"/>
                <a:tab pos="3643629" algn="l"/>
                <a:tab pos="4926330" algn="l"/>
                <a:tab pos="5607050" algn="l"/>
                <a:tab pos="6930390" algn="l"/>
              </a:tabLst>
            </a:pPr>
            <a:r>
              <a:rPr dirty="0"/>
              <a:t>	</a:t>
            </a:r>
            <a:r>
              <a:rPr sz="2600" spc="-10" dirty="0">
                <a:latin typeface="Arial"/>
                <a:cs typeface="Arial"/>
              </a:rPr>
              <a:t>Bankaları</a:t>
            </a:r>
            <a:r>
              <a:rPr sz="2600" dirty="0">
                <a:latin typeface="Arial"/>
                <a:cs typeface="Arial"/>
              </a:rPr>
              <a:t>n	</a:t>
            </a:r>
            <a:r>
              <a:rPr sz="2600" spc="-5" dirty="0">
                <a:latin typeface="Arial"/>
                <a:cs typeface="Arial"/>
              </a:rPr>
              <a:t>takas</a:t>
            </a:r>
            <a:r>
              <a:rPr sz="2600" dirty="0">
                <a:latin typeface="Arial"/>
                <a:cs typeface="Arial"/>
              </a:rPr>
              <a:t>,	</a:t>
            </a:r>
            <a:r>
              <a:rPr sz="2600" spc="-5" dirty="0">
                <a:latin typeface="Arial"/>
                <a:cs typeface="Arial"/>
              </a:rPr>
              <a:t>tasfiy</a:t>
            </a:r>
            <a:r>
              <a:rPr sz="2600" dirty="0">
                <a:latin typeface="Arial"/>
                <a:cs typeface="Arial"/>
              </a:rPr>
              <a:t>e	ve	virman	</a:t>
            </a:r>
            <a:r>
              <a:rPr sz="2600" spc="-5" dirty="0">
                <a:latin typeface="Arial"/>
                <a:cs typeface="Arial"/>
              </a:rPr>
              <a:t>görevini  </a:t>
            </a:r>
            <a:r>
              <a:rPr sz="2600" dirty="0">
                <a:latin typeface="Arial"/>
                <a:cs typeface="Arial"/>
              </a:rPr>
              <a:t>yapmak,</a:t>
            </a:r>
            <a:endParaRPr sz="2600">
              <a:latin typeface="Arial"/>
              <a:cs typeface="Arial"/>
            </a:endParaRPr>
          </a:p>
          <a:p>
            <a:pPr marL="409575" indent="-397510" algn="just">
              <a:lnSpc>
                <a:spcPct val="100000"/>
              </a:lnSpc>
              <a:spcBef>
                <a:spcPts val="140"/>
              </a:spcBef>
              <a:buClr>
                <a:srgbClr val="9C007E"/>
              </a:buClr>
              <a:buSzPct val="94230"/>
              <a:buFont typeface="Noto Sans Symbols"/>
              <a:buChar char="□"/>
              <a:tabLst>
                <a:tab pos="410209" algn="l"/>
              </a:tabLst>
            </a:pPr>
            <a:r>
              <a:rPr sz="2600" spc="-10" dirty="0">
                <a:latin typeface="Arial"/>
                <a:cs typeface="Arial"/>
              </a:rPr>
              <a:t>Krediyi </a:t>
            </a:r>
            <a:r>
              <a:rPr sz="2600" spc="-5" dirty="0">
                <a:latin typeface="Arial"/>
                <a:cs typeface="Arial"/>
              </a:rPr>
              <a:t>düzenlemek </a:t>
            </a:r>
            <a:r>
              <a:rPr sz="2600" dirty="0">
                <a:latin typeface="Arial"/>
                <a:cs typeface="Arial"/>
              </a:rPr>
              <a:t>ve</a:t>
            </a:r>
            <a:r>
              <a:rPr sz="2600" spc="-15" dirty="0">
                <a:latin typeface="Arial"/>
                <a:cs typeface="Arial"/>
              </a:rPr>
              <a:t> </a:t>
            </a:r>
            <a:r>
              <a:rPr sz="2600" spc="-5" dirty="0">
                <a:latin typeface="Arial"/>
                <a:cs typeface="Arial"/>
              </a:rPr>
              <a:t>denetlemek,</a:t>
            </a:r>
            <a:endParaRPr sz="2600">
              <a:latin typeface="Arial"/>
              <a:cs typeface="Arial"/>
            </a:endParaRPr>
          </a:p>
          <a:p>
            <a:pPr marL="318135" marR="5080" indent="-306070" algn="just">
              <a:lnSpc>
                <a:spcPct val="89000"/>
              </a:lnSpc>
              <a:spcBef>
                <a:spcPts val="520"/>
              </a:spcBef>
              <a:buClr>
                <a:srgbClr val="9C007E"/>
              </a:buClr>
              <a:buSzPct val="94230"/>
              <a:buFont typeface="Noto Sans Symbols"/>
              <a:buChar char="□"/>
              <a:tabLst>
                <a:tab pos="410209" algn="l"/>
              </a:tabLst>
            </a:pPr>
            <a:r>
              <a:rPr dirty="0"/>
              <a:t>	</a:t>
            </a:r>
            <a:r>
              <a:rPr sz="2600" spc="-10" dirty="0">
                <a:latin typeface="Arial"/>
                <a:cs typeface="Arial"/>
              </a:rPr>
              <a:t>Kliring </a:t>
            </a:r>
            <a:r>
              <a:rPr sz="2600" dirty="0">
                <a:latin typeface="Arial"/>
                <a:cs typeface="Arial"/>
              </a:rPr>
              <a:t>(iki </a:t>
            </a:r>
            <a:r>
              <a:rPr sz="2600" spc="-5" dirty="0">
                <a:latin typeface="Arial"/>
                <a:cs typeface="Arial"/>
              </a:rPr>
              <a:t>ülke arasındaki alışverişten doğan borç </a:t>
            </a:r>
            <a:r>
              <a:rPr sz="2600" dirty="0">
                <a:latin typeface="Arial"/>
                <a:cs typeface="Arial"/>
              </a:rPr>
              <a:t>ve  </a:t>
            </a:r>
            <a:r>
              <a:rPr sz="2600" spc="-5" dirty="0">
                <a:latin typeface="Arial"/>
                <a:cs typeface="Arial"/>
              </a:rPr>
              <a:t>alacağın nakit </a:t>
            </a:r>
            <a:r>
              <a:rPr sz="2600" dirty="0">
                <a:latin typeface="Arial"/>
                <a:cs typeface="Arial"/>
              </a:rPr>
              <a:t>kullanılmaksızın karşılıklı </a:t>
            </a:r>
            <a:r>
              <a:rPr sz="2600" spc="-5" dirty="0">
                <a:latin typeface="Arial"/>
                <a:cs typeface="Arial"/>
              </a:rPr>
              <a:t>olarak  </a:t>
            </a:r>
            <a:r>
              <a:rPr sz="2600" dirty="0">
                <a:latin typeface="Arial"/>
                <a:cs typeface="Arial"/>
              </a:rPr>
              <a:t>mahsubu suretiyle </a:t>
            </a:r>
            <a:r>
              <a:rPr sz="2600" spc="-5" dirty="0">
                <a:latin typeface="Arial"/>
                <a:cs typeface="Arial"/>
              </a:rPr>
              <a:t>hesabın tasfiye edilmesi.) </a:t>
            </a:r>
            <a:r>
              <a:rPr sz="2600" spc="-10" dirty="0">
                <a:latin typeface="Arial"/>
                <a:cs typeface="Arial"/>
              </a:rPr>
              <a:t>Kurumu  </a:t>
            </a:r>
            <a:r>
              <a:rPr sz="2600" spc="-5" dirty="0">
                <a:latin typeface="Arial"/>
                <a:cs typeface="Arial"/>
              </a:rPr>
              <a:t>olarak </a:t>
            </a:r>
            <a:r>
              <a:rPr sz="2600" spc="-10" dirty="0">
                <a:latin typeface="Arial"/>
                <a:cs typeface="Arial"/>
              </a:rPr>
              <a:t>Kliring </a:t>
            </a:r>
            <a:r>
              <a:rPr sz="2600" spc="-5" dirty="0">
                <a:latin typeface="Arial"/>
                <a:cs typeface="Arial"/>
              </a:rPr>
              <a:t>hizmetleri</a:t>
            </a:r>
            <a:r>
              <a:rPr sz="2600" spc="-15" dirty="0">
                <a:latin typeface="Arial"/>
                <a:cs typeface="Arial"/>
              </a:rPr>
              <a:t> </a:t>
            </a:r>
            <a:r>
              <a:rPr sz="2600" dirty="0">
                <a:latin typeface="Arial"/>
                <a:cs typeface="Arial"/>
              </a:rPr>
              <a:t>yapmak.</a:t>
            </a:r>
            <a:endParaRPr sz="2600">
              <a:latin typeface="Arial"/>
              <a:cs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prstGeom prst="rect">
            <a:avLst/>
          </a:prstGeom>
        </p:spPr>
        <p:txBody>
          <a:bodyPr vert="horz" wrap="square" lIns="0" tIns="12700" rIns="0" bIns="0" rtlCol="0">
            <a:spAutoFit/>
          </a:bodyPr>
          <a:lstStyle/>
          <a:p>
            <a:pPr marL="12700" marR="5080">
              <a:lnSpc>
                <a:spcPct val="100000"/>
              </a:lnSpc>
              <a:spcBef>
                <a:spcPts val="100"/>
              </a:spcBef>
            </a:pPr>
            <a:r>
              <a:rPr sz="4500" spc="-10" dirty="0">
                <a:solidFill>
                  <a:srgbClr val="666666"/>
                </a:solidFill>
              </a:rPr>
              <a:t>TCMB </a:t>
            </a:r>
            <a:r>
              <a:rPr sz="4500" spc="-5" dirty="0">
                <a:solidFill>
                  <a:srgbClr val="666666"/>
                </a:solidFill>
              </a:rPr>
              <a:t>aracılığı ile</a:t>
            </a:r>
            <a:r>
              <a:rPr sz="4500" spc="-100" dirty="0">
                <a:solidFill>
                  <a:srgbClr val="666666"/>
                </a:solidFill>
              </a:rPr>
              <a:t> </a:t>
            </a:r>
            <a:r>
              <a:rPr sz="4500" dirty="0">
                <a:solidFill>
                  <a:srgbClr val="666666"/>
                </a:solidFill>
              </a:rPr>
              <a:t>yapılan  </a:t>
            </a:r>
            <a:r>
              <a:rPr sz="4500" spc="-5" dirty="0">
                <a:solidFill>
                  <a:srgbClr val="666666"/>
                </a:solidFill>
              </a:rPr>
              <a:t>bankacılık</a:t>
            </a:r>
            <a:r>
              <a:rPr sz="4500" spc="-20" dirty="0">
                <a:solidFill>
                  <a:srgbClr val="666666"/>
                </a:solidFill>
              </a:rPr>
              <a:t> </a:t>
            </a:r>
            <a:r>
              <a:rPr sz="4500" spc="-5" dirty="0">
                <a:solidFill>
                  <a:srgbClr val="666666"/>
                </a:solidFill>
              </a:rPr>
              <a:t>işlemleri</a:t>
            </a:r>
            <a:endParaRPr sz="4500" dirty="0"/>
          </a:p>
        </p:txBody>
      </p:sp>
      <p:sp>
        <p:nvSpPr>
          <p:cNvPr id="9" name="object 9"/>
          <p:cNvSpPr txBox="1"/>
          <p:nvPr/>
        </p:nvSpPr>
        <p:spPr>
          <a:xfrm>
            <a:off x="437490" y="1877818"/>
            <a:ext cx="8173720" cy="3024505"/>
          </a:xfrm>
          <a:prstGeom prst="rect">
            <a:avLst/>
          </a:prstGeom>
        </p:spPr>
        <p:txBody>
          <a:bodyPr vert="horz" wrap="square" lIns="0" tIns="82550" rIns="0" bIns="0" rtlCol="0">
            <a:spAutoFit/>
          </a:bodyPr>
          <a:lstStyle/>
          <a:p>
            <a:pPr marL="12700">
              <a:lnSpc>
                <a:spcPct val="100000"/>
              </a:lnSpc>
              <a:spcBef>
                <a:spcPts val="650"/>
              </a:spcBef>
              <a:tabLst>
                <a:tab pos="1275715" algn="l"/>
              </a:tabLst>
            </a:pPr>
            <a:r>
              <a:rPr sz="2450" b="1" spc="10" dirty="0">
                <a:solidFill>
                  <a:srgbClr val="9C007E"/>
                </a:solidFill>
                <a:latin typeface="Noto Sans Symbols"/>
                <a:cs typeface="Noto Sans Symbols"/>
              </a:rPr>
              <a:t>⚫</a:t>
            </a:r>
            <a:r>
              <a:rPr sz="2450" b="1" spc="290" dirty="0">
                <a:solidFill>
                  <a:srgbClr val="9C007E"/>
                </a:solidFill>
                <a:latin typeface="Noto Sans Symbols"/>
                <a:cs typeface="Noto Sans Symbols"/>
              </a:rPr>
              <a:t> </a:t>
            </a:r>
            <a:r>
              <a:rPr sz="2600" b="1" spc="-10" dirty="0">
                <a:solidFill>
                  <a:srgbClr val="0B0B0B"/>
                </a:solidFill>
                <a:latin typeface="Arial"/>
                <a:cs typeface="Arial"/>
              </a:rPr>
              <a:t>EFT	</a:t>
            </a:r>
            <a:r>
              <a:rPr sz="2600" b="1" spc="-5" dirty="0">
                <a:solidFill>
                  <a:srgbClr val="0B0B0B"/>
                </a:solidFill>
                <a:latin typeface="Arial"/>
                <a:cs typeface="Arial"/>
              </a:rPr>
              <a:t>Nedir?</a:t>
            </a:r>
            <a:endParaRPr sz="2600">
              <a:latin typeface="Arial"/>
              <a:cs typeface="Arial"/>
            </a:endParaRPr>
          </a:p>
          <a:p>
            <a:pPr marL="379730" marR="5080" indent="-367665" algn="just">
              <a:lnSpc>
                <a:spcPct val="101000"/>
              </a:lnSpc>
              <a:spcBef>
                <a:spcPts val="515"/>
              </a:spcBef>
              <a:buClr>
                <a:srgbClr val="9C007E"/>
              </a:buClr>
              <a:buSzPct val="94230"/>
              <a:buFont typeface="Noto Sans Symbols"/>
              <a:buChar char="●"/>
              <a:tabLst>
                <a:tab pos="380365" algn="l"/>
              </a:tabLst>
            </a:pPr>
            <a:r>
              <a:rPr sz="2600" spc="-10" dirty="0">
                <a:latin typeface="Arial"/>
                <a:cs typeface="Arial"/>
              </a:rPr>
              <a:t>EFT’nin </a:t>
            </a:r>
            <a:r>
              <a:rPr sz="2600" spc="-5" dirty="0">
                <a:latin typeface="Arial"/>
                <a:cs typeface="Arial"/>
              </a:rPr>
              <a:t>açılımı </a:t>
            </a:r>
            <a:r>
              <a:rPr sz="2600" spc="-10" dirty="0">
                <a:latin typeface="Arial"/>
                <a:cs typeface="Arial"/>
              </a:rPr>
              <a:t>Elektronik </a:t>
            </a:r>
            <a:r>
              <a:rPr sz="2600" spc="-5" dirty="0">
                <a:latin typeface="Arial"/>
                <a:cs typeface="Arial"/>
              </a:rPr>
              <a:t>Fon Transferi olup, </a:t>
            </a:r>
            <a:r>
              <a:rPr sz="2600" dirty="0">
                <a:latin typeface="Arial"/>
                <a:cs typeface="Arial"/>
              </a:rPr>
              <a:t>yurt  </a:t>
            </a:r>
            <a:r>
              <a:rPr sz="2600" spc="-5" dirty="0">
                <a:latin typeface="Arial"/>
                <a:cs typeface="Arial"/>
              </a:rPr>
              <a:t>içindeki bankalar arasında gerçekleştirilen TL para  transferlerine </a:t>
            </a:r>
            <a:r>
              <a:rPr sz="2600" dirty="0">
                <a:latin typeface="Arial"/>
                <a:cs typeface="Arial"/>
              </a:rPr>
              <a:t>verilen </a:t>
            </a:r>
            <a:r>
              <a:rPr sz="2600" spc="-5" dirty="0">
                <a:latin typeface="Arial"/>
                <a:cs typeface="Arial"/>
              </a:rPr>
              <a:t>genel isimdir. </a:t>
            </a:r>
            <a:r>
              <a:rPr sz="2600" dirty="0">
                <a:latin typeface="Arial"/>
                <a:cs typeface="Arial"/>
              </a:rPr>
              <a:t>( </a:t>
            </a:r>
            <a:r>
              <a:rPr sz="2600" spc="-10" dirty="0">
                <a:latin typeface="Arial"/>
                <a:cs typeface="Arial"/>
              </a:rPr>
              <a:t>Bir </a:t>
            </a:r>
            <a:r>
              <a:rPr sz="2600" spc="-5" dirty="0">
                <a:latin typeface="Arial"/>
                <a:cs typeface="Arial"/>
              </a:rPr>
              <a:t>bankanın  </a:t>
            </a:r>
            <a:r>
              <a:rPr sz="2600" dirty="0">
                <a:latin typeface="Arial"/>
                <a:cs typeface="Arial"/>
              </a:rPr>
              <a:t>kendi şubeleri ve </a:t>
            </a:r>
            <a:r>
              <a:rPr sz="2600" spc="-5" dirty="0">
                <a:latin typeface="Arial"/>
                <a:cs typeface="Arial"/>
              </a:rPr>
              <a:t>hesapları arasında gerçekleştirilen  para transferlerine ise havale adı</a:t>
            </a:r>
            <a:r>
              <a:rPr sz="2600" spc="-40" dirty="0">
                <a:latin typeface="Arial"/>
                <a:cs typeface="Arial"/>
              </a:rPr>
              <a:t> </a:t>
            </a:r>
            <a:r>
              <a:rPr sz="2600" dirty="0">
                <a:latin typeface="Arial"/>
                <a:cs typeface="Arial"/>
              </a:rPr>
              <a:t>verilmektedir.)</a:t>
            </a:r>
            <a:endParaRPr sz="2600">
              <a:latin typeface="Arial"/>
              <a:cs typeface="Arial"/>
            </a:endParaRPr>
          </a:p>
          <a:p>
            <a:pPr marL="379730" indent="-367665" algn="just">
              <a:lnSpc>
                <a:spcPct val="100000"/>
              </a:lnSpc>
              <a:spcBef>
                <a:spcPts val="550"/>
              </a:spcBef>
              <a:buClr>
                <a:srgbClr val="9C007E"/>
              </a:buClr>
              <a:buSzPct val="94230"/>
              <a:buFont typeface="Noto Sans Symbols"/>
              <a:buChar char="●"/>
              <a:tabLst>
                <a:tab pos="380365" algn="l"/>
              </a:tabLst>
            </a:pPr>
            <a:r>
              <a:rPr sz="2600" spc="-10" dirty="0">
                <a:latin typeface="Arial"/>
                <a:cs typeface="Arial"/>
              </a:rPr>
              <a:t>EFT </a:t>
            </a:r>
            <a:r>
              <a:rPr sz="2600" spc="-5" dirty="0">
                <a:latin typeface="Arial"/>
                <a:cs typeface="Arial"/>
              </a:rPr>
              <a:t>işlemleri TCMB aracılığı ile</a:t>
            </a:r>
            <a:r>
              <a:rPr sz="2600" spc="-25" dirty="0">
                <a:latin typeface="Arial"/>
                <a:cs typeface="Arial"/>
              </a:rPr>
              <a:t> </a:t>
            </a:r>
            <a:r>
              <a:rPr sz="2600" dirty="0">
                <a:latin typeface="Arial"/>
                <a:cs typeface="Arial"/>
              </a:rPr>
              <a:t>yapılır.</a:t>
            </a:r>
            <a:endParaRPr sz="2600">
              <a:latin typeface="Arial"/>
              <a:cs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3453550-F0F1-BADF-254B-2F670A003DF9}"/>
              </a:ext>
            </a:extLst>
          </p:cNvPr>
          <p:cNvSpPr>
            <a:spLocks noGrp="1"/>
          </p:cNvSpPr>
          <p:nvPr>
            <p:ph type="title"/>
          </p:nvPr>
        </p:nvSpPr>
        <p:spPr/>
        <p:txBody>
          <a:bodyPr/>
          <a:lstStyle/>
          <a:p>
            <a:endParaRPr lang="tr-TR" dirty="0"/>
          </a:p>
        </p:txBody>
      </p:sp>
      <p:sp>
        <p:nvSpPr>
          <p:cNvPr id="3" name="Metin Yer Tutucusu 2">
            <a:extLst>
              <a:ext uri="{FF2B5EF4-FFF2-40B4-BE49-F238E27FC236}">
                <a16:creationId xmlns:a16="http://schemas.microsoft.com/office/drawing/2014/main" id="{323EB199-F2A3-3BB0-7263-14C9B8DEEB9C}"/>
              </a:ext>
            </a:extLst>
          </p:cNvPr>
          <p:cNvSpPr>
            <a:spLocks noGrp="1"/>
          </p:cNvSpPr>
          <p:nvPr>
            <p:ph idx="1"/>
          </p:nvPr>
        </p:nvSpPr>
        <p:spPr/>
        <p:txBody>
          <a:bodyPr/>
          <a:lstStyle/>
          <a:p>
            <a:endParaRPr lang="tr-TR" dirty="0"/>
          </a:p>
        </p:txBody>
      </p:sp>
      <p:graphicFrame>
        <p:nvGraphicFramePr>
          <p:cNvPr id="4" name="Diyagram 3">
            <a:extLst>
              <a:ext uri="{FF2B5EF4-FFF2-40B4-BE49-F238E27FC236}">
                <a16:creationId xmlns:a16="http://schemas.microsoft.com/office/drawing/2014/main" id="{0BEBE7D9-0594-2944-EBE8-B9E9DA9F37E8}"/>
              </a:ext>
            </a:extLst>
          </p:cNvPr>
          <p:cNvGraphicFramePr/>
          <p:nvPr>
            <p:extLst>
              <p:ext uri="{D42A27DB-BD31-4B8C-83A1-F6EECF244321}">
                <p14:modId xmlns:p14="http://schemas.microsoft.com/office/powerpoint/2010/main" val="1032685821"/>
              </p:ext>
            </p:extLst>
          </p:nvPr>
        </p:nvGraphicFramePr>
        <p:xfrm>
          <a:off x="444499" y="1397000"/>
          <a:ext cx="7861301"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Ok: Sağ 4">
            <a:extLst>
              <a:ext uri="{FF2B5EF4-FFF2-40B4-BE49-F238E27FC236}">
                <a16:creationId xmlns:a16="http://schemas.microsoft.com/office/drawing/2014/main" id="{AAFA27B5-221C-49DD-57FD-AA49AFB72BB9}"/>
              </a:ext>
            </a:extLst>
          </p:cNvPr>
          <p:cNvSpPr/>
          <p:nvPr/>
        </p:nvSpPr>
        <p:spPr>
          <a:xfrm rot="19563745">
            <a:off x="1553176" y="3086099"/>
            <a:ext cx="1905000" cy="685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Ok: Sağ 5">
            <a:extLst>
              <a:ext uri="{FF2B5EF4-FFF2-40B4-BE49-F238E27FC236}">
                <a16:creationId xmlns:a16="http://schemas.microsoft.com/office/drawing/2014/main" id="{D76671B6-5D82-6E5E-18B9-6D28EB4042FE}"/>
              </a:ext>
            </a:extLst>
          </p:cNvPr>
          <p:cNvSpPr/>
          <p:nvPr/>
        </p:nvSpPr>
        <p:spPr>
          <a:xfrm rot="2515457">
            <a:off x="4953824" y="3124201"/>
            <a:ext cx="1584766" cy="609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716889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z="3200" b="1" spc="-10" dirty="0">
                <a:solidFill>
                  <a:srgbClr val="0B0B0B"/>
                </a:solidFill>
                <a:latin typeface="Arial"/>
                <a:cs typeface="Arial"/>
              </a:rPr>
              <a:t>Fonların </a:t>
            </a:r>
            <a:r>
              <a:rPr sz="3200" b="1" spc="-5" dirty="0">
                <a:solidFill>
                  <a:srgbClr val="0B0B0B"/>
                </a:solidFill>
                <a:latin typeface="Arial"/>
                <a:cs typeface="Arial"/>
              </a:rPr>
              <a:t>Anlık ve </a:t>
            </a:r>
            <a:r>
              <a:rPr sz="3200" b="1" spc="-10" dirty="0">
                <a:solidFill>
                  <a:srgbClr val="0B0B0B"/>
                </a:solidFill>
                <a:latin typeface="Arial"/>
                <a:cs typeface="Arial"/>
              </a:rPr>
              <a:t>Sürekli Transferi</a:t>
            </a:r>
            <a:r>
              <a:rPr sz="3200" b="1" spc="-70" dirty="0">
                <a:solidFill>
                  <a:srgbClr val="0B0B0B"/>
                </a:solidFill>
                <a:latin typeface="Arial"/>
                <a:cs typeface="Arial"/>
              </a:rPr>
              <a:t> </a:t>
            </a:r>
            <a:r>
              <a:rPr sz="3200" b="1" dirty="0">
                <a:solidFill>
                  <a:srgbClr val="0B0B0B"/>
                </a:solidFill>
                <a:latin typeface="Arial"/>
                <a:cs typeface="Arial"/>
              </a:rPr>
              <a:t>(FAST)</a:t>
            </a:r>
            <a:endParaRPr sz="3200" dirty="0">
              <a:latin typeface="Arial"/>
              <a:cs typeface="Arial"/>
            </a:endParaRPr>
          </a:p>
        </p:txBody>
      </p:sp>
      <p:sp>
        <p:nvSpPr>
          <p:cNvPr id="14" name="Metin Yer Tutucusu 13">
            <a:extLst>
              <a:ext uri="{FF2B5EF4-FFF2-40B4-BE49-F238E27FC236}">
                <a16:creationId xmlns:a16="http://schemas.microsoft.com/office/drawing/2014/main" id="{706CD30A-6E89-47FF-1604-4AB5CE3FAED1}"/>
              </a:ext>
            </a:extLst>
          </p:cNvPr>
          <p:cNvSpPr>
            <a:spLocks noGrp="1"/>
          </p:cNvSpPr>
          <p:nvPr>
            <p:ph idx="1"/>
          </p:nvPr>
        </p:nvSpPr>
        <p:spPr>
          <a:xfrm>
            <a:off x="531356" y="1721228"/>
            <a:ext cx="8081287" cy="1846659"/>
          </a:xfrm>
        </p:spPr>
        <p:txBody>
          <a:bodyPr>
            <a:normAutofit fontScale="77500" lnSpcReduction="20000"/>
          </a:bodyPr>
          <a:lstStyle/>
          <a:p>
            <a:r>
              <a:rPr lang="tr-TR" dirty="0"/>
              <a:t>FAST Nedir?</a:t>
            </a:r>
          </a:p>
          <a:p>
            <a:r>
              <a:rPr lang="tr-TR" dirty="0"/>
              <a:t>FAST (Fonların Anlık ve Sürekli Transferi), farklı bankalarda bulunan hesaplar arasındaki para transferlerinin 7/24 ve saniyeler içerisinde gerçekleşmesini sağlayan, Merkez Bankası ile ortak geliştirilen bir özelliktir.</a:t>
            </a:r>
          </a:p>
          <a:p>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444499" y="1098293"/>
            <a:ext cx="3595370" cy="391160"/>
          </a:xfrm>
          <a:prstGeom prst="rect">
            <a:avLst/>
          </a:prstGeom>
        </p:spPr>
        <p:txBody>
          <a:bodyPr vert="horz" wrap="square" lIns="0" tIns="12700" rIns="0" bIns="0" rtlCol="0">
            <a:spAutoFit/>
          </a:bodyPr>
          <a:lstStyle/>
          <a:p>
            <a:pPr marL="12700">
              <a:lnSpc>
                <a:spcPct val="100000"/>
              </a:lnSpc>
              <a:spcBef>
                <a:spcPts val="100"/>
              </a:spcBef>
            </a:pPr>
            <a:r>
              <a:rPr b="1" spc="-5" dirty="0">
                <a:solidFill>
                  <a:srgbClr val="0B0B0B"/>
                </a:solidFill>
                <a:latin typeface="Arial"/>
                <a:cs typeface="Arial"/>
              </a:rPr>
              <a:t>FAST Kriterleri</a:t>
            </a:r>
            <a:r>
              <a:rPr b="1" spc="-90" dirty="0">
                <a:solidFill>
                  <a:srgbClr val="0B0B0B"/>
                </a:solidFill>
                <a:latin typeface="Arial"/>
                <a:cs typeface="Arial"/>
              </a:rPr>
              <a:t> </a:t>
            </a:r>
            <a:r>
              <a:rPr b="1" spc="-5" dirty="0">
                <a:solidFill>
                  <a:srgbClr val="0B0B0B"/>
                </a:solidFill>
                <a:latin typeface="Arial"/>
                <a:cs typeface="Arial"/>
              </a:rPr>
              <a:t>Nelerdir?</a:t>
            </a:r>
          </a:p>
        </p:txBody>
      </p:sp>
      <p:sp>
        <p:nvSpPr>
          <p:cNvPr id="9" name="object 9"/>
          <p:cNvSpPr txBox="1"/>
          <p:nvPr/>
        </p:nvSpPr>
        <p:spPr>
          <a:xfrm>
            <a:off x="437490" y="1877818"/>
            <a:ext cx="8084820" cy="2778068"/>
          </a:xfrm>
          <a:prstGeom prst="rect">
            <a:avLst/>
          </a:prstGeom>
        </p:spPr>
        <p:txBody>
          <a:bodyPr vert="horz" wrap="square" lIns="0" tIns="82550" rIns="0" bIns="0" rtlCol="0">
            <a:spAutoFit/>
          </a:bodyPr>
          <a:lstStyle/>
          <a:p>
            <a:pPr marL="379730" indent="-367665">
              <a:lnSpc>
                <a:spcPct val="100000"/>
              </a:lnSpc>
              <a:spcBef>
                <a:spcPts val="650"/>
              </a:spcBef>
              <a:buClr>
                <a:srgbClr val="9C007E"/>
              </a:buClr>
              <a:buSzPct val="94230"/>
              <a:buFont typeface="Noto Sans Symbols"/>
              <a:buChar char="●"/>
              <a:tabLst>
                <a:tab pos="380365" algn="l"/>
              </a:tabLst>
            </a:pPr>
            <a:r>
              <a:rPr sz="2600" spc="-5" dirty="0">
                <a:latin typeface="Arial"/>
                <a:cs typeface="Arial"/>
              </a:rPr>
              <a:t>Hesaptan </a:t>
            </a:r>
            <a:r>
              <a:rPr sz="2600" dirty="0">
                <a:latin typeface="Arial"/>
                <a:cs typeface="Arial"/>
              </a:rPr>
              <a:t>yapılan </a:t>
            </a:r>
            <a:r>
              <a:rPr sz="2600" spc="-5" dirty="0">
                <a:latin typeface="Arial"/>
                <a:cs typeface="Arial"/>
              </a:rPr>
              <a:t>farklı banka TL para</a:t>
            </a:r>
            <a:r>
              <a:rPr sz="2600" spc="-65" dirty="0">
                <a:latin typeface="Arial"/>
                <a:cs typeface="Arial"/>
              </a:rPr>
              <a:t> </a:t>
            </a:r>
            <a:r>
              <a:rPr sz="2600" spc="-5" dirty="0">
                <a:latin typeface="Arial"/>
                <a:cs typeface="Arial"/>
              </a:rPr>
              <a:t>transferleri,</a:t>
            </a:r>
            <a:endParaRPr sz="2600" dirty="0">
              <a:latin typeface="Arial"/>
              <a:cs typeface="Arial"/>
            </a:endParaRPr>
          </a:p>
          <a:p>
            <a:pPr marL="379730" indent="-367665">
              <a:lnSpc>
                <a:spcPct val="100000"/>
              </a:lnSpc>
              <a:spcBef>
                <a:spcPts val="550"/>
              </a:spcBef>
              <a:buClr>
                <a:srgbClr val="9C007E"/>
              </a:buClr>
              <a:buSzPct val="94230"/>
              <a:buFont typeface="Noto Sans Symbols"/>
              <a:buChar char="●"/>
              <a:tabLst>
                <a:tab pos="380365" algn="l"/>
              </a:tabLst>
            </a:pPr>
            <a:r>
              <a:rPr sz="2600" spc="-5" dirty="0">
                <a:latin typeface="Arial"/>
                <a:cs typeface="Arial"/>
              </a:rPr>
              <a:t>IBAN’a </a:t>
            </a:r>
            <a:r>
              <a:rPr sz="2600" dirty="0">
                <a:latin typeface="Arial"/>
                <a:cs typeface="Arial"/>
              </a:rPr>
              <a:t>veya </a:t>
            </a:r>
            <a:r>
              <a:rPr sz="2600" spc="-10" dirty="0">
                <a:latin typeface="Arial"/>
                <a:cs typeface="Arial"/>
              </a:rPr>
              <a:t>Kolay Adres’e </a:t>
            </a:r>
            <a:r>
              <a:rPr sz="2600" dirty="0">
                <a:latin typeface="Arial"/>
                <a:cs typeface="Arial"/>
              </a:rPr>
              <a:t>yapılan </a:t>
            </a:r>
            <a:r>
              <a:rPr sz="2600" spc="-5" dirty="0">
                <a:latin typeface="Arial"/>
                <a:cs typeface="Arial"/>
              </a:rPr>
              <a:t>para</a:t>
            </a:r>
            <a:r>
              <a:rPr sz="2600" spc="-80" dirty="0">
                <a:latin typeface="Arial"/>
                <a:cs typeface="Arial"/>
              </a:rPr>
              <a:t> </a:t>
            </a:r>
            <a:r>
              <a:rPr sz="2600" spc="-5" dirty="0">
                <a:latin typeface="Arial"/>
                <a:cs typeface="Arial"/>
              </a:rPr>
              <a:t>transferleri,</a:t>
            </a:r>
            <a:endParaRPr sz="2600" dirty="0">
              <a:latin typeface="Arial"/>
              <a:cs typeface="Arial"/>
            </a:endParaRPr>
          </a:p>
          <a:p>
            <a:pPr marL="379730" marR="5080" indent="-367665">
              <a:lnSpc>
                <a:spcPct val="101099"/>
              </a:lnSpc>
              <a:spcBef>
                <a:spcPts val="520"/>
              </a:spcBef>
              <a:buClr>
                <a:srgbClr val="9C007E"/>
              </a:buClr>
              <a:buSzPct val="94230"/>
              <a:buFont typeface="Noto Sans Symbols"/>
              <a:buChar char="●"/>
              <a:tabLst>
                <a:tab pos="380365" algn="l"/>
              </a:tabLst>
            </a:pPr>
            <a:r>
              <a:rPr sz="2600" spc="-5" dirty="0">
                <a:latin typeface="Arial"/>
                <a:cs typeface="Arial"/>
              </a:rPr>
              <a:t>İşlem tutarı TCMB’nin belirlediği üst limiti aşmayacak  </a:t>
            </a:r>
            <a:r>
              <a:rPr sz="2600" dirty="0" err="1">
                <a:latin typeface="Arial"/>
                <a:cs typeface="Arial"/>
              </a:rPr>
              <a:t>şekilde</a:t>
            </a:r>
            <a:r>
              <a:rPr sz="2600" dirty="0">
                <a:latin typeface="Arial"/>
                <a:cs typeface="Arial"/>
              </a:rPr>
              <a:t> </a:t>
            </a:r>
            <a:r>
              <a:rPr sz="2600" spc="-5" dirty="0" err="1">
                <a:latin typeface="Arial"/>
                <a:cs typeface="Arial"/>
              </a:rPr>
              <a:t>gerçekleştirilen</a:t>
            </a:r>
            <a:r>
              <a:rPr sz="2600" spc="-5" dirty="0">
                <a:latin typeface="Arial"/>
                <a:cs typeface="Arial"/>
              </a:rPr>
              <a:t>,</a:t>
            </a:r>
            <a:endParaRPr sz="2600" dirty="0">
              <a:latin typeface="Arial"/>
              <a:cs typeface="Arial"/>
            </a:endParaRPr>
          </a:p>
          <a:p>
            <a:pPr marL="379730" marR="5080" indent="-367665">
              <a:lnSpc>
                <a:spcPct val="101099"/>
              </a:lnSpc>
              <a:spcBef>
                <a:spcPts val="520"/>
              </a:spcBef>
              <a:buClr>
                <a:srgbClr val="9C007E"/>
              </a:buClr>
              <a:buSzPct val="94230"/>
              <a:buFont typeface="Noto Sans Symbols"/>
              <a:buChar char="●"/>
              <a:tabLst>
                <a:tab pos="380365" algn="l"/>
              </a:tabLst>
            </a:pPr>
            <a:r>
              <a:rPr sz="2600" spc="-5" dirty="0">
                <a:latin typeface="Arial"/>
                <a:cs typeface="Arial"/>
              </a:rPr>
              <a:t>FAST </a:t>
            </a:r>
            <a:r>
              <a:rPr sz="2600" dirty="0" err="1">
                <a:latin typeface="Arial"/>
                <a:cs typeface="Arial"/>
              </a:rPr>
              <a:t>kapsamında</a:t>
            </a:r>
            <a:r>
              <a:rPr sz="2600" spc="-20" dirty="0">
                <a:latin typeface="Arial"/>
                <a:cs typeface="Arial"/>
              </a:rPr>
              <a:t> </a:t>
            </a:r>
            <a:r>
              <a:rPr lang="tr-TR" sz="2600" spc="-5" dirty="0">
                <a:latin typeface="Arial"/>
                <a:cs typeface="Arial"/>
              </a:rPr>
              <a:t>para</a:t>
            </a:r>
            <a:r>
              <a:rPr lang="tr-TR" sz="2600" spc="-25" dirty="0">
                <a:latin typeface="Arial"/>
                <a:cs typeface="Arial"/>
              </a:rPr>
              <a:t> </a:t>
            </a:r>
            <a:r>
              <a:rPr lang="tr-TR" sz="2600" spc="-5" dirty="0">
                <a:latin typeface="Arial"/>
                <a:cs typeface="Arial"/>
              </a:rPr>
              <a:t>transferleri,</a:t>
            </a:r>
            <a:endParaRPr lang="tr-TR" sz="2600" dirty="0">
              <a:latin typeface="Arial"/>
              <a:cs typeface="Arial"/>
            </a:endParaRPr>
          </a:p>
          <a:p>
            <a:pPr marL="379730" indent="-367665">
              <a:lnSpc>
                <a:spcPct val="100000"/>
              </a:lnSpc>
              <a:spcBef>
                <a:spcPts val="550"/>
              </a:spcBef>
              <a:buClr>
                <a:srgbClr val="9C007E"/>
              </a:buClr>
              <a:buSzPct val="94230"/>
              <a:buFont typeface="Noto Sans Symbols"/>
              <a:buChar char="●"/>
              <a:tabLst>
                <a:tab pos="380365" algn="l"/>
              </a:tabLst>
            </a:pPr>
            <a:r>
              <a:rPr lang="tr-TR" sz="2600" spc="-5" dirty="0">
                <a:latin typeface="Arial"/>
                <a:cs typeface="Arial"/>
              </a:rPr>
              <a:t>İleri tarihli olmayan para</a:t>
            </a:r>
            <a:r>
              <a:rPr lang="tr-TR" sz="2600" spc="-30" dirty="0">
                <a:latin typeface="Arial"/>
                <a:cs typeface="Arial"/>
              </a:rPr>
              <a:t> </a:t>
            </a:r>
            <a:r>
              <a:rPr lang="tr-TR" sz="2600" spc="-5" dirty="0">
                <a:latin typeface="Arial"/>
                <a:cs typeface="Arial"/>
              </a:rPr>
              <a:t>transferleri</a:t>
            </a:r>
            <a:r>
              <a:rPr sz="2600" spc="-5" dirty="0" err="1">
                <a:latin typeface="Arial"/>
                <a:cs typeface="Arial"/>
              </a:rPr>
              <a:t>değerlendirilir</a:t>
            </a:r>
            <a:r>
              <a:rPr sz="2600" spc="-5" dirty="0">
                <a:latin typeface="Arial"/>
                <a:cs typeface="Arial"/>
              </a:rPr>
              <a:t>.</a:t>
            </a:r>
            <a:endParaRPr sz="2600" dirty="0">
              <a:latin typeface="Arial"/>
              <a:cs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444499" y="1046985"/>
            <a:ext cx="8079740" cy="787400"/>
          </a:xfrm>
          <a:prstGeom prst="rect">
            <a:avLst/>
          </a:prstGeom>
        </p:spPr>
        <p:txBody>
          <a:bodyPr vert="horz" wrap="square" lIns="0" tIns="12700" rIns="0" bIns="0" rtlCol="0">
            <a:spAutoFit/>
          </a:bodyPr>
          <a:lstStyle/>
          <a:p>
            <a:pPr marL="12700">
              <a:lnSpc>
                <a:spcPct val="100000"/>
              </a:lnSpc>
              <a:spcBef>
                <a:spcPts val="100"/>
              </a:spcBef>
            </a:pPr>
            <a:r>
              <a:rPr sz="5000" b="1" spc="-10" dirty="0">
                <a:solidFill>
                  <a:srgbClr val="666666"/>
                </a:solidFill>
                <a:latin typeface="Arial"/>
                <a:cs typeface="Arial"/>
              </a:rPr>
              <a:t>FAST ile ilgili genel</a:t>
            </a:r>
            <a:r>
              <a:rPr sz="5000" b="1" spc="-90" dirty="0">
                <a:solidFill>
                  <a:srgbClr val="666666"/>
                </a:solidFill>
                <a:latin typeface="Arial"/>
                <a:cs typeface="Arial"/>
              </a:rPr>
              <a:t> </a:t>
            </a:r>
            <a:r>
              <a:rPr sz="5000" b="1" spc="-5" dirty="0">
                <a:solidFill>
                  <a:srgbClr val="666666"/>
                </a:solidFill>
                <a:latin typeface="Arial"/>
                <a:cs typeface="Arial"/>
              </a:rPr>
              <a:t>bilgiler</a:t>
            </a:r>
            <a:endParaRPr sz="5000">
              <a:latin typeface="Arial"/>
              <a:cs typeface="Arial"/>
            </a:endParaRPr>
          </a:p>
        </p:txBody>
      </p:sp>
      <p:sp>
        <p:nvSpPr>
          <p:cNvPr id="9" name="object 9"/>
          <p:cNvSpPr txBox="1"/>
          <p:nvPr/>
        </p:nvSpPr>
        <p:spPr>
          <a:xfrm>
            <a:off x="458346" y="1901505"/>
            <a:ext cx="8105140" cy="4276090"/>
          </a:xfrm>
          <a:prstGeom prst="rect">
            <a:avLst/>
          </a:prstGeom>
        </p:spPr>
        <p:txBody>
          <a:bodyPr vert="horz" wrap="square" lIns="0" tIns="14605" rIns="0" bIns="0" rtlCol="0">
            <a:spAutoFit/>
          </a:bodyPr>
          <a:lstStyle/>
          <a:p>
            <a:pPr marL="358775" indent="-346710">
              <a:lnSpc>
                <a:spcPts val="2375"/>
              </a:lnSpc>
              <a:spcBef>
                <a:spcPts val="115"/>
              </a:spcBef>
              <a:buClr>
                <a:srgbClr val="9C007E"/>
              </a:buClr>
              <a:buSzPct val="95000"/>
              <a:buFont typeface="Noto Sans Symbols"/>
              <a:buChar char="●"/>
              <a:tabLst>
                <a:tab pos="358775" algn="l"/>
                <a:tab pos="359410" algn="l"/>
              </a:tabLst>
            </a:pPr>
            <a:r>
              <a:rPr sz="2000" dirty="0">
                <a:latin typeface="Arial"/>
                <a:cs typeface="Arial"/>
              </a:rPr>
              <a:t>1) Fonların Anlık </a:t>
            </a:r>
            <a:r>
              <a:rPr sz="2000" spc="5" dirty="0">
                <a:latin typeface="Arial"/>
                <a:cs typeface="Arial"/>
              </a:rPr>
              <a:t>ve </a:t>
            </a:r>
            <a:r>
              <a:rPr sz="2000" dirty="0">
                <a:latin typeface="Arial"/>
                <a:cs typeface="Arial"/>
              </a:rPr>
              <a:t>Sürekli Transferi </a:t>
            </a:r>
            <a:r>
              <a:rPr sz="2000" spc="5" dirty="0">
                <a:latin typeface="Arial"/>
                <a:cs typeface="Arial"/>
              </a:rPr>
              <a:t>(FAST)</a:t>
            </a:r>
            <a:r>
              <a:rPr sz="2000" spc="-25" dirty="0">
                <a:latin typeface="Arial"/>
                <a:cs typeface="Arial"/>
              </a:rPr>
              <a:t> </a:t>
            </a:r>
            <a:r>
              <a:rPr sz="2000" dirty="0">
                <a:latin typeface="Arial"/>
                <a:cs typeface="Arial"/>
              </a:rPr>
              <a:t>nedir?</a:t>
            </a:r>
          </a:p>
          <a:p>
            <a:pPr marL="358775" marR="5080" indent="-346710">
              <a:lnSpc>
                <a:spcPct val="80700"/>
              </a:lnSpc>
              <a:spcBef>
                <a:spcPts val="439"/>
              </a:spcBef>
              <a:buClr>
                <a:srgbClr val="9C007E"/>
              </a:buClr>
              <a:buSzPct val="95000"/>
              <a:buFont typeface="Noto Sans Symbols"/>
              <a:buChar char="●"/>
              <a:tabLst>
                <a:tab pos="358775" algn="l"/>
                <a:tab pos="359410" algn="l"/>
              </a:tabLst>
            </a:pPr>
            <a:r>
              <a:rPr sz="2000" dirty="0">
                <a:latin typeface="Arial"/>
                <a:cs typeface="Arial"/>
              </a:rPr>
              <a:t>T.C. </a:t>
            </a:r>
            <a:r>
              <a:rPr sz="2000" spc="5" dirty="0">
                <a:latin typeface="Arial"/>
                <a:cs typeface="Arial"/>
              </a:rPr>
              <a:t>Merkez </a:t>
            </a:r>
            <a:r>
              <a:rPr sz="2000" dirty="0">
                <a:latin typeface="Arial"/>
                <a:cs typeface="Arial"/>
              </a:rPr>
              <a:t>Bankası tarafından geliştirilen </a:t>
            </a:r>
            <a:r>
              <a:rPr sz="2000" spc="5" dirty="0">
                <a:latin typeface="Arial"/>
                <a:cs typeface="Arial"/>
              </a:rPr>
              <a:t>“Fonların </a:t>
            </a:r>
            <a:r>
              <a:rPr sz="2000" dirty="0">
                <a:latin typeface="Arial"/>
                <a:cs typeface="Arial"/>
              </a:rPr>
              <a:t>Anlık </a:t>
            </a:r>
            <a:r>
              <a:rPr sz="2000" spc="5" dirty="0">
                <a:latin typeface="Arial"/>
                <a:cs typeface="Arial"/>
              </a:rPr>
              <a:t>ve </a:t>
            </a:r>
            <a:r>
              <a:rPr sz="2000" dirty="0">
                <a:latin typeface="Arial"/>
                <a:cs typeface="Arial"/>
              </a:rPr>
              <a:t>Sürekli  Transferi </a:t>
            </a:r>
            <a:r>
              <a:rPr sz="2000" spc="5" dirty="0">
                <a:latin typeface="Arial"/>
                <a:cs typeface="Arial"/>
              </a:rPr>
              <a:t>(FAST)” </a:t>
            </a:r>
            <a:r>
              <a:rPr sz="2000" dirty="0">
                <a:latin typeface="Arial"/>
                <a:cs typeface="Arial"/>
              </a:rPr>
              <a:t>bankalar arası para transferlerinin 7/24 </a:t>
            </a:r>
            <a:r>
              <a:rPr sz="2000" spc="5" dirty="0">
                <a:latin typeface="Arial"/>
                <a:cs typeface="Arial"/>
              </a:rPr>
              <a:t>ve  saniyeler </a:t>
            </a:r>
            <a:r>
              <a:rPr sz="2000" dirty="0">
                <a:latin typeface="Arial"/>
                <a:cs typeface="Arial"/>
              </a:rPr>
              <a:t>içerisinde gerçekleştirilmesini </a:t>
            </a:r>
            <a:r>
              <a:rPr sz="2000" spc="5" dirty="0">
                <a:latin typeface="Arial"/>
                <a:cs typeface="Arial"/>
              </a:rPr>
              <a:t>sağlayan </a:t>
            </a:r>
            <a:r>
              <a:rPr sz="2000" dirty="0">
                <a:latin typeface="Arial"/>
                <a:cs typeface="Arial"/>
              </a:rPr>
              <a:t>bir</a:t>
            </a:r>
            <a:r>
              <a:rPr sz="2000" spc="-10" dirty="0">
                <a:latin typeface="Arial"/>
                <a:cs typeface="Arial"/>
              </a:rPr>
              <a:t> </a:t>
            </a:r>
            <a:r>
              <a:rPr sz="2000" dirty="0">
                <a:latin typeface="Arial"/>
                <a:cs typeface="Arial"/>
              </a:rPr>
              <a:t>hizmettir.</a:t>
            </a:r>
          </a:p>
          <a:p>
            <a:pPr>
              <a:lnSpc>
                <a:spcPct val="100000"/>
              </a:lnSpc>
              <a:spcBef>
                <a:spcPts val="35"/>
              </a:spcBef>
              <a:buClr>
                <a:srgbClr val="9C007E"/>
              </a:buClr>
              <a:buFont typeface="Noto Sans Symbols"/>
              <a:buChar char="●"/>
            </a:pPr>
            <a:endParaRPr sz="1950" dirty="0">
              <a:latin typeface="Arial"/>
              <a:cs typeface="Arial"/>
            </a:endParaRPr>
          </a:p>
          <a:p>
            <a:pPr marL="358775" indent="-346710">
              <a:lnSpc>
                <a:spcPts val="2360"/>
              </a:lnSpc>
              <a:buClr>
                <a:srgbClr val="9C007E"/>
              </a:buClr>
              <a:buSzPct val="95000"/>
              <a:buFont typeface="Noto Sans Symbols"/>
              <a:buChar char="●"/>
              <a:tabLst>
                <a:tab pos="358775" algn="l"/>
                <a:tab pos="359410" algn="l"/>
              </a:tabLst>
            </a:pPr>
            <a:r>
              <a:rPr sz="2000" dirty="0">
                <a:latin typeface="Arial"/>
                <a:cs typeface="Arial"/>
              </a:rPr>
              <a:t>2) </a:t>
            </a:r>
            <a:r>
              <a:rPr sz="2000" spc="5" dirty="0">
                <a:latin typeface="Arial"/>
                <a:cs typeface="Arial"/>
              </a:rPr>
              <a:t>FAST ne zaman </a:t>
            </a:r>
            <a:r>
              <a:rPr sz="2000" dirty="0">
                <a:latin typeface="Arial"/>
                <a:cs typeface="Arial"/>
              </a:rPr>
              <a:t>uygulamaya</a:t>
            </a:r>
            <a:r>
              <a:rPr sz="2000" spc="-25" dirty="0">
                <a:latin typeface="Arial"/>
                <a:cs typeface="Arial"/>
              </a:rPr>
              <a:t> </a:t>
            </a:r>
            <a:r>
              <a:rPr sz="2000" dirty="0">
                <a:latin typeface="Arial"/>
                <a:cs typeface="Arial"/>
              </a:rPr>
              <a:t>girecek?</a:t>
            </a:r>
          </a:p>
          <a:p>
            <a:pPr marL="358775" indent="-346710">
              <a:lnSpc>
                <a:spcPts val="2360"/>
              </a:lnSpc>
              <a:buClr>
                <a:srgbClr val="9C007E"/>
              </a:buClr>
              <a:buSzPct val="95000"/>
              <a:buFont typeface="Noto Sans Symbols"/>
              <a:buChar char="●"/>
              <a:tabLst>
                <a:tab pos="358775" algn="l"/>
                <a:tab pos="359410" algn="l"/>
              </a:tabLst>
            </a:pPr>
            <a:r>
              <a:rPr sz="2000" spc="5" dirty="0">
                <a:latin typeface="Arial"/>
                <a:cs typeface="Arial"/>
              </a:rPr>
              <a:t>FAST </a:t>
            </a:r>
            <a:r>
              <a:rPr sz="2000" dirty="0">
                <a:latin typeface="Arial"/>
                <a:cs typeface="Arial"/>
              </a:rPr>
              <a:t>işlemlerinin hayata geçiş tarihi </a:t>
            </a:r>
            <a:r>
              <a:rPr sz="2000" spc="5" dirty="0">
                <a:latin typeface="Arial"/>
                <a:cs typeface="Arial"/>
              </a:rPr>
              <a:t>8 Ocak</a:t>
            </a:r>
            <a:r>
              <a:rPr sz="2000" spc="-30" dirty="0">
                <a:latin typeface="Arial"/>
                <a:cs typeface="Arial"/>
              </a:rPr>
              <a:t> </a:t>
            </a:r>
            <a:r>
              <a:rPr sz="2000" dirty="0">
                <a:latin typeface="Arial"/>
                <a:cs typeface="Arial"/>
              </a:rPr>
              <a:t>2021’dir.</a:t>
            </a:r>
          </a:p>
          <a:p>
            <a:pPr marL="358775" indent="-346710">
              <a:lnSpc>
                <a:spcPts val="2360"/>
              </a:lnSpc>
              <a:spcBef>
                <a:spcPts val="2250"/>
              </a:spcBef>
              <a:buClr>
                <a:srgbClr val="9C007E"/>
              </a:buClr>
              <a:buSzPct val="95000"/>
              <a:buFont typeface="Noto Sans Symbols"/>
              <a:buChar char="●"/>
              <a:tabLst>
                <a:tab pos="358775" algn="l"/>
                <a:tab pos="359410" algn="l"/>
              </a:tabLst>
            </a:pPr>
            <a:r>
              <a:rPr sz="2000" dirty="0">
                <a:latin typeface="Arial"/>
                <a:cs typeface="Arial"/>
              </a:rPr>
              <a:t>3) </a:t>
            </a:r>
            <a:r>
              <a:rPr sz="2000" spc="5" dirty="0">
                <a:latin typeface="Arial"/>
                <a:cs typeface="Arial"/>
              </a:rPr>
              <a:t>FAST </a:t>
            </a:r>
            <a:r>
              <a:rPr sz="2000" dirty="0">
                <a:latin typeface="Arial"/>
                <a:cs typeface="Arial"/>
              </a:rPr>
              <a:t>işlemlerinde bir üst limit </a:t>
            </a:r>
            <a:r>
              <a:rPr sz="2000" spc="5" dirty="0">
                <a:latin typeface="Arial"/>
                <a:cs typeface="Arial"/>
              </a:rPr>
              <a:t>mevcut</a:t>
            </a:r>
            <a:r>
              <a:rPr sz="2000" spc="-15" dirty="0">
                <a:latin typeface="Arial"/>
                <a:cs typeface="Arial"/>
              </a:rPr>
              <a:t> </a:t>
            </a:r>
            <a:r>
              <a:rPr sz="2000" spc="5" dirty="0">
                <a:latin typeface="Arial"/>
                <a:cs typeface="Arial"/>
              </a:rPr>
              <a:t>mudur?</a:t>
            </a:r>
            <a:endParaRPr sz="2000" dirty="0">
              <a:latin typeface="Arial"/>
              <a:cs typeface="Arial"/>
            </a:endParaRPr>
          </a:p>
          <a:p>
            <a:pPr marL="358775" marR="8890" indent="-346710">
              <a:lnSpc>
                <a:spcPts val="1920"/>
              </a:lnSpc>
              <a:spcBef>
                <a:spcPts val="425"/>
              </a:spcBef>
              <a:buClr>
                <a:srgbClr val="9C007E"/>
              </a:buClr>
              <a:buSzPct val="95000"/>
              <a:buFont typeface="Noto Sans Symbols"/>
              <a:buChar char="●"/>
              <a:tabLst>
                <a:tab pos="358775" algn="l"/>
                <a:tab pos="359410" algn="l"/>
              </a:tabLst>
            </a:pPr>
            <a:r>
              <a:rPr sz="2000" spc="5" dirty="0">
                <a:latin typeface="Arial"/>
                <a:cs typeface="Arial"/>
              </a:rPr>
              <a:t>FAST </a:t>
            </a:r>
            <a:r>
              <a:rPr sz="2000" dirty="0">
                <a:latin typeface="Arial"/>
                <a:cs typeface="Arial"/>
              </a:rPr>
              <a:t>işlemlerinde işlem özelinde limit uygulaması </a:t>
            </a:r>
            <a:r>
              <a:rPr sz="2000" spc="5" dirty="0">
                <a:latin typeface="Arial"/>
                <a:cs typeface="Arial"/>
              </a:rPr>
              <a:t>mevcut </a:t>
            </a:r>
            <a:r>
              <a:rPr sz="2000" dirty="0">
                <a:latin typeface="Arial"/>
                <a:cs typeface="Arial"/>
              </a:rPr>
              <a:t>olup, limit  tutarı </a:t>
            </a:r>
            <a:r>
              <a:rPr sz="2000" spc="5" dirty="0">
                <a:latin typeface="Arial"/>
                <a:cs typeface="Arial"/>
              </a:rPr>
              <a:t>TCMB </a:t>
            </a:r>
            <a:r>
              <a:rPr sz="2000" dirty="0">
                <a:latin typeface="Arial"/>
                <a:cs typeface="Arial"/>
              </a:rPr>
              <a:t>tarafından</a:t>
            </a:r>
            <a:r>
              <a:rPr sz="2000" spc="-25" dirty="0">
                <a:latin typeface="Arial"/>
                <a:cs typeface="Arial"/>
              </a:rPr>
              <a:t> </a:t>
            </a:r>
            <a:r>
              <a:rPr sz="2000" dirty="0">
                <a:latin typeface="Arial"/>
                <a:cs typeface="Arial"/>
              </a:rPr>
              <a:t>belirlenmektedir.</a:t>
            </a:r>
          </a:p>
          <a:p>
            <a:pPr>
              <a:lnSpc>
                <a:spcPct val="100000"/>
              </a:lnSpc>
              <a:spcBef>
                <a:spcPts val="55"/>
              </a:spcBef>
              <a:buClr>
                <a:srgbClr val="9C007E"/>
              </a:buClr>
              <a:buFont typeface="Noto Sans Symbols"/>
              <a:buChar char="●"/>
            </a:pPr>
            <a:endParaRPr sz="1950" dirty="0">
              <a:latin typeface="Arial"/>
              <a:cs typeface="Arial"/>
            </a:endParaRPr>
          </a:p>
          <a:p>
            <a:pPr marL="358775" indent="-346710">
              <a:lnSpc>
                <a:spcPts val="2360"/>
              </a:lnSpc>
              <a:buClr>
                <a:srgbClr val="9C007E"/>
              </a:buClr>
              <a:buSzPct val="95000"/>
              <a:buFont typeface="Noto Sans Symbols"/>
              <a:buChar char="●"/>
              <a:tabLst>
                <a:tab pos="358775" algn="l"/>
                <a:tab pos="359410" algn="l"/>
              </a:tabLst>
            </a:pPr>
            <a:r>
              <a:rPr sz="2000" dirty="0">
                <a:latin typeface="Arial"/>
                <a:cs typeface="Arial"/>
              </a:rPr>
              <a:t>4) Kredi </a:t>
            </a:r>
            <a:r>
              <a:rPr sz="2000" spc="5" dirty="0">
                <a:latin typeface="Arial"/>
                <a:cs typeface="Arial"/>
              </a:rPr>
              <a:t>kartından FAST </a:t>
            </a:r>
            <a:r>
              <a:rPr sz="2000" dirty="0">
                <a:latin typeface="Arial"/>
                <a:cs typeface="Arial"/>
              </a:rPr>
              <a:t>işlemi </a:t>
            </a:r>
            <a:r>
              <a:rPr sz="2000" spc="5" dirty="0">
                <a:latin typeface="Arial"/>
                <a:cs typeface="Arial"/>
              </a:rPr>
              <a:t>yapılabilir</a:t>
            </a:r>
            <a:r>
              <a:rPr sz="2000" spc="-25" dirty="0">
                <a:latin typeface="Arial"/>
                <a:cs typeface="Arial"/>
              </a:rPr>
              <a:t> </a:t>
            </a:r>
            <a:r>
              <a:rPr sz="2000" spc="5" dirty="0">
                <a:latin typeface="Arial"/>
                <a:cs typeface="Arial"/>
              </a:rPr>
              <a:t>mi?</a:t>
            </a:r>
            <a:endParaRPr sz="2000" dirty="0">
              <a:latin typeface="Arial"/>
              <a:cs typeface="Arial"/>
            </a:endParaRPr>
          </a:p>
          <a:p>
            <a:pPr marL="358775" marR="1996439" indent="-346710">
              <a:lnSpc>
                <a:spcPts val="1920"/>
              </a:lnSpc>
              <a:spcBef>
                <a:spcPts val="425"/>
              </a:spcBef>
              <a:buClr>
                <a:srgbClr val="9C007E"/>
              </a:buClr>
              <a:buSzPct val="95000"/>
              <a:buFont typeface="Noto Sans Symbols"/>
              <a:buChar char="●"/>
              <a:tabLst>
                <a:tab pos="358775" algn="l"/>
                <a:tab pos="359410" algn="l"/>
              </a:tabLst>
            </a:pPr>
            <a:r>
              <a:rPr sz="2000" spc="5" dirty="0">
                <a:latin typeface="Arial"/>
                <a:cs typeface="Arial"/>
              </a:rPr>
              <a:t>FAST </a:t>
            </a:r>
            <a:r>
              <a:rPr sz="2000" dirty="0">
                <a:latin typeface="Arial"/>
                <a:cs typeface="Arial"/>
              </a:rPr>
              <a:t>işlemleri </a:t>
            </a:r>
            <a:r>
              <a:rPr sz="2000" spc="5" dirty="0">
                <a:latin typeface="Arial"/>
                <a:cs typeface="Arial"/>
              </a:rPr>
              <a:t>sadece vadesiz </a:t>
            </a:r>
            <a:r>
              <a:rPr sz="2000" dirty="0">
                <a:latin typeface="Arial"/>
                <a:cs typeface="Arial"/>
              </a:rPr>
              <a:t>hesaplar üzerinden  gerçekleştirilebilir.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p:nvPr/>
        </p:nvSpPr>
        <p:spPr>
          <a:xfrm>
            <a:off x="444442" y="1891396"/>
            <a:ext cx="8081645" cy="4043415"/>
          </a:xfrm>
          <a:prstGeom prst="rect">
            <a:avLst/>
          </a:prstGeom>
        </p:spPr>
        <p:txBody>
          <a:bodyPr vert="horz" wrap="square" lIns="0" tIns="41275" rIns="0" bIns="0" rtlCol="0">
            <a:spAutoFit/>
          </a:bodyPr>
          <a:lstStyle/>
          <a:p>
            <a:pPr marL="372745" indent="-360680">
              <a:lnSpc>
                <a:spcPct val="100000"/>
              </a:lnSpc>
              <a:spcBef>
                <a:spcPts val="325"/>
              </a:spcBef>
              <a:buClr>
                <a:srgbClr val="9C007E"/>
              </a:buClr>
              <a:buSzPct val="93750"/>
              <a:buFont typeface="Noto Sans Symbols"/>
              <a:buChar char="●"/>
              <a:tabLst>
                <a:tab pos="372110" algn="l"/>
                <a:tab pos="373380" algn="l"/>
              </a:tabLst>
            </a:pPr>
            <a:r>
              <a:rPr sz="2400" spc="-5" dirty="0">
                <a:latin typeface="Arial"/>
                <a:cs typeface="Arial"/>
              </a:rPr>
              <a:t>5) Hesap numarasına FAST işlemi </a:t>
            </a:r>
            <a:r>
              <a:rPr sz="2400" dirty="0">
                <a:latin typeface="Arial"/>
                <a:cs typeface="Arial"/>
              </a:rPr>
              <a:t>yapılabilir mi?</a:t>
            </a:r>
          </a:p>
          <a:p>
            <a:pPr marL="372745" marR="871855" indent="-360680">
              <a:lnSpc>
                <a:spcPts val="2590"/>
              </a:lnSpc>
              <a:spcBef>
                <a:spcPts val="550"/>
              </a:spcBef>
              <a:buClr>
                <a:srgbClr val="9C007E"/>
              </a:buClr>
              <a:buSzPct val="93750"/>
              <a:buFont typeface="Noto Sans Symbols"/>
              <a:buChar char="●"/>
              <a:tabLst>
                <a:tab pos="372110" algn="l"/>
                <a:tab pos="373380" algn="l"/>
              </a:tabLst>
            </a:pPr>
            <a:r>
              <a:rPr sz="2400" spc="-5" dirty="0">
                <a:latin typeface="Arial"/>
                <a:cs typeface="Arial"/>
              </a:rPr>
              <a:t>FAST ile para transferi </a:t>
            </a:r>
            <a:r>
              <a:rPr sz="2400" dirty="0">
                <a:latin typeface="Arial"/>
                <a:cs typeface="Arial"/>
              </a:rPr>
              <a:t>sadece </a:t>
            </a:r>
            <a:r>
              <a:rPr sz="2400" spc="-5" dirty="0">
                <a:latin typeface="Arial"/>
                <a:cs typeface="Arial"/>
              </a:rPr>
              <a:t>IBAN’a </a:t>
            </a:r>
            <a:r>
              <a:rPr sz="2400" dirty="0">
                <a:latin typeface="Arial"/>
                <a:cs typeface="Arial"/>
              </a:rPr>
              <a:t>veya “Kolay  </a:t>
            </a:r>
            <a:r>
              <a:rPr sz="2400" spc="-5" dirty="0">
                <a:latin typeface="Arial"/>
                <a:cs typeface="Arial"/>
              </a:rPr>
              <a:t>Adres”e</a:t>
            </a:r>
            <a:r>
              <a:rPr sz="2400" spc="-15" dirty="0">
                <a:latin typeface="Arial"/>
                <a:cs typeface="Arial"/>
              </a:rPr>
              <a:t> </a:t>
            </a:r>
            <a:r>
              <a:rPr sz="2400" spc="-5" dirty="0">
                <a:latin typeface="Arial"/>
                <a:cs typeface="Arial"/>
              </a:rPr>
              <a:t>gerçekleştirilebilir.</a:t>
            </a:r>
            <a:endParaRPr sz="2400" dirty="0">
              <a:latin typeface="Arial"/>
              <a:cs typeface="Arial"/>
            </a:endParaRPr>
          </a:p>
          <a:p>
            <a:pPr>
              <a:lnSpc>
                <a:spcPct val="100000"/>
              </a:lnSpc>
              <a:spcBef>
                <a:spcPts val="30"/>
              </a:spcBef>
              <a:buClr>
                <a:srgbClr val="9C007E"/>
              </a:buClr>
              <a:buFont typeface="Noto Sans Symbols"/>
              <a:buChar char="●"/>
            </a:pPr>
            <a:endParaRPr sz="3100" dirty="0">
              <a:latin typeface="Arial"/>
              <a:cs typeface="Arial"/>
            </a:endParaRPr>
          </a:p>
          <a:p>
            <a:pPr marL="372745" marR="631190" indent="-360680">
              <a:lnSpc>
                <a:spcPts val="2590"/>
              </a:lnSpc>
              <a:spcBef>
                <a:spcPts val="5"/>
              </a:spcBef>
              <a:buClr>
                <a:srgbClr val="9C007E"/>
              </a:buClr>
              <a:buSzPct val="93750"/>
              <a:buFont typeface="Noto Sans Symbols"/>
              <a:buChar char="●"/>
              <a:tabLst>
                <a:tab pos="372110" algn="l"/>
                <a:tab pos="373380" algn="l"/>
              </a:tabLst>
            </a:pPr>
            <a:r>
              <a:rPr sz="2400" spc="-5" dirty="0">
                <a:latin typeface="Arial"/>
                <a:cs typeface="Arial"/>
              </a:rPr>
              <a:t>6) FAST işlemi </a:t>
            </a:r>
            <a:r>
              <a:rPr sz="2400" dirty="0">
                <a:latin typeface="Arial"/>
                <a:cs typeface="Arial"/>
              </a:rPr>
              <a:t>yapmak </a:t>
            </a:r>
            <a:r>
              <a:rPr sz="2400" spc="-5" dirty="0">
                <a:latin typeface="Arial"/>
                <a:cs typeface="Arial"/>
              </a:rPr>
              <a:t>için ayrıca bir FAST </a:t>
            </a:r>
            <a:r>
              <a:rPr sz="2400" dirty="0">
                <a:latin typeface="Arial"/>
                <a:cs typeface="Arial"/>
              </a:rPr>
              <a:t>menüsü  seçilecek</a:t>
            </a:r>
            <a:r>
              <a:rPr sz="2400" spc="-10" dirty="0">
                <a:latin typeface="Arial"/>
                <a:cs typeface="Arial"/>
              </a:rPr>
              <a:t> </a:t>
            </a:r>
            <a:r>
              <a:rPr sz="2400" dirty="0">
                <a:latin typeface="Arial"/>
                <a:cs typeface="Arial"/>
              </a:rPr>
              <a:t>mi?</a:t>
            </a:r>
          </a:p>
          <a:p>
            <a:pPr marL="372745" marR="5080" indent="-360680">
              <a:lnSpc>
                <a:spcPct val="90900"/>
              </a:lnSpc>
              <a:spcBef>
                <a:spcPts val="450"/>
              </a:spcBef>
              <a:buClr>
                <a:srgbClr val="9C007E"/>
              </a:buClr>
              <a:buSzPct val="93750"/>
              <a:buFont typeface="Noto Sans Symbols"/>
              <a:buChar char="●"/>
              <a:tabLst>
                <a:tab pos="372110" algn="l"/>
                <a:tab pos="373380" algn="l"/>
              </a:tabLst>
            </a:pPr>
            <a:r>
              <a:rPr sz="2400" spc="-5" dirty="0">
                <a:latin typeface="Arial"/>
                <a:cs typeface="Arial"/>
              </a:rPr>
              <a:t>FAST </a:t>
            </a:r>
            <a:r>
              <a:rPr sz="2400" spc="-5" dirty="0" err="1">
                <a:latin typeface="Arial"/>
                <a:cs typeface="Arial"/>
              </a:rPr>
              <a:t>işlemleri</a:t>
            </a:r>
            <a:r>
              <a:rPr sz="2400" spc="-5" dirty="0">
                <a:latin typeface="Arial"/>
                <a:cs typeface="Arial"/>
              </a:rPr>
              <a:t> </a:t>
            </a:r>
            <a:r>
              <a:rPr lang="tr-TR" sz="2400" spc="-5" dirty="0">
                <a:latin typeface="Arial"/>
                <a:cs typeface="Arial"/>
              </a:rPr>
              <a:t>Bankanın</a:t>
            </a:r>
            <a:r>
              <a:rPr sz="2400" dirty="0">
                <a:latin typeface="Arial"/>
                <a:cs typeface="Arial"/>
              </a:rPr>
              <a:t>Mobil ya da </a:t>
            </a:r>
            <a:r>
              <a:rPr sz="2400" spc="-5" dirty="0">
                <a:latin typeface="Arial"/>
                <a:cs typeface="Arial"/>
              </a:rPr>
              <a:t>Bireysel İnternet  Şubesi’ne giriş </a:t>
            </a:r>
            <a:r>
              <a:rPr sz="2400" dirty="0">
                <a:latin typeface="Arial"/>
                <a:cs typeface="Arial"/>
              </a:rPr>
              <a:t>yaptıktan sonra </a:t>
            </a:r>
            <a:r>
              <a:rPr sz="2400" spc="-5" dirty="0">
                <a:latin typeface="Arial"/>
                <a:cs typeface="Arial"/>
              </a:rPr>
              <a:t>Para Transferleri </a:t>
            </a:r>
            <a:r>
              <a:rPr sz="2400" dirty="0">
                <a:latin typeface="Arial"/>
                <a:cs typeface="Arial"/>
              </a:rPr>
              <a:t>&gt; </a:t>
            </a:r>
            <a:r>
              <a:rPr sz="2400" spc="-5" dirty="0">
                <a:latin typeface="Arial"/>
                <a:cs typeface="Arial"/>
              </a:rPr>
              <a:t>Başka  Hesaba Havale/EFT adımlarını izleyerek  gerçekleştirilebilir. Eğer işlem </a:t>
            </a:r>
            <a:r>
              <a:rPr sz="2400" dirty="0">
                <a:latin typeface="Arial"/>
                <a:cs typeface="Arial"/>
              </a:rPr>
              <a:t>kriterleri </a:t>
            </a:r>
            <a:r>
              <a:rPr sz="2400" spc="-5" dirty="0">
                <a:latin typeface="Arial"/>
                <a:cs typeface="Arial"/>
              </a:rPr>
              <a:t>FAST’e uygunsa,  işlem FAST olarak</a:t>
            </a:r>
            <a:r>
              <a:rPr sz="2400" spc="-10" dirty="0">
                <a:latin typeface="Arial"/>
                <a:cs typeface="Arial"/>
              </a:rPr>
              <a:t> </a:t>
            </a:r>
            <a:r>
              <a:rPr sz="2400" spc="-5" dirty="0">
                <a:latin typeface="Arial"/>
                <a:cs typeface="Arial"/>
              </a:rPr>
              <a:t>gerçekleştirilir.</a:t>
            </a:r>
            <a:endParaRPr sz="2400" dirty="0">
              <a:latin typeface="Arial"/>
              <a:cs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p:nvPr/>
        </p:nvSpPr>
        <p:spPr>
          <a:xfrm>
            <a:off x="437490" y="1947667"/>
            <a:ext cx="3359785" cy="421640"/>
          </a:xfrm>
          <a:prstGeom prst="rect">
            <a:avLst/>
          </a:prstGeom>
        </p:spPr>
        <p:txBody>
          <a:bodyPr vert="horz" wrap="square" lIns="0" tIns="12700" rIns="0" bIns="0" rtlCol="0">
            <a:spAutoFit/>
          </a:bodyPr>
          <a:lstStyle/>
          <a:p>
            <a:pPr marL="12700">
              <a:lnSpc>
                <a:spcPct val="100000"/>
              </a:lnSpc>
              <a:spcBef>
                <a:spcPts val="100"/>
              </a:spcBef>
              <a:tabLst>
                <a:tab pos="1750695" algn="l"/>
              </a:tabLst>
            </a:pPr>
            <a:r>
              <a:rPr sz="2450" b="1" spc="10" dirty="0">
                <a:solidFill>
                  <a:srgbClr val="9C007E"/>
                </a:solidFill>
                <a:latin typeface="Noto Sans Symbols"/>
                <a:cs typeface="Noto Sans Symbols"/>
              </a:rPr>
              <a:t>⚫</a:t>
            </a:r>
            <a:r>
              <a:rPr sz="2450" b="1" spc="285" dirty="0">
                <a:solidFill>
                  <a:srgbClr val="9C007E"/>
                </a:solidFill>
                <a:latin typeface="Noto Sans Symbols"/>
                <a:cs typeface="Noto Sans Symbols"/>
              </a:rPr>
              <a:t> </a:t>
            </a:r>
            <a:r>
              <a:rPr sz="2600" b="1" spc="-5" dirty="0">
                <a:solidFill>
                  <a:srgbClr val="FF0000"/>
                </a:solidFill>
                <a:latin typeface="Arial"/>
                <a:cs typeface="Arial"/>
              </a:rPr>
              <a:t>Ticare</a:t>
            </a:r>
            <a:r>
              <a:rPr sz="2600" b="1" dirty="0">
                <a:solidFill>
                  <a:srgbClr val="FF0000"/>
                </a:solidFill>
                <a:latin typeface="Arial"/>
                <a:cs typeface="Arial"/>
              </a:rPr>
              <a:t>t	</a:t>
            </a:r>
            <a:r>
              <a:rPr sz="2600" b="1" spc="-5" dirty="0">
                <a:solidFill>
                  <a:srgbClr val="FF0000"/>
                </a:solidFill>
                <a:latin typeface="Arial"/>
                <a:cs typeface="Arial"/>
              </a:rPr>
              <a:t>Bankaları:</a:t>
            </a:r>
            <a:endParaRPr sz="2600">
              <a:latin typeface="Arial"/>
              <a:cs typeface="Arial"/>
            </a:endParaRPr>
          </a:p>
        </p:txBody>
      </p:sp>
      <p:sp>
        <p:nvSpPr>
          <p:cNvPr id="9" name="object 9"/>
          <p:cNvSpPr txBox="1"/>
          <p:nvPr/>
        </p:nvSpPr>
        <p:spPr>
          <a:xfrm>
            <a:off x="4068392" y="1947667"/>
            <a:ext cx="4434840" cy="421640"/>
          </a:xfrm>
          <a:prstGeom prst="rect">
            <a:avLst/>
          </a:prstGeom>
        </p:spPr>
        <p:txBody>
          <a:bodyPr vert="horz" wrap="square" lIns="0" tIns="12700" rIns="0" bIns="0" rtlCol="0">
            <a:spAutoFit/>
          </a:bodyPr>
          <a:lstStyle/>
          <a:p>
            <a:pPr marL="12700">
              <a:lnSpc>
                <a:spcPct val="100000"/>
              </a:lnSpc>
              <a:spcBef>
                <a:spcPts val="100"/>
              </a:spcBef>
              <a:tabLst>
                <a:tab pos="1310005" algn="l"/>
                <a:tab pos="2990850" algn="l"/>
              </a:tabLst>
            </a:pPr>
            <a:r>
              <a:rPr sz="2600" spc="-5" dirty="0">
                <a:latin typeface="Arial"/>
                <a:cs typeface="Arial"/>
              </a:rPr>
              <a:t>Ticaret	</a:t>
            </a:r>
            <a:r>
              <a:rPr sz="2600" spc="-10" dirty="0">
                <a:latin typeface="Arial"/>
                <a:cs typeface="Arial"/>
              </a:rPr>
              <a:t>Bankaları	</a:t>
            </a:r>
            <a:r>
              <a:rPr sz="2600" spc="-5" dirty="0">
                <a:latin typeface="Arial"/>
                <a:cs typeface="Arial"/>
              </a:rPr>
              <a:t>bireylerin,</a:t>
            </a:r>
            <a:endParaRPr sz="2600">
              <a:latin typeface="Arial"/>
              <a:cs typeface="Arial"/>
            </a:endParaRPr>
          </a:p>
        </p:txBody>
      </p:sp>
      <p:sp>
        <p:nvSpPr>
          <p:cNvPr id="10" name="object 10"/>
          <p:cNvSpPr txBox="1"/>
          <p:nvPr/>
        </p:nvSpPr>
        <p:spPr>
          <a:xfrm>
            <a:off x="3622681" y="2347717"/>
            <a:ext cx="1199515" cy="421640"/>
          </a:xfrm>
          <a:prstGeom prst="rect">
            <a:avLst/>
          </a:prstGeom>
        </p:spPr>
        <p:txBody>
          <a:bodyPr vert="horz" wrap="square" lIns="0" tIns="12700" rIns="0" bIns="0" rtlCol="0">
            <a:spAutoFit/>
          </a:bodyPr>
          <a:lstStyle/>
          <a:p>
            <a:pPr marL="12700">
              <a:lnSpc>
                <a:spcPct val="100000"/>
              </a:lnSpc>
              <a:spcBef>
                <a:spcPts val="100"/>
              </a:spcBef>
            </a:pPr>
            <a:r>
              <a:rPr sz="2600" spc="-5" dirty="0">
                <a:latin typeface="Arial"/>
                <a:cs typeface="Arial"/>
              </a:rPr>
              <a:t>endüstri</a:t>
            </a:r>
            <a:endParaRPr sz="2600">
              <a:latin typeface="Arial"/>
              <a:cs typeface="Arial"/>
            </a:endParaRPr>
          </a:p>
        </p:txBody>
      </p:sp>
      <p:sp>
        <p:nvSpPr>
          <p:cNvPr id="11" name="object 11"/>
          <p:cNvSpPr txBox="1"/>
          <p:nvPr/>
        </p:nvSpPr>
        <p:spPr>
          <a:xfrm>
            <a:off x="5178641" y="2347717"/>
            <a:ext cx="1950720" cy="421640"/>
          </a:xfrm>
          <a:prstGeom prst="rect">
            <a:avLst/>
          </a:prstGeom>
        </p:spPr>
        <p:txBody>
          <a:bodyPr vert="horz" wrap="square" lIns="0" tIns="12700" rIns="0" bIns="0" rtlCol="0">
            <a:spAutoFit/>
          </a:bodyPr>
          <a:lstStyle/>
          <a:p>
            <a:pPr marL="12700">
              <a:lnSpc>
                <a:spcPct val="100000"/>
              </a:lnSpc>
              <a:spcBef>
                <a:spcPts val="100"/>
              </a:spcBef>
            </a:pPr>
            <a:r>
              <a:rPr sz="2600" spc="-5" dirty="0">
                <a:latin typeface="Arial"/>
                <a:cs typeface="Arial"/>
              </a:rPr>
              <a:t>işletmelerinin</a:t>
            </a:r>
            <a:endParaRPr sz="2600">
              <a:latin typeface="Arial"/>
              <a:cs typeface="Arial"/>
            </a:endParaRPr>
          </a:p>
        </p:txBody>
      </p:sp>
      <p:sp>
        <p:nvSpPr>
          <p:cNvPr id="12" name="object 12"/>
          <p:cNvSpPr txBox="1"/>
          <p:nvPr/>
        </p:nvSpPr>
        <p:spPr>
          <a:xfrm>
            <a:off x="804543" y="2347717"/>
            <a:ext cx="3304540" cy="821690"/>
          </a:xfrm>
          <a:prstGeom prst="rect">
            <a:avLst/>
          </a:prstGeom>
        </p:spPr>
        <p:txBody>
          <a:bodyPr vert="horz" wrap="square" lIns="0" tIns="8255" rIns="0" bIns="0" rtlCol="0">
            <a:spAutoFit/>
          </a:bodyPr>
          <a:lstStyle/>
          <a:p>
            <a:pPr marL="12700" marR="5080">
              <a:lnSpc>
                <a:spcPct val="101000"/>
              </a:lnSpc>
              <a:spcBef>
                <a:spcPts val="65"/>
              </a:spcBef>
              <a:tabLst>
                <a:tab pos="2007235" algn="l"/>
                <a:tab pos="2099945" algn="l"/>
              </a:tabLst>
            </a:pPr>
            <a:r>
              <a:rPr sz="2600" spc="-5" dirty="0">
                <a:latin typeface="Arial"/>
                <a:cs typeface="Arial"/>
              </a:rPr>
              <a:t>ortaklıkların		</a:t>
            </a:r>
            <a:r>
              <a:rPr sz="2600" dirty="0">
                <a:latin typeface="Arial"/>
                <a:cs typeface="Arial"/>
              </a:rPr>
              <a:t>ve  </a:t>
            </a:r>
            <a:r>
              <a:rPr sz="2600" spc="-5" dirty="0">
                <a:latin typeface="Arial"/>
                <a:cs typeface="Arial"/>
              </a:rPr>
              <a:t>işlemleriyl</a:t>
            </a:r>
            <a:r>
              <a:rPr sz="2600" dirty="0">
                <a:latin typeface="Arial"/>
                <a:cs typeface="Arial"/>
              </a:rPr>
              <a:t>e	</a:t>
            </a:r>
            <a:r>
              <a:rPr sz="2600" spc="-5" dirty="0">
                <a:latin typeface="Arial"/>
                <a:cs typeface="Arial"/>
              </a:rPr>
              <a:t>uğraşan,</a:t>
            </a:r>
            <a:endParaRPr sz="2600">
              <a:latin typeface="Arial"/>
              <a:cs typeface="Arial"/>
            </a:endParaRPr>
          </a:p>
        </p:txBody>
      </p:sp>
      <p:sp>
        <p:nvSpPr>
          <p:cNvPr id="13" name="object 13"/>
          <p:cNvSpPr txBox="1"/>
          <p:nvPr/>
        </p:nvSpPr>
        <p:spPr>
          <a:xfrm>
            <a:off x="4446792" y="2347717"/>
            <a:ext cx="4165600" cy="821690"/>
          </a:xfrm>
          <a:prstGeom prst="rect">
            <a:avLst/>
          </a:prstGeom>
        </p:spPr>
        <p:txBody>
          <a:bodyPr vert="horz" wrap="square" lIns="0" tIns="8255" rIns="0" bIns="0" rtlCol="0">
            <a:spAutoFit/>
          </a:bodyPr>
          <a:lstStyle/>
          <a:p>
            <a:pPr marL="12700" marR="5080" indent="3420745">
              <a:lnSpc>
                <a:spcPct val="101000"/>
              </a:lnSpc>
              <a:spcBef>
                <a:spcPts val="65"/>
              </a:spcBef>
              <a:tabLst>
                <a:tab pos="1971675" algn="l"/>
                <a:tab pos="2701925" algn="l"/>
              </a:tabLst>
            </a:pPr>
            <a:r>
              <a:rPr sz="2600" dirty="0">
                <a:latin typeface="Arial"/>
                <a:cs typeface="Arial"/>
              </a:rPr>
              <a:t>kredi  çalışmaları	</a:t>
            </a:r>
            <a:r>
              <a:rPr sz="2600" spc="-5" dirty="0">
                <a:latin typeface="Arial"/>
                <a:cs typeface="Arial"/>
              </a:rPr>
              <a:t>b</a:t>
            </a:r>
            <a:r>
              <a:rPr sz="2600" dirty="0">
                <a:latin typeface="Arial"/>
                <a:cs typeface="Arial"/>
              </a:rPr>
              <a:t>u	konularda</a:t>
            </a:r>
            <a:endParaRPr sz="2600">
              <a:latin typeface="Arial"/>
              <a:cs typeface="Arial"/>
            </a:endParaRPr>
          </a:p>
        </p:txBody>
      </p:sp>
      <p:sp>
        <p:nvSpPr>
          <p:cNvPr id="14" name="object 14"/>
          <p:cNvSpPr txBox="1"/>
          <p:nvPr/>
        </p:nvSpPr>
        <p:spPr>
          <a:xfrm>
            <a:off x="804543" y="3147815"/>
            <a:ext cx="7799070" cy="1221740"/>
          </a:xfrm>
          <a:prstGeom prst="rect">
            <a:avLst/>
          </a:prstGeom>
        </p:spPr>
        <p:txBody>
          <a:bodyPr vert="horz" wrap="square" lIns="0" tIns="8255" rIns="0" bIns="0" rtlCol="0">
            <a:spAutoFit/>
          </a:bodyPr>
          <a:lstStyle/>
          <a:p>
            <a:pPr marL="12700" marR="5080" algn="just">
              <a:lnSpc>
                <a:spcPct val="101000"/>
              </a:lnSpc>
              <a:spcBef>
                <a:spcPts val="65"/>
              </a:spcBef>
            </a:pPr>
            <a:r>
              <a:rPr sz="2600" spc="-5" dirty="0">
                <a:latin typeface="Arial"/>
                <a:cs typeface="Arial"/>
              </a:rPr>
              <a:t>geliştirilmiş olan bankalardır. Geleneksel faaliyetleri  </a:t>
            </a:r>
            <a:r>
              <a:rPr sz="2600" dirty="0">
                <a:latin typeface="Arial"/>
                <a:cs typeface="Arial"/>
              </a:rPr>
              <a:t>mevduatın </a:t>
            </a:r>
            <a:r>
              <a:rPr sz="2600" spc="-5" dirty="0">
                <a:latin typeface="Arial"/>
                <a:cs typeface="Arial"/>
              </a:rPr>
              <a:t>her </a:t>
            </a:r>
            <a:r>
              <a:rPr sz="2600" dirty="0">
                <a:latin typeface="Arial"/>
                <a:cs typeface="Arial"/>
              </a:rPr>
              <a:t>çeşidini </a:t>
            </a:r>
            <a:r>
              <a:rPr sz="2600" spc="-5" dirty="0">
                <a:latin typeface="Arial"/>
                <a:cs typeface="Arial"/>
              </a:rPr>
              <a:t>toplayarak bu fonları, </a:t>
            </a:r>
            <a:r>
              <a:rPr sz="2600" dirty="0">
                <a:latin typeface="Arial"/>
                <a:cs typeface="Arial"/>
              </a:rPr>
              <a:t>kısa,  </a:t>
            </a:r>
            <a:r>
              <a:rPr sz="2600" spc="-5" dirty="0">
                <a:latin typeface="Arial"/>
                <a:cs typeface="Arial"/>
              </a:rPr>
              <a:t>orta </a:t>
            </a:r>
            <a:r>
              <a:rPr sz="2600" dirty="0">
                <a:latin typeface="Arial"/>
                <a:cs typeface="Arial"/>
              </a:rPr>
              <a:t>ve </a:t>
            </a:r>
            <a:r>
              <a:rPr sz="2600" spc="-5" dirty="0">
                <a:latin typeface="Arial"/>
                <a:cs typeface="Arial"/>
              </a:rPr>
              <a:t>uzun </a:t>
            </a:r>
            <a:r>
              <a:rPr sz="2600" dirty="0">
                <a:latin typeface="Arial"/>
                <a:cs typeface="Arial"/>
              </a:rPr>
              <a:t>vadeli krediye</a:t>
            </a:r>
            <a:r>
              <a:rPr sz="2600" spc="-75" dirty="0">
                <a:latin typeface="Arial"/>
                <a:cs typeface="Arial"/>
              </a:rPr>
              <a:t> </a:t>
            </a:r>
            <a:r>
              <a:rPr sz="2600" spc="-5" dirty="0">
                <a:latin typeface="Arial"/>
                <a:cs typeface="Arial"/>
              </a:rPr>
              <a:t>dönüştürebilmektedirler.</a:t>
            </a:r>
            <a:endParaRPr sz="260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p:nvPr/>
        </p:nvSpPr>
        <p:spPr>
          <a:xfrm>
            <a:off x="437490" y="1947667"/>
            <a:ext cx="8173084" cy="3622040"/>
          </a:xfrm>
          <a:prstGeom prst="rect">
            <a:avLst/>
          </a:prstGeom>
        </p:spPr>
        <p:txBody>
          <a:bodyPr vert="horz" wrap="square" lIns="0" tIns="8255" rIns="0" bIns="0" rtlCol="0">
            <a:spAutoFit/>
          </a:bodyPr>
          <a:lstStyle/>
          <a:p>
            <a:pPr marL="379730" marR="5080" indent="-367665" algn="just">
              <a:lnSpc>
                <a:spcPct val="101000"/>
              </a:lnSpc>
              <a:spcBef>
                <a:spcPts val="65"/>
              </a:spcBef>
            </a:pPr>
            <a:r>
              <a:rPr sz="2450" b="1" spc="10" dirty="0">
                <a:solidFill>
                  <a:srgbClr val="9C007E"/>
                </a:solidFill>
                <a:latin typeface="Noto Sans Symbols"/>
                <a:cs typeface="Noto Sans Symbols"/>
              </a:rPr>
              <a:t>⚫ </a:t>
            </a:r>
            <a:r>
              <a:rPr sz="2600" b="1" spc="-5" dirty="0">
                <a:solidFill>
                  <a:srgbClr val="FF0000"/>
                </a:solidFill>
                <a:latin typeface="Arial"/>
                <a:cs typeface="Arial"/>
              </a:rPr>
              <a:t>Tasarruf </a:t>
            </a:r>
            <a:r>
              <a:rPr sz="2600" b="1" dirty="0">
                <a:solidFill>
                  <a:srgbClr val="FF0000"/>
                </a:solidFill>
                <a:latin typeface="Arial"/>
                <a:cs typeface="Arial"/>
              </a:rPr>
              <a:t>(Mevduat) </a:t>
            </a:r>
            <a:r>
              <a:rPr sz="2600" b="1" spc="-5" dirty="0">
                <a:solidFill>
                  <a:srgbClr val="FF0000"/>
                </a:solidFill>
                <a:latin typeface="Arial"/>
                <a:cs typeface="Arial"/>
              </a:rPr>
              <a:t>Bankaları: </a:t>
            </a:r>
            <a:r>
              <a:rPr sz="2600" spc="-5" dirty="0">
                <a:latin typeface="Arial"/>
                <a:cs typeface="Arial"/>
              </a:rPr>
              <a:t>Özellikle gelişmiş  ülkelerde bulunan bu tür bankalar, </a:t>
            </a:r>
            <a:r>
              <a:rPr sz="2600" dirty="0">
                <a:latin typeface="Arial"/>
                <a:cs typeface="Arial"/>
              </a:rPr>
              <a:t>şahısların küçük  çaplı </a:t>
            </a:r>
            <a:r>
              <a:rPr sz="2600" spc="-5" dirty="0">
                <a:latin typeface="Arial"/>
                <a:cs typeface="Arial"/>
              </a:rPr>
              <a:t>tasarruflarını toplayarak işleten </a:t>
            </a:r>
            <a:r>
              <a:rPr sz="2600" dirty="0">
                <a:latin typeface="Arial"/>
                <a:cs typeface="Arial"/>
              </a:rPr>
              <a:t>kuruluşlardır.  </a:t>
            </a:r>
            <a:r>
              <a:rPr sz="2600" spc="-10" dirty="0">
                <a:latin typeface="Arial"/>
                <a:cs typeface="Arial"/>
              </a:rPr>
              <a:t>Kısa </a:t>
            </a:r>
            <a:r>
              <a:rPr sz="2600" dirty="0">
                <a:latin typeface="Arial"/>
                <a:cs typeface="Arial"/>
              </a:rPr>
              <a:t>ve </a:t>
            </a:r>
            <a:r>
              <a:rPr sz="2600" spc="-5" dirty="0">
                <a:latin typeface="Arial"/>
                <a:cs typeface="Arial"/>
              </a:rPr>
              <a:t>uzun </a:t>
            </a:r>
            <a:r>
              <a:rPr sz="2600" dirty="0">
                <a:latin typeface="Arial"/>
                <a:cs typeface="Arial"/>
              </a:rPr>
              <a:t>vadeli mevduat </a:t>
            </a:r>
            <a:r>
              <a:rPr sz="2600" spc="-5" dirty="0">
                <a:latin typeface="Arial"/>
                <a:cs typeface="Arial"/>
              </a:rPr>
              <a:t>toplayarak </a:t>
            </a:r>
            <a:r>
              <a:rPr sz="2600" dirty="0">
                <a:latin typeface="Arial"/>
                <a:cs typeface="Arial"/>
              </a:rPr>
              <a:t>karşılığında  </a:t>
            </a:r>
            <a:r>
              <a:rPr sz="2600" spc="-5" dirty="0">
                <a:latin typeface="Arial"/>
                <a:cs typeface="Arial"/>
              </a:rPr>
              <a:t>faiz </a:t>
            </a:r>
            <a:r>
              <a:rPr sz="2600" dirty="0">
                <a:latin typeface="Arial"/>
                <a:cs typeface="Arial"/>
              </a:rPr>
              <a:t>verirler. </a:t>
            </a:r>
            <a:r>
              <a:rPr sz="2600" spc="-5" dirty="0">
                <a:latin typeface="Arial"/>
                <a:cs typeface="Arial"/>
              </a:rPr>
              <a:t>Her ülkede </a:t>
            </a:r>
            <a:r>
              <a:rPr sz="2600" dirty="0">
                <a:latin typeface="Arial"/>
                <a:cs typeface="Arial"/>
              </a:rPr>
              <a:t>yasalarla </a:t>
            </a:r>
            <a:r>
              <a:rPr sz="2600" spc="-5" dirty="0">
                <a:latin typeface="Arial"/>
                <a:cs typeface="Arial"/>
              </a:rPr>
              <a:t>düzenlenen </a:t>
            </a:r>
            <a:r>
              <a:rPr sz="2600" dirty="0">
                <a:latin typeface="Arial"/>
                <a:cs typeface="Arial"/>
              </a:rPr>
              <a:t>ve  </a:t>
            </a:r>
            <a:r>
              <a:rPr sz="2600" spc="-5" dirty="0">
                <a:latin typeface="Arial"/>
                <a:cs typeface="Arial"/>
              </a:rPr>
              <a:t>denetlenen tasarruf bankalarının </a:t>
            </a:r>
            <a:r>
              <a:rPr sz="2600" dirty="0">
                <a:latin typeface="Arial"/>
                <a:cs typeface="Arial"/>
              </a:rPr>
              <a:t>yatırım </a:t>
            </a:r>
            <a:r>
              <a:rPr sz="2600" spc="-5" dirty="0">
                <a:latin typeface="Arial"/>
                <a:cs typeface="Arial"/>
              </a:rPr>
              <a:t>alanı  genellikle ipotek </a:t>
            </a:r>
            <a:r>
              <a:rPr sz="2600" dirty="0">
                <a:latin typeface="Arial"/>
                <a:cs typeface="Arial"/>
              </a:rPr>
              <a:t>karşılığı </a:t>
            </a:r>
            <a:r>
              <a:rPr sz="2600" spc="-5" dirty="0">
                <a:latin typeface="Arial"/>
                <a:cs typeface="Arial"/>
              </a:rPr>
              <a:t>gayrimenkul </a:t>
            </a:r>
            <a:r>
              <a:rPr sz="2600" dirty="0">
                <a:latin typeface="Arial"/>
                <a:cs typeface="Arial"/>
              </a:rPr>
              <a:t>kredileri, </a:t>
            </a:r>
            <a:r>
              <a:rPr sz="2600" spc="-5" dirty="0">
                <a:latin typeface="Arial"/>
                <a:cs typeface="Arial"/>
              </a:rPr>
              <a:t>devlet  tahvilleri ile güvenilir </a:t>
            </a:r>
            <a:r>
              <a:rPr sz="2600" dirty="0">
                <a:latin typeface="Arial"/>
                <a:cs typeface="Arial"/>
              </a:rPr>
              <a:t>şirketlerin </a:t>
            </a:r>
            <a:r>
              <a:rPr sz="2600" spc="-5" dirty="0">
                <a:latin typeface="Arial"/>
                <a:cs typeface="Arial"/>
              </a:rPr>
              <a:t>hisse </a:t>
            </a:r>
            <a:r>
              <a:rPr sz="2600" dirty="0">
                <a:latin typeface="Arial"/>
                <a:cs typeface="Arial"/>
              </a:rPr>
              <a:t>senedi ve </a:t>
            </a:r>
            <a:r>
              <a:rPr sz="2600" spc="-5" dirty="0">
                <a:latin typeface="Arial"/>
                <a:cs typeface="Arial"/>
              </a:rPr>
              <a:t>tahvil  piyasasıdır.</a:t>
            </a:r>
            <a:endParaRPr sz="260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p:nvPr/>
        </p:nvSpPr>
        <p:spPr>
          <a:xfrm>
            <a:off x="437490" y="1947667"/>
            <a:ext cx="8169909" cy="2421890"/>
          </a:xfrm>
          <a:prstGeom prst="rect">
            <a:avLst/>
          </a:prstGeom>
        </p:spPr>
        <p:txBody>
          <a:bodyPr vert="horz" wrap="square" lIns="0" tIns="8255" rIns="0" bIns="0" rtlCol="0">
            <a:spAutoFit/>
          </a:bodyPr>
          <a:lstStyle/>
          <a:p>
            <a:pPr marL="379730" marR="5080" indent="-367665">
              <a:lnSpc>
                <a:spcPct val="101000"/>
              </a:lnSpc>
              <a:spcBef>
                <a:spcPts val="65"/>
              </a:spcBef>
              <a:tabLst>
                <a:tab pos="1584325" algn="l"/>
                <a:tab pos="1755775" algn="l"/>
                <a:tab pos="1953895" algn="l"/>
                <a:tab pos="2260600" algn="l"/>
                <a:tab pos="2306320" algn="l"/>
                <a:tab pos="2481580" algn="l"/>
                <a:tab pos="2538730" algn="l"/>
                <a:tab pos="3122295" algn="l"/>
                <a:tab pos="3630295" algn="l"/>
                <a:tab pos="3663315" algn="l"/>
                <a:tab pos="4018915" algn="l"/>
                <a:tab pos="4251325" algn="l"/>
                <a:tab pos="4665980" algn="l"/>
                <a:tab pos="5039995" algn="l"/>
                <a:tab pos="5447665" algn="l"/>
                <a:tab pos="5543550" algn="l"/>
                <a:tab pos="6071235" algn="l"/>
                <a:tab pos="6228715" algn="l"/>
                <a:tab pos="6637655" algn="l"/>
                <a:tab pos="6692900" algn="l"/>
                <a:tab pos="6889750" algn="l"/>
              </a:tabLst>
            </a:pPr>
            <a:r>
              <a:rPr sz="2450" b="1" spc="10" dirty="0">
                <a:solidFill>
                  <a:srgbClr val="9C007E"/>
                </a:solidFill>
                <a:latin typeface="Noto Sans Symbols"/>
                <a:cs typeface="Noto Sans Symbols"/>
              </a:rPr>
              <a:t>⚫</a:t>
            </a:r>
            <a:r>
              <a:rPr sz="2450" b="1" spc="290" dirty="0">
                <a:solidFill>
                  <a:srgbClr val="9C007E"/>
                </a:solidFill>
                <a:latin typeface="Noto Sans Symbols"/>
                <a:cs typeface="Noto Sans Symbols"/>
              </a:rPr>
              <a:t> </a:t>
            </a:r>
            <a:r>
              <a:rPr sz="2600" b="1" spc="-5" dirty="0">
                <a:solidFill>
                  <a:srgbClr val="FF0000"/>
                </a:solidFill>
                <a:latin typeface="Arial"/>
                <a:cs typeface="Arial"/>
              </a:rPr>
              <a:t>Ziraat	ve		</a:t>
            </a:r>
            <a:r>
              <a:rPr sz="2600" b="1" spc="-10" dirty="0">
                <a:solidFill>
                  <a:srgbClr val="FF0000"/>
                </a:solidFill>
                <a:latin typeface="Arial"/>
                <a:cs typeface="Arial"/>
              </a:rPr>
              <a:t>Sanayi	</a:t>
            </a:r>
            <a:r>
              <a:rPr sz="2600" b="1" spc="-5" dirty="0">
                <a:solidFill>
                  <a:srgbClr val="FF0000"/>
                </a:solidFill>
                <a:latin typeface="Arial"/>
                <a:cs typeface="Arial"/>
              </a:rPr>
              <a:t>Bankaları:		</a:t>
            </a:r>
            <a:r>
              <a:rPr sz="2600" spc="-5" dirty="0">
                <a:latin typeface="Arial"/>
                <a:cs typeface="Arial"/>
              </a:rPr>
              <a:t>Ziraat		bankaları  adında</a:t>
            </a:r>
            <a:r>
              <a:rPr sz="2600" dirty="0">
                <a:latin typeface="Arial"/>
                <a:cs typeface="Arial"/>
              </a:rPr>
              <a:t>n		</a:t>
            </a:r>
            <a:r>
              <a:rPr sz="2600" spc="-5" dirty="0">
                <a:latin typeface="Arial"/>
                <a:cs typeface="Arial"/>
              </a:rPr>
              <a:t>d</a:t>
            </a:r>
            <a:r>
              <a:rPr sz="2600" dirty="0">
                <a:latin typeface="Arial"/>
                <a:cs typeface="Arial"/>
              </a:rPr>
              <a:t>a		</a:t>
            </a:r>
            <a:r>
              <a:rPr sz="2600" spc="-5" dirty="0">
                <a:latin typeface="Arial"/>
                <a:cs typeface="Arial"/>
              </a:rPr>
              <a:t>anlaşılacağ</a:t>
            </a:r>
            <a:r>
              <a:rPr sz="2600" dirty="0">
                <a:latin typeface="Arial"/>
                <a:cs typeface="Arial"/>
              </a:rPr>
              <a:t>ı	</a:t>
            </a:r>
            <a:r>
              <a:rPr sz="2600" spc="-5" dirty="0">
                <a:latin typeface="Arial"/>
                <a:cs typeface="Arial"/>
              </a:rPr>
              <a:t>gibi</a:t>
            </a:r>
            <a:r>
              <a:rPr sz="2600" dirty="0">
                <a:latin typeface="Arial"/>
                <a:cs typeface="Arial"/>
              </a:rPr>
              <a:t>,	</a:t>
            </a:r>
            <a:r>
              <a:rPr sz="2600" spc="-5" dirty="0">
                <a:latin typeface="Arial"/>
                <a:cs typeface="Arial"/>
              </a:rPr>
              <a:t>tarıml</a:t>
            </a:r>
            <a:r>
              <a:rPr sz="2600" dirty="0">
                <a:latin typeface="Arial"/>
                <a:cs typeface="Arial"/>
              </a:rPr>
              <a:t>a		</a:t>
            </a:r>
            <a:r>
              <a:rPr sz="2600" spc="-5" dirty="0">
                <a:latin typeface="Arial"/>
                <a:cs typeface="Arial"/>
              </a:rPr>
              <a:t>uğraşanların,  </a:t>
            </a:r>
            <a:r>
              <a:rPr sz="2600" dirty="0">
                <a:latin typeface="Arial"/>
                <a:cs typeface="Arial"/>
              </a:rPr>
              <a:t>kredi </a:t>
            </a:r>
            <a:r>
              <a:rPr sz="2600" spc="-5" dirty="0">
                <a:latin typeface="Arial"/>
                <a:cs typeface="Arial"/>
              </a:rPr>
              <a:t>ihtiyaçlarını </a:t>
            </a:r>
            <a:r>
              <a:rPr sz="2600" dirty="0">
                <a:latin typeface="Arial"/>
                <a:cs typeface="Arial"/>
              </a:rPr>
              <a:t>karşılama </a:t>
            </a:r>
            <a:r>
              <a:rPr sz="2600" spc="-5" dirty="0">
                <a:latin typeface="Arial"/>
                <a:cs typeface="Arial"/>
              </a:rPr>
              <a:t>işlemini </a:t>
            </a:r>
            <a:r>
              <a:rPr sz="2600" dirty="0">
                <a:latin typeface="Arial"/>
                <a:cs typeface="Arial"/>
              </a:rPr>
              <a:t>yaparlar. </a:t>
            </a:r>
            <a:r>
              <a:rPr sz="2600" spc="-10" dirty="0">
                <a:latin typeface="Arial"/>
                <a:cs typeface="Arial"/>
              </a:rPr>
              <a:t>Sanayi  </a:t>
            </a:r>
            <a:r>
              <a:rPr sz="2600" spc="-5" dirty="0">
                <a:latin typeface="Arial"/>
                <a:cs typeface="Arial"/>
              </a:rPr>
              <a:t>bankalar</a:t>
            </a:r>
            <a:r>
              <a:rPr sz="2600" dirty="0">
                <a:latin typeface="Arial"/>
                <a:cs typeface="Arial"/>
              </a:rPr>
              <a:t>ı		</a:t>
            </a:r>
            <a:r>
              <a:rPr sz="2600" spc="-5" dirty="0">
                <a:latin typeface="Arial"/>
                <a:cs typeface="Arial"/>
              </a:rPr>
              <a:t>d</a:t>
            </a:r>
            <a:r>
              <a:rPr sz="2600" dirty="0">
                <a:latin typeface="Arial"/>
                <a:cs typeface="Arial"/>
              </a:rPr>
              <a:t>a		</a:t>
            </a:r>
            <a:r>
              <a:rPr sz="2600" spc="-5" dirty="0">
                <a:latin typeface="Arial"/>
                <a:cs typeface="Arial"/>
              </a:rPr>
              <a:t>bi</a:t>
            </a:r>
            <a:r>
              <a:rPr sz="2600" dirty="0">
                <a:latin typeface="Arial"/>
                <a:cs typeface="Arial"/>
              </a:rPr>
              <a:t>r	çeşit	spekülasyon	ve	</a:t>
            </a:r>
            <a:r>
              <a:rPr sz="2600" spc="-5" dirty="0">
                <a:latin typeface="Arial"/>
                <a:cs typeface="Arial"/>
              </a:rPr>
              <a:t>finansman  bankalarıdır</a:t>
            </a:r>
            <a:r>
              <a:rPr sz="2600" dirty="0">
                <a:latin typeface="Arial"/>
                <a:cs typeface="Arial"/>
              </a:rPr>
              <a:t>.			</a:t>
            </a:r>
            <a:r>
              <a:rPr sz="2600" spc="-10" dirty="0">
                <a:latin typeface="Arial"/>
                <a:cs typeface="Arial"/>
              </a:rPr>
              <a:t>Yalnı</a:t>
            </a:r>
            <a:r>
              <a:rPr sz="2600" dirty="0">
                <a:latin typeface="Arial"/>
                <a:cs typeface="Arial"/>
              </a:rPr>
              <a:t>z		</a:t>
            </a:r>
            <a:r>
              <a:rPr sz="2600" spc="-5" dirty="0">
                <a:latin typeface="Arial"/>
                <a:cs typeface="Arial"/>
              </a:rPr>
              <a:t>dah</a:t>
            </a:r>
            <a:r>
              <a:rPr sz="2600" dirty="0">
                <a:latin typeface="Arial"/>
                <a:cs typeface="Arial"/>
              </a:rPr>
              <a:t>a	çok	</a:t>
            </a:r>
            <a:r>
              <a:rPr sz="2600" spc="-5" dirty="0">
                <a:latin typeface="Arial"/>
                <a:cs typeface="Arial"/>
              </a:rPr>
              <a:t>endüstr</a:t>
            </a:r>
            <a:r>
              <a:rPr sz="2600" dirty="0">
                <a:latin typeface="Arial"/>
                <a:cs typeface="Arial"/>
              </a:rPr>
              <a:t>i			</a:t>
            </a:r>
            <a:r>
              <a:rPr sz="2600" spc="-5" dirty="0">
                <a:latin typeface="Arial"/>
                <a:cs typeface="Arial"/>
              </a:rPr>
              <a:t>alanında  </a:t>
            </a:r>
            <a:r>
              <a:rPr sz="2600" dirty="0">
                <a:latin typeface="Arial"/>
                <a:cs typeface="Arial"/>
              </a:rPr>
              <a:t>çalışan </a:t>
            </a:r>
            <a:r>
              <a:rPr sz="2600" spc="-5" dirty="0">
                <a:latin typeface="Arial"/>
                <a:cs typeface="Arial"/>
              </a:rPr>
              <a:t>ortakların </a:t>
            </a:r>
            <a:r>
              <a:rPr sz="2600" dirty="0">
                <a:latin typeface="Arial"/>
                <a:cs typeface="Arial"/>
              </a:rPr>
              <a:t>kurulmasını</a:t>
            </a:r>
            <a:r>
              <a:rPr sz="2600" spc="-25" dirty="0">
                <a:latin typeface="Arial"/>
                <a:cs typeface="Arial"/>
              </a:rPr>
              <a:t> </a:t>
            </a:r>
            <a:r>
              <a:rPr sz="2600" dirty="0">
                <a:latin typeface="Arial"/>
                <a:cs typeface="Arial"/>
              </a:rPr>
              <a:t>sağlarlar.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444499" y="1046985"/>
            <a:ext cx="4525217" cy="787400"/>
          </a:xfrm>
          <a:prstGeom prst="rect">
            <a:avLst/>
          </a:prstGeom>
        </p:spPr>
        <p:txBody>
          <a:bodyPr vert="horz" wrap="square" lIns="0" tIns="12700" rIns="0" bIns="0" rtlCol="0">
            <a:spAutoFit/>
          </a:bodyPr>
          <a:lstStyle/>
          <a:p>
            <a:pPr marL="12700">
              <a:lnSpc>
                <a:spcPct val="100000"/>
              </a:lnSpc>
              <a:spcBef>
                <a:spcPts val="100"/>
              </a:spcBef>
            </a:pPr>
            <a:r>
              <a:rPr sz="5000" b="1" spc="-5" dirty="0">
                <a:solidFill>
                  <a:srgbClr val="666666"/>
                </a:solidFill>
                <a:latin typeface="Arial"/>
                <a:cs typeface="Arial"/>
              </a:rPr>
              <a:t>Banka </a:t>
            </a:r>
            <a:r>
              <a:rPr sz="5000" b="1" spc="-10" dirty="0">
                <a:solidFill>
                  <a:srgbClr val="666666"/>
                </a:solidFill>
                <a:latin typeface="Arial"/>
                <a:cs typeface="Arial"/>
              </a:rPr>
              <a:t>Türleri</a:t>
            </a:r>
            <a:r>
              <a:rPr sz="5000" b="1" spc="-105" dirty="0">
                <a:solidFill>
                  <a:srgbClr val="666666"/>
                </a:solidFill>
                <a:latin typeface="Arial"/>
                <a:cs typeface="Arial"/>
              </a:rPr>
              <a:t> </a:t>
            </a:r>
            <a:r>
              <a:rPr sz="5000" b="1" dirty="0">
                <a:solidFill>
                  <a:srgbClr val="666666"/>
                </a:solidFill>
                <a:latin typeface="Arial"/>
                <a:cs typeface="Arial"/>
              </a:rPr>
              <a:t>:</a:t>
            </a:r>
            <a:endParaRPr sz="5000">
              <a:latin typeface="Arial"/>
              <a:cs typeface="Arial"/>
            </a:endParaRPr>
          </a:p>
        </p:txBody>
      </p:sp>
      <p:sp>
        <p:nvSpPr>
          <p:cNvPr id="9" name="object 9"/>
          <p:cNvSpPr txBox="1"/>
          <p:nvPr/>
        </p:nvSpPr>
        <p:spPr>
          <a:xfrm>
            <a:off x="444442" y="1919336"/>
            <a:ext cx="8230652" cy="3954779"/>
          </a:xfrm>
          <a:prstGeom prst="rect">
            <a:avLst/>
          </a:prstGeom>
        </p:spPr>
        <p:txBody>
          <a:bodyPr vert="horz" wrap="square" lIns="0" tIns="50800" rIns="0" bIns="0" rtlCol="0">
            <a:spAutoFit/>
          </a:bodyPr>
          <a:lstStyle/>
          <a:p>
            <a:pPr marL="372745" marR="5080" indent="-360680">
              <a:lnSpc>
                <a:spcPts val="2630"/>
              </a:lnSpc>
              <a:spcBef>
                <a:spcPts val="400"/>
              </a:spcBef>
              <a:buClr>
                <a:srgbClr val="9C007E"/>
              </a:buClr>
              <a:buSzPct val="93750"/>
              <a:buFont typeface="Noto Sans Symbols"/>
              <a:buChar char="⚫"/>
              <a:tabLst>
                <a:tab pos="372110" algn="l"/>
                <a:tab pos="373380" algn="l"/>
              </a:tabLst>
            </a:pPr>
            <a:r>
              <a:rPr sz="2400" b="1" spc="-5" dirty="0">
                <a:solidFill>
                  <a:srgbClr val="FF0000"/>
                </a:solidFill>
                <a:latin typeface="Arial"/>
                <a:cs typeface="Arial"/>
              </a:rPr>
              <a:t>Bankanın </a:t>
            </a:r>
            <a:r>
              <a:rPr sz="2400" b="1" dirty="0">
                <a:solidFill>
                  <a:srgbClr val="FF0000"/>
                </a:solidFill>
                <a:latin typeface="Arial"/>
                <a:cs typeface="Arial"/>
              </a:rPr>
              <a:t>Tanımı</a:t>
            </a:r>
            <a:r>
              <a:rPr sz="2400" b="1" dirty="0">
                <a:latin typeface="Arial"/>
                <a:cs typeface="Arial"/>
              </a:rPr>
              <a:t>: </a:t>
            </a:r>
            <a:r>
              <a:rPr sz="2400" dirty="0">
                <a:latin typeface="Arial"/>
                <a:cs typeface="Arial"/>
              </a:rPr>
              <a:t>En </a:t>
            </a:r>
            <a:r>
              <a:rPr sz="2400" spc="-5" dirty="0">
                <a:latin typeface="Arial"/>
                <a:cs typeface="Arial"/>
              </a:rPr>
              <a:t>basit tanımla Banka, </a:t>
            </a:r>
            <a:r>
              <a:rPr sz="2400" dirty="0">
                <a:latin typeface="Arial"/>
                <a:cs typeface="Arial"/>
              </a:rPr>
              <a:t>mevduat  kabul </a:t>
            </a:r>
            <a:r>
              <a:rPr sz="2400" spc="-5" dirty="0">
                <a:latin typeface="Arial"/>
                <a:cs typeface="Arial"/>
              </a:rPr>
              <a:t>eden, </a:t>
            </a:r>
            <a:r>
              <a:rPr sz="2400" dirty="0">
                <a:latin typeface="Arial"/>
                <a:cs typeface="Arial"/>
              </a:rPr>
              <a:t>bu mevduatı en verimli şekilde çeşitli kredi  </a:t>
            </a:r>
            <a:r>
              <a:rPr sz="2400" spc="-5" dirty="0">
                <a:latin typeface="Arial"/>
                <a:cs typeface="Arial"/>
              </a:rPr>
              <a:t>işlemlerinde </a:t>
            </a:r>
            <a:r>
              <a:rPr sz="2400" dirty="0">
                <a:latin typeface="Arial"/>
                <a:cs typeface="Arial"/>
              </a:rPr>
              <a:t>kullanmak </a:t>
            </a:r>
            <a:r>
              <a:rPr sz="2400" spc="-5" dirty="0">
                <a:latin typeface="Arial"/>
                <a:cs typeface="Arial"/>
              </a:rPr>
              <a:t>amacını güden </a:t>
            </a:r>
            <a:r>
              <a:rPr sz="2400" dirty="0">
                <a:latin typeface="Arial"/>
                <a:cs typeface="Arial"/>
              </a:rPr>
              <a:t>veya  </a:t>
            </a:r>
            <a:r>
              <a:rPr sz="2400" spc="-5" dirty="0">
                <a:latin typeface="Arial"/>
                <a:cs typeface="Arial"/>
              </a:rPr>
              <a:t>faaliyetlerinin esas </a:t>
            </a:r>
            <a:r>
              <a:rPr sz="2400" dirty="0">
                <a:latin typeface="Arial"/>
                <a:cs typeface="Arial"/>
              </a:rPr>
              <a:t>konusu </a:t>
            </a:r>
            <a:r>
              <a:rPr sz="2400" spc="-5" dirty="0">
                <a:latin typeface="Arial"/>
                <a:cs typeface="Arial"/>
              </a:rPr>
              <a:t>düzenli bir </a:t>
            </a:r>
            <a:r>
              <a:rPr sz="2400" dirty="0">
                <a:latin typeface="Arial"/>
                <a:cs typeface="Arial"/>
              </a:rPr>
              <a:t>şekilde kredi </a:t>
            </a:r>
            <a:r>
              <a:rPr sz="2400" spc="-5" dirty="0">
                <a:latin typeface="Arial"/>
                <a:cs typeface="Arial"/>
              </a:rPr>
              <a:t>almak  </a:t>
            </a:r>
            <a:r>
              <a:rPr sz="2400" dirty="0">
                <a:latin typeface="Arial"/>
                <a:cs typeface="Arial"/>
              </a:rPr>
              <a:t>ya da kredi vermek </a:t>
            </a:r>
            <a:r>
              <a:rPr sz="2400" spc="-5" dirty="0">
                <a:latin typeface="Arial"/>
                <a:cs typeface="Arial"/>
              </a:rPr>
              <a:t>olan ekonomik bir</a:t>
            </a:r>
            <a:r>
              <a:rPr sz="2400" spc="-25" dirty="0">
                <a:latin typeface="Arial"/>
                <a:cs typeface="Arial"/>
              </a:rPr>
              <a:t> </a:t>
            </a:r>
            <a:r>
              <a:rPr sz="2400" dirty="0">
                <a:latin typeface="Arial"/>
                <a:cs typeface="Arial"/>
              </a:rPr>
              <a:t>kuruluştur.</a:t>
            </a:r>
          </a:p>
          <a:p>
            <a:pPr marL="372745" indent="-360680">
              <a:lnSpc>
                <a:spcPct val="100000"/>
              </a:lnSpc>
              <a:spcBef>
                <a:spcPts val="160"/>
              </a:spcBef>
              <a:buClr>
                <a:srgbClr val="9C007E"/>
              </a:buClr>
              <a:buSzPct val="93750"/>
              <a:buFont typeface="Noto Sans Symbols"/>
              <a:buChar char="⚫"/>
              <a:tabLst>
                <a:tab pos="372110" algn="l"/>
                <a:tab pos="373380" algn="l"/>
              </a:tabLst>
            </a:pPr>
            <a:r>
              <a:rPr sz="2400" b="1" spc="-5" dirty="0">
                <a:solidFill>
                  <a:srgbClr val="FF0000"/>
                </a:solidFill>
                <a:latin typeface="Arial"/>
                <a:cs typeface="Arial"/>
              </a:rPr>
              <a:t>Banka Türleri</a:t>
            </a:r>
            <a:r>
              <a:rPr sz="2400" b="1" spc="-10" dirty="0">
                <a:solidFill>
                  <a:srgbClr val="FF0000"/>
                </a:solidFill>
                <a:latin typeface="Arial"/>
                <a:cs typeface="Arial"/>
              </a:rPr>
              <a:t> </a:t>
            </a:r>
            <a:r>
              <a:rPr sz="2400" b="1" dirty="0">
                <a:solidFill>
                  <a:srgbClr val="FF0000"/>
                </a:solidFill>
                <a:latin typeface="Arial"/>
                <a:cs typeface="Arial"/>
              </a:rPr>
              <a:t>:</a:t>
            </a:r>
            <a:endParaRPr sz="2400" dirty="0">
              <a:latin typeface="Arial"/>
              <a:cs typeface="Arial"/>
            </a:endParaRPr>
          </a:p>
          <a:p>
            <a:pPr marL="372745" indent="-304165">
              <a:lnSpc>
                <a:spcPct val="100000"/>
              </a:lnSpc>
              <a:spcBef>
                <a:spcPts val="195"/>
              </a:spcBef>
              <a:buClr>
                <a:srgbClr val="9C007E"/>
              </a:buClr>
              <a:buSzPct val="95833"/>
              <a:buFont typeface="Noto Sans Symbols"/>
              <a:buChar char="□"/>
              <a:tabLst>
                <a:tab pos="372110" algn="l"/>
                <a:tab pos="373380" algn="l"/>
                <a:tab pos="2034539" algn="l"/>
              </a:tabLst>
            </a:pPr>
            <a:r>
              <a:rPr sz="2400" i="1" spc="-5" dirty="0">
                <a:solidFill>
                  <a:srgbClr val="702FA0"/>
                </a:solidFill>
                <a:latin typeface="Arial"/>
                <a:cs typeface="Arial"/>
              </a:rPr>
              <a:t>a-Sermaye	</a:t>
            </a:r>
            <a:r>
              <a:rPr sz="2400" i="1" dirty="0">
                <a:solidFill>
                  <a:srgbClr val="702FA0"/>
                </a:solidFill>
                <a:latin typeface="Arial"/>
                <a:cs typeface="Arial"/>
              </a:rPr>
              <a:t>kaynaklarına</a:t>
            </a:r>
            <a:r>
              <a:rPr sz="2400" i="1" spc="-10" dirty="0">
                <a:solidFill>
                  <a:srgbClr val="702FA0"/>
                </a:solidFill>
                <a:latin typeface="Arial"/>
                <a:cs typeface="Arial"/>
              </a:rPr>
              <a:t> </a:t>
            </a:r>
            <a:r>
              <a:rPr sz="2400" i="1" spc="-5" dirty="0">
                <a:solidFill>
                  <a:srgbClr val="702FA0"/>
                </a:solidFill>
                <a:latin typeface="Arial"/>
                <a:cs typeface="Arial"/>
              </a:rPr>
              <a:t>göre</a:t>
            </a:r>
            <a:endParaRPr sz="2400" dirty="0">
              <a:latin typeface="Arial"/>
              <a:cs typeface="Arial"/>
            </a:endParaRPr>
          </a:p>
          <a:p>
            <a:pPr marL="372745" marR="321945" indent="-303530">
              <a:lnSpc>
                <a:spcPts val="2590"/>
              </a:lnSpc>
              <a:spcBef>
                <a:spcPts val="520"/>
              </a:spcBef>
              <a:buClr>
                <a:srgbClr val="9C007E"/>
              </a:buClr>
              <a:buSzPct val="95833"/>
              <a:buFont typeface="Noto Sans Symbols"/>
              <a:buChar char="□"/>
              <a:tabLst>
                <a:tab pos="372110" algn="l"/>
                <a:tab pos="373380" algn="l"/>
              </a:tabLst>
            </a:pPr>
            <a:r>
              <a:rPr sz="2400" i="1" spc="-5" dirty="0">
                <a:solidFill>
                  <a:srgbClr val="702FA0"/>
                </a:solidFill>
                <a:latin typeface="Arial"/>
                <a:cs typeface="Arial"/>
              </a:rPr>
              <a:t>b-Yaptıkları işlere göre </a:t>
            </a:r>
            <a:r>
              <a:rPr sz="2400" i="1" dirty="0">
                <a:solidFill>
                  <a:srgbClr val="702FA0"/>
                </a:solidFill>
                <a:latin typeface="Arial"/>
                <a:cs typeface="Arial"/>
              </a:rPr>
              <a:t>(Faaliyet </a:t>
            </a:r>
            <a:r>
              <a:rPr sz="2400" i="1" spc="-5" dirty="0">
                <a:solidFill>
                  <a:srgbClr val="702FA0"/>
                </a:solidFill>
                <a:latin typeface="Arial"/>
                <a:cs typeface="Arial"/>
              </a:rPr>
              <a:t>alanları </a:t>
            </a:r>
            <a:r>
              <a:rPr sz="2400" i="1" dirty="0">
                <a:solidFill>
                  <a:srgbClr val="702FA0"/>
                </a:solidFill>
                <a:latin typeface="Arial"/>
                <a:cs typeface="Arial"/>
              </a:rPr>
              <a:t>ve </a:t>
            </a:r>
            <a:r>
              <a:rPr sz="2400" i="1" spc="-5" dirty="0">
                <a:solidFill>
                  <a:srgbClr val="702FA0"/>
                </a:solidFill>
                <a:latin typeface="Arial"/>
                <a:cs typeface="Arial"/>
              </a:rPr>
              <a:t>amaçlarına  göre)</a:t>
            </a:r>
            <a:endParaRPr sz="2400" dirty="0">
              <a:latin typeface="Arial"/>
              <a:cs typeface="Arial"/>
            </a:endParaRPr>
          </a:p>
          <a:p>
            <a:pPr marL="372745" marR="22860" indent="-303530">
              <a:lnSpc>
                <a:spcPts val="2590"/>
              </a:lnSpc>
              <a:spcBef>
                <a:spcPts val="520"/>
              </a:spcBef>
              <a:buClr>
                <a:srgbClr val="9C007E"/>
              </a:buClr>
              <a:buSzPct val="95833"/>
              <a:buFont typeface="Noto Sans Symbols"/>
              <a:buChar char="□"/>
              <a:tabLst>
                <a:tab pos="372110" algn="l"/>
                <a:tab pos="373380" algn="l"/>
              </a:tabLst>
            </a:pPr>
            <a:r>
              <a:rPr sz="2400" i="1" dirty="0">
                <a:solidFill>
                  <a:srgbClr val="702FA0"/>
                </a:solidFill>
                <a:latin typeface="Arial"/>
                <a:cs typeface="Arial"/>
              </a:rPr>
              <a:t>c- </a:t>
            </a:r>
            <a:r>
              <a:rPr sz="2400" i="1" spc="-5" dirty="0">
                <a:solidFill>
                  <a:srgbClr val="702FA0"/>
                </a:solidFill>
                <a:latin typeface="Arial"/>
                <a:cs typeface="Arial"/>
              </a:rPr>
              <a:t>Faaliyet </a:t>
            </a:r>
            <a:r>
              <a:rPr sz="2400" i="1" dirty="0">
                <a:solidFill>
                  <a:srgbClr val="702FA0"/>
                </a:solidFill>
                <a:latin typeface="Arial"/>
                <a:cs typeface="Arial"/>
              </a:rPr>
              <a:t>konularına ve </a:t>
            </a:r>
            <a:r>
              <a:rPr sz="2400" i="1" spc="-5" dirty="0">
                <a:solidFill>
                  <a:srgbClr val="702FA0"/>
                </a:solidFill>
                <a:latin typeface="Arial"/>
                <a:cs typeface="Arial"/>
              </a:rPr>
              <a:t>işlemlerinin finansal hacimlerine  göre</a:t>
            </a:r>
            <a:r>
              <a:rPr sz="2400" i="1" spc="-10" dirty="0">
                <a:solidFill>
                  <a:srgbClr val="702FA0"/>
                </a:solidFill>
                <a:latin typeface="Arial"/>
                <a:cs typeface="Arial"/>
              </a:rPr>
              <a:t> </a:t>
            </a:r>
            <a:r>
              <a:rPr sz="2400" i="1" dirty="0">
                <a:solidFill>
                  <a:srgbClr val="702FA0"/>
                </a:solidFill>
                <a:latin typeface="Arial"/>
                <a:cs typeface="Arial"/>
              </a:rPr>
              <a:t>sınıflandırılabilir.</a:t>
            </a:r>
            <a:endParaRPr sz="2400" dirty="0">
              <a:latin typeface="Arial"/>
              <a:cs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Başlık 17">
            <a:extLst>
              <a:ext uri="{FF2B5EF4-FFF2-40B4-BE49-F238E27FC236}">
                <a16:creationId xmlns:a16="http://schemas.microsoft.com/office/drawing/2014/main" id="{BB1BDE38-E94F-2B8E-F475-CEB4832F7AD7}"/>
              </a:ext>
            </a:extLst>
          </p:cNvPr>
          <p:cNvSpPr>
            <a:spLocks noGrp="1"/>
          </p:cNvSpPr>
          <p:nvPr>
            <p:ph type="title"/>
          </p:nvPr>
        </p:nvSpPr>
        <p:spPr>
          <a:xfrm>
            <a:off x="444499" y="439927"/>
            <a:ext cx="8255001" cy="369332"/>
          </a:xfrm>
        </p:spPr>
        <p:txBody>
          <a:bodyPr>
            <a:normAutofit fontScale="90000"/>
          </a:bodyPr>
          <a:lstStyle/>
          <a:p>
            <a:r>
              <a:rPr lang="tr-TR" dirty="0"/>
              <a:t>Yatırım ve Kalkınma Bankaları:</a:t>
            </a:r>
          </a:p>
        </p:txBody>
      </p:sp>
      <p:sp>
        <p:nvSpPr>
          <p:cNvPr id="19" name="Metin Yer Tutucusu 18">
            <a:extLst>
              <a:ext uri="{FF2B5EF4-FFF2-40B4-BE49-F238E27FC236}">
                <a16:creationId xmlns:a16="http://schemas.microsoft.com/office/drawing/2014/main" id="{79FC033F-6761-E3AA-8EC5-AB3DEB703B0F}"/>
              </a:ext>
            </a:extLst>
          </p:cNvPr>
          <p:cNvSpPr>
            <a:spLocks noGrp="1"/>
          </p:cNvSpPr>
          <p:nvPr>
            <p:ph idx="1"/>
          </p:nvPr>
        </p:nvSpPr>
        <p:spPr>
          <a:xfrm>
            <a:off x="531356" y="1143000"/>
            <a:ext cx="8081287" cy="3693319"/>
          </a:xfrm>
        </p:spPr>
        <p:txBody>
          <a:bodyPr>
            <a:normAutofit fontScale="70000" lnSpcReduction="20000"/>
          </a:bodyPr>
          <a:lstStyle/>
          <a:p>
            <a:r>
              <a:rPr lang="tr-TR" dirty="0"/>
              <a:t>Özel ya da kamu işletmelerinin genellikle uzun dönemli finansal ihtiyaçlarını karşılayan bankalardır. Yatırım bankaları, bu işletmelerin çıkarmış olduğu hisse senetlerini ve tahvillerini tasarruf sahiplerine ulaştırır. Kâr amacı ile şirketlerin hisse senedi ve tahvillerinin piyasaya sunulması işlerini üstlenir.</a:t>
            </a:r>
          </a:p>
          <a:p>
            <a:r>
              <a:rPr lang="tr-TR" dirty="0"/>
              <a:t>Kalkınma bankalarının fonksiyonları, yatırım bankalarının fonksiyonlarından farklıdır. Özellikle az gelişmiş ekonomilerde yatırım projelerinin hazırlanması ve değerlendirilmesinde eksikliği duyulan teknik bilgi ve deneyim ihtiyacı ile bu yatırımlar için gerekli uzun vadeli fon kaynaklarının bulunabilmesi için kalkınma bankaları kurulmaktadır.</a:t>
            </a:r>
          </a:p>
          <a:p>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p:nvPr/>
        </p:nvSpPr>
        <p:spPr>
          <a:xfrm>
            <a:off x="201638" y="1882831"/>
            <a:ext cx="8079740" cy="3688715"/>
          </a:xfrm>
          <a:prstGeom prst="rect">
            <a:avLst/>
          </a:prstGeom>
        </p:spPr>
        <p:txBody>
          <a:bodyPr vert="horz" wrap="square" lIns="0" tIns="8255" rIns="0" bIns="0" rtlCol="0">
            <a:spAutoFit/>
          </a:bodyPr>
          <a:lstStyle/>
          <a:p>
            <a:pPr marL="286385" marR="5080" indent="-274320" algn="just">
              <a:lnSpc>
                <a:spcPct val="101000"/>
              </a:lnSpc>
              <a:spcBef>
                <a:spcPts val="65"/>
              </a:spcBef>
              <a:buSzPct val="96153"/>
              <a:buAutoNum type="alphaLcParenR"/>
              <a:tabLst>
                <a:tab pos="307340" algn="l"/>
              </a:tabLst>
            </a:pPr>
            <a:r>
              <a:rPr sz="2600" b="1" spc="-5" dirty="0">
                <a:latin typeface="Arial"/>
                <a:cs typeface="Arial"/>
              </a:rPr>
              <a:t>Yatırım Bankaları; </a:t>
            </a:r>
            <a:r>
              <a:rPr sz="2600" dirty="0">
                <a:solidFill>
                  <a:srgbClr val="FF0000"/>
                </a:solidFill>
                <a:latin typeface="Arial"/>
                <a:cs typeface="Arial"/>
              </a:rPr>
              <a:t>mevduat </a:t>
            </a:r>
            <a:r>
              <a:rPr sz="2600" spc="-5" dirty="0">
                <a:solidFill>
                  <a:srgbClr val="FF0000"/>
                </a:solidFill>
                <a:latin typeface="Arial"/>
                <a:cs typeface="Arial"/>
              </a:rPr>
              <a:t>toplama </a:t>
            </a:r>
            <a:r>
              <a:rPr sz="2600" dirty="0">
                <a:solidFill>
                  <a:srgbClr val="FF0000"/>
                </a:solidFill>
                <a:latin typeface="Arial"/>
                <a:cs typeface="Arial"/>
              </a:rPr>
              <a:t>yetkisi  </a:t>
            </a:r>
            <a:r>
              <a:rPr sz="2600" spc="-5" dirty="0">
                <a:solidFill>
                  <a:srgbClr val="FF0000"/>
                </a:solidFill>
                <a:latin typeface="Arial"/>
                <a:cs typeface="Arial"/>
              </a:rPr>
              <a:t>olmayan</a:t>
            </a:r>
            <a:r>
              <a:rPr sz="2600" spc="-5" dirty="0">
                <a:latin typeface="Arial"/>
                <a:cs typeface="Arial"/>
              </a:rPr>
              <a:t>, geniş bir </a:t>
            </a:r>
            <a:r>
              <a:rPr sz="2600" dirty="0">
                <a:latin typeface="Arial"/>
                <a:cs typeface="Arial"/>
              </a:rPr>
              <a:t>şubenin </a:t>
            </a:r>
            <a:r>
              <a:rPr sz="2600" spc="-5" dirty="0">
                <a:latin typeface="Arial"/>
                <a:cs typeface="Arial"/>
              </a:rPr>
              <a:t>olmaması </a:t>
            </a:r>
            <a:r>
              <a:rPr sz="2600" dirty="0">
                <a:latin typeface="Arial"/>
                <a:cs typeface="Arial"/>
              </a:rPr>
              <a:t>sebebiyle  </a:t>
            </a:r>
            <a:r>
              <a:rPr sz="2600" spc="-5" dirty="0">
                <a:latin typeface="Arial"/>
                <a:cs typeface="Arial"/>
              </a:rPr>
              <a:t>bankacılık hizmet ürünlerinin tamamını </a:t>
            </a:r>
            <a:r>
              <a:rPr sz="2600" dirty="0">
                <a:latin typeface="Arial"/>
                <a:cs typeface="Arial"/>
              </a:rPr>
              <a:t>sunamayan  ve </a:t>
            </a:r>
            <a:r>
              <a:rPr sz="2600" spc="-5" dirty="0">
                <a:latin typeface="Arial"/>
                <a:cs typeface="Arial"/>
              </a:rPr>
              <a:t>ticaret bankalarına </a:t>
            </a:r>
            <a:r>
              <a:rPr sz="2600" dirty="0">
                <a:latin typeface="Arial"/>
                <a:cs typeface="Arial"/>
              </a:rPr>
              <a:t>kıyasla </a:t>
            </a:r>
            <a:r>
              <a:rPr sz="2600" spc="-5" dirty="0">
                <a:latin typeface="Arial"/>
                <a:cs typeface="Arial"/>
              </a:rPr>
              <a:t>ticari faaliyetleri </a:t>
            </a:r>
            <a:r>
              <a:rPr sz="2600" dirty="0">
                <a:latin typeface="Arial"/>
                <a:cs typeface="Arial"/>
              </a:rPr>
              <a:t>kısıtlı  </a:t>
            </a:r>
            <a:r>
              <a:rPr sz="2600" spc="-5" dirty="0">
                <a:latin typeface="Arial"/>
                <a:cs typeface="Arial"/>
              </a:rPr>
              <a:t>olarak </a:t>
            </a:r>
            <a:r>
              <a:rPr sz="2600" dirty="0">
                <a:latin typeface="Arial"/>
                <a:cs typeface="Arial"/>
              </a:rPr>
              <a:t>yerine </a:t>
            </a:r>
            <a:r>
              <a:rPr sz="2600" spc="-5" dirty="0">
                <a:latin typeface="Arial"/>
                <a:cs typeface="Arial"/>
              </a:rPr>
              <a:t>getirebilen</a:t>
            </a:r>
            <a:r>
              <a:rPr sz="2600" spc="-20" dirty="0">
                <a:latin typeface="Arial"/>
                <a:cs typeface="Arial"/>
              </a:rPr>
              <a:t> </a:t>
            </a:r>
            <a:r>
              <a:rPr sz="2600" spc="-5" dirty="0">
                <a:latin typeface="Arial"/>
                <a:cs typeface="Arial"/>
              </a:rPr>
              <a:t>bankalardır.</a:t>
            </a:r>
            <a:endParaRPr sz="2600" dirty="0">
              <a:latin typeface="Arial"/>
              <a:cs typeface="Arial"/>
            </a:endParaRPr>
          </a:p>
          <a:p>
            <a:pPr marL="286385" marR="8255" indent="-274320" algn="just">
              <a:lnSpc>
                <a:spcPct val="101000"/>
              </a:lnSpc>
              <a:spcBef>
                <a:spcPts val="520"/>
              </a:spcBef>
              <a:buSzPct val="96153"/>
              <a:buAutoNum type="alphaLcParenR"/>
              <a:tabLst>
                <a:tab pos="324485" algn="l"/>
              </a:tabLst>
            </a:pPr>
            <a:r>
              <a:rPr sz="2600" b="1" spc="-5" dirty="0">
                <a:latin typeface="Arial"/>
                <a:cs typeface="Arial"/>
              </a:rPr>
              <a:t>Kalkınma Bankaları; </a:t>
            </a:r>
            <a:r>
              <a:rPr sz="2600" dirty="0">
                <a:solidFill>
                  <a:srgbClr val="FF0000"/>
                </a:solidFill>
                <a:latin typeface="Arial"/>
                <a:cs typeface="Arial"/>
              </a:rPr>
              <a:t>mevduat </a:t>
            </a:r>
            <a:r>
              <a:rPr sz="2600" spc="-5" dirty="0">
                <a:solidFill>
                  <a:srgbClr val="FF0000"/>
                </a:solidFill>
                <a:latin typeface="Arial"/>
                <a:cs typeface="Arial"/>
              </a:rPr>
              <a:t>toplama </a:t>
            </a:r>
            <a:r>
              <a:rPr sz="2600" dirty="0">
                <a:solidFill>
                  <a:srgbClr val="FF0000"/>
                </a:solidFill>
                <a:latin typeface="Arial"/>
                <a:cs typeface="Arial"/>
              </a:rPr>
              <a:t>yetkisi  </a:t>
            </a:r>
            <a:r>
              <a:rPr sz="2600" spc="-5" dirty="0">
                <a:solidFill>
                  <a:srgbClr val="FF0000"/>
                </a:solidFill>
                <a:latin typeface="Arial"/>
                <a:cs typeface="Arial"/>
              </a:rPr>
              <a:t>olmayan</a:t>
            </a:r>
            <a:r>
              <a:rPr sz="2600" spc="-5" dirty="0">
                <a:latin typeface="Arial"/>
                <a:cs typeface="Arial"/>
              </a:rPr>
              <a:t>, az gelişmiş bölgelerde üretken </a:t>
            </a:r>
            <a:r>
              <a:rPr sz="2600" dirty="0">
                <a:latin typeface="Arial"/>
                <a:cs typeface="Arial"/>
              </a:rPr>
              <a:t>yatırımların  </a:t>
            </a:r>
            <a:r>
              <a:rPr sz="2600" spc="-5" dirty="0">
                <a:latin typeface="Arial"/>
                <a:cs typeface="Arial"/>
              </a:rPr>
              <a:t>gelişmesine, teknik </a:t>
            </a:r>
            <a:r>
              <a:rPr sz="2600" dirty="0">
                <a:latin typeface="Arial"/>
                <a:cs typeface="Arial"/>
              </a:rPr>
              <a:t>yatırım ve </a:t>
            </a:r>
            <a:r>
              <a:rPr sz="2600" spc="-5" dirty="0">
                <a:latin typeface="Arial"/>
                <a:cs typeface="Arial"/>
              </a:rPr>
              <a:t>orta-uzun </a:t>
            </a:r>
            <a:r>
              <a:rPr sz="2600" dirty="0">
                <a:latin typeface="Arial"/>
                <a:cs typeface="Arial"/>
              </a:rPr>
              <a:t>vadeli </a:t>
            </a:r>
            <a:r>
              <a:rPr sz="2600" spc="-5" dirty="0">
                <a:latin typeface="Arial"/>
                <a:cs typeface="Arial"/>
              </a:rPr>
              <a:t>fon  teminine </a:t>
            </a:r>
            <a:r>
              <a:rPr sz="2600" dirty="0">
                <a:latin typeface="Arial"/>
                <a:cs typeface="Arial"/>
              </a:rPr>
              <a:t>yönelik kurulmuş</a:t>
            </a:r>
            <a:r>
              <a:rPr sz="2600" spc="-30" dirty="0">
                <a:latin typeface="Arial"/>
                <a:cs typeface="Arial"/>
              </a:rPr>
              <a:t> </a:t>
            </a:r>
            <a:r>
              <a:rPr sz="2600" spc="-5" dirty="0">
                <a:latin typeface="Arial"/>
                <a:cs typeface="Arial"/>
              </a:rPr>
              <a:t>bankalardır.</a:t>
            </a:r>
            <a:endParaRPr sz="2600" dirty="0">
              <a:latin typeface="Arial"/>
              <a:cs typeface="Arial"/>
            </a:endParaRPr>
          </a:p>
        </p:txBody>
      </p:sp>
      <p:grpSp>
        <p:nvGrpSpPr>
          <p:cNvPr id="9" name="object 9"/>
          <p:cNvGrpSpPr/>
          <p:nvPr/>
        </p:nvGrpSpPr>
        <p:grpSpPr>
          <a:xfrm>
            <a:off x="7416810" y="1130282"/>
            <a:ext cx="382905" cy="668655"/>
            <a:chOff x="7416810" y="1130282"/>
            <a:chExt cx="382905" cy="668655"/>
          </a:xfrm>
        </p:grpSpPr>
        <p:sp>
          <p:nvSpPr>
            <p:cNvPr id="10" name="object 10"/>
            <p:cNvSpPr/>
            <p:nvPr/>
          </p:nvSpPr>
          <p:spPr>
            <a:xfrm>
              <a:off x="7429510" y="1142982"/>
              <a:ext cx="357505" cy="643255"/>
            </a:xfrm>
            <a:custGeom>
              <a:avLst/>
              <a:gdLst/>
              <a:ahLst/>
              <a:cxnLst/>
              <a:rect l="l" t="t" r="r" b="b"/>
              <a:pathLst>
                <a:path w="357504" h="643255">
                  <a:moveTo>
                    <a:pt x="288974" y="642938"/>
                  </a:moveTo>
                  <a:lnTo>
                    <a:pt x="178599" y="491159"/>
                  </a:lnTo>
                  <a:lnTo>
                    <a:pt x="68199" y="642938"/>
                  </a:lnTo>
                  <a:lnTo>
                    <a:pt x="110374" y="397356"/>
                  </a:lnTo>
                  <a:lnTo>
                    <a:pt x="0" y="245579"/>
                  </a:lnTo>
                  <a:lnTo>
                    <a:pt x="136424" y="245582"/>
                  </a:lnTo>
                  <a:lnTo>
                    <a:pt x="178599" y="0"/>
                  </a:lnTo>
                  <a:lnTo>
                    <a:pt x="220749" y="245582"/>
                  </a:lnTo>
                  <a:lnTo>
                    <a:pt x="357174" y="245579"/>
                  </a:lnTo>
                  <a:lnTo>
                    <a:pt x="246799" y="397356"/>
                  </a:lnTo>
                  <a:lnTo>
                    <a:pt x="288974" y="642938"/>
                  </a:lnTo>
                  <a:close/>
                </a:path>
              </a:pathLst>
            </a:custGeom>
            <a:solidFill>
              <a:srgbClr val="FF388C"/>
            </a:solidFill>
          </p:spPr>
          <p:txBody>
            <a:bodyPr wrap="square" lIns="0" tIns="0" rIns="0" bIns="0" rtlCol="0"/>
            <a:lstStyle/>
            <a:p>
              <a:endParaRPr/>
            </a:p>
          </p:txBody>
        </p:sp>
        <p:sp>
          <p:nvSpPr>
            <p:cNvPr id="11" name="object 11"/>
            <p:cNvSpPr/>
            <p:nvPr/>
          </p:nvSpPr>
          <p:spPr>
            <a:xfrm>
              <a:off x="7429510" y="1142982"/>
              <a:ext cx="357505" cy="643255"/>
            </a:xfrm>
            <a:custGeom>
              <a:avLst/>
              <a:gdLst/>
              <a:ahLst/>
              <a:cxnLst/>
              <a:rect l="l" t="t" r="r" b="b"/>
              <a:pathLst>
                <a:path w="357504" h="643255">
                  <a:moveTo>
                    <a:pt x="0" y="245579"/>
                  </a:moveTo>
                  <a:lnTo>
                    <a:pt x="136424" y="245582"/>
                  </a:lnTo>
                  <a:lnTo>
                    <a:pt x="178599" y="0"/>
                  </a:lnTo>
                  <a:lnTo>
                    <a:pt x="220749" y="245582"/>
                  </a:lnTo>
                  <a:lnTo>
                    <a:pt x="357174" y="245579"/>
                  </a:lnTo>
                  <a:lnTo>
                    <a:pt x="246799" y="397356"/>
                  </a:lnTo>
                  <a:lnTo>
                    <a:pt x="288974" y="642938"/>
                  </a:lnTo>
                  <a:lnTo>
                    <a:pt x="178599" y="491159"/>
                  </a:lnTo>
                  <a:lnTo>
                    <a:pt x="68199" y="642938"/>
                  </a:lnTo>
                  <a:lnTo>
                    <a:pt x="110374" y="397356"/>
                  </a:lnTo>
                  <a:lnTo>
                    <a:pt x="0" y="245579"/>
                  </a:lnTo>
                  <a:close/>
                </a:path>
              </a:pathLst>
            </a:custGeom>
            <a:ln w="25399">
              <a:solidFill>
                <a:srgbClr val="BA2866"/>
              </a:solidFill>
            </a:ln>
          </p:spPr>
          <p:txBody>
            <a:bodyPr wrap="square" lIns="0" tIns="0" rIns="0" bIns="0" rtlCol="0"/>
            <a:lstStyle/>
            <a:p>
              <a:endParaRPr/>
            </a:p>
          </p:txBody>
        </p:sp>
      </p:grpSp>
      <p:grpSp>
        <p:nvGrpSpPr>
          <p:cNvPr id="12" name="object 12"/>
          <p:cNvGrpSpPr/>
          <p:nvPr/>
        </p:nvGrpSpPr>
        <p:grpSpPr>
          <a:xfrm>
            <a:off x="8131183" y="3344843"/>
            <a:ext cx="454025" cy="668655"/>
            <a:chOff x="8131183" y="3344843"/>
            <a:chExt cx="454025" cy="668655"/>
          </a:xfrm>
        </p:grpSpPr>
        <p:sp>
          <p:nvSpPr>
            <p:cNvPr id="13" name="object 13"/>
            <p:cNvSpPr/>
            <p:nvPr/>
          </p:nvSpPr>
          <p:spPr>
            <a:xfrm>
              <a:off x="8143883" y="3357543"/>
              <a:ext cx="428625" cy="643255"/>
            </a:xfrm>
            <a:custGeom>
              <a:avLst/>
              <a:gdLst/>
              <a:ahLst/>
              <a:cxnLst/>
              <a:rect l="l" t="t" r="r" b="b"/>
              <a:pathLst>
                <a:path w="428625" h="643254">
                  <a:moveTo>
                    <a:pt x="346774" y="642948"/>
                  </a:moveTo>
                  <a:lnTo>
                    <a:pt x="214324" y="491174"/>
                  </a:lnTo>
                  <a:lnTo>
                    <a:pt x="81849" y="642948"/>
                  </a:lnTo>
                  <a:lnTo>
                    <a:pt x="132449" y="397374"/>
                  </a:lnTo>
                  <a:lnTo>
                    <a:pt x="0" y="245599"/>
                  </a:lnTo>
                  <a:lnTo>
                    <a:pt x="163724" y="245599"/>
                  </a:lnTo>
                  <a:lnTo>
                    <a:pt x="214324" y="0"/>
                  </a:lnTo>
                  <a:lnTo>
                    <a:pt x="264899" y="245599"/>
                  </a:lnTo>
                  <a:lnTo>
                    <a:pt x="428624" y="245599"/>
                  </a:lnTo>
                  <a:lnTo>
                    <a:pt x="296174" y="397374"/>
                  </a:lnTo>
                  <a:lnTo>
                    <a:pt x="346774" y="642948"/>
                  </a:lnTo>
                  <a:close/>
                </a:path>
              </a:pathLst>
            </a:custGeom>
            <a:solidFill>
              <a:srgbClr val="FF388C"/>
            </a:solidFill>
          </p:spPr>
          <p:txBody>
            <a:bodyPr wrap="square" lIns="0" tIns="0" rIns="0" bIns="0" rtlCol="0"/>
            <a:lstStyle/>
            <a:p>
              <a:endParaRPr/>
            </a:p>
          </p:txBody>
        </p:sp>
        <p:sp>
          <p:nvSpPr>
            <p:cNvPr id="14" name="object 14"/>
            <p:cNvSpPr/>
            <p:nvPr/>
          </p:nvSpPr>
          <p:spPr>
            <a:xfrm>
              <a:off x="8143883" y="3357543"/>
              <a:ext cx="428625" cy="643255"/>
            </a:xfrm>
            <a:custGeom>
              <a:avLst/>
              <a:gdLst/>
              <a:ahLst/>
              <a:cxnLst/>
              <a:rect l="l" t="t" r="r" b="b"/>
              <a:pathLst>
                <a:path w="428625" h="643254">
                  <a:moveTo>
                    <a:pt x="0" y="245599"/>
                  </a:moveTo>
                  <a:lnTo>
                    <a:pt x="163724" y="245599"/>
                  </a:lnTo>
                  <a:lnTo>
                    <a:pt x="214324" y="0"/>
                  </a:lnTo>
                  <a:lnTo>
                    <a:pt x="264899" y="245599"/>
                  </a:lnTo>
                  <a:lnTo>
                    <a:pt x="428624" y="245599"/>
                  </a:lnTo>
                  <a:lnTo>
                    <a:pt x="296174" y="397374"/>
                  </a:lnTo>
                  <a:lnTo>
                    <a:pt x="346774" y="642948"/>
                  </a:lnTo>
                  <a:lnTo>
                    <a:pt x="214324" y="491174"/>
                  </a:lnTo>
                  <a:lnTo>
                    <a:pt x="81849" y="642948"/>
                  </a:lnTo>
                  <a:lnTo>
                    <a:pt x="132449" y="397374"/>
                  </a:lnTo>
                  <a:lnTo>
                    <a:pt x="0" y="245599"/>
                  </a:lnTo>
                  <a:close/>
                </a:path>
              </a:pathLst>
            </a:custGeom>
            <a:ln w="25399">
              <a:solidFill>
                <a:srgbClr val="BA2866"/>
              </a:solidFill>
            </a:ln>
          </p:spPr>
          <p:txBody>
            <a:bodyPr wrap="square" lIns="0" tIns="0" rIns="0" bIns="0" rtlCol="0"/>
            <a:lstStyle/>
            <a:p>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p:nvPr/>
        </p:nvSpPr>
        <p:spPr>
          <a:xfrm>
            <a:off x="437490" y="1947667"/>
            <a:ext cx="8060055" cy="3221990"/>
          </a:xfrm>
          <a:prstGeom prst="rect">
            <a:avLst/>
          </a:prstGeom>
        </p:spPr>
        <p:txBody>
          <a:bodyPr vert="horz" wrap="square" lIns="0" tIns="8255" rIns="0" bIns="0" rtlCol="0">
            <a:spAutoFit/>
          </a:bodyPr>
          <a:lstStyle/>
          <a:p>
            <a:pPr marL="379730" marR="5080" indent="-367665">
              <a:lnSpc>
                <a:spcPct val="101000"/>
              </a:lnSpc>
              <a:spcBef>
                <a:spcPts val="65"/>
              </a:spcBef>
            </a:pPr>
            <a:r>
              <a:rPr sz="2450" b="1" spc="10" dirty="0">
                <a:solidFill>
                  <a:srgbClr val="9C007E"/>
                </a:solidFill>
                <a:latin typeface="Noto Sans Symbols"/>
                <a:cs typeface="Noto Sans Symbols"/>
              </a:rPr>
              <a:t>⚫ </a:t>
            </a:r>
            <a:r>
              <a:rPr sz="2600" b="1" spc="-5" dirty="0">
                <a:solidFill>
                  <a:srgbClr val="FF0000"/>
                </a:solidFill>
                <a:latin typeface="Arial"/>
                <a:cs typeface="Arial"/>
              </a:rPr>
              <a:t>Katılım Bankaları </a:t>
            </a:r>
            <a:r>
              <a:rPr sz="2600" dirty="0">
                <a:latin typeface="Arial"/>
                <a:cs typeface="Arial"/>
              </a:rPr>
              <a:t>, Mevduat </a:t>
            </a:r>
            <a:r>
              <a:rPr sz="2600" spc="-5" dirty="0">
                <a:latin typeface="Arial"/>
                <a:cs typeface="Arial"/>
              </a:rPr>
              <a:t>bankalarına benzer  nitelikte olan fakat </a:t>
            </a:r>
            <a:r>
              <a:rPr sz="2600" dirty="0">
                <a:latin typeface="Arial"/>
                <a:cs typeface="Arial"/>
              </a:rPr>
              <a:t>mevduat </a:t>
            </a:r>
            <a:r>
              <a:rPr sz="2600" spc="-5" dirty="0">
                <a:latin typeface="Arial"/>
                <a:cs typeface="Arial"/>
              </a:rPr>
              <a:t>bankalarındaki </a:t>
            </a:r>
            <a:r>
              <a:rPr sz="2600" dirty="0">
                <a:latin typeface="Arial"/>
                <a:cs typeface="Arial"/>
              </a:rPr>
              <a:t>sabit  </a:t>
            </a:r>
            <a:r>
              <a:rPr sz="2600" spc="-5" dirty="0">
                <a:latin typeface="Arial"/>
                <a:cs typeface="Arial"/>
              </a:rPr>
              <a:t>getirili </a:t>
            </a:r>
            <a:r>
              <a:rPr sz="2600" dirty="0">
                <a:latin typeface="Arial"/>
                <a:cs typeface="Arial"/>
              </a:rPr>
              <a:t>mevduat yerine kar ve zarara katılım </a:t>
            </a:r>
            <a:r>
              <a:rPr sz="2600" spc="-5" dirty="0">
                <a:latin typeface="Arial"/>
                <a:cs typeface="Arial"/>
              </a:rPr>
              <a:t>fonu  toplayan banka türüdür. </a:t>
            </a:r>
            <a:r>
              <a:rPr sz="2600" dirty="0">
                <a:latin typeface="Arial"/>
                <a:cs typeface="Arial"/>
              </a:rPr>
              <a:t>Mevduat </a:t>
            </a:r>
            <a:r>
              <a:rPr sz="2600" spc="-5" dirty="0">
                <a:latin typeface="Arial"/>
                <a:cs typeface="Arial"/>
              </a:rPr>
              <a:t>bankalarından bir  diğer farkı ise </a:t>
            </a:r>
            <a:r>
              <a:rPr sz="2600" dirty="0">
                <a:latin typeface="Arial"/>
                <a:cs typeface="Arial"/>
              </a:rPr>
              <a:t>mevduat </a:t>
            </a:r>
            <a:r>
              <a:rPr sz="2600" spc="-5" dirty="0">
                <a:latin typeface="Arial"/>
                <a:cs typeface="Arial"/>
              </a:rPr>
              <a:t>bankaları finansal </a:t>
            </a:r>
            <a:r>
              <a:rPr sz="2600" dirty="0">
                <a:latin typeface="Arial"/>
                <a:cs typeface="Arial"/>
              </a:rPr>
              <a:t>kiralama  </a:t>
            </a:r>
            <a:r>
              <a:rPr sz="2600" spc="-5" dirty="0">
                <a:latin typeface="Arial"/>
                <a:cs typeface="Arial"/>
              </a:rPr>
              <a:t>işlemi </a:t>
            </a:r>
            <a:r>
              <a:rPr sz="2600" dirty="0">
                <a:latin typeface="Arial"/>
                <a:cs typeface="Arial"/>
              </a:rPr>
              <a:t>yapamaz </a:t>
            </a:r>
            <a:r>
              <a:rPr sz="2600" spc="-5" dirty="0">
                <a:latin typeface="Arial"/>
                <a:cs typeface="Arial"/>
              </a:rPr>
              <a:t>iken, </a:t>
            </a:r>
            <a:r>
              <a:rPr sz="2600" dirty="0">
                <a:latin typeface="Arial"/>
                <a:cs typeface="Arial"/>
              </a:rPr>
              <a:t>katılım </a:t>
            </a:r>
            <a:r>
              <a:rPr sz="2600" spc="-5" dirty="0">
                <a:latin typeface="Arial"/>
                <a:cs typeface="Arial"/>
              </a:rPr>
              <a:t>bankaları finansal  </a:t>
            </a:r>
            <a:r>
              <a:rPr sz="2600" dirty="0">
                <a:latin typeface="Arial"/>
                <a:cs typeface="Arial"/>
              </a:rPr>
              <a:t>kiralama </a:t>
            </a:r>
            <a:r>
              <a:rPr sz="2600" spc="-5" dirty="0">
                <a:latin typeface="Arial"/>
                <a:cs typeface="Arial"/>
              </a:rPr>
              <a:t>işlemi </a:t>
            </a:r>
            <a:r>
              <a:rPr sz="2600" dirty="0">
                <a:latin typeface="Arial"/>
                <a:cs typeface="Arial"/>
              </a:rPr>
              <a:t>yapabilmektedir. … </a:t>
            </a:r>
            <a:r>
              <a:rPr sz="2600" spc="-5" dirty="0">
                <a:latin typeface="Arial"/>
                <a:cs typeface="Arial"/>
              </a:rPr>
              <a:t>devam</a:t>
            </a:r>
            <a:r>
              <a:rPr sz="2600" spc="-110" dirty="0">
                <a:latin typeface="Arial"/>
                <a:cs typeface="Arial"/>
              </a:rPr>
              <a:t> </a:t>
            </a:r>
            <a:r>
              <a:rPr sz="2600" spc="-5" dirty="0">
                <a:latin typeface="Arial"/>
                <a:cs typeface="Arial"/>
              </a:rPr>
              <a:t>edecek…</a:t>
            </a:r>
            <a:endParaRPr sz="2600" dirty="0">
              <a:latin typeface="Arial"/>
              <a:cs typeface="Arial"/>
            </a:endParaRPr>
          </a:p>
          <a:p>
            <a:pPr marL="379730">
              <a:lnSpc>
                <a:spcPct val="100000"/>
              </a:lnSpc>
              <a:spcBef>
                <a:spcPts val="30"/>
              </a:spcBef>
            </a:pPr>
            <a:r>
              <a:rPr sz="2600" dirty="0">
                <a:latin typeface="Arial"/>
                <a:cs typeface="Arial"/>
              </a:rPr>
              <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1785314" y="3103228"/>
            <a:ext cx="7070090" cy="1323340"/>
          </a:xfrm>
          <a:prstGeom prst="rect">
            <a:avLst/>
          </a:prstGeom>
        </p:spPr>
        <p:txBody>
          <a:bodyPr vert="horz" wrap="square" lIns="0" tIns="12700" rIns="0" bIns="0" rtlCol="0">
            <a:spAutoFit/>
          </a:bodyPr>
          <a:lstStyle/>
          <a:p>
            <a:pPr marL="1710055">
              <a:lnSpc>
                <a:spcPts val="3790"/>
              </a:lnSpc>
              <a:spcBef>
                <a:spcPts val="100"/>
              </a:spcBef>
            </a:pPr>
            <a:r>
              <a:rPr sz="3200" b="1" spc="-10" dirty="0">
                <a:solidFill>
                  <a:srgbClr val="D1D1D1"/>
                </a:solidFill>
                <a:latin typeface="Arial"/>
                <a:cs typeface="Arial"/>
              </a:rPr>
              <a:t>TÜRK FİNANS</a:t>
            </a:r>
            <a:r>
              <a:rPr sz="3200" b="1" spc="-90" dirty="0">
                <a:solidFill>
                  <a:srgbClr val="D1D1D1"/>
                </a:solidFill>
                <a:latin typeface="Arial"/>
                <a:cs typeface="Arial"/>
              </a:rPr>
              <a:t> </a:t>
            </a:r>
            <a:r>
              <a:rPr sz="3200" b="1" spc="-5" dirty="0">
                <a:solidFill>
                  <a:srgbClr val="D1D1D1"/>
                </a:solidFill>
                <a:latin typeface="Arial"/>
                <a:cs typeface="Arial"/>
              </a:rPr>
              <a:t>SİSTEMİNDE</a:t>
            </a:r>
            <a:endParaRPr sz="3200">
              <a:latin typeface="Arial"/>
              <a:cs typeface="Arial"/>
            </a:endParaRPr>
          </a:p>
          <a:p>
            <a:pPr marL="12700">
              <a:lnSpc>
                <a:spcPts val="6430"/>
              </a:lnSpc>
            </a:pPr>
            <a:r>
              <a:rPr sz="5400" b="1" spc="-5" dirty="0">
                <a:solidFill>
                  <a:srgbClr val="D1D1D1"/>
                </a:solidFill>
                <a:latin typeface="Arial"/>
                <a:cs typeface="Arial"/>
              </a:rPr>
              <a:t>KATILIM</a:t>
            </a:r>
            <a:r>
              <a:rPr sz="5400" b="1" spc="-105" dirty="0">
                <a:solidFill>
                  <a:srgbClr val="D1D1D1"/>
                </a:solidFill>
                <a:latin typeface="Arial"/>
                <a:cs typeface="Arial"/>
              </a:rPr>
              <a:t> </a:t>
            </a:r>
            <a:r>
              <a:rPr sz="5400" b="1" spc="-5" dirty="0">
                <a:solidFill>
                  <a:srgbClr val="D1D1D1"/>
                </a:solidFill>
                <a:latin typeface="Arial"/>
                <a:cs typeface="Arial"/>
              </a:rPr>
              <a:t>BANKALARI</a:t>
            </a:r>
            <a:endParaRPr sz="5400">
              <a:latin typeface="Arial"/>
              <a:cs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310827" y="612674"/>
            <a:ext cx="6221730" cy="787400"/>
          </a:xfrm>
          <a:prstGeom prst="rect">
            <a:avLst/>
          </a:prstGeom>
        </p:spPr>
        <p:txBody>
          <a:bodyPr vert="horz" wrap="square" lIns="0" tIns="12700" rIns="0" bIns="0" rtlCol="0">
            <a:spAutoFit/>
          </a:bodyPr>
          <a:lstStyle/>
          <a:p>
            <a:pPr marL="12700">
              <a:lnSpc>
                <a:spcPct val="100000"/>
              </a:lnSpc>
              <a:spcBef>
                <a:spcPts val="100"/>
              </a:spcBef>
            </a:pPr>
            <a:r>
              <a:rPr sz="5000" spc="-10" dirty="0">
                <a:solidFill>
                  <a:srgbClr val="666666"/>
                </a:solidFill>
              </a:rPr>
              <a:t>KATILIM</a:t>
            </a:r>
            <a:r>
              <a:rPr sz="5000" spc="-100" dirty="0">
                <a:solidFill>
                  <a:srgbClr val="666666"/>
                </a:solidFill>
              </a:rPr>
              <a:t> </a:t>
            </a:r>
            <a:r>
              <a:rPr sz="5000" spc="-5" dirty="0">
                <a:solidFill>
                  <a:srgbClr val="666666"/>
                </a:solidFill>
              </a:rPr>
              <a:t>BANKALARI</a:t>
            </a:r>
            <a:endParaRPr sz="5000"/>
          </a:p>
        </p:txBody>
      </p:sp>
      <p:sp>
        <p:nvSpPr>
          <p:cNvPr id="11" name="object 11"/>
          <p:cNvSpPr txBox="1">
            <a:spLocks noGrp="1"/>
          </p:cNvSpPr>
          <p:nvPr>
            <p:ph type="sldNum" sz="quarter" idx="12"/>
          </p:nvPr>
        </p:nvSpPr>
        <p:spPr>
          <a:prstGeom prst="rect">
            <a:avLst/>
          </a:prstGeom>
        </p:spPr>
        <p:txBody>
          <a:bodyPr vert="horz" wrap="square" lIns="0" tIns="36195" rIns="0" bIns="0" rtlCol="0">
            <a:spAutoFit/>
          </a:bodyPr>
          <a:lstStyle/>
          <a:p>
            <a:pPr marL="123189">
              <a:lnSpc>
                <a:spcPct val="100000"/>
              </a:lnSpc>
              <a:spcBef>
                <a:spcPts val="285"/>
              </a:spcBef>
            </a:pPr>
            <a:fld id="{81D60167-4931-47E6-BA6A-407CBD079E47}" type="slidenum">
              <a:rPr dirty="0"/>
              <a:t>24</a:t>
            </a:fld>
            <a:endParaRPr dirty="0"/>
          </a:p>
        </p:txBody>
      </p:sp>
      <p:sp>
        <p:nvSpPr>
          <p:cNvPr id="10" name="object 10"/>
          <p:cNvSpPr txBox="1"/>
          <p:nvPr/>
        </p:nvSpPr>
        <p:spPr>
          <a:xfrm>
            <a:off x="444499" y="6536123"/>
            <a:ext cx="728345" cy="196215"/>
          </a:xfrm>
          <a:prstGeom prst="rect">
            <a:avLst/>
          </a:prstGeom>
        </p:spPr>
        <p:txBody>
          <a:bodyPr vert="horz" wrap="square" lIns="0" tIns="0" rIns="0" bIns="0" rtlCol="0">
            <a:spAutoFit/>
          </a:bodyPr>
          <a:lstStyle/>
          <a:p>
            <a:pPr marL="12700">
              <a:lnSpc>
                <a:spcPts val="1425"/>
              </a:lnSpc>
            </a:pPr>
            <a:r>
              <a:rPr sz="1200" spc="-5" dirty="0">
                <a:solidFill>
                  <a:srgbClr val="606060"/>
                </a:solidFill>
                <a:latin typeface="Arial"/>
                <a:cs typeface="Arial"/>
              </a:rPr>
              <a:t>22-Mar-21</a:t>
            </a:r>
            <a:endParaRPr sz="1200">
              <a:latin typeface="Arial"/>
              <a:cs typeface="Arial"/>
            </a:endParaRPr>
          </a:p>
        </p:txBody>
      </p:sp>
      <p:sp>
        <p:nvSpPr>
          <p:cNvPr id="9" name="object 9"/>
          <p:cNvSpPr txBox="1"/>
          <p:nvPr/>
        </p:nvSpPr>
        <p:spPr>
          <a:xfrm>
            <a:off x="437490" y="1424965"/>
            <a:ext cx="8174355" cy="3622040"/>
          </a:xfrm>
          <a:prstGeom prst="rect">
            <a:avLst/>
          </a:prstGeom>
        </p:spPr>
        <p:txBody>
          <a:bodyPr vert="horz" wrap="square" lIns="0" tIns="8255" rIns="0" bIns="0" rtlCol="0">
            <a:spAutoFit/>
          </a:bodyPr>
          <a:lstStyle/>
          <a:p>
            <a:pPr marL="379730" marR="5080" indent="-367665" algn="just">
              <a:lnSpc>
                <a:spcPct val="101000"/>
              </a:lnSpc>
              <a:spcBef>
                <a:spcPts val="65"/>
              </a:spcBef>
              <a:buClr>
                <a:srgbClr val="9C007E"/>
              </a:buClr>
              <a:buSzPct val="94230"/>
              <a:buFont typeface="Noto Sans Symbols"/>
              <a:buChar char="●"/>
              <a:tabLst>
                <a:tab pos="380365" algn="l"/>
              </a:tabLst>
            </a:pPr>
            <a:r>
              <a:rPr sz="2600" spc="-10" dirty="0" err="1">
                <a:latin typeface="Arial"/>
                <a:cs typeface="Arial"/>
              </a:rPr>
              <a:t>Katılım</a:t>
            </a:r>
            <a:r>
              <a:rPr sz="2600" spc="-10" dirty="0">
                <a:latin typeface="Arial"/>
                <a:cs typeface="Arial"/>
              </a:rPr>
              <a:t> </a:t>
            </a:r>
            <a:r>
              <a:rPr sz="2600" spc="-5" dirty="0" err="1">
                <a:latin typeface="Arial"/>
                <a:cs typeface="Arial"/>
              </a:rPr>
              <a:t>banka</a:t>
            </a:r>
            <a:r>
              <a:rPr lang="tr-TR" sz="2600" spc="-5" dirty="0">
                <a:latin typeface="Arial"/>
                <a:cs typeface="Arial"/>
              </a:rPr>
              <a:t>c</a:t>
            </a:r>
            <a:r>
              <a:rPr sz="2600" spc="-5" dirty="0" err="1">
                <a:latin typeface="Arial"/>
                <a:cs typeface="Arial"/>
              </a:rPr>
              <a:t>ılığı</a:t>
            </a:r>
            <a:r>
              <a:rPr sz="2600" spc="-5" dirty="0">
                <a:latin typeface="Arial"/>
                <a:cs typeface="Arial"/>
              </a:rPr>
              <a:t>, faizsizlik prensiplerine göre  </a:t>
            </a:r>
            <a:r>
              <a:rPr sz="2600" dirty="0">
                <a:latin typeface="Arial"/>
                <a:cs typeface="Arial"/>
              </a:rPr>
              <a:t>çalışan, </a:t>
            </a:r>
            <a:r>
              <a:rPr sz="2600" spc="-5" dirty="0">
                <a:latin typeface="Arial"/>
                <a:cs typeface="Arial"/>
              </a:rPr>
              <a:t>bu prensiplere uygun her türlü bankacılık  faaliyetlerini gerçekleştiren, </a:t>
            </a:r>
            <a:r>
              <a:rPr sz="2600" dirty="0">
                <a:latin typeface="Arial"/>
                <a:cs typeface="Arial"/>
              </a:rPr>
              <a:t>kâr ve zarara katılma  </a:t>
            </a:r>
            <a:r>
              <a:rPr sz="2600" spc="-5" dirty="0">
                <a:latin typeface="Arial"/>
                <a:cs typeface="Arial"/>
              </a:rPr>
              <a:t>esasına göre fon toplayıp ticaret, ortaklık </a:t>
            </a:r>
            <a:r>
              <a:rPr sz="2600" dirty="0">
                <a:latin typeface="Arial"/>
                <a:cs typeface="Arial"/>
              </a:rPr>
              <a:t>ve </a:t>
            </a:r>
            <a:r>
              <a:rPr sz="2600" spc="-5" dirty="0">
                <a:latin typeface="Arial"/>
                <a:cs typeface="Arial"/>
              </a:rPr>
              <a:t>finansal  </a:t>
            </a:r>
            <a:r>
              <a:rPr sz="2600" dirty="0">
                <a:latin typeface="Arial"/>
                <a:cs typeface="Arial"/>
              </a:rPr>
              <a:t>kiralama vb. yöntemleriyle </a:t>
            </a:r>
            <a:r>
              <a:rPr sz="2600" spc="-5" dirty="0">
                <a:latin typeface="Arial"/>
                <a:cs typeface="Arial"/>
              </a:rPr>
              <a:t>fon </a:t>
            </a:r>
            <a:r>
              <a:rPr sz="2600" dirty="0">
                <a:latin typeface="Arial"/>
                <a:cs typeface="Arial"/>
              </a:rPr>
              <a:t>kullandıran </a:t>
            </a:r>
            <a:r>
              <a:rPr sz="2600" spc="-5" dirty="0">
                <a:latin typeface="Arial"/>
                <a:cs typeface="Arial"/>
              </a:rPr>
              <a:t>bir  bankacılık </a:t>
            </a:r>
            <a:r>
              <a:rPr sz="2600" dirty="0">
                <a:latin typeface="Arial"/>
                <a:cs typeface="Arial"/>
              </a:rPr>
              <a:t>modelidir. </a:t>
            </a:r>
            <a:r>
              <a:rPr sz="2600" spc="-10" dirty="0">
                <a:latin typeface="Arial"/>
                <a:cs typeface="Arial"/>
              </a:rPr>
              <a:t>Bankaların </a:t>
            </a:r>
            <a:r>
              <a:rPr sz="2600" spc="-5" dirty="0">
                <a:latin typeface="Arial"/>
                <a:cs typeface="Arial"/>
              </a:rPr>
              <a:t>isimlerindeki  </a:t>
            </a:r>
            <a:r>
              <a:rPr sz="2600" dirty="0">
                <a:latin typeface="Arial"/>
                <a:cs typeface="Arial"/>
              </a:rPr>
              <a:t>“katılım” sözcüğü, yapılan </a:t>
            </a:r>
            <a:r>
              <a:rPr sz="2600" spc="-5" dirty="0">
                <a:latin typeface="Arial"/>
                <a:cs typeface="Arial"/>
              </a:rPr>
              <a:t>bankacılık türünün </a:t>
            </a:r>
            <a:r>
              <a:rPr sz="2600" dirty="0">
                <a:latin typeface="Arial"/>
                <a:cs typeface="Arial"/>
              </a:rPr>
              <a:t>kâr ve  zarara katılma </a:t>
            </a:r>
            <a:r>
              <a:rPr sz="2600" spc="-5" dirty="0">
                <a:latin typeface="Arial"/>
                <a:cs typeface="Arial"/>
              </a:rPr>
              <a:t>prensibine dayalı bir bankacılık  olduğunu ifade etmek için</a:t>
            </a:r>
            <a:r>
              <a:rPr sz="2600" spc="-25" dirty="0">
                <a:latin typeface="Arial"/>
                <a:cs typeface="Arial"/>
              </a:rPr>
              <a:t> </a:t>
            </a:r>
            <a:r>
              <a:rPr sz="2600" dirty="0">
                <a:latin typeface="Arial"/>
                <a:cs typeface="Arial"/>
              </a:rPr>
              <a:t>kullanılmaktadır.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p:nvPr/>
        </p:nvSpPr>
        <p:spPr>
          <a:xfrm>
            <a:off x="437490" y="1947667"/>
            <a:ext cx="8043545" cy="3755390"/>
          </a:xfrm>
          <a:prstGeom prst="rect">
            <a:avLst/>
          </a:prstGeom>
        </p:spPr>
        <p:txBody>
          <a:bodyPr vert="horz" wrap="square" lIns="0" tIns="8255" rIns="0" bIns="0" rtlCol="0">
            <a:spAutoFit/>
          </a:bodyPr>
          <a:lstStyle/>
          <a:p>
            <a:pPr marL="379730" marR="370205" indent="-367665">
              <a:lnSpc>
                <a:spcPct val="101000"/>
              </a:lnSpc>
              <a:spcBef>
                <a:spcPts val="65"/>
              </a:spcBef>
              <a:buClr>
                <a:srgbClr val="9C007E"/>
              </a:buClr>
              <a:buSzPct val="94230"/>
              <a:buFont typeface="Noto Sans Symbols"/>
              <a:buChar char="●"/>
              <a:tabLst>
                <a:tab pos="380365" algn="l"/>
              </a:tabLst>
            </a:pPr>
            <a:r>
              <a:rPr sz="2600" spc="-10" dirty="0">
                <a:latin typeface="Arial"/>
                <a:cs typeface="Arial"/>
              </a:rPr>
              <a:t>Katılım </a:t>
            </a:r>
            <a:r>
              <a:rPr sz="2600" spc="-5" dirty="0">
                <a:latin typeface="Arial"/>
                <a:cs typeface="Arial"/>
              </a:rPr>
              <a:t>bankalarının </a:t>
            </a:r>
            <a:r>
              <a:rPr sz="2600" dirty="0">
                <a:latin typeface="Arial"/>
                <a:cs typeface="Arial"/>
              </a:rPr>
              <a:t>varlık </a:t>
            </a:r>
            <a:r>
              <a:rPr sz="2600" spc="-5" dirty="0">
                <a:latin typeface="Arial"/>
                <a:cs typeface="Arial"/>
              </a:rPr>
              <a:t>nedeni </a:t>
            </a:r>
            <a:r>
              <a:rPr sz="2600" dirty="0">
                <a:latin typeface="Arial"/>
                <a:cs typeface="Arial"/>
              </a:rPr>
              <a:t>ve </a:t>
            </a:r>
            <a:r>
              <a:rPr sz="2600" spc="-5" dirty="0">
                <a:latin typeface="Arial"/>
                <a:cs typeface="Arial"/>
              </a:rPr>
              <a:t>altın </a:t>
            </a:r>
            <a:r>
              <a:rPr sz="2600" dirty="0">
                <a:latin typeface="Arial"/>
                <a:cs typeface="Arial"/>
              </a:rPr>
              <a:t>kuralı  “Faizsizlik </a:t>
            </a:r>
            <a:r>
              <a:rPr sz="2600" spc="-10" dirty="0">
                <a:latin typeface="Arial"/>
                <a:cs typeface="Arial"/>
              </a:rPr>
              <a:t>Prensibi”dir. </a:t>
            </a:r>
            <a:r>
              <a:rPr sz="2600" dirty="0">
                <a:latin typeface="Arial"/>
                <a:cs typeface="Arial"/>
              </a:rPr>
              <a:t>“Faizsizlik </a:t>
            </a:r>
            <a:r>
              <a:rPr sz="2600" spc="-10" dirty="0">
                <a:latin typeface="Arial"/>
                <a:cs typeface="Arial"/>
              </a:rPr>
              <a:t>Prensibi”nin </a:t>
            </a:r>
            <a:r>
              <a:rPr sz="2600" spc="-5" dirty="0">
                <a:latin typeface="Arial"/>
                <a:cs typeface="Arial"/>
              </a:rPr>
              <a:t>özü  de;</a:t>
            </a:r>
            <a:endParaRPr sz="2600" dirty="0">
              <a:latin typeface="Arial"/>
              <a:cs typeface="Arial"/>
            </a:endParaRPr>
          </a:p>
          <a:p>
            <a:pPr marL="379730" marR="338455" indent="-367665">
              <a:lnSpc>
                <a:spcPct val="101099"/>
              </a:lnSpc>
              <a:spcBef>
                <a:spcPts val="520"/>
              </a:spcBef>
              <a:buClr>
                <a:srgbClr val="9C007E"/>
              </a:buClr>
              <a:buSzPct val="94230"/>
              <a:buFont typeface="Noto Sans Symbols"/>
              <a:buChar char="●"/>
              <a:tabLst>
                <a:tab pos="471170" algn="l"/>
                <a:tab pos="471805" algn="l"/>
              </a:tabLst>
            </a:pPr>
            <a:r>
              <a:rPr dirty="0"/>
              <a:t>	</a:t>
            </a:r>
            <a:r>
              <a:rPr sz="2600" b="1" spc="-5" dirty="0">
                <a:latin typeface="Arial"/>
                <a:cs typeface="Arial"/>
              </a:rPr>
              <a:t>A) </a:t>
            </a:r>
            <a:r>
              <a:rPr sz="2600" spc="-5" dirty="0">
                <a:latin typeface="Arial"/>
                <a:cs typeface="Arial"/>
              </a:rPr>
              <a:t>Faiz </a:t>
            </a:r>
            <a:r>
              <a:rPr sz="2600" dirty="0">
                <a:latin typeface="Arial"/>
                <a:cs typeface="Arial"/>
              </a:rPr>
              <a:t>yerine kâr ve zarara katılma </a:t>
            </a:r>
            <a:r>
              <a:rPr sz="2600" spc="-5" dirty="0">
                <a:latin typeface="Arial"/>
                <a:cs typeface="Arial"/>
              </a:rPr>
              <a:t>esasına</a:t>
            </a:r>
            <a:r>
              <a:rPr sz="2600" spc="-120" dirty="0">
                <a:latin typeface="Arial"/>
                <a:cs typeface="Arial"/>
              </a:rPr>
              <a:t> </a:t>
            </a:r>
            <a:r>
              <a:rPr sz="2600" spc="-5" dirty="0">
                <a:latin typeface="Arial"/>
                <a:cs typeface="Arial"/>
              </a:rPr>
              <a:t>göre  fon</a:t>
            </a:r>
            <a:r>
              <a:rPr sz="2600" spc="-15" dirty="0">
                <a:latin typeface="Arial"/>
                <a:cs typeface="Arial"/>
              </a:rPr>
              <a:t> </a:t>
            </a:r>
            <a:r>
              <a:rPr sz="2600" spc="-5" dirty="0">
                <a:latin typeface="Arial"/>
                <a:cs typeface="Arial"/>
              </a:rPr>
              <a:t>toplamak,</a:t>
            </a:r>
            <a:endParaRPr sz="2600" dirty="0">
              <a:latin typeface="Arial"/>
              <a:cs typeface="Arial"/>
            </a:endParaRPr>
          </a:p>
          <a:p>
            <a:pPr marL="379730" marR="5080" indent="-367665">
              <a:lnSpc>
                <a:spcPct val="101000"/>
              </a:lnSpc>
              <a:spcBef>
                <a:spcPts val="515"/>
              </a:spcBef>
            </a:pPr>
            <a:r>
              <a:rPr sz="2450" b="1" spc="10" dirty="0">
                <a:solidFill>
                  <a:srgbClr val="9C007E"/>
                </a:solidFill>
                <a:latin typeface="Noto Sans Symbols"/>
                <a:cs typeface="Noto Sans Symbols"/>
              </a:rPr>
              <a:t>⚫ </a:t>
            </a:r>
            <a:r>
              <a:rPr sz="2600" b="1" spc="-5" dirty="0">
                <a:latin typeface="Arial"/>
                <a:cs typeface="Arial"/>
              </a:rPr>
              <a:t>B) </a:t>
            </a:r>
            <a:r>
              <a:rPr sz="2600" dirty="0">
                <a:latin typeface="Arial"/>
                <a:cs typeface="Arial"/>
              </a:rPr>
              <a:t>Müşterinin </a:t>
            </a:r>
            <a:r>
              <a:rPr sz="2600" spc="-5" dirty="0">
                <a:latin typeface="Arial"/>
                <a:cs typeface="Arial"/>
              </a:rPr>
              <a:t>ihtiyaç duyduğu </a:t>
            </a:r>
            <a:r>
              <a:rPr sz="2600" dirty="0">
                <a:latin typeface="Arial"/>
                <a:cs typeface="Arial"/>
              </a:rPr>
              <a:t>malı satıcıdan </a:t>
            </a:r>
            <a:r>
              <a:rPr sz="2600" spc="-5" dirty="0">
                <a:latin typeface="Arial"/>
                <a:cs typeface="Arial"/>
              </a:rPr>
              <a:t>peşin  alıp </a:t>
            </a:r>
            <a:r>
              <a:rPr sz="2600" dirty="0">
                <a:latin typeface="Arial"/>
                <a:cs typeface="Arial"/>
              </a:rPr>
              <a:t>o müşteriye vadeli satmak suretiyle</a:t>
            </a:r>
            <a:r>
              <a:rPr sz="2600" spc="-120" dirty="0">
                <a:latin typeface="Arial"/>
                <a:cs typeface="Arial"/>
              </a:rPr>
              <a:t> </a:t>
            </a:r>
            <a:r>
              <a:rPr sz="2600" dirty="0">
                <a:latin typeface="Arial"/>
                <a:cs typeface="Arial"/>
              </a:rPr>
              <a:t>(murabaha),  </a:t>
            </a:r>
            <a:r>
              <a:rPr sz="2600" spc="-5" dirty="0">
                <a:latin typeface="Arial"/>
                <a:cs typeface="Arial"/>
              </a:rPr>
              <a:t>ayrıca </a:t>
            </a:r>
            <a:r>
              <a:rPr sz="2600" dirty="0">
                <a:latin typeface="Arial"/>
                <a:cs typeface="Arial"/>
              </a:rPr>
              <a:t>kiralama, </a:t>
            </a:r>
            <a:r>
              <a:rPr sz="2600" spc="-5" dirty="0">
                <a:latin typeface="Arial"/>
                <a:cs typeface="Arial"/>
              </a:rPr>
              <a:t>ortaklık </a:t>
            </a:r>
            <a:r>
              <a:rPr sz="2600" dirty="0">
                <a:latin typeface="Arial"/>
                <a:cs typeface="Arial"/>
              </a:rPr>
              <a:t>vb. yöntemlerle </a:t>
            </a:r>
            <a:r>
              <a:rPr sz="2600" spc="-5" dirty="0">
                <a:latin typeface="Arial"/>
                <a:cs typeface="Arial"/>
              </a:rPr>
              <a:t>fon  </a:t>
            </a:r>
            <a:r>
              <a:rPr sz="2600" dirty="0">
                <a:latin typeface="Arial"/>
                <a:cs typeface="Arial"/>
              </a:rPr>
              <a:t>kullandırmaktır</a:t>
            </a:r>
          </a:p>
        </p:txBody>
      </p:sp>
      <p:sp>
        <p:nvSpPr>
          <p:cNvPr id="9" name="object 9"/>
          <p:cNvSpPr txBox="1"/>
          <p:nvPr/>
        </p:nvSpPr>
        <p:spPr>
          <a:xfrm>
            <a:off x="444499" y="6536123"/>
            <a:ext cx="728345" cy="196215"/>
          </a:xfrm>
          <a:prstGeom prst="rect">
            <a:avLst/>
          </a:prstGeom>
        </p:spPr>
        <p:txBody>
          <a:bodyPr vert="horz" wrap="square" lIns="0" tIns="0" rIns="0" bIns="0" rtlCol="0">
            <a:spAutoFit/>
          </a:bodyPr>
          <a:lstStyle/>
          <a:p>
            <a:pPr marL="12700">
              <a:lnSpc>
                <a:spcPts val="1425"/>
              </a:lnSpc>
            </a:pPr>
            <a:r>
              <a:rPr sz="1200" spc="-5" dirty="0">
                <a:solidFill>
                  <a:srgbClr val="606060"/>
                </a:solidFill>
                <a:latin typeface="Arial"/>
                <a:cs typeface="Arial"/>
              </a:rPr>
              <a:t>22-Mar-21</a:t>
            </a:r>
            <a:endParaRPr sz="1200">
              <a:latin typeface="Arial"/>
              <a:cs typeface="Arial"/>
            </a:endParaRPr>
          </a:p>
        </p:txBody>
      </p:sp>
      <p:sp>
        <p:nvSpPr>
          <p:cNvPr id="10" name="object 10"/>
          <p:cNvSpPr txBox="1">
            <a:spLocks noGrp="1"/>
          </p:cNvSpPr>
          <p:nvPr>
            <p:ph type="sldNum" sz="quarter" idx="7"/>
          </p:nvPr>
        </p:nvSpPr>
        <p:spPr>
          <a:prstGeom prst="rect">
            <a:avLst/>
          </a:prstGeom>
        </p:spPr>
        <p:txBody>
          <a:bodyPr vert="horz" wrap="square" lIns="0" tIns="36195" rIns="0" bIns="0" rtlCol="0">
            <a:spAutoFit/>
          </a:bodyPr>
          <a:lstStyle/>
          <a:p>
            <a:pPr marL="123189">
              <a:lnSpc>
                <a:spcPct val="100000"/>
              </a:lnSpc>
              <a:spcBef>
                <a:spcPts val="285"/>
              </a:spcBef>
            </a:pPr>
            <a:fld id="{81D60167-4931-47E6-BA6A-407CBD079E47}" type="slidenum">
              <a:rPr dirty="0"/>
              <a:t>25</a:t>
            </a:fld>
            <a:endParaRP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444499" y="742121"/>
            <a:ext cx="7066280" cy="1103506"/>
          </a:xfrm>
          <a:prstGeom prst="rect">
            <a:avLst/>
          </a:prstGeom>
        </p:spPr>
        <p:txBody>
          <a:bodyPr vert="horz" wrap="square" lIns="0" tIns="27939" rIns="0" bIns="0" rtlCol="0">
            <a:spAutoFit/>
          </a:bodyPr>
          <a:lstStyle/>
          <a:p>
            <a:pPr marL="12700" marR="5080">
              <a:lnSpc>
                <a:spcPts val="2850"/>
              </a:lnSpc>
              <a:spcBef>
                <a:spcPts val="219"/>
              </a:spcBef>
            </a:pPr>
            <a:r>
              <a:rPr sz="1800" b="1" spc="-5" dirty="0">
                <a:solidFill>
                  <a:srgbClr val="666666"/>
                </a:solidFill>
                <a:latin typeface="Arial"/>
                <a:cs typeface="Arial"/>
              </a:rPr>
              <a:t>KATILIM BANKALARI İLE DİĞER BANKALAR </a:t>
            </a:r>
            <a:r>
              <a:rPr sz="1800" b="1" dirty="0">
                <a:solidFill>
                  <a:srgbClr val="666666"/>
                </a:solidFill>
                <a:latin typeface="Arial"/>
                <a:cs typeface="Arial"/>
              </a:rPr>
              <a:t>(MEVDUAT </a:t>
            </a:r>
            <a:r>
              <a:rPr sz="1800" b="1" spc="-5" dirty="0">
                <a:solidFill>
                  <a:srgbClr val="666666"/>
                </a:solidFill>
                <a:latin typeface="Arial"/>
                <a:cs typeface="Arial"/>
              </a:rPr>
              <a:t>BANKALARI) ARASINDAKİ BAŞLICA  FARKLILIKLAR</a:t>
            </a:r>
            <a:r>
              <a:rPr sz="1800" b="1" spc="-15" dirty="0">
                <a:solidFill>
                  <a:srgbClr val="666666"/>
                </a:solidFill>
                <a:latin typeface="Arial"/>
                <a:cs typeface="Arial"/>
              </a:rPr>
              <a:t> </a:t>
            </a:r>
            <a:r>
              <a:rPr sz="1800" b="1" spc="-5" dirty="0">
                <a:solidFill>
                  <a:srgbClr val="666666"/>
                </a:solidFill>
                <a:latin typeface="Arial"/>
                <a:cs typeface="Arial"/>
              </a:rPr>
              <a:t>NELERDİR?</a:t>
            </a:r>
          </a:p>
        </p:txBody>
      </p:sp>
      <p:sp>
        <p:nvSpPr>
          <p:cNvPr id="11" name="object 11"/>
          <p:cNvSpPr txBox="1">
            <a:spLocks noGrp="1"/>
          </p:cNvSpPr>
          <p:nvPr>
            <p:ph type="sldNum" sz="quarter" idx="12"/>
          </p:nvPr>
        </p:nvSpPr>
        <p:spPr>
          <a:prstGeom prst="rect">
            <a:avLst/>
          </a:prstGeom>
        </p:spPr>
        <p:txBody>
          <a:bodyPr vert="horz" wrap="square" lIns="0" tIns="36195" rIns="0" bIns="0" rtlCol="0">
            <a:spAutoFit/>
          </a:bodyPr>
          <a:lstStyle/>
          <a:p>
            <a:pPr marL="123189">
              <a:lnSpc>
                <a:spcPct val="100000"/>
              </a:lnSpc>
              <a:spcBef>
                <a:spcPts val="285"/>
              </a:spcBef>
            </a:pPr>
            <a:fld id="{81D60167-4931-47E6-BA6A-407CBD079E47}" type="slidenum">
              <a:rPr dirty="0"/>
              <a:t>26</a:t>
            </a:fld>
            <a:endParaRPr dirty="0"/>
          </a:p>
        </p:txBody>
      </p:sp>
      <p:sp>
        <p:nvSpPr>
          <p:cNvPr id="10" name="object 10"/>
          <p:cNvSpPr txBox="1"/>
          <p:nvPr/>
        </p:nvSpPr>
        <p:spPr>
          <a:xfrm>
            <a:off x="444499" y="6536123"/>
            <a:ext cx="728345" cy="196215"/>
          </a:xfrm>
          <a:prstGeom prst="rect">
            <a:avLst/>
          </a:prstGeom>
        </p:spPr>
        <p:txBody>
          <a:bodyPr vert="horz" wrap="square" lIns="0" tIns="0" rIns="0" bIns="0" rtlCol="0">
            <a:spAutoFit/>
          </a:bodyPr>
          <a:lstStyle/>
          <a:p>
            <a:pPr marL="12700">
              <a:lnSpc>
                <a:spcPts val="1425"/>
              </a:lnSpc>
            </a:pPr>
            <a:r>
              <a:rPr sz="1200" spc="-5" dirty="0">
                <a:solidFill>
                  <a:srgbClr val="606060"/>
                </a:solidFill>
                <a:latin typeface="Arial"/>
                <a:cs typeface="Arial"/>
              </a:rPr>
              <a:t>22-Mar-21</a:t>
            </a:r>
            <a:endParaRPr sz="1200">
              <a:latin typeface="Arial"/>
              <a:cs typeface="Arial"/>
            </a:endParaRPr>
          </a:p>
        </p:txBody>
      </p:sp>
      <p:sp>
        <p:nvSpPr>
          <p:cNvPr id="9" name="object 9"/>
          <p:cNvSpPr txBox="1"/>
          <p:nvPr/>
        </p:nvSpPr>
        <p:spPr>
          <a:xfrm>
            <a:off x="437490" y="1947667"/>
            <a:ext cx="7982584" cy="3221990"/>
          </a:xfrm>
          <a:prstGeom prst="rect">
            <a:avLst/>
          </a:prstGeom>
        </p:spPr>
        <p:txBody>
          <a:bodyPr vert="horz" wrap="square" lIns="0" tIns="8255" rIns="0" bIns="0" rtlCol="0">
            <a:spAutoFit/>
          </a:bodyPr>
          <a:lstStyle/>
          <a:p>
            <a:pPr marL="379730" marR="5080" indent="-367665">
              <a:lnSpc>
                <a:spcPct val="101000"/>
              </a:lnSpc>
              <a:spcBef>
                <a:spcPts val="65"/>
              </a:spcBef>
              <a:buClr>
                <a:srgbClr val="9C007E"/>
              </a:buClr>
              <a:buSzPct val="94230"/>
              <a:buFont typeface="Noto Sans Symbols"/>
              <a:buChar char="●"/>
              <a:tabLst>
                <a:tab pos="380365" algn="l"/>
              </a:tabLst>
            </a:pPr>
            <a:r>
              <a:rPr sz="2600" spc="-10" dirty="0">
                <a:latin typeface="Arial"/>
                <a:cs typeface="Arial"/>
              </a:rPr>
              <a:t>Katılım </a:t>
            </a:r>
            <a:r>
              <a:rPr sz="2600" spc="-5" dirty="0">
                <a:latin typeface="Arial"/>
                <a:cs typeface="Arial"/>
              </a:rPr>
              <a:t>bankaları ile </a:t>
            </a:r>
            <a:r>
              <a:rPr sz="2600" dirty="0">
                <a:latin typeface="Arial"/>
                <a:cs typeface="Arial"/>
              </a:rPr>
              <a:t>mevduat </a:t>
            </a:r>
            <a:r>
              <a:rPr sz="2600" spc="-5" dirty="0">
                <a:latin typeface="Arial"/>
                <a:cs typeface="Arial"/>
              </a:rPr>
              <a:t>bankaları fonksiyonel  olarak birbirine benzemektedir. Her iki tür bankacılık  da halktan </a:t>
            </a:r>
            <a:r>
              <a:rPr sz="2600" dirty="0">
                <a:latin typeface="Arial"/>
                <a:cs typeface="Arial"/>
              </a:rPr>
              <a:t>ve çeşitli kuruluşlardan </a:t>
            </a:r>
            <a:r>
              <a:rPr sz="2600" spc="-5" dirty="0">
                <a:latin typeface="Arial"/>
                <a:cs typeface="Arial"/>
              </a:rPr>
              <a:t>topladıkları  tasarrufları tüccar, </a:t>
            </a:r>
            <a:r>
              <a:rPr sz="2600" dirty="0">
                <a:latin typeface="Arial"/>
                <a:cs typeface="Arial"/>
              </a:rPr>
              <a:t>sanayici ve </a:t>
            </a:r>
            <a:r>
              <a:rPr sz="2600" spc="-5" dirty="0">
                <a:latin typeface="Arial"/>
                <a:cs typeface="Arial"/>
              </a:rPr>
              <a:t>tüketicilere  </a:t>
            </a:r>
            <a:r>
              <a:rPr sz="2600" dirty="0">
                <a:latin typeface="Arial"/>
                <a:cs typeface="Arial"/>
              </a:rPr>
              <a:t>kullandırmakta, </a:t>
            </a:r>
            <a:r>
              <a:rPr sz="2600" spc="-5" dirty="0">
                <a:latin typeface="Arial"/>
                <a:cs typeface="Arial"/>
              </a:rPr>
              <a:t>tasarruflar </a:t>
            </a:r>
            <a:r>
              <a:rPr sz="2600" dirty="0">
                <a:latin typeface="Arial"/>
                <a:cs typeface="Arial"/>
              </a:rPr>
              <a:t>ve yatırımlar </a:t>
            </a:r>
            <a:r>
              <a:rPr sz="2600" spc="-5" dirty="0">
                <a:latin typeface="Arial"/>
                <a:cs typeface="Arial"/>
              </a:rPr>
              <a:t>arasında  aracılık </a:t>
            </a:r>
            <a:r>
              <a:rPr sz="2600" dirty="0">
                <a:latin typeface="Arial"/>
                <a:cs typeface="Arial"/>
              </a:rPr>
              <a:t>yapmaktadır. </a:t>
            </a:r>
            <a:r>
              <a:rPr sz="2600" spc="-10" dirty="0">
                <a:latin typeface="Arial"/>
                <a:cs typeface="Arial"/>
              </a:rPr>
              <a:t>Ayrıca </a:t>
            </a:r>
            <a:r>
              <a:rPr sz="2600" spc="-5" dirty="0">
                <a:latin typeface="Arial"/>
                <a:cs typeface="Arial"/>
              </a:rPr>
              <a:t>dış ticaret, teminat  </a:t>
            </a:r>
            <a:r>
              <a:rPr sz="2600" dirty="0">
                <a:latin typeface="Arial"/>
                <a:cs typeface="Arial"/>
              </a:rPr>
              <a:t>mektubu, çek, senet ve kredi kartı </a:t>
            </a:r>
            <a:r>
              <a:rPr sz="2600" spc="-5" dirty="0">
                <a:latin typeface="Arial"/>
                <a:cs typeface="Arial"/>
              </a:rPr>
              <a:t>gibi diğer  bankacılık faaliyetlerini</a:t>
            </a:r>
            <a:r>
              <a:rPr sz="2600" spc="-25" dirty="0">
                <a:latin typeface="Arial"/>
                <a:cs typeface="Arial"/>
              </a:rPr>
              <a:t> </a:t>
            </a:r>
            <a:r>
              <a:rPr sz="2600" spc="-5" dirty="0">
                <a:latin typeface="Arial"/>
                <a:cs typeface="Arial"/>
              </a:rPr>
              <a:t>gerçekleştirmektedir.</a:t>
            </a:r>
            <a:endParaRPr sz="2600" dirty="0">
              <a:latin typeface="Arial"/>
              <a:cs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444498" y="736344"/>
            <a:ext cx="8242301" cy="1115060"/>
          </a:xfrm>
          <a:prstGeom prst="rect">
            <a:avLst/>
          </a:prstGeom>
        </p:spPr>
        <p:txBody>
          <a:bodyPr vert="horz" wrap="square" lIns="0" tIns="27939" rIns="0" bIns="0" rtlCol="0">
            <a:spAutoFit/>
          </a:bodyPr>
          <a:lstStyle/>
          <a:p>
            <a:pPr marL="12700" marR="5080">
              <a:lnSpc>
                <a:spcPts val="2850"/>
              </a:lnSpc>
              <a:spcBef>
                <a:spcPts val="219"/>
              </a:spcBef>
            </a:pPr>
            <a:r>
              <a:rPr sz="2400" b="1" spc="-5" dirty="0">
                <a:solidFill>
                  <a:srgbClr val="666666"/>
                </a:solidFill>
                <a:latin typeface="Arial"/>
                <a:cs typeface="Arial"/>
              </a:rPr>
              <a:t>KATILIM BANKALARI İLE DİĞER BANKALAR  </a:t>
            </a:r>
            <a:r>
              <a:rPr sz="2400" b="1" dirty="0">
                <a:solidFill>
                  <a:srgbClr val="666666"/>
                </a:solidFill>
                <a:latin typeface="Arial"/>
                <a:cs typeface="Arial"/>
              </a:rPr>
              <a:t>(MEVDUAT </a:t>
            </a:r>
            <a:r>
              <a:rPr sz="2400" b="1" spc="-5" dirty="0">
                <a:solidFill>
                  <a:srgbClr val="666666"/>
                </a:solidFill>
                <a:latin typeface="Arial"/>
                <a:cs typeface="Arial"/>
              </a:rPr>
              <a:t>BANKALARI) ARASINDAKİ BAŞLICA  FARKLILIKLAR</a:t>
            </a:r>
            <a:r>
              <a:rPr sz="2400" b="1" spc="-15" dirty="0">
                <a:solidFill>
                  <a:srgbClr val="666666"/>
                </a:solidFill>
                <a:latin typeface="Arial"/>
                <a:cs typeface="Arial"/>
              </a:rPr>
              <a:t> </a:t>
            </a:r>
            <a:r>
              <a:rPr sz="2400" b="1" spc="-5" dirty="0">
                <a:solidFill>
                  <a:srgbClr val="666666"/>
                </a:solidFill>
                <a:latin typeface="Arial"/>
                <a:cs typeface="Arial"/>
              </a:rPr>
              <a:t>NELERDİR</a:t>
            </a:r>
          </a:p>
        </p:txBody>
      </p:sp>
      <p:sp>
        <p:nvSpPr>
          <p:cNvPr id="12" name="object 12"/>
          <p:cNvSpPr txBox="1">
            <a:spLocks noGrp="1"/>
          </p:cNvSpPr>
          <p:nvPr>
            <p:ph type="sldNum" sz="quarter" idx="12"/>
          </p:nvPr>
        </p:nvSpPr>
        <p:spPr>
          <a:prstGeom prst="rect">
            <a:avLst/>
          </a:prstGeom>
        </p:spPr>
        <p:txBody>
          <a:bodyPr vert="horz" wrap="square" lIns="0" tIns="36195" rIns="0" bIns="0" rtlCol="0">
            <a:spAutoFit/>
          </a:bodyPr>
          <a:lstStyle/>
          <a:p>
            <a:pPr marL="123189">
              <a:lnSpc>
                <a:spcPct val="100000"/>
              </a:lnSpc>
              <a:spcBef>
                <a:spcPts val="285"/>
              </a:spcBef>
            </a:pPr>
            <a:fld id="{81D60167-4931-47E6-BA6A-407CBD079E47}" type="slidenum">
              <a:rPr dirty="0"/>
              <a:t>27</a:t>
            </a:fld>
            <a:endParaRPr dirty="0"/>
          </a:p>
        </p:txBody>
      </p:sp>
      <p:sp>
        <p:nvSpPr>
          <p:cNvPr id="9" name="object 9"/>
          <p:cNvSpPr txBox="1"/>
          <p:nvPr/>
        </p:nvSpPr>
        <p:spPr>
          <a:xfrm>
            <a:off x="437490" y="1947667"/>
            <a:ext cx="8121015" cy="2821940"/>
          </a:xfrm>
          <a:prstGeom prst="rect">
            <a:avLst/>
          </a:prstGeom>
        </p:spPr>
        <p:txBody>
          <a:bodyPr vert="horz" wrap="square" lIns="0" tIns="8255" rIns="0" bIns="0" rtlCol="0">
            <a:spAutoFit/>
          </a:bodyPr>
          <a:lstStyle/>
          <a:p>
            <a:pPr marL="379730" marR="5080" indent="-367665">
              <a:lnSpc>
                <a:spcPct val="101000"/>
              </a:lnSpc>
              <a:spcBef>
                <a:spcPts val="65"/>
              </a:spcBef>
              <a:buClr>
                <a:srgbClr val="9C007E"/>
              </a:buClr>
              <a:buSzPct val="94230"/>
              <a:buFont typeface="Noto Sans Symbols"/>
              <a:buChar char="●"/>
              <a:tabLst>
                <a:tab pos="380365" algn="l"/>
              </a:tabLst>
            </a:pPr>
            <a:r>
              <a:rPr sz="2600" spc="-10" dirty="0">
                <a:latin typeface="Arial"/>
                <a:cs typeface="Arial"/>
              </a:rPr>
              <a:t>Ancak </a:t>
            </a:r>
            <a:r>
              <a:rPr sz="2600" spc="-5" dirty="0">
                <a:latin typeface="Arial"/>
                <a:cs typeface="Arial"/>
              </a:rPr>
              <a:t>bu iki tür bankacılığın fon toplama </a:t>
            </a:r>
            <a:r>
              <a:rPr sz="2600" dirty="0">
                <a:latin typeface="Arial"/>
                <a:cs typeface="Arial"/>
              </a:rPr>
              <a:t>ve </a:t>
            </a:r>
            <a:r>
              <a:rPr sz="2600" spc="-5" dirty="0">
                <a:latin typeface="Arial"/>
                <a:cs typeface="Arial"/>
              </a:rPr>
              <a:t>fon  </a:t>
            </a:r>
            <a:r>
              <a:rPr sz="2600" dirty="0">
                <a:latin typeface="Arial"/>
                <a:cs typeface="Arial"/>
              </a:rPr>
              <a:t>kullandırma yöntemleri </a:t>
            </a:r>
            <a:r>
              <a:rPr sz="2600" spc="-5" dirty="0">
                <a:latin typeface="Arial"/>
                <a:cs typeface="Arial"/>
              </a:rPr>
              <a:t>birbirinden tamamen farklıdır.  </a:t>
            </a:r>
            <a:r>
              <a:rPr sz="2600" dirty="0">
                <a:latin typeface="Arial"/>
                <a:cs typeface="Arial"/>
              </a:rPr>
              <a:t>Mevduat </a:t>
            </a:r>
            <a:r>
              <a:rPr sz="2600" spc="-5" dirty="0">
                <a:latin typeface="Arial"/>
                <a:cs typeface="Arial"/>
              </a:rPr>
              <a:t>bankaları faizle fon </a:t>
            </a:r>
            <a:r>
              <a:rPr sz="2600" dirty="0">
                <a:latin typeface="Arial"/>
                <a:cs typeface="Arial"/>
              </a:rPr>
              <a:t>(mevduat) </a:t>
            </a:r>
            <a:r>
              <a:rPr sz="2600" spc="-5" dirty="0">
                <a:latin typeface="Arial"/>
                <a:cs typeface="Arial"/>
              </a:rPr>
              <a:t>toplamakta  </a:t>
            </a:r>
            <a:r>
              <a:rPr sz="2600" dirty="0">
                <a:latin typeface="Arial"/>
                <a:cs typeface="Arial"/>
              </a:rPr>
              <a:t>ve </a:t>
            </a:r>
            <a:r>
              <a:rPr sz="2600" spc="-5" dirty="0">
                <a:latin typeface="Arial"/>
                <a:cs typeface="Arial"/>
              </a:rPr>
              <a:t>faiz </a:t>
            </a:r>
            <a:r>
              <a:rPr sz="2600" dirty="0">
                <a:latin typeface="Arial"/>
                <a:cs typeface="Arial"/>
              </a:rPr>
              <a:t>karşılığında </a:t>
            </a:r>
            <a:r>
              <a:rPr sz="2600" spc="-5" dirty="0">
                <a:latin typeface="Arial"/>
                <a:cs typeface="Arial"/>
              </a:rPr>
              <a:t>ödünç para </a:t>
            </a:r>
            <a:r>
              <a:rPr sz="2600" dirty="0">
                <a:latin typeface="Arial"/>
                <a:cs typeface="Arial"/>
              </a:rPr>
              <a:t>vermektedir. </a:t>
            </a:r>
            <a:r>
              <a:rPr sz="2600" spc="-5" dirty="0">
                <a:latin typeface="Arial"/>
                <a:cs typeface="Arial"/>
              </a:rPr>
              <a:t>Halbuki  </a:t>
            </a:r>
            <a:r>
              <a:rPr sz="2600" dirty="0">
                <a:latin typeface="Arial"/>
                <a:cs typeface="Arial"/>
              </a:rPr>
              <a:t>katılım </a:t>
            </a:r>
            <a:r>
              <a:rPr sz="2600" spc="-5" dirty="0">
                <a:latin typeface="Arial"/>
                <a:cs typeface="Arial"/>
              </a:rPr>
              <a:t>bankaları </a:t>
            </a:r>
            <a:r>
              <a:rPr sz="2600" dirty="0">
                <a:latin typeface="Arial"/>
                <a:cs typeface="Arial"/>
              </a:rPr>
              <a:t>kâr ve zarara katılma yöntemiyle  </a:t>
            </a:r>
            <a:r>
              <a:rPr sz="2600" spc="-5" dirty="0">
                <a:latin typeface="Arial"/>
                <a:cs typeface="Arial"/>
              </a:rPr>
              <a:t>ortaklık esasına göre fon toplamakta, ticaret, ortaklık,  </a:t>
            </a:r>
            <a:r>
              <a:rPr sz="2600" dirty="0">
                <a:latin typeface="Arial"/>
                <a:cs typeface="Arial"/>
              </a:rPr>
              <a:t>kiralama vb. </a:t>
            </a:r>
            <a:r>
              <a:rPr sz="2600" spc="-5" dirty="0">
                <a:latin typeface="Arial"/>
                <a:cs typeface="Arial"/>
              </a:rPr>
              <a:t>esasına göre fon</a:t>
            </a:r>
            <a:r>
              <a:rPr sz="2600" spc="-55" dirty="0">
                <a:latin typeface="Arial"/>
                <a:cs typeface="Arial"/>
              </a:rPr>
              <a:t> </a:t>
            </a:r>
            <a:r>
              <a:rPr sz="2600" dirty="0">
                <a:latin typeface="Arial"/>
                <a:cs typeface="Arial"/>
              </a:rPr>
              <a:t>kullandırmaktadır</a:t>
            </a:r>
          </a:p>
        </p:txBody>
      </p:sp>
      <p:sp>
        <p:nvSpPr>
          <p:cNvPr id="11" name="object 11"/>
          <p:cNvSpPr txBox="1"/>
          <p:nvPr/>
        </p:nvSpPr>
        <p:spPr>
          <a:xfrm>
            <a:off x="444499" y="6536123"/>
            <a:ext cx="728345" cy="196215"/>
          </a:xfrm>
          <a:prstGeom prst="rect">
            <a:avLst/>
          </a:prstGeom>
        </p:spPr>
        <p:txBody>
          <a:bodyPr vert="horz" wrap="square" lIns="0" tIns="0" rIns="0" bIns="0" rtlCol="0">
            <a:spAutoFit/>
          </a:bodyPr>
          <a:lstStyle/>
          <a:p>
            <a:pPr marL="12700">
              <a:lnSpc>
                <a:spcPts val="1425"/>
              </a:lnSpc>
            </a:pPr>
            <a:r>
              <a:rPr sz="1200" spc="-5" dirty="0">
                <a:solidFill>
                  <a:srgbClr val="606060"/>
                </a:solidFill>
                <a:latin typeface="Arial"/>
                <a:cs typeface="Arial"/>
              </a:rPr>
              <a:t>22-Mar-21</a:t>
            </a:r>
            <a:endParaRPr sz="1200">
              <a:latin typeface="Arial"/>
              <a:cs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444498" y="736344"/>
            <a:ext cx="8547101" cy="1115060"/>
          </a:xfrm>
          <a:prstGeom prst="rect">
            <a:avLst/>
          </a:prstGeom>
        </p:spPr>
        <p:txBody>
          <a:bodyPr vert="horz" wrap="square" lIns="0" tIns="27939" rIns="0" bIns="0" rtlCol="0">
            <a:spAutoFit/>
          </a:bodyPr>
          <a:lstStyle/>
          <a:p>
            <a:pPr marL="12700" marR="5080">
              <a:lnSpc>
                <a:spcPts val="2850"/>
              </a:lnSpc>
              <a:spcBef>
                <a:spcPts val="219"/>
              </a:spcBef>
            </a:pPr>
            <a:r>
              <a:rPr sz="2400" b="1" spc="-5" dirty="0">
                <a:solidFill>
                  <a:srgbClr val="666666"/>
                </a:solidFill>
                <a:latin typeface="Arial"/>
                <a:cs typeface="Arial"/>
              </a:rPr>
              <a:t>KATILIM BANKALARI İLE DİĞER BANKALAR  </a:t>
            </a:r>
            <a:r>
              <a:rPr sz="2400" b="1" dirty="0">
                <a:solidFill>
                  <a:srgbClr val="666666"/>
                </a:solidFill>
                <a:latin typeface="Arial"/>
                <a:cs typeface="Arial"/>
              </a:rPr>
              <a:t>(MEVDUAT </a:t>
            </a:r>
            <a:r>
              <a:rPr sz="2400" b="1" spc="-5" dirty="0">
                <a:solidFill>
                  <a:srgbClr val="666666"/>
                </a:solidFill>
                <a:latin typeface="Arial"/>
                <a:cs typeface="Arial"/>
              </a:rPr>
              <a:t>BANKALARI) ARASINDAKİ BAŞLICA  FARKLILIKLAR</a:t>
            </a:r>
            <a:r>
              <a:rPr sz="2400" b="1" spc="-15" dirty="0">
                <a:solidFill>
                  <a:srgbClr val="666666"/>
                </a:solidFill>
                <a:latin typeface="Arial"/>
                <a:cs typeface="Arial"/>
              </a:rPr>
              <a:t> </a:t>
            </a:r>
            <a:r>
              <a:rPr sz="2400" b="1" spc="-5" dirty="0">
                <a:solidFill>
                  <a:srgbClr val="666666"/>
                </a:solidFill>
                <a:latin typeface="Arial"/>
                <a:cs typeface="Arial"/>
              </a:rPr>
              <a:t>NELERDİR</a:t>
            </a:r>
          </a:p>
        </p:txBody>
      </p:sp>
      <p:sp>
        <p:nvSpPr>
          <p:cNvPr id="11" name="object 11"/>
          <p:cNvSpPr txBox="1">
            <a:spLocks noGrp="1"/>
          </p:cNvSpPr>
          <p:nvPr>
            <p:ph type="sldNum" sz="quarter" idx="12"/>
          </p:nvPr>
        </p:nvSpPr>
        <p:spPr>
          <a:prstGeom prst="rect">
            <a:avLst/>
          </a:prstGeom>
        </p:spPr>
        <p:txBody>
          <a:bodyPr vert="horz" wrap="square" lIns="0" tIns="36195" rIns="0" bIns="0" rtlCol="0">
            <a:spAutoFit/>
          </a:bodyPr>
          <a:lstStyle/>
          <a:p>
            <a:pPr marL="123189">
              <a:lnSpc>
                <a:spcPct val="100000"/>
              </a:lnSpc>
              <a:spcBef>
                <a:spcPts val="285"/>
              </a:spcBef>
            </a:pPr>
            <a:fld id="{81D60167-4931-47E6-BA6A-407CBD079E47}" type="slidenum">
              <a:rPr dirty="0"/>
              <a:t>28</a:t>
            </a:fld>
            <a:endParaRPr dirty="0"/>
          </a:p>
        </p:txBody>
      </p:sp>
      <p:sp>
        <p:nvSpPr>
          <p:cNvPr id="10" name="object 10"/>
          <p:cNvSpPr txBox="1"/>
          <p:nvPr/>
        </p:nvSpPr>
        <p:spPr>
          <a:xfrm>
            <a:off x="444499" y="6536123"/>
            <a:ext cx="728345" cy="196215"/>
          </a:xfrm>
          <a:prstGeom prst="rect">
            <a:avLst/>
          </a:prstGeom>
        </p:spPr>
        <p:txBody>
          <a:bodyPr vert="horz" wrap="square" lIns="0" tIns="0" rIns="0" bIns="0" rtlCol="0">
            <a:spAutoFit/>
          </a:bodyPr>
          <a:lstStyle/>
          <a:p>
            <a:pPr marL="12700">
              <a:lnSpc>
                <a:spcPts val="1425"/>
              </a:lnSpc>
            </a:pPr>
            <a:r>
              <a:rPr sz="1200" spc="-5" dirty="0">
                <a:solidFill>
                  <a:srgbClr val="606060"/>
                </a:solidFill>
                <a:latin typeface="Arial"/>
                <a:cs typeface="Arial"/>
              </a:rPr>
              <a:t>22-Mar-21</a:t>
            </a:r>
            <a:endParaRPr sz="1200">
              <a:latin typeface="Arial"/>
              <a:cs typeface="Arial"/>
            </a:endParaRPr>
          </a:p>
        </p:txBody>
      </p:sp>
      <p:sp>
        <p:nvSpPr>
          <p:cNvPr id="9" name="object 9"/>
          <p:cNvSpPr txBox="1"/>
          <p:nvPr/>
        </p:nvSpPr>
        <p:spPr>
          <a:xfrm>
            <a:off x="437490" y="1947667"/>
            <a:ext cx="7907655" cy="3221990"/>
          </a:xfrm>
          <a:prstGeom prst="rect">
            <a:avLst/>
          </a:prstGeom>
        </p:spPr>
        <p:txBody>
          <a:bodyPr vert="horz" wrap="square" lIns="0" tIns="8255" rIns="0" bIns="0" rtlCol="0">
            <a:spAutoFit/>
          </a:bodyPr>
          <a:lstStyle/>
          <a:p>
            <a:pPr marL="379730" marR="5080" indent="-367665">
              <a:lnSpc>
                <a:spcPct val="101000"/>
              </a:lnSpc>
              <a:spcBef>
                <a:spcPts val="65"/>
              </a:spcBef>
              <a:buClr>
                <a:srgbClr val="9C007E"/>
              </a:buClr>
              <a:buSzPct val="94230"/>
              <a:buFont typeface="Noto Sans Symbols"/>
              <a:buChar char="●"/>
              <a:tabLst>
                <a:tab pos="380365" algn="l"/>
              </a:tabLst>
            </a:pPr>
            <a:r>
              <a:rPr sz="2600" spc="-10" dirty="0">
                <a:latin typeface="Arial"/>
                <a:cs typeface="Arial"/>
              </a:rPr>
              <a:t>Ayrıca </a:t>
            </a:r>
            <a:r>
              <a:rPr sz="2600" spc="-5" dirty="0">
                <a:latin typeface="Arial"/>
                <a:cs typeface="Arial"/>
              </a:rPr>
              <a:t>bu bankalar, işlemlerinin hiçbirinde faize </a:t>
            </a:r>
            <a:r>
              <a:rPr sz="2600" dirty="0">
                <a:latin typeface="Arial"/>
                <a:cs typeface="Arial"/>
              </a:rPr>
              <a:t>yer  vermemektedir. </a:t>
            </a:r>
            <a:r>
              <a:rPr sz="2600" spc="-10" dirty="0">
                <a:latin typeface="Arial"/>
                <a:cs typeface="Arial"/>
              </a:rPr>
              <a:t>Katılım </a:t>
            </a:r>
            <a:r>
              <a:rPr sz="2600" spc="-5" dirty="0">
                <a:latin typeface="Arial"/>
                <a:cs typeface="Arial"/>
              </a:rPr>
              <a:t>bankacılığında faiz </a:t>
            </a:r>
            <a:r>
              <a:rPr sz="2600" dirty="0">
                <a:latin typeface="Arial"/>
                <a:cs typeface="Arial"/>
              </a:rPr>
              <a:t>yasağı  </a:t>
            </a:r>
            <a:r>
              <a:rPr sz="2600" spc="-5" dirty="0">
                <a:latin typeface="Arial"/>
                <a:cs typeface="Arial"/>
              </a:rPr>
              <a:t>bulunmakla birlikte; belirsizlik </a:t>
            </a:r>
            <a:r>
              <a:rPr sz="2600" dirty="0">
                <a:latin typeface="Arial"/>
                <a:cs typeface="Arial"/>
              </a:rPr>
              <a:t>yasağı, </a:t>
            </a:r>
            <a:r>
              <a:rPr sz="2600" spc="-5" dirty="0">
                <a:latin typeface="Arial"/>
                <a:cs typeface="Arial"/>
              </a:rPr>
              <a:t>aşırı </a:t>
            </a:r>
            <a:r>
              <a:rPr sz="2600" dirty="0">
                <a:latin typeface="Arial"/>
                <a:cs typeface="Arial"/>
              </a:rPr>
              <a:t>risk ve  spekülasyon yasağı, mal ve </a:t>
            </a:r>
            <a:r>
              <a:rPr sz="2600" spc="-5" dirty="0">
                <a:latin typeface="Arial"/>
                <a:cs typeface="Arial"/>
              </a:rPr>
              <a:t>hizmet </a:t>
            </a:r>
            <a:r>
              <a:rPr sz="2600" dirty="0">
                <a:latin typeface="Arial"/>
                <a:cs typeface="Arial"/>
              </a:rPr>
              <a:t>satın </a:t>
            </a:r>
            <a:r>
              <a:rPr sz="2600" spc="-5" dirty="0">
                <a:latin typeface="Arial"/>
                <a:cs typeface="Arial"/>
              </a:rPr>
              <a:t>alımında  paranın </a:t>
            </a:r>
            <a:r>
              <a:rPr sz="2600" dirty="0">
                <a:latin typeface="Arial"/>
                <a:cs typeface="Arial"/>
              </a:rPr>
              <a:t>müşteri yerine </a:t>
            </a:r>
            <a:r>
              <a:rPr sz="2600" spc="-5" dirty="0">
                <a:latin typeface="Arial"/>
                <a:cs typeface="Arial"/>
              </a:rPr>
              <a:t>fatura </a:t>
            </a:r>
            <a:r>
              <a:rPr sz="2600" dirty="0">
                <a:latin typeface="Arial"/>
                <a:cs typeface="Arial"/>
              </a:rPr>
              <a:t>karşılığında satıcıya  </a:t>
            </a:r>
            <a:r>
              <a:rPr sz="2600" spc="-5" dirty="0">
                <a:latin typeface="Arial"/>
                <a:cs typeface="Arial"/>
              </a:rPr>
              <a:t>ödenmesi uygulaması, </a:t>
            </a:r>
            <a:r>
              <a:rPr sz="2600" dirty="0">
                <a:latin typeface="Arial"/>
                <a:cs typeface="Arial"/>
              </a:rPr>
              <a:t>mutlaka </a:t>
            </a:r>
            <a:r>
              <a:rPr sz="2600" spc="-5" dirty="0">
                <a:latin typeface="Arial"/>
                <a:cs typeface="Arial"/>
              </a:rPr>
              <a:t>finansmanın bir </a:t>
            </a:r>
            <a:r>
              <a:rPr sz="2600" dirty="0">
                <a:latin typeface="Arial"/>
                <a:cs typeface="Arial"/>
              </a:rPr>
              <a:t>mal  veya </a:t>
            </a:r>
            <a:r>
              <a:rPr sz="2600" spc="-5" dirty="0">
                <a:latin typeface="Arial"/>
                <a:cs typeface="Arial"/>
              </a:rPr>
              <a:t>hizmet </a:t>
            </a:r>
            <a:r>
              <a:rPr sz="2600" dirty="0">
                <a:latin typeface="Arial"/>
                <a:cs typeface="Arial"/>
              </a:rPr>
              <a:t>karşılığında sağlanması </a:t>
            </a:r>
            <a:r>
              <a:rPr sz="2600" spc="-5" dirty="0">
                <a:latin typeface="Arial"/>
                <a:cs typeface="Arial"/>
              </a:rPr>
              <a:t>gibi prensipler  bulunmaktadır</a:t>
            </a:r>
            <a:endParaRPr sz="2600" dirty="0">
              <a:latin typeface="Arial"/>
              <a:cs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object 9"/>
          <p:cNvSpPr txBox="1"/>
          <p:nvPr/>
        </p:nvSpPr>
        <p:spPr>
          <a:xfrm>
            <a:off x="444499" y="6536123"/>
            <a:ext cx="728345" cy="196215"/>
          </a:xfrm>
          <a:prstGeom prst="rect">
            <a:avLst/>
          </a:prstGeom>
        </p:spPr>
        <p:txBody>
          <a:bodyPr vert="horz" wrap="square" lIns="0" tIns="0" rIns="0" bIns="0" rtlCol="0">
            <a:spAutoFit/>
          </a:bodyPr>
          <a:lstStyle/>
          <a:p>
            <a:pPr marL="12700">
              <a:lnSpc>
                <a:spcPts val="1425"/>
              </a:lnSpc>
            </a:pPr>
            <a:r>
              <a:rPr sz="1200" spc="-5" dirty="0">
                <a:solidFill>
                  <a:srgbClr val="606060"/>
                </a:solidFill>
                <a:latin typeface="Arial"/>
                <a:cs typeface="Arial"/>
              </a:rPr>
              <a:t>22-Mar-21</a:t>
            </a:r>
            <a:endParaRPr sz="1200">
              <a:latin typeface="Arial"/>
              <a:cs typeface="Arial"/>
            </a:endParaRPr>
          </a:p>
        </p:txBody>
      </p:sp>
      <p:sp>
        <p:nvSpPr>
          <p:cNvPr id="14" name="Başlık 13">
            <a:extLst>
              <a:ext uri="{FF2B5EF4-FFF2-40B4-BE49-F238E27FC236}">
                <a16:creationId xmlns:a16="http://schemas.microsoft.com/office/drawing/2014/main" id="{CBCCB956-1543-EA59-69AB-9667DAD7BD4C}"/>
              </a:ext>
            </a:extLst>
          </p:cNvPr>
          <p:cNvSpPr>
            <a:spLocks noGrp="1"/>
          </p:cNvSpPr>
          <p:nvPr>
            <p:ph type="title"/>
          </p:nvPr>
        </p:nvSpPr>
        <p:spPr>
          <a:xfrm>
            <a:off x="228600" y="274637"/>
            <a:ext cx="7772400" cy="592293"/>
          </a:xfrm>
        </p:spPr>
        <p:txBody>
          <a:bodyPr>
            <a:normAutofit fontScale="90000"/>
          </a:bodyPr>
          <a:lstStyle/>
          <a:p>
            <a:r>
              <a:rPr lang="tr-TR" dirty="0"/>
              <a:t>Kâr Payı ve Faiz Farkları</a:t>
            </a:r>
          </a:p>
        </p:txBody>
      </p:sp>
      <p:sp>
        <p:nvSpPr>
          <p:cNvPr id="15" name="Metin Yer Tutucusu 14">
            <a:extLst>
              <a:ext uri="{FF2B5EF4-FFF2-40B4-BE49-F238E27FC236}">
                <a16:creationId xmlns:a16="http://schemas.microsoft.com/office/drawing/2014/main" id="{7EBBC01B-6ED9-B086-FD00-CA88EE0F98B9}"/>
              </a:ext>
            </a:extLst>
          </p:cNvPr>
          <p:cNvSpPr>
            <a:spLocks noGrp="1"/>
          </p:cNvSpPr>
          <p:nvPr>
            <p:ph type="body" idx="1"/>
          </p:nvPr>
        </p:nvSpPr>
        <p:spPr>
          <a:xfrm>
            <a:off x="188912" y="678785"/>
            <a:ext cx="4040188" cy="639762"/>
          </a:xfrm>
        </p:spPr>
        <p:txBody>
          <a:bodyPr/>
          <a:lstStyle/>
          <a:p>
            <a:r>
              <a:rPr lang="tr-TR" dirty="0"/>
              <a:t>Kâr Payı	</a:t>
            </a:r>
          </a:p>
        </p:txBody>
      </p:sp>
      <p:sp>
        <p:nvSpPr>
          <p:cNvPr id="16" name="İçerik Yer Tutucusu 15">
            <a:extLst>
              <a:ext uri="{FF2B5EF4-FFF2-40B4-BE49-F238E27FC236}">
                <a16:creationId xmlns:a16="http://schemas.microsoft.com/office/drawing/2014/main" id="{9598F2C7-8BBB-3073-EFC7-81C9F53F9C57}"/>
              </a:ext>
            </a:extLst>
          </p:cNvPr>
          <p:cNvSpPr>
            <a:spLocks noGrp="1"/>
          </p:cNvSpPr>
          <p:nvPr>
            <p:ph sz="half" idx="2"/>
          </p:nvPr>
        </p:nvSpPr>
        <p:spPr>
          <a:xfrm>
            <a:off x="188912" y="1318546"/>
            <a:ext cx="4079876" cy="4765959"/>
          </a:xfrm>
        </p:spPr>
        <p:txBody>
          <a:bodyPr>
            <a:normAutofit fontScale="92500" lnSpcReduction="20000"/>
          </a:bodyPr>
          <a:lstStyle/>
          <a:p>
            <a:r>
              <a:rPr lang="tr-TR" dirty="0"/>
              <a:t>Kâr payı oranı ve elde edilecek tutar vade sonunda netleşir.</a:t>
            </a:r>
          </a:p>
          <a:p>
            <a:r>
              <a:rPr lang="tr-TR" dirty="0"/>
              <a:t>Getiri, fonların değerlendirilmesi sonucu oluşan gerçek kârdan ödenir.</a:t>
            </a:r>
          </a:p>
          <a:p>
            <a:r>
              <a:rPr lang="tr-TR" dirty="0"/>
              <a:t>Fon kullananlardan elde edilen kâr ile tasarruf sahibine verilen kâr payı arasında doğrudan ilişki vardır.</a:t>
            </a:r>
          </a:p>
          <a:p>
            <a:r>
              <a:rPr lang="tr-TR" dirty="0"/>
              <a:t>Kâr payı ile elde edilen getiri arasında doğrudan ilişki vardır.</a:t>
            </a:r>
          </a:p>
          <a:p>
            <a:r>
              <a:rPr lang="tr-TR" dirty="0"/>
              <a:t>Müşterinin kazancı bankanın elde ettiği kâra bağlıdır. Kâr artarsa kazanç artar, zarar olursa müşteri de etkilenebilir.</a:t>
            </a:r>
          </a:p>
        </p:txBody>
      </p:sp>
      <p:sp>
        <p:nvSpPr>
          <p:cNvPr id="17" name="Metin Yer Tutucusu 16">
            <a:extLst>
              <a:ext uri="{FF2B5EF4-FFF2-40B4-BE49-F238E27FC236}">
                <a16:creationId xmlns:a16="http://schemas.microsoft.com/office/drawing/2014/main" id="{BD4EC8E1-3F5B-74E1-4B8C-9514EFBCE00B}"/>
              </a:ext>
            </a:extLst>
          </p:cNvPr>
          <p:cNvSpPr>
            <a:spLocks noGrp="1"/>
          </p:cNvSpPr>
          <p:nvPr>
            <p:ph type="body" sz="quarter" idx="3"/>
          </p:nvPr>
        </p:nvSpPr>
        <p:spPr>
          <a:xfrm>
            <a:off x="4419600" y="688617"/>
            <a:ext cx="4041775" cy="639762"/>
          </a:xfrm>
        </p:spPr>
        <p:txBody>
          <a:bodyPr/>
          <a:lstStyle/>
          <a:p>
            <a:r>
              <a:rPr lang="tr-TR" dirty="0"/>
              <a:t>Faiz</a:t>
            </a:r>
          </a:p>
        </p:txBody>
      </p:sp>
      <p:sp>
        <p:nvSpPr>
          <p:cNvPr id="18" name="İçerik Yer Tutucusu 17">
            <a:extLst>
              <a:ext uri="{FF2B5EF4-FFF2-40B4-BE49-F238E27FC236}">
                <a16:creationId xmlns:a16="http://schemas.microsoft.com/office/drawing/2014/main" id="{05073EDA-843C-4F07-3210-CE8C91E51A83}"/>
              </a:ext>
            </a:extLst>
          </p:cNvPr>
          <p:cNvSpPr>
            <a:spLocks noGrp="1"/>
          </p:cNvSpPr>
          <p:nvPr>
            <p:ph sz="quarter" idx="4"/>
          </p:nvPr>
        </p:nvSpPr>
        <p:spPr>
          <a:xfrm>
            <a:off x="4419600" y="1318546"/>
            <a:ext cx="4079876" cy="4288403"/>
          </a:xfrm>
        </p:spPr>
        <p:txBody>
          <a:bodyPr>
            <a:normAutofit fontScale="92500" lnSpcReduction="20000"/>
          </a:bodyPr>
          <a:lstStyle/>
          <a:p>
            <a:r>
              <a:rPr lang="tr-TR" dirty="0"/>
              <a:t>Faiz oranı ve getirisi vade başında bellidir.</a:t>
            </a:r>
          </a:p>
          <a:p>
            <a:r>
              <a:rPr lang="tr-TR" dirty="0"/>
              <a:t>Getiri, bankanın gelirlerinden (özellikle kredi faizlerinden) ödenir.</a:t>
            </a:r>
          </a:p>
          <a:p>
            <a:r>
              <a:rPr lang="tr-TR" dirty="0"/>
              <a:t>Kredilerden alınan faiz ile mevduata ödenen faiz arasında doğrudan ilişki yok.</a:t>
            </a:r>
          </a:p>
          <a:p>
            <a:r>
              <a:rPr lang="tr-TR" dirty="0"/>
              <a:t>Kredi faizi ile mevduat faizi arasında kesin ilişki yoktur.</a:t>
            </a:r>
          </a:p>
          <a:p>
            <a:r>
              <a:rPr lang="tr-TR" dirty="0"/>
              <a:t>Müşteriye ödenecek faiz önceden belirlenir; banka kâr etse de zarar etse de değişmez.</a:t>
            </a:r>
          </a:p>
          <a:p>
            <a:endParaRPr lang="tr-TR" dirty="0"/>
          </a:p>
          <a:p>
            <a:endParaRPr lang="tr-TR" dirty="0"/>
          </a:p>
          <a:p>
            <a:endParaRPr lang="tr-TR" dirty="0"/>
          </a:p>
        </p:txBody>
      </p:sp>
      <p:sp>
        <p:nvSpPr>
          <p:cNvPr id="10" name="object 10"/>
          <p:cNvSpPr txBox="1">
            <a:spLocks noGrp="1"/>
          </p:cNvSpPr>
          <p:nvPr>
            <p:ph type="sldNum" sz="quarter" idx="12"/>
          </p:nvPr>
        </p:nvSpPr>
        <p:spPr>
          <a:prstGeom prst="rect">
            <a:avLst/>
          </a:prstGeom>
        </p:spPr>
        <p:txBody>
          <a:bodyPr vert="horz" wrap="square" lIns="0" tIns="36195" rIns="0" bIns="0" rtlCol="0">
            <a:spAutoFit/>
          </a:bodyPr>
          <a:lstStyle/>
          <a:p>
            <a:pPr marL="123189">
              <a:lnSpc>
                <a:spcPct val="100000"/>
              </a:lnSpc>
              <a:spcBef>
                <a:spcPts val="285"/>
              </a:spcBef>
            </a:pPr>
            <a:fld id="{81D60167-4931-47E6-BA6A-407CBD079E47}" type="slidenum">
              <a:rPr dirty="0"/>
              <a:t>29</a:t>
            </a:fld>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prstGeom prst="rect">
            <a:avLst/>
          </a:prstGeom>
        </p:spPr>
        <p:txBody>
          <a:bodyPr vert="horz" wrap="square" lIns="0" tIns="280161" rIns="0" bIns="0" rtlCol="0">
            <a:spAutoFit/>
          </a:bodyPr>
          <a:lstStyle/>
          <a:p>
            <a:pPr marL="12700" marR="5080">
              <a:lnSpc>
                <a:spcPct val="100699"/>
              </a:lnSpc>
              <a:spcBef>
                <a:spcPts val="70"/>
              </a:spcBef>
            </a:pPr>
            <a:r>
              <a:rPr sz="3600" b="1" spc="-5" dirty="0">
                <a:solidFill>
                  <a:srgbClr val="666666"/>
                </a:solidFill>
                <a:latin typeface="Arial"/>
                <a:cs typeface="Arial"/>
              </a:rPr>
              <a:t>a-) </a:t>
            </a:r>
            <a:r>
              <a:rPr sz="3600" b="1" spc="-10" dirty="0">
                <a:solidFill>
                  <a:schemeClr val="tx1"/>
                </a:solidFill>
                <a:latin typeface="Arial"/>
                <a:cs typeface="Arial"/>
              </a:rPr>
              <a:t>Sermaye </a:t>
            </a:r>
            <a:r>
              <a:rPr sz="3600" b="1" spc="-5" dirty="0">
                <a:solidFill>
                  <a:schemeClr val="tx1"/>
                </a:solidFill>
                <a:latin typeface="Arial"/>
                <a:cs typeface="Arial"/>
              </a:rPr>
              <a:t>Kaynaklarına </a:t>
            </a:r>
            <a:r>
              <a:rPr sz="3600" b="1" spc="-10" dirty="0">
                <a:solidFill>
                  <a:schemeClr val="tx1"/>
                </a:solidFill>
                <a:latin typeface="Arial"/>
                <a:cs typeface="Arial"/>
              </a:rPr>
              <a:t>Göre  </a:t>
            </a:r>
            <a:r>
              <a:rPr sz="3600" b="1" spc="-5" dirty="0">
                <a:solidFill>
                  <a:schemeClr val="tx1"/>
                </a:solidFill>
                <a:latin typeface="Arial"/>
                <a:cs typeface="Arial"/>
              </a:rPr>
              <a:t>Bankalar:</a:t>
            </a:r>
            <a:endParaRPr sz="3600" b="1" dirty="0">
              <a:solidFill>
                <a:schemeClr val="tx1"/>
              </a:solidFill>
              <a:latin typeface="Arial"/>
              <a:cs typeface="Arial"/>
            </a:endParaRPr>
          </a:p>
        </p:txBody>
      </p:sp>
      <p:sp>
        <p:nvSpPr>
          <p:cNvPr id="9" name="object 9"/>
          <p:cNvSpPr txBox="1"/>
          <p:nvPr/>
        </p:nvSpPr>
        <p:spPr>
          <a:xfrm>
            <a:off x="530223" y="1890015"/>
            <a:ext cx="8043545" cy="4442883"/>
          </a:xfrm>
          <a:prstGeom prst="rect">
            <a:avLst/>
          </a:prstGeom>
        </p:spPr>
        <p:txBody>
          <a:bodyPr vert="horz" wrap="square" lIns="0" tIns="81915" rIns="0" bIns="0" rtlCol="0">
            <a:spAutoFit/>
          </a:bodyPr>
          <a:lstStyle/>
          <a:p>
            <a:pPr marL="267970" marR="65405" indent="-267970">
              <a:lnSpc>
                <a:spcPts val="2320"/>
              </a:lnSpc>
              <a:spcBef>
                <a:spcPts val="645"/>
              </a:spcBef>
              <a:buSzPct val="95833"/>
              <a:buAutoNum type="arabicPeriod"/>
              <a:tabLst>
                <a:tab pos="267970" algn="l"/>
              </a:tabLst>
            </a:pPr>
            <a:r>
              <a:rPr sz="2400" b="1" spc="-5" dirty="0">
                <a:solidFill>
                  <a:srgbClr val="FF0000"/>
                </a:solidFill>
                <a:latin typeface="Arial"/>
                <a:cs typeface="Arial"/>
              </a:rPr>
              <a:t>Milli Sermayeli Bankalar: </a:t>
            </a:r>
            <a:r>
              <a:rPr sz="2400" spc="-5" dirty="0">
                <a:latin typeface="Arial"/>
                <a:cs typeface="Arial"/>
              </a:rPr>
              <a:t>Ülkemizin </a:t>
            </a:r>
            <a:r>
              <a:rPr sz="2400" dirty="0">
                <a:latin typeface="Arial"/>
                <a:cs typeface="Arial"/>
              </a:rPr>
              <a:t>kanunlarına </a:t>
            </a:r>
            <a:r>
              <a:rPr sz="2400" spc="-5" dirty="0">
                <a:latin typeface="Arial"/>
                <a:cs typeface="Arial"/>
              </a:rPr>
              <a:t>göre  </a:t>
            </a:r>
            <a:r>
              <a:rPr sz="2400" dirty="0">
                <a:latin typeface="Arial"/>
                <a:cs typeface="Arial"/>
              </a:rPr>
              <a:t>kurulmuş </a:t>
            </a:r>
            <a:r>
              <a:rPr sz="2400" spc="-5" dirty="0">
                <a:latin typeface="Arial"/>
                <a:cs typeface="Arial"/>
              </a:rPr>
              <a:t>olan, </a:t>
            </a:r>
            <a:r>
              <a:rPr sz="2400" dirty="0">
                <a:latin typeface="Arial"/>
                <a:cs typeface="Arial"/>
              </a:rPr>
              <a:t>sermayesi </a:t>
            </a:r>
            <a:r>
              <a:rPr sz="2400" spc="-5" dirty="0">
                <a:latin typeface="Arial"/>
                <a:cs typeface="Arial"/>
              </a:rPr>
              <a:t>Türk parası olarak </a:t>
            </a:r>
            <a:r>
              <a:rPr sz="2400" dirty="0">
                <a:latin typeface="Arial"/>
                <a:cs typeface="Arial"/>
              </a:rPr>
              <a:t>konulan,  sermayesinin çoğunluğu ve yönetimle </a:t>
            </a:r>
            <a:r>
              <a:rPr sz="2400" spc="-5" dirty="0">
                <a:latin typeface="Arial"/>
                <a:cs typeface="Arial"/>
              </a:rPr>
              <a:t>denetimi Türklere  ait olan bankalar </a:t>
            </a:r>
            <a:r>
              <a:rPr sz="2400" dirty="0">
                <a:latin typeface="Arial"/>
                <a:cs typeface="Arial"/>
              </a:rPr>
              <a:t>bu </a:t>
            </a:r>
            <a:r>
              <a:rPr sz="2400" spc="-5" dirty="0">
                <a:latin typeface="Arial"/>
                <a:cs typeface="Arial"/>
              </a:rPr>
              <a:t>grupta </a:t>
            </a:r>
            <a:r>
              <a:rPr sz="2400" dirty="0">
                <a:latin typeface="Arial"/>
                <a:cs typeface="Arial"/>
              </a:rPr>
              <a:t>yer </a:t>
            </a:r>
            <a:r>
              <a:rPr sz="2400" spc="-5" dirty="0">
                <a:latin typeface="Arial"/>
                <a:cs typeface="Arial"/>
              </a:rPr>
              <a:t>alır. </a:t>
            </a:r>
            <a:r>
              <a:rPr sz="2400" dirty="0">
                <a:latin typeface="Arial"/>
                <a:cs typeface="Arial"/>
              </a:rPr>
              <a:t>Bu </a:t>
            </a:r>
            <a:r>
              <a:rPr sz="2400" spc="-5" dirty="0">
                <a:latin typeface="Arial"/>
                <a:cs typeface="Arial"/>
              </a:rPr>
              <a:t>tür bankalar </a:t>
            </a:r>
            <a:r>
              <a:rPr sz="2400" dirty="0">
                <a:latin typeface="Arial"/>
                <a:cs typeface="Arial"/>
              </a:rPr>
              <a:t>kendi  </a:t>
            </a:r>
            <a:r>
              <a:rPr sz="2400" spc="-5" dirty="0">
                <a:latin typeface="Arial"/>
                <a:cs typeface="Arial"/>
              </a:rPr>
              <a:t>aralarında </a:t>
            </a:r>
            <a:r>
              <a:rPr sz="2400" dirty="0">
                <a:latin typeface="Arial"/>
                <a:cs typeface="Arial"/>
              </a:rPr>
              <a:t>şöyle</a:t>
            </a:r>
            <a:r>
              <a:rPr sz="2400" spc="-10" dirty="0">
                <a:latin typeface="Arial"/>
                <a:cs typeface="Arial"/>
              </a:rPr>
              <a:t> </a:t>
            </a:r>
            <a:r>
              <a:rPr sz="2400" dirty="0" err="1">
                <a:latin typeface="Arial"/>
                <a:cs typeface="Arial"/>
              </a:rPr>
              <a:t>sıralanır</a:t>
            </a:r>
            <a:r>
              <a:rPr sz="2400" dirty="0">
                <a:latin typeface="Arial"/>
                <a:cs typeface="Arial"/>
              </a:rPr>
              <a:t>.</a:t>
            </a:r>
            <a:endParaRPr lang="tr-TR" sz="2400" dirty="0">
              <a:latin typeface="Arial"/>
              <a:cs typeface="Arial"/>
            </a:endParaRPr>
          </a:p>
          <a:p>
            <a:pPr marR="65405">
              <a:lnSpc>
                <a:spcPts val="2320"/>
              </a:lnSpc>
              <a:spcBef>
                <a:spcPts val="645"/>
              </a:spcBef>
              <a:buSzPct val="95833"/>
              <a:tabLst>
                <a:tab pos="267970" algn="l"/>
              </a:tabLst>
            </a:pPr>
            <a:r>
              <a:rPr lang="tr-TR" sz="2400" b="1" dirty="0">
                <a:latin typeface="Arial"/>
                <a:cs typeface="Arial"/>
              </a:rPr>
              <a:t>	</a:t>
            </a:r>
            <a:r>
              <a:rPr sz="2400" b="1" dirty="0">
                <a:latin typeface="Arial"/>
                <a:cs typeface="Arial"/>
              </a:rPr>
              <a:t>- </a:t>
            </a:r>
            <a:r>
              <a:rPr sz="2400" b="1" spc="-5" dirty="0">
                <a:solidFill>
                  <a:srgbClr val="702FA0"/>
                </a:solidFill>
                <a:latin typeface="Arial"/>
                <a:cs typeface="Arial"/>
              </a:rPr>
              <a:t>Devlet Bankaları: </a:t>
            </a:r>
            <a:r>
              <a:rPr sz="2400" spc="-5" dirty="0">
                <a:latin typeface="Arial"/>
                <a:cs typeface="Arial"/>
              </a:rPr>
              <a:t>Sermayelerinin tümü </a:t>
            </a:r>
            <a:r>
              <a:rPr sz="2400" dirty="0">
                <a:latin typeface="Arial"/>
                <a:cs typeface="Arial"/>
              </a:rPr>
              <a:t>kamuya, yani  kamu </a:t>
            </a:r>
            <a:r>
              <a:rPr sz="2400" spc="-5" dirty="0">
                <a:latin typeface="Arial"/>
                <a:cs typeface="Arial"/>
              </a:rPr>
              <a:t>adına hazineye </a:t>
            </a:r>
            <a:r>
              <a:rPr sz="2400" dirty="0">
                <a:latin typeface="Arial"/>
                <a:cs typeface="Arial"/>
              </a:rPr>
              <a:t>ya da </a:t>
            </a:r>
            <a:r>
              <a:rPr sz="2400" spc="-5" dirty="0">
                <a:latin typeface="Arial"/>
                <a:cs typeface="Arial"/>
              </a:rPr>
              <a:t>diğer </a:t>
            </a:r>
            <a:r>
              <a:rPr sz="2400" dirty="0">
                <a:latin typeface="Arial"/>
                <a:cs typeface="Arial"/>
              </a:rPr>
              <a:t>kamu </a:t>
            </a:r>
            <a:r>
              <a:rPr sz="2400" spc="-5" dirty="0">
                <a:latin typeface="Arial"/>
                <a:cs typeface="Arial"/>
              </a:rPr>
              <a:t>tüzel </a:t>
            </a:r>
            <a:r>
              <a:rPr sz="2400" dirty="0">
                <a:latin typeface="Arial"/>
                <a:cs typeface="Arial"/>
              </a:rPr>
              <a:t>kişilerine  </a:t>
            </a:r>
            <a:r>
              <a:rPr sz="2400" spc="-5" dirty="0" err="1">
                <a:latin typeface="Arial"/>
                <a:cs typeface="Arial"/>
              </a:rPr>
              <a:t>ait</a:t>
            </a:r>
            <a:r>
              <a:rPr sz="2400" spc="-10" dirty="0">
                <a:latin typeface="Arial"/>
                <a:cs typeface="Arial"/>
              </a:rPr>
              <a:t> </a:t>
            </a:r>
            <a:r>
              <a:rPr sz="2400" spc="-5" dirty="0" err="1">
                <a:latin typeface="Arial"/>
                <a:cs typeface="Arial"/>
              </a:rPr>
              <a:t>bankalardı</a:t>
            </a:r>
            <a:r>
              <a:rPr lang="tr-TR" sz="2400" spc="-5" dirty="0">
                <a:latin typeface="Arial"/>
                <a:cs typeface="Arial"/>
              </a:rPr>
              <a:t>r</a:t>
            </a:r>
          </a:p>
          <a:p>
            <a:pPr marR="65405">
              <a:lnSpc>
                <a:spcPts val="2320"/>
              </a:lnSpc>
              <a:spcBef>
                <a:spcPts val="645"/>
              </a:spcBef>
              <a:buSzPct val="95833"/>
              <a:tabLst>
                <a:tab pos="267970" algn="l"/>
              </a:tabLst>
            </a:pPr>
            <a:r>
              <a:rPr lang="tr-TR" sz="2400" b="1" spc="-5" dirty="0">
                <a:solidFill>
                  <a:srgbClr val="702FA0"/>
                </a:solidFill>
                <a:latin typeface="Arial"/>
                <a:cs typeface="Arial"/>
              </a:rPr>
              <a:t>  -</a:t>
            </a:r>
            <a:r>
              <a:rPr sz="2400" b="1" spc="-5" dirty="0" err="1">
                <a:solidFill>
                  <a:srgbClr val="702FA0"/>
                </a:solidFill>
                <a:latin typeface="Arial"/>
                <a:cs typeface="Arial"/>
              </a:rPr>
              <a:t>Özel</a:t>
            </a:r>
            <a:r>
              <a:rPr sz="2400" b="1" spc="-5" dirty="0">
                <a:solidFill>
                  <a:srgbClr val="702FA0"/>
                </a:solidFill>
                <a:latin typeface="Arial"/>
                <a:cs typeface="Arial"/>
              </a:rPr>
              <a:t> Sermayeli Bankalar: </a:t>
            </a:r>
            <a:r>
              <a:rPr sz="2400" spc="-5" dirty="0">
                <a:latin typeface="Arial"/>
                <a:cs typeface="Arial"/>
              </a:rPr>
              <a:t>Sermayesinde </a:t>
            </a:r>
            <a:r>
              <a:rPr sz="2400" dirty="0">
                <a:latin typeface="Arial"/>
                <a:cs typeface="Arial"/>
              </a:rPr>
              <a:t>kamu </a:t>
            </a:r>
            <a:r>
              <a:rPr sz="2400" spc="-5" dirty="0" err="1">
                <a:latin typeface="Arial"/>
                <a:cs typeface="Arial"/>
              </a:rPr>
              <a:t>payı</a:t>
            </a:r>
            <a:r>
              <a:rPr sz="2400" spc="-5" dirty="0">
                <a:latin typeface="Arial"/>
                <a:cs typeface="Arial"/>
              </a:rPr>
              <a:t> </a:t>
            </a:r>
            <a:r>
              <a:rPr sz="2400" spc="-5" dirty="0" err="1">
                <a:latin typeface="Arial"/>
                <a:cs typeface="Arial"/>
              </a:rPr>
              <a:t>bulunmayan</a:t>
            </a:r>
            <a:r>
              <a:rPr sz="2400" spc="-5" dirty="0">
                <a:latin typeface="Arial"/>
                <a:cs typeface="Arial"/>
              </a:rPr>
              <a:t>, özel </a:t>
            </a:r>
            <a:r>
              <a:rPr sz="2400" dirty="0">
                <a:latin typeface="Arial"/>
                <a:cs typeface="Arial"/>
              </a:rPr>
              <a:t>kişi ve kuruluşların sahip </a:t>
            </a:r>
            <a:r>
              <a:rPr sz="2400" spc="-5" dirty="0">
                <a:latin typeface="Arial"/>
                <a:cs typeface="Arial"/>
              </a:rPr>
              <a:t>olduğu  bankalar </a:t>
            </a:r>
            <a:r>
              <a:rPr sz="2400" dirty="0">
                <a:latin typeface="Arial"/>
                <a:cs typeface="Arial"/>
              </a:rPr>
              <a:t>bu</a:t>
            </a:r>
            <a:r>
              <a:rPr sz="2400" spc="-10" dirty="0">
                <a:latin typeface="Arial"/>
                <a:cs typeface="Arial"/>
              </a:rPr>
              <a:t> </a:t>
            </a:r>
            <a:r>
              <a:rPr sz="2400" spc="-5" dirty="0" err="1">
                <a:latin typeface="Arial"/>
                <a:cs typeface="Arial"/>
              </a:rPr>
              <a:t>niteliktedir</a:t>
            </a:r>
            <a:r>
              <a:rPr sz="2400" spc="-5" dirty="0">
                <a:latin typeface="Arial"/>
                <a:cs typeface="Arial"/>
              </a:rPr>
              <a:t>.</a:t>
            </a:r>
            <a:r>
              <a:rPr lang="tr-TR" sz="2400" spc="-5" dirty="0">
                <a:latin typeface="Arial"/>
                <a:cs typeface="Arial"/>
              </a:rPr>
              <a:t> </a:t>
            </a:r>
          </a:p>
          <a:p>
            <a:pPr marR="65405">
              <a:lnSpc>
                <a:spcPts val="2320"/>
              </a:lnSpc>
              <a:spcBef>
                <a:spcPts val="645"/>
              </a:spcBef>
              <a:buSzPct val="95833"/>
              <a:tabLst>
                <a:tab pos="267970" algn="l"/>
              </a:tabLst>
            </a:pPr>
            <a:r>
              <a:rPr lang="tr-TR" sz="2400" b="1" spc="-5" dirty="0">
                <a:solidFill>
                  <a:srgbClr val="702FA0"/>
                </a:solidFill>
                <a:latin typeface="Arial"/>
                <a:cs typeface="Arial"/>
              </a:rPr>
              <a:t>  -</a:t>
            </a:r>
            <a:r>
              <a:rPr sz="2400" b="1" spc="-5" dirty="0">
                <a:solidFill>
                  <a:srgbClr val="702FA0"/>
                </a:solidFill>
                <a:latin typeface="Arial"/>
                <a:cs typeface="Arial"/>
              </a:rPr>
              <a:t>Karma Sermayeli </a:t>
            </a:r>
            <a:r>
              <a:rPr sz="2400" b="1" dirty="0">
                <a:solidFill>
                  <a:srgbClr val="702FA0"/>
                </a:solidFill>
                <a:latin typeface="Arial"/>
                <a:cs typeface="Arial"/>
              </a:rPr>
              <a:t>Bankalar</a:t>
            </a:r>
            <a:r>
              <a:rPr sz="2400" b="1" dirty="0">
                <a:latin typeface="Arial"/>
                <a:cs typeface="Arial"/>
              </a:rPr>
              <a:t>: </a:t>
            </a:r>
            <a:r>
              <a:rPr sz="2400" spc="-5" dirty="0">
                <a:latin typeface="Arial"/>
                <a:cs typeface="Arial"/>
              </a:rPr>
              <a:t>Özel </a:t>
            </a:r>
            <a:r>
              <a:rPr sz="2400" dirty="0">
                <a:latin typeface="Arial"/>
                <a:cs typeface="Arial"/>
              </a:rPr>
              <a:t>sektör </a:t>
            </a:r>
            <a:r>
              <a:rPr sz="2400" spc="-5" dirty="0">
                <a:latin typeface="Arial"/>
                <a:cs typeface="Arial"/>
              </a:rPr>
              <a:t>ile </a:t>
            </a:r>
            <a:r>
              <a:rPr sz="2400" dirty="0">
                <a:latin typeface="Arial"/>
                <a:cs typeface="Arial"/>
              </a:rPr>
              <a:t>kamu  sektörünün </a:t>
            </a:r>
            <a:r>
              <a:rPr sz="2400" spc="-5" dirty="0">
                <a:latin typeface="Arial"/>
                <a:cs typeface="Arial"/>
              </a:rPr>
              <a:t>belirli oranlarda </a:t>
            </a:r>
            <a:r>
              <a:rPr sz="2400" dirty="0">
                <a:latin typeface="Arial"/>
                <a:cs typeface="Arial"/>
              </a:rPr>
              <a:t>sermaye koymaları </a:t>
            </a:r>
            <a:r>
              <a:rPr sz="2400" spc="-5" dirty="0">
                <a:latin typeface="Arial"/>
                <a:cs typeface="Arial"/>
              </a:rPr>
              <a:t>ile  </a:t>
            </a:r>
            <a:r>
              <a:rPr sz="2400" dirty="0">
                <a:latin typeface="Arial"/>
                <a:cs typeface="Arial"/>
              </a:rPr>
              <a:t>kurulan</a:t>
            </a:r>
            <a:r>
              <a:rPr sz="2400" spc="-10" dirty="0">
                <a:latin typeface="Arial"/>
                <a:cs typeface="Arial"/>
              </a:rPr>
              <a:t> </a:t>
            </a:r>
            <a:r>
              <a:rPr sz="2400" spc="-5" dirty="0">
                <a:latin typeface="Arial"/>
                <a:cs typeface="Arial"/>
              </a:rPr>
              <a:t>bankalardır.</a:t>
            </a:r>
            <a:endParaRPr sz="2400" dirty="0">
              <a:latin typeface="Arial"/>
              <a:cs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265C9E-C217-508D-2C18-871235D74FA6}"/>
              </a:ext>
            </a:extLst>
          </p:cNvPr>
          <p:cNvSpPr>
            <a:spLocks noGrp="1"/>
          </p:cNvSpPr>
          <p:nvPr>
            <p:ph type="title"/>
          </p:nvPr>
        </p:nvSpPr>
        <p:spPr/>
        <p:txBody>
          <a:bodyPr/>
          <a:lstStyle/>
          <a:p>
            <a:endParaRPr lang="tr-TR"/>
          </a:p>
        </p:txBody>
      </p:sp>
      <p:sp>
        <p:nvSpPr>
          <p:cNvPr id="3" name="Metin Yer Tutucusu 2">
            <a:extLst>
              <a:ext uri="{FF2B5EF4-FFF2-40B4-BE49-F238E27FC236}">
                <a16:creationId xmlns:a16="http://schemas.microsoft.com/office/drawing/2014/main" id="{91878C1A-D762-3959-B32E-98213B2FB9F1}"/>
              </a:ext>
            </a:extLst>
          </p:cNvPr>
          <p:cNvSpPr>
            <a:spLocks noGrp="1"/>
          </p:cNvSpPr>
          <p:nvPr>
            <p:ph type="body" idx="1"/>
          </p:nvPr>
        </p:nvSpPr>
        <p:spPr/>
        <p:txBody>
          <a:bodyPr/>
          <a:lstStyle/>
          <a:p>
            <a:endParaRPr lang="tr-TR"/>
          </a:p>
        </p:txBody>
      </p:sp>
      <p:sp>
        <p:nvSpPr>
          <p:cNvPr id="4" name="İçerik Yer Tutucusu 3">
            <a:extLst>
              <a:ext uri="{FF2B5EF4-FFF2-40B4-BE49-F238E27FC236}">
                <a16:creationId xmlns:a16="http://schemas.microsoft.com/office/drawing/2014/main" id="{D1223389-7664-6402-286A-8EE1BAA5BB49}"/>
              </a:ext>
            </a:extLst>
          </p:cNvPr>
          <p:cNvSpPr>
            <a:spLocks noGrp="1"/>
          </p:cNvSpPr>
          <p:nvPr>
            <p:ph sz="half" idx="2"/>
          </p:nvPr>
        </p:nvSpPr>
        <p:spPr/>
        <p:txBody>
          <a:bodyPr>
            <a:normAutofit/>
          </a:bodyPr>
          <a:lstStyle/>
          <a:p>
            <a:r>
              <a:rPr lang="tr-TR" dirty="0"/>
              <a:t>Kâr payı; ticaret, ortaklık veya mal/hizmet alım-satımından doğar.</a:t>
            </a:r>
          </a:p>
          <a:p>
            <a:r>
              <a:rPr lang="tr-TR" dirty="0"/>
              <a:t>Risk ve kazanç paylaşılır.</a:t>
            </a:r>
          </a:p>
          <a:p>
            <a:r>
              <a:rPr lang="tr-TR" dirty="0"/>
              <a:t>Kâr payı oranı kesin değildir.</a:t>
            </a:r>
          </a:p>
        </p:txBody>
      </p:sp>
      <p:sp>
        <p:nvSpPr>
          <p:cNvPr id="5" name="Metin Yer Tutucusu 4">
            <a:extLst>
              <a:ext uri="{FF2B5EF4-FFF2-40B4-BE49-F238E27FC236}">
                <a16:creationId xmlns:a16="http://schemas.microsoft.com/office/drawing/2014/main" id="{41CC66CF-A931-C883-5102-180A7B2E3D86}"/>
              </a:ext>
            </a:extLst>
          </p:cNvPr>
          <p:cNvSpPr>
            <a:spLocks noGrp="1"/>
          </p:cNvSpPr>
          <p:nvPr>
            <p:ph type="body" sz="quarter" idx="3"/>
          </p:nvPr>
        </p:nvSpPr>
        <p:spPr/>
        <p:txBody>
          <a:bodyPr/>
          <a:lstStyle/>
          <a:p>
            <a:endParaRPr lang="tr-TR"/>
          </a:p>
        </p:txBody>
      </p:sp>
      <p:sp>
        <p:nvSpPr>
          <p:cNvPr id="6" name="İçerik Yer Tutucusu 5">
            <a:extLst>
              <a:ext uri="{FF2B5EF4-FFF2-40B4-BE49-F238E27FC236}">
                <a16:creationId xmlns:a16="http://schemas.microsoft.com/office/drawing/2014/main" id="{D8416570-4570-E086-0573-265DA1C61448}"/>
              </a:ext>
            </a:extLst>
          </p:cNvPr>
          <p:cNvSpPr>
            <a:spLocks noGrp="1"/>
          </p:cNvSpPr>
          <p:nvPr>
            <p:ph sz="quarter" idx="4"/>
          </p:nvPr>
        </p:nvSpPr>
        <p:spPr/>
        <p:txBody>
          <a:bodyPr>
            <a:normAutofit/>
          </a:bodyPr>
          <a:lstStyle/>
          <a:p>
            <a:r>
              <a:rPr lang="tr-TR" dirty="0"/>
              <a:t>Faiz; borç verilen para karşılığında alınan fazlalıktır.</a:t>
            </a:r>
          </a:p>
          <a:p>
            <a:r>
              <a:rPr lang="tr-TR" dirty="0"/>
              <a:t>Risk müşteriye yansıtılmaz, faiz sabittir.</a:t>
            </a:r>
          </a:p>
          <a:p>
            <a:r>
              <a:rPr lang="tr-TR" dirty="0"/>
              <a:t>Faiz oranı vade boyunca sabittir.</a:t>
            </a:r>
          </a:p>
        </p:txBody>
      </p:sp>
    </p:spTree>
    <p:extLst>
      <p:ext uri="{BB962C8B-B14F-4D97-AF65-F5344CB8AC3E}">
        <p14:creationId xmlns:p14="http://schemas.microsoft.com/office/powerpoint/2010/main" val="5761439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AF8D137-FF85-C777-2767-02F98438B841}"/>
              </a:ext>
            </a:extLst>
          </p:cNvPr>
          <p:cNvSpPr>
            <a:spLocks noGrp="1"/>
          </p:cNvSpPr>
          <p:nvPr>
            <p:ph type="title"/>
          </p:nvPr>
        </p:nvSpPr>
        <p:spPr>
          <a:xfrm>
            <a:off x="382588" y="228600"/>
            <a:ext cx="8229600" cy="1143000"/>
          </a:xfrm>
        </p:spPr>
        <p:txBody>
          <a:bodyPr>
            <a:normAutofit/>
          </a:bodyPr>
          <a:lstStyle/>
          <a:p>
            <a:r>
              <a:rPr lang="tr-TR" sz="2000" b="1" dirty="0">
                <a:solidFill>
                  <a:srgbClr val="666666"/>
                </a:solidFill>
                <a:latin typeface="Arial"/>
                <a:cs typeface="Arial"/>
              </a:rPr>
              <a:t>“Kredi” </a:t>
            </a:r>
            <a:r>
              <a:rPr lang="tr-TR" sz="2000" b="1" spc="-5" dirty="0">
                <a:solidFill>
                  <a:srgbClr val="666666"/>
                </a:solidFill>
                <a:latin typeface="Arial"/>
                <a:cs typeface="Arial"/>
              </a:rPr>
              <a:t>ile </a:t>
            </a:r>
            <a:r>
              <a:rPr lang="tr-TR" sz="2000" b="1" dirty="0">
                <a:solidFill>
                  <a:srgbClr val="666666"/>
                </a:solidFill>
                <a:latin typeface="Arial"/>
                <a:cs typeface="Arial"/>
              </a:rPr>
              <a:t>“Ticaret” </a:t>
            </a:r>
            <a:r>
              <a:rPr lang="tr-TR" sz="2000" b="1" spc="-5" dirty="0">
                <a:solidFill>
                  <a:srgbClr val="666666"/>
                </a:solidFill>
                <a:latin typeface="Arial"/>
                <a:cs typeface="Arial"/>
              </a:rPr>
              <a:t>arasındaki</a:t>
            </a:r>
            <a:r>
              <a:rPr lang="tr-TR" sz="2000" b="1" spc="-105" dirty="0">
                <a:solidFill>
                  <a:srgbClr val="666666"/>
                </a:solidFill>
                <a:latin typeface="Arial"/>
                <a:cs typeface="Arial"/>
              </a:rPr>
              <a:t> </a:t>
            </a:r>
            <a:r>
              <a:rPr lang="tr-TR" sz="2000" b="1" dirty="0">
                <a:solidFill>
                  <a:srgbClr val="666666"/>
                </a:solidFill>
                <a:latin typeface="Arial"/>
                <a:cs typeface="Arial"/>
              </a:rPr>
              <a:t>farklar  (kullandırılan</a:t>
            </a:r>
            <a:r>
              <a:rPr lang="tr-TR" sz="2000" b="1" spc="-10" dirty="0">
                <a:solidFill>
                  <a:srgbClr val="666666"/>
                </a:solidFill>
                <a:latin typeface="Arial"/>
                <a:cs typeface="Arial"/>
              </a:rPr>
              <a:t> </a:t>
            </a:r>
            <a:r>
              <a:rPr lang="tr-TR" sz="2000" b="1" dirty="0">
                <a:solidFill>
                  <a:srgbClr val="666666"/>
                </a:solidFill>
                <a:latin typeface="Arial"/>
                <a:cs typeface="Arial"/>
              </a:rPr>
              <a:t>fonlarda)</a:t>
            </a:r>
            <a:endParaRPr lang="tr-TR" sz="2000" dirty="0"/>
          </a:p>
        </p:txBody>
      </p:sp>
      <p:sp>
        <p:nvSpPr>
          <p:cNvPr id="3" name="Metin Yer Tutucusu 2">
            <a:extLst>
              <a:ext uri="{FF2B5EF4-FFF2-40B4-BE49-F238E27FC236}">
                <a16:creationId xmlns:a16="http://schemas.microsoft.com/office/drawing/2014/main" id="{88D71FE7-B46E-856E-23CF-D43B3418DC46}"/>
              </a:ext>
            </a:extLst>
          </p:cNvPr>
          <p:cNvSpPr>
            <a:spLocks noGrp="1"/>
          </p:cNvSpPr>
          <p:nvPr>
            <p:ph type="body" idx="1"/>
          </p:nvPr>
        </p:nvSpPr>
        <p:spPr>
          <a:xfrm>
            <a:off x="228600" y="1051719"/>
            <a:ext cx="4116388" cy="319881"/>
          </a:xfrm>
        </p:spPr>
        <p:txBody>
          <a:bodyPr>
            <a:normAutofit fontScale="32500" lnSpcReduction="20000"/>
          </a:bodyPr>
          <a:lstStyle/>
          <a:p>
            <a:r>
              <a:rPr lang="tr-TR" sz="5100" dirty="0"/>
              <a:t>Ticaret	</a:t>
            </a:r>
            <a:r>
              <a:rPr lang="tr-TR" dirty="0"/>
              <a:t>	</a:t>
            </a:r>
          </a:p>
        </p:txBody>
      </p:sp>
      <p:sp>
        <p:nvSpPr>
          <p:cNvPr id="4" name="İçerik Yer Tutucusu 3">
            <a:extLst>
              <a:ext uri="{FF2B5EF4-FFF2-40B4-BE49-F238E27FC236}">
                <a16:creationId xmlns:a16="http://schemas.microsoft.com/office/drawing/2014/main" id="{083B1D98-5052-2019-5426-43719A7331F2}"/>
              </a:ext>
            </a:extLst>
          </p:cNvPr>
          <p:cNvSpPr>
            <a:spLocks noGrp="1"/>
          </p:cNvSpPr>
          <p:nvPr>
            <p:ph sz="half" idx="2"/>
          </p:nvPr>
        </p:nvSpPr>
        <p:spPr>
          <a:xfrm>
            <a:off x="228600" y="1295400"/>
            <a:ext cx="4495800" cy="4876800"/>
          </a:xfrm>
          <a:solidFill>
            <a:schemeClr val="bg2">
              <a:lumMod val="75000"/>
              <a:alpha val="50000"/>
            </a:schemeClr>
          </a:solidFill>
        </p:spPr>
        <p:txBody>
          <a:bodyPr>
            <a:noAutofit/>
          </a:bodyPr>
          <a:lstStyle/>
          <a:p>
            <a:r>
              <a:rPr lang="tr-TR" sz="2200" dirty="0"/>
              <a:t>Katılım bankası, müşterinin istediği malı peşin alır ve kâr ekleyerek müşteriye vadeli satar.</a:t>
            </a:r>
          </a:p>
          <a:p>
            <a:r>
              <a:rPr lang="tr-TR" sz="2200" dirty="0"/>
              <a:t> Ödeme doğrudan müşteriye değil, malın satıcısına yapılır. </a:t>
            </a:r>
          </a:p>
          <a:p>
            <a:r>
              <a:rPr lang="tr-TR" sz="2200" dirty="0"/>
              <a:t>İşlem gerçek bir mal veya hizmet alım-satımına dayanır.</a:t>
            </a:r>
          </a:p>
          <a:p>
            <a:r>
              <a:rPr lang="tr-TR" sz="2200" dirty="0"/>
              <a:t>Müşteri ile banka arasındaki ilişki </a:t>
            </a:r>
            <a:r>
              <a:rPr lang="tr-TR" sz="2200" b="1" dirty="0"/>
              <a:t>alım-satım sözleşmesine</a:t>
            </a:r>
            <a:r>
              <a:rPr lang="tr-TR" sz="2200" dirty="0"/>
              <a:t> dayanır.</a:t>
            </a:r>
          </a:p>
          <a:p>
            <a:r>
              <a:rPr lang="tr-TR" sz="2200" dirty="0"/>
              <a:t>Finansman sağlanabilmesi için mutlaka bir </a:t>
            </a:r>
            <a:r>
              <a:rPr lang="tr-TR" sz="2200" b="1" dirty="0"/>
              <a:t>mal alımı, kiralama veya ortaklık projesi</a:t>
            </a:r>
            <a:r>
              <a:rPr lang="tr-TR" sz="2200" dirty="0"/>
              <a:t> bulunmalıdır.</a:t>
            </a:r>
          </a:p>
          <a:p>
            <a:r>
              <a:rPr lang="tr-TR" sz="2200" dirty="0"/>
              <a:t> Ortada gerçek bir ticari işlem vardır.</a:t>
            </a:r>
          </a:p>
        </p:txBody>
      </p:sp>
      <p:sp>
        <p:nvSpPr>
          <p:cNvPr id="5" name="Metin Yer Tutucusu 4">
            <a:extLst>
              <a:ext uri="{FF2B5EF4-FFF2-40B4-BE49-F238E27FC236}">
                <a16:creationId xmlns:a16="http://schemas.microsoft.com/office/drawing/2014/main" id="{8A457D06-FD62-D0A6-00C4-949C12B00690}"/>
              </a:ext>
            </a:extLst>
          </p:cNvPr>
          <p:cNvSpPr>
            <a:spLocks noGrp="1"/>
          </p:cNvSpPr>
          <p:nvPr>
            <p:ph type="body" sz="quarter" idx="3"/>
          </p:nvPr>
        </p:nvSpPr>
        <p:spPr>
          <a:xfrm>
            <a:off x="4344988" y="1051719"/>
            <a:ext cx="4341813" cy="243681"/>
          </a:xfrm>
        </p:spPr>
        <p:txBody>
          <a:bodyPr>
            <a:noAutofit/>
          </a:bodyPr>
          <a:lstStyle/>
          <a:p>
            <a:r>
              <a:rPr lang="tr-TR" sz="2000" dirty="0"/>
              <a:t>Kredi</a:t>
            </a:r>
          </a:p>
        </p:txBody>
      </p:sp>
      <p:sp>
        <p:nvSpPr>
          <p:cNvPr id="6" name="İçerik Yer Tutucusu 5">
            <a:extLst>
              <a:ext uri="{FF2B5EF4-FFF2-40B4-BE49-F238E27FC236}">
                <a16:creationId xmlns:a16="http://schemas.microsoft.com/office/drawing/2014/main" id="{A124DD88-4697-3DDC-10FF-BE33F98CB36F}"/>
              </a:ext>
            </a:extLst>
          </p:cNvPr>
          <p:cNvSpPr>
            <a:spLocks noGrp="1"/>
          </p:cNvSpPr>
          <p:nvPr>
            <p:ph sz="quarter" idx="4"/>
          </p:nvPr>
        </p:nvSpPr>
        <p:spPr>
          <a:xfrm>
            <a:off x="4497389" y="1219200"/>
            <a:ext cx="4495800" cy="5105399"/>
          </a:xfrm>
          <a:solidFill>
            <a:schemeClr val="accent1">
              <a:alpha val="35000"/>
            </a:schemeClr>
          </a:solidFill>
        </p:spPr>
        <p:txBody>
          <a:bodyPr>
            <a:normAutofit fontScale="85000" lnSpcReduction="10000"/>
          </a:bodyPr>
          <a:lstStyle/>
          <a:p>
            <a:r>
              <a:rPr lang="tr-TR" dirty="0"/>
              <a:t>Banka müşteriye doğrudan borç para verir. </a:t>
            </a:r>
          </a:p>
          <a:p>
            <a:r>
              <a:rPr lang="tr-TR" dirty="0"/>
              <a:t>Kredi ile mal alım-satımı arasında zorunlu bir bağlantı yoktur. </a:t>
            </a:r>
          </a:p>
          <a:p>
            <a:r>
              <a:rPr lang="tr-TR" dirty="0"/>
              <a:t>Ödeme genellikle müşteriye yapılır (bazı kredilerde satıcıya da yapılabilir). </a:t>
            </a:r>
          </a:p>
          <a:p>
            <a:r>
              <a:rPr lang="tr-TR" dirty="0"/>
              <a:t>İşlem para borç verme esasına dayanır.</a:t>
            </a:r>
          </a:p>
          <a:p>
            <a:r>
              <a:rPr lang="tr-TR" dirty="0"/>
              <a:t>Müşteri ile banka arasındaki ilişki </a:t>
            </a:r>
            <a:r>
              <a:rPr lang="tr-TR" b="1" dirty="0"/>
              <a:t>borç verme (kredi) sözleşmesine</a:t>
            </a:r>
            <a:r>
              <a:rPr lang="tr-TR" dirty="0"/>
              <a:t> dayanır. </a:t>
            </a:r>
          </a:p>
          <a:p>
            <a:r>
              <a:rPr lang="tr-TR" dirty="0"/>
              <a:t>Banka müşteriye para verir; müşteri bu parayı istediği şekilde kullanabilir (bazı kredi türleri hariç). </a:t>
            </a:r>
          </a:p>
          <a:p>
            <a:r>
              <a:rPr lang="tr-TR" dirty="0"/>
              <a:t>Finansman için mutlaka bir mal veya hizmet alımı şart değildir. </a:t>
            </a:r>
          </a:p>
          <a:p>
            <a:endParaRPr lang="tr-TR" dirty="0"/>
          </a:p>
        </p:txBody>
      </p:sp>
    </p:spTree>
    <p:extLst>
      <p:ext uri="{BB962C8B-B14F-4D97-AF65-F5344CB8AC3E}">
        <p14:creationId xmlns:p14="http://schemas.microsoft.com/office/powerpoint/2010/main" val="18263263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228601" y="1272023"/>
            <a:ext cx="6057886" cy="505267"/>
          </a:xfrm>
          <a:prstGeom prst="rect">
            <a:avLst/>
          </a:prstGeom>
        </p:spPr>
        <p:txBody>
          <a:bodyPr vert="horz" wrap="square" lIns="0" tIns="12700" rIns="0" bIns="0" rtlCol="0">
            <a:spAutoFit/>
          </a:bodyPr>
          <a:lstStyle/>
          <a:p>
            <a:pPr marL="12700">
              <a:lnSpc>
                <a:spcPct val="100000"/>
              </a:lnSpc>
              <a:spcBef>
                <a:spcPts val="100"/>
              </a:spcBef>
            </a:pPr>
            <a:r>
              <a:rPr sz="3200" spc="-5" dirty="0"/>
              <a:t>KATILIM</a:t>
            </a:r>
            <a:r>
              <a:rPr sz="3200" spc="-90" dirty="0"/>
              <a:t> </a:t>
            </a:r>
            <a:r>
              <a:rPr sz="3200" spc="-5" dirty="0"/>
              <a:t>BANKALARI</a:t>
            </a:r>
          </a:p>
        </p:txBody>
      </p:sp>
      <p:sp>
        <p:nvSpPr>
          <p:cNvPr id="17" name="object 17"/>
          <p:cNvSpPr txBox="1">
            <a:spLocks noGrp="1"/>
          </p:cNvSpPr>
          <p:nvPr>
            <p:ph type="sldNum" sz="quarter" idx="12"/>
          </p:nvPr>
        </p:nvSpPr>
        <p:spPr>
          <a:prstGeom prst="rect">
            <a:avLst/>
          </a:prstGeom>
        </p:spPr>
        <p:txBody>
          <a:bodyPr vert="horz" wrap="square" lIns="0" tIns="36195" rIns="0" bIns="0" rtlCol="0">
            <a:spAutoFit/>
          </a:bodyPr>
          <a:lstStyle/>
          <a:p>
            <a:pPr marL="123189">
              <a:lnSpc>
                <a:spcPct val="100000"/>
              </a:lnSpc>
              <a:spcBef>
                <a:spcPts val="285"/>
              </a:spcBef>
            </a:pPr>
            <a:fld id="{81D60167-4931-47E6-BA6A-407CBD079E47}" type="slidenum">
              <a:rPr dirty="0"/>
              <a:t>32</a:t>
            </a:fld>
            <a:endParaRPr dirty="0"/>
          </a:p>
        </p:txBody>
      </p:sp>
      <p:sp>
        <p:nvSpPr>
          <p:cNvPr id="9" name="object 9"/>
          <p:cNvSpPr txBox="1"/>
          <p:nvPr/>
        </p:nvSpPr>
        <p:spPr>
          <a:xfrm>
            <a:off x="4282982" y="2225035"/>
            <a:ext cx="4314825" cy="330200"/>
          </a:xfrm>
          <a:prstGeom prst="rect">
            <a:avLst/>
          </a:prstGeom>
        </p:spPr>
        <p:txBody>
          <a:bodyPr vert="horz" wrap="square" lIns="0" tIns="12700" rIns="0" bIns="0" rtlCol="0">
            <a:spAutoFit/>
          </a:bodyPr>
          <a:lstStyle/>
          <a:p>
            <a:pPr marL="12700">
              <a:lnSpc>
                <a:spcPct val="100000"/>
              </a:lnSpc>
              <a:spcBef>
                <a:spcPts val="100"/>
              </a:spcBef>
              <a:tabLst>
                <a:tab pos="1170305" algn="l"/>
                <a:tab pos="1961514" algn="l"/>
                <a:tab pos="2936875" algn="l"/>
              </a:tabLst>
            </a:pPr>
            <a:r>
              <a:rPr sz="2000" spc="-5" dirty="0">
                <a:latin typeface="Arial"/>
                <a:cs typeface="Arial"/>
              </a:rPr>
              <a:t>alternati</a:t>
            </a:r>
            <a:r>
              <a:rPr sz="2000" dirty="0">
                <a:latin typeface="Arial"/>
                <a:cs typeface="Arial"/>
              </a:rPr>
              <a:t>f	</a:t>
            </a:r>
            <a:r>
              <a:rPr sz="2000" spc="-5" dirty="0">
                <a:latin typeface="Arial"/>
                <a:cs typeface="Arial"/>
              </a:rPr>
              <a:t>değil</a:t>
            </a:r>
            <a:r>
              <a:rPr sz="2000" dirty="0">
                <a:latin typeface="Arial"/>
                <a:cs typeface="Arial"/>
              </a:rPr>
              <a:t>,	sistemi	</a:t>
            </a:r>
            <a:r>
              <a:rPr sz="2000" spc="-5" dirty="0">
                <a:latin typeface="Arial"/>
                <a:cs typeface="Arial"/>
              </a:rPr>
              <a:t>tamamlayıcı</a:t>
            </a:r>
            <a:endParaRPr sz="2000">
              <a:latin typeface="Arial"/>
              <a:cs typeface="Arial"/>
            </a:endParaRPr>
          </a:p>
        </p:txBody>
      </p:sp>
      <p:sp>
        <p:nvSpPr>
          <p:cNvPr id="10" name="object 10"/>
          <p:cNvSpPr txBox="1"/>
          <p:nvPr/>
        </p:nvSpPr>
        <p:spPr>
          <a:xfrm>
            <a:off x="458863" y="2225035"/>
            <a:ext cx="3665220" cy="635000"/>
          </a:xfrm>
          <a:prstGeom prst="rect">
            <a:avLst/>
          </a:prstGeom>
        </p:spPr>
        <p:txBody>
          <a:bodyPr vert="horz" wrap="square" lIns="0" tIns="12700" rIns="0" bIns="0" rtlCol="0">
            <a:spAutoFit/>
          </a:bodyPr>
          <a:lstStyle/>
          <a:p>
            <a:pPr marL="358140" marR="5080" indent="-346075">
              <a:lnSpc>
                <a:spcPct val="100000"/>
              </a:lnSpc>
              <a:spcBef>
                <a:spcPts val="100"/>
              </a:spcBef>
              <a:buClr>
                <a:srgbClr val="9C007E"/>
              </a:buClr>
              <a:buSzPct val="95000"/>
              <a:buFont typeface="Noto Sans Symbols"/>
              <a:buChar char="●"/>
              <a:tabLst>
                <a:tab pos="358140" algn="l"/>
                <a:tab pos="358775" algn="l"/>
                <a:tab pos="1049020" algn="l"/>
                <a:tab pos="2400300" algn="l"/>
              </a:tabLst>
            </a:pPr>
            <a:r>
              <a:rPr sz="2000" spc="-5" dirty="0">
                <a:latin typeface="Arial"/>
                <a:cs typeface="Arial"/>
              </a:rPr>
              <a:t>Tür</a:t>
            </a:r>
            <a:r>
              <a:rPr sz="2000" dirty="0">
                <a:latin typeface="Arial"/>
                <a:cs typeface="Arial"/>
              </a:rPr>
              <a:t>k	</a:t>
            </a:r>
            <a:r>
              <a:rPr sz="2000" spc="-5" dirty="0">
                <a:latin typeface="Arial"/>
                <a:cs typeface="Arial"/>
              </a:rPr>
              <a:t>Bankacılı</a:t>
            </a:r>
            <a:r>
              <a:rPr sz="2000" dirty="0">
                <a:latin typeface="Arial"/>
                <a:cs typeface="Arial"/>
              </a:rPr>
              <a:t>k	</a:t>
            </a:r>
            <a:r>
              <a:rPr sz="2000" spc="-5" dirty="0">
                <a:latin typeface="Arial"/>
                <a:cs typeface="Arial"/>
              </a:rPr>
              <a:t>Sisteminde  bankalardır.</a:t>
            </a:r>
            <a:endParaRPr sz="2000" dirty="0">
              <a:latin typeface="Arial"/>
              <a:cs typeface="Arial"/>
            </a:endParaRPr>
          </a:p>
        </p:txBody>
      </p:sp>
      <p:sp>
        <p:nvSpPr>
          <p:cNvPr id="11" name="object 11"/>
          <p:cNvSpPr txBox="1"/>
          <p:nvPr/>
        </p:nvSpPr>
        <p:spPr>
          <a:xfrm>
            <a:off x="458863" y="2885433"/>
            <a:ext cx="8147050" cy="1641475"/>
          </a:xfrm>
          <a:prstGeom prst="rect">
            <a:avLst/>
          </a:prstGeom>
        </p:spPr>
        <p:txBody>
          <a:bodyPr vert="horz" wrap="square" lIns="0" tIns="25400" rIns="0" bIns="0" rtlCol="0">
            <a:spAutoFit/>
          </a:bodyPr>
          <a:lstStyle/>
          <a:p>
            <a:pPr marL="358140" marR="13335" indent="-346075">
              <a:lnSpc>
                <a:spcPts val="2370"/>
              </a:lnSpc>
              <a:spcBef>
                <a:spcPts val="200"/>
              </a:spcBef>
              <a:buClr>
                <a:srgbClr val="9C007E"/>
              </a:buClr>
              <a:buSzPct val="95000"/>
              <a:buFont typeface="Noto Sans Symbols"/>
              <a:buChar char="●"/>
              <a:tabLst>
                <a:tab pos="358140" algn="l"/>
                <a:tab pos="358775" algn="l"/>
                <a:tab pos="1526540" algn="l"/>
                <a:tab pos="2789555" algn="l"/>
                <a:tab pos="3237230" algn="l"/>
                <a:tab pos="4486275" algn="l"/>
                <a:tab pos="4949190" algn="l"/>
                <a:tab pos="5958205" algn="l"/>
                <a:tab pos="7221220" algn="l"/>
              </a:tabLst>
            </a:pPr>
            <a:r>
              <a:rPr sz="2000" dirty="0">
                <a:latin typeface="Arial"/>
                <a:cs typeface="Arial"/>
              </a:rPr>
              <a:t>Mevduat	</a:t>
            </a:r>
            <a:r>
              <a:rPr sz="2000" spc="-5" dirty="0">
                <a:latin typeface="Arial"/>
                <a:cs typeface="Arial"/>
              </a:rPr>
              <a:t>Bankalar</a:t>
            </a:r>
            <a:r>
              <a:rPr sz="2000" dirty="0">
                <a:latin typeface="Arial"/>
                <a:cs typeface="Arial"/>
              </a:rPr>
              <a:t>ı	</a:t>
            </a:r>
            <a:r>
              <a:rPr sz="2000" spc="-5" dirty="0">
                <a:latin typeface="Arial"/>
                <a:cs typeface="Arial"/>
              </a:rPr>
              <a:t>il</a:t>
            </a:r>
            <a:r>
              <a:rPr sz="2000" dirty="0">
                <a:latin typeface="Arial"/>
                <a:cs typeface="Arial"/>
              </a:rPr>
              <a:t>e	</a:t>
            </a:r>
            <a:r>
              <a:rPr sz="2000" spc="-5" dirty="0">
                <a:latin typeface="Arial"/>
                <a:cs typeface="Arial"/>
              </a:rPr>
              <a:t>Kalkınm</a:t>
            </a:r>
            <a:r>
              <a:rPr sz="2000" dirty="0">
                <a:latin typeface="Arial"/>
                <a:cs typeface="Arial"/>
              </a:rPr>
              <a:t>a	ve	</a:t>
            </a:r>
            <a:r>
              <a:rPr sz="2000" spc="-5" dirty="0">
                <a:latin typeface="Arial"/>
                <a:cs typeface="Arial"/>
              </a:rPr>
              <a:t>Yatırı</a:t>
            </a:r>
            <a:r>
              <a:rPr sz="2000" dirty="0">
                <a:latin typeface="Arial"/>
                <a:cs typeface="Arial"/>
              </a:rPr>
              <a:t>m	</a:t>
            </a:r>
            <a:r>
              <a:rPr sz="2000" spc="-5" dirty="0">
                <a:latin typeface="Arial"/>
                <a:cs typeface="Arial"/>
              </a:rPr>
              <a:t>Bankalar</a:t>
            </a:r>
            <a:r>
              <a:rPr sz="2000" dirty="0">
                <a:latin typeface="Arial"/>
                <a:cs typeface="Arial"/>
              </a:rPr>
              <a:t>ı	yanında  </a:t>
            </a:r>
            <a:r>
              <a:rPr sz="2000" spc="-5" dirty="0">
                <a:latin typeface="Arial"/>
                <a:cs typeface="Arial"/>
              </a:rPr>
              <a:t>üçüncü tarz bir</a:t>
            </a:r>
            <a:r>
              <a:rPr sz="2000" spc="-10" dirty="0">
                <a:latin typeface="Arial"/>
                <a:cs typeface="Arial"/>
              </a:rPr>
              <a:t> </a:t>
            </a:r>
            <a:r>
              <a:rPr sz="2000" spc="-5" dirty="0">
                <a:latin typeface="Arial"/>
                <a:cs typeface="Arial"/>
              </a:rPr>
              <a:t>bankacılıktır.</a:t>
            </a:r>
            <a:endParaRPr sz="2000">
              <a:latin typeface="Arial"/>
              <a:cs typeface="Arial"/>
            </a:endParaRPr>
          </a:p>
          <a:p>
            <a:pPr>
              <a:lnSpc>
                <a:spcPct val="100000"/>
              </a:lnSpc>
              <a:spcBef>
                <a:spcPts val="40"/>
              </a:spcBef>
              <a:buClr>
                <a:srgbClr val="9C007E"/>
              </a:buClr>
              <a:buFont typeface="Noto Sans Symbols"/>
              <a:buChar char="●"/>
            </a:pPr>
            <a:endParaRPr sz="2750">
              <a:latin typeface="Arial"/>
              <a:cs typeface="Arial"/>
            </a:endParaRPr>
          </a:p>
          <a:p>
            <a:pPr marL="358140" marR="5080" indent="-346075">
              <a:lnSpc>
                <a:spcPts val="2380"/>
              </a:lnSpc>
              <a:buClr>
                <a:srgbClr val="9C007E"/>
              </a:buClr>
              <a:buSzPct val="95000"/>
              <a:buFont typeface="Noto Sans Symbols"/>
              <a:buChar char="●"/>
              <a:tabLst>
                <a:tab pos="358140" algn="l"/>
                <a:tab pos="358775" algn="l"/>
                <a:tab pos="1904364" algn="l"/>
                <a:tab pos="2791460" algn="l"/>
                <a:tab pos="3961765" algn="l"/>
                <a:tab pos="5483860" algn="l"/>
                <a:tab pos="7697470" algn="l"/>
              </a:tabLst>
            </a:pPr>
            <a:r>
              <a:rPr sz="2000" spc="-5" dirty="0">
                <a:latin typeface="Arial"/>
                <a:cs typeface="Arial"/>
              </a:rPr>
              <a:t>Fonksiyone</a:t>
            </a:r>
            <a:r>
              <a:rPr sz="2000" dirty="0">
                <a:latin typeface="Arial"/>
                <a:cs typeface="Arial"/>
              </a:rPr>
              <a:t>l	</a:t>
            </a:r>
            <a:r>
              <a:rPr sz="2000" spc="-5" dirty="0">
                <a:latin typeface="Arial"/>
                <a:cs typeface="Arial"/>
              </a:rPr>
              <a:t>olara</a:t>
            </a:r>
            <a:r>
              <a:rPr sz="2000" dirty="0">
                <a:latin typeface="Arial"/>
                <a:cs typeface="Arial"/>
              </a:rPr>
              <a:t>k	mevduat	</a:t>
            </a:r>
            <a:r>
              <a:rPr sz="2000" spc="-5" dirty="0">
                <a:latin typeface="Arial"/>
                <a:cs typeface="Arial"/>
              </a:rPr>
              <a:t>bankaların</a:t>
            </a:r>
            <a:r>
              <a:rPr sz="2000" dirty="0">
                <a:latin typeface="Arial"/>
                <a:cs typeface="Arial"/>
              </a:rPr>
              <a:t>a	</a:t>
            </a:r>
            <a:r>
              <a:rPr sz="2000" spc="-5" dirty="0">
                <a:latin typeface="Arial"/>
                <a:cs typeface="Arial"/>
              </a:rPr>
              <a:t>benzemektedirler</a:t>
            </a:r>
            <a:r>
              <a:rPr sz="2000" dirty="0">
                <a:latin typeface="Arial"/>
                <a:cs typeface="Arial"/>
              </a:rPr>
              <a:t>.	</a:t>
            </a:r>
            <a:r>
              <a:rPr sz="2000" spc="-5" dirty="0">
                <a:latin typeface="Arial"/>
                <a:cs typeface="Arial"/>
              </a:rPr>
              <a:t>Fon  toplama </a:t>
            </a:r>
            <a:r>
              <a:rPr sz="2000" dirty="0">
                <a:latin typeface="Arial"/>
                <a:cs typeface="Arial"/>
              </a:rPr>
              <a:t>ve kullandırma yöntemleri</a:t>
            </a:r>
            <a:r>
              <a:rPr sz="2000" spc="-25" dirty="0">
                <a:latin typeface="Arial"/>
                <a:cs typeface="Arial"/>
              </a:rPr>
              <a:t> </a:t>
            </a:r>
            <a:r>
              <a:rPr sz="2000" spc="-5" dirty="0">
                <a:latin typeface="Arial"/>
                <a:cs typeface="Arial"/>
              </a:rPr>
              <a:t>farklıdır.</a:t>
            </a:r>
            <a:endParaRPr sz="2000">
              <a:latin typeface="Arial"/>
              <a:cs typeface="Arial"/>
            </a:endParaRPr>
          </a:p>
        </p:txBody>
      </p:sp>
      <p:sp>
        <p:nvSpPr>
          <p:cNvPr id="12" name="object 12"/>
          <p:cNvSpPr/>
          <p:nvPr/>
        </p:nvSpPr>
        <p:spPr>
          <a:xfrm>
            <a:off x="8153383" y="609598"/>
            <a:ext cx="990598" cy="533398"/>
          </a:xfrm>
          <a:prstGeom prst="rect">
            <a:avLst/>
          </a:prstGeom>
          <a:blipFill>
            <a:blip r:embed="rId2" cstate="print"/>
            <a:stretch>
              <a:fillRect/>
            </a:stretch>
          </a:blipFill>
        </p:spPr>
        <p:txBody>
          <a:bodyPr wrap="square" lIns="0" tIns="0" rIns="0" bIns="0" rtlCol="0"/>
          <a:lstStyle/>
          <a:p>
            <a:endParaRPr/>
          </a:p>
        </p:txBody>
      </p:sp>
      <p:grpSp>
        <p:nvGrpSpPr>
          <p:cNvPr id="13" name="object 13"/>
          <p:cNvGrpSpPr/>
          <p:nvPr/>
        </p:nvGrpSpPr>
        <p:grpSpPr>
          <a:xfrm>
            <a:off x="6273787" y="3344843"/>
            <a:ext cx="525780" cy="668655"/>
            <a:chOff x="6273787" y="3344843"/>
            <a:chExt cx="525780" cy="668655"/>
          </a:xfrm>
        </p:grpSpPr>
        <p:sp>
          <p:nvSpPr>
            <p:cNvPr id="14" name="object 14"/>
            <p:cNvSpPr/>
            <p:nvPr/>
          </p:nvSpPr>
          <p:spPr>
            <a:xfrm>
              <a:off x="6286487" y="3357543"/>
              <a:ext cx="500380" cy="643255"/>
            </a:xfrm>
            <a:custGeom>
              <a:avLst/>
              <a:gdLst/>
              <a:ahLst/>
              <a:cxnLst/>
              <a:rect l="l" t="t" r="r" b="b"/>
              <a:pathLst>
                <a:path w="500379" h="643254">
                  <a:moveTo>
                    <a:pt x="404574" y="642948"/>
                  </a:moveTo>
                  <a:lnTo>
                    <a:pt x="250049" y="491174"/>
                  </a:lnTo>
                  <a:lnTo>
                    <a:pt x="95524" y="642948"/>
                  </a:lnTo>
                  <a:lnTo>
                    <a:pt x="154549" y="397374"/>
                  </a:lnTo>
                  <a:lnTo>
                    <a:pt x="0" y="245599"/>
                  </a:lnTo>
                  <a:lnTo>
                    <a:pt x="191024" y="245599"/>
                  </a:lnTo>
                  <a:lnTo>
                    <a:pt x="250049" y="0"/>
                  </a:lnTo>
                  <a:lnTo>
                    <a:pt x="309074" y="245599"/>
                  </a:lnTo>
                  <a:lnTo>
                    <a:pt x="500073" y="245599"/>
                  </a:lnTo>
                  <a:lnTo>
                    <a:pt x="345549" y="397374"/>
                  </a:lnTo>
                  <a:lnTo>
                    <a:pt x="404574" y="642948"/>
                  </a:lnTo>
                  <a:close/>
                </a:path>
              </a:pathLst>
            </a:custGeom>
            <a:solidFill>
              <a:srgbClr val="FF388C"/>
            </a:solidFill>
          </p:spPr>
          <p:txBody>
            <a:bodyPr wrap="square" lIns="0" tIns="0" rIns="0" bIns="0" rtlCol="0"/>
            <a:lstStyle/>
            <a:p>
              <a:endParaRPr/>
            </a:p>
          </p:txBody>
        </p:sp>
        <p:sp>
          <p:nvSpPr>
            <p:cNvPr id="15" name="object 15"/>
            <p:cNvSpPr/>
            <p:nvPr/>
          </p:nvSpPr>
          <p:spPr>
            <a:xfrm>
              <a:off x="6286487" y="3357543"/>
              <a:ext cx="500380" cy="643255"/>
            </a:xfrm>
            <a:custGeom>
              <a:avLst/>
              <a:gdLst/>
              <a:ahLst/>
              <a:cxnLst/>
              <a:rect l="l" t="t" r="r" b="b"/>
              <a:pathLst>
                <a:path w="500379" h="643254">
                  <a:moveTo>
                    <a:pt x="0" y="245599"/>
                  </a:moveTo>
                  <a:lnTo>
                    <a:pt x="191024" y="245599"/>
                  </a:lnTo>
                  <a:lnTo>
                    <a:pt x="250049" y="0"/>
                  </a:lnTo>
                  <a:lnTo>
                    <a:pt x="309074" y="245599"/>
                  </a:lnTo>
                  <a:lnTo>
                    <a:pt x="500073" y="245599"/>
                  </a:lnTo>
                  <a:lnTo>
                    <a:pt x="345549" y="397374"/>
                  </a:lnTo>
                  <a:lnTo>
                    <a:pt x="404574" y="642948"/>
                  </a:lnTo>
                  <a:lnTo>
                    <a:pt x="250049" y="491174"/>
                  </a:lnTo>
                  <a:lnTo>
                    <a:pt x="95524" y="642948"/>
                  </a:lnTo>
                  <a:lnTo>
                    <a:pt x="154549" y="397374"/>
                  </a:lnTo>
                  <a:lnTo>
                    <a:pt x="0" y="245599"/>
                  </a:lnTo>
                  <a:close/>
                </a:path>
              </a:pathLst>
            </a:custGeom>
            <a:ln w="25399">
              <a:solidFill>
                <a:srgbClr val="BA2866"/>
              </a:solidFill>
            </a:ln>
          </p:spPr>
          <p:txBody>
            <a:bodyPr wrap="square" lIns="0" tIns="0" rIns="0" bIns="0" rtlCol="0"/>
            <a:lstStyle/>
            <a:p>
              <a:endParaRPr/>
            </a:p>
          </p:txBody>
        </p:sp>
      </p:grpSp>
      <p:sp>
        <p:nvSpPr>
          <p:cNvPr id="16" name="object 16"/>
          <p:cNvSpPr txBox="1"/>
          <p:nvPr/>
        </p:nvSpPr>
        <p:spPr>
          <a:xfrm>
            <a:off x="444499" y="6536123"/>
            <a:ext cx="728345" cy="196215"/>
          </a:xfrm>
          <a:prstGeom prst="rect">
            <a:avLst/>
          </a:prstGeom>
        </p:spPr>
        <p:txBody>
          <a:bodyPr vert="horz" wrap="square" lIns="0" tIns="0" rIns="0" bIns="0" rtlCol="0">
            <a:spAutoFit/>
          </a:bodyPr>
          <a:lstStyle/>
          <a:p>
            <a:pPr marL="12700">
              <a:lnSpc>
                <a:spcPts val="1425"/>
              </a:lnSpc>
            </a:pPr>
            <a:r>
              <a:rPr sz="1200" spc="-5" dirty="0">
                <a:solidFill>
                  <a:srgbClr val="606060"/>
                </a:solidFill>
                <a:latin typeface="Arial"/>
                <a:cs typeface="Arial"/>
              </a:rPr>
              <a:t>22-Mar-21</a:t>
            </a:r>
            <a:endParaRPr sz="1200">
              <a:latin typeface="Arial"/>
              <a:cs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520698" y="1080005"/>
            <a:ext cx="5783580" cy="753110"/>
          </a:xfrm>
          <a:prstGeom prst="rect">
            <a:avLst/>
          </a:prstGeom>
        </p:spPr>
        <p:txBody>
          <a:bodyPr vert="horz" wrap="square" lIns="0" tIns="27939" rIns="0" bIns="0" rtlCol="0">
            <a:spAutoFit/>
          </a:bodyPr>
          <a:lstStyle/>
          <a:p>
            <a:pPr marL="12700" marR="5080">
              <a:lnSpc>
                <a:spcPts val="2850"/>
              </a:lnSpc>
              <a:spcBef>
                <a:spcPts val="219"/>
              </a:spcBef>
            </a:pPr>
            <a:r>
              <a:rPr spc="-5" dirty="0"/>
              <a:t>KATILIM BANKALARININ FON</a:t>
            </a:r>
            <a:r>
              <a:rPr spc="-105" dirty="0"/>
              <a:t> </a:t>
            </a:r>
            <a:r>
              <a:rPr spc="-5" dirty="0"/>
              <a:t>TOPLAMA  YÖNTEMLERİ</a:t>
            </a:r>
          </a:p>
        </p:txBody>
      </p:sp>
      <p:sp>
        <p:nvSpPr>
          <p:cNvPr id="21" name="object 21"/>
          <p:cNvSpPr txBox="1">
            <a:spLocks noGrp="1"/>
          </p:cNvSpPr>
          <p:nvPr>
            <p:ph type="sldNum" sz="quarter" idx="12"/>
          </p:nvPr>
        </p:nvSpPr>
        <p:spPr>
          <a:prstGeom prst="rect">
            <a:avLst/>
          </a:prstGeom>
        </p:spPr>
        <p:txBody>
          <a:bodyPr vert="horz" wrap="square" lIns="0" tIns="36195" rIns="0" bIns="0" rtlCol="0">
            <a:spAutoFit/>
          </a:bodyPr>
          <a:lstStyle/>
          <a:p>
            <a:pPr marL="123189">
              <a:lnSpc>
                <a:spcPct val="100000"/>
              </a:lnSpc>
              <a:spcBef>
                <a:spcPts val="285"/>
              </a:spcBef>
            </a:pPr>
            <a:fld id="{81D60167-4931-47E6-BA6A-407CBD079E47}" type="slidenum">
              <a:rPr dirty="0"/>
              <a:t>33</a:t>
            </a:fld>
            <a:endParaRPr dirty="0"/>
          </a:p>
        </p:txBody>
      </p:sp>
      <p:sp>
        <p:nvSpPr>
          <p:cNvPr id="9" name="object 9"/>
          <p:cNvSpPr txBox="1"/>
          <p:nvPr/>
        </p:nvSpPr>
        <p:spPr>
          <a:xfrm>
            <a:off x="541158" y="1904107"/>
            <a:ext cx="5683250" cy="1327150"/>
          </a:xfrm>
          <a:prstGeom prst="rect">
            <a:avLst/>
          </a:prstGeom>
        </p:spPr>
        <p:txBody>
          <a:bodyPr vert="horz" wrap="square" lIns="0" tIns="34925" rIns="0" bIns="0" rtlCol="0">
            <a:spAutoFit/>
          </a:bodyPr>
          <a:lstStyle/>
          <a:p>
            <a:pPr marL="12700">
              <a:lnSpc>
                <a:spcPct val="100000"/>
              </a:lnSpc>
              <a:spcBef>
                <a:spcPts val="275"/>
              </a:spcBef>
              <a:tabLst>
                <a:tab pos="367030" algn="l"/>
              </a:tabLst>
            </a:pPr>
            <a:r>
              <a:rPr sz="1900" b="1" spc="-5" dirty="0">
                <a:solidFill>
                  <a:srgbClr val="9C007E"/>
                </a:solidFill>
                <a:latin typeface="Noto Sans Symbols"/>
                <a:cs typeface="Noto Sans Symbols"/>
              </a:rPr>
              <a:t>⚫	</a:t>
            </a:r>
            <a:r>
              <a:rPr sz="2000" b="1" spc="-5" dirty="0">
                <a:latin typeface="Arial"/>
                <a:cs typeface="Arial"/>
              </a:rPr>
              <a:t>ÖZEL CARİ</a:t>
            </a:r>
            <a:r>
              <a:rPr sz="2000" b="1" spc="-10" dirty="0">
                <a:latin typeface="Arial"/>
                <a:cs typeface="Arial"/>
              </a:rPr>
              <a:t> </a:t>
            </a:r>
            <a:r>
              <a:rPr sz="2000" b="1" spc="-5" dirty="0">
                <a:latin typeface="Arial"/>
                <a:cs typeface="Arial"/>
              </a:rPr>
              <a:t>HESAPLAR:</a:t>
            </a:r>
            <a:endParaRPr sz="2000">
              <a:latin typeface="Arial"/>
              <a:cs typeface="Arial"/>
            </a:endParaRPr>
          </a:p>
          <a:p>
            <a:pPr marL="83820">
              <a:lnSpc>
                <a:spcPct val="100000"/>
              </a:lnSpc>
              <a:spcBef>
                <a:spcPts val="175"/>
              </a:spcBef>
            </a:pPr>
            <a:r>
              <a:rPr sz="2000" dirty="0">
                <a:latin typeface="Arial"/>
                <a:cs typeface="Arial"/>
              </a:rPr>
              <a:t>-Vadesizdir,</a:t>
            </a:r>
            <a:endParaRPr sz="2000">
              <a:latin typeface="Arial"/>
              <a:cs typeface="Arial"/>
            </a:endParaRPr>
          </a:p>
          <a:p>
            <a:pPr marL="83820">
              <a:lnSpc>
                <a:spcPct val="100000"/>
              </a:lnSpc>
              <a:spcBef>
                <a:spcPts val="150"/>
              </a:spcBef>
            </a:pPr>
            <a:r>
              <a:rPr sz="2000" dirty="0">
                <a:latin typeface="Arial"/>
                <a:cs typeface="Arial"/>
              </a:rPr>
              <a:t>-İstenildiği </a:t>
            </a:r>
            <a:r>
              <a:rPr sz="2000" spc="-5" dirty="0">
                <a:latin typeface="Arial"/>
                <a:cs typeface="Arial"/>
              </a:rPr>
              <a:t>anda </a:t>
            </a:r>
            <a:r>
              <a:rPr sz="2000" dirty="0">
                <a:latin typeface="Arial"/>
                <a:cs typeface="Arial"/>
              </a:rPr>
              <a:t>kısmen veya </a:t>
            </a:r>
            <a:r>
              <a:rPr sz="2000" spc="-5" dirty="0">
                <a:latin typeface="Arial"/>
                <a:cs typeface="Arial"/>
              </a:rPr>
              <a:t>tamamen</a:t>
            </a:r>
            <a:r>
              <a:rPr sz="2000" spc="-110" dirty="0">
                <a:latin typeface="Arial"/>
                <a:cs typeface="Arial"/>
              </a:rPr>
              <a:t> </a:t>
            </a:r>
            <a:r>
              <a:rPr sz="2000" dirty="0">
                <a:latin typeface="Arial"/>
                <a:cs typeface="Arial"/>
              </a:rPr>
              <a:t>çekilebilir,</a:t>
            </a:r>
            <a:endParaRPr sz="2000">
              <a:latin typeface="Arial"/>
              <a:cs typeface="Arial"/>
            </a:endParaRPr>
          </a:p>
          <a:p>
            <a:pPr marL="83820">
              <a:lnSpc>
                <a:spcPct val="100000"/>
              </a:lnSpc>
              <a:spcBef>
                <a:spcPts val="150"/>
              </a:spcBef>
            </a:pPr>
            <a:r>
              <a:rPr sz="2000" dirty="0">
                <a:latin typeface="Arial"/>
                <a:cs typeface="Arial"/>
              </a:rPr>
              <a:t>-Getiri</a:t>
            </a:r>
            <a:r>
              <a:rPr sz="2000" spc="-10" dirty="0">
                <a:latin typeface="Arial"/>
                <a:cs typeface="Arial"/>
              </a:rPr>
              <a:t> </a:t>
            </a:r>
            <a:r>
              <a:rPr sz="2000" spc="-5" dirty="0">
                <a:latin typeface="Arial"/>
                <a:cs typeface="Arial"/>
              </a:rPr>
              <a:t>ödenmez.</a:t>
            </a:r>
            <a:endParaRPr sz="2000">
              <a:latin typeface="Arial"/>
              <a:cs typeface="Arial"/>
            </a:endParaRPr>
          </a:p>
        </p:txBody>
      </p:sp>
      <p:sp>
        <p:nvSpPr>
          <p:cNvPr id="10" name="object 10"/>
          <p:cNvSpPr txBox="1"/>
          <p:nvPr/>
        </p:nvSpPr>
        <p:spPr>
          <a:xfrm>
            <a:off x="4110452" y="3872599"/>
            <a:ext cx="4498340" cy="330200"/>
          </a:xfrm>
          <a:prstGeom prst="rect">
            <a:avLst/>
          </a:prstGeom>
        </p:spPr>
        <p:txBody>
          <a:bodyPr vert="horz" wrap="square" lIns="0" tIns="12700" rIns="0" bIns="0" rtlCol="0">
            <a:spAutoFit/>
          </a:bodyPr>
          <a:lstStyle/>
          <a:p>
            <a:pPr marL="12700">
              <a:lnSpc>
                <a:spcPct val="100000"/>
              </a:lnSpc>
              <a:spcBef>
                <a:spcPts val="100"/>
              </a:spcBef>
              <a:tabLst>
                <a:tab pos="1429385" algn="l"/>
                <a:tab pos="2084070" algn="l"/>
                <a:tab pos="2936240" algn="l"/>
                <a:tab pos="3463290" algn="l"/>
                <a:tab pos="3905885" algn="l"/>
              </a:tabLst>
            </a:pPr>
            <a:r>
              <a:rPr sz="2000" dirty="0">
                <a:latin typeface="Arial"/>
                <a:cs typeface="Arial"/>
              </a:rPr>
              <a:t>sonucunda	</a:t>
            </a:r>
            <a:r>
              <a:rPr sz="2000" spc="-5" dirty="0">
                <a:latin typeface="Arial"/>
                <a:cs typeface="Arial"/>
              </a:rPr>
              <a:t>eld</a:t>
            </a:r>
            <a:r>
              <a:rPr sz="2000" dirty="0">
                <a:latin typeface="Arial"/>
                <a:cs typeface="Arial"/>
              </a:rPr>
              <a:t>e	</a:t>
            </a:r>
            <a:r>
              <a:rPr sz="2000" spc="-5" dirty="0">
                <a:latin typeface="Arial"/>
                <a:cs typeface="Arial"/>
              </a:rPr>
              <a:t>edile</a:t>
            </a:r>
            <a:r>
              <a:rPr sz="2000" dirty="0">
                <a:latin typeface="Arial"/>
                <a:cs typeface="Arial"/>
              </a:rPr>
              <a:t>n	kar	ve	zarar</a:t>
            </a:r>
            <a:endParaRPr sz="2000">
              <a:latin typeface="Arial"/>
              <a:cs typeface="Arial"/>
            </a:endParaRPr>
          </a:p>
        </p:txBody>
      </p:sp>
      <p:sp>
        <p:nvSpPr>
          <p:cNvPr id="11" name="object 11"/>
          <p:cNvSpPr txBox="1"/>
          <p:nvPr/>
        </p:nvSpPr>
        <p:spPr>
          <a:xfrm>
            <a:off x="541158" y="3529700"/>
            <a:ext cx="3420745" cy="946150"/>
          </a:xfrm>
          <a:prstGeom prst="rect">
            <a:avLst/>
          </a:prstGeom>
        </p:spPr>
        <p:txBody>
          <a:bodyPr vert="horz" wrap="square" lIns="0" tIns="31750" rIns="0" bIns="0" rtlCol="0">
            <a:spAutoFit/>
          </a:bodyPr>
          <a:lstStyle/>
          <a:p>
            <a:pPr marL="12700">
              <a:lnSpc>
                <a:spcPct val="100000"/>
              </a:lnSpc>
              <a:spcBef>
                <a:spcPts val="250"/>
              </a:spcBef>
              <a:tabLst>
                <a:tab pos="367030" algn="l"/>
              </a:tabLst>
            </a:pPr>
            <a:r>
              <a:rPr sz="1900" b="1" spc="-5" dirty="0">
                <a:solidFill>
                  <a:srgbClr val="9C007E"/>
                </a:solidFill>
                <a:latin typeface="Noto Sans Symbols"/>
                <a:cs typeface="Noto Sans Symbols"/>
              </a:rPr>
              <a:t>⚫	</a:t>
            </a:r>
            <a:r>
              <a:rPr sz="2000" b="1" spc="-5" dirty="0">
                <a:latin typeface="Arial"/>
                <a:cs typeface="Arial"/>
              </a:rPr>
              <a:t>KATILMA</a:t>
            </a:r>
            <a:r>
              <a:rPr sz="2000" b="1" spc="-25" dirty="0">
                <a:latin typeface="Arial"/>
                <a:cs typeface="Arial"/>
              </a:rPr>
              <a:t> </a:t>
            </a:r>
            <a:r>
              <a:rPr sz="2000" b="1" spc="-5" dirty="0">
                <a:latin typeface="Arial"/>
                <a:cs typeface="Arial"/>
              </a:rPr>
              <a:t>HESAPLARI:</a:t>
            </a:r>
            <a:endParaRPr sz="2000" dirty="0">
              <a:latin typeface="Arial"/>
              <a:cs typeface="Arial"/>
            </a:endParaRPr>
          </a:p>
          <a:p>
            <a:pPr marL="182245" marR="5080" indent="-98425">
              <a:lnSpc>
                <a:spcPts val="2150"/>
              </a:lnSpc>
              <a:spcBef>
                <a:spcPts val="430"/>
              </a:spcBef>
              <a:tabLst>
                <a:tab pos="1289050" algn="l"/>
                <a:tab pos="2306955" algn="l"/>
              </a:tabLst>
            </a:pPr>
            <a:r>
              <a:rPr sz="2000" dirty="0">
                <a:latin typeface="Arial"/>
                <a:cs typeface="Arial"/>
              </a:rPr>
              <a:t>-Yatırılan	</a:t>
            </a:r>
            <a:r>
              <a:rPr sz="2000" spc="-5" dirty="0">
                <a:latin typeface="Arial"/>
                <a:cs typeface="Arial"/>
              </a:rPr>
              <a:t>fonları</a:t>
            </a:r>
            <a:r>
              <a:rPr sz="2000" dirty="0">
                <a:latin typeface="Arial"/>
                <a:cs typeface="Arial"/>
              </a:rPr>
              <a:t>n	</a:t>
            </a:r>
            <a:r>
              <a:rPr sz="2000" spc="-5" dirty="0">
                <a:latin typeface="Arial"/>
                <a:cs typeface="Arial"/>
              </a:rPr>
              <a:t>işletilmesi  paylaşılır,</a:t>
            </a:r>
            <a:endParaRPr sz="2000" dirty="0">
              <a:latin typeface="Arial"/>
              <a:cs typeface="Arial"/>
            </a:endParaRPr>
          </a:p>
        </p:txBody>
      </p:sp>
      <p:sp>
        <p:nvSpPr>
          <p:cNvPr id="12" name="object 12"/>
          <p:cNvSpPr txBox="1"/>
          <p:nvPr/>
        </p:nvSpPr>
        <p:spPr>
          <a:xfrm>
            <a:off x="612519" y="4453623"/>
            <a:ext cx="4640580" cy="996950"/>
          </a:xfrm>
          <a:prstGeom prst="rect">
            <a:avLst/>
          </a:prstGeom>
        </p:spPr>
        <p:txBody>
          <a:bodyPr vert="horz" wrap="square" lIns="0" tIns="31750" rIns="0" bIns="0" rtlCol="0">
            <a:spAutoFit/>
          </a:bodyPr>
          <a:lstStyle/>
          <a:p>
            <a:pPr marL="12700">
              <a:lnSpc>
                <a:spcPct val="100000"/>
              </a:lnSpc>
              <a:spcBef>
                <a:spcPts val="250"/>
              </a:spcBef>
            </a:pPr>
            <a:r>
              <a:rPr sz="2000" dirty="0">
                <a:latin typeface="Arial"/>
                <a:cs typeface="Arial"/>
              </a:rPr>
              <a:t>-Önceden </a:t>
            </a:r>
            <a:r>
              <a:rPr sz="2000" spc="-5" dirty="0">
                <a:latin typeface="Arial"/>
                <a:cs typeface="Arial"/>
              </a:rPr>
              <a:t>belirlenmiş bir getiri</a:t>
            </a:r>
            <a:r>
              <a:rPr sz="2000" spc="-75" dirty="0">
                <a:latin typeface="Arial"/>
                <a:cs typeface="Arial"/>
              </a:rPr>
              <a:t> </a:t>
            </a:r>
            <a:r>
              <a:rPr sz="2000" spc="-5" dirty="0">
                <a:latin typeface="Arial"/>
                <a:cs typeface="Arial"/>
              </a:rPr>
              <a:t>ödenmez,</a:t>
            </a:r>
            <a:endParaRPr sz="2000" dirty="0">
              <a:latin typeface="Arial"/>
              <a:cs typeface="Arial"/>
            </a:endParaRPr>
          </a:p>
          <a:p>
            <a:pPr marL="12700">
              <a:lnSpc>
                <a:spcPct val="100000"/>
              </a:lnSpc>
              <a:spcBef>
                <a:spcPts val="150"/>
              </a:spcBef>
            </a:pPr>
            <a:r>
              <a:rPr sz="2000" dirty="0">
                <a:latin typeface="Arial"/>
                <a:cs typeface="Arial"/>
              </a:rPr>
              <a:t>-Ödenecek </a:t>
            </a:r>
            <a:r>
              <a:rPr sz="2000" spc="-5" dirty="0">
                <a:latin typeface="Arial"/>
                <a:cs typeface="Arial"/>
              </a:rPr>
              <a:t>getiri </a:t>
            </a:r>
            <a:r>
              <a:rPr sz="2000" dirty="0">
                <a:latin typeface="Arial"/>
                <a:cs typeface="Arial"/>
              </a:rPr>
              <a:t>vade sonunda </a:t>
            </a:r>
            <a:r>
              <a:rPr sz="2000" spc="-5" dirty="0">
                <a:latin typeface="Arial"/>
                <a:cs typeface="Arial"/>
              </a:rPr>
              <a:t>belli</a:t>
            </a:r>
            <a:r>
              <a:rPr sz="2000" spc="-105" dirty="0">
                <a:latin typeface="Arial"/>
                <a:cs typeface="Arial"/>
              </a:rPr>
              <a:t> </a:t>
            </a:r>
            <a:r>
              <a:rPr sz="2000" spc="-5" dirty="0">
                <a:latin typeface="Arial"/>
                <a:cs typeface="Arial"/>
              </a:rPr>
              <a:t>olur,</a:t>
            </a:r>
            <a:endParaRPr sz="2000" dirty="0">
              <a:latin typeface="Arial"/>
              <a:cs typeface="Arial"/>
            </a:endParaRPr>
          </a:p>
          <a:p>
            <a:pPr marL="12700">
              <a:lnSpc>
                <a:spcPct val="100000"/>
              </a:lnSpc>
              <a:spcBef>
                <a:spcPts val="150"/>
              </a:spcBef>
            </a:pPr>
            <a:r>
              <a:rPr sz="2000" dirty="0">
                <a:latin typeface="Arial"/>
                <a:cs typeface="Arial"/>
              </a:rPr>
              <a:t>-Anapara </a:t>
            </a:r>
            <a:r>
              <a:rPr sz="2000" spc="-5" dirty="0">
                <a:latin typeface="Arial"/>
                <a:cs typeface="Arial"/>
              </a:rPr>
              <a:t>garantisi</a:t>
            </a:r>
            <a:r>
              <a:rPr sz="2000" spc="-20" dirty="0">
                <a:latin typeface="Arial"/>
                <a:cs typeface="Arial"/>
              </a:rPr>
              <a:t> </a:t>
            </a:r>
            <a:r>
              <a:rPr sz="2000" dirty="0">
                <a:latin typeface="Arial"/>
                <a:cs typeface="Arial"/>
              </a:rPr>
              <a:t>verilemez.</a:t>
            </a:r>
          </a:p>
        </p:txBody>
      </p:sp>
      <p:sp>
        <p:nvSpPr>
          <p:cNvPr id="13" name="object 13"/>
          <p:cNvSpPr/>
          <p:nvPr/>
        </p:nvSpPr>
        <p:spPr>
          <a:xfrm>
            <a:off x="8153383" y="609598"/>
            <a:ext cx="990598" cy="533398"/>
          </a:xfrm>
          <a:prstGeom prst="rect">
            <a:avLst/>
          </a:prstGeom>
          <a:blipFill>
            <a:blip r:embed="rId2" cstate="print"/>
            <a:stretch>
              <a:fillRect/>
            </a:stretch>
          </a:blipFill>
        </p:spPr>
        <p:txBody>
          <a:bodyPr wrap="square" lIns="0" tIns="0" rIns="0" bIns="0" rtlCol="0"/>
          <a:lstStyle/>
          <a:p>
            <a:endParaRPr/>
          </a:p>
        </p:txBody>
      </p:sp>
      <p:grpSp>
        <p:nvGrpSpPr>
          <p:cNvPr id="14" name="object 14"/>
          <p:cNvGrpSpPr/>
          <p:nvPr/>
        </p:nvGrpSpPr>
        <p:grpSpPr>
          <a:xfrm>
            <a:off x="6345237" y="4559290"/>
            <a:ext cx="954405" cy="882650"/>
            <a:chOff x="6345237" y="4559290"/>
            <a:chExt cx="954405" cy="882650"/>
          </a:xfrm>
        </p:grpSpPr>
        <p:sp>
          <p:nvSpPr>
            <p:cNvPr id="15" name="object 15"/>
            <p:cNvSpPr/>
            <p:nvPr/>
          </p:nvSpPr>
          <p:spPr>
            <a:xfrm>
              <a:off x="6357937" y="4571990"/>
              <a:ext cx="929005" cy="857250"/>
            </a:xfrm>
            <a:custGeom>
              <a:avLst/>
              <a:gdLst/>
              <a:ahLst/>
              <a:cxnLst/>
              <a:rect l="l" t="t" r="r" b="b"/>
              <a:pathLst>
                <a:path w="929004" h="857250">
                  <a:moveTo>
                    <a:pt x="751323" y="857248"/>
                  </a:moveTo>
                  <a:lnTo>
                    <a:pt x="464349" y="654898"/>
                  </a:lnTo>
                  <a:lnTo>
                    <a:pt x="177374" y="857248"/>
                  </a:lnTo>
                  <a:lnTo>
                    <a:pt x="286974" y="529823"/>
                  </a:lnTo>
                  <a:lnTo>
                    <a:pt x="0" y="327449"/>
                  </a:lnTo>
                  <a:lnTo>
                    <a:pt x="354724" y="327449"/>
                  </a:lnTo>
                  <a:lnTo>
                    <a:pt x="464349" y="0"/>
                  </a:lnTo>
                  <a:lnTo>
                    <a:pt x="573948" y="327449"/>
                  </a:lnTo>
                  <a:lnTo>
                    <a:pt x="928698" y="327449"/>
                  </a:lnTo>
                  <a:lnTo>
                    <a:pt x="641698" y="529823"/>
                  </a:lnTo>
                  <a:lnTo>
                    <a:pt x="751323" y="857248"/>
                  </a:lnTo>
                  <a:close/>
                </a:path>
              </a:pathLst>
            </a:custGeom>
            <a:solidFill>
              <a:srgbClr val="FF388C"/>
            </a:solidFill>
          </p:spPr>
          <p:txBody>
            <a:bodyPr wrap="square" lIns="0" tIns="0" rIns="0" bIns="0" rtlCol="0"/>
            <a:lstStyle/>
            <a:p>
              <a:endParaRPr/>
            </a:p>
          </p:txBody>
        </p:sp>
        <p:sp>
          <p:nvSpPr>
            <p:cNvPr id="16" name="object 16"/>
            <p:cNvSpPr/>
            <p:nvPr/>
          </p:nvSpPr>
          <p:spPr>
            <a:xfrm>
              <a:off x="6357937" y="4571990"/>
              <a:ext cx="929005" cy="857250"/>
            </a:xfrm>
            <a:custGeom>
              <a:avLst/>
              <a:gdLst/>
              <a:ahLst/>
              <a:cxnLst/>
              <a:rect l="l" t="t" r="r" b="b"/>
              <a:pathLst>
                <a:path w="929004" h="857250">
                  <a:moveTo>
                    <a:pt x="0" y="327449"/>
                  </a:moveTo>
                  <a:lnTo>
                    <a:pt x="354724" y="327449"/>
                  </a:lnTo>
                  <a:lnTo>
                    <a:pt x="464349" y="0"/>
                  </a:lnTo>
                  <a:lnTo>
                    <a:pt x="573948" y="327449"/>
                  </a:lnTo>
                  <a:lnTo>
                    <a:pt x="928698" y="327449"/>
                  </a:lnTo>
                  <a:lnTo>
                    <a:pt x="641698" y="529823"/>
                  </a:lnTo>
                  <a:lnTo>
                    <a:pt x="751323" y="857248"/>
                  </a:lnTo>
                  <a:lnTo>
                    <a:pt x="464349" y="654898"/>
                  </a:lnTo>
                  <a:lnTo>
                    <a:pt x="177374" y="857248"/>
                  </a:lnTo>
                  <a:lnTo>
                    <a:pt x="286974" y="529823"/>
                  </a:lnTo>
                  <a:lnTo>
                    <a:pt x="0" y="327449"/>
                  </a:lnTo>
                  <a:close/>
                </a:path>
              </a:pathLst>
            </a:custGeom>
            <a:ln w="25399">
              <a:solidFill>
                <a:srgbClr val="BA2866"/>
              </a:solidFill>
            </a:ln>
          </p:spPr>
          <p:txBody>
            <a:bodyPr wrap="square" lIns="0" tIns="0" rIns="0" bIns="0" rtlCol="0"/>
            <a:lstStyle/>
            <a:p>
              <a:endParaRPr/>
            </a:p>
          </p:txBody>
        </p:sp>
      </p:grpSp>
      <p:grpSp>
        <p:nvGrpSpPr>
          <p:cNvPr id="17" name="object 17"/>
          <p:cNvGrpSpPr/>
          <p:nvPr/>
        </p:nvGrpSpPr>
        <p:grpSpPr>
          <a:xfrm>
            <a:off x="6273812" y="2487595"/>
            <a:ext cx="811530" cy="1168400"/>
            <a:chOff x="6273812" y="2487595"/>
            <a:chExt cx="811530" cy="1168400"/>
          </a:xfrm>
        </p:grpSpPr>
        <p:sp>
          <p:nvSpPr>
            <p:cNvPr id="18" name="object 18"/>
            <p:cNvSpPr/>
            <p:nvPr/>
          </p:nvSpPr>
          <p:spPr>
            <a:xfrm>
              <a:off x="6286512" y="2500295"/>
              <a:ext cx="786130" cy="1143000"/>
            </a:xfrm>
            <a:custGeom>
              <a:avLst/>
              <a:gdLst/>
              <a:ahLst/>
              <a:cxnLst/>
              <a:rect l="l" t="t" r="r" b="b"/>
              <a:pathLst>
                <a:path w="786129" h="1143000">
                  <a:moveTo>
                    <a:pt x="635723" y="1142997"/>
                  </a:moveTo>
                  <a:lnTo>
                    <a:pt x="392899" y="873173"/>
                  </a:lnTo>
                  <a:lnTo>
                    <a:pt x="150074" y="1142997"/>
                  </a:lnTo>
                  <a:lnTo>
                    <a:pt x="242824" y="706423"/>
                  </a:lnTo>
                  <a:lnTo>
                    <a:pt x="0" y="436599"/>
                  </a:lnTo>
                  <a:lnTo>
                    <a:pt x="300149" y="436599"/>
                  </a:lnTo>
                  <a:lnTo>
                    <a:pt x="392899" y="0"/>
                  </a:lnTo>
                  <a:lnTo>
                    <a:pt x="485649" y="436599"/>
                  </a:lnTo>
                  <a:lnTo>
                    <a:pt x="785798" y="436599"/>
                  </a:lnTo>
                  <a:lnTo>
                    <a:pt x="542973" y="706423"/>
                  </a:lnTo>
                  <a:lnTo>
                    <a:pt x="635723" y="1142997"/>
                  </a:lnTo>
                  <a:close/>
                </a:path>
              </a:pathLst>
            </a:custGeom>
            <a:solidFill>
              <a:srgbClr val="FF388C"/>
            </a:solidFill>
          </p:spPr>
          <p:txBody>
            <a:bodyPr wrap="square" lIns="0" tIns="0" rIns="0" bIns="0" rtlCol="0"/>
            <a:lstStyle/>
            <a:p>
              <a:endParaRPr/>
            </a:p>
          </p:txBody>
        </p:sp>
        <p:sp>
          <p:nvSpPr>
            <p:cNvPr id="19" name="object 19"/>
            <p:cNvSpPr/>
            <p:nvPr/>
          </p:nvSpPr>
          <p:spPr>
            <a:xfrm>
              <a:off x="6286512" y="2500295"/>
              <a:ext cx="786130" cy="1143000"/>
            </a:xfrm>
            <a:custGeom>
              <a:avLst/>
              <a:gdLst/>
              <a:ahLst/>
              <a:cxnLst/>
              <a:rect l="l" t="t" r="r" b="b"/>
              <a:pathLst>
                <a:path w="786129" h="1143000">
                  <a:moveTo>
                    <a:pt x="0" y="436599"/>
                  </a:moveTo>
                  <a:lnTo>
                    <a:pt x="300149" y="436599"/>
                  </a:lnTo>
                  <a:lnTo>
                    <a:pt x="392899" y="0"/>
                  </a:lnTo>
                  <a:lnTo>
                    <a:pt x="485649" y="436599"/>
                  </a:lnTo>
                  <a:lnTo>
                    <a:pt x="785798" y="436599"/>
                  </a:lnTo>
                  <a:lnTo>
                    <a:pt x="542973" y="706423"/>
                  </a:lnTo>
                  <a:lnTo>
                    <a:pt x="635723" y="1142997"/>
                  </a:lnTo>
                  <a:lnTo>
                    <a:pt x="392899" y="873173"/>
                  </a:lnTo>
                  <a:lnTo>
                    <a:pt x="150074" y="1142997"/>
                  </a:lnTo>
                  <a:lnTo>
                    <a:pt x="242824" y="706423"/>
                  </a:lnTo>
                  <a:lnTo>
                    <a:pt x="0" y="436599"/>
                  </a:lnTo>
                  <a:close/>
                </a:path>
              </a:pathLst>
            </a:custGeom>
            <a:ln w="25399">
              <a:solidFill>
                <a:srgbClr val="BA2866"/>
              </a:solidFill>
            </a:ln>
          </p:spPr>
          <p:txBody>
            <a:bodyPr wrap="square" lIns="0" tIns="0" rIns="0" bIns="0" rtlCol="0"/>
            <a:lstStyle/>
            <a:p>
              <a:endParaRPr/>
            </a:p>
          </p:txBody>
        </p:sp>
      </p:grpSp>
      <p:sp>
        <p:nvSpPr>
          <p:cNvPr id="20" name="object 20"/>
          <p:cNvSpPr txBox="1"/>
          <p:nvPr/>
        </p:nvSpPr>
        <p:spPr>
          <a:xfrm>
            <a:off x="444499" y="6536123"/>
            <a:ext cx="728345" cy="196215"/>
          </a:xfrm>
          <a:prstGeom prst="rect">
            <a:avLst/>
          </a:prstGeom>
        </p:spPr>
        <p:txBody>
          <a:bodyPr vert="horz" wrap="square" lIns="0" tIns="0" rIns="0" bIns="0" rtlCol="0">
            <a:spAutoFit/>
          </a:bodyPr>
          <a:lstStyle/>
          <a:p>
            <a:pPr marL="12700">
              <a:lnSpc>
                <a:spcPts val="1425"/>
              </a:lnSpc>
            </a:pPr>
            <a:r>
              <a:rPr sz="1200" spc="-5" dirty="0">
                <a:solidFill>
                  <a:srgbClr val="606060"/>
                </a:solidFill>
                <a:latin typeface="Arial"/>
                <a:cs typeface="Arial"/>
              </a:rPr>
              <a:t>22-Mar-21</a:t>
            </a:r>
            <a:endParaRPr sz="1200">
              <a:latin typeface="Arial"/>
              <a:cs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457200" y="405729"/>
            <a:ext cx="8229600" cy="880817"/>
          </a:xfrm>
          <a:prstGeom prst="rect">
            <a:avLst/>
          </a:prstGeom>
        </p:spPr>
        <p:txBody>
          <a:bodyPr vert="horz" wrap="square" lIns="0" tIns="515618" rIns="0" bIns="0" rtlCol="0">
            <a:spAutoFit/>
          </a:bodyPr>
          <a:lstStyle/>
          <a:p>
            <a:pPr marL="164465" marR="5080">
              <a:lnSpc>
                <a:spcPts val="2850"/>
              </a:lnSpc>
              <a:spcBef>
                <a:spcPts val="219"/>
              </a:spcBef>
            </a:pPr>
            <a:r>
              <a:rPr sz="2400" spc="-5" dirty="0"/>
              <a:t>KATILIM BANKALARININ FİNANSMAN</a:t>
            </a:r>
            <a:r>
              <a:rPr sz="2400" spc="-105" dirty="0"/>
              <a:t> </a:t>
            </a:r>
            <a:r>
              <a:rPr sz="2400" spc="-5" dirty="0"/>
              <a:t>SAĞLAMA  YÖNTEMLERİ</a:t>
            </a:r>
          </a:p>
        </p:txBody>
      </p:sp>
      <p:sp>
        <p:nvSpPr>
          <p:cNvPr id="9" name="object 9"/>
          <p:cNvSpPr txBox="1">
            <a:spLocks noGrp="1"/>
          </p:cNvSpPr>
          <p:nvPr>
            <p:ph idx="1"/>
          </p:nvPr>
        </p:nvSpPr>
        <p:spPr>
          <a:xfrm>
            <a:off x="457200" y="1600200"/>
            <a:ext cx="8229600" cy="4187685"/>
          </a:xfrm>
          <a:prstGeom prst="rect">
            <a:avLst/>
          </a:prstGeom>
        </p:spPr>
        <p:txBody>
          <a:bodyPr vert="horz" wrap="square" lIns="0" tIns="34925" rIns="0" bIns="0" rtlCol="0">
            <a:spAutoFit/>
          </a:bodyPr>
          <a:lstStyle/>
          <a:p>
            <a:pPr marL="22225">
              <a:lnSpc>
                <a:spcPct val="100000"/>
              </a:lnSpc>
              <a:spcBef>
                <a:spcPts val="275"/>
              </a:spcBef>
              <a:tabLst>
                <a:tab pos="376555" algn="l"/>
              </a:tabLst>
            </a:pPr>
            <a:r>
              <a:rPr sz="2000" b="1" spc="-5" dirty="0">
                <a:latin typeface="+mj-lt"/>
              </a:rPr>
              <a:t>KURUMSAL FİNANSMAN</a:t>
            </a:r>
            <a:r>
              <a:rPr sz="2000" b="1" spc="-10" dirty="0">
                <a:latin typeface="+mj-lt"/>
              </a:rPr>
              <a:t> </a:t>
            </a:r>
            <a:r>
              <a:rPr sz="2000" b="1" spc="-5" dirty="0">
                <a:latin typeface="+mj-lt"/>
              </a:rPr>
              <a:t>DESTEĞİ:</a:t>
            </a:r>
            <a:endParaRPr sz="2000" b="1" dirty="0">
              <a:latin typeface="+mj-lt"/>
              <a:cs typeface="Noto Sans Symbols"/>
            </a:endParaRPr>
          </a:p>
          <a:p>
            <a:pPr marL="191770" marR="5080">
              <a:lnSpc>
                <a:spcPts val="2150"/>
              </a:lnSpc>
              <a:spcBef>
                <a:spcPts val="455"/>
              </a:spcBef>
              <a:tabLst>
                <a:tab pos="853440" algn="l"/>
                <a:tab pos="2136775" algn="l"/>
                <a:tab pos="3080385" algn="l"/>
                <a:tab pos="4391025" algn="l"/>
                <a:tab pos="5250180" algn="l"/>
                <a:tab pos="6363335" algn="l"/>
                <a:tab pos="6911975" algn="l"/>
                <a:tab pos="7319645" algn="l"/>
              </a:tabLst>
            </a:pPr>
            <a:r>
              <a:rPr sz="2000" b="0" dirty="0">
                <a:latin typeface="Arial"/>
                <a:cs typeface="Arial"/>
              </a:rPr>
              <a:t>Fon</a:t>
            </a:r>
            <a:r>
              <a:rPr lang="tr-TR" sz="2000" b="0" dirty="0">
                <a:latin typeface="Arial"/>
                <a:cs typeface="Arial"/>
              </a:rPr>
              <a:t> </a:t>
            </a:r>
            <a:r>
              <a:rPr sz="2000" b="0" dirty="0" err="1">
                <a:latin typeface="Arial"/>
                <a:cs typeface="Arial"/>
              </a:rPr>
              <a:t>kullanmak</a:t>
            </a:r>
            <a:r>
              <a:rPr sz="2000" b="0" dirty="0">
                <a:latin typeface="Arial"/>
                <a:cs typeface="Arial"/>
              </a:rPr>
              <a:t>	</a:t>
            </a:r>
            <a:r>
              <a:rPr sz="2000" b="0" spc="-5" dirty="0">
                <a:latin typeface="Arial"/>
                <a:cs typeface="Arial"/>
              </a:rPr>
              <a:t>isteye</a:t>
            </a:r>
            <a:r>
              <a:rPr sz="2000" b="0" dirty="0">
                <a:latin typeface="Arial"/>
                <a:cs typeface="Arial"/>
              </a:rPr>
              <a:t>n	müşterinin	</a:t>
            </a:r>
            <a:r>
              <a:rPr sz="2000" b="0" spc="-5" dirty="0">
                <a:latin typeface="Arial"/>
                <a:cs typeface="Arial"/>
              </a:rPr>
              <a:t>ihtiya</a:t>
            </a:r>
            <a:r>
              <a:rPr sz="2000" b="0" dirty="0">
                <a:latin typeface="Arial"/>
                <a:cs typeface="Arial"/>
              </a:rPr>
              <a:t>ç	</a:t>
            </a:r>
            <a:r>
              <a:rPr sz="2000" b="0" spc="-5" dirty="0">
                <a:latin typeface="Arial"/>
                <a:cs typeface="Arial"/>
              </a:rPr>
              <a:t>duyduğ</a:t>
            </a:r>
            <a:r>
              <a:rPr sz="2000" b="0" dirty="0">
                <a:latin typeface="Arial"/>
                <a:cs typeface="Arial"/>
              </a:rPr>
              <a:t>u	mal	ve	</a:t>
            </a:r>
            <a:r>
              <a:rPr sz="2000" b="0" spc="-5" dirty="0">
                <a:latin typeface="Arial"/>
                <a:cs typeface="Arial"/>
              </a:rPr>
              <a:t>hizmet  alımının</a:t>
            </a:r>
            <a:r>
              <a:rPr sz="2000" b="0" spc="-10" dirty="0">
                <a:latin typeface="Arial"/>
                <a:cs typeface="Arial"/>
              </a:rPr>
              <a:t> </a:t>
            </a:r>
            <a:r>
              <a:rPr sz="2000" b="0" spc="-5" dirty="0">
                <a:latin typeface="Arial"/>
                <a:cs typeface="Arial"/>
              </a:rPr>
              <a:t>finansmanıdır,</a:t>
            </a:r>
          </a:p>
          <a:p>
            <a:pPr marL="233679">
              <a:lnSpc>
                <a:spcPct val="100000"/>
              </a:lnSpc>
              <a:spcBef>
                <a:spcPts val="145"/>
              </a:spcBef>
            </a:pPr>
            <a:r>
              <a:rPr sz="2000" b="0" dirty="0">
                <a:latin typeface="Arial"/>
                <a:cs typeface="Arial"/>
              </a:rPr>
              <a:t>Mal ve </a:t>
            </a:r>
            <a:r>
              <a:rPr sz="2000" b="0" spc="-5" dirty="0">
                <a:latin typeface="Arial"/>
                <a:cs typeface="Arial"/>
              </a:rPr>
              <a:t>hizmet bedeli peşin olarak </a:t>
            </a:r>
            <a:r>
              <a:rPr sz="2000" b="0" dirty="0">
                <a:latin typeface="Arial"/>
                <a:cs typeface="Arial"/>
              </a:rPr>
              <a:t>satıcıya</a:t>
            </a:r>
            <a:r>
              <a:rPr sz="2000" b="0" spc="-30" dirty="0">
                <a:latin typeface="Arial"/>
                <a:cs typeface="Arial"/>
              </a:rPr>
              <a:t> </a:t>
            </a:r>
            <a:r>
              <a:rPr sz="2000" b="0" spc="-5" dirty="0" err="1">
                <a:latin typeface="Arial"/>
                <a:cs typeface="Arial"/>
              </a:rPr>
              <a:t>ödenir</a:t>
            </a:r>
            <a:r>
              <a:rPr sz="2000" b="0" spc="-5" dirty="0">
                <a:latin typeface="Arial"/>
                <a:cs typeface="Arial"/>
              </a:rPr>
              <a:t>,</a:t>
            </a:r>
            <a:endParaRPr lang="tr-TR" sz="2000" b="0" spc="-5" dirty="0">
              <a:latin typeface="Arial"/>
              <a:cs typeface="Arial"/>
            </a:endParaRPr>
          </a:p>
          <a:p>
            <a:pPr marL="233679">
              <a:lnSpc>
                <a:spcPct val="100000"/>
              </a:lnSpc>
              <a:spcBef>
                <a:spcPts val="145"/>
              </a:spcBef>
            </a:pPr>
            <a:r>
              <a:rPr sz="2000" b="0" dirty="0">
                <a:latin typeface="Arial"/>
                <a:cs typeface="Arial"/>
              </a:rPr>
              <a:t>Mal	</a:t>
            </a:r>
            <a:r>
              <a:rPr sz="2000" b="0" spc="-5" dirty="0">
                <a:latin typeface="Arial"/>
                <a:cs typeface="Arial"/>
              </a:rPr>
              <a:t>bedel</a:t>
            </a:r>
            <a:r>
              <a:rPr sz="2000" b="0" dirty="0">
                <a:latin typeface="Arial"/>
                <a:cs typeface="Arial"/>
              </a:rPr>
              <a:t>i	</a:t>
            </a:r>
            <a:r>
              <a:rPr sz="2000" b="0" spc="-5" dirty="0">
                <a:latin typeface="Arial"/>
                <a:cs typeface="Arial"/>
              </a:rPr>
              <a:t>üzerin</a:t>
            </a:r>
            <a:r>
              <a:rPr sz="2000" b="0" dirty="0">
                <a:latin typeface="Arial"/>
                <a:cs typeface="Arial"/>
              </a:rPr>
              <a:t>e	</a:t>
            </a:r>
            <a:r>
              <a:rPr sz="2000" b="0" spc="-5" dirty="0">
                <a:latin typeface="Arial"/>
                <a:cs typeface="Arial"/>
              </a:rPr>
              <a:t>bankanı</a:t>
            </a:r>
            <a:r>
              <a:rPr sz="2000" b="0" dirty="0">
                <a:latin typeface="Arial"/>
                <a:cs typeface="Arial"/>
              </a:rPr>
              <a:t>n	kârı	</a:t>
            </a:r>
            <a:r>
              <a:rPr sz="2000" b="0" spc="-5" dirty="0">
                <a:latin typeface="Arial"/>
                <a:cs typeface="Arial"/>
              </a:rPr>
              <a:t>ekleni</a:t>
            </a:r>
            <a:r>
              <a:rPr sz="2000" b="0" dirty="0">
                <a:latin typeface="Arial"/>
                <a:cs typeface="Arial"/>
              </a:rPr>
              <a:t>r	ve	yeni</a:t>
            </a:r>
            <a:r>
              <a:rPr lang="tr-TR" sz="2000" b="0" dirty="0">
                <a:latin typeface="Arial"/>
                <a:cs typeface="Arial"/>
              </a:rPr>
              <a:t> </a:t>
            </a:r>
            <a:r>
              <a:rPr sz="2000" b="0" spc="-5" dirty="0" err="1">
                <a:latin typeface="Arial"/>
                <a:cs typeface="Arial"/>
              </a:rPr>
              <a:t>tuta</a:t>
            </a:r>
            <a:r>
              <a:rPr sz="2000" b="0" dirty="0" err="1">
                <a:latin typeface="Arial"/>
                <a:cs typeface="Arial"/>
              </a:rPr>
              <a:t>r</a:t>
            </a:r>
            <a:r>
              <a:rPr sz="2000" b="0" dirty="0">
                <a:latin typeface="Arial"/>
                <a:cs typeface="Arial"/>
              </a:rPr>
              <a:t>	</a:t>
            </a:r>
            <a:r>
              <a:rPr sz="2000" b="0" spc="-5" dirty="0">
                <a:latin typeface="Arial"/>
                <a:cs typeface="Arial"/>
              </a:rPr>
              <a:t>üzerinden  </a:t>
            </a:r>
            <a:r>
              <a:rPr sz="2000" b="0" dirty="0">
                <a:latin typeface="Arial"/>
                <a:cs typeface="Arial"/>
              </a:rPr>
              <a:t>müşteri </a:t>
            </a:r>
            <a:r>
              <a:rPr sz="2000" b="0" spc="-5" dirty="0">
                <a:latin typeface="Arial"/>
                <a:cs typeface="Arial"/>
              </a:rPr>
              <a:t>bankaya</a:t>
            </a:r>
            <a:r>
              <a:rPr sz="2000" b="0" spc="-15" dirty="0">
                <a:latin typeface="Arial"/>
                <a:cs typeface="Arial"/>
              </a:rPr>
              <a:t> </a:t>
            </a:r>
            <a:r>
              <a:rPr sz="2000" b="0" spc="-5" dirty="0" err="1">
                <a:latin typeface="Arial"/>
                <a:cs typeface="Arial"/>
              </a:rPr>
              <a:t>borçlanır</a:t>
            </a:r>
            <a:r>
              <a:rPr sz="2000" b="0" spc="-5" dirty="0">
                <a:latin typeface="Arial"/>
                <a:cs typeface="Arial"/>
              </a:rPr>
              <a:t>,</a:t>
            </a:r>
            <a:endParaRPr lang="tr-TR" sz="2000" b="0" spc="-5" dirty="0">
              <a:latin typeface="Arial"/>
              <a:cs typeface="Arial"/>
            </a:endParaRPr>
          </a:p>
          <a:p>
            <a:pPr marL="233679">
              <a:lnSpc>
                <a:spcPct val="100000"/>
              </a:lnSpc>
              <a:spcBef>
                <a:spcPts val="145"/>
              </a:spcBef>
            </a:pPr>
            <a:r>
              <a:rPr sz="2000" b="0" dirty="0" err="1">
                <a:latin typeface="Arial"/>
                <a:cs typeface="Arial"/>
              </a:rPr>
              <a:t>Alım-satıma</a:t>
            </a:r>
            <a:r>
              <a:rPr sz="2000" b="0" dirty="0">
                <a:latin typeface="Arial"/>
                <a:cs typeface="Arial"/>
              </a:rPr>
              <a:t> </a:t>
            </a:r>
            <a:r>
              <a:rPr sz="2000" b="0" spc="-5" dirty="0">
                <a:latin typeface="Arial"/>
                <a:cs typeface="Arial"/>
              </a:rPr>
              <a:t>ilişkin belgenin </a:t>
            </a:r>
            <a:r>
              <a:rPr sz="2000" b="0" dirty="0">
                <a:latin typeface="Arial"/>
                <a:cs typeface="Arial"/>
              </a:rPr>
              <a:t>şubece saklanması</a:t>
            </a:r>
            <a:r>
              <a:rPr sz="2000" b="0" spc="-35" dirty="0">
                <a:latin typeface="Arial"/>
                <a:cs typeface="Arial"/>
              </a:rPr>
              <a:t> </a:t>
            </a:r>
            <a:r>
              <a:rPr sz="2000" b="0" dirty="0">
                <a:latin typeface="Arial"/>
                <a:cs typeface="Arial"/>
              </a:rPr>
              <a:t>zorunludur</a:t>
            </a:r>
          </a:p>
          <a:p>
            <a:pPr marL="9525">
              <a:lnSpc>
                <a:spcPct val="100000"/>
              </a:lnSpc>
              <a:spcBef>
                <a:spcPts val="55"/>
              </a:spcBef>
            </a:pPr>
            <a:endParaRPr sz="2000" dirty="0">
              <a:latin typeface="Arial"/>
              <a:cs typeface="Arial"/>
            </a:endParaRPr>
          </a:p>
          <a:p>
            <a:pPr marL="22225">
              <a:lnSpc>
                <a:spcPct val="100000"/>
              </a:lnSpc>
              <a:tabLst>
                <a:tab pos="376555" algn="l"/>
              </a:tabLst>
            </a:pPr>
            <a:r>
              <a:rPr sz="2000" b="1" spc="-5" dirty="0">
                <a:latin typeface="+mj-lt"/>
              </a:rPr>
              <a:t>BİREYSEL FİNANSMAN</a:t>
            </a:r>
            <a:r>
              <a:rPr sz="2000" b="1" spc="-10" dirty="0">
                <a:latin typeface="+mj-lt"/>
              </a:rPr>
              <a:t> </a:t>
            </a:r>
            <a:r>
              <a:rPr sz="2000" b="1" spc="-5" dirty="0">
                <a:latin typeface="+mj-lt"/>
              </a:rPr>
              <a:t>DESTEĞİ:</a:t>
            </a:r>
            <a:endParaRPr sz="2000" b="1" dirty="0">
              <a:latin typeface="+mj-lt"/>
              <a:cs typeface="Noto Sans Symbols"/>
            </a:endParaRPr>
          </a:p>
          <a:p>
            <a:pPr marL="234315">
              <a:lnSpc>
                <a:spcPct val="100000"/>
              </a:lnSpc>
              <a:spcBef>
                <a:spcPts val="150"/>
              </a:spcBef>
            </a:pPr>
            <a:r>
              <a:rPr sz="2000" b="0" dirty="0">
                <a:latin typeface="Arial"/>
                <a:cs typeface="Arial"/>
              </a:rPr>
              <a:t>-Tüketicilerin </a:t>
            </a:r>
            <a:r>
              <a:rPr sz="2000" b="0" spc="-5" dirty="0">
                <a:latin typeface="Arial"/>
                <a:cs typeface="Arial"/>
              </a:rPr>
              <a:t>araç, </a:t>
            </a:r>
            <a:r>
              <a:rPr sz="2000" b="0" dirty="0">
                <a:latin typeface="Arial"/>
                <a:cs typeface="Arial"/>
              </a:rPr>
              <a:t>konut ve </a:t>
            </a:r>
            <a:r>
              <a:rPr sz="2000" b="0" spc="-5" dirty="0">
                <a:latin typeface="Arial"/>
                <a:cs typeface="Arial"/>
              </a:rPr>
              <a:t>tüketim </a:t>
            </a:r>
            <a:r>
              <a:rPr sz="2000" b="0" dirty="0">
                <a:latin typeface="Arial"/>
                <a:cs typeface="Arial"/>
              </a:rPr>
              <a:t>malı </a:t>
            </a:r>
            <a:r>
              <a:rPr sz="2000" b="0" spc="-5" dirty="0">
                <a:latin typeface="Arial"/>
                <a:cs typeface="Arial"/>
              </a:rPr>
              <a:t>ihtiyacının</a:t>
            </a:r>
            <a:r>
              <a:rPr sz="2000" b="0" spc="-75" dirty="0">
                <a:latin typeface="Arial"/>
                <a:cs typeface="Arial"/>
              </a:rPr>
              <a:t> </a:t>
            </a:r>
            <a:r>
              <a:rPr sz="2000" b="0" spc="-5" dirty="0">
                <a:latin typeface="Arial"/>
                <a:cs typeface="Arial"/>
              </a:rPr>
              <a:t>finansmanıdır,</a:t>
            </a:r>
          </a:p>
          <a:p>
            <a:pPr marL="376555" marR="8890" indent="-140970">
              <a:lnSpc>
                <a:spcPts val="2150"/>
              </a:lnSpc>
              <a:spcBef>
                <a:spcPts val="430"/>
              </a:spcBef>
            </a:pPr>
            <a:r>
              <a:rPr sz="2000" b="0" dirty="0">
                <a:latin typeface="Arial"/>
                <a:cs typeface="Arial"/>
              </a:rPr>
              <a:t>-Alınacak konut, </a:t>
            </a:r>
            <a:r>
              <a:rPr sz="2000" b="0" spc="-5" dirty="0">
                <a:latin typeface="Arial"/>
                <a:cs typeface="Arial"/>
              </a:rPr>
              <a:t>araç,.. </a:t>
            </a:r>
            <a:r>
              <a:rPr sz="2000" b="0" dirty="0">
                <a:latin typeface="Arial"/>
                <a:cs typeface="Arial"/>
              </a:rPr>
              <a:t>vs. </a:t>
            </a:r>
            <a:r>
              <a:rPr sz="2000" b="0" spc="-5" dirty="0">
                <a:latin typeface="Arial"/>
                <a:cs typeface="Arial"/>
              </a:rPr>
              <a:t>nin bedeli </a:t>
            </a:r>
            <a:r>
              <a:rPr sz="2000" b="0" dirty="0">
                <a:latin typeface="Arial"/>
                <a:cs typeface="Arial"/>
              </a:rPr>
              <a:t>katılım </a:t>
            </a:r>
            <a:r>
              <a:rPr sz="2000" b="0" spc="-5" dirty="0">
                <a:latin typeface="Arial"/>
                <a:cs typeface="Arial"/>
              </a:rPr>
              <a:t>bankası tarafından peşin  olarak </a:t>
            </a:r>
            <a:r>
              <a:rPr sz="2000" b="0" dirty="0">
                <a:latin typeface="Arial"/>
                <a:cs typeface="Arial"/>
              </a:rPr>
              <a:t>satıcıya</a:t>
            </a:r>
            <a:r>
              <a:rPr sz="2000" b="0" spc="-10" dirty="0">
                <a:latin typeface="Arial"/>
                <a:cs typeface="Arial"/>
              </a:rPr>
              <a:t> </a:t>
            </a:r>
            <a:r>
              <a:rPr sz="2000" b="0" spc="-5" dirty="0">
                <a:latin typeface="Arial"/>
                <a:cs typeface="Arial"/>
              </a:rPr>
              <a:t>ödenir,</a:t>
            </a:r>
          </a:p>
          <a:p>
            <a:pPr marL="233679">
              <a:lnSpc>
                <a:spcPct val="100000"/>
              </a:lnSpc>
              <a:spcBef>
                <a:spcPts val="145"/>
              </a:spcBef>
            </a:pPr>
            <a:r>
              <a:rPr sz="2000" b="0" dirty="0">
                <a:latin typeface="Arial"/>
                <a:cs typeface="Arial"/>
              </a:rPr>
              <a:t>-Üzerine </a:t>
            </a:r>
            <a:r>
              <a:rPr sz="2000" b="0" u="heavy" spc="-5" dirty="0">
                <a:uFill>
                  <a:solidFill>
                    <a:srgbClr val="000000"/>
                  </a:solidFill>
                </a:uFill>
                <a:latin typeface="Arial"/>
                <a:cs typeface="Arial"/>
              </a:rPr>
              <a:t>banka </a:t>
            </a:r>
            <a:r>
              <a:rPr sz="2000" b="0" u="heavy" dirty="0">
                <a:uFill>
                  <a:solidFill>
                    <a:srgbClr val="000000"/>
                  </a:solidFill>
                </a:uFill>
                <a:latin typeface="Arial"/>
                <a:cs typeface="Arial"/>
              </a:rPr>
              <a:t>kârı</a:t>
            </a:r>
            <a:r>
              <a:rPr sz="2000" b="0" dirty="0">
                <a:latin typeface="Arial"/>
                <a:cs typeface="Arial"/>
              </a:rPr>
              <a:t> </a:t>
            </a:r>
            <a:r>
              <a:rPr sz="2000" b="0" spc="-5" dirty="0">
                <a:latin typeface="Arial"/>
                <a:cs typeface="Arial"/>
              </a:rPr>
              <a:t>eklenerek alıcı </a:t>
            </a:r>
            <a:r>
              <a:rPr sz="2000" b="0" dirty="0">
                <a:latin typeface="Arial"/>
                <a:cs typeface="Arial"/>
              </a:rPr>
              <a:t>vadeli </a:t>
            </a:r>
            <a:r>
              <a:rPr sz="2000" b="0" spc="-5" dirty="0">
                <a:latin typeface="Arial"/>
                <a:cs typeface="Arial"/>
              </a:rPr>
              <a:t>olarak</a:t>
            </a:r>
            <a:r>
              <a:rPr sz="2000" b="0" spc="-50" dirty="0">
                <a:latin typeface="Arial"/>
                <a:cs typeface="Arial"/>
              </a:rPr>
              <a:t> </a:t>
            </a:r>
            <a:r>
              <a:rPr sz="2000" b="0" spc="-5" dirty="0">
                <a:latin typeface="Arial"/>
                <a:cs typeface="Arial"/>
              </a:rPr>
              <a:t>borçlandırılır.</a:t>
            </a:r>
          </a:p>
        </p:txBody>
      </p:sp>
      <p:sp>
        <p:nvSpPr>
          <p:cNvPr id="12" name="object 12"/>
          <p:cNvSpPr txBox="1">
            <a:spLocks noGrp="1"/>
          </p:cNvSpPr>
          <p:nvPr>
            <p:ph type="sldNum" sz="quarter" idx="12"/>
          </p:nvPr>
        </p:nvSpPr>
        <p:spPr>
          <a:prstGeom prst="rect">
            <a:avLst/>
          </a:prstGeom>
        </p:spPr>
        <p:txBody>
          <a:bodyPr vert="horz" wrap="square" lIns="0" tIns="36195" rIns="0" bIns="0" rtlCol="0">
            <a:spAutoFit/>
          </a:bodyPr>
          <a:lstStyle/>
          <a:p>
            <a:pPr marL="123189">
              <a:lnSpc>
                <a:spcPct val="100000"/>
              </a:lnSpc>
              <a:spcBef>
                <a:spcPts val="285"/>
              </a:spcBef>
            </a:pPr>
            <a:fld id="{81D60167-4931-47E6-BA6A-407CBD079E47}" type="slidenum">
              <a:rPr dirty="0"/>
              <a:t>34</a:t>
            </a:fld>
            <a:endParaRPr dirty="0"/>
          </a:p>
        </p:txBody>
      </p:sp>
      <p:sp>
        <p:nvSpPr>
          <p:cNvPr id="10" name="object 10"/>
          <p:cNvSpPr/>
          <p:nvPr/>
        </p:nvSpPr>
        <p:spPr>
          <a:xfrm>
            <a:off x="8153383" y="609598"/>
            <a:ext cx="990598" cy="533398"/>
          </a:xfrm>
          <a:prstGeom prst="rect">
            <a:avLst/>
          </a:prstGeom>
          <a:blipFill>
            <a:blip r:embed="rId2" cstate="print"/>
            <a:stretch>
              <a:fillRect/>
            </a:stretch>
          </a:blipFill>
        </p:spPr>
        <p:txBody>
          <a:bodyPr wrap="square" lIns="0" tIns="0" rIns="0" bIns="0" rtlCol="0"/>
          <a:lstStyle/>
          <a:p>
            <a:endParaRPr/>
          </a:p>
        </p:txBody>
      </p:sp>
      <p:sp>
        <p:nvSpPr>
          <p:cNvPr id="11" name="object 11"/>
          <p:cNvSpPr txBox="1"/>
          <p:nvPr/>
        </p:nvSpPr>
        <p:spPr>
          <a:xfrm>
            <a:off x="444499" y="6536123"/>
            <a:ext cx="728345" cy="196215"/>
          </a:xfrm>
          <a:prstGeom prst="rect">
            <a:avLst/>
          </a:prstGeom>
        </p:spPr>
        <p:txBody>
          <a:bodyPr vert="horz" wrap="square" lIns="0" tIns="0" rIns="0" bIns="0" rtlCol="0">
            <a:spAutoFit/>
          </a:bodyPr>
          <a:lstStyle/>
          <a:p>
            <a:pPr marL="12700">
              <a:lnSpc>
                <a:spcPts val="1425"/>
              </a:lnSpc>
            </a:pPr>
            <a:r>
              <a:rPr sz="1200" spc="-5" dirty="0">
                <a:solidFill>
                  <a:srgbClr val="606060"/>
                </a:solidFill>
                <a:latin typeface="Arial"/>
                <a:cs typeface="Arial"/>
              </a:rPr>
              <a:t>22-Mar-21</a:t>
            </a:r>
            <a:endParaRPr sz="1200">
              <a:latin typeface="Arial"/>
              <a:cs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444499" y="1046985"/>
            <a:ext cx="7319009" cy="787400"/>
          </a:xfrm>
          <a:prstGeom prst="rect">
            <a:avLst/>
          </a:prstGeom>
        </p:spPr>
        <p:txBody>
          <a:bodyPr vert="horz" wrap="square" lIns="0" tIns="12700" rIns="0" bIns="0" rtlCol="0">
            <a:spAutoFit/>
          </a:bodyPr>
          <a:lstStyle/>
          <a:p>
            <a:pPr marL="12700">
              <a:lnSpc>
                <a:spcPct val="100000"/>
              </a:lnSpc>
              <a:spcBef>
                <a:spcPts val="100"/>
              </a:spcBef>
            </a:pPr>
            <a:r>
              <a:rPr sz="5000" spc="-10" dirty="0">
                <a:solidFill>
                  <a:srgbClr val="666666"/>
                </a:solidFill>
              </a:rPr>
              <a:t>Katılım </a:t>
            </a:r>
            <a:r>
              <a:rPr sz="5000" spc="-5" dirty="0">
                <a:solidFill>
                  <a:srgbClr val="666666"/>
                </a:solidFill>
              </a:rPr>
              <a:t>bankacılık</a:t>
            </a:r>
            <a:r>
              <a:rPr sz="5000" spc="-95" dirty="0">
                <a:solidFill>
                  <a:srgbClr val="666666"/>
                </a:solidFill>
              </a:rPr>
              <a:t> </a:t>
            </a:r>
            <a:r>
              <a:rPr sz="5000" spc="-5" dirty="0">
                <a:solidFill>
                  <a:srgbClr val="666666"/>
                </a:solidFill>
              </a:rPr>
              <a:t>ürünleri</a:t>
            </a:r>
            <a:endParaRPr sz="5000"/>
          </a:p>
        </p:txBody>
      </p:sp>
      <p:sp>
        <p:nvSpPr>
          <p:cNvPr id="11" name="object 11"/>
          <p:cNvSpPr txBox="1">
            <a:spLocks noGrp="1"/>
          </p:cNvSpPr>
          <p:nvPr>
            <p:ph type="sldNum" sz="quarter" idx="12"/>
          </p:nvPr>
        </p:nvSpPr>
        <p:spPr>
          <a:prstGeom prst="rect">
            <a:avLst/>
          </a:prstGeom>
        </p:spPr>
        <p:txBody>
          <a:bodyPr vert="horz" wrap="square" lIns="0" tIns="36195" rIns="0" bIns="0" rtlCol="0">
            <a:spAutoFit/>
          </a:bodyPr>
          <a:lstStyle/>
          <a:p>
            <a:pPr marL="123189">
              <a:lnSpc>
                <a:spcPct val="100000"/>
              </a:lnSpc>
              <a:spcBef>
                <a:spcPts val="285"/>
              </a:spcBef>
            </a:pPr>
            <a:fld id="{81D60167-4931-47E6-BA6A-407CBD079E47}" type="slidenum">
              <a:rPr dirty="0"/>
              <a:t>35</a:t>
            </a:fld>
            <a:endParaRPr dirty="0"/>
          </a:p>
        </p:txBody>
      </p:sp>
      <p:sp>
        <p:nvSpPr>
          <p:cNvPr id="10" name="object 10"/>
          <p:cNvSpPr txBox="1"/>
          <p:nvPr/>
        </p:nvSpPr>
        <p:spPr>
          <a:xfrm>
            <a:off x="444499" y="6536123"/>
            <a:ext cx="728345" cy="196215"/>
          </a:xfrm>
          <a:prstGeom prst="rect">
            <a:avLst/>
          </a:prstGeom>
        </p:spPr>
        <p:txBody>
          <a:bodyPr vert="horz" wrap="square" lIns="0" tIns="0" rIns="0" bIns="0" rtlCol="0">
            <a:spAutoFit/>
          </a:bodyPr>
          <a:lstStyle/>
          <a:p>
            <a:pPr marL="12700">
              <a:lnSpc>
                <a:spcPts val="1425"/>
              </a:lnSpc>
            </a:pPr>
            <a:r>
              <a:rPr sz="1200" spc="-5" dirty="0">
                <a:solidFill>
                  <a:srgbClr val="606060"/>
                </a:solidFill>
                <a:latin typeface="Arial"/>
                <a:cs typeface="Arial"/>
              </a:rPr>
              <a:t>22-Mar-21</a:t>
            </a:r>
            <a:endParaRPr sz="1200">
              <a:latin typeface="Arial"/>
              <a:cs typeface="Arial"/>
            </a:endParaRPr>
          </a:p>
        </p:txBody>
      </p:sp>
      <p:sp>
        <p:nvSpPr>
          <p:cNvPr id="9" name="object 9"/>
          <p:cNvSpPr txBox="1"/>
          <p:nvPr/>
        </p:nvSpPr>
        <p:spPr>
          <a:xfrm>
            <a:off x="437490" y="1915968"/>
            <a:ext cx="8110855" cy="4761175"/>
          </a:xfrm>
          <a:prstGeom prst="rect">
            <a:avLst/>
          </a:prstGeom>
        </p:spPr>
        <p:txBody>
          <a:bodyPr vert="horz" wrap="square" lIns="0" tIns="60960" rIns="0" bIns="0" rtlCol="0">
            <a:spAutoFit/>
          </a:bodyPr>
          <a:lstStyle/>
          <a:p>
            <a:pPr marL="379730" marR="389890" indent="-367665">
              <a:lnSpc>
                <a:spcPts val="2770"/>
              </a:lnSpc>
              <a:spcBef>
                <a:spcPts val="480"/>
              </a:spcBef>
              <a:buClr>
                <a:srgbClr val="9C007E"/>
              </a:buClr>
              <a:buSzPct val="94230"/>
              <a:buFont typeface="Noto Sans Symbols"/>
              <a:buChar char="●"/>
              <a:tabLst>
                <a:tab pos="380365" algn="l"/>
              </a:tabLst>
            </a:pPr>
            <a:r>
              <a:rPr sz="2600" b="1" dirty="0">
                <a:latin typeface="Arial"/>
                <a:cs typeface="Arial"/>
              </a:rPr>
              <a:t>Murabaha: </a:t>
            </a:r>
            <a:r>
              <a:rPr sz="2600" spc="-10" dirty="0">
                <a:latin typeface="Arial"/>
                <a:cs typeface="Arial"/>
              </a:rPr>
              <a:t>Sipariş </a:t>
            </a:r>
            <a:r>
              <a:rPr sz="2600" spc="-5" dirty="0">
                <a:latin typeface="Arial"/>
                <a:cs typeface="Arial"/>
              </a:rPr>
              <a:t>üzerine peşin bedelle alınan bir  ürünün </a:t>
            </a:r>
            <a:r>
              <a:rPr sz="2600" dirty="0">
                <a:latin typeface="Arial"/>
                <a:cs typeface="Arial"/>
              </a:rPr>
              <a:t>vadeli </a:t>
            </a:r>
            <a:r>
              <a:rPr sz="2600" spc="-5" dirty="0">
                <a:latin typeface="Arial"/>
                <a:cs typeface="Arial"/>
              </a:rPr>
              <a:t>bedelle </a:t>
            </a:r>
            <a:r>
              <a:rPr sz="2600" dirty="0" err="1">
                <a:latin typeface="Arial"/>
                <a:cs typeface="Arial"/>
              </a:rPr>
              <a:t>satımı</a:t>
            </a:r>
            <a:r>
              <a:rPr sz="2600" spc="-25" dirty="0">
                <a:latin typeface="Arial"/>
                <a:cs typeface="Arial"/>
              </a:rPr>
              <a:t> </a:t>
            </a:r>
            <a:r>
              <a:rPr sz="2600" spc="-5" dirty="0" err="1">
                <a:latin typeface="Arial"/>
                <a:cs typeface="Arial"/>
              </a:rPr>
              <a:t>işlem</a:t>
            </a:r>
            <a:r>
              <a:rPr lang="tr-TR" sz="2600" spc="-5" dirty="0">
                <a:latin typeface="Arial"/>
                <a:cs typeface="Arial"/>
              </a:rPr>
              <a:t>i.</a:t>
            </a:r>
            <a:endParaRPr sz="2600" dirty="0">
              <a:latin typeface="Arial"/>
              <a:cs typeface="Arial"/>
            </a:endParaRPr>
          </a:p>
          <a:p>
            <a:pPr marL="379730" marR="5080" indent="-367665">
              <a:lnSpc>
                <a:spcPct val="89000"/>
              </a:lnSpc>
              <a:spcBef>
                <a:spcPts val="490"/>
              </a:spcBef>
              <a:buClr>
                <a:srgbClr val="9C007E"/>
              </a:buClr>
              <a:buSzPct val="94230"/>
              <a:buFont typeface="Noto Sans Symbols"/>
              <a:buChar char="●"/>
              <a:tabLst>
                <a:tab pos="380365" algn="l"/>
              </a:tabLst>
            </a:pPr>
            <a:r>
              <a:rPr sz="2600" b="1" spc="-10" dirty="0">
                <a:latin typeface="Arial"/>
                <a:cs typeface="Arial"/>
              </a:rPr>
              <a:t>Sukuk: </a:t>
            </a:r>
            <a:r>
              <a:rPr sz="2600" dirty="0">
                <a:latin typeface="Arial"/>
                <a:cs typeface="Arial"/>
              </a:rPr>
              <a:t>sertifikalar </a:t>
            </a:r>
            <a:r>
              <a:rPr sz="2600" spc="-5" dirty="0">
                <a:latin typeface="Arial"/>
                <a:cs typeface="Arial"/>
              </a:rPr>
              <a:t>anlamına gelmektedir. </a:t>
            </a:r>
            <a:r>
              <a:rPr lang="tr-TR" sz="2600" spc="-5" dirty="0" err="1">
                <a:latin typeface="Arial"/>
                <a:cs typeface="Arial"/>
              </a:rPr>
              <a:t>Sukuk</a:t>
            </a:r>
            <a:r>
              <a:rPr lang="tr-TR" sz="2600" spc="-5" dirty="0">
                <a:latin typeface="Arial"/>
                <a:cs typeface="Arial"/>
              </a:rPr>
              <a:t>, İslami finans sisteminde tahvile benzer bir yatırım aracıdır. Ancak faiz içermez, çünkü İslam hukuku faizi (</a:t>
            </a:r>
            <a:r>
              <a:rPr lang="tr-TR" sz="2600" spc="-5" dirty="0" err="1">
                <a:latin typeface="Arial"/>
                <a:cs typeface="Arial"/>
              </a:rPr>
              <a:t>ribâ</a:t>
            </a:r>
            <a:r>
              <a:rPr lang="tr-TR" sz="2600" spc="-5" dirty="0">
                <a:latin typeface="Arial"/>
                <a:cs typeface="Arial"/>
              </a:rPr>
              <a:t>) yasaklar. Bunun yerine, </a:t>
            </a:r>
            <a:r>
              <a:rPr lang="tr-TR" sz="2600" spc="-5" dirty="0" err="1">
                <a:latin typeface="Arial"/>
                <a:cs typeface="Arial"/>
              </a:rPr>
              <a:t>sukuk</a:t>
            </a:r>
            <a:r>
              <a:rPr lang="tr-TR" sz="2600" spc="-5" dirty="0">
                <a:latin typeface="Arial"/>
                <a:cs typeface="Arial"/>
              </a:rPr>
              <a:t> yatırımcıları belirli bir varlığa veya projeye ortak olur ve elde edilen kârdan pay alır. Yani, </a:t>
            </a:r>
            <a:r>
              <a:rPr lang="tr-TR" sz="2600" spc="-5" dirty="0" err="1">
                <a:latin typeface="Arial"/>
                <a:cs typeface="Arial"/>
              </a:rPr>
              <a:t>sukuk</a:t>
            </a:r>
            <a:r>
              <a:rPr lang="tr-TR" sz="2600" spc="-5" dirty="0">
                <a:latin typeface="Arial"/>
                <a:cs typeface="Arial"/>
              </a:rPr>
              <a:t> bir borçlanma aracı değil, varlık temelli bir yatırım aracıdır. Örneğin, bir şirket veya devlet, bir projeyi finanse etmek için </a:t>
            </a:r>
            <a:r>
              <a:rPr lang="tr-TR" sz="2600" spc="-5" dirty="0" err="1">
                <a:latin typeface="Arial"/>
                <a:cs typeface="Arial"/>
              </a:rPr>
              <a:t>sukuk</a:t>
            </a:r>
            <a:r>
              <a:rPr lang="tr-TR" sz="2600" spc="-5" dirty="0">
                <a:latin typeface="Arial"/>
                <a:cs typeface="Arial"/>
              </a:rPr>
              <a:t> ihraç eder. Yatırımcılar, bu projeye ortak olur ve gelir elde eder. Kâr zarar ortaklığına dayandığı için faizli tahvillerden farklıdır.</a:t>
            </a:r>
            <a:endParaRPr sz="2600" dirty="0">
              <a:latin typeface="Arial"/>
              <a:cs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8" name="object 8"/>
          <p:cNvGrpSpPr/>
          <p:nvPr/>
        </p:nvGrpSpPr>
        <p:grpSpPr>
          <a:xfrm>
            <a:off x="123290" y="196168"/>
            <a:ext cx="9249310" cy="6525895"/>
            <a:chOff x="0" y="332674"/>
            <a:chExt cx="9144000" cy="6525895"/>
          </a:xfrm>
        </p:grpSpPr>
        <p:sp>
          <p:nvSpPr>
            <p:cNvPr id="9" name="object 9"/>
            <p:cNvSpPr/>
            <p:nvPr/>
          </p:nvSpPr>
          <p:spPr>
            <a:xfrm>
              <a:off x="0" y="332674"/>
              <a:ext cx="9143981" cy="6525311"/>
            </a:xfrm>
            <a:prstGeom prst="rect">
              <a:avLst/>
            </a:prstGeom>
            <a:blipFill>
              <a:blip r:embed="rId2" cstate="print"/>
              <a:stretch>
                <a:fillRect/>
              </a:stretch>
            </a:blipFill>
          </p:spPr>
          <p:txBody>
            <a:bodyPr wrap="square" lIns="0" tIns="0" rIns="0" bIns="0" rtlCol="0"/>
            <a:lstStyle/>
            <a:p>
              <a:endParaRPr/>
            </a:p>
          </p:txBody>
        </p:sp>
        <p:sp>
          <p:nvSpPr>
            <p:cNvPr id="10" name="object 10"/>
            <p:cNvSpPr/>
            <p:nvPr/>
          </p:nvSpPr>
          <p:spPr>
            <a:xfrm>
              <a:off x="4267191" y="3124193"/>
              <a:ext cx="609598" cy="609598"/>
            </a:xfrm>
            <a:prstGeom prst="rect">
              <a:avLst/>
            </a:prstGeom>
            <a:blipFill>
              <a:blip r:embed="rId3" cstate="print"/>
              <a:stretch>
                <a:fillRect/>
              </a:stretch>
            </a:blipFill>
          </p:spPr>
          <p:txBody>
            <a:bodyPr wrap="square" lIns="0" tIns="0" rIns="0" bIns="0" rtlCol="0"/>
            <a:lstStyle/>
            <a:p>
              <a:endParaRPr/>
            </a:p>
          </p:txBody>
        </p:sp>
      </p:grpSp>
      <p:sp>
        <p:nvSpPr>
          <p:cNvPr id="11" name="object 11"/>
          <p:cNvSpPr txBox="1"/>
          <p:nvPr/>
        </p:nvSpPr>
        <p:spPr>
          <a:xfrm>
            <a:off x="444499" y="6536123"/>
            <a:ext cx="728345" cy="196215"/>
          </a:xfrm>
          <a:prstGeom prst="rect">
            <a:avLst/>
          </a:prstGeom>
        </p:spPr>
        <p:txBody>
          <a:bodyPr vert="horz" wrap="square" lIns="0" tIns="0" rIns="0" bIns="0" rtlCol="0">
            <a:spAutoFit/>
          </a:bodyPr>
          <a:lstStyle/>
          <a:p>
            <a:pPr marL="12700">
              <a:lnSpc>
                <a:spcPts val="1425"/>
              </a:lnSpc>
            </a:pPr>
            <a:r>
              <a:rPr sz="1200" spc="-5" dirty="0">
                <a:solidFill>
                  <a:srgbClr val="606060"/>
                </a:solidFill>
                <a:latin typeface="Arial"/>
                <a:cs typeface="Arial"/>
              </a:rPr>
              <a:t>22-Mar-21</a:t>
            </a:r>
            <a:endParaRPr sz="1200">
              <a:latin typeface="Arial"/>
              <a:cs typeface="Arial"/>
            </a:endParaRPr>
          </a:p>
        </p:txBody>
      </p:sp>
      <p:sp>
        <p:nvSpPr>
          <p:cNvPr id="12" name="object 12"/>
          <p:cNvSpPr txBox="1">
            <a:spLocks noGrp="1"/>
          </p:cNvSpPr>
          <p:nvPr>
            <p:ph type="sldNum" sz="quarter" idx="7"/>
          </p:nvPr>
        </p:nvSpPr>
        <p:spPr>
          <a:prstGeom prst="rect">
            <a:avLst/>
          </a:prstGeom>
        </p:spPr>
        <p:txBody>
          <a:bodyPr vert="horz" wrap="square" lIns="0" tIns="36195" rIns="0" bIns="0" rtlCol="0">
            <a:spAutoFit/>
          </a:bodyPr>
          <a:lstStyle/>
          <a:p>
            <a:pPr marL="123189">
              <a:lnSpc>
                <a:spcPct val="100000"/>
              </a:lnSpc>
              <a:spcBef>
                <a:spcPts val="285"/>
              </a:spcBef>
            </a:pPr>
            <a:fld id="{81D60167-4931-47E6-BA6A-407CBD079E47}" type="slidenum">
              <a:rPr dirty="0"/>
              <a:t>36</a:t>
            </a:fld>
            <a:endParaRP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596898" y="1289555"/>
            <a:ext cx="6946902" cy="391160"/>
          </a:xfrm>
          <a:prstGeom prst="rect">
            <a:avLst/>
          </a:prstGeom>
        </p:spPr>
        <p:txBody>
          <a:bodyPr vert="horz" wrap="square" lIns="0" tIns="12700" rIns="0" bIns="0" rtlCol="0">
            <a:spAutoFit/>
          </a:bodyPr>
          <a:lstStyle/>
          <a:p>
            <a:pPr marL="12700">
              <a:lnSpc>
                <a:spcPct val="100000"/>
              </a:lnSpc>
              <a:spcBef>
                <a:spcPts val="100"/>
              </a:spcBef>
            </a:pPr>
            <a:r>
              <a:rPr sz="2400" b="1" spc="-5" dirty="0">
                <a:latin typeface="Arial"/>
                <a:cs typeface="Arial"/>
              </a:rPr>
              <a:t>GENEL</a:t>
            </a:r>
            <a:r>
              <a:rPr sz="2400" b="1" spc="-90" dirty="0">
                <a:latin typeface="Arial"/>
                <a:cs typeface="Arial"/>
              </a:rPr>
              <a:t> </a:t>
            </a:r>
            <a:r>
              <a:rPr sz="2400" b="1" spc="-5" dirty="0">
                <a:latin typeface="Arial"/>
                <a:cs typeface="Arial"/>
              </a:rPr>
              <a:t>DEĞERLENDİRME:</a:t>
            </a:r>
          </a:p>
        </p:txBody>
      </p:sp>
      <p:sp>
        <p:nvSpPr>
          <p:cNvPr id="12" name="object 12"/>
          <p:cNvSpPr txBox="1">
            <a:spLocks noGrp="1"/>
          </p:cNvSpPr>
          <p:nvPr>
            <p:ph type="sldNum" sz="quarter" idx="12"/>
          </p:nvPr>
        </p:nvSpPr>
        <p:spPr>
          <a:prstGeom prst="rect">
            <a:avLst/>
          </a:prstGeom>
        </p:spPr>
        <p:txBody>
          <a:bodyPr vert="horz" wrap="square" lIns="0" tIns="36195" rIns="0" bIns="0" rtlCol="0">
            <a:spAutoFit/>
          </a:bodyPr>
          <a:lstStyle/>
          <a:p>
            <a:pPr marL="123189">
              <a:lnSpc>
                <a:spcPct val="100000"/>
              </a:lnSpc>
              <a:spcBef>
                <a:spcPts val="285"/>
              </a:spcBef>
            </a:pPr>
            <a:fld id="{81D60167-4931-47E6-BA6A-407CBD079E47}" type="slidenum">
              <a:rPr dirty="0"/>
              <a:t>37</a:t>
            </a:fld>
            <a:endParaRPr dirty="0"/>
          </a:p>
        </p:txBody>
      </p:sp>
      <p:sp>
        <p:nvSpPr>
          <p:cNvPr id="9" name="object 9"/>
          <p:cNvSpPr txBox="1"/>
          <p:nvPr/>
        </p:nvSpPr>
        <p:spPr>
          <a:xfrm>
            <a:off x="606423" y="1691636"/>
            <a:ext cx="7490459" cy="3873500"/>
          </a:xfrm>
          <a:prstGeom prst="rect">
            <a:avLst/>
          </a:prstGeom>
        </p:spPr>
        <p:txBody>
          <a:bodyPr vert="horz" wrap="square" lIns="0" tIns="12700" rIns="0" bIns="0" rtlCol="0">
            <a:spAutoFit/>
          </a:bodyPr>
          <a:lstStyle/>
          <a:p>
            <a:pPr marL="239395" marR="6985" indent="-239395" algn="just">
              <a:lnSpc>
                <a:spcPct val="100000"/>
              </a:lnSpc>
              <a:spcBef>
                <a:spcPts val="100"/>
              </a:spcBef>
              <a:buSzPct val="95000"/>
              <a:buAutoNum type="arabicPlain"/>
              <a:tabLst>
                <a:tab pos="239395" algn="l"/>
              </a:tabLst>
            </a:pPr>
            <a:r>
              <a:rPr sz="2000" b="1" spc="-5" dirty="0">
                <a:latin typeface="Arial"/>
                <a:cs typeface="Arial"/>
              </a:rPr>
              <a:t>KATILIM BANKALARI </a:t>
            </a:r>
            <a:r>
              <a:rPr sz="2000" spc="-5" dirty="0">
                <a:latin typeface="Arial"/>
                <a:cs typeface="Arial"/>
              </a:rPr>
              <a:t>bankacılık </a:t>
            </a:r>
            <a:r>
              <a:rPr sz="2000" dirty="0">
                <a:latin typeface="Arial"/>
                <a:cs typeface="Arial"/>
              </a:rPr>
              <a:t>sisteminin </a:t>
            </a:r>
            <a:r>
              <a:rPr sz="2000" spc="-5" dirty="0">
                <a:latin typeface="Arial"/>
                <a:cs typeface="Arial"/>
              </a:rPr>
              <a:t>tamamlayıcıları  olup, </a:t>
            </a:r>
            <a:r>
              <a:rPr sz="2000" dirty="0">
                <a:latin typeface="Arial"/>
                <a:cs typeface="Arial"/>
              </a:rPr>
              <a:t>çeşitli sebeplerle sistem </a:t>
            </a:r>
            <a:r>
              <a:rPr sz="2000" spc="-5" dirty="0">
                <a:latin typeface="Arial"/>
                <a:cs typeface="Arial"/>
              </a:rPr>
              <a:t>dışı </a:t>
            </a:r>
            <a:r>
              <a:rPr sz="2000" dirty="0">
                <a:latin typeface="Arial"/>
                <a:cs typeface="Arial"/>
              </a:rPr>
              <a:t>kalmış </a:t>
            </a:r>
            <a:r>
              <a:rPr sz="2000" spc="-5" dirty="0">
                <a:latin typeface="Arial"/>
                <a:cs typeface="Arial"/>
              </a:rPr>
              <a:t>atıl fonları, </a:t>
            </a:r>
            <a:r>
              <a:rPr sz="2000" dirty="0">
                <a:latin typeface="Arial"/>
                <a:cs typeface="Arial"/>
              </a:rPr>
              <a:t>sisteme  kazandırmışlardır.</a:t>
            </a:r>
          </a:p>
          <a:p>
            <a:pPr marL="239395" marR="35560" indent="-239395" algn="just">
              <a:lnSpc>
                <a:spcPts val="2380"/>
              </a:lnSpc>
              <a:spcBef>
                <a:spcPts val="495"/>
              </a:spcBef>
              <a:buSzPct val="95000"/>
              <a:buFont typeface="Arial"/>
              <a:buAutoNum type="arabicPlain"/>
              <a:tabLst>
                <a:tab pos="239395" algn="l"/>
              </a:tabLst>
            </a:pPr>
            <a:r>
              <a:rPr sz="2000" spc="-5" dirty="0">
                <a:latin typeface="Arial"/>
                <a:cs typeface="Arial"/>
              </a:rPr>
              <a:t>Bu bankalar fon </a:t>
            </a:r>
            <a:r>
              <a:rPr sz="2000" dirty="0">
                <a:latin typeface="Arial"/>
                <a:cs typeface="Arial"/>
              </a:rPr>
              <a:t>kullanan sanayici ve </a:t>
            </a:r>
            <a:r>
              <a:rPr sz="2000" spc="-5" dirty="0">
                <a:latin typeface="Arial"/>
                <a:cs typeface="Arial"/>
              </a:rPr>
              <a:t>iş adamlarına alternatif </a:t>
            </a:r>
            <a:r>
              <a:rPr sz="2000" spc="545" dirty="0">
                <a:latin typeface="Arial"/>
                <a:cs typeface="Arial"/>
              </a:rPr>
              <a:t> </a:t>
            </a:r>
            <a:r>
              <a:rPr sz="2000" spc="-5" dirty="0">
                <a:latin typeface="Arial"/>
                <a:cs typeface="Arial"/>
              </a:rPr>
              <a:t>finansman imkanı</a:t>
            </a:r>
            <a:r>
              <a:rPr sz="2000" spc="545" dirty="0">
                <a:latin typeface="Arial"/>
                <a:cs typeface="Arial"/>
              </a:rPr>
              <a:t> </a:t>
            </a:r>
            <a:r>
              <a:rPr sz="2000" dirty="0">
                <a:latin typeface="Arial"/>
                <a:cs typeface="Arial"/>
              </a:rPr>
              <a:t>sağlamışlardır.</a:t>
            </a:r>
          </a:p>
          <a:p>
            <a:pPr marL="239395" marR="5080" indent="-239395" algn="just">
              <a:lnSpc>
                <a:spcPct val="99700"/>
              </a:lnSpc>
              <a:spcBef>
                <a:spcPts val="325"/>
              </a:spcBef>
              <a:buSzPct val="95000"/>
              <a:buFont typeface="Arial"/>
              <a:buAutoNum type="arabicPlain"/>
              <a:tabLst>
                <a:tab pos="239395" algn="l"/>
              </a:tabLst>
            </a:pPr>
            <a:r>
              <a:rPr sz="2000" spc="-5" dirty="0">
                <a:latin typeface="Arial"/>
                <a:cs typeface="Arial"/>
              </a:rPr>
              <a:t>Kâr </a:t>
            </a:r>
            <a:r>
              <a:rPr sz="2000" dirty="0">
                <a:latin typeface="Arial"/>
                <a:cs typeface="Arial"/>
              </a:rPr>
              <a:t>/ </a:t>
            </a:r>
            <a:r>
              <a:rPr sz="2000" spc="-5" dirty="0">
                <a:latin typeface="Arial"/>
                <a:cs typeface="Arial"/>
              </a:rPr>
              <a:t>Zarara </a:t>
            </a:r>
            <a:r>
              <a:rPr sz="2000" dirty="0">
                <a:latin typeface="Arial"/>
                <a:cs typeface="Arial"/>
              </a:rPr>
              <a:t>katılma </a:t>
            </a:r>
            <a:r>
              <a:rPr sz="2000" spc="-5" dirty="0">
                <a:latin typeface="Arial"/>
                <a:cs typeface="Arial"/>
              </a:rPr>
              <a:t>esasına dayalı olarak </a:t>
            </a:r>
            <a:r>
              <a:rPr sz="2000" dirty="0">
                <a:latin typeface="Arial"/>
                <a:cs typeface="Arial"/>
              </a:rPr>
              <a:t>çalışan </a:t>
            </a:r>
            <a:r>
              <a:rPr sz="2000" spc="-5" dirty="0">
                <a:latin typeface="Arial"/>
                <a:cs typeface="Arial"/>
              </a:rPr>
              <a:t>Katılım  Bankaları bu  </a:t>
            </a:r>
            <a:r>
              <a:rPr sz="2000" dirty="0">
                <a:latin typeface="Arial"/>
                <a:cs typeface="Arial"/>
              </a:rPr>
              <a:t>sistemin ve sağlıklı </a:t>
            </a:r>
            <a:r>
              <a:rPr sz="2000" spc="-5" dirty="0">
                <a:latin typeface="Arial"/>
                <a:cs typeface="Arial"/>
              </a:rPr>
              <a:t>fon </a:t>
            </a:r>
            <a:r>
              <a:rPr sz="2000" dirty="0">
                <a:latin typeface="Arial"/>
                <a:cs typeface="Arial"/>
              </a:rPr>
              <a:t>kullandırma  yöntemlerinin </a:t>
            </a:r>
            <a:r>
              <a:rPr sz="2000" spc="-5" dirty="0">
                <a:latin typeface="Arial"/>
                <a:cs typeface="Arial"/>
              </a:rPr>
              <a:t>tabii bir </a:t>
            </a:r>
            <a:r>
              <a:rPr sz="2000" dirty="0">
                <a:latin typeface="Arial"/>
                <a:cs typeface="Arial"/>
              </a:rPr>
              <a:t>sonucu </a:t>
            </a:r>
            <a:r>
              <a:rPr sz="2000" spc="-5" dirty="0">
                <a:latin typeface="Arial"/>
                <a:cs typeface="Arial"/>
              </a:rPr>
              <a:t>olarak ekonomide </a:t>
            </a:r>
            <a:r>
              <a:rPr sz="2000" dirty="0">
                <a:latin typeface="Arial"/>
                <a:cs typeface="Arial"/>
              </a:rPr>
              <a:t>yaşanan mali  ve </a:t>
            </a:r>
            <a:r>
              <a:rPr sz="2000" spc="-5" dirty="0">
                <a:latin typeface="Arial"/>
                <a:cs typeface="Arial"/>
              </a:rPr>
              <a:t>ekonomik </a:t>
            </a:r>
            <a:r>
              <a:rPr sz="2000" dirty="0">
                <a:latin typeface="Arial"/>
                <a:cs typeface="Arial"/>
              </a:rPr>
              <a:t>krizlerden </a:t>
            </a:r>
            <a:r>
              <a:rPr sz="2000" spc="-5" dirty="0">
                <a:latin typeface="Arial"/>
                <a:cs typeface="Arial"/>
              </a:rPr>
              <a:t>daha az</a:t>
            </a:r>
            <a:r>
              <a:rPr sz="2000" spc="-35" dirty="0">
                <a:latin typeface="Arial"/>
                <a:cs typeface="Arial"/>
              </a:rPr>
              <a:t> </a:t>
            </a:r>
            <a:r>
              <a:rPr sz="2000" spc="-5" dirty="0">
                <a:latin typeface="Arial"/>
                <a:cs typeface="Arial"/>
              </a:rPr>
              <a:t>etkilenmektedirler.</a:t>
            </a:r>
            <a:endParaRPr sz="2000" dirty="0">
              <a:latin typeface="Arial"/>
              <a:cs typeface="Arial"/>
            </a:endParaRPr>
          </a:p>
          <a:p>
            <a:pPr marL="238760" indent="-226695" algn="just">
              <a:lnSpc>
                <a:spcPct val="100000"/>
              </a:lnSpc>
              <a:spcBef>
                <a:spcPts val="400"/>
              </a:spcBef>
              <a:buSzPct val="95000"/>
              <a:buFont typeface="Arial"/>
              <a:buAutoNum type="arabicPlain"/>
              <a:tabLst>
                <a:tab pos="239395" algn="l"/>
              </a:tabLst>
            </a:pPr>
            <a:r>
              <a:rPr sz="2000" spc="-5" dirty="0">
                <a:latin typeface="Arial"/>
                <a:cs typeface="Arial"/>
              </a:rPr>
              <a:t>Tasarrufçu </a:t>
            </a:r>
            <a:r>
              <a:rPr sz="2000" dirty="0">
                <a:latin typeface="Arial"/>
                <a:cs typeface="Arial"/>
              </a:rPr>
              <a:t>kesime </a:t>
            </a:r>
            <a:r>
              <a:rPr sz="2000" spc="-5" dirty="0">
                <a:latin typeface="Arial"/>
                <a:cs typeface="Arial"/>
              </a:rPr>
              <a:t>tatminkar getiri</a:t>
            </a:r>
            <a:r>
              <a:rPr sz="2000" spc="-25" dirty="0">
                <a:latin typeface="Arial"/>
                <a:cs typeface="Arial"/>
              </a:rPr>
              <a:t> </a:t>
            </a:r>
            <a:r>
              <a:rPr sz="2000" spc="-5" dirty="0">
                <a:latin typeface="Arial"/>
                <a:cs typeface="Arial"/>
              </a:rPr>
              <a:t>dağıtabilmişlerdir.</a:t>
            </a:r>
            <a:endParaRPr sz="2000" dirty="0">
              <a:latin typeface="Arial"/>
              <a:cs typeface="Arial"/>
            </a:endParaRPr>
          </a:p>
          <a:p>
            <a:pPr marL="239395" marR="55880" indent="-239395" algn="just">
              <a:lnSpc>
                <a:spcPts val="2380"/>
              </a:lnSpc>
              <a:spcBef>
                <a:spcPts val="470"/>
              </a:spcBef>
              <a:buSzPct val="95000"/>
              <a:buFont typeface="Arial"/>
              <a:buAutoNum type="arabicPlain"/>
              <a:tabLst>
                <a:tab pos="239395" algn="l"/>
              </a:tabLst>
            </a:pPr>
            <a:r>
              <a:rPr sz="2000" spc="-5" dirty="0">
                <a:latin typeface="Arial"/>
                <a:cs typeface="Arial"/>
              </a:rPr>
              <a:t>Ticari </a:t>
            </a:r>
            <a:r>
              <a:rPr sz="2000" dirty="0">
                <a:latin typeface="Arial"/>
                <a:cs typeface="Arial"/>
              </a:rPr>
              <a:t>ve sınai kesime rekabetçi ve </a:t>
            </a:r>
            <a:r>
              <a:rPr sz="2000" spc="-5" dirty="0">
                <a:latin typeface="Arial"/>
                <a:cs typeface="Arial"/>
              </a:rPr>
              <a:t>ekonomik </a:t>
            </a:r>
            <a:r>
              <a:rPr sz="2000" dirty="0">
                <a:latin typeface="Arial"/>
                <a:cs typeface="Arial"/>
              </a:rPr>
              <a:t>maliyetlerde  </a:t>
            </a:r>
            <a:r>
              <a:rPr sz="2000" spc="-5" dirty="0">
                <a:latin typeface="Arial"/>
                <a:cs typeface="Arial"/>
              </a:rPr>
              <a:t>fonlama</a:t>
            </a:r>
            <a:r>
              <a:rPr sz="2000" spc="-10" dirty="0">
                <a:latin typeface="Arial"/>
                <a:cs typeface="Arial"/>
              </a:rPr>
              <a:t> </a:t>
            </a:r>
            <a:r>
              <a:rPr sz="2000" dirty="0">
                <a:latin typeface="Arial"/>
                <a:cs typeface="Arial"/>
              </a:rPr>
              <a:t>yapabilmişlerdir.</a:t>
            </a:r>
          </a:p>
        </p:txBody>
      </p:sp>
      <p:sp>
        <p:nvSpPr>
          <p:cNvPr id="10" name="object 10"/>
          <p:cNvSpPr/>
          <p:nvPr/>
        </p:nvSpPr>
        <p:spPr>
          <a:xfrm>
            <a:off x="8153383" y="609598"/>
            <a:ext cx="990598" cy="533398"/>
          </a:xfrm>
          <a:prstGeom prst="rect">
            <a:avLst/>
          </a:prstGeom>
          <a:blipFill>
            <a:blip r:embed="rId2" cstate="print"/>
            <a:stretch>
              <a:fillRect/>
            </a:stretch>
          </a:blipFill>
        </p:spPr>
        <p:txBody>
          <a:bodyPr wrap="square" lIns="0" tIns="0" rIns="0" bIns="0" rtlCol="0"/>
          <a:lstStyle/>
          <a:p>
            <a:endParaRPr/>
          </a:p>
        </p:txBody>
      </p:sp>
      <p:sp>
        <p:nvSpPr>
          <p:cNvPr id="11" name="object 11"/>
          <p:cNvSpPr txBox="1"/>
          <p:nvPr/>
        </p:nvSpPr>
        <p:spPr>
          <a:xfrm>
            <a:off x="444499" y="6536123"/>
            <a:ext cx="728345" cy="196215"/>
          </a:xfrm>
          <a:prstGeom prst="rect">
            <a:avLst/>
          </a:prstGeom>
        </p:spPr>
        <p:txBody>
          <a:bodyPr vert="horz" wrap="square" lIns="0" tIns="0" rIns="0" bIns="0" rtlCol="0">
            <a:spAutoFit/>
          </a:bodyPr>
          <a:lstStyle/>
          <a:p>
            <a:pPr marL="12700">
              <a:lnSpc>
                <a:spcPts val="1425"/>
              </a:lnSpc>
            </a:pPr>
            <a:r>
              <a:rPr sz="1200" spc="-5" dirty="0">
                <a:solidFill>
                  <a:srgbClr val="606060"/>
                </a:solidFill>
                <a:latin typeface="Arial"/>
                <a:cs typeface="Arial"/>
              </a:rPr>
              <a:t>22-Mar-21</a:t>
            </a:r>
            <a:endParaRPr sz="1200">
              <a:latin typeface="Arial"/>
              <a:cs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p:nvPr/>
        </p:nvSpPr>
        <p:spPr>
          <a:xfrm>
            <a:off x="764919" y="1818635"/>
            <a:ext cx="7313295" cy="2203450"/>
          </a:xfrm>
          <a:prstGeom prst="rect">
            <a:avLst/>
          </a:prstGeom>
        </p:spPr>
        <p:txBody>
          <a:bodyPr vert="horz" wrap="square" lIns="0" tIns="25400" rIns="0" bIns="0" rtlCol="0">
            <a:spAutoFit/>
          </a:bodyPr>
          <a:lstStyle/>
          <a:p>
            <a:pPr marL="239395" marR="33655" indent="-239395" algn="just">
              <a:lnSpc>
                <a:spcPts val="2370"/>
              </a:lnSpc>
              <a:spcBef>
                <a:spcPts val="200"/>
              </a:spcBef>
              <a:buSzPct val="95000"/>
              <a:buFont typeface="Arial"/>
              <a:buAutoNum type="arabicPlain" startAt="6"/>
              <a:tabLst>
                <a:tab pos="239395" algn="l"/>
              </a:tabLst>
            </a:pPr>
            <a:r>
              <a:rPr sz="2000" spc="-5" dirty="0">
                <a:latin typeface="Arial"/>
                <a:cs typeface="Arial"/>
              </a:rPr>
              <a:t>Düzenli </a:t>
            </a:r>
            <a:r>
              <a:rPr sz="2000" dirty="0">
                <a:latin typeface="Arial"/>
                <a:cs typeface="Arial"/>
              </a:rPr>
              <a:t>kamu </a:t>
            </a:r>
            <a:r>
              <a:rPr sz="2000" spc="-5" dirty="0">
                <a:latin typeface="Arial"/>
                <a:cs typeface="Arial"/>
              </a:rPr>
              <a:t>denetimleri </a:t>
            </a:r>
            <a:r>
              <a:rPr sz="2000" dirty="0">
                <a:latin typeface="Arial"/>
                <a:cs typeface="Arial"/>
              </a:rPr>
              <a:t>sistemin </a:t>
            </a:r>
            <a:r>
              <a:rPr sz="2000" spc="-5" dirty="0">
                <a:latin typeface="Arial"/>
                <a:cs typeface="Arial"/>
              </a:rPr>
              <a:t>gelişmesine önemli </a:t>
            </a:r>
            <a:r>
              <a:rPr sz="2000" dirty="0">
                <a:latin typeface="Arial"/>
                <a:cs typeface="Arial"/>
              </a:rPr>
              <a:t>katkı  sağlamıştır.</a:t>
            </a:r>
            <a:endParaRPr sz="2000">
              <a:latin typeface="Arial"/>
              <a:cs typeface="Arial"/>
            </a:endParaRPr>
          </a:p>
          <a:p>
            <a:pPr marL="239395" marR="5080" indent="-239395" algn="just">
              <a:lnSpc>
                <a:spcPct val="99700"/>
              </a:lnSpc>
              <a:spcBef>
                <a:spcPts val="340"/>
              </a:spcBef>
              <a:buSzPct val="95000"/>
              <a:buFont typeface="Arial"/>
              <a:buAutoNum type="arabicPlain" startAt="6"/>
              <a:tabLst>
                <a:tab pos="239395" algn="l"/>
              </a:tabLst>
            </a:pPr>
            <a:r>
              <a:rPr sz="2000" spc="-5" dirty="0">
                <a:latin typeface="Arial"/>
                <a:cs typeface="Arial"/>
              </a:rPr>
              <a:t>Katılım Bankaları Körfez </a:t>
            </a:r>
            <a:r>
              <a:rPr sz="2000" dirty="0">
                <a:latin typeface="Arial"/>
                <a:cs typeface="Arial"/>
              </a:rPr>
              <a:t>sermayesinin </a:t>
            </a:r>
            <a:r>
              <a:rPr sz="2000" spc="-5" dirty="0">
                <a:latin typeface="Arial"/>
                <a:cs typeface="Arial"/>
              </a:rPr>
              <a:t>Türkiye’ye  </a:t>
            </a:r>
            <a:r>
              <a:rPr sz="2000" dirty="0">
                <a:latin typeface="Arial"/>
                <a:cs typeface="Arial"/>
              </a:rPr>
              <a:t>çekilmesinde </a:t>
            </a:r>
            <a:r>
              <a:rPr sz="2000" spc="-5" dirty="0">
                <a:latin typeface="Arial"/>
                <a:cs typeface="Arial"/>
              </a:rPr>
              <a:t>önemli bir </a:t>
            </a:r>
            <a:r>
              <a:rPr sz="2000" dirty="0">
                <a:latin typeface="Arial"/>
                <a:cs typeface="Arial"/>
              </a:rPr>
              <a:t>rol </a:t>
            </a:r>
            <a:r>
              <a:rPr sz="2000" spc="-5" dirty="0">
                <a:latin typeface="Arial"/>
                <a:cs typeface="Arial"/>
              </a:rPr>
              <a:t>oynayabilirler. Türk hazinesinin  ihraç edeceği </a:t>
            </a:r>
            <a:r>
              <a:rPr sz="2000" b="1" spc="-5" dirty="0">
                <a:latin typeface="Arial"/>
                <a:cs typeface="Arial"/>
              </a:rPr>
              <a:t>Kira Sertifikasının </a:t>
            </a:r>
            <a:r>
              <a:rPr sz="2000" spc="-5" dirty="0">
                <a:latin typeface="Arial"/>
                <a:cs typeface="Arial"/>
              </a:rPr>
              <a:t>bir an önce ihracı ile </a:t>
            </a:r>
            <a:r>
              <a:rPr sz="2000" dirty="0">
                <a:latin typeface="Arial"/>
                <a:cs typeface="Arial"/>
              </a:rPr>
              <a:t>kaynak  </a:t>
            </a:r>
            <a:r>
              <a:rPr sz="2000" spc="-5" dirty="0">
                <a:latin typeface="Arial"/>
                <a:cs typeface="Arial"/>
              </a:rPr>
              <a:t>açığı bulunan ülkemize bu bölgeden önemli </a:t>
            </a:r>
            <a:r>
              <a:rPr sz="2000" dirty="0">
                <a:latin typeface="Arial"/>
                <a:cs typeface="Arial"/>
              </a:rPr>
              <a:t>miktarda sermaye  çekilmesi</a:t>
            </a:r>
            <a:r>
              <a:rPr sz="2000" spc="-10" dirty="0">
                <a:latin typeface="Arial"/>
                <a:cs typeface="Arial"/>
              </a:rPr>
              <a:t> </a:t>
            </a:r>
            <a:r>
              <a:rPr sz="2000" dirty="0">
                <a:latin typeface="Arial"/>
                <a:cs typeface="Arial"/>
              </a:rPr>
              <a:t>mümkündür.</a:t>
            </a:r>
            <a:endParaRPr sz="2000">
              <a:latin typeface="Arial"/>
              <a:cs typeface="Arial"/>
            </a:endParaRPr>
          </a:p>
        </p:txBody>
      </p:sp>
      <p:sp>
        <p:nvSpPr>
          <p:cNvPr id="9" name="object 9"/>
          <p:cNvSpPr/>
          <p:nvPr/>
        </p:nvSpPr>
        <p:spPr>
          <a:xfrm>
            <a:off x="8153383" y="609598"/>
            <a:ext cx="990598" cy="533398"/>
          </a:xfrm>
          <a:prstGeom prst="rect">
            <a:avLst/>
          </a:prstGeom>
          <a:blipFill>
            <a:blip r:embed="rId3" cstate="print"/>
            <a:stretch>
              <a:fillRect/>
            </a:stretch>
          </a:blipFill>
        </p:spPr>
        <p:txBody>
          <a:bodyPr wrap="square" lIns="0" tIns="0" rIns="0" bIns="0" rtlCol="0"/>
          <a:lstStyle/>
          <a:p>
            <a:endParaRPr/>
          </a:p>
        </p:txBody>
      </p:sp>
      <p:sp>
        <p:nvSpPr>
          <p:cNvPr id="10" name="object 10"/>
          <p:cNvSpPr txBox="1"/>
          <p:nvPr/>
        </p:nvSpPr>
        <p:spPr>
          <a:xfrm>
            <a:off x="444499" y="6536123"/>
            <a:ext cx="728345" cy="196215"/>
          </a:xfrm>
          <a:prstGeom prst="rect">
            <a:avLst/>
          </a:prstGeom>
        </p:spPr>
        <p:txBody>
          <a:bodyPr vert="horz" wrap="square" lIns="0" tIns="0" rIns="0" bIns="0" rtlCol="0">
            <a:spAutoFit/>
          </a:bodyPr>
          <a:lstStyle/>
          <a:p>
            <a:pPr marL="12700">
              <a:lnSpc>
                <a:spcPts val="1425"/>
              </a:lnSpc>
            </a:pPr>
            <a:r>
              <a:rPr sz="1200" spc="-5" dirty="0">
                <a:solidFill>
                  <a:srgbClr val="606060"/>
                </a:solidFill>
                <a:latin typeface="Arial"/>
                <a:cs typeface="Arial"/>
              </a:rPr>
              <a:t>22-Mar-21</a:t>
            </a:r>
            <a:endParaRPr sz="1200">
              <a:latin typeface="Arial"/>
              <a:cs typeface="Arial"/>
            </a:endParaRPr>
          </a:p>
        </p:txBody>
      </p:sp>
      <p:sp>
        <p:nvSpPr>
          <p:cNvPr id="11" name="object 11"/>
          <p:cNvSpPr txBox="1">
            <a:spLocks noGrp="1"/>
          </p:cNvSpPr>
          <p:nvPr>
            <p:ph type="sldNum" sz="quarter" idx="7"/>
          </p:nvPr>
        </p:nvSpPr>
        <p:spPr>
          <a:prstGeom prst="rect">
            <a:avLst/>
          </a:prstGeom>
        </p:spPr>
        <p:txBody>
          <a:bodyPr vert="horz" wrap="square" lIns="0" tIns="36195" rIns="0" bIns="0" rtlCol="0">
            <a:spAutoFit/>
          </a:bodyPr>
          <a:lstStyle/>
          <a:p>
            <a:pPr marL="123189">
              <a:lnSpc>
                <a:spcPct val="100000"/>
              </a:lnSpc>
              <a:spcBef>
                <a:spcPts val="285"/>
              </a:spcBef>
            </a:pPr>
            <a:fld id="{81D60167-4931-47E6-BA6A-407CBD079E47}" type="slidenum">
              <a:rPr dirty="0"/>
              <a:t>38</a:t>
            </a:fld>
            <a:endParaRP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444614" y="1757124"/>
            <a:ext cx="8121015" cy="2619755"/>
          </a:xfrm>
          <a:prstGeom prst="rect">
            <a:avLst/>
          </a:prstGeom>
        </p:spPr>
        <p:txBody>
          <a:bodyPr vert="horz" wrap="square" lIns="0" tIns="27939" rIns="0" bIns="0" rtlCol="0">
            <a:spAutoFit/>
          </a:bodyPr>
          <a:lstStyle/>
          <a:p>
            <a:pPr marL="372110" marR="429259" indent="-360045" algn="l">
              <a:lnSpc>
                <a:spcPts val="2850"/>
              </a:lnSpc>
              <a:spcBef>
                <a:spcPts val="219"/>
              </a:spcBef>
              <a:tabLst>
                <a:tab pos="372110" algn="l"/>
                <a:tab pos="3122930" algn="l"/>
              </a:tabLst>
            </a:pPr>
            <a:r>
              <a:rPr lang="tr-TR" sz="2400" b="1" spc="20" dirty="0">
                <a:solidFill>
                  <a:schemeClr val="tx1">
                    <a:lumMod val="95000"/>
                    <a:lumOff val="5000"/>
                  </a:schemeClr>
                </a:solidFill>
                <a:latin typeface="Noto Sans Symbols"/>
                <a:cs typeface="Arial"/>
              </a:rPr>
              <a:t>8</a:t>
            </a:r>
            <a:r>
              <a:rPr sz="2400" b="1" spc="-5" dirty="0">
                <a:solidFill>
                  <a:schemeClr val="tx1">
                    <a:lumMod val="95000"/>
                    <a:lumOff val="5000"/>
                  </a:schemeClr>
                </a:solidFill>
                <a:latin typeface="Arial"/>
                <a:cs typeface="Arial"/>
              </a:rPr>
              <a:t>-</a:t>
            </a:r>
            <a:r>
              <a:rPr sz="2400" spc="-5" dirty="0" err="1">
                <a:solidFill>
                  <a:schemeClr val="tx1">
                    <a:lumMod val="95000"/>
                    <a:lumOff val="5000"/>
                  </a:schemeClr>
                </a:solidFill>
              </a:rPr>
              <a:t>Katılım</a:t>
            </a:r>
            <a:r>
              <a:rPr sz="2400" spc="-5" dirty="0">
                <a:solidFill>
                  <a:schemeClr val="tx1">
                    <a:lumMod val="95000"/>
                    <a:lumOff val="5000"/>
                  </a:schemeClr>
                </a:solidFill>
              </a:rPr>
              <a:t> Bankaları	ayrıca, </a:t>
            </a:r>
            <a:r>
              <a:rPr sz="2400" dirty="0">
                <a:solidFill>
                  <a:schemeClr val="tx1">
                    <a:lumMod val="95000"/>
                    <a:lumOff val="5000"/>
                  </a:schemeClr>
                </a:solidFill>
              </a:rPr>
              <a:t>körfez </a:t>
            </a:r>
            <a:r>
              <a:rPr sz="2400" spc="-5" dirty="0">
                <a:solidFill>
                  <a:schemeClr val="tx1">
                    <a:lumMod val="95000"/>
                    <a:lumOff val="5000"/>
                  </a:schemeClr>
                </a:solidFill>
              </a:rPr>
              <a:t>bölgesinden  Sendikasyon </a:t>
            </a:r>
            <a:r>
              <a:rPr sz="2400" dirty="0">
                <a:solidFill>
                  <a:schemeClr val="tx1">
                    <a:lumMod val="95000"/>
                    <a:lumOff val="5000"/>
                  </a:schemeClr>
                </a:solidFill>
              </a:rPr>
              <a:t>yoluyla </a:t>
            </a:r>
            <a:r>
              <a:rPr sz="2400" spc="-5" dirty="0">
                <a:solidFill>
                  <a:schemeClr val="tx1">
                    <a:lumMod val="95000"/>
                    <a:lumOff val="5000"/>
                  </a:schemeClr>
                </a:solidFill>
              </a:rPr>
              <a:t>temin edilen </a:t>
            </a:r>
            <a:r>
              <a:rPr sz="2400" dirty="0">
                <a:solidFill>
                  <a:schemeClr val="tx1">
                    <a:lumMod val="95000"/>
                    <a:lumOff val="5000"/>
                  </a:schemeClr>
                </a:solidFill>
              </a:rPr>
              <a:t>ve </a:t>
            </a:r>
            <a:r>
              <a:rPr sz="2400" spc="-5" dirty="0">
                <a:solidFill>
                  <a:schemeClr val="tx1">
                    <a:lumMod val="95000"/>
                    <a:lumOff val="5000"/>
                  </a:schemeClr>
                </a:solidFill>
              </a:rPr>
              <a:t>giderek  </a:t>
            </a:r>
            <a:r>
              <a:rPr sz="2400" dirty="0">
                <a:solidFill>
                  <a:schemeClr val="tx1">
                    <a:lumMod val="95000"/>
                    <a:lumOff val="5000"/>
                  </a:schemeClr>
                </a:solidFill>
              </a:rPr>
              <a:t>yaygınlaşan “Murabaha*” </a:t>
            </a:r>
            <a:r>
              <a:rPr sz="2400" spc="-5" dirty="0">
                <a:solidFill>
                  <a:schemeClr val="tx1">
                    <a:lumMod val="95000"/>
                    <a:lumOff val="5000"/>
                  </a:schemeClr>
                </a:solidFill>
              </a:rPr>
              <a:t>finansmanında da önemli</a:t>
            </a:r>
            <a:r>
              <a:rPr sz="2400" spc="-105" dirty="0">
                <a:solidFill>
                  <a:schemeClr val="tx1">
                    <a:lumMod val="95000"/>
                    <a:lumOff val="5000"/>
                  </a:schemeClr>
                </a:solidFill>
              </a:rPr>
              <a:t> </a:t>
            </a:r>
            <a:r>
              <a:rPr sz="2400" dirty="0">
                <a:solidFill>
                  <a:schemeClr val="tx1">
                    <a:lumMod val="95000"/>
                    <a:lumOff val="5000"/>
                  </a:schemeClr>
                </a:solidFill>
              </a:rPr>
              <a:t>rol  </a:t>
            </a:r>
            <a:r>
              <a:rPr sz="2400" spc="-5" dirty="0">
                <a:solidFill>
                  <a:schemeClr val="tx1">
                    <a:lumMod val="95000"/>
                    <a:lumOff val="5000"/>
                  </a:schemeClr>
                </a:solidFill>
              </a:rPr>
              <a:t>almaktadırlar. </a:t>
            </a:r>
            <a:r>
              <a:rPr lang="tr-TR" sz="2400" dirty="0"/>
              <a:t>Türkiye'de katılım bankalarının kullandırdığı fonların yaklaşık %51,58’i (2024) murabaha (kârlı satış) yöntemiyle gerçekleştirilmektedir. Bu nedenle murabaha, katılım bankacılığının en büyük finansman kalemidir.</a:t>
            </a:r>
            <a:endParaRPr sz="2400" spc="-5" dirty="0">
              <a:solidFill>
                <a:schemeClr val="tx1">
                  <a:lumMod val="95000"/>
                  <a:lumOff val="5000"/>
                </a:schemeClr>
              </a:solidFill>
            </a:endParaRPr>
          </a:p>
        </p:txBody>
      </p:sp>
      <p:sp>
        <p:nvSpPr>
          <p:cNvPr id="11" name="object 11"/>
          <p:cNvSpPr txBox="1">
            <a:spLocks noGrp="1"/>
          </p:cNvSpPr>
          <p:nvPr>
            <p:ph type="sldNum" sz="quarter" idx="12"/>
          </p:nvPr>
        </p:nvSpPr>
        <p:spPr>
          <a:prstGeom prst="rect">
            <a:avLst/>
          </a:prstGeom>
        </p:spPr>
        <p:txBody>
          <a:bodyPr vert="horz" wrap="square" lIns="0" tIns="36195" rIns="0" bIns="0" rtlCol="0">
            <a:spAutoFit/>
          </a:bodyPr>
          <a:lstStyle/>
          <a:p>
            <a:pPr marL="123189">
              <a:lnSpc>
                <a:spcPct val="100000"/>
              </a:lnSpc>
              <a:spcBef>
                <a:spcPts val="285"/>
              </a:spcBef>
            </a:pPr>
            <a:fld id="{81D60167-4931-47E6-BA6A-407CBD079E47}" type="slidenum">
              <a:rPr dirty="0"/>
              <a:t>39</a:t>
            </a:fld>
            <a:endParaRPr dirty="0"/>
          </a:p>
        </p:txBody>
      </p:sp>
      <p:sp>
        <p:nvSpPr>
          <p:cNvPr id="10" name="object 10"/>
          <p:cNvSpPr txBox="1"/>
          <p:nvPr/>
        </p:nvSpPr>
        <p:spPr>
          <a:xfrm>
            <a:off x="444499" y="6536123"/>
            <a:ext cx="728345" cy="196215"/>
          </a:xfrm>
          <a:prstGeom prst="rect">
            <a:avLst/>
          </a:prstGeom>
        </p:spPr>
        <p:txBody>
          <a:bodyPr vert="horz" wrap="square" lIns="0" tIns="0" rIns="0" bIns="0" rtlCol="0">
            <a:spAutoFit/>
          </a:bodyPr>
          <a:lstStyle/>
          <a:p>
            <a:pPr marL="12700">
              <a:lnSpc>
                <a:spcPts val="1425"/>
              </a:lnSpc>
            </a:pPr>
            <a:r>
              <a:rPr sz="1200" spc="-5" dirty="0">
                <a:solidFill>
                  <a:srgbClr val="606060"/>
                </a:solidFill>
                <a:latin typeface="Arial"/>
                <a:cs typeface="Arial"/>
              </a:rPr>
              <a:t>22-Mar-21</a:t>
            </a:r>
            <a:endParaRPr sz="1200">
              <a:latin typeface="Arial"/>
              <a:cs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437490" y="1947667"/>
            <a:ext cx="7123430" cy="2021839"/>
          </a:xfrm>
          <a:prstGeom prst="rect">
            <a:avLst/>
          </a:prstGeom>
        </p:spPr>
        <p:txBody>
          <a:bodyPr vert="horz" wrap="square" lIns="0" tIns="8255" rIns="0" bIns="0" rtlCol="0">
            <a:spAutoFit/>
          </a:bodyPr>
          <a:lstStyle/>
          <a:p>
            <a:pPr marL="379730" marR="5080" indent="-367665">
              <a:lnSpc>
                <a:spcPct val="101000"/>
              </a:lnSpc>
              <a:spcBef>
                <a:spcPts val="65"/>
              </a:spcBef>
              <a:tabLst>
                <a:tab pos="470534" algn="l"/>
              </a:tabLst>
            </a:pPr>
            <a:r>
              <a:rPr sz="2450" b="1" spc="10" dirty="0">
                <a:solidFill>
                  <a:srgbClr val="9C007E"/>
                </a:solidFill>
                <a:latin typeface="Noto Sans Symbols"/>
                <a:cs typeface="Noto Sans Symbols"/>
              </a:rPr>
              <a:t>⚫		</a:t>
            </a:r>
            <a:r>
              <a:rPr sz="2600" b="1" spc="-5" dirty="0">
                <a:latin typeface="Arial"/>
                <a:cs typeface="Arial"/>
              </a:rPr>
              <a:t>2. </a:t>
            </a:r>
            <a:r>
              <a:rPr sz="2600" b="1" spc="-10" dirty="0">
                <a:latin typeface="Arial"/>
                <a:cs typeface="Arial"/>
              </a:rPr>
              <a:t>Yabancı Sermaye </a:t>
            </a:r>
            <a:r>
              <a:rPr sz="2600" b="1" spc="-5" dirty="0">
                <a:latin typeface="Arial"/>
                <a:cs typeface="Arial"/>
              </a:rPr>
              <a:t>ile Kurulan Bankalar: </a:t>
            </a:r>
            <a:r>
              <a:rPr sz="2600" b="1" spc="-5" dirty="0">
                <a:solidFill>
                  <a:srgbClr val="000000"/>
                </a:solidFill>
                <a:latin typeface="Arial"/>
                <a:cs typeface="Arial"/>
              </a:rPr>
              <a:t> </a:t>
            </a:r>
            <a:r>
              <a:rPr sz="2600" spc="-10" dirty="0">
                <a:solidFill>
                  <a:srgbClr val="000000"/>
                </a:solidFill>
              </a:rPr>
              <a:t>Sermayesinin </a:t>
            </a:r>
            <a:r>
              <a:rPr sz="2600" spc="-5" dirty="0">
                <a:solidFill>
                  <a:srgbClr val="000000"/>
                </a:solidFill>
              </a:rPr>
              <a:t>tamamı </a:t>
            </a:r>
            <a:r>
              <a:rPr sz="2600" dirty="0">
                <a:solidFill>
                  <a:srgbClr val="000000"/>
                </a:solidFill>
              </a:rPr>
              <a:t>yabancı </a:t>
            </a:r>
            <a:r>
              <a:rPr sz="2600" spc="-5" dirty="0">
                <a:solidFill>
                  <a:srgbClr val="000000"/>
                </a:solidFill>
              </a:rPr>
              <a:t>uyruklu </a:t>
            </a:r>
            <a:r>
              <a:rPr sz="2600" dirty="0">
                <a:solidFill>
                  <a:srgbClr val="000000"/>
                </a:solidFill>
              </a:rPr>
              <a:t>kişi ve  kuruluşlara </a:t>
            </a:r>
            <a:r>
              <a:rPr sz="2600" spc="-5" dirty="0">
                <a:solidFill>
                  <a:srgbClr val="000000"/>
                </a:solidFill>
              </a:rPr>
              <a:t>ait olan bankalardır. Bu bankaların  </a:t>
            </a:r>
            <a:r>
              <a:rPr sz="2600" dirty="0">
                <a:solidFill>
                  <a:srgbClr val="000000"/>
                </a:solidFill>
              </a:rPr>
              <a:t>yönetim ve kuruluş merkezleri </a:t>
            </a:r>
            <a:r>
              <a:rPr sz="2600" spc="-5" dirty="0">
                <a:solidFill>
                  <a:srgbClr val="000000"/>
                </a:solidFill>
              </a:rPr>
              <a:t>Türkiye</a:t>
            </a:r>
            <a:r>
              <a:rPr sz="2600" spc="-125" dirty="0">
                <a:solidFill>
                  <a:srgbClr val="000000"/>
                </a:solidFill>
              </a:rPr>
              <a:t> </a:t>
            </a:r>
            <a:r>
              <a:rPr sz="2600" dirty="0">
                <a:solidFill>
                  <a:srgbClr val="000000"/>
                </a:solidFill>
              </a:rPr>
              <a:t>sınırları  </a:t>
            </a:r>
            <a:r>
              <a:rPr sz="2600" spc="-5" dirty="0">
                <a:solidFill>
                  <a:srgbClr val="000000"/>
                </a:solidFill>
              </a:rPr>
              <a:t>dışında</a:t>
            </a:r>
            <a:r>
              <a:rPr sz="2600" spc="-10" dirty="0">
                <a:solidFill>
                  <a:srgbClr val="000000"/>
                </a:solidFill>
              </a:rPr>
              <a:t> </a:t>
            </a:r>
            <a:r>
              <a:rPr sz="2600" spc="-5" dirty="0">
                <a:solidFill>
                  <a:srgbClr val="000000"/>
                </a:solidFill>
              </a:rPr>
              <a:t>bulunur.</a:t>
            </a:r>
            <a:endParaRPr sz="2600" dirty="0">
              <a:latin typeface="Arial"/>
              <a:cs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9768ADC-81FA-CFF7-6651-34E1C4795BE4}"/>
              </a:ext>
            </a:extLst>
          </p:cNvPr>
          <p:cNvSpPr>
            <a:spLocks noGrp="1"/>
          </p:cNvSpPr>
          <p:nvPr>
            <p:ph type="title"/>
          </p:nvPr>
        </p:nvSpPr>
        <p:spPr/>
        <p:txBody>
          <a:bodyPr/>
          <a:lstStyle/>
          <a:p>
            <a:endParaRPr lang="tr-TR"/>
          </a:p>
        </p:txBody>
      </p:sp>
      <p:sp>
        <p:nvSpPr>
          <p:cNvPr id="3" name="Metin Yer Tutucusu 2">
            <a:extLst>
              <a:ext uri="{FF2B5EF4-FFF2-40B4-BE49-F238E27FC236}">
                <a16:creationId xmlns:a16="http://schemas.microsoft.com/office/drawing/2014/main" id="{3F88AA52-170D-8A59-1F7A-17DE0EAED91E}"/>
              </a:ext>
            </a:extLst>
          </p:cNvPr>
          <p:cNvSpPr>
            <a:spLocks noGrp="1"/>
          </p:cNvSpPr>
          <p:nvPr>
            <p:ph idx="1"/>
          </p:nvPr>
        </p:nvSpPr>
        <p:spPr>
          <a:xfrm>
            <a:off x="531356" y="1721228"/>
            <a:ext cx="8081287" cy="3323987"/>
          </a:xfrm>
        </p:spPr>
        <p:txBody>
          <a:bodyPr/>
          <a:lstStyle/>
          <a:p>
            <a:r>
              <a:rPr lang="tr-TR" sz="2800" dirty="0"/>
              <a:t>*Murabaha, </a:t>
            </a:r>
            <a:r>
              <a:rPr lang="tr-TR" sz="2800" b="0" dirty="0"/>
              <a:t>İslam hukukunda bir satış türüdür. Alış fiyatı veya  maliyet üzerine bir miktar kar ilâvesiyle yapılan satış muamelesidir.  İslam hukukunda </a:t>
            </a:r>
            <a:r>
              <a:rPr lang="tr-TR" sz="2800" b="0" dirty="0" err="1"/>
              <a:t>murabahalı</a:t>
            </a:r>
            <a:r>
              <a:rPr lang="tr-TR" sz="2800" b="0" dirty="0"/>
              <a:t> satış akdi, güven esasına dayalı  akitlerdendir. Bu tür akitlerde alıcı, satıcının </a:t>
            </a:r>
            <a:r>
              <a:rPr lang="tr-TR" sz="2800" b="0" dirty="0" err="1"/>
              <a:t>beyânının</a:t>
            </a:r>
            <a:r>
              <a:rPr lang="tr-TR" sz="2800" b="0" dirty="0"/>
              <a:t> doğruluğuna  </a:t>
            </a:r>
            <a:r>
              <a:rPr lang="tr-TR" sz="2800" b="0" dirty="0" err="1"/>
              <a:t>itimad</a:t>
            </a:r>
            <a:r>
              <a:rPr lang="tr-TR" sz="2800" b="0" dirty="0"/>
              <a:t> etmekte ve akdi buna bina etmektedir</a:t>
            </a:r>
          </a:p>
          <a:p>
            <a:endParaRPr lang="tr-TR" dirty="0"/>
          </a:p>
        </p:txBody>
      </p:sp>
    </p:spTree>
    <p:extLst>
      <p:ext uri="{BB962C8B-B14F-4D97-AF65-F5344CB8AC3E}">
        <p14:creationId xmlns:p14="http://schemas.microsoft.com/office/powerpoint/2010/main" val="35383663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444499" y="1332354"/>
            <a:ext cx="6423025" cy="513080"/>
          </a:xfrm>
          <a:prstGeom prst="rect">
            <a:avLst/>
          </a:prstGeom>
        </p:spPr>
        <p:txBody>
          <a:bodyPr vert="horz" wrap="square" lIns="0" tIns="12700" rIns="0" bIns="0" rtlCol="0">
            <a:spAutoFit/>
          </a:bodyPr>
          <a:lstStyle/>
          <a:p>
            <a:pPr marL="12700">
              <a:lnSpc>
                <a:spcPct val="100000"/>
              </a:lnSpc>
              <a:spcBef>
                <a:spcPts val="100"/>
              </a:spcBef>
            </a:pPr>
            <a:r>
              <a:rPr sz="3200" b="1" spc="-10" dirty="0">
                <a:latin typeface="Arial"/>
                <a:cs typeface="Arial"/>
              </a:rPr>
              <a:t>b-)Yaptıkları İşlere Göre</a:t>
            </a:r>
            <a:r>
              <a:rPr sz="3200" b="1" spc="-75" dirty="0">
                <a:latin typeface="Arial"/>
                <a:cs typeface="Arial"/>
              </a:rPr>
              <a:t> </a:t>
            </a:r>
            <a:r>
              <a:rPr sz="3200" b="1" spc="-5" dirty="0">
                <a:latin typeface="Arial"/>
                <a:cs typeface="Arial"/>
              </a:rPr>
              <a:t>Bankalar</a:t>
            </a:r>
            <a:endParaRPr sz="3200">
              <a:latin typeface="Arial"/>
              <a:cs typeface="Arial"/>
            </a:endParaRPr>
          </a:p>
        </p:txBody>
      </p:sp>
      <p:sp>
        <p:nvSpPr>
          <p:cNvPr id="9" name="object 9"/>
          <p:cNvSpPr txBox="1"/>
          <p:nvPr/>
        </p:nvSpPr>
        <p:spPr>
          <a:xfrm>
            <a:off x="530223" y="1919336"/>
            <a:ext cx="8079740" cy="4116704"/>
          </a:xfrm>
          <a:prstGeom prst="rect">
            <a:avLst/>
          </a:prstGeom>
        </p:spPr>
        <p:txBody>
          <a:bodyPr vert="horz" wrap="square" lIns="0" tIns="50800" rIns="0" bIns="0" rtlCol="0">
            <a:spAutoFit/>
          </a:bodyPr>
          <a:lstStyle/>
          <a:p>
            <a:pPr marL="286385" marR="10795" indent="-274320" algn="just">
              <a:lnSpc>
                <a:spcPts val="2630"/>
              </a:lnSpc>
              <a:spcBef>
                <a:spcPts val="400"/>
              </a:spcBef>
            </a:pPr>
            <a:r>
              <a:rPr sz="2400" dirty="0">
                <a:latin typeface="Arial"/>
                <a:cs typeface="Arial"/>
              </a:rPr>
              <a:t>Bu </a:t>
            </a:r>
            <a:r>
              <a:rPr sz="2400" spc="-5" dirty="0">
                <a:latin typeface="Arial"/>
                <a:cs typeface="Arial"/>
              </a:rPr>
              <a:t>grupta </a:t>
            </a:r>
            <a:r>
              <a:rPr sz="2400" dirty="0">
                <a:latin typeface="Arial"/>
                <a:cs typeface="Arial"/>
              </a:rPr>
              <a:t>yer </a:t>
            </a:r>
            <a:r>
              <a:rPr sz="2400" spc="-5" dirty="0">
                <a:latin typeface="Arial"/>
                <a:cs typeface="Arial"/>
              </a:rPr>
              <a:t>alan bankaları beşe ayırabiliriz. Bunlar:  Emisyon Bankaları </a:t>
            </a:r>
            <a:r>
              <a:rPr sz="2400" dirty="0">
                <a:latin typeface="Arial"/>
                <a:cs typeface="Arial"/>
              </a:rPr>
              <a:t>(Merkez </a:t>
            </a:r>
            <a:r>
              <a:rPr sz="2400" spc="-5" dirty="0">
                <a:latin typeface="Arial"/>
                <a:cs typeface="Arial"/>
              </a:rPr>
              <a:t>Bankaları), İş </a:t>
            </a:r>
            <a:r>
              <a:rPr sz="2400" dirty="0">
                <a:latin typeface="Arial"/>
                <a:cs typeface="Arial"/>
              </a:rPr>
              <a:t>ve </a:t>
            </a:r>
            <a:r>
              <a:rPr sz="2400" spc="-5" dirty="0">
                <a:latin typeface="Arial"/>
                <a:cs typeface="Arial"/>
              </a:rPr>
              <a:t>Ticaret  Bankaları, Tasarruf </a:t>
            </a:r>
            <a:r>
              <a:rPr sz="2400" dirty="0">
                <a:latin typeface="Arial"/>
                <a:cs typeface="Arial"/>
              </a:rPr>
              <a:t>(Mevduat) </a:t>
            </a:r>
            <a:r>
              <a:rPr sz="2400" spc="-5" dirty="0">
                <a:latin typeface="Arial"/>
                <a:cs typeface="Arial"/>
              </a:rPr>
              <a:t>Bankaları, Ziraat </a:t>
            </a:r>
            <a:r>
              <a:rPr sz="2400" dirty="0">
                <a:latin typeface="Arial"/>
                <a:cs typeface="Arial"/>
              </a:rPr>
              <a:t>ve  </a:t>
            </a:r>
            <a:r>
              <a:rPr sz="2400" spc="-5" dirty="0">
                <a:latin typeface="Arial"/>
                <a:cs typeface="Arial"/>
              </a:rPr>
              <a:t>Sanayi Bankaları, Yatırım </a:t>
            </a:r>
            <a:r>
              <a:rPr sz="2400" dirty="0">
                <a:latin typeface="Arial"/>
                <a:cs typeface="Arial"/>
              </a:rPr>
              <a:t>ve </a:t>
            </a:r>
            <a:r>
              <a:rPr sz="2400" spc="-5" dirty="0">
                <a:latin typeface="Arial"/>
                <a:cs typeface="Arial"/>
              </a:rPr>
              <a:t>Kalkınma</a:t>
            </a:r>
            <a:r>
              <a:rPr sz="2400" spc="-20" dirty="0">
                <a:latin typeface="Arial"/>
                <a:cs typeface="Arial"/>
              </a:rPr>
              <a:t> </a:t>
            </a:r>
            <a:r>
              <a:rPr sz="2400" spc="-5" dirty="0">
                <a:latin typeface="Arial"/>
                <a:cs typeface="Arial"/>
              </a:rPr>
              <a:t>Bankalarıdır.</a:t>
            </a:r>
            <a:endParaRPr sz="2400" dirty="0">
              <a:latin typeface="Arial"/>
              <a:cs typeface="Arial"/>
            </a:endParaRPr>
          </a:p>
          <a:p>
            <a:pPr marL="286385" marR="5080" indent="-274320" algn="just">
              <a:lnSpc>
                <a:spcPct val="91000"/>
              </a:lnSpc>
              <a:spcBef>
                <a:spcPts val="425"/>
              </a:spcBef>
            </a:pPr>
            <a:r>
              <a:rPr sz="2400" b="1" spc="-5" dirty="0">
                <a:solidFill>
                  <a:srgbClr val="FF0000"/>
                </a:solidFill>
                <a:latin typeface="Arial"/>
                <a:cs typeface="Arial"/>
              </a:rPr>
              <a:t>1. Emisyon Bankaları </a:t>
            </a:r>
            <a:r>
              <a:rPr sz="2400" b="1" dirty="0">
                <a:solidFill>
                  <a:srgbClr val="FF0000"/>
                </a:solidFill>
                <a:latin typeface="Arial"/>
                <a:cs typeface="Arial"/>
              </a:rPr>
              <a:t>(Merkez </a:t>
            </a:r>
            <a:r>
              <a:rPr sz="2400" b="1" spc="-5" dirty="0">
                <a:solidFill>
                  <a:srgbClr val="FF0000"/>
                </a:solidFill>
                <a:latin typeface="Arial"/>
                <a:cs typeface="Arial"/>
              </a:rPr>
              <a:t>Bankaları): </a:t>
            </a:r>
            <a:r>
              <a:rPr sz="2400" spc="-5" dirty="0">
                <a:latin typeface="Arial"/>
                <a:cs typeface="Arial"/>
              </a:rPr>
              <a:t>Bulundukları  ülkenin </a:t>
            </a:r>
            <a:r>
              <a:rPr sz="2400" dirty="0">
                <a:latin typeface="Arial"/>
                <a:cs typeface="Arial"/>
              </a:rPr>
              <a:t>veya </a:t>
            </a:r>
            <a:r>
              <a:rPr sz="2400" spc="-5" dirty="0">
                <a:latin typeface="Arial"/>
                <a:cs typeface="Arial"/>
              </a:rPr>
              <a:t>Avrupa Birliği'nde olduğu gibi bir ülkeler  topluluğunun para politikasını belirleyen bir </a:t>
            </a:r>
            <a:r>
              <a:rPr sz="2400" dirty="0">
                <a:latin typeface="Arial"/>
                <a:cs typeface="Arial"/>
              </a:rPr>
              <a:t>kurumdur.  </a:t>
            </a:r>
            <a:r>
              <a:rPr sz="2400" spc="-5" dirty="0">
                <a:latin typeface="Arial"/>
                <a:cs typeface="Arial"/>
              </a:rPr>
              <a:t>Ülkemizde </a:t>
            </a:r>
            <a:r>
              <a:rPr sz="2400" dirty="0">
                <a:latin typeface="Arial"/>
                <a:cs typeface="Arial"/>
              </a:rPr>
              <a:t>merkez </a:t>
            </a:r>
            <a:r>
              <a:rPr sz="2400" spc="-5" dirty="0">
                <a:latin typeface="Arial"/>
                <a:cs typeface="Arial"/>
              </a:rPr>
              <a:t>bankasının asli görevi Para biriminin  değerini </a:t>
            </a:r>
            <a:r>
              <a:rPr sz="2400" dirty="0">
                <a:latin typeface="Arial"/>
                <a:cs typeface="Arial"/>
              </a:rPr>
              <a:t>korumak, </a:t>
            </a:r>
            <a:r>
              <a:rPr sz="2400" spc="-5" dirty="0">
                <a:latin typeface="Arial"/>
                <a:cs typeface="Arial"/>
              </a:rPr>
              <a:t>enflasyon hedeflemesine gitmek gibi  görevleri </a:t>
            </a:r>
            <a:r>
              <a:rPr sz="2400" dirty="0">
                <a:latin typeface="Arial"/>
                <a:cs typeface="Arial"/>
              </a:rPr>
              <a:t>de </a:t>
            </a:r>
            <a:r>
              <a:rPr sz="2400" spc="-5" dirty="0">
                <a:latin typeface="Arial"/>
                <a:cs typeface="Arial"/>
              </a:rPr>
              <a:t>olabilir. </a:t>
            </a:r>
            <a:r>
              <a:rPr sz="2400" u="sng" dirty="0">
                <a:solidFill>
                  <a:srgbClr val="FF0000"/>
                </a:solidFill>
                <a:latin typeface="Arial"/>
                <a:cs typeface="Arial"/>
              </a:rPr>
              <a:t>"</a:t>
            </a:r>
            <a:r>
              <a:rPr sz="2400" u="sng" spc="-5" dirty="0" err="1">
                <a:solidFill>
                  <a:srgbClr val="FF0000"/>
                </a:solidFill>
                <a:latin typeface="Arial"/>
                <a:cs typeface="Arial"/>
              </a:rPr>
              <a:t>fiyat</a:t>
            </a:r>
            <a:r>
              <a:rPr sz="2400" u="sng" spc="-5" dirty="0">
                <a:solidFill>
                  <a:srgbClr val="FF0000"/>
                </a:solidFill>
                <a:latin typeface="Arial"/>
                <a:cs typeface="Arial"/>
              </a:rPr>
              <a:t> istikrarıdır". </a:t>
            </a:r>
            <a:r>
              <a:rPr sz="2400" dirty="0">
                <a:latin typeface="Arial"/>
                <a:cs typeface="Arial"/>
              </a:rPr>
              <a:t>Merkez </a:t>
            </a:r>
            <a:r>
              <a:rPr sz="2400" spc="-5" dirty="0">
                <a:latin typeface="Arial"/>
                <a:cs typeface="Arial"/>
              </a:rPr>
              <a:t>Bankaları  para politikası araçlarıyla fiyat istikrarını </a:t>
            </a:r>
            <a:r>
              <a:rPr sz="2400" dirty="0">
                <a:latin typeface="Arial"/>
                <a:cs typeface="Arial"/>
              </a:rPr>
              <a:t>sağlamaya  çalışır.</a:t>
            </a:r>
          </a:p>
        </p:txBody>
      </p:sp>
      <p:grpSp>
        <p:nvGrpSpPr>
          <p:cNvPr id="10" name="object 10"/>
          <p:cNvGrpSpPr/>
          <p:nvPr/>
        </p:nvGrpSpPr>
        <p:grpSpPr>
          <a:xfrm>
            <a:off x="8388351" y="949777"/>
            <a:ext cx="311150" cy="525780"/>
            <a:chOff x="8131183" y="3416293"/>
            <a:chExt cx="311150" cy="525780"/>
          </a:xfrm>
        </p:grpSpPr>
        <p:sp>
          <p:nvSpPr>
            <p:cNvPr id="11" name="object 11"/>
            <p:cNvSpPr/>
            <p:nvPr/>
          </p:nvSpPr>
          <p:spPr>
            <a:xfrm>
              <a:off x="8143883" y="3428992"/>
              <a:ext cx="285750" cy="500380"/>
            </a:xfrm>
            <a:custGeom>
              <a:avLst/>
              <a:gdLst/>
              <a:ahLst/>
              <a:cxnLst/>
              <a:rect l="l" t="t" r="r" b="b"/>
              <a:pathLst>
                <a:path w="285750" h="500379">
                  <a:moveTo>
                    <a:pt x="231174" y="500073"/>
                  </a:moveTo>
                  <a:lnTo>
                    <a:pt x="142874" y="382024"/>
                  </a:lnTo>
                  <a:lnTo>
                    <a:pt x="54574" y="500073"/>
                  </a:lnTo>
                  <a:lnTo>
                    <a:pt x="88299" y="309049"/>
                  </a:lnTo>
                  <a:lnTo>
                    <a:pt x="0" y="190999"/>
                  </a:lnTo>
                  <a:lnTo>
                    <a:pt x="109149" y="190999"/>
                  </a:lnTo>
                  <a:lnTo>
                    <a:pt x="142874" y="0"/>
                  </a:lnTo>
                  <a:lnTo>
                    <a:pt x="176599" y="190999"/>
                  </a:lnTo>
                  <a:lnTo>
                    <a:pt x="285749" y="190999"/>
                  </a:lnTo>
                  <a:lnTo>
                    <a:pt x="197449" y="309049"/>
                  </a:lnTo>
                  <a:lnTo>
                    <a:pt x="231174" y="500073"/>
                  </a:lnTo>
                  <a:close/>
                </a:path>
              </a:pathLst>
            </a:custGeom>
            <a:solidFill>
              <a:srgbClr val="FF388C"/>
            </a:solidFill>
          </p:spPr>
          <p:txBody>
            <a:bodyPr wrap="square" lIns="0" tIns="0" rIns="0" bIns="0" rtlCol="0"/>
            <a:lstStyle/>
            <a:p>
              <a:endParaRPr/>
            </a:p>
          </p:txBody>
        </p:sp>
        <p:sp>
          <p:nvSpPr>
            <p:cNvPr id="12" name="object 12"/>
            <p:cNvSpPr/>
            <p:nvPr/>
          </p:nvSpPr>
          <p:spPr>
            <a:xfrm>
              <a:off x="8143883" y="3428992"/>
              <a:ext cx="285750" cy="500380"/>
            </a:xfrm>
            <a:custGeom>
              <a:avLst/>
              <a:gdLst/>
              <a:ahLst/>
              <a:cxnLst/>
              <a:rect l="l" t="t" r="r" b="b"/>
              <a:pathLst>
                <a:path w="285750" h="500379">
                  <a:moveTo>
                    <a:pt x="0" y="190999"/>
                  </a:moveTo>
                  <a:lnTo>
                    <a:pt x="109149" y="190999"/>
                  </a:lnTo>
                  <a:lnTo>
                    <a:pt x="142874" y="0"/>
                  </a:lnTo>
                  <a:lnTo>
                    <a:pt x="176599" y="190999"/>
                  </a:lnTo>
                  <a:lnTo>
                    <a:pt x="285749" y="190999"/>
                  </a:lnTo>
                  <a:lnTo>
                    <a:pt x="197449" y="309049"/>
                  </a:lnTo>
                  <a:lnTo>
                    <a:pt x="231174" y="500073"/>
                  </a:lnTo>
                  <a:lnTo>
                    <a:pt x="142874" y="382024"/>
                  </a:lnTo>
                  <a:lnTo>
                    <a:pt x="54574" y="500073"/>
                  </a:lnTo>
                  <a:lnTo>
                    <a:pt x="88299" y="309049"/>
                  </a:lnTo>
                  <a:lnTo>
                    <a:pt x="0" y="190999"/>
                  </a:lnTo>
                  <a:close/>
                </a:path>
              </a:pathLst>
            </a:custGeom>
            <a:ln w="25399">
              <a:solidFill>
                <a:srgbClr val="BA2866"/>
              </a:solidFill>
            </a:ln>
          </p:spPr>
          <p:txBody>
            <a:bodyPr wrap="square" lIns="0" tIns="0" rIns="0" bIns="0" rtlCol="0"/>
            <a:lstStyle/>
            <a:p>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 name="Resim 12">
            <a:extLst>
              <a:ext uri="{FF2B5EF4-FFF2-40B4-BE49-F238E27FC236}">
                <a16:creationId xmlns:a16="http://schemas.microsoft.com/office/drawing/2014/main" id="{73F65C52-F142-F51B-6667-99398118679E}"/>
              </a:ext>
            </a:extLst>
          </p:cNvPr>
          <p:cNvPicPr>
            <a:picLocks noChangeAspect="1"/>
          </p:cNvPicPr>
          <p:nvPr/>
        </p:nvPicPr>
        <p:blipFill>
          <a:blip r:embed="rId2"/>
          <a:stretch>
            <a:fillRect/>
          </a:stretch>
        </p:blipFill>
        <p:spPr>
          <a:xfrm>
            <a:off x="0" y="427696"/>
            <a:ext cx="9144000" cy="6002607"/>
          </a:xfrm>
          <a:prstGeom prst="rect">
            <a:avLst/>
          </a:prstGeom>
        </p:spPr>
      </p:pic>
      <p:sp>
        <p:nvSpPr>
          <p:cNvPr id="14" name="Ok: Aşağı 13">
            <a:extLst>
              <a:ext uri="{FF2B5EF4-FFF2-40B4-BE49-F238E27FC236}">
                <a16:creationId xmlns:a16="http://schemas.microsoft.com/office/drawing/2014/main" id="{4E2AB420-BD9B-7740-8BD2-095CF8A8E043}"/>
              </a:ext>
            </a:extLst>
          </p:cNvPr>
          <p:cNvSpPr/>
          <p:nvPr/>
        </p:nvSpPr>
        <p:spPr>
          <a:xfrm rot="3969510">
            <a:off x="6347615" y="647143"/>
            <a:ext cx="838200" cy="207939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p:nvPr/>
        </p:nvSpPr>
        <p:spPr>
          <a:xfrm>
            <a:off x="437490" y="1947667"/>
            <a:ext cx="8174990" cy="4460580"/>
          </a:xfrm>
          <a:prstGeom prst="rect">
            <a:avLst/>
          </a:prstGeom>
        </p:spPr>
        <p:txBody>
          <a:bodyPr vert="horz" wrap="square" lIns="0" tIns="8255" rIns="0" bIns="0" rtlCol="0">
            <a:spAutoFit/>
          </a:bodyPr>
          <a:lstStyle/>
          <a:p>
            <a:pPr marL="379730" marR="5080" indent="-367665" algn="just">
              <a:lnSpc>
                <a:spcPct val="101000"/>
              </a:lnSpc>
              <a:spcBef>
                <a:spcPts val="65"/>
              </a:spcBef>
              <a:buClr>
                <a:srgbClr val="9C007E"/>
              </a:buClr>
              <a:buSzPct val="94230"/>
              <a:buFont typeface="Noto Sans Symbols"/>
              <a:buChar char="●"/>
              <a:tabLst>
                <a:tab pos="380365" algn="l"/>
              </a:tabLst>
            </a:pPr>
            <a:r>
              <a:rPr sz="2600" b="1" spc="-5" dirty="0">
                <a:solidFill>
                  <a:srgbClr val="FF0000"/>
                </a:solidFill>
                <a:latin typeface="Arial"/>
                <a:cs typeface="Arial"/>
              </a:rPr>
              <a:t>T</a:t>
            </a:r>
            <a:r>
              <a:rPr lang="tr-TR" sz="2600" b="1" spc="-5" dirty="0" err="1">
                <a:solidFill>
                  <a:srgbClr val="FF0000"/>
                </a:solidFill>
                <a:latin typeface="Arial"/>
                <a:cs typeface="Arial"/>
              </a:rPr>
              <a:t>ürkiye</a:t>
            </a:r>
            <a:r>
              <a:rPr lang="tr-TR" sz="2600" b="1" spc="-5" dirty="0">
                <a:solidFill>
                  <a:srgbClr val="FF0000"/>
                </a:solidFill>
                <a:latin typeface="Arial"/>
                <a:cs typeface="Arial"/>
              </a:rPr>
              <a:t> Cumhuriyet</a:t>
            </a:r>
            <a:r>
              <a:rPr sz="2600" b="1" spc="-5" dirty="0">
                <a:solidFill>
                  <a:srgbClr val="FF0000"/>
                </a:solidFill>
                <a:latin typeface="Arial"/>
                <a:cs typeface="Arial"/>
              </a:rPr>
              <a:t> </a:t>
            </a:r>
            <a:r>
              <a:rPr sz="2600" dirty="0">
                <a:latin typeface="Arial"/>
                <a:cs typeface="Arial"/>
              </a:rPr>
              <a:t>Merkez </a:t>
            </a:r>
            <a:r>
              <a:rPr sz="2600" spc="-10" dirty="0">
                <a:latin typeface="Arial"/>
                <a:cs typeface="Arial"/>
              </a:rPr>
              <a:t>Bankası </a:t>
            </a:r>
            <a:r>
              <a:rPr sz="2600" spc="-5" dirty="0">
                <a:latin typeface="Arial"/>
                <a:cs typeface="Arial"/>
              </a:rPr>
              <a:t>11 haziran </a:t>
            </a:r>
            <a:r>
              <a:rPr sz="2600" b="1" spc="-5" dirty="0">
                <a:solidFill>
                  <a:srgbClr val="FF0000"/>
                </a:solidFill>
                <a:latin typeface="Arial"/>
                <a:cs typeface="Arial"/>
              </a:rPr>
              <a:t>1930</a:t>
            </a:r>
            <a:r>
              <a:rPr sz="2600" spc="-5" dirty="0">
                <a:solidFill>
                  <a:srgbClr val="FF0000"/>
                </a:solidFill>
                <a:latin typeface="Arial"/>
                <a:cs typeface="Arial"/>
              </a:rPr>
              <a:t> </a:t>
            </a:r>
            <a:r>
              <a:rPr sz="2600" dirty="0">
                <a:latin typeface="Arial"/>
                <a:cs typeface="Arial"/>
              </a:rPr>
              <a:t>yılında  kurulmuştur. </a:t>
            </a:r>
            <a:r>
              <a:rPr sz="2600" spc="-10" dirty="0">
                <a:latin typeface="Arial"/>
                <a:cs typeface="Arial"/>
              </a:rPr>
              <a:t>Aynı </a:t>
            </a:r>
            <a:r>
              <a:rPr sz="2600" dirty="0">
                <a:latin typeface="Arial"/>
                <a:cs typeface="Arial"/>
              </a:rPr>
              <a:t>zamanda, </a:t>
            </a:r>
            <a:r>
              <a:rPr sz="2600" spc="-5" dirty="0">
                <a:latin typeface="Arial"/>
                <a:cs typeface="Arial"/>
              </a:rPr>
              <a:t>devlet adına banknot  </a:t>
            </a:r>
            <a:r>
              <a:rPr sz="2600" dirty="0">
                <a:latin typeface="Arial"/>
                <a:cs typeface="Arial"/>
              </a:rPr>
              <a:t>çıkarmak suretiyle </a:t>
            </a:r>
            <a:r>
              <a:rPr sz="2600" spc="-5" dirty="0">
                <a:latin typeface="Arial"/>
                <a:cs typeface="Arial"/>
              </a:rPr>
              <a:t>devlet adına para hareketlerini  düzenleme </a:t>
            </a:r>
            <a:r>
              <a:rPr sz="2600" dirty="0">
                <a:latin typeface="Arial"/>
                <a:cs typeface="Arial"/>
              </a:rPr>
              <a:t>yetkisine sahiptir. Madeni </a:t>
            </a:r>
            <a:r>
              <a:rPr sz="2600" spc="-5" dirty="0">
                <a:latin typeface="Arial"/>
                <a:cs typeface="Arial"/>
              </a:rPr>
              <a:t>paralar ise </a:t>
            </a:r>
            <a:r>
              <a:rPr sz="2600" spc="-5" dirty="0">
                <a:solidFill>
                  <a:srgbClr val="FF0000"/>
                </a:solidFill>
                <a:latin typeface="Arial"/>
                <a:cs typeface="Arial"/>
              </a:rPr>
              <a:t> hazinenin </a:t>
            </a:r>
            <a:r>
              <a:rPr sz="2600" dirty="0">
                <a:solidFill>
                  <a:srgbClr val="FF0000"/>
                </a:solidFill>
                <a:latin typeface="Arial"/>
                <a:cs typeface="Arial"/>
              </a:rPr>
              <a:t>sorumluluğunda </a:t>
            </a:r>
            <a:r>
              <a:rPr sz="2600" spc="-5" dirty="0">
                <a:latin typeface="Arial"/>
                <a:cs typeface="Arial"/>
              </a:rPr>
              <a:t>darphaneye </a:t>
            </a:r>
            <a:r>
              <a:rPr sz="2600" spc="-5" dirty="0" err="1">
                <a:latin typeface="Arial"/>
                <a:cs typeface="Arial"/>
              </a:rPr>
              <a:t>bastırılır</a:t>
            </a:r>
            <a:r>
              <a:rPr sz="2600" spc="345" dirty="0">
                <a:latin typeface="Arial"/>
                <a:cs typeface="Arial"/>
              </a:rPr>
              <a:t> </a:t>
            </a:r>
            <a:r>
              <a:rPr sz="2600" dirty="0" err="1">
                <a:latin typeface="Arial"/>
                <a:cs typeface="Arial"/>
              </a:rPr>
              <a:t>ve</a:t>
            </a:r>
            <a:r>
              <a:rPr lang="tr-TR" sz="2600" dirty="0">
                <a:latin typeface="Arial"/>
                <a:cs typeface="Arial"/>
              </a:rPr>
              <a:t> </a:t>
            </a:r>
            <a:r>
              <a:rPr sz="2600" spc="-5" dirty="0">
                <a:latin typeface="Arial"/>
                <a:cs typeface="Arial"/>
              </a:rPr>
              <a:t>T.C </a:t>
            </a:r>
            <a:r>
              <a:rPr sz="2600" dirty="0">
                <a:latin typeface="Arial"/>
                <a:cs typeface="Arial"/>
              </a:rPr>
              <a:t>Merkez </a:t>
            </a:r>
            <a:r>
              <a:rPr sz="2600" spc="-5" dirty="0">
                <a:latin typeface="Arial"/>
                <a:cs typeface="Arial"/>
              </a:rPr>
              <a:t>bankasının </a:t>
            </a:r>
            <a:r>
              <a:rPr sz="2600" dirty="0">
                <a:latin typeface="Arial"/>
                <a:cs typeface="Arial"/>
              </a:rPr>
              <a:t>kontrolü </a:t>
            </a:r>
            <a:r>
              <a:rPr sz="2600" spc="-5" dirty="0">
                <a:latin typeface="Arial"/>
                <a:cs typeface="Arial"/>
              </a:rPr>
              <a:t>ile piyasaya</a:t>
            </a:r>
            <a:r>
              <a:rPr sz="2600" spc="650" dirty="0">
                <a:latin typeface="Arial"/>
                <a:cs typeface="Arial"/>
              </a:rPr>
              <a:t> </a:t>
            </a:r>
            <a:r>
              <a:rPr sz="2600" dirty="0">
                <a:latin typeface="Arial"/>
                <a:cs typeface="Arial"/>
              </a:rPr>
              <a:t>sürülür.</a:t>
            </a:r>
          </a:p>
          <a:p>
            <a:pPr marL="379730" marR="6985" algn="just">
              <a:lnSpc>
                <a:spcPts val="3150"/>
              </a:lnSpc>
              <a:spcBef>
                <a:spcPts val="110"/>
              </a:spcBef>
            </a:pPr>
            <a:r>
              <a:rPr sz="2600" spc="-5" dirty="0">
                <a:latin typeface="Arial"/>
                <a:cs typeface="Arial"/>
              </a:rPr>
              <a:t>T.C. </a:t>
            </a:r>
            <a:r>
              <a:rPr sz="2600" dirty="0">
                <a:latin typeface="Arial"/>
                <a:cs typeface="Arial"/>
              </a:rPr>
              <a:t>Merkez </a:t>
            </a:r>
            <a:r>
              <a:rPr sz="2600" spc="-10" dirty="0">
                <a:latin typeface="Arial"/>
                <a:cs typeface="Arial"/>
              </a:rPr>
              <a:t>Bankası </a:t>
            </a:r>
            <a:r>
              <a:rPr sz="2600" spc="-5" dirty="0">
                <a:solidFill>
                  <a:srgbClr val="FF0000"/>
                </a:solidFill>
                <a:latin typeface="Arial"/>
                <a:cs typeface="Arial"/>
              </a:rPr>
              <a:t>anonim </a:t>
            </a:r>
            <a:r>
              <a:rPr sz="2600" dirty="0">
                <a:solidFill>
                  <a:srgbClr val="FF0000"/>
                </a:solidFill>
                <a:latin typeface="Arial"/>
                <a:cs typeface="Arial"/>
              </a:rPr>
              <a:t>şirket </a:t>
            </a:r>
            <a:r>
              <a:rPr sz="2600" spc="-5" dirty="0">
                <a:latin typeface="Arial"/>
                <a:cs typeface="Arial"/>
              </a:rPr>
              <a:t>olarak </a:t>
            </a:r>
            <a:r>
              <a:rPr sz="2600" dirty="0">
                <a:latin typeface="Arial"/>
                <a:cs typeface="Arial"/>
              </a:rPr>
              <a:t>kurulmuş  </a:t>
            </a:r>
            <a:r>
              <a:rPr sz="2600" spc="-5" dirty="0">
                <a:latin typeface="Arial"/>
                <a:cs typeface="Arial"/>
              </a:rPr>
              <a:t>olup 1211 </a:t>
            </a:r>
            <a:r>
              <a:rPr sz="2600" dirty="0">
                <a:latin typeface="Arial"/>
                <a:cs typeface="Arial"/>
              </a:rPr>
              <a:t>sayılı Merkez </a:t>
            </a:r>
            <a:r>
              <a:rPr sz="2600" spc="-10" dirty="0">
                <a:latin typeface="Arial"/>
                <a:cs typeface="Arial"/>
              </a:rPr>
              <a:t>Bankası Kanunu </a:t>
            </a:r>
            <a:r>
              <a:rPr sz="2600" spc="-5" dirty="0">
                <a:latin typeface="Arial"/>
                <a:cs typeface="Arial"/>
              </a:rPr>
              <a:t>ile </a:t>
            </a:r>
            <a:r>
              <a:rPr sz="2600" spc="-10" dirty="0">
                <a:latin typeface="Arial"/>
                <a:cs typeface="Arial"/>
              </a:rPr>
              <a:t>Banka  </a:t>
            </a:r>
            <a:r>
              <a:rPr sz="2600" dirty="0">
                <a:latin typeface="Arial"/>
                <a:cs typeface="Arial"/>
              </a:rPr>
              <a:t>statüsü </a:t>
            </a:r>
            <a:r>
              <a:rPr sz="2600" spc="-5" dirty="0">
                <a:latin typeface="Arial"/>
                <a:cs typeface="Arial"/>
              </a:rPr>
              <a:t>dışında </a:t>
            </a:r>
            <a:r>
              <a:rPr sz="2600" dirty="0">
                <a:latin typeface="Arial"/>
                <a:cs typeface="Arial"/>
              </a:rPr>
              <a:t>kalan </a:t>
            </a:r>
            <a:r>
              <a:rPr sz="2600" spc="-5" dirty="0">
                <a:latin typeface="Arial"/>
                <a:cs typeface="Arial"/>
              </a:rPr>
              <a:t>durumlarda özel hukuk  </a:t>
            </a:r>
            <a:r>
              <a:rPr sz="2600" dirty="0">
                <a:latin typeface="Arial"/>
                <a:cs typeface="Arial"/>
              </a:rPr>
              <a:t>kurallarına</a:t>
            </a:r>
            <a:r>
              <a:rPr sz="2600" spc="-10" dirty="0">
                <a:latin typeface="Arial"/>
                <a:cs typeface="Arial"/>
              </a:rPr>
              <a:t> </a:t>
            </a:r>
            <a:r>
              <a:rPr sz="2600" spc="-5" dirty="0">
                <a:latin typeface="Arial"/>
                <a:cs typeface="Arial"/>
              </a:rPr>
              <a:t>tabidir.</a:t>
            </a:r>
            <a:endParaRPr sz="2600" dirty="0">
              <a:latin typeface="Arial"/>
              <a:cs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p:nvPr/>
        </p:nvSpPr>
        <p:spPr>
          <a:xfrm>
            <a:off x="437490" y="1947667"/>
            <a:ext cx="8171815" cy="2021839"/>
          </a:xfrm>
          <a:prstGeom prst="rect">
            <a:avLst/>
          </a:prstGeom>
        </p:spPr>
        <p:txBody>
          <a:bodyPr vert="horz" wrap="square" lIns="0" tIns="8255" rIns="0" bIns="0" rtlCol="0">
            <a:spAutoFit/>
          </a:bodyPr>
          <a:lstStyle/>
          <a:p>
            <a:pPr marL="379730" marR="5080" indent="-367665" algn="just">
              <a:lnSpc>
                <a:spcPct val="101000"/>
              </a:lnSpc>
              <a:spcBef>
                <a:spcPts val="65"/>
              </a:spcBef>
              <a:buClr>
                <a:srgbClr val="9C007E"/>
              </a:buClr>
              <a:buSzPct val="94230"/>
              <a:buFont typeface="Noto Sans Symbols"/>
              <a:buChar char="●"/>
              <a:tabLst>
                <a:tab pos="380365" algn="l"/>
              </a:tabLst>
            </a:pPr>
            <a:r>
              <a:rPr sz="2600" spc="-10" dirty="0">
                <a:latin typeface="Arial"/>
                <a:cs typeface="Arial"/>
              </a:rPr>
              <a:t>Banka Kanunu’nda </a:t>
            </a:r>
            <a:r>
              <a:rPr sz="2600" spc="-5" dirty="0">
                <a:latin typeface="Arial"/>
                <a:cs typeface="Arial"/>
              </a:rPr>
              <a:t>tanımlandığı üzere, </a:t>
            </a:r>
            <a:r>
              <a:rPr sz="2600" spc="-10" dirty="0">
                <a:latin typeface="Arial"/>
                <a:cs typeface="Arial"/>
              </a:rPr>
              <a:t>Banka  </a:t>
            </a:r>
            <a:r>
              <a:rPr sz="2600" spc="-5" dirty="0">
                <a:latin typeface="Arial"/>
                <a:cs typeface="Arial"/>
              </a:rPr>
              <a:t>hisselerinin en az </a:t>
            </a:r>
            <a:r>
              <a:rPr sz="2600" dirty="0">
                <a:latin typeface="Arial"/>
                <a:cs typeface="Arial"/>
              </a:rPr>
              <a:t>yüzde </a:t>
            </a:r>
            <a:r>
              <a:rPr sz="2600" spc="-5" dirty="0">
                <a:latin typeface="Arial"/>
                <a:cs typeface="Arial"/>
              </a:rPr>
              <a:t>51’i Hazine’ye ait olup,  </a:t>
            </a:r>
            <a:r>
              <a:rPr sz="2600" dirty="0">
                <a:latin typeface="Arial"/>
                <a:cs typeface="Arial"/>
              </a:rPr>
              <a:t>kalan kısmı millî </a:t>
            </a:r>
            <a:r>
              <a:rPr sz="2600" spc="-5" dirty="0">
                <a:latin typeface="Arial"/>
                <a:cs typeface="Arial"/>
              </a:rPr>
              <a:t>bankalar, </a:t>
            </a:r>
            <a:r>
              <a:rPr sz="2600" dirty="0">
                <a:latin typeface="Arial"/>
                <a:cs typeface="Arial"/>
              </a:rPr>
              <a:t>yabancı </a:t>
            </a:r>
            <a:r>
              <a:rPr sz="2600" spc="-5" dirty="0">
                <a:latin typeface="Arial"/>
                <a:cs typeface="Arial"/>
              </a:rPr>
              <a:t>bankalar </a:t>
            </a:r>
            <a:r>
              <a:rPr sz="2600" dirty="0">
                <a:latin typeface="Arial"/>
                <a:cs typeface="Arial"/>
              </a:rPr>
              <a:t>ve </a:t>
            </a:r>
            <a:r>
              <a:rPr sz="2600" spc="-5" dirty="0">
                <a:latin typeface="Arial"/>
                <a:cs typeface="Arial"/>
              </a:rPr>
              <a:t>Türk  ticaret </a:t>
            </a:r>
            <a:r>
              <a:rPr sz="2600" dirty="0">
                <a:latin typeface="Arial"/>
                <a:cs typeface="Arial"/>
              </a:rPr>
              <a:t>müesseseleri ve </a:t>
            </a:r>
            <a:r>
              <a:rPr sz="2600" spc="-5" dirty="0">
                <a:latin typeface="Arial"/>
                <a:cs typeface="Arial"/>
              </a:rPr>
              <a:t>Türk </a:t>
            </a:r>
            <a:r>
              <a:rPr sz="2600" dirty="0">
                <a:latin typeface="Arial"/>
                <a:cs typeface="Arial"/>
              </a:rPr>
              <a:t>vatandaşlığına </a:t>
            </a:r>
            <a:r>
              <a:rPr sz="2600" spc="-5" dirty="0">
                <a:latin typeface="Arial"/>
                <a:cs typeface="Arial"/>
              </a:rPr>
              <a:t>haiz  gerçek </a:t>
            </a:r>
            <a:r>
              <a:rPr sz="2600" dirty="0">
                <a:latin typeface="Arial"/>
                <a:cs typeface="Arial"/>
              </a:rPr>
              <a:t>ve </a:t>
            </a:r>
            <a:r>
              <a:rPr sz="2600" spc="-5" dirty="0">
                <a:latin typeface="Arial"/>
                <a:cs typeface="Arial"/>
              </a:rPr>
              <a:t>tüzel </a:t>
            </a:r>
            <a:r>
              <a:rPr sz="2600" dirty="0">
                <a:latin typeface="Arial"/>
                <a:cs typeface="Arial"/>
              </a:rPr>
              <a:t>kişilerce sahip</a:t>
            </a:r>
            <a:r>
              <a:rPr sz="2600" spc="-40" dirty="0">
                <a:latin typeface="Arial"/>
                <a:cs typeface="Arial"/>
              </a:rPr>
              <a:t> </a:t>
            </a:r>
            <a:r>
              <a:rPr sz="2600" spc="-5" dirty="0">
                <a:latin typeface="Arial"/>
                <a:cs typeface="Arial"/>
              </a:rPr>
              <a:t>olunmuştur.</a:t>
            </a:r>
            <a:endParaRPr sz="2600" dirty="0">
              <a:latin typeface="Arial"/>
              <a:cs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444499" y="1332354"/>
            <a:ext cx="7963534" cy="513080"/>
          </a:xfrm>
          <a:prstGeom prst="rect">
            <a:avLst/>
          </a:prstGeom>
        </p:spPr>
        <p:txBody>
          <a:bodyPr vert="horz" wrap="square" lIns="0" tIns="12700" rIns="0" bIns="0" rtlCol="0">
            <a:spAutoFit/>
          </a:bodyPr>
          <a:lstStyle/>
          <a:p>
            <a:pPr marL="12700">
              <a:lnSpc>
                <a:spcPct val="100000"/>
              </a:lnSpc>
              <a:spcBef>
                <a:spcPts val="100"/>
              </a:spcBef>
            </a:pPr>
            <a:r>
              <a:rPr sz="3200" b="1" dirty="0">
                <a:latin typeface="Arial"/>
                <a:cs typeface="Arial"/>
              </a:rPr>
              <a:t>Merkez </a:t>
            </a:r>
            <a:r>
              <a:rPr sz="3200" b="1" spc="-5" dirty="0">
                <a:latin typeface="Arial"/>
                <a:cs typeface="Arial"/>
              </a:rPr>
              <a:t>Bankasının </a:t>
            </a:r>
            <a:r>
              <a:rPr sz="3200" b="1" spc="-10" dirty="0">
                <a:latin typeface="Arial"/>
                <a:cs typeface="Arial"/>
              </a:rPr>
              <a:t>Görevleri </a:t>
            </a:r>
            <a:r>
              <a:rPr sz="3200" b="1" spc="-5" dirty="0">
                <a:latin typeface="Arial"/>
                <a:cs typeface="Arial"/>
              </a:rPr>
              <a:t>ve</a:t>
            </a:r>
            <a:r>
              <a:rPr sz="3200" b="1" spc="-90" dirty="0">
                <a:latin typeface="Arial"/>
                <a:cs typeface="Arial"/>
              </a:rPr>
              <a:t> </a:t>
            </a:r>
            <a:r>
              <a:rPr sz="3200" b="1" spc="-5" dirty="0">
                <a:latin typeface="Arial"/>
                <a:cs typeface="Arial"/>
              </a:rPr>
              <a:t>Yetkileri:</a:t>
            </a:r>
            <a:endParaRPr sz="3200">
              <a:latin typeface="Arial"/>
              <a:cs typeface="Arial"/>
            </a:endParaRPr>
          </a:p>
        </p:txBody>
      </p:sp>
      <p:sp>
        <p:nvSpPr>
          <p:cNvPr id="9" name="object 9"/>
          <p:cNvSpPr txBox="1"/>
          <p:nvPr/>
        </p:nvSpPr>
        <p:spPr>
          <a:xfrm>
            <a:off x="498889" y="2343274"/>
            <a:ext cx="8112125" cy="1826260"/>
          </a:xfrm>
          <a:prstGeom prst="rect">
            <a:avLst/>
          </a:prstGeom>
        </p:spPr>
        <p:txBody>
          <a:bodyPr vert="horz" wrap="square" lIns="0" tIns="83185" rIns="0" bIns="0" rtlCol="0">
            <a:spAutoFit/>
          </a:bodyPr>
          <a:lstStyle/>
          <a:p>
            <a:pPr marL="318135" indent="-306070">
              <a:lnSpc>
                <a:spcPct val="100000"/>
              </a:lnSpc>
              <a:spcBef>
                <a:spcPts val="655"/>
              </a:spcBef>
              <a:buClr>
                <a:srgbClr val="9C007E"/>
              </a:buClr>
              <a:buSzPct val="94230"/>
              <a:buFont typeface="Noto Sans Symbols"/>
              <a:buChar char="□"/>
              <a:tabLst>
                <a:tab pos="318770" algn="l"/>
              </a:tabLst>
            </a:pPr>
            <a:r>
              <a:rPr sz="2600" spc="-10" dirty="0">
                <a:latin typeface="Arial"/>
                <a:cs typeface="Arial"/>
              </a:rPr>
              <a:t>Banknot </a:t>
            </a:r>
            <a:r>
              <a:rPr sz="2600" spc="-5" dirty="0">
                <a:latin typeface="Arial"/>
                <a:cs typeface="Arial"/>
              </a:rPr>
              <a:t>ihraç</a:t>
            </a:r>
            <a:r>
              <a:rPr sz="2600" spc="-10" dirty="0">
                <a:latin typeface="Arial"/>
                <a:cs typeface="Arial"/>
              </a:rPr>
              <a:t> </a:t>
            </a:r>
            <a:r>
              <a:rPr sz="2600" spc="-5" dirty="0">
                <a:latin typeface="Arial"/>
                <a:cs typeface="Arial"/>
              </a:rPr>
              <a:t>etmek,</a:t>
            </a:r>
            <a:endParaRPr sz="2600">
              <a:latin typeface="Arial"/>
              <a:cs typeface="Arial"/>
            </a:endParaRPr>
          </a:p>
          <a:p>
            <a:pPr marL="409575" indent="-397510">
              <a:lnSpc>
                <a:spcPct val="100000"/>
              </a:lnSpc>
              <a:spcBef>
                <a:spcPts val="555"/>
              </a:spcBef>
              <a:buClr>
                <a:srgbClr val="9C007E"/>
              </a:buClr>
              <a:buSzPct val="94230"/>
              <a:buFont typeface="Noto Sans Symbols"/>
              <a:buChar char="□"/>
              <a:tabLst>
                <a:tab pos="409575" algn="l"/>
                <a:tab pos="410209" algn="l"/>
              </a:tabLst>
            </a:pPr>
            <a:r>
              <a:rPr sz="2600" spc="-5" dirty="0">
                <a:latin typeface="Arial"/>
                <a:cs typeface="Arial"/>
              </a:rPr>
              <a:t>Devletin </a:t>
            </a:r>
            <a:r>
              <a:rPr sz="2600" dirty="0">
                <a:latin typeface="Arial"/>
                <a:cs typeface="Arial"/>
              </a:rPr>
              <a:t>veznedarlık </a:t>
            </a:r>
            <a:r>
              <a:rPr sz="2600" spc="-5" dirty="0">
                <a:latin typeface="Arial"/>
                <a:cs typeface="Arial"/>
              </a:rPr>
              <a:t>görevini</a:t>
            </a:r>
            <a:r>
              <a:rPr sz="2600" spc="-25" dirty="0">
                <a:latin typeface="Arial"/>
                <a:cs typeface="Arial"/>
              </a:rPr>
              <a:t> </a:t>
            </a:r>
            <a:r>
              <a:rPr sz="2600" dirty="0">
                <a:latin typeface="Arial"/>
                <a:cs typeface="Arial"/>
              </a:rPr>
              <a:t>yapmak,</a:t>
            </a:r>
            <a:endParaRPr sz="2600">
              <a:latin typeface="Arial"/>
              <a:cs typeface="Arial"/>
            </a:endParaRPr>
          </a:p>
          <a:p>
            <a:pPr marL="318135" marR="5080" indent="-306070">
              <a:lnSpc>
                <a:spcPct val="101099"/>
              </a:lnSpc>
              <a:spcBef>
                <a:spcPts val="520"/>
              </a:spcBef>
              <a:buClr>
                <a:srgbClr val="9C007E"/>
              </a:buClr>
              <a:buSzPct val="94230"/>
              <a:buFont typeface="Noto Sans Symbols"/>
              <a:buChar char="□"/>
              <a:tabLst>
                <a:tab pos="456565" algn="l"/>
                <a:tab pos="457200" algn="l"/>
                <a:tab pos="1247140" algn="l"/>
                <a:tab pos="1781810" algn="l"/>
                <a:tab pos="2975610" algn="l"/>
                <a:tab pos="4611370" algn="l"/>
                <a:tab pos="5934075" algn="l"/>
              </a:tabLst>
            </a:pPr>
            <a:r>
              <a:rPr dirty="0"/>
              <a:t>	</a:t>
            </a:r>
            <a:r>
              <a:rPr sz="2600" dirty="0">
                <a:latin typeface="Arial"/>
                <a:cs typeface="Arial"/>
              </a:rPr>
              <a:t>Mali	ve	</a:t>
            </a:r>
            <a:r>
              <a:rPr sz="2600" spc="-5" dirty="0">
                <a:latin typeface="Arial"/>
                <a:cs typeface="Arial"/>
              </a:rPr>
              <a:t>iktisad</a:t>
            </a:r>
            <a:r>
              <a:rPr sz="2600" dirty="0">
                <a:latin typeface="Arial"/>
                <a:cs typeface="Arial"/>
              </a:rPr>
              <a:t>i	konularda	</a:t>
            </a:r>
            <a:r>
              <a:rPr sz="2600" spc="-5" dirty="0">
                <a:latin typeface="Arial"/>
                <a:cs typeface="Arial"/>
              </a:rPr>
              <a:t>devleti</a:t>
            </a:r>
            <a:r>
              <a:rPr sz="2600" dirty="0">
                <a:latin typeface="Arial"/>
                <a:cs typeface="Arial"/>
              </a:rPr>
              <a:t>n	</a:t>
            </a:r>
            <a:r>
              <a:rPr sz="2600" spc="-5" dirty="0">
                <a:latin typeface="Arial"/>
                <a:cs typeface="Arial"/>
              </a:rPr>
              <a:t>danışmanlığını  </a:t>
            </a:r>
            <a:r>
              <a:rPr sz="2600" dirty="0">
                <a:latin typeface="Arial"/>
                <a:cs typeface="Arial"/>
              </a:rPr>
              <a:t>yapmak,</a:t>
            </a:r>
            <a:endParaRPr sz="2600">
              <a:latin typeface="Arial"/>
              <a:cs typeface="Arial"/>
            </a:endParaRPr>
          </a:p>
        </p:txBody>
      </p:sp>
      <p:sp>
        <p:nvSpPr>
          <p:cNvPr id="10" name="object 10"/>
          <p:cNvSpPr txBox="1"/>
          <p:nvPr/>
        </p:nvSpPr>
        <p:spPr>
          <a:xfrm>
            <a:off x="498889" y="4213974"/>
            <a:ext cx="6616065" cy="822325"/>
          </a:xfrm>
          <a:prstGeom prst="rect">
            <a:avLst/>
          </a:prstGeom>
        </p:spPr>
        <p:txBody>
          <a:bodyPr vert="horz" wrap="square" lIns="0" tIns="8255" rIns="0" bIns="0" rtlCol="0">
            <a:spAutoFit/>
          </a:bodyPr>
          <a:lstStyle/>
          <a:p>
            <a:pPr marL="318135" marR="5080" indent="-306070">
              <a:lnSpc>
                <a:spcPct val="101099"/>
              </a:lnSpc>
              <a:spcBef>
                <a:spcPts val="65"/>
              </a:spcBef>
              <a:tabLst>
                <a:tab pos="556895" algn="l"/>
                <a:tab pos="1746250" algn="l"/>
                <a:tab pos="2183130" algn="l"/>
                <a:tab pos="3673475" algn="l"/>
                <a:tab pos="3698875" algn="l"/>
                <a:tab pos="4719955" algn="l"/>
                <a:tab pos="5380355" algn="l"/>
                <a:tab pos="5996940" algn="l"/>
              </a:tabLst>
            </a:pPr>
            <a:r>
              <a:rPr sz="2450" spc="-360" dirty="0">
                <a:solidFill>
                  <a:srgbClr val="9C007E"/>
                </a:solidFill>
                <a:latin typeface="Noto Sans Symbols"/>
                <a:cs typeface="Noto Sans Symbols"/>
              </a:rPr>
              <a:t>□		</a:t>
            </a:r>
            <a:r>
              <a:rPr sz="2600" spc="-5" dirty="0">
                <a:latin typeface="Arial"/>
                <a:cs typeface="Arial"/>
              </a:rPr>
              <a:t>Ticari	bankaların	para	</a:t>
            </a:r>
            <a:r>
              <a:rPr sz="2600" dirty="0">
                <a:latin typeface="Arial"/>
                <a:cs typeface="Arial"/>
              </a:rPr>
              <a:t>rezervlerini  sahiplerine	</a:t>
            </a:r>
            <a:r>
              <a:rPr sz="2600" spc="-5" dirty="0">
                <a:latin typeface="Arial"/>
                <a:cs typeface="Arial"/>
              </a:rPr>
              <a:t>güvenc</a:t>
            </a:r>
            <a:r>
              <a:rPr sz="2600" dirty="0">
                <a:latin typeface="Arial"/>
                <a:cs typeface="Arial"/>
              </a:rPr>
              <a:t>e		sağlamak	ve	mali</a:t>
            </a:r>
            <a:endParaRPr sz="2600">
              <a:latin typeface="Arial"/>
              <a:cs typeface="Arial"/>
            </a:endParaRPr>
          </a:p>
        </p:txBody>
      </p:sp>
      <p:sp>
        <p:nvSpPr>
          <p:cNvPr id="11" name="object 11"/>
          <p:cNvSpPr txBox="1"/>
          <p:nvPr/>
        </p:nvSpPr>
        <p:spPr>
          <a:xfrm>
            <a:off x="7207223" y="4213974"/>
            <a:ext cx="1405255" cy="822325"/>
          </a:xfrm>
          <a:prstGeom prst="rect">
            <a:avLst/>
          </a:prstGeom>
        </p:spPr>
        <p:txBody>
          <a:bodyPr vert="horz" wrap="square" lIns="0" tIns="8255" rIns="0" bIns="0" rtlCol="0">
            <a:spAutoFit/>
          </a:bodyPr>
          <a:lstStyle/>
          <a:p>
            <a:pPr marL="162560" marR="5080" indent="-150495">
              <a:lnSpc>
                <a:spcPct val="101099"/>
              </a:lnSpc>
              <a:spcBef>
                <a:spcPts val="65"/>
              </a:spcBef>
            </a:pPr>
            <a:r>
              <a:rPr sz="2600" dirty="0">
                <a:latin typeface="Arial"/>
                <a:cs typeface="Arial"/>
              </a:rPr>
              <a:t>(mevduat  kesimde</a:t>
            </a:r>
            <a:endParaRPr sz="2600">
              <a:latin typeface="Arial"/>
              <a:cs typeface="Arial"/>
            </a:endParaRPr>
          </a:p>
        </p:txBody>
      </p:sp>
      <p:sp>
        <p:nvSpPr>
          <p:cNvPr id="12" name="object 12"/>
          <p:cNvSpPr txBox="1"/>
          <p:nvPr/>
        </p:nvSpPr>
        <p:spPr>
          <a:xfrm>
            <a:off x="804543" y="5014711"/>
            <a:ext cx="7802880" cy="1221740"/>
          </a:xfrm>
          <a:prstGeom prst="rect">
            <a:avLst/>
          </a:prstGeom>
        </p:spPr>
        <p:txBody>
          <a:bodyPr vert="horz" wrap="square" lIns="0" tIns="8255" rIns="0" bIns="0" rtlCol="0">
            <a:spAutoFit/>
          </a:bodyPr>
          <a:lstStyle/>
          <a:p>
            <a:pPr marL="12700" marR="5080" algn="just">
              <a:lnSpc>
                <a:spcPct val="101000"/>
              </a:lnSpc>
              <a:spcBef>
                <a:spcPts val="65"/>
              </a:spcBef>
            </a:pPr>
            <a:r>
              <a:rPr sz="2600" spc="-5" dirty="0">
                <a:latin typeface="Arial"/>
                <a:cs typeface="Arial"/>
              </a:rPr>
              <a:t>panikleri önlemek amacı ile </a:t>
            </a:r>
            <a:r>
              <a:rPr sz="2600" dirty="0">
                <a:latin typeface="Arial"/>
                <a:cs typeface="Arial"/>
              </a:rPr>
              <a:t>merkez </a:t>
            </a:r>
            <a:r>
              <a:rPr sz="2600" spc="-5" dirty="0">
                <a:latin typeface="Arial"/>
                <a:cs typeface="Arial"/>
              </a:rPr>
              <a:t>bankasının ticari  bankalara tutmalarını </a:t>
            </a:r>
            <a:r>
              <a:rPr sz="2600" dirty="0">
                <a:latin typeface="Arial"/>
                <a:cs typeface="Arial"/>
              </a:rPr>
              <a:t>zorunlu </a:t>
            </a:r>
            <a:r>
              <a:rPr sz="2600" spc="-5" dirty="0">
                <a:latin typeface="Arial"/>
                <a:cs typeface="Arial"/>
              </a:rPr>
              <a:t>belli oranlardaki  </a:t>
            </a:r>
            <a:r>
              <a:rPr sz="2600" dirty="0" err="1">
                <a:latin typeface="Arial"/>
                <a:cs typeface="Arial"/>
              </a:rPr>
              <a:t>mevduat</a:t>
            </a:r>
            <a:r>
              <a:rPr sz="2600" dirty="0">
                <a:latin typeface="Arial"/>
                <a:cs typeface="Arial"/>
              </a:rPr>
              <a:t>)</a:t>
            </a:r>
            <a:r>
              <a:rPr lang="tr-TR" sz="2600" dirty="0">
                <a:latin typeface="Arial"/>
                <a:cs typeface="Arial"/>
              </a:rPr>
              <a:t> </a:t>
            </a:r>
            <a:r>
              <a:rPr sz="2600" dirty="0" err="1">
                <a:latin typeface="Arial"/>
                <a:cs typeface="Arial"/>
              </a:rPr>
              <a:t>muhafaza</a:t>
            </a:r>
            <a:r>
              <a:rPr sz="2600" spc="-10" dirty="0">
                <a:latin typeface="Arial"/>
                <a:cs typeface="Arial"/>
              </a:rPr>
              <a:t> </a:t>
            </a:r>
            <a:r>
              <a:rPr sz="2600" spc="-5" dirty="0">
                <a:latin typeface="Arial"/>
                <a:cs typeface="Arial"/>
              </a:rPr>
              <a:t>etmek,</a:t>
            </a:r>
            <a:endParaRPr sz="2600" dirty="0">
              <a:latin typeface="Arial"/>
              <a:cs typeface="Arial"/>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527</TotalTime>
  <Words>2589</Words>
  <Application>Microsoft Office PowerPoint</Application>
  <PresentationFormat>Ekran Gösterisi (4:3)</PresentationFormat>
  <Paragraphs>201</Paragraphs>
  <Slides>40</Slides>
  <Notes>2</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40</vt:i4>
      </vt:variant>
    </vt:vector>
  </HeadingPairs>
  <TitlesOfParts>
    <vt:vector size="45" baseType="lpstr">
      <vt:lpstr>Aptos</vt:lpstr>
      <vt:lpstr>Arial</vt:lpstr>
      <vt:lpstr>Calibri</vt:lpstr>
      <vt:lpstr>Noto Sans Symbols</vt:lpstr>
      <vt:lpstr>Ofis Teması</vt:lpstr>
      <vt:lpstr>TOPLANTILARDA / GÖRÜŞMELERDE/ KİTLE ÖNÜNDE SUNUM VE HİTABET : </vt:lpstr>
      <vt:lpstr>Banka Türleri :</vt:lpstr>
      <vt:lpstr>a-) Sermaye Kaynaklarına Göre  Bankalar:</vt:lpstr>
      <vt:lpstr>⚫  2. Yabancı Sermaye ile Kurulan Bankalar:  Sermayesinin tamamı yabancı uyruklu kişi ve  kuruluşlara ait olan bankalardır. Bu bankaların  yönetim ve kuruluş merkezleri Türkiye sınırları  dışında bulunur.</vt:lpstr>
      <vt:lpstr>b-)Yaptıkları İşlere Göre Bankalar</vt:lpstr>
      <vt:lpstr>PowerPoint Sunusu</vt:lpstr>
      <vt:lpstr>PowerPoint Sunusu</vt:lpstr>
      <vt:lpstr>PowerPoint Sunusu</vt:lpstr>
      <vt:lpstr>Merkez Bankasının Görevleri ve Yetkileri:</vt:lpstr>
      <vt:lpstr>PowerPoint Sunusu</vt:lpstr>
      <vt:lpstr>TCMB aracılığı ile yapılan  bankacılık işlemleri</vt:lpstr>
      <vt:lpstr>PowerPoint Sunusu</vt:lpstr>
      <vt:lpstr>Fonların Anlık ve Sürekli Transferi (FAST)</vt:lpstr>
      <vt:lpstr>FAST Kriterleri Nelerdir?</vt:lpstr>
      <vt:lpstr>FAST ile ilgili genel bilgiler</vt:lpstr>
      <vt:lpstr>PowerPoint Sunusu</vt:lpstr>
      <vt:lpstr>PowerPoint Sunusu</vt:lpstr>
      <vt:lpstr>PowerPoint Sunusu</vt:lpstr>
      <vt:lpstr>PowerPoint Sunusu</vt:lpstr>
      <vt:lpstr>Yatırım ve Kalkınma Bankaları:</vt:lpstr>
      <vt:lpstr>PowerPoint Sunusu</vt:lpstr>
      <vt:lpstr>PowerPoint Sunusu</vt:lpstr>
      <vt:lpstr>TÜRK FİNANS SİSTEMİNDE KATILIM BANKALARI</vt:lpstr>
      <vt:lpstr>KATILIM BANKALARI</vt:lpstr>
      <vt:lpstr>PowerPoint Sunusu</vt:lpstr>
      <vt:lpstr>KATILIM BANKALARI İLE DİĞER BANKALAR (MEVDUAT BANKALARI) ARASINDAKİ BAŞLICA  FARKLILIKLAR NELERDİR?</vt:lpstr>
      <vt:lpstr>KATILIM BANKALARI İLE DİĞER BANKALAR  (MEVDUAT BANKALARI) ARASINDAKİ BAŞLICA  FARKLILIKLAR NELERDİR</vt:lpstr>
      <vt:lpstr>KATILIM BANKALARI İLE DİĞER BANKALAR  (MEVDUAT BANKALARI) ARASINDAKİ BAŞLICA  FARKLILIKLAR NELERDİR</vt:lpstr>
      <vt:lpstr>Kâr Payı ve Faiz Farkları</vt:lpstr>
      <vt:lpstr>PowerPoint Sunusu</vt:lpstr>
      <vt:lpstr>“Kredi” ile “Ticaret” arasındaki farklar  (kullandırılan fonlarda)</vt:lpstr>
      <vt:lpstr>KATILIM BANKALARI</vt:lpstr>
      <vt:lpstr>KATILIM BANKALARININ FON TOPLAMA  YÖNTEMLERİ</vt:lpstr>
      <vt:lpstr>KATILIM BANKALARININ FİNANSMAN SAĞLAMA  YÖNTEMLERİ</vt:lpstr>
      <vt:lpstr>Katılım bankacılık ürünleri</vt:lpstr>
      <vt:lpstr>PowerPoint Sunusu</vt:lpstr>
      <vt:lpstr>GENEL DEĞERLENDİRME:</vt:lpstr>
      <vt:lpstr>PowerPoint Sunusu</vt:lpstr>
      <vt:lpstr>8-Katılım Bankaları ayrıca, körfez bölgesinden  Sendikasyon yoluyla temin edilen ve giderek  yaygınlaşan “Murabaha*” finansmanında da önemli rol  almaktadırlar. Türkiye'de katılım bankalarının kullandırdığı fonların yaklaşık %51,58’i (2024) murabaha (kârlı satış) yöntemiyle gerçekleştirilmektedir. Bu nedenle murabaha, katılım bankacılığının en büyük finansman kalemidir.</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Banka Türleri :</dc:title>
  <cp:lastModifiedBy>Rabia Köseoğlu</cp:lastModifiedBy>
  <cp:revision>12</cp:revision>
  <dcterms:created xsi:type="dcterms:W3CDTF">2022-03-13T14:51:13Z</dcterms:created>
  <dcterms:modified xsi:type="dcterms:W3CDTF">2026-06-22T14:47:11Z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or">
    <vt:lpwstr>Google</vt:lpwstr>
  </property>
  <property fmtid="{D5CDD505-2E9C-101B-9397-08002B2CF9AE}" pid="3" name="LastSaved">
    <vt:filetime>2022-03-13T00:00:00Z</vt:filetime>
  </property>
</Properties>
</file>