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5" r:id="rId6"/>
    <p:sldId id="260" r:id="rId7"/>
    <p:sldId id="276" r:id="rId8"/>
    <p:sldId id="261" r:id="rId9"/>
    <p:sldId id="277" r:id="rId10"/>
    <p:sldId id="263" r:id="rId11"/>
    <p:sldId id="264" r:id="rId12"/>
    <p:sldId id="265" r:id="rId13"/>
    <p:sldId id="266" r:id="rId14"/>
    <p:sldId id="267" r:id="rId15"/>
    <p:sldId id="268" r:id="rId16"/>
    <p:sldId id="269" r:id="rId17"/>
    <p:sldId id="270" r:id="rId18"/>
    <p:sldId id="278" r:id="rId19"/>
    <p:sldId id="271" r:id="rId20"/>
    <p:sldId id="279" r:id="rId21"/>
    <p:sldId id="272" r:id="rId22"/>
    <p:sldId id="280" r:id="rId23"/>
    <p:sldId id="274"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7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DE1D1DC5-DF0B-4835-82B9-AD9A208F50C0}"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130411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E1D1DC5-DF0B-4835-82B9-AD9A208F50C0}"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3962776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E1D1DC5-DF0B-4835-82B9-AD9A208F50C0}"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102804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Başlık Slaydı">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r>
              <a:rPr lang="tr-TR"/>
              <a:t>Asıl başlık stilini düzenlemek için tıklayın</a:t>
            </a:r>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r>
              <a:rPr lang="tr-TR"/>
              <a:t>Asıl alt başlık stilini düzenlemek için tıklayın</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E1D1DC5-DF0B-4835-82B9-AD9A208F50C0}" type="datetimeFigureOut">
              <a:rPr lang="tr-TR" smtClean="0"/>
              <a:t>22.06.2026</a:t>
            </a:fld>
            <a:endParaRPr lang="tr-T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AD92156B-FECC-43FE-9288-5B9216FBFB92}" type="slidenum">
              <a:rPr lang="tr-TR" smtClean="0"/>
              <a:t>‹#›</a:t>
            </a:fld>
            <a:endParaRPr lang="tr-TR"/>
          </a:p>
        </p:txBody>
      </p:sp>
    </p:spTree>
    <p:extLst>
      <p:ext uri="{BB962C8B-B14F-4D97-AF65-F5344CB8AC3E}">
        <p14:creationId xmlns:p14="http://schemas.microsoft.com/office/powerpoint/2010/main" val="2771345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Yalnızca Başlık">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tr-TR"/>
              <a:t>Asıl başlık stilini düzenlemek için tıklayın</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DE1D1DC5-DF0B-4835-82B9-AD9A208F50C0}" type="datetimeFigureOut">
              <a:rPr lang="tr-TR" smtClean="0"/>
              <a:t>22.06.2026</a:t>
            </a:fld>
            <a:endParaRPr lang="tr-T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AD92156B-FECC-43FE-9288-5B9216FBFB92}" type="slidenum">
              <a:rPr lang="tr-TR" smtClean="0"/>
              <a:t>‹#›</a:t>
            </a:fld>
            <a:endParaRPr lang="tr-TR"/>
          </a:p>
        </p:txBody>
      </p:sp>
    </p:spTree>
    <p:extLst>
      <p:ext uri="{BB962C8B-B14F-4D97-AF65-F5344CB8AC3E}">
        <p14:creationId xmlns:p14="http://schemas.microsoft.com/office/powerpoint/2010/main" val="312872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İki İçerik">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tr-TR"/>
              <a:t>Asıl başlık stilini düzenlemek için tıklayın</a:t>
            </a:r>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pPr lvl="0"/>
            <a:r>
              <a:rPr lang="tr-TR"/>
              <a:t>Asıl metin stillerini düzenlemek için tıklayın</a:t>
            </a: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pPr lvl="0"/>
            <a:r>
              <a:rPr lang="tr-TR"/>
              <a:t>Asıl metin stillerini düzenlemek için tıklayın</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DE1D1DC5-DF0B-4835-82B9-AD9A208F50C0}" type="datetimeFigureOut">
              <a:rPr lang="tr-TR" smtClean="0"/>
              <a:t>22.06.2026</a:t>
            </a:fld>
            <a:endParaRPr lang="tr-T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AD92156B-FECC-43FE-9288-5B9216FBFB92}" type="slidenum">
              <a:rPr lang="tr-TR" smtClean="0"/>
              <a:t>‹#›</a:t>
            </a:fld>
            <a:endParaRPr lang="tr-TR"/>
          </a:p>
        </p:txBody>
      </p:sp>
    </p:spTree>
    <p:extLst>
      <p:ext uri="{BB962C8B-B14F-4D97-AF65-F5344CB8AC3E}">
        <p14:creationId xmlns:p14="http://schemas.microsoft.com/office/powerpoint/2010/main" val="2662221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Boş">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E1D1DC5-DF0B-4835-82B9-AD9A208F50C0}" type="datetimeFigureOut">
              <a:rPr lang="tr-TR" smtClean="0"/>
              <a:t>22.06.2026</a:t>
            </a:fld>
            <a:endParaRPr lang="tr-T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AD92156B-FECC-43FE-9288-5B9216FBFB92}" type="slidenum">
              <a:rPr lang="tr-TR" smtClean="0"/>
              <a:t>‹#›</a:t>
            </a:fld>
            <a:endParaRPr lang="tr-TR"/>
          </a:p>
        </p:txBody>
      </p:sp>
    </p:spTree>
    <p:extLst>
      <p:ext uri="{BB962C8B-B14F-4D97-AF65-F5344CB8AC3E}">
        <p14:creationId xmlns:p14="http://schemas.microsoft.com/office/powerpoint/2010/main" val="579903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E1D1DC5-DF0B-4835-82B9-AD9A208F50C0}"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205304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p:cNvSpPr>
            <a:spLocks noGrp="1"/>
          </p:cNvSpPr>
          <p:nvPr>
            <p:ph type="dt" sz="half" idx="10"/>
          </p:nvPr>
        </p:nvSpPr>
        <p:spPr/>
        <p:txBody>
          <a:bodyPr/>
          <a:lstStyle/>
          <a:p>
            <a:fld id="{DE1D1DC5-DF0B-4835-82B9-AD9A208F50C0}"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2871553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E1D1DC5-DF0B-4835-82B9-AD9A208F50C0}" type="datetimeFigureOut">
              <a:rPr lang="tr-TR" smtClean="0"/>
              <a:t>22.06.2026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214266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E1D1DC5-DF0B-4835-82B9-AD9A208F50C0}" type="datetimeFigureOut">
              <a:rPr lang="tr-TR" smtClean="0"/>
              <a:t>22.06.2026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1530660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Veri Yer Tutucusu 2"/>
          <p:cNvSpPr>
            <a:spLocks noGrp="1"/>
          </p:cNvSpPr>
          <p:nvPr>
            <p:ph type="dt" sz="half" idx="10"/>
          </p:nvPr>
        </p:nvSpPr>
        <p:spPr/>
        <p:txBody>
          <a:bodyPr/>
          <a:lstStyle/>
          <a:p>
            <a:fld id="{DE1D1DC5-DF0B-4835-82B9-AD9A208F50C0}" type="datetimeFigureOut">
              <a:rPr lang="tr-TR" smtClean="0"/>
              <a:t>22.06.2026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1742154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1D1DC5-DF0B-4835-82B9-AD9A208F50C0}" type="datetimeFigureOut">
              <a:rPr lang="tr-TR" smtClean="0"/>
              <a:t>22.06.2026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162549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DE1D1DC5-DF0B-4835-82B9-AD9A208F50C0}" type="datetimeFigureOut">
              <a:rPr lang="tr-TR" smtClean="0"/>
              <a:t>22.06.2026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195047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DE1D1DC5-DF0B-4835-82B9-AD9A208F50C0}" type="datetimeFigureOut">
              <a:rPr lang="tr-TR" smtClean="0"/>
              <a:t>22.06.2026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92156B-FECC-43FE-9288-5B9216FBFB92}" type="slidenum">
              <a:rPr lang="tr-TR" smtClean="0"/>
              <a:t>‹#›</a:t>
            </a:fld>
            <a:endParaRPr lang="tr-TR"/>
          </a:p>
        </p:txBody>
      </p:sp>
    </p:spTree>
    <p:extLst>
      <p:ext uri="{BB962C8B-B14F-4D97-AF65-F5344CB8AC3E}">
        <p14:creationId xmlns:p14="http://schemas.microsoft.com/office/powerpoint/2010/main" val="2839711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1D1DC5-DF0B-4835-82B9-AD9A208F50C0}" type="datetimeFigureOut">
              <a:rPr lang="tr-TR" smtClean="0"/>
              <a:t>22.06.2026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2156B-FECC-43FE-9288-5B9216FBFB92}" type="slidenum">
              <a:rPr lang="tr-TR" smtClean="0"/>
              <a:t>‹#›</a:t>
            </a:fld>
            <a:endParaRPr lang="tr-TR"/>
          </a:p>
        </p:txBody>
      </p:sp>
    </p:spTree>
    <p:extLst>
      <p:ext uri="{BB962C8B-B14F-4D97-AF65-F5344CB8AC3E}">
        <p14:creationId xmlns:p14="http://schemas.microsoft.com/office/powerpoint/2010/main" val="3596035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tr.wikipedia.org/wiki/Konservasyon" TargetMode="External"/><Relationship Id="rId2" Type="http://schemas.openxmlformats.org/officeDocument/2006/relationships/hyperlink" Target="http://tr.wikipedia.org/wiki/Sigorta_bedeli" TargetMode="External"/><Relationship Id="rId1" Type="http://schemas.openxmlformats.org/officeDocument/2006/relationships/slideLayout" Target="../slideLayouts/slideLayout2.xml"/><Relationship Id="rId5" Type="http://schemas.openxmlformats.org/officeDocument/2006/relationships/hyperlink" Target="http://tr.wikipedia.org/wiki/Lloyd's" TargetMode="External"/><Relationship Id="rId4" Type="http://schemas.openxmlformats.org/officeDocument/2006/relationships/hyperlink" Target="http://tr.wikipedia.org/wiki/Reas%C3%BCran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tr.wikipedia.org/w/index.php?title=%C4%B0htiyari_reas%C3%BCrans&amp;action=edit&amp;redlink=1" TargetMode="External"/><Relationship Id="rId2" Type="http://schemas.openxmlformats.org/officeDocument/2006/relationships/hyperlink" Target="http://tr.wikipedia.org/wiki/Poli%C3%A7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1.4.2. </a:t>
            </a:r>
            <a:r>
              <a:rPr lang="tr-TR" dirty="0" err="1"/>
              <a:t>Reasüans</a:t>
            </a:r>
            <a:r>
              <a:rPr lang="tr-TR" dirty="0"/>
              <a:t> Komisyonlarının Muhasebesi</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dirty="0"/>
              <a:t>Örnek 8: Örnek 7 den devam edecek olursak; A,B ve C ile yapılan </a:t>
            </a:r>
            <a:r>
              <a:rPr lang="tr-TR" dirty="0" err="1"/>
              <a:t>tretelerde</a:t>
            </a:r>
            <a:r>
              <a:rPr lang="tr-TR" dirty="0"/>
              <a:t> fiks %30, D ile yapılan ihtiyari sözleşmede ise % 20 komisyon belirlendiği varsayımıyla;</a:t>
            </a:r>
          </a:p>
          <a:p>
            <a:pPr marL="0" indent="0">
              <a:buNone/>
            </a:pPr>
            <a:r>
              <a:rPr lang="tr-TR" dirty="0"/>
              <a:t>		Devredilen Primler		Komisyon Miktarı</a:t>
            </a:r>
          </a:p>
          <a:p>
            <a:pPr marL="0" indent="0">
              <a:buNone/>
            </a:pPr>
            <a:r>
              <a:rPr lang="tr-TR" dirty="0" err="1"/>
              <a:t>Reasürör</a:t>
            </a:r>
            <a:r>
              <a:rPr lang="tr-TR" dirty="0"/>
              <a:t> A  (8 </a:t>
            </a:r>
            <a:r>
              <a:rPr lang="tr-TR" dirty="0" err="1"/>
              <a:t>plen</a:t>
            </a:r>
            <a:r>
              <a:rPr lang="tr-TR" dirty="0"/>
              <a:t>)   :  32.000.-		9.600..-(%30)</a:t>
            </a:r>
          </a:p>
          <a:p>
            <a:pPr marL="0" indent="0">
              <a:buNone/>
            </a:pPr>
            <a:r>
              <a:rPr lang="tr-TR" dirty="0" err="1"/>
              <a:t>Reasürör</a:t>
            </a:r>
            <a:r>
              <a:rPr lang="tr-TR" dirty="0"/>
              <a:t> B  (7 </a:t>
            </a:r>
            <a:r>
              <a:rPr lang="tr-TR" dirty="0" err="1"/>
              <a:t>plen</a:t>
            </a:r>
            <a:r>
              <a:rPr lang="tr-TR" dirty="0"/>
              <a:t>)    : 28.000..-	8.400..-(%30)</a:t>
            </a:r>
          </a:p>
          <a:p>
            <a:pPr marL="0" indent="0">
              <a:buNone/>
            </a:pPr>
            <a:r>
              <a:rPr lang="tr-TR" dirty="0" err="1"/>
              <a:t>Reasürör</a:t>
            </a:r>
            <a:r>
              <a:rPr lang="tr-TR" dirty="0"/>
              <a:t> C  (5 </a:t>
            </a:r>
            <a:r>
              <a:rPr lang="tr-TR" dirty="0" err="1"/>
              <a:t>plen</a:t>
            </a:r>
            <a:r>
              <a:rPr lang="tr-TR" dirty="0"/>
              <a:t>)    : 20.000.-		6.000..-(%30)</a:t>
            </a:r>
          </a:p>
          <a:p>
            <a:pPr marL="0" indent="0">
              <a:buNone/>
            </a:pPr>
            <a:r>
              <a:rPr lang="tr-TR" dirty="0" err="1"/>
              <a:t>Reasürör</a:t>
            </a:r>
            <a:r>
              <a:rPr lang="tr-TR" dirty="0"/>
              <a:t>  D (ihtiyari ) : 16.000.-		3.200..-(%20)    </a:t>
            </a:r>
          </a:p>
          <a:p>
            <a:r>
              <a:rPr lang="tr-TR" dirty="0"/>
              <a:t>						27.200</a:t>
            </a:r>
          </a:p>
          <a:p>
            <a:endParaRPr lang="tr-TR" dirty="0"/>
          </a:p>
        </p:txBody>
      </p:sp>
    </p:spTree>
    <p:extLst>
      <p:ext uri="{BB962C8B-B14F-4D97-AF65-F5344CB8AC3E}">
        <p14:creationId xmlns:p14="http://schemas.microsoft.com/office/powerpoint/2010/main" val="1613634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924873" y="365125"/>
            <a:ext cx="6666884" cy="5811838"/>
          </a:xfrm>
          <a:prstGeom prst="rect">
            <a:avLst/>
          </a:prstGeom>
        </p:spPr>
      </p:pic>
    </p:spTree>
    <p:extLst>
      <p:ext uri="{BB962C8B-B14F-4D97-AF65-F5344CB8AC3E}">
        <p14:creationId xmlns:p14="http://schemas.microsoft.com/office/powerpoint/2010/main" val="710450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475811" y="540327"/>
            <a:ext cx="6231527" cy="5957455"/>
          </a:xfrm>
          <a:prstGeom prst="rect">
            <a:avLst/>
          </a:prstGeom>
        </p:spPr>
      </p:pic>
    </p:spTree>
    <p:extLst>
      <p:ext uri="{BB962C8B-B14F-4D97-AF65-F5344CB8AC3E}">
        <p14:creationId xmlns:p14="http://schemas.microsoft.com/office/powerpoint/2010/main" val="2773457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Bir </a:t>
            </a:r>
            <a:r>
              <a:rPr lang="tr-TR" dirty="0" err="1"/>
              <a:t>koasüransa</a:t>
            </a:r>
            <a:r>
              <a:rPr lang="tr-TR" dirty="0"/>
              <a:t> katılan sigorta şirketlerine </a:t>
            </a:r>
            <a:r>
              <a:rPr lang="tr-TR" b="1" i="1" dirty="0" err="1">
                <a:solidFill>
                  <a:srgbClr val="FF0000"/>
                </a:solidFill>
              </a:rPr>
              <a:t>koasürör</a:t>
            </a:r>
            <a:r>
              <a:rPr lang="tr-TR" dirty="0"/>
              <a:t> denir. </a:t>
            </a:r>
            <a:r>
              <a:rPr lang="tr-TR" dirty="0" err="1"/>
              <a:t>Koasürörlerden</a:t>
            </a:r>
            <a:r>
              <a:rPr lang="tr-TR" dirty="0"/>
              <a:t> biri asıl risk incelemesini, fiyatlandırmayı yapar, poliçeyi düzenler, prim tahsilatını yapar, primleri diğer </a:t>
            </a:r>
            <a:r>
              <a:rPr lang="tr-TR" dirty="0" err="1"/>
              <a:t>koasürörlere</a:t>
            </a:r>
            <a:r>
              <a:rPr lang="tr-TR" dirty="0"/>
              <a:t> hisseleri oranında dağıtır, hasar incelemesiyle ilgilenir, sigorta şirketlerinden hasarı toplar ve sigortalıya öder. Başlıca sigorta işlemlerini üstlenen bu </a:t>
            </a:r>
            <a:r>
              <a:rPr lang="tr-TR" dirty="0" err="1"/>
              <a:t>koasüröre</a:t>
            </a:r>
            <a:r>
              <a:rPr lang="tr-TR" dirty="0"/>
              <a:t> </a:t>
            </a:r>
            <a:r>
              <a:rPr lang="tr-TR" b="1" i="1" dirty="0" err="1">
                <a:solidFill>
                  <a:srgbClr val="FF0000"/>
                </a:solidFill>
              </a:rPr>
              <a:t>jeran</a:t>
            </a:r>
            <a:r>
              <a:rPr lang="tr-TR" b="1" dirty="0">
                <a:solidFill>
                  <a:srgbClr val="FF0000"/>
                </a:solidFill>
              </a:rPr>
              <a:t> </a:t>
            </a:r>
            <a:r>
              <a:rPr lang="tr-TR" dirty="0"/>
              <a:t>denir. </a:t>
            </a:r>
            <a:r>
              <a:rPr lang="tr-TR" b="1" dirty="0" err="1">
                <a:solidFill>
                  <a:srgbClr val="FF0000"/>
                </a:solidFill>
              </a:rPr>
              <a:t>Jeran</a:t>
            </a:r>
            <a:r>
              <a:rPr lang="tr-TR" dirty="0"/>
              <a:t>, çoğu kez diğer </a:t>
            </a:r>
            <a:r>
              <a:rPr lang="tr-TR" dirty="0" err="1"/>
              <a:t>koasürörlerden</a:t>
            </a:r>
            <a:r>
              <a:rPr lang="tr-TR" dirty="0"/>
              <a:t> daha yüksek veya onlara eşit pay alır. Diğer </a:t>
            </a:r>
            <a:r>
              <a:rPr lang="tr-TR" dirty="0" err="1"/>
              <a:t>koasürörlerin</a:t>
            </a:r>
            <a:r>
              <a:rPr lang="tr-TR" dirty="0"/>
              <a:t> başlıca sorumluluğu, hasar oluştuğunda kendilerine düşen payı </a:t>
            </a:r>
            <a:r>
              <a:rPr lang="tr-TR" dirty="0" err="1"/>
              <a:t>jeran</a:t>
            </a:r>
            <a:r>
              <a:rPr lang="tr-TR" dirty="0"/>
              <a:t> vasıtasıyla sigortalıya ödemektir.</a:t>
            </a:r>
          </a:p>
          <a:p>
            <a:endParaRPr lang="tr-TR" dirty="0"/>
          </a:p>
        </p:txBody>
      </p:sp>
    </p:spTree>
    <p:extLst>
      <p:ext uri="{BB962C8B-B14F-4D97-AF65-F5344CB8AC3E}">
        <p14:creationId xmlns:p14="http://schemas.microsoft.com/office/powerpoint/2010/main" val="3211314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a:t>Koasürans</a:t>
            </a:r>
            <a:r>
              <a:rPr lang="tr-TR" dirty="0"/>
              <a:t>, genellikle büyük risklerin bölüşülmesi amacıyla yapılır. Sigortalı açısından, tek bir sigorta şirketine bağımlı olmanın getirdiği riski dağıtmak gibi önemli bir işlevi vardır. Bazı proje sigortalarında, konsorsiyum üyelerinin dahil oldukları sermaye gruplarının sigorta şirketlerinin devreye girmesi, iş ortaklığının getirdiği bir sonuç olabilir.</a:t>
            </a:r>
          </a:p>
        </p:txBody>
      </p:sp>
    </p:spTree>
    <p:extLst>
      <p:ext uri="{BB962C8B-B14F-4D97-AF65-F5344CB8AC3E}">
        <p14:creationId xmlns:p14="http://schemas.microsoft.com/office/powerpoint/2010/main" val="3481970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Sigortacı açısından </a:t>
            </a:r>
            <a:r>
              <a:rPr lang="tr-TR" dirty="0" err="1"/>
              <a:t>koasüransın</a:t>
            </a:r>
            <a:r>
              <a:rPr lang="tr-TR" dirty="0"/>
              <a:t> başlıca işlevi, tek başına teminat veremeyeceği kadar büyük bir riskin sigortalanması işine katılma imkânı sağlamasıdır. Bu nedenle </a:t>
            </a:r>
            <a:r>
              <a:rPr lang="tr-TR" dirty="0" err="1"/>
              <a:t>koasüransa</a:t>
            </a:r>
            <a:r>
              <a:rPr lang="tr-TR" dirty="0"/>
              <a:t> daha çok </a:t>
            </a:r>
            <a:r>
              <a:rPr lang="tr-TR" u="sng" dirty="0">
                <a:hlinkClick r:id="rId2" tooltip="Sigorta bedeli"/>
              </a:rPr>
              <a:t>sigorta bedeli</a:t>
            </a:r>
            <a:r>
              <a:rPr lang="tr-TR" dirty="0"/>
              <a:t> yüksek olan risklerde rastlanır. Öyle ki, çok sayıda </a:t>
            </a:r>
            <a:r>
              <a:rPr lang="tr-TR" dirty="0" err="1"/>
              <a:t>koasürörün</a:t>
            </a:r>
            <a:r>
              <a:rPr lang="tr-TR" dirty="0"/>
              <a:t> bir araya gelmesi halinde, sigortacılara düşen risk </a:t>
            </a:r>
            <a:r>
              <a:rPr lang="tr-TR" u="sng" dirty="0" err="1">
                <a:hlinkClick r:id="rId3" tooltip="Konservasyon"/>
              </a:rPr>
              <a:t>konservasyonlarının</a:t>
            </a:r>
            <a:r>
              <a:rPr lang="tr-TR" dirty="0"/>
              <a:t> altında kalabilir, bu </a:t>
            </a:r>
            <a:r>
              <a:rPr lang="tr-TR" dirty="0" err="1"/>
              <a:t>durumda</a:t>
            </a:r>
            <a:r>
              <a:rPr lang="tr-TR" u="sng" dirty="0" err="1">
                <a:hlinkClick r:id="rId4" tooltip="Reasürans"/>
              </a:rPr>
              <a:t>reasürans</a:t>
            </a:r>
            <a:r>
              <a:rPr lang="tr-TR" dirty="0"/>
              <a:t> ihtiyacı ortadan kalkar. Mesela </a:t>
            </a:r>
            <a:r>
              <a:rPr lang="tr-TR" u="sng" dirty="0" err="1">
                <a:hlinkClick r:id="rId5" tooltip="Lloyd's"/>
              </a:rPr>
              <a:t>Lloyd's</a:t>
            </a:r>
            <a:r>
              <a:rPr lang="tr-TR" dirty="0"/>
              <a:t> gibi sigorta borsalarında çok sayıda girişimcinin sendikalar aracılığıyla örgütlenerek sigorta teminatı vermesi sayesinde reasürans ihtiyacı düşmektedir. Bu da sigortacıların reasürans işlem giderlerini azaltmasını sağlamaktadır</a:t>
            </a:r>
          </a:p>
          <a:p>
            <a:endParaRPr lang="tr-TR" dirty="0"/>
          </a:p>
        </p:txBody>
      </p:sp>
    </p:spTree>
    <p:extLst>
      <p:ext uri="{BB962C8B-B14F-4D97-AF65-F5344CB8AC3E}">
        <p14:creationId xmlns:p14="http://schemas.microsoft.com/office/powerpoint/2010/main" val="2654437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solidFill>
                  <a:srgbClr val="7030A0"/>
                </a:solidFill>
              </a:rPr>
              <a:t>Gizli </a:t>
            </a:r>
            <a:r>
              <a:rPr lang="tr-TR" i="1" dirty="0" err="1">
                <a:solidFill>
                  <a:srgbClr val="7030A0"/>
                </a:solidFill>
              </a:rPr>
              <a:t>koasürans</a:t>
            </a:r>
            <a:r>
              <a:rPr lang="tr-TR" dirty="0"/>
              <a:t> durumunda sigortalının bir </a:t>
            </a:r>
            <a:r>
              <a:rPr lang="tr-TR" dirty="0" err="1"/>
              <a:t>koasüransın</a:t>
            </a:r>
            <a:r>
              <a:rPr lang="tr-TR" dirty="0"/>
              <a:t> varlığından haberi yoktur. Bu tür </a:t>
            </a:r>
            <a:r>
              <a:rPr lang="tr-TR" dirty="0" err="1"/>
              <a:t>koasüransta</a:t>
            </a:r>
            <a:r>
              <a:rPr lang="tr-TR" dirty="0"/>
              <a:t>, sigorta şirketi, müşterinin bilgisi olmadan riskin bir kısmını başka şirketlere devreder. </a:t>
            </a:r>
            <a:r>
              <a:rPr lang="tr-TR" u="sng" dirty="0">
                <a:hlinkClick r:id="rId2" tooltip="Poliçe"/>
              </a:rPr>
              <a:t>Poliçe</a:t>
            </a:r>
            <a:r>
              <a:rPr lang="tr-TR" dirty="0"/>
              <a:t> üzerinde diğer sigorta şirketlerinden bahsedilmez. Ancak bir hasar halinde, hukuken tek sorumlu şirket kendisi olmaya devam edecektir. Gizli </a:t>
            </a:r>
            <a:r>
              <a:rPr lang="tr-TR" dirty="0" err="1"/>
              <a:t>koasürans</a:t>
            </a:r>
            <a:r>
              <a:rPr lang="tr-TR" dirty="0"/>
              <a:t>, aslında bir tür </a:t>
            </a:r>
            <a:r>
              <a:rPr lang="tr-TR" u="sng" dirty="0">
                <a:hlinkClick r:id="rId3" tooltip="İhtiyari reasürans (page does not exist)"/>
              </a:rPr>
              <a:t>ihtiyari reasürans</a:t>
            </a:r>
            <a:r>
              <a:rPr lang="tr-TR" dirty="0"/>
              <a:t> şeklinde çalışmaktadır. Ancak reasürans şirketleri yerine, teminata diğer sigorta şirketleri ortak olmaktadır.</a:t>
            </a:r>
          </a:p>
        </p:txBody>
      </p:sp>
    </p:spTree>
    <p:extLst>
      <p:ext uri="{BB962C8B-B14F-4D97-AF65-F5344CB8AC3E}">
        <p14:creationId xmlns:p14="http://schemas.microsoft.com/office/powerpoint/2010/main" val="2921309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Örnek :</a:t>
            </a:r>
            <a:r>
              <a:rPr lang="tr-TR" dirty="0"/>
              <a:t> AKIN ve MERT sigorta işletmeleri yangın branşında bir sigorta talebini birlikte sigortalama kararı almıştır. Primi 100.000.-TL olarak düzenlenen poliçede </a:t>
            </a:r>
            <a:r>
              <a:rPr lang="tr-TR" b="1" dirty="0"/>
              <a:t>%60 pay </a:t>
            </a:r>
            <a:r>
              <a:rPr lang="tr-TR" b="1" dirty="0" err="1"/>
              <a:t>Jeran</a:t>
            </a:r>
            <a:r>
              <a:rPr lang="tr-TR" b="1" dirty="0"/>
              <a:t> işletme olan  AKIN’ a, </a:t>
            </a:r>
            <a:r>
              <a:rPr lang="tr-TR" dirty="0"/>
              <a:t>%40’ ı ise </a:t>
            </a:r>
            <a:r>
              <a:rPr lang="tr-TR" dirty="0" err="1"/>
              <a:t>koasürör</a:t>
            </a:r>
            <a:r>
              <a:rPr lang="tr-TR" dirty="0"/>
              <a:t>  </a:t>
            </a:r>
            <a:r>
              <a:rPr lang="tr-TR" dirty="0" err="1"/>
              <a:t>MERT’e</a:t>
            </a:r>
            <a:r>
              <a:rPr lang="tr-TR" dirty="0"/>
              <a:t> </a:t>
            </a:r>
            <a:r>
              <a:rPr lang="tr-TR" dirty="0" err="1"/>
              <a:t>aittir.Kayıtlar</a:t>
            </a:r>
            <a:r>
              <a:rPr lang="tr-TR" dirty="0"/>
              <a:t> şu şekildedir;</a:t>
            </a:r>
            <a:endParaRPr lang="tr-TR" b="1" dirty="0"/>
          </a:p>
          <a:p>
            <a:pPr marL="0" indent="0">
              <a:buNone/>
            </a:pPr>
            <a:r>
              <a:rPr lang="tr-TR" dirty="0"/>
              <a:t>AKIN Sigorta işletmesinin (</a:t>
            </a:r>
            <a:r>
              <a:rPr lang="tr-TR" dirty="0" err="1"/>
              <a:t>jeran</a:t>
            </a:r>
            <a:r>
              <a:rPr lang="tr-TR" dirty="0"/>
              <a:t>) kaydı</a:t>
            </a:r>
            <a:endParaRPr lang="tr-TR" b="1" dirty="0"/>
          </a:p>
          <a:p>
            <a:pPr marL="0" indent="0">
              <a:buNone/>
            </a:pPr>
            <a:endParaRPr lang="tr-TR" dirty="0"/>
          </a:p>
        </p:txBody>
      </p:sp>
    </p:spTree>
    <p:extLst>
      <p:ext uri="{BB962C8B-B14F-4D97-AF65-F5344CB8AC3E}">
        <p14:creationId xmlns:p14="http://schemas.microsoft.com/office/powerpoint/2010/main" val="193132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88117" y="1226488"/>
            <a:ext cx="11615953" cy="3871984"/>
          </a:xfrm>
          <a:prstGeom prst="rect">
            <a:avLst/>
          </a:prstGeom>
        </p:spPr>
      </p:pic>
      <p:sp>
        <p:nvSpPr>
          <p:cNvPr id="3" name="Yuvarlatılmış Dikdörtgen 2"/>
          <p:cNvSpPr/>
          <p:nvPr/>
        </p:nvSpPr>
        <p:spPr>
          <a:xfrm>
            <a:off x="9060872" y="1226488"/>
            <a:ext cx="1565563" cy="9625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115.000</a:t>
            </a:r>
          </a:p>
        </p:txBody>
      </p:sp>
      <p:sp>
        <p:nvSpPr>
          <p:cNvPr id="5" name="Yuvarlatılmış Dikdörtgen 4"/>
          <p:cNvSpPr/>
          <p:nvPr/>
        </p:nvSpPr>
        <p:spPr>
          <a:xfrm>
            <a:off x="10390907" y="3345873"/>
            <a:ext cx="1205347" cy="665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9.000</a:t>
            </a:r>
          </a:p>
        </p:txBody>
      </p:sp>
      <p:sp>
        <p:nvSpPr>
          <p:cNvPr id="6" name="Yuvarlatılmış Dikdörtgen 5"/>
          <p:cNvSpPr/>
          <p:nvPr/>
        </p:nvSpPr>
        <p:spPr>
          <a:xfrm>
            <a:off x="10321634" y="4142510"/>
            <a:ext cx="1343891" cy="696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46.000</a:t>
            </a:r>
          </a:p>
        </p:txBody>
      </p:sp>
      <p:sp>
        <p:nvSpPr>
          <p:cNvPr id="7" name="Yuvarlatılmış Dikdörtgen 6"/>
          <p:cNvSpPr/>
          <p:nvPr/>
        </p:nvSpPr>
        <p:spPr>
          <a:xfrm>
            <a:off x="5735782" y="3144983"/>
            <a:ext cx="1399309" cy="3463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3.000</a:t>
            </a:r>
          </a:p>
        </p:txBody>
      </p:sp>
      <p:sp>
        <p:nvSpPr>
          <p:cNvPr id="8" name="Yuvarlatılmış Dikdörtgen 7"/>
          <p:cNvSpPr/>
          <p:nvPr/>
        </p:nvSpPr>
        <p:spPr>
          <a:xfrm>
            <a:off x="4031673" y="4142510"/>
            <a:ext cx="4738254" cy="9282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t>Koasürör</a:t>
            </a:r>
            <a:r>
              <a:rPr lang="tr-TR" dirty="0"/>
              <a:t> Mert </a:t>
            </a:r>
            <a:r>
              <a:rPr lang="tr-TR" dirty="0" err="1"/>
              <a:t>sig.ştinin</a:t>
            </a:r>
            <a:r>
              <a:rPr lang="tr-TR" dirty="0"/>
              <a:t> payı </a:t>
            </a:r>
          </a:p>
        </p:txBody>
      </p:sp>
    </p:spTree>
    <p:extLst>
      <p:ext uri="{BB962C8B-B14F-4D97-AF65-F5344CB8AC3E}">
        <p14:creationId xmlns:p14="http://schemas.microsoft.com/office/powerpoint/2010/main" val="2637995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747A6F-1BF3-4398-89F2-B712FCE66D5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43454F3-D563-5379-259A-79CC81A0EC9D}"/>
              </a:ext>
            </a:extLst>
          </p:cNvPr>
          <p:cNvSpPr>
            <a:spLocks noGrp="1"/>
          </p:cNvSpPr>
          <p:nvPr>
            <p:ph idx="1"/>
          </p:nvPr>
        </p:nvSpPr>
        <p:spPr/>
        <p:txBody>
          <a:bodyPr/>
          <a:lstStyle/>
          <a:p>
            <a:r>
              <a:rPr lang="tr-TR" dirty="0"/>
              <a:t>102 Bankalar                                   115.000</a:t>
            </a:r>
          </a:p>
          <a:p>
            <a:r>
              <a:rPr lang="tr-TR" dirty="0"/>
              <a:t>                   120 SFA Sigortalılar                 115.000</a:t>
            </a:r>
          </a:p>
          <a:p>
            <a:r>
              <a:rPr lang="tr-TR" dirty="0"/>
              <a:t>___________________________________________</a:t>
            </a:r>
          </a:p>
          <a:p>
            <a:r>
              <a:rPr lang="tr-TR" dirty="0"/>
              <a:t>320 Sig. Faal. Borçlar                           46.000</a:t>
            </a:r>
          </a:p>
          <a:p>
            <a:r>
              <a:rPr lang="tr-TR" dirty="0"/>
              <a:t>                        102 Bankalar                             46.000</a:t>
            </a:r>
          </a:p>
          <a:p>
            <a:pPr marL="0" indent="0">
              <a:buNone/>
            </a:pPr>
            <a:r>
              <a:rPr lang="tr-TR" dirty="0"/>
              <a:t>__________________________________________</a:t>
            </a:r>
          </a:p>
        </p:txBody>
      </p:sp>
    </p:spTree>
    <p:extLst>
      <p:ext uri="{BB962C8B-B14F-4D97-AF65-F5344CB8AC3E}">
        <p14:creationId xmlns:p14="http://schemas.microsoft.com/office/powerpoint/2010/main" val="1294876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stretch>
            <a:fillRect/>
          </a:stretch>
        </p:blipFill>
        <p:spPr>
          <a:xfrm>
            <a:off x="551070" y="1493773"/>
            <a:ext cx="10501744" cy="3870454"/>
          </a:xfrm>
          <a:prstGeom prst="rect">
            <a:avLst/>
          </a:prstGeom>
        </p:spPr>
      </p:pic>
      <p:sp>
        <p:nvSpPr>
          <p:cNvPr id="3" name="Yuvarlatılmış Dikdörtgen 2"/>
          <p:cNvSpPr/>
          <p:nvPr/>
        </p:nvSpPr>
        <p:spPr>
          <a:xfrm>
            <a:off x="9822873" y="3685309"/>
            <a:ext cx="1357745" cy="6511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6000</a:t>
            </a:r>
          </a:p>
        </p:txBody>
      </p:sp>
      <p:sp>
        <p:nvSpPr>
          <p:cNvPr id="5" name="Yuvarlatılmış Dikdörtgen 4"/>
          <p:cNvSpPr/>
          <p:nvPr/>
        </p:nvSpPr>
        <p:spPr>
          <a:xfrm>
            <a:off x="7952509" y="4114800"/>
            <a:ext cx="1163782" cy="360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2000</a:t>
            </a:r>
          </a:p>
        </p:txBody>
      </p:sp>
      <p:sp>
        <p:nvSpPr>
          <p:cNvPr id="6" name="Yuvarlatılmış Dikdörtgen 5"/>
          <p:cNvSpPr/>
          <p:nvPr/>
        </p:nvSpPr>
        <p:spPr>
          <a:xfrm>
            <a:off x="8437418" y="2092036"/>
            <a:ext cx="1385455" cy="7897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46.000</a:t>
            </a:r>
          </a:p>
        </p:txBody>
      </p:sp>
    </p:spTree>
    <p:extLst>
      <p:ext uri="{BB962C8B-B14F-4D97-AF65-F5344CB8AC3E}">
        <p14:creationId xmlns:p14="http://schemas.microsoft.com/office/powerpoint/2010/main" val="80733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7473" y="475962"/>
            <a:ext cx="10515600" cy="1325563"/>
          </a:xfrm>
        </p:spPr>
        <p:txBody>
          <a:bodyPr/>
          <a:lstStyle/>
          <a:p>
            <a:r>
              <a:rPr lang="tr-TR" dirty="0"/>
              <a:t>*(</a:t>
            </a:r>
            <a:r>
              <a:rPr lang="tr-TR" dirty="0" err="1"/>
              <a:t>Reasürörden</a:t>
            </a:r>
            <a:r>
              <a:rPr lang="tr-TR" dirty="0"/>
              <a:t> alınacak komisyonların devredilecek primlerden düşülmesi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76423736"/>
              </p:ext>
            </p:extLst>
          </p:nvPr>
        </p:nvGraphicFramePr>
        <p:xfrm>
          <a:off x="692727" y="2327563"/>
          <a:ext cx="9210877" cy="3741322"/>
        </p:xfrm>
        <a:graphic>
          <a:graphicData uri="http://schemas.openxmlformats.org/drawingml/2006/table">
            <a:tbl>
              <a:tblPr/>
              <a:tblGrid>
                <a:gridCol w="2074457">
                  <a:extLst>
                    <a:ext uri="{9D8B030D-6E8A-4147-A177-3AD203B41FA5}">
                      <a16:colId xmlns:a16="http://schemas.microsoft.com/office/drawing/2014/main" val="1863023001"/>
                    </a:ext>
                  </a:extLst>
                </a:gridCol>
                <a:gridCol w="907133">
                  <a:extLst>
                    <a:ext uri="{9D8B030D-6E8A-4147-A177-3AD203B41FA5}">
                      <a16:colId xmlns:a16="http://schemas.microsoft.com/office/drawing/2014/main" val="564429480"/>
                    </a:ext>
                  </a:extLst>
                </a:gridCol>
                <a:gridCol w="634994">
                  <a:extLst>
                    <a:ext uri="{9D8B030D-6E8A-4147-A177-3AD203B41FA5}">
                      <a16:colId xmlns:a16="http://schemas.microsoft.com/office/drawing/2014/main" val="220066339"/>
                    </a:ext>
                  </a:extLst>
                </a:gridCol>
                <a:gridCol w="1094910">
                  <a:extLst>
                    <a:ext uri="{9D8B030D-6E8A-4147-A177-3AD203B41FA5}">
                      <a16:colId xmlns:a16="http://schemas.microsoft.com/office/drawing/2014/main" val="1143218385"/>
                    </a:ext>
                  </a:extLst>
                </a:gridCol>
                <a:gridCol w="1197417">
                  <a:extLst>
                    <a:ext uri="{9D8B030D-6E8A-4147-A177-3AD203B41FA5}">
                      <a16:colId xmlns:a16="http://schemas.microsoft.com/office/drawing/2014/main" val="3717913264"/>
                    </a:ext>
                  </a:extLst>
                </a:gridCol>
                <a:gridCol w="780134">
                  <a:extLst>
                    <a:ext uri="{9D8B030D-6E8A-4147-A177-3AD203B41FA5}">
                      <a16:colId xmlns:a16="http://schemas.microsoft.com/office/drawing/2014/main" val="1878701666"/>
                    </a:ext>
                  </a:extLst>
                </a:gridCol>
                <a:gridCol w="888991">
                  <a:extLst>
                    <a:ext uri="{9D8B030D-6E8A-4147-A177-3AD203B41FA5}">
                      <a16:colId xmlns:a16="http://schemas.microsoft.com/office/drawing/2014/main" val="3482007730"/>
                    </a:ext>
                  </a:extLst>
                </a:gridCol>
                <a:gridCol w="761993">
                  <a:extLst>
                    <a:ext uri="{9D8B030D-6E8A-4147-A177-3AD203B41FA5}">
                      <a16:colId xmlns:a16="http://schemas.microsoft.com/office/drawing/2014/main" val="990306730"/>
                    </a:ext>
                  </a:extLst>
                </a:gridCol>
                <a:gridCol w="870848">
                  <a:extLst>
                    <a:ext uri="{9D8B030D-6E8A-4147-A177-3AD203B41FA5}">
                      <a16:colId xmlns:a16="http://schemas.microsoft.com/office/drawing/2014/main" val="3642911763"/>
                    </a:ext>
                  </a:extLst>
                </a:gridCol>
              </a:tblGrid>
              <a:tr h="268649">
                <a:tc gridSpan="4">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122.07 Reasürans Şirketlerinden Alacaklar</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i="1">
                          <a:effectLst/>
                          <a:latin typeface="Times New Roman" panose="02020603050405020304" pitchFamily="18" charset="0"/>
                          <a:ea typeface="Times New Roman" panose="02020603050405020304" pitchFamily="18" charset="0"/>
                          <a:cs typeface="Times New Roman" panose="02020603050405020304" pitchFamily="18" charset="0"/>
                        </a:rPr>
                        <a:t>27.200</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43629830"/>
                  </a:ext>
                </a:extLst>
              </a:tr>
              <a:tr h="44751">
                <a:tc gridSpan="4">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09518640"/>
                  </a:ext>
                </a:extLst>
              </a:tr>
              <a:tr h="268649">
                <a:tc gridSpan="2">
                  <a:txBody>
                    <a:bodyPr/>
                    <a:lstStyle/>
                    <a:p>
                      <a:pPr>
                        <a:lnSpc>
                          <a:spcPct val="115000"/>
                        </a:lnSpc>
                        <a:spcAft>
                          <a:spcPts val="0"/>
                        </a:spcAft>
                      </a:pP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    122.07.01Reasürör A</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hMerge="1">
                  <a:txBody>
                    <a:bodyPr/>
                    <a:lstStyle/>
                    <a:p>
                      <a:endParaRPr lang="tr-TR"/>
                    </a:p>
                  </a:txBody>
                  <a:tcPr/>
                </a:tc>
                <a:tc>
                  <a:txBody>
                    <a:bodyPr/>
                    <a:lstStyle/>
                    <a:p>
                      <a:pPr>
                        <a:lnSpc>
                          <a:spcPct val="115000"/>
                        </a:lnSpc>
                        <a:spcAft>
                          <a:spcPts val="0"/>
                        </a:spcAft>
                      </a:pP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9.600</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a:txBody>
                    <a:bodyPr/>
                    <a:lstStyle/>
                    <a:p>
                      <a:pPr>
                        <a:lnSpc>
                          <a:spcPct val="115000"/>
                        </a:lnSpc>
                      </a:pPr>
                      <a:endParaRPr lang="tr-TR" sz="1800" dirty="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35400941"/>
                  </a:ext>
                </a:extLst>
              </a:tr>
              <a:tr h="268649">
                <a:tc gridSpan="2">
                  <a:txBody>
                    <a:bodyPr/>
                    <a:lstStyle/>
                    <a:p>
                      <a:pPr>
                        <a:lnSpc>
                          <a:spcPct val="115000"/>
                        </a:lnSpc>
                        <a:spcAft>
                          <a:spcPts val="0"/>
                        </a:spcAft>
                      </a:pP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   122.07.02 </a:t>
                      </a:r>
                      <a:r>
                        <a:rPr lang="tr-TR"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Reasürör</a:t>
                      </a: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 B</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hMerge="1">
                  <a:txBody>
                    <a:bodyPr/>
                    <a:lstStyle/>
                    <a:p>
                      <a:endParaRPr lang="tr-TR"/>
                    </a:p>
                  </a:txBody>
                  <a:tcPr/>
                </a:tc>
                <a:tc>
                  <a:txBody>
                    <a:bodyPr/>
                    <a:lstStyle/>
                    <a:p>
                      <a:pPr>
                        <a:lnSpc>
                          <a:spcPct val="115000"/>
                        </a:lnSpc>
                        <a:spcAft>
                          <a:spcPts val="0"/>
                        </a:spcAft>
                      </a:pPr>
                      <a:r>
                        <a:rPr lang="tr-TR" sz="1800" i="1">
                          <a:effectLst/>
                          <a:latin typeface="Times New Roman" panose="02020603050405020304" pitchFamily="18" charset="0"/>
                          <a:ea typeface="Times New Roman" panose="02020603050405020304" pitchFamily="18" charset="0"/>
                          <a:cs typeface="Times New Roman" panose="02020603050405020304" pitchFamily="18" charset="0"/>
                        </a:rPr>
                        <a:t>8.400</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22332803"/>
                  </a:ext>
                </a:extLst>
              </a:tr>
              <a:tr h="268649">
                <a:tc gridSpan="2">
                  <a:txBody>
                    <a:bodyPr/>
                    <a:lstStyle/>
                    <a:p>
                      <a:pPr>
                        <a:lnSpc>
                          <a:spcPct val="115000"/>
                        </a:lnSpc>
                        <a:spcAft>
                          <a:spcPts val="0"/>
                        </a:spcAft>
                      </a:pP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   122.07.03 </a:t>
                      </a:r>
                      <a:r>
                        <a:rPr lang="tr-TR"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Reasürör</a:t>
                      </a: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 C</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hMerge="1">
                  <a:txBody>
                    <a:bodyPr/>
                    <a:lstStyle/>
                    <a:p>
                      <a:endParaRPr lang="tr-TR"/>
                    </a:p>
                  </a:txBody>
                  <a:tcPr/>
                </a:tc>
                <a:tc>
                  <a:txBody>
                    <a:bodyPr/>
                    <a:lstStyle/>
                    <a:p>
                      <a:pPr>
                        <a:lnSpc>
                          <a:spcPct val="115000"/>
                        </a:lnSpc>
                        <a:spcAft>
                          <a:spcPts val="0"/>
                        </a:spcAft>
                      </a:pPr>
                      <a:r>
                        <a:rPr lang="tr-TR" sz="1800" i="1">
                          <a:effectLst/>
                          <a:latin typeface="Times New Roman" panose="02020603050405020304" pitchFamily="18" charset="0"/>
                          <a:ea typeface="Times New Roman" panose="02020603050405020304" pitchFamily="18" charset="0"/>
                          <a:cs typeface="Times New Roman" panose="02020603050405020304" pitchFamily="18" charset="0"/>
                        </a:rPr>
                        <a:t>6.000</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290342735"/>
                  </a:ext>
                </a:extLst>
              </a:tr>
              <a:tr h="402428">
                <a:tc gridSpan="2">
                  <a:txBody>
                    <a:bodyPr/>
                    <a:lstStyle/>
                    <a:p>
                      <a:pPr>
                        <a:lnSpc>
                          <a:spcPct val="115000"/>
                        </a:lnSpc>
                        <a:spcAft>
                          <a:spcPts val="0"/>
                        </a:spcAft>
                      </a:pP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  122.07.04 </a:t>
                      </a:r>
                      <a:r>
                        <a:rPr lang="tr-TR" sz="1800" i="1" dirty="0" err="1">
                          <a:effectLst/>
                          <a:latin typeface="Times New Roman" panose="02020603050405020304" pitchFamily="18" charset="0"/>
                          <a:ea typeface="Times New Roman" panose="02020603050405020304" pitchFamily="18" charset="0"/>
                          <a:cs typeface="Times New Roman" panose="02020603050405020304" pitchFamily="18" charset="0"/>
                        </a:rPr>
                        <a:t>Reasürör</a:t>
                      </a: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 D</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hMerge="1">
                  <a:txBody>
                    <a:bodyPr/>
                    <a:lstStyle/>
                    <a:p>
                      <a:endParaRPr lang="tr-TR"/>
                    </a:p>
                  </a:txBody>
                  <a:tcPr/>
                </a:tc>
                <a:tc>
                  <a:txBody>
                    <a:bodyPr/>
                    <a:lstStyle/>
                    <a:p>
                      <a:pPr>
                        <a:lnSpc>
                          <a:spcPct val="115000"/>
                        </a:lnSpc>
                        <a:spcAft>
                          <a:spcPts val="0"/>
                        </a:spcAft>
                      </a:pPr>
                      <a:r>
                        <a:rPr lang="tr-TR" sz="1800" i="1">
                          <a:effectLst/>
                          <a:latin typeface="Times New Roman" panose="02020603050405020304" pitchFamily="18" charset="0"/>
                          <a:ea typeface="Times New Roman" panose="02020603050405020304" pitchFamily="18" charset="0"/>
                          <a:cs typeface="Times New Roman" panose="02020603050405020304" pitchFamily="18" charset="0"/>
                        </a:rPr>
                        <a:t>3.200</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8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68394673"/>
                  </a:ext>
                </a:extLst>
              </a:tr>
              <a:tr h="268649">
                <a:tc>
                  <a:txBody>
                    <a:bodyPr/>
                    <a:lstStyle/>
                    <a:p>
                      <a:pPr>
                        <a:lnSpc>
                          <a:spcPct val="115000"/>
                        </a:lnSpc>
                      </a:pPr>
                      <a:endParaRPr lang="tr-TR" sz="1800" dirty="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800" dirty="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tc gridSpan="3">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604. Diğer Teknik Gelirler*</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tr-TR"/>
                    </a:p>
                  </a:txBody>
                  <a:tcPr/>
                </a:tc>
                <a:tc hMerge="1">
                  <a:txBody>
                    <a:bodyPr/>
                    <a:lstStyle/>
                    <a:p>
                      <a:endParaRPr lang="tr-TR"/>
                    </a:p>
                  </a:txBody>
                  <a:tcPr/>
                </a:tc>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27.200</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pPr>
                      <a:endParaRPr lang="tr-TR" sz="1800">
                        <a:effectLst/>
                        <a:latin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066206576"/>
                  </a:ext>
                </a:extLst>
              </a:tr>
              <a:tr h="1074595">
                <a:tc>
                  <a:txBody>
                    <a:bodyPr/>
                    <a:lstStyle/>
                    <a:p>
                      <a:pPr>
                        <a:lnSpc>
                          <a:spcPct val="115000"/>
                        </a:lnSpc>
                        <a:spcAft>
                          <a:spcPts val="0"/>
                        </a:spcAft>
                      </a:pPr>
                      <a:r>
                        <a:rPr lang="tr-TR"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800" dirty="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800" i="1" dirty="0">
                          <a:effectLst/>
                          <a:latin typeface="Times New Roman" panose="02020603050405020304" pitchFamily="18" charset="0"/>
                          <a:ea typeface="Times New Roman" panose="02020603050405020304" pitchFamily="18" charset="0"/>
                          <a:cs typeface="Times New Roman" panose="02020603050405020304" pitchFamily="18" charset="0"/>
                        </a:rPr>
                        <a:t>604.02….Reasüröre Devredilen Primler</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800" dirty="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19533728"/>
                  </a:ext>
                </a:extLst>
              </a:tr>
            </a:tbl>
          </a:graphicData>
        </a:graphic>
      </p:graphicFrame>
      <p:cxnSp>
        <p:nvCxnSpPr>
          <p:cNvPr id="6" name="Düz Ok Bağlayıcısı 5"/>
          <p:cNvCxnSpPr/>
          <p:nvPr/>
        </p:nvCxnSpPr>
        <p:spPr>
          <a:xfrm flipH="1">
            <a:off x="6428509" y="1385455"/>
            <a:ext cx="3075709" cy="2486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765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AF52D0-94C8-953A-B9A5-5184543C30F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0957C27-85DF-5054-D0CD-0CCF0453B2C5}"/>
              </a:ext>
            </a:extLst>
          </p:cNvPr>
          <p:cNvSpPr>
            <a:spLocks noGrp="1"/>
          </p:cNvSpPr>
          <p:nvPr>
            <p:ph idx="1"/>
          </p:nvPr>
        </p:nvSpPr>
        <p:spPr/>
        <p:txBody>
          <a:bodyPr/>
          <a:lstStyle/>
          <a:p>
            <a:r>
              <a:rPr lang="tr-TR" dirty="0"/>
              <a:t>102 Bankalar                           46.000</a:t>
            </a:r>
          </a:p>
          <a:p>
            <a:r>
              <a:rPr lang="tr-TR" dirty="0"/>
              <a:t>                     120 SFA Sig. Şirketleri (</a:t>
            </a:r>
            <a:r>
              <a:rPr lang="tr-TR" dirty="0" err="1"/>
              <a:t>jeran</a:t>
            </a:r>
            <a:r>
              <a:rPr lang="tr-TR" dirty="0"/>
              <a:t>)           46.000</a:t>
            </a:r>
          </a:p>
          <a:p>
            <a:r>
              <a:rPr lang="tr-TR" dirty="0"/>
              <a:t>__________________________________________- </a:t>
            </a:r>
          </a:p>
        </p:txBody>
      </p:sp>
    </p:spTree>
    <p:extLst>
      <p:ext uri="{BB962C8B-B14F-4D97-AF65-F5344CB8AC3E}">
        <p14:creationId xmlns:p14="http://schemas.microsoft.com/office/powerpoint/2010/main" val="1338783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stretch>
            <a:fillRect/>
          </a:stretch>
        </p:blipFill>
        <p:spPr>
          <a:xfrm>
            <a:off x="955964" y="950808"/>
            <a:ext cx="8806015" cy="5226155"/>
          </a:xfrm>
          <a:prstGeom prst="rect">
            <a:avLst/>
          </a:prstGeom>
        </p:spPr>
      </p:pic>
      <p:sp>
        <p:nvSpPr>
          <p:cNvPr id="3" name="Yuvarlatılmış Dikdörtgen 2"/>
          <p:cNvSpPr/>
          <p:nvPr/>
        </p:nvSpPr>
        <p:spPr>
          <a:xfrm>
            <a:off x="4530436" y="2493818"/>
            <a:ext cx="2618509" cy="4849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t>Koasürör</a:t>
            </a:r>
            <a:r>
              <a:rPr lang="tr-TR" dirty="0"/>
              <a:t> </a:t>
            </a:r>
            <a:r>
              <a:rPr lang="tr-TR" dirty="0" err="1"/>
              <a:t>Mrt</a:t>
            </a:r>
            <a:r>
              <a:rPr lang="tr-TR" dirty="0"/>
              <a:t> </a:t>
            </a:r>
            <a:r>
              <a:rPr lang="tr-TR" dirty="0" err="1"/>
              <a:t>Sig</a:t>
            </a:r>
            <a:r>
              <a:rPr lang="tr-TR" dirty="0"/>
              <a:t>. </a:t>
            </a:r>
            <a:r>
              <a:rPr lang="tr-TR" dirty="0" err="1"/>
              <a:t>Ştinden</a:t>
            </a:r>
            <a:r>
              <a:rPr lang="tr-TR" dirty="0"/>
              <a:t> alınacak</a:t>
            </a:r>
          </a:p>
        </p:txBody>
      </p:sp>
    </p:spTree>
    <p:extLst>
      <p:ext uri="{BB962C8B-B14F-4D97-AF65-F5344CB8AC3E}">
        <p14:creationId xmlns:p14="http://schemas.microsoft.com/office/powerpoint/2010/main" val="1405727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2195CD-5257-3355-1697-79454D942E6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204EE7-5BBE-6949-BCE4-7DB02EDC1013}"/>
              </a:ext>
            </a:extLst>
          </p:cNvPr>
          <p:cNvSpPr>
            <a:spLocks noGrp="1"/>
          </p:cNvSpPr>
          <p:nvPr>
            <p:ph idx="1"/>
          </p:nvPr>
        </p:nvSpPr>
        <p:spPr/>
        <p:txBody>
          <a:bodyPr/>
          <a:lstStyle/>
          <a:p>
            <a:pPr marL="0" indent="0">
              <a:buNone/>
            </a:pPr>
            <a:r>
              <a:rPr lang="tr-TR"/>
              <a:t>_____________________________________</a:t>
            </a:r>
          </a:p>
          <a:p>
            <a:pPr marL="0" indent="0">
              <a:buNone/>
            </a:pPr>
            <a:r>
              <a:rPr lang="tr-TR" dirty="0"/>
              <a:t>320 Sig. Faal. Borçlar                32.000</a:t>
            </a:r>
          </a:p>
          <a:p>
            <a:pPr marL="0" indent="0">
              <a:buNone/>
            </a:pPr>
            <a:r>
              <a:rPr lang="tr-TR" dirty="0"/>
              <a:t>               102 Bankalar                          32.000</a:t>
            </a:r>
          </a:p>
          <a:p>
            <a:pPr marL="0" indent="0">
              <a:buNone/>
            </a:pPr>
            <a:r>
              <a:rPr lang="tr-TR" dirty="0"/>
              <a:t>______________________________________</a:t>
            </a:r>
          </a:p>
        </p:txBody>
      </p:sp>
    </p:spTree>
    <p:extLst>
      <p:ext uri="{BB962C8B-B14F-4D97-AF65-F5344CB8AC3E}">
        <p14:creationId xmlns:p14="http://schemas.microsoft.com/office/powerpoint/2010/main" val="1831838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0"/>
            <a:ext cx="12080875" cy="6176963"/>
          </a:xfrm>
        </p:spPr>
        <p:txBody>
          <a:bodyPr>
            <a:normAutofit/>
          </a:bodyPr>
          <a:lstStyle/>
          <a:p>
            <a:pPr marL="0" indent="0" algn="ctr">
              <a:buNone/>
            </a:pPr>
            <a:endParaRPr lang="tr-TR" sz="8800" dirty="0">
              <a:solidFill>
                <a:srgbClr val="7030A0"/>
              </a:solidFill>
              <a:latin typeface="Curlz MT" panose="04040404050702020202" pitchFamily="82" charset="0"/>
            </a:endParaRPr>
          </a:p>
          <a:p>
            <a:pPr marL="0" indent="0" algn="ctr">
              <a:buNone/>
            </a:pPr>
            <a:r>
              <a:rPr lang="tr-TR" sz="8800" dirty="0">
                <a:solidFill>
                  <a:srgbClr val="7030A0"/>
                </a:solidFill>
                <a:latin typeface="Curlz MT" panose="04040404050702020202" pitchFamily="82" charset="0"/>
              </a:rPr>
              <a:t>Sınavlarda başarılar ve </a:t>
            </a:r>
          </a:p>
          <a:p>
            <a:pPr marL="0" indent="0" algn="ctr">
              <a:buNone/>
            </a:pPr>
            <a:r>
              <a:rPr lang="tr-TR" sz="8800" dirty="0">
                <a:solidFill>
                  <a:srgbClr val="7030A0"/>
                </a:solidFill>
                <a:latin typeface="Curlz MT" panose="04040404050702020202" pitchFamily="82" charset="0"/>
              </a:rPr>
              <a:t>iyi </a:t>
            </a:r>
            <a:r>
              <a:rPr lang="tr-TR" sz="8800" dirty="0" err="1">
                <a:solidFill>
                  <a:srgbClr val="7030A0"/>
                </a:solidFill>
                <a:latin typeface="Curlz MT" panose="04040404050702020202" pitchFamily="82" charset="0"/>
              </a:rPr>
              <a:t>tatillerrrrrr</a:t>
            </a:r>
            <a:r>
              <a:rPr lang="tr-TR" sz="8800" dirty="0">
                <a:solidFill>
                  <a:srgbClr val="7030A0"/>
                </a:solidFill>
                <a:latin typeface="Curlz MT" panose="04040404050702020202" pitchFamily="82" charset="0"/>
              </a:rPr>
              <a:t>… </a:t>
            </a:r>
          </a:p>
        </p:txBody>
      </p:sp>
    </p:spTree>
    <p:extLst>
      <p:ext uri="{BB962C8B-B14F-4D97-AF65-F5344CB8AC3E}">
        <p14:creationId xmlns:p14="http://schemas.microsoft.com/office/powerpoint/2010/main" val="1955905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 Reasürans şirketinin komisyon kaydı;</a:t>
            </a:r>
            <a:br>
              <a:rPr lang="tr-TR" dirty="0"/>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451826309"/>
              </p:ext>
            </p:extLst>
          </p:nvPr>
        </p:nvGraphicFramePr>
        <p:xfrm>
          <a:off x="568035" y="1690689"/>
          <a:ext cx="9365673" cy="4254825"/>
        </p:xfrm>
        <a:graphic>
          <a:graphicData uri="http://schemas.openxmlformats.org/drawingml/2006/table">
            <a:tbl>
              <a:tblPr firstRow="1" firstCol="1" bandRow="1"/>
              <a:tblGrid>
                <a:gridCol w="291442">
                  <a:extLst>
                    <a:ext uri="{9D8B030D-6E8A-4147-A177-3AD203B41FA5}">
                      <a16:colId xmlns:a16="http://schemas.microsoft.com/office/drawing/2014/main" val="333511224"/>
                    </a:ext>
                  </a:extLst>
                </a:gridCol>
                <a:gridCol w="2591791">
                  <a:extLst>
                    <a:ext uri="{9D8B030D-6E8A-4147-A177-3AD203B41FA5}">
                      <a16:colId xmlns:a16="http://schemas.microsoft.com/office/drawing/2014/main" val="3097352048"/>
                    </a:ext>
                  </a:extLst>
                </a:gridCol>
                <a:gridCol w="1046853">
                  <a:extLst>
                    <a:ext uri="{9D8B030D-6E8A-4147-A177-3AD203B41FA5}">
                      <a16:colId xmlns:a16="http://schemas.microsoft.com/office/drawing/2014/main" val="222520439"/>
                    </a:ext>
                  </a:extLst>
                </a:gridCol>
                <a:gridCol w="368445">
                  <a:extLst>
                    <a:ext uri="{9D8B030D-6E8A-4147-A177-3AD203B41FA5}">
                      <a16:colId xmlns:a16="http://schemas.microsoft.com/office/drawing/2014/main" val="718061063"/>
                    </a:ext>
                  </a:extLst>
                </a:gridCol>
                <a:gridCol w="116521">
                  <a:extLst>
                    <a:ext uri="{9D8B030D-6E8A-4147-A177-3AD203B41FA5}">
                      <a16:colId xmlns:a16="http://schemas.microsoft.com/office/drawing/2014/main" val="4137666635"/>
                    </a:ext>
                  </a:extLst>
                </a:gridCol>
                <a:gridCol w="935734">
                  <a:extLst>
                    <a:ext uri="{9D8B030D-6E8A-4147-A177-3AD203B41FA5}">
                      <a16:colId xmlns:a16="http://schemas.microsoft.com/office/drawing/2014/main" val="3946634471"/>
                    </a:ext>
                  </a:extLst>
                </a:gridCol>
                <a:gridCol w="1286635">
                  <a:extLst>
                    <a:ext uri="{9D8B030D-6E8A-4147-A177-3AD203B41FA5}">
                      <a16:colId xmlns:a16="http://schemas.microsoft.com/office/drawing/2014/main" val="2815610280"/>
                    </a:ext>
                  </a:extLst>
                </a:gridCol>
                <a:gridCol w="838262">
                  <a:extLst>
                    <a:ext uri="{9D8B030D-6E8A-4147-A177-3AD203B41FA5}">
                      <a16:colId xmlns:a16="http://schemas.microsoft.com/office/drawing/2014/main" val="1173786774"/>
                    </a:ext>
                  </a:extLst>
                </a:gridCol>
                <a:gridCol w="1005915">
                  <a:extLst>
                    <a:ext uri="{9D8B030D-6E8A-4147-A177-3AD203B41FA5}">
                      <a16:colId xmlns:a16="http://schemas.microsoft.com/office/drawing/2014/main" val="1983544155"/>
                    </a:ext>
                  </a:extLst>
                </a:gridCol>
                <a:gridCol w="884075">
                  <a:extLst>
                    <a:ext uri="{9D8B030D-6E8A-4147-A177-3AD203B41FA5}">
                      <a16:colId xmlns:a16="http://schemas.microsoft.com/office/drawing/2014/main" val="3258391196"/>
                    </a:ext>
                  </a:extLst>
                </a:gridCol>
              </a:tblGrid>
              <a:tr h="688037">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hMerge="1">
                  <a:txBody>
                    <a:bodyPr/>
                    <a:lstStyle/>
                    <a:p>
                      <a:endParaRPr lang="tr-TR"/>
                    </a:p>
                  </a:txBody>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4139558448"/>
                  </a:ext>
                </a:extLst>
              </a:tr>
              <a:tr h="688037">
                <a:tc>
                  <a:txBody>
                    <a:bodyPr/>
                    <a:lstStyle/>
                    <a:p>
                      <a:pPr>
                        <a:lnSpc>
                          <a:spcPct val="115000"/>
                        </a:lnSpc>
                        <a:spcAft>
                          <a:spcPts val="0"/>
                        </a:spcAft>
                      </a:pPr>
                      <a:r>
                        <a:rPr lang="tr-TR"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nSpc>
                          <a:spcPct val="115000"/>
                        </a:lnSpc>
                        <a:spcAft>
                          <a:spcPts val="0"/>
                        </a:spcAft>
                      </a:pPr>
                      <a:r>
                        <a:rPr lang="tr-TR" sz="2400" i="1" dirty="0">
                          <a:effectLst/>
                          <a:latin typeface="Times New Roman" panose="02020603050405020304" pitchFamily="18" charset="0"/>
                          <a:ea typeface="Times New Roman" panose="02020603050405020304" pitchFamily="18" charset="0"/>
                          <a:cs typeface="Times New Roman" panose="02020603050405020304" pitchFamily="18" charset="0"/>
                        </a:rPr>
                        <a:t>614.07 </a:t>
                      </a:r>
                      <a:r>
                        <a:rPr lang="tr-TR" sz="2400" i="1" dirty="0" err="1">
                          <a:effectLst/>
                          <a:latin typeface="Times New Roman" panose="02020603050405020304" pitchFamily="18" charset="0"/>
                          <a:ea typeface="Times New Roman" panose="02020603050405020304" pitchFamily="18" charset="0"/>
                          <a:cs typeface="Times New Roman" panose="02020603050405020304" pitchFamily="18" charset="0"/>
                        </a:rPr>
                        <a:t>Resürans</a:t>
                      </a:r>
                      <a:r>
                        <a:rPr lang="tr-TR" sz="2400" i="1" dirty="0">
                          <a:effectLst/>
                          <a:latin typeface="Times New Roman" panose="02020603050405020304" pitchFamily="18" charset="0"/>
                          <a:ea typeface="Times New Roman" panose="02020603050405020304" pitchFamily="18" charset="0"/>
                          <a:cs typeface="Times New Roman" panose="02020603050405020304" pitchFamily="18" charset="0"/>
                        </a:rPr>
                        <a:t> Komisyonları</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nSpc>
                          <a:spcPct val="115000"/>
                        </a:lnSpc>
                      </a:pPr>
                      <a:endParaRPr lang="tr-TR" sz="1100" dirty="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tr-TR"/>
                    </a:p>
                  </a:txBody>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2000" dirty="0">
                          <a:effectLst/>
                          <a:latin typeface="Times New Roman" panose="02020603050405020304" pitchFamily="18" charset="0"/>
                          <a:ea typeface="Times New Roman" panose="02020603050405020304" pitchFamily="18" charset="0"/>
                          <a:cs typeface="Times New Roman" panose="02020603050405020304" pitchFamily="18" charset="0"/>
                        </a:rPr>
                        <a:t>9.600</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39274879"/>
                  </a:ext>
                </a:extLst>
              </a:tr>
              <a:tr h="688037">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1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gridSpan="2">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hMerge="1">
                  <a:txBody>
                    <a:bodyPr/>
                    <a:lstStyle/>
                    <a:p>
                      <a:endParaRPr lang="tr-TR"/>
                    </a:p>
                  </a:txBody>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6859177"/>
                  </a:ext>
                </a:extLst>
              </a:tr>
              <a:tr h="1376072">
                <a:tc>
                  <a:txBody>
                    <a:bodyPr/>
                    <a:lstStyle/>
                    <a:p>
                      <a:pPr>
                        <a:lnSpc>
                          <a:spcPct val="115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tr-TR" sz="1100">
                        <a:effectLst/>
                        <a:latin typeface="Calibri" panose="020F0502020204030204" pitchFamily="34"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gridSpan="2">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hMerge="1">
                  <a:txBody>
                    <a:bodyPr/>
                    <a:lstStyle/>
                    <a:p>
                      <a:endParaRPr lang="tr-TR"/>
                    </a:p>
                  </a:txBody>
                  <a:tcPr/>
                </a:tc>
                <a:tc gridSpan="3">
                  <a:txBody>
                    <a:bodyPr/>
                    <a:lstStyle/>
                    <a:p>
                      <a:pPr>
                        <a:lnSpc>
                          <a:spcPct val="115000"/>
                        </a:lnSpc>
                        <a:spcAft>
                          <a:spcPts val="0"/>
                        </a:spcAft>
                      </a:pPr>
                      <a:r>
                        <a:rPr lang="tr-TR" sz="2000" dirty="0">
                          <a:effectLst/>
                          <a:latin typeface="Times New Roman" panose="02020603050405020304" pitchFamily="18" charset="0"/>
                          <a:ea typeface="Times New Roman" panose="02020603050405020304" pitchFamily="18" charset="0"/>
                          <a:cs typeface="Times New Roman" panose="02020603050405020304" pitchFamily="18" charset="0"/>
                        </a:rPr>
                        <a:t>320.05 Sigorta Şirketlerine Borçlar</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tr-TR"/>
                    </a:p>
                  </a:txBody>
                  <a:tcPr/>
                </a:tc>
                <a:tc hMerge="1">
                  <a:txBody>
                    <a:bodyPr/>
                    <a:lstStyle/>
                    <a:p>
                      <a:endParaRPr lang="tr-TR"/>
                    </a:p>
                  </a:txBody>
                  <a:tcPr/>
                </a:tc>
                <a:tc>
                  <a:txBody>
                    <a:bodyPr/>
                    <a:lstStyle/>
                    <a:p>
                      <a:pPr>
                        <a:lnSpc>
                          <a:spcPct val="115000"/>
                        </a:lnSpc>
                        <a:spcAft>
                          <a:spcPts val="0"/>
                        </a:spcAft>
                      </a:pPr>
                      <a:r>
                        <a:rPr lang="tr-TR"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tr-TR" sz="2000" dirty="0">
                          <a:effectLst/>
                          <a:latin typeface="Times New Roman" panose="02020603050405020304" pitchFamily="18" charset="0"/>
                          <a:ea typeface="Times New Roman" panose="02020603050405020304" pitchFamily="18" charset="0"/>
                          <a:cs typeface="Times New Roman" panose="02020603050405020304" pitchFamily="18" charset="0"/>
                        </a:rPr>
                        <a:t>9.600</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12044753"/>
                  </a:ext>
                </a:extLst>
              </a:tr>
              <a:tr h="688037">
                <a:tc>
                  <a:txBody>
                    <a:bodyPr/>
                    <a:lstStyle/>
                    <a:p>
                      <a:pPr>
                        <a:lnSpc>
                          <a:spcPct val="115000"/>
                        </a:lnSpc>
                      </a:pPr>
                      <a:endParaRPr lang="tr-TR" sz="2000">
                        <a:effectLst/>
                        <a:latin typeface="Calibri" panose="020F0502020204030204" pitchFamily="34"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nSpc>
                          <a:spcPct val="115000"/>
                        </a:lnSpc>
                        <a:spcAft>
                          <a:spcPts val="0"/>
                        </a:spcAft>
                      </a:pPr>
                      <a:r>
                        <a:rPr lang="tr-TR" sz="2000" i="1" dirty="0">
                          <a:effectLst/>
                          <a:latin typeface="Times New Roman" panose="02020603050405020304" pitchFamily="18" charset="0"/>
                          <a:ea typeface="Times New Roman" panose="02020603050405020304" pitchFamily="18" charset="0"/>
                          <a:cs typeface="Times New Roman" panose="02020603050405020304" pitchFamily="18" charset="0"/>
                        </a:rPr>
                        <a:t>  -Ödenecek Reasürans Komisyonu</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lnSpc>
                          <a:spcPct val="115000"/>
                        </a:lnSpc>
                      </a:pPr>
                      <a:endParaRPr lang="tr-TR" sz="1100">
                        <a:effectLst/>
                        <a:latin typeface="Calibri" panose="020F0502020204030204" pitchFamily="34" charset="0"/>
                      </a:endParaRPr>
                    </a:p>
                  </a:txBody>
                  <a:tcPr marL="44450" marR="44450" marT="0" marB="0" anchor="b">
                    <a:lnL>
                      <a:noFill/>
                    </a:lnL>
                    <a:lnR>
                      <a:noFill/>
                    </a:lnR>
                    <a:lnT>
                      <a:noFill/>
                    </a:lnT>
                    <a:lnB>
                      <a:noFill/>
                    </a:lnB>
                  </a:tcPr>
                </a:tc>
                <a:tc hMerge="1">
                  <a:txBody>
                    <a:bodyPr/>
                    <a:lstStyle/>
                    <a:p>
                      <a:endParaRPr lang="tr-TR"/>
                    </a:p>
                  </a:txBody>
                  <a:tcPr/>
                </a:tc>
                <a:tc>
                  <a:txBody>
                    <a:bodyPr/>
                    <a:lstStyle/>
                    <a:p>
                      <a:pP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tr-TR"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12778487"/>
                  </a:ext>
                </a:extLst>
              </a:tr>
            </a:tbl>
          </a:graphicData>
        </a:graphic>
      </p:graphicFrame>
    </p:spTree>
    <p:extLst>
      <p:ext uri="{BB962C8B-B14F-4D97-AF65-F5344CB8AC3E}">
        <p14:creationId xmlns:p14="http://schemas.microsoft.com/office/powerpoint/2010/main" val="2429603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1.4.3. Hasar Reasürans Muhasebesi</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endParaRPr lang="tr-TR" dirty="0"/>
          </a:p>
          <a:p>
            <a:r>
              <a:rPr lang="tr-TR" dirty="0"/>
              <a:t>Örnek  9: Yukarıdaki örnek verilerinden devam edelim.. 40.000.000.- TL </a:t>
            </a:r>
            <a:r>
              <a:rPr lang="tr-TR" dirty="0" err="1"/>
              <a:t>lik</a:t>
            </a:r>
            <a:r>
              <a:rPr lang="tr-TR" dirty="0"/>
              <a:t> hasar gerçekleşmiş ve sedan tarafından ödenmiş olsun. (Ekspertiz ücreti önemsenmemiştir.)</a:t>
            </a:r>
          </a:p>
          <a:p>
            <a:r>
              <a:rPr lang="tr-TR" b="1" dirty="0"/>
              <a:t>Bu durumda sorumluluk dağılımını hatırlayalım</a:t>
            </a:r>
            <a:r>
              <a:rPr lang="tr-TR" dirty="0"/>
              <a:t> ;                </a:t>
            </a:r>
            <a:r>
              <a:rPr lang="tr-TR" b="1" dirty="0"/>
              <a:t>Hasardan düşen pay</a:t>
            </a:r>
            <a:endParaRPr lang="tr-TR" dirty="0"/>
          </a:p>
          <a:p>
            <a:r>
              <a:rPr lang="tr-TR" dirty="0"/>
              <a:t>Sedan Şirket(%4)  :     2.000.000.- 			             1.600.000.-</a:t>
            </a:r>
          </a:p>
          <a:p>
            <a:r>
              <a:rPr lang="tr-TR" dirty="0" err="1"/>
              <a:t>Reasürör</a:t>
            </a:r>
            <a:r>
              <a:rPr lang="tr-TR" dirty="0"/>
              <a:t> A(8 </a:t>
            </a:r>
            <a:r>
              <a:rPr lang="tr-TR" dirty="0" err="1"/>
              <a:t>plen</a:t>
            </a:r>
            <a:r>
              <a:rPr lang="tr-TR" dirty="0"/>
              <a:t>) %32:  16.000.000.-			12.800.000.-</a:t>
            </a:r>
          </a:p>
          <a:p>
            <a:r>
              <a:rPr lang="tr-TR" dirty="0" err="1"/>
              <a:t>Reasürör</a:t>
            </a:r>
            <a:r>
              <a:rPr lang="tr-TR" dirty="0"/>
              <a:t> B(7 </a:t>
            </a:r>
            <a:r>
              <a:rPr lang="tr-TR" dirty="0" err="1"/>
              <a:t>plen</a:t>
            </a:r>
            <a:r>
              <a:rPr lang="tr-TR" dirty="0"/>
              <a:t>)  %28  : 14.000.000.-           		 11.200.000</a:t>
            </a:r>
          </a:p>
          <a:p>
            <a:r>
              <a:rPr lang="tr-TR" dirty="0" err="1"/>
              <a:t>Reasürör</a:t>
            </a:r>
            <a:r>
              <a:rPr lang="tr-TR" dirty="0"/>
              <a:t> C  (5 </a:t>
            </a:r>
            <a:r>
              <a:rPr lang="tr-TR" dirty="0" err="1"/>
              <a:t>plen</a:t>
            </a:r>
            <a:r>
              <a:rPr lang="tr-TR" dirty="0"/>
              <a:t>) %20 : 10.000.000.-			  8.000.000.-</a:t>
            </a:r>
          </a:p>
          <a:p>
            <a:r>
              <a:rPr lang="tr-TR" dirty="0" err="1"/>
              <a:t>Reasürör</a:t>
            </a:r>
            <a:r>
              <a:rPr lang="tr-TR" dirty="0"/>
              <a:t>  D (ihtiyari ) %16 : 8.000.000.-	 	              6.400.000.-</a:t>
            </a:r>
          </a:p>
          <a:p>
            <a:endParaRPr lang="tr-TR" dirty="0"/>
          </a:p>
          <a:p>
            <a:endParaRPr lang="tr-TR" dirty="0"/>
          </a:p>
        </p:txBody>
      </p:sp>
    </p:spTree>
    <p:extLst>
      <p:ext uri="{BB962C8B-B14F-4D97-AF65-F5344CB8AC3E}">
        <p14:creationId xmlns:p14="http://schemas.microsoft.com/office/powerpoint/2010/main" val="682548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17C177-3B9B-1399-2049-88AAFF70B02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F43500D-F1C6-70BC-9A5F-DA3C9688DCA7}"/>
              </a:ext>
            </a:extLst>
          </p:cNvPr>
          <p:cNvSpPr>
            <a:spLocks noGrp="1"/>
          </p:cNvSpPr>
          <p:nvPr>
            <p:ph idx="1"/>
          </p:nvPr>
        </p:nvSpPr>
        <p:spPr/>
        <p:txBody>
          <a:bodyPr/>
          <a:lstStyle/>
          <a:p>
            <a:r>
              <a:rPr lang="tr-TR" dirty="0"/>
              <a:t>40.000.000                         x12.800.000 /</a:t>
            </a:r>
          </a:p>
          <a:p>
            <a:r>
              <a:rPr lang="tr-TR" dirty="0"/>
              <a:t>50.000.000                      16.000.000 /    32                                     </a:t>
            </a:r>
          </a:p>
        </p:txBody>
      </p:sp>
    </p:spTree>
    <p:extLst>
      <p:ext uri="{BB962C8B-B14F-4D97-AF65-F5344CB8AC3E}">
        <p14:creationId xmlns:p14="http://schemas.microsoft.com/office/powerpoint/2010/main" val="2177044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87928" y="789710"/>
            <a:ext cx="12069010" cy="5621106"/>
          </a:xfrm>
          <a:prstGeom prst="rect">
            <a:avLst/>
          </a:prstGeom>
        </p:spPr>
      </p:pic>
    </p:spTree>
    <p:extLst>
      <p:ext uri="{BB962C8B-B14F-4D97-AF65-F5344CB8AC3E}">
        <p14:creationId xmlns:p14="http://schemas.microsoft.com/office/powerpoint/2010/main" val="1338285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830A0B-9F89-CDB5-F5E4-AFF334A391F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D33EC4B-F96B-1776-8480-A59C5453DD6C}"/>
              </a:ext>
            </a:extLst>
          </p:cNvPr>
          <p:cNvSpPr>
            <a:spLocks noGrp="1"/>
          </p:cNvSpPr>
          <p:nvPr>
            <p:ph idx="1"/>
          </p:nvPr>
        </p:nvSpPr>
        <p:spPr/>
        <p:txBody>
          <a:bodyPr/>
          <a:lstStyle/>
          <a:p>
            <a:r>
              <a:rPr lang="tr-TR" dirty="0"/>
              <a:t>102 Bankalar                                 38.400.000</a:t>
            </a:r>
          </a:p>
          <a:p>
            <a:r>
              <a:rPr lang="tr-TR" dirty="0"/>
              <a:t>                  122.07 Reasürans şirk. alacaklar   38.400.000</a:t>
            </a:r>
          </a:p>
          <a:p>
            <a:r>
              <a:rPr lang="tr-TR" dirty="0"/>
              <a:t>________________________________________</a:t>
            </a:r>
          </a:p>
        </p:txBody>
      </p:sp>
    </p:spTree>
    <p:extLst>
      <p:ext uri="{BB962C8B-B14F-4D97-AF65-F5344CB8AC3E}">
        <p14:creationId xmlns:p14="http://schemas.microsoft.com/office/powerpoint/2010/main" val="3040296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51789" y="1672453"/>
            <a:ext cx="10604137" cy="3352779"/>
          </a:xfrm>
          <a:prstGeom prst="rect">
            <a:avLst/>
          </a:prstGeom>
        </p:spPr>
      </p:pic>
    </p:spTree>
    <p:extLst>
      <p:ext uri="{BB962C8B-B14F-4D97-AF65-F5344CB8AC3E}">
        <p14:creationId xmlns:p14="http://schemas.microsoft.com/office/powerpoint/2010/main" val="291960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17867-459E-E750-A229-25BF0F52B3D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19AB52-EB9D-F906-A390-5FFABA6EBD6F}"/>
              </a:ext>
            </a:extLst>
          </p:cNvPr>
          <p:cNvSpPr>
            <a:spLocks noGrp="1"/>
          </p:cNvSpPr>
          <p:nvPr>
            <p:ph idx="1"/>
          </p:nvPr>
        </p:nvSpPr>
        <p:spPr/>
        <p:txBody>
          <a:bodyPr/>
          <a:lstStyle/>
          <a:p>
            <a:pPr marL="0" indent="0">
              <a:buNone/>
            </a:pPr>
            <a:r>
              <a:rPr lang="tr-TR" dirty="0"/>
              <a:t>____________________________________</a:t>
            </a:r>
          </a:p>
          <a:p>
            <a:pPr marL="0" indent="0">
              <a:buNone/>
            </a:pPr>
            <a:r>
              <a:rPr lang="tr-TR" dirty="0"/>
              <a:t>320.05 Sigorta şirketlerine borçlar           12.800.000</a:t>
            </a:r>
          </a:p>
          <a:p>
            <a:pPr marL="0" indent="0">
              <a:buNone/>
            </a:pPr>
            <a:r>
              <a:rPr lang="tr-TR" dirty="0"/>
              <a:t>                      102 Bankalar                                    12.800.000</a:t>
            </a:r>
          </a:p>
          <a:p>
            <a:pPr marL="0" indent="0">
              <a:buNone/>
            </a:pPr>
            <a:r>
              <a:rPr lang="tr-TR" dirty="0"/>
              <a:t>__________________________________________ </a:t>
            </a:r>
          </a:p>
        </p:txBody>
      </p:sp>
    </p:spTree>
    <p:extLst>
      <p:ext uri="{BB962C8B-B14F-4D97-AF65-F5344CB8AC3E}">
        <p14:creationId xmlns:p14="http://schemas.microsoft.com/office/powerpoint/2010/main" val="3905670405"/>
      </p:ext>
    </p:extLst>
  </p:cSld>
  <p:clrMapOvr>
    <a:masterClrMapping/>
  </p:clrMapOvr>
</p:sld>
</file>

<file path=ppt/theme/theme1.xml><?xml version="1.0" encoding="utf-8"?>
<a:theme xmlns:a="http://schemas.openxmlformats.org/drawingml/2006/main" name="rteu">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teu" id="{4D362DF3-31B3-43B7-A224-854B6C209228}" vid="{E3EB84CF-30CD-46B0-BF34-EA29A8036144}"/>
    </a:ext>
  </a:extLst>
</a:theme>
</file>

<file path=docProps/app.xml><?xml version="1.0" encoding="utf-8"?>
<Properties xmlns="http://schemas.openxmlformats.org/officeDocument/2006/extended-properties" xmlns:vt="http://schemas.openxmlformats.org/officeDocument/2006/docPropsVTypes">
  <Template>rteu</Template>
  <TotalTime>189</TotalTime>
  <Words>783</Words>
  <Application>Microsoft Office PowerPoint</Application>
  <PresentationFormat>Geniş ekran</PresentationFormat>
  <Paragraphs>122</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Curlz MT</vt:lpstr>
      <vt:lpstr>Times New Roman</vt:lpstr>
      <vt:lpstr>rteu</vt:lpstr>
      <vt:lpstr>1.4.2. Reasüans Komisyonlarının Muhasebesi </vt:lpstr>
      <vt:lpstr>*(Reasürörden alınacak komisyonların devredilecek primlerden düşülmesi )</vt:lpstr>
      <vt:lpstr>A Reasürans şirketinin komisyon kaydı; </vt:lpstr>
      <vt:lpstr>1.4.3. Hasar Reasürans Muhasebesi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1.4.2. Reasüans Komisyonlarının Muhasebesi </dc:title>
  <dc:creator>TOSHIBA</dc:creator>
  <cp:lastModifiedBy>Rabia Koseoglu</cp:lastModifiedBy>
  <cp:revision>14</cp:revision>
  <dcterms:created xsi:type="dcterms:W3CDTF">2020-05-24T20:52:59Z</dcterms:created>
  <dcterms:modified xsi:type="dcterms:W3CDTF">2026-06-22T20:46:34Z</dcterms:modified>
</cp:coreProperties>
</file>