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8" r:id="rId4"/>
    <p:sldId id="259" r:id="rId5"/>
    <p:sldId id="260" r:id="rId6"/>
    <p:sldId id="266" r:id="rId7"/>
    <p:sldId id="262" r:id="rId8"/>
    <p:sldId id="263" r:id="rId9"/>
    <p:sldId id="279" r:id="rId10"/>
    <p:sldId id="264" r:id="rId11"/>
    <p:sldId id="267" r:id="rId12"/>
    <p:sldId id="268" r:id="rId13"/>
    <p:sldId id="269" r:id="rId14"/>
    <p:sldId id="270" r:id="rId15"/>
    <p:sldId id="271" r:id="rId16"/>
    <p:sldId id="272" r:id="rId17"/>
    <p:sldId id="274" r:id="rId18"/>
    <p:sldId id="275" r:id="rId19"/>
    <p:sldId id="273" r:id="rId20"/>
    <p:sldId id="277" r:id="rId21"/>
    <p:sldId id="278" r:id="rId22"/>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68" y="1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A6DFE5-B07D-4B7E-92BE-0F91EFB0DF05}" type="datetimeFigureOut">
              <a:rPr lang="tr-TR" smtClean="0"/>
              <a:t>22.06.2026</a:t>
            </a:fld>
            <a:endParaRPr lang="tr-TR"/>
          </a:p>
        </p:txBody>
      </p:sp>
      <p:sp>
        <p:nvSpPr>
          <p:cNvPr id="4" name="Slayt Görüntüsü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B5EAFE-2E5A-4EC4-849A-98E67E1ECFAA}" type="slidenum">
              <a:rPr lang="tr-TR" smtClean="0"/>
              <a:t>‹#›</a:t>
            </a:fld>
            <a:endParaRPr lang="tr-TR"/>
          </a:p>
        </p:txBody>
      </p:sp>
    </p:spTree>
    <p:extLst>
      <p:ext uri="{BB962C8B-B14F-4D97-AF65-F5344CB8AC3E}">
        <p14:creationId xmlns:p14="http://schemas.microsoft.com/office/powerpoint/2010/main" val="2273840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tr-TR" dirty="0"/>
              <a:t>*</a:t>
            </a:r>
            <a:r>
              <a:rPr lang="tr-TR" dirty="0" err="1"/>
              <a:t>Kloz</a:t>
            </a:r>
            <a:r>
              <a:rPr lang="tr-TR" dirty="0"/>
              <a:t>, poliçenin bir bölümü veya poliçeye ekli özel şarttır. Taraflar arasındaki sözleşmenin gerçek sınırlarını belirlemek amacıyla kullanılmaktadır</a:t>
            </a:r>
          </a:p>
        </p:txBody>
      </p:sp>
      <p:sp>
        <p:nvSpPr>
          <p:cNvPr id="4" name="Slayt Numarası Yer Tutucusu 3"/>
          <p:cNvSpPr>
            <a:spLocks noGrp="1"/>
          </p:cNvSpPr>
          <p:nvPr>
            <p:ph type="sldNum" sz="quarter" idx="10"/>
          </p:nvPr>
        </p:nvSpPr>
        <p:spPr/>
        <p:txBody>
          <a:bodyPr/>
          <a:lstStyle/>
          <a:p>
            <a:fld id="{43B5EAFE-2E5A-4EC4-849A-98E67E1ECFAA}" type="slidenum">
              <a:rPr lang="tr-TR" smtClean="0"/>
              <a:t>11</a:t>
            </a:fld>
            <a:endParaRPr lang="tr-TR"/>
          </a:p>
        </p:txBody>
      </p:sp>
    </p:spTree>
    <p:extLst>
      <p:ext uri="{BB962C8B-B14F-4D97-AF65-F5344CB8AC3E}">
        <p14:creationId xmlns:p14="http://schemas.microsoft.com/office/powerpoint/2010/main" val="947974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F2D0B772-2251-49FC-8950-1F165344FB48}" type="datetimeFigureOut">
              <a:rPr lang="tr-TR" smtClean="0"/>
              <a:t>22.06.2026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F26319C-0B20-4641-BF67-E4ED4CA57036}" type="slidenum">
              <a:rPr lang="tr-TR" smtClean="0"/>
              <a:t>‹#›</a:t>
            </a:fld>
            <a:endParaRPr lang="tr-TR"/>
          </a:p>
        </p:txBody>
      </p:sp>
    </p:spTree>
    <p:extLst>
      <p:ext uri="{BB962C8B-B14F-4D97-AF65-F5344CB8AC3E}">
        <p14:creationId xmlns:p14="http://schemas.microsoft.com/office/powerpoint/2010/main" val="292095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F2D0B772-2251-49FC-8950-1F165344FB48}" type="datetimeFigureOut">
              <a:rPr lang="tr-TR" smtClean="0"/>
              <a:t>22.06.2026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F26319C-0B20-4641-BF67-E4ED4CA57036}" type="slidenum">
              <a:rPr lang="tr-TR" smtClean="0"/>
              <a:t>‹#›</a:t>
            </a:fld>
            <a:endParaRPr lang="tr-TR"/>
          </a:p>
        </p:txBody>
      </p:sp>
    </p:spTree>
    <p:extLst>
      <p:ext uri="{BB962C8B-B14F-4D97-AF65-F5344CB8AC3E}">
        <p14:creationId xmlns:p14="http://schemas.microsoft.com/office/powerpoint/2010/main" val="21962670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p:cNvSpPr>
            <a:spLocks noGrp="1"/>
          </p:cNvSpPr>
          <p:nvPr>
            <p:ph type="dt" sz="half" idx="10"/>
          </p:nvPr>
        </p:nvSpPr>
        <p:spPr/>
        <p:txBody>
          <a:bodyPr/>
          <a:lstStyle/>
          <a:p>
            <a:fld id="{F2D0B772-2251-49FC-8950-1F165344FB48}" type="datetimeFigureOut">
              <a:rPr lang="tr-TR" smtClean="0"/>
              <a:t>22.06.2026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F26319C-0B20-4641-BF67-E4ED4CA57036}" type="slidenum">
              <a:rPr lang="tr-TR" smtClean="0"/>
              <a:t>‹#›</a:t>
            </a:fld>
            <a:endParaRPr lang="tr-TR"/>
          </a:p>
        </p:txBody>
      </p:sp>
    </p:spTree>
    <p:extLst>
      <p:ext uri="{BB962C8B-B14F-4D97-AF65-F5344CB8AC3E}">
        <p14:creationId xmlns:p14="http://schemas.microsoft.com/office/powerpoint/2010/main" val="2180473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stilini düzenlemek için tıklayın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F2D0B772-2251-49FC-8950-1F165344FB48}" type="datetimeFigureOut">
              <a:rPr lang="tr-TR" smtClean="0"/>
              <a:t>22.06.2026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F26319C-0B20-4641-BF67-E4ED4CA57036}" type="slidenum">
              <a:rPr lang="tr-TR" smtClean="0"/>
              <a:t>‹#›</a:t>
            </a:fld>
            <a:endParaRPr lang="tr-TR"/>
          </a:p>
        </p:txBody>
      </p:sp>
    </p:spTree>
    <p:extLst>
      <p:ext uri="{BB962C8B-B14F-4D97-AF65-F5344CB8AC3E}">
        <p14:creationId xmlns:p14="http://schemas.microsoft.com/office/powerpoint/2010/main" val="3940233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F2D0B772-2251-49FC-8950-1F165344FB48}" type="datetimeFigureOut">
              <a:rPr lang="tr-TR" smtClean="0"/>
              <a:t>22.06.2026</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8F26319C-0B20-4641-BF67-E4ED4CA57036}" type="slidenum">
              <a:rPr lang="tr-TR" smtClean="0"/>
              <a:t>‹#›</a:t>
            </a:fld>
            <a:endParaRPr lang="tr-TR"/>
          </a:p>
        </p:txBody>
      </p:sp>
    </p:spTree>
    <p:extLst>
      <p:ext uri="{BB962C8B-B14F-4D97-AF65-F5344CB8AC3E}">
        <p14:creationId xmlns:p14="http://schemas.microsoft.com/office/powerpoint/2010/main" val="4215399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stilini düzenlemek için tıklayın</a:t>
            </a:r>
          </a:p>
        </p:txBody>
      </p:sp>
      <p:sp>
        <p:nvSpPr>
          <p:cNvPr id="3" name="Veri Yer Tutucusu 2"/>
          <p:cNvSpPr>
            <a:spLocks noGrp="1"/>
          </p:cNvSpPr>
          <p:nvPr>
            <p:ph type="dt" sz="half" idx="10"/>
          </p:nvPr>
        </p:nvSpPr>
        <p:spPr/>
        <p:txBody>
          <a:bodyPr/>
          <a:lstStyle/>
          <a:p>
            <a:fld id="{F2D0B772-2251-49FC-8950-1F165344FB48}" type="datetimeFigureOut">
              <a:rPr lang="tr-TR" smtClean="0"/>
              <a:t>22.06.2026</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8F26319C-0B20-4641-BF67-E4ED4CA57036}" type="slidenum">
              <a:rPr lang="tr-TR" smtClean="0"/>
              <a:t>‹#›</a:t>
            </a:fld>
            <a:endParaRPr lang="tr-TR"/>
          </a:p>
        </p:txBody>
      </p:sp>
    </p:spTree>
    <p:extLst>
      <p:ext uri="{BB962C8B-B14F-4D97-AF65-F5344CB8AC3E}">
        <p14:creationId xmlns:p14="http://schemas.microsoft.com/office/powerpoint/2010/main" val="2503197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F2D0B772-2251-49FC-8950-1F165344FB48}" type="datetimeFigureOut">
              <a:rPr lang="tr-TR" smtClean="0"/>
              <a:t>22.06.2026</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8F26319C-0B20-4641-BF67-E4ED4CA57036}" type="slidenum">
              <a:rPr lang="tr-TR" smtClean="0"/>
              <a:t>‹#›</a:t>
            </a:fld>
            <a:endParaRPr lang="tr-TR"/>
          </a:p>
        </p:txBody>
      </p:sp>
    </p:spTree>
    <p:extLst>
      <p:ext uri="{BB962C8B-B14F-4D97-AF65-F5344CB8AC3E}">
        <p14:creationId xmlns:p14="http://schemas.microsoft.com/office/powerpoint/2010/main" val="1799870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p:cNvSpPr>
            <a:spLocks noGrp="1"/>
          </p:cNvSpPr>
          <p:nvPr>
            <p:ph type="dt" sz="half" idx="10"/>
          </p:nvPr>
        </p:nvSpPr>
        <p:spPr/>
        <p:txBody>
          <a:bodyPr/>
          <a:lstStyle/>
          <a:p>
            <a:fld id="{F2D0B772-2251-49FC-8950-1F165344FB48}" type="datetimeFigureOut">
              <a:rPr lang="tr-TR" smtClean="0"/>
              <a:t>22.06.2026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F26319C-0B20-4641-BF67-E4ED4CA57036}" type="slidenum">
              <a:rPr lang="tr-TR" smtClean="0"/>
              <a:t>‹#›</a:t>
            </a:fld>
            <a:endParaRPr lang="tr-TR"/>
          </a:p>
        </p:txBody>
      </p:sp>
    </p:spTree>
    <p:extLst>
      <p:ext uri="{BB962C8B-B14F-4D97-AF65-F5344CB8AC3E}">
        <p14:creationId xmlns:p14="http://schemas.microsoft.com/office/powerpoint/2010/main" val="28480533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simgeye tıklayın</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p:cNvSpPr>
            <a:spLocks noGrp="1"/>
          </p:cNvSpPr>
          <p:nvPr>
            <p:ph type="dt" sz="half" idx="10"/>
          </p:nvPr>
        </p:nvSpPr>
        <p:spPr/>
        <p:txBody>
          <a:bodyPr/>
          <a:lstStyle/>
          <a:p>
            <a:fld id="{F2D0B772-2251-49FC-8950-1F165344FB48}" type="datetimeFigureOut">
              <a:rPr lang="tr-TR" smtClean="0"/>
              <a:t>22.06.2026</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8F26319C-0B20-4641-BF67-E4ED4CA57036}" type="slidenum">
              <a:rPr lang="tr-TR" smtClean="0"/>
              <a:t>‹#›</a:t>
            </a:fld>
            <a:endParaRPr lang="tr-TR"/>
          </a:p>
        </p:txBody>
      </p:sp>
    </p:spTree>
    <p:extLst>
      <p:ext uri="{BB962C8B-B14F-4D97-AF65-F5344CB8AC3E}">
        <p14:creationId xmlns:p14="http://schemas.microsoft.com/office/powerpoint/2010/main" val="1891609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stilini düzenlemek için tıklayın</a:t>
            </a:r>
          </a:p>
        </p:txBody>
      </p:sp>
      <p:sp>
        <p:nvSpPr>
          <p:cNvPr id="3" name="Dikey Metin Yer Tutucusu 2"/>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F2D0B772-2251-49FC-8950-1F165344FB48}" type="datetimeFigureOut">
              <a:rPr lang="tr-TR" smtClean="0"/>
              <a:t>22.06.2026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F26319C-0B20-4641-BF67-E4ED4CA57036}" type="slidenum">
              <a:rPr lang="tr-TR" smtClean="0"/>
              <a:t>‹#›</a:t>
            </a:fld>
            <a:endParaRPr lang="tr-TR"/>
          </a:p>
        </p:txBody>
      </p:sp>
    </p:spTree>
    <p:extLst>
      <p:ext uri="{BB962C8B-B14F-4D97-AF65-F5344CB8AC3E}">
        <p14:creationId xmlns:p14="http://schemas.microsoft.com/office/powerpoint/2010/main" val="844686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F2D0B772-2251-49FC-8950-1F165344FB48}" type="datetimeFigureOut">
              <a:rPr lang="tr-TR" smtClean="0"/>
              <a:t>22.06.2026</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8F26319C-0B20-4641-BF67-E4ED4CA57036}" type="slidenum">
              <a:rPr lang="tr-TR" smtClean="0"/>
              <a:t>‹#›</a:t>
            </a:fld>
            <a:endParaRPr lang="tr-TR"/>
          </a:p>
        </p:txBody>
      </p:sp>
    </p:spTree>
    <p:extLst>
      <p:ext uri="{BB962C8B-B14F-4D97-AF65-F5344CB8AC3E}">
        <p14:creationId xmlns:p14="http://schemas.microsoft.com/office/powerpoint/2010/main" val="284685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Başlık Slaydı">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a:lvl1pPr>
          </a:lstStyle>
          <a:p>
            <a:r>
              <a:rPr lang="tr-TR"/>
              <a:t>Asıl başlık stilini düzenlemek için tıklayın</a:t>
            </a:r>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r>
              <a:rPr lang="tr-TR"/>
              <a:t>Asıl alt başlık stilini düzenlemek için tıklayın</a:t>
            </a:r>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lang="tr-T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2D0B772-2251-49FC-8950-1F165344FB48}" type="datetimeFigureOut">
              <a:rPr lang="tr-TR" smtClean="0"/>
              <a:t>22.06.2026</a:t>
            </a:fld>
            <a:endParaRPr lang="tr-T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8F26319C-0B20-4641-BF67-E4ED4CA57036}" type="slidenum">
              <a:rPr lang="tr-TR" smtClean="0"/>
              <a:t>‹#›</a:t>
            </a:fld>
            <a:endParaRPr lang="tr-TR"/>
          </a:p>
        </p:txBody>
      </p:sp>
    </p:spTree>
    <p:extLst>
      <p:ext uri="{BB962C8B-B14F-4D97-AF65-F5344CB8AC3E}">
        <p14:creationId xmlns:p14="http://schemas.microsoft.com/office/powerpoint/2010/main" val="3194760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Yalnızca Başlık">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r>
              <a:rPr lang="tr-TR"/>
              <a:t>Asıl başlık stilini düzenlemek için tıklayın</a:t>
            </a:r>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lang="tr-T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F2D0B772-2251-49FC-8950-1F165344FB48}" type="datetimeFigureOut">
              <a:rPr lang="tr-TR" smtClean="0"/>
              <a:t>22.06.2026</a:t>
            </a:fld>
            <a:endParaRPr lang="tr-T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8F26319C-0B20-4641-BF67-E4ED4CA57036}" type="slidenum">
              <a:rPr lang="tr-TR" smtClean="0"/>
              <a:t>‹#›</a:t>
            </a:fld>
            <a:endParaRPr lang="tr-TR"/>
          </a:p>
        </p:txBody>
      </p:sp>
    </p:spTree>
    <p:extLst>
      <p:ext uri="{BB962C8B-B14F-4D97-AF65-F5344CB8AC3E}">
        <p14:creationId xmlns:p14="http://schemas.microsoft.com/office/powerpoint/2010/main" val="14038559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1_İki İçerik">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r>
              <a:rPr lang="tr-TR"/>
              <a:t>Asıl başlık stilini düzenlemek için tıklayın</a:t>
            </a:r>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pPr lvl="0"/>
            <a:r>
              <a:rPr lang="tr-TR"/>
              <a:t>Asıl metin stillerini düzenlemek için tıklayın</a:t>
            </a: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pPr lvl="0"/>
            <a:r>
              <a:rPr lang="tr-TR"/>
              <a:t>Asıl metin stillerini düzenlemek için tıklayın</a:t>
            </a: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lang="tr-T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F2D0B772-2251-49FC-8950-1F165344FB48}" type="datetimeFigureOut">
              <a:rPr lang="tr-TR" smtClean="0"/>
              <a:t>22.06.2026</a:t>
            </a:fld>
            <a:endParaRPr lang="tr-T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8F26319C-0B20-4641-BF67-E4ED4CA57036}" type="slidenum">
              <a:rPr lang="tr-TR" smtClean="0"/>
              <a:t>‹#›</a:t>
            </a:fld>
            <a:endParaRPr lang="tr-TR"/>
          </a:p>
        </p:txBody>
      </p:sp>
    </p:spTree>
    <p:extLst>
      <p:ext uri="{BB962C8B-B14F-4D97-AF65-F5344CB8AC3E}">
        <p14:creationId xmlns:p14="http://schemas.microsoft.com/office/powerpoint/2010/main" val="3089563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Boş">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lang="tr-T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F2D0B772-2251-49FC-8950-1F165344FB48}" type="datetimeFigureOut">
              <a:rPr lang="tr-TR" smtClean="0"/>
              <a:t>22.06.2026</a:t>
            </a:fld>
            <a:endParaRPr lang="tr-T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8F26319C-0B20-4641-BF67-E4ED4CA57036}" type="slidenum">
              <a:rPr lang="tr-TR" smtClean="0"/>
              <a:t>‹#›</a:t>
            </a:fld>
            <a:endParaRPr lang="tr-TR"/>
          </a:p>
        </p:txBody>
      </p:sp>
    </p:spTree>
    <p:extLst>
      <p:ext uri="{BB962C8B-B14F-4D97-AF65-F5344CB8AC3E}">
        <p14:creationId xmlns:p14="http://schemas.microsoft.com/office/powerpoint/2010/main" val="1478412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a:stretch>
        </a:blip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D0B772-2251-49FC-8950-1F165344FB48}" type="datetimeFigureOut">
              <a:rPr lang="tr-TR" smtClean="0"/>
              <a:t>22.06.2026</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26319C-0B20-4641-BF67-E4ED4CA57036}" type="slidenum">
              <a:rPr lang="tr-TR" smtClean="0"/>
              <a:t>‹#›</a:t>
            </a:fld>
            <a:endParaRPr lang="tr-TR"/>
          </a:p>
        </p:txBody>
      </p:sp>
    </p:spTree>
    <p:extLst>
      <p:ext uri="{BB962C8B-B14F-4D97-AF65-F5344CB8AC3E}">
        <p14:creationId xmlns:p14="http://schemas.microsoft.com/office/powerpoint/2010/main" val="3883857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b="1" dirty="0"/>
              <a:t>PRİM ÜRETİMİ	</a:t>
            </a:r>
            <a:r>
              <a:rPr lang="tr-TR" dirty="0"/>
              <a:t>	</a:t>
            </a:r>
          </a:p>
        </p:txBody>
      </p:sp>
      <p:sp>
        <p:nvSpPr>
          <p:cNvPr id="3" name="Alt Başlık 2"/>
          <p:cNvSpPr>
            <a:spLocks noGrp="1"/>
          </p:cNvSpPr>
          <p:nvPr>
            <p:ph type="subTitle" idx="1"/>
          </p:nvPr>
        </p:nvSpPr>
        <p:spPr/>
        <p:txBody>
          <a:bodyPr/>
          <a:lstStyle/>
          <a:p>
            <a:r>
              <a:rPr lang="tr-TR" b="1" dirty="0"/>
              <a:t>Yangın Branşı- Nakliyat Branşı</a:t>
            </a:r>
          </a:p>
        </p:txBody>
      </p:sp>
    </p:spTree>
    <p:extLst>
      <p:ext uri="{BB962C8B-B14F-4D97-AF65-F5344CB8AC3E}">
        <p14:creationId xmlns:p14="http://schemas.microsoft.com/office/powerpoint/2010/main" val="912579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b="1" dirty="0"/>
              <a:t>Yangın sigortası; </a:t>
            </a:r>
            <a:r>
              <a:rPr lang="tr-TR" dirty="0"/>
              <a:t>özel veya ticari amaçla kullanılan her türden bina ve muhteviyatı, kendiliğinden meydana gelen yangın, yıldırım, patlama ile bunlardan kaynaklanan buhar, hararet, duman gibi tehlikelerin neden olduğu fiziki hasarlara karşı teminat altına alan sigortadır. </a:t>
            </a:r>
          </a:p>
          <a:p>
            <a:r>
              <a:rPr lang="tr-TR" dirty="0"/>
              <a:t>Ayrıca, meydana gelmiş olan yangını söndürmek, dolayısıyla muhtemel hasarı azaltmak amacıyla, su veya başka bir kimyevi madde ile yapılan müdahalelerin sonucunda ortaya çıkan fiziki hasarlar da, bu sigortanın kapsamına dâhil edilmektedir. </a:t>
            </a:r>
          </a:p>
        </p:txBody>
      </p:sp>
    </p:spTree>
    <p:extLst>
      <p:ext uri="{BB962C8B-B14F-4D97-AF65-F5344CB8AC3E}">
        <p14:creationId xmlns:p14="http://schemas.microsoft.com/office/powerpoint/2010/main" val="332971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Belediye sınırları ve mücavir alanlar içindeki menkul ve gayrimenkul mallar için yapılan yangın sigortaları dolayısıyla alınan </a:t>
            </a:r>
            <a:r>
              <a:rPr lang="tr-TR" b="1" dirty="0">
                <a:solidFill>
                  <a:srgbClr val="FF0000"/>
                </a:solidFill>
              </a:rPr>
              <a:t>net primler üzerinden %10 oranında yangın sigorta vergisi </a:t>
            </a:r>
            <a:r>
              <a:rPr lang="tr-TR" dirty="0"/>
              <a:t>hesaplanır. Yangın Sigortası Vergisini (YSV), sigorta şirketi ödemekle yükümlüdür. Tahsil edilen yangın sigorta vergisi, takip eden </a:t>
            </a:r>
            <a:r>
              <a:rPr lang="tr-TR" b="1" dirty="0">
                <a:solidFill>
                  <a:srgbClr val="FF0000"/>
                </a:solidFill>
              </a:rPr>
              <a:t>ayın 20. günü </a:t>
            </a:r>
            <a:r>
              <a:rPr lang="tr-TR" dirty="0"/>
              <a:t>akşamına kadar ilgili belediyelere ödenir. </a:t>
            </a:r>
            <a:r>
              <a:rPr lang="tr-TR" b="1" dirty="0">
                <a:solidFill>
                  <a:srgbClr val="FF0000"/>
                </a:solidFill>
              </a:rPr>
              <a:t>Yangın Sigortası poliçelerinde de %5 oranında BSMV (Gider vergisi) hesaplanır. Bu vergi, “Net Prim” üzerinden hesaplanır.</a:t>
            </a:r>
          </a:p>
          <a:p>
            <a:endParaRPr lang="tr-TR" b="1" dirty="0">
              <a:solidFill>
                <a:srgbClr val="FF0000"/>
              </a:solidFill>
            </a:endParaRPr>
          </a:p>
          <a:p>
            <a:pPr marL="0" indent="0">
              <a:buNone/>
            </a:pPr>
            <a:r>
              <a:rPr lang="tr-TR" b="1" dirty="0">
                <a:solidFill>
                  <a:srgbClr val="FF0000"/>
                </a:solidFill>
              </a:rPr>
              <a:t>** Yangın Sigorta Vergisi Belediyelere ödenir</a:t>
            </a:r>
          </a:p>
          <a:p>
            <a:endParaRPr lang="tr-TR" dirty="0"/>
          </a:p>
        </p:txBody>
      </p:sp>
    </p:spTree>
    <p:extLst>
      <p:ext uri="{BB962C8B-B14F-4D97-AF65-F5344CB8AC3E}">
        <p14:creationId xmlns:p14="http://schemas.microsoft.com/office/powerpoint/2010/main" val="366064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Örnek 1</a:t>
            </a:r>
          </a:p>
        </p:txBody>
      </p:sp>
      <p:sp>
        <p:nvSpPr>
          <p:cNvPr id="3" name="İçerik Yer Tutucusu 2"/>
          <p:cNvSpPr>
            <a:spLocks noGrp="1"/>
          </p:cNvSpPr>
          <p:nvPr>
            <p:ph idx="1"/>
          </p:nvPr>
        </p:nvSpPr>
        <p:spPr/>
        <p:txBody>
          <a:bodyPr/>
          <a:lstStyle/>
          <a:p>
            <a:r>
              <a:rPr lang="tr-TR" dirty="0"/>
              <a:t>Bulut </a:t>
            </a:r>
            <a:r>
              <a:rPr lang="tr-TR" dirty="0" err="1"/>
              <a:t>Ltd.Şirketi’nin</a:t>
            </a:r>
            <a:r>
              <a:rPr lang="tr-TR" dirty="0"/>
              <a:t> talebi üzerine 12.06.2019 tarihinde yangın sigortası poliçesi düzenlenmiştir. Net prim tutarı 30.000,- TL’dir ve peşin ödenmiştir.</a:t>
            </a:r>
          </a:p>
          <a:p>
            <a:r>
              <a:rPr lang="tr-TR" dirty="0"/>
              <a:t>Net Prim: 30.000.-</a:t>
            </a:r>
          </a:p>
          <a:p>
            <a:r>
              <a:rPr lang="tr-TR" dirty="0"/>
              <a:t>YSV (%10): 3.000.-        &gt; 30.000x 10/100= 3.000</a:t>
            </a:r>
          </a:p>
          <a:p>
            <a:r>
              <a:rPr lang="tr-TR" dirty="0"/>
              <a:t>BSMV(%5):1.500            &gt;  </a:t>
            </a:r>
            <a:r>
              <a:rPr lang="tr-TR" u="sng" dirty="0">
                <a:solidFill>
                  <a:srgbClr val="FF0000"/>
                </a:solidFill>
              </a:rPr>
              <a:t>30.000x5/100=1500</a:t>
            </a:r>
          </a:p>
          <a:p>
            <a:endParaRPr lang="tr-TR" u="sng" dirty="0">
              <a:solidFill>
                <a:srgbClr val="FF0000"/>
              </a:solidFill>
            </a:endParaRPr>
          </a:p>
          <a:p>
            <a:r>
              <a:rPr lang="tr-TR" dirty="0">
                <a:solidFill>
                  <a:schemeClr val="tx1">
                    <a:lumMod val="95000"/>
                    <a:lumOff val="5000"/>
                  </a:schemeClr>
                </a:solidFill>
              </a:rPr>
              <a:t>Brüt Prim: 30.000+3.000+1. 500= </a:t>
            </a:r>
            <a:r>
              <a:rPr lang="tr-TR" u="sng" dirty="0">
                <a:solidFill>
                  <a:schemeClr val="tx1">
                    <a:lumMod val="95000"/>
                    <a:lumOff val="5000"/>
                  </a:schemeClr>
                </a:solidFill>
              </a:rPr>
              <a:t>34.500.-</a:t>
            </a:r>
          </a:p>
        </p:txBody>
      </p:sp>
      <p:pic>
        <p:nvPicPr>
          <p:cNvPr id="4" name="Resim 3"/>
          <p:cNvPicPr>
            <a:picLocks noChangeAspect="1"/>
          </p:cNvPicPr>
          <p:nvPr/>
        </p:nvPicPr>
        <p:blipFill>
          <a:blip r:embed="rId2"/>
          <a:stretch>
            <a:fillRect/>
          </a:stretch>
        </p:blipFill>
        <p:spPr>
          <a:xfrm>
            <a:off x="8853054" y="2582794"/>
            <a:ext cx="3262463" cy="4025824"/>
          </a:xfrm>
          <a:prstGeom prst="rect">
            <a:avLst/>
          </a:prstGeom>
        </p:spPr>
      </p:pic>
    </p:spTree>
    <p:extLst>
      <p:ext uri="{BB962C8B-B14F-4D97-AF65-F5344CB8AC3E}">
        <p14:creationId xmlns:p14="http://schemas.microsoft.com/office/powerpoint/2010/main" val="812635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pic>
        <p:nvPicPr>
          <p:cNvPr id="6" name="İçerik Yer Tutucusu 5"/>
          <p:cNvPicPr>
            <a:picLocks noGrp="1" noChangeAspect="1"/>
          </p:cNvPicPr>
          <p:nvPr>
            <p:ph idx="1"/>
          </p:nvPr>
        </p:nvPicPr>
        <p:blipFill>
          <a:blip r:embed="rId2"/>
          <a:stretch>
            <a:fillRect/>
          </a:stretch>
        </p:blipFill>
        <p:spPr>
          <a:xfrm>
            <a:off x="-121281" y="969818"/>
            <a:ext cx="12077754" cy="5888976"/>
          </a:xfrm>
          <a:prstGeom prst="rect">
            <a:avLst/>
          </a:prstGeom>
        </p:spPr>
      </p:pic>
    </p:spTree>
    <p:extLst>
      <p:ext uri="{BB962C8B-B14F-4D97-AF65-F5344CB8AC3E}">
        <p14:creationId xmlns:p14="http://schemas.microsoft.com/office/powerpoint/2010/main" val="2852520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5" name="İçerik Yer Tutucusu 4"/>
          <p:cNvPicPr>
            <a:picLocks noGrp="1" noChangeAspect="1"/>
          </p:cNvPicPr>
          <p:nvPr>
            <p:ph idx="1"/>
          </p:nvPr>
        </p:nvPicPr>
        <p:blipFill>
          <a:blip r:embed="rId2"/>
          <a:stretch>
            <a:fillRect/>
          </a:stretch>
        </p:blipFill>
        <p:spPr>
          <a:xfrm>
            <a:off x="118609" y="1496291"/>
            <a:ext cx="11706368" cy="4475018"/>
          </a:xfrm>
          <a:prstGeom prst="rect">
            <a:avLst/>
          </a:prstGeom>
        </p:spPr>
      </p:pic>
    </p:spTree>
    <p:extLst>
      <p:ext uri="{BB962C8B-B14F-4D97-AF65-F5344CB8AC3E}">
        <p14:creationId xmlns:p14="http://schemas.microsoft.com/office/powerpoint/2010/main" val="4202488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Örnek 2:</a:t>
            </a:r>
          </a:p>
        </p:txBody>
      </p:sp>
      <p:sp>
        <p:nvSpPr>
          <p:cNvPr id="3" name="İçerik Yer Tutucusu 2"/>
          <p:cNvSpPr>
            <a:spLocks noGrp="1"/>
          </p:cNvSpPr>
          <p:nvPr>
            <p:ph idx="1"/>
          </p:nvPr>
        </p:nvSpPr>
        <p:spPr/>
        <p:txBody>
          <a:bodyPr>
            <a:normAutofit/>
          </a:bodyPr>
          <a:lstStyle/>
          <a:p>
            <a:pPr marL="0" indent="0">
              <a:buNone/>
            </a:pPr>
            <a:r>
              <a:rPr lang="tr-TR" dirty="0"/>
              <a:t>Saygın Limited Şirketi’nin talebi üzerine 15.03.2019 tarihinde yangın sigortası poliçesi düzenlenmiştir. Net prim tutarı 10.000,- TL’dir. Brüt primin %25’i peşin alınmış kalan tutar 5 eşit taksitle tahsil edilecektir.</a:t>
            </a:r>
          </a:p>
          <a:p>
            <a:pPr marL="0" indent="0">
              <a:buNone/>
            </a:pPr>
            <a:r>
              <a:rPr lang="tr-TR" dirty="0">
                <a:solidFill>
                  <a:srgbClr val="C00000"/>
                </a:solidFill>
              </a:rPr>
              <a:t>Net Prim: </a:t>
            </a:r>
            <a:r>
              <a:rPr lang="tr-TR" dirty="0"/>
              <a:t>10.000,-TL</a:t>
            </a:r>
          </a:p>
          <a:p>
            <a:pPr marL="0" indent="0">
              <a:buNone/>
            </a:pPr>
            <a:r>
              <a:rPr lang="tr-TR" dirty="0">
                <a:solidFill>
                  <a:srgbClr val="C00000"/>
                </a:solidFill>
              </a:rPr>
              <a:t>Yangın Sigorta Vergisi: </a:t>
            </a:r>
            <a:r>
              <a:rPr lang="tr-TR" dirty="0"/>
              <a:t>(%10) 1.000,-TL</a:t>
            </a:r>
          </a:p>
          <a:p>
            <a:pPr marL="0" indent="0">
              <a:buNone/>
            </a:pPr>
            <a:r>
              <a:rPr lang="tr-TR" dirty="0">
                <a:solidFill>
                  <a:srgbClr val="C00000"/>
                </a:solidFill>
              </a:rPr>
              <a:t>BSMV (%5):</a:t>
            </a:r>
            <a:r>
              <a:rPr lang="tr-TR" dirty="0"/>
              <a:t> 500,-TL</a:t>
            </a:r>
          </a:p>
          <a:p>
            <a:pPr marL="0" indent="0">
              <a:buNone/>
            </a:pPr>
            <a:r>
              <a:rPr lang="tr-TR" dirty="0">
                <a:solidFill>
                  <a:srgbClr val="C00000"/>
                </a:solidFill>
              </a:rPr>
              <a:t>Brüt Prim: </a:t>
            </a:r>
            <a:r>
              <a:rPr lang="tr-TR" dirty="0"/>
              <a:t>11.500,-TL (Net </a:t>
            </a:r>
            <a:r>
              <a:rPr lang="tr-TR" dirty="0" err="1"/>
              <a:t>Prim+YSV+BSMV</a:t>
            </a:r>
            <a:r>
              <a:rPr lang="tr-TR" dirty="0"/>
              <a:t>)</a:t>
            </a:r>
          </a:p>
          <a:p>
            <a:pPr marL="0" indent="0">
              <a:buNone/>
            </a:pPr>
            <a:r>
              <a:rPr lang="tr-TR" dirty="0">
                <a:solidFill>
                  <a:srgbClr val="C00000"/>
                </a:solidFill>
              </a:rPr>
              <a:t>Peşinat:</a:t>
            </a:r>
            <a:r>
              <a:rPr lang="tr-TR" dirty="0"/>
              <a:t> (%25): 11.500x25/100=2.875,-TL (Brüt Prim x 0,25)</a:t>
            </a:r>
          </a:p>
          <a:p>
            <a:pPr marL="0" indent="0">
              <a:buNone/>
            </a:pPr>
            <a:r>
              <a:rPr lang="tr-TR" dirty="0">
                <a:solidFill>
                  <a:srgbClr val="C00000"/>
                </a:solidFill>
              </a:rPr>
              <a:t>Taksit Tutarı: </a:t>
            </a:r>
            <a:r>
              <a:rPr lang="tr-TR" dirty="0"/>
              <a:t>(5 eşit) 1.725,-TL (Brüt Prim-Peşinat / 5) </a:t>
            </a:r>
          </a:p>
        </p:txBody>
      </p:sp>
    </p:spTree>
    <p:extLst>
      <p:ext uri="{BB962C8B-B14F-4D97-AF65-F5344CB8AC3E}">
        <p14:creationId xmlns:p14="http://schemas.microsoft.com/office/powerpoint/2010/main" val="2314421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401782" y="434133"/>
            <a:ext cx="11849078" cy="5883539"/>
          </a:xfrm>
          <a:prstGeom prst="rect">
            <a:avLst/>
          </a:prstGeom>
        </p:spPr>
      </p:pic>
    </p:spTree>
    <p:extLst>
      <p:ext uri="{BB962C8B-B14F-4D97-AF65-F5344CB8AC3E}">
        <p14:creationId xmlns:p14="http://schemas.microsoft.com/office/powerpoint/2010/main" val="13759943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432F78F-D8FE-5E91-7D85-F0C2B250E1C9}"/>
              </a:ext>
            </a:extLst>
          </p:cNvPr>
          <p:cNvSpPr>
            <a:spLocks noGrp="1"/>
          </p:cNvSpPr>
          <p:nvPr>
            <p:ph type="title"/>
          </p:nvPr>
        </p:nvSpPr>
        <p:spPr/>
        <p:txBody>
          <a:bodyPr/>
          <a:lstStyle/>
          <a:p>
            <a:endParaRPr lang="tr-TR"/>
          </a:p>
        </p:txBody>
      </p:sp>
      <p:sp>
        <p:nvSpPr>
          <p:cNvPr id="3" name="İçerik Yer Tutucusu 2">
            <a:extLst>
              <a:ext uri="{FF2B5EF4-FFF2-40B4-BE49-F238E27FC236}">
                <a16:creationId xmlns:a16="http://schemas.microsoft.com/office/drawing/2014/main" id="{DE86D737-6CFD-BA4A-B635-0E8AE12B66E5}"/>
              </a:ext>
            </a:extLst>
          </p:cNvPr>
          <p:cNvSpPr>
            <a:spLocks noGrp="1"/>
          </p:cNvSpPr>
          <p:nvPr>
            <p:ph idx="1"/>
          </p:nvPr>
        </p:nvSpPr>
        <p:spPr/>
        <p:txBody>
          <a:bodyPr/>
          <a:lstStyle/>
          <a:p>
            <a:endParaRPr lang="tr-TR" dirty="0"/>
          </a:p>
          <a:p>
            <a:r>
              <a:rPr lang="tr-TR" dirty="0"/>
              <a:t>----------------------15.04.2019-----------------</a:t>
            </a:r>
          </a:p>
          <a:p>
            <a:r>
              <a:rPr lang="tr-TR" dirty="0"/>
              <a:t>360.03.04 BSMV                          500</a:t>
            </a:r>
          </a:p>
          <a:p>
            <a:r>
              <a:rPr lang="tr-TR" dirty="0"/>
              <a:t>               100 kasa                                  500</a:t>
            </a:r>
          </a:p>
          <a:p>
            <a:r>
              <a:rPr lang="tr-TR" dirty="0"/>
              <a:t>-----------------------------------------------------------</a:t>
            </a:r>
          </a:p>
        </p:txBody>
      </p:sp>
    </p:spTree>
    <p:extLst>
      <p:ext uri="{BB962C8B-B14F-4D97-AF65-F5344CB8AC3E}">
        <p14:creationId xmlns:p14="http://schemas.microsoft.com/office/powerpoint/2010/main" val="3271661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5" name="Resim 4"/>
          <p:cNvPicPr>
            <a:picLocks noChangeAspect="1"/>
          </p:cNvPicPr>
          <p:nvPr/>
        </p:nvPicPr>
        <p:blipFill>
          <a:blip r:embed="rId2"/>
          <a:stretch>
            <a:fillRect/>
          </a:stretch>
        </p:blipFill>
        <p:spPr>
          <a:xfrm>
            <a:off x="419404" y="1371600"/>
            <a:ext cx="11628751" cy="4019550"/>
          </a:xfrm>
          <a:prstGeom prst="rect">
            <a:avLst/>
          </a:prstGeom>
        </p:spPr>
      </p:pic>
    </p:spTree>
    <p:extLst>
      <p:ext uri="{BB962C8B-B14F-4D97-AF65-F5344CB8AC3E}">
        <p14:creationId xmlns:p14="http://schemas.microsoft.com/office/powerpoint/2010/main" val="4273239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Nakliyat sigortası:</a:t>
            </a:r>
          </a:p>
        </p:txBody>
      </p:sp>
      <p:sp>
        <p:nvSpPr>
          <p:cNvPr id="3" name="İçerik Yer Tutucusu 2"/>
          <p:cNvSpPr>
            <a:spLocks noGrp="1"/>
          </p:cNvSpPr>
          <p:nvPr>
            <p:ph idx="1"/>
          </p:nvPr>
        </p:nvSpPr>
        <p:spPr/>
        <p:txBody>
          <a:bodyPr/>
          <a:lstStyle/>
          <a:p>
            <a:pPr fontAlgn="base"/>
            <a:r>
              <a:rPr lang="tr-TR" dirty="0"/>
              <a:t>Gemi, uçak, kamyon ya da tren gibi araçlarla taşınan mallar bu sigorta ile poliçede yer alan şartlar ve </a:t>
            </a:r>
            <a:r>
              <a:rPr lang="tr-TR" dirty="0" err="1"/>
              <a:t>klozlar</a:t>
            </a:r>
            <a:r>
              <a:rPr lang="tr-TR" dirty="0"/>
              <a:t>* uyarınca bir kaza ya da bir olaya bağlı olarak </a:t>
            </a:r>
            <a:r>
              <a:rPr lang="tr-TR" dirty="0" err="1"/>
              <a:t>fiziken</a:t>
            </a:r>
            <a:r>
              <a:rPr lang="tr-TR" dirty="0"/>
              <a:t> zarar görmesi durumunda sigorta şirketi tarafından teminat altına alınır.</a:t>
            </a:r>
          </a:p>
          <a:p>
            <a:pPr fontAlgn="base"/>
            <a:r>
              <a:rPr lang="tr-TR" dirty="0"/>
              <a:t>Bir başka yük taşıma sigortası olan Kıymet Taşıma Sigortası ile altın ve benzeri değerli madenler ve taşlar, mücevher, nakit para ve benzeri kıymetli malların taşıma aracı ile taşınması sırasında, bir kaza sonucunda zarar görmesi veya silahlı gasp ve soygun riskleri teminat altına alınmaktadır.</a:t>
            </a:r>
          </a:p>
          <a:p>
            <a:endParaRPr lang="tr-TR" dirty="0"/>
          </a:p>
        </p:txBody>
      </p:sp>
    </p:spTree>
    <p:extLst>
      <p:ext uri="{BB962C8B-B14F-4D97-AF65-F5344CB8AC3E}">
        <p14:creationId xmlns:p14="http://schemas.microsoft.com/office/powerpoint/2010/main" val="2637447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lvl="0">
              <a:spcBef>
                <a:spcPts val="1000"/>
              </a:spcBef>
            </a:pPr>
            <a:r>
              <a:rPr lang="tr-TR" b="1" dirty="0"/>
              <a:t>Örnek</a:t>
            </a:r>
            <a:r>
              <a:rPr lang="tr-TR" dirty="0"/>
              <a:t>: </a:t>
            </a:r>
            <a:r>
              <a:rPr lang="tr-TR" sz="2800" dirty="0">
                <a:solidFill>
                  <a:prstClr val="black"/>
                </a:solidFill>
                <a:latin typeface="Calibri" panose="020F0502020204030204"/>
                <a:ea typeface="+mn-ea"/>
                <a:cs typeface="+mn-cs"/>
              </a:rPr>
              <a:t>Mehmet Bulut’a ait emtia için 15.03.2019 nakliyat sigortası poliçesi düzenlenmiş ve peşin tahsil edilmiştir. Net prim tutarı 1.500,- TL’dir. 1500x5/100=75 </a:t>
            </a:r>
            <a:r>
              <a:rPr lang="tr-TR" sz="2800" dirty="0" err="1">
                <a:solidFill>
                  <a:prstClr val="black"/>
                </a:solidFill>
                <a:latin typeface="Calibri" panose="020F0502020204030204"/>
                <a:ea typeface="+mn-ea"/>
                <a:cs typeface="+mn-cs"/>
              </a:rPr>
              <a:t>bsmv</a:t>
            </a:r>
            <a:br>
              <a:rPr lang="tr-TR" sz="2800" dirty="0">
                <a:solidFill>
                  <a:prstClr val="black"/>
                </a:solidFill>
                <a:latin typeface="Calibri" panose="020F0502020204030204"/>
                <a:ea typeface="+mn-ea"/>
                <a:cs typeface="+mn-cs"/>
              </a:rPr>
            </a:br>
            <a:endParaRPr lang="tr-TR" dirty="0"/>
          </a:p>
        </p:txBody>
      </p:sp>
      <p:sp>
        <p:nvSpPr>
          <p:cNvPr id="3" name="İçerik Yer Tutucusu 2"/>
          <p:cNvSpPr>
            <a:spLocks noGrp="1"/>
          </p:cNvSpPr>
          <p:nvPr>
            <p:ph idx="1"/>
          </p:nvPr>
        </p:nvSpPr>
        <p:spPr/>
        <p:txBody>
          <a:bodyPr/>
          <a:lstStyle/>
          <a:p>
            <a:pPr marL="0" indent="0">
              <a:buNone/>
            </a:pPr>
            <a:r>
              <a:rPr lang="tr-TR" dirty="0"/>
              <a:t> </a:t>
            </a:r>
          </a:p>
        </p:txBody>
      </p:sp>
      <p:pic>
        <p:nvPicPr>
          <p:cNvPr id="5" name="Resim 4"/>
          <p:cNvPicPr>
            <a:picLocks noChangeAspect="1"/>
          </p:cNvPicPr>
          <p:nvPr/>
        </p:nvPicPr>
        <p:blipFill>
          <a:blip r:embed="rId2"/>
          <a:stretch>
            <a:fillRect/>
          </a:stretch>
        </p:blipFill>
        <p:spPr>
          <a:xfrm>
            <a:off x="495300" y="1333231"/>
            <a:ext cx="9906000" cy="5398413"/>
          </a:xfrm>
          <a:prstGeom prst="rect">
            <a:avLst/>
          </a:prstGeom>
        </p:spPr>
      </p:pic>
    </p:spTree>
    <p:extLst>
      <p:ext uri="{BB962C8B-B14F-4D97-AF65-F5344CB8AC3E}">
        <p14:creationId xmlns:p14="http://schemas.microsoft.com/office/powerpoint/2010/main" val="640955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t>HAYAT BRANŞI PRİM ÜRETİMİ</a:t>
            </a:r>
          </a:p>
        </p:txBody>
      </p:sp>
      <p:sp>
        <p:nvSpPr>
          <p:cNvPr id="3" name="İçerik Yer Tutucusu 2"/>
          <p:cNvSpPr>
            <a:spLocks noGrp="1"/>
          </p:cNvSpPr>
          <p:nvPr>
            <p:ph idx="1"/>
          </p:nvPr>
        </p:nvSpPr>
        <p:spPr/>
        <p:txBody>
          <a:bodyPr>
            <a:normAutofit/>
          </a:bodyPr>
          <a:lstStyle/>
          <a:p>
            <a:r>
              <a:rPr lang="tr-TR" dirty="0"/>
              <a:t>Hayat sigortası, insanların ölümü, çalışma gücünü kaybetmesi veya belirli bir süre sonunda hayatta kalması gibi rizikolara karşı yapılan can sigortası türüdür.</a:t>
            </a:r>
          </a:p>
          <a:p>
            <a:r>
              <a:rPr lang="tr-TR" dirty="0"/>
              <a:t>Türk Ticaret Kanunu’nun 1487 inci maddesine göre; “Hayat sigortası ile sigortacı, belli bir prim karşılığında, sigorta ettirene veya onun belirlediği kişiye, sigortalının ölümü veya hayatta kalması hâlinde, sigorta bedelini ödemeyi üstlenir.“</a:t>
            </a:r>
          </a:p>
        </p:txBody>
      </p:sp>
    </p:spTree>
    <p:extLst>
      <p:ext uri="{BB962C8B-B14F-4D97-AF65-F5344CB8AC3E}">
        <p14:creationId xmlns:p14="http://schemas.microsoft.com/office/powerpoint/2010/main" val="1138621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a:t>Hayat sigortası prim üretimin muhasebeleştirilmesinde 6 Gelir Tablosu hesap grubundan </a:t>
            </a:r>
            <a:r>
              <a:rPr lang="tr-TR" b="1" dirty="0"/>
              <a:t>620 Yazılan Primler hesabı </a:t>
            </a:r>
            <a:r>
              <a:rPr lang="tr-TR" dirty="0"/>
              <a:t>kullanılmaktadır.</a:t>
            </a:r>
          </a:p>
          <a:p>
            <a:endParaRPr lang="tr-TR" dirty="0"/>
          </a:p>
          <a:p>
            <a:pPr marL="0" indent="0">
              <a:buNone/>
            </a:pPr>
            <a:endParaRPr lang="tr-TR" dirty="0"/>
          </a:p>
        </p:txBody>
      </p:sp>
      <p:pic>
        <p:nvPicPr>
          <p:cNvPr id="4" name="Resim 3"/>
          <p:cNvPicPr>
            <a:picLocks noChangeAspect="1"/>
          </p:cNvPicPr>
          <p:nvPr/>
        </p:nvPicPr>
        <p:blipFill>
          <a:blip r:embed="rId2"/>
          <a:stretch>
            <a:fillRect/>
          </a:stretch>
        </p:blipFill>
        <p:spPr>
          <a:xfrm>
            <a:off x="3639083" y="2817082"/>
            <a:ext cx="4266668" cy="4040918"/>
          </a:xfrm>
          <a:prstGeom prst="rect">
            <a:avLst/>
          </a:prstGeom>
        </p:spPr>
      </p:pic>
    </p:spTree>
    <p:extLst>
      <p:ext uri="{BB962C8B-B14F-4D97-AF65-F5344CB8AC3E}">
        <p14:creationId xmlns:p14="http://schemas.microsoft.com/office/powerpoint/2010/main" val="2015778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t>Örnek:</a:t>
            </a:r>
          </a:p>
        </p:txBody>
      </p:sp>
      <p:sp>
        <p:nvSpPr>
          <p:cNvPr id="3" name="İçerik Yer Tutucusu 2"/>
          <p:cNvSpPr>
            <a:spLocks noGrp="1"/>
          </p:cNvSpPr>
          <p:nvPr>
            <p:ph idx="1"/>
          </p:nvPr>
        </p:nvSpPr>
        <p:spPr/>
        <p:txBody>
          <a:bodyPr/>
          <a:lstStyle/>
          <a:p>
            <a:pPr marL="0" indent="0">
              <a:buNone/>
            </a:pPr>
            <a:r>
              <a:rPr lang="tr-TR" dirty="0"/>
              <a:t>Ayla Solmaz adlı müşteri hayat sigortası yaptırmak üzere başvurmuş ve gerekli işlemler yapılarak 15.04.2019 tarihinde aylık 200,-TL ödemeli hayat sigortası poliçesi düzenlenmiştir. İlk taksit poliçe tarihinde peşin alınmıştır.</a:t>
            </a:r>
          </a:p>
        </p:txBody>
      </p:sp>
    </p:spTree>
    <p:extLst>
      <p:ext uri="{BB962C8B-B14F-4D97-AF65-F5344CB8AC3E}">
        <p14:creationId xmlns:p14="http://schemas.microsoft.com/office/powerpoint/2010/main" val="959235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dirty="0">
                <a:solidFill>
                  <a:srgbClr val="FF0000"/>
                </a:solidFill>
              </a:rPr>
              <a:t>Tahsilat esası: </a:t>
            </a:r>
            <a:r>
              <a:rPr lang="tr-TR" sz="3200" b="1" i="1" dirty="0">
                <a:solidFill>
                  <a:srgbClr val="002060"/>
                </a:solidFill>
              </a:rPr>
              <a:t>Sigortalı ödeme yapmadan kayıt yapılmıyor</a:t>
            </a:r>
          </a:p>
        </p:txBody>
      </p:sp>
      <p:pic>
        <p:nvPicPr>
          <p:cNvPr id="4" name="İçerik Yer Tutucusu 3"/>
          <p:cNvPicPr>
            <a:picLocks noGrp="1" noChangeAspect="1"/>
          </p:cNvPicPr>
          <p:nvPr>
            <p:ph idx="1"/>
          </p:nvPr>
        </p:nvPicPr>
        <p:blipFill>
          <a:blip r:embed="rId2"/>
          <a:stretch>
            <a:fillRect/>
          </a:stretch>
        </p:blipFill>
        <p:spPr>
          <a:xfrm>
            <a:off x="3057525" y="3072606"/>
            <a:ext cx="6076950" cy="1857375"/>
          </a:xfrm>
          <a:prstGeom prst="rect">
            <a:avLst/>
          </a:prstGeom>
        </p:spPr>
      </p:pic>
    </p:spTree>
    <p:extLst>
      <p:ext uri="{BB962C8B-B14F-4D97-AF65-F5344CB8AC3E}">
        <p14:creationId xmlns:p14="http://schemas.microsoft.com/office/powerpoint/2010/main" val="2444527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38200" y="346075"/>
            <a:ext cx="10515600" cy="1325563"/>
          </a:xfrm>
        </p:spPr>
        <p:txBody>
          <a:bodyPr/>
          <a:lstStyle/>
          <a:p>
            <a:endParaRPr lang="tr-TR" dirty="0"/>
          </a:p>
        </p:txBody>
      </p:sp>
      <p:pic>
        <p:nvPicPr>
          <p:cNvPr id="4" name="İçerik Yer Tutucusu 3"/>
          <p:cNvPicPr>
            <a:picLocks noGrp="1" noChangeAspect="1"/>
          </p:cNvPicPr>
          <p:nvPr>
            <p:ph idx="1"/>
          </p:nvPr>
        </p:nvPicPr>
        <p:blipFill>
          <a:blip r:embed="rId2"/>
          <a:stretch>
            <a:fillRect/>
          </a:stretch>
        </p:blipFill>
        <p:spPr>
          <a:xfrm>
            <a:off x="344710" y="1943100"/>
            <a:ext cx="11847290" cy="3257550"/>
          </a:xfrm>
          <a:prstGeom prst="rect">
            <a:avLst/>
          </a:prstGeom>
        </p:spPr>
      </p:pic>
    </p:spTree>
    <p:extLst>
      <p:ext uri="{BB962C8B-B14F-4D97-AF65-F5344CB8AC3E}">
        <p14:creationId xmlns:p14="http://schemas.microsoft.com/office/powerpoint/2010/main" val="18429846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b="1" dirty="0">
                <a:solidFill>
                  <a:srgbClr val="FF0000"/>
                </a:solidFill>
              </a:rPr>
              <a:t>Tahakkuk esası: </a:t>
            </a:r>
            <a:r>
              <a:rPr lang="tr-TR" sz="3100" b="1" i="1" dirty="0">
                <a:solidFill>
                  <a:srgbClr val="002060"/>
                </a:solidFill>
              </a:rPr>
              <a:t>Sigortalının ödeme yapması beklenmeden sözleşmedeki tarihte alacak kaydı oluşturulur</a:t>
            </a:r>
          </a:p>
        </p:txBody>
      </p:sp>
      <p:pic>
        <p:nvPicPr>
          <p:cNvPr id="4" name="İçerik Yer Tutucusu 3"/>
          <p:cNvPicPr>
            <a:picLocks noGrp="1" noChangeAspect="1"/>
          </p:cNvPicPr>
          <p:nvPr>
            <p:ph idx="1"/>
          </p:nvPr>
        </p:nvPicPr>
        <p:blipFill>
          <a:blip r:embed="rId2"/>
          <a:stretch>
            <a:fillRect/>
          </a:stretch>
        </p:blipFill>
        <p:spPr>
          <a:xfrm>
            <a:off x="3105150" y="3053556"/>
            <a:ext cx="5981700" cy="1895475"/>
          </a:xfrm>
          <a:prstGeom prst="rect">
            <a:avLst/>
          </a:prstGeom>
        </p:spPr>
      </p:pic>
    </p:spTree>
    <p:extLst>
      <p:ext uri="{BB962C8B-B14F-4D97-AF65-F5344CB8AC3E}">
        <p14:creationId xmlns:p14="http://schemas.microsoft.com/office/powerpoint/2010/main" val="33623187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stretch>
            <a:fillRect/>
          </a:stretch>
        </p:blipFill>
        <p:spPr>
          <a:xfrm>
            <a:off x="868859" y="1690688"/>
            <a:ext cx="10224437" cy="4519612"/>
          </a:xfrm>
          <a:prstGeom prst="rect">
            <a:avLst/>
          </a:prstGeom>
        </p:spPr>
      </p:pic>
    </p:spTree>
    <p:extLst>
      <p:ext uri="{BB962C8B-B14F-4D97-AF65-F5344CB8AC3E}">
        <p14:creationId xmlns:p14="http://schemas.microsoft.com/office/powerpoint/2010/main" val="12709685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15. 05. 19 da yapılacak kayıt</a:t>
            </a:r>
          </a:p>
        </p:txBody>
      </p:sp>
      <p:sp>
        <p:nvSpPr>
          <p:cNvPr id="5" name="İçerik Yer Tutucusu 4"/>
          <p:cNvSpPr>
            <a:spLocks noGrp="1"/>
          </p:cNvSpPr>
          <p:nvPr>
            <p:ph idx="1"/>
          </p:nvPr>
        </p:nvSpPr>
        <p:spPr/>
        <p:txBody>
          <a:bodyPr/>
          <a:lstStyle/>
          <a:p>
            <a:endParaRPr lang="tr-TR"/>
          </a:p>
        </p:txBody>
      </p:sp>
      <p:pic>
        <p:nvPicPr>
          <p:cNvPr id="6" name="Resim 5"/>
          <p:cNvPicPr>
            <a:picLocks noChangeAspect="1"/>
          </p:cNvPicPr>
          <p:nvPr/>
        </p:nvPicPr>
        <p:blipFill>
          <a:blip r:embed="rId2"/>
          <a:stretch>
            <a:fillRect/>
          </a:stretch>
        </p:blipFill>
        <p:spPr>
          <a:xfrm>
            <a:off x="991542" y="1604128"/>
            <a:ext cx="10362257" cy="4434722"/>
          </a:xfrm>
          <a:prstGeom prst="rect">
            <a:avLst/>
          </a:prstGeom>
        </p:spPr>
      </p:pic>
    </p:spTree>
    <p:extLst>
      <p:ext uri="{BB962C8B-B14F-4D97-AF65-F5344CB8AC3E}">
        <p14:creationId xmlns:p14="http://schemas.microsoft.com/office/powerpoint/2010/main" val="8170890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Örneğin Haziran taksiti geciktirilip ayın 25’inde yatırılmışsa;  </a:t>
            </a:r>
          </a:p>
        </p:txBody>
      </p:sp>
      <p:pic>
        <p:nvPicPr>
          <p:cNvPr id="4" name="İçerik Yer Tutucusu 3"/>
          <p:cNvPicPr>
            <a:picLocks noGrp="1" noChangeAspect="1"/>
          </p:cNvPicPr>
          <p:nvPr>
            <p:ph idx="1"/>
          </p:nvPr>
        </p:nvPicPr>
        <p:blipFill>
          <a:blip r:embed="rId2"/>
          <a:stretch>
            <a:fillRect/>
          </a:stretch>
        </p:blipFill>
        <p:spPr>
          <a:xfrm>
            <a:off x="3400425" y="3110706"/>
            <a:ext cx="5391150" cy="1781175"/>
          </a:xfrm>
          <a:prstGeom prst="rect">
            <a:avLst/>
          </a:prstGeom>
        </p:spPr>
      </p:pic>
    </p:spTree>
    <p:extLst>
      <p:ext uri="{BB962C8B-B14F-4D97-AF65-F5344CB8AC3E}">
        <p14:creationId xmlns:p14="http://schemas.microsoft.com/office/powerpoint/2010/main" val="4161480285"/>
      </p:ext>
    </p:extLst>
  </p:cSld>
  <p:clrMapOvr>
    <a:masterClrMapping/>
  </p:clrMapOvr>
</p:sld>
</file>

<file path=ppt/theme/theme1.xml><?xml version="1.0" encoding="utf-8"?>
<a:theme xmlns:a="http://schemas.openxmlformats.org/drawingml/2006/main" name="rteu">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teu" id="{4D362DF3-31B3-43B7-A224-854B6C209228}" vid="{E3EB84CF-30CD-46B0-BF34-EA29A803614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rteu</Template>
  <TotalTime>461</TotalTime>
  <Words>636</Words>
  <Application>Microsoft Office PowerPoint</Application>
  <PresentationFormat>Geniş ekran</PresentationFormat>
  <Paragraphs>44</Paragraphs>
  <Slides>21</Slides>
  <Notes>1</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21</vt:i4>
      </vt:variant>
    </vt:vector>
  </HeadingPairs>
  <TitlesOfParts>
    <vt:vector size="25" baseType="lpstr">
      <vt:lpstr>Arial</vt:lpstr>
      <vt:lpstr>Calibri</vt:lpstr>
      <vt:lpstr>Calibri Light</vt:lpstr>
      <vt:lpstr>rteu</vt:lpstr>
      <vt:lpstr>PRİM ÜRETİMİ  </vt:lpstr>
      <vt:lpstr>PowerPoint Sunusu</vt:lpstr>
      <vt:lpstr>PowerPoint Sunusu</vt:lpstr>
      <vt:lpstr>Örnek 1</vt:lpstr>
      <vt:lpstr>PowerPoint Sunusu</vt:lpstr>
      <vt:lpstr>PowerPoint Sunusu</vt:lpstr>
      <vt:lpstr>Örnek 2:</vt:lpstr>
      <vt:lpstr>PowerPoint Sunusu</vt:lpstr>
      <vt:lpstr>PowerPoint Sunusu</vt:lpstr>
      <vt:lpstr>PowerPoint Sunusu</vt:lpstr>
      <vt:lpstr>Nakliyat sigortası:</vt:lpstr>
      <vt:lpstr>Örnek: Mehmet Bulut’a ait emtia için 15.03.2019 nakliyat sigortası poliçesi düzenlenmiş ve peşin tahsil edilmiştir. Net prim tutarı 1.500,- TL’dir. 1500x5/100=75 bsmv </vt:lpstr>
      <vt:lpstr>HAYAT BRANŞI PRİM ÜRETİMİ</vt:lpstr>
      <vt:lpstr>PowerPoint Sunusu</vt:lpstr>
      <vt:lpstr>Örnek:</vt:lpstr>
      <vt:lpstr>Tahsilat esası: Sigortalı ödeme yapmadan kayıt yapılmıyor</vt:lpstr>
      <vt:lpstr>PowerPoint Sunusu</vt:lpstr>
      <vt:lpstr>Tahakkuk esası: Sigortalının ödeme yapması beklenmeden sözleşmedeki tarihte alacak kaydı oluşturulur</vt:lpstr>
      <vt:lpstr>PowerPoint Sunusu</vt:lpstr>
      <vt:lpstr>15. 05. 19 da yapılacak kayıt</vt:lpstr>
      <vt:lpstr>Örneğin Haziran taksiti geciktirilip ayın 25’inde yatırılmışsa;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 Üretimi  </dc:title>
  <dc:creator>TOSHIBA</dc:creator>
  <cp:lastModifiedBy>Rabia Köseoğlu</cp:lastModifiedBy>
  <cp:revision>26</cp:revision>
  <dcterms:created xsi:type="dcterms:W3CDTF">2020-03-30T19:39:54Z</dcterms:created>
  <dcterms:modified xsi:type="dcterms:W3CDTF">2026-06-22T20:44:42Z</dcterms:modified>
</cp:coreProperties>
</file>