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sldIdLst>
    <p:sldId id="256" r:id="rId2"/>
    <p:sldId id="340" r:id="rId3"/>
    <p:sldId id="258" r:id="rId4"/>
    <p:sldId id="259" r:id="rId5"/>
    <p:sldId id="354" r:id="rId6"/>
    <p:sldId id="291" r:id="rId7"/>
    <p:sldId id="269" r:id="rId8"/>
    <p:sldId id="264" r:id="rId9"/>
    <p:sldId id="345" r:id="rId10"/>
    <p:sldId id="346" r:id="rId11"/>
    <p:sldId id="347" r:id="rId12"/>
    <p:sldId id="361" r:id="rId13"/>
    <p:sldId id="348" r:id="rId14"/>
    <p:sldId id="362" r:id="rId15"/>
    <p:sldId id="363" r:id="rId16"/>
    <p:sldId id="286" r:id="rId17"/>
    <p:sldId id="332" r:id="rId18"/>
    <p:sldId id="287" r:id="rId19"/>
    <p:sldId id="295" r:id="rId20"/>
    <p:sldId id="267" r:id="rId21"/>
    <p:sldId id="268" r:id="rId22"/>
    <p:sldId id="320" r:id="rId23"/>
    <p:sldId id="353" r:id="rId24"/>
    <p:sldId id="279" r:id="rId25"/>
    <p:sldId id="327" r:id="rId26"/>
    <p:sldId id="328" r:id="rId27"/>
    <p:sldId id="329" r:id="rId28"/>
    <p:sldId id="280" r:id="rId29"/>
    <p:sldId id="281" r:id="rId30"/>
    <p:sldId id="282" r:id="rId31"/>
    <p:sldId id="288" r:id="rId32"/>
    <p:sldId id="297" r:id="rId33"/>
    <p:sldId id="356" r:id="rId34"/>
    <p:sldId id="357" r:id="rId35"/>
    <p:sldId id="358" r:id="rId36"/>
    <p:sldId id="355" r:id="rId37"/>
    <p:sldId id="299" r:id="rId38"/>
    <p:sldId id="298" r:id="rId39"/>
    <p:sldId id="300" r:id="rId40"/>
    <p:sldId id="301" r:id="rId41"/>
    <p:sldId id="335" r:id="rId42"/>
    <p:sldId id="321" r:id="rId43"/>
    <p:sldId id="334" r:id="rId44"/>
    <p:sldId id="302" r:id="rId45"/>
    <p:sldId id="303" r:id="rId46"/>
    <p:sldId id="336" r:id="rId47"/>
    <p:sldId id="304" r:id="rId48"/>
    <p:sldId id="305" r:id="rId49"/>
    <p:sldId id="313" r:id="rId50"/>
    <p:sldId id="307" r:id="rId51"/>
    <p:sldId id="308" r:id="rId52"/>
    <p:sldId id="309" r:id="rId53"/>
    <p:sldId id="310" r:id="rId54"/>
    <p:sldId id="360" r:id="rId55"/>
    <p:sldId id="337" r:id="rId56"/>
    <p:sldId id="338" r:id="rId57"/>
    <p:sldId id="311" r:id="rId58"/>
    <p:sldId id="322" r:id="rId59"/>
    <p:sldId id="312" r:id="rId60"/>
    <p:sldId id="306" r:id="rId61"/>
    <p:sldId id="323" r:id="rId62"/>
    <p:sldId id="314" r:id="rId63"/>
    <p:sldId id="315" r:id="rId64"/>
    <p:sldId id="316" r:id="rId65"/>
    <p:sldId id="317" r:id="rId66"/>
    <p:sldId id="339" r:id="rId67"/>
    <p:sldId id="319" r:id="rId68"/>
    <p:sldId id="318" r:id="rId6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090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AA5878-583E-41E7-A443-96B25AF53EE5}" type="datetimeFigureOut">
              <a:rPr lang="tr-TR" smtClean="0"/>
              <a:pPr/>
              <a:t>17.09.2024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F46C6D-AAD4-4138-9F23-4EF214095CE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0707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A7AB49-6F36-46DF-A2A9-CCF28F8A6863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2733276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46C6D-AAD4-4138-9F23-4EF214095CE2}" type="slidenum">
              <a:rPr lang="tr-TR" smtClean="0"/>
              <a:pPr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4273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983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tr-TR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790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993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tr-TR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942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03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tr-TR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135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13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tr-TR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057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A8A075-9BFD-49C6-B4A9-D8DE32BCD88C}" type="slidenum">
              <a:rPr lang="en-US" smtClean="0"/>
              <a:pPr/>
              <a:t>62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1133576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9A15BA-4128-4471-8A7F-238EC75BF390}" type="slidenum">
              <a:rPr lang="en-US" smtClean="0"/>
              <a:pPr/>
              <a:t>63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845633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B4AE10-675B-46A2-93DC-752C873EE68E}" type="slidenum">
              <a:rPr lang="en-US" smtClean="0"/>
              <a:pPr/>
              <a:t>64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1926123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7A4DA2-213D-4C90-9DEC-75D9DEB5EE25}" type="slidenum">
              <a:rPr lang="en-US" smtClean="0"/>
              <a:pPr/>
              <a:t>65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2403685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9F63-47B7-4682-8611-9AFB66F560E5}" type="datetimeFigureOut">
              <a:rPr lang="tr-TR" smtClean="0"/>
              <a:pPr/>
              <a:t>17.09.2024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5D5D-849E-481A-8B09-A638835D7BD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9F63-47B7-4682-8611-9AFB66F560E5}" type="datetimeFigureOut">
              <a:rPr lang="tr-TR" smtClean="0"/>
              <a:pPr/>
              <a:t>17.09.2024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5D5D-849E-481A-8B09-A638835D7BD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9F63-47B7-4682-8611-9AFB66F560E5}" type="datetimeFigureOut">
              <a:rPr lang="tr-TR" smtClean="0"/>
              <a:pPr/>
              <a:t>17.09.2024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5D5D-849E-481A-8B09-A638835D7BD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9F63-47B7-4682-8611-9AFB66F560E5}" type="datetimeFigureOut">
              <a:rPr lang="tr-TR" smtClean="0"/>
              <a:pPr/>
              <a:t>17.09.2024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5D5D-849E-481A-8B09-A638835D7BD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9F63-47B7-4682-8611-9AFB66F560E5}" type="datetimeFigureOut">
              <a:rPr lang="tr-TR" smtClean="0"/>
              <a:pPr/>
              <a:t>17.09.2024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5D5D-849E-481A-8B09-A638835D7BD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9F63-47B7-4682-8611-9AFB66F560E5}" type="datetimeFigureOut">
              <a:rPr lang="tr-TR" smtClean="0"/>
              <a:pPr/>
              <a:t>17.09.2024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5D5D-849E-481A-8B09-A638835D7BD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9F63-47B7-4682-8611-9AFB66F560E5}" type="datetimeFigureOut">
              <a:rPr lang="tr-TR" smtClean="0"/>
              <a:pPr/>
              <a:t>17.09.2024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5D5D-849E-481A-8B09-A638835D7BD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9F63-47B7-4682-8611-9AFB66F560E5}" type="datetimeFigureOut">
              <a:rPr lang="tr-TR" smtClean="0"/>
              <a:pPr/>
              <a:t>17.09.2024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5D5D-849E-481A-8B09-A638835D7BD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9F63-47B7-4682-8611-9AFB66F560E5}" type="datetimeFigureOut">
              <a:rPr lang="tr-TR" smtClean="0"/>
              <a:pPr/>
              <a:t>17.09.2024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5D5D-849E-481A-8B09-A638835D7BD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9F63-47B7-4682-8611-9AFB66F560E5}" type="datetimeFigureOut">
              <a:rPr lang="tr-TR" smtClean="0"/>
              <a:pPr/>
              <a:t>17.09.2024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5D5D-849E-481A-8B09-A638835D7BD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9F63-47B7-4682-8611-9AFB66F560E5}" type="datetimeFigureOut">
              <a:rPr lang="tr-TR" smtClean="0"/>
              <a:pPr/>
              <a:t>17.09.2024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65D5D-849E-481A-8B09-A638835D7BD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C19F63-47B7-4682-8611-9AFB66F560E5}" type="datetimeFigureOut">
              <a:rPr lang="tr-TR" smtClean="0"/>
              <a:pPr/>
              <a:t>17.09.2024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65D5D-849E-481A-8B09-A638835D7BD3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2"/>
                </a:solidFill>
              </a:rPr>
              <a:t>SPONDİLOARTRİTLER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b="1" smtClean="0">
                <a:solidFill>
                  <a:schemeClr val="accent2"/>
                </a:solidFill>
              </a:rPr>
              <a:t> </a:t>
            </a:r>
            <a:r>
              <a:rPr lang="tr-TR" b="1">
                <a:solidFill>
                  <a:schemeClr val="accent2"/>
                </a:solidFill>
              </a:rPr>
              <a:t>Prof. Dr</a:t>
            </a:r>
            <a:r>
              <a:rPr lang="tr-TR" b="1" dirty="0" smtClean="0">
                <a:solidFill>
                  <a:schemeClr val="accent2"/>
                </a:solidFill>
              </a:rPr>
              <a:t>. Gül Devrimsel</a:t>
            </a:r>
          </a:p>
          <a:p>
            <a:r>
              <a:rPr lang="tr-TR" b="1" dirty="0" smtClean="0">
                <a:solidFill>
                  <a:schemeClr val="accent2"/>
                </a:solidFill>
              </a:rPr>
              <a:t>Fiziksel Tıp ve Rehabilitasyon Anabilim Dalı</a:t>
            </a:r>
            <a:endParaRPr lang="tr-TR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</a:rPr>
              <a:t>Öğrenim Hedefleri</a:t>
            </a:r>
            <a:endParaRPr lang="tr-TR" sz="32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tr-TR" sz="2800" dirty="0" err="1" smtClean="0"/>
              <a:t>Spondiloartritlerin</a:t>
            </a:r>
            <a:r>
              <a:rPr lang="tr-TR" sz="2800" dirty="0" smtClean="0"/>
              <a:t> </a:t>
            </a:r>
            <a:r>
              <a:rPr lang="tr-TR" sz="2800" dirty="0" err="1" smtClean="0"/>
              <a:t>etyopatogenezini</a:t>
            </a:r>
            <a:r>
              <a:rPr lang="tr-TR" sz="2800" dirty="0" smtClean="0"/>
              <a:t> 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sz="2800" dirty="0" err="1" smtClean="0"/>
              <a:t>Spondiloartritlerin</a:t>
            </a:r>
            <a:r>
              <a:rPr lang="tr-TR" sz="2800" dirty="0" smtClean="0"/>
              <a:t> akılcı klinik yaklaşımı bilmek (klinik bulgular, fizik muayene, </a:t>
            </a:r>
            <a:r>
              <a:rPr lang="tr-TR" sz="2800" dirty="0" err="1" smtClean="0"/>
              <a:t>laboratuvar</a:t>
            </a:r>
            <a:r>
              <a:rPr lang="tr-TR" sz="2800" dirty="0" smtClean="0"/>
              <a:t>, radyoloji)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sz="2800" dirty="0" err="1" smtClean="0"/>
              <a:t>Spondiloartritlerin</a:t>
            </a:r>
            <a:r>
              <a:rPr lang="tr-TR" sz="2800" dirty="0" smtClean="0"/>
              <a:t> ayırıcı tanısını yapabilmek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sz="2800" dirty="0" err="1" smtClean="0"/>
              <a:t>Spondiloartritlerin</a:t>
            </a:r>
            <a:r>
              <a:rPr lang="tr-TR" sz="2800" dirty="0" smtClean="0"/>
              <a:t> </a:t>
            </a:r>
            <a:r>
              <a:rPr lang="tr-TR" sz="2800" dirty="0" err="1" smtClean="0"/>
              <a:t>prognozunu</a:t>
            </a:r>
            <a:r>
              <a:rPr lang="tr-TR" sz="2800" dirty="0" smtClean="0"/>
              <a:t> etkileyen faktörleri sayabilmek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sz="2800" dirty="0" err="1" smtClean="0"/>
              <a:t>Spondiloartritlerin</a:t>
            </a:r>
            <a:r>
              <a:rPr lang="tr-TR" sz="2800" dirty="0" smtClean="0"/>
              <a:t> ön tanısını yapabilmek ve tanı için uzmana yönlendirmek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pPr eaLnBrk="1" hangingPunct="1"/>
            <a:r>
              <a:rPr lang="tr-TR" sz="3200" b="1" dirty="0" err="1" smtClean="0">
                <a:solidFill>
                  <a:schemeClr val="accent2"/>
                </a:solidFill>
                <a:latin typeface="Tahoma" pitchFamily="34" charset="0"/>
              </a:rPr>
              <a:t>Spondilartritler</a:t>
            </a:r>
            <a:endParaRPr lang="en-US" sz="3200" b="1" dirty="0" smtClean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14282" y="1000108"/>
            <a:ext cx="8586790" cy="5643602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  <a:buNone/>
            </a:pPr>
            <a:r>
              <a:rPr lang="tr-TR" sz="2400" dirty="0" smtClean="0"/>
              <a:t>    </a:t>
            </a:r>
            <a:r>
              <a:rPr lang="tr-TR" sz="2400" dirty="0" err="1" smtClean="0"/>
              <a:t>Spondiloartropatiler</a:t>
            </a:r>
            <a:r>
              <a:rPr lang="tr-TR" sz="2400" dirty="0" smtClean="0"/>
              <a:t> , başlıca </a:t>
            </a:r>
            <a:r>
              <a:rPr lang="tr-TR" sz="2400" dirty="0" err="1" smtClean="0"/>
              <a:t>aksiyel</a:t>
            </a:r>
            <a:r>
              <a:rPr lang="tr-TR" sz="2400" dirty="0" smtClean="0"/>
              <a:t> iskeleti etkileyen kronik </a:t>
            </a:r>
            <a:r>
              <a:rPr lang="tr-TR" sz="2400" dirty="0" err="1" smtClean="0"/>
              <a:t>inflamatuar</a:t>
            </a:r>
            <a:r>
              <a:rPr lang="tr-TR" sz="2400" dirty="0" smtClean="0"/>
              <a:t> bir hastalık grubudur. Bu grubun içinde en iyi bilinen ve belirgin radyografik </a:t>
            </a:r>
            <a:r>
              <a:rPr lang="tr-TR" sz="2400" dirty="0" err="1" smtClean="0"/>
              <a:t>sakroileit</a:t>
            </a:r>
            <a:r>
              <a:rPr lang="tr-TR" sz="2400" dirty="0" smtClean="0"/>
              <a:t> ile karakterize </a:t>
            </a:r>
            <a:r>
              <a:rPr lang="tr-TR" sz="2400" dirty="0" err="1" smtClean="0"/>
              <a:t>protipi</a:t>
            </a:r>
            <a:r>
              <a:rPr lang="tr-TR" sz="2400" dirty="0" smtClean="0"/>
              <a:t> </a:t>
            </a:r>
            <a:r>
              <a:rPr lang="tr-TR" sz="2400" dirty="0" err="1" smtClean="0"/>
              <a:t>ankilozan</a:t>
            </a:r>
            <a:r>
              <a:rPr lang="tr-TR" sz="2400" dirty="0" smtClean="0"/>
              <a:t> </a:t>
            </a:r>
            <a:r>
              <a:rPr lang="tr-TR" sz="2400" dirty="0" err="1" smtClean="0"/>
              <a:t>spondilittir</a:t>
            </a:r>
            <a:r>
              <a:rPr lang="tr-TR" sz="2400" dirty="0" smtClean="0"/>
              <a:t>. </a:t>
            </a:r>
            <a:r>
              <a:rPr lang="tr-TR" sz="2400" dirty="0" err="1" smtClean="0"/>
              <a:t>Ankilozan</a:t>
            </a:r>
            <a:r>
              <a:rPr lang="tr-TR" sz="2400" dirty="0" smtClean="0"/>
              <a:t> </a:t>
            </a:r>
            <a:r>
              <a:rPr lang="tr-TR" sz="2400" dirty="0" err="1" smtClean="0"/>
              <a:t>spondilit</a:t>
            </a:r>
            <a:r>
              <a:rPr lang="tr-TR" sz="2400" dirty="0" smtClean="0"/>
              <a:t>  </a:t>
            </a:r>
            <a:r>
              <a:rPr lang="tr-TR" sz="2400" dirty="0" err="1" smtClean="0"/>
              <a:t>aksiyel</a:t>
            </a:r>
            <a:r>
              <a:rPr lang="tr-TR" sz="2400" dirty="0" smtClean="0"/>
              <a:t> ağırlıklı tutulum yaparken </a:t>
            </a:r>
            <a:r>
              <a:rPr lang="tr-TR" sz="2400" dirty="0" err="1" smtClean="0"/>
              <a:t>psöriatik</a:t>
            </a:r>
            <a:r>
              <a:rPr lang="tr-TR" sz="2400" dirty="0" smtClean="0"/>
              <a:t> </a:t>
            </a:r>
            <a:r>
              <a:rPr lang="tr-TR" sz="2400" dirty="0" err="1" smtClean="0"/>
              <a:t>artrit</a:t>
            </a:r>
            <a:r>
              <a:rPr lang="tr-TR" sz="2400" dirty="0" smtClean="0"/>
              <a:t>, reaktif </a:t>
            </a:r>
            <a:r>
              <a:rPr lang="tr-TR" sz="2400" dirty="0" err="1" smtClean="0"/>
              <a:t>artrit</a:t>
            </a:r>
            <a:r>
              <a:rPr lang="tr-TR" sz="2400" dirty="0" smtClean="0"/>
              <a:t>, IBH ile ilişkili </a:t>
            </a:r>
            <a:r>
              <a:rPr lang="tr-TR" sz="2400" dirty="0" err="1" smtClean="0"/>
              <a:t>artrit</a:t>
            </a:r>
            <a:r>
              <a:rPr lang="tr-TR" sz="2400" dirty="0" smtClean="0"/>
              <a:t> ve farklılaşmamış SPA </a:t>
            </a:r>
            <a:r>
              <a:rPr lang="tr-TR" sz="2400" dirty="0" err="1" smtClean="0"/>
              <a:t>periferik</a:t>
            </a:r>
            <a:r>
              <a:rPr lang="tr-TR" sz="2400" dirty="0" smtClean="0"/>
              <a:t> tutulum özelliği gösterir. Türkiye’de 16 yaş ve üzeri genel </a:t>
            </a:r>
            <a:r>
              <a:rPr lang="tr-TR" sz="2400" dirty="0" err="1" smtClean="0"/>
              <a:t>populasyonda</a:t>
            </a:r>
            <a:r>
              <a:rPr lang="tr-TR" sz="2400" dirty="0" smtClean="0"/>
              <a:t> </a:t>
            </a:r>
            <a:r>
              <a:rPr lang="tr-TR" sz="2400" dirty="0" err="1" smtClean="0"/>
              <a:t>SpA</a:t>
            </a:r>
            <a:r>
              <a:rPr lang="tr-TR" sz="2400" dirty="0" smtClean="0"/>
              <a:t> </a:t>
            </a:r>
            <a:r>
              <a:rPr lang="tr-TR" sz="2400" dirty="0" err="1" smtClean="0"/>
              <a:t>prevalansını</a:t>
            </a:r>
            <a:r>
              <a:rPr lang="tr-TR" sz="2400" dirty="0" smtClean="0"/>
              <a:t> %0,46’dır. </a:t>
            </a:r>
            <a:br>
              <a:rPr lang="tr-TR" sz="2400" dirty="0" smtClean="0"/>
            </a:br>
            <a:endParaRPr lang="tr-TR" sz="2400" dirty="0" smtClean="0"/>
          </a:p>
          <a:p>
            <a:pPr eaLnBrk="1" hangingPunct="1">
              <a:lnSpc>
                <a:spcPct val="160000"/>
              </a:lnSpc>
              <a:buFontTx/>
              <a:buNone/>
            </a:pPr>
            <a:r>
              <a:rPr lang="tr-TR" sz="2400" dirty="0" smtClean="0"/>
              <a:t>     </a:t>
            </a: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 </a:t>
            </a:r>
            <a:r>
              <a:rPr lang="tr-TR" b="1" dirty="0" err="1" smtClean="0">
                <a:solidFill>
                  <a:schemeClr val="accent2"/>
                </a:solidFill>
              </a:rPr>
              <a:t>SpA’ların</a:t>
            </a:r>
            <a:r>
              <a:rPr lang="tr-TR" b="1" dirty="0" smtClean="0">
                <a:solidFill>
                  <a:schemeClr val="accent2"/>
                </a:solidFill>
              </a:rPr>
              <a:t> Sınıflandırılması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tr-TR" sz="4000" dirty="0"/>
          </a:p>
          <a:p>
            <a:r>
              <a:rPr lang="tr-TR" sz="4400" dirty="0" err="1"/>
              <a:t>Ankilozan</a:t>
            </a:r>
            <a:r>
              <a:rPr lang="tr-TR" sz="4400" dirty="0"/>
              <a:t> </a:t>
            </a:r>
            <a:r>
              <a:rPr lang="tr-TR" sz="4400" dirty="0" err="1" smtClean="0"/>
              <a:t>Spondilit</a:t>
            </a:r>
            <a:endParaRPr lang="tr-TR" sz="4400" dirty="0" smtClean="0"/>
          </a:p>
          <a:p>
            <a:pPr>
              <a:buNone/>
            </a:pPr>
            <a:endParaRPr lang="tr-TR" sz="4400" dirty="0" smtClean="0"/>
          </a:p>
          <a:p>
            <a:r>
              <a:rPr lang="tr-TR" sz="4400" dirty="0" smtClean="0"/>
              <a:t>Reaktif </a:t>
            </a:r>
            <a:r>
              <a:rPr lang="tr-TR" sz="4400" dirty="0" err="1" smtClean="0"/>
              <a:t>artrit</a:t>
            </a:r>
            <a:endParaRPr lang="tr-TR" sz="4400" dirty="0"/>
          </a:p>
          <a:p>
            <a:pPr>
              <a:buNone/>
            </a:pPr>
            <a:endParaRPr lang="tr-TR" sz="4400" dirty="0"/>
          </a:p>
          <a:p>
            <a:r>
              <a:rPr lang="tr-TR" sz="4400" dirty="0" err="1"/>
              <a:t>Psöriyatik</a:t>
            </a:r>
            <a:r>
              <a:rPr lang="tr-TR" sz="4400" dirty="0"/>
              <a:t> </a:t>
            </a:r>
            <a:r>
              <a:rPr lang="tr-TR" sz="4400" dirty="0" err="1"/>
              <a:t>artrit</a:t>
            </a:r>
            <a:endParaRPr lang="tr-TR" sz="4400" dirty="0"/>
          </a:p>
          <a:p>
            <a:pPr>
              <a:buNone/>
            </a:pPr>
            <a:endParaRPr lang="tr-TR" sz="4400" dirty="0"/>
          </a:p>
          <a:p>
            <a:r>
              <a:rPr lang="tr-TR" sz="4400" dirty="0" err="1" smtClean="0"/>
              <a:t>İnflamatuar</a:t>
            </a:r>
            <a:r>
              <a:rPr lang="tr-TR" sz="4400" dirty="0" smtClean="0"/>
              <a:t> barsak hastalığı ile ilişkili </a:t>
            </a:r>
            <a:r>
              <a:rPr lang="tr-TR" sz="4400" dirty="0" err="1" smtClean="0"/>
              <a:t>artrit</a:t>
            </a:r>
            <a:endParaRPr lang="tr-TR" sz="4400" dirty="0"/>
          </a:p>
          <a:p>
            <a:pPr>
              <a:buNone/>
            </a:pPr>
            <a:endParaRPr lang="tr-TR" sz="4400" dirty="0"/>
          </a:p>
          <a:p>
            <a:r>
              <a:rPr lang="tr-TR" sz="4400" dirty="0" err="1"/>
              <a:t>Juvenil</a:t>
            </a:r>
            <a:r>
              <a:rPr lang="tr-TR" sz="4400" dirty="0"/>
              <a:t> </a:t>
            </a:r>
            <a:r>
              <a:rPr lang="tr-TR" sz="4400" dirty="0" err="1" smtClean="0"/>
              <a:t>SpA</a:t>
            </a:r>
            <a:endParaRPr lang="tr-TR" sz="4400" dirty="0" smtClean="0"/>
          </a:p>
          <a:p>
            <a:pPr>
              <a:buNone/>
            </a:pPr>
            <a:endParaRPr lang="tr-TR" sz="4400" dirty="0" smtClean="0"/>
          </a:p>
          <a:p>
            <a:r>
              <a:rPr lang="tr-TR" sz="4400" dirty="0" smtClean="0">
                <a:cs typeface="Times New Roman" pitchFamily="18" charset="0"/>
              </a:rPr>
              <a:t>Akut </a:t>
            </a:r>
            <a:r>
              <a:rPr lang="tr-TR" sz="4400" dirty="0" err="1" smtClean="0">
                <a:cs typeface="Times New Roman" pitchFamily="18" charset="0"/>
              </a:rPr>
              <a:t>anterior</a:t>
            </a:r>
            <a:r>
              <a:rPr lang="tr-TR" sz="4400" dirty="0" smtClean="0">
                <a:cs typeface="Times New Roman" pitchFamily="18" charset="0"/>
              </a:rPr>
              <a:t> </a:t>
            </a:r>
            <a:r>
              <a:rPr lang="tr-TR" sz="4400" dirty="0" err="1" smtClean="0">
                <a:cs typeface="Times New Roman" pitchFamily="18" charset="0"/>
              </a:rPr>
              <a:t>üveit</a:t>
            </a:r>
            <a:endParaRPr lang="tr-TR" sz="4400" dirty="0" smtClean="0">
              <a:cs typeface="Times New Roman" pitchFamily="18" charset="0"/>
            </a:endParaRPr>
          </a:p>
          <a:p>
            <a:pPr>
              <a:buNone/>
            </a:pPr>
            <a:endParaRPr lang="tr-TR" sz="3300" dirty="0"/>
          </a:p>
          <a:p>
            <a:r>
              <a:rPr lang="tr-TR" sz="4400" dirty="0" smtClean="0"/>
              <a:t>Farklılaşmamış </a:t>
            </a:r>
            <a:r>
              <a:rPr lang="tr-TR" sz="4400" dirty="0" err="1" smtClean="0"/>
              <a:t>SpA</a:t>
            </a:r>
            <a:endParaRPr lang="tr-TR" sz="4400" dirty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chemeClr val="accent2"/>
                </a:solidFill>
              </a:rPr>
              <a:t>SpA’lerin</a:t>
            </a:r>
            <a:r>
              <a:rPr lang="tr-TR" b="1" dirty="0" smtClean="0">
                <a:solidFill>
                  <a:schemeClr val="accent2"/>
                </a:solidFill>
              </a:rPr>
              <a:t> Ortak Özellikleri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 err="1" smtClean="0"/>
              <a:t>İnflamatuar</a:t>
            </a:r>
            <a:r>
              <a:rPr lang="tr-TR" sz="2000" dirty="0" smtClean="0"/>
              <a:t> bel ağrısı</a:t>
            </a:r>
          </a:p>
          <a:p>
            <a:r>
              <a:rPr lang="tr-TR" sz="2000" dirty="0" err="1" smtClean="0"/>
              <a:t>Üveit</a:t>
            </a:r>
            <a:r>
              <a:rPr lang="tr-TR" sz="2000" dirty="0" smtClean="0"/>
              <a:t> (genellikle </a:t>
            </a:r>
            <a:r>
              <a:rPr lang="tr-TR" sz="2000" dirty="0" err="1" smtClean="0"/>
              <a:t>anterior</a:t>
            </a:r>
            <a:r>
              <a:rPr lang="tr-TR" sz="2000" dirty="0" smtClean="0"/>
              <a:t>)</a:t>
            </a:r>
          </a:p>
          <a:p>
            <a:r>
              <a:rPr lang="tr-TR" sz="2000" dirty="0" smtClean="0"/>
              <a:t>İBH</a:t>
            </a:r>
          </a:p>
          <a:p>
            <a:r>
              <a:rPr lang="tr-TR" sz="2000" dirty="0" err="1" smtClean="0"/>
              <a:t>Psöriazis</a:t>
            </a:r>
            <a:r>
              <a:rPr lang="tr-TR" sz="2000" dirty="0" smtClean="0"/>
              <a:t> ilişkili cilt ve tırnak tutulumu</a:t>
            </a:r>
          </a:p>
          <a:p>
            <a:r>
              <a:rPr lang="tr-TR" sz="2000" dirty="0" err="1" smtClean="0"/>
              <a:t>Daktilit</a:t>
            </a:r>
            <a:endParaRPr lang="tr-TR" sz="2000" dirty="0" smtClean="0"/>
          </a:p>
          <a:p>
            <a:r>
              <a:rPr lang="tr-TR" sz="2000" dirty="0" err="1" smtClean="0"/>
              <a:t>Periferik</a:t>
            </a:r>
            <a:r>
              <a:rPr lang="tr-TR" sz="2000" dirty="0" smtClean="0"/>
              <a:t> </a:t>
            </a:r>
            <a:r>
              <a:rPr lang="tr-TR" sz="2000" dirty="0" err="1" smtClean="0"/>
              <a:t>artrit</a:t>
            </a:r>
            <a:endParaRPr lang="tr-TR" sz="2000" dirty="0" smtClean="0"/>
          </a:p>
          <a:p>
            <a:r>
              <a:rPr lang="tr-TR" sz="2000" dirty="0" err="1" smtClean="0"/>
              <a:t>Entezit</a:t>
            </a:r>
            <a:endParaRPr lang="tr-TR" sz="2000" dirty="0" smtClean="0"/>
          </a:p>
          <a:p>
            <a:r>
              <a:rPr lang="tr-TR" sz="2000" dirty="0" smtClean="0"/>
              <a:t>HLA-B27 pozitifliği</a:t>
            </a:r>
          </a:p>
          <a:p>
            <a:r>
              <a:rPr lang="tr-TR" sz="2000" dirty="0" smtClean="0"/>
              <a:t>Aile öyküsü</a:t>
            </a:r>
          </a:p>
          <a:p>
            <a:r>
              <a:rPr lang="tr-TR" sz="2000" dirty="0" smtClean="0"/>
              <a:t>Radyografik </a:t>
            </a:r>
            <a:r>
              <a:rPr lang="tr-TR" sz="2000" dirty="0" err="1" smtClean="0"/>
              <a:t>sakroileit</a:t>
            </a:r>
            <a:endParaRPr lang="tr-TR" sz="2000" dirty="0" smtClean="0"/>
          </a:p>
          <a:p>
            <a:r>
              <a:rPr lang="tr-TR" sz="2000" dirty="0" err="1" smtClean="0"/>
              <a:t>Sindesmofit</a:t>
            </a:r>
            <a:r>
              <a:rPr lang="tr-TR" sz="2000" dirty="0" smtClean="0"/>
              <a:t> veya köprüleşen </a:t>
            </a:r>
            <a:r>
              <a:rPr lang="tr-TR" sz="2000" dirty="0" err="1" smtClean="0"/>
              <a:t>sindesmofit</a:t>
            </a:r>
            <a:r>
              <a:rPr lang="tr-TR" sz="2000" dirty="0" smtClean="0"/>
              <a:t> (ankiloz)</a:t>
            </a:r>
          </a:p>
          <a:p>
            <a:r>
              <a:rPr lang="tr-TR" sz="2000" dirty="0" smtClean="0"/>
              <a:t>Diğer </a:t>
            </a:r>
            <a:r>
              <a:rPr lang="tr-TR" sz="2000" dirty="0" err="1" smtClean="0"/>
              <a:t>entezis</a:t>
            </a:r>
            <a:r>
              <a:rPr lang="tr-TR" sz="2000" dirty="0" smtClean="0"/>
              <a:t> bölgelerinde yeni kemik oluşumu (</a:t>
            </a:r>
            <a:r>
              <a:rPr lang="tr-TR" sz="2000" dirty="0" err="1" smtClean="0"/>
              <a:t>kalkaneal</a:t>
            </a:r>
            <a:r>
              <a:rPr lang="tr-TR" sz="2000" dirty="0" smtClean="0"/>
              <a:t> </a:t>
            </a:r>
            <a:r>
              <a:rPr lang="tr-TR" sz="2000" dirty="0" err="1" smtClean="0"/>
              <a:t>spur</a:t>
            </a:r>
            <a:r>
              <a:rPr lang="tr-TR" sz="2000" dirty="0" smtClean="0"/>
              <a:t> gibi)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chemeClr val="accent2"/>
                </a:solidFill>
              </a:rPr>
              <a:t>Spondiloartropati</a:t>
            </a:r>
            <a:r>
              <a:rPr lang="tr-TR" b="1" dirty="0" smtClean="0">
                <a:solidFill>
                  <a:schemeClr val="accent2"/>
                </a:solidFill>
              </a:rPr>
              <a:t> Bulguların Karşılaştırılması</a:t>
            </a:r>
            <a:endParaRPr lang="tr-TR" b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sz="quarter" idx="1"/>
          </p:nvPr>
        </p:nvGraphicFramePr>
        <p:xfrm>
          <a:off x="214284" y="1571609"/>
          <a:ext cx="8429682" cy="4921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47"/>
                <a:gridCol w="1404947"/>
                <a:gridCol w="1404947"/>
                <a:gridCol w="1404947"/>
                <a:gridCol w="1404947"/>
                <a:gridCol w="1404947"/>
              </a:tblGrid>
              <a:tr h="643940">
                <a:tc>
                  <a:txBody>
                    <a:bodyPr/>
                    <a:lstStyle/>
                    <a:p>
                      <a:r>
                        <a:rPr lang="tr-TR" dirty="0" smtClean="0"/>
                        <a:t>Bulgu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AS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Posturet</a:t>
                      </a:r>
                      <a:r>
                        <a:rPr lang="tr-TR" dirty="0" smtClean="0"/>
                        <a:t>. </a:t>
                      </a:r>
                      <a:r>
                        <a:rPr lang="tr-TR" dirty="0" err="1" smtClean="0"/>
                        <a:t>ReA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Postdiz</a:t>
                      </a:r>
                      <a:r>
                        <a:rPr lang="tr-TR" dirty="0" smtClean="0"/>
                        <a:t> </a:t>
                      </a:r>
                    </a:p>
                    <a:p>
                      <a:r>
                        <a:rPr lang="tr-TR" dirty="0" err="1" smtClean="0"/>
                        <a:t>ReA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Entero</a:t>
                      </a:r>
                      <a:r>
                        <a:rPr lang="tr-TR" dirty="0" smtClean="0"/>
                        <a:t>. </a:t>
                      </a:r>
                      <a:r>
                        <a:rPr lang="tr-TR" dirty="0" err="1" smtClean="0"/>
                        <a:t>artrit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Psöriatik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artrit</a:t>
                      </a:r>
                      <a:endParaRPr lang="tr-TR" dirty="0"/>
                    </a:p>
                  </a:txBody>
                  <a:tcPr/>
                </a:tc>
              </a:tr>
              <a:tr h="589323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sakroileit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+++++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+++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++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+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++</a:t>
                      </a:r>
                      <a:endParaRPr lang="tr-TR" dirty="0"/>
                    </a:p>
                  </a:txBody>
                  <a:tcPr/>
                </a:tc>
              </a:tr>
              <a:tr h="589323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spondilit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++++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+++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++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++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++</a:t>
                      </a:r>
                      <a:endParaRPr lang="tr-TR" dirty="0"/>
                    </a:p>
                  </a:txBody>
                  <a:tcPr/>
                </a:tc>
              </a:tr>
              <a:tr h="589323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Periferik</a:t>
                      </a:r>
                      <a:r>
                        <a:rPr lang="tr-TR" baseline="0" dirty="0" smtClean="0"/>
                        <a:t> </a:t>
                      </a:r>
                      <a:r>
                        <a:rPr lang="tr-TR" baseline="0" dirty="0" err="1" smtClean="0"/>
                        <a:t>artrit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+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 ++++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++++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+++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++++</a:t>
                      </a:r>
                      <a:endParaRPr lang="tr-TR" dirty="0"/>
                    </a:p>
                  </a:txBody>
                  <a:tcPr/>
                </a:tc>
              </a:tr>
              <a:tr h="589323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Artiküler</a:t>
                      </a:r>
                      <a:r>
                        <a:rPr lang="tr-TR" dirty="0" smtClean="0"/>
                        <a:t> tutulum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kronik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Akut veya kronik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Akut&gt;kronik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Akut veya kronik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kronik</a:t>
                      </a:r>
                      <a:endParaRPr lang="tr-TR" dirty="0"/>
                    </a:p>
                  </a:txBody>
                  <a:tcPr/>
                </a:tc>
              </a:tr>
              <a:tr h="589323">
                <a:tc>
                  <a:txBody>
                    <a:bodyPr/>
                    <a:lstStyle/>
                    <a:p>
                      <a:r>
                        <a:rPr lang="tr-TR" dirty="0" smtClean="0"/>
                        <a:t>HLA B</a:t>
                      </a:r>
                      <a:r>
                        <a:rPr lang="tr-TR" baseline="0" dirty="0" smtClean="0"/>
                        <a:t> 27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%95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%60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%30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%20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%20</a:t>
                      </a:r>
                      <a:endParaRPr lang="tr-TR" dirty="0"/>
                    </a:p>
                  </a:txBody>
                  <a:tcPr/>
                </a:tc>
              </a:tr>
              <a:tr h="589323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Entesopati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++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++++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+++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++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++</a:t>
                      </a:r>
                      <a:endParaRPr lang="tr-TR" dirty="0"/>
                    </a:p>
                  </a:txBody>
                  <a:tcPr/>
                </a:tc>
              </a:tr>
              <a:tr h="589323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Ekstraart</a:t>
                      </a:r>
                      <a:r>
                        <a:rPr lang="tr-TR" dirty="0" smtClean="0"/>
                        <a:t>. bulgu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Göz,</a:t>
                      </a:r>
                      <a:r>
                        <a:rPr lang="tr-TR" baseline="0" dirty="0" smtClean="0"/>
                        <a:t> kalp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Göz, GU, GI, ağız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GU, göz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GI, göz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Deri, tırnak, göz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tr-TR" b="1" dirty="0" smtClean="0">
                <a:solidFill>
                  <a:schemeClr val="accent2"/>
                </a:solidFill>
              </a:rPr>
              <a:t>ANKİLOZAN SPONDİLİT (AS)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dirty="0" err="1" smtClean="0"/>
              <a:t>Ankilozan</a:t>
            </a:r>
            <a:r>
              <a:rPr lang="tr-TR" dirty="0" smtClean="0"/>
              <a:t> </a:t>
            </a:r>
            <a:r>
              <a:rPr lang="tr-TR" dirty="0" err="1" smtClean="0"/>
              <a:t>spondilit</a:t>
            </a:r>
            <a:r>
              <a:rPr lang="tr-TR" dirty="0" smtClean="0"/>
              <a:t>, </a:t>
            </a:r>
            <a:r>
              <a:rPr lang="tr-TR" dirty="0" err="1" smtClean="0"/>
              <a:t>aksiyel</a:t>
            </a:r>
            <a:r>
              <a:rPr lang="tr-TR" dirty="0" smtClean="0"/>
              <a:t> iskeleti, </a:t>
            </a:r>
            <a:r>
              <a:rPr lang="tr-TR" dirty="0" err="1" smtClean="0"/>
              <a:t>entezitleri</a:t>
            </a:r>
            <a:r>
              <a:rPr lang="tr-TR" dirty="0" smtClean="0"/>
              <a:t> ve bazen </a:t>
            </a:r>
            <a:r>
              <a:rPr lang="tr-TR" dirty="0" err="1" smtClean="0"/>
              <a:t>periferik</a:t>
            </a:r>
            <a:r>
              <a:rPr lang="tr-TR" dirty="0" smtClean="0"/>
              <a:t> eklemleri etkileyen, </a:t>
            </a:r>
            <a:r>
              <a:rPr lang="tr-TR" dirty="0" err="1" smtClean="0"/>
              <a:t>spondiloartropati</a:t>
            </a:r>
            <a:r>
              <a:rPr lang="tr-TR" dirty="0" smtClean="0"/>
              <a:t> ailesinin en iyi bilinen ve karakteristiği olan bir kronik </a:t>
            </a:r>
            <a:r>
              <a:rPr lang="tr-TR" dirty="0" err="1" smtClean="0"/>
              <a:t>inflamatuar</a:t>
            </a:r>
            <a:r>
              <a:rPr lang="tr-TR" dirty="0" smtClean="0"/>
              <a:t> hastalıktır.</a:t>
            </a:r>
          </a:p>
          <a:p>
            <a:pPr eaLnBrk="1" hangingPunct="1">
              <a:defRPr/>
            </a:pPr>
            <a:r>
              <a:rPr lang="tr-TR" dirty="0" err="1" smtClean="0"/>
              <a:t>SPA’nın</a:t>
            </a:r>
            <a:r>
              <a:rPr lang="tr-TR" dirty="0" smtClean="0"/>
              <a:t> prototipidir. </a:t>
            </a:r>
          </a:p>
          <a:p>
            <a:pPr eaLnBrk="1" hangingPunct="1">
              <a:defRPr/>
            </a:pPr>
            <a:r>
              <a:rPr lang="tr-TR" dirty="0" smtClean="0"/>
              <a:t>Görülme sıklığı %0.2-1.4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eaLnBrk="1" hangingPunct="1">
              <a:defRPr/>
            </a:pPr>
            <a:r>
              <a:rPr lang="tr-TR" b="1" dirty="0" err="1" smtClean="0">
                <a:solidFill>
                  <a:schemeClr val="accent2"/>
                </a:solidFill>
              </a:rPr>
              <a:t>Etyopatogenez</a:t>
            </a:r>
            <a:endParaRPr lang="tr-TR" b="1" dirty="0" smtClean="0">
              <a:solidFill>
                <a:schemeClr val="accent2"/>
              </a:solidFill>
            </a:endParaRP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71546"/>
            <a:ext cx="8229600" cy="5054617"/>
          </a:xfrm>
        </p:spPr>
        <p:txBody>
          <a:bodyPr>
            <a:normAutofit lnSpcReduction="10000"/>
          </a:bodyPr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tr-TR" dirty="0" smtClean="0"/>
              <a:t>  </a:t>
            </a:r>
            <a:r>
              <a:rPr lang="tr-TR" sz="2400" dirty="0" smtClean="0"/>
              <a:t>*SPA </a:t>
            </a:r>
            <a:r>
              <a:rPr lang="tr-TR" sz="2400" dirty="0" err="1" smtClean="0"/>
              <a:t>etyopatogenezi</a:t>
            </a:r>
            <a:r>
              <a:rPr lang="tr-TR" sz="2400" dirty="0" smtClean="0"/>
              <a:t> tam bilinmiyor.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tr-TR" sz="2400" dirty="0" smtClean="0"/>
          </a:p>
          <a:p>
            <a:r>
              <a:rPr lang="tr-TR" sz="2400" dirty="0" smtClean="0"/>
              <a:t> </a:t>
            </a:r>
            <a:r>
              <a:rPr lang="tr-TR" sz="2400" b="1" dirty="0" smtClean="0">
                <a:solidFill>
                  <a:schemeClr val="accent2"/>
                </a:solidFill>
              </a:rPr>
              <a:t>1. Genetik faktörler</a:t>
            </a:r>
            <a:endParaRPr lang="tr-TR" sz="2400" dirty="0" smtClean="0"/>
          </a:p>
          <a:p>
            <a:r>
              <a:rPr lang="tr-TR" sz="2400" dirty="0" smtClean="0"/>
              <a:t>İnsan lökosit antijenleri (HLA) HLA-B27 antijeni, majör doku uygunluk kompleksi (MHC) sınıf I moleküllerinin bir HLA-B </a:t>
            </a:r>
            <a:r>
              <a:rPr lang="tr-TR" sz="2400" dirty="0" err="1" smtClean="0"/>
              <a:t>allelidir</a:t>
            </a:r>
            <a:r>
              <a:rPr lang="tr-TR" sz="2400" dirty="0" smtClean="0"/>
              <a:t> ve AS için genetik sorumluluk taşıyan belirteçlerin en iyi tanınanıdır. HLA </a:t>
            </a:r>
            <a:r>
              <a:rPr lang="tr-TR" sz="2400" dirty="0" err="1" smtClean="0"/>
              <a:t>lokusunun</a:t>
            </a:r>
            <a:r>
              <a:rPr lang="tr-TR" sz="2400" dirty="0" smtClean="0"/>
              <a:t> genleri 6. kromozomun kısa kolu üzerinde yerleşmiştir.</a:t>
            </a:r>
            <a:endParaRPr lang="tr-TR" sz="2400" b="1" dirty="0" smtClean="0">
              <a:solidFill>
                <a:schemeClr val="accent2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tr-TR" sz="2400" dirty="0" smtClean="0"/>
              <a:t>Toplumda % 8-14  oranında görülür.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tr-TR" sz="2400" dirty="0" smtClean="0"/>
              <a:t>Genetik yatkınlık HLA B27 varlığı, HLA B27 pozitif 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tr-TR" sz="2400" dirty="0" smtClean="0"/>
              <a:t>        olanlarda  SPA görülme sıklığı daha yüksek.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tr-TR" sz="2400" dirty="0" smtClean="0"/>
              <a:t>       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tr-TR" sz="2400" dirty="0" smtClean="0"/>
              <a:t>*SPA’ de %50-90 HLA B27 (+).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tr-T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chemeClr val="accent2"/>
                </a:solidFill>
              </a:rPr>
              <a:t>Etyopatogenez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b="1" dirty="0" smtClean="0"/>
              <a:t>Moleküler benzerlik teorisi: </a:t>
            </a:r>
            <a:r>
              <a:rPr lang="tr-TR" sz="2400" dirty="0" smtClean="0"/>
              <a:t>Organizmaya ait ve yabancı </a:t>
            </a:r>
            <a:r>
              <a:rPr lang="tr-TR" sz="2400" dirty="0" err="1" smtClean="0"/>
              <a:t>peptit</a:t>
            </a:r>
            <a:r>
              <a:rPr lang="tr-TR" sz="2400" dirty="0" smtClean="0"/>
              <a:t> arasındaki moleküler benzerlik CD8+ T lenfosit yanıtına ve sonuçta organizmaya ait dokularda </a:t>
            </a:r>
            <a:r>
              <a:rPr lang="tr-TR" sz="2400" dirty="0" err="1" smtClean="0"/>
              <a:t>otoimmün</a:t>
            </a:r>
            <a:r>
              <a:rPr lang="tr-TR" sz="2400" dirty="0" smtClean="0"/>
              <a:t> yıkıma yol açmaktadır.</a:t>
            </a:r>
          </a:p>
          <a:p>
            <a:r>
              <a:rPr lang="fi-FI" sz="2400" b="1" dirty="0" smtClean="0"/>
              <a:t>Artritojenik peptit teorisi: </a:t>
            </a:r>
            <a:r>
              <a:rPr lang="tr-TR" sz="2400" dirty="0" smtClean="0"/>
              <a:t>A</a:t>
            </a:r>
            <a:r>
              <a:rPr lang="fi-FI" sz="2400" dirty="0" smtClean="0"/>
              <a:t>rtrit nedeni </a:t>
            </a:r>
            <a:r>
              <a:rPr lang="tr-TR" sz="2400" dirty="0" smtClean="0"/>
              <a:t>HLA-B27-spesifik </a:t>
            </a:r>
            <a:r>
              <a:rPr lang="tr-TR" sz="2400" dirty="0" err="1" smtClean="0"/>
              <a:t>antijenik</a:t>
            </a:r>
            <a:r>
              <a:rPr lang="tr-TR" sz="2400" dirty="0" smtClean="0"/>
              <a:t> </a:t>
            </a:r>
            <a:r>
              <a:rPr lang="tr-TR" sz="2400" dirty="0" err="1" smtClean="0"/>
              <a:t>peptitlerin</a:t>
            </a:r>
            <a:r>
              <a:rPr lang="tr-TR" sz="2400" dirty="0" smtClean="0"/>
              <a:t> varlığı ve bu </a:t>
            </a:r>
            <a:r>
              <a:rPr lang="tr-TR" sz="2400" dirty="0" err="1" smtClean="0"/>
              <a:t>peptitlerin</a:t>
            </a:r>
            <a:r>
              <a:rPr lang="tr-TR" sz="2400" dirty="0" smtClean="0"/>
              <a:t> </a:t>
            </a:r>
            <a:r>
              <a:rPr lang="tr-TR" sz="2400" dirty="0" err="1" smtClean="0"/>
              <a:t>otoantijenlerle</a:t>
            </a:r>
            <a:r>
              <a:rPr lang="tr-TR" sz="2400" dirty="0" smtClean="0"/>
              <a:t> çapraz reaksiyon göstermesidir. HLAB27’ </a:t>
            </a:r>
            <a:r>
              <a:rPr lang="tr-TR" sz="2400" dirty="0" err="1" smtClean="0"/>
              <a:t>nin</a:t>
            </a:r>
            <a:r>
              <a:rPr lang="tr-TR" sz="2400" dirty="0" smtClean="0"/>
              <a:t> bakteriyel veya organizmaya ait bir </a:t>
            </a:r>
            <a:r>
              <a:rPr lang="tr-TR" sz="2400" dirty="0" err="1" smtClean="0"/>
              <a:t>peptiti</a:t>
            </a:r>
            <a:r>
              <a:rPr lang="tr-TR" sz="2400" dirty="0" smtClean="0"/>
              <a:t> </a:t>
            </a:r>
            <a:r>
              <a:rPr lang="tr-TR" sz="2400" dirty="0" err="1" smtClean="0"/>
              <a:t>sitotoksik</a:t>
            </a:r>
            <a:r>
              <a:rPr lang="tr-TR" sz="2400" dirty="0" smtClean="0"/>
              <a:t> T-lenfositlerine sunmasıyla başlayan HLA-B27 ile sınırlı bir </a:t>
            </a:r>
            <a:r>
              <a:rPr lang="tr-TR" sz="2400" dirty="0" err="1" smtClean="0"/>
              <a:t>sitotoksik</a:t>
            </a:r>
            <a:r>
              <a:rPr lang="tr-TR" sz="2400" dirty="0" smtClean="0"/>
              <a:t> T-hücresi yanıtının </a:t>
            </a:r>
            <a:r>
              <a:rPr lang="tr-TR" sz="2400" dirty="0" err="1" smtClean="0"/>
              <a:t>AS’ye</a:t>
            </a:r>
            <a:r>
              <a:rPr lang="tr-TR" sz="2400" dirty="0" smtClean="0"/>
              <a:t> yol açtığı düşünülmektedir.</a:t>
            </a:r>
          </a:p>
          <a:p>
            <a:pPr marL="0" indent="0">
              <a:buNone/>
            </a:pP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chemeClr val="accent2"/>
                </a:solidFill>
              </a:rPr>
              <a:t>Etyopatogenez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071546"/>
            <a:ext cx="8686800" cy="5054617"/>
          </a:xfrm>
        </p:spPr>
        <p:txBody>
          <a:bodyPr>
            <a:normAutofit/>
          </a:bodyPr>
          <a:lstStyle/>
          <a:p>
            <a:r>
              <a:rPr lang="tr-TR" sz="2400" b="1" dirty="0" smtClean="0"/>
              <a:t>HLA-B27’nin hatalı katlanma teorisi:</a:t>
            </a:r>
            <a:r>
              <a:rPr lang="tr-TR" sz="2400" dirty="0" smtClean="0"/>
              <a:t>HLA-B27 molekülünün hatalı katlanma eğilimi göstermektedir. Hatalı katlanan proteinler ER da birikimi fonksiyonu bozmakta ve </a:t>
            </a:r>
            <a:r>
              <a:rPr lang="tr-TR" sz="2400" dirty="0" err="1" smtClean="0"/>
              <a:t>inflamasyona</a:t>
            </a:r>
            <a:r>
              <a:rPr lang="tr-TR" sz="2400" dirty="0" smtClean="0"/>
              <a:t> yol açmaktadır.</a:t>
            </a:r>
          </a:p>
          <a:p>
            <a:r>
              <a:rPr lang="tr-TR" sz="2400" b="1" dirty="0" smtClean="0"/>
              <a:t>HLA-B27’nin </a:t>
            </a:r>
            <a:r>
              <a:rPr lang="tr-TR" sz="2400" b="1" dirty="0" err="1" smtClean="0"/>
              <a:t>otoantijenik</a:t>
            </a:r>
            <a:r>
              <a:rPr lang="tr-TR" sz="2400" b="1" dirty="0" smtClean="0"/>
              <a:t> olarak tanınması: </a:t>
            </a:r>
            <a:r>
              <a:rPr lang="tr-TR" sz="2400" dirty="0" smtClean="0"/>
              <a:t>HLA-B27, HLA sınıf II </a:t>
            </a:r>
            <a:r>
              <a:rPr lang="tr-TR" sz="2400" dirty="0" err="1" smtClean="0"/>
              <a:t>heterodimerleri</a:t>
            </a:r>
            <a:r>
              <a:rPr lang="tr-TR" sz="2400" dirty="0" smtClean="0"/>
              <a:t> tarafından CD4+ T-hücrelerine bir oto-</a:t>
            </a:r>
            <a:r>
              <a:rPr lang="tr-TR" sz="2400" dirty="0" err="1" smtClean="0"/>
              <a:t>Ag</a:t>
            </a:r>
            <a:r>
              <a:rPr lang="tr-TR" sz="2400" dirty="0" smtClean="0"/>
              <a:t> olarak sunulabilir.</a:t>
            </a:r>
          </a:p>
          <a:p>
            <a:r>
              <a:rPr lang="de-DE" sz="2400" b="1" dirty="0" err="1" smtClean="0"/>
              <a:t>Dimerize</a:t>
            </a:r>
            <a:r>
              <a:rPr lang="de-DE" sz="2400" b="1" dirty="0" smtClean="0"/>
              <a:t> HLA-B27’nin CD4+ T-</a:t>
            </a:r>
            <a:r>
              <a:rPr lang="de-DE" sz="2400" b="1" dirty="0" err="1" smtClean="0"/>
              <a:t>hücrelerine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Ag</a:t>
            </a:r>
            <a:r>
              <a:rPr lang="tr-TR" sz="2400" b="1" dirty="0" smtClean="0"/>
              <a:t> sunması: </a:t>
            </a:r>
            <a:r>
              <a:rPr lang="tr-TR" sz="2400" dirty="0" smtClean="0"/>
              <a:t>Katlanma hatası sonucunda </a:t>
            </a:r>
            <a:r>
              <a:rPr lang="tr-TR" sz="2400" dirty="0" err="1" smtClean="0"/>
              <a:t>dimerize</a:t>
            </a:r>
            <a:r>
              <a:rPr lang="tr-TR" sz="2400" dirty="0" smtClean="0"/>
              <a:t> yapı kazanmış HLA-B27’nin bir özelliği CD4+ T-hücrelerini aktive edebilmesidir.</a:t>
            </a:r>
          </a:p>
          <a:p>
            <a:r>
              <a:rPr lang="tr-TR" sz="2400" b="1" dirty="0" smtClean="0"/>
              <a:t>Uzamış hücre içi bakteri varlığı:</a:t>
            </a:r>
            <a:r>
              <a:rPr lang="tr-TR" sz="2400" dirty="0" smtClean="0"/>
              <a:t> HLA-B27 </a:t>
            </a:r>
            <a:r>
              <a:rPr lang="tr-TR" sz="2400" dirty="0" err="1" smtClean="0"/>
              <a:t>enfeksiyöz</a:t>
            </a:r>
            <a:r>
              <a:rPr lang="tr-TR" sz="2400" dirty="0" smtClean="0"/>
              <a:t> etkenlerin eliminasyonunu etkileyebilir ve </a:t>
            </a:r>
            <a:r>
              <a:rPr lang="tr-TR" sz="2400" dirty="0" err="1" smtClean="0"/>
              <a:t>defektli</a:t>
            </a:r>
            <a:r>
              <a:rPr lang="tr-TR" sz="2400" dirty="0" smtClean="0"/>
              <a:t> bir </a:t>
            </a:r>
            <a:r>
              <a:rPr lang="tr-TR" sz="2400" dirty="0" err="1" smtClean="0"/>
              <a:t>immün</a:t>
            </a:r>
            <a:r>
              <a:rPr lang="tr-TR" sz="2400" dirty="0" smtClean="0"/>
              <a:t> yanıta neden olabilir.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chemeClr val="accent2"/>
                </a:solidFill>
              </a:rPr>
              <a:t>Etyopatogenez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600200"/>
            <a:ext cx="9001156" cy="45259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tr-TR" b="1" dirty="0" smtClean="0">
                <a:solidFill>
                  <a:schemeClr val="accent2"/>
                </a:solidFill>
              </a:rPr>
              <a:t>2. Çevresel faktörler</a:t>
            </a:r>
          </a:p>
          <a:p>
            <a:r>
              <a:rPr lang="tr-TR" dirty="0" smtClean="0"/>
              <a:t> </a:t>
            </a:r>
            <a:r>
              <a:rPr lang="tr-TR" dirty="0" err="1" smtClean="0"/>
              <a:t>Barsakta</a:t>
            </a:r>
            <a:r>
              <a:rPr lang="tr-TR" dirty="0" smtClean="0"/>
              <a:t> yerleşen ve gram-negatif bir bakteri olan K. </a:t>
            </a:r>
            <a:r>
              <a:rPr lang="tr-TR" dirty="0" err="1" smtClean="0"/>
              <a:t>pneumoniae</a:t>
            </a:r>
            <a:r>
              <a:rPr lang="tr-TR" dirty="0" smtClean="0"/>
              <a:t>, AS gelişiminden sorumlu tutulan olası bir çevresel etiyolojik ajandır. </a:t>
            </a:r>
            <a:r>
              <a:rPr lang="tr-TR" dirty="0" err="1" smtClean="0"/>
              <a:t>AS’li</a:t>
            </a:r>
            <a:r>
              <a:rPr lang="tr-TR" dirty="0" smtClean="0"/>
              <a:t> hastalarda K. </a:t>
            </a:r>
            <a:r>
              <a:rPr lang="tr-TR" dirty="0" err="1" smtClean="0"/>
              <a:t>pneumoniae’ya</a:t>
            </a:r>
            <a:r>
              <a:rPr lang="tr-TR" dirty="0" smtClean="0"/>
              <a:t> karşı yüksek antikor </a:t>
            </a:r>
            <a:r>
              <a:rPr lang="tr-TR" dirty="0" err="1" smtClean="0"/>
              <a:t>titreleri</a:t>
            </a:r>
            <a:r>
              <a:rPr lang="tr-TR" dirty="0" smtClean="0"/>
              <a:t> saptanmıştır.</a:t>
            </a:r>
          </a:p>
          <a:p>
            <a:r>
              <a:rPr lang="tr-TR" dirty="0" err="1" smtClean="0"/>
              <a:t>Escherichia</a:t>
            </a:r>
            <a:r>
              <a:rPr lang="tr-TR" dirty="0" smtClean="0"/>
              <a:t> </a:t>
            </a:r>
            <a:r>
              <a:rPr lang="tr-TR" dirty="0" err="1" smtClean="0"/>
              <a:t>coli</a:t>
            </a:r>
            <a:r>
              <a:rPr lang="tr-TR" dirty="0" smtClean="0"/>
              <a:t>, </a:t>
            </a:r>
            <a:r>
              <a:rPr lang="tr-TR" dirty="0" err="1" smtClean="0"/>
              <a:t>Proteus</a:t>
            </a:r>
            <a:r>
              <a:rPr lang="tr-TR" dirty="0" smtClean="0"/>
              <a:t> </a:t>
            </a:r>
            <a:r>
              <a:rPr lang="tr-TR" dirty="0" err="1" smtClean="0"/>
              <a:t>mirabilis</a:t>
            </a:r>
            <a:r>
              <a:rPr lang="tr-TR" dirty="0" smtClean="0"/>
              <a:t>, </a:t>
            </a:r>
            <a:r>
              <a:rPr lang="tr-TR" dirty="0" err="1" smtClean="0"/>
              <a:t>Pseudomonas</a:t>
            </a:r>
            <a:r>
              <a:rPr lang="tr-TR" dirty="0" smtClean="0"/>
              <a:t> </a:t>
            </a:r>
            <a:r>
              <a:rPr lang="tr-TR" dirty="0" err="1" smtClean="0"/>
              <a:t>aeruginosa</a:t>
            </a:r>
            <a:r>
              <a:rPr lang="tr-TR" dirty="0" smtClean="0"/>
              <a:t>, </a:t>
            </a:r>
            <a:r>
              <a:rPr lang="it-IT" dirty="0" smtClean="0"/>
              <a:t>Salmonella , Shigella , Yersinia enterocolitica gibi</a:t>
            </a:r>
            <a:r>
              <a:rPr lang="tr-TR" dirty="0" smtClean="0"/>
              <a:t> diğer gram-negatif bakteriler moleküler benzerlik mekanizmasını çalıştırarak AS </a:t>
            </a:r>
            <a:r>
              <a:rPr lang="tr-TR" dirty="0" err="1" smtClean="0"/>
              <a:t>patogenezinde</a:t>
            </a:r>
            <a:r>
              <a:rPr lang="tr-TR" dirty="0" smtClean="0"/>
              <a:t> yer alır.</a:t>
            </a:r>
          </a:p>
          <a:p>
            <a:r>
              <a:rPr lang="tr-TR" dirty="0" err="1" smtClean="0"/>
              <a:t>Gastrointestinal</a:t>
            </a:r>
            <a:r>
              <a:rPr lang="tr-TR" dirty="0" smtClean="0"/>
              <a:t> ve </a:t>
            </a:r>
            <a:r>
              <a:rPr lang="tr-TR" dirty="0" err="1" smtClean="0"/>
              <a:t>ürogenital</a:t>
            </a:r>
            <a:r>
              <a:rPr lang="tr-TR" dirty="0" smtClean="0"/>
              <a:t> sistem </a:t>
            </a:r>
            <a:r>
              <a:rPr lang="tr-TR" dirty="0" err="1" smtClean="0"/>
              <a:t>infeksiyöz</a:t>
            </a:r>
            <a:r>
              <a:rPr lang="tr-TR" dirty="0" smtClean="0"/>
              <a:t> ajanların eklemlerde reaktif </a:t>
            </a:r>
            <a:r>
              <a:rPr lang="tr-TR" dirty="0" err="1" smtClean="0"/>
              <a:t>artrit</a:t>
            </a:r>
            <a:r>
              <a:rPr lang="tr-TR" dirty="0" smtClean="0"/>
              <a:t> geliştirdiği kabul görmektedir.</a:t>
            </a:r>
            <a:endParaRPr lang="tr-T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tr-TR" b="1" dirty="0" err="1">
                <a:solidFill>
                  <a:schemeClr val="accent2"/>
                </a:solidFill>
              </a:rPr>
              <a:t>Etyopatogenez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268760"/>
            <a:ext cx="8507288" cy="4857403"/>
          </a:xfrm>
        </p:spPr>
        <p:txBody>
          <a:bodyPr/>
          <a:lstStyle/>
          <a:p>
            <a:pPr marL="0" indent="0">
              <a:buNone/>
            </a:pPr>
            <a:r>
              <a:rPr lang="tr-TR" b="1" dirty="0">
                <a:solidFill>
                  <a:schemeClr val="accent2"/>
                </a:solidFill>
              </a:rPr>
              <a:t>2. Çevresel </a:t>
            </a:r>
            <a:r>
              <a:rPr lang="tr-TR" b="1" dirty="0" smtClean="0">
                <a:solidFill>
                  <a:schemeClr val="accent2"/>
                </a:solidFill>
              </a:rPr>
              <a:t>faktörler</a:t>
            </a:r>
          </a:p>
          <a:p>
            <a:r>
              <a:rPr lang="tr-TR" sz="2400" dirty="0" smtClean="0"/>
              <a:t>Biyomekanik stres; </a:t>
            </a:r>
            <a:r>
              <a:rPr lang="tr-TR" sz="2400" dirty="0" err="1" smtClean="0"/>
              <a:t>entezit</a:t>
            </a:r>
            <a:r>
              <a:rPr lang="tr-TR" sz="2400" dirty="0" smtClean="0"/>
              <a:t> oluşumu ile ilgili hipotezde mekanik faktörler önemlidir. Tekrarlayan travmalar </a:t>
            </a:r>
            <a:r>
              <a:rPr lang="tr-TR" sz="2400" dirty="0" err="1" smtClean="0"/>
              <a:t>entezite</a:t>
            </a:r>
            <a:r>
              <a:rPr lang="tr-TR" sz="2400" dirty="0" smtClean="0"/>
              <a:t> neden olmaktadır. Mekanik zorlanma sonucu oluşan </a:t>
            </a:r>
            <a:r>
              <a:rPr lang="tr-TR" sz="2400" dirty="0" err="1" smtClean="0"/>
              <a:t>prostaglandin</a:t>
            </a:r>
            <a:r>
              <a:rPr lang="tr-TR" sz="2400" dirty="0" smtClean="0"/>
              <a:t> </a:t>
            </a:r>
            <a:r>
              <a:rPr lang="tr-TR" sz="2400" dirty="0" err="1" smtClean="0"/>
              <a:t>vazodilatasyona</a:t>
            </a:r>
            <a:r>
              <a:rPr lang="tr-TR" sz="2400" dirty="0" smtClean="0"/>
              <a:t> neden olmakta bu ortama </a:t>
            </a:r>
            <a:r>
              <a:rPr lang="tr-TR" sz="2400" dirty="0" err="1" smtClean="0"/>
              <a:t>enflamatuar</a:t>
            </a:r>
            <a:r>
              <a:rPr lang="tr-TR" sz="2400" dirty="0" smtClean="0"/>
              <a:t> hücreleri çekmektedir. </a:t>
            </a:r>
            <a:r>
              <a:rPr lang="tr-TR" sz="2400" dirty="0" err="1" smtClean="0"/>
              <a:t>Prostaglandin</a:t>
            </a:r>
            <a:r>
              <a:rPr lang="tr-TR" sz="2400" dirty="0" smtClean="0"/>
              <a:t>, T-hücrelerinden IL-17 üretimi artırmakta ve IL-23/17 yolağını aktive etmektedir.</a:t>
            </a:r>
            <a:endParaRPr lang="tr-TR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17048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tr-TR" b="1" dirty="0" err="1" smtClean="0">
                <a:solidFill>
                  <a:schemeClr val="accent2"/>
                </a:solidFill>
              </a:rPr>
              <a:t>Etyopatogenez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282" y="1357298"/>
            <a:ext cx="8929718" cy="476886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800" b="1" dirty="0" smtClean="0">
                <a:solidFill>
                  <a:schemeClr val="accent2"/>
                </a:solidFill>
              </a:rPr>
              <a:t>3.HLA-B27 Dışındaki MHC Genleri: </a:t>
            </a:r>
            <a:r>
              <a:rPr lang="tr-TR" sz="2800" dirty="0" smtClean="0"/>
              <a:t>AS ile, HLA-B35, HLA-B38 HLA-B39 ve HLA-B60 genleri  birliktelik gösterebilmektedir.</a:t>
            </a:r>
          </a:p>
          <a:p>
            <a:pPr>
              <a:buNone/>
            </a:pPr>
            <a:endParaRPr lang="tr-TR" sz="2800" dirty="0" smtClean="0"/>
          </a:p>
          <a:p>
            <a:pPr>
              <a:buNone/>
            </a:pPr>
            <a:r>
              <a:rPr lang="tr-TR" sz="2800" b="1" dirty="0" smtClean="0">
                <a:solidFill>
                  <a:schemeClr val="accent2"/>
                </a:solidFill>
              </a:rPr>
              <a:t>4.</a:t>
            </a:r>
            <a:r>
              <a:rPr lang="tr-TR" sz="2800" b="1" i="1" dirty="0" smtClean="0">
                <a:solidFill>
                  <a:schemeClr val="accent2"/>
                </a:solidFill>
              </a:rPr>
              <a:t> </a:t>
            </a:r>
            <a:r>
              <a:rPr lang="tr-TR" sz="2800" b="1" dirty="0" smtClean="0">
                <a:solidFill>
                  <a:schemeClr val="accent2"/>
                </a:solidFill>
              </a:rPr>
              <a:t>MHC Dışındaki Genler: </a:t>
            </a:r>
            <a:r>
              <a:rPr lang="tr-TR" sz="2800" dirty="0" smtClean="0"/>
              <a:t>AS ile birlikteliğe kuvvetli aday genler kromozom 2q üzerinde yerleşik IL-1 gen kümesi ve kromozom 1q üzerinde yerleşmiş IL-23R genidir. </a:t>
            </a:r>
            <a:r>
              <a:rPr lang="it-IT" sz="2800" dirty="0" smtClean="0"/>
              <a:t>IL-23, interferon-beta (IFN-β) ve IL-1α üretimini</a:t>
            </a:r>
            <a:r>
              <a:rPr lang="tr-TR" sz="2800" dirty="0" smtClean="0"/>
              <a:t> </a:t>
            </a:r>
            <a:r>
              <a:rPr lang="nn-NO" sz="2800" dirty="0" smtClean="0"/>
              <a:t>uyararak, IL-17/IL-23 aksisini aktive ederek sitokin</a:t>
            </a:r>
            <a:r>
              <a:rPr lang="tr-TR" sz="2800" dirty="0" smtClean="0"/>
              <a:t> </a:t>
            </a:r>
            <a:r>
              <a:rPr lang="tr-TR" sz="2800" dirty="0" err="1" smtClean="0"/>
              <a:t>disregülasyonuna</a:t>
            </a:r>
            <a:r>
              <a:rPr lang="tr-TR" sz="2800" dirty="0" smtClean="0"/>
              <a:t> yol açmaktadır.</a:t>
            </a:r>
          </a:p>
          <a:p>
            <a:pPr>
              <a:buNone/>
            </a:pPr>
            <a:endParaRPr lang="tr-TR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chemeClr val="accent2"/>
                </a:solidFill>
              </a:rPr>
              <a:t>Klinik Bulgular</a:t>
            </a:r>
            <a:endParaRPr lang="tr-TR" sz="4000" b="1" dirty="0">
              <a:solidFill>
                <a:schemeClr val="accent2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525963"/>
          </a:xfrm>
        </p:spPr>
        <p:txBody>
          <a:bodyPr>
            <a:normAutofit lnSpcReduction="10000"/>
          </a:bodyPr>
          <a:lstStyle/>
          <a:p>
            <a:r>
              <a:rPr lang="tr-TR" sz="2400" dirty="0" smtClean="0"/>
              <a:t>En önemli semptomu </a:t>
            </a:r>
            <a:r>
              <a:rPr lang="tr-TR" sz="2400" dirty="0" err="1" smtClean="0"/>
              <a:t>aksiyel</a:t>
            </a:r>
            <a:r>
              <a:rPr lang="tr-TR" sz="2400" dirty="0" smtClean="0"/>
              <a:t> sistemin tutulumu sonrası oluşan omurga ağrısıdır. 40 yaş altında başlar. Ağrının başlangıcı ortalama 20 yaş civarıdır. </a:t>
            </a:r>
            <a:r>
              <a:rPr lang="tr-TR" sz="2400" dirty="0" err="1" smtClean="0"/>
              <a:t>İnflamatuar</a:t>
            </a:r>
            <a:r>
              <a:rPr lang="tr-TR" sz="2400" dirty="0" smtClean="0"/>
              <a:t> </a:t>
            </a:r>
            <a:r>
              <a:rPr lang="tr-TR" sz="2400" dirty="0"/>
              <a:t> </a:t>
            </a:r>
            <a:r>
              <a:rPr lang="tr-TR" sz="2400" dirty="0" smtClean="0"/>
              <a:t>bel ağrısı vardır. Genellikle </a:t>
            </a:r>
            <a:r>
              <a:rPr lang="tr-TR" sz="2400" dirty="0" err="1" smtClean="0"/>
              <a:t>lomber</a:t>
            </a:r>
            <a:r>
              <a:rPr lang="tr-TR" sz="2400" dirty="0" smtClean="0"/>
              <a:t> ve </a:t>
            </a:r>
            <a:r>
              <a:rPr lang="tr-TR" sz="2400" dirty="0" err="1" smtClean="0"/>
              <a:t>lumbosakral</a:t>
            </a:r>
            <a:r>
              <a:rPr lang="tr-TR" sz="2400" dirty="0" smtClean="0"/>
              <a:t> bölgede </a:t>
            </a:r>
            <a:r>
              <a:rPr lang="tr-TR" sz="2400" dirty="0" err="1" smtClean="0"/>
              <a:t>künt</a:t>
            </a:r>
            <a:r>
              <a:rPr lang="tr-TR" sz="2400" dirty="0" smtClean="0"/>
              <a:t> bir ağrı şeklinde olup sinsi başlar ve kronikleşir.</a:t>
            </a:r>
          </a:p>
          <a:p>
            <a:r>
              <a:rPr lang="tr-TR" sz="2400" dirty="0" smtClean="0"/>
              <a:t>30 dakikadan fazla süren sabah tutukluğu vardır.</a:t>
            </a:r>
          </a:p>
          <a:p>
            <a:r>
              <a:rPr lang="tr-TR" sz="2400" dirty="0" err="1" smtClean="0"/>
              <a:t>İnflamatuar</a:t>
            </a:r>
            <a:r>
              <a:rPr lang="tr-TR" sz="2400" dirty="0" smtClean="0"/>
              <a:t> bel ağrısı </a:t>
            </a:r>
            <a:r>
              <a:rPr lang="tr-TR" sz="2400" dirty="0" err="1" smtClean="0"/>
              <a:t>NSAİİ’lara</a:t>
            </a:r>
            <a:r>
              <a:rPr lang="tr-TR" sz="2400" dirty="0" smtClean="0"/>
              <a:t> iyi yanıt verir.</a:t>
            </a:r>
          </a:p>
          <a:p>
            <a:r>
              <a:rPr lang="tr-TR" sz="2400" dirty="0" err="1" smtClean="0"/>
              <a:t>Entezit</a:t>
            </a:r>
            <a:r>
              <a:rPr lang="tr-TR" sz="2400" dirty="0" smtClean="0"/>
              <a:t>, </a:t>
            </a:r>
            <a:r>
              <a:rPr lang="tr-TR" sz="2400" dirty="0" err="1" smtClean="0"/>
              <a:t>daktilit</a:t>
            </a:r>
            <a:r>
              <a:rPr lang="tr-TR" sz="2400" dirty="0" smtClean="0"/>
              <a:t> ve </a:t>
            </a:r>
            <a:r>
              <a:rPr lang="tr-TR" sz="2400" dirty="0" err="1" smtClean="0"/>
              <a:t>periferik</a:t>
            </a:r>
            <a:r>
              <a:rPr lang="tr-TR" sz="2400" dirty="0" smtClean="0"/>
              <a:t> </a:t>
            </a:r>
            <a:r>
              <a:rPr lang="tr-TR" sz="2400" dirty="0" err="1" smtClean="0"/>
              <a:t>artrit</a:t>
            </a:r>
            <a:r>
              <a:rPr lang="tr-TR" sz="2400" dirty="0" smtClean="0"/>
              <a:t> görülebilir.</a:t>
            </a:r>
          </a:p>
          <a:p>
            <a:r>
              <a:rPr lang="tr-TR" sz="2400" dirty="0" smtClean="0"/>
              <a:t>Kalça ve omuz eklemlerinde </a:t>
            </a:r>
            <a:r>
              <a:rPr lang="tr-TR" sz="2400" dirty="0" err="1" smtClean="0"/>
              <a:t>artrit</a:t>
            </a:r>
            <a:r>
              <a:rPr lang="tr-TR" sz="2400" dirty="0" smtClean="0"/>
              <a:t> görülür.</a:t>
            </a:r>
          </a:p>
          <a:p>
            <a:r>
              <a:rPr lang="tr-TR" sz="2400" dirty="0" smtClean="0"/>
              <a:t>Eklem dışı tutulumlar; </a:t>
            </a:r>
            <a:r>
              <a:rPr lang="tr-TR" sz="2400" dirty="0" err="1" smtClean="0"/>
              <a:t>üveit</a:t>
            </a:r>
            <a:r>
              <a:rPr lang="tr-TR" sz="2400" dirty="0" smtClean="0"/>
              <a:t>, </a:t>
            </a:r>
            <a:r>
              <a:rPr lang="tr-TR" sz="2400" dirty="0" err="1" smtClean="0"/>
              <a:t>miyokard</a:t>
            </a:r>
            <a:r>
              <a:rPr lang="tr-TR" sz="2400" dirty="0" smtClean="0"/>
              <a:t> </a:t>
            </a:r>
            <a:r>
              <a:rPr lang="tr-TR" sz="2400" dirty="0" err="1" smtClean="0"/>
              <a:t>infarktüsü</a:t>
            </a:r>
            <a:r>
              <a:rPr lang="tr-TR" sz="2400" dirty="0" smtClean="0"/>
              <a:t>, akut MI, </a:t>
            </a:r>
            <a:r>
              <a:rPr lang="tr-TR" sz="2400" dirty="0" err="1" smtClean="0"/>
              <a:t>serebrovasküler</a:t>
            </a:r>
            <a:r>
              <a:rPr lang="tr-TR" sz="2400" dirty="0" smtClean="0"/>
              <a:t> olaylar, osteoporoz, omurga ve omurga dışı kırık, </a:t>
            </a:r>
            <a:r>
              <a:rPr lang="tr-TR" sz="2400" dirty="0" err="1" smtClean="0"/>
              <a:t>kauda</a:t>
            </a:r>
            <a:r>
              <a:rPr lang="tr-TR" sz="2400" dirty="0" smtClean="0"/>
              <a:t> </a:t>
            </a:r>
            <a:r>
              <a:rPr lang="tr-TR" sz="2400" dirty="0" err="1" smtClean="0"/>
              <a:t>ekuina</a:t>
            </a:r>
            <a:r>
              <a:rPr lang="tr-TR" sz="2400" smtClean="0"/>
              <a:t> sendromu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797103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solidFill>
                  <a:schemeClr val="accent2"/>
                </a:solidFill>
              </a:rPr>
              <a:t>Fizik Muayene Bulguları</a:t>
            </a:r>
            <a:endParaRPr lang="tr-TR" sz="3200" b="1" dirty="0">
              <a:solidFill>
                <a:schemeClr val="accent2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SİE duyarlılığı, omurga hareketlerinde kısıtlılık, göğüs </a:t>
            </a:r>
            <a:r>
              <a:rPr lang="tr-TR" sz="2400" dirty="0" err="1"/>
              <a:t>ekspansiyonunda</a:t>
            </a:r>
            <a:r>
              <a:rPr lang="tr-TR" sz="2400" dirty="0"/>
              <a:t> </a:t>
            </a:r>
            <a:r>
              <a:rPr lang="tr-TR" sz="2400" dirty="0" smtClean="0"/>
              <a:t>azalma</a:t>
            </a:r>
          </a:p>
          <a:p>
            <a:r>
              <a:rPr lang="tr-TR" sz="2400" dirty="0" err="1"/>
              <a:t>Postür</a:t>
            </a:r>
            <a:r>
              <a:rPr lang="tr-TR" sz="2400" dirty="0"/>
              <a:t> </a:t>
            </a:r>
            <a:r>
              <a:rPr lang="tr-TR" sz="2400" dirty="0" smtClean="0"/>
              <a:t>bozukluğu</a:t>
            </a:r>
            <a:endParaRPr lang="tr-TR" sz="2400" dirty="0"/>
          </a:p>
          <a:p>
            <a:pPr>
              <a:defRPr/>
            </a:pPr>
            <a:r>
              <a:rPr lang="tr-TR" sz="2400" dirty="0" err="1" smtClean="0"/>
              <a:t>Entezise</a:t>
            </a:r>
            <a:r>
              <a:rPr lang="tr-TR" sz="2400" dirty="0" smtClean="0"/>
              <a:t> </a:t>
            </a:r>
            <a:r>
              <a:rPr lang="tr-TR" sz="2400" dirty="0"/>
              <a:t>bağlı eklem dışı yapılarda hassasiyet</a:t>
            </a:r>
          </a:p>
          <a:p>
            <a:pPr>
              <a:defRPr/>
            </a:pPr>
            <a:r>
              <a:rPr lang="tr-TR" sz="2400" dirty="0" err="1" smtClean="0"/>
              <a:t>Torakal</a:t>
            </a:r>
            <a:r>
              <a:rPr lang="tr-TR" sz="2400" dirty="0" smtClean="0"/>
              <a:t> </a:t>
            </a:r>
            <a:r>
              <a:rPr lang="tr-TR" sz="2400" dirty="0" err="1"/>
              <a:t>kifoz</a:t>
            </a:r>
            <a:r>
              <a:rPr lang="tr-TR" sz="2400" dirty="0"/>
              <a:t> artışı</a:t>
            </a:r>
          </a:p>
          <a:p>
            <a:pPr>
              <a:defRPr/>
            </a:pPr>
            <a:r>
              <a:rPr lang="tr-TR" sz="2400" dirty="0" err="1" smtClean="0"/>
              <a:t>Kostasternal</a:t>
            </a:r>
            <a:r>
              <a:rPr lang="tr-TR" sz="2400" dirty="0" smtClean="0"/>
              <a:t> </a:t>
            </a:r>
            <a:r>
              <a:rPr lang="tr-TR" sz="2400" dirty="0"/>
              <a:t>ve </a:t>
            </a:r>
            <a:r>
              <a:rPr lang="tr-TR" sz="2400" dirty="0" err="1" smtClean="0"/>
              <a:t>manubriosternal</a:t>
            </a:r>
            <a:r>
              <a:rPr lang="tr-TR" sz="2400" dirty="0" smtClean="0"/>
              <a:t> </a:t>
            </a:r>
            <a:r>
              <a:rPr lang="tr-TR" sz="2400" dirty="0"/>
              <a:t>eklemler üzerinde </a:t>
            </a:r>
            <a:r>
              <a:rPr lang="tr-TR" sz="2400" dirty="0" err="1"/>
              <a:t>palpasyonla</a:t>
            </a:r>
            <a:r>
              <a:rPr lang="tr-TR" sz="2400" dirty="0"/>
              <a:t> </a:t>
            </a:r>
            <a:r>
              <a:rPr lang="tr-TR" sz="2400" dirty="0" smtClean="0"/>
              <a:t>hassasiyet</a:t>
            </a:r>
          </a:p>
          <a:p>
            <a:pPr>
              <a:defRPr/>
            </a:pPr>
            <a:r>
              <a:rPr lang="tr-TR" sz="2400" dirty="0" err="1" smtClean="0"/>
              <a:t>Mennel</a:t>
            </a:r>
            <a:r>
              <a:rPr lang="tr-TR" sz="2400" dirty="0" smtClean="0"/>
              <a:t>, </a:t>
            </a:r>
            <a:r>
              <a:rPr lang="tr-TR" sz="2400" dirty="0" err="1" smtClean="0"/>
              <a:t>Gaenslen</a:t>
            </a:r>
            <a:r>
              <a:rPr lang="tr-TR" sz="2400" dirty="0" smtClean="0"/>
              <a:t>, </a:t>
            </a:r>
            <a:r>
              <a:rPr lang="tr-TR" sz="2400" dirty="0" err="1" smtClean="0"/>
              <a:t>modifiye</a:t>
            </a:r>
            <a:r>
              <a:rPr lang="tr-TR" sz="2400" dirty="0" smtClean="0"/>
              <a:t> </a:t>
            </a:r>
            <a:r>
              <a:rPr lang="tr-TR" sz="2400" dirty="0" err="1" smtClean="0"/>
              <a:t>schober</a:t>
            </a:r>
            <a:r>
              <a:rPr lang="tr-TR" sz="2400" dirty="0" smtClean="0"/>
              <a:t> ve kafa-</a:t>
            </a:r>
            <a:r>
              <a:rPr lang="tr-TR" sz="2400" dirty="0" err="1" smtClean="0"/>
              <a:t>ard</a:t>
            </a:r>
            <a:r>
              <a:rPr lang="tr-TR" sz="2400" dirty="0" smtClean="0"/>
              <a:t> duvar testleri </a:t>
            </a:r>
            <a:r>
              <a:rPr lang="tr-TR" sz="2400" dirty="0" err="1" smtClean="0"/>
              <a:t>pozitifdir</a:t>
            </a:r>
            <a:endParaRPr lang="tr-TR" sz="2400" dirty="0" smtClean="0"/>
          </a:p>
          <a:p>
            <a:pPr>
              <a:defRPr/>
            </a:pPr>
            <a:r>
              <a:rPr lang="tr-TR" sz="2400" dirty="0" err="1" smtClean="0"/>
              <a:t>Periferik</a:t>
            </a:r>
            <a:r>
              <a:rPr lang="tr-TR" sz="2400" dirty="0" smtClean="0"/>
              <a:t> </a:t>
            </a:r>
            <a:r>
              <a:rPr lang="tr-TR" sz="2400" dirty="0" err="1" smtClean="0"/>
              <a:t>artrit</a:t>
            </a:r>
            <a:r>
              <a:rPr lang="tr-TR" sz="2400" dirty="0" smtClean="0"/>
              <a:t> bulgusu</a:t>
            </a:r>
            <a:endParaRPr lang="tr-TR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75126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 b="1" dirty="0" smtClean="0">
              <a:solidFill>
                <a:schemeClr val="accent2"/>
              </a:solidFill>
            </a:endParaRPr>
          </a:p>
        </p:txBody>
      </p:sp>
      <p:pic>
        <p:nvPicPr>
          <p:cNvPr id="28675" name="Picture 5" descr="r7_manwithankspo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447800"/>
            <a:ext cx="54102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tr-TR" b="1" dirty="0" smtClean="0">
                <a:solidFill>
                  <a:schemeClr val="accent2"/>
                </a:solidFill>
              </a:rPr>
              <a:t>AS </a:t>
            </a:r>
            <a:r>
              <a:rPr lang="tr-TR" b="1" dirty="0" err="1" smtClean="0">
                <a:solidFill>
                  <a:schemeClr val="accent2"/>
                </a:solidFill>
              </a:rPr>
              <a:t>Laboratuvar</a:t>
            </a:r>
            <a:r>
              <a:rPr lang="tr-TR" b="1" dirty="0" smtClean="0">
                <a:solidFill>
                  <a:schemeClr val="accent2"/>
                </a:solidFill>
              </a:rPr>
              <a:t> Bulguları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282" y="1428736"/>
            <a:ext cx="8715436" cy="4697427"/>
          </a:xfrm>
        </p:spPr>
        <p:txBody>
          <a:bodyPr>
            <a:normAutofit fontScale="70000" lnSpcReduction="20000"/>
          </a:bodyPr>
          <a:lstStyle/>
          <a:p>
            <a:r>
              <a:rPr lang="tr-TR" dirty="0" err="1" smtClean="0"/>
              <a:t>Aksiyel</a:t>
            </a:r>
            <a:r>
              <a:rPr lang="tr-TR" dirty="0" smtClean="0"/>
              <a:t> </a:t>
            </a:r>
            <a:r>
              <a:rPr lang="tr-TR" dirty="0" err="1" smtClean="0"/>
              <a:t>SpA</a:t>
            </a:r>
            <a:r>
              <a:rPr lang="tr-TR" dirty="0" smtClean="0"/>
              <a:t> tanısı için </a:t>
            </a:r>
            <a:r>
              <a:rPr lang="tr-TR" dirty="0" err="1" smtClean="0"/>
              <a:t>diagnostik</a:t>
            </a:r>
            <a:r>
              <a:rPr lang="tr-TR" dirty="0" smtClean="0"/>
              <a:t> </a:t>
            </a:r>
            <a:r>
              <a:rPr lang="tr-TR" dirty="0" err="1" smtClean="0"/>
              <a:t>laboratuvar</a:t>
            </a:r>
            <a:r>
              <a:rPr lang="tr-TR" dirty="0" smtClean="0"/>
              <a:t> testi yoktur. Sedimantasyon ve CRP düzeylerinin normal olması hastalığı ekarte ettirmez. </a:t>
            </a:r>
          </a:p>
          <a:p>
            <a:endParaRPr lang="tr-TR" dirty="0" smtClean="0"/>
          </a:p>
          <a:p>
            <a:r>
              <a:rPr lang="tr-TR" dirty="0" err="1" smtClean="0"/>
              <a:t>Aksiyel</a:t>
            </a:r>
            <a:r>
              <a:rPr lang="tr-TR" dirty="0" smtClean="0"/>
              <a:t> </a:t>
            </a:r>
            <a:r>
              <a:rPr lang="tr-TR" dirty="0" err="1" smtClean="0"/>
              <a:t>SpA’lı</a:t>
            </a:r>
            <a:r>
              <a:rPr lang="tr-TR" dirty="0" smtClean="0"/>
              <a:t> hastaların %15’inde kronik hastalığa bağlı hafif </a:t>
            </a:r>
            <a:r>
              <a:rPr lang="tr-TR" dirty="0" err="1" smtClean="0"/>
              <a:t>normokrom</a:t>
            </a:r>
            <a:r>
              <a:rPr lang="tr-TR" dirty="0" smtClean="0"/>
              <a:t> </a:t>
            </a:r>
            <a:r>
              <a:rPr lang="tr-TR" dirty="0" err="1" smtClean="0"/>
              <a:t>normositer</a:t>
            </a:r>
            <a:r>
              <a:rPr lang="tr-TR" dirty="0" smtClean="0"/>
              <a:t> anemi olabilir </a:t>
            </a:r>
          </a:p>
          <a:p>
            <a:endParaRPr lang="tr-TR" dirty="0" smtClean="0"/>
          </a:p>
          <a:p>
            <a:r>
              <a:rPr lang="tr-TR" dirty="0" smtClean="0"/>
              <a:t>Serum </a:t>
            </a:r>
            <a:r>
              <a:rPr lang="tr-TR" dirty="0" err="1" smtClean="0"/>
              <a:t>IgA</a:t>
            </a:r>
            <a:r>
              <a:rPr lang="tr-TR" dirty="0" smtClean="0"/>
              <a:t>  düzeyi </a:t>
            </a:r>
            <a:r>
              <a:rPr lang="tr-TR" dirty="0" err="1" smtClean="0"/>
              <a:t>Aksiyel</a:t>
            </a:r>
            <a:r>
              <a:rPr lang="tr-TR" dirty="0" smtClean="0"/>
              <a:t> </a:t>
            </a:r>
            <a:r>
              <a:rPr lang="tr-TR" dirty="0" err="1" smtClean="0"/>
              <a:t>SpA’da</a:t>
            </a:r>
            <a:r>
              <a:rPr lang="tr-TR" dirty="0" smtClean="0"/>
              <a:t> yüksek olabilir</a:t>
            </a:r>
          </a:p>
          <a:p>
            <a:endParaRPr lang="tr-TR" dirty="0" smtClean="0"/>
          </a:p>
          <a:p>
            <a:r>
              <a:rPr lang="tr-TR" dirty="0" smtClean="0"/>
              <a:t>HLA-B27, </a:t>
            </a:r>
            <a:r>
              <a:rPr lang="tr-TR" dirty="0" err="1" smtClean="0"/>
              <a:t>Aksiyel</a:t>
            </a:r>
            <a:r>
              <a:rPr lang="tr-TR" dirty="0" smtClean="0"/>
              <a:t> </a:t>
            </a:r>
            <a:r>
              <a:rPr lang="tr-TR" dirty="0" err="1" smtClean="0"/>
              <a:t>SpA’lı</a:t>
            </a:r>
            <a:r>
              <a:rPr lang="tr-TR" dirty="0" smtClean="0"/>
              <a:t> hastaların ≥%90’ında pozitiftir. </a:t>
            </a:r>
            <a:br>
              <a:rPr lang="tr-TR" dirty="0" smtClean="0"/>
            </a:br>
            <a:r>
              <a:rPr lang="tr-TR" dirty="0" smtClean="0"/>
              <a:t> </a:t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dirty="0" smtClean="0">
                <a:solidFill>
                  <a:schemeClr val="accent2"/>
                </a:solidFill>
              </a:rPr>
              <a:t>AS Görüntüleme Yöntemleri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8686800" cy="4525963"/>
          </a:xfrm>
        </p:spPr>
        <p:txBody>
          <a:bodyPr/>
          <a:lstStyle/>
          <a:p>
            <a:pPr>
              <a:defRPr/>
            </a:pPr>
            <a:r>
              <a:rPr lang="tr-TR" dirty="0" err="1" smtClean="0"/>
              <a:t>AS’de</a:t>
            </a:r>
            <a:r>
              <a:rPr lang="tr-TR" dirty="0" smtClean="0"/>
              <a:t> hastalık büyük oranda </a:t>
            </a:r>
            <a:r>
              <a:rPr lang="tr-TR" dirty="0" err="1" smtClean="0"/>
              <a:t>sakroiliak</a:t>
            </a:r>
            <a:r>
              <a:rPr lang="tr-TR" dirty="0" smtClean="0"/>
              <a:t> eklemde </a:t>
            </a:r>
            <a:r>
              <a:rPr lang="tr-TR" dirty="0" err="1" smtClean="0"/>
              <a:t>inflamasyonla</a:t>
            </a:r>
            <a:r>
              <a:rPr lang="tr-TR" dirty="0" smtClean="0"/>
              <a:t> başlar.Bu durum eklemin x-ray </a:t>
            </a:r>
            <a:r>
              <a:rPr lang="tr-TR" dirty="0" err="1" smtClean="0"/>
              <a:t>grafisi</a:t>
            </a:r>
            <a:r>
              <a:rPr lang="tr-TR" dirty="0" smtClean="0"/>
              <a:t>, BT  MRG </a:t>
            </a:r>
            <a:r>
              <a:rPr lang="tr-TR" dirty="0" err="1" smtClean="0"/>
              <a:t>metodları</a:t>
            </a:r>
            <a:r>
              <a:rPr lang="tr-TR" dirty="0" smtClean="0"/>
              <a:t> ile incelenmesi ile kolaylıkla teşhis edilebilir.</a:t>
            </a:r>
          </a:p>
          <a:p>
            <a:pPr>
              <a:defRPr/>
            </a:pPr>
            <a:r>
              <a:rPr lang="tr-TR" dirty="0" smtClean="0"/>
              <a:t>MRG; erken </a:t>
            </a:r>
            <a:r>
              <a:rPr lang="tr-TR" dirty="0" err="1" smtClean="0"/>
              <a:t>sakroileit</a:t>
            </a:r>
            <a:r>
              <a:rPr lang="tr-TR" dirty="0" smtClean="0"/>
              <a:t> ve </a:t>
            </a:r>
            <a:r>
              <a:rPr lang="tr-TR" dirty="0" err="1" smtClean="0"/>
              <a:t>spinal</a:t>
            </a:r>
            <a:r>
              <a:rPr lang="tr-TR" dirty="0" smtClean="0"/>
              <a:t> </a:t>
            </a:r>
            <a:r>
              <a:rPr lang="tr-TR" dirty="0" err="1" smtClean="0"/>
              <a:t>inflamasyon</a:t>
            </a:r>
            <a:endParaRPr lang="tr-TR" dirty="0" smtClean="0"/>
          </a:p>
          <a:p>
            <a:pPr>
              <a:defRPr/>
            </a:pPr>
            <a:r>
              <a:rPr lang="tr-TR" dirty="0" smtClean="0"/>
              <a:t>BT; erken </a:t>
            </a:r>
            <a:r>
              <a:rPr lang="tr-TR" dirty="0" err="1" smtClean="0"/>
              <a:t>sakroileit</a:t>
            </a:r>
            <a:r>
              <a:rPr lang="tr-TR" dirty="0" smtClean="0"/>
              <a:t> </a:t>
            </a:r>
          </a:p>
          <a:p>
            <a:pPr>
              <a:defRPr/>
            </a:pPr>
            <a:endParaRPr lang="tr-TR" dirty="0" smtClean="0"/>
          </a:p>
          <a:p>
            <a:pPr>
              <a:buNone/>
              <a:defRPr/>
            </a:pPr>
            <a:r>
              <a:rPr lang="tr-TR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/>
                </a:solidFill>
              </a:rPr>
              <a:t>X-ray Bulguları 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500034" y="928670"/>
            <a:ext cx="8229600" cy="5500726"/>
          </a:xfrm>
        </p:spPr>
        <p:txBody>
          <a:bodyPr>
            <a:normAutofit fontScale="70000" lnSpcReduction="20000"/>
          </a:bodyPr>
          <a:lstStyle/>
          <a:p>
            <a:r>
              <a:rPr lang="tr-TR" dirty="0" err="1" smtClean="0"/>
              <a:t>Bilateral</a:t>
            </a:r>
            <a:r>
              <a:rPr lang="tr-TR" dirty="0" smtClean="0"/>
              <a:t> </a:t>
            </a:r>
            <a:r>
              <a:rPr lang="tr-TR" dirty="0" err="1" smtClean="0"/>
              <a:t>sakroileit</a:t>
            </a:r>
            <a:endParaRPr lang="tr-TR" dirty="0" smtClean="0"/>
          </a:p>
          <a:p>
            <a:r>
              <a:rPr lang="tr-TR" dirty="0" err="1" smtClean="0"/>
              <a:t>Spondilodiskit</a:t>
            </a:r>
            <a:r>
              <a:rPr lang="tr-TR" dirty="0" smtClean="0"/>
              <a:t> (</a:t>
            </a:r>
            <a:r>
              <a:rPr lang="tr-TR" dirty="0" err="1" smtClean="0"/>
              <a:t>Anderson</a:t>
            </a:r>
            <a:r>
              <a:rPr lang="tr-TR" dirty="0" smtClean="0"/>
              <a:t> lezyonu)</a:t>
            </a:r>
          </a:p>
          <a:p>
            <a:r>
              <a:rPr lang="tr-TR" dirty="0" err="1" smtClean="0"/>
              <a:t>Sindesmofit</a:t>
            </a:r>
            <a:r>
              <a:rPr lang="tr-TR" dirty="0" smtClean="0"/>
              <a:t>; </a:t>
            </a:r>
            <a:r>
              <a:rPr lang="tr-TR" dirty="0" err="1" smtClean="0"/>
              <a:t>anulus</a:t>
            </a:r>
            <a:r>
              <a:rPr lang="tr-TR" dirty="0" smtClean="0"/>
              <a:t> </a:t>
            </a:r>
            <a:r>
              <a:rPr lang="tr-TR" dirty="0" err="1" smtClean="0"/>
              <a:t>fibrozisin</a:t>
            </a:r>
            <a:r>
              <a:rPr lang="tr-TR" dirty="0" smtClean="0"/>
              <a:t> dış yüzünün ve </a:t>
            </a:r>
            <a:r>
              <a:rPr lang="tr-TR" dirty="0" err="1" smtClean="0"/>
              <a:t>spinal</a:t>
            </a:r>
            <a:r>
              <a:rPr lang="tr-TR" dirty="0" smtClean="0"/>
              <a:t> </a:t>
            </a:r>
            <a:r>
              <a:rPr lang="tr-TR" dirty="0" err="1" smtClean="0"/>
              <a:t>ligamanların</a:t>
            </a:r>
            <a:r>
              <a:rPr lang="tr-TR" dirty="0" smtClean="0"/>
              <a:t> </a:t>
            </a:r>
            <a:r>
              <a:rPr lang="tr-TR" dirty="0" err="1" smtClean="0"/>
              <a:t>ossifikasyonu</a:t>
            </a:r>
            <a:r>
              <a:rPr lang="tr-TR" dirty="0" smtClean="0"/>
              <a:t> sonucu oluşur</a:t>
            </a:r>
          </a:p>
          <a:p>
            <a:r>
              <a:rPr lang="tr-TR" dirty="0" smtClean="0"/>
              <a:t>Bambu kamışı</a:t>
            </a:r>
          </a:p>
          <a:p>
            <a:r>
              <a:rPr lang="tr-TR" dirty="0" smtClean="0"/>
              <a:t>Tren rayı</a:t>
            </a:r>
          </a:p>
          <a:p>
            <a:r>
              <a:rPr lang="tr-TR" dirty="0" err="1" smtClean="0"/>
              <a:t>Epin</a:t>
            </a:r>
            <a:r>
              <a:rPr lang="tr-TR" dirty="0" smtClean="0"/>
              <a:t> </a:t>
            </a:r>
            <a:r>
              <a:rPr lang="tr-TR" dirty="0" err="1" smtClean="0"/>
              <a:t>kalkanei</a:t>
            </a:r>
            <a:endParaRPr lang="tr-TR" dirty="0" smtClean="0"/>
          </a:p>
          <a:p>
            <a:r>
              <a:rPr lang="tr-TR" dirty="0" err="1" smtClean="0"/>
              <a:t>Vertebralarda</a:t>
            </a:r>
            <a:r>
              <a:rPr lang="tr-TR" dirty="0" smtClean="0"/>
              <a:t> kareleşme</a:t>
            </a:r>
          </a:p>
          <a:p>
            <a:r>
              <a:rPr lang="tr-TR" dirty="0" err="1" smtClean="0"/>
              <a:t>Sympibis</a:t>
            </a:r>
            <a:r>
              <a:rPr lang="tr-TR" dirty="0" smtClean="0"/>
              <a:t> </a:t>
            </a:r>
            <a:r>
              <a:rPr lang="tr-TR" dirty="0" err="1" smtClean="0"/>
              <a:t>pubis</a:t>
            </a:r>
            <a:r>
              <a:rPr lang="tr-TR" dirty="0" smtClean="0"/>
              <a:t> ve </a:t>
            </a:r>
            <a:r>
              <a:rPr lang="tr-TR" dirty="0" err="1" smtClean="0"/>
              <a:t>pubis</a:t>
            </a:r>
            <a:r>
              <a:rPr lang="tr-TR" dirty="0" smtClean="0"/>
              <a:t> kollarında düzensizlik</a:t>
            </a:r>
          </a:p>
          <a:p>
            <a:r>
              <a:rPr lang="tr-TR" dirty="0" err="1" smtClean="0"/>
              <a:t>Spinal</a:t>
            </a:r>
            <a:r>
              <a:rPr lang="tr-TR" dirty="0" smtClean="0"/>
              <a:t> osteoporoz</a:t>
            </a:r>
          </a:p>
          <a:p>
            <a:r>
              <a:rPr lang="tr-TR" dirty="0" smtClean="0"/>
              <a:t>AC üst lob </a:t>
            </a:r>
            <a:r>
              <a:rPr lang="tr-TR" dirty="0" err="1" smtClean="0"/>
              <a:t>fibrozisi</a:t>
            </a:r>
            <a:endParaRPr lang="tr-TR" dirty="0" smtClean="0"/>
          </a:p>
          <a:p>
            <a:r>
              <a:rPr lang="tr-TR" dirty="0" err="1" smtClean="0"/>
              <a:t>Atlantoaksiyal</a:t>
            </a:r>
            <a:r>
              <a:rPr lang="tr-TR" dirty="0" smtClean="0"/>
              <a:t> </a:t>
            </a:r>
            <a:r>
              <a:rPr lang="tr-TR" dirty="0" err="1" smtClean="0"/>
              <a:t>subluksasyon</a:t>
            </a:r>
            <a:endParaRPr lang="tr-TR" dirty="0" smtClean="0"/>
          </a:p>
          <a:p>
            <a:r>
              <a:rPr lang="tr-TR" dirty="0" smtClean="0"/>
              <a:t>Kalça-omuz ekleminde daralma</a:t>
            </a:r>
          </a:p>
          <a:p>
            <a:r>
              <a:rPr lang="tr-TR" dirty="0" smtClean="0"/>
              <a:t>Kalça ve </a:t>
            </a:r>
            <a:r>
              <a:rPr lang="tr-TR" dirty="0" err="1" smtClean="0"/>
              <a:t>kosta</a:t>
            </a:r>
            <a:r>
              <a:rPr lang="tr-TR" dirty="0" smtClean="0"/>
              <a:t>-</a:t>
            </a:r>
            <a:r>
              <a:rPr lang="tr-TR" dirty="0" err="1" smtClean="0"/>
              <a:t>vertebral</a:t>
            </a:r>
            <a:r>
              <a:rPr lang="tr-TR" dirty="0" smtClean="0"/>
              <a:t> eklemlerde </a:t>
            </a:r>
            <a:r>
              <a:rPr lang="tr-TR" dirty="0" err="1" smtClean="0"/>
              <a:t>destrüksiyon</a:t>
            </a:r>
            <a:endParaRPr lang="tr-TR" dirty="0" smtClean="0"/>
          </a:p>
          <a:p>
            <a:r>
              <a:rPr lang="tr-TR" dirty="0" err="1" smtClean="0"/>
              <a:t>Romanus</a:t>
            </a:r>
            <a:r>
              <a:rPr lang="tr-TR" dirty="0" smtClean="0"/>
              <a:t> lezyonu (parlak köşeler)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ltbilgi Yer Tutucusu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tr-TR"/>
              <a:t>Spondilartropatiler </a:t>
            </a:r>
            <a:fld id="{94E77339-CAA9-4D93-AB26-884C9567AF8F}" type="slidenum">
              <a:rPr lang="tr-TR"/>
              <a:pPr/>
              <a:t>20</a:t>
            </a:fld>
            <a:endParaRPr lang="tr-TR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31788" y="323850"/>
            <a:ext cx="8505825" cy="5973763"/>
            <a:chOff x="209" y="204"/>
            <a:chExt cx="5358" cy="3763"/>
          </a:xfrm>
        </p:grpSpPr>
        <p:pic>
          <p:nvPicPr>
            <p:cNvPr id="23556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9" y="210"/>
              <a:ext cx="2947" cy="1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57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5" y="1831"/>
              <a:ext cx="2947" cy="2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58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06" y="204"/>
              <a:ext cx="2011" cy="1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59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243" y="1826"/>
              <a:ext cx="1158" cy="2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60" name="Picture 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449" y="1826"/>
              <a:ext cx="1118" cy="2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ltbilgi Yer Tutucusu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tr-TR"/>
              <a:t>Spondilartropatiler </a:t>
            </a:r>
            <a:fld id="{6AD3F638-3F98-48C2-A09F-30AE9ED56D29}" type="slidenum">
              <a:rPr lang="tr-TR"/>
              <a:pPr/>
              <a:t>21</a:t>
            </a:fld>
            <a:endParaRPr lang="tr-TR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76250"/>
            <a:ext cx="8210550" cy="1143000"/>
          </a:xfrm>
        </p:spPr>
        <p:txBody>
          <a:bodyPr/>
          <a:lstStyle/>
          <a:p>
            <a:pPr eaLnBrk="1" hangingPunct="1"/>
            <a:r>
              <a:rPr lang="tr-TR" sz="4000" b="0" smtClean="0"/>
              <a:t>BAMBU KAMIŞI GÖRÜNTÜSÜ</a:t>
            </a:r>
          </a:p>
        </p:txBody>
      </p:sp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684213" y="1916113"/>
            <a:ext cx="4895850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tr-TR" sz="2800"/>
          </a:p>
          <a:p>
            <a:pPr>
              <a:spcBef>
                <a:spcPct val="50000"/>
              </a:spcBef>
            </a:pPr>
            <a:endParaRPr lang="tr-TR" sz="2800"/>
          </a:p>
        </p:txBody>
      </p:sp>
      <p:pic>
        <p:nvPicPr>
          <p:cNvPr id="82948" name="Picture 4" descr="bamb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557338"/>
            <a:ext cx="74168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0" name="Picture 6" descr="105FF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313" y="1544638"/>
            <a:ext cx="2908300" cy="461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2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ankilozan spondilit üçlü ray radyoloji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endParaRPr lang="tr-TR" sz="4000" b="1" dirty="0">
              <a:solidFill>
                <a:schemeClr val="accent2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4500562" cy="578647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2050" name="Picture 2" descr="C:\Users\win7\Desktop\2020-11-04_0011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785794"/>
            <a:ext cx="4643438" cy="5786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63588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b="1" dirty="0" smtClean="0">
                <a:solidFill>
                  <a:schemeClr val="accent2"/>
                </a:solidFill>
              </a:rPr>
              <a:t>AS Tanı</a:t>
            </a:r>
          </a:p>
        </p:txBody>
      </p:sp>
      <p:sp>
        <p:nvSpPr>
          <p:cNvPr id="43010" name="Rectangle 2"/>
          <p:cNvSpPr>
            <a:spLocks noGrp="1" noChangeArrowheads="1"/>
          </p:cNvSpPr>
          <p:nvPr>
            <p:ph idx="1"/>
          </p:nvPr>
        </p:nvSpPr>
        <p:spPr>
          <a:xfrm>
            <a:off x="228600" y="1143000"/>
            <a:ext cx="8610600" cy="57150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1313" indent="-341313" eaLnBrk="1" hangingPunct="1">
              <a:lnSpc>
                <a:spcPct val="90000"/>
              </a:lnSpc>
              <a:spcBef>
                <a:spcPts val="700"/>
              </a:spcBef>
              <a:buClr>
                <a:srgbClr val="FFFF00"/>
              </a:buClr>
              <a:buSzPct val="7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800" dirty="0" smtClean="0"/>
              <a:t>AS tanısı klinik ve radyolojik bulgularla konur. </a:t>
            </a:r>
          </a:p>
          <a:p>
            <a:pPr marL="341313" indent="-341313" eaLnBrk="1" hangingPunct="1">
              <a:lnSpc>
                <a:spcPct val="90000"/>
              </a:lnSpc>
              <a:spcBef>
                <a:spcPts val="700"/>
              </a:spcBef>
              <a:buClr>
                <a:srgbClr val="FFFF00"/>
              </a:buClr>
              <a:buSzPct val="7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800" dirty="0" err="1" smtClean="0"/>
              <a:t>Adölesan</a:t>
            </a:r>
            <a:r>
              <a:rPr lang="tr-TR" sz="2800" dirty="0" smtClean="0"/>
              <a:t> dönemle orta yaş arasında </a:t>
            </a:r>
            <a:r>
              <a:rPr lang="tr-TR" sz="2800" dirty="0" err="1" smtClean="0"/>
              <a:t>inflamatuar</a:t>
            </a:r>
            <a:r>
              <a:rPr lang="tr-TR" sz="2800" dirty="0" smtClean="0"/>
              <a:t> karakterde bel ağrısı ve tutukluk olduğu zaman AS akla gelmelidir.</a:t>
            </a:r>
          </a:p>
          <a:p>
            <a:pPr marL="341313" indent="-341313" eaLnBrk="1" hangingPunct="1">
              <a:lnSpc>
                <a:spcPct val="90000"/>
              </a:lnSpc>
              <a:spcBef>
                <a:spcPts val="700"/>
              </a:spcBef>
              <a:buClr>
                <a:srgbClr val="FFFF00"/>
              </a:buClr>
              <a:buSzPct val="7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800" dirty="0" smtClean="0"/>
              <a:t> Ailede benzer hastalığın olması da AS  tanısına yaklaştırır. </a:t>
            </a:r>
          </a:p>
          <a:p>
            <a:pPr marL="341313" indent="-341313" eaLnBrk="1" hangingPunct="1">
              <a:lnSpc>
                <a:spcPct val="90000"/>
              </a:lnSpc>
              <a:spcBef>
                <a:spcPts val="700"/>
              </a:spcBef>
              <a:buClr>
                <a:srgbClr val="FFFF00"/>
              </a:buClr>
              <a:buSzPct val="7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800" dirty="0" smtClean="0"/>
              <a:t> Kesin tanı klinik kriterlerin </a:t>
            </a:r>
            <a:r>
              <a:rPr lang="tr-TR" sz="2800" dirty="0" err="1" smtClean="0"/>
              <a:t>yanısıra</a:t>
            </a:r>
            <a:r>
              <a:rPr lang="tr-TR" sz="2800" dirty="0" smtClean="0"/>
              <a:t> radyolojik olarak </a:t>
            </a:r>
            <a:r>
              <a:rPr lang="tr-TR" sz="2800" dirty="0" err="1" smtClean="0"/>
              <a:t>sakroiliitin</a:t>
            </a:r>
            <a:r>
              <a:rPr lang="tr-TR" sz="2800" dirty="0" smtClean="0"/>
              <a:t> saptanması ile konulmaktadır</a:t>
            </a:r>
          </a:p>
          <a:p>
            <a:pPr marL="341313" indent="-341313" eaLnBrk="1" hangingPunct="1">
              <a:lnSpc>
                <a:spcPct val="90000"/>
              </a:lnSpc>
              <a:spcBef>
                <a:spcPts val="700"/>
              </a:spcBef>
              <a:buClr>
                <a:srgbClr val="FFFF00"/>
              </a:buClr>
              <a:buSzPct val="7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800" dirty="0" smtClean="0"/>
              <a:t>Tanı konulmasında güçlük çekilen grup,klinik bulguları uyumlu olmakla birlikte radyografik bulguları olmayan hastalarla </a:t>
            </a:r>
            <a:r>
              <a:rPr lang="tr-TR" sz="2800" dirty="0" err="1" smtClean="0"/>
              <a:t>periferik</a:t>
            </a:r>
            <a:r>
              <a:rPr lang="tr-TR" sz="2800" dirty="0" smtClean="0"/>
              <a:t> </a:t>
            </a:r>
            <a:r>
              <a:rPr lang="tr-TR" sz="2800" dirty="0" err="1" smtClean="0"/>
              <a:t>artrit</a:t>
            </a:r>
            <a:r>
              <a:rPr lang="tr-TR" sz="2800" dirty="0" smtClean="0"/>
              <a:t>, </a:t>
            </a:r>
            <a:r>
              <a:rPr lang="tr-TR" sz="2800" dirty="0" err="1" smtClean="0"/>
              <a:t>entezis</a:t>
            </a:r>
            <a:r>
              <a:rPr lang="tr-TR" sz="2800" dirty="0" smtClean="0"/>
              <a:t> gibi semptomların ön planda olduğu </a:t>
            </a:r>
            <a:r>
              <a:rPr lang="tr-TR" sz="2800" dirty="0" err="1" smtClean="0"/>
              <a:t>juvenil</a:t>
            </a:r>
            <a:r>
              <a:rPr lang="tr-TR" sz="2800" dirty="0" smtClean="0"/>
              <a:t> veya kadın hasta grubudur. Bu hastalarda HLA-B27 yol gösterici olabilir.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 descr="C:\Users\win7\Desktop\2017-09-09_22542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52"/>
            <a:ext cx="8929718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9" name="Picture 3" descr="C:\Users\win7\Desktop\2017-09-09_22552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28"/>
            <a:ext cx="9144000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tr-TR" sz="2800" b="1" dirty="0" err="1" smtClean="0">
                <a:solidFill>
                  <a:schemeClr val="accent2"/>
                </a:solidFill>
              </a:rPr>
              <a:t>Periferik</a:t>
            </a:r>
            <a:r>
              <a:rPr lang="tr-TR" sz="2800" b="1" dirty="0" smtClean="0">
                <a:solidFill>
                  <a:schemeClr val="accent2"/>
                </a:solidFill>
              </a:rPr>
              <a:t> </a:t>
            </a:r>
            <a:r>
              <a:rPr lang="tr-TR" sz="2800" b="1" dirty="0" err="1" smtClean="0">
                <a:solidFill>
                  <a:schemeClr val="accent2"/>
                </a:solidFill>
              </a:rPr>
              <a:t>Spondiloartrit</a:t>
            </a:r>
            <a:r>
              <a:rPr lang="tr-TR" sz="2800" b="1" dirty="0" smtClean="0">
                <a:solidFill>
                  <a:schemeClr val="accent2"/>
                </a:solidFill>
              </a:rPr>
              <a:t> için ASAS Sınıflama Kriterleri</a:t>
            </a:r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4525963"/>
          </a:xfrm>
        </p:spPr>
        <p:txBody>
          <a:bodyPr/>
          <a:lstStyle/>
          <a:p>
            <a:r>
              <a:rPr lang="tr-TR" dirty="0" err="1" smtClean="0"/>
              <a:t>Periferik</a:t>
            </a:r>
            <a:r>
              <a:rPr lang="tr-TR" dirty="0" smtClean="0"/>
              <a:t> </a:t>
            </a:r>
            <a:r>
              <a:rPr lang="tr-TR" dirty="0" err="1" smtClean="0"/>
              <a:t>artrit</a:t>
            </a:r>
            <a:r>
              <a:rPr lang="tr-TR" dirty="0" smtClean="0"/>
              <a:t> ve/veya </a:t>
            </a:r>
            <a:r>
              <a:rPr lang="tr-TR" dirty="0" err="1" smtClean="0"/>
              <a:t>Entezit</a:t>
            </a:r>
            <a:r>
              <a:rPr lang="tr-TR" dirty="0" smtClean="0"/>
              <a:t> ve/veya </a:t>
            </a:r>
            <a:r>
              <a:rPr lang="tr-TR" dirty="0" err="1" smtClean="0"/>
              <a:t>Daktilit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                                       +</a:t>
            </a:r>
          </a:p>
          <a:p>
            <a:pPr>
              <a:buNone/>
            </a:pPr>
            <a:r>
              <a:rPr lang="tr-TR" sz="2000" b="1" dirty="0" smtClean="0">
                <a:solidFill>
                  <a:schemeClr val="accent2"/>
                </a:solidFill>
              </a:rPr>
              <a:t>Aşağıdakilerden  ≥ 1 </a:t>
            </a:r>
            <a:r>
              <a:rPr lang="tr-TR" sz="2000" b="1" dirty="0" err="1" smtClean="0">
                <a:solidFill>
                  <a:schemeClr val="accent2"/>
                </a:solidFill>
              </a:rPr>
              <a:t>SpA</a:t>
            </a:r>
            <a:r>
              <a:rPr lang="tr-TR" sz="2000" b="1" dirty="0" smtClean="0">
                <a:solidFill>
                  <a:schemeClr val="accent2"/>
                </a:solidFill>
              </a:rPr>
              <a:t> bulgusu            Aşağıdakilerden  ≥ 2 </a:t>
            </a:r>
            <a:r>
              <a:rPr lang="tr-TR" sz="2000" b="1" dirty="0" err="1" smtClean="0">
                <a:solidFill>
                  <a:schemeClr val="accent2"/>
                </a:solidFill>
              </a:rPr>
              <a:t>SpA</a:t>
            </a:r>
            <a:r>
              <a:rPr lang="tr-TR" sz="2000" b="1" dirty="0" smtClean="0">
                <a:solidFill>
                  <a:schemeClr val="accent2"/>
                </a:solidFill>
              </a:rPr>
              <a:t> bulgusu </a:t>
            </a:r>
          </a:p>
          <a:p>
            <a:pPr>
              <a:buNone/>
            </a:pPr>
            <a:r>
              <a:rPr lang="tr-TR" sz="2000" dirty="0" err="1" smtClean="0"/>
              <a:t>Psöriazis</a:t>
            </a:r>
            <a:r>
              <a:rPr lang="tr-TR" sz="2000" dirty="0" smtClean="0"/>
              <a:t>                                                            </a:t>
            </a:r>
            <a:r>
              <a:rPr lang="tr-TR" sz="2000" dirty="0" err="1" smtClean="0"/>
              <a:t>Artrit</a:t>
            </a:r>
            <a:endParaRPr lang="tr-TR" sz="2000" dirty="0" smtClean="0"/>
          </a:p>
          <a:p>
            <a:pPr>
              <a:buNone/>
            </a:pPr>
            <a:r>
              <a:rPr lang="tr-TR" sz="2000" dirty="0" err="1" smtClean="0"/>
              <a:t>İnflamatuvar</a:t>
            </a:r>
            <a:r>
              <a:rPr lang="tr-TR" sz="2000" dirty="0" smtClean="0"/>
              <a:t> bar. Hastalığı                             </a:t>
            </a:r>
            <a:r>
              <a:rPr lang="tr-TR" sz="2000" dirty="0" err="1" smtClean="0"/>
              <a:t>Entezit</a:t>
            </a:r>
            <a:endParaRPr lang="tr-TR" sz="2000" dirty="0" smtClean="0"/>
          </a:p>
          <a:p>
            <a:pPr>
              <a:buNone/>
            </a:pPr>
            <a:r>
              <a:rPr lang="tr-TR" sz="2000" dirty="0" smtClean="0"/>
              <a:t>Geçirilmiş enfeksiyon                                      </a:t>
            </a:r>
            <a:r>
              <a:rPr lang="tr-TR" sz="2000" dirty="0" err="1" smtClean="0"/>
              <a:t>Daktilit</a:t>
            </a:r>
            <a:endParaRPr lang="tr-TR" sz="2000" dirty="0" smtClean="0"/>
          </a:p>
          <a:p>
            <a:pPr>
              <a:buNone/>
            </a:pPr>
            <a:r>
              <a:rPr lang="tr-TR" sz="2000" dirty="0" smtClean="0"/>
              <a:t>HLA-B27                                                             </a:t>
            </a:r>
            <a:r>
              <a:rPr lang="tr-TR" sz="2000" dirty="0" err="1" smtClean="0"/>
              <a:t>İnflamatuvar</a:t>
            </a:r>
            <a:r>
              <a:rPr lang="tr-TR" sz="2000" dirty="0" smtClean="0"/>
              <a:t> bel ağrısı (öykü dahil)</a:t>
            </a:r>
          </a:p>
          <a:p>
            <a:pPr>
              <a:buNone/>
            </a:pPr>
            <a:r>
              <a:rPr lang="tr-TR" sz="2000" dirty="0" err="1" smtClean="0"/>
              <a:t>Üveit</a:t>
            </a:r>
            <a:r>
              <a:rPr lang="tr-TR" sz="2000" dirty="0" smtClean="0"/>
              <a:t>                                                                   Ailede </a:t>
            </a:r>
            <a:r>
              <a:rPr lang="tr-TR" sz="2000" dirty="0" err="1" smtClean="0"/>
              <a:t>SpA</a:t>
            </a:r>
            <a:r>
              <a:rPr lang="tr-TR" sz="2000" dirty="0" smtClean="0"/>
              <a:t> öyküsü</a:t>
            </a:r>
          </a:p>
          <a:p>
            <a:pPr>
              <a:buNone/>
            </a:pPr>
            <a:r>
              <a:rPr lang="tr-TR" sz="2000" dirty="0" smtClean="0"/>
              <a:t>Görüntülemede </a:t>
            </a:r>
            <a:r>
              <a:rPr lang="tr-TR" sz="2000" dirty="0" err="1" smtClean="0"/>
              <a:t>sakroileit</a:t>
            </a:r>
            <a:endParaRPr lang="tr-TR" sz="2000" dirty="0" smtClean="0"/>
          </a:p>
          <a:p>
            <a:pPr>
              <a:buNone/>
            </a:pPr>
            <a:r>
              <a:rPr lang="tr-TR" sz="2000" dirty="0" smtClean="0"/>
              <a:t>(Direkt </a:t>
            </a:r>
            <a:r>
              <a:rPr lang="tr-TR" sz="2000" dirty="0" err="1" smtClean="0"/>
              <a:t>grafi</a:t>
            </a:r>
            <a:r>
              <a:rPr lang="tr-TR" sz="2000" dirty="0" smtClean="0"/>
              <a:t> veya MRG)</a:t>
            </a:r>
            <a:endParaRPr lang="tr-T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b="1" dirty="0" smtClean="0">
                <a:solidFill>
                  <a:schemeClr val="accent2"/>
                </a:solidFill>
              </a:rPr>
              <a:t>AS Ayırıcı Tanı</a:t>
            </a:r>
          </a:p>
        </p:txBody>
      </p:sp>
      <p:sp>
        <p:nvSpPr>
          <p:cNvPr id="44034" name="Rectangle 2"/>
          <p:cNvSpPr>
            <a:spLocks noGrp="1" noChangeArrowheads="1"/>
          </p:cNvSpPr>
          <p:nvPr>
            <p:ph idx="1"/>
          </p:nvPr>
        </p:nvSpPr>
        <p:spPr>
          <a:xfrm>
            <a:off x="685800" y="1641475"/>
            <a:ext cx="7772400" cy="446405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341313" indent="-341313" eaLnBrk="1" hangingPunct="1">
              <a:spcBef>
                <a:spcPts val="700"/>
              </a:spcBef>
              <a:buClr>
                <a:srgbClr val="FFFF00"/>
              </a:buClr>
              <a:buSzPct val="75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800" dirty="0" smtClean="0">
                <a:cs typeface="Times New Roman" charset="0"/>
              </a:rPr>
              <a:t>    Aşağıdaki özelliklerden dört veya daha fazlası bulunduğunda, AS tanısı kuvvetle düşünülmelidi</a:t>
            </a:r>
            <a:r>
              <a:rPr lang="tr-TR" sz="2800" dirty="0" smtClean="0"/>
              <a:t>r:</a:t>
            </a:r>
          </a:p>
          <a:p>
            <a:pPr marL="341313" indent="-341313" eaLnBrk="1" hangingPunct="1">
              <a:spcBef>
                <a:spcPts val="700"/>
              </a:spcBef>
              <a:buClrTx/>
              <a:buSzPct val="7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800" dirty="0" smtClean="0"/>
              <a:t>			 </a:t>
            </a:r>
            <a:r>
              <a:rPr lang="tr-TR" sz="2800" dirty="0" smtClean="0">
                <a:cs typeface="Times New Roman" charset="0"/>
              </a:rPr>
              <a:t> </a:t>
            </a:r>
          </a:p>
          <a:p>
            <a:pPr marL="341313" indent="-341313" eaLnBrk="1" hangingPunct="1">
              <a:spcBef>
                <a:spcPts val="700"/>
              </a:spcBef>
              <a:buClrTx/>
              <a:buSzPct val="7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800" dirty="0" smtClean="0">
                <a:cs typeface="Times New Roman" charset="0"/>
              </a:rPr>
              <a:t>			a)Hastalığın 40 yaşın altında başlaması.</a:t>
            </a:r>
          </a:p>
          <a:p>
            <a:pPr marL="341313" indent="-341313" eaLnBrk="1" hangingPunct="1">
              <a:spcBef>
                <a:spcPts val="700"/>
              </a:spcBef>
              <a:buClrTx/>
              <a:buSzPct val="7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800" dirty="0" smtClean="0">
                <a:cs typeface="Times New Roman" charset="0"/>
              </a:rPr>
              <a:t>			b)Sinsi başlangıç</a:t>
            </a:r>
          </a:p>
          <a:p>
            <a:pPr marL="341313" indent="-341313" eaLnBrk="1" hangingPunct="1">
              <a:spcBef>
                <a:spcPts val="700"/>
              </a:spcBef>
              <a:buClrTx/>
              <a:buSzPct val="7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800" dirty="0" smtClean="0">
                <a:cs typeface="Times New Roman" charset="0"/>
              </a:rPr>
              <a:t>			c)Bel ağrısının 3 aydan daha uzun süre devam etmesi</a:t>
            </a:r>
          </a:p>
          <a:p>
            <a:pPr marL="341313" indent="-341313" eaLnBrk="1" hangingPunct="1">
              <a:spcBef>
                <a:spcPts val="700"/>
              </a:spcBef>
              <a:buClrTx/>
              <a:buSzPct val="7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800" dirty="0" smtClean="0">
                <a:cs typeface="Times New Roman" charset="0"/>
              </a:rPr>
              <a:t>			d)Sabah sertliği ile ilişkili olması</a:t>
            </a:r>
          </a:p>
          <a:p>
            <a:pPr marL="341313" indent="-341313" eaLnBrk="1" hangingPunct="1">
              <a:spcBef>
                <a:spcPts val="700"/>
              </a:spcBef>
              <a:buClrTx/>
              <a:buSzPct val="7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800" dirty="0" smtClean="0">
                <a:cs typeface="Times New Roman" charset="0"/>
              </a:rPr>
              <a:t>			e)Egzersiz ile düzelme</a:t>
            </a:r>
            <a:r>
              <a:rPr lang="tr-TR" sz="2800" dirty="0" smtClean="0"/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Grp="1" noChangeArrowheads="1"/>
          </p:cNvSpPr>
          <p:nvPr>
            <p:ph idx="1"/>
          </p:nvPr>
        </p:nvSpPr>
        <p:spPr>
          <a:xfrm>
            <a:off x="228600" y="152400"/>
            <a:ext cx="8534400" cy="6705600"/>
          </a:xfrm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FF00"/>
              </a:buClr>
              <a:buSzPct val="75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800" b="1" dirty="0" smtClean="0">
                <a:solidFill>
                  <a:schemeClr val="accent2"/>
                </a:solidFill>
              </a:rPr>
              <a:t>                            </a:t>
            </a:r>
            <a:r>
              <a:rPr lang="tr-TR" sz="4000" b="1" dirty="0" smtClean="0">
                <a:solidFill>
                  <a:schemeClr val="accent2"/>
                </a:solidFill>
              </a:rPr>
              <a:t>AS Ayırıcı Tanı</a:t>
            </a:r>
            <a:endParaRPr lang="tr-TR" sz="4000" dirty="0" smtClean="0"/>
          </a:p>
          <a:p>
            <a:pPr marL="341313" indent="-341313" eaLnBrk="1" hangingPunct="1">
              <a:lnSpc>
                <a:spcPct val="90000"/>
              </a:lnSpc>
              <a:spcBef>
                <a:spcPts val="700"/>
              </a:spcBef>
              <a:buClr>
                <a:srgbClr val="FFFF00"/>
              </a:buClr>
              <a:buSzPct val="75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tr-TR" sz="2800" dirty="0" smtClean="0"/>
          </a:p>
          <a:p>
            <a:pPr marL="341313" indent="-341313" eaLnBrk="1" hangingPunct="1">
              <a:lnSpc>
                <a:spcPct val="90000"/>
              </a:lnSpc>
              <a:spcBef>
                <a:spcPts val="700"/>
              </a:spcBef>
              <a:buClr>
                <a:srgbClr val="FFFF00"/>
              </a:buClr>
              <a:buSzPct val="75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800" b="1" dirty="0" smtClean="0">
                <a:cs typeface="Times New Roman" charset="0"/>
              </a:rPr>
              <a:t>1-Diğer SSA (</a:t>
            </a:r>
            <a:r>
              <a:rPr lang="tr-TR" sz="2800" b="1" dirty="0" err="1" smtClean="0">
                <a:cs typeface="Times New Roman" charset="0"/>
              </a:rPr>
              <a:t>seronegatif</a:t>
            </a:r>
            <a:r>
              <a:rPr lang="tr-TR" sz="2800" b="1" dirty="0" smtClean="0">
                <a:cs typeface="Times New Roman" charset="0"/>
              </a:rPr>
              <a:t> </a:t>
            </a:r>
            <a:r>
              <a:rPr lang="tr-TR" sz="2800" b="1" dirty="0" err="1" smtClean="0">
                <a:cs typeface="Times New Roman" charset="0"/>
              </a:rPr>
              <a:t>spondiloartropatiler</a:t>
            </a:r>
            <a:r>
              <a:rPr lang="tr-TR" sz="2800" b="1" dirty="0" smtClean="0">
                <a:cs typeface="Times New Roman" charset="0"/>
              </a:rPr>
              <a:t>); </a:t>
            </a:r>
            <a:r>
              <a:rPr lang="tr-TR" sz="2800" dirty="0" err="1" smtClean="0">
                <a:cs typeface="Times New Roman" charset="0"/>
              </a:rPr>
              <a:t>Reiter</a:t>
            </a:r>
            <a:r>
              <a:rPr lang="tr-TR" sz="2800" dirty="0" smtClean="0">
                <a:cs typeface="Times New Roman" charset="0"/>
              </a:rPr>
              <a:t> sendromunun </a:t>
            </a:r>
            <a:r>
              <a:rPr lang="tr-TR" sz="2800" dirty="0" err="1" smtClean="0">
                <a:cs typeface="Times New Roman" charset="0"/>
              </a:rPr>
              <a:t>spondiliti</a:t>
            </a:r>
            <a:r>
              <a:rPr lang="tr-TR" sz="2800" dirty="0" smtClean="0">
                <a:cs typeface="Times New Roman" charset="0"/>
              </a:rPr>
              <a:t> ve </a:t>
            </a:r>
            <a:r>
              <a:rPr lang="tr-TR" sz="2800" dirty="0" err="1" smtClean="0">
                <a:cs typeface="Times New Roman" charset="0"/>
              </a:rPr>
              <a:t>psöriatik</a:t>
            </a:r>
            <a:r>
              <a:rPr lang="tr-TR" sz="2800" dirty="0" smtClean="0">
                <a:cs typeface="Times New Roman" charset="0"/>
              </a:rPr>
              <a:t> </a:t>
            </a:r>
            <a:r>
              <a:rPr lang="tr-TR" sz="2800" dirty="0" err="1" smtClean="0">
                <a:cs typeface="Times New Roman" charset="0"/>
              </a:rPr>
              <a:t>artropati</a:t>
            </a:r>
            <a:r>
              <a:rPr lang="tr-TR" sz="2800" dirty="0" smtClean="0">
                <a:cs typeface="Times New Roman" charset="0"/>
              </a:rPr>
              <a:t> genellikle tipik </a:t>
            </a:r>
            <a:r>
              <a:rPr lang="tr-TR" sz="2800" dirty="0" err="1" smtClean="0">
                <a:cs typeface="Times New Roman" charset="0"/>
              </a:rPr>
              <a:t>AS’den</a:t>
            </a:r>
            <a:r>
              <a:rPr lang="tr-TR" sz="2800" dirty="0" smtClean="0">
                <a:cs typeface="Times New Roman" charset="0"/>
              </a:rPr>
              <a:t> daha hafif seyreder ve </a:t>
            </a:r>
            <a:r>
              <a:rPr lang="tr-TR" sz="2800" dirty="0" err="1" smtClean="0">
                <a:cs typeface="Times New Roman" charset="0"/>
              </a:rPr>
              <a:t>sindesmofitler</a:t>
            </a:r>
            <a:r>
              <a:rPr lang="tr-TR" sz="2800" dirty="0" smtClean="0">
                <a:cs typeface="Times New Roman" charset="0"/>
              </a:rPr>
              <a:t> asimetrik olma eğilimindedir. Olguların çoğunda eklem dışı özellikler tanının kesinleşmesini sağlar</a:t>
            </a:r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FF00"/>
              </a:buClr>
              <a:buSzPct val="75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800" b="1" dirty="0" smtClean="0">
                <a:cs typeface="Times New Roman" charset="0"/>
              </a:rPr>
              <a:t>2-</a:t>
            </a:r>
            <a:r>
              <a:rPr lang="tr-TR" sz="2800" b="1" dirty="0" err="1" smtClean="0">
                <a:cs typeface="Times New Roman" charset="0"/>
              </a:rPr>
              <a:t>Lumbosakral</a:t>
            </a:r>
            <a:r>
              <a:rPr lang="tr-TR" sz="2800" b="1" dirty="0" smtClean="0">
                <a:cs typeface="Times New Roman" charset="0"/>
              </a:rPr>
              <a:t> disk hastalığı </a:t>
            </a:r>
            <a:r>
              <a:rPr lang="tr-TR" sz="2800" dirty="0" smtClean="0">
                <a:cs typeface="Times New Roman" charset="0"/>
              </a:rPr>
              <a:t>; </a:t>
            </a:r>
            <a:r>
              <a:rPr lang="tr-TR" sz="2800" dirty="0" smtClean="0"/>
              <a:t>A</a:t>
            </a:r>
            <a:r>
              <a:rPr lang="tr-TR" sz="2800" dirty="0" smtClean="0">
                <a:cs typeface="Times New Roman" charset="0"/>
              </a:rPr>
              <a:t>S öyküde ağrının istirahat ile artması ve egzersiz ile azalması ay</a:t>
            </a:r>
            <a:r>
              <a:rPr lang="tr-TR" sz="2800" dirty="0" smtClean="0"/>
              <a:t>ı</a:t>
            </a:r>
            <a:r>
              <a:rPr lang="tr-TR" sz="2800" dirty="0" smtClean="0">
                <a:cs typeface="Times New Roman" charset="0"/>
              </a:rPr>
              <a:t>rıc</a:t>
            </a:r>
            <a:r>
              <a:rPr lang="tr-TR" sz="2800" dirty="0" smtClean="0"/>
              <a:t>ı</a:t>
            </a:r>
            <a:r>
              <a:rPr lang="tr-TR" sz="2800" dirty="0" smtClean="0">
                <a:cs typeface="Times New Roman" charset="0"/>
              </a:rPr>
              <a:t> tanıda yardımcı olur. Ancak </a:t>
            </a:r>
            <a:r>
              <a:rPr lang="tr-TR" sz="2800" dirty="0" err="1" smtClean="0">
                <a:cs typeface="Times New Roman" charset="0"/>
              </a:rPr>
              <a:t>AS’de</a:t>
            </a:r>
            <a:r>
              <a:rPr lang="tr-TR" sz="2800" dirty="0" smtClean="0">
                <a:cs typeface="Times New Roman" charset="0"/>
              </a:rPr>
              <a:t> siyatik ağrısına benzeyen ağrı gözlenebilir</a:t>
            </a:r>
            <a:r>
              <a:rPr lang="tr-TR" sz="2800" dirty="0" smtClean="0"/>
              <a:t> </a:t>
            </a:r>
            <a:r>
              <a:rPr lang="tr-TR" sz="2800" dirty="0" smtClean="0">
                <a:cs typeface="Times New Roman" charset="0"/>
              </a:rPr>
              <a:t>ama, birlikte </a:t>
            </a:r>
            <a:r>
              <a:rPr lang="tr-TR" sz="2800" dirty="0" err="1" smtClean="0">
                <a:cs typeface="Times New Roman" charset="0"/>
              </a:rPr>
              <a:t>lomber</a:t>
            </a:r>
            <a:r>
              <a:rPr lang="tr-TR" sz="2800" dirty="0" smtClean="0">
                <a:cs typeface="Times New Roman" charset="0"/>
              </a:rPr>
              <a:t> kök basısına ait nörolojik bulguların olması nadirdir.</a:t>
            </a:r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FF00"/>
              </a:buClr>
              <a:buSzPct val="75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800" b="1" dirty="0" smtClean="0">
                <a:cs typeface="Times New Roman" charset="0"/>
              </a:rPr>
              <a:t>3-Kadınlarda </a:t>
            </a:r>
            <a:r>
              <a:rPr lang="tr-TR" sz="2800" b="1" dirty="0" err="1" smtClean="0">
                <a:cs typeface="Times New Roman" charset="0"/>
              </a:rPr>
              <a:t>pelvis</a:t>
            </a:r>
            <a:r>
              <a:rPr lang="tr-TR" sz="2800" b="1" dirty="0" smtClean="0">
                <a:cs typeface="Times New Roman" charset="0"/>
              </a:rPr>
              <a:t> içi </a:t>
            </a:r>
            <a:r>
              <a:rPr lang="tr-TR" sz="2800" b="1" dirty="0" err="1" smtClean="0">
                <a:cs typeface="Times New Roman" charset="0"/>
              </a:rPr>
              <a:t>enflam</a:t>
            </a:r>
            <a:r>
              <a:rPr lang="tr-TR" sz="2800" b="1" dirty="0" err="1" smtClean="0"/>
              <a:t>a</a:t>
            </a:r>
            <a:r>
              <a:rPr lang="tr-TR" sz="2800" b="1" dirty="0" err="1" smtClean="0">
                <a:cs typeface="Times New Roman" charset="0"/>
              </a:rPr>
              <a:t>syon</a:t>
            </a:r>
            <a:r>
              <a:rPr lang="tr-TR" sz="2800" b="1" dirty="0" smtClean="0"/>
              <a:t> </a:t>
            </a:r>
          </a:p>
          <a:p>
            <a:pPr marL="341313" indent="-341313" eaLnBrk="1" hangingPunct="1">
              <a:lnSpc>
                <a:spcPct val="90000"/>
              </a:lnSpc>
              <a:spcBef>
                <a:spcPts val="700"/>
              </a:spcBef>
              <a:buClr>
                <a:srgbClr val="FFFF00"/>
              </a:buClr>
              <a:buSzPct val="75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tr-TR" sz="2800" dirty="0" smtClean="0">
              <a:cs typeface="Times New Roman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Grp="1" noChangeArrowheads="1"/>
          </p:cNvSpPr>
          <p:nvPr>
            <p:ph idx="1"/>
          </p:nvPr>
        </p:nvSpPr>
        <p:spPr>
          <a:xfrm>
            <a:off x="0" y="609600"/>
            <a:ext cx="9144000" cy="6248400"/>
          </a:xfrm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normAutofit/>
          </a:bodyPr>
          <a:lstStyle/>
          <a:p>
            <a:pPr marL="341313" indent="-341313" eaLnBrk="1" hangingPunct="1">
              <a:lnSpc>
                <a:spcPct val="90000"/>
              </a:lnSpc>
              <a:spcBef>
                <a:spcPts val="700"/>
              </a:spcBef>
              <a:buClr>
                <a:srgbClr val="FFFF00"/>
              </a:buClr>
              <a:buSzPct val="75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800" b="1" smtClean="0">
                <a:cs typeface="Times New Roman" charset="0"/>
              </a:rPr>
              <a:t>4-İntervertebral </a:t>
            </a:r>
            <a:r>
              <a:rPr lang="tr-TR" sz="2800" b="1" dirty="0" smtClean="0">
                <a:cs typeface="Times New Roman" charset="0"/>
              </a:rPr>
              <a:t>eklemlerin artrozu</a:t>
            </a:r>
            <a:r>
              <a:rPr lang="tr-TR" sz="2800" dirty="0" smtClean="0">
                <a:cs typeface="Times New Roman" charset="0"/>
              </a:rPr>
              <a:t>; hastanın daha yaşlı olması ve röntgende  tipik </a:t>
            </a:r>
            <a:r>
              <a:rPr lang="tr-TR" sz="2800" dirty="0" err="1" smtClean="0">
                <a:cs typeface="Times New Roman" charset="0"/>
              </a:rPr>
              <a:t>osteofitlerin</a:t>
            </a:r>
            <a:r>
              <a:rPr lang="tr-TR" sz="2800" dirty="0" smtClean="0">
                <a:cs typeface="Times New Roman" charset="0"/>
              </a:rPr>
              <a:t> bulunması genellikle ayırımı kolaylaştırır</a:t>
            </a:r>
            <a:r>
              <a:rPr lang="tr-TR" sz="2800" dirty="0" smtClean="0"/>
              <a:t>.</a:t>
            </a:r>
            <a:r>
              <a:rPr lang="tr-TR" sz="2800" dirty="0" smtClean="0">
                <a:cs typeface="Times New Roman" charset="0"/>
              </a:rPr>
              <a:t> </a:t>
            </a:r>
            <a:r>
              <a:rPr lang="tr-TR" sz="2800" dirty="0" err="1" smtClean="0">
                <a:cs typeface="Times New Roman" charset="0"/>
              </a:rPr>
              <a:t>Sakroiliak</a:t>
            </a:r>
            <a:r>
              <a:rPr lang="tr-TR" sz="2800" dirty="0" smtClean="0">
                <a:cs typeface="Times New Roman" charset="0"/>
              </a:rPr>
              <a:t> eklemler artrozda da etkilenebilir.Fakat radyolojik olarak tutulum eklemlerin alt kısmında sınırlıdır;halbuki </a:t>
            </a:r>
            <a:r>
              <a:rPr lang="tr-TR" sz="2800" dirty="0" err="1" smtClean="0">
                <a:cs typeface="Times New Roman" charset="0"/>
              </a:rPr>
              <a:t>AS’de</a:t>
            </a:r>
            <a:r>
              <a:rPr lang="tr-TR" sz="2800" dirty="0" smtClean="0">
                <a:cs typeface="Times New Roman" charset="0"/>
              </a:rPr>
              <a:t> eklemin tamamı tutulur</a:t>
            </a:r>
            <a:r>
              <a:rPr lang="tr-TR" sz="2800" dirty="0" smtClean="0"/>
              <a:t> </a:t>
            </a:r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FF00"/>
              </a:buClr>
              <a:buSzPct val="75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tr-TR" sz="2800" b="1" dirty="0" smtClean="0">
                <a:cs typeface="Times New Roman" charset="0"/>
              </a:rPr>
              <a:t>5-</a:t>
            </a:r>
            <a:r>
              <a:rPr lang="tr-TR" sz="2800" b="1" dirty="0" err="1" smtClean="0"/>
              <a:t>Diffüz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idiyopatik</a:t>
            </a:r>
            <a:r>
              <a:rPr lang="tr-TR" sz="2800" b="1" dirty="0" smtClean="0"/>
              <a:t> iskelet </a:t>
            </a:r>
            <a:r>
              <a:rPr lang="tr-TR" sz="2800" b="1" dirty="0" err="1" smtClean="0"/>
              <a:t>hiperostozisi</a:t>
            </a:r>
            <a:r>
              <a:rPr lang="tr-TR" sz="2800" b="1" dirty="0" smtClean="0">
                <a:cs typeface="Times New Roman" charset="0"/>
              </a:rPr>
              <a:t> (DISH); </a:t>
            </a:r>
            <a:r>
              <a:rPr lang="tr-TR" sz="2800" dirty="0" smtClean="0">
                <a:cs typeface="Times New Roman" charset="0"/>
              </a:rPr>
              <a:t>artrozun bir </a:t>
            </a:r>
            <a:r>
              <a:rPr lang="tr-TR" sz="2800" dirty="0" err="1" smtClean="0">
                <a:cs typeface="Times New Roman" charset="0"/>
              </a:rPr>
              <a:t>proliferatif</a:t>
            </a:r>
            <a:r>
              <a:rPr lang="tr-TR" sz="2800" dirty="0" smtClean="0">
                <a:cs typeface="Times New Roman" charset="0"/>
              </a:rPr>
              <a:t> şekli olup, yaşlılarda görülür ve </a:t>
            </a:r>
            <a:r>
              <a:rPr lang="tr-TR" sz="2800" dirty="0" err="1" smtClean="0">
                <a:cs typeface="Times New Roman" charset="0"/>
              </a:rPr>
              <a:t>AS’yi</a:t>
            </a:r>
            <a:r>
              <a:rPr lang="tr-TR" sz="2800" dirty="0" smtClean="0">
                <a:cs typeface="Times New Roman" charset="0"/>
              </a:rPr>
              <a:t> taklit edebilir;</a:t>
            </a:r>
            <a:r>
              <a:rPr lang="tr-TR" sz="2800" dirty="0" smtClean="0"/>
              <a:t>asimetrik ve büyük </a:t>
            </a:r>
            <a:r>
              <a:rPr lang="tr-TR" sz="2800" dirty="0" err="1" smtClean="0"/>
              <a:t>sindesmofitler</a:t>
            </a:r>
            <a:r>
              <a:rPr lang="tr-TR" sz="2800" dirty="0" smtClean="0"/>
              <a:t> vardır </a:t>
            </a:r>
            <a:r>
              <a:rPr lang="tr-TR" sz="2800" dirty="0" smtClean="0">
                <a:cs typeface="Times New Roman" charset="0"/>
              </a:rPr>
              <a:t>fakat </a:t>
            </a:r>
            <a:r>
              <a:rPr lang="tr-TR" sz="2800" dirty="0" err="1" smtClean="0">
                <a:cs typeface="Times New Roman" charset="0"/>
              </a:rPr>
              <a:t>apofizeal</a:t>
            </a:r>
            <a:r>
              <a:rPr lang="tr-TR" sz="2800" dirty="0" smtClean="0">
                <a:cs typeface="Times New Roman" charset="0"/>
              </a:rPr>
              <a:t> ve </a:t>
            </a:r>
            <a:r>
              <a:rPr lang="tr-TR" sz="2800" dirty="0" err="1" smtClean="0">
                <a:cs typeface="Times New Roman" charset="0"/>
              </a:rPr>
              <a:t>sakroiliak</a:t>
            </a:r>
            <a:r>
              <a:rPr lang="tr-TR" sz="2800" dirty="0" smtClean="0">
                <a:cs typeface="Times New Roman" charset="0"/>
              </a:rPr>
              <a:t> tutulum yoktur. </a:t>
            </a:r>
          </a:p>
          <a:p>
            <a:pPr>
              <a:buNone/>
            </a:pPr>
            <a:r>
              <a:rPr lang="tr-TR" sz="2800" b="1" dirty="0" smtClean="0">
                <a:cs typeface="Times New Roman" pitchFamily="18" charset="0"/>
              </a:rPr>
              <a:t>6-Omurga enfeksiyonları</a:t>
            </a:r>
          </a:p>
          <a:p>
            <a:pPr>
              <a:buNone/>
            </a:pPr>
            <a:r>
              <a:rPr lang="tr-TR" sz="2800" b="1" dirty="0" smtClean="0">
                <a:cs typeface="Times New Roman" pitchFamily="18" charset="0"/>
              </a:rPr>
              <a:t>7-Tümörler</a:t>
            </a:r>
          </a:p>
          <a:p>
            <a:pPr>
              <a:buNone/>
            </a:pPr>
            <a:r>
              <a:rPr lang="tr-TR" sz="2800" b="1" dirty="0" smtClean="0">
                <a:cs typeface="Times New Roman" pitchFamily="18" charset="0"/>
              </a:rPr>
              <a:t>8-</a:t>
            </a:r>
            <a:r>
              <a:rPr lang="tr-TR" sz="2800" b="1" dirty="0" err="1" smtClean="0">
                <a:cs typeface="Times New Roman" pitchFamily="18" charset="0"/>
              </a:rPr>
              <a:t>Metabolik</a:t>
            </a:r>
            <a:r>
              <a:rPr lang="tr-TR" sz="2800" b="1" dirty="0" smtClean="0">
                <a:cs typeface="Times New Roman" pitchFamily="18" charset="0"/>
              </a:rPr>
              <a:t> kemik </a:t>
            </a:r>
            <a:r>
              <a:rPr lang="tr-TR" sz="2800" b="1" dirty="0" err="1" smtClean="0">
                <a:cs typeface="Times New Roman" pitchFamily="18" charset="0"/>
              </a:rPr>
              <a:t>hastaalıkları</a:t>
            </a:r>
            <a:endParaRPr lang="tr-TR" sz="2800" b="1" dirty="0" smtClean="0">
              <a:cs typeface="Times New Roman" pitchFamily="18" charset="0"/>
            </a:endParaRPr>
          </a:p>
          <a:p>
            <a:pPr>
              <a:buNone/>
            </a:pPr>
            <a:r>
              <a:rPr lang="tr-TR" sz="2800" b="1" dirty="0" smtClean="0">
                <a:cs typeface="Times New Roman" pitchFamily="18" charset="0"/>
              </a:rPr>
              <a:t>9-</a:t>
            </a:r>
            <a:r>
              <a:rPr lang="tr-TR" sz="2800" b="1" dirty="0" err="1" smtClean="0">
                <a:cs typeface="Times New Roman" pitchFamily="18" charset="0"/>
              </a:rPr>
              <a:t>Konjenital</a:t>
            </a:r>
            <a:r>
              <a:rPr lang="tr-TR" sz="2800" b="1" dirty="0" smtClean="0">
                <a:cs typeface="Times New Roman" pitchFamily="18" charset="0"/>
              </a:rPr>
              <a:t> anomaliler</a:t>
            </a:r>
          </a:p>
          <a:p>
            <a:pPr>
              <a:buNone/>
            </a:pPr>
            <a:r>
              <a:rPr lang="tr-TR" sz="2800" b="1" dirty="0" smtClean="0">
                <a:cs typeface="Times New Roman" pitchFamily="18" charset="0"/>
              </a:rPr>
              <a:t>10-Diğer (psikolojik)</a:t>
            </a:r>
          </a:p>
          <a:p>
            <a:pPr marL="341313" indent="-341313" eaLnBrk="1" hangingPunct="1">
              <a:lnSpc>
                <a:spcPct val="90000"/>
              </a:lnSpc>
              <a:spcBef>
                <a:spcPts val="700"/>
              </a:spcBef>
              <a:buClr>
                <a:srgbClr val="FFFF00"/>
              </a:buClr>
              <a:buSzPct val="75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tr-TR" sz="2800" dirty="0" smtClean="0">
              <a:cs typeface="Times New Roman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dirty="0" smtClean="0">
                <a:solidFill>
                  <a:schemeClr val="accent2"/>
                </a:solidFill>
              </a:rPr>
              <a:t>AS Tedavi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tr-TR" sz="2400" b="1" i="1" dirty="0" smtClean="0"/>
              <a:t>  Tedavinin amaçları:</a:t>
            </a:r>
            <a:r>
              <a:rPr lang="tr-TR" sz="2400" dirty="0" smtClean="0"/>
              <a:t> </a:t>
            </a:r>
            <a:r>
              <a:rPr lang="tr-TR" sz="2400" dirty="0" err="1" smtClean="0"/>
              <a:t>Enflamasyonu</a:t>
            </a:r>
            <a:r>
              <a:rPr lang="tr-TR" sz="2400" dirty="0" smtClean="0"/>
              <a:t> ve ağrıyı baskılamak,kişinin fonksiyonlarını ve hareketliliğini devam ettirmek veya arttırmaya yöneliktir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400" dirty="0" smtClean="0"/>
              <a:t>Medikal tedavi  ile ağrı ve </a:t>
            </a:r>
            <a:r>
              <a:rPr lang="tr-TR" sz="2400" dirty="0" err="1" smtClean="0"/>
              <a:t>inflamasyonun</a:t>
            </a:r>
            <a:r>
              <a:rPr lang="tr-TR" sz="2400" dirty="0" smtClean="0"/>
              <a:t> kontrol altına alınması,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400" dirty="0" smtClean="0"/>
              <a:t>Fizik tedavi ve rehabilitasyonla </a:t>
            </a:r>
            <a:r>
              <a:rPr lang="tr-TR" sz="2400" dirty="0" err="1" smtClean="0"/>
              <a:t>postür</a:t>
            </a:r>
            <a:r>
              <a:rPr lang="tr-TR" sz="2400" dirty="0" smtClean="0"/>
              <a:t>, solunum ve germe egzersizleri ile hareket sistemi fonksiyonlarının en iyi şekilde korunması ve geliştirilmesi,</a:t>
            </a:r>
          </a:p>
          <a:p>
            <a:pPr>
              <a:lnSpc>
                <a:spcPct val="90000"/>
              </a:lnSpc>
              <a:defRPr/>
            </a:pPr>
            <a:r>
              <a:rPr lang="tr-TR" sz="2400" dirty="0" smtClean="0"/>
              <a:t>Ekstra-</a:t>
            </a:r>
            <a:r>
              <a:rPr lang="tr-TR" sz="2400" dirty="0" err="1" smtClean="0"/>
              <a:t>spinal</a:t>
            </a:r>
            <a:r>
              <a:rPr lang="tr-TR" sz="2400" dirty="0" smtClean="0"/>
              <a:t> ve ekstra-</a:t>
            </a:r>
            <a:r>
              <a:rPr lang="tr-TR" sz="2400" dirty="0" err="1" smtClean="0"/>
              <a:t>artiküler</a:t>
            </a:r>
            <a:r>
              <a:rPr lang="tr-TR" sz="2400" dirty="0" smtClean="0"/>
              <a:t> </a:t>
            </a:r>
            <a:r>
              <a:rPr lang="tr-TR" sz="2400" dirty="0" err="1" smtClean="0"/>
              <a:t>komorbiditelerin</a:t>
            </a:r>
            <a:r>
              <a:rPr lang="tr-TR" sz="2400" dirty="0" smtClean="0"/>
              <a:t> (</a:t>
            </a:r>
            <a:r>
              <a:rPr lang="tr-TR" sz="2400" dirty="0" err="1" smtClean="0"/>
              <a:t>üveit</a:t>
            </a:r>
            <a:r>
              <a:rPr lang="tr-TR" sz="2400" dirty="0" smtClean="0"/>
              <a:t>, aort kapağı yetmezliği gibi) en aza indirgenmesi,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400" dirty="0" smtClean="0"/>
              <a:t>Cerrahi tedavi ile kalça tutulumu, ileri </a:t>
            </a:r>
            <a:r>
              <a:rPr lang="tr-TR" sz="2400" dirty="0" err="1" smtClean="0"/>
              <a:t>postür</a:t>
            </a:r>
            <a:r>
              <a:rPr lang="tr-TR" sz="2400" dirty="0" smtClean="0"/>
              <a:t> bozuklukları, kırık ve </a:t>
            </a:r>
            <a:r>
              <a:rPr lang="tr-TR" sz="2400" dirty="0" err="1" smtClean="0"/>
              <a:t>kauda</a:t>
            </a:r>
            <a:r>
              <a:rPr lang="tr-TR" sz="2400" dirty="0" smtClean="0"/>
              <a:t> </a:t>
            </a:r>
            <a:r>
              <a:rPr lang="tr-TR" sz="2400" dirty="0" err="1" smtClean="0"/>
              <a:t>equina</a:t>
            </a:r>
            <a:r>
              <a:rPr lang="tr-TR" sz="2400" dirty="0" smtClean="0"/>
              <a:t> sendromu komplikasyonları düzeltilmeye çalışılır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500066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/>
                </a:solidFill>
              </a:rPr>
              <a:t>AS Tedavi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785794"/>
            <a:ext cx="8229600" cy="5857916"/>
          </a:xfrm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Font typeface="+mj-lt"/>
              <a:buAutoNum type="arabicPeriod"/>
            </a:pPr>
            <a:r>
              <a:rPr lang="tr-TR" sz="2000" b="1" i="1" dirty="0" smtClean="0">
                <a:solidFill>
                  <a:schemeClr val="accent2"/>
                </a:solidFill>
                <a:cs typeface="Times New Roman" pitchFamily="18" charset="0"/>
              </a:rPr>
              <a:t>Hastanın eğitimi </a:t>
            </a:r>
            <a:r>
              <a:rPr lang="tr-TR" sz="2000" dirty="0" smtClean="0">
                <a:cs typeface="Times New Roman" pitchFamily="18" charset="0"/>
              </a:rPr>
              <a:t>(</a:t>
            </a:r>
            <a:r>
              <a:rPr lang="tr-TR" sz="2000" dirty="0" err="1" smtClean="0">
                <a:cs typeface="Times New Roman" pitchFamily="18" charset="0"/>
              </a:rPr>
              <a:t>Postürü</a:t>
            </a:r>
            <a:r>
              <a:rPr lang="tr-TR" sz="2000" dirty="0" smtClean="0">
                <a:cs typeface="Times New Roman" pitchFamily="18" charset="0"/>
              </a:rPr>
              <a:t> koruma, egzersiz, çalışma-yatış </a:t>
            </a:r>
            <a:r>
              <a:rPr lang="tr-TR" sz="2000" dirty="0" err="1" smtClean="0">
                <a:cs typeface="Times New Roman" pitchFamily="18" charset="0"/>
              </a:rPr>
              <a:t>postürü</a:t>
            </a:r>
            <a:r>
              <a:rPr lang="tr-TR" sz="2000" dirty="0" smtClean="0">
                <a:cs typeface="Times New Roman" pitchFamily="18" charset="0"/>
              </a:rPr>
              <a:t>, sigara yasak, tedaviye uyum, aileye hastanın bu ilkelere uymasını destekleyecek yönde davranması öğütlenir, travmalardan korunma)</a:t>
            </a:r>
          </a:p>
          <a:p>
            <a:pPr marL="609600" indent="-609600">
              <a:lnSpc>
                <a:spcPct val="90000"/>
              </a:lnSpc>
              <a:buFont typeface="+mj-lt"/>
              <a:buAutoNum type="arabicPeriod"/>
            </a:pPr>
            <a:r>
              <a:rPr lang="tr-TR" sz="2000" b="1" i="1" dirty="0" smtClean="0">
                <a:solidFill>
                  <a:schemeClr val="accent2"/>
                </a:solidFill>
                <a:cs typeface="Times New Roman" pitchFamily="18" charset="0"/>
              </a:rPr>
              <a:t>Diyet</a:t>
            </a:r>
          </a:p>
          <a:p>
            <a:pPr marL="609600" indent="-609600">
              <a:lnSpc>
                <a:spcPct val="90000"/>
              </a:lnSpc>
              <a:buFont typeface="+mj-lt"/>
              <a:buAutoNum type="arabicPeriod"/>
            </a:pPr>
            <a:r>
              <a:rPr lang="tr-TR" sz="2000" b="1" i="1" dirty="0" err="1" smtClean="0">
                <a:solidFill>
                  <a:schemeClr val="accent2"/>
                </a:solidFill>
                <a:cs typeface="Times New Roman" pitchFamily="18" charset="0"/>
              </a:rPr>
              <a:t>Farmakoljik</a:t>
            </a:r>
            <a:r>
              <a:rPr lang="tr-TR" sz="2000" b="1" i="1" dirty="0" smtClean="0">
                <a:solidFill>
                  <a:schemeClr val="accent2"/>
                </a:solidFill>
                <a:cs typeface="Times New Roman" pitchFamily="18" charset="0"/>
              </a:rPr>
              <a:t> tedavi</a:t>
            </a:r>
          </a:p>
          <a:p>
            <a:pPr marL="990600" lvl="1" indent="-533400">
              <a:lnSpc>
                <a:spcPct val="90000"/>
              </a:lnSpc>
            </a:pPr>
            <a:r>
              <a:rPr lang="tr-TR" sz="2000" dirty="0" smtClean="0">
                <a:cs typeface="Times New Roman" pitchFamily="18" charset="0"/>
              </a:rPr>
              <a:t>NSAİD</a:t>
            </a:r>
          </a:p>
          <a:p>
            <a:pPr marL="990600" lvl="1" indent="-533400">
              <a:lnSpc>
                <a:spcPct val="90000"/>
              </a:lnSpc>
            </a:pPr>
            <a:r>
              <a:rPr lang="tr-TR" sz="2000" dirty="0" smtClean="0">
                <a:cs typeface="Times New Roman" pitchFamily="18" charset="0"/>
              </a:rPr>
              <a:t> </a:t>
            </a:r>
            <a:r>
              <a:rPr lang="tr-TR" sz="2000" dirty="0" err="1" smtClean="0"/>
              <a:t>Glukokortikoidler</a:t>
            </a:r>
            <a:endParaRPr lang="tr-TR" sz="2000" dirty="0" smtClean="0">
              <a:cs typeface="Times New Roman" pitchFamily="18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tr-TR" sz="2000" dirty="0" err="1" smtClean="0">
                <a:cs typeface="Times New Roman" pitchFamily="18" charset="0"/>
              </a:rPr>
              <a:t>Sulfasalazin</a:t>
            </a:r>
            <a:r>
              <a:rPr lang="tr-TR" sz="2000" dirty="0" smtClean="0">
                <a:cs typeface="Times New Roman" pitchFamily="18" charset="0"/>
              </a:rPr>
              <a:t> ( </a:t>
            </a:r>
            <a:r>
              <a:rPr lang="tr-TR" sz="2000" dirty="0" err="1" smtClean="0">
                <a:cs typeface="Times New Roman" pitchFamily="18" charset="0"/>
              </a:rPr>
              <a:t>Periferik</a:t>
            </a:r>
            <a:r>
              <a:rPr lang="tr-TR" sz="2000" dirty="0" smtClean="0">
                <a:cs typeface="Times New Roman" pitchFamily="18" charset="0"/>
              </a:rPr>
              <a:t> eklem  tutulumlu AS)</a:t>
            </a:r>
          </a:p>
          <a:p>
            <a:pPr marL="990600" lvl="1" indent="-533400">
              <a:lnSpc>
                <a:spcPct val="90000"/>
              </a:lnSpc>
            </a:pPr>
            <a:r>
              <a:rPr lang="tr-TR" sz="2000" dirty="0" smtClean="0">
                <a:cs typeface="Times New Roman" pitchFamily="18" charset="0"/>
              </a:rPr>
              <a:t>Biyolojik ajanlar; </a:t>
            </a:r>
            <a:r>
              <a:rPr lang="tr-TR" sz="2000" dirty="0" err="1" smtClean="0"/>
              <a:t>Etanercept</a:t>
            </a:r>
            <a:r>
              <a:rPr lang="tr-TR" sz="2000" dirty="0" smtClean="0"/>
              <a:t>, </a:t>
            </a:r>
            <a:r>
              <a:rPr lang="tr-TR" sz="2000" dirty="0" err="1" smtClean="0"/>
              <a:t>infliximab</a:t>
            </a:r>
            <a:r>
              <a:rPr lang="tr-TR" sz="2000" dirty="0" smtClean="0"/>
              <a:t>, </a:t>
            </a:r>
            <a:r>
              <a:rPr lang="tr-TR" sz="2000" dirty="0" err="1" smtClean="0"/>
              <a:t>adalimumab</a:t>
            </a:r>
            <a:r>
              <a:rPr lang="tr-TR" sz="2000" dirty="0" smtClean="0"/>
              <a:t>, </a:t>
            </a:r>
            <a:r>
              <a:rPr lang="tr-TR" sz="2000" dirty="0" err="1" smtClean="0"/>
              <a:t>golimumab</a:t>
            </a:r>
            <a:r>
              <a:rPr lang="tr-TR" sz="2000" dirty="0" smtClean="0"/>
              <a:t>, </a:t>
            </a:r>
            <a:r>
              <a:rPr lang="tr-TR" sz="2000" dirty="0" err="1" smtClean="0"/>
              <a:t>certolizumab</a:t>
            </a:r>
            <a:r>
              <a:rPr lang="tr-TR" sz="2000" dirty="0" smtClean="0"/>
              <a:t> </a:t>
            </a:r>
            <a:r>
              <a:rPr lang="tr-TR" sz="2000" dirty="0" err="1" smtClean="0"/>
              <a:t>pegol</a:t>
            </a:r>
            <a:r>
              <a:rPr lang="tr-TR" sz="2000" dirty="0" smtClean="0"/>
              <a:t> , </a:t>
            </a:r>
            <a:r>
              <a:rPr lang="tr-TR" sz="2000" dirty="0" err="1" smtClean="0"/>
              <a:t>secukinumab</a:t>
            </a:r>
            <a:r>
              <a:rPr lang="tr-TR" sz="2000" dirty="0" smtClean="0"/>
              <a:t>, </a:t>
            </a:r>
            <a:r>
              <a:rPr lang="tr-TR" sz="2000" dirty="0" err="1" smtClean="0"/>
              <a:t>tofacitinib</a:t>
            </a:r>
            <a:r>
              <a:rPr lang="tr-TR" sz="2000" dirty="0" smtClean="0"/>
              <a:t>)</a:t>
            </a:r>
            <a:endParaRPr lang="tr-TR" sz="2000" dirty="0" smtClean="0">
              <a:cs typeface="Times New Roman" pitchFamily="18" charset="0"/>
            </a:endParaRPr>
          </a:p>
          <a:p>
            <a:pPr marL="609600" indent="-609600">
              <a:buFontTx/>
              <a:buAutoNum type="arabicPeriod" startAt="4"/>
            </a:pPr>
            <a:r>
              <a:rPr lang="tr-TR" sz="2000" b="1" i="1" dirty="0" err="1" smtClean="0">
                <a:solidFill>
                  <a:schemeClr val="accent2"/>
                </a:solidFill>
                <a:cs typeface="Times New Roman" pitchFamily="18" charset="0"/>
              </a:rPr>
              <a:t>Nonfarmakoljik</a:t>
            </a:r>
            <a:r>
              <a:rPr lang="tr-TR" sz="2000" b="1" i="1" dirty="0" smtClean="0">
                <a:solidFill>
                  <a:schemeClr val="accent2"/>
                </a:solidFill>
                <a:cs typeface="Times New Roman" pitchFamily="18" charset="0"/>
              </a:rPr>
              <a:t> tedavi</a:t>
            </a:r>
          </a:p>
          <a:p>
            <a:pPr marL="990600" lvl="1" indent="-533400"/>
            <a:r>
              <a:rPr lang="tr-TR" sz="2000" dirty="0" smtClean="0">
                <a:cs typeface="Times New Roman" pitchFamily="18" charset="0"/>
              </a:rPr>
              <a:t>Fizik tedavi </a:t>
            </a:r>
            <a:r>
              <a:rPr lang="tr-TR" sz="2000" dirty="0" err="1" smtClean="0">
                <a:cs typeface="Times New Roman" pitchFamily="18" charset="0"/>
              </a:rPr>
              <a:t>modaliteleri</a:t>
            </a:r>
            <a:endParaRPr lang="tr-TR" sz="2000" dirty="0" smtClean="0">
              <a:cs typeface="Times New Roman" pitchFamily="18" charset="0"/>
            </a:endParaRPr>
          </a:p>
          <a:p>
            <a:pPr marL="990600" lvl="1" indent="-533400"/>
            <a:r>
              <a:rPr lang="tr-TR" sz="2000" dirty="0" smtClean="0">
                <a:cs typeface="Times New Roman" pitchFamily="18" charset="0"/>
              </a:rPr>
              <a:t>Egzersiz; yaşam boyu düzenli egzersiz</a:t>
            </a:r>
          </a:p>
          <a:p>
            <a:pPr marL="990600" lvl="1" indent="-533400"/>
            <a:r>
              <a:rPr lang="tr-TR" sz="2000" dirty="0" smtClean="0"/>
              <a:t>İş ve uğraşı tedavisi</a:t>
            </a:r>
          </a:p>
          <a:p>
            <a:pPr marL="990600" lvl="1" indent="-533400"/>
            <a:r>
              <a:rPr lang="tr-TR" sz="2000" dirty="0" err="1" smtClean="0"/>
              <a:t>Balneoterapi</a:t>
            </a:r>
            <a:r>
              <a:rPr lang="tr-TR" sz="2000" dirty="0" smtClean="0"/>
              <a:t> </a:t>
            </a:r>
            <a:endParaRPr lang="tr-TR" sz="2000" b="1" i="1" dirty="0" smtClean="0">
              <a:solidFill>
                <a:schemeClr val="accent2"/>
              </a:solidFill>
              <a:cs typeface="Times New Roman" pitchFamily="18" charset="0"/>
            </a:endParaRPr>
          </a:p>
          <a:p>
            <a:pPr marL="609600" indent="-609600">
              <a:buFontTx/>
              <a:buAutoNum type="arabicPeriod" startAt="4"/>
            </a:pPr>
            <a:r>
              <a:rPr lang="tr-TR" sz="2000" b="1" i="1" dirty="0" smtClean="0">
                <a:solidFill>
                  <a:schemeClr val="accent2"/>
                </a:solidFill>
                <a:cs typeface="Times New Roman" pitchFamily="18" charset="0"/>
              </a:rPr>
              <a:t>Cerrahi tedavi; </a:t>
            </a:r>
            <a:r>
              <a:rPr lang="tr-TR" sz="2000" dirty="0" smtClean="0">
                <a:cs typeface="Times New Roman" pitchFamily="18" charset="0"/>
              </a:rPr>
              <a:t>kalça </a:t>
            </a:r>
            <a:r>
              <a:rPr lang="tr-TR" sz="2000" dirty="0" err="1" smtClean="0">
                <a:cs typeface="Times New Roman" pitchFamily="18" charset="0"/>
              </a:rPr>
              <a:t>artroplastisi</a:t>
            </a:r>
            <a:r>
              <a:rPr lang="tr-TR" sz="2000" dirty="0" smtClean="0">
                <a:cs typeface="Times New Roman" pitchFamily="18" charset="0"/>
              </a:rPr>
              <a:t> ve </a:t>
            </a:r>
            <a:r>
              <a:rPr lang="tr-TR" sz="2000" dirty="0" err="1" smtClean="0">
                <a:cs typeface="Times New Roman" pitchFamily="18" charset="0"/>
              </a:rPr>
              <a:t>spinal</a:t>
            </a:r>
            <a:r>
              <a:rPr lang="tr-TR" sz="2000" dirty="0" smtClean="0">
                <a:cs typeface="Times New Roman" pitchFamily="18" charset="0"/>
              </a:rPr>
              <a:t> cerrahi</a:t>
            </a:r>
            <a:endParaRPr lang="tr-TR" sz="2000" i="1" dirty="0" smtClean="0">
              <a:solidFill>
                <a:schemeClr val="accent2"/>
              </a:solidFill>
              <a:cs typeface="Times New Roman" pitchFamily="18" charset="0"/>
            </a:endParaRPr>
          </a:p>
          <a:p>
            <a:endParaRPr lang="tr-TR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Picture 2" descr="C:\Users\gul.devrimsel\Desktop\Ekran Alıntısı 3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285728"/>
            <a:ext cx="8786874" cy="621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C:\Users\gul.devrimsel\Desktop\Ekran Alıntısı 1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 descr="C:\Users\gul.devrimsel\Desktop\Ekran Alıntısı 2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99592" y="836712"/>
            <a:ext cx="7560840" cy="52565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tr-TR" sz="3200" b="1" dirty="0" err="1" smtClean="0">
                <a:solidFill>
                  <a:schemeClr val="accent2"/>
                </a:solidFill>
              </a:rPr>
              <a:t>Aksiyel</a:t>
            </a:r>
            <a:r>
              <a:rPr lang="tr-TR" sz="3200" b="1" dirty="0" smtClean="0">
                <a:solidFill>
                  <a:schemeClr val="accent2"/>
                </a:solidFill>
              </a:rPr>
              <a:t> </a:t>
            </a:r>
            <a:r>
              <a:rPr lang="tr-TR" sz="3200" b="1" dirty="0" err="1" smtClean="0">
                <a:solidFill>
                  <a:schemeClr val="accent2"/>
                </a:solidFill>
              </a:rPr>
              <a:t>Spondiloartritte</a:t>
            </a:r>
            <a:r>
              <a:rPr lang="tr-TR" sz="3200" b="1" dirty="0" smtClean="0">
                <a:solidFill>
                  <a:schemeClr val="accent2"/>
                </a:solidFill>
              </a:rPr>
              <a:t> </a:t>
            </a:r>
            <a:r>
              <a:rPr lang="tr-TR" sz="3200" b="1" dirty="0" err="1" smtClean="0">
                <a:solidFill>
                  <a:schemeClr val="accent2"/>
                </a:solidFill>
              </a:rPr>
              <a:t>Prognoz</a:t>
            </a:r>
            <a:r>
              <a:rPr lang="tr-TR" sz="3200" b="1" dirty="0" smtClean="0">
                <a:solidFill>
                  <a:schemeClr val="accent2"/>
                </a:solidFill>
              </a:rPr>
              <a:t> </a:t>
            </a:r>
            <a:endParaRPr lang="tr-TR" sz="3200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 fontScale="92500" lnSpcReduction="10000"/>
          </a:bodyPr>
          <a:lstStyle/>
          <a:p>
            <a:r>
              <a:rPr lang="tr-TR" sz="2000" dirty="0" smtClean="0"/>
              <a:t>Şiddetli hastalığı öngörmede potansiyel risk faktörleri;</a:t>
            </a:r>
          </a:p>
          <a:p>
            <a:pPr>
              <a:buFont typeface="Wingdings" pitchFamily="2" charset="2"/>
              <a:buChar char="ü"/>
            </a:pPr>
            <a:r>
              <a:rPr lang="tr-TR" sz="2000" dirty="0" smtClean="0"/>
              <a:t>Kalça tutulumu</a:t>
            </a:r>
          </a:p>
          <a:p>
            <a:pPr>
              <a:buFont typeface="Wingdings" pitchFamily="2" charset="2"/>
              <a:buChar char="ü"/>
            </a:pPr>
            <a:r>
              <a:rPr lang="tr-TR" sz="2000" dirty="0" smtClean="0"/>
              <a:t>Akut faz yüksekliği</a:t>
            </a:r>
          </a:p>
          <a:p>
            <a:pPr>
              <a:buFont typeface="Wingdings" pitchFamily="2" charset="2"/>
              <a:buChar char="ü"/>
            </a:pPr>
            <a:r>
              <a:rPr lang="tr-TR" sz="2000" dirty="0" smtClean="0"/>
              <a:t>Radyografide </a:t>
            </a:r>
            <a:r>
              <a:rPr lang="tr-TR" sz="2000" dirty="0" err="1" smtClean="0"/>
              <a:t>sindesmofit</a:t>
            </a:r>
            <a:r>
              <a:rPr lang="tr-TR" sz="2000" dirty="0" smtClean="0"/>
              <a:t> bulunması</a:t>
            </a:r>
          </a:p>
          <a:p>
            <a:pPr>
              <a:buFont typeface="Wingdings" pitchFamily="2" charset="2"/>
              <a:buChar char="ü"/>
            </a:pPr>
            <a:r>
              <a:rPr lang="tr-TR" sz="2000" dirty="0" err="1" smtClean="0"/>
              <a:t>Başlangıçda</a:t>
            </a:r>
            <a:r>
              <a:rPr lang="tr-TR" sz="2000" dirty="0" smtClean="0"/>
              <a:t> ASDAS değerlerinde yükseklik</a:t>
            </a:r>
          </a:p>
          <a:p>
            <a:pPr>
              <a:buFont typeface="Wingdings" pitchFamily="2" charset="2"/>
              <a:buChar char="ü"/>
            </a:pPr>
            <a:r>
              <a:rPr lang="tr-TR" sz="2000" dirty="0" smtClean="0"/>
              <a:t>Sigara kullanımı</a:t>
            </a:r>
          </a:p>
          <a:p>
            <a:pPr>
              <a:buFont typeface="Wingdings" pitchFamily="2" charset="2"/>
              <a:buChar char="ü"/>
            </a:pPr>
            <a:r>
              <a:rPr lang="tr-TR" sz="2000" dirty="0" smtClean="0"/>
              <a:t>Ağır fiziksel iş kolunda çalışma</a:t>
            </a:r>
          </a:p>
          <a:p>
            <a:pPr>
              <a:buFont typeface="Wingdings" pitchFamily="2" charset="2"/>
              <a:buChar char="ü"/>
            </a:pPr>
            <a:r>
              <a:rPr lang="tr-TR" sz="2000" dirty="0" err="1" smtClean="0"/>
              <a:t>Lomber</a:t>
            </a:r>
            <a:r>
              <a:rPr lang="tr-TR" sz="2000" dirty="0" smtClean="0"/>
              <a:t> </a:t>
            </a:r>
            <a:r>
              <a:rPr lang="tr-TR" sz="2000" dirty="0" err="1" smtClean="0"/>
              <a:t>vertebra</a:t>
            </a:r>
            <a:r>
              <a:rPr lang="tr-TR" sz="2000" dirty="0" smtClean="0"/>
              <a:t> hareketlerinde kısıtlanma</a:t>
            </a:r>
          </a:p>
          <a:p>
            <a:pPr>
              <a:buFont typeface="Wingdings" pitchFamily="2" charset="2"/>
              <a:buChar char="ü"/>
            </a:pPr>
            <a:r>
              <a:rPr lang="tr-TR" sz="2000" dirty="0" err="1" smtClean="0"/>
              <a:t>Daktilit</a:t>
            </a:r>
            <a:endParaRPr lang="tr-TR" sz="2000" dirty="0" smtClean="0"/>
          </a:p>
          <a:p>
            <a:pPr>
              <a:buFont typeface="Wingdings" pitchFamily="2" charset="2"/>
              <a:buChar char="ü"/>
            </a:pPr>
            <a:r>
              <a:rPr lang="tr-TR" sz="2000" dirty="0" err="1" smtClean="0"/>
              <a:t>Monoartrit</a:t>
            </a:r>
            <a:r>
              <a:rPr lang="tr-TR" sz="2000" dirty="0" smtClean="0"/>
              <a:t>/</a:t>
            </a:r>
            <a:r>
              <a:rPr lang="tr-TR" sz="2000" dirty="0" err="1" smtClean="0"/>
              <a:t>oligoartrit</a:t>
            </a:r>
            <a:endParaRPr lang="tr-TR" sz="2000" dirty="0" smtClean="0"/>
          </a:p>
          <a:p>
            <a:pPr>
              <a:buFont typeface="Wingdings" pitchFamily="2" charset="2"/>
              <a:buChar char="ü"/>
            </a:pPr>
            <a:r>
              <a:rPr lang="tr-TR" sz="2000" dirty="0" smtClean="0"/>
              <a:t>Hastalığın &lt;16 yaşta başlaması</a:t>
            </a:r>
          </a:p>
          <a:p>
            <a:pPr>
              <a:buFont typeface="Wingdings" pitchFamily="2" charset="2"/>
              <a:buChar char="ü"/>
            </a:pPr>
            <a:r>
              <a:rPr lang="tr-TR" sz="2000" dirty="0" err="1" smtClean="0"/>
              <a:t>Diyare</a:t>
            </a:r>
            <a:endParaRPr lang="tr-TR" sz="2000" dirty="0" smtClean="0"/>
          </a:p>
          <a:p>
            <a:pPr>
              <a:buFont typeface="Wingdings" pitchFamily="2" charset="2"/>
              <a:buChar char="ü"/>
            </a:pPr>
            <a:r>
              <a:rPr lang="tr-TR" sz="2000" dirty="0" err="1" smtClean="0"/>
              <a:t>Üretrit</a:t>
            </a:r>
            <a:endParaRPr lang="tr-TR" sz="2000" dirty="0" smtClean="0"/>
          </a:p>
          <a:p>
            <a:pPr>
              <a:buFont typeface="Wingdings" pitchFamily="2" charset="2"/>
              <a:buChar char="ü"/>
            </a:pPr>
            <a:r>
              <a:rPr lang="tr-TR" sz="2000" dirty="0" err="1" smtClean="0"/>
              <a:t>Psöriazis</a:t>
            </a:r>
            <a:endParaRPr lang="tr-TR" sz="2000" dirty="0" smtClean="0"/>
          </a:p>
          <a:p>
            <a:pPr>
              <a:buFont typeface="Wingdings" pitchFamily="2" charset="2"/>
              <a:buChar char="ü"/>
            </a:pPr>
            <a:r>
              <a:rPr lang="tr-TR" sz="2000" dirty="0" smtClean="0"/>
              <a:t>İBH</a:t>
            </a:r>
            <a:endParaRPr lang="tr-T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tr-TR" sz="3200" b="1" dirty="0" smtClean="0">
                <a:solidFill>
                  <a:schemeClr val="accent2"/>
                </a:solidFill>
              </a:rPr>
              <a:t>REAKTİF ARTRİT (</a:t>
            </a:r>
            <a:r>
              <a:rPr lang="tr-TR" sz="3200" b="1" dirty="0" err="1" smtClean="0">
                <a:solidFill>
                  <a:schemeClr val="accent2"/>
                </a:solidFill>
              </a:rPr>
              <a:t>ReA</a:t>
            </a:r>
            <a:r>
              <a:rPr lang="tr-TR" sz="3200" b="1" dirty="0" smtClean="0">
                <a:solidFill>
                  <a:schemeClr val="accent2"/>
                </a:solidFill>
              </a:rPr>
              <a:t>)</a:t>
            </a:r>
            <a:endParaRPr lang="tr-TR" sz="3200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tr-TR" sz="9600" dirty="0" smtClean="0"/>
          </a:p>
          <a:p>
            <a:r>
              <a:rPr lang="tr-TR" sz="11200" dirty="0" smtClean="0"/>
              <a:t>Vücutta başka bir odaktaki enfeksiyon ile birlikte veya enfeksiyondan kısa bir süre sonra gelişen; ve eklemde mikroorganizmanın üretilemediği akut, </a:t>
            </a:r>
            <a:r>
              <a:rPr lang="tr-TR" sz="11200" dirty="0" err="1" smtClean="0"/>
              <a:t>non</a:t>
            </a:r>
            <a:r>
              <a:rPr lang="tr-TR" sz="11200" dirty="0" smtClean="0"/>
              <a:t>-</a:t>
            </a:r>
            <a:r>
              <a:rPr lang="tr-TR" sz="11200" dirty="0" err="1" smtClean="0"/>
              <a:t>süpüratif</a:t>
            </a:r>
            <a:r>
              <a:rPr lang="tr-TR" sz="11200" dirty="0" smtClean="0"/>
              <a:t> </a:t>
            </a:r>
            <a:r>
              <a:rPr lang="tr-TR" sz="11200" dirty="0" err="1" smtClean="0"/>
              <a:t>artrite</a:t>
            </a:r>
            <a:r>
              <a:rPr lang="tr-TR" sz="11200" dirty="0" smtClean="0"/>
              <a:t> reaktif </a:t>
            </a:r>
            <a:r>
              <a:rPr lang="tr-TR" sz="11200" dirty="0" err="1" smtClean="0"/>
              <a:t>artrit</a:t>
            </a:r>
            <a:r>
              <a:rPr lang="tr-TR" sz="11200" dirty="0" smtClean="0"/>
              <a:t> (</a:t>
            </a:r>
            <a:r>
              <a:rPr lang="tr-TR" sz="11200" dirty="0" err="1" smtClean="0"/>
              <a:t>ReA</a:t>
            </a:r>
            <a:r>
              <a:rPr lang="tr-TR" sz="11200" dirty="0" smtClean="0"/>
              <a:t>) denir.</a:t>
            </a:r>
            <a:br>
              <a:rPr lang="tr-TR" sz="11200" dirty="0" smtClean="0"/>
            </a:br>
            <a:endParaRPr lang="tr-TR" sz="11200" dirty="0" smtClean="0"/>
          </a:p>
          <a:p>
            <a:pPr algn="just"/>
            <a:r>
              <a:rPr lang="tr-TR" sz="11200" dirty="0" err="1" smtClean="0"/>
              <a:t>ReA</a:t>
            </a:r>
            <a:r>
              <a:rPr lang="tr-TR" sz="11200" dirty="0" smtClean="0"/>
              <a:t> sıklıkla deri ve gözde olan eklem dışı belirtiler, </a:t>
            </a:r>
            <a:r>
              <a:rPr lang="tr-TR" sz="11200" dirty="0" err="1" smtClean="0"/>
              <a:t>entezit</a:t>
            </a:r>
            <a:r>
              <a:rPr lang="tr-TR" sz="11200" dirty="0" smtClean="0"/>
              <a:t> ve </a:t>
            </a:r>
            <a:r>
              <a:rPr lang="tr-TR" sz="11200" dirty="0" err="1" smtClean="0"/>
              <a:t>tendinit</a:t>
            </a:r>
            <a:r>
              <a:rPr lang="tr-TR" sz="11200" dirty="0" smtClean="0"/>
              <a:t>, belirgin olarak alt </a:t>
            </a:r>
            <a:r>
              <a:rPr lang="tr-TR" sz="11200" dirty="0" err="1" smtClean="0"/>
              <a:t>ekstremite</a:t>
            </a:r>
            <a:r>
              <a:rPr lang="tr-TR" sz="11200" dirty="0" smtClean="0"/>
              <a:t> eklemlerini tutan </a:t>
            </a:r>
            <a:r>
              <a:rPr lang="tr-TR" sz="11200" dirty="0" err="1" smtClean="0"/>
              <a:t>artrit</a:t>
            </a:r>
            <a:r>
              <a:rPr lang="tr-TR" sz="11200" dirty="0" smtClean="0"/>
              <a:t>, bazen birkaç ay içinde </a:t>
            </a:r>
            <a:r>
              <a:rPr lang="tr-TR" sz="11200" dirty="0" err="1" smtClean="0"/>
              <a:t>spontan</a:t>
            </a:r>
            <a:r>
              <a:rPr lang="tr-TR" sz="11200" dirty="0" smtClean="0"/>
              <a:t> iyileşme ile karakterizedir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/>
                </a:solidFill>
              </a:rPr>
              <a:t>REAKTİF ARTRİT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282" y="857232"/>
            <a:ext cx="8472518" cy="5268931"/>
          </a:xfrm>
        </p:spPr>
        <p:txBody>
          <a:bodyPr>
            <a:normAutofit/>
          </a:bodyPr>
          <a:lstStyle/>
          <a:p>
            <a:r>
              <a:rPr lang="tr-TR" sz="2400" dirty="0" smtClean="0"/>
              <a:t>Genetik olarak yatkınlığı olan bireylerde oluşan </a:t>
            </a:r>
            <a:r>
              <a:rPr lang="tr-TR" sz="2400" dirty="0" err="1" smtClean="0"/>
              <a:t>gastrointestinal</a:t>
            </a:r>
            <a:r>
              <a:rPr lang="tr-TR" sz="2400" dirty="0" smtClean="0"/>
              <a:t>, </a:t>
            </a:r>
            <a:r>
              <a:rPr lang="tr-TR" sz="2400" dirty="0" err="1" smtClean="0"/>
              <a:t>genitoüriner</a:t>
            </a:r>
            <a:r>
              <a:rPr lang="tr-TR" sz="2400" dirty="0" smtClean="0"/>
              <a:t> veya solunum yolu enfeksiyonları sonrasında gelişen immünolojik reaksiyona bağlı olarak </a:t>
            </a:r>
            <a:r>
              <a:rPr lang="tr-TR" sz="2400" dirty="0" err="1" smtClean="0"/>
              <a:t>ReA</a:t>
            </a:r>
            <a:r>
              <a:rPr lang="tr-TR" sz="2400" dirty="0" smtClean="0"/>
              <a:t> gelişebilmektedir</a:t>
            </a:r>
          </a:p>
          <a:p>
            <a:r>
              <a:rPr lang="tr-TR" sz="2400" dirty="0" err="1" smtClean="0"/>
              <a:t>ReA’ya</a:t>
            </a:r>
            <a:r>
              <a:rPr lang="tr-TR" sz="2400" dirty="0" smtClean="0"/>
              <a:t> yol açtığı bilinen mikroorganizmalar; </a:t>
            </a:r>
            <a:r>
              <a:rPr lang="tr-TR" sz="2400" i="1" dirty="0" err="1" smtClean="0"/>
              <a:t>Chlamydia</a:t>
            </a:r>
            <a:r>
              <a:rPr lang="tr-TR" sz="2400" i="1" dirty="0" smtClean="0"/>
              <a:t> </a:t>
            </a:r>
            <a:r>
              <a:rPr lang="tr-TR" sz="2400" i="1" dirty="0" err="1" smtClean="0"/>
              <a:t>trachomatis</a:t>
            </a:r>
            <a:r>
              <a:rPr lang="tr-TR" sz="2400" i="1" dirty="0" smtClean="0"/>
              <a:t>,</a:t>
            </a:r>
            <a:r>
              <a:rPr lang="tr-TR" sz="2400" i="1" dirty="0" err="1" smtClean="0"/>
              <a:t>Yersinia</a:t>
            </a:r>
            <a:r>
              <a:rPr lang="tr-TR" sz="2400" i="1" dirty="0" smtClean="0"/>
              <a:t>, </a:t>
            </a:r>
            <a:r>
              <a:rPr lang="tr-TR" sz="2400" i="1" dirty="0" err="1" smtClean="0"/>
              <a:t>Salmonella</a:t>
            </a:r>
            <a:r>
              <a:rPr lang="tr-TR" sz="2400" i="1" dirty="0" smtClean="0"/>
              <a:t>, </a:t>
            </a:r>
            <a:r>
              <a:rPr lang="tr-TR" sz="2400" i="1" dirty="0" err="1" smtClean="0"/>
              <a:t>Shigella</a:t>
            </a:r>
            <a:r>
              <a:rPr lang="tr-TR" sz="2400" i="1" dirty="0" smtClean="0"/>
              <a:t> ve </a:t>
            </a:r>
            <a:r>
              <a:rPr lang="tr-TR" sz="2400" i="1" dirty="0" err="1" smtClean="0"/>
              <a:t>Campylobacter</a:t>
            </a:r>
            <a:r>
              <a:rPr lang="tr-TR" sz="2400" i="1" dirty="0" smtClean="0"/>
              <a:t>, </a:t>
            </a:r>
            <a:r>
              <a:rPr lang="tr-TR" sz="2400" i="1" dirty="0" err="1" smtClean="0"/>
              <a:t>Escherichia</a:t>
            </a:r>
            <a:r>
              <a:rPr lang="tr-TR" sz="2400" i="1" dirty="0" smtClean="0"/>
              <a:t> </a:t>
            </a:r>
            <a:r>
              <a:rPr lang="tr-TR" sz="2400" i="1" dirty="0" err="1" smtClean="0"/>
              <a:t>coli</a:t>
            </a:r>
            <a:r>
              <a:rPr lang="tr-TR" sz="2400" i="1" dirty="0" smtClean="0"/>
              <a:t>, </a:t>
            </a:r>
            <a:r>
              <a:rPr lang="tr-TR" sz="2400" i="1" dirty="0" err="1" smtClean="0"/>
              <a:t>Clostridium</a:t>
            </a:r>
            <a:r>
              <a:rPr lang="tr-TR" sz="2400" i="1" dirty="0" smtClean="0"/>
              <a:t> </a:t>
            </a:r>
            <a:r>
              <a:rPr lang="tr-TR" sz="2400" i="1" dirty="0" err="1" smtClean="0"/>
              <a:t>difficile</a:t>
            </a:r>
            <a:r>
              <a:rPr lang="tr-TR" sz="2400" i="1" dirty="0" smtClean="0"/>
              <a:t> </a:t>
            </a:r>
            <a:r>
              <a:rPr lang="tr-TR" sz="2400" dirty="0" smtClean="0"/>
              <a:t>ve </a:t>
            </a:r>
            <a:r>
              <a:rPr lang="tr-TR" sz="2400" i="1" dirty="0" err="1" smtClean="0"/>
              <a:t>Chlamydia</a:t>
            </a:r>
            <a:r>
              <a:rPr lang="tr-TR" sz="2400" i="1" dirty="0" smtClean="0"/>
              <a:t> </a:t>
            </a:r>
            <a:r>
              <a:rPr lang="tr-TR" sz="2400" i="1" dirty="0" err="1" smtClean="0"/>
              <a:t>pneumoniae</a:t>
            </a:r>
            <a:r>
              <a:rPr lang="tr-TR" sz="2400" i="1" dirty="0" smtClean="0"/>
              <a:t> </a:t>
            </a:r>
            <a:endParaRPr lang="tr-TR" sz="2400" dirty="0" smtClean="0"/>
          </a:p>
          <a:p>
            <a:r>
              <a:rPr lang="tr-TR" sz="2400" dirty="0" err="1" smtClean="0"/>
              <a:t>Postenfeksiyöz</a:t>
            </a:r>
            <a:r>
              <a:rPr lang="tr-TR" sz="2400" dirty="0" smtClean="0"/>
              <a:t> </a:t>
            </a:r>
            <a:r>
              <a:rPr lang="tr-TR" sz="2400" dirty="0" err="1" smtClean="0"/>
              <a:t>artrit</a:t>
            </a:r>
            <a:r>
              <a:rPr lang="tr-TR" sz="2400" dirty="0" smtClean="0"/>
              <a:t>, </a:t>
            </a:r>
            <a:r>
              <a:rPr lang="tr-TR" sz="2400" dirty="0" err="1" smtClean="0"/>
              <a:t>üretrit</a:t>
            </a:r>
            <a:r>
              <a:rPr lang="tr-TR" sz="2400" dirty="0" smtClean="0"/>
              <a:t> ve </a:t>
            </a:r>
            <a:r>
              <a:rPr lang="tr-TR" sz="2400" dirty="0" err="1" smtClean="0"/>
              <a:t>konjonktivit</a:t>
            </a:r>
            <a:r>
              <a:rPr lang="tr-TR" sz="2400" dirty="0" smtClean="0"/>
              <a:t> klinik </a:t>
            </a:r>
            <a:r>
              <a:rPr lang="tr-TR" sz="2400" dirty="0" err="1" smtClean="0"/>
              <a:t>triadı</a:t>
            </a:r>
            <a:r>
              <a:rPr lang="tr-TR" sz="2400" dirty="0" smtClean="0"/>
              <a:t> </a:t>
            </a:r>
            <a:r>
              <a:rPr lang="tr-TR" sz="2400" b="1" dirty="0" err="1" smtClean="0">
                <a:solidFill>
                  <a:schemeClr val="accent2"/>
                </a:solidFill>
              </a:rPr>
              <a:t>Reiter</a:t>
            </a:r>
            <a:r>
              <a:rPr lang="tr-TR" sz="2400" b="1" dirty="0" smtClean="0">
                <a:solidFill>
                  <a:schemeClr val="accent2"/>
                </a:solidFill>
              </a:rPr>
              <a:t> sendromu</a:t>
            </a:r>
            <a:r>
              <a:rPr lang="tr-TR" sz="2400" dirty="0" smtClean="0"/>
              <a:t> olarak adlandırılır.</a:t>
            </a:r>
          </a:p>
          <a:p>
            <a:r>
              <a:rPr lang="tr-TR" sz="2400" dirty="0" err="1" smtClean="0"/>
              <a:t>ReA’te</a:t>
            </a:r>
            <a:r>
              <a:rPr lang="tr-TR" sz="2400" dirty="0" smtClean="0"/>
              <a:t> tipik eklem bulguları </a:t>
            </a:r>
            <a:r>
              <a:rPr lang="tr-TR" sz="2400" dirty="0" err="1" smtClean="0"/>
              <a:t>yanısıra</a:t>
            </a:r>
            <a:r>
              <a:rPr lang="tr-TR" sz="2400" dirty="0" smtClean="0"/>
              <a:t>, </a:t>
            </a:r>
            <a:r>
              <a:rPr lang="tr-TR" sz="2400" dirty="0" err="1" smtClean="0"/>
              <a:t>üveit</a:t>
            </a:r>
            <a:r>
              <a:rPr lang="tr-TR" sz="2400" dirty="0" smtClean="0"/>
              <a:t>, bağırsak </a:t>
            </a:r>
            <a:r>
              <a:rPr lang="tr-TR" sz="2400" dirty="0" err="1" smtClean="0"/>
              <a:t>inflamasyonu</a:t>
            </a:r>
            <a:r>
              <a:rPr lang="tr-TR" sz="2400" dirty="0" smtClean="0"/>
              <a:t>, </a:t>
            </a:r>
            <a:r>
              <a:rPr lang="tr-TR" sz="2400" dirty="0" err="1" smtClean="0"/>
              <a:t>kardit</a:t>
            </a:r>
            <a:r>
              <a:rPr lang="tr-TR" sz="2400" dirty="0" smtClean="0"/>
              <a:t> ve nefrit bulunabilir.</a:t>
            </a:r>
          </a:p>
          <a:p>
            <a:r>
              <a:rPr lang="tr-TR" sz="2400" dirty="0" err="1" smtClean="0"/>
              <a:t>ReA’te</a:t>
            </a:r>
            <a:r>
              <a:rPr lang="tr-TR" sz="2400" dirty="0" smtClean="0"/>
              <a:t> %65-96 oranında HLA-B27 (+) </a:t>
            </a:r>
          </a:p>
          <a:p>
            <a:r>
              <a:rPr lang="tr-TR" sz="2400" dirty="0" smtClean="0"/>
              <a:t>Erkeklerde daha sık görülür</a:t>
            </a:r>
          </a:p>
          <a:p>
            <a:endParaRPr lang="tr-TR" sz="2400" dirty="0" smtClean="0"/>
          </a:p>
          <a:p>
            <a:endParaRPr lang="tr-TR" sz="2400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tr-TR" sz="2800" b="1" dirty="0" err="1" smtClean="0">
                <a:solidFill>
                  <a:schemeClr val="accent2"/>
                </a:solidFill>
              </a:rPr>
              <a:t>ReA</a:t>
            </a:r>
            <a:r>
              <a:rPr lang="tr-TR" sz="2800" b="1" dirty="0" smtClean="0">
                <a:solidFill>
                  <a:schemeClr val="accent2"/>
                </a:solidFill>
              </a:rPr>
              <a:t> Klinik Bulgular</a:t>
            </a:r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20" y="1071546"/>
            <a:ext cx="8401080" cy="5054617"/>
          </a:xfrm>
        </p:spPr>
        <p:txBody>
          <a:bodyPr>
            <a:normAutofit fontScale="25000" lnSpcReduction="20000"/>
          </a:bodyPr>
          <a:lstStyle/>
          <a:p>
            <a:r>
              <a:rPr lang="tr-TR" sz="9600" b="1" dirty="0" err="1" smtClean="0">
                <a:solidFill>
                  <a:schemeClr val="accent2"/>
                </a:solidFill>
              </a:rPr>
              <a:t>Artrit</a:t>
            </a:r>
            <a:r>
              <a:rPr lang="tr-TR" sz="9600" b="1" dirty="0" smtClean="0">
                <a:solidFill>
                  <a:schemeClr val="accent2"/>
                </a:solidFill>
              </a:rPr>
              <a:t>: </a:t>
            </a:r>
            <a:r>
              <a:rPr lang="tr-TR" sz="9600" dirty="0" smtClean="0"/>
              <a:t> Sıklıkla alt </a:t>
            </a:r>
            <a:r>
              <a:rPr lang="tr-TR" sz="9600" dirty="0" err="1" smtClean="0"/>
              <a:t>ekstremiteleri</a:t>
            </a:r>
            <a:r>
              <a:rPr lang="tr-TR" sz="9600" dirty="0" smtClean="0"/>
              <a:t> etkileyen akut başlangıçlı asimetrik </a:t>
            </a:r>
            <a:r>
              <a:rPr lang="tr-TR" sz="9600" dirty="0" err="1" smtClean="0"/>
              <a:t>oligoartrit</a:t>
            </a:r>
            <a:r>
              <a:rPr lang="tr-TR" sz="9600" dirty="0" smtClean="0"/>
              <a:t> şeklindedir. </a:t>
            </a:r>
            <a:r>
              <a:rPr lang="tr-TR" sz="9600" dirty="0" err="1" smtClean="0"/>
              <a:t>Artritli</a:t>
            </a:r>
            <a:r>
              <a:rPr lang="tr-TR" sz="9600" dirty="0" smtClean="0"/>
              <a:t> hastaların %50’sinde üst </a:t>
            </a:r>
            <a:r>
              <a:rPr lang="tr-TR" sz="9600" dirty="0" err="1" smtClean="0"/>
              <a:t>ekstremitelerde</a:t>
            </a:r>
            <a:r>
              <a:rPr lang="tr-TR" sz="9600" dirty="0" smtClean="0"/>
              <a:t> </a:t>
            </a:r>
            <a:r>
              <a:rPr lang="tr-TR" sz="9600" dirty="0" err="1" smtClean="0"/>
              <a:t>artrit</a:t>
            </a:r>
            <a:r>
              <a:rPr lang="tr-TR" sz="9600" dirty="0" smtClean="0"/>
              <a:t> bulunabilir ve bir kısmında da küçük eklemlerde </a:t>
            </a:r>
            <a:r>
              <a:rPr lang="tr-TR" sz="9600" dirty="0" err="1" smtClean="0"/>
              <a:t>poliartrit</a:t>
            </a:r>
            <a:r>
              <a:rPr lang="tr-TR" sz="9600" dirty="0" smtClean="0"/>
              <a:t> bulunur. </a:t>
            </a:r>
            <a:br>
              <a:rPr lang="tr-TR" sz="9600" dirty="0" smtClean="0"/>
            </a:br>
            <a:r>
              <a:rPr lang="tr-TR" sz="9600" dirty="0" smtClean="0"/>
              <a:t> Eklem şişliğine, sabah tutukluğu, ağrı ve hareket kısıtlılığı eşlik eder. Nadiren </a:t>
            </a:r>
            <a:r>
              <a:rPr lang="tr-TR" sz="9600" dirty="0" err="1" smtClean="0"/>
              <a:t>RA’ye</a:t>
            </a:r>
            <a:r>
              <a:rPr lang="tr-TR" sz="9600" dirty="0" smtClean="0"/>
              <a:t> benzer </a:t>
            </a:r>
            <a:r>
              <a:rPr lang="tr-TR" sz="9600" dirty="0" err="1" smtClean="0"/>
              <a:t>poliartrit</a:t>
            </a:r>
            <a:r>
              <a:rPr lang="tr-TR" sz="9600" dirty="0" smtClean="0"/>
              <a:t> görülebilir (RF (-), eklem dışı belirtiler ve klinik ile ayrılır).</a:t>
            </a:r>
          </a:p>
          <a:p>
            <a:r>
              <a:rPr lang="tr-TR" sz="9600" dirty="0" err="1" smtClean="0"/>
              <a:t>ReA’li</a:t>
            </a:r>
            <a:r>
              <a:rPr lang="tr-TR" sz="9600" dirty="0" smtClean="0"/>
              <a:t> olguların %20-30’unda </a:t>
            </a:r>
            <a:r>
              <a:rPr lang="tr-TR" sz="9600" dirty="0" err="1" smtClean="0"/>
              <a:t>sakroiliak</a:t>
            </a:r>
            <a:r>
              <a:rPr lang="tr-TR" sz="9600" dirty="0" smtClean="0"/>
              <a:t> eklem ve omurga tutulumu görülür. </a:t>
            </a:r>
            <a:r>
              <a:rPr lang="tr-TR" sz="9600" dirty="0" err="1" smtClean="0"/>
              <a:t>Sakroileit</a:t>
            </a:r>
            <a:r>
              <a:rPr lang="tr-TR" sz="9600" dirty="0" smtClean="0"/>
              <a:t> karakteristik olarak tek taraflıdır.</a:t>
            </a:r>
          </a:p>
          <a:p>
            <a:r>
              <a:rPr lang="tr-TR" sz="9600" b="1" dirty="0" err="1" smtClean="0">
                <a:solidFill>
                  <a:schemeClr val="accent2"/>
                </a:solidFill>
              </a:rPr>
              <a:t>Entezis</a:t>
            </a:r>
            <a:r>
              <a:rPr lang="tr-TR" sz="9600" b="1" dirty="0" smtClean="0">
                <a:solidFill>
                  <a:schemeClr val="accent2"/>
                </a:solidFill>
              </a:rPr>
              <a:t>: </a:t>
            </a:r>
            <a:r>
              <a:rPr lang="tr-TR" sz="9600" dirty="0" smtClean="0"/>
              <a:t>En sık tutulan </a:t>
            </a:r>
            <a:r>
              <a:rPr lang="tr-TR" sz="9600" dirty="0" err="1" smtClean="0"/>
              <a:t>entezis</a:t>
            </a:r>
            <a:r>
              <a:rPr lang="tr-TR" sz="9600" dirty="0" smtClean="0"/>
              <a:t> yerleri; </a:t>
            </a:r>
            <a:r>
              <a:rPr lang="tr-TR" sz="9600" dirty="0" err="1" smtClean="0"/>
              <a:t>aşil</a:t>
            </a:r>
            <a:r>
              <a:rPr lang="tr-TR" sz="9600" dirty="0" smtClean="0"/>
              <a:t> </a:t>
            </a:r>
            <a:r>
              <a:rPr lang="tr-TR" sz="9600" dirty="0" err="1" smtClean="0"/>
              <a:t>tendonu</a:t>
            </a:r>
            <a:r>
              <a:rPr lang="tr-TR" sz="9600" dirty="0" smtClean="0"/>
              <a:t> ve </a:t>
            </a:r>
            <a:r>
              <a:rPr lang="tr-TR" sz="9600" dirty="0" err="1" smtClean="0"/>
              <a:t>plantar</a:t>
            </a:r>
            <a:r>
              <a:rPr lang="tr-TR" sz="9600" dirty="0" smtClean="0"/>
              <a:t> </a:t>
            </a:r>
            <a:r>
              <a:rPr lang="tr-TR" sz="9600" dirty="0" err="1" smtClean="0"/>
              <a:t>fasyanın</a:t>
            </a:r>
            <a:r>
              <a:rPr lang="tr-TR" sz="9600" dirty="0" smtClean="0"/>
              <a:t> </a:t>
            </a:r>
            <a:r>
              <a:rPr lang="tr-TR" sz="9600" dirty="0" err="1" smtClean="0"/>
              <a:t>kalkaneusa</a:t>
            </a:r>
            <a:r>
              <a:rPr lang="tr-TR" sz="9600" dirty="0" smtClean="0"/>
              <a:t> yapıştığı yerlerdir. Klinikte bu bölgelerde ağrı, şişlik ve lokal hassasiyet mevcuttur. </a:t>
            </a:r>
            <a:br>
              <a:rPr lang="tr-TR" sz="9600" dirty="0" smtClean="0"/>
            </a:br>
            <a:r>
              <a:rPr lang="tr-TR" sz="9600" b="1" dirty="0" smtClean="0"/>
              <a:t> </a:t>
            </a:r>
            <a:r>
              <a:rPr lang="tr-TR" sz="9600" b="1" dirty="0" err="1" smtClean="0">
                <a:solidFill>
                  <a:schemeClr val="accent2"/>
                </a:solidFill>
              </a:rPr>
              <a:t>Daktilit</a:t>
            </a:r>
            <a:r>
              <a:rPr lang="tr-TR" sz="9600" b="1" dirty="0" smtClean="0">
                <a:solidFill>
                  <a:schemeClr val="accent2"/>
                </a:solidFill>
              </a:rPr>
              <a:t>:</a:t>
            </a:r>
            <a:r>
              <a:rPr lang="tr-TR" sz="9600" dirty="0" smtClean="0">
                <a:solidFill>
                  <a:schemeClr val="accent2"/>
                </a:solidFill>
              </a:rPr>
              <a:t> </a:t>
            </a:r>
            <a:r>
              <a:rPr lang="tr-TR" sz="9600" dirty="0" smtClean="0"/>
              <a:t>Bazı hastalarda </a:t>
            </a:r>
            <a:r>
              <a:rPr lang="tr-TR" sz="9600" dirty="0" err="1" smtClean="0"/>
              <a:t>daktilit</a:t>
            </a:r>
            <a:r>
              <a:rPr lang="tr-TR" sz="9600" dirty="0" smtClean="0"/>
              <a:t>  gelişebilir, </a:t>
            </a:r>
            <a:r>
              <a:rPr lang="tr-TR" sz="9600" dirty="0" err="1" smtClean="0"/>
              <a:t>daktilit</a:t>
            </a:r>
            <a:r>
              <a:rPr lang="tr-TR" sz="9600" dirty="0" smtClean="0"/>
              <a:t> tipik olarak sosis parmak şeklinde görülür.</a:t>
            </a:r>
          </a:p>
          <a:p>
            <a:r>
              <a:rPr lang="tr-TR" sz="9600" b="1" dirty="0" smtClean="0">
                <a:solidFill>
                  <a:schemeClr val="accent2"/>
                </a:solidFill>
              </a:rPr>
              <a:t>Bel ağrısı</a:t>
            </a:r>
            <a:r>
              <a:rPr lang="tr-TR" sz="9600" b="1" dirty="0" smtClean="0"/>
              <a:t>: </a:t>
            </a:r>
            <a:r>
              <a:rPr lang="tr-TR" sz="9600" dirty="0" err="1" smtClean="0"/>
              <a:t>Enflamatuar</a:t>
            </a:r>
            <a:r>
              <a:rPr lang="tr-TR" sz="9600" dirty="0" smtClean="0"/>
              <a:t> bel ağrısı görülür</a:t>
            </a:r>
          </a:p>
          <a:p>
            <a:pPr>
              <a:buNone/>
            </a:pPr>
            <a:endParaRPr lang="tr-TR" sz="9600" b="1" dirty="0" smtClean="0">
              <a:solidFill>
                <a:schemeClr val="accent2"/>
              </a:solidFill>
            </a:endParaRPr>
          </a:p>
          <a:p>
            <a:endParaRPr lang="tr-TR" sz="9600" dirty="0" smtClean="0"/>
          </a:p>
          <a:p>
            <a:pPr>
              <a:buNone/>
            </a:pPr>
            <a:r>
              <a:rPr lang="tr-TR" sz="9600" dirty="0" smtClean="0"/>
              <a:t/>
            </a:r>
            <a:br>
              <a:rPr lang="tr-TR" sz="9600" dirty="0" smtClean="0"/>
            </a:br>
            <a:r>
              <a:rPr lang="tr-TR" sz="9600" dirty="0" smtClean="0"/>
              <a:t> </a:t>
            </a:r>
            <a:br>
              <a:rPr lang="tr-TR" sz="9600" dirty="0" smtClean="0"/>
            </a:br>
            <a:r>
              <a:rPr lang="tr-TR" sz="96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 fontScale="92500" lnSpcReduction="20000"/>
          </a:bodyPr>
          <a:lstStyle/>
          <a:p>
            <a:r>
              <a:rPr lang="tr-TR" b="1" dirty="0" smtClean="0">
                <a:solidFill>
                  <a:schemeClr val="accent2"/>
                </a:solidFill>
              </a:rPr>
              <a:t>Mukoza ve deri bulguları: </a:t>
            </a:r>
            <a:r>
              <a:rPr lang="tr-TR" dirty="0" err="1" smtClean="0"/>
              <a:t>ReA’li</a:t>
            </a:r>
            <a:r>
              <a:rPr lang="tr-TR" dirty="0" smtClean="0"/>
              <a:t> olguların 1/3 ‘ünde deri ve mukoza bulguları görünür; </a:t>
            </a:r>
            <a:r>
              <a:rPr lang="tr-TR" dirty="0" err="1" smtClean="0"/>
              <a:t>balanitis</a:t>
            </a:r>
            <a:r>
              <a:rPr lang="tr-TR" dirty="0" smtClean="0"/>
              <a:t> </a:t>
            </a:r>
            <a:r>
              <a:rPr lang="tr-TR" dirty="0" err="1" smtClean="0"/>
              <a:t>sirsinata</a:t>
            </a:r>
            <a:r>
              <a:rPr lang="tr-TR" dirty="0" smtClean="0"/>
              <a:t>, </a:t>
            </a:r>
            <a:r>
              <a:rPr lang="tr-TR" dirty="0" err="1" smtClean="0"/>
              <a:t>keratoderma</a:t>
            </a:r>
            <a:r>
              <a:rPr lang="tr-TR" dirty="0" smtClean="0"/>
              <a:t> </a:t>
            </a:r>
            <a:r>
              <a:rPr lang="tr-TR" dirty="0" err="1" smtClean="0"/>
              <a:t>blenhorajika</a:t>
            </a:r>
            <a:r>
              <a:rPr lang="tr-TR" dirty="0" smtClean="0"/>
              <a:t> </a:t>
            </a:r>
          </a:p>
          <a:p>
            <a:r>
              <a:rPr lang="tr-TR" b="1" dirty="0" smtClean="0">
                <a:solidFill>
                  <a:schemeClr val="accent2"/>
                </a:solidFill>
              </a:rPr>
              <a:t>Göz belirtileri: </a:t>
            </a:r>
            <a:r>
              <a:rPr lang="tr-TR" dirty="0" smtClean="0"/>
              <a:t>en sık </a:t>
            </a:r>
            <a:r>
              <a:rPr lang="tr-TR" dirty="0" err="1" smtClean="0"/>
              <a:t>konjonktivit</a:t>
            </a:r>
            <a:r>
              <a:rPr lang="tr-TR" dirty="0" smtClean="0"/>
              <a:t> olmak üzere, daha az sıklıkla </a:t>
            </a:r>
            <a:r>
              <a:rPr lang="tr-TR" dirty="0" err="1" smtClean="0"/>
              <a:t>episklerit</a:t>
            </a:r>
            <a:r>
              <a:rPr lang="tr-TR" dirty="0" smtClean="0"/>
              <a:t>, </a:t>
            </a:r>
            <a:r>
              <a:rPr lang="tr-TR" dirty="0" err="1" smtClean="0"/>
              <a:t>keratit</a:t>
            </a:r>
            <a:r>
              <a:rPr lang="tr-TR" dirty="0" smtClean="0"/>
              <a:t> ve </a:t>
            </a:r>
            <a:r>
              <a:rPr lang="tr-TR" dirty="0" err="1" smtClean="0"/>
              <a:t>anterior</a:t>
            </a:r>
            <a:r>
              <a:rPr lang="tr-TR" dirty="0" smtClean="0"/>
              <a:t> </a:t>
            </a:r>
            <a:r>
              <a:rPr lang="tr-TR" dirty="0" err="1" smtClean="0"/>
              <a:t>üveit</a:t>
            </a:r>
            <a:r>
              <a:rPr lang="tr-TR" dirty="0" smtClean="0"/>
              <a:t> görülebilir</a:t>
            </a:r>
          </a:p>
          <a:p>
            <a:r>
              <a:rPr lang="tr-TR" sz="2800" b="1" dirty="0" smtClean="0">
                <a:solidFill>
                  <a:schemeClr val="accent2"/>
                </a:solidFill>
              </a:rPr>
              <a:t>GÜS belirtileri : </a:t>
            </a:r>
            <a:r>
              <a:rPr lang="tr-TR" dirty="0" err="1" smtClean="0"/>
              <a:t>Dizüri</a:t>
            </a:r>
            <a:r>
              <a:rPr lang="tr-TR" dirty="0" smtClean="0"/>
              <a:t>, </a:t>
            </a:r>
            <a:r>
              <a:rPr lang="tr-TR" dirty="0" err="1" smtClean="0"/>
              <a:t>pelvik</a:t>
            </a:r>
            <a:r>
              <a:rPr lang="tr-TR" dirty="0" smtClean="0"/>
              <a:t> ağrı, </a:t>
            </a:r>
            <a:r>
              <a:rPr lang="tr-TR" dirty="0" err="1" smtClean="0"/>
              <a:t>üretrit</a:t>
            </a:r>
            <a:r>
              <a:rPr lang="tr-TR" dirty="0" smtClean="0"/>
              <a:t>, </a:t>
            </a:r>
            <a:r>
              <a:rPr lang="tr-TR" dirty="0" err="1" smtClean="0"/>
              <a:t>servisit</a:t>
            </a:r>
            <a:r>
              <a:rPr lang="tr-TR" dirty="0" smtClean="0"/>
              <a:t>, </a:t>
            </a:r>
            <a:r>
              <a:rPr lang="tr-TR" dirty="0" err="1" smtClean="0"/>
              <a:t>prostatit</a:t>
            </a:r>
            <a:r>
              <a:rPr lang="tr-TR" dirty="0" smtClean="0"/>
              <a:t>, </a:t>
            </a:r>
            <a:r>
              <a:rPr lang="tr-TR" dirty="0" err="1" smtClean="0"/>
              <a:t>salpingo</a:t>
            </a:r>
            <a:r>
              <a:rPr lang="tr-TR" dirty="0" smtClean="0"/>
              <a:t>-</a:t>
            </a:r>
            <a:r>
              <a:rPr lang="tr-TR" dirty="0" err="1" smtClean="0"/>
              <a:t>ooforit</a:t>
            </a:r>
            <a:r>
              <a:rPr lang="tr-TR" dirty="0" smtClean="0"/>
              <a:t> veya sistit şeklinde ortaya çıkabilir. Olguların yaklaşık yarısında hafif </a:t>
            </a:r>
            <a:r>
              <a:rPr lang="tr-TR" dirty="0" err="1" smtClean="0"/>
              <a:t>proteinüri</a:t>
            </a:r>
            <a:r>
              <a:rPr lang="tr-TR" dirty="0" smtClean="0"/>
              <a:t>, </a:t>
            </a:r>
            <a:r>
              <a:rPr lang="tr-TR" dirty="0" err="1" smtClean="0"/>
              <a:t>mikrohematüri</a:t>
            </a:r>
            <a:r>
              <a:rPr lang="tr-TR" dirty="0" smtClean="0"/>
              <a:t> bulunabilir. </a:t>
            </a:r>
            <a:br>
              <a:rPr lang="tr-TR" dirty="0" smtClean="0"/>
            </a:br>
            <a:endParaRPr lang="tr-TR" dirty="0" smtClean="0"/>
          </a:p>
          <a:p>
            <a:pPr>
              <a:buNone/>
            </a:pPr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err="1" smtClean="0">
                <a:solidFill>
                  <a:srgbClr val="C00000"/>
                </a:solidFill>
              </a:rPr>
              <a:t>ReA</a:t>
            </a:r>
            <a:r>
              <a:rPr lang="tr-TR" sz="3600" b="1" dirty="0" smtClean="0">
                <a:solidFill>
                  <a:srgbClr val="C00000"/>
                </a:solidFill>
              </a:rPr>
              <a:t> </a:t>
            </a:r>
            <a:r>
              <a:rPr lang="tr-TR" sz="3600" b="1" dirty="0" err="1" smtClean="0">
                <a:solidFill>
                  <a:srgbClr val="C00000"/>
                </a:solidFill>
              </a:rPr>
              <a:t>Laboratuvar</a:t>
            </a:r>
            <a:r>
              <a:rPr lang="tr-TR" sz="3600" b="1" dirty="0" smtClean="0">
                <a:solidFill>
                  <a:srgbClr val="C00000"/>
                </a:solidFill>
              </a:rPr>
              <a:t> Bulguları</a:t>
            </a:r>
            <a:endParaRPr lang="tr-TR" sz="36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Önceki veya eş zamanlı enfeksiyonun kanıtı</a:t>
            </a:r>
          </a:p>
          <a:p>
            <a:r>
              <a:rPr lang="tr-TR" dirty="0" smtClean="0"/>
              <a:t> Akut faz </a:t>
            </a:r>
            <a:r>
              <a:rPr lang="tr-TR" dirty="0" err="1" smtClean="0"/>
              <a:t>reaktanlarında</a:t>
            </a:r>
            <a:r>
              <a:rPr lang="tr-TR" dirty="0" smtClean="0"/>
              <a:t> yüksekliği (ESH ve CRP yüksekliği)</a:t>
            </a:r>
          </a:p>
          <a:p>
            <a:r>
              <a:rPr lang="tr-TR" dirty="0" smtClean="0"/>
              <a:t>HLA-B27 pozitifliği </a:t>
            </a:r>
          </a:p>
          <a:p>
            <a:r>
              <a:rPr lang="tr-TR" dirty="0" err="1" smtClean="0"/>
              <a:t>Sinoviyal</a:t>
            </a:r>
            <a:r>
              <a:rPr lang="tr-TR" dirty="0" smtClean="0"/>
              <a:t> sıvı analizinde </a:t>
            </a:r>
            <a:r>
              <a:rPr lang="tr-TR" dirty="0" err="1" smtClean="0"/>
              <a:t>inflamatuar</a:t>
            </a:r>
            <a:r>
              <a:rPr lang="tr-TR" dirty="0" smtClean="0"/>
              <a:t> </a:t>
            </a:r>
            <a:r>
              <a:rPr lang="tr-TR" dirty="0" err="1" smtClean="0"/>
              <a:t>sinovit</a:t>
            </a:r>
            <a:r>
              <a:rPr lang="tr-TR" dirty="0" smtClean="0"/>
              <a:t> varlığı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6842"/>
          </a:xfrm>
        </p:spPr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rgbClr val="C00000"/>
                </a:solidFill>
              </a:rPr>
              <a:t>ReA</a:t>
            </a:r>
            <a:r>
              <a:rPr lang="tr-TR" b="1" dirty="0" smtClean="0">
                <a:solidFill>
                  <a:srgbClr val="C00000"/>
                </a:solidFill>
              </a:rPr>
              <a:t> Radyolojik Bulgular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642918"/>
            <a:ext cx="9144000" cy="6000792"/>
          </a:xfrm>
        </p:spPr>
        <p:txBody>
          <a:bodyPr>
            <a:noAutofit/>
          </a:bodyPr>
          <a:lstStyle/>
          <a:p>
            <a:r>
              <a:rPr lang="tr-TR" sz="2400" dirty="0" err="1" smtClean="0"/>
              <a:t>Reiter</a:t>
            </a:r>
            <a:r>
              <a:rPr lang="tr-TR" sz="2400" dirty="0" smtClean="0"/>
              <a:t> sendromunun eklem bulguları, alt </a:t>
            </a:r>
            <a:r>
              <a:rPr lang="tr-TR" sz="2400" dirty="0" err="1" smtClean="0"/>
              <a:t>ekstremitelerde</a:t>
            </a:r>
            <a:r>
              <a:rPr lang="tr-TR" sz="2400" dirty="0" smtClean="0"/>
              <a:t> asimetrik ve </a:t>
            </a:r>
            <a:r>
              <a:rPr lang="tr-TR" sz="2400" dirty="0" err="1" smtClean="0"/>
              <a:t>oligoartiküler</a:t>
            </a:r>
            <a:r>
              <a:rPr lang="tr-TR" sz="2400" dirty="0" smtClean="0"/>
              <a:t> özellik gösterir. Radyografide hastalığın erken dönemde ayak bileği, parmaklar ve diz ekleminde </a:t>
            </a:r>
            <a:r>
              <a:rPr lang="tr-TR" sz="2400" dirty="0" err="1" smtClean="0"/>
              <a:t>effüzyon</a:t>
            </a:r>
            <a:r>
              <a:rPr lang="tr-TR" sz="2400" dirty="0" smtClean="0"/>
              <a:t>, eklem çevresinde ödem ve </a:t>
            </a:r>
            <a:r>
              <a:rPr lang="tr-TR" sz="2400" dirty="0" err="1" smtClean="0"/>
              <a:t>tendonların</a:t>
            </a:r>
            <a:r>
              <a:rPr lang="tr-TR" sz="2400" dirty="0" smtClean="0"/>
              <a:t> </a:t>
            </a:r>
            <a:r>
              <a:rPr lang="tr-TR" sz="2400" dirty="0" err="1" smtClean="0"/>
              <a:t>inflamasyonuna</a:t>
            </a:r>
            <a:r>
              <a:rPr lang="tr-TR" sz="2400" dirty="0" smtClean="0"/>
              <a:t> bağlı, yumuşak dokuda genişleme görülür. </a:t>
            </a:r>
          </a:p>
          <a:p>
            <a:r>
              <a:rPr lang="tr-TR" sz="2400" dirty="0" smtClean="0"/>
              <a:t>El ve ayağın küçük eklemlerinde, el bileği, diz ve </a:t>
            </a:r>
            <a:r>
              <a:rPr lang="tr-TR" sz="2400" dirty="0" err="1" smtClean="0"/>
              <a:t>sakroiliak</a:t>
            </a:r>
            <a:r>
              <a:rPr lang="tr-TR" sz="2400" dirty="0" smtClean="0"/>
              <a:t> eklemde erozyonlar görülür. Bunlar özellikle kemiklerin kenarlarında yer alır. Çevrelerinde, </a:t>
            </a:r>
            <a:r>
              <a:rPr lang="tr-TR" sz="2400" dirty="0" err="1" smtClean="0"/>
              <a:t>inflamasyon</a:t>
            </a:r>
            <a:r>
              <a:rPr lang="tr-TR" sz="2400" dirty="0" smtClean="0"/>
              <a:t> bölgesinde reaktif yeni kemik </a:t>
            </a:r>
            <a:r>
              <a:rPr lang="tr-TR" sz="2400" dirty="0" err="1" smtClean="0"/>
              <a:t>proliferasyonuna</a:t>
            </a:r>
            <a:r>
              <a:rPr lang="tr-TR" sz="2400" dirty="0" smtClean="0"/>
              <a:t> bağlı kuş tüyü gibi </a:t>
            </a:r>
            <a:r>
              <a:rPr lang="tr-TR" sz="2400" dirty="0" err="1" smtClean="0"/>
              <a:t>periost</a:t>
            </a:r>
            <a:r>
              <a:rPr lang="tr-TR" sz="2400" dirty="0" smtClean="0"/>
              <a:t> reaksiyonu bulunur. Kemik </a:t>
            </a:r>
            <a:r>
              <a:rPr lang="tr-TR" sz="2400" dirty="0" err="1" smtClean="0"/>
              <a:t>proliferasyonunun</a:t>
            </a:r>
            <a:r>
              <a:rPr lang="tr-TR" sz="2400" dirty="0" smtClean="0"/>
              <a:t> varlığı, </a:t>
            </a:r>
            <a:r>
              <a:rPr lang="tr-TR" sz="2400" dirty="0" err="1" smtClean="0"/>
              <a:t>Reiter</a:t>
            </a:r>
            <a:r>
              <a:rPr lang="tr-TR" sz="2400" dirty="0" smtClean="0"/>
              <a:t> sendromu, </a:t>
            </a:r>
            <a:r>
              <a:rPr lang="tr-TR" sz="2400" dirty="0" err="1" smtClean="0"/>
              <a:t>psöriatik</a:t>
            </a:r>
            <a:r>
              <a:rPr lang="tr-TR" sz="2400" dirty="0" smtClean="0"/>
              <a:t> </a:t>
            </a:r>
            <a:r>
              <a:rPr lang="tr-TR" sz="2400" dirty="0" err="1" smtClean="0"/>
              <a:t>artrit</a:t>
            </a:r>
            <a:r>
              <a:rPr lang="tr-TR" sz="2400" dirty="0" smtClean="0"/>
              <a:t> ve </a:t>
            </a:r>
            <a:r>
              <a:rPr lang="tr-TR" sz="2400" dirty="0" err="1" smtClean="0"/>
              <a:t>ankilozan</a:t>
            </a:r>
            <a:r>
              <a:rPr lang="tr-TR" sz="2400" dirty="0" smtClean="0"/>
              <a:t> </a:t>
            </a:r>
            <a:r>
              <a:rPr lang="tr-TR" sz="2400" dirty="0" err="1" smtClean="0"/>
              <a:t>spondiliti</a:t>
            </a:r>
            <a:r>
              <a:rPr lang="tr-TR" sz="2400" dirty="0" smtClean="0"/>
              <a:t> </a:t>
            </a:r>
            <a:r>
              <a:rPr lang="tr-TR" sz="2400" dirty="0" err="1" smtClean="0"/>
              <a:t>romatoid</a:t>
            </a:r>
            <a:r>
              <a:rPr lang="tr-TR" sz="2400" dirty="0" smtClean="0"/>
              <a:t> </a:t>
            </a:r>
            <a:r>
              <a:rPr lang="tr-TR" sz="2400" dirty="0" err="1" smtClean="0"/>
              <a:t>artritten</a:t>
            </a:r>
            <a:r>
              <a:rPr lang="tr-TR" sz="2400" dirty="0" smtClean="0"/>
              <a:t> ayıran önemli bir bulgudur.</a:t>
            </a:r>
          </a:p>
          <a:p>
            <a:r>
              <a:rPr lang="tr-TR" sz="2400" dirty="0" err="1" smtClean="0"/>
              <a:t>Tendonlar</a:t>
            </a:r>
            <a:r>
              <a:rPr lang="tr-TR" sz="2400" dirty="0" smtClean="0"/>
              <a:t> </a:t>
            </a:r>
            <a:r>
              <a:rPr lang="tr-TR" sz="2400" dirty="0" err="1" smtClean="0"/>
              <a:t>kalsifiye</a:t>
            </a:r>
            <a:r>
              <a:rPr lang="tr-TR" sz="2400" dirty="0" smtClean="0"/>
              <a:t> olur (</a:t>
            </a:r>
            <a:r>
              <a:rPr lang="tr-TR" sz="2400" dirty="0" err="1" smtClean="0"/>
              <a:t>Kalkaneal</a:t>
            </a:r>
            <a:r>
              <a:rPr lang="tr-TR" sz="2400" dirty="0" smtClean="0"/>
              <a:t> </a:t>
            </a:r>
            <a:r>
              <a:rPr lang="tr-TR" sz="2400" dirty="0" err="1" smtClean="0"/>
              <a:t>spur</a:t>
            </a:r>
            <a:r>
              <a:rPr lang="tr-TR" sz="2400" dirty="0" smtClean="0"/>
              <a:t>).  </a:t>
            </a:r>
          </a:p>
          <a:p>
            <a:r>
              <a:rPr lang="tr-TR" sz="2400" dirty="0" err="1" smtClean="0"/>
              <a:t>Sakroiliit</a:t>
            </a:r>
            <a:r>
              <a:rPr lang="tr-TR" sz="2400" dirty="0" smtClean="0"/>
              <a:t> erken dönemde, hastaların %5-10’unda görülürken, kronik </a:t>
            </a:r>
            <a:r>
              <a:rPr lang="tr-TR" sz="2400" dirty="0" err="1" smtClean="0"/>
              <a:t>Reiter</a:t>
            </a:r>
            <a:r>
              <a:rPr lang="tr-TR" sz="2400" dirty="0" smtClean="0"/>
              <a:t> sendromlu hastaların %70’inde </a:t>
            </a:r>
            <a:r>
              <a:rPr lang="tr-TR" sz="2400" dirty="0" err="1" smtClean="0"/>
              <a:t>sakroiliak</a:t>
            </a:r>
            <a:r>
              <a:rPr lang="tr-TR" sz="2400" dirty="0" smtClean="0"/>
              <a:t> eklemde değişiklikler gösterilebilir. Tek taraflı </a:t>
            </a:r>
            <a:r>
              <a:rPr lang="tr-TR" sz="2400" dirty="0" err="1" smtClean="0"/>
              <a:t>sakroiliak</a:t>
            </a:r>
            <a:r>
              <a:rPr lang="tr-TR" sz="2400" dirty="0" smtClean="0"/>
              <a:t> eklem değişiklikleri akut dönemde, çift taraflı </a:t>
            </a:r>
            <a:r>
              <a:rPr lang="tr-TR" sz="2400" dirty="0" err="1" smtClean="0"/>
              <a:t>sakroileit</a:t>
            </a:r>
            <a:r>
              <a:rPr lang="tr-TR" sz="2400" dirty="0" smtClean="0"/>
              <a:t> kronik dönemde bulunmaktadır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err="1" smtClean="0">
                <a:solidFill>
                  <a:schemeClr val="accent2"/>
                </a:solidFill>
              </a:rPr>
              <a:t>ReA</a:t>
            </a:r>
            <a:r>
              <a:rPr lang="tr-TR" sz="3600" b="1" dirty="0" smtClean="0">
                <a:solidFill>
                  <a:schemeClr val="accent2"/>
                </a:solidFill>
              </a:rPr>
              <a:t> Ayırıcı Tanı</a:t>
            </a:r>
            <a:endParaRPr lang="tr-TR" sz="3600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sz="2600" dirty="0" smtClean="0"/>
              <a:t>Akut </a:t>
            </a:r>
            <a:r>
              <a:rPr lang="tr-TR" sz="2600" dirty="0" err="1" smtClean="0"/>
              <a:t>inflamatuar</a:t>
            </a:r>
            <a:r>
              <a:rPr lang="tr-TR" sz="2600" dirty="0" smtClean="0"/>
              <a:t> mono veya </a:t>
            </a:r>
            <a:r>
              <a:rPr lang="tr-TR" sz="2600" dirty="0" err="1" smtClean="0"/>
              <a:t>oligoartrite</a:t>
            </a:r>
            <a:r>
              <a:rPr lang="tr-TR" sz="2600" dirty="0" smtClean="0"/>
              <a:t> neden olabilecek hastalıklar </a:t>
            </a:r>
          </a:p>
          <a:p>
            <a:r>
              <a:rPr lang="tr-TR" sz="2600" dirty="0" err="1" smtClean="0"/>
              <a:t>Diyare</a:t>
            </a:r>
            <a:r>
              <a:rPr lang="tr-TR" sz="2600" dirty="0" smtClean="0"/>
              <a:t> ve </a:t>
            </a:r>
            <a:r>
              <a:rPr lang="tr-TR" sz="2600" dirty="0" err="1" smtClean="0"/>
              <a:t>artrite</a:t>
            </a:r>
            <a:r>
              <a:rPr lang="tr-TR" sz="2600" dirty="0" smtClean="0"/>
              <a:t> neden olabilecek diğer hastalıklar </a:t>
            </a:r>
          </a:p>
          <a:p>
            <a:r>
              <a:rPr lang="tr-TR" sz="2600" dirty="0" err="1" smtClean="0"/>
              <a:t>Genitoüriner</a:t>
            </a:r>
            <a:r>
              <a:rPr lang="tr-TR" sz="2600" dirty="0" smtClean="0"/>
              <a:t> semptomlara ve </a:t>
            </a:r>
            <a:r>
              <a:rPr lang="tr-TR" sz="2600" dirty="0" err="1" smtClean="0"/>
              <a:t>artrite</a:t>
            </a:r>
            <a:r>
              <a:rPr lang="tr-TR" sz="2600" dirty="0" smtClean="0"/>
              <a:t> neden olabilecek diğer hastalıklar</a:t>
            </a:r>
          </a:p>
          <a:p>
            <a:r>
              <a:rPr lang="tr-TR" sz="2600" dirty="0" err="1" smtClean="0"/>
              <a:t>Undiferansiye</a:t>
            </a:r>
            <a:r>
              <a:rPr lang="tr-TR" sz="2600" dirty="0" smtClean="0"/>
              <a:t> </a:t>
            </a:r>
            <a:r>
              <a:rPr lang="tr-TR" sz="2600" dirty="0" err="1" smtClean="0"/>
              <a:t>spondiloartrit</a:t>
            </a:r>
            <a:endParaRPr lang="tr-TR" sz="2600" dirty="0" smtClean="0"/>
          </a:p>
          <a:p>
            <a:r>
              <a:rPr lang="tr-TR" sz="2600" dirty="0" err="1" smtClean="0"/>
              <a:t>Poststreptokokal</a:t>
            </a:r>
            <a:r>
              <a:rPr lang="tr-TR" sz="2600" dirty="0" smtClean="0"/>
              <a:t> </a:t>
            </a:r>
            <a:r>
              <a:rPr lang="tr-TR" sz="2600" dirty="0" err="1" smtClean="0"/>
              <a:t>artrit</a:t>
            </a:r>
            <a:r>
              <a:rPr lang="tr-TR" sz="2600" dirty="0" smtClean="0"/>
              <a:t> </a:t>
            </a:r>
            <a:br>
              <a:rPr lang="tr-TR" sz="2600" dirty="0" smtClean="0"/>
            </a:br>
            <a:r>
              <a:rPr lang="tr-TR" sz="2600" dirty="0" smtClean="0"/>
              <a:t> 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 </a:t>
            </a:r>
            <a:br>
              <a:rPr lang="tr-TR" dirty="0" smtClean="0"/>
            </a:br>
            <a:r>
              <a:rPr lang="tr-TR" dirty="0" smtClean="0"/>
              <a:t> </a:t>
            </a:r>
            <a:br>
              <a:rPr lang="tr-TR" dirty="0" smtClean="0"/>
            </a:br>
            <a:r>
              <a:rPr lang="tr-TR" dirty="0" smtClean="0"/>
              <a:t> </a:t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chemeClr val="accent2"/>
                </a:solidFill>
              </a:rPr>
              <a:t>ReA</a:t>
            </a:r>
            <a:r>
              <a:rPr lang="tr-TR" b="1" dirty="0" smtClean="0">
                <a:solidFill>
                  <a:schemeClr val="accent2"/>
                </a:solidFill>
              </a:rPr>
              <a:t> Tedavi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4525963"/>
          </a:xfrm>
        </p:spPr>
        <p:txBody>
          <a:bodyPr>
            <a:normAutofit fontScale="85000" lnSpcReduction="10000"/>
          </a:bodyPr>
          <a:lstStyle/>
          <a:p>
            <a:r>
              <a:rPr lang="tr-TR" dirty="0" smtClean="0"/>
              <a:t>NSAİİ</a:t>
            </a:r>
          </a:p>
          <a:p>
            <a:r>
              <a:rPr lang="tr-TR" dirty="0" smtClean="0"/>
              <a:t>Antibiyotik tedavisi; antibiyotikler spesifik olarak </a:t>
            </a:r>
            <a:r>
              <a:rPr lang="tr-TR" dirty="0" err="1" smtClean="0"/>
              <a:t>artriti</a:t>
            </a:r>
            <a:r>
              <a:rPr lang="tr-TR" dirty="0" smtClean="0"/>
              <a:t> tedavi etmek için kullanılmaz. Ancak devam eden </a:t>
            </a:r>
            <a:r>
              <a:rPr lang="tr-TR" dirty="0" err="1" smtClean="0"/>
              <a:t>genitoüriner</a:t>
            </a:r>
            <a:r>
              <a:rPr lang="tr-TR" dirty="0" smtClean="0"/>
              <a:t> enfeksiyon veya potansiyel olarak </a:t>
            </a:r>
            <a:r>
              <a:rPr lang="tr-TR" dirty="0" err="1" smtClean="0"/>
              <a:t>patojenik</a:t>
            </a:r>
            <a:r>
              <a:rPr lang="tr-TR" dirty="0" smtClean="0"/>
              <a:t> mikroorganizma taşıyıcılığı mevcut ise altta yatan enfeksiyonun tedavisi için antibiyotik gerekebilir. Kronik </a:t>
            </a:r>
            <a:r>
              <a:rPr lang="tr-TR" dirty="0" err="1" smtClean="0"/>
              <a:t>artrit</a:t>
            </a:r>
            <a:r>
              <a:rPr lang="tr-TR" dirty="0" smtClean="0"/>
              <a:t> tedavisinde antibiyotik tedavisi etkili değildir.</a:t>
            </a:r>
          </a:p>
          <a:p>
            <a:r>
              <a:rPr lang="tr-TR" dirty="0" err="1" smtClean="0"/>
              <a:t>Glukokortikoid</a:t>
            </a:r>
            <a:r>
              <a:rPr lang="tr-TR" dirty="0" smtClean="0"/>
              <a:t> </a:t>
            </a:r>
          </a:p>
          <a:p>
            <a:r>
              <a:rPr lang="tr-TR" dirty="0" err="1" smtClean="0"/>
              <a:t>Sulfasalazin</a:t>
            </a:r>
            <a:r>
              <a:rPr lang="tr-TR" dirty="0" smtClean="0"/>
              <a:t> veya </a:t>
            </a:r>
            <a:r>
              <a:rPr lang="tr-TR" dirty="0" err="1" smtClean="0"/>
              <a:t>metotreksat</a:t>
            </a:r>
            <a:endParaRPr lang="tr-TR" dirty="0" smtClean="0"/>
          </a:p>
          <a:p>
            <a:r>
              <a:rPr lang="tr-TR" dirty="0" smtClean="0"/>
              <a:t>Diğer tedavilere dirençli olan hastalarda TNF </a:t>
            </a:r>
            <a:r>
              <a:rPr lang="tr-TR" dirty="0" err="1" smtClean="0"/>
              <a:t>blokerleri</a:t>
            </a:r>
            <a:r>
              <a:rPr lang="tr-TR" dirty="0" smtClean="0"/>
              <a:t> kullanılır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2"/>
                </a:solidFill>
              </a:rPr>
              <a:t>PSÖRİATİK ARTRİT (</a:t>
            </a:r>
            <a:r>
              <a:rPr lang="tr-TR" b="1" dirty="0" err="1" smtClean="0">
                <a:solidFill>
                  <a:schemeClr val="accent2"/>
                </a:solidFill>
              </a:rPr>
              <a:t>PsA</a:t>
            </a:r>
            <a:r>
              <a:rPr lang="tr-TR" b="1" dirty="0" smtClean="0">
                <a:solidFill>
                  <a:schemeClr val="accent2"/>
                </a:solidFill>
              </a:rPr>
              <a:t>)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400" dirty="0" err="1" smtClean="0"/>
              <a:t>Psoriasis</a:t>
            </a:r>
            <a:r>
              <a:rPr lang="tr-TR" sz="2400" dirty="0" smtClean="0"/>
              <a:t> ile birlikte bulunan ve RF negatif olan </a:t>
            </a:r>
            <a:r>
              <a:rPr lang="tr-TR" sz="2400" dirty="0" err="1" smtClean="0"/>
              <a:t>inflamatuar</a:t>
            </a:r>
            <a:r>
              <a:rPr lang="tr-TR" sz="2400" dirty="0" smtClean="0"/>
              <a:t> </a:t>
            </a:r>
            <a:r>
              <a:rPr lang="tr-TR" sz="2400" dirty="0" err="1" smtClean="0"/>
              <a:t>artrite</a:t>
            </a:r>
            <a:r>
              <a:rPr lang="tr-TR" sz="2400" dirty="0" smtClean="0"/>
              <a:t> </a:t>
            </a:r>
            <a:r>
              <a:rPr lang="tr-TR" sz="2400" dirty="0" err="1" smtClean="0"/>
              <a:t>psoriatik</a:t>
            </a:r>
            <a:r>
              <a:rPr lang="tr-TR" sz="2400" dirty="0" smtClean="0"/>
              <a:t> </a:t>
            </a:r>
            <a:r>
              <a:rPr lang="tr-TR" sz="2400" dirty="0" err="1" smtClean="0"/>
              <a:t>artrit</a:t>
            </a:r>
            <a:r>
              <a:rPr lang="tr-TR" sz="2400" dirty="0" smtClean="0"/>
              <a:t> (</a:t>
            </a:r>
            <a:r>
              <a:rPr lang="tr-TR" sz="2400" dirty="0" err="1" smtClean="0"/>
              <a:t>PsA</a:t>
            </a:r>
            <a:r>
              <a:rPr lang="tr-TR" sz="2400" dirty="0" smtClean="0"/>
              <a:t>) denir.</a:t>
            </a:r>
          </a:p>
          <a:p>
            <a:r>
              <a:rPr lang="tr-TR" sz="2400" dirty="0" err="1" smtClean="0"/>
              <a:t>Psoriasis</a:t>
            </a:r>
            <a:r>
              <a:rPr lang="tr-TR" sz="2400" dirty="0" smtClean="0"/>
              <a:t> beyaz ırkta </a:t>
            </a:r>
            <a:r>
              <a:rPr lang="tr-TR" sz="2400" dirty="0" err="1" smtClean="0"/>
              <a:t>prevalansı</a:t>
            </a:r>
            <a:r>
              <a:rPr lang="tr-TR" sz="2400" dirty="0" smtClean="0"/>
              <a:t>%1-2 olan yaygın bir hastalıktır. </a:t>
            </a:r>
            <a:r>
              <a:rPr lang="tr-TR" sz="2400" dirty="0" err="1" smtClean="0"/>
              <a:t>Psoriasisli</a:t>
            </a:r>
            <a:r>
              <a:rPr lang="tr-TR" sz="2400" dirty="0" smtClean="0"/>
              <a:t> olguların ortalama %5-8’inde </a:t>
            </a:r>
            <a:r>
              <a:rPr lang="tr-TR" sz="2400" dirty="0" err="1" smtClean="0"/>
              <a:t>PsA</a:t>
            </a:r>
            <a:r>
              <a:rPr lang="tr-TR" sz="2400" dirty="0" smtClean="0"/>
              <a:t> gelişebilir.</a:t>
            </a:r>
          </a:p>
          <a:p>
            <a:r>
              <a:rPr lang="tr-TR" sz="2400" dirty="0" smtClean="0"/>
              <a:t>Hastaların çoğunda (% 75), </a:t>
            </a:r>
            <a:r>
              <a:rPr lang="tr-TR" sz="2400" dirty="0" err="1" smtClean="0"/>
              <a:t>psoriasis</a:t>
            </a:r>
            <a:r>
              <a:rPr lang="tr-TR" sz="2400" dirty="0" smtClean="0"/>
              <a:t> lezyonları, </a:t>
            </a:r>
            <a:r>
              <a:rPr lang="tr-TR" sz="2400" dirty="0" err="1" smtClean="0"/>
              <a:t>artritten</a:t>
            </a:r>
            <a:r>
              <a:rPr lang="tr-TR" sz="2400" dirty="0" smtClean="0"/>
              <a:t> yıllarca önce ortaya çıkar. % 15’lik bir grupta, deri ve eklem bulguları birlikte başlarken, % 10’luk bir grupta </a:t>
            </a:r>
            <a:r>
              <a:rPr lang="tr-TR" sz="2400" dirty="0" err="1" smtClean="0"/>
              <a:t>artrit</a:t>
            </a:r>
            <a:r>
              <a:rPr lang="tr-TR" sz="2400" dirty="0" smtClean="0"/>
              <a:t>, deri bulgularından önce başlar.</a:t>
            </a:r>
          </a:p>
          <a:p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tr-TR" b="1" dirty="0" err="1" smtClean="0">
                <a:solidFill>
                  <a:srgbClr val="C00000"/>
                </a:solidFill>
              </a:rPr>
              <a:t>PsA</a:t>
            </a:r>
            <a:r>
              <a:rPr lang="tr-TR" b="1" dirty="0" smtClean="0">
                <a:solidFill>
                  <a:srgbClr val="C00000"/>
                </a:solidFill>
              </a:rPr>
              <a:t> </a:t>
            </a:r>
            <a:r>
              <a:rPr lang="tr-TR" b="1" dirty="0" err="1" smtClean="0">
                <a:solidFill>
                  <a:srgbClr val="C00000"/>
                </a:solidFill>
              </a:rPr>
              <a:t>Etyopatogenez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282" y="1571612"/>
            <a:ext cx="8929718" cy="4554551"/>
          </a:xfrm>
        </p:spPr>
        <p:txBody>
          <a:bodyPr/>
          <a:lstStyle/>
          <a:p>
            <a:r>
              <a:rPr lang="tr-TR" dirty="0" err="1" smtClean="0"/>
              <a:t>PsA’nın</a:t>
            </a:r>
            <a:r>
              <a:rPr lang="tr-TR" dirty="0" smtClean="0"/>
              <a:t> etiyolojisi tam olarak bilinmemektedir. Ancak  </a:t>
            </a:r>
            <a:r>
              <a:rPr lang="tr-TR" dirty="0" err="1" smtClean="0"/>
              <a:t>PsA</a:t>
            </a:r>
            <a:r>
              <a:rPr lang="tr-TR" dirty="0" smtClean="0"/>
              <a:t> </a:t>
            </a:r>
            <a:r>
              <a:rPr lang="tr-TR" dirty="0" err="1" smtClean="0"/>
              <a:t>patogenezinde</a:t>
            </a:r>
            <a:r>
              <a:rPr lang="tr-TR" dirty="0" smtClean="0"/>
              <a:t> genetik, immünolojik ve çevresel faktörlerin rol oynadığı düşünülmektedir.</a:t>
            </a:r>
          </a:p>
          <a:p>
            <a:r>
              <a:rPr lang="tr-TR" dirty="0" smtClean="0"/>
              <a:t>Biyomekanik stres, fiziksel travma, </a:t>
            </a:r>
            <a:r>
              <a:rPr lang="tr-TR" dirty="0" err="1" smtClean="0"/>
              <a:t>obezite</a:t>
            </a:r>
            <a:r>
              <a:rPr lang="tr-TR" dirty="0" smtClean="0"/>
              <a:t> ve enfeksiyonlar potansiyel risk faktörleridir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chemeClr val="accent2"/>
                </a:solidFill>
              </a:rPr>
              <a:t>PsA’in</a:t>
            </a:r>
            <a:r>
              <a:rPr lang="tr-TR" b="1" dirty="0" smtClean="0">
                <a:solidFill>
                  <a:schemeClr val="accent2"/>
                </a:solidFill>
              </a:rPr>
              <a:t> Klinik Tipleri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1142984"/>
            <a:ext cx="8435280" cy="4983179"/>
          </a:xfrm>
        </p:spPr>
        <p:txBody>
          <a:bodyPr>
            <a:noAutofit/>
          </a:bodyPr>
          <a:lstStyle/>
          <a:p>
            <a:pPr>
              <a:buNone/>
            </a:pPr>
            <a:endParaRPr lang="tr-TR" sz="2000" dirty="0" smtClean="0"/>
          </a:p>
          <a:p>
            <a:r>
              <a:rPr lang="tr-TR" sz="2400" b="1" dirty="0" smtClean="0">
                <a:solidFill>
                  <a:schemeClr val="accent2"/>
                </a:solidFill>
              </a:rPr>
              <a:t>1. DİF eklemlerini tutan </a:t>
            </a:r>
            <a:r>
              <a:rPr lang="tr-TR" sz="2400" b="1" dirty="0" err="1" smtClean="0">
                <a:solidFill>
                  <a:schemeClr val="accent2"/>
                </a:solidFill>
              </a:rPr>
              <a:t>artrit</a:t>
            </a:r>
            <a:r>
              <a:rPr lang="tr-TR" sz="2400" b="1" dirty="0" smtClean="0">
                <a:solidFill>
                  <a:schemeClr val="accent2"/>
                </a:solidFill>
              </a:rPr>
              <a:t>: </a:t>
            </a:r>
            <a:r>
              <a:rPr lang="tr-TR" sz="2400" dirty="0" smtClean="0"/>
              <a:t>Simetrik veya asimetrik olabilir, bir veya daha fazla DİF eklemi tutulabilir. DİF eklem tutulumu genellikle </a:t>
            </a:r>
            <a:r>
              <a:rPr lang="tr-TR" sz="2400" dirty="0" err="1" smtClean="0"/>
              <a:t>daktilit</a:t>
            </a:r>
            <a:r>
              <a:rPr lang="tr-TR" sz="2400" dirty="0" smtClean="0"/>
              <a:t> ve tırnak </a:t>
            </a:r>
            <a:r>
              <a:rPr lang="tr-TR" sz="2400" dirty="0" err="1" smtClean="0"/>
              <a:t>distrofisi</a:t>
            </a:r>
            <a:r>
              <a:rPr lang="tr-TR" sz="2400" dirty="0" smtClean="0"/>
              <a:t> ile de ilişkilidir</a:t>
            </a:r>
          </a:p>
          <a:p>
            <a:r>
              <a:rPr lang="tr-TR" sz="2400" b="1" dirty="0" smtClean="0">
                <a:solidFill>
                  <a:schemeClr val="accent2"/>
                </a:solidFill>
              </a:rPr>
              <a:t>2. </a:t>
            </a:r>
            <a:r>
              <a:rPr lang="tr-TR" sz="2400" b="1" dirty="0" err="1" smtClean="0">
                <a:solidFill>
                  <a:schemeClr val="accent2"/>
                </a:solidFill>
              </a:rPr>
              <a:t>Artrit</a:t>
            </a:r>
            <a:r>
              <a:rPr lang="tr-TR" sz="2400" b="1" dirty="0" smtClean="0">
                <a:solidFill>
                  <a:schemeClr val="accent2"/>
                </a:solidFill>
              </a:rPr>
              <a:t> </a:t>
            </a:r>
            <a:r>
              <a:rPr lang="tr-TR" sz="2400" b="1" dirty="0" err="1" smtClean="0">
                <a:solidFill>
                  <a:schemeClr val="accent2"/>
                </a:solidFill>
              </a:rPr>
              <a:t>mutilans</a:t>
            </a:r>
            <a:r>
              <a:rPr lang="tr-TR" sz="2400" b="1" dirty="0" smtClean="0">
                <a:solidFill>
                  <a:schemeClr val="accent2"/>
                </a:solidFill>
              </a:rPr>
              <a:t>: </a:t>
            </a:r>
            <a:r>
              <a:rPr lang="tr-TR" sz="2400" dirty="0" smtClean="0"/>
              <a:t>En az görülen tip.</a:t>
            </a:r>
            <a:r>
              <a:rPr lang="tr-TR" sz="2400" dirty="0"/>
              <a:t> Özellikle el parmaklarında görülmekle birlikte ayak parmaklarında da görülebilir.</a:t>
            </a:r>
            <a:r>
              <a:rPr lang="tr-TR" sz="2400" dirty="0" smtClean="0"/>
              <a:t> </a:t>
            </a:r>
            <a:r>
              <a:rPr lang="tr-TR" sz="2400" dirty="0" err="1" smtClean="0"/>
              <a:t>Falanks</a:t>
            </a:r>
            <a:r>
              <a:rPr lang="tr-TR" sz="2400" dirty="0" smtClean="0"/>
              <a:t> ve </a:t>
            </a:r>
            <a:r>
              <a:rPr lang="tr-TR" sz="2400" dirty="0" err="1" smtClean="0"/>
              <a:t>metakarplarda</a:t>
            </a:r>
            <a:r>
              <a:rPr lang="tr-TR" sz="2400" dirty="0" smtClean="0"/>
              <a:t> </a:t>
            </a:r>
            <a:r>
              <a:rPr lang="tr-TR" sz="2400" dirty="0" err="1" smtClean="0"/>
              <a:t>osteolizis</a:t>
            </a:r>
            <a:r>
              <a:rPr lang="tr-TR" sz="2400" dirty="0" smtClean="0"/>
              <a:t>, sonucu “</a:t>
            </a:r>
            <a:r>
              <a:rPr lang="tr-TR" sz="2400" dirty="0" err="1" smtClean="0"/>
              <a:t>teleskobik</a:t>
            </a:r>
            <a:r>
              <a:rPr lang="tr-TR" sz="2400" dirty="0" smtClean="0"/>
              <a:t> parmak” (hokka içinde kalem </a:t>
            </a:r>
            <a:r>
              <a:rPr lang="tr-TR" sz="2400" dirty="0" err="1" smtClean="0"/>
              <a:t>deformitesi</a:t>
            </a:r>
            <a:r>
              <a:rPr lang="tr-TR" sz="2400" dirty="0" smtClean="0"/>
              <a:t>) gelişir. </a:t>
            </a:r>
          </a:p>
          <a:p>
            <a:r>
              <a:rPr lang="tr-TR" sz="2400" b="1" dirty="0" smtClean="0">
                <a:solidFill>
                  <a:schemeClr val="accent2"/>
                </a:solidFill>
              </a:rPr>
              <a:t>3. Simetrik </a:t>
            </a:r>
            <a:r>
              <a:rPr lang="tr-TR" sz="2400" b="1" dirty="0" err="1" smtClean="0">
                <a:solidFill>
                  <a:schemeClr val="accent2"/>
                </a:solidFill>
              </a:rPr>
              <a:t>poliartrit</a:t>
            </a:r>
            <a:r>
              <a:rPr lang="tr-TR" sz="2400" b="1" dirty="0" smtClean="0">
                <a:solidFill>
                  <a:schemeClr val="accent2"/>
                </a:solidFill>
              </a:rPr>
              <a:t>: </a:t>
            </a:r>
            <a:r>
              <a:rPr lang="tr-TR" sz="2400" dirty="0" err="1" smtClean="0"/>
              <a:t>RA’e</a:t>
            </a:r>
            <a:r>
              <a:rPr lang="tr-TR" sz="2400" dirty="0" smtClean="0"/>
              <a:t> çok benzer. Ancak </a:t>
            </a:r>
            <a:r>
              <a:rPr lang="tr-TR" sz="2400" dirty="0" err="1" smtClean="0"/>
              <a:t>RA’ten</a:t>
            </a:r>
            <a:r>
              <a:rPr lang="tr-TR" sz="2400" dirty="0" smtClean="0"/>
              <a:t> farklı olarak, yüksek sıklıkta DİF eklem tutuluşu ve “pençe eli” görünümlü </a:t>
            </a:r>
            <a:r>
              <a:rPr lang="tr-TR" sz="2400" dirty="0" err="1" smtClean="0"/>
              <a:t>deformiteye</a:t>
            </a:r>
            <a:r>
              <a:rPr lang="tr-TR" sz="2400" dirty="0" smtClean="0"/>
              <a:t> götüren; DİF ve PİF eklemlerinde kemik ankilozu geliştirmeye eğilimleri vardır.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chemeClr val="accent2"/>
                </a:solidFill>
              </a:rPr>
              <a:t>PsA’in</a:t>
            </a:r>
            <a:r>
              <a:rPr lang="tr-TR" b="1" dirty="0" smtClean="0">
                <a:solidFill>
                  <a:schemeClr val="accent2"/>
                </a:solidFill>
              </a:rPr>
              <a:t> Klinik Tipleri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400" b="1" dirty="0" smtClean="0">
                <a:solidFill>
                  <a:schemeClr val="accent2"/>
                </a:solidFill>
              </a:rPr>
              <a:t>4. Asimetrik </a:t>
            </a:r>
            <a:r>
              <a:rPr lang="tr-TR" sz="2400" b="1" dirty="0" err="1" smtClean="0">
                <a:solidFill>
                  <a:schemeClr val="accent2"/>
                </a:solidFill>
              </a:rPr>
              <a:t>oligoartrit</a:t>
            </a:r>
            <a:r>
              <a:rPr lang="tr-TR" sz="2400" b="1" dirty="0" smtClean="0">
                <a:solidFill>
                  <a:schemeClr val="accent2"/>
                </a:solidFill>
              </a:rPr>
              <a:t>: </a:t>
            </a:r>
            <a:r>
              <a:rPr lang="tr-TR" sz="2400" dirty="0" smtClean="0"/>
              <a:t>Diz gibi büyük bir eklemle birlikte, bir-iki </a:t>
            </a:r>
            <a:r>
              <a:rPr lang="tr-TR" sz="2400" dirty="0" err="1" smtClean="0"/>
              <a:t>interfalangeal</a:t>
            </a:r>
            <a:r>
              <a:rPr lang="tr-TR" sz="2400" dirty="0" smtClean="0"/>
              <a:t> eklem tutuluşu, el veya ayak parmaklarından birinde </a:t>
            </a:r>
            <a:r>
              <a:rPr lang="tr-TR" sz="2400" dirty="0" err="1" smtClean="0"/>
              <a:t>daktilit</a:t>
            </a:r>
            <a:r>
              <a:rPr lang="tr-TR" sz="2400" dirty="0" smtClean="0"/>
              <a:t> (sosis parmak) gelişimi görülebilir</a:t>
            </a:r>
          </a:p>
          <a:p>
            <a:r>
              <a:rPr lang="tr-TR" sz="2400" b="1" dirty="0" smtClean="0">
                <a:solidFill>
                  <a:schemeClr val="accent2"/>
                </a:solidFill>
              </a:rPr>
              <a:t>5. </a:t>
            </a:r>
            <a:r>
              <a:rPr lang="tr-TR" sz="2400" b="1" dirty="0" err="1" smtClean="0">
                <a:solidFill>
                  <a:schemeClr val="accent2"/>
                </a:solidFill>
              </a:rPr>
              <a:t>Spondilartropati</a:t>
            </a:r>
            <a:r>
              <a:rPr lang="tr-TR" sz="2400" b="1" dirty="0" smtClean="0">
                <a:solidFill>
                  <a:schemeClr val="accent2"/>
                </a:solidFill>
              </a:rPr>
              <a:t>: </a:t>
            </a:r>
            <a:r>
              <a:rPr lang="tr-TR" sz="2400" dirty="0"/>
              <a:t>Hastaların omurga tutulumunda sıklıkla </a:t>
            </a:r>
            <a:r>
              <a:rPr lang="tr-TR" sz="2400" dirty="0" err="1"/>
              <a:t>servikal</a:t>
            </a:r>
            <a:r>
              <a:rPr lang="tr-TR" sz="2400" dirty="0"/>
              <a:t> bölge ön </a:t>
            </a:r>
            <a:r>
              <a:rPr lang="tr-TR" sz="2400" dirty="0" smtClean="0"/>
              <a:t>plandadır. </a:t>
            </a:r>
            <a:r>
              <a:rPr lang="tr-TR" sz="2400" dirty="0" err="1" smtClean="0"/>
              <a:t>Sakroiliit</a:t>
            </a:r>
            <a:r>
              <a:rPr lang="tr-TR" sz="2400" dirty="0" smtClean="0"/>
              <a:t> ve </a:t>
            </a:r>
            <a:r>
              <a:rPr lang="tr-TR" sz="2400" dirty="0" err="1" smtClean="0"/>
              <a:t>spondilit</a:t>
            </a:r>
            <a:r>
              <a:rPr lang="tr-TR" sz="2400" dirty="0" smtClean="0"/>
              <a:t> şeklinde tutulum görülür. </a:t>
            </a:r>
            <a:r>
              <a:rPr lang="tr-TR" sz="2400" dirty="0" err="1" smtClean="0"/>
              <a:t>AS’ten</a:t>
            </a:r>
            <a:r>
              <a:rPr lang="tr-TR" sz="2400" dirty="0" smtClean="0"/>
              <a:t> farklı olarak, asimetrik </a:t>
            </a:r>
            <a:r>
              <a:rPr lang="tr-TR" sz="2400" dirty="0" err="1" smtClean="0"/>
              <a:t>sakroiliit</a:t>
            </a:r>
            <a:r>
              <a:rPr lang="tr-TR" sz="2400" dirty="0" smtClean="0"/>
              <a:t> ve omurgada atlama alanlı </a:t>
            </a:r>
            <a:r>
              <a:rPr lang="tr-TR" sz="2400" dirty="0" err="1" smtClean="0"/>
              <a:t>atipik</a:t>
            </a:r>
            <a:r>
              <a:rPr lang="tr-TR" sz="2400" dirty="0" smtClean="0"/>
              <a:t> yapıda (kaba </a:t>
            </a:r>
            <a:r>
              <a:rPr lang="tr-TR" sz="2400" dirty="0" err="1" smtClean="0"/>
              <a:t>sindesmofitler</a:t>
            </a:r>
            <a:r>
              <a:rPr lang="tr-TR" sz="2400" dirty="0" smtClean="0"/>
              <a:t>) </a:t>
            </a:r>
            <a:r>
              <a:rPr lang="tr-TR" sz="2400" dirty="0" err="1" smtClean="0"/>
              <a:t>sindesmofitler</a:t>
            </a:r>
            <a:r>
              <a:rPr lang="tr-TR" sz="2400" dirty="0" smtClean="0"/>
              <a:t> gelişir. </a:t>
            </a:r>
            <a:r>
              <a:rPr lang="tr-TR" sz="2400" dirty="0" err="1" smtClean="0"/>
              <a:t>PsA’te</a:t>
            </a:r>
            <a:r>
              <a:rPr lang="tr-TR" sz="2400" dirty="0" smtClean="0"/>
              <a:t> kadın/erkek oranı eşit iken, </a:t>
            </a:r>
            <a:r>
              <a:rPr lang="tr-TR" sz="2400" dirty="0" err="1" smtClean="0"/>
              <a:t>Spondilartropati</a:t>
            </a:r>
            <a:r>
              <a:rPr lang="tr-TR" sz="2400" dirty="0" smtClean="0"/>
              <a:t> klinik alt tipinde kadın erkek oranı 1:6’dir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71600" y="1268760"/>
            <a:ext cx="6400800" cy="685800"/>
          </a:xfrm>
        </p:spPr>
        <p:txBody>
          <a:bodyPr>
            <a:normAutofit fontScale="90000"/>
          </a:bodyPr>
          <a:lstStyle/>
          <a:p>
            <a:pPr algn="l"/>
            <a:r>
              <a:rPr lang="tr-TR" dirty="0" err="1" smtClean="0"/>
              <a:t>Plaque</a:t>
            </a:r>
            <a:r>
              <a:rPr lang="tr-TR" dirty="0" smtClean="0"/>
              <a:t> </a:t>
            </a:r>
            <a:r>
              <a:rPr lang="tr-TR" dirty="0" err="1" smtClean="0"/>
              <a:t>psoriasis</a:t>
            </a:r>
            <a:endParaRPr lang="tr-TR" dirty="0"/>
          </a:p>
        </p:txBody>
      </p:sp>
      <p:pic>
        <p:nvPicPr>
          <p:cNvPr id="17414" name="Picture 6" descr="http://www.healthy-skin-guide.com/images/psoriasis_plaqu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913301" y="1639711"/>
            <a:ext cx="5036013" cy="3286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Plaque psoriasis elbow pictu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2636912"/>
            <a:ext cx="5263809" cy="35413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3773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08720"/>
            <a:ext cx="7473933" cy="5040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023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5616">
            <a:off x="199163" y="4336918"/>
            <a:ext cx="3558316" cy="21136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" name="Picture 2" descr="Psoriatic arthritis. Psoriatic arthritis involvin...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2482056"/>
            <a:ext cx="4038600" cy="25241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Artritis</a:t>
            </a:r>
            <a:r>
              <a:rPr lang="tr-TR" dirty="0"/>
              <a:t> </a:t>
            </a:r>
            <a:r>
              <a:rPr lang="tr-TR" dirty="0" err="1"/>
              <a:t>Mutilans</a:t>
            </a:r>
            <a:r>
              <a:rPr lang="tr-TR" dirty="0"/>
              <a:t>: </a:t>
            </a:r>
            <a:r>
              <a:rPr lang="tr-TR" sz="1600" dirty="0"/>
              <a:t>Radyolojik hokka-kalem belirtisi mevcuttur</a:t>
            </a:r>
          </a:p>
        </p:txBody>
      </p:sp>
      <p:sp>
        <p:nvSpPr>
          <p:cNvPr id="6" name="Dikdörtgen 5"/>
          <p:cNvSpPr/>
          <p:nvPr/>
        </p:nvSpPr>
        <p:spPr>
          <a:xfrm>
            <a:off x="705272" y="6406408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Psoriatic arthritis. Psoriatic arthritis involving the distal phalangeal joint.</a:t>
            </a:r>
            <a:endParaRPr lang="tr-TR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7" y="2158470"/>
            <a:ext cx="3545345" cy="25307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2073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Psoriatic arthritis. Severe psoriatic arthritis i...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303264"/>
            <a:ext cx="4038600" cy="288170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Psoriatic arthritis. Psoriatic arthritis involvin...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2127978"/>
            <a:ext cx="4038600" cy="32322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Başlık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2400" b="1" dirty="0"/>
              <a:t>DIP ve PIP eklem </a:t>
            </a:r>
            <a:r>
              <a:rPr lang="tr-TR" sz="2400" b="1" dirty="0" smtClean="0"/>
              <a:t>tutulumu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72265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2844" y="1600200"/>
            <a:ext cx="9001156" cy="4525963"/>
          </a:xfrm>
        </p:spPr>
        <p:txBody>
          <a:bodyPr>
            <a:normAutofit/>
          </a:bodyPr>
          <a:lstStyle/>
          <a:p>
            <a:pPr lvl="1"/>
            <a:r>
              <a:rPr lang="tr-TR" sz="2400" dirty="0" smtClean="0"/>
              <a:t>DİF </a:t>
            </a:r>
            <a:r>
              <a:rPr lang="tr-TR" sz="2400" dirty="0"/>
              <a:t>eklem tutulumu</a:t>
            </a:r>
          </a:p>
          <a:p>
            <a:pPr lvl="1"/>
            <a:r>
              <a:rPr lang="tr-TR" sz="2400" dirty="0" smtClean="0"/>
              <a:t>Asimetrik </a:t>
            </a:r>
            <a:r>
              <a:rPr lang="tr-TR" sz="2400" dirty="0" err="1"/>
              <a:t>oligoartiküler</a:t>
            </a:r>
            <a:r>
              <a:rPr lang="tr-TR" sz="2400" dirty="0"/>
              <a:t> tutulum</a:t>
            </a:r>
          </a:p>
          <a:p>
            <a:pPr lvl="1"/>
            <a:r>
              <a:rPr lang="tr-TR" sz="2400" dirty="0" err="1" smtClean="0"/>
              <a:t>Fleksör</a:t>
            </a:r>
            <a:r>
              <a:rPr lang="tr-TR" sz="2400" dirty="0" smtClean="0"/>
              <a:t> </a:t>
            </a:r>
            <a:r>
              <a:rPr lang="tr-TR" sz="2400" dirty="0" err="1"/>
              <a:t>tenosinovit</a:t>
            </a:r>
            <a:r>
              <a:rPr lang="tr-TR" sz="2400" dirty="0"/>
              <a:t> </a:t>
            </a:r>
            <a:endParaRPr lang="tr-TR" sz="2400" dirty="0" smtClean="0"/>
          </a:p>
          <a:p>
            <a:pPr lvl="1"/>
            <a:r>
              <a:rPr lang="tr-TR" sz="2400" dirty="0" err="1" smtClean="0"/>
              <a:t>Daktilit</a:t>
            </a:r>
            <a:r>
              <a:rPr lang="tr-TR" sz="2400" dirty="0" smtClean="0"/>
              <a:t> veya </a:t>
            </a:r>
            <a:r>
              <a:rPr lang="tr-TR" sz="2400" dirty="0"/>
              <a:t>sosis </a:t>
            </a:r>
            <a:r>
              <a:rPr lang="tr-TR" sz="2400" dirty="0" smtClean="0"/>
              <a:t>parmak</a:t>
            </a:r>
          </a:p>
          <a:p>
            <a:pPr lvl="1"/>
            <a:r>
              <a:rPr lang="tr-TR" sz="2400" dirty="0" err="1" smtClean="0"/>
              <a:t>Entezit</a:t>
            </a:r>
            <a:r>
              <a:rPr lang="tr-TR" sz="2400" dirty="0" smtClean="0"/>
              <a:t>; </a:t>
            </a:r>
            <a:r>
              <a:rPr lang="es-ES" sz="2400" dirty="0" smtClean="0"/>
              <a:t>en çok aşil tendonu ve plantar</a:t>
            </a:r>
            <a:r>
              <a:rPr lang="tr-TR" sz="2400" dirty="0" smtClean="0"/>
              <a:t> </a:t>
            </a:r>
            <a:r>
              <a:rPr lang="tr-TR" sz="2400" dirty="0" err="1" smtClean="0"/>
              <a:t>fasyada</a:t>
            </a:r>
            <a:r>
              <a:rPr lang="tr-TR" sz="2400" dirty="0" smtClean="0"/>
              <a:t> görülmektedir.</a:t>
            </a:r>
            <a:endParaRPr lang="tr-TR" sz="2400" dirty="0"/>
          </a:p>
          <a:p>
            <a:pPr lvl="1"/>
            <a:r>
              <a:rPr lang="tr-TR" sz="2400" dirty="0" err="1" smtClean="0"/>
              <a:t>Periferik</a:t>
            </a:r>
            <a:r>
              <a:rPr lang="tr-TR" sz="2400" dirty="0" smtClean="0"/>
              <a:t> ödem; </a:t>
            </a:r>
            <a:r>
              <a:rPr lang="tr-TR" sz="2600" dirty="0" smtClean="0"/>
              <a:t>özellikle </a:t>
            </a:r>
            <a:r>
              <a:rPr lang="tr-TR" sz="2600" dirty="0" err="1" smtClean="0"/>
              <a:t>ekstremitelerin</a:t>
            </a:r>
            <a:r>
              <a:rPr lang="tr-TR" sz="2600" dirty="0" smtClean="0"/>
              <a:t> </a:t>
            </a:r>
            <a:r>
              <a:rPr lang="tr-TR" sz="2600" dirty="0" err="1" smtClean="0"/>
              <a:t>distalinde</a:t>
            </a:r>
            <a:r>
              <a:rPr lang="tr-TR" sz="2600" dirty="0" smtClean="0"/>
              <a:t> ve asimetrik olarak gözlemlenir ve daha çok alt </a:t>
            </a:r>
            <a:r>
              <a:rPr lang="tr-TR" sz="2600" dirty="0" err="1" smtClean="0"/>
              <a:t>ekstremitede</a:t>
            </a:r>
            <a:r>
              <a:rPr lang="tr-TR" sz="2600" dirty="0" smtClean="0"/>
              <a:t> görülür</a:t>
            </a:r>
            <a:endParaRPr lang="tr-TR" sz="2600" dirty="0"/>
          </a:p>
          <a:p>
            <a:pPr lvl="1"/>
            <a:r>
              <a:rPr lang="tr-TR" sz="2400" dirty="0" err="1" smtClean="0"/>
              <a:t>Psöriatik</a:t>
            </a:r>
            <a:r>
              <a:rPr lang="tr-TR" sz="2400" dirty="0" smtClean="0"/>
              <a:t> cilt bulguları</a:t>
            </a:r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err="1" smtClean="0">
                <a:solidFill>
                  <a:schemeClr val="accent2"/>
                </a:solidFill>
              </a:rPr>
              <a:t>PsA</a:t>
            </a:r>
            <a:r>
              <a:rPr lang="tr-TR" b="1" dirty="0" smtClean="0">
                <a:solidFill>
                  <a:schemeClr val="accent2"/>
                </a:solidFill>
              </a:rPr>
              <a:t> Klinik Özellikler</a:t>
            </a:r>
            <a:endParaRPr lang="tr-TR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91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71480"/>
          </a:xfrm>
        </p:spPr>
        <p:txBody>
          <a:bodyPr>
            <a:normAutofit/>
          </a:bodyPr>
          <a:lstStyle/>
          <a:p>
            <a:r>
              <a:rPr lang="tr-TR" sz="2400" dirty="0" err="1" smtClean="0"/>
              <a:t>Artritis</a:t>
            </a:r>
            <a:r>
              <a:rPr lang="tr-TR" sz="2400" dirty="0" smtClean="0"/>
              <a:t> </a:t>
            </a:r>
            <a:r>
              <a:rPr lang="tr-TR" sz="2400" dirty="0" err="1" smtClean="0"/>
              <a:t>mutilans</a:t>
            </a:r>
            <a:endParaRPr lang="tr-TR" sz="24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3286124"/>
            <a:ext cx="8229600" cy="284003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400" dirty="0" smtClean="0"/>
              <a:t>                              Sosis parmak</a:t>
            </a:r>
            <a:endParaRPr lang="tr-TR" sz="2400" dirty="0"/>
          </a:p>
        </p:txBody>
      </p:sp>
      <p:pic>
        <p:nvPicPr>
          <p:cNvPr id="1026" name="Picture 2" descr="C:\Users\gul.devrimsel\Desktop\Ekran Alıntısı 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4357685" cy="2357454"/>
          </a:xfrm>
          <a:prstGeom prst="rect">
            <a:avLst/>
          </a:prstGeom>
          <a:noFill/>
        </p:spPr>
      </p:pic>
      <p:pic>
        <p:nvPicPr>
          <p:cNvPr id="1027" name="Picture 3" descr="C:\Users\gul.devrimsel\Desktop\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500041"/>
            <a:ext cx="4500594" cy="2428893"/>
          </a:xfrm>
          <a:prstGeom prst="rect">
            <a:avLst/>
          </a:prstGeom>
          <a:noFill/>
        </p:spPr>
      </p:pic>
      <p:pic>
        <p:nvPicPr>
          <p:cNvPr id="1028" name="Picture 4" descr="C:\Users\gul.devrimsel\Desktop\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3714752"/>
            <a:ext cx="5286412" cy="3143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tr-TR" b="1" dirty="0" err="1" smtClean="0">
                <a:solidFill>
                  <a:schemeClr val="accent2"/>
                </a:solidFill>
              </a:rPr>
              <a:t>PsA</a:t>
            </a:r>
            <a:r>
              <a:rPr lang="tr-TR" b="1" dirty="0" smtClean="0">
                <a:solidFill>
                  <a:schemeClr val="accent2"/>
                </a:solidFill>
              </a:rPr>
              <a:t> Klinik Özellikler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282" y="1357298"/>
            <a:ext cx="8929718" cy="4768865"/>
          </a:xfrm>
        </p:spPr>
        <p:txBody>
          <a:bodyPr>
            <a:normAutofit/>
          </a:bodyPr>
          <a:lstStyle/>
          <a:p>
            <a:r>
              <a:rPr lang="tr-TR" sz="2800" dirty="0" smtClean="0"/>
              <a:t>Göz tutulumu olarak en fazla </a:t>
            </a:r>
            <a:r>
              <a:rPr lang="tr-TR" sz="2800" dirty="0" err="1" smtClean="0"/>
              <a:t>konjunktivit</a:t>
            </a:r>
            <a:r>
              <a:rPr lang="tr-TR" sz="2800" dirty="0" smtClean="0"/>
              <a:t> görülürken,  çok az hastada </a:t>
            </a:r>
            <a:r>
              <a:rPr lang="tr-TR" sz="2800" dirty="0" err="1" smtClean="0"/>
              <a:t>üveit</a:t>
            </a:r>
            <a:r>
              <a:rPr lang="tr-TR" sz="2800" dirty="0" smtClean="0"/>
              <a:t> görülür.</a:t>
            </a:r>
          </a:p>
          <a:p>
            <a:r>
              <a:rPr lang="tr-TR" sz="2800" dirty="0" smtClean="0"/>
              <a:t>Oral </a:t>
            </a:r>
            <a:r>
              <a:rPr lang="tr-TR" sz="2800" dirty="0" err="1" smtClean="0"/>
              <a:t>ülserasyon</a:t>
            </a:r>
            <a:r>
              <a:rPr lang="tr-TR" sz="2800" dirty="0" smtClean="0"/>
              <a:t>, </a:t>
            </a:r>
            <a:r>
              <a:rPr lang="tr-TR" sz="2800" dirty="0" err="1" smtClean="0"/>
              <a:t>üretrit</a:t>
            </a:r>
            <a:r>
              <a:rPr lang="tr-TR" sz="2800" dirty="0" smtClean="0"/>
              <a:t> </a:t>
            </a:r>
            <a:r>
              <a:rPr lang="tr-TR" sz="2800" dirty="0" err="1" smtClean="0"/>
              <a:t>diyare</a:t>
            </a:r>
            <a:r>
              <a:rPr lang="tr-TR" sz="2800" dirty="0" smtClean="0"/>
              <a:t>, SAPHO sendromu (</a:t>
            </a:r>
            <a:r>
              <a:rPr lang="tr-TR" sz="2800" dirty="0" err="1" smtClean="0"/>
              <a:t>sinovit</a:t>
            </a:r>
            <a:r>
              <a:rPr lang="tr-TR" sz="2800" dirty="0" smtClean="0"/>
              <a:t>, akne, </a:t>
            </a:r>
            <a:r>
              <a:rPr lang="tr-TR" sz="2800" dirty="0" err="1" smtClean="0"/>
              <a:t>püstülozis</a:t>
            </a:r>
            <a:r>
              <a:rPr lang="tr-TR" sz="2800" dirty="0" smtClean="0"/>
              <a:t>, </a:t>
            </a:r>
            <a:r>
              <a:rPr lang="tr-TR" sz="2800" dirty="0" err="1" smtClean="0"/>
              <a:t>hiperostozis</a:t>
            </a:r>
            <a:r>
              <a:rPr lang="tr-TR" sz="2800" dirty="0" smtClean="0"/>
              <a:t> ve </a:t>
            </a:r>
            <a:r>
              <a:rPr lang="tr-TR" sz="2800" dirty="0" err="1" smtClean="0"/>
              <a:t>osteit</a:t>
            </a:r>
            <a:r>
              <a:rPr lang="tr-TR" sz="2800" dirty="0" smtClean="0"/>
              <a:t>), </a:t>
            </a:r>
            <a:r>
              <a:rPr lang="tr-TR" sz="2800" dirty="0" err="1" smtClean="0"/>
              <a:t>aortik</a:t>
            </a:r>
            <a:r>
              <a:rPr lang="tr-TR" sz="2800" dirty="0" smtClean="0"/>
              <a:t> kök </a:t>
            </a:r>
            <a:r>
              <a:rPr lang="tr-TR" sz="2800" dirty="0" err="1" smtClean="0"/>
              <a:t>dilatasyonu</a:t>
            </a:r>
            <a:r>
              <a:rPr lang="tr-TR" sz="2800" dirty="0" smtClean="0"/>
              <a:t> gibi problemler </a:t>
            </a:r>
            <a:r>
              <a:rPr lang="tr-TR" sz="2800" dirty="0" err="1" smtClean="0"/>
              <a:t>PsA’lı</a:t>
            </a:r>
            <a:r>
              <a:rPr lang="tr-TR" sz="2800" dirty="0" smtClean="0"/>
              <a:t> hastaların yaklaşık %40’ında görülebilmektedir. </a:t>
            </a:r>
            <a:r>
              <a:rPr lang="tr-TR" sz="2800" dirty="0" err="1" smtClean="0"/>
              <a:t>IgA</a:t>
            </a:r>
            <a:r>
              <a:rPr lang="tr-TR" sz="2800" dirty="0" smtClean="0"/>
              <a:t> </a:t>
            </a:r>
            <a:r>
              <a:rPr lang="tr-TR" sz="2800" dirty="0" err="1" smtClean="0"/>
              <a:t>nefropatisi</a:t>
            </a:r>
            <a:r>
              <a:rPr lang="tr-TR" sz="2800" dirty="0" smtClean="0"/>
              <a:t> ve </a:t>
            </a:r>
            <a:r>
              <a:rPr lang="tr-TR" sz="2800" dirty="0" err="1" smtClean="0"/>
              <a:t>amiloidoz</a:t>
            </a:r>
            <a:r>
              <a:rPr lang="tr-TR" sz="2800" dirty="0" smtClean="0"/>
              <a:t> görülebilir.</a:t>
            </a:r>
          </a:p>
          <a:p>
            <a:r>
              <a:rPr lang="tr-TR" sz="2800" dirty="0" smtClean="0"/>
              <a:t>Tırnak bulguları; </a:t>
            </a:r>
            <a:r>
              <a:rPr lang="tr-TR" sz="2800" dirty="0" err="1" smtClean="0"/>
              <a:t>onikoliz</a:t>
            </a:r>
            <a:r>
              <a:rPr lang="tr-TR" sz="2800" dirty="0" smtClean="0"/>
              <a:t>, çukurlaşma, çizgilenme ve </a:t>
            </a:r>
            <a:r>
              <a:rPr lang="tr-TR" sz="2800" dirty="0" err="1" smtClean="0"/>
              <a:t>hiperkeratoz</a:t>
            </a:r>
            <a:r>
              <a:rPr lang="tr-TR" sz="2800" dirty="0" smtClean="0"/>
              <a:t> görülebilir.</a:t>
            </a:r>
          </a:p>
          <a:p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err="1" smtClean="0">
                <a:solidFill>
                  <a:srgbClr val="C00000"/>
                </a:solidFill>
              </a:rPr>
              <a:t>PsA</a:t>
            </a:r>
            <a:r>
              <a:rPr lang="tr-TR" sz="3600" b="1" dirty="0" smtClean="0">
                <a:solidFill>
                  <a:srgbClr val="C00000"/>
                </a:solidFill>
              </a:rPr>
              <a:t> </a:t>
            </a:r>
            <a:r>
              <a:rPr lang="tr-TR" sz="3600" b="1" dirty="0" err="1" smtClean="0">
                <a:solidFill>
                  <a:srgbClr val="C00000"/>
                </a:solidFill>
              </a:rPr>
              <a:t>Laboratuvar</a:t>
            </a:r>
            <a:r>
              <a:rPr lang="tr-TR" sz="3600" b="1" dirty="0" smtClean="0">
                <a:solidFill>
                  <a:srgbClr val="C00000"/>
                </a:solidFill>
              </a:rPr>
              <a:t> Bulguları</a:t>
            </a:r>
            <a:endParaRPr lang="tr-TR" sz="36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Akut faz </a:t>
            </a:r>
            <a:r>
              <a:rPr lang="tr-TR" dirty="0" err="1" smtClean="0"/>
              <a:t>reaktanlarında</a:t>
            </a:r>
            <a:r>
              <a:rPr lang="tr-TR" dirty="0" smtClean="0"/>
              <a:t> yüksekliği (ESH ve CRP yüksekliği)</a:t>
            </a:r>
          </a:p>
          <a:p>
            <a:r>
              <a:rPr lang="tr-TR" dirty="0" smtClean="0"/>
              <a:t>RF pozitifliği yaklaşık olarak %5-10 civarındadır</a:t>
            </a:r>
          </a:p>
          <a:p>
            <a:r>
              <a:rPr lang="tr-TR" dirty="0" smtClean="0"/>
              <a:t>Anti-CCP pozitifliği %6-10 oranındadır</a:t>
            </a:r>
          </a:p>
          <a:p>
            <a:r>
              <a:rPr lang="tr-TR" dirty="0" smtClean="0"/>
              <a:t>ANA pozitifliği  %10-14  oranındadır</a:t>
            </a:r>
          </a:p>
          <a:p>
            <a:r>
              <a:rPr lang="tr-TR" dirty="0" err="1" smtClean="0"/>
              <a:t>Hiperürisemi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4525963"/>
          </a:xfrm>
        </p:spPr>
        <p:txBody>
          <a:bodyPr>
            <a:normAutofit/>
          </a:bodyPr>
          <a:lstStyle/>
          <a:p>
            <a:pPr lvl="1"/>
            <a:r>
              <a:rPr lang="tr-TR" sz="2400" dirty="0" err="1" smtClean="0"/>
              <a:t>Aksiyel</a:t>
            </a:r>
            <a:r>
              <a:rPr lang="tr-TR" sz="2400" dirty="0" smtClean="0"/>
              <a:t> </a:t>
            </a:r>
            <a:r>
              <a:rPr lang="tr-TR" sz="2400" dirty="0"/>
              <a:t>radyografide asimetrik </a:t>
            </a:r>
            <a:r>
              <a:rPr lang="tr-TR" sz="2400" dirty="0" smtClean="0"/>
              <a:t> veya simetrik </a:t>
            </a:r>
            <a:r>
              <a:rPr lang="tr-TR" sz="2400" dirty="0" err="1" smtClean="0"/>
              <a:t>sakroileit</a:t>
            </a:r>
            <a:r>
              <a:rPr lang="tr-TR" sz="2400" dirty="0"/>
              <a:t>, </a:t>
            </a:r>
            <a:r>
              <a:rPr lang="tr-TR" sz="2400" dirty="0" err="1" smtClean="0"/>
              <a:t>sindesmofit</a:t>
            </a:r>
            <a:r>
              <a:rPr lang="tr-TR" sz="2400" dirty="0" smtClean="0"/>
              <a:t> </a:t>
            </a:r>
            <a:r>
              <a:rPr lang="es-ES" sz="2400" dirty="0"/>
              <a:t>(sıklıkla tipik değil</a:t>
            </a:r>
            <a:r>
              <a:rPr lang="es-ES" sz="2400" dirty="0" smtClean="0"/>
              <a:t>)</a:t>
            </a:r>
            <a:r>
              <a:rPr lang="tr-TR" sz="2400" dirty="0" smtClean="0"/>
              <a:t> görülür</a:t>
            </a:r>
            <a:endParaRPr lang="tr-TR" sz="2400" dirty="0"/>
          </a:p>
          <a:p>
            <a:pPr lvl="1"/>
            <a:r>
              <a:rPr lang="tr-TR" sz="2400" dirty="0" err="1"/>
              <a:t>Periferal</a:t>
            </a:r>
            <a:r>
              <a:rPr lang="tr-TR" sz="2400" dirty="0"/>
              <a:t> </a:t>
            </a:r>
            <a:r>
              <a:rPr lang="tr-TR" sz="2400" dirty="0" smtClean="0"/>
              <a:t>radyografide;  </a:t>
            </a:r>
          </a:p>
          <a:p>
            <a:pPr lvl="1">
              <a:buFont typeface="Arial" pitchFamily="34" charset="0"/>
              <a:buChar char="•"/>
            </a:pPr>
            <a:r>
              <a:rPr lang="tr-TR" sz="2400" dirty="0" smtClean="0"/>
              <a:t>Eklem bölgesinde erozyon ve bunun yakınlarındaki kemik dokuda </a:t>
            </a:r>
            <a:r>
              <a:rPr lang="tr-TR" sz="2400" dirty="0" err="1" smtClean="0"/>
              <a:t>osteopenik</a:t>
            </a:r>
            <a:r>
              <a:rPr lang="tr-TR" sz="2400" dirty="0" smtClean="0"/>
              <a:t> görünüm. Erozyon özellikle DIF eklem civarındadır</a:t>
            </a:r>
          </a:p>
          <a:p>
            <a:pPr lvl="1">
              <a:buFont typeface="Arial" pitchFamily="34" charset="0"/>
              <a:buChar char="•"/>
            </a:pPr>
            <a:r>
              <a:rPr lang="tr-TR" sz="2400" dirty="0" err="1" smtClean="0"/>
              <a:t>Bilateral</a:t>
            </a:r>
            <a:r>
              <a:rPr lang="tr-TR" sz="2400" dirty="0" smtClean="0"/>
              <a:t>, asimetrik, </a:t>
            </a:r>
            <a:r>
              <a:rPr lang="tr-TR" sz="2400" dirty="0" err="1" smtClean="0"/>
              <a:t>fuziform</a:t>
            </a:r>
            <a:r>
              <a:rPr lang="tr-TR" sz="2400" dirty="0" smtClean="0"/>
              <a:t> yumuşak doku şişlikleri</a:t>
            </a:r>
          </a:p>
          <a:p>
            <a:pPr lvl="1">
              <a:buFont typeface="Arial" pitchFamily="34" charset="0"/>
              <a:buChar char="•"/>
            </a:pPr>
            <a:r>
              <a:rPr lang="tr-TR" sz="2400" dirty="0" err="1" smtClean="0"/>
              <a:t>Artritis</a:t>
            </a:r>
            <a:r>
              <a:rPr lang="tr-TR" sz="2400" dirty="0" smtClean="0"/>
              <a:t> </a:t>
            </a:r>
            <a:r>
              <a:rPr lang="tr-TR" sz="2400" dirty="0" err="1" smtClean="0"/>
              <a:t>mutilans</a:t>
            </a:r>
            <a:r>
              <a:rPr lang="tr-TR" sz="2400" dirty="0" smtClean="0"/>
              <a:t> kliniğinde hokka kalem görüntüsü</a:t>
            </a:r>
          </a:p>
          <a:p>
            <a:pPr lvl="1">
              <a:buFont typeface="Arial" pitchFamily="34" charset="0"/>
              <a:buChar char="•"/>
            </a:pPr>
            <a:r>
              <a:rPr lang="tr-TR" sz="2400" dirty="0" err="1" smtClean="0"/>
              <a:t>Entezitlerin</a:t>
            </a:r>
            <a:r>
              <a:rPr lang="tr-TR" sz="2400" dirty="0" smtClean="0"/>
              <a:t> sonucunda gelişen tüy şeklindeki yeni</a:t>
            </a:r>
          </a:p>
          <a:p>
            <a:pPr>
              <a:buNone/>
            </a:pPr>
            <a:r>
              <a:rPr lang="tr-TR" sz="2400" dirty="0" smtClean="0"/>
              <a:t>           kemik formasyonları</a:t>
            </a:r>
            <a:endParaRPr lang="tr-TR" sz="2400" dirty="0"/>
          </a:p>
          <a:p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err="1" smtClean="0">
                <a:solidFill>
                  <a:schemeClr val="accent2"/>
                </a:solidFill>
              </a:rPr>
              <a:t>PsA</a:t>
            </a:r>
            <a:r>
              <a:rPr lang="tr-TR" b="1" dirty="0" smtClean="0">
                <a:solidFill>
                  <a:schemeClr val="accent2"/>
                </a:solidFill>
              </a:rPr>
              <a:t> Radyolojik Özellikler</a:t>
            </a:r>
            <a:endParaRPr lang="tr-TR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52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rgbClr val="C00000"/>
                </a:solidFill>
              </a:rPr>
              <a:t>Psöriatik</a:t>
            </a:r>
            <a:r>
              <a:rPr lang="tr-TR" b="1" dirty="0" smtClean="0">
                <a:solidFill>
                  <a:srgbClr val="C00000"/>
                </a:solidFill>
              </a:rPr>
              <a:t> </a:t>
            </a:r>
            <a:r>
              <a:rPr lang="tr-TR" b="1" dirty="0" err="1" smtClean="0">
                <a:solidFill>
                  <a:srgbClr val="C00000"/>
                </a:solidFill>
              </a:rPr>
              <a:t>Artrit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CASPAR Sınıflaması</a:t>
            </a:r>
            <a:endParaRPr lang="tr-TR" dirty="0"/>
          </a:p>
        </p:txBody>
      </p:sp>
      <p:pic>
        <p:nvPicPr>
          <p:cNvPr id="86018" name="Picture 2" descr="C:\Users\Dell\Desktop\2016-12-15_122458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00174"/>
            <a:ext cx="8143932" cy="46259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Gut</a:t>
            </a:r>
          </a:p>
          <a:p>
            <a:r>
              <a:rPr lang="tr-TR" dirty="0" err="1" smtClean="0"/>
              <a:t>Osteoartrit</a:t>
            </a:r>
            <a:endParaRPr lang="tr-TR" dirty="0" smtClean="0"/>
          </a:p>
          <a:p>
            <a:r>
              <a:rPr lang="tr-TR" dirty="0" smtClean="0"/>
              <a:t>Reaktif </a:t>
            </a:r>
            <a:r>
              <a:rPr lang="tr-TR" dirty="0" err="1" smtClean="0"/>
              <a:t>artrit</a:t>
            </a:r>
            <a:endParaRPr lang="tr-TR" dirty="0" smtClean="0"/>
          </a:p>
          <a:p>
            <a:r>
              <a:rPr lang="tr-TR" dirty="0" err="1" smtClean="0"/>
              <a:t>Romatoid</a:t>
            </a:r>
            <a:r>
              <a:rPr lang="tr-TR" dirty="0" smtClean="0"/>
              <a:t> </a:t>
            </a:r>
            <a:r>
              <a:rPr lang="tr-TR" dirty="0" err="1" smtClean="0"/>
              <a:t>artrit</a:t>
            </a:r>
            <a:r>
              <a:rPr lang="tr-TR" dirty="0" smtClean="0"/>
              <a:t> </a:t>
            </a:r>
          </a:p>
          <a:p>
            <a:r>
              <a:rPr lang="tr-TR" dirty="0" smtClean="0"/>
              <a:t>Septik </a:t>
            </a:r>
            <a:r>
              <a:rPr lang="tr-TR" dirty="0" err="1" smtClean="0"/>
              <a:t>artrit</a:t>
            </a:r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chemeClr val="accent2"/>
                </a:solidFill>
              </a:rPr>
              <a:t>PsA</a:t>
            </a:r>
            <a:r>
              <a:rPr lang="tr-TR" b="1" dirty="0" smtClean="0">
                <a:solidFill>
                  <a:schemeClr val="accent2"/>
                </a:solidFill>
              </a:rPr>
              <a:t> Ayırıcı Tanı</a:t>
            </a:r>
            <a:endParaRPr lang="tr-TR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52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chemeClr val="accent2"/>
                </a:solidFill>
              </a:rPr>
              <a:t>PsA</a:t>
            </a:r>
            <a:r>
              <a:rPr lang="tr-TR" b="1" dirty="0" smtClean="0">
                <a:solidFill>
                  <a:schemeClr val="accent2"/>
                </a:solidFill>
              </a:rPr>
              <a:t> Tedavi</a:t>
            </a:r>
            <a:br>
              <a:rPr lang="tr-TR" b="1" dirty="0" smtClean="0">
                <a:solidFill>
                  <a:schemeClr val="accent2"/>
                </a:solidFill>
              </a:rPr>
            </a:b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90465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tr-TR" dirty="0" smtClean="0"/>
          </a:p>
          <a:p>
            <a:r>
              <a:rPr lang="tr-TR" sz="2400" dirty="0" err="1" smtClean="0"/>
              <a:t>PsA’in</a:t>
            </a:r>
            <a:r>
              <a:rPr lang="tr-TR" sz="2400" dirty="0" smtClean="0"/>
              <a:t> yalnızca % 5’inde </a:t>
            </a:r>
            <a:r>
              <a:rPr lang="tr-TR" sz="2400" dirty="0" err="1" smtClean="0"/>
              <a:t>artrit</a:t>
            </a:r>
            <a:r>
              <a:rPr lang="tr-TR" sz="2400" dirty="0" smtClean="0"/>
              <a:t> </a:t>
            </a:r>
            <a:r>
              <a:rPr lang="tr-TR" sz="2400" dirty="0" err="1" smtClean="0"/>
              <a:t>mutilans</a:t>
            </a:r>
            <a:r>
              <a:rPr lang="tr-TR" sz="2400" dirty="0" smtClean="0"/>
              <a:t> denen ağır klinik tablo gelişebilir, onun dışında uzun dönem </a:t>
            </a:r>
            <a:r>
              <a:rPr lang="tr-TR" sz="2400" dirty="0" err="1" smtClean="0"/>
              <a:t>prognozu</a:t>
            </a:r>
            <a:r>
              <a:rPr lang="tr-TR" sz="2400" dirty="0" smtClean="0"/>
              <a:t> </a:t>
            </a:r>
            <a:r>
              <a:rPr lang="tr-TR" sz="2400" dirty="0" err="1" smtClean="0"/>
              <a:t>RA’e</a:t>
            </a:r>
            <a:r>
              <a:rPr lang="tr-TR" sz="2400" dirty="0" smtClean="0"/>
              <a:t> göre daha iyidir</a:t>
            </a:r>
          </a:p>
          <a:p>
            <a:pPr>
              <a:buNone/>
            </a:pPr>
            <a:endParaRPr lang="tr-TR" sz="2400" dirty="0" smtClean="0"/>
          </a:p>
          <a:p>
            <a:r>
              <a:rPr lang="tr-TR" sz="2400" dirty="0" err="1" smtClean="0"/>
              <a:t>PsA’in</a:t>
            </a:r>
            <a:r>
              <a:rPr lang="tr-TR" sz="2400" dirty="0" smtClean="0"/>
              <a:t> doğal seyri, </a:t>
            </a:r>
            <a:r>
              <a:rPr lang="tr-TR" sz="2400" dirty="0" err="1" smtClean="0"/>
              <a:t>remisyon</a:t>
            </a:r>
            <a:r>
              <a:rPr lang="tr-TR" sz="2400" dirty="0" smtClean="0"/>
              <a:t> ve aktivasyonlarla ilerler.</a:t>
            </a:r>
          </a:p>
          <a:p>
            <a:pPr>
              <a:buNone/>
            </a:pPr>
            <a:endParaRPr lang="tr-TR" sz="2400" dirty="0" smtClean="0"/>
          </a:p>
          <a:p>
            <a:r>
              <a:rPr lang="tr-TR" sz="2400" dirty="0" smtClean="0"/>
              <a:t>NSAİİ: Ilımlı vakalarda </a:t>
            </a:r>
            <a:r>
              <a:rPr lang="tr-TR" sz="2400" dirty="0" err="1" smtClean="0"/>
              <a:t>NSAİ’lar</a:t>
            </a:r>
            <a:r>
              <a:rPr lang="tr-TR" sz="2400" dirty="0" smtClean="0"/>
              <a:t> yeterli. Ağrı ve </a:t>
            </a:r>
            <a:r>
              <a:rPr lang="tr-TR" sz="2400" dirty="0" err="1" smtClean="0"/>
              <a:t>inflamasyonu</a:t>
            </a:r>
            <a:r>
              <a:rPr lang="tr-TR" sz="2400" dirty="0" smtClean="0"/>
              <a:t> baskılamak için, özellikle </a:t>
            </a:r>
            <a:r>
              <a:rPr lang="tr-TR" sz="2400" dirty="0" err="1" smtClean="0"/>
              <a:t>indometazin</a:t>
            </a:r>
            <a:endParaRPr lang="tr-TR" sz="2400" dirty="0" smtClean="0"/>
          </a:p>
          <a:p>
            <a:pPr>
              <a:buNone/>
            </a:pPr>
            <a:endParaRPr lang="tr-TR" sz="2400" dirty="0" smtClean="0"/>
          </a:p>
          <a:p>
            <a:r>
              <a:rPr lang="tr-TR" sz="2400" dirty="0" smtClean="0"/>
              <a:t>Tek eklem tutulumunda İA </a:t>
            </a:r>
            <a:r>
              <a:rPr lang="tr-TR" sz="2400" dirty="0" err="1" smtClean="0"/>
              <a:t>steroid</a:t>
            </a:r>
            <a:endParaRPr lang="tr-TR" sz="2400" dirty="0" smtClean="0"/>
          </a:p>
          <a:p>
            <a:endParaRPr lang="tr-TR" sz="2400" dirty="0" smtClean="0"/>
          </a:p>
          <a:p>
            <a:r>
              <a:rPr lang="tr-TR" sz="2400" dirty="0" smtClean="0"/>
              <a:t>Sistemik </a:t>
            </a:r>
            <a:r>
              <a:rPr lang="tr-TR" sz="2400" dirty="0" err="1" smtClean="0"/>
              <a:t>steroid</a:t>
            </a:r>
            <a:r>
              <a:rPr lang="tr-TR" sz="2400" dirty="0" smtClean="0"/>
              <a:t> tedavisinden genellikle kaçınılır, cilt lezyonlarında aktivasyona yol açabilir.</a:t>
            </a:r>
          </a:p>
          <a:p>
            <a:endParaRPr lang="tr-TR" sz="2400" dirty="0" smtClean="0"/>
          </a:p>
          <a:p>
            <a:r>
              <a:rPr lang="tr-TR" sz="2400" dirty="0" err="1" smtClean="0"/>
              <a:t>Progresif</a:t>
            </a:r>
            <a:r>
              <a:rPr lang="tr-TR" sz="2400" dirty="0" smtClean="0"/>
              <a:t> seyreden vakalarda DMARD</a:t>
            </a:r>
          </a:p>
          <a:p>
            <a:endParaRPr lang="tr-TR" sz="2400" dirty="0" smtClean="0"/>
          </a:p>
          <a:p>
            <a:r>
              <a:rPr lang="tr-TR" sz="2400" dirty="0" smtClean="0"/>
              <a:t>Diğer DMARD ilaçlar: TNF </a:t>
            </a:r>
            <a:r>
              <a:rPr lang="tr-TR" sz="2400" dirty="0" err="1" smtClean="0"/>
              <a:t>inh</a:t>
            </a:r>
            <a:r>
              <a:rPr lang="tr-TR" sz="2400" dirty="0" smtClean="0"/>
              <a:t>, IL 17A </a:t>
            </a:r>
            <a:r>
              <a:rPr lang="tr-TR" sz="2400" dirty="0" err="1" smtClean="0"/>
              <a:t>inh</a:t>
            </a:r>
            <a:r>
              <a:rPr lang="tr-TR" sz="2400" dirty="0" smtClean="0"/>
              <a:t>., IL12/23 </a:t>
            </a:r>
            <a:r>
              <a:rPr lang="tr-TR" sz="2400" dirty="0" err="1" smtClean="0"/>
              <a:t>inh</a:t>
            </a:r>
            <a:r>
              <a:rPr lang="tr-TR" sz="2400" dirty="0" smtClean="0"/>
              <a:t>., JAK </a:t>
            </a:r>
            <a:r>
              <a:rPr lang="tr-TR" sz="2400" dirty="0" err="1" smtClean="0"/>
              <a:t>inh</a:t>
            </a:r>
            <a:r>
              <a:rPr lang="tr-TR" sz="2400" dirty="0" smtClean="0"/>
              <a:t>., </a:t>
            </a:r>
            <a:r>
              <a:rPr lang="tr-TR" sz="2400" dirty="0" err="1" smtClean="0"/>
              <a:t>Abatacept</a:t>
            </a:r>
            <a:r>
              <a:rPr lang="tr-TR" sz="2400" dirty="0" smtClean="0"/>
              <a:t>  (CTLA4-IgG1)</a:t>
            </a:r>
          </a:p>
          <a:p>
            <a:pPr>
              <a:buNone/>
            </a:pPr>
            <a:endParaRPr lang="tr-TR" sz="2400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C00000"/>
                </a:solidFill>
              </a:rPr>
              <a:t>PsA</a:t>
            </a:r>
            <a:r>
              <a:rPr lang="tr-TR" b="1" dirty="0" smtClean="0">
                <a:solidFill>
                  <a:srgbClr val="C00000"/>
                </a:solidFill>
              </a:rPr>
              <a:t>’ da Kötü </a:t>
            </a:r>
            <a:r>
              <a:rPr lang="tr-TR" b="1" dirty="0" err="1" smtClean="0">
                <a:solidFill>
                  <a:srgbClr val="C00000"/>
                </a:solidFill>
              </a:rPr>
              <a:t>Prognoz</a:t>
            </a:r>
            <a:r>
              <a:rPr lang="tr-TR" b="1" dirty="0" smtClean="0">
                <a:solidFill>
                  <a:srgbClr val="C00000"/>
                </a:solidFill>
              </a:rPr>
              <a:t> Kriterleri</a:t>
            </a:r>
            <a:endParaRPr lang="tr-TR" b="1" dirty="0">
              <a:solidFill>
                <a:srgbClr val="C00000"/>
              </a:solidFill>
            </a:endParaRPr>
          </a:p>
        </p:txBody>
      </p:sp>
      <p:pic>
        <p:nvPicPr>
          <p:cNvPr id="87042" name="Picture 2" descr="C:\Users\Dell\Desktop\123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571612"/>
            <a:ext cx="8429684" cy="500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eaLnBrk="1" hangingPunct="1"/>
            <a:r>
              <a:rPr lang="tr-TR" b="1" dirty="0" err="1" smtClean="0">
                <a:solidFill>
                  <a:schemeClr val="accent2"/>
                </a:solidFill>
              </a:rPr>
              <a:t>Enteropatik</a:t>
            </a:r>
            <a:r>
              <a:rPr lang="tr-TR" b="1" dirty="0" smtClean="0">
                <a:solidFill>
                  <a:schemeClr val="accent2"/>
                </a:solidFill>
              </a:rPr>
              <a:t> </a:t>
            </a:r>
            <a:r>
              <a:rPr lang="tr-TR" b="1" dirty="0" err="1" smtClean="0">
                <a:solidFill>
                  <a:schemeClr val="accent2"/>
                </a:solidFill>
              </a:rPr>
              <a:t>Artrit</a:t>
            </a:r>
            <a:endParaRPr lang="en-US" b="1" dirty="0" smtClean="0">
              <a:solidFill>
                <a:schemeClr val="accent2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000108"/>
            <a:ext cx="8964488" cy="5126055"/>
          </a:xfrm>
        </p:spPr>
        <p:txBody>
          <a:bodyPr>
            <a:normAutofit/>
          </a:bodyPr>
          <a:lstStyle/>
          <a:p>
            <a:pPr eaLnBrk="1" hangingPunct="1"/>
            <a:r>
              <a:rPr lang="tr-TR" sz="2800" dirty="0" smtClean="0"/>
              <a:t>Tipik olarak </a:t>
            </a:r>
            <a:r>
              <a:rPr lang="tr-TR" sz="2800" dirty="0" err="1" smtClean="0"/>
              <a:t>inflamatuvar</a:t>
            </a:r>
            <a:r>
              <a:rPr lang="tr-TR" sz="2800" dirty="0" smtClean="0"/>
              <a:t> barsak hastalıklarına (</a:t>
            </a:r>
            <a:r>
              <a:rPr lang="tr-TR" sz="2800" dirty="0" err="1" smtClean="0"/>
              <a:t>ülseratif</a:t>
            </a:r>
            <a:r>
              <a:rPr lang="tr-TR" sz="2800" dirty="0" smtClean="0"/>
              <a:t> kolit, </a:t>
            </a:r>
            <a:r>
              <a:rPr lang="tr-TR" sz="2800" dirty="0" err="1" smtClean="0"/>
              <a:t>Crohn</a:t>
            </a:r>
            <a:r>
              <a:rPr lang="tr-TR" sz="2800" dirty="0" smtClean="0"/>
              <a:t> has.) eşlik eden </a:t>
            </a:r>
            <a:r>
              <a:rPr lang="tr-TR" sz="2800" dirty="0" err="1" smtClean="0"/>
              <a:t>artrittir</a:t>
            </a:r>
            <a:endParaRPr lang="tr-TR" sz="2800" dirty="0" smtClean="0"/>
          </a:p>
          <a:p>
            <a:r>
              <a:rPr lang="tr-TR" sz="2800" dirty="0" err="1" smtClean="0"/>
              <a:t>Ülseratif</a:t>
            </a:r>
            <a:r>
              <a:rPr lang="tr-TR" sz="2800" dirty="0" smtClean="0"/>
              <a:t> Kolit (ÜK), </a:t>
            </a:r>
            <a:r>
              <a:rPr lang="tr-TR" sz="2800" dirty="0" err="1" smtClean="0"/>
              <a:t>Crohn</a:t>
            </a:r>
            <a:r>
              <a:rPr lang="tr-TR" sz="2800" dirty="0" smtClean="0"/>
              <a:t> hastalığı (CH), </a:t>
            </a:r>
            <a:r>
              <a:rPr lang="tr-TR" sz="2800" dirty="0" err="1" smtClean="0"/>
              <a:t>enfeksiyöz</a:t>
            </a:r>
            <a:r>
              <a:rPr lang="tr-TR" sz="2800" dirty="0" smtClean="0"/>
              <a:t> </a:t>
            </a:r>
            <a:r>
              <a:rPr lang="tr-TR" sz="2800" dirty="0" err="1" smtClean="0"/>
              <a:t>enterit</a:t>
            </a:r>
            <a:r>
              <a:rPr lang="tr-TR" sz="2800" dirty="0" smtClean="0"/>
              <a:t>, </a:t>
            </a:r>
            <a:r>
              <a:rPr lang="tr-TR" sz="2800" dirty="0" err="1" smtClean="0"/>
              <a:t>intestinal</a:t>
            </a:r>
            <a:r>
              <a:rPr lang="tr-TR" sz="2800" dirty="0" smtClean="0"/>
              <a:t> bypass cerrahisi, </a:t>
            </a:r>
            <a:r>
              <a:rPr lang="tr-TR" sz="2800" dirty="0" err="1" smtClean="0"/>
              <a:t>çöliak</a:t>
            </a:r>
            <a:r>
              <a:rPr lang="tr-TR" sz="2800" dirty="0" smtClean="0"/>
              <a:t> hastalığı sonrası gelişen </a:t>
            </a:r>
            <a:r>
              <a:rPr lang="tr-TR" sz="2800" dirty="0" err="1" smtClean="0"/>
              <a:t>artrit</a:t>
            </a:r>
            <a:r>
              <a:rPr lang="tr-TR" sz="2800" dirty="0" smtClean="0"/>
              <a:t> bu gruba girmektedir</a:t>
            </a:r>
          </a:p>
          <a:p>
            <a:pPr eaLnBrk="1" hangingPunct="1"/>
            <a:r>
              <a:rPr lang="tr-TR" sz="2800" dirty="0" smtClean="0"/>
              <a:t>Çocuklarda da erişkinlerdeki sıklıkta ortaya çıkar.</a:t>
            </a:r>
          </a:p>
          <a:p>
            <a:pPr eaLnBrk="1" hangingPunct="1"/>
            <a:r>
              <a:rPr lang="tr-TR" sz="2800" dirty="0" smtClean="0"/>
              <a:t>E=K</a:t>
            </a:r>
          </a:p>
          <a:p>
            <a:r>
              <a:rPr lang="tr-TR" sz="2800" dirty="0" err="1" smtClean="0"/>
              <a:t>Enteropatik</a:t>
            </a:r>
            <a:r>
              <a:rPr lang="tr-TR" sz="2800" dirty="0" smtClean="0"/>
              <a:t> </a:t>
            </a:r>
            <a:r>
              <a:rPr lang="tr-TR" sz="2800" dirty="0" err="1" smtClean="0"/>
              <a:t>artritin</a:t>
            </a:r>
            <a:r>
              <a:rPr lang="tr-TR" sz="2800" dirty="0" smtClean="0"/>
              <a:t> etiyolojisi tam olarak bilinmemektedir. Ancak </a:t>
            </a:r>
            <a:r>
              <a:rPr lang="tr-TR" sz="2800" dirty="0" err="1" smtClean="0"/>
              <a:t>patogenezinde</a:t>
            </a:r>
            <a:r>
              <a:rPr lang="tr-TR" sz="2800" dirty="0" smtClean="0"/>
              <a:t> genetik ve immünolojik faktörlerin rol oynadığı düşünülmektedir</a:t>
            </a:r>
          </a:p>
          <a:p>
            <a:pPr eaLnBrk="1" hangingPunct="1"/>
            <a:endParaRPr lang="tr-TR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b="1" dirty="0" err="1" smtClean="0">
                <a:solidFill>
                  <a:schemeClr val="accent2"/>
                </a:solidFill>
              </a:rPr>
              <a:t>Enteropatik</a:t>
            </a:r>
            <a:r>
              <a:rPr lang="tr-TR" b="1" dirty="0" smtClean="0">
                <a:solidFill>
                  <a:schemeClr val="accent2"/>
                </a:solidFill>
              </a:rPr>
              <a:t> </a:t>
            </a:r>
            <a:r>
              <a:rPr lang="tr-TR" b="1" dirty="0" err="1" smtClean="0">
                <a:solidFill>
                  <a:schemeClr val="accent2"/>
                </a:solidFill>
              </a:rPr>
              <a:t>Artrit’te</a:t>
            </a:r>
            <a:r>
              <a:rPr lang="tr-TR" b="1" dirty="0" smtClean="0">
                <a:solidFill>
                  <a:schemeClr val="accent2"/>
                </a:solidFill>
              </a:rPr>
              <a:t> </a:t>
            </a:r>
            <a:r>
              <a:rPr lang="tr-TR" b="1" dirty="0" err="1" smtClean="0">
                <a:solidFill>
                  <a:schemeClr val="accent2"/>
                </a:solidFill>
              </a:rPr>
              <a:t>Periferik</a:t>
            </a:r>
            <a:r>
              <a:rPr lang="tr-TR" b="1" dirty="0" smtClean="0">
                <a:solidFill>
                  <a:schemeClr val="accent2"/>
                </a:solidFill>
              </a:rPr>
              <a:t> Eklem Tutulumu</a:t>
            </a:r>
            <a:endParaRPr lang="en-US" b="1" dirty="0" smtClean="0">
              <a:solidFill>
                <a:schemeClr val="accent2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tr-TR" sz="2800" dirty="0" smtClean="0"/>
              <a:t>Akut başlangıçlı, gezici, asimetrik, </a:t>
            </a:r>
            <a:r>
              <a:rPr lang="tr-TR" sz="2800" dirty="0" err="1" smtClean="0"/>
              <a:t>oligoartiküler</a:t>
            </a:r>
            <a:r>
              <a:rPr lang="tr-TR" sz="2800" dirty="0" smtClean="0"/>
              <a:t> </a:t>
            </a:r>
            <a:r>
              <a:rPr lang="tr-TR" sz="2800" dirty="0" err="1" smtClean="0"/>
              <a:t>inflamatuvar</a:t>
            </a:r>
            <a:r>
              <a:rPr lang="tr-TR" sz="2800" dirty="0" smtClean="0"/>
              <a:t> </a:t>
            </a:r>
            <a:r>
              <a:rPr lang="tr-TR" sz="2800" dirty="0" err="1" smtClean="0"/>
              <a:t>artrit</a:t>
            </a:r>
            <a:endParaRPr lang="tr-TR" sz="2800" dirty="0" smtClean="0"/>
          </a:p>
          <a:p>
            <a:pPr eaLnBrk="1" hangingPunct="1"/>
            <a:r>
              <a:rPr lang="tr-TR" sz="2800" dirty="0" smtClean="0"/>
              <a:t>Özellikle diz ve ayak bileği tutulumları görülür</a:t>
            </a:r>
          </a:p>
          <a:p>
            <a:pPr eaLnBrk="1" hangingPunct="1"/>
            <a:r>
              <a:rPr lang="tr-TR" sz="2800" dirty="0" smtClean="0"/>
              <a:t>Üst </a:t>
            </a:r>
            <a:r>
              <a:rPr lang="tr-TR" sz="2800" dirty="0" err="1" smtClean="0"/>
              <a:t>ekstremite</a:t>
            </a:r>
            <a:r>
              <a:rPr lang="tr-TR" sz="2800" dirty="0" smtClean="0"/>
              <a:t> ve küçük eklem tutulumu </a:t>
            </a:r>
            <a:r>
              <a:rPr lang="tr-TR" sz="2800" dirty="0" err="1" smtClean="0"/>
              <a:t>ÜK’de</a:t>
            </a:r>
            <a:r>
              <a:rPr lang="tr-TR" sz="2800" dirty="0" smtClean="0"/>
              <a:t> daha sık</a:t>
            </a:r>
          </a:p>
          <a:p>
            <a:pPr eaLnBrk="1" hangingPunct="1"/>
            <a:r>
              <a:rPr lang="tr-TR" sz="2800" dirty="0" err="1" smtClean="0"/>
              <a:t>Daktilit</a:t>
            </a:r>
            <a:r>
              <a:rPr lang="tr-TR" sz="2800" dirty="0" smtClean="0"/>
              <a:t>; </a:t>
            </a:r>
            <a:r>
              <a:rPr lang="tr-TR" sz="2800" dirty="0" err="1" smtClean="0"/>
              <a:t>Crohn</a:t>
            </a:r>
            <a:r>
              <a:rPr lang="tr-TR" sz="2800" dirty="0" smtClean="0"/>
              <a:t> hastalığında sık görülür</a:t>
            </a:r>
          </a:p>
          <a:p>
            <a:pPr eaLnBrk="1" hangingPunct="1"/>
            <a:r>
              <a:rPr lang="tr-TR" sz="2800" dirty="0" err="1" smtClean="0"/>
              <a:t>Entezit</a:t>
            </a:r>
            <a:endParaRPr lang="tr-TR" sz="2800" dirty="0" smtClean="0"/>
          </a:p>
          <a:p>
            <a:r>
              <a:rPr lang="tr-TR" sz="2800" dirty="0" err="1" smtClean="0"/>
              <a:t>Miyopati</a:t>
            </a:r>
            <a:r>
              <a:rPr lang="tr-TR" sz="2800" dirty="0" smtClean="0"/>
              <a:t>, osteoporoz</a:t>
            </a:r>
          </a:p>
          <a:p>
            <a:pPr eaLnBrk="1" hangingPunct="1"/>
            <a:r>
              <a:rPr lang="tr-TR" sz="2800" dirty="0" smtClean="0"/>
              <a:t>Genellikle hastalık aktivitesi ile ilişkili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b="1" dirty="0" err="1" smtClean="0">
                <a:solidFill>
                  <a:schemeClr val="accent2"/>
                </a:solidFill>
              </a:rPr>
              <a:t>Enteropatik</a:t>
            </a:r>
            <a:r>
              <a:rPr lang="tr-TR" b="1" dirty="0" smtClean="0">
                <a:solidFill>
                  <a:schemeClr val="accent2"/>
                </a:solidFill>
              </a:rPr>
              <a:t> </a:t>
            </a:r>
            <a:r>
              <a:rPr lang="tr-TR" b="1" dirty="0" err="1" smtClean="0">
                <a:solidFill>
                  <a:schemeClr val="accent2"/>
                </a:solidFill>
              </a:rPr>
              <a:t>Artrit’te</a:t>
            </a:r>
            <a:r>
              <a:rPr lang="tr-TR" b="1" dirty="0" smtClean="0">
                <a:solidFill>
                  <a:schemeClr val="accent2"/>
                </a:solidFill>
              </a:rPr>
              <a:t> </a:t>
            </a:r>
            <a:r>
              <a:rPr lang="tr-TR" b="1" dirty="0" err="1" smtClean="0">
                <a:solidFill>
                  <a:schemeClr val="accent2"/>
                </a:solidFill>
              </a:rPr>
              <a:t>Aksiyel</a:t>
            </a:r>
            <a:r>
              <a:rPr lang="tr-TR" b="1" dirty="0" smtClean="0">
                <a:solidFill>
                  <a:schemeClr val="accent2"/>
                </a:solidFill>
              </a:rPr>
              <a:t> İskelet Tutulumu</a:t>
            </a:r>
            <a:endParaRPr lang="en-US" b="1" dirty="0" smtClean="0">
              <a:solidFill>
                <a:schemeClr val="accent2"/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dirty="0" err="1" smtClean="0"/>
              <a:t>AS’dekine</a:t>
            </a:r>
            <a:r>
              <a:rPr lang="tr-TR" dirty="0" smtClean="0"/>
              <a:t> benzer:</a:t>
            </a:r>
          </a:p>
          <a:p>
            <a:pPr lvl="1" eaLnBrk="1" hangingPunct="1">
              <a:lnSpc>
                <a:spcPct val="90000"/>
              </a:lnSpc>
            </a:pPr>
            <a:r>
              <a:rPr lang="tr-TR" sz="3200" dirty="0" smtClean="0"/>
              <a:t>E/K= 3</a:t>
            </a:r>
          </a:p>
          <a:p>
            <a:pPr lvl="1" eaLnBrk="1" hangingPunct="1">
              <a:lnSpc>
                <a:spcPct val="90000"/>
              </a:lnSpc>
            </a:pPr>
            <a:r>
              <a:rPr lang="tr-TR" sz="3200" dirty="0" err="1" smtClean="0"/>
              <a:t>İnflamatuvar</a:t>
            </a:r>
            <a:r>
              <a:rPr lang="tr-TR" sz="3200" dirty="0" smtClean="0"/>
              <a:t> tipte bel, sırt ağrısı ve uzun süreli sabah tutukluğu</a:t>
            </a:r>
          </a:p>
          <a:p>
            <a:pPr lvl="1" eaLnBrk="1" hangingPunct="1">
              <a:lnSpc>
                <a:spcPct val="90000"/>
              </a:lnSpc>
            </a:pPr>
            <a:r>
              <a:rPr lang="tr-TR" sz="3200" dirty="0" smtClean="0"/>
              <a:t>Genelde hastalık aktivitesi ile ilişkili değildir</a:t>
            </a:r>
          </a:p>
          <a:p>
            <a:pPr lvl="1" eaLnBrk="1" hangingPunct="1">
              <a:lnSpc>
                <a:spcPct val="90000"/>
              </a:lnSpc>
            </a:pPr>
            <a:r>
              <a:rPr lang="tr-TR" sz="3200" dirty="0" smtClean="0"/>
              <a:t>FM: SİE duyarlılığı, omurga hareketlerinde global kayıp ve azalmış göğüs </a:t>
            </a:r>
            <a:r>
              <a:rPr lang="tr-TR" sz="3200" dirty="0" err="1" smtClean="0"/>
              <a:t>ekspansiyonu</a:t>
            </a:r>
            <a:endParaRPr lang="tr-TR" sz="3200" dirty="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617538"/>
            <a:ext cx="7793037" cy="12874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4000" b="1" dirty="0" err="1" smtClean="0">
                <a:solidFill>
                  <a:schemeClr val="accent2"/>
                </a:solidFill>
              </a:rPr>
              <a:t>İdiyopatik</a:t>
            </a:r>
            <a:r>
              <a:rPr lang="tr-TR" sz="4000" b="1" dirty="0" smtClean="0">
                <a:solidFill>
                  <a:schemeClr val="accent2"/>
                </a:solidFill>
              </a:rPr>
              <a:t> İBH ve </a:t>
            </a:r>
            <a:r>
              <a:rPr lang="tr-TR" sz="4000" b="1" dirty="0" err="1" smtClean="0">
                <a:solidFill>
                  <a:schemeClr val="accent2"/>
                </a:solidFill>
              </a:rPr>
              <a:t>Periferik</a:t>
            </a:r>
            <a:r>
              <a:rPr lang="tr-TR" sz="4000" b="1" dirty="0" smtClean="0">
                <a:solidFill>
                  <a:schemeClr val="accent2"/>
                </a:solidFill>
              </a:rPr>
              <a:t> </a:t>
            </a:r>
            <a:r>
              <a:rPr lang="tr-TR" sz="4000" b="1" dirty="0" err="1" smtClean="0">
                <a:solidFill>
                  <a:schemeClr val="accent2"/>
                </a:solidFill>
              </a:rPr>
              <a:t>Artriti</a:t>
            </a:r>
            <a:r>
              <a:rPr lang="tr-TR" sz="4000" b="1" dirty="0" smtClean="0">
                <a:solidFill>
                  <a:schemeClr val="accent2"/>
                </a:solidFill>
              </a:rPr>
              <a:t> Olan Hastalardaki Diğer Bulgular</a:t>
            </a:r>
            <a:endParaRPr lang="en-US" sz="4000" b="1" dirty="0" smtClean="0">
              <a:solidFill>
                <a:schemeClr val="accent2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r-TR" b="1" dirty="0" smtClean="0"/>
          </a:p>
          <a:p>
            <a:pPr eaLnBrk="1" hangingPunct="1"/>
            <a:r>
              <a:rPr lang="tr-TR" dirty="0" err="1" smtClean="0"/>
              <a:t>Piyoderma</a:t>
            </a:r>
            <a:r>
              <a:rPr lang="tr-TR" dirty="0" smtClean="0"/>
              <a:t> </a:t>
            </a:r>
            <a:r>
              <a:rPr lang="tr-TR" dirty="0" err="1" smtClean="0"/>
              <a:t>gangrenozum</a:t>
            </a:r>
            <a:endParaRPr lang="tr-TR" dirty="0" smtClean="0"/>
          </a:p>
          <a:p>
            <a:pPr eaLnBrk="1" hangingPunct="1"/>
            <a:r>
              <a:rPr lang="tr-TR" dirty="0" err="1" smtClean="0"/>
              <a:t>Aftöz</a:t>
            </a:r>
            <a:r>
              <a:rPr lang="tr-TR" dirty="0" smtClean="0"/>
              <a:t> </a:t>
            </a:r>
            <a:r>
              <a:rPr lang="tr-TR" dirty="0" err="1" smtClean="0"/>
              <a:t>stomatit</a:t>
            </a:r>
            <a:endParaRPr lang="tr-TR" dirty="0" smtClean="0"/>
          </a:p>
          <a:p>
            <a:pPr eaLnBrk="1" hangingPunct="1"/>
            <a:r>
              <a:rPr lang="tr-TR" dirty="0" err="1" smtClean="0"/>
              <a:t>İnflamatuvar</a:t>
            </a:r>
            <a:r>
              <a:rPr lang="tr-TR" dirty="0" smtClean="0"/>
              <a:t> göz </a:t>
            </a:r>
            <a:r>
              <a:rPr lang="tr-TR" dirty="0" err="1" smtClean="0"/>
              <a:t>hast</a:t>
            </a:r>
            <a:r>
              <a:rPr lang="tr-TR" dirty="0" smtClean="0"/>
              <a:t> (akut </a:t>
            </a:r>
            <a:r>
              <a:rPr lang="tr-TR" dirty="0" err="1" smtClean="0"/>
              <a:t>anterior</a:t>
            </a:r>
            <a:r>
              <a:rPr lang="tr-TR" dirty="0" smtClean="0"/>
              <a:t> </a:t>
            </a:r>
            <a:r>
              <a:rPr lang="tr-TR" dirty="0" err="1" smtClean="0"/>
              <a:t>üveit</a:t>
            </a:r>
            <a:r>
              <a:rPr lang="tr-TR" dirty="0" smtClean="0"/>
              <a:t>)</a:t>
            </a:r>
          </a:p>
          <a:p>
            <a:pPr eaLnBrk="1" hangingPunct="1"/>
            <a:r>
              <a:rPr lang="tr-TR" dirty="0" err="1" smtClean="0"/>
              <a:t>Eritema</a:t>
            </a:r>
            <a:r>
              <a:rPr lang="tr-TR" b="1" dirty="0" smtClean="0"/>
              <a:t> </a:t>
            </a:r>
            <a:r>
              <a:rPr lang="tr-TR" dirty="0" err="1" smtClean="0"/>
              <a:t>Nodozum</a:t>
            </a:r>
            <a:endParaRPr lang="tr-TR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chemeClr val="accent2"/>
                </a:solidFill>
              </a:rPr>
              <a:t>Enteropatik</a:t>
            </a:r>
            <a:r>
              <a:rPr lang="tr-TR" b="1" dirty="0" smtClean="0">
                <a:solidFill>
                  <a:schemeClr val="accent2"/>
                </a:solidFill>
              </a:rPr>
              <a:t> </a:t>
            </a:r>
            <a:r>
              <a:rPr lang="tr-TR" b="1" dirty="0" err="1" smtClean="0">
                <a:solidFill>
                  <a:schemeClr val="accent2"/>
                </a:solidFill>
              </a:rPr>
              <a:t>Artrit</a:t>
            </a:r>
            <a:r>
              <a:rPr lang="tr-TR" b="1" dirty="0" smtClean="0">
                <a:solidFill>
                  <a:schemeClr val="accent2"/>
                </a:solidFill>
              </a:rPr>
              <a:t> Tanı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282" y="1600200"/>
            <a:ext cx="8929718" cy="4525963"/>
          </a:xfrm>
        </p:spPr>
        <p:txBody>
          <a:bodyPr/>
          <a:lstStyle/>
          <a:p>
            <a:r>
              <a:rPr lang="tr-TR" dirty="0" smtClean="0"/>
              <a:t>ESH ve serum CRP düzeyinde yükselme, anemi ve </a:t>
            </a:r>
            <a:r>
              <a:rPr lang="tr-TR" dirty="0" err="1" smtClean="0"/>
              <a:t>trombositoz</a:t>
            </a:r>
            <a:r>
              <a:rPr lang="tr-TR" dirty="0" smtClean="0"/>
              <a:t> görülebilir.</a:t>
            </a:r>
          </a:p>
          <a:p>
            <a:r>
              <a:rPr lang="tr-TR" dirty="0" smtClean="0"/>
              <a:t>Radyolojik bulgular: </a:t>
            </a:r>
            <a:r>
              <a:rPr lang="tr-TR" dirty="0" err="1" smtClean="0"/>
              <a:t>Periferik</a:t>
            </a:r>
            <a:r>
              <a:rPr lang="tr-TR" dirty="0" smtClean="0"/>
              <a:t> </a:t>
            </a:r>
            <a:r>
              <a:rPr lang="tr-TR" dirty="0" err="1" smtClean="0"/>
              <a:t>artrit</a:t>
            </a:r>
            <a:r>
              <a:rPr lang="tr-TR" dirty="0" smtClean="0"/>
              <a:t> varlığında, yumuşak doku şişliği ve </a:t>
            </a:r>
            <a:r>
              <a:rPr lang="tr-TR" dirty="0" err="1" smtClean="0"/>
              <a:t>juksta</a:t>
            </a:r>
            <a:r>
              <a:rPr lang="tr-TR" dirty="0" smtClean="0"/>
              <a:t>-</a:t>
            </a:r>
            <a:r>
              <a:rPr lang="tr-TR" dirty="0" err="1" smtClean="0"/>
              <a:t>artiküler</a:t>
            </a:r>
            <a:r>
              <a:rPr lang="tr-TR" dirty="0" smtClean="0"/>
              <a:t> osteoporoz konvansiyonel </a:t>
            </a:r>
            <a:r>
              <a:rPr lang="tr-TR" dirty="0" err="1" smtClean="0"/>
              <a:t>grafide</a:t>
            </a:r>
            <a:r>
              <a:rPr lang="tr-TR" dirty="0" smtClean="0"/>
              <a:t> görülebilir, ancak erozyon ve eklem </a:t>
            </a:r>
            <a:r>
              <a:rPr lang="tr-TR" dirty="0" err="1" smtClean="0"/>
              <a:t>destrüksiyonu</a:t>
            </a:r>
            <a:r>
              <a:rPr lang="tr-TR" dirty="0" smtClean="0"/>
              <a:t> nadirdir. </a:t>
            </a:r>
            <a:r>
              <a:rPr lang="tr-TR" dirty="0" err="1" smtClean="0"/>
              <a:t>Sakroileit</a:t>
            </a:r>
            <a:r>
              <a:rPr lang="tr-TR" dirty="0" smtClean="0"/>
              <a:t>, </a:t>
            </a:r>
            <a:r>
              <a:rPr lang="tr-TR" dirty="0" err="1" smtClean="0"/>
              <a:t>romanus</a:t>
            </a:r>
            <a:r>
              <a:rPr lang="tr-TR" dirty="0" smtClean="0"/>
              <a:t> lezyonları, </a:t>
            </a:r>
            <a:r>
              <a:rPr lang="tr-TR" dirty="0" err="1" smtClean="0"/>
              <a:t>spondilit</a:t>
            </a:r>
            <a:r>
              <a:rPr lang="tr-TR" dirty="0" smtClean="0"/>
              <a:t> görülebilir.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/>
                </a:solidFill>
              </a:rPr>
              <a:t/>
            </a:r>
            <a:br>
              <a:rPr lang="tr-TR" b="1" dirty="0" smtClean="0">
                <a:solidFill>
                  <a:schemeClr val="accent2"/>
                </a:solidFill>
              </a:rPr>
            </a:br>
            <a:r>
              <a:rPr lang="tr-TR" b="1" dirty="0" smtClean="0">
                <a:solidFill>
                  <a:schemeClr val="accent2"/>
                </a:solidFill>
              </a:rPr>
              <a:t> </a:t>
            </a:r>
            <a:r>
              <a:rPr lang="tr-TR" b="1" dirty="0" err="1" smtClean="0">
                <a:solidFill>
                  <a:schemeClr val="accent2"/>
                </a:solidFill>
              </a:rPr>
              <a:t>Enteropatik</a:t>
            </a:r>
            <a:r>
              <a:rPr lang="tr-TR" b="1" dirty="0" smtClean="0">
                <a:solidFill>
                  <a:schemeClr val="accent2"/>
                </a:solidFill>
              </a:rPr>
              <a:t> </a:t>
            </a:r>
            <a:r>
              <a:rPr lang="tr-TR" b="1" dirty="0" err="1" smtClean="0">
                <a:solidFill>
                  <a:schemeClr val="accent2"/>
                </a:solidFill>
              </a:rPr>
              <a:t>Artrit</a:t>
            </a:r>
            <a:r>
              <a:rPr lang="tr-TR" b="1" dirty="0" smtClean="0">
                <a:solidFill>
                  <a:schemeClr val="accent2"/>
                </a:solidFill>
              </a:rPr>
              <a:t> Tedavi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tr-TR" dirty="0" smtClean="0"/>
              <a:t>NSAİİ ağrı ve </a:t>
            </a:r>
            <a:r>
              <a:rPr lang="tr-TR" dirty="0" err="1" smtClean="0"/>
              <a:t>inflamasyonu</a:t>
            </a:r>
            <a:r>
              <a:rPr lang="tr-TR" dirty="0" smtClean="0"/>
              <a:t> azaltır.</a:t>
            </a:r>
          </a:p>
          <a:p>
            <a:r>
              <a:rPr lang="tr-TR" dirty="0" smtClean="0"/>
              <a:t>ÜK ve </a:t>
            </a:r>
            <a:r>
              <a:rPr lang="tr-TR" dirty="0" err="1" smtClean="0"/>
              <a:t>CH’daki</a:t>
            </a:r>
            <a:r>
              <a:rPr lang="tr-TR" dirty="0" smtClean="0"/>
              <a:t> kolon tutuluşu için kullanılan </a:t>
            </a:r>
            <a:r>
              <a:rPr lang="tr-TR" dirty="0" err="1" smtClean="0"/>
              <a:t>sulfasalazin</a:t>
            </a:r>
            <a:r>
              <a:rPr lang="tr-TR" dirty="0" smtClean="0"/>
              <a:t>, özellikle </a:t>
            </a:r>
            <a:r>
              <a:rPr lang="tr-TR" dirty="0" err="1" smtClean="0"/>
              <a:t>periferik</a:t>
            </a:r>
            <a:r>
              <a:rPr lang="tr-TR" dirty="0" smtClean="0"/>
              <a:t> </a:t>
            </a:r>
            <a:r>
              <a:rPr lang="tr-TR" dirty="0" err="1" smtClean="0"/>
              <a:t>artrit</a:t>
            </a:r>
            <a:r>
              <a:rPr lang="tr-TR" dirty="0" smtClean="0"/>
              <a:t> tedavisinde etkilidir.</a:t>
            </a:r>
          </a:p>
          <a:p>
            <a:r>
              <a:rPr lang="da-DK" dirty="0" smtClean="0"/>
              <a:t>Oral steroid, periferik artrit üzerine</a:t>
            </a:r>
            <a:r>
              <a:rPr lang="tr-TR" dirty="0" smtClean="0"/>
              <a:t> </a:t>
            </a:r>
            <a:r>
              <a:rPr lang="nn-NO" dirty="0" smtClean="0"/>
              <a:t>etkilidir, aksiyel semptomlara etkisi yoktur.</a:t>
            </a:r>
          </a:p>
          <a:p>
            <a:r>
              <a:rPr lang="tr-TR" dirty="0" smtClean="0"/>
              <a:t>Biyolojik ajanlar (</a:t>
            </a:r>
            <a:r>
              <a:rPr lang="tr-TR" dirty="0" err="1" smtClean="0"/>
              <a:t>infliksimab</a:t>
            </a:r>
            <a:r>
              <a:rPr lang="tr-TR" dirty="0" smtClean="0"/>
              <a:t>, </a:t>
            </a:r>
            <a:r>
              <a:rPr lang="tr-TR" dirty="0" err="1" smtClean="0"/>
              <a:t>adalimumab</a:t>
            </a:r>
            <a:r>
              <a:rPr lang="tr-TR" dirty="0" smtClean="0"/>
              <a:t>, </a:t>
            </a:r>
            <a:r>
              <a:rPr lang="tr-TR" dirty="0" err="1" smtClean="0"/>
              <a:t>golimumab</a:t>
            </a:r>
            <a:r>
              <a:rPr lang="tr-TR" dirty="0" smtClean="0"/>
              <a:t>, </a:t>
            </a:r>
            <a:r>
              <a:rPr lang="tr-TR" dirty="0" err="1" smtClean="0"/>
              <a:t>sertolizumab</a:t>
            </a:r>
            <a:r>
              <a:rPr lang="tr-TR" dirty="0" smtClean="0"/>
              <a:t> </a:t>
            </a:r>
            <a:r>
              <a:rPr lang="tr-TR" dirty="0" err="1" smtClean="0"/>
              <a:t>pegol</a:t>
            </a:r>
            <a:r>
              <a:rPr lang="tr-TR" dirty="0" smtClean="0"/>
              <a:t>)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chemeClr val="accent2"/>
                </a:solidFill>
              </a:rPr>
              <a:t>Juvenil</a:t>
            </a:r>
            <a:r>
              <a:rPr lang="tr-TR" b="1" dirty="0" smtClean="0">
                <a:solidFill>
                  <a:schemeClr val="accent2"/>
                </a:solidFill>
              </a:rPr>
              <a:t> AS</a:t>
            </a:r>
            <a:br>
              <a:rPr lang="tr-TR" b="1" dirty="0" smtClean="0">
                <a:solidFill>
                  <a:schemeClr val="accent2"/>
                </a:solidFill>
              </a:rPr>
            </a:b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Sıklıkla 9-10 yaşlarında genellikle alt </a:t>
            </a:r>
            <a:r>
              <a:rPr lang="tr-TR" dirty="0" err="1" smtClean="0"/>
              <a:t>ekstremitelerin</a:t>
            </a:r>
            <a:r>
              <a:rPr lang="tr-TR" dirty="0" smtClean="0"/>
              <a:t> </a:t>
            </a:r>
            <a:r>
              <a:rPr lang="tr-TR" dirty="0" err="1" smtClean="0"/>
              <a:t>seronegatif</a:t>
            </a:r>
            <a:r>
              <a:rPr lang="tr-TR" dirty="0" smtClean="0"/>
              <a:t> </a:t>
            </a:r>
            <a:r>
              <a:rPr lang="tr-TR" dirty="0" err="1" smtClean="0"/>
              <a:t>oligoartriti</a:t>
            </a:r>
            <a:r>
              <a:rPr lang="tr-TR" dirty="0" smtClean="0"/>
              <a:t> şeklinde başlar, sıklıkla </a:t>
            </a:r>
            <a:r>
              <a:rPr lang="tr-TR" dirty="0" err="1" smtClean="0"/>
              <a:t>entezit</a:t>
            </a:r>
            <a:r>
              <a:rPr lang="tr-TR" dirty="0" smtClean="0"/>
              <a:t> eşlik eder.</a:t>
            </a:r>
          </a:p>
          <a:p>
            <a:r>
              <a:rPr lang="tr-TR" dirty="0" smtClean="0"/>
              <a:t>5-10 yıl içinde omurga tutuluşu ve </a:t>
            </a:r>
            <a:r>
              <a:rPr lang="tr-TR" dirty="0" err="1" smtClean="0"/>
              <a:t>sakroiliit</a:t>
            </a:r>
            <a:r>
              <a:rPr lang="tr-TR" dirty="0" smtClean="0"/>
              <a:t> görülür.</a:t>
            </a:r>
          </a:p>
          <a:p>
            <a:r>
              <a:rPr lang="tr-TR" dirty="0" err="1" smtClean="0"/>
              <a:t>Juvenil</a:t>
            </a:r>
            <a:r>
              <a:rPr lang="tr-TR" dirty="0" smtClean="0"/>
              <a:t> </a:t>
            </a:r>
            <a:r>
              <a:rPr lang="tr-TR" dirty="0" err="1" smtClean="0"/>
              <a:t>AS’li</a:t>
            </a:r>
            <a:r>
              <a:rPr lang="tr-TR" dirty="0" smtClean="0"/>
              <a:t> hastalarda oldukça sık iki taraflı kalça tutuluşu saptanabilir. Kalça tutuluşu, kalça protezine götürebilir.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2948</TotalTime>
  <Words>2930</Words>
  <Application>Microsoft Office PowerPoint</Application>
  <PresentationFormat>Ekran Gösterisi (4:3)</PresentationFormat>
  <Paragraphs>405</Paragraphs>
  <Slides>68</Slides>
  <Notes>10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68</vt:i4>
      </vt:variant>
    </vt:vector>
  </HeadingPairs>
  <TitlesOfParts>
    <vt:vector size="74" baseType="lpstr">
      <vt:lpstr>Arial</vt:lpstr>
      <vt:lpstr>Calibri</vt:lpstr>
      <vt:lpstr>Tahoma</vt:lpstr>
      <vt:lpstr>Times New Roman</vt:lpstr>
      <vt:lpstr>Wingdings</vt:lpstr>
      <vt:lpstr>Ofis Teması</vt:lpstr>
      <vt:lpstr>SPONDİLOARTRİTLER</vt:lpstr>
      <vt:lpstr>Öğrenim Hedefleri</vt:lpstr>
      <vt:lpstr>Spondilartritler</vt:lpstr>
      <vt:lpstr> SpA’ların Sınıflandırılması</vt:lpstr>
      <vt:lpstr>SpA’lerin Ortak Özellikleri</vt:lpstr>
      <vt:lpstr>Spondiloartropati Bulguların Karşılaştırılması</vt:lpstr>
      <vt:lpstr>ANKİLOZAN SPONDİLİT (AS)</vt:lpstr>
      <vt:lpstr>Etyopatogenez</vt:lpstr>
      <vt:lpstr>Etyopatogenez</vt:lpstr>
      <vt:lpstr>Etyopatogenez</vt:lpstr>
      <vt:lpstr>Etyopatogenez</vt:lpstr>
      <vt:lpstr>Etyopatogenez</vt:lpstr>
      <vt:lpstr>Etyopatogenez</vt:lpstr>
      <vt:lpstr>Klinik Bulgular</vt:lpstr>
      <vt:lpstr>Fizik Muayene Bulguları</vt:lpstr>
      <vt:lpstr>PowerPoint Sunusu</vt:lpstr>
      <vt:lpstr>AS Laboratuvar Bulguları</vt:lpstr>
      <vt:lpstr>AS Görüntüleme Yöntemleri</vt:lpstr>
      <vt:lpstr>X-ray Bulguları </vt:lpstr>
      <vt:lpstr>PowerPoint Sunusu</vt:lpstr>
      <vt:lpstr>BAMBU KAMIŞI GÖRÜNTÜSÜ</vt:lpstr>
      <vt:lpstr>PowerPoint Sunusu</vt:lpstr>
      <vt:lpstr>PowerPoint Sunusu</vt:lpstr>
      <vt:lpstr>AS Tanı</vt:lpstr>
      <vt:lpstr>PowerPoint Sunusu</vt:lpstr>
      <vt:lpstr>PowerPoint Sunusu</vt:lpstr>
      <vt:lpstr>Periferik Spondiloartrit için ASAS Sınıflama Kriterleri</vt:lpstr>
      <vt:lpstr>AS Ayırıcı Tanı</vt:lpstr>
      <vt:lpstr>PowerPoint Sunusu</vt:lpstr>
      <vt:lpstr>PowerPoint Sunusu</vt:lpstr>
      <vt:lpstr>AS Tedavi</vt:lpstr>
      <vt:lpstr>AS Tedavi</vt:lpstr>
      <vt:lpstr>PowerPoint Sunusu</vt:lpstr>
      <vt:lpstr>PowerPoint Sunusu</vt:lpstr>
      <vt:lpstr>PowerPoint Sunusu</vt:lpstr>
      <vt:lpstr>Aksiyel Spondiloartritte Prognoz </vt:lpstr>
      <vt:lpstr>REAKTİF ARTRİT (ReA)</vt:lpstr>
      <vt:lpstr>REAKTİF ARTRİT</vt:lpstr>
      <vt:lpstr>ReA Klinik Bulgular</vt:lpstr>
      <vt:lpstr>PowerPoint Sunusu</vt:lpstr>
      <vt:lpstr>ReA Laboratuvar Bulguları</vt:lpstr>
      <vt:lpstr>ReA Radyolojik Bulgular</vt:lpstr>
      <vt:lpstr>ReA Ayırıcı Tanı</vt:lpstr>
      <vt:lpstr>ReA Tedavi</vt:lpstr>
      <vt:lpstr>PSÖRİATİK ARTRİT (PsA)</vt:lpstr>
      <vt:lpstr>PsA Etyopatogenez</vt:lpstr>
      <vt:lpstr>PsA’in Klinik Tipleri </vt:lpstr>
      <vt:lpstr>PsA’in Klinik Tipleri</vt:lpstr>
      <vt:lpstr>Plaque psoriasis</vt:lpstr>
      <vt:lpstr>PowerPoint Sunusu</vt:lpstr>
      <vt:lpstr>Artritis Mutilans: Radyolojik hokka-kalem belirtisi mevcuttur</vt:lpstr>
      <vt:lpstr>DIP ve PIP eklem tutulumu</vt:lpstr>
      <vt:lpstr>PsA Klinik Özellikler</vt:lpstr>
      <vt:lpstr>Artritis mutilans</vt:lpstr>
      <vt:lpstr>PsA Klinik Özellikler</vt:lpstr>
      <vt:lpstr>PsA Laboratuvar Bulguları</vt:lpstr>
      <vt:lpstr>PsA Radyolojik Özellikler</vt:lpstr>
      <vt:lpstr>Psöriatik Artrit CASPAR Sınıflaması</vt:lpstr>
      <vt:lpstr>PsA Ayırıcı Tanı</vt:lpstr>
      <vt:lpstr>PsA Tedavi </vt:lpstr>
      <vt:lpstr>PsA’ da Kötü Prognoz Kriterleri</vt:lpstr>
      <vt:lpstr>Enteropatik Artrit</vt:lpstr>
      <vt:lpstr>Enteropatik Artrit’te Periferik Eklem Tutulumu</vt:lpstr>
      <vt:lpstr>Enteropatik Artrit’te Aksiyel İskelet Tutulumu</vt:lpstr>
      <vt:lpstr>İdiyopatik İBH ve Periferik Artriti Olan Hastalardaki Diğer Bulgular</vt:lpstr>
      <vt:lpstr>Enteropatik Artrit Tanı</vt:lpstr>
      <vt:lpstr>  Enteropatik Artrit Tedavi </vt:lpstr>
      <vt:lpstr>Juvenil AS </vt:lpstr>
    </vt:vector>
  </TitlesOfParts>
  <Company>Ultimate Bilg. Tek. Serv. Hizm.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SPONDİLOARTROPATİLER</dc:title>
  <dc:creator>yonetim</dc:creator>
  <cp:lastModifiedBy>ASUS</cp:lastModifiedBy>
  <cp:revision>428</cp:revision>
  <dcterms:created xsi:type="dcterms:W3CDTF">2014-09-09T08:58:45Z</dcterms:created>
  <dcterms:modified xsi:type="dcterms:W3CDTF">2024-09-17T18:32:09Z</dcterms:modified>
</cp:coreProperties>
</file>