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307" r:id="rId3"/>
    <p:sldId id="257" r:id="rId4"/>
    <p:sldId id="258" r:id="rId5"/>
    <p:sldId id="304" r:id="rId6"/>
    <p:sldId id="308" r:id="rId7"/>
    <p:sldId id="30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6" r:id="rId22"/>
    <p:sldId id="306" r:id="rId23"/>
    <p:sldId id="274" r:id="rId24"/>
    <p:sldId id="275" r:id="rId25"/>
    <p:sldId id="303" r:id="rId26"/>
    <p:sldId id="294" r:id="rId27"/>
    <p:sldId id="260" r:id="rId28"/>
    <p:sldId id="280" r:id="rId29"/>
    <p:sldId id="282" r:id="rId30"/>
    <p:sldId id="279" r:id="rId31"/>
    <p:sldId id="296" r:id="rId32"/>
    <p:sldId id="283" r:id="rId33"/>
    <p:sldId id="286" r:id="rId34"/>
    <p:sldId id="287" r:id="rId35"/>
    <p:sldId id="288" r:id="rId36"/>
    <p:sldId id="289" r:id="rId37"/>
    <p:sldId id="290" r:id="rId38"/>
    <p:sldId id="298" r:id="rId39"/>
    <p:sldId id="299" r:id="rId40"/>
    <p:sldId id="300" r:id="rId41"/>
    <p:sldId id="301" r:id="rId42"/>
    <p:sldId id="302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94660"/>
  </p:normalViewPr>
  <p:slideViewPr>
    <p:cSldViewPr>
      <p:cViewPr varScale="1">
        <p:scale>
          <a:sx n="95" d="100"/>
          <a:sy n="95" d="100"/>
        </p:scale>
        <p:origin x="1109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B1283-2FE3-4DDA-BEAF-9DA82D256AA8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C0BC9-04CA-4BE3-9A2F-FBFC8FA7B24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986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0BC9-04CA-4BE3-9A2F-FBFC8FA7B246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5150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YAİ </a:t>
            </a:r>
            <a:r>
              <a:rPr lang="tr-T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EBS’na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göre hasta tarafından puanlanır (0-19)</a:t>
            </a:r>
            <a:r>
              <a:rPr lang="tr-TR" dirty="0" smtClean="0"/>
              <a:t> </a:t>
            </a:r>
            <a:br>
              <a:rPr lang="tr-TR" dirty="0" smtClean="0"/>
            </a:b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SŞS hasta tarafından</a:t>
            </a:r>
            <a:r>
              <a:rPr lang="tr-T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puanlanır, </a:t>
            </a:r>
            <a:r>
              <a:rPr lang="tr-T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başağrısı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alt abdomende ağrı veya kramplar ve depresyonu</a:t>
            </a:r>
            <a:r>
              <a:rPr lang="tr-T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kapsayacak şekilde </a:t>
            </a:r>
            <a:r>
              <a:rPr lang="tr-T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modifiye</a:t>
            </a:r>
            <a:r>
              <a:rPr lang="tr-T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edilmiştir (0-12).</a:t>
            </a:r>
            <a:r>
              <a:rPr lang="tr-TR" dirty="0" smtClean="0"/>
              <a:t> 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C0BC9-04CA-4BE3-9A2F-FBFC8FA7B246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074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C8A3BF-FEE6-4265-AD3C-A3CE57A7BBDF}" type="slidenum">
              <a:rPr lang="tr-TR"/>
              <a:pPr/>
              <a:t>26</a:t>
            </a:fld>
            <a:endParaRPr lang="tr-TR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96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9161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6707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781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5372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486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5968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154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7254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17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012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7488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FFBF704-353A-4B5A-BCFD-E650BBC4D651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5B56F-D294-4AC4-8277-DBDA9D2FFCEA}" type="datetimeFigureOut">
              <a:rPr lang="tr-TR" smtClean="0"/>
              <a:pPr/>
              <a:t>4.09.2024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6EF96-4EED-4090-8EC8-87F5891228A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118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YUMUŞAK DOKU ROMATİZMALARI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>
                <a:solidFill>
                  <a:schemeClr val="accent2"/>
                </a:solidFill>
              </a:rPr>
              <a:t>Prof. Dr</a:t>
            </a:r>
            <a:r>
              <a:rPr lang="tr-TR" b="1" dirty="0" smtClean="0">
                <a:solidFill>
                  <a:schemeClr val="accent2"/>
                </a:solidFill>
              </a:rPr>
              <a:t>. Gül Devrimsel</a:t>
            </a:r>
          </a:p>
          <a:p>
            <a:r>
              <a:rPr lang="tr-TR" b="1" dirty="0" smtClean="0">
                <a:solidFill>
                  <a:schemeClr val="accent2"/>
                </a:solidFill>
              </a:rPr>
              <a:t>Fiziksel Tıp ve Rehabilitasyon Anabilim Dalı</a:t>
            </a:r>
          </a:p>
          <a:p>
            <a:endParaRPr lang="tr-T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0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accent2"/>
                </a:solidFill>
              </a:rPr>
              <a:t>Öğrenim Hedefleri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tr-TR" sz="2600" dirty="0" smtClean="0"/>
              <a:t>Yumuşak doku romatizmalarının </a:t>
            </a:r>
            <a:r>
              <a:rPr lang="tr-TR" sz="2600" dirty="0" err="1" smtClean="0"/>
              <a:t>etyopatogenezini</a:t>
            </a:r>
            <a:r>
              <a:rPr lang="tr-TR" sz="2600" dirty="0" smtClean="0"/>
              <a:t>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600" dirty="0" smtClean="0"/>
              <a:t>Yumuşak doku romatizmalarında ağrıyı artıran risk faktörlerini sayabilmek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600" dirty="0" smtClean="0"/>
              <a:t>Yumuşak doku romatizmalarında birlikte görülen semptomları sayabilmek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600" dirty="0" smtClean="0"/>
              <a:t>Yumuşak doku romatizmalarına akılcı klinik yaklaşımı bilmek (klinik bulgular, fizik muayene, </a:t>
            </a:r>
            <a:r>
              <a:rPr lang="tr-TR" sz="2600" dirty="0" err="1" smtClean="0"/>
              <a:t>laboratuvar</a:t>
            </a:r>
            <a:r>
              <a:rPr lang="tr-TR" sz="2600" dirty="0" smtClean="0"/>
              <a:t>, radyoloji)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600" dirty="0" smtClean="0"/>
              <a:t>Yumuşak doku romatizmalarında ayırıcı tanıyı yapabilmek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600" dirty="0" smtClean="0"/>
              <a:t>Yumuşak doku romatizmalarının tanısını yapabilmek ve tedavi için uzmana yönlendirmek</a:t>
            </a:r>
          </a:p>
          <a:p>
            <a:pPr marL="514350" lvl="0" indent="-514350">
              <a:buFont typeface="+mj-lt"/>
              <a:buAutoNum type="arabicPeriod"/>
            </a:pPr>
            <a:endParaRPr lang="tr-TR" sz="2600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600" b="1" dirty="0" err="1">
                <a:solidFill>
                  <a:schemeClr val="accent2"/>
                </a:solidFill>
              </a:rPr>
              <a:t>Fibromiyalji</a:t>
            </a:r>
            <a:r>
              <a:rPr lang="tr-TR" sz="3600" b="1" dirty="0">
                <a:solidFill>
                  <a:schemeClr val="accent2"/>
                </a:solidFill>
              </a:rPr>
              <a:t> (FMS) sendromu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800" dirty="0" smtClean="0"/>
          </a:p>
          <a:p>
            <a:pPr marL="0" indent="0">
              <a:buNone/>
            </a:pPr>
            <a:r>
              <a:rPr lang="tr-TR" sz="2800" dirty="0" err="1" smtClean="0"/>
              <a:t>Fibromiyalji</a:t>
            </a:r>
            <a:r>
              <a:rPr lang="tr-TR" sz="2800" dirty="0" smtClean="0"/>
              <a:t>, yaygın ağrı ve hassas noktalarla karakterize, uyku bozukluğu, sabah tutukluğu, yorgunluk, </a:t>
            </a:r>
            <a:r>
              <a:rPr lang="tr-TR" sz="2800" dirty="0" err="1" smtClean="0"/>
              <a:t>irritabl</a:t>
            </a:r>
            <a:r>
              <a:rPr lang="tr-TR" sz="2800" dirty="0" smtClean="0"/>
              <a:t> barsak gibi birçok semptomlar topluluğunun eşlik ettiği kronik ağrı hastalığıdır. </a:t>
            </a:r>
          </a:p>
        </p:txBody>
      </p:sp>
    </p:spTree>
    <p:extLst>
      <p:ext uri="{BB962C8B-B14F-4D97-AF65-F5344CB8AC3E}">
        <p14:creationId xmlns:p14="http://schemas.microsoft.com/office/powerpoint/2010/main" val="381625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-387350"/>
            <a:ext cx="5112568" cy="1800126"/>
          </a:xfrm>
        </p:spPr>
        <p:txBody>
          <a:bodyPr>
            <a:normAutofit/>
          </a:bodyPr>
          <a:lstStyle/>
          <a:p>
            <a:r>
              <a:rPr lang="tr-TR" sz="3600" b="1" dirty="0"/>
              <a:t> </a:t>
            </a:r>
            <a:r>
              <a:rPr lang="tr-TR" sz="3600" b="1" dirty="0">
                <a:solidFill>
                  <a:schemeClr val="accent2"/>
                </a:solidFill>
                <a:latin typeface="+mn-lt"/>
              </a:rPr>
              <a:t>Epidemiyoloji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00174"/>
            <a:ext cx="9144000" cy="535782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sz="2800" dirty="0" smtClean="0"/>
              <a:t>Yıllık </a:t>
            </a:r>
            <a:r>
              <a:rPr lang="tr-TR" sz="2800" dirty="0" err="1" smtClean="0"/>
              <a:t>prevalans</a:t>
            </a:r>
            <a:r>
              <a:rPr lang="tr-TR" sz="2800" dirty="0" smtClean="0"/>
              <a:t> %2-4’tür. Yaşla birlikte </a:t>
            </a:r>
            <a:r>
              <a:rPr lang="tr-TR" sz="2800" dirty="0" err="1" smtClean="0"/>
              <a:t>prevalans</a:t>
            </a:r>
            <a:r>
              <a:rPr lang="tr-TR" sz="2800" dirty="0" smtClean="0"/>
              <a:t> artar</a:t>
            </a:r>
          </a:p>
          <a:p>
            <a:pPr>
              <a:lnSpc>
                <a:spcPct val="90000"/>
              </a:lnSpc>
            </a:pPr>
            <a:r>
              <a:rPr lang="tr-TR" sz="2800" dirty="0" smtClean="0"/>
              <a:t>Çocuk </a:t>
            </a:r>
            <a:r>
              <a:rPr lang="tr-TR" sz="2800" dirty="0"/>
              <a:t>ve yaşlılarda da görülmekle birlikte daha çok, </a:t>
            </a:r>
            <a:r>
              <a:rPr lang="tr-TR" sz="2800" dirty="0" smtClean="0"/>
              <a:t>25-55 yaşlarında ve kadınlarda daha sıktır. </a:t>
            </a:r>
            <a:endParaRPr lang="tr-TR" sz="2800" dirty="0"/>
          </a:p>
          <a:p>
            <a:pPr>
              <a:lnSpc>
                <a:spcPct val="90000"/>
              </a:lnSpc>
            </a:pPr>
            <a:r>
              <a:rPr lang="tr-TR" sz="2800" dirty="0"/>
              <a:t> Hastaların  %73-88’i </a:t>
            </a:r>
            <a:r>
              <a:rPr lang="tr-TR" sz="2800" dirty="0" smtClean="0"/>
              <a:t>kadındır. </a:t>
            </a:r>
            <a:endParaRPr lang="tr-TR" sz="2800" dirty="0"/>
          </a:p>
          <a:p>
            <a:pPr>
              <a:lnSpc>
                <a:spcPct val="90000"/>
              </a:lnSpc>
            </a:pPr>
            <a:r>
              <a:rPr lang="tr-TR" sz="2800" dirty="0" smtClean="0"/>
              <a:t>Beyaz </a:t>
            </a:r>
            <a:r>
              <a:rPr lang="tr-TR" sz="2800" dirty="0"/>
              <a:t>ırkta daha çok görülürken siyah ırkta nadiren görülmektedir. Hastaların çoğu, orta veya yüksek sosyoekonomik düzeye sahiptir. </a:t>
            </a:r>
          </a:p>
        </p:txBody>
      </p:sp>
    </p:spTree>
    <p:extLst>
      <p:ext uri="{BB962C8B-B14F-4D97-AF65-F5344CB8AC3E}">
        <p14:creationId xmlns:p14="http://schemas.microsoft.com/office/powerpoint/2010/main" val="185452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052736"/>
            <a:ext cx="8750206" cy="5073427"/>
          </a:xfrm>
        </p:spPr>
        <p:txBody>
          <a:bodyPr>
            <a:normAutofit/>
          </a:bodyPr>
          <a:lstStyle/>
          <a:p>
            <a:pPr algn="just"/>
            <a:r>
              <a:rPr lang="tr-TR" sz="2800" dirty="0" err="1" smtClean="0"/>
              <a:t>Fibromiyaljide</a:t>
            </a:r>
            <a:r>
              <a:rPr lang="tr-TR" sz="2800" dirty="0" smtClean="0"/>
              <a:t> etiyoloji tam olarak saptanmamıştır.</a:t>
            </a:r>
          </a:p>
          <a:p>
            <a:pPr algn="just"/>
            <a:r>
              <a:rPr lang="tr-TR" sz="2800" dirty="0" smtClean="0"/>
              <a:t>Bazı biyokimyasal, </a:t>
            </a:r>
            <a:r>
              <a:rPr lang="tr-TR" sz="2800" dirty="0" err="1" smtClean="0"/>
              <a:t>nörohormonal</a:t>
            </a:r>
            <a:r>
              <a:rPr lang="tr-TR" sz="2800" dirty="0" smtClean="0"/>
              <a:t>, santral sinir sistemi, immünolojik, psikolojik ve çevresel faktörlere ait kanıtlar tespit edilmiştir.</a:t>
            </a:r>
          </a:p>
          <a:p>
            <a:pPr algn="just"/>
            <a:r>
              <a:rPr lang="tr-TR" sz="2800" b="1" dirty="0" smtClean="0">
                <a:solidFill>
                  <a:schemeClr val="accent2"/>
                </a:solidFill>
              </a:rPr>
              <a:t>Genetik ve immünolojik faktörler;</a:t>
            </a:r>
            <a:r>
              <a:rPr lang="tr-TR" sz="2800" dirty="0"/>
              <a:t> Genetik yatkınlık </a:t>
            </a:r>
            <a:r>
              <a:rPr lang="tr-TR" sz="2800" dirty="0" smtClean="0"/>
              <a:t>zemininde olan bireylerde çevresel nedenler ( fiziksel ve psikolojik travmalar), stres, depresyon, immünolojik ve </a:t>
            </a:r>
            <a:r>
              <a:rPr lang="tr-TR" sz="2800" dirty="0" err="1" smtClean="0"/>
              <a:t>inflamatuar</a:t>
            </a:r>
            <a:r>
              <a:rPr lang="tr-TR" sz="2800" dirty="0" smtClean="0"/>
              <a:t> nedenlerle tetiklenebilmektedir. Genetik </a:t>
            </a:r>
            <a:r>
              <a:rPr lang="tr-TR" sz="2800" dirty="0" err="1" smtClean="0"/>
              <a:t>polimorfizm</a:t>
            </a:r>
            <a:r>
              <a:rPr lang="tr-TR" sz="2800" dirty="0" smtClean="0"/>
              <a:t> olduğunu gösteren kanıtlar gösterilmiştir. </a:t>
            </a:r>
            <a:r>
              <a:rPr lang="tr-TR" sz="2800" dirty="0" err="1" smtClean="0"/>
              <a:t>Sitokinler</a:t>
            </a:r>
            <a:r>
              <a:rPr lang="tr-TR" sz="2800" dirty="0" smtClean="0"/>
              <a:t> FM’deki </a:t>
            </a:r>
            <a:r>
              <a:rPr lang="tr-TR" sz="2800" dirty="0" err="1" smtClean="0"/>
              <a:t>nöropatik</a:t>
            </a:r>
            <a:r>
              <a:rPr lang="tr-TR" sz="2800" dirty="0" smtClean="0"/>
              <a:t> ağrı </a:t>
            </a:r>
            <a:r>
              <a:rPr lang="tr-TR" sz="2800" dirty="0" err="1" smtClean="0"/>
              <a:t>kaskadına</a:t>
            </a:r>
            <a:r>
              <a:rPr lang="tr-TR" sz="2800" dirty="0" smtClean="0"/>
              <a:t> katkıda </a:t>
            </a:r>
            <a:r>
              <a:rPr lang="tr-TR" sz="2800" dirty="0" smtClean="0"/>
              <a:t>bulunmaktadır</a:t>
            </a:r>
            <a:r>
              <a:rPr lang="tr-TR" sz="28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 fontScale="92500"/>
          </a:bodyPr>
          <a:lstStyle/>
          <a:p>
            <a:r>
              <a:rPr lang="tr-TR" sz="2400" b="1" dirty="0" err="1" smtClean="0">
                <a:solidFill>
                  <a:schemeClr val="accent2"/>
                </a:solidFill>
              </a:rPr>
              <a:t>Nöroendokrin</a:t>
            </a:r>
            <a:r>
              <a:rPr lang="tr-TR" sz="2400" b="1" dirty="0" smtClean="0">
                <a:solidFill>
                  <a:schemeClr val="accent2"/>
                </a:solidFill>
              </a:rPr>
              <a:t> </a:t>
            </a:r>
            <a:r>
              <a:rPr lang="tr-TR" sz="2400" b="1" dirty="0" smtClean="0">
                <a:solidFill>
                  <a:schemeClr val="accent2"/>
                </a:solidFill>
              </a:rPr>
              <a:t>otonom </a:t>
            </a:r>
            <a:r>
              <a:rPr lang="tr-TR" sz="2400" b="1" dirty="0" smtClean="0">
                <a:solidFill>
                  <a:schemeClr val="accent2"/>
                </a:solidFill>
              </a:rPr>
              <a:t>sinir sistemi </a:t>
            </a:r>
            <a:r>
              <a:rPr lang="tr-TR" sz="2400" b="1" dirty="0" smtClean="0">
                <a:solidFill>
                  <a:schemeClr val="accent2"/>
                </a:solidFill>
              </a:rPr>
              <a:t>bozuklukları</a:t>
            </a:r>
            <a:r>
              <a:rPr lang="tr-TR" sz="2400" b="1" dirty="0" smtClean="0">
                <a:solidFill>
                  <a:schemeClr val="accent2"/>
                </a:solidFill>
              </a:rPr>
              <a:t>; </a:t>
            </a:r>
            <a:r>
              <a:rPr lang="tr-TR" sz="2400" dirty="0" err="1" smtClean="0"/>
              <a:t>hipotalamo</a:t>
            </a:r>
            <a:r>
              <a:rPr lang="tr-TR" sz="2400" dirty="0" smtClean="0"/>
              <a:t>-</a:t>
            </a:r>
            <a:r>
              <a:rPr lang="tr-TR" sz="2400" dirty="0" err="1" smtClean="0"/>
              <a:t>pituiter</a:t>
            </a:r>
            <a:r>
              <a:rPr lang="tr-TR" sz="2400" dirty="0" smtClean="0"/>
              <a:t>-adrenal aksta fonksiyon bozukluğu FM </a:t>
            </a:r>
            <a:r>
              <a:rPr lang="tr-TR" sz="2400" dirty="0" err="1" smtClean="0"/>
              <a:t>patogenezinde</a:t>
            </a:r>
            <a:r>
              <a:rPr lang="tr-TR" sz="2400" dirty="0" smtClean="0"/>
              <a:t> rol oynamaktadır. </a:t>
            </a:r>
            <a:r>
              <a:rPr lang="tr-TR" sz="2400" dirty="0" err="1" smtClean="0"/>
              <a:t>FM’li</a:t>
            </a:r>
            <a:r>
              <a:rPr lang="tr-TR" sz="2400" dirty="0" smtClean="0"/>
              <a:t> hastalarda </a:t>
            </a:r>
            <a:r>
              <a:rPr lang="tr-TR" sz="2400" dirty="0" err="1" smtClean="0"/>
              <a:t>kortizol</a:t>
            </a:r>
            <a:r>
              <a:rPr lang="tr-TR" sz="2400" dirty="0" smtClean="0"/>
              <a:t>, </a:t>
            </a:r>
            <a:r>
              <a:rPr lang="tr-TR" sz="2400" dirty="0" err="1" smtClean="0"/>
              <a:t>troid</a:t>
            </a:r>
            <a:r>
              <a:rPr lang="tr-TR" sz="2400" dirty="0" smtClean="0"/>
              <a:t> hormonu, büyüme hormonu, </a:t>
            </a:r>
            <a:r>
              <a:rPr lang="tr-TR" sz="2400" dirty="0" err="1" smtClean="0"/>
              <a:t>serotonin</a:t>
            </a:r>
            <a:r>
              <a:rPr lang="tr-TR" sz="2400" dirty="0" smtClean="0"/>
              <a:t>, </a:t>
            </a:r>
            <a:r>
              <a:rPr lang="tr-TR" sz="2400" dirty="0" err="1" smtClean="0"/>
              <a:t>norepinefrin</a:t>
            </a:r>
            <a:r>
              <a:rPr lang="tr-TR" sz="2400" dirty="0" smtClean="0"/>
              <a:t> ve </a:t>
            </a:r>
            <a:r>
              <a:rPr lang="tr-TR" sz="2400" dirty="0" err="1" smtClean="0"/>
              <a:t>dopamin</a:t>
            </a:r>
            <a:r>
              <a:rPr lang="tr-TR" sz="2400" dirty="0" smtClean="0"/>
              <a:t> düzeyleri azalmıştır.</a:t>
            </a:r>
          </a:p>
          <a:p>
            <a:r>
              <a:rPr lang="tr-TR" sz="2400" b="1" dirty="0" smtClean="0">
                <a:solidFill>
                  <a:schemeClr val="accent2"/>
                </a:solidFill>
              </a:rPr>
              <a:t>Santral ve </a:t>
            </a:r>
            <a:r>
              <a:rPr lang="tr-TR" sz="2400" b="1" dirty="0" err="1" smtClean="0">
                <a:solidFill>
                  <a:schemeClr val="accent2"/>
                </a:solidFill>
              </a:rPr>
              <a:t>periferik</a:t>
            </a:r>
            <a:r>
              <a:rPr lang="tr-TR" sz="2400" b="1" dirty="0" smtClean="0">
                <a:solidFill>
                  <a:schemeClr val="accent2"/>
                </a:solidFill>
              </a:rPr>
              <a:t> sinir sistemi bozuklukları; </a:t>
            </a:r>
            <a:r>
              <a:rPr lang="tr-TR" sz="2400" dirty="0" err="1" smtClean="0"/>
              <a:t>periferik</a:t>
            </a:r>
            <a:r>
              <a:rPr lang="tr-TR" sz="2400" dirty="0" smtClean="0"/>
              <a:t> ve santral </a:t>
            </a:r>
            <a:r>
              <a:rPr lang="tr-TR" sz="2400" dirty="0" err="1" smtClean="0"/>
              <a:t>sensitizasyonun</a:t>
            </a:r>
            <a:r>
              <a:rPr lang="tr-TR" sz="2400" dirty="0" smtClean="0"/>
              <a:t> </a:t>
            </a:r>
            <a:r>
              <a:rPr lang="tr-TR" sz="2400" dirty="0" err="1" smtClean="0"/>
              <a:t>etyopatogenezde</a:t>
            </a:r>
            <a:r>
              <a:rPr lang="tr-TR" sz="2400" dirty="0" smtClean="0"/>
              <a:t> etkili olduğu gösterilmiştir. </a:t>
            </a:r>
            <a:r>
              <a:rPr lang="tr-TR" sz="2400" dirty="0" err="1" smtClean="0"/>
              <a:t>Periferden</a:t>
            </a:r>
            <a:r>
              <a:rPr lang="tr-TR" sz="2400" dirty="0" smtClean="0"/>
              <a:t> kaynaklanan tekrarlayan yapısal ve kimyasal değişiklikler meydana gelerek </a:t>
            </a:r>
            <a:r>
              <a:rPr lang="tr-TR" sz="2400" dirty="0" err="1" smtClean="0"/>
              <a:t>spinal</a:t>
            </a:r>
            <a:r>
              <a:rPr lang="tr-TR" sz="2400" dirty="0" smtClean="0"/>
              <a:t> kordun </a:t>
            </a:r>
            <a:r>
              <a:rPr lang="tr-TR" sz="2400" dirty="0" err="1" smtClean="0"/>
              <a:t>uyarılabilirliğini</a:t>
            </a:r>
            <a:r>
              <a:rPr lang="tr-TR" sz="2400" dirty="0" smtClean="0"/>
              <a:t> artırmaktadır. Bunun sonucunda normalde ağrı oluşturmayan uyaranlar ağrı oluşturur. İnhibitör </a:t>
            </a:r>
            <a:r>
              <a:rPr lang="tr-TR" sz="2400" dirty="0" err="1" smtClean="0"/>
              <a:t>transmitterlerde</a:t>
            </a:r>
            <a:r>
              <a:rPr lang="tr-TR" sz="2400" dirty="0" smtClean="0"/>
              <a:t> azalma </a:t>
            </a:r>
            <a:r>
              <a:rPr lang="tr-TR" sz="2400" dirty="0" err="1" smtClean="0"/>
              <a:t>eksitatör</a:t>
            </a:r>
            <a:r>
              <a:rPr lang="tr-TR" sz="2400" dirty="0" smtClean="0"/>
              <a:t> </a:t>
            </a:r>
            <a:r>
              <a:rPr lang="tr-TR" sz="2400" dirty="0" err="1"/>
              <a:t>transmitterlerde</a:t>
            </a:r>
            <a:r>
              <a:rPr lang="tr-TR" sz="2400" dirty="0"/>
              <a:t> </a:t>
            </a:r>
            <a:r>
              <a:rPr lang="tr-TR" sz="2400" dirty="0" smtClean="0"/>
              <a:t>artma sonucunda santral </a:t>
            </a:r>
            <a:r>
              <a:rPr lang="tr-TR" sz="2400" dirty="0" err="1" smtClean="0"/>
              <a:t>sensitizasyon</a:t>
            </a:r>
            <a:r>
              <a:rPr lang="tr-TR" sz="2400" dirty="0" smtClean="0"/>
              <a:t> meydana gelmektedir. Bunun sonucunda düşük eşikteki ağrılı uyaranlar sürekli olarak ağrı oluşturmaktadır.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68546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2"/>
                </a:solidFill>
              </a:rPr>
              <a:t>Uyku bozuklukları ve psikolojik faktörler; </a:t>
            </a:r>
            <a:r>
              <a:rPr lang="tr-TR" sz="2800" dirty="0" smtClean="0"/>
              <a:t>uykunun </a:t>
            </a:r>
            <a:r>
              <a:rPr lang="tr-TR" sz="2800" dirty="0" err="1" smtClean="0"/>
              <a:t>non</a:t>
            </a:r>
            <a:r>
              <a:rPr lang="tr-TR" sz="2800" dirty="0" smtClean="0"/>
              <a:t>-REM döneminde beklenen aktivite azalması olmaz iken hızlı aktivite gösteren alfa dalgaları ortaya çıkmaktadır. Bunun sonucunda büyüme hormonu ve insülin benzeri büyüme faktörü azalarak uyku bozukluğunu tetiklemektedir.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167899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/>
                </a:solidFill>
                <a:latin typeface="Arial" charset="0"/>
              </a:rPr>
              <a:t>Klinik Belirtiler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tr-TR" sz="3600">
              <a:latin typeface="Arial" charset="0"/>
            </a:endParaRPr>
          </a:p>
          <a:p>
            <a:r>
              <a:rPr lang="tr-TR" sz="3600">
                <a:latin typeface="Arial" charset="0"/>
              </a:rPr>
              <a:t>Kas-iskelet sistemine ait olanlar</a:t>
            </a:r>
          </a:p>
          <a:p>
            <a:r>
              <a:rPr lang="tr-TR" sz="3600">
                <a:latin typeface="Arial" charset="0"/>
              </a:rPr>
              <a:t>Kas-iskelet sistemi dışı olanlar</a:t>
            </a:r>
          </a:p>
          <a:p>
            <a:r>
              <a:rPr lang="tr-TR" sz="3600">
                <a:latin typeface="Arial" charset="0"/>
              </a:rPr>
              <a:t>Eşlik eden klinik belirtiler</a:t>
            </a:r>
          </a:p>
        </p:txBody>
      </p:sp>
    </p:spTree>
    <p:extLst>
      <p:ext uri="{BB962C8B-B14F-4D97-AF65-F5344CB8AC3E}">
        <p14:creationId xmlns:p14="http://schemas.microsoft.com/office/powerpoint/2010/main" val="18117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7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 build="p" autoUpdateAnimBg="0" advAuto="0"/>
      <p:bldP spid="137219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>
                <a:solidFill>
                  <a:schemeClr val="accent2"/>
                </a:solidFill>
                <a:latin typeface="Arial" charset="0"/>
              </a:rPr>
              <a:t>Kas-iskelet sistemine ait olanlar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Ağrı</a:t>
            </a:r>
          </a:p>
          <a:p>
            <a:r>
              <a:rPr lang="tr-TR">
                <a:latin typeface="Arial" charset="0"/>
              </a:rPr>
              <a:t>Tutukluk</a:t>
            </a:r>
          </a:p>
          <a:p>
            <a:r>
              <a:rPr lang="tr-TR">
                <a:latin typeface="Arial" charset="0"/>
              </a:rPr>
              <a:t>Yumuşak doku şişliği</a:t>
            </a:r>
            <a:endParaRPr lang="tr-TR">
              <a:solidFill>
                <a:srgbClr val="00FF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87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2" grpId="0" autoUpdateAnimBg="0"/>
      <p:bldP spid="138243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  <a:latin typeface="Arial" charset="0"/>
              </a:rPr>
              <a:t>Ağrı</a:t>
            </a:r>
            <a:endParaRPr lang="tr-TR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dirty="0">
              <a:latin typeface="Arial" charset="0"/>
            </a:endParaRPr>
          </a:p>
          <a:p>
            <a:r>
              <a:rPr lang="tr-TR" sz="2400" dirty="0">
                <a:latin typeface="Arial" charset="0"/>
              </a:rPr>
              <a:t>Yaygın, kronik ve simetriktir</a:t>
            </a:r>
          </a:p>
          <a:p>
            <a:r>
              <a:rPr lang="tr-TR" sz="2400" dirty="0">
                <a:latin typeface="Arial" charset="0"/>
              </a:rPr>
              <a:t> % 90 boyun, bel veya omuzdan lokalize olarak başlar ve  yayılır</a:t>
            </a:r>
          </a:p>
          <a:p>
            <a:r>
              <a:rPr lang="tr-TR" sz="2400" dirty="0">
                <a:latin typeface="Arial" charset="0"/>
              </a:rPr>
              <a:t>Lokalize edilemez</a:t>
            </a:r>
          </a:p>
          <a:p>
            <a:r>
              <a:rPr lang="tr-TR" sz="2400" dirty="0">
                <a:latin typeface="Arial" charset="0"/>
              </a:rPr>
              <a:t>Yanıcı, delici, zonklayıcı ve kemirici özelliktedir</a:t>
            </a:r>
          </a:p>
          <a:p>
            <a:r>
              <a:rPr lang="tr-TR" sz="2400" dirty="0">
                <a:latin typeface="Arial" charset="0"/>
              </a:rPr>
              <a:t>Orta şiddette veya şiddetli olarak tanımlanır</a:t>
            </a:r>
          </a:p>
          <a:p>
            <a:r>
              <a:rPr lang="tr-TR" sz="2400" dirty="0">
                <a:latin typeface="Arial" charset="0"/>
              </a:rPr>
              <a:t>Bir kısım hastalar eklem ağrılarından (dirsek, el, el bileği, diz, ayak bileği) yakınırlar</a:t>
            </a:r>
          </a:p>
          <a:p>
            <a:r>
              <a:rPr lang="tr-TR" sz="2400" dirty="0" err="1">
                <a:latin typeface="Arial" charset="0"/>
              </a:rPr>
              <a:t>Artralji</a:t>
            </a:r>
            <a:r>
              <a:rPr lang="tr-TR" sz="2400" dirty="0">
                <a:latin typeface="Arial" charset="0"/>
              </a:rPr>
              <a:t> veya </a:t>
            </a:r>
            <a:r>
              <a:rPr lang="tr-TR" sz="2400" dirty="0" err="1" smtClean="0">
                <a:latin typeface="Arial" charset="0"/>
              </a:rPr>
              <a:t>miyalji</a:t>
            </a:r>
            <a:r>
              <a:rPr lang="tr-TR" sz="2400" dirty="0" smtClean="0">
                <a:latin typeface="Arial" charset="0"/>
              </a:rPr>
              <a:t> </a:t>
            </a:r>
            <a:r>
              <a:rPr lang="tr-TR" sz="2400" dirty="0">
                <a:latin typeface="Arial" charset="0"/>
              </a:rPr>
              <a:t>tarzında olabilir</a:t>
            </a:r>
          </a:p>
        </p:txBody>
      </p:sp>
    </p:spTree>
    <p:extLst>
      <p:ext uri="{BB962C8B-B14F-4D97-AF65-F5344CB8AC3E}">
        <p14:creationId xmlns:p14="http://schemas.microsoft.com/office/powerpoint/2010/main" val="6952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 autoUpdateAnimBg="0"/>
      <p:bldP spid="13926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/>
                </a:solidFill>
                <a:latin typeface="Arial" charset="0"/>
              </a:rPr>
              <a:t>Ağrıyı Etkileyen </a:t>
            </a:r>
            <a:r>
              <a:rPr lang="tr-TR" b="1" dirty="0" smtClean="0">
                <a:solidFill>
                  <a:schemeClr val="accent2"/>
                </a:solidFill>
                <a:latin typeface="Arial" charset="0"/>
              </a:rPr>
              <a:t>Faktörler</a:t>
            </a:r>
            <a:endParaRPr lang="tr-TR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4244975" cy="4525963"/>
          </a:xfrm>
        </p:spPr>
        <p:txBody>
          <a:bodyPr>
            <a:normAutofit lnSpcReduction="10000"/>
          </a:bodyPr>
          <a:lstStyle/>
          <a:p>
            <a:r>
              <a:rPr lang="tr-TR" b="1" dirty="0">
                <a:solidFill>
                  <a:schemeClr val="hlink"/>
                </a:solidFill>
                <a:latin typeface="Arial" charset="0"/>
              </a:rPr>
              <a:t>Ağrıyı Arttıran Faktörler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Soğuk iklim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Nemli hava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Gürültü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Psikolojik stres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Aşırı fiziksel aktivite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Uygunsuz işyeri şartları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Fiziksel </a:t>
            </a:r>
            <a:r>
              <a:rPr lang="tr-TR" dirty="0" err="1">
                <a:latin typeface="Arial" charset="0"/>
              </a:rPr>
              <a:t>inaktivite</a:t>
            </a:r>
            <a:endParaRPr lang="tr-TR" dirty="0">
              <a:latin typeface="Arial" charset="0"/>
            </a:endParaRPr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1600200"/>
            <a:ext cx="4716462" cy="4525963"/>
          </a:xfrm>
        </p:spPr>
        <p:txBody>
          <a:bodyPr>
            <a:normAutofit lnSpcReduction="10000"/>
          </a:bodyPr>
          <a:lstStyle/>
          <a:p>
            <a:r>
              <a:rPr lang="tr-TR" b="1" dirty="0">
                <a:solidFill>
                  <a:schemeClr val="hlink"/>
                </a:solidFill>
                <a:latin typeface="Arial" charset="0"/>
              </a:rPr>
              <a:t>Ağrıyı hafifleten faktörler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Sıcak duş ve banyo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Masaj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Hafif egzersizler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Tatil yapma ve dinlendirici 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U</a:t>
            </a:r>
            <a:r>
              <a:rPr lang="tr-TR" dirty="0" smtClean="0">
                <a:latin typeface="Arial" charset="0"/>
              </a:rPr>
              <a:t>yku</a:t>
            </a:r>
            <a:endParaRPr lang="tr-TR" dirty="0">
              <a:latin typeface="Arial" charset="0"/>
            </a:endParaRP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Ilık ve kuru hava</a:t>
            </a:r>
          </a:p>
          <a:p>
            <a:pPr>
              <a:buFontTx/>
              <a:buNone/>
            </a:pPr>
            <a:r>
              <a:rPr lang="tr-TR" dirty="0">
                <a:latin typeface="Arial" charset="0"/>
              </a:rPr>
              <a:t>Programlanmış aktivite </a:t>
            </a:r>
          </a:p>
        </p:txBody>
      </p:sp>
    </p:spTree>
    <p:extLst>
      <p:ext uri="{BB962C8B-B14F-4D97-AF65-F5344CB8AC3E}">
        <p14:creationId xmlns:p14="http://schemas.microsoft.com/office/powerpoint/2010/main" val="78942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0" grpId="0" autoUpdateAnimBg="0"/>
      <p:bldP spid="140291" grpId="0" autoUpdateAnimBg="0"/>
      <p:bldP spid="14029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/>
                </a:solidFill>
                <a:latin typeface="Arial" charset="0"/>
              </a:rPr>
              <a:t>Tutukluk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Gün boyu sürmekle birlikte sabahları daha belirgindir</a:t>
            </a:r>
          </a:p>
          <a:p>
            <a:r>
              <a:rPr lang="tr-TR">
                <a:latin typeface="Arial" charset="0"/>
              </a:rPr>
              <a:t>15 dakika ve üzerinde olabilir</a:t>
            </a:r>
          </a:p>
          <a:p>
            <a:r>
              <a:rPr lang="tr-TR">
                <a:latin typeface="Arial" charset="0"/>
              </a:rPr>
              <a:t>Fonksiyonel yetersizliğe yol açmaz</a:t>
            </a:r>
          </a:p>
        </p:txBody>
      </p:sp>
    </p:spTree>
    <p:extLst>
      <p:ext uri="{BB962C8B-B14F-4D97-AF65-F5344CB8AC3E}">
        <p14:creationId xmlns:p14="http://schemas.microsoft.com/office/powerpoint/2010/main" val="328968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 autoUpdateAnimBg="0"/>
      <p:bldP spid="14131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/>
                </a:solidFill>
                <a:latin typeface="Arial" charset="0"/>
              </a:rPr>
              <a:t>Yumuşak doku şişliği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Arial" charset="0"/>
              </a:rPr>
              <a:t>Hekimin gözlemediği </a:t>
            </a:r>
            <a:r>
              <a:rPr lang="tr-TR" dirty="0" err="1">
                <a:latin typeface="Arial" charset="0"/>
              </a:rPr>
              <a:t>subjektif</a:t>
            </a:r>
            <a:r>
              <a:rPr lang="tr-TR" dirty="0">
                <a:latin typeface="Arial" charset="0"/>
              </a:rPr>
              <a:t> bir şişliktir</a:t>
            </a:r>
          </a:p>
          <a:p>
            <a:r>
              <a:rPr lang="tr-TR" dirty="0">
                <a:latin typeface="Arial" charset="0"/>
              </a:rPr>
              <a:t>Genellikle </a:t>
            </a:r>
            <a:r>
              <a:rPr lang="tr-TR" dirty="0" err="1">
                <a:latin typeface="Arial" charset="0"/>
              </a:rPr>
              <a:t>ekstremitelerdedir</a:t>
            </a:r>
            <a:endParaRPr lang="tr-TR" dirty="0">
              <a:latin typeface="Arial" charset="0"/>
            </a:endParaRPr>
          </a:p>
          <a:p>
            <a:r>
              <a:rPr lang="tr-TR" dirty="0" err="1">
                <a:latin typeface="Arial" charset="0"/>
              </a:rPr>
              <a:t>Artiküler</a:t>
            </a:r>
            <a:r>
              <a:rPr lang="tr-TR" dirty="0">
                <a:latin typeface="Arial" charset="0"/>
              </a:rPr>
              <a:t> veya </a:t>
            </a:r>
            <a:r>
              <a:rPr lang="tr-TR" dirty="0" err="1">
                <a:latin typeface="Arial" charset="0"/>
              </a:rPr>
              <a:t>non-artiküler</a:t>
            </a:r>
            <a:r>
              <a:rPr lang="tr-TR" dirty="0">
                <a:latin typeface="Arial" charset="0"/>
              </a:rPr>
              <a:t> </a:t>
            </a:r>
            <a:r>
              <a:rPr lang="tr-TR" dirty="0" err="1">
                <a:latin typeface="Arial" charset="0"/>
              </a:rPr>
              <a:t>lokalizasyonlu</a:t>
            </a:r>
            <a:r>
              <a:rPr lang="tr-TR" dirty="0">
                <a:latin typeface="Arial" charset="0"/>
              </a:rPr>
              <a:t> olabilir</a:t>
            </a:r>
          </a:p>
        </p:txBody>
      </p:sp>
    </p:spTree>
    <p:extLst>
      <p:ext uri="{BB962C8B-B14F-4D97-AF65-F5344CB8AC3E}">
        <p14:creationId xmlns:p14="http://schemas.microsoft.com/office/powerpoint/2010/main" val="49735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 autoUpdateAnimBg="0"/>
      <p:bldP spid="1423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>
                <a:solidFill>
                  <a:schemeClr val="accent2"/>
                </a:solidFill>
                <a:latin typeface="Arial" charset="0"/>
              </a:rPr>
              <a:t>Kas-iskelet sistemi dışı belirtiler</a:t>
            </a:r>
            <a:endParaRPr lang="tr-TR" sz="36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Yorgunluk</a:t>
            </a:r>
          </a:p>
          <a:p>
            <a:r>
              <a:rPr lang="tr-TR">
                <a:latin typeface="Arial" charset="0"/>
              </a:rPr>
              <a:t>Uyku bozukluğu</a:t>
            </a:r>
          </a:p>
          <a:p>
            <a:r>
              <a:rPr lang="tr-TR">
                <a:latin typeface="Arial" charset="0"/>
              </a:rPr>
              <a:t>Parestezi</a:t>
            </a:r>
          </a:p>
          <a:p>
            <a:r>
              <a:rPr lang="tr-TR">
                <a:latin typeface="Arial" charset="0"/>
              </a:rPr>
              <a:t>Bellek bozuklukları</a:t>
            </a:r>
            <a:endParaRPr lang="tr-TR">
              <a:solidFill>
                <a:srgbClr val="00FF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51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2" grpId="0" autoUpdateAnimBg="0"/>
      <p:bldP spid="143363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tr-TR" sz="4800" b="1" dirty="0">
                <a:solidFill>
                  <a:schemeClr val="accent2"/>
                </a:solidFill>
                <a:latin typeface="Arial" charset="0"/>
              </a:rPr>
              <a:t>Yorgunluk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tr-TR" sz="3600">
                <a:solidFill>
                  <a:srgbClr val="00FF00"/>
                </a:solidFill>
                <a:latin typeface="Arial" charset="0"/>
              </a:rPr>
              <a:t>     </a:t>
            </a:r>
            <a:endParaRPr lang="tr-TR" sz="3600">
              <a:latin typeface="Arial" charset="0"/>
            </a:endParaRPr>
          </a:p>
          <a:p>
            <a:r>
              <a:rPr lang="tr-TR">
                <a:latin typeface="Arial" charset="0"/>
              </a:rPr>
              <a:t>En yaygın semptomdur</a:t>
            </a:r>
          </a:p>
          <a:p>
            <a:r>
              <a:rPr lang="tr-TR">
                <a:latin typeface="Arial" charset="0"/>
              </a:rPr>
              <a:t>Gün boyunca vardır ve şiddetli olabilir</a:t>
            </a:r>
          </a:p>
          <a:p>
            <a:r>
              <a:rPr lang="tr-TR">
                <a:latin typeface="Arial" charset="0"/>
              </a:rPr>
              <a:t>Hafif aktiviteler veya inaktivite ile artabilir</a:t>
            </a:r>
            <a:endParaRPr lang="tr-TR" sz="36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08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6" grpId="0" autoUpdateAnimBg="0"/>
      <p:bldP spid="14438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/>
                </a:solidFill>
                <a:latin typeface="Arial" charset="0"/>
              </a:rPr>
              <a:t>Uyku bozukluğu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Arial" charset="0"/>
              </a:rPr>
              <a:t>% 80-90 rastlanır</a:t>
            </a:r>
          </a:p>
          <a:p>
            <a:r>
              <a:rPr lang="tr-TR" dirty="0">
                <a:latin typeface="Arial" charset="0"/>
              </a:rPr>
              <a:t>Dinlendirici olmayan uyku veya geceleri sık uyanma şikayeti</a:t>
            </a:r>
          </a:p>
          <a:p>
            <a:r>
              <a:rPr lang="tr-TR" dirty="0">
                <a:latin typeface="Arial" charset="0"/>
              </a:rPr>
              <a:t>Uykuya dalmada veya uyanmada güçlük</a:t>
            </a:r>
          </a:p>
          <a:p>
            <a:r>
              <a:rPr lang="tr-TR" dirty="0">
                <a:latin typeface="Arial" charset="0"/>
              </a:rPr>
              <a:t>Yatakta sık sık dönme ve silkinme</a:t>
            </a:r>
          </a:p>
          <a:p>
            <a:r>
              <a:rPr lang="tr-TR" dirty="0">
                <a:latin typeface="Arial" charset="0"/>
              </a:rPr>
              <a:t>Sabah yataktan dinlenmemiş ve halsiz olarak uyanma </a:t>
            </a:r>
          </a:p>
        </p:txBody>
      </p:sp>
    </p:spTree>
    <p:extLst>
      <p:ext uri="{BB962C8B-B14F-4D97-AF65-F5344CB8AC3E}">
        <p14:creationId xmlns:p14="http://schemas.microsoft.com/office/powerpoint/2010/main" val="170961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0" grpId="0" autoUpdateAnimBg="0"/>
      <p:bldP spid="14541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tr-TR" b="1" dirty="0" err="1">
                <a:solidFill>
                  <a:schemeClr val="accent2"/>
                </a:solidFill>
                <a:latin typeface="Arial" charset="0"/>
              </a:rPr>
              <a:t>Parestezi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>
              <a:latin typeface="Arial" charset="0"/>
            </a:endParaRPr>
          </a:p>
          <a:p>
            <a:r>
              <a:rPr lang="tr-TR">
                <a:latin typeface="Arial" charset="0"/>
              </a:rPr>
              <a:t>Özellikle üst ekstremite ve gövdededir</a:t>
            </a:r>
          </a:p>
          <a:p>
            <a:r>
              <a:rPr lang="tr-TR">
                <a:latin typeface="Arial" charset="0"/>
              </a:rPr>
              <a:t>Segmental dağılım söz konusu değildir</a:t>
            </a:r>
          </a:p>
          <a:p>
            <a:r>
              <a:rPr lang="tr-TR">
                <a:latin typeface="Arial" charset="0"/>
              </a:rPr>
              <a:t>Karıncalanma ve iğne batması hissi</a:t>
            </a:r>
          </a:p>
          <a:p>
            <a:r>
              <a:rPr lang="tr-TR">
                <a:latin typeface="Arial" charset="0"/>
              </a:rPr>
              <a:t>Duyu hissi kaybı</a:t>
            </a:r>
            <a:endParaRPr lang="tr-TR"/>
          </a:p>
          <a:p>
            <a:pPr>
              <a:buFontTx/>
              <a:buNone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4" grpId="0" autoUpdateAnimBg="0"/>
      <p:bldP spid="14643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/>
                </a:solidFill>
                <a:latin typeface="Arial" charset="0"/>
              </a:rPr>
              <a:t>Bellek bozuklukları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Arial" charset="0"/>
              </a:rPr>
              <a:t>Konsantrasyon bozukluğu</a:t>
            </a:r>
          </a:p>
          <a:p>
            <a:r>
              <a:rPr lang="tr-TR" dirty="0">
                <a:latin typeface="Arial" charset="0"/>
              </a:rPr>
              <a:t>Ani bellek kaybı</a:t>
            </a:r>
          </a:p>
          <a:p>
            <a:r>
              <a:rPr lang="tr-TR" dirty="0">
                <a:latin typeface="Arial" charset="0"/>
              </a:rPr>
              <a:t>Çaresizlik duygusu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8" grpId="0" autoUpdateAnimBg="0"/>
      <p:bldP spid="14745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Birlikte görülen diğer semptomlar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sz="45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İrritabl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kolon (tekrarlayan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diyare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ve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konstipasyonla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birlikte)</a:t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İrritabl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mesane,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üriner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şikayetler</a:t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Gerilim tipi baş ağrısı</a:t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Konsantrasyon güçlüğü ve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kognitif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fonksiyonlarda bozulma</a:t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Huzursuz bacak sendromu</a:t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Reynaud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fenomeni</a:t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Ağız kuruluğu</a:t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Primer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dismenore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Vajinal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ağrı ve kuruluk</a:t>
            </a:r>
            <a:br>
              <a:rPr lang="tr-TR" sz="6200" dirty="0" smtClean="0">
                <a:latin typeface="Arial" pitchFamily="34" charset="0"/>
                <a:cs typeface="Arial" pitchFamily="34" charset="0"/>
              </a:rPr>
            </a:br>
            <a:r>
              <a:rPr lang="tr-TR" sz="62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Anksiyete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tr-TR" sz="6200" dirty="0" err="1" smtClean="0">
                <a:latin typeface="Arial" pitchFamily="34" charset="0"/>
                <a:cs typeface="Arial" pitchFamily="34" charset="0"/>
              </a:rPr>
              <a:t>mental</a:t>
            </a:r>
            <a:r>
              <a:rPr lang="tr-TR" sz="6200" dirty="0" smtClean="0">
                <a:latin typeface="Arial" pitchFamily="34" charset="0"/>
                <a:cs typeface="Arial" pitchFamily="34" charset="0"/>
              </a:rPr>
              <a:t> stres, depresyon</a:t>
            </a:r>
          </a:p>
          <a:p>
            <a:endParaRPr lang="tr-TR" sz="6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000" b="1" dirty="0">
                <a:solidFill>
                  <a:schemeClr val="accent2"/>
                </a:solidFill>
              </a:rPr>
              <a:t>ACR Tanı Kriterleri(1990)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173163" y="1142985"/>
            <a:ext cx="7772400" cy="5310204"/>
          </a:xfrm>
        </p:spPr>
        <p:txBody>
          <a:bodyPr/>
          <a:lstStyle/>
          <a:p>
            <a:pPr eaLnBrk="1" hangingPunct="1"/>
            <a:r>
              <a:rPr lang="tr-TR" sz="2400" dirty="0" smtClean="0">
                <a:latin typeface="Arial" pitchFamily="34" charset="0"/>
                <a:cs typeface="Arial" pitchFamily="34" charset="0"/>
              </a:rPr>
              <a:t>En az 3 aydır süren yaygın ağrı (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aksiyal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, sağ, sol, alt ve üst tarafta)</a:t>
            </a:r>
          </a:p>
          <a:p>
            <a:pPr eaLnBrk="1" hangingPunct="1"/>
            <a:r>
              <a:rPr lang="tr-TR" sz="2400" dirty="0" smtClean="0">
                <a:latin typeface="Arial" pitchFamily="34" charset="0"/>
                <a:cs typeface="Arial" pitchFamily="34" charset="0"/>
              </a:rPr>
              <a:t>18 noktanın 11’inde hassasiyet bulunuşu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Suboksipital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bölge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C5-C6 hizası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Mid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trapezius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Supraspinatus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kasının başlangıç yeri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Kosto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kondral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eklem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Lateral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epikondilin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2 cm altı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Gluteal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bölgede üst-dış kadran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Büyük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trokanter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hizası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Diz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mediali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buFont typeface="Wingdings" pitchFamily="2" charset="2"/>
              <a:buChar char="ü"/>
            </a:pPr>
            <a:endParaRPr lang="tr-TR" sz="2000" dirty="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2"/>
                </a:solidFill>
              </a:rPr>
              <a:t>18 ağrılı nokta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3505200" cy="5257800"/>
          </a:xfrm>
        </p:spPr>
        <p:txBody>
          <a:bodyPr/>
          <a:lstStyle/>
          <a:p>
            <a:r>
              <a:rPr lang="tr-TR" sz="2800"/>
              <a:t>Oksiput</a:t>
            </a:r>
          </a:p>
          <a:p>
            <a:r>
              <a:rPr lang="tr-TR" sz="2800"/>
              <a:t>Alt servikal</a:t>
            </a:r>
          </a:p>
          <a:p>
            <a:r>
              <a:rPr lang="tr-TR" sz="2800"/>
              <a:t>Trapezius</a:t>
            </a:r>
          </a:p>
          <a:p>
            <a:r>
              <a:rPr lang="tr-TR" sz="2800"/>
              <a:t>Supraspinatus</a:t>
            </a:r>
          </a:p>
          <a:p>
            <a:r>
              <a:rPr lang="tr-TR" sz="2800"/>
              <a:t>İkinci kot</a:t>
            </a:r>
          </a:p>
          <a:p>
            <a:r>
              <a:rPr lang="tr-TR" sz="2800"/>
              <a:t>Lateral epikondil</a:t>
            </a:r>
          </a:p>
          <a:p>
            <a:r>
              <a:rPr lang="tr-TR" sz="2800"/>
              <a:t>Gluteal</a:t>
            </a:r>
          </a:p>
          <a:p>
            <a:r>
              <a:rPr lang="tr-TR" sz="2800"/>
              <a:t>Büyük trokanter</a:t>
            </a:r>
          </a:p>
          <a:p>
            <a:r>
              <a:rPr lang="tr-TR" sz="2800"/>
              <a:t>Diz</a:t>
            </a:r>
          </a:p>
        </p:txBody>
      </p:sp>
      <p:graphicFrame>
        <p:nvGraphicFramePr>
          <p:cNvPr id="152580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3124200" y="1447800"/>
          <a:ext cx="6019800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Bit Eşlem Resmi" r:id="rId3" imgW="4667902" imgH="4229690" progId="PBrush">
                  <p:embed/>
                </p:oleObj>
              </mc:Choice>
              <mc:Fallback>
                <p:oleObj name="Bit Eşlem Resmi" r:id="rId3" imgW="4667902" imgH="4229690" progId="PBrush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447800"/>
                        <a:ext cx="6019800" cy="541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utoUpdateAnimBg="0"/>
      <p:bldP spid="15257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ACR Tanı Kriterleri(2016)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Aşağıdaki kriterler karşılandığında erişkinlerde FM tanısı konulabilir:</a:t>
            </a:r>
            <a:br>
              <a:rPr lang="tr-TR" dirty="0" smtClean="0"/>
            </a:br>
            <a:r>
              <a:rPr lang="tr-TR" dirty="0" smtClean="0"/>
              <a:t>1. En az dört veya beş bölgede yaygın ağrı varlığı (çene, göğüs ve abdomen dahil değil),</a:t>
            </a:r>
            <a:br>
              <a:rPr lang="tr-TR" dirty="0" smtClean="0"/>
            </a:br>
            <a:r>
              <a:rPr lang="tr-TR" dirty="0" smtClean="0"/>
              <a:t>2. En az üç aydır semptomların benzer düzeyde sürmesi,</a:t>
            </a:r>
            <a:br>
              <a:rPr lang="tr-TR" dirty="0" smtClean="0"/>
            </a:br>
            <a:r>
              <a:rPr lang="tr-TR" dirty="0" smtClean="0"/>
              <a:t>3. Yaygın ağrı indeksinin ≥7 ve semptom şiddeti ölçeği </a:t>
            </a:r>
            <a:br>
              <a:rPr lang="tr-TR" dirty="0" smtClean="0"/>
            </a:br>
            <a:r>
              <a:rPr lang="tr-TR" dirty="0" smtClean="0"/>
              <a:t> skorunun ≥5 veya Yaygın ağrı indeksi=4-6 ve semptom şiddeti ölçeği skorunun ≥9 olması,</a:t>
            </a:r>
            <a:br>
              <a:rPr lang="tr-TR" dirty="0" smtClean="0"/>
            </a:br>
            <a:r>
              <a:rPr lang="tr-TR" dirty="0" smtClean="0"/>
              <a:t>4. FM tanısı diğer tanılardan bağımsız olarak geçerlidir.</a:t>
            </a:r>
            <a:br>
              <a:rPr lang="tr-TR" dirty="0" smtClean="0"/>
            </a:br>
            <a:r>
              <a:rPr lang="tr-TR" dirty="0" smtClean="0"/>
              <a:t>FM tanısının konulması klinik olarak önemli diğer hastalıkların varlığını dışlamaz. 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chemeClr val="accent2"/>
                </a:solidFill>
                <a:latin typeface="+mn-lt"/>
              </a:rPr>
              <a:t>Fizik </a:t>
            </a:r>
            <a:r>
              <a:rPr lang="tr-TR" sz="3600" b="1" dirty="0" smtClean="0">
                <a:solidFill>
                  <a:schemeClr val="accent2"/>
                </a:solidFill>
                <a:latin typeface="+mn-lt"/>
              </a:rPr>
              <a:t>Muayene </a:t>
            </a:r>
            <a:r>
              <a:rPr lang="tr-TR" sz="3600" b="1" dirty="0">
                <a:solidFill>
                  <a:schemeClr val="accent2"/>
                </a:solidFill>
                <a:latin typeface="+mn-lt"/>
              </a:rPr>
              <a:t>B</a:t>
            </a:r>
            <a:r>
              <a:rPr lang="tr-TR" sz="3600" b="1" dirty="0" smtClean="0">
                <a:solidFill>
                  <a:schemeClr val="accent2"/>
                </a:solidFill>
                <a:latin typeface="+mn-lt"/>
              </a:rPr>
              <a:t>ulguları</a:t>
            </a:r>
            <a:endParaRPr lang="tr-TR" sz="36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85860"/>
            <a:ext cx="8382000" cy="4840303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Hassas noktaların </a:t>
            </a:r>
            <a:r>
              <a:rPr lang="tr-TR" dirty="0" err="1"/>
              <a:t>palpasyonu</a:t>
            </a:r>
            <a:endParaRPr lang="tr-TR" dirty="0"/>
          </a:p>
          <a:p>
            <a:r>
              <a:rPr lang="tr-TR" dirty="0">
                <a:solidFill>
                  <a:schemeClr val="accent2"/>
                </a:solidFill>
              </a:rPr>
              <a:t>Deri kıvrım </a:t>
            </a:r>
            <a:r>
              <a:rPr lang="tr-TR" dirty="0" smtClean="0">
                <a:solidFill>
                  <a:schemeClr val="accent2"/>
                </a:solidFill>
              </a:rPr>
              <a:t>duyarlılığı; </a:t>
            </a:r>
            <a:r>
              <a:rPr lang="tr-TR" dirty="0" smtClean="0">
                <a:cs typeface="Arial" pitchFamily="34" charset="0"/>
              </a:rPr>
              <a:t>cilt ve cilt altı dokusunun sıkılması ile elde edilen hassasiyettir </a:t>
            </a:r>
            <a:endParaRPr lang="tr-TR" dirty="0">
              <a:cs typeface="Arial" pitchFamily="34" charset="0"/>
            </a:endParaRPr>
          </a:p>
          <a:p>
            <a:r>
              <a:rPr lang="tr-TR" dirty="0" err="1" smtClean="0">
                <a:solidFill>
                  <a:schemeClr val="accent2"/>
                </a:solidFill>
              </a:rPr>
              <a:t>Kutanöz</a:t>
            </a:r>
            <a:r>
              <a:rPr lang="tr-TR" dirty="0" smtClean="0">
                <a:solidFill>
                  <a:schemeClr val="accent2"/>
                </a:solidFill>
              </a:rPr>
              <a:t> </a:t>
            </a:r>
            <a:r>
              <a:rPr lang="tr-TR" dirty="0" err="1" smtClean="0">
                <a:solidFill>
                  <a:schemeClr val="accent2"/>
                </a:solidFill>
              </a:rPr>
              <a:t>hiperemi</a:t>
            </a:r>
            <a:r>
              <a:rPr lang="tr-TR" dirty="0" smtClean="0">
                <a:solidFill>
                  <a:schemeClr val="accent2"/>
                </a:solidFill>
              </a:rPr>
              <a:t>; </a:t>
            </a:r>
            <a:r>
              <a:rPr lang="tr-TR" dirty="0" smtClean="0"/>
              <a:t>hassas nokta bölgelerinde görülür. </a:t>
            </a:r>
            <a:r>
              <a:rPr lang="tr-TR" dirty="0" err="1" smtClean="0"/>
              <a:t>Palpasyonla</a:t>
            </a:r>
            <a:r>
              <a:rPr lang="tr-TR" dirty="0" smtClean="0"/>
              <a:t> muayeneden iki dakika sonra bu bölgelerde </a:t>
            </a:r>
            <a:r>
              <a:rPr lang="tr-TR" dirty="0" err="1" smtClean="0"/>
              <a:t>eritem</a:t>
            </a:r>
            <a:r>
              <a:rPr lang="tr-TR" dirty="0" smtClean="0"/>
              <a:t> görülmesidir</a:t>
            </a:r>
            <a:r>
              <a:rPr lang="tr-TR" sz="2800" dirty="0" smtClean="0">
                <a:latin typeface="Arial" charset="0"/>
              </a:rPr>
              <a:t>    </a:t>
            </a:r>
          </a:p>
          <a:p>
            <a:r>
              <a:rPr lang="tr-TR" dirty="0" err="1" smtClean="0">
                <a:solidFill>
                  <a:schemeClr val="accent2"/>
                </a:solidFill>
              </a:rPr>
              <a:t>Retiküler</a:t>
            </a:r>
            <a:r>
              <a:rPr lang="tr-TR" dirty="0" smtClean="0">
                <a:solidFill>
                  <a:schemeClr val="accent2"/>
                </a:solidFill>
              </a:rPr>
              <a:t> deri </a:t>
            </a:r>
            <a:r>
              <a:rPr lang="tr-TR" dirty="0" err="1" smtClean="0">
                <a:solidFill>
                  <a:schemeClr val="accent2"/>
                </a:solidFill>
              </a:rPr>
              <a:t>diskolorasyonu</a:t>
            </a:r>
            <a:r>
              <a:rPr lang="tr-TR" dirty="0" smtClean="0">
                <a:solidFill>
                  <a:schemeClr val="accent2"/>
                </a:solidFill>
              </a:rPr>
              <a:t>; </a:t>
            </a:r>
            <a:r>
              <a:rPr lang="tr-TR" dirty="0" smtClean="0"/>
              <a:t>% 15-24 sıklıkta görülür. Kol ve bacakların iç yüzünde ve belde de görülebilen balık ağı şeklinde kırmızı, mavi ya da mor noktalarla karakterize bir bulgudur .</a:t>
            </a:r>
            <a:endParaRPr lang="tr-TR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0" grpId="0" autoUpdateAnimBg="0"/>
      <p:bldP spid="150531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err="1" smtClean="0">
                <a:solidFill>
                  <a:schemeClr val="accent2"/>
                </a:solidFill>
              </a:rPr>
              <a:t>Laboratuvar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>
                <a:solidFill>
                  <a:schemeClr val="accent2"/>
                </a:solidFill>
              </a:rPr>
              <a:t>Bulguları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z="2400" dirty="0" smtClean="0"/>
              <a:t>Genelde </a:t>
            </a:r>
            <a:r>
              <a:rPr lang="tr-TR" sz="2400" dirty="0" err="1" smtClean="0"/>
              <a:t>laboratuvar</a:t>
            </a:r>
            <a:r>
              <a:rPr lang="tr-TR" sz="2400" dirty="0" smtClean="0"/>
              <a:t> bulguları normal değerlerdedir. Tipik bir </a:t>
            </a:r>
            <a:r>
              <a:rPr lang="tr-TR" sz="2400" dirty="0" err="1" smtClean="0"/>
              <a:t>laboratuvar</a:t>
            </a:r>
            <a:r>
              <a:rPr lang="tr-TR" sz="2400" dirty="0" smtClean="0"/>
              <a:t> bulgusu yoktur.</a:t>
            </a:r>
          </a:p>
          <a:p>
            <a:pPr eaLnBrk="1" hangingPunct="1"/>
            <a:endParaRPr lang="tr-TR" sz="2400" dirty="0" smtClean="0"/>
          </a:p>
          <a:p>
            <a:pPr eaLnBrk="1" hangingPunct="1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chemeClr val="accent2"/>
                </a:solidFill>
              </a:rPr>
              <a:t>Fibromiyalji</a:t>
            </a:r>
            <a:r>
              <a:rPr lang="tr-TR" sz="3600" b="1" dirty="0" smtClean="0">
                <a:solidFill>
                  <a:schemeClr val="accent2"/>
                </a:solidFill>
              </a:rPr>
              <a:t> Ayırıcı Tanı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RA, </a:t>
            </a:r>
            <a:r>
              <a:rPr lang="tr-TR" dirty="0" err="1" smtClean="0"/>
              <a:t>Sjögren</a:t>
            </a:r>
            <a:r>
              <a:rPr lang="tr-TR" dirty="0" smtClean="0"/>
              <a:t> sendromu ve Sistemik </a:t>
            </a:r>
            <a:r>
              <a:rPr lang="tr-TR" dirty="0" err="1" smtClean="0"/>
              <a:t>Lupus</a:t>
            </a:r>
            <a:r>
              <a:rPr lang="tr-TR" dirty="0" smtClean="0"/>
              <a:t> </a:t>
            </a:r>
            <a:r>
              <a:rPr lang="tr-TR" dirty="0" err="1" smtClean="0"/>
              <a:t>Eritematozus</a:t>
            </a:r>
            <a:r>
              <a:rPr lang="tr-TR" dirty="0" smtClean="0"/>
              <a:t>, </a:t>
            </a:r>
            <a:r>
              <a:rPr lang="tr-TR" dirty="0" err="1" smtClean="0"/>
              <a:t>Polimiyaljia</a:t>
            </a:r>
            <a:r>
              <a:rPr lang="tr-TR" dirty="0" smtClean="0"/>
              <a:t> </a:t>
            </a:r>
            <a:r>
              <a:rPr lang="tr-TR" dirty="0" err="1" smtClean="0"/>
              <a:t>romatika</a:t>
            </a:r>
            <a:r>
              <a:rPr lang="tr-TR" dirty="0" smtClean="0"/>
              <a:t> gibi </a:t>
            </a:r>
            <a:r>
              <a:rPr lang="tr-TR" dirty="0" err="1" smtClean="0"/>
              <a:t>romatizmal</a:t>
            </a:r>
            <a:r>
              <a:rPr lang="tr-TR" dirty="0" smtClean="0"/>
              <a:t> hastalıklar</a:t>
            </a:r>
          </a:p>
          <a:p>
            <a:r>
              <a:rPr lang="tr-TR" dirty="0" err="1" smtClean="0"/>
              <a:t>Periferal</a:t>
            </a:r>
            <a:r>
              <a:rPr lang="tr-TR" dirty="0" smtClean="0"/>
              <a:t> </a:t>
            </a:r>
            <a:r>
              <a:rPr lang="tr-TR" dirty="0" err="1" smtClean="0"/>
              <a:t>nöropatiler</a:t>
            </a:r>
            <a:r>
              <a:rPr lang="tr-TR" dirty="0" smtClean="0"/>
              <a:t>, tuzak </a:t>
            </a:r>
            <a:r>
              <a:rPr lang="tr-TR" dirty="0" err="1" smtClean="0"/>
              <a:t>nöropatiler</a:t>
            </a:r>
            <a:r>
              <a:rPr lang="tr-TR" dirty="0" smtClean="0"/>
              <a:t>, </a:t>
            </a:r>
            <a:r>
              <a:rPr lang="tr-TR" dirty="0" err="1" smtClean="0"/>
              <a:t>multipl</a:t>
            </a:r>
            <a:r>
              <a:rPr lang="tr-TR" dirty="0" smtClean="0"/>
              <a:t> skleroz ve </a:t>
            </a:r>
            <a:r>
              <a:rPr lang="tr-TR" dirty="0" err="1" smtClean="0"/>
              <a:t>myastenia</a:t>
            </a:r>
            <a:r>
              <a:rPr lang="tr-TR" dirty="0" smtClean="0"/>
              <a:t> </a:t>
            </a:r>
            <a:r>
              <a:rPr lang="tr-TR" dirty="0" err="1" smtClean="0"/>
              <a:t>gravis</a:t>
            </a:r>
            <a:r>
              <a:rPr lang="tr-TR" dirty="0" smtClean="0"/>
              <a:t> gibi nörolojik hastalıklar </a:t>
            </a:r>
          </a:p>
          <a:p>
            <a:r>
              <a:rPr lang="tr-TR" dirty="0" smtClean="0"/>
              <a:t>Depresyon</a:t>
            </a:r>
          </a:p>
          <a:p>
            <a:r>
              <a:rPr lang="tr-TR" dirty="0" err="1" smtClean="0"/>
              <a:t>İrritabl</a:t>
            </a:r>
            <a:r>
              <a:rPr lang="tr-TR" dirty="0" smtClean="0"/>
              <a:t> barsak sendromu</a:t>
            </a:r>
          </a:p>
          <a:p>
            <a:r>
              <a:rPr lang="tr-TR" dirty="0" smtClean="0"/>
              <a:t>Migren</a:t>
            </a:r>
          </a:p>
          <a:p>
            <a:r>
              <a:rPr lang="tr-TR" dirty="0" smtClean="0"/>
              <a:t> Kronik yorgunluk sendromu</a:t>
            </a:r>
          </a:p>
          <a:p>
            <a:r>
              <a:rPr lang="tr-TR" dirty="0" err="1" smtClean="0"/>
              <a:t>Miyofasiyal</a:t>
            </a:r>
            <a:r>
              <a:rPr lang="tr-TR" dirty="0" smtClean="0"/>
              <a:t> ağrı sendromu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9275"/>
            <a:ext cx="7772400" cy="736585"/>
          </a:xfrm>
        </p:spPr>
        <p:txBody>
          <a:bodyPr>
            <a:normAutofit/>
          </a:bodyPr>
          <a:lstStyle/>
          <a:p>
            <a:r>
              <a:rPr lang="tr-TR" sz="3600" b="1" dirty="0" err="1">
                <a:solidFill>
                  <a:schemeClr val="accent2"/>
                </a:solidFill>
                <a:cs typeface="Times New Roman" pitchFamily="18" charset="0"/>
              </a:rPr>
              <a:t>Fibromiyalji</a:t>
            </a:r>
            <a:r>
              <a:rPr lang="tr-TR" sz="3600" b="1" dirty="0">
                <a:solidFill>
                  <a:schemeClr val="accent2"/>
                </a:solidFill>
                <a:cs typeface="Times New Roman" pitchFamily="18" charset="0"/>
              </a:rPr>
              <a:t> </a:t>
            </a:r>
            <a:r>
              <a:rPr lang="tr-TR" sz="3600" b="1" dirty="0" smtClean="0">
                <a:solidFill>
                  <a:schemeClr val="accent2"/>
                </a:solidFill>
                <a:cs typeface="Times New Roman" pitchFamily="18" charset="0"/>
              </a:rPr>
              <a:t>Sendromu </a:t>
            </a:r>
            <a:r>
              <a:rPr lang="tr-TR" sz="3600" b="1" dirty="0">
                <a:solidFill>
                  <a:schemeClr val="accent2"/>
                </a:solidFill>
                <a:cs typeface="Times New Roman" pitchFamily="18" charset="0"/>
              </a:rPr>
              <a:t>Tedavi </a:t>
            </a:r>
            <a:endParaRPr lang="tr-TR" dirty="0">
              <a:solidFill>
                <a:schemeClr val="accent2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214422"/>
            <a:ext cx="8491566" cy="4881578"/>
          </a:xfrm>
        </p:spPr>
        <p:txBody>
          <a:bodyPr>
            <a:normAutofit/>
          </a:bodyPr>
          <a:lstStyle/>
          <a:p>
            <a:r>
              <a:rPr lang="tr-TR" sz="2600" dirty="0" smtClean="0">
                <a:cs typeface="Times New Roman" pitchFamily="18" charset="0"/>
              </a:rPr>
              <a:t>Hasta </a:t>
            </a:r>
            <a:r>
              <a:rPr lang="tr-TR" sz="2600" dirty="0">
                <a:cs typeface="Times New Roman" pitchFamily="18" charset="0"/>
              </a:rPr>
              <a:t>eğitimi ve davranış tedavisi</a:t>
            </a:r>
            <a:r>
              <a:rPr lang="tr-TR" sz="2600" dirty="0"/>
              <a:t> </a:t>
            </a:r>
            <a:endParaRPr lang="tr-TR" sz="2600" dirty="0" smtClean="0"/>
          </a:p>
          <a:p>
            <a:r>
              <a:rPr lang="tr-TR" sz="2600" dirty="0" smtClean="0">
                <a:cs typeface="Times New Roman" pitchFamily="18" charset="0"/>
              </a:rPr>
              <a:t>İşyeri </a:t>
            </a:r>
            <a:r>
              <a:rPr lang="tr-TR" sz="2600" dirty="0">
                <a:cs typeface="Times New Roman" pitchFamily="18" charset="0"/>
              </a:rPr>
              <a:t>tatmini</a:t>
            </a:r>
            <a:r>
              <a:rPr lang="tr-TR" sz="2600" dirty="0"/>
              <a:t> </a:t>
            </a:r>
            <a:endParaRPr lang="en-US" sz="2600" dirty="0"/>
          </a:p>
          <a:p>
            <a:r>
              <a:rPr lang="tr-TR" sz="2600" dirty="0">
                <a:cs typeface="Times New Roman" pitchFamily="18" charset="0"/>
              </a:rPr>
              <a:t>Uyku düzeninin sağlanması</a:t>
            </a:r>
            <a:r>
              <a:rPr lang="tr-TR" sz="2600" dirty="0"/>
              <a:t> </a:t>
            </a:r>
            <a:endParaRPr lang="en-US" sz="2600" dirty="0"/>
          </a:p>
          <a:p>
            <a:r>
              <a:rPr lang="tr-TR" sz="2600" dirty="0">
                <a:cs typeface="Times New Roman" pitchFamily="18" charset="0"/>
              </a:rPr>
              <a:t>Medikal </a:t>
            </a:r>
            <a:r>
              <a:rPr lang="tr-TR" sz="2600" dirty="0" smtClean="0">
                <a:cs typeface="Times New Roman" pitchFamily="18" charset="0"/>
              </a:rPr>
              <a:t>tedavi; </a:t>
            </a:r>
            <a:r>
              <a:rPr lang="tr-TR" sz="2600" dirty="0" err="1" smtClean="0"/>
              <a:t>Trisiklik</a:t>
            </a:r>
            <a:r>
              <a:rPr lang="tr-TR" sz="2600" dirty="0" smtClean="0"/>
              <a:t> </a:t>
            </a:r>
            <a:r>
              <a:rPr lang="tr-TR" sz="2600" dirty="0" err="1" smtClean="0"/>
              <a:t>antidepresanlar</a:t>
            </a:r>
            <a:r>
              <a:rPr lang="tr-TR" sz="2600" dirty="0" smtClean="0"/>
              <a:t>, </a:t>
            </a:r>
            <a:r>
              <a:rPr lang="tr-TR" sz="2600" dirty="0" err="1" smtClean="0"/>
              <a:t>serotonin</a:t>
            </a:r>
            <a:r>
              <a:rPr lang="tr-TR" sz="2600" dirty="0" smtClean="0"/>
              <a:t> gerialım inhibitörleri, </a:t>
            </a:r>
            <a:r>
              <a:rPr lang="tr-TR" sz="2600" dirty="0" err="1" smtClean="0"/>
              <a:t>serotonin</a:t>
            </a:r>
            <a:r>
              <a:rPr lang="tr-TR" sz="2600" dirty="0" smtClean="0"/>
              <a:t>-</a:t>
            </a:r>
            <a:r>
              <a:rPr lang="tr-TR" sz="2600" dirty="0" err="1" smtClean="0"/>
              <a:t>norepinefrin</a:t>
            </a:r>
            <a:r>
              <a:rPr lang="tr-TR" sz="2600" dirty="0" smtClean="0"/>
              <a:t> gerialım inhibitörleri (</a:t>
            </a:r>
            <a:r>
              <a:rPr lang="tr-TR" sz="2600" dirty="0" err="1" smtClean="0"/>
              <a:t>Duloksetin</a:t>
            </a:r>
            <a:r>
              <a:rPr lang="tr-TR" sz="2600" dirty="0" smtClean="0"/>
              <a:t>), NSAİİ, </a:t>
            </a:r>
            <a:r>
              <a:rPr lang="tr-TR" sz="2600" dirty="0" err="1" smtClean="0"/>
              <a:t>pregabalin</a:t>
            </a:r>
            <a:r>
              <a:rPr lang="tr-TR" sz="2600" dirty="0" smtClean="0"/>
              <a:t> ve </a:t>
            </a:r>
            <a:r>
              <a:rPr lang="tr-TR" sz="2600" dirty="0" err="1" smtClean="0"/>
              <a:t>gabapentin</a:t>
            </a:r>
            <a:r>
              <a:rPr lang="tr-TR" sz="2600" dirty="0" smtClean="0"/>
              <a:t>  </a:t>
            </a:r>
            <a:endParaRPr lang="en-US" sz="2600" dirty="0"/>
          </a:p>
          <a:p>
            <a:r>
              <a:rPr lang="tr-TR" sz="2600" dirty="0">
                <a:cs typeface="Times New Roman" pitchFamily="18" charset="0"/>
              </a:rPr>
              <a:t>Egzersiz tedavisi</a:t>
            </a:r>
            <a:r>
              <a:rPr lang="tr-TR" sz="2600" dirty="0"/>
              <a:t> </a:t>
            </a:r>
            <a:endParaRPr lang="en-US" sz="2600" dirty="0"/>
          </a:p>
          <a:p>
            <a:r>
              <a:rPr lang="tr-TR" sz="2600" dirty="0">
                <a:cs typeface="Times New Roman" pitchFamily="18" charset="0"/>
              </a:rPr>
              <a:t>Fizik tedavi </a:t>
            </a:r>
            <a:r>
              <a:rPr lang="tr-TR" sz="2600" dirty="0" err="1" smtClean="0">
                <a:cs typeface="Times New Roman" pitchFamily="18" charset="0"/>
              </a:rPr>
              <a:t>modaliteleri</a:t>
            </a:r>
            <a:endParaRPr lang="tr-TR" sz="2600" dirty="0" smtClean="0">
              <a:cs typeface="Times New Roman" pitchFamily="18" charset="0"/>
            </a:endParaRPr>
          </a:p>
          <a:p>
            <a:r>
              <a:rPr lang="tr-TR" sz="2600" dirty="0" smtClean="0">
                <a:cs typeface="Times New Roman" pitchFamily="18" charset="0"/>
              </a:rPr>
              <a:t>Hidroterapi/ </a:t>
            </a:r>
            <a:r>
              <a:rPr lang="tr-TR" sz="2600" dirty="0" err="1" smtClean="0">
                <a:cs typeface="Times New Roman" pitchFamily="18" charset="0"/>
              </a:rPr>
              <a:t>balneoterapi</a:t>
            </a:r>
            <a:endParaRPr lang="tr-TR" sz="2600" dirty="0" smtClean="0">
              <a:cs typeface="Times New Roman" pitchFamily="18" charset="0"/>
            </a:endParaRPr>
          </a:p>
          <a:p>
            <a:r>
              <a:rPr lang="tr-TR" sz="2600" dirty="0" smtClean="0">
                <a:cs typeface="Times New Roman" pitchFamily="18" charset="0"/>
              </a:rPr>
              <a:t>Akupunktur</a:t>
            </a:r>
          </a:p>
          <a:p>
            <a:endParaRPr lang="tr-TR" sz="2600" dirty="0">
              <a:cs typeface="Times New Roman" pitchFamily="18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MİYOFASİYAL AĞRI SENDROMU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MAS kaslarda ve/veya </a:t>
            </a:r>
            <a:r>
              <a:rPr lang="tr-TR" dirty="0" err="1" smtClean="0"/>
              <a:t>fasyalarda</a:t>
            </a:r>
            <a:r>
              <a:rPr lang="tr-TR" dirty="0" smtClean="0"/>
              <a:t> oluşan gergin bantlardaki tetik noktalardan kaynaklanan, ağrı ve ağrıya eşlik eden kas spazmı, hassasiyet, </a:t>
            </a:r>
            <a:r>
              <a:rPr lang="tr-TR" dirty="0" err="1" smtClean="0"/>
              <a:t>EHA’da</a:t>
            </a:r>
            <a:r>
              <a:rPr lang="tr-TR" dirty="0" smtClean="0"/>
              <a:t> kısıtlılık, tutukluk, yorgunluk ve bazen de </a:t>
            </a:r>
            <a:r>
              <a:rPr lang="tr-TR" dirty="0" err="1" smtClean="0"/>
              <a:t>otonomik</a:t>
            </a:r>
            <a:r>
              <a:rPr lang="tr-TR" dirty="0" smtClean="0"/>
              <a:t> </a:t>
            </a:r>
            <a:r>
              <a:rPr lang="tr-TR" dirty="0" err="1" smtClean="0"/>
              <a:t>disfonksiyonlarla</a:t>
            </a:r>
            <a:r>
              <a:rPr lang="tr-TR" dirty="0" smtClean="0"/>
              <a:t> karakterize bir sendromdur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20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908050"/>
            <a:ext cx="7632700" cy="4270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500" b="1" dirty="0" err="1" smtClean="0">
                <a:solidFill>
                  <a:schemeClr val="accent2"/>
                </a:solidFill>
              </a:rPr>
              <a:t>Miyofasiyal</a:t>
            </a:r>
            <a:r>
              <a:rPr lang="tr-TR" sz="3500" b="1" dirty="0" smtClean="0">
                <a:solidFill>
                  <a:schemeClr val="accent2"/>
                </a:solidFill>
              </a:rPr>
              <a:t> Ağrı </a:t>
            </a:r>
            <a:r>
              <a:rPr lang="tr-TR" sz="3500" b="1" dirty="0">
                <a:solidFill>
                  <a:schemeClr val="accent2"/>
                </a:solidFill>
              </a:rPr>
              <a:t>Sendromu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484313"/>
            <a:ext cx="8280920" cy="4114800"/>
          </a:xfrm>
        </p:spPr>
        <p:txBody>
          <a:bodyPr>
            <a:normAutofit/>
          </a:bodyPr>
          <a:lstStyle/>
          <a:p>
            <a:r>
              <a:rPr lang="tr-TR" sz="2800" dirty="0" smtClean="0"/>
              <a:t>Tetik nokta, herhangi bir iskelet kasının gergin </a:t>
            </a:r>
            <a:r>
              <a:rPr lang="tr-TR" sz="2800" dirty="0" err="1" smtClean="0"/>
              <a:t>bantı</a:t>
            </a:r>
            <a:r>
              <a:rPr lang="tr-TR" sz="2800" dirty="0" smtClean="0"/>
              <a:t> içinde bulunan, kompresyonla ağrılı, </a:t>
            </a:r>
            <a:r>
              <a:rPr lang="tr-TR" sz="2800" dirty="0" err="1" smtClean="0"/>
              <a:t>palpasyon</a:t>
            </a:r>
            <a:r>
              <a:rPr lang="tr-TR" sz="2800" dirty="0" smtClean="0"/>
              <a:t> sırasında lokal </a:t>
            </a:r>
            <a:r>
              <a:rPr lang="tr-TR" sz="2800" dirty="0" err="1" smtClean="0"/>
              <a:t>seyirme</a:t>
            </a:r>
            <a:r>
              <a:rPr lang="tr-TR" sz="2800" dirty="0" smtClean="0"/>
              <a:t> yanıtı oluşturan yaklaşık 2-5 mm çapındaki </a:t>
            </a:r>
            <a:r>
              <a:rPr lang="tr-TR" sz="2800" dirty="0" err="1" smtClean="0"/>
              <a:t>fokal</a:t>
            </a:r>
            <a:r>
              <a:rPr lang="tr-TR" sz="2800" dirty="0" smtClean="0"/>
              <a:t> hassas noktalara denir. </a:t>
            </a:r>
          </a:p>
          <a:p>
            <a:r>
              <a:rPr lang="tr-TR" sz="2800" dirty="0" smtClean="0"/>
              <a:t>Ağrılı uyarı sürerse  veya tekrarlanırsa kısalmış kas lifleri sertleşir ve </a:t>
            </a:r>
            <a:r>
              <a:rPr lang="tr-TR" sz="2800" dirty="0" err="1" smtClean="0"/>
              <a:t>kontraktür</a:t>
            </a:r>
            <a:r>
              <a:rPr lang="tr-TR" sz="2800" dirty="0" smtClean="0"/>
              <a:t> halini alabilir.</a:t>
            </a:r>
          </a:p>
          <a:p>
            <a:r>
              <a:rPr lang="tr-TR" sz="2800" dirty="0" smtClean="0"/>
              <a:t>Tetik nokta genellikte motor noktaya yakındır.</a:t>
            </a:r>
          </a:p>
          <a:p>
            <a:endParaRPr lang="tr-T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Veri Yer Tutucusu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tr-TR" altLang="en-US" dirty="0"/>
          </a:p>
        </p:txBody>
      </p:sp>
      <p:pic>
        <p:nvPicPr>
          <p:cNvPr id="47107" name="Picture 2" descr="case03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0"/>
            <a:ext cx="3360737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3" descr="img_triggerPoi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275" y="0"/>
            <a:ext cx="52927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4" descr="fig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0" y="2924175"/>
            <a:ext cx="5219700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5" descr="scalenesandthumbcompressedandoptimize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3068638"/>
            <a:ext cx="3455987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MAS Epidemiyoloji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Genç ve orta yaşlı erişkinlerde sık (30-49 yaş pik)</a:t>
            </a:r>
            <a:br>
              <a:rPr lang="tr-TR" dirty="0" smtClean="0"/>
            </a:br>
            <a:r>
              <a:rPr lang="tr-TR" dirty="0" smtClean="0"/>
              <a:t>* Ağrı ile başvuranların %10-31’inde</a:t>
            </a:r>
            <a:br>
              <a:rPr lang="tr-TR" dirty="0" smtClean="0"/>
            </a:br>
            <a:r>
              <a:rPr lang="tr-TR" dirty="0" smtClean="0"/>
              <a:t>* Kas-iskelet sistemi ağrısı ile başvuranların %30-50’inde </a:t>
            </a:r>
            <a:br>
              <a:rPr lang="tr-TR" dirty="0" smtClean="0"/>
            </a:br>
            <a:r>
              <a:rPr lang="tr-TR" dirty="0" smtClean="0"/>
              <a:t>* Kronik ağrı kliniklerinde hastaların %85’inde görülür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MAS </a:t>
            </a:r>
            <a:r>
              <a:rPr lang="tr-TR" b="1" dirty="0" err="1" smtClean="0">
                <a:solidFill>
                  <a:schemeClr val="accent2"/>
                </a:solidFill>
              </a:rPr>
              <a:t>Etyopatogenez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Autofit/>
          </a:bodyPr>
          <a:lstStyle/>
          <a:p>
            <a:r>
              <a:rPr lang="tr-TR" sz="2400" dirty="0" err="1" smtClean="0"/>
              <a:t>Miyofasiyal</a:t>
            </a:r>
            <a:r>
              <a:rPr lang="tr-TR" sz="2400" dirty="0" smtClean="0"/>
              <a:t> tetik noktaların, kas liflerindeki </a:t>
            </a:r>
            <a:r>
              <a:rPr lang="tr-TR" sz="2400" dirty="0" err="1" smtClean="0"/>
              <a:t>fokal</a:t>
            </a:r>
            <a:r>
              <a:rPr lang="tr-TR" sz="2400" dirty="0" smtClean="0"/>
              <a:t> hasardan kaynaklandığı düşünülmektedir.</a:t>
            </a:r>
          </a:p>
          <a:p>
            <a:r>
              <a:rPr lang="tr-TR" sz="2400" dirty="0" smtClean="0"/>
              <a:t>Çoğunlukla travma, yaralanma, </a:t>
            </a:r>
            <a:r>
              <a:rPr lang="tr-TR" sz="2400" dirty="0" err="1" smtClean="0"/>
              <a:t>inflamasyon</a:t>
            </a:r>
            <a:r>
              <a:rPr lang="tr-TR" sz="2400" dirty="0" smtClean="0"/>
              <a:t>, aşırı kullanım, fiziksel yorgunluk, aşırı stres, </a:t>
            </a:r>
            <a:r>
              <a:rPr lang="tr-TR" sz="2400" dirty="0" err="1" smtClean="0"/>
              <a:t>anksiyete</a:t>
            </a:r>
            <a:r>
              <a:rPr lang="tr-TR" sz="2400" dirty="0" smtClean="0"/>
              <a:t>, depresyon ve genetik etmenler gibi olaylar suçlanmaktadır</a:t>
            </a:r>
          </a:p>
          <a:p>
            <a:r>
              <a:rPr lang="tr-TR" sz="2400" dirty="0" smtClean="0"/>
              <a:t>Kasın aşırı yüklenmesine bağlı olarak gelişen tetik nokta, </a:t>
            </a:r>
            <a:r>
              <a:rPr lang="tr-TR" sz="2400" dirty="0" err="1" smtClean="0"/>
              <a:t>nöromusküler</a:t>
            </a:r>
            <a:r>
              <a:rPr lang="tr-TR" sz="2400" dirty="0" smtClean="0"/>
              <a:t> bir </a:t>
            </a:r>
            <a:r>
              <a:rPr lang="tr-TR" sz="2400" dirty="0" err="1" smtClean="0"/>
              <a:t>disfonksiyondur</a:t>
            </a:r>
            <a:r>
              <a:rPr lang="tr-TR" sz="2400" dirty="0" smtClean="0"/>
              <a:t> ve sonrasında organik </a:t>
            </a:r>
            <a:r>
              <a:rPr lang="tr-TR" sz="2400" dirty="0" err="1" smtClean="0"/>
              <a:t>musküler</a:t>
            </a:r>
            <a:r>
              <a:rPr lang="tr-TR" sz="2400" dirty="0" smtClean="0"/>
              <a:t> </a:t>
            </a:r>
            <a:r>
              <a:rPr lang="tr-TR" sz="2400" dirty="0" err="1" smtClean="0"/>
              <a:t>distrofiler</a:t>
            </a:r>
            <a:r>
              <a:rPr lang="tr-TR" sz="2400" dirty="0" smtClean="0"/>
              <a:t> meydana gelmektedir</a:t>
            </a:r>
          </a:p>
          <a:p>
            <a:r>
              <a:rPr lang="tr-TR" sz="2400" dirty="0" smtClean="0"/>
              <a:t>Aktif tetik noktalarda </a:t>
            </a:r>
            <a:r>
              <a:rPr lang="tr-TR" sz="2400" dirty="0" err="1" smtClean="0"/>
              <a:t>asidite</a:t>
            </a:r>
            <a:r>
              <a:rPr lang="tr-TR" sz="2400" dirty="0" smtClean="0"/>
              <a:t>, </a:t>
            </a:r>
            <a:r>
              <a:rPr lang="tr-TR" sz="2400" dirty="0" err="1" smtClean="0"/>
              <a:t>inflamatuar</a:t>
            </a:r>
            <a:r>
              <a:rPr lang="tr-TR" sz="2400" dirty="0" smtClean="0"/>
              <a:t> </a:t>
            </a:r>
            <a:r>
              <a:rPr lang="tr-TR" sz="2400" dirty="0" err="1" smtClean="0"/>
              <a:t>mediyatörler</a:t>
            </a:r>
            <a:r>
              <a:rPr lang="tr-TR" sz="2400" dirty="0" smtClean="0"/>
              <a:t>, </a:t>
            </a:r>
            <a:r>
              <a:rPr lang="tr-TR" sz="2400" dirty="0" err="1" smtClean="0"/>
              <a:t>nöropeptitler</a:t>
            </a:r>
            <a:r>
              <a:rPr lang="tr-TR" sz="2400" dirty="0" smtClean="0"/>
              <a:t>, </a:t>
            </a:r>
            <a:r>
              <a:rPr lang="tr-TR" sz="2400" dirty="0" err="1" smtClean="0"/>
              <a:t>sitokinler</a:t>
            </a:r>
            <a:r>
              <a:rPr lang="tr-TR" sz="2400" dirty="0" smtClean="0"/>
              <a:t> ve </a:t>
            </a:r>
            <a:r>
              <a:rPr lang="tr-TR" sz="2400" dirty="0" err="1" smtClean="0"/>
              <a:t>katekolaminler</a:t>
            </a:r>
            <a:r>
              <a:rPr lang="tr-TR" sz="2400" dirty="0" smtClean="0"/>
              <a:t> gibi ağrıyla ilişkili biyokimyasallar artmaktadır</a:t>
            </a:r>
          </a:p>
          <a:p>
            <a:r>
              <a:rPr lang="tr-TR" sz="2400" dirty="0" smtClean="0"/>
              <a:t>Bir </a:t>
            </a:r>
            <a:r>
              <a:rPr lang="tr-TR" sz="2400" dirty="0" err="1" smtClean="0"/>
              <a:t>miyofasiyal</a:t>
            </a:r>
            <a:r>
              <a:rPr lang="tr-TR" sz="2400" dirty="0" smtClean="0"/>
              <a:t> tetik noktası uyarıldığında, gergin bantla ilişkili kas liflerinde elektrik aktivitesinde patlaması görülür. Tetik noktaların </a:t>
            </a:r>
            <a:r>
              <a:rPr lang="tr-TR" sz="2400" dirty="0" err="1" smtClean="0"/>
              <a:t>fokal</a:t>
            </a:r>
            <a:r>
              <a:rPr lang="tr-TR" sz="2400" dirty="0" smtClean="0"/>
              <a:t> </a:t>
            </a:r>
            <a:r>
              <a:rPr lang="tr-TR" sz="2400" dirty="0" err="1" smtClean="0"/>
              <a:t>distoni</a:t>
            </a:r>
            <a:r>
              <a:rPr lang="tr-TR" sz="2400" dirty="0" smtClean="0"/>
              <a:t> alanını temsil ettiği iddia edilmektedir.</a:t>
            </a:r>
            <a:br>
              <a:rPr lang="tr-TR" sz="2400" dirty="0" smtClean="0"/>
            </a:br>
            <a:r>
              <a:rPr lang="tr-TR" sz="2400" dirty="0" smtClean="0"/>
              <a:t> </a:t>
            </a:r>
            <a:br>
              <a:rPr lang="tr-TR" sz="2400" dirty="0" smtClean="0"/>
            </a:b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MAS Klinik Belirtiler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504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sz="9600" dirty="0" smtClean="0"/>
              <a:t>* </a:t>
            </a:r>
            <a:r>
              <a:rPr lang="tr-TR" sz="8000" dirty="0" smtClean="0"/>
              <a:t>Hastalar çoğunlukla baş, boyun, omuzlar, üst ve alt </a:t>
            </a:r>
            <a:r>
              <a:rPr lang="tr-TR" sz="8000" dirty="0" err="1" smtClean="0"/>
              <a:t>ekstremitelerde</a:t>
            </a:r>
            <a:r>
              <a:rPr lang="tr-TR" sz="8000" dirty="0" smtClean="0"/>
              <a:t> ve bel çevresi içinde yer alan bölgesel şiddetli ağrı şikayeti ile başvururlar </a:t>
            </a:r>
          </a:p>
          <a:p>
            <a:pPr>
              <a:lnSpc>
                <a:spcPct val="170000"/>
              </a:lnSpc>
              <a:buNone/>
            </a:pPr>
            <a:r>
              <a:rPr lang="tr-TR" sz="8000" dirty="0" smtClean="0"/>
              <a:t>      * Genellikle tek taraflı, lokalize ağrı</a:t>
            </a:r>
          </a:p>
          <a:p>
            <a:pPr>
              <a:lnSpc>
                <a:spcPct val="170000"/>
              </a:lnSpc>
              <a:buNone/>
            </a:pPr>
            <a:r>
              <a:rPr lang="tr-TR" sz="8000" dirty="0" smtClean="0"/>
              <a:t>     * Genellikle ağrı sabittir, tekrarlayabilir ve </a:t>
            </a:r>
            <a:r>
              <a:rPr lang="tr-TR" sz="8000" dirty="0" err="1" smtClean="0"/>
              <a:t>dermatom</a:t>
            </a:r>
            <a:r>
              <a:rPr lang="tr-TR" sz="8000" dirty="0" smtClean="0"/>
              <a:t> veya sinir kökü dağılımını takip etmez. Fizik muayenede eklem şişliği, nörolojik </a:t>
            </a:r>
            <a:r>
              <a:rPr lang="tr-TR" sz="8000" dirty="0" err="1" smtClean="0"/>
              <a:t>defisit</a:t>
            </a:r>
            <a:r>
              <a:rPr lang="tr-TR" sz="8000" dirty="0" smtClean="0"/>
              <a:t> gibi bulgulara rastlanmaz </a:t>
            </a:r>
            <a:br>
              <a:rPr lang="tr-TR" sz="8000" dirty="0" smtClean="0"/>
            </a:br>
            <a:r>
              <a:rPr lang="tr-TR" sz="8000" dirty="0" smtClean="0"/>
              <a:t>* Ağrı şiddetli veya hafif, periyodik yada sürekli olabilir</a:t>
            </a:r>
            <a:br>
              <a:rPr lang="tr-TR" sz="8000" dirty="0" smtClean="0"/>
            </a:br>
            <a:r>
              <a:rPr lang="tr-TR" sz="8000" dirty="0" smtClean="0"/>
              <a:t>* Sıcak uygulama ve istirahat ağrıyı azaltır</a:t>
            </a:r>
            <a:br>
              <a:rPr lang="tr-TR" sz="8000" dirty="0" smtClean="0"/>
            </a:br>
            <a:r>
              <a:rPr lang="tr-TR" sz="8000" dirty="0" smtClean="0"/>
              <a:t>* Kaslarda gerginlik, hareketlerde kısıtlanma ve yorgunluk</a:t>
            </a:r>
            <a:br>
              <a:rPr lang="tr-TR" sz="8000" dirty="0" smtClean="0"/>
            </a:br>
            <a:r>
              <a:rPr lang="tr-TR" sz="8000" dirty="0" smtClean="0"/>
              <a:t>* </a:t>
            </a:r>
            <a:r>
              <a:rPr lang="tr-TR" sz="8000" dirty="0" err="1" smtClean="0"/>
              <a:t>Servikal</a:t>
            </a:r>
            <a:r>
              <a:rPr lang="tr-TR" sz="8000" dirty="0" smtClean="0"/>
              <a:t> bölgede; dengesizlik, baş dönmesi, kulakta dolgunluk</a:t>
            </a:r>
            <a:br>
              <a:rPr lang="tr-TR" sz="8000" dirty="0" smtClean="0"/>
            </a:br>
            <a:r>
              <a:rPr lang="tr-TR" sz="8000" dirty="0" smtClean="0"/>
              <a:t>* Baş bölgesinde; baş ağrısı, görme bozukluğu, göz yaşarması</a:t>
            </a:r>
            <a:br>
              <a:rPr lang="tr-TR" sz="8000" dirty="0" smtClean="0"/>
            </a:br>
            <a:endParaRPr lang="tr-TR" sz="8000" dirty="0" smtClean="0"/>
          </a:p>
          <a:p>
            <a:pPr>
              <a:lnSpc>
                <a:spcPct val="170000"/>
              </a:lnSpc>
              <a:buNone/>
            </a:pPr>
            <a:r>
              <a:rPr lang="tr-TR" sz="6000" dirty="0" smtClean="0"/>
              <a:t/>
            </a:r>
            <a:br>
              <a:rPr lang="tr-TR" sz="6000" dirty="0" smtClean="0"/>
            </a:br>
            <a:endParaRPr lang="tr-TR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MAS Klinik Bulgular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Fizik muayenede kasta gergin bant içinde basmakla ağrılı tetik nokta tespit edilir. Tetik nokta kasın içindeki veya </a:t>
            </a:r>
            <a:r>
              <a:rPr lang="tr-TR" dirty="0" err="1" smtClean="0"/>
              <a:t>fasyada</a:t>
            </a:r>
            <a:r>
              <a:rPr lang="tr-TR" dirty="0" smtClean="0"/>
              <a:t> bulunan, </a:t>
            </a:r>
            <a:r>
              <a:rPr lang="tr-TR" dirty="0" err="1" smtClean="0"/>
              <a:t>palpasyonla</a:t>
            </a:r>
            <a:r>
              <a:rPr lang="tr-TR" dirty="0" smtClean="0"/>
              <a:t> ağrılı olan odaktır. “Aktif” ve “</a:t>
            </a:r>
            <a:r>
              <a:rPr lang="tr-TR" dirty="0" err="1" smtClean="0"/>
              <a:t>latent</a:t>
            </a:r>
            <a:r>
              <a:rPr lang="tr-TR" dirty="0" smtClean="0"/>
              <a:t>” olmak üzere iki farklı tetik noktası vardır. Aktif tetik noktalar, kasta her zaman ağrıya neden olurlar. </a:t>
            </a:r>
            <a:r>
              <a:rPr lang="tr-TR" dirty="0" err="1" smtClean="0"/>
              <a:t>Latent</a:t>
            </a:r>
            <a:r>
              <a:rPr lang="tr-TR" dirty="0" smtClean="0"/>
              <a:t> tetik noktalar ise yalnızca üzerine bastırıldığında veya rahatsız edildiğinde ağrılıdır</a:t>
            </a:r>
          </a:p>
          <a:p>
            <a:pPr>
              <a:buNone/>
            </a:pPr>
            <a:r>
              <a:rPr lang="tr-TR" dirty="0" smtClean="0"/>
              <a:t>     *Tetik nokta barındıran kaslarda, genelde tüm hareket aralığının ağrıyla kısıtlandığı görülür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Tetik nokta </a:t>
            </a:r>
            <a:r>
              <a:rPr lang="tr-TR" dirty="0" err="1" smtClean="0"/>
              <a:t>palpasyonu</a:t>
            </a:r>
            <a:r>
              <a:rPr lang="tr-TR" dirty="0" smtClean="0"/>
              <a:t> ile </a:t>
            </a:r>
            <a:r>
              <a:rPr lang="tr-TR" dirty="0" smtClean="0"/>
              <a:t>yansıyan </a:t>
            </a:r>
            <a:r>
              <a:rPr lang="tr-TR" dirty="0" smtClean="0"/>
              <a:t>ağrı, sıçrama belirtisi ve lokal </a:t>
            </a:r>
            <a:r>
              <a:rPr lang="tr-TR" dirty="0" err="1" smtClean="0"/>
              <a:t>seyirme</a:t>
            </a:r>
            <a:r>
              <a:rPr lang="tr-TR" dirty="0" smtClean="0"/>
              <a:t> yanıtı gözlenir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Lokal </a:t>
            </a:r>
            <a:r>
              <a:rPr lang="tr-TR" dirty="0" err="1" smtClean="0"/>
              <a:t>seyirme</a:t>
            </a:r>
            <a:r>
              <a:rPr lang="tr-TR" dirty="0" smtClean="0"/>
              <a:t> yanıtı; parmaklar arasında tetik noktanın sıkıştırılması ile ani ve geçici kasılma oluşur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MAS Tanı Kriterleri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628775"/>
            <a:ext cx="7010400" cy="4114800"/>
          </a:xfrm>
        </p:spPr>
        <p:txBody>
          <a:bodyPr>
            <a:normAutofit fontScale="92500" lnSpcReduction="10000"/>
          </a:bodyPr>
          <a:lstStyle/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400" b="1" dirty="0" err="1">
                <a:solidFill>
                  <a:schemeClr val="accent2"/>
                </a:solidFill>
              </a:rPr>
              <a:t>Major</a:t>
            </a:r>
            <a:r>
              <a:rPr lang="tr-TR" sz="2400" b="1" dirty="0">
                <a:solidFill>
                  <a:schemeClr val="accent2"/>
                </a:solidFill>
              </a:rPr>
              <a:t>  Kriterler;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A- Lokal ağrı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B-Tetik noktaya ait yansıyan ağrı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C-Kaslarda </a:t>
            </a:r>
            <a:r>
              <a:rPr lang="tr-TR" sz="2000" dirty="0" err="1"/>
              <a:t>palpe</a:t>
            </a:r>
            <a:r>
              <a:rPr lang="tr-TR" sz="2000" dirty="0"/>
              <a:t> edilebilir gergin bant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D-Gergin bant boyunca  bir noktada aşırı hassasiyet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E-Ölçülebilen hareket açıklığında azalma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400" b="1" dirty="0">
                <a:solidFill>
                  <a:schemeClr val="accent2"/>
                </a:solidFill>
              </a:rPr>
              <a:t>Minör kriterler;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A-Tetik noktaya basıldığında şikayetin artması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B-Gergin </a:t>
            </a:r>
            <a:r>
              <a:rPr lang="tr-TR" sz="2000" dirty="0" err="1"/>
              <a:t>bantın</a:t>
            </a:r>
            <a:r>
              <a:rPr lang="tr-TR" sz="2000" dirty="0"/>
              <a:t> </a:t>
            </a:r>
            <a:r>
              <a:rPr lang="tr-TR" sz="2000" dirty="0" err="1"/>
              <a:t>palpasyonu</a:t>
            </a:r>
            <a:r>
              <a:rPr lang="tr-TR" sz="2000" dirty="0"/>
              <a:t> ile lokal </a:t>
            </a:r>
            <a:r>
              <a:rPr lang="tr-TR" sz="2000" dirty="0" err="1"/>
              <a:t>seyirme</a:t>
            </a:r>
            <a:r>
              <a:rPr lang="tr-TR" sz="2000" dirty="0"/>
              <a:t> cevabı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C-Duyarlı noktaya enjeksiyon ile ağrının azalması</a:t>
            </a:r>
          </a:p>
          <a:p>
            <a:pPr marL="365760" indent="-283464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tr-TR" sz="2000" dirty="0"/>
              <a:t>**5 </a:t>
            </a:r>
            <a:r>
              <a:rPr lang="tr-TR" sz="2000" dirty="0" err="1"/>
              <a:t>major</a:t>
            </a:r>
            <a:r>
              <a:rPr lang="tr-TR" sz="2000" dirty="0"/>
              <a:t> ve en az 1 </a:t>
            </a:r>
            <a:r>
              <a:rPr lang="tr-TR" sz="2000" dirty="0" err="1"/>
              <a:t>minor</a:t>
            </a:r>
            <a:r>
              <a:rPr lang="tr-TR" sz="2000" dirty="0"/>
              <a:t> kriter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MAS </a:t>
            </a:r>
            <a:r>
              <a:rPr lang="tr-TR" b="1" dirty="0" err="1" smtClean="0">
                <a:solidFill>
                  <a:schemeClr val="accent2"/>
                </a:solidFill>
              </a:rPr>
              <a:t>Laboratuvar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</a:t>
            </a:r>
            <a:r>
              <a:rPr lang="tr-TR" dirty="0" err="1" smtClean="0"/>
              <a:t>Periferik</a:t>
            </a:r>
            <a:r>
              <a:rPr lang="tr-TR" dirty="0" smtClean="0"/>
              <a:t> kan incelemeleri normal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Biyokimyasal kan ve idrar analizleri normal</a:t>
            </a:r>
          </a:p>
          <a:p>
            <a:pPr>
              <a:buNone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</a:t>
            </a:r>
            <a:r>
              <a:rPr lang="tr-TR" dirty="0" err="1" smtClean="0"/>
              <a:t>EMG’de</a:t>
            </a:r>
            <a:r>
              <a:rPr lang="tr-TR" dirty="0" smtClean="0"/>
              <a:t> a</a:t>
            </a:r>
            <a:r>
              <a:rPr lang="sv-SE" dirty="0" smtClean="0"/>
              <a:t>ktif odaklarda spontan son plak aktivitesi </a:t>
            </a:r>
            <a:r>
              <a:rPr lang="tr-TR" dirty="0" smtClean="0"/>
              <a:t>saptanmış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MAS Ayırıcı Tanı</a:t>
            </a:r>
            <a:br>
              <a:rPr lang="tr-TR" b="1" dirty="0" smtClean="0">
                <a:solidFill>
                  <a:schemeClr val="accent2"/>
                </a:solidFill>
              </a:rPr>
            </a:b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    * </a:t>
            </a:r>
            <a:r>
              <a:rPr lang="tr-TR" dirty="0" err="1" smtClean="0"/>
              <a:t>Fibromiyalji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Gerilim tipi </a:t>
            </a:r>
            <a:r>
              <a:rPr lang="tr-TR" dirty="0" err="1" smtClean="0"/>
              <a:t>başağrısı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</a:t>
            </a:r>
            <a:r>
              <a:rPr lang="tr-TR" dirty="0" err="1" smtClean="0"/>
              <a:t>İdiyopatik</a:t>
            </a:r>
            <a:r>
              <a:rPr lang="tr-TR" dirty="0" smtClean="0"/>
              <a:t> bel ve boyun ağrıları</a:t>
            </a:r>
            <a:br>
              <a:rPr lang="tr-TR" dirty="0" smtClean="0"/>
            </a:br>
            <a:r>
              <a:rPr lang="tr-TR" dirty="0" smtClean="0"/>
              <a:t>* </a:t>
            </a:r>
            <a:r>
              <a:rPr lang="tr-TR" dirty="0" err="1" smtClean="0"/>
              <a:t>Temporomandibuler</a:t>
            </a:r>
            <a:r>
              <a:rPr lang="tr-TR" dirty="0" smtClean="0"/>
              <a:t> eklem </a:t>
            </a:r>
            <a:r>
              <a:rPr lang="tr-TR" dirty="0" err="1" smtClean="0"/>
              <a:t>disfonksiyonu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</a:t>
            </a:r>
            <a:r>
              <a:rPr lang="tr-TR" dirty="0" err="1" smtClean="0"/>
              <a:t>Brakiyalji</a:t>
            </a:r>
            <a:r>
              <a:rPr lang="tr-TR" dirty="0" smtClean="0"/>
              <a:t>, </a:t>
            </a:r>
            <a:r>
              <a:rPr lang="tr-TR" dirty="0" err="1" smtClean="0"/>
              <a:t>siyatalji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</a:t>
            </a:r>
            <a:r>
              <a:rPr lang="tr-TR" dirty="0" err="1" smtClean="0"/>
              <a:t>Miyozit</a:t>
            </a:r>
            <a:r>
              <a:rPr lang="tr-TR" dirty="0" smtClean="0"/>
              <a:t>, </a:t>
            </a:r>
            <a:r>
              <a:rPr lang="tr-TR" dirty="0" err="1" smtClean="0"/>
              <a:t>miyopatiler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* RA, PMR</a:t>
            </a:r>
            <a:br>
              <a:rPr lang="tr-TR" dirty="0" smtClean="0"/>
            </a:br>
            <a:r>
              <a:rPr lang="tr-TR" dirty="0" smtClean="0"/>
              <a:t>* Enfeksiyonlar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MAS </a:t>
            </a:r>
            <a:r>
              <a:rPr lang="tr-TR" b="1" dirty="0">
                <a:solidFill>
                  <a:schemeClr val="accent2"/>
                </a:solidFill>
              </a:rPr>
              <a:t>Tedavi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z="2400" dirty="0" smtClean="0"/>
              <a:t>Hasta eğitimi</a:t>
            </a:r>
          </a:p>
          <a:p>
            <a:pPr eaLnBrk="1" hangingPunct="1"/>
            <a:r>
              <a:rPr lang="tr-TR" sz="2400" dirty="0" smtClean="0"/>
              <a:t>İstirahat</a:t>
            </a:r>
          </a:p>
          <a:p>
            <a:r>
              <a:rPr lang="tr-TR" sz="2400" dirty="0" smtClean="0"/>
              <a:t>Medikal tedaviler; analjezik ve </a:t>
            </a:r>
            <a:r>
              <a:rPr lang="tr-TR" sz="2400" dirty="0" err="1" smtClean="0"/>
              <a:t>miyeloreksan</a:t>
            </a:r>
            <a:r>
              <a:rPr lang="tr-TR" sz="2400" dirty="0" smtClean="0"/>
              <a:t> ilaçlar</a:t>
            </a:r>
          </a:p>
          <a:p>
            <a:pPr eaLnBrk="1" hangingPunct="1"/>
            <a:r>
              <a:rPr lang="tr-TR" sz="2400" dirty="0" smtClean="0"/>
              <a:t>Germe Sprey yöntemi (Etilen </a:t>
            </a:r>
            <a:r>
              <a:rPr lang="tr-TR" sz="2400" dirty="0" err="1" smtClean="0"/>
              <a:t>klorur</a:t>
            </a:r>
            <a:r>
              <a:rPr lang="tr-TR" sz="2400" dirty="0" smtClean="0"/>
              <a:t> veya </a:t>
            </a:r>
            <a:r>
              <a:rPr lang="tr-TR" sz="2400" dirty="0" err="1" smtClean="0"/>
              <a:t>Florimetan</a:t>
            </a:r>
            <a:r>
              <a:rPr lang="tr-TR" sz="2400" dirty="0" smtClean="0"/>
              <a:t>)</a:t>
            </a:r>
          </a:p>
          <a:p>
            <a:pPr eaLnBrk="1" hangingPunct="1"/>
            <a:r>
              <a:rPr lang="tr-TR" sz="2400" dirty="0" smtClean="0"/>
              <a:t>Enjeksiyon –germe yöntemi</a:t>
            </a:r>
          </a:p>
          <a:p>
            <a:pPr eaLnBrk="1" hangingPunct="1"/>
            <a:r>
              <a:rPr lang="tr-TR" sz="2400" dirty="0" smtClean="0"/>
              <a:t>Fizik tedavi </a:t>
            </a:r>
            <a:r>
              <a:rPr lang="tr-TR" sz="2400" dirty="0" err="1" smtClean="0"/>
              <a:t>modalliteleri</a:t>
            </a:r>
            <a:endParaRPr lang="tr-TR" sz="2400" dirty="0" smtClean="0"/>
          </a:p>
          <a:p>
            <a:pPr eaLnBrk="1" hangingPunct="1"/>
            <a:r>
              <a:rPr lang="tr-TR" sz="2400" dirty="0" smtClean="0"/>
              <a:t>Egzersiz</a:t>
            </a:r>
          </a:p>
          <a:p>
            <a:pPr eaLnBrk="1" hangingPunct="1"/>
            <a:r>
              <a:rPr lang="tr-TR" sz="2400" dirty="0" smtClean="0"/>
              <a:t>Tetik nokta enjeksiyonu</a:t>
            </a:r>
          </a:p>
          <a:p>
            <a:pPr eaLnBrk="1" hangingPunct="1"/>
            <a:r>
              <a:rPr lang="tr-TR" sz="2400" dirty="0" smtClean="0"/>
              <a:t>Akupunktur</a:t>
            </a:r>
          </a:p>
          <a:p>
            <a:pPr eaLnBrk="1" hangingPunct="1"/>
            <a:r>
              <a:rPr lang="tr-TR" sz="2400" dirty="0" smtClean="0"/>
              <a:t>Kuru iğneleme</a:t>
            </a:r>
          </a:p>
          <a:p>
            <a:pPr eaLnBrk="1" hangingPunct="1">
              <a:buFont typeface="Wingdings" pitchFamily="2" charset="2"/>
              <a:buNone/>
            </a:pPr>
            <a:endParaRPr lang="tr-TR" sz="2400" dirty="0" smtClean="0"/>
          </a:p>
          <a:p>
            <a:pPr eaLnBrk="1" hangingPunct="1">
              <a:buFont typeface="Wingdings" pitchFamily="2" charset="2"/>
              <a:buNone/>
            </a:pPr>
            <a:endParaRPr lang="tr-TR" sz="2400" dirty="0" smtClean="0"/>
          </a:p>
        </p:txBody>
      </p:sp>
      <p:sp>
        <p:nvSpPr>
          <p:cNvPr id="4" name="3 Veri Yer Tutucusu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tr-T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371600"/>
          </a:xfrm>
        </p:spPr>
        <p:txBody>
          <a:bodyPr/>
          <a:lstStyle/>
          <a:p>
            <a:r>
              <a:rPr lang="tr-TR" sz="3600" b="1"/>
              <a:t>Tetik Noktanın Enjeksiyonu: </a:t>
            </a:r>
            <a:r>
              <a:rPr lang="tr-TR" sz="3200" b="1"/>
              <a:t>Lokal Anestezik</a:t>
            </a:r>
          </a:p>
        </p:txBody>
      </p:sp>
      <p:pic>
        <p:nvPicPr>
          <p:cNvPr id="115716" name="Picture 4" descr="mas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3860800"/>
            <a:ext cx="3419475" cy="2865438"/>
          </a:xfrm>
          <a:noFill/>
          <a:ln/>
        </p:spPr>
      </p:pic>
      <p:pic>
        <p:nvPicPr>
          <p:cNvPr id="115717" name="Picture 5" descr="sca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2276475"/>
            <a:ext cx="4176713" cy="3816350"/>
          </a:xfrm>
          <a:prstGeom prst="rect">
            <a:avLst/>
          </a:prstGeom>
          <a:noFill/>
        </p:spPr>
      </p:pic>
      <p:pic>
        <p:nvPicPr>
          <p:cNvPr id="115718" name="Picture 6" descr="DSC0097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913" y="1773238"/>
            <a:ext cx="34925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/>
              <a:t>Gergin Bant - Germe</a:t>
            </a:r>
          </a:p>
        </p:txBody>
      </p:sp>
      <p:pic>
        <p:nvPicPr>
          <p:cNvPr id="116740" name="Picture 4" descr="mas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1989138"/>
            <a:ext cx="3529012" cy="3095625"/>
          </a:xfrm>
          <a:noFill/>
          <a:ln/>
        </p:spPr>
      </p:pic>
      <p:pic>
        <p:nvPicPr>
          <p:cNvPr id="116741" name="Picture 5" descr="mas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1700213"/>
            <a:ext cx="4248150" cy="3709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/>
              <a:t>Soğutucu Sprey - Germe</a:t>
            </a:r>
          </a:p>
        </p:txBody>
      </p:sp>
      <p:pic>
        <p:nvPicPr>
          <p:cNvPr id="117764" name="Picture 4" descr="mas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43213" y="1700213"/>
            <a:ext cx="2968625" cy="43926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>
                <a:solidFill>
                  <a:schemeClr val="accent2"/>
                </a:solidFill>
                <a:cs typeface="Times New Roman" pitchFamily="18" charset="0"/>
              </a:rPr>
              <a:t>FS ile MAS Karşılaştırılması</a:t>
            </a:r>
            <a:endParaRPr lang="tr-TR" sz="3600" b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4259263" cy="45354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>
                <a:solidFill>
                  <a:schemeClr val="accent2"/>
                </a:solidFill>
              </a:rPr>
              <a:t>F</a:t>
            </a:r>
            <a:r>
              <a:rPr lang="tr-TR" b="1" dirty="0" err="1" smtClean="0">
                <a:solidFill>
                  <a:schemeClr val="accent2"/>
                </a:solidFill>
              </a:rPr>
              <a:t>ibromiyalji</a:t>
            </a:r>
            <a:endParaRPr lang="en-US" u="sng" dirty="0"/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tr-TR" sz="2800" dirty="0">
                <a:cs typeface="Times New Roman" pitchFamily="18" charset="0"/>
              </a:rPr>
              <a:t>Yaygın ağrı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tr-TR" sz="2800" dirty="0">
                <a:cs typeface="Times New Roman" pitchFamily="18" charset="0"/>
              </a:rPr>
              <a:t>Ağrı kronik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tr-TR" sz="2800" dirty="0">
                <a:cs typeface="Times New Roman" pitchFamily="18" charset="0"/>
              </a:rPr>
              <a:t>Travma </a:t>
            </a:r>
            <a:r>
              <a:rPr lang="tr-TR" sz="2800" dirty="0" err="1">
                <a:cs typeface="Times New Roman" pitchFamily="18" charset="0"/>
              </a:rPr>
              <a:t>etyolojide</a:t>
            </a:r>
            <a:r>
              <a:rPr lang="tr-TR" sz="2800" dirty="0">
                <a:cs typeface="Times New Roman" pitchFamily="18" charset="0"/>
              </a:rPr>
              <a:t> etken değil 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tr-TR" sz="2800" dirty="0">
                <a:cs typeface="Times New Roman" pitchFamily="18" charset="0"/>
              </a:rPr>
              <a:t>İskelet dışı semptomlar çok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tr-TR" sz="2800" dirty="0">
                <a:cs typeface="Times New Roman" pitchFamily="18" charset="0"/>
              </a:rPr>
              <a:t>(baş ağrısı, uyku bozukluğu)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tr-TR" sz="2800" dirty="0">
                <a:cs typeface="Times New Roman" pitchFamily="18" charset="0"/>
              </a:rPr>
              <a:t>Hassas noktalar 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tr-TR" sz="2800" dirty="0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4716463" y="1916113"/>
            <a:ext cx="3959225" cy="4487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</a:rPr>
              <a:t>MAS</a:t>
            </a:r>
            <a:endParaRPr lang="en-US" sz="2800" b="1" dirty="0"/>
          </a:p>
          <a:p>
            <a:pPr>
              <a:buFontTx/>
              <a:buChar char="•"/>
            </a:pPr>
            <a:r>
              <a:rPr lang="tr-TR" sz="2800" dirty="0"/>
              <a:t> Lokal + </a:t>
            </a:r>
            <a:r>
              <a:rPr lang="tr-TR" sz="2800" dirty="0" err="1"/>
              <a:t>refere</a:t>
            </a:r>
            <a:r>
              <a:rPr lang="tr-TR" sz="2800" dirty="0"/>
              <a:t> ağrı</a:t>
            </a:r>
            <a:endParaRPr lang="en-US" sz="2800" dirty="0"/>
          </a:p>
          <a:p>
            <a:pPr>
              <a:buFontTx/>
              <a:buChar char="•"/>
            </a:pPr>
            <a:r>
              <a:rPr lang="tr-TR" sz="2800" dirty="0"/>
              <a:t> Ağrı akut veya kronik </a:t>
            </a:r>
            <a:endParaRPr lang="en-US" sz="2800" dirty="0"/>
          </a:p>
          <a:p>
            <a:pPr>
              <a:buFontTx/>
              <a:buChar char="•"/>
            </a:pPr>
            <a:r>
              <a:rPr lang="tr-TR" sz="2800" dirty="0"/>
              <a:t> Travma </a:t>
            </a:r>
            <a:r>
              <a:rPr lang="tr-TR" sz="2800" dirty="0" err="1"/>
              <a:t>etyolojide</a:t>
            </a:r>
            <a:r>
              <a:rPr lang="tr-TR" sz="2800" dirty="0"/>
              <a:t>   etken </a:t>
            </a:r>
            <a:endParaRPr lang="en-US" sz="2800" dirty="0"/>
          </a:p>
          <a:p>
            <a:pPr>
              <a:buFontTx/>
              <a:buChar char="•"/>
            </a:pPr>
            <a:r>
              <a:rPr lang="tr-TR" sz="2800" dirty="0"/>
              <a:t> İskelet dışı semptomlar yok</a:t>
            </a:r>
            <a:endParaRPr lang="en-US" sz="2800" dirty="0"/>
          </a:p>
          <a:p>
            <a:pPr>
              <a:buFontTx/>
              <a:buChar char="•"/>
            </a:pPr>
            <a:r>
              <a:rPr lang="tr-TR" sz="2800" dirty="0"/>
              <a:t> Tetik noktalar ve gergin bant</a:t>
            </a:r>
            <a:r>
              <a:rPr lang="en-US" sz="2800" dirty="0"/>
              <a:t> 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Pct val="75000"/>
              <a:buFont typeface="Wingdings" pitchFamily="2" charset="2"/>
              <a:buChar char="n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371600"/>
          </a:xfrm>
        </p:spPr>
        <p:txBody>
          <a:bodyPr/>
          <a:lstStyle/>
          <a:p>
            <a:r>
              <a:rPr lang="tr-TR" sz="3600" b="1" dirty="0">
                <a:solidFill>
                  <a:schemeClr val="accent2"/>
                </a:solidFill>
                <a:cs typeface="Times New Roman" pitchFamily="18" charset="0"/>
              </a:rPr>
              <a:t>FS ile MAS Karşılaştırılması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1200"/>
            <a:ext cx="4032250" cy="454342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tr-TR" sz="2800">
                <a:cs typeface="Times New Roman" pitchFamily="18" charset="0"/>
              </a:rPr>
              <a:t>Laboratuvar sonuçları normal</a:t>
            </a:r>
            <a:endParaRPr lang="en-US" sz="2800">
              <a:cs typeface="Times New Roman" pitchFamily="18" charset="0"/>
            </a:endParaRPr>
          </a:p>
          <a:p>
            <a:pPr>
              <a:buClr>
                <a:schemeClr val="tx1"/>
              </a:buClr>
            </a:pPr>
            <a:r>
              <a:rPr lang="tr-TR" sz="2800">
                <a:cs typeface="Times New Roman" pitchFamily="18" charset="0"/>
              </a:rPr>
              <a:t>Kas biyopsisinde nonspesifik bulgular </a:t>
            </a:r>
            <a:endParaRPr lang="en-US" sz="2800">
              <a:cs typeface="Times New Roman" pitchFamily="18" charset="0"/>
            </a:endParaRPr>
          </a:p>
          <a:p>
            <a:pPr>
              <a:buClr>
                <a:schemeClr val="tx1"/>
              </a:buClr>
            </a:pPr>
            <a:r>
              <a:rPr lang="tr-TR" sz="2800">
                <a:cs typeface="Times New Roman" pitchFamily="18" charset="0"/>
              </a:rPr>
              <a:t>Patogenezi iyi aydınlatılamamış </a:t>
            </a:r>
            <a:endParaRPr lang="en-US" sz="2800">
              <a:cs typeface="Times New Roman" pitchFamily="18" charset="0"/>
            </a:endParaRPr>
          </a:p>
          <a:p>
            <a:pPr>
              <a:buClr>
                <a:schemeClr val="tx1"/>
              </a:buClr>
            </a:pPr>
            <a:r>
              <a:rPr lang="tr-TR" sz="2800">
                <a:cs typeface="Times New Roman" pitchFamily="18" charset="0"/>
              </a:rPr>
              <a:t>Uyku bozukluğu   etken</a:t>
            </a:r>
          </a:p>
          <a:p>
            <a:pPr>
              <a:buClr>
                <a:schemeClr val="tx1"/>
              </a:buClr>
            </a:pPr>
            <a:r>
              <a:rPr lang="tr-TR" sz="2800">
                <a:cs typeface="Times New Roman" pitchFamily="18" charset="0"/>
              </a:rPr>
              <a:t>Psikolojik etkenler (+)</a:t>
            </a:r>
            <a:endParaRPr lang="en-US" b="1" u="sng"/>
          </a:p>
          <a:p>
            <a:endParaRPr lang="tr-TR" sz="2800"/>
          </a:p>
          <a:p>
            <a:endParaRPr lang="tr-TR" sz="2800"/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4643438" y="1916113"/>
            <a:ext cx="417671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tr-TR" sz="2800" dirty="0"/>
              <a:t> </a:t>
            </a:r>
            <a:r>
              <a:rPr lang="tr-TR" sz="2800" dirty="0" err="1"/>
              <a:t>Laboratuvar</a:t>
            </a:r>
            <a:r>
              <a:rPr lang="tr-TR" sz="2800" dirty="0"/>
              <a:t> sonuçları</a:t>
            </a:r>
            <a:r>
              <a:rPr lang="en-US" sz="2800" dirty="0"/>
              <a:t> </a:t>
            </a:r>
            <a:r>
              <a:rPr lang="tr-TR" sz="2800" dirty="0"/>
              <a:t>normal</a:t>
            </a:r>
            <a:endParaRPr lang="en-US" sz="2800" dirty="0"/>
          </a:p>
          <a:p>
            <a:pPr>
              <a:buFontTx/>
              <a:buChar char="•"/>
            </a:pPr>
            <a:r>
              <a:rPr lang="tr-TR" sz="2800" dirty="0"/>
              <a:t> Kas patolojileri tam    bilinmiyor, EMG </a:t>
            </a:r>
            <a:r>
              <a:rPr lang="tr-TR" sz="2800" dirty="0" smtClean="0"/>
              <a:t>anormal</a:t>
            </a:r>
            <a:endParaRPr lang="en-US" sz="2800" dirty="0"/>
          </a:p>
          <a:p>
            <a:pPr>
              <a:buFontTx/>
              <a:buChar char="•"/>
            </a:pPr>
            <a:r>
              <a:rPr lang="tr-TR" sz="2800" dirty="0"/>
              <a:t> </a:t>
            </a:r>
            <a:r>
              <a:rPr lang="tr-TR" sz="2800" dirty="0" err="1"/>
              <a:t>Patogenezde</a:t>
            </a:r>
            <a:r>
              <a:rPr lang="tr-TR" sz="2800" dirty="0"/>
              <a:t> kas stresi etken </a:t>
            </a:r>
            <a:endParaRPr lang="en-US" sz="2800" dirty="0"/>
          </a:p>
          <a:p>
            <a:pPr>
              <a:buFontTx/>
              <a:buChar char="•"/>
            </a:pPr>
            <a:r>
              <a:rPr lang="tr-TR" sz="2800" dirty="0"/>
              <a:t> Uyku bozukluğu yok </a:t>
            </a:r>
          </a:p>
          <a:p>
            <a:pPr>
              <a:buFontTx/>
              <a:buChar char="•"/>
            </a:pPr>
            <a:endParaRPr lang="en-US" sz="2800" dirty="0"/>
          </a:p>
          <a:p>
            <a:pPr>
              <a:buFontTx/>
              <a:buChar char="•"/>
            </a:pPr>
            <a:r>
              <a:rPr lang="tr-TR" sz="2800" dirty="0"/>
              <a:t> Psikolojik etkenler (-)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1287</Words>
  <Application>Microsoft Office PowerPoint</Application>
  <PresentationFormat>Ekran Gösterisi (4:3)</PresentationFormat>
  <Paragraphs>232</Paragraphs>
  <Slides>42</Slides>
  <Notes>3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9" baseType="lpstr">
      <vt:lpstr>Arial</vt:lpstr>
      <vt:lpstr>Calibri</vt:lpstr>
      <vt:lpstr>Symbol</vt:lpstr>
      <vt:lpstr>Times New Roman</vt:lpstr>
      <vt:lpstr>Wingdings</vt:lpstr>
      <vt:lpstr>Ofis Teması</vt:lpstr>
      <vt:lpstr>Bit Eşlem Resmi</vt:lpstr>
      <vt:lpstr>YUMUŞAK DOKU ROMATİZMALARI</vt:lpstr>
      <vt:lpstr>Öğrenim Hedefleri</vt:lpstr>
      <vt:lpstr>Fibromiyalji (FMS) sendromu</vt:lpstr>
      <vt:lpstr> Epidemiyoloji</vt:lpstr>
      <vt:lpstr>Etyopatogenez</vt:lpstr>
      <vt:lpstr>Etyopatogenez</vt:lpstr>
      <vt:lpstr>Etyopatogenez</vt:lpstr>
      <vt:lpstr>Klinik Belirtiler</vt:lpstr>
      <vt:lpstr>Kas-iskelet sistemine ait olanlar</vt:lpstr>
      <vt:lpstr>Ağrı</vt:lpstr>
      <vt:lpstr>Ağrıyı Etkileyen Faktörler</vt:lpstr>
      <vt:lpstr>Tutukluk</vt:lpstr>
      <vt:lpstr>Yumuşak doku şişliği</vt:lpstr>
      <vt:lpstr>Kas-iskelet sistemi dışı belirtiler</vt:lpstr>
      <vt:lpstr>Yorgunluk</vt:lpstr>
      <vt:lpstr>Uyku bozukluğu</vt:lpstr>
      <vt:lpstr>Parestezi</vt:lpstr>
      <vt:lpstr>Bellek bozuklukları</vt:lpstr>
      <vt:lpstr>Birlikte görülen diğer semptomlar</vt:lpstr>
      <vt:lpstr>ACR Tanı Kriterleri(1990)</vt:lpstr>
      <vt:lpstr>18 ağrılı nokta </vt:lpstr>
      <vt:lpstr>ACR Tanı Kriterleri(2016)</vt:lpstr>
      <vt:lpstr>Fizik Muayene Bulguları</vt:lpstr>
      <vt:lpstr>Laboratuvar Bulguları</vt:lpstr>
      <vt:lpstr>Fibromiyalji Ayırıcı Tanı</vt:lpstr>
      <vt:lpstr>Fibromiyalji Sendromu Tedavi </vt:lpstr>
      <vt:lpstr>MİYOFASİYAL AĞRI SENDROMU</vt:lpstr>
      <vt:lpstr>Miyofasiyal Ağrı Sendromu</vt:lpstr>
      <vt:lpstr>PowerPoint Sunusu</vt:lpstr>
      <vt:lpstr>MAS Epidemiyoloji</vt:lpstr>
      <vt:lpstr>MAS Etyopatogenez</vt:lpstr>
      <vt:lpstr>MAS Klinik Belirtiler</vt:lpstr>
      <vt:lpstr>MAS Klinik Bulgular</vt:lpstr>
      <vt:lpstr>MAS Tanı Kriterleri</vt:lpstr>
      <vt:lpstr>MAS Laboratuvar</vt:lpstr>
      <vt:lpstr>MAS Ayırıcı Tanı </vt:lpstr>
      <vt:lpstr>MAS Tedavi</vt:lpstr>
      <vt:lpstr>Tetik Noktanın Enjeksiyonu: Lokal Anestezik</vt:lpstr>
      <vt:lpstr>Gergin Bant - Germe</vt:lpstr>
      <vt:lpstr>Soğutucu Sprey - Germe</vt:lpstr>
      <vt:lpstr>FS ile MAS Karşılaştırılması</vt:lpstr>
      <vt:lpstr>FS ile MAS Karşılaştırılması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FİBROMİYALJİ SENDROMU VE MİYOFASYAL AĞRI</dc:title>
  <dc:creator>gül</dc:creator>
  <cp:lastModifiedBy>ASUS</cp:lastModifiedBy>
  <cp:revision>166</cp:revision>
  <dcterms:created xsi:type="dcterms:W3CDTF">2014-09-03T12:03:11Z</dcterms:created>
  <dcterms:modified xsi:type="dcterms:W3CDTF">2024-09-04T16:03:54Z</dcterms:modified>
</cp:coreProperties>
</file>