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5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1" r:id="rId16"/>
    <p:sldId id="272" r:id="rId17"/>
    <p:sldId id="270" r:id="rId18"/>
    <p:sldId id="273" r:id="rId19"/>
    <p:sldId id="274" r:id="rId20"/>
    <p:sldId id="275" r:id="rId21"/>
    <p:sldId id="276" r:id="rId22"/>
    <p:sldId id="277" r:id="rId23"/>
    <p:sldId id="278" r:id="rId24"/>
    <p:sldId id="279" r:id="rId2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8" d="100"/>
          <a:sy n="78" d="100"/>
        </p:scale>
        <p:origin x="850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7A0C269-6B72-472E-B8BF-D30E7A67BA94}" type="doc">
      <dgm:prSet loTypeId="urn:microsoft.com/office/officeart/2005/8/layout/default" loCatId="list" qsTypeId="urn:microsoft.com/office/officeart/2005/8/quickstyle/simple1" qsCatId="simple" csTypeId="urn:microsoft.com/office/officeart/2005/8/colors/colorful1" csCatId="colorful"/>
      <dgm:spPr/>
      <dgm:t>
        <a:bodyPr/>
        <a:lstStyle/>
        <a:p>
          <a:endParaRPr lang="en-US"/>
        </a:p>
      </dgm:t>
    </dgm:pt>
    <dgm:pt modelId="{D7CAA220-1545-4467-A814-AEB4EF454DDC}">
      <dgm:prSet/>
      <dgm:spPr/>
      <dgm:t>
        <a:bodyPr/>
        <a:lstStyle/>
        <a:p>
          <a:r>
            <a:rPr lang="tr-TR"/>
            <a:t>Sipariş ve ödemelerin kayıt altında tutulması</a:t>
          </a:r>
          <a:endParaRPr lang="en-US"/>
        </a:p>
      </dgm:t>
    </dgm:pt>
    <dgm:pt modelId="{BC5DBB0D-CD7E-4E17-97CB-168F4934CDF8}" type="parTrans" cxnId="{085C6969-900B-4AFA-96AA-44EA3F41764B}">
      <dgm:prSet/>
      <dgm:spPr/>
      <dgm:t>
        <a:bodyPr/>
        <a:lstStyle/>
        <a:p>
          <a:endParaRPr lang="en-US"/>
        </a:p>
      </dgm:t>
    </dgm:pt>
    <dgm:pt modelId="{4576851B-9725-46DA-8AF4-C94CD6760C7D}" type="sibTrans" cxnId="{085C6969-900B-4AFA-96AA-44EA3F41764B}">
      <dgm:prSet/>
      <dgm:spPr/>
      <dgm:t>
        <a:bodyPr/>
        <a:lstStyle/>
        <a:p>
          <a:endParaRPr lang="en-US"/>
        </a:p>
      </dgm:t>
    </dgm:pt>
    <dgm:pt modelId="{2961A9FD-8754-49D7-8E9C-5E2F5EACC309}">
      <dgm:prSet/>
      <dgm:spPr/>
      <dgm:t>
        <a:bodyPr/>
        <a:lstStyle/>
        <a:p>
          <a:r>
            <a:rPr lang="tr-TR"/>
            <a:t>Birden fazla kontrol mekanizması ile otokontrolün sağlanması </a:t>
          </a:r>
          <a:endParaRPr lang="en-US"/>
        </a:p>
      </dgm:t>
    </dgm:pt>
    <dgm:pt modelId="{30FC932A-8C90-495C-B19D-CC20FE42324F}" type="parTrans" cxnId="{A0CF03AB-64C6-4F42-820B-A01990FF7752}">
      <dgm:prSet/>
      <dgm:spPr/>
      <dgm:t>
        <a:bodyPr/>
        <a:lstStyle/>
        <a:p>
          <a:endParaRPr lang="en-US"/>
        </a:p>
      </dgm:t>
    </dgm:pt>
    <dgm:pt modelId="{7D035DAB-0F6B-4B81-B40F-120E23DA2783}" type="sibTrans" cxnId="{A0CF03AB-64C6-4F42-820B-A01990FF7752}">
      <dgm:prSet/>
      <dgm:spPr/>
      <dgm:t>
        <a:bodyPr/>
        <a:lstStyle/>
        <a:p>
          <a:endParaRPr lang="en-US"/>
        </a:p>
      </dgm:t>
    </dgm:pt>
    <dgm:pt modelId="{46B58221-8B56-4898-8BA3-E1E542116ED6}">
      <dgm:prSet/>
      <dgm:spPr/>
      <dgm:t>
        <a:bodyPr/>
        <a:lstStyle/>
        <a:p>
          <a:r>
            <a:rPr lang="tr-TR"/>
            <a:t>Müşterinin siparişi alınırken birden fazla belge düzenlenmesi ve ödeme alınırken kasiyer tarafından belgelerin kontrol edilmesi. </a:t>
          </a:r>
          <a:endParaRPr lang="en-US"/>
        </a:p>
      </dgm:t>
    </dgm:pt>
    <dgm:pt modelId="{98E846EB-4B84-4AAB-AE11-B27006479F20}" type="parTrans" cxnId="{AAC4A8EA-E59C-4971-BEC2-8ADC4E0090BA}">
      <dgm:prSet/>
      <dgm:spPr/>
      <dgm:t>
        <a:bodyPr/>
        <a:lstStyle/>
        <a:p>
          <a:endParaRPr lang="en-US"/>
        </a:p>
      </dgm:t>
    </dgm:pt>
    <dgm:pt modelId="{B3B86F79-0DA2-4300-84D1-0E7C1050B2A3}" type="sibTrans" cxnId="{AAC4A8EA-E59C-4971-BEC2-8ADC4E0090BA}">
      <dgm:prSet/>
      <dgm:spPr/>
      <dgm:t>
        <a:bodyPr/>
        <a:lstStyle/>
        <a:p>
          <a:endParaRPr lang="en-US"/>
        </a:p>
      </dgm:t>
    </dgm:pt>
    <dgm:pt modelId="{4E7E5848-63F9-4DF3-A182-78C8949D7551}">
      <dgm:prSet/>
      <dgm:spPr/>
      <dgm:t>
        <a:bodyPr/>
        <a:lstStyle/>
        <a:p>
          <a:r>
            <a:rPr lang="tr-TR"/>
            <a:t>Sipariş alınırken sipariş fişi, hesap oluşturulurken de adisyon kullanılması</a:t>
          </a:r>
          <a:endParaRPr lang="en-US"/>
        </a:p>
      </dgm:t>
    </dgm:pt>
    <dgm:pt modelId="{4A0744F5-BD90-4CB3-9D45-7E4572A89928}" type="parTrans" cxnId="{36BB95AB-0529-420E-B830-D752FBF7FA18}">
      <dgm:prSet/>
      <dgm:spPr/>
      <dgm:t>
        <a:bodyPr/>
        <a:lstStyle/>
        <a:p>
          <a:endParaRPr lang="en-US"/>
        </a:p>
      </dgm:t>
    </dgm:pt>
    <dgm:pt modelId="{804FE2B4-F9B0-46D8-BE49-3EF4197A7C7D}" type="sibTrans" cxnId="{36BB95AB-0529-420E-B830-D752FBF7FA18}">
      <dgm:prSet/>
      <dgm:spPr/>
      <dgm:t>
        <a:bodyPr/>
        <a:lstStyle/>
        <a:p>
          <a:endParaRPr lang="en-US"/>
        </a:p>
      </dgm:t>
    </dgm:pt>
    <dgm:pt modelId="{01AFABE9-1709-420A-93F1-A0F17240E3FB}">
      <dgm:prSet/>
      <dgm:spPr/>
      <dgm:t>
        <a:bodyPr/>
        <a:lstStyle/>
        <a:p>
          <a:r>
            <a:rPr lang="tr-TR"/>
            <a:t>Her bir formun seri numarası olması ve her bir sipariş için ayrı formlar düzenlenmesi gerekir.</a:t>
          </a:r>
          <a:endParaRPr lang="en-US"/>
        </a:p>
      </dgm:t>
    </dgm:pt>
    <dgm:pt modelId="{C75499FA-E4D5-4D08-8246-3C768340839D}" type="parTrans" cxnId="{3EE8B70D-633B-4745-9EE8-40FCFE4A3AB0}">
      <dgm:prSet/>
      <dgm:spPr/>
      <dgm:t>
        <a:bodyPr/>
        <a:lstStyle/>
        <a:p>
          <a:endParaRPr lang="en-US"/>
        </a:p>
      </dgm:t>
    </dgm:pt>
    <dgm:pt modelId="{E5CA30EA-9274-465A-8D04-418D1C4DC357}" type="sibTrans" cxnId="{3EE8B70D-633B-4745-9EE8-40FCFE4A3AB0}">
      <dgm:prSet/>
      <dgm:spPr/>
      <dgm:t>
        <a:bodyPr/>
        <a:lstStyle/>
        <a:p>
          <a:endParaRPr lang="en-US"/>
        </a:p>
      </dgm:t>
    </dgm:pt>
    <dgm:pt modelId="{D14F2E45-9CC6-4000-9567-7D3C25091EFF}" type="pres">
      <dgm:prSet presAssocID="{67A0C269-6B72-472E-B8BF-D30E7A67BA94}" presName="diagram" presStyleCnt="0">
        <dgm:presLayoutVars>
          <dgm:dir/>
          <dgm:resizeHandles val="exact"/>
        </dgm:presLayoutVars>
      </dgm:prSet>
      <dgm:spPr/>
    </dgm:pt>
    <dgm:pt modelId="{CA2770AD-9089-4334-AD13-FF9272C4AE79}" type="pres">
      <dgm:prSet presAssocID="{D7CAA220-1545-4467-A814-AEB4EF454DDC}" presName="node" presStyleLbl="node1" presStyleIdx="0" presStyleCnt="5">
        <dgm:presLayoutVars>
          <dgm:bulletEnabled val="1"/>
        </dgm:presLayoutVars>
      </dgm:prSet>
      <dgm:spPr/>
    </dgm:pt>
    <dgm:pt modelId="{932513F5-CDA3-4689-A68B-A92AF7C0B7F0}" type="pres">
      <dgm:prSet presAssocID="{4576851B-9725-46DA-8AF4-C94CD6760C7D}" presName="sibTrans" presStyleCnt="0"/>
      <dgm:spPr/>
    </dgm:pt>
    <dgm:pt modelId="{97C6632B-6D5C-48CA-8DAA-59AE19A898D3}" type="pres">
      <dgm:prSet presAssocID="{2961A9FD-8754-49D7-8E9C-5E2F5EACC309}" presName="node" presStyleLbl="node1" presStyleIdx="1" presStyleCnt="5">
        <dgm:presLayoutVars>
          <dgm:bulletEnabled val="1"/>
        </dgm:presLayoutVars>
      </dgm:prSet>
      <dgm:spPr/>
    </dgm:pt>
    <dgm:pt modelId="{2E8F4AC2-0702-4216-B114-FAE2F438BEB3}" type="pres">
      <dgm:prSet presAssocID="{7D035DAB-0F6B-4B81-B40F-120E23DA2783}" presName="sibTrans" presStyleCnt="0"/>
      <dgm:spPr/>
    </dgm:pt>
    <dgm:pt modelId="{D10C1B24-B1A3-476D-8F6F-189E691E77B3}" type="pres">
      <dgm:prSet presAssocID="{46B58221-8B56-4898-8BA3-E1E542116ED6}" presName="node" presStyleLbl="node1" presStyleIdx="2" presStyleCnt="5">
        <dgm:presLayoutVars>
          <dgm:bulletEnabled val="1"/>
        </dgm:presLayoutVars>
      </dgm:prSet>
      <dgm:spPr/>
    </dgm:pt>
    <dgm:pt modelId="{6F1B168B-EC74-48D5-AFCF-A956A7A97F2A}" type="pres">
      <dgm:prSet presAssocID="{B3B86F79-0DA2-4300-84D1-0E7C1050B2A3}" presName="sibTrans" presStyleCnt="0"/>
      <dgm:spPr/>
    </dgm:pt>
    <dgm:pt modelId="{8F550798-C132-43E8-B7C8-2A5E2C35D30B}" type="pres">
      <dgm:prSet presAssocID="{4E7E5848-63F9-4DF3-A182-78C8949D7551}" presName="node" presStyleLbl="node1" presStyleIdx="3" presStyleCnt="5">
        <dgm:presLayoutVars>
          <dgm:bulletEnabled val="1"/>
        </dgm:presLayoutVars>
      </dgm:prSet>
      <dgm:spPr/>
    </dgm:pt>
    <dgm:pt modelId="{DA433EEC-8EB0-4670-BCE5-2B37644324C0}" type="pres">
      <dgm:prSet presAssocID="{804FE2B4-F9B0-46D8-BE49-3EF4197A7C7D}" presName="sibTrans" presStyleCnt="0"/>
      <dgm:spPr/>
    </dgm:pt>
    <dgm:pt modelId="{11A9F84E-25E4-4CFD-8657-12B25F9CF1B3}" type="pres">
      <dgm:prSet presAssocID="{01AFABE9-1709-420A-93F1-A0F17240E3FB}" presName="node" presStyleLbl="node1" presStyleIdx="4" presStyleCnt="5">
        <dgm:presLayoutVars>
          <dgm:bulletEnabled val="1"/>
        </dgm:presLayoutVars>
      </dgm:prSet>
      <dgm:spPr/>
    </dgm:pt>
  </dgm:ptLst>
  <dgm:cxnLst>
    <dgm:cxn modelId="{E806D908-4A13-4585-8B38-2DF7FC198DC4}" type="presOf" srcId="{01AFABE9-1709-420A-93F1-A0F17240E3FB}" destId="{11A9F84E-25E4-4CFD-8657-12B25F9CF1B3}" srcOrd="0" destOrd="0" presId="urn:microsoft.com/office/officeart/2005/8/layout/default"/>
    <dgm:cxn modelId="{3EE8B70D-633B-4745-9EE8-40FCFE4A3AB0}" srcId="{67A0C269-6B72-472E-B8BF-D30E7A67BA94}" destId="{01AFABE9-1709-420A-93F1-A0F17240E3FB}" srcOrd="4" destOrd="0" parTransId="{C75499FA-E4D5-4D08-8246-3C768340839D}" sibTransId="{E5CA30EA-9274-465A-8D04-418D1C4DC357}"/>
    <dgm:cxn modelId="{4CFA9524-BE9B-4AFE-BFD5-5CD00D42BF59}" type="presOf" srcId="{67A0C269-6B72-472E-B8BF-D30E7A67BA94}" destId="{D14F2E45-9CC6-4000-9567-7D3C25091EFF}" srcOrd="0" destOrd="0" presId="urn:microsoft.com/office/officeart/2005/8/layout/default"/>
    <dgm:cxn modelId="{4123715B-04FB-4A1B-A6C9-7779434CB7BC}" type="presOf" srcId="{46B58221-8B56-4898-8BA3-E1E542116ED6}" destId="{D10C1B24-B1A3-476D-8F6F-189E691E77B3}" srcOrd="0" destOrd="0" presId="urn:microsoft.com/office/officeart/2005/8/layout/default"/>
    <dgm:cxn modelId="{085C6969-900B-4AFA-96AA-44EA3F41764B}" srcId="{67A0C269-6B72-472E-B8BF-D30E7A67BA94}" destId="{D7CAA220-1545-4467-A814-AEB4EF454DDC}" srcOrd="0" destOrd="0" parTransId="{BC5DBB0D-CD7E-4E17-97CB-168F4934CDF8}" sibTransId="{4576851B-9725-46DA-8AF4-C94CD6760C7D}"/>
    <dgm:cxn modelId="{7FE1574E-F747-4957-858A-6EC7A5D42996}" type="presOf" srcId="{D7CAA220-1545-4467-A814-AEB4EF454DDC}" destId="{CA2770AD-9089-4334-AD13-FF9272C4AE79}" srcOrd="0" destOrd="0" presId="urn:microsoft.com/office/officeart/2005/8/layout/default"/>
    <dgm:cxn modelId="{0F7D9990-C678-4406-A680-234ADFFD3B22}" type="presOf" srcId="{4E7E5848-63F9-4DF3-A182-78C8949D7551}" destId="{8F550798-C132-43E8-B7C8-2A5E2C35D30B}" srcOrd="0" destOrd="0" presId="urn:microsoft.com/office/officeart/2005/8/layout/default"/>
    <dgm:cxn modelId="{1016ADA4-C669-408F-86FF-172DEAF8109A}" type="presOf" srcId="{2961A9FD-8754-49D7-8E9C-5E2F5EACC309}" destId="{97C6632B-6D5C-48CA-8DAA-59AE19A898D3}" srcOrd="0" destOrd="0" presId="urn:microsoft.com/office/officeart/2005/8/layout/default"/>
    <dgm:cxn modelId="{A0CF03AB-64C6-4F42-820B-A01990FF7752}" srcId="{67A0C269-6B72-472E-B8BF-D30E7A67BA94}" destId="{2961A9FD-8754-49D7-8E9C-5E2F5EACC309}" srcOrd="1" destOrd="0" parTransId="{30FC932A-8C90-495C-B19D-CC20FE42324F}" sibTransId="{7D035DAB-0F6B-4B81-B40F-120E23DA2783}"/>
    <dgm:cxn modelId="{36BB95AB-0529-420E-B830-D752FBF7FA18}" srcId="{67A0C269-6B72-472E-B8BF-D30E7A67BA94}" destId="{4E7E5848-63F9-4DF3-A182-78C8949D7551}" srcOrd="3" destOrd="0" parTransId="{4A0744F5-BD90-4CB3-9D45-7E4572A89928}" sibTransId="{804FE2B4-F9B0-46D8-BE49-3EF4197A7C7D}"/>
    <dgm:cxn modelId="{AAC4A8EA-E59C-4971-BEC2-8ADC4E0090BA}" srcId="{67A0C269-6B72-472E-B8BF-D30E7A67BA94}" destId="{46B58221-8B56-4898-8BA3-E1E542116ED6}" srcOrd="2" destOrd="0" parTransId="{98E846EB-4B84-4AAB-AE11-B27006479F20}" sibTransId="{B3B86F79-0DA2-4300-84D1-0E7C1050B2A3}"/>
    <dgm:cxn modelId="{08340EC4-FE8A-4216-B570-690D64E064CD}" type="presParOf" srcId="{D14F2E45-9CC6-4000-9567-7D3C25091EFF}" destId="{CA2770AD-9089-4334-AD13-FF9272C4AE79}" srcOrd="0" destOrd="0" presId="urn:microsoft.com/office/officeart/2005/8/layout/default"/>
    <dgm:cxn modelId="{B57BBFB6-322A-4C00-BBB7-515A5199F81B}" type="presParOf" srcId="{D14F2E45-9CC6-4000-9567-7D3C25091EFF}" destId="{932513F5-CDA3-4689-A68B-A92AF7C0B7F0}" srcOrd="1" destOrd="0" presId="urn:microsoft.com/office/officeart/2005/8/layout/default"/>
    <dgm:cxn modelId="{31D04785-DD63-4812-933F-72E493FD7284}" type="presParOf" srcId="{D14F2E45-9CC6-4000-9567-7D3C25091EFF}" destId="{97C6632B-6D5C-48CA-8DAA-59AE19A898D3}" srcOrd="2" destOrd="0" presId="urn:microsoft.com/office/officeart/2005/8/layout/default"/>
    <dgm:cxn modelId="{9933B32B-2341-4B49-9A6E-535F9E4F93CB}" type="presParOf" srcId="{D14F2E45-9CC6-4000-9567-7D3C25091EFF}" destId="{2E8F4AC2-0702-4216-B114-FAE2F438BEB3}" srcOrd="3" destOrd="0" presId="urn:microsoft.com/office/officeart/2005/8/layout/default"/>
    <dgm:cxn modelId="{3844C478-009F-4D17-8491-9CD07A0A99E2}" type="presParOf" srcId="{D14F2E45-9CC6-4000-9567-7D3C25091EFF}" destId="{D10C1B24-B1A3-476D-8F6F-189E691E77B3}" srcOrd="4" destOrd="0" presId="urn:microsoft.com/office/officeart/2005/8/layout/default"/>
    <dgm:cxn modelId="{3A39EFDE-6613-4B99-A311-EAD97CE7FFA3}" type="presParOf" srcId="{D14F2E45-9CC6-4000-9567-7D3C25091EFF}" destId="{6F1B168B-EC74-48D5-AFCF-A956A7A97F2A}" srcOrd="5" destOrd="0" presId="urn:microsoft.com/office/officeart/2005/8/layout/default"/>
    <dgm:cxn modelId="{87AE1586-7A24-4FF9-A23E-6D0685676ECA}" type="presParOf" srcId="{D14F2E45-9CC6-4000-9567-7D3C25091EFF}" destId="{8F550798-C132-43E8-B7C8-2A5E2C35D30B}" srcOrd="6" destOrd="0" presId="urn:microsoft.com/office/officeart/2005/8/layout/default"/>
    <dgm:cxn modelId="{D991833A-7C6A-4F3D-BB54-DBE6AF12D503}" type="presParOf" srcId="{D14F2E45-9CC6-4000-9567-7D3C25091EFF}" destId="{DA433EEC-8EB0-4670-BCE5-2B37644324C0}" srcOrd="7" destOrd="0" presId="urn:microsoft.com/office/officeart/2005/8/layout/default"/>
    <dgm:cxn modelId="{7409DAA5-CF11-40F6-8B2A-9BCDD237DBF5}" type="presParOf" srcId="{D14F2E45-9CC6-4000-9567-7D3C25091EFF}" destId="{11A9F84E-25E4-4CFD-8657-12B25F9CF1B3}" srcOrd="8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60433DE-DF17-4315-8934-A39E0A257693}" type="doc">
      <dgm:prSet loTypeId="urn:microsoft.com/office/officeart/2005/8/layout/default" loCatId="list" qsTypeId="urn:microsoft.com/office/officeart/2005/8/quickstyle/simple1" qsCatId="simple" csTypeId="urn:microsoft.com/office/officeart/2005/8/colors/colorful5" csCatId="colorful"/>
      <dgm:spPr/>
      <dgm:t>
        <a:bodyPr/>
        <a:lstStyle/>
        <a:p>
          <a:endParaRPr lang="en-US"/>
        </a:p>
      </dgm:t>
    </dgm:pt>
    <dgm:pt modelId="{03211AEB-F9A4-45BB-A73A-D66C65BB45ED}">
      <dgm:prSet/>
      <dgm:spPr/>
      <dgm:t>
        <a:bodyPr/>
        <a:lstStyle/>
        <a:p>
          <a:r>
            <a:rPr lang="tr-TR"/>
            <a:t>Konukların hesabı ödemeden işletmeden ayrılmaları.</a:t>
          </a:r>
          <a:endParaRPr lang="en-US"/>
        </a:p>
      </dgm:t>
    </dgm:pt>
    <dgm:pt modelId="{F1A6803B-A56A-438E-B405-6024E00E4D59}" type="parTrans" cxnId="{8D1ADC25-7CED-48C0-9223-0E78A07EC514}">
      <dgm:prSet/>
      <dgm:spPr/>
      <dgm:t>
        <a:bodyPr/>
        <a:lstStyle/>
        <a:p>
          <a:endParaRPr lang="en-US"/>
        </a:p>
      </dgm:t>
    </dgm:pt>
    <dgm:pt modelId="{558E7540-3627-456F-A176-143772C15145}" type="sibTrans" cxnId="{8D1ADC25-7CED-48C0-9223-0E78A07EC514}">
      <dgm:prSet/>
      <dgm:spPr/>
      <dgm:t>
        <a:bodyPr/>
        <a:lstStyle/>
        <a:p>
          <a:endParaRPr lang="en-US"/>
        </a:p>
      </dgm:t>
    </dgm:pt>
    <dgm:pt modelId="{E65FE69B-F1BE-4878-BAD7-EC26759506ED}">
      <dgm:prSet/>
      <dgm:spPr/>
      <dgm:t>
        <a:bodyPr/>
        <a:lstStyle/>
        <a:p>
          <a:r>
            <a:rPr lang="tr-TR"/>
            <a:t>Ödeme sırasında başvurulan dolandırıcılıklar: </a:t>
          </a:r>
          <a:endParaRPr lang="en-US"/>
        </a:p>
      </dgm:t>
    </dgm:pt>
    <dgm:pt modelId="{5F9550F5-F985-4B20-8316-97E0A1F9AF0D}" type="parTrans" cxnId="{222DC1C3-0ECD-4CDF-BB5F-2124B8202650}">
      <dgm:prSet/>
      <dgm:spPr/>
      <dgm:t>
        <a:bodyPr/>
        <a:lstStyle/>
        <a:p>
          <a:endParaRPr lang="en-US"/>
        </a:p>
      </dgm:t>
    </dgm:pt>
    <dgm:pt modelId="{9771E22D-FCD1-4C5E-ADF3-74E3639A03A5}" type="sibTrans" cxnId="{222DC1C3-0ECD-4CDF-BB5F-2124B8202650}">
      <dgm:prSet/>
      <dgm:spPr/>
      <dgm:t>
        <a:bodyPr/>
        <a:lstStyle/>
        <a:p>
          <a:endParaRPr lang="en-US"/>
        </a:p>
      </dgm:t>
    </dgm:pt>
    <dgm:pt modelId="{FC06DF31-AD56-4C54-8763-B624E86C29C5}">
      <dgm:prSet/>
      <dgm:spPr/>
      <dgm:t>
        <a:bodyPr/>
        <a:lstStyle/>
        <a:p>
          <a:r>
            <a:rPr lang="tr-TR"/>
            <a:t>Sahte para kullanımı</a:t>
          </a:r>
          <a:endParaRPr lang="en-US"/>
        </a:p>
      </dgm:t>
    </dgm:pt>
    <dgm:pt modelId="{78872584-2B02-4E84-B45D-48718D0E9D5B}" type="parTrans" cxnId="{550A26E3-4A30-4E61-A981-8C3611FE93D9}">
      <dgm:prSet/>
      <dgm:spPr/>
      <dgm:t>
        <a:bodyPr/>
        <a:lstStyle/>
        <a:p>
          <a:endParaRPr lang="en-US"/>
        </a:p>
      </dgm:t>
    </dgm:pt>
    <dgm:pt modelId="{4078E208-D1D1-4A31-911C-42E46DF71B8E}" type="sibTrans" cxnId="{550A26E3-4A30-4E61-A981-8C3611FE93D9}">
      <dgm:prSet/>
      <dgm:spPr/>
      <dgm:t>
        <a:bodyPr/>
        <a:lstStyle/>
        <a:p>
          <a:endParaRPr lang="en-US"/>
        </a:p>
      </dgm:t>
    </dgm:pt>
    <dgm:pt modelId="{9B3E8ABA-D6C9-4763-98B0-F85F556B1D4E}">
      <dgm:prSet/>
      <dgm:spPr/>
      <dgm:t>
        <a:bodyPr/>
        <a:lstStyle/>
        <a:p>
          <a:r>
            <a:rPr lang="tr-TR"/>
            <a:t>Karşılıksız çek yazılması</a:t>
          </a:r>
          <a:endParaRPr lang="en-US"/>
        </a:p>
      </dgm:t>
    </dgm:pt>
    <dgm:pt modelId="{B0A13030-A859-4BA8-A7E5-BDB147F41488}" type="parTrans" cxnId="{2BA2D2D5-8052-43ED-B6BF-930087F7F35E}">
      <dgm:prSet/>
      <dgm:spPr/>
      <dgm:t>
        <a:bodyPr/>
        <a:lstStyle/>
        <a:p>
          <a:endParaRPr lang="en-US"/>
        </a:p>
      </dgm:t>
    </dgm:pt>
    <dgm:pt modelId="{AAC6028D-33A1-4F42-AB6E-475357F27BF6}" type="sibTrans" cxnId="{2BA2D2D5-8052-43ED-B6BF-930087F7F35E}">
      <dgm:prSet/>
      <dgm:spPr/>
      <dgm:t>
        <a:bodyPr/>
        <a:lstStyle/>
        <a:p>
          <a:endParaRPr lang="en-US"/>
        </a:p>
      </dgm:t>
    </dgm:pt>
    <dgm:pt modelId="{40F3139B-E0A7-4117-8A76-310CB04D1903}">
      <dgm:prSet/>
      <dgm:spPr/>
      <dgm:t>
        <a:bodyPr/>
        <a:lstStyle/>
        <a:p>
          <a:r>
            <a:rPr lang="tr-TR"/>
            <a:t>Geçerliliği dolmuş kart kullanımı</a:t>
          </a:r>
          <a:endParaRPr lang="en-US"/>
        </a:p>
      </dgm:t>
    </dgm:pt>
    <dgm:pt modelId="{5D657A33-EA7B-4BC4-94EA-135D3716E7DE}" type="parTrans" cxnId="{CF9F31CA-2716-4A2C-8C4F-3F1D1301C113}">
      <dgm:prSet/>
      <dgm:spPr/>
      <dgm:t>
        <a:bodyPr/>
        <a:lstStyle/>
        <a:p>
          <a:endParaRPr lang="en-US"/>
        </a:p>
      </dgm:t>
    </dgm:pt>
    <dgm:pt modelId="{0E51209B-80A6-44A2-9115-E825EDEF2C1E}" type="sibTrans" cxnId="{CF9F31CA-2716-4A2C-8C4F-3F1D1301C113}">
      <dgm:prSet/>
      <dgm:spPr/>
      <dgm:t>
        <a:bodyPr/>
        <a:lstStyle/>
        <a:p>
          <a:endParaRPr lang="en-US"/>
        </a:p>
      </dgm:t>
    </dgm:pt>
    <dgm:pt modelId="{E0B6F78A-B8AA-4B4F-BDAF-589DA8FD3341}" type="pres">
      <dgm:prSet presAssocID="{E60433DE-DF17-4315-8934-A39E0A257693}" presName="diagram" presStyleCnt="0">
        <dgm:presLayoutVars>
          <dgm:dir/>
          <dgm:resizeHandles val="exact"/>
        </dgm:presLayoutVars>
      </dgm:prSet>
      <dgm:spPr/>
    </dgm:pt>
    <dgm:pt modelId="{F0A8B709-67E8-4D52-B8BF-64A805FBFD7E}" type="pres">
      <dgm:prSet presAssocID="{03211AEB-F9A4-45BB-A73A-D66C65BB45ED}" presName="node" presStyleLbl="node1" presStyleIdx="0" presStyleCnt="5">
        <dgm:presLayoutVars>
          <dgm:bulletEnabled val="1"/>
        </dgm:presLayoutVars>
      </dgm:prSet>
      <dgm:spPr/>
    </dgm:pt>
    <dgm:pt modelId="{6B51E403-BD03-46AC-B1DD-FD222519548B}" type="pres">
      <dgm:prSet presAssocID="{558E7540-3627-456F-A176-143772C15145}" presName="sibTrans" presStyleCnt="0"/>
      <dgm:spPr/>
    </dgm:pt>
    <dgm:pt modelId="{9E74E369-1495-4017-A741-C36D08FB533E}" type="pres">
      <dgm:prSet presAssocID="{E65FE69B-F1BE-4878-BAD7-EC26759506ED}" presName="node" presStyleLbl="node1" presStyleIdx="1" presStyleCnt="5">
        <dgm:presLayoutVars>
          <dgm:bulletEnabled val="1"/>
        </dgm:presLayoutVars>
      </dgm:prSet>
      <dgm:spPr/>
    </dgm:pt>
    <dgm:pt modelId="{798D69E2-1A7E-4F57-8A0E-001EB1754745}" type="pres">
      <dgm:prSet presAssocID="{9771E22D-FCD1-4C5E-ADF3-74E3639A03A5}" presName="sibTrans" presStyleCnt="0"/>
      <dgm:spPr/>
    </dgm:pt>
    <dgm:pt modelId="{C70FB3CF-E511-492C-BAA6-53D8695C61B5}" type="pres">
      <dgm:prSet presAssocID="{FC06DF31-AD56-4C54-8763-B624E86C29C5}" presName="node" presStyleLbl="node1" presStyleIdx="2" presStyleCnt="5">
        <dgm:presLayoutVars>
          <dgm:bulletEnabled val="1"/>
        </dgm:presLayoutVars>
      </dgm:prSet>
      <dgm:spPr/>
    </dgm:pt>
    <dgm:pt modelId="{1F296670-C4B1-4E03-954F-2F75239F2A33}" type="pres">
      <dgm:prSet presAssocID="{4078E208-D1D1-4A31-911C-42E46DF71B8E}" presName="sibTrans" presStyleCnt="0"/>
      <dgm:spPr/>
    </dgm:pt>
    <dgm:pt modelId="{9CF5DEA7-C77D-409F-99E3-0F89B8012E99}" type="pres">
      <dgm:prSet presAssocID="{9B3E8ABA-D6C9-4763-98B0-F85F556B1D4E}" presName="node" presStyleLbl="node1" presStyleIdx="3" presStyleCnt="5">
        <dgm:presLayoutVars>
          <dgm:bulletEnabled val="1"/>
        </dgm:presLayoutVars>
      </dgm:prSet>
      <dgm:spPr/>
    </dgm:pt>
    <dgm:pt modelId="{0EE4C689-6BEC-43F9-8F3E-A76A158B98C9}" type="pres">
      <dgm:prSet presAssocID="{AAC6028D-33A1-4F42-AB6E-475357F27BF6}" presName="sibTrans" presStyleCnt="0"/>
      <dgm:spPr/>
    </dgm:pt>
    <dgm:pt modelId="{A5F19FAD-9734-4DAD-B391-111269D06D36}" type="pres">
      <dgm:prSet presAssocID="{40F3139B-E0A7-4117-8A76-310CB04D1903}" presName="node" presStyleLbl="node1" presStyleIdx="4" presStyleCnt="5">
        <dgm:presLayoutVars>
          <dgm:bulletEnabled val="1"/>
        </dgm:presLayoutVars>
      </dgm:prSet>
      <dgm:spPr/>
    </dgm:pt>
  </dgm:ptLst>
  <dgm:cxnLst>
    <dgm:cxn modelId="{15812103-D4FE-4F8C-B62D-7F706449315E}" type="presOf" srcId="{FC06DF31-AD56-4C54-8763-B624E86C29C5}" destId="{C70FB3CF-E511-492C-BAA6-53D8695C61B5}" srcOrd="0" destOrd="0" presId="urn:microsoft.com/office/officeart/2005/8/layout/default"/>
    <dgm:cxn modelId="{6D0FE60F-D3DC-4A77-8706-86BA2B0DBC93}" type="presOf" srcId="{9B3E8ABA-D6C9-4763-98B0-F85F556B1D4E}" destId="{9CF5DEA7-C77D-409F-99E3-0F89B8012E99}" srcOrd="0" destOrd="0" presId="urn:microsoft.com/office/officeart/2005/8/layout/default"/>
    <dgm:cxn modelId="{8D1ADC25-7CED-48C0-9223-0E78A07EC514}" srcId="{E60433DE-DF17-4315-8934-A39E0A257693}" destId="{03211AEB-F9A4-45BB-A73A-D66C65BB45ED}" srcOrd="0" destOrd="0" parTransId="{F1A6803B-A56A-438E-B405-6024E00E4D59}" sibTransId="{558E7540-3627-456F-A176-143772C15145}"/>
    <dgm:cxn modelId="{2E126287-BA23-4B74-B5CC-E58F1B16976D}" type="presOf" srcId="{40F3139B-E0A7-4117-8A76-310CB04D1903}" destId="{A5F19FAD-9734-4DAD-B391-111269D06D36}" srcOrd="0" destOrd="0" presId="urn:microsoft.com/office/officeart/2005/8/layout/default"/>
    <dgm:cxn modelId="{E50929A6-EE99-4132-BEC9-97F0870B0050}" type="presOf" srcId="{03211AEB-F9A4-45BB-A73A-D66C65BB45ED}" destId="{F0A8B709-67E8-4D52-B8BF-64A805FBFD7E}" srcOrd="0" destOrd="0" presId="urn:microsoft.com/office/officeart/2005/8/layout/default"/>
    <dgm:cxn modelId="{222DC1C3-0ECD-4CDF-BB5F-2124B8202650}" srcId="{E60433DE-DF17-4315-8934-A39E0A257693}" destId="{E65FE69B-F1BE-4878-BAD7-EC26759506ED}" srcOrd="1" destOrd="0" parTransId="{5F9550F5-F985-4B20-8316-97E0A1F9AF0D}" sibTransId="{9771E22D-FCD1-4C5E-ADF3-74E3639A03A5}"/>
    <dgm:cxn modelId="{CF9F31CA-2716-4A2C-8C4F-3F1D1301C113}" srcId="{E60433DE-DF17-4315-8934-A39E0A257693}" destId="{40F3139B-E0A7-4117-8A76-310CB04D1903}" srcOrd="4" destOrd="0" parTransId="{5D657A33-EA7B-4BC4-94EA-135D3716E7DE}" sibTransId="{0E51209B-80A6-44A2-9115-E825EDEF2C1E}"/>
    <dgm:cxn modelId="{2BA2D2D5-8052-43ED-B6BF-930087F7F35E}" srcId="{E60433DE-DF17-4315-8934-A39E0A257693}" destId="{9B3E8ABA-D6C9-4763-98B0-F85F556B1D4E}" srcOrd="3" destOrd="0" parTransId="{B0A13030-A859-4BA8-A7E5-BDB147F41488}" sibTransId="{AAC6028D-33A1-4F42-AB6E-475357F27BF6}"/>
    <dgm:cxn modelId="{FAD71EDD-96AA-43C9-B9A6-EABC446DE218}" type="presOf" srcId="{E60433DE-DF17-4315-8934-A39E0A257693}" destId="{E0B6F78A-B8AA-4B4F-BDAF-589DA8FD3341}" srcOrd="0" destOrd="0" presId="urn:microsoft.com/office/officeart/2005/8/layout/default"/>
    <dgm:cxn modelId="{550A26E3-4A30-4E61-A981-8C3611FE93D9}" srcId="{E60433DE-DF17-4315-8934-A39E0A257693}" destId="{FC06DF31-AD56-4C54-8763-B624E86C29C5}" srcOrd="2" destOrd="0" parTransId="{78872584-2B02-4E84-B45D-48718D0E9D5B}" sibTransId="{4078E208-D1D1-4A31-911C-42E46DF71B8E}"/>
    <dgm:cxn modelId="{B39CCAF7-6EDD-4F51-9449-EDE61F62813E}" type="presOf" srcId="{E65FE69B-F1BE-4878-BAD7-EC26759506ED}" destId="{9E74E369-1495-4017-A741-C36D08FB533E}" srcOrd="0" destOrd="0" presId="urn:microsoft.com/office/officeart/2005/8/layout/default"/>
    <dgm:cxn modelId="{F375C1B4-896D-4322-AF54-2989081ABBBB}" type="presParOf" srcId="{E0B6F78A-B8AA-4B4F-BDAF-589DA8FD3341}" destId="{F0A8B709-67E8-4D52-B8BF-64A805FBFD7E}" srcOrd="0" destOrd="0" presId="urn:microsoft.com/office/officeart/2005/8/layout/default"/>
    <dgm:cxn modelId="{81D5ED19-B7E2-42FC-B694-9731157DAC8B}" type="presParOf" srcId="{E0B6F78A-B8AA-4B4F-BDAF-589DA8FD3341}" destId="{6B51E403-BD03-46AC-B1DD-FD222519548B}" srcOrd="1" destOrd="0" presId="urn:microsoft.com/office/officeart/2005/8/layout/default"/>
    <dgm:cxn modelId="{4EFDA40A-78D2-48A6-A953-55D9A8588B7E}" type="presParOf" srcId="{E0B6F78A-B8AA-4B4F-BDAF-589DA8FD3341}" destId="{9E74E369-1495-4017-A741-C36D08FB533E}" srcOrd="2" destOrd="0" presId="urn:microsoft.com/office/officeart/2005/8/layout/default"/>
    <dgm:cxn modelId="{8936E3AC-7227-411A-AC81-1F78BB4507C5}" type="presParOf" srcId="{E0B6F78A-B8AA-4B4F-BDAF-589DA8FD3341}" destId="{798D69E2-1A7E-4F57-8A0E-001EB1754745}" srcOrd="3" destOrd="0" presId="urn:microsoft.com/office/officeart/2005/8/layout/default"/>
    <dgm:cxn modelId="{5FD2959E-AA48-4241-9F6D-DCB5CCFADD8C}" type="presParOf" srcId="{E0B6F78A-B8AA-4B4F-BDAF-589DA8FD3341}" destId="{C70FB3CF-E511-492C-BAA6-53D8695C61B5}" srcOrd="4" destOrd="0" presId="urn:microsoft.com/office/officeart/2005/8/layout/default"/>
    <dgm:cxn modelId="{AC77D0E0-B3AB-40AA-A390-C41D5FD04D4F}" type="presParOf" srcId="{E0B6F78A-B8AA-4B4F-BDAF-589DA8FD3341}" destId="{1F296670-C4B1-4E03-954F-2F75239F2A33}" srcOrd="5" destOrd="0" presId="urn:microsoft.com/office/officeart/2005/8/layout/default"/>
    <dgm:cxn modelId="{C40EF1A4-748A-4C6F-9B2F-C26767D9B9CB}" type="presParOf" srcId="{E0B6F78A-B8AA-4B4F-BDAF-589DA8FD3341}" destId="{9CF5DEA7-C77D-409F-99E3-0F89B8012E99}" srcOrd="6" destOrd="0" presId="urn:microsoft.com/office/officeart/2005/8/layout/default"/>
    <dgm:cxn modelId="{D3D03720-DE55-40D4-B064-B63A10E35160}" type="presParOf" srcId="{E0B6F78A-B8AA-4B4F-BDAF-589DA8FD3341}" destId="{0EE4C689-6BEC-43F9-8F3E-A76A158B98C9}" srcOrd="7" destOrd="0" presId="urn:microsoft.com/office/officeart/2005/8/layout/default"/>
    <dgm:cxn modelId="{5A901EF3-16FC-4657-91E3-689F0697588B}" type="presParOf" srcId="{E0B6F78A-B8AA-4B4F-BDAF-589DA8FD3341}" destId="{A5F19FAD-9734-4DAD-B391-111269D06D36}" srcOrd="8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A2770AD-9089-4334-AD13-FF9272C4AE79}">
      <dsp:nvSpPr>
        <dsp:cNvPr id="0" name=""/>
        <dsp:cNvSpPr/>
      </dsp:nvSpPr>
      <dsp:spPr>
        <a:xfrm>
          <a:off x="377190" y="3160"/>
          <a:ext cx="2907506" cy="1744503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r-TR" sz="1900" kern="1200"/>
            <a:t>Sipariş ve ödemelerin kayıt altında tutulması</a:t>
          </a:r>
          <a:endParaRPr lang="en-US" sz="1900" kern="1200"/>
        </a:p>
      </dsp:txBody>
      <dsp:txXfrm>
        <a:off x="377190" y="3160"/>
        <a:ext cx="2907506" cy="1744503"/>
      </dsp:txXfrm>
    </dsp:sp>
    <dsp:sp modelId="{97C6632B-6D5C-48CA-8DAA-59AE19A898D3}">
      <dsp:nvSpPr>
        <dsp:cNvPr id="0" name=""/>
        <dsp:cNvSpPr/>
      </dsp:nvSpPr>
      <dsp:spPr>
        <a:xfrm>
          <a:off x="3575446" y="3160"/>
          <a:ext cx="2907506" cy="1744503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r-TR" sz="1900" kern="1200"/>
            <a:t>Birden fazla kontrol mekanizması ile otokontrolün sağlanması </a:t>
          </a:r>
          <a:endParaRPr lang="en-US" sz="1900" kern="1200"/>
        </a:p>
      </dsp:txBody>
      <dsp:txXfrm>
        <a:off x="3575446" y="3160"/>
        <a:ext cx="2907506" cy="1744503"/>
      </dsp:txXfrm>
    </dsp:sp>
    <dsp:sp modelId="{D10C1B24-B1A3-476D-8F6F-189E691E77B3}">
      <dsp:nvSpPr>
        <dsp:cNvPr id="0" name=""/>
        <dsp:cNvSpPr/>
      </dsp:nvSpPr>
      <dsp:spPr>
        <a:xfrm>
          <a:off x="6773703" y="3160"/>
          <a:ext cx="2907506" cy="1744503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r-TR" sz="1900" kern="1200"/>
            <a:t>Müşterinin siparişi alınırken birden fazla belge düzenlenmesi ve ödeme alınırken kasiyer tarafından belgelerin kontrol edilmesi. </a:t>
          </a:r>
          <a:endParaRPr lang="en-US" sz="1900" kern="1200"/>
        </a:p>
      </dsp:txBody>
      <dsp:txXfrm>
        <a:off x="6773703" y="3160"/>
        <a:ext cx="2907506" cy="1744503"/>
      </dsp:txXfrm>
    </dsp:sp>
    <dsp:sp modelId="{8F550798-C132-43E8-B7C8-2A5E2C35D30B}">
      <dsp:nvSpPr>
        <dsp:cNvPr id="0" name=""/>
        <dsp:cNvSpPr/>
      </dsp:nvSpPr>
      <dsp:spPr>
        <a:xfrm>
          <a:off x="1976318" y="2038415"/>
          <a:ext cx="2907506" cy="1744503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r-TR" sz="1900" kern="1200"/>
            <a:t>Sipariş alınırken sipariş fişi, hesap oluşturulurken de adisyon kullanılması</a:t>
          </a:r>
          <a:endParaRPr lang="en-US" sz="1900" kern="1200"/>
        </a:p>
      </dsp:txBody>
      <dsp:txXfrm>
        <a:off x="1976318" y="2038415"/>
        <a:ext cx="2907506" cy="1744503"/>
      </dsp:txXfrm>
    </dsp:sp>
    <dsp:sp modelId="{11A9F84E-25E4-4CFD-8657-12B25F9CF1B3}">
      <dsp:nvSpPr>
        <dsp:cNvPr id="0" name=""/>
        <dsp:cNvSpPr/>
      </dsp:nvSpPr>
      <dsp:spPr>
        <a:xfrm>
          <a:off x="5174575" y="2038415"/>
          <a:ext cx="2907506" cy="1744503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r-TR" sz="1900" kern="1200"/>
            <a:t>Her bir formun seri numarası olması ve her bir sipariş için ayrı formlar düzenlenmesi gerekir.</a:t>
          </a:r>
          <a:endParaRPr lang="en-US" sz="1900" kern="1200"/>
        </a:p>
      </dsp:txBody>
      <dsp:txXfrm>
        <a:off x="5174575" y="2038415"/>
        <a:ext cx="2907506" cy="174450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0A8B709-67E8-4D52-B8BF-64A805FBFD7E}">
      <dsp:nvSpPr>
        <dsp:cNvPr id="0" name=""/>
        <dsp:cNvSpPr/>
      </dsp:nvSpPr>
      <dsp:spPr>
        <a:xfrm>
          <a:off x="377190" y="3160"/>
          <a:ext cx="2907506" cy="1744503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r-TR" sz="2700" kern="1200"/>
            <a:t>Konukların hesabı ödemeden işletmeden ayrılmaları.</a:t>
          </a:r>
          <a:endParaRPr lang="en-US" sz="2700" kern="1200"/>
        </a:p>
      </dsp:txBody>
      <dsp:txXfrm>
        <a:off x="377190" y="3160"/>
        <a:ext cx="2907506" cy="1744503"/>
      </dsp:txXfrm>
    </dsp:sp>
    <dsp:sp modelId="{9E74E369-1495-4017-A741-C36D08FB533E}">
      <dsp:nvSpPr>
        <dsp:cNvPr id="0" name=""/>
        <dsp:cNvSpPr/>
      </dsp:nvSpPr>
      <dsp:spPr>
        <a:xfrm>
          <a:off x="3575446" y="3160"/>
          <a:ext cx="2907506" cy="1744503"/>
        </a:xfrm>
        <a:prstGeom prst="rect">
          <a:avLst/>
        </a:prstGeom>
        <a:solidFill>
          <a:schemeClr val="accent5">
            <a:hueOff val="531780"/>
            <a:satOff val="-5973"/>
            <a:lumOff val="-1275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r-TR" sz="2700" kern="1200"/>
            <a:t>Ödeme sırasında başvurulan dolandırıcılıklar: </a:t>
          </a:r>
          <a:endParaRPr lang="en-US" sz="2700" kern="1200"/>
        </a:p>
      </dsp:txBody>
      <dsp:txXfrm>
        <a:off x="3575446" y="3160"/>
        <a:ext cx="2907506" cy="1744503"/>
      </dsp:txXfrm>
    </dsp:sp>
    <dsp:sp modelId="{C70FB3CF-E511-492C-BAA6-53D8695C61B5}">
      <dsp:nvSpPr>
        <dsp:cNvPr id="0" name=""/>
        <dsp:cNvSpPr/>
      </dsp:nvSpPr>
      <dsp:spPr>
        <a:xfrm>
          <a:off x="6773703" y="3160"/>
          <a:ext cx="2907506" cy="1744503"/>
        </a:xfrm>
        <a:prstGeom prst="rect">
          <a:avLst/>
        </a:prstGeom>
        <a:solidFill>
          <a:schemeClr val="accent5">
            <a:hueOff val="1063560"/>
            <a:satOff val="-11946"/>
            <a:lumOff val="-2549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r-TR" sz="2700" kern="1200"/>
            <a:t>Sahte para kullanımı</a:t>
          </a:r>
          <a:endParaRPr lang="en-US" sz="2700" kern="1200"/>
        </a:p>
      </dsp:txBody>
      <dsp:txXfrm>
        <a:off x="6773703" y="3160"/>
        <a:ext cx="2907506" cy="1744503"/>
      </dsp:txXfrm>
    </dsp:sp>
    <dsp:sp modelId="{9CF5DEA7-C77D-409F-99E3-0F89B8012E99}">
      <dsp:nvSpPr>
        <dsp:cNvPr id="0" name=""/>
        <dsp:cNvSpPr/>
      </dsp:nvSpPr>
      <dsp:spPr>
        <a:xfrm>
          <a:off x="1976318" y="2038415"/>
          <a:ext cx="2907506" cy="1744503"/>
        </a:xfrm>
        <a:prstGeom prst="rect">
          <a:avLst/>
        </a:prstGeom>
        <a:solidFill>
          <a:schemeClr val="accent5">
            <a:hueOff val="1595340"/>
            <a:satOff val="-17918"/>
            <a:lumOff val="-3824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r-TR" sz="2700" kern="1200"/>
            <a:t>Karşılıksız çek yazılması</a:t>
          </a:r>
          <a:endParaRPr lang="en-US" sz="2700" kern="1200"/>
        </a:p>
      </dsp:txBody>
      <dsp:txXfrm>
        <a:off x="1976318" y="2038415"/>
        <a:ext cx="2907506" cy="1744503"/>
      </dsp:txXfrm>
    </dsp:sp>
    <dsp:sp modelId="{A5F19FAD-9734-4DAD-B391-111269D06D36}">
      <dsp:nvSpPr>
        <dsp:cNvPr id="0" name=""/>
        <dsp:cNvSpPr/>
      </dsp:nvSpPr>
      <dsp:spPr>
        <a:xfrm>
          <a:off x="5174575" y="2038415"/>
          <a:ext cx="2907506" cy="1744503"/>
        </a:xfrm>
        <a:prstGeom prst="rect">
          <a:avLst/>
        </a:prstGeom>
        <a:solidFill>
          <a:schemeClr val="accent5">
            <a:hueOff val="2127120"/>
            <a:satOff val="-23891"/>
            <a:lumOff val="-5098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r-TR" sz="2700" kern="1200"/>
            <a:t>Geçerliliği dolmuş kart kullanımı</a:t>
          </a:r>
          <a:endParaRPr lang="en-US" sz="2700" kern="1200"/>
        </a:p>
      </dsp:txBody>
      <dsp:txXfrm>
        <a:off x="5174575" y="2038415"/>
        <a:ext cx="2907506" cy="174450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tr-TR"/>
          </a:p>
        </p:txBody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tr-TR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tr-TR"/>
              <a:t>Asıl alt başlık stilini düzenlemek için tıklayın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4978AC-7836-4A41-AB71-28F84E0EB0DD}" type="datetimeFigureOut">
              <a:rPr lang="tr-TR" smtClean="0"/>
              <a:t>7.04.2026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4E847-90C6-49F3-A8DB-9C84A835F0A4}" type="slidenum">
              <a:rPr lang="tr-TR" smtClean="0"/>
              <a:t>‹#›</a:t>
            </a:fld>
            <a:endParaRPr lang="tr-TR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661020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 ve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4978AC-7836-4A41-AB71-28F84E0EB0DD}" type="datetimeFigureOut">
              <a:rPr lang="tr-TR" smtClean="0"/>
              <a:t>7.04.2026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4E847-90C6-49F3-A8DB-9C84A835F0A4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4029900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4978AC-7836-4A41-AB71-28F84E0EB0DD}" type="datetimeFigureOut">
              <a:rPr lang="tr-TR" smtClean="0"/>
              <a:t>7.04.2026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4E847-90C6-49F3-A8DB-9C84A835F0A4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4298199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4978AC-7836-4A41-AB71-28F84E0EB0DD}" type="datetimeFigureOut">
              <a:rPr lang="tr-TR" smtClean="0"/>
              <a:t>7.04.2026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4E847-90C6-49F3-A8DB-9C84A835F0A4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6845855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Bölüm Üst Bilgisi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4978AC-7836-4A41-AB71-28F84E0EB0DD}" type="datetimeFigureOut">
              <a:rPr lang="tr-TR" smtClean="0"/>
              <a:t>7.04.2026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4E847-90C6-49F3-A8DB-9C84A835F0A4}" type="slidenum">
              <a:rPr lang="tr-TR" smtClean="0"/>
              <a:t>‹#›</a:t>
            </a:fld>
            <a:endParaRPr lang="tr-TR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495759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4978AC-7836-4A41-AB71-28F84E0EB0DD}" type="datetimeFigureOut">
              <a:rPr lang="tr-TR" smtClean="0"/>
              <a:t>7.04.2026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4E847-90C6-49F3-A8DB-9C84A835F0A4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7682515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4978AC-7836-4A41-AB71-28F84E0EB0DD}" type="datetimeFigureOut">
              <a:rPr lang="tr-TR" smtClean="0"/>
              <a:t>7.04.2026</a:t>
            </a:fld>
            <a:endParaRPr lang="tr-T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4E847-90C6-49F3-A8DB-9C84A835F0A4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2189949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4978AC-7836-4A41-AB71-28F84E0EB0DD}" type="datetimeFigureOut">
              <a:rPr lang="tr-TR" smtClean="0"/>
              <a:t>7.04.2026</a:t>
            </a:fld>
            <a:endParaRPr lang="tr-T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4E847-90C6-49F3-A8DB-9C84A835F0A4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9728038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4978AC-7836-4A41-AB71-28F84E0EB0DD}" type="datetimeFigureOut">
              <a:rPr lang="tr-TR" smtClean="0"/>
              <a:t>7.04.2026</a:t>
            </a:fld>
            <a:endParaRPr lang="tr-T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tr-T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4E847-90C6-49F3-A8DB-9C84A835F0A4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7562262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884978AC-7836-4A41-AB71-28F84E0EB0DD}" type="datetimeFigureOut">
              <a:rPr lang="tr-TR" smtClean="0"/>
              <a:t>7.04.2026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6C4E847-90C6-49F3-A8DB-9C84A835F0A4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913727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tr-TR"/>
              <a:t>Resim eklemek için simgeye tıklayın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4978AC-7836-4A41-AB71-28F84E0EB0DD}" type="datetimeFigureOut">
              <a:rPr lang="tr-TR" smtClean="0"/>
              <a:t>7.04.2026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4E847-90C6-49F3-A8DB-9C84A835F0A4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0843973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tr-TR"/>
          </a:p>
        </p:txBody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tr-TR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884978AC-7836-4A41-AB71-28F84E0EB0DD}" type="datetimeFigureOut">
              <a:rPr lang="tr-TR" smtClean="0"/>
              <a:t>7.04.2026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66C4E847-90C6-49F3-A8DB-9C84A835F0A4}" type="slidenum">
              <a:rPr lang="tr-TR" smtClean="0"/>
              <a:t>‹#›</a:t>
            </a:fld>
            <a:endParaRPr lang="tr-TR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948682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7" r:id="rId2"/>
    <p:sldLayoutId id="2147483698" r:id="rId3"/>
    <p:sldLayoutId id="2147483699" r:id="rId4"/>
    <p:sldLayoutId id="2147483700" r:id="rId5"/>
    <p:sldLayoutId id="2147483701" r:id="rId6"/>
    <p:sldLayoutId id="2147483702" r:id="rId7"/>
    <p:sldLayoutId id="2147483703" r:id="rId8"/>
    <p:sldLayoutId id="2147483704" r:id="rId9"/>
    <p:sldLayoutId id="2147483705" r:id="rId10"/>
    <p:sldLayoutId id="2147483706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1">
                <a:tint val="96000"/>
                <a:shade val="99000"/>
                <a:satMod val="140000"/>
              </a:schemeClr>
            </a:gs>
            <a:gs pos="65000">
              <a:schemeClr val="bg1">
                <a:tint val="100000"/>
                <a:shade val="80000"/>
                <a:satMod val="130000"/>
              </a:schemeClr>
            </a:gs>
            <a:gs pos="100000">
              <a:schemeClr val="bg1">
                <a:tint val="100000"/>
                <a:shade val="48000"/>
                <a:satMod val="120000"/>
              </a:schemeClr>
            </a:gs>
          </a:gsLst>
          <a:lin ang="162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landa bitkiler">
            <a:extLst>
              <a:ext uri="{FF2B5EF4-FFF2-40B4-BE49-F238E27FC236}">
                <a16:creationId xmlns:a16="http://schemas.microsoft.com/office/drawing/2014/main" id="{0599C940-BE54-12FE-B005-8F86A588D37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35000"/>
          </a:blip>
          <a:srcRect t="15730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2" name="Unvan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>
            <a:normAutofit/>
          </a:bodyPr>
          <a:lstStyle/>
          <a:p>
            <a:r>
              <a:rPr lang="tr-TR" dirty="0">
                <a:solidFill>
                  <a:srgbClr val="FFFFFF"/>
                </a:solidFill>
              </a:rPr>
              <a:t>Yiyecek İçecek İşletmelerinde Gelir Kontrolü</a:t>
            </a:r>
          </a:p>
        </p:txBody>
      </p: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>
            <a:normAutofit/>
          </a:bodyPr>
          <a:lstStyle/>
          <a:p>
            <a:r>
              <a:rPr lang="tr-TR" dirty="0">
                <a:solidFill>
                  <a:srgbClr val="FFFFFF"/>
                </a:solidFill>
              </a:rPr>
              <a:t>Gökhan ONAT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4071767D-5FF7-4508-B8B7-BB60FF3AB25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alpha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>
            <a:extLst>
              <a:ext uri="{FF2B5EF4-FFF2-40B4-BE49-F238E27FC236}">
                <a16:creationId xmlns:a16="http://schemas.microsoft.com/office/drawing/2014/main" id="{C4E89C94-E462-4566-A15A-32835FD68BC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5" y="6334316"/>
            <a:ext cx="12191985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tr-TR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E25F4A20-71FB-4A26-92E2-89DED49264C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427675904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4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990D0034-F768-41E7-85D4-F38C4DE8577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6315" cy="6858000"/>
          </a:xfrm>
          <a:prstGeom prst="rect">
            <a:avLst/>
          </a:prstGeom>
          <a:ln>
            <a:noFill/>
          </a:ln>
        </p:spPr>
        <p:style>
          <a:lnRef idx="2">
            <a:schemeClr val="accent6">
              <a:shade val="50000"/>
            </a:schemeClr>
          </a:lnRef>
          <a:fillRef idx="1001">
            <a:schemeClr val="lt1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477078" y="516835"/>
            <a:ext cx="3100136" cy="2103875"/>
          </a:xfrm>
        </p:spPr>
        <p:txBody>
          <a:bodyPr>
            <a:normAutofit/>
          </a:bodyPr>
          <a:lstStyle/>
          <a:p>
            <a:r>
              <a:rPr lang="tr-TR" sz="3100"/>
              <a:t>GELİR GÜVENLİĞİNİ SAĞLAMAK İÇİN GELİR KONTROL SİSTEMLERİ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5A0A5CF6-407C-4691-8122-49DF69D0020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590927" y="2633962"/>
            <a:ext cx="274320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  <a:alpha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492371" y="2736574"/>
            <a:ext cx="3084844" cy="336604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tr-TR" sz="1500" b="1" dirty="0"/>
              <a:t>MANUEL SİSTEMLER </a:t>
            </a:r>
          </a:p>
          <a:p>
            <a:r>
              <a:rPr lang="tr-TR" sz="1500" dirty="0"/>
              <a:t>Küçük ölçekli işletmelerde tercih edilir. </a:t>
            </a:r>
          </a:p>
          <a:p>
            <a:r>
              <a:rPr lang="tr-TR" sz="1500" dirty="0"/>
              <a:t>2 yöntem vardır: Adisyon ve Çek </a:t>
            </a:r>
          </a:p>
          <a:p>
            <a:endParaRPr lang="tr-TR" sz="1500" dirty="0"/>
          </a:p>
        </p:txBody>
      </p:sp>
      <p:pic>
        <p:nvPicPr>
          <p:cNvPr id="5" name="Picture 4" descr="Hesap makinesi, kalem, pusula, para ve üzerinde grafik yazılı kağıt">
            <a:extLst>
              <a:ext uri="{FF2B5EF4-FFF2-40B4-BE49-F238E27FC236}">
                <a16:creationId xmlns:a16="http://schemas.microsoft.com/office/drawing/2014/main" id="{83198EEA-970D-3DB9-EA2F-29BCD68F717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6481" r="12258" b="-1"/>
          <a:stretch/>
        </p:blipFill>
        <p:spPr>
          <a:xfrm>
            <a:off x="4075043" y="10"/>
            <a:ext cx="8111272" cy="68579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855743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C2579DAE-C141-48DB-810E-C070C300819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tr-TR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02FD90C3-6350-4D5B-9738-6E94EDF30F7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tr-TR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41497DE5-0939-4D1D-9350-0C5E1B209C6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5CCC70ED-6C63-4537-B7EB-51990D6C0A6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58724" y="457200"/>
            <a:ext cx="11274552" cy="59436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B76E24C1-2968-40DC-A36E-F6B85F0F075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22732" y="521208"/>
            <a:ext cx="11146536" cy="5815584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İçerik Yer Tutucusu 4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14987" t="3075" r="8517" b="27189"/>
          <a:stretch/>
        </p:blipFill>
        <p:spPr>
          <a:xfrm>
            <a:off x="2426492" y="905933"/>
            <a:ext cx="7371020" cy="50397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075669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C2579DAE-C141-48DB-810E-C070C300819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tr-TR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02FD90C3-6350-4D5B-9738-6E94EDF30F7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tr-TR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41497DE5-0939-4D1D-9350-0C5E1B209C6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5CCC70ED-6C63-4537-B7EB-51990D6C0A6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58724" y="457200"/>
            <a:ext cx="11274552" cy="59436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B76E24C1-2968-40DC-A36E-F6B85F0F075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22732" y="521208"/>
            <a:ext cx="11146536" cy="5815584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İçerik Yer Tutucusu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329198" y="905933"/>
            <a:ext cx="3565607" cy="50397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254101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4E4490D0-3672-446A-AC12-B4830333BDD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tr-TR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39CB82C2-DF65-4EC1-8280-F201D50F570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tr-TR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7E1D4427-852B-4B37-8E76-0E9F1810BA2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 useBgFill="1">
        <p:nvSpPr>
          <p:cNvPr id="15" name="Rectangle 14">
            <a:extLst>
              <a:ext uri="{FF2B5EF4-FFF2-40B4-BE49-F238E27FC236}">
                <a16:creationId xmlns:a16="http://schemas.microsoft.com/office/drawing/2014/main" id="{FA4CD5CB-D209-4D70-8CA4-629731C5921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1" cy="633431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İçerik Yer Tutucusu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11578" t="20615"/>
          <a:stretch/>
        </p:blipFill>
        <p:spPr>
          <a:xfrm>
            <a:off x="2326477" y="640081"/>
            <a:ext cx="3527260" cy="5054156"/>
          </a:xfrm>
          <a:prstGeom prst="rect">
            <a:avLst/>
          </a:prstGeom>
        </p:spPr>
      </p:pic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5C6A2BAE-B461-4B55-8E1F-0722ABDD139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8209305" y="4343400"/>
            <a:ext cx="3200400" cy="0"/>
          </a:xfrm>
          <a:prstGeom prst="line">
            <a:avLst/>
          </a:prstGeom>
          <a:ln w="6350">
            <a:solidFill>
              <a:schemeClr val="tx2">
                <a:alpha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angle 18">
            <a:extLst>
              <a:ext uri="{FF2B5EF4-FFF2-40B4-BE49-F238E27FC236}">
                <a16:creationId xmlns:a16="http://schemas.microsoft.com/office/drawing/2014/main" id="{B4C27B90-DF2B-4D00-BA07-18ED774CD2F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5" y="6334316"/>
            <a:ext cx="12191985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tr-TR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593ACC25-C262-417A-8AA9-0641C772BDB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29222303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4E4490D0-3672-446A-AC12-B4830333BDD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tr-TR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39CB82C2-DF65-4EC1-8280-F201D50F570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tr-TR"/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7E1D4427-852B-4B37-8E76-0E9F1810BA2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 useBgFill="1">
        <p:nvSpPr>
          <p:cNvPr id="17" name="Rectangle 16">
            <a:extLst>
              <a:ext uri="{FF2B5EF4-FFF2-40B4-BE49-F238E27FC236}">
                <a16:creationId xmlns:a16="http://schemas.microsoft.com/office/drawing/2014/main" id="{FA4CD5CB-D209-4D70-8CA4-629731C5921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1" cy="633431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İçerik Yer Tutucusu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81438" y="640081"/>
            <a:ext cx="3817338" cy="5054156"/>
          </a:xfrm>
          <a:prstGeom prst="rect">
            <a:avLst/>
          </a:prstGeom>
        </p:spPr>
      </p:pic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5C6A2BAE-B461-4B55-8E1F-0722ABDD139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8209305" y="4343400"/>
            <a:ext cx="3200400" cy="0"/>
          </a:xfrm>
          <a:prstGeom prst="line">
            <a:avLst/>
          </a:prstGeom>
          <a:ln w="6350">
            <a:solidFill>
              <a:schemeClr val="tx2">
                <a:alpha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Rectangle 20">
            <a:extLst>
              <a:ext uri="{FF2B5EF4-FFF2-40B4-BE49-F238E27FC236}">
                <a16:creationId xmlns:a16="http://schemas.microsoft.com/office/drawing/2014/main" id="{B4C27B90-DF2B-4D00-BA07-18ED774CD2F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5" y="6334316"/>
            <a:ext cx="12191985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tr-TR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593ACC25-C262-417A-8AA9-0641C772BDB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93713568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C2579DAE-C141-48DB-810E-C070C300819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tr-TR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02FD90C3-6350-4D5B-9738-6E94EDF30F7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tr-TR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41497DE5-0939-4D1D-9350-0C5E1B209C6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5CCC70ED-6C63-4537-B7EB-51990D6C0A6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58724" y="457200"/>
            <a:ext cx="11274552" cy="59436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B76E24C1-2968-40DC-A36E-F6B85F0F075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22732" y="521208"/>
            <a:ext cx="11146536" cy="5815584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İçerik Yer Tutucusu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16260" t="8672" r="12399" b="26829"/>
          <a:stretch/>
        </p:blipFill>
        <p:spPr>
          <a:xfrm>
            <a:off x="2395777" y="905933"/>
            <a:ext cx="7432450" cy="50397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850547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C2579DAE-C141-48DB-810E-C070C300819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tr-TR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02FD90C3-6350-4D5B-9738-6E94EDF30F7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tr-TR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41497DE5-0939-4D1D-9350-0C5E1B209C6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5CCC70ED-6C63-4537-B7EB-51990D6C0A6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58724" y="457200"/>
            <a:ext cx="11274552" cy="59436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B76E24C1-2968-40DC-A36E-F6B85F0F075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22732" y="521208"/>
            <a:ext cx="11146536" cy="5815584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İçerik Yer Tutucusu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11183" t="4914" r="8767" b="24411"/>
          <a:stretch/>
        </p:blipFill>
        <p:spPr>
          <a:xfrm>
            <a:off x="2306505" y="905933"/>
            <a:ext cx="7610994" cy="50397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097440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3741B58E-3B65-4A01-A276-975AB2CF8A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6315" cy="6858000"/>
          </a:xfrm>
          <a:prstGeom prst="rect">
            <a:avLst/>
          </a:prstGeom>
          <a:ln>
            <a:noFill/>
          </a:ln>
        </p:spPr>
        <p:style>
          <a:lnRef idx="2">
            <a:schemeClr val="accent6">
              <a:shade val="50000"/>
            </a:schemeClr>
          </a:lnRef>
          <a:fillRef idx="1001">
            <a:schemeClr val="lt1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AAC67C3-831B-4AB1-A259-DFB839CAFAF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tr-TR"/>
          </a:p>
        </p:txBody>
      </p:sp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492370" y="605896"/>
            <a:ext cx="3084844" cy="5646208"/>
          </a:xfrm>
        </p:spPr>
        <p:txBody>
          <a:bodyPr anchor="ctr">
            <a:normAutofit/>
          </a:bodyPr>
          <a:lstStyle/>
          <a:p>
            <a:r>
              <a:rPr lang="tr-TR" sz="3600">
                <a:solidFill>
                  <a:srgbClr val="FFFFFF"/>
                </a:solidFill>
              </a:rPr>
              <a:t>Manuel sistemin avantajları- dezavantajları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054B3F04-9EAC-45C0-B3CE-0387EEA10A0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tr-TR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4742016" y="605896"/>
            <a:ext cx="6413663" cy="5646208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tr-TR" sz="1600"/>
              <a:t>AVANTAJLARI</a:t>
            </a:r>
          </a:p>
          <a:p>
            <a:r>
              <a:rPr lang="tr-TR" sz="1600"/>
              <a:t>Maliyeti düşüktür.</a:t>
            </a:r>
          </a:p>
          <a:p>
            <a:r>
              <a:rPr lang="tr-TR" sz="1600"/>
              <a:t>Konuklar adisyon kontrolünü menüye bakarak yapabilirler.</a:t>
            </a:r>
          </a:p>
          <a:p>
            <a:r>
              <a:rPr lang="tr-TR" sz="1600"/>
              <a:t>Satış ve gelirlere yönelik gerekli analizlerin yapılmasını sağlar.</a:t>
            </a:r>
          </a:p>
          <a:p>
            <a:pPr marL="0" indent="0">
              <a:buNone/>
            </a:pPr>
            <a:endParaRPr lang="tr-TR" sz="1600"/>
          </a:p>
          <a:p>
            <a:pPr marL="0" indent="0">
              <a:buNone/>
            </a:pPr>
            <a:r>
              <a:rPr lang="tr-TR" sz="1600" b="1"/>
              <a:t>DEZAVANTAJLARI</a:t>
            </a:r>
          </a:p>
          <a:p>
            <a:r>
              <a:rPr lang="tr-TR" sz="1600"/>
              <a:t>Personelin iş yükünü arttırır.</a:t>
            </a:r>
          </a:p>
          <a:p>
            <a:r>
              <a:rPr lang="tr-TR" sz="1600"/>
              <a:t>Küçük işletmelerde personel sayısının sınırlı olması sebebiyle gelir kontrolünde gereken analizler ve satış raporlarının hazırlık süreci güçleşir.</a:t>
            </a:r>
          </a:p>
          <a:p>
            <a:r>
              <a:rPr lang="tr-TR" sz="1600"/>
              <a:t>Personelin el yazısının okunaklı olmaması durumunda hatalı sipariş hazırlanabilir. </a:t>
            </a:r>
          </a:p>
          <a:p>
            <a:r>
              <a:rPr lang="tr-TR" sz="1600"/>
              <a:t>Siparişlerin yanlış kaydedilmesi veya hatalı fiyat yazılma riski vardır. </a:t>
            </a:r>
          </a:p>
          <a:p>
            <a:r>
              <a:rPr lang="tr-TR" sz="1600"/>
              <a:t>Konuk tarafından iptal edilen siparişler adisyondan silinmeyebilir.</a:t>
            </a:r>
          </a:p>
          <a:p>
            <a:r>
              <a:rPr lang="tr-TR" sz="1600"/>
              <a:t>Stok takibini güçleştirir.</a:t>
            </a:r>
          </a:p>
          <a:p>
            <a:r>
              <a:rPr lang="tr-TR" sz="1600"/>
              <a:t>Mali süreçler yavaş işler. </a:t>
            </a:r>
          </a:p>
        </p:txBody>
      </p:sp>
    </p:spTree>
    <p:extLst>
      <p:ext uri="{BB962C8B-B14F-4D97-AF65-F5344CB8AC3E}">
        <p14:creationId xmlns:p14="http://schemas.microsoft.com/office/powerpoint/2010/main" val="385489539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4E4490D0-3672-446A-AC12-B4830333BDD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tr-TR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39CB82C2-DF65-4EC1-8280-F201D50F570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tr-TR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7E1D4427-852B-4B37-8E76-0E9F1810BA2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 useBgFill="1">
        <p:nvSpPr>
          <p:cNvPr id="15" name="Rectangle 14">
            <a:extLst>
              <a:ext uri="{FF2B5EF4-FFF2-40B4-BE49-F238E27FC236}">
                <a16:creationId xmlns:a16="http://schemas.microsoft.com/office/drawing/2014/main" id="{5AE6C737-FF55-4064-94B7-0B21D2EB604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1" cy="633431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6730000" y="639097"/>
            <a:ext cx="4813072" cy="3686015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6800">
                <a:solidFill>
                  <a:schemeClr val="tx1">
                    <a:lumMod val="85000"/>
                    <a:lumOff val="15000"/>
                  </a:schemeClr>
                </a:solidFill>
              </a:rPr>
              <a:t>Otomasyona Dayalı Sistemler</a:t>
            </a:r>
          </a:p>
        </p:txBody>
      </p:sp>
      <p:pic>
        <p:nvPicPr>
          <p:cNvPr id="4" name="İçerik Yer Tutucusu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6466" t="6982" r="6631" b="25197"/>
          <a:stretch/>
        </p:blipFill>
        <p:spPr>
          <a:xfrm>
            <a:off x="633999" y="1227647"/>
            <a:ext cx="5462001" cy="3879024"/>
          </a:xfrm>
          <a:prstGeom prst="rect">
            <a:avLst/>
          </a:prstGeom>
        </p:spPr>
      </p:pic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6B5B1DD8-6224-4137-8621-32982B00F9F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805053" y="4343400"/>
            <a:ext cx="4389120" cy="0"/>
          </a:xfrm>
          <a:prstGeom prst="line">
            <a:avLst/>
          </a:prstGeom>
          <a:ln w="6350">
            <a:solidFill>
              <a:schemeClr val="tx2">
                <a:alpha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angle 18">
            <a:extLst>
              <a:ext uri="{FF2B5EF4-FFF2-40B4-BE49-F238E27FC236}">
                <a16:creationId xmlns:a16="http://schemas.microsoft.com/office/drawing/2014/main" id="{D8218D9F-38B6-4AE0-9051-5434D19A527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5" y="6334316"/>
            <a:ext cx="12191985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tr-TR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2D3DCA99-84AF-487A-BF72-91C5FA6B0B7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21937518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C2579DAE-C141-48DB-810E-C070C300819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tr-TR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02FD90C3-6350-4D5B-9738-6E94EDF30F7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tr-TR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41497DE5-0939-4D1D-9350-0C5E1B209C6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5CCC70ED-6C63-4537-B7EB-51990D6C0A6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58724" y="457200"/>
            <a:ext cx="11274552" cy="59436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B76E24C1-2968-40DC-A36E-F6B85F0F075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22732" y="521208"/>
            <a:ext cx="11146536" cy="5815584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İçerik Yer Tutucusu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11412" r="11398"/>
          <a:stretch/>
        </p:blipFill>
        <p:spPr>
          <a:xfrm>
            <a:off x="2335141" y="905933"/>
            <a:ext cx="7553721" cy="50397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61856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4E4490D0-3672-446A-AC12-B4830333BDD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tr-TR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39CB82C2-DF65-4EC1-8280-F201D50F570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tr-TR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7E1D4427-852B-4B37-8E76-0E9F1810BA2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 useBgFill="1">
        <p:nvSpPr>
          <p:cNvPr id="15" name="Rectangle 14">
            <a:extLst>
              <a:ext uri="{FF2B5EF4-FFF2-40B4-BE49-F238E27FC236}">
                <a16:creationId xmlns:a16="http://schemas.microsoft.com/office/drawing/2014/main" id="{FA4CD5CB-D209-4D70-8CA4-629731C5921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1" cy="633431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8141110" y="639097"/>
            <a:ext cx="3401961" cy="3686015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6600">
                <a:solidFill>
                  <a:schemeClr val="tx1">
                    <a:lumMod val="85000"/>
                    <a:lumOff val="15000"/>
                  </a:schemeClr>
                </a:solidFill>
              </a:rPr>
              <a:t>Gelir Güvenliği</a:t>
            </a:r>
          </a:p>
        </p:txBody>
      </p:sp>
      <p:pic>
        <p:nvPicPr>
          <p:cNvPr id="4" name="İçerik Yer Tutucusu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33999" y="1372641"/>
            <a:ext cx="6912217" cy="3589035"/>
          </a:xfrm>
          <a:prstGeom prst="rect">
            <a:avLst/>
          </a:prstGeom>
        </p:spPr>
      </p:pic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5C6A2BAE-B461-4B55-8E1F-0722ABDD139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8209305" y="4343400"/>
            <a:ext cx="3200400" cy="0"/>
          </a:xfrm>
          <a:prstGeom prst="line">
            <a:avLst/>
          </a:prstGeom>
          <a:ln w="6350">
            <a:solidFill>
              <a:schemeClr val="tx2">
                <a:alpha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angle 18">
            <a:extLst>
              <a:ext uri="{FF2B5EF4-FFF2-40B4-BE49-F238E27FC236}">
                <a16:creationId xmlns:a16="http://schemas.microsoft.com/office/drawing/2014/main" id="{B4C27B90-DF2B-4D00-BA07-18ED774CD2F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5" y="6334316"/>
            <a:ext cx="12191985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tr-TR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593ACC25-C262-417A-8AA9-0641C772BDB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57933138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C2579DAE-C141-48DB-810E-C070C300819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tr-TR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02FD90C3-6350-4D5B-9738-6E94EDF30F7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tr-TR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41497DE5-0939-4D1D-9350-0C5E1B209C6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5CCC70ED-6C63-4537-B7EB-51990D6C0A6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58724" y="457200"/>
            <a:ext cx="11274552" cy="59436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B76E24C1-2968-40DC-A36E-F6B85F0F075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22732" y="521208"/>
            <a:ext cx="11146536" cy="5815584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Resim 3"/>
          <p:cNvPicPr>
            <a:picLocks noChangeAspect="1"/>
          </p:cNvPicPr>
          <p:nvPr/>
        </p:nvPicPr>
        <p:blipFill rotWithShape="1">
          <a:blip r:embed="rId2"/>
          <a:srcRect b="23529"/>
          <a:stretch/>
        </p:blipFill>
        <p:spPr>
          <a:xfrm>
            <a:off x="2093478" y="905933"/>
            <a:ext cx="8037048" cy="50397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872683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311973C2-EB8B-452A-A698-4A252FD3AE2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"/>
            <a:ext cx="12192000" cy="685799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10162E77-11AD-44A7-84EC-40C59EEFBD2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1" cy="633431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5181601" y="634946"/>
            <a:ext cx="6368142" cy="1450757"/>
          </a:xfrm>
        </p:spPr>
        <p:txBody>
          <a:bodyPr>
            <a:normAutofit/>
          </a:bodyPr>
          <a:lstStyle/>
          <a:p>
            <a:r>
              <a:rPr lang="tr-TR" dirty="0"/>
              <a:t>Otomasyon Kullanan işletmeler</a:t>
            </a:r>
          </a:p>
        </p:txBody>
      </p:sp>
      <p:pic>
        <p:nvPicPr>
          <p:cNvPr id="5" name="Picture 4" descr="Beyaz bir not defterinin kenarına en üst çatal ve spotucu görünümü">
            <a:extLst>
              <a:ext uri="{FF2B5EF4-FFF2-40B4-BE49-F238E27FC236}">
                <a16:creationId xmlns:a16="http://schemas.microsoft.com/office/drawing/2014/main" id="{5AB8AFD8-FB6F-99DF-2DF4-CE8E3B1A901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6636" r="25096" b="1"/>
          <a:stretch/>
        </p:blipFill>
        <p:spPr>
          <a:xfrm>
            <a:off x="20" y="-12128"/>
            <a:ext cx="4654276" cy="6870127"/>
          </a:xfrm>
          <a:prstGeom prst="rect">
            <a:avLst/>
          </a:prstGeom>
        </p:spPr>
      </p:pic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5AB158E9-1B40-4CD6-95F0-95CA11DF7B7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5287617" y="2085703"/>
            <a:ext cx="6170686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  <a:alpha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5181601" y="2198914"/>
            <a:ext cx="6368142" cy="3670180"/>
          </a:xfrm>
        </p:spPr>
        <p:txBody>
          <a:bodyPr>
            <a:normAutofit/>
          </a:bodyPr>
          <a:lstStyle/>
          <a:p>
            <a:r>
              <a:rPr lang="tr-TR" dirty="0"/>
              <a:t>Personele sistem hakkında eğitim vermelidir.</a:t>
            </a:r>
          </a:p>
          <a:p>
            <a:r>
              <a:rPr lang="tr-TR" dirty="0"/>
              <a:t>Eğitim alan personele sistemi kullanabilmesi için yetki kalemi (veya kartı) vermelidir.</a:t>
            </a:r>
          </a:p>
          <a:p>
            <a:r>
              <a:rPr lang="tr-TR" dirty="0"/>
              <a:t>Her bir personele tanımlanmış yetkiler bulunmalıdır</a:t>
            </a:r>
          </a:p>
          <a:p>
            <a:r>
              <a:rPr lang="tr-TR" dirty="0"/>
              <a:t>Garson sadece satış işlemini yapabilirken; mutfak şefi menü kalemlerinde düzeltmeler, veya satış raporu alabilme yetkisi verilmektedir.</a:t>
            </a:r>
          </a:p>
        </p:txBody>
      </p:sp>
    </p:spTree>
    <p:extLst>
      <p:ext uri="{BB962C8B-B14F-4D97-AF65-F5344CB8AC3E}">
        <p14:creationId xmlns:p14="http://schemas.microsoft.com/office/powerpoint/2010/main" val="300253149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AE1AF813-2D2F-4B78-9216-388AF161EDA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tr-TR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C47181D2-95D5-4439-9BDF-14D4FDC7BD8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tr-TR"/>
          </a:p>
        </p:txBody>
      </p:sp>
      <p:pic>
        <p:nvPicPr>
          <p:cNvPr id="4" name="Resim 3"/>
          <p:cNvPicPr>
            <a:picLocks noChangeAspect="1"/>
          </p:cNvPicPr>
          <p:nvPr/>
        </p:nvPicPr>
        <p:blipFill rotWithShape="1">
          <a:blip r:embed="rId2"/>
          <a:srcRect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58482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3741B58E-3B65-4A01-A276-975AB2CF8A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6315" cy="6858000"/>
          </a:xfrm>
          <a:prstGeom prst="rect">
            <a:avLst/>
          </a:prstGeom>
          <a:ln>
            <a:noFill/>
          </a:ln>
        </p:spPr>
        <p:style>
          <a:lnRef idx="2">
            <a:schemeClr val="accent6">
              <a:shade val="50000"/>
            </a:schemeClr>
          </a:lnRef>
          <a:fillRef idx="1001">
            <a:schemeClr val="lt1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AAC67C3-831B-4AB1-A259-DFB839CAFAF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tr-TR"/>
          </a:p>
        </p:txBody>
      </p:sp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492370" y="605896"/>
            <a:ext cx="3084844" cy="5646208"/>
          </a:xfrm>
        </p:spPr>
        <p:txBody>
          <a:bodyPr anchor="ctr">
            <a:normAutofit/>
          </a:bodyPr>
          <a:lstStyle/>
          <a:p>
            <a:r>
              <a:rPr lang="tr-TR" sz="3600">
                <a:solidFill>
                  <a:srgbClr val="FFFFFF"/>
                </a:solidFill>
              </a:rPr>
              <a:t>Otomasyon sisteminin avantajları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054B3F04-9EAC-45C0-B3CE-0387EEA10A0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tr-TR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4742016" y="605896"/>
            <a:ext cx="6413663" cy="5646208"/>
          </a:xfrm>
        </p:spPr>
        <p:txBody>
          <a:bodyPr anchor="ctr">
            <a:normAutofit/>
          </a:bodyPr>
          <a:lstStyle/>
          <a:p>
            <a:r>
              <a:rPr lang="tr-TR" sz="1900"/>
              <a:t>Envanter kontrolü yapar</a:t>
            </a:r>
          </a:p>
          <a:p>
            <a:r>
              <a:rPr lang="tr-TR" sz="1900"/>
              <a:t>Ücretlendirme hatalarını engeller</a:t>
            </a:r>
          </a:p>
          <a:p>
            <a:r>
              <a:rPr lang="tr-TR" sz="1900"/>
              <a:t>Nakit sıkıntısı var ise belirler ve uyarır.</a:t>
            </a:r>
          </a:p>
          <a:p>
            <a:r>
              <a:rPr lang="tr-TR" sz="1900"/>
              <a:t>İşletme politikasına uyulmasını sağlar.</a:t>
            </a:r>
          </a:p>
          <a:p>
            <a:r>
              <a:rPr lang="tr-TR" sz="1900"/>
              <a:t>Adisyon, sipariş fişi ve çek gibi iş yükü fazla olan uygulamaları ortadan kaldırır.</a:t>
            </a:r>
          </a:p>
          <a:p>
            <a:r>
              <a:rPr lang="tr-TR" sz="1900"/>
              <a:t>Daha hızlı servis imkanı tanır.</a:t>
            </a:r>
          </a:p>
          <a:p>
            <a:r>
              <a:rPr lang="tr-TR" sz="1900"/>
              <a:t>Kayıp gelir/hırsızlık olaylarının daha hızlı ortaya çıkmasını sağlar</a:t>
            </a:r>
          </a:p>
          <a:p>
            <a:r>
              <a:rPr lang="tr-TR" sz="1900"/>
              <a:t>Sorunların olduğu sahaları tespit edebilme adına rapor hazırlanmasına imkan tanır.</a:t>
            </a:r>
          </a:p>
          <a:p>
            <a:r>
              <a:rPr lang="tr-TR" sz="1900"/>
              <a:t>Kasa fonksiyonları daha hızlı ve hatasız çalışır.</a:t>
            </a:r>
          </a:p>
          <a:p>
            <a:r>
              <a:rPr lang="tr-TR" sz="1900"/>
              <a:t>İşletme istediği an stok durumu, gelir durumunu detaylı olarak öğrenebilir.</a:t>
            </a:r>
          </a:p>
          <a:p>
            <a:r>
              <a:rPr lang="tr-TR" sz="1900"/>
              <a:t>Menü analizi sürecini kolaylaştırır.</a:t>
            </a:r>
          </a:p>
        </p:txBody>
      </p:sp>
    </p:spTree>
    <p:extLst>
      <p:ext uri="{BB962C8B-B14F-4D97-AF65-F5344CB8AC3E}">
        <p14:creationId xmlns:p14="http://schemas.microsoft.com/office/powerpoint/2010/main" val="421105805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311973C2-EB8B-452A-A698-4A252FD3AE2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"/>
            <a:ext cx="12192000" cy="685799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10162E77-11AD-44A7-84EC-40C59EEFBD2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1" cy="633431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5181601" y="634946"/>
            <a:ext cx="6368142" cy="1450757"/>
          </a:xfrm>
        </p:spPr>
        <p:txBody>
          <a:bodyPr>
            <a:normAutofit/>
          </a:bodyPr>
          <a:lstStyle/>
          <a:p>
            <a:r>
              <a:rPr lang="tr-TR" dirty="0"/>
              <a:t>Otomasyon sisteminin dezavantajları</a:t>
            </a:r>
          </a:p>
        </p:txBody>
      </p:sp>
      <p:pic>
        <p:nvPicPr>
          <p:cNvPr id="5" name="Picture 4" descr="Hesap makinesi, kalem, pusula, para ve üzerinde grafik yazılı kağıt">
            <a:extLst>
              <a:ext uri="{FF2B5EF4-FFF2-40B4-BE49-F238E27FC236}">
                <a16:creationId xmlns:a16="http://schemas.microsoft.com/office/drawing/2014/main" id="{9602D83F-AD69-8FD6-7E18-865AF4DBE3A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1702" r="27481" b="1"/>
          <a:stretch/>
        </p:blipFill>
        <p:spPr>
          <a:xfrm>
            <a:off x="20" y="-12128"/>
            <a:ext cx="4654276" cy="6870127"/>
          </a:xfrm>
          <a:prstGeom prst="rect">
            <a:avLst/>
          </a:prstGeom>
        </p:spPr>
      </p:pic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5AB158E9-1B40-4CD6-95F0-95CA11DF7B7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5287617" y="2085703"/>
            <a:ext cx="6170686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  <a:alpha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5181601" y="2198914"/>
            <a:ext cx="6368142" cy="3670180"/>
          </a:xfrm>
        </p:spPr>
        <p:txBody>
          <a:bodyPr>
            <a:normAutofit/>
          </a:bodyPr>
          <a:lstStyle/>
          <a:p>
            <a:r>
              <a:rPr lang="tr-TR" dirty="0"/>
              <a:t>Maliyeti yüksektir.</a:t>
            </a:r>
          </a:p>
          <a:p>
            <a:r>
              <a:rPr lang="tr-TR" dirty="0"/>
              <a:t>Personel programı eğitimi maliyetlidir.</a:t>
            </a:r>
          </a:p>
          <a:p>
            <a:r>
              <a:rPr lang="tr-TR" dirty="0"/>
              <a:t>Sistemin arızalanması durumunda yedek bir plan yok ise mali kayıplara sebep olur. </a:t>
            </a:r>
          </a:p>
        </p:txBody>
      </p:sp>
    </p:spTree>
    <p:extLst>
      <p:ext uri="{BB962C8B-B14F-4D97-AF65-F5344CB8AC3E}">
        <p14:creationId xmlns:p14="http://schemas.microsoft.com/office/powerpoint/2010/main" val="776039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990D0034-F768-41E7-85D4-F38C4DE8577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6315" cy="6858000"/>
          </a:xfrm>
          <a:prstGeom prst="rect">
            <a:avLst/>
          </a:prstGeom>
          <a:ln>
            <a:noFill/>
          </a:ln>
        </p:spPr>
        <p:style>
          <a:lnRef idx="2">
            <a:schemeClr val="accent6">
              <a:shade val="50000"/>
            </a:schemeClr>
          </a:lnRef>
          <a:fillRef idx="1001">
            <a:schemeClr val="lt1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477078" y="516835"/>
            <a:ext cx="3100136" cy="2103875"/>
          </a:xfrm>
        </p:spPr>
        <p:txBody>
          <a:bodyPr>
            <a:normAutofit/>
          </a:bodyPr>
          <a:lstStyle/>
          <a:p>
            <a:r>
              <a:rPr lang="tr-TR" sz="3600" dirty="0"/>
              <a:t>Gelir Güvenliğinin İçsel ve Dışsal Tehditleri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5A0A5CF6-407C-4691-8122-49DF69D0020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590927" y="2633962"/>
            <a:ext cx="274320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  <a:alpha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492371" y="2736574"/>
            <a:ext cx="3084844" cy="3366047"/>
          </a:xfrm>
        </p:spPr>
        <p:txBody>
          <a:bodyPr>
            <a:normAutofit/>
          </a:bodyPr>
          <a:lstStyle/>
          <a:p>
            <a:r>
              <a:rPr lang="tr-TR" sz="1500" dirty="0"/>
              <a:t>İçsel Tehditler: İşletme içi hırsızlıklar yani personel hırsızlıkları</a:t>
            </a:r>
          </a:p>
          <a:p>
            <a:endParaRPr lang="tr-TR" sz="1500" dirty="0"/>
          </a:p>
          <a:p>
            <a:r>
              <a:rPr lang="tr-TR" sz="1500" dirty="0"/>
              <a:t>İşletme dışı hırsızlıklar: Müşterilerin yaptığı hırsızlık ve dolandırıcılıklar</a:t>
            </a:r>
          </a:p>
        </p:txBody>
      </p:sp>
      <p:pic>
        <p:nvPicPr>
          <p:cNvPr id="5" name="Picture 4" descr="Bilgisayar anakartı üzerinde asma kilit">
            <a:extLst>
              <a:ext uri="{FF2B5EF4-FFF2-40B4-BE49-F238E27FC236}">
                <a16:creationId xmlns:a16="http://schemas.microsoft.com/office/drawing/2014/main" id="{F901E170-55CE-6CA2-C0F9-8DDDD36F320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21050" b="-1"/>
          <a:stretch/>
        </p:blipFill>
        <p:spPr>
          <a:xfrm>
            <a:off x="4075043" y="10"/>
            <a:ext cx="8111272" cy="68579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35683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1">
                <a:tint val="96000"/>
                <a:shade val="99000"/>
                <a:satMod val="140000"/>
              </a:schemeClr>
            </a:gs>
            <a:gs pos="65000">
              <a:schemeClr val="bg1">
                <a:tint val="100000"/>
                <a:shade val="80000"/>
                <a:satMod val="130000"/>
              </a:schemeClr>
            </a:gs>
            <a:gs pos="100000">
              <a:schemeClr val="bg1">
                <a:tint val="100000"/>
                <a:shade val="48000"/>
                <a:satMod val="120000"/>
              </a:schemeClr>
            </a:gs>
          </a:gsLst>
          <a:lin ang="162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4" descr="Manalı ahşap masa 'daki ızgara ve vegemen tabloları">
            <a:extLst>
              <a:ext uri="{FF2B5EF4-FFF2-40B4-BE49-F238E27FC236}">
                <a16:creationId xmlns:a16="http://schemas.microsoft.com/office/drawing/2014/main" id="{27C72D02-2AEB-D7DB-3C75-3830A93EB4C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35000"/>
          </a:blip>
          <a:srcRect b="15730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cxnSp>
        <p:nvCxnSpPr>
          <p:cNvPr id="15" name="Straight Connector 8">
            <a:extLst>
              <a:ext uri="{FF2B5EF4-FFF2-40B4-BE49-F238E27FC236}">
                <a16:creationId xmlns:a16="http://schemas.microsoft.com/office/drawing/2014/main" id="{45549E29-E797-4A00-B030-3AB01640CFD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2">
                <a:alpha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>
            <a:normAutofit/>
          </a:bodyPr>
          <a:lstStyle/>
          <a:p>
            <a:r>
              <a:rPr lang="tr-TR">
                <a:solidFill>
                  <a:schemeClr val="tx1"/>
                </a:solidFill>
              </a:rPr>
              <a:t>Personel hırsızlıkları</a:t>
            </a: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1097280" y="1845734"/>
            <a:ext cx="10058400" cy="4023360"/>
          </a:xfrm>
        </p:spPr>
        <p:txBody>
          <a:bodyPr>
            <a:normAutofit/>
          </a:bodyPr>
          <a:lstStyle/>
          <a:p>
            <a:r>
              <a:rPr lang="tr-TR" dirty="0">
                <a:solidFill>
                  <a:schemeClr val="tx1"/>
                </a:solidFill>
              </a:rPr>
              <a:t>Yazar kasadan nakit alımı</a:t>
            </a:r>
          </a:p>
          <a:p>
            <a:r>
              <a:rPr lang="tr-TR" dirty="0">
                <a:solidFill>
                  <a:schemeClr val="tx1"/>
                </a:solidFill>
              </a:rPr>
              <a:t>Restorana ait yemek fişi, hediye çeki vs. para değeri olan belgelerin alınması</a:t>
            </a:r>
          </a:p>
          <a:p>
            <a:r>
              <a:rPr lang="tr-TR" dirty="0">
                <a:solidFill>
                  <a:schemeClr val="tx1"/>
                </a:solidFill>
              </a:rPr>
              <a:t>Envanterde fire oranının olduğundan fazla gösterilmesi</a:t>
            </a:r>
          </a:p>
          <a:p>
            <a:r>
              <a:rPr lang="tr-TR" dirty="0">
                <a:solidFill>
                  <a:schemeClr val="tx1"/>
                </a:solidFill>
              </a:rPr>
              <a:t>Mutfak ve depodaki ürünlerin çıkarılması</a:t>
            </a:r>
          </a:p>
          <a:p>
            <a:r>
              <a:rPr lang="tr-TR" dirty="0">
                <a:solidFill>
                  <a:schemeClr val="tx1"/>
                </a:solidFill>
              </a:rPr>
              <a:t>Satın alma sürecindeki işlemlerin faturalandırılmaması (faturada göstermeyip o ürünün parasını cebine atması)</a:t>
            </a:r>
          </a:p>
          <a:p>
            <a:r>
              <a:rPr lang="tr-TR" dirty="0">
                <a:solidFill>
                  <a:schemeClr val="tx1"/>
                </a:solidFill>
              </a:rPr>
              <a:t>Mevcut olmayan bir personelin çalışıyor gösterilerek maaşının alınması.</a:t>
            </a:r>
          </a:p>
          <a:p>
            <a:r>
              <a:rPr lang="tr-TR" dirty="0">
                <a:solidFill>
                  <a:schemeClr val="tx1"/>
                </a:solidFill>
              </a:rPr>
              <a:t>Alacaklı hesapta gösterilmesi gereken ödemelerin şahsi hesaba aktarılması</a:t>
            </a:r>
          </a:p>
          <a:p>
            <a:r>
              <a:rPr lang="tr-TR" dirty="0">
                <a:solidFill>
                  <a:schemeClr val="tx1"/>
                </a:solidFill>
              </a:rPr>
              <a:t>Muhasebecilerin hayali fatura ve satıcılar yaratarak kendi hesaplarına para aktarmaları.</a:t>
            </a:r>
          </a:p>
          <a:p>
            <a:endParaRPr lang="tr-TR" dirty="0">
              <a:solidFill>
                <a:schemeClr val="tx1"/>
              </a:solidFill>
            </a:endParaRPr>
          </a:p>
        </p:txBody>
      </p:sp>
      <p:sp>
        <p:nvSpPr>
          <p:cNvPr id="16" name="Rectangle 10">
            <a:extLst>
              <a:ext uri="{FF2B5EF4-FFF2-40B4-BE49-F238E27FC236}">
                <a16:creationId xmlns:a16="http://schemas.microsoft.com/office/drawing/2014/main" id="{C609E9FA-BDDE-45C4-8F5E-974D4208D2E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5" y="6334316"/>
            <a:ext cx="12191985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tr-TR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7737E529-E43B-4948-B3C4-7F6B806FCCF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83002928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>
            <a:normAutofit/>
          </a:bodyPr>
          <a:lstStyle/>
          <a:p>
            <a:r>
              <a:rPr lang="tr-TR" dirty="0"/>
              <a:t>Personel hırsızlıklarına çözüm önerileri</a:t>
            </a:r>
          </a:p>
        </p:txBody>
      </p:sp>
      <p:graphicFrame>
        <p:nvGraphicFramePr>
          <p:cNvPr id="5" name="İçerik Yer Tutucusu 2">
            <a:extLst>
              <a:ext uri="{FF2B5EF4-FFF2-40B4-BE49-F238E27FC236}">
                <a16:creationId xmlns:a16="http://schemas.microsoft.com/office/drawing/2014/main" id="{25A22D51-9DB7-B982-DDCC-3A73B234B1C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07476768"/>
              </p:ext>
            </p:extLst>
          </p:nvPr>
        </p:nvGraphicFramePr>
        <p:xfrm>
          <a:off x="1096963" y="2098515"/>
          <a:ext cx="10058400" cy="37860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3907719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>
            <a:normAutofit/>
          </a:bodyPr>
          <a:lstStyle/>
          <a:p>
            <a:r>
              <a:rPr lang="tr-TR" dirty="0"/>
              <a:t>Müşteri hırsızlıkları</a:t>
            </a:r>
          </a:p>
        </p:txBody>
      </p:sp>
      <p:graphicFrame>
        <p:nvGraphicFramePr>
          <p:cNvPr id="5" name="İçerik Yer Tutucusu 2">
            <a:extLst>
              <a:ext uri="{FF2B5EF4-FFF2-40B4-BE49-F238E27FC236}">
                <a16:creationId xmlns:a16="http://schemas.microsoft.com/office/drawing/2014/main" id="{932D434B-3DDC-45E1-DF8F-DC06100058C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33884342"/>
              </p:ext>
            </p:extLst>
          </p:nvPr>
        </p:nvGraphicFramePr>
        <p:xfrm>
          <a:off x="1096963" y="2098515"/>
          <a:ext cx="10058400" cy="37860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05316288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35230A27-1553-42F8-99D7-829868E1371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A772232D-B4D6-429F-B3D1-2D9891B85E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321564" y="320040"/>
            <a:ext cx="11548872" cy="6217920"/>
          </a:xfrm>
          <a:prstGeom prst="rect">
            <a:avLst/>
          </a:prstGeom>
          <a:solidFill>
            <a:schemeClr val="bg2"/>
          </a:solidFill>
          <a:ln w="127000" cap="sq" cmpd="thinThick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965030" y="963997"/>
            <a:ext cx="3254691" cy="4938361"/>
          </a:xfrm>
        </p:spPr>
        <p:txBody>
          <a:bodyPr anchor="ctr">
            <a:normAutofit/>
          </a:bodyPr>
          <a:lstStyle/>
          <a:p>
            <a:pPr algn="r"/>
            <a:r>
              <a:rPr lang="tr-TR" sz="4400"/>
              <a:t>Müşteri hırsızlıklarına çözüm önerileri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02CC3441-26B3-4381-B3DF-8AE3C288BC0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650251" y="2057399"/>
            <a:ext cx="0" cy="2743200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5134882" y="963507"/>
            <a:ext cx="6135097" cy="4938851"/>
          </a:xfrm>
        </p:spPr>
        <p:txBody>
          <a:bodyPr anchor="ctr">
            <a:normAutofit/>
          </a:bodyPr>
          <a:lstStyle/>
          <a:p>
            <a:r>
              <a:rPr lang="tr-TR" sz="1800"/>
              <a:t>İşletme personeli bu duruma karşı bilgilendirilmeli</a:t>
            </a:r>
          </a:p>
          <a:p>
            <a:r>
              <a:rPr lang="tr-TR" sz="1800"/>
              <a:t>Ödemeyi alan personel tarafından kartların geçerlilik süresi ve paraların sahte olup olmadığı kontrol edilmeli</a:t>
            </a:r>
          </a:p>
          <a:p>
            <a:r>
              <a:rPr lang="tr-TR" sz="1800"/>
              <a:t>Bireysel ya da yüksek miktardaki çeklerin kabul edilmemesi</a:t>
            </a:r>
          </a:p>
          <a:p>
            <a:r>
              <a:rPr lang="tr-TR" sz="1800"/>
              <a:t>Kasiyerin herkesi görebileceği bir yere konumlandırılması.</a:t>
            </a:r>
          </a:p>
          <a:p>
            <a:r>
              <a:rPr lang="tr-TR" sz="1800"/>
              <a:t>Misafirin ödeme için bekletilmemesi</a:t>
            </a:r>
          </a:p>
        </p:txBody>
      </p:sp>
    </p:spTree>
    <p:extLst>
      <p:ext uri="{BB962C8B-B14F-4D97-AF65-F5344CB8AC3E}">
        <p14:creationId xmlns:p14="http://schemas.microsoft.com/office/powerpoint/2010/main" val="344123838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35230A27-1553-42F8-99D7-829868E1371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A772232D-B4D6-429F-B3D1-2D9891B85E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321564" y="320040"/>
            <a:ext cx="11548872" cy="6217920"/>
          </a:xfrm>
          <a:prstGeom prst="rect">
            <a:avLst/>
          </a:prstGeom>
          <a:solidFill>
            <a:schemeClr val="bg2"/>
          </a:solidFill>
          <a:ln w="127000" cap="sq" cmpd="thinThick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965030" y="963997"/>
            <a:ext cx="3254691" cy="4938361"/>
          </a:xfrm>
        </p:spPr>
        <p:txBody>
          <a:bodyPr anchor="ctr">
            <a:normAutofit/>
          </a:bodyPr>
          <a:lstStyle/>
          <a:p>
            <a:pPr algn="r"/>
            <a:r>
              <a:rPr lang="tr-TR" sz="4400"/>
              <a:t>Gelir güvenliğini etkileyen diğer hatalar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02CC3441-26B3-4381-B3DF-8AE3C288BC0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650251" y="2057399"/>
            <a:ext cx="0" cy="2743200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5134882" y="963507"/>
            <a:ext cx="6135097" cy="4938851"/>
          </a:xfrm>
        </p:spPr>
        <p:txBody>
          <a:bodyPr anchor="ctr">
            <a:normAutofit/>
          </a:bodyPr>
          <a:lstStyle/>
          <a:p>
            <a:r>
              <a:rPr lang="tr-TR" sz="1800"/>
              <a:t>Satışların yanlış kaydedilmesi</a:t>
            </a:r>
          </a:p>
          <a:p>
            <a:r>
              <a:rPr lang="tr-TR" sz="1800"/>
              <a:t>Fişlerde yanlış fiyatlandırma yapılması</a:t>
            </a:r>
          </a:p>
          <a:p>
            <a:r>
              <a:rPr lang="tr-TR" sz="1800"/>
              <a:t>Çeklerin kaybedilmesi</a:t>
            </a:r>
          </a:p>
          <a:p>
            <a:endParaRPr lang="tr-TR" sz="1800"/>
          </a:p>
          <a:p>
            <a:endParaRPr lang="tr-TR" sz="1800"/>
          </a:p>
          <a:p>
            <a:r>
              <a:rPr lang="tr-TR" sz="1800" b="1"/>
              <a:t>TÜM OLUMSUZLUKLARIN GİDERİLMESİ VE TESPİT EDİLEBİLMESİ İÇİN GELİR KONTROLÜ YAPILMASI ZORUNLUDUR.</a:t>
            </a:r>
          </a:p>
        </p:txBody>
      </p:sp>
    </p:spTree>
    <p:extLst>
      <p:ext uri="{BB962C8B-B14F-4D97-AF65-F5344CB8AC3E}">
        <p14:creationId xmlns:p14="http://schemas.microsoft.com/office/powerpoint/2010/main" val="245265608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35230A27-1553-42F8-99D7-829868E1371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A772232D-B4D6-429F-B3D1-2D9891B85E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321564" y="320040"/>
            <a:ext cx="11548872" cy="6217920"/>
          </a:xfrm>
          <a:prstGeom prst="rect">
            <a:avLst/>
          </a:prstGeom>
          <a:solidFill>
            <a:schemeClr val="bg2"/>
          </a:solidFill>
          <a:ln w="127000" cap="sq" cmpd="thinThick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965030" y="963997"/>
            <a:ext cx="3254691" cy="4938361"/>
          </a:xfrm>
        </p:spPr>
        <p:txBody>
          <a:bodyPr anchor="ctr">
            <a:normAutofit/>
          </a:bodyPr>
          <a:lstStyle/>
          <a:p>
            <a:pPr algn="r"/>
            <a:r>
              <a:rPr lang="tr-TR" sz="4400"/>
              <a:t>Etkin bir gelir kontrolü yapılabilmesi için;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02CC3441-26B3-4381-B3DF-8AE3C288BC0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650251" y="2057399"/>
            <a:ext cx="0" cy="2743200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5134882" y="963507"/>
            <a:ext cx="6135097" cy="4938851"/>
          </a:xfrm>
        </p:spPr>
        <p:txBody>
          <a:bodyPr anchor="ctr">
            <a:normAutofit/>
          </a:bodyPr>
          <a:lstStyle/>
          <a:p>
            <a:r>
              <a:rPr lang="tr-TR" sz="1800" dirty="0"/>
              <a:t>Bütün satışların belgelendirilmesi</a:t>
            </a:r>
          </a:p>
          <a:p>
            <a:endParaRPr lang="tr-TR" sz="1800" dirty="0"/>
          </a:p>
          <a:p>
            <a:r>
              <a:rPr lang="tr-TR" sz="1800" dirty="0"/>
              <a:t>Bütün fiyatlandırmaların doğru yapılması</a:t>
            </a:r>
          </a:p>
          <a:p>
            <a:endParaRPr lang="tr-TR" sz="1800" dirty="0"/>
          </a:p>
          <a:p>
            <a:r>
              <a:rPr lang="tr-TR" sz="1800" dirty="0"/>
              <a:t>Bütün satışların kayıt altında olduğunun doğrulanması</a:t>
            </a:r>
          </a:p>
          <a:p>
            <a:endParaRPr lang="tr-TR" sz="1800" dirty="0"/>
          </a:p>
          <a:p>
            <a:r>
              <a:rPr lang="tr-TR" sz="1800" b="1" dirty="0"/>
              <a:t>SATIŞLARIN BELGELENDİRİLMESİ İŞLEMLERİ MANUEL VEYA OTOMASYONA DAYALI SİSTEMLER İLE GERÇEKLEŞTİRİLMEKTEDİR. </a:t>
            </a:r>
          </a:p>
        </p:txBody>
      </p:sp>
    </p:spTree>
    <p:extLst>
      <p:ext uri="{BB962C8B-B14F-4D97-AF65-F5344CB8AC3E}">
        <p14:creationId xmlns:p14="http://schemas.microsoft.com/office/powerpoint/2010/main" val="3218311035"/>
      </p:ext>
    </p:extLst>
  </p:cSld>
  <p:clrMapOvr>
    <a:masterClrMapping/>
  </p:clrMapOvr>
</p:sld>
</file>

<file path=ppt/theme/theme1.xml><?xml version="1.0" encoding="utf-8"?>
<a:theme xmlns:a="http://schemas.openxmlformats.org/drawingml/2006/main" name="Geçmişe bakış">
  <a:themeElements>
    <a:clrScheme name="Geçmişe bakış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Geçmişe bakış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Geçmişe bakış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3201</TotalTime>
  <Words>559</Words>
  <Application>Microsoft Office PowerPoint</Application>
  <PresentationFormat>Geniş ekran</PresentationFormat>
  <Paragraphs>89</Paragraphs>
  <Slides>24</Slides>
  <Notes>0</Notes>
  <HiddenSlides>0</HiddenSlides>
  <MMClips>0</MMClips>
  <ScaleCrop>false</ScaleCrop>
  <HeadingPairs>
    <vt:vector size="6" baseType="variant">
      <vt:variant>
        <vt:lpstr>Kullanılan Yazı Tipleri</vt:lpstr>
      </vt:variant>
      <vt:variant>
        <vt:i4>2</vt:i4>
      </vt:variant>
      <vt:variant>
        <vt:lpstr>Tema</vt:lpstr>
      </vt:variant>
      <vt:variant>
        <vt:i4>1</vt:i4>
      </vt:variant>
      <vt:variant>
        <vt:lpstr>Slayt Başlıkları</vt:lpstr>
      </vt:variant>
      <vt:variant>
        <vt:i4>24</vt:i4>
      </vt:variant>
    </vt:vector>
  </HeadingPairs>
  <TitlesOfParts>
    <vt:vector size="27" baseType="lpstr">
      <vt:lpstr>Calibri</vt:lpstr>
      <vt:lpstr>Calibri Light</vt:lpstr>
      <vt:lpstr>Geçmişe bakış</vt:lpstr>
      <vt:lpstr>Yiyecek İçecek İşletmelerinde Gelir Kontrolü</vt:lpstr>
      <vt:lpstr>Gelir Güvenliği</vt:lpstr>
      <vt:lpstr>Gelir Güvenliğinin İçsel ve Dışsal Tehditleri</vt:lpstr>
      <vt:lpstr>Personel hırsızlıkları</vt:lpstr>
      <vt:lpstr>Personel hırsızlıklarına çözüm önerileri</vt:lpstr>
      <vt:lpstr>Müşteri hırsızlıkları</vt:lpstr>
      <vt:lpstr>Müşteri hırsızlıklarına çözüm önerileri</vt:lpstr>
      <vt:lpstr>Gelir güvenliğini etkileyen diğer hatalar</vt:lpstr>
      <vt:lpstr>Etkin bir gelir kontrolü yapılabilmesi için;</vt:lpstr>
      <vt:lpstr>GELİR GÜVENLİĞİNİ SAĞLAMAK İÇİN GELİR KONTROL SİSTEMLERİ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Manuel sistemin avantajları- dezavantajları</vt:lpstr>
      <vt:lpstr>Otomasyona Dayalı Sistemler</vt:lpstr>
      <vt:lpstr>PowerPoint Sunusu</vt:lpstr>
      <vt:lpstr>PowerPoint Sunusu</vt:lpstr>
      <vt:lpstr>Otomasyon Kullanan işletmeler</vt:lpstr>
      <vt:lpstr>PowerPoint Sunusu</vt:lpstr>
      <vt:lpstr>Otomasyon sisteminin avantajları</vt:lpstr>
      <vt:lpstr>Otomasyon sisteminin dezavantajları</vt:lpstr>
    </vt:vector>
  </TitlesOfParts>
  <Company>NouS/TncTR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Sunusu</dc:title>
  <dc:creator>Ayşe Gülnihal KAHRAMAN</dc:creator>
  <cp:lastModifiedBy>gökhan onat</cp:lastModifiedBy>
  <cp:revision>29</cp:revision>
  <dcterms:created xsi:type="dcterms:W3CDTF">2021-06-04T08:45:18Z</dcterms:created>
  <dcterms:modified xsi:type="dcterms:W3CDTF">2026-04-06T21:13:31Z</dcterms:modified>
</cp:coreProperties>
</file>